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32"/>
  </p:notesMasterIdLst>
  <p:sldIdLst>
    <p:sldId id="311" r:id="rId5"/>
    <p:sldId id="287" r:id="rId6"/>
    <p:sldId id="576" r:id="rId7"/>
    <p:sldId id="578" r:id="rId8"/>
    <p:sldId id="579" r:id="rId9"/>
    <p:sldId id="580" r:id="rId10"/>
    <p:sldId id="581" r:id="rId11"/>
    <p:sldId id="582" r:id="rId12"/>
    <p:sldId id="583" r:id="rId13"/>
    <p:sldId id="597" r:id="rId14"/>
    <p:sldId id="584" r:id="rId15"/>
    <p:sldId id="598" r:id="rId16"/>
    <p:sldId id="599" r:id="rId17"/>
    <p:sldId id="602" r:id="rId18"/>
    <p:sldId id="570" r:id="rId19"/>
    <p:sldId id="623" r:id="rId20"/>
    <p:sldId id="624" r:id="rId21"/>
    <p:sldId id="625" r:id="rId22"/>
    <p:sldId id="586" r:id="rId23"/>
    <p:sldId id="587" r:id="rId24"/>
    <p:sldId id="595" r:id="rId25"/>
    <p:sldId id="593" r:id="rId26"/>
    <p:sldId id="594" r:id="rId27"/>
    <p:sldId id="600" r:id="rId28"/>
    <p:sldId id="591" r:id="rId29"/>
    <p:sldId id="310" r:id="rId30"/>
    <p:sldId id="258" r:id="rId31"/>
  </p:sldIdLst>
  <p:sldSz cx="12192000" cy="6858000"/>
  <p:notesSz cx="6858000" cy="9144000"/>
  <p:embeddedFontLst>
    <p:embeddedFont>
      <p:font typeface="Open Sans" pitchFamily="2"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89182" autoAdjust="0"/>
  </p:normalViewPr>
  <p:slideViewPr>
    <p:cSldViewPr showGuides="1">
      <p:cViewPr>
        <p:scale>
          <a:sx n="132" d="100"/>
          <a:sy n="132" d="100"/>
        </p:scale>
        <p:origin x="1256" y="260"/>
      </p:cViewPr>
      <p:guideLst>
        <p:guide orient="horz" pos="2160"/>
        <p:guide pos="3840"/>
      </p:guideLst>
    </p:cSldViewPr>
  </p:slideViewPr>
  <p:notesTextViewPr>
    <p:cViewPr>
      <p:scale>
        <a:sx n="1" d="1"/>
        <a:sy n="1" d="1"/>
      </p:scale>
      <p:origin x="0" y="0"/>
    </p:cViewPr>
  </p:notesTextViewPr>
  <p:sorterViewPr>
    <p:cViewPr>
      <p:scale>
        <a:sx n="100" d="100"/>
        <a:sy n="100" d="100"/>
      </p:scale>
      <p:origin x="0" y="-28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BB9E86C5-9689-42B4-BE7D-FDE5EB4274E3}" type="datetimeFigureOut">
              <a:rPr lang="en-US" smtClean="0"/>
              <a:pPr/>
              <a:t>8/27/2025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27FDDAD7-A41A-4414-8211-C5E2AC7F93EC}" type="slidenum">
              <a:rPr lang="en-US" smtClean="0"/>
              <a:pPr/>
              <a:t>‹#›</a:t>
            </a:fld>
            <a:endParaRPr lang="en-US" dirty="0"/>
          </a:p>
        </p:txBody>
      </p:sp>
    </p:spTree>
    <p:extLst>
      <p:ext uri="{BB962C8B-B14F-4D97-AF65-F5344CB8AC3E}">
        <p14:creationId xmlns:p14="http://schemas.microsoft.com/office/powerpoint/2010/main" val="76629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a:t>
            </a:fld>
            <a:endParaRPr lang="en-US" dirty="0"/>
          </a:p>
        </p:txBody>
      </p:sp>
    </p:spTree>
    <p:extLst>
      <p:ext uri="{BB962C8B-B14F-4D97-AF65-F5344CB8AC3E}">
        <p14:creationId xmlns:p14="http://schemas.microsoft.com/office/powerpoint/2010/main" val="1352158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a:t>Q1 Example</a:t>
            </a:r>
          </a:p>
          <a:p>
            <a:endParaRPr lang="en-GB" dirty="0"/>
          </a:p>
          <a:p>
            <a:r>
              <a:rPr lang="en-GB" dirty="0"/>
              <a:t>A realistic case using a database of bicycles. The best bikes</a:t>
            </a:r>
            <a:r>
              <a:rPr lang="en-GB" baseline="0" dirty="0"/>
              <a:t> by mass and cost are near the red trade-off curve.</a:t>
            </a:r>
          </a:p>
          <a:p>
            <a:endParaRPr lang="en-GB" baseline="0" dirty="0"/>
          </a:p>
          <a:p>
            <a:r>
              <a:rPr lang="en-GB" baseline="0" dirty="0"/>
              <a:t>The exchange constant, </a:t>
            </a:r>
            <a:r>
              <a:rPr lang="el-GR" baseline="0" dirty="0">
                <a:sym typeface="Symbol" panose="05050102010706020507" pitchFamily="18" charset="2"/>
              </a:rPr>
              <a:t>α</a:t>
            </a:r>
            <a:r>
              <a:rPr lang="en-GB" baseline="0" dirty="0"/>
              <a:t>, here corresponds to how much the bike costs per kilo in each search direction</a:t>
            </a:r>
            <a:endParaRPr lang="en-GB" dirty="0"/>
          </a:p>
        </p:txBody>
      </p:sp>
      <p:sp>
        <p:nvSpPr>
          <p:cNvPr id="4" name="Slide Number Placeholder 3"/>
          <p:cNvSpPr>
            <a:spLocks noGrp="1"/>
          </p:cNvSpPr>
          <p:nvPr>
            <p:ph type="sldNum" sz="quarter" idx="10"/>
          </p:nvPr>
        </p:nvSpPr>
        <p:spPr/>
        <p:txBody>
          <a:bodyPr/>
          <a:lstStyle/>
          <a:p>
            <a:fld id="{B38AB951-0C68-4935-84CF-D0AD248AA492}" type="slidenum">
              <a:rPr lang="en-GB" smtClean="0"/>
              <a:t>10</a:t>
            </a:fld>
            <a:endParaRPr lang="en-GB" dirty="0"/>
          </a:p>
        </p:txBody>
      </p:sp>
    </p:spTree>
    <p:extLst>
      <p:ext uri="{BB962C8B-B14F-4D97-AF65-F5344CB8AC3E}">
        <p14:creationId xmlns:p14="http://schemas.microsoft.com/office/powerpoint/2010/main" val="796654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4024313" y="972185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16" tIns="47608" rIns="95216" bIns="47608"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a:spcBef>
                <a:spcPct val="0"/>
              </a:spcBef>
              <a:buClr>
                <a:srgbClr val="009B9B"/>
              </a:buClr>
              <a:buSzPct val="80000"/>
              <a:buFont typeface="Wingdings" panose="05000000000000000000" pitchFamily="2" charset="2"/>
              <a:buNone/>
            </a:pPr>
            <a:fld id="{28518335-22F0-416A-A045-CE18A6C5D092}" type="slidenum">
              <a:rPr lang="en-GB">
                <a:solidFill>
                  <a:srgbClr val="000000"/>
                </a:solidFill>
                <a:latin typeface="Symbol" panose="05050102010706020507" pitchFamily="18" charset="2"/>
              </a:rPr>
              <a:pPr algn="r">
                <a:spcBef>
                  <a:spcPct val="0"/>
                </a:spcBef>
                <a:buClr>
                  <a:srgbClr val="009B9B"/>
                </a:buClr>
                <a:buSzPct val="80000"/>
                <a:buFont typeface="Wingdings" panose="05000000000000000000" pitchFamily="2" charset="2"/>
                <a:buNone/>
              </a:pPr>
              <a:t>11</a:t>
            </a:fld>
            <a:endParaRPr lang="en-GB" dirty="0">
              <a:solidFill>
                <a:srgbClr val="000000"/>
              </a:solidFill>
              <a:latin typeface="Symbol" panose="05050102010706020507" pitchFamily="18" charset="2"/>
            </a:endParaRPr>
          </a:p>
        </p:txBody>
      </p:sp>
      <p:sp>
        <p:nvSpPr>
          <p:cNvPr id="22531" name="Rectangle 2"/>
          <p:cNvSpPr>
            <a:spLocks noGrp="1" noRot="1" noChangeAspect="1" noChangeArrowheads="1" noTextEdit="1"/>
          </p:cNvSpPr>
          <p:nvPr>
            <p:ph type="sldImg"/>
          </p:nvPr>
        </p:nvSpPr>
        <p:spPr>
          <a:solidFill>
            <a:srgbClr val="FFFFFF"/>
          </a:solidFill>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The importance of the exchange constant</a:t>
            </a:r>
          </a:p>
          <a:p>
            <a:pPr algn="ctr"/>
            <a:endParaRPr lang="en-GB" sz="1000" b="1" i="1" dirty="0"/>
          </a:p>
          <a:p>
            <a:r>
              <a:rPr lang="en-GB" sz="900" dirty="0"/>
              <a:t>Now a materials selection example: structural materials for transport systems. Five systems are shown along the top of the frame, with the dominant choice of structural material listed beneath ranging from steel on the left, aluminum in the middle and advanced composites on the right.</a:t>
            </a:r>
          </a:p>
          <a:p>
            <a:endParaRPr lang="en-GB" sz="900" dirty="0"/>
          </a:p>
          <a:p>
            <a:r>
              <a:rPr lang="en-GB" sz="900" dirty="0"/>
              <a:t>The goal is to minimize life cost. It is the sum of the initial cost and the cost over life, dominated by fuel cost (fuel consumption scales with mass). The two are combined in a penalty function Z. </a:t>
            </a:r>
            <a:r>
              <a:rPr lang="en-US" sz="900" dirty="0"/>
              <a:t>The quantity α is called an </a:t>
            </a:r>
            <a:r>
              <a:rPr lang="en-US" sz="900" b="1" dirty="0">
                <a:solidFill>
                  <a:srgbClr val="CC0000"/>
                </a:solidFill>
              </a:rPr>
              <a:t>exchange constant</a:t>
            </a:r>
            <a:r>
              <a:rPr lang="en-US" sz="900" dirty="0"/>
              <a:t> (or “</a:t>
            </a:r>
            <a:r>
              <a:rPr lang="en-US" sz="900" b="1" dirty="0">
                <a:solidFill>
                  <a:srgbClr val="CC0000"/>
                </a:solidFill>
              </a:rPr>
              <a:t>parameter influence coefficient</a:t>
            </a:r>
            <a:r>
              <a:rPr lang="en-US" sz="900" dirty="0"/>
              <a:t>” ) because it converts the units of one metric</a:t>
            </a:r>
            <a:r>
              <a:rPr lang="en-GB" sz="900" dirty="0"/>
              <a:t> </a:t>
            </a:r>
            <a:r>
              <a:rPr lang="en-US" sz="900" dirty="0"/>
              <a:t>– mass – into the other – cost (like the currency exchange rate that converts one currency</a:t>
            </a:r>
            <a:r>
              <a:rPr lang="en-GB" sz="900" dirty="0"/>
              <a:t> </a:t>
            </a:r>
            <a:r>
              <a:rPr lang="en-US" sz="900" dirty="0"/>
              <a:t>into another). It measures the value of a unit change of the performance metric m: it is the</a:t>
            </a:r>
            <a:r>
              <a:rPr lang="en-GB" sz="900" dirty="0"/>
              <a:t> </a:t>
            </a:r>
            <a:r>
              <a:rPr lang="en-US" sz="900" dirty="0"/>
              <a:t>value associated with unit reduction in mass, and so has the units €/kg or $/kg.</a:t>
            </a:r>
            <a:r>
              <a:rPr lang="en-GB" dirty="0"/>
              <a:t> </a:t>
            </a:r>
            <a:endParaRPr lang="en-GB" sz="900" dirty="0"/>
          </a:p>
          <a:p>
            <a:endParaRPr lang="en-GB" sz="900" dirty="0"/>
          </a:p>
          <a:p>
            <a:r>
              <a:rPr lang="en-GB" sz="900" dirty="0"/>
              <a:t>Unit 7 developed indices for mass and cost for components loaded in bending (the commonest mode of loading) – they are listed on the frame, and combined to give the penalty function. To evaluate it we need a value for the exchange constant, </a:t>
            </a:r>
            <a:r>
              <a:rPr lang="el-GR" sz="900" dirty="0"/>
              <a:t>α</a:t>
            </a:r>
            <a:r>
              <a:rPr lang="en-GB" sz="900" dirty="0"/>
              <a:t> – the cost-penalty of mass.</a:t>
            </a:r>
          </a:p>
          <a:p>
            <a:endParaRPr lang="en-GB" sz="900" dirty="0"/>
          </a:p>
          <a:p>
            <a:r>
              <a:rPr lang="en-US" sz="900" dirty="0"/>
              <a:t>The table lists approximate </a:t>
            </a:r>
            <a:r>
              <a:rPr lang="en-US" sz="900" b="1" dirty="0">
                <a:solidFill>
                  <a:srgbClr val="CC0000"/>
                </a:solidFill>
              </a:rPr>
              <a:t>values for the exchange constant α for transport systems</a:t>
            </a:r>
            <a:r>
              <a:rPr lang="en-US" sz="900" dirty="0"/>
              <a:t>, based on the economic</a:t>
            </a:r>
            <a:r>
              <a:rPr lang="en-GB" sz="900" dirty="0"/>
              <a:t> </a:t>
            </a:r>
            <a:r>
              <a:rPr lang="en-US" sz="900" dirty="0"/>
              <a:t>benefit of a reduction in structural mass of 1kg, all other things remaining the same. For</a:t>
            </a:r>
            <a:r>
              <a:rPr lang="en-GB" sz="900" dirty="0"/>
              <a:t> </a:t>
            </a:r>
            <a:r>
              <a:rPr lang="en-US" sz="900" dirty="0"/>
              <a:t>the family car it is calculated from the fuel saving over a life of 100,000 km. For the</a:t>
            </a:r>
            <a:r>
              <a:rPr lang="en-GB" sz="900" dirty="0"/>
              <a:t> </a:t>
            </a:r>
            <a:r>
              <a:rPr lang="en-US" sz="900" dirty="0"/>
              <a:t>truck, aircraft and spacecraft it is calculated from the value of an additional 1 kg of payload over the operating life.</a:t>
            </a:r>
          </a:p>
          <a:p>
            <a:endParaRPr lang="en-US" sz="900" dirty="0"/>
          </a:p>
          <a:p>
            <a:r>
              <a:rPr lang="en-US" sz="900" dirty="0"/>
              <a:t>The values vary widely. The value of weight saving in a car is small; that is one reason</a:t>
            </a:r>
            <a:r>
              <a:rPr lang="en-GB" sz="900" dirty="0"/>
              <a:t> </a:t>
            </a:r>
            <a:r>
              <a:rPr lang="en-US" sz="900" dirty="0"/>
              <a:t>that it is difficult to replace steel with a lighter metal in cars – the weight (and thus fuel) saving does not</a:t>
            </a:r>
            <a:r>
              <a:rPr lang="en-GB" sz="900" dirty="0"/>
              <a:t> </a:t>
            </a:r>
            <a:r>
              <a:rPr lang="en-US" sz="900" dirty="0"/>
              <a:t>compensate for the higher cost of the material. But in space it is different: here, because</a:t>
            </a:r>
            <a:r>
              <a:rPr lang="en-GB" sz="900" dirty="0"/>
              <a:t> </a:t>
            </a:r>
            <a:r>
              <a:rPr lang="en-US" sz="900" dirty="0"/>
              <a:t>launch costs per kg are so enormous, the saving of mass is valued highly, making it</a:t>
            </a:r>
            <a:r>
              <a:rPr lang="en-GB" sz="900" dirty="0"/>
              <a:t> </a:t>
            </a:r>
            <a:r>
              <a:rPr lang="en-US" sz="900" dirty="0"/>
              <a:t>economic to use even very expensive materials if they save weight. </a:t>
            </a:r>
          </a:p>
          <a:p>
            <a:endParaRPr lang="en-US" sz="900" dirty="0"/>
          </a:p>
          <a:p>
            <a:r>
              <a:rPr lang="en-US" sz="900" dirty="0"/>
              <a:t>These values for</a:t>
            </a:r>
            <a:r>
              <a:rPr lang="en-GB" sz="900" dirty="0"/>
              <a:t> </a:t>
            </a:r>
            <a:r>
              <a:rPr lang="en-US" sz="900" dirty="0"/>
              <a:t>exchange constants are based on engineering criteria. Sometimes, however, value is set in</a:t>
            </a:r>
            <a:r>
              <a:rPr lang="en-GB" sz="900" dirty="0"/>
              <a:t> </a:t>
            </a:r>
            <a:r>
              <a:rPr lang="en-US" sz="900" dirty="0"/>
              <a:t>other ways. The </a:t>
            </a:r>
            <a:r>
              <a:rPr lang="en-US" sz="900" i="1" dirty="0"/>
              <a:t>perceived value </a:t>
            </a:r>
            <a:r>
              <a:rPr lang="en-US" sz="900" dirty="0"/>
              <a:t>of a product is an important factor in marketing. It is</a:t>
            </a:r>
            <a:r>
              <a:rPr lang="en-GB" sz="900" dirty="0"/>
              <a:t> </a:t>
            </a:r>
            <a:r>
              <a:rPr lang="en-US" sz="900" dirty="0"/>
              <a:t>measured – or estimated – by market surveys, questionnaires and the like.</a:t>
            </a:r>
            <a:endParaRPr lang="en-GB" sz="900" dirty="0"/>
          </a:p>
        </p:txBody>
      </p:sp>
    </p:spTree>
    <p:extLst>
      <p:ext uri="{BB962C8B-B14F-4D97-AF65-F5344CB8AC3E}">
        <p14:creationId xmlns:p14="http://schemas.microsoft.com/office/powerpoint/2010/main" val="3697448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a:t>(Q2) Linear penalty functions go with linear axes</a:t>
            </a:r>
          </a:p>
          <a:p>
            <a:endParaRPr lang="en-GB" dirty="0"/>
          </a:p>
          <a:p>
            <a:r>
              <a:rPr lang="en-GB" dirty="0"/>
              <a:t>The penalty function</a:t>
            </a:r>
            <a:r>
              <a:rPr lang="en-GB" baseline="0" dirty="0"/>
              <a:t> so far has been discussed for linear scale axes. But bubble charts are usually Logarithmic in scales.</a:t>
            </a:r>
          </a:p>
        </p:txBody>
      </p:sp>
      <p:sp>
        <p:nvSpPr>
          <p:cNvPr id="4" name="Slide Number Placeholder 3"/>
          <p:cNvSpPr>
            <a:spLocks noGrp="1"/>
          </p:cNvSpPr>
          <p:nvPr>
            <p:ph type="sldNum" sz="quarter" idx="10"/>
          </p:nvPr>
        </p:nvSpPr>
        <p:spPr/>
        <p:txBody>
          <a:bodyPr/>
          <a:lstStyle/>
          <a:p>
            <a:fld id="{B38AB951-0C68-4935-84CF-D0AD248AA492}" type="slidenum">
              <a:rPr lang="en-GB" smtClean="0"/>
              <a:t>12</a:t>
            </a:fld>
            <a:endParaRPr lang="en-GB" dirty="0"/>
          </a:p>
        </p:txBody>
      </p:sp>
    </p:spTree>
    <p:extLst>
      <p:ext uri="{BB962C8B-B14F-4D97-AF65-F5344CB8AC3E}">
        <p14:creationId xmlns:p14="http://schemas.microsoft.com/office/powerpoint/2010/main" val="3921194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a:t>Two objective log chart example</a:t>
            </a:r>
          </a:p>
          <a:p>
            <a:endParaRPr lang="en-GB" dirty="0"/>
          </a:p>
          <a:p>
            <a:r>
              <a:rPr lang="en-GB" dirty="0"/>
              <a:t>In Lecture unit 7, we plot a combination of material properties as an objective on the Y-axis.</a:t>
            </a:r>
          </a:p>
          <a:p>
            <a:endParaRPr lang="en-GB" dirty="0"/>
          </a:p>
          <a:p>
            <a:r>
              <a:rPr lang="en-GB" dirty="0"/>
              <a:t>In this case, instead of maximizing </a:t>
            </a:r>
            <a:r>
              <a:rPr lang="en-GB" b="1" dirty="0"/>
              <a:t>E</a:t>
            </a:r>
            <a:r>
              <a:rPr lang="en-GB" b="1" baseline="30000" dirty="0"/>
              <a:t>1/2</a:t>
            </a:r>
            <a:r>
              <a:rPr lang="en-GB" b="1" dirty="0"/>
              <a:t> / </a:t>
            </a:r>
            <a:r>
              <a:rPr lang="en-GB" sz="1300" b="1" dirty="0">
                <a:sym typeface="Symbol" panose="05050102010706020507" pitchFamily="18" charset="2"/>
              </a:rPr>
              <a:t> </a:t>
            </a:r>
            <a:r>
              <a:rPr lang="en-GB" dirty="0"/>
              <a:t>we will minimize</a:t>
            </a:r>
            <a:r>
              <a:rPr lang="en-GB" baseline="0" dirty="0"/>
              <a:t> </a:t>
            </a:r>
            <a:r>
              <a:rPr lang="en-GB" b="1" dirty="0">
                <a:sym typeface="Symbol" panose="05050102010706020507" pitchFamily="18" charset="2"/>
              </a:rPr>
              <a:t> / </a:t>
            </a:r>
            <a:r>
              <a:rPr lang="en-GB" b="1" dirty="0"/>
              <a:t>E</a:t>
            </a:r>
            <a:r>
              <a:rPr lang="en-GB" b="1" baseline="30000" dirty="0"/>
              <a:t> </a:t>
            </a:r>
            <a:r>
              <a:rPr lang="en-GB" dirty="0"/>
              <a:t>(which gives light and stiff Tie in tension). On the X-axis, we minimize the price per volume, which is expressed as the price per kilo multiplied with the density: </a:t>
            </a:r>
            <a:r>
              <a:rPr lang="en-GB" b="1" dirty="0"/>
              <a:t>C</a:t>
            </a:r>
            <a:r>
              <a:rPr lang="en-GB" b="1" baseline="-25000" dirty="0"/>
              <a:t>m</a:t>
            </a:r>
            <a:r>
              <a:rPr lang="en-GB" b="1" dirty="0"/>
              <a:t> * </a:t>
            </a:r>
            <a:r>
              <a:rPr lang="en-GB" b="1" dirty="0">
                <a:sym typeface="Symbol" panose="05050102010706020507" pitchFamily="18" charset="2"/>
              </a:rPr>
              <a:t></a:t>
            </a:r>
          </a:p>
          <a:p>
            <a:pPr defTabSz="879196">
              <a:defRPr/>
            </a:pPr>
            <a:endParaRPr lang="en-GB" b="0" dirty="0">
              <a:sym typeface="Symbol" panose="05050102010706020507" pitchFamily="18" charset="2"/>
            </a:endParaRPr>
          </a:p>
          <a:p>
            <a:pPr defTabSz="879196">
              <a:defRPr/>
            </a:pPr>
            <a:r>
              <a:rPr lang="en-GB" b="0" dirty="0">
                <a:sym typeface="Symbol" panose="05050102010706020507" pitchFamily="18" charset="2"/>
              </a:rPr>
              <a:t>The</a:t>
            </a:r>
            <a:r>
              <a:rPr lang="en-GB" b="0" baseline="0" dirty="0">
                <a:sym typeface="Symbol" panose="05050102010706020507" pitchFamily="18" charset="2"/>
              </a:rPr>
              <a:t> materials with the best performance will then be found near the trade-off curve (towards the origin).</a:t>
            </a:r>
            <a:endParaRPr lang="en-GB" b="0" dirty="0"/>
          </a:p>
        </p:txBody>
      </p:sp>
      <p:sp>
        <p:nvSpPr>
          <p:cNvPr id="4" name="Slide Number Placeholder 3"/>
          <p:cNvSpPr>
            <a:spLocks noGrp="1"/>
          </p:cNvSpPr>
          <p:nvPr>
            <p:ph type="sldNum" sz="quarter" idx="10"/>
          </p:nvPr>
        </p:nvSpPr>
        <p:spPr/>
        <p:txBody>
          <a:bodyPr/>
          <a:lstStyle/>
          <a:p>
            <a:pPr>
              <a:defRPr/>
            </a:pPr>
            <a:fld id="{E654A4EC-2B15-4B3A-9C47-504B5D494971}" type="slidenum">
              <a:rPr lang="en-GB" smtClean="0"/>
              <a:pPr>
                <a:defRPr/>
              </a:pPr>
              <a:t>13</a:t>
            </a:fld>
            <a:endParaRPr lang="en-GB" dirty="0"/>
          </a:p>
        </p:txBody>
      </p:sp>
    </p:spTree>
    <p:extLst>
      <p:ext uri="{BB962C8B-B14F-4D97-AF65-F5344CB8AC3E}">
        <p14:creationId xmlns:p14="http://schemas.microsoft.com/office/powerpoint/2010/main" val="3860449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a:t>Bubble charts</a:t>
            </a:r>
          </a:p>
          <a:p>
            <a:endParaRPr lang="en-GB" dirty="0"/>
          </a:p>
          <a:p>
            <a:r>
              <a:rPr lang="en-GB" dirty="0"/>
              <a:t>Here is a sequence describing</a:t>
            </a:r>
            <a:r>
              <a:rPr lang="en-GB" baseline="0" dirty="0"/>
              <a:t> how to handle penalty functions in bubble charts.</a:t>
            </a:r>
            <a:endParaRPr lang="en-GB" dirty="0"/>
          </a:p>
        </p:txBody>
      </p:sp>
      <p:sp>
        <p:nvSpPr>
          <p:cNvPr id="4" name="Slide Number Placeholder 3"/>
          <p:cNvSpPr>
            <a:spLocks noGrp="1"/>
          </p:cNvSpPr>
          <p:nvPr>
            <p:ph type="sldNum" sz="quarter" idx="10"/>
          </p:nvPr>
        </p:nvSpPr>
        <p:spPr/>
        <p:txBody>
          <a:bodyPr/>
          <a:lstStyle/>
          <a:p>
            <a:pPr>
              <a:defRPr/>
            </a:pPr>
            <a:fld id="{E654A4EC-2B15-4B3A-9C47-504B5D494971}" type="slidenum">
              <a:rPr lang="en-GB" smtClean="0"/>
              <a:pPr>
                <a:defRPr/>
              </a:pPr>
              <a:t>14</a:t>
            </a:fld>
            <a:endParaRPr lang="en-GB" dirty="0"/>
          </a:p>
        </p:txBody>
      </p:sp>
    </p:spTree>
    <p:extLst>
      <p:ext uri="{BB962C8B-B14F-4D97-AF65-F5344CB8AC3E}">
        <p14:creationId xmlns:p14="http://schemas.microsoft.com/office/powerpoint/2010/main" val="917181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0" fontAlgn="base" latinLnBrk="0" hangingPunct="0">
              <a:lnSpc>
                <a:spcPct val="100000"/>
              </a:lnSpc>
              <a:spcBef>
                <a:spcPct val="30000"/>
              </a:spcBef>
              <a:spcAft>
                <a:spcPct val="0"/>
              </a:spcAft>
              <a:buClrTx/>
              <a:buSzTx/>
              <a:buFontTx/>
              <a:buNone/>
              <a:tabLst/>
              <a:defRPr/>
            </a:pPr>
            <a:r>
              <a:rPr lang="en-GB" b="1" i="1" dirty="0"/>
              <a:t>The Performance index finder sequence</a:t>
            </a:r>
          </a:p>
          <a:p>
            <a:endParaRPr lang="en-GB" dirty="0"/>
          </a:p>
          <a:p>
            <a:r>
              <a:rPr lang="en-GB" dirty="0"/>
              <a:t>The specification of function, objective and constraint leads to materials index. The combination in the highlighted boxes lead to the index E</a:t>
            </a:r>
            <a:r>
              <a:rPr lang="en-GB" baseline="30000" dirty="0"/>
              <a:t>1/2</a:t>
            </a:r>
            <a:r>
              <a:rPr lang="en-GB" baseline="0" dirty="0"/>
              <a:t>/</a:t>
            </a:r>
            <a:r>
              <a:rPr lang="en-GB" baseline="0" dirty="0">
                <a:sym typeface="Symbol" panose="05050102010706020507" pitchFamily="18" charset="2"/>
              </a:rPr>
              <a:t>.</a:t>
            </a:r>
            <a:endParaRPr lang="en-GB" dirty="0"/>
          </a:p>
        </p:txBody>
      </p:sp>
      <p:sp>
        <p:nvSpPr>
          <p:cNvPr id="4" name="Slide Number Placeholder 3"/>
          <p:cNvSpPr>
            <a:spLocks noGrp="1"/>
          </p:cNvSpPr>
          <p:nvPr>
            <p:ph type="sldNum" sz="quarter" idx="10"/>
          </p:nvPr>
        </p:nvSpPr>
        <p:spPr/>
        <p:txBody>
          <a:bodyPr/>
          <a:lstStyle/>
          <a:p>
            <a:fld id="{B38AB951-0C68-4935-84CF-D0AD248AA492}" type="slidenum">
              <a:rPr lang="en-GB" smtClean="0"/>
              <a:t>15</a:t>
            </a:fld>
            <a:endParaRPr lang="en-GB" dirty="0"/>
          </a:p>
        </p:txBody>
      </p:sp>
    </p:spTree>
    <p:extLst>
      <p:ext uri="{BB962C8B-B14F-4D97-AF65-F5344CB8AC3E}">
        <p14:creationId xmlns:p14="http://schemas.microsoft.com/office/powerpoint/2010/main" val="3010677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dirty="0"/>
              <a:t>The Performance Index finder is embedded in the Chart Function in the Advanced databases. It allows for selection from various functions and loading conditions to aid in selection. </a:t>
            </a:r>
          </a:p>
          <a:p>
            <a:pPr algn="ctr"/>
            <a:endParaRPr lang="en-GB" b="1" dirty="0"/>
          </a:p>
          <a:p>
            <a:r>
              <a:rPr lang="en-GB" b="0" i="1" dirty="0"/>
              <a:t>Identify Function:</a:t>
            </a:r>
          </a:p>
          <a:p>
            <a:r>
              <a:rPr lang="en-GB" b="0" i="0" dirty="0"/>
              <a:t>We will choose panel in bending for demonstration here. There is a choice of 43 functions. </a:t>
            </a:r>
          </a:p>
          <a:p>
            <a:endParaRPr lang="en-GB" b="0" i="1" dirty="0"/>
          </a:p>
          <a:p>
            <a:r>
              <a:rPr lang="en-GB" b="0" i="1" dirty="0"/>
              <a:t>Identify free variables:</a:t>
            </a:r>
          </a:p>
          <a:p>
            <a:r>
              <a:rPr lang="en-GB" b="0" i="0" dirty="0"/>
              <a:t>Identify the free variables. This may be section area, wall thickness, section shape dimensions, etc. depending on which function and loading is selected. </a:t>
            </a:r>
          </a:p>
          <a:p>
            <a:endParaRPr lang="en-GB" b="0" i="1" dirty="0"/>
          </a:p>
          <a:p>
            <a:r>
              <a:rPr lang="en-GB" b="0" i="1" dirty="0"/>
              <a:t>Identify constraints:</a:t>
            </a:r>
          </a:p>
          <a:p>
            <a:r>
              <a:rPr lang="en-GB" b="0" i="0" dirty="0"/>
              <a:t>Choose from the design constraints: stiffness, strength, etc.</a:t>
            </a:r>
          </a:p>
          <a:p>
            <a:endParaRPr lang="en-GB" b="0" i="1" dirty="0"/>
          </a:p>
          <a:p>
            <a:r>
              <a:rPr lang="en-GB" b="0" i="1" dirty="0"/>
              <a:t>Identify objective:</a:t>
            </a:r>
          </a:p>
          <a:p>
            <a:r>
              <a:rPr lang="en-GB" dirty="0"/>
              <a:t>Usually the default is to minimize. The default is set to minimize your performance index.</a:t>
            </a:r>
          </a:p>
          <a:p>
            <a:pPr algn="ctr"/>
            <a:endParaRPr lang="en-GB" b="1" dirty="0"/>
          </a:p>
        </p:txBody>
      </p:sp>
      <p:sp>
        <p:nvSpPr>
          <p:cNvPr id="4" name="Slide Number Placeholder 3"/>
          <p:cNvSpPr>
            <a:spLocks noGrp="1"/>
          </p:cNvSpPr>
          <p:nvPr>
            <p:ph type="sldNum" sz="quarter" idx="10"/>
          </p:nvPr>
        </p:nvSpPr>
        <p:spPr/>
        <p:txBody>
          <a:bodyPr/>
          <a:lstStyle/>
          <a:p>
            <a:pPr>
              <a:defRPr/>
            </a:pPr>
            <a:fld id="{1B3AF4D9-2F9A-4858-8A1C-D96EF796C2E7}" type="slidenum">
              <a:rPr lang="en-GB" smtClean="0"/>
              <a:pPr>
                <a:defRPr/>
              </a:pPr>
              <a:t>16</a:t>
            </a:fld>
            <a:endParaRPr lang="en-GB"/>
          </a:p>
        </p:txBody>
      </p:sp>
    </p:spTree>
    <p:extLst>
      <p:ext uri="{BB962C8B-B14F-4D97-AF65-F5344CB8AC3E}">
        <p14:creationId xmlns:p14="http://schemas.microsoft.com/office/powerpoint/2010/main" val="3389136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16798" indent="-275692">
              <a:spcBef>
                <a:spcPct val="30000"/>
              </a:spcBef>
              <a:defRPr sz="1200">
                <a:solidFill>
                  <a:schemeClr val="tx1"/>
                </a:solidFill>
                <a:latin typeface="Arial" panose="020B0604020202020204" pitchFamily="34" charset="0"/>
                <a:cs typeface="Arial" panose="020B0604020202020204" pitchFamily="34" charset="0"/>
              </a:defRPr>
            </a:lvl2pPr>
            <a:lvl3pPr marL="1102766" indent="-220553">
              <a:spcBef>
                <a:spcPct val="30000"/>
              </a:spcBef>
              <a:defRPr sz="1200">
                <a:solidFill>
                  <a:schemeClr val="tx1"/>
                </a:solidFill>
                <a:latin typeface="Arial" panose="020B0604020202020204" pitchFamily="34" charset="0"/>
                <a:cs typeface="Arial" panose="020B0604020202020204" pitchFamily="34" charset="0"/>
              </a:defRPr>
            </a:lvl3pPr>
            <a:lvl4pPr marL="1543873" indent="-220553">
              <a:spcBef>
                <a:spcPct val="30000"/>
              </a:spcBef>
              <a:defRPr sz="1200">
                <a:solidFill>
                  <a:schemeClr val="tx1"/>
                </a:solidFill>
                <a:latin typeface="Arial" panose="020B0604020202020204" pitchFamily="34" charset="0"/>
                <a:cs typeface="Arial" panose="020B0604020202020204" pitchFamily="34" charset="0"/>
              </a:defRPr>
            </a:lvl4pPr>
            <a:lvl5pPr marL="1984980" indent="-220553">
              <a:spcBef>
                <a:spcPct val="30000"/>
              </a:spcBef>
              <a:defRPr sz="1200">
                <a:solidFill>
                  <a:schemeClr val="tx1"/>
                </a:solidFill>
                <a:latin typeface="Arial" panose="020B0604020202020204" pitchFamily="34" charset="0"/>
                <a:cs typeface="Arial" panose="020B0604020202020204" pitchFamily="34" charset="0"/>
              </a:defRPr>
            </a:lvl5pPr>
            <a:lvl6pPr marL="242608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67193"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08299"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74940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FDA0344-1BB5-47EA-8309-72844835993B}" type="slidenum">
              <a:rPr lang="en-GB">
                <a:latin typeface="Times New Roman" panose="02020603050405020304" pitchFamily="18" charset="0"/>
              </a:rPr>
              <a:pPr>
                <a:spcBef>
                  <a:spcPct val="0"/>
                </a:spcBef>
              </a:pPr>
              <a:t>17</a:t>
            </a:fld>
            <a:endParaRPr lang="en-GB" dirty="0">
              <a:latin typeface="Times New Roman" panose="02020603050405020304" pitchFamily="18" charset="0"/>
            </a:endParaRPr>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xfrm>
            <a:off x="1333087" y="3168764"/>
            <a:ext cx="6680630" cy="3000934"/>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pt-PT" sz="900" b="1" i="1" dirty="0"/>
              <a:t>Example</a:t>
            </a:r>
          </a:p>
          <a:p>
            <a:endParaRPr lang="pt-PT" sz="900" dirty="0"/>
          </a:p>
          <a:p>
            <a:r>
              <a:rPr lang="pt-PT" sz="900" dirty="0"/>
              <a:t>Now for an exercise on how to use the Ansys Granta EduPack software to select materials for an exterior panel of a vehicle.</a:t>
            </a:r>
          </a:p>
          <a:p>
            <a:endParaRPr lang="pt-PT" sz="900" dirty="0"/>
          </a:p>
          <a:p>
            <a:r>
              <a:rPr lang="pt-PT" sz="900" dirty="0"/>
              <a:t>The panel must be as light and as cheap as possible, which is a difficult trade-off, and it should not deform too much, so it’s a stiffness limited design.</a:t>
            </a:r>
          </a:p>
          <a:p>
            <a:endParaRPr lang="pt-PT" sz="900" dirty="0"/>
          </a:p>
          <a:p>
            <a:r>
              <a:rPr lang="pt-PT" sz="900" dirty="0"/>
              <a:t>Let us now define a penalty function, Z.</a:t>
            </a:r>
          </a:p>
          <a:p>
            <a:endParaRPr lang="pt-PT" sz="900" dirty="0"/>
          </a:p>
          <a:p>
            <a:r>
              <a:rPr lang="pt-PT" sz="900" dirty="0"/>
              <a:t>This penalty function is a kind of cost over the lifetime of the panel. It has a certain upfront cost and for every extra kg of mass that is transported over the life time of the vehicle, the vehicle owner is willing to pay (alpha), the exchange constant, or trade-off constant.</a:t>
            </a:r>
          </a:p>
          <a:p>
            <a:endParaRPr lang="pt-PT" sz="900" dirty="0"/>
          </a:p>
          <a:p>
            <a:r>
              <a:rPr lang="pt-PT" sz="900" dirty="0"/>
              <a:t>But before going into the software, let us consider what are the potential values for this exchange constant in the transportation sector in the next slide.</a:t>
            </a:r>
          </a:p>
        </p:txBody>
      </p:sp>
    </p:spTree>
    <p:extLst>
      <p:ext uri="{BB962C8B-B14F-4D97-AF65-F5344CB8AC3E}">
        <p14:creationId xmlns:p14="http://schemas.microsoft.com/office/powerpoint/2010/main" val="3351184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16798" indent="-275692">
              <a:spcBef>
                <a:spcPct val="30000"/>
              </a:spcBef>
              <a:defRPr sz="1200">
                <a:solidFill>
                  <a:schemeClr val="tx1"/>
                </a:solidFill>
                <a:latin typeface="Arial" panose="020B0604020202020204" pitchFamily="34" charset="0"/>
                <a:cs typeface="Arial" panose="020B0604020202020204" pitchFamily="34" charset="0"/>
              </a:defRPr>
            </a:lvl2pPr>
            <a:lvl3pPr marL="1102766" indent="-220553">
              <a:spcBef>
                <a:spcPct val="30000"/>
              </a:spcBef>
              <a:defRPr sz="1200">
                <a:solidFill>
                  <a:schemeClr val="tx1"/>
                </a:solidFill>
                <a:latin typeface="Arial" panose="020B0604020202020204" pitchFamily="34" charset="0"/>
                <a:cs typeface="Arial" panose="020B0604020202020204" pitchFamily="34" charset="0"/>
              </a:defRPr>
            </a:lvl3pPr>
            <a:lvl4pPr marL="1543873" indent="-220553">
              <a:spcBef>
                <a:spcPct val="30000"/>
              </a:spcBef>
              <a:defRPr sz="1200">
                <a:solidFill>
                  <a:schemeClr val="tx1"/>
                </a:solidFill>
                <a:latin typeface="Arial" panose="020B0604020202020204" pitchFamily="34" charset="0"/>
                <a:cs typeface="Arial" panose="020B0604020202020204" pitchFamily="34" charset="0"/>
              </a:defRPr>
            </a:lvl4pPr>
            <a:lvl5pPr marL="1984980" indent="-220553">
              <a:spcBef>
                <a:spcPct val="30000"/>
              </a:spcBef>
              <a:defRPr sz="1200">
                <a:solidFill>
                  <a:schemeClr val="tx1"/>
                </a:solidFill>
                <a:latin typeface="Arial" panose="020B0604020202020204" pitchFamily="34" charset="0"/>
                <a:cs typeface="Arial" panose="020B0604020202020204" pitchFamily="34" charset="0"/>
              </a:defRPr>
            </a:lvl5pPr>
            <a:lvl6pPr marL="242608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67193"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08299"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74940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5535B41-2DFB-4349-91E9-FABF9F57DC06}" type="slidenum">
              <a:rPr lang="en-GB">
                <a:solidFill>
                  <a:srgbClr val="000000"/>
                </a:solidFill>
              </a:rPr>
              <a:pPr>
                <a:spcBef>
                  <a:spcPct val="0"/>
                </a:spcBef>
              </a:pPr>
              <a:t>18</a:t>
            </a:fld>
            <a:endParaRPr lang="en-GB" dirty="0">
              <a:solidFill>
                <a:srgbClr val="000000"/>
              </a:solidFill>
            </a:endParaRPr>
          </a:p>
        </p:txBody>
      </p:sp>
      <p:sp>
        <p:nvSpPr>
          <p:cNvPr id="55299" name="Rectangle 2"/>
          <p:cNvSpPr>
            <a:spLocks noGrp="1" noRot="1" noChangeAspect="1" noChangeArrowheads="1" noTextEdit="1"/>
          </p:cNvSpPr>
          <p:nvPr>
            <p:ph type="sldImg"/>
          </p:nvPr>
        </p:nvSpPr>
        <p:spPr>
          <a:xfrm>
            <a:off x="2400300" y="500063"/>
            <a:ext cx="4446588" cy="2501900"/>
          </a:xfrm>
          <a:solidFill>
            <a:srgbClr val="FFFFFF"/>
          </a:solidFill>
          <a:ln/>
        </p:spPr>
      </p:sp>
      <p:sp>
        <p:nvSpPr>
          <p:cNvPr id="55300"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800" b="1" i="1" dirty="0"/>
              <a:t>Exchange constant, </a:t>
            </a:r>
            <a:r>
              <a:rPr lang="en-GB" sz="800" b="1" i="1" dirty="0">
                <a:sym typeface="Symbol" panose="05050102010706020507" pitchFamily="18" charset="2"/>
              </a:rPr>
              <a:t></a:t>
            </a:r>
            <a:endParaRPr lang="en-US" sz="800" b="1" i="1" dirty="0"/>
          </a:p>
          <a:p>
            <a:endParaRPr lang="en-US" sz="800" dirty="0"/>
          </a:p>
          <a:p>
            <a:r>
              <a:rPr lang="en-US" sz="800" dirty="0"/>
              <a:t>The table lists approximate </a:t>
            </a:r>
            <a:r>
              <a:rPr lang="en-US" sz="800" b="1" dirty="0">
                <a:solidFill>
                  <a:srgbClr val="CC0000"/>
                </a:solidFill>
              </a:rPr>
              <a:t>values for the exchange constant α for transport systems</a:t>
            </a:r>
            <a:r>
              <a:rPr lang="en-US" sz="800" dirty="0"/>
              <a:t>, based on the economic</a:t>
            </a:r>
            <a:r>
              <a:rPr lang="en-GB" sz="800" dirty="0"/>
              <a:t> </a:t>
            </a:r>
            <a:r>
              <a:rPr lang="en-US" sz="800" dirty="0"/>
              <a:t>benefit of a reduction in structural mass of 1kg, all other things remaining the same. For</a:t>
            </a:r>
            <a:r>
              <a:rPr lang="en-GB" sz="800" dirty="0"/>
              <a:t> </a:t>
            </a:r>
            <a:r>
              <a:rPr lang="en-US" sz="800" dirty="0"/>
              <a:t>the family car it is calculated from the fuel saving over a life of 100,000 km. For the</a:t>
            </a:r>
            <a:r>
              <a:rPr lang="en-GB" sz="800" dirty="0"/>
              <a:t> </a:t>
            </a:r>
            <a:r>
              <a:rPr lang="en-US" sz="800" dirty="0"/>
              <a:t>truck, aircraft and spacecraft it is calculated from the value of an additional 1kg of payload over the operating life.</a:t>
            </a:r>
          </a:p>
          <a:p>
            <a:endParaRPr lang="en-US" sz="800" dirty="0"/>
          </a:p>
          <a:p>
            <a:r>
              <a:rPr lang="en-US" sz="800" dirty="0"/>
              <a:t>The values vary widely. The value of weight saving in a car is small; that is one reason</a:t>
            </a:r>
            <a:r>
              <a:rPr lang="en-GB" sz="800" dirty="0"/>
              <a:t> </a:t>
            </a:r>
            <a:r>
              <a:rPr lang="en-US" sz="800" dirty="0"/>
              <a:t>that it is difficult to replace steel with a lighter metal in cars – the weight (and thus fuel) saving does not</a:t>
            </a:r>
            <a:r>
              <a:rPr lang="en-GB" sz="800" dirty="0"/>
              <a:t> </a:t>
            </a:r>
            <a:r>
              <a:rPr lang="en-US" sz="800" dirty="0"/>
              <a:t>compensate for the higher cost of the material. But in space it is different: here, because</a:t>
            </a:r>
            <a:r>
              <a:rPr lang="en-GB" sz="800" dirty="0"/>
              <a:t> </a:t>
            </a:r>
            <a:r>
              <a:rPr lang="en-US" sz="800" dirty="0"/>
              <a:t>launch costs per kg are so enormous, the saving of mass is valued highly, making it</a:t>
            </a:r>
            <a:r>
              <a:rPr lang="en-GB" sz="800" dirty="0"/>
              <a:t> </a:t>
            </a:r>
            <a:r>
              <a:rPr lang="en-US" sz="800" dirty="0"/>
              <a:t>economic to use even very expensive materials if they save weight. </a:t>
            </a:r>
          </a:p>
          <a:p>
            <a:endParaRPr lang="en-US" sz="800" dirty="0"/>
          </a:p>
          <a:p>
            <a:r>
              <a:rPr lang="en-US" sz="800" dirty="0"/>
              <a:t>These values for</a:t>
            </a:r>
            <a:r>
              <a:rPr lang="en-GB" sz="800" dirty="0"/>
              <a:t> </a:t>
            </a:r>
            <a:r>
              <a:rPr lang="en-US" sz="800" dirty="0"/>
              <a:t>exchange constants are based on engineering criteria. Sometimes, however, value is set in</a:t>
            </a:r>
            <a:r>
              <a:rPr lang="en-GB" sz="800" dirty="0"/>
              <a:t> </a:t>
            </a:r>
            <a:r>
              <a:rPr lang="en-US" sz="800" dirty="0"/>
              <a:t>other ways. The </a:t>
            </a:r>
            <a:r>
              <a:rPr lang="en-US" sz="800" i="1" dirty="0"/>
              <a:t>perceived value </a:t>
            </a:r>
            <a:r>
              <a:rPr lang="en-US" sz="800" dirty="0"/>
              <a:t>of a product is an important factor in marketing. It is</a:t>
            </a:r>
            <a:r>
              <a:rPr lang="en-GB" sz="800" dirty="0"/>
              <a:t> </a:t>
            </a:r>
            <a:r>
              <a:rPr lang="en-US" sz="800" dirty="0"/>
              <a:t>measured – or estimated – by market surveys, questionnaires and the like.</a:t>
            </a:r>
          </a:p>
          <a:p>
            <a:endParaRPr lang="en-US" sz="800" dirty="0"/>
          </a:p>
        </p:txBody>
      </p:sp>
    </p:spTree>
    <p:extLst>
      <p:ext uri="{BB962C8B-B14F-4D97-AF65-F5344CB8AC3E}">
        <p14:creationId xmlns:p14="http://schemas.microsoft.com/office/powerpoint/2010/main" val="96922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1F27C5C-F801-4086-BD8F-2E0D6A0F674B}" type="slidenum">
              <a:rPr lang="en-GB">
                <a:solidFill>
                  <a:srgbClr val="000000"/>
                </a:solidFill>
              </a:rPr>
              <a:pPr>
                <a:spcBef>
                  <a:spcPct val="0"/>
                </a:spcBef>
              </a:pPr>
              <a:t>19</a:t>
            </a:fld>
            <a:endParaRPr lang="en-GB" dirty="0">
              <a:solidFill>
                <a:srgbClr val="000000"/>
              </a:solidFill>
            </a:endParaRPr>
          </a:p>
        </p:txBody>
      </p:sp>
      <p:sp>
        <p:nvSpPr>
          <p:cNvPr id="26627" name="Rectangle 2"/>
          <p:cNvSpPr>
            <a:spLocks noGrp="1" noRot="1" noChangeAspect="1" noChangeArrowheads="1" noTextEdit="1"/>
          </p:cNvSpPr>
          <p:nvPr>
            <p:ph type="sldImg"/>
          </p:nvPr>
        </p:nvSpPr>
        <p:spPr>
          <a:xfrm>
            <a:off x="144463" y="768350"/>
            <a:ext cx="6821487" cy="3838575"/>
          </a:xfrm>
          <a:solidFill>
            <a:srgbClr val="FFFFFF"/>
          </a:solidFill>
          <a:ln/>
        </p:spPr>
      </p:sp>
      <p:sp>
        <p:nvSpPr>
          <p:cNvPr id="26628"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(An example) Balancing cost and mass for an auto component: first</a:t>
            </a:r>
            <a:r>
              <a:rPr lang="en-GB" sz="1000" b="1" i="1" baseline="0" dirty="0"/>
              <a:t> method in a bar chart</a:t>
            </a:r>
          </a:p>
          <a:p>
            <a:pPr algn="ctr"/>
            <a:endParaRPr lang="en-GB" sz="1000" b="1" i="1" dirty="0"/>
          </a:p>
          <a:p>
            <a:r>
              <a:rPr lang="en-GB" sz="900" b="1" dirty="0">
                <a:solidFill>
                  <a:srgbClr val="CC0000"/>
                </a:solidFill>
              </a:rPr>
              <a:t>Bumpers </a:t>
            </a:r>
            <a:r>
              <a:rPr lang="en-GB" sz="900" dirty="0"/>
              <a:t>of road vehicles protect the vehicle and its passengers in the event of impact. The bumper is part of the vehicle; it adds to its weight and thus to its fuel consumption. We can now evaluate the penalty function derived earlier to select materials for different classes of vehicle. To do so we evaluate the penalty function, using the “Advanced” facility to plot it.</a:t>
            </a:r>
            <a:endParaRPr lang="en-GB" sz="900" b="1" dirty="0"/>
          </a:p>
        </p:txBody>
      </p:sp>
    </p:spTree>
    <p:extLst>
      <p:ext uri="{BB962C8B-B14F-4D97-AF65-F5344CB8AC3E}">
        <p14:creationId xmlns:p14="http://schemas.microsoft.com/office/powerpoint/2010/main" val="94973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a:solidFill>
                  <a:srgbClr val="CC0000"/>
                </a:solidFill>
              </a:rPr>
              <a:t>Learning Objectives</a:t>
            </a:r>
          </a:p>
          <a:p>
            <a:endParaRPr lang="en-US" sz="1200" dirty="0"/>
          </a:p>
          <a:p>
            <a:r>
              <a:rPr lang="en-US" sz="1200" dirty="0"/>
              <a:t>These Intended Learning Outcomes are based on a taxonomy of </a:t>
            </a:r>
            <a:r>
              <a:rPr lang="en-US" sz="1200" i="1" dirty="0"/>
              <a:t>knowledge and understanding</a:t>
            </a:r>
            <a:r>
              <a:rPr lang="en-US" sz="1200" dirty="0"/>
              <a:t> as the basis, </a:t>
            </a:r>
            <a:r>
              <a:rPr lang="en-US" sz="1200" i="1" dirty="0"/>
              <a:t>skills and abilities</a:t>
            </a:r>
            <a:r>
              <a:rPr lang="en-US" sz="1200" dirty="0"/>
              <a:t> as necessary for the practical use of knowledge and understanding, followed by acquired </a:t>
            </a:r>
            <a:r>
              <a:rPr lang="en-US" sz="1200" i="1" dirty="0"/>
              <a:t>values and attitudes</a:t>
            </a:r>
            <a:r>
              <a:rPr lang="en-US" sz="1200" dirty="0"/>
              <a:t> enabling assessments and responsible use of these abilities.</a:t>
            </a:r>
          </a:p>
          <a:p>
            <a:endParaRPr lang="en-US" sz="1200" dirty="0"/>
          </a:p>
          <a:p>
            <a:r>
              <a:rPr lang="en-US" sz="1200" dirty="0"/>
              <a:t>Combined with a suitable assessment, they should be helpful in the context of accreditations or for the CDIO Syllabus.</a:t>
            </a:r>
          </a:p>
          <a:p>
            <a:endParaRPr lang="en-US" sz="1200" dirty="0"/>
          </a:p>
          <a:p>
            <a:r>
              <a:rPr lang="en-US" sz="1200" dirty="0"/>
              <a:t>The Texts listed are from books authored or co-authored by Mike Ashby but other texts are also referred to in the Science Notes.</a:t>
            </a:r>
            <a:endParaRPr lang="en-GB" sz="1200"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a:t>
            </a:fld>
            <a:endParaRPr lang="en-US" dirty="0"/>
          </a:p>
        </p:txBody>
      </p:sp>
    </p:spTree>
    <p:extLst>
      <p:ext uri="{BB962C8B-B14F-4D97-AF65-F5344CB8AC3E}">
        <p14:creationId xmlns:p14="http://schemas.microsoft.com/office/powerpoint/2010/main" val="444050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4024313" y="972185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16" tIns="47608" rIns="95216" bIns="47608"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a:spcBef>
                <a:spcPct val="0"/>
              </a:spcBef>
              <a:buClr>
                <a:srgbClr val="009B9B"/>
              </a:buClr>
              <a:buSzPct val="80000"/>
              <a:buFont typeface="Wingdings" panose="05000000000000000000" pitchFamily="2" charset="2"/>
              <a:buNone/>
            </a:pPr>
            <a:fld id="{DB686564-D78B-4D23-9E88-30567D575814}" type="slidenum">
              <a:rPr lang="en-GB">
                <a:solidFill>
                  <a:srgbClr val="000000"/>
                </a:solidFill>
                <a:latin typeface="Symbol" panose="05050102010706020507" pitchFamily="18" charset="2"/>
              </a:rPr>
              <a:pPr algn="r">
                <a:spcBef>
                  <a:spcPct val="0"/>
                </a:spcBef>
                <a:buClr>
                  <a:srgbClr val="009B9B"/>
                </a:buClr>
                <a:buSzPct val="80000"/>
                <a:buFont typeface="Wingdings" panose="05000000000000000000" pitchFamily="2" charset="2"/>
                <a:buNone/>
              </a:pPr>
              <a:t>20</a:t>
            </a:fld>
            <a:endParaRPr lang="en-GB" dirty="0">
              <a:solidFill>
                <a:srgbClr val="000000"/>
              </a:solidFill>
              <a:latin typeface="Symbol" panose="05050102010706020507" pitchFamily="18" charset="2"/>
            </a:endParaRPr>
          </a:p>
        </p:txBody>
      </p:sp>
      <p:sp>
        <p:nvSpPr>
          <p:cNvPr id="28675" name="Rectangle 2"/>
          <p:cNvSpPr>
            <a:spLocks noGrp="1" noRot="1" noChangeAspect="1" noChangeArrowheads="1" noTextEdit="1"/>
          </p:cNvSpPr>
          <p:nvPr>
            <p:ph type="sldImg"/>
          </p:nvPr>
        </p:nvSpPr>
        <p:spPr>
          <a:xfrm>
            <a:off x="138113" y="768350"/>
            <a:ext cx="6823075" cy="3838575"/>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Using the function-generator to plot penalty functions</a:t>
            </a:r>
          </a:p>
          <a:p>
            <a:pPr algn="ctr"/>
            <a:endParaRPr lang="en-GB" sz="1000" b="1" i="1" dirty="0"/>
          </a:p>
          <a:p>
            <a:r>
              <a:rPr lang="en-GB" sz="900" dirty="0"/>
              <a:t>The </a:t>
            </a:r>
            <a:r>
              <a:rPr lang="en-GB" sz="900" b="1" dirty="0">
                <a:solidFill>
                  <a:srgbClr val="CC0000"/>
                </a:solidFill>
              </a:rPr>
              <a:t>penalty function Z</a:t>
            </a:r>
            <a:r>
              <a:rPr lang="en-GB" sz="900" dirty="0"/>
              <a:t> is plotted as a bar chart in the way shown here. The best choice of material – the one that minimizes life-cost – is that with the lowest value of Z. The result depends on the value of the exchange constant.</a:t>
            </a:r>
            <a:r>
              <a:rPr lang="en-GB" dirty="0"/>
              <a:t> </a:t>
            </a:r>
          </a:p>
        </p:txBody>
      </p:sp>
    </p:spTree>
    <p:extLst>
      <p:ext uri="{BB962C8B-B14F-4D97-AF65-F5344CB8AC3E}">
        <p14:creationId xmlns:p14="http://schemas.microsoft.com/office/powerpoint/2010/main" val="1000025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4024313" y="972185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16" tIns="47608" rIns="95216" bIns="47608"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a:spcBef>
                <a:spcPct val="0"/>
              </a:spcBef>
              <a:buClr>
                <a:srgbClr val="009B9B"/>
              </a:buClr>
              <a:buSzPct val="80000"/>
              <a:buFont typeface="Wingdings" panose="05000000000000000000" pitchFamily="2" charset="2"/>
              <a:buNone/>
            </a:pPr>
            <a:fld id="{78502905-F6FA-43CD-A740-EDF2116CCD67}" type="slidenum">
              <a:rPr lang="en-GB">
                <a:solidFill>
                  <a:srgbClr val="000000"/>
                </a:solidFill>
                <a:latin typeface="Symbol" panose="05050102010706020507" pitchFamily="18" charset="2"/>
              </a:rPr>
              <a:pPr algn="r">
                <a:spcBef>
                  <a:spcPct val="0"/>
                </a:spcBef>
                <a:buClr>
                  <a:srgbClr val="009B9B"/>
                </a:buClr>
                <a:buSzPct val="80000"/>
                <a:buFont typeface="Wingdings" panose="05000000000000000000" pitchFamily="2" charset="2"/>
                <a:buNone/>
              </a:pPr>
              <a:t>21</a:t>
            </a:fld>
            <a:endParaRPr lang="en-GB" dirty="0">
              <a:solidFill>
                <a:srgbClr val="000000"/>
              </a:solidFill>
              <a:latin typeface="Symbol" panose="05050102010706020507" pitchFamily="18" charset="2"/>
            </a:endParaRPr>
          </a:p>
        </p:txBody>
      </p:sp>
      <p:sp>
        <p:nvSpPr>
          <p:cNvPr id="30723" name="Rectangle 2"/>
          <p:cNvSpPr>
            <a:spLocks noGrp="1" noRot="1" noChangeAspect="1" noChangeArrowheads="1" noTextEdit="1"/>
          </p:cNvSpPr>
          <p:nvPr>
            <p:ph type="sldImg"/>
          </p:nvPr>
        </p:nvSpPr>
        <p:spPr>
          <a:solidFill>
            <a:srgbClr val="FFFFFF"/>
          </a:solidFill>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The penalty function with </a:t>
            </a:r>
            <a:r>
              <a:rPr lang="en-GB" sz="1000" b="1" i="1" dirty="0">
                <a:sym typeface="Symbol" panose="05050102010706020507" pitchFamily="18" charset="2"/>
              </a:rPr>
              <a:t> = 1</a:t>
            </a:r>
          </a:p>
          <a:p>
            <a:pPr algn="ctr"/>
            <a:endParaRPr lang="en-GB" sz="1000" b="1" i="1" dirty="0"/>
          </a:p>
          <a:p>
            <a:r>
              <a:rPr lang="en-GB" sz="900" dirty="0"/>
              <a:t>The </a:t>
            </a:r>
            <a:r>
              <a:rPr lang="en-GB" sz="900" b="1" dirty="0">
                <a:solidFill>
                  <a:srgbClr val="CC0000"/>
                </a:solidFill>
              </a:rPr>
              <a:t>penalty function Z</a:t>
            </a:r>
            <a:r>
              <a:rPr lang="en-GB" sz="900" dirty="0"/>
              <a:t> is plotted as a bar chart in the way shown here. The best choice of material – the one that minimizes life-cost – is that with the lowest value of Z. The result depends on the value of the exchange constant.</a:t>
            </a:r>
            <a:r>
              <a:rPr lang="en-GB" dirty="0"/>
              <a:t> </a:t>
            </a:r>
          </a:p>
        </p:txBody>
      </p:sp>
    </p:spTree>
    <p:extLst>
      <p:ext uri="{BB962C8B-B14F-4D97-AF65-F5344CB8AC3E}">
        <p14:creationId xmlns:p14="http://schemas.microsoft.com/office/powerpoint/2010/main" val="3381104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4024313" y="972185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16" tIns="47608" rIns="95216" bIns="47608"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a:spcBef>
                <a:spcPct val="0"/>
              </a:spcBef>
              <a:buClr>
                <a:srgbClr val="009B9B"/>
              </a:buClr>
              <a:buSzPct val="80000"/>
              <a:buFont typeface="Wingdings" panose="05000000000000000000" pitchFamily="2" charset="2"/>
              <a:buNone/>
            </a:pPr>
            <a:fld id="{E02B345C-40AA-4786-90AC-D9F452301947}" type="slidenum">
              <a:rPr lang="en-GB">
                <a:solidFill>
                  <a:srgbClr val="000000"/>
                </a:solidFill>
                <a:latin typeface="Symbol" panose="05050102010706020507" pitchFamily="18" charset="2"/>
              </a:rPr>
              <a:pPr algn="r">
                <a:spcBef>
                  <a:spcPct val="0"/>
                </a:spcBef>
                <a:buClr>
                  <a:srgbClr val="009B9B"/>
                </a:buClr>
                <a:buSzPct val="80000"/>
                <a:buFont typeface="Wingdings" panose="05000000000000000000" pitchFamily="2" charset="2"/>
                <a:buNone/>
              </a:pPr>
              <a:t>22</a:t>
            </a:fld>
            <a:endParaRPr lang="en-GB" dirty="0">
              <a:solidFill>
                <a:srgbClr val="000000"/>
              </a:solidFill>
              <a:latin typeface="Symbol" panose="05050102010706020507" pitchFamily="18" charset="2"/>
            </a:endParaRPr>
          </a:p>
        </p:txBody>
      </p:sp>
      <p:sp>
        <p:nvSpPr>
          <p:cNvPr id="32771" name="Rectangle 2"/>
          <p:cNvSpPr>
            <a:spLocks noGrp="1" noRot="1" noChangeAspect="1" noChangeArrowheads="1" noTextEdit="1"/>
          </p:cNvSpPr>
          <p:nvPr>
            <p:ph type="sldImg"/>
          </p:nvPr>
        </p:nvSpPr>
        <p:spPr>
          <a:xfrm>
            <a:off x="138113" y="768350"/>
            <a:ext cx="6823075" cy="3838575"/>
          </a:xfrm>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The penalty function with </a:t>
            </a:r>
            <a:r>
              <a:rPr lang="en-GB" sz="1000" b="1" i="1" dirty="0">
                <a:sym typeface="Symbol" panose="05050102010706020507" pitchFamily="18" charset="2"/>
              </a:rPr>
              <a:t> = 10</a:t>
            </a:r>
          </a:p>
          <a:p>
            <a:pPr algn="ctr"/>
            <a:endParaRPr lang="en-GB" sz="900" dirty="0"/>
          </a:p>
          <a:p>
            <a:r>
              <a:rPr lang="en-GB" sz="900" dirty="0"/>
              <a:t>The </a:t>
            </a:r>
            <a:r>
              <a:rPr lang="en-GB" sz="900" b="1" dirty="0">
                <a:solidFill>
                  <a:srgbClr val="CC0000"/>
                </a:solidFill>
              </a:rPr>
              <a:t>penalty function Z</a:t>
            </a:r>
            <a:r>
              <a:rPr lang="en-GB" sz="900" dirty="0"/>
              <a:t> is plotted as a bar chart in the way shown here. The best choice of material – the one that minimizes life-cost – is that with the lowest value of Z. The result depends on the value of the exchange constant.</a:t>
            </a:r>
            <a:r>
              <a:rPr lang="en-GB" dirty="0"/>
              <a:t> </a:t>
            </a:r>
          </a:p>
        </p:txBody>
      </p:sp>
    </p:spTree>
    <p:extLst>
      <p:ext uri="{BB962C8B-B14F-4D97-AF65-F5344CB8AC3E}">
        <p14:creationId xmlns:p14="http://schemas.microsoft.com/office/powerpoint/2010/main" val="206116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4024313" y="972185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16" tIns="47608" rIns="95216" bIns="47608"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a:spcBef>
                <a:spcPct val="0"/>
              </a:spcBef>
              <a:buClr>
                <a:srgbClr val="009B9B"/>
              </a:buClr>
              <a:buSzPct val="80000"/>
              <a:buFont typeface="Wingdings" panose="05000000000000000000" pitchFamily="2" charset="2"/>
              <a:buNone/>
            </a:pPr>
            <a:fld id="{0E9806B6-1D11-479F-8A65-486CAC1B5110}" type="slidenum">
              <a:rPr lang="en-GB">
                <a:solidFill>
                  <a:srgbClr val="000000"/>
                </a:solidFill>
                <a:latin typeface="Symbol" panose="05050102010706020507" pitchFamily="18" charset="2"/>
              </a:rPr>
              <a:pPr algn="r">
                <a:spcBef>
                  <a:spcPct val="0"/>
                </a:spcBef>
                <a:buClr>
                  <a:srgbClr val="009B9B"/>
                </a:buClr>
                <a:buSzPct val="80000"/>
                <a:buFont typeface="Wingdings" panose="05000000000000000000" pitchFamily="2" charset="2"/>
                <a:buNone/>
              </a:pPr>
              <a:t>23</a:t>
            </a:fld>
            <a:endParaRPr lang="en-GB" dirty="0">
              <a:solidFill>
                <a:srgbClr val="000000"/>
              </a:solidFill>
              <a:latin typeface="Symbol" panose="05050102010706020507" pitchFamily="18" charset="2"/>
            </a:endParaRPr>
          </a:p>
        </p:txBody>
      </p:sp>
      <p:sp>
        <p:nvSpPr>
          <p:cNvPr id="34819" name="Rectangle 2"/>
          <p:cNvSpPr>
            <a:spLocks noGrp="1" noRot="1" noChangeAspect="1" noChangeArrowheads="1" noTextEdit="1"/>
          </p:cNvSpPr>
          <p:nvPr>
            <p:ph type="sldImg"/>
          </p:nvPr>
        </p:nvSpPr>
        <p:spPr>
          <a:xfrm>
            <a:off x="138113" y="768350"/>
            <a:ext cx="6823075" cy="3838575"/>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The penalty function with </a:t>
            </a:r>
            <a:r>
              <a:rPr lang="en-GB" sz="1000" b="1" i="1" dirty="0">
                <a:sym typeface="Symbol" panose="05050102010706020507" pitchFamily="18" charset="2"/>
              </a:rPr>
              <a:t> = 100</a:t>
            </a:r>
          </a:p>
          <a:p>
            <a:pPr algn="ctr"/>
            <a:endParaRPr lang="en-GB" sz="1000" dirty="0"/>
          </a:p>
          <a:p>
            <a:r>
              <a:rPr lang="en-GB" sz="900" dirty="0"/>
              <a:t>The </a:t>
            </a:r>
            <a:r>
              <a:rPr lang="en-GB" sz="900" b="1" dirty="0">
                <a:solidFill>
                  <a:srgbClr val="CC0000"/>
                </a:solidFill>
              </a:rPr>
              <a:t>penalty function Z</a:t>
            </a:r>
            <a:r>
              <a:rPr lang="en-GB" sz="900" dirty="0"/>
              <a:t> is plotted as a bar chart in the way shown here. The best choice of material – the one that minimizes life-cost – is that with the lowest value of Z. The result depends on the value of the exchange constant.</a:t>
            </a:r>
            <a:r>
              <a:rPr lang="en-GB" dirty="0"/>
              <a:t> </a:t>
            </a:r>
          </a:p>
        </p:txBody>
      </p:sp>
    </p:spTree>
    <p:extLst>
      <p:ext uri="{BB962C8B-B14F-4D97-AF65-F5344CB8AC3E}">
        <p14:creationId xmlns:p14="http://schemas.microsoft.com/office/powerpoint/2010/main" val="24521837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dirty="0"/>
              <a:t>An alternative view</a:t>
            </a:r>
          </a:p>
          <a:p>
            <a:pPr algn="ctr"/>
            <a:endParaRPr lang="en-GB" b="1" dirty="0"/>
          </a:p>
          <a:p>
            <a:r>
              <a:rPr lang="en-GB" dirty="0"/>
              <a:t>The same problem can be solved</a:t>
            </a:r>
            <a:r>
              <a:rPr lang="en-GB" baseline="0" dirty="0"/>
              <a:t> using a bubble chart with the two conflicting objectives plotted on each axis. A selection line with the option to minimize the index can be used as the penalty function, implemented in a chart with linear scale axes, as shown previously. </a:t>
            </a:r>
            <a:r>
              <a:rPr lang="el-GR" baseline="0" dirty="0"/>
              <a:t>α</a:t>
            </a:r>
            <a:r>
              <a:rPr lang="en-GB" baseline="0" dirty="0"/>
              <a:t>=1, 10 and 100 $/kg correspond to slopes: -1/</a:t>
            </a:r>
            <a:r>
              <a:rPr lang="el-GR" baseline="0" dirty="0"/>
              <a:t>α</a:t>
            </a:r>
            <a:r>
              <a:rPr lang="en-GB" baseline="0" dirty="0"/>
              <a:t>=-1, -0.1 and -0.01, respectively. The results can be extracted from the bubble chart with Log axes (several index lines can be plotted simultaneously in the Granta EduPack software).</a:t>
            </a:r>
            <a:endParaRPr lang="en-GB" dirty="0"/>
          </a:p>
        </p:txBody>
      </p:sp>
      <p:sp>
        <p:nvSpPr>
          <p:cNvPr id="4" name="Slide Number Placeholder 3"/>
          <p:cNvSpPr>
            <a:spLocks noGrp="1"/>
          </p:cNvSpPr>
          <p:nvPr>
            <p:ph type="sldNum" sz="quarter" idx="10"/>
          </p:nvPr>
        </p:nvSpPr>
        <p:spPr/>
        <p:txBody>
          <a:bodyPr/>
          <a:lstStyle/>
          <a:p>
            <a:pPr>
              <a:defRPr/>
            </a:pPr>
            <a:fld id="{E654A4EC-2B15-4B3A-9C47-504B5D494971}" type="slidenum">
              <a:rPr lang="en-GB" smtClean="0"/>
              <a:pPr>
                <a:defRPr/>
              </a:pPr>
              <a:t>24</a:t>
            </a:fld>
            <a:endParaRPr lang="en-GB" dirty="0"/>
          </a:p>
        </p:txBody>
      </p:sp>
    </p:spTree>
    <p:extLst>
      <p:ext uri="{BB962C8B-B14F-4D97-AF65-F5344CB8AC3E}">
        <p14:creationId xmlns:p14="http://schemas.microsoft.com/office/powerpoint/2010/main" val="2254485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7BAC693-C072-454D-94EE-1A9395D46261}" type="slidenum">
              <a:rPr lang="en-GB">
                <a:solidFill>
                  <a:srgbClr val="000000"/>
                </a:solidFill>
              </a:rPr>
              <a:pPr>
                <a:spcBef>
                  <a:spcPct val="0"/>
                </a:spcBef>
              </a:pPr>
              <a:t>25</a:t>
            </a:fld>
            <a:endParaRPr lang="en-GB" dirty="0">
              <a:solidFill>
                <a:srgbClr val="000000"/>
              </a:solidFill>
            </a:endParaRPr>
          </a:p>
        </p:txBody>
      </p:sp>
      <p:sp>
        <p:nvSpPr>
          <p:cNvPr id="36867" name="Rectangle 2"/>
          <p:cNvSpPr>
            <a:spLocks noGrp="1" noRot="1" noChangeAspect="1" noChangeArrowheads="1" noTextEdit="1"/>
          </p:cNvSpPr>
          <p:nvPr>
            <p:ph type="sldImg"/>
          </p:nvPr>
        </p:nvSpPr>
        <p:spPr>
          <a:xfrm>
            <a:off x="138113" y="768350"/>
            <a:ext cx="6823075" cy="3838575"/>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Summary</a:t>
            </a:r>
          </a:p>
          <a:p>
            <a:pPr algn="ctr"/>
            <a:endParaRPr lang="en-GB" sz="1000" b="1" i="1" dirty="0"/>
          </a:p>
          <a:p>
            <a:r>
              <a:rPr lang="en-GB" sz="900" dirty="0"/>
              <a:t>This unit has introduced ways of dealing with </a:t>
            </a:r>
            <a:r>
              <a:rPr lang="en-GB" sz="900" b="1" dirty="0">
                <a:solidFill>
                  <a:srgbClr val="CC0000"/>
                </a:solidFill>
              </a:rPr>
              <a:t>conflicting objectives</a:t>
            </a:r>
            <a:r>
              <a:rPr lang="en-GB" sz="900" dirty="0"/>
              <a:t> in materials selection. The key concept is that of the </a:t>
            </a:r>
            <a:r>
              <a:rPr lang="en-GB" sz="900" b="1" dirty="0">
                <a:solidFill>
                  <a:srgbClr val="CC0000"/>
                </a:solidFill>
              </a:rPr>
              <a:t>trade-off plot</a:t>
            </a:r>
            <a:r>
              <a:rPr lang="en-GB" sz="900" dirty="0"/>
              <a:t> – it alone is often enough to identify good choices. If greater precision is required, the </a:t>
            </a:r>
            <a:r>
              <a:rPr lang="en-GB" sz="900" b="1" dirty="0">
                <a:solidFill>
                  <a:srgbClr val="CC0000"/>
                </a:solidFill>
              </a:rPr>
              <a:t>penalty function</a:t>
            </a:r>
            <a:r>
              <a:rPr lang="en-GB" sz="900" dirty="0"/>
              <a:t> method provides it. This technique</a:t>
            </a:r>
            <a:r>
              <a:rPr lang="en-GB" sz="900" baseline="0" dirty="0"/>
              <a:t> can be applied both in property Bar charts and Bubble charts using the Ansys Granta EduPack software.</a:t>
            </a:r>
            <a:endParaRPr lang="en-GB" sz="900" dirty="0"/>
          </a:p>
          <a:p>
            <a:endParaRPr lang="en-GB" sz="900" dirty="0"/>
          </a:p>
        </p:txBody>
      </p:sp>
    </p:spTree>
    <p:extLst>
      <p:ext uri="{BB962C8B-B14F-4D97-AF65-F5344CB8AC3E}">
        <p14:creationId xmlns:p14="http://schemas.microsoft.com/office/powerpoint/2010/main" val="967529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Feedback Survey link for copy-paste method </a:t>
            </a:r>
            <a:r>
              <a:rPr lang="en-US" dirty="0">
                <a:sym typeface="Wingdings" panose="05000000000000000000" pitchFamily="2" charset="2"/>
              </a:rPr>
              <a:t> </a:t>
            </a:r>
            <a:r>
              <a:rPr lang="en-US" dirty="0"/>
              <a:t>https://ansys.typeform.com/to/jcattJI5</a:t>
            </a:r>
          </a:p>
        </p:txBody>
      </p:sp>
      <p:sp>
        <p:nvSpPr>
          <p:cNvPr id="4" name="Slide Number Placeholder 3"/>
          <p:cNvSpPr>
            <a:spLocks noGrp="1"/>
          </p:cNvSpPr>
          <p:nvPr>
            <p:ph type="sldNum" sz="quarter" idx="5"/>
          </p:nvPr>
        </p:nvSpPr>
        <p:spPr/>
        <p:txBody>
          <a:bodyPr/>
          <a:lstStyle/>
          <a:p>
            <a:fld id="{27FDDAD7-A41A-4414-8211-C5E2AC7F93EC}" type="slidenum">
              <a:rPr lang="en-US" smtClean="0"/>
              <a:pPr/>
              <a:t>26</a:t>
            </a:fld>
            <a:endParaRPr lang="en-US"/>
          </a:p>
        </p:txBody>
      </p:sp>
    </p:spTree>
    <p:extLst>
      <p:ext uri="{BB962C8B-B14F-4D97-AF65-F5344CB8AC3E}">
        <p14:creationId xmlns:p14="http://schemas.microsoft.com/office/powerpoint/2010/main" val="2775380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16798" indent="-275692"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02766" indent="-220553"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543873" indent="-220553"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1984980" indent="-220553"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426086" indent="-220553"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867193" indent="-220553"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308299" indent="-220553"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749406" indent="-220553"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buClrTx/>
              <a:buSzTx/>
              <a:buFontTx/>
              <a:buNone/>
            </a:pPr>
            <a:fld id="{0E79FD66-A7CF-41BF-AD4F-6D6F5E3643FA}" type="slidenum">
              <a:rPr lang="en-GB">
                <a:latin typeface="Times New Roman" panose="02020603050405020304" pitchFamily="18" charset="0"/>
              </a:rPr>
              <a:pPr>
                <a:spcBef>
                  <a:spcPct val="0"/>
                </a:spcBef>
                <a:spcAft>
                  <a:spcPct val="0"/>
                </a:spcAft>
                <a:buClrTx/>
                <a:buSzTx/>
                <a:buFontTx/>
                <a:buNone/>
              </a:pPr>
              <a:t>3</a:t>
            </a:fld>
            <a:endParaRPr lang="en-GB" dirty="0">
              <a:latin typeface="Times New Roman" panose="02020603050405020304" pitchFamily="18" charset="0"/>
            </a:endParaRPr>
          </a:p>
        </p:txBody>
      </p:sp>
      <p:sp>
        <p:nvSpPr>
          <p:cNvPr id="28675" name="Rectangle 2"/>
          <p:cNvSpPr>
            <a:spLocks noGrp="1" noRot="1" noChangeAspect="1" noChangeArrowheads="1" noTextEdit="1"/>
          </p:cNvSpPr>
          <p:nvPr>
            <p:ph type="sldImg"/>
          </p:nvPr>
        </p:nvSpPr>
        <p:spPr>
          <a:xfrm>
            <a:off x="2697163" y="509588"/>
            <a:ext cx="4533900" cy="2551112"/>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Outline</a:t>
            </a:r>
          </a:p>
          <a:p>
            <a:endParaRPr lang="en-GB" sz="900" dirty="0"/>
          </a:p>
          <a:p>
            <a:r>
              <a:rPr lang="en-GB" sz="900" dirty="0"/>
              <a:t>This is the eighth Unit of a course on </a:t>
            </a:r>
            <a:r>
              <a:rPr lang="en-GB" sz="900" b="1" dirty="0">
                <a:solidFill>
                  <a:srgbClr val="CC0000"/>
                </a:solidFill>
              </a:rPr>
              <a:t>Material and Process Selection</a:t>
            </a:r>
            <a:r>
              <a:rPr lang="en-GB" sz="900" dirty="0"/>
              <a:t>. The Units link closely to the first two </a:t>
            </a:r>
            <a:r>
              <a:rPr lang="en-GB" sz="900" b="1" dirty="0">
                <a:solidFill>
                  <a:srgbClr val="CC0000"/>
                </a:solidFill>
              </a:rPr>
              <a:t>Texts</a:t>
            </a:r>
            <a:r>
              <a:rPr lang="en-GB" sz="900" dirty="0"/>
              <a:t> listed on the previous frame but can equally by used in conjunction with texts such as Callister, Budinski, Askeland and others. The relevant chapters of the Texts are listed on the Outline frame of each Unit. The methods developed in the course are implemented in the Ansys Granta EduPack software, which is structured to evolve in pace with the student throughout a four-year engineering program. This first Unit introduces materials and processes, and the way in which information about them can be classified, stored, retrieved and explored.</a:t>
            </a:r>
          </a:p>
          <a:p>
            <a:endParaRPr lang="en-GB" sz="900" dirty="0"/>
          </a:p>
        </p:txBody>
      </p:sp>
    </p:spTree>
    <p:extLst>
      <p:ext uri="{BB962C8B-B14F-4D97-AF65-F5344CB8AC3E}">
        <p14:creationId xmlns:p14="http://schemas.microsoft.com/office/powerpoint/2010/main" val="2863869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4024313" y="972185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16" tIns="47608" rIns="95216" bIns="47608"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a:spcBef>
                <a:spcPct val="0"/>
              </a:spcBef>
            </a:pPr>
            <a:fld id="{7DE53384-B653-4AE0-A90D-01F849F9CC57}" type="slidenum">
              <a:rPr lang="en-GB">
                <a:latin typeface="Times New Roman" panose="02020603050405020304" pitchFamily="18" charset="0"/>
              </a:rPr>
              <a:pPr algn="r">
                <a:spcBef>
                  <a:spcPct val="0"/>
                </a:spcBef>
              </a:pPr>
              <a:t>4</a:t>
            </a:fld>
            <a:endParaRPr lang="en-GB" dirty="0">
              <a:latin typeface="Times New Roman" panose="02020603050405020304" pitchFamily="18" charset="0"/>
            </a:endParaRPr>
          </a:p>
        </p:txBody>
      </p:sp>
      <p:sp>
        <p:nvSpPr>
          <p:cNvPr id="10243" name="Rectangle 2"/>
          <p:cNvSpPr>
            <a:spLocks noGrp="1" noRot="1" noChangeAspect="1" noChangeArrowheads="1" noTextEdit="1"/>
          </p:cNvSpPr>
          <p:nvPr>
            <p:ph type="sldImg"/>
          </p:nvPr>
        </p:nvSpPr>
        <p:spPr>
          <a:solidFill>
            <a:srgbClr val="FFFFFF"/>
          </a:solidFill>
          <a:ln/>
        </p:spPr>
      </p:sp>
      <p:sp>
        <p:nvSpPr>
          <p:cNvPr id="10244"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A reminder: the selection strategy</a:t>
            </a:r>
          </a:p>
          <a:p>
            <a:pPr algn="ctr"/>
            <a:endParaRPr lang="en-GB" sz="1000" b="1" i="1" dirty="0"/>
          </a:p>
          <a:p>
            <a:r>
              <a:rPr lang="en-GB" sz="900" dirty="0"/>
              <a:t>This frame illustrates the decision-making strategy applied to the selection of a material.</a:t>
            </a:r>
          </a:p>
          <a:p>
            <a:endParaRPr lang="en-GB" sz="900" dirty="0"/>
          </a:p>
          <a:p>
            <a:pPr>
              <a:buClr>
                <a:schemeClr val="tx1"/>
              </a:buClr>
              <a:buSzPct val="120000"/>
              <a:buFont typeface="Wingdings" panose="05000000000000000000" pitchFamily="2" charset="2"/>
              <a:buChar char="§"/>
            </a:pPr>
            <a:r>
              <a:rPr lang="en-GB" sz="900" b="1" dirty="0">
                <a:solidFill>
                  <a:srgbClr val="CC0000"/>
                </a:solidFill>
              </a:rPr>
              <a:t> </a:t>
            </a:r>
            <a:r>
              <a:rPr lang="en-GB" sz="900" dirty="0"/>
              <a:t>The </a:t>
            </a:r>
            <a:r>
              <a:rPr lang="en-GB" sz="900" b="1" dirty="0">
                <a:solidFill>
                  <a:srgbClr val="CC0000"/>
                </a:solidFill>
              </a:rPr>
              <a:t>Design requirements </a:t>
            </a:r>
            <a:r>
              <a:rPr lang="en-GB" sz="900" dirty="0"/>
              <a:t>(upper left) are expressed as constraints that the material must meet and the objectives, defined in a moment, that are chosen as measures of the excellence of choice</a:t>
            </a:r>
          </a:p>
          <a:p>
            <a:pPr>
              <a:buClr>
                <a:schemeClr val="tx1"/>
              </a:buClr>
              <a:buSzPct val="120000"/>
            </a:pPr>
            <a:endParaRPr lang="en-GB" sz="900" dirty="0"/>
          </a:p>
          <a:p>
            <a:pPr>
              <a:buClr>
                <a:schemeClr val="tx1"/>
              </a:buClr>
              <a:buSzPct val="120000"/>
              <a:buFont typeface="Wingdings" panose="05000000000000000000" pitchFamily="2" charset="2"/>
              <a:buChar char="§"/>
            </a:pPr>
            <a:r>
              <a:rPr lang="en-GB" sz="900" dirty="0"/>
              <a:t> The </a:t>
            </a:r>
            <a:r>
              <a:rPr lang="en-GB" sz="900" b="1" dirty="0">
                <a:solidFill>
                  <a:srgbClr val="CC0000"/>
                </a:solidFill>
              </a:rPr>
              <a:t>Data </a:t>
            </a:r>
            <a:r>
              <a:rPr lang="en-GB" sz="900" dirty="0"/>
              <a:t>(upper right) takes the form of a database of the attributes of the materials and processes that are possible candidates for the design </a:t>
            </a:r>
          </a:p>
          <a:p>
            <a:pPr>
              <a:buClr>
                <a:schemeClr val="tx1"/>
              </a:buClr>
              <a:buSzPct val="120000"/>
              <a:buFont typeface="Wingdings" panose="05000000000000000000" pitchFamily="2" charset="2"/>
              <a:buNone/>
            </a:pPr>
            <a:endParaRPr lang="en-GB" sz="900" dirty="0"/>
          </a:p>
          <a:p>
            <a:pPr>
              <a:buClr>
                <a:schemeClr val="tx1"/>
              </a:buClr>
              <a:buSzPct val="120000"/>
              <a:buFont typeface="Wingdings" panose="05000000000000000000" pitchFamily="2" charset="2"/>
              <a:buChar char="§"/>
            </a:pPr>
            <a:r>
              <a:rPr lang="en-GB" sz="900" dirty="0"/>
              <a:t> The </a:t>
            </a:r>
            <a:r>
              <a:rPr lang="en-GB" sz="900" b="1" dirty="0">
                <a:solidFill>
                  <a:srgbClr val="CC0000"/>
                </a:solidFill>
              </a:rPr>
              <a:t>comparison engine</a:t>
            </a:r>
            <a:r>
              <a:rPr lang="en-GB" sz="900" dirty="0"/>
              <a:t> applies the constraints, eliminating materials that cannot meet the requirements, and then ranks the survivors, using the objectives, to create a short list. It is common to have at least two objectives to at the same time</a:t>
            </a:r>
          </a:p>
        </p:txBody>
      </p:sp>
    </p:spTree>
    <p:extLst>
      <p:ext uri="{BB962C8B-B14F-4D97-AF65-F5344CB8AC3E}">
        <p14:creationId xmlns:p14="http://schemas.microsoft.com/office/powerpoint/2010/main" val="1523636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7614D83-EC09-45B7-A472-801A453206ED}" type="slidenum">
              <a:rPr lang="en-GB">
                <a:solidFill>
                  <a:srgbClr val="000000"/>
                </a:solidFill>
              </a:rPr>
              <a:pPr>
                <a:spcBef>
                  <a:spcPct val="0"/>
                </a:spcBef>
              </a:pPr>
              <a:t>5</a:t>
            </a:fld>
            <a:endParaRPr lang="en-GB" dirty="0">
              <a:solidFill>
                <a:srgbClr val="000000"/>
              </a:solidFill>
            </a:endParaRPr>
          </a:p>
        </p:txBody>
      </p:sp>
      <p:sp>
        <p:nvSpPr>
          <p:cNvPr id="12291" name="Rectangle 2"/>
          <p:cNvSpPr>
            <a:spLocks noGrp="1" noRot="1" noChangeAspect="1" noChangeArrowheads="1" noTextEdit="1"/>
          </p:cNvSpPr>
          <p:nvPr>
            <p:ph type="sldImg"/>
          </p:nvPr>
        </p:nvSpPr>
        <p:spPr>
          <a:xfrm>
            <a:off x="138113" y="768350"/>
            <a:ext cx="6823075" cy="3838575"/>
          </a:xfrm>
          <a:solidFill>
            <a:srgbClr val="FFFFFF"/>
          </a:solidFill>
          <a:ln/>
        </p:spPr>
      </p:sp>
      <p:sp>
        <p:nvSpPr>
          <p:cNvPr id="12292"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000" b="1" i="1" dirty="0"/>
              <a:t>Multiple constraints and objectives</a:t>
            </a:r>
          </a:p>
          <a:p>
            <a:pPr algn="ctr"/>
            <a:endParaRPr lang="en-US" sz="1000" b="1" i="1" dirty="0"/>
          </a:p>
          <a:p>
            <a:r>
              <a:rPr lang="en-US" sz="900" dirty="0"/>
              <a:t>This frame lists, on the left, typical constraints</a:t>
            </a:r>
            <a:r>
              <a:rPr lang="en-US" sz="900" b="1" dirty="0">
                <a:solidFill>
                  <a:srgbClr val="CC0000"/>
                </a:solidFill>
              </a:rPr>
              <a:t> </a:t>
            </a:r>
            <a:r>
              <a:rPr lang="en-US" sz="900" dirty="0"/>
              <a:t>that a material must meet. Dealing with </a:t>
            </a:r>
            <a:r>
              <a:rPr lang="en-US" sz="900" b="1" dirty="0">
                <a:solidFill>
                  <a:srgbClr val="CC0000"/>
                </a:solidFill>
              </a:rPr>
              <a:t>multiple constraints</a:t>
            </a:r>
            <a:r>
              <a:rPr lang="en-US" sz="900" dirty="0"/>
              <a:t> is straightforward – just apply them using Limit, Graph and Tree stages. On the right is a list of typical objectives. Dealing with multiple objectives is more complicated.</a:t>
            </a:r>
          </a:p>
          <a:p>
            <a:endParaRPr lang="en-US" sz="900" dirty="0"/>
          </a:p>
          <a:p>
            <a:r>
              <a:rPr lang="en-US" sz="900" dirty="0"/>
              <a:t>An </a:t>
            </a:r>
            <a:r>
              <a:rPr lang="en-US" sz="900" b="1" dirty="0">
                <a:solidFill>
                  <a:srgbClr val="CC0000"/>
                </a:solidFill>
              </a:rPr>
              <a:t>objective</a:t>
            </a:r>
            <a:r>
              <a:rPr lang="en-US" sz="900" dirty="0"/>
              <a:t>, it will be remembered from Units 6 and 7, defines a performance metric. If the</a:t>
            </a:r>
            <a:r>
              <a:rPr lang="en-GB" sz="900" dirty="0"/>
              <a:t> </a:t>
            </a:r>
            <a:r>
              <a:rPr lang="en-US" sz="900" dirty="0"/>
              <a:t>objective is to </a:t>
            </a:r>
            <a:r>
              <a:rPr lang="en-US" sz="900" i="1" dirty="0"/>
              <a:t>minimize mass</a:t>
            </a:r>
            <a:r>
              <a:rPr lang="en-US" sz="900" dirty="0"/>
              <a:t>, then the mass becomes the metric of “goodness” or “badness” of a given</a:t>
            </a:r>
            <a:r>
              <a:rPr lang="en-GB" sz="900" dirty="0"/>
              <a:t> </a:t>
            </a:r>
            <a:r>
              <a:rPr lang="en-US" sz="900" dirty="0"/>
              <a:t>choice: the lightest solution that meets all the constraints of the problem is the best</a:t>
            </a:r>
            <a:r>
              <a:rPr lang="en-GB" sz="900" dirty="0"/>
              <a:t> </a:t>
            </a:r>
            <a:r>
              <a:rPr lang="en-US" sz="900" dirty="0"/>
              <a:t>choice. If the objective is to </a:t>
            </a:r>
            <a:r>
              <a:rPr lang="en-US" sz="900" i="1" dirty="0"/>
              <a:t>minimize cost</a:t>
            </a:r>
            <a:r>
              <a:rPr lang="en-US" sz="900" dirty="0"/>
              <a:t>, then the cheapest solution that meets all</a:t>
            </a:r>
            <a:r>
              <a:rPr lang="en-GB" sz="900" dirty="0"/>
              <a:t> </a:t>
            </a:r>
            <a:r>
              <a:rPr lang="en-US" sz="900" dirty="0"/>
              <a:t>constraints is the best choice. The metric allows solutions to be ranked. This frame lists</a:t>
            </a:r>
            <a:r>
              <a:rPr lang="en-GB" sz="900" dirty="0"/>
              <a:t> </a:t>
            </a:r>
            <a:r>
              <a:rPr lang="en-US" sz="900" dirty="0"/>
              <a:t>common design objectives; there are, of course, many more.</a:t>
            </a:r>
            <a:r>
              <a:rPr lang="en-GB" sz="900" dirty="0"/>
              <a:t> </a:t>
            </a:r>
            <a:r>
              <a:rPr lang="en-US" sz="900" dirty="0"/>
              <a:t>It is rare that a design has only one objective. And when there are two a conflict arises:</a:t>
            </a:r>
            <a:r>
              <a:rPr lang="en-GB" sz="900" dirty="0"/>
              <a:t> </a:t>
            </a:r>
            <a:r>
              <a:rPr lang="en-US" sz="900" dirty="0"/>
              <a:t>the choice that minimizes one metric – mass say – does not generally minimize the other –</a:t>
            </a:r>
            <a:r>
              <a:rPr lang="en-GB" sz="900" dirty="0"/>
              <a:t> </a:t>
            </a:r>
            <a:r>
              <a:rPr lang="en-US" sz="900" dirty="0"/>
              <a:t>cost, for example. Then a compromise must be sought. To reach it we need some simple</a:t>
            </a:r>
            <a:r>
              <a:rPr lang="en-GB" sz="900" dirty="0"/>
              <a:t> </a:t>
            </a:r>
            <a:r>
              <a:rPr lang="en-US" sz="900" dirty="0"/>
              <a:t>ideas drawn from the field of </a:t>
            </a:r>
            <a:r>
              <a:rPr lang="en-US" sz="900" b="1" dirty="0">
                <a:solidFill>
                  <a:srgbClr val="CC0000"/>
                </a:solidFill>
              </a:rPr>
              <a:t>multi-objective optimization.</a:t>
            </a:r>
            <a:r>
              <a:rPr lang="en-GB" sz="900" b="1" dirty="0">
                <a:solidFill>
                  <a:srgbClr val="CC0000"/>
                </a:solidFill>
              </a:rPr>
              <a:t> </a:t>
            </a:r>
          </a:p>
        </p:txBody>
      </p:sp>
    </p:spTree>
    <p:extLst>
      <p:ext uri="{BB962C8B-B14F-4D97-AF65-F5344CB8AC3E}">
        <p14:creationId xmlns:p14="http://schemas.microsoft.com/office/powerpoint/2010/main" val="1430238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C9CABD1-65F4-4651-B1B4-000AD6D7FE33}" type="slidenum">
              <a:rPr lang="en-GB">
                <a:solidFill>
                  <a:srgbClr val="000000"/>
                </a:solidFill>
              </a:rPr>
              <a:pPr>
                <a:spcBef>
                  <a:spcPct val="0"/>
                </a:spcBef>
              </a:pPr>
              <a:t>6</a:t>
            </a:fld>
            <a:endParaRPr lang="en-GB" dirty="0">
              <a:solidFill>
                <a:srgbClr val="000000"/>
              </a:solidFill>
            </a:endParaRPr>
          </a:p>
        </p:txBody>
      </p:sp>
      <p:sp>
        <p:nvSpPr>
          <p:cNvPr id="14339" name="Rectangle 2"/>
          <p:cNvSpPr>
            <a:spLocks noGrp="1" noRot="1" noChangeAspect="1" noChangeArrowheads="1" noTextEdit="1"/>
          </p:cNvSpPr>
          <p:nvPr>
            <p:ph type="sldImg"/>
          </p:nvPr>
        </p:nvSpPr>
        <p:spPr>
          <a:xfrm>
            <a:off x="138113" y="768350"/>
            <a:ext cx="6823075" cy="3838575"/>
          </a:xfrm>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000" b="1" i="1" dirty="0"/>
              <a:t>The terminology of multi-objective optimization</a:t>
            </a:r>
          </a:p>
          <a:p>
            <a:pPr algn="ctr"/>
            <a:endParaRPr lang="en-US" sz="1000" b="1" i="1" dirty="0"/>
          </a:p>
          <a:p>
            <a:r>
              <a:rPr lang="en-US" sz="900" b="1" dirty="0">
                <a:solidFill>
                  <a:srgbClr val="CC0000"/>
                </a:solidFill>
              </a:rPr>
              <a:t>Multi-objective optimization</a:t>
            </a:r>
            <a:r>
              <a:rPr lang="en-US" sz="900" dirty="0"/>
              <a:t> is a technique for reaching a compromise between</a:t>
            </a:r>
            <a:r>
              <a:rPr lang="en-GB" sz="900" dirty="0"/>
              <a:t> </a:t>
            </a:r>
            <a:r>
              <a:rPr lang="en-US" sz="900" dirty="0"/>
              <a:t>conflicting objectives. It lends itself to visual presentation in a way that fits well with</a:t>
            </a:r>
            <a:r>
              <a:rPr lang="en-GB" sz="900" dirty="0"/>
              <a:t> </a:t>
            </a:r>
            <a:r>
              <a:rPr lang="en-US" sz="900" dirty="0"/>
              <a:t>methods developed here thus far. This frame explains the words. They are illustrated by</a:t>
            </a:r>
            <a:r>
              <a:rPr lang="en-GB" sz="900" dirty="0"/>
              <a:t> </a:t>
            </a:r>
            <a:r>
              <a:rPr lang="en-US" sz="900" dirty="0"/>
              <a:t>the diagram on the right in which we have specialized a problem to a trade-off between</a:t>
            </a:r>
            <a:r>
              <a:rPr lang="en-GB" sz="900" dirty="0"/>
              <a:t> </a:t>
            </a:r>
            <a:r>
              <a:rPr lang="en-US" sz="900" dirty="0"/>
              <a:t>the mass of a component and its cost.</a:t>
            </a:r>
            <a:r>
              <a:rPr lang="en-GB" sz="900" dirty="0"/>
              <a:t> </a:t>
            </a:r>
          </a:p>
          <a:p>
            <a:endParaRPr lang="en-GB" sz="900" dirty="0"/>
          </a:p>
          <a:p>
            <a:r>
              <a:rPr lang="en-US" sz="900" dirty="0"/>
              <a:t>The first bullet point on the frame defines a </a:t>
            </a:r>
            <a:r>
              <a:rPr lang="en-US" sz="900" i="1" dirty="0"/>
              <a:t>solution</a:t>
            </a:r>
            <a:r>
              <a:rPr lang="en-US" sz="900" dirty="0"/>
              <a:t>: a choice of material to make a</a:t>
            </a:r>
            <a:r>
              <a:rPr lang="en-GB" sz="900" dirty="0"/>
              <a:t> </a:t>
            </a:r>
            <a:r>
              <a:rPr lang="en-US" sz="900" dirty="0"/>
              <a:t>component that meets all the necessary constraints and is thus a candidate for the design,</a:t>
            </a:r>
            <a:r>
              <a:rPr lang="en-GB" sz="900" dirty="0"/>
              <a:t> </a:t>
            </a:r>
            <a:r>
              <a:rPr lang="en-US" sz="900" dirty="0"/>
              <a:t>although not perhaps the best one. The little circles each represent a solution; each</a:t>
            </a:r>
            <a:r>
              <a:rPr lang="en-GB" sz="900" dirty="0"/>
              <a:t> </a:t>
            </a:r>
            <a:r>
              <a:rPr lang="en-US" sz="900" dirty="0"/>
              <a:t>describes the mass and cost of the component if made from a given material. The next</a:t>
            </a:r>
            <a:r>
              <a:rPr lang="en-GB" sz="900" dirty="0"/>
              <a:t> </a:t>
            </a:r>
            <a:r>
              <a:rPr lang="en-US" sz="900" dirty="0"/>
              <a:t>two bullet points distinguish between a </a:t>
            </a:r>
            <a:r>
              <a:rPr lang="en-US" sz="900" i="1" dirty="0"/>
              <a:t>dominated </a:t>
            </a:r>
            <a:r>
              <a:rPr lang="en-US" sz="900" dirty="0"/>
              <a:t>solution (meaning that other solutions</a:t>
            </a:r>
            <a:r>
              <a:rPr lang="en-GB" sz="900" dirty="0"/>
              <a:t> </a:t>
            </a:r>
            <a:r>
              <a:rPr lang="en-US" sz="900" dirty="0"/>
              <a:t>exist that are both lighter and cheaper) and a </a:t>
            </a:r>
            <a:r>
              <a:rPr lang="en-US" sz="900" i="1" dirty="0"/>
              <a:t>non-dominated </a:t>
            </a:r>
            <a:r>
              <a:rPr lang="en-US" sz="900" dirty="0"/>
              <a:t>solution (one that is lighter</a:t>
            </a:r>
            <a:r>
              <a:rPr lang="en-GB" sz="900" dirty="0"/>
              <a:t> </a:t>
            </a:r>
            <a:r>
              <a:rPr lang="en-US" sz="900" dirty="0"/>
              <a:t>than all others that cost less and cheaper than all others that are lighter – thus there is no</a:t>
            </a:r>
            <a:r>
              <a:rPr lang="en-GB" sz="900" dirty="0"/>
              <a:t> </a:t>
            </a:r>
            <a:r>
              <a:rPr lang="en-US" sz="900" dirty="0"/>
              <a:t>other solution that is both lighter and cheaper than it is). The lower envelope links non-dominated</a:t>
            </a:r>
            <a:r>
              <a:rPr lang="en-GB" sz="900" dirty="0"/>
              <a:t> </a:t>
            </a:r>
            <a:r>
              <a:rPr lang="en-US" sz="900" dirty="0"/>
              <a:t>solution. It defines the </a:t>
            </a:r>
            <a:r>
              <a:rPr lang="en-US" sz="900" b="1" dirty="0">
                <a:solidFill>
                  <a:srgbClr val="CC0000"/>
                </a:solidFill>
              </a:rPr>
              <a:t>trade-off surface</a:t>
            </a:r>
            <a:r>
              <a:rPr lang="en-US" sz="900" i="1" dirty="0"/>
              <a:t> </a:t>
            </a:r>
            <a:r>
              <a:rPr lang="en-US" sz="900" dirty="0"/>
              <a:t>or </a:t>
            </a:r>
            <a:r>
              <a:rPr lang="en-US" sz="900" b="1" dirty="0">
                <a:solidFill>
                  <a:srgbClr val="CC0000"/>
                </a:solidFill>
              </a:rPr>
              <a:t>Pareto front.</a:t>
            </a:r>
            <a:r>
              <a:rPr lang="en-US" sz="900" dirty="0"/>
              <a:t> Solutions that lie on</a:t>
            </a:r>
            <a:r>
              <a:rPr lang="en-GB" sz="900" dirty="0"/>
              <a:t> </a:t>
            </a:r>
            <a:r>
              <a:rPr lang="en-US" sz="900" dirty="0"/>
              <a:t>or near the trade-off surface are a better choice than those that do not. For 2-D charts, it would be a </a:t>
            </a:r>
            <a:r>
              <a:rPr lang="en-US" sz="900" b="1" i="1" dirty="0"/>
              <a:t>trade-off curve</a:t>
            </a:r>
            <a:r>
              <a:rPr lang="en-US" sz="900" dirty="0"/>
              <a:t>.</a:t>
            </a:r>
          </a:p>
          <a:p>
            <a:endParaRPr lang="en-US" sz="900" dirty="0"/>
          </a:p>
          <a:p>
            <a:r>
              <a:rPr lang="en-US" sz="900" dirty="0"/>
              <a:t>We adopt the</a:t>
            </a:r>
            <a:r>
              <a:rPr lang="en-GB" sz="900" dirty="0"/>
              <a:t> </a:t>
            </a:r>
            <a:r>
              <a:rPr lang="en-US" sz="900" dirty="0"/>
              <a:t>convention that each performance metric is defined in such a way that a </a:t>
            </a:r>
            <a:r>
              <a:rPr lang="en-US" sz="900" b="1" dirty="0">
                <a:solidFill>
                  <a:srgbClr val="CC0000"/>
                </a:solidFill>
              </a:rPr>
              <a:t>minimum</a:t>
            </a:r>
            <a:r>
              <a:rPr lang="en-US" sz="900" dirty="0"/>
              <a:t> is</a:t>
            </a:r>
            <a:r>
              <a:rPr lang="en-GB" sz="900" dirty="0"/>
              <a:t> </a:t>
            </a:r>
            <a:r>
              <a:rPr lang="en-US" sz="900" dirty="0"/>
              <a:t>sought for it. For mass and cost, that is exactly what we want. But if the metric were</a:t>
            </a:r>
            <a:r>
              <a:rPr lang="en-GB" sz="900" dirty="0"/>
              <a:t> </a:t>
            </a:r>
            <a:r>
              <a:rPr lang="en-US" sz="900" dirty="0"/>
              <a:t>maximum speed v (a performance objective for a sports car, for instance) we must invert it and seek a</a:t>
            </a:r>
            <a:r>
              <a:rPr lang="en-GB" sz="900" dirty="0"/>
              <a:t> </a:t>
            </a:r>
            <a:r>
              <a:rPr lang="en-US" sz="900" dirty="0"/>
              <a:t>minimum for 1/v. With this convention the trade-off curve must have a negative slope</a:t>
            </a:r>
            <a:r>
              <a:rPr lang="en-GB" sz="900" dirty="0"/>
              <a:t> </a:t>
            </a:r>
            <a:r>
              <a:rPr lang="en-US" sz="900" dirty="0"/>
              <a:t>everywhere, as that in the schematic does. A positive slope would link non-dominated</a:t>
            </a:r>
            <a:r>
              <a:rPr lang="en-GB" sz="900" dirty="0"/>
              <a:t> </a:t>
            </a:r>
            <a:r>
              <a:rPr lang="en-US" sz="900" dirty="0"/>
              <a:t>solutions.</a:t>
            </a:r>
          </a:p>
          <a:p>
            <a:endParaRPr lang="en-GB" sz="900" dirty="0"/>
          </a:p>
          <a:p>
            <a:r>
              <a:rPr lang="en-US" sz="900" dirty="0"/>
              <a:t>With this background we can examine strategies for finding the best compromise. There</a:t>
            </a:r>
            <a:r>
              <a:rPr lang="en-GB" sz="900" dirty="0"/>
              <a:t> </a:t>
            </a:r>
            <a:r>
              <a:rPr lang="en-US" sz="900" dirty="0"/>
              <a:t>are three.</a:t>
            </a:r>
            <a:r>
              <a:rPr lang="en-GB" dirty="0"/>
              <a:t> </a:t>
            </a:r>
          </a:p>
        </p:txBody>
      </p:sp>
    </p:spTree>
    <p:extLst>
      <p:ext uri="{BB962C8B-B14F-4D97-AF65-F5344CB8AC3E}">
        <p14:creationId xmlns:p14="http://schemas.microsoft.com/office/powerpoint/2010/main" val="725365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34AE683-D59D-4ECC-964C-D80045938C3B}" type="slidenum">
              <a:rPr lang="en-GB">
                <a:solidFill>
                  <a:srgbClr val="000000"/>
                </a:solidFill>
              </a:rPr>
              <a:pPr>
                <a:spcBef>
                  <a:spcPct val="0"/>
                </a:spcBef>
              </a:pPr>
              <a:t>7</a:t>
            </a:fld>
            <a:endParaRPr lang="en-GB" dirty="0">
              <a:solidFill>
                <a:srgbClr val="000000"/>
              </a:solidFill>
            </a:endParaRPr>
          </a:p>
        </p:txBody>
      </p:sp>
      <p:sp>
        <p:nvSpPr>
          <p:cNvPr id="16387" name="Rectangle 2"/>
          <p:cNvSpPr>
            <a:spLocks noGrp="1" noRot="1" noChangeAspect="1" noChangeArrowheads="1" noTextEdit="1"/>
          </p:cNvSpPr>
          <p:nvPr>
            <p:ph type="sldImg"/>
          </p:nvPr>
        </p:nvSpPr>
        <p:spPr>
          <a:xfrm>
            <a:off x="138113" y="768350"/>
            <a:ext cx="6823075" cy="3838575"/>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000" b="1" i="1" dirty="0"/>
              <a:t>Strategy 1: the simplest approach </a:t>
            </a:r>
          </a:p>
          <a:p>
            <a:pPr algn="ctr"/>
            <a:endParaRPr lang="en-US" sz="1000" b="1" i="1" dirty="0"/>
          </a:p>
          <a:p>
            <a:r>
              <a:rPr lang="en-US" sz="900" dirty="0"/>
              <a:t>The solutions on or near the trade-off curve, here colored red, offer a better compromise between mass</a:t>
            </a:r>
            <a:r>
              <a:rPr lang="en-GB" sz="900" dirty="0"/>
              <a:t> </a:t>
            </a:r>
            <a:r>
              <a:rPr lang="en-US" sz="900" dirty="0"/>
              <a:t>and cost than those that do not. This immediately isolates a subset of the entire population</a:t>
            </a:r>
            <a:r>
              <a:rPr lang="en-GB" sz="900" dirty="0"/>
              <a:t> </a:t>
            </a:r>
            <a:r>
              <a:rPr lang="en-US" sz="900" dirty="0"/>
              <a:t>of solutions, identifying these as the best candidates. It is a big step forward, but it still</a:t>
            </a:r>
            <a:r>
              <a:rPr lang="en-GB" sz="900" dirty="0"/>
              <a:t> </a:t>
            </a:r>
            <a:r>
              <a:rPr lang="en-US" sz="900" dirty="0"/>
              <a:t>leaves us with a choice: which part of the trade-off curve is the best? The first strategy is to</a:t>
            </a:r>
            <a:r>
              <a:rPr lang="en-GB" sz="900" dirty="0"/>
              <a:t> </a:t>
            </a:r>
            <a:r>
              <a:rPr lang="en-US" sz="900" dirty="0"/>
              <a:t>use </a:t>
            </a:r>
            <a:r>
              <a:rPr lang="en-US" sz="900" b="1" dirty="0">
                <a:solidFill>
                  <a:srgbClr val="CC0000"/>
                </a:solidFill>
              </a:rPr>
              <a:t>intuition</a:t>
            </a:r>
            <a:r>
              <a:rPr lang="en-US" sz="900" dirty="0"/>
              <a:t> (experience, good judgment, common sense – call it what you like) for</a:t>
            </a:r>
            <a:r>
              <a:rPr lang="en-GB" sz="900" dirty="0"/>
              <a:t> </a:t>
            </a:r>
            <a:r>
              <a:rPr lang="en-US" sz="900" dirty="0"/>
              <a:t>guidance, selecting materials from among the non-dominated (red-colored) set.</a:t>
            </a:r>
            <a:endParaRPr lang="en-GB" sz="900" dirty="0"/>
          </a:p>
        </p:txBody>
      </p:sp>
    </p:spTree>
    <p:extLst>
      <p:ext uri="{BB962C8B-B14F-4D97-AF65-F5344CB8AC3E}">
        <p14:creationId xmlns:p14="http://schemas.microsoft.com/office/powerpoint/2010/main" val="3771435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3A7F9C5-6972-4EAF-8F06-1223BD74480B}" type="slidenum">
              <a:rPr lang="en-GB">
                <a:solidFill>
                  <a:srgbClr val="000000"/>
                </a:solidFill>
              </a:rPr>
              <a:pPr>
                <a:spcBef>
                  <a:spcPct val="0"/>
                </a:spcBef>
              </a:pPr>
              <a:t>8</a:t>
            </a:fld>
            <a:endParaRPr lang="en-GB" dirty="0">
              <a:solidFill>
                <a:srgbClr val="000000"/>
              </a:solidFill>
            </a:endParaRPr>
          </a:p>
        </p:txBody>
      </p:sp>
      <p:sp>
        <p:nvSpPr>
          <p:cNvPr id="18435" name="Rectangle 2"/>
          <p:cNvSpPr>
            <a:spLocks noGrp="1" noRot="1" noChangeAspect="1" noChangeArrowheads="1" noTextEdit="1"/>
          </p:cNvSpPr>
          <p:nvPr>
            <p:ph type="sldImg"/>
          </p:nvPr>
        </p:nvSpPr>
        <p:spPr>
          <a:xfrm>
            <a:off x="138113" y="768350"/>
            <a:ext cx="6823075" cy="3838575"/>
          </a:xfrm>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000" b="1" i="1" dirty="0"/>
              <a:t>Strategy 2: treating objectives as constraints</a:t>
            </a:r>
          </a:p>
          <a:p>
            <a:pPr algn="ctr"/>
            <a:endParaRPr lang="en-US" sz="1000" b="1" i="1" dirty="0"/>
          </a:p>
          <a:p>
            <a:r>
              <a:rPr lang="en-US" sz="900" dirty="0"/>
              <a:t>The second tactic is to </a:t>
            </a:r>
            <a:r>
              <a:rPr lang="en-US" sz="900" b="1" dirty="0">
                <a:solidFill>
                  <a:srgbClr val="CC0000"/>
                </a:solidFill>
              </a:rPr>
              <a:t>impose an upper limit on one of the metrics</a:t>
            </a:r>
            <a:r>
              <a:rPr lang="en-US" sz="900" dirty="0"/>
              <a:t> – cost, say – allowing</a:t>
            </a:r>
            <a:r>
              <a:rPr lang="en-GB" sz="900" dirty="0"/>
              <a:t> </a:t>
            </a:r>
            <a:r>
              <a:rPr lang="en-US" sz="900" dirty="0"/>
              <a:t>any choice that is less than this limit. Then it’s easy. Choose the solution on the trade-off</a:t>
            </a:r>
            <a:r>
              <a:rPr lang="en-GB" sz="900" dirty="0"/>
              <a:t> </a:t>
            </a:r>
            <a:r>
              <a:rPr lang="en-US" sz="900" dirty="0"/>
              <a:t>curve that comes just under the limit.</a:t>
            </a:r>
            <a:r>
              <a:rPr lang="en-GB" sz="900" dirty="0"/>
              <a:t> </a:t>
            </a:r>
            <a:r>
              <a:rPr lang="en-US" sz="900" dirty="0"/>
              <a:t>If you were choosing a car and wanted the fastest but had a definite budget limit, then this</a:t>
            </a:r>
            <a:r>
              <a:rPr lang="en-GB" sz="900" dirty="0"/>
              <a:t> </a:t>
            </a:r>
            <a:r>
              <a:rPr lang="en-US" sz="900" dirty="0"/>
              <a:t>is the way to do it. But it is an extreme sort of optimization: cost has been treated as a</a:t>
            </a:r>
            <a:r>
              <a:rPr lang="en-GB" sz="900" dirty="0"/>
              <a:t> </a:t>
            </a:r>
            <a:r>
              <a:rPr lang="en-US" sz="900" dirty="0"/>
              <a:t>constraint, not an objective.</a:t>
            </a:r>
            <a:r>
              <a:rPr lang="en-GB" sz="900" dirty="0"/>
              <a:t> </a:t>
            </a:r>
            <a:r>
              <a:rPr lang="en-US" sz="900" dirty="0"/>
              <a:t>Strategies 1 and 2 help with all trade-off problems in material selection, but they rely to</a:t>
            </a:r>
            <a:r>
              <a:rPr lang="en-GB" sz="900" dirty="0"/>
              <a:t> </a:t>
            </a:r>
            <a:r>
              <a:rPr lang="en-US" sz="900" dirty="0"/>
              <a:t>some extent on judgment. A more systematic method is possible – it comes next.</a:t>
            </a:r>
            <a:r>
              <a:rPr lang="en-GB" sz="900" dirty="0"/>
              <a:t> </a:t>
            </a:r>
          </a:p>
          <a:p>
            <a:endParaRPr lang="en-GB" sz="900" dirty="0"/>
          </a:p>
        </p:txBody>
      </p:sp>
    </p:spTree>
    <p:extLst>
      <p:ext uri="{BB962C8B-B14F-4D97-AF65-F5344CB8AC3E}">
        <p14:creationId xmlns:p14="http://schemas.microsoft.com/office/powerpoint/2010/main" val="1658318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26779C0-23F3-4E75-995B-B86DAED092CB}" type="slidenum">
              <a:rPr lang="en-GB">
                <a:solidFill>
                  <a:srgbClr val="000000"/>
                </a:solidFill>
              </a:rPr>
              <a:pPr>
                <a:spcBef>
                  <a:spcPct val="0"/>
                </a:spcBef>
              </a:pPr>
              <a:t>9</a:t>
            </a:fld>
            <a:endParaRPr lang="en-GB" dirty="0">
              <a:solidFill>
                <a:srgbClr val="000000"/>
              </a:solidFill>
            </a:endParaRPr>
          </a:p>
        </p:txBody>
      </p:sp>
      <p:sp>
        <p:nvSpPr>
          <p:cNvPr id="20483" name="Rectangle 2"/>
          <p:cNvSpPr>
            <a:spLocks noGrp="1" noRot="1" noChangeAspect="1" noChangeArrowheads="1" noTextEdit="1"/>
          </p:cNvSpPr>
          <p:nvPr>
            <p:ph type="sldImg"/>
          </p:nvPr>
        </p:nvSpPr>
        <p:spPr>
          <a:xfrm>
            <a:off x="138113" y="768350"/>
            <a:ext cx="6823075" cy="3838575"/>
          </a:xfrm>
          <a:ln/>
        </p:spPr>
      </p:sp>
      <p:sp>
        <p:nvSpPr>
          <p:cNvPr id="20484" name="Rectangle 3"/>
          <p:cNvSpPr>
            <a:spLocks noGrp="1" noChangeArrowheads="1"/>
          </p:cNvSpPr>
          <p:nvPr>
            <p:ph type="body" idx="1"/>
          </p:nvPr>
        </p:nvSpPr>
        <p:spPr>
          <a:xfrm>
            <a:off x="860425" y="4710113"/>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000" b="1" i="1" dirty="0"/>
              <a:t>Strategy 3 – define a Penalty function</a:t>
            </a:r>
          </a:p>
          <a:p>
            <a:pPr algn="ctr"/>
            <a:endParaRPr lang="en-US" sz="1000" b="1" i="1" dirty="0"/>
          </a:p>
          <a:p>
            <a:r>
              <a:rPr lang="en-US" sz="900" dirty="0"/>
              <a:t>There is a more formal, systematic, way to find the best compromise, although it is not</a:t>
            </a:r>
            <a:r>
              <a:rPr lang="en-GB" sz="900" dirty="0"/>
              <a:t> </a:t>
            </a:r>
            <a:r>
              <a:rPr lang="en-US" sz="900" dirty="0"/>
              <a:t>always practical to use it. We define a </a:t>
            </a:r>
            <a:r>
              <a:rPr lang="en-US" sz="900" b="1" dirty="0">
                <a:solidFill>
                  <a:srgbClr val="CC0000"/>
                </a:solidFill>
              </a:rPr>
              <a:t>locally-linear penalty function</a:t>
            </a:r>
            <a:r>
              <a:rPr lang="en-US" sz="900" dirty="0"/>
              <a:t> Z (a global objective)</a:t>
            </a:r>
            <a:r>
              <a:rPr lang="en-GB" sz="900" dirty="0"/>
              <a:t> </a:t>
            </a:r>
            <a:r>
              <a:rPr lang="en-US" sz="900" dirty="0"/>
              <a:t>combining the two metrics mass, m, and cost, C:</a:t>
            </a:r>
          </a:p>
          <a:p>
            <a:r>
              <a:rPr lang="en-US" sz="900" dirty="0"/>
              <a:t>	</a:t>
            </a:r>
            <a:r>
              <a:rPr lang="en-GB" sz="900" dirty="0"/>
              <a:t>Z  =  </a:t>
            </a:r>
            <a:r>
              <a:rPr lang="en-GB" sz="900" dirty="0">
                <a:sym typeface="Symbol" panose="05050102010706020507" pitchFamily="18" charset="2"/>
              </a:rPr>
              <a:t></a:t>
            </a:r>
            <a:r>
              <a:rPr lang="en-GB" sz="900" dirty="0"/>
              <a:t>m  </a:t>
            </a:r>
            <a:r>
              <a:rPr lang="en-GB" sz="900" baseline="-25000" dirty="0"/>
              <a:t> </a:t>
            </a:r>
            <a:r>
              <a:rPr lang="en-GB" sz="900" dirty="0"/>
              <a:t> +  C</a:t>
            </a:r>
          </a:p>
          <a:p>
            <a:endParaRPr lang="en-GB" sz="900" dirty="0"/>
          </a:p>
          <a:p>
            <a:r>
              <a:rPr lang="en-US" sz="900" dirty="0"/>
              <a:t>and seek the solution that minimizes Z (assuming we have a value for the so-called</a:t>
            </a:r>
            <a:r>
              <a:rPr lang="en-US" sz="900" baseline="0" dirty="0"/>
              <a:t> exchange </a:t>
            </a:r>
            <a:r>
              <a:rPr lang="en-US" sz="900" dirty="0"/>
              <a:t>constant α).</a:t>
            </a:r>
            <a:r>
              <a:rPr lang="en-GB" sz="900" dirty="0"/>
              <a:t> </a:t>
            </a:r>
            <a:r>
              <a:rPr lang="en-US" sz="900" dirty="0"/>
              <a:t>That can be done by simply calculating Z for each solution and ranking the solutions by</a:t>
            </a:r>
            <a:r>
              <a:rPr lang="en-GB" sz="900" dirty="0"/>
              <a:t> </a:t>
            </a:r>
            <a:r>
              <a:rPr lang="en-US" sz="900" dirty="0"/>
              <a:t>this value, or it can be done graphically in the way shown on this frame. Rearranging the equation for Z gives</a:t>
            </a:r>
          </a:p>
          <a:p>
            <a:endParaRPr lang="en-US" sz="900" dirty="0"/>
          </a:p>
          <a:p>
            <a:r>
              <a:rPr lang="en-US" sz="900" dirty="0"/>
              <a:t>	m = (-1/</a:t>
            </a:r>
            <a:r>
              <a:rPr lang="el-GR" sz="900" dirty="0"/>
              <a:t>α</a:t>
            </a:r>
            <a:r>
              <a:rPr lang="pt-PT" sz="900" dirty="0"/>
              <a:t>)C+</a:t>
            </a:r>
            <a:r>
              <a:rPr lang="en-US" sz="900" dirty="0"/>
              <a:t>(1/</a:t>
            </a:r>
            <a:r>
              <a:rPr lang="el-GR" sz="900" dirty="0"/>
              <a:t>α</a:t>
            </a:r>
            <a:r>
              <a:rPr lang="pt-PT" sz="900" dirty="0"/>
              <a:t>)Z</a:t>
            </a:r>
            <a:endParaRPr lang="en-US" sz="900" dirty="0"/>
          </a:p>
          <a:p>
            <a:endParaRPr lang="en-US" sz="900" dirty="0"/>
          </a:p>
          <a:p>
            <a:r>
              <a:rPr lang="en-US" sz="900" dirty="0"/>
              <a:t>This equation</a:t>
            </a:r>
            <a:r>
              <a:rPr lang="en-GB" sz="900" dirty="0"/>
              <a:t> </a:t>
            </a:r>
            <a:r>
              <a:rPr lang="en-US" sz="900" dirty="0"/>
              <a:t>describes a family of parallel lines with slope -1/</a:t>
            </a:r>
            <a:r>
              <a:rPr lang="el-GR" sz="900" dirty="0"/>
              <a:t>α</a:t>
            </a:r>
            <a:r>
              <a:rPr lang="en-US" sz="900" dirty="0"/>
              <a:t>, each line corresponding to a</a:t>
            </a:r>
            <a:r>
              <a:rPr lang="en-GB" sz="900" dirty="0"/>
              <a:t> </a:t>
            </a:r>
            <a:r>
              <a:rPr lang="en-US" sz="900" dirty="0"/>
              <a:t>value of Z, as shown. The best choices lie near the point at which one of these lines is tangent to the</a:t>
            </a:r>
            <a:r>
              <a:rPr lang="en-GB" sz="900" dirty="0"/>
              <a:t> </a:t>
            </a:r>
            <a:r>
              <a:rPr lang="en-US" sz="900" dirty="0"/>
              <a:t>trade-off curve, since this minimizes Z.</a:t>
            </a:r>
            <a:endParaRPr lang="en-GB" sz="900" dirty="0"/>
          </a:p>
          <a:p>
            <a:endParaRPr lang="en-GB" sz="900" dirty="0"/>
          </a:p>
          <a:p>
            <a:r>
              <a:rPr lang="en-GB" sz="900" dirty="0"/>
              <a:t>To plot the contours we need a value for </a:t>
            </a:r>
            <a:r>
              <a:rPr lang="en-US" sz="900" dirty="0"/>
              <a:t>α</a:t>
            </a:r>
            <a:r>
              <a:rPr lang="en-GB" sz="900" dirty="0"/>
              <a:t>. That depends on the application. We analyse this in a moment, but first some examples.</a:t>
            </a:r>
          </a:p>
        </p:txBody>
      </p:sp>
    </p:spTree>
    <p:extLst>
      <p:ext uri="{BB962C8B-B14F-4D97-AF65-F5344CB8AC3E}">
        <p14:creationId xmlns:p14="http://schemas.microsoft.com/office/powerpoint/2010/main" val="2390516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mailto:education@ansys.com" TargetMode="External"/><Relationship Id="rId2" Type="http://schemas.openxmlformats.org/officeDocument/2006/relationships/hyperlink" Target="http://www.ansys.com/education-resources"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ansys.sharepoint.com/sites/AcademicDevelopmentTeam/Lists/Content%20Development%20Pipeline/AllItems.aspx" TargetMode="External"/><Relationship Id="rId2" Type="http://schemas.openxmlformats.org/officeDocument/2006/relationships/hyperlink" Target="https://ansys-my.sharepoint.com/:f:/r/personal/kaitlin_tyler_ansys_com/Documents/Digital%20Learning%20Content/1.%20AERs/00.%20MARKETING%20REVIEW%20SUBMISSION%20FOLDER?csf=1&amp;web=1&amp;e=VCK0Fc"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3B808CC-F74C-B743-BAB4-F4C99E195655}"/>
              </a:ext>
            </a:extLst>
          </p:cNvPr>
          <p:cNvSpPr>
            <a:spLocks noGrp="1"/>
          </p:cNvSpPr>
          <p:nvPr>
            <p:ph type="body" sz="quarter" idx="10"/>
          </p:nvPr>
        </p:nvSpPr>
        <p:spPr>
          <a:xfrm>
            <a:off x="601663" y="914400"/>
            <a:ext cx="5394325" cy="1449388"/>
          </a:xfrm>
          <a:prstGeom prst="rect">
            <a:avLst/>
          </a:prstGeom>
        </p:spPr>
        <p:txBody>
          <a:bodyPr>
            <a:normAutofit/>
          </a:bodyPr>
          <a:lstStyle>
            <a:lvl1pPr marL="0" indent="0">
              <a:buNone/>
              <a:defRPr sz="3200" b="1" i="0">
                <a:solidFill>
                  <a:schemeClr val="tx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9AFE08CF-AC0B-7143-9A94-E8A35CBC7D4B}"/>
              </a:ext>
            </a:extLst>
          </p:cNvPr>
          <p:cNvSpPr>
            <a:spLocks noGrp="1"/>
          </p:cNvSpPr>
          <p:nvPr>
            <p:ph type="body" sz="quarter" idx="12"/>
          </p:nvPr>
        </p:nvSpPr>
        <p:spPr>
          <a:xfrm>
            <a:off x="601663" y="2667000"/>
            <a:ext cx="5394325" cy="848315"/>
          </a:xfrm>
          <a:prstGeom prst="rect">
            <a:avLst/>
          </a:prstGeom>
        </p:spPr>
        <p:txBody>
          <a:bodyPr anchor="t">
            <a:normAutofit/>
          </a:bodyPr>
          <a:lstStyle>
            <a:lvl1pPr marL="0" indent="0">
              <a:buNone/>
              <a:defRPr sz="2000" b="0" i="0">
                <a:solidFill>
                  <a:schemeClr val="accent3"/>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2240569"/>
      </p:ext>
    </p:extLst>
  </p:cSld>
  <p:clrMapOvr>
    <a:masterClrMapping/>
  </p:clrMapOvr>
  <p:extLst>
    <p:ext uri="{DCECCB84-F9BA-43D5-87BE-67443E8EF086}">
      <p15:sldGuideLst xmlns:p15="http://schemas.microsoft.com/office/powerpoint/2012/main">
        <p15:guide id="1" orient="horz" pos="1584" userDrawn="1">
          <p15:clr>
            <a:srgbClr val="FBAE40"/>
          </p15:clr>
        </p15:guide>
        <p15:guide id="2" orient="horz" pos="26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7" name="Table Placeholder 6">
            <a:extLst>
              <a:ext uri="{FF2B5EF4-FFF2-40B4-BE49-F238E27FC236}">
                <a16:creationId xmlns:a16="http://schemas.microsoft.com/office/drawing/2014/main" id="{87182008-9414-AB43-BE9E-97630CA1A98F}"/>
              </a:ext>
            </a:extLst>
          </p:cNvPr>
          <p:cNvSpPr>
            <a:spLocks noGrp="1"/>
          </p:cNvSpPr>
          <p:nvPr>
            <p:ph type="tbl" sz="quarter" idx="14"/>
          </p:nvPr>
        </p:nvSpPr>
        <p:spPr>
          <a:xfrm>
            <a:off x="6096001" y="1447800"/>
            <a:ext cx="5486400" cy="4572000"/>
          </a:xfrm>
          <a:prstGeom prst="rect">
            <a:avLst/>
          </a:prstGeom>
        </p:spPr>
        <p:txBody>
          <a:bodyPr/>
          <a:lstStyle/>
          <a:p>
            <a:r>
              <a:rPr lang="en-US"/>
              <a:t>Click icon to add table</a:t>
            </a:r>
            <a:endParaRPr lang="en-US" dirty="0"/>
          </a:p>
        </p:txBody>
      </p:sp>
      <p:sp>
        <p:nvSpPr>
          <p:cNvPr id="12" name="Slide Number Placeholder 11">
            <a:extLst>
              <a:ext uri="{FF2B5EF4-FFF2-40B4-BE49-F238E27FC236}">
                <a16:creationId xmlns:a16="http://schemas.microsoft.com/office/drawing/2014/main" id="{0594F819-73D6-7A44-B97C-D99C7DAB92D6}"/>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8E21A6B3-25CA-5C4B-9371-8E317E850D7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4552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Video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Media Placeholder 4">
            <a:extLst>
              <a:ext uri="{FF2B5EF4-FFF2-40B4-BE49-F238E27FC236}">
                <a16:creationId xmlns:a16="http://schemas.microsoft.com/office/drawing/2014/main" id="{76C186EF-8C58-7249-A024-F6C1D0AD12BC}"/>
              </a:ext>
            </a:extLst>
          </p:cNvPr>
          <p:cNvSpPr>
            <a:spLocks noGrp="1"/>
          </p:cNvSpPr>
          <p:nvPr>
            <p:ph type="media" sz="quarter" idx="14"/>
          </p:nvPr>
        </p:nvSpPr>
        <p:spPr>
          <a:xfrm>
            <a:off x="6096001" y="1447799"/>
            <a:ext cx="5486400" cy="4590977"/>
          </a:xfrm>
          <a:prstGeom prst="rect">
            <a:avLst/>
          </a:prstGeom>
        </p:spPr>
        <p:txBody>
          <a:bodyPr/>
          <a:lstStyle/>
          <a:p>
            <a:r>
              <a:rPr lang="en-US"/>
              <a:t>Click icon to add media</a:t>
            </a:r>
            <a:endParaRPr lang="en-US" dirty="0"/>
          </a:p>
        </p:txBody>
      </p:sp>
      <p:sp>
        <p:nvSpPr>
          <p:cNvPr id="11" name="Slide Number Placeholder 10">
            <a:extLst>
              <a:ext uri="{FF2B5EF4-FFF2-40B4-BE49-F238E27FC236}">
                <a16:creationId xmlns:a16="http://schemas.microsoft.com/office/drawing/2014/main" id="{931A0CB9-E7C5-BC4C-83B3-6A04784CA591}"/>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BB673984-7F55-E14A-9088-44C94432DA36}"/>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2417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lti-pictur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B3363707-8337-D14D-8CD6-076D7F38DEED}"/>
              </a:ext>
            </a:extLst>
          </p:cNvPr>
          <p:cNvSpPr>
            <a:spLocks noGrp="1"/>
          </p:cNvSpPr>
          <p:nvPr>
            <p:ph type="pic" sz="quarter" idx="10"/>
          </p:nvPr>
        </p:nvSpPr>
        <p:spPr>
          <a:xfrm>
            <a:off x="609600" y="11430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5" name="Picture Placeholder 6">
            <a:extLst>
              <a:ext uri="{FF2B5EF4-FFF2-40B4-BE49-F238E27FC236}">
                <a16:creationId xmlns:a16="http://schemas.microsoft.com/office/drawing/2014/main" id="{AF67D610-3DBA-EB48-B589-E895E66AEF08}"/>
              </a:ext>
            </a:extLst>
          </p:cNvPr>
          <p:cNvSpPr>
            <a:spLocks noGrp="1"/>
          </p:cNvSpPr>
          <p:nvPr>
            <p:ph type="pic" sz="quarter" idx="11"/>
          </p:nvPr>
        </p:nvSpPr>
        <p:spPr>
          <a:xfrm>
            <a:off x="609600" y="36576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7" name="Picture Placeholder 6">
            <a:extLst>
              <a:ext uri="{FF2B5EF4-FFF2-40B4-BE49-F238E27FC236}">
                <a16:creationId xmlns:a16="http://schemas.microsoft.com/office/drawing/2014/main" id="{9BFD49B6-2BF3-F94C-AD6B-7B77861203C0}"/>
              </a:ext>
            </a:extLst>
          </p:cNvPr>
          <p:cNvSpPr>
            <a:spLocks noGrp="1"/>
          </p:cNvSpPr>
          <p:nvPr>
            <p:ph type="pic" sz="quarter" idx="13"/>
          </p:nvPr>
        </p:nvSpPr>
        <p:spPr>
          <a:xfrm>
            <a:off x="4470400" y="11599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8" name="Picture Placeholder 6">
            <a:extLst>
              <a:ext uri="{FF2B5EF4-FFF2-40B4-BE49-F238E27FC236}">
                <a16:creationId xmlns:a16="http://schemas.microsoft.com/office/drawing/2014/main" id="{75F3481B-E073-FC4C-8662-89F64D478623}"/>
              </a:ext>
            </a:extLst>
          </p:cNvPr>
          <p:cNvSpPr>
            <a:spLocks noGrp="1"/>
          </p:cNvSpPr>
          <p:nvPr>
            <p:ph type="pic" sz="quarter" idx="14"/>
          </p:nvPr>
        </p:nvSpPr>
        <p:spPr>
          <a:xfrm>
            <a:off x="4470400" y="36745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4E9685A2-20AD-6C44-B1B9-DCB2E44370F5}"/>
              </a:ext>
            </a:extLst>
          </p:cNvPr>
          <p:cNvSpPr>
            <a:spLocks noGrp="1"/>
          </p:cNvSpPr>
          <p:nvPr>
            <p:ph type="pic" sz="quarter" idx="15"/>
          </p:nvPr>
        </p:nvSpPr>
        <p:spPr>
          <a:xfrm>
            <a:off x="8128000" y="11514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498EFFC6-47A8-C248-AF67-33A51B038851}"/>
              </a:ext>
            </a:extLst>
          </p:cNvPr>
          <p:cNvSpPr>
            <a:spLocks noGrp="1"/>
          </p:cNvSpPr>
          <p:nvPr>
            <p:ph type="pic" sz="quarter" idx="16"/>
          </p:nvPr>
        </p:nvSpPr>
        <p:spPr>
          <a:xfrm>
            <a:off x="8128000" y="36660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1" name="Text Placeholder 13">
            <a:extLst>
              <a:ext uri="{FF2B5EF4-FFF2-40B4-BE49-F238E27FC236}">
                <a16:creationId xmlns:a16="http://schemas.microsoft.com/office/drawing/2014/main" id="{5327F1EC-8CEB-F348-A688-603CC6AF3B7E}"/>
              </a:ext>
            </a:extLst>
          </p:cNvPr>
          <p:cNvSpPr>
            <a:spLocks noGrp="1"/>
          </p:cNvSpPr>
          <p:nvPr>
            <p:ph type="body" sz="quarter" idx="17"/>
          </p:nvPr>
        </p:nvSpPr>
        <p:spPr>
          <a:xfrm>
            <a:off x="6096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2" name="Text Placeholder 13">
            <a:extLst>
              <a:ext uri="{FF2B5EF4-FFF2-40B4-BE49-F238E27FC236}">
                <a16:creationId xmlns:a16="http://schemas.microsoft.com/office/drawing/2014/main" id="{D8D84EB5-FEF7-D145-9924-EDC82C5DD725}"/>
              </a:ext>
            </a:extLst>
          </p:cNvPr>
          <p:cNvSpPr>
            <a:spLocks noGrp="1"/>
          </p:cNvSpPr>
          <p:nvPr>
            <p:ph type="body" sz="quarter" idx="18"/>
          </p:nvPr>
        </p:nvSpPr>
        <p:spPr>
          <a:xfrm>
            <a:off x="44704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3" name="Text Placeholder 13">
            <a:extLst>
              <a:ext uri="{FF2B5EF4-FFF2-40B4-BE49-F238E27FC236}">
                <a16:creationId xmlns:a16="http://schemas.microsoft.com/office/drawing/2014/main" id="{73B743E4-6516-C94E-BADC-931FCAF3B346}"/>
              </a:ext>
            </a:extLst>
          </p:cNvPr>
          <p:cNvSpPr>
            <a:spLocks noGrp="1"/>
          </p:cNvSpPr>
          <p:nvPr>
            <p:ph type="body" sz="quarter" idx="19"/>
          </p:nvPr>
        </p:nvSpPr>
        <p:spPr>
          <a:xfrm>
            <a:off x="8150577"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4" name="Text Placeholder 13">
            <a:extLst>
              <a:ext uri="{FF2B5EF4-FFF2-40B4-BE49-F238E27FC236}">
                <a16:creationId xmlns:a16="http://schemas.microsoft.com/office/drawing/2014/main" id="{FED4C7F5-70CF-2C4D-8AF3-4D76760714C7}"/>
              </a:ext>
            </a:extLst>
          </p:cNvPr>
          <p:cNvSpPr>
            <a:spLocks noGrp="1"/>
          </p:cNvSpPr>
          <p:nvPr>
            <p:ph type="body" sz="quarter" idx="20"/>
          </p:nvPr>
        </p:nvSpPr>
        <p:spPr>
          <a:xfrm>
            <a:off x="609600" y="57023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5" name="Text Placeholder 13">
            <a:extLst>
              <a:ext uri="{FF2B5EF4-FFF2-40B4-BE49-F238E27FC236}">
                <a16:creationId xmlns:a16="http://schemas.microsoft.com/office/drawing/2014/main" id="{6B853D87-F6A1-6443-AB6D-6E9819089E0E}"/>
              </a:ext>
            </a:extLst>
          </p:cNvPr>
          <p:cNvSpPr>
            <a:spLocks noGrp="1"/>
          </p:cNvSpPr>
          <p:nvPr>
            <p:ph type="body" sz="quarter" idx="21"/>
          </p:nvPr>
        </p:nvSpPr>
        <p:spPr>
          <a:xfrm>
            <a:off x="4470400"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6" name="Text Placeholder 13">
            <a:extLst>
              <a:ext uri="{FF2B5EF4-FFF2-40B4-BE49-F238E27FC236}">
                <a16:creationId xmlns:a16="http://schemas.microsoft.com/office/drawing/2014/main" id="{256BC893-7821-9640-98BC-FFCFED83EB9C}"/>
              </a:ext>
            </a:extLst>
          </p:cNvPr>
          <p:cNvSpPr>
            <a:spLocks noGrp="1"/>
          </p:cNvSpPr>
          <p:nvPr>
            <p:ph type="body" sz="quarter" idx="22"/>
          </p:nvPr>
        </p:nvSpPr>
        <p:spPr>
          <a:xfrm>
            <a:off x="8150577"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9" name="Slide Number Placeholder 18">
            <a:extLst>
              <a:ext uri="{FF2B5EF4-FFF2-40B4-BE49-F238E27FC236}">
                <a16:creationId xmlns:a16="http://schemas.microsoft.com/office/drawing/2014/main" id="{02F90602-9DC6-3F4D-B178-EF64100603FB}"/>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774FC734-09F5-2F40-BB01-29D6BBF76E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4988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Grid">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4EBE792-3674-F042-8191-29D73F7CA4C8}"/>
              </a:ext>
            </a:extLst>
          </p:cNvPr>
          <p:cNvSpPr>
            <a:spLocks noGrp="1"/>
          </p:cNvSpPr>
          <p:nvPr>
            <p:ph type="pic" sz="quarter" idx="10" hasCustomPrompt="1"/>
          </p:nvPr>
        </p:nvSpPr>
        <p:spPr>
          <a:xfrm>
            <a:off x="914400" y="1371600"/>
            <a:ext cx="1930400" cy="1295400"/>
          </a:xfrm>
          <a:prstGeom prst="rect">
            <a:avLst/>
          </a:prstGeom>
          <a:effectLst/>
        </p:spPr>
        <p:txBody>
          <a:bodyPr/>
          <a:lstStyle>
            <a:lvl1pPr marL="0" indent="0">
              <a:buFontTx/>
              <a:buNone/>
              <a:defRPr sz="1100" b="0" i="0" baseline="0">
                <a:latin typeface="Calibri" panose="020F0502020204030204" pitchFamily="34" charset="0"/>
              </a:defRPr>
            </a:lvl1pPr>
          </a:lstStyle>
          <a:p>
            <a:r>
              <a:rPr lang="en-US" dirty="0"/>
              <a:t>160x147 logo</a:t>
            </a:r>
          </a:p>
        </p:txBody>
      </p:sp>
      <p:sp>
        <p:nvSpPr>
          <p:cNvPr id="7" name="Picture Placeholder 5">
            <a:extLst>
              <a:ext uri="{FF2B5EF4-FFF2-40B4-BE49-F238E27FC236}">
                <a16:creationId xmlns:a16="http://schemas.microsoft.com/office/drawing/2014/main" id="{93ABDDAC-BA7B-4A4A-9D64-71FA88868E4B}"/>
              </a:ext>
            </a:extLst>
          </p:cNvPr>
          <p:cNvSpPr>
            <a:spLocks noGrp="1"/>
          </p:cNvSpPr>
          <p:nvPr>
            <p:ph type="pic" sz="quarter" idx="11" hasCustomPrompt="1"/>
          </p:nvPr>
        </p:nvSpPr>
        <p:spPr>
          <a:xfrm>
            <a:off x="9144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8" name="Picture Placeholder 5">
            <a:extLst>
              <a:ext uri="{FF2B5EF4-FFF2-40B4-BE49-F238E27FC236}">
                <a16:creationId xmlns:a16="http://schemas.microsoft.com/office/drawing/2014/main" id="{BE481E25-6792-6B48-8A87-D3E9D1B2232D}"/>
              </a:ext>
            </a:extLst>
          </p:cNvPr>
          <p:cNvSpPr>
            <a:spLocks noGrp="1"/>
          </p:cNvSpPr>
          <p:nvPr>
            <p:ph type="pic" sz="quarter" idx="13" hasCustomPrompt="1"/>
          </p:nvPr>
        </p:nvSpPr>
        <p:spPr>
          <a:xfrm>
            <a:off x="9144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9" name="Picture Placeholder 5">
            <a:extLst>
              <a:ext uri="{FF2B5EF4-FFF2-40B4-BE49-F238E27FC236}">
                <a16:creationId xmlns:a16="http://schemas.microsoft.com/office/drawing/2014/main" id="{D548604C-E487-1D4F-91AF-D210004A5189}"/>
              </a:ext>
            </a:extLst>
          </p:cNvPr>
          <p:cNvSpPr>
            <a:spLocks noGrp="1"/>
          </p:cNvSpPr>
          <p:nvPr>
            <p:ph type="pic" sz="quarter" idx="14" hasCustomPrompt="1"/>
          </p:nvPr>
        </p:nvSpPr>
        <p:spPr>
          <a:xfrm>
            <a:off x="37592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0" name="Picture Placeholder 5">
            <a:extLst>
              <a:ext uri="{FF2B5EF4-FFF2-40B4-BE49-F238E27FC236}">
                <a16:creationId xmlns:a16="http://schemas.microsoft.com/office/drawing/2014/main" id="{7624EDF6-2365-2545-8099-338237F309C3}"/>
              </a:ext>
            </a:extLst>
          </p:cNvPr>
          <p:cNvSpPr>
            <a:spLocks noGrp="1"/>
          </p:cNvSpPr>
          <p:nvPr>
            <p:ph type="pic" sz="quarter" idx="15" hasCustomPrompt="1"/>
          </p:nvPr>
        </p:nvSpPr>
        <p:spPr>
          <a:xfrm>
            <a:off x="37592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1" name="Picture Placeholder 5">
            <a:extLst>
              <a:ext uri="{FF2B5EF4-FFF2-40B4-BE49-F238E27FC236}">
                <a16:creationId xmlns:a16="http://schemas.microsoft.com/office/drawing/2014/main" id="{0D36446A-2E05-9F4F-83D7-905FD354E021}"/>
              </a:ext>
            </a:extLst>
          </p:cNvPr>
          <p:cNvSpPr>
            <a:spLocks noGrp="1"/>
          </p:cNvSpPr>
          <p:nvPr>
            <p:ph type="pic" sz="quarter" idx="16" hasCustomPrompt="1"/>
          </p:nvPr>
        </p:nvSpPr>
        <p:spPr>
          <a:xfrm>
            <a:off x="37592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2" name="Picture Placeholder 5">
            <a:extLst>
              <a:ext uri="{FF2B5EF4-FFF2-40B4-BE49-F238E27FC236}">
                <a16:creationId xmlns:a16="http://schemas.microsoft.com/office/drawing/2014/main" id="{BBC79A31-D13D-4C49-88CC-6B949DE06C2C}"/>
              </a:ext>
            </a:extLst>
          </p:cNvPr>
          <p:cNvSpPr>
            <a:spLocks noGrp="1"/>
          </p:cNvSpPr>
          <p:nvPr>
            <p:ph type="pic" sz="quarter" idx="17" hasCustomPrompt="1"/>
          </p:nvPr>
        </p:nvSpPr>
        <p:spPr>
          <a:xfrm>
            <a:off x="66040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3" name="Picture Placeholder 5">
            <a:extLst>
              <a:ext uri="{FF2B5EF4-FFF2-40B4-BE49-F238E27FC236}">
                <a16:creationId xmlns:a16="http://schemas.microsoft.com/office/drawing/2014/main" id="{CFF59C9F-D752-594A-A821-7BDA91DA3749}"/>
              </a:ext>
            </a:extLst>
          </p:cNvPr>
          <p:cNvSpPr>
            <a:spLocks noGrp="1"/>
          </p:cNvSpPr>
          <p:nvPr>
            <p:ph type="pic" sz="quarter" idx="18" hasCustomPrompt="1"/>
          </p:nvPr>
        </p:nvSpPr>
        <p:spPr>
          <a:xfrm>
            <a:off x="66040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4" name="Picture Placeholder 5">
            <a:extLst>
              <a:ext uri="{FF2B5EF4-FFF2-40B4-BE49-F238E27FC236}">
                <a16:creationId xmlns:a16="http://schemas.microsoft.com/office/drawing/2014/main" id="{254F3492-5AA9-9249-B742-69BFC01BE9E2}"/>
              </a:ext>
            </a:extLst>
          </p:cNvPr>
          <p:cNvSpPr>
            <a:spLocks noGrp="1"/>
          </p:cNvSpPr>
          <p:nvPr>
            <p:ph type="pic" sz="quarter" idx="19" hasCustomPrompt="1"/>
          </p:nvPr>
        </p:nvSpPr>
        <p:spPr>
          <a:xfrm>
            <a:off x="66040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5" name="Picture Placeholder 5">
            <a:extLst>
              <a:ext uri="{FF2B5EF4-FFF2-40B4-BE49-F238E27FC236}">
                <a16:creationId xmlns:a16="http://schemas.microsoft.com/office/drawing/2014/main" id="{C51E22CD-7582-9D41-A0FC-914A34BF189E}"/>
              </a:ext>
            </a:extLst>
          </p:cNvPr>
          <p:cNvSpPr>
            <a:spLocks noGrp="1"/>
          </p:cNvSpPr>
          <p:nvPr>
            <p:ph type="pic" sz="quarter" idx="20" hasCustomPrompt="1"/>
          </p:nvPr>
        </p:nvSpPr>
        <p:spPr>
          <a:xfrm>
            <a:off x="92456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6" name="Picture Placeholder 5">
            <a:extLst>
              <a:ext uri="{FF2B5EF4-FFF2-40B4-BE49-F238E27FC236}">
                <a16:creationId xmlns:a16="http://schemas.microsoft.com/office/drawing/2014/main" id="{3D0B9166-BA76-6544-89C3-4C8B4A739F73}"/>
              </a:ext>
            </a:extLst>
          </p:cNvPr>
          <p:cNvSpPr>
            <a:spLocks noGrp="1"/>
          </p:cNvSpPr>
          <p:nvPr>
            <p:ph type="pic" sz="quarter" idx="21" hasCustomPrompt="1"/>
          </p:nvPr>
        </p:nvSpPr>
        <p:spPr>
          <a:xfrm>
            <a:off x="92456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7" name="Picture Placeholder 5">
            <a:extLst>
              <a:ext uri="{FF2B5EF4-FFF2-40B4-BE49-F238E27FC236}">
                <a16:creationId xmlns:a16="http://schemas.microsoft.com/office/drawing/2014/main" id="{537026EB-3BFB-0947-A881-5729F13CFA4E}"/>
              </a:ext>
            </a:extLst>
          </p:cNvPr>
          <p:cNvSpPr>
            <a:spLocks noGrp="1"/>
          </p:cNvSpPr>
          <p:nvPr>
            <p:ph type="pic" sz="quarter" idx="22" hasCustomPrompt="1"/>
          </p:nvPr>
        </p:nvSpPr>
        <p:spPr>
          <a:xfrm>
            <a:off x="92456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9" name="Slide Number Placeholder 18">
            <a:extLst>
              <a:ext uri="{FF2B5EF4-FFF2-40B4-BE49-F238E27FC236}">
                <a16:creationId xmlns:a16="http://schemas.microsoft.com/office/drawing/2014/main" id="{1D9580FA-CA76-994A-9775-1D87D5927DBD}"/>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C81C7F89-740B-3143-8447-70CC02F636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1988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right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3357E3-4FE4-4164-A381-204B98DEEAB8}"/>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4" name="TextBox 3">
            <a:extLst>
              <a:ext uri="{FF2B5EF4-FFF2-40B4-BE49-F238E27FC236}">
                <a16:creationId xmlns:a16="http://schemas.microsoft.com/office/drawing/2014/main" id="{E6AEF1B2-1440-4FE5-8C1B-C291F424F993}"/>
              </a:ext>
            </a:extLst>
          </p:cNvPr>
          <p:cNvSpPr txBox="1"/>
          <p:nvPr userDrawn="1"/>
        </p:nvSpPr>
        <p:spPr>
          <a:xfrm>
            <a:off x="533400" y="609600"/>
            <a:ext cx="10972800" cy="3568541"/>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effectLst/>
                <a:latin typeface="+mj-lt"/>
                <a:ea typeface="Calibri" panose="020F0502020204030204" pitchFamily="34" charset="0"/>
                <a:cs typeface="Times New Roman" panose="02020603050405020304" pitchFamily="18" charset="0"/>
              </a:rPr>
              <a:t>© </a:t>
            </a:r>
            <a:r>
              <a:rPr lang="en-US" sz="1400" dirty="0">
                <a:solidFill>
                  <a:srgbClr val="000000"/>
                </a:solidFill>
                <a:effectLst/>
                <a:latin typeface="+mj-lt"/>
                <a:ea typeface="Times New Roman" panose="02020603050405020304" pitchFamily="18" charset="0"/>
                <a:cs typeface="Times New Roman" panose="02020603050405020304" pitchFamily="18" charset="0"/>
              </a:rPr>
              <a:t>2025 ANSYS, Inc. All rights reserved.</a:t>
            </a:r>
          </a:p>
          <a:p>
            <a:pPr marL="0" marR="0">
              <a:lnSpc>
                <a:spcPct val="107000"/>
              </a:lnSpc>
              <a:spcBef>
                <a:spcPts val="0"/>
              </a:spcBef>
              <a:spcAft>
                <a:spcPts val="0"/>
              </a:spcAft>
            </a:pPr>
            <a:endParaRPr lang="en-US" sz="1600" b="1"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Use and Reproduction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The content used in this resource </a:t>
            </a:r>
            <a:r>
              <a:rPr lang="en-US" sz="1400" dirty="0">
                <a:solidFill>
                  <a:srgbClr val="201F1E"/>
                </a:solidFill>
                <a:effectLst/>
                <a:latin typeface="+mj-lt"/>
                <a:ea typeface="Times New Roman" panose="02020603050405020304" pitchFamily="18" charset="0"/>
                <a:cs typeface="Times New Roman" panose="02020603050405020304" pitchFamily="18" charset="0"/>
              </a:rPr>
              <a:t>may only be used or reproduced for teaching purposes; and any commercial use is strictly prohibited.</a:t>
            </a:r>
            <a:r>
              <a:rPr lang="en-US" sz="1400" i="1" dirty="0">
                <a:solidFill>
                  <a:srgbClr val="201F1E"/>
                </a:solidFill>
                <a:effectLst/>
                <a:latin typeface="+mj-lt"/>
                <a:ea typeface="Times New Roman" panose="02020603050405020304" pitchFamily="18"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Document Information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This lecture unit is part of a set of teaching resources to help introduce students to engineering and design concepts via Ansys software.</a:t>
            </a: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Ansys Education Resources</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To access more undergraduate education resources, including lecture presentations with notes, exercises with worked solutions, microprojects, real life examples and more, visit </a:t>
            </a:r>
            <a:r>
              <a:rPr lang="en-US" sz="1400" dirty="0">
                <a:effectLst/>
                <a:latin typeface="+mj-lt"/>
                <a:ea typeface="Calibri" panose="020F0502020204030204" pitchFamily="34" charset="0"/>
                <a:cs typeface="Times New Roman" panose="02020603050405020304" pitchFamily="18" charset="0"/>
                <a:hlinkClick r:id="rId2"/>
              </a:rPr>
              <a:t>www.ansys.com/education-resources</a:t>
            </a:r>
            <a:r>
              <a:rPr lang="en-US" sz="1400" dirty="0">
                <a:effectLst/>
                <a:latin typeface="+mj-lt"/>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endParaRPr lang="en-US" sz="1400" dirty="0">
              <a:effectLst/>
              <a:latin typeface="+mj-lt"/>
              <a:ea typeface="Calibri" panose="020F0502020204030204" pitchFamily="34" charset="0"/>
              <a:cs typeface="Times New Roman" panose="02020603050405020304" pitchFamily="18" charset="0"/>
            </a:endParaRPr>
          </a:p>
          <a:p>
            <a:r>
              <a:rPr lang="en-US" sz="1400" b="1" i="0" u="none" strike="noStrike" baseline="0" dirty="0">
                <a:solidFill>
                  <a:srgbClr val="000000"/>
                </a:solidFill>
                <a:latin typeface="Calibri" panose="020F0502020204030204" pitchFamily="34" charset="0"/>
              </a:rPr>
              <a:t>Feedback </a:t>
            </a:r>
            <a:endParaRPr lang="en-US" sz="1400" b="0" i="0" u="none" strike="noStrike" baseline="0" dirty="0">
              <a:solidFill>
                <a:srgbClr val="000000"/>
              </a:solidFill>
              <a:latin typeface="Calibri" panose="020F0502020204030204" pitchFamily="34" charset="0"/>
            </a:endParaRPr>
          </a:p>
          <a:p>
            <a:r>
              <a:rPr lang="en-US" sz="1400" b="0" i="0" u="none" strike="noStrike" baseline="0" dirty="0">
                <a:solidFill>
                  <a:srgbClr val="000000"/>
                </a:solidFill>
                <a:latin typeface="Calibri" panose="020F0502020204030204" pitchFamily="34" charset="0"/>
              </a:rPr>
              <a:t>If you notice any errors in this resource or need to get in contact with the authors, please email us at </a:t>
            </a:r>
            <a:r>
              <a:rPr lang="en-US" sz="1400" b="0" i="0" u="none" strike="noStrike" baseline="0" dirty="0">
                <a:solidFill>
                  <a:srgbClr val="0000FF"/>
                </a:solidFill>
                <a:latin typeface="Calibri" panose="020F0502020204030204" pitchFamily="34" charset="0"/>
                <a:hlinkClick r:id="rId3"/>
              </a:rPr>
              <a:t>education@ansys.com</a:t>
            </a:r>
            <a:endParaRPr lang="en-US" sz="1400" b="0" i="0" u="none" strike="noStrike" baseline="0" dirty="0">
              <a:solidFill>
                <a:srgbClr val="0000FF"/>
              </a:solidFill>
              <a:latin typeface="Calibri" panose="020F0502020204030204" pitchFamily="34" charset="0"/>
            </a:endParaRPr>
          </a:p>
          <a:p>
            <a:endParaRPr lang="en-US" sz="1600" dirty="0">
              <a:latin typeface="+mj-lt"/>
            </a:endParaRPr>
          </a:p>
        </p:txBody>
      </p:sp>
    </p:spTree>
    <p:extLst>
      <p:ext uri="{BB962C8B-B14F-4D97-AF65-F5344CB8AC3E}">
        <p14:creationId xmlns:p14="http://schemas.microsoft.com/office/powerpoint/2010/main" val="284435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6576C04-D572-9D4D-8F10-3E7CBF2FDD8E}"/>
              </a:ext>
            </a:extLst>
          </p:cNvPr>
          <p:cNvSpPr>
            <a:spLocks noGrp="1"/>
          </p:cNvSpPr>
          <p:nvPr>
            <p:ph type="body" sz="quarter" idx="13"/>
          </p:nvPr>
        </p:nvSpPr>
        <p:spPr>
          <a:xfrm>
            <a:off x="609599" y="1447800"/>
            <a:ext cx="1097279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9570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E7604C-BDCE-428F-B486-BE14D622E649}"/>
              </a:ext>
            </a:extLst>
          </p:cNvPr>
          <p:cNvSpPr>
            <a:spLocks noGrp="1"/>
          </p:cNvSpPr>
          <p:nvPr>
            <p:ph type="sldNum" sz="quarter" idx="10"/>
          </p:nvPr>
        </p:nvSpPr>
        <p:spPr/>
        <p:txBody>
          <a:bodyPr/>
          <a:lstStyle/>
          <a:p>
            <a:fld id="{F0D23093-2AB0-F74C-B865-1A12A15B650E}" type="slidenum">
              <a:rPr lang="en-US" smtClean="0"/>
              <a:pPr/>
              <a:t>‹#›</a:t>
            </a:fld>
            <a:endParaRPr lang="en-US" dirty="0"/>
          </a:p>
        </p:txBody>
      </p:sp>
    </p:spTree>
    <p:extLst>
      <p:ext uri="{BB962C8B-B14F-4D97-AF65-F5344CB8AC3E}">
        <p14:creationId xmlns:p14="http://schemas.microsoft.com/office/powerpoint/2010/main" val="86308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9EF18AD-72D0-A088-8C9C-E0ED35491A8D}"/>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50" name="TextBox 49">
            <a:extLst>
              <a:ext uri="{FF2B5EF4-FFF2-40B4-BE49-F238E27FC236}">
                <a16:creationId xmlns:a16="http://schemas.microsoft.com/office/drawing/2014/main" id="{0FF5CC29-E70A-42E0-E10D-676414208801}"/>
              </a:ext>
            </a:extLst>
          </p:cNvPr>
          <p:cNvSpPr txBox="1"/>
          <p:nvPr userDrawn="1"/>
        </p:nvSpPr>
        <p:spPr>
          <a:xfrm>
            <a:off x="533400" y="207005"/>
            <a:ext cx="9144000" cy="584775"/>
          </a:xfrm>
          <a:prstGeom prst="rect">
            <a:avLst/>
          </a:prstGeom>
          <a:noFill/>
        </p:spPr>
        <p:txBody>
          <a:bodyPr wrap="square">
            <a:spAutoFit/>
          </a:bodyPr>
          <a:lstStyle/>
          <a:p>
            <a:r>
              <a:rPr lang="en-US" sz="3200" dirty="0"/>
              <a:t>Resource Submission Checklist &amp; Process</a:t>
            </a:r>
          </a:p>
        </p:txBody>
      </p:sp>
      <p:grpSp>
        <p:nvGrpSpPr>
          <p:cNvPr id="46" name="Group 45">
            <a:extLst>
              <a:ext uri="{FF2B5EF4-FFF2-40B4-BE49-F238E27FC236}">
                <a16:creationId xmlns:a16="http://schemas.microsoft.com/office/drawing/2014/main" id="{D38A8E9C-12A4-7ED4-C180-3666143E5674}"/>
              </a:ext>
            </a:extLst>
          </p:cNvPr>
          <p:cNvGrpSpPr/>
          <p:nvPr userDrawn="1"/>
        </p:nvGrpSpPr>
        <p:grpSpPr>
          <a:xfrm>
            <a:off x="468573" y="2008728"/>
            <a:ext cx="3505200" cy="369332"/>
            <a:chOff x="533400" y="1115298"/>
            <a:chExt cx="3505200" cy="369332"/>
          </a:xfrm>
        </p:grpSpPr>
        <p:sp>
          <p:nvSpPr>
            <p:cNvPr id="47" name="Rectangle 46">
              <a:extLst>
                <a:ext uri="{FF2B5EF4-FFF2-40B4-BE49-F238E27FC236}">
                  <a16:creationId xmlns:a16="http://schemas.microsoft.com/office/drawing/2014/main" id="{B17A6E40-190B-2212-058B-0C1AA1829582}"/>
                </a:ext>
              </a:extLst>
            </p:cNvPr>
            <p:cNvSpPr/>
            <p:nvPr/>
          </p:nvSpPr>
          <p:spPr>
            <a:xfrm>
              <a:off x="533400" y="1143000"/>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 name="TextBox 47">
              <a:extLst>
                <a:ext uri="{FF2B5EF4-FFF2-40B4-BE49-F238E27FC236}">
                  <a16:creationId xmlns:a16="http://schemas.microsoft.com/office/drawing/2014/main" id="{FC66C7B7-CC7B-3EB2-A5A4-38F2B646F8DC}"/>
                </a:ext>
              </a:extLst>
            </p:cNvPr>
            <p:cNvSpPr txBox="1"/>
            <p:nvPr/>
          </p:nvSpPr>
          <p:spPr>
            <a:xfrm>
              <a:off x="1078900" y="1115298"/>
              <a:ext cx="2959700" cy="369332"/>
            </a:xfrm>
            <a:prstGeom prst="rect">
              <a:avLst/>
            </a:prstGeom>
            <a:noFill/>
          </p:spPr>
          <p:txBody>
            <a:bodyPr wrap="square" rtlCol="0">
              <a:spAutoFit/>
            </a:bodyPr>
            <a:lstStyle/>
            <a:p>
              <a:r>
                <a:rPr lang="en-US" dirty="0"/>
                <a:t>Resource final draft</a:t>
              </a:r>
            </a:p>
          </p:txBody>
        </p:sp>
      </p:grpSp>
      <p:grpSp>
        <p:nvGrpSpPr>
          <p:cNvPr id="49" name="Group 48">
            <a:extLst>
              <a:ext uri="{FF2B5EF4-FFF2-40B4-BE49-F238E27FC236}">
                <a16:creationId xmlns:a16="http://schemas.microsoft.com/office/drawing/2014/main" id="{50E7B9E5-9A29-516E-0BC4-AF3DDB21EA8E}"/>
              </a:ext>
            </a:extLst>
          </p:cNvPr>
          <p:cNvGrpSpPr/>
          <p:nvPr userDrawn="1"/>
        </p:nvGrpSpPr>
        <p:grpSpPr>
          <a:xfrm>
            <a:off x="468573" y="2966086"/>
            <a:ext cx="5480554" cy="584775"/>
            <a:chOff x="533400" y="2981374"/>
            <a:chExt cx="5480554" cy="584775"/>
          </a:xfrm>
        </p:grpSpPr>
        <p:sp>
          <p:nvSpPr>
            <p:cNvPr id="51" name="Rectangle 50">
              <a:extLst>
                <a:ext uri="{FF2B5EF4-FFF2-40B4-BE49-F238E27FC236}">
                  <a16:creationId xmlns:a16="http://schemas.microsoft.com/office/drawing/2014/main" id="{304D57DD-30EB-6AF5-051D-31705F3C7A97}"/>
                </a:ext>
              </a:extLst>
            </p:cNvPr>
            <p:cNvSpPr/>
            <p:nvPr/>
          </p:nvSpPr>
          <p:spPr>
            <a:xfrm>
              <a:off x="533400" y="3121362"/>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2" name="TextBox 51">
              <a:extLst>
                <a:ext uri="{FF2B5EF4-FFF2-40B4-BE49-F238E27FC236}">
                  <a16:creationId xmlns:a16="http://schemas.microsoft.com/office/drawing/2014/main" id="{30702621-5FDF-11A0-51A1-C4B919B7F21F}"/>
                </a:ext>
              </a:extLst>
            </p:cNvPr>
            <p:cNvSpPr txBox="1"/>
            <p:nvPr/>
          </p:nvSpPr>
          <p:spPr>
            <a:xfrm>
              <a:off x="1073054" y="2981374"/>
              <a:ext cx="4940900" cy="584775"/>
            </a:xfrm>
            <a:prstGeom prst="rect">
              <a:avLst/>
            </a:prstGeom>
            <a:noFill/>
          </p:spPr>
          <p:txBody>
            <a:bodyPr wrap="square" rtlCol="0">
              <a:spAutoFit/>
            </a:bodyPr>
            <a:lstStyle/>
            <a:p>
              <a:r>
                <a:rPr lang="en-US" dirty="0"/>
                <a:t>Resource development software files </a:t>
              </a:r>
              <a:br>
                <a:rPr lang="en-US" dirty="0"/>
              </a:br>
              <a:r>
                <a:rPr lang="en-US" sz="1400" dirty="0">
                  <a:solidFill>
                    <a:schemeClr val="bg1">
                      <a:lumMod val="50000"/>
                    </a:schemeClr>
                  </a:solidFill>
                </a:rPr>
                <a:t>(make clear if any should be uploaded with resource document)</a:t>
              </a:r>
              <a:r>
                <a:rPr lang="en-US" sz="1400" dirty="0"/>
                <a:t> </a:t>
              </a:r>
              <a:endParaRPr lang="en-US" dirty="0">
                <a:solidFill>
                  <a:schemeClr val="bg1">
                    <a:lumMod val="50000"/>
                  </a:schemeClr>
                </a:solidFill>
              </a:endParaRPr>
            </a:p>
          </p:txBody>
        </p:sp>
      </p:grpSp>
      <p:grpSp>
        <p:nvGrpSpPr>
          <p:cNvPr id="53" name="Group 52">
            <a:extLst>
              <a:ext uri="{FF2B5EF4-FFF2-40B4-BE49-F238E27FC236}">
                <a16:creationId xmlns:a16="http://schemas.microsoft.com/office/drawing/2014/main" id="{11A9581D-1B18-28F4-ED06-4F450E17480A}"/>
              </a:ext>
            </a:extLst>
          </p:cNvPr>
          <p:cNvGrpSpPr/>
          <p:nvPr userDrawn="1"/>
        </p:nvGrpSpPr>
        <p:grpSpPr>
          <a:xfrm>
            <a:off x="468573" y="3613194"/>
            <a:ext cx="2286000" cy="369332"/>
            <a:chOff x="533400" y="3627060"/>
            <a:chExt cx="2286000" cy="369332"/>
          </a:xfrm>
        </p:grpSpPr>
        <p:sp>
          <p:nvSpPr>
            <p:cNvPr id="54" name="Rectangle 53">
              <a:extLst>
                <a:ext uri="{FF2B5EF4-FFF2-40B4-BE49-F238E27FC236}">
                  <a16:creationId xmlns:a16="http://schemas.microsoft.com/office/drawing/2014/main" id="{049168FB-0DF7-11B7-D7A1-F606575ED0BB}"/>
                </a:ext>
              </a:extLst>
            </p:cNvPr>
            <p:cNvSpPr/>
            <p:nvPr/>
          </p:nvSpPr>
          <p:spPr>
            <a:xfrm>
              <a:off x="533400" y="3657034"/>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5" name="TextBox 54">
              <a:extLst>
                <a:ext uri="{FF2B5EF4-FFF2-40B4-BE49-F238E27FC236}">
                  <a16:creationId xmlns:a16="http://schemas.microsoft.com/office/drawing/2014/main" id="{460B5F0D-BE7C-331B-A066-7D63F511BA7E}"/>
                </a:ext>
              </a:extLst>
            </p:cNvPr>
            <p:cNvSpPr txBox="1"/>
            <p:nvPr/>
          </p:nvSpPr>
          <p:spPr>
            <a:xfrm>
              <a:off x="1078900" y="3627060"/>
              <a:ext cx="1740500" cy="369332"/>
            </a:xfrm>
            <a:prstGeom prst="rect">
              <a:avLst/>
            </a:prstGeom>
            <a:noFill/>
          </p:spPr>
          <p:txBody>
            <a:bodyPr wrap="square" rtlCol="0">
              <a:spAutoFit/>
            </a:bodyPr>
            <a:lstStyle/>
            <a:p>
              <a:r>
                <a:rPr lang="en-US" dirty="0"/>
                <a:t>Webpage image</a:t>
              </a:r>
              <a:endParaRPr lang="en-US" dirty="0">
                <a:solidFill>
                  <a:schemeClr val="bg1">
                    <a:lumMod val="50000"/>
                  </a:schemeClr>
                </a:solidFill>
              </a:endParaRPr>
            </a:p>
          </p:txBody>
        </p:sp>
      </p:grpSp>
      <p:grpSp>
        <p:nvGrpSpPr>
          <p:cNvPr id="56" name="Group 55">
            <a:extLst>
              <a:ext uri="{FF2B5EF4-FFF2-40B4-BE49-F238E27FC236}">
                <a16:creationId xmlns:a16="http://schemas.microsoft.com/office/drawing/2014/main" id="{E207857D-BAEF-8CEC-9A64-0BF09E4C47A9}"/>
              </a:ext>
            </a:extLst>
          </p:cNvPr>
          <p:cNvGrpSpPr/>
          <p:nvPr userDrawn="1"/>
        </p:nvGrpSpPr>
        <p:grpSpPr>
          <a:xfrm>
            <a:off x="468573" y="4682836"/>
            <a:ext cx="4876800" cy="369332"/>
            <a:chOff x="533400" y="4659868"/>
            <a:chExt cx="4876800" cy="369332"/>
          </a:xfrm>
        </p:grpSpPr>
        <p:sp>
          <p:nvSpPr>
            <p:cNvPr id="57" name="Rectangle 56">
              <a:extLst>
                <a:ext uri="{FF2B5EF4-FFF2-40B4-BE49-F238E27FC236}">
                  <a16:creationId xmlns:a16="http://schemas.microsoft.com/office/drawing/2014/main" id="{C477D265-6D03-A75F-F36A-D9D3AD81D1EC}"/>
                </a:ext>
              </a:extLst>
            </p:cNvPr>
            <p:cNvSpPr/>
            <p:nvPr/>
          </p:nvSpPr>
          <p:spPr>
            <a:xfrm>
              <a:off x="533400" y="4687570"/>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8" name="TextBox 57">
              <a:extLst>
                <a:ext uri="{FF2B5EF4-FFF2-40B4-BE49-F238E27FC236}">
                  <a16:creationId xmlns:a16="http://schemas.microsoft.com/office/drawing/2014/main" id="{DDBD2DE5-7ADC-9B87-F7E9-7816CC4CD2FC}"/>
                </a:ext>
              </a:extLst>
            </p:cNvPr>
            <p:cNvSpPr txBox="1"/>
            <p:nvPr/>
          </p:nvSpPr>
          <p:spPr>
            <a:xfrm>
              <a:off x="1078900" y="4659868"/>
              <a:ext cx="4331300" cy="369332"/>
            </a:xfrm>
            <a:prstGeom prst="rect">
              <a:avLst/>
            </a:prstGeom>
            <a:noFill/>
          </p:spPr>
          <p:txBody>
            <a:bodyPr wrap="square" rtlCol="0">
              <a:spAutoFit/>
            </a:bodyPr>
            <a:lstStyle/>
            <a:p>
              <a:r>
                <a:rPr lang="en-US" dirty="0"/>
                <a:t>Completed Marketing content document</a:t>
              </a:r>
            </a:p>
          </p:txBody>
        </p:sp>
      </p:grpSp>
      <p:grpSp>
        <p:nvGrpSpPr>
          <p:cNvPr id="59" name="Group 58">
            <a:extLst>
              <a:ext uri="{FF2B5EF4-FFF2-40B4-BE49-F238E27FC236}">
                <a16:creationId xmlns:a16="http://schemas.microsoft.com/office/drawing/2014/main" id="{6A2DF809-2E23-6342-6A4F-49B1267C68AF}"/>
              </a:ext>
            </a:extLst>
          </p:cNvPr>
          <p:cNvGrpSpPr/>
          <p:nvPr userDrawn="1"/>
        </p:nvGrpSpPr>
        <p:grpSpPr>
          <a:xfrm>
            <a:off x="462727" y="4148016"/>
            <a:ext cx="3053846" cy="369332"/>
            <a:chOff x="527554" y="4126468"/>
            <a:chExt cx="3053846" cy="369332"/>
          </a:xfrm>
        </p:grpSpPr>
        <p:sp>
          <p:nvSpPr>
            <p:cNvPr id="60" name="Rectangle 59">
              <a:extLst>
                <a:ext uri="{FF2B5EF4-FFF2-40B4-BE49-F238E27FC236}">
                  <a16:creationId xmlns:a16="http://schemas.microsoft.com/office/drawing/2014/main" id="{ACBE5440-0725-4562-AE15-F4B63E227F13}"/>
                </a:ext>
              </a:extLst>
            </p:cNvPr>
            <p:cNvSpPr/>
            <p:nvPr/>
          </p:nvSpPr>
          <p:spPr>
            <a:xfrm>
              <a:off x="527554" y="4156442"/>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1" name="TextBox 60">
              <a:extLst>
                <a:ext uri="{FF2B5EF4-FFF2-40B4-BE49-F238E27FC236}">
                  <a16:creationId xmlns:a16="http://schemas.microsoft.com/office/drawing/2014/main" id="{80357AA4-7044-478C-0D71-7B9C2C6E6198}"/>
                </a:ext>
              </a:extLst>
            </p:cNvPr>
            <p:cNvSpPr txBox="1"/>
            <p:nvPr/>
          </p:nvSpPr>
          <p:spPr>
            <a:xfrm>
              <a:off x="1073054" y="4126468"/>
              <a:ext cx="2508346" cy="369332"/>
            </a:xfrm>
            <a:prstGeom prst="rect">
              <a:avLst/>
            </a:prstGeom>
            <a:noFill/>
          </p:spPr>
          <p:txBody>
            <a:bodyPr wrap="square" rtlCol="0">
              <a:spAutoFit/>
            </a:bodyPr>
            <a:lstStyle/>
            <a:p>
              <a:r>
                <a:rPr lang="en-US" dirty="0"/>
                <a:t>Webpage thumbnail</a:t>
              </a:r>
              <a:endParaRPr lang="en-US" dirty="0">
                <a:solidFill>
                  <a:schemeClr val="bg1">
                    <a:lumMod val="50000"/>
                  </a:schemeClr>
                </a:solidFill>
              </a:endParaRPr>
            </a:p>
          </p:txBody>
        </p:sp>
      </p:grpSp>
      <p:grpSp>
        <p:nvGrpSpPr>
          <p:cNvPr id="62" name="Group 61">
            <a:extLst>
              <a:ext uri="{FF2B5EF4-FFF2-40B4-BE49-F238E27FC236}">
                <a16:creationId xmlns:a16="http://schemas.microsoft.com/office/drawing/2014/main" id="{2B5C0236-FDCE-B566-20A0-E963B5BE3C57}"/>
              </a:ext>
            </a:extLst>
          </p:cNvPr>
          <p:cNvGrpSpPr/>
          <p:nvPr userDrawn="1"/>
        </p:nvGrpSpPr>
        <p:grpSpPr>
          <a:xfrm>
            <a:off x="462727" y="2543550"/>
            <a:ext cx="5181600" cy="369332"/>
            <a:chOff x="527554" y="1613590"/>
            <a:chExt cx="5181600" cy="369332"/>
          </a:xfrm>
        </p:grpSpPr>
        <p:sp>
          <p:nvSpPr>
            <p:cNvPr id="63" name="Rectangle 62">
              <a:extLst>
                <a:ext uri="{FF2B5EF4-FFF2-40B4-BE49-F238E27FC236}">
                  <a16:creationId xmlns:a16="http://schemas.microsoft.com/office/drawing/2014/main" id="{512B41CD-F9C9-BEC8-A055-9A8341B426FB}"/>
                </a:ext>
              </a:extLst>
            </p:cNvPr>
            <p:cNvSpPr/>
            <p:nvPr/>
          </p:nvSpPr>
          <p:spPr>
            <a:xfrm>
              <a:off x="527554" y="1641292"/>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4" name="TextBox 63">
              <a:extLst>
                <a:ext uri="{FF2B5EF4-FFF2-40B4-BE49-F238E27FC236}">
                  <a16:creationId xmlns:a16="http://schemas.microsoft.com/office/drawing/2014/main" id="{DE124438-81B7-C3DD-5DD6-D85DB2B5C82E}"/>
                </a:ext>
              </a:extLst>
            </p:cNvPr>
            <p:cNvSpPr txBox="1"/>
            <p:nvPr/>
          </p:nvSpPr>
          <p:spPr>
            <a:xfrm>
              <a:off x="1073054" y="1613590"/>
              <a:ext cx="4636100" cy="369332"/>
            </a:xfrm>
            <a:prstGeom prst="rect">
              <a:avLst/>
            </a:prstGeom>
            <a:noFill/>
          </p:spPr>
          <p:txBody>
            <a:bodyPr wrap="square" rtlCol="0">
              <a:spAutoFit/>
            </a:bodyPr>
            <a:lstStyle/>
            <a:p>
              <a:r>
                <a:rPr lang="en-US" dirty="0"/>
                <a:t>Resource image files </a:t>
              </a:r>
              <a:r>
                <a:rPr lang="en-US" sz="1400" dirty="0">
                  <a:solidFill>
                    <a:schemeClr val="bg1">
                      <a:lumMod val="50000"/>
                    </a:schemeClr>
                  </a:solidFill>
                </a:rPr>
                <a:t>(saved as individual image files)</a:t>
              </a:r>
              <a:endParaRPr lang="en-US" dirty="0">
                <a:solidFill>
                  <a:schemeClr val="bg1">
                    <a:lumMod val="50000"/>
                  </a:schemeClr>
                </a:solidFill>
              </a:endParaRPr>
            </a:p>
          </p:txBody>
        </p:sp>
      </p:grpSp>
      <p:sp>
        <p:nvSpPr>
          <p:cNvPr id="65" name="TextBox 64">
            <a:extLst>
              <a:ext uri="{FF2B5EF4-FFF2-40B4-BE49-F238E27FC236}">
                <a16:creationId xmlns:a16="http://schemas.microsoft.com/office/drawing/2014/main" id="{BFBB3727-3036-A630-B788-3ACAD34DCCF2}"/>
              </a:ext>
            </a:extLst>
          </p:cNvPr>
          <p:cNvSpPr txBox="1"/>
          <p:nvPr userDrawn="1"/>
        </p:nvSpPr>
        <p:spPr>
          <a:xfrm>
            <a:off x="316172" y="1336294"/>
            <a:ext cx="4800600" cy="461665"/>
          </a:xfrm>
          <a:prstGeom prst="rect">
            <a:avLst/>
          </a:prstGeom>
          <a:noFill/>
        </p:spPr>
        <p:txBody>
          <a:bodyPr wrap="square" rtlCol="0">
            <a:spAutoFit/>
          </a:bodyPr>
          <a:lstStyle/>
          <a:p>
            <a:r>
              <a:rPr lang="en-US" sz="2400" b="1" dirty="0"/>
              <a:t>Submission Checklist</a:t>
            </a:r>
          </a:p>
        </p:txBody>
      </p:sp>
      <p:sp>
        <p:nvSpPr>
          <p:cNvPr id="66" name="TextBox 65">
            <a:extLst>
              <a:ext uri="{FF2B5EF4-FFF2-40B4-BE49-F238E27FC236}">
                <a16:creationId xmlns:a16="http://schemas.microsoft.com/office/drawing/2014/main" id="{7311843B-6C86-FA4E-224E-5636CD47B497}"/>
              </a:ext>
            </a:extLst>
          </p:cNvPr>
          <p:cNvSpPr txBox="1"/>
          <p:nvPr userDrawn="1"/>
        </p:nvSpPr>
        <p:spPr>
          <a:xfrm>
            <a:off x="6564572" y="1336294"/>
            <a:ext cx="5398827" cy="461665"/>
          </a:xfrm>
          <a:prstGeom prst="rect">
            <a:avLst/>
          </a:prstGeom>
          <a:noFill/>
        </p:spPr>
        <p:txBody>
          <a:bodyPr wrap="square" rtlCol="0">
            <a:spAutoFit/>
          </a:bodyPr>
          <a:lstStyle/>
          <a:p>
            <a:r>
              <a:rPr lang="en-US" sz="2400" b="1" dirty="0"/>
              <a:t>Submission Process </a:t>
            </a:r>
          </a:p>
        </p:txBody>
      </p:sp>
      <p:sp>
        <p:nvSpPr>
          <p:cNvPr id="67" name="TextBox 66">
            <a:extLst>
              <a:ext uri="{FF2B5EF4-FFF2-40B4-BE49-F238E27FC236}">
                <a16:creationId xmlns:a16="http://schemas.microsoft.com/office/drawing/2014/main" id="{9C253D1A-C7DC-E4EE-81E9-EB3D351E2048}"/>
              </a:ext>
            </a:extLst>
          </p:cNvPr>
          <p:cNvSpPr txBox="1"/>
          <p:nvPr userDrawn="1"/>
        </p:nvSpPr>
        <p:spPr>
          <a:xfrm>
            <a:off x="6640773" y="1981200"/>
            <a:ext cx="5181600" cy="3139321"/>
          </a:xfrm>
          <a:prstGeom prst="rect">
            <a:avLst/>
          </a:prstGeom>
          <a:noFill/>
        </p:spPr>
        <p:txBody>
          <a:bodyPr wrap="square" rtlCol="0">
            <a:spAutoFit/>
          </a:bodyPr>
          <a:lstStyle/>
          <a:p>
            <a:pPr marL="342900" indent="-342900">
              <a:buAutoNum type="arabicPeriod"/>
            </a:pPr>
            <a:r>
              <a:rPr lang="en-US" dirty="0"/>
              <a:t>Upload contents of checklist to </a:t>
            </a:r>
            <a:br>
              <a:rPr lang="en-US" dirty="0"/>
            </a:br>
            <a:r>
              <a:rPr lang="en-US" dirty="0">
                <a:hlinkClick r:id="rId2"/>
              </a:rPr>
              <a:t>Marketing Review Submission Folder</a:t>
            </a:r>
            <a:endParaRPr lang="en-US" dirty="0"/>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r>
              <a:rPr lang="en-US" dirty="0"/>
              <a:t>Create a subfolder for your resource</a:t>
            </a:r>
            <a:r>
              <a:rPr lang="en-US" dirty="0">
                <a:sym typeface="Wingdings" panose="05000000000000000000" pitchFamily="2" charset="2"/>
              </a:rPr>
              <a:t> unique name identifier</a:t>
            </a:r>
          </a:p>
          <a:p>
            <a:pPr marL="342900" indent="-342900">
              <a:buAutoNum type="arabicPeriod"/>
            </a:pPr>
            <a:endParaRPr lang="en-US" dirty="0">
              <a:sym typeface="Wingdings" panose="05000000000000000000" pitchFamily="2" charset="2"/>
            </a:endParaRPr>
          </a:p>
          <a:p>
            <a:pPr marL="342900" indent="-342900">
              <a:buAutoNum type="arabicPeriod"/>
            </a:pPr>
            <a:r>
              <a:rPr lang="en-US" dirty="0">
                <a:sym typeface="Wingdings" panose="05000000000000000000" pitchFamily="2" charset="2"/>
              </a:rPr>
              <a:t>Change </a:t>
            </a:r>
            <a:r>
              <a:rPr lang="en-US" dirty="0">
                <a:sym typeface="Wingdings" panose="05000000000000000000" pitchFamily="2" charset="2"/>
                <a:hlinkClick r:id="rId3"/>
              </a:rPr>
              <a:t>Resource Pipeline Status </a:t>
            </a:r>
            <a:r>
              <a:rPr lang="en-US" dirty="0">
                <a:sym typeface="Wingdings" panose="05000000000000000000" pitchFamily="2" charset="2"/>
              </a:rPr>
              <a:t>from </a:t>
            </a:r>
            <a:br>
              <a:rPr lang="en-US" dirty="0">
                <a:sym typeface="Wingdings" panose="05000000000000000000" pitchFamily="2" charset="2"/>
              </a:rPr>
            </a:br>
            <a:r>
              <a:rPr lang="en-US" dirty="0">
                <a:sym typeface="Wingdings" panose="05000000000000000000" pitchFamily="2" charset="2"/>
              </a:rPr>
              <a:t>3. Technical Review to 2. Marketing Review</a:t>
            </a:r>
          </a:p>
          <a:p>
            <a:pPr marL="800100" lvl="1" indent="-342900">
              <a:buFont typeface="Arial" panose="020B0604020202020204" pitchFamily="34" charset="0"/>
              <a:buChar char="•"/>
            </a:pPr>
            <a:endParaRPr lang="en-US" dirty="0">
              <a:sym typeface="Wingdings" panose="05000000000000000000" pitchFamily="2" charset="2"/>
            </a:endParaRPr>
          </a:p>
          <a:p>
            <a:pPr marL="800100" lvl="1" indent="-342900">
              <a:buFont typeface="Arial" panose="020B0604020202020204" pitchFamily="34" charset="0"/>
              <a:buChar char="•"/>
            </a:pPr>
            <a:r>
              <a:rPr lang="en-US" dirty="0">
                <a:sym typeface="Wingdings" panose="05000000000000000000" pitchFamily="2" charset="2"/>
              </a:rPr>
              <a:t>Sends automated email to Kaitlin &amp; Kylie that content is ready for review</a:t>
            </a:r>
            <a:endParaRPr lang="en-US" dirty="0"/>
          </a:p>
        </p:txBody>
      </p:sp>
    </p:spTree>
    <p:extLst>
      <p:ext uri="{BB962C8B-B14F-4D97-AF65-F5344CB8AC3E}">
        <p14:creationId xmlns:p14="http://schemas.microsoft.com/office/powerpoint/2010/main" val="1754017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9" name="Title 8">
            <a:extLst>
              <a:ext uri="{FF2B5EF4-FFF2-40B4-BE49-F238E27FC236}">
                <a16:creationId xmlns:a16="http://schemas.microsoft.com/office/drawing/2014/main" id="{98341DC2-F80D-BD4F-90EE-4B809029C2D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74740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 slash/no 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2" name="Rectangle 1">
            <a:extLst>
              <a:ext uri="{FF2B5EF4-FFF2-40B4-BE49-F238E27FC236}">
                <a16:creationId xmlns:a16="http://schemas.microsoft.com/office/drawing/2014/main" id="{96277581-3B6E-45DC-A28B-56B0B91539B8}"/>
              </a:ext>
            </a:extLst>
          </p:cNvPr>
          <p:cNvSpPr/>
          <p:nvPr userDrawn="1"/>
        </p:nvSpPr>
        <p:spPr>
          <a:xfrm>
            <a:off x="152400" y="76200"/>
            <a:ext cx="609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0609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Side by Side">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4748E687-7CF0-0540-A98D-56F74939DB2D}"/>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9E3B09F-B45B-354E-B308-DCD243A5A41B}"/>
              </a:ext>
            </a:extLst>
          </p:cNvPr>
          <p:cNvSpPr>
            <a:spLocks noGrp="1"/>
          </p:cNvSpPr>
          <p:nvPr>
            <p:ph type="body" sz="quarter" idx="14"/>
          </p:nvPr>
        </p:nvSpPr>
        <p:spPr>
          <a:xfrm>
            <a:off x="6096000" y="1447800"/>
            <a:ext cx="5486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63366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E20C0D-A7DE-48DF-B095-F557A066298E}"/>
              </a:ext>
            </a:extLst>
          </p:cNvPr>
          <p:cNvSpPr>
            <a:spLocks noGrp="1"/>
          </p:cNvSpPr>
          <p:nvPr>
            <p:ph type="pic" sz="quarter" idx="12"/>
          </p:nvPr>
        </p:nvSpPr>
        <p:spPr>
          <a:xfrm>
            <a:off x="6095999" y="1447800"/>
            <a:ext cx="5486401" cy="4590976"/>
          </a:xfrm>
          <a:prstGeom prst="rect">
            <a:avLst/>
          </a:prstGeom>
        </p:spPr>
        <p:txBody>
          <a:bodyPr>
            <a:normAutofit/>
          </a:bodyPr>
          <a:lstStyle>
            <a:lvl1pPr>
              <a:defRPr sz="2400" b="0" i="0">
                <a:latin typeface="Calibri" panose="020F0502020204030204" pitchFamily="34" charset="0"/>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44A5571E-6D46-AF49-B918-ACB2130FFF3D}"/>
              </a:ext>
            </a:extLst>
          </p:cNvPr>
          <p:cNvSpPr>
            <a:spLocks noGrp="1"/>
          </p:cNvSpPr>
          <p:nvPr>
            <p:ph type="sldNum" sz="quarter" idx="15"/>
          </p:nvPr>
        </p:nvSpPr>
        <p:spPr/>
        <p:txBody>
          <a:bodyPr/>
          <a:lstStyle/>
          <a:p>
            <a:fld id="{F0D23093-2AB0-F74C-B865-1A12A15B650E}" type="slidenum">
              <a:rPr lang="en-US" smtClean="0"/>
              <a:pPr/>
              <a:t>‹#›</a:t>
            </a:fld>
            <a:endParaRPr lang="en-US" dirty="0"/>
          </a:p>
        </p:txBody>
      </p:sp>
      <p:sp>
        <p:nvSpPr>
          <p:cNvPr id="12" name="Title 11">
            <a:extLst>
              <a:ext uri="{FF2B5EF4-FFF2-40B4-BE49-F238E27FC236}">
                <a16:creationId xmlns:a16="http://schemas.microsoft.com/office/drawing/2014/main" id="{26B59188-CA07-ED4C-990F-C94539E4F92B}"/>
              </a:ext>
            </a:extLst>
          </p:cNvPr>
          <p:cNvSpPr>
            <a:spLocks noGrp="1"/>
          </p:cNvSpPr>
          <p:nvPr>
            <p:ph type="title"/>
          </p:nvPr>
        </p:nvSpPr>
        <p:spPr/>
        <p:txBody>
          <a:body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036E03A1-C74F-0042-A727-58B1205468A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7106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Chart Placeholder 4">
            <a:extLst>
              <a:ext uri="{FF2B5EF4-FFF2-40B4-BE49-F238E27FC236}">
                <a16:creationId xmlns:a16="http://schemas.microsoft.com/office/drawing/2014/main" id="{F2261C8B-A96F-5641-9461-4553158F07C6}"/>
              </a:ext>
            </a:extLst>
          </p:cNvPr>
          <p:cNvSpPr>
            <a:spLocks noGrp="1"/>
          </p:cNvSpPr>
          <p:nvPr>
            <p:ph type="chart" sz="quarter" idx="14"/>
          </p:nvPr>
        </p:nvSpPr>
        <p:spPr>
          <a:xfrm>
            <a:off x="6096001" y="1447800"/>
            <a:ext cx="5486400" cy="4590976"/>
          </a:xfrm>
          <a:prstGeom prst="rect">
            <a:avLst/>
          </a:prstGeom>
        </p:spPr>
        <p:txBody>
          <a:bodyPr/>
          <a:lstStyle/>
          <a:p>
            <a:r>
              <a:rPr lang="en-US"/>
              <a:t>Click icon to add chart</a:t>
            </a:r>
            <a:endParaRPr lang="en-US" dirty="0"/>
          </a:p>
        </p:txBody>
      </p:sp>
      <p:sp>
        <p:nvSpPr>
          <p:cNvPr id="12" name="Slide Number Placeholder 11">
            <a:extLst>
              <a:ext uri="{FF2B5EF4-FFF2-40B4-BE49-F238E27FC236}">
                <a16:creationId xmlns:a16="http://schemas.microsoft.com/office/drawing/2014/main" id="{BFD433F9-2D70-7E4E-9171-17DDDD0C1BC5}"/>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1" name="Text Placeholder 3">
            <a:extLst>
              <a:ext uri="{FF2B5EF4-FFF2-40B4-BE49-F238E27FC236}">
                <a16:creationId xmlns:a16="http://schemas.microsoft.com/office/drawing/2014/main" id="{7EE28EC2-FFB1-CB46-9BE7-371DA4C09A9F}"/>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8918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09DDD0D-54CB-CEA3-0BD7-DB5F45703C63}"/>
              </a:ex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Placeholder 1">
            <a:extLst>
              <a:ext uri="{FF2B5EF4-FFF2-40B4-BE49-F238E27FC236}">
                <a16:creationId xmlns:a16="http://schemas.microsoft.com/office/drawing/2014/main" id="{C33F0A99-5B9C-4CA5-9F50-2F4E34F6E27A}"/>
              </a:ext>
            </a:extLst>
          </p:cNvPr>
          <p:cNvSpPr>
            <a:spLocks noGrp="1"/>
          </p:cNvSpPr>
          <p:nvPr>
            <p:ph type="title"/>
          </p:nvPr>
        </p:nvSpPr>
        <p:spPr>
          <a:xfrm>
            <a:off x="609601" y="148581"/>
            <a:ext cx="10972799" cy="84583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9A249833-0938-F747-9F14-C1C0453EFF13}"/>
              </a:ext>
            </a:extLst>
          </p:cNvPr>
          <p:cNvSpPr>
            <a:spLocks noGrp="1"/>
          </p:cNvSpPr>
          <p:nvPr>
            <p:ph type="sldNum" sz="quarter" idx="4"/>
          </p:nvPr>
        </p:nvSpPr>
        <p:spPr>
          <a:xfrm>
            <a:off x="11658600" y="6324600"/>
            <a:ext cx="368300" cy="238960"/>
          </a:xfrm>
          <a:prstGeom prst="rect">
            <a:avLst/>
          </a:prstGeom>
        </p:spPr>
        <p:txBody>
          <a:bodyPr vert="horz" lIns="91440" tIns="45720" rIns="91440" bIns="45720" rtlCol="0" anchor="ctr"/>
          <a:lstStyle>
            <a:lvl1pPr algn="l">
              <a:defRPr sz="700" b="0" i="0">
                <a:solidFill>
                  <a:schemeClr val="bg1"/>
                </a:solidFill>
                <a:latin typeface="Calibri" panose="020F0502020204030204" pitchFamily="34" charset="0"/>
                <a:cs typeface="Calibri" panose="020F0502020204030204" pitchFamily="34" charset="0"/>
              </a:defRPr>
            </a:lvl1pPr>
          </a:lstStyle>
          <a:p>
            <a:fld id="{F0D23093-2AB0-F74C-B865-1A12A15B650E}" type="slidenum">
              <a:rPr lang="en-US" smtClean="0"/>
              <a:pPr/>
              <a:t>‹#›</a:t>
            </a:fld>
            <a:endParaRPr lang="en-US" dirty="0"/>
          </a:p>
        </p:txBody>
      </p:sp>
      <p:sp>
        <p:nvSpPr>
          <p:cNvPr id="5" name="Text Placeholder 4">
            <a:extLst>
              <a:ext uri="{FF2B5EF4-FFF2-40B4-BE49-F238E27FC236}">
                <a16:creationId xmlns:a16="http://schemas.microsoft.com/office/drawing/2014/main" id="{04F227F0-8FC0-9046-A60F-1749263CF3E5}"/>
              </a:ext>
            </a:extLst>
          </p:cNvPr>
          <p:cNvSpPr>
            <a:spLocks noGrp="1"/>
          </p:cNvSpPr>
          <p:nvPr>
            <p:ph type="body" idx="1"/>
          </p:nvPr>
        </p:nvSpPr>
        <p:spPr>
          <a:xfrm>
            <a:off x="609600" y="1295400"/>
            <a:ext cx="10972800" cy="4743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Box 2">
            <a:extLst>
              <a:ext uri="{FF2B5EF4-FFF2-40B4-BE49-F238E27FC236}">
                <a16:creationId xmlns:a16="http://schemas.microsoft.com/office/drawing/2014/main" id="{7C66E622-A13F-4675-A281-8D8CC6175629}"/>
              </a:ext>
            </a:extLst>
          </p:cNvPr>
          <p:cNvSpPr txBox="1"/>
          <p:nvPr userDrawn="1"/>
        </p:nvSpPr>
        <p:spPr>
          <a:xfrm>
            <a:off x="5410200" y="6611779"/>
            <a:ext cx="1371600" cy="246221"/>
          </a:xfrm>
          <a:prstGeom prst="rect">
            <a:avLst/>
          </a:prstGeom>
          <a:noFill/>
        </p:spPr>
        <p:txBody>
          <a:bodyPr wrap="square" rtlCol="0">
            <a:spAutoFit/>
          </a:bodyPr>
          <a:lstStyle/>
          <a:p>
            <a:r>
              <a:rPr lang="en-US" sz="1000" dirty="0">
                <a:solidFill>
                  <a:schemeClr val="tx2"/>
                </a:solidFill>
              </a:rPr>
              <a:t>©2025 ANSYS, Inc.</a:t>
            </a:r>
          </a:p>
        </p:txBody>
      </p:sp>
    </p:spTree>
    <p:extLst>
      <p:ext uri="{BB962C8B-B14F-4D97-AF65-F5344CB8AC3E}">
        <p14:creationId xmlns:p14="http://schemas.microsoft.com/office/powerpoint/2010/main" val="1291537134"/>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737" r:id="rId3"/>
    <p:sldLayoutId id="2147483738" r:id="rId4"/>
    <p:sldLayoutId id="2147483724" r:id="rId5"/>
    <p:sldLayoutId id="2147483735" r:id="rId6"/>
    <p:sldLayoutId id="2147483734" r:id="rId7"/>
    <p:sldLayoutId id="2147483663" r:id="rId8"/>
    <p:sldLayoutId id="2147483729" r:id="rId9"/>
    <p:sldLayoutId id="2147483730" r:id="rId10"/>
    <p:sldLayoutId id="2147483731" r:id="rId11"/>
    <p:sldLayoutId id="2147483727" r:id="rId12"/>
    <p:sldLayoutId id="2147483726" r:id="rId13"/>
    <p:sldLayoutId id="2147483736" r:id="rId14"/>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Calibri" panose="020F0502020204030204" pitchFamily="34" charset="0"/>
          <a:ea typeface="+mj-ea"/>
          <a:cs typeface="Calibri" panose="020F050202020403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oleObject" Target="../embeddings/oleObject4.bin"/><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9.wmf"/><Relationship Id="rId11" Type="http://schemas.openxmlformats.org/officeDocument/2006/relationships/image" Target="../media/image14.png"/><Relationship Id="rId5" Type="http://schemas.openxmlformats.org/officeDocument/2006/relationships/oleObject" Target="../embeddings/oleObject5.bin"/><Relationship Id="rId10" Type="http://schemas.openxmlformats.org/officeDocument/2006/relationships/image" Target="../media/image13.png"/><Relationship Id="rId4" Type="http://schemas.openxmlformats.org/officeDocument/2006/relationships/image" Target="../media/image8.wmf"/><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7.w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oleObject" Target="../embeddings/oleObject7.bin"/><Relationship Id="rId5" Type="http://schemas.openxmlformats.org/officeDocument/2006/relationships/image" Target="../media/image26.wmf"/><Relationship Id="rId4"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33.wmf"/><Relationship Id="rId3" Type="http://schemas.openxmlformats.org/officeDocument/2006/relationships/image" Target="../media/image28.png"/><Relationship Id="rId7" Type="http://schemas.openxmlformats.org/officeDocument/2006/relationships/image" Target="../media/image30.wmf"/><Relationship Id="rId12" Type="http://schemas.openxmlformats.org/officeDocument/2006/relationships/oleObject" Target="../embeddings/oleObject12.bin"/><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oleObject" Target="../embeddings/oleObject9.bin"/><Relationship Id="rId11" Type="http://schemas.openxmlformats.org/officeDocument/2006/relationships/image" Target="../media/image32.wmf"/><Relationship Id="rId5" Type="http://schemas.openxmlformats.org/officeDocument/2006/relationships/image" Target="../media/image29.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31.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34.wmf"/></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oleObject" Target="../embeddings/oleObject17.bin"/><Relationship Id="rId18" Type="http://schemas.openxmlformats.org/officeDocument/2006/relationships/image" Target="../media/image48.png"/><Relationship Id="rId3" Type="http://schemas.openxmlformats.org/officeDocument/2006/relationships/image" Target="../media/image38.png"/><Relationship Id="rId21" Type="http://schemas.openxmlformats.org/officeDocument/2006/relationships/oleObject" Target="../embeddings/oleObject20.bin"/><Relationship Id="rId7" Type="http://schemas.openxmlformats.org/officeDocument/2006/relationships/image" Target="../media/image40.wmf"/><Relationship Id="rId12" Type="http://schemas.openxmlformats.org/officeDocument/2006/relationships/image" Target="../media/image44.png"/><Relationship Id="rId17" Type="http://schemas.openxmlformats.org/officeDocument/2006/relationships/image" Target="../media/image47.wmf"/><Relationship Id="rId2" Type="http://schemas.openxmlformats.org/officeDocument/2006/relationships/notesSlide" Target="../notesSlides/notesSlide24.xml"/><Relationship Id="rId16" Type="http://schemas.openxmlformats.org/officeDocument/2006/relationships/oleObject" Target="../embeddings/oleObject18.bin"/><Relationship Id="rId20" Type="http://schemas.openxmlformats.org/officeDocument/2006/relationships/image" Target="../media/image49.wmf"/><Relationship Id="rId1" Type="http://schemas.openxmlformats.org/officeDocument/2006/relationships/slideLayout" Target="../slideLayouts/slideLayout5.xml"/><Relationship Id="rId6" Type="http://schemas.openxmlformats.org/officeDocument/2006/relationships/oleObject" Target="../embeddings/oleObject15.bin"/><Relationship Id="rId11" Type="http://schemas.openxmlformats.org/officeDocument/2006/relationships/image" Target="../media/image43.png"/><Relationship Id="rId5" Type="http://schemas.openxmlformats.org/officeDocument/2006/relationships/image" Target="../media/image39.wmf"/><Relationship Id="rId15" Type="http://schemas.openxmlformats.org/officeDocument/2006/relationships/image" Target="../media/image46.png"/><Relationship Id="rId23" Type="http://schemas.openxmlformats.org/officeDocument/2006/relationships/image" Target="../media/image51.wmf"/><Relationship Id="rId10" Type="http://schemas.openxmlformats.org/officeDocument/2006/relationships/image" Target="../media/image42.png"/><Relationship Id="rId19" Type="http://schemas.openxmlformats.org/officeDocument/2006/relationships/oleObject" Target="../embeddings/oleObject19.bin"/><Relationship Id="rId4" Type="http://schemas.openxmlformats.org/officeDocument/2006/relationships/oleObject" Target="../embeddings/oleObject14.bin"/><Relationship Id="rId9" Type="http://schemas.openxmlformats.org/officeDocument/2006/relationships/image" Target="../media/image41.wmf"/><Relationship Id="rId14" Type="http://schemas.openxmlformats.org/officeDocument/2006/relationships/image" Target="../media/image45.wmf"/><Relationship Id="rId22" Type="http://schemas.openxmlformats.org/officeDocument/2006/relationships/image" Target="../media/image50.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ansys.typeform.com/to/jcattJI5"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2C3BA5-6E5F-4798-87B7-B8DFFB97930D}"/>
              </a:ext>
            </a:extLst>
          </p:cNvPr>
          <p:cNvSpPr>
            <a:spLocks noGrp="1"/>
          </p:cNvSpPr>
          <p:nvPr>
            <p:ph type="body" sz="quarter" idx="10"/>
          </p:nvPr>
        </p:nvSpPr>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500" b="1"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Objectives in conflict:</a:t>
            </a:r>
            <a:br>
              <a:rPr kumimoji="0" lang="en-US" sz="3300" b="1"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br>
            <a:r>
              <a:rPr kumimoji="0" lang="en-US" sz="26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trade off methods and penalty functions</a:t>
            </a:r>
          </a:p>
        </p:txBody>
      </p:sp>
      <p:sp>
        <p:nvSpPr>
          <p:cNvPr id="3" name="Text Placeholder 2">
            <a:extLst>
              <a:ext uri="{FF2B5EF4-FFF2-40B4-BE49-F238E27FC236}">
                <a16:creationId xmlns:a16="http://schemas.microsoft.com/office/drawing/2014/main" id="{8DED2F7F-2065-4CCE-9AD5-77DBF0CD5628}"/>
              </a:ext>
            </a:extLst>
          </p:cNvPr>
          <p:cNvSpPr>
            <a:spLocks noGrp="1"/>
          </p:cNvSpPr>
          <p:nvPr>
            <p:ph type="body" sz="quarter" idx="12"/>
          </p:nvPr>
        </p:nvSpPr>
        <p:spPr/>
        <p:txBody>
          <a:bodyPr>
            <a:noAutofit/>
          </a:bodyPr>
          <a:lstStyle/>
          <a:p>
            <a:r>
              <a:rPr lang="en-US" sz="1600" dirty="0">
                <a:latin typeface="+mn-lt"/>
              </a:rPr>
              <a:t>Mike Ashby</a:t>
            </a:r>
          </a:p>
          <a:p>
            <a:r>
              <a:rPr lang="en-GB" sz="1600" dirty="0">
                <a:latin typeface="+mn-lt"/>
              </a:rPr>
              <a:t>Department of Engineering, </a:t>
            </a:r>
          </a:p>
          <a:p>
            <a:r>
              <a:rPr lang="en-GB" sz="1600" dirty="0">
                <a:latin typeface="+mn-lt"/>
              </a:rPr>
              <a:t>University of Cambridge</a:t>
            </a:r>
            <a:endParaRPr lang="en-US" sz="1600" dirty="0">
              <a:solidFill>
                <a:schemeClr val="accent3"/>
              </a:solidFill>
            </a:endParaRPr>
          </a:p>
        </p:txBody>
      </p:sp>
      <p:grpSp>
        <p:nvGrpSpPr>
          <p:cNvPr id="4" name="Group 94">
            <a:extLst>
              <a:ext uri="{FF2B5EF4-FFF2-40B4-BE49-F238E27FC236}">
                <a16:creationId xmlns:a16="http://schemas.microsoft.com/office/drawing/2014/main" id="{297102C2-66C8-4D44-B00C-60C3D7363888}"/>
              </a:ext>
            </a:extLst>
          </p:cNvPr>
          <p:cNvGrpSpPr>
            <a:grpSpLocks/>
          </p:cNvGrpSpPr>
          <p:nvPr/>
        </p:nvGrpSpPr>
        <p:grpSpPr bwMode="auto">
          <a:xfrm>
            <a:off x="6477000" y="307182"/>
            <a:ext cx="5394325" cy="4113212"/>
            <a:chOff x="432753" y="22225"/>
            <a:chExt cx="6119813" cy="4618038"/>
          </a:xfrm>
        </p:grpSpPr>
        <p:sp>
          <p:nvSpPr>
            <p:cNvPr id="5" name="Rectangle 1038">
              <a:extLst>
                <a:ext uri="{FF2B5EF4-FFF2-40B4-BE49-F238E27FC236}">
                  <a16:creationId xmlns:a16="http://schemas.microsoft.com/office/drawing/2014/main" id="{FCBCDC3B-81A3-4195-85A3-B58DC15BCACF}"/>
                </a:ext>
              </a:extLst>
            </p:cNvPr>
            <p:cNvSpPr>
              <a:spLocks noChangeArrowheads="1"/>
            </p:cNvSpPr>
            <p:nvPr/>
          </p:nvSpPr>
          <p:spPr bwMode="auto">
            <a:xfrm>
              <a:off x="1231900" y="815814"/>
              <a:ext cx="209576" cy="41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6" name="Line 69">
              <a:extLst>
                <a:ext uri="{FF2B5EF4-FFF2-40B4-BE49-F238E27FC236}">
                  <a16:creationId xmlns:a16="http://schemas.microsoft.com/office/drawing/2014/main" id="{E46C0523-ED22-4ED9-9193-DB395C0BB9D6}"/>
                </a:ext>
              </a:extLst>
            </p:cNvPr>
            <p:cNvSpPr>
              <a:spLocks noChangeShapeType="1"/>
            </p:cNvSpPr>
            <p:nvPr/>
          </p:nvSpPr>
          <p:spPr bwMode="auto">
            <a:xfrm flipH="1">
              <a:off x="3333115" y="1717675"/>
              <a:ext cx="319088" cy="107950"/>
            </a:xfrm>
            <a:prstGeom prst="line">
              <a:avLst/>
            </a:prstGeom>
            <a:noFill/>
            <a:ln w="19050">
              <a:solidFill>
                <a:schemeClr val="tx1"/>
              </a:solidFill>
              <a:round/>
              <a:headEnd/>
              <a:tailEnd type="triangle" w="med" len="lg"/>
            </a:ln>
            <a:extLst>
              <a:ext uri="{909E8E84-426E-40DD-AFC4-6F175D3DCCD1}">
                <a14:hiddenFill xmlns:a14="http://schemas.microsoft.com/office/drawing/2010/main">
                  <a:noFill/>
                </a14:hiddenFill>
              </a:ext>
            </a:extLst>
          </p:spPr>
          <p:txBody>
            <a:bodyPr anchor="ctr">
              <a:spAutoFit/>
            </a:bodyPr>
            <a:lstStyle/>
            <a:p>
              <a:endParaRPr lang="en-GB" dirty="0"/>
            </a:p>
          </p:txBody>
        </p:sp>
        <p:grpSp>
          <p:nvGrpSpPr>
            <p:cNvPr id="7" name="Group 2">
              <a:extLst>
                <a:ext uri="{FF2B5EF4-FFF2-40B4-BE49-F238E27FC236}">
                  <a16:creationId xmlns:a16="http://schemas.microsoft.com/office/drawing/2014/main" id="{5BCA2B6C-E16F-4FEB-AA1E-6D989BA75D80}"/>
                </a:ext>
              </a:extLst>
            </p:cNvPr>
            <p:cNvGrpSpPr>
              <a:grpSpLocks/>
            </p:cNvGrpSpPr>
            <p:nvPr/>
          </p:nvGrpSpPr>
          <p:grpSpPr bwMode="auto">
            <a:xfrm>
              <a:off x="432753" y="22225"/>
              <a:ext cx="6119813" cy="4618038"/>
              <a:chOff x="2447" y="302"/>
              <a:chExt cx="3855" cy="2909"/>
            </a:xfrm>
          </p:grpSpPr>
          <p:grpSp>
            <p:nvGrpSpPr>
              <p:cNvPr id="33" name="Group 38">
                <a:extLst>
                  <a:ext uri="{FF2B5EF4-FFF2-40B4-BE49-F238E27FC236}">
                    <a16:creationId xmlns:a16="http://schemas.microsoft.com/office/drawing/2014/main" id="{E4539730-3904-4BA4-BF27-1FBCB5862D1F}"/>
                  </a:ext>
                </a:extLst>
              </p:cNvPr>
              <p:cNvGrpSpPr>
                <a:grpSpLocks/>
              </p:cNvGrpSpPr>
              <p:nvPr/>
            </p:nvGrpSpPr>
            <p:grpSpPr bwMode="auto">
              <a:xfrm>
                <a:off x="2447" y="302"/>
                <a:ext cx="3855" cy="2909"/>
                <a:chOff x="2447" y="281"/>
                <a:chExt cx="3855" cy="2706"/>
              </a:xfrm>
            </p:grpSpPr>
            <p:sp>
              <p:nvSpPr>
                <p:cNvPr id="84" name="Rectangle 4">
                  <a:extLst>
                    <a:ext uri="{FF2B5EF4-FFF2-40B4-BE49-F238E27FC236}">
                      <a16:creationId xmlns:a16="http://schemas.microsoft.com/office/drawing/2014/main" id="{3862F8FF-CDBB-4520-AF5B-B15A0A64D4ED}"/>
                    </a:ext>
                  </a:extLst>
                </p:cNvPr>
                <p:cNvSpPr>
                  <a:spLocks noChangeArrowheads="1"/>
                </p:cNvSpPr>
                <p:nvPr/>
              </p:nvSpPr>
              <p:spPr bwMode="auto">
                <a:xfrm>
                  <a:off x="2668" y="721"/>
                  <a:ext cx="2816" cy="2051"/>
                </a:xfrm>
                <a:prstGeom prst="rect">
                  <a:avLst/>
                </a:prstGeom>
                <a:solidFill>
                  <a:srgbClr val="FFFFFF"/>
                </a:solidFill>
                <a:ln w="9525">
                  <a:solidFill>
                    <a:srgbClr val="000000"/>
                  </a:solidFill>
                  <a:miter lim="800000"/>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85" name="Text Box 5">
                  <a:extLst>
                    <a:ext uri="{FF2B5EF4-FFF2-40B4-BE49-F238E27FC236}">
                      <a16:creationId xmlns:a16="http://schemas.microsoft.com/office/drawing/2014/main" id="{15B42E71-A7A5-4E67-BA79-6221EFAF7790}"/>
                    </a:ext>
                  </a:extLst>
                </p:cNvPr>
                <p:cNvSpPr txBox="1">
                  <a:spLocks noChangeArrowheads="1"/>
                </p:cNvSpPr>
                <p:nvPr/>
              </p:nvSpPr>
              <p:spPr bwMode="auto">
                <a:xfrm>
                  <a:off x="2496" y="2791"/>
                  <a:ext cx="3806"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200" b="0" i="1" dirty="0">
                      <a:latin typeface="+mn-lt"/>
                    </a:rPr>
                    <a:t>Cheap</a:t>
                  </a:r>
                  <a:r>
                    <a:rPr lang="en-GB" sz="1200" b="0" dirty="0">
                      <a:latin typeface="+mn-lt"/>
                    </a:rPr>
                    <a:t>                    </a:t>
                  </a:r>
                  <a:r>
                    <a:rPr lang="en-GB" sz="1600" dirty="0">
                      <a:latin typeface="+mn-lt"/>
                    </a:rPr>
                    <a:t>Metric 1:  </a:t>
                  </a:r>
                  <a:r>
                    <a:rPr lang="en-GB" sz="1600" dirty="0">
                      <a:solidFill>
                        <a:schemeClr val="accent1"/>
                      </a:solidFill>
                      <a:latin typeface="+mn-lt"/>
                    </a:rPr>
                    <a:t>Cost C        </a:t>
                  </a:r>
                  <a:r>
                    <a:rPr lang="en-GB" sz="1200" b="0" i="1" dirty="0">
                      <a:latin typeface="+mn-lt"/>
                    </a:rPr>
                    <a:t>Expensive</a:t>
                  </a:r>
                </a:p>
              </p:txBody>
            </p:sp>
            <p:sp>
              <p:nvSpPr>
                <p:cNvPr id="86" name="Text Box 6">
                  <a:extLst>
                    <a:ext uri="{FF2B5EF4-FFF2-40B4-BE49-F238E27FC236}">
                      <a16:creationId xmlns:a16="http://schemas.microsoft.com/office/drawing/2014/main" id="{D9ED0EB0-3538-4D55-A909-A062DE16FBEB}"/>
                    </a:ext>
                  </a:extLst>
                </p:cNvPr>
                <p:cNvSpPr txBox="1">
                  <a:spLocks noChangeArrowheads="1"/>
                </p:cNvSpPr>
                <p:nvPr/>
              </p:nvSpPr>
              <p:spPr bwMode="auto">
                <a:xfrm rot="-5400000">
                  <a:off x="1250" y="1478"/>
                  <a:ext cx="2600"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200" b="0" i="1" dirty="0">
                      <a:latin typeface="+mn-lt"/>
                    </a:rPr>
                    <a:t>Light  </a:t>
                  </a:r>
                  <a:r>
                    <a:rPr lang="en-GB" sz="1200" b="0" dirty="0">
                      <a:latin typeface="+mn-lt"/>
                    </a:rPr>
                    <a:t>         </a:t>
                  </a:r>
                  <a:r>
                    <a:rPr lang="en-GB" sz="1600" dirty="0">
                      <a:latin typeface="+mn-lt"/>
                    </a:rPr>
                    <a:t>Metric 2: </a:t>
                  </a:r>
                  <a:r>
                    <a:rPr lang="en-GB" sz="1600" dirty="0">
                      <a:solidFill>
                        <a:schemeClr val="accent1"/>
                      </a:solidFill>
                      <a:latin typeface="+mn-lt"/>
                    </a:rPr>
                    <a:t>Mass m     </a:t>
                  </a:r>
                  <a:r>
                    <a:rPr lang="en-GB" sz="1200" b="0" dirty="0">
                      <a:latin typeface="+mn-lt"/>
                    </a:rPr>
                    <a:t>Heavy</a:t>
                  </a:r>
                </a:p>
                <a:p>
                  <a:pPr>
                    <a:buClr>
                      <a:srgbClr val="009B9B"/>
                    </a:buClr>
                    <a:buSzPct val="80000"/>
                    <a:buFont typeface="Wingdings" panose="05000000000000000000" pitchFamily="2" charset="2"/>
                    <a:buNone/>
                  </a:pPr>
                  <a:endParaRPr lang="en-GB" sz="1200" b="0" dirty="0">
                    <a:latin typeface="+mn-lt"/>
                  </a:endParaRPr>
                </a:p>
              </p:txBody>
            </p:sp>
          </p:grpSp>
          <p:grpSp>
            <p:nvGrpSpPr>
              <p:cNvPr id="34" name="Group 7">
                <a:extLst>
                  <a:ext uri="{FF2B5EF4-FFF2-40B4-BE49-F238E27FC236}">
                    <a16:creationId xmlns:a16="http://schemas.microsoft.com/office/drawing/2014/main" id="{DF181A2D-BBE2-4956-9DBC-5E87C15A291A}"/>
                  </a:ext>
                </a:extLst>
              </p:cNvPr>
              <p:cNvGrpSpPr>
                <a:grpSpLocks/>
              </p:cNvGrpSpPr>
              <p:nvPr/>
            </p:nvGrpSpPr>
            <p:grpSpPr bwMode="auto">
              <a:xfrm>
                <a:off x="3383" y="893"/>
                <a:ext cx="1938" cy="1778"/>
                <a:chOff x="3383" y="893"/>
                <a:chExt cx="1938" cy="1778"/>
              </a:xfrm>
            </p:grpSpPr>
            <p:sp>
              <p:nvSpPr>
                <p:cNvPr id="35" name="Oval 8">
                  <a:extLst>
                    <a:ext uri="{FF2B5EF4-FFF2-40B4-BE49-F238E27FC236}">
                      <a16:creationId xmlns:a16="http://schemas.microsoft.com/office/drawing/2014/main" id="{65BEB9D2-FDDE-4083-97AA-086277AEFF39}"/>
                    </a:ext>
                  </a:extLst>
                </p:cNvPr>
                <p:cNvSpPr>
                  <a:spLocks noChangeArrowheads="1"/>
                </p:cNvSpPr>
                <p:nvPr/>
              </p:nvSpPr>
              <p:spPr bwMode="auto">
                <a:xfrm>
                  <a:off x="3526" y="1042"/>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grpSp>
              <p:nvGrpSpPr>
                <p:cNvPr id="36" name="Group 9">
                  <a:extLst>
                    <a:ext uri="{FF2B5EF4-FFF2-40B4-BE49-F238E27FC236}">
                      <a16:creationId xmlns:a16="http://schemas.microsoft.com/office/drawing/2014/main" id="{18BF2A00-C381-4CCC-BE73-A2D72A5FF5B0}"/>
                    </a:ext>
                  </a:extLst>
                </p:cNvPr>
                <p:cNvGrpSpPr>
                  <a:grpSpLocks/>
                </p:cNvGrpSpPr>
                <p:nvPr/>
              </p:nvGrpSpPr>
              <p:grpSpPr bwMode="auto">
                <a:xfrm>
                  <a:off x="3383" y="893"/>
                  <a:ext cx="1938" cy="1778"/>
                  <a:chOff x="3383" y="893"/>
                  <a:chExt cx="1938" cy="1778"/>
                </a:xfrm>
              </p:grpSpPr>
              <p:sp>
                <p:nvSpPr>
                  <p:cNvPr id="37" name="Oval 10">
                    <a:extLst>
                      <a:ext uri="{FF2B5EF4-FFF2-40B4-BE49-F238E27FC236}">
                        <a16:creationId xmlns:a16="http://schemas.microsoft.com/office/drawing/2014/main" id="{D2949340-A110-4C7C-9889-BC79E5F935CB}"/>
                      </a:ext>
                    </a:extLst>
                  </p:cNvPr>
                  <p:cNvSpPr>
                    <a:spLocks noChangeArrowheads="1"/>
                  </p:cNvSpPr>
                  <p:nvPr/>
                </p:nvSpPr>
                <p:spPr bwMode="auto">
                  <a:xfrm>
                    <a:off x="4944" y="1912"/>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38" name="Oval 11">
                    <a:extLst>
                      <a:ext uri="{FF2B5EF4-FFF2-40B4-BE49-F238E27FC236}">
                        <a16:creationId xmlns:a16="http://schemas.microsoft.com/office/drawing/2014/main" id="{6F9BFB4E-C710-4A11-A0F1-9F208F19903B}"/>
                      </a:ext>
                    </a:extLst>
                  </p:cNvPr>
                  <p:cNvSpPr>
                    <a:spLocks noChangeArrowheads="1"/>
                  </p:cNvSpPr>
                  <p:nvPr/>
                </p:nvSpPr>
                <p:spPr bwMode="auto">
                  <a:xfrm>
                    <a:off x="3532" y="1403"/>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39" name="Oval 12">
                    <a:extLst>
                      <a:ext uri="{FF2B5EF4-FFF2-40B4-BE49-F238E27FC236}">
                        <a16:creationId xmlns:a16="http://schemas.microsoft.com/office/drawing/2014/main" id="{98C3BA08-5173-4322-AEE5-CD1EE1600966}"/>
                      </a:ext>
                    </a:extLst>
                  </p:cNvPr>
                  <p:cNvSpPr>
                    <a:spLocks noChangeArrowheads="1"/>
                  </p:cNvSpPr>
                  <p:nvPr/>
                </p:nvSpPr>
                <p:spPr bwMode="auto">
                  <a:xfrm>
                    <a:off x="3731" y="1771"/>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40" name="Oval 13">
                    <a:extLst>
                      <a:ext uri="{FF2B5EF4-FFF2-40B4-BE49-F238E27FC236}">
                        <a16:creationId xmlns:a16="http://schemas.microsoft.com/office/drawing/2014/main" id="{ABB0F98D-9CD9-4746-AA56-72FAF05A35C0}"/>
                      </a:ext>
                    </a:extLst>
                  </p:cNvPr>
                  <p:cNvSpPr>
                    <a:spLocks noChangeArrowheads="1"/>
                  </p:cNvSpPr>
                  <p:nvPr/>
                </p:nvSpPr>
                <p:spPr bwMode="auto">
                  <a:xfrm>
                    <a:off x="3831" y="1881"/>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41" name="Oval 14">
                    <a:extLst>
                      <a:ext uri="{FF2B5EF4-FFF2-40B4-BE49-F238E27FC236}">
                        <a16:creationId xmlns:a16="http://schemas.microsoft.com/office/drawing/2014/main" id="{A3E6925D-144A-4BA4-99C1-BF48896ADC51}"/>
                      </a:ext>
                    </a:extLst>
                  </p:cNvPr>
                  <p:cNvSpPr>
                    <a:spLocks noChangeArrowheads="1"/>
                  </p:cNvSpPr>
                  <p:nvPr/>
                </p:nvSpPr>
                <p:spPr bwMode="auto">
                  <a:xfrm>
                    <a:off x="3931" y="1990"/>
                    <a:ext cx="136"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42" name="Oval 16">
                    <a:extLst>
                      <a:ext uri="{FF2B5EF4-FFF2-40B4-BE49-F238E27FC236}">
                        <a16:creationId xmlns:a16="http://schemas.microsoft.com/office/drawing/2014/main" id="{738D02F7-3405-46A7-B314-E127A7C7E65B}"/>
                      </a:ext>
                    </a:extLst>
                  </p:cNvPr>
                  <p:cNvSpPr>
                    <a:spLocks noChangeArrowheads="1"/>
                  </p:cNvSpPr>
                  <p:nvPr/>
                </p:nvSpPr>
                <p:spPr bwMode="auto">
                  <a:xfrm>
                    <a:off x="4185" y="2215"/>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43" name="Oval 17">
                    <a:extLst>
                      <a:ext uri="{FF2B5EF4-FFF2-40B4-BE49-F238E27FC236}">
                        <a16:creationId xmlns:a16="http://schemas.microsoft.com/office/drawing/2014/main" id="{2055C722-A199-4E55-A395-728F92EAF2AB}"/>
                      </a:ext>
                    </a:extLst>
                  </p:cNvPr>
                  <p:cNvSpPr>
                    <a:spLocks noChangeArrowheads="1"/>
                  </p:cNvSpPr>
                  <p:nvPr/>
                </p:nvSpPr>
                <p:spPr bwMode="auto">
                  <a:xfrm>
                    <a:off x="4353" y="2337"/>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44" name="Oval 20">
                    <a:extLst>
                      <a:ext uri="{FF2B5EF4-FFF2-40B4-BE49-F238E27FC236}">
                        <a16:creationId xmlns:a16="http://schemas.microsoft.com/office/drawing/2014/main" id="{E4308426-9FBF-4B77-9130-FE100AA568FB}"/>
                      </a:ext>
                    </a:extLst>
                  </p:cNvPr>
                  <p:cNvSpPr>
                    <a:spLocks noChangeArrowheads="1"/>
                  </p:cNvSpPr>
                  <p:nvPr/>
                </p:nvSpPr>
                <p:spPr bwMode="auto">
                  <a:xfrm>
                    <a:off x="4845" y="258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45" name="Oval 21">
                    <a:extLst>
                      <a:ext uri="{FF2B5EF4-FFF2-40B4-BE49-F238E27FC236}">
                        <a16:creationId xmlns:a16="http://schemas.microsoft.com/office/drawing/2014/main" id="{E48FFA8D-4598-41E5-A279-B9FC27E1BEC1}"/>
                      </a:ext>
                    </a:extLst>
                  </p:cNvPr>
                  <p:cNvSpPr>
                    <a:spLocks noChangeArrowheads="1"/>
                  </p:cNvSpPr>
                  <p:nvPr/>
                </p:nvSpPr>
                <p:spPr bwMode="auto">
                  <a:xfrm>
                    <a:off x="3564" y="1077"/>
                    <a:ext cx="136"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46" name="Oval 22">
                    <a:extLst>
                      <a:ext uri="{FF2B5EF4-FFF2-40B4-BE49-F238E27FC236}">
                        <a16:creationId xmlns:a16="http://schemas.microsoft.com/office/drawing/2014/main" id="{C0288BD1-76F1-47EB-94A7-B4B87B609405}"/>
                      </a:ext>
                    </a:extLst>
                  </p:cNvPr>
                  <p:cNvSpPr>
                    <a:spLocks noChangeArrowheads="1"/>
                  </p:cNvSpPr>
                  <p:nvPr/>
                </p:nvSpPr>
                <p:spPr bwMode="auto">
                  <a:xfrm>
                    <a:off x="3725" y="1260"/>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47" name="Oval 23">
                    <a:extLst>
                      <a:ext uri="{FF2B5EF4-FFF2-40B4-BE49-F238E27FC236}">
                        <a16:creationId xmlns:a16="http://schemas.microsoft.com/office/drawing/2014/main" id="{D36B60A6-18FD-4635-9AC9-79A4240AD0A6}"/>
                      </a:ext>
                    </a:extLst>
                  </p:cNvPr>
                  <p:cNvSpPr>
                    <a:spLocks noChangeArrowheads="1"/>
                  </p:cNvSpPr>
                  <p:nvPr/>
                </p:nvSpPr>
                <p:spPr bwMode="auto">
                  <a:xfrm>
                    <a:off x="3719" y="1198"/>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48" name="Oval 24">
                    <a:extLst>
                      <a:ext uri="{FF2B5EF4-FFF2-40B4-BE49-F238E27FC236}">
                        <a16:creationId xmlns:a16="http://schemas.microsoft.com/office/drawing/2014/main" id="{3F9201AD-4896-4138-A880-28D519D6F901}"/>
                      </a:ext>
                    </a:extLst>
                  </p:cNvPr>
                  <p:cNvSpPr>
                    <a:spLocks noChangeArrowheads="1"/>
                  </p:cNvSpPr>
                  <p:nvPr/>
                </p:nvSpPr>
                <p:spPr bwMode="auto">
                  <a:xfrm>
                    <a:off x="3719" y="1356"/>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49" name="Oval 25">
                    <a:extLst>
                      <a:ext uri="{FF2B5EF4-FFF2-40B4-BE49-F238E27FC236}">
                        <a16:creationId xmlns:a16="http://schemas.microsoft.com/office/drawing/2014/main" id="{BF71A0C3-07C7-4C5E-85BE-DD9B1874C00B}"/>
                      </a:ext>
                    </a:extLst>
                  </p:cNvPr>
                  <p:cNvSpPr>
                    <a:spLocks noChangeArrowheads="1"/>
                  </p:cNvSpPr>
                  <p:nvPr/>
                </p:nvSpPr>
                <p:spPr bwMode="auto">
                  <a:xfrm>
                    <a:off x="3918" y="183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50" name="Oval 26">
                    <a:extLst>
                      <a:ext uri="{FF2B5EF4-FFF2-40B4-BE49-F238E27FC236}">
                        <a16:creationId xmlns:a16="http://schemas.microsoft.com/office/drawing/2014/main" id="{63BF0C36-6C19-4E37-BB51-E02A39908A6B}"/>
                      </a:ext>
                    </a:extLst>
                  </p:cNvPr>
                  <p:cNvSpPr>
                    <a:spLocks noChangeArrowheads="1"/>
                  </p:cNvSpPr>
                  <p:nvPr/>
                </p:nvSpPr>
                <p:spPr bwMode="auto">
                  <a:xfrm>
                    <a:off x="3763" y="1697"/>
                    <a:ext cx="136"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51" name="Oval 27">
                    <a:extLst>
                      <a:ext uri="{FF2B5EF4-FFF2-40B4-BE49-F238E27FC236}">
                        <a16:creationId xmlns:a16="http://schemas.microsoft.com/office/drawing/2014/main" id="{C12E104C-A467-4958-8685-6F116F931D61}"/>
                      </a:ext>
                    </a:extLst>
                  </p:cNvPr>
                  <p:cNvSpPr>
                    <a:spLocks noChangeArrowheads="1"/>
                  </p:cNvSpPr>
                  <p:nvPr/>
                </p:nvSpPr>
                <p:spPr bwMode="auto">
                  <a:xfrm>
                    <a:off x="4142" y="2003"/>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52" name="Oval 28">
                    <a:extLst>
                      <a:ext uri="{FF2B5EF4-FFF2-40B4-BE49-F238E27FC236}">
                        <a16:creationId xmlns:a16="http://schemas.microsoft.com/office/drawing/2014/main" id="{BCBAF5CA-4C11-4190-A8E7-05AFA2DF7436}"/>
                      </a:ext>
                    </a:extLst>
                  </p:cNvPr>
                  <p:cNvSpPr>
                    <a:spLocks noChangeArrowheads="1"/>
                  </p:cNvSpPr>
                  <p:nvPr/>
                </p:nvSpPr>
                <p:spPr bwMode="auto">
                  <a:xfrm>
                    <a:off x="4322" y="1914"/>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53" name="Oval 29">
                    <a:extLst>
                      <a:ext uri="{FF2B5EF4-FFF2-40B4-BE49-F238E27FC236}">
                        <a16:creationId xmlns:a16="http://schemas.microsoft.com/office/drawing/2014/main" id="{40F5A0A0-D310-4F50-A5BD-FA3CDA97B917}"/>
                      </a:ext>
                    </a:extLst>
                  </p:cNvPr>
                  <p:cNvSpPr>
                    <a:spLocks noChangeArrowheads="1"/>
                  </p:cNvSpPr>
                  <p:nvPr/>
                </p:nvSpPr>
                <p:spPr bwMode="auto">
                  <a:xfrm>
                    <a:off x="4279" y="2153"/>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54" name="Oval 30">
                    <a:extLst>
                      <a:ext uri="{FF2B5EF4-FFF2-40B4-BE49-F238E27FC236}">
                        <a16:creationId xmlns:a16="http://schemas.microsoft.com/office/drawing/2014/main" id="{747BCAD4-D704-4303-ADDC-1D26A7E43C29}"/>
                      </a:ext>
                    </a:extLst>
                  </p:cNvPr>
                  <p:cNvSpPr>
                    <a:spLocks noChangeArrowheads="1"/>
                  </p:cNvSpPr>
                  <p:nvPr/>
                </p:nvSpPr>
                <p:spPr bwMode="auto">
                  <a:xfrm>
                    <a:off x="4521" y="213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55" name="Oval 31">
                    <a:extLst>
                      <a:ext uri="{FF2B5EF4-FFF2-40B4-BE49-F238E27FC236}">
                        <a16:creationId xmlns:a16="http://schemas.microsoft.com/office/drawing/2014/main" id="{52BD0524-0A57-4F76-887B-0A31BBD72747}"/>
                      </a:ext>
                    </a:extLst>
                  </p:cNvPr>
                  <p:cNvSpPr>
                    <a:spLocks noChangeArrowheads="1"/>
                  </p:cNvSpPr>
                  <p:nvPr/>
                </p:nvSpPr>
                <p:spPr bwMode="auto">
                  <a:xfrm>
                    <a:off x="4621" y="2242"/>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56" name="Oval 32">
                    <a:extLst>
                      <a:ext uri="{FF2B5EF4-FFF2-40B4-BE49-F238E27FC236}">
                        <a16:creationId xmlns:a16="http://schemas.microsoft.com/office/drawing/2014/main" id="{299BD5F6-D591-4264-8ED6-ABAF94F6E5B8}"/>
                      </a:ext>
                    </a:extLst>
                  </p:cNvPr>
                  <p:cNvSpPr>
                    <a:spLocks noChangeArrowheads="1"/>
                  </p:cNvSpPr>
                  <p:nvPr/>
                </p:nvSpPr>
                <p:spPr bwMode="auto">
                  <a:xfrm>
                    <a:off x="4720" y="2350"/>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57" name="Oval 33">
                    <a:extLst>
                      <a:ext uri="{FF2B5EF4-FFF2-40B4-BE49-F238E27FC236}">
                        <a16:creationId xmlns:a16="http://schemas.microsoft.com/office/drawing/2014/main" id="{2DC7CD84-5860-4466-A744-74C0905A1BE6}"/>
                      </a:ext>
                    </a:extLst>
                  </p:cNvPr>
                  <p:cNvSpPr>
                    <a:spLocks noChangeArrowheads="1"/>
                  </p:cNvSpPr>
                  <p:nvPr/>
                </p:nvSpPr>
                <p:spPr bwMode="auto">
                  <a:xfrm>
                    <a:off x="3383" y="1124"/>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58" name="Oval 34">
                    <a:extLst>
                      <a:ext uri="{FF2B5EF4-FFF2-40B4-BE49-F238E27FC236}">
                        <a16:creationId xmlns:a16="http://schemas.microsoft.com/office/drawing/2014/main" id="{0D7E5856-6BC5-4502-B3BA-70B87FBA8829}"/>
                      </a:ext>
                    </a:extLst>
                  </p:cNvPr>
                  <p:cNvSpPr>
                    <a:spLocks noChangeArrowheads="1"/>
                  </p:cNvSpPr>
                  <p:nvPr/>
                </p:nvSpPr>
                <p:spPr bwMode="auto">
                  <a:xfrm>
                    <a:off x="3520" y="1226"/>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59" name="Oval 35">
                    <a:extLst>
                      <a:ext uri="{FF2B5EF4-FFF2-40B4-BE49-F238E27FC236}">
                        <a16:creationId xmlns:a16="http://schemas.microsoft.com/office/drawing/2014/main" id="{295E0DE6-20CE-4EEC-846C-BCEA0CAEB4A2}"/>
                      </a:ext>
                    </a:extLst>
                  </p:cNvPr>
                  <p:cNvSpPr>
                    <a:spLocks noChangeArrowheads="1"/>
                  </p:cNvSpPr>
                  <p:nvPr/>
                </p:nvSpPr>
                <p:spPr bwMode="auto">
                  <a:xfrm>
                    <a:off x="3427" y="89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60" name="Oval 36">
                    <a:extLst>
                      <a:ext uri="{FF2B5EF4-FFF2-40B4-BE49-F238E27FC236}">
                        <a16:creationId xmlns:a16="http://schemas.microsoft.com/office/drawing/2014/main" id="{F6F0B8F7-A21F-4913-8742-C6C7AE968A3B}"/>
                      </a:ext>
                    </a:extLst>
                  </p:cNvPr>
                  <p:cNvSpPr>
                    <a:spLocks noChangeArrowheads="1"/>
                  </p:cNvSpPr>
                  <p:nvPr/>
                </p:nvSpPr>
                <p:spPr bwMode="auto">
                  <a:xfrm>
                    <a:off x="3881" y="1444"/>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61" name="Oval 37">
                    <a:extLst>
                      <a:ext uri="{FF2B5EF4-FFF2-40B4-BE49-F238E27FC236}">
                        <a16:creationId xmlns:a16="http://schemas.microsoft.com/office/drawing/2014/main" id="{609FC923-0EF8-4B71-90F8-1F810683BB44}"/>
                      </a:ext>
                    </a:extLst>
                  </p:cNvPr>
                  <p:cNvSpPr>
                    <a:spLocks noChangeArrowheads="1"/>
                  </p:cNvSpPr>
                  <p:nvPr/>
                </p:nvSpPr>
                <p:spPr bwMode="auto">
                  <a:xfrm>
                    <a:off x="3974" y="1280"/>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62" name="Oval 38">
                    <a:extLst>
                      <a:ext uri="{FF2B5EF4-FFF2-40B4-BE49-F238E27FC236}">
                        <a16:creationId xmlns:a16="http://schemas.microsoft.com/office/drawing/2014/main" id="{8B4A93EC-9F98-4430-B095-2BF781C4FB9E}"/>
                      </a:ext>
                    </a:extLst>
                  </p:cNvPr>
                  <p:cNvSpPr>
                    <a:spLocks noChangeArrowheads="1"/>
                  </p:cNvSpPr>
                  <p:nvPr/>
                </p:nvSpPr>
                <p:spPr bwMode="auto">
                  <a:xfrm>
                    <a:off x="4235" y="1628"/>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63" name="Oval 39">
                    <a:extLst>
                      <a:ext uri="{FF2B5EF4-FFF2-40B4-BE49-F238E27FC236}">
                        <a16:creationId xmlns:a16="http://schemas.microsoft.com/office/drawing/2014/main" id="{83989404-CD8F-4FF9-AAC6-256CF7C1CEEC}"/>
                      </a:ext>
                    </a:extLst>
                  </p:cNvPr>
                  <p:cNvSpPr>
                    <a:spLocks noChangeArrowheads="1"/>
                  </p:cNvSpPr>
                  <p:nvPr/>
                </p:nvSpPr>
                <p:spPr bwMode="auto">
                  <a:xfrm>
                    <a:off x="4266" y="1574"/>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64" name="Oval 40">
                    <a:extLst>
                      <a:ext uri="{FF2B5EF4-FFF2-40B4-BE49-F238E27FC236}">
                        <a16:creationId xmlns:a16="http://schemas.microsoft.com/office/drawing/2014/main" id="{3B66A259-EE31-4A60-A2D5-4AD7701489A0}"/>
                      </a:ext>
                    </a:extLst>
                  </p:cNvPr>
                  <p:cNvSpPr>
                    <a:spLocks noChangeArrowheads="1"/>
                  </p:cNvSpPr>
                  <p:nvPr/>
                </p:nvSpPr>
                <p:spPr bwMode="auto">
                  <a:xfrm>
                    <a:off x="4627" y="1758"/>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65" name="Oval 41">
                    <a:extLst>
                      <a:ext uri="{FF2B5EF4-FFF2-40B4-BE49-F238E27FC236}">
                        <a16:creationId xmlns:a16="http://schemas.microsoft.com/office/drawing/2014/main" id="{8A55FF27-4BC7-405A-926A-5C0D9BC71341}"/>
                      </a:ext>
                    </a:extLst>
                  </p:cNvPr>
                  <p:cNvSpPr>
                    <a:spLocks noChangeArrowheads="1"/>
                  </p:cNvSpPr>
                  <p:nvPr/>
                </p:nvSpPr>
                <p:spPr bwMode="auto">
                  <a:xfrm>
                    <a:off x="4646" y="183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66" name="Oval 42">
                    <a:extLst>
                      <a:ext uri="{FF2B5EF4-FFF2-40B4-BE49-F238E27FC236}">
                        <a16:creationId xmlns:a16="http://schemas.microsoft.com/office/drawing/2014/main" id="{8C4B68EE-B6AD-41B9-AA06-F522307F12C6}"/>
                      </a:ext>
                    </a:extLst>
                  </p:cNvPr>
                  <p:cNvSpPr>
                    <a:spLocks noChangeArrowheads="1"/>
                  </p:cNvSpPr>
                  <p:nvPr/>
                </p:nvSpPr>
                <p:spPr bwMode="auto">
                  <a:xfrm>
                    <a:off x="4826" y="1976"/>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67" name="Oval 43">
                    <a:extLst>
                      <a:ext uri="{FF2B5EF4-FFF2-40B4-BE49-F238E27FC236}">
                        <a16:creationId xmlns:a16="http://schemas.microsoft.com/office/drawing/2014/main" id="{A12668B9-1183-4C84-BA8C-22E9B4BAD32E}"/>
                      </a:ext>
                    </a:extLst>
                  </p:cNvPr>
                  <p:cNvSpPr>
                    <a:spLocks noChangeArrowheads="1"/>
                  </p:cNvSpPr>
                  <p:nvPr/>
                </p:nvSpPr>
                <p:spPr bwMode="auto">
                  <a:xfrm>
                    <a:off x="4826" y="2160"/>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68" name="Oval 44">
                    <a:extLst>
                      <a:ext uri="{FF2B5EF4-FFF2-40B4-BE49-F238E27FC236}">
                        <a16:creationId xmlns:a16="http://schemas.microsoft.com/office/drawing/2014/main" id="{9C74DD06-4C04-462B-BC26-0DF12AF41AEF}"/>
                      </a:ext>
                    </a:extLst>
                  </p:cNvPr>
                  <p:cNvSpPr>
                    <a:spLocks noChangeArrowheads="1"/>
                  </p:cNvSpPr>
                  <p:nvPr/>
                </p:nvSpPr>
                <p:spPr bwMode="auto">
                  <a:xfrm>
                    <a:off x="3557" y="1587"/>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69" name="Oval 45">
                    <a:extLst>
                      <a:ext uri="{FF2B5EF4-FFF2-40B4-BE49-F238E27FC236}">
                        <a16:creationId xmlns:a16="http://schemas.microsoft.com/office/drawing/2014/main" id="{EDA548F1-72FD-42DB-9C29-B44330A8073B}"/>
                      </a:ext>
                    </a:extLst>
                  </p:cNvPr>
                  <p:cNvSpPr>
                    <a:spLocks noChangeArrowheads="1"/>
                  </p:cNvSpPr>
                  <p:nvPr/>
                </p:nvSpPr>
                <p:spPr bwMode="auto">
                  <a:xfrm>
                    <a:off x="4153" y="1417"/>
                    <a:ext cx="135" cy="88"/>
                  </a:xfrm>
                  <a:prstGeom prst="ellipse">
                    <a:avLst/>
                  </a:prstGeom>
                  <a:solidFill>
                    <a:schemeClr val="bg2">
                      <a:lumMod val="75000"/>
                    </a:schemeClr>
                  </a:solidFill>
                  <a:ln w="9525">
                    <a:solidFill>
                      <a:srgbClr val="CC0000"/>
                    </a:solidFill>
                    <a:round/>
                    <a:headEnd/>
                    <a:tailEnd/>
                  </a:ln>
                </p:spPr>
                <p:txBody>
                  <a:bodyPr/>
                  <a:lstStyle/>
                  <a:p>
                    <a:pPr>
                      <a:spcBef>
                        <a:spcPct val="20000"/>
                      </a:spcBef>
                      <a:spcAft>
                        <a:spcPct val="20000"/>
                      </a:spcAft>
                      <a:buClr>
                        <a:srgbClr val="009B9B"/>
                      </a:buClr>
                      <a:buSzPct val="80000"/>
                      <a:buFont typeface="Wingdings" pitchFamily="2" charset="2"/>
                      <a:buNone/>
                      <a:defRPr/>
                    </a:pPr>
                    <a:endParaRPr lang="en-GB" dirty="0">
                      <a:cs typeface="+mn-cs"/>
                    </a:endParaRPr>
                  </a:p>
                </p:txBody>
              </p:sp>
              <p:sp>
                <p:nvSpPr>
                  <p:cNvPr id="70" name="Oval 46">
                    <a:extLst>
                      <a:ext uri="{FF2B5EF4-FFF2-40B4-BE49-F238E27FC236}">
                        <a16:creationId xmlns:a16="http://schemas.microsoft.com/office/drawing/2014/main" id="{431F3987-A519-47E3-948E-1DB93E1A33E6}"/>
                      </a:ext>
                    </a:extLst>
                  </p:cNvPr>
                  <p:cNvSpPr>
                    <a:spLocks noChangeArrowheads="1"/>
                  </p:cNvSpPr>
                  <p:nvPr/>
                </p:nvSpPr>
                <p:spPr bwMode="auto">
                  <a:xfrm>
                    <a:off x="4161" y="1792"/>
                    <a:ext cx="136"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71" name="Oval 47">
                    <a:extLst>
                      <a:ext uri="{FF2B5EF4-FFF2-40B4-BE49-F238E27FC236}">
                        <a16:creationId xmlns:a16="http://schemas.microsoft.com/office/drawing/2014/main" id="{9AFD6D92-3726-4D97-AC4B-C84BB6D9621E}"/>
                      </a:ext>
                    </a:extLst>
                  </p:cNvPr>
                  <p:cNvSpPr>
                    <a:spLocks noChangeArrowheads="1"/>
                  </p:cNvSpPr>
                  <p:nvPr/>
                </p:nvSpPr>
                <p:spPr bwMode="auto">
                  <a:xfrm>
                    <a:off x="3918" y="975"/>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72" name="Oval 48">
                    <a:extLst>
                      <a:ext uri="{FF2B5EF4-FFF2-40B4-BE49-F238E27FC236}">
                        <a16:creationId xmlns:a16="http://schemas.microsoft.com/office/drawing/2014/main" id="{EDC644CF-DEA3-4973-AE6B-43B0140BD004}"/>
                      </a:ext>
                    </a:extLst>
                  </p:cNvPr>
                  <p:cNvSpPr>
                    <a:spLocks noChangeArrowheads="1"/>
                  </p:cNvSpPr>
                  <p:nvPr/>
                </p:nvSpPr>
                <p:spPr bwMode="auto">
                  <a:xfrm>
                    <a:off x="4814" y="1873"/>
                    <a:ext cx="136"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73" name="Oval 49">
                    <a:extLst>
                      <a:ext uri="{FF2B5EF4-FFF2-40B4-BE49-F238E27FC236}">
                        <a16:creationId xmlns:a16="http://schemas.microsoft.com/office/drawing/2014/main" id="{B2E58E0D-30C2-4368-A36A-269638E3A486}"/>
                      </a:ext>
                    </a:extLst>
                  </p:cNvPr>
                  <p:cNvSpPr>
                    <a:spLocks noChangeArrowheads="1"/>
                  </p:cNvSpPr>
                  <p:nvPr/>
                </p:nvSpPr>
                <p:spPr bwMode="auto">
                  <a:xfrm>
                    <a:off x="5044" y="2125"/>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74" name="Oval 50">
                    <a:extLst>
                      <a:ext uri="{FF2B5EF4-FFF2-40B4-BE49-F238E27FC236}">
                        <a16:creationId xmlns:a16="http://schemas.microsoft.com/office/drawing/2014/main" id="{85F96911-1064-4EF6-9189-9EB799CB3FEC}"/>
                      </a:ext>
                    </a:extLst>
                  </p:cNvPr>
                  <p:cNvSpPr>
                    <a:spLocks noChangeArrowheads="1"/>
                  </p:cNvSpPr>
                  <p:nvPr/>
                </p:nvSpPr>
                <p:spPr bwMode="auto">
                  <a:xfrm>
                    <a:off x="5019" y="2385"/>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75" name="Oval 51">
                    <a:extLst>
                      <a:ext uri="{FF2B5EF4-FFF2-40B4-BE49-F238E27FC236}">
                        <a16:creationId xmlns:a16="http://schemas.microsoft.com/office/drawing/2014/main" id="{A4DFDA80-F2D7-4424-8766-86C38A57FEA4}"/>
                      </a:ext>
                    </a:extLst>
                  </p:cNvPr>
                  <p:cNvSpPr>
                    <a:spLocks noChangeArrowheads="1"/>
                  </p:cNvSpPr>
                  <p:nvPr/>
                </p:nvSpPr>
                <p:spPr bwMode="auto">
                  <a:xfrm>
                    <a:off x="5094" y="2446"/>
                    <a:ext cx="136"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76" name="Oval 52">
                    <a:extLst>
                      <a:ext uri="{FF2B5EF4-FFF2-40B4-BE49-F238E27FC236}">
                        <a16:creationId xmlns:a16="http://schemas.microsoft.com/office/drawing/2014/main" id="{227CF4DF-717D-4D24-9293-F1FC121B1E53}"/>
                      </a:ext>
                    </a:extLst>
                  </p:cNvPr>
                  <p:cNvSpPr>
                    <a:spLocks noChangeArrowheads="1"/>
                  </p:cNvSpPr>
                  <p:nvPr/>
                </p:nvSpPr>
                <p:spPr bwMode="auto">
                  <a:xfrm>
                    <a:off x="3936" y="1137"/>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77" name="Oval 53">
                    <a:extLst>
                      <a:ext uri="{FF2B5EF4-FFF2-40B4-BE49-F238E27FC236}">
                        <a16:creationId xmlns:a16="http://schemas.microsoft.com/office/drawing/2014/main" id="{502A4911-0781-4E7C-B2E1-0C67147FB22D}"/>
                      </a:ext>
                    </a:extLst>
                  </p:cNvPr>
                  <p:cNvSpPr>
                    <a:spLocks noChangeArrowheads="1"/>
                  </p:cNvSpPr>
                  <p:nvPr/>
                </p:nvSpPr>
                <p:spPr bwMode="auto">
                  <a:xfrm>
                    <a:off x="4110" y="1181"/>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78" name="Oval 54">
                    <a:extLst>
                      <a:ext uri="{FF2B5EF4-FFF2-40B4-BE49-F238E27FC236}">
                        <a16:creationId xmlns:a16="http://schemas.microsoft.com/office/drawing/2014/main" id="{55BFDD8B-4EA3-4457-B840-F2C2892321F8}"/>
                      </a:ext>
                    </a:extLst>
                  </p:cNvPr>
                  <p:cNvSpPr>
                    <a:spLocks noChangeArrowheads="1"/>
                  </p:cNvSpPr>
                  <p:nvPr/>
                </p:nvSpPr>
                <p:spPr bwMode="auto">
                  <a:xfrm>
                    <a:off x="4368" y="1085"/>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79" name="Oval 55">
                    <a:extLst>
                      <a:ext uri="{FF2B5EF4-FFF2-40B4-BE49-F238E27FC236}">
                        <a16:creationId xmlns:a16="http://schemas.microsoft.com/office/drawing/2014/main" id="{A470B313-1EB1-4E1A-A64F-D7849B258528}"/>
                      </a:ext>
                    </a:extLst>
                  </p:cNvPr>
                  <p:cNvSpPr>
                    <a:spLocks noChangeArrowheads="1"/>
                  </p:cNvSpPr>
                  <p:nvPr/>
                </p:nvSpPr>
                <p:spPr bwMode="auto">
                  <a:xfrm>
                    <a:off x="4800" y="1602"/>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80" name="Oval 56">
                    <a:extLst>
                      <a:ext uri="{FF2B5EF4-FFF2-40B4-BE49-F238E27FC236}">
                        <a16:creationId xmlns:a16="http://schemas.microsoft.com/office/drawing/2014/main" id="{4B94300F-7064-4129-A3A9-B9E0344A6611}"/>
                      </a:ext>
                    </a:extLst>
                  </p:cNvPr>
                  <p:cNvSpPr>
                    <a:spLocks noChangeArrowheads="1"/>
                  </p:cNvSpPr>
                  <p:nvPr/>
                </p:nvSpPr>
                <p:spPr bwMode="auto">
                  <a:xfrm>
                    <a:off x="4176" y="982"/>
                    <a:ext cx="137" cy="88"/>
                  </a:xfrm>
                  <a:prstGeom prst="ellipse">
                    <a:avLst/>
                  </a:prstGeom>
                  <a:solidFill>
                    <a:srgbClr val="CCFF99"/>
                  </a:solidFill>
                  <a:ln w="12700">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81" name="Oval 57">
                    <a:extLst>
                      <a:ext uri="{FF2B5EF4-FFF2-40B4-BE49-F238E27FC236}">
                        <a16:creationId xmlns:a16="http://schemas.microsoft.com/office/drawing/2014/main" id="{A28B4FB4-D496-4519-AC39-E07382D4FD9E}"/>
                      </a:ext>
                    </a:extLst>
                  </p:cNvPr>
                  <p:cNvSpPr>
                    <a:spLocks noChangeArrowheads="1"/>
                  </p:cNvSpPr>
                  <p:nvPr/>
                </p:nvSpPr>
                <p:spPr bwMode="auto">
                  <a:xfrm>
                    <a:off x="4992" y="1654"/>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82" name="Oval 58">
                    <a:extLst>
                      <a:ext uri="{FF2B5EF4-FFF2-40B4-BE49-F238E27FC236}">
                        <a16:creationId xmlns:a16="http://schemas.microsoft.com/office/drawing/2014/main" id="{CEBEBE5D-0203-45AE-B80F-D30851E0EA1D}"/>
                      </a:ext>
                    </a:extLst>
                  </p:cNvPr>
                  <p:cNvSpPr>
                    <a:spLocks noChangeArrowheads="1"/>
                  </p:cNvSpPr>
                  <p:nvPr/>
                </p:nvSpPr>
                <p:spPr bwMode="auto">
                  <a:xfrm>
                    <a:off x="5184" y="1861"/>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83" name="Oval 59">
                    <a:extLst>
                      <a:ext uri="{FF2B5EF4-FFF2-40B4-BE49-F238E27FC236}">
                        <a16:creationId xmlns:a16="http://schemas.microsoft.com/office/drawing/2014/main" id="{DB6F703E-8675-4E2D-B9EE-7C1F4F418BE8}"/>
                      </a:ext>
                    </a:extLst>
                  </p:cNvPr>
                  <p:cNvSpPr>
                    <a:spLocks noChangeArrowheads="1"/>
                  </p:cNvSpPr>
                  <p:nvPr/>
                </p:nvSpPr>
                <p:spPr bwMode="auto">
                  <a:xfrm>
                    <a:off x="5184" y="2016"/>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grpSp>
          </p:grpSp>
        </p:grpSp>
        <p:grpSp>
          <p:nvGrpSpPr>
            <p:cNvPr id="8" name="Group 92">
              <a:extLst>
                <a:ext uri="{FF2B5EF4-FFF2-40B4-BE49-F238E27FC236}">
                  <a16:creationId xmlns:a16="http://schemas.microsoft.com/office/drawing/2014/main" id="{A7C45823-5114-4BF8-915C-C04539576082}"/>
                </a:ext>
              </a:extLst>
            </p:cNvPr>
            <p:cNvGrpSpPr>
              <a:grpSpLocks/>
            </p:cNvGrpSpPr>
            <p:nvPr/>
          </p:nvGrpSpPr>
          <p:grpSpPr bwMode="auto">
            <a:xfrm>
              <a:off x="3393456" y="1195564"/>
              <a:ext cx="1469912" cy="684191"/>
              <a:chOff x="6845299" y="1652999"/>
              <a:chExt cx="1469840" cy="683338"/>
            </a:xfrm>
          </p:grpSpPr>
          <p:sp>
            <p:nvSpPr>
              <p:cNvPr id="31" name="Text Box 68">
                <a:extLst>
                  <a:ext uri="{FF2B5EF4-FFF2-40B4-BE49-F238E27FC236}">
                    <a16:creationId xmlns:a16="http://schemas.microsoft.com/office/drawing/2014/main" id="{BE34D98C-2FCA-4280-9751-016899028764}"/>
                  </a:ext>
                </a:extLst>
              </p:cNvPr>
              <p:cNvSpPr txBox="1">
                <a:spLocks noChangeArrowheads="1"/>
              </p:cNvSpPr>
              <p:nvPr/>
            </p:nvSpPr>
            <p:spPr bwMode="auto">
              <a:xfrm>
                <a:off x="7164390" y="1652999"/>
                <a:ext cx="1150749" cy="68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buClr>
                    <a:srgbClr val="009B9B"/>
                  </a:buClr>
                  <a:buSzPct val="80000"/>
                  <a:buFont typeface="Wingdings" panose="05000000000000000000" pitchFamily="2" charset="2"/>
                  <a:buNone/>
                </a:pPr>
                <a:r>
                  <a:rPr lang="en-GB" sz="1400" dirty="0">
                    <a:latin typeface="+mn-lt"/>
                  </a:rPr>
                  <a:t>Dominated</a:t>
                </a:r>
              </a:p>
              <a:p>
                <a:pPr algn="ctr">
                  <a:buClr>
                    <a:srgbClr val="009B9B"/>
                  </a:buClr>
                  <a:buSzPct val="80000"/>
                  <a:buFont typeface="Wingdings" panose="05000000000000000000" pitchFamily="2" charset="2"/>
                  <a:buNone/>
                </a:pPr>
                <a:r>
                  <a:rPr lang="en-GB" sz="1400" dirty="0">
                    <a:latin typeface="+mn-lt"/>
                  </a:rPr>
                  <a:t>solution</a:t>
                </a:r>
                <a:endParaRPr lang="en-GB" sz="1800" b="0" dirty="0">
                  <a:latin typeface="+mn-lt"/>
                </a:endParaRPr>
              </a:p>
            </p:txBody>
          </p:sp>
          <p:sp>
            <p:nvSpPr>
              <p:cNvPr id="32" name="Line 69">
                <a:extLst>
                  <a:ext uri="{FF2B5EF4-FFF2-40B4-BE49-F238E27FC236}">
                    <a16:creationId xmlns:a16="http://schemas.microsoft.com/office/drawing/2014/main" id="{2869A5B4-9809-425C-991F-4FC8A6F5FD47}"/>
                  </a:ext>
                </a:extLst>
              </p:cNvPr>
              <p:cNvSpPr>
                <a:spLocks noChangeShapeType="1"/>
              </p:cNvSpPr>
              <p:nvPr/>
            </p:nvSpPr>
            <p:spPr bwMode="auto">
              <a:xfrm flipH="1">
                <a:off x="6845299" y="2049199"/>
                <a:ext cx="284150" cy="185505"/>
              </a:xfrm>
              <a:prstGeom prst="line">
                <a:avLst/>
              </a:prstGeom>
              <a:noFill/>
              <a:ln w="19050">
                <a:solidFill>
                  <a:schemeClr val="tx1"/>
                </a:solidFill>
                <a:round/>
                <a:headEnd/>
                <a:tailEnd type="triangle" w="med" len="lg"/>
              </a:ln>
              <a:extLst>
                <a:ext uri="{909E8E84-426E-40DD-AFC4-6F175D3DCCD1}">
                  <a14:hiddenFill xmlns:a14="http://schemas.microsoft.com/office/drawing/2010/main">
                    <a:noFill/>
                  </a14:hiddenFill>
                </a:ext>
              </a:extLst>
            </p:spPr>
            <p:txBody>
              <a:bodyPr anchor="ctr">
                <a:spAutoFit/>
              </a:bodyPr>
              <a:lstStyle/>
              <a:p>
                <a:endParaRPr lang="en-GB" dirty="0"/>
              </a:p>
            </p:txBody>
          </p:sp>
        </p:grpSp>
        <p:grpSp>
          <p:nvGrpSpPr>
            <p:cNvPr id="9" name="Group 72">
              <a:extLst>
                <a:ext uri="{FF2B5EF4-FFF2-40B4-BE49-F238E27FC236}">
                  <a16:creationId xmlns:a16="http://schemas.microsoft.com/office/drawing/2014/main" id="{129168F6-3DEF-4759-9C08-A5C7421F1FA9}"/>
                </a:ext>
              </a:extLst>
            </p:cNvPr>
            <p:cNvGrpSpPr>
              <a:grpSpLocks/>
            </p:cNvGrpSpPr>
            <p:nvPr/>
          </p:nvGrpSpPr>
          <p:grpSpPr bwMode="auto">
            <a:xfrm>
              <a:off x="777241" y="2227264"/>
              <a:ext cx="1546225" cy="951225"/>
              <a:chOff x="2669" y="1526"/>
              <a:chExt cx="974" cy="557"/>
            </a:xfrm>
          </p:grpSpPr>
          <p:sp>
            <p:nvSpPr>
              <p:cNvPr id="29" name="Text Box 73">
                <a:extLst>
                  <a:ext uri="{FF2B5EF4-FFF2-40B4-BE49-F238E27FC236}">
                    <a16:creationId xmlns:a16="http://schemas.microsoft.com/office/drawing/2014/main" id="{745E7CA5-98EE-4879-9DD1-EFAA94883F5D}"/>
                  </a:ext>
                </a:extLst>
              </p:cNvPr>
              <p:cNvSpPr txBox="1">
                <a:spLocks noChangeArrowheads="1"/>
              </p:cNvSpPr>
              <p:nvPr/>
            </p:nvSpPr>
            <p:spPr bwMode="auto">
              <a:xfrm>
                <a:off x="2669" y="1682"/>
                <a:ext cx="974" cy="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buClr>
                    <a:srgbClr val="009B9B"/>
                  </a:buClr>
                  <a:buSzPct val="80000"/>
                  <a:buFont typeface="Wingdings" panose="05000000000000000000" pitchFamily="2" charset="2"/>
                  <a:buNone/>
                </a:pPr>
                <a:r>
                  <a:rPr lang="en-GB" sz="1400" dirty="0">
                    <a:latin typeface="+mn-lt"/>
                  </a:rPr>
                  <a:t>Non-dominated</a:t>
                </a:r>
              </a:p>
              <a:p>
                <a:pPr algn="ctr">
                  <a:buClr>
                    <a:srgbClr val="009B9B"/>
                  </a:buClr>
                  <a:buSzPct val="80000"/>
                  <a:buFont typeface="Wingdings" panose="05000000000000000000" pitchFamily="2" charset="2"/>
                  <a:buNone/>
                </a:pPr>
                <a:r>
                  <a:rPr lang="en-GB" sz="1400" dirty="0">
                    <a:latin typeface="+mn-lt"/>
                  </a:rPr>
                  <a:t>solution</a:t>
                </a:r>
                <a:endParaRPr lang="en-GB" sz="1800" b="0" dirty="0">
                  <a:latin typeface="+mn-lt"/>
                </a:endParaRPr>
              </a:p>
            </p:txBody>
          </p:sp>
          <p:sp>
            <p:nvSpPr>
              <p:cNvPr id="30" name="Line 74">
                <a:extLst>
                  <a:ext uri="{FF2B5EF4-FFF2-40B4-BE49-F238E27FC236}">
                    <a16:creationId xmlns:a16="http://schemas.microsoft.com/office/drawing/2014/main" id="{166A4335-21FC-49D4-8372-1497849FE2AA}"/>
                  </a:ext>
                </a:extLst>
              </p:cNvPr>
              <p:cNvSpPr>
                <a:spLocks noChangeShapeType="1"/>
              </p:cNvSpPr>
              <p:nvPr/>
            </p:nvSpPr>
            <p:spPr bwMode="auto">
              <a:xfrm flipV="1">
                <a:off x="3405" y="1526"/>
                <a:ext cx="142" cy="138"/>
              </a:xfrm>
              <a:prstGeom prst="line">
                <a:avLst/>
              </a:prstGeom>
              <a:noFill/>
              <a:ln w="19050">
                <a:solidFill>
                  <a:schemeClr val="tx1"/>
                </a:solidFill>
                <a:round/>
                <a:headEnd/>
                <a:tailEnd type="triangle" w="med" len="lg"/>
              </a:ln>
              <a:extLst>
                <a:ext uri="{909E8E84-426E-40DD-AFC4-6F175D3DCCD1}">
                  <a14:hiddenFill xmlns:a14="http://schemas.microsoft.com/office/drawing/2010/main">
                    <a:noFill/>
                  </a14:hiddenFill>
                </a:ext>
              </a:extLst>
            </p:spPr>
            <p:txBody>
              <a:bodyPr anchor="ctr">
                <a:spAutoFit/>
              </a:bodyPr>
              <a:lstStyle/>
              <a:p>
                <a:endParaRPr lang="en-GB" dirty="0"/>
              </a:p>
            </p:txBody>
          </p:sp>
        </p:grpSp>
        <p:grpSp>
          <p:nvGrpSpPr>
            <p:cNvPr id="10" name="Group 81">
              <a:extLst>
                <a:ext uri="{FF2B5EF4-FFF2-40B4-BE49-F238E27FC236}">
                  <a16:creationId xmlns:a16="http://schemas.microsoft.com/office/drawing/2014/main" id="{7C3300BC-E453-43DA-87C1-CEA370E9F403}"/>
                </a:ext>
              </a:extLst>
            </p:cNvPr>
            <p:cNvGrpSpPr>
              <a:grpSpLocks/>
            </p:cNvGrpSpPr>
            <p:nvPr/>
          </p:nvGrpSpPr>
          <p:grpSpPr bwMode="auto">
            <a:xfrm>
              <a:off x="1107440" y="774700"/>
              <a:ext cx="3797300" cy="2501900"/>
              <a:chOff x="2864" y="800"/>
              <a:chExt cx="2392" cy="1576"/>
            </a:xfrm>
          </p:grpSpPr>
          <p:sp>
            <p:nvSpPr>
              <p:cNvPr id="27" name="Line 82">
                <a:extLst>
                  <a:ext uri="{FF2B5EF4-FFF2-40B4-BE49-F238E27FC236}">
                    <a16:creationId xmlns:a16="http://schemas.microsoft.com/office/drawing/2014/main" id="{5D0D6D8E-446D-473B-9B52-367AD5CAA08E}"/>
                  </a:ext>
                </a:extLst>
              </p:cNvPr>
              <p:cNvSpPr>
                <a:spLocks noChangeShapeType="1"/>
              </p:cNvSpPr>
              <p:nvPr/>
            </p:nvSpPr>
            <p:spPr bwMode="auto">
              <a:xfrm>
                <a:off x="3632" y="800"/>
                <a:ext cx="0" cy="1576"/>
              </a:xfrm>
              <a:prstGeom prst="line">
                <a:avLst/>
              </a:prstGeom>
              <a:ln w="28575">
                <a:prstDash val="sysDash"/>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wrap="none" anchor="ctr">
                <a:spAutoFit/>
              </a:bodyPr>
              <a:lstStyle/>
              <a:p>
                <a:endParaRPr lang="en-GB" dirty="0"/>
              </a:p>
            </p:txBody>
          </p:sp>
          <p:sp>
            <p:nvSpPr>
              <p:cNvPr id="28" name="Line 83">
                <a:extLst>
                  <a:ext uri="{FF2B5EF4-FFF2-40B4-BE49-F238E27FC236}">
                    <a16:creationId xmlns:a16="http://schemas.microsoft.com/office/drawing/2014/main" id="{B0F92EF6-2F91-4910-8229-1B320CA05748}"/>
                  </a:ext>
                </a:extLst>
              </p:cNvPr>
              <p:cNvSpPr>
                <a:spLocks noChangeShapeType="1"/>
              </p:cNvSpPr>
              <p:nvPr/>
            </p:nvSpPr>
            <p:spPr bwMode="auto">
              <a:xfrm>
                <a:off x="2864" y="1640"/>
                <a:ext cx="2392" cy="0"/>
              </a:xfrm>
              <a:prstGeom prst="line">
                <a:avLst/>
              </a:prstGeom>
              <a:ln w="28575">
                <a:prstDash val="sysDash"/>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wrap="none" anchor="ctr">
                <a:spAutoFit/>
              </a:bodyPr>
              <a:lstStyle/>
              <a:p>
                <a:endParaRPr lang="en-GB" dirty="0"/>
              </a:p>
            </p:txBody>
          </p:sp>
        </p:grpSp>
        <p:grpSp>
          <p:nvGrpSpPr>
            <p:cNvPr id="11" name="Group 84">
              <a:extLst>
                <a:ext uri="{FF2B5EF4-FFF2-40B4-BE49-F238E27FC236}">
                  <a16:creationId xmlns:a16="http://schemas.microsoft.com/office/drawing/2014/main" id="{9225FF3B-777A-4DA6-8B61-3029573030EB}"/>
                </a:ext>
              </a:extLst>
            </p:cNvPr>
            <p:cNvGrpSpPr>
              <a:grpSpLocks/>
            </p:cNvGrpSpPr>
            <p:nvPr/>
          </p:nvGrpSpPr>
          <p:grpSpPr bwMode="auto">
            <a:xfrm>
              <a:off x="1621790" y="1139825"/>
              <a:ext cx="3492500" cy="2816225"/>
              <a:chOff x="3284" y="862"/>
              <a:chExt cx="2200" cy="1774"/>
            </a:xfrm>
          </p:grpSpPr>
          <p:sp>
            <p:nvSpPr>
              <p:cNvPr id="25" name="Line 85">
                <a:extLst>
                  <a:ext uri="{FF2B5EF4-FFF2-40B4-BE49-F238E27FC236}">
                    <a16:creationId xmlns:a16="http://schemas.microsoft.com/office/drawing/2014/main" id="{1EB9EBF4-E14D-4C05-A83D-5C7F018F94CB}"/>
                  </a:ext>
                </a:extLst>
              </p:cNvPr>
              <p:cNvSpPr>
                <a:spLocks noChangeShapeType="1"/>
              </p:cNvSpPr>
              <p:nvPr/>
            </p:nvSpPr>
            <p:spPr bwMode="auto">
              <a:xfrm>
                <a:off x="4317" y="862"/>
                <a:ext cx="0" cy="1774"/>
              </a:xfrm>
              <a:prstGeom prst="line">
                <a:avLst/>
              </a:prstGeom>
              <a:ln w="28575">
                <a:prstDash val="sysDash"/>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anchor="ctr">
                <a:spAutoFit/>
              </a:bodyPr>
              <a:lstStyle/>
              <a:p>
                <a:endParaRPr lang="en-GB" dirty="0"/>
              </a:p>
            </p:txBody>
          </p:sp>
          <p:sp>
            <p:nvSpPr>
              <p:cNvPr id="26" name="Line 86">
                <a:extLst>
                  <a:ext uri="{FF2B5EF4-FFF2-40B4-BE49-F238E27FC236}">
                    <a16:creationId xmlns:a16="http://schemas.microsoft.com/office/drawing/2014/main" id="{E5A1D272-02D9-4499-A9EC-B27C916D4EDD}"/>
                  </a:ext>
                </a:extLst>
              </p:cNvPr>
              <p:cNvSpPr>
                <a:spLocks noChangeShapeType="1"/>
              </p:cNvSpPr>
              <p:nvPr/>
            </p:nvSpPr>
            <p:spPr bwMode="auto">
              <a:xfrm>
                <a:off x="3284" y="1317"/>
                <a:ext cx="2200" cy="0"/>
              </a:xfrm>
              <a:prstGeom prst="line">
                <a:avLst/>
              </a:prstGeom>
              <a:ln w="28575">
                <a:prstDash val="sysDash"/>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anchor="ctr">
                <a:spAutoFit/>
              </a:bodyPr>
              <a:lstStyle/>
              <a:p>
                <a:endParaRPr lang="en-GB" dirty="0"/>
              </a:p>
            </p:txBody>
          </p:sp>
        </p:grpSp>
        <p:grpSp>
          <p:nvGrpSpPr>
            <p:cNvPr id="12" name="Group 87">
              <a:extLst>
                <a:ext uri="{FF2B5EF4-FFF2-40B4-BE49-F238E27FC236}">
                  <a16:creationId xmlns:a16="http://schemas.microsoft.com/office/drawing/2014/main" id="{10441DBD-F163-4E7F-88D7-8237C301C170}"/>
                </a:ext>
              </a:extLst>
            </p:cNvPr>
            <p:cNvGrpSpPr>
              <a:grpSpLocks/>
            </p:cNvGrpSpPr>
            <p:nvPr/>
          </p:nvGrpSpPr>
          <p:grpSpPr bwMode="auto">
            <a:xfrm>
              <a:off x="1931353" y="1327150"/>
              <a:ext cx="2538412" cy="2455863"/>
              <a:chOff x="3479" y="1220"/>
              <a:chExt cx="1599" cy="1547"/>
            </a:xfrm>
          </p:grpSpPr>
          <p:sp>
            <p:nvSpPr>
              <p:cNvPr id="17" name="Oval 88">
                <a:extLst>
                  <a:ext uri="{FF2B5EF4-FFF2-40B4-BE49-F238E27FC236}">
                    <a16:creationId xmlns:a16="http://schemas.microsoft.com/office/drawing/2014/main" id="{327BAF62-7979-482C-8293-48FF361854A5}"/>
                  </a:ext>
                </a:extLst>
              </p:cNvPr>
              <p:cNvSpPr>
                <a:spLocks noChangeArrowheads="1"/>
              </p:cNvSpPr>
              <p:nvPr/>
            </p:nvSpPr>
            <p:spPr bwMode="auto">
              <a:xfrm>
                <a:off x="3827" y="1867"/>
                <a:ext cx="137" cy="90"/>
              </a:xfrm>
              <a:prstGeom prst="ellipse">
                <a:avLst/>
              </a:prstGeom>
              <a:solidFill>
                <a:srgbClr val="FF99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8" name="Oval 89">
                <a:extLst>
                  <a:ext uri="{FF2B5EF4-FFF2-40B4-BE49-F238E27FC236}">
                    <a16:creationId xmlns:a16="http://schemas.microsoft.com/office/drawing/2014/main" id="{A8FE94AE-4FD4-447E-8DBA-290F6DE3E1C8}"/>
                  </a:ext>
                </a:extLst>
              </p:cNvPr>
              <p:cNvSpPr>
                <a:spLocks noChangeArrowheads="1"/>
              </p:cNvSpPr>
              <p:nvPr/>
            </p:nvSpPr>
            <p:spPr bwMode="auto">
              <a:xfrm>
                <a:off x="3927" y="1977"/>
                <a:ext cx="137" cy="88"/>
              </a:xfrm>
              <a:prstGeom prst="ellipse">
                <a:avLst/>
              </a:prstGeom>
              <a:solidFill>
                <a:srgbClr val="FF99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9" name="Oval 90">
                <a:extLst>
                  <a:ext uri="{FF2B5EF4-FFF2-40B4-BE49-F238E27FC236}">
                    <a16:creationId xmlns:a16="http://schemas.microsoft.com/office/drawing/2014/main" id="{1C4F57DF-314B-4C3F-92E3-40EC7C1E8CA2}"/>
                  </a:ext>
                </a:extLst>
              </p:cNvPr>
              <p:cNvSpPr>
                <a:spLocks noChangeArrowheads="1"/>
              </p:cNvSpPr>
              <p:nvPr/>
            </p:nvSpPr>
            <p:spPr bwMode="auto">
              <a:xfrm>
                <a:off x="4027" y="2086"/>
                <a:ext cx="136" cy="88"/>
              </a:xfrm>
              <a:prstGeom prst="ellipse">
                <a:avLst/>
              </a:prstGeom>
              <a:solidFill>
                <a:srgbClr val="FF99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0" name="Oval 91">
                <a:extLst>
                  <a:ext uri="{FF2B5EF4-FFF2-40B4-BE49-F238E27FC236}">
                    <a16:creationId xmlns:a16="http://schemas.microsoft.com/office/drawing/2014/main" id="{558156AE-3422-4120-9319-B558F0CAD0C3}"/>
                  </a:ext>
                </a:extLst>
              </p:cNvPr>
              <p:cNvSpPr>
                <a:spLocks noChangeArrowheads="1"/>
              </p:cNvSpPr>
              <p:nvPr/>
            </p:nvSpPr>
            <p:spPr bwMode="auto">
              <a:xfrm>
                <a:off x="4281" y="2311"/>
                <a:ext cx="137" cy="88"/>
              </a:xfrm>
              <a:prstGeom prst="ellipse">
                <a:avLst/>
              </a:prstGeom>
              <a:solidFill>
                <a:srgbClr val="C70F44"/>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1" name="Oval 92">
                <a:extLst>
                  <a:ext uri="{FF2B5EF4-FFF2-40B4-BE49-F238E27FC236}">
                    <a16:creationId xmlns:a16="http://schemas.microsoft.com/office/drawing/2014/main" id="{6B17E900-8098-4C71-AABD-A1AC73236F7F}"/>
                  </a:ext>
                </a:extLst>
              </p:cNvPr>
              <p:cNvSpPr>
                <a:spLocks noChangeArrowheads="1"/>
              </p:cNvSpPr>
              <p:nvPr/>
            </p:nvSpPr>
            <p:spPr bwMode="auto">
              <a:xfrm>
                <a:off x="4449" y="2433"/>
                <a:ext cx="137" cy="89"/>
              </a:xfrm>
              <a:prstGeom prst="ellipse">
                <a:avLst/>
              </a:prstGeom>
              <a:solidFill>
                <a:srgbClr val="C70F44"/>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2" name="Oval 93">
                <a:extLst>
                  <a:ext uri="{FF2B5EF4-FFF2-40B4-BE49-F238E27FC236}">
                    <a16:creationId xmlns:a16="http://schemas.microsoft.com/office/drawing/2014/main" id="{279F4A43-F8D8-4BA8-9AC7-BE80EA09D0A7}"/>
                  </a:ext>
                </a:extLst>
              </p:cNvPr>
              <p:cNvSpPr>
                <a:spLocks noChangeArrowheads="1"/>
              </p:cNvSpPr>
              <p:nvPr/>
            </p:nvSpPr>
            <p:spPr bwMode="auto">
              <a:xfrm>
                <a:off x="4941" y="2679"/>
                <a:ext cx="137" cy="88"/>
              </a:xfrm>
              <a:prstGeom prst="ellipse">
                <a:avLst/>
              </a:prstGeom>
              <a:solidFill>
                <a:srgbClr val="C70F44"/>
              </a:solidFill>
              <a:ln w="9525">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3" name="Oval 94">
                <a:extLst>
                  <a:ext uri="{FF2B5EF4-FFF2-40B4-BE49-F238E27FC236}">
                    <a16:creationId xmlns:a16="http://schemas.microsoft.com/office/drawing/2014/main" id="{9F09A749-97B0-4C61-AB3E-C85A5FA00D23}"/>
                  </a:ext>
                </a:extLst>
              </p:cNvPr>
              <p:cNvSpPr>
                <a:spLocks noChangeArrowheads="1"/>
              </p:cNvSpPr>
              <p:nvPr/>
            </p:nvSpPr>
            <p:spPr bwMode="auto">
              <a:xfrm>
                <a:off x="3479" y="1220"/>
                <a:ext cx="137" cy="88"/>
              </a:xfrm>
              <a:prstGeom prst="ellipse">
                <a:avLst/>
              </a:prstGeom>
              <a:solidFill>
                <a:srgbClr val="C70F44"/>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4" name="Oval 95">
                <a:extLst>
                  <a:ext uri="{FF2B5EF4-FFF2-40B4-BE49-F238E27FC236}">
                    <a16:creationId xmlns:a16="http://schemas.microsoft.com/office/drawing/2014/main" id="{A4100E24-1516-4245-B44F-5F13321E14F2}"/>
                  </a:ext>
                </a:extLst>
              </p:cNvPr>
              <p:cNvSpPr>
                <a:spLocks noChangeArrowheads="1"/>
              </p:cNvSpPr>
              <p:nvPr/>
            </p:nvSpPr>
            <p:spPr bwMode="auto">
              <a:xfrm>
                <a:off x="3653" y="1683"/>
                <a:ext cx="137" cy="89"/>
              </a:xfrm>
              <a:prstGeom prst="ellipse">
                <a:avLst/>
              </a:prstGeom>
              <a:solidFill>
                <a:srgbClr val="FFFF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grpSp>
        <p:sp>
          <p:nvSpPr>
            <p:cNvPr id="13" name="Freeform 80">
              <a:extLst>
                <a:ext uri="{FF2B5EF4-FFF2-40B4-BE49-F238E27FC236}">
                  <a16:creationId xmlns:a16="http://schemas.microsoft.com/office/drawing/2014/main" id="{E80F98F4-451A-447D-A935-2D14CCF4F343}"/>
                </a:ext>
              </a:extLst>
            </p:cNvPr>
            <p:cNvSpPr>
              <a:spLocks noChangeArrowheads="1"/>
            </p:cNvSpPr>
            <p:nvPr/>
          </p:nvSpPr>
          <p:spPr bwMode="auto">
            <a:xfrm>
              <a:off x="1793240" y="888999"/>
              <a:ext cx="3057518" cy="3098793"/>
            </a:xfrm>
            <a:custGeom>
              <a:avLst/>
              <a:gdLst>
                <a:gd name="T0" fmla="*/ 0 w 3175000"/>
                <a:gd name="T1" fmla="*/ 0 h 3111500"/>
                <a:gd name="T2" fmla="*/ 330200 w 3175000"/>
                <a:gd name="T3" fmla="*/ 1206500 h 3111500"/>
                <a:gd name="T4" fmla="*/ 1066800 w 3175000"/>
                <a:gd name="T5" fmla="*/ 2070100 h 3111500"/>
                <a:gd name="T6" fmla="*/ 2209800 w 3175000"/>
                <a:gd name="T7" fmla="*/ 2806700 h 3111500"/>
                <a:gd name="T8" fmla="*/ 3175000 w 3175000"/>
                <a:gd name="T9" fmla="*/ 3111500 h 3111500"/>
                <a:gd name="T10" fmla="*/ 0 60000 65536"/>
                <a:gd name="T11" fmla="*/ 0 60000 65536"/>
                <a:gd name="T12" fmla="*/ 0 60000 65536"/>
                <a:gd name="T13" fmla="*/ 0 60000 65536"/>
                <a:gd name="T14" fmla="*/ 0 60000 65536"/>
                <a:gd name="T15" fmla="*/ 0 w 3175000"/>
                <a:gd name="T16" fmla="*/ 0 h 3111500"/>
                <a:gd name="T17" fmla="*/ 3175000 w 3175000"/>
                <a:gd name="T18" fmla="*/ 3111500 h 3111500"/>
              </a:gdLst>
              <a:ahLst/>
              <a:cxnLst>
                <a:cxn ang="T10">
                  <a:pos x="T0" y="T1"/>
                </a:cxn>
                <a:cxn ang="T11">
                  <a:pos x="T2" y="T3"/>
                </a:cxn>
                <a:cxn ang="T12">
                  <a:pos x="T4" y="T5"/>
                </a:cxn>
                <a:cxn ang="T13">
                  <a:pos x="T6" y="T7"/>
                </a:cxn>
                <a:cxn ang="T14">
                  <a:pos x="T8" y="T9"/>
                </a:cxn>
              </a:cxnLst>
              <a:rect l="T15" t="T16" r="T17" b="T18"/>
              <a:pathLst>
                <a:path w="3175000" h="3111500">
                  <a:moveTo>
                    <a:pt x="0" y="0"/>
                  </a:moveTo>
                  <a:cubicBezTo>
                    <a:pt x="76200" y="430741"/>
                    <a:pt x="152400" y="861483"/>
                    <a:pt x="330200" y="1206500"/>
                  </a:cubicBezTo>
                  <a:cubicBezTo>
                    <a:pt x="508000" y="1551517"/>
                    <a:pt x="753533" y="1803400"/>
                    <a:pt x="1066800" y="2070100"/>
                  </a:cubicBezTo>
                  <a:cubicBezTo>
                    <a:pt x="1380067" y="2336800"/>
                    <a:pt x="1858433" y="2633133"/>
                    <a:pt x="2209800" y="2806700"/>
                  </a:cubicBezTo>
                  <a:cubicBezTo>
                    <a:pt x="2561167" y="2980267"/>
                    <a:pt x="2868083" y="3045883"/>
                    <a:pt x="3175000" y="3111500"/>
                  </a:cubicBezTo>
                </a:path>
              </a:pathLst>
            </a:custGeom>
            <a:noFill/>
            <a:ln w="38100" algn="ctr">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endParaRPr lang="en-GB" dirty="0"/>
            </a:p>
          </p:txBody>
        </p:sp>
        <p:cxnSp>
          <p:nvCxnSpPr>
            <p:cNvPr id="14" name="Straight Arrow Connector 96">
              <a:extLst>
                <a:ext uri="{FF2B5EF4-FFF2-40B4-BE49-F238E27FC236}">
                  <a16:creationId xmlns:a16="http://schemas.microsoft.com/office/drawing/2014/main" id="{73C6417D-5C26-4D5A-B24B-725B93E96EEF}"/>
                </a:ext>
              </a:extLst>
            </p:cNvPr>
            <p:cNvCxnSpPr>
              <a:cxnSpLocks noChangeShapeType="1"/>
            </p:cNvCxnSpPr>
            <p:nvPr/>
          </p:nvCxnSpPr>
          <p:spPr bwMode="auto">
            <a:xfrm>
              <a:off x="1196340" y="1701800"/>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sp>
          <p:nvSpPr>
            <p:cNvPr id="15" name="Text Box 78">
              <a:extLst>
                <a:ext uri="{FF2B5EF4-FFF2-40B4-BE49-F238E27FC236}">
                  <a16:creationId xmlns:a16="http://schemas.microsoft.com/office/drawing/2014/main" id="{D685FE49-03BC-48CC-A71A-B493DD68C6E4}"/>
                </a:ext>
              </a:extLst>
            </p:cNvPr>
            <p:cNvSpPr txBox="1">
              <a:spLocks noChangeArrowheads="1"/>
            </p:cNvSpPr>
            <p:nvPr/>
          </p:nvSpPr>
          <p:spPr bwMode="auto">
            <a:xfrm>
              <a:off x="1435643" y="3308350"/>
              <a:ext cx="1215258" cy="85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buClr>
                  <a:srgbClr val="009B9B"/>
                </a:buClr>
                <a:buSzPct val="80000"/>
                <a:buFont typeface="Wingdings" panose="05000000000000000000" pitchFamily="2" charset="2"/>
                <a:buNone/>
              </a:pPr>
              <a:r>
                <a:rPr lang="en-GB" sz="1800" i="1" dirty="0">
                  <a:solidFill>
                    <a:srgbClr val="CC0000"/>
                  </a:solidFill>
                  <a:latin typeface="+mn-lt"/>
                </a:rPr>
                <a:t>Trade-off</a:t>
              </a:r>
            </a:p>
            <a:p>
              <a:pPr algn="ctr">
                <a:buClr>
                  <a:srgbClr val="009B9B"/>
                </a:buClr>
                <a:buSzPct val="80000"/>
                <a:buFont typeface="Wingdings" panose="05000000000000000000" pitchFamily="2" charset="2"/>
                <a:buNone/>
              </a:pPr>
              <a:r>
                <a:rPr lang="en-GB" sz="1800" i="1" dirty="0">
                  <a:solidFill>
                    <a:srgbClr val="CC0000"/>
                  </a:solidFill>
                  <a:latin typeface="+mn-lt"/>
                </a:rPr>
                <a:t>surface</a:t>
              </a:r>
              <a:endParaRPr lang="en-GB" sz="1800" b="0" i="1" dirty="0">
                <a:solidFill>
                  <a:srgbClr val="CC0000"/>
                </a:solidFill>
                <a:latin typeface="+mn-lt"/>
              </a:endParaRPr>
            </a:p>
          </p:txBody>
        </p:sp>
        <p:sp>
          <p:nvSpPr>
            <p:cNvPr id="16" name="Line 79">
              <a:extLst>
                <a:ext uri="{FF2B5EF4-FFF2-40B4-BE49-F238E27FC236}">
                  <a16:creationId xmlns:a16="http://schemas.microsoft.com/office/drawing/2014/main" id="{3BDC03DF-F68B-42E9-A102-4932A3FA5CBD}"/>
                </a:ext>
              </a:extLst>
            </p:cNvPr>
            <p:cNvSpPr>
              <a:spLocks noChangeShapeType="1"/>
            </p:cNvSpPr>
            <p:nvPr/>
          </p:nvSpPr>
          <p:spPr bwMode="auto">
            <a:xfrm flipV="1">
              <a:off x="2575878" y="3073400"/>
              <a:ext cx="365125" cy="265113"/>
            </a:xfrm>
            <a:prstGeom prst="line">
              <a:avLst/>
            </a:prstGeom>
            <a:noFill/>
            <a:ln w="19050">
              <a:solidFill>
                <a:srgbClr val="CC0000"/>
              </a:solidFill>
              <a:round/>
              <a:headEnd/>
              <a:tailEnd type="triangle" w="med" len="lg"/>
            </a:ln>
            <a:extLst>
              <a:ext uri="{909E8E84-426E-40DD-AFC4-6F175D3DCCD1}">
                <a14:hiddenFill xmlns:a14="http://schemas.microsoft.com/office/drawing/2010/main">
                  <a:noFill/>
                </a14:hiddenFill>
              </a:ext>
            </a:extLst>
          </p:spPr>
          <p:txBody>
            <a:bodyPr anchor="ctr">
              <a:spAutoFit/>
            </a:bodyPr>
            <a:lstStyle/>
            <a:p>
              <a:endParaRPr lang="en-GB" dirty="0"/>
            </a:p>
          </p:txBody>
        </p:sp>
      </p:grpSp>
    </p:spTree>
    <p:extLst>
      <p:ext uri="{BB962C8B-B14F-4D97-AF65-F5344CB8AC3E}">
        <p14:creationId xmlns:p14="http://schemas.microsoft.com/office/powerpoint/2010/main" val="981370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latin typeface="+mn-lt"/>
              </a:rPr>
              <a:t>(Q1) Example of graphical solution for teaching</a:t>
            </a:r>
          </a:p>
        </p:txBody>
      </p:sp>
      <p:sp>
        <p:nvSpPr>
          <p:cNvPr id="4" name="Text Box 175"/>
          <p:cNvSpPr txBox="1">
            <a:spLocks noChangeArrowheads="1"/>
          </p:cNvSpPr>
          <p:nvPr/>
        </p:nvSpPr>
        <p:spPr bwMode="auto">
          <a:xfrm>
            <a:off x="8319270" y="2686470"/>
            <a:ext cx="2348730" cy="19922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009B9B"/>
              </a:buClr>
              <a:buSzPct val="80000"/>
              <a:buNone/>
            </a:pPr>
            <a:r>
              <a:rPr lang="en-GB" sz="2000" dirty="0">
                <a:solidFill>
                  <a:srgbClr val="000000"/>
                </a:solidFill>
                <a:latin typeface="+mn-lt"/>
                <a:sym typeface="Symbol" panose="05050102010706020507" pitchFamily="18" charset="2"/>
              </a:rPr>
              <a:t></a:t>
            </a:r>
            <a:r>
              <a:rPr lang="en-GB" sz="2000" dirty="0">
                <a:solidFill>
                  <a:srgbClr val="000000"/>
                </a:solidFill>
                <a:latin typeface="+mn-lt"/>
                <a:sym typeface="Times New Roman" panose="02020603050405020304" pitchFamily="18" charset="0"/>
              </a:rPr>
              <a:t> </a:t>
            </a:r>
            <a:r>
              <a:rPr lang="en-GB" sz="2000" b="0" dirty="0">
                <a:solidFill>
                  <a:srgbClr val="000000"/>
                </a:solidFill>
                <a:latin typeface="+mn-lt"/>
              </a:rPr>
              <a:t>determines a location on the trade-off curve and reflects priorities (price per kilo)</a:t>
            </a:r>
          </a:p>
        </p:txBody>
      </p:sp>
      <p:grpSp>
        <p:nvGrpSpPr>
          <p:cNvPr id="14" name="Group 13"/>
          <p:cNvGrpSpPr/>
          <p:nvPr/>
        </p:nvGrpSpPr>
        <p:grpSpPr>
          <a:xfrm>
            <a:off x="1977246" y="1492124"/>
            <a:ext cx="6001817" cy="4451475"/>
            <a:chOff x="1247323" y="1492125"/>
            <a:chExt cx="5588739" cy="4145100"/>
          </a:xfrm>
        </p:grpSpPr>
        <p:pic>
          <p:nvPicPr>
            <p:cNvPr id="8" name="Picture 7"/>
            <p:cNvPicPr>
              <a:picLocks noChangeAspect="1"/>
            </p:cNvPicPr>
            <p:nvPr/>
          </p:nvPicPr>
          <p:blipFill>
            <a:blip r:embed="rId3"/>
            <a:stretch>
              <a:fillRect/>
            </a:stretch>
          </p:blipFill>
          <p:spPr>
            <a:xfrm>
              <a:off x="1247323" y="1492125"/>
              <a:ext cx="5588739" cy="4145100"/>
            </a:xfrm>
            <a:prstGeom prst="rect">
              <a:avLst/>
            </a:prstGeom>
          </p:spPr>
        </p:pic>
        <p:sp>
          <p:nvSpPr>
            <p:cNvPr id="9" name="Rectangle 8"/>
            <p:cNvSpPr/>
            <p:nvPr/>
          </p:nvSpPr>
          <p:spPr bwMode="auto">
            <a:xfrm>
              <a:off x="2546294" y="3150777"/>
              <a:ext cx="279285" cy="34391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dirty="0"/>
            </a:p>
          </p:txBody>
        </p:sp>
      </p:grpSp>
      <p:sp>
        <p:nvSpPr>
          <p:cNvPr id="2" name="Slide Number Placeholder 1">
            <a:extLst>
              <a:ext uri="{FF2B5EF4-FFF2-40B4-BE49-F238E27FC236}">
                <a16:creationId xmlns:a16="http://schemas.microsoft.com/office/drawing/2014/main" id="{3958B7DA-2E20-4877-AB50-02566CDEC563}"/>
              </a:ext>
            </a:extLst>
          </p:cNvPr>
          <p:cNvSpPr>
            <a:spLocks noGrp="1"/>
          </p:cNvSpPr>
          <p:nvPr>
            <p:ph type="sldNum" sz="quarter" idx="11"/>
          </p:nvPr>
        </p:nvSpPr>
        <p:spPr/>
        <p:txBody>
          <a:bodyPr/>
          <a:lstStyle/>
          <a:p>
            <a:fld id="{F0D23093-2AB0-F74C-B865-1A12A15B650E}" type="slidenum">
              <a:rPr lang="en-US" smtClean="0"/>
              <a:pPr/>
              <a:t>10</a:t>
            </a:fld>
            <a:endParaRPr lang="en-US" dirty="0"/>
          </a:p>
        </p:txBody>
      </p:sp>
    </p:spTree>
    <p:extLst>
      <p:ext uri="{BB962C8B-B14F-4D97-AF65-F5344CB8AC3E}">
        <p14:creationId xmlns:p14="http://schemas.microsoft.com/office/powerpoint/2010/main" val="3494893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ln w="9525"/>
        </p:spPr>
        <p:txBody>
          <a:bodyPr/>
          <a:lstStyle/>
          <a:p>
            <a:r>
              <a:rPr lang="en-GB" dirty="0">
                <a:latin typeface="+mn-lt"/>
              </a:rPr>
              <a:t>(Q1) Example: materials for transport systems</a:t>
            </a:r>
          </a:p>
        </p:txBody>
      </p:sp>
      <p:sp>
        <p:nvSpPr>
          <p:cNvPr id="112649" name="TextBox 2"/>
          <p:cNvSpPr txBox="1">
            <a:spLocks noChangeArrowheads="1"/>
          </p:cNvSpPr>
          <p:nvPr/>
        </p:nvSpPr>
        <p:spPr bwMode="auto">
          <a:xfrm>
            <a:off x="2191885" y="1592040"/>
            <a:ext cx="40638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chemeClr val="accent1"/>
              </a:buClr>
              <a:buSzPct val="110000"/>
            </a:pPr>
            <a:r>
              <a:rPr lang="en-GB" sz="1800" b="0" dirty="0">
                <a:latin typeface="+mn-lt"/>
              </a:rPr>
              <a:t>  </a:t>
            </a:r>
            <a:r>
              <a:rPr lang="en-GB" sz="1800" dirty="0">
                <a:latin typeface="+mn-lt"/>
              </a:rPr>
              <a:t>Mass</a:t>
            </a:r>
            <a:r>
              <a:rPr lang="en-GB" sz="1800" b="0" dirty="0">
                <a:latin typeface="+mn-lt"/>
              </a:rPr>
              <a:t>, in transport systems, means </a:t>
            </a:r>
            <a:r>
              <a:rPr lang="en-GB" sz="1800" dirty="0">
                <a:latin typeface="+mn-lt"/>
              </a:rPr>
              <a:t>fuel</a:t>
            </a:r>
          </a:p>
        </p:txBody>
      </p:sp>
      <p:sp>
        <p:nvSpPr>
          <p:cNvPr id="112650" name="TextBox 3"/>
          <p:cNvSpPr txBox="1">
            <a:spLocks noChangeArrowheads="1"/>
          </p:cNvSpPr>
          <p:nvPr/>
        </p:nvSpPr>
        <p:spPr bwMode="auto">
          <a:xfrm>
            <a:off x="2191885" y="2192115"/>
            <a:ext cx="66539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chemeClr val="accent1"/>
              </a:buClr>
              <a:buSzPct val="110000"/>
            </a:pPr>
            <a:r>
              <a:rPr lang="en-GB" sz="1800" b="0" dirty="0">
                <a:latin typeface="+mn-lt"/>
              </a:rPr>
              <a:t>  </a:t>
            </a:r>
            <a:r>
              <a:rPr lang="en-GB" sz="1800" dirty="0">
                <a:latin typeface="+mn-lt"/>
              </a:rPr>
              <a:t>Life cost</a:t>
            </a:r>
            <a:r>
              <a:rPr lang="en-GB" sz="1800" b="0" dirty="0">
                <a:latin typeface="+mn-lt"/>
              </a:rPr>
              <a:t>  =  Initial cost, </a:t>
            </a:r>
            <a:r>
              <a:rPr lang="en-GB" sz="1800" dirty="0">
                <a:latin typeface="+mn-lt"/>
              </a:rPr>
              <a:t>C</a:t>
            </a:r>
            <a:r>
              <a:rPr lang="en-GB" sz="1800" b="0" dirty="0">
                <a:latin typeface="+mn-lt"/>
              </a:rPr>
              <a:t>  +  Fuel cost over life, scaling with mass </a:t>
            </a:r>
            <a:r>
              <a:rPr lang="en-GB" sz="1800" dirty="0">
                <a:latin typeface="+mn-lt"/>
              </a:rPr>
              <a:t>m</a:t>
            </a:r>
          </a:p>
        </p:txBody>
      </p:sp>
      <p:grpSp>
        <p:nvGrpSpPr>
          <p:cNvPr id="3" name="Group 33"/>
          <p:cNvGrpSpPr>
            <a:grpSpLocks/>
          </p:cNvGrpSpPr>
          <p:nvPr/>
        </p:nvGrpSpPr>
        <p:grpSpPr bwMode="auto">
          <a:xfrm>
            <a:off x="2191884" y="2895383"/>
            <a:ext cx="4352792" cy="385763"/>
            <a:chOff x="560" y="2522"/>
            <a:chExt cx="2531" cy="243"/>
          </a:xfrm>
        </p:grpSpPr>
        <p:sp>
          <p:nvSpPr>
            <p:cNvPr id="21521" name="TextBox 4"/>
            <p:cNvSpPr txBox="1">
              <a:spLocks noChangeArrowheads="1"/>
            </p:cNvSpPr>
            <p:nvPr/>
          </p:nvSpPr>
          <p:spPr bwMode="auto">
            <a:xfrm>
              <a:off x="560" y="2522"/>
              <a:ext cx="25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chemeClr val="accent1"/>
                </a:buClr>
                <a:buSzPct val="110000"/>
              </a:pPr>
              <a:r>
                <a:rPr lang="en-GB" sz="1800" b="0" dirty="0">
                  <a:latin typeface="+mn-lt"/>
                </a:rPr>
                <a:t>  </a:t>
              </a:r>
              <a:r>
                <a:rPr lang="en-GB" sz="1800" dirty="0">
                  <a:latin typeface="+mn-lt"/>
                </a:rPr>
                <a:t>Penalty function</a:t>
              </a:r>
            </a:p>
          </p:txBody>
        </p:sp>
        <p:graphicFrame>
          <p:nvGraphicFramePr>
            <p:cNvPr id="21522" name="Object 3"/>
            <p:cNvGraphicFramePr>
              <a:graphicFrameLocks noChangeAspect="1"/>
            </p:cNvGraphicFramePr>
            <p:nvPr/>
          </p:nvGraphicFramePr>
          <p:xfrm>
            <a:off x="1902" y="2554"/>
            <a:ext cx="1189" cy="211"/>
          </p:xfrm>
          <a:graphic>
            <a:graphicData uri="http://schemas.openxmlformats.org/presentationml/2006/ole">
              <mc:AlternateContent xmlns:mc="http://schemas.openxmlformats.org/markup-compatibility/2006">
                <mc:Choice xmlns:v="urn:schemas-microsoft-com:vml" Requires="v">
                  <p:oleObj name="Equation" r:id="rId3" imgW="1549080" imgH="279360" progId="Equation.3">
                    <p:embed/>
                  </p:oleObj>
                </mc:Choice>
                <mc:Fallback>
                  <p:oleObj name="Equation" r:id="rId3" imgW="1549080" imgH="279360" progId="Equation.3">
                    <p:embed/>
                    <p:pic>
                      <p:nvPicPr>
                        <p:cNvPr id="21522" name="Object 3"/>
                        <p:cNvPicPr>
                          <a:picLocks noChangeAspect="1" noChangeArrowheads="1"/>
                        </p:cNvPicPr>
                        <p:nvPr/>
                      </p:nvPicPr>
                      <p:blipFill>
                        <a:blip r:embed="rId4"/>
                        <a:srcRect/>
                        <a:stretch>
                          <a:fillRect/>
                        </a:stretch>
                      </p:blipFill>
                      <p:spPr bwMode="auto">
                        <a:xfrm>
                          <a:off x="1902" y="2554"/>
                          <a:ext cx="1189" cy="2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 name="Group 34"/>
          <p:cNvGrpSpPr>
            <a:grpSpLocks/>
          </p:cNvGrpSpPr>
          <p:nvPr/>
        </p:nvGrpSpPr>
        <p:grpSpPr bwMode="auto">
          <a:xfrm>
            <a:off x="2191885" y="3557365"/>
            <a:ext cx="4609249" cy="366713"/>
            <a:chOff x="519" y="3842"/>
            <a:chExt cx="3616" cy="231"/>
          </a:xfrm>
        </p:grpSpPr>
        <p:sp>
          <p:nvSpPr>
            <p:cNvPr id="21519" name="TextBox 4"/>
            <p:cNvSpPr txBox="1">
              <a:spLocks noChangeArrowheads="1"/>
            </p:cNvSpPr>
            <p:nvPr/>
          </p:nvSpPr>
          <p:spPr bwMode="auto">
            <a:xfrm>
              <a:off x="519" y="3842"/>
              <a:ext cx="36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chemeClr val="accent1"/>
                </a:buClr>
                <a:buSzPct val="110000"/>
              </a:pPr>
              <a:r>
                <a:rPr lang="en-GB" sz="1800" b="0" dirty="0">
                  <a:latin typeface="+mn-lt"/>
                </a:rPr>
                <a:t>  Must establish</a:t>
              </a:r>
              <a:r>
                <a:rPr lang="en-GB" sz="1800" dirty="0">
                  <a:latin typeface="+mn-lt"/>
                </a:rPr>
                <a:t> exchange constant,                                           </a:t>
              </a:r>
            </a:p>
          </p:txBody>
        </p:sp>
        <p:graphicFrame>
          <p:nvGraphicFramePr>
            <p:cNvPr id="21520" name="Object 40"/>
            <p:cNvGraphicFramePr>
              <a:graphicFrameLocks noChangeAspect="1"/>
            </p:cNvGraphicFramePr>
            <p:nvPr/>
          </p:nvGraphicFramePr>
          <p:xfrm>
            <a:off x="3695" y="3882"/>
            <a:ext cx="224" cy="164"/>
          </p:xfrm>
          <a:graphic>
            <a:graphicData uri="http://schemas.openxmlformats.org/presentationml/2006/ole">
              <mc:AlternateContent xmlns:mc="http://schemas.openxmlformats.org/markup-compatibility/2006">
                <mc:Choice xmlns:v="urn:schemas-microsoft-com:vml" Requires="v">
                  <p:oleObj name="Equation" r:id="rId5" imgW="291847" imgH="215713" progId="Equation.3">
                    <p:embed/>
                  </p:oleObj>
                </mc:Choice>
                <mc:Fallback>
                  <p:oleObj name="Equation" r:id="rId5" imgW="291847" imgH="215713" progId="Equation.3">
                    <p:embed/>
                    <p:pic>
                      <p:nvPicPr>
                        <p:cNvPr id="21520" name="Object 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5" y="3882"/>
                          <a:ext cx="224" cy="1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 name="Group 21"/>
          <p:cNvGrpSpPr>
            <a:grpSpLocks/>
          </p:cNvGrpSpPr>
          <p:nvPr/>
        </p:nvGrpSpPr>
        <p:grpSpPr bwMode="auto">
          <a:xfrm>
            <a:off x="3567063" y="947871"/>
            <a:ext cx="5185650" cy="419160"/>
            <a:chOff x="2339332" y="2540000"/>
            <a:chExt cx="5186356" cy="419160"/>
          </a:xfrm>
        </p:grpSpPr>
        <p:sp>
          <p:nvSpPr>
            <p:cNvPr id="21517" name="TextBox 2"/>
            <p:cNvSpPr txBox="1">
              <a:spLocks noChangeArrowheads="1"/>
            </p:cNvSpPr>
            <p:nvPr/>
          </p:nvSpPr>
          <p:spPr bwMode="auto">
            <a:xfrm>
              <a:off x="2339332" y="2559050"/>
              <a:ext cx="4359030"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CC0000"/>
                </a:buClr>
                <a:buSzPct val="110000"/>
                <a:buFont typeface="Wingdings" panose="05000000000000000000" pitchFamily="2" charset="2"/>
                <a:buNone/>
              </a:pPr>
              <a:r>
                <a:rPr lang="en-GB" sz="2000" b="0" dirty="0">
                  <a:solidFill>
                    <a:srgbClr val="000000"/>
                  </a:solidFill>
                  <a:latin typeface="+mn-lt"/>
                </a:rPr>
                <a:t>   </a:t>
              </a:r>
              <a:r>
                <a:rPr lang="en-GB" sz="2000" i="1" dirty="0">
                  <a:solidFill>
                    <a:srgbClr val="000000"/>
                  </a:solidFill>
                  <a:latin typeface="+mn-lt"/>
                </a:rPr>
                <a:t>Choice of material depends on system</a:t>
              </a:r>
            </a:p>
          </p:txBody>
        </p:sp>
        <p:sp>
          <p:nvSpPr>
            <p:cNvPr id="21518" name="Rounded Rectangle 19"/>
            <p:cNvSpPr>
              <a:spLocks noChangeArrowheads="1"/>
            </p:cNvSpPr>
            <p:nvPr/>
          </p:nvSpPr>
          <p:spPr bwMode="auto">
            <a:xfrm>
              <a:off x="2425700" y="2540000"/>
              <a:ext cx="5099988" cy="419100"/>
            </a:xfrm>
            <a:prstGeom prst="roundRect">
              <a:avLst>
                <a:gd name="adj" fmla="val 16667"/>
              </a:avLst>
            </a:prstGeom>
            <a:noFill/>
            <a:ln w="19050" algn="ctr">
              <a:solidFill>
                <a:srgbClr val="7FC4BC"/>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grpSp>
      <p:sp>
        <p:nvSpPr>
          <p:cNvPr id="23" name="Line Callout 2 22"/>
          <p:cNvSpPr>
            <a:spLocks/>
          </p:cNvSpPr>
          <p:nvPr/>
        </p:nvSpPr>
        <p:spPr bwMode="auto">
          <a:xfrm>
            <a:off x="6801133" y="1773808"/>
            <a:ext cx="317500" cy="369888"/>
          </a:xfrm>
          <a:prstGeom prst="borderCallout2">
            <a:avLst>
              <a:gd name="adj1" fmla="val 72648"/>
              <a:gd name="adj2" fmla="val -4167"/>
              <a:gd name="adj3" fmla="val 81694"/>
              <a:gd name="adj4" fmla="val -472833"/>
              <a:gd name="adj5" fmla="val 124231"/>
              <a:gd name="adj6" fmla="val -515722"/>
            </a:avLst>
          </a:prstGeom>
          <a:noFill/>
          <a:ln w="9525" algn="ctr">
            <a:solidFill>
              <a:srgbClr val="666633"/>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800" b="0" dirty="0">
                <a:latin typeface="+mn-lt"/>
              </a:rPr>
              <a:t>$</a:t>
            </a:r>
          </a:p>
        </p:txBody>
      </p:sp>
      <p:sp>
        <p:nvSpPr>
          <p:cNvPr id="24" name="Line Callout 2 23"/>
          <p:cNvSpPr>
            <a:spLocks/>
          </p:cNvSpPr>
          <p:nvPr/>
        </p:nvSpPr>
        <p:spPr bwMode="auto">
          <a:xfrm>
            <a:off x="9067800" y="1800712"/>
            <a:ext cx="431800" cy="369888"/>
          </a:xfrm>
          <a:prstGeom prst="borderCallout2">
            <a:avLst>
              <a:gd name="adj1" fmla="val 72648"/>
              <a:gd name="adj2" fmla="val -4167"/>
              <a:gd name="adj3" fmla="val 81694"/>
              <a:gd name="adj4" fmla="val -54130"/>
              <a:gd name="adj5" fmla="val 120792"/>
              <a:gd name="adj6" fmla="val -80431"/>
            </a:avLst>
          </a:prstGeom>
          <a:noFill/>
          <a:ln w="9525" algn="ctr">
            <a:solidFill>
              <a:srgbClr val="666633"/>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800" b="0" dirty="0">
                <a:latin typeface="+mn-lt"/>
              </a:rPr>
              <a:t>kg</a:t>
            </a:r>
          </a:p>
        </p:txBody>
      </p:sp>
      <p:sp>
        <p:nvSpPr>
          <p:cNvPr id="25" name="Line Callout 2 24"/>
          <p:cNvSpPr>
            <a:spLocks/>
          </p:cNvSpPr>
          <p:nvPr/>
        </p:nvSpPr>
        <p:spPr bwMode="auto">
          <a:xfrm>
            <a:off x="6676571" y="2550889"/>
            <a:ext cx="774700" cy="369888"/>
          </a:xfrm>
          <a:prstGeom prst="borderCallout2">
            <a:avLst>
              <a:gd name="adj1" fmla="val 72648"/>
              <a:gd name="adj2" fmla="val -4167"/>
              <a:gd name="adj3" fmla="val 81694"/>
              <a:gd name="adj4" fmla="val -54130"/>
              <a:gd name="adj5" fmla="val 120792"/>
              <a:gd name="adj6" fmla="val -80431"/>
            </a:avLst>
          </a:prstGeom>
          <a:noFill/>
          <a:ln w="9525" algn="ctr">
            <a:solidFill>
              <a:srgbClr val="666633"/>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800" b="0" dirty="0">
                <a:latin typeface="+mn-lt"/>
              </a:rPr>
              <a:t>$/kg</a:t>
            </a:r>
          </a:p>
        </p:txBody>
      </p:sp>
      <p:grpSp>
        <p:nvGrpSpPr>
          <p:cNvPr id="2" name="Group 1"/>
          <p:cNvGrpSpPr/>
          <p:nvPr/>
        </p:nvGrpSpPr>
        <p:grpSpPr>
          <a:xfrm>
            <a:off x="1560965" y="4243887"/>
            <a:ext cx="8840105" cy="1816023"/>
            <a:chOff x="417964" y="4243886"/>
            <a:chExt cx="8840105" cy="1816023"/>
          </a:xfrm>
        </p:grpSpPr>
        <p:grpSp>
          <p:nvGrpSpPr>
            <p:cNvPr id="26" name="Group 25"/>
            <p:cNvGrpSpPr/>
            <p:nvPr/>
          </p:nvGrpSpPr>
          <p:grpSpPr>
            <a:xfrm>
              <a:off x="1158286" y="4243886"/>
              <a:ext cx="8094567" cy="1254647"/>
              <a:chOff x="373925" y="968586"/>
              <a:chExt cx="9420088" cy="1347785"/>
            </a:xfrm>
          </p:grpSpPr>
          <p:sp>
            <p:nvSpPr>
              <p:cNvPr id="27" name="Text Box 15"/>
              <p:cNvSpPr txBox="1">
                <a:spLocks noChangeArrowheads="1"/>
              </p:cNvSpPr>
              <p:nvPr/>
            </p:nvSpPr>
            <p:spPr bwMode="auto">
              <a:xfrm>
                <a:off x="373926" y="1919622"/>
                <a:ext cx="9420087" cy="396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spcAft>
                    <a:spcPct val="0"/>
                  </a:spcAft>
                  <a:buClr>
                    <a:srgbClr val="009B9B"/>
                  </a:buClr>
                  <a:buSzPct val="80000"/>
                  <a:buFont typeface="Wingdings" panose="05000000000000000000" pitchFamily="2" charset="2"/>
                  <a:buNone/>
                </a:pPr>
                <a:r>
                  <a:rPr lang="en-GB" sz="1800" b="0" dirty="0">
                    <a:solidFill>
                      <a:srgbClr val="666633"/>
                    </a:solidFill>
                    <a:latin typeface="+mn-lt"/>
                  </a:rPr>
                  <a:t>  </a:t>
                </a:r>
                <a:r>
                  <a:rPr lang="en-GB" sz="1200" dirty="0">
                    <a:latin typeface="+mn-lt"/>
                  </a:rPr>
                  <a:t>Steel                        Steel / Alu                       Alu / (composite)               Alu / Ti / composites         Composites</a:t>
                </a:r>
              </a:p>
            </p:txBody>
          </p:sp>
          <p:grpSp>
            <p:nvGrpSpPr>
              <p:cNvPr id="28" name="Group 27"/>
              <p:cNvGrpSpPr/>
              <p:nvPr/>
            </p:nvGrpSpPr>
            <p:grpSpPr>
              <a:xfrm>
                <a:off x="373925" y="968586"/>
                <a:ext cx="9420087" cy="940236"/>
                <a:chOff x="261938" y="2484992"/>
                <a:chExt cx="9420087" cy="940236"/>
              </a:xfrm>
            </p:grpSpPr>
            <p:pic>
              <p:nvPicPr>
                <p:cNvPr id="2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2004" y="2527097"/>
                  <a:ext cx="1800000" cy="856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42025" y="2484992"/>
                  <a:ext cx="1440000" cy="940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01982" y="2575110"/>
                  <a:ext cx="2052000" cy="787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1938" y="2608292"/>
                  <a:ext cx="1260000" cy="693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50816" y="2510917"/>
                  <a:ext cx="1548000" cy="848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nvGrpSpPr>
            <p:cNvPr id="34" name="Group 33"/>
            <p:cNvGrpSpPr/>
            <p:nvPr/>
          </p:nvGrpSpPr>
          <p:grpSpPr>
            <a:xfrm>
              <a:off x="417964" y="5382801"/>
              <a:ext cx="8840105" cy="677108"/>
              <a:chOff x="-43584" y="2008071"/>
              <a:chExt cx="9576777" cy="677108"/>
            </a:xfrm>
          </p:grpSpPr>
          <p:sp>
            <p:nvSpPr>
              <p:cNvPr id="35" name="Text Box 15"/>
              <p:cNvSpPr txBox="1">
                <a:spLocks noChangeArrowheads="1"/>
              </p:cNvSpPr>
              <p:nvPr/>
            </p:nvSpPr>
            <p:spPr bwMode="auto">
              <a:xfrm>
                <a:off x="728546" y="2211267"/>
                <a:ext cx="8804647" cy="276999"/>
              </a:xfrm>
              <a:prstGeom prst="rect">
                <a:avLst/>
              </a:prstGeom>
              <a:solidFill>
                <a:schemeClr val="tx2">
                  <a:lumMod val="20000"/>
                  <a:lumOff val="80000"/>
                </a:schemeClr>
              </a:solidFill>
              <a:ln w="9525">
                <a:solidFill>
                  <a:srgbClr val="7FC4BC"/>
                </a:solidFill>
                <a:miter lim="800000"/>
                <a:headEnd/>
                <a:tailEnd/>
              </a:ln>
            </p:spPr>
            <p:txBody>
              <a:bodyPr wrap="squar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ts val="0"/>
                  </a:spcBef>
                  <a:spcAft>
                    <a:spcPct val="0"/>
                  </a:spcAft>
                  <a:buClr>
                    <a:srgbClr val="009B9B"/>
                  </a:buClr>
                  <a:buSzPct val="80000"/>
                  <a:buNone/>
                </a:pPr>
                <a:r>
                  <a:rPr lang="en-GB" sz="1200" dirty="0">
                    <a:latin typeface="+mn-lt"/>
                    <a:sym typeface="Symbol"/>
                  </a:rPr>
                  <a:t>   3 – 6                         6 – 20                                100 – 600                            600 – 2,000 (?)              5,000 – 10,000</a:t>
                </a:r>
              </a:p>
            </p:txBody>
          </p:sp>
          <p:sp>
            <p:nvSpPr>
              <p:cNvPr id="36" name="Text Box 15"/>
              <p:cNvSpPr txBox="1">
                <a:spLocks noChangeArrowheads="1"/>
              </p:cNvSpPr>
              <p:nvPr/>
            </p:nvSpPr>
            <p:spPr bwMode="auto">
              <a:xfrm>
                <a:off x="-43584" y="2008071"/>
                <a:ext cx="70923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ts val="0"/>
                  </a:spcBef>
                  <a:spcAft>
                    <a:spcPct val="0"/>
                  </a:spcAft>
                  <a:buClr>
                    <a:srgbClr val="009B9B"/>
                  </a:buClr>
                  <a:buSzPct val="80000"/>
                  <a:buNone/>
                </a:pPr>
                <a:r>
                  <a:rPr lang="en-GB" sz="2000" dirty="0">
                    <a:solidFill>
                      <a:schemeClr val="accent5"/>
                    </a:solidFill>
                    <a:latin typeface="+mn-lt"/>
                    <a:sym typeface="Symbol"/>
                  </a:rPr>
                  <a:t>  </a:t>
                </a:r>
                <a:r>
                  <a:rPr lang="en-GB" dirty="0">
                    <a:solidFill>
                      <a:schemeClr val="accent5"/>
                    </a:solidFill>
                    <a:latin typeface="+mn-lt"/>
                    <a:sym typeface="Symbol"/>
                  </a:rPr>
                  <a:t></a:t>
                </a:r>
              </a:p>
              <a:p>
                <a:pPr>
                  <a:spcBef>
                    <a:spcPts val="0"/>
                  </a:spcBef>
                  <a:spcAft>
                    <a:spcPct val="0"/>
                  </a:spcAft>
                  <a:buClr>
                    <a:srgbClr val="009B9B"/>
                  </a:buClr>
                  <a:buSzPct val="80000"/>
                  <a:buNone/>
                </a:pPr>
                <a:r>
                  <a:rPr lang="en-GB" sz="1400" dirty="0">
                    <a:solidFill>
                      <a:schemeClr val="accent5"/>
                    </a:solidFill>
                    <a:latin typeface="+mn-lt"/>
                  </a:rPr>
                  <a:t>($/kg</a:t>
                </a:r>
                <a:r>
                  <a:rPr lang="en-GB" sz="1400" b="0" dirty="0">
                    <a:solidFill>
                      <a:schemeClr val="accent5"/>
                    </a:solidFill>
                    <a:latin typeface="+mn-lt"/>
                  </a:rPr>
                  <a:t>)</a:t>
                </a:r>
              </a:p>
            </p:txBody>
          </p:sp>
        </p:grpSp>
      </p:grpSp>
      <p:sp>
        <p:nvSpPr>
          <p:cNvPr id="6" name="Slide Number Placeholder 5">
            <a:extLst>
              <a:ext uri="{FF2B5EF4-FFF2-40B4-BE49-F238E27FC236}">
                <a16:creationId xmlns:a16="http://schemas.microsoft.com/office/drawing/2014/main" id="{94250389-EF0F-4F9B-BED2-54CD906F4E14}"/>
              </a:ext>
            </a:extLst>
          </p:cNvPr>
          <p:cNvSpPr>
            <a:spLocks noGrp="1"/>
          </p:cNvSpPr>
          <p:nvPr>
            <p:ph type="sldNum" sz="quarter" idx="11"/>
          </p:nvPr>
        </p:nvSpPr>
        <p:spPr/>
        <p:txBody>
          <a:bodyPr/>
          <a:lstStyle/>
          <a:p>
            <a:fld id="{F0D23093-2AB0-F74C-B865-1A12A15B650E}" type="slidenum">
              <a:rPr lang="en-US" smtClean="0"/>
              <a:pPr/>
              <a:t>11</a:t>
            </a:fld>
            <a:endParaRPr lang="en-US" dirty="0"/>
          </a:p>
        </p:txBody>
      </p:sp>
    </p:spTree>
    <p:extLst>
      <p:ext uri="{BB962C8B-B14F-4D97-AF65-F5344CB8AC3E}">
        <p14:creationId xmlns:p14="http://schemas.microsoft.com/office/powerpoint/2010/main" val="3592158481"/>
      </p:ext>
    </p:extLst>
  </p:cSld>
  <p:clrMapOvr>
    <a:masterClrMapping/>
  </p:clrMapOvr>
  <mc:AlternateContent xmlns:mc="http://schemas.openxmlformats.org/markup-compatibility/2006" xmlns:p14="http://schemas.microsoft.com/office/powerpoint/2010/main">
    <mc:Choice Requires="p14">
      <p:transition p14:dur="0" advTm="10825"/>
    </mc:Choice>
    <mc:Fallback xmlns="">
      <p:transition advTm="10825"/>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649"/>
                                        </p:tgtEl>
                                        <p:attrNameLst>
                                          <p:attrName>style.visibility</p:attrName>
                                        </p:attrNameLst>
                                      </p:cBhvr>
                                      <p:to>
                                        <p:strVal val="visible"/>
                                      </p:to>
                                    </p:set>
                                    <p:animEffect transition="in" filter="wipe(left)">
                                      <p:cBhvr>
                                        <p:cTn id="12" dur="500"/>
                                        <p:tgtEl>
                                          <p:spTgt spid="1126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2650"/>
                                        </p:tgtEl>
                                        <p:attrNameLst>
                                          <p:attrName>style.visibility</p:attrName>
                                        </p:attrNameLst>
                                      </p:cBhvr>
                                      <p:to>
                                        <p:strVal val="visible"/>
                                      </p:to>
                                    </p:set>
                                    <p:animEffect transition="in" filter="wipe(left)">
                                      <p:cBhvr>
                                        <p:cTn id="17" dur="500"/>
                                        <p:tgtEl>
                                          <p:spTgt spid="11265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left)">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left)">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9" grpId="0" autoUpdateAnimBg="0"/>
      <p:bldP spid="112650" grpId="0" autoUpdateAnimBg="0"/>
      <p:bldP spid="23" grpId="0" animBg="1"/>
      <p:bldP spid="24"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latin typeface="+mn-lt"/>
              </a:rPr>
              <a:t>(Q2) Linear penalty functions go with linear axes</a:t>
            </a:r>
          </a:p>
        </p:txBody>
      </p:sp>
      <p:pic>
        <p:nvPicPr>
          <p:cNvPr id="9" name="Picture 8"/>
          <p:cNvPicPr>
            <a:picLocks noChangeAspect="1"/>
          </p:cNvPicPr>
          <p:nvPr/>
        </p:nvPicPr>
        <p:blipFill>
          <a:blip r:embed="rId3"/>
          <a:stretch>
            <a:fillRect/>
          </a:stretch>
        </p:blipFill>
        <p:spPr>
          <a:xfrm>
            <a:off x="1981199" y="1451950"/>
            <a:ext cx="8390409" cy="3270277"/>
          </a:xfrm>
          <a:prstGeom prst="rect">
            <a:avLst/>
          </a:prstGeom>
        </p:spPr>
      </p:pic>
      <p:sp>
        <p:nvSpPr>
          <p:cNvPr id="2" name="TextBox 1"/>
          <p:cNvSpPr txBox="1"/>
          <p:nvPr/>
        </p:nvSpPr>
        <p:spPr>
          <a:xfrm>
            <a:off x="1839179" y="4965697"/>
            <a:ext cx="8089779" cy="646331"/>
          </a:xfrm>
          <a:prstGeom prst="rect">
            <a:avLst/>
          </a:prstGeom>
          <a:noFill/>
        </p:spPr>
        <p:txBody>
          <a:bodyPr wrap="none" rtlCol="0">
            <a:spAutoFit/>
          </a:bodyPr>
          <a:lstStyle/>
          <a:p>
            <a:pPr marL="285750" indent="-285750">
              <a:buClr>
                <a:schemeClr val="accent1"/>
              </a:buClr>
              <a:buSzPct val="100000"/>
              <a:buFont typeface="Wingdings" panose="05000000000000000000" pitchFamily="2" charset="2"/>
              <a:buChar char="§"/>
            </a:pPr>
            <a:r>
              <a:rPr lang="en-GB" dirty="0"/>
              <a:t>Set your axes to linear before plotting property charts for linear penalty functions</a:t>
            </a:r>
          </a:p>
          <a:p>
            <a:pPr marL="285750" indent="-285750">
              <a:buClr>
                <a:schemeClr val="accent1"/>
              </a:buClr>
              <a:buSzPct val="100000"/>
              <a:buFont typeface="Wingdings" panose="05000000000000000000" pitchFamily="2" charset="2"/>
              <a:buChar char="§"/>
            </a:pPr>
            <a:r>
              <a:rPr lang="en-GB" dirty="0"/>
              <a:t>Logarithmic scales give the same best choice but Z no longer appears as straight</a:t>
            </a:r>
          </a:p>
        </p:txBody>
      </p:sp>
      <p:sp>
        <p:nvSpPr>
          <p:cNvPr id="3" name="Slide Number Placeholder 2">
            <a:extLst>
              <a:ext uri="{FF2B5EF4-FFF2-40B4-BE49-F238E27FC236}">
                <a16:creationId xmlns:a16="http://schemas.microsoft.com/office/drawing/2014/main" id="{CC74680C-AF9A-4EAB-AB80-D62068D5115D}"/>
              </a:ext>
            </a:extLst>
          </p:cNvPr>
          <p:cNvSpPr>
            <a:spLocks noGrp="1"/>
          </p:cNvSpPr>
          <p:nvPr>
            <p:ph type="sldNum" sz="quarter" idx="11"/>
          </p:nvPr>
        </p:nvSpPr>
        <p:spPr/>
        <p:txBody>
          <a:bodyPr/>
          <a:lstStyle/>
          <a:p>
            <a:fld id="{F0D23093-2AB0-F74C-B865-1A12A15B650E}" type="slidenum">
              <a:rPr lang="en-US" smtClean="0"/>
              <a:pPr/>
              <a:t>12</a:t>
            </a:fld>
            <a:endParaRPr lang="en-US" dirty="0"/>
          </a:p>
        </p:txBody>
      </p:sp>
    </p:spTree>
    <p:extLst>
      <p:ext uri="{BB962C8B-B14F-4D97-AF65-F5344CB8AC3E}">
        <p14:creationId xmlns:p14="http://schemas.microsoft.com/office/powerpoint/2010/main" val="1450075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mn-lt"/>
              </a:rPr>
              <a:t>(Q2) Example of two-objective Log chart</a:t>
            </a:r>
          </a:p>
        </p:txBody>
      </p:sp>
      <p:grpSp>
        <p:nvGrpSpPr>
          <p:cNvPr id="5" name="Group 4"/>
          <p:cNvGrpSpPr/>
          <p:nvPr/>
        </p:nvGrpSpPr>
        <p:grpSpPr>
          <a:xfrm>
            <a:off x="546100" y="1407589"/>
            <a:ext cx="1892299" cy="4073041"/>
            <a:chOff x="942462" y="1142884"/>
            <a:chExt cx="1892299" cy="4073041"/>
          </a:xfrm>
        </p:grpSpPr>
        <p:sp>
          <p:nvSpPr>
            <p:cNvPr id="98" name="Right Brace 97"/>
            <p:cNvSpPr/>
            <p:nvPr/>
          </p:nvSpPr>
          <p:spPr bwMode="auto">
            <a:xfrm flipH="1">
              <a:off x="2328338" y="1142884"/>
              <a:ext cx="506423" cy="4073041"/>
            </a:xfrm>
            <a:prstGeom prst="rightBrace">
              <a:avLst>
                <a:gd name="adj1" fmla="val 67804"/>
                <a:gd name="adj2" fmla="val 50000"/>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dirty="0"/>
            </a:p>
          </p:txBody>
        </p:sp>
        <p:sp>
          <p:nvSpPr>
            <p:cNvPr id="102" name="TextBox 101"/>
            <p:cNvSpPr txBox="1"/>
            <p:nvPr/>
          </p:nvSpPr>
          <p:spPr>
            <a:xfrm>
              <a:off x="942462" y="2810351"/>
              <a:ext cx="1432080" cy="707886"/>
            </a:xfrm>
            <a:prstGeom prst="rect">
              <a:avLst/>
            </a:prstGeom>
            <a:noFill/>
          </p:spPr>
          <p:txBody>
            <a:bodyPr wrap="square" rtlCol="0">
              <a:spAutoFit/>
            </a:bodyPr>
            <a:lstStyle/>
            <a:p>
              <a:r>
                <a:rPr lang="en-GB" sz="2000" b="1" dirty="0">
                  <a:sym typeface="Symbol" panose="05050102010706020507" pitchFamily="18" charset="2"/>
                </a:rPr>
                <a:t>Minimize </a:t>
              </a:r>
            </a:p>
            <a:p>
              <a:r>
                <a:rPr lang="en-GB" sz="2000" b="1" dirty="0">
                  <a:sym typeface="Symbol" panose="05050102010706020507" pitchFamily="18" charset="2"/>
                </a:rPr>
                <a:t>M2 =  / </a:t>
              </a:r>
              <a:r>
                <a:rPr lang="en-GB" sz="2000" b="1" dirty="0"/>
                <a:t>E</a:t>
              </a:r>
            </a:p>
          </p:txBody>
        </p:sp>
      </p:grpSp>
      <p:sp>
        <p:nvSpPr>
          <p:cNvPr id="6" name="TextBox 5"/>
          <p:cNvSpPr txBox="1"/>
          <p:nvPr/>
        </p:nvSpPr>
        <p:spPr>
          <a:xfrm>
            <a:off x="228600" y="925700"/>
            <a:ext cx="11811000" cy="400110"/>
          </a:xfrm>
          <a:prstGeom prst="rect">
            <a:avLst/>
          </a:prstGeom>
          <a:noFill/>
        </p:spPr>
        <p:txBody>
          <a:bodyPr wrap="square" rtlCol="0">
            <a:spAutoFit/>
          </a:bodyPr>
          <a:lstStyle/>
          <a:p>
            <a:pPr algn="ctr"/>
            <a:r>
              <a:rPr lang="en-GB" sz="2000" b="1" dirty="0"/>
              <a:t>Minimum mass and cost for member in tensile or compressive load and stiffness-limited design:</a:t>
            </a:r>
            <a:r>
              <a:rPr lang="en-GB" sz="2000" b="1" i="1" dirty="0"/>
              <a:t> Log</a:t>
            </a:r>
            <a:r>
              <a:rPr lang="en-GB" sz="2000" dirty="0"/>
              <a:t> </a:t>
            </a:r>
            <a:r>
              <a:rPr lang="en-GB" sz="2000" b="1" dirty="0"/>
              <a:t>scale axes</a:t>
            </a:r>
          </a:p>
        </p:txBody>
      </p:sp>
      <p:sp>
        <p:nvSpPr>
          <p:cNvPr id="3" name="Slide Number Placeholder 2">
            <a:extLst>
              <a:ext uri="{FF2B5EF4-FFF2-40B4-BE49-F238E27FC236}">
                <a16:creationId xmlns:a16="http://schemas.microsoft.com/office/drawing/2014/main" id="{BE28ED47-0234-4F74-8F18-FE7DE8B85E91}"/>
              </a:ext>
            </a:extLst>
          </p:cNvPr>
          <p:cNvSpPr>
            <a:spLocks noGrp="1"/>
          </p:cNvSpPr>
          <p:nvPr>
            <p:ph type="sldNum" sz="quarter" idx="11"/>
          </p:nvPr>
        </p:nvSpPr>
        <p:spPr/>
        <p:txBody>
          <a:bodyPr/>
          <a:lstStyle/>
          <a:p>
            <a:fld id="{F0D23093-2AB0-F74C-B865-1A12A15B650E}" type="slidenum">
              <a:rPr lang="en-US" smtClean="0"/>
              <a:pPr/>
              <a:t>13</a:t>
            </a:fld>
            <a:endParaRPr lang="en-US" dirty="0"/>
          </a:p>
        </p:txBody>
      </p:sp>
      <p:pic>
        <p:nvPicPr>
          <p:cNvPr id="15" name="Picture 14">
            <a:extLst>
              <a:ext uri="{FF2B5EF4-FFF2-40B4-BE49-F238E27FC236}">
                <a16:creationId xmlns:a16="http://schemas.microsoft.com/office/drawing/2014/main" id="{600089E3-69A9-0391-1268-148866BA3D4B}"/>
              </a:ext>
            </a:extLst>
          </p:cNvPr>
          <p:cNvPicPr>
            <a:picLocks noChangeAspect="1"/>
          </p:cNvPicPr>
          <p:nvPr/>
        </p:nvPicPr>
        <p:blipFill>
          <a:blip r:embed="rId3"/>
          <a:stretch>
            <a:fillRect/>
          </a:stretch>
        </p:blipFill>
        <p:spPr>
          <a:xfrm>
            <a:off x="2438400" y="1377369"/>
            <a:ext cx="7315200" cy="4501283"/>
          </a:xfrm>
          <a:prstGeom prst="rect">
            <a:avLst/>
          </a:prstGeom>
        </p:spPr>
      </p:pic>
      <p:grpSp>
        <p:nvGrpSpPr>
          <p:cNvPr id="107" name="Group 106"/>
          <p:cNvGrpSpPr/>
          <p:nvPr/>
        </p:nvGrpSpPr>
        <p:grpSpPr>
          <a:xfrm>
            <a:off x="7467599" y="5610171"/>
            <a:ext cx="2753324" cy="392038"/>
            <a:chOff x="9468432" y="5228604"/>
            <a:chExt cx="2722217" cy="392038"/>
          </a:xfrm>
        </p:grpSpPr>
        <p:sp>
          <p:nvSpPr>
            <p:cNvPr id="103" name="Right Brace 102"/>
            <p:cNvSpPr/>
            <p:nvPr/>
          </p:nvSpPr>
          <p:spPr bwMode="auto">
            <a:xfrm>
              <a:off x="9468432" y="5228604"/>
              <a:ext cx="150678" cy="320040"/>
            </a:xfrm>
            <a:prstGeom prst="rightBrace">
              <a:avLst>
                <a:gd name="adj1" fmla="val 25000"/>
                <a:gd name="adj2" fmla="val 44737"/>
              </a:avLst>
            </a:prstGeom>
            <a:noFill/>
            <a:ln w="38100" cap="flat" cmpd="sng" algn="ctr">
              <a:solidFill>
                <a:srgbClr val="7FC4B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dirty="0"/>
            </a:p>
          </p:txBody>
        </p:sp>
        <p:sp>
          <p:nvSpPr>
            <p:cNvPr id="104" name="TextBox 103"/>
            <p:cNvSpPr txBox="1"/>
            <p:nvPr/>
          </p:nvSpPr>
          <p:spPr>
            <a:xfrm>
              <a:off x="9646074" y="5251310"/>
              <a:ext cx="2544575" cy="369332"/>
            </a:xfrm>
            <a:prstGeom prst="rect">
              <a:avLst/>
            </a:prstGeom>
            <a:solidFill>
              <a:schemeClr val="bg1"/>
            </a:solidFill>
          </p:spPr>
          <p:txBody>
            <a:bodyPr wrap="none" rtlCol="0">
              <a:spAutoFit/>
            </a:bodyPr>
            <a:lstStyle/>
            <a:p>
              <a:r>
                <a:rPr lang="en-GB" b="1" dirty="0"/>
                <a:t>Minimize M1 = C</a:t>
              </a:r>
              <a:r>
                <a:rPr lang="en-GB" b="1" baseline="-25000" dirty="0"/>
                <a:t>m</a:t>
              </a:r>
              <a:r>
                <a:rPr lang="en-GB" b="1" dirty="0"/>
                <a:t> * </a:t>
              </a:r>
              <a:r>
                <a:rPr lang="en-GB" b="1" dirty="0">
                  <a:sym typeface="Symbol" panose="05050102010706020507" pitchFamily="18" charset="2"/>
                </a:rPr>
                <a:t> / E</a:t>
              </a:r>
              <a:endParaRPr lang="en-GB" b="1" dirty="0"/>
            </a:p>
          </p:txBody>
        </p:sp>
      </p:grpSp>
    </p:spTree>
    <p:extLst>
      <p:ext uri="{BB962C8B-B14F-4D97-AF65-F5344CB8AC3E}">
        <p14:creationId xmlns:p14="http://schemas.microsoft.com/office/powerpoint/2010/main" val="194047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wipe(up)">
                                      <p:cBhvr>
                                        <p:cTn id="7" dur="5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BEDE21B-DD2B-9537-5BAC-D81E795299B2}"/>
              </a:ext>
            </a:extLst>
          </p:cNvPr>
          <p:cNvPicPr>
            <a:picLocks noChangeAspect="1"/>
          </p:cNvPicPr>
          <p:nvPr/>
        </p:nvPicPr>
        <p:blipFill>
          <a:blip r:embed="rId3"/>
          <a:stretch>
            <a:fillRect/>
          </a:stretch>
        </p:blipFill>
        <p:spPr>
          <a:xfrm>
            <a:off x="1567021" y="749270"/>
            <a:ext cx="4458075" cy="2743200"/>
          </a:xfrm>
          <a:prstGeom prst="rect">
            <a:avLst/>
          </a:prstGeom>
        </p:spPr>
      </p:pic>
      <p:pic>
        <p:nvPicPr>
          <p:cNvPr id="10" name="Picture 9">
            <a:extLst>
              <a:ext uri="{FF2B5EF4-FFF2-40B4-BE49-F238E27FC236}">
                <a16:creationId xmlns:a16="http://schemas.microsoft.com/office/drawing/2014/main" id="{AA099488-F1C0-463F-25E5-E05A4322DE43}"/>
              </a:ext>
            </a:extLst>
          </p:cNvPr>
          <p:cNvPicPr>
            <a:picLocks noChangeAspect="1"/>
          </p:cNvPicPr>
          <p:nvPr/>
        </p:nvPicPr>
        <p:blipFill>
          <a:blip r:embed="rId4"/>
          <a:stretch>
            <a:fillRect/>
          </a:stretch>
        </p:blipFill>
        <p:spPr>
          <a:xfrm>
            <a:off x="6266920" y="700122"/>
            <a:ext cx="4458075" cy="2743200"/>
          </a:xfrm>
          <a:prstGeom prst="rect">
            <a:avLst/>
          </a:prstGeom>
        </p:spPr>
      </p:pic>
      <p:pic>
        <p:nvPicPr>
          <p:cNvPr id="28" name="Picture 27"/>
          <p:cNvPicPr>
            <a:picLocks noChangeAspect="1"/>
          </p:cNvPicPr>
          <p:nvPr/>
        </p:nvPicPr>
        <p:blipFill>
          <a:blip r:embed="rId5"/>
          <a:stretch>
            <a:fillRect/>
          </a:stretch>
        </p:blipFill>
        <p:spPr>
          <a:xfrm>
            <a:off x="6104293" y="3492470"/>
            <a:ext cx="4669838" cy="2665408"/>
          </a:xfrm>
          <a:prstGeom prst="rect">
            <a:avLst/>
          </a:prstGeom>
        </p:spPr>
      </p:pic>
      <p:pic>
        <p:nvPicPr>
          <p:cNvPr id="27" name="Picture 26"/>
          <p:cNvPicPr>
            <a:picLocks noChangeAspect="1"/>
          </p:cNvPicPr>
          <p:nvPr/>
        </p:nvPicPr>
        <p:blipFill>
          <a:blip r:embed="rId6"/>
          <a:stretch>
            <a:fillRect/>
          </a:stretch>
        </p:blipFill>
        <p:spPr>
          <a:xfrm>
            <a:off x="1549834" y="3492470"/>
            <a:ext cx="4396066" cy="2665408"/>
          </a:xfrm>
          <a:prstGeom prst="rect">
            <a:avLst/>
          </a:prstGeom>
        </p:spPr>
      </p:pic>
      <p:sp>
        <p:nvSpPr>
          <p:cNvPr id="2" name="Title 1"/>
          <p:cNvSpPr>
            <a:spLocks noGrp="1"/>
          </p:cNvSpPr>
          <p:nvPr>
            <p:ph type="title"/>
          </p:nvPr>
        </p:nvSpPr>
        <p:spPr/>
        <p:txBody>
          <a:bodyPr/>
          <a:lstStyle/>
          <a:p>
            <a:r>
              <a:rPr lang="en-GB" dirty="0">
                <a:latin typeface="+mj-lt"/>
              </a:rPr>
              <a:t>(Q2) How to use a penalty function in bubble charts</a:t>
            </a:r>
          </a:p>
        </p:txBody>
      </p:sp>
      <p:sp>
        <p:nvSpPr>
          <p:cNvPr id="14" name="TextBox 13"/>
          <p:cNvSpPr txBox="1"/>
          <p:nvPr/>
        </p:nvSpPr>
        <p:spPr>
          <a:xfrm>
            <a:off x="8424744" y="994418"/>
            <a:ext cx="2010811" cy="461665"/>
          </a:xfrm>
          <a:prstGeom prst="rect">
            <a:avLst/>
          </a:prstGeom>
          <a:solidFill>
            <a:schemeClr val="accent5">
              <a:lumMod val="20000"/>
              <a:lumOff val="80000"/>
            </a:schemeClr>
          </a:solidFill>
        </p:spPr>
        <p:txBody>
          <a:bodyPr wrap="square" rtlCol="0">
            <a:spAutoFit/>
          </a:bodyPr>
          <a:lstStyle/>
          <a:p>
            <a:pPr>
              <a:spcBef>
                <a:spcPts val="0"/>
              </a:spcBef>
              <a:spcAft>
                <a:spcPts val="0"/>
              </a:spcAft>
            </a:pPr>
            <a:r>
              <a:rPr lang="en-GB" sz="1200" dirty="0">
                <a:latin typeface="+mj-lt"/>
              </a:rPr>
              <a:t>(2) Convert to linear scales</a:t>
            </a:r>
          </a:p>
          <a:p>
            <a:pPr>
              <a:spcBef>
                <a:spcPts val="0"/>
              </a:spcBef>
              <a:spcAft>
                <a:spcPts val="0"/>
              </a:spcAft>
            </a:pPr>
            <a:r>
              <a:rPr lang="en-GB" sz="1200" dirty="0">
                <a:latin typeface="+mj-lt"/>
              </a:rPr>
              <a:t>(double-click on axes)</a:t>
            </a:r>
          </a:p>
        </p:txBody>
      </p:sp>
      <p:sp>
        <p:nvSpPr>
          <p:cNvPr id="15" name="TextBox 14"/>
          <p:cNvSpPr txBox="1"/>
          <p:nvPr/>
        </p:nvSpPr>
        <p:spPr>
          <a:xfrm>
            <a:off x="2150992" y="1261400"/>
            <a:ext cx="1645066" cy="276999"/>
          </a:xfrm>
          <a:prstGeom prst="rect">
            <a:avLst/>
          </a:prstGeom>
          <a:solidFill>
            <a:schemeClr val="accent5">
              <a:lumMod val="20000"/>
              <a:lumOff val="80000"/>
            </a:schemeClr>
          </a:solidFill>
        </p:spPr>
        <p:txBody>
          <a:bodyPr wrap="none" rtlCol="0">
            <a:spAutoFit/>
          </a:bodyPr>
          <a:lstStyle/>
          <a:p>
            <a:pPr>
              <a:spcBef>
                <a:spcPts val="0"/>
              </a:spcBef>
              <a:spcAft>
                <a:spcPts val="0"/>
              </a:spcAft>
            </a:pPr>
            <a:r>
              <a:rPr lang="en-GB" sz="1200" dirty="0">
                <a:latin typeface="+mj-lt"/>
              </a:rPr>
              <a:t>(1)  Make trade-off plot</a:t>
            </a:r>
            <a:endParaRPr lang="en-US" sz="1200" dirty="0">
              <a:latin typeface="+mj-lt"/>
            </a:endParaRPr>
          </a:p>
        </p:txBody>
      </p:sp>
      <p:sp>
        <p:nvSpPr>
          <p:cNvPr id="16" name="Rectangle 15"/>
          <p:cNvSpPr/>
          <p:nvPr/>
        </p:nvSpPr>
        <p:spPr>
          <a:xfrm>
            <a:off x="3015054" y="4673571"/>
            <a:ext cx="2558140" cy="461665"/>
          </a:xfrm>
          <a:prstGeom prst="rect">
            <a:avLst/>
          </a:prstGeom>
          <a:solidFill>
            <a:schemeClr val="accent5">
              <a:lumMod val="20000"/>
              <a:lumOff val="80000"/>
            </a:schemeClr>
          </a:solidFill>
        </p:spPr>
        <p:txBody>
          <a:bodyPr wrap="square">
            <a:spAutoFit/>
          </a:bodyPr>
          <a:lstStyle/>
          <a:p>
            <a:pPr>
              <a:spcBef>
                <a:spcPts val="0"/>
              </a:spcBef>
              <a:spcAft>
                <a:spcPts val="0"/>
              </a:spcAft>
            </a:pPr>
            <a:r>
              <a:rPr lang="en-GB" sz="1200" dirty="0">
                <a:latin typeface="+mj-lt"/>
              </a:rPr>
              <a:t>(3) Apply selection line, slope -1/</a:t>
            </a:r>
            <a:r>
              <a:rPr lang="en-GB" sz="1200" dirty="0">
                <a:latin typeface="+mj-lt"/>
                <a:sym typeface="Symbol"/>
              </a:rPr>
              <a:t>. Select “minimize index”</a:t>
            </a:r>
            <a:endParaRPr lang="en-US" sz="1200" dirty="0">
              <a:latin typeface="+mj-lt"/>
            </a:endParaRPr>
          </a:p>
        </p:txBody>
      </p:sp>
      <p:sp>
        <p:nvSpPr>
          <p:cNvPr id="17" name="TextBox 16"/>
          <p:cNvSpPr txBox="1"/>
          <p:nvPr/>
        </p:nvSpPr>
        <p:spPr>
          <a:xfrm>
            <a:off x="6705700" y="3791017"/>
            <a:ext cx="2126677" cy="553998"/>
          </a:xfrm>
          <a:prstGeom prst="rect">
            <a:avLst/>
          </a:prstGeom>
          <a:solidFill>
            <a:schemeClr val="accent5">
              <a:lumMod val="20000"/>
              <a:lumOff val="80000"/>
            </a:schemeClr>
          </a:solidFill>
        </p:spPr>
        <p:txBody>
          <a:bodyPr wrap="square" rtlCol="0">
            <a:spAutoFit/>
          </a:bodyPr>
          <a:lstStyle/>
          <a:p>
            <a:pPr>
              <a:spcBef>
                <a:spcPts val="0"/>
              </a:spcBef>
              <a:spcAft>
                <a:spcPts val="0"/>
              </a:spcAft>
            </a:pPr>
            <a:r>
              <a:rPr lang="en-GB" sz="1000" dirty="0">
                <a:latin typeface="+mj-lt"/>
              </a:rPr>
              <a:t>(3)  Convert back to log scales</a:t>
            </a:r>
          </a:p>
          <a:p>
            <a:pPr>
              <a:spcBef>
                <a:spcPts val="0"/>
              </a:spcBef>
              <a:spcAft>
                <a:spcPts val="0"/>
              </a:spcAft>
            </a:pPr>
            <a:r>
              <a:rPr lang="en-GB" sz="1000" dirty="0">
                <a:latin typeface="+mj-lt"/>
              </a:rPr>
              <a:t>Selection line now curved</a:t>
            </a:r>
          </a:p>
          <a:p>
            <a:pPr>
              <a:spcBef>
                <a:spcPts val="0"/>
              </a:spcBef>
              <a:spcAft>
                <a:spcPts val="0"/>
              </a:spcAft>
            </a:pPr>
            <a:r>
              <a:rPr lang="en-GB" sz="1000" dirty="0">
                <a:latin typeface="+mj-lt"/>
              </a:rPr>
              <a:t>Move down until few materials left</a:t>
            </a:r>
            <a:endParaRPr lang="en-US" sz="1000" dirty="0">
              <a:latin typeface="+mj-lt"/>
            </a:endParaRPr>
          </a:p>
        </p:txBody>
      </p:sp>
      <p:sp>
        <p:nvSpPr>
          <p:cNvPr id="3" name="Slide Number Placeholder 2">
            <a:extLst>
              <a:ext uri="{FF2B5EF4-FFF2-40B4-BE49-F238E27FC236}">
                <a16:creationId xmlns:a16="http://schemas.microsoft.com/office/drawing/2014/main" id="{55F23828-530D-4A83-ABEF-2C8476C1935C}"/>
              </a:ext>
            </a:extLst>
          </p:cNvPr>
          <p:cNvSpPr>
            <a:spLocks noGrp="1"/>
          </p:cNvSpPr>
          <p:nvPr>
            <p:ph type="sldNum" sz="quarter" idx="11"/>
          </p:nvPr>
        </p:nvSpPr>
        <p:spPr/>
        <p:txBody>
          <a:bodyPr/>
          <a:lstStyle/>
          <a:p>
            <a:fld id="{F0D23093-2AB0-F74C-B865-1A12A15B650E}" type="slidenum">
              <a:rPr lang="en-US" smtClean="0"/>
              <a:pPr/>
              <a:t>14</a:t>
            </a:fld>
            <a:endParaRPr lang="en-US" dirty="0"/>
          </a:p>
        </p:txBody>
      </p:sp>
    </p:spTree>
    <p:extLst>
      <p:ext uri="{BB962C8B-B14F-4D97-AF65-F5344CB8AC3E}">
        <p14:creationId xmlns:p14="http://schemas.microsoft.com/office/powerpoint/2010/main" val="301152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r>
              <a:rPr lang="en-GB" sz="2800" dirty="0">
                <a:latin typeface="+mn-lt"/>
              </a:rPr>
              <a:t>Performance Index finder methodology</a:t>
            </a:r>
          </a:p>
        </p:txBody>
      </p:sp>
      <p:sp>
        <p:nvSpPr>
          <p:cNvPr id="10" name="Content Placeholder 2">
            <a:extLst>
              <a:ext uri="{FF2B5EF4-FFF2-40B4-BE49-F238E27FC236}">
                <a16:creationId xmlns:a16="http://schemas.microsoft.com/office/drawing/2014/main" id="{4D829E87-9A5A-413D-A539-CE2028B887A0}"/>
              </a:ext>
            </a:extLst>
          </p:cNvPr>
          <p:cNvSpPr txBox="1">
            <a:spLocks/>
          </p:cNvSpPr>
          <p:nvPr/>
        </p:nvSpPr>
        <p:spPr>
          <a:xfrm>
            <a:off x="3319188" y="908052"/>
            <a:ext cx="5553627" cy="864697"/>
          </a:xfrm>
          <a:prstGeom prst="rect">
            <a:avLst/>
          </a:prstGeom>
          <a:solidFill>
            <a:schemeClr val="bg1"/>
          </a:solidFill>
          <a:ln w="19050">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0"/>
              </a:spcBef>
              <a:spcAft>
                <a:spcPts val="400"/>
              </a:spcAft>
              <a:buNone/>
            </a:pPr>
            <a:r>
              <a:rPr lang="en-GB" sz="1600" dirty="0"/>
              <a:t>A performance index is a group of material properties that limits the performance of a design</a:t>
            </a:r>
            <a:endParaRPr lang="en-US" altLang="en-US" sz="1600" dirty="0"/>
          </a:p>
        </p:txBody>
      </p:sp>
      <p:pic>
        <p:nvPicPr>
          <p:cNvPr id="4" name="Picture 3" descr="A screenshot of a cell phone&#10;&#10;Description generated with very high confidence">
            <a:extLst>
              <a:ext uri="{FF2B5EF4-FFF2-40B4-BE49-F238E27FC236}">
                <a16:creationId xmlns:a16="http://schemas.microsoft.com/office/drawing/2014/main" id="{525E9B90-2E33-4188-BA6A-85FD031633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8774" y="1969600"/>
            <a:ext cx="7401987" cy="4111595"/>
          </a:xfrm>
          <a:prstGeom prst="rect">
            <a:avLst/>
          </a:prstGeom>
        </p:spPr>
      </p:pic>
      <p:sp>
        <p:nvSpPr>
          <p:cNvPr id="3" name="Slide Number Placeholder 2">
            <a:extLst>
              <a:ext uri="{FF2B5EF4-FFF2-40B4-BE49-F238E27FC236}">
                <a16:creationId xmlns:a16="http://schemas.microsoft.com/office/drawing/2014/main" id="{D094D0FD-78A8-412B-A29D-6F19468F719F}"/>
              </a:ext>
            </a:extLst>
          </p:cNvPr>
          <p:cNvSpPr>
            <a:spLocks noGrp="1"/>
          </p:cNvSpPr>
          <p:nvPr>
            <p:ph type="sldNum" sz="quarter" idx="11"/>
          </p:nvPr>
        </p:nvSpPr>
        <p:spPr/>
        <p:txBody>
          <a:bodyPr/>
          <a:lstStyle/>
          <a:p>
            <a:fld id="{F0D23093-2AB0-F74C-B865-1A12A15B650E}" type="slidenum">
              <a:rPr lang="en-US" smtClean="0"/>
              <a:pPr/>
              <a:t>15</a:t>
            </a:fld>
            <a:endParaRPr lang="en-US" dirty="0"/>
          </a:p>
        </p:txBody>
      </p:sp>
    </p:spTree>
    <p:extLst>
      <p:ext uri="{BB962C8B-B14F-4D97-AF65-F5344CB8AC3E}">
        <p14:creationId xmlns:p14="http://schemas.microsoft.com/office/powerpoint/2010/main" val="3801588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15E7272-2BD3-5324-99AE-1FC2D66DA18B}"/>
              </a:ext>
            </a:extLst>
          </p:cNvPr>
          <p:cNvPicPr>
            <a:picLocks noChangeAspect="1"/>
          </p:cNvPicPr>
          <p:nvPr/>
        </p:nvPicPr>
        <p:blipFill>
          <a:blip r:embed="rId3"/>
          <a:stretch>
            <a:fillRect/>
          </a:stretch>
        </p:blipFill>
        <p:spPr>
          <a:xfrm>
            <a:off x="797089" y="1593889"/>
            <a:ext cx="3983064" cy="4572000"/>
          </a:xfrm>
          <a:prstGeom prst="rect">
            <a:avLst/>
          </a:prstGeom>
          <a:ln>
            <a:solidFill>
              <a:schemeClr val="tx1"/>
            </a:solidFill>
          </a:ln>
        </p:spPr>
      </p:pic>
      <p:sp>
        <p:nvSpPr>
          <p:cNvPr id="18434" name="Title 2"/>
          <p:cNvSpPr>
            <a:spLocks noGrp="1"/>
          </p:cNvSpPr>
          <p:nvPr>
            <p:ph type="title"/>
          </p:nvPr>
        </p:nvSpPr>
        <p:spPr>
          <a:xfrm>
            <a:off x="1143000" y="148581"/>
            <a:ext cx="10439400" cy="845837"/>
          </a:xfrm>
        </p:spPr>
        <p:txBody>
          <a:bodyPr/>
          <a:lstStyle/>
          <a:p>
            <a:r>
              <a:rPr lang="en-GB" dirty="0">
                <a:latin typeface="+mn-lt"/>
              </a:rPr>
              <a:t>Performance Index finder</a:t>
            </a:r>
          </a:p>
        </p:txBody>
      </p:sp>
      <p:pic>
        <p:nvPicPr>
          <p:cNvPr id="3" name="Picture 2" descr="A black background with a black square&#10;&#10;Description automatically generated with medium confidence">
            <a:extLst>
              <a:ext uri="{FF2B5EF4-FFF2-40B4-BE49-F238E27FC236}">
                <a16:creationId xmlns:a16="http://schemas.microsoft.com/office/drawing/2014/main" id="{10F8A9B4-C2C4-0B9D-B814-1C38F83D25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52"/>
            <a:ext cx="1280160" cy="914400"/>
          </a:xfrm>
          <a:prstGeom prst="rect">
            <a:avLst/>
          </a:prstGeom>
        </p:spPr>
      </p:pic>
      <p:sp>
        <p:nvSpPr>
          <p:cNvPr id="9" name="TextBox 8">
            <a:extLst>
              <a:ext uri="{FF2B5EF4-FFF2-40B4-BE49-F238E27FC236}">
                <a16:creationId xmlns:a16="http://schemas.microsoft.com/office/drawing/2014/main" id="{6097B74A-AF09-8BCF-4D70-8F9A1D93415C}"/>
              </a:ext>
            </a:extLst>
          </p:cNvPr>
          <p:cNvSpPr txBox="1"/>
          <p:nvPr/>
        </p:nvSpPr>
        <p:spPr>
          <a:xfrm>
            <a:off x="609600" y="1146314"/>
            <a:ext cx="1524000" cy="369332"/>
          </a:xfrm>
          <a:prstGeom prst="rect">
            <a:avLst/>
          </a:prstGeom>
          <a:noFill/>
        </p:spPr>
        <p:txBody>
          <a:bodyPr wrap="square" rtlCol="0">
            <a:spAutoFit/>
          </a:bodyPr>
          <a:lstStyle/>
          <a:p>
            <a:r>
              <a:rPr lang="en-US" dirty="0">
                <a:latin typeface="Open Sans" pitchFamily="2" charset="0"/>
                <a:ea typeface="Open Sans" pitchFamily="2" charset="0"/>
                <a:cs typeface="Open Sans" pitchFamily="2" charset="0"/>
              </a:rPr>
              <a:t>Chart/Index</a:t>
            </a:r>
          </a:p>
        </p:txBody>
      </p:sp>
      <p:pic>
        <p:nvPicPr>
          <p:cNvPr id="11" name="Picture 10" descr="A blue line with white dots and a black background&#10;&#10;Description automatically generated">
            <a:extLst>
              <a:ext uri="{FF2B5EF4-FFF2-40B4-BE49-F238E27FC236}">
                <a16:creationId xmlns:a16="http://schemas.microsoft.com/office/drawing/2014/main" id="{81770DAC-EA33-9327-B1E4-844F20E7CC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1096196"/>
            <a:ext cx="640385" cy="457200"/>
          </a:xfrm>
          <a:prstGeom prst="rect">
            <a:avLst/>
          </a:prstGeom>
        </p:spPr>
      </p:pic>
      <p:grpSp>
        <p:nvGrpSpPr>
          <p:cNvPr id="2" name="Group 1">
            <a:extLst>
              <a:ext uri="{FF2B5EF4-FFF2-40B4-BE49-F238E27FC236}">
                <a16:creationId xmlns:a16="http://schemas.microsoft.com/office/drawing/2014/main" id="{4A33D05A-8A92-30DC-1B2A-93914AAFDFB1}"/>
              </a:ext>
            </a:extLst>
          </p:cNvPr>
          <p:cNvGrpSpPr/>
          <p:nvPr/>
        </p:nvGrpSpPr>
        <p:grpSpPr>
          <a:xfrm>
            <a:off x="1544840" y="869951"/>
            <a:ext cx="8321473" cy="2816595"/>
            <a:chOff x="1544840" y="869951"/>
            <a:chExt cx="8321473" cy="2816595"/>
          </a:xfrm>
        </p:grpSpPr>
        <p:grpSp>
          <p:nvGrpSpPr>
            <p:cNvPr id="22" name="Group 14">
              <a:extLst>
                <a:ext uri="{FF2B5EF4-FFF2-40B4-BE49-F238E27FC236}">
                  <a16:creationId xmlns:a16="http://schemas.microsoft.com/office/drawing/2014/main" id="{3F35455D-5F94-4BBF-9ACF-BCE73B01840B}"/>
                </a:ext>
              </a:extLst>
            </p:cNvPr>
            <p:cNvGrpSpPr>
              <a:grpSpLocks/>
            </p:cNvGrpSpPr>
            <p:nvPr/>
          </p:nvGrpSpPr>
          <p:grpSpPr bwMode="auto">
            <a:xfrm>
              <a:off x="2971800" y="869951"/>
              <a:ext cx="6894513" cy="1339851"/>
              <a:chOff x="-1522" y="1828"/>
              <a:chExt cx="4343" cy="844"/>
            </a:xfrm>
          </p:grpSpPr>
          <p:sp>
            <p:nvSpPr>
              <p:cNvPr id="23" name="AutoShape 11">
                <a:extLst>
                  <a:ext uri="{FF2B5EF4-FFF2-40B4-BE49-F238E27FC236}">
                    <a16:creationId xmlns:a16="http://schemas.microsoft.com/office/drawing/2014/main" id="{6B03782A-4D26-4A90-8ED3-E29AFD51F5E9}"/>
                  </a:ext>
                </a:extLst>
              </p:cNvPr>
              <p:cNvSpPr>
                <a:spLocks noChangeArrowheads="1"/>
              </p:cNvSpPr>
              <p:nvPr/>
            </p:nvSpPr>
            <p:spPr bwMode="auto">
              <a:xfrm>
                <a:off x="-178" y="1828"/>
                <a:ext cx="2999" cy="604"/>
              </a:xfrm>
              <a:prstGeom prst="roundRect">
                <a:avLst>
                  <a:gd name="adj" fmla="val 7801"/>
                </a:avLst>
              </a:prstGeom>
              <a:ln>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spcBef>
                    <a:spcPct val="20000"/>
                  </a:spcBef>
                  <a:spcAft>
                    <a:spcPct val="20000"/>
                  </a:spcAft>
                  <a:buClr>
                    <a:srgbClr val="009B9B"/>
                  </a:buClr>
                  <a:buSzPct val="80000"/>
                  <a:buFont typeface="Wingdings" panose="05000000000000000000" pitchFamily="2" charset="2"/>
                  <a:buNone/>
                </a:pPr>
                <a:r>
                  <a:rPr lang="en-GB" b="0" dirty="0">
                    <a:latin typeface="+mn-lt"/>
                  </a:rPr>
                  <a:t>To plot a performance index, click here and choose the model that best fits your function and loading. </a:t>
                </a:r>
              </a:p>
            </p:txBody>
          </p:sp>
          <p:sp>
            <p:nvSpPr>
              <p:cNvPr id="24" name="Line 13">
                <a:extLst>
                  <a:ext uri="{FF2B5EF4-FFF2-40B4-BE49-F238E27FC236}">
                    <a16:creationId xmlns:a16="http://schemas.microsoft.com/office/drawing/2014/main" id="{E3C7DA2D-0D0F-4224-A0F6-F8384838E370}"/>
                  </a:ext>
                </a:extLst>
              </p:cNvPr>
              <p:cNvSpPr>
                <a:spLocks noChangeShapeType="1"/>
              </p:cNvSpPr>
              <p:nvPr/>
            </p:nvSpPr>
            <p:spPr bwMode="auto">
              <a:xfrm flipH="1">
                <a:off x="-1522" y="2432"/>
                <a:ext cx="1344" cy="240"/>
              </a:xfrm>
              <a:prstGeom prst="line">
                <a:avLst/>
              </a:prstGeom>
              <a:ln>
                <a:headEnd/>
                <a:tailEnd type="triangle" w="med" len="lg"/>
              </a:ln>
              <a:extLst>
                <a:ext uri="{909E8E84-426E-40DD-AFC4-6F175D3DCCD1}">
                  <a14:hiddenFill xmlns:a14="http://schemas.microsoft.com/office/drawing/2010/main">
                    <a:noFill/>
                  </a14:hiddenFill>
                </a:ext>
              </a:extLst>
            </p:spPr>
            <p:style>
              <a:lnRef idx="2">
                <a:schemeClr val="accent1"/>
              </a:lnRef>
              <a:fillRef idx="1">
                <a:schemeClr val="lt1"/>
              </a:fillRef>
              <a:effectRef idx="0">
                <a:schemeClr val="accent1"/>
              </a:effectRef>
              <a:fontRef idx="minor">
                <a:schemeClr val="dk1"/>
              </a:fontRef>
            </p:style>
            <p:txBody>
              <a:bodyPr wrap="square">
                <a:spAutoFit/>
              </a:bodyPr>
              <a:lstStyle/>
              <a:p>
                <a:endParaRPr lang="en-GB"/>
              </a:p>
            </p:txBody>
          </p:sp>
        </p:grpSp>
        <p:grpSp>
          <p:nvGrpSpPr>
            <p:cNvPr id="18" name="Group 11">
              <a:extLst>
                <a:ext uri="{FF2B5EF4-FFF2-40B4-BE49-F238E27FC236}">
                  <a16:creationId xmlns:a16="http://schemas.microsoft.com/office/drawing/2014/main" id="{9FCAE849-AF43-4491-6F13-DCC32E137887}"/>
                </a:ext>
              </a:extLst>
            </p:cNvPr>
            <p:cNvGrpSpPr>
              <a:grpSpLocks/>
            </p:cNvGrpSpPr>
            <p:nvPr/>
          </p:nvGrpSpPr>
          <p:grpSpPr bwMode="auto">
            <a:xfrm>
              <a:off x="1544840" y="2591171"/>
              <a:ext cx="2131613" cy="1095375"/>
              <a:chOff x="2970" y="1316"/>
              <a:chExt cx="1240" cy="690"/>
            </a:xfrm>
          </p:grpSpPr>
          <p:sp>
            <p:nvSpPr>
              <p:cNvPr id="19" name="Oval 12">
                <a:extLst>
                  <a:ext uri="{FF2B5EF4-FFF2-40B4-BE49-F238E27FC236}">
                    <a16:creationId xmlns:a16="http://schemas.microsoft.com/office/drawing/2014/main" id="{025B2088-632E-35EC-4654-3063C2B0CEB4}"/>
                  </a:ext>
                </a:extLst>
              </p:cNvPr>
              <p:cNvSpPr>
                <a:spLocks noChangeArrowheads="1"/>
              </p:cNvSpPr>
              <p:nvPr/>
            </p:nvSpPr>
            <p:spPr bwMode="auto">
              <a:xfrm>
                <a:off x="2970" y="1316"/>
                <a:ext cx="995" cy="563"/>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a:latin typeface="+mn-lt"/>
                </a:endParaRPr>
              </a:p>
            </p:txBody>
          </p:sp>
          <p:sp>
            <p:nvSpPr>
              <p:cNvPr id="20" name="AutoShape 13">
                <a:extLst>
                  <a:ext uri="{FF2B5EF4-FFF2-40B4-BE49-F238E27FC236}">
                    <a16:creationId xmlns:a16="http://schemas.microsoft.com/office/drawing/2014/main" id="{CA29D013-86D6-17B2-2CBF-0FAFA6EB83DA}"/>
                  </a:ext>
                </a:extLst>
              </p:cNvPr>
              <p:cNvSpPr>
                <a:spLocks noChangeArrowheads="1"/>
              </p:cNvSpPr>
              <p:nvPr/>
            </p:nvSpPr>
            <p:spPr bwMode="auto">
              <a:xfrm rot="1680000">
                <a:off x="3880" y="1802"/>
                <a:ext cx="330" cy="204"/>
              </a:xfrm>
              <a:prstGeom prst="rightArrow">
                <a:avLst>
                  <a:gd name="adj1" fmla="val 49898"/>
                  <a:gd name="adj2" fmla="val 46755"/>
                </a:avLst>
              </a:prstGeom>
              <a:solidFill>
                <a:srgbClr val="FFB71B"/>
              </a:solidFill>
              <a:ln w="28575">
                <a:solidFill>
                  <a:schemeClr val="accent1"/>
                </a:solidFill>
                <a:miter lim="800000"/>
                <a:headEnd/>
                <a:tailEnd/>
              </a:ln>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a:latin typeface="+mn-lt"/>
                </a:endParaRPr>
              </a:p>
            </p:txBody>
          </p:sp>
        </p:grpSp>
      </p:grpSp>
      <p:grpSp>
        <p:nvGrpSpPr>
          <p:cNvPr id="4" name="Group 3">
            <a:extLst>
              <a:ext uri="{FF2B5EF4-FFF2-40B4-BE49-F238E27FC236}">
                <a16:creationId xmlns:a16="http://schemas.microsoft.com/office/drawing/2014/main" id="{36CAF4CD-FA50-161E-18E1-37F88DCEA8F2}"/>
              </a:ext>
            </a:extLst>
          </p:cNvPr>
          <p:cNvGrpSpPr/>
          <p:nvPr/>
        </p:nvGrpSpPr>
        <p:grpSpPr>
          <a:xfrm>
            <a:off x="792455" y="3414810"/>
            <a:ext cx="3756963" cy="2692442"/>
            <a:chOff x="792785" y="3485035"/>
            <a:chExt cx="3756963" cy="2692442"/>
          </a:xfrm>
        </p:grpSpPr>
        <p:grpSp>
          <p:nvGrpSpPr>
            <p:cNvPr id="14" name="Group 13">
              <a:extLst>
                <a:ext uri="{FF2B5EF4-FFF2-40B4-BE49-F238E27FC236}">
                  <a16:creationId xmlns:a16="http://schemas.microsoft.com/office/drawing/2014/main" id="{0A9DF740-4EA2-A3D1-214B-C64D5C79F371}"/>
                </a:ext>
              </a:extLst>
            </p:cNvPr>
            <p:cNvGrpSpPr/>
            <p:nvPr/>
          </p:nvGrpSpPr>
          <p:grpSpPr>
            <a:xfrm>
              <a:off x="792785" y="3556514"/>
              <a:ext cx="3756963" cy="2620963"/>
              <a:chOff x="3813175" y="3267076"/>
              <a:chExt cx="3756963" cy="2620963"/>
            </a:xfrm>
          </p:grpSpPr>
          <p:sp>
            <p:nvSpPr>
              <p:cNvPr id="15" name="Oval 8">
                <a:extLst>
                  <a:ext uri="{FF2B5EF4-FFF2-40B4-BE49-F238E27FC236}">
                    <a16:creationId xmlns:a16="http://schemas.microsoft.com/office/drawing/2014/main" id="{4B4D8B80-8D34-CB74-CC02-BBC67D1E7CFC}"/>
                  </a:ext>
                </a:extLst>
              </p:cNvPr>
              <p:cNvSpPr>
                <a:spLocks noChangeArrowheads="1"/>
              </p:cNvSpPr>
              <p:nvPr/>
            </p:nvSpPr>
            <p:spPr bwMode="auto">
              <a:xfrm>
                <a:off x="6665263" y="3267076"/>
                <a:ext cx="904875" cy="835025"/>
              </a:xfrm>
              <a:prstGeom prst="ellipse">
                <a:avLst/>
              </a:prstGeom>
              <a:noFill/>
              <a:ln>
                <a:headEnd/>
                <a:tailEnd/>
              </a:ln>
            </p:spPr>
            <p:style>
              <a:lnRef idx="2">
                <a:schemeClr val="accent1"/>
              </a:lnRef>
              <a:fillRef idx="1">
                <a:schemeClr val="lt1"/>
              </a:fillRef>
              <a:effectRef idx="0">
                <a:schemeClr val="accent1"/>
              </a:effectRef>
              <a:fontRef idx="minor">
                <a:schemeClr val="dk1"/>
              </a:fontRef>
            </p:style>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a:latin typeface="+mn-lt"/>
                </a:endParaRPr>
              </a:p>
            </p:txBody>
          </p:sp>
          <p:sp>
            <p:nvSpPr>
              <p:cNvPr id="16" name="Line 9">
                <a:extLst>
                  <a:ext uri="{FF2B5EF4-FFF2-40B4-BE49-F238E27FC236}">
                    <a16:creationId xmlns:a16="http://schemas.microsoft.com/office/drawing/2014/main" id="{4587858C-72AC-3F17-3A8F-0843F3834DEA}"/>
                  </a:ext>
                </a:extLst>
              </p:cNvPr>
              <p:cNvSpPr>
                <a:spLocks noChangeShapeType="1"/>
              </p:cNvSpPr>
              <p:nvPr/>
            </p:nvSpPr>
            <p:spPr bwMode="auto">
              <a:xfrm>
                <a:off x="7211390" y="4102101"/>
                <a:ext cx="14910" cy="950913"/>
              </a:xfrm>
              <a:prstGeom prst="line">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GB"/>
              </a:p>
            </p:txBody>
          </p:sp>
          <p:sp>
            <p:nvSpPr>
              <p:cNvPr id="17" name="Rectangle 10">
                <a:extLst>
                  <a:ext uri="{FF2B5EF4-FFF2-40B4-BE49-F238E27FC236}">
                    <a16:creationId xmlns:a16="http://schemas.microsoft.com/office/drawing/2014/main" id="{C81FA977-7E95-2071-0535-869CF5970048}"/>
                  </a:ext>
                </a:extLst>
              </p:cNvPr>
              <p:cNvSpPr>
                <a:spLocks noChangeArrowheads="1"/>
              </p:cNvSpPr>
              <p:nvPr/>
            </p:nvSpPr>
            <p:spPr bwMode="auto">
              <a:xfrm>
                <a:off x="3813175" y="4460877"/>
                <a:ext cx="3702050" cy="142716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GB" sz="1600" b="0" dirty="0">
                    <a:latin typeface="+mn-lt"/>
                  </a:rPr>
                  <a:t>Then choose the </a:t>
                </a:r>
                <a:r>
                  <a:rPr lang="en-GB" sz="1600" dirty="0">
                    <a:latin typeface="+mn-lt"/>
                  </a:rPr>
                  <a:t>Limiting constraint</a:t>
                </a:r>
                <a:r>
                  <a:rPr lang="en-GB" sz="1600" b="0" dirty="0">
                    <a:latin typeface="+mn-lt"/>
                  </a:rPr>
                  <a:t> and the property you want to </a:t>
                </a:r>
                <a:r>
                  <a:rPr lang="en-GB" sz="1600" dirty="0">
                    <a:latin typeface="+mn-lt"/>
                  </a:rPr>
                  <a:t>optimise</a:t>
                </a:r>
                <a:r>
                  <a:rPr lang="en-GB" sz="1600" b="0" dirty="0">
                    <a:latin typeface="+mn-lt"/>
                  </a:rPr>
                  <a:t> </a:t>
                </a:r>
                <a:r>
                  <a:rPr lang="en-GB" dirty="0">
                    <a:latin typeface="+mn-lt"/>
                  </a:rPr>
                  <a:t>-</a:t>
                </a:r>
                <a:r>
                  <a:rPr lang="en-GB" sz="1600" b="0" dirty="0">
                    <a:latin typeface="+mn-lt"/>
                  </a:rPr>
                  <a:t> the ‘performance index’ is automatically generated and plotted.</a:t>
                </a:r>
              </a:p>
            </p:txBody>
          </p:sp>
        </p:grpSp>
        <p:grpSp>
          <p:nvGrpSpPr>
            <p:cNvPr id="21" name="Group 14">
              <a:extLst>
                <a:ext uri="{FF2B5EF4-FFF2-40B4-BE49-F238E27FC236}">
                  <a16:creationId xmlns:a16="http://schemas.microsoft.com/office/drawing/2014/main" id="{832356C3-F234-CFA4-D19B-2B4DE8BF90E1}"/>
                </a:ext>
              </a:extLst>
            </p:cNvPr>
            <p:cNvGrpSpPr>
              <a:grpSpLocks/>
            </p:cNvGrpSpPr>
            <p:nvPr/>
          </p:nvGrpSpPr>
          <p:grpSpPr bwMode="auto">
            <a:xfrm>
              <a:off x="1593420" y="3485035"/>
              <a:ext cx="2051453" cy="935038"/>
              <a:chOff x="2871" y="1952"/>
              <a:chExt cx="1193" cy="589"/>
            </a:xfrm>
          </p:grpSpPr>
          <p:sp>
            <p:nvSpPr>
              <p:cNvPr id="28" name="Oval 15">
                <a:extLst>
                  <a:ext uri="{FF2B5EF4-FFF2-40B4-BE49-F238E27FC236}">
                    <a16:creationId xmlns:a16="http://schemas.microsoft.com/office/drawing/2014/main" id="{ECE235C3-C3C9-D7EA-FFDB-A0C465AAEB5D}"/>
                  </a:ext>
                </a:extLst>
              </p:cNvPr>
              <p:cNvSpPr>
                <a:spLocks noChangeArrowheads="1"/>
              </p:cNvSpPr>
              <p:nvPr/>
            </p:nvSpPr>
            <p:spPr bwMode="auto">
              <a:xfrm>
                <a:off x="2871" y="1952"/>
                <a:ext cx="491" cy="589"/>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a:latin typeface="+mn-lt"/>
                </a:endParaRPr>
              </a:p>
            </p:txBody>
          </p:sp>
          <p:sp>
            <p:nvSpPr>
              <p:cNvPr id="29" name="AutoShape 16">
                <a:extLst>
                  <a:ext uri="{FF2B5EF4-FFF2-40B4-BE49-F238E27FC236}">
                    <a16:creationId xmlns:a16="http://schemas.microsoft.com/office/drawing/2014/main" id="{17773CF7-A90D-4FA8-AED8-6BF625F3CB8D}"/>
                  </a:ext>
                </a:extLst>
              </p:cNvPr>
              <p:cNvSpPr>
                <a:spLocks noChangeArrowheads="1"/>
              </p:cNvSpPr>
              <p:nvPr/>
            </p:nvSpPr>
            <p:spPr bwMode="auto">
              <a:xfrm>
                <a:off x="3390" y="2240"/>
                <a:ext cx="674" cy="142"/>
              </a:xfrm>
              <a:prstGeom prst="rightArrow">
                <a:avLst>
                  <a:gd name="adj1" fmla="val 49898"/>
                  <a:gd name="adj2" fmla="val 46755"/>
                </a:avLst>
              </a:prstGeom>
              <a:solidFill>
                <a:srgbClr val="FFB71B"/>
              </a:solidFill>
              <a:ln w="28575">
                <a:solidFill>
                  <a:schemeClr val="accent1"/>
                </a:solidFill>
                <a:miter lim="800000"/>
                <a:headEnd/>
                <a:tailEnd/>
              </a:ln>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a:latin typeface="+mn-lt"/>
                </a:endParaRPr>
              </a:p>
            </p:txBody>
          </p:sp>
        </p:grpSp>
      </p:grpSp>
      <p:pic>
        <p:nvPicPr>
          <p:cNvPr id="30" name="Picture 4">
            <a:extLst>
              <a:ext uri="{FF2B5EF4-FFF2-40B4-BE49-F238E27FC236}">
                <a16:creationId xmlns:a16="http://schemas.microsoft.com/office/drawing/2014/main" id="{2221DA38-3DEA-F69F-440C-EE824AB7F0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3271" y="2306037"/>
            <a:ext cx="5486400" cy="3272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AutoShape 16">
            <a:extLst>
              <a:ext uri="{FF2B5EF4-FFF2-40B4-BE49-F238E27FC236}">
                <a16:creationId xmlns:a16="http://schemas.microsoft.com/office/drawing/2014/main" id="{FBB58317-5634-5DF5-DE70-4355BB6FDECB}"/>
              </a:ext>
            </a:extLst>
          </p:cNvPr>
          <p:cNvSpPr>
            <a:spLocks noChangeArrowheads="1"/>
          </p:cNvSpPr>
          <p:nvPr/>
        </p:nvSpPr>
        <p:spPr bwMode="auto">
          <a:xfrm>
            <a:off x="4596528" y="3861313"/>
            <a:ext cx="1158994" cy="225425"/>
          </a:xfrm>
          <a:prstGeom prst="rightArrow">
            <a:avLst>
              <a:gd name="adj1" fmla="val 49898"/>
              <a:gd name="adj2" fmla="val 46755"/>
            </a:avLst>
          </a:prstGeom>
          <a:solidFill>
            <a:srgbClr val="FFB71B"/>
          </a:solidFill>
          <a:ln w="28575">
            <a:solidFill>
              <a:schemeClr val="accent1"/>
            </a:solidFill>
            <a:miter lim="800000"/>
            <a:headEnd/>
            <a:tailEnd/>
          </a:ln>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a:latin typeface="+mn-lt"/>
            </a:endParaRPr>
          </a:p>
        </p:txBody>
      </p:sp>
    </p:spTree>
    <p:extLst>
      <p:ext uri="{BB962C8B-B14F-4D97-AF65-F5344CB8AC3E}">
        <p14:creationId xmlns:p14="http://schemas.microsoft.com/office/powerpoint/2010/main" val="21490411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a:ln w="9525"/>
        </p:spPr>
        <p:txBody>
          <a:bodyPr/>
          <a:lstStyle/>
          <a:p>
            <a:r>
              <a:rPr lang="en-US" dirty="0">
                <a:latin typeface="+mn-lt"/>
              </a:rPr>
              <a:t>Example: trade-off between cost and weight</a:t>
            </a:r>
            <a:endParaRPr lang="en-GB" dirty="0">
              <a:latin typeface="+mn-lt"/>
            </a:endParaRPr>
          </a:p>
        </p:txBody>
      </p:sp>
      <p:sp>
        <p:nvSpPr>
          <p:cNvPr id="2" name="Content Placeholder 1"/>
          <p:cNvSpPr>
            <a:spLocks noGrp="1"/>
          </p:cNvSpPr>
          <p:nvPr>
            <p:ph type="body" sz="quarter" idx="13"/>
          </p:nvPr>
        </p:nvSpPr>
        <p:spPr>
          <a:prstGeom prst="rect">
            <a:avLst/>
          </a:prstGeom>
        </p:spPr>
        <p:txBody>
          <a:bodyPr/>
          <a:lstStyle/>
          <a:p>
            <a:r>
              <a:rPr lang="pt-PT" sz="2000" dirty="0">
                <a:latin typeface="+mn-lt"/>
              </a:rPr>
              <a:t>The scenario:</a:t>
            </a:r>
          </a:p>
          <a:p>
            <a:pPr lvl="1">
              <a:buClr>
                <a:schemeClr val="accent3">
                  <a:lumMod val="50000"/>
                </a:schemeClr>
              </a:buClr>
              <a:buSzPct val="100000"/>
            </a:pPr>
            <a:r>
              <a:rPr lang="pt-PT" sz="2000" b="0" dirty="0">
                <a:latin typeface="+mn-lt"/>
              </a:rPr>
              <a:t>Select a material for an exterior panel of a vehicle</a:t>
            </a:r>
          </a:p>
          <a:p>
            <a:pPr lvl="1">
              <a:buClr>
                <a:schemeClr val="accent3">
                  <a:lumMod val="50000"/>
                </a:schemeClr>
              </a:buClr>
              <a:buSzPct val="100000"/>
            </a:pPr>
            <a:r>
              <a:rPr lang="pt-PT" sz="2000" b="0" dirty="0">
                <a:latin typeface="+mn-lt"/>
              </a:rPr>
              <a:t>It must be as light and cheap as possible</a:t>
            </a:r>
          </a:p>
          <a:p>
            <a:pPr lvl="1">
              <a:buClr>
                <a:schemeClr val="accent3">
                  <a:lumMod val="50000"/>
                </a:schemeClr>
              </a:buClr>
              <a:buSzPct val="100000"/>
            </a:pPr>
            <a:r>
              <a:rPr lang="pt-PT" sz="2000" b="0" dirty="0">
                <a:latin typeface="+mn-lt"/>
              </a:rPr>
              <a:t>Stiffness is the most important constraint</a:t>
            </a:r>
          </a:p>
          <a:p>
            <a:pPr lvl="1"/>
            <a:endParaRPr lang="pt-PT" sz="2000" b="0" dirty="0">
              <a:latin typeface="+mn-lt"/>
            </a:endParaRPr>
          </a:p>
          <a:p>
            <a:pPr lvl="1"/>
            <a:endParaRPr lang="pt-PT" sz="2000" b="0" dirty="0">
              <a:latin typeface="+mn-lt"/>
            </a:endParaRPr>
          </a:p>
          <a:p>
            <a:pPr lvl="1"/>
            <a:endParaRPr lang="pt-PT" sz="2000" b="0" dirty="0">
              <a:latin typeface="+mn-lt"/>
            </a:endParaRPr>
          </a:p>
          <a:p>
            <a:pPr lvl="1"/>
            <a:endParaRPr lang="pt-PT" sz="2000" b="0" dirty="0">
              <a:latin typeface="+mn-lt"/>
            </a:endParaRPr>
          </a:p>
        </p:txBody>
      </p:sp>
      <p:grpSp>
        <p:nvGrpSpPr>
          <p:cNvPr id="8" name="Group 7"/>
          <p:cNvGrpSpPr>
            <a:grpSpLocks/>
          </p:cNvGrpSpPr>
          <p:nvPr/>
        </p:nvGrpSpPr>
        <p:grpSpPr bwMode="auto">
          <a:xfrm>
            <a:off x="3897987" y="3294291"/>
            <a:ext cx="3535363" cy="1473200"/>
            <a:chOff x="456455" y="3380792"/>
            <a:chExt cx="3535362" cy="1473200"/>
          </a:xfrm>
        </p:grpSpPr>
        <p:sp>
          <p:nvSpPr>
            <p:cNvPr id="52242" name="Rectangle 172"/>
            <p:cNvSpPr>
              <a:spLocks noChangeArrowheads="1"/>
            </p:cNvSpPr>
            <p:nvPr/>
          </p:nvSpPr>
          <p:spPr bwMode="auto">
            <a:xfrm>
              <a:off x="456455" y="3380792"/>
              <a:ext cx="3535362" cy="1473200"/>
            </a:xfrm>
            <a:prstGeom prst="rect">
              <a:avLst/>
            </a:prstGeom>
            <a:solidFill>
              <a:schemeClr val="accent1">
                <a:lumMod val="20000"/>
                <a:lumOff val="80000"/>
              </a:schemeClr>
            </a:solidFill>
            <a:ln w="28575">
              <a:solidFill>
                <a:schemeClr val="accent1"/>
              </a:solidFill>
              <a:miter lim="800000"/>
              <a:headEnd/>
              <a:tailEnd/>
            </a:ln>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dirty="0">
                <a:solidFill>
                  <a:srgbClr val="000000"/>
                </a:solidFill>
                <a:latin typeface="+mn-lt"/>
              </a:endParaRPr>
            </a:p>
          </p:txBody>
        </p:sp>
        <p:sp>
          <p:nvSpPr>
            <p:cNvPr id="52243" name="Text Box 180"/>
            <p:cNvSpPr txBox="1">
              <a:spLocks noChangeArrowheads="1"/>
            </p:cNvSpPr>
            <p:nvPr/>
          </p:nvSpPr>
          <p:spPr bwMode="auto">
            <a:xfrm>
              <a:off x="491380" y="3380792"/>
              <a:ext cx="3500437"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GB" sz="1400" dirty="0">
                  <a:solidFill>
                    <a:srgbClr val="000000"/>
                  </a:solidFill>
                  <a:latin typeface="+mn-lt"/>
                </a:rPr>
                <a:t>Define locally-linear</a:t>
              </a:r>
            </a:p>
            <a:p>
              <a:pPr algn="ctr">
                <a:spcBef>
                  <a:spcPct val="0"/>
                </a:spcBef>
                <a:spcAft>
                  <a:spcPct val="0"/>
                </a:spcAft>
                <a:buClr>
                  <a:srgbClr val="009B9B"/>
                </a:buClr>
                <a:buSzPct val="80000"/>
                <a:buFont typeface="Wingdings" panose="05000000000000000000" pitchFamily="2" charset="2"/>
                <a:buNone/>
              </a:pPr>
              <a:r>
                <a:rPr lang="en-GB" sz="1400" dirty="0">
                  <a:solidFill>
                    <a:srgbClr val="7FC4BC"/>
                  </a:solidFill>
                  <a:latin typeface="+mn-lt"/>
                </a:rPr>
                <a:t>Penalty function  Z</a:t>
              </a:r>
            </a:p>
            <a:p>
              <a:pPr algn="ctr">
                <a:spcBef>
                  <a:spcPct val="0"/>
                </a:spcBef>
                <a:spcAft>
                  <a:spcPct val="0"/>
                </a:spcAft>
                <a:buClr>
                  <a:srgbClr val="009B9B"/>
                </a:buClr>
                <a:buSzPct val="80000"/>
                <a:buFont typeface="Wingdings" panose="05000000000000000000" pitchFamily="2" charset="2"/>
                <a:buNone/>
              </a:pPr>
              <a:endParaRPr lang="pt-PT" sz="1000" dirty="0">
                <a:solidFill>
                  <a:srgbClr val="000000"/>
                </a:solidFill>
                <a:latin typeface="+mn-lt"/>
              </a:endParaRPr>
            </a:p>
            <a:p>
              <a:pPr algn="ctr">
                <a:spcBef>
                  <a:spcPct val="0"/>
                </a:spcBef>
                <a:spcAft>
                  <a:spcPct val="0"/>
                </a:spcAft>
                <a:buClr>
                  <a:srgbClr val="009B9B"/>
                </a:buClr>
                <a:buSzPct val="80000"/>
                <a:buFont typeface="Wingdings" panose="05000000000000000000" pitchFamily="2" charset="2"/>
                <a:buNone/>
              </a:pPr>
              <a:r>
                <a:rPr lang="pt-PT" sz="1800" b="0" dirty="0">
                  <a:solidFill>
                    <a:srgbClr val="000000"/>
                  </a:solidFill>
                  <a:latin typeface="+mn-lt"/>
                </a:rPr>
                <a:t>Z = </a:t>
              </a:r>
              <a:r>
                <a:rPr lang="pt-PT" sz="1800" b="0" dirty="0">
                  <a:solidFill>
                    <a:srgbClr val="000000"/>
                  </a:solidFill>
                  <a:latin typeface="+mn-lt"/>
                  <a:sym typeface="Symbol" panose="05050102010706020507" pitchFamily="18" charset="2"/>
                </a:rPr>
                <a:t> </a:t>
              </a:r>
              <a:r>
                <a:rPr lang="pt-PT" sz="1800" b="0" i="1" dirty="0">
                  <a:solidFill>
                    <a:srgbClr val="000000"/>
                  </a:solidFill>
                  <a:latin typeface="+mn-lt"/>
                  <a:sym typeface="Symbol" panose="05050102010706020507" pitchFamily="18" charset="2"/>
                </a:rPr>
                <a:t>m</a:t>
              </a:r>
              <a:r>
                <a:rPr lang="pt-PT" sz="1800" b="0" dirty="0">
                  <a:solidFill>
                    <a:srgbClr val="000000"/>
                  </a:solidFill>
                  <a:latin typeface="+mn-lt"/>
                  <a:sym typeface="Symbol" panose="05050102010706020507" pitchFamily="18" charset="2"/>
                </a:rPr>
                <a:t> + </a:t>
              </a:r>
              <a:r>
                <a:rPr lang="pt-PT" sz="1800" b="0" i="1" dirty="0">
                  <a:solidFill>
                    <a:srgbClr val="000000"/>
                  </a:solidFill>
                  <a:latin typeface="+mn-lt"/>
                  <a:sym typeface="Symbol" panose="05050102010706020507" pitchFamily="18" charset="2"/>
                </a:rPr>
                <a:t>C</a:t>
              </a:r>
              <a:endParaRPr lang="pt-PT" sz="1800" b="0" i="1" dirty="0">
                <a:solidFill>
                  <a:srgbClr val="000000"/>
                </a:solidFill>
                <a:latin typeface="+mn-lt"/>
              </a:endParaRPr>
            </a:p>
            <a:p>
              <a:pPr algn="ctr">
                <a:spcBef>
                  <a:spcPct val="0"/>
                </a:spcBef>
                <a:spcAft>
                  <a:spcPct val="0"/>
                </a:spcAft>
                <a:buClr>
                  <a:srgbClr val="009B9B"/>
                </a:buClr>
                <a:buSzPct val="80000"/>
                <a:buFont typeface="Wingdings" panose="05000000000000000000" pitchFamily="2" charset="2"/>
                <a:buNone/>
              </a:pPr>
              <a:endParaRPr lang="en-GB" sz="1000" dirty="0">
                <a:solidFill>
                  <a:srgbClr val="000000"/>
                </a:solidFill>
                <a:latin typeface="+mn-lt"/>
              </a:endParaRPr>
            </a:p>
            <a:p>
              <a:pPr algn="ctr">
                <a:spcBef>
                  <a:spcPct val="0"/>
                </a:spcBef>
                <a:spcAft>
                  <a:spcPct val="0"/>
                </a:spcAft>
                <a:buClr>
                  <a:srgbClr val="009B9B"/>
                </a:buClr>
                <a:buSzPct val="80000"/>
                <a:buFont typeface="Wingdings" panose="05000000000000000000" pitchFamily="2" charset="2"/>
                <a:buNone/>
              </a:pPr>
              <a:r>
                <a:rPr lang="en-GB" sz="1400" dirty="0">
                  <a:solidFill>
                    <a:srgbClr val="000000"/>
                  </a:solidFill>
                  <a:latin typeface="+mn-lt"/>
                </a:rPr>
                <a:t>Seek solution with smallest  </a:t>
              </a:r>
              <a:r>
                <a:rPr lang="en-GB" sz="1800" b="0" dirty="0">
                  <a:solidFill>
                    <a:srgbClr val="000000"/>
                  </a:solidFill>
                  <a:latin typeface="+mn-lt"/>
                </a:rPr>
                <a:t>Z</a:t>
              </a:r>
              <a:r>
                <a:rPr lang="en-GB" sz="1800" b="0" baseline="30000" dirty="0">
                  <a:solidFill>
                    <a:srgbClr val="000000"/>
                  </a:solidFill>
                  <a:latin typeface="+mn-lt"/>
                </a:rPr>
                <a:t> (1)</a:t>
              </a:r>
              <a:endParaRPr lang="en-GB" sz="1400" b="0" baseline="30000" dirty="0">
                <a:solidFill>
                  <a:srgbClr val="000000"/>
                </a:solidFill>
                <a:latin typeface="+mn-lt"/>
              </a:endParaRPr>
            </a:p>
          </p:txBody>
        </p:sp>
      </p:grpSp>
      <p:pic>
        <p:nvPicPr>
          <p:cNvPr id="3076" name="Picture 4" descr="C:\Users\arlindo.silva\Documents\My other files\Documents\Trabalhos\Publicação\Revistas\Materials and Design\Fender_Elsa_Peças\10925331-623x3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9488" y="1390880"/>
            <a:ext cx="295275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a:spLocks noChangeArrowheads="1"/>
          </p:cNvSpPr>
          <p:nvPr/>
        </p:nvSpPr>
        <p:spPr bwMode="auto">
          <a:xfrm>
            <a:off x="1716088" y="4956404"/>
            <a:ext cx="9061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2857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lvl="1">
              <a:buClr>
                <a:schemeClr val="accent1"/>
              </a:buClr>
              <a:buSzPct val="100000"/>
              <a:buFont typeface="Wingdings" panose="05000000000000000000" pitchFamily="2" charset="2"/>
              <a:buChar char="§"/>
            </a:pPr>
            <a:r>
              <a:rPr lang="pt-PT" sz="2400" dirty="0">
                <a:latin typeface="+mn-lt"/>
                <a:sym typeface="Symbol" panose="05050102010706020507" pitchFamily="18" charset="2"/>
              </a:rPr>
              <a:t></a:t>
            </a:r>
            <a:r>
              <a:rPr lang="pt-PT" sz="2000" b="0" dirty="0">
                <a:latin typeface="+mn-lt"/>
                <a:sym typeface="Symbol" panose="05050102010706020507" pitchFamily="18" charset="2"/>
              </a:rPr>
              <a:t>: how much are you willing to pay for each extra kg </a:t>
            </a:r>
            <a:r>
              <a:rPr lang="pt-PT" sz="2000" i="1" dirty="0">
                <a:latin typeface="+mn-lt"/>
                <a:sym typeface="Symbol" panose="05050102010706020507" pitchFamily="18" charset="2"/>
              </a:rPr>
              <a:t>(exchange constant)</a:t>
            </a:r>
            <a:r>
              <a:rPr lang="pt-PT" sz="2000" b="0" dirty="0">
                <a:latin typeface="+mn-lt"/>
                <a:sym typeface="Symbol" panose="05050102010706020507" pitchFamily="18" charset="2"/>
              </a:rPr>
              <a:t>?</a:t>
            </a:r>
            <a:endParaRPr lang="en-GB" sz="2000" b="0" dirty="0">
              <a:latin typeface="+mn-lt"/>
            </a:endParaRPr>
          </a:p>
        </p:txBody>
      </p:sp>
      <p:grpSp>
        <p:nvGrpSpPr>
          <p:cNvPr id="15" name="Group 14"/>
          <p:cNvGrpSpPr>
            <a:grpSpLocks/>
          </p:cNvGrpSpPr>
          <p:nvPr/>
        </p:nvGrpSpPr>
        <p:grpSpPr bwMode="auto">
          <a:xfrm>
            <a:off x="6922390" y="5552474"/>
            <a:ext cx="4736209" cy="568320"/>
            <a:chOff x="3340359" y="5505478"/>
            <a:chExt cx="4736450" cy="568504"/>
          </a:xfrm>
        </p:grpSpPr>
        <p:sp>
          <p:nvSpPr>
            <p:cNvPr id="14" name="Bent Arrow 13"/>
            <p:cNvSpPr/>
            <p:nvPr/>
          </p:nvSpPr>
          <p:spPr bwMode="auto">
            <a:xfrm flipV="1">
              <a:off x="3340359" y="5505478"/>
              <a:ext cx="1183645" cy="369452"/>
            </a:xfrm>
            <a:prstGeom prst="bentArrow">
              <a:avLst/>
            </a:prstGeom>
            <a:noFill/>
            <a:ln w="9525" cap="flat" cmpd="sng" algn="ctr">
              <a:solidFill>
                <a:schemeClr val="accent1"/>
              </a:solidFill>
              <a:prstDash val="solid"/>
              <a:round/>
              <a:headEnd type="none" w="med" len="med"/>
              <a:tailEnd type="none" w="med" len="med"/>
            </a:ln>
            <a:effectLst/>
          </p:spPr>
          <p:txBody>
            <a:bodyPr wrap="square">
              <a:spAutoFit/>
            </a:bodyPr>
            <a:lstStyle/>
            <a:p>
              <a:pPr>
                <a:spcBef>
                  <a:spcPct val="20000"/>
                </a:spcBef>
                <a:spcAft>
                  <a:spcPct val="20000"/>
                </a:spcAft>
                <a:buClr>
                  <a:srgbClr val="009B9B"/>
                </a:buClr>
                <a:buSzPct val="80000"/>
                <a:buFont typeface="Wingdings" pitchFamily="2" charset="2"/>
                <a:buNone/>
                <a:defRPr/>
              </a:pPr>
              <a:endParaRPr lang="en-GB" dirty="0"/>
            </a:p>
          </p:txBody>
        </p:sp>
        <p:sp>
          <p:nvSpPr>
            <p:cNvPr id="52241" name="Rectangle 16"/>
            <p:cNvSpPr>
              <a:spLocks noChangeArrowheads="1"/>
            </p:cNvSpPr>
            <p:nvPr/>
          </p:nvSpPr>
          <p:spPr bwMode="auto">
            <a:xfrm>
              <a:off x="4524004" y="5612167"/>
              <a:ext cx="3552805" cy="46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marL="0" lvl="1">
                <a:buClr>
                  <a:srgbClr val="47722A"/>
                </a:buClr>
                <a:buSzPct val="100000"/>
                <a:buNone/>
              </a:pPr>
              <a:r>
                <a:rPr lang="pt-PT" sz="2400" dirty="0">
                  <a:solidFill>
                    <a:srgbClr val="000000"/>
                  </a:solidFill>
                  <a:latin typeface="+mn-lt"/>
                  <a:sym typeface="Symbol" panose="05050102010706020507" pitchFamily="18" charset="2"/>
                </a:rPr>
                <a:t>Granta EduPack software</a:t>
              </a:r>
              <a:endParaRPr lang="en-GB" sz="2000" b="0" dirty="0">
                <a:latin typeface="+mn-lt"/>
              </a:endParaRPr>
            </a:p>
          </p:txBody>
        </p:sp>
      </p:grpSp>
      <p:grpSp>
        <p:nvGrpSpPr>
          <p:cNvPr id="21" name="Group 20"/>
          <p:cNvGrpSpPr>
            <a:grpSpLocks/>
          </p:cNvGrpSpPr>
          <p:nvPr/>
        </p:nvGrpSpPr>
        <p:grpSpPr bwMode="auto">
          <a:xfrm>
            <a:off x="5895977" y="3294291"/>
            <a:ext cx="2702599" cy="1473200"/>
            <a:chOff x="4404095" y="3380792"/>
            <a:chExt cx="2703049" cy="1473200"/>
          </a:xfrm>
        </p:grpSpPr>
        <p:grpSp>
          <p:nvGrpSpPr>
            <p:cNvPr id="52235" name="Group 11"/>
            <p:cNvGrpSpPr>
              <a:grpSpLocks/>
            </p:cNvGrpSpPr>
            <p:nvPr/>
          </p:nvGrpSpPr>
          <p:grpSpPr bwMode="auto">
            <a:xfrm>
              <a:off x="6078444" y="3380792"/>
              <a:ext cx="1028700" cy="1473200"/>
              <a:chOff x="4501505" y="3380792"/>
              <a:chExt cx="1028700" cy="1473200"/>
            </a:xfrm>
          </p:grpSpPr>
          <p:graphicFrame>
            <p:nvGraphicFramePr>
              <p:cNvPr id="52238" name="Object 7"/>
              <p:cNvGraphicFramePr>
                <a:graphicFrameLocks noChangeAspect="1"/>
              </p:cNvGraphicFramePr>
              <p:nvPr/>
            </p:nvGraphicFramePr>
            <p:xfrm>
              <a:off x="4509928" y="3380792"/>
              <a:ext cx="914220" cy="723600"/>
            </p:xfrm>
            <a:graphic>
              <a:graphicData uri="http://schemas.openxmlformats.org/presentationml/2006/ole">
                <mc:AlternateContent xmlns:mc="http://schemas.openxmlformats.org/markup-compatibility/2006">
                  <mc:Choice xmlns:v="urn:schemas-microsoft-com:vml" Requires="v">
                    <p:oleObj name="Equation" r:id="rId4" imgW="609336" imgH="482391" progId="Equation.3">
                      <p:embed/>
                    </p:oleObj>
                  </mc:Choice>
                  <mc:Fallback>
                    <p:oleObj name="Equation" r:id="rId4" imgW="609336" imgH="482391" progId="Equation.3">
                      <p:embed/>
                      <p:pic>
                        <p:nvPicPr>
                          <p:cNvPr id="52238"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9928" y="3380792"/>
                            <a:ext cx="914220" cy="72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239" name="Object 3"/>
              <p:cNvGraphicFramePr>
                <a:graphicFrameLocks noChangeAspect="1"/>
              </p:cNvGraphicFramePr>
              <p:nvPr/>
            </p:nvGraphicFramePr>
            <p:xfrm>
              <a:off x="4501505" y="4168192"/>
              <a:ext cx="1028700" cy="685800"/>
            </p:xfrm>
            <a:graphic>
              <a:graphicData uri="http://schemas.openxmlformats.org/presentationml/2006/ole">
                <mc:AlternateContent xmlns:mc="http://schemas.openxmlformats.org/markup-compatibility/2006">
                  <mc:Choice xmlns:v="urn:schemas-microsoft-com:vml" Requires="v">
                    <p:oleObj name="Equation" r:id="rId6" imgW="685800" imgH="457200" progId="Equation.3">
                      <p:embed/>
                    </p:oleObj>
                  </mc:Choice>
                  <mc:Fallback>
                    <p:oleObj name="Equation" r:id="rId6" imgW="685800" imgH="457200" progId="Equation.3">
                      <p:embed/>
                      <p:pic>
                        <p:nvPicPr>
                          <p:cNvPr id="52239"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1505" y="4168192"/>
                            <a:ext cx="1028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cxnSp>
          <p:nvCxnSpPr>
            <p:cNvPr id="52236" name="Straight Arrow Connector 3"/>
            <p:cNvCxnSpPr>
              <a:cxnSpLocks noChangeShapeType="1"/>
            </p:cNvCxnSpPr>
            <p:nvPr/>
          </p:nvCxnSpPr>
          <p:spPr bwMode="auto">
            <a:xfrm flipV="1">
              <a:off x="4851273" y="3749168"/>
              <a:ext cx="1158811" cy="361799"/>
            </a:xfrm>
            <a:prstGeom prst="straightConnector1">
              <a:avLst/>
            </a:prstGeom>
            <a:noFill/>
            <a:ln w="28575" algn="ctr">
              <a:solidFill>
                <a:schemeClr val="accent4"/>
              </a:solidFill>
              <a:round/>
              <a:headEnd/>
              <a:tailEnd type="arrow" w="med" len="med"/>
            </a:ln>
            <a:extLst>
              <a:ext uri="{909E8E84-426E-40DD-AFC4-6F175D3DCCD1}">
                <a14:hiddenFill xmlns:a14="http://schemas.microsoft.com/office/drawing/2010/main">
                  <a:noFill/>
                </a14:hiddenFill>
              </a:ext>
            </a:extLst>
          </p:spPr>
        </p:cxnSp>
        <p:cxnSp>
          <p:nvCxnSpPr>
            <p:cNvPr id="52237" name="Straight Arrow Connector 17"/>
            <p:cNvCxnSpPr>
              <a:cxnSpLocks noChangeShapeType="1"/>
            </p:cNvCxnSpPr>
            <p:nvPr/>
          </p:nvCxnSpPr>
          <p:spPr bwMode="auto">
            <a:xfrm>
              <a:off x="4404095" y="4312655"/>
              <a:ext cx="1674349" cy="183921"/>
            </a:xfrm>
            <a:prstGeom prst="straightConnector1">
              <a:avLst/>
            </a:prstGeom>
            <a:noFill/>
            <a:ln w="28575" algn="ctr">
              <a:solidFill>
                <a:schemeClr val="accent4"/>
              </a:solidFill>
              <a:round/>
              <a:headEnd/>
              <a:tailEnd type="arrow" w="med" len="med"/>
            </a:ln>
            <a:extLst>
              <a:ext uri="{909E8E84-426E-40DD-AFC4-6F175D3DCCD1}">
                <a14:hiddenFill xmlns:a14="http://schemas.microsoft.com/office/drawing/2010/main">
                  <a:noFill/>
                </a14:hiddenFill>
              </a:ext>
            </a:extLst>
          </p:spPr>
        </p:cxnSp>
      </p:grpSp>
      <p:cxnSp>
        <p:nvCxnSpPr>
          <p:cNvPr id="22" name="Straight Arrow Connector 21"/>
          <p:cNvCxnSpPr>
            <a:cxnSpLocks noChangeShapeType="1"/>
          </p:cNvCxnSpPr>
          <p:nvPr/>
        </p:nvCxnSpPr>
        <p:spPr bwMode="auto">
          <a:xfrm flipH="1">
            <a:off x="2704188" y="4226154"/>
            <a:ext cx="2706013" cy="855662"/>
          </a:xfrm>
          <a:prstGeom prst="straightConnector1">
            <a:avLst/>
          </a:prstGeom>
          <a:noFill/>
          <a:ln w="28575" algn="ctr">
            <a:solidFill>
              <a:schemeClr val="accent4"/>
            </a:solidFill>
            <a:round/>
            <a:headEnd/>
            <a:tailEnd type="arrow" w="med" len="med"/>
          </a:ln>
          <a:extLst>
            <a:ext uri="{909E8E84-426E-40DD-AFC4-6F175D3DCCD1}">
              <a14:hiddenFill xmlns:a14="http://schemas.microsoft.com/office/drawing/2010/main">
                <a:noFill/>
              </a14:hiddenFill>
            </a:ext>
          </a:extLst>
        </p:spPr>
      </p:cxnSp>
      <p:sp>
        <p:nvSpPr>
          <p:cNvPr id="3" name="Slide Number Placeholder 2">
            <a:extLst>
              <a:ext uri="{FF2B5EF4-FFF2-40B4-BE49-F238E27FC236}">
                <a16:creationId xmlns:a16="http://schemas.microsoft.com/office/drawing/2014/main" id="{C48B0F93-2217-4B94-9E87-E9932E784667}"/>
              </a:ext>
            </a:extLst>
          </p:cNvPr>
          <p:cNvSpPr>
            <a:spLocks noGrp="1"/>
          </p:cNvSpPr>
          <p:nvPr>
            <p:ph type="sldNum" sz="quarter" idx="11"/>
          </p:nvPr>
        </p:nvSpPr>
        <p:spPr/>
        <p:txBody>
          <a:bodyPr/>
          <a:lstStyle/>
          <a:p>
            <a:fld id="{F0D23093-2AB0-F74C-B865-1A12A15B650E}" type="slidenum">
              <a:rPr lang="en-US" smtClean="0"/>
              <a:pPr/>
              <a:t>17</a:t>
            </a:fld>
            <a:endParaRPr lang="en-US" dirty="0"/>
          </a:p>
        </p:txBody>
      </p:sp>
    </p:spTree>
    <p:extLst>
      <p:ext uri="{BB962C8B-B14F-4D97-AF65-F5344CB8AC3E}">
        <p14:creationId xmlns:p14="http://schemas.microsoft.com/office/powerpoint/2010/main" val="2517173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left)">
                                      <p:cBhvr>
                                        <p:cTn id="10" dur="500"/>
                                        <p:tgtEl>
                                          <p:spTgt spid="2">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left)">
                                      <p:cBhvr>
                                        <p:cTn id="13" dur="500"/>
                                        <p:tgtEl>
                                          <p:spTgt spid="2">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left)">
                                      <p:cBhvr>
                                        <p:cTn id="16" dur="500"/>
                                        <p:tgtEl>
                                          <p:spTgt spid="2">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3076"/>
                                        </p:tgtEl>
                                        <p:attrNameLst>
                                          <p:attrName>style.visibility</p:attrName>
                                        </p:attrNameLst>
                                      </p:cBhvr>
                                      <p:to>
                                        <p:strVal val="visible"/>
                                      </p:to>
                                    </p:set>
                                    <p:animEffect transition="in" filter="wipe(up)">
                                      <p:cBhvr>
                                        <p:cTn id="21" dur="500"/>
                                        <p:tgtEl>
                                          <p:spTgt spid="307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500"/>
                                        <p:tgtEl>
                                          <p:spTgt spid="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2"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right)">
                                      <p:cBhvr>
                                        <p:cTn id="36" dur="500"/>
                                        <p:tgtEl>
                                          <p:spTgt spid="22"/>
                                        </p:tgtEl>
                                      </p:cBhvr>
                                    </p:animEffect>
                                  </p:childTnLst>
                                </p:cTn>
                              </p:par>
                            </p:childTnLst>
                          </p:cTn>
                        </p:par>
                        <p:par>
                          <p:cTn id="37" fill="hold" nodeType="afterGroup">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3"/>
          <p:cNvSpPr>
            <a:spLocks noChangeArrowheads="1"/>
          </p:cNvSpPr>
          <p:nvPr/>
        </p:nvSpPr>
        <p:spPr bwMode="auto">
          <a:xfrm>
            <a:off x="8395702" y="525549"/>
            <a:ext cx="2449513" cy="5538701"/>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dirty="0">
              <a:solidFill>
                <a:srgbClr val="000000"/>
              </a:solidFill>
              <a:latin typeface="+mn-lt"/>
            </a:endParaRPr>
          </a:p>
        </p:txBody>
      </p:sp>
      <p:grpSp>
        <p:nvGrpSpPr>
          <p:cNvPr id="2" name="Group 34"/>
          <p:cNvGrpSpPr>
            <a:grpSpLocks/>
          </p:cNvGrpSpPr>
          <p:nvPr/>
        </p:nvGrpSpPr>
        <p:grpSpPr bwMode="auto">
          <a:xfrm>
            <a:off x="1936749" y="3289300"/>
            <a:ext cx="6615112" cy="1955800"/>
            <a:chOff x="504" y="2296"/>
            <a:chExt cx="3846" cy="1232"/>
          </a:xfrm>
        </p:grpSpPr>
        <p:sp>
          <p:nvSpPr>
            <p:cNvPr id="54302" name="Text Box 28"/>
            <p:cNvSpPr txBox="1">
              <a:spLocks noChangeArrowheads="1"/>
            </p:cNvSpPr>
            <p:nvPr/>
          </p:nvSpPr>
          <p:spPr bwMode="auto">
            <a:xfrm>
              <a:off x="504" y="2296"/>
              <a:ext cx="291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009B9B"/>
                </a:buClr>
                <a:buSzPct val="80000"/>
                <a:buFont typeface="Wingdings" panose="05000000000000000000" pitchFamily="2" charset="2"/>
                <a:buNone/>
              </a:pPr>
              <a:r>
                <a:rPr lang="en-GB" sz="1600" dirty="0">
                  <a:latin typeface="+mn-lt"/>
                </a:rPr>
                <a:t>Space vehicle		3000 to 10,000</a:t>
              </a:r>
            </a:p>
          </p:txBody>
        </p:sp>
        <p:sp>
          <p:nvSpPr>
            <p:cNvPr id="54303" name="Line 41"/>
            <p:cNvSpPr>
              <a:spLocks noChangeShapeType="1"/>
            </p:cNvSpPr>
            <p:nvPr/>
          </p:nvSpPr>
          <p:spPr bwMode="auto">
            <a:xfrm>
              <a:off x="3180" y="2508"/>
              <a:ext cx="1170" cy="102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dirty="0"/>
            </a:p>
          </p:txBody>
        </p:sp>
      </p:grpSp>
      <p:sp>
        <p:nvSpPr>
          <p:cNvPr id="54277" name="Rectangle 2"/>
          <p:cNvSpPr>
            <a:spLocks noGrp="1" noChangeArrowheads="1"/>
          </p:cNvSpPr>
          <p:nvPr>
            <p:ph type="title"/>
          </p:nvPr>
        </p:nvSpPr>
        <p:spPr>
          <a:ln w="9525"/>
        </p:spPr>
        <p:txBody>
          <a:bodyPr/>
          <a:lstStyle/>
          <a:p>
            <a:r>
              <a:rPr lang="en-GB" dirty="0">
                <a:latin typeface="+mn-lt"/>
              </a:rPr>
              <a:t>The exchange constant </a:t>
            </a:r>
            <a:r>
              <a:rPr lang="en-GB" dirty="0">
                <a:latin typeface="+mn-lt"/>
                <a:sym typeface="Symbol" panose="05050102010706020507" pitchFamily="18" charset="2"/>
              </a:rPr>
              <a:t></a:t>
            </a:r>
            <a:r>
              <a:rPr lang="en-GB" dirty="0">
                <a:latin typeface="+mn-lt"/>
                <a:sym typeface="Times New Roman" panose="02020603050405020304" pitchFamily="18" charset="0"/>
              </a:rPr>
              <a:t> for transport</a:t>
            </a:r>
            <a:endParaRPr lang="en-GB" dirty="0">
              <a:latin typeface="+mn-lt"/>
            </a:endParaRPr>
          </a:p>
        </p:txBody>
      </p:sp>
      <p:sp>
        <p:nvSpPr>
          <p:cNvPr id="394256" name="Text Box 16"/>
          <p:cNvSpPr txBox="1">
            <a:spLocks noChangeArrowheads="1"/>
          </p:cNvSpPr>
          <p:nvPr/>
        </p:nvSpPr>
        <p:spPr bwMode="auto">
          <a:xfrm>
            <a:off x="1970074" y="4121152"/>
            <a:ext cx="4096576"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nSpc>
                <a:spcPct val="150000"/>
              </a:lnSpc>
              <a:spcBef>
                <a:spcPct val="0"/>
              </a:spcBef>
              <a:spcAft>
                <a:spcPct val="0"/>
              </a:spcAft>
              <a:buClr>
                <a:srgbClr val="A50021"/>
              </a:buClr>
              <a:buSzPct val="60000"/>
              <a:buFont typeface="Wingdings" panose="05000000000000000000" pitchFamily="2" charset="2"/>
              <a:buNone/>
            </a:pPr>
            <a:r>
              <a:rPr lang="en-US" sz="1600" dirty="0">
                <a:latin typeface="+mn-lt"/>
              </a:rPr>
              <a:t>                 How to get values of </a:t>
            </a:r>
            <a:r>
              <a:rPr lang="en-US" sz="1600" dirty="0">
                <a:latin typeface="+mn-lt"/>
                <a:sym typeface="Symbol" panose="05050102010706020507" pitchFamily="18" charset="2"/>
              </a:rPr>
              <a:t></a:t>
            </a:r>
            <a:r>
              <a:rPr lang="en-US" sz="1600" dirty="0">
                <a:latin typeface="+mn-lt"/>
              </a:rPr>
              <a:t>? </a:t>
            </a:r>
          </a:p>
          <a:p>
            <a:pPr>
              <a:lnSpc>
                <a:spcPct val="150000"/>
              </a:lnSpc>
              <a:spcBef>
                <a:spcPct val="0"/>
              </a:spcBef>
              <a:spcAft>
                <a:spcPct val="0"/>
              </a:spcAft>
              <a:buClr>
                <a:schemeClr val="accent1"/>
              </a:buClr>
              <a:buSzPct val="80000"/>
            </a:pPr>
            <a:r>
              <a:rPr lang="en-US" sz="1600" dirty="0">
                <a:latin typeface="+mn-lt"/>
              </a:rPr>
              <a:t>  Full life costing: fuel saving, extra payload </a:t>
            </a:r>
          </a:p>
          <a:p>
            <a:pPr>
              <a:lnSpc>
                <a:spcPct val="150000"/>
              </a:lnSpc>
              <a:spcBef>
                <a:spcPct val="0"/>
              </a:spcBef>
              <a:spcAft>
                <a:spcPct val="0"/>
              </a:spcAft>
              <a:buClr>
                <a:schemeClr val="accent1"/>
              </a:buClr>
              <a:buSzPct val="80000"/>
            </a:pPr>
            <a:r>
              <a:rPr lang="en-US" sz="1600" dirty="0">
                <a:latin typeface="+mn-lt"/>
              </a:rPr>
              <a:t>  Analysis of historic data; </a:t>
            </a:r>
          </a:p>
          <a:p>
            <a:pPr>
              <a:lnSpc>
                <a:spcPct val="150000"/>
              </a:lnSpc>
              <a:spcBef>
                <a:spcPct val="0"/>
              </a:spcBef>
              <a:spcAft>
                <a:spcPct val="0"/>
              </a:spcAft>
              <a:buClr>
                <a:schemeClr val="accent1"/>
              </a:buClr>
              <a:buSzPct val="80000"/>
            </a:pPr>
            <a:r>
              <a:rPr lang="en-US" sz="1600" dirty="0">
                <a:latin typeface="+mn-lt"/>
              </a:rPr>
              <a:t>  Interviews, surveys</a:t>
            </a:r>
          </a:p>
        </p:txBody>
      </p:sp>
      <p:sp>
        <p:nvSpPr>
          <p:cNvPr id="54279" name="Line 34"/>
          <p:cNvSpPr>
            <a:spLocks noChangeShapeType="1"/>
          </p:cNvSpPr>
          <p:nvPr/>
        </p:nvSpPr>
        <p:spPr bwMode="auto">
          <a:xfrm>
            <a:off x="1971675" y="1701800"/>
            <a:ext cx="50069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nvGrpSpPr>
          <p:cNvPr id="54280" name="Group 28"/>
          <p:cNvGrpSpPr>
            <a:grpSpLocks/>
          </p:cNvGrpSpPr>
          <p:nvPr/>
        </p:nvGrpSpPr>
        <p:grpSpPr bwMode="auto">
          <a:xfrm>
            <a:off x="1970087" y="1177925"/>
            <a:ext cx="5008563" cy="2571750"/>
            <a:chOff x="440" y="966"/>
            <a:chExt cx="2912" cy="1620"/>
          </a:xfrm>
        </p:grpSpPr>
        <p:sp>
          <p:nvSpPr>
            <p:cNvPr id="54298" name="Rectangle 30"/>
            <p:cNvSpPr>
              <a:spLocks noChangeArrowheads="1"/>
            </p:cNvSpPr>
            <p:nvPr/>
          </p:nvSpPr>
          <p:spPr bwMode="auto">
            <a:xfrm>
              <a:off x="440" y="966"/>
              <a:ext cx="2912" cy="16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dirty="0">
                <a:latin typeface="+mn-lt"/>
              </a:endParaRPr>
            </a:p>
          </p:txBody>
        </p:sp>
        <p:sp>
          <p:nvSpPr>
            <p:cNvPr id="54299" name="Text Box 31"/>
            <p:cNvSpPr txBox="1">
              <a:spLocks noChangeArrowheads="1"/>
            </p:cNvSpPr>
            <p:nvPr/>
          </p:nvSpPr>
          <p:spPr bwMode="auto">
            <a:xfrm>
              <a:off x="440" y="966"/>
              <a:ext cx="1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50000"/>
                </a:spcBef>
                <a:spcAft>
                  <a:spcPct val="0"/>
                </a:spcAft>
                <a:buClr>
                  <a:srgbClr val="009B9B"/>
                </a:buClr>
                <a:buSzPct val="80000"/>
                <a:buFont typeface="Wingdings" panose="05000000000000000000" pitchFamily="2" charset="2"/>
                <a:buNone/>
              </a:pPr>
              <a:r>
                <a:rPr lang="en-GB" sz="1400" dirty="0">
                  <a:latin typeface="+mn-lt"/>
                </a:rPr>
                <a:t>Transport system</a:t>
              </a:r>
            </a:p>
          </p:txBody>
        </p:sp>
        <p:sp>
          <p:nvSpPr>
            <p:cNvPr id="54300" name="Text Box 32"/>
            <p:cNvSpPr txBox="1">
              <a:spLocks noChangeArrowheads="1"/>
            </p:cNvSpPr>
            <p:nvPr/>
          </p:nvSpPr>
          <p:spPr bwMode="auto">
            <a:xfrm>
              <a:off x="2081" y="983"/>
              <a:ext cx="105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50000"/>
                </a:spcBef>
                <a:spcAft>
                  <a:spcPct val="0"/>
                </a:spcAft>
                <a:buClr>
                  <a:srgbClr val="009B9B"/>
                </a:buClr>
                <a:buSzPct val="80000"/>
                <a:buFont typeface="Wingdings" panose="05000000000000000000" pitchFamily="2" charset="2"/>
                <a:buNone/>
              </a:pPr>
              <a:r>
                <a:rPr lang="en-GB" sz="1400" dirty="0">
                  <a:latin typeface="+mn-lt"/>
                  <a:sym typeface="Symbol" panose="05050102010706020507" pitchFamily="18" charset="2"/>
                </a:rPr>
                <a:t></a:t>
              </a:r>
              <a:r>
                <a:rPr lang="en-GB" sz="1400" dirty="0">
                  <a:latin typeface="+mn-lt"/>
                </a:rPr>
                <a:t> ($ per kg)</a:t>
              </a:r>
            </a:p>
          </p:txBody>
        </p:sp>
        <p:sp>
          <p:nvSpPr>
            <p:cNvPr id="54301" name="Line 33"/>
            <p:cNvSpPr>
              <a:spLocks noChangeShapeType="1"/>
            </p:cNvSpPr>
            <p:nvPr/>
          </p:nvSpPr>
          <p:spPr bwMode="auto">
            <a:xfrm flipH="1">
              <a:off x="1928" y="973"/>
              <a:ext cx="2" cy="16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grpSp>
        <p:nvGrpSpPr>
          <p:cNvPr id="4" name="Group 29"/>
          <p:cNvGrpSpPr>
            <a:grpSpLocks/>
          </p:cNvGrpSpPr>
          <p:nvPr/>
        </p:nvGrpSpPr>
        <p:grpSpPr bwMode="auto">
          <a:xfrm>
            <a:off x="1960562" y="1323977"/>
            <a:ext cx="6816691" cy="738188"/>
            <a:chOff x="518" y="1058"/>
            <a:chExt cx="3964" cy="465"/>
          </a:xfrm>
        </p:grpSpPr>
        <p:sp>
          <p:nvSpPr>
            <p:cNvPr id="54296" name="Text Box 24"/>
            <p:cNvSpPr txBox="1">
              <a:spLocks noChangeArrowheads="1"/>
            </p:cNvSpPr>
            <p:nvPr/>
          </p:nvSpPr>
          <p:spPr bwMode="auto">
            <a:xfrm>
              <a:off x="518" y="1310"/>
              <a:ext cx="291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009B9B"/>
                </a:buClr>
                <a:buSzPct val="80000"/>
                <a:buFont typeface="Wingdings" panose="05000000000000000000" pitchFamily="2" charset="2"/>
                <a:buNone/>
              </a:pPr>
              <a:r>
                <a:rPr lang="en-GB" sz="1600" dirty="0">
                  <a:latin typeface="+mn-lt"/>
                </a:rPr>
                <a:t>Family car			3 to 6 </a:t>
              </a:r>
            </a:p>
          </p:txBody>
        </p:sp>
        <p:sp>
          <p:nvSpPr>
            <p:cNvPr id="3101" name="Line 37"/>
            <p:cNvSpPr>
              <a:spLocks noChangeShapeType="1"/>
            </p:cNvSpPr>
            <p:nvPr/>
          </p:nvSpPr>
          <p:spPr bwMode="auto">
            <a:xfrm flipV="1">
              <a:off x="2826" y="1058"/>
              <a:ext cx="1656" cy="358"/>
            </a:xfrm>
            <a:prstGeom prst="line">
              <a:avLst/>
            </a:prstGeom>
            <a:noFill/>
            <a:ln w="19050">
              <a:solidFill>
                <a:schemeClr val="accent1"/>
              </a:solidFill>
              <a:round/>
              <a:headEnd/>
              <a:tailEnd/>
            </a:ln>
          </p:spPr>
          <p:txBody>
            <a:bodyPr/>
            <a:lstStyle/>
            <a:p>
              <a:pPr>
                <a:spcBef>
                  <a:spcPct val="20000"/>
                </a:spcBef>
                <a:spcAft>
                  <a:spcPct val="20000"/>
                </a:spcAft>
                <a:buClr>
                  <a:srgbClr val="009B9B"/>
                </a:buClr>
                <a:buSzPct val="80000"/>
                <a:buFont typeface="Wingdings" pitchFamily="2" charset="2"/>
                <a:buNone/>
                <a:defRPr/>
              </a:pPr>
              <a:endParaRPr lang="en-GB" dirty="0">
                <a:ln w="19050">
                  <a:solidFill>
                    <a:srgbClr val="000000"/>
                  </a:solidFill>
                </a:ln>
                <a:solidFill>
                  <a:srgbClr val="000000"/>
                </a:solidFill>
                <a:cs typeface="+mn-cs"/>
              </a:endParaRPr>
            </a:p>
          </p:txBody>
        </p:sp>
      </p:grpSp>
      <p:grpSp>
        <p:nvGrpSpPr>
          <p:cNvPr id="5" name="Group 30"/>
          <p:cNvGrpSpPr>
            <a:grpSpLocks/>
          </p:cNvGrpSpPr>
          <p:nvPr/>
        </p:nvGrpSpPr>
        <p:grpSpPr bwMode="auto">
          <a:xfrm>
            <a:off x="1970074" y="2082800"/>
            <a:ext cx="6509583" cy="338138"/>
            <a:chOff x="524" y="1536"/>
            <a:chExt cx="3784" cy="213"/>
          </a:xfrm>
        </p:grpSpPr>
        <p:sp>
          <p:nvSpPr>
            <p:cNvPr id="54294" name="Text Box 25"/>
            <p:cNvSpPr txBox="1">
              <a:spLocks noChangeArrowheads="1"/>
            </p:cNvSpPr>
            <p:nvPr/>
          </p:nvSpPr>
          <p:spPr bwMode="auto">
            <a:xfrm>
              <a:off x="524" y="1536"/>
              <a:ext cx="291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25000"/>
                </a:spcBef>
                <a:spcAft>
                  <a:spcPct val="0"/>
                </a:spcAft>
                <a:buClr>
                  <a:srgbClr val="009B9B"/>
                </a:buClr>
                <a:buSzPct val="80000"/>
                <a:buFont typeface="Wingdings" panose="05000000000000000000" pitchFamily="2" charset="2"/>
                <a:buNone/>
              </a:pPr>
              <a:r>
                <a:rPr lang="en-GB" sz="1600" dirty="0">
                  <a:latin typeface="+mn-lt"/>
                </a:rPr>
                <a:t>Truck			5 to 20</a:t>
              </a:r>
            </a:p>
          </p:txBody>
        </p:sp>
        <p:sp>
          <p:nvSpPr>
            <p:cNvPr id="3097" name="Line 38"/>
            <p:cNvSpPr>
              <a:spLocks noChangeShapeType="1"/>
            </p:cNvSpPr>
            <p:nvPr/>
          </p:nvSpPr>
          <p:spPr bwMode="auto">
            <a:xfrm flipV="1">
              <a:off x="2898" y="1619"/>
              <a:ext cx="1410" cy="31"/>
            </a:xfrm>
            <a:prstGeom prst="line">
              <a:avLst/>
            </a:prstGeom>
            <a:noFill/>
            <a:ln w="19050">
              <a:solidFill>
                <a:schemeClr val="accent1"/>
              </a:solidFill>
              <a:round/>
              <a:headEnd/>
              <a:tailEnd/>
            </a:ln>
          </p:spPr>
          <p:txBody>
            <a:bodyPr/>
            <a:lstStyle/>
            <a:p>
              <a:pPr>
                <a:spcBef>
                  <a:spcPct val="20000"/>
                </a:spcBef>
                <a:spcAft>
                  <a:spcPct val="20000"/>
                </a:spcAft>
                <a:buClr>
                  <a:srgbClr val="009B9B"/>
                </a:buClr>
                <a:buSzPct val="80000"/>
                <a:buFont typeface="Wingdings" pitchFamily="2" charset="2"/>
                <a:buNone/>
                <a:defRPr/>
              </a:pPr>
              <a:endParaRPr lang="en-GB" dirty="0">
                <a:ln w="19050">
                  <a:solidFill>
                    <a:srgbClr val="000000"/>
                  </a:solidFill>
                </a:ln>
                <a:solidFill>
                  <a:srgbClr val="000000"/>
                </a:solidFill>
                <a:cs typeface="+mn-cs"/>
              </a:endParaRPr>
            </a:p>
          </p:txBody>
        </p:sp>
      </p:grpSp>
      <p:grpSp>
        <p:nvGrpSpPr>
          <p:cNvPr id="6" name="Group 31"/>
          <p:cNvGrpSpPr>
            <a:grpSpLocks/>
          </p:cNvGrpSpPr>
          <p:nvPr/>
        </p:nvGrpSpPr>
        <p:grpSpPr bwMode="auto">
          <a:xfrm>
            <a:off x="1936737" y="2476502"/>
            <a:ext cx="6614861" cy="674688"/>
            <a:chOff x="504" y="1784"/>
            <a:chExt cx="3846" cy="425"/>
          </a:xfrm>
        </p:grpSpPr>
        <p:sp>
          <p:nvSpPr>
            <p:cNvPr id="54292" name="Text Box 26"/>
            <p:cNvSpPr txBox="1">
              <a:spLocks noChangeArrowheads="1"/>
            </p:cNvSpPr>
            <p:nvPr/>
          </p:nvSpPr>
          <p:spPr bwMode="auto">
            <a:xfrm>
              <a:off x="504" y="1784"/>
              <a:ext cx="295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009B9B"/>
                </a:buClr>
                <a:buSzPct val="80000"/>
                <a:buFont typeface="Wingdings" panose="05000000000000000000" pitchFamily="2" charset="2"/>
                <a:buNone/>
              </a:pPr>
              <a:r>
                <a:rPr lang="en-GB" sz="1600" dirty="0">
                  <a:latin typeface="+mn-lt"/>
                </a:rPr>
                <a:t>Civil aircraft		100 to 500</a:t>
              </a:r>
            </a:p>
          </p:txBody>
        </p:sp>
        <p:sp>
          <p:nvSpPr>
            <p:cNvPr id="54293" name="Line 39"/>
            <p:cNvSpPr>
              <a:spLocks noChangeShapeType="1"/>
            </p:cNvSpPr>
            <p:nvPr/>
          </p:nvSpPr>
          <p:spPr bwMode="auto">
            <a:xfrm>
              <a:off x="3069" y="1904"/>
              <a:ext cx="1281" cy="30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dirty="0"/>
            </a:p>
          </p:txBody>
        </p:sp>
      </p:grpSp>
      <p:grpSp>
        <p:nvGrpSpPr>
          <p:cNvPr id="7" name="Group 32"/>
          <p:cNvGrpSpPr>
            <a:grpSpLocks/>
          </p:cNvGrpSpPr>
          <p:nvPr/>
        </p:nvGrpSpPr>
        <p:grpSpPr bwMode="auto">
          <a:xfrm>
            <a:off x="1943099" y="2892426"/>
            <a:ext cx="6553200" cy="1228725"/>
            <a:chOff x="508" y="2046"/>
            <a:chExt cx="3810" cy="774"/>
          </a:xfrm>
        </p:grpSpPr>
        <p:sp>
          <p:nvSpPr>
            <p:cNvPr id="54290" name="Text Box 27"/>
            <p:cNvSpPr txBox="1">
              <a:spLocks noChangeArrowheads="1"/>
            </p:cNvSpPr>
            <p:nvPr/>
          </p:nvSpPr>
          <p:spPr bwMode="auto">
            <a:xfrm>
              <a:off x="508" y="2046"/>
              <a:ext cx="292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009B9B"/>
                </a:buClr>
                <a:buSzPct val="80000"/>
                <a:buFont typeface="Wingdings" panose="05000000000000000000" pitchFamily="2" charset="2"/>
                <a:buNone/>
              </a:pPr>
              <a:r>
                <a:rPr lang="en-GB" sz="1600" dirty="0">
                  <a:latin typeface="+mn-lt"/>
                </a:rPr>
                <a:t>Military hardware		500 to 2000</a:t>
              </a:r>
            </a:p>
          </p:txBody>
        </p:sp>
        <p:sp>
          <p:nvSpPr>
            <p:cNvPr id="54291" name="Line 40"/>
            <p:cNvSpPr>
              <a:spLocks noChangeShapeType="1"/>
            </p:cNvSpPr>
            <p:nvPr/>
          </p:nvSpPr>
          <p:spPr bwMode="auto">
            <a:xfrm>
              <a:off x="3141" y="2173"/>
              <a:ext cx="1177" cy="647"/>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dirty="0"/>
            </a:p>
          </p:txBody>
        </p:sp>
      </p:grpSp>
      <p:pic>
        <p:nvPicPr>
          <p:cNvPr id="32" name="Picture 12">
            <a:extLst>
              <a:ext uri="{FF2B5EF4-FFF2-40B4-BE49-F238E27FC236}">
                <a16:creationId xmlns:a16="http://schemas.microsoft.com/office/drawing/2014/main" id="{92A85380-8B4D-437E-96BB-63CD4D8B65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010122" y="754285"/>
            <a:ext cx="1253064" cy="632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14">
            <a:extLst>
              <a:ext uri="{FF2B5EF4-FFF2-40B4-BE49-F238E27FC236}">
                <a16:creationId xmlns:a16="http://schemas.microsoft.com/office/drawing/2014/main" id="{71AFA81C-9604-4014-95DF-0D19A6460D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946330" y="1724026"/>
            <a:ext cx="1403585" cy="83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10">
            <a:extLst>
              <a:ext uri="{FF2B5EF4-FFF2-40B4-BE49-F238E27FC236}">
                <a16:creationId xmlns:a16="http://schemas.microsoft.com/office/drawing/2014/main" id="{6258A310-3747-4DAF-8A5B-771F8FAE7E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9010121" y="2759158"/>
            <a:ext cx="1652782" cy="772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8">
            <a:extLst>
              <a:ext uri="{FF2B5EF4-FFF2-40B4-BE49-F238E27FC236}">
                <a16:creationId xmlns:a16="http://schemas.microsoft.com/office/drawing/2014/main" id="{2DC2CC52-F4F8-44F5-A9B9-C30ACE2D88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8914195" y="3921462"/>
            <a:ext cx="1783582" cy="918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9">
            <a:extLst>
              <a:ext uri="{FF2B5EF4-FFF2-40B4-BE49-F238E27FC236}">
                <a16:creationId xmlns:a16="http://schemas.microsoft.com/office/drawing/2014/main" id="{14D3C32F-4B2B-4102-AE43-682B84417F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9086575" y="5006763"/>
            <a:ext cx="1363937" cy="1011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a:extLst>
              <a:ext uri="{FF2B5EF4-FFF2-40B4-BE49-F238E27FC236}">
                <a16:creationId xmlns:a16="http://schemas.microsoft.com/office/drawing/2014/main" id="{D5E20AB1-1093-4E56-80B0-B5B9B6DBFEDF}"/>
              </a:ext>
            </a:extLst>
          </p:cNvPr>
          <p:cNvSpPr>
            <a:spLocks noGrp="1"/>
          </p:cNvSpPr>
          <p:nvPr>
            <p:ph type="sldNum" sz="quarter" idx="11"/>
          </p:nvPr>
        </p:nvSpPr>
        <p:spPr/>
        <p:txBody>
          <a:bodyPr/>
          <a:lstStyle/>
          <a:p>
            <a:fld id="{F0D23093-2AB0-F74C-B865-1A12A15B650E}" type="slidenum">
              <a:rPr lang="en-US" smtClean="0"/>
              <a:pPr/>
              <a:t>18</a:t>
            </a:fld>
            <a:endParaRPr lang="en-US" dirty="0"/>
          </a:p>
        </p:txBody>
      </p:sp>
    </p:spTree>
    <p:extLst>
      <p:ext uri="{BB962C8B-B14F-4D97-AF65-F5344CB8AC3E}">
        <p14:creationId xmlns:p14="http://schemas.microsoft.com/office/powerpoint/2010/main" val="28284286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right)">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94256"/>
                                        </p:tgtEl>
                                        <p:attrNameLst>
                                          <p:attrName>style.visibility</p:attrName>
                                        </p:attrNameLst>
                                      </p:cBhvr>
                                      <p:to>
                                        <p:strVal val="visible"/>
                                      </p:to>
                                    </p:set>
                                    <p:animEffect transition="in" filter="wipe(left)">
                                      <p:cBhvr>
                                        <p:cTn id="32" dur="500"/>
                                        <p:tgtEl>
                                          <p:spTgt spid="394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56"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3725" y="1058864"/>
            <a:ext cx="29718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7"/>
          <p:cNvGrpSpPr>
            <a:grpSpLocks/>
          </p:cNvGrpSpPr>
          <p:nvPr/>
        </p:nvGrpSpPr>
        <p:grpSpPr bwMode="auto">
          <a:xfrm>
            <a:off x="4403726" y="1955800"/>
            <a:ext cx="2862263" cy="12700"/>
            <a:chOff x="1896" y="1232"/>
            <a:chExt cx="1664" cy="8"/>
          </a:xfrm>
        </p:grpSpPr>
        <p:sp>
          <p:nvSpPr>
            <p:cNvPr id="25637" name="Line 25"/>
            <p:cNvSpPr>
              <a:spLocks noChangeShapeType="1"/>
            </p:cNvSpPr>
            <p:nvPr/>
          </p:nvSpPr>
          <p:spPr bwMode="auto">
            <a:xfrm>
              <a:off x="1896" y="1232"/>
              <a:ext cx="248" cy="0"/>
            </a:xfrm>
            <a:prstGeom prst="line">
              <a:avLst/>
            </a:prstGeom>
            <a:noFill/>
            <a:ln w="38100">
              <a:solidFill>
                <a:srgbClr val="FFB71B"/>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25638" name="Line 26"/>
            <p:cNvSpPr>
              <a:spLocks noChangeShapeType="1"/>
            </p:cNvSpPr>
            <p:nvPr/>
          </p:nvSpPr>
          <p:spPr bwMode="auto">
            <a:xfrm flipH="1">
              <a:off x="3312" y="1240"/>
              <a:ext cx="248" cy="0"/>
            </a:xfrm>
            <a:prstGeom prst="line">
              <a:avLst/>
            </a:prstGeom>
            <a:noFill/>
            <a:ln w="38100">
              <a:solidFill>
                <a:srgbClr val="FFB71B"/>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grpSp>
      <p:sp>
        <p:nvSpPr>
          <p:cNvPr id="25604" name="Text Box 4"/>
          <p:cNvSpPr txBox="1">
            <a:spLocks noChangeArrowheads="1"/>
          </p:cNvSpPr>
          <p:nvPr/>
        </p:nvSpPr>
        <p:spPr bwMode="auto">
          <a:xfrm>
            <a:off x="3805238" y="1146176"/>
            <a:ext cx="8429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50000"/>
              </a:spcBef>
              <a:spcAft>
                <a:spcPct val="0"/>
              </a:spcAft>
              <a:buClrTx/>
              <a:buSzTx/>
              <a:buFontTx/>
              <a:buNone/>
            </a:pPr>
            <a:r>
              <a:rPr lang="en-GB" sz="1800" i="1" dirty="0">
                <a:solidFill>
                  <a:schemeClr val="accent1"/>
                </a:solidFill>
                <a:latin typeface="+mn-lt"/>
              </a:rPr>
              <a:t>Beam</a:t>
            </a:r>
          </a:p>
        </p:txBody>
      </p:sp>
      <p:grpSp>
        <p:nvGrpSpPr>
          <p:cNvPr id="3" name="Group 41"/>
          <p:cNvGrpSpPr>
            <a:grpSpLocks/>
          </p:cNvGrpSpPr>
          <p:nvPr/>
        </p:nvGrpSpPr>
        <p:grpSpPr bwMode="auto">
          <a:xfrm>
            <a:off x="1476375" y="2479676"/>
            <a:ext cx="8083550" cy="417513"/>
            <a:chOff x="154" y="1562"/>
            <a:chExt cx="5092" cy="263"/>
          </a:xfrm>
        </p:grpSpPr>
        <p:sp>
          <p:nvSpPr>
            <p:cNvPr id="25635" name="Text Box 16"/>
            <p:cNvSpPr txBox="1">
              <a:spLocks noChangeArrowheads="1"/>
            </p:cNvSpPr>
            <p:nvPr/>
          </p:nvSpPr>
          <p:spPr bwMode="auto">
            <a:xfrm>
              <a:off x="1171" y="1566"/>
              <a:ext cx="407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r>
                <a:rPr lang="en-US" sz="1800" b="0" i="1" dirty="0">
                  <a:solidFill>
                    <a:srgbClr val="000000"/>
                  </a:solidFill>
                  <a:latin typeface="+mn-lt"/>
                </a:rPr>
                <a:t>Absorb impact, transmit load to energy-absorbing units or supports</a:t>
              </a:r>
            </a:p>
          </p:txBody>
        </p:sp>
        <p:sp>
          <p:nvSpPr>
            <p:cNvPr id="25636" name="AutoShape 5"/>
            <p:cNvSpPr>
              <a:spLocks noChangeArrowheads="1"/>
            </p:cNvSpPr>
            <p:nvPr/>
          </p:nvSpPr>
          <p:spPr bwMode="auto">
            <a:xfrm>
              <a:off x="154" y="1562"/>
              <a:ext cx="908" cy="263"/>
            </a:xfrm>
            <a:prstGeom prst="roundRect">
              <a:avLst>
                <a:gd name="adj" fmla="val 16667"/>
              </a:avLst>
            </a:prstGeom>
            <a:solidFill>
              <a:schemeClr val="tx2">
                <a:lumMod val="20000"/>
                <a:lumOff val="80000"/>
              </a:schemeClr>
            </a:solidFill>
            <a:ln w="19050">
              <a:solidFill>
                <a:srgbClr val="7FC4BC"/>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Tx/>
                <a:buSzTx/>
                <a:buFontTx/>
                <a:buNone/>
              </a:pPr>
              <a:r>
                <a:rPr lang="en-US" sz="1800" b="0" dirty="0">
                  <a:latin typeface="+mn-lt"/>
                </a:rPr>
                <a:t> Function  </a:t>
              </a:r>
            </a:p>
          </p:txBody>
        </p:sp>
      </p:grpSp>
      <p:grpSp>
        <p:nvGrpSpPr>
          <p:cNvPr id="4" name="Group 42"/>
          <p:cNvGrpSpPr>
            <a:grpSpLocks/>
          </p:cNvGrpSpPr>
          <p:nvPr/>
        </p:nvGrpSpPr>
        <p:grpSpPr bwMode="auto">
          <a:xfrm>
            <a:off x="1476375" y="3009901"/>
            <a:ext cx="4906963" cy="423863"/>
            <a:chOff x="154" y="1896"/>
            <a:chExt cx="3091" cy="267"/>
          </a:xfrm>
        </p:grpSpPr>
        <p:sp>
          <p:nvSpPr>
            <p:cNvPr id="25633" name="Text Box 16"/>
            <p:cNvSpPr txBox="1">
              <a:spLocks noChangeArrowheads="1"/>
            </p:cNvSpPr>
            <p:nvPr/>
          </p:nvSpPr>
          <p:spPr bwMode="auto">
            <a:xfrm>
              <a:off x="1194" y="1896"/>
              <a:ext cx="205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r>
                <a:rPr lang="en-US" sz="1800" b="0" i="1" dirty="0">
                  <a:solidFill>
                    <a:srgbClr val="000000"/>
                  </a:solidFill>
                  <a:latin typeface="+mn-lt"/>
                </a:rPr>
                <a:t>Minimize mass and material cost</a:t>
              </a:r>
            </a:p>
          </p:txBody>
        </p:sp>
        <p:sp>
          <p:nvSpPr>
            <p:cNvPr id="25634" name="AutoShape 8"/>
            <p:cNvSpPr>
              <a:spLocks noChangeArrowheads="1"/>
            </p:cNvSpPr>
            <p:nvPr/>
          </p:nvSpPr>
          <p:spPr bwMode="auto">
            <a:xfrm>
              <a:off x="154" y="1900"/>
              <a:ext cx="900" cy="263"/>
            </a:xfrm>
            <a:prstGeom prst="roundRect">
              <a:avLst>
                <a:gd name="adj" fmla="val 16667"/>
              </a:avLst>
            </a:prstGeom>
            <a:solidFill>
              <a:schemeClr val="tx2">
                <a:lumMod val="20000"/>
                <a:lumOff val="80000"/>
              </a:schemeClr>
            </a:solidFill>
            <a:ln w="19050">
              <a:solidFill>
                <a:srgbClr val="7FC4BC"/>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Tx/>
                <a:buSzTx/>
                <a:buFontTx/>
                <a:buNone/>
              </a:pPr>
              <a:r>
                <a:rPr lang="en-US" sz="1800" b="0" dirty="0">
                  <a:latin typeface="+mn-lt"/>
                </a:rPr>
                <a:t> Objectives </a:t>
              </a:r>
            </a:p>
          </p:txBody>
        </p:sp>
      </p:grpSp>
      <p:grpSp>
        <p:nvGrpSpPr>
          <p:cNvPr id="5" name="Group 43"/>
          <p:cNvGrpSpPr>
            <a:grpSpLocks/>
          </p:cNvGrpSpPr>
          <p:nvPr/>
        </p:nvGrpSpPr>
        <p:grpSpPr bwMode="auto">
          <a:xfrm>
            <a:off x="1476375" y="3549651"/>
            <a:ext cx="6246292" cy="923925"/>
            <a:chOff x="154" y="2236"/>
            <a:chExt cx="3896" cy="582"/>
          </a:xfrm>
        </p:grpSpPr>
        <p:grpSp>
          <p:nvGrpSpPr>
            <p:cNvPr id="25627" name="Group 11"/>
            <p:cNvGrpSpPr>
              <a:grpSpLocks/>
            </p:cNvGrpSpPr>
            <p:nvPr/>
          </p:nvGrpSpPr>
          <p:grpSpPr bwMode="auto">
            <a:xfrm>
              <a:off x="191" y="2236"/>
              <a:ext cx="3859" cy="582"/>
              <a:chOff x="128" y="3190"/>
              <a:chExt cx="3562" cy="582"/>
            </a:xfrm>
          </p:grpSpPr>
          <p:sp>
            <p:nvSpPr>
              <p:cNvPr id="25629" name="Text Box 12"/>
              <p:cNvSpPr txBox="1">
                <a:spLocks noChangeArrowheads="1"/>
              </p:cNvSpPr>
              <p:nvPr/>
            </p:nvSpPr>
            <p:spPr bwMode="auto">
              <a:xfrm>
                <a:off x="1209" y="3191"/>
                <a:ext cx="1240"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US" sz="1800" i="1" dirty="0">
                    <a:latin typeface="+mn-lt"/>
                  </a:rPr>
                  <a:t>Mass</a:t>
                </a:r>
                <a:r>
                  <a:rPr lang="en-US" sz="1800" b="0" i="1" dirty="0">
                    <a:latin typeface="+mn-lt"/>
                  </a:rPr>
                  <a:t> </a:t>
                </a:r>
                <a:r>
                  <a:rPr lang="en-US" sz="1800" i="1" dirty="0">
                    <a:latin typeface="+mn-lt"/>
                  </a:rPr>
                  <a:t>m</a:t>
                </a:r>
                <a:r>
                  <a:rPr lang="en-US" sz="1800" b="0" i="1" dirty="0">
                    <a:latin typeface="+mn-lt"/>
                  </a:rPr>
                  <a:t> per unit </a:t>
                </a:r>
              </a:p>
              <a:p>
                <a:pPr algn="ctr">
                  <a:spcBef>
                    <a:spcPct val="0"/>
                  </a:spcBef>
                  <a:spcAft>
                    <a:spcPct val="0"/>
                  </a:spcAft>
                  <a:buClr>
                    <a:srgbClr val="009B9B"/>
                  </a:buClr>
                  <a:buSzPct val="80000"/>
                  <a:buFont typeface="Wingdings" panose="05000000000000000000" pitchFamily="2" charset="2"/>
                  <a:buNone/>
                </a:pPr>
                <a:r>
                  <a:rPr lang="en-US" sz="1800" b="0" i="1" dirty="0">
                    <a:latin typeface="+mn-lt"/>
                  </a:rPr>
                  <a:t>bending strength</a:t>
                </a:r>
              </a:p>
              <a:p>
                <a:pPr>
                  <a:spcBef>
                    <a:spcPct val="0"/>
                  </a:spcBef>
                  <a:spcAft>
                    <a:spcPct val="0"/>
                  </a:spcAft>
                  <a:buClr>
                    <a:srgbClr val="009B9B"/>
                  </a:buClr>
                  <a:buSzPct val="80000"/>
                  <a:buFont typeface="Wingdings" panose="05000000000000000000" pitchFamily="2" charset="2"/>
                  <a:buNone/>
                </a:pPr>
                <a:r>
                  <a:rPr lang="en-US" sz="1800" b="0" dirty="0">
                    <a:latin typeface="+mn-lt"/>
                  </a:rPr>
                  <a:t>                                   </a:t>
                </a:r>
              </a:p>
            </p:txBody>
          </p:sp>
          <p:grpSp>
            <p:nvGrpSpPr>
              <p:cNvPr id="25630" name="Group 13"/>
              <p:cNvGrpSpPr>
                <a:grpSpLocks/>
              </p:cNvGrpSpPr>
              <p:nvPr/>
            </p:nvGrpSpPr>
            <p:grpSpPr bwMode="auto">
              <a:xfrm>
                <a:off x="128" y="3190"/>
                <a:ext cx="3562" cy="582"/>
                <a:chOff x="158" y="3066"/>
                <a:chExt cx="3562" cy="582"/>
              </a:xfrm>
            </p:grpSpPr>
            <p:sp>
              <p:nvSpPr>
                <p:cNvPr id="25631" name="Text Box 14"/>
                <p:cNvSpPr txBox="1">
                  <a:spLocks noChangeArrowheads="1"/>
                </p:cNvSpPr>
                <p:nvPr/>
              </p:nvSpPr>
              <p:spPr bwMode="auto">
                <a:xfrm>
                  <a:off x="158" y="3107"/>
                  <a:ext cx="7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endParaRPr lang="en-US" sz="1800" b="0" dirty="0">
                    <a:solidFill>
                      <a:srgbClr val="CC0000"/>
                    </a:solidFill>
                    <a:latin typeface="+mn-lt"/>
                  </a:endParaRPr>
                </a:p>
              </p:txBody>
            </p:sp>
            <p:sp>
              <p:nvSpPr>
                <p:cNvPr id="25632" name="Rectangle 15"/>
                <p:cNvSpPr>
                  <a:spLocks noChangeArrowheads="1"/>
                </p:cNvSpPr>
                <p:nvPr/>
              </p:nvSpPr>
              <p:spPr bwMode="auto">
                <a:xfrm>
                  <a:off x="2695" y="3066"/>
                  <a:ext cx="1025"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US" sz="1800" i="1" dirty="0">
                      <a:latin typeface="+mn-lt"/>
                    </a:rPr>
                    <a:t>Cost C </a:t>
                  </a:r>
                  <a:r>
                    <a:rPr lang="en-US" sz="1800" b="0" i="1" dirty="0">
                      <a:latin typeface="+mn-lt"/>
                    </a:rPr>
                    <a:t>per unit </a:t>
                  </a:r>
                </a:p>
                <a:p>
                  <a:pPr algn="ctr">
                    <a:spcBef>
                      <a:spcPct val="0"/>
                    </a:spcBef>
                    <a:spcAft>
                      <a:spcPct val="0"/>
                    </a:spcAft>
                    <a:buClr>
                      <a:srgbClr val="009B9B"/>
                    </a:buClr>
                    <a:buSzPct val="80000"/>
                    <a:buFont typeface="Wingdings" panose="05000000000000000000" pitchFamily="2" charset="2"/>
                    <a:buNone/>
                  </a:pPr>
                  <a:r>
                    <a:rPr lang="en-US" sz="1800" b="0" i="1" dirty="0">
                      <a:latin typeface="+mn-lt"/>
                    </a:rPr>
                    <a:t>bending strength</a:t>
                  </a:r>
                </a:p>
                <a:p>
                  <a:pPr algn="ctr">
                    <a:spcBef>
                      <a:spcPct val="0"/>
                    </a:spcBef>
                    <a:spcAft>
                      <a:spcPct val="0"/>
                    </a:spcAft>
                    <a:buClr>
                      <a:srgbClr val="009B9B"/>
                    </a:buClr>
                    <a:buSzPct val="80000"/>
                    <a:buFont typeface="Wingdings" panose="05000000000000000000" pitchFamily="2" charset="2"/>
                    <a:buNone/>
                  </a:pPr>
                  <a:endParaRPr lang="en-US" sz="1800" b="0" i="1" dirty="0">
                    <a:latin typeface="+mn-lt"/>
                  </a:endParaRPr>
                </a:p>
              </p:txBody>
            </p:sp>
          </p:grpSp>
        </p:grpSp>
        <p:sp>
          <p:nvSpPr>
            <p:cNvPr id="25628" name="AutoShape 11"/>
            <p:cNvSpPr>
              <a:spLocks noChangeArrowheads="1"/>
            </p:cNvSpPr>
            <p:nvPr/>
          </p:nvSpPr>
          <p:spPr bwMode="auto">
            <a:xfrm>
              <a:off x="154" y="2262"/>
              <a:ext cx="876" cy="263"/>
            </a:xfrm>
            <a:prstGeom prst="roundRect">
              <a:avLst>
                <a:gd name="adj" fmla="val 16667"/>
              </a:avLst>
            </a:prstGeom>
            <a:solidFill>
              <a:schemeClr val="tx2">
                <a:lumMod val="20000"/>
                <a:lumOff val="80000"/>
              </a:schemeClr>
            </a:solidFill>
            <a:ln w="19050">
              <a:solidFill>
                <a:srgbClr val="7FC4BC"/>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Tx/>
                <a:buSzTx/>
                <a:buFontTx/>
                <a:buNone/>
              </a:pPr>
              <a:r>
                <a:rPr lang="en-US" sz="1800" b="0" dirty="0">
                  <a:latin typeface="+mn-lt"/>
                </a:rPr>
                <a:t> Criteria</a:t>
              </a:r>
            </a:p>
          </p:txBody>
        </p:sp>
      </p:grpSp>
      <p:grpSp>
        <p:nvGrpSpPr>
          <p:cNvPr id="9" name="Group 44"/>
          <p:cNvGrpSpPr>
            <a:grpSpLocks/>
          </p:cNvGrpSpPr>
          <p:nvPr/>
        </p:nvGrpSpPr>
        <p:grpSpPr bwMode="auto">
          <a:xfrm>
            <a:off x="1476375" y="4187826"/>
            <a:ext cx="9469438" cy="1419225"/>
            <a:chOff x="154" y="2638"/>
            <a:chExt cx="5965" cy="894"/>
          </a:xfrm>
        </p:grpSpPr>
        <p:graphicFrame>
          <p:nvGraphicFramePr>
            <p:cNvPr id="25615" name="Object 3"/>
            <p:cNvGraphicFramePr>
              <a:graphicFrameLocks noChangeAspect="1"/>
            </p:cNvGraphicFramePr>
            <p:nvPr/>
          </p:nvGraphicFramePr>
          <p:xfrm>
            <a:off x="1604" y="2660"/>
            <a:ext cx="839" cy="559"/>
          </p:xfrm>
          <a:graphic>
            <a:graphicData uri="http://schemas.openxmlformats.org/presentationml/2006/ole">
              <mc:AlternateContent xmlns:mc="http://schemas.openxmlformats.org/markup-compatibility/2006">
                <mc:Choice xmlns:v="urn:schemas-microsoft-com:vml" Requires="v">
                  <p:oleObj name="Equation" r:id="rId4" imgW="596900" imgH="431800" progId="Equation.3">
                    <p:embed/>
                  </p:oleObj>
                </mc:Choice>
                <mc:Fallback>
                  <p:oleObj name="Equation" r:id="rId4" imgW="596900" imgH="431800" progId="Equation.3">
                    <p:embed/>
                    <p:pic>
                      <p:nvPicPr>
                        <p:cNvPr id="2561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4" y="2660"/>
                          <a:ext cx="839" cy="5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5616" name="Group 28"/>
            <p:cNvGrpSpPr>
              <a:grpSpLocks/>
            </p:cNvGrpSpPr>
            <p:nvPr/>
          </p:nvGrpSpPr>
          <p:grpSpPr bwMode="auto">
            <a:xfrm>
              <a:off x="197" y="2662"/>
              <a:ext cx="3690" cy="609"/>
              <a:chOff x="182" y="2662"/>
              <a:chExt cx="3406" cy="609"/>
            </a:xfrm>
          </p:grpSpPr>
          <p:sp>
            <p:nvSpPr>
              <p:cNvPr id="25625" name="Text Box 35"/>
              <p:cNvSpPr txBox="1">
                <a:spLocks noChangeArrowheads="1"/>
              </p:cNvSpPr>
              <p:nvPr/>
            </p:nvSpPr>
            <p:spPr bwMode="auto">
              <a:xfrm>
                <a:off x="182" y="2792"/>
                <a:ext cx="117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endParaRPr lang="en-US" sz="1800" b="0" dirty="0">
                  <a:solidFill>
                    <a:srgbClr val="CC0000"/>
                  </a:solidFill>
                  <a:latin typeface="+mn-lt"/>
                </a:endParaRPr>
              </a:p>
            </p:txBody>
          </p:sp>
          <p:graphicFrame>
            <p:nvGraphicFramePr>
              <p:cNvPr id="25626" name="Object 7"/>
              <p:cNvGraphicFramePr>
                <a:graphicFrameLocks noChangeAspect="1"/>
              </p:cNvGraphicFramePr>
              <p:nvPr/>
            </p:nvGraphicFramePr>
            <p:xfrm>
              <a:off x="2864" y="2662"/>
              <a:ext cx="724" cy="609"/>
            </p:xfrm>
            <a:graphic>
              <a:graphicData uri="http://schemas.openxmlformats.org/presentationml/2006/ole">
                <mc:AlternateContent xmlns:mc="http://schemas.openxmlformats.org/markup-compatibility/2006">
                  <mc:Choice xmlns:v="urn:schemas-microsoft-com:vml" Requires="v">
                    <p:oleObj name="Equation" r:id="rId6" imgW="558800" imgH="469900" progId="Equation.3">
                      <p:embed/>
                    </p:oleObj>
                  </mc:Choice>
                  <mc:Fallback>
                    <p:oleObj name="Equation" r:id="rId6" imgW="558800" imgH="469900" progId="Equation.3">
                      <p:embed/>
                      <p:pic>
                        <p:nvPicPr>
                          <p:cNvPr id="25626"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4" y="2662"/>
                            <a:ext cx="724" cy="6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5617" name="Group 35"/>
            <p:cNvGrpSpPr>
              <a:grpSpLocks/>
            </p:cNvGrpSpPr>
            <p:nvPr/>
          </p:nvGrpSpPr>
          <p:grpSpPr bwMode="auto">
            <a:xfrm>
              <a:off x="4247" y="2638"/>
              <a:ext cx="1872" cy="894"/>
              <a:chOff x="3920" y="2638"/>
              <a:chExt cx="1728" cy="894"/>
            </a:xfrm>
          </p:grpSpPr>
          <p:sp>
            <p:nvSpPr>
              <p:cNvPr id="25619" name="Rounded Rectangle 56"/>
              <p:cNvSpPr>
                <a:spLocks noChangeArrowheads="1"/>
              </p:cNvSpPr>
              <p:nvPr/>
            </p:nvSpPr>
            <p:spPr bwMode="auto">
              <a:xfrm>
                <a:off x="3920" y="2638"/>
                <a:ext cx="1728" cy="894"/>
              </a:xfrm>
              <a:prstGeom prst="roundRect">
                <a:avLst>
                  <a:gd name="adj" fmla="val 5435"/>
                </a:avLst>
              </a:prstGeom>
              <a:solidFill>
                <a:schemeClr val="tx2">
                  <a:lumMod val="20000"/>
                  <a:lumOff val="80000"/>
                  <a:alpha val="39999"/>
                </a:schemeClr>
              </a:solidFill>
              <a:ln w="12700" algn="ctr">
                <a:solidFill>
                  <a:srgbClr val="7FC4BC"/>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600" b="0" dirty="0">
                  <a:solidFill>
                    <a:srgbClr val="000000"/>
                  </a:solidFill>
                  <a:latin typeface="+mn-lt"/>
                </a:endParaRPr>
              </a:p>
              <a:p>
                <a:pPr>
                  <a:buClr>
                    <a:srgbClr val="009B9B"/>
                  </a:buClr>
                  <a:buSzPct val="80000"/>
                  <a:buFont typeface="Wingdings" panose="05000000000000000000" pitchFamily="2" charset="2"/>
                  <a:buNone/>
                </a:pPr>
                <a:endParaRPr lang="en-GB" sz="1600" b="0" dirty="0">
                  <a:solidFill>
                    <a:srgbClr val="000000"/>
                  </a:solidFill>
                  <a:latin typeface="+mn-lt"/>
                </a:endParaRPr>
              </a:p>
              <a:p>
                <a:pPr>
                  <a:buClr>
                    <a:srgbClr val="009B9B"/>
                  </a:buClr>
                  <a:buSzPct val="80000"/>
                  <a:buFont typeface="Wingdings" panose="05000000000000000000" pitchFamily="2" charset="2"/>
                  <a:buNone/>
                </a:pPr>
                <a:endParaRPr lang="en-GB" sz="1600" b="0" dirty="0">
                  <a:solidFill>
                    <a:srgbClr val="000000"/>
                  </a:solidFill>
                  <a:latin typeface="+mn-lt"/>
                </a:endParaRPr>
              </a:p>
              <a:p>
                <a:pPr>
                  <a:buClr>
                    <a:srgbClr val="009B9B"/>
                  </a:buClr>
                  <a:buSzPct val="80000"/>
                  <a:buFont typeface="Wingdings" panose="05000000000000000000" pitchFamily="2" charset="2"/>
                  <a:buNone/>
                </a:pPr>
                <a:endParaRPr lang="en-GB" sz="1600" b="0" dirty="0">
                  <a:solidFill>
                    <a:srgbClr val="000000"/>
                  </a:solidFill>
                  <a:latin typeface="+mn-lt"/>
                </a:endParaRPr>
              </a:p>
            </p:txBody>
          </p:sp>
          <p:grpSp>
            <p:nvGrpSpPr>
              <p:cNvPr id="25620" name="Group 33"/>
              <p:cNvGrpSpPr>
                <a:grpSpLocks/>
              </p:cNvGrpSpPr>
              <p:nvPr/>
            </p:nvGrpSpPr>
            <p:grpSpPr bwMode="auto">
              <a:xfrm>
                <a:off x="3920" y="2726"/>
                <a:ext cx="1716" cy="756"/>
                <a:chOff x="3920" y="2726"/>
                <a:chExt cx="1716" cy="756"/>
              </a:xfrm>
            </p:grpSpPr>
            <p:sp>
              <p:nvSpPr>
                <p:cNvPr id="25621" name="TextBox 49"/>
                <p:cNvSpPr txBox="1">
                  <a:spLocks noChangeArrowheads="1"/>
                </p:cNvSpPr>
                <p:nvPr/>
              </p:nvSpPr>
              <p:spPr bwMode="auto">
                <a:xfrm>
                  <a:off x="3920" y="2726"/>
                  <a:ext cx="1716"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400" b="0" dirty="0">
                      <a:solidFill>
                        <a:srgbClr val="000000"/>
                      </a:solidFill>
                      <a:latin typeface="+mn-lt"/>
                    </a:rPr>
                    <a:t>C</a:t>
                  </a:r>
                  <a:r>
                    <a:rPr lang="en-GB" sz="1400" b="0" baseline="-25000" dirty="0">
                      <a:solidFill>
                        <a:srgbClr val="000000"/>
                      </a:solidFill>
                      <a:latin typeface="+mn-lt"/>
                    </a:rPr>
                    <a:t>m   </a:t>
                  </a:r>
                  <a:r>
                    <a:rPr lang="en-GB" sz="1400" b="0" dirty="0">
                      <a:solidFill>
                        <a:srgbClr val="000000"/>
                      </a:solidFill>
                      <a:latin typeface="+mn-lt"/>
                    </a:rPr>
                    <a:t>=  Material cost / kg</a:t>
                  </a:r>
                </a:p>
                <a:p>
                  <a:pPr>
                    <a:buClr>
                      <a:srgbClr val="009B9B"/>
                    </a:buClr>
                    <a:buSzPct val="80000"/>
                    <a:buFont typeface="Wingdings" panose="05000000000000000000" pitchFamily="2" charset="2"/>
                    <a:buNone/>
                  </a:pPr>
                  <a:r>
                    <a:rPr lang="en-GB" sz="1400" b="0" dirty="0">
                      <a:solidFill>
                        <a:srgbClr val="000000"/>
                      </a:solidFill>
                      <a:latin typeface="+mn-lt"/>
                    </a:rPr>
                    <a:t> </a:t>
                  </a:r>
                  <a:r>
                    <a:rPr lang="el-GR" sz="1400" b="0" dirty="0">
                      <a:solidFill>
                        <a:srgbClr val="000000"/>
                      </a:solidFill>
                      <a:latin typeface="+mn-lt"/>
                      <a:cs typeface="Times New Roman" panose="02020603050405020304" pitchFamily="18" charset="0"/>
                    </a:rPr>
                    <a:t>ρ</a:t>
                  </a:r>
                  <a:r>
                    <a:rPr lang="en-GB" sz="1400" b="0" dirty="0">
                      <a:solidFill>
                        <a:srgbClr val="000000"/>
                      </a:solidFill>
                      <a:latin typeface="+mn-lt"/>
                    </a:rPr>
                    <a:t>   =  Density, kg/m</a:t>
                  </a:r>
                  <a:r>
                    <a:rPr lang="en-GB" sz="1400" b="0" baseline="30000" dirty="0">
                      <a:solidFill>
                        <a:srgbClr val="000000"/>
                      </a:solidFill>
                      <a:latin typeface="+mn-lt"/>
                    </a:rPr>
                    <a:t>3</a:t>
                  </a:r>
                  <a:endParaRPr lang="en-GB" sz="1400" b="0" dirty="0">
                    <a:solidFill>
                      <a:srgbClr val="000000"/>
                    </a:solidFill>
                    <a:latin typeface="+mn-lt"/>
                  </a:endParaRPr>
                </a:p>
                <a:p>
                  <a:pPr>
                    <a:buClr>
                      <a:srgbClr val="009B9B"/>
                    </a:buClr>
                    <a:buSzPct val="80000"/>
                    <a:buFont typeface="Wingdings" panose="05000000000000000000" pitchFamily="2" charset="2"/>
                    <a:buNone/>
                  </a:pPr>
                  <a:r>
                    <a:rPr lang="en-GB" sz="1400" b="0" dirty="0">
                      <a:solidFill>
                        <a:srgbClr val="000000"/>
                      </a:solidFill>
                      <a:latin typeface="+mn-lt"/>
                    </a:rPr>
                    <a:t>       =  Yield strength, MPa</a:t>
                  </a:r>
                </a:p>
                <a:p>
                  <a:pPr>
                    <a:buClr>
                      <a:srgbClr val="009B9B"/>
                    </a:buClr>
                    <a:buSzPct val="80000"/>
                    <a:buFont typeface="Wingdings" panose="05000000000000000000" pitchFamily="2" charset="2"/>
                    <a:buNone/>
                  </a:pPr>
                  <a:r>
                    <a:rPr lang="en-GB" sz="1400" b="0" dirty="0">
                      <a:solidFill>
                        <a:srgbClr val="000000"/>
                      </a:solidFill>
                      <a:latin typeface="+mn-lt"/>
                    </a:rPr>
                    <a:t>       =  exchange constant , $/kg</a:t>
                  </a:r>
                </a:p>
              </p:txBody>
            </p:sp>
            <p:grpSp>
              <p:nvGrpSpPr>
                <p:cNvPr id="25622" name="Group 32"/>
                <p:cNvGrpSpPr>
                  <a:grpSpLocks/>
                </p:cNvGrpSpPr>
                <p:nvPr/>
              </p:nvGrpSpPr>
              <p:grpSpPr bwMode="auto">
                <a:xfrm>
                  <a:off x="4005" y="3093"/>
                  <a:ext cx="171" cy="370"/>
                  <a:chOff x="4005" y="3093"/>
                  <a:chExt cx="171" cy="370"/>
                </a:xfrm>
              </p:grpSpPr>
              <p:graphicFrame>
                <p:nvGraphicFramePr>
                  <p:cNvPr id="25623" name="Object 9"/>
                  <p:cNvGraphicFramePr>
                    <a:graphicFrameLocks noChangeAspect="1"/>
                  </p:cNvGraphicFramePr>
                  <p:nvPr/>
                </p:nvGraphicFramePr>
                <p:xfrm>
                  <a:off x="4005" y="3093"/>
                  <a:ext cx="149" cy="207"/>
                </p:xfrm>
                <a:graphic>
                  <a:graphicData uri="http://schemas.openxmlformats.org/presentationml/2006/ole">
                    <mc:AlternateContent xmlns:mc="http://schemas.openxmlformats.org/markup-compatibility/2006">
                      <mc:Choice xmlns:v="urn:schemas-microsoft-com:vml" Requires="v">
                        <p:oleObj name="Equation" r:id="rId8" imgW="190335" imgH="215713" progId="Equation.3">
                          <p:embed/>
                        </p:oleObj>
                      </mc:Choice>
                      <mc:Fallback>
                        <p:oleObj name="Equation" r:id="rId8" imgW="190335" imgH="215713" progId="Equation.3">
                          <p:embed/>
                          <p:pic>
                            <p:nvPicPr>
                              <p:cNvPr id="25623"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05" y="3093"/>
                                <a:ext cx="149" cy="2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24" name="Object 10"/>
                  <p:cNvGraphicFramePr>
                    <a:graphicFrameLocks noChangeAspect="1"/>
                  </p:cNvGraphicFramePr>
                  <p:nvPr/>
                </p:nvGraphicFramePr>
                <p:xfrm>
                  <a:off x="4011" y="3313"/>
                  <a:ext cx="165" cy="150"/>
                </p:xfrm>
                <a:graphic>
                  <a:graphicData uri="http://schemas.openxmlformats.org/presentationml/2006/ole">
                    <mc:AlternateContent xmlns:mc="http://schemas.openxmlformats.org/markup-compatibility/2006">
                      <mc:Choice xmlns:v="urn:schemas-microsoft-com:vml" Requires="v">
                        <p:oleObj name="Equation" r:id="rId10" imgW="139518" imgH="126835" progId="Equation.3">
                          <p:embed/>
                        </p:oleObj>
                      </mc:Choice>
                      <mc:Fallback>
                        <p:oleObj name="Equation" r:id="rId10" imgW="139518" imgH="126835" progId="Equation.3">
                          <p:embed/>
                          <p:pic>
                            <p:nvPicPr>
                              <p:cNvPr id="25624"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11" y="3313"/>
                                <a:ext cx="165" cy="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pSp>
        <p:sp>
          <p:nvSpPr>
            <p:cNvPr id="25618" name="AutoShape 11"/>
            <p:cNvSpPr>
              <a:spLocks noChangeArrowheads="1"/>
            </p:cNvSpPr>
            <p:nvPr/>
          </p:nvSpPr>
          <p:spPr bwMode="auto">
            <a:xfrm>
              <a:off x="154" y="2774"/>
              <a:ext cx="1319" cy="445"/>
            </a:xfrm>
            <a:prstGeom prst="roundRect">
              <a:avLst>
                <a:gd name="adj" fmla="val 16667"/>
              </a:avLst>
            </a:prstGeom>
            <a:solidFill>
              <a:schemeClr val="tx2">
                <a:lumMod val="20000"/>
                <a:lumOff val="80000"/>
              </a:schemeClr>
            </a:solidFill>
            <a:ln w="19050">
              <a:solidFill>
                <a:srgbClr val="7FC4BC"/>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Tx/>
                <a:buSzTx/>
                <a:buNone/>
              </a:pPr>
              <a:r>
                <a:rPr lang="en-US" sz="1800" b="0" dirty="0">
                  <a:latin typeface="+mn-lt"/>
                </a:rPr>
                <a:t>Beam in bending</a:t>
              </a:r>
            </a:p>
            <a:p>
              <a:pPr>
                <a:spcBef>
                  <a:spcPct val="0"/>
                </a:spcBef>
                <a:spcAft>
                  <a:spcPct val="0"/>
                </a:spcAft>
                <a:buClrTx/>
                <a:buSzTx/>
                <a:buFontTx/>
                <a:buNone/>
              </a:pPr>
              <a:r>
                <a:rPr lang="en-US" sz="1800" b="0" dirty="0">
                  <a:latin typeface="+mn-lt"/>
                </a:rPr>
                <a:t>Index to minimize:</a:t>
              </a:r>
            </a:p>
          </p:txBody>
        </p:sp>
      </p:grpSp>
      <p:grpSp>
        <p:nvGrpSpPr>
          <p:cNvPr id="14" name="Group 46"/>
          <p:cNvGrpSpPr>
            <a:grpSpLocks/>
          </p:cNvGrpSpPr>
          <p:nvPr/>
        </p:nvGrpSpPr>
        <p:grpSpPr bwMode="auto">
          <a:xfrm>
            <a:off x="1476376" y="5380038"/>
            <a:ext cx="5910263" cy="887412"/>
            <a:chOff x="210" y="3389"/>
            <a:chExt cx="3723" cy="559"/>
          </a:xfrm>
        </p:grpSpPr>
        <p:grpSp>
          <p:nvGrpSpPr>
            <p:cNvPr id="25611" name="Group 31"/>
            <p:cNvGrpSpPr>
              <a:grpSpLocks/>
            </p:cNvGrpSpPr>
            <p:nvPr/>
          </p:nvGrpSpPr>
          <p:grpSpPr bwMode="auto">
            <a:xfrm>
              <a:off x="230" y="3389"/>
              <a:ext cx="3703" cy="559"/>
              <a:chOff x="212" y="3389"/>
              <a:chExt cx="3418" cy="559"/>
            </a:xfrm>
          </p:grpSpPr>
          <p:sp>
            <p:nvSpPr>
              <p:cNvPr id="25613" name="Text Box 16"/>
              <p:cNvSpPr txBox="1">
                <a:spLocks noChangeArrowheads="1"/>
              </p:cNvSpPr>
              <p:nvPr/>
            </p:nvSpPr>
            <p:spPr bwMode="auto">
              <a:xfrm>
                <a:off x="212" y="3486"/>
                <a:ext cx="10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endParaRPr lang="en-US" sz="1800" b="0" i="1" dirty="0">
                  <a:solidFill>
                    <a:srgbClr val="000000"/>
                  </a:solidFill>
                  <a:latin typeface="+mn-lt"/>
                </a:endParaRPr>
              </a:p>
            </p:txBody>
          </p:sp>
          <p:graphicFrame>
            <p:nvGraphicFramePr>
              <p:cNvPr id="25614" name="Object 3"/>
              <p:cNvGraphicFramePr>
                <a:graphicFrameLocks noChangeAspect="1"/>
              </p:cNvGraphicFramePr>
              <p:nvPr/>
            </p:nvGraphicFramePr>
            <p:xfrm>
              <a:off x="1456" y="3389"/>
              <a:ext cx="2174" cy="559"/>
            </p:xfrm>
            <a:graphic>
              <a:graphicData uri="http://schemas.openxmlformats.org/presentationml/2006/ole">
                <mc:AlternateContent xmlns:mc="http://schemas.openxmlformats.org/markup-compatibility/2006">
                  <mc:Choice xmlns:v="urn:schemas-microsoft-com:vml" Requires="v">
                    <p:oleObj name="Equation" r:id="rId12" imgW="1676400" imgH="431800" progId="Equation.3">
                      <p:embed/>
                    </p:oleObj>
                  </mc:Choice>
                  <mc:Fallback>
                    <p:oleObj name="Equation" r:id="rId12" imgW="1676400" imgH="431800" progId="Equation.3">
                      <p:embed/>
                      <p:pic>
                        <p:nvPicPr>
                          <p:cNvPr id="25614" name="Object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56" y="3389"/>
                            <a:ext cx="2174" cy="5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5612" name="AutoShape 11"/>
            <p:cNvSpPr>
              <a:spLocks noChangeArrowheads="1"/>
            </p:cNvSpPr>
            <p:nvPr/>
          </p:nvSpPr>
          <p:spPr bwMode="auto">
            <a:xfrm>
              <a:off x="210" y="3493"/>
              <a:ext cx="1252" cy="263"/>
            </a:xfrm>
            <a:prstGeom prst="roundRect">
              <a:avLst>
                <a:gd name="adj" fmla="val 16667"/>
              </a:avLst>
            </a:prstGeom>
            <a:solidFill>
              <a:schemeClr val="tx2">
                <a:lumMod val="20000"/>
                <a:lumOff val="80000"/>
              </a:schemeClr>
            </a:solidFill>
            <a:ln w="19050">
              <a:solidFill>
                <a:srgbClr val="7FC4BC"/>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Tx/>
                <a:buSzTx/>
                <a:buFontTx/>
                <a:buNone/>
              </a:pPr>
              <a:r>
                <a:rPr lang="en-US" sz="1800" b="0" dirty="0">
                  <a:latin typeface="+mn-lt"/>
                </a:rPr>
                <a:t> Penalty function</a:t>
              </a:r>
            </a:p>
          </p:txBody>
        </p:sp>
      </p:grpSp>
      <p:sp>
        <p:nvSpPr>
          <p:cNvPr id="25610" name="Title 38"/>
          <p:cNvSpPr>
            <a:spLocks noGrp="1"/>
          </p:cNvSpPr>
          <p:nvPr>
            <p:ph type="title"/>
          </p:nvPr>
        </p:nvSpPr>
        <p:spPr>
          <a:ln w="9525"/>
        </p:spPr>
        <p:txBody>
          <a:bodyPr/>
          <a:lstStyle/>
          <a:p>
            <a:r>
              <a:rPr lang="en-US" dirty="0">
                <a:latin typeface="+mn-lt"/>
              </a:rPr>
              <a:t>Two ways to find materials for auto bumpers</a:t>
            </a:r>
            <a:endParaRPr lang="en-GB" dirty="0">
              <a:latin typeface="+mn-lt"/>
            </a:endParaRPr>
          </a:p>
        </p:txBody>
      </p:sp>
      <p:sp>
        <p:nvSpPr>
          <p:cNvPr id="6" name="Slide Number Placeholder 5">
            <a:extLst>
              <a:ext uri="{FF2B5EF4-FFF2-40B4-BE49-F238E27FC236}">
                <a16:creationId xmlns:a16="http://schemas.microsoft.com/office/drawing/2014/main" id="{AE9F5B8C-2B59-4299-B62A-DD77DCEA5BDC}"/>
              </a:ext>
            </a:extLst>
          </p:cNvPr>
          <p:cNvSpPr>
            <a:spLocks noGrp="1"/>
          </p:cNvSpPr>
          <p:nvPr>
            <p:ph type="sldNum" sz="quarter" idx="11"/>
          </p:nvPr>
        </p:nvSpPr>
        <p:spPr/>
        <p:txBody>
          <a:bodyPr/>
          <a:lstStyle/>
          <a:p>
            <a:fld id="{F0D23093-2AB0-F74C-B865-1A12A15B650E}" type="slidenum">
              <a:rPr lang="en-US" smtClean="0"/>
              <a:pPr/>
              <a:t>19</a:t>
            </a:fld>
            <a:endParaRPr lang="en-US" dirty="0"/>
          </a:p>
        </p:txBody>
      </p:sp>
    </p:spTree>
    <p:extLst>
      <p:ext uri="{BB962C8B-B14F-4D97-AF65-F5344CB8AC3E}">
        <p14:creationId xmlns:p14="http://schemas.microsoft.com/office/powerpoint/2010/main" val="39165516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3F4F5D-1678-4229-83FC-C18B2D350F46}"/>
              </a:ext>
            </a:extLst>
          </p:cNvPr>
          <p:cNvSpPr>
            <a:spLocks noGrp="1"/>
          </p:cNvSpPr>
          <p:nvPr>
            <p:ph type="sldNum" sz="quarter" idx="11"/>
          </p:nvPr>
        </p:nvSpPr>
        <p:spPr/>
        <p:txBody>
          <a:bodyPr/>
          <a:lstStyle/>
          <a:p>
            <a:fld id="{F0D23093-2AB0-F74C-B865-1A12A15B650E}" type="slidenum">
              <a:rPr lang="en-US" smtClean="0">
                <a:latin typeface="+mn-lt"/>
              </a:rPr>
              <a:pPr/>
              <a:t>2</a:t>
            </a:fld>
            <a:endParaRPr lang="en-US" dirty="0">
              <a:latin typeface="+mn-lt"/>
            </a:endParaRPr>
          </a:p>
        </p:txBody>
      </p:sp>
      <p:sp>
        <p:nvSpPr>
          <p:cNvPr id="3" name="Title 2">
            <a:extLst>
              <a:ext uri="{FF2B5EF4-FFF2-40B4-BE49-F238E27FC236}">
                <a16:creationId xmlns:a16="http://schemas.microsoft.com/office/drawing/2014/main" id="{40AA9338-E692-4C26-BFD3-77F262F85977}"/>
              </a:ext>
            </a:extLst>
          </p:cNvPr>
          <p:cNvSpPr>
            <a:spLocks noGrp="1"/>
          </p:cNvSpPr>
          <p:nvPr>
            <p:ph type="title"/>
          </p:nvPr>
        </p:nvSpPr>
        <p:spPr/>
        <p:txBody>
          <a:bodyPr/>
          <a:lstStyle/>
          <a:p>
            <a:r>
              <a:rPr lang="en-GB" dirty="0">
                <a:latin typeface="+mn-lt"/>
              </a:rPr>
              <a:t>Learning objectives for this lecture unit</a:t>
            </a:r>
            <a:endParaRPr lang="en-US" dirty="0">
              <a:latin typeface="+mn-lt"/>
            </a:endParaRPr>
          </a:p>
        </p:txBody>
      </p:sp>
      <p:graphicFrame>
        <p:nvGraphicFramePr>
          <p:cNvPr id="6" name="Table 5">
            <a:extLst>
              <a:ext uri="{FF2B5EF4-FFF2-40B4-BE49-F238E27FC236}">
                <a16:creationId xmlns:a16="http://schemas.microsoft.com/office/drawing/2014/main" id="{1396CEED-1C35-4DC8-853C-AFF45D646151}"/>
              </a:ext>
            </a:extLst>
          </p:cNvPr>
          <p:cNvGraphicFramePr>
            <a:graphicFrameLocks noGrp="1"/>
          </p:cNvGraphicFramePr>
          <p:nvPr/>
        </p:nvGraphicFramePr>
        <p:xfrm>
          <a:off x="957742" y="1805454"/>
          <a:ext cx="10276514" cy="2074460"/>
        </p:xfrm>
        <a:graphic>
          <a:graphicData uri="http://schemas.openxmlformats.org/drawingml/2006/table">
            <a:tbl>
              <a:tblPr firstRow="1" bandRow="1">
                <a:tableStyleId>{2D5ABB26-0587-4C30-8999-92F81FD0307C}</a:tableStyleId>
              </a:tblPr>
              <a:tblGrid>
                <a:gridCol w="1970056">
                  <a:extLst>
                    <a:ext uri="{9D8B030D-6E8A-4147-A177-3AD203B41FA5}">
                      <a16:colId xmlns:a16="http://schemas.microsoft.com/office/drawing/2014/main" val="20000"/>
                    </a:ext>
                  </a:extLst>
                </a:gridCol>
                <a:gridCol w="8306458">
                  <a:extLst>
                    <a:ext uri="{9D8B030D-6E8A-4147-A177-3AD203B41FA5}">
                      <a16:colId xmlns:a16="http://schemas.microsoft.com/office/drawing/2014/main" val="20001"/>
                    </a:ext>
                  </a:extLst>
                </a:gridCol>
              </a:tblGrid>
              <a:tr h="53640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Intended Learning Outcomes</a:t>
                      </a: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hMerge="1">
                  <a:txBody>
                    <a:bodyPr/>
                    <a:lstStyle/>
                    <a:p>
                      <a:endParaRPr lang="en-GB"/>
                    </a:p>
                  </a:txBody>
                  <a:tcPr/>
                </a:tc>
                <a:extLst>
                  <a:ext uri="{0D108BD9-81ED-4DB2-BD59-A6C34878D82A}">
                    <a16:rowId xmlns:a16="http://schemas.microsoft.com/office/drawing/2014/main" val="10000"/>
                  </a:ext>
                </a:extLst>
              </a:tr>
              <a:tr h="536322">
                <a:tc>
                  <a:txBody>
                    <a:bodyPr/>
                    <a:lstStyle/>
                    <a:p>
                      <a:pPr algn="l"/>
                      <a:r>
                        <a:rPr lang="en-GB" sz="1400" b="1" dirty="0">
                          <a:solidFill>
                            <a:sysClr val="windowText" lastClr="000000"/>
                          </a:solidFill>
                        </a:rPr>
                        <a:t>Knowledge and Understanding</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latin typeface="+mn-lt"/>
                          <a:ea typeface="+mn-ea"/>
                          <a:cs typeface="+mn-cs"/>
                        </a:rPr>
                        <a:t>Knowledge on graphical trade-off methods and penalty functions</a:t>
                      </a: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36406">
                <a:tc>
                  <a:txBody>
                    <a:bodyPr/>
                    <a:lstStyle/>
                    <a:p>
                      <a:pPr algn="l"/>
                      <a:r>
                        <a:rPr lang="en-GB" sz="1400" b="1" dirty="0">
                          <a:solidFill>
                            <a:sysClr val="windowText" lastClr="000000"/>
                          </a:solidFill>
                        </a:rPr>
                        <a:t>Skills and Abilities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latin typeface="+mn-lt"/>
                          <a:ea typeface="+mn-ea"/>
                          <a:cs typeface="+mn-cs"/>
                        </a:rPr>
                        <a:t>Ability to select systematically when design objectives conflict</a:t>
                      </a: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5326">
                <a:tc>
                  <a:txBody>
                    <a:bodyPr/>
                    <a:lstStyle/>
                    <a:p>
                      <a:pPr algn="l"/>
                      <a:r>
                        <a:rPr lang="en-GB" sz="1400" b="1" dirty="0">
                          <a:solidFill>
                            <a:sysClr val="windowText" lastClr="000000"/>
                          </a:solidFill>
                        </a:rPr>
                        <a:t>Values and Attitudes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latin typeface="+mn-lt"/>
                          <a:ea typeface="+mn-ea"/>
                          <a:cs typeface="+mn-cs"/>
                        </a:rPr>
                        <a:t>Appreciation of the value of compromise in engineering design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Content Placeholder 3">
            <a:extLst>
              <a:ext uri="{FF2B5EF4-FFF2-40B4-BE49-F238E27FC236}">
                <a16:creationId xmlns:a16="http://schemas.microsoft.com/office/drawing/2014/main" id="{BF266830-4A4A-4400-BB79-4EAD969F0B1C}"/>
              </a:ext>
            </a:extLst>
          </p:cNvPr>
          <p:cNvSpPr txBox="1">
            <a:spLocks/>
          </p:cNvSpPr>
          <p:nvPr/>
        </p:nvSpPr>
        <p:spPr bwMode="auto">
          <a:xfrm>
            <a:off x="957741" y="4208383"/>
            <a:ext cx="10276514" cy="1354217"/>
          </a:xfrm>
          <a:prstGeom prst="rect">
            <a:avLst/>
          </a:prstGeom>
          <a:solidFill>
            <a:schemeClr val="bg1">
              <a:lumMod val="95000"/>
            </a:schemeClr>
          </a:solidFill>
          <a:ln w="28575">
            <a:solidFill>
              <a:srgbClr val="FFB71B"/>
            </a:solidFill>
          </a:ln>
        </p:spPr>
        <p:txBody>
          <a:bodyPr vert="horz" wrap="square" lIns="91440" tIns="45720" rIns="91440" bIns="45720" numCol="1" anchor="t" anchorCtr="0" compatLnSpc="1">
            <a:prstTxWarp prst="textNoShape">
              <a:avLst/>
            </a:prstTxWarp>
            <a:spAutoFit/>
          </a:bodyPr>
          <a:lstStyle>
            <a:lvl1pPr marL="0" indent="0" algn="ctr" rtl="0" eaLnBrk="0" fontAlgn="base" hangingPunct="0">
              <a:spcBef>
                <a:spcPct val="20000"/>
              </a:spcBef>
              <a:spcAft>
                <a:spcPct val="20000"/>
              </a:spcAft>
              <a:buClr>
                <a:schemeClr val="bg1">
                  <a:lumMod val="65000"/>
                </a:schemeClr>
              </a:buClr>
              <a:buSzPct val="120000"/>
              <a:buFont typeface="Wingdings" panose="05000000000000000000" pitchFamily="2" charset="2"/>
              <a:buNone/>
              <a:defRPr sz="1800" b="1">
                <a:solidFill>
                  <a:schemeClr val="tx1"/>
                </a:solidFill>
                <a:latin typeface="+mn-lt"/>
                <a:ea typeface="+mn-ea"/>
                <a:cs typeface="+mn-cs"/>
              </a:defRPr>
            </a:lvl1pPr>
            <a:lvl2pPr marL="827088" indent="-346075" algn="l" rtl="0" eaLnBrk="0" fontAlgn="base" hangingPunct="0">
              <a:spcBef>
                <a:spcPct val="20000"/>
              </a:spcBef>
              <a:spcAft>
                <a:spcPct val="20000"/>
              </a:spcAft>
              <a:buClr>
                <a:schemeClr val="bg1">
                  <a:lumMod val="65000"/>
                </a:schemeClr>
              </a:buClr>
              <a:buSzPct val="80000"/>
              <a:buFont typeface="Wingdings" panose="05000000000000000000" pitchFamily="2" charset="2"/>
              <a:buChar char="n"/>
              <a:defRPr lang="en-US" sz="1400" b="0" dirty="0" smtClean="0">
                <a:solidFill>
                  <a:schemeClr val="tx1"/>
                </a:solidFill>
                <a:latin typeface="+mn-lt"/>
                <a:ea typeface="+mn-ea"/>
                <a:cs typeface="+mn-cs"/>
              </a:defRPr>
            </a:lvl2pPr>
            <a:lvl3pPr marL="1079500" indent="-165100"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600" b="0">
                <a:solidFill>
                  <a:schemeClr val="tx1"/>
                </a:solidFill>
                <a:latin typeface="+mn-lt"/>
              </a:defRPr>
            </a:lvl3pPr>
            <a:lvl4pPr marL="1439863" indent="-231775"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400" b="0">
                <a:solidFill>
                  <a:schemeClr val="tx1"/>
                </a:solidFill>
                <a:latin typeface="+mn-lt"/>
              </a:defRPr>
            </a:lvl4pPr>
            <a:lvl5pPr marL="1862138" indent="-231775" algn="l" rtl="0" eaLnBrk="0" fontAlgn="base" hangingPunct="0">
              <a:spcBef>
                <a:spcPct val="20000"/>
              </a:spcBef>
              <a:spcAft>
                <a:spcPct val="0"/>
              </a:spcAft>
              <a:buClr>
                <a:schemeClr val="bg1">
                  <a:lumMod val="65000"/>
                </a:schemeClr>
              </a:buClr>
              <a:buFont typeface="Wingdings" panose="05000000000000000000" pitchFamily="2" charset="2"/>
              <a:buChar char="§"/>
              <a:defRPr sz="1200" b="0">
                <a:solidFill>
                  <a:schemeClr val="tx1"/>
                </a:solidFill>
                <a:latin typeface="+mn-lt"/>
              </a:defRPr>
            </a:lvl5pPr>
            <a:lvl6pPr marL="23193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6pPr>
            <a:lvl7pPr marL="27765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7pPr>
            <a:lvl8pPr marL="32337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8pPr>
            <a:lvl9pPr marL="36909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20000"/>
              </a:spcAft>
              <a:buClr>
                <a:sysClr val="window" lastClr="FFFFFF">
                  <a:lumMod val="65000"/>
                </a:sysClr>
              </a:buClr>
              <a:buSzPct val="120000"/>
              <a:buFont typeface="Wingdings" panose="05000000000000000000" pitchFamily="2" charset="2"/>
              <a:buNone/>
              <a:tabLst/>
              <a:defRPr/>
            </a:pPr>
            <a:r>
              <a:rPr kumimoji="0" lang="en-GB" sz="2000" b="1" i="0" u="none" strike="noStrike" kern="0" cap="none" spc="0" normalizeH="0" baseline="0" noProof="0" dirty="0">
                <a:ln>
                  <a:noFill/>
                </a:ln>
                <a:solidFill>
                  <a:srgbClr val="0C0C0C"/>
                </a:solidFill>
                <a:effectLst/>
                <a:uLnTx/>
                <a:uFillTx/>
                <a:ea typeface="+mn-ea"/>
                <a:cs typeface="+mn-cs"/>
              </a:rPr>
              <a:t>Resources</a:t>
            </a:r>
          </a:p>
          <a:p>
            <a:pPr lvl="1">
              <a:spcBef>
                <a:spcPct val="0"/>
              </a:spcBef>
              <a:spcAft>
                <a:spcPct val="0"/>
              </a:spcAft>
              <a:buClr>
                <a:schemeClr val="accent1"/>
              </a:buClr>
              <a:buSzPct val="100000"/>
              <a:buFont typeface="Wingdings" panose="05000000000000000000" pitchFamily="2" charset="2"/>
              <a:buChar char="§"/>
            </a:pPr>
            <a:r>
              <a:rPr lang="en-GB" dirty="0"/>
              <a:t>Text: “</a:t>
            </a:r>
            <a:r>
              <a:rPr lang="en-GB" b="1" dirty="0"/>
              <a:t>Materials Selection in Mechanical Design</a:t>
            </a:r>
            <a:r>
              <a:rPr lang="en-GB" dirty="0"/>
              <a:t>”,  5</a:t>
            </a:r>
            <a:r>
              <a:rPr lang="en-GB" baseline="30000" dirty="0"/>
              <a:t>th</a:t>
            </a:r>
            <a:r>
              <a:rPr lang="en-GB" dirty="0"/>
              <a:t> Edition by M.F. Ashby, Butterworth Heinemann, Oxford, 2016. </a:t>
            </a:r>
            <a:br>
              <a:rPr lang="en-GB" dirty="0"/>
            </a:br>
            <a:r>
              <a:rPr lang="en-GB" dirty="0"/>
              <a:t>Chapters 8-9</a:t>
            </a:r>
          </a:p>
          <a:p>
            <a:pPr marL="265237" lvl="1" indent="-171450">
              <a:spcBef>
                <a:spcPct val="0"/>
              </a:spcBef>
              <a:spcAft>
                <a:spcPct val="0"/>
              </a:spcAft>
              <a:buClr>
                <a:schemeClr val="accent1"/>
              </a:buClr>
              <a:buSzTx/>
              <a:buFont typeface="Wingdings" panose="05000000000000000000" pitchFamily="2" charset="2"/>
              <a:buChar char="§"/>
              <a:defRPr/>
            </a:pPr>
            <a:endParaRPr lang="en-GB" sz="800" dirty="0"/>
          </a:p>
          <a:p>
            <a:pPr lvl="1">
              <a:spcBef>
                <a:spcPct val="0"/>
              </a:spcBef>
              <a:spcAft>
                <a:spcPct val="0"/>
              </a:spcAft>
              <a:buClr>
                <a:schemeClr val="accent1"/>
              </a:buClr>
              <a:buSzPct val="100000"/>
              <a:buFont typeface="Wingdings" panose="05000000000000000000" pitchFamily="2" charset="2"/>
              <a:buChar char="§"/>
            </a:pPr>
            <a:r>
              <a:rPr lang="en-GB" dirty="0"/>
              <a:t>Text: “</a:t>
            </a:r>
            <a:r>
              <a:rPr lang="en-GB" b="1" dirty="0"/>
              <a:t>Materials and the Environment</a:t>
            </a:r>
            <a:r>
              <a:rPr lang="en-GB" dirty="0"/>
              <a:t>”, 2</a:t>
            </a:r>
            <a:r>
              <a:rPr lang="en-GB" baseline="30000" dirty="0"/>
              <a:t>nd</a:t>
            </a:r>
            <a:r>
              <a:rPr lang="en-GB" dirty="0"/>
              <a:t> Edition by M.F. Ashby, Butterworth-Heinemann, Oxford 2012, UK. Chapters 9-10</a:t>
            </a:r>
            <a:endParaRPr lang="en-GB" dirty="0">
              <a:solidFill>
                <a:srgbClr val="000000"/>
              </a:solidFill>
            </a:endParaRPr>
          </a:p>
          <a:p>
            <a:pPr marL="265237" lvl="1" indent="-171450">
              <a:spcBef>
                <a:spcPct val="0"/>
              </a:spcBef>
              <a:spcAft>
                <a:spcPct val="0"/>
              </a:spcAft>
              <a:buClr>
                <a:schemeClr val="accent1"/>
              </a:buClr>
              <a:buSzTx/>
              <a:buFont typeface="Wingdings" panose="05000000000000000000" pitchFamily="2" charset="2"/>
              <a:buChar char="§"/>
              <a:defRPr/>
            </a:pPr>
            <a:endParaRPr lang="en-GB" sz="800" dirty="0"/>
          </a:p>
        </p:txBody>
      </p:sp>
      <p:graphicFrame>
        <p:nvGraphicFramePr>
          <p:cNvPr id="4" name="Table 3">
            <a:extLst>
              <a:ext uri="{FF2B5EF4-FFF2-40B4-BE49-F238E27FC236}">
                <a16:creationId xmlns:a16="http://schemas.microsoft.com/office/drawing/2014/main" id="{9CC06FD4-AEC7-B31D-2EDD-F44AA34063AA}"/>
              </a:ext>
            </a:extLst>
          </p:cNvPr>
          <p:cNvGraphicFramePr>
            <a:graphicFrameLocks noGrp="1"/>
          </p:cNvGraphicFramePr>
          <p:nvPr/>
        </p:nvGraphicFramePr>
        <p:xfrm>
          <a:off x="957741" y="1078869"/>
          <a:ext cx="10285752" cy="370840"/>
        </p:xfrm>
        <a:graphic>
          <a:graphicData uri="http://schemas.openxmlformats.org/drawingml/2006/table">
            <a:tbl>
              <a:tblPr bandRow="1">
                <a:tableStyleId>{5C22544A-7EE6-4342-B048-85BDC9FD1C3A}</a:tableStyleId>
              </a:tblPr>
              <a:tblGrid>
                <a:gridCol w="2768363">
                  <a:extLst>
                    <a:ext uri="{9D8B030D-6E8A-4147-A177-3AD203B41FA5}">
                      <a16:colId xmlns:a16="http://schemas.microsoft.com/office/drawing/2014/main" val="2450680109"/>
                    </a:ext>
                  </a:extLst>
                </a:gridCol>
                <a:gridCol w="7517389">
                  <a:extLst>
                    <a:ext uri="{9D8B030D-6E8A-4147-A177-3AD203B41FA5}">
                      <a16:colId xmlns:a16="http://schemas.microsoft.com/office/drawing/2014/main" val="2357916095"/>
                    </a:ext>
                  </a:extLst>
                </a:gridCol>
              </a:tblGrid>
              <a:tr h="370840">
                <a:tc>
                  <a:txBody>
                    <a:bodyPr/>
                    <a:lstStyle/>
                    <a:p>
                      <a:r>
                        <a:rPr lang="en-US" b="1" dirty="0"/>
                        <a:t>Ansys software mentioned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baseline="0" dirty="0">
                          <a:solidFill>
                            <a:schemeClr val="dk1"/>
                          </a:solidFill>
                          <a:latin typeface="+mn-lt"/>
                          <a:ea typeface="+mn-ea"/>
                          <a:cs typeface="+mn-cs"/>
                        </a:rPr>
                        <a:t>Ansys Granta EduPack™­, a teaching software for materials education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3571220"/>
                  </a:ext>
                </a:extLst>
              </a:tr>
            </a:tbl>
          </a:graphicData>
        </a:graphic>
      </p:graphicFrame>
    </p:spTree>
    <p:extLst>
      <p:ext uri="{BB962C8B-B14F-4D97-AF65-F5344CB8AC3E}">
        <p14:creationId xmlns:p14="http://schemas.microsoft.com/office/powerpoint/2010/main" val="3749751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
          <p:cNvGrpSpPr>
            <a:grpSpLocks/>
          </p:cNvGrpSpPr>
          <p:nvPr/>
        </p:nvGrpSpPr>
        <p:grpSpPr bwMode="auto">
          <a:xfrm>
            <a:off x="2068513" y="1889126"/>
            <a:ext cx="6051550" cy="3787775"/>
            <a:chOff x="925513" y="1889125"/>
            <a:chExt cx="6051550" cy="3787775"/>
          </a:xfrm>
        </p:grpSpPr>
        <p:sp>
          <p:nvSpPr>
            <p:cNvPr id="27658" name="Text Box 13"/>
            <p:cNvSpPr txBox="1">
              <a:spLocks noChangeArrowheads="1"/>
            </p:cNvSpPr>
            <p:nvPr/>
          </p:nvSpPr>
          <p:spPr bwMode="auto">
            <a:xfrm>
              <a:off x="925513" y="1889125"/>
              <a:ext cx="1585912"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009B9B"/>
                </a:buClr>
                <a:buSzPct val="80000"/>
                <a:buFont typeface="Wingdings" panose="05000000000000000000" pitchFamily="2" charset="2"/>
                <a:buNone/>
              </a:pPr>
              <a:r>
                <a:rPr lang="en-GB" sz="1600" b="0" i="1" dirty="0">
                  <a:solidFill>
                    <a:srgbClr val="000000"/>
                  </a:solidFill>
                  <a:latin typeface="+mn-lt"/>
                </a:rPr>
                <a:t>Use the “</a:t>
              </a:r>
              <a:r>
                <a:rPr lang="en-GB" sz="1600" i="1" dirty="0">
                  <a:solidFill>
                    <a:srgbClr val="000000"/>
                  </a:solidFill>
                  <a:latin typeface="+mn-lt"/>
                </a:rPr>
                <a:t>Advanced</a:t>
              </a:r>
              <a:r>
                <a:rPr lang="en-GB" sz="1600" b="0" i="1" dirty="0">
                  <a:solidFill>
                    <a:srgbClr val="000000"/>
                  </a:solidFill>
                  <a:latin typeface="+mn-lt"/>
                </a:rPr>
                <a:t>” facility to make the penalty function</a:t>
              </a:r>
            </a:p>
          </p:txBody>
        </p:sp>
        <p:grpSp>
          <p:nvGrpSpPr>
            <p:cNvPr id="27659" name="Group 34"/>
            <p:cNvGrpSpPr>
              <a:grpSpLocks/>
            </p:cNvGrpSpPr>
            <p:nvPr/>
          </p:nvGrpSpPr>
          <p:grpSpPr bwMode="auto">
            <a:xfrm>
              <a:off x="2655888" y="1892300"/>
              <a:ext cx="4321175" cy="3784600"/>
              <a:chOff x="1473" y="1192"/>
              <a:chExt cx="2722" cy="2384"/>
            </a:xfrm>
          </p:grpSpPr>
          <p:grpSp>
            <p:nvGrpSpPr>
              <p:cNvPr id="27660" name="Group 33"/>
              <p:cNvGrpSpPr>
                <a:grpSpLocks/>
              </p:cNvGrpSpPr>
              <p:nvPr/>
            </p:nvGrpSpPr>
            <p:grpSpPr bwMode="auto">
              <a:xfrm>
                <a:off x="1473" y="1192"/>
                <a:ext cx="2722" cy="2384"/>
                <a:chOff x="1473" y="1192"/>
                <a:chExt cx="2722" cy="2384"/>
              </a:xfrm>
            </p:grpSpPr>
            <p:sp>
              <p:nvSpPr>
                <p:cNvPr id="27662" name="AutoShape 34"/>
                <p:cNvSpPr>
                  <a:spLocks noChangeArrowheads="1"/>
                </p:cNvSpPr>
                <p:nvPr/>
              </p:nvSpPr>
              <p:spPr bwMode="auto">
                <a:xfrm>
                  <a:off x="1473" y="1192"/>
                  <a:ext cx="2722" cy="2384"/>
                </a:xfrm>
                <a:prstGeom prst="roundRect">
                  <a:avLst>
                    <a:gd name="adj" fmla="val 898"/>
                  </a:avLst>
                </a:prstGeom>
                <a:solidFill>
                  <a:schemeClr val="accent1">
                    <a:lumMod val="20000"/>
                    <a:lumOff val="80000"/>
                    <a:alpha val="39999"/>
                  </a:schemeClr>
                </a:solidFill>
                <a:ln w="28575">
                  <a:solidFill>
                    <a:schemeClr val="accent1"/>
                  </a:solidFill>
                  <a:round/>
                  <a:headEnd/>
                  <a:tailEnd/>
                </a:ln>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endParaRPr lang="en-GB" sz="1600" b="0" dirty="0">
                    <a:solidFill>
                      <a:srgbClr val="000000"/>
                    </a:solidFill>
                    <a:latin typeface="+mn-lt"/>
                  </a:endParaRPr>
                </a:p>
              </p:txBody>
            </p:sp>
            <p:sp>
              <p:nvSpPr>
                <p:cNvPr id="27663" name="Text Box 24"/>
                <p:cNvSpPr txBox="1">
                  <a:spLocks noChangeArrowheads="1"/>
                </p:cNvSpPr>
                <p:nvPr/>
              </p:nvSpPr>
              <p:spPr bwMode="auto">
                <a:xfrm>
                  <a:off x="1867" y="2452"/>
                  <a:ext cx="1904" cy="1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
                    </a:spcBef>
                    <a:buClr>
                      <a:srgbClr val="A50021"/>
                    </a:buClr>
                    <a:buSzPct val="80000"/>
                    <a:buFont typeface="Wingdings" panose="05000000000000000000" pitchFamily="2" charset="2"/>
                    <a:buNone/>
                  </a:pPr>
                  <a:r>
                    <a:rPr lang="en-GB" sz="1600" i="1" dirty="0">
                      <a:solidFill>
                        <a:srgbClr val="000000"/>
                      </a:solidFill>
                      <a:latin typeface="+mn-lt"/>
                    </a:rPr>
                    <a:t>    </a:t>
                  </a:r>
                  <a:r>
                    <a:rPr lang="en-GB" sz="1800" i="1" dirty="0">
                      <a:solidFill>
                        <a:srgbClr val="000000"/>
                      </a:solidFill>
                      <a:latin typeface="+mn-lt"/>
                    </a:rPr>
                    <a:t>List of properties</a:t>
                  </a:r>
                </a:p>
                <a:p>
                  <a:pPr>
                    <a:spcBef>
                      <a:spcPct val="5000"/>
                    </a:spcBef>
                    <a:buClr>
                      <a:schemeClr val="accent4"/>
                    </a:buClr>
                    <a:buSzPct val="110000"/>
                  </a:pPr>
                  <a:r>
                    <a:rPr lang="en-GB" sz="1600" b="0" dirty="0">
                      <a:solidFill>
                        <a:schemeClr val="accent4"/>
                      </a:solidFill>
                      <a:latin typeface="+mn-lt"/>
                    </a:rPr>
                    <a:t>  </a:t>
                  </a:r>
                  <a:r>
                    <a:rPr lang="en-GB" sz="1600" dirty="0">
                      <a:solidFill>
                        <a:schemeClr val="accent4"/>
                      </a:solidFill>
                      <a:latin typeface="+mn-lt"/>
                    </a:rPr>
                    <a:t>Density</a:t>
                  </a:r>
                </a:p>
                <a:p>
                  <a:pPr>
                    <a:spcBef>
                      <a:spcPct val="5000"/>
                    </a:spcBef>
                    <a:buClr>
                      <a:schemeClr val="accent4"/>
                    </a:buClr>
                    <a:buSzPct val="110000"/>
                  </a:pPr>
                  <a:r>
                    <a:rPr lang="en-GB" sz="1600" dirty="0">
                      <a:solidFill>
                        <a:schemeClr val="accent4"/>
                      </a:solidFill>
                      <a:latin typeface="+mn-lt"/>
                    </a:rPr>
                    <a:t>  Price </a:t>
                  </a:r>
                </a:p>
                <a:p>
                  <a:pPr>
                    <a:spcBef>
                      <a:spcPct val="5000"/>
                    </a:spcBef>
                    <a:buClr>
                      <a:schemeClr val="accent4"/>
                    </a:buClr>
                    <a:buSzPct val="110000"/>
                  </a:pPr>
                  <a:r>
                    <a:rPr lang="en-GB" sz="1600" dirty="0">
                      <a:solidFill>
                        <a:schemeClr val="accent4"/>
                      </a:solidFill>
                      <a:latin typeface="+mn-lt"/>
                    </a:rPr>
                    <a:t>  Tensile strength</a:t>
                  </a:r>
                </a:p>
                <a:p>
                  <a:pPr>
                    <a:spcBef>
                      <a:spcPct val="5000"/>
                    </a:spcBef>
                    <a:buClr>
                      <a:schemeClr val="accent4"/>
                    </a:buClr>
                    <a:buSzPct val="110000"/>
                  </a:pPr>
                  <a:r>
                    <a:rPr lang="en-GB" sz="1600" dirty="0">
                      <a:solidFill>
                        <a:schemeClr val="accent4"/>
                      </a:solidFill>
                      <a:latin typeface="+mn-lt"/>
                    </a:rPr>
                    <a:t>  etc</a:t>
                  </a:r>
                </a:p>
              </p:txBody>
            </p:sp>
            <p:grpSp>
              <p:nvGrpSpPr>
                <p:cNvPr id="27664" name="Group 38"/>
                <p:cNvGrpSpPr>
                  <a:grpSpLocks/>
                </p:cNvGrpSpPr>
                <p:nvPr/>
              </p:nvGrpSpPr>
              <p:grpSpPr bwMode="auto">
                <a:xfrm>
                  <a:off x="1875" y="2112"/>
                  <a:ext cx="1965" cy="246"/>
                  <a:chOff x="1731" y="2024"/>
                  <a:chExt cx="1813" cy="246"/>
                </a:xfrm>
              </p:grpSpPr>
              <p:sp>
                <p:nvSpPr>
                  <p:cNvPr id="27673" name="AutoShape 27"/>
                  <p:cNvSpPr>
                    <a:spLocks noChangeArrowheads="1"/>
                  </p:cNvSpPr>
                  <p:nvPr/>
                </p:nvSpPr>
                <p:spPr bwMode="auto">
                  <a:xfrm>
                    <a:off x="2534" y="2024"/>
                    <a:ext cx="207" cy="246"/>
                  </a:xfrm>
                  <a:prstGeom prst="roundRect">
                    <a:avLst>
                      <a:gd name="adj" fmla="val 16667"/>
                    </a:avLst>
                  </a:prstGeom>
                  <a:solidFill>
                    <a:schemeClr val="bg1"/>
                  </a:solidFill>
                  <a:ln w="9525">
                    <a:solidFill>
                      <a:srgbClr val="5F5F5F"/>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27674" name="AutoShape 28"/>
                  <p:cNvSpPr>
                    <a:spLocks noChangeArrowheads="1"/>
                  </p:cNvSpPr>
                  <p:nvPr/>
                </p:nvSpPr>
                <p:spPr bwMode="auto">
                  <a:xfrm>
                    <a:off x="1731" y="2024"/>
                    <a:ext cx="207" cy="246"/>
                  </a:xfrm>
                  <a:prstGeom prst="roundRect">
                    <a:avLst>
                      <a:gd name="adj" fmla="val 16667"/>
                    </a:avLst>
                  </a:prstGeom>
                  <a:solidFill>
                    <a:schemeClr val="bg1"/>
                  </a:solidFill>
                  <a:ln w="9525">
                    <a:solidFill>
                      <a:srgbClr val="5F5F5F"/>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27675" name="AutoShape 29"/>
                  <p:cNvSpPr>
                    <a:spLocks noChangeArrowheads="1"/>
                  </p:cNvSpPr>
                  <p:nvPr/>
                </p:nvSpPr>
                <p:spPr bwMode="auto">
                  <a:xfrm>
                    <a:off x="2001" y="2024"/>
                    <a:ext cx="207" cy="246"/>
                  </a:xfrm>
                  <a:prstGeom prst="roundRect">
                    <a:avLst>
                      <a:gd name="adj" fmla="val 16667"/>
                    </a:avLst>
                  </a:prstGeom>
                  <a:solidFill>
                    <a:schemeClr val="bg1"/>
                  </a:solidFill>
                  <a:ln w="9525">
                    <a:solidFill>
                      <a:srgbClr val="5F5F5F"/>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27676" name="AutoShape 30"/>
                  <p:cNvSpPr>
                    <a:spLocks noChangeArrowheads="1"/>
                  </p:cNvSpPr>
                  <p:nvPr/>
                </p:nvSpPr>
                <p:spPr bwMode="auto">
                  <a:xfrm>
                    <a:off x="2280" y="2024"/>
                    <a:ext cx="206" cy="246"/>
                  </a:xfrm>
                  <a:prstGeom prst="roundRect">
                    <a:avLst>
                      <a:gd name="adj" fmla="val 16667"/>
                    </a:avLst>
                  </a:prstGeom>
                  <a:solidFill>
                    <a:schemeClr val="bg1"/>
                  </a:solidFill>
                  <a:ln w="9525">
                    <a:solidFill>
                      <a:srgbClr val="5F5F5F"/>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27677" name="AutoShape 31"/>
                  <p:cNvSpPr>
                    <a:spLocks noChangeArrowheads="1"/>
                  </p:cNvSpPr>
                  <p:nvPr/>
                </p:nvSpPr>
                <p:spPr bwMode="auto">
                  <a:xfrm>
                    <a:off x="3337" y="2024"/>
                    <a:ext cx="207" cy="246"/>
                  </a:xfrm>
                  <a:prstGeom prst="roundRect">
                    <a:avLst>
                      <a:gd name="adj" fmla="val 16667"/>
                    </a:avLst>
                  </a:prstGeom>
                  <a:solidFill>
                    <a:schemeClr val="bg1"/>
                  </a:solidFill>
                  <a:ln w="9525">
                    <a:solidFill>
                      <a:srgbClr val="5F5F5F"/>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27678" name="AutoShape 32"/>
                  <p:cNvSpPr>
                    <a:spLocks noChangeArrowheads="1"/>
                  </p:cNvSpPr>
                  <p:nvPr/>
                </p:nvSpPr>
                <p:spPr bwMode="auto">
                  <a:xfrm>
                    <a:off x="3067" y="2024"/>
                    <a:ext cx="207" cy="246"/>
                  </a:xfrm>
                  <a:prstGeom prst="roundRect">
                    <a:avLst>
                      <a:gd name="adj" fmla="val 16667"/>
                    </a:avLst>
                  </a:prstGeom>
                  <a:solidFill>
                    <a:schemeClr val="bg1"/>
                  </a:solidFill>
                  <a:ln w="9525">
                    <a:solidFill>
                      <a:srgbClr val="5F5F5F"/>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27679" name="AutoShape 26"/>
                  <p:cNvSpPr>
                    <a:spLocks noChangeArrowheads="1"/>
                  </p:cNvSpPr>
                  <p:nvPr/>
                </p:nvSpPr>
                <p:spPr bwMode="auto">
                  <a:xfrm>
                    <a:off x="2809" y="2024"/>
                    <a:ext cx="207" cy="246"/>
                  </a:xfrm>
                  <a:prstGeom prst="roundRect">
                    <a:avLst>
                      <a:gd name="adj" fmla="val 16667"/>
                    </a:avLst>
                  </a:prstGeom>
                  <a:solidFill>
                    <a:schemeClr val="bg1"/>
                  </a:solidFill>
                  <a:ln w="9525">
                    <a:solidFill>
                      <a:srgbClr val="5F5F5F"/>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grpSp>
            <p:grpSp>
              <p:nvGrpSpPr>
                <p:cNvPr id="27665" name="Group 37"/>
                <p:cNvGrpSpPr>
                  <a:grpSpLocks/>
                </p:cNvGrpSpPr>
                <p:nvPr/>
              </p:nvGrpSpPr>
              <p:grpSpPr bwMode="auto">
                <a:xfrm>
                  <a:off x="1863" y="2101"/>
                  <a:ext cx="1935" cy="259"/>
                  <a:chOff x="3872" y="3165"/>
                  <a:chExt cx="1786" cy="259"/>
                </a:xfrm>
              </p:grpSpPr>
              <p:sp>
                <p:nvSpPr>
                  <p:cNvPr id="27666" name="Rectangle 37"/>
                  <p:cNvSpPr>
                    <a:spLocks noChangeArrowheads="1"/>
                  </p:cNvSpPr>
                  <p:nvPr/>
                </p:nvSpPr>
                <p:spPr bwMode="auto">
                  <a:xfrm>
                    <a:off x="4952" y="3197"/>
                    <a:ext cx="19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600" dirty="0">
                        <a:solidFill>
                          <a:srgbClr val="000000"/>
                        </a:solidFill>
                        <a:latin typeface="+mn-lt"/>
                      </a:rPr>
                      <a:t>^</a:t>
                    </a:r>
                  </a:p>
                </p:txBody>
              </p:sp>
              <p:sp>
                <p:nvSpPr>
                  <p:cNvPr id="27667" name="Rectangle 33"/>
                  <p:cNvSpPr>
                    <a:spLocks noChangeArrowheads="1"/>
                  </p:cNvSpPr>
                  <p:nvPr/>
                </p:nvSpPr>
                <p:spPr bwMode="auto">
                  <a:xfrm>
                    <a:off x="3872" y="3167"/>
                    <a:ext cx="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800" dirty="0">
                        <a:solidFill>
                          <a:srgbClr val="000000"/>
                        </a:solidFill>
                        <a:latin typeface="+mn-lt"/>
                      </a:rPr>
                      <a:t>+</a:t>
                    </a:r>
                  </a:p>
                </p:txBody>
              </p:sp>
              <p:sp>
                <p:nvSpPr>
                  <p:cNvPr id="27668" name="Rectangle 34"/>
                  <p:cNvSpPr>
                    <a:spLocks noChangeArrowheads="1"/>
                  </p:cNvSpPr>
                  <p:nvPr/>
                </p:nvSpPr>
                <p:spPr bwMode="auto">
                  <a:xfrm>
                    <a:off x="4166" y="3165"/>
                    <a:ext cx="21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800" dirty="0">
                        <a:solidFill>
                          <a:srgbClr val="000000"/>
                        </a:solidFill>
                        <a:latin typeface="+mn-lt"/>
                      </a:rPr>
                      <a:t>-</a:t>
                    </a:r>
                  </a:p>
                </p:txBody>
              </p:sp>
              <p:sp>
                <p:nvSpPr>
                  <p:cNvPr id="27669" name="Rectangle 35"/>
                  <p:cNvSpPr>
                    <a:spLocks noChangeArrowheads="1"/>
                  </p:cNvSpPr>
                  <p:nvPr/>
                </p:nvSpPr>
                <p:spPr bwMode="auto">
                  <a:xfrm>
                    <a:off x="4691" y="3193"/>
                    <a:ext cx="1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800" dirty="0">
                        <a:solidFill>
                          <a:srgbClr val="000000"/>
                        </a:solidFill>
                        <a:latin typeface="+mn-lt"/>
                      </a:rPr>
                      <a:t>*</a:t>
                    </a:r>
                  </a:p>
                </p:txBody>
              </p:sp>
              <p:sp>
                <p:nvSpPr>
                  <p:cNvPr id="27670" name="Rectangle 36"/>
                  <p:cNvSpPr>
                    <a:spLocks noChangeArrowheads="1"/>
                  </p:cNvSpPr>
                  <p:nvPr/>
                </p:nvSpPr>
                <p:spPr bwMode="auto">
                  <a:xfrm>
                    <a:off x="4437" y="3165"/>
                    <a:ext cx="1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800" dirty="0">
                        <a:solidFill>
                          <a:srgbClr val="000000"/>
                        </a:solidFill>
                        <a:latin typeface="+mn-lt"/>
                      </a:rPr>
                      <a:t>/</a:t>
                    </a:r>
                  </a:p>
                </p:txBody>
              </p:sp>
              <p:sp>
                <p:nvSpPr>
                  <p:cNvPr id="27671" name="Rectangle 38"/>
                  <p:cNvSpPr>
                    <a:spLocks noChangeArrowheads="1"/>
                  </p:cNvSpPr>
                  <p:nvPr/>
                </p:nvSpPr>
                <p:spPr bwMode="auto">
                  <a:xfrm>
                    <a:off x="5224" y="3165"/>
                    <a:ext cx="1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800" dirty="0">
                        <a:solidFill>
                          <a:srgbClr val="000000"/>
                        </a:solidFill>
                        <a:latin typeface="+mn-lt"/>
                      </a:rPr>
                      <a:t>(</a:t>
                    </a:r>
                  </a:p>
                </p:txBody>
              </p:sp>
              <p:sp>
                <p:nvSpPr>
                  <p:cNvPr id="27672" name="Rectangle 39"/>
                  <p:cNvSpPr>
                    <a:spLocks noChangeArrowheads="1"/>
                  </p:cNvSpPr>
                  <p:nvPr/>
                </p:nvSpPr>
                <p:spPr bwMode="auto">
                  <a:xfrm>
                    <a:off x="5494" y="3165"/>
                    <a:ext cx="1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800" dirty="0">
                        <a:solidFill>
                          <a:srgbClr val="000000"/>
                        </a:solidFill>
                        <a:latin typeface="+mn-lt"/>
                      </a:rPr>
                      <a:t>)</a:t>
                    </a:r>
                  </a:p>
                </p:txBody>
              </p:sp>
            </p:grpSp>
          </p:grpSp>
          <p:sp>
            <p:nvSpPr>
              <p:cNvPr id="27661" name="Rectangle 23"/>
              <p:cNvSpPr>
                <a:spLocks noChangeArrowheads="1"/>
              </p:cNvSpPr>
              <p:nvPr/>
            </p:nvSpPr>
            <p:spPr bwMode="auto">
              <a:xfrm>
                <a:off x="1669" y="1333"/>
                <a:ext cx="2370" cy="636"/>
              </a:xfrm>
              <a:prstGeom prst="rect">
                <a:avLst/>
              </a:prstGeom>
              <a:solidFill>
                <a:schemeClr val="bg1"/>
              </a:solidFill>
              <a:ln w="28575">
                <a:solidFill>
                  <a:schemeClr val="accent1"/>
                </a:solidFill>
                <a:miter lim="800000"/>
                <a:headEnd/>
                <a:tailEnd/>
              </a:ln>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endParaRPr lang="en-GB" sz="1600" b="0" dirty="0">
                  <a:solidFill>
                    <a:srgbClr val="666633"/>
                  </a:solidFill>
                  <a:latin typeface="+mn-lt"/>
                </a:endParaRPr>
              </a:p>
            </p:txBody>
          </p:sp>
        </p:grpSp>
      </p:grpSp>
      <p:sp>
        <p:nvSpPr>
          <p:cNvPr id="49" name="TextBox 48"/>
          <p:cNvSpPr txBox="1">
            <a:spLocks noChangeArrowheads="1"/>
          </p:cNvSpPr>
          <p:nvPr/>
        </p:nvSpPr>
        <p:spPr bwMode="auto">
          <a:xfrm>
            <a:off x="4170364" y="2241550"/>
            <a:ext cx="3500437"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600" dirty="0">
                <a:solidFill>
                  <a:srgbClr val="000000"/>
                </a:solidFill>
                <a:latin typeface="+mn-lt"/>
              </a:rPr>
              <a:t>(Density / (Yield strength^0.66))</a:t>
            </a:r>
          </a:p>
          <a:p>
            <a:pPr>
              <a:buClr>
                <a:srgbClr val="009B9B"/>
              </a:buClr>
              <a:buSzPct val="80000"/>
              <a:buFont typeface="Wingdings" panose="05000000000000000000" pitchFamily="2" charset="2"/>
              <a:buNone/>
            </a:pPr>
            <a:r>
              <a:rPr lang="en-GB" sz="1600" dirty="0">
                <a:solidFill>
                  <a:srgbClr val="000000"/>
                </a:solidFill>
                <a:latin typeface="+mn-lt"/>
              </a:rPr>
              <a:t>*(Price + 10)</a:t>
            </a:r>
          </a:p>
        </p:txBody>
      </p:sp>
      <p:sp>
        <p:nvSpPr>
          <p:cNvPr id="27652" name="Rectangle 2"/>
          <p:cNvSpPr>
            <a:spLocks noGrp="1" noChangeArrowheads="1"/>
          </p:cNvSpPr>
          <p:nvPr>
            <p:ph type="title"/>
          </p:nvPr>
        </p:nvSpPr>
        <p:spPr>
          <a:ln w="9525"/>
        </p:spPr>
        <p:txBody>
          <a:bodyPr/>
          <a:lstStyle/>
          <a:p>
            <a:r>
              <a:rPr lang="en-GB" dirty="0">
                <a:solidFill>
                  <a:srgbClr val="000000"/>
                </a:solidFill>
                <a:latin typeface="+mn-lt"/>
              </a:rPr>
              <a:t>Bar chart selection using the penalty function</a:t>
            </a:r>
          </a:p>
        </p:txBody>
      </p:sp>
      <p:grpSp>
        <p:nvGrpSpPr>
          <p:cNvPr id="7" name="Group 35"/>
          <p:cNvGrpSpPr>
            <a:grpSpLocks/>
          </p:cNvGrpSpPr>
          <p:nvPr/>
        </p:nvGrpSpPr>
        <p:grpSpPr bwMode="auto">
          <a:xfrm>
            <a:off x="5416550" y="1376363"/>
            <a:ext cx="5473700" cy="1371600"/>
            <a:chOff x="2492" y="867"/>
            <a:chExt cx="3448" cy="864"/>
          </a:xfrm>
        </p:grpSpPr>
        <p:sp>
          <p:nvSpPr>
            <p:cNvPr id="27655" name="Text Box 26"/>
            <p:cNvSpPr txBox="1">
              <a:spLocks noChangeArrowheads="1"/>
            </p:cNvSpPr>
            <p:nvPr/>
          </p:nvSpPr>
          <p:spPr bwMode="auto">
            <a:xfrm>
              <a:off x="4498" y="1223"/>
              <a:ext cx="1442" cy="4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r>
                <a:rPr lang="en-GB" sz="1800" b="0" dirty="0">
                  <a:latin typeface="+mn-lt"/>
                </a:rPr>
                <a:t>The value of the</a:t>
              </a:r>
            </a:p>
            <a:p>
              <a:pPr>
                <a:spcBef>
                  <a:spcPct val="0"/>
                </a:spcBef>
                <a:spcAft>
                  <a:spcPct val="0"/>
                </a:spcAft>
                <a:buClr>
                  <a:srgbClr val="009B9B"/>
                </a:buClr>
                <a:buSzPct val="80000"/>
                <a:buFont typeface="Wingdings" panose="05000000000000000000" pitchFamily="2" charset="2"/>
                <a:buNone/>
              </a:pPr>
              <a:r>
                <a:rPr lang="en-GB" sz="1800" b="0" dirty="0">
                  <a:latin typeface="+mn-lt"/>
                </a:rPr>
                <a:t>exchange constant</a:t>
              </a:r>
            </a:p>
          </p:txBody>
        </p:sp>
        <p:sp>
          <p:nvSpPr>
            <p:cNvPr id="27656" name="Line 27"/>
            <p:cNvSpPr>
              <a:spLocks noChangeShapeType="1"/>
            </p:cNvSpPr>
            <p:nvPr/>
          </p:nvSpPr>
          <p:spPr bwMode="auto">
            <a:xfrm flipH="1">
              <a:off x="2492" y="1495"/>
              <a:ext cx="2025" cy="236"/>
            </a:xfrm>
            <a:prstGeom prst="line">
              <a:avLst/>
            </a:prstGeom>
            <a:ln>
              <a:headEnd/>
              <a:tailEnd type="triangle" w="med" len="lg"/>
            </a:ln>
            <a:extLst>
              <a:ext uri="{909E8E84-426E-40DD-AFC4-6F175D3DCCD1}">
                <a14:hiddenFill xmlns:a14="http://schemas.microsoft.com/office/drawing/2010/main">
                  <a:noFill/>
                </a14:hiddenFill>
              </a:ext>
            </a:extLst>
          </p:spPr>
          <p:style>
            <a:lnRef idx="3">
              <a:schemeClr val="accent3"/>
            </a:lnRef>
            <a:fillRef idx="0">
              <a:schemeClr val="accent3"/>
            </a:fillRef>
            <a:effectRef idx="2">
              <a:schemeClr val="accent3"/>
            </a:effectRef>
            <a:fontRef idx="minor">
              <a:schemeClr val="tx1"/>
            </a:fontRef>
          </p:style>
          <p:txBody>
            <a:bodyPr/>
            <a:lstStyle/>
            <a:p>
              <a:endParaRPr lang="en-GB" dirty="0"/>
            </a:p>
          </p:txBody>
        </p:sp>
        <p:sp>
          <p:nvSpPr>
            <p:cNvPr id="27657" name="Line 45"/>
            <p:cNvSpPr>
              <a:spLocks noChangeShapeType="1"/>
            </p:cNvSpPr>
            <p:nvPr/>
          </p:nvSpPr>
          <p:spPr bwMode="auto">
            <a:xfrm flipH="1" flipV="1">
              <a:off x="3572" y="867"/>
              <a:ext cx="971" cy="452"/>
            </a:xfrm>
            <a:prstGeom prst="line">
              <a:avLst/>
            </a:prstGeom>
            <a:ln>
              <a:headEnd/>
              <a:tailEnd type="triangle" w="med" len="lg"/>
            </a:ln>
            <a:extLst>
              <a:ext uri="{909E8E84-426E-40DD-AFC4-6F175D3DCCD1}">
                <a14:hiddenFill xmlns:a14="http://schemas.microsoft.com/office/drawing/2010/main">
                  <a:noFill/>
                </a14:hiddenFill>
              </a:ext>
            </a:extLst>
          </p:spPr>
          <p:style>
            <a:lnRef idx="3">
              <a:schemeClr val="accent3"/>
            </a:lnRef>
            <a:fillRef idx="0">
              <a:schemeClr val="accent3"/>
            </a:fillRef>
            <a:effectRef idx="2">
              <a:schemeClr val="accent3"/>
            </a:effectRef>
            <a:fontRef idx="minor">
              <a:schemeClr val="tx1"/>
            </a:fontRef>
          </p:style>
          <p:txBody>
            <a:bodyPr/>
            <a:lstStyle/>
            <a:p>
              <a:endParaRPr lang="en-GB" dirty="0"/>
            </a:p>
          </p:txBody>
        </p:sp>
      </p:grpSp>
      <p:graphicFrame>
        <p:nvGraphicFramePr>
          <p:cNvPr id="27654" name="Object 3"/>
          <p:cNvGraphicFramePr>
            <a:graphicFrameLocks noChangeAspect="1"/>
          </p:cNvGraphicFramePr>
          <p:nvPr/>
        </p:nvGraphicFramePr>
        <p:xfrm>
          <a:off x="4518026" y="896938"/>
          <a:ext cx="2790825" cy="950912"/>
        </p:xfrm>
        <a:graphic>
          <a:graphicData uri="http://schemas.openxmlformats.org/presentationml/2006/ole">
            <mc:AlternateContent xmlns:mc="http://schemas.openxmlformats.org/markup-compatibility/2006">
              <mc:Choice xmlns:v="urn:schemas-microsoft-com:vml" Requires="v">
                <p:oleObj name="Equation" r:id="rId3" imgW="1167893" imgH="431613" progId="Equation.3">
                  <p:embed/>
                </p:oleObj>
              </mc:Choice>
              <mc:Fallback>
                <p:oleObj name="Equation" r:id="rId3" imgW="1167893" imgH="431613" progId="Equation.3">
                  <p:embed/>
                  <p:pic>
                    <p:nvPicPr>
                      <p:cNvPr id="2765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8026" y="896938"/>
                        <a:ext cx="2790825" cy="950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a:extLst>
              <a:ext uri="{FF2B5EF4-FFF2-40B4-BE49-F238E27FC236}">
                <a16:creationId xmlns:a16="http://schemas.microsoft.com/office/drawing/2014/main" id="{040B9975-6F66-4618-B1A0-CFABF4381AFB}"/>
              </a:ext>
            </a:extLst>
          </p:cNvPr>
          <p:cNvSpPr>
            <a:spLocks noGrp="1"/>
          </p:cNvSpPr>
          <p:nvPr>
            <p:ph type="sldNum" sz="quarter" idx="11"/>
          </p:nvPr>
        </p:nvSpPr>
        <p:spPr/>
        <p:txBody>
          <a:bodyPr/>
          <a:lstStyle/>
          <a:p>
            <a:fld id="{F0D23093-2AB0-F74C-B865-1A12A15B650E}" type="slidenum">
              <a:rPr lang="en-US" smtClean="0"/>
              <a:pPr/>
              <a:t>20</a:t>
            </a:fld>
            <a:endParaRPr lang="en-US" dirty="0"/>
          </a:p>
        </p:txBody>
      </p:sp>
    </p:spTree>
    <p:extLst>
      <p:ext uri="{BB962C8B-B14F-4D97-AF65-F5344CB8AC3E}">
        <p14:creationId xmlns:p14="http://schemas.microsoft.com/office/powerpoint/2010/main" val="2888291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500"/>
                                        <p:tgtEl>
                                          <p:spTgt spid="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766D24-0AA5-48ED-859D-32A07F19A341}"/>
              </a:ext>
            </a:extLst>
          </p:cNvPr>
          <p:cNvPicPr>
            <a:picLocks noChangeAspect="1"/>
          </p:cNvPicPr>
          <p:nvPr/>
        </p:nvPicPr>
        <p:blipFill>
          <a:blip r:embed="rId3"/>
          <a:stretch>
            <a:fillRect/>
          </a:stretch>
        </p:blipFill>
        <p:spPr>
          <a:xfrm>
            <a:off x="1470043" y="762000"/>
            <a:ext cx="9251913" cy="5154811"/>
          </a:xfrm>
          <a:prstGeom prst="rect">
            <a:avLst/>
          </a:prstGeom>
        </p:spPr>
      </p:pic>
      <p:sp>
        <p:nvSpPr>
          <p:cNvPr id="29698" name="Rectangle 2"/>
          <p:cNvSpPr>
            <a:spLocks noGrp="1" noChangeArrowheads="1"/>
          </p:cNvSpPr>
          <p:nvPr>
            <p:ph type="title"/>
          </p:nvPr>
        </p:nvSpPr>
        <p:spPr>
          <a:ln w="9525"/>
        </p:spPr>
        <p:txBody>
          <a:bodyPr/>
          <a:lstStyle/>
          <a:p>
            <a:r>
              <a:rPr lang="en-GB" dirty="0">
                <a:solidFill>
                  <a:srgbClr val="000000"/>
                </a:solidFill>
                <a:latin typeface="+mn-lt"/>
              </a:rPr>
              <a:t>Bar chart selection using the penalty function</a:t>
            </a:r>
          </a:p>
        </p:txBody>
      </p:sp>
      <p:sp>
        <p:nvSpPr>
          <p:cNvPr id="29700" name="Text Box 31"/>
          <p:cNvSpPr txBox="1">
            <a:spLocks noChangeArrowheads="1"/>
          </p:cNvSpPr>
          <p:nvPr/>
        </p:nvSpPr>
        <p:spPr bwMode="auto">
          <a:xfrm>
            <a:off x="9282450" y="947082"/>
            <a:ext cx="1254125" cy="377825"/>
          </a:xfrm>
          <a:prstGeom prst="rect">
            <a:avLst/>
          </a:prstGeom>
          <a:solidFill>
            <a:schemeClr val="bg2">
              <a:lumMod val="95000"/>
            </a:schemeClr>
          </a:solidFill>
          <a:ln w="9525">
            <a:solidFill>
              <a:srgbClr val="7FC4BC"/>
            </a:solidFill>
            <a:miter lim="800000"/>
            <a:headEnd/>
            <a:tailEnd/>
          </a:ln>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r>
              <a:rPr lang="el-GR" sz="1800" b="0" dirty="0">
                <a:solidFill>
                  <a:srgbClr val="000000"/>
                </a:solidFill>
                <a:latin typeface="+mn-lt"/>
              </a:rPr>
              <a:t>α</a:t>
            </a:r>
            <a:r>
              <a:rPr lang="en-GB" sz="1800" b="0" dirty="0">
                <a:solidFill>
                  <a:srgbClr val="000000"/>
                </a:solidFill>
                <a:latin typeface="+mn-lt"/>
              </a:rPr>
              <a:t> = $1/kg</a:t>
            </a:r>
          </a:p>
        </p:txBody>
      </p:sp>
      <p:sp>
        <p:nvSpPr>
          <p:cNvPr id="114733" name="Text Box 45"/>
          <p:cNvSpPr txBox="1">
            <a:spLocks noChangeArrowheads="1"/>
          </p:cNvSpPr>
          <p:nvPr/>
        </p:nvSpPr>
        <p:spPr bwMode="auto">
          <a:xfrm>
            <a:off x="8406668" y="2797683"/>
            <a:ext cx="2193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r>
              <a:rPr lang="en-GB" sz="1800" i="1" dirty="0">
                <a:solidFill>
                  <a:srgbClr val="666633"/>
                </a:solidFill>
                <a:latin typeface="+mn-lt"/>
              </a:rPr>
              <a:t>Best choice:</a:t>
            </a:r>
            <a:r>
              <a:rPr lang="en-GB" sz="1600" dirty="0">
                <a:solidFill>
                  <a:srgbClr val="000000"/>
                </a:solidFill>
                <a:latin typeface="+mn-lt"/>
              </a:rPr>
              <a:t> </a:t>
            </a:r>
            <a:r>
              <a:rPr lang="en-GB" sz="1800" b="0" dirty="0">
                <a:solidFill>
                  <a:srgbClr val="000000"/>
                </a:solidFill>
                <a:latin typeface="+mn-lt"/>
              </a:rPr>
              <a:t>steels</a:t>
            </a:r>
          </a:p>
        </p:txBody>
      </p:sp>
      <p:sp>
        <p:nvSpPr>
          <p:cNvPr id="114731" name="Rectangle 43"/>
          <p:cNvSpPr>
            <a:spLocks noChangeArrowheads="1"/>
          </p:cNvSpPr>
          <p:nvPr/>
        </p:nvSpPr>
        <p:spPr bwMode="auto">
          <a:xfrm>
            <a:off x="8488337" y="3329730"/>
            <a:ext cx="2193925" cy="2587081"/>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endParaRPr lang="en-GB" sz="1600" b="0" dirty="0">
              <a:solidFill>
                <a:srgbClr val="000000"/>
              </a:solidFill>
              <a:latin typeface="+mn-lt"/>
            </a:endParaRPr>
          </a:p>
        </p:txBody>
      </p:sp>
      <p:sp>
        <p:nvSpPr>
          <p:cNvPr id="114732" name="AutoShape 44"/>
          <p:cNvSpPr>
            <a:spLocks noChangeArrowheads="1"/>
          </p:cNvSpPr>
          <p:nvPr/>
        </p:nvSpPr>
        <p:spPr bwMode="auto">
          <a:xfrm>
            <a:off x="1470043" y="1224923"/>
            <a:ext cx="441325" cy="393700"/>
          </a:xfrm>
          <a:prstGeom prst="roundRect">
            <a:avLst>
              <a:gd name="adj" fmla="val 16667"/>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endParaRPr lang="en-GB" sz="1600" b="0" dirty="0">
              <a:solidFill>
                <a:srgbClr val="000000"/>
              </a:solidFill>
              <a:latin typeface="+mn-lt"/>
            </a:endParaRPr>
          </a:p>
        </p:txBody>
      </p:sp>
      <p:sp>
        <p:nvSpPr>
          <p:cNvPr id="2" name="Slide Number Placeholder 1">
            <a:extLst>
              <a:ext uri="{FF2B5EF4-FFF2-40B4-BE49-F238E27FC236}">
                <a16:creationId xmlns:a16="http://schemas.microsoft.com/office/drawing/2014/main" id="{74828288-BBDB-49FB-84BD-B32BF1611ABA}"/>
              </a:ext>
            </a:extLst>
          </p:cNvPr>
          <p:cNvSpPr>
            <a:spLocks noGrp="1"/>
          </p:cNvSpPr>
          <p:nvPr>
            <p:ph type="sldNum" sz="quarter" idx="11"/>
          </p:nvPr>
        </p:nvSpPr>
        <p:spPr/>
        <p:txBody>
          <a:bodyPr/>
          <a:lstStyle/>
          <a:p>
            <a:fld id="{F0D23093-2AB0-F74C-B865-1A12A15B650E}" type="slidenum">
              <a:rPr lang="en-US" smtClean="0"/>
              <a:pPr/>
              <a:t>21</a:t>
            </a:fld>
            <a:endParaRPr lang="en-US" dirty="0"/>
          </a:p>
        </p:txBody>
      </p:sp>
    </p:spTree>
    <p:extLst>
      <p:ext uri="{BB962C8B-B14F-4D97-AF65-F5344CB8AC3E}">
        <p14:creationId xmlns:p14="http://schemas.microsoft.com/office/powerpoint/2010/main" val="5559699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4732"/>
                                        </p:tgtEl>
                                        <p:attrNameLst>
                                          <p:attrName>style.visibility</p:attrName>
                                        </p:attrNameLst>
                                      </p:cBhvr>
                                      <p:to>
                                        <p:strVal val="visible"/>
                                      </p:to>
                                    </p:set>
                                    <p:animEffect transition="in" filter="wipe(down)">
                                      <p:cBhvr>
                                        <p:cTn id="7" dur="500"/>
                                        <p:tgtEl>
                                          <p:spTgt spid="1147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4731"/>
                                        </p:tgtEl>
                                        <p:attrNameLst>
                                          <p:attrName>style.visibility</p:attrName>
                                        </p:attrNameLst>
                                      </p:cBhvr>
                                      <p:to>
                                        <p:strVal val="visible"/>
                                      </p:to>
                                    </p:set>
                                    <p:animEffect transition="in" filter="wipe(down)">
                                      <p:cBhvr>
                                        <p:cTn id="12" dur="500"/>
                                        <p:tgtEl>
                                          <p:spTgt spid="1147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4733"/>
                                        </p:tgtEl>
                                        <p:attrNameLst>
                                          <p:attrName>style.visibility</p:attrName>
                                        </p:attrNameLst>
                                      </p:cBhvr>
                                      <p:to>
                                        <p:strVal val="visible"/>
                                      </p:to>
                                    </p:set>
                                    <p:animEffect transition="in" filter="wipe(left)">
                                      <p:cBhvr>
                                        <p:cTn id="17" dur="500"/>
                                        <p:tgtEl>
                                          <p:spTgt spid="114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33" grpId="0"/>
      <p:bldP spid="114731" grpId="0" animBg="1"/>
      <p:bldP spid="1147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B5F284-1003-4C4B-9D56-AA569C72F211}"/>
              </a:ext>
            </a:extLst>
          </p:cNvPr>
          <p:cNvPicPr>
            <a:picLocks noChangeAspect="1"/>
          </p:cNvPicPr>
          <p:nvPr/>
        </p:nvPicPr>
        <p:blipFill>
          <a:blip r:embed="rId3"/>
          <a:stretch>
            <a:fillRect/>
          </a:stretch>
        </p:blipFill>
        <p:spPr>
          <a:xfrm>
            <a:off x="1447800" y="762000"/>
            <a:ext cx="9256230" cy="5157216"/>
          </a:xfrm>
          <a:prstGeom prst="rect">
            <a:avLst/>
          </a:prstGeom>
        </p:spPr>
      </p:pic>
      <p:sp>
        <p:nvSpPr>
          <p:cNvPr id="31747" name="Rectangle 2"/>
          <p:cNvSpPr>
            <a:spLocks noGrp="1" noChangeArrowheads="1"/>
          </p:cNvSpPr>
          <p:nvPr>
            <p:ph type="title"/>
          </p:nvPr>
        </p:nvSpPr>
        <p:spPr>
          <a:ln w="9525"/>
        </p:spPr>
        <p:txBody>
          <a:bodyPr/>
          <a:lstStyle/>
          <a:p>
            <a:r>
              <a:rPr lang="en-GB" dirty="0">
                <a:solidFill>
                  <a:srgbClr val="000000"/>
                </a:solidFill>
                <a:latin typeface="+mn-lt"/>
              </a:rPr>
              <a:t>Bar chart selection using the penalty function</a:t>
            </a:r>
          </a:p>
        </p:txBody>
      </p:sp>
      <p:sp>
        <p:nvSpPr>
          <p:cNvPr id="143398" name="Rectangle 38"/>
          <p:cNvSpPr>
            <a:spLocks noChangeArrowheads="1"/>
          </p:cNvSpPr>
          <p:nvPr/>
        </p:nvSpPr>
        <p:spPr bwMode="auto">
          <a:xfrm>
            <a:off x="8884165" y="3406675"/>
            <a:ext cx="1819865" cy="2512541"/>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endParaRPr lang="en-GB" sz="1600" b="0" dirty="0">
              <a:solidFill>
                <a:srgbClr val="000000"/>
              </a:solidFill>
              <a:latin typeface="+mn-lt"/>
            </a:endParaRPr>
          </a:p>
        </p:txBody>
      </p:sp>
      <p:sp>
        <p:nvSpPr>
          <p:cNvPr id="143399" name="AutoShape 39"/>
          <p:cNvSpPr>
            <a:spLocks noChangeArrowheads="1"/>
          </p:cNvSpPr>
          <p:nvPr/>
        </p:nvSpPr>
        <p:spPr bwMode="auto">
          <a:xfrm>
            <a:off x="1447801" y="1254961"/>
            <a:ext cx="351631" cy="327546"/>
          </a:xfrm>
          <a:prstGeom prst="roundRect">
            <a:avLst>
              <a:gd name="adj" fmla="val 16667"/>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endParaRPr lang="en-GB" sz="1600" b="0" dirty="0">
              <a:solidFill>
                <a:srgbClr val="000000"/>
              </a:solidFill>
              <a:latin typeface="+mn-lt"/>
            </a:endParaRPr>
          </a:p>
        </p:txBody>
      </p:sp>
      <p:sp>
        <p:nvSpPr>
          <p:cNvPr id="143400" name="Text Box 40"/>
          <p:cNvSpPr txBox="1">
            <a:spLocks noChangeArrowheads="1"/>
          </p:cNvSpPr>
          <p:nvPr/>
        </p:nvSpPr>
        <p:spPr bwMode="auto">
          <a:xfrm>
            <a:off x="7854449" y="2671474"/>
            <a:ext cx="27225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r>
              <a:rPr lang="en-GB" sz="1800" i="1" dirty="0">
                <a:solidFill>
                  <a:srgbClr val="666633"/>
                </a:solidFill>
                <a:latin typeface="+mn-lt"/>
              </a:rPr>
              <a:t>Best choice:</a:t>
            </a:r>
            <a:r>
              <a:rPr lang="en-GB" sz="1800" dirty="0">
                <a:solidFill>
                  <a:srgbClr val="000000"/>
                </a:solidFill>
                <a:latin typeface="+mn-lt"/>
              </a:rPr>
              <a:t> </a:t>
            </a:r>
            <a:r>
              <a:rPr lang="en-GB" sz="1800" b="0" dirty="0">
                <a:solidFill>
                  <a:srgbClr val="000000"/>
                </a:solidFill>
                <a:latin typeface="+mn-lt"/>
              </a:rPr>
              <a:t>Mg alloys</a:t>
            </a:r>
          </a:p>
        </p:txBody>
      </p:sp>
      <p:sp>
        <p:nvSpPr>
          <p:cNvPr id="36" name="Text Box 34"/>
          <p:cNvSpPr txBox="1">
            <a:spLocks noChangeArrowheads="1"/>
          </p:cNvSpPr>
          <p:nvPr/>
        </p:nvSpPr>
        <p:spPr bwMode="auto">
          <a:xfrm>
            <a:off x="9052265" y="939205"/>
            <a:ext cx="1390751" cy="376233"/>
          </a:xfrm>
          <a:prstGeom prst="rect">
            <a:avLst/>
          </a:prstGeom>
          <a:solidFill>
            <a:schemeClr val="bg2">
              <a:lumMod val="95000"/>
            </a:schemeClr>
          </a:solidFill>
          <a:ln w="9525">
            <a:solidFill>
              <a:srgbClr val="7FC4BC"/>
            </a:solidFill>
            <a:miter lim="800000"/>
            <a:headEnd/>
            <a:tailEnd/>
          </a:ln>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r>
              <a:rPr lang="el-GR" sz="1800" b="0" dirty="0">
                <a:solidFill>
                  <a:srgbClr val="000000"/>
                </a:solidFill>
                <a:latin typeface="+mn-lt"/>
              </a:rPr>
              <a:t>α</a:t>
            </a:r>
            <a:r>
              <a:rPr lang="en-GB" sz="1800" b="0" dirty="0">
                <a:solidFill>
                  <a:srgbClr val="000000"/>
                </a:solidFill>
                <a:latin typeface="+mn-lt"/>
              </a:rPr>
              <a:t> = $10/kg</a:t>
            </a:r>
          </a:p>
        </p:txBody>
      </p:sp>
      <p:sp>
        <p:nvSpPr>
          <p:cNvPr id="3" name="Slide Number Placeholder 2">
            <a:extLst>
              <a:ext uri="{FF2B5EF4-FFF2-40B4-BE49-F238E27FC236}">
                <a16:creationId xmlns:a16="http://schemas.microsoft.com/office/drawing/2014/main" id="{8958CF46-C97E-4CFC-AF4E-E19611392434}"/>
              </a:ext>
            </a:extLst>
          </p:cNvPr>
          <p:cNvSpPr>
            <a:spLocks noGrp="1"/>
          </p:cNvSpPr>
          <p:nvPr>
            <p:ph type="sldNum" sz="quarter" idx="11"/>
          </p:nvPr>
        </p:nvSpPr>
        <p:spPr/>
        <p:txBody>
          <a:bodyPr/>
          <a:lstStyle/>
          <a:p>
            <a:fld id="{F0D23093-2AB0-F74C-B865-1A12A15B650E}" type="slidenum">
              <a:rPr lang="en-US" smtClean="0"/>
              <a:pPr/>
              <a:t>22</a:t>
            </a:fld>
            <a:endParaRPr lang="en-US" dirty="0"/>
          </a:p>
        </p:txBody>
      </p:sp>
    </p:spTree>
    <p:extLst>
      <p:ext uri="{BB962C8B-B14F-4D97-AF65-F5344CB8AC3E}">
        <p14:creationId xmlns:p14="http://schemas.microsoft.com/office/powerpoint/2010/main" val="31526914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3399"/>
                                        </p:tgtEl>
                                        <p:attrNameLst>
                                          <p:attrName>style.visibility</p:attrName>
                                        </p:attrNameLst>
                                      </p:cBhvr>
                                      <p:to>
                                        <p:strVal val="visible"/>
                                      </p:to>
                                    </p:set>
                                    <p:animEffect transition="in" filter="wipe(down)">
                                      <p:cBhvr>
                                        <p:cTn id="7" dur="500"/>
                                        <p:tgtEl>
                                          <p:spTgt spid="1433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3398"/>
                                        </p:tgtEl>
                                        <p:attrNameLst>
                                          <p:attrName>style.visibility</p:attrName>
                                        </p:attrNameLst>
                                      </p:cBhvr>
                                      <p:to>
                                        <p:strVal val="visible"/>
                                      </p:to>
                                    </p:set>
                                    <p:animEffect transition="in" filter="wipe(down)">
                                      <p:cBhvr>
                                        <p:cTn id="12" dur="500"/>
                                        <p:tgtEl>
                                          <p:spTgt spid="1433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3400"/>
                                        </p:tgtEl>
                                        <p:attrNameLst>
                                          <p:attrName>style.visibility</p:attrName>
                                        </p:attrNameLst>
                                      </p:cBhvr>
                                      <p:to>
                                        <p:strVal val="visible"/>
                                      </p:to>
                                    </p:set>
                                    <p:animEffect transition="in" filter="wipe(left)">
                                      <p:cBhvr>
                                        <p:cTn id="17" dur="500"/>
                                        <p:tgtEl>
                                          <p:spTgt spid="143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8" grpId="0" animBg="1"/>
      <p:bldP spid="143399" grpId="0" animBg="1"/>
      <p:bldP spid="14340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68A767-A6F2-435A-8BD3-8717343D54DC}"/>
              </a:ext>
            </a:extLst>
          </p:cNvPr>
          <p:cNvPicPr>
            <a:picLocks noChangeAspect="1"/>
          </p:cNvPicPr>
          <p:nvPr/>
        </p:nvPicPr>
        <p:blipFill>
          <a:blip r:embed="rId3"/>
          <a:stretch>
            <a:fillRect/>
          </a:stretch>
        </p:blipFill>
        <p:spPr>
          <a:xfrm>
            <a:off x="1524000" y="762000"/>
            <a:ext cx="9256230" cy="5157216"/>
          </a:xfrm>
          <a:prstGeom prst="rect">
            <a:avLst/>
          </a:prstGeom>
        </p:spPr>
      </p:pic>
      <p:sp>
        <p:nvSpPr>
          <p:cNvPr id="33795" name="Rectangle 2"/>
          <p:cNvSpPr>
            <a:spLocks noGrp="1" noChangeArrowheads="1"/>
          </p:cNvSpPr>
          <p:nvPr>
            <p:ph type="title"/>
          </p:nvPr>
        </p:nvSpPr>
        <p:spPr>
          <a:ln w="9525"/>
        </p:spPr>
        <p:txBody>
          <a:bodyPr/>
          <a:lstStyle/>
          <a:p>
            <a:r>
              <a:rPr lang="en-GB" dirty="0">
                <a:solidFill>
                  <a:srgbClr val="000000"/>
                </a:solidFill>
                <a:latin typeface="+mn-lt"/>
              </a:rPr>
              <a:t>Bar chart selection using the penalty function</a:t>
            </a:r>
          </a:p>
        </p:txBody>
      </p:sp>
      <p:sp>
        <p:nvSpPr>
          <p:cNvPr id="33796" name="Text Box 37"/>
          <p:cNvSpPr txBox="1">
            <a:spLocks noChangeArrowheads="1"/>
          </p:cNvSpPr>
          <p:nvPr/>
        </p:nvSpPr>
        <p:spPr bwMode="auto">
          <a:xfrm>
            <a:off x="9097877" y="980432"/>
            <a:ext cx="1528763" cy="377825"/>
          </a:xfrm>
          <a:prstGeom prst="rect">
            <a:avLst/>
          </a:prstGeom>
          <a:solidFill>
            <a:schemeClr val="bg2">
              <a:lumMod val="95000"/>
            </a:schemeClr>
          </a:solidFill>
          <a:ln w="9525">
            <a:solidFill>
              <a:srgbClr val="7FC4BC"/>
            </a:solidFill>
            <a:miter lim="800000"/>
            <a:headEnd/>
            <a:tailEnd/>
          </a:ln>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r>
              <a:rPr lang="el-GR" sz="1800" b="0" dirty="0">
                <a:solidFill>
                  <a:srgbClr val="000000"/>
                </a:solidFill>
                <a:latin typeface="+mn-lt"/>
              </a:rPr>
              <a:t>α</a:t>
            </a:r>
            <a:r>
              <a:rPr lang="en-GB" sz="1800" b="0" dirty="0">
                <a:solidFill>
                  <a:srgbClr val="000000"/>
                </a:solidFill>
                <a:latin typeface="+mn-lt"/>
              </a:rPr>
              <a:t> = $100/kg</a:t>
            </a:r>
          </a:p>
        </p:txBody>
      </p:sp>
      <p:sp>
        <p:nvSpPr>
          <p:cNvPr id="145446" name="Rectangle 38"/>
          <p:cNvSpPr>
            <a:spLocks noChangeArrowheads="1"/>
          </p:cNvSpPr>
          <p:nvPr/>
        </p:nvSpPr>
        <p:spPr bwMode="auto">
          <a:xfrm>
            <a:off x="8613294" y="3196927"/>
            <a:ext cx="2166937" cy="2839424"/>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endParaRPr lang="en-GB" sz="1600" b="0" dirty="0">
              <a:solidFill>
                <a:srgbClr val="000000"/>
              </a:solidFill>
              <a:latin typeface="+mn-lt"/>
            </a:endParaRPr>
          </a:p>
        </p:txBody>
      </p:sp>
      <p:sp>
        <p:nvSpPr>
          <p:cNvPr id="145447" name="AutoShape 39"/>
          <p:cNvSpPr>
            <a:spLocks noChangeArrowheads="1"/>
          </p:cNvSpPr>
          <p:nvPr/>
        </p:nvSpPr>
        <p:spPr bwMode="auto">
          <a:xfrm>
            <a:off x="1524000" y="1169345"/>
            <a:ext cx="378938" cy="457391"/>
          </a:xfrm>
          <a:prstGeom prst="roundRect">
            <a:avLst>
              <a:gd name="adj" fmla="val 16667"/>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endParaRPr lang="en-GB" sz="1600" b="0" dirty="0">
              <a:solidFill>
                <a:srgbClr val="000000"/>
              </a:solidFill>
              <a:latin typeface="+mn-lt"/>
            </a:endParaRPr>
          </a:p>
        </p:txBody>
      </p:sp>
      <p:sp>
        <p:nvSpPr>
          <p:cNvPr id="145448" name="Text Box 40"/>
          <p:cNvSpPr txBox="1">
            <a:spLocks noChangeArrowheads="1"/>
          </p:cNvSpPr>
          <p:nvPr/>
        </p:nvSpPr>
        <p:spPr bwMode="auto">
          <a:xfrm>
            <a:off x="8584533" y="2317798"/>
            <a:ext cx="21669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r>
              <a:rPr lang="en-GB" sz="1800" i="1" dirty="0">
                <a:solidFill>
                  <a:srgbClr val="666633"/>
                </a:solidFill>
                <a:latin typeface="+mn-lt"/>
              </a:rPr>
              <a:t>Best choice:</a:t>
            </a:r>
            <a:r>
              <a:rPr lang="en-GB" sz="1600" dirty="0">
                <a:solidFill>
                  <a:srgbClr val="000000"/>
                </a:solidFill>
                <a:latin typeface="+mn-lt"/>
              </a:rPr>
              <a:t> CFRP</a:t>
            </a:r>
          </a:p>
        </p:txBody>
      </p:sp>
      <p:sp>
        <p:nvSpPr>
          <p:cNvPr id="3" name="Slide Number Placeholder 2">
            <a:extLst>
              <a:ext uri="{FF2B5EF4-FFF2-40B4-BE49-F238E27FC236}">
                <a16:creationId xmlns:a16="http://schemas.microsoft.com/office/drawing/2014/main" id="{A97073D9-3AB3-4C02-9163-4EF8EE1E6764}"/>
              </a:ext>
            </a:extLst>
          </p:cNvPr>
          <p:cNvSpPr>
            <a:spLocks noGrp="1"/>
          </p:cNvSpPr>
          <p:nvPr>
            <p:ph type="sldNum" sz="quarter" idx="11"/>
          </p:nvPr>
        </p:nvSpPr>
        <p:spPr/>
        <p:txBody>
          <a:bodyPr/>
          <a:lstStyle/>
          <a:p>
            <a:fld id="{F0D23093-2AB0-F74C-B865-1A12A15B650E}" type="slidenum">
              <a:rPr lang="en-US" smtClean="0"/>
              <a:pPr/>
              <a:t>23</a:t>
            </a:fld>
            <a:endParaRPr lang="en-US" dirty="0"/>
          </a:p>
        </p:txBody>
      </p:sp>
    </p:spTree>
    <p:extLst>
      <p:ext uri="{BB962C8B-B14F-4D97-AF65-F5344CB8AC3E}">
        <p14:creationId xmlns:p14="http://schemas.microsoft.com/office/powerpoint/2010/main" val="25795684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5447"/>
                                        </p:tgtEl>
                                        <p:attrNameLst>
                                          <p:attrName>style.visibility</p:attrName>
                                        </p:attrNameLst>
                                      </p:cBhvr>
                                      <p:to>
                                        <p:strVal val="visible"/>
                                      </p:to>
                                    </p:set>
                                    <p:animEffect transition="in" filter="wipe(down)">
                                      <p:cBhvr>
                                        <p:cTn id="7" dur="500"/>
                                        <p:tgtEl>
                                          <p:spTgt spid="1454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5446"/>
                                        </p:tgtEl>
                                        <p:attrNameLst>
                                          <p:attrName>style.visibility</p:attrName>
                                        </p:attrNameLst>
                                      </p:cBhvr>
                                      <p:to>
                                        <p:strVal val="visible"/>
                                      </p:to>
                                    </p:set>
                                    <p:animEffect transition="in" filter="wipe(down)">
                                      <p:cBhvr>
                                        <p:cTn id="12" dur="500"/>
                                        <p:tgtEl>
                                          <p:spTgt spid="1454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5448"/>
                                        </p:tgtEl>
                                        <p:attrNameLst>
                                          <p:attrName>style.visibility</p:attrName>
                                        </p:attrNameLst>
                                      </p:cBhvr>
                                      <p:to>
                                        <p:strVal val="visible"/>
                                      </p:to>
                                    </p:set>
                                    <p:animEffect transition="in" filter="wipe(left)">
                                      <p:cBhvr>
                                        <p:cTn id="17" dur="500"/>
                                        <p:tgtEl>
                                          <p:spTgt spid="145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46" grpId="0" animBg="1"/>
      <p:bldP spid="145447" grpId="0" animBg="1"/>
      <p:bldP spid="14544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164" y="119786"/>
            <a:ext cx="10972799" cy="845837"/>
          </a:xfrm>
          <a:ln>
            <a:noFill/>
          </a:ln>
        </p:spPr>
        <p:txBody>
          <a:bodyPr>
            <a:normAutofit/>
          </a:bodyPr>
          <a:lstStyle/>
          <a:p>
            <a:r>
              <a:rPr lang="en-GB" dirty="0">
                <a:latin typeface="+mn-lt"/>
              </a:rPr>
              <a:t>Bubble chart selection using penalty function</a:t>
            </a:r>
            <a:endParaRPr lang="en-US" dirty="0">
              <a:latin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7841" y="1483234"/>
            <a:ext cx="2075294" cy="12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753593" y="731090"/>
            <a:ext cx="2714083" cy="615553"/>
          </a:xfrm>
          <a:prstGeom prst="rect">
            <a:avLst/>
          </a:prstGeom>
          <a:noFill/>
        </p:spPr>
        <p:txBody>
          <a:bodyPr wrap="square" rtlCol="0">
            <a:spAutoFit/>
          </a:bodyPr>
          <a:lstStyle/>
          <a:p>
            <a:pPr algn="ctr"/>
            <a:r>
              <a:rPr lang="en-GB" dirty="0"/>
              <a:t> </a:t>
            </a:r>
            <a:r>
              <a:rPr lang="en-GB" sz="1600" dirty="0"/>
              <a:t>Strong bumper, minimum weight and cost</a:t>
            </a:r>
            <a:endParaRPr lang="en-US" sz="1600" dirty="0"/>
          </a:p>
        </p:txBody>
      </p:sp>
      <p:grpSp>
        <p:nvGrpSpPr>
          <p:cNvPr id="3" name="Group 2"/>
          <p:cNvGrpSpPr/>
          <p:nvPr/>
        </p:nvGrpSpPr>
        <p:grpSpPr>
          <a:xfrm>
            <a:off x="1523533" y="2943615"/>
            <a:ext cx="3271521" cy="1524005"/>
            <a:chOff x="371969" y="2972409"/>
            <a:chExt cx="3271521" cy="1524005"/>
          </a:xfrm>
        </p:grpSpPr>
        <p:grpSp>
          <p:nvGrpSpPr>
            <p:cNvPr id="24" name="Group 23"/>
            <p:cNvGrpSpPr/>
            <p:nvPr/>
          </p:nvGrpSpPr>
          <p:grpSpPr>
            <a:xfrm>
              <a:off x="371969" y="2972409"/>
              <a:ext cx="3271521" cy="711200"/>
              <a:chOff x="-9032" y="3051432"/>
              <a:chExt cx="3271521" cy="711200"/>
            </a:xfrm>
          </p:grpSpPr>
          <p:sp>
            <p:nvSpPr>
              <p:cNvPr id="8" name="TextBox 7"/>
              <p:cNvSpPr txBox="1"/>
              <p:nvPr/>
            </p:nvSpPr>
            <p:spPr>
              <a:xfrm>
                <a:off x="-9032" y="3206659"/>
                <a:ext cx="1559979" cy="338554"/>
              </a:xfrm>
              <a:prstGeom prst="rect">
                <a:avLst/>
              </a:prstGeom>
              <a:noFill/>
            </p:spPr>
            <p:txBody>
              <a:bodyPr wrap="none" rtlCol="0">
                <a:spAutoFit/>
              </a:bodyPr>
              <a:lstStyle/>
              <a:p>
                <a:r>
                  <a:rPr lang="en-GB" sz="1600" i="1" dirty="0"/>
                  <a:t>Minimize weight</a:t>
                </a:r>
                <a:endParaRPr lang="en-US" sz="1600" i="1" dirty="0"/>
              </a:p>
            </p:txBody>
          </p:sp>
          <p:grpSp>
            <p:nvGrpSpPr>
              <p:cNvPr id="14" name="Group 13"/>
              <p:cNvGrpSpPr/>
              <p:nvPr/>
            </p:nvGrpSpPr>
            <p:grpSpPr>
              <a:xfrm>
                <a:off x="1701989" y="3051432"/>
                <a:ext cx="1560500" cy="711200"/>
                <a:chOff x="7574492" y="2164631"/>
                <a:chExt cx="1560500" cy="711200"/>
              </a:xfrm>
            </p:grpSpPr>
            <p:graphicFrame>
              <p:nvGraphicFramePr>
                <p:cNvPr id="15" name="Object 14"/>
                <p:cNvGraphicFramePr>
                  <a:graphicFrameLocks noChangeAspect="1"/>
                </p:cNvGraphicFramePr>
                <p:nvPr/>
              </p:nvGraphicFramePr>
              <p:xfrm>
                <a:off x="8032378" y="2206264"/>
                <a:ext cx="1026221" cy="604762"/>
              </p:xfrm>
              <a:graphic>
                <a:graphicData uri="http://schemas.openxmlformats.org/presentationml/2006/ole">
                  <mc:AlternateContent xmlns:mc="http://schemas.openxmlformats.org/markup-compatibility/2006">
                    <mc:Choice xmlns:v="urn:schemas-microsoft-com:vml" Requires="v">
                      <p:oleObj name="Equation" r:id="rId4" imgW="685800" imgH="406080" progId="Equation.3">
                        <p:embed/>
                      </p:oleObj>
                    </mc:Choice>
                    <mc:Fallback>
                      <p:oleObj name="Equation" r:id="rId4" imgW="685800" imgH="406080" progId="Equation.3">
                        <p:embed/>
                        <p:pic>
                          <p:nvPicPr>
                            <p:cNvPr id="15" name="Object 14"/>
                            <p:cNvPicPr>
                              <a:picLocks noChangeAspect="1" noChangeArrowheads="1"/>
                            </p:cNvPicPr>
                            <p:nvPr/>
                          </p:nvPicPr>
                          <p:blipFill>
                            <a:blip r:embed="rId5"/>
                            <a:srcRect/>
                            <a:stretch>
                              <a:fillRect/>
                            </a:stretch>
                          </p:blipFill>
                          <p:spPr bwMode="auto">
                            <a:xfrm>
                              <a:off x="8032378" y="2206264"/>
                              <a:ext cx="1026221" cy="604762"/>
                            </a:xfrm>
                            <a:prstGeom prst="rect">
                              <a:avLst/>
                            </a:prstGeom>
                            <a:noFill/>
                          </p:spPr>
                        </p:pic>
                      </p:oleObj>
                    </mc:Fallback>
                  </mc:AlternateContent>
                </a:graphicData>
              </a:graphic>
            </p:graphicFrame>
            <p:sp>
              <p:nvSpPr>
                <p:cNvPr id="16" name="Rounded Rectangle 15"/>
                <p:cNvSpPr/>
                <p:nvPr/>
              </p:nvSpPr>
              <p:spPr>
                <a:xfrm>
                  <a:off x="7930114" y="2164631"/>
                  <a:ext cx="1204878" cy="71120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Arrow 16"/>
                <p:cNvSpPr/>
                <p:nvPr/>
              </p:nvSpPr>
              <p:spPr>
                <a:xfrm>
                  <a:off x="7574492" y="2399761"/>
                  <a:ext cx="274108" cy="198966"/>
                </a:xfrm>
                <a:prstGeom prst="right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6" name="Group 25"/>
            <p:cNvGrpSpPr/>
            <p:nvPr/>
          </p:nvGrpSpPr>
          <p:grpSpPr>
            <a:xfrm>
              <a:off x="493889" y="3785214"/>
              <a:ext cx="3149601" cy="711200"/>
              <a:chOff x="112888" y="3841659"/>
              <a:chExt cx="3149601" cy="711200"/>
            </a:xfrm>
          </p:grpSpPr>
          <p:grpSp>
            <p:nvGrpSpPr>
              <p:cNvPr id="25" name="Group 24"/>
              <p:cNvGrpSpPr/>
              <p:nvPr/>
            </p:nvGrpSpPr>
            <p:grpSpPr>
              <a:xfrm>
                <a:off x="112888" y="3841659"/>
                <a:ext cx="3149601" cy="711200"/>
                <a:chOff x="112888" y="3841659"/>
                <a:chExt cx="3149601" cy="711200"/>
              </a:xfrm>
            </p:grpSpPr>
            <p:sp>
              <p:nvSpPr>
                <p:cNvPr id="9" name="TextBox 8"/>
                <p:cNvSpPr txBox="1"/>
                <p:nvPr/>
              </p:nvSpPr>
              <p:spPr>
                <a:xfrm>
                  <a:off x="112888" y="4010994"/>
                  <a:ext cx="1512901" cy="338554"/>
                </a:xfrm>
                <a:prstGeom prst="rect">
                  <a:avLst/>
                </a:prstGeom>
                <a:noFill/>
              </p:spPr>
              <p:txBody>
                <a:bodyPr wrap="square" rtlCol="0">
                  <a:spAutoFit/>
                </a:bodyPr>
                <a:lstStyle/>
                <a:p>
                  <a:r>
                    <a:rPr lang="en-GB" sz="1600" i="1" dirty="0"/>
                    <a:t>Minimize cost</a:t>
                  </a:r>
                  <a:endParaRPr lang="en-US" sz="1600" i="1" dirty="0"/>
                </a:p>
              </p:txBody>
            </p:sp>
            <p:grpSp>
              <p:nvGrpSpPr>
                <p:cNvPr id="10" name="Group 9"/>
                <p:cNvGrpSpPr/>
                <p:nvPr/>
              </p:nvGrpSpPr>
              <p:grpSpPr>
                <a:xfrm>
                  <a:off x="1701989" y="3841659"/>
                  <a:ext cx="1560500" cy="711200"/>
                  <a:chOff x="7574492" y="3090326"/>
                  <a:chExt cx="1560500" cy="711200"/>
                </a:xfrm>
              </p:grpSpPr>
              <p:sp>
                <p:nvSpPr>
                  <p:cNvPr id="12" name="Rounded Rectangle 11"/>
                  <p:cNvSpPr/>
                  <p:nvPr/>
                </p:nvSpPr>
                <p:spPr>
                  <a:xfrm>
                    <a:off x="7950223" y="3090326"/>
                    <a:ext cx="1184769" cy="711200"/>
                  </a:xfrm>
                  <a:prstGeom prst="roundRect">
                    <a:avLst/>
                  </a:prstGeom>
                  <a:noFill/>
                  <a:ln>
                    <a:solidFill>
                      <a:srgbClr val="7FC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p:cNvSpPr/>
                  <p:nvPr/>
                </p:nvSpPr>
                <p:spPr>
                  <a:xfrm>
                    <a:off x="7574492" y="3323158"/>
                    <a:ext cx="274108" cy="198966"/>
                  </a:xfrm>
                  <a:prstGeom prst="rightArrow">
                    <a:avLst/>
                  </a:prstGeom>
                  <a:noFill/>
                  <a:ln>
                    <a:solidFill>
                      <a:srgbClr val="7FC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aphicFrame>
            <p:nvGraphicFramePr>
              <p:cNvPr id="18" name="Object 17"/>
              <p:cNvGraphicFramePr>
                <a:graphicFrameLocks noChangeAspect="1"/>
              </p:cNvGraphicFramePr>
              <p:nvPr/>
            </p:nvGraphicFramePr>
            <p:xfrm>
              <a:off x="2144534" y="3885021"/>
              <a:ext cx="1060231" cy="624805"/>
            </p:xfrm>
            <a:graphic>
              <a:graphicData uri="http://schemas.openxmlformats.org/presentationml/2006/ole">
                <mc:AlternateContent xmlns:mc="http://schemas.openxmlformats.org/markup-compatibility/2006">
                  <mc:Choice xmlns:v="urn:schemas-microsoft-com:vml" Requires="v">
                    <p:oleObj name="Equation" r:id="rId6" imgW="685800" imgH="406080" progId="Equation.3">
                      <p:embed/>
                    </p:oleObj>
                  </mc:Choice>
                  <mc:Fallback>
                    <p:oleObj name="Equation" r:id="rId6" imgW="685800" imgH="406080" progId="Equation.3">
                      <p:embed/>
                      <p:pic>
                        <p:nvPicPr>
                          <p:cNvPr id="18" name="Object 17"/>
                          <p:cNvPicPr>
                            <a:picLocks noChangeAspect="1" noChangeArrowheads="1"/>
                          </p:cNvPicPr>
                          <p:nvPr/>
                        </p:nvPicPr>
                        <p:blipFill>
                          <a:blip r:embed="rId7"/>
                          <a:srcRect/>
                          <a:stretch>
                            <a:fillRect/>
                          </a:stretch>
                        </p:blipFill>
                        <p:spPr bwMode="auto">
                          <a:xfrm>
                            <a:off x="2144534" y="3885021"/>
                            <a:ext cx="1060231" cy="624805"/>
                          </a:xfrm>
                          <a:prstGeom prst="rect">
                            <a:avLst/>
                          </a:prstGeom>
                          <a:noFill/>
                        </p:spPr>
                      </p:pic>
                    </p:oleObj>
                  </mc:Fallback>
                </mc:AlternateContent>
              </a:graphicData>
            </a:graphic>
          </p:graphicFrame>
        </p:grpSp>
      </p:grpSp>
      <p:grpSp>
        <p:nvGrpSpPr>
          <p:cNvPr id="19" name="Group 18"/>
          <p:cNvGrpSpPr/>
          <p:nvPr/>
        </p:nvGrpSpPr>
        <p:grpSpPr>
          <a:xfrm>
            <a:off x="203818" y="5220214"/>
            <a:ext cx="2961511" cy="345078"/>
            <a:chOff x="189088" y="4714302"/>
            <a:chExt cx="2961511" cy="345078"/>
          </a:xfrm>
        </p:grpSpPr>
        <p:graphicFrame>
          <p:nvGraphicFramePr>
            <p:cNvPr id="20" name="Object 19"/>
            <p:cNvGraphicFramePr>
              <a:graphicFrameLocks noChangeAspect="1"/>
            </p:cNvGraphicFramePr>
            <p:nvPr/>
          </p:nvGraphicFramePr>
          <p:xfrm>
            <a:off x="1817099" y="4727593"/>
            <a:ext cx="1333500" cy="331787"/>
          </p:xfrm>
          <a:graphic>
            <a:graphicData uri="http://schemas.openxmlformats.org/presentationml/2006/ole">
              <mc:AlternateContent xmlns:mc="http://schemas.openxmlformats.org/markup-compatibility/2006">
                <mc:Choice xmlns:v="urn:schemas-microsoft-com:vml" Requires="v">
                  <p:oleObj name="Equation" r:id="rId8" imgW="876240" imgH="215640" progId="Equation.3">
                    <p:embed/>
                  </p:oleObj>
                </mc:Choice>
                <mc:Fallback>
                  <p:oleObj name="Equation" r:id="rId8" imgW="876240" imgH="215640" progId="Equation.3">
                    <p:embed/>
                    <p:pic>
                      <p:nvPicPr>
                        <p:cNvPr id="20" name="Object 19"/>
                        <p:cNvPicPr>
                          <a:picLocks noChangeAspect="1" noChangeArrowheads="1"/>
                        </p:cNvPicPr>
                        <p:nvPr/>
                      </p:nvPicPr>
                      <p:blipFill>
                        <a:blip r:embed="rId9"/>
                        <a:srcRect/>
                        <a:stretch>
                          <a:fillRect/>
                        </a:stretch>
                      </p:blipFill>
                      <p:spPr bwMode="auto">
                        <a:xfrm>
                          <a:off x="1817099" y="4727593"/>
                          <a:ext cx="13335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TextBox 20"/>
            <p:cNvSpPr txBox="1"/>
            <p:nvPr/>
          </p:nvSpPr>
          <p:spPr>
            <a:xfrm>
              <a:off x="189088" y="4714302"/>
              <a:ext cx="1721651" cy="338554"/>
            </a:xfrm>
            <a:prstGeom prst="rect">
              <a:avLst/>
            </a:prstGeom>
            <a:noFill/>
          </p:spPr>
          <p:txBody>
            <a:bodyPr wrap="square" rtlCol="0">
              <a:spAutoFit/>
            </a:bodyPr>
            <a:lstStyle/>
            <a:p>
              <a:r>
                <a:rPr lang="en-GB" sz="1600" i="1" dirty="0"/>
                <a:t>Penalty function</a:t>
              </a:r>
              <a:endParaRPr lang="en-US" sz="1600" i="1" dirty="0"/>
            </a:p>
          </p:txBody>
        </p:sp>
      </p:grpSp>
      <p:pic>
        <p:nvPicPr>
          <p:cNvPr id="2065" name="Picture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5400" y="745902"/>
            <a:ext cx="5423846" cy="39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05400" y="745902"/>
            <a:ext cx="5423846" cy="39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5105400" y="745902"/>
            <a:ext cx="5423846" cy="3966768"/>
            <a:chOff x="3469329" y="992902"/>
            <a:chExt cx="5423846" cy="3960000"/>
          </a:xfrm>
        </p:grpSpPr>
        <p:pic>
          <p:nvPicPr>
            <p:cNvPr id="2059"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69329" y="992902"/>
              <a:ext cx="5423846" cy="39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0" name="Object 29"/>
            <p:cNvGraphicFramePr>
              <a:graphicFrameLocks noChangeAspect="1"/>
            </p:cNvGraphicFramePr>
            <p:nvPr/>
          </p:nvGraphicFramePr>
          <p:xfrm>
            <a:off x="4158192" y="4136932"/>
            <a:ext cx="463550" cy="273050"/>
          </p:xfrm>
          <a:graphic>
            <a:graphicData uri="http://schemas.openxmlformats.org/presentationml/2006/ole">
              <mc:AlternateContent xmlns:mc="http://schemas.openxmlformats.org/markup-compatibility/2006">
                <mc:Choice xmlns:v="urn:schemas-microsoft-com:vml" Requires="v">
                  <p:oleObj name="Equation" r:id="rId13" imgW="304560" imgH="177480" progId="Equation.3">
                    <p:embed/>
                  </p:oleObj>
                </mc:Choice>
                <mc:Fallback>
                  <p:oleObj name="Equation" r:id="rId13" imgW="304560" imgH="177480" progId="Equation.3">
                    <p:embed/>
                    <p:pic>
                      <p:nvPicPr>
                        <p:cNvPr id="30" name="Object 29"/>
                        <p:cNvPicPr>
                          <a:picLocks noChangeAspect="1" noChangeArrowheads="1"/>
                        </p:cNvPicPr>
                        <p:nvPr/>
                      </p:nvPicPr>
                      <p:blipFill>
                        <a:blip r:embed="rId14"/>
                        <a:srcRect/>
                        <a:stretch>
                          <a:fillRect/>
                        </a:stretch>
                      </p:blipFill>
                      <p:spPr bwMode="auto">
                        <a:xfrm>
                          <a:off x="4158192" y="4136932"/>
                          <a:ext cx="463550" cy="273050"/>
                        </a:xfrm>
                        <a:prstGeom prst="rect">
                          <a:avLst/>
                        </a:prstGeom>
                        <a:solidFill>
                          <a:schemeClr val="bg2">
                            <a:lumMod val="95000"/>
                          </a:schemeClr>
                        </a:solidFill>
                        <a:ln>
                          <a:solidFill>
                            <a:srgbClr val="7FC4BC"/>
                          </a:solidFill>
                        </a:ln>
                      </p:spPr>
                    </p:pic>
                  </p:oleObj>
                </mc:Fallback>
              </mc:AlternateContent>
            </a:graphicData>
          </a:graphic>
        </p:graphicFrame>
      </p:grpSp>
      <p:grpSp>
        <p:nvGrpSpPr>
          <p:cNvPr id="22" name="Group 21"/>
          <p:cNvGrpSpPr/>
          <p:nvPr/>
        </p:nvGrpSpPr>
        <p:grpSpPr>
          <a:xfrm>
            <a:off x="5105400" y="745902"/>
            <a:ext cx="5423846" cy="3953477"/>
            <a:chOff x="3523601" y="992902"/>
            <a:chExt cx="5423846" cy="3960000"/>
          </a:xfrm>
        </p:grpSpPr>
        <p:pic>
          <p:nvPicPr>
            <p:cNvPr id="2058"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23601" y="992902"/>
              <a:ext cx="5423846" cy="39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2" name="Object 31"/>
            <p:cNvGraphicFramePr>
              <a:graphicFrameLocks noChangeAspect="1"/>
            </p:cNvGraphicFramePr>
            <p:nvPr/>
          </p:nvGraphicFramePr>
          <p:xfrm>
            <a:off x="4126971" y="4173974"/>
            <a:ext cx="560387" cy="273050"/>
          </p:xfrm>
          <a:graphic>
            <a:graphicData uri="http://schemas.openxmlformats.org/presentationml/2006/ole">
              <mc:AlternateContent xmlns:mc="http://schemas.openxmlformats.org/markup-compatibility/2006">
                <mc:Choice xmlns:v="urn:schemas-microsoft-com:vml" Requires="v">
                  <p:oleObj name="Equation" r:id="rId16" imgW="368280" imgH="177480" progId="Equation.3">
                    <p:embed/>
                  </p:oleObj>
                </mc:Choice>
                <mc:Fallback>
                  <p:oleObj name="Equation" r:id="rId16" imgW="368280" imgH="177480" progId="Equation.3">
                    <p:embed/>
                    <p:pic>
                      <p:nvPicPr>
                        <p:cNvPr id="32" name="Object 31"/>
                        <p:cNvPicPr>
                          <a:picLocks noChangeAspect="1" noChangeArrowheads="1"/>
                        </p:cNvPicPr>
                        <p:nvPr/>
                      </p:nvPicPr>
                      <p:blipFill>
                        <a:blip r:embed="rId17"/>
                        <a:srcRect/>
                        <a:stretch>
                          <a:fillRect/>
                        </a:stretch>
                      </p:blipFill>
                      <p:spPr bwMode="auto">
                        <a:xfrm>
                          <a:off x="4126971" y="4173974"/>
                          <a:ext cx="560387" cy="273050"/>
                        </a:xfrm>
                        <a:prstGeom prst="rect">
                          <a:avLst/>
                        </a:prstGeom>
                        <a:solidFill>
                          <a:schemeClr val="bg2">
                            <a:lumMod val="95000"/>
                          </a:schemeClr>
                        </a:solidFill>
                        <a:ln>
                          <a:solidFill>
                            <a:srgbClr val="7FC4BC"/>
                          </a:solidFill>
                        </a:ln>
                      </p:spPr>
                    </p:pic>
                  </p:oleObj>
                </mc:Fallback>
              </mc:AlternateContent>
            </a:graphicData>
          </a:graphic>
        </p:graphicFrame>
      </p:grpSp>
      <p:grpSp>
        <p:nvGrpSpPr>
          <p:cNvPr id="23" name="Group 22"/>
          <p:cNvGrpSpPr/>
          <p:nvPr/>
        </p:nvGrpSpPr>
        <p:grpSpPr>
          <a:xfrm>
            <a:off x="5122701" y="745902"/>
            <a:ext cx="5423846" cy="3953478"/>
            <a:chOff x="2570707" y="5127149"/>
            <a:chExt cx="5423846" cy="3960000"/>
          </a:xfrm>
        </p:grpSpPr>
        <p:pic>
          <p:nvPicPr>
            <p:cNvPr id="2057"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70707" y="5127149"/>
              <a:ext cx="5423846" cy="39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Object 4"/>
            <p:cNvGraphicFramePr>
              <a:graphicFrameLocks noChangeAspect="1"/>
            </p:cNvGraphicFramePr>
            <p:nvPr/>
          </p:nvGraphicFramePr>
          <p:xfrm>
            <a:off x="3181182" y="8248332"/>
            <a:ext cx="714375" cy="292582"/>
          </p:xfrm>
          <a:graphic>
            <a:graphicData uri="http://schemas.openxmlformats.org/presentationml/2006/ole">
              <mc:AlternateContent xmlns:mc="http://schemas.openxmlformats.org/markup-compatibility/2006">
                <mc:Choice xmlns:v="urn:schemas-microsoft-com:vml" Requires="v">
                  <p:oleObj name="Equation" r:id="rId19" imgW="469800" imgH="190440" progId="Equation.3">
                    <p:embed/>
                  </p:oleObj>
                </mc:Choice>
                <mc:Fallback>
                  <p:oleObj name="Equation" r:id="rId19" imgW="469800" imgH="190440" progId="Equation.3">
                    <p:embed/>
                    <p:pic>
                      <p:nvPicPr>
                        <p:cNvPr id="5" name="Object 4"/>
                        <p:cNvPicPr>
                          <a:picLocks noChangeAspect="1" noChangeArrowheads="1"/>
                        </p:cNvPicPr>
                        <p:nvPr/>
                      </p:nvPicPr>
                      <p:blipFill>
                        <a:blip r:embed="rId20"/>
                        <a:srcRect/>
                        <a:stretch>
                          <a:fillRect/>
                        </a:stretch>
                      </p:blipFill>
                      <p:spPr bwMode="auto">
                        <a:xfrm>
                          <a:off x="3181182" y="8248332"/>
                          <a:ext cx="714375" cy="292582"/>
                        </a:xfrm>
                        <a:prstGeom prst="rect">
                          <a:avLst/>
                        </a:prstGeom>
                        <a:solidFill>
                          <a:schemeClr val="bg2">
                            <a:lumMod val="95000"/>
                          </a:schemeClr>
                        </a:solidFill>
                        <a:ln w="9525">
                          <a:solidFill>
                            <a:srgbClr val="7FC4BC"/>
                          </a:solidFill>
                          <a:miter lim="800000"/>
                          <a:headEnd/>
                          <a:tailEnd/>
                        </a:ln>
                      </p:spPr>
                    </p:pic>
                  </p:oleObj>
                </mc:Fallback>
              </mc:AlternateContent>
            </a:graphicData>
          </a:graphic>
        </p:graphicFrame>
      </p:grpSp>
      <p:grpSp>
        <p:nvGrpSpPr>
          <p:cNvPr id="31" name="Group 30"/>
          <p:cNvGrpSpPr/>
          <p:nvPr/>
        </p:nvGrpSpPr>
        <p:grpSpPr>
          <a:xfrm>
            <a:off x="3809766" y="5744415"/>
            <a:ext cx="5731430" cy="338554"/>
            <a:chOff x="1929583" y="6107017"/>
            <a:chExt cx="5731430" cy="338554"/>
          </a:xfrm>
        </p:grpSpPr>
        <p:grpSp>
          <p:nvGrpSpPr>
            <p:cNvPr id="49" name="Group 48"/>
            <p:cNvGrpSpPr/>
            <p:nvPr/>
          </p:nvGrpSpPr>
          <p:grpSpPr>
            <a:xfrm>
              <a:off x="1950213" y="6107017"/>
              <a:ext cx="5710800" cy="338554"/>
              <a:chOff x="472270" y="5361113"/>
              <a:chExt cx="5710800" cy="338554"/>
            </a:xfrm>
          </p:grpSpPr>
          <p:sp>
            <p:nvSpPr>
              <p:cNvPr id="50" name="TextBox 49"/>
              <p:cNvSpPr txBox="1"/>
              <p:nvPr/>
            </p:nvSpPr>
            <p:spPr>
              <a:xfrm>
                <a:off x="472270" y="5361113"/>
                <a:ext cx="5710800" cy="338554"/>
              </a:xfrm>
              <a:prstGeom prst="rect">
                <a:avLst/>
              </a:prstGeom>
              <a:noFill/>
            </p:spPr>
            <p:txBody>
              <a:bodyPr wrap="square" lIns="91440" tIns="45720" rIns="91440" bIns="45720" rtlCol="0" anchor="t">
                <a:spAutoFit/>
              </a:bodyPr>
              <a:lstStyle/>
              <a:p>
                <a:r>
                  <a:rPr lang="en-GB" sz="1600" i="1" dirty="0"/>
                  <a:t>   = 100 $/kg            Carbon-fiber reinforced composites</a:t>
                </a:r>
                <a:endParaRPr lang="en-US" sz="1600" i="1" dirty="0"/>
              </a:p>
            </p:txBody>
          </p:sp>
          <p:sp>
            <p:nvSpPr>
              <p:cNvPr id="51" name="Right Arrow 50"/>
              <p:cNvSpPr/>
              <p:nvPr/>
            </p:nvSpPr>
            <p:spPr>
              <a:xfrm>
                <a:off x="1804164" y="5430907"/>
                <a:ext cx="274108" cy="19896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graphicFrame>
          <p:nvGraphicFramePr>
            <p:cNvPr id="7" name="Object 6"/>
            <p:cNvGraphicFramePr>
              <a:graphicFrameLocks noChangeAspect="1"/>
            </p:cNvGraphicFramePr>
            <p:nvPr/>
          </p:nvGraphicFramePr>
          <p:xfrm>
            <a:off x="1929583" y="6176811"/>
            <a:ext cx="256055" cy="232777"/>
          </p:xfrm>
          <a:graphic>
            <a:graphicData uri="http://schemas.openxmlformats.org/presentationml/2006/ole">
              <mc:AlternateContent xmlns:mc="http://schemas.openxmlformats.org/markup-compatibility/2006">
                <mc:Choice xmlns:v="urn:schemas-microsoft-com:vml" Requires="v">
                  <p:oleObj name="Equation" r:id="rId21" imgW="139680" imgH="126720" progId="Equation.3">
                    <p:embed/>
                  </p:oleObj>
                </mc:Choice>
                <mc:Fallback>
                  <p:oleObj name="Equation" r:id="rId21" imgW="139680" imgH="126720" progId="Equation.3">
                    <p:embed/>
                    <p:pic>
                      <p:nvPicPr>
                        <p:cNvPr id="7" name="Object 6"/>
                        <p:cNvPicPr/>
                        <p:nvPr/>
                      </p:nvPicPr>
                      <p:blipFill>
                        <a:blip r:embed="rId22"/>
                        <a:stretch>
                          <a:fillRect/>
                        </a:stretch>
                      </p:blipFill>
                      <p:spPr>
                        <a:xfrm>
                          <a:off x="1929583" y="6176811"/>
                          <a:ext cx="256055" cy="232777"/>
                        </a:xfrm>
                        <a:prstGeom prst="rect">
                          <a:avLst/>
                        </a:prstGeom>
                      </p:spPr>
                    </p:pic>
                  </p:oleObj>
                </mc:Fallback>
              </mc:AlternateContent>
            </a:graphicData>
          </a:graphic>
        </p:graphicFrame>
      </p:grpSp>
      <p:grpSp>
        <p:nvGrpSpPr>
          <p:cNvPr id="29" name="Group 28"/>
          <p:cNvGrpSpPr/>
          <p:nvPr/>
        </p:nvGrpSpPr>
        <p:grpSpPr>
          <a:xfrm>
            <a:off x="3793034" y="5294327"/>
            <a:ext cx="5748162" cy="338554"/>
            <a:chOff x="1912851" y="5656929"/>
            <a:chExt cx="5748162" cy="338554"/>
          </a:xfrm>
        </p:grpSpPr>
        <p:grpSp>
          <p:nvGrpSpPr>
            <p:cNvPr id="46" name="Group 45"/>
            <p:cNvGrpSpPr/>
            <p:nvPr/>
          </p:nvGrpSpPr>
          <p:grpSpPr>
            <a:xfrm>
              <a:off x="1950213" y="5656929"/>
              <a:ext cx="5710800" cy="338554"/>
              <a:chOff x="472270" y="5361113"/>
              <a:chExt cx="5710800" cy="338554"/>
            </a:xfrm>
          </p:grpSpPr>
          <p:sp>
            <p:nvSpPr>
              <p:cNvPr id="47" name="TextBox 46"/>
              <p:cNvSpPr txBox="1"/>
              <p:nvPr/>
            </p:nvSpPr>
            <p:spPr>
              <a:xfrm>
                <a:off x="472270" y="5361113"/>
                <a:ext cx="5710800" cy="338554"/>
              </a:xfrm>
              <a:prstGeom prst="rect">
                <a:avLst/>
              </a:prstGeom>
              <a:noFill/>
            </p:spPr>
            <p:txBody>
              <a:bodyPr wrap="square" lIns="91440" tIns="45720" rIns="91440" bIns="45720" rtlCol="0" anchor="t">
                <a:spAutoFit/>
              </a:bodyPr>
              <a:lstStyle/>
              <a:p>
                <a:r>
                  <a:rPr lang="en-GB" sz="1600" i="1" dirty="0"/>
                  <a:t>   = 10 $/kg              </a:t>
                </a:r>
                <a:r>
                  <a:rPr lang="en-GB" sz="1600" i="1" dirty="0" err="1"/>
                  <a:t>Aluminum</a:t>
                </a:r>
                <a:r>
                  <a:rPr lang="en-GB" sz="1600" i="1" dirty="0"/>
                  <a:t> alloys, Magnesium alloys</a:t>
                </a:r>
                <a:endParaRPr lang="en-US" sz="1600" i="1" dirty="0"/>
              </a:p>
            </p:txBody>
          </p:sp>
          <p:sp>
            <p:nvSpPr>
              <p:cNvPr id="48" name="Right Arrow 47"/>
              <p:cNvSpPr/>
              <p:nvPr/>
            </p:nvSpPr>
            <p:spPr>
              <a:xfrm>
                <a:off x="1804164" y="5430907"/>
                <a:ext cx="274108" cy="19896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graphicFrame>
          <p:nvGraphicFramePr>
            <p:cNvPr id="11" name="Object 10"/>
            <p:cNvGraphicFramePr>
              <a:graphicFrameLocks noChangeAspect="1"/>
            </p:cNvGraphicFramePr>
            <p:nvPr/>
          </p:nvGraphicFramePr>
          <p:xfrm>
            <a:off x="1912851" y="5726723"/>
            <a:ext cx="255588" cy="233363"/>
          </p:xfrm>
          <a:graphic>
            <a:graphicData uri="http://schemas.openxmlformats.org/presentationml/2006/ole">
              <mc:AlternateContent xmlns:mc="http://schemas.openxmlformats.org/markup-compatibility/2006">
                <mc:Choice xmlns:v="urn:schemas-microsoft-com:vml" Requires="v">
                  <p:oleObj name="Equation" r:id="rId21" imgW="139680" imgH="126720" progId="Equation.3">
                    <p:embed/>
                  </p:oleObj>
                </mc:Choice>
                <mc:Fallback>
                  <p:oleObj name="Equation" r:id="rId21" imgW="139680" imgH="126720" progId="Equation.3">
                    <p:embed/>
                    <p:pic>
                      <p:nvPicPr>
                        <p:cNvPr id="11" name="Object 1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912851" y="5726723"/>
                          <a:ext cx="255588"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28" name="Group 27"/>
          <p:cNvGrpSpPr/>
          <p:nvPr/>
        </p:nvGrpSpPr>
        <p:grpSpPr>
          <a:xfrm>
            <a:off x="3810000" y="4844240"/>
            <a:ext cx="5731196" cy="338554"/>
            <a:chOff x="1929817" y="5206842"/>
            <a:chExt cx="5731196" cy="338554"/>
          </a:xfrm>
        </p:grpSpPr>
        <p:grpSp>
          <p:nvGrpSpPr>
            <p:cNvPr id="40" name="Group 39"/>
            <p:cNvGrpSpPr/>
            <p:nvPr/>
          </p:nvGrpSpPr>
          <p:grpSpPr>
            <a:xfrm>
              <a:off x="1950213" y="5206842"/>
              <a:ext cx="5710800" cy="338554"/>
              <a:chOff x="472270" y="5361113"/>
              <a:chExt cx="5710800" cy="338554"/>
            </a:xfrm>
          </p:grpSpPr>
          <p:sp>
            <p:nvSpPr>
              <p:cNvPr id="41" name="TextBox 40"/>
              <p:cNvSpPr txBox="1"/>
              <p:nvPr/>
            </p:nvSpPr>
            <p:spPr>
              <a:xfrm>
                <a:off x="472270" y="5361113"/>
                <a:ext cx="5710800" cy="338554"/>
              </a:xfrm>
              <a:prstGeom prst="rect">
                <a:avLst/>
              </a:prstGeom>
              <a:noFill/>
            </p:spPr>
            <p:txBody>
              <a:bodyPr wrap="square" lIns="91440" tIns="45720" rIns="91440" bIns="45720" rtlCol="0" anchor="t">
                <a:spAutoFit/>
              </a:bodyPr>
              <a:lstStyle/>
              <a:p>
                <a:r>
                  <a:rPr lang="en-GB" sz="1600" i="1" dirty="0"/>
                  <a:t>   = 1 $/kg                Low alloy steels, Carbon steels,</a:t>
                </a:r>
                <a:endParaRPr lang="en-US" sz="1600" i="1" dirty="0"/>
              </a:p>
            </p:txBody>
          </p:sp>
          <p:sp>
            <p:nvSpPr>
              <p:cNvPr id="42" name="Right Arrow 41"/>
              <p:cNvSpPr/>
              <p:nvPr/>
            </p:nvSpPr>
            <p:spPr>
              <a:xfrm>
                <a:off x="1788924" y="5430907"/>
                <a:ext cx="274108" cy="19896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graphicFrame>
          <p:nvGraphicFramePr>
            <p:cNvPr id="27" name="Object 26"/>
            <p:cNvGraphicFramePr>
              <a:graphicFrameLocks noChangeAspect="1"/>
            </p:cNvGraphicFramePr>
            <p:nvPr/>
          </p:nvGraphicFramePr>
          <p:xfrm>
            <a:off x="1929817" y="5259437"/>
            <a:ext cx="255588" cy="233363"/>
          </p:xfrm>
          <a:graphic>
            <a:graphicData uri="http://schemas.openxmlformats.org/presentationml/2006/ole">
              <mc:AlternateContent xmlns:mc="http://schemas.openxmlformats.org/markup-compatibility/2006">
                <mc:Choice xmlns:v="urn:schemas-microsoft-com:vml" Requires="v">
                  <p:oleObj name="Equation" r:id="rId21" imgW="139680" imgH="126720" progId="Equation.3">
                    <p:embed/>
                  </p:oleObj>
                </mc:Choice>
                <mc:Fallback>
                  <p:oleObj name="Equation" r:id="rId21" imgW="139680" imgH="126720" progId="Equation.3">
                    <p:embed/>
                    <p:pic>
                      <p:nvPicPr>
                        <p:cNvPr id="27" name="Object 2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929817" y="5259437"/>
                          <a:ext cx="255588"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33" name="Slide Number Placeholder 32">
            <a:extLst>
              <a:ext uri="{FF2B5EF4-FFF2-40B4-BE49-F238E27FC236}">
                <a16:creationId xmlns:a16="http://schemas.microsoft.com/office/drawing/2014/main" id="{14739365-94EB-49F6-B429-6DAB6983B1B2}"/>
              </a:ext>
            </a:extLst>
          </p:cNvPr>
          <p:cNvSpPr>
            <a:spLocks noGrp="1"/>
          </p:cNvSpPr>
          <p:nvPr>
            <p:ph type="sldNum" sz="quarter" idx="11"/>
          </p:nvPr>
        </p:nvSpPr>
        <p:spPr/>
        <p:txBody>
          <a:bodyPr/>
          <a:lstStyle/>
          <a:p>
            <a:fld id="{F0D23093-2AB0-F74C-B865-1A12A15B650E}" type="slidenum">
              <a:rPr lang="en-US" smtClean="0"/>
              <a:pPr/>
              <a:t>24</a:t>
            </a:fld>
            <a:endParaRPr lang="en-US" dirty="0"/>
          </a:p>
        </p:txBody>
      </p:sp>
    </p:spTree>
    <p:extLst>
      <p:ext uri="{BB962C8B-B14F-4D97-AF65-F5344CB8AC3E}">
        <p14:creationId xmlns:p14="http://schemas.microsoft.com/office/powerpoint/2010/main" val="419457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65"/>
                                        </p:tgtEl>
                                        <p:attrNameLst>
                                          <p:attrName>style.visibility</p:attrName>
                                        </p:attrNameLst>
                                      </p:cBhvr>
                                      <p:to>
                                        <p:strVal val="visible"/>
                                      </p:to>
                                    </p:set>
                                    <p:animEffect transition="in" filter="fade">
                                      <p:cBhvr>
                                        <p:cTn id="12" dur="500"/>
                                        <p:tgtEl>
                                          <p:spTgt spid="206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056"/>
                                        </p:tgtEl>
                                        <p:attrNameLst>
                                          <p:attrName>style.visibility</p:attrName>
                                        </p:attrNameLst>
                                      </p:cBhvr>
                                      <p:to>
                                        <p:strVal val="visible"/>
                                      </p:to>
                                    </p:set>
                                    <p:animEffect transition="in" filter="wipe(up)">
                                      <p:cBhvr>
                                        <p:cTn id="17" dur="1000"/>
                                        <p:tgtEl>
                                          <p:spTgt spid="205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1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10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left)">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10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left)">
                                      <p:cBhvr>
                                        <p:cTn id="5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ln w="9525"/>
        </p:spPr>
        <p:txBody>
          <a:bodyPr/>
          <a:lstStyle/>
          <a:p>
            <a:r>
              <a:rPr lang="en-GB" dirty="0">
                <a:latin typeface="+mn-lt"/>
              </a:rPr>
              <a:t>Summary</a:t>
            </a:r>
          </a:p>
        </p:txBody>
      </p:sp>
      <p:sp>
        <p:nvSpPr>
          <p:cNvPr id="35843" name="Rectangle 5"/>
          <p:cNvSpPr>
            <a:spLocks noChangeArrowheads="1"/>
          </p:cNvSpPr>
          <p:nvPr/>
        </p:nvSpPr>
        <p:spPr bwMode="auto">
          <a:xfrm>
            <a:off x="2738438" y="1343025"/>
            <a:ext cx="7935912"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0000"/>
              </a:buClr>
              <a:buSzPct val="50000"/>
              <a:buFont typeface="Wingdings" panose="05000000000000000000" pitchFamily="2" charset="2"/>
              <a:buChar char="l"/>
            </a:pPr>
            <a:r>
              <a:rPr lang="en-US" sz="1800" b="0" dirty="0">
                <a:solidFill>
                  <a:srgbClr val="000000"/>
                </a:solidFill>
                <a:latin typeface="+mn-lt"/>
              </a:rPr>
              <a:t>  Real design involves conflicting objectives –  </a:t>
            </a:r>
          </a:p>
          <a:p>
            <a:pPr>
              <a:buClr>
                <a:srgbClr val="000000"/>
              </a:buClr>
              <a:buSzPct val="50000"/>
              <a:buFont typeface="Wingdings" panose="05000000000000000000" pitchFamily="2" charset="2"/>
              <a:buNone/>
            </a:pPr>
            <a:r>
              <a:rPr lang="en-US" sz="1800" b="0" dirty="0">
                <a:solidFill>
                  <a:srgbClr val="000000"/>
                </a:solidFill>
                <a:latin typeface="+mn-lt"/>
              </a:rPr>
              <a:t> often </a:t>
            </a:r>
            <a:r>
              <a:rPr lang="en-US" sz="1800" i="1" dirty="0">
                <a:solidFill>
                  <a:schemeClr val="accent1"/>
                </a:solidFill>
                <a:latin typeface="+mn-lt"/>
              </a:rPr>
              <a:t>technical performance</a:t>
            </a:r>
            <a:r>
              <a:rPr lang="en-US" sz="1800" b="0" dirty="0">
                <a:solidFill>
                  <a:schemeClr val="accent1"/>
                </a:solidFill>
                <a:latin typeface="+mn-lt"/>
              </a:rPr>
              <a:t> </a:t>
            </a:r>
            <a:r>
              <a:rPr lang="en-US" sz="1800" b="0" dirty="0">
                <a:solidFill>
                  <a:srgbClr val="000000"/>
                </a:solidFill>
                <a:latin typeface="+mn-lt"/>
              </a:rPr>
              <a:t>vs. </a:t>
            </a:r>
            <a:r>
              <a:rPr lang="en-US" sz="1800" i="1" dirty="0">
                <a:solidFill>
                  <a:schemeClr val="accent1"/>
                </a:solidFill>
                <a:latin typeface="+mn-lt"/>
              </a:rPr>
              <a:t>economic performance</a:t>
            </a:r>
            <a:r>
              <a:rPr lang="en-US" sz="1800" b="0" dirty="0">
                <a:solidFill>
                  <a:schemeClr val="accent1"/>
                </a:solidFill>
                <a:latin typeface="+mn-lt"/>
              </a:rPr>
              <a:t> </a:t>
            </a:r>
            <a:r>
              <a:rPr lang="en-US" sz="1800" b="0" dirty="0">
                <a:solidFill>
                  <a:srgbClr val="000000"/>
                </a:solidFill>
                <a:latin typeface="+mn-lt"/>
              </a:rPr>
              <a:t>(cost).  </a:t>
            </a:r>
          </a:p>
        </p:txBody>
      </p:sp>
      <p:sp>
        <p:nvSpPr>
          <p:cNvPr id="330759" name="Text Box 7"/>
          <p:cNvSpPr txBox="1">
            <a:spLocks noChangeArrowheads="1"/>
          </p:cNvSpPr>
          <p:nvPr/>
        </p:nvSpPr>
        <p:spPr bwMode="auto">
          <a:xfrm>
            <a:off x="2738438" y="2425700"/>
            <a:ext cx="8172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0000"/>
              </a:buClr>
              <a:buSzPct val="50000"/>
              <a:buFont typeface="Wingdings" panose="05000000000000000000" pitchFamily="2" charset="2"/>
              <a:buChar char="l"/>
            </a:pPr>
            <a:r>
              <a:rPr lang="en-US" sz="1800" b="0" dirty="0">
                <a:latin typeface="+mn-lt"/>
              </a:rPr>
              <a:t>  </a:t>
            </a:r>
            <a:r>
              <a:rPr lang="en-US" sz="1800" dirty="0">
                <a:latin typeface="+mn-lt"/>
              </a:rPr>
              <a:t>Trade-off plots</a:t>
            </a:r>
            <a:r>
              <a:rPr lang="en-US" sz="1800" b="0" dirty="0">
                <a:latin typeface="+mn-lt"/>
              </a:rPr>
              <a:t> reveal options</a:t>
            </a:r>
            <a:endParaRPr lang="en-GB" sz="1800" b="0" dirty="0">
              <a:latin typeface="+mn-lt"/>
            </a:endParaRPr>
          </a:p>
        </p:txBody>
      </p:sp>
      <p:sp>
        <p:nvSpPr>
          <p:cNvPr id="330760" name="Text Box 8"/>
          <p:cNvSpPr txBox="1">
            <a:spLocks noChangeArrowheads="1"/>
          </p:cNvSpPr>
          <p:nvPr/>
        </p:nvSpPr>
        <p:spPr bwMode="auto">
          <a:xfrm>
            <a:off x="2738438" y="3119438"/>
            <a:ext cx="501872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0000"/>
              </a:buClr>
              <a:buSzPct val="50000"/>
              <a:buFont typeface="Wingdings" panose="05000000000000000000" pitchFamily="2" charset="2"/>
              <a:buChar char="l"/>
            </a:pPr>
            <a:r>
              <a:rPr lang="en-US" sz="1800" b="0" dirty="0">
                <a:latin typeface="+mn-lt"/>
              </a:rPr>
              <a:t>  If the </a:t>
            </a:r>
            <a:r>
              <a:rPr lang="en-US" sz="1800" dirty="0">
                <a:latin typeface="+mn-lt"/>
              </a:rPr>
              <a:t>exchange constant</a:t>
            </a:r>
            <a:r>
              <a:rPr lang="en-US" sz="1800" b="0" dirty="0">
                <a:latin typeface="+mn-lt"/>
              </a:rPr>
              <a:t> is known –  </a:t>
            </a:r>
          </a:p>
          <a:p>
            <a:pPr>
              <a:buClr>
                <a:srgbClr val="000000"/>
              </a:buClr>
              <a:buSzPct val="50000"/>
              <a:buFont typeface="Wingdings" panose="05000000000000000000" pitchFamily="2" charset="2"/>
              <a:buNone/>
            </a:pPr>
            <a:r>
              <a:rPr lang="en-US" sz="1800" dirty="0">
                <a:latin typeface="+mn-lt"/>
              </a:rPr>
              <a:t>penalty function</a:t>
            </a:r>
            <a:r>
              <a:rPr lang="en-US" sz="1800" b="0" dirty="0">
                <a:latin typeface="+mn-lt"/>
              </a:rPr>
              <a:t> allows unambiguous choice</a:t>
            </a:r>
          </a:p>
        </p:txBody>
      </p:sp>
      <p:sp>
        <p:nvSpPr>
          <p:cNvPr id="6" name="Text Box 8"/>
          <p:cNvSpPr txBox="1">
            <a:spLocks noChangeArrowheads="1"/>
          </p:cNvSpPr>
          <p:nvPr/>
        </p:nvSpPr>
        <p:spPr bwMode="auto">
          <a:xfrm>
            <a:off x="2738438" y="4094798"/>
            <a:ext cx="75485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0000"/>
              </a:buClr>
              <a:buSzPct val="50000"/>
              <a:buFont typeface="Wingdings" panose="05000000000000000000" pitchFamily="2" charset="2"/>
              <a:buChar char="l"/>
            </a:pPr>
            <a:r>
              <a:rPr lang="en-US" sz="1800" b="0" dirty="0">
                <a:latin typeface="+mn-lt"/>
              </a:rPr>
              <a:t>  The </a:t>
            </a:r>
            <a:r>
              <a:rPr lang="en-US" sz="1800" dirty="0">
                <a:latin typeface="+mn-lt"/>
              </a:rPr>
              <a:t>penalty function</a:t>
            </a:r>
            <a:r>
              <a:rPr lang="en-US" sz="1800" b="0" dirty="0">
                <a:latin typeface="+mn-lt"/>
              </a:rPr>
              <a:t> technique can be applied to bar charts or bubble charts in the Ansys Granta EduPack software for interactive and visual selection</a:t>
            </a:r>
          </a:p>
        </p:txBody>
      </p:sp>
      <p:sp>
        <p:nvSpPr>
          <p:cNvPr id="2" name="Slide Number Placeholder 1">
            <a:extLst>
              <a:ext uri="{FF2B5EF4-FFF2-40B4-BE49-F238E27FC236}">
                <a16:creationId xmlns:a16="http://schemas.microsoft.com/office/drawing/2014/main" id="{2A69476D-2BFA-45A4-8A45-A0031816B10E}"/>
              </a:ext>
            </a:extLst>
          </p:cNvPr>
          <p:cNvSpPr>
            <a:spLocks noGrp="1"/>
          </p:cNvSpPr>
          <p:nvPr>
            <p:ph type="sldNum" sz="quarter" idx="11"/>
          </p:nvPr>
        </p:nvSpPr>
        <p:spPr/>
        <p:txBody>
          <a:bodyPr/>
          <a:lstStyle/>
          <a:p>
            <a:fld id="{F0D23093-2AB0-F74C-B865-1A12A15B650E}" type="slidenum">
              <a:rPr lang="en-US" smtClean="0"/>
              <a:pPr/>
              <a:t>25</a:t>
            </a:fld>
            <a:endParaRPr lang="en-US" dirty="0"/>
          </a:p>
        </p:txBody>
      </p:sp>
    </p:spTree>
    <p:extLst>
      <p:ext uri="{BB962C8B-B14F-4D97-AF65-F5344CB8AC3E}">
        <p14:creationId xmlns:p14="http://schemas.microsoft.com/office/powerpoint/2010/main" val="2781466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07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07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9" grpId="0" autoUpdateAnimBg="0"/>
      <p:bldP spid="330760" grpId="0" autoUpdateAnimBg="0"/>
      <p:bldP spid="6"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27E022B-FE81-ED35-763B-4712D8DAA3DF}"/>
              </a:ext>
            </a:extLst>
          </p:cNvPr>
          <p:cNvSpPr>
            <a:spLocks noGrp="1"/>
          </p:cNvSpPr>
          <p:nvPr>
            <p:ph type="sldNum" sz="quarter" idx="11"/>
          </p:nvPr>
        </p:nvSpPr>
        <p:spPr/>
        <p:txBody>
          <a:bodyPr/>
          <a:lstStyle/>
          <a:p>
            <a:fld id="{1909D2FC-EBC3-4E88-8B9A-2F52EBFF7A54}" type="slidenum">
              <a:rPr lang="en-US" smtClean="0"/>
              <a:pPr/>
              <a:t>26</a:t>
            </a:fld>
            <a:endParaRPr lang="en-US"/>
          </a:p>
        </p:txBody>
      </p:sp>
      <p:sp>
        <p:nvSpPr>
          <p:cNvPr id="7" name="Title 6">
            <a:extLst>
              <a:ext uri="{FF2B5EF4-FFF2-40B4-BE49-F238E27FC236}">
                <a16:creationId xmlns:a16="http://schemas.microsoft.com/office/drawing/2014/main" id="{7E1306FB-F93B-8452-6232-77942F503C56}"/>
              </a:ext>
            </a:extLst>
          </p:cNvPr>
          <p:cNvSpPr>
            <a:spLocks noGrp="1"/>
          </p:cNvSpPr>
          <p:nvPr>
            <p:ph type="title"/>
          </p:nvPr>
        </p:nvSpPr>
        <p:spPr/>
        <p:txBody>
          <a:bodyPr/>
          <a:lstStyle/>
          <a:p>
            <a:r>
              <a:rPr lang="en-US" dirty="0"/>
              <a:t>Ansys Education Resources Feedback Survey</a:t>
            </a:r>
          </a:p>
        </p:txBody>
      </p:sp>
      <p:sp>
        <p:nvSpPr>
          <p:cNvPr id="8" name="Text Placeholder 7">
            <a:extLst>
              <a:ext uri="{FF2B5EF4-FFF2-40B4-BE49-F238E27FC236}">
                <a16:creationId xmlns:a16="http://schemas.microsoft.com/office/drawing/2014/main" id="{531724FE-09A4-3FAE-49A4-6C67FB2F3656}"/>
              </a:ext>
            </a:extLst>
          </p:cNvPr>
          <p:cNvSpPr>
            <a:spLocks noGrp="1"/>
          </p:cNvSpPr>
          <p:nvPr>
            <p:ph type="body" sz="quarter" idx="13"/>
          </p:nvPr>
        </p:nvSpPr>
        <p:spPr>
          <a:xfrm>
            <a:off x="609599" y="1447800"/>
            <a:ext cx="10972799" cy="2133600"/>
          </a:xfrm>
        </p:spPr>
        <p:txBody>
          <a:bodyPr/>
          <a:lstStyle/>
          <a:p>
            <a:pPr marL="0" indent="0">
              <a:buNone/>
            </a:pPr>
            <a:r>
              <a:rPr lang="en-US" dirty="0"/>
              <a:t>Here at Ansys, we rely on your feedback to ensure the educational content we create is up-to-date and fits your teaching needs. </a:t>
            </a:r>
          </a:p>
          <a:p>
            <a:pPr marL="0" indent="0">
              <a:buNone/>
            </a:pPr>
            <a:endParaRPr lang="en-US" dirty="0"/>
          </a:p>
          <a:p>
            <a:pPr marL="0" indent="0">
              <a:buNone/>
            </a:pPr>
            <a:r>
              <a:rPr lang="en-US" dirty="0"/>
              <a:t>Please click the link below to fill out a short survey (~7 minutes) to help us continue to support academics around the world utilizing Ansys tools in the classroom. </a:t>
            </a:r>
          </a:p>
          <a:p>
            <a:pPr marL="0" indent="0">
              <a:buNone/>
            </a:pPr>
            <a:endParaRPr lang="en-US" dirty="0"/>
          </a:p>
          <a:p>
            <a:pPr marL="0" indent="0">
              <a:buNone/>
            </a:pPr>
            <a:endParaRPr lang="en-US" dirty="0"/>
          </a:p>
        </p:txBody>
      </p:sp>
      <p:sp>
        <p:nvSpPr>
          <p:cNvPr id="2" name="Rectangle: Rounded Corners 1">
            <a:hlinkClick r:id="rId3"/>
            <a:extLst>
              <a:ext uri="{FF2B5EF4-FFF2-40B4-BE49-F238E27FC236}">
                <a16:creationId xmlns:a16="http://schemas.microsoft.com/office/drawing/2014/main" id="{91DF5177-BC49-BC1E-0E57-8C70AA24C9A7}"/>
              </a:ext>
            </a:extLst>
          </p:cNvPr>
          <p:cNvSpPr/>
          <p:nvPr/>
        </p:nvSpPr>
        <p:spPr>
          <a:xfrm>
            <a:off x="2247898" y="4419600"/>
            <a:ext cx="7696200" cy="8382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t>Feedback Survey Link</a:t>
            </a:r>
          </a:p>
        </p:txBody>
      </p:sp>
    </p:spTree>
    <p:extLst>
      <p:ext uri="{BB962C8B-B14F-4D97-AF65-F5344CB8AC3E}">
        <p14:creationId xmlns:p14="http://schemas.microsoft.com/office/powerpoint/2010/main" val="3881190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C3F3E9-6C8B-4F69-BB4F-1361D681D917}"/>
              </a:ext>
            </a:extLst>
          </p:cNvPr>
          <p:cNvSpPr>
            <a:spLocks noGrp="1"/>
          </p:cNvSpPr>
          <p:nvPr>
            <p:ph type="sldNum" sz="quarter" idx="10"/>
          </p:nvPr>
        </p:nvSpPr>
        <p:spPr/>
        <p:txBody>
          <a:bodyPr/>
          <a:lstStyle/>
          <a:p>
            <a:fld id="{F0D23093-2AB0-F74C-B865-1A12A15B650E}" type="slidenum">
              <a:rPr lang="en-US" smtClean="0"/>
              <a:pPr/>
              <a:t>27</a:t>
            </a:fld>
            <a:endParaRPr lang="en-US" dirty="0"/>
          </a:p>
        </p:txBody>
      </p:sp>
    </p:spTree>
    <p:extLst>
      <p:ext uri="{BB962C8B-B14F-4D97-AF65-F5344CB8AC3E}">
        <p14:creationId xmlns:p14="http://schemas.microsoft.com/office/powerpoint/2010/main" val="311471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ln w="9525"/>
        </p:spPr>
        <p:txBody>
          <a:bodyPr/>
          <a:lstStyle/>
          <a:p>
            <a:r>
              <a:rPr lang="en-GB" dirty="0">
                <a:latin typeface="+mn-lt"/>
              </a:rPr>
              <a:t>Outline of lecture unit</a:t>
            </a:r>
          </a:p>
        </p:txBody>
      </p:sp>
      <p:sp>
        <p:nvSpPr>
          <p:cNvPr id="5124" name="Rectangle 15"/>
          <p:cNvSpPr>
            <a:spLocks noChangeArrowheads="1"/>
          </p:cNvSpPr>
          <p:nvPr/>
        </p:nvSpPr>
        <p:spPr bwMode="auto">
          <a:xfrm>
            <a:off x="8985250" y="6324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5130" name="Rectangle 2"/>
          <p:cNvSpPr>
            <a:spLocks noChangeArrowheads="1"/>
          </p:cNvSpPr>
          <p:nvPr/>
        </p:nvSpPr>
        <p:spPr bwMode="auto">
          <a:xfrm>
            <a:off x="3830640" y="1027114"/>
            <a:ext cx="46831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latin typeface="+mn-lt"/>
            </a:endParaRPr>
          </a:p>
        </p:txBody>
      </p:sp>
      <p:sp>
        <p:nvSpPr>
          <p:cNvPr id="182" name="Rectangle 6">
            <a:extLst>
              <a:ext uri="{FF2B5EF4-FFF2-40B4-BE49-F238E27FC236}">
                <a16:creationId xmlns:a16="http://schemas.microsoft.com/office/drawing/2014/main" id="{A6EF8E6B-9928-487D-A6B0-36359E3ECFBF}"/>
              </a:ext>
            </a:extLst>
          </p:cNvPr>
          <p:cNvSpPr>
            <a:spLocks noChangeArrowheads="1"/>
          </p:cNvSpPr>
          <p:nvPr/>
        </p:nvSpPr>
        <p:spPr bwMode="auto">
          <a:xfrm>
            <a:off x="5935422" y="2293920"/>
            <a:ext cx="44254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100000"/>
              </a:spcBef>
              <a:spcAft>
                <a:spcPct val="0"/>
              </a:spcAft>
              <a:buClr>
                <a:schemeClr val="accent1"/>
              </a:buClr>
              <a:buSzPct val="110000"/>
            </a:pPr>
            <a:r>
              <a:rPr lang="en-GB" sz="1800" b="0" dirty="0">
                <a:latin typeface="+mn-lt"/>
              </a:rPr>
              <a:t>  Almost always </a:t>
            </a:r>
            <a:r>
              <a:rPr lang="en-GB" sz="1800" dirty="0">
                <a:latin typeface="+mn-lt"/>
              </a:rPr>
              <a:t>2+ objectives</a:t>
            </a:r>
            <a:r>
              <a:rPr lang="en-GB" sz="1800" b="0" dirty="0">
                <a:latin typeface="+mn-lt"/>
              </a:rPr>
              <a:t> – they conflict</a:t>
            </a:r>
          </a:p>
        </p:txBody>
      </p:sp>
      <p:sp>
        <p:nvSpPr>
          <p:cNvPr id="183" name="Text Box 10">
            <a:extLst>
              <a:ext uri="{FF2B5EF4-FFF2-40B4-BE49-F238E27FC236}">
                <a16:creationId xmlns:a16="http://schemas.microsoft.com/office/drawing/2014/main" id="{963D3B29-4321-4BCD-B1D6-43642E5FEAF6}"/>
              </a:ext>
            </a:extLst>
          </p:cNvPr>
          <p:cNvSpPr txBox="1">
            <a:spLocks noChangeArrowheads="1"/>
          </p:cNvSpPr>
          <p:nvPr/>
        </p:nvSpPr>
        <p:spPr bwMode="auto">
          <a:xfrm>
            <a:off x="5935422" y="2795570"/>
            <a:ext cx="21746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100000"/>
              </a:spcBef>
              <a:spcAft>
                <a:spcPct val="0"/>
              </a:spcAft>
              <a:buClr>
                <a:schemeClr val="accent1"/>
              </a:buClr>
              <a:buSzPct val="110000"/>
            </a:pPr>
            <a:r>
              <a:rPr lang="en-GB" sz="1800" b="0" dirty="0">
                <a:latin typeface="+mn-lt"/>
              </a:rPr>
              <a:t>  </a:t>
            </a:r>
            <a:r>
              <a:rPr lang="en-GB" sz="1800" dirty="0">
                <a:latin typeface="+mn-lt"/>
              </a:rPr>
              <a:t>Trade-off methods</a:t>
            </a:r>
          </a:p>
        </p:txBody>
      </p:sp>
      <p:sp>
        <p:nvSpPr>
          <p:cNvPr id="184" name="Rectangle 11">
            <a:extLst>
              <a:ext uri="{FF2B5EF4-FFF2-40B4-BE49-F238E27FC236}">
                <a16:creationId xmlns:a16="http://schemas.microsoft.com/office/drawing/2014/main" id="{955B3F14-DCBD-4658-82FF-C5B23AFCE612}"/>
              </a:ext>
            </a:extLst>
          </p:cNvPr>
          <p:cNvSpPr>
            <a:spLocks noChangeArrowheads="1"/>
          </p:cNvSpPr>
          <p:nvPr/>
        </p:nvSpPr>
        <p:spPr bwMode="auto">
          <a:xfrm>
            <a:off x="5935422" y="3286107"/>
            <a:ext cx="43592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100000"/>
              </a:spcBef>
              <a:spcAft>
                <a:spcPct val="0"/>
              </a:spcAft>
              <a:buClr>
                <a:schemeClr val="accent1"/>
              </a:buClr>
              <a:buSzPct val="110000"/>
            </a:pPr>
            <a:r>
              <a:rPr lang="en-GB" sz="1800" b="0" dirty="0">
                <a:latin typeface="+mn-lt"/>
              </a:rPr>
              <a:t>  </a:t>
            </a:r>
            <a:r>
              <a:rPr lang="en-GB" sz="1800" dirty="0">
                <a:latin typeface="+mn-lt"/>
              </a:rPr>
              <a:t>Penalty functions</a:t>
            </a:r>
            <a:r>
              <a:rPr lang="en-GB" sz="1800" b="0" dirty="0">
                <a:latin typeface="+mn-lt"/>
              </a:rPr>
              <a:t> and exchange constants</a:t>
            </a:r>
          </a:p>
        </p:txBody>
      </p:sp>
      <p:sp>
        <p:nvSpPr>
          <p:cNvPr id="185" name="Rectangle 11">
            <a:extLst>
              <a:ext uri="{FF2B5EF4-FFF2-40B4-BE49-F238E27FC236}">
                <a16:creationId xmlns:a16="http://schemas.microsoft.com/office/drawing/2014/main" id="{DFC8A0E8-ACB9-4B3B-84FB-DB9D12BA6008}"/>
              </a:ext>
            </a:extLst>
          </p:cNvPr>
          <p:cNvSpPr>
            <a:spLocks noChangeArrowheads="1"/>
          </p:cNvSpPr>
          <p:nvPr/>
        </p:nvSpPr>
        <p:spPr bwMode="auto">
          <a:xfrm>
            <a:off x="5955994" y="3807429"/>
            <a:ext cx="35973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100000"/>
              </a:spcBef>
              <a:spcAft>
                <a:spcPct val="0"/>
              </a:spcAft>
              <a:buClr>
                <a:schemeClr val="accent1"/>
              </a:buClr>
              <a:buSzPct val="110000"/>
            </a:pPr>
            <a:r>
              <a:rPr lang="en-GB" sz="1800" b="0" dirty="0">
                <a:latin typeface="+mn-lt"/>
              </a:rPr>
              <a:t>  Two-objective minimisation using </a:t>
            </a:r>
            <a:br>
              <a:rPr lang="en-GB" sz="1800" b="0" dirty="0">
                <a:latin typeface="+mn-lt"/>
              </a:rPr>
            </a:br>
            <a:r>
              <a:rPr lang="en-GB" sz="1800" b="0" dirty="0">
                <a:latin typeface="+mn-lt"/>
              </a:rPr>
              <a:t>the Ansys Granta EduPack software</a:t>
            </a:r>
          </a:p>
        </p:txBody>
      </p:sp>
      <p:grpSp>
        <p:nvGrpSpPr>
          <p:cNvPr id="98" name="Group 94">
            <a:extLst>
              <a:ext uri="{FF2B5EF4-FFF2-40B4-BE49-F238E27FC236}">
                <a16:creationId xmlns:a16="http://schemas.microsoft.com/office/drawing/2014/main" id="{DBE72A0D-B657-44F2-9187-A48C9982801C}"/>
              </a:ext>
            </a:extLst>
          </p:cNvPr>
          <p:cNvGrpSpPr>
            <a:grpSpLocks/>
          </p:cNvGrpSpPr>
          <p:nvPr/>
        </p:nvGrpSpPr>
        <p:grpSpPr bwMode="auto">
          <a:xfrm>
            <a:off x="777877" y="1108296"/>
            <a:ext cx="5394325" cy="4113212"/>
            <a:chOff x="432753" y="22225"/>
            <a:chExt cx="6119813" cy="4618038"/>
          </a:xfrm>
        </p:grpSpPr>
        <p:sp>
          <p:nvSpPr>
            <p:cNvPr id="99" name="Rectangle 1038">
              <a:extLst>
                <a:ext uri="{FF2B5EF4-FFF2-40B4-BE49-F238E27FC236}">
                  <a16:creationId xmlns:a16="http://schemas.microsoft.com/office/drawing/2014/main" id="{D558BA80-9AF8-43EA-97F5-FB4B4E57BAF1}"/>
                </a:ext>
              </a:extLst>
            </p:cNvPr>
            <p:cNvSpPr>
              <a:spLocks noChangeArrowheads="1"/>
            </p:cNvSpPr>
            <p:nvPr/>
          </p:nvSpPr>
          <p:spPr bwMode="auto">
            <a:xfrm>
              <a:off x="1231900" y="815814"/>
              <a:ext cx="209576" cy="41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00" name="Line 69">
              <a:extLst>
                <a:ext uri="{FF2B5EF4-FFF2-40B4-BE49-F238E27FC236}">
                  <a16:creationId xmlns:a16="http://schemas.microsoft.com/office/drawing/2014/main" id="{5D47FF46-93EC-432D-B2A7-E85B3269F397}"/>
                </a:ext>
              </a:extLst>
            </p:cNvPr>
            <p:cNvSpPr>
              <a:spLocks noChangeShapeType="1"/>
            </p:cNvSpPr>
            <p:nvPr/>
          </p:nvSpPr>
          <p:spPr bwMode="auto">
            <a:xfrm flipH="1">
              <a:off x="3333115" y="1717675"/>
              <a:ext cx="319088" cy="107950"/>
            </a:xfrm>
            <a:prstGeom prst="line">
              <a:avLst/>
            </a:prstGeom>
            <a:noFill/>
            <a:ln w="19050">
              <a:solidFill>
                <a:schemeClr val="tx1"/>
              </a:solidFill>
              <a:round/>
              <a:headEnd/>
              <a:tailEnd type="triangle" w="med" len="lg"/>
            </a:ln>
            <a:extLst>
              <a:ext uri="{909E8E84-426E-40DD-AFC4-6F175D3DCCD1}">
                <a14:hiddenFill xmlns:a14="http://schemas.microsoft.com/office/drawing/2010/main">
                  <a:noFill/>
                </a14:hiddenFill>
              </a:ext>
            </a:extLst>
          </p:spPr>
          <p:txBody>
            <a:bodyPr anchor="ctr">
              <a:spAutoFit/>
            </a:bodyPr>
            <a:lstStyle/>
            <a:p>
              <a:endParaRPr lang="en-GB" dirty="0"/>
            </a:p>
          </p:txBody>
        </p:sp>
        <p:grpSp>
          <p:nvGrpSpPr>
            <p:cNvPr id="101" name="Group 2">
              <a:extLst>
                <a:ext uri="{FF2B5EF4-FFF2-40B4-BE49-F238E27FC236}">
                  <a16:creationId xmlns:a16="http://schemas.microsoft.com/office/drawing/2014/main" id="{D8E400D4-5635-4C00-985B-331AD1C00FBD}"/>
                </a:ext>
              </a:extLst>
            </p:cNvPr>
            <p:cNvGrpSpPr>
              <a:grpSpLocks/>
            </p:cNvGrpSpPr>
            <p:nvPr/>
          </p:nvGrpSpPr>
          <p:grpSpPr bwMode="auto">
            <a:xfrm>
              <a:off x="432753" y="22225"/>
              <a:ext cx="6119813" cy="4618038"/>
              <a:chOff x="2447" y="302"/>
              <a:chExt cx="3855" cy="2909"/>
            </a:xfrm>
          </p:grpSpPr>
          <p:grpSp>
            <p:nvGrpSpPr>
              <p:cNvPr id="127" name="Group 38">
                <a:extLst>
                  <a:ext uri="{FF2B5EF4-FFF2-40B4-BE49-F238E27FC236}">
                    <a16:creationId xmlns:a16="http://schemas.microsoft.com/office/drawing/2014/main" id="{DD29357C-5D7B-4D15-85E5-4156C728A536}"/>
                  </a:ext>
                </a:extLst>
              </p:cNvPr>
              <p:cNvGrpSpPr>
                <a:grpSpLocks/>
              </p:cNvGrpSpPr>
              <p:nvPr/>
            </p:nvGrpSpPr>
            <p:grpSpPr bwMode="auto">
              <a:xfrm>
                <a:off x="2447" y="302"/>
                <a:ext cx="3855" cy="2909"/>
                <a:chOff x="2447" y="281"/>
                <a:chExt cx="3855" cy="2706"/>
              </a:xfrm>
            </p:grpSpPr>
            <p:sp>
              <p:nvSpPr>
                <p:cNvPr id="178" name="Rectangle 4">
                  <a:extLst>
                    <a:ext uri="{FF2B5EF4-FFF2-40B4-BE49-F238E27FC236}">
                      <a16:creationId xmlns:a16="http://schemas.microsoft.com/office/drawing/2014/main" id="{3D723C5A-2B8A-4D62-A377-819F3A810B23}"/>
                    </a:ext>
                  </a:extLst>
                </p:cNvPr>
                <p:cNvSpPr>
                  <a:spLocks noChangeArrowheads="1"/>
                </p:cNvSpPr>
                <p:nvPr/>
              </p:nvSpPr>
              <p:spPr bwMode="auto">
                <a:xfrm>
                  <a:off x="2668" y="721"/>
                  <a:ext cx="2883" cy="2051"/>
                </a:xfrm>
                <a:prstGeom prst="rect">
                  <a:avLst/>
                </a:prstGeom>
                <a:solidFill>
                  <a:srgbClr val="FFFFFF"/>
                </a:solidFill>
                <a:ln w="9525">
                  <a:solidFill>
                    <a:srgbClr val="000000"/>
                  </a:solidFill>
                  <a:miter lim="800000"/>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79" name="Text Box 5">
                  <a:extLst>
                    <a:ext uri="{FF2B5EF4-FFF2-40B4-BE49-F238E27FC236}">
                      <a16:creationId xmlns:a16="http://schemas.microsoft.com/office/drawing/2014/main" id="{9307D2C4-05A4-435E-9257-7656CCF958DE}"/>
                    </a:ext>
                  </a:extLst>
                </p:cNvPr>
                <p:cNvSpPr txBox="1">
                  <a:spLocks noChangeArrowheads="1"/>
                </p:cNvSpPr>
                <p:nvPr/>
              </p:nvSpPr>
              <p:spPr bwMode="auto">
                <a:xfrm>
                  <a:off x="2496" y="2791"/>
                  <a:ext cx="3806"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200" b="0" i="1" dirty="0">
                      <a:latin typeface="+mn-lt"/>
                    </a:rPr>
                    <a:t>Cheap</a:t>
                  </a:r>
                  <a:r>
                    <a:rPr lang="en-GB" sz="1200" b="0" dirty="0">
                      <a:latin typeface="+mn-lt"/>
                    </a:rPr>
                    <a:t>                    </a:t>
                  </a:r>
                  <a:r>
                    <a:rPr lang="en-GB" sz="1600" dirty="0">
                      <a:latin typeface="+mn-lt"/>
                    </a:rPr>
                    <a:t>Metric 1:  </a:t>
                  </a:r>
                  <a:r>
                    <a:rPr lang="en-GB" sz="1600" dirty="0">
                      <a:solidFill>
                        <a:schemeClr val="accent1"/>
                      </a:solidFill>
                      <a:latin typeface="+mn-lt"/>
                    </a:rPr>
                    <a:t>Cost C        </a:t>
                  </a:r>
                  <a:r>
                    <a:rPr lang="en-GB" sz="1200" b="0" i="1" dirty="0">
                      <a:latin typeface="+mn-lt"/>
                    </a:rPr>
                    <a:t>Expensive</a:t>
                  </a:r>
                </a:p>
              </p:txBody>
            </p:sp>
            <p:sp>
              <p:nvSpPr>
                <p:cNvPr id="180" name="Text Box 6">
                  <a:extLst>
                    <a:ext uri="{FF2B5EF4-FFF2-40B4-BE49-F238E27FC236}">
                      <a16:creationId xmlns:a16="http://schemas.microsoft.com/office/drawing/2014/main" id="{09FF41E7-A6A9-4C3C-BBE4-FE6ECC97D1DA}"/>
                    </a:ext>
                  </a:extLst>
                </p:cNvPr>
                <p:cNvSpPr txBox="1">
                  <a:spLocks noChangeArrowheads="1"/>
                </p:cNvSpPr>
                <p:nvPr/>
              </p:nvSpPr>
              <p:spPr bwMode="auto">
                <a:xfrm rot="-5400000">
                  <a:off x="1250" y="1478"/>
                  <a:ext cx="2600"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200" b="0" i="1" dirty="0">
                      <a:latin typeface="+mn-lt"/>
                    </a:rPr>
                    <a:t>Light  </a:t>
                  </a:r>
                  <a:r>
                    <a:rPr lang="en-GB" sz="1200" b="0" dirty="0">
                      <a:latin typeface="+mn-lt"/>
                    </a:rPr>
                    <a:t>         </a:t>
                  </a:r>
                  <a:r>
                    <a:rPr lang="en-GB" sz="1600" dirty="0">
                      <a:latin typeface="+mn-lt"/>
                    </a:rPr>
                    <a:t>Metric 2: </a:t>
                  </a:r>
                  <a:r>
                    <a:rPr lang="en-GB" sz="1600" dirty="0">
                      <a:solidFill>
                        <a:schemeClr val="accent1"/>
                      </a:solidFill>
                      <a:latin typeface="+mn-lt"/>
                    </a:rPr>
                    <a:t>Mass m     </a:t>
                  </a:r>
                  <a:r>
                    <a:rPr lang="en-GB" sz="1200" b="0" dirty="0">
                      <a:latin typeface="+mn-lt"/>
                    </a:rPr>
                    <a:t>Heavy</a:t>
                  </a:r>
                </a:p>
                <a:p>
                  <a:pPr>
                    <a:buClr>
                      <a:srgbClr val="009B9B"/>
                    </a:buClr>
                    <a:buSzPct val="80000"/>
                    <a:buFont typeface="Wingdings" panose="05000000000000000000" pitchFamily="2" charset="2"/>
                    <a:buNone/>
                  </a:pPr>
                  <a:endParaRPr lang="en-GB" sz="1200" b="0" dirty="0">
                    <a:latin typeface="+mn-lt"/>
                  </a:endParaRPr>
                </a:p>
              </p:txBody>
            </p:sp>
          </p:grpSp>
          <p:grpSp>
            <p:nvGrpSpPr>
              <p:cNvPr id="128" name="Group 7">
                <a:extLst>
                  <a:ext uri="{FF2B5EF4-FFF2-40B4-BE49-F238E27FC236}">
                    <a16:creationId xmlns:a16="http://schemas.microsoft.com/office/drawing/2014/main" id="{751A6914-3872-4268-875E-04E6FB1423DD}"/>
                  </a:ext>
                </a:extLst>
              </p:cNvPr>
              <p:cNvGrpSpPr>
                <a:grpSpLocks/>
              </p:cNvGrpSpPr>
              <p:nvPr/>
            </p:nvGrpSpPr>
            <p:grpSpPr bwMode="auto">
              <a:xfrm>
                <a:off x="3383" y="893"/>
                <a:ext cx="1938" cy="1778"/>
                <a:chOff x="3383" y="893"/>
                <a:chExt cx="1938" cy="1778"/>
              </a:xfrm>
            </p:grpSpPr>
            <p:sp>
              <p:nvSpPr>
                <p:cNvPr id="129" name="Oval 8">
                  <a:extLst>
                    <a:ext uri="{FF2B5EF4-FFF2-40B4-BE49-F238E27FC236}">
                      <a16:creationId xmlns:a16="http://schemas.microsoft.com/office/drawing/2014/main" id="{1DF8F96E-A350-438C-B271-B1AF38453BA7}"/>
                    </a:ext>
                  </a:extLst>
                </p:cNvPr>
                <p:cNvSpPr>
                  <a:spLocks noChangeArrowheads="1"/>
                </p:cNvSpPr>
                <p:nvPr/>
              </p:nvSpPr>
              <p:spPr bwMode="auto">
                <a:xfrm>
                  <a:off x="3526" y="1042"/>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grpSp>
              <p:nvGrpSpPr>
                <p:cNvPr id="130" name="Group 9">
                  <a:extLst>
                    <a:ext uri="{FF2B5EF4-FFF2-40B4-BE49-F238E27FC236}">
                      <a16:creationId xmlns:a16="http://schemas.microsoft.com/office/drawing/2014/main" id="{4731196A-0C6D-4BC2-A294-EEB8A8845709}"/>
                    </a:ext>
                  </a:extLst>
                </p:cNvPr>
                <p:cNvGrpSpPr>
                  <a:grpSpLocks/>
                </p:cNvGrpSpPr>
                <p:nvPr/>
              </p:nvGrpSpPr>
              <p:grpSpPr bwMode="auto">
                <a:xfrm>
                  <a:off x="3383" y="893"/>
                  <a:ext cx="1938" cy="1778"/>
                  <a:chOff x="3383" y="893"/>
                  <a:chExt cx="1938" cy="1778"/>
                </a:xfrm>
              </p:grpSpPr>
              <p:sp>
                <p:nvSpPr>
                  <p:cNvPr id="131" name="Oval 10">
                    <a:extLst>
                      <a:ext uri="{FF2B5EF4-FFF2-40B4-BE49-F238E27FC236}">
                        <a16:creationId xmlns:a16="http://schemas.microsoft.com/office/drawing/2014/main" id="{6C485228-30AE-43B8-937D-10FC497F4AF0}"/>
                      </a:ext>
                    </a:extLst>
                  </p:cNvPr>
                  <p:cNvSpPr>
                    <a:spLocks noChangeArrowheads="1"/>
                  </p:cNvSpPr>
                  <p:nvPr/>
                </p:nvSpPr>
                <p:spPr bwMode="auto">
                  <a:xfrm>
                    <a:off x="4944" y="1912"/>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32" name="Oval 11">
                    <a:extLst>
                      <a:ext uri="{FF2B5EF4-FFF2-40B4-BE49-F238E27FC236}">
                        <a16:creationId xmlns:a16="http://schemas.microsoft.com/office/drawing/2014/main" id="{17F0BBF8-AF36-4091-9A16-D32F59AD5A1F}"/>
                      </a:ext>
                    </a:extLst>
                  </p:cNvPr>
                  <p:cNvSpPr>
                    <a:spLocks noChangeArrowheads="1"/>
                  </p:cNvSpPr>
                  <p:nvPr/>
                </p:nvSpPr>
                <p:spPr bwMode="auto">
                  <a:xfrm>
                    <a:off x="3532" y="1403"/>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33" name="Oval 12">
                    <a:extLst>
                      <a:ext uri="{FF2B5EF4-FFF2-40B4-BE49-F238E27FC236}">
                        <a16:creationId xmlns:a16="http://schemas.microsoft.com/office/drawing/2014/main" id="{1375DFB7-A754-4E8D-B983-39EE8E357D4B}"/>
                      </a:ext>
                    </a:extLst>
                  </p:cNvPr>
                  <p:cNvSpPr>
                    <a:spLocks noChangeArrowheads="1"/>
                  </p:cNvSpPr>
                  <p:nvPr/>
                </p:nvSpPr>
                <p:spPr bwMode="auto">
                  <a:xfrm>
                    <a:off x="3731" y="1771"/>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34" name="Oval 13">
                    <a:extLst>
                      <a:ext uri="{FF2B5EF4-FFF2-40B4-BE49-F238E27FC236}">
                        <a16:creationId xmlns:a16="http://schemas.microsoft.com/office/drawing/2014/main" id="{348CD4D6-28FB-478D-A981-6CA5C32BA6AD}"/>
                      </a:ext>
                    </a:extLst>
                  </p:cNvPr>
                  <p:cNvSpPr>
                    <a:spLocks noChangeArrowheads="1"/>
                  </p:cNvSpPr>
                  <p:nvPr/>
                </p:nvSpPr>
                <p:spPr bwMode="auto">
                  <a:xfrm>
                    <a:off x="3831" y="1881"/>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35" name="Oval 14">
                    <a:extLst>
                      <a:ext uri="{FF2B5EF4-FFF2-40B4-BE49-F238E27FC236}">
                        <a16:creationId xmlns:a16="http://schemas.microsoft.com/office/drawing/2014/main" id="{47BC3618-1E83-492A-B3C3-AB38118A9CEC}"/>
                      </a:ext>
                    </a:extLst>
                  </p:cNvPr>
                  <p:cNvSpPr>
                    <a:spLocks noChangeArrowheads="1"/>
                  </p:cNvSpPr>
                  <p:nvPr/>
                </p:nvSpPr>
                <p:spPr bwMode="auto">
                  <a:xfrm>
                    <a:off x="3931" y="1990"/>
                    <a:ext cx="136"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36" name="Oval 16">
                    <a:extLst>
                      <a:ext uri="{FF2B5EF4-FFF2-40B4-BE49-F238E27FC236}">
                        <a16:creationId xmlns:a16="http://schemas.microsoft.com/office/drawing/2014/main" id="{FCAE0DA5-373B-4364-B536-5E08C8DD6D3A}"/>
                      </a:ext>
                    </a:extLst>
                  </p:cNvPr>
                  <p:cNvSpPr>
                    <a:spLocks noChangeArrowheads="1"/>
                  </p:cNvSpPr>
                  <p:nvPr/>
                </p:nvSpPr>
                <p:spPr bwMode="auto">
                  <a:xfrm>
                    <a:off x="4185" y="2215"/>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37" name="Oval 17">
                    <a:extLst>
                      <a:ext uri="{FF2B5EF4-FFF2-40B4-BE49-F238E27FC236}">
                        <a16:creationId xmlns:a16="http://schemas.microsoft.com/office/drawing/2014/main" id="{A742EA73-B8D8-4164-B7ED-A0791AF30EFA}"/>
                      </a:ext>
                    </a:extLst>
                  </p:cNvPr>
                  <p:cNvSpPr>
                    <a:spLocks noChangeArrowheads="1"/>
                  </p:cNvSpPr>
                  <p:nvPr/>
                </p:nvSpPr>
                <p:spPr bwMode="auto">
                  <a:xfrm>
                    <a:off x="4353" y="2337"/>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38" name="Oval 20">
                    <a:extLst>
                      <a:ext uri="{FF2B5EF4-FFF2-40B4-BE49-F238E27FC236}">
                        <a16:creationId xmlns:a16="http://schemas.microsoft.com/office/drawing/2014/main" id="{269CC70E-4244-4771-9F1D-4A510AD5ADA8}"/>
                      </a:ext>
                    </a:extLst>
                  </p:cNvPr>
                  <p:cNvSpPr>
                    <a:spLocks noChangeArrowheads="1"/>
                  </p:cNvSpPr>
                  <p:nvPr/>
                </p:nvSpPr>
                <p:spPr bwMode="auto">
                  <a:xfrm>
                    <a:off x="4845" y="258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39" name="Oval 21">
                    <a:extLst>
                      <a:ext uri="{FF2B5EF4-FFF2-40B4-BE49-F238E27FC236}">
                        <a16:creationId xmlns:a16="http://schemas.microsoft.com/office/drawing/2014/main" id="{F14E0D12-3242-46D1-8EFE-D6EAD525ACF5}"/>
                      </a:ext>
                    </a:extLst>
                  </p:cNvPr>
                  <p:cNvSpPr>
                    <a:spLocks noChangeArrowheads="1"/>
                  </p:cNvSpPr>
                  <p:nvPr/>
                </p:nvSpPr>
                <p:spPr bwMode="auto">
                  <a:xfrm>
                    <a:off x="3564" y="1077"/>
                    <a:ext cx="136"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40" name="Oval 22">
                    <a:extLst>
                      <a:ext uri="{FF2B5EF4-FFF2-40B4-BE49-F238E27FC236}">
                        <a16:creationId xmlns:a16="http://schemas.microsoft.com/office/drawing/2014/main" id="{3D8BBAED-C6B7-47AB-9700-50B8B1CEFF74}"/>
                      </a:ext>
                    </a:extLst>
                  </p:cNvPr>
                  <p:cNvSpPr>
                    <a:spLocks noChangeArrowheads="1"/>
                  </p:cNvSpPr>
                  <p:nvPr/>
                </p:nvSpPr>
                <p:spPr bwMode="auto">
                  <a:xfrm>
                    <a:off x="3725" y="1260"/>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41" name="Oval 23">
                    <a:extLst>
                      <a:ext uri="{FF2B5EF4-FFF2-40B4-BE49-F238E27FC236}">
                        <a16:creationId xmlns:a16="http://schemas.microsoft.com/office/drawing/2014/main" id="{BD52402F-15A7-45AD-B20E-8C5F34EEA9BD}"/>
                      </a:ext>
                    </a:extLst>
                  </p:cNvPr>
                  <p:cNvSpPr>
                    <a:spLocks noChangeArrowheads="1"/>
                  </p:cNvSpPr>
                  <p:nvPr/>
                </p:nvSpPr>
                <p:spPr bwMode="auto">
                  <a:xfrm>
                    <a:off x="3719" y="1198"/>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42" name="Oval 24">
                    <a:extLst>
                      <a:ext uri="{FF2B5EF4-FFF2-40B4-BE49-F238E27FC236}">
                        <a16:creationId xmlns:a16="http://schemas.microsoft.com/office/drawing/2014/main" id="{A9603B8F-46F7-4A64-9A08-C53B0FA2553F}"/>
                      </a:ext>
                    </a:extLst>
                  </p:cNvPr>
                  <p:cNvSpPr>
                    <a:spLocks noChangeArrowheads="1"/>
                  </p:cNvSpPr>
                  <p:nvPr/>
                </p:nvSpPr>
                <p:spPr bwMode="auto">
                  <a:xfrm>
                    <a:off x="3719" y="1356"/>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43" name="Oval 25">
                    <a:extLst>
                      <a:ext uri="{FF2B5EF4-FFF2-40B4-BE49-F238E27FC236}">
                        <a16:creationId xmlns:a16="http://schemas.microsoft.com/office/drawing/2014/main" id="{924457BF-47A5-4A34-9AAA-49B5CE37F6DA}"/>
                      </a:ext>
                    </a:extLst>
                  </p:cNvPr>
                  <p:cNvSpPr>
                    <a:spLocks noChangeArrowheads="1"/>
                  </p:cNvSpPr>
                  <p:nvPr/>
                </p:nvSpPr>
                <p:spPr bwMode="auto">
                  <a:xfrm>
                    <a:off x="3918" y="183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44" name="Oval 26">
                    <a:extLst>
                      <a:ext uri="{FF2B5EF4-FFF2-40B4-BE49-F238E27FC236}">
                        <a16:creationId xmlns:a16="http://schemas.microsoft.com/office/drawing/2014/main" id="{7C9B4754-107D-4C38-9597-1F64D9F0C1AA}"/>
                      </a:ext>
                    </a:extLst>
                  </p:cNvPr>
                  <p:cNvSpPr>
                    <a:spLocks noChangeArrowheads="1"/>
                  </p:cNvSpPr>
                  <p:nvPr/>
                </p:nvSpPr>
                <p:spPr bwMode="auto">
                  <a:xfrm>
                    <a:off x="3763" y="1697"/>
                    <a:ext cx="136"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45" name="Oval 27">
                    <a:extLst>
                      <a:ext uri="{FF2B5EF4-FFF2-40B4-BE49-F238E27FC236}">
                        <a16:creationId xmlns:a16="http://schemas.microsoft.com/office/drawing/2014/main" id="{77002CCC-CA4B-4B67-9F94-2C67A786AF33}"/>
                      </a:ext>
                    </a:extLst>
                  </p:cNvPr>
                  <p:cNvSpPr>
                    <a:spLocks noChangeArrowheads="1"/>
                  </p:cNvSpPr>
                  <p:nvPr/>
                </p:nvSpPr>
                <p:spPr bwMode="auto">
                  <a:xfrm>
                    <a:off x="4142" y="2003"/>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46" name="Oval 28">
                    <a:extLst>
                      <a:ext uri="{FF2B5EF4-FFF2-40B4-BE49-F238E27FC236}">
                        <a16:creationId xmlns:a16="http://schemas.microsoft.com/office/drawing/2014/main" id="{7D591488-3D45-4EF9-B467-4DBD3E33CD4C}"/>
                      </a:ext>
                    </a:extLst>
                  </p:cNvPr>
                  <p:cNvSpPr>
                    <a:spLocks noChangeArrowheads="1"/>
                  </p:cNvSpPr>
                  <p:nvPr/>
                </p:nvSpPr>
                <p:spPr bwMode="auto">
                  <a:xfrm>
                    <a:off x="4322" y="1914"/>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47" name="Oval 29">
                    <a:extLst>
                      <a:ext uri="{FF2B5EF4-FFF2-40B4-BE49-F238E27FC236}">
                        <a16:creationId xmlns:a16="http://schemas.microsoft.com/office/drawing/2014/main" id="{A871E7D2-B89B-4F34-A6FD-9184DB434299}"/>
                      </a:ext>
                    </a:extLst>
                  </p:cNvPr>
                  <p:cNvSpPr>
                    <a:spLocks noChangeArrowheads="1"/>
                  </p:cNvSpPr>
                  <p:nvPr/>
                </p:nvSpPr>
                <p:spPr bwMode="auto">
                  <a:xfrm>
                    <a:off x="4279" y="2153"/>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48" name="Oval 30">
                    <a:extLst>
                      <a:ext uri="{FF2B5EF4-FFF2-40B4-BE49-F238E27FC236}">
                        <a16:creationId xmlns:a16="http://schemas.microsoft.com/office/drawing/2014/main" id="{3E450B88-EA8E-400F-AF73-C42C9422E9ED}"/>
                      </a:ext>
                    </a:extLst>
                  </p:cNvPr>
                  <p:cNvSpPr>
                    <a:spLocks noChangeArrowheads="1"/>
                  </p:cNvSpPr>
                  <p:nvPr/>
                </p:nvSpPr>
                <p:spPr bwMode="auto">
                  <a:xfrm>
                    <a:off x="4521" y="213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49" name="Oval 31">
                    <a:extLst>
                      <a:ext uri="{FF2B5EF4-FFF2-40B4-BE49-F238E27FC236}">
                        <a16:creationId xmlns:a16="http://schemas.microsoft.com/office/drawing/2014/main" id="{8C889EE6-E324-4EA6-BAA3-B3BA92CE5592}"/>
                      </a:ext>
                    </a:extLst>
                  </p:cNvPr>
                  <p:cNvSpPr>
                    <a:spLocks noChangeArrowheads="1"/>
                  </p:cNvSpPr>
                  <p:nvPr/>
                </p:nvSpPr>
                <p:spPr bwMode="auto">
                  <a:xfrm>
                    <a:off x="4621" y="2242"/>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50" name="Oval 32">
                    <a:extLst>
                      <a:ext uri="{FF2B5EF4-FFF2-40B4-BE49-F238E27FC236}">
                        <a16:creationId xmlns:a16="http://schemas.microsoft.com/office/drawing/2014/main" id="{B21AFD71-4FE1-4DBE-B47A-E9A63CAE2167}"/>
                      </a:ext>
                    </a:extLst>
                  </p:cNvPr>
                  <p:cNvSpPr>
                    <a:spLocks noChangeArrowheads="1"/>
                  </p:cNvSpPr>
                  <p:nvPr/>
                </p:nvSpPr>
                <p:spPr bwMode="auto">
                  <a:xfrm>
                    <a:off x="4720" y="2350"/>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51" name="Oval 33">
                    <a:extLst>
                      <a:ext uri="{FF2B5EF4-FFF2-40B4-BE49-F238E27FC236}">
                        <a16:creationId xmlns:a16="http://schemas.microsoft.com/office/drawing/2014/main" id="{EEDCB610-1078-4115-8148-0A989051907D}"/>
                      </a:ext>
                    </a:extLst>
                  </p:cNvPr>
                  <p:cNvSpPr>
                    <a:spLocks noChangeArrowheads="1"/>
                  </p:cNvSpPr>
                  <p:nvPr/>
                </p:nvSpPr>
                <p:spPr bwMode="auto">
                  <a:xfrm>
                    <a:off x="3383" y="1124"/>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52" name="Oval 34">
                    <a:extLst>
                      <a:ext uri="{FF2B5EF4-FFF2-40B4-BE49-F238E27FC236}">
                        <a16:creationId xmlns:a16="http://schemas.microsoft.com/office/drawing/2014/main" id="{6FA5DDE0-7A89-4C5F-9993-B47CEE87B348}"/>
                      </a:ext>
                    </a:extLst>
                  </p:cNvPr>
                  <p:cNvSpPr>
                    <a:spLocks noChangeArrowheads="1"/>
                  </p:cNvSpPr>
                  <p:nvPr/>
                </p:nvSpPr>
                <p:spPr bwMode="auto">
                  <a:xfrm>
                    <a:off x="3520" y="1226"/>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53" name="Oval 35">
                    <a:extLst>
                      <a:ext uri="{FF2B5EF4-FFF2-40B4-BE49-F238E27FC236}">
                        <a16:creationId xmlns:a16="http://schemas.microsoft.com/office/drawing/2014/main" id="{E34B3D66-C164-4885-8D4B-1293B8101142}"/>
                      </a:ext>
                    </a:extLst>
                  </p:cNvPr>
                  <p:cNvSpPr>
                    <a:spLocks noChangeArrowheads="1"/>
                  </p:cNvSpPr>
                  <p:nvPr/>
                </p:nvSpPr>
                <p:spPr bwMode="auto">
                  <a:xfrm>
                    <a:off x="3427" y="89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54" name="Oval 36">
                    <a:extLst>
                      <a:ext uri="{FF2B5EF4-FFF2-40B4-BE49-F238E27FC236}">
                        <a16:creationId xmlns:a16="http://schemas.microsoft.com/office/drawing/2014/main" id="{8060C90E-86A6-4743-8F8C-332F50A73C17}"/>
                      </a:ext>
                    </a:extLst>
                  </p:cNvPr>
                  <p:cNvSpPr>
                    <a:spLocks noChangeArrowheads="1"/>
                  </p:cNvSpPr>
                  <p:nvPr/>
                </p:nvSpPr>
                <p:spPr bwMode="auto">
                  <a:xfrm>
                    <a:off x="3881" y="1444"/>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55" name="Oval 37">
                    <a:extLst>
                      <a:ext uri="{FF2B5EF4-FFF2-40B4-BE49-F238E27FC236}">
                        <a16:creationId xmlns:a16="http://schemas.microsoft.com/office/drawing/2014/main" id="{FE8FFF85-243D-4DD9-AF68-54CA67BFAE27}"/>
                      </a:ext>
                    </a:extLst>
                  </p:cNvPr>
                  <p:cNvSpPr>
                    <a:spLocks noChangeArrowheads="1"/>
                  </p:cNvSpPr>
                  <p:nvPr/>
                </p:nvSpPr>
                <p:spPr bwMode="auto">
                  <a:xfrm>
                    <a:off x="3974" y="1280"/>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56" name="Oval 38">
                    <a:extLst>
                      <a:ext uri="{FF2B5EF4-FFF2-40B4-BE49-F238E27FC236}">
                        <a16:creationId xmlns:a16="http://schemas.microsoft.com/office/drawing/2014/main" id="{0CF4252C-21EC-4869-AE88-63053FF318E2}"/>
                      </a:ext>
                    </a:extLst>
                  </p:cNvPr>
                  <p:cNvSpPr>
                    <a:spLocks noChangeArrowheads="1"/>
                  </p:cNvSpPr>
                  <p:nvPr/>
                </p:nvSpPr>
                <p:spPr bwMode="auto">
                  <a:xfrm>
                    <a:off x="4235" y="1628"/>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57" name="Oval 39">
                    <a:extLst>
                      <a:ext uri="{FF2B5EF4-FFF2-40B4-BE49-F238E27FC236}">
                        <a16:creationId xmlns:a16="http://schemas.microsoft.com/office/drawing/2014/main" id="{C2145B66-C8DB-4641-8D62-0C6581ABF1E6}"/>
                      </a:ext>
                    </a:extLst>
                  </p:cNvPr>
                  <p:cNvSpPr>
                    <a:spLocks noChangeArrowheads="1"/>
                  </p:cNvSpPr>
                  <p:nvPr/>
                </p:nvSpPr>
                <p:spPr bwMode="auto">
                  <a:xfrm>
                    <a:off x="4266" y="1574"/>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58" name="Oval 40">
                    <a:extLst>
                      <a:ext uri="{FF2B5EF4-FFF2-40B4-BE49-F238E27FC236}">
                        <a16:creationId xmlns:a16="http://schemas.microsoft.com/office/drawing/2014/main" id="{4A9CCFFD-77B0-4005-9D88-6C6860E96533}"/>
                      </a:ext>
                    </a:extLst>
                  </p:cNvPr>
                  <p:cNvSpPr>
                    <a:spLocks noChangeArrowheads="1"/>
                  </p:cNvSpPr>
                  <p:nvPr/>
                </p:nvSpPr>
                <p:spPr bwMode="auto">
                  <a:xfrm>
                    <a:off x="4627" y="1758"/>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59" name="Oval 41">
                    <a:extLst>
                      <a:ext uri="{FF2B5EF4-FFF2-40B4-BE49-F238E27FC236}">
                        <a16:creationId xmlns:a16="http://schemas.microsoft.com/office/drawing/2014/main" id="{655953BA-7AC2-44D2-B5FE-E8531E82A829}"/>
                      </a:ext>
                    </a:extLst>
                  </p:cNvPr>
                  <p:cNvSpPr>
                    <a:spLocks noChangeArrowheads="1"/>
                  </p:cNvSpPr>
                  <p:nvPr/>
                </p:nvSpPr>
                <p:spPr bwMode="auto">
                  <a:xfrm>
                    <a:off x="4646" y="183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60" name="Oval 42">
                    <a:extLst>
                      <a:ext uri="{FF2B5EF4-FFF2-40B4-BE49-F238E27FC236}">
                        <a16:creationId xmlns:a16="http://schemas.microsoft.com/office/drawing/2014/main" id="{218981CB-BB59-4125-BBFA-CF95532C7162}"/>
                      </a:ext>
                    </a:extLst>
                  </p:cNvPr>
                  <p:cNvSpPr>
                    <a:spLocks noChangeArrowheads="1"/>
                  </p:cNvSpPr>
                  <p:nvPr/>
                </p:nvSpPr>
                <p:spPr bwMode="auto">
                  <a:xfrm>
                    <a:off x="4826" y="1976"/>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61" name="Oval 43">
                    <a:extLst>
                      <a:ext uri="{FF2B5EF4-FFF2-40B4-BE49-F238E27FC236}">
                        <a16:creationId xmlns:a16="http://schemas.microsoft.com/office/drawing/2014/main" id="{C27A2B9D-3727-487A-8F57-4615D64D8DCB}"/>
                      </a:ext>
                    </a:extLst>
                  </p:cNvPr>
                  <p:cNvSpPr>
                    <a:spLocks noChangeArrowheads="1"/>
                  </p:cNvSpPr>
                  <p:nvPr/>
                </p:nvSpPr>
                <p:spPr bwMode="auto">
                  <a:xfrm>
                    <a:off x="4826" y="2160"/>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62" name="Oval 44">
                    <a:extLst>
                      <a:ext uri="{FF2B5EF4-FFF2-40B4-BE49-F238E27FC236}">
                        <a16:creationId xmlns:a16="http://schemas.microsoft.com/office/drawing/2014/main" id="{A1793965-414A-406C-BAC7-EF46544BF5E5}"/>
                      </a:ext>
                    </a:extLst>
                  </p:cNvPr>
                  <p:cNvSpPr>
                    <a:spLocks noChangeArrowheads="1"/>
                  </p:cNvSpPr>
                  <p:nvPr/>
                </p:nvSpPr>
                <p:spPr bwMode="auto">
                  <a:xfrm>
                    <a:off x="3557" y="1587"/>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63" name="Oval 45">
                    <a:extLst>
                      <a:ext uri="{FF2B5EF4-FFF2-40B4-BE49-F238E27FC236}">
                        <a16:creationId xmlns:a16="http://schemas.microsoft.com/office/drawing/2014/main" id="{CDA277FB-1518-4554-92AE-0F120F3EA0E8}"/>
                      </a:ext>
                    </a:extLst>
                  </p:cNvPr>
                  <p:cNvSpPr>
                    <a:spLocks noChangeArrowheads="1"/>
                  </p:cNvSpPr>
                  <p:nvPr/>
                </p:nvSpPr>
                <p:spPr bwMode="auto">
                  <a:xfrm>
                    <a:off x="4153" y="1417"/>
                    <a:ext cx="135" cy="88"/>
                  </a:xfrm>
                  <a:prstGeom prst="ellipse">
                    <a:avLst/>
                  </a:prstGeom>
                  <a:solidFill>
                    <a:schemeClr val="bg2">
                      <a:lumMod val="75000"/>
                    </a:schemeClr>
                  </a:solidFill>
                  <a:ln w="9525">
                    <a:solidFill>
                      <a:srgbClr val="CC0000"/>
                    </a:solidFill>
                    <a:round/>
                    <a:headEnd/>
                    <a:tailEnd/>
                  </a:ln>
                </p:spPr>
                <p:txBody>
                  <a:bodyPr/>
                  <a:lstStyle/>
                  <a:p>
                    <a:pPr>
                      <a:spcBef>
                        <a:spcPct val="20000"/>
                      </a:spcBef>
                      <a:spcAft>
                        <a:spcPct val="20000"/>
                      </a:spcAft>
                      <a:buClr>
                        <a:srgbClr val="009B9B"/>
                      </a:buClr>
                      <a:buSzPct val="80000"/>
                      <a:buFont typeface="Wingdings" pitchFamily="2" charset="2"/>
                      <a:buNone/>
                      <a:defRPr/>
                    </a:pPr>
                    <a:endParaRPr lang="en-GB" dirty="0">
                      <a:cs typeface="+mn-cs"/>
                    </a:endParaRPr>
                  </a:p>
                </p:txBody>
              </p:sp>
              <p:sp>
                <p:nvSpPr>
                  <p:cNvPr id="164" name="Oval 46">
                    <a:extLst>
                      <a:ext uri="{FF2B5EF4-FFF2-40B4-BE49-F238E27FC236}">
                        <a16:creationId xmlns:a16="http://schemas.microsoft.com/office/drawing/2014/main" id="{E5ABCA32-A4AE-4C1E-9B6E-2C5A0EF77E54}"/>
                      </a:ext>
                    </a:extLst>
                  </p:cNvPr>
                  <p:cNvSpPr>
                    <a:spLocks noChangeArrowheads="1"/>
                  </p:cNvSpPr>
                  <p:nvPr/>
                </p:nvSpPr>
                <p:spPr bwMode="auto">
                  <a:xfrm>
                    <a:off x="4161" y="1792"/>
                    <a:ext cx="136"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65" name="Oval 47">
                    <a:extLst>
                      <a:ext uri="{FF2B5EF4-FFF2-40B4-BE49-F238E27FC236}">
                        <a16:creationId xmlns:a16="http://schemas.microsoft.com/office/drawing/2014/main" id="{FA06052B-0644-4C35-990B-8E971EB90434}"/>
                      </a:ext>
                    </a:extLst>
                  </p:cNvPr>
                  <p:cNvSpPr>
                    <a:spLocks noChangeArrowheads="1"/>
                  </p:cNvSpPr>
                  <p:nvPr/>
                </p:nvSpPr>
                <p:spPr bwMode="auto">
                  <a:xfrm>
                    <a:off x="3918" y="975"/>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66" name="Oval 48">
                    <a:extLst>
                      <a:ext uri="{FF2B5EF4-FFF2-40B4-BE49-F238E27FC236}">
                        <a16:creationId xmlns:a16="http://schemas.microsoft.com/office/drawing/2014/main" id="{08F9B36E-ED82-4BD0-92C4-23378D181C37}"/>
                      </a:ext>
                    </a:extLst>
                  </p:cNvPr>
                  <p:cNvSpPr>
                    <a:spLocks noChangeArrowheads="1"/>
                  </p:cNvSpPr>
                  <p:nvPr/>
                </p:nvSpPr>
                <p:spPr bwMode="auto">
                  <a:xfrm>
                    <a:off x="4814" y="1873"/>
                    <a:ext cx="136"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67" name="Oval 49">
                    <a:extLst>
                      <a:ext uri="{FF2B5EF4-FFF2-40B4-BE49-F238E27FC236}">
                        <a16:creationId xmlns:a16="http://schemas.microsoft.com/office/drawing/2014/main" id="{6452BBDB-4F39-42E9-9D62-704A24216789}"/>
                      </a:ext>
                    </a:extLst>
                  </p:cNvPr>
                  <p:cNvSpPr>
                    <a:spLocks noChangeArrowheads="1"/>
                  </p:cNvSpPr>
                  <p:nvPr/>
                </p:nvSpPr>
                <p:spPr bwMode="auto">
                  <a:xfrm>
                    <a:off x="5044" y="2125"/>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68" name="Oval 50">
                    <a:extLst>
                      <a:ext uri="{FF2B5EF4-FFF2-40B4-BE49-F238E27FC236}">
                        <a16:creationId xmlns:a16="http://schemas.microsoft.com/office/drawing/2014/main" id="{27E0C5D5-EEA3-4AC0-B050-A6A3729D031D}"/>
                      </a:ext>
                    </a:extLst>
                  </p:cNvPr>
                  <p:cNvSpPr>
                    <a:spLocks noChangeArrowheads="1"/>
                  </p:cNvSpPr>
                  <p:nvPr/>
                </p:nvSpPr>
                <p:spPr bwMode="auto">
                  <a:xfrm>
                    <a:off x="5019" y="2385"/>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69" name="Oval 51">
                    <a:extLst>
                      <a:ext uri="{FF2B5EF4-FFF2-40B4-BE49-F238E27FC236}">
                        <a16:creationId xmlns:a16="http://schemas.microsoft.com/office/drawing/2014/main" id="{69834CDF-8F67-4032-B1C8-B453AC4A906E}"/>
                      </a:ext>
                    </a:extLst>
                  </p:cNvPr>
                  <p:cNvSpPr>
                    <a:spLocks noChangeArrowheads="1"/>
                  </p:cNvSpPr>
                  <p:nvPr/>
                </p:nvSpPr>
                <p:spPr bwMode="auto">
                  <a:xfrm>
                    <a:off x="5094" y="2446"/>
                    <a:ext cx="136"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70" name="Oval 52">
                    <a:extLst>
                      <a:ext uri="{FF2B5EF4-FFF2-40B4-BE49-F238E27FC236}">
                        <a16:creationId xmlns:a16="http://schemas.microsoft.com/office/drawing/2014/main" id="{31414709-D4DA-4FE3-A9DF-CE5D4F570C68}"/>
                      </a:ext>
                    </a:extLst>
                  </p:cNvPr>
                  <p:cNvSpPr>
                    <a:spLocks noChangeArrowheads="1"/>
                  </p:cNvSpPr>
                  <p:nvPr/>
                </p:nvSpPr>
                <p:spPr bwMode="auto">
                  <a:xfrm>
                    <a:off x="3936" y="1137"/>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71" name="Oval 53">
                    <a:extLst>
                      <a:ext uri="{FF2B5EF4-FFF2-40B4-BE49-F238E27FC236}">
                        <a16:creationId xmlns:a16="http://schemas.microsoft.com/office/drawing/2014/main" id="{E518A4B3-38A4-4613-B0F4-8FD7E712C35C}"/>
                      </a:ext>
                    </a:extLst>
                  </p:cNvPr>
                  <p:cNvSpPr>
                    <a:spLocks noChangeArrowheads="1"/>
                  </p:cNvSpPr>
                  <p:nvPr/>
                </p:nvSpPr>
                <p:spPr bwMode="auto">
                  <a:xfrm>
                    <a:off x="4110" y="1181"/>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72" name="Oval 54">
                    <a:extLst>
                      <a:ext uri="{FF2B5EF4-FFF2-40B4-BE49-F238E27FC236}">
                        <a16:creationId xmlns:a16="http://schemas.microsoft.com/office/drawing/2014/main" id="{AC656E02-2B93-4B4F-AE8A-BEC288F47FE2}"/>
                      </a:ext>
                    </a:extLst>
                  </p:cNvPr>
                  <p:cNvSpPr>
                    <a:spLocks noChangeArrowheads="1"/>
                  </p:cNvSpPr>
                  <p:nvPr/>
                </p:nvSpPr>
                <p:spPr bwMode="auto">
                  <a:xfrm>
                    <a:off x="4368" y="1085"/>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73" name="Oval 55">
                    <a:extLst>
                      <a:ext uri="{FF2B5EF4-FFF2-40B4-BE49-F238E27FC236}">
                        <a16:creationId xmlns:a16="http://schemas.microsoft.com/office/drawing/2014/main" id="{EE8E62D0-821B-41EF-9F06-EB057E776BB5}"/>
                      </a:ext>
                    </a:extLst>
                  </p:cNvPr>
                  <p:cNvSpPr>
                    <a:spLocks noChangeArrowheads="1"/>
                  </p:cNvSpPr>
                  <p:nvPr/>
                </p:nvSpPr>
                <p:spPr bwMode="auto">
                  <a:xfrm>
                    <a:off x="4800" y="1602"/>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74" name="Oval 56">
                    <a:extLst>
                      <a:ext uri="{FF2B5EF4-FFF2-40B4-BE49-F238E27FC236}">
                        <a16:creationId xmlns:a16="http://schemas.microsoft.com/office/drawing/2014/main" id="{0B998E01-2A6B-4B27-9AD0-88399CA10DD6}"/>
                      </a:ext>
                    </a:extLst>
                  </p:cNvPr>
                  <p:cNvSpPr>
                    <a:spLocks noChangeArrowheads="1"/>
                  </p:cNvSpPr>
                  <p:nvPr/>
                </p:nvSpPr>
                <p:spPr bwMode="auto">
                  <a:xfrm>
                    <a:off x="4176" y="982"/>
                    <a:ext cx="137" cy="88"/>
                  </a:xfrm>
                  <a:prstGeom prst="ellipse">
                    <a:avLst/>
                  </a:prstGeom>
                  <a:solidFill>
                    <a:srgbClr val="CCFF99"/>
                  </a:solidFill>
                  <a:ln w="12700">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75" name="Oval 57">
                    <a:extLst>
                      <a:ext uri="{FF2B5EF4-FFF2-40B4-BE49-F238E27FC236}">
                        <a16:creationId xmlns:a16="http://schemas.microsoft.com/office/drawing/2014/main" id="{D311910F-B967-4F50-B19C-DE3699DC0EFE}"/>
                      </a:ext>
                    </a:extLst>
                  </p:cNvPr>
                  <p:cNvSpPr>
                    <a:spLocks noChangeArrowheads="1"/>
                  </p:cNvSpPr>
                  <p:nvPr/>
                </p:nvSpPr>
                <p:spPr bwMode="auto">
                  <a:xfrm>
                    <a:off x="4992" y="1654"/>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76" name="Oval 58">
                    <a:extLst>
                      <a:ext uri="{FF2B5EF4-FFF2-40B4-BE49-F238E27FC236}">
                        <a16:creationId xmlns:a16="http://schemas.microsoft.com/office/drawing/2014/main" id="{CF7F05EF-85F7-4716-85F5-07D2129D4F35}"/>
                      </a:ext>
                    </a:extLst>
                  </p:cNvPr>
                  <p:cNvSpPr>
                    <a:spLocks noChangeArrowheads="1"/>
                  </p:cNvSpPr>
                  <p:nvPr/>
                </p:nvSpPr>
                <p:spPr bwMode="auto">
                  <a:xfrm>
                    <a:off x="5184" y="1861"/>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77" name="Oval 59">
                    <a:extLst>
                      <a:ext uri="{FF2B5EF4-FFF2-40B4-BE49-F238E27FC236}">
                        <a16:creationId xmlns:a16="http://schemas.microsoft.com/office/drawing/2014/main" id="{781ADD38-49A1-485E-9470-BFC64829E0DA}"/>
                      </a:ext>
                    </a:extLst>
                  </p:cNvPr>
                  <p:cNvSpPr>
                    <a:spLocks noChangeArrowheads="1"/>
                  </p:cNvSpPr>
                  <p:nvPr/>
                </p:nvSpPr>
                <p:spPr bwMode="auto">
                  <a:xfrm>
                    <a:off x="5184" y="2016"/>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grpSp>
          </p:grpSp>
        </p:grpSp>
        <p:grpSp>
          <p:nvGrpSpPr>
            <p:cNvPr id="102" name="Group 92">
              <a:extLst>
                <a:ext uri="{FF2B5EF4-FFF2-40B4-BE49-F238E27FC236}">
                  <a16:creationId xmlns:a16="http://schemas.microsoft.com/office/drawing/2014/main" id="{74CCDDB1-B32F-4EA0-B1CA-04C8237EC3CD}"/>
                </a:ext>
              </a:extLst>
            </p:cNvPr>
            <p:cNvGrpSpPr>
              <a:grpSpLocks/>
            </p:cNvGrpSpPr>
            <p:nvPr/>
          </p:nvGrpSpPr>
          <p:grpSpPr bwMode="auto">
            <a:xfrm>
              <a:off x="3393456" y="1195564"/>
              <a:ext cx="1469910" cy="684191"/>
              <a:chOff x="6845299" y="1652999"/>
              <a:chExt cx="1469838" cy="683338"/>
            </a:xfrm>
          </p:grpSpPr>
          <p:sp>
            <p:nvSpPr>
              <p:cNvPr id="125" name="Text Box 68">
                <a:extLst>
                  <a:ext uri="{FF2B5EF4-FFF2-40B4-BE49-F238E27FC236}">
                    <a16:creationId xmlns:a16="http://schemas.microsoft.com/office/drawing/2014/main" id="{90F0CBAF-3EAB-4E82-A634-58146B08F677}"/>
                  </a:ext>
                </a:extLst>
              </p:cNvPr>
              <p:cNvSpPr txBox="1">
                <a:spLocks noChangeArrowheads="1"/>
              </p:cNvSpPr>
              <p:nvPr/>
            </p:nvSpPr>
            <p:spPr bwMode="auto">
              <a:xfrm>
                <a:off x="7164389" y="1652999"/>
                <a:ext cx="1150748" cy="68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buClr>
                    <a:srgbClr val="009B9B"/>
                  </a:buClr>
                  <a:buSzPct val="80000"/>
                  <a:buFont typeface="Wingdings" panose="05000000000000000000" pitchFamily="2" charset="2"/>
                  <a:buNone/>
                </a:pPr>
                <a:r>
                  <a:rPr lang="en-GB" sz="1400" dirty="0">
                    <a:latin typeface="+mn-lt"/>
                  </a:rPr>
                  <a:t>Dominated</a:t>
                </a:r>
              </a:p>
              <a:p>
                <a:pPr algn="ctr">
                  <a:buClr>
                    <a:srgbClr val="009B9B"/>
                  </a:buClr>
                  <a:buSzPct val="80000"/>
                  <a:buFont typeface="Wingdings" panose="05000000000000000000" pitchFamily="2" charset="2"/>
                  <a:buNone/>
                </a:pPr>
                <a:r>
                  <a:rPr lang="en-GB" sz="1400" dirty="0">
                    <a:latin typeface="+mn-lt"/>
                  </a:rPr>
                  <a:t>solution</a:t>
                </a:r>
                <a:endParaRPr lang="en-GB" sz="1800" b="0" dirty="0">
                  <a:latin typeface="+mn-lt"/>
                </a:endParaRPr>
              </a:p>
            </p:txBody>
          </p:sp>
          <p:sp>
            <p:nvSpPr>
              <p:cNvPr id="126" name="Line 69">
                <a:extLst>
                  <a:ext uri="{FF2B5EF4-FFF2-40B4-BE49-F238E27FC236}">
                    <a16:creationId xmlns:a16="http://schemas.microsoft.com/office/drawing/2014/main" id="{4FEECBD2-4695-455F-B1F2-A5D38837F165}"/>
                  </a:ext>
                </a:extLst>
              </p:cNvPr>
              <p:cNvSpPr>
                <a:spLocks noChangeShapeType="1"/>
              </p:cNvSpPr>
              <p:nvPr/>
            </p:nvSpPr>
            <p:spPr bwMode="auto">
              <a:xfrm flipH="1">
                <a:off x="6845299" y="2049199"/>
                <a:ext cx="284150" cy="185505"/>
              </a:xfrm>
              <a:prstGeom prst="line">
                <a:avLst/>
              </a:prstGeom>
              <a:noFill/>
              <a:ln w="19050">
                <a:solidFill>
                  <a:schemeClr val="tx1"/>
                </a:solidFill>
                <a:round/>
                <a:headEnd/>
                <a:tailEnd type="triangle" w="med" len="lg"/>
              </a:ln>
              <a:extLst>
                <a:ext uri="{909E8E84-426E-40DD-AFC4-6F175D3DCCD1}">
                  <a14:hiddenFill xmlns:a14="http://schemas.microsoft.com/office/drawing/2010/main">
                    <a:noFill/>
                  </a14:hiddenFill>
                </a:ext>
              </a:extLst>
            </p:spPr>
            <p:txBody>
              <a:bodyPr anchor="ctr">
                <a:spAutoFit/>
              </a:bodyPr>
              <a:lstStyle/>
              <a:p>
                <a:endParaRPr lang="en-GB" dirty="0"/>
              </a:p>
            </p:txBody>
          </p:sp>
        </p:grpSp>
        <p:grpSp>
          <p:nvGrpSpPr>
            <p:cNvPr id="103" name="Group 72">
              <a:extLst>
                <a:ext uri="{FF2B5EF4-FFF2-40B4-BE49-F238E27FC236}">
                  <a16:creationId xmlns:a16="http://schemas.microsoft.com/office/drawing/2014/main" id="{64672571-23E3-46E5-BC67-8F48DB93124F}"/>
                </a:ext>
              </a:extLst>
            </p:cNvPr>
            <p:cNvGrpSpPr>
              <a:grpSpLocks/>
            </p:cNvGrpSpPr>
            <p:nvPr/>
          </p:nvGrpSpPr>
          <p:grpSpPr bwMode="auto">
            <a:xfrm>
              <a:off x="777241" y="2227264"/>
              <a:ext cx="1546225" cy="951225"/>
              <a:chOff x="2669" y="1526"/>
              <a:chExt cx="974" cy="557"/>
            </a:xfrm>
          </p:grpSpPr>
          <p:sp>
            <p:nvSpPr>
              <p:cNvPr id="123" name="Text Box 73">
                <a:extLst>
                  <a:ext uri="{FF2B5EF4-FFF2-40B4-BE49-F238E27FC236}">
                    <a16:creationId xmlns:a16="http://schemas.microsoft.com/office/drawing/2014/main" id="{69381DE1-7B38-454E-9458-16E7A71AC3DF}"/>
                  </a:ext>
                </a:extLst>
              </p:cNvPr>
              <p:cNvSpPr txBox="1">
                <a:spLocks noChangeArrowheads="1"/>
              </p:cNvSpPr>
              <p:nvPr/>
            </p:nvSpPr>
            <p:spPr bwMode="auto">
              <a:xfrm>
                <a:off x="2669" y="1682"/>
                <a:ext cx="974" cy="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buClr>
                    <a:srgbClr val="009B9B"/>
                  </a:buClr>
                  <a:buSzPct val="80000"/>
                  <a:buFont typeface="Wingdings" panose="05000000000000000000" pitchFamily="2" charset="2"/>
                  <a:buNone/>
                </a:pPr>
                <a:r>
                  <a:rPr lang="en-GB" sz="1400" dirty="0">
                    <a:latin typeface="+mn-lt"/>
                  </a:rPr>
                  <a:t>Non-dominated</a:t>
                </a:r>
              </a:p>
              <a:p>
                <a:pPr algn="ctr">
                  <a:buClr>
                    <a:srgbClr val="009B9B"/>
                  </a:buClr>
                  <a:buSzPct val="80000"/>
                  <a:buFont typeface="Wingdings" panose="05000000000000000000" pitchFamily="2" charset="2"/>
                  <a:buNone/>
                </a:pPr>
                <a:r>
                  <a:rPr lang="en-GB" sz="1400" dirty="0">
                    <a:latin typeface="+mn-lt"/>
                  </a:rPr>
                  <a:t>solution</a:t>
                </a:r>
                <a:endParaRPr lang="en-GB" sz="1800" b="0" dirty="0">
                  <a:latin typeface="+mn-lt"/>
                </a:endParaRPr>
              </a:p>
            </p:txBody>
          </p:sp>
          <p:sp>
            <p:nvSpPr>
              <p:cNvPr id="124" name="Line 74">
                <a:extLst>
                  <a:ext uri="{FF2B5EF4-FFF2-40B4-BE49-F238E27FC236}">
                    <a16:creationId xmlns:a16="http://schemas.microsoft.com/office/drawing/2014/main" id="{19101C08-1181-4307-8FD9-BA80DD17B646}"/>
                  </a:ext>
                </a:extLst>
              </p:cNvPr>
              <p:cNvSpPr>
                <a:spLocks noChangeShapeType="1"/>
              </p:cNvSpPr>
              <p:nvPr/>
            </p:nvSpPr>
            <p:spPr bwMode="auto">
              <a:xfrm flipV="1">
                <a:off x="3405" y="1526"/>
                <a:ext cx="142" cy="138"/>
              </a:xfrm>
              <a:prstGeom prst="line">
                <a:avLst/>
              </a:prstGeom>
              <a:noFill/>
              <a:ln w="19050">
                <a:solidFill>
                  <a:schemeClr val="tx1"/>
                </a:solidFill>
                <a:round/>
                <a:headEnd/>
                <a:tailEnd type="triangle" w="med" len="lg"/>
              </a:ln>
              <a:extLst>
                <a:ext uri="{909E8E84-426E-40DD-AFC4-6F175D3DCCD1}">
                  <a14:hiddenFill xmlns:a14="http://schemas.microsoft.com/office/drawing/2010/main">
                    <a:noFill/>
                  </a14:hiddenFill>
                </a:ext>
              </a:extLst>
            </p:spPr>
            <p:txBody>
              <a:bodyPr anchor="ctr">
                <a:spAutoFit/>
              </a:bodyPr>
              <a:lstStyle/>
              <a:p>
                <a:endParaRPr lang="en-GB" dirty="0"/>
              </a:p>
            </p:txBody>
          </p:sp>
        </p:grpSp>
        <p:grpSp>
          <p:nvGrpSpPr>
            <p:cNvPr id="104" name="Group 81">
              <a:extLst>
                <a:ext uri="{FF2B5EF4-FFF2-40B4-BE49-F238E27FC236}">
                  <a16:creationId xmlns:a16="http://schemas.microsoft.com/office/drawing/2014/main" id="{CC7CE53F-9E96-44FF-9F7A-825326A4C946}"/>
                </a:ext>
              </a:extLst>
            </p:cNvPr>
            <p:cNvGrpSpPr>
              <a:grpSpLocks/>
            </p:cNvGrpSpPr>
            <p:nvPr/>
          </p:nvGrpSpPr>
          <p:grpSpPr bwMode="auto">
            <a:xfrm>
              <a:off x="1107440" y="774700"/>
              <a:ext cx="3797300" cy="2501900"/>
              <a:chOff x="2864" y="800"/>
              <a:chExt cx="2392" cy="1576"/>
            </a:xfrm>
          </p:grpSpPr>
          <p:sp>
            <p:nvSpPr>
              <p:cNvPr id="121" name="Line 82">
                <a:extLst>
                  <a:ext uri="{FF2B5EF4-FFF2-40B4-BE49-F238E27FC236}">
                    <a16:creationId xmlns:a16="http://schemas.microsoft.com/office/drawing/2014/main" id="{61AC0058-B049-4A9D-A387-F9BE47556024}"/>
                  </a:ext>
                </a:extLst>
              </p:cNvPr>
              <p:cNvSpPr>
                <a:spLocks noChangeShapeType="1"/>
              </p:cNvSpPr>
              <p:nvPr/>
            </p:nvSpPr>
            <p:spPr bwMode="auto">
              <a:xfrm>
                <a:off x="3632" y="800"/>
                <a:ext cx="0" cy="1576"/>
              </a:xfrm>
              <a:prstGeom prst="line">
                <a:avLst/>
              </a:prstGeom>
              <a:ln w="28575">
                <a:prstDash val="sysDash"/>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wrap="none" anchor="ctr">
                <a:spAutoFit/>
              </a:bodyPr>
              <a:lstStyle/>
              <a:p>
                <a:endParaRPr lang="en-GB" dirty="0"/>
              </a:p>
            </p:txBody>
          </p:sp>
          <p:sp>
            <p:nvSpPr>
              <p:cNvPr id="122" name="Line 83">
                <a:extLst>
                  <a:ext uri="{FF2B5EF4-FFF2-40B4-BE49-F238E27FC236}">
                    <a16:creationId xmlns:a16="http://schemas.microsoft.com/office/drawing/2014/main" id="{09F7A9AE-CA63-4007-AC67-7B738D3FE93A}"/>
                  </a:ext>
                </a:extLst>
              </p:cNvPr>
              <p:cNvSpPr>
                <a:spLocks noChangeShapeType="1"/>
              </p:cNvSpPr>
              <p:nvPr/>
            </p:nvSpPr>
            <p:spPr bwMode="auto">
              <a:xfrm>
                <a:off x="2864" y="1640"/>
                <a:ext cx="2392" cy="0"/>
              </a:xfrm>
              <a:prstGeom prst="line">
                <a:avLst/>
              </a:prstGeom>
              <a:ln w="28575">
                <a:prstDash val="sysDash"/>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wrap="none" anchor="ctr">
                <a:spAutoFit/>
              </a:bodyPr>
              <a:lstStyle/>
              <a:p>
                <a:endParaRPr lang="en-GB" dirty="0"/>
              </a:p>
            </p:txBody>
          </p:sp>
        </p:grpSp>
        <p:grpSp>
          <p:nvGrpSpPr>
            <p:cNvPr id="105" name="Group 84">
              <a:extLst>
                <a:ext uri="{FF2B5EF4-FFF2-40B4-BE49-F238E27FC236}">
                  <a16:creationId xmlns:a16="http://schemas.microsoft.com/office/drawing/2014/main" id="{53B2324A-A898-4EBD-8AB3-65930D85A482}"/>
                </a:ext>
              </a:extLst>
            </p:cNvPr>
            <p:cNvGrpSpPr>
              <a:grpSpLocks/>
            </p:cNvGrpSpPr>
            <p:nvPr/>
          </p:nvGrpSpPr>
          <p:grpSpPr bwMode="auto">
            <a:xfrm>
              <a:off x="1621790" y="1139825"/>
              <a:ext cx="3492500" cy="2816225"/>
              <a:chOff x="3284" y="862"/>
              <a:chExt cx="2200" cy="1774"/>
            </a:xfrm>
          </p:grpSpPr>
          <p:sp>
            <p:nvSpPr>
              <p:cNvPr id="119" name="Line 85">
                <a:extLst>
                  <a:ext uri="{FF2B5EF4-FFF2-40B4-BE49-F238E27FC236}">
                    <a16:creationId xmlns:a16="http://schemas.microsoft.com/office/drawing/2014/main" id="{03D9CEA1-2706-42BD-8E0E-A01D2ECACF62}"/>
                  </a:ext>
                </a:extLst>
              </p:cNvPr>
              <p:cNvSpPr>
                <a:spLocks noChangeShapeType="1"/>
              </p:cNvSpPr>
              <p:nvPr/>
            </p:nvSpPr>
            <p:spPr bwMode="auto">
              <a:xfrm>
                <a:off x="4317" y="862"/>
                <a:ext cx="0" cy="1774"/>
              </a:xfrm>
              <a:prstGeom prst="line">
                <a:avLst/>
              </a:prstGeom>
              <a:ln w="28575">
                <a:prstDash val="sysDash"/>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anchor="ctr">
                <a:spAutoFit/>
              </a:bodyPr>
              <a:lstStyle/>
              <a:p>
                <a:endParaRPr lang="en-GB" dirty="0"/>
              </a:p>
            </p:txBody>
          </p:sp>
          <p:sp>
            <p:nvSpPr>
              <p:cNvPr id="120" name="Line 86">
                <a:extLst>
                  <a:ext uri="{FF2B5EF4-FFF2-40B4-BE49-F238E27FC236}">
                    <a16:creationId xmlns:a16="http://schemas.microsoft.com/office/drawing/2014/main" id="{723CE3D2-2C5D-485B-BFF5-3D7B6714968C}"/>
                  </a:ext>
                </a:extLst>
              </p:cNvPr>
              <p:cNvSpPr>
                <a:spLocks noChangeShapeType="1"/>
              </p:cNvSpPr>
              <p:nvPr/>
            </p:nvSpPr>
            <p:spPr bwMode="auto">
              <a:xfrm>
                <a:off x="3284" y="1317"/>
                <a:ext cx="2200" cy="0"/>
              </a:xfrm>
              <a:prstGeom prst="line">
                <a:avLst/>
              </a:prstGeom>
              <a:ln w="28575">
                <a:prstDash val="sysDash"/>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anchor="ctr">
                <a:spAutoFit/>
              </a:bodyPr>
              <a:lstStyle/>
              <a:p>
                <a:endParaRPr lang="en-GB" dirty="0"/>
              </a:p>
            </p:txBody>
          </p:sp>
        </p:grpSp>
        <p:grpSp>
          <p:nvGrpSpPr>
            <p:cNvPr id="106" name="Group 87">
              <a:extLst>
                <a:ext uri="{FF2B5EF4-FFF2-40B4-BE49-F238E27FC236}">
                  <a16:creationId xmlns:a16="http://schemas.microsoft.com/office/drawing/2014/main" id="{4F60E703-D5FF-42DA-92D7-9EC20141379D}"/>
                </a:ext>
              </a:extLst>
            </p:cNvPr>
            <p:cNvGrpSpPr>
              <a:grpSpLocks/>
            </p:cNvGrpSpPr>
            <p:nvPr/>
          </p:nvGrpSpPr>
          <p:grpSpPr bwMode="auto">
            <a:xfrm>
              <a:off x="1931353" y="1327150"/>
              <a:ext cx="2538412" cy="2455863"/>
              <a:chOff x="3479" y="1220"/>
              <a:chExt cx="1599" cy="1547"/>
            </a:xfrm>
          </p:grpSpPr>
          <p:sp>
            <p:nvSpPr>
              <p:cNvPr id="111" name="Oval 88">
                <a:extLst>
                  <a:ext uri="{FF2B5EF4-FFF2-40B4-BE49-F238E27FC236}">
                    <a16:creationId xmlns:a16="http://schemas.microsoft.com/office/drawing/2014/main" id="{431E1E45-BE2C-4568-87B9-93D61DFE0C30}"/>
                  </a:ext>
                </a:extLst>
              </p:cNvPr>
              <p:cNvSpPr>
                <a:spLocks noChangeArrowheads="1"/>
              </p:cNvSpPr>
              <p:nvPr/>
            </p:nvSpPr>
            <p:spPr bwMode="auto">
              <a:xfrm>
                <a:off x="3827" y="1867"/>
                <a:ext cx="137" cy="90"/>
              </a:xfrm>
              <a:prstGeom prst="ellipse">
                <a:avLst/>
              </a:prstGeom>
              <a:solidFill>
                <a:srgbClr val="FF99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12" name="Oval 89">
                <a:extLst>
                  <a:ext uri="{FF2B5EF4-FFF2-40B4-BE49-F238E27FC236}">
                    <a16:creationId xmlns:a16="http://schemas.microsoft.com/office/drawing/2014/main" id="{D1CABF79-21CC-412C-9733-49A0035F829E}"/>
                  </a:ext>
                </a:extLst>
              </p:cNvPr>
              <p:cNvSpPr>
                <a:spLocks noChangeArrowheads="1"/>
              </p:cNvSpPr>
              <p:nvPr/>
            </p:nvSpPr>
            <p:spPr bwMode="auto">
              <a:xfrm>
                <a:off x="3927" y="1977"/>
                <a:ext cx="137" cy="88"/>
              </a:xfrm>
              <a:prstGeom prst="ellipse">
                <a:avLst/>
              </a:prstGeom>
              <a:solidFill>
                <a:srgbClr val="FF99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13" name="Oval 90">
                <a:extLst>
                  <a:ext uri="{FF2B5EF4-FFF2-40B4-BE49-F238E27FC236}">
                    <a16:creationId xmlns:a16="http://schemas.microsoft.com/office/drawing/2014/main" id="{A3C7B257-EB79-46C8-8861-B41A07F86D77}"/>
                  </a:ext>
                </a:extLst>
              </p:cNvPr>
              <p:cNvSpPr>
                <a:spLocks noChangeArrowheads="1"/>
              </p:cNvSpPr>
              <p:nvPr/>
            </p:nvSpPr>
            <p:spPr bwMode="auto">
              <a:xfrm>
                <a:off x="4027" y="2086"/>
                <a:ext cx="136" cy="88"/>
              </a:xfrm>
              <a:prstGeom prst="ellipse">
                <a:avLst/>
              </a:prstGeom>
              <a:solidFill>
                <a:srgbClr val="FF99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14" name="Oval 91">
                <a:extLst>
                  <a:ext uri="{FF2B5EF4-FFF2-40B4-BE49-F238E27FC236}">
                    <a16:creationId xmlns:a16="http://schemas.microsoft.com/office/drawing/2014/main" id="{386CFEC4-F8FA-40D3-9516-D30D139366EE}"/>
                  </a:ext>
                </a:extLst>
              </p:cNvPr>
              <p:cNvSpPr>
                <a:spLocks noChangeArrowheads="1"/>
              </p:cNvSpPr>
              <p:nvPr/>
            </p:nvSpPr>
            <p:spPr bwMode="auto">
              <a:xfrm>
                <a:off x="4281" y="2311"/>
                <a:ext cx="137" cy="88"/>
              </a:xfrm>
              <a:prstGeom prst="ellipse">
                <a:avLst/>
              </a:prstGeom>
              <a:solidFill>
                <a:srgbClr val="C70F44"/>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15" name="Oval 92">
                <a:extLst>
                  <a:ext uri="{FF2B5EF4-FFF2-40B4-BE49-F238E27FC236}">
                    <a16:creationId xmlns:a16="http://schemas.microsoft.com/office/drawing/2014/main" id="{38938A5B-A516-45E9-8C33-D3175A3D27AC}"/>
                  </a:ext>
                </a:extLst>
              </p:cNvPr>
              <p:cNvSpPr>
                <a:spLocks noChangeArrowheads="1"/>
              </p:cNvSpPr>
              <p:nvPr/>
            </p:nvSpPr>
            <p:spPr bwMode="auto">
              <a:xfrm>
                <a:off x="4449" y="2433"/>
                <a:ext cx="137" cy="89"/>
              </a:xfrm>
              <a:prstGeom prst="ellipse">
                <a:avLst/>
              </a:prstGeom>
              <a:solidFill>
                <a:srgbClr val="C70F44"/>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16" name="Oval 93">
                <a:extLst>
                  <a:ext uri="{FF2B5EF4-FFF2-40B4-BE49-F238E27FC236}">
                    <a16:creationId xmlns:a16="http://schemas.microsoft.com/office/drawing/2014/main" id="{F413C6D5-CAA4-40FC-950A-1DA26333523F}"/>
                  </a:ext>
                </a:extLst>
              </p:cNvPr>
              <p:cNvSpPr>
                <a:spLocks noChangeArrowheads="1"/>
              </p:cNvSpPr>
              <p:nvPr/>
            </p:nvSpPr>
            <p:spPr bwMode="auto">
              <a:xfrm>
                <a:off x="4941" y="2679"/>
                <a:ext cx="137" cy="88"/>
              </a:xfrm>
              <a:prstGeom prst="ellipse">
                <a:avLst/>
              </a:prstGeom>
              <a:solidFill>
                <a:srgbClr val="C70F44"/>
              </a:solidFill>
              <a:ln w="9525">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17" name="Oval 94">
                <a:extLst>
                  <a:ext uri="{FF2B5EF4-FFF2-40B4-BE49-F238E27FC236}">
                    <a16:creationId xmlns:a16="http://schemas.microsoft.com/office/drawing/2014/main" id="{8EBF5820-6C71-415E-A370-AC75E2DB2470}"/>
                  </a:ext>
                </a:extLst>
              </p:cNvPr>
              <p:cNvSpPr>
                <a:spLocks noChangeArrowheads="1"/>
              </p:cNvSpPr>
              <p:nvPr/>
            </p:nvSpPr>
            <p:spPr bwMode="auto">
              <a:xfrm>
                <a:off x="3479" y="1220"/>
                <a:ext cx="137" cy="88"/>
              </a:xfrm>
              <a:prstGeom prst="ellipse">
                <a:avLst/>
              </a:prstGeom>
              <a:solidFill>
                <a:srgbClr val="C70F44"/>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18" name="Oval 95">
                <a:extLst>
                  <a:ext uri="{FF2B5EF4-FFF2-40B4-BE49-F238E27FC236}">
                    <a16:creationId xmlns:a16="http://schemas.microsoft.com/office/drawing/2014/main" id="{67A73DD1-CEFF-41F3-A6DD-FCBB7A80C490}"/>
                  </a:ext>
                </a:extLst>
              </p:cNvPr>
              <p:cNvSpPr>
                <a:spLocks noChangeArrowheads="1"/>
              </p:cNvSpPr>
              <p:nvPr/>
            </p:nvSpPr>
            <p:spPr bwMode="auto">
              <a:xfrm>
                <a:off x="3653" y="1683"/>
                <a:ext cx="137" cy="89"/>
              </a:xfrm>
              <a:prstGeom prst="ellipse">
                <a:avLst/>
              </a:prstGeom>
              <a:solidFill>
                <a:srgbClr val="FFFF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grpSp>
        <p:sp>
          <p:nvSpPr>
            <p:cNvPr id="107" name="Freeform 80">
              <a:extLst>
                <a:ext uri="{FF2B5EF4-FFF2-40B4-BE49-F238E27FC236}">
                  <a16:creationId xmlns:a16="http://schemas.microsoft.com/office/drawing/2014/main" id="{70B1F5C4-75B9-4888-A3C1-11E052BEA5E8}"/>
                </a:ext>
              </a:extLst>
            </p:cNvPr>
            <p:cNvSpPr>
              <a:spLocks noChangeArrowheads="1"/>
            </p:cNvSpPr>
            <p:nvPr/>
          </p:nvSpPr>
          <p:spPr bwMode="auto">
            <a:xfrm>
              <a:off x="1793240" y="888999"/>
              <a:ext cx="2940051" cy="3067042"/>
            </a:xfrm>
            <a:custGeom>
              <a:avLst/>
              <a:gdLst>
                <a:gd name="T0" fmla="*/ 0 w 3175000"/>
                <a:gd name="T1" fmla="*/ 0 h 3111500"/>
                <a:gd name="T2" fmla="*/ 330200 w 3175000"/>
                <a:gd name="T3" fmla="*/ 1206500 h 3111500"/>
                <a:gd name="T4" fmla="*/ 1066800 w 3175000"/>
                <a:gd name="T5" fmla="*/ 2070100 h 3111500"/>
                <a:gd name="T6" fmla="*/ 2209800 w 3175000"/>
                <a:gd name="T7" fmla="*/ 2806700 h 3111500"/>
                <a:gd name="T8" fmla="*/ 3175000 w 3175000"/>
                <a:gd name="T9" fmla="*/ 3111500 h 3111500"/>
                <a:gd name="T10" fmla="*/ 0 60000 65536"/>
                <a:gd name="T11" fmla="*/ 0 60000 65536"/>
                <a:gd name="T12" fmla="*/ 0 60000 65536"/>
                <a:gd name="T13" fmla="*/ 0 60000 65536"/>
                <a:gd name="T14" fmla="*/ 0 60000 65536"/>
                <a:gd name="T15" fmla="*/ 0 w 3175000"/>
                <a:gd name="T16" fmla="*/ 0 h 3111500"/>
                <a:gd name="T17" fmla="*/ 3175000 w 3175000"/>
                <a:gd name="T18" fmla="*/ 3111500 h 3111500"/>
              </a:gdLst>
              <a:ahLst/>
              <a:cxnLst>
                <a:cxn ang="T10">
                  <a:pos x="T0" y="T1"/>
                </a:cxn>
                <a:cxn ang="T11">
                  <a:pos x="T2" y="T3"/>
                </a:cxn>
                <a:cxn ang="T12">
                  <a:pos x="T4" y="T5"/>
                </a:cxn>
                <a:cxn ang="T13">
                  <a:pos x="T6" y="T7"/>
                </a:cxn>
                <a:cxn ang="T14">
                  <a:pos x="T8" y="T9"/>
                </a:cxn>
              </a:cxnLst>
              <a:rect l="T15" t="T16" r="T17" b="T18"/>
              <a:pathLst>
                <a:path w="3175000" h="3111500">
                  <a:moveTo>
                    <a:pt x="0" y="0"/>
                  </a:moveTo>
                  <a:cubicBezTo>
                    <a:pt x="76200" y="430741"/>
                    <a:pt x="152400" y="861483"/>
                    <a:pt x="330200" y="1206500"/>
                  </a:cubicBezTo>
                  <a:cubicBezTo>
                    <a:pt x="508000" y="1551517"/>
                    <a:pt x="753533" y="1803400"/>
                    <a:pt x="1066800" y="2070100"/>
                  </a:cubicBezTo>
                  <a:cubicBezTo>
                    <a:pt x="1380067" y="2336800"/>
                    <a:pt x="1858433" y="2633133"/>
                    <a:pt x="2209800" y="2806700"/>
                  </a:cubicBezTo>
                  <a:cubicBezTo>
                    <a:pt x="2561167" y="2980267"/>
                    <a:pt x="2868083" y="3045883"/>
                    <a:pt x="3175000" y="3111500"/>
                  </a:cubicBezTo>
                </a:path>
              </a:pathLst>
            </a:custGeom>
            <a:noFill/>
            <a:ln w="38100" algn="ctr">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endParaRPr lang="en-GB" dirty="0"/>
            </a:p>
          </p:txBody>
        </p:sp>
        <p:cxnSp>
          <p:nvCxnSpPr>
            <p:cNvPr id="108" name="Straight Arrow Connector 96">
              <a:extLst>
                <a:ext uri="{FF2B5EF4-FFF2-40B4-BE49-F238E27FC236}">
                  <a16:creationId xmlns:a16="http://schemas.microsoft.com/office/drawing/2014/main" id="{962B14F4-3EAF-47B0-8DB3-AE1A6EDC4603}"/>
                </a:ext>
              </a:extLst>
            </p:cNvPr>
            <p:cNvCxnSpPr>
              <a:cxnSpLocks noChangeShapeType="1"/>
            </p:cNvCxnSpPr>
            <p:nvPr/>
          </p:nvCxnSpPr>
          <p:spPr bwMode="auto">
            <a:xfrm>
              <a:off x="1196340" y="1701800"/>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sp>
          <p:nvSpPr>
            <p:cNvPr id="109" name="Text Box 78">
              <a:extLst>
                <a:ext uri="{FF2B5EF4-FFF2-40B4-BE49-F238E27FC236}">
                  <a16:creationId xmlns:a16="http://schemas.microsoft.com/office/drawing/2014/main" id="{B89095CD-304A-4D84-B366-D6C91070EB23}"/>
                </a:ext>
              </a:extLst>
            </p:cNvPr>
            <p:cNvSpPr txBox="1">
              <a:spLocks noChangeArrowheads="1"/>
            </p:cNvSpPr>
            <p:nvPr/>
          </p:nvSpPr>
          <p:spPr bwMode="auto">
            <a:xfrm>
              <a:off x="1435643" y="3308350"/>
              <a:ext cx="1215258" cy="85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buClr>
                  <a:srgbClr val="009B9B"/>
                </a:buClr>
                <a:buSzPct val="80000"/>
                <a:buFont typeface="Wingdings" panose="05000000000000000000" pitchFamily="2" charset="2"/>
                <a:buNone/>
              </a:pPr>
              <a:r>
                <a:rPr lang="en-GB" sz="1800" i="1" dirty="0">
                  <a:solidFill>
                    <a:srgbClr val="CC0000"/>
                  </a:solidFill>
                  <a:latin typeface="+mn-lt"/>
                </a:rPr>
                <a:t>Trade-off</a:t>
              </a:r>
            </a:p>
            <a:p>
              <a:pPr algn="ctr">
                <a:buClr>
                  <a:srgbClr val="009B9B"/>
                </a:buClr>
                <a:buSzPct val="80000"/>
                <a:buFont typeface="Wingdings" panose="05000000000000000000" pitchFamily="2" charset="2"/>
                <a:buNone/>
              </a:pPr>
              <a:r>
                <a:rPr lang="en-GB" sz="1800" i="1" dirty="0">
                  <a:solidFill>
                    <a:srgbClr val="CC0000"/>
                  </a:solidFill>
                  <a:latin typeface="+mn-lt"/>
                </a:rPr>
                <a:t>surface</a:t>
              </a:r>
              <a:endParaRPr lang="en-GB" sz="1800" b="0" i="1" dirty="0">
                <a:solidFill>
                  <a:srgbClr val="CC0000"/>
                </a:solidFill>
                <a:latin typeface="+mn-lt"/>
              </a:endParaRPr>
            </a:p>
          </p:txBody>
        </p:sp>
        <p:sp>
          <p:nvSpPr>
            <p:cNvPr id="110" name="Line 79">
              <a:extLst>
                <a:ext uri="{FF2B5EF4-FFF2-40B4-BE49-F238E27FC236}">
                  <a16:creationId xmlns:a16="http://schemas.microsoft.com/office/drawing/2014/main" id="{05B17925-2E74-4315-AA71-0F7EA4B3B442}"/>
                </a:ext>
              </a:extLst>
            </p:cNvPr>
            <p:cNvSpPr>
              <a:spLocks noChangeShapeType="1"/>
            </p:cNvSpPr>
            <p:nvPr/>
          </p:nvSpPr>
          <p:spPr bwMode="auto">
            <a:xfrm flipV="1">
              <a:off x="2575878" y="3073400"/>
              <a:ext cx="365125" cy="265113"/>
            </a:xfrm>
            <a:prstGeom prst="line">
              <a:avLst/>
            </a:prstGeom>
            <a:noFill/>
            <a:ln w="19050">
              <a:solidFill>
                <a:srgbClr val="CC0000"/>
              </a:solidFill>
              <a:round/>
              <a:headEnd/>
              <a:tailEnd type="triangle" w="med" len="lg"/>
            </a:ln>
            <a:extLst>
              <a:ext uri="{909E8E84-426E-40DD-AFC4-6F175D3DCCD1}">
                <a14:hiddenFill xmlns:a14="http://schemas.microsoft.com/office/drawing/2010/main">
                  <a:noFill/>
                </a14:hiddenFill>
              </a:ext>
            </a:extLst>
          </p:spPr>
          <p:txBody>
            <a:bodyPr anchor="ctr">
              <a:spAutoFit/>
            </a:bodyPr>
            <a:lstStyle/>
            <a:p>
              <a:endParaRPr lang="en-GB" dirty="0"/>
            </a:p>
          </p:txBody>
        </p:sp>
      </p:grpSp>
      <p:sp>
        <p:nvSpPr>
          <p:cNvPr id="2" name="Slide Number Placeholder 1">
            <a:extLst>
              <a:ext uri="{FF2B5EF4-FFF2-40B4-BE49-F238E27FC236}">
                <a16:creationId xmlns:a16="http://schemas.microsoft.com/office/drawing/2014/main" id="{5B02AD59-5807-4652-B5B1-4FE2FF746F8F}"/>
              </a:ext>
            </a:extLst>
          </p:cNvPr>
          <p:cNvSpPr>
            <a:spLocks noGrp="1"/>
          </p:cNvSpPr>
          <p:nvPr>
            <p:ph type="sldNum" sz="quarter" idx="11"/>
          </p:nvPr>
        </p:nvSpPr>
        <p:spPr/>
        <p:txBody>
          <a:bodyPr/>
          <a:lstStyle/>
          <a:p>
            <a:fld id="{F0D23093-2AB0-F74C-B865-1A12A15B650E}" type="slidenum">
              <a:rPr lang="en-US" smtClean="0"/>
              <a:pPr/>
              <a:t>3</a:t>
            </a:fld>
            <a:endParaRPr lang="en-US" dirty="0"/>
          </a:p>
        </p:txBody>
      </p:sp>
    </p:spTree>
    <p:extLst>
      <p:ext uri="{BB962C8B-B14F-4D97-AF65-F5344CB8AC3E}">
        <p14:creationId xmlns:p14="http://schemas.microsoft.com/office/powerpoint/2010/main" val="4195438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utoShape 5">
            <a:extLst>
              <a:ext uri="{FF2B5EF4-FFF2-40B4-BE49-F238E27FC236}">
                <a16:creationId xmlns:a16="http://schemas.microsoft.com/office/drawing/2014/main" id="{E7465CF0-88CB-4F3F-B81C-5D1B2BCE9F5B}"/>
              </a:ext>
            </a:extLst>
          </p:cNvPr>
          <p:cNvSpPr>
            <a:spLocks noChangeArrowheads="1"/>
          </p:cNvSpPr>
          <p:nvPr/>
        </p:nvSpPr>
        <p:spPr bwMode="auto">
          <a:xfrm>
            <a:off x="1371600" y="1924050"/>
            <a:ext cx="2914650" cy="1436688"/>
          </a:xfrm>
          <a:prstGeom prst="roundRect">
            <a:avLst>
              <a:gd name="adj" fmla="val 6324"/>
            </a:avLst>
          </a:prstGeom>
          <a:solidFill>
            <a:schemeClr val="bg1">
              <a:lumMod val="95000"/>
            </a:schemeClr>
          </a:solidFill>
          <a:ln w="28575">
            <a:solidFill>
              <a:schemeClr val="accent3"/>
            </a:solidFill>
            <a:round/>
            <a:headEnd/>
            <a:tailEnd/>
          </a:ln>
        </p:spPr>
        <p:txBody>
          <a:bodyPr anchor="ctr"/>
          <a:lstStyle/>
          <a:p>
            <a:pPr algn="ctr" eaLnBrk="0" hangingPunct="0">
              <a:spcAft>
                <a:spcPct val="20000"/>
              </a:spcAft>
              <a:buClr>
                <a:srgbClr val="009B9B"/>
              </a:buClr>
              <a:buSzPct val="80000"/>
              <a:buFont typeface="Wingdings" pitchFamily="2" charset="2"/>
              <a:buNone/>
            </a:pPr>
            <a:r>
              <a:rPr lang="en-GB" b="1" dirty="0"/>
              <a:t>Design requirements: </a:t>
            </a:r>
          </a:p>
          <a:p>
            <a:pPr algn="ctr" eaLnBrk="0" hangingPunct="0">
              <a:spcAft>
                <a:spcPct val="20000"/>
              </a:spcAft>
              <a:buClr>
                <a:srgbClr val="009B9B"/>
              </a:buClr>
              <a:buSzPct val="80000"/>
              <a:buFont typeface="Wingdings" pitchFamily="2" charset="2"/>
              <a:buNone/>
            </a:pPr>
            <a:r>
              <a:rPr lang="en-GB" i="1" dirty="0"/>
              <a:t>expressed as</a:t>
            </a:r>
            <a:r>
              <a:rPr lang="en-GB" dirty="0"/>
              <a:t> </a:t>
            </a:r>
          </a:p>
          <a:p>
            <a:pPr algn="ctr" eaLnBrk="0" hangingPunct="0">
              <a:spcAft>
                <a:spcPct val="20000"/>
              </a:spcAft>
              <a:buClr>
                <a:srgbClr val="009B9B"/>
              </a:buClr>
              <a:buSzPct val="80000"/>
              <a:buFont typeface="Wingdings" pitchFamily="2" charset="2"/>
              <a:buNone/>
            </a:pPr>
            <a:r>
              <a:rPr lang="en-GB" b="1" dirty="0"/>
              <a:t>Constraints</a:t>
            </a:r>
            <a:r>
              <a:rPr lang="en-GB" dirty="0"/>
              <a:t> </a:t>
            </a:r>
            <a:r>
              <a:rPr lang="en-GB" i="1" dirty="0"/>
              <a:t>and </a:t>
            </a:r>
          </a:p>
          <a:p>
            <a:pPr algn="ctr" eaLnBrk="0" hangingPunct="0">
              <a:spcAft>
                <a:spcPct val="20000"/>
              </a:spcAft>
              <a:buClr>
                <a:srgbClr val="009B9B"/>
              </a:buClr>
              <a:buSzPct val="80000"/>
              <a:buFont typeface="Wingdings" pitchFamily="2" charset="2"/>
              <a:buNone/>
            </a:pPr>
            <a:r>
              <a:rPr lang="en-GB" b="1" dirty="0"/>
              <a:t>         Objectives</a:t>
            </a:r>
          </a:p>
        </p:txBody>
      </p:sp>
      <p:sp>
        <p:nvSpPr>
          <p:cNvPr id="25" name="AutoShape 8">
            <a:extLst>
              <a:ext uri="{FF2B5EF4-FFF2-40B4-BE49-F238E27FC236}">
                <a16:creationId xmlns:a16="http://schemas.microsoft.com/office/drawing/2014/main" id="{15B90B3C-D822-4E1D-B158-A7C1A69C9CB7}"/>
              </a:ext>
            </a:extLst>
          </p:cNvPr>
          <p:cNvSpPr>
            <a:spLocks noChangeArrowheads="1"/>
          </p:cNvSpPr>
          <p:nvPr/>
        </p:nvSpPr>
        <p:spPr bwMode="auto">
          <a:xfrm>
            <a:off x="7559675" y="1905000"/>
            <a:ext cx="2882900" cy="1436688"/>
          </a:xfrm>
          <a:prstGeom prst="roundRect">
            <a:avLst>
              <a:gd name="adj" fmla="val 6324"/>
            </a:avLst>
          </a:prstGeom>
          <a:solidFill>
            <a:schemeClr val="bg1">
              <a:lumMod val="95000"/>
            </a:schemeClr>
          </a:solidFill>
          <a:ln w="28575">
            <a:solidFill>
              <a:schemeClr val="accent3"/>
            </a:solidFill>
            <a:round/>
            <a:headEnd/>
            <a:tailEnd/>
          </a:ln>
        </p:spPr>
        <p:txBody>
          <a:bodyPr anchor="ctr"/>
          <a:lstStyle/>
          <a:p>
            <a:pPr algn="ctr" eaLnBrk="0" hangingPunct="0">
              <a:spcAft>
                <a:spcPct val="20000"/>
              </a:spcAft>
              <a:buClr>
                <a:srgbClr val="009B9B"/>
              </a:buClr>
              <a:buSzPct val="80000"/>
              <a:buFont typeface="Wingdings" pitchFamily="2" charset="2"/>
              <a:buNone/>
            </a:pPr>
            <a:r>
              <a:rPr lang="en-GB" b="1" dirty="0"/>
              <a:t>Data:</a:t>
            </a:r>
          </a:p>
          <a:p>
            <a:pPr algn="ctr" eaLnBrk="0" hangingPunct="0">
              <a:spcAft>
                <a:spcPct val="20000"/>
              </a:spcAft>
              <a:buClr>
                <a:srgbClr val="009B9B"/>
              </a:buClr>
              <a:buSzPct val="80000"/>
              <a:buFont typeface="Wingdings" pitchFamily="2" charset="2"/>
              <a:buNone/>
            </a:pPr>
            <a:r>
              <a:rPr lang="en-GB" b="1" dirty="0"/>
              <a:t>Material attributes</a:t>
            </a:r>
          </a:p>
          <a:p>
            <a:pPr algn="ctr" eaLnBrk="0" hangingPunct="0">
              <a:spcAft>
                <a:spcPct val="20000"/>
              </a:spcAft>
              <a:buClr>
                <a:srgbClr val="009B9B"/>
              </a:buClr>
              <a:buSzPct val="80000"/>
              <a:buFont typeface="Wingdings" pitchFamily="2" charset="2"/>
              <a:buNone/>
            </a:pPr>
            <a:r>
              <a:rPr lang="en-GB" b="1" dirty="0"/>
              <a:t>Process attributes </a:t>
            </a:r>
          </a:p>
          <a:p>
            <a:pPr algn="ctr" eaLnBrk="0" hangingPunct="0">
              <a:spcAft>
                <a:spcPct val="20000"/>
              </a:spcAft>
              <a:buClr>
                <a:srgbClr val="009B9B"/>
              </a:buClr>
              <a:buSzPct val="80000"/>
              <a:buFont typeface="Wingdings" pitchFamily="2" charset="2"/>
              <a:buNone/>
            </a:pPr>
            <a:r>
              <a:rPr lang="en-GB" b="1" dirty="0"/>
              <a:t>Documentation</a:t>
            </a:r>
          </a:p>
        </p:txBody>
      </p:sp>
      <p:grpSp>
        <p:nvGrpSpPr>
          <p:cNvPr id="26" name="Group 64">
            <a:extLst>
              <a:ext uri="{FF2B5EF4-FFF2-40B4-BE49-F238E27FC236}">
                <a16:creationId xmlns:a16="http://schemas.microsoft.com/office/drawing/2014/main" id="{97747FB6-301C-4605-BFEB-BE0C29196612}"/>
              </a:ext>
            </a:extLst>
          </p:cNvPr>
          <p:cNvGrpSpPr>
            <a:grpSpLocks/>
          </p:cNvGrpSpPr>
          <p:nvPr/>
        </p:nvGrpSpPr>
        <p:grpSpPr bwMode="auto">
          <a:xfrm>
            <a:off x="4103688" y="3398838"/>
            <a:ext cx="3695700" cy="1885950"/>
            <a:chOff x="1943" y="2115"/>
            <a:chExt cx="2328" cy="1188"/>
          </a:xfrm>
        </p:grpSpPr>
        <p:sp>
          <p:nvSpPr>
            <p:cNvPr id="27" name="AutoShape 14">
              <a:extLst>
                <a:ext uri="{FF2B5EF4-FFF2-40B4-BE49-F238E27FC236}">
                  <a16:creationId xmlns:a16="http://schemas.microsoft.com/office/drawing/2014/main" id="{D4C0FCA9-251E-486A-BAAA-81F63AA4A0B9}"/>
                </a:ext>
              </a:extLst>
            </p:cNvPr>
            <p:cNvSpPr>
              <a:spLocks noChangeArrowheads="1"/>
            </p:cNvSpPr>
            <p:nvPr/>
          </p:nvSpPr>
          <p:spPr bwMode="auto">
            <a:xfrm>
              <a:off x="2274" y="2289"/>
              <a:ext cx="1674" cy="1014"/>
            </a:xfrm>
            <a:prstGeom prst="roundRect">
              <a:avLst>
                <a:gd name="adj" fmla="val 1579"/>
              </a:avLst>
            </a:prstGeom>
            <a:solidFill>
              <a:schemeClr val="bg1">
                <a:lumMod val="95000"/>
              </a:schemeClr>
            </a:solidFill>
            <a:ln w="28575">
              <a:solidFill>
                <a:schemeClr val="accent3"/>
              </a:solidFill>
              <a:round/>
              <a:headEnd/>
              <a:tailEnd/>
            </a:ln>
          </p:spPr>
          <p:txBody>
            <a:bodyPr anchor="ctr"/>
            <a:lstStyle/>
            <a:p>
              <a:pPr algn="ctr" eaLnBrk="0" hangingPunct="0">
                <a:spcBef>
                  <a:spcPct val="20000"/>
                </a:spcBef>
                <a:spcAft>
                  <a:spcPct val="20000"/>
                </a:spcAft>
                <a:buClr>
                  <a:srgbClr val="009B9B"/>
                </a:buClr>
                <a:buSzPct val="80000"/>
                <a:buFont typeface="Wingdings" pitchFamily="2" charset="2"/>
                <a:buNone/>
              </a:pPr>
              <a:r>
                <a:rPr lang="en-GB" b="1" dirty="0"/>
                <a:t>Comparison engine</a:t>
              </a:r>
            </a:p>
            <a:p>
              <a:pPr eaLnBrk="0" hangingPunct="0">
                <a:spcBef>
                  <a:spcPct val="20000"/>
                </a:spcBef>
                <a:spcAft>
                  <a:spcPct val="20000"/>
                </a:spcAft>
                <a:buSzPct val="105000"/>
                <a:buFont typeface="Wingdings" pitchFamily="2" charset="2"/>
                <a:buChar char="§"/>
              </a:pPr>
              <a:r>
                <a:rPr lang="en-GB" b="1" dirty="0"/>
                <a:t>  Screening</a:t>
              </a:r>
            </a:p>
            <a:p>
              <a:pPr eaLnBrk="0" hangingPunct="0">
                <a:spcBef>
                  <a:spcPct val="20000"/>
                </a:spcBef>
                <a:spcAft>
                  <a:spcPct val="20000"/>
                </a:spcAft>
                <a:buSzPct val="105000"/>
                <a:buFont typeface="Wingdings" pitchFamily="2" charset="2"/>
                <a:buChar char="§"/>
              </a:pPr>
              <a:r>
                <a:rPr lang="en-GB" b="1" dirty="0"/>
                <a:t>  Ranking</a:t>
              </a:r>
            </a:p>
            <a:p>
              <a:pPr eaLnBrk="0" hangingPunct="0">
                <a:spcBef>
                  <a:spcPct val="20000"/>
                </a:spcBef>
                <a:spcAft>
                  <a:spcPct val="20000"/>
                </a:spcAft>
                <a:buSzPct val="105000"/>
                <a:buFont typeface="Wingdings" pitchFamily="2" charset="2"/>
                <a:buChar char="§"/>
              </a:pPr>
              <a:r>
                <a:rPr lang="en-GB" b="1" dirty="0"/>
                <a:t>  Documentation</a:t>
              </a:r>
            </a:p>
          </p:txBody>
        </p:sp>
        <p:sp>
          <p:nvSpPr>
            <p:cNvPr id="28" name="Line 16">
              <a:extLst>
                <a:ext uri="{FF2B5EF4-FFF2-40B4-BE49-F238E27FC236}">
                  <a16:creationId xmlns:a16="http://schemas.microsoft.com/office/drawing/2014/main" id="{665C54B3-7719-4D1B-8719-408D57E041B5}"/>
                </a:ext>
              </a:extLst>
            </p:cNvPr>
            <p:cNvSpPr>
              <a:spLocks noChangeShapeType="1"/>
            </p:cNvSpPr>
            <p:nvPr/>
          </p:nvSpPr>
          <p:spPr bwMode="auto">
            <a:xfrm flipH="1">
              <a:off x="3959" y="2115"/>
              <a:ext cx="312" cy="192"/>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sp>
          <p:nvSpPr>
            <p:cNvPr id="29" name="Line 17">
              <a:extLst>
                <a:ext uri="{FF2B5EF4-FFF2-40B4-BE49-F238E27FC236}">
                  <a16:creationId xmlns:a16="http://schemas.microsoft.com/office/drawing/2014/main" id="{2F4792B0-0C88-490C-AF89-5146F7911EFF}"/>
                </a:ext>
              </a:extLst>
            </p:cNvPr>
            <p:cNvSpPr>
              <a:spLocks noChangeShapeType="1"/>
            </p:cNvSpPr>
            <p:nvPr/>
          </p:nvSpPr>
          <p:spPr bwMode="auto">
            <a:xfrm>
              <a:off x="1943" y="2115"/>
              <a:ext cx="312" cy="192"/>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grpSp>
      <p:grpSp>
        <p:nvGrpSpPr>
          <p:cNvPr id="30" name="Group 63">
            <a:extLst>
              <a:ext uri="{FF2B5EF4-FFF2-40B4-BE49-F238E27FC236}">
                <a16:creationId xmlns:a16="http://schemas.microsoft.com/office/drawing/2014/main" id="{C52D108F-58E0-4908-B9E5-2D096C1BB0DF}"/>
              </a:ext>
            </a:extLst>
          </p:cNvPr>
          <p:cNvGrpSpPr>
            <a:grpSpLocks/>
          </p:cNvGrpSpPr>
          <p:nvPr/>
        </p:nvGrpSpPr>
        <p:grpSpPr bwMode="auto">
          <a:xfrm>
            <a:off x="7854950" y="3354389"/>
            <a:ext cx="2406650" cy="2706687"/>
            <a:chOff x="4306" y="2087"/>
            <a:chExt cx="1516" cy="1705"/>
          </a:xfrm>
        </p:grpSpPr>
        <p:grpSp>
          <p:nvGrpSpPr>
            <p:cNvPr id="31" name="Group 62">
              <a:extLst>
                <a:ext uri="{FF2B5EF4-FFF2-40B4-BE49-F238E27FC236}">
                  <a16:creationId xmlns:a16="http://schemas.microsoft.com/office/drawing/2014/main" id="{159CA464-DDD3-4286-B2C7-944B55C83E20}"/>
                </a:ext>
              </a:extLst>
            </p:cNvPr>
            <p:cNvGrpSpPr>
              <a:grpSpLocks/>
            </p:cNvGrpSpPr>
            <p:nvPr/>
          </p:nvGrpSpPr>
          <p:grpSpPr bwMode="auto">
            <a:xfrm>
              <a:off x="4306" y="2398"/>
              <a:ext cx="1516" cy="1394"/>
              <a:chOff x="4306" y="2398"/>
              <a:chExt cx="1516" cy="1394"/>
            </a:xfrm>
          </p:grpSpPr>
          <p:sp>
            <p:nvSpPr>
              <p:cNvPr id="33" name="AutoShape 20">
                <a:extLst>
                  <a:ext uri="{FF2B5EF4-FFF2-40B4-BE49-F238E27FC236}">
                    <a16:creationId xmlns:a16="http://schemas.microsoft.com/office/drawing/2014/main" id="{F2D24BE8-1CC3-4D2F-9660-33E1D69F8554}"/>
                  </a:ext>
                </a:extLst>
              </p:cNvPr>
              <p:cNvSpPr>
                <a:spLocks noChangeArrowheads="1"/>
              </p:cNvSpPr>
              <p:nvPr/>
            </p:nvSpPr>
            <p:spPr bwMode="auto">
              <a:xfrm>
                <a:off x="4306" y="2398"/>
                <a:ext cx="1516" cy="1394"/>
              </a:xfrm>
              <a:prstGeom prst="roundRect">
                <a:avLst>
                  <a:gd name="adj" fmla="val 2236"/>
                </a:avLst>
              </a:prstGeom>
              <a:solidFill>
                <a:schemeClr val="bg1"/>
              </a:solidFill>
              <a:ln w="19050">
                <a:solidFill>
                  <a:schemeClr val="accent3"/>
                </a:solidFill>
                <a:round/>
                <a:headEnd/>
                <a:tailEnd/>
              </a:ln>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dirty="0">
                  <a:cs typeface="+mn-cs"/>
                </a:endParaRPr>
              </a:p>
            </p:txBody>
          </p:sp>
          <p:sp>
            <p:nvSpPr>
              <p:cNvPr id="34" name="Text Box 21">
                <a:extLst>
                  <a:ext uri="{FF2B5EF4-FFF2-40B4-BE49-F238E27FC236}">
                    <a16:creationId xmlns:a16="http://schemas.microsoft.com/office/drawing/2014/main" id="{1997ACDA-A614-48A7-8ADA-DDE77479C4F8}"/>
                  </a:ext>
                </a:extLst>
              </p:cNvPr>
              <p:cNvSpPr txBox="1">
                <a:spLocks noChangeArrowheads="1"/>
              </p:cNvSpPr>
              <p:nvPr/>
            </p:nvSpPr>
            <p:spPr bwMode="auto">
              <a:xfrm>
                <a:off x="4401" y="2444"/>
                <a:ext cx="1282" cy="1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sz="1400" b="1" dirty="0">
                    <a:latin typeface="+mn-lt"/>
                  </a:rPr>
                  <a:t>Density </a:t>
                </a:r>
              </a:p>
              <a:p>
                <a:pPr>
                  <a:spcBef>
                    <a:spcPct val="20000"/>
                  </a:spcBef>
                  <a:spcAft>
                    <a:spcPct val="20000"/>
                  </a:spcAft>
                  <a:buClr>
                    <a:srgbClr val="009B9B"/>
                  </a:buClr>
                  <a:buSzPct val="80000"/>
                  <a:buFont typeface="Wingdings" pitchFamily="2" charset="2"/>
                  <a:buNone/>
                </a:pPr>
                <a:r>
                  <a:rPr lang="en-GB" sz="1400" b="1" dirty="0">
                    <a:latin typeface="+mn-lt"/>
                  </a:rPr>
                  <a:t>Price </a:t>
                </a:r>
              </a:p>
              <a:p>
                <a:pPr>
                  <a:spcBef>
                    <a:spcPct val="20000"/>
                  </a:spcBef>
                  <a:spcAft>
                    <a:spcPct val="20000"/>
                  </a:spcAft>
                  <a:buClr>
                    <a:srgbClr val="009B9B"/>
                  </a:buClr>
                  <a:buSzPct val="80000"/>
                  <a:buFont typeface="Wingdings" pitchFamily="2" charset="2"/>
                  <a:buNone/>
                </a:pPr>
                <a:r>
                  <a:rPr lang="en-GB" sz="1400" b="1" dirty="0">
                    <a:latin typeface="+mn-lt"/>
                  </a:rPr>
                  <a:t>Modulus</a:t>
                </a:r>
              </a:p>
              <a:p>
                <a:pPr>
                  <a:spcBef>
                    <a:spcPct val="20000"/>
                  </a:spcBef>
                  <a:spcAft>
                    <a:spcPct val="20000"/>
                  </a:spcAft>
                  <a:buClr>
                    <a:srgbClr val="009B9B"/>
                  </a:buClr>
                  <a:buSzPct val="80000"/>
                  <a:buFont typeface="Wingdings" pitchFamily="2" charset="2"/>
                  <a:buNone/>
                </a:pPr>
                <a:r>
                  <a:rPr lang="en-GB" sz="1400" b="1" dirty="0">
                    <a:latin typeface="+mn-lt"/>
                  </a:rPr>
                  <a:t>Strength</a:t>
                </a:r>
              </a:p>
              <a:p>
                <a:pPr>
                  <a:spcBef>
                    <a:spcPct val="20000"/>
                  </a:spcBef>
                  <a:spcAft>
                    <a:spcPct val="20000"/>
                  </a:spcAft>
                  <a:buClr>
                    <a:srgbClr val="009B9B"/>
                  </a:buClr>
                  <a:buSzPct val="80000"/>
                  <a:buFont typeface="Wingdings" pitchFamily="2" charset="2"/>
                  <a:buNone/>
                </a:pPr>
                <a:r>
                  <a:rPr lang="en-GB" sz="1400" b="1" dirty="0">
                    <a:latin typeface="+mn-lt"/>
                  </a:rPr>
                  <a:t>Durability</a:t>
                </a:r>
              </a:p>
              <a:p>
                <a:pPr>
                  <a:spcBef>
                    <a:spcPct val="20000"/>
                  </a:spcBef>
                  <a:spcAft>
                    <a:spcPct val="20000"/>
                  </a:spcAft>
                  <a:buClr>
                    <a:srgbClr val="009B9B"/>
                  </a:buClr>
                  <a:buSzPct val="80000"/>
                  <a:buFont typeface="Wingdings" pitchFamily="2" charset="2"/>
                  <a:buNone/>
                </a:pPr>
                <a:r>
                  <a:rPr lang="en-GB" sz="1400" b="1" dirty="0">
                    <a:latin typeface="+mn-lt"/>
                  </a:rPr>
                  <a:t>Process compatibility</a:t>
                </a:r>
              </a:p>
              <a:p>
                <a:pPr>
                  <a:spcBef>
                    <a:spcPct val="20000"/>
                  </a:spcBef>
                  <a:spcAft>
                    <a:spcPct val="20000"/>
                  </a:spcAft>
                  <a:buClr>
                    <a:srgbClr val="009B9B"/>
                  </a:buClr>
                  <a:buSzPct val="80000"/>
                  <a:buFont typeface="Wingdings" pitchFamily="2" charset="2"/>
                  <a:buNone/>
                </a:pPr>
                <a:r>
                  <a:rPr lang="en-GB" sz="1400" b="1" dirty="0">
                    <a:latin typeface="+mn-lt"/>
                  </a:rPr>
                  <a:t>More…….</a:t>
                </a:r>
              </a:p>
            </p:txBody>
          </p:sp>
        </p:grpSp>
        <p:sp>
          <p:nvSpPr>
            <p:cNvPr id="32" name="Line 22">
              <a:extLst>
                <a:ext uri="{FF2B5EF4-FFF2-40B4-BE49-F238E27FC236}">
                  <a16:creationId xmlns:a16="http://schemas.microsoft.com/office/drawing/2014/main" id="{C68BF880-DA75-464B-B413-1027FA882CEB}"/>
                </a:ext>
              </a:extLst>
            </p:cNvPr>
            <p:cNvSpPr>
              <a:spLocks noChangeShapeType="1"/>
            </p:cNvSpPr>
            <p:nvPr/>
          </p:nvSpPr>
          <p:spPr bwMode="auto">
            <a:xfrm>
              <a:off x="4986" y="2087"/>
              <a:ext cx="0" cy="283"/>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grpSp>
      <p:grpSp>
        <p:nvGrpSpPr>
          <p:cNvPr id="35" name="Group 66">
            <a:extLst>
              <a:ext uri="{FF2B5EF4-FFF2-40B4-BE49-F238E27FC236}">
                <a16:creationId xmlns:a16="http://schemas.microsoft.com/office/drawing/2014/main" id="{D756D820-49F4-46EA-BDCD-A8F1513C6CFC}"/>
              </a:ext>
            </a:extLst>
          </p:cNvPr>
          <p:cNvGrpSpPr>
            <a:grpSpLocks/>
          </p:cNvGrpSpPr>
          <p:nvPr/>
        </p:nvGrpSpPr>
        <p:grpSpPr bwMode="auto">
          <a:xfrm>
            <a:off x="1452564" y="3424238"/>
            <a:ext cx="2562225" cy="2368550"/>
            <a:chOff x="273" y="2131"/>
            <a:chExt cx="1614" cy="1492"/>
          </a:xfrm>
        </p:grpSpPr>
        <p:grpSp>
          <p:nvGrpSpPr>
            <p:cNvPr id="36" name="Group 60">
              <a:extLst>
                <a:ext uri="{FF2B5EF4-FFF2-40B4-BE49-F238E27FC236}">
                  <a16:creationId xmlns:a16="http://schemas.microsoft.com/office/drawing/2014/main" id="{547F9930-06E2-4B26-925D-E5DA689A6192}"/>
                </a:ext>
              </a:extLst>
            </p:cNvPr>
            <p:cNvGrpSpPr>
              <a:grpSpLocks/>
            </p:cNvGrpSpPr>
            <p:nvPr/>
          </p:nvGrpSpPr>
          <p:grpSpPr bwMode="auto">
            <a:xfrm>
              <a:off x="273" y="2378"/>
              <a:ext cx="1614" cy="1245"/>
              <a:chOff x="273" y="2378"/>
              <a:chExt cx="1614" cy="1245"/>
            </a:xfrm>
          </p:grpSpPr>
          <p:sp>
            <p:nvSpPr>
              <p:cNvPr id="38" name="AutoShape 25">
                <a:extLst>
                  <a:ext uri="{FF2B5EF4-FFF2-40B4-BE49-F238E27FC236}">
                    <a16:creationId xmlns:a16="http://schemas.microsoft.com/office/drawing/2014/main" id="{E6C6075E-D991-404F-BF82-86D0F4745D67}"/>
                  </a:ext>
                </a:extLst>
              </p:cNvPr>
              <p:cNvSpPr>
                <a:spLocks noChangeArrowheads="1"/>
              </p:cNvSpPr>
              <p:nvPr/>
            </p:nvSpPr>
            <p:spPr bwMode="auto">
              <a:xfrm>
                <a:off x="273" y="2378"/>
                <a:ext cx="1614" cy="1245"/>
              </a:xfrm>
              <a:prstGeom prst="roundRect">
                <a:avLst>
                  <a:gd name="adj" fmla="val 2236"/>
                </a:avLst>
              </a:prstGeom>
              <a:solidFill>
                <a:schemeClr val="bg1"/>
              </a:solidFill>
              <a:ln w="19050">
                <a:solidFill>
                  <a:schemeClr val="accent3"/>
                </a:solidFill>
                <a:round/>
                <a:headEnd/>
                <a:tailEnd/>
              </a:ln>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dirty="0">
                  <a:cs typeface="+mn-cs"/>
                </a:endParaRPr>
              </a:p>
            </p:txBody>
          </p:sp>
          <p:sp>
            <p:nvSpPr>
              <p:cNvPr id="39" name="Text Box 26">
                <a:extLst>
                  <a:ext uri="{FF2B5EF4-FFF2-40B4-BE49-F238E27FC236}">
                    <a16:creationId xmlns:a16="http://schemas.microsoft.com/office/drawing/2014/main" id="{498393AF-AA19-429C-BF3C-AB553E5A9E6C}"/>
                  </a:ext>
                </a:extLst>
              </p:cNvPr>
              <p:cNvSpPr txBox="1">
                <a:spLocks noChangeArrowheads="1"/>
              </p:cNvSpPr>
              <p:nvPr/>
            </p:nvSpPr>
            <p:spPr bwMode="auto">
              <a:xfrm>
                <a:off x="350" y="2435"/>
                <a:ext cx="1346" cy="114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sz="1400" b="1" dirty="0">
                    <a:latin typeface="+mn-lt"/>
                  </a:rPr>
                  <a:t>Able to be molded</a:t>
                </a:r>
              </a:p>
              <a:p>
                <a:pPr>
                  <a:spcBef>
                    <a:spcPct val="20000"/>
                  </a:spcBef>
                  <a:spcAft>
                    <a:spcPct val="20000"/>
                  </a:spcAft>
                  <a:buClr>
                    <a:srgbClr val="009B9B"/>
                  </a:buClr>
                  <a:buSzPct val="80000"/>
                  <a:buFont typeface="Wingdings" pitchFamily="2" charset="2"/>
                  <a:buNone/>
                </a:pPr>
                <a:r>
                  <a:rPr lang="en-GB" sz="1400" b="1" dirty="0">
                    <a:latin typeface="+mn-lt"/>
                  </a:rPr>
                  <a:t>Water and UV resistant</a:t>
                </a:r>
              </a:p>
              <a:p>
                <a:pPr>
                  <a:spcBef>
                    <a:spcPct val="20000"/>
                  </a:spcBef>
                  <a:spcAft>
                    <a:spcPct val="20000"/>
                  </a:spcAft>
                  <a:buClr>
                    <a:srgbClr val="009B9B"/>
                  </a:buClr>
                  <a:buSzPct val="80000"/>
                  <a:buFont typeface="Wingdings" pitchFamily="2" charset="2"/>
                  <a:buNone/>
                </a:pPr>
                <a:r>
                  <a:rPr lang="en-GB" sz="1400" b="1" dirty="0">
                    <a:latin typeface="+mn-lt"/>
                  </a:rPr>
                  <a:t>Stiff enough</a:t>
                </a:r>
              </a:p>
              <a:p>
                <a:pPr>
                  <a:spcBef>
                    <a:spcPct val="20000"/>
                  </a:spcBef>
                  <a:spcAft>
                    <a:spcPct val="20000"/>
                  </a:spcAft>
                  <a:buClr>
                    <a:srgbClr val="009B9B"/>
                  </a:buClr>
                  <a:buSzPct val="80000"/>
                  <a:buFont typeface="Wingdings" pitchFamily="2" charset="2"/>
                  <a:buNone/>
                </a:pPr>
                <a:r>
                  <a:rPr lang="en-GB" sz="1400" b="1" dirty="0">
                    <a:latin typeface="+mn-lt"/>
                  </a:rPr>
                  <a:t>Strong enough</a:t>
                </a:r>
              </a:p>
              <a:p>
                <a:pPr>
                  <a:spcBef>
                    <a:spcPct val="20000"/>
                  </a:spcBef>
                  <a:spcAft>
                    <a:spcPct val="20000"/>
                  </a:spcAft>
                  <a:buClr>
                    <a:srgbClr val="009B9B"/>
                  </a:buClr>
                  <a:buSzPct val="80000"/>
                  <a:buFont typeface="Wingdings" pitchFamily="2" charset="2"/>
                  <a:buNone/>
                </a:pPr>
                <a:r>
                  <a:rPr lang="en-GB" sz="1400" b="1" i="1" dirty="0">
                    <a:solidFill>
                      <a:srgbClr val="FFB71B"/>
                    </a:solidFill>
                    <a:latin typeface="+mn-lt"/>
                  </a:rPr>
                  <a:t>As cheap as possible</a:t>
                </a:r>
              </a:p>
              <a:p>
                <a:pPr>
                  <a:spcBef>
                    <a:spcPct val="20000"/>
                  </a:spcBef>
                  <a:spcAft>
                    <a:spcPct val="20000"/>
                  </a:spcAft>
                  <a:buClr>
                    <a:srgbClr val="009B9B"/>
                  </a:buClr>
                  <a:buSzPct val="80000"/>
                  <a:buFont typeface="Wingdings" pitchFamily="2" charset="2"/>
                  <a:buNone/>
                </a:pPr>
                <a:r>
                  <a:rPr lang="en-GB" sz="1400" b="1" i="1" dirty="0">
                    <a:solidFill>
                      <a:srgbClr val="FFB71B"/>
                    </a:solidFill>
                    <a:latin typeface="+mn-lt"/>
                  </a:rPr>
                  <a:t>(As light as possible)</a:t>
                </a:r>
              </a:p>
            </p:txBody>
          </p:sp>
        </p:grpSp>
        <p:sp>
          <p:nvSpPr>
            <p:cNvPr id="37" name="Line 27">
              <a:extLst>
                <a:ext uri="{FF2B5EF4-FFF2-40B4-BE49-F238E27FC236}">
                  <a16:creationId xmlns:a16="http://schemas.microsoft.com/office/drawing/2014/main" id="{37D93317-1B27-442A-A350-6438A28CBF58}"/>
                </a:ext>
              </a:extLst>
            </p:cNvPr>
            <p:cNvSpPr>
              <a:spLocks noChangeShapeType="1"/>
            </p:cNvSpPr>
            <p:nvPr/>
          </p:nvSpPr>
          <p:spPr bwMode="auto">
            <a:xfrm>
              <a:off x="1079" y="2131"/>
              <a:ext cx="0" cy="227"/>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gr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5013" y="935038"/>
            <a:ext cx="2995612"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title"/>
          </p:nvPr>
        </p:nvSpPr>
        <p:spPr>
          <a:ln w="9525"/>
        </p:spPr>
        <p:txBody>
          <a:bodyPr/>
          <a:lstStyle/>
          <a:p>
            <a:r>
              <a:rPr lang="en-US" dirty="0">
                <a:latin typeface="+mn-lt"/>
              </a:rPr>
              <a:t>The selection strategy: materials</a:t>
            </a:r>
          </a:p>
        </p:txBody>
      </p:sp>
      <p:sp>
        <p:nvSpPr>
          <p:cNvPr id="135214" name="AutoShape 46"/>
          <p:cNvSpPr>
            <a:spLocks noChangeArrowheads="1"/>
          </p:cNvSpPr>
          <p:nvPr/>
        </p:nvSpPr>
        <p:spPr bwMode="auto">
          <a:xfrm>
            <a:off x="1525590" y="5124452"/>
            <a:ext cx="2366962" cy="596900"/>
          </a:xfrm>
          <a:prstGeom prst="roundRect">
            <a:avLst>
              <a:gd name="adj" fmla="val 16667"/>
            </a:avLst>
          </a:prstGeom>
          <a:noFill/>
          <a:ln w="28575">
            <a:solidFill>
              <a:srgbClr val="7FC4B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endParaRPr lang="en-GB" sz="1600" b="0" dirty="0">
              <a:solidFill>
                <a:srgbClr val="000000"/>
              </a:solidFill>
              <a:latin typeface="+mn-lt"/>
            </a:endParaRPr>
          </a:p>
        </p:txBody>
      </p:sp>
      <p:sp>
        <p:nvSpPr>
          <p:cNvPr id="2" name="Slide Number Placeholder 1">
            <a:extLst>
              <a:ext uri="{FF2B5EF4-FFF2-40B4-BE49-F238E27FC236}">
                <a16:creationId xmlns:a16="http://schemas.microsoft.com/office/drawing/2014/main" id="{A3F5B470-5AEB-42F9-B5F4-3EF806F74688}"/>
              </a:ext>
            </a:extLst>
          </p:cNvPr>
          <p:cNvSpPr>
            <a:spLocks noGrp="1"/>
          </p:cNvSpPr>
          <p:nvPr>
            <p:ph type="sldNum" sz="quarter" idx="11"/>
          </p:nvPr>
        </p:nvSpPr>
        <p:spPr/>
        <p:txBody>
          <a:bodyPr/>
          <a:lstStyle/>
          <a:p>
            <a:fld id="{F0D23093-2AB0-F74C-B865-1A12A15B650E}" type="slidenum">
              <a:rPr lang="en-US" smtClean="0"/>
              <a:pPr/>
              <a:t>4</a:t>
            </a:fld>
            <a:endParaRPr lang="en-US" dirty="0"/>
          </a:p>
        </p:txBody>
      </p:sp>
    </p:spTree>
    <p:extLst>
      <p:ext uri="{BB962C8B-B14F-4D97-AF65-F5344CB8AC3E}">
        <p14:creationId xmlns:p14="http://schemas.microsoft.com/office/powerpoint/2010/main" val="7140482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5214"/>
                                        </p:tgtEl>
                                        <p:attrNameLst>
                                          <p:attrName>style.visibility</p:attrName>
                                        </p:attrNameLst>
                                      </p:cBhvr>
                                      <p:to>
                                        <p:strVal val="visible"/>
                                      </p:to>
                                    </p:set>
                                    <p:animEffect transition="in" filter="wipe(left)">
                                      <p:cBhvr>
                                        <p:cTn id="7" dur="500"/>
                                        <p:tgtEl>
                                          <p:spTgt spid="135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2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ln w="9525"/>
        </p:spPr>
        <p:txBody>
          <a:bodyPr/>
          <a:lstStyle/>
          <a:p>
            <a:r>
              <a:rPr lang="en-GB" dirty="0">
                <a:latin typeface="+mn-lt"/>
              </a:rPr>
              <a:t>Multiple constraints and objectives</a:t>
            </a:r>
          </a:p>
        </p:txBody>
      </p:sp>
      <p:sp>
        <p:nvSpPr>
          <p:cNvPr id="11267" name="TextBox 2"/>
          <p:cNvSpPr txBox="1">
            <a:spLocks noChangeArrowheads="1"/>
          </p:cNvSpPr>
          <p:nvPr/>
        </p:nvSpPr>
        <p:spPr bwMode="auto">
          <a:xfrm>
            <a:off x="2209800" y="685800"/>
            <a:ext cx="754062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buClr>
                <a:srgbClr val="009B9B"/>
              </a:buClr>
              <a:buSzPct val="80000"/>
              <a:buFont typeface="Wingdings" panose="05000000000000000000" pitchFamily="2" charset="2"/>
              <a:buNone/>
            </a:pPr>
            <a:r>
              <a:rPr lang="en-GB" sz="1800" b="0" dirty="0">
                <a:latin typeface="+mn-lt"/>
              </a:rPr>
              <a:t>Design requirements set</a:t>
            </a:r>
            <a:r>
              <a:rPr lang="en-GB" sz="1800" dirty="0">
                <a:latin typeface="+mn-lt"/>
              </a:rPr>
              <a:t> constraints </a:t>
            </a:r>
            <a:r>
              <a:rPr lang="en-GB" sz="1800" b="0" dirty="0">
                <a:latin typeface="+mn-lt"/>
              </a:rPr>
              <a:t>– criteria for screening</a:t>
            </a:r>
          </a:p>
          <a:p>
            <a:pPr algn="ctr">
              <a:buClr>
                <a:srgbClr val="009B9B"/>
              </a:buClr>
              <a:buSzPct val="80000"/>
              <a:buFont typeface="Wingdings" panose="05000000000000000000" pitchFamily="2" charset="2"/>
              <a:buNone/>
            </a:pPr>
            <a:r>
              <a:rPr lang="en-GB" sz="1800" b="0" dirty="0">
                <a:latin typeface="+mn-lt"/>
              </a:rPr>
              <a:t>                                           </a:t>
            </a:r>
            <a:r>
              <a:rPr lang="en-GB" sz="1800" dirty="0">
                <a:latin typeface="+mn-lt"/>
              </a:rPr>
              <a:t>objectives</a:t>
            </a:r>
            <a:r>
              <a:rPr lang="en-GB" sz="1800" b="0" dirty="0">
                <a:latin typeface="+mn-lt"/>
              </a:rPr>
              <a:t> – criteria for optimising</a:t>
            </a:r>
          </a:p>
        </p:txBody>
      </p:sp>
      <p:sp>
        <p:nvSpPr>
          <p:cNvPr id="17412" name="TextBox 3"/>
          <p:cNvSpPr txBox="1">
            <a:spLocks noChangeArrowheads="1"/>
          </p:cNvSpPr>
          <p:nvPr/>
        </p:nvSpPr>
        <p:spPr bwMode="auto">
          <a:xfrm>
            <a:off x="2395537" y="1638300"/>
            <a:ext cx="3178175" cy="3165475"/>
          </a:xfrm>
          <a:prstGeom prst="rect">
            <a:avLst/>
          </a:prstGeom>
          <a:solidFill>
            <a:schemeClr val="accent1">
              <a:lumMod val="20000"/>
              <a:lumOff val="80000"/>
              <a:alpha val="39999"/>
            </a:schemeClr>
          </a:solidFill>
          <a:ln w="19050">
            <a:solidFill>
              <a:schemeClr val="accent1"/>
            </a:solidFill>
            <a:miter lim="800000"/>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Aft>
                <a:spcPct val="0"/>
              </a:spcAft>
              <a:buClr>
                <a:srgbClr val="009B9B"/>
              </a:buClr>
              <a:buSzPct val="80000"/>
              <a:buFont typeface="Wingdings" panose="05000000000000000000" pitchFamily="2" charset="2"/>
              <a:buNone/>
            </a:pPr>
            <a:r>
              <a:rPr lang="en-GB" sz="1800" b="0" dirty="0">
                <a:solidFill>
                  <a:srgbClr val="000000"/>
                </a:solidFill>
                <a:latin typeface="+mn-lt"/>
              </a:rPr>
              <a:t>     </a:t>
            </a:r>
            <a:r>
              <a:rPr lang="en-GB" sz="1800" i="1" dirty="0">
                <a:latin typeface="+mn-lt"/>
              </a:rPr>
              <a:t>Typical constraints</a:t>
            </a:r>
          </a:p>
          <a:p>
            <a:pPr>
              <a:spcAft>
                <a:spcPct val="0"/>
              </a:spcAft>
              <a:buClr>
                <a:srgbClr val="009B9B"/>
              </a:buClr>
              <a:buSzPct val="80000"/>
              <a:buFont typeface="Wingdings" panose="05000000000000000000" pitchFamily="2" charset="2"/>
              <a:buNone/>
            </a:pPr>
            <a:r>
              <a:rPr lang="en-GB" sz="1800" b="0" i="1" dirty="0">
                <a:latin typeface="+mn-lt"/>
              </a:rPr>
              <a:t>The material must be</a:t>
            </a:r>
          </a:p>
          <a:p>
            <a:pPr>
              <a:spcAft>
                <a:spcPct val="0"/>
              </a:spcAft>
              <a:buClr>
                <a:schemeClr val="tx2"/>
              </a:buClr>
              <a:buSzPct val="100000"/>
            </a:pPr>
            <a:r>
              <a:rPr lang="en-GB" sz="1600" b="0" dirty="0">
                <a:solidFill>
                  <a:srgbClr val="666633"/>
                </a:solidFill>
                <a:latin typeface="+mn-lt"/>
              </a:rPr>
              <a:t>  </a:t>
            </a:r>
            <a:r>
              <a:rPr lang="en-GB" sz="1600" b="0" dirty="0">
                <a:solidFill>
                  <a:schemeClr val="tx2"/>
                </a:solidFill>
                <a:latin typeface="+mn-lt"/>
              </a:rPr>
              <a:t>Electrically conducting</a:t>
            </a:r>
          </a:p>
          <a:p>
            <a:pPr>
              <a:spcAft>
                <a:spcPct val="0"/>
              </a:spcAft>
              <a:buClr>
                <a:schemeClr val="tx2"/>
              </a:buClr>
              <a:buSzPct val="100000"/>
            </a:pPr>
            <a:r>
              <a:rPr lang="en-GB" sz="1600" b="0" dirty="0">
                <a:solidFill>
                  <a:schemeClr val="tx2"/>
                </a:solidFill>
                <a:latin typeface="+mn-lt"/>
              </a:rPr>
              <a:t>  Optically transparent.....</a:t>
            </a:r>
          </a:p>
          <a:p>
            <a:pPr>
              <a:spcAft>
                <a:spcPct val="0"/>
              </a:spcAft>
              <a:buClr>
                <a:srgbClr val="CC0000"/>
              </a:buClr>
              <a:buSzPct val="100000"/>
              <a:buFont typeface="Wingdings" panose="05000000000000000000" pitchFamily="2" charset="2"/>
              <a:buNone/>
            </a:pPr>
            <a:r>
              <a:rPr lang="en-GB" sz="1800" b="0" i="1" dirty="0">
                <a:latin typeface="+mn-lt"/>
              </a:rPr>
              <a:t>And meet target values of</a:t>
            </a:r>
          </a:p>
          <a:p>
            <a:pPr>
              <a:spcAft>
                <a:spcPct val="0"/>
              </a:spcAft>
              <a:buClr>
                <a:schemeClr val="tx2"/>
              </a:buClr>
              <a:buSzPct val="100000"/>
            </a:pPr>
            <a:r>
              <a:rPr lang="en-GB" sz="1800" b="0" dirty="0">
                <a:solidFill>
                  <a:schemeClr val="tx2"/>
                </a:solidFill>
                <a:latin typeface="+mn-lt"/>
              </a:rPr>
              <a:t>  </a:t>
            </a:r>
            <a:r>
              <a:rPr lang="en-GB" sz="1600" b="0" dirty="0">
                <a:solidFill>
                  <a:schemeClr val="tx2"/>
                </a:solidFill>
                <a:latin typeface="+mn-lt"/>
              </a:rPr>
              <a:t>Stiffness</a:t>
            </a:r>
          </a:p>
          <a:p>
            <a:pPr>
              <a:spcAft>
                <a:spcPct val="0"/>
              </a:spcAft>
              <a:buClr>
                <a:schemeClr val="tx2"/>
              </a:buClr>
              <a:buSzPct val="100000"/>
            </a:pPr>
            <a:r>
              <a:rPr lang="en-GB" sz="1600" b="0" dirty="0">
                <a:solidFill>
                  <a:schemeClr val="tx2"/>
                </a:solidFill>
                <a:latin typeface="+mn-lt"/>
              </a:rPr>
              <a:t>  Strength…..</a:t>
            </a:r>
          </a:p>
          <a:p>
            <a:pPr>
              <a:spcAft>
                <a:spcPct val="0"/>
              </a:spcAft>
              <a:buClr>
                <a:srgbClr val="CC0000"/>
              </a:buClr>
              <a:buSzPct val="100000"/>
              <a:buFont typeface="Wingdings" panose="05000000000000000000" pitchFamily="2" charset="2"/>
              <a:buNone/>
            </a:pPr>
            <a:r>
              <a:rPr lang="en-GB" sz="1800" b="0" i="1" dirty="0">
                <a:latin typeface="+mn-lt"/>
              </a:rPr>
              <a:t>And be able to be</a:t>
            </a:r>
            <a:endParaRPr lang="en-GB" sz="1600" b="0" dirty="0">
              <a:latin typeface="+mn-lt"/>
            </a:endParaRPr>
          </a:p>
          <a:p>
            <a:pPr>
              <a:spcAft>
                <a:spcPct val="0"/>
              </a:spcAft>
              <a:buClr>
                <a:schemeClr val="tx2"/>
              </a:buClr>
              <a:buSzPct val="100000"/>
            </a:pPr>
            <a:r>
              <a:rPr lang="en-GB" sz="1600" b="0" dirty="0">
                <a:solidFill>
                  <a:schemeClr val="tx2"/>
                </a:solidFill>
                <a:latin typeface="+mn-lt"/>
              </a:rPr>
              <a:t>  Die cast</a:t>
            </a:r>
          </a:p>
          <a:p>
            <a:pPr>
              <a:spcAft>
                <a:spcPct val="0"/>
              </a:spcAft>
              <a:buClr>
                <a:schemeClr val="tx2"/>
              </a:buClr>
              <a:buSzPct val="100000"/>
            </a:pPr>
            <a:r>
              <a:rPr lang="en-GB" sz="1600" b="0" dirty="0">
                <a:solidFill>
                  <a:schemeClr val="tx2"/>
                </a:solidFill>
                <a:latin typeface="+mn-lt"/>
              </a:rPr>
              <a:t>  Welded ......</a:t>
            </a:r>
          </a:p>
        </p:txBody>
      </p:sp>
      <p:sp>
        <p:nvSpPr>
          <p:cNvPr id="17413" name="TextBox 4"/>
          <p:cNvSpPr txBox="1">
            <a:spLocks noChangeArrowheads="1"/>
          </p:cNvSpPr>
          <p:nvPr/>
        </p:nvSpPr>
        <p:spPr bwMode="auto">
          <a:xfrm>
            <a:off x="6477000" y="1638299"/>
            <a:ext cx="3260725" cy="3168650"/>
          </a:xfrm>
          <a:prstGeom prst="rect">
            <a:avLst/>
          </a:prstGeom>
          <a:solidFill>
            <a:schemeClr val="accent3">
              <a:lumMod val="20000"/>
              <a:lumOff val="80000"/>
              <a:alpha val="39999"/>
            </a:schemeClr>
          </a:solidFill>
          <a:ln w="19050">
            <a:solidFill>
              <a:schemeClr val="accent3"/>
            </a:solidFill>
            <a:miter lim="800000"/>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800" i="1" dirty="0">
                <a:solidFill>
                  <a:srgbClr val="CC0000"/>
                </a:solidFill>
                <a:latin typeface="+mn-lt"/>
              </a:rPr>
              <a:t>       </a:t>
            </a:r>
            <a:r>
              <a:rPr lang="en-GB" sz="1800" i="1" dirty="0">
                <a:latin typeface="+mn-lt"/>
              </a:rPr>
              <a:t>Typical objectives</a:t>
            </a:r>
          </a:p>
          <a:p>
            <a:pPr>
              <a:buClr>
                <a:srgbClr val="009B9B"/>
              </a:buClr>
              <a:buSzPct val="80000"/>
              <a:buFont typeface="Wingdings" panose="05000000000000000000" pitchFamily="2" charset="2"/>
              <a:buNone/>
            </a:pPr>
            <a:r>
              <a:rPr lang="en-GB" sz="1800" b="0" i="1" dirty="0">
                <a:solidFill>
                  <a:srgbClr val="000000"/>
                </a:solidFill>
                <a:latin typeface="+mn-lt"/>
              </a:rPr>
              <a:t>Minimize</a:t>
            </a:r>
            <a:endParaRPr lang="en-GB" sz="1600" b="0" dirty="0">
              <a:solidFill>
                <a:srgbClr val="000000"/>
              </a:solidFill>
              <a:latin typeface="+mn-lt"/>
            </a:endParaRPr>
          </a:p>
          <a:p>
            <a:pPr>
              <a:buClr>
                <a:schemeClr val="accent4"/>
              </a:buClr>
              <a:buSzPct val="100000"/>
            </a:pPr>
            <a:r>
              <a:rPr lang="en-GB" sz="1600" b="0" dirty="0">
                <a:solidFill>
                  <a:srgbClr val="666633"/>
                </a:solidFill>
                <a:latin typeface="+mn-lt"/>
              </a:rPr>
              <a:t>  </a:t>
            </a:r>
            <a:r>
              <a:rPr lang="en-GB" sz="1600" dirty="0">
                <a:solidFill>
                  <a:schemeClr val="accent4">
                    <a:lumMod val="75000"/>
                  </a:schemeClr>
                </a:solidFill>
                <a:latin typeface="+mn-lt"/>
              </a:rPr>
              <a:t>Mass</a:t>
            </a:r>
            <a:r>
              <a:rPr lang="en-US" sz="1600" i="1" dirty="0">
                <a:solidFill>
                  <a:schemeClr val="accent4">
                    <a:lumMod val="75000"/>
                  </a:schemeClr>
                </a:solidFill>
                <a:latin typeface="+mn-lt"/>
              </a:rPr>
              <a:t> </a:t>
            </a:r>
            <a:r>
              <a:rPr lang="en-US" sz="1600" dirty="0">
                <a:solidFill>
                  <a:schemeClr val="accent4">
                    <a:lumMod val="75000"/>
                  </a:schemeClr>
                </a:solidFill>
                <a:latin typeface="+mn-lt"/>
              </a:rPr>
              <a:t>m</a:t>
            </a:r>
            <a:r>
              <a:rPr lang="en-US" sz="1600" b="0" i="1" dirty="0">
                <a:solidFill>
                  <a:schemeClr val="accent4">
                    <a:lumMod val="75000"/>
                  </a:schemeClr>
                </a:solidFill>
                <a:latin typeface="+mn-lt"/>
              </a:rPr>
              <a:t>  </a:t>
            </a:r>
            <a:r>
              <a:rPr lang="en-US" sz="1400" b="0" i="1" dirty="0">
                <a:solidFill>
                  <a:schemeClr val="accent4">
                    <a:lumMod val="75000"/>
                  </a:schemeClr>
                </a:solidFill>
                <a:latin typeface="+mn-lt"/>
              </a:rPr>
              <a:t>(satellite components)</a:t>
            </a:r>
            <a:endParaRPr lang="en-GB" sz="1400" b="0" dirty="0">
              <a:solidFill>
                <a:schemeClr val="accent4">
                  <a:lumMod val="75000"/>
                </a:schemeClr>
              </a:solidFill>
              <a:latin typeface="+mn-lt"/>
            </a:endParaRPr>
          </a:p>
          <a:p>
            <a:pPr>
              <a:buClr>
                <a:schemeClr val="accent4"/>
              </a:buClr>
              <a:buSzPct val="100000"/>
            </a:pPr>
            <a:r>
              <a:rPr lang="en-GB" sz="1600" b="0" dirty="0">
                <a:solidFill>
                  <a:schemeClr val="accent4">
                    <a:lumMod val="75000"/>
                  </a:schemeClr>
                </a:solidFill>
                <a:latin typeface="+mn-lt"/>
              </a:rPr>
              <a:t>  </a:t>
            </a:r>
            <a:r>
              <a:rPr lang="en-GB" sz="1600" dirty="0">
                <a:solidFill>
                  <a:schemeClr val="accent4">
                    <a:lumMod val="75000"/>
                  </a:schemeClr>
                </a:solidFill>
                <a:latin typeface="+mn-lt"/>
              </a:rPr>
              <a:t>Volume</a:t>
            </a:r>
            <a:r>
              <a:rPr lang="en-GB" sz="1600" b="0" dirty="0">
                <a:solidFill>
                  <a:schemeClr val="accent4">
                    <a:lumMod val="75000"/>
                  </a:schemeClr>
                </a:solidFill>
                <a:latin typeface="+mn-lt"/>
              </a:rPr>
              <a:t> </a:t>
            </a:r>
            <a:r>
              <a:rPr lang="en-GB" sz="1400" b="0" i="1" dirty="0">
                <a:solidFill>
                  <a:schemeClr val="accent4">
                    <a:lumMod val="75000"/>
                  </a:schemeClr>
                </a:solidFill>
                <a:latin typeface="+mn-lt"/>
              </a:rPr>
              <a:t>(mobile phones)</a:t>
            </a:r>
          </a:p>
          <a:p>
            <a:pPr>
              <a:buClr>
                <a:schemeClr val="accent4"/>
              </a:buClr>
              <a:buSzPct val="100000"/>
            </a:pPr>
            <a:r>
              <a:rPr lang="en-GB" sz="1600" dirty="0">
                <a:solidFill>
                  <a:schemeClr val="accent4">
                    <a:lumMod val="75000"/>
                  </a:schemeClr>
                </a:solidFill>
                <a:latin typeface="+mn-lt"/>
              </a:rPr>
              <a:t>  Energy consumption </a:t>
            </a:r>
            <a:r>
              <a:rPr lang="en-GB" sz="1400" b="0" i="1" dirty="0">
                <a:solidFill>
                  <a:schemeClr val="accent4">
                    <a:lumMod val="75000"/>
                  </a:schemeClr>
                </a:solidFill>
                <a:latin typeface="+mn-lt"/>
              </a:rPr>
              <a:t>(fridges)</a:t>
            </a:r>
          </a:p>
          <a:p>
            <a:pPr>
              <a:buClr>
                <a:schemeClr val="accent4"/>
              </a:buClr>
              <a:buSzPct val="100000"/>
            </a:pPr>
            <a:r>
              <a:rPr lang="en-GB" sz="1600" b="0" dirty="0">
                <a:solidFill>
                  <a:schemeClr val="accent4">
                    <a:lumMod val="75000"/>
                  </a:schemeClr>
                </a:solidFill>
                <a:latin typeface="+mn-lt"/>
              </a:rPr>
              <a:t>  </a:t>
            </a:r>
            <a:r>
              <a:rPr lang="en-GB" sz="1600" dirty="0">
                <a:solidFill>
                  <a:schemeClr val="accent4">
                    <a:lumMod val="75000"/>
                  </a:schemeClr>
                </a:solidFill>
                <a:latin typeface="+mn-lt"/>
              </a:rPr>
              <a:t>Carbon footprint </a:t>
            </a:r>
            <a:r>
              <a:rPr lang="en-GB" sz="1400" b="0" i="1" dirty="0">
                <a:solidFill>
                  <a:schemeClr val="accent4">
                    <a:lumMod val="75000"/>
                  </a:schemeClr>
                </a:solidFill>
                <a:latin typeface="+mn-lt"/>
              </a:rPr>
              <a:t>(cars)</a:t>
            </a:r>
          </a:p>
          <a:p>
            <a:pPr>
              <a:buClr>
                <a:schemeClr val="accent4"/>
              </a:buClr>
              <a:buSzPct val="100000"/>
            </a:pPr>
            <a:r>
              <a:rPr lang="en-GB" sz="1400" b="0" i="1" dirty="0">
                <a:solidFill>
                  <a:schemeClr val="accent4">
                    <a:lumMod val="75000"/>
                  </a:schemeClr>
                </a:solidFill>
                <a:latin typeface="+mn-lt"/>
              </a:rPr>
              <a:t>  </a:t>
            </a:r>
            <a:r>
              <a:rPr lang="en-GB" sz="1600" dirty="0">
                <a:solidFill>
                  <a:schemeClr val="accent4">
                    <a:lumMod val="75000"/>
                  </a:schemeClr>
                </a:solidFill>
                <a:latin typeface="+mn-lt"/>
              </a:rPr>
              <a:t>Embodied energy </a:t>
            </a:r>
            <a:r>
              <a:rPr lang="en-GB" sz="1400" b="0" i="1" dirty="0">
                <a:solidFill>
                  <a:schemeClr val="accent4">
                    <a:lumMod val="75000"/>
                  </a:schemeClr>
                </a:solidFill>
                <a:latin typeface="+mn-lt"/>
              </a:rPr>
              <a:t>(materials)</a:t>
            </a:r>
          </a:p>
          <a:p>
            <a:pPr>
              <a:buClr>
                <a:schemeClr val="accent4"/>
              </a:buClr>
              <a:buSzPct val="100000"/>
            </a:pPr>
            <a:r>
              <a:rPr lang="en-GB" sz="1600" b="0" dirty="0">
                <a:solidFill>
                  <a:schemeClr val="accent4">
                    <a:lumMod val="75000"/>
                  </a:schemeClr>
                </a:solidFill>
                <a:latin typeface="+mn-lt"/>
              </a:rPr>
              <a:t>  </a:t>
            </a:r>
            <a:r>
              <a:rPr lang="en-GB" sz="1600" dirty="0">
                <a:solidFill>
                  <a:schemeClr val="accent4">
                    <a:lumMod val="75000"/>
                  </a:schemeClr>
                </a:solidFill>
                <a:latin typeface="+mn-lt"/>
              </a:rPr>
              <a:t>Cost  C  </a:t>
            </a:r>
            <a:r>
              <a:rPr lang="en-US" sz="1400" b="0" dirty="0">
                <a:solidFill>
                  <a:schemeClr val="accent4">
                    <a:lumMod val="75000"/>
                  </a:schemeClr>
                </a:solidFill>
                <a:latin typeface="+mn-lt"/>
              </a:rPr>
              <a:t>(</a:t>
            </a:r>
            <a:r>
              <a:rPr lang="en-US" sz="1400" b="0" i="1" dirty="0">
                <a:solidFill>
                  <a:schemeClr val="accent4">
                    <a:lumMod val="75000"/>
                  </a:schemeClr>
                </a:solidFill>
                <a:latin typeface="+mn-lt"/>
              </a:rPr>
              <a:t>everything</a:t>
            </a:r>
            <a:r>
              <a:rPr lang="en-US" sz="1400" b="0" dirty="0">
                <a:solidFill>
                  <a:schemeClr val="accent4">
                    <a:lumMod val="75000"/>
                  </a:schemeClr>
                </a:solidFill>
                <a:latin typeface="+mn-lt"/>
              </a:rPr>
              <a:t>)</a:t>
            </a:r>
            <a:endParaRPr lang="en-GB" sz="1400" b="0" dirty="0">
              <a:solidFill>
                <a:schemeClr val="accent4">
                  <a:lumMod val="75000"/>
                </a:schemeClr>
              </a:solidFill>
              <a:latin typeface="+mn-lt"/>
            </a:endParaRPr>
          </a:p>
          <a:p>
            <a:pPr>
              <a:buClr>
                <a:srgbClr val="CC0000"/>
              </a:buClr>
              <a:buSzPct val="100000"/>
            </a:pPr>
            <a:endParaRPr lang="en-GB" sz="1600" b="0" dirty="0">
              <a:solidFill>
                <a:srgbClr val="000000"/>
              </a:solidFill>
              <a:latin typeface="+mn-lt"/>
            </a:endParaRPr>
          </a:p>
          <a:p>
            <a:pPr>
              <a:buClr>
                <a:srgbClr val="CC0000"/>
              </a:buClr>
              <a:buSzPct val="100000"/>
            </a:pPr>
            <a:endParaRPr lang="en-GB" sz="1600" b="0" dirty="0">
              <a:solidFill>
                <a:srgbClr val="000000"/>
              </a:solidFill>
              <a:latin typeface="+mn-lt"/>
            </a:endParaRPr>
          </a:p>
        </p:txBody>
      </p:sp>
      <p:sp>
        <p:nvSpPr>
          <p:cNvPr id="17414" name="TextBox 5"/>
          <p:cNvSpPr txBox="1">
            <a:spLocks noChangeArrowheads="1"/>
          </p:cNvSpPr>
          <p:nvPr/>
        </p:nvSpPr>
        <p:spPr bwMode="auto">
          <a:xfrm>
            <a:off x="2251074" y="4953000"/>
            <a:ext cx="33845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buClr>
                <a:srgbClr val="009B9B"/>
              </a:buClr>
              <a:buSzPct val="80000"/>
              <a:buFont typeface="Wingdings" panose="05000000000000000000" pitchFamily="2" charset="2"/>
              <a:buNone/>
            </a:pPr>
            <a:r>
              <a:rPr lang="en-GB" sz="1600" b="0" dirty="0">
                <a:solidFill>
                  <a:srgbClr val="000000"/>
                </a:solidFill>
                <a:latin typeface="+mn-lt"/>
              </a:rPr>
              <a:t>Dealing with multiple constraints is straightforward</a:t>
            </a:r>
          </a:p>
        </p:txBody>
      </p:sp>
      <p:sp>
        <p:nvSpPr>
          <p:cNvPr id="17415" name="TextBox 6"/>
          <p:cNvSpPr txBox="1">
            <a:spLocks noChangeArrowheads="1"/>
          </p:cNvSpPr>
          <p:nvPr/>
        </p:nvSpPr>
        <p:spPr bwMode="auto">
          <a:xfrm>
            <a:off x="6365874" y="4940299"/>
            <a:ext cx="338455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buClr>
                <a:srgbClr val="009B9B"/>
              </a:buClr>
              <a:buSzPct val="80000"/>
              <a:buFont typeface="Wingdings" panose="05000000000000000000" pitchFamily="2" charset="2"/>
              <a:buNone/>
            </a:pPr>
            <a:r>
              <a:rPr lang="en-GB" sz="1600" b="0" dirty="0">
                <a:latin typeface="+mn-lt"/>
              </a:rPr>
              <a:t>Dealing with multiple objectives needs </a:t>
            </a:r>
            <a:r>
              <a:rPr lang="en-GB" sz="1800" dirty="0">
                <a:latin typeface="+mn-lt"/>
              </a:rPr>
              <a:t>trade-off methods</a:t>
            </a:r>
          </a:p>
        </p:txBody>
      </p:sp>
      <p:grpSp>
        <p:nvGrpSpPr>
          <p:cNvPr id="2" name="Group 11"/>
          <p:cNvGrpSpPr>
            <a:grpSpLocks/>
          </p:cNvGrpSpPr>
          <p:nvPr/>
        </p:nvGrpSpPr>
        <p:grpSpPr bwMode="auto">
          <a:xfrm>
            <a:off x="2468561" y="2362200"/>
            <a:ext cx="7462838" cy="3724276"/>
            <a:chOff x="742" y="1656"/>
            <a:chExt cx="4340" cy="2346"/>
          </a:xfrm>
        </p:grpSpPr>
        <p:sp>
          <p:nvSpPr>
            <p:cNvPr id="11273" name="Text Box 8"/>
            <p:cNvSpPr txBox="1">
              <a:spLocks noChangeArrowheads="1"/>
            </p:cNvSpPr>
            <p:nvPr/>
          </p:nvSpPr>
          <p:spPr bwMode="auto">
            <a:xfrm>
              <a:off x="742" y="3771"/>
              <a:ext cx="43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r>
                <a:rPr lang="en-GB" sz="1800" b="0" dirty="0">
                  <a:latin typeface="+mn-lt"/>
                </a:rPr>
                <a:t>Take, as example, simultaneously minimizing </a:t>
              </a:r>
              <a:r>
                <a:rPr lang="en-GB" sz="1800" dirty="0">
                  <a:latin typeface="+mn-lt"/>
                </a:rPr>
                <a:t>mass m</a:t>
              </a:r>
              <a:r>
                <a:rPr lang="en-GB" sz="1800" b="0" dirty="0">
                  <a:latin typeface="+mn-lt"/>
                </a:rPr>
                <a:t> and </a:t>
              </a:r>
              <a:r>
                <a:rPr lang="en-GB" sz="1800" dirty="0">
                  <a:latin typeface="+mn-lt"/>
                </a:rPr>
                <a:t>cost C</a:t>
              </a:r>
            </a:p>
          </p:txBody>
        </p:sp>
        <p:sp>
          <p:nvSpPr>
            <p:cNvPr id="11274" name="Rectangle 9"/>
            <p:cNvSpPr>
              <a:spLocks noChangeArrowheads="1"/>
            </p:cNvSpPr>
            <p:nvPr/>
          </p:nvSpPr>
          <p:spPr bwMode="auto">
            <a:xfrm>
              <a:off x="3102" y="1656"/>
              <a:ext cx="1720" cy="248"/>
            </a:xfrm>
            <a:prstGeom prst="rect">
              <a:avLst/>
            </a:prstGeom>
            <a:noFill/>
            <a:ln w="28575">
              <a:solidFill>
                <a:srgbClr val="FFB71B"/>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endParaRPr lang="en-GB" sz="1600" b="0" dirty="0">
                <a:solidFill>
                  <a:srgbClr val="000000"/>
                </a:solidFill>
                <a:latin typeface="+mn-lt"/>
              </a:endParaRPr>
            </a:p>
          </p:txBody>
        </p:sp>
        <p:sp>
          <p:nvSpPr>
            <p:cNvPr id="11275" name="Rectangle 10"/>
            <p:cNvSpPr>
              <a:spLocks noChangeArrowheads="1"/>
            </p:cNvSpPr>
            <p:nvPr/>
          </p:nvSpPr>
          <p:spPr bwMode="auto">
            <a:xfrm>
              <a:off x="3104" y="2731"/>
              <a:ext cx="1720" cy="248"/>
            </a:xfrm>
            <a:prstGeom prst="rect">
              <a:avLst/>
            </a:prstGeom>
            <a:noFill/>
            <a:ln w="28575">
              <a:solidFill>
                <a:srgbClr val="FFB71B"/>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endParaRPr lang="en-GB" sz="1600" b="0" dirty="0">
                <a:solidFill>
                  <a:srgbClr val="000000"/>
                </a:solidFill>
                <a:latin typeface="+mn-lt"/>
              </a:endParaRPr>
            </a:p>
          </p:txBody>
        </p:sp>
      </p:grpSp>
      <p:sp>
        <p:nvSpPr>
          <p:cNvPr id="3" name="Slide Number Placeholder 2">
            <a:extLst>
              <a:ext uri="{FF2B5EF4-FFF2-40B4-BE49-F238E27FC236}">
                <a16:creationId xmlns:a16="http://schemas.microsoft.com/office/drawing/2014/main" id="{6C90CA90-8E51-47B2-A1DE-02FD7B32430E}"/>
              </a:ext>
            </a:extLst>
          </p:cNvPr>
          <p:cNvSpPr>
            <a:spLocks noGrp="1"/>
          </p:cNvSpPr>
          <p:nvPr>
            <p:ph type="sldNum" sz="quarter" idx="11"/>
          </p:nvPr>
        </p:nvSpPr>
        <p:spPr/>
        <p:txBody>
          <a:bodyPr/>
          <a:lstStyle/>
          <a:p>
            <a:fld id="{F0D23093-2AB0-F74C-B865-1A12A15B650E}" type="slidenum">
              <a:rPr lang="en-US" smtClean="0"/>
              <a:pPr/>
              <a:t>5</a:t>
            </a:fld>
            <a:endParaRPr lang="en-US" dirty="0"/>
          </a:p>
        </p:txBody>
      </p:sp>
    </p:spTree>
    <p:extLst>
      <p:ext uri="{BB962C8B-B14F-4D97-AF65-F5344CB8AC3E}">
        <p14:creationId xmlns:p14="http://schemas.microsoft.com/office/powerpoint/2010/main" val="3911725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wipe(up)">
                                      <p:cBhvr>
                                        <p:cTn id="7" dur="500"/>
                                        <p:tgtEl>
                                          <p:spTgt spid="174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7413"/>
                                        </p:tgtEl>
                                        <p:attrNameLst>
                                          <p:attrName>style.visibility</p:attrName>
                                        </p:attrNameLst>
                                      </p:cBhvr>
                                      <p:to>
                                        <p:strVal val="visible"/>
                                      </p:to>
                                    </p:set>
                                    <p:animEffect transition="in" filter="wipe(up)">
                                      <p:cBhvr>
                                        <p:cTn id="12" dur="500"/>
                                        <p:tgtEl>
                                          <p:spTgt spid="174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414"/>
                                        </p:tgtEl>
                                        <p:attrNameLst>
                                          <p:attrName>style.visibility</p:attrName>
                                        </p:attrNameLst>
                                      </p:cBhvr>
                                      <p:to>
                                        <p:strVal val="visible"/>
                                      </p:to>
                                    </p:set>
                                    <p:animEffect transition="in" filter="wipe(left)">
                                      <p:cBhvr>
                                        <p:cTn id="17" dur="500"/>
                                        <p:tgtEl>
                                          <p:spTgt spid="174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415"/>
                                        </p:tgtEl>
                                        <p:attrNameLst>
                                          <p:attrName>style.visibility</p:attrName>
                                        </p:attrNameLst>
                                      </p:cBhvr>
                                      <p:to>
                                        <p:strVal val="visible"/>
                                      </p:to>
                                    </p:set>
                                    <p:animEffect transition="in" filter="wipe(left)">
                                      <p:cBhvr>
                                        <p:cTn id="22" dur="500"/>
                                        <p:tgtEl>
                                          <p:spTgt spid="174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nimBg="1" autoUpdateAnimBg="0"/>
      <p:bldP spid="17413" grpId="0" animBg="1" autoUpdateAnimBg="0"/>
      <p:bldP spid="17414" grpId="0" autoUpdateAnimBg="0"/>
      <p:bldP spid="17415"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0"/>
          <p:cNvSpPr>
            <a:spLocks noGrp="1" noChangeArrowheads="1"/>
          </p:cNvSpPr>
          <p:nvPr>
            <p:ph type="title"/>
          </p:nvPr>
        </p:nvSpPr>
        <p:spPr>
          <a:ln w="9525"/>
        </p:spPr>
        <p:txBody>
          <a:bodyPr/>
          <a:lstStyle/>
          <a:p>
            <a:r>
              <a:rPr lang="en-GB" dirty="0">
                <a:latin typeface="+mn-lt"/>
              </a:rPr>
              <a:t>Multi-objective optimization: </a:t>
            </a:r>
            <a:r>
              <a:rPr lang="en-GB" i="1" dirty="0">
                <a:latin typeface="+mn-lt"/>
              </a:rPr>
              <a:t>the words</a:t>
            </a:r>
          </a:p>
        </p:txBody>
      </p:sp>
      <p:sp>
        <p:nvSpPr>
          <p:cNvPr id="355389" name="Rectangle 61"/>
          <p:cNvSpPr>
            <a:spLocks noChangeArrowheads="1"/>
          </p:cNvSpPr>
          <p:nvPr/>
        </p:nvSpPr>
        <p:spPr bwMode="auto">
          <a:xfrm>
            <a:off x="1349376" y="5527994"/>
            <a:ext cx="67984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chemeClr val="accent1"/>
              </a:buClr>
            </a:pPr>
            <a:r>
              <a:rPr lang="en-GB" sz="1800" dirty="0">
                <a:latin typeface="+mn-lt"/>
              </a:rPr>
              <a:t>  “</a:t>
            </a:r>
            <a:r>
              <a:rPr lang="en-GB" sz="1800" i="1" dirty="0">
                <a:latin typeface="+mn-lt"/>
              </a:rPr>
              <a:t>Trade-off surface”:</a:t>
            </a:r>
            <a:r>
              <a:rPr lang="en-GB" sz="1800" b="0" dirty="0">
                <a:latin typeface="+mn-lt"/>
              </a:rPr>
              <a:t> the surface on which the non-dominated solutions lie (Pareto Front). In our case a 2-dimensional curve</a:t>
            </a:r>
          </a:p>
        </p:txBody>
      </p:sp>
      <p:sp>
        <p:nvSpPr>
          <p:cNvPr id="13316" name="Rectangle 62"/>
          <p:cNvSpPr>
            <a:spLocks noChangeArrowheads="1"/>
          </p:cNvSpPr>
          <p:nvPr/>
        </p:nvSpPr>
        <p:spPr bwMode="auto">
          <a:xfrm>
            <a:off x="5295900" y="6199189"/>
            <a:ext cx="185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endParaRPr lang="en-GB" sz="1400" b="0" dirty="0">
              <a:solidFill>
                <a:srgbClr val="000000"/>
              </a:solidFill>
              <a:latin typeface="+mn-lt"/>
            </a:endParaRPr>
          </a:p>
        </p:txBody>
      </p:sp>
      <p:sp>
        <p:nvSpPr>
          <p:cNvPr id="13317" name="Rectangle 63"/>
          <p:cNvSpPr>
            <a:spLocks noChangeArrowheads="1"/>
          </p:cNvSpPr>
          <p:nvPr/>
        </p:nvSpPr>
        <p:spPr bwMode="auto">
          <a:xfrm>
            <a:off x="6608764" y="5818188"/>
            <a:ext cx="2000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endParaRPr lang="en-GB" sz="1400" b="0" i="1" dirty="0">
              <a:solidFill>
                <a:srgbClr val="000000"/>
              </a:solidFill>
              <a:latin typeface="+mn-lt"/>
            </a:endParaRPr>
          </a:p>
        </p:txBody>
      </p:sp>
      <p:sp>
        <p:nvSpPr>
          <p:cNvPr id="13318" name="Text Box 64"/>
          <p:cNvSpPr txBox="1">
            <a:spLocks noChangeArrowheads="1"/>
          </p:cNvSpPr>
          <p:nvPr/>
        </p:nvSpPr>
        <p:spPr bwMode="auto">
          <a:xfrm>
            <a:off x="1349376" y="1292226"/>
            <a:ext cx="40338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chemeClr val="accent1"/>
              </a:buClr>
            </a:pPr>
            <a:r>
              <a:rPr lang="en-GB" sz="1800" dirty="0">
                <a:latin typeface="+mn-lt"/>
              </a:rPr>
              <a:t> “</a:t>
            </a:r>
            <a:r>
              <a:rPr lang="en-GB" sz="1800" i="1" dirty="0">
                <a:latin typeface="+mn-lt"/>
              </a:rPr>
              <a:t>Solution”:</a:t>
            </a:r>
            <a:r>
              <a:rPr lang="en-GB" sz="1800" b="0" dirty="0">
                <a:latin typeface="+mn-lt"/>
              </a:rPr>
              <a:t> a candidate that meets the constraints, but not necessarily optimum by either objective</a:t>
            </a:r>
          </a:p>
        </p:txBody>
      </p:sp>
      <p:sp>
        <p:nvSpPr>
          <p:cNvPr id="19463" name="Text Box 66"/>
          <p:cNvSpPr txBox="1">
            <a:spLocks noChangeArrowheads="1"/>
          </p:cNvSpPr>
          <p:nvPr/>
        </p:nvSpPr>
        <p:spPr bwMode="auto">
          <a:xfrm>
            <a:off x="1349376" y="3421064"/>
            <a:ext cx="3859213"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chemeClr val="accent1"/>
              </a:buClr>
              <a:buSzPct val="115000"/>
            </a:pPr>
            <a:r>
              <a:rPr lang="en-GB" sz="1800" dirty="0">
                <a:latin typeface="+mn-lt"/>
              </a:rPr>
              <a:t> </a:t>
            </a:r>
            <a:r>
              <a:rPr lang="en-GB" sz="1800" b="0" dirty="0">
                <a:latin typeface="+mn-lt"/>
              </a:rPr>
              <a:t> </a:t>
            </a:r>
            <a:r>
              <a:rPr lang="en-GB" b="0" dirty="0">
                <a:latin typeface="+mn-lt"/>
              </a:rPr>
              <a:t>“</a:t>
            </a:r>
            <a:r>
              <a:rPr lang="en-GB" sz="1800" i="1" dirty="0">
                <a:latin typeface="+mn-lt"/>
              </a:rPr>
              <a:t>Dominated solution”:</a:t>
            </a:r>
            <a:r>
              <a:rPr lang="en-GB" sz="1800" b="0" dirty="0">
                <a:latin typeface="+mn-lt"/>
              </a:rPr>
              <a:t>  one that is definitely non-optimal</a:t>
            </a:r>
          </a:p>
        </p:txBody>
      </p:sp>
      <p:sp>
        <p:nvSpPr>
          <p:cNvPr id="19465" name="Text Box 71"/>
          <p:cNvSpPr txBox="1">
            <a:spLocks noChangeArrowheads="1"/>
          </p:cNvSpPr>
          <p:nvPr/>
        </p:nvSpPr>
        <p:spPr bwMode="auto">
          <a:xfrm>
            <a:off x="1349376" y="4385945"/>
            <a:ext cx="385921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chemeClr val="accent1"/>
              </a:buClr>
            </a:pPr>
            <a:r>
              <a:rPr lang="en-GB" sz="1800" dirty="0">
                <a:latin typeface="+mn-lt"/>
              </a:rPr>
              <a:t>  “</a:t>
            </a:r>
            <a:r>
              <a:rPr lang="en-GB" sz="1800" i="1" dirty="0">
                <a:latin typeface="+mn-lt"/>
              </a:rPr>
              <a:t>Non-dominated solution”:</a:t>
            </a:r>
            <a:r>
              <a:rPr lang="en-GB" sz="1800" b="0" dirty="0">
                <a:latin typeface="+mn-lt"/>
              </a:rPr>
              <a:t> one that is optimal by one metric (but not usually by both)</a:t>
            </a:r>
          </a:p>
        </p:txBody>
      </p:sp>
      <p:sp>
        <p:nvSpPr>
          <p:cNvPr id="355424" name="Text Box 96"/>
          <p:cNvSpPr txBox="1">
            <a:spLocks noChangeArrowheads="1"/>
          </p:cNvSpPr>
          <p:nvPr/>
        </p:nvSpPr>
        <p:spPr bwMode="auto">
          <a:xfrm>
            <a:off x="1349376" y="2339340"/>
            <a:ext cx="37147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chemeClr val="accent1"/>
              </a:buClr>
            </a:pPr>
            <a:r>
              <a:rPr lang="en-GB" sz="1800" b="0" dirty="0">
                <a:solidFill>
                  <a:srgbClr val="000000"/>
                </a:solidFill>
                <a:latin typeface="+mn-lt"/>
              </a:rPr>
              <a:t>  </a:t>
            </a:r>
            <a:r>
              <a:rPr lang="en-GB" sz="1800" b="0" dirty="0">
                <a:latin typeface="+mn-lt"/>
              </a:rPr>
              <a:t>Plot solutions.  </a:t>
            </a:r>
          </a:p>
          <a:p>
            <a:pPr>
              <a:spcBef>
                <a:spcPct val="0"/>
              </a:spcBef>
              <a:spcAft>
                <a:spcPct val="0"/>
              </a:spcAft>
              <a:buClr>
                <a:srgbClr val="009B9B"/>
              </a:buClr>
              <a:buSzPct val="80000"/>
              <a:buFont typeface="Wingdings" panose="05000000000000000000" pitchFamily="2" charset="2"/>
              <a:buNone/>
            </a:pPr>
            <a:r>
              <a:rPr lang="en-GB" sz="1800" b="0" dirty="0">
                <a:latin typeface="+mn-lt"/>
              </a:rPr>
              <a:t>(</a:t>
            </a:r>
            <a:r>
              <a:rPr lang="en-GB" sz="1800" i="1" dirty="0">
                <a:latin typeface="+mn-lt"/>
              </a:rPr>
              <a:t>Convention</a:t>
            </a:r>
            <a:r>
              <a:rPr lang="en-GB" sz="1800" b="0" dirty="0">
                <a:latin typeface="+mn-lt"/>
              </a:rPr>
              <a:t>: express objectives to be </a:t>
            </a:r>
            <a:r>
              <a:rPr lang="en-GB" sz="1800" i="1" dirty="0">
                <a:solidFill>
                  <a:schemeClr val="accent1"/>
                </a:solidFill>
                <a:latin typeface="+mn-lt"/>
              </a:rPr>
              <a:t>minimized</a:t>
            </a:r>
            <a:r>
              <a:rPr lang="en-GB" sz="1800" b="0" dirty="0">
                <a:latin typeface="+mn-lt"/>
              </a:rPr>
              <a:t>)</a:t>
            </a:r>
          </a:p>
        </p:txBody>
      </p:sp>
      <p:grpSp>
        <p:nvGrpSpPr>
          <p:cNvPr id="178" name="Group 94">
            <a:extLst>
              <a:ext uri="{FF2B5EF4-FFF2-40B4-BE49-F238E27FC236}">
                <a16:creationId xmlns:a16="http://schemas.microsoft.com/office/drawing/2014/main" id="{F6542EBA-9125-4C09-AFFF-F92293D9CA89}"/>
              </a:ext>
            </a:extLst>
          </p:cNvPr>
          <p:cNvGrpSpPr>
            <a:grpSpLocks/>
          </p:cNvGrpSpPr>
          <p:nvPr/>
        </p:nvGrpSpPr>
        <p:grpSpPr bwMode="auto">
          <a:xfrm>
            <a:off x="6324600" y="838200"/>
            <a:ext cx="5394325" cy="4113212"/>
            <a:chOff x="432753" y="22225"/>
            <a:chExt cx="6119813" cy="4618038"/>
          </a:xfrm>
        </p:grpSpPr>
        <p:sp>
          <p:nvSpPr>
            <p:cNvPr id="179" name="Rectangle 1038">
              <a:extLst>
                <a:ext uri="{FF2B5EF4-FFF2-40B4-BE49-F238E27FC236}">
                  <a16:creationId xmlns:a16="http://schemas.microsoft.com/office/drawing/2014/main" id="{60976FAF-F8B6-4693-89BE-A5AD0B3A5CA6}"/>
                </a:ext>
              </a:extLst>
            </p:cNvPr>
            <p:cNvSpPr>
              <a:spLocks noChangeArrowheads="1"/>
            </p:cNvSpPr>
            <p:nvPr/>
          </p:nvSpPr>
          <p:spPr bwMode="auto">
            <a:xfrm>
              <a:off x="1231900" y="815814"/>
              <a:ext cx="209576" cy="41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80" name="Line 69">
              <a:extLst>
                <a:ext uri="{FF2B5EF4-FFF2-40B4-BE49-F238E27FC236}">
                  <a16:creationId xmlns:a16="http://schemas.microsoft.com/office/drawing/2014/main" id="{5D270A66-26E5-44E6-84D8-4F55D1228766}"/>
                </a:ext>
              </a:extLst>
            </p:cNvPr>
            <p:cNvSpPr>
              <a:spLocks noChangeShapeType="1"/>
            </p:cNvSpPr>
            <p:nvPr/>
          </p:nvSpPr>
          <p:spPr bwMode="auto">
            <a:xfrm flipH="1">
              <a:off x="3333115" y="1717675"/>
              <a:ext cx="319088" cy="107950"/>
            </a:xfrm>
            <a:prstGeom prst="line">
              <a:avLst/>
            </a:prstGeom>
            <a:noFill/>
            <a:ln w="19050">
              <a:solidFill>
                <a:schemeClr val="tx1"/>
              </a:solidFill>
              <a:round/>
              <a:headEnd/>
              <a:tailEnd type="triangle" w="med" len="lg"/>
            </a:ln>
            <a:extLst>
              <a:ext uri="{909E8E84-426E-40DD-AFC4-6F175D3DCCD1}">
                <a14:hiddenFill xmlns:a14="http://schemas.microsoft.com/office/drawing/2010/main">
                  <a:noFill/>
                </a14:hiddenFill>
              </a:ext>
            </a:extLst>
          </p:spPr>
          <p:txBody>
            <a:bodyPr anchor="ctr">
              <a:spAutoFit/>
            </a:bodyPr>
            <a:lstStyle/>
            <a:p>
              <a:endParaRPr lang="en-GB" dirty="0"/>
            </a:p>
          </p:txBody>
        </p:sp>
        <p:grpSp>
          <p:nvGrpSpPr>
            <p:cNvPr id="181" name="Group 2">
              <a:extLst>
                <a:ext uri="{FF2B5EF4-FFF2-40B4-BE49-F238E27FC236}">
                  <a16:creationId xmlns:a16="http://schemas.microsoft.com/office/drawing/2014/main" id="{5329B092-0664-43DF-9F59-E6FF038B89C8}"/>
                </a:ext>
              </a:extLst>
            </p:cNvPr>
            <p:cNvGrpSpPr>
              <a:grpSpLocks/>
            </p:cNvGrpSpPr>
            <p:nvPr/>
          </p:nvGrpSpPr>
          <p:grpSpPr bwMode="auto">
            <a:xfrm>
              <a:off x="432753" y="22225"/>
              <a:ext cx="6119813" cy="4618038"/>
              <a:chOff x="2447" y="302"/>
              <a:chExt cx="3855" cy="2909"/>
            </a:xfrm>
          </p:grpSpPr>
          <p:grpSp>
            <p:nvGrpSpPr>
              <p:cNvPr id="207" name="Group 38">
                <a:extLst>
                  <a:ext uri="{FF2B5EF4-FFF2-40B4-BE49-F238E27FC236}">
                    <a16:creationId xmlns:a16="http://schemas.microsoft.com/office/drawing/2014/main" id="{BC989F6F-6DEB-4308-95B3-986249CEAE7D}"/>
                  </a:ext>
                </a:extLst>
              </p:cNvPr>
              <p:cNvGrpSpPr>
                <a:grpSpLocks/>
              </p:cNvGrpSpPr>
              <p:nvPr/>
            </p:nvGrpSpPr>
            <p:grpSpPr bwMode="auto">
              <a:xfrm>
                <a:off x="2447" y="302"/>
                <a:ext cx="3855" cy="2909"/>
                <a:chOff x="2447" y="281"/>
                <a:chExt cx="3855" cy="2706"/>
              </a:xfrm>
            </p:grpSpPr>
            <p:sp>
              <p:nvSpPr>
                <p:cNvPr id="258" name="Rectangle 4">
                  <a:extLst>
                    <a:ext uri="{FF2B5EF4-FFF2-40B4-BE49-F238E27FC236}">
                      <a16:creationId xmlns:a16="http://schemas.microsoft.com/office/drawing/2014/main" id="{37B1FAAD-41B0-4298-8340-71015CB65B99}"/>
                    </a:ext>
                  </a:extLst>
                </p:cNvPr>
                <p:cNvSpPr>
                  <a:spLocks noChangeArrowheads="1"/>
                </p:cNvSpPr>
                <p:nvPr/>
              </p:nvSpPr>
              <p:spPr bwMode="auto">
                <a:xfrm>
                  <a:off x="2668" y="721"/>
                  <a:ext cx="2816" cy="2051"/>
                </a:xfrm>
                <a:prstGeom prst="rect">
                  <a:avLst/>
                </a:prstGeom>
                <a:solidFill>
                  <a:srgbClr val="FFFFFF"/>
                </a:solidFill>
                <a:ln w="9525">
                  <a:solidFill>
                    <a:srgbClr val="000000"/>
                  </a:solidFill>
                  <a:miter lim="800000"/>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59" name="Text Box 5">
                  <a:extLst>
                    <a:ext uri="{FF2B5EF4-FFF2-40B4-BE49-F238E27FC236}">
                      <a16:creationId xmlns:a16="http://schemas.microsoft.com/office/drawing/2014/main" id="{D8F3C712-BD4F-4D5D-A34C-CC2D9FBB59C2}"/>
                    </a:ext>
                  </a:extLst>
                </p:cNvPr>
                <p:cNvSpPr txBox="1">
                  <a:spLocks noChangeArrowheads="1"/>
                </p:cNvSpPr>
                <p:nvPr/>
              </p:nvSpPr>
              <p:spPr bwMode="auto">
                <a:xfrm>
                  <a:off x="2496" y="2791"/>
                  <a:ext cx="3806"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200" b="0" i="1" dirty="0">
                      <a:latin typeface="+mn-lt"/>
                    </a:rPr>
                    <a:t>Cheap</a:t>
                  </a:r>
                  <a:r>
                    <a:rPr lang="en-GB" sz="1200" b="0" dirty="0">
                      <a:latin typeface="+mn-lt"/>
                    </a:rPr>
                    <a:t>                    </a:t>
                  </a:r>
                  <a:r>
                    <a:rPr lang="en-GB" sz="1600" dirty="0">
                      <a:latin typeface="+mn-lt"/>
                    </a:rPr>
                    <a:t>Metric 1:  </a:t>
                  </a:r>
                  <a:r>
                    <a:rPr lang="en-GB" sz="1600" dirty="0">
                      <a:solidFill>
                        <a:schemeClr val="accent1"/>
                      </a:solidFill>
                      <a:latin typeface="+mn-lt"/>
                    </a:rPr>
                    <a:t>Cost C        </a:t>
                  </a:r>
                  <a:r>
                    <a:rPr lang="en-GB" sz="1200" b="0" i="1" dirty="0">
                      <a:latin typeface="+mn-lt"/>
                    </a:rPr>
                    <a:t>Expensive</a:t>
                  </a:r>
                </a:p>
              </p:txBody>
            </p:sp>
            <p:sp>
              <p:nvSpPr>
                <p:cNvPr id="260" name="Text Box 6">
                  <a:extLst>
                    <a:ext uri="{FF2B5EF4-FFF2-40B4-BE49-F238E27FC236}">
                      <a16:creationId xmlns:a16="http://schemas.microsoft.com/office/drawing/2014/main" id="{11EDEC87-6255-44FB-985E-D275E12F77BE}"/>
                    </a:ext>
                  </a:extLst>
                </p:cNvPr>
                <p:cNvSpPr txBox="1">
                  <a:spLocks noChangeArrowheads="1"/>
                </p:cNvSpPr>
                <p:nvPr/>
              </p:nvSpPr>
              <p:spPr bwMode="auto">
                <a:xfrm rot="-5400000">
                  <a:off x="1250" y="1478"/>
                  <a:ext cx="2600"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200" b="0" i="1" dirty="0">
                      <a:latin typeface="+mn-lt"/>
                    </a:rPr>
                    <a:t>Light  </a:t>
                  </a:r>
                  <a:r>
                    <a:rPr lang="en-GB" sz="1200" b="0" dirty="0">
                      <a:latin typeface="+mn-lt"/>
                    </a:rPr>
                    <a:t>         </a:t>
                  </a:r>
                  <a:r>
                    <a:rPr lang="en-GB" sz="1600" dirty="0">
                      <a:latin typeface="+mn-lt"/>
                    </a:rPr>
                    <a:t>Metric 2: </a:t>
                  </a:r>
                  <a:r>
                    <a:rPr lang="en-GB" sz="1600" dirty="0">
                      <a:solidFill>
                        <a:schemeClr val="accent1"/>
                      </a:solidFill>
                      <a:latin typeface="+mn-lt"/>
                    </a:rPr>
                    <a:t>Mass m     </a:t>
                  </a:r>
                  <a:r>
                    <a:rPr lang="en-GB" sz="1200" b="0" dirty="0">
                      <a:latin typeface="+mn-lt"/>
                    </a:rPr>
                    <a:t>Heavy</a:t>
                  </a:r>
                </a:p>
                <a:p>
                  <a:pPr>
                    <a:buClr>
                      <a:srgbClr val="009B9B"/>
                    </a:buClr>
                    <a:buSzPct val="80000"/>
                    <a:buFont typeface="Wingdings" panose="05000000000000000000" pitchFamily="2" charset="2"/>
                    <a:buNone/>
                  </a:pPr>
                  <a:endParaRPr lang="en-GB" sz="1200" b="0" dirty="0">
                    <a:latin typeface="+mn-lt"/>
                  </a:endParaRPr>
                </a:p>
              </p:txBody>
            </p:sp>
          </p:grpSp>
          <p:grpSp>
            <p:nvGrpSpPr>
              <p:cNvPr id="208" name="Group 7">
                <a:extLst>
                  <a:ext uri="{FF2B5EF4-FFF2-40B4-BE49-F238E27FC236}">
                    <a16:creationId xmlns:a16="http://schemas.microsoft.com/office/drawing/2014/main" id="{7AAEBE87-AA84-4D96-A84E-C5DA2E92DE77}"/>
                  </a:ext>
                </a:extLst>
              </p:cNvPr>
              <p:cNvGrpSpPr>
                <a:grpSpLocks/>
              </p:cNvGrpSpPr>
              <p:nvPr/>
            </p:nvGrpSpPr>
            <p:grpSpPr bwMode="auto">
              <a:xfrm>
                <a:off x="3383" y="893"/>
                <a:ext cx="1938" cy="1778"/>
                <a:chOff x="3383" y="893"/>
                <a:chExt cx="1938" cy="1778"/>
              </a:xfrm>
            </p:grpSpPr>
            <p:sp>
              <p:nvSpPr>
                <p:cNvPr id="209" name="Oval 8">
                  <a:extLst>
                    <a:ext uri="{FF2B5EF4-FFF2-40B4-BE49-F238E27FC236}">
                      <a16:creationId xmlns:a16="http://schemas.microsoft.com/office/drawing/2014/main" id="{AB25D67B-2BC1-429B-9751-EE8A812A3069}"/>
                    </a:ext>
                  </a:extLst>
                </p:cNvPr>
                <p:cNvSpPr>
                  <a:spLocks noChangeArrowheads="1"/>
                </p:cNvSpPr>
                <p:nvPr/>
              </p:nvSpPr>
              <p:spPr bwMode="auto">
                <a:xfrm>
                  <a:off x="3526" y="1042"/>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grpSp>
              <p:nvGrpSpPr>
                <p:cNvPr id="210" name="Group 9">
                  <a:extLst>
                    <a:ext uri="{FF2B5EF4-FFF2-40B4-BE49-F238E27FC236}">
                      <a16:creationId xmlns:a16="http://schemas.microsoft.com/office/drawing/2014/main" id="{FB1BF0D5-C5DA-4A40-8930-8C17A0ABC58E}"/>
                    </a:ext>
                  </a:extLst>
                </p:cNvPr>
                <p:cNvGrpSpPr>
                  <a:grpSpLocks/>
                </p:cNvGrpSpPr>
                <p:nvPr/>
              </p:nvGrpSpPr>
              <p:grpSpPr bwMode="auto">
                <a:xfrm>
                  <a:off x="3383" y="893"/>
                  <a:ext cx="1938" cy="1778"/>
                  <a:chOff x="3383" y="893"/>
                  <a:chExt cx="1938" cy="1778"/>
                </a:xfrm>
              </p:grpSpPr>
              <p:sp>
                <p:nvSpPr>
                  <p:cNvPr id="211" name="Oval 10">
                    <a:extLst>
                      <a:ext uri="{FF2B5EF4-FFF2-40B4-BE49-F238E27FC236}">
                        <a16:creationId xmlns:a16="http://schemas.microsoft.com/office/drawing/2014/main" id="{4457B9BB-A301-4E8E-B26C-50605C01EE8E}"/>
                      </a:ext>
                    </a:extLst>
                  </p:cNvPr>
                  <p:cNvSpPr>
                    <a:spLocks noChangeArrowheads="1"/>
                  </p:cNvSpPr>
                  <p:nvPr/>
                </p:nvSpPr>
                <p:spPr bwMode="auto">
                  <a:xfrm>
                    <a:off x="4944" y="1912"/>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12" name="Oval 11">
                    <a:extLst>
                      <a:ext uri="{FF2B5EF4-FFF2-40B4-BE49-F238E27FC236}">
                        <a16:creationId xmlns:a16="http://schemas.microsoft.com/office/drawing/2014/main" id="{EBDB4502-141E-4582-8837-AB10C78E3537}"/>
                      </a:ext>
                    </a:extLst>
                  </p:cNvPr>
                  <p:cNvSpPr>
                    <a:spLocks noChangeArrowheads="1"/>
                  </p:cNvSpPr>
                  <p:nvPr/>
                </p:nvSpPr>
                <p:spPr bwMode="auto">
                  <a:xfrm>
                    <a:off x="3532" y="1403"/>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13" name="Oval 12">
                    <a:extLst>
                      <a:ext uri="{FF2B5EF4-FFF2-40B4-BE49-F238E27FC236}">
                        <a16:creationId xmlns:a16="http://schemas.microsoft.com/office/drawing/2014/main" id="{99027BFC-2D33-4CB1-8DAD-75108AAEA278}"/>
                      </a:ext>
                    </a:extLst>
                  </p:cNvPr>
                  <p:cNvSpPr>
                    <a:spLocks noChangeArrowheads="1"/>
                  </p:cNvSpPr>
                  <p:nvPr/>
                </p:nvSpPr>
                <p:spPr bwMode="auto">
                  <a:xfrm>
                    <a:off x="3731" y="1771"/>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14" name="Oval 13">
                    <a:extLst>
                      <a:ext uri="{FF2B5EF4-FFF2-40B4-BE49-F238E27FC236}">
                        <a16:creationId xmlns:a16="http://schemas.microsoft.com/office/drawing/2014/main" id="{786A307C-57E0-4AE7-AFD8-C764C8E48327}"/>
                      </a:ext>
                    </a:extLst>
                  </p:cNvPr>
                  <p:cNvSpPr>
                    <a:spLocks noChangeArrowheads="1"/>
                  </p:cNvSpPr>
                  <p:nvPr/>
                </p:nvSpPr>
                <p:spPr bwMode="auto">
                  <a:xfrm>
                    <a:off x="3831" y="1881"/>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15" name="Oval 14">
                    <a:extLst>
                      <a:ext uri="{FF2B5EF4-FFF2-40B4-BE49-F238E27FC236}">
                        <a16:creationId xmlns:a16="http://schemas.microsoft.com/office/drawing/2014/main" id="{51CACF77-D532-4073-9C8B-15DC323A5FF5}"/>
                      </a:ext>
                    </a:extLst>
                  </p:cNvPr>
                  <p:cNvSpPr>
                    <a:spLocks noChangeArrowheads="1"/>
                  </p:cNvSpPr>
                  <p:nvPr/>
                </p:nvSpPr>
                <p:spPr bwMode="auto">
                  <a:xfrm>
                    <a:off x="3931" y="1990"/>
                    <a:ext cx="136"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16" name="Oval 16">
                    <a:extLst>
                      <a:ext uri="{FF2B5EF4-FFF2-40B4-BE49-F238E27FC236}">
                        <a16:creationId xmlns:a16="http://schemas.microsoft.com/office/drawing/2014/main" id="{C2685B3A-0ED8-4975-B172-4F6FD861BD66}"/>
                      </a:ext>
                    </a:extLst>
                  </p:cNvPr>
                  <p:cNvSpPr>
                    <a:spLocks noChangeArrowheads="1"/>
                  </p:cNvSpPr>
                  <p:nvPr/>
                </p:nvSpPr>
                <p:spPr bwMode="auto">
                  <a:xfrm>
                    <a:off x="4185" y="2215"/>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17" name="Oval 17">
                    <a:extLst>
                      <a:ext uri="{FF2B5EF4-FFF2-40B4-BE49-F238E27FC236}">
                        <a16:creationId xmlns:a16="http://schemas.microsoft.com/office/drawing/2014/main" id="{756D589E-F005-49A6-BFB8-E3132770F64E}"/>
                      </a:ext>
                    </a:extLst>
                  </p:cNvPr>
                  <p:cNvSpPr>
                    <a:spLocks noChangeArrowheads="1"/>
                  </p:cNvSpPr>
                  <p:nvPr/>
                </p:nvSpPr>
                <p:spPr bwMode="auto">
                  <a:xfrm>
                    <a:off x="4353" y="2337"/>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18" name="Oval 20">
                    <a:extLst>
                      <a:ext uri="{FF2B5EF4-FFF2-40B4-BE49-F238E27FC236}">
                        <a16:creationId xmlns:a16="http://schemas.microsoft.com/office/drawing/2014/main" id="{B4FAB1F0-AF8B-40BA-A208-FDED7E09C1BA}"/>
                      </a:ext>
                    </a:extLst>
                  </p:cNvPr>
                  <p:cNvSpPr>
                    <a:spLocks noChangeArrowheads="1"/>
                  </p:cNvSpPr>
                  <p:nvPr/>
                </p:nvSpPr>
                <p:spPr bwMode="auto">
                  <a:xfrm>
                    <a:off x="4845" y="258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19" name="Oval 21">
                    <a:extLst>
                      <a:ext uri="{FF2B5EF4-FFF2-40B4-BE49-F238E27FC236}">
                        <a16:creationId xmlns:a16="http://schemas.microsoft.com/office/drawing/2014/main" id="{564FF3D2-5594-4562-9977-5DF54CC5166D}"/>
                      </a:ext>
                    </a:extLst>
                  </p:cNvPr>
                  <p:cNvSpPr>
                    <a:spLocks noChangeArrowheads="1"/>
                  </p:cNvSpPr>
                  <p:nvPr/>
                </p:nvSpPr>
                <p:spPr bwMode="auto">
                  <a:xfrm>
                    <a:off x="3564" y="1077"/>
                    <a:ext cx="136"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20" name="Oval 22">
                    <a:extLst>
                      <a:ext uri="{FF2B5EF4-FFF2-40B4-BE49-F238E27FC236}">
                        <a16:creationId xmlns:a16="http://schemas.microsoft.com/office/drawing/2014/main" id="{ACB4FBCC-B0AC-4C9D-91C5-459B8E6FDC17}"/>
                      </a:ext>
                    </a:extLst>
                  </p:cNvPr>
                  <p:cNvSpPr>
                    <a:spLocks noChangeArrowheads="1"/>
                  </p:cNvSpPr>
                  <p:nvPr/>
                </p:nvSpPr>
                <p:spPr bwMode="auto">
                  <a:xfrm>
                    <a:off x="3725" y="1260"/>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21" name="Oval 23">
                    <a:extLst>
                      <a:ext uri="{FF2B5EF4-FFF2-40B4-BE49-F238E27FC236}">
                        <a16:creationId xmlns:a16="http://schemas.microsoft.com/office/drawing/2014/main" id="{AF4EEB08-DB88-42E2-A69B-05EB00645C0E}"/>
                      </a:ext>
                    </a:extLst>
                  </p:cNvPr>
                  <p:cNvSpPr>
                    <a:spLocks noChangeArrowheads="1"/>
                  </p:cNvSpPr>
                  <p:nvPr/>
                </p:nvSpPr>
                <p:spPr bwMode="auto">
                  <a:xfrm>
                    <a:off x="3719" y="1198"/>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22" name="Oval 24">
                    <a:extLst>
                      <a:ext uri="{FF2B5EF4-FFF2-40B4-BE49-F238E27FC236}">
                        <a16:creationId xmlns:a16="http://schemas.microsoft.com/office/drawing/2014/main" id="{79001EED-6A98-478C-BB82-6EBF93896814}"/>
                      </a:ext>
                    </a:extLst>
                  </p:cNvPr>
                  <p:cNvSpPr>
                    <a:spLocks noChangeArrowheads="1"/>
                  </p:cNvSpPr>
                  <p:nvPr/>
                </p:nvSpPr>
                <p:spPr bwMode="auto">
                  <a:xfrm>
                    <a:off x="3719" y="1356"/>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23" name="Oval 25">
                    <a:extLst>
                      <a:ext uri="{FF2B5EF4-FFF2-40B4-BE49-F238E27FC236}">
                        <a16:creationId xmlns:a16="http://schemas.microsoft.com/office/drawing/2014/main" id="{CD3D9F1C-4386-4844-BD5F-DF93EF5E0A8B}"/>
                      </a:ext>
                    </a:extLst>
                  </p:cNvPr>
                  <p:cNvSpPr>
                    <a:spLocks noChangeArrowheads="1"/>
                  </p:cNvSpPr>
                  <p:nvPr/>
                </p:nvSpPr>
                <p:spPr bwMode="auto">
                  <a:xfrm>
                    <a:off x="3918" y="183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24" name="Oval 26">
                    <a:extLst>
                      <a:ext uri="{FF2B5EF4-FFF2-40B4-BE49-F238E27FC236}">
                        <a16:creationId xmlns:a16="http://schemas.microsoft.com/office/drawing/2014/main" id="{7F4DB94D-FB58-437E-8E9B-00CB9982DEB0}"/>
                      </a:ext>
                    </a:extLst>
                  </p:cNvPr>
                  <p:cNvSpPr>
                    <a:spLocks noChangeArrowheads="1"/>
                  </p:cNvSpPr>
                  <p:nvPr/>
                </p:nvSpPr>
                <p:spPr bwMode="auto">
                  <a:xfrm>
                    <a:off x="3763" y="1697"/>
                    <a:ext cx="136"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25" name="Oval 27">
                    <a:extLst>
                      <a:ext uri="{FF2B5EF4-FFF2-40B4-BE49-F238E27FC236}">
                        <a16:creationId xmlns:a16="http://schemas.microsoft.com/office/drawing/2014/main" id="{721A030B-8FCE-4076-9C4B-5DF051B923C2}"/>
                      </a:ext>
                    </a:extLst>
                  </p:cNvPr>
                  <p:cNvSpPr>
                    <a:spLocks noChangeArrowheads="1"/>
                  </p:cNvSpPr>
                  <p:nvPr/>
                </p:nvSpPr>
                <p:spPr bwMode="auto">
                  <a:xfrm>
                    <a:off x="4142" y="2003"/>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26" name="Oval 28">
                    <a:extLst>
                      <a:ext uri="{FF2B5EF4-FFF2-40B4-BE49-F238E27FC236}">
                        <a16:creationId xmlns:a16="http://schemas.microsoft.com/office/drawing/2014/main" id="{E2E3F2A3-CE17-4BE8-8CE3-AB683407413A}"/>
                      </a:ext>
                    </a:extLst>
                  </p:cNvPr>
                  <p:cNvSpPr>
                    <a:spLocks noChangeArrowheads="1"/>
                  </p:cNvSpPr>
                  <p:nvPr/>
                </p:nvSpPr>
                <p:spPr bwMode="auto">
                  <a:xfrm>
                    <a:off x="4322" y="1914"/>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27" name="Oval 29">
                    <a:extLst>
                      <a:ext uri="{FF2B5EF4-FFF2-40B4-BE49-F238E27FC236}">
                        <a16:creationId xmlns:a16="http://schemas.microsoft.com/office/drawing/2014/main" id="{A2F423E5-1963-4564-A2B4-483783003816}"/>
                      </a:ext>
                    </a:extLst>
                  </p:cNvPr>
                  <p:cNvSpPr>
                    <a:spLocks noChangeArrowheads="1"/>
                  </p:cNvSpPr>
                  <p:nvPr/>
                </p:nvSpPr>
                <p:spPr bwMode="auto">
                  <a:xfrm>
                    <a:off x="4279" y="2153"/>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28" name="Oval 30">
                    <a:extLst>
                      <a:ext uri="{FF2B5EF4-FFF2-40B4-BE49-F238E27FC236}">
                        <a16:creationId xmlns:a16="http://schemas.microsoft.com/office/drawing/2014/main" id="{E6FBB9D2-E62E-4412-8523-76B7CB3C3B15}"/>
                      </a:ext>
                    </a:extLst>
                  </p:cNvPr>
                  <p:cNvSpPr>
                    <a:spLocks noChangeArrowheads="1"/>
                  </p:cNvSpPr>
                  <p:nvPr/>
                </p:nvSpPr>
                <p:spPr bwMode="auto">
                  <a:xfrm>
                    <a:off x="4521" y="213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29" name="Oval 31">
                    <a:extLst>
                      <a:ext uri="{FF2B5EF4-FFF2-40B4-BE49-F238E27FC236}">
                        <a16:creationId xmlns:a16="http://schemas.microsoft.com/office/drawing/2014/main" id="{BD45E4C4-2831-4B01-9FCB-2E45514FC759}"/>
                      </a:ext>
                    </a:extLst>
                  </p:cNvPr>
                  <p:cNvSpPr>
                    <a:spLocks noChangeArrowheads="1"/>
                  </p:cNvSpPr>
                  <p:nvPr/>
                </p:nvSpPr>
                <p:spPr bwMode="auto">
                  <a:xfrm>
                    <a:off x="4621" y="2242"/>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30" name="Oval 32">
                    <a:extLst>
                      <a:ext uri="{FF2B5EF4-FFF2-40B4-BE49-F238E27FC236}">
                        <a16:creationId xmlns:a16="http://schemas.microsoft.com/office/drawing/2014/main" id="{6880267A-84DF-4885-AC76-7963CD697927}"/>
                      </a:ext>
                    </a:extLst>
                  </p:cNvPr>
                  <p:cNvSpPr>
                    <a:spLocks noChangeArrowheads="1"/>
                  </p:cNvSpPr>
                  <p:nvPr/>
                </p:nvSpPr>
                <p:spPr bwMode="auto">
                  <a:xfrm>
                    <a:off x="4720" y="2350"/>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31" name="Oval 33">
                    <a:extLst>
                      <a:ext uri="{FF2B5EF4-FFF2-40B4-BE49-F238E27FC236}">
                        <a16:creationId xmlns:a16="http://schemas.microsoft.com/office/drawing/2014/main" id="{7227F014-5792-451F-830D-526A39EB1158}"/>
                      </a:ext>
                    </a:extLst>
                  </p:cNvPr>
                  <p:cNvSpPr>
                    <a:spLocks noChangeArrowheads="1"/>
                  </p:cNvSpPr>
                  <p:nvPr/>
                </p:nvSpPr>
                <p:spPr bwMode="auto">
                  <a:xfrm>
                    <a:off x="3383" y="1124"/>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32" name="Oval 34">
                    <a:extLst>
                      <a:ext uri="{FF2B5EF4-FFF2-40B4-BE49-F238E27FC236}">
                        <a16:creationId xmlns:a16="http://schemas.microsoft.com/office/drawing/2014/main" id="{B95DBB57-DB13-4583-A39F-BEA7E88F070C}"/>
                      </a:ext>
                    </a:extLst>
                  </p:cNvPr>
                  <p:cNvSpPr>
                    <a:spLocks noChangeArrowheads="1"/>
                  </p:cNvSpPr>
                  <p:nvPr/>
                </p:nvSpPr>
                <p:spPr bwMode="auto">
                  <a:xfrm>
                    <a:off x="3520" y="1226"/>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33" name="Oval 35">
                    <a:extLst>
                      <a:ext uri="{FF2B5EF4-FFF2-40B4-BE49-F238E27FC236}">
                        <a16:creationId xmlns:a16="http://schemas.microsoft.com/office/drawing/2014/main" id="{99E2225B-9F6A-41C3-B18D-97131482F5F9}"/>
                      </a:ext>
                    </a:extLst>
                  </p:cNvPr>
                  <p:cNvSpPr>
                    <a:spLocks noChangeArrowheads="1"/>
                  </p:cNvSpPr>
                  <p:nvPr/>
                </p:nvSpPr>
                <p:spPr bwMode="auto">
                  <a:xfrm>
                    <a:off x="3427" y="89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34" name="Oval 36">
                    <a:extLst>
                      <a:ext uri="{FF2B5EF4-FFF2-40B4-BE49-F238E27FC236}">
                        <a16:creationId xmlns:a16="http://schemas.microsoft.com/office/drawing/2014/main" id="{A40BE372-BBF0-43E0-8F60-9A76B9629BBC}"/>
                      </a:ext>
                    </a:extLst>
                  </p:cNvPr>
                  <p:cNvSpPr>
                    <a:spLocks noChangeArrowheads="1"/>
                  </p:cNvSpPr>
                  <p:nvPr/>
                </p:nvSpPr>
                <p:spPr bwMode="auto">
                  <a:xfrm>
                    <a:off x="3881" y="1444"/>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35" name="Oval 37">
                    <a:extLst>
                      <a:ext uri="{FF2B5EF4-FFF2-40B4-BE49-F238E27FC236}">
                        <a16:creationId xmlns:a16="http://schemas.microsoft.com/office/drawing/2014/main" id="{0E181EA8-22AF-4F0A-B7AD-F9B1F1853E60}"/>
                      </a:ext>
                    </a:extLst>
                  </p:cNvPr>
                  <p:cNvSpPr>
                    <a:spLocks noChangeArrowheads="1"/>
                  </p:cNvSpPr>
                  <p:nvPr/>
                </p:nvSpPr>
                <p:spPr bwMode="auto">
                  <a:xfrm>
                    <a:off x="3974" y="1280"/>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36" name="Oval 38">
                    <a:extLst>
                      <a:ext uri="{FF2B5EF4-FFF2-40B4-BE49-F238E27FC236}">
                        <a16:creationId xmlns:a16="http://schemas.microsoft.com/office/drawing/2014/main" id="{7A50F69C-ED94-4E5B-8E7D-6298664F3729}"/>
                      </a:ext>
                    </a:extLst>
                  </p:cNvPr>
                  <p:cNvSpPr>
                    <a:spLocks noChangeArrowheads="1"/>
                  </p:cNvSpPr>
                  <p:nvPr/>
                </p:nvSpPr>
                <p:spPr bwMode="auto">
                  <a:xfrm>
                    <a:off x="4235" y="1628"/>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37" name="Oval 39">
                    <a:extLst>
                      <a:ext uri="{FF2B5EF4-FFF2-40B4-BE49-F238E27FC236}">
                        <a16:creationId xmlns:a16="http://schemas.microsoft.com/office/drawing/2014/main" id="{DEFEDE7B-30D5-4312-A9BF-484D69D74F0E}"/>
                      </a:ext>
                    </a:extLst>
                  </p:cNvPr>
                  <p:cNvSpPr>
                    <a:spLocks noChangeArrowheads="1"/>
                  </p:cNvSpPr>
                  <p:nvPr/>
                </p:nvSpPr>
                <p:spPr bwMode="auto">
                  <a:xfrm>
                    <a:off x="4266" y="1574"/>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38" name="Oval 40">
                    <a:extLst>
                      <a:ext uri="{FF2B5EF4-FFF2-40B4-BE49-F238E27FC236}">
                        <a16:creationId xmlns:a16="http://schemas.microsoft.com/office/drawing/2014/main" id="{71D1C607-F7A2-4E3C-B6E4-46934992A725}"/>
                      </a:ext>
                    </a:extLst>
                  </p:cNvPr>
                  <p:cNvSpPr>
                    <a:spLocks noChangeArrowheads="1"/>
                  </p:cNvSpPr>
                  <p:nvPr/>
                </p:nvSpPr>
                <p:spPr bwMode="auto">
                  <a:xfrm>
                    <a:off x="4627" y="1758"/>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39" name="Oval 41">
                    <a:extLst>
                      <a:ext uri="{FF2B5EF4-FFF2-40B4-BE49-F238E27FC236}">
                        <a16:creationId xmlns:a16="http://schemas.microsoft.com/office/drawing/2014/main" id="{823C1BD5-A4A3-4334-86EE-F2B07B7C644D}"/>
                      </a:ext>
                    </a:extLst>
                  </p:cNvPr>
                  <p:cNvSpPr>
                    <a:spLocks noChangeArrowheads="1"/>
                  </p:cNvSpPr>
                  <p:nvPr/>
                </p:nvSpPr>
                <p:spPr bwMode="auto">
                  <a:xfrm>
                    <a:off x="4646" y="183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40" name="Oval 42">
                    <a:extLst>
                      <a:ext uri="{FF2B5EF4-FFF2-40B4-BE49-F238E27FC236}">
                        <a16:creationId xmlns:a16="http://schemas.microsoft.com/office/drawing/2014/main" id="{FFBC2D88-08B4-4780-9472-DCFCD02D46EB}"/>
                      </a:ext>
                    </a:extLst>
                  </p:cNvPr>
                  <p:cNvSpPr>
                    <a:spLocks noChangeArrowheads="1"/>
                  </p:cNvSpPr>
                  <p:nvPr/>
                </p:nvSpPr>
                <p:spPr bwMode="auto">
                  <a:xfrm>
                    <a:off x="4826" y="1976"/>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41" name="Oval 43">
                    <a:extLst>
                      <a:ext uri="{FF2B5EF4-FFF2-40B4-BE49-F238E27FC236}">
                        <a16:creationId xmlns:a16="http://schemas.microsoft.com/office/drawing/2014/main" id="{6CC7FFBC-7A34-4697-AA38-888CABBC14CB}"/>
                      </a:ext>
                    </a:extLst>
                  </p:cNvPr>
                  <p:cNvSpPr>
                    <a:spLocks noChangeArrowheads="1"/>
                  </p:cNvSpPr>
                  <p:nvPr/>
                </p:nvSpPr>
                <p:spPr bwMode="auto">
                  <a:xfrm>
                    <a:off x="4826" y="2160"/>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42" name="Oval 44">
                    <a:extLst>
                      <a:ext uri="{FF2B5EF4-FFF2-40B4-BE49-F238E27FC236}">
                        <a16:creationId xmlns:a16="http://schemas.microsoft.com/office/drawing/2014/main" id="{1AF6B4DC-1E3C-499F-9141-27F813942362}"/>
                      </a:ext>
                    </a:extLst>
                  </p:cNvPr>
                  <p:cNvSpPr>
                    <a:spLocks noChangeArrowheads="1"/>
                  </p:cNvSpPr>
                  <p:nvPr/>
                </p:nvSpPr>
                <p:spPr bwMode="auto">
                  <a:xfrm>
                    <a:off x="3557" y="1587"/>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43" name="Oval 45">
                    <a:extLst>
                      <a:ext uri="{FF2B5EF4-FFF2-40B4-BE49-F238E27FC236}">
                        <a16:creationId xmlns:a16="http://schemas.microsoft.com/office/drawing/2014/main" id="{43E1F54D-050F-48CB-85E4-EA624ACB212E}"/>
                      </a:ext>
                    </a:extLst>
                  </p:cNvPr>
                  <p:cNvSpPr>
                    <a:spLocks noChangeArrowheads="1"/>
                  </p:cNvSpPr>
                  <p:nvPr/>
                </p:nvSpPr>
                <p:spPr bwMode="auto">
                  <a:xfrm>
                    <a:off x="4153" y="1417"/>
                    <a:ext cx="135" cy="88"/>
                  </a:xfrm>
                  <a:prstGeom prst="ellipse">
                    <a:avLst/>
                  </a:prstGeom>
                  <a:solidFill>
                    <a:schemeClr val="bg2">
                      <a:lumMod val="75000"/>
                    </a:schemeClr>
                  </a:solidFill>
                  <a:ln w="9525">
                    <a:solidFill>
                      <a:srgbClr val="CC0000"/>
                    </a:solidFill>
                    <a:round/>
                    <a:headEnd/>
                    <a:tailEnd/>
                  </a:ln>
                </p:spPr>
                <p:txBody>
                  <a:bodyPr/>
                  <a:lstStyle/>
                  <a:p>
                    <a:pPr>
                      <a:spcBef>
                        <a:spcPct val="20000"/>
                      </a:spcBef>
                      <a:spcAft>
                        <a:spcPct val="20000"/>
                      </a:spcAft>
                      <a:buClr>
                        <a:srgbClr val="009B9B"/>
                      </a:buClr>
                      <a:buSzPct val="80000"/>
                      <a:buFont typeface="Wingdings" pitchFamily="2" charset="2"/>
                      <a:buNone/>
                      <a:defRPr/>
                    </a:pPr>
                    <a:endParaRPr lang="en-GB" dirty="0">
                      <a:cs typeface="+mn-cs"/>
                    </a:endParaRPr>
                  </a:p>
                </p:txBody>
              </p:sp>
              <p:sp>
                <p:nvSpPr>
                  <p:cNvPr id="244" name="Oval 46">
                    <a:extLst>
                      <a:ext uri="{FF2B5EF4-FFF2-40B4-BE49-F238E27FC236}">
                        <a16:creationId xmlns:a16="http://schemas.microsoft.com/office/drawing/2014/main" id="{E7197FF0-D3C3-4FEB-8F75-781312E9E9F5}"/>
                      </a:ext>
                    </a:extLst>
                  </p:cNvPr>
                  <p:cNvSpPr>
                    <a:spLocks noChangeArrowheads="1"/>
                  </p:cNvSpPr>
                  <p:nvPr/>
                </p:nvSpPr>
                <p:spPr bwMode="auto">
                  <a:xfrm>
                    <a:off x="4161" y="1792"/>
                    <a:ext cx="136"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45" name="Oval 47">
                    <a:extLst>
                      <a:ext uri="{FF2B5EF4-FFF2-40B4-BE49-F238E27FC236}">
                        <a16:creationId xmlns:a16="http://schemas.microsoft.com/office/drawing/2014/main" id="{DA6719D9-2D0B-4FB6-826D-0C2AD853DDF4}"/>
                      </a:ext>
                    </a:extLst>
                  </p:cNvPr>
                  <p:cNvSpPr>
                    <a:spLocks noChangeArrowheads="1"/>
                  </p:cNvSpPr>
                  <p:nvPr/>
                </p:nvSpPr>
                <p:spPr bwMode="auto">
                  <a:xfrm>
                    <a:off x="3918" y="975"/>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46" name="Oval 48">
                    <a:extLst>
                      <a:ext uri="{FF2B5EF4-FFF2-40B4-BE49-F238E27FC236}">
                        <a16:creationId xmlns:a16="http://schemas.microsoft.com/office/drawing/2014/main" id="{076C82F0-039C-432A-A795-46BA5AE38C1C}"/>
                      </a:ext>
                    </a:extLst>
                  </p:cNvPr>
                  <p:cNvSpPr>
                    <a:spLocks noChangeArrowheads="1"/>
                  </p:cNvSpPr>
                  <p:nvPr/>
                </p:nvSpPr>
                <p:spPr bwMode="auto">
                  <a:xfrm>
                    <a:off x="4814" y="1873"/>
                    <a:ext cx="136"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47" name="Oval 49">
                    <a:extLst>
                      <a:ext uri="{FF2B5EF4-FFF2-40B4-BE49-F238E27FC236}">
                        <a16:creationId xmlns:a16="http://schemas.microsoft.com/office/drawing/2014/main" id="{96D109D2-F834-4394-AC2B-0BE5FA844B16}"/>
                      </a:ext>
                    </a:extLst>
                  </p:cNvPr>
                  <p:cNvSpPr>
                    <a:spLocks noChangeArrowheads="1"/>
                  </p:cNvSpPr>
                  <p:nvPr/>
                </p:nvSpPr>
                <p:spPr bwMode="auto">
                  <a:xfrm>
                    <a:off x="5044" y="2125"/>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48" name="Oval 50">
                    <a:extLst>
                      <a:ext uri="{FF2B5EF4-FFF2-40B4-BE49-F238E27FC236}">
                        <a16:creationId xmlns:a16="http://schemas.microsoft.com/office/drawing/2014/main" id="{260671B5-9DF4-41EF-8ECE-7C242AFF1EC5}"/>
                      </a:ext>
                    </a:extLst>
                  </p:cNvPr>
                  <p:cNvSpPr>
                    <a:spLocks noChangeArrowheads="1"/>
                  </p:cNvSpPr>
                  <p:nvPr/>
                </p:nvSpPr>
                <p:spPr bwMode="auto">
                  <a:xfrm>
                    <a:off x="5019" y="2385"/>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49" name="Oval 51">
                    <a:extLst>
                      <a:ext uri="{FF2B5EF4-FFF2-40B4-BE49-F238E27FC236}">
                        <a16:creationId xmlns:a16="http://schemas.microsoft.com/office/drawing/2014/main" id="{98D3376A-1260-42EF-BC09-3F094FF5377A}"/>
                      </a:ext>
                    </a:extLst>
                  </p:cNvPr>
                  <p:cNvSpPr>
                    <a:spLocks noChangeArrowheads="1"/>
                  </p:cNvSpPr>
                  <p:nvPr/>
                </p:nvSpPr>
                <p:spPr bwMode="auto">
                  <a:xfrm>
                    <a:off x="5094" y="2446"/>
                    <a:ext cx="136"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50" name="Oval 52">
                    <a:extLst>
                      <a:ext uri="{FF2B5EF4-FFF2-40B4-BE49-F238E27FC236}">
                        <a16:creationId xmlns:a16="http://schemas.microsoft.com/office/drawing/2014/main" id="{A96891A6-850D-4780-9BCC-EAB41DF8FB2F}"/>
                      </a:ext>
                    </a:extLst>
                  </p:cNvPr>
                  <p:cNvSpPr>
                    <a:spLocks noChangeArrowheads="1"/>
                  </p:cNvSpPr>
                  <p:nvPr/>
                </p:nvSpPr>
                <p:spPr bwMode="auto">
                  <a:xfrm>
                    <a:off x="3936" y="1137"/>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51" name="Oval 53">
                    <a:extLst>
                      <a:ext uri="{FF2B5EF4-FFF2-40B4-BE49-F238E27FC236}">
                        <a16:creationId xmlns:a16="http://schemas.microsoft.com/office/drawing/2014/main" id="{04D3E92A-97C1-47D3-BFD7-A7FE82C4A9B8}"/>
                      </a:ext>
                    </a:extLst>
                  </p:cNvPr>
                  <p:cNvSpPr>
                    <a:spLocks noChangeArrowheads="1"/>
                  </p:cNvSpPr>
                  <p:nvPr/>
                </p:nvSpPr>
                <p:spPr bwMode="auto">
                  <a:xfrm>
                    <a:off x="4110" y="1181"/>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52" name="Oval 54">
                    <a:extLst>
                      <a:ext uri="{FF2B5EF4-FFF2-40B4-BE49-F238E27FC236}">
                        <a16:creationId xmlns:a16="http://schemas.microsoft.com/office/drawing/2014/main" id="{EEE20E52-770C-4D1A-9DAA-2388C9DFC1F6}"/>
                      </a:ext>
                    </a:extLst>
                  </p:cNvPr>
                  <p:cNvSpPr>
                    <a:spLocks noChangeArrowheads="1"/>
                  </p:cNvSpPr>
                  <p:nvPr/>
                </p:nvSpPr>
                <p:spPr bwMode="auto">
                  <a:xfrm>
                    <a:off x="4368" y="1085"/>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53" name="Oval 55">
                    <a:extLst>
                      <a:ext uri="{FF2B5EF4-FFF2-40B4-BE49-F238E27FC236}">
                        <a16:creationId xmlns:a16="http://schemas.microsoft.com/office/drawing/2014/main" id="{5C99B4EB-0575-4A2C-9F7A-FD270A30E421}"/>
                      </a:ext>
                    </a:extLst>
                  </p:cNvPr>
                  <p:cNvSpPr>
                    <a:spLocks noChangeArrowheads="1"/>
                  </p:cNvSpPr>
                  <p:nvPr/>
                </p:nvSpPr>
                <p:spPr bwMode="auto">
                  <a:xfrm>
                    <a:off x="4800" y="1602"/>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54" name="Oval 56">
                    <a:extLst>
                      <a:ext uri="{FF2B5EF4-FFF2-40B4-BE49-F238E27FC236}">
                        <a16:creationId xmlns:a16="http://schemas.microsoft.com/office/drawing/2014/main" id="{1D5A4794-9482-43C0-9157-00A10ED36695}"/>
                      </a:ext>
                    </a:extLst>
                  </p:cNvPr>
                  <p:cNvSpPr>
                    <a:spLocks noChangeArrowheads="1"/>
                  </p:cNvSpPr>
                  <p:nvPr/>
                </p:nvSpPr>
                <p:spPr bwMode="auto">
                  <a:xfrm>
                    <a:off x="4176" y="982"/>
                    <a:ext cx="137" cy="88"/>
                  </a:xfrm>
                  <a:prstGeom prst="ellipse">
                    <a:avLst/>
                  </a:prstGeom>
                  <a:solidFill>
                    <a:srgbClr val="CCFF99"/>
                  </a:solidFill>
                  <a:ln w="12700">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55" name="Oval 57">
                    <a:extLst>
                      <a:ext uri="{FF2B5EF4-FFF2-40B4-BE49-F238E27FC236}">
                        <a16:creationId xmlns:a16="http://schemas.microsoft.com/office/drawing/2014/main" id="{F2D56A00-2C1F-40DB-BEAA-91D7D627E1E0}"/>
                      </a:ext>
                    </a:extLst>
                  </p:cNvPr>
                  <p:cNvSpPr>
                    <a:spLocks noChangeArrowheads="1"/>
                  </p:cNvSpPr>
                  <p:nvPr/>
                </p:nvSpPr>
                <p:spPr bwMode="auto">
                  <a:xfrm>
                    <a:off x="4992" y="1654"/>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56" name="Oval 58">
                    <a:extLst>
                      <a:ext uri="{FF2B5EF4-FFF2-40B4-BE49-F238E27FC236}">
                        <a16:creationId xmlns:a16="http://schemas.microsoft.com/office/drawing/2014/main" id="{35419DC8-302A-4DD9-BDBD-07A552C5CBAD}"/>
                      </a:ext>
                    </a:extLst>
                  </p:cNvPr>
                  <p:cNvSpPr>
                    <a:spLocks noChangeArrowheads="1"/>
                  </p:cNvSpPr>
                  <p:nvPr/>
                </p:nvSpPr>
                <p:spPr bwMode="auto">
                  <a:xfrm>
                    <a:off x="5184" y="1861"/>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57" name="Oval 59">
                    <a:extLst>
                      <a:ext uri="{FF2B5EF4-FFF2-40B4-BE49-F238E27FC236}">
                        <a16:creationId xmlns:a16="http://schemas.microsoft.com/office/drawing/2014/main" id="{6B8C8309-44B0-4067-A6DC-9AE6174086D4}"/>
                      </a:ext>
                    </a:extLst>
                  </p:cNvPr>
                  <p:cNvSpPr>
                    <a:spLocks noChangeArrowheads="1"/>
                  </p:cNvSpPr>
                  <p:nvPr/>
                </p:nvSpPr>
                <p:spPr bwMode="auto">
                  <a:xfrm>
                    <a:off x="5184" y="2016"/>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grpSp>
          </p:grpSp>
        </p:grpSp>
        <p:grpSp>
          <p:nvGrpSpPr>
            <p:cNvPr id="182" name="Group 92">
              <a:extLst>
                <a:ext uri="{FF2B5EF4-FFF2-40B4-BE49-F238E27FC236}">
                  <a16:creationId xmlns:a16="http://schemas.microsoft.com/office/drawing/2014/main" id="{9DBA5AD6-E723-44AC-AFAA-DDCE583B3F57}"/>
                </a:ext>
              </a:extLst>
            </p:cNvPr>
            <p:cNvGrpSpPr>
              <a:grpSpLocks/>
            </p:cNvGrpSpPr>
            <p:nvPr/>
          </p:nvGrpSpPr>
          <p:grpSpPr bwMode="auto">
            <a:xfrm>
              <a:off x="3393456" y="1195564"/>
              <a:ext cx="1469912" cy="684191"/>
              <a:chOff x="6845299" y="1652999"/>
              <a:chExt cx="1469840" cy="683338"/>
            </a:xfrm>
          </p:grpSpPr>
          <p:sp>
            <p:nvSpPr>
              <p:cNvPr id="205" name="Text Box 68">
                <a:extLst>
                  <a:ext uri="{FF2B5EF4-FFF2-40B4-BE49-F238E27FC236}">
                    <a16:creationId xmlns:a16="http://schemas.microsoft.com/office/drawing/2014/main" id="{16D89D8C-49E0-4129-95CC-23508F7287F7}"/>
                  </a:ext>
                </a:extLst>
              </p:cNvPr>
              <p:cNvSpPr txBox="1">
                <a:spLocks noChangeArrowheads="1"/>
              </p:cNvSpPr>
              <p:nvPr/>
            </p:nvSpPr>
            <p:spPr bwMode="auto">
              <a:xfrm>
                <a:off x="7164390" y="1652999"/>
                <a:ext cx="1150749" cy="68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buClr>
                    <a:srgbClr val="009B9B"/>
                  </a:buClr>
                  <a:buSzPct val="80000"/>
                  <a:buFont typeface="Wingdings" panose="05000000000000000000" pitchFamily="2" charset="2"/>
                  <a:buNone/>
                </a:pPr>
                <a:r>
                  <a:rPr lang="en-GB" sz="1400" dirty="0">
                    <a:latin typeface="+mn-lt"/>
                  </a:rPr>
                  <a:t>Dominated</a:t>
                </a:r>
              </a:p>
              <a:p>
                <a:pPr algn="ctr">
                  <a:buClr>
                    <a:srgbClr val="009B9B"/>
                  </a:buClr>
                  <a:buSzPct val="80000"/>
                  <a:buFont typeface="Wingdings" panose="05000000000000000000" pitchFamily="2" charset="2"/>
                  <a:buNone/>
                </a:pPr>
                <a:r>
                  <a:rPr lang="en-GB" sz="1400" dirty="0">
                    <a:latin typeface="+mn-lt"/>
                  </a:rPr>
                  <a:t>solution</a:t>
                </a:r>
                <a:endParaRPr lang="en-GB" sz="1800" b="0" dirty="0">
                  <a:latin typeface="+mn-lt"/>
                </a:endParaRPr>
              </a:p>
            </p:txBody>
          </p:sp>
          <p:sp>
            <p:nvSpPr>
              <p:cNvPr id="206" name="Line 69">
                <a:extLst>
                  <a:ext uri="{FF2B5EF4-FFF2-40B4-BE49-F238E27FC236}">
                    <a16:creationId xmlns:a16="http://schemas.microsoft.com/office/drawing/2014/main" id="{5C4AFCB6-5DF3-4BB8-8F93-12288F0C57EC}"/>
                  </a:ext>
                </a:extLst>
              </p:cNvPr>
              <p:cNvSpPr>
                <a:spLocks noChangeShapeType="1"/>
              </p:cNvSpPr>
              <p:nvPr/>
            </p:nvSpPr>
            <p:spPr bwMode="auto">
              <a:xfrm flipH="1">
                <a:off x="6845299" y="2049199"/>
                <a:ext cx="284150" cy="185505"/>
              </a:xfrm>
              <a:prstGeom prst="line">
                <a:avLst/>
              </a:prstGeom>
              <a:noFill/>
              <a:ln w="19050">
                <a:solidFill>
                  <a:schemeClr val="tx1"/>
                </a:solidFill>
                <a:round/>
                <a:headEnd/>
                <a:tailEnd type="triangle" w="med" len="lg"/>
              </a:ln>
              <a:extLst>
                <a:ext uri="{909E8E84-426E-40DD-AFC4-6F175D3DCCD1}">
                  <a14:hiddenFill xmlns:a14="http://schemas.microsoft.com/office/drawing/2010/main">
                    <a:noFill/>
                  </a14:hiddenFill>
                </a:ext>
              </a:extLst>
            </p:spPr>
            <p:txBody>
              <a:bodyPr anchor="ctr">
                <a:spAutoFit/>
              </a:bodyPr>
              <a:lstStyle/>
              <a:p>
                <a:endParaRPr lang="en-GB" dirty="0"/>
              </a:p>
            </p:txBody>
          </p:sp>
        </p:grpSp>
        <p:grpSp>
          <p:nvGrpSpPr>
            <p:cNvPr id="183" name="Group 72">
              <a:extLst>
                <a:ext uri="{FF2B5EF4-FFF2-40B4-BE49-F238E27FC236}">
                  <a16:creationId xmlns:a16="http://schemas.microsoft.com/office/drawing/2014/main" id="{D5ABC3F7-6BE1-4DB4-888F-F3A76666CF03}"/>
                </a:ext>
              </a:extLst>
            </p:cNvPr>
            <p:cNvGrpSpPr>
              <a:grpSpLocks/>
            </p:cNvGrpSpPr>
            <p:nvPr/>
          </p:nvGrpSpPr>
          <p:grpSpPr bwMode="auto">
            <a:xfrm>
              <a:off x="777241" y="2227264"/>
              <a:ext cx="1546225" cy="951225"/>
              <a:chOff x="2669" y="1526"/>
              <a:chExt cx="974" cy="557"/>
            </a:xfrm>
          </p:grpSpPr>
          <p:sp>
            <p:nvSpPr>
              <p:cNvPr id="203" name="Text Box 73">
                <a:extLst>
                  <a:ext uri="{FF2B5EF4-FFF2-40B4-BE49-F238E27FC236}">
                    <a16:creationId xmlns:a16="http://schemas.microsoft.com/office/drawing/2014/main" id="{7A410F8C-199A-47A8-96F5-92A2505BDC3B}"/>
                  </a:ext>
                </a:extLst>
              </p:cNvPr>
              <p:cNvSpPr txBox="1">
                <a:spLocks noChangeArrowheads="1"/>
              </p:cNvSpPr>
              <p:nvPr/>
            </p:nvSpPr>
            <p:spPr bwMode="auto">
              <a:xfrm>
                <a:off x="2669" y="1682"/>
                <a:ext cx="974" cy="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buClr>
                    <a:srgbClr val="009B9B"/>
                  </a:buClr>
                  <a:buSzPct val="80000"/>
                  <a:buFont typeface="Wingdings" panose="05000000000000000000" pitchFamily="2" charset="2"/>
                  <a:buNone/>
                </a:pPr>
                <a:r>
                  <a:rPr lang="en-GB" sz="1400" dirty="0">
                    <a:latin typeface="+mn-lt"/>
                  </a:rPr>
                  <a:t>Non-dominated</a:t>
                </a:r>
              </a:p>
              <a:p>
                <a:pPr algn="ctr">
                  <a:buClr>
                    <a:srgbClr val="009B9B"/>
                  </a:buClr>
                  <a:buSzPct val="80000"/>
                  <a:buFont typeface="Wingdings" panose="05000000000000000000" pitchFamily="2" charset="2"/>
                  <a:buNone/>
                </a:pPr>
                <a:r>
                  <a:rPr lang="en-GB" sz="1400" dirty="0">
                    <a:latin typeface="+mn-lt"/>
                  </a:rPr>
                  <a:t>solution</a:t>
                </a:r>
                <a:endParaRPr lang="en-GB" sz="1800" b="0" dirty="0">
                  <a:latin typeface="+mn-lt"/>
                </a:endParaRPr>
              </a:p>
            </p:txBody>
          </p:sp>
          <p:sp>
            <p:nvSpPr>
              <p:cNvPr id="204" name="Line 74">
                <a:extLst>
                  <a:ext uri="{FF2B5EF4-FFF2-40B4-BE49-F238E27FC236}">
                    <a16:creationId xmlns:a16="http://schemas.microsoft.com/office/drawing/2014/main" id="{925D2F27-BE90-4CF7-8879-7DFD8F7B3766}"/>
                  </a:ext>
                </a:extLst>
              </p:cNvPr>
              <p:cNvSpPr>
                <a:spLocks noChangeShapeType="1"/>
              </p:cNvSpPr>
              <p:nvPr/>
            </p:nvSpPr>
            <p:spPr bwMode="auto">
              <a:xfrm flipV="1">
                <a:off x="3405" y="1526"/>
                <a:ext cx="142" cy="138"/>
              </a:xfrm>
              <a:prstGeom prst="line">
                <a:avLst/>
              </a:prstGeom>
              <a:noFill/>
              <a:ln w="19050">
                <a:solidFill>
                  <a:schemeClr val="tx1"/>
                </a:solidFill>
                <a:round/>
                <a:headEnd/>
                <a:tailEnd type="triangle" w="med" len="lg"/>
              </a:ln>
              <a:extLst>
                <a:ext uri="{909E8E84-426E-40DD-AFC4-6F175D3DCCD1}">
                  <a14:hiddenFill xmlns:a14="http://schemas.microsoft.com/office/drawing/2010/main">
                    <a:noFill/>
                  </a14:hiddenFill>
                </a:ext>
              </a:extLst>
            </p:spPr>
            <p:txBody>
              <a:bodyPr anchor="ctr">
                <a:spAutoFit/>
              </a:bodyPr>
              <a:lstStyle/>
              <a:p>
                <a:endParaRPr lang="en-GB" dirty="0"/>
              </a:p>
            </p:txBody>
          </p:sp>
        </p:grpSp>
        <p:grpSp>
          <p:nvGrpSpPr>
            <p:cNvPr id="184" name="Group 81">
              <a:extLst>
                <a:ext uri="{FF2B5EF4-FFF2-40B4-BE49-F238E27FC236}">
                  <a16:creationId xmlns:a16="http://schemas.microsoft.com/office/drawing/2014/main" id="{D5E53227-1E0B-4C8C-8985-DCF4F99D5FB3}"/>
                </a:ext>
              </a:extLst>
            </p:cNvPr>
            <p:cNvGrpSpPr>
              <a:grpSpLocks/>
            </p:cNvGrpSpPr>
            <p:nvPr/>
          </p:nvGrpSpPr>
          <p:grpSpPr bwMode="auto">
            <a:xfrm>
              <a:off x="1107440" y="774700"/>
              <a:ext cx="3797300" cy="2501900"/>
              <a:chOff x="2864" y="800"/>
              <a:chExt cx="2392" cy="1576"/>
            </a:xfrm>
          </p:grpSpPr>
          <p:sp>
            <p:nvSpPr>
              <p:cNvPr id="201" name="Line 82">
                <a:extLst>
                  <a:ext uri="{FF2B5EF4-FFF2-40B4-BE49-F238E27FC236}">
                    <a16:creationId xmlns:a16="http://schemas.microsoft.com/office/drawing/2014/main" id="{138FA957-D123-4181-A869-A3177EF77B6A}"/>
                  </a:ext>
                </a:extLst>
              </p:cNvPr>
              <p:cNvSpPr>
                <a:spLocks noChangeShapeType="1"/>
              </p:cNvSpPr>
              <p:nvPr/>
            </p:nvSpPr>
            <p:spPr bwMode="auto">
              <a:xfrm>
                <a:off x="3632" y="800"/>
                <a:ext cx="0" cy="1576"/>
              </a:xfrm>
              <a:prstGeom prst="line">
                <a:avLst/>
              </a:prstGeom>
              <a:ln w="28575">
                <a:prstDash val="sysDash"/>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wrap="none" anchor="ctr">
                <a:spAutoFit/>
              </a:bodyPr>
              <a:lstStyle/>
              <a:p>
                <a:endParaRPr lang="en-GB" dirty="0"/>
              </a:p>
            </p:txBody>
          </p:sp>
          <p:sp>
            <p:nvSpPr>
              <p:cNvPr id="202" name="Line 83">
                <a:extLst>
                  <a:ext uri="{FF2B5EF4-FFF2-40B4-BE49-F238E27FC236}">
                    <a16:creationId xmlns:a16="http://schemas.microsoft.com/office/drawing/2014/main" id="{B0109E10-0471-47E9-966F-C9AB2231B907}"/>
                  </a:ext>
                </a:extLst>
              </p:cNvPr>
              <p:cNvSpPr>
                <a:spLocks noChangeShapeType="1"/>
              </p:cNvSpPr>
              <p:nvPr/>
            </p:nvSpPr>
            <p:spPr bwMode="auto">
              <a:xfrm>
                <a:off x="2864" y="1640"/>
                <a:ext cx="2392" cy="0"/>
              </a:xfrm>
              <a:prstGeom prst="line">
                <a:avLst/>
              </a:prstGeom>
              <a:ln w="28575">
                <a:prstDash val="sysDash"/>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wrap="none" anchor="ctr">
                <a:spAutoFit/>
              </a:bodyPr>
              <a:lstStyle/>
              <a:p>
                <a:endParaRPr lang="en-GB" dirty="0"/>
              </a:p>
            </p:txBody>
          </p:sp>
        </p:grpSp>
        <p:grpSp>
          <p:nvGrpSpPr>
            <p:cNvPr id="185" name="Group 84">
              <a:extLst>
                <a:ext uri="{FF2B5EF4-FFF2-40B4-BE49-F238E27FC236}">
                  <a16:creationId xmlns:a16="http://schemas.microsoft.com/office/drawing/2014/main" id="{48A9D47C-BA7A-4D0D-9573-1F0424E11B96}"/>
                </a:ext>
              </a:extLst>
            </p:cNvPr>
            <p:cNvGrpSpPr>
              <a:grpSpLocks/>
            </p:cNvGrpSpPr>
            <p:nvPr/>
          </p:nvGrpSpPr>
          <p:grpSpPr bwMode="auto">
            <a:xfrm>
              <a:off x="1621790" y="1139825"/>
              <a:ext cx="3492500" cy="2816225"/>
              <a:chOff x="3284" y="862"/>
              <a:chExt cx="2200" cy="1774"/>
            </a:xfrm>
          </p:grpSpPr>
          <p:sp>
            <p:nvSpPr>
              <p:cNvPr id="199" name="Line 85">
                <a:extLst>
                  <a:ext uri="{FF2B5EF4-FFF2-40B4-BE49-F238E27FC236}">
                    <a16:creationId xmlns:a16="http://schemas.microsoft.com/office/drawing/2014/main" id="{7FC23114-58B4-4835-A61E-A4DC6523B555}"/>
                  </a:ext>
                </a:extLst>
              </p:cNvPr>
              <p:cNvSpPr>
                <a:spLocks noChangeShapeType="1"/>
              </p:cNvSpPr>
              <p:nvPr/>
            </p:nvSpPr>
            <p:spPr bwMode="auto">
              <a:xfrm>
                <a:off x="4317" y="862"/>
                <a:ext cx="0" cy="1774"/>
              </a:xfrm>
              <a:prstGeom prst="line">
                <a:avLst/>
              </a:prstGeom>
              <a:ln w="28575">
                <a:prstDash val="sysDash"/>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anchor="ctr">
                <a:spAutoFit/>
              </a:bodyPr>
              <a:lstStyle/>
              <a:p>
                <a:endParaRPr lang="en-GB" dirty="0"/>
              </a:p>
            </p:txBody>
          </p:sp>
          <p:sp>
            <p:nvSpPr>
              <p:cNvPr id="200" name="Line 86">
                <a:extLst>
                  <a:ext uri="{FF2B5EF4-FFF2-40B4-BE49-F238E27FC236}">
                    <a16:creationId xmlns:a16="http://schemas.microsoft.com/office/drawing/2014/main" id="{9D1AFA8D-22D7-41C2-BA0C-7B3B04DA6AC4}"/>
                  </a:ext>
                </a:extLst>
              </p:cNvPr>
              <p:cNvSpPr>
                <a:spLocks noChangeShapeType="1"/>
              </p:cNvSpPr>
              <p:nvPr/>
            </p:nvSpPr>
            <p:spPr bwMode="auto">
              <a:xfrm>
                <a:off x="3284" y="1317"/>
                <a:ext cx="2200" cy="0"/>
              </a:xfrm>
              <a:prstGeom prst="line">
                <a:avLst/>
              </a:prstGeom>
              <a:ln w="28575">
                <a:prstDash val="sysDash"/>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anchor="ctr">
                <a:spAutoFit/>
              </a:bodyPr>
              <a:lstStyle/>
              <a:p>
                <a:endParaRPr lang="en-GB" dirty="0"/>
              </a:p>
            </p:txBody>
          </p:sp>
        </p:grpSp>
        <p:grpSp>
          <p:nvGrpSpPr>
            <p:cNvPr id="186" name="Group 87">
              <a:extLst>
                <a:ext uri="{FF2B5EF4-FFF2-40B4-BE49-F238E27FC236}">
                  <a16:creationId xmlns:a16="http://schemas.microsoft.com/office/drawing/2014/main" id="{D5CF50D1-6CBE-4C28-8CB6-328B62E109D1}"/>
                </a:ext>
              </a:extLst>
            </p:cNvPr>
            <p:cNvGrpSpPr>
              <a:grpSpLocks/>
            </p:cNvGrpSpPr>
            <p:nvPr/>
          </p:nvGrpSpPr>
          <p:grpSpPr bwMode="auto">
            <a:xfrm>
              <a:off x="1931353" y="1327150"/>
              <a:ext cx="2538412" cy="2455863"/>
              <a:chOff x="3479" y="1220"/>
              <a:chExt cx="1599" cy="1547"/>
            </a:xfrm>
          </p:grpSpPr>
          <p:sp>
            <p:nvSpPr>
              <p:cNvPr id="191" name="Oval 88">
                <a:extLst>
                  <a:ext uri="{FF2B5EF4-FFF2-40B4-BE49-F238E27FC236}">
                    <a16:creationId xmlns:a16="http://schemas.microsoft.com/office/drawing/2014/main" id="{C0456B40-46C0-44F2-A517-7A3912E81299}"/>
                  </a:ext>
                </a:extLst>
              </p:cNvPr>
              <p:cNvSpPr>
                <a:spLocks noChangeArrowheads="1"/>
              </p:cNvSpPr>
              <p:nvPr/>
            </p:nvSpPr>
            <p:spPr bwMode="auto">
              <a:xfrm>
                <a:off x="3827" y="1867"/>
                <a:ext cx="137" cy="90"/>
              </a:xfrm>
              <a:prstGeom prst="ellipse">
                <a:avLst/>
              </a:prstGeom>
              <a:solidFill>
                <a:srgbClr val="FF99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92" name="Oval 89">
                <a:extLst>
                  <a:ext uri="{FF2B5EF4-FFF2-40B4-BE49-F238E27FC236}">
                    <a16:creationId xmlns:a16="http://schemas.microsoft.com/office/drawing/2014/main" id="{BCEE065F-487A-4A9C-86B2-4FDA68B65C01}"/>
                  </a:ext>
                </a:extLst>
              </p:cNvPr>
              <p:cNvSpPr>
                <a:spLocks noChangeArrowheads="1"/>
              </p:cNvSpPr>
              <p:nvPr/>
            </p:nvSpPr>
            <p:spPr bwMode="auto">
              <a:xfrm>
                <a:off x="3927" y="1977"/>
                <a:ext cx="137" cy="88"/>
              </a:xfrm>
              <a:prstGeom prst="ellipse">
                <a:avLst/>
              </a:prstGeom>
              <a:solidFill>
                <a:srgbClr val="FF99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93" name="Oval 90">
                <a:extLst>
                  <a:ext uri="{FF2B5EF4-FFF2-40B4-BE49-F238E27FC236}">
                    <a16:creationId xmlns:a16="http://schemas.microsoft.com/office/drawing/2014/main" id="{32325A66-83F1-4E0C-86A3-FDCFBA12BB3A}"/>
                  </a:ext>
                </a:extLst>
              </p:cNvPr>
              <p:cNvSpPr>
                <a:spLocks noChangeArrowheads="1"/>
              </p:cNvSpPr>
              <p:nvPr/>
            </p:nvSpPr>
            <p:spPr bwMode="auto">
              <a:xfrm>
                <a:off x="4027" y="2086"/>
                <a:ext cx="136" cy="88"/>
              </a:xfrm>
              <a:prstGeom prst="ellipse">
                <a:avLst/>
              </a:prstGeom>
              <a:solidFill>
                <a:srgbClr val="FF99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94" name="Oval 91">
                <a:extLst>
                  <a:ext uri="{FF2B5EF4-FFF2-40B4-BE49-F238E27FC236}">
                    <a16:creationId xmlns:a16="http://schemas.microsoft.com/office/drawing/2014/main" id="{842A91E2-5B8E-4FC8-9D23-19C2E18091A8}"/>
                  </a:ext>
                </a:extLst>
              </p:cNvPr>
              <p:cNvSpPr>
                <a:spLocks noChangeArrowheads="1"/>
              </p:cNvSpPr>
              <p:nvPr/>
            </p:nvSpPr>
            <p:spPr bwMode="auto">
              <a:xfrm>
                <a:off x="4281" y="2311"/>
                <a:ext cx="137" cy="88"/>
              </a:xfrm>
              <a:prstGeom prst="ellipse">
                <a:avLst/>
              </a:prstGeom>
              <a:solidFill>
                <a:srgbClr val="C70F44"/>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95" name="Oval 92">
                <a:extLst>
                  <a:ext uri="{FF2B5EF4-FFF2-40B4-BE49-F238E27FC236}">
                    <a16:creationId xmlns:a16="http://schemas.microsoft.com/office/drawing/2014/main" id="{D19A9912-C12A-4648-A3EA-0999A27EB47F}"/>
                  </a:ext>
                </a:extLst>
              </p:cNvPr>
              <p:cNvSpPr>
                <a:spLocks noChangeArrowheads="1"/>
              </p:cNvSpPr>
              <p:nvPr/>
            </p:nvSpPr>
            <p:spPr bwMode="auto">
              <a:xfrm>
                <a:off x="4449" y="2433"/>
                <a:ext cx="137" cy="89"/>
              </a:xfrm>
              <a:prstGeom prst="ellipse">
                <a:avLst/>
              </a:prstGeom>
              <a:solidFill>
                <a:srgbClr val="C70F44"/>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96" name="Oval 93">
                <a:extLst>
                  <a:ext uri="{FF2B5EF4-FFF2-40B4-BE49-F238E27FC236}">
                    <a16:creationId xmlns:a16="http://schemas.microsoft.com/office/drawing/2014/main" id="{D810DD5A-F017-4EE8-922F-F47AA8BD9814}"/>
                  </a:ext>
                </a:extLst>
              </p:cNvPr>
              <p:cNvSpPr>
                <a:spLocks noChangeArrowheads="1"/>
              </p:cNvSpPr>
              <p:nvPr/>
            </p:nvSpPr>
            <p:spPr bwMode="auto">
              <a:xfrm>
                <a:off x="4941" y="2679"/>
                <a:ext cx="137" cy="88"/>
              </a:xfrm>
              <a:prstGeom prst="ellipse">
                <a:avLst/>
              </a:prstGeom>
              <a:solidFill>
                <a:srgbClr val="C70F44"/>
              </a:solidFill>
              <a:ln w="9525">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97" name="Oval 94">
                <a:extLst>
                  <a:ext uri="{FF2B5EF4-FFF2-40B4-BE49-F238E27FC236}">
                    <a16:creationId xmlns:a16="http://schemas.microsoft.com/office/drawing/2014/main" id="{349A4169-26D0-41D5-99F3-C0788F88CF37}"/>
                  </a:ext>
                </a:extLst>
              </p:cNvPr>
              <p:cNvSpPr>
                <a:spLocks noChangeArrowheads="1"/>
              </p:cNvSpPr>
              <p:nvPr/>
            </p:nvSpPr>
            <p:spPr bwMode="auto">
              <a:xfrm>
                <a:off x="3479" y="1220"/>
                <a:ext cx="137" cy="88"/>
              </a:xfrm>
              <a:prstGeom prst="ellipse">
                <a:avLst/>
              </a:prstGeom>
              <a:solidFill>
                <a:srgbClr val="C70F44"/>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98" name="Oval 95">
                <a:extLst>
                  <a:ext uri="{FF2B5EF4-FFF2-40B4-BE49-F238E27FC236}">
                    <a16:creationId xmlns:a16="http://schemas.microsoft.com/office/drawing/2014/main" id="{E6F95149-A13D-4BDB-B3D3-BD320A4669AA}"/>
                  </a:ext>
                </a:extLst>
              </p:cNvPr>
              <p:cNvSpPr>
                <a:spLocks noChangeArrowheads="1"/>
              </p:cNvSpPr>
              <p:nvPr/>
            </p:nvSpPr>
            <p:spPr bwMode="auto">
              <a:xfrm>
                <a:off x="3653" y="1683"/>
                <a:ext cx="137" cy="89"/>
              </a:xfrm>
              <a:prstGeom prst="ellipse">
                <a:avLst/>
              </a:prstGeom>
              <a:solidFill>
                <a:srgbClr val="FFFF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grpSp>
        <p:sp>
          <p:nvSpPr>
            <p:cNvPr id="187" name="Freeform 80">
              <a:extLst>
                <a:ext uri="{FF2B5EF4-FFF2-40B4-BE49-F238E27FC236}">
                  <a16:creationId xmlns:a16="http://schemas.microsoft.com/office/drawing/2014/main" id="{834BF85B-95C6-4C1C-858A-986AC794DC7F}"/>
                </a:ext>
              </a:extLst>
            </p:cNvPr>
            <p:cNvSpPr>
              <a:spLocks noChangeArrowheads="1"/>
            </p:cNvSpPr>
            <p:nvPr/>
          </p:nvSpPr>
          <p:spPr bwMode="auto">
            <a:xfrm>
              <a:off x="1793240" y="888999"/>
              <a:ext cx="2952785" cy="3110858"/>
            </a:xfrm>
            <a:custGeom>
              <a:avLst/>
              <a:gdLst>
                <a:gd name="T0" fmla="*/ 0 w 3175000"/>
                <a:gd name="T1" fmla="*/ 0 h 3111500"/>
                <a:gd name="T2" fmla="*/ 330200 w 3175000"/>
                <a:gd name="T3" fmla="*/ 1206500 h 3111500"/>
                <a:gd name="T4" fmla="*/ 1066800 w 3175000"/>
                <a:gd name="T5" fmla="*/ 2070100 h 3111500"/>
                <a:gd name="T6" fmla="*/ 2209800 w 3175000"/>
                <a:gd name="T7" fmla="*/ 2806700 h 3111500"/>
                <a:gd name="T8" fmla="*/ 3175000 w 3175000"/>
                <a:gd name="T9" fmla="*/ 3111500 h 3111500"/>
                <a:gd name="T10" fmla="*/ 0 60000 65536"/>
                <a:gd name="T11" fmla="*/ 0 60000 65536"/>
                <a:gd name="T12" fmla="*/ 0 60000 65536"/>
                <a:gd name="T13" fmla="*/ 0 60000 65536"/>
                <a:gd name="T14" fmla="*/ 0 60000 65536"/>
                <a:gd name="T15" fmla="*/ 0 w 3175000"/>
                <a:gd name="T16" fmla="*/ 0 h 3111500"/>
                <a:gd name="T17" fmla="*/ 3175000 w 3175000"/>
                <a:gd name="T18" fmla="*/ 3111500 h 3111500"/>
              </a:gdLst>
              <a:ahLst/>
              <a:cxnLst>
                <a:cxn ang="T10">
                  <a:pos x="T0" y="T1"/>
                </a:cxn>
                <a:cxn ang="T11">
                  <a:pos x="T2" y="T3"/>
                </a:cxn>
                <a:cxn ang="T12">
                  <a:pos x="T4" y="T5"/>
                </a:cxn>
                <a:cxn ang="T13">
                  <a:pos x="T6" y="T7"/>
                </a:cxn>
                <a:cxn ang="T14">
                  <a:pos x="T8" y="T9"/>
                </a:cxn>
              </a:cxnLst>
              <a:rect l="T15" t="T16" r="T17" b="T18"/>
              <a:pathLst>
                <a:path w="3175000" h="3111500">
                  <a:moveTo>
                    <a:pt x="0" y="0"/>
                  </a:moveTo>
                  <a:cubicBezTo>
                    <a:pt x="76200" y="430741"/>
                    <a:pt x="152400" y="861483"/>
                    <a:pt x="330200" y="1206500"/>
                  </a:cubicBezTo>
                  <a:cubicBezTo>
                    <a:pt x="508000" y="1551517"/>
                    <a:pt x="753533" y="1803400"/>
                    <a:pt x="1066800" y="2070100"/>
                  </a:cubicBezTo>
                  <a:cubicBezTo>
                    <a:pt x="1380067" y="2336800"/>
                    <a:pt x="1858433" y="2633133"/>
                    <a:pt x="2209800" y="2806700"/>
                  </a:cubicBezTo>
                  <a:cubicBezTo>
                    <a:pt x="2561167" y="2980267"/>
                    <a:pt x="2868083" y="3045883"/>
                    <a:pt x="3175000" y="3111500"/>
                  </a:cubicBezTo>
                </a:path>
              </a:pathLst>
            </a:custGeom>
            <a:noFill/>
            <a:ln w="38100" algn="ctr">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endParaRPr lang="en-GB" dirty="0"/>
            </a:p>
          </p:txBody>
        </p:sp>
        <p:cxnSp>
          <p:nvCxnSpPr>
            <p:cNvPr id="188" name="Straight Arrow Connector 96">
              <a:extLst>
                <a:ext uri="{FF2B5EF4-FFF2-40B4-BE49-F238E27FC236}">
                  <a16:creationId xmlns:a16="http://schemas.microsoft.com/office/drawing/2014/main" id="{F6D651EA-8223-40C9-8D34-025546110D5B}"/>
                </a:ext>
              </a:extLst>
            </p:cNvPr>
            <p:cNvCxnSpPr>
              <a:cxnSpLocks noChangeShapeType="1"/>
            </p:cNvCxnSpPr>
            <p:nvPr/>
          </p:nvCxnSpPr>
          <p:spPr bwMode="auto">
            <a:xfrm>
              <a:off x="1196340" y="1701800"/>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sp>
          <p:nvSpPr>
            <p:cNvPr id="189" name="Text Box 78">
              <a:extLst>
                <a:ext uri="{FF2B5EF4-FFF2-40B4-BE49-F238E27FC236}">
                  <a16:creationId xmlns:a16="http://schemas.microsoft.com/office/drawing/2014/main" id="{81C09058-4220-45C2-A258-A4F0C5CC4B11}"/>
                </a:ext>
              </a:extLst>
            </p:cNvPr>
            <p:cNvSpPr txBox="1">
              <a:spLocks noChangeArrowheads="1"/>
            </p:cNvSpPr>
            <p:nvPr/>
          </p:nvSpPr>
          <p:spPr bwMode="auto">
            <a:xfrm>
              <a:off x="1435643" y="3308350"/>
              <a:ext cx="1215258" cy="85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buClr>
                  <a:srgbClr val="009B9B"/>
                </a:buClr>
                <a:buSzPct val="80000"/>
                <a:buFont typeface="Wingdings" panose="05000000000000000000" pitchFamily="2" charset="2"/>
                <a:buNone/>
              </a:pPr>
              <a:r>
                <a:rPr lang="en-GB" sz="1800" i="1" dirty="0">
                  <a:solidFill>
                    <a:srgbClr val="CC0000"/>
                  </a:solidFill>
                  <a:latin typeface="+mn-lt"/>
                </a:rPr>
                <a:t>Trade-off</a:t>
              </a:r>
            </a:p>
            <a:p>
              <a:pPr algn="ctr">
                <a:buClr>
                  <a:srgbClr val="009B9B"/>
                </a:buClr>
                <a:buSzPct val="80000"/>
                <a:buFont typeface="Wingdings" panose="05000000000000000000" pitchFamily="2" charset="2"/>
                <a:buNone/>
              </a:pPr>
              <a:r>
                <a:rPr lang="en-GB" sz="1800" i="1" dirty="0">
                  <a:solidFill>
                    <a:srgbClr val="CC0000"/>
                  </a:solidFill>
                  <a:latin typeface="+mn-lt"/>
                </a:rPr>
                <a:t>surface</a:t>
              </a:r>
              <a:endParaRPr lang="en-GB" sz="1800" b="0" i="1" dirty="0">
                <a:solidFill>
                  <a:srgbClr val="CC0000"/>
                </a:solidFill>
                <a:latin typeface="+mn-lt"/>
              </a:endParaRPr>
            </a:p>
          </p:txBody>
        </p:sp>
        <p:sp>
          <p:nvSpPr>
            <p:cNvPr id="190" name="Line 79">
              <a:extLst>
                <a:ext uri="{FF2B5EF4-FFF2-40B4-BE49-F238E27FC236}">
                  <a16:creationId xmlns:a16="http://schemas.microsoft.com/office/drawing/2014/main" id="{60981C25-F194-4414-9F14-B566841FD4C6}"/>
                </a:ext>
              </a:extLst>
            </p:cNvPr>
            <p:cNvSpPr>
              <a:spLocks noChangeShapeType="1"/>
            </p:cNvSpPr>
            <p:nvPr/>
          </p:nvSpPr>
          <p:spPr bwMode="auto">
            <a:xfrm flipV="1">
              <a:off x="2575878" y="3073400"/>
              <a:ext cx="365125" cy="265113"/>
            </a:xfrm>
            <a:prstGeom prst="line">
              <a:avLst/>
            </a:prstGeom>
            <a:noFill/>
            <a:ln w="19050">
              <a:solidFill>
                <a:srgbClr val="CC0000"/>
              </a:solidFill>
              <a:round/>
              <a:headEnd/>
              <a:tailEnd type="triangle" w="med" len="lg"/>
            </a:ln>
            <a:extLst>
              <a:ext uri="{909E8E84-426E-40DD-AFC4-6F175D3DCCD1}">
                <a14:hiddenFill xmlns:a14="http://schemas.microsoft.com/office/drawing/2010/main">
                  <a:noFill/>
                </a14:hiddenFill>
              </a:ext>
            </a:extLst>
          </p:spPr>
          <p:txBody>
            <a:bodyPr anchor="ctr">
              <a:spAutoFit/>
            </a:bodyPr>
            <a:lstStyle/>
            <a:p>
              <a:endParaRPr lang="en-GB" dirty="0"/>
            </a:p>
          </p:txBody>
        </p:sp>
      </p:grpSp>
      <p:sp>
        <p:nvSpPr>
          <p:cNvPr id="2" name="Slide Number Placeholder 1">
            <a:extLst>
              <a:ext uri="{FF2B5EF4-FFF2-40B4-BE49-F238E27FC236}">
                <a16:creationId xmlns:a16="http://schemas.microsoft.com/office/drawing/2014/main" id="{CDABE864-2A12-43D6-B115-C69C2C6B9B48}"/>
              </a:ext>
            </a:extLst>
          </p:cNvPr>
          <p:cNvSpPr>
            <a:spLocks noGrp="1"/>
          </p:cNvSpPr>
          <p:nvPr>
            <p:ph type="sldNum" sz="quarter" idx="11"/>
          </p:nvPr>
        </p:nvSpPr>
        <p:spPr/>
        <p:txBody>
          <a:bodyPr/>
          <a:lstStyle/>
          <a:p>
            <a:fld id="{F0D23093-2AB0-F74C-B865-1A12A15B650E}" type="slidenum">
              <a:rPr lang="en-US" smtClean="0"/>
              <a:pPr/>
              <a:t>6</a:t>
            </a:fld>
            <a:endParaRPr lang="en-US" dirty="0"/>
          </a:p>
        </p:txBody>
      </p:sp>
    </p:spTree>
    <p:extLst>
      <p:ext uri="{BB962C8B-B14F-4D97-AF65-F5344CB8AC3E}">
        <p14:creationId xmlns:p14="http://schemas.microsoft.com/office/powerpoint/2010/main" val="34123891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5424"/>
                                        </p:tgtEl>
                                        <p:attrNameLst>
                                          <p:attrName>style.visibility</p:attrName>
                                        </p:attrNameLst>
                                      </p:cBhvr>
                                      <p:to>
                                        <p:strVal val="visible"/>
                                      </p:to>
                                    </p:set>
                                    <p:animEffect transition="in" filter="wipe(left)">
                                      <p:cBhvr>
                                        <p:cTn id="7" dur="500"/>
                                        <p:tgtEl>
                                          <p:spTgt spid="3554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63"/>
                                        </p:tgtEl>
                                        <p:attrNameLst>
                                          <p:attrName>style.visibility</p:attrName>
                                        </p:attrNameLst>
                                      </p:cBhvr>
                                      <p:to>
                                        <p:strVal val="visible"/>
                                      </p:to>
                                    </p:set>
                                    <p:animEffect transition="in" filter="wipe(left)">
                                      <p:cBhvr>
                                        <p:cTn id="12" dur="500"/>
                                        <p:tgtEl>
                                          <p:spTgt spid="1946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465"/>
                                        </p:tgtEl>
                                        <p:attrNameLst>
                                          <p:attrName>style.visibility</p:attrName>
                                        </p:attrNameLst>
                                      </p:cBhvr>
                                      <p:to>
                                        <p:strVal val="visible"/>
                                      </p:to>
                                    </p:set>
                                    <p:animEffect transition="in" filter="wipe(left)">
                                      <p:cBhvr>
                                        <p:cTn id="17" dur="500"/>
                                        <p:tgtEl>
                                          <p:spTgt spid="1946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55389"/>
                                        </p:tgtEl>
                                        <p:attrNameLst>
                                          <p:attrName>style.visibility</p:attrName>
                                        </p:attrNameLst>
                                      </p:cBhvr>
                                      <p:to>
                                        <p:strVal val="visible"/>
                                      </p:to>
                                    </p:set>
                                    <p:animEffect transition="in" filter="wipe(left)">
                                      <p:cBhvr>
                                        <p:cTn id="22" dur="500"/>
                                        <p:tgtEl>
                                          <p:spTgt spid="355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89" grpId="0" autoUpdateAnimBg="0"/>
      <p:bldP spid="19463" grpId="0" autoUpdateAnimBg="0"/>
      <p:bldP spid="19465" grpId="0" autoUpdateAnimBg="0"/>
      <p:bldP spid="35542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4"/>
          <p:cNvGrpSpPr>
            <a:grpSpLocks/>
          </p:cNvGrpSpPr>
          <p:nvPr/>
        </p:nvGrpSpPr>
        <p:grpSpPr bwMode="auto">
          <a:xfrm>
            <a:off x="5353051" y="1020763"/>
            <a:ext cx="5521325" cy="4070350"/>
            <a:chOff x="2448" y="643"/>
            <a:chExt cx="3210" cy="2564"/>
          </a:xfrm>
        </p:grpSpPr>
        <p:grpSp>
          <p:nvGrpSpPr>
            <p:cNvPr id="15377" name="Group 2"/>
            <p:cNvGrpSpPr>
              <a:grpSpLocks/>
            </p:cNvGrpSpPr>
            <p:nvPr/>
          </p:nvGrpSpPr>
          <p:grpSpPr bwMode="auto">
            <a:xfrm>
              <a:off x="2448" y="643"/>
              <a:ext cx="3210" cy="2564"/>
              <a:chOff x="2448" y="643"/>
              <a:chExt cx="3210" cy="2564"/>
            </a:xfrm>
          </p:grpSpPr>
          <p:grpSp>
            <p:nvGrpSpPr>
              <p:cNvPr id="15381" name="Group 3"/>
              <p:cNvGrpSpPr>
                <a:grpSpLocks/>
              </p:cNvGrpSpPr>
              <p:nvPr/>
            </p:nvGrpSpPr>
            <p:grpSpPr bwMode="auto">
              <a:xfrm>
                <a:off x="2448" y="643"/>
                <a:ext cx="3210" cy="2564"/>
                <a:chOff x="2448" y="600"/>
                <a:chExt cx="3210" cy="2387"/>
              </a:xfrm>
            </p:grpSpPr>
            <p:sp>
              <p:nvSpPr>
                <p:cNvPr id="15432" name="Rectangle 4"/>
                <p:cNvSpPr>
                  <a:spLocks noChangeArrowheads="1"/>
                </p:cNvSpPr>
                <p:nvPr/>
              </p:nvSpPr>
              <p:spPr bwMode="auto">
                <a:xfrm>
                  <a:off x="2668" y="721"/>
                  <a:ext cx="2816" cy="2051"/>
                </a:xfrm>
                <a:prstGeom prst="rect">
                  <a:avLst/>
                </a:prstGeom>
                <a:solidFill>
                  <a:srgbClr val="FFFFFF"/>
                </a:solidFill>
                <a:ln w="9525">
                  <a:solidFill>
                    <a:srgbClr val="000000"/>
                  </a:solidFill>
                  <a:miter lim="800000"/>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33" name="Text Box 5"/>
                <p:cNvSpPr txBox="1">
                  <a:spLocks noChangeArrowheads="1"/>
                </p:cNvSpPr>
                <p:nvPr/>
              </p:nvSpPr>
              <p:spPr bwMode="auto">
                <a:xfrm>
                  <a:off x="2586" y="2791"/>
                  <a:ext cx="3072"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r>
                    <a:rPr lang="en-GB" sz="1400" b="0" i="1" dirty="0">
                      <a:solidFill>
                        <a:srgbClr val="000000"/>
                      </a:solidFill>
                      <a:latin typeface="+mn-lt"/>
                    </a:rPr>
                    <a:t>Cheap</a:t>
                  </a:r>
                  <a:r>
                    <a:rPr lang="en-GB" sz="1400" b="0" dirty="0">
                      <a:solidFill>
                        <a:srgbClr val="000000"/>
                      </a:solidFill>
                      <a:latin typeface="+mn-lt"/>
                    </a:rPr>
                    <a:t>                             </a:t>
                  </a:r>
                  <a:r>
                    <a:rPr lang="en-GB" sz="1600" dirty="0">
                      <a:solidFill>
                        <a:schemeClr val="accent1"/>
                      </a:solidFill>
                      <a:latin typeface="+mn-lt"/>
                    </a:rPr>
                    <a:t>Cost C                          </a:t>
                  </a:r>
                  <a:r>
                    <a:rPr lang="en-GB" sz="1400" b="0" i="1" dirty="0">
                      <a:solidFill>
                        <a:srgbClr val="666633"/>
                      </a:solidFill>
                      <a:latin typeface="+mn-lt"/>
                    </a:rPr>
                    <a:t>Expensive</a:t>
                  </a:r>
                </a:p>
              </p:txBody>
            </p:sp>
            <p:sp>
              <p:nvSpPr>
                <p:cNvPr id="15434" name="Text Box 6"/>
                <p:cNvSpPr txBox="1">
                  <a:spLocks noChangeArrowheads="1"/>
                </p:cNvSpPr>
                <p:nvPr/>
              </p:nvSpPr>
              <p:spPr bwMode="auto">
                <a:xfrm rot="-5400000">
                  <a:off x="1423" y="1625"/>
                  <a:ext cx="2256"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r>
                    <a:rPr lang="en-GB" sz="1400" b="0" i="1" dirty="0">
                      <a:solidFill>
                        <a:srgbClr val="000000"/>
                      </a:solidFill>
                      <a:latin typeface="+mn-lt"/>
                    </a:rPr>
                    <a:t>Light </a:t>
                  </a:r>
                  <a:r>
                    <a:rPr lang="en-GB" sz="1400" i="1" dirty="0">
                      <a:solidFill>
                        <a:srgbClr val="000000"/>
                      </a:solidFill>
                      <a:latin typeface="+mn-lt"/>
                    </a:rPr>
                    <a:t> </a:t>
                  </a:r>
                  <a:r>
                    <a:rPr lang="en-GB" sz="1400" dirty="0">
                      <a:solidFill>
                        <a:srgbClr val="000000"/>
                      </a:solidFill>
                      <a:latin typeface="+mn-lt"/>
                    </a:rPr>
                    <a:t>                   </a:t>
                  </a:r>
                  <a:r>
                    <a:rPr lang="en-GB" sz="1600" dirty="0">
                      <a:solidFill>
                        <a:schemeClr val="accent1"/>
                      </a:solidFill>
                      <a:latin typeface="+mn-lt"/>
                    </a:rPr>
                    <a:t>Mass m</a:t>
                  </a:r>
                  <a:r>
                    <a:rPr lang="en-GB" sz="1600" dirty="0">
                      <a:solidFill>
                        <a:srgbClr val="A50021"/>
                      </a:solidFill>
                      <a:latin typeface="+mn-lt"/>
                    </a:rPr>
                    <a:t>                </a:t>
                  </a:r>
                  <a:r>
                    <a:rPr lang="en-GB" sz="1400" b="0" dirty="0">
                      <a:solidFill>
                        <a:srgbClr val="000000"/>
                      </a:solidFill>
                      <a:latin typeface="+mn-lt"/>
                    </a:rPr>
                    <a:t>Heavy</a:t>
                  </a:r>
                </a:p>
                <a:p>
                  <a:pPr>
                    <a:spcBef>
                      <a:spcPct val="0"/>
                    </a:spcBef>
                    <a:spcAft>
                      <a:spcPct val="0"/>
                    </a:spcAft>
                    <a:buClr>
                      <a:srgbClr val="009B9B"/>
                    </a:buClr>
                    <a:buSzPct val="80000"/>
                    <a:buFont typeface="Wingdings" panose="05000000000000000000" pitchFamily="2" charset="2"/>
                    <a:buNone/>
                  </a:pPr>
                  <a:endParaRPr lang="en-GB" sz="1400" b="0" dirty="0">
                    <a:solidFill>
                      <a:srgbClr val="000000"/>
                    </a:solidFill>
                    <a:latin typeface="+mn-lt"/>
                  </a:endParaRPr>
                </a:p>
              </p:txBody>
            </p:sp>
          </p:grpSp>
          <p:grpSp>
            <p:nvGrpSpPr>
              <p:cNvPr id="15382" name="Group 7"/>
              <p:cNvGrpSpPr>
                <a:grpSpLocks/>
              </p:cNvGrpSpPr>
              <p:nvPr/>
            </p:nvGrpSpPr>
            <p:grpSpPr bwMode="auto">
              <a:xfrm>
                <a:off x="3383" y="893"/>
                <a:ext cx="1938" cy="1778"/>
                <a:chOff x="3383" y="893"/>
                <a:chExt cx="1938" cy="1778"/>
              </a:xfrm>
            </p:grpSpPr>
            <p:sp>
              <p:nvSpPr>
                <p:cNvPr id="15383" name="Oval 8"/>
                <p:cNvSpPr>
                  <a:spLocks noChangeArrowheads="1"/>
                </p:cNvSpPr>
                <p:nvPr/>
              </p:nvSpPr>
              <p:spPr bwMode="auto">
                <a:xfrm>
                  <a:off x="3526" y="1042"/>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grpSp>
              <p:nvGrpSpPr>
                <p:cNvPr id="15384" name="Group 9"/>
                <p:cNvGrpSpPr>
                  <a:grpSpLocks/>
                </p:cNvGrpSpPr>
                <p:nvPr/>
              </p:nvGrpSpPr>
              <p:grpSpPr bwMode="auto">
                <a:xfrm>
                  <a:off x="3383" y="893"/>
                  <a:ext cx="1938" cy="1778"/>
                  <a:chOff x="3383" y="893"/>
                  <a:chExt cx="1938" cy="1778"/>
                </a:xfrm>
              </p:grpSpPr>
              <p:sp>
                <p:nvSpPr>
                  <p:cNvPr id="15385" name="Oval 10"/>
                  <p:cNvSpPr>
                    <a:spLocks noChangeArrowheads="1"/>
                  </p:cNvSpPr>
                  <p:nvPr/>
                </p:nvSpPr>
                <p:spPr bwMode="auto">
                  <a:xfrm>
                    <a:off x="4944" y="1912"/>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386" name="Oval 11"/>
                  <p:cNvSpPr>
                    <a:spLocks noChangeArrowheads="1"/>
                  </p:cNvSpPr>
                  <p:nvPr/>
                </p:nvSpPr>
                <p:spPr bwMode="auto">
                  <a:xfrm>
                    <a:off x="3532" y="1403"/>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387" name="Oval 12"/>
                  <p:cNvSpPr>
                    <a:spLocks noChangeArrowheads="1"/>
                  </p:cNvSpPr>
                  <p:nvPr/>
                </p:nvSpPr>
                <p:spPr bwMode="auto">
                  <a:xfrm>
                    <a:off x="3731" y="1771"/>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388" name="Oval 13"/>
                  <p:cNvSpPr>
                    <a:spLocks noChangeArrowheads="1"/>
                  </p:cNvSpPr>
                  <p:nvPr/>
                </p:nvSpPr>
                <p:spPr bwMode="auto">
                  <a:xfrm>
                    <a:off x="3831" y="1881"/>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389" name="Oval 14"/>
                  <p:cNvSpPr>
                    <a:spLocks noChangeArrowheads="1"/>
                  </p:cNvSpPr>
                  <p:nvPr/>
                </p:nvSpPr>
                <p:spPr bwMode="auto">
                  <a:xfrm>
                    <a:off x="3931" y="1990"/>
                    <a:ext cx="136"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390" name="Oval 16"/>
                  <p:cNvSpPr>
                    <a:spLocks noChangeArrowheads="1"/>
                  </p:cNvSpPr>
                  <p:nvPr/>
                </p:nvSpPr>
                <p:spPr bwMode="auto">
                  <a:xfrm>
                    <a:off x="4185" y="2215"/>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391" name="Oval 17"/>
                  <p:cNvSpPr>
                    <a:spLocks noChangeArrowheads="1"/>
                  </p:cNvSpPr>
                  <p:nvPr/>
                </p:nvSpPr>
                <p:spPr bwMode="auto">
                  <a:xfrm>
                    <a:off x="4353" y="2337"/>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392" name="Oval 20"/>
                  <p:cNvSpPr>
                    <a:spLocks noChangeArrowheads="1"/>
                  </p:cNvSpPr>
                  <p:nvPr/>
                </p:nvSpPr>
                <p:spPr bwMode="auto">
                  <a:xfrm>
                    <a:off x="4845" y="258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393" name="Oval 21"/>
                  <p:cNvSpPr>
                    <a:spLocks noChangeArrowheads="1"/>
                  </p:cNvSpPr>
                  <p:nvPr/>
                </p:nvSpPr>
                <p:spPr bwMode="auto">
                  <a:xfrm>
                    <a:off x="3564" y="1077"/>
                    <a:ext cx="136"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394" name="Oval 22"/>
                  <p:cNvSpPr>
                    <a:spLocks noChangeArrowheads="1"/>
                  </p:cNvSpPr>
                  <p:nvPr/>
                </p:nvSpPr>
                <p:spPr bwMode="auto">
                  <a:xfrm>
                    <a:off x="3725" y="1260"/>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395" name="Oval 23"/>
                  <p:cNvSpPr>
                    <a:spLocks noChangeArrowheads="1"/>
                  </p:cNvSpPr>
                  <p:nvPr/>
                </p:nvSpPr>
                <p:spPr bwMode="auto">
                  <a:xfrm>
                    <a:off x="3719" y="1198"/>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396" name="Oval 24"/>
                  <p:cNvSpPr>
                    <a:spLocks noChangeArrowheads="1"/>
                  </p:cNvSpPr>
                  <p:nvPr/>
                </p:nvSpPr>
                <p:spPr bwMode="auto">
                  <a:xfrm>
                    <a:off x="3719" y="1356"/>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397" name="Oval 25"/>
                  <p:cNvSpPr>
                    <a:spLocks noChangeArrowheads="1"/>
                  </p:cNvSpPr>
                  <p:nvPr/>
                </p:nvSpPr>
                <p:spPr bwMode="auto">
                  <a:xfrm>
                    <a:off x="3918" y="183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398" name="Oval 26"/>
                  <p:cNvSpPr>
                    <a:spLocks noChangeArrowheads="1"/>
                  </p:cNvSpPr>
                  <p:nvPr/>
                </p:nvSpPr>
                <p:spPr bwMode="auto">
                  <a:xfrm>
                    <a:off x="3763" y="1697"/>
                    <a:ext cx="136"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399" name="Oval 27"/>
                  <p:cNvSpPr>
                    <a:spLocks noChangeArrowheads="1"/>
                  </p:cNvSpPr>
                  <p:nvPr/>
                </p:nvSpPr>
                <p:spPr bwMode="auto">
                  <a:xfrm>
                    <a:off x="4142" y="2003"/>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00" name="Oval 28"/>
                  <p:cNvSpPr>
                    <a:spLocks noChangeArrowheads="1"/>
                  </p:cNvSpPr>
                  <p:nvPr/>
                </p:nvSpPr>
                <p:spPr bwMode="auto">
                  <a:xfrm>
                    <a:off x="4322" y="1914"/>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01" name="Oval 29"/>
                  <p:cNvSpPr>
                    <a:spLocks noChangeArrowheads="1"/>
                  </p:cNvSpPr>
                  <p:nvPr/>
                </p:nvSpPr>
                <p:spPr bwMode="auto">
                  <a:xfrm>
                    <a:off x="4279" y="2153"/>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02" name="Oval 30"/>
                  <p:cNvSpPr>
                    <a:spLocks noChangeArrowheads="1"/>
                  </p:cNvSpPr>
                  <p:nvPr/>
                </p:nvSpPr>
                <p:spPr bwMode="auto">
                  <a:xfrm>
                    <a:off x="4521" y="213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03" name="Oval 31"/>
                  <p:cNvSpPr>
                    <a:spLocks noChangeArrowheads="1"/>
                  </p:cNvSpPr>
                  <p:nvPr/>
                </p:nvSpPr>
                <p:spPr bwMode="auto">
                  <a:xfrm>
                    <a:off x="4621" y="2242"/>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04" name="Oval 32"/>
                  <p:cNvSpPr>
                    <a:spLocks noChangeArrowheads="1"/>
                  </p:cNvSpPr>
                  <p:nvPr/>
                </p:nvSpPr>
                <p:spPr bwMode="auto">
                  <a:xfrm>
                    <a:off x="4720" y="2350"/>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05" name="Oval 33"/>
                  <p:cNvSpPr>
                    <a:spLocks noChangeArrowheads="1"/>
                  </p:cNvSpPr>
                  <p:nvPr/>
                </p:nvSpPr>
                <p:spPr bwMode="auto">
                  <a:xfrm>
                    <a:off x="3383" y="1124"/>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06" name="Oval 34"/>
                  <p:cNvSpPr>
                    <a:spLocks noChangeArrowheads="1"/>
                  </p:cNvSpPr>
                  <p:nvPr/>
                </p:nvSpPr>
                <p:spPr bwMode="auto">
                  <a:xfrm>
                    <a:off x="3520" y="1226"/>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07" name="Oval 35"/>
                  <p:cNvSpPr>
                    <a:spLocks noChangeArrowheads="1"/>
                  </p:cNvSpPr>
                  <p:nvPr/>
                </p:nvSpPr>
                <p:spPr bwMode="auto">
                  <a:xfrm>
                    <a:off x="3427" y="89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08" name="Oval 36"/>
                  <p:cNvSpPr>
                    <a:spLocks noChangeArrowheads="1"/>
                  </p:cNvSpPr>
                  <p:nvPr/>
                </p:nvSpPr>
                <p:spPr bwMode="auto">
                  <a:xfrm>
                    <a:off x="3881" y="1444"/>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09" name="Oval 37"/>
                  <p:cNvSpPr>
                    <a:spLocks noChangeArrowheads="1"/>
                  </p:cNvSpPr>
                  <p:nvPr/>
                </p:nvSpPr>
                <p:spPr bwMode="auto">
                  <a:xfrm>
                    <a:off x="3974" y="1280"/>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10" name="Oval 38"/>
                  <p:cNvSpPr>
                    <a:spLocks noChangeArrowheads="1"/>
                  </p:cNvSpPr>
                  <p:nvPr/>
                </p:nvSpPr>
                <p:spPr bwMode="auto">
                  <a:xfrm>
                    <a:off x="4235" y="1628"/>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11" name="Oval 39"/>
                  <p:cNvSpPr>
                    <a:spLocks noChangeArrowheads="1"/>
                  </p:cNvSpPr>
                  <p:nvPr/>
                </p:nvSpPr>
                <p:spPr bwMode="auto">
                  <a:xfrm>
                    <a:off x="4266" y="1574"/>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12" name="Oval 40"/>
                  <p:cNvSpPr>
                    <a:spLocks noChangeArrowheads="1"/>
                  </p:cNvSpPr>
                  <p:nvPr/>
                </p:nvSpPr>
                <p:spPr bwMode="auto">
                  <a:xfrm>
                    <a:off x="4627" y="1758"/>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13" name="Oval 41"/>
                  <p:cNvSpPr>
                    <a:spLocks noChangeArrowheads="1"/>
                  </p:cNvSpPr>
                  <p:nvPr/>
                </p:nvSpPr>
                <p:spPr bwMode="auto">
                  <a:xfrm>
                    <a:off x="4646" y="183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14" name="Oval 42"/>
                  <p:cNvSpPr>
                    <a:spLocks noChangeArrowheads="1"/>
                  </p:cNvSpPr>
                  <p:nvPr/>
                </p:nvSpPr>
                <p:spPr bwMode="auto">
                  <a:xfrm>
                    <a:off x="4826" y="1976"/>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15" name="Oval 43"/>
                  <p:cNvSpPr>
                    <a:spLocks noChangeArrowheads="1"/>
                  </p:cNvSpPr>
                  <p:nvPr/>
                </p:nvSpPr>
                <p:spPr bwMode="auto">
                  <a:xfrm>
                    <a:off x="4826" y="2160"/>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16" name="Oval 44"/>
                  <p:cNvSpPr>
                    <a:spLocks noChangeArrowheads="1"/>
                  </p:cNvSpPr>
                  <p:nvPr/>
                </p:nvSpPr>
                <p:spPr bwMode="auto">
                  <a:xfrm>
                    <a:off x="3557" y="1587"/>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17" name="Oval 45"/>
                  <p:cNvSpPr>
                    <a:spLocks noChangeArrowheads="1"/>
                  </p:cNvSpPr>
                  <p:nvPr/>
                </p:nvSpPr>
                <p:spPr bwMode="auto">
                  <a:xfrm>
                    <a:off x="4154" y="1417"/>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18" name="Oval 46"/>
                  <p:cNvSpPr>
                    <a:spLocks noChangeArrowheads="1"/>
                  </p:cNvSpPr>
                  <p:nvPr/>
                </p:nvSpPr>
                <p:spPr bwMode="auto">
                  <a:xfrm>
                    <a:off x="4161" y="1792"/>
                    <a:ext cx="136"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19" name="Oval 47"/>
                  <p:cNvSpPr>
                    <a:spLocks noChangeArrowheads="1"/>
                  </p:cNvSpPr>
                  <p:nvPr/>
                </p:nvSpPr>
                <p:spPr bwMode="auto">
                  <a:xfrm>
                    <a:off x="3918" y="975"/>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20" name="Oval 48"/>
                  <p:cNvSpPr>
                    <a:spLocks noChangeArrowheads="1"/>
                  </p:cNvSpPr>
                  <p:nvPr/>
                </p:nvSpPr>
                <p:spPr bwMode="auto">
                  <a:xfrm>
                    <a:off x="4814" y="1873"/>
                    <a:ext cx="136"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21" name="Oval 49"/>
                  <p:cNvSpPr>
                    <a:spLocks noChangeArrowheads="1"/>
                  </p:cNvSpPr>
                  <p:nvPr/>
                </p:nvSpPr>
                <p:spPr bwMode="auto">
                  <a:xfrm>
                    <a:off x="5044" y="2125"/>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22" name="Oval 50"/>
                  <p:cNvSpPr>
                    <a:spLocks noChangeArrowheads="1"/>
                  </p:cNvSpPr>
                  <p:nvPr/>
                </p:nvSpPr>
                <p:spPr bwMode="auto">
                  <a:xfrm>
                    <a:off x="5019" y="2385"/>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23" name="Oval 51"/>
                  <p:cNvSpPr>
                    <a:spLocks noChangeArrowheads="1"/>
                  </p:cNvSpPr>
                  <p:nvPr/>
                </p:nvSpPr>
                <p:spPr bwMode="auto">
                  <a:xfrm>
                    <a:off x="5094" y="2446"/>
                    <a:ext cx="136"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24" name="Oval 52"/>
                  <p:cNvSpPr>
                    <a:spLocks noChangeArrowheads="1"/>
                  </p:cNvSpPr>
                  <p:nvPr/>
                </p:nvSpPr>
                <p:spPr bwMode="auto">
                  <a:xfrm>
                    <a:off x="3936" y="1137"/>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25" name="Oval 53"/>
                  <p:cNvSpPr>
                    <a:spLocks noChangeArrowheads="1"/>
                  </p:cNvSpPr>
                  <p:nvPr/>
                </p:nvSpPr>
                <p:spPr bwMode="auto">
                  <a:xfrm>
                    <a:off x="4110" y="1181"/>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26" name="Oval 54"/>
                  <p:cNvSpPr>
                    <a:spLocks noChangeArrowheads="1"/>
                  </p:cNvSpPr>
                  <p:nvPr/>
                </p:nvSpPr>
                <p:spPr bwMode="auto">
                  <a:xfrm>
                    <a:off x="4368" y="1085"/>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27" name="Oval 55"/>
                  <p:cNvSpPr>
                    <a:spLocks noChangeArrowheads="1"/>
                  </p:cNvSpPr>
                  <p:nvPr/>
                </p:nvSpPr>
                <p:spPr bwMode="auto">
                  <a:xfrm>
                    <a:off x="4800" y="1602"/>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28" name="Oval 56"/>
                  <p:cNvSpPr>
                    <a:spLocks noChangeArrowheads="1"/>
                  </p:cNvSpPr>
                  <p:nvPr/>
                </p:nvSpPr>
                <p:spPr bwMode="auto">
                  <a:xfrm>
                    <a:off x="4176" y="982"/>
                    <a:ext cx="137" cy="88"/>
                  </a:xfrm>
                  <a:prstGeom prst="ellipse">
                    <a:avLst/>
                  </a:prstGeom>
                  <a:solidFill>
                    <a:srgbClr val="CCFF99"/>
                  </a:solidFill>
                  <a:ln w="12700">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29" name="Oval 57"/>
                  <p:cNvSpPr>
                    <a:spLocks noChangeArrowheads="1"/>
                  </p:cNvSpPr>
                  <p:nvPr/>
                </p:nvSpPr>
                <p:spPr bwMode="auto">
                  <a:xfrm>
                    <a:off x="4992" y="1654"/>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30" name="Oval 58"/>
                  <p:cNvSpPr>
                    <a:spLocks noChangeArrowheads="1"/>
                  </p:cNvSpPr>
                  <p:nvPr/>
                </p:nvSpPr>
                <p:spPr bwMode="auto">
                  <a:xfrm>
                    <a:off x="5184" y="1861"/>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31" name="Oval 59"/>
                  <p:cNvSpPr>
                    <a:spLocks noChangeArrowheads="1"/>
                  </p:cNvSpPr>
                  <p:nvPr/>
                </p:nvSpPr>
                <p:spPr bwMode="auto">
                  <a:xfrm>
                    <a:off x="5184" y="2016"/>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grpSp>
          </p:grpSp>
        </p:grpSp>
        <p:sp>
          <p:nvSpPr>
            <p:cNvPr id="15378" name="Freeform 143"/>
            <p:cNvSpPr>
              <a:spLocks noChangeArrowheads="1"/>
            </p:cNvSpPr>
            <p:nvPr/>
          </p:nvSpPr>
          <p:spPr bwMode="auto">
            <a:xfrm>
              <a:off x="3304" y="848"/>
              <a:ext cx="2000" cy="1960"/>
            </a:xfrm>
            <a:custGeom>
              <a:avLst/>
              <a:gdLst>
                <a:gd name="T0" fmla="*/ 0 w 3175000"/>
                <a:gd name="T1" fmla="*/ 0 h 3111500"/>
                <a:gd name="T2" fmla="*/ 0 w 3175000"/>
                <a:gd name="T3" fmla="*/ 0 h 3111500"/>
                <a:gd name="T4" fmla="*/ 0 w 3175000"/>
                <a:gd name="T5" fmla="*/ 0 h 3111500"/>
                <a:gd name="T6" fmla="*/ 0 w 3175000"/>
                <a:gd name="T7" fmla="*/ 0 h 3111500"/>
                <a:gd name="T8" fmla="*/ 0 w 3175000"/>
                <a:gd name="T9" fmla="*/ 0 h 3111500"/>
                <a:gd name="T10" fmla="*/ 0 60000 65536"/>
                <a:gd name="T11" fmla="*/ 0 60000 65536"/>
                <a:gd name="T12" fmla="*/ 0 60000 65536"/>
                <a:gd name="T13" fmla="*/ 0 60000 65536"/>
                <a:gd name="T14" fmla="*/ 0 60000 65536"/>
                <a:gd name="T15" fmla="*/ 0 w 3175000"/>
                <a:gd name="T16" fmla="*/ 0 h 3111500"/>
                <a:gd name="T17" fmla="*/ 3175000 w 3175000"/>
                <a:gd name="T18" fmla="*/ 3111500 h 3111500"/>
              </a:gdLst>
              <a:ahLst/>
              <a:cxnLst>
                <a:cxn ang="T10">
                  <a:pos x="T0" y="T1"/>
                </a:cxn>
                <a:cxn ang="T11">
                  <a:pos x="T2" y="T3"/>
                </a:cxn>
                <a:cxn ang="T12">
                  <a:pos x="T4" y="T5"/>
                </a:cxn>
                <a:cxn ang="T13">
                  <a:pos x="T6" y="T7"/>
                </a:cxn>
                <a:cxn ang="T14">
                  <a:pos x="T8" y="T9"/>
                </a:cxn>
              </a:cxnLst>
              <a:rect l="T15" t="T16" r="T17" b="T18"/>
              <a:pathLst>
                <a:path w="3175000" h="3111500">
                  <a:moveTo>
                    <a:pt x="0" y="0"/>
                  </a:moveTo>
                  <a:cubicBezTo>
                    <a:pt x="76200" y="430741"/>
                    <a:pt x="152400" y="861483"/>
                    <a:pt x="330200" y="1206500"/>
                  </a:cubicBezTo>
                  <a:cubicBezTo>
                    <a:pt x="508000" y="1551517"/>
                    <a:pt x="753533" y="1803400"/>
                    <a:pt x="1066800" y="2070100"/>
                  </a:cubicBezTo>
                  <a:cubicBezTo>
                    <a:pt x="1380067" y="2336800"/>
                    <a:pt x="1858433" y="2633133"/>
                    <a:pt x="2209800" y="2806700"/>
                  </a:cubicBezTo>
                  <a:cubicBezTo>
                    <a:pt x="2561167" y="2980267"/>
                    <a:pt x="2868083" y="3045883"/>
                    <a:pt x="3175000" y="3111500"/>
                  </a:cubicBezTo>
                </a:path>
              </a:pathLst>
            </a:custGeom>
            <a:noFill/>
            <a:ln w="38100" algn="ctr">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5379" name="Text Box 78"/>
            <p:cNvSpPr txBox="1">
              <a:spLocks noChangeArrowheads="1"/>
            </p:cNvSpPr>
            <p:nvPr/>
          </p:nvSpPr>
          <p:spPr bwMode="auto">
            <a:xfrm>
              <a:off x="3126" y="2372"/>
              <a:ext cx="671"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GB" sz="1400" i="1" dirty="0">
                  <a:solidFill>
                    <a:srgbClr val="CC0000"/>
                  </a:solidFill>
                  <a:latin typeface="+mn-lt"/>
                </a:rPr>
                <a:t>Trade-off</a:t>
              </a:r>
            </a:p>
            <a:p>
              <a:pPr algn="ctr">
                <a:spcBef>
                  <a:spcPct val="0"/>
                </a:spcBef>
                <a:spcAft>
                  <a:spcPct val="0"/>
                </a:spcAft>
                <a:buClr>
                  <a:srgbClr val="009B9B"/>
                </a:buClr>
                <a:buSzPct val="80000"/>
                <a:buFont typeface="Wingdings" panose="05000000000000000000" pitchFamily="2" charset="2"/>
                <a:buNone/>
              </a:pPr>
              <a:r>
                <a:rPr lang="en-GB" sz="1400" i="1" dirty="0">
                  <a:solidFill>
                    <a:srgbClr val="CC0000"/>
                  </a:solidFill>
                  <a:latin typeface="+mn-lt"/>
                </a:rPr>
                <a:t>curve</a:t>
              </a:r>
              <a:endParaRPr lang="en-GB" sz="1400" b="0" i="1" dirty="0">
                <a:solidFill>
                  <a:srgbClr val="CC0000"/>
                </a:solidFill>
                <a:latin typeface="+mn-lt"/>
              </a:endParaRPr>
            </a:p>
          </p:txBody>
        </p:sp>
        <p:sp>
          <p:nvSpPr>
            <p:cNvPr id="15380" name="Line 79"/>
            <p:cNvSpPr>
              <a:spLocks noChangeShapeType="1"/>
            </p:cNvSpPr>
            <p:nvPr/>
          </p:nvSpPr>
          <p:spPr bwMode="auto">
            <a:xfrm flipV="1">
              <a:off x="3797" y="2224"/>
              <a:ext cx="230" cy="167"/>
            </a:xfrm>
            <a:prstGeom prst="line">
              <a:avLst/>
            </a:prstGeom>
            <a:noFill/>
            <a:ln w="19050">
              <a:solidFill>
                <a:srgbClr val="CC0000"/>
              </a:solidFill>
              <a:round/>
              <a:headEnd/>
              <a:tailEnd type="triangle" w="med" len="lg"/>
            </a:ln>
            <a:extLst>
              <a:ext uri="{909E8E84-426E-40DD-AFC4-6F175D3DCCD1}">
                <a14:hiddenFill xmlns:a14="http://schemas.microsoft.com/office/drawing/2010/main">
                  <a:noFill/>
                </a14:hiddenFill>
              </a:ext>
            </a:extLst>
          </p:spPr>
          <p:txBody>
            <a:bodyPr anchor="ctr"/>
            <a:lstStyle/>
            <a:p>
              <a:endParaRPr lang="en-GB" dirty="0"/>
            </a:p>
          </p:txBody>
        </p:sp>
      </p:grpSp>
      <p:sp>
        <p:nvSpPr>
          <p:cNvPr id="15363" name="Rectangle 2"/>
          <p:cNvSpPr>
            <a:spLocks noGrp="1" noChangeArrowheads="1"/>
          </p:cNvSpPr>
          <p:nvPr>
            <p:ph type="title"/>
          </p:nvPr>
        </p:nvSpPr>
        <p:spPr>
          <a:ln w="9525"/>
        </p:spPr>
        <p:txBody>
          <a:bodyPr/>
          <a:lstStyle/>
          <a:p>
            <a:r>
              <a:rPr lang="en-GB" dirty="0">
                <a:latin typeface="+mn-lt"/>
              </a:rPr>
              <a:t>Finding a compromise: strategy 1</a:t>
            </a:r>
          </a:p>
        </p:txBody>
      </p:sp>
      <p:sp>
        <p:nvSpPr>
          <p:cNvPr id="15364" name="Text Box 3"/>
          <p:cNvSpPr txBox="1">
            <a:spLocks noChangeArrowheads="1"/>
          </p:cNvSpPr>
          <p:nvPr/>
        </p:nvSpPr>
        <p:spPr bwMode="auto">
          <a:xfrm>
            <a:off x="1308100" y="1346201"/>
            <a:ext cx="3797300" cy="1749425"/>
          </a:xfrm>
          <a:prstGeom prst="rect">
            <a:avLst/>
          </a:prstGeom>
          <a:solidFill>
            <a:schemeClr val="accent5">
              <a:lumMod val="20000"/>
              <a:lumOff val="80000"/>
            </a:schemeClr>
          </a:solidFill>
          <a:ln w="28575">
            <a:solidFill>
              <a:srgbClr val="FFB71B"/>
            </a:solidFill>
            <a:miter lim="800000"/>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chemeClr val="accent4"/>
              </a:buClr>
            </a:pPr>
            <a:r>
              <a:rPr lang="en-GB" sz="1800" dirty="0">
                <a:latin typeface="+mn-lt"/>
              </a:rPr>
              <a:t>  Make a trade-off plot</a:t>
            </a:r>
          </a:p>
          <a:p>
            <a:pPr>
              <a:spcBef>
                <a:spcPct val="0"/>
              </a:spcBef>
              <a:spcAft>
                <a:spcPct val="0"/>
              </a:spcAft>
              <a:buClr>
                <a:schemeClr val="accent4"/>
              </a:buClr>
            </a:pPr>
            <a:endParaRPr lang="en-GB" sz="1800" dirty="0">
              <a:latin typeface="+mn-lt"/>
            </a:endParaRPr>
          </a:p>
          <a:p>
            <a:pPr>
              <a:spcBef>
                <a:spcPct val="0"/>
              </a:spcBef>
              <a:spcAft>
                <a:spcPct val="0"/>
              </a:spcAft>
              <a:buClr>
                <a:schemeClr val="accent4"/>
              </a:buClr>
            </a:pPr>
            <a:r>
              <a:rPr lang="en-GB" sz="1800" b="0" dirty="0">
                <a:latin typeface="+mn-lt"/>
              </a:rPr>
              <a:t>  </a:t>
            </a:r>
            <a:r>
              <a:rPr lang="en-GB" sz="1800" dirty="0">
                <a:latin typeface="+mn-lt"/>
              </a:rPr>
              <a:t>Sketch a trade-off curve</a:t>
            </a:r>
          </a:p>
          <a:p>
            <a:pPr>
              <a:spcBef>
                <a:spcPct val="0"/>
              </a:spcBef>
              <a:spcAft>
                <a:spcPct val="0"/>
              </a:spcAft>
              <a:buClr>
                <a:schemeClr val="accent4"/>
              </a:buClr>
            </a:pPr>
            <a:endParaRPr lang="en-GB" sz="1800" dirty="0">
              <a:latin typeface="+mn-lt"/>
            </a:endParaRPr>
          </a:p>
          <a:p>
            <a:pPr marL="225425" indent="-225425">
              <a:spcBef>
                <a:spcPct val="0"/>
              </a:spcBef>
              <a:spcAft>
                <a:spcPct val="0"/>
              </a:spcAft>
              <a:buClr>
                <a:schemeClr val="accent4"/>
              </a:buClr>
            </a:pPr>
            <a:r>
              <a:rPr lang="en-GB" sz="1800" dirty="0">
                <a:latin typeface="+mn-lt"/>
              </a:rPr>
              <a:t>Use intuition</a:t>
            </a:r>
            <a:r>
              <a:rPr lang="en-GB" sz="1800" i="1" dirty="0">
                <a:latin typeface="+mn-lt"/>
              </a:rPr>
              <a:t> </a:t>
            </a:r>
            <a:r>
              <a:rPr lang="en-GB" sz="1800" b="0" dirty="0">
                <a:latin typeface="+mn-lt"/>
              </a:rPr>
              <a:t>to select a solution on the trade-off curve</a:t>
            </a:r>
          </a:p>
        </p:txBody>
      </p:sp>
      <p:sp>
        <p:nvSpPr>
          <p:cNvPr id="308312" name="Text Box 88"/>
          <p:cNvSpPr txBox="1">
            <a:spLocks noChangeArrowheads="1"/>
          </p:cNvSpPr>
          <p:nvPr/>
        </p:nvSpPr>
        <p:spPr bwMode="auto">
          <a:xfrm>
            <a:off x="1335088" y="3571875"/>
            <a:ext cx="41275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marL="169863" indent="-169863">
              <a:spcBef>
                <a:spcPct val="40000"/>
              </a:spcBef>
              <a:spcAft>
                <a:spcPct val="40000"/>
              </a:spcAft>
              <a:buClr>
                <a:schemeClr val="accent1"/>
              </a:buClr>
              <a:buSzPct val="105000"/>
            </a:pPr>
            <a:r>
              <a:rPr lang="en-GB" sz="1800" b="0" dirty="0">
                <a:latin typeface="+mn-lt"/>
              </a:rPr>
              <a:t>“Solutions” nearest the surface offer the best </a:t>
            </a:r>
            <a:r>
              <a:rPr lang="en-GB" sz="1800" dirty="0">
                <a:latin typeface="+mn-lt"/>
              </a:rPr>
              <a:t>compromise</a:t>
            </a:r>
            <a:r>
              <a:rPr lang="en-GB" sz="1800" b="0" dirty="0">
                <a:latin typeface="+mn-lt"/>
              </a:rPr>
              <a:t> between mass and cost</a:t>
            </a:r>
          </a:p>
        </p:txBody>
      </p:sp>
      <p:sp>
        <p:nvSpPr>
          <p:cNvPr id="308328" name="Text Box 104"/>
          <p:cNvSpPr txBox="1">
            <a:spLocks noChangeArrowheads="1"/>
          </p:cNvSpPr>
          <p:nvPr/>
        </p:nvSpPr>
        <p:spPr bwMode="auto">
          <a:xfrm>
            <a:off x="1335088" y="5432432"/>
            <a:ext cx="8585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40000"/>
              </a:spcBef>
              <a:spcAft>
                <a:spcPct val="40000"/>
              </a:spcAft>
              <a:buClr>
                <a:schemeClr val="accent1"/>
              </a:buClr>
              <a:buSzPct val="105000"/>
            </a:pPr>
            <a:r>
              <a:rPr lang="en-GB" sz="1800" b="0" dirty="0">
                <a:solidFill>
                  <a:srgbClr val="000000"/>
                </a:solidFill>
                <a:latin typeface="+mn-lt"/>
              </a:rPr>
              <a:t> Choose from among these - depends on how highly you value light weight</a:t>
            </a:r>
            <a:endParaRPr lang="en-GB" sz="1800" b="0" dirty="0">
              <a:solidFill>
                <a:srgbClr val="666633"/>
              </a:solidFill>
              <a:latin typeface="+mn-lt"/>
            </a:endParaRPr>
          </a:p>
        </p:txBody>
      </p:sp>
      <p:grpSp>
        <p:nvGrpSpPr>
          <p:cNvPr id="8" name="Group 87"/>
          <p:cNvGrpSpPr>
            <a:grpSpLocks/>
          </p:cNvGrpSpPr>
          <p:nvPr/>
        </p:nvGrpSpPr>
        <p:grpSpPr bwMode="auto">
          <a:xfrm>
            <a:off x="6965950" y="1784351"/>
            <a:ext cx="2749550" cy="2455863"/>
            <a:chOff x="3479" y="1220"/>
            <a:chExt cx="1599" cy="1547"/>
          </a:xfrm>
        </p:grpSpPr>
        <p:sp>
          <p:nvSpPr>
            <p:cNvPr id="15369" name="Oval 88"/>
            <p:cNvSpPr>
              <a:spLocks noChangeArrowheads="1"/>
            </p:cNvSpPr>
            <p:nvPr/>
          </p:nvSpPr>
          <p:spPr bwMode="auto">
            <a:xfrm>
              <a:off x="3827" y="1867"/>
              <a:ext cx="137" cy="90"/>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FF6600"/>
                </a:solidFill>
                <a:latin typeface="+mn-lt"/>
              </a:endParaRPr>
            </a:p>
          </p:txBody>
        </p:sp>
        <p:sp>
          <p:nvSpPr>
            <p:cNvPr id="15370" name="Oval 89"/>
            <p:cNvSpPr>
              <a:spLocks noChangeArrowheads="1"/>
            </p:cNvSpPr>
            <p:nvPr/>
          </p:nvSpPr>
          <p:spPr bwMode="auto">
            <a:xfrm>
              <a:off x="3927" y="1977"/>
              <a:ext cx="137" cy="88"/>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FF6600"/>
                </a:solidFill>
                <a:latin typeface="+mn-lt"/>
              </a:endParaRPr>
            </a:p>
          </p:txBody>
        </p:sp>
        <p:sp>
          <p:nvSpPr>
            <p:cNvPr id="15371" name="Oval 90"/>
            <p:cNvSpPr>
              <a:spLocks noChangeArrowheads="1"/>
            </p:cNvSpPr>
            <p:nvPr/>
          </p:nvSpPr>
          <p:spPr bwMode="auto">
            <a:xfrm>
              <a:off x="4027" y="2086"/>
              <a:ext cx="136" cy="88"/>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FF6600"/>
                </a:solidFill>
                <a:latin typeface="+mn-lt"/>
              </a:endParaRPr>
            </a:p>
          </p:txBody>
        </p:sp>
        <p:sp>
          <p:nvSpPr>
            <p:cNvPr id="15372" name="Oval 91"/>
            <p:cNvSpPr>
              <a:spLocks noChangeArrowheads="1"/>
            </p:cNvSpPr>
            <p:nvPr/>
          </p:nvSpPr>
          <p:spPr bwMode="auto">
            <a:xfrm>
              <a:off x="4281" y="2311"/>
              <a:ext cx="137" cy="88"/>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FF6600"/>
                </a:solidFill>
                <a:latin typeface="+mn-lt"/>
              </a:endParaRPr>
            </a:p>
          </p:txBody>
        </p:sp>
        <p:sp>
          <p:nvSpPr>
            <p:cNvPr id="15373" name="Oval 92"/>
            <p:cNvSpPr>
              <a:spLocks noChangeArrowheads="1"/>
            </p:cNvSpPr>
            <p:nvPr/>
          </p:nvSpPr>
          <p:spPr bwMode="auto">
            <a:xfrm>
              <a:off x="4449" y="2433"/>
              <a:ext cx="137" cy="89"/>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FF6600"/>
                </a:solidFill>
                <a:latin typeface="+mn-lt"/>
              </a:endParaRPr>
            </a:p>
          </p:txBody>
        </p:sp>
        <p:sp>
          <p:nvSpPr>
            <p:cNvPr id="15374" name="Oval 93"/>
            <p:cNvSpPr>
              <a:spLocks noChangeArrowheads="1"/>
            </p:cNvSpPr>
            <p:nvPr/>
          </p:nvSpPr>
          <p:spPr bwMode="auto">
            <a:xfrm>
              <a:off x="4941" y="2679"/>
              <a:ext cx="137" cy="88"/>
            </a:xfrm>
            <a:prstGeom prst="ellipse">
              <a:avLst/>
            </a:prstGeom>
            <a:solidFill>
              <a:srgbClr val="FF6600"/>
            </a:solidFill>
            <a:ln w="9525">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FF6600"/>
                </a:solidFill>
                <a:latin typeface="+mn-lt"/>
              </a:endParaRPr>
            </a:p>
          </p:txBody>
        </p:sp>
        <p:sp>
          <p:nvSpPr>
            <p:cNvPr id="15375" name="Oval 94"/>
            <p:cNvSpPr>
              <a:spLocks noChangeArrowheads="1"/>
            </p:cNvSpPr>
            <p:nvPr/>
          </p:nvSpPr>
          <p:spPr bwMode="auto">
            <a:xfrm>
              <a:off x="3479" y="1220"/>
              <a:ext cx="137" cy="88"/>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FF6600"/>
                </a:solidFill>
                <a:latin typeface="+mn-lt"/>
              </a:endParaRPr>
            </a:p>
          </p:txBody>
        </p:sp>
        <p:sp>
          <p:nvSpPr>
            <p:cNvPr id="15376" name="Oval 95"/>
            <p:cNvSpPr>
              <a:spLocks noChangeArrowheads="1"/>
            </p:cNvSpPr>
            <p:nvPr/>
          </p:nvSpPr>
          <p:spPr bwMode="auto">
            <a:xfrm>
              <a:off x="3653" y="1683"/>
              <a:ext cx="137" cy="89"/>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FF6600"/>
                </a:solidFill>
                <a:latin typeface="+mn-lt"/>
              </a:endParaRPr>
            </a:p>
          </p:txBody>
        </p:sp>
      </p:grpSp>
      <p:sp>
        <p:nvSpPr>
          <p:cNvPr id="3" name="Text Box 104"/>
          <p:cNvSpPr txBox="1">
            <a:spLocks noChangeArrowheads="1"/>
          </p:cNvSpPr>
          <p:nvPr/>
        </p:nvSpPr>
        <p:spPr bwMode="auto">
          <a:xfrm>
            <a:off x="1335088" y="4729163"/>
            <a:ext cx="18716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40000"/>
              </a:spcBef>
              <a:spcAft>
                <a:spcPct val="40000"/>
              </a:spcAft>
              <a:buClr>
                <a:schemeClr val="accent1"/>
              </a:buClr>
              <a:buSzPct val="105000"/>
            </a:pPr>
            <a:r>
              <a:rPr lang="en-GB" sz="1800" b="0" dirty="0">
                <a:solidFill>
                  <a:srgbClr val="000000"/>
                </a:solidFill>
                <a:latin typeface="+mn-lt"/>
              </a:rPr>
              <a:t> 8 out of 50</a:t>
            </a:r>
          </a:p>
        </p:txBody>
      </p:sp>
      <p:grpSp>
        <p:nvGrpSpPr>
          <p:cNvPr id="20" name="Group 19"/>
          <p:cNvGrpSpPr/>
          <p:nvPr/>
        </p:nvGrpSpPr>
        <p:grpSpPr>
          <a:xfrm>
            <a:off x="4447203" y="1376283"/>
            <a:ext cx="440330" cy="369332"/>
            <a:chOff x="3050259" y="1417638"/>
            <a:chExt cx="449711" cy="377201"/>
          </a:xfrm>
        </p:grpSpPr>
        <p:sp>
          <p:nvSpPr>
            <p:cNvPr id="14" name="Rounded Rectangle 13"/>
            <p:cNvSpPr/>
            <p:nvPr/>
          </p:nvSpPr>
          <p:spPr bwMode="auto">
            <a:xfrm>
              <a:off x="3050259" y="1417638"/>
              <a:ext cx="449711" cy="377201"/>
            </a:xfrm>
            <a:prstGeom prst="roundRect">
              <a:avLst>
                <a:gd name="adj" fmla="val 0"/>
              </a:avLst>
            </a:prstGeom>
            <a:solidFill>
              <a:schemeClr val="bg1">
                <a:lumMod val="95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dirty="0"/>
            </a:p>
          </p:txBody>
        </p:sp>
        <p:cxnSp>
          <p:nvCxnSpPr>
            <p:cNvPr id="7" name="Straight Arrow Connector 6"/>
            <p:cNvCxnSpPr/>
            <p:nvPr/>
          </p:nvCxnSpPr>
          <p:spPr bwMode="auto">
            <a:xfrm>
              <a:off x="3103887" y="1454749"/>
              <a:ext cx="0" cy="292100"/>
            </a:xfrm>
            <a:prstGeom prst="straightConnector1">
              <a:avLst/>
            </a:prstGeom>
            <a:noFill/>
            <a:ln w="9525" cap="flat" cmpd="sng" algn="ctr">
              <a:solidFill>
                <a:srgbClr val="FFB71B"/>
              </a:solidFill>
              <a:prstDash val="solid"/>
              <a:round/>
              <a:headEnd type="none" w="med" len="med"/>
              <a:tailEnd type="triangle"/>
            </a:ln>
            <a:effectLst/>
          </p:spPr>
        </p:cxnSp>
        <p:cxnSp>
          <p:nvCxnSpPr>
            <p:cNvPr id="10" name="Straight Arrow Connector 9"/>
            <p:cNvCxnSpPr/>
            <p:nvPr/>
          </p:nvCxnSpPr>
          <p:spPr bwMode="auto">
            <a:xfrm flipH="1">
              <a:off x="3162864" y="1746849"/>
              <a:ext cx="337106" cy="0"/>
            </a:xfrm>
            <a:prstGeom prst="straightConnector1">
              <a:avLst/>
            </a:prstGeom>
            <a:noFill/>
            <a:ln w="9525" cap="flat" cmpd="sng" algn="ctr">
              <a:solidFill>
                <a:srgbClr val="7FC4BC"/>
              </a:solidFill>
              <a:prstDash val="solid"/>
              <a:round/>
              <a:headEnd type="none" w="med" len="med"/>
              <a:tailEnd type="triangle"/>
            </a:ln>
            <a:effectLst/>
          </p:spPr>
        </p:cxnSp>
      </p:grpSp>
      <p:pic>
        <p:nvPicPr>
          <p:cNvPr id="4" name="Picture 3">
            <a:extLst>
              <a:ext uri="{FF2B5EF4-FFF2-40B4-BE49-F238E27FC236}">
                <a16:creationId xmlns:a16="http://schemas.microsoft.com/office/drawing/2014/main" id="{F787D195-6A8C-4D54-8E91-7FCE67C9E6E0}"/>
              </a:ext>
            </a:extLst>
          </p:cNvPr>
          <p:cNvPicPr>
            <a:picLocks noChangeAspect="1"/>
          </p:cNvPicPr>
          <p:nvPr/>
        </p:nvPicPr>
        <p:blipFill>
          <a:blip r:embed="rId3"/>
          <a:stretch>
            <a:fillRect/>
          </a:stretch>
        </p:blipFill>
        <p:spPr>
          <a:xfrm>
            <a:off x="4475844" y="1850824"/>
            <a:ext cx="361073" cy="361073"/>
          </a:xfrm>
          <a:prstGeom prst="rect">
            <a:avLst/>
          </a:prstGeom>
        </p:spPr>
      </p:pic>
      <p:sp>
        <p:nvSpPr>
          <p:cNvPr id="5" name="Slide Number Placeholder 4">
            <a:extLst>
              <a:ext uri="{FF2B5EF4-FFF2-40B4-BE49-F238E27FC236}">
                <a16:creationId xmlns:a16="http://schemas.microsoft.com/office/drawing/2014/main" id="{BDFCDB93-0156-44EA-8CCF-3711788D04C2}"/>
              </a:ext>
            </a:extLst>
          </p:cNvPr>
          <p:cNvSpPr>
            <a:spLocks noGrp="1"/>
          </p:cNvSpPr>
          <p:nvPr>
            <p:ph type="sldNum" sz="quarter" idx="11"/>
          </p:nvPr>
        </p:nvSpPr>
        <p:spPr/>
        <p:txBody>
          <a:bodyPr/>
          <a:lstStyle/>
          <a:p>
            <a:fld id="{F0D23093-2AB0-F74C-B865-1A12A15B650E}" type="slidenum">
              <a:rPr lang="en-US" smtClean="0"/>
              <a:pPr/>
              <a:t>7</a:t>
            </a:fld>
            <a:endParaRPr lang="en-US" dirty="0"/>
          </a:p>
        </p:txBody>
      </p:sp>
    </p:spTree>
    <p:extLst>
      <p:ext uri="{BB962C8B-B14F-4D97-AF65-F5344CB8AC3E}">
        <p14:creationId xmlns:p14="http://schemas.microsoft.com/office/powerpoint/2010/main" val="32980397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30831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083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12" grpId="0" autoUpdateAnimBg="0"/>
      <p:bldP spid="308328" grpId="0" autoUpdateAnimBg="0"/>
      <p:bldP spid="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ln w="9525"/>
        </p:spPr>
        <p:txBody>
          <a:bodyPr/>
          <a:lstStyle/>
          <a:p>
            <a:r>
              <a:rPr lang="en-GB" dirty="0">
                <a:latin typeface="+mn-lt"/>
              </a:rPr>
              <a:t>Finding a compromise: strategy 2</a:t>
            </a:r>
          </a:p>
        </p:txBody>
      </p:sp>
      <p:sp>
        <p:nvSpPr>
          <p:cNvPr id="17411" name="Text Box 3"/>
          <p:cNvSpPr txBox="1">
            <a:spLocks noChangeArrowheads="1"/>
          </p:cNvSpPr>
          <p:nvPr/>
        </p:nvSpPr>
        <p:spPr bwMode="auto">
          <a:xfrm>
            <a:off x="1473200" y="1257300"/>
            <a:ext cx="3632200" cy="935038"/>
          </a:xfrm>
          <a:prstGeom prst="rect">
            <a:avLst/>
          </a:prstGeom>
          <a:solidFill>
            <a:schemeClr val="accent1">
              <a:lumMod val="20000"/>
              <a:lumOff val="80000"/>
            </a:schemeClr>
          </a:solidFill>
          <a:ln w="28575">
            <a:solidFill>
              <a:schemeClr val="accent1"/>
            </a:solidFill>
            <a:miter lim="800000"/>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chemeClr val="accent4"/>
              </a:buClr>
              <a:buSzPct val="110000"/>
            </a:pPr>
            <a:r>
              <a:rPr lang="en-GB" sz="1800" dirty="0">
                <a:latin typeface="+mn-lt"/>
              </a:rPr>
              <a:t> </a:t>
            </a:r>
            <a:r>
              <a:rPr lang="en-GB" sz="1800" i="1" dirty="0">
                <a:latin typeface="+mn-lt"/>
              </a:rPr>
              <a:t>Reformulate </a:t>
            </a:r>
            <a:r>
              <a:rPr lang="en-GB" sz="1800" b="0" dirty="0">
                <a:latin typeface="+mn-lt"/>
              </a:rPr>
              <a:t>all but one of the objectives as constraints, setting an upper limit for it</a:t>
            </a:r>
          </a:p>
        </p:txBody>
      </p:sp>
      <p:sp>
        <p:nvSpPr>
          <p:cNvPr id="345163" name="Rectangle 75"/>
          <p:cNvSpPr>
            <a:spLocks noChangeArrowheads="1"/>
          </p:cNvSpPr>
          <p:nvPr/>
        </p:nvSpPr>
        <p:spPr bwMode="auto">
          <a:xfrm>
            <a:off x="1476376" y="2454275"/>
            <a:ext cx="3643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40000"/>
              </a:spcBef>
              <a:spcAft>
                <a:spcPct val="40000"/>
              </a:spcAft>
              <a:buClr>
                <a:srgbClr val="009B9B"/>
              </a:buClr>
              <a:buSzPct val="80000"/>
              <a:buFont typeface="Wingdings" panose="05000000000000000000" pitchFamily="2" charset="2"/>
              <a:buNone/>
            </a:pPr>
            <a:r>
              <a:rPr lang="en-GB" sz="1600" b="0" dirty="0">
                <a:solidFill>
                  <a:srgbClr val="000000"/>
                </a:solidFill>
                <a:latin typeface="+mn-lt"/>
              </a:rPr>
              <a:t>OK </a:t>
            </a:r>
            <a:r>
              <a:rPr lang="en-GB" sz="1600" dirty="0">
                <a:solidFill>
                  <a:srgbClr val="000000"/>
                </a:solidFill>
                <a:latin typeface="+mn-lt"/>
              </a:rPr>
              <a:t>if budget limit</a:t>
            </a:r>
          </a:p>
        </p:txBody>
      </p:sp>
      <p:sp>
        <p:nvSpPr>
          <p:cNvPr id="345249" name="Text Box 161"/>
          <p:cNvSpPr txBox="1">
            <a:spLocks noChangeArrowheads="1"/>
          </p:cNvSpPr>
          <p:nvPr/>
        </p:nvSpPr>
        <p:spPr bwMode="auto">
          <a:xfrm>
            <a:off x="1428751" y="3111501"/>
            <a:ext cx="3611563"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marL="285750" indent="-285750">
              <a:spcBef>
                <a:spcPct val="40000"/>
              </a:spcBef>
              <a:spcAft>
                <a:spcPct val="40000"/>
              </a:spcAft>
              <a:buClrTx/>
              <a:buSzPct val="80000"/>
            </a:pPr>
            <a:r>
              <a:rPr lang="en-GB" sz="1600" dirty="0">
                <a:latin typeface="+mn-lt"/>
              </a:rPr>
              <a:t> BUT….cheating</a:t>
            </a:r>
          </a:p>
          <a:p>
            <a:pPr>
              <a:spcBef>
                <a:spcPct val="40000"/>
              </a:spcBef>
              <a:spcAft>
                <a:spcPct val="40000"/>
              </a:spcAft>
              <a:buClr>
                <a:srgbClr val="009B9B"/>
              </a:buClr>
              <a:buSzPct val="80000"/>
              <a:buNone/>
            </a:pPr>
            <a:r>
              <a:rPr lang="en-GB" sz="1600" dirty="0">
                <a:latin typeface="+mn-lt"/>
              </a:rPr>
              <a:t>Cost is treated as </a:t>
            </a:r>
            <a:r>
              <a:rPr lang="en-GB" sz="1600" i="1" dirty="0">
                <a:latin typeface="+mn-lt"/>
              </a:rPr>
              <a:t>constraint</a:t>
            </a:r>
            <a:r>
              <a:rPr lang="en-GB" sz="1600" b="0" dirty="0">
                <a:latin typeface="+mn-lt"/>
              </a:rPr>
              <a:t>,</a:t>
            </a:r>
            <a:r>
              <a:rPr lang="en-GB" sz="1600" dirty="0">
                <a:latin typeface="+mn-lt"/>
              </a:rPr>
              <a:t> not </a:t>
            </a:r>
            <a:r>
              <a:rPr lang="en-GB" sz="1600" i="1" dirty="0">
                <a:latin typeface="+mn-lt"/>
              </a:rPr>
              <a:t>objective</a:t>
            </a:r>
            <a:r>
              <a:rPr lang="en-GB" sz="1600" b="0" i="1" dirty="0">
                <a:latin typeface="+mn-lt"/>
              </a:rPr>
              <a:t>.</a:t>
            </a:r>
            <a:endParaRPr lang="en-US" sz="1600" b="0" i="1" dirty="0">
              <a:latin typeface="+mn-lt"/>
            </a:endParaRPr>
          </a:p>
          <a:p>
            <a:pPr marL="285750" indent="-285750">
              <a:spcBef>
                <a:spcPct val="50000"/>
              </a:spcBef>
              <a:buClr>
                <a:srgbClr val="009B9B"/>
              </a:buClr>
              <a:buSzPct val="80000"/>
            </a:pPr>
            <a:endParaRPr lang="en-GB" sz="1800" b="0" dirty="0">
              <a:latin typeface="+mn-lt"/>
            </a:endParaRPr>
          </a:p>
        </p:txBody>
      </p:sp>
      <p:grpSp>
        <p:nvGrpSpPr>
          <p:cNvPr id="17414" name="Group 2"/>
          <p:cNvGrpSpPr>
            <a:grpSpLocks/>
          </p:cNvGrpSpPr>
          <p:nvPr/>
        </p:nvGrpSpPr>
        <p:grpSpPr bwMode="auto">
          <a:xfrm>
            <a:off x="5462589" y="1031876"/>
            <a:ext cx="5438775" cy="4060825"/>
            <a:chOff x="2448" y="650"/>
            <a:chExt cx="3162" cy="2558"/>
          </a:xfrm>
        </p:grpSpPr>
        <p:grpSp>
          <p:nvGrpSpPr>
            <p:cNvPr id="17438" name="Group 3"/>
            <p:cNvGrpSpPr>
              <a:grpSpLocks/>
            </p:cNvGrpSpPr>
            <p:nvPr/>
          </p:nvGrpSpPr>
          <p:grpSpPr bwMode="auto">
            <a:xfrm>
              <a:off x="2448" y="650"/>
              <a:ext cx="3162" cy="2558"/>
              <a:chOff x="2448" y="606"/>
              <a:chExt cx="3162" cy="2381"/>
            </a:xfrm>
          </p:grpSpPr>
          <p:sp>
            <p:nvSpPr>
              <p:cNvPr id="17489" name="Rectangle 4"/>
              <p:cNvSpPr>
                <a:spLocks noChangeArrowheads="1"/>
              </p:cNvSpPr>
              <p:nvPr/>
            </p:nvSpPr>
            <p:spPr bwMode="auto">
              <a:xfrm>
                <a:off x="2668" y="721"/>
                <a:ext cx="2816" cy="2051"/>
              </a:xfrm>
              <a:prstGeom prst="rect">
                <a:avLst/>
              </a:prstGeom>
              <a:solidFill>
                <a:srgbClr val="FFFFFF"/>
              </a:solidFill>
              <a:ln w="9525">
                <a:solidFill>
                  <a:srgbClr val="000000"/>
                </a:solidFill>
                <a:miter lim="800000"/>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90" name="Text Box 5"/>
              <p:cNvSpPr txBox="1">
                <a:spLocks noChangeArrowheads="1"/>
              </p:cNvSpPr>
              <p:nvPr/>
            </p:nvSpPr>
            <p:spPr bwMode="auto">
              <a:xfrm>
                <a:off x="2538" y="2791"/>
                <a:ext cx="3072"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r>
                  <a:rPr lang="en-GB" sz="1400" b="0" i="1" dirty="0">
                    <a:solidFill>
                      <a:srgbClr val="000000"/>
                    </a:solidFill>
                    <a:latin typeface="+mn-lt"/>
                  </a:rPr>
                  <a:t>Cheap</a:t>
                </a:r>
                <a:r>
                  <a:rPr lang="en-GB" sz="1400" b="0" dirty="0">
                    <a:solidFill>
                      <a:srgbClr val="000000"/>
                    </a:solidFill>
                    <a:latin typeface="+mn-lt"/>
                  </a:rPr>
                  <a:t>                                  </a:t>
                </a:r>
                <a:r>
                  <a:rPr lang="en-GB" sz="1600" dirty="0">
                    <a:solidFill>
                      <a:schemeClr val="accent1"/>
                    </a:solidFill>
                    <a:latin typeface="+mn-lt"/>
                  </a:rPr>
                  <a:t>Cost C                         </a:t>
                </a:r>
                <a:r>
                  <a:rPr lang="en-GB" sz="1400" b="0" i="1" dirty="0">
                    <a:solidFill>
                      <a:srgbClr val="000000"/>
                    </a:solidFill>
                    <a:latin typeface="+mn-lt"/>
                  </a:rPr>
                  <a:t>Expensive</a:t>
                </a:r>
              </a:p>
            </p:txBody>
          </p:sp>
          <p:sp>
            <p:nvSpPr>
              <p:cNvPr id="17491" name="Text Box 6"/>
              <p:cNvSpPr txBox="1">
                <a:spLocks noChangeArrowheads="1"/>
              </p:cNvSpPr>
              <p:nvPr/>
            </p:nvSpPr>
            <p:spPr bwMode="auto">
              <a:xfrm rot="-5400000">
                <a:off x="1423" y="1631"/>
                <a:ext cx="2256"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r>
                  <a:rPr lang="en-GB" sz="1400" b="0" i="1" dirty="0">
                    <a:solidFill>
                      <a:srgbClr val="000000"/>
                    </a:solidFill>
                    <a:latin typeface="+mn-lt"/>
                  </a:rPr>
                  <a:t>Light  </a:t>
                </a:r>
                <a:r>
                  <a:rPr lang="en-GB" sz="1400" b="0" dirty="0">
                    <a:solidFill>
                      <a:srgbClr val="000000"/>
                    </a:solidFill>
                    <a:latin typeface="+mn-lt"/>
                  </a:rPr>
                  <a:t>                     </a:t>
                </a:r>
                <a:r>
                  <a:rPr lang="en-GB" sz="1600" dirty="0">
                    <a:solidFill>
                      <a:schemeClr val="accent1"/>
                    </a:solidFill>
                    <a:latin typeface="+mn-lt"/>
                  </a:rPr>
                  <a:t>Mass m</a:t>
                </a:r>
                <a:r>
                  <a:rPr lang="en-GB" sz="1600" dirty="0">
                    <a:solidFill>
                      <a:srgbClr val="A50021"/>
                    </a:solidFill>
                    <a:latin typeface="+mn-lt"/>
                  </a:rPr>
                  <a:t>               </a:t>
                </a:r>
                <a:r>
                  <a:rPr lang="en-GB" sz="1400" b="0" dirty="0">
                    <a:solidFill>
                      <a:srgbClr val="000000"/>
                    </a:solidFill>
                    <a:latin typeface="+mn-lt"/>
                  </a:rPr>
                  <a:t>Heavy</a:t>
                </a:r>
              </a:p>
              <a:p>
                <a:pPr>
                  <a:spcBef>
                    <a:spcPct val="0"/>
                  </a:spcBef>
                  <a:spcAft>
                    <a:spcPct val="0"/>
                  </a:spcAft>
                  <a:buClr>
                    <a:srgbClr val="009B9B"/>
                  </a:buClr>
                  <a:buSzPct val="80000"/>
                  <a:buFont typeface="Wingdings" panose="05000000000000000000" pitchFamily="2" charset="2"/>
                  <a:buNone/>
                </a:pPr>
                <a:endParaRPr lang="en-GB" sz="1400" b="0" dirty="0">
                  <a:solidFill>
                    <a:srgbClr val="000000"/>
                  </a:solidFill>
                  <a:latin typeface="+mn-lt"/>
                </a:endParaRPr>
              </a:p>
            </p:txBody>
          </p:sp>
        </p:grpSp>
        <p:grpSp>
          <p:nvGrpSpPr>
            <p:cNvPr id="17439" name="Group 7"/>
            <p:cNvGrpSpPr>
              <a:grpSpLocks/>
            </p:cNvGrpSpPr>
            <p:nvPr/>
          </p:nvGrpSpPr>
          <p:grpSpPr bwMode="auto">
            <a:xfrm>
              <a:off x="3383" y="893"/>
              <a:ext cx="1938" cy="1778"/>
              <a:chOff x="3383" y="893"/>
              <a:chExt cx="1938" cy="1778"/>
            </a:xfrm>
          </p:grpSpPr>
          <p:sp>
            <p:nvSpPr>
              <p:cNvPr id="17440" name="Oval 8"/>
              <p:cNvSpPr>
                <a:spLocks noChangeArrowheads="1"/>
              </p:cNvSpPr>
              <p:nvPr/>
            </p:nvSpPr>
            <p:spPr bwMode="auto">
              <a:xfrm>
                <a:off x="3526" y="1042"/>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grpSp>
            <p:nvGrpSpPr>
              <p:cNvPr id="17441" name="Group 9"/>
              <p:cNvGrpSpPr>
                <a:grpSpLocks/>
              </p:cNvGrpSpPr>
              <p:nvPr/>
            </p:nvGrpSpPr>
            <p:grpSpPr bwMode="auto">
              <a:xfrm>
                <a:off x="3383" y="893"/>
                <a:ext cx="1938" cy="1778"/>
                <a:chOff x="3383" y="893"/>
                <a:chExt cx="1938" cy="1778"/>
              </a:xfrm>
            </p:grpSpPr>
            <p:sp>
              <p:nvSpPr>
                <p:cNvPr id="17442" name="Oval 10"/>
                <p:cNvSpPr>
                  <a:spLocks noChangeArrowheads="1"/>
                </p:cNvSpPr>
                <p:nvPr/>
              </p:nvSpPr>
              <p:spPr bwMode="auto">
                <a:xfrm>
                  <a:off x="4944" y="1912"/>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43" name="Oval 11"/>
                <p:cNvSpPr>
                  <a:spLocks noChangeArrowheads="1"/>
                </p:cNvSpPr>
                <p:nvPr/>
              </p:nvSpPr>
              <p:spPr bwMode="auto">
                <a:xfrm>
                  <a:off x="3532" y="1403"/>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44" name="Oval 12"/>
                <p:cNvSpPr>
                  <a:spLocks noChangeArrowheads="1"/>
                </p:cNvSpPr>
                <p:nvPr/>
              </p:nvSpPr>
              <p:spPr bwMode="auto">
                <a:xfrm>
                  <a:off x="3731" y="1771"/>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45" name="Oval 13"/>
                <p:cNvSpPr>
                  <a:spLocks noChangeArrowheads="1"/>
                </p:cNvSpPr>
                <p:nvPr/>
              </p:nvSpPr>
              <p:spPr bwMode="auto">
                <a:xfrm>
                  <a:off x="3831" y="1881"/>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46" name="Oval 14"/>
                <p:cNvSpPr>
                  <a:spLocks noChangeArrowheads="1"/>
                </p:cNvSpPr>
                <p:nvPr/>
              </p:nvSpPr>
              <p:spPr bwMode="auto">
                <a:xfrm>
                  <a:off x="3931" y="1990"/>
                  <a:ext cx="136"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47" name="Oval 16"/>
                <p:cNvSpPr>
                  <a:spLocks noChangeArrowheads="1"/>
                </p:cNvSpPr>
                <p:nvPr/>
              </p:nvSpPr>
              <p:spPr bwMode="auto">
                <a:xfrm>
                  <a:off x="4185" y="2215"/>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48" name="Oval 17"/>
                <p:cNvSpPr>
                  <a:spLocks noChangeArrowheads="1"/>
                </p:cNvSpPr>
                <p:nvPr/>
              </p:nvSpPr>
              <p:spPr bwMode="auto">
                <a:xfrm>
                  <a:off x="4353" y="2337"/>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49" name="Oval 20"/>
                <p:cNvSpPr>
                  <a:spLocks noChangeArrowheads="1"/>
                </p:cNvSpPr>
                <p:nvPr/>
              </p:nvSpPr>
              <p:spPr bwMode="auto">
                <a:xfrm>
                  <a:off x="4845" y="258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50" name="Oval 21"/>
                <p:cNvSpPr>
                  <a:spLocks noChangeArrowheads="1"/>
                </p:cNvSpPr>
                <p:nvPr/>
              </p:nvSpPr>
              <p:spPr bwMode="auto">
                <a:xfrm>
                  <a:off x="3564" y="1077"/>
                  <a:ext cx="136"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51" name="Oval 22"/>
                <p:cNvSpPr>
                  <a:spLocks noChangeArrowheads="1"/>
                </p:cNvSpPr>
                <p:nvPr/>
              </p:nvSpPr>
              <p:spPr bwMode="auto">
                <a:xfrm>
                  <a:off x="3725" y="1260"/>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52" name="Oval 23"/>
                <p:cNvSpPr>
                  <a:spLocks noChangeArrowheads="1"/>
                </p:cNvSpPr>
                <p:nvPr/>
              </p:nvSpPr>
              <p:spPr bwMode="auto">
                <a:xfrm>
                  <a:off x="3719" y="1198"/>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53" name="Oval 24"/>
                <p:cNvSpPr>
                  <a:spLocks noChangeArrowheads="1"/>
                </p:cNvSpPr>
                <p:nvPr/>
              </p:nvSpPr>
              <p:spPr bwMode="auto">
                <a:xfrm>
                  <a:off x="3719" y="1356"/>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54" name="Oval 25"/>
                <p:cNvSpPr>
                  <a:spLocks noChangeArrowheads="1"/>
                </p:cNvSpPr>
                <p:nvPr/>
              </p:nvSpPr>
              <p:spPr bwMode="auto">
                <a:xfrm>
                  <a:off x="3918" y="183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55" name="Oval 26"/>
                <p:cNvSpPr>
                  <a:spLocks noChangeArrowheads="1"/>
                </p:cNvSpPr>
                <p:nvPr/>
              </p:nvSpPr>
              <p:spPr bwMode="auto">
                <a:xfrm>
                  <a:off x="3763" y="1697"/>
                  <a:ext cx="136"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56" name="Oval 27"/>
                <p:cNvSpPr>
                  <a:spLocks noChangeArrowheads="1"/>
                </p:cNvSpPr>
                <p:nvPr/>
              </p:nvSpPr>
              <p:spPr bwMode="auto">
                <a:xfrm>
                  <a:off x="4142" y="2003"/>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57" name="Oval 28"/>
                <p:cNvSpPr>
                  <a:spLocks noChangeArrowheads="1"/>
                </p:cNvSpPr>
                <p:nvPr/>
              </p:nvSpPr>
              <p:spPr bwMode="auto">
                <a:xfrm>
                  <a:off x="4322" y="1914"/>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58" name="Oval 29"/>
                <p:cNvSpPr>
                  <a:spLocks noChangeArrowheads="1"/>
                </p:cNvSpPr>
                <p:nvPr/>
              </p:nvSpPr>
              <p:spPr bwMode="auto">
                <a:xfrm>
                  <a:off x="4279" y="2153"/>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59" name="Oval 30"/>
                <p:cNvSpPr>
                  <a:spLocks noChangeArrowheads="1"/>
                </p:cNvSpPr>
                <p:nvPr/>
              </p:nvSpPr>
              <p:spPr bwMode="auto">
                <a:xfrm>
                  <a:off x="4521" y="213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60" name="Oval 31"/>
                <p:cNvSpPr>
                  <a:spLocks noChangeArrowheads="1"/>
                </p:cNvSpPr>
                <p:nvPr/>
              </p:nvSpPr>
              <p:spPr bwMode="auto">
                <a:xfrm>
                  <a:off x="4621" y="2242"/>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61" name="Oval 32"/>
                <p:cNvSpPr>
                  <a:spLocks noChangeArrowheads="1"/>
                </p:cNvSpPr>
                <p:nvPr/>
              </p:nvSpPr>
              <p:spPr bwMode="auto">
                <a:xfrm>
                  <a:off x="4720" y="2350"/>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62" name="Oval 33"/>
                <p:cNvSpPr>
                  <a:spLocks noChangeArrowheads="1"/>
                </p:cNvSpPr>
                <p:nvPr/>
              </p:nvSpPr>
              <p:spPr bwMode="auto">
                <a:xfrm>
                  <a:off x="3383" y="1124"/>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63" name="Oval 34"/>
                <p:cNvSpPr>
                  <a:spLocks noChangeArrowheads="1"/>
                </p:cNvSpPr>
                <p:nvPr/>
              </p:nvSpPr>
              <p:spPr bwMode="auto">
                <a:xfrm>
                  <a:off x="3520" y="1226"/>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64" name="Oval 35"/>
                <p:cNvSpPr>
                  <a:spLocks noChangeArrowheads="1"/>
                </p:cNvSpPr>
                <p:nvPr/>
              </p:nvSpPr>
              <p:spPr bwMode="auto">
                <a:xfrm>
                  <a:off x="3427" y="89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65" name="Oval 36"/>
                <p:cNvSpPr>
                  <a:spLocks noChangeArrowheads="1"/>
                </p:cNvSpPr>
                <p:nvPr/>
              </p:nvSpPr>
              <p:spPr bwMode="auto">
                <a:xfrm>
                  <a:off x="3881" y="1444"/>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66" name="Oval 37"/>
                <p:cNvSpPr>
                  <a:spLocks noChangeArrowheads="1"/>
                </p:cNvSpPr>
                <p:nvPr/>
              </p:nvSpPr>
              <p:spPr bwMode="auto">
                <a:xfrm>
                  <a:off x="3974" y="1280"/>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67" name="Oval 38"/>
                <p:cNvSpPr>
                  <a:spLocks noChangeArrowheads="1"/>
                </p:cNvSpPr>
                <p:nvPr/>
              </p:nvSpPr>
              <p:spPr bwMode="auto">
                <a:xfrm>
                  <a:off x="4235" y="1628"/>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68" name="Oval 39"/>
                <p:cNvSpPr>
                  <a:spLocks noChangeArrowheads="1"/>
                </p:cNvSpPr>
                <p:nvPr/>
              </p:nvSpPr>
              <p:spPr bwMode="auto">
                <a:xfrm>
                  <a:off x="4266" y="1574"/>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69" name="Oval 40"/>
                <p:cNvSpPr>
                  <a:spLocks noChangeArrowheads="1"/>
                </p:cNvSpPr>
                <p:nvPr/>
              </p:nvSpPr>
              <p:spPr bwMode="auto">
                <a:xfrm>
                  <a:off x="4627" y="1758"/>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70" name="Oval 41"/>
                <p:cNvSpPr>
                  <a:spLocks noChangeArrowheads="1"/>
                </p:cNvSpPr>
                <p:nvPr/>
              </p:nvSpPr>
              <p:spPr bwMode="auto">
                <a:xfrm>
                  <a:off x="4646" y="183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71" name="Oval 42"/>
                <p:cNvSpPr>
                  <a:spLocks noChangeArrowheads="1"/>
                </p:cNvSpPr>
                <p:nvPr/>
              </p:nvSpPr>
              <p:spPr bwMode="auto">
                <a:xfrm>
                  <a:off x="4826" y="1976"/>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72" name="Oval 43"/>
                <p:cNvSpPr>
                  <a:spLocks noChangeArrowheads="1"/>
                </p:cNvSpPr>
                <p:nvPr/>
              </p:nvSpPr>
              <p:spPr bwMode="auto">
                <a:xfrm>
                  <a:off x="4826" y="2160"/>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73" name="Oval 44"/>
                <p:cNvSpPr>
                  <a:spLocks noChangeArrowheads="1"/>
                </p:cNvSpPr>
                <p:nvPr/>
              </p:nvSpPr>
              <p:spPr bwMode="auto">
                <a:xfrm>
                  <a:off x="3557" y="1587"/>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74" name="Oval 45"/>
                <p:cNvSpPr>
                  <a:spLocks noChangeArrowheads="1"/>
                </p:cNvSpPr>
                <p:nvPr/>
              </p:nvSpPr>
              <p:spPr bwMode="auto">
                <a:xfrm>
                  <a:off x="4154" y="1417"/>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75" name="Oval 46"/>
                <p:cNvSpPr>
                  <a:spLocks noChangeArrowheads="1"/>
                </p:cNvSpPr>
                <p:nvPr/>
              </p:nvSpPr>
              <p:spPr bwMode="auto">
                <a:xfrm>
                  <a:off x="4161" y="1792"/>
                  <a:ext cx="136"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76" name="Oval 47"/>
                <p:cNvSpPr>
                  <a:spLocks noChangeArrowheads="1"/>
                </p:cNvSpPr>
                <p:nvPr/>
              </p:nvSpPr>
              <p:spPr bwMode="auto">
                <a:xfrm>
                  <a:off x="3918" y="975"/>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77" name="Oval 48"/>
                <p:cNvSpPr>
                  <a:spLocks noChangeArrowheads="1"/>
                </p:cNvSpPr>
                <p:nvPr/>
              </p:nvSpPr>
              <p:spPr bwMode="auto">
                <a:xfrm>
                  <a:off x="4814" y="1873"/>
                  <a:ext cx="136"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78" name="Oval 49"/>
                <p:cNvSpPr>
                  <a:spLocks noChangeArrowheads="1"/>
                </p:cNvSpPr>
                <p:nvPr/>
              </p:nvSpPr>
              <p:spPr bwMode="auto">
                <a:xfrm>
                  <a:off x="5044" y="2125"/>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79" name="Oval 50"/>
                <p:cNvSpPr>
                  <a:spLocks noChangeArrowheads="1"/>
                </p:cNvSpPr>
                <p:nvPr/>
              </p:nvSpPr>
              <p:spPr bwMode="auto">
                <a:xfrm>
                  <a:off x="5019" y="2385"/>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80" name="Oval 51"/>
                <p:cNvSpPr>
                  <a:spLocks noChangeArrowheads="1"/>
                </p:cNvSpPr>
                <p:nvPr/>
              </p:nvSpPr>
              <p:spPr bwMode="auto">
                <a:xfrm>
                  <a:off x="5094" y="2446"/>
                  <a:ext cx="136"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81" name="Oval 52"/>
                <p:cNvSpPr>
                  <a:spLocks noChangeArrowheads="1"/>
                </p:cNvSpPr>
                <p:nvPr/>
              </p:nvSpPr>
              <p:spPr bwMode="auto">
                <a:xfrm>
                  <a:off x="3936" y="1137"/>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82" name="Oval 53"/>
                <p:cNvSpPr>
                  <a:spLocks noChangeArrowheads="1"/>
                </p:cNvSpPr>
                <p:nvPr/>
              </p:nvSpPr>
              <p:spPr bwMode="auto">
                <a:xfrm>
                  <a:off x="4110" y="1181"/>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83" name="Oval 54"/>
                <p:cNvSpPr>
                  <a:spLocks noChangeArrowheads="1"/>
                </p:cNvSpPr>
                <p:nvPr/>
              </p:nvSpPr>
              <p:spPr bwMode="auto">
                <a:xfrm>
                  <a:off x="4368" y="1085"/>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84" name="Oval 55"/>
                <p:cNvSpPr>
                  <a:spLocks noChangeArrowheads="1"/>
                </p:cNvSpPr>
                <p:nvPr/>
              </p:nvSpPr>
              <p:spPr bwMode="auto">
                <a:xfrm>
                  <a:off x="4800" y="1602"/>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85" name="Oval 56"/>
                <p:cNvSpPr>
                  <a:spLocks noChangeArrowheads="1"/>
                </p:cNvSpPr>
                <p:nvPr/>
              </p:nvSpPr>
              <p:spPr bwMode="auto">
                <a:xfrm>
                  <a:off x="4176" y="982"/>
                  <a:ext cx="137" cy="88"/>
                </a:xfrm>
                <a:prstGeom prst="ellipse">
                  <a:avLst/>
                </a:prstGeom>
                <a:solidFill>
                  <a:srgbClr val="CCFF99"/>
                </a:solidFill>
                <a:ln w="12700">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86" name="Oval 57"/>
                <p:cNvSpPr>
                  <a:spLocks noChangeArrowheads="1"/>
                </p:cNvSpPr>
                <p:nvPr/>
              </p:nvSpPr>
              <p:spPr bwMode="auto">
                <a:xfrm>
                  <a:off x="4992" y="1654"/>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87" name="Oval 58"/>
                <p:cNvSpPr>
                  <a:spLocks noChangeArrowheads="1"/>
                </p:cNvSpPr>
                <p:nvPr/>
              </p:nvSpPr>
              <p:spPr bwMode="auto">
                <a:xfrm>
                  <a:off x="5184" y="1861"/>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88" name="Oval 59"/>
                <p:cNvSpPr>
                  <a:spLocks noChangeArrowheads="1"/>
                </p:cNvSpPr>
                <p:nvPr/>
              </p:nvSpPr>
              <p:spPr bwMode="auto">
                <a:xfrm>
                  <a:off x="5184" y="2016"/>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grpSp>
        </p:grpSp>
      </p:grpSp>
      <p:grpSp>
        <p:nvGrpSpPr>
          <p:cNvPr id="17415" name="Group 95"/>
          <p:cNvGrpSpPr>
            <a:grpSpLocks/>
          </p:cNvGrpSpPr>
          <p:nvPr/>
        </p:nvGrpSpPr>
        <p:grpSpPr bwMode="auto">
          <a:xfrm>
            <a:off x="7061201" y="1784351"/>
            <a:ext cx="2498725" cy="2455863"/>
            <a:chOff x="3473" y="1124"/>
            <a:chExt cx="1453" cy="1547"/>
          </a:xfrm>
        </p:grpSpPr>
        <p:sp>
          <p:nvSpPr>
            <p:cNvPr id="17430" name="Oval 88"/>
            <p:cNvSpPr>
              <a:spLocks noChangeArrowheads="1"/>
            </p:cNvSpPr>
            <p:nvPr/>
          </p:nvSpPr>
          <p:spPr bwMode="auto">
            <a:xfrm>
              <a:off x="3715" y="1699"/>
              <a:ext cx="137" cy="90"/>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31" name="Oval 89"/>
            <p:cNvSpPr>
              <a:spLocks noChangeArrowheads="1"/>
            </p:cNvSpPr>
            <p:nvPr/>
          </p:nvSpPr>
          <p:spPr bwMode="auto">
            <a:xfrm>
              <a:off x="3855" y="1913"/>
              <a:ext cx="137" cy="88"/>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32" name="Oval 90"/>
            <p:cNvSpPr>
              <a:spLocks noChangeArrowheads="1"/>
            </p:cNvSpPr>
            <p:nvPr/>
          </p:nvSpPr>
          <p:spPr bwMode="auto">
            <a:xfrm>
              <a:off x="4043" y="2118"/>
              <a:ext cx="136" cy="88"/>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33" name="Oval 91"/>
            <p:cNvSpPr>
              <a:spLocks noChangeArrowheads="1"/>
            </p:cNvSpPr>
            <p:nvPr/>
          </p:nvSpPr>
          <p:spPr bwMode="auto">
            <a:xfrm>
              <a:off x="4193" y="2250"/>
              <a:ext cx="137" cy="88"/>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34" name="Oval 92"/>
            <p:cNvSpPr>
              <a:spLocks noChangeArrowheads="1"/>
            </p:cNvSpPr>
            <p:nvPr/>
          </p:nvSpPr>
          <p:spPr bwMode="auto">
            <a:xfrm>
              <a:off x="4313" y="2369"/>
              <a:ext cx="137" cy="89"/>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35" name="Oval 93"/>
            <p:cNvSpPr>
              <a:spLocks noChangeArrowheads="1"/>
            </p:cNvSpPr>
            <p:nvPr/>
          </p:nvSpPr>
          <p:spPr bwMode="auto">
            <a:xfrm>
              <a:off x="4789" y="2583"/>
              <a:ext cx="137" cy="88"/>
            </a:xfrm>
            <a:prstGeom prst="ellipse">
              <a:avLst/>
            </a:prstGeom>
            <a:solidFill>
              <a:srgbClr val="FF6600"/>
            </a:solidFill>
            <a:ln w="9525">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36" name="Oval 94"/>
            <p:cNvSpPr>
              <a:spLocks noChangeArrowheads="1"/>
            </p:cNvSpPr>
            <p:nvPr/>
          </p:nvSpPr>
          <p:spPr bwMode="auto">
            <a:xfrm>
              <a:off x="3473" y="1124"/>
              <a:ext cx="137" cy="88"/>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37" name="Oval 95"/>
            <p:cNvSpPr>
              <a:spLocks noChangeArrowheads="1"/>
            </p:cNvSpPr>
            <p:nvPr/>
          </p:nvSpPr>
          <p:spPr bwMode="auto">
            <a:xfrm>
              <a:off x="3647" y="1587"/>
              <a:ext cx="137" cy="89"/>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grpSp>
      <p:grpSp>
        <p:nvGrpSpPr>
          <p:cNvPr id="7" name="Group 84"/>
          <p:cNvGrpSpPr>
            <a:grpSpLocks/>
          </p:cNvGrpSpPr>
          <p:nvPr/>
        </p:nvGrpSpPr>
        <p:grpSpPr bwMode="auto">
          <a:xfrm>
            <a:off x="8793163" y="1244600"/>
            <a:ext cx="1911350" cy="3505200"/>
            <a:chOff x="3920" y="792"/>
            <a:chExt cx="1040" cy="2208"/>
          </a:xfrm>
        </p:grpSpPr>
        <p:grpSp>
          <p:nvGrpSpPr>
            <p:cNvPr id="17425" name="Group 82"/>
            <p:cNvGrpSpPr>
              <a:grpSpLocks/>
            </p:cNvGrpSpPr>
            <p:nvPr/>
          </p:nvGrpSpPr>
          <p:grpSpPr bwMode="auto">
            <a:xfrm>
              <a:off x="3920" y="792"/>
              <a:ext cx="1040" cy="2208"/>
              <a:chOff x="4512" y="776"/>
              <a:chExt cx="1040" cy="2208"/>
            </a:xfrm>
          </p:grpSpPr>
          <p:sp>
            <p:nvSpPr>
              <p:cNvPr id="17428" name="Rectangle 80"/>
              <p:cNvSpPr>
                <a:spLocks noChangeArrowheads="1"/>
              </p:cNvSpPr>
              <p:nvPr/>
            </p:nvSpPr>
            <p:spPr bwMode="auto">
              <a:xfrm>
                <a:off x="4512" y="776"/>
                <a:ext cx="1040" cy="2208"/>
              </a:xfrm>
              <a:prstGeom prst="rect">
                <a:avLst/>
              </a:prstGeom>
              <a:solidFill>
                <a:srgbClr val="DDDDDD">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endParaRPr lang="en-GB" sz="1600" b="0" dirty="0">
                  <a:solidFill>
                    <a:srgbClr val="000000"/>
                  </a:solidFill>
                  <a:latin typeface="+mn-lt"/>
                </a:endParaRPr>
              </a:p>
            </p:txBody>
          </p:sp>
          <p:sp>
            <p:nvSpPr>
              <p:cNvPr id="17429" name="Line 81"/>
              <p:cNvSpPr>
                <a:spLocks noChangeShapeType="1"/>
              </p:cNvSpPr>
              <p:nvPr/>
            </p:nvSpPr>
            <p:spPr bwMode="auto">
              <a:xfrm flipV="1">
                <a:off x="4512" y="776"/>
                <a:ext cx="0" cy="220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n-GB" dirty="0"/>
              </a:p>
            </p:txBody>
          </p:sp>
        </p:grpSp>
        <p:sp>
          <p:nvSpPr>
            <p:cNvPr id="17426" name="Text Box 68"/>
            <p:cNvSpPr txBox="1">
              <a:spLocks noChangeArrowheads="1"/>
            </p:cNvSpPr>
            <p:nvPr/>
          </p:nvSpPr>
          <p:spPr bwMode="auto">
            <a:xfrm>
              <a:off x="4182" y="1045"/>
              <a:ext cx="653"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GB" sz="1400" dirty="0">
                  <a:solidFill>
                    <a:srgbClr val="000000"/>
                  </a:solidFill>
                  <a:latin typeface="+mn-lt"/>
                </a:rPr>
                <a:t>Upper limit</a:t>
              </a:r>
            </a:p>
            <a:p>
              <a:pPr algn="ctr">
                <a:spcBef>
                  <a:spcPct val="0"/>
                </a:spcBef>
                <a:spcAft>
                  <a:spcPct val="0"/>
                </a:spcAft>
                <a:buClr>
                  <a:srgbClr val="009B9B"/>
                </a:buClr>
                <a:buSzPct val="80000"/>
                <a:buFont typeface="Wingdings" panose="05000000000000000000" pitchFamily="2" charset="2"/>
                <a:buNone/>
              </a:pPr>
              <a:r>
                <a:rPr lang="en-GB" sz="1400" dirty="0">
                  <a:solidFill>
                    <a:srgbClr val="000000"/>
                  </a:solidFill>
                  <a:latin typeface="+mn-lt"/>
                </a:rPr>
                <a:t> on C</a:t>
              </a:r>
              <a:endParaRPr lang="en-GB" sz="1800" b="0" dirty="0">
                <a:solidFill>
                  <a:srgbClr val="000000"/>
                </a:solidFill>
                <a:latin typeface="+mn-lt"/>
              </a:endParaRPr>
            </a:p>
          </p:txBody>
        </p:sp>
        <p:sp>
          <p:nvSpPr>
            <p:cNvPr id="17427" name="Line 83"/>
            <p:cNvSpPr>
              <a:spLocks noChangeShapeType="1"/>
            </p:cNvSpPr>
            <p:nvPr/>
          </p:nvSpPr>
          <p:spPr bwMode="auto">
            <a:xfrm flipH="1">
              <a:off x="3952" y="1240"/>
              <a:ext cx="264" cy="24"/>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grpSp>
      <p:grpSp>
        <p:nvGrpSpPr>
          <p:cNvPr id="17417" name="Group 96"/>
          <p:cNvGrpSpPr>
            <a:grpSpLocks/>
          </p:cNvGrpSpPr>
          <p:nvPr/>
        </p:nvGrpSpPr>
        <p:grpSpPr bwMode="auto">
          <a:xfrm>
            <a:off x="5969001" y="1358900"/>
            <a:ext cx="4310063" cy="3035300"/>
            <a:chOff x="2806" y="856"/>
            <a:chExt cx="2506" cy="1912"/>
          </a:xfrm>
        </p:grpSpPr>
        <p:sp>
          <p:nvSpPr>
            <p:cNvPr id="17422" name="Text Box 78"/>
            <p:cNvSpPr txBox="1">
              <a:spLocks noChangeArrowheads="1"/>
            </p:cNvSpPr>
            <p:nvPr/>
          </p:nvSpPr>
          <p:spPr bwMode="auto">
            <a:xfrm>
              <a:off x="2806" y="2004"/>
              <a:ext cx="671"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GB" sz="1400" i="1" dirty="0">
                  <a:solidFill>
                    <a:srgbClr val="CC0000"/>
                  </a:solidFill>
                  <a:latin typeface="+mn-lt"/>
                </a:rPr>
                <a:t>Trade-off</a:t>
              </a:r>
            </a:p>
            <a:p>
              <a:pPr algn="ctr">
                <a:spcBef>
                  <a:spcPct val="0"/>
                </a:spcBef>
                <a:spcAft>
                  <a:spcPct val="0"/>
                </a:spcAft>
                <a:buClr>
                  <a:srgbClr val="009B9B"/>
                </a:buClr>
                <a:buSzPct val="80000"/>
                <a:buFont typeface="Wingdings" panose="05000000000000000000" pitchFamily="2" charset="2"/>
                <a:buNone/>
              </a:pPr>
              <a:r>
                <a:rPr lang="en-GB" sz="1400" i="1" dirty="0">
                  <a:solidFill>
                    <a:srgbClr val="CC0000"/>
                  </a:solidFill>
                  <a:latin typeface="+mn-lt"/>
                </a:rPr>
                <a:t>curve</a:t>
              </a:r>
              <a:endParaRPr lang="en-GB" sz="1400" b="0" i="1" dirty="0">
                <a:solidFill>
                  <a:srgbClr val="CC0000"/>
                </a:solidFill>
                <a:latin typeface="+mn-lt"/>
              </a:endParaRPr>
            </a:p>
          </p:txBody>
        </p:sp>
        <p:sp>
          <p:nvSpPr>
            <p:cNvPr id="17423" name="Line 79"/>
            <p:cNvSpPr>
              <a:spLocks noChangeShapeType="1"/>
            </p:cNvSpPr>
            <p:nvPr/>
          </p:nvSpPr>
          <p:spPr bwMode="auto">
            <a:xfrm flipV="1">
              <a:off x="3493" y="1952"/>
              <a:ext cx="230" cy="167"/>
            </a:xfrm>
            <a:prstGeom prst="line">
              <a:avLst/>
            </a:prstGeom>
            <a:noFill/>
            <a:ln w="19050">
              <a:solidFill>
                <a:srgbClr val="CC0000"/>
              </a:solidFill>
              <a:round/>
              <a:headEnd/>
              <a:tailEnd type="triangle" w="med" len="lg"/>
            </a:ln>
            <a:extLst>
              <a:ext uri="{909E8E84-426E-40DD-AFC4-6F175D3DCCD1}">
                <a14:hiddenFill xmlns:a14="http://schemas.microsoft.com/office/drawing/2010/main">
                  <a:noFill/>
                </a14:hiddenFill>
              </a:ext>
            </a:extLst>
          </p:spPr>
          <p:txBody>
            <a:bodyPr anchor="ctr"/>
            <a:lstStyle/>
            <a:p>
              <a:endParaRPr lang="en-GB" dirty="0"/>
            </a:p>
          </p:txBody>
        </p:sp>
        <p:sp>
          <p:nvSpPr>
            <p:cNvPr id="17424" name="Freeform 94"/>
            <p:cNvSpPr>
              <a:spLocks/>
            </p:cNvSpPr>
            <p:nvPr/>
          </p:nvSpPr>
          <p:spPr bwMode="auto">
            <a:xfrm>
              <a:off x="3368" y="856"/>
              <a:ext cx="1944" cy="1912"/>
            </a:xfrm>
            <a:custGeom>
              <a:avLst/>
              <a:gdLst>
                <a:gd name="T0" fmla="*/ 1944 w 1944"/>
                <a:gd name="T1" fmla="*/ 1912 h 1912"/>
                <a:gd name="T2" fmla="*/ 1264 w 1944"/>
                <a:gd name="T3" fmla="*/ 1760 h 1912"/>
                <a:gd name="T4" fmla="*/ 680 w 1944"/>
                <a:gd name="T5" fmla="*/ 1400 h 1912"/>
                <a:gd name="T6" fmla="*/ 256 w 1944"/>
                <a:gd name="T7" fmla="*/ 880 h 1912"/>
                <a:gd name="T8" fmla="*/ 48 w 1944"/>
                <a:gd name="T9" fmla="*/ 320 h 1912"/>
                <a:gd name="T10" fmla="*/ 0 w 1944"/>
                <a:gd name="T11" fmla="*/ 0 h 1912"/>
                <a:gd name="T12" fmla="*/ 0 60000 65536"/>
                <a:gd name="T13" fmla="*/ 0 60000 65536"/>
                <a:gd name="T14" fmla="*/ 0 60000 65536"/>
                <a:gd name="T15" fmla="*/ 0 60000 65536"/>
                <a:gd name="T16" fmla="*/ 0 60000 65536"/>
                <a:gd name="T17" fmla="*/ 0 60000 65536"/>
                <a:gd name="T18" fmla="*/ 0 w 1944"/>
                <a:gd name="T19" fmla="*/ 0 h 1912"/>
                <a:gd name="T20" fmla="*/ 1944 w 1944"/>
                <a:gd name="T21" fmla="*/ 1912 h 1912"/>
              </a:gdLst>
              <a:ahLst/>
              <a:cxnLst>
                <a:cxn ang="T12">
                  <a:pos x="T0" y="T1"/>
                </a:cxn>
                <a:cxn ang="T13">
                  <a:pos x="T2" y="T3"/>
                </a:cxn>
                <a:cxn ang="T14">
                  <a:pos x="T4" y="T5"/>
                </a:cxn>
                <a:cxn ang="T15">
                  <a:pos x="T6" y="T7"/>
                </a:cxn>
                <a:cxn ang="T16">
                  <a:pos x="T8" y="T9"/>
                </a:cxn>
                <a:cxn ang="T17">
                  <a:pos x="T10" y="T11"/>
                </a:cxn>
              </a:cxnLst>
              <a:rect l="T18" t="T19" r="T20" b="T21"/>
              <a:pathLst>
                <a:path w="1944" h="1912">
                  <a:moveTo>
                    <a:pt x="1944" y="1912"/>
                  </a:moveTo>
                  <a:cubicBezTo>
                    <a:pt x="1709" y="1878"/>
                    <a:pt x="1475" y="1845"/>
                    <a:pt x="1264" y="1760"/>
                  </a:cubicBezTo>
                  <a:cubicBezTo>
                    <a:pt x="1053" y="1675"/>
                    <a:pt x="848" y="1547"/>
                    <a:pt x="680" y="1400"/>
                  </a:cubicBezTo>
                  <a:cubicBezTo>
                    <a:pt x="512" y="1253"/>
                    <a:pt x="361" y="1060"/>
                    <a:pt x="256" y="880"/>
                  </a:cubicBezTo>
                  <a:cubicBezTo>
                    <a:pt x="151" y="700"/>
                    <a:pt x="91" y="467"/>
                    <a:pt x="48" y="320"/>
                  </a:cubicBezTo>
                  <a:cubicBezTo>
                    <a:pt x="5" y="173"/>
                    <a:pt x="7" y="53"/>
                    <a:pt x="0" y="0"/>
                  </a:cubicBezTo>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grpSp>
      <p:grpSp>
        <p:nvGrpSpPr>
          <p:cNvPr id="10" name="Group 98"/>
          <p:cNvGrpSpPr>
            <a:grpSpLocks/>
          </p:cNvGrpSpPr>
          <p:nvPr/>
        </p:nvGrpSpPr>
        <p:grpSpPr bwMode="auto">
          <a:xfrm>
            <a:off x="7251699" y="3759207"/>
            <a:ext cx="1489865" cy="600076"/>
            <a:chOff x="3008" y="2432"/>
            <a:chExt cx="866" cy="378"/>
          </a:xfrm>
        </p:grpSpPr>
        <p:sp>
          <p:nvSpPr>
            <p:cNvPr id="17419" name="Text Box 151"/>
            <p:cNvSpPr txBox="1">
              <a:spLocks noChangeArrowheads="1"/>
            </p:cNvSpPr>
            <p:nvPr/>
          </p:nvSpPr>
          <p:spPr bwMode="auto">
            <a:xfrm>
              <a:off x="3008" y="2444"/>
              <a:ext cx="521"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GB" sz="1600" dirty="0">
                  <a:solidFill>
                    <a:srgbClr val="000000"/>
                  </a:solidFill>
                  <a:latin typeface="+mn-lt"/>
                </a:rPr>
                <a:t>Best</a:t>
              </a:r>
            </a:p>
            <a:p>
              <a:pPr algn="ctr">
                <a:spcBef>
                  <a:spcPct val="0"/>
                </a:spcBef>
                <a:spcAft>
                  <a:spcPct val="0"/>
                </a:spcAft>
                <a:buClr>
                  <a:srgbClr val="009B9B"/>
                </a:buClr>
                <a:buSzPct val="80000"/>
                <a:buFont typeface="Wingdings" panose="05000000000000000000" pitchFamily="2" charset="2"/>
                <a:buNone/>
              </a:pPr>
              <a:r>
                <a:rPr lang="en-GB" sz="1600" dirty="0">
                  <a:solidFill>
                    <a:srgbClr val="000000"/>
                  </a:solidFill>
                  <a:latin typeface="+mn-lt"/>
                </a:rPr>
                <a:t>choice</a:t>
              </a:r>
              <a:endParaRPr lang="en-GB" sz="1800" b="0" dirty="0">
                <a:solidFill>
                  <a:srgbClr val="000000"/>
                </a:solidFill>
                <a:latin typeface="+mn-lt"/>
              </a:endParaRPr>
            </a:p>
          </p:txBody>
        </p:sp>
        <p:sp>
          <p:nvSpPr>
            <p:cNvPr id="17420" name="Line 152"/>
            <p:cNvSpPr>
              <a:spLocks noChangeShapeType="1"/>
            </p:cNvSpPr>
            <p:nvPr/>
          </p:nvSpPr>
          <p:spPr bwMode="auto">
            <a:xfrm flipV="1">
              <a:off x="3482" y="2512"/>
              <a:ext cx="190" cy="103"/>
            </a:xfrm>
            <a:prstGeom prst="line">
              <a:avLst/>
            </a:prstGeom>
            <a:noFill/>
            <a:ln w="19050">
              <a:solidFill>
                <a:schemeClr val="tx1"/>
              </a:solidFill>
              <a:round/>
              <a:headEnd/>
              <a:tailEnd type="triangle" w="med" len="lg"/>
            </a:ln>
            <a:extLst>
              <a:ext uri="{909E8E84-426E-40DD-AFC4-6F175D3DCCD1}">
                <a14:hiddenFill xmlns:a14="http://schemas.microsoft.com/office/drawing/2010/main">
                  <a:noFill/>
                </a14:hiddenFill>
              </a:ext>
            </a:extLst>
          </p:spPr>
          <p:txBody>
            <a:bodyPr anchor="ctr"/>
            <a:lstStyle/>
            <a:p>
              <a:endParaRPr lang="en-GB" dirty="0"/>
            </a:p>
          </p:txBody>
        </p:sp>
        <p:sp>
          <p:nvSpPr>
            <p:cNvPr id="17421" name="Oval 97"/>
            <p:cNvSpPr>
              <a:spLocks noChangeArrowheads="1"/>
            </p:cNvSpPr>
            <p:nvPr/>
          </p:nvSpPr>
          <p:spPr bwMode="auto">
            <a:xfrm>
              <a:off x="3737" y="2432"/>
              <a:ext cx="137" cy="90"/>
            </a:xfrm>
            <a:prstGeom prst="ellipse">
              <a:avLst/>
            </a:prstGeom>
            <a:solidFill>
              <a:schemeClr val="accent1"/>
            </a:solidFill>
            <a:ln w="9525">
              <a:solidFill>
                <a:schemeClr val="tx1"/>
              </a:solidFill>
              <a:round/>
              <a:headEnd/>
              <a:tailEnd/>
            </a:ln>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endParaRPr lang="en-GB" sz="1600" b="0" dirty="0">
                <a:solidFill>
                  <a:srgbClr val="000000"/>
                </a:solidFill>
                <a:latin typeface="+mn-lt"/>
              </a:endParaRPr>
            </a:p>
          </p:txBody>
        </p:sp>
      </p:grpSp>
      <p:sp>
        <p:nvSpPr>
          <p:cNvPr id="2" name="Slide Number Placeholder 1">
            <a:extLst>
              <a:ext uri="{FF2B5EF4-FFF2-40B4-BE49-F238E27FC236}">
                <a16:creationId xmlns:a16="http://schemas.microsoft.com/office/drawing/2014/main" id="{92FA2235-2653-4A61-8459-914C0A45CE54}"/>
              </a:ext>
            </a:extLst>
          </p:cNvPr>
          <p:cNvSpPr>
            <a:spLocks noGrp="1"/>
          </p:cNvSpPr>
          <p:nvPr>
            <p:ph type="sldNum" sz="quarter" idx="11"/>
          </p:nvPr>
        </p:nvSpPr>
        <p:spPr/>
        <p:txBody>
          <a:bodyPr/>
          <a:lstStyle/>
          <a:p>
            <a:fld id="{F0D23093-2AB0-F74C-B865-1A12A15B650E}" type="slidenum">
              <a:rPr lang="en-US" smtClean="0"/>
              <a:pPr/>
              <a:t>8</a:t>
            </a:fld>
            <a:endParaRPr lang="en-US" dirty="0"/>
          </a:p>
        </p:txBody>
      </p:sp>
    </p:spTree>
    <p:extLst>
      <p:ext uri="{BB962C8B-B14F-4D97-AF65-F5344CB8AC3E}">
        <p14:creationId xmlns:p14="http://schemas.microsoft.com/office/powerpoint/2010/main" val="28162418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345163"/>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45249"/>
                                        </p:tgtEl>
                                        <p:attrNameLst>
                                          <p:attrName>style.visibility</p:attrName>
                                        </p:attrNameLst>
                                      </p:cBhvr>
                                      <p:to>
                                        <p:strVal val="visible"/>
                                      </p:to>
                                    </p:set>
                                    <p:animEffect transition="in" filter="wipe(left)">
                                      <p:cBhvr>
                                        <p:cTn id="22" dur="500"/>
                                        <p:tgtEl>
                                          <p:spTgt spid="345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163" grpId="0" autoUpdateAnimBg="0"/>
      <p:bldP spid="345249"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116"/>
          <p:cNvGrpSpPr>
            <a:grpSpLocks/>
          </p:cNvGrpSpPr>
          <p:nvPr/>
        </p:nvGrpSpPr>
        <p:grpSpPr bwMode="auto">
          <a:xfrm>
            <a:off x="5581651" y="727075"/>
            <a:ext cx="5438775" cy="4060825"/>
            <a:chOff x="2504" y="650"/>
            <a:chExt cx="3162" cy="2558"/>
          </a:xfrm>
        </p:grpSpPr>
        <p:grpSp>
          <p:nvGrpSpPr>
            <p:cNvPr id="19491" name="Group 2"/>
            <p:cNvGrpSpPr>
              <a:grpSpLocks/>
            </p:cNvGrpSpPr>
            <p:nvPr/>
          </p:nvGrpSpPr>
          <p:grpSpPr bwMode="auto">
            <a:xfrm>
              <a:off x="2504" y="650"/>
              <a:ext cx="3162" cy="2558"/>
              <a:chOff x="2448" y="650"/>
              <a:chExt cx="3162" cy="2558"/>
            </a:xfrm>
          </p:grpSpPr>
          <p:grpSp>
            <p:nvGrpSpPr>
              <p:cNvPr id="19503" name="Group 3"/>
              <p:cNvGrpSpPr>
                <a:grpSpLocks/>
              </p:cNvGrpSpPr>
              <p:nvPr/>
            </p:nvGrpSpPr>
            <p:grpSpPr bwMode="auto">
              <a:xfrm>
                <a:off x="2448" y="650"/>
                <a:ext cx="3162" cy="2558"/>
                <a:chOff x="2448" y="606"/>
                <a:chExt cx="3162" cy="2381"/>
              </a:xfrm>
            </p:grpSpPr>
            <p:sp>
              <p:nvSpPr>
                <p:cNvPr id="19554" name="Rectangle 4"/>
                <p:cNvSpPr>
                  <a:spLocks noChangeArrowheads="1"/>
                </p:cNvSpPr>
                <p:nvPr/>
              </p:nvSpPr>
              <p:spPr bwMode="auto">
                <a:xfrm>
                  <a:off x="2668" y="721"/>
                  <a:ext cx="2816" cy="2051"/>
                </a:xfrm>
                <a:prstGeom prst="rect">
                  <a:avLst/>
                </a:prstGeom>
                <a:solidFill>
                  <a:srgbClr val="FFFFFF"/>
                </a:solidFill>
                <a:ln w="9525">
                  <a:solidFill>
                    <a:srgbClr val="000000"/>
                  </a:solidFill>
                  <a:miter lim="800000"/>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55" name="Text Box 5"/>
                <p:cNvSpPr txBox="1">
                  <a:spLocks noChangeArrowheads="1"/>
                </p:cNvSpPr>
                <p:nvPr/>
              </p:nvSpPr>
              <p:spPr bwMode="auto">
                <a:xfrm>
                  <a:off x="2538" y="2791"/>
                  <a:ext cx="3072"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r>
                    <a:rPr lang="en-GB" sz="1400" b="0" i="1" dirty="0">
                      <a:solidFill>
                        <a:srgbClr val="000000"/>
                      </a:solidFill>
                      <a:latin typeface="+mn-lt"/>
                    </a:rPr>
                    <a:t>Cheap</a:t>
                  </a:r>
                  <a:r>
                    <a:rPr lang="en-GB" sz="1400" b="0" dirty="0">
                      <a:solidFill>
                        <a:srgbClr val="000000"/>
                      </a:solidFill>
                      <a:latin typeface="+mn-lt"/>
                    </a:rPr>
                    <a:t>                                   </a:t>
                  </a:r>
                  <a:r>
                    <a:rPr lang="en-GB" sz="1600" dirty="0">
                      <a:solidFill>
                        <a:schemeClr val="accent1"/>
                      </a:solidFill>
                      <a:latin typeface="+mn-lt"/>
                    </a:rPr>
                    <a:t>Cost C                       </a:t>
                  </a:r>
                  <a:r>
                    <a:rPr lang="en-GB" sz="1400" b="0" i="1" dirty="0">
                      <a:solidFill>
                        <a:srgbClr val="000000"/>
                      </a:solidFill>
                      <a:latin typeface="+mn-lt"/>
                    </a:rPr>
                    <a:t>Expensive</a:t>
                  </a:r>
                </a:p>
              </p:txBody>
            </p:sp>
            <p:sp>
              <p:nvSpPr>
                <p:cNvPr id="19556" name="Text Box 6"/>
                <p:cNvSpPr txBox="1">
                  <a:spLocks noChangeArrowheads="1"/>
                </p:cNvSpPr>
                <p:nvPr/>
              </p:nvSpPr>
              <p:spPr bwMode="auto">
                <a:xfrm rot="-5400000">
                  <a:off x="1423" y="1631"/>
                  <a:ext cx="2256"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r>
                    <a:rPr lang="en-GB" sz="1400" b="0" i="1" dirty="0">
                      <a:solidFill>
                        <a:srgbClr val="000000"/>
                      </a:solidFill>
                      <a:latin typeface="+mn-lt"/>
                    </a:rPr>
                    <a:t>Light                     </a:t>
                  </a:r>
                  <a:r>
                    <a:rPr lang="en-GB" sz="1600" dirty="0">
                      <a:solidFill>
                        <a:schemeClr val="accent1"/>
                      </a:solidFill>
                      <a:latin typeface="+mn-lt"/>
                    </a:rPr>
                    <a:t>Mass m                 </a:t>
                  </a:r>
                  <a:r>
                    <a:rPr lang="en-GB" sz="1400" b="0" dirty="0">
                      <a:solidFill>
                        <a:srgbClr val="000000"/>
                      </a:solidFill>
                      <a:latin typeface="+mn-lt"/>
                    </a:rPr>
                    <a:t>Heavy</a:t>
                  </a:r>
                </a:p>
                <a:p>
                  <a:pPr>
                    <a:spcBef>
                      <a:spcPct val="0"/>
                    </a:spcBef>
                    <a:spcAft>
                      <a:spcPct val="0"/>
                    </a:spcAft>
                    <a:buClr>
                      <a:srgbClr val="009B9B"/>
                    </a:buClr>
                    <a:buSzPct val="80000"/>
                    <a:buFont typeface="Wingdings" panose="05000000000000000000" pitchFamily="2" charset="2"/>
                    <a:buNone/>
                  </a:pPr>
                  <a:endParaRPr lang="en-GB" sz="1400" b="0" dirty="0">
                    <a:solidFill>
                      <a:srgbClr val="000000"/>
                    </a:solidFill>
                    <a:latin typeface="+mn-lt"/>
                  </a:endParaRPr>
                </a:p>
              </p:txBody>
            </p:sp>
          </p:grpSp>
          <p:grpSp>
            <p:nvGrpSpPr>
              <p:cNvPr id="19504" name="Group 7"/>
              <p:cNvGrpSpPr>
                <a:grpSpLocks/>
              </p:cNvGrpSpPr>
              <p:nvPr/>
            </p:nvGrpSpPr>
            <p:grpSpPr bwMode="auto">
              <a:xfrm>
                <a:off x="3383" y="893"/>
                <a:ext cx="1938" cy="1778"/>
                <a:chOff x="3383" y="893"/>
                <a:chExt cx="1938" cy="1778"/>
              </a:xfrm>
            </p:grpSpPr>
            <p:sp>
              <p:nvSpPr>
                <p:cNvPr id="19505" name="Oval 8"/>
                <p:cNvSpPr>
                  <a:spLocks noChangeArrowheads="1"/>
                </p:cNvSpPr>
                <p:nvPr/>
              </p:nvSpPr>
              <p:spPr bwMode="auto">
                <a:xfrm>
                  <a:off x="3526" y="1042"/>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grpSp>
              <p:nvGrpSpPr>
                <p:cNvPr id="19506" name="Group 9"/>
                <p:cNvGrpSpPr>
                  <a:grpSpLocks/>
                </p:cNvGrpSpPr>
                <p:nvPr/>
              </p:nvGrpSpPr>
              <p:grpSpPr bwMode="auto">
                <a:xfrm>
                  <a:off x="3383" y="893"/>
                  <a:ext cx="1938" cy="1778"/>
                  <a:chOff x="3383" y="893"/>
                  <a:chExt cx="1938" cy="1778"/>
                </a:xfrm>
              </p:grpSpPr>
              <p:sp>
                <p:nvSpPr>
                  <p:cNvPr id="19507" name="Oval 10"/>
                  <p:cNvSpPr>
                    <a:spLocks noChangeArrowheads="1"/>
                  </p:cNvSpPr>
                  <p:nvPr/>
                </p:nvSpPr>
                <p:spPr bwMode="auto">
                  <a:xfrm>
                    <a:off x="4944" y="1912"/>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08" name="Oval 11"/>
                  <p:cNvSpPr>
                    <a:spLocks noChangeArrowheads="1"/>
                  </p:cNvSpPr>
                  <p:nvPr/>
                </p:nvSpPr>
                <p:spPr bwMode="auto">
                  <a:xfrm>
                    <a:off x="3532" y="1403"/>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09" name="Oval 12"/>
                  <p:cNvSpPr>
                    <a:spLocks noChangeArrowheads="1"/>
                  </p:cNvSpPr>
                  <p:nvPr/>
                </p:nvSpPr>
                <p:spPr bwMode="auto">
                  <a:xfrm>
                    <a:off x="3731" y="1771"/>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10" name="Oval 13"/>
                  <p:cNvSpPr>
                    <a:spLocks noChangeArrowheads="1"/>
                  </p:cNvSpPr>
                  <p:nvPr/>
                </p:nvSpPr>
                <p:spPr bwMode="auto">
                  <a:xfrm>
                    <a:off x="3831" y="1881"/>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11" name="Oval 14"/>
                  <p:cNvSpPr>
                    <a:spLocks noChangeArrowheads="1"/>
                  </p:cNvSpPr>
                  <p:nvPr/>
                </p:nvSpPr>
                <p:spPr bwMode="auto">
                  <a:xfrm>
                    <a:off x="3931" y="1990"/>
                    <a:ext cx="136"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12" name="Oval 16"/>
                  <p:cNvSpPr>
                    <a:spLocks noChangeArrowheads="1"/>
                  </p:cNvSpPr>
                  <p:nvPr/>
                </p:nvSpPr>
                <p:spPr bwMode="auto">
                  <a:xfrm>
                    <a:off x="4185" y="2215"/>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13" name="Oval 17"/>
                  <p:cNvSpPr>
                    <a:spLocks noChangeArrowheads="1"/>
                  </p:cNvSpPr>
                  <p:nvPr/>
                </p:nvSpPr>
                <p:spPr bwMode="auto">
                  <a:xfrm>
                    <a:off x="4353" y="2337"/>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14" name="Oval 20"/>
                  <p:cNvSpPr>
                    <a:spLocks noChangeArrowheads="1"/>
                  </p:cNvSpPr>
                  <p:nvPr/>
                </p:nvSpPr>
                <p:spPr bwMode="auto">
                  <a:xfrm>
                    <a:off x="4845" y="258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15" name="Oval 21"/>
                  <p:cNvSpPr>
                    <a:spLocks noChangeArrowheads="1"/>
                  </p:cNvSpPr>
                  <p:nvPr/>
                </p:nvSpPr>
                <p:spPr bwMode="auto">
                  <a:xfrm>
                    <a:off x="3564" y="1077"/>
                    <a:ext cx="136"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16" name="Oval 22"/>
                  <p:cNvSpPr>
                    <a:spLocks noChangeArrowheads="1"/>
                  </p:cNvSpPr>
                  <p:nvPr/>
                </p:nvSpPr>
                <p:spPr bwMode="auto">
                  <a:xfrm>
                    <a:off x="3725" y="1260"/>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17" name="Oval 23"/>
                  <p:cNvSpPr>
                    <a:spLocks noChangeArrowheads="1"/>
                  </p:cNvSpPr>
                  <p:nvPr/>
                </p:nvSpPr>
                <p:spPr bwMode="auto">
                  <a:xfrm>
                    <a:off x="3719" y="1198"/>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18" name="Oval 24"/>
                  <p:cNvSpPr>
                    <a:spLocks noChangeArrowheads="1"/>
                  </p:cNvSpPr>
                  <p:nvPr/>
                </p:nvSpPr>
                <p:spPr bwMode="auto">
                  <a:xfrm>
                    <a:off x="3719" y="1356"/>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19" name="Oval 25"/>
                  <p:cNvSpPr>
                    <a:spLocks noChangeArrowheads="1"/>
                  </p:cNvSpPr>
                  <p:nvPr/>
                </p:nvSpPr>
                <p:spPr bwMode="auto">
                  <a:xfrm>
                    <a:off x="3918" y="183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20" name="Oval 26"/>
                  <p:cNvSpPr>
                    <a:spLocks noChangeArrowheads="1"/>
                  </p:cNvSpPr>
                  <p:nvPr/>
                </p:nvSpPr>
                <p:spPr bwMode="auto">
                  <a:xfrm>
                    <a:off x="3763" y="1697"/>
                    <a:ext cx="136"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21" name="Oval 27"/>
                  <p:cNvSpPr>
                    <a:spLocks noChangeArrowheads="1"/>
                  </p:cNvSpPr>
                  <p:nvPr/>
                </p:nvSpPr>
                <p:spPr bwMode="auto">
                  <a:xfrm>
                    <a:off x="4142" y="2003"/>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22" name="Oval 28"/>
                  <p:cNvSpPr>
                    <a:spLocks noChangeArrowheads="1"/>
                  </p:cNvSpPr>
                  <p:nvPr/>
                </p:nvSpPr>
                <p:spPr bwMode="auto">
                  <a:xfrm>
                    <a:off x="4322" y="1914"/>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23" name="Oval 29"/>
                  <p:cNvSpPr>
                    <a:spLocks noChangeArrowheads="1"/>
                  </p:cNvSpPr>
                  <p:nvPr/>
                </p:nvSpPr>
                <p:spPr bwMode="auto">
                  <a:xfrm>
                    <a:off x="4279" y="2153"/>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24" name="Oval 30"/>
                  <p:cNvSpPr>
                    <a:spLocks noChangeArrowheads="1"/>
                  </p:cNvSpPr>
                  <p:nvPr/>
                </p:nvSpPr>
                <p:spPr bwMode="auto">
                  <a:xfrm>
                    <a:off x="4521" y="213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25" name="Oval 31"/>
                  <p:cNvSpPr>
                    <a:spLocks noChangeArrowheads="1"/>
                  </p:cNvSpPr>
                  <p:nvPr/>
                </p:nvSpPr>
                <p:spPr bwMode="auto">
                  <a:xfrm>
                    <a:off x="4621" y="2242"/>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26" name="Oval 32"/>
                  <p:cNvSpPr>
                    <a:spLocks noChangeArrowheads="1"/>
                  </p:cNvSpPr>
                  <p:nvPr/>
                </p:nvSpPr>
                <p:spPr bwMode="auto">
                  <a:xfrm>
                    <a:off x="4720" y="2350"/>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27" name="Oval 33"/>
                  <p:cNvSpPr>
                    <a:spLocks noChangeArrowheads="1"/>
                  </p:cNvSpPr>
                  <p:nvPr/>
                </p:nvSpPr>
                <p:spPr bwMode="auto">
                  <a:xfrm>
                    <a:off x="3383" y="1124"/>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28" name="Oval 34"/>
                  <p:cNvSpPr>
                    <a:spLocks noChangeArrowheads="1"/>
                  </p:cNvSpPr>
                  <p:nvPr/>
                </p:nvSpPr>
                <p:spPr bwMode="auto">
                  <a:xfrm>
                    <a:off x="3520" y="1226"/>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29" name="Oval 35"/>
                  <p:cNvSpPr>
                    <a:spLocks noChangeArrowheads="1"/>
                  </p:cNvSpPr>
                  <p:nvPr/>
                </p:nvSpPr>
                <p:spPr bwMode="auto">
                  <a:xfrm>
                    <a:off x="3427" y="89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30" name="Oval 36"/>
                  <p:cNvSpPr>
                    <a:spLocks noChangeArrowheads="1"/>
                  </p:cNvSpPr>
                  <p:nvPr/>
                </p:nvSpPr>
                <p:spPr bwMode="auto">
                  <a:xfrm>
                    <a:off x="3881" y="1444"/>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31" name="Oval 37"/>
                  <p:cNvSpPr>
                    <a:spLocks noChangeArrowheads="1"/>
                  </p:cNvSpPr>
                  <p:nvPr/>
                </p:nvSpPr>
                <p:spPr bwMode="auto">
                  <a:xfrm>
                    <a:off x="3974" y="1280"/>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32" name="Oval 38"/>
                  <p:cNvSpPr>
                    <a:spLocks noChangeArrowheads="1"/>
                  </p:cNvSpPr>
                  <p:nvPr/>
                </p:nvSpPr>
                <p:spPr bwMode="auto">
                  <a:xfrm>
                    <a:off x="4235" y="1628"/>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33" name="Oval 39"/>
                  <p:cNvSpPr>
                    <a:spLocks noChangeArrowheads="1"/>
                  </p:cNvSpPr>
                  <p:nvPr/>
                </p:nvSpPr>
                <p:spPr bwMode="auto">
                  <a:xfrm>
                    <a:off x="4266" y="1574"/>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34" name="Oval 40"/>
                  <p:cNvSpPr>
                    <a:spLocks noChangeArrowheads="1"/>
                  </p:cNvSpPr>
                  <p:nvPr/>
                </p:nvSpPr>
                <p:spPr bwMode="auto">
                  <a:xfrm>
                    <a:off x="4627" y="1758"/>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35" name="Oval 41"/>
                  <p:cNvSpPr>
                    <a:spLocks noChangeArrowheads="1"/>
                  </p:cNvSpPr>
                  <p:nvPr/>
                </p:nvSpPr>
                <p:spPr bwMode="auto">
                  <a:xfrm>
                    <a:off x="4646" y="183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36" name="Oval 42"/>
                  <p:cNvSpPr>
                    <a:spLocks noChangeArrowheads="1"/>
                  </p:cNvSpPr>
                  <p:nvPr/>
                </p:nvSpPr>
                <p:spPr bwMode="auto">
                  <a:xfrm>
                    <a:off x="4826" y="1976"/>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37" name="Oval 43"/>
                  <p:cNvSpPr>
                    <a:spLocks noChangeArrowheads="1"/>
                  </p:cNvSpPr>
                  <p:nvPr/>
                </p:nvSpPr>
                <p:spPr bwMode="auto">
                  <a:xfrm>
                    <a:off x="4826" y="2160"/>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38" name="Oval 44"/>
                  <p:cNvSpPr>
                    <a:spLocks noChangeArrowheads="1"/>
                  </p:cNvSpPr>
                  <p:nvPr/>
                </p:nvSpPr>
                <p:spPr bwMode="auto">
                  <a:xfrm>
                    <a:off x="3557" y="1587"/>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39" name="Oval 45"/>
                  <p:cNvSpPr>
                    <a:spLocks noChangeArrowheads="1"/>
                  </p:cNvSpPr>
                  <p:nvPr/>
                </p:nvSpPr>
                <p:spPr bwMode="auto">
                  <a:xfrm>
                    <a:off x="4154" y="1417"/>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40" name="Oval 46"/>
                  <p:cNvSpPr>
                    <a:spLocks noChangeArrowheads="1"/>
                  </p:cNvSpPr>
                  <p:nvPr/>
                </p:nvSpPr>
                <p:spPr bwMode="auto">
                  <a:xfrm>
                    <a:off x="4161" y="1792"/>
                    <a:ext cx="136"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41" name="Oval 47"/>
                  <p:cNvSpPr>
                    <a:spLocks noChangeArrowheads="1"/>
                  </p:cNvSpPr>
                  <p:nvPr/>
                </p:nvSpPr>
                <p:spPr bwMode="auto">
                  <a:xfrm>
                    <a:off x="3918" y="975"/>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42" name="Oval 48"/>
                  <p:cNvSpPr>
                    <a:spLocks noChangeArrowheads="1"/>
                  </p:cNvSpPr>
                  <p:nvPr/>
                </p:nvSpPr>
                <p:spPr bwMode="auto">
                  <a:xfrm>
                    <a:off x="4814" y="1873"/>
                    <a:ext cx="136"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43" name="Oval 49"/>
                  <p:cNvSpPr>
                    <a:spLocks noChangeArrowheads="1"/>
                  </p:cNvSpPr>
                  <p:nvPr/>
                </p:nvSpPr>
                <p:spPr bwMode="auto">
                  <a:xfrm>
                    <a:off x="5044" y="2125"/>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44" name="Oval 50"/>
                  <p:cNvSpPr>
                    <a:spLocks noChangeArrowheads="1"/>
                  </p:cNvSpPr>
                  <p:nvPr/>
                </p:nvSpPr>
                <p:spPr bwMode="auto">
                  <a:xfrm>
                    <a:off x="5019" y="2385"/>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45" name="Oval 51"/>
                  <p:cNvSpPr>
                    <a:spLocks noChangeArrowheads="1"/>
                  </p:cNvSpPr>
                  <p:nvPr/>
                </p:nvSpPr>
                <p:spPr bwMode="auto">
                  <a:xfrm>
                    <a:off x="5094" y="2446"/>
                    <a:ext cx="136"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46" name="Oval 52"/>
                  <p:cNvSpPr>
                    <a:spLocks noChangeArrowheads="1"/>
                  </p:cNvSpPr>
                  <p:nvPr/>
                </p:nvSpPr>
                <p:spPr bwMode="auto">
                  <a:xfrm>
                    <a:off x="3936" y="1137"/>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47" name="Oval 53"/>
                  <p:cNvSpPr>
                    <a:spLocks noChangeArrowheads="1"/>
                  </p:cNvSpPr>
                  <p:nvPr/>
                </p:nvSpPr>
                <p:spPr bwMode="auto">
                  <a:xfrm>
                    <a:off x="4110" y="1181"/>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48" name="Oval 54"/>
                  <p:cNvSpPr>
                    <a:spLocks noChangeArrowheads="1"/>
                  </p:cNvSpPr>
                  <p:nvPr/>
                </p:nvSpPr>
                <p:spPr bwMode="auto">
                  <a:xfrm>
                    <a:off x="4368" y="1085"/>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49" name="Oval 55"/>
                  <p:cNvSpPr>
                    <a:spLocks noChangeArrowheads="1"/>
                  </p:cNvSpPr>
                  <p:nvPr/>
                </p:nvSpPr>
                <p:spPr bwMode="auto">
                  <a:xfrm>
                    <a:off x="4800" y="1602"/>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50" name="Oval 56"/>
                  <p:cNvSpPr>
                    <a:spLocks noChangeArrowheads="1"/>
                  </p:cNvSpPr>
                  <p:nvPr/>
                </p:nvSpPr>
                <p:spPr bwMode="auto">
                  <a:xfrm>
                    <a:off x="4176" y="982"/>
                    <a:ext cx="137" cy="88"/>
                  </a:xfrm>
                  <a:prstGeom prst="ellipse">
                    <a:avLst/>
                  </a:prstGeom>
                  <a:solidFill>
                    <a:srgbClr val="CCFF99"/>
                  </a:solidFill>
                  <a:ln w="12700">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51" name="Oval 57"/>
                  <p:cNvSpPr>
                    <a:spLocks noChangeArrowheads="1"/>
                  </p:cNvSpPr>
                  <p:nvPr/>
                </p:nvSpPr>
                <p:spPr bwMode="auto">
                  <a:xfrm>
                    <a:off x="4992" y="1654"/>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52" name="Oval 58"/>
                  <p:cNvSpPr>
                    <a:spLocks noChangeArrowheads="1"/>
                  </p:cNvSpPr>
                  <p:nvPr/>
                </p:nvSpPr>
                <p:spPr bwMode="auto">
                  <a:xfrm>
                    <a:off x="5184" y="1861"/>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53" name="Oval 59"/>
                  <p:cNvSpPr>
                    <a:spLocks noChangeArrowheads="1"/>
                  </p:cNvSpPr>
                  <p:nvPr/>
                </p:nvSpPr>
                <p:spPr bwMode="auto">
                  <a:xfrm>
                    <a:off x="5184" y="2016"/>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grpSp>
          </p:grpSp>
        </p:grpSp>
        <p:sp>
          <p:nvSpPr>
            <p:cNvPr id="19492" name="Text Box 78"/>
            <p:cNvSpPr txBox="1">
              <a:spLocks noChangeArrowheads="1"/>
            </p:cNvSpPr>
            <p:nvPr/>
          </p:nvSpPr>
          <p:spPr bwMode="auto">
            <a:xfrm>
              <a:off x="2734" y="1668"/>
              <a:ext cx="671"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GB" sz="1400" i="1" dirty="0">
                  <a:solidFill>
                    <a:srgbClr val="CC0000"/>
                  </a:solidFill>
                  <a:latin typeface="+mn-lt"/>
                </a:rPr>
                <a:t>Trade-off</a:t>
              </a:r>
            </a:p>
            <a:p>
              <a:pPr algn="ctr">
                <a:spcBef>
                  <a:spcPct val="0"/>
                </a:spcBef>
                <a:spcAft>
                  <a:spcPct val="0"/>
                </a:spcAft>
                <a:buClr>
                  <a:srgbClr val="009B9B"/>
                </a:buClr>
                <a:buSzPct val="80000"/>
                <a:buFont typeface="Wingdings" panose="05000000000000000000" pitchFamily="2" charset="2"/>
                <a:buNone/>
              </a:pPr>
              <a:r>
                <a:rPr lang="en-GB" sz="1400" i="1" dirty="0">
                  <a:solidFill>
                    <a:srgbClr val="CC0000"/>
                  </a:solidFill>
                  <a:latin typeface="+mn-lt"/>
                </a:rPr>
                <a:t>curve</a:t>
              </a:r>
              <a:endParaRPr lang="en-GB" sz="1400" b="0" i="1" dirty="0">
                <a:solidFill>
                  <a:srgbClr val="CC0000"/>
                </a:solidFill>
                <a:latin typeface="+mn-lt"/>
              </a:endParaRPr>
            </a:p>
          </p:txBody>
        </p:sp>
        <p:sp>
          <p:nvSpPr>
            <p:cNvPr id="19493" name="Line 79"/>
            <p:cNvSpPr>
              <a:spLocks noChangeShapeType="1"/>
            </p:cNvSpPr>
            <p:nvPr/>
          </p:nvSpPr>
          <p:spPr bwMode="auto">
            <a:xfrm flipV="1">
              <a:off x="3357" y="1648"/>
              <a:ext cx="230" cy="167"/>
            </a:xfrm>
            <a:prstGeom prst="line">
              <a:avLst/>
            </a:prstGeom>
            <a:noFill/>
            <a:ln w="19050">
              <a:solidFill>
                <a:srgbClr val="CC0000"/>
              </a:solidFill>
              <a:round/>
              <a:headEnd/>
              <a:tailEnd type="triangle" w="med" len="lg"/>
            </a:ln>
            <a:extLst>
              <a:ext uri="{909E8E84-426E-40DD-AFC4-6F175D3DCCD1}">
                <a14:hiddenFill xmlns:a14="http://schemas.microsoft.com/office/drawing/2010/main">
                  <a:noFill/>
                </a14:hiddenFill>
              </a:ext>
            </a:extLst>
          </p:spPr>
          <p:txBody>
            <a:bodyPr anchor="ctr"/>
            <a:lstStyle/>
            <a:p>
              <a:endParaRPr lang="en-GB" dirty="0"/>
            </a:p>
          </p:txBody>
        </p:sp>
        <p:grpSp>
          <p:nvGrpSpPr>
            <p:cNvPr id="19494" name="Group 87"/>
            <p:cNvGrpSpPr>
              <a:grpSpLocks/>
            </p:cNvGrpSpPr>
            <p:nvPr/>
          </p:nvGrpSpPr>
          <p:grpSpPr bwMode="auto">
            <a:xfrm>
              <a:off x="3436" y="1124"/>
              <a:ext cx="1599" cy="1547"/>
              <a:chOff x="3508" y="1220"/>
              <a:chExt cx="1599" cy="1547"/>
            </a:xfrm>
          </p:grpSpPr>
          <p:sp>
            <p:nvSpPr>
              <p:cNvPr id="19495" name="Oval 88"/>
              <p:cNvSpPr>
                <a:spLocks noChangeArrowheads="1"/>
              </p:cNvSpPr>
              <p:nvPr/>
            </p:nvSpPr>
            <p:spPr bwMode="auto">
              <a:xfrm>
                <a:off x="3856" y="1867"/>
                <a:ext cx="137" cy="90"/>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496" name="Oval 89"/>
              <p:cNvSpPr>
                <a:spLocks noChangeArrowheads="1"/>
              </p:cNvSpPr>
              <p:nvPr/>
            </p:nvSpPr>
            <p:spPr bwMode="auto">
              <a:xfrm>
                <a:off x="3927" y="1977"/>
                <a:ext cx="137" cy="88"/>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497" name="Oval 90"/>
              <p:cNvSpPr>
                <a:spLocks noChangeArrowheads="1"/>
              </p:cNvSpPr>
              <p:nvPr/>
            </p:nvSpPr>
            <p:spPr bwMode="auto">
              <a:xfrm>
                <a:off x="4056" y="2086"/>
                <a:ext cx="136" cy="88"/>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498" name="Oval 91"/>
              <p:cNvSpPr>
                <a:spLocks noChangeArrowheads="1"/>
              </p:cNvSpPr>
              <p:nvPr/>
            </p:nvSpPr>
            <p:spPr bwMode="auto">
              <a:xfrm>
                <a:off x="4310" y="2311"/>
                <a:ext cx="137" cy="88"/>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499" name="Oval 92"/>
              <p:cNvSpPr>
                <a:spLocks noChangeArrowheads="1"/>
              </p:cNvSpPr>
              <p:nvPr/>
            </p:nvSpPr>
            <p:spPr bwMode="auto">
              <a:xfrm>
                <a:off x="4478" y="2433"/>
                <a:ext cx="137" cy="89"/>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00" name="Oval 93"/>
              <p:cNvSpPr>
                <a:spLocks noChangeArrowheads="1"/>
              </p:cNvSpPr>
              <p:nvPr/>
            </p:nvSpPr>
            <p:spPr bwMode="auto">
              <a:xfrm>
                <a:off x="4970" y="2679"/>
                <a:ext cx="137" cy="88"/>
              </a:xfrm>
              <a:prstGeom prst="ellipse">
                <a:avLst/>
              </a:prstGeom>
              <a:solidFill>
                <a:srgbClr val="FF6600"/>
              </a:solidFill>
              <a:ln w="9525">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01" name="Oval 94"/>
              <p:cNvSpPr>
                <a:spLocks noChangeArrowheads="1"/>
              </p:cNvSpPr>
              <p:nvPr/>
            </p:nvSpPr>
            <p:spPr bwMode="auto">
              <a:xfrm>
                <a:off x="3508" y="1220"/>
                <a:ext cx="137" cy="88"/>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02" name="Oval 95"/>
              <p:cNvSpPr>
                <a:spLocks noChangeArrowheads="1"/>
              </p:cNvSpPr>
              <p:nvPr/>
            </p:nvSpPr>
            <p:spPr bwMode="auto">
              <a:xfrm>
                <a:off x="3682" y="1683"/>
                <a:ext cx="137" cy="89"/>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grpSp>
      </p:grpSp>
      <p:sp>
        <p:nvSpPr>
          <p:cNvPr id="19459" name="Freeform 120"/>
          <p:cNvSpPr>
            <a:spLocks/>
          </p:cNvSpPr>
          <p:nvPr/>
        </p:nvSpPr>
        <p:spPr bwMode="auto">
          <a:xfrm>
            <a:off x="6950075" y="1223962"/>
            <a:ext cx="3632200" cy="2959100"/>
          </a:xfrm>
          <a:custGeom>
            <a:avLst/>
            <a:gdLst>
              <a:gd name="T0" fmla="*/ 0 w 2112"/>
              <a:gd name="T1" fmla="*/ 0 h 1864"/>
              <a:gd name="T2" fmla="*/ 2147483646 w 2112"/>
              <a:gd name="T3" fmla="*/ 2147483646 h 1864"/>
              <a:gd name="T4" fmla="*/ 2147483646 w 2112"/>
              <a:gd name="T5" fmla="*/ 2147483646 h 1864"/>
              <a:gd name="T6" fmla="*/ 2147483646 w 2112"/>
              <a:gd name="T7" fmla="*/ 2147483646 h 1864"/>
              <a:gd name="T8" fmla="*/ 2147483646 w 2112"/>
              <a:gd name="T9" fmla="*/ 2147483646 h 1864"/>
              <a:gd name="T10" fmla="*/ 2147483646 w 2112"/>
              <a:gd name="T11" fmla="*/ 2147483646 h 1864"/>
              <a:gd name="T12" fmla="*/ 0 60000 65536"/>
              <a:gd name="T13" fmla="*/ 0 60000 65536"/>
              <a:gd name="T14" fmla="*/ 0 60000 65536"/>
              <a:gd name="T15" fmla="*/ 0 60000 65536"/>
              <a:gd name="T16" fmla="*/ 0 60000 65536"/>
              <a:gd name="T17" fmla="*/ 0 60000 65536"/>
              <a:gd name="T18" fmla="*/ 0 w 2112"/>
              <a:gd name="T19" fmla="*/ 0 h 1864"/>
              <a:gd name="T20" fmla="*/ 2112 w 2112"/>
              <a:gd name="T21" fmla="*/ 1864 h 1864"/>
            </a:gdLst>
            <a:ahLst/>
            <a:cxnLst>
              <a:cxn ang="T12">
                <a:pos x="T0" y="T1"/>
              </a:cxn>
              <a:cxn ang="T13">
                <a:pos x="T2" y="T3"/>
              </a:cxn>
              <a:cxn ang="T14">
                <a:pos x="T4" y="T5"/>
              </a:cxn>
              <a:cxn ang="T15">
                <a:pos x="T6" y="T7"/>
              </a:cxn>
              <a:cxn ang="T16">
                <a:pos x="T8" y="T9"/>
              </a:cxn>
              <a:cxn ang="T17">
                <a:pos x="T10" y="T11"/>
              </a:cxn>
            </a:cxnLst>
            <a:rect l="T18" t="T19" r="T20" b="T21"/>
            <a:pathLst>
              <a:path w="2112" h="1864">
                <a:moveTo>
                  <a:pt x="0" y="0"/>
                </a:moveTo>
                <a:cubicBezTo>
                  <a:pt x="39" y="188"/>
                  <a:pt x="79" y="376"/>
                  <a:pt x="160" y="544"/>
                </a:cubicBezTo>
                <a:cubicBezTo>
                  <a:pt x="241" y="712"/>
                  <a:pt x="347" y="865"/>
                  <a:pt x="488" y="1008"/>
                </a:cubicBezTo>
                <a:cubicBezTo>
                  <a:pt x="629" y="1151"/>
                  <a:pt x="812" y="1281"/>
                  <a:pt x="1008" y="1400"/>
                </a:cubicBezTo>
                <a:cubicBezTo>
                  <a:pt x="1204" y="1519"/>
                  <a:pt x="1480" y="1643"/>
                  <a:pt x="1664" y="1720"/>
                </a:cubicBezTo>
                <a:cubicBezTo>
                  <a:pt x="1848" y="1797"/>
                  <a:pt x="2037" y="1841"/>
                  <a:pt x="2112" y="1864"/>
                </a:cubicBezTo>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460" name="Rectangle 2"/>
          <p:cNvSpPr>
            <a:spLocks noGrp="1" noChangeArrowheads="1"/>
          </p:cNvSpPr>
          <p:nvPr>
            <p:ph type="title"/>
          </p:nvPr>
        </p:nvSpPr>
        <p:spPr>
          <a:ln w="9525"/>
        </p:spPr>
        <p:txBody>
          <a:bodyPr/>
          <a:lstStyle/>
          <a:p>
            <a:r>
              <a:rPr lang="en-GB" dirty="0">
                <a:latin typeface="+mn-lt"/>
              </a:rPr>
              <a:t>Finding a compromise: strategy 3</a:t>
            </a:r>
          </a:p>
        </p:txBody>
      </p:sp>
      <p:sp>
        <p:nvSpPr>
          <p:cNvPr id="346286" name="Text Box 174"/>
          <p:cNvSpPr txBox="1">
            <a:spLocks noChangeArrowheads="1"/>
          </p:cNvSpPr>
          <p:nvPr/>
        </p:nvSpPr>
        <p:spPr bwMode="auto">
          <a:xfrm>
            <a:off x="1512887" y="2343833"/>
            <a:ext cx="3136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chemeClr val="accent1"/>
              </a:buClr>
              <a:buSzPct val="115000"/>
            </a:pPr>
            <a:r>
              <a:rPr lang="en-GB" sz="1800" b="0" dirty="0">
                <a:latin typeface="+mn-lt"/>
              </a:rPr>
              <a:t>  Make</a:t>
            </a:r>
            <a:r>
              <a:rPr lang="en-GB" sz="1800" dirty="0">
                <a:latin typeface="+mn-lt"/>
              </a:rPr>
              <a:t> trade-off plot</a:t>
            </a:r>
          </a:p>
        </p:txBody>
      </p:sp>
      <p:grpSp>
        <p:nvGrpSpPr>
          <p:cNvPr id="8" name="Group 186"/>
          <p:cNvGrpSpPr>
            <a:grpSpLocks/>
          </p:cNvGrpSpPr>
          <p:nvPr/>
        </p:nvGrpSpPr>
        <p:grpSpPr bwMode="auto">
          <a:xfrm>
            <a:off x="1574784" y="2879136"/>
            <a:ext cx="3521075" cy="1739900"/>
            <a:chOff x="208" y="2520"/>
            <a:chExt cx="2048" cy="1096"/>
          </a:xfrm>
        </p:grpSpPr>
        <p:sp>
          <p:nvSpPr>
            <p:cNvPr id="19489" name="Text Box 177"/>
            <p:cNvSpPr txBox="1">
              <a:spLocks noChangeArrowheads="1"/>
            </p:cNvSpPr>
            <p:nvPr/>
          </p:nvSpPr>
          <p:spPr bwMode="auto">
            <a:xfrm>
              <a:off x="208" y="2520"/>
              <a:ext cx="2048" cy="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r>
                <a:rPr lang="en-GB" sz="1800" b="0" dirty="0">
                  <a:solidFill>
                    <a:srgbClr val="000000"/>
                  </a:solidFill>
                  <a:latin typeface="+mn-lt"/>
                </a:rPr>
                <a:t>Plot on it contours of Z</a:t>
              </a:r>
            </a:p>
            <a:p>
              <a:pPr>
                <a:spcBef>
                  <a:spcPct val="0"/>
                </a:spcBef>
                <a:spcAft>
                  <a:spcPct val="0"/>
                </a:spcAft>
                <a:buClr>
                  <a:srgbClr val="009B9B"/>
                </a:buClr>
                <a:buSzPct val="80000"/>
                <a:buFontTx/>
                <a:buChar char="•"/>
              </a:pPr>
              <a:endParaRPr lang="en-GB" sz="1800" dirty="0">
                <a:solidFill>
                  <a:srgbClr val="000000"/>
                </a:solidFill>
                <a:latin typeface="+mn-lt"/>
              </a:endParaRPr>
            </a:p>
            <a:p>
              <a:pPr>
                <a:spcBef>
                  <a:spcPct val="0"/>
                </a:spcBef>
                <a:spcAft>
                  <a:spcPct val="0"/>
                </a:spcAft>
                <a:buClr>
                  <a:srgbClr val="009B9B"/>
                </a:buClr>
                <a:buSzPct val="80000"/>
                <a:buFont typeface="Wingdings" panose="05000000000000000000" pitchFamily="2" charset="2"/>
                <a:buNone/>
              </a:pPr>
              <a:r>
                <a:rPr lang="en-GB" sz="1800" b="0" dirty="0">
                  <a:solidFill>
                    <a:srgbClr val="000000"/>
                  </a:solidFill>
                  <a:latin typeface="+mn-lt"/>
                </a:rPr>
                <a:t> </a:t>
              </a:r>
            </a:p>
            <a:p>
              <a:pPr>
                <a:spcBef>
                  <a:spcPct val="0"/>
                </a:spcBef>
                <a:spcAft>
                  <a:spcPct val="0"/>
                </a:spcAft>
                <a:buClr>
                  <a:srgbClr val="009B9B"/>
                </a:buClr>
                <a:buSzPct val="80000"/>
                <a:buFont typeface="Wingdings" panose="05000000000000000000" pitchFamily="2" charset="2"/>
                <a:buNone/>
              </a:pPr>
              <a:endParaRPr lang="en-GB" sz="1800" b="0" dirty="0">
                <a:solidFill>
                  <a:srgbClr val="000000"/>
                </a:solidFill>
                <a:latin typeface="+mn-lt"/>
              </a:endParaRPr>
            </a:p>
            <a:p>
              <a:pPr>
                <a:spcBef>
                  <a:spcPct val="0"/>
                </a:spcBef>
                <a:spcAft>
                  <a:spcPct val="0"/>
                </a:spcAft>
                <a:buClr>
                  <a:srgbClr val="009B9B"/>
                </a:buClr>
                <a:buSzPct val="80000"/>
                <a:buFont typeface="Wingdings" panose="05000000000000000000" pitchFamily="2" charset="2"/>
                <a:buNone/>
              </a:pPr>
              <a:r>
                <a:rPr lang="en-GB" sz="1800" b="0" dirty="0">
                  <a:solidFill>
                    <a:srgbClr val="000000"/>
                  </a:solidFill>
                  <a:latin typeface="+mn-lt"/>
                </a:rPr>
                <a:t>   Lines of Z have slope -1/</a:t>
              </a:r>
              <a:r>
                <a:rPr lang="en-GB" sz="1800" b="0" dirty="0">
                  <a:solidFill>
                    <a:srgbClr val="000000"/>
                  </a:solidFill>
                  <a:latin typeface="+mn-lt"/>
                  <a:sym typeface="Symbol" panose="05050102010706020507" pitchFamily="18" charset="2"/>
                </a:rPr>
                <a:t></a:t>
              </a:r>
            </a:p>
            <a:p>
              <a:pPr>
                <a:spcBef>
                  <a:spcPct val="0"/>
                </a:spcBef>
                <a:spcAft>
                  <a:spcPct val="0"/>
                </a:spcAft>
                <a:buClr>
                  <a:srgbClr val="009B9B"/>
                </a:buClr>
                <a:buSzPct val="80000"/>
                <a:buFont typeface="Wingdings" panose="05000000000000000000" pitchFamily="2" charset="2"/>
                <a:buNone/>
              </a:pPr>
              <a:r>
                <a:rPr lang="en-GB" sz="1600" b="0" i="1" dirty="0">
                  <a:solidFill>
                    <a:srgbClr val="000000"/>
                  </a:solidFill>
                  <a:latin typeface="+mn-lt"/>
                  <a:sym typeface="Symbol" panose="05050102010706020507" pitchFamily="18" charset="2"/>
                </a:rPr>
                <a:t>       (needs linear scales)</a:t>
              </a:r>
            </a:p>
          </p:txBody>
        </p:sp>
        <p:graphicFrame>
          <p:nvGraphicFramePr>
            <p:cNvPr id="19490" name="Object 178"/>
            <p:cNvGraphicFramePr>
              <a:graphicFrameLocks noChangeAspect="1"/>
            </p:cNvGraphicFramePr>
            <p:nvPr/>
          </p:nvGraphicFramePr>
          <p:xfrm>
            <a:off x="723" y="2808"/>
            <a:ext cx="1054" cy="368"/>
          </p:xfrm>
          <a:graphic>
            <a:graphicData uri="http://schemas.openxmlformats.org/presentationml/2006/ole">
              <mc:AlternateContent xmlns:mc="http://schemas.openxmlformats.org/markup-compatibility/2006">
                <mc:Choice xmlns:v="urn:schemas-microsoft-com:vml" Requires="v">
                  <p:oleObj name="Equation" r:id="rId3" imgW="1548728" imgH="545863" progId="Equation.3">
                    <p:embed/>
                  </p:oleObj>
                </mc:Choice>
                <mc:Fallback>
                  <p:oleObj name="Equation" r:id="rId3" imgW="1548728" imgH="545863" progId="Equation.3">
                    <p:embed/>
                    <p:pic>
                      <p:nvPicPr>
                        <p:cNvPr id="19490" name="Object 1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 y="2808"/>
                          <a:ext cx="1054" cy="3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46291" name="Text Box 179"/>
          <p:cNvSpPr txBox="1">
            <a:spLocks noChangeArrowheads="1"/>
          </p:cNvSpPr>
          <p:nvPr/>
        </p:nvSpPr>
        <p:spPr bwMode="auto">
          <a:xfrm>
            <a:off x="1499056" y="4578805"/>
            <a:ext cx="3997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chemeClr val="accent1"/>
              </a:buClr>
              <a:buSzPct val="115000"/>
            </a:pPr>
            <a:r>
              <a:rPr lang="en-GB" sz="1800" dirty="0">
                <a:latin typeface="+mn-lt"/>
              </a:rPr>
              <a:t> </a:t>
            </a:r>
            <a:r>
              <a:rPr lang="en-GB" sz="1800" b="0" dirty="0">
                <a:latin typeface="+mn-lt"/>
                <a:sym typeface="Times New Roman" panose="02020603050405020304" pitchFamily="18" charset="0"/>
              </a:rPr>
              <a:t> </a:t>
            </a:r>
            <a:r>
              <a:rPr lang="en-GB" sz="1800" dirty="0">
                <a:latin typeface="+mn-lt"/>
                <a:sym typeface="Times New Roman" panose="02020603050405020304" pitchFamily="18" charset="0"/>
              </a:rPr>
              <a:t>Read off</a:t>
            </a:r>
            <a:r>
              <a:rPr lang="en-GB" sz="1800" b="0" dirty="0">
                <a:latin typeface="+mn-lt"/>
                <a:sym typeface="Times New Roman" panose="02020603050405020304" pitchFamily="18" charset="0"/>
              </a:rPr>
              <a:t> solution with lowest Z</a:t>
            </a:r>
          </a:p>
        </p:txBody>
      </p:sp>
      <p:grpSp>
        <p:nvGrpSpPr>
          <p:cNvPr id="19465" name="Group 104"/>
          <p:cNvGrpSpPr>
            <a:grpSpLocks/>
          </p:cNvGrpSpPr>
          <p:nvPr/>
        </p:nvGrpSpPr>
        <p:grpSpPr bwMode="auto">
          <a:xfrm>
            <a:off x="1447800" y="762000"/>
            <a:ext cx="3535362" cy="1693863"/>
            <a:chOff x="217" y="672"/>
            <a:chExt cx="2227" cy="1067"/>
          </a:xfrm>
        </p:grpSpPr>
        <p:sp>
          <p:nvSpPr>
            <p:cNvPr id="19486" name="Rectangle 172"/>
            <p:cNvSpPr>
              <a:spLocks noChangeArrowheads="1"/>
            </p:cNvSpPr>
            <p:nvPr/>
          </p:nvSpPr>
          <p:spPr bwMode="auto">
            <a:xfrm>
              <a:off x="217" y="672"/>
              <a:ext cx="2227" cy="928"/>
            </a:xfrm>
            <a:prstGeom prst="rect">
              <a:avLst/>
            </a:prstGeom>
            <a:solidFill>
              <a:schemeClr val="accent1">
                <a:lumMod val="20000"/>
                <a:lumOff val="80000"/>
              </a:schemeClr>
            </a:solidFill>
            <a:ln w="28575">
              <a:solidFill>
                <a:schemeClr val="accent1"/>
              </a:solidFill>
              <a:miter lim="800000"/>
              <a:headEnd/>
              <a:tailEnd/>
            </a:ln>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graphicFrame>
          <p:nvGraphicFramePr>
            <p:cNvPr id="19487" name="Object 99"/>
            <p:cNvGraphicFramePr>
              <a:graphicFrameLocks noChangeAspect="1"/>
            </p:cNvGraphicFramePr>
            <p:nvPr/>
          </p:nvGraphicFramePr>
          <p:xfrm>
            <a:off x="790" y="1138"/>
            <a:ext cx="973" cy="188"/>
          </p:xfrm>
          <a:graphic>
            <a:graphicData uri="http://schemas.openxmlformats.org/presentationml/2006/ole">
              <mc:AlternateContent xmlns:mc="http://schemas.openxmlformats.org/markup-compatibility/2006">
                <mc:Choice xmlns:v="urn:schemas-microsoft-com:vml" Requires="v">
                  <p:oleObj name="Equation" r:id="rId5" imgW="1320480" imgH="279360" progId="Equation.3">
                    <p:embed/>
                  </p:oleObj>
                </mc:Choice>
                <mc:Fallback>
                  <p:oleObj name="Equation" r:id="rId5" imgW="1320480" imgH="279360" progId="Equation.3">
                    <p:embed/>
                    <p:pic>
                      <p:nvPicPr>
                        <p:cNvPr id="19487" name="Object 99"/>
                        <p:cNvPicPr>
                          <a:picLocks noChangeAspect="1" noChangeArrowheads="1"/>
                        </p:cNvPicPr>
                        <p:nvPr/>
                      </p:nvPicPr>
                      <p:blipFill>
                        <a:blip r:embed="rId6"/>
                        <a:srcRect/>
                        <a:stretch>
                          <a:fillRect/>
                        </a:stretch>
                      </p:blipFill>
                      <p:spPr bwMode="auto">
                        <a:xfrm>
                          <a:off x="790" y="1138"/>
                          <a:ext cx="973" cy="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88" name="Text Box 180"/>
            <p:cNvSpPr txBox="1">
              <a:spLocks noChangeArrowheads="1"/>
            </p:cNvSpPr>
            <p:nvPr/>
          </p:nvSpPr>
          <p:spPr bwMode="auto">
            <a:xfrm>
              <a:off x="250" y="731"/>
              <a:ext cx="2156" cy="100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GB" sz="1800" b="0" dirty="0">
                  <a:latin typeface="+mn-lt"/>
                </a:rPr>
                <a:t>Define locally-linear</a:t>
              </a:r>
            </a:p>
            <a:p>
              <a:pPr algn="ctr">
                <a:spcBef>
                  <a:spcPct val="0"/>
                </a:spcBef>
                <a:spcAft>
                  <a:spcPct val="0"/>
                </a:spcAft>
                <a:buClr>
                  <a:srgbClr val="009B9B"/>
                </a:buClr>
                <a:buSzPct val="80000"/>
                <a:buFont typeface="Wingdings" panose="05000000000000000000" pitchFamily="2" charset="2"/>
                <a:buNone/>
              </a:pPr>
              <a:r>
                <a:rPr lang="en-GB" sz="1800" dirty="0">
                  <a:latin typeface="+mn-lt"/>
                </a:rPr>
                <a:t>Penalty function</a:t>
              </a:r>
              <a:r>
                <a:rPr lang="en-GB" sz="1800" b="0" dirty="0">
                  <a:latin typeface="+mn-lt"/>
                </a:rPr>
                <a:t>  </a:t>
              </a:r>
              <a:r>
                <a:rPr lang="en-GB" sz="1800" dirty="0">
                  <a:latin typeface="+mn-lt"/>
                </a:rPr>
                <a:t>Z</a:t>
              </a:r>
            </a:p>
            <a:p>
              <a:pPr algn="ctr">
                <a:spcBef>
                  <a:spcPct val="0"/>
                </a:spcBef>
                <a:spcAft>
                  <a:spcPct val="0"/>
                </a:spcAft>
                <a:buClr>
                  <a:srgbClr val="009B9B"/>
                </a:buClr>
                <a:buSzPct val="80000"/>
                <a:buFont typeface="Wingdings" panose="05000000000000000000" pitchFamily="2" charset="2"/>
                <a:buNone/>
              </a:pPr>
              <a:endParaRPr lang="en-GB" sz="1800" dirty="0">
                <a:latin typeface="+mn-lt"/>
              </a:endParaRPr>
            </a:p>
            <a:p>
              <a:pPr algn="ctr">
                <a:spcBef>
                  <a:spcPct val="0"/>
                </a:spcBef>
                <a:spcAft>
                  <a:spcPct val="0"/>
                </a:spcAft>
                <a:buClr>
                  <a:srgbClr val="009B9B"/>
                </a:buClr>
                <a:buSzPct val="80000"/>
                <a:buFont typeface="Wingdings" panose="05000000000000000000" pitchFamily="2" charset="2"/>
                <a:buNone/>
              </a:pPr>
              <a:endParaRPr lang="en-GB" sz="800" b="0" dirty="0">
                <a:latin typeface="+mn-lt"/>
              </a:endParaRPr>
            </a:p>
            <a:p>
              <a:pPr algn="ctr">
                <a:spcBef>
                  <a:spcPct val="0"/>
                </a:spcBef>
                <a:spcAft>
                  <a:spcPct val="0"/>
                </a:spcAft>
                <a:buClr>
                  <a:srgbClr val="009B9B"/>
                </a:buClr>
                <a:buSzPct val="80000"/>
                <a:buFont typeface="Wingdings" panose="05000000000000000000" pitchFamily="2" charset="2"/>
                <a:buNone/>
              </a:pPr>
              <a:r>
                <a:rPr lang="en-GB" sz="1800" b="0" dirty="0">
                  <a:latin typeface="+mn-lt"/>
                </a:rPr>
                <a:t>Seek solution with smallest Z</a:t>
              </a:r>
            </a:p>
          </p:txBody>
        </p:sp>
      </p:grpSp>
      <p:grpSp>
        <p:nvGrpSpPr>
          <p:cNvPr id="10" name="Group 101"/>
          <p:cNvGrpSpPr>
            <a:grpSpLocks/>
          </p:cNvGrpSpPr>
          <p:nvPr/>
        </p:nvGrpSpPr>
        <p:grpSpPr bwMode="auto">
          <a:xfrm>
            <a:off x="5829300" y="942975"/>
            <a:ext cx="4843462" cy="3451225"/>
            <a:chOff x="2744" y="834"/>
            <a:chExt cx="2816" cy="2174"/>
          </a:xfrm>
        </p:grpSpPr>
        <p:sp>
          <p:nvSpPr>
            <p:cNvPr id="19472" name="Line 76"/>
            <p:cNvSpPr>
              <a:spLocks noChangeShapeType="1"/>
            </p:cNvSpPr>
            <p:nvPr/>
          </p:nvSpPr>
          <p:spPr bwMode="auto">
            <a:xfrm>
              <a:off x="2856" y="1032"/>
              <a:ext cx="1976" cy="1968"/>
            </a:xfrm>
            <a:prstGeom prst="line">
              <a:avLst/>
            </a:prstGeom>
            <a:noFill/>
            <a:ln w="28575" cap="rnd">
              <a:solidFill>
                <a:srgbClr val="7FC4BC"/>
              </a:solidFill>
              <a:prstDash val="dash"/>
              <a:round/>
              <a:headEnd/>
              <a:tailEnd/>
            </a:ln>
            <a:extLst>
              <a:ext uri="{909E8E84-426E-40DD-AFC4-6F175D3DCCD1}">
                <a14:hiddenFill xmlns:a14="http://schemas.microsoft.com/office/drawing/2010/main">
                  <a:noFill/>
                </a14:hiddenFill>
              </a:ext>
            </a:extLst>
          </p:spPr>
          <p:txBody>
            <a:bodyPr lIns="90000" tIns="46800" rIns="90000" bIns="46800" anchor="ctr"/>
            <a:lstStyle/>
            <a:p>
              <a:endParaRPr lang="en-GB" dirty="0"/>
            </a:p>
          </p:txBody>
        </p:sp>
        <p:sp>
          <p:nvSpPr>
            <p:cNvPr id="19473" name="Line 77"/>
            <p:cNvSpPr>
              <a:spLocks noChangeShapeType="1"/>
            </p:cNvSpPr>
            <p:nvPr/>
          </p:nvSpPr>
          <p:spPr bwMode="auto">
            <a:xfrm>
              <a:off x="3207" y="859"/>
              <a:ext cx="2121" cy="2149"/>
            </a:xfrm>
            <a:prstGeom prst="line">
              <a:avLst/>
            </a:prstGeom>
            <a:noFill/>
            <a:ln w="28575" cap="rnd">
              <a:solidFill>
                <a:srgbClr val="7FC4BC"/>
              </a:solidFill>
              <a:prstDash val="dash"/>
              <a:round/>
              <a:headEnd/>
              <a:tailEnd/>
            </a:ln>
            <a:extLst>
              <a:ext uri="{909E8E84-426E-40DD-AFC4-6F175D3DCCD1}">
                <a14:hiddenFill xmlns:a14="http://schemas.microsoft.com/office/drawing/2010/main">
                  <a:noFill/>
                </a14:hiddenFill>
              </a:ext>
            </a:extLst>
          </p:spPr>
          <p:txBody>
            <a:bodyPr lIns="90000" tIns="46800" rIns="90000" bIns="46800" anchor="ctr"/>
            <a:lstStyle/>
            <a:p>
              <a:endParaRPr lang="en-GB" dirty="0"/>
            </a:p>
          </p:txBody>
        </p:sp>
        <p:sp>
          <p:nvSpPr>
            <p:cNvPr id="19474" name="Line 78"/>
            <p:cNvSpPr>
              <a:spLocks noChangeShapeType="1"/>
            </p:cNvSpPr>
            <p:nvPr/>
          </p:nvSpPr>
          <p:spPr bwMode="auto">
            <a:xfrm>
              <a:off x="3679" y="848"/>
              <a:ext cx="1865" cy="1832"/>
            </a:xfrm>
            <a:prstGeom prst="line">
              <a:avLst/>
            </a:prstGeom>
            <a:noFill/>
            <a:ln w="28575" cap="rnd">
              <a:solidFill>
                <a:srgbClr val="7FC4BC"/>
              </a:solidFill>
              <a:prstDash val="dash"/>
              <a:round/>
              <a:headEnd/>
              <a:tailEnd/>
            </a:ln>
            <a:extLst>
              <a:ext uri="{909E8E84-426E-40DD-AFC4-6F175D3DCCD1}">
                <a14:hiddenFill xmlns:a14="http://schemas.microsoft.com/office/drawing/2010/main">
                  <a:noFill/>
                </a14:hiddenFill>
              </a:ext>
            </a:extLst>
          </p:spPr>
          <p:txBody>
            <a:bodyPr lIns="90000" tIns="46800" rIns="90000" bIns="46800" anchor="ctr"/>
            <a:lstStyle/>
            <a:p>
              <a:endParaRPr lang="en-GB" dirty="0"/>
            </a:p>
          </p:txBody>
        </p:sp>
        <p:sp>
          <p:nvSpPr>
            <p:cNvPr id="19475" name="Line 79"/>
            <p:cNvSpPr>
              <a:spLocks noChangeShapeType="1"/>
            </p:cNvSpPr>
            <p:nvPr/>
          </p:nvSpPr>
          <p:spPr bwMode="auto">
            <a:xfrm>
              <a:off x="4142" y="859"/>
              <a:ext cx="1418" cy="1365"/>
            </a:xfrm>
            <a:prstGeom prst="line">
              <a:avLst/>
            </a:prstGeom>
            <a:noFill/>
            <a:ln w="28575" cap="rnd">
              <a:solidFill>
                <a:srgbClr val="7FC4BC"/>
              </a:solidFill>
              <a:prstDash val="dash"/>
              <a:round/>
              <a:headEnd/>
              <a:tailEnd/>
            </a:ln>
            <a:extLst>
              <a:ext uri="{909E8E84-426E-40DD-AFC4-6F175D3DCCD1}">
                <a14:hiddenFill xmlns:a14="http://schemas.microsoft.com/office/drawing/2010/main">
                  <a:noFill/>
                </a14:hiddenFill>
              </a:ext>
            </a:extLst>
          </p:spPr>
          <p:txBody>
            <a:bodyPr lIns="90000" tIns="46800" rIns="90000" bIns="46800" anchor="ctr"/>
            <a:lstStyle/>
            <a:p>
              <a:endParaRPr lang="en-GB" dirty="0"/>
            </a:p>
          </p:txBody>
        </p:sp>
        <p:sp>
          <p:nvSpPr>
            <p:cNvPr id="19476" name="Text Box 80"/>
            <p:cNvSpPr txBox="1">
              <a:spLocks noChangeArrowheads="1"/>
            </p:cNvSpPr>
            <p:nvPr/>
          </p:nvSpPr>
          <p:spPr bwMode="auto">
            <a:xfrm>
              <a:off x="2744" y="890"/>
              <a:ext cx="263" cy="212"/>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lIns="90000" tIns="46800" rIns="90000" bIns="46800"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GB" sz="1600" dirty="0">
                  <a:solidFill>
                    <a:srgbClr val="000000"/>
                  </a:solidFill>
                  <a:latin typeface="+mn-lt"/>
                </a:rPr>
                <a:t>Z</a:t>
              </a:r>
              <a:r>
                <a:rPr lang="en-GB" sz="1600" baseline="-25000" dirty="0">
                  <a:solidFill>
                    <a:srgbClr val="000000"/>
                  </a:solidFill>
                  <a:latin typeface="+mn-lt"/>
                </a:rPr>
                <a:t>1</a:t>
              </a:r>
              <a:endParaRPr lang="en-GB" sz="1600" dirty="0">
                <a:solidFill>
                  <a:srgbClr val="000000"/>
                </a:solidFill>
                <a:latin typeface="+mn-lt"/>
              </a:endParaRPr>
            </a:p>
          </p:txBody>
        </p:sp>
        <p:sp>
          <p:nvSpPr>
            <p:cNvPr id="19477" name="Text Box 81"/>
            <p:cNvSpPr txBox="1">
              <a:spLocks noChangeArrowheads="1"/>
            </p:cNvSpPr>
            <p:nvPr/>
          </p:nvSpPr>
          <p:spPr bwMode="auto">
            <a:xfrm>
              <a:off x="3080" y="834"/>
              <a:ext cx="263" cy="212"/>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lIns="90000" tIns="46800" rIns="90000" bIns="46800"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GB" sz="1600" dirty="0">
                  <a:solidFill>
                    <a:srgbClr val="000000"/>
                  </a:solidFill>
                  <a:latin typeface="+mn-lt"/>
                </a:rPr>
                <a:t>Z</a:t>
              </a:r>
              <a:r>
                <a:rPr lang="en-GB" sz="1600" baseline="-25000" dirty="0">
                  <a:solidFill>
                    <a:srgbClr val="000000"/>
                  </a:solidFill>
                  <a:latin typeface="+mn-lt"/>
                </a:rPr>
                <a:t>2</a:t>
              </a:r>
              <a:endParaRPr lang="en-GB" sz="1600" dirty="0">
                <a:solidFill>
                  <a:srgbClr val="000000"/>
                </a:solidFill>
                <a:latin typeface="+mn-lt"/>
              </a:endParaRPr>
            </a:p>
          </p:txBody>
        </p:sp>
        <p:sp>
          <p:nvSpPr>
            <p:cNvPr id="19478" name="Text Box 82"/>
            <p:cNvSpPr txBox="1">
              <a:spLocks noChangeArrowheads="1"/>
            </p:cNvSpPr>
            <p:nvPr/>
          </p:nvSpPr>
          <p:spPr bwMode="auto">
            <a:xfrm>
              <a:off x="3600" y="863"/>
              <a:ext cx="263" cy="212"/>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lIns="90000" tIns="46800" rIns="90000" bIns="46800"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GB" sz="1600" dirty="0">
                  <a:solidFill>
                    <a:srgbClr val="000000"/>
                  </a:solidFill>
                  <a:latin typeface="+mn-lt"/>
                </a:rPr>
                <a:t>Z</a:t>
              </a:r>
              <a:r>
                <a:rPr lang="en-GB" sz="1600" baseline="-25000" dirty="0">
                  <a:solidFill>
                    <a:srgbClr val="000000"/>
                  </a:solidFill>
                  <a:latin typeface="+mn-lt"/>
                </a:rPr>
                <a:t>3</a:t>
              </a:r>
              <a:endParaRPr lang="en-GB" sz="1600" dirty="0">
                <a:solidFill>
                  <a:srgbClr val="000000"/>
                </a:solidFill>
                <a:latin typeface="+mn-lt"/>
              </a:endParaRPr>
            </a:p>
          </p:txBody>
        </p:sp>
        <p:sp>
          <p:nvSpPr>
            <p:cNvPr id="19479" name="Text Box 83"/>
            <p:cNvSpPr txBox="1">
              <a:spLocks noChangeArrowheads="1"/>
            </p:cNvSpPr>
            <p:nvPr/>
          </p:nvSpPr>
          <p:spPr bwMode="auto">
            <a:xfrm>
              <a:off x="4062" y="837"/>
              <a:ext cx="263" cy="212"/>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lIns="90000" tIns="46800" rIns="90000" bIns="46800"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GB" sz="1600" dirty="0">
                  <a:solidFill>
                    <a:srgbClr val="000000"/>
                  </a:solidFill>
                  <a:latin typeface="+mn-lt"/>
                </a:rPr>
                <a:t>Z</a:t>
              </a:r>
              <a:r>
                <a:rPr lang="en-GB" sz="1600" baseline="-25000" dirty="0">
                  <a:solidFill>
                    <a:srgbClr val="000000"/>
                  </a:solidFill>
                  <a:latin typeface="+mn-lt"/>
                </a:rPr>
                <a:t>4</a:t>
              </a:r>
              <a:endParaRPr lang="en-GB" sz="1600" dirty="0">
                <a:solidFill>
                  <a:srgbClr val="000000"/>
                </a:solidFill>
                <a:latin typeface="+mn-lt"/>
              </a:endParaRPr>
            </a:p>
          </p:txBody>
        </p:sp>
        <p:sp>
          <p:nvSpPr>
            <p:cNvPr id="19480" name="Text Box 84"/>
            <p:cNvSpPr txBox="1">
              <a:spLocks noChangeArrowheads="1"/>
            </p:cNvSpPr>
            <p:nvPr/>
          </p:nvSpPr>
          <p:spPr bwMode="auto">
            <a:xfrm>
              <a:off x="4690" y="955"/>
              <a:ext cx="777"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GB" sz="1400" dirty="0">
                  <a:solidFill>
                    <a:srgbClr val="000000"/>
                  </a:solidFill>
                  <a:latin typeface="+mn-lt"/>
                </a:rPr>
                <a:t>Contours of </a:t>
              </a:r>
            </a:p>
            <a:p>
              <a:pPr algn="ctr">
                <a:spcBef>
                  <a:spcPct val="0"/>
                </a:spcBef>
                <a:spcAft>
                  <a:spcPct val="0"/>
                </a:spcAft>
                <a:buClr>
                  <a:srgbClr val="009B9B"/>
                </a:buClr>
                <a:buSzPct val="80000"/>
                <a:buFont typeface="Wingdings" panose="05000000000000000000" pitchFamily="2" charset="2"/>
                <a:buNone/>
              </a:pPr>
              <a:r>
                <a:rPr lang="en-GB" sz="1400" dirty="0">
                  <a:solidFill>
                    <a:srgbClr val="000000"/>
                  </a:solidFill>
                  <a:latin typeface="+mn-lt"/>
                </a:rPr>
                <a:t>constant Z</a:t>
              </a:r>
            </a:p>
          </p:txBody>
        </p:sp>
        <p:sp>
          <p:nvSpPr>
            <p:cNvPr id="19481" name="Line 85"/>
            <p:cNvSpPr>
              <a:spLocks noChangeShapeType="1"/>
            </p:cNvSpPr>
            <p:nvPr/>
          </p:nvSpPr>
          <p:spPr bwMode="auto">
            <a:xfrm flipH="1">
              <a:off x="4762" y="1272"/>
              <a:ext cx="126" cy="144"/>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lstStyle/>
            <a:p>
              <a:endParaRPr lang="en-GB" dirty="0"/>
            </a:p>
          </p:txBody>
        </p:sp>
        <p:graphicFrame>
          <p:nvGraphicFramePr>
            <p:cNvPr id="19482" name="Object 89"/>
            <p:cNvGraphicFramePr>
              <a:graphicFrameLocks noChangeAspect="1"/>
            </p:cNvGraphicFramePr>
            <p:nvPr/>
          </p:nvGraphicFramePr>
          <p:xfrm>
            <a:off x="4045" y="2762"/>
            <a:ext cx="408" cy="205"/>
          </p:xfrm>
          <a:graphic>
            <a:graphicData uri="http://schemas.openxmlformats.org/presentationml/2006/ole">
              <mc:AlternateContent xmlns:mc="http://schemas.openxmlformats.org/markup-compatibility/2006">
                <mc:Choice xmlns:v="urn:schemas-microsoft-com:vml" Requires="v">
                  <p:oleObj name="Equation" r:id="rId7" imgW="330057" imgH="165028" progId="Equation.3">
                    <p:embed/>
                  </p:oleObj>
                </mc:Choice>
                <mc:Fallback>
                  <p:oleObj name="Equation" r:id="rId7" imgW="330057" imgH="165028" progId="Equation.3">
                    <p:embed/>
                    <p:pic>
                      <p:nvPicPr>
                        <p:cNvPr id="19482" name="Object 8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45" y="2762"/>
                          <a:ext cx="408" cy="2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9483" name="Straight Arrow Connector 173"/>
            <p:cNvCxnSpPr>
              <a:cxnSpLocks noChangeShapeType="1"/>
            </p:cNvCxnSpPr>
            <p:nvPr/>
          </p:nvCxnSpPr>
          <p:spPr bwMode="auto">
            <a:xfrm rot="10800000" flipV="1">
              <a:off x="4048" y="2024"/>
              <a:ext cx="704" cy="616"/>
            </a:xfrm>
            <a:prstGeom prst="straightConnector1">
              <a:avLst/>
            </a:prstGeom>
            <a:noFill/>
            <a:ln w="57150" algn="ctr">
              <a:solidFill>
                <a:srgbClr val="7FC4BC"/>
              </a:solidFill>
              <a:round/>
              <a:headEnd/>
              <a:tailEnd type="triangle" w="med" len="lg"/>
            </a:ln>
            <a:extLst>
              <a:ext uri="{909E8E84-426E-40DD-AFC4-6F175D3DCCD1}">
                <a14:hiddenFill xmlns:a14="http://schemas.microsoft.com/office/drawing/2010/main">
                  <a:noFill/>
                </a14:hiddenFill>
              </a:ext>
            </a:extLst>
          </p:spPr>
        </p:cxnSp>
        <p:sp>
          <p:nvSpPr>
            <p:cNvPr id="19484" name="AutoShape 114"/>
            <p:cNvSpPr>
              <a:spLocks noChangeArrowheads="1"/>
            </p:cNvSpPr>
            <p:nvPr/>
          </p:nvSpPr>
          <p:spPr bwMode="auto">
            <a:xfrm>
              <a:off x="4440" y="2656"/>
              <a:ext cx="336" cy="336"/>
            </a:xfrm>
            <a:prstGeom prst="rtTriangle">
              <a:avLst/>
            </a:prstGeom>
            <a:solidFill>
              <a:srgbClr val="DDDDDD"/>
            </a:solidFill>
            <a:ln w="19050">
              <a:solidFill>
                <a:srgbClr val="7FC4BC"/>
              </a:solidFill>
              <a:miter lim="800000"/>
              <a:headEnd/>
              <a:tailEnd/>
            </a:ln>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endParaRPr lang="en-GB" sz="1600" b="0" dirty="0">
                <a:solidFill>
                  <a:srgbClr val="000000"/>
                </a:solidFill>
                <a:latin typeface="+mn-lt"/>
              </a:endParaRPr>
            </a:p>
          </p:txBody>
        </p:sp>
        <p:sp>
          <p:nvSpPr>
            <p:cNvPr id="19485" name="Text Box 87"/>
            <p:cNvSpPr txBox="1">
              <a:spLocks noChangeArrowheads="1"/>
            </p:cNvSpPr>
            <p:nvPr/>
          </p:nvSpPr>
          <p:spPr bwMode="auto">
            <a:xfrm>
              <a:off x="3336" y="2577"/>
              <a:ext cx="71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GB" sz="1400" dirty="0">
                  <a:solidFill>
                    <a:srgbClr val="000000"/>
                  </a:solidFill>
                  <a:latin typeface="+mn-lt"/>
                </a:rPr>
                <a:t>Decreasing</a:t>
              </a:r>
            </a:p>
            <a:p>
              <a:pPr algn="ctr">
                <a:spcBef>
                  <a:spcPct val="0"/>
                </a:spcBef>
                <a:spcAft>
                  <a:spcPct val="0"/>
                </a:spcAft>
                <a:buClr>
                  <a:srgbClr val="009B9B"/>
                </a:buClr>
                <a:buSzPct val="80000"/>
                <a:buFont typeface="Wingdings" panose="05000000000000000000" pitchFamily="2" charset="2"/>
                <a:buNone/>
              </a:pPr>
              <a:r>
                <a:rPr lang="en-GB" sz="1400" dirty="0">
                  <a:solidFill>
                    <a:srgbClr val="000000"/>
                  </a:solidFill>
                  <a:latin typeface="+mn-lt"/>
                </a:rPr>
                <a:t>values of Z</a:t>
              </a:r>
            </a:p>
          </p:txBody>
        </p:sp>
      </p:grpSp>
      <p:grpSp>
        <p:nvGrpSpPr>
          <p:cNvPr id="11" name="Group 118"/>
          <p:cNvGrpSpPr>
            <a:grpSpLocks/>
          </p:cNvGrpSpPr>
          <p:nvPr/>
        </p:nvGrpSpPr>
        <p:grpSpPr bwMode="auto">
          <a:xfrm>
            <a:off x="6138862" y="2679699"/>
            <a:ext cx="2001838" cy="992188"/>
            <a:chOff x="2828" y="1880"/>
            <a:chExt cx="1164" cy="625"/>
          </a:xfrm>
        </p:grpSpPr>
        <p:sp>
          <p:nvSpPr>
            <p:cNvPr id="19469" name="Text Box 71"/>
            <p:cNvSpPr txBox="1">
              <a:spLocks noChangeArrowheads="1"/>
            </p:cNvSpPr>
            <p:nvPr/>
          </p:nvSpPr>
          <p:spPr bwMode="auto">
            <a:xfrm>
              <a:off x="2828" y="2093"/>
              <a:ext cx="815" cy="412"/>
            </a:xfrm>
            <a:prstGeom prst="rect">
              <a:avLst/>
            </a:prstGeom>
            <a:solidFill>
              <a:srgbClr val="F8F8F8"/>
            </a:solidFill>
            <a:ln w="19050">
              <a:solidFill>
                <a:srgbClr val="7FC4BC"/>
              </a:solidFill>
              <a:miter lim="800000"/>
              <a:headEnd/>
              <a:tailEnd/>
            </a:ln>
          </p:spPr>
          <p:txBody>
            <a:bodyPr wrap="none" lIns="90000" tIns="46800" rIns="90000" bIns="46800"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lnSpc>
                  <a:spcPct val="85000"/>
                </a:lnSpc>
                <a:spcBef>
                  <a:spcPct val="0"/>
                </a:spcBef>
                <a:spcAft>
                  <a:spcPct val="0"/>
                </a:spcAft>
                <a:buClr>
                  <a:srgbClr val="009B9B"/>
                </a:buClr>
                <a:buSzPct val="80000"/>
                <a:buFont typeface="Wingdings" panose="05000000000000000000" pitchFamily="2" charset="2"/>
                <a:buNone/>
              </a:pPr>
              <a:r>
                <a:rPr lang="en-GB" sz="1400" dirty="0">
                  <a:solidFill>
                    <a:srgbClr val="000000"/>
                  </a:solidFill>
                  <a:latin typeface="+mn-lt"/>
                </a:rPr>
                <a:t>Optimum </a:t>
              </a:r>
            </a:p>
            <a:p>
              <a:pPr algn="ctr">
                <a:lnSpc>
                  <a:spcPct val="85000"/>
                </a:lnSpc>
                <a:spcBef>
                  <a:spcPct val="0"/>
                </a:spcBef>
                <a:spcAft>
                  <a:spcPct val="0"/>
                </a:spcAft>
                <a:buClr>
                  <a:srgbClr val="009B9B"/>
                </a:buClr>
                <a:buSzPct val="80000"/>
                <a:buFont typeface="Wingdings" panose="05000000000000000000" pitchFamily="2" charset="2"/>
                <a:buNone/>
              </a:pPr>
              <a:r>
                <a:rPr lang="en-GB" sz="1400" dirty="0">
                  <a:solidFill>
                    <a:srgbClr val="000000"/>
                  </a:solidFill>
                  <a:latin typeface="+mn-lt"/>
                </a:rPr>
                <a:t>solution,</a:t>
              </a:r>
            </a:p>
            <a:p>
              <a:pPr algn="ctr">
                <a:lnSpc>
                  <a:spcPct val="85000"/>
                </a:lnSpc>
                <a:spcBef>
                  <a:spcPct val="0"/>
                </a:spcBef>
                <a:spcAft>
                  <a:spcPct val="0"/>
                </a:spcAft>
                <a:buClr>
                  <a:srgbClr val="009B9B"/>
                </a:buClr>
                <a:buSzPct val="80000"/>
                <a:buFont typeface="Wingdings" panose="05000000000000000000" pitchFamily="2" charset="2"/>
                <a:buNone/>
              </a:pPr>
              <a:r>
                <a:rPr lang="en-GB" sz="1400" dirty="0">
                  <a:solidFill>
                    <a:srgbClr val="000000"/>
                  </a:solidFill>
                  <a:latin typeface="+mn-lt"/>
                </a:rPr>
                <a:t>minimising Z</a:t>
              </a:r>
              <a:endParaRPr lang="en-GB" sz="1400" b="0" dirty="0">
                <a:solidFill>
                  <a:srgbClr val="000000"/>
                </a:solidFill>
                <a:latin typeface="+mn-lt"/>
              </a:endParaRPr>
            </a:p>
          </p:txBody>
        </p:sp>
        <p:sp>
          <p:nvSpPr>
            <p:cNvPr id="19470" name="Line 72"/>
            <p:cNvSpPr>
              <a:spLocks noChangeShapeType="1"/>
            </p:cNvSpPr>
            <p:nvPr/>
          </p:nvSpPr>
          <p:spPr bwMode="auto">
            <a:xfrm flipV="1">
              <a:off x="3640" y="1984"/>
              <a:ext cx="208" cy="1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lstStyle/>
            <a:p>
              <a:endParaRPr lang="en-GB" dirty="0"/>
            </a:p>
          </p:txBody>
        </p:sp>
        <p:sp>
          <p:nvSpPr>
            <p:cNvPr id="19471" name="Oval 117"/>
            <p:cNvSpPr>
              <a:spLocks noChangeArrowheads="1"/>
            </p:cNvSpPr>
            <p:nvPr/>
          </p:nvSpPr>
          <p:spPr bwMode="auto">
            <a:xfrm>
              <a:off x="3816" y="1880"/>
              <a:ext cx="176" cy="104"/>
            </a:xfrm>
            <a:prstGeom prst="ellipse">
              <a:avLst/>
            </a:prstGeom>
            <a:solidFill>
              <a:srgbClr val="000000"/>
            </a:solidFill>
            <a:ln w="9525">
              <a:solidFill>
                <a:schemeClr val="tx1"/>
              </a:solidFill>
              <a:round/>
              <a:headEnd/>
              <a:tailEnd/>
            </a:ln>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endParaRPr lang="en-GB" sz="1800" b="0" dirty="0">
                <a:solidFill>
                  <a:srgbClr val="000000"/>
                </a:solidFill>
                <a:latin typeface="+mn-lt"/>
              </a:endParaRPr>
            </a:p>
          </p:txBody>
        </p:sp>
      </p:grpSp>
      <p:sp>
        <p:nvSpPr>
          <p:cNvPr id="1146" name="Rectangle 122"/>
          <p:cNvSpPr>
            <a:spLocks noChangeArrowheads="1"/>
          </p:cNvSpPr>
          <p:nvPr/>
        </p:nvSpPr>
        <p:spPr bwMode="auto">
          <a:xfrm>
            <a:off x="2938632" y="3335337"/>
            <a:ext cx="424770" cy="5969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endParaRPr lang="en-GB" sz="1600" b="0" dirty="0">
              <a:solidFill>
                <a:srgbClr val="000000"/>
              </a:solidFill>
              <a:latin typeface="+mn-lt"/>
            </a:endParaRPr>
          </a:p>
        </p:txBody>
      </p:sp>
      <p:sp>
        <p:nvSpPr>
          <p:cNvPr id="101" name="Text Box 175"/>
          <p:cNvSpPr txBox="1">
            <a:spLocks noChangeArrowheads="1"/>
          </p:cNvSpPr>
          <p:nvPr/>
        </p:nvSpPr>
        <p:spPr bwMode="auto">
          <a:xfrm>
            <a:off x="3599109" y="5706685"/>
            <a:ext cx="5056257" cy="40950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009B9B"/>
              </a:buClr>
              <a:buSzPct val="80000"/>
              <a:buFont typeface="Wingdings" panose="05000000000000000000" pitchFamily="2" charset="2"/>
              <a:buNone/>
            </a:pPr>
            <a:r>
              <a:rPr lang="en-GB" sz="1800" b="0" dirty="0">
                <a:latin typeface="+mn-lt"/>
              </a:rPr>
              <a:t> (Q2)  What if we have </a:t>
            </a:r>
            <a:r>
              <a:rPr lang="en-GB" sz="1800" i="1" dirty="0">
                <a:latin typeface="+mn-lt"/>
              </a:rPr>
              <a:t>Log</a:t>
            </a:r>
            <a:r>
              <a:rPr lang="en-GB" sz="1800" b="0" dirty="0">
                <a:latin typeface="+mn-lt"/>
              </a:rPr>
              <a:t>, not </a:t>
            </a:r>
            <a:r>
              <a:rPr lang="en-GB" sz="1800" i="1" dirty="0">
                <a:latin typeface="+mn-lt"/>
              </a:rPr>
              <a:t>Linear</a:t>
            </a:r>
            <a:r>
              <a:rPr lang="en-GB" sz="1800" b="0" dirty="0">
                <a:latin typeface="+mn-lt"/>
              </a:rPr>
              <a:t> scales?</a:t>
            </a:r>
          </a:p>
        </p:txBody>
      </p:sp>
      <p:sp>
        <p:nvSpPr>
          <p:cNvPr id="102" name="Text Box 179"/>
          <p:cNvSpPr txBox="1">
            <a:spLocks noChangeArrowheads="1"/>
          </p:cNvSpPr>
          <p:nvPr/>
        </p:nvSpPr>
        <p:spPr bwMode="auto">
          <a:xfrm>
            <a:off x="1524923" y="5188889"/>
            <a:ext cx="2490536" cy="345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chemeClr val="accent1"/>
              </a:buClr>
              <a:buSzPct val="115000"/>
            </a:pPr>
            <a:r>
              <a:rPr lang="en-GB" sz="1800" dirty="0">
                <a:latin typeface="+mn-lt"/>
              </a:rPr>
              <a:t> </a:t>
            </a:r>
            <a:r>
              <a:rPr lang="en-GB" sz="1800" b="0" dirty="0">
                <a:latin typeface="+mn-lt"/>
                <a:sym typeface="Times New Roman" panose="02020603050405020304" pitchFamily="18" charset="0"/>
              </a:rPr>
              <a:t> </a:t>
            </a:r>
            <a:r>
              <a:rPr lang="en-GB" sz="1800" dirty="0">
                <a:latin typeface="+mn-lt"/>
                <a:sym typeface="Times New Roman" panose="02020603050405020304" pitchFamily="18" charset="0"/>
              </a:rPr>
              <a:t>Two issues:</a:t>
            </a:r>
            <a:endParaRPr lang="en-GB" sz="1800" b="0" dirty="0">
              <a:latin typeface="+mn-lt"/>
              <a:sym typeface="Times New Roman" panose="02020603050405020304" pitchFamily="18" charset="0"/>
            </a:endParaRPr>
          </a:p>
        </p:txBody>
      </p:sp>
      <p:sp>
        <p:nvSpPr>
          <p:cNvPr id="103" name="Text Box 175"/>
          <p:cNvSpPr txBox="1">
            <a:spLocks noChangeArrowheads="1"/>
          </p:cNvSpPr>
          <p:nvPr/>
        </p:nvSpPr>
        <p:spPr bwMode="auto">
          <a:xfrm>
            <a:off x="3647950" y="5217796"/>
            <a:ext cx="5440867" cy="43829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009B9B"/>
              </a:buClr>
              <a:buSzPct val="80000"/>
              <a:buFont typeface="Wingdings" panose="05000000000000000000" pitchFamily="2" charset="2"/>
              <a:buNone/>
            </a:pPr>
            <a:r>
              <a:rPr lang="en-GB" sz="1800" b="0" dirty="0">
                <a:latin typeface="+mn-lt"/>
              </a:rPr>
              <a:t>(Q1)  What is the so called exchange constant, </a:t>
            </a:r>
            <a:r>
              <a:rPr lang="en-GB" sz="1800" dirty="0">
                <a:latin typeface="+mn-lt"/>
                <a:sym typeface="Symbol" panose="05050102010706020507" pitchFamily="18" charset="2"/>
              </a:rPr>
              <a:t> </a:t>
            </a:r>
            <a:r>
              <a:rPr lang="en-GB" sz="1800" dirty="0">
                <a:latin typeface="+mn-lt"/>
                <a:sym typeface="Times New Roman" panose="02020603050405020304" pitchFamily="18" charset="0"/>
              </a:rPr>
              <a:t>? </a:t>
            </a:r>
            <a:endParaRPr lang="en-GB" sz="1800" b="0" dirty="0">
              <a:latin typeface="+mn-lt"/>
            </a:endParaRPr>
          </a:p>
        </p:txBody>
      </p:sp>
      <p:sp>
        <p:nvSpPr>
          <p:cNvPr id="2" name="Slide Number Placeholder 1">
            <a:extLst>
              <a:ext uri="{FF2B5EF4-FFF2-40B4-BE49-F238E27FC236}">
                <a16:creationId xmlns:a16="http://schemas.microsoft.com/office/drawing/2014/main" id="{7529019B-BB4E-4A37-A9FF-7AA2170B2624}"/>
              </a:ext>
            </a:extLst>
          </p:cNvPr>
          <p:cNvSpPr>
            <a:spLocks noGrp="1"/>
          </p:cNvSpPr>
          <p:nvPr>
            <p:ph type="sldNum" sz="quarter" idx="11"/>
          </p:nvPr>
        </p:nvSpPr>
        <p:spPr/>
        <p:txBody>
          <a:bodyPr/>
          <a:lstStyle/>
          <a:p>
            <a:fld id="{F0D23093-2AB0-F74C-B865-1A12A15B650E}" type="slidenum">
              <a:rPr lang="en-US" smtClean="0"/>
              <a:pPr/>
              <a:t>9</a:t>
            </a:fld>
            <a:endParaRPr lang="en-US" dirty="0"/>
          </a:p>
        </p:txBody>
      </p:sp>
    </p:spTree>
    <p:extLst>
      <p:ext uri="{BB962C8B-B14F-4D97-AF65-F5344CB8AC3E}">
        <p14:creationId xmlns:p14="http://schemas.microsoft.com/office/powerpoint/2010/main" val="12822398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62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46"/>
                                        </p:tgtEl>
                                        <p:attrNameLst>
                                          <p:attrName>style.visibility</p:attrName>
                                        </p:attrNameLst>
                                      </p:cBhvr>
                                      <p:to>
                                        <p:strVal val="visible"/>
                                      </p:to>
                                    </p:set>
                                    <p:animEffect transition="in" filter="wipe(left)">
                                      <p:cBhvr>
                                        <p:cTn id="16" dur="500"/>
                                        <p:tgtEl>
                                          <p:spTgt spid="114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346291"/>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0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286" grpId="0" autoUpdateAnimBg="0"/>
      <p:bldP spid="346291" grpId="0" autoUpdateAnimBg="0"/>
      <p:bldP spid="1146" grpId="0" animBg="1"/>
      <p:bldP spid="101" grpId="0"/>
      <p:bldP spid="102" grpId="0" autoUpdateAnimBg="0"/>
      <p:bldP spid="103" grpId="0"/>
    </p:bldLst>
  </p:timing>
</p:sld>
</file>

<file path=ppt/theme/theme1.xml><?xml version="1.0" encoding="utf-8"?>
<a:theme xmlns:a="http://schemas.openxmlformats.org/drawingml/2006/main" name="Ansys - Slide Master">
  <a:themeElements>
    <a:clrScheme name="Ansys Color Theme - 2020">
      <a:dk1>
        <a:srgbClr val="000000"/>
      </a:dk1>
      <a:lt1>
        <a:srgbClr val="FFFFFF"/>
      </a:lt1>
      <a:dk2>
        <a:srgbClr val="898A8D"/>
      </a:dk2>
      <a:lt2>
        <a:srgbClr val="FFFFFF"/>
      </a:lt2>
      <a:accent1>
        <a:srgbClr val="FFB71B"/>
      </a:accent1>
      <a:accent2>
        <a:srgbClr val="D9D8D6"/>
      </a:accent2>
      <a:accent3>
        <a:srgbClr val="898A8D"/>
      </a:accent3>
      <a:accent4>
        <a:srgbClr val="444446"/>
      </a:accent4>
      <a:accent5>
        <a:srgbClr val="D29100"/>
      </a:accent5>
      <a:accent6>
        <a:srgbClr val="F9DD42"/>
      </a:accent6>
      <a:hlink>
        <a:srgbClr val="FFB71B"/>
      </a:hlink>
      <a:folHlink>
        <a:srgbClr val="898A8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EA95693B-F4F6-40E4-AAC3-0C6016CC0A2E}" vid="{E4EA6F39-EDF9-497A-94BC-4553D7436E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F11F15CCDA16C44AB1AFF6EA8F76A1A" ma:contentTypeVersion="4" ma:contentTypeDescription="Create a new document." ma:contentTypeScope="" ma:versionID="d752d88f6e15926aeafc7e1273366542">
  <xsd:schema xmlns:xsd="http://www.w3.org/2001/XMLSchema" xmlns:xs="http://www.w3.org/2001/XMLSchema" xmlns:p="http://schemas.microsoft.com/office/2006/metadata/properties" xmlns:ns2="4486bbf1-55fc-49d2-af7e-ec287a4789b3" targetNamespace="http://schemas.microsoft.com/office/2006/metadata/properties" ma:root="true" ma:fieldsID="eec12d9aca73fdae2aa434908dafe120" ns2:_="">
    <xsd:import namespace="4486bbf1-55fc-49d2-af7e-ec287a4789b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86bbf1-55fc-49d2-af7e-ec287a4789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F5FE876-BBFA-4E5E-8653-4E4CAC43203B}">
  <ds:schemaRefs>
    <ds:schemaRef ds:uri="http://schemas.microsoft.com/sharepoint/v3/contenttype/forms"/>
  </ds:schemaRefs>
</ds:datastoreItem>
</file>

<file path=customXml/itemProps2.xml><?xml version="1.0" encoding="utf-8"?>
<ds:datastoreItem xmlns:ds="http://schemas.openxmlformats.org/officeDocument/2006/customXml" ds:itemID="{DDFA53D3-C218-4FBF-9050-B806120142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86bbf1-55fc-49d2-af7e-ec287a4789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54582C-3F01-4F8D-9460-F0A670A527E2}">
  <ds:schemaRefs>
    <ds:schemaRef ds:uri="http://schemas.microsoft.com/office/2006/documentManagement/types"/>
    <ds:schemaRef ds:uri="ef833346-f83e-40f5-a0e1-5788cb232001"/>
    <ds:schemaRef ds:uri="http://purl.org/dc/elements/1.1/"/>
    <ds:schemaRef ds:uri="http://schemas.microsoft.com/office/infopath/2007/PartnerControls"/>
    <ds:schemaRef ds:uri="http://purl.org/dc/terms/"/>
    <ds:schemaRef ds:uri="http://schemas.openxmlformats.org/package/2006/metadata/core-properties"/>
    <ds:schemaRef ds:uri="http://www.w3.org/XML/1998/namespace"/>
    <ds:schemaRef ds:uri="7f20fa63-e241-4761-94ba-32b364e68bb9"/>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2025-AER-Ansys Endorsed-PPT-Template-Internal</Template>
  <TotalTime>2</TotalTime>
  <Words>4704</Words>
  <Application>Microsoft Office PowerPoint</Application>
  <PresentationFormat>Widescreen</PresentationFormat>
  <Paragraphs>483</Paragraphs>
  <Slides>27</Slides>
  <Notes>26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6" baseType="lpstr">
      <vt:lpstr>Calibri</vt:lpstr>
      <vt:lpstr>Symbol</vt:lpstr>
      <vt:lpstr>Arial</vt:lpstr>
      <vt:lpstr>Open Sans</vt:lpstr>
      <vt:lpstr>Wingdings</vt:lpstr>
      <vt:lpstr>Courier New</vt:lpstr>
      <vt:lpstr>Times New Roman</vt:lpstr>
      <vt:lpstr>Ansys - Slide Master</vt:lpstr>
      <vt:lpstr>Equation</vt:lpstr>
      <vt:lpstr>PowerPoint Presentation</vt:lpstr>
      <vt:lpstr>Learning objectives for this lecture unit</vt:lpstr>
      <vt:lpstr>Outline of lecture unit</vt:lpstr>
      <vt:lpstr>The selection strategy: materials</vt:lpstr>
      <vt:lpstr>Multiple constraints and objectives</vt:lpstr>
      <vt:lpstr>Multi-objective optimization: the words</vt:lpstr>
      <vt:lpstr>Finding a compromise: strategy 1</vt:lpstr>
      <vt:lpstr>Finding a compromise: strategy 2</vt:lpstr>
      <vt:lpstr>Finding a compromise: strategy 3</vt:lpstr>
      <vt:lpstr>(Q1) Example of graphical solution for teaching</vt:lpstr>
      <vt:lpstr>(Q1) Example: materials for transport systems</vt:lpstr>
      <vt:lpstr>(Q2) Linear penalty functions go with linear axes</vt:lpstr>
      <vt:lpstr>(Q2) Example of two-objective Log chart</vt:lpstr>
      <vt:lpstr>(Q2) How to use a penalty function in bubble charts</vt:lpstr>
      <vt:lpstr>Performance Index finder methodology</vt:lpstr>
      <vt:lpstr>Performance Index finder</vt:lpstr>
      <vt:lpstr>Example: trade-off between cost and weight</vt:lpstr>
      <vt:lpstr>The exchange constant  for transport</vt:lpstr>
      <vt:lpstr>Two ways to find materials for auto bumpers</vt:lpstr>
      <vt:lpstr>Bar chart selection using the penalty function</vt:lpstr>
      <vt:lpstr>Bar chart selection using the penalty function</vt:lpstr>
      <vt:lpstr>Bar chart selection using the penalty function</vt:lpstr>
      <vt:lpstr>Bar chart selection using the penalty function</vt:lpstr>
      <vt:lpstr>Bubble chart selection using penalty function</vt:lpstr>
      <vt:lpstr>Summary</vt:lpstr>
      <vt:lpstr>Ansys Education Resources Feedback Survey</vt:lpstr>
      <vt:lpstr>PowerPoint Presentation</vt:lpstr>
    </vt:vector>
  </TitlesOfParts>
  <Company>Ansys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Kaitlin Tyler</dc:creator>
  <cp:lastModifiedBy>Kaitlin Tyler</cp:lastModifiedBy>
  <cp:revision>1</cp:revision>
  <dcterms:created xsi:type="dcterms:W3CDTF">2025-08-27T14:02:43Z</dcterms:created>
  <dcterms:modified xsi:type="dcterms:W3CDTF">2025-08-27T14:05:17Z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0x0101006F11F15CCDA16C44AB1AFF6EA8F76A1A</vt:lpwstr>
  </property>
</Properties>
</file>