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8"/>
  </p:notesMasterIdLst>
  <p:sldIdLst>
    <p:sldId id="311" r:id="rId5"/>
    <p:sldId id="287" r:id="rId6"/>
    <p:sldId id="576" r:id="rId7"/>
    <p:sldId id="626" r:id="rId8"/>
    <p:sldId id="627" r:id="rId9"/>
    <p:sldId id="629" r:id="rId10"/>
    <p:sldId id="630" r:id="rId11"/>
    <p:sldId id="631" r:id="rId12"/>
    <p:sldId id="632" r:id="rId13"/>
    <p:sldId id="634" r:id="rId14"/>
    <p:sldId id="636" r:id="rId15"/>
    <p:sldId id="637" r:id="rId16"/>
    <p:sldId id="639" r:id="rId17"/>
    <p:sldId id="640" r:id="rId18"/>
    <p:sldId id="664" r:id="rId19"/>
    <p:sldId id="642" r:id="rId20"/>
    <p:sldId id="645" r:id="rId21"/>
    <p:sldId id="647" r:id="rId22"/>
    <p:sldId id="667" r:id="rId23"/>
    <p:sldId id="665" r:id="rId24"/>
    <p:sldId id="668" r:id="rId25"/>
    <p:sldId id="669" r:id="rId26"/>
    <p:sldId id="675" r:id="rId27"/>
    <p:sldId id="676" r:id="rId28"/>
    <p:sldId id="649" r:id="rId29"/>
    <p:sldId id="670" r:id="rId30"/>
    <p:sldId id="671" r:id="rId31"/>
    <p:sldId id="672" r:id="rId32"/>
    <p:sldId id="673" r:id="rId33"/>
    <p:sldId id="674" r:id="rId34"/>
    <p:sldId id="658" r:id="rId35"/>
    <p:sldId id="310" r:id="rId36"/>
    <p:sldId id="258" r:id="rId37"/>
  </p:sldIdLst>
  <p:sldSz cx="12192000" cy="6858000"/>
  <p:notesSz cx="6858000" cy="9144000"/>
  <p:embeddedFontLst>
    <p:embeddedFont>
      <p:font typeface="Bookshelf Symbol 1"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89182" autoAdjust="0"/>
  </p:normalViewPr>
  <p:slideViewPr>
    <p:cSldViewPr showGuides="1">
      <p:cViewPr varScale="1">
        <p:scale>
          <a:sx n="140" d="100"/>
          <a:sy n="140" d="100"/>
        </p:scale>
        <p:origin x="960" y="92"/>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8/27/2025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301506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Elements data table</a:t>
            </a:r>
          </a:p>
          <a:p>
            <a:pPr algn="just">
              <a:lnSpc>
                <a:spcPct val="90000"/>
              </a:lnSpc>
              <a:spcBef>
                <a:spcPts val="0"/>
              </a:spcBef>
              <a:spcAft>
                <a:spcPts val="591"/>
              </a:spcAft>
            </a:pPr>
            <a:endParaRPr lang="en-GB" sz="900" b="1" i="1" dirty="0"/>
          </a:p>
          <a:p>
            <a:pPr algn="just">
              <a:lnSpc>
                <a:spcPct val="90000"/>
              </a:lnSpc>
              <a:spcBef>
                <a:spcPts val="0"/>
              </a:spcBef>
              <a:spcAft>
                <a:spcPts val="591"/>
              </a:spcAft>
            </a:pPr>
            <a:r>
              <a:rPr lang="en-GB" sz="900" b="0" i="0" dirty="0"/>
              <a:t>Selecting the elements data-table gives access to data for all the elements in the periodic table. This has been included in the Ansys Granta EduPack software so you may recognize it. Clicking on an element in the periodic table will open each data sheet.</a:t>
            </a:r>
          </a:p>
          <a:p>
            <a:pPr algn="just">
              <a:lnSpc>
                <a:spcPct val="90000"/>
              </a:lnSpc>
              <a:spcBef>
                <a:spcPts val="0"/>
              </a:spcBef>
              <a:spcAft>
                <a:spcPts val="591"/>
              </a:spcAft>
            </a:pPr>
            <a:endParaRPr lang="en-GB" sz="900" b="0" i="0" dirty="0"/>
          </a:p>
          <a:p>
            <a:pPr algn="just">
              <a:lnSpc>
                <a:spcPct val="90000"/>
              </a:lnSpc>
              <a:spcBef>
                <a:spcPts val="0"/>
              </a:spcBef>
              <a:spcAft>
                <a:spcPts val="591"/>
              </a:spcAft>
            </a:pPr>
            <a:r>
              <a:rPr lang="en-GB" sz="900" b="0" i="0" dirty="0"/>
              <a:t>Each record has data about, both electronic and crystal structure. Students can explore how structure and properties are linked.</a:t>
            </a:r>
          </a:p>
        </p:txBody>
      </p:sp>
    </p:spTree>
    <p:extLst>
      <p:ext uri="{BB962C8B-B14F-4D97-AF65-F5344CB8AC3E}">
        <p14:creationId xmlns:p14="http://schemas.microsoft.com/office/powerpoint/2010/main" val="2162310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Example plots</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Here are some diagrams that students can make with the Ansys Granta EduPack software chart function, which show periodic patterns across the table. Both geometric properties and mechanical properties.</a:t>
            </a:r>
          </a:p>
        </p:txBody>
      </p:sp>
    </p:spTree>
    <p:extLst>
      <p:ext uri="{BB962C8B-B14F-4D97-AF65-F5344CB8AC3E}">
        <p14:creationId xmlns:p14="http://schemas.microsoft.com/office/powerpoint/2010/main" val="62442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More example plots</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The electronegativity of the elements is plotted against atomic number on this graph. This allows students to dig deeper into alloy-theory. Fluorine holds its electrons very tightly. The ones at the bottom with a low electronegativity are metals and the ones at the top are covalent or semiconducting. </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If the difference in electronegativity is greater than 1.7 it will generally be ionic bonding. A difference in electronegativity less than 1.7 corresponds to covalent bonding. </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Students can also explore the Hume-Rothery rules. It is possible to then apply the Hume-Rothery rules to predict whether two different elements would form a solid solution, for example a Cu-Ni system. See White paper or The Elements lecture Unit for more information. </a:t>
            </a:r>
          </a:p>
        </p:txBody>
      </p:sp>
    </p:spTree>
    <p:extLst>
      <p:ext uri="{BB962C8B-B14F-4D97-AF65-F5344CB8AC3E}">
        <p14:creationId xmlns:p14="http://schemas.microsoft.com/office/powerpoint/2010/main" val="152626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The materials data table</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The materials data table has properties for engineering materials. A typical record is displayed on the slide. The records are linked to the relevant elements contained in the material. </a:t>
            </a:r>
          </a:p>
        </p:txBody>
      </p:sp>
    </p:spTree>
    <p:extLst>
      <p:ext uri="{BB962C8B-B14F-4D97-AF65-F5344CB8AC3E}">
        <p14:creationId xmlns:p14="http://schemas.microsoft.com/office/powerpoint/2010/main" val="3460152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Material Records</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The Level 2 database has been expanded considerably for MS&amp;E. Not just engineering materials, but biological materials too, as well as functional materials. They all have the same format with a picture, description and property data.</a:t>
            </a:r>
          </a:p>
          <a:p>
            <a:pPr algn="just">
              <a:lnSpc>
                <a:spcPct val="90000"/>
              </a:lnSpc>
              <a:spcBef>
                <a:spcPts val="0"/>
              </a:spcBef>
              <a:spcAft>
                <a:spcPts val="591"/>
              </a:spcAft>
            </a:pPr>
            <a:endParaRPr lang="en-GB" sz="900" dirty="0"/>
          </a:p>
        </p:txBody>
      </p:sp>
    </p:spTree>
    <p:extLst>
      <p:ext uri="{BB962C8B-B14F-4D97-AF65-F5344CB8AC3E}">
        <p14:creationId xmlns:p14="http://schemas.microsoft.com/office/powerpoint/2010/main" val="1228625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Bubble charts</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Using the chart function, you can plot the materials on a chart to show their properties. The chart is interactive and clicking on a material bubble gives you the record and image.</a:t>
            </a:r>
            <a:endParaRPr lang="en-GB" sz="900" b="1" i="1" dirty="0"/>
          </a:p>
          <a:p>
            <a:pPr algn="just">
              <a:lnSpc>
                <a:spcPct val="90000"/>
              </a:lnSpc>
              <a:spcBef>
                <a:spcPts val="0"/>
              </a:spcBef>
              <a:spcAft>
                <a:spcPts val="591"/>
              </a:spcAft>
            </a:pPr>
            <a:endParaRPr lang="en-GB" sz="900" dirty="0"/>
          </a:p>
          <a:p>
            <a:r>
              <a:rPr lang="en-GB" sz="900" dirty="0"/>
              <a:t>Biomaterials cover almost the same area as the engineering materials when plotted even though their composition is completely different.</a:t>
            </a:r>
          </a:p>
          <a:p>
            <a:pPr algn="just">
              <a:lnSpc>
                <a:spcPct val="90000"/>
              </a:lnSpc>
              <a:spcBef>
                <a:spcPts val="0"/>
              </a:spcBef>
              <a:spcAft>
                <a:spcPts val="613"/>
              </a:spcAft>
            </a:pPr>
            <a:endParaRPr lang="en-GB" sz="900" dirty="0"/>
          </a:p>
          <a:p>
            <a:pPr algn="just">
              <a:lnSpc>
                <a:spcPct val="90000"/>
              </a:lnSpc>
              <a:spcBef>
                <a:spcPts val="0"/>
              </a:spcBef>
              <a:spcAft>
                <a:spcPts val="613"/>
              </a:spcAft>
            </a:pPr>
            <a:endParaRPr lang="en-GB" sz="900" dirty="0"/>
          </a:p>
        </p:txBody>
      </p:sp>
    </p:spTree>
    <p:extLst>
      <p:ext uri="{BB962C8B-B14F-4D97-AF65-F5344CB8AC3E}">
        <p14:creationId xmlns:p14="http://schemas.microsoft.com/office/powerpoint/2010/main" val="2463016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Functional materials</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Two graphs here with remanent induction vs. coercive field, and thermal vs. electrical conductivity on their axes. Clicking on the bubble brings up records for each one.</a:t>
            </a:r>
          </a:p>
        </p:txBody>
      </p:sp>
    </p:spTree>
    <p:extLst>
      <p:ext uri="{BB962C8B-B14F-4D97-AF65-F5344CB8AC3E}">
        <p14:creationId xmlns:p14="http://schemas.microsoft.com/office/powerpoint/2010/main" val="1347546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Processes data table</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The process records are linked to the materials that can be processed in that way, as before. There are three heat treatment processes in the ProcessUniverse (Carburizing and carbonitriding, Induction and flame hardening, Laser surface hardening and melting, and Nitriding)</a:t>
            </a:r>
          </a:p>
        </p:txBody>
      </p:sp>
    </p:spTree>
    <p:extLst>
      <p:ext uri="{BB962C8B-B14F-4D97-AF65-F5344CB8AC3E}">
        <p14:creationId xmlns:p14="http://schemas.microsoft.com/office/powerpoint/2010/main" val="83941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Phase diagrams</a:t>
            </a:r>
          </a:p>
          <a:p>
            <a:pPr algn="just">
              <a:lnSpc>
                <a:spcPct val="90000"/>
              </a:lnSpc>
              <a:spcBef>
                <a:spcPts val="0"/>
              </a:spcBef>
              <a:spcAft>
                <a:spcPts val="591"/>
              </a:spcAft>
            </a:pPr>
            <a:r>
              <a:rPr lang="en-GB" sz="900" dirty="0"/>
              <a:t>Phase diagrams tell you important things about the microstructure, for example when cooling slowly from the liquid phase into the solid phase, and the influence of composition. </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Linked to the elements, and materials in the data table, e.g. 7030 brass, means students can go from materials to phase diagrams to the elements themselves, etc. </a:t>
            </a:r>
          </a:p>
          <a:p>
            <a:pPr algn="just">
              <a:lnSpc>
                <a:spcPct val="90000"/>
              </a:lnSpc>
              <a:spcBef>
                <a:spcPts val="0"/>
              </a:spcBef>
              <a:spcAft>
                <a:spcPts val="591"/>
              </a:spcAft>
            </a:pPr>
            <a:endParaRPr lang="en-GB" sz="900" dirty="0"/>
          </a:p>
          <a:p>
            <a:pPr marL="0" marR="0" lvl="0" indent="0" algn="just" defTabSz="914400" rtl="0" eaLnBrk="0" fontAlgn="base" latinLnBrk="0" hangingPunct="0">
              <a:lnSpc>
                <a:spcPct val="90000"/>
              </a:lnSpc>
              <a:spcBef>
                <a:spcPts val="0"/>
              </a:spcBef>
              <a:spcAft>
                <a:spcPts val="591"/>
              </a:spcAft>
              <a:buClrTx/>
              <a:buSzTx/>
              <a:buFontTx/>
              <a:buNone/>
              <a:tabLst/>
              <a:defRPr/>
            </a:pPr>
            <a:r>
              <a:rPr lang="en-GB" sz="900" dirty="0"/>
              <a:t>The phase diagram glossary, shown here, gives definitions of the phase diagrams. </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Also included in this database is a tool to help with the Lever Rule, a tool to explore the microstructures of some important phases and another one to see how it changes upon solidification. </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We have compiled some of the most common binary phase diagrams in a separate data-table and thee is also a teach yourself phase diagram PDF which can be downloaded to facilitate student self-study.</a:t>
            </a:r>
          </a:p>
        </p:txBody>
      </p:sp>
    </p:spTree>
    <p:extLst>
      <p:ext uri="{BB962C8B-B14F-4D97-AF65-F5344CB8AC3E}">
        <p14:creationId xmlns:p14="http://schemas.microsoft.com/office/powerpoint/2010/main" val="3873863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a:t>The Lever Rule </a:t>
            </a:r>
          </a:p>
          <a:p>
            <a:pPr algn="just">
              <a:lnSpc>
                <a:spcPct val="90000"/>
              </a:lnSpc>
              <a:spcBef>
                <a:spcPts val="0"/>
              </a:spcBef>
              <a:spcAft>
                <a:spcPts val="613"/>
              </a:spcAft>
            </a:pPr>
            <a:endParaRPr lang="en-GB" sz="900" dirty="0"/>
          </a:p>
          <a:p>
            <a:pPr marL="0" marR="0" lvl="0" indent="0" algn="just" defTabSz="914400" rtl="0" eaLnBrk="0" fontAlgn="base" latinLnBrk="0" hangingPunct="0">
              <a:lnSpc>
                <a:spcPct val="90000"/>
              </a:lnSpc>
              <a:spcBef>
                <a:spcPts val="0"/>
              </a:spcBef>
              <a:spcAft>
                <a:spcPts val="613"/>
              </a:spcAft>
              <a:buClrTx/>
              <a:buSzTx/>
              <a:buFontTx/>
              <a:buNone/>
              <a:tabLst/>
              <a:defRPr/>
            </a:pPr>
            <a:r>
              <a:rPr lang="en-GB" sz="900" dirty="0"/>
              <a:t>The Lever Rule is always difficult to teach, so we have made an interactive tool. The pull down bar can be pulled from liquid into the two-phase field and eventually into solid, and the thermometer scale on the left hand side indicates the cooling which is occurring. The composition and the corresponding weight fractions for the liquid phase and the solid phase are displayed in the boxes. These change corresponding to the position of the bar.</a:t>
            </a:r>
          </a:p>
          <a:p>
            <a:pPr marL="0" marR="0" lvl="0" indent="0" algn="just" defTabSz="914400" rtl="0" eaLnBrk="0" fontAlgn="base" latinLnBrk="0" hangingPunct="0">
              <a:lnSpc>
                <a:spcPct val="90000"/>
              </a:lnSpc>
              <a:spcBef>
                <a:spcPts val="0"/>
              </a:spcBef>
              <a:spcAft>
                <a:spcPts val="613"/>
              </a:spcAft>
              <a:buClrTx/>
              <a:buSzTx/>
              <a:buFontTx/>
              <a:buNone/>
              <a:tabLst/>
              <a:defRPr/>
            </a:pPr>
            <a:endParaRPr lang="en-GB" sz="900" dirty="0"/>
          </a:p>
          <a:p>
            <a:pPr marL="0" marR="0" lvl="0" indent="0" algn="just" defTabSz="914400" rtl="0" eaLnBrk="0" fontAlgn="base" latinLnBrk="0" hangingPunct="0">
              <a:lnSpc>
                <a:spcPct val="90000"/>
              </a:lnSpc>
              <a:spcBef>
                <a:spcPts val="0"/>
              </a:spcBef>
              <a:spcAft>
                <a:spcPts val="613"/>
              </a:spcAft>
              <a:buClrTx/>
              <a:buSzTx/>
              <a:buFontTx/>
              <a:buNone/>
              <a:tabLst/>
              <a:defRPr/>
            </a:pPr>
            <a:r>
              <a:rPr lang="en-GB" sz="900" dirty="0"/>
              <a:t>On the right there is a schematic of the phases present, as well as an explanation in words. </a:t>
            </a:r>
          </a:p>
        </p:txBody>
      </p:sp>
    </p:spTree>
    <p:extLst>
      <p:ext uri="{BB962C8B-B14F-4D97-AF65-F5344CB8AC3E}">
        <p14:creationId xmlns:p14="http://schemas.microsoft.com/office/powerpoint/2010/main" val="262408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a:solidFill>
                  <a:srgbClr val="CC0000"/>
                </a:solidFill>
              </a:rPr>
              <a:t>Learning Objectives</a:t>
            </a:r>
          </a:p>
          <a:p>
            <a:endParaRPr lang="en-US" sz="1200" dirty="0"/>
          </a:p>
          <a:p>
            <a:r>
              <a:rPr lang="en-US" sz="1200" dirty="0"/>
              <a:t>These Intended Learning Outcomes are based on a taxonomy of </a:t>
            </a:r>
            <a:r>
              <a:rPr lang="en-US" sz="1200" i="1" dirty="0"/>
              <a:t>knowledge and understanding</a:t>
            </a:r>
            <a:r>
              <a:rPr lang="en-US" sz="1200" dirty="0"/>
              <a:t> as the basis, </a:t>
            </a:r>
            <a:r>
              <a:rPr lang="en-US" sz="1200" i="1" dirty="0"/>
              <a:t>skills and abilities</a:t>
            </a:r>
            <a:r>
              <a:rPr lang="en-US" sz="1200" dirty="0"/>
              <a:t> as necessary for the practical use of knowledge and understanding, followed by acquired </a:t>
            </a:r>
            <a:r>
              <a:rPr lang="en-US" sz="1200" i="1" dirty="0"/>
              <a:t>values and attitudes</a:t>
            </a:r>
            <a:r>
              <a:rPr lang="en-US" sz="1200" dirty="0"/>
              <a:t> enabling assessments and responsible use of these abilities.</a:t>
            </a:r>
          </a:p>
          <a:p>
            <a:endParaRPr lang="en-US" sz="1200" dirty="0"/>
          </a:p>
          <a:p>
            <a:r>
              <a:rPr lang="en-US" sz="1200" dirty="0"/>
              <a:t>Combined with a suitable assessment, they should be helpful in the context of accreditations or for the CDIO Syllabus.</a:t>
            </a:r>
          </a:p>
          <a:p>
            <a:endParaRPr lang="en-US" sz="1200" dirty="0"/>
          </a:p>
          <a:p>
            <a:r>
              <a:rPr lang="en-US" sz="1200" dirty="0"/>
              <a:t>The Texts listed are from books authored or co-authored by Mike Ashby but other texts are also referred to in the Science Notes.</a:t>
            </a:r>
            <a:endParaRPr lang="en-GB" sz="120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44405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a:t>Phases</a:t>
            </a:r>
          </a:p>
          <a:p>
            <a:pPr algn="just">
              <a:lnSpc>
                <a:spcPct val="90000"/>
              </a:lnSpc>
              <a:spcBef>
                <a:spcPts val="0"/>
              </a:spcBef>
              <a:spcAft>
                <a:spcPts val="613"/>
              </a:spcAft>
            </a:pPr>
            <a:endParaRPr lang="en-GB" sz="900" dirty="0"/>
          </a:p>
          <a:p>
            <a:pPr algn="just">
              <a:lnSpc>
                <a:spcPct val="90000"/>
              </a:lnSpc>
              <a:spcBef>
                <a:spcPts val="0"/>
              </a:spcBef>
              <a:spcAft>
                <a:spcPts val="613"/>
              </a:spcAft>
            </a:pPr>
            <a:r>
              <a:rPr lang="en-GB" sz="900" dirty="0"/>
              <a:t>The Phase Structure is interesting. Are they two-phase fields or single phase fields? Here is the Pb-Sn Phase diagram. Hovering over each field will present the corresponding fields with a schematic structure. In the middle we have eutectic, and we see the lamellar structure when we hover over this phase. There are 3 diagrams to explore, corresponding to Cu-Ni, Pb-Sn, and Fe-C.</a:t>
            </a:r>
          </a:p>
        </p:txBody>
      </p:sp>
    </p:spTree>
    <p:extLst>
      <p:ext uri="{BB962C8B-B14F-4D97-AF65-F5344CB8AC3E}">
        <p14:creationId xmlns:p14="http://schemas.microsoft.com/office/powerpoint/2010/main" val="704233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a:t>Cooling Paths</a:t>
            </a:r>
          </a:p>
          <a:p>
            <a:pPr algn="ctr">
              <a:lnSpc>
                <a:spcPct val="90000"/>
              </a:lnSpc>
              <a:spcBef>
                <a:spcPts val="0"/>
              </a:spcBef>
              <a:spcAft>
                <a:spcPts val="613"/>
              </a:spcAft>
            </a:pPr>
            <a:endParaRPr lang="en-GB" sz="900" dirty="0"/>
          </a:p>
          <a:p>
            <a:pPr algn="just">
              <a:lnSpc>
                <a:spcPct val="90000"/>
              </a:lnSpc>
              <a:spcBef>
                <a:spcPts val="0"/>
              </a:spcBef>
              <a:spcAft>
                <a:spcPts val="613"/>
              </a:spcAft>
            </a:pPr>
            <a:r>
              <a:rPr lang="en-GB" sz="900" dirty="0"/>
              <a:t>Cooling Paths for key compositions are also illustrated in the software. Suppose we take path 1 on the Pb-Sn diagram, we start in the liquid phase at the top and drift down to the solid phase near room temperature. Once it reaches the eutectic point, the eutectic grows and grows and eventually impinges and becomes only eutectic.</a:t>
            </a:r>
          </a:p>
          <a:p>
            <a:pPr algn="just">
              <a:lnSpc>
                <a:spcPct val="90000"/>
              </a:lnSpc>
              <a:spcBef>
                <a:spcPts val="0"/>
              </a:spcBef>
              <a:spcAft>
                <a:spcPts val="613"/>
              </a:spcAft>
            </a:pPr>
            <a:endParaRPr lang="en-GB" sz="900" dirty="0"/>
          </a:p>
          <a:p>
            <a:pPr algn="just">
              <a:lnSpc>
                <a:spcPct val="90000"/>
              </a:lnSpc>
              <a:spcBef>
                <a:spcPts val="0"/>
              </a:spcBef>
              <a:spcAft>
                <a:spcPts val="613"/>
              </a:spcAft>
            </a:pPr>
            <a:r>
              <a:rPr lang="en-GB" sz="900" dirty="0"/>
              <a:t>On Path 2, as you cross into the two phase field, the solid increases steadily and eventually, near room temperature, the remaining space fills with eutectic. Feel free to explore the other paths yourself. </a:t>
            </a:r>
          </a:p>
          <a:p>
            <a:pPr algn="just">
              <a:lnSpc>
                <a:spcPct val="90000"/>
              </a:lnSpc>
              <a:spcBef>
                <a:spcPts val="0"/>
              </a:spcBef>
              <a:spcAft>
                <a:spcPts val="613"/>
              </a:spcAft>
            </a:pPr>
            <a:r>
              <a:rPr lang="en-GB" sz="900" dirty="0"/>
              <a:t> </a:t>
            </a:r>
          </a:p>
        </p:txBody>
      </p:sp>
    </p:spTree>
    <p:extLst>
      <p:ext uri="{BB962C8B-B14F-4D97-AF65-F5344CB8AC3E}">
        <p14:creationId xmlns:p14="http://schemas.microsoft.com/office/powerpoint/2010/main" val="777650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29137" cy="2547938"/>
          </a:xfrm>
        </p:spPr>
      </p:sp>
      <p:sp>
        <p:nvSpPr>
          <p:cNvPr id="3" name="Notes Placeholder 2"/>
          <p:cNvSpPr>
            <a:spLocks noGrp="1"/>
          </p:cNvSpPr>
          <p:nvPr>
            <p:ph type="body" idx="1"/>
          </p:nvPr>
        </p:nvSpPr>
        <p:spPr/>
        <p:txBody>
          <a:bodyPr/>
          <a:lstStyle/>
          <a:p>
            <a:pPr algn="ctr"/>
            <a:r>
              <a:rPr lang="en-GB" b="1" i="1" dirty="0"/>
              <a:t>Phase Diagrams</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There is a catalogue of the 14 most used binary phase diagrams, for example Cu-Zn and </a:t>
            </a:r>
            <a:r>
              <a:rPr lang="en-GB" sz="1200" dirty="0"/>
              <a:t>Fe-C. These are drawn by Granta and are free to print off and study.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r>
              <a:rPr lang="en-GB" dirty="0"/>
              <a:t>A student can copy the data easily. There are two elements associated with this particular one, there are also some alloys associated with it. For this reason this datatable is linked to the elements as well as the materials datatables in the software.</a:t>
            </a:r>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22</a:t>
            </a:fld>
            <a:endParaRPr lang="en-GB" dirty="0"/>
          </a:p>
        </p:txBody>
      </p:sp>
    </p:spTree>
    <p:extLst>
      <p:ext uri="{BB962C8B-B14F-4D97-AF65-F5344CB8AC3E}">
        <p14:creationId xmlns:p14="http://schemas.microsoft.com/office/powerpoint/2010/main" val="2740083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 2025R1, this data-table focuses on introducing students to characterization techniques commonly used by materials scientists to determine material properties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dirty="0"/>
          </a:p>
        </p:txBody>
      </p:sp>
    </p:spTree>
    <p:extLst>
      <p:ext uri="{BB962C8B-B14F-4D97-AF65-F5344CB8AC3E}">
        <p14:creationId xmlns:p14="http://schemas.microsoft.com/office/powerpoint/2010/main" val="966867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the type of information found in the characterization data table can be found here, including schematics of the technique and material compatibility</a:t>
            </a:r>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dirty="0"/>
          </a:p>
        </p:txBody>
      </p:sp>
    </p:spTree>
    <p:extLst>
      <p:ext uri="{BB962C8B-B14F-4D97-AF65-F5344CB8AC3E}">
        <p14:creationId xmlns:p14="http://schemas.microsoft.com/office/powerpoint/2010/main" val="1182012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Process-Property Profiles</a:t>
            </a:r>
          </a:p>
          <a:p>
            <a:pPr algn="just">
              <a:lnSpc>
                <a:spcPct val="90000"/>
              </a:lnSpc>
              <a:spcBef>
                <a:spcPts val="0"/>
              </a:spcBef>
              <a:spcAft>
                <a:spcPts val="591"/>
              </a:spcAft>
            </a:pPr>
            <a:endParaRPr lang="en-GB" sz="900" dirty="0"/>
          </a:p>
          <a:p>
            <a:pPr marL="0" marR="0" lvl="0" indent="0" algn="just" defTabSz="914400" rtl="0" eaLnBrk="0" fontAlgn="base" latinLnBrk="0" hangingPunct="0">
              <a:lnSpc>
                <a:spcPct val="90000"/>
              </a:lnSpc>
              <a:spcBef>
                <a:spcPts val="0"/>
              </a:spcBef>
              <a:spcAft>
                <a:spcPts val="591"/>
              </a:spcAft>
              <a:buClrTx/>
              <a:buSzTx/>
              <a:buFontTx/>
              <a:buNone/>
              <a:tabLst/>
              <a:defRPr/>
            </a:pPr>
            <a:r>
              <a:rPr lang="en-GB" sz="900" dirty="0"/>
              <a:t>All micro-structure sensitive properties are manipulated by processes. Most textbooks will show you how one property changes during processing but that rather conceals the fact that all the microstructure sensitive properties change if you change the microstructure. It is educational for students to understand that and realise there is often a trade off where you can improve one property by processing but in doing so you may diminish another property.</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This dataset shows how one process changes all the properties of a given material. There are 7 data-sets as shown in the slide.</a:t>
            </a:r>
          </a:p>
        </p:txBody>
      </p:sp>
    </p:spTree>
    <p:extLst>
      <p:ext uri="{BB962C8B-B14F-4D97-AF65-F5344CB8AC3E}">
        <p14:creationId xmlns:p14="http://schemas.microsoft.com/office/powerpoint/2010/main" val="2399658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Alloying, work-hardening and precipitation hardening </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As an example, we show the folder-level record with information on heat treatment of low carbon steels. From the included plot we can see where we get the best combination of high conductivity and strength. Each of the 7 sets has an explanatory sheet with it. What’s in it, what can you do with it, and where can you learn more?</a:t>
            </a:r>
          </a:p>
        </p:txBody>
      </p:sp>
    </p:spTree>
    <p:extLst>
      <p:ext uri="{BB962C8B-B14F-4D97-AF65-F5344CB8AC3E}">
        <p14:creationId xmlns:p14="http://schemas.microsoft.com/office/powerpoint/2010/main" val="1278069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a:t>The effect of processing</a:t>
            </a:r>
          </a:p>
          <a:p>
            <a:pPr algn="just">
              <a:lnSpc>
                <a:spcPct val="90000"/>
              </a:lnSpc>
              <a:spcBef>
                <a:spcPts val="0"/>
              </a:spcBef>
              <a:spcAft>
                <a:spcPts val="613"/>
              </a:spcAft>
            </a:pPr>
            <a:endParaRPr lang="en-GB" sz="900" dirty="0"/>
          </a:p>
          <a:p>
            <a:pPr algn="just">
              <a:lnSpc>
                <a:spcPct val="90000"/>
              </a:lnSpc>
              <a:spcBef>
                <a:spcPts val="0"/>
              </a:spcBef>
              <a:spcAft>
                <a:spcPts val="613"/>
              </a:spcAft>
            </a:pPr>
            <a:r>
              <a:rPr lang="en-GB" sz="900" dirty="0"/>
              <a:t>In this chart, we explore the effect of work hardening, precipitation hardening and alloying of copper. The example shows the trajectories of thermal conductivity and yield strength upon increased hardening.</a:t>
            </a:r>
          </a:p>
        </p:txBody>
      </p:sp>
    </p:spTree>
    <p:extLst>
      <p:ext uri="{BB962C8B-B14F-4D97-AF65-F5344CB8AC3E}">
        <p14:creationId xmlns:p14="http://schemas.microsoft.com/office/powerpoint/2010/main" val="767693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Example: Polypropylene with fillers</a:t>
            </a:r>
          </a:p>
          <a:p>
            <a:pPr algn="just">
              <a:lnSpc>
                <a:spcPct val="90000"/>
              </a:lnSpc>
              <a:spcBef>
                <a:spcPts val="0"/>
              </a:spcBef>
              <a:spcAft>
                <a:spcPts val="591"/>
              </a:spcAft>
            </a:pPr>
            <a:endParaRPr lang="en-GB" sz="900" dirty="0"/>
          </a:p>
          <a:p>
            <a:pPr marL="0" marR="0" lvl="0" indent="0" algn="just" defTabSz="914400" rtl="0" eaLnBrk="0" fontAlgn="base" latinLnBrk="0" hangingPunct="0">
              <a:lnSpc>
                <a:spcPct val="90000"/>
              </a:lnSpc>
              <a:spcBef>
                <a:spcPts val="0"/>
              </a:spcBef>
              <a:spcAft>
                <a:spcPts val="591"/>
              </a:spcAft>
              <a:buClrTx/>
              <a:buSzTx/>
              <a:buFontTx/>
              <a:buNone/>
              <a:tabLst/>
              <a:defRPr/>
            </a:pPr>
            <a:r>
              <a:rPr lang="en-GB" sz="900" dirty="0"/>
              <a:t>Here, we can see, by taking one material (polypropylene) and doing various processes to it, the consequences on two important mechanical properties; strength and stiffness. This lends itself to some nice exercises for students to explore. </a:t>
            </a:r>
          </a:p>
          <a:p>
            <a:pPr marL="0" marR="0" lvl="0" indent="0" algn="just" defTabSz="914400" rtl="0" eaLnBrk="0" fontAlgn="base" latinLnBrk="0" hangingPunct="0">
              <a:lnSpc>
                <a:spcPct val="90000"/>
              </a:lnSpc>
              <a:spcBef>
                <a:spcPts val="0"/>
              </a:spcBef>
              <a:spcAft>
                <a:spcPts val="591"/>
              </a:spcAft>
              <a:buClrTx/>
              <a:buSzTx/>
              <a:buFontTx/>
              <a:buNone/>
              <a:tabLst/>
              <a:defRPr/>
            </a:pPr>
            <a:endParaRPr lang="en-GB" sz="900" dirty="0"/>
          </a:p>
          <a:p>
            <a:pPr algn="just">
              <a:lnSpc>
                <a:spcPct val="90000"/>
              </a:lnSpc>
              <a:spcBef>
                <a:spcPts val="0"/>
              </a:spcBef>
              <a:spcAft>
                <a:spcPts val="591"/>
              </a:spcAft>
            </a:pPr>
            <a:r>
              <a:rPr lang="en-GB" sz="900" dirty="0"/>
              <a:t>The yield strength and Young’s modulus of polypropylene can be seen at the center, in bright green. If you add fillers (talc/ calcium carbonate), the modulus goes up and the strength goes down a bit. If you add fiber reinforcement (chopped fiber or continuous fiber), both the strength and the modulus go up. If you blend it with elastomers like EPDM what you find is the modulus drops a lot and the strength drops somewhat. </a:t>
            </a:r>
          </a:p>
          <a:p>
            <a:pPr algn="just">
              <a:lnSpc>
                <a:spcPct val="90000"/>
              </a:lnSpc>
              <a:spcBef>
                <a:spcPts val="0"/>
              </a:spcBef>
              <a:spcAft>
                <a:spcPts val="591"/>
              </a:spcAft>
            </a:pPr>
            <a:endParaRPr lang="en-GB" sz="900" dirty="0"/>
          </a:p>
          <a:p>
            <a:pPr algn="just">
              <a:lnSpc>
                <a:spcPct val="90000"/>
              </a:lnSpc>
              <a:spcBef>
                <a:spcPts val="0"/>
              </a:spcBef>
              <a:spcAft>
                <a:spcPts val="613"/>
              </a:spcAft>
            </a:pPr>
            <a:endParaRPr lang="en-GB" sz="900" dirty="0"/>
          </a:p>
        </p:txBody>
      </p:sp>
    </p:spTree>
    <p:extLst>
      <p:ext uri="{BB962C8B-B14F-4D97-AF65-F5344CB8AC3E}">
        <p14:creationId xmlns:p14="http://schemas.microsoft.com/office/powerpoint/2010/main" val="1221617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a:t>Material selection</a:t>
            </a:r>
          </a:p>
          <a:p>
            <a:pPr algn="just">
              <a:lnSpc>
                <a:spcPct val="90000"/>
              </a:lnSpc>
              <a:spcBef>
                <a:spcPts val="0"/>
              </a:spcBef>
              <a:spcAft>
                <a:spcPts val="613"/>
              </a:spcAft>
            </a:pPr>
            <a:endParaRPr lang="en-GB" sz="900" dirty="0"/>
          </a:p>
          <a:p>
            <a:pPr algn="just">
              <a:lnSpc>
                <a:spcPct val="90000"/>
              </a:lnSpc>
              <a:spcBef>
                <a:spcPts val="0"/>
              </a:spcBef>
              <a:spcAft>
                <a:spcPts val="613"/>
              </a:spcAft>
            </a:pPr>
            <a:r>
              <a:rPr lang="en-GB" sz="900" dirty="0"/>
              <a:t>The  material property charts can, of course, still be used for selection based on performance indices, as described in the textbooks by Mike Ashby. The selection tool allows for plotting any of the properties in the records of the MS&amp;E database (level 2).</a:t>
            </a:r>
          </a:p>
        </p:txBody>
      </p:sp>
    </p:spTree>
    <p:extLst>
      <p:ext uri="{BB962C8B-B14F-4D97-AF65-F5344CB8AC3E}">
        <p14:creationId xmlns:p14="http://schemas.microsoft.com/office/powerpoint/2010/main" val="2181894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16798" indent="-275692"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02766"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543873"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1984980"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42608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867193"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308299"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74940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0E79FD66-A7CF-41BF-AD4F-6D6F5E3643FA}" type="slidenum">
              <a:rPr lang="en-GB">
                <a:latin typeface="Times New Roman" panose="02020603050405020304" pitchFamily="18" charset="0"/>
              </a:rPr>
              <a:pPr>
                <a:spcBef>
                  <a:spcPct val="0"/>
                </a:spcBef>
                <a:spcAft>
                  <a:spcPct val="0"/>
                </a:spcAft>
                <a:buClrTx/>
                <a:buSzTx/>
                <a:buFontTx/>
                <a:buNone/>
              </a:pPr>
              <a:t>3</a:t>
            </a:fld>
            <a:endParaRPr lang="en-GB" dirty="0">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xfrm>
            <a:off x="2697163" y="509588"/>
            <a:ext cx="4533900" cy="2551112"/>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dirty="0"/>
              <a:t>Outline</a:t>
            </a:r>
          </a:p>
          <a:p>
            <a:endParaRPr lang="en-GB" sz="900" dirty="0"/>
          </a:p>
          <a:p>
            <a:r>
              <a:rPr lang="en-GB" sz="900" dirty="0"/>
              <a:t>This Units link to the first two </a:t>
            </a:r>
            <a:r>
              <a:rPr lang="en-GB" sz="900" b="1" dirty="0">
                <a:solidFill>
                  <a:srgbClr val="CC0000"/>
                </a:solidFill>
              </a:rPr>
              <a:t>Texts</a:t>
            </a:r>
            <a:r>
              <a:rPr lang="en-GB" sz="900" dirty="0"/>
              <a:t> listed on this frame but can be used in conjunction with texts such as Callister, Budinski, Askeland and others. The Ansys Granta EduPack software is useful both for a design-driven and a science-driven approach, structured to evolve in pace with the student throughout an engineering program. The unit briefly introduces fundamental software tools to explore phase diagrams and the relationship between process parameters and material properties.</a:t>
            </a:r>
          </a:p>
          <a:p>
            <a:endParaRPr lang="en-GB" sz="900" dirty="0"/>
          </a:p>
        </p:txBody>
      </p:sp>
    </p:spTree>
    <p:extLst>
      <p:ext uri="{BB962C8B-B14F-4D97-AF65-F5344CB8AC3E}">
        <p14:creationId xmlns:p14="http://schemas.microsoft.com/office/powerpoint/2010/main" val="2863869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29137" cy="2547938"/>
          </a:xfrm>
        </p:spPr>
      </p:sp>
      <p:sp>
        <p:nvSpPr>
          <p:cNvPr id="3" name="Notes Placeholder 2"/>
          <p:cNvSpPr>
            <a:spLocks noGrp="1"/>
          </p:cNvSpPr>
          <p:nvPr>
            <p:ph type="body" idx="1"/>
          </p:nvPr>
        </p:nvSpPr>
        <p:spPr/>
        <p:txBody>
          <a:bodyPr/>
          <a:lstStyle/>
          <a:p>
            <a:pPr algn="ctr">
              <a:lnSpc>
                <a:spcPct val="90000"/>
              </a:lnSpc>
              <a:spcBef>
                <a:spcPts val="0"/>
              </a:spcBef>
              <a:spcAft>
                <a:spcPts val="591"/>
              </a:spcAft>
            </a:pPr>
            <a:r>
              <a:rPr lang="en-GB" sz="1200" b="1" i="1" dirty="0"/>
              <a:t>Learn</a:t>
            </a:r>
          </a:p>
          <a:p>
            <a:pPr algn="just">
              <a:lnSpc>
                <a:spcPct val="90000"/>
              </a:lnSpc>
              <a:spcBef>
                <a:spcPts val="0"/>
              </a:spcBef>
              <a:spcAft>
                <a:spcPts val="591"/>
              </a:spcAft>
            </a:pPr>
            <a:endParaRPr lang="en-GB" sz="1200" dirty="0"/>
          </a:p>
          <a:p>
            <a:pPr algn="just">
              <a:lnSpc>
                <a:spcPct val="90000"/>
              </a:lnSpc>
              <a:spcBef>
                <a:spcPts val="0"/>
              </a:spcBef>
              <a:spcAft>
                <a:spcPts val="591"/>
              </a:spcAft>
            </a:pPr>
            <a:r>
              <a:rPr lang="en-GB" sz="1200" dirty="0"/>
              <a:t>The Learn button allows student to access open access information resources. Access to glossaries, Ansys Innovation Courses, a getting started guide, and selection tools are all available. It’s an enormous resource which can be explored in a number of ways and encourages students to learn themselves. </a:t>
            </a:r>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30</a:t>
            </a:fld>
            <a:endParaRPr lang="en-GB" dirty="0"/>
          </a:p>
        </p:txBody>
      </p:sp>
    </p:spTree>
    <p:extLst>
      <p:ext uri="{BB962C8B-B14F-4D97-AF65-F5344CB8AC3E}">
        <p14:creationId xmlns:p14="http://schemas.microsoft.com/office/powerpoint/2010/main" val="810873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29137" cy="2547938"/>
          </a:xfrm>
        </p:spPr>
      </p:sp>
      <p:sp>
        <p:nvSpPr>
          <p:cNvPr id="3" name="Notes Placeholder 2"/>
          <p:cNvSpPr>
            <a:spLocks noGrp="1"/>
          </p:cNvSpPr>
          <p:nvPr>
            <p:ph type="body" idx="1"/>
          </p:nvPr>
        </p:nvSpPr>
        <p:spPr/>
        <p:txBody>
          <a:bodyPr/>
          <a:lstStyle/>
          <a:p>
            <a:pPr algn="ctr">
              <a:lnSpc>
                <a:spcPct val="90000"/>
              </a:lnSpc>
              <a:spcBef>
                <a:spcPts val="0"/>
              </a:spcBef>
              <a:spcAft>
                <a:spcPts val="591"/>
              </a:spcAft>
            </a:pPr>
            <a:r>
              <a:rPr lang="en-GB" sz="1200" b="1" i="1" dirty="0"/>
              <a:t>Resources</a:t>
            </a:r>
          </a:p>
          <a:p>
            <a:pPr algn="just">
              <a:lnSpc>
                <a:spcPct val="90000"/>
              </a:lnSpc>
              <a:spcBef>
                <a:spcPts val="0"/>
              </a:spcBef>
              <a:spcAft>
                <a:spcPts val="591"/>
              </a:spcAft>
            </a:pPr>
            <a:endParaRPr lang="en-GB" sz="1200" dirty="0"/>
          </a:p>
          <a:p>
            <a:r>
              <a:rPr lang="en-GB" dirty="0"/>
              <a:t>Additional MS&amp;E resources are available on our website and in a MS&amp;E Teaching package: www.ansys.com/education-resources </a:t>
            </a:r>
          </a:p>
          <a:p>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31</a:t>
            </a:fld>
            <a:endParaRPr lang="en-GB" dirty="0"/>
          </a:p>
        </p:txBody>
      </p:sp>
    </p:spTree>
    <p:extLst>
      <p:ext uri="{BB962C8B-B14F-4D97-AF65-F5344CB8AC3E}">
        <p14:creationId xmlns:p14="http://schemas.microsoft.com/office/powerpoint/2010/main" val="1445638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Survey link for copy-paste method </a:t>
            </a:r>
            <a:r>
              <a:rPr lang="en-US" dirty="0">
                <a:sym typeface="Wingdings" panose="05000000000000000000" pitchFamily="2" charset="2"/>
              </a:rPr>
              <a:t> </a:t>
            </a:r>
            <a:r>
              <a:rPr lang="en-US" dirty="0"/>
              <a:t>https://ansys.typeform.com/to/jcattJI5</a:t>
            </a:r>
          </a:p>
        </p:txBody>
      </p:sp>
      <p:sp>
        <p:nvSpPr>
          <p:cNvPr id="4" name="Slide Number Placeholder 3"/>
          <p:cNvSpPr>
            <a:spLocks noGrp="1"/>
          </p:cNvSpPr>
          <p:nvPr>
            <p:ph type="sldNum" sz="quarter" idx="5"/>
          </p:nvPr>
        </p:nvSpPr>
        <p:spPr/>
        <p:txBody>
          <a:bodyPr/>
          <a:lstStyle/>
          <a:p>
            <a:fld id="{27FDDAD7-A41A-4414-8211-C5E2AC7F93EC}" type="slidenum">
              <a:rPr lang="en-US" smtClean="0"/>
              <a:pPr/>
              <a:t>32</a:t>
            </a:fld>
            <a:endParaRPr lang="en-US"/>
          </a:p>
        </p:txBody>
      </p:sp>
    </p:spTree>
    <p:extLst>
      <p:ext uri="{BB962C8B-B14F-4D97-AF65-F5344CB8AC3E}">
        <p14:creationId xmlns:p14="http://schemas.microsoft.com/office/powerpoint/2010/main" val="27753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201150" y="263525"/>
            <a:ext cx="2336800" cy="131445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507"/>
              </a:spcBef>
              <a:spcAft>
                <a:spcPts val="507"/>
              </a:spcAft>
            </a:pPr>
            <a:r>
              <a:rPr lang="en-GB" sz="900" b="1" i="1" dirty="0"/>
              <a:t>Material Science and Engineering</a:t>
            </a:r>
          </a:p>
          <a:p>
            <a:pPr algn="l">
              <a:lnSpc>
                <a:spcPct val="90000"/>
              </a:lnSpc>
              <a:spcBef>
                <a:spcPts val="507"/>
              </a:spcBef>
              <a:spcAft>
                <a:spcPts val="507"/>
              </a:spcAft>
            </a:pPr>
            <a:endParaRPr lang="en-GB" sz="900" b="0" i="0" dirty="0"/>
          </a:p>
          <a:p>
            <a:pPr algn="l">
              <a:lnSpc>
                <a:spcPct val="90000"/>
              </a:lnSpc>
              <a:spcBef>
                <a:spcPts val="507"/>
              </a:spcBef>
              <a:spcAft>
                <a:spcPts val="507"/>
              </a:spcAft>
            </a:pPr>
            <a:r>
              <a:rPr lang="en-GB" sz="900" b="0" i="0" dirty="0"/>
              <a:t>This is a package put together to help with material science and engineering teaching. </a:t>
            </a:r>
          </a:p>
          <a:p>
            <a:pPr algn="l">
              <a:lnSpc>
                <a:spcPct val="90000"/>
              </a:lnSpc>
              <a:spcBef>
                <a:spcPts val="507"/>
              </a:spcBef>
              <a:spcAft>
                <a:spcPts val="507"/>
              </a:spcAft>
            </a:pPr>
            <a:endParaRPr lang="en-GB" sz="900" b="0" i="0" dirty="0"/>
          </a:p>
          <a:p>
            <a:pPr algn="l">
              <a:lnSpc>
                <a:spcPct val="90000"/>
              </a:lnSpc>
              <a:spcBef>
                <a:spcPts val="507"/>
              </a:spcBef>
              <a:spcAft>
                <a:spcPts val="507"/>
              </a:spcAft>
            </a:pPr>
            <a:r>
              <a:rPr lang="en-GB" sz="900" b="0" i="0" dirty="0"/>
              <a:t>There are some tricky problems when teaching materials sciences. Often the class size is very large, a few hundred students sometimes. Each student also has his or her own aspirations in the field, some are interested in pursuing materials science and some engineers are interested in using materials rather than the fundamentals of where the properties come from. Also, the topic, to understand all materials, is huge! It can be a challenge to deal with this spectrum in a way a first year class can understand.</a:t>
            </a:r>
          </a:p>
        </p:txBody>
      </p:sp>
    </p:spTree>
    <p:extLst>
      <p:ext uri="{BB962C8B-B14F-4D97-AF65-F5344CB8AC3E}">
        <p14:creationId xmlns:p14="http://schemas.microsoft.com/office/powerpoint/2010/main" val="296936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698161" indent="-268524">
              <a:defRPr>
                <a:solidFill>
                  <a:schemeClr val="tx1"/>
                </a:solidFill>
                <a:latin typeface="Arial" charset="0"/>
              </a:defRPr>
            </a:lvl2pPr>
            <a:lvl3pPr marL="1074094" indent="-214819">
              <a:defRPr>
                <a:solidFill>
                  <a:schemeClr val="tx1"/>
                </a:solidFill>
                <a:latin typeface="Arial" charset="0"/>
              </a:defRPr>
            </a:lvl3pPr>
            <a:lvl4pPr marL="1503732" indent="-214819">
              <a:defRPr>
                <a:solidFill>
                  <a:schemeClr val="tx1"/>
                </a:solidFill>
                <a:latin typeface="Arial" charset="0"/>
              </a:defRPr>
            </a:lvl4pPr>
            <a:lvl5pPr marL="1933370" indent="-214819">
              <a:defRPr>
                <a:solidFill>
                  <a:schemeClr val="tx1"/>
                </a:solidFill>
                <a:latin typeface="Arial" charset="0"/>
              </a:defRPr>
            </a:lvl5pPr>
            <a:lvl6pPr marL="2363007" indent="-214819"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6pPr>
            <a:lvl7pPr marL="2792645" indent="-214819"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7pPr>
            <a:lvl8pPr marL="3222283" indent="-214819"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8pPr>
            <a:lvl9pPr marL="3651921" indent="-214819"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9pPr>
          </a:lstStyle>
          <a:p>
            <a:fld id="{FADA23F3-F630-44A1-A4B5-289F9B24F89F}" type="slidenum">
              <a:rPr lang="en-GB" smtClean="0">
                <a:latin typeface="Bookshelf Symbol 1" charset="0"/>
              </a:rPr>
              <a:pPr/>
              <a:t>5</a:t>
            </a:fld>
            <a:endParaRPr lang="en-GB" dirty="0">
              <a:latin typeface="Bookshelf Symbol 1" charset="0"/>
            </a:endParaRPr>
          </a:p>
        </p:txBody>
      </p:sp>
      <p:sp>
        <p:nvSpPr>
          <p:cNvPr id="22531" name="Rectangle 2"/>
          <p:cNvSpPr>
            <a:spLocks noGrp="1" noRot="1" noChangeAspect="1" noChangeArrowheads="1" noTextEdit="1"/>
          </p:cNvSpPr>
          <p:nvPr>
            <p:ph type="sldImg"/>
          </p:nvPr>
        </p:nvSpPr>
        <p:spPr>
          <a:xfrm>
            <a:off x="9013825" y="255588"/>
            <a:ext cx="2262188" cy="1273175"/>
          </a:xfrm>
          <a:solidFill>
            <a:srgbClr val="FFFFFF"/>
          </a:solidFill>
          <a:ln/>
        </p:spPr>
      </p:sp>
      <p:sp>
        <p:nvSpPr>
          <p:cNvPr id="22532"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b="1" i="1" dirty="0">
                <a:latin typeface="Arial" charset="0"/>
                <a:cs typeface="Arial" charset="0"/>
              </a:rPr>
              <a:t>Approaches to teaching</a:t>
            </a:r>
          </a:p>
          <a:p>
            <a:pPr algn="l"/>
            <a:endParaRPr lang="en-GB" b="0" i="0" dirty="0">
              <a:latin typeface="Arial" charset="0"/>
              <a:cs typeface="Arial" charset="0"/>
            </a:endParaRPr>
          </a:p>
          <a:p>
            <a:pPr algn="l"/>
            <a:r>
              <a:rPr lang="en-GB" b="0" i="0" dirty="0">
                <a:latin typeface="Arial" charset="0"/>
                <a:cs typeface="Arial" charset="0"/>
              </a:rPr>
              <a:t>From the atomic core, about 10</a:t>
            </a:r>
            <a:r>
              <a:rPr lang="en-GB" b="0" i="0" baseline="30000" dirty="0">
                <a:latin typeface="Arial" charset="0"/>
                <a:cs typeface="Arial" charset="0"/>
              </a:rPr>
              <a:t>-14 </a:t>
            </a:r>
            <a:r>
              <a:rPr lang="en-GB" b="0" i="0" baseline="0" dirty="0">
                <a:latin typeface="Arial" charset="0"/>
                <a:cs typeface="Arial" charset="0"/>
              </a:rPr>
              <a:t>m, to bigger structures in the range of 10km, material properties can be altered depending on each of these levels. In between those are the aspects of a material which determine its properties. Electronic level, crystal structure, thermodynamic equilibrium structure, defect and non–equilibrium structures, structures brought about by processing (work hardening) or alloying and heat treatments. All of these contribute to the properties and the engineer draws on these in order to design a product. </a:t>
            </a:r>
          </a:p>
          <a:p>
            <a:pPr algn="l"/>
            <a:endParaRPr lang="en-GB" b="0" i="0" baseline="0" dirty="0">
              <a:latin typeface="Arial" charset="0"/>
              <a:cs typeface="Arial" charset="0"/>
            </a:endParaRPr>
          </a:p>
          <a:p>
            <a:pPr algn="l"/>
            <a:r>
              <a:rPr lang="en-GB" b="0" i="0" baseline="0" dirty="0">
                <a:latin typeface="Arial" charset="0"/>
                <a:cs typeface="Arial" charset="0"/>
              </a:rPr>
              <a:t>Behind all this is a history of teaching the subject. The </a:t>
            </a:r>
            <a:r>
              <a:rPr lang="en-GB" b="0" i="1" baseline="0" dirty="0">
                <a:latin typeface="Arial" charset="0"/>
                <a:cs typeface="Arial" charset="0"/>
              </a:rPr>
              <a:t>science-driven approach </a:t>
            </a:r>
            <a:r>
              <a:rPr lang="en-GB" b="0" i="0" baseline="0" dirty="0">
                <a:latin typeface="Arial" charset="0"/>
                <a:cs typeface="Arial" charset="0"/>
              </a:rPr>
              <a:t>is to start from the left hand side and proceed to the right, starting with atoms and electrons and crystal structure and building up through the properties to get to the design. </a:t>
            </a:r>
          </a:p>
          <a:p>
            <a:pPr algn="l"/>
            <a:endParaRPr lang="en-GB" b="0" i="0" baseline="0" dirty="0">
              <a:latin typeface="Arial" charset="0"/>
              <a:cs typeface="Arial" charset="0"/>
            </a:endParaRPr>
          </a:p>
          <a:p>
            <a:pPr algn="l"/>
            <a:r>
              <a:rPr lang="en-GB" b="0" i="0" baseline="0" dirty="0">
                <a:latin typeface="Arial" charset="0"/>
                <a:cs typeface="Arial" charset="0"/>
              </a:rPr>
              <a:t>There is another approach that starts at the product level. The </a:t>
            </a:r>
            <a:r>
              <a:rPr lang="en-GB" b="0" i="1" baseline="0" dirty="0">
                <a:latin typeface="Arial" charset="0"/>
                <a:cs typeface="Arial" charset="0"/>
              </a:rPr>
              <a:t>design-driven approach </a:t>
            </a:r>
            <a:r>
              <a:rPr lang="en-GB" b="0" i="0" baseline="0" dirty="0">
                <a:latin typeface="Arial" charset="0"/>
                <a:cs typeface="Arial" charset="0"/>
              </a:rPr>
              <a:t>identifies the design limiting properties of the performance of a product and asking what lies behind those properties and how can we control them to manipulate them. </a:t>
            </a:r>
            <a:endParaRPr lang="en-GB" b="0" i="0" dirty="0">
              <a:latin typeface="Arial" charset="0"/>
              <a:cs typeface="Arial" charset="0"/>
            </a:endParaRPr>
          </a:p>
        </p:txBody>
      </p:sp>
    </p:spTree>
    <p:extLst>
      <p:ext uri="{BB962C8B-B14F-4D97-AF65-F5344CB8AC3E}">
        <p14:creationId xmlns:p14="http://schemas.microsoft.com/office/powerpoint/2010/main" val="310775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The Material Science and Engineering Package</a:t>
            </a:r>
          </a:p>
          <a:p>
            <a:pPr algn="ctr">
              <a:lnSpc>
                <a:spcPct val="90000"/>
              </a:lnSpc>
              <a:spcBef>
                <a:spcPts val="0"/>
              </a:spcBef>
              <a:spcAft>
                <a:spcPts val="591"/>
              </a:spcAft>
            </a:pPr>
            <a:endParaRPr lang="en-GB" sz="900" b="1" i="1" dirty="0"/>
          </a:p>
          <a:p>
            <a:pPr algn="l">
              <a:lnSpc>
                <a:spcPct val="90000"/>
              </a:lnSpc>
              <a:spcBef>
                <a:spcPts val="0"/>
              </a:spcBef>
              <a:spcAft>
                <a:spcPts val="591"/>
              </a:spcAft>
            </a:pPr>
            <a:r>
              <a:rPr lang="en-GB" sz="900" b="0" i="0" dirty="0"/>
              <a:t>This package is a linked set of resources which facilitate the of teaching material science and engineering. Both the science driven approach and the design driven approach are supported. </a:t>
            </a:r>
          </a:p>
          <a:p>
            <a:pPr algn="l">
              <a:lnSpc>
                <a:spcPct val="90000"/>
              </a:lnSpc>
              <a:spcBef>
                <a:spcPts val="0"/>
              </a:spcBef>
              <a:spcAft>
                <a:spcPts val="591"/>
              </a:spcAft>
            </a:pPr>
            <a:endParaRPr lang="en-GB" sz="900" b="0" i="0" dirty="0"/>
          </a:p>
          <a:p>
            <a:pPr algn="l">
              <a:lnSpc>
                <a:spcPct val="90000"/>
              </a:lnSpc>
              <a:spcBef>
                <a:spcPts val="0"/>
              </a:spcBef>
              <a:spcAft>
                <a:spcPts val="591"/>
              </a:spcAft>
            </a:pPr>
            <a:r>
              <a:rPr lang="en-GB" sz="900" b="0" i="0" dirty="0"/>
              <a:t>The main features of the package are listed in this slide.</a:t>
            </a:r>
          </a:p>
        </p:txBody>
      </p:sp>
    </p:spTree>
    <p:extLst>
      <p:ext uri="{BB962C8B-B14F-4D97-AF65-F5344CB8AC3E}">
        <p14:creationId xmlns:p14="http://schemas.microsoft.com/office/powerpoint/2010/main" val="154012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201150" y="263525"/>
            <a:ext cx="2336800" cy="131445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507"/>
              </a:spcBef>
              <a:spcAft>
                <a:spcPts val="507"/>
              </a:spcAft>
            </a:pPr>
            <a:r>
              <a:rPr lang="en-GB" sz="900" b="1" i="1" dirty="0"/>
              <a:t>Key insight</a:t>
            </a:r>
          </a:p>
          <a:p>
            <a:pPr algn="ctr">
              <a:lnSpc>
                <a:spcPct val="90000"/>
              </a:lnSpc>
              <a:spcBef>
                <a:spcPts val="507"/>
              </a:spcBef>
              <a:spcAft>
                <a:spcPts val="507"/>
              </a:spcAft>
            </a:pPr>
            <a:endParaRPr lang="en-GB" sz="900" b="1" i="1" dirty="0"/>
          </a:p>
          <a:p>
            <a:pPr algn="l">
              <a:lnSpc>
                <a:spcPct val="90000"/>
              </a:lnSpc>
              <a:spcBef>
                <a:spcPts val="507"/>
              </a:spcBef>
              <a:spcAft>
                <a:spcPts val="507"/>
              </a:spcAft>
            </a:pPr>
            <a:r>
              <a:rPr lang="en-GB" sz="900" b="0" i="0" dirty="0"/>
              <a:t>The understanding of materials and their behaviour is based on the links between these 4 aspects: processes, performance, properties, and structure.</a:t>
            </a:r>
          </a:p>
          <a:p>
            <a:pPr algn="l">
              <a:lnSpc>
                <a:spcPct val="90000"/>
              </a:lnSpc>
              <a:spcBef>
                <a:spcPts val="507"/>
              </a:spcBef>
              <a:spcAft>
                <a:spcPts val="507"/>
              </a:spcAft>
            </a:pPr>
            <a:endParaRPr lang="en-GB" sz="900" b="0" i="0" dirty="0"/>
          </a:p>
          <a:p>
            <a:pPr algn="l">
              <a:lnSpc>
                <a:spcPct val="90000"/>
              </a:lnSpc>
              <a:spcBef>
                <a:spcPts val="507"/>
              </a:spcBef>
              <a:spcAft>
                <a:spcPts val="507"/>
              </a:spcAft>
            </a:pPr>
            <a:r>
              <a:rPr lang="en-GB" sz="900" b="0" i="0" dirty="0"/>
              <a:t>Historically, different processes were tried out and material performance was developed by trial and error. </a:t>
            </a:r>
          </a:p>
          <a:p>
            <a:pPr algn="l">
              <a:lnSpc>
                <a:spcPct val="90000"/>
              </a:lnSpc>
              <a:spcBef>
                <a:spcPts val="507"/>
              </a:spcBef>
              <a:spcAft>
                <a:spcPts val="507"/>
              </a:spcAft>
            </a:pPr>
            <a:endParaRPr lang="en-GB" sz="900" b="0" i="0" dirty="0"/>
          </a:p>
          <a:p>
            <a:pPr algn="l">
              <a:lnSpc>
                <a:spcPct val="90000"/>
              </a:lnSpc>
              <a:spcBef>
                <a:spcPts val="507"/>
              </a:spcBef>
              <a:spcAft>
                <a:spcPts val="507"/>
              </a:spcAft>
            </a:pPr>
            <a:r>
              <a:rPr lang="en-GB" sz="900" b="0" i="0" dirty="0"/>
              <a:t>More recently, we are able to examine how materials change structure (electron microscopy) how structure affects properties (testing), and how properties are used to influence performance (the design bit). </a:t>
            </a:r>
          </a:p>
          <a:p>
            <a:pPr algn="l">
              <a:lnSpc>
                <a:spcPct val="90000"/>
              </a:lnSpc>
              <a:spcBef>
                <a:spcPts val="507"/>
              </a:spcBef>
              <a:spcAft>
                <a:spcPts val="507"/>
              </a:spcAft>
            </a:pPr>
            <a:endParaRPr lang="en-GB" sz="900" b="0" i="0" dirty="0"/>
          </a:p>
          <a:p>
            <a:pPr algn="l">
              <a:lnSpc>
                <a:spcPct val="90000"/>
              </a:lnSpc>
              <a:spcBef>
                <a:spcPts val="507"/>
              </a:spcBef>
              <a:spcAft>
                <a:spcPts val="507"/>
              </a:spcAft>
            </a:pPr>
            <a:r>
              <a:rPr lang="en-GB" sz="900" b="0" i="0" dirty="0"/>
              <a:t>But, what do we mean by structure?</a:t>
            </a:r>
          </a:p>
        </p:txBody>
      </p:sp>
    </p:spTree>
    <p:extLst>
      <p:ext uri="{BB962C8B-B14F-4D97-AF65-F5344CB8AC3E}">
        <p14:creationId xmlns:p14="http://schemas.microsoft.com/office/powerpoint/2010/main" val="14142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What is structure?</a:t>
            </a:r>
          </a:p>
          <a:p>
            <a:pPr algn="ctr">
              <a:lnSpc>
                <a:spcPct val="90000"/>
              </a:lnSpc>
              <a:spcBef>
                <a:spcPts val="0"/>
              </a:spcBef>
              <a:spcAft>
                <a:spcPts val="591"/>
              </a:spcAft>
            </a:pPr>
            <a:endParaRPr lang="en-GB" sz="900" b="1" i="1" dirty="0"/>
          </a:p>
          <a:p>
            <a:pPr algn="l">
              <a:lnSpc>
                <a:spcPct val="90000"/>
              </a:lnSpc>
              <a:spcBef>
                <a:spcPts val="0"/>
              </a:spcBef>
              <a:spcAft>
                <a:spcPts val="591"/>
              </a:spcAft>
            </a:pPr>
            <a:r>
              <a:rPr lang="en-GB" sz="900" b="0" i="0" dirty="0"/>
              <a:t>Here, we consider two levels: Bonding-sensitive properties that derive from structure at the </a:t>
            </a:r>
            <a:r>
              <a:rPr lang="en-GB" sz="900" b="0" i="1" dirty="0"/>
              <a:t>low level </a:t>
            </a:r>
            <a:r>
              <a:rPr lang="en-GB" sz="900" b="0" i="0" dirty="0"/>
              <a:t>(such as stiffness), and Microstructure-sensitive properties, which derive from the </a:t>
            </a:r>
            <a:r>
              <a:rPr lang="en-GB" sz="900" b="0" i="1" dirty="0"/>
              <a:t>next level</a:t>
            </a:r>
            <a:r>
              <a:rPr lang="en-GB" sz="900" b="0" i="0" dirty="0"/>
              <a:t> up of structure (such as strength). Understanding of how processes can change properties at both these structural levels is vital. </a:t>
            </a:r>
          </a:p>
        </p:txBody>
      </p:sp>
    </p:spTree>
    <p:extLst>
      <p:ext uri="{BB962C8B-B14F-4D97-AF65-F5344CB8AC3E}">
        <p14:creationId xmlns:p14="http://schemas.microsoft.com/office/powerpoint/2010/main" val="81112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Home page</a:t>
            </a:r>
          </a:p>
          <a:p>
            <a:pPr algn="just">
              <a:lnSpc>
                <a:spcPct val="90000"/>
              </a:lnSpc>
              <a:spcBef>
                <a:spcPts val="0"/>
              </a:spcBef>
              <a:spcAft>
                <a:spcPts val="591"/>
              </a:spcAft>
            </a:pPr>
            <a:endParaRPr lang="en-GB" sz="900" dirty="0"/>
          </a:p>
          <a:p>
            <a:pPr algn="just">
              <a:lnSpc>
                <a:spcPct val="90000"/>
              </a:lnSpc>
              <a:spcBef>
                <a:spcPts val="0"/>
              </a:spcBef>
              <a:spcAft>
                <a:spcPts val="591"/>
              </a:spcAft>
            </a:pPr>
            <a:r>
              <a:rPr lang="en-GB" sz="900" dirty="0"/>
              <a:t>This is the layout of the homepage. It is the main interaction point for the user and there is direct access to science notes, all accessible from this one place. Hovering over each of the 4 corners of the tetrahedron will highlight which data tables are relevant. This interface is simple and intuitive to navigate.</a:t>
            </a:r>
          </a:p>
          <a:p>
            <a:pPr algn="just">
              <a:lnSpc>
                <a:spcPct val="90000"/>
              </a:lnSpc>
              <a:spcBef>
                <a:spcPts val="0"/>
              </a:spcBef>
              <a:spcAft>
                <a:spcPts val="591"/>
              </a:spcAft>
            </a:pPr>
            <a:endParaRPr lang="en-GB" sz="900" dirty="0"/>
          </a:p>
          <a:p>
            <a:pPr marL="0" marR="0" lvl="0" indent="0" algn="just" defTabSz="914400" rtl="0" eaLnBrk="0" fontAlgn="base" latinLnBrk="0" hangingPunct="0">
              <a:lnSpc>
                <a:spcPct val="90000"/>
              </a:lnSpc>
              <a:spcBef>
                <a:spcPts val="0"/>
              </a:spcBef>
              <a:spcAft>
                <a:spcPts val="591"/>
              </a:spcAft>
              <a:buClrTx/>
              <a:buSzTx/>
              <a:buFontTx/>
              <a:buNone/>
              <a:tabLst/>
              <a:defRPr/>
            </a:pPr>
            <a:r>
              <a:rPr lang="en-GB" sz="900" dirty="0"/>
              <a:t>The available science notes are an extended compilation of the regular science notes in the material and process records which you can open. Each field name in these records has a little </a:t>
            </a:r>
            <a:r>
              <a:rPr lang="en-GB" sz="900" i="1" dirty="0"/>
              <a:t>i</a:t>
            </a:r>
            <a:r>
              <a:rPr lang="en-GB" sz="900" dirty="0"/>
              <a:t> next to it. If you click on the </a:t>
            </a:r>
            <a:r>
              <a:rPr lang="en-GB" sz="900" i="1" dirty="0"/>
              <a:t>i </a:t>
            </a:r>
            <a:r>
              <a:rPr lang="en-GB" sz="900" i="0" dirty="0"/>
              <a:t>there are some notes which link to the definitions. If you change the database, the science notes change - they are a way of accessing material properties and their origin. In addition to these, there is a new set of structure science notes that describes fundamental mechanisms involving microstructure.</a:t>
            </a:r>
            <a:endParaRPr lang="en-GB" sz="900" dirty="0"/>
          </a:p>
          <a:p>
            <a:pPr algn="just">
              <a:lnSpc>
                <a:spcPct val="90000"/>
              </a:lnSpc>
              <a:spcBef>
                <a:spcPts val="0"/>
              </a:spcBef>
              <a:spcAft>
                <a:spcPts val="591"/>
              </a:spcAft>
            </a:pPr>
            <a:endParaRPr lang="en-GB" sz="900" dirty="0"/>
          </a:p>
        </p:txBody>
      </p:sp>
    </p:spTree>
    <p:extLst>
      <p:ext uri="{BB962C8B-B14F-4D97-AF65-F5344CB8AC3E}">
        <p14:creationId xmlns:p14="http://schemas.microsoft.com/office/powerpoint/2010/main" val="3256027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ansys.sharepoint.com/sites/AcademicDevelopmentTeam/Lists/Content%20Development%20Pipeline/AllItems.aspx" TargetMode="External"/><Relationship Id="rId2" Type="http://schemas.openxmlformats.org/officeDocument/2006/relationships/hyperlink" Target="https://ansys-my.sharepoint.com/:f:/r/personal/kaitlin_tyler_ansys_com/Documents/Digital%20Learning%20Content/1.%20AERs/00.%20MARKETING%20REVIEW%20SUBMISSION%20FOLDER?csf=1&amp;web=1&amp;e=VCK0Fc"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56854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2025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engineering and design concepts via Ansys software.</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F18AD-72D0-A088-8C9C-E0ED35491A8D}"/>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50" name="TextBox 49">
            <a:extLst>
              <a:ext uri="{FF2B5EF4-FFF2-40B4-BE49-F238E27FC236}">
                <a16:creationId xmlns:a16="http://schemas.microsoft.com/office/drawing/2014/main" id="{0FF5CC29-E70A-42E0-E10D-676414208801}"/>
              </a:ext>
            </a:extLst>
          </p:cNvPr>
          <p:cNvSpPr txBox="1"/>
          <p:nvPr userDrawn="1"/>
        </p:nvSpPr>
        <p:spPr>
          <a:xfrm>
            <a:off x="533400" y="207005"/>
            <a:ext cx="9144000" cy="584775"/>
          </a:xfrm>
          <a:prstGeom prst="rect">
            <a:avLst/>
          </a:prstGeom>
          <a:noFill/>
        </p:spPr>
        <p:txBody>
          <a:bodyPr wrap="square">
            <a:spAutoFit/>
          </a:bodyPr>
          <a:lstStyle/>
          <a:p>
            <a:r>
              <a:rPr lang="en-US" sz="3200" dirty="0"/>
              <a:t>Resource Submission Checklist &amp; Process</a:t>
            </a:r>
          </a:p>
        </p:txBody>
      </p:sp>
      <p:grpSp>
        <p:nvGrpSpPr>
          <p:cNvPr id="46" name="Group 45">
            <a:extLst>
              <a:ext uri="{FF2B5EF4-FFF2-40B4-BE49-F238E27FC236}">
                <a16:creationId xmlns:a16="http://schemas.microsoft.com/office/drawing/2014/main" id="{D38A8E9C-12A4-7ED4-C180-3666143E5674}"/>
              </a:ext>
            </a:extLst>
          </p:cNvPr>
          <p:cNvGrpSpPr/>
          <p:nvPr userDrawn="1"/>
        </p:nvGrpSpPr>
        <p:grpSpPr>
          <a:xfrm>
            <a:off x="468573" y="2008728"/>
            <a:ext cx="3505200" cy="369332"/>
            <a:chOff x="533400" y="1115298"/>
            <a:chExt cx="3505200" cy="369332"/>
          </a:xfrm>
        </p:grpSpPr>
        <p:sp>
          <p:nvSpPr>
            <p:cNvPr id="47" name="Rectangle 46">
              <a:extLst>
                <a:ext uri="{FF2B5EF4-FFF2-40B4-BE49-F238E27FC236}">
                  <a16:creationId xmlns:a16="http://schemas.microsoft.com/office/drawing/2014/main" id="{B17A6E40-190B-2212-058B-0C1AA1829582}"/>
                </a:ext>
              </a:extLst>
            </p:cNvPr>
            <p:cNvSpPr/>
            <p:nvPr/>
          </p:nvSpPr>
          <p:spPr>
            <a:xfrm>
              <a:off x="533400" y="11430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FC66C7B7-CC7B-3EB2-A5A4-38F2B646F8DC}"/>
                </a:ext>
              </a:extLst>
            </p:cNvPr>
            <p:cNvSpPr txBox="1"/>
            <p:nvPr/>
          </p:nvSpPr>
          <p:spPr>
            <a:xfrm>
              <a:off x="1078900" y="1115298"/>
              <a:ext cx="2959700" cy="369332"/>
            </a:xfrm>
            <a:prstGeom prst="rect">
              <a:avLst/>
            </a:prstGeom>
            <a:noFill/>
          </p:spPr>
          <p:txBody>
            <a:bodyPr wrap="square" rtlCol="0">
              <a:spAutoFit/>
            </a:bodyPr>
            <a:lstStyle/>
            <a:p>
              <a:r>
                <a:rPr lang="en-US" dirty="0"/>
                <a:t>Resource final draft</a:t>
              </a:r>
            </a:p>
          </p:txBody>
        </p:sp>
      </p:grpSp>
      <p:grpSp>
        <p:nvGrpSpPr>
          <p:cNvPr id="49" name="Group 48">
            <a:extLst>
              <a:ext uri="{FF2B5EF4-FFF2-40B4-BE49-F238E27FC236}">
                <a16:creationId xmlns:a16="http://schemas.microsoft.com/office/drawing/2014/main" id="{50E7B9E5-9A29-516E-0BC4-AF3DDB21EA8E}"/>
              </a:ext>
            </a:extLst>
          </p:cNvPr>
          <p:cNvGrpSpPr/>
          <p:nvPr userDrawn="1"/>
        </p:nvGrpSpPr>
        <p:grpSpPr>
          <a:xfrm>
            <a:off x="468573" y="2966086"/>
            <a:ext cx="5480554" cy="584775"/>
            <a:chOff x="533400" y="2981374"/>
            <a:chExt cx="5480554" cy="584775"/>
          </a:xfrm>
        </p:grpSpPr>
        <p:sp>
          <p:nvSpPr>
            <p:cNvPr id="51" name="Rectangle 50">
              <a:extLst>
                <a:ext uri="{FF2B5EF4-FFF2-40B4-BE49-F238E27FC236}">
                  <a16:creationId xmlns:a16="http://schemas.microsoft.com/office/drawing/2014/main" id="{304D57DD-30EB-6AF5-051D-31705F3C7A97}"/>
                </a:ext>
              </a:extLst>
            </p:cNvPr>
            <p:cNvSpPr/>
            <p:nvPr/>
          </p:nvSpPr>
          <p:spPr>
            <a:xfrm>
              <a:off x="533400" y="312136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30702621-5FDF-11A0-51A1-C4B919B7F21F}"/>
                </a:ext>
              </a:extLst>
            </p:cNvPr>
            <p:cNvSpPr txBox="1"/>
            <p:nvPr/>
          </p:nvSpPr>
          <p:spPr>
            <a:xfrm>
              <a:off x="1073054" y="2981374"/>
              <a:ext cx="4940900" cy="584775"/>
            </a:xfrm>
            <a:prstGeom prst="rect">
              <a:avLst/>
            </a:prstGeom>
            <a:noFill/>
          </p:spPr>
          <p:txBody>
            <a:bodyPr wrap="square" rtlCol="0">
              <a:spAutoFit/>
            </a:bodyPr>
            <a:lstStyle/>
            <a:p>
              <a:r>
                <a:rPr lang="en-US" dirty="0"/>
                <a:t>Resource development software files </a:t>
              </a:r>
              <a:br>
                <a:rPr lang="en-US" dirty="0"/>
              </a:br>
              <a:r>
                <a:rPr lang="en-US" sz="1400" dirty="0">
                  <a:solidFill>
                    <a:schemeClr val="bg1">
                      <a:lumMod val="50000"/>
                    </a:schemeClr>
                  </a:solidFill>
                </a:rPr>
                <a:t>(make clear if any should be uploaded with resource document)</a:t>
              </a:r>
              <a:r>
                <a:rPr lang="en-US" sz="1400" dirty="0"/>
                <a:t> </a:t>
              </a:r>
              <a:endParaRPr lang="en-US" dirty="0">
                <a:solidFill>
                  <a:schemeClr val="bg1">
                    <a:lumMod val="50000"/>
                  </a:schemeClr>
                </a:solidFill>
              </a:endParaRPr>
            </a:p>
          </p:txBody>
        </p:sp>
      </p:grpSp>
      <p:grpSp>
        <p:nvGrpSpPr>
          <p:cNvPr id="53" name="Group 52">
            <a:extLst>
              <a:ext uri="{FF2B5EF4-FFF2-40B4-BE49-F238E27FC236}">
                <a16:creationId xmlns:a16="http://schemas.microsoft.com/office/drawing/2014/main" id="{11A9581D-1B18-28F4-ED06-4F450E17480A}"/>
              </a:ext>
            </a:extLst>
          </p:cNvPr>
          <p:cNvGrpSpPr/>
          <p:nvPr userDrawn="1"/>
        </p:nvGrpSpPr>
        <p:grpSpPr>
          <a:xfrm>
            <a:off x="468573" y="3613194"/>
            <a:ext cx="2286000" cy="369332"/>
            <a:chOff x="533400" y="3627060"/>
            <a:chExt cx="2286000" cy="369332"/>
          </a:xfrm>
        </p:grpSpPr>
        <p:sp>
          <p:nvSpPr>
            <p:cNvPr id="54" name="Rectangle 53">
              <a:extLst>
                <a:ext uri="{FF2B5EF4-FFF2-40B4-BE49-F238E27FC236}">
                  <a16:creationId xmlns:a16="http://schemas.microsoft.com/office/drawing/2014/main" id="{049168FB-0DF7-11B7-D7A1-F606575ED0BB}"/>
                </a:ext>
              </a:extLst>
            </p:cNvPr>
            <p:cNvSpPr/>
            <p:nvPr/>
          </p:nvSpPr>
          <p:spPr>
            <a:xfrm>
              <a:off x="533400" y="3657034"/>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TextBox 54">
              <a:extLst>
                <a:ext uri="{FF2B5EF4-FFF2-40B4-BE49-F238E27FC236}">
                  <a16:creationId xmlns:a16="http://schemas.microsoft.com/office/drawing/2014/main" id="{460B5F0D-BE7C-331B-A066-7D63F511BA7E}"/>
                </a:ext>
              </a:extLst>
            </p:cNvPr>
            <p:cNvSpPr txBox="1"/>
            <p:nvPr/>
          </p:nvSpPr>
          <p:spPr>
            <a:xfrm>
              <a:off x="1078900" y="3627060"/>
              <a:ext cx="1740500" cy="369332"/>
            </a:xfrm>
            <a:prstGeom prst="rect">
              <a:avLst/>
            </a:prstGeom>
            <a:noFill/>
          </p:spPr>
          <p:txBody>
            <a:bodyPr wrap="square" rtlCol="0">
              <a:spAutoFit/>
            </a:bodyPr>
            <a:lstStyle/>
            <a:p>
              <a:r>
                <a:rPr lang="en-US" dirty="0"/>
                <a:t>Webpage image</a:t>
              </a:r>
              <a:endParaRPr lang="en-US" dirty="0">
                <a:solidFill>
                  <a:schemeClr val="bg1">
                    <a:lumMod val="50000"/>
                  </a:schemeClr>
                </a:solidFill>
              </a:endParaRPr>
            </a:p>
          </p:txBody>
        </p:sp>
      </p:grpSp>
      <p:grpSp>
        <p:nvGrpSpPr>
          <p:cNvPr id="56" name="Group 55">
            <a:extLst>
              <a:ext uri="{FF2B5EF4-FFF2-40B4-BE49-F238E27FC236}">
                <a16:creationId xmlns:a16="http://schemas.microsoft.com/office/drawing/2014/main" id="{E207857D-BAEF-8CEC-9A64-0BF09E4C47A9}"/>
              </a:ext>
            </a:extLst>
          </p:cNvPr>
          <p:cNvGrpSpPr/>
          <p:nvPr userDrawn="1"/>
        </p:nvGrpSpPr>
        <p:grpSpPr>
          <a:xfrm>
            <a:off x="468573" y="4682836"/>
            <a:ext cx="4876800" cy="369332"/>
            <a:chOff x="533400" y="4659868"/>
            <a:chExt cx="4876800" cy="369332"/>
          </a:xfrm>
        </p:grpSpPr>
        <p:sp>
          <p:nvSpPr>
            <p:cNvPr id="57" name="Rectangle 56">
              <a:extLst>
                <a:ext uri="{FF2B5EF4-FFF2-40B4-BE49-F238E27FC236}">
                  <a16:creationId xmlns:a16="http://schemas.microsoft.com/office/drawing/2014/main" id="{C477D265-6D03-A75F-F36A-D9D3AD81D1EC}"/>
                </a:ext>
              </a:extLst>
            </p:cNvPr>
            <p:cNvSpPr/>
            <p:nvPr/>
          </p:nvSpPr>
          <p:spPr>
            <a:xfrm>
              <a:off x="533400" y="468757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8" name="TextBox 57">
              <a:extLst>
                <a:ext uri="{FF2B5EF4-FFF2-40B4-BE49-F238E27FC236}">
                  <a16:creationId xmlns:a16="http://schemas.microsoft.com/office/drawing/2014/main" id="{DDBD2DE5-7ADC-9B87-F7E9-7816CC4CD2FC}"/>
                </a:ext>
              </a:extLst>
            </p:cNvPr>
            <p:cNvSpPr txBox="1"/>
            <p:nvPr/>
          </p:nvSpPr>
          <p:spPr>
            <a:xfrm>
              <a:off x="1078900" y="4659868"/>
              <a:ext cx="4331300" cy="369332"/>
            </a:xfrm>
            <a:prstGeom prst="rect">
              <a:avLst/>
            </a:prstGeom>
            <a:noFill/>
          </p:spPr>
          <p:txBody>
            <a:bodyPr wrap="square" rtlCol="0">
              <a:spAutoFit/>
            </a:bodyPr>
            <a:lstStyle/>
            <a:p>
              <a:r>
                <a:rPr lang="en-US" dirty="0"/>
                <a:t>Completed Marketing content document</a:t>
              </a:r>
            </a:p>
          </p:txBody>
        </p:sp>
      </p:grpSp>
      <p:grpSp>
        <p:nvGrpSpPr>
          <p:cNvPr id="59" name="Group 58">
            <a:extLst>
              <a:ext uri="{FF2B5EF4-FFF2-40B4-BE49-F238E27FC236}">
                <a16:creationId xmlns:a16="http://schemas.microsoft.com/office/drawing/2014/main" id="{6A2DF809-2E23-6342-6A4F-49B1267C68AF}"/>
              </a:ext>
            </a:extLst>
          </p:cNvPr>
          <p:cNvGrpSpPr/>
          <p:nvPr userDrawn="1"/>
        </p:nvGrpSpPr>
        <p:grpSpPr>
          <a:xfrm>
            <a:off x="462727" y="4148016"/>
            <a:ext cx="3053846" cy="369332"/>
            <a:chOff x="527554" y="4126468"/>
            <a:chExt cx="3053846" cy="369332"/>
          </a:xfrm>
        </p:grpSpPr>
        <p:sp>
          <p:nvSpPr>
            <p:cNvPr id="60" name="Rectangle 59">
              <a:extLst>
                <a:ext uri="{FF2B5EF4-FFF2-40B4-BE49-F238E27FC236}">
                  <a16:creationId xmlns:a16="http://schemas.microsoft.com/office/drawing/2014/main" id="{ACBE5440-0725-4562-AE15-F4B63E227F13}"/>
                </a:ext>
              </a:extLst>
            </p:cNvPr>
            <p:cNvSpPr/>
            <p:nvPr/>
          </p:nvSpPr>
          <p:spPr>
            <a:xfrm>
              <a:off x="527554" y="415644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80357AA4-7044-478C-0D71-7B9C2C6E6198}"/>
                </a:ext>
              </a:extLst>
            </p:cNvPr>
            <p:cNvSpPr txBox="1"/>
            <p:nvPr/>
          </p:nvSpPr>
          <p:spPr>
            <a:xfrm>
              <a:off x="1073054" y="4126468"/>
              <a:ext cx="2508346" cy="369332"/>
            </a:xfrm>
            <a:prstGeom prst="rect">
              <a:avLst/>
            </a:prstGeom>
            <a:noFill/>
          </p:spPr>
          <p:txBody>
            <a:bodyPr wrap="square" rtlCol="0">
              <a:spAutoFit/>
            </a:bodyPr>
            <a:lstStyle/>
            <a:p>
              <a:r>
                <a:rPr lang="en-US" dirty="0"/>
                <a:t>Webpage thumbnail</a:t>
              </a:r>
              <a:endParaRPr lang="en-US" dirty="0">
                <a:solidFill>
                  <a:schemeClr val="bg1">
                    <a:lumMod val="50000"/>
                  </a:schemeClr>
                </a:solidFill>
              </a:endParaRPr>
            </a:p>
          </p:txBody>
        </p:sp>
      </p:grpSp>
      <p:grpSp>
        <p:nvGrpSpPr>
          <p:cNvPr id="62" name="Group 61">
            <a:extLst>
              <a:ext uri="{FF2B5EF4-FFF2-40B4-BE49-F238E27FC236}">
                <a16:creationId xmlns:a16="http://schemas.microsoft.com/office/drawing/2014/main" id="{2B5C0236-FDCE-B566-20A0-E963B5BE3C57}"/>
              </a:ext>
            </a:extLst>
          </p:cNvPr>
          <p:cNvGrpSpPr/>
          <p:nvPr userDrawn="1"/>
        </p:nvGrpSpPr>
        <p:grpSpPr>
          <a:xfrm>
            <a:off x="462727" y="2543550"/>
            <a:ext cx="5181600" cy="369332"/>
            <a:chOff x="527554" y="1613590"/>
            <a:chExt cx="5181600" cy="369332"/>
          </a:xfrm>
        </p:grpSpPr>
        <p:sp>
          <p:nvSpPr>
            <p:cNvPr id="63" name="Rectangle 62">
              <a:extLst>
                <a:ext uri="{FF2B5EF4-FFF2-40B4-BE49-F238E27FC236}">
                  <a16:creationId xmlns:a16="http://schemas.microsoft.com/office/drawing/2014/main" id="{512B41CD-F9C9-BEC8-A055-9A8341B426FB}"/>
                </a:ext>
              </a:extLst>
            </p:cNvPr>
            <p:cNvSpPr/>
            <p:nvPr/>
          </p:nvSpPr>
          <p:spPr>
            <a:xfrm>
              <a:off x="527554" y="164129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TextBox 63">
              <a:extLst>
                <a:ext uri="{FF2B5EF4-FFF2-40B4-BE49-F238E27FC236}">
                  <a16:creationId xmlns:a16="http://schemas.microsoft.com/office/drawing/2014/main" id="{DE124438-81B7-C3DD-5DD6-D85DB2B5C82E}"/>
                </a:ext>
              </a:extLst>
            </p:cNvPr>
            <p:cNvSpPr txBox="1"/>
            <p:nvPr/>
          </p:nvSpPr>
          <p:spPr>
            <a:xfrm>
              <a:off x="1073054" y="1613590"/>
              <a:ext cx="4636100" cy="369332"/>
            </a:xfrm>
            <a:prstGeom prst="rect">
              <a:avLst/>
            </a:prstGeom>
            <a:noFill/>
          </p:spPr>
          <p:txBody>
            <a:bodyPr wrap="square" rtlCol="0">
              <a:spAutoFit/>
            </a:bodyPr>
            <a:lstStyle/>
            <a:p>
              <a:r>
                <a:rPr lang="en-US" dirty="0"/>
                <a:t>Resource image files </a:t>
              </a:r>
              <a:r>
                <a:rPr lang="en-US" sz="1400" dirty="0">
                  <a:solidFill>
                    <a:schemeClr val="bg1">
                      <a:lumMod val="50000"/>
                    </a:schemeClr>
                  </a:solidFill>
                </a:rPr>
                <a:t>(saved as individual image files)</a:t>
              </a:r>
              <a:endParaRPr lang="en-US" dirty="0">
                <a:solidFill>
                  <a:schemeClr val="bg1">
                    <a:lumMod val="50000"/>
                  </a:schemeClr>
                </a:solidFill>
              </a:endParaRPr>
            </a:p>
          </p:txBody>
        </p:sp>
      </p:grpSp>
      <p:sp>
        <p:nvSpPr>
          <p:cNvPr id="65" name="TextBox 64">
            <a:extLst>
              <a:ext uri="{FF2B5EF4-FFF2-40B4-BE49-F238E27FC236}">
                <a16:creationId xmlns:a16="http://schemas.microsoft.com/office/drawing/2014/main" id="{BFBB3727-3036-A630-B788-3ACAD34DCCF2}"/>
              </a:ext>
            </a:extLst>
          </p:cNvPr>
          <p:cNvSpPr txBox="1"/>
          <p:nvPr userDrawn="1"/>
        </p:nvSpPr>
        <p:spPr>
          <a:xfrm>
            <a:off x="316172" y="1336294"/>
            <a:ext cx="4800600" cy="461665"/>
          </a:xfrm>
          <a:prstGeom prst="rect">
            <a:avLst/>
          </a:prstGeom>
          <a:noFill/>
        </p:spPr>
        <p:txBody>
          <a:bodyPr wrap="square" rtlCol="0">
            <a:spAutoFit/>
          </a:bodyPr>
          <a:lstStyle/>
          <a:p>
            <a:r>
              <a:rPr lang="en-US" sz="2400" b="1" dirty="0"/>
              <a:t>Submission Checklist</a:t>
            </a:r>
          </a:p>
        </p:txBody>
      </p:sp>
      <p:sp>
        <p:nvSpPr>
          <p:cNvPr id="66" name="TextBox 65">
            <a:extLst>
              <a:ext uri="{FF2B5EF4-FFF2-40B4-BE49-F238E27FC236}">
                <a16:creationId xmlns:a16="http://schemas.microsoft.com/office/drawing/2014/main" id="{7311843B-6C86-FA4E-224E-5636CD47B497}"/>
              </a:ext>
            </a:extLst>
          </p:cNvPr>
          <p:cNvSpPr txBox="1"/>
          <p:nvPr userDrawn="1"/>
        </p:nvSpPr>
        <p:spPr>
          <a:xfrm>
            <a:off x="6564572" y="1336294"/>
            <a:ext cx="5398827" cy="461665"/>
          </a:xfrm>
          <a:prstGeom prst="rect">
            <a:avLst/>
          </a:prstGeom>
          <a:noFill/>
        </p:spPr>
        <p:txBody>
          <a:bodyPr wrap="square" rtlCol="0">
            <a:spAutoFit/>
          </a:bodyPr>
          <a:lstStyle/>
          <a:p>
            <a:r>
              <a:rPr lang="en-US" sz="2400" b="1" dirty="0"/>
              <a:t>Submission Process </a:t>
            </a:r>
          </a:p>
        </p:txBody>
      </p:sp>
      <p:sp>
        <p:nvSpPr>
          <p:cNvPr id="67" name="TextBox 66">
            <a:extLst>
              <a:ext uri="{FF2B5EF4-FFF2-40B4-BE49-F238E27FC236}">
                <a16:creationId xmlns:a16="http://schemas.microsoft.com/office/drawing/2014/main" id="{9C253D1A-C7DC-E4EE-81E9-EB3D351E2048}"/>
              </a:ext>
            </a:extLst>
          </p:cNvPr>
          <p:cNvSpPr txBox="1"/>
          <p:nvPr userDrawn="1"/>
        </p:nvSpPr>
        <p:spPr>
          <a:xfrm>
            <a:off x="6640773" y="1981200"/>
            <a:ext cx="5181600" cy="3139321"/>
          </a:xfrm>
          <a:prstGeom prst="rect">
            <a:avLst/>
          </a:prstGeom>
          <a:noFill/>
        </p:spPr>
        <p:txBody>
          <a:bodyPr wrap="square" rtlCol="0">
            <a:spAutoFit/>
          </a:bodyPr>
          <a:lstStyle/>
          <a:p>
            <a:pPr marL="342900" indent="-342900">
              <a:buAutoNum type="arabicPeriod"/>
            </a:pPr>
            <a:r>
              <a:rPr lang="en-US" dirty="0"/>
              <a:t>Upload contents of checklist to </a:t>
            </a:r>
            <a:br>
              <a:rPr lang="en-US" dirty="0"/>
            </a:br>
            <a:r>
              <a:rPr lang="en-US" dirty="0">
                <a:hlinkClick r:id="rId2"/>
              </a:rPr>
              <a:t>Marketing Review Submission Folder</a:t>
            </a: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Create a subfolder for your resource</a:t>
            </a:r>
            <a:r>
              <a:rPr lang="en-US" dirty="0">
                <a:sym typeface="Wingdings" panose="05000000000000000000" pitchFamily="2" charset="2"/>
              </a:rPr>
              <a:t> unique name identifier</a:t>
            </a:r>
          </a:p>
          <a:p>
            <a:pPr marL="342900" indent="-342900">
              <a:buAutoNum type="arabicPeriod"/>
            </a:pPr>
            <a:endParaRPr lang="en-US" dirty="0">
              <a:sym typeface="Wingdings" panose="05000000000000000000" pitchFamily="2" charset="2"/>
            </a:endParaRPr>
          </a:p>
          <a:p>
            <a:pPr marL="342900" indent="-342900">
              <a:buAutoNum type="arabicPeriod"/>
            </a:pPr>
            <a:r>
              <a:rPr lang="en-US" dirty="0">
                <a:sym typeface="Wingdings" panose="05000000000000000000" pitchFamily="2" charset="2"/>
              </a:rPr>
              <a:t>Change </a:t>
            </a:r>
            <a:r>
              <a:rPr lang="en-US" dirty="0">
                <a:sym typeface="Wingdings" panose="05000000000000000000" pitchFamily="2" charset="2"/>
                <a:hlinkClick r:id="rId3"/>
              </a:rPr>
              <a:t>Resource Pipeline Status </a:t>
            </a:r>
            <a:r>
              <a:rPr lang="en-US" dirty="0">
                <a:sym typeface="Wingdings" panose="05000000000000000000" pitchFamily="2" charset="2"/>
              </a:rPr>
              <a:t>from </a:t>
            </a:r>
            <a:br>
              <a:rPr lang="en-US" dirty="0">
                <a:sym typeface="Wingdings" panose="05000000000000000000" pitchFamily="2" charset="2"/>
              </a:rPr>
            </a:br>
            <a:r>
              <a:rPr lang="en-US" dirty="0">
                <a:sym typeface="Wingdings" panose="05000000000000000000" pitchFamily="2" charset="2"/>
              </a:rPr>
              <a:t>3. Technical Review to 2. Marketing Review</a:t>
            </a:r>
          </a:p>
          <a:p>
            <a:pPr marL="800100" lvl="1" indent="-342900">
              <a:buFont typeface="Arial" panose="020B0604020202020204" pitchFamily="34" charset="0"/>
              <a:buChar char="•"/>
            </a:pPr>
            <a:endParaRPr lang="en-US" dirty="0">
              <a:sym typeface="Wingdings" panose="05000000000000000000" pitchFamily="2" charset="2"/>
            </a:endParaRPr>
          </a:p>
          <a:p>
            <a:pPr marL="800100" lvl="1" indent="-342900">
              <a:buFont typeface="Arial" panose="020B0604020202020204" pitchFamily="34" charset="0"/>
              <a:buChar char="•"/>
            </a:pPr>
            <a:r>
              <a:rPr lang="en-US" dirty="0">
                <a:sym typeface="Wingdings" panose="05000000000000000000" pitchFamily="2" charset="2"/>
              </a:rPr>
              <a:t>Sends automated email to Kaitlin &amp; Kylie that content is ready for review</a:t>
            </a:r>
            <a:endParaRPr lang="en-US" dirty="0"/>
          </a:p>
        </p:txBody>
      </p:sp>
    </p:spTree>
    <p:extLst>
      <p:ext uri="{BB962C8B-B14F-4D97-AF65-F5344CB8AC3E}">
        <p14:creationId xmlns:p14="http://schemas.microsoft.com/office/powerpoint/2010/main" val="17540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DDD0D-54CB-CEA3-0BD7-DB5F45703C63}"/>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11658600" y="6324600"/>
            <a:ext cx="368300" cy="238960"/>
          </a:xfrm>
          <a:prstGeom prst="rect">
            <a:avLst/>
          </a:prstGeom>
        </p:spPr>
        <p:txBody>
          <a:bodyPr vert="horz" lIns="91440" tIns="45720" rIns="91440" bIns="45720" rtlCol="0" anchor="ctr"/>
          <a:lstStyle>
            <a:lvl1pPr algn="l">
              <a:defRPr sz="700" b="0" i="0">
                <a:solidFill>
                  <a:schemeClr val="bg1"/>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5410200" y="6611779"/>
            <a:ext cx="1371600" cy="246221"/>
          </a:xfrm>
          <a:prstGeom prst="rect">
            <a:avLst/>
          </a:prstGeom>
          <a:noFill/>
        </p:spPr>
        <p:txBody>
          <a:bodyPr wrap="square" rtlCol="0">
            <a:spAutoFit/>
          </a:bodyPr>
          <a:lstStyle/>
          <a:p>
            <a:r>
              <a:rPr lang="en-US" sz="1000" dirty="0">
                <a:solidFill>
                  <a:schemeClr val="tx2"/>
                </a:solidFill>
              </a:rPr>
              <a:t>©2025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38" r:id="rId4"/>
    <p:sldLayoutId id="2147483724" r:id="rId5"/>
    <p:sldLayoutId id="2147483735" r:id="rId6"/>
    <p:sldLayoutId id="2147483734" r:id="rId7"/>
    <p:sldLayoutId id="2147483663" r:id="rId8"/>
    <p:sldLayoutId id="2147483729" r:id="rId9"/>
    <p:sldLayoutId id="2147483730" r:id="rId10"/>
    <p:sldLayoutId id="2147483731" r:id="rId11"/>
    <p:sldLayoutId id="2147483727" r:id="rId12"/>
    <p:sldLayoutId id="2147483726" r:id="rId13"/>
    <p:sldLayoutId id="2147483736" r:id="rId14"/>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47.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products/materials/granta-edupack/?utm_campaign=academic&amp;utm_medium=referral&amp;utm_source=education-resource&amp;utm_content=partner_cross-bu_educator-resource-link_product-page_learn-more_na_en_global&amp;campaignID=7013g000000gv7hAA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ansys.com/academic/educators/education-resources/paper-the-granta-edupack-materials-science-and-engineering-package?utm_campaign=academic&amp;utm_medium=referral&amp;utm_source=education-resource&amp;utm_content=partner_cross-bu_educator-resource-link_case-study_download_na_en_global&amp;campaignID=7013g000000gv7hAAA"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46.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6.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72.png"/><Relationship Id="rId5" Type="http://schemas.openxmlformats.org/officeDocument/2006/relationships/image" Target="../media/image2.png"/><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7" Type="http://schemas.microsoft.com/office/2007/relationships/hdphoto" Target="../media/hdphoto5.wdp"/><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8.png"/><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87.jpg"/><Relationship Id="rId11" Type="http://schemas.openxmlformats.org/officeDocument/2006/relationships/image" Target="../media/image45.png"/><Relationship Id="rId5" Type="http://schemas.openxmlformats.org/officeDocument/2006/relationships/image" Target="../media/image86.jpeg"/><Relationship Id="rId15" Type="http://schemas.openxmlformats.org/officeDocument/2006/relationships/image" Target="../media/image72.png"/><Relationship Id="rId10" Type="http://schemas.openxmlformats.org/officeDocument/2006/relationships/image" Target="../media/image26.png"/><Relationship Id="rId4" Type="http://schemas.microsoft.com/office/2007/relationships/hdphoto" Target="../media/hdphoto6.wdp"/><Relationship Id="rId9" Type="http://schemas.openxmlformats.org/officeDocument/2006/relationships/image" Target="../media/image31.png"/><Relationship Id="rId1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hyperlink" Target="https://ansys.typeform.com/to/jcattJI5"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a:xfrm>
            <a:off x="601663" y="914400"/>
            <a:ext cx="5394325" cy="1981200"/>
          </a:xfrm>
        </p:spPr>
        <p:txBody>
          <a:bodyPr vert="horz" lIns="91440" tIns="45720" rIns="91440" bIns="45720" rtlCol="0" anchor="t">
            <a:normAutofit lnSpcReduction="10000"/>
          </a:bodyPr>
          <a:lstStyle/>
          <a:p>
            <a:pPr>
              <a:lnSpc>
                <a:spcPct val="120000"/>
              </a:lnSpc>
            </a:pPr>
            <a:r>
              <a:rPr lang="en-US" sz="3800" b="1" dirty="0">
                <a:solidFill>
                  <a:schemeClr val="tx1"/>
                </a:solidFill>
                <a:latin typeface="Calibri"/>
                <a:ea typeface="Calibri"/>
                <a:cs typeface="Calibri"/>
              </a:rPr>
              <a:t>Materials Science and </a:t>
            </a:r>
            <a:r>
              <a:rPr lang="en-US" sz="3800" b="1">
                <a:solidFill>
                  <a:schemeClr val="tx1"/>
                </a:solidFill>
                <a:latin typeface="Calibri"/>
                <a:ea typeface="Calibri"/>
                <a:cs typeface="Calibri"/>
              </a:rPr>
              <a:t>Engineering </a:t>
            </a:r>
            <a:r>
              <a:rPr lang="en-US" sz="3800">
                <a:solidFill>
                  <a:schemeClr val="tx1"/>
                </a:solidFill>
                <a:latin typeface="Calibri"/>
                <a:ea typeface="Calibri"/>
                <a:cs typeface="Calibri"/>
              </a:rPr>
              <a:t>Database</a:t>
            </a:r>
            <a:r>
              <a:rPr lang="en-US" sz="3800" b="1">
                <a:solidFill>
                  <a:schemeClr val="tx1"/>
                </a:solidFill>
                <a:latin typeface="Calibri"/>
                <a:ea typeface="Calibri"/>
                <a:cs typeface="Calibri"/>
              </a:rPr>
              <a:t>:</a:t>
            </a:r>
            <a:br>
              <a:rPr lang="en-US" sz="3600" b="1" dirty="0"/>
            </a:br>
            <a:r>
              <a:rPr lang="en-US" sz="2800" dirty="0">
                <a:solidFill>
                  <a:schemeClr val="tx1"/>
                </a:solidFill>
                <a:latin typeface="Calibri"/>
                <a:ea typeface="Calibri"/>
                <a:cs typeface="Calibri"/>
              </a:rPr>
              <a:t>an overview</a:t>
            </a:r>
          </a:p>
          <a:p>
            <a:pPr>
              <a:lnSpc>
                <a:spcPct val="120000"/>
              </a:lnSpc>
            </a:pPr>
            <a:endParaRPr lang="en-US" dirty="0">
              <a:solidFill>
                <a:schemeClr val="tx1"/>
              </a:solidFill>
            </a:endParaRPr>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3323831"/>
            <a:ext cx="5494337" cy="1400569"/>
          </a:xfrm>
        </p:spPr>
        <p:txBody>
          <a:bodyPr>
            <a:noAutofit/>
          </a:bodyPr>
          <a:lstStyle/>
          <a:p>
            <a:r>
              <a:rPr lang="en-US" sz="1600" dirty="0"/>
              <a:t>Mike Ashby</a:t>
            </a:r>
          </a:p>
          <a:p>
            <a:r>
              <a:rPr lang="en-GB" sz="1600" dirty="0"/>
              <a:t>Department of Engineering, </a:t>
            </a:r>
          </a:p>
          <a:p>
            <a:r>
              <a:rPr lang="en-GB" sz="1600" dirty="0"/>
              <a:t>University of Cambridge</a:t>
            </a:r>
            <a:endParaRPr lang="en-US" sz="1600" dirty="0"/>
          </a:p>
        </p:txBody>
      </p:sp>
      <p:pic>
        <p:nvPicPr>
          <p:cNvPr id="5" name="Picture 4" descr="The MSE tetrahedron with structure, properties, processes, and performance labeled as the vertices, with characterization in the center&#10;">
            <a:extLst>
              <a:ext uri="{FF2B5EF4-FFF2-40B4-BE49-F238E27FC236}">
                <a16:creationId xmlns:a16="http://schemas.microsoft.com/office/drawing/2014/main" id="{D54F4FAD-A1DE-B903-1129-B020DDB2D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949" y="1219200"/>
            <a:ext cx="4572000" cy="4001450"/>
          </a:xfrm>
          <a:prstGeom prst="rect">
            <a:avLst/>
          </a:prstGeom>
        </p:spPr>
      </p:pic>
    </p:spTree>
    <p:extLst>
      <p:ext uri="{BB962C8B-B14F-4D97-AF65-F5344CB8AC3E}">
        <p14:creationId xmlns:p14="http://schemas.microsoft.com/office/powerpoint/2010/main" val="1152444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709C99-3012-4307-A8C4-4020B8E28AC7}"/>
              </a:ext>
            </a:extLst>
          </p:cNvPr>
          <p:cNvGrpSpPr/>
          <p:nvPr/>
        </p:nvGrpSpPr>
        <p:grpSpPr>
          <a:xfrm>
            <a:off x="6230037" y="715466"/>
            <a:ext cx="3644381" cy="5075479"/>
            <a:chOff x="4872052" y="1064805"/>
            <a:chExt cx="3948079" cy="5498437"/>
          </a:xfrm>
        </p:grpSpPr>
        <p:sp>
          <p:nvSpPr>
            <p:cNvPr id="29" name="Text Box 4">
              <a:extLst>
                <a:ext uri="{FF2B5EF4-FFF2-40B4-BE49-F238E27FC236}">
                  <a16:creationId xmlns:a16="http://schemas.microsoft.com/office/drawing/2014/main" id="{D3168E8E-1B25-4BB9-B902-B9DCF67E1058}"/>
                </a:ext>
              </a:extLst>
            </p:cNvPr>
            <p:cNvSpPr txBox="1">
              <a:spLocks noChangeArrowheads="1"/>
            </p:cNvSpPr>
            <p:nvPr/>
          </p:nvSpPr>
          <p:spPr bwMode="auto">
            <a:xfrm>
              <a:off x="4872052" y="1064805"/>
              <a:ext cx="3948079" cy="2464008"/>
            </a:xfrm>
            <a:prstGeom prst="rect">
              <a:avLst/>
            </a:prstGeom>
            <a:solidFill>
              <a:schemeClr val="bg1"/>
            </a:solidFill>
            <a:ln>
              <a:solidFill>
                <a:schemeClr val="accent3">
                  <a:lumMod val="75000"/>
                </a:schemeClr>
              </a:solidFill>
            </a:ln>
            <a:effectLst/>
          </p:spPr>
          <p:txBody>
            <a:bodyPr wrap="square">
              <a:spAutoFit/>
            </a:bodyPr>
            <a:lstStyle>
              <a:lvl1pPr marL="292100" indent="-2921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buClr>
                  <a:srgbClr val="CC0000"/>
                </a:buClr>
                <a:buSzPct val="120000"/>
              </a:pPr>
              <a:r>
                <a:rPr lang="en-GB" sz="1477" b="1" dirty="0">
                  <a:solidFill>
                    <a:srgbClr val="666633"/>
                  </a:solidFill>
                  <a:latin typeface="+mn-lt"/>
                </a:rPr>
                <a:t>         </a:t>
              </a:r>
              <a:r>
                <a:rPr lang="en-GB" sz="1477" b="1" dirty="0">
                  <a:solidFill>
                    <a:schemeClr val="accent1"/>
                  </a:solidFill>
                  <a:latin typeface="+mn-lt"/>
                </a:rPr>
                <a:t>Properties of the Elements</a:t>
              </a:r>
              <a:endParaRPr lang="en-GB" dirty="0">
                <a:solidFill>
                  <a:schemeClr val="accent1"/>
                </a:solidFill>
                <a:latin typeface="+mn-lt"/>
              </a:endParaRPr>
            </a:p>
            <a:p>
              <a:pPr>
                <a:spcAft>
                  <a:spcPts val="0"/>
                </a:spcAft>
                <a:buClr>
                  <a:schemeClr val="accent1"/>
                </a:buClr>
                <a:buSzPct val="120000"/>
                <a:buFont typeface="Wingdings" panose="05000000000000000000" pitchFamily="2" charset="2"/>
                <a:buChar char="§"/>
              </a:pPr>
              <a:r>
                <a:rPr lang="en-GB" sz="1477" dirty="0">
                  <a:latin typeface="+mn-lt"/>
                </a:rPr>
                <a:t>Nuclear </a:t>
              </a:r>
            </a:p>
            <a:p>
              <a:pPr>
                <a:spcAft>
                  <a:spcPts val="0"/>
                </a:spcAft>
                <a:buClr>
                  <a:schemeClr val="accent1"/>
                </a:buClr>
                <a:buSzPct val="120000"/>
                <a:buFont typeface="Wingdings" panose="05000000000000000000" pitchFamily="2" charset="2"/>
                <a:buChar char="§"/>
              </a:pPr>
              <a:r>
                <a:rPr lang="en-GB" sz="1477" dirty="0">
                  <a:latin typeface="+mn-lt"/>
                </a:rPr>
                <a:t>Mechanical </a:t>
              </a:r>
            </a:p>
            <a:p>
              <a:pPr>
                <a:spcAft>
                  <a:spcPts val="0"/>
                </a:spcAft>
                <a:buClr>
                  <a:schemeClr val="accent1"/>
                </a:buClr>
                <a:buSzPct val="120000"/>
                <a:buFont typeface="Wingdings" panose="05000000000000000000" pitchFamily="2" charset="2"/>
                <a:buChar char="§"/>
              </a:pPr>
              <a:r>
                <a:rPr lang="en-GB" sz="1477" dirty="0">
                  <a:latin typeface="+mn-lt"/>
                </a:rPr>
                <a:t>Thermal </a:t>
              </a:r>
            </a:p>
            <a:p>
              <a:pPr>
                <a:spcAft>
                  <a:spcPts val="0"/>
                </a:spcAft>
                <a:buClr>
                  <a:schemeClr val="accent1"/>
                </a:buClr>
                <a:buSzPct val="120000"/>
                <a:buFont typeface="Wingdings" panose="05000000000000000000" pitchFamily="2" charset="2"/>
                <a:buChar char="§"/>
              </a:pPr>
              <a:r>
                <a:rPr lang="en-GB" sz="1477" dirty="0">
                  <a:latin typeface="+mn-lt"/>
                </a:rPr>
                <a:t>Electrical and superconducting</a:t>
              </a:r>
            </a:p>
            <a:p>
              <a:pPr>
                <a:spcAft>
                  <a:spcPts val="0"/>
                </a:spcAft>
                <a:buClr>
                  <a:schemeClr val="accent1"/>
                </a:buClr>
                <a:buSzPct val="120000"/>
                <a:buFont typeface="Wingdings" panose="05000000000000000000" pitchFamily="2" charset="2"/>
                <a:buChar char="§"/>
              </a:pPr>
              <a:r>
                <a:rPr lang="en-GB" sz="1477" dirty="0">
                  <a:latin typeface="+mn-lt"/>
                </a:rPr>
                <a:t>Electronic Structure</a:t>
              </a:r>
            </a:p>
            <a:p>
              <a:pPr>
                <a:spcAft>
                  <a:spcPts val="0"/>
                </a:spcAft>
                <a:buClr>
                  <a:schemeClr val="accent1"/>
                </a:buClr>
                <a:buSzPct val="120000"/>
                <a:buFont typeface="Wingdings" panose="05000000000000000000" pitchFamily="2" charset="2"/>
                <a:buChar char="§"/>
              </a:pPr>
              <a:r>
                <a:rPr lang="en-GB" sz="1477" dirty="0">
                  <a:latin typeface="+mn-lt"/>
                </a:rPr>
                <a:t>Magnetic </a:t>
              </a:r>
            </a:p>
            <a:p>
              <a:pPr>
                <a:spcAft>
                  <a:spcPts val="0"/>
                </a:spcAft>
                <a:buClr>
                  <a:schemeClr val="accent1"/>
                </a:buClr>
                <a:buSzPct val="120000"/>
                <a:buFont typeface="Wingdings" panose="05000000000000000000" pitchFamily="2" charset="2"/>
                <a:buChar char="§"/>
              </a:pPr>
              <a:r>
                <a:rPr lang="en-GB" sz="1477" dirty="0">
                  <a:latin typeface="+mn-lt"/>
                </a:rPr>
                <a:t>Environmental </a:t>
              </a:r>
            </a:p>
          </p:txBody>
        </p:sp>
        <p:pic>
          <p:nvPicPr>
            <p:cNvPr id="30" name="Picture 29">
              <a:extLst>
                <a:ext uri="{FF2B5EF4-FFF2-40B4-BE49-F238E27FC236}">
                  <a16:creationId xmlns:a16="http://schemas.microsoft.com/office/drawing/2014/main" id="{542DA586-2D1B-4724-AFF2-9EAF4E14B6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47" t="20504" r="17959" b="4156"/>
            <a:stretch/>
          </p:blipFill>
          <p:spPr>
            <a:xfrm>
              <a:off x="4894814" y="3653088"/>
              <a:ext cx="3923296" cy="2910154"/>
            </a:xfrm>
            <a:prstGeom prst="rect">
              <a:avLst/>
            </a:prstGeom>
            <a:ln>
              <a:solidFill>
                <a:schemeClr val="accent3">
                  <a:lumMod val="75000"/>
                </a:schemeClr>
              </a:solidFill>
            </a:ln>
            <a:effectLst/>
          </p:spPr>
        </p:pic>
      </p:grpSp>
      <p:pic>
        <p:nvPicPr>
          <p:cNvPr id="24" name="Picture 23">
            <a:extLst>
              <a:ext uri="{FF2B5EF4-FFF2-40B4-BE49-F238E27FC236}">
                <a16:creationId xmlns:a16="http://schemas.microsoft.com/office/drawing/2014/main" id="{235422A8-B57A-4A53-BCEE-E7FAB1CC642D}"/>
              </a:ext>
            </a:extLst>
          </p:cNvPr>
          <p:cNvPicPr>
            <a:picLocks noChangeAspect="1"/>
          </p:cNvPicPr>
          <p:nvPr/>
        </p:nvPicPr>
        <p:blipFill>
          <a:blip r:embed="rId4"/>
          <a:stretch>
            <a:fillRect/>
          </a:stretch>
        </p:blipFill>
        <p:spPr>
          <a:xfrm>
            <a:off x="7564502" y="3281277"/>
            <a:ext cx="994595" cy="1478452"/>
          </a:xfrm>
          <a:prstGeom prst="rect">
            <a:avLst/>
          </a:prstGeom>
          <a:solidFill>
            <a:schemeClr val="bg1"/>
          </a:solidFill>
          <a:ln w="12700">
            <a:solidFill>
              <a:schemeClr val="accent5"/>
            </a:solidFill>
          </a:ln>
        </p:spPr>
      </p:pic>
      <p:sp>
        <p:nvSpPr>
          <p:cNvPr id="6146" name="Rectangle 2"/>
          <p:cNvSpPr>
            <a:spLocks noGrp="1" noChangeArrowheads="1"/>
          </p:cNvSpPr>
          <p:nvPr>
            <p:ph type="title"/>
          </p:nvPr>
        </p:nvSpPr>
        <p:spPr>
          <a:xfrm>
            <a:off x="766057" y="149830"/>
            <a:ext cx="10972799" cy="845837"/>
          </a:xfrm>
        </p:spPr>
        <p:txBody>
          <a:bodyPr/>
          <a:lstStyle/>
          <a:p>
            <a:r>
              <a:rPr lang="en-GB" dirty="0">
                <a:latin typeface="+mn-lt"/>
              </a:rPr>
              <a:t>The Elements data-table</a:t>
            </a:r>
          </a:p>
        </p:txBody>
      </p:sp>
      <p:sp>
        <p:nvSpPr>
          <p:cNvPr id="72" name="Oval 71"/>
          <p:cNvSpPr/>
          <p:nvPr/>
        </p:nvSpPr>
        <p:spPr bwMode="auto">
          <a:xfrm>
            <a:off x="1656446" y="1600200"/>
            <a:ext cx="3106940" cy="3187374"/>
          </a:xfrm>
          <a:prstGeom prst="ellipse">
            <a:avLst/>
          </a:prstGeom>
          <a:noFill/>
          <a:ln w="28575">
            <a:solidFill>
              <a:schemeClr val="tx2">
                <a:lumMod val="60000"/>
                <a:lumOff val="40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pic>
        <p:nvPicPr>
          <p:cNvPr id="9" name="Picture 8">
            <a:extLst>
              <a:ext uri="{FF2B5EF4-FFF2-40B4-BE49-F238E27FC236}">
                <a16:creationId xmlns:a16="http://schemas.microsoft.com/office/drawing/2014/main" id="{83E0D634-5ED6-591B-E514-9C21A1B55D79}"/>
              </a:ext>
            </a:extLst>
          </p:cNvPr>
          <p:cNvPicPr>
            <a:picLocks noChangeAspect="1"/>
          </p:cNvPicPr>
          <p:nvPr/>
        </p:nvPicPr>
        <p:blipFill>
          <a:blip r:embed="rId5"/>
          <a:stretch>
            <a:fillRect/>
          </a:stretch>
        </p:blipFill>
        <p:spPr>
          <a:xfrm>
            <a:off x="5974620" y="696016"/>
            <a:ext cx="4686456" cy="5212080"/>
          </a:xfrm>
          <a:prstGeom prst="rect">
            <a:avLst/>
          </a:prstGeom>
          <a:ln>
            <a:solidFill>
              <a:schemeClr val="accent1"/>
            </a:solidFill>
          </a:ln>
        </p:spPr>
      </p:pic>
      <p:sp>
        <p:nvSpPr>
          <p:cNvPr id="7" name="TextBox 6">
            <a:extLst>
              <a:ext uri="{FF2B5EF4-FFF2-40B4-BE49-F238E27FC236}">
                <a16:creationId xmlns:a16="http://schemas.microsoft.com/office/drawing/2014/main" id="{7A267EFC-B46A-43F5-A1E1-27F9568E8D66}"/>
              </a:ext>
            </a:extLst>
          </p:cNvPr>
          <p:cNvSpPr txBox="1"/>
          <p:nvPr/>
        </p:nvSpPr>
        <p:spPr>
          <a:xfrm>
            <a:off x="1857482" y="5029200"/>
            <a:ext cx="3106940" cy="823944"/>
          </a:xfrm>
          <a:prstGeom prst="rect">
            <a:avLst/>
          </a:prstGeom>
          <a:noFill/>
        </p:spPr>
        <p:txBody>
          <a:bodyPr wrap="none" rtlCol="0">
            <a:spAutoFit/>
          </a:bodyPr>
          <a:lstStyle/>
          <a:p>
            <a:pPr algn="ctr"/>
            <a:r>
              <a:rPr lang="en-GB" sz="1477" dirty="0"/>
              <a:t>Explore</a:t>
            </a:r>
          </a:p>
          <a:p>
            <a:pPr algn="ctr"/>
            <a:r>
              <a:rPr lang="en-GB" b="1" i="1" dirty="0">
                <a:solidFill>
                  <a:schemeClr val="accent1"/>
                </a:solidFill>
              </a:rPr>
              <a:t>Nucleus and Bonding-sensitive</a:t>
            </a:r>
          </a:p>
          <a:p>
            <a:pPr algn="ctr"/>
            <a:r>
              <a:rPr lang="en-GB" sz="1477" dirty="0"/>
              <a:t>properties</a:t>
            </a:r>
          </a:p>
        </p:txBody>
      </p:sp>
      <p:grpSp>
        <p:nvGrpSpPr>
          <p:cNvPr id="5" name="Group 4">
            <a:extLst>
              <a:ext uri="{FF2B5EF4-FFF2-40B4-BE49-F238E27FC236}">
                <a16:creationId xmlns:a16="http://schemas.microsoft.com/office/drawing/2014/main" id="{C7287320-BD9E-4778-9E17-202C7054A42C}"/>
              </a:ext>
            </a:extLst>
          </p:cNvPr>
          <p:cNvGrpSpPr/>
          <p:nvPr/>
        </p:nvGrpSpPr>
        <p:grpSpPr>
          <a:xfrm>
            <a:off x="5940155" y="2737306"/>
            <a:ext cx="1351932" cy="1429151"/>
            <a:chOff x="4802820" y="3201740"/>
            <a:chExt cx="1368152" cy="1446298"/>
          </a:xfrm>
        </p:grpSpPr>
        <p:sp>
          <p:nvSpPr>
            <p:cNvPr id="2" name="Rectangle: Rounded Corners 1">
              <a:extLst>
                <a:ext uri="{FF2B5EF4-FFF2-40B4-BE49-F238E27FC236}">
                  <a16:creationId xmlns:a16="http://schemas.microsoft.com/office/drawing/2014/main" id="{E433FE70-9E39-4BD1-8652-AD901D1CF009}"/>
                </a:ext>
              </a:extLst>
            </p:cNvPr>
            <p:cNvSpPr/>
            <p:nvPr/>
          </p:nvSpPr>
          <p:spPr>
            <a:xfrm>
              <a:off x="4802820" y="3201740"/>
              <a:ext cx="1368152" cy="90494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38B7ED58-4BDD-4CD6-BB7C-8666DB8C29AD}"/>
                </a:ext>
              </a:extLst>
            </p:cNvPr>
            <p:cNvSpPr/>
            <p:nvPr/>
          </p:nvSpPr>
          <p:spPr>
            <a:xfrm>
              <a:off x="4802820" y="4146593"/>
              <a:ext cx="1368152" cy="50144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64" name="Picture 6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rot="12460019" flipH="1">
            <a:off x="2994915" y="1104680"/>
            <a:ext cx="764096" cy="471670"/>
          </a:xfrm>
          <a:prstGeom prst="rect">
            <a:avLst/>
          </a:prstGeom>
        </p:spPr>
      </p:pic>
      <p:sp>
        <p:nvSpPr>
          <p:cNvPr id="6" name="Slide Number Placeholder 5">
            <a:extLst>
              <a:ext uri="{FF2B5EF4-FFF2-40B4-BE49-F238E27FC236}">
                <a16:creationId xmlns:a16="http://schemas.microsoft.com/office/drawing/2014/main" id="{89149CD5-0E5D-4735-AE19-826A1425C68D}"/>
              </a:ext>
            </a:extLst>
          </p:cNvPr>
          <p:cNvSpPr>
            <a:spLocks noGrp="1"/>
          </p:cNvSpPr>
          <p:nvPr>
            <p:ph type="sldNum" sz="quarter" idx="11"/>
          </p:nvPr>
        </p:nvSpPr>
        <p:spPr/>
        <p:txBody>
          <a:bodyPr/>
          <a:lstStyle/>
          <a:p>
            <a:fld id="{F0D23093-2AB0-F74C-B865-1A12A15B650E}" type="slidenum">
              <a:rPr lang="en-US" smtClean="0">
                <a:latin typeface="+mn-lt"/>
              </a:rPr>
              <a:pPr/>
              <a:t>10</a:t>
            </a:fld>
            <a:endParaRPr lang="en-US" dirty="0">
              <a:latin typeface="+mn-lt"/>
            </a:endParaRPr>
          </a:p>
        </p:txBody>
      </p:sp>
      <p:pic>
        <p:nvPicPr>
          <p:cNvPr id="17" name="Picture 16" descr="Elements icon&#10;">
            <a:extLst>
              <a:ext uri="{FF2B5EF4-FFF2-40B4-BE49-F238E27FC236}">
                <a16:creationId xmlns:a16="http://schemas.microsoft.com/office/drawing/2014/main" id="{3FBEF589-18B7-5ED9-DD85-277EDC7306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5528" y="1009807"/>
            <a:ext cx="1371600" cy="1371600"/>
          </a:xfrm>
          <a:prstGeom prst="rect">
            <a:avLst/>
          </a:prstGeom>
        </p:spPr>
      </p:pic>
      <p:pic>
        <p:nvPicPr>
          <p:cNvPr id="18" name="Picture 17" descr="The MSE tetrahedron with structure, properties, processes, and performance labeled as the vertices, with characterization in the center&#10;">
            <a:extLst>
              <a:ext uri="{FF2B5EF4-FFF2-40B4-BE49-F238E27FC236}">
                <a16:creationId xmlns:a16="http://schemas.microsoft.com/office/drawing/2014/main" id="{3CB1E578-EA4C-5218-2A21-FAAE3EC9F6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8356" y="2273554"/>
            <a:ext cx="2103120" cy="1840667"/>
          </a:xfrm>
          <a:prstGeom prst="rect">
            <a:avLst/>
          </a:prstGeom>
        </p:spPr>
      </p:pic>
    </p:spTree>
    <p:extLst>
      <p:ext uri="{BB962C8B-B14F-4D97-AF65-F5344CB8AC3E}">
        <p14:creationId xmlns:p14="http://schemas.microsoft.com/office/powerpoint/2010/main" val="36697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left)">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Variation of properties across the Periodic Table</a:t>
            </a:r>
          </a:p>
        </p:txBody>
      </p:sp>
      <p:grpSp>
        <p:nvGrpSpPr>
          <p:cNvPr id="3" name="Group 2">
            <a:extLst>
              <a:ext uri="{FF2B5EF4-FFF2-40B4-BE49-F238E27FC236}">
                <a16:creationId xmlns:a16="http://schemas.microsoft.com/office/drawing/2014/main" id="{B80AF2E7-69DE-48AF-90F9-E62109688EFE}"/>
              </a:ext>
            </a:extLst>
          </p:cNvPr>
          <p:cNvGrpSpPr/>
          <p:nvPr/>
        </p:nvGrpSpPr>
        <p:grpSpPr>
          <a:xfrm>
            <a:off x="1037270" y="1167077"/>
            <a:ext cx="7741238" cy="3308049"/>
            <a:chOff x="406400" y="1060750"/>
            <a:chExt cx="7741238" cy="3308049"/>
          </a:xfrm>
        </p:grpSpPr>
        <p:pic>
          <p:nvPicPr>
            <p:cNvPr id="2" name="Picture 1"/>
            <p:cNvPicPr>
              <a:picLocks noChangeAspect="1"/>
            </p:cNvPicPr>
            <p:nvPr/>
          </p:nvPicPr>
          <p:blipFill rotWithShape="1">
            <a:blip r:embed="rId3"/>
            <a:srcRect l="-2318" t="-2430" r="-2371" b="-3029"/>
            <a:stretch/>
          </p:blipFill>
          <p:spPr>
            <a:xfrm>
              <a:off x="406400" y="1060750"/>
              <a:ext cx="4870449" cy="3308049"/>
            </a:xfrm>
            <a:prstGeom prst="rect">
              <a:avLst/>
            </a:prstGeom>
            <a:solidFill>
              <a:schemeClr val="bg1"/>
            </a:solidFill>
            <a:ln>
              <a:solidFill>
                <a:schemeClr val="accent1"/>
              </a:solidFill>
            </a:ln>
            <a:effectLst/>
          </p:spPr>
        </p:pic>
        <p:sp>
          <p:nvSpPr>
            <p:cNvPr id="5" name="TextBox 4">
              <a:extLst>
                <a:ext uri="{FF2B5EF4-FFF2-40B4-BE49-F238E27FC236}">
                  <a16:creationId xmlns:a16="http://schemas.microsoft.com/office/drawing/2014/main" id="{6D9C6BA1-3BEB-46A6-8ACB-3DB2890F1EA0}"/>
                </a:ext>
              </a:extLst>
            </p:cNvPr>
            <p:cNvSpPr txBox="1"/>
            <p:nvPr/>
          </p:nvSpPr>
          <p:spPr>
            <a:xfrm>
              <a:off x="5927859" y="1286496"/>
              <a:ext cx="2219779" cy="830997"/>
            </a:xfrm>
            <a:prstGeom prst="rect">
              <a:avLst/>
            </a:prstGeom>
            <a:noFill/>
            <a:ln w="19050">
              <a:solidFill>
                <a:schemeClr val="accent4"/>
              </a:solidFill>
            </a:ln>
          </p:spPr>
          <p:txBody>
            <a:bodyPr wrap="square" rtlCol="0">
              <a:spAutoFit/>
            </a:bodyPr>
            <a:lstStyle/>
            <a:p>
              <a:pPr algn="ctr"/>
              <a:r>
                <a:rPr lang="en-GB" sz="1600" dirty="0"/>
                <a:t>Bonding-packing sensitive properties</a:t>
              </a:r>
            </a:p>
            <a:p>
              <a:pPr algn="ctr"/>
              <a:r>
                <a:rPr lang="en-GB" sz="1600" dirty="0">
                  <a:solidFill>
                    <a:schemeClr val="accent5"/>
                  </a:solidFill>
                </a:rPr>
                <a:t>10</a:t>
              </a:r>
              <a:r>
                <a:rPr lang="en-GB" sz="1600" baseline="30000" dirty="0">
                  <a:solidFill>
                    <a:schemeClr val="accent5"/>
                  </a:solidFill>
                </a:rPr>
                <a:t>-9 </a:t>
              </a:r>
              <a:r>
                <a:rPr lang="en-GB" sz="1600" dirty="0">
                  <a:solidFill>
                    <a:schemeClr val="accent5"/>
                  </a:solidFill>
                </a:rPr>
                <a:t>m</a:t>
              </a:r>
            </a:p>
          </p:txBody>
        </p:sp>
      </p:grpSp>
      <p:pic>
        <p:nvPicPr>
          <p:cNvPr id="6" name="Picture 5"/>
          <p:cNvPicPr>
            <a:picLocks noChangeAspect="1"/>
          </p:cNvPicPr>
          <p:nvPr/>
        </p:nvPicPr>
        <p:blipFill rotWithShape="1">
          <a:blip r:embed="rId4"/>
          <a:srcRect l="-1581" t="-1796" r="-3108" b="26055"/>
          <a:stretch/>
        </p:blipFill>
        <p:spPr>
          <a:xfrm>
            <a:off x="6535143" y="2815800"/>
            <a:ext cx="4870449" cy="3213024"/>
          </a:xfrm>
          <a:prstGeom prst="rect">
            <a:avLst/>
          </a:prstGeom>
          <a:solidFill>
            <a:schemeClr val="bg1"/>
          </a:solidFill>
          <a:ln>
            <a:solidFill>
              <a:schemeClr val="accent1"/>
            </a:solidFill>
          </a:ln>
          <a:effectLst/>
        </p:spPr>
      </p:pic>
      <p:sp>
        <p:nvSpPr>
          <p:cNvPr id="4" name="Slide Number Placeholder 3">
            <a:extLst>
              <a:ext uri="{FF2B5EF4-FFF2-40B4-BE49-F238E27FC236}">
                <a16:creationId xmlns:a16="http://schemas.microsoft.com/office/drawing/2014/main" id="{EA24A4AF-32EB-4E2F-81ED-19C6BD844804}"/>
              </a:ext>
            </a:extLst>
          </p:cNvPr>
          <p:cNvSpPr>
            <a:spLocks noGrp="1"/>
          </p:cNvSpPr>
          <p:nvPr>
            <p:ph type="sldNum" sz="quarter" idx="11"/>
          </p:nvPr>
        </p:nvSpPr>
        <p:spPr/>
        <p:txBody>
          <a:bodyPr/>
          <a:lstStyle/>
          <a:p>
            <a:fld id="{F0D23093-2AB0-F74C-B865-1A12A15B650E}" type="slidenum">
              <a:rPr lang="en-US" smtClean="0">
                <a:latin typeface="+mn-lt"/>
              </a:rPr>
              <a:pPr/>
              <a:t>11</a:t>
            </a:fld>
            <a:endParaRPr lang="en-US" dirty="0">
              <a:latin typeface="+mn-lt"/>
            </a:endParaRPr>
          </a:p>
        </p:txBody>
      </p:sp>
    </p:spTree>
    <p:extLst>
      <p:ext uri="{BB962C8B-B14F-4D97-AF65-F5344CB8AC3E}">
        <p14:creationId xmlns:p14="http://schemas.microsoft.com/office/powerpoint/2010/main" val="389673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Electronegativity and bonding</a:t>
            </a:r>
          </a:p>
        </p:txBody>
      </p:sp>
      <p:pic>
        <p:nvPicPr>
          <p:cNvPr id="2" name="Picture 1"/>
          <p:cNvPicPr>
            <a:picLocks noChangeAspect="1"/>
          </p:cNvPicPr>
          <p:nvPr/>
        </p:nvPicPr>
        <p:blipFill>
          <a:blip r:embed="rId3"/>
          <a:stretch>
            <a:fillRect/>
          </a:stretch>
        </p:blipFill>
        <p:spPr>
          <a:xfrm>
            <a:off x="1105109" y="1557918"/>
            <a:ext cx="5425611" cy="3954813"/>
          </a:xfrm>
          <a:prstGeom prst="rect">
            <a:avLst/>
          </a:prstGeom>
        </p:spPr>
      </p:pic>
      <p:sp>
        <p:nvSpPr>
          <p:cNvPr id="15" name="TextBox 14"/>
          <p:cNvSpPr txBox="1"/>
          <p:nvPr/>
        </p:nvSpPr>
        <p:spPr>
          <a:xfrm>
            <a:off x="7266481" y="4092639"/>
            <a:ext cx="3263457" cy="1001556"/>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spcBef>
                <a:spcPts val="0"/>
              </a:spcBef>
              <a:spcAft>
                <a:spcPts val="0"/>
              </a:spcAft>
            </a:pPr>
            <a:r>
              <a:rPr lang="en-GB" sz="1477" b="1" dirty="0">
                <a:solidFill>
                  <a:schemeClr val="accent4"/>
                </a:solidFill>
                <a:cs typeface="Calibri" panose="020F0502020204030204" pitchFamily="34" charset="0"/>
              </a:rPr>
              <a:t>Hume-Rothery rules for solid solutions:</a:t>
            </a:r>
          </a:p>
          <a:p>
            <a:pPr marL="263776" indent="-263776">
              <a:spcBef>
                <a:spcPts val="0"/>
              </a:spcBef>
              <a:spcAft>
                <a:spcPts val="0"/>
              </a:spcAft>
              <a:buClr>
                <a:schemeClr val="accent1"/>
              </a:buClr>
              <a:buSzPct val="100000"/>
              <a:buFont typeface="Arial" panose="020B0604020202020204" pitchFamily="34" charset="0"/>
              <a:buChar char="•"/>
            </a:pPr>
            <a:r>
              <a:rPr lang="en-GB" sz="1477" dirty="0">
                <a:cs typeface="Calibri" panose="020F0502020204030204" pitchFamily="34" charset="0"/>
              </a:rPr>
              <a:t>Atoms size difference less than 15%</a:t>
            </a:r>
          </a:p>
          <a:p>
            <a:pPr marL="263776" indent="-263776">
              <a:spcBef>
                <a:spcPts val="0"/>
              </a:spcBef>
              <a:spcAft>
                <a:spcPts val="0"/>
              </a:spcAft>
              <a:buClr>
                <a:schemeClr val="accent1"/>
              </a:buClr>
              <a:buSzPct val="100000"/>
              <a:buFont typeface="Arial" panose="020B0604020202020204" pitchFamily="34" charset="0"/>
              <a:buChar char="•"/>
            </a:pPr>
            <a:r>
              <a:rPr lang="en-GB" sz="1477" dirty="0">
                <a:cs typeface="Calibri" panose="020F0502020204030204" pitchFamily="34" charset="0"/>
              </a:rPr>
              <a:t>Similar electronegativity</a:t>
            </a:r>
          </a:p>
          <a:p>
            <a:pPr marL="263776" indent="-263776">
              <a:spcBef>
                <a:spcPts val="0"/>
              </a:spcBef>
              <a:spcAft>
                <a:spcPts val="0"/>
              </a:spcAft>
              <a:buClr>
                <a:schemeClr val="accent1"/>
              </a:buClr>
              <a:buSzPct val="100000"/>
              <a:buFont typeface="Arial" panose="020B0604020202020204" pitchFamily="34" charset="0"/>
              <a:buChar char="•"/>
            </a:pPr>
            <a:r>
              <a:rPr lang="en-GB" sz="1477" dirty="0">
                <a:cs typeface="Calibri" panose="020F0502020204030204" pitchFamily="34" charset="0"/>
              </a:rPr>
              <a:t>Valence is similar</a:t>
            </a:r>
          </a:p>
        </p:txBody>
      </p:sp>
      <p:grpSp>
        <p:nvGrpSpPr>
          <p:cNvPr id="21" name="Group 20"/>
          <p:cNvGrpSpPr/>
          <p:nvPr/>
        </p:nvGrpSpPr>
        <p:grpSpPr>
          <a:xfrm>
            <a:off x="1854331" y="2577124"/>
            <a:ext cx="4512264" cy="1128373"/>
            <a:chOff x="540330" y="1778224"/>
            <a:chExt cx="4540251" cy="100174"/>
          </a:xfrm>
        </p:grpSpPr>
        <p:sp>
          <p:nvSpPr>
            <p:cNvPr id="20" name="TextBox 19"/>
            <p:cNvSpPr txBox="1"/>
            <p:nvPr/>
          </p:nvSpPr>
          <p:spPr>
            <a:xfrm rot="20795391">
              <a:off x="4283499" y="1778224"/>
              <a:ext cx="705401" cy="38593"/>
            </a:xfrm>
            <a:prstGeom prst="rect">
              <a:avLst/>
            </a:prstGeom>
            <a:solidFill>
              <a:schemeClr val="bg1"/>
            </a:solidFill>
          </p:spPr>
          <p:txBody>
            <a:bodyPr wrap="none" rtlCol="0">
              <a:noAutofit/>
            </a:bodyPr>
            <a:lstStyle/>
            <a:p>
              <a:pPr algn="ctr">
                <a:spcBef>
                  <a:spcPts val="0"/>
                </a:spcBef>
                <a:spcAft>
                  <a:spcPts val="0"/>
                </a:spcAft>
              </a:pPr>
              <a:r>
                <a:rPr lang="en-GB" sz="1015" dirty="0">
                  <a:cs typeface="Calibri" panose="020F0502020204030204" pitchFamily="34" charset="0"/>
                </a:rPr>
                <a:t>Covalent</a:t>
              </a:r>
            </a:p>
            <a:p>
              <a:pPr algn="ctr">
                <a:spcBef>
                  <a:spcPts val="0"/>
                </a:spcBef>
                <a:spcAft>
                  <a:spcPts val="0"/>
                </a:spcAft>
              </a:pPr>
              <a:r>
                <a:rPr lang="en-GB" sz="1015" dirty="0">
                  <a:cs typeface="Calibri" panose="020F0502020204030204" pitchFamily="34" charset="0"/>
                </a:rPr>
                <a:t>Metallic</a:t>
              </a:r>
            </a:p>
          </p:txBody>
        </p:sp>
        <p:sp>
          <p:nvSpPr>
            <p:cNvPr id="19" name="Freeform: Shape 18"/>
            <p:cNvSpPr/>
            <p:nvPr/>
          </p:nvSpPr>
          <p:spPr bwMode="auto">
            <a:xfrm>
              <a:off x="540330" y="1786939"/>
              <a:ext cx="4540251" cy="91459"/>
            </a:xfrm>
            <a:custGeom>
              <a:avLst/>
              <a:gdLst>
                <a:gd name="connsiteX0" fmla="*/ 0 w 4382814"/>
                <a:gd name="connsiteY0" fmla="*/ 1261241 h 1261241"/>
                <a:gd name="connsiteX1" fmla="*/ 735724 w 4382814"/>
                <a:gd name="connsiteY1" fmla="*/ 1135117 h 1261241"/>
                <a:gd name="connsiteX2" fmla="*/ 1376855 w 4382814"/>
                <a:gd name="connsiteY2" fmla="*/ 935421 h 1261241"/>
                <a:gd name="connsiteX3" fmla="*/ 2448910 w 4382814"/>
                <a:gd name="connsiteY3" fmla="*/ 609600 h 1261241"/>
                <a:gd name="connsiteX4" fmla="*/ 3972910 w 4382814"/>
                <a:gd name="connsiteY4" fmla="*/ 115614 h 1261241"/>
                <a:gd name="connsiteX5" fmla="*/ 4382814 w 4382814"/>
                <a:gd name="connsiteY5" fmla="*/ 0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814" h="1261241">
                  <a:moveTo>
                    <a:pt x="0" y="1261241"/>
                  </a:moveTo>
                  <a:cubicBezTo>
                    <a:pt x="253124" y="1225330"/>
                    <a:pt x="506248" y="1189420"/>
                    <a:pt x="735724" y="1135117"/>
                  </a:cubicBezTo>
                  <a:cubicBezTo>
                    <a:pt x="965200" y="1080814"/>
                    <a:pt x="1376855" y="935421"/>
                    <a:pt x="1376855" y="935421"/>
                  </a:cubicBezTo>
                  <a:lnTo>
                    <a:pt x="2448910" y="609600"/>
                  </a:lnTo>
                  <a:lnTo>
                    <a:pt x="3972910" y="115614"/>
                  </a:lnTo>
                  <a:cubicBezTo>
                    <a:pt x="4295227" y="14014"/>
                    <a:pt x="4339020" y="7007"/>
                    <a:pt x="4382814" y="0"/>
                  </a:cubicBezTo>
                </a:path>
              </a:pathLst>
            </a:custGeom>
            <a:ln w="19050">
              <a:solidFill>
                <a:schemeClr val="accent4"/>
              </a:solidFill>
              <a:prstDash val="dashDot"/>
              <a:headEnd/>
              <a:tailEnd/>
            </a:ln>
          </p:spPr>
          <p:style>
            <a:lnRef idx="1">
              <a:schemeClr val="accent6"/>
            </a:lnRef>
            <a:fillRef idx="0">
              <a:schemeClr val="accent6"/>
            </a:fillRef>
            <a:effectRef idx="0">
              <a:schemeClr val="accent6"/>
            </a:effectRef>
            <a:fontRef idx="minor">
              <a:schemeClr val="tx1"/>
            </a:fontRef>
          </p:style>
          <p:txBody>
            <a:bodyPr vert="horz" wrap="square" lIns="84406" tIns="42203" rIns="84406" bIns="42203" numCol="1" rtlCol="0" anchor="t" anchorCtr="0" compatLnSpc="1">
              <a:prstTxWarp prst="textNoShape">
                <a:avLst/>
              </a:prstTxWarp>
              <a:noAutofit/>
            </a:bodyPr>
            <a:lstStyle/>
            <a:p>
              <a:pPr eaLnBrk="0" fontAlgn="base" hangingPunct="0">
                <a:spcBef>
                  <a:spcPct val="20000"/>
                </a:spcBef>
                <a:spcAft>
                  <a:spcPct val="20000"/>
                </a:spcAft>
                <a:buClr>
                  <a:srgbClr val="009B9B"/>
                </a:buClr>
                <a:buSzPct val="80000"/>
              </a:pPr>
              <a:endParaRPr lang="en-GB" b="1" dirty="0"/>
            </a:p>
          </p:txBody>
        </p:sp>
      </p:grpSp>
      <p:sp>
        <p:nvSpPr>
          <p:cNvPr id="23" name="TextBox 22"/>
          <p:cNvSpPr txBox="1"/>
          <p:nvPr/>
        </p:nvSpPr>
        <p:spPr>
          <a:xfrm>
            <a:off x="7226355" y="3360146"/>
            <a:ext cx="2924390" cy="546945"/>
          </a:xfrm>
          <a:prstGeom prst="rect">
            <a:avLst/>
          </a:prstGeom>
          <a:noFill/>
        </p:spPr>
        <p:txBody>
          <a:bodyPr wrap="none" rtlCol="0">
            <a:spAutoFit/>
          </a:bodyPr>
          <a:lstStyle/>
          <a:p>
            <a:pPr algn="ctr">
              <a:spcBef>
                <a:spcPts val="0"/>
              </a:spcBef>
              <a:spcAft>
                <a:spcPts val="0"/>
              </a:spcAft>
            </a:pPr>
            <a:r>
              <a:rPr lang="en-GB" sz="1477" dirty="0">
                <a:cs typeface="Calibri" panose="020F0502020204030204" pitchFamily="34" charset="0"/>
              </a:rPr>
              <a:t>Difference in electronegativity &lt; 1.7</a:t>
            </a:r>
          </a:p>
          <a:p>
            <a:pPr algn="ctr">
              <a:spcBef>
                <a:spcPts val="0"/>
              </a:spcBef>
              <a:spcAft>
                <a:spcPts val="0"/>
              </a:spcAft>
            </a:pPr>
            <a:r>
              <a:rPr lang="en-GB" sz="1477" dirty="0">
                <a:solidFill>
                  <a:schemeClr val="accent5"/>
                </a:solidFill>
                <a:cs typeface="Calibri" panose="020F0502020204030204" pitchFamily="34" charset="0"/>
              </a:rPr>
              <a:t>Covalent bonding</a:t>
            </a:r>
          </a:p>
        </p:txBody>
      </p:sp>
      <p:sp>
        <p:nvSpPr>
          <p:cNvPr id="24" name="TextBox 23"/>
          <p:cNvSpPr txBox="1"/>
          <p:nvPr/>
        </p:nvSpPr>
        <p:spPr>
          <a:xfrm>
            <a:off x="7723924" y="1602384"/>
            <a:ext cx="1929246" cy="546945"/>
          </a:xfrm>
          <a:prstGeom prst="rect">
            <a:avLst/>
          </a:prstGeom>
          <a:noFill/>
        </p:spPr>
        <p:txBody>
          <a:bodyPr wrap="none" rtlCol="0">
            <a:spAutoFit/>
          </a:bodyPr>
          <a:lstStyle/>
          <a:p>
            <a:pPr algn="ctr">
              <a:spcBef>
                <a:spcPts val="0"/>
              </a:spcBef>
              <a:spcAft>
                <a:spcPts val="0"/>
              </a:spcAft>
            </a:pPr>
            <a:r>
              <a:rPr lang="en-GB" sz="1477" dirty="0">
                <a:cs typeface="Calibri" panose="020F0502020204030204" pitchFamily="34" charset="0"/>
              </a:rPr>
              <a:t>Low electronegativity :</a:t>
            </a:r>
          </a:p>
          <a:p>
            <a:pPr algn="ctr">
              <a:spcBef>
                <a:spcPts val="0"/>
              </a:spcBef>
              <a:spcAft>
                <a:spcPts val="0"/>
              </a:spcAft>
            </a:pPr>
            <a:r>
              <a:rPr lang="en-GB" sz="1477" dirty="0">
                <a:solidFill>
                  <a:schemeClr val="accent5"/>
                </a:solidFill>
                <a:cs typeface="Calibri" panose="020F0502020204030204" pitchFamily="34" charset="0"/>
              </a:rPr>
              <a:t>Metallic bonding</a:t>
            </a:r>
          </a:p>
        </p:txBody>
      </p:sp>
      <p:grpSp>
        <p:nvGrpSpPr>
          <p:cNvPr id="3" name="Group 2">
            <a:extLst>
              <a:ext uri="{FF2B5EF4-FFF2-40B4-BE49-F238E27FC236}">
                <a16:creationId xmlns:a16="http://schemas.microsoft.com/office/drawing/2014/main" id="{1074FD9D-0FE4-4B8B-9FED-46071F3E48A9}"/>
              </a:ext>
            </a:extLst>
          </p:cNvPr>
          <p:cNvGrpSpPr/>
          <p:nvPr/>
        </p:nvGrpSpPr>
        <p:grpSpPr>
          <a:xfrm>
            <a:off x="7226355" y="2424917"/>
            <a:ext cx="2924390" cy="845971"/>
            <a:chOff x="5854312" y="2087837"/>
            <a:chExt cx="3168089" cy="916470"/>
          </a:xfrm>
        </p:grpSpPr>
        <p:sp>
          <p:nvSpPr>
            <p:cNvPr id="13" name="TextBox 12"/>
            <p:cNvSpPr txBox="1"/>
            <p:nvPr/>
          </p:nvSpPr>
          <p:spPr>
            <a:xfrm>
              <a:off x="5854312" y="2411783"/>
              <a:ext cx="3168089" cy="592524"/>
            </a:xfrm>
            <a:prstGeom prst="rect">
              <a:avLst/>
            </a:prstGeom>
            <a:noFill/>
          </p:spPr>
          <p:txBody>
            <a:bodyPr wrap="none" rtlCol="0">
              <a:spAutoFit/>
            </a:bodyPr>
            <a:lstStyle/>
            <a:p>
              <a:pPr algn="ctr">
                <a:spcBef>
                  <a:spcPts val="0"/>
                </a:spcBef>
                <a:spcAft>
                  <a:spcPts val="0"/>
                </a:spcAft>
              </a:pPr>
              <a:r>
                <a:rPr lang="en-GB" sz="1477" dirty="0">
                  <a:cs typeface="Calibri" panose="020F0502020204030204" pitchFamily="34" charset="0"/>
                </a:rPr>
                <a:t>Difference in electronegativity &gt; 1.7</a:t>
              </a:r>
            </a:p>
            <a:p>
              <a:pPr algn="ctr"/>
              <a:r>
                <a:rPr lang="en-GB" sz="1477" dirty="0">
                  <a:solidFill>
                    <a:schemeClr val="accent5"/>
                  </a:solidFill>
                  <a:cs typeface="Calibri" panose="020F0502020204030204" pitchFamily="34" charset="0"/>
                </a:rPr>
                <a:t>Ionic bonding</a:t>
              </a:r>
            </a:p>
          </p:txBody>
        </p:sp>
        <p:sp>
          <p:nvSpPr>
            <p:cNvPr id="11" name="TextBox 10">
              <a:extLst>
                <a:ext uri="{FF2B5EF4-FFF2-40B4-BE49-F238E27FC236}">
                  <a16:creationId xmlns:a16="http://schemas.microsoft.com/office/drawing/2014/main" id="{2FA222A1-C927-4F2B-9B6A-6D1E9CF8EF9C}"/>
                </a:ext>
              </a:extLst>
            </p:cNvPr>
            <p:cNvSpPr txBox="1"/>
            <p:nvPr/>
          </p:nvSpPr>
          <p:spPr>
            <a:xfrm>
              <a:off x="7034549" y="2087837"/>
              <a:ext cx="713321" cy="346276"/>
            </a:xfrm>
            <a:prstGeom prst="rect">
              <a:avLst/>
            </a:prstGeom>
            <a:noFill/>
          </p:spPr>
          <p:txBody>
            <a:bodyPr wrap="none" rtlCol="0">
              <a:spAutoFit/>
            </a:bodyPr>
            <a:lstStyle/>
            <a:p>
              <a:pPr algn="ctr"/>
              <a:r>
                <a:rPr lang="en-GB" sz="1477" b="1" dirty="0">
                  <a:solidFill>
                    <a:schemeClr val="accent1"/>
                  </a:solidFill>
                  <a:cs typeface="Calibri" panose="020F0502020204030204" pitchFamily="34" charset="0"/>
                </a:rPr>
                <a:t>Alloys</a:t>
              </a:r>
            </a:p>
          </p:txBody>
        </p:sp>
      </p:grpSp>
      <p:sp>
        <p:nvSpPr>
          <p:cNvPr id="4" name="Slide Number Placeholder 3">
            <a:extLst>
              <a:ext uri="{FF2B5EF4-FFF2-40B4-BE49-F238E27FC236}">
                <a16:creationId xmlns:a16="http://schemas.microsoft.com/office/drawing/2014/main" id="{DA5DF381-AE25-4B44-8E0F-6EA9A72301ED}"/>
              </a:ext>
            </a:extLst>
          </p:cNvPr>
          <p:cNvSpPr>
            <a:spLocks noGrp="1"/>
          </p:cNvSpPr>
          <p:nvPr>
            <p:ph type="sldNum" sz="quarter" idx="11"/>
          </p:nvPr>
        </p:nvSpPr>
        <p:spPr/>
        <p:txBody>
          <a:bodyPr/>
          <a:lstStyle/>
          <a:p>
            <a:fld id="{F0D23093-2AB0-F74C-B865-1A12A15B650E}" type="slidenum">
              <a:rPr lang="en-US" smtClean="0">
                <a:latin typeface="+mn-lt"/>
              </a:rPr>
              <a:pPr/>
              <a:t>12</a:t>
            </a:fld>
            <a:endParaRPr lang="en-US" dirty="0">
              <a:latin typeface="+mn-lt"/>
            </a:endParaRPr>
          </a:p>
        </p:txBody>
      </p:sp>
    </p:spTree>
    <p:extLst>
      <p:ext uri="{BB962C8B-B14F-4D97-AF65-F5344CB8AC3E}">
        <p14:creationId xmlns:p14="http://schemas.microsoft.com/office/powerpoint/2010/main" val="1706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e MSE tetrahedron with structure, properties, processes, and performance labeled as the vertices, with characterization in the center&#10;">
            <a:extLst>
              <a:ext uri="{FF2B5EF4-FFF2-40B4-BE49-F238E27FC236}">
                <a16:creationId xmlns:a16="http://schemas.microsoft.com/office/drawing/2014/main" id="{442B126C-F1F6-5A18-D58C-1F3F15167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356" y="2273554"/>
            <a:ext cx="2103120" cy="1840667"/>
          </a:xfrm>
          <a:prstGeom prst="rect">
            <a:avLst/>
          </a:prstGeom>
        </p:spPr>
      </p:pic>
      <p:sp>
        <p:nvSpPr>
          <p:cNvPr id="6146" name="Rectangle 2"/>
          <p:cNvSpPr>
            <a:spLocks noGrp="1" noChangeArrowheads="1"/>
          </p:cNvSpPr>
          <p:nvPr>
            <p:ph type="title"/>
          </p:nvPr>
        </p:nvSpPr>
        <p:spPr/>
        <p:txBody>
          <a:bodyPr/>
          <a:lstStyle/>
          <a:p>
            <a:r>
              <a:rPr lang="en-GB" dirty="0">
                <a:latin typeface="+mn-lt"/>
              </a:rPr>
              <a:t>Materials data-table</a:t>
            </a:r>
          </a:p>
        </p:txBody>
      </p:sp>
      <p:pic>
        <p:nvPicPr>
          <p:cNvPr id="7" name="Picture 6">
            <a:extLst>
              <a:ext uri="{FF2B5EF4-FFF2-40B4-BE49-F238E27FC236}">
                <a16:creationId xmlns:a16="http://schemas.microsoft.com/office/drawing/2014/main" id="{36579166-B3DF-D6BA-9059-805E651CEA06}"/>
              </a:ext>
            </a:extLst>
          </p:cNvPr>
          <p:cNvPicPr>
            <a:picLocks noChangeAspect="1"/>
          </p:cNvPicPr>
          <p:nvPr/>
        </p:nvPicPr>
        <p:blipFill>
          <a:blip r:embed="rId4"/>
          <a:stretch>
            <a:fillRect/>
          </a:stretch>
        </p:blipFill>
        <p:spPr>
          <a:xfrm>
            <a:off x="6265859" y="344718"/>
            <a:ext cx="4362388" cy="5852160"/>
          </a:xfrm>
          <a:prstGeom prst="rect">
            <a:avLst/>
          </a:prstGeom>
          <a:ln>
            <a:solidFill>
              <a:schemeClr val="accent1"/>
            </a:solidFill>
          </a:ln>
        </p:spPr>
      </p:pic>
      <p:sp>
        <p:nvSpPr>
          <p:cNvPr id="64" name="Rectangle: Rounded Corners 63">
            <a:extLst>
              <a:ext uri="{FF2B5EF4-FFF2-40B4-BE49-F238E27FC236}">
                <a16:creationId xmlns:a16="http://schemas.microsoft.com/office/drawing/2014/main" id="{63118A8C-A5C1-45AA-8E08-4225DE9471E6}"/>
              </a:ext>
            </a:extLst>
          </p:cNvPr>
          <p:cNvSpPr/>
          <p:nvPr/>
        </p:nvSpPr>
        <p:spPr>
          <a:xfrm>
            <a:off x="6265859" y="4038600"/>
            <a:ext cx="2039941" cy="27829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sp>
        <p:nvSpPr>
          <p:cNvPr id="3" name="Slide Number Placeholder 2">
            <a:extLst>
              <a:ext uri="{FF2B5EF4-FFF2-40B4-BE49-F238E27FC236}">
                <a16:creationId xmlns:a16="http://schemas.microsoft.com/office/drawing/2014/main" id="{2F1EE326-90F7-4ED8-8E99-F66D100FF4E4}"/>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6" name="Oval 5">
            <a:extLst>
              <a:ext uri="{FF2B5EF4-FFF2-40B4-BE49-F238E27FC236}">
                <a16:creationId xmlns:a16="http://schemas.microsoft.com/office/drawing/2014/main" id="{8AA31D5B-A9C8-FD14-3C43-5D85235DF788}"/>
              </a:ext>
            </a:extLst>
          </p:cNvPr>
          <p:cNvSpPr/>
          <p:nvPr/>
        </p:nvSpPr>
        <p:spPr bwMode="auto">
          <a:xfrm>
            <a:off x="1656446" y="1600200"/>
            <a:ext cx="3106940" cy="3187374"/>
          </a:xfrm>
          <a:prstGeom prst="ellipse">
            <a:avLst/>
          </a:prstGeom>
          <a:noFill/>
          <a:ln w="28575">
            <a:solidFill>
              <a:schemeClr val="tx2">
                <a:lumMod val="60000"/>
                <a:lumOff val="40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pic>
        <p:nvPicPr>
          <p:cNvPr id="10" name="Picture 9" descr="Elements icon&#10;">
            <a:extLst>
              <a:ext uri="{FF2B5EF4-FFF2-40B4-BE49-F238E27FC236}">
                <a16:creationId xmlns:a16="http://schemas.microsoft.com/office/drawing/2014/main" id="{1FEA29BA-5BFC-DDBC-DB13-5C1093EAA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528" y="1009807"/>
            <a:ext cx="1371600" cy="1371600"/>
          </a:xfrm>
          <a:prstGeom prst="rect">
            <a:avLst/>
          </a:prstGeom>
        </p:spPr>
      </p:pic>
      <p:pic>
        <p:nvPicPr>
          <p:cNvPr id="14" name="Picture 13" descr="materials icon&#10;">
            <a:extLst>
              <a:ext uri="{FF2B5EF4-FFF2-40B4-BE49-F238E27FC236}">
                <a16:creationId xmlns:a16="http://schemas.microsoft.com/office/drawing/2014/main" id="{B281CE7F-EA71-1021-A1FD-06DB53773B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659" y="973583"/>
            <a:ext cx="1371600" cy="1371600"/>
          </a:xfrm>
          <a:prstGeom prst="rect">
            <a:avLst/>
          </a:prstGeom>
        </p:spPr>
      </p:pic>
    </p:spTree>
    <p:extLst>
      <p:ext uri="{BB962C8B-B14F-4D97-AF65-F5344CB8AC3E}">
        <p14:creationId xmlns:p14="http://schemas.microsoft.com/office/powerpoint/2010/main" val="376307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left)">
                                      <p:cBhvr>
                                        <p:cTn id="1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Materials records</a:t>
            </a:r>
          </a:p>
        </p:txBody>
      </p:sp>
      <p:grpSp>
        <p:nvGrpSpPr>
          <p:cNvPr id="6" name="Group 5">
            <a:extLst>
              <a:ext uri="{FF2B5EF4-FFF2-40B4-BE49-F238E27FC236}">
                <a16:creationId xmlns:a16="http://schemas.microsoft.com/office/drawing/2014/main" id="{792DEDD3-64B7-8DF3-B0B2-AC0546194F06}"/>
              </a:ext>
            </a:extLst>
          </p:cNvPr>
          <p:cNvGrpSpPr/>
          <p:nvPr/>
        </p:nvGrpSpPr>
        <p:grpSpPr>
          <a:xfrm>
            <a:off x="125327" y="645398"/>
            <a:ext cx="4089739" cy="5486400"/>
            <a:chOff x="125327" y="721598"/>
            <a:chExt cx="4089739" cy="5486400"/>
          </a:xfrm>
        </p:grpSpPr>
        <p:pic>
          <p:nvPicPr>
            <p:cNvPr id="4" name="Picture 3">
              <a:extLst>
                <a:ext uri="{FF2B5EF4-FFF2-40B4-BE49-F238E27FC236}">
                  <a16:creationId xmlns:a16="http://schemas.microsoft.com/office/drawing/2014/main" id="{51D1FECE-22D4-698B-26C7-C56BA1A06444}"/>
                </a:ext>
              </a:extLst>
            </p:cNvPr>
            <p:cNvPicPr>
              <a:picLocks noChangeAspect="1"/>
            </p:cNvPicPr>
            <p:nvPr/>
          </p:nvPicPr>
          <p:blipFill>
            <a:blip r:embed="rId3"/>
            <a:stretch>
              <a:fillRect/>
            </a:stretch>
          </p:blipFill>
          <p:spPr>
            <a:xfrm>
              <a:off x="125327" y="721598"/>
              <a:ext cx="4089739" cy="5486400"/>
            </a:xfrm>
            <a:prstGeom prst="rect">
              <a:avLst/>
            </a:prstGeom>
            <a:ln>
              <a:solidFill>
                <a:schemeClr val="accent1"/>
              </a:solidFill>
            </a:ln>
          </p:spPr>
        </p:pic>
        <p:sp>
          <p:nvSpPr>
            <p:cNvPr id="19" name="TextBox 18">
              <a:extLst>
                <a:ext uri="{FF2B5EF4-FFF2-40B4-BE49-F238E27FC236}">
                  <a16:creationId xmlns:a16="http://schemas.microsoft.com/office/drawing/2014/main" id="{9CB4403F-A16E-457E-B461-BBF05A18E093}"/>
                </a:ext>
              </a:extLst>
            </p:cNvPr>
            <p:cNvSpPr txBox="1"/>
            <p:nvPr/>
          </p:nvSpPr>
          <p:spPr>
            <a:xfrm>
              <a:off x="181212" y="1121924"/>
              <a:ext cx="2363660" cy="352854"/>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GB" sz="1693" dirty="0">
                  <a:solidFill>
                    <a:schemeClr val="accent4"/>
                  </a:solidFill>
                  <a:cs typeface="Calibri" panose="020F0502020204030204" pitchFamily="34" charset="0"/>
                </a:rPr>
                <a:t>95 Engineering materials</a:t>
              </a:r>
            </a:p>
          </p:txBody>
        </p:sp>
      </p:grpSp>
      <p:grpSp>
        <p:nvGrpSpPr>
          <p:cNvPr id="11" name="Group 10">
            <a:extLst>
              <a:ext uri="{FF2B5EF4-FFF2-40B4-BE49-F238E27FC236}">
                <a16:creationId xmlns:a16="http://schemas.microsoft.com/office/drawing/2014/main" id="{230C21F0-2F78-3DA8-1C9A-A0A73263F358}"/>
              </a:ext>
            </a:extLst>
          </p:cNvPr>
          <p:cNvGrpSpPr/>
          <p:nvPr/>
        </p:nvGrpSpPr>
        <p:grpSpPr>
          <a:xfrm>
            <a:off x="3733800" y="609600"/>
            <a:ext cx="4115661" cy="5486400"/>
            <a:chOff x="3523713" y="0"/>
            <a:chExt cx="4115661" cy="5486400"/>
          </a:xfrm>
        </p:grpSpPr>
        <p:pic>
          <p:nvPicPr>
            <p:cNvPr id="8" name="Picture 7">
              <a:extLst>
                <a:ext uri="{FF2B5EF4-FFF2-40B4-BE49-F238E27FC236}">
                  <a16:creationId xmlns:a16="http://schemas.microsoft.com/office/drawing/2014/main" id="{9057F700-A1ED-0BB6-3D96-04AEB56681E7}"/>
                </a:ext>
              </a:extLst>
            </p:cNvPr>
            <p:cNvPicPr>
              <a:picLocks noChangeAspect="1"/>
            </p:cNvPicPr>
            <p:nvPr/>
          </p:nvPicPr>
          <p:blipFill>
            <a:blip r:embed="rId4"/>
            <a:stretch>
              <a:fillRect/>
            </a:stretch>
          </p:blipFill>
          <p:spPr>
            <a:xfrm>
              <a:off x="3523713" y="0"/>
              <a:ext cx="4115661" cy="5486400"/>
            </a:xfrm>
            <a:prstGeom prst="rect">
              <a:avLst/>
            </a:prstGeom>
            <a:ln>
              <a:solidFill>
                <a:schemeClr val="accent1"/>
              </a:solidFill>
            </a:ln>
          </p:spPr>
        </p:pic>
        <p:sp>
          <p:nvSpPr>
            <p:cNvPr id="22" name="TextBox 21">
              <a:extLst>
                <a:ext uri="{FF2B5EF4-FFF2-40B4-BE49-F238E27FC236}">
                  <a16:creationId xmlns:a16="http://schemas.microsoft.com/office/drawing/2014/main" id="{5845BCDC-B787-4EF8-A21A-7D939A8D0088}"/>
                </a:ext>
              </a:extLst>
            </p:cNvPr>
            <p:cNvSpPr txBox="1"/>
            <p:nvPr/>
          </p:nvSpPr>
          <p:spPr>
            <a:xfrm>
              <a:off x="3617793" y="386756"/>
              <a:ext cx="2163093" cy="352854"/>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GB" sz="1693" dirty="0">
                  <a:solidFill>
                    <a:schemeClr val="accent4"/>
                  </a:solidFill>
                  <a:cs typeface="Calibri" panose="020F0502020204030204" pitchFamily="34" charset="0"/>
                </a:rPr>
                <a:t>88 Biological materials</a:t>
              </a:r>
            </a:p>
          </p:txBody>
        </p:sp>
      </p:grpSp>
      <p:grpSp>
        <p:nvGrpSpPr>
          <p:cNvPr id="12" name="Group 11">
            <a:extLst>
              <a:ext uri="{FF2B5EF4-FFF2-40B4-BE49-F238E27FC236}">
                <a16:creationId xmlns:a16="http://schemas.microsoft.com/office/drawing/2014/main" id="{A6FDEC1F-6E86-392A-8676-B96264D48374}"/>
              </a:ext>
            </a:extLst>
          </p:cNvPr>
          <p:cNvGrpSpPr/>
          <p:nvPr/>
        </p:nvGrpSpPr>
        <p:grpSpPr>
          <a:xfrm>
            <a:off x="7610646" y="617870"/>
            <a:ext cx="4100144" cy="5486400"/>
            <a:chOff x="7689538" y="685800"/>
            <a:chExt cx="4100144" cy="5486400"/>
          </a:xfrm>
        </p:grpSpPr>
        <p:pic>
          <p:nvPicPr>
            <p:cNvPr id="10" name="Picture 9">
              <a:extLst>
                <a:ext uri="{FF2B5EF4-FFF2-40B4-BE49-F238E27FC236}">
                  <a16:creationId xmlns:a16="http://schemas.microsoft.com/office/drawing/2014/main" id="{7447EA1D-30BC-CD7F-D702-051670DFB301}"/>
                </a:ext>
              </a:extLst>
            </p:cNvPr>
            <p:cNvPicPr>
              <a:picLocks noChangeAspect="1"/>
            </p:cNvPicPr>
            <p:nvPr/>
          </p:nvPicPr>
          <p:blipFill>
            <a:blip r:embed="rId5"/>
            <a:stretch>
              <a:fillRect/>
            </a:stretch>
          </p:blipFill>
          <p:spPr>
            <a:xfrm>
              <a:off x="7689538" y="685800"/>
              <a:ext cx="4100144" cy="5486400"/>
            </a:xfrm>
            <a:prstGeom prst="rect">
              <a:avLst/>
            </a:prstGeom>
            <a:ln>
              <a:solidFill>
                <a:schemeClr val="accent1"/>
              </a:solidFill>
            </a:ln>
          </p:spPr>
        </p:pic>
        <p:sp>
          <p:nvSpPr>
            <p:cNvPr id="25" name="TextBox 24">
              <a:extLst>
                <a:ext uri="{FF2B5EF4-FFF2-40B4-BE49-F238E27FC236}">
                  <a16:creationId xmlns:a16="http://schemas.microsoft.com/office/drawing/2014/main" id="{7A014308-5510-4F62-9761-C6628A24ACA9}"/>
                </a:ext>
              </a:extLst>
            </p:cNvPr>
            <p:cNvSpPr txBox="1"/>
            <p:nvPr/>
          </p:nvSpPr>
          <p:spPr>
            <a:xfrm>
              <a:off x="7772400" y="1121924"/>
              <a:ext cx="2243436" cy="352854"/>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GB" sz="1693" dirty="0">
                  <a:solidFill>
                    <a:schemeClr val="accent4"/>
                  </a:solidFill>
                  <a:cs typeface="Calibri" panose="020F0502020204030204" pitchFamily="34" charset="0"/>
                </a:rPr>
                <a:t>46 Functional materials</a:t>
              </a:r>
            </a:p>
          </p:txBody>
        </p:sp>
      </p:grpSp>
      <p:sp>
        <p:nvSpPr>
          <p:cNvPr id="3" name="Slide Number Placeholder 2">
            <a:extLst>
              <a:ext uri="{FF2B5EF4-FFF2-40B4-BE49-F238E27FC236}">
                <a16:creationId xmlns:a16="http://schemas.microsoft.com/office/drawing/2014/main" id="{DFC2722E-CCFB-4DEC-9A52-3EC2D97F0289}"/>
              </a:ext>
            </a:extLst>
          </p:cNvPr>
          <p:cNvSpPr>
            <a:spLocks noGrp="1"/>
          </p:cNvSpPr>
          <p:nvPr>
            <p:ph type="sldNum" sz="quarter" idx="11"/>
          </p:nvPr>
        </p:nvSpPr>
        <p:spPr/>
        <p:txBody>
          <a:bodyPr/>
          <a:lstStyle/>
          <a:p>
            <a:fld id="{F0D23093-2AB0-F74C-B865-1A12A15B650E}" type="slidenum">
              <a:rPr lang="en-US" smtClean="0">
                <a:latin typeface="+mn-lt"/>
              </a:rPr>
              <a:pPr/>
              <a:t>14</a:t>
            </a:fld>
            <a:endParaRPr lang="en-US" dirty="0">
              <a:latin typeface="+mn-lt"/>
            </a:endParaRPr>
          </a:p>
        </p:txBody>
      </p:sp>
    </p:spTree>
    <p:extLst>
      <p:ext uri="{BB962C8B-B14F-4D97-AF65-F5344CB8AC3E}">
        <p14:creationId xmlns:p14="http://schemas.microsoft.com/office/powerpoint/2010/main" val="374892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cs typeface="Calibri" panose="020F0502020204030204" pitchFamily="34" charset="0"/>
              </a:rPr>
              <a:t>Engineering and natural materials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685800"/>
            <a:ext cx="4652308" cy="31708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921" y="2825699"/>
            <a:ext cx="4652308" cy="3196231"/>
          </a:xfrm>
          <a:prstGeom prst="rect">
            <a:avLst/>
          </a:prstGeom>
        </p:spPr>
      </p:pic>
      <p:grpSp>
        <p:nvGrpSpPr>
          <p:cNvPr id="18" name="Group 17">
            <a:extLst>
              <a:ext uri="{FF2B5EF4-FFF2-40B4-BE49-F238E27FC236}">
                <a16:creationId xmlns:a16="http://schemas.microsoft.com/office/drawing/2014/main" id="{D0C7E556-A86C-41A5-93FA-29F375357581}"/>
              </a:ext>
            </a:extLst>
          </p:cNvPr>
          <p:cNvGrpSpPr/>
          <p:nvPr/>
        </p:nvGrpSpPr>
        <p:grpSpPr>
          <a:xfrm>
            <a:off x="5058098" y="958785"/>
            <a:ext cx="4300875" cy="1715293"/>
            <a:chOff x="3081171" y="1190486"/>
            <a:chExt cx="4659280" cy="1858234"/>
          </a:xfrm>
        </p:grpSpPr>
        <p:grpSp>
          <p:nvGrpSpPr>
            <p:cNvPr id="8" name="Group 7">
              <a:extLst>
                <a:ext uri="{FF2B5EF4-FFF2-40B4-BE49-F238E27FC236}">
                  <a16:creationId xmlns:a16="http://schemas.microsoft.com/office/drawing/2014/main" id="{AC8138D5-7359-474E-968D-12E9B3A0496B}"/>
                </a:ext>
              </a:extLst>
            </p:cNvPr>
            <p:cNvGrpSpPr/>
            <p:nvPr/>
          </p:nvGrpSpPr>
          <p:grpSpPr>
            <a:xfrm>
              <a:off x="5868243" y="1190486"/>
              <a:ext cx="1872208" cy="1858234"/>
              <a:chOff x="6369265" y="1287303"/>
              <a:chExt cx="1872208" cy="1858234"/>
            </a:xfrm>
          </p:grpSpPr>
          <p:pic>
            <p:nvPicPr>
              <p:cNvPr id="9" name="Picture 8">
                <a:extLst>
                  <a:ext uri="{FF2B5EF4-FFF2-40B4-BE49-F238E27FC236}">
                    <a16:creationId xmlns:a16="http://schemas.microsoft.com/office/drawing/2014/main" id="{869D1F5F-DC11-4D67-A64D-7908C23CBB2D}"/>
                  </a:ext>
                </a:extLst>
              </p:cNvPr>
              <p:cNvPicPr/>
              <p:nvPr/>
            </p:nvPicPr>
            <p:blipFill rotWithShape="1">
              <a:blip r:embed="rId5">
                <a:extLst>
                  <a:ext uri="{28A0092B-C50C-407E-A947-70E740481C1C}">
                    <a14:useLocalDpi xmlns:a14="http://schemas.microsoft.com/office/drawing/2010/main" val="0"/>
                  </a:ext>
                </a:extLst>
              </a:blip>
              <a:srcRect l="29369" r="29496"/>
              <a:stretch/>
            </p:blipFill>
            <p:spPr bwMode="auto">
              <a:xfrm>
                <a:off x="6369265" y="1628800"/>
                <a:ext cx="1872208" cy="1516737"/>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47264A4C-5CE7-464A-98E1-9B4DECFEDB59}"/>
                  </a:ext>
                </a:extLst>
              </p:cNvPr>
              <p:cNvSpPr txBox="1"/>
              <p:nvPr/>
            </p:nvSpPr>
            <p:spPr>
              <a:xfrm>
                <a:off x="6732339" y="1287303"/>
                <a:ext cx="1283685" cy="315434"/>
              </a:xfrm>
              <a:prstGeom prst="rect">
                <a:avLst/>
              </a:prstGeom>
              <a:noFill/>
            </p:spPr>
            <p:txBody>
              <a:bodyPr wrap="none" rtlCol="0">
                <a:spAutoFit/>
              </a:bodyPr>
              <a:lstStyle/>
              <a:p>
                <a:r>
                  <a:rPr lang="en-GB" sz="1292" b="1" dirty="0"/>
                  <a:t>Carbon steel</a:t>
                </a:r>
              </a:p>
            </p:txBody>
          </p:sp>
        </p:grpSp>
        <p:sp>
          <p:nvSpPr>
            <p:cNvPr id="13" name="Oval 12">
              <a:extLst>
                <a:ext uri="{FF2B5EF4-FFF2-40B4-BE49-F238E27FC236}">
                  <a16:creationId xmlns:a16="http://schemas.microsoft.com/office/drawing/2014/main" id="{907956F3-1146-4B7C-949C-54949EA9CC5E}"/>
                </a:ext>
              </a:extLst>
            </p:cNvPr>
            <p:cNvSpPr/>
            <p:nvPr/>
          </p:nvSpPr>
          <p:spPr>
            <a:xfrm>
              <a:off x="3081171" y="1531983"/>
              <a:ext cx="216024" cy="36004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6E11E59C-8605-4D26-96E5-9295026B926D}"/>
              </a:ext>
            </a:extLst>
          </p:cNvPr>
          <p:cNvGrpSpPr/>
          <p:nvPr/>
        </p:nvGrpSpPr>
        <p:grpSpPr>
          <a:xfrm>
            <a:off x="3004819" y="3913888"/>
            <a:ext cx="6423748" cy="1763685"/>
            <a:chOff x="2123827" y="4391845"/>
            <a:chExt cx="6959059" cy="1910659"/>
          </a:xfrm>
        </p:grpSpPr>
        <p:grpSp>
          <p:nvGrpSpPr>
            <p:cNvPr id="6" name="Group 5">
              <a:extLst>
                <a:ext uri="{FF2B5EF4-FFF2-40B4-BE49-F238E27FC236}">
                  <a16:creationId xmlns:a16="http://schemas.microsoft.com/office/drawing/2014/main" id="{FF903684-FF0F-4966-B0D7-1D8C4BF6FE73}"/>
                </a:ext>
              </a:extLst>
            </p:cNvPr>
            <p:cNvGrpSpPr/>
            <p:nvPr/>
          </p:nvGrpSpPr>
          <p:grpSpPr>
            <a:xfrm>
              <a:off x="2123827" y="4391845"/>
              <a:ext cx="1658170" cy="1910659"/>
              <a:chOff x="548806" y="4392989"/>
              <a:chExt cx="1658170" cy="1910659"/>
            </a:xfrm>
          </p:grpSpPr>
          <p:pic>
            <p:nvPicPr>
              <p:cNvPr id="2" name="Picture 1">
                <a:extLst>
                  <a:ext uri="{FF2B5EF4-FFF2-40B4-BE49-F238E27FC236}">
                    <a16:creationId xmlns:a16="http://schemas.microsoft.com/office/drawing/2014/main" id="{1174FCC9-F74E-4686-B246-FF88EFBDF185}"/>
                  </a:ext>
                </a:extLst>
              </p:cNvPr>
              <p:cNvPicPr>
                <a:picLocks noChangeAspect="1"/>
              </p:cNvPicPr>
              <p:nvPr/>
            </p:nvPicPr>
            <p:blipFill>
              <a:blip r:embed="rId6"/>
              <a:stretch>
                <a:fillRect/>
              </a:stretch>
            </p:blipFill>
            <p:spPr>
              <a:xfrm>
                <a:off x="548806" y="4763919"/>
                <a:ext cx="1658170" cy="1539729"/>
              </a:xfrm>
              <a:prstGeom prst="rect">
                <a:avLst/>
              </a:prstGeom>
            </p:spPr>
          </p:pic>
          <p:sp>
            <p:nvSpPr>
              <p:cNvPr id="7" name="TextBox 6">
                <a:extLst>
                  <a:ext uri="{FF2B5EF4-FFF2-40B4-BE49-F238E27FC236}">
                    <a16:creationId xmlns:a16="http://schemas.microsoft.com/office/drawing/2014/main" id="{C33EC9F2-68ED-473E-8D25-D2FF009EB12C}"/>
                  </a:ext>
                </a:extLst>
              </p:cNvPr>
              <p:cNvSpPr txBox="1"/>
              <p:nvPr/>
            </p:nvSpPr>
            <p:spPr>
              <a:xfrm>
                <a:off x="1115715" y="4392989"/>
                <a:ext cx="658514" cy="315434"/>
              </a:xfrm>
              <a:prstGeom prst="rect">
                <a:avLst/>
              </a:prstGeom>
              <a:noFill/>
            </p:spPr>
            <p:txBody>
              <a:bodyPr wrap="none" rtlCol="0">
                <a:spAutoFit/>
              </a:bodyPr>
              <a:lstStyle/>
              <a:p>
                <a:r>
                  <a:rPr lang="en-GB" sz="1292" b="1" dirty="0"/>
                  <a:t>Coral</a:t>
                </a:r>
              </a:p>
            </p:txBody>
          </p:sp>
        </p:grpSp>
        <p:sp>
          <p:nvSpPr>
            <p:cNvPr id="17" name="Oval 16">
              <a:extLst>
                <a:ext uri="{FF2B5EF4-FFF2-40B4-BE49-F238E27FC236}">
                  <a16:creationId xmlns:a16="http://schemas.microsoft.com/office/drawing/2014/main" id="{DD538ACA-EADD-4806-88C0-B3FBA499FD23}"/>
                </a:ext>
              </a:extLst>
            </p:cNvPr>
            <p:cNvSpPr/>
            <p:nvPr/>
          </p:nvSpPr>
          <p:spPr>
            <a:xfrm>
              <a:off x="8866864" y="4578745"/>
              <a:ext cx="216022" cy="360037"/>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Slide Number Placeholder 4">
            <a:extLst>
              <a:ext uri="{FF2B5EF4-FFF2-40B4-BE49-F238E27FC236}">
                <a16:creationId xmlns:a16="http://schemas.microsoft.com/office/drawing/2014/main" id="{CB9A5296-73BA-4329-826F-4AD9A4665D23}"/>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Tree>
    <p:extLst>
      <p:ext uri="{BB962C8B-B14F-4D97-AF65-F5344CB8AC3E}">
        <p14:creationId xmlns:p14="http://schemas.microsoft.com/office/powerpoint/2010/main" val="197675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Magnetic and thermoelectric materials</a:t>
            </a:r>
          </a:p>
        </p:txBody>
      </p:sp>
      <p:pic>
        <p:nvPicPr>
          <p:cNvPr id="12" name="Picture 11">
            <a:extLst>
              <a:ext uri="{FF2B5EF4-FFF2-40B4-BE49-F238E27FC236}">
                <a16:creationId xmlns:a16="http://schemas.microsoft.com/office/drawing/2014/main" id="{376672F6-16D3-4DA5-951D-1DDD035EF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38200"/>
            <a:ext cx="4741205" cy="3707963"/>
          </a:xfrm>
          <a:prstGeom prst="rect">
            <a:avLst/>
          </a:prstGeom>
        </p:spPr>
      </p:pic>
      <p:grpSp>
        <p:nvGrpSpPr>
          <p:cNvPr id="13" name="Group 12">
            <a:extLst>
              <a:ext uri="{FF2B5EF4-FFF2-40B4-BE49-F238E27FC236}">
                <a16:creationId xmlns:a16="http://schemas.microsoft.com/office/drawing/2014/main" id="{AFF21BEC-1671-4850-8F22-434BF5856A3C}"/>
              </a:ext>
            </a:extLst>
          </p:cNvPr>
          <p:cNvGrpSpPr/>
          <p:nvPr/>
        </p:nvGrpSpPr>
        <p:grpSpPr>
          <a:xfrm>
            <a:off x="4337320" y="951094"/>
            <a:ext cx="6062923" cy="1695417"/>
            <a:chOff x="3028477" y="1196752"/>
            <a:chExt cx="6445015" cy="1802265"/>
          </a:xfrm>
        </p:grpSpPr>
        <p:grpSp>
          <p:nvGrpSpPr>
            <p:cNvPr id="14" name="Group 13">
              <a:extLst>
                <a:ext uri="{FF2B5EF4-FFF2-40B4-BE49-F238E27FC236}">
                  <a16:creationId xmlns:a16="http://schemas.microsoft.com/office/drawing/2014/main" id="{83D955BD-B28E-4F4E-A6C1-084F1B5F86BE}"/>
                </a:ext>
              </a:extLst>
            </p:cNvPr>
            <p:cNvGrpSpPr/>
            <p:nvPr/>
          </p:nvGrpSpPr>
          <p:grpSpPr>
            <a:xfrm>
              <a:off x="5510328" y="1259643"/>
              <a:ext cx="3815076" cy="1352311"/>
              <a:chOff x="5515455" y="1113030"/>
              <a:chExt cx="3815076" cy="1352311"/>
            </a:xfrm>
          </p:grpSpPr>
          <p:pic>
            <p:nvPicPr>
              <p:cNvPr id="20" name="Picture 19">
                <a:extLst>
                  <a:ext uri="{FF2B5EF4-FFF2-40B4-BE49-F238E27FC236}">
                    <a16:creationId xmlns:a16="http://schemas.microsoft.com/office/drawing/2014/main" id="{B12CFF67-C394-447B-857A-98BAD92044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4396" y="1385341"/>
                <a:ext cx="1326135" cy="1080000"/>
              </a:xfrm>
              <a:prstGeom prst="rect">
                <a:avLst/>
              </a:prstGeom>
              <a:noFill/>
              <a:ln>
                <a:noFill/>
              </a:ln>
            </p:spPr>
          </p:pic>
          <p:pic>
            <p:nvPicPr>
              <p:cNvPr id="21" name="Picture 20">
                <a:extLst>
                  <a:ext uri="{FF2B5EF4-FFF2-40B4-BE49-F238E27FC236}">
                    <a16:creationId xmlns:a16="http://schemas.microsoft.com/office/drawing/2014/main" id="{CBDD9AAC-9CD7-480E-8F29-22AA88E9F5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5455" y="1340888"/>
                <a:ext cx="1080000" cy="1080000"/>
              </a:xfrm>
              <a:prstGeom prst="rect">
                <a:avLst/>
              </a:prstGeom>
              <a:noFill/>
              <a:ln>
                <a:noFill/>
              </a:ln>
            </p:spPr>
          </p:pic>
          <p:pic>
            <p:nvPicPr>
              <p:cNvPr id="22" name="Picture 21">
                <a:extLst>
                  <a:ext uri="{FF2B5EF4-FFF2-40B4-BE49-F238E27FC236}">
                    <a16:creationId xmlns:a16="http://schemas.microsoft.com/office/drawing/2014/main" id="{7526AAC5-6BD4-4E83-9D0D-6628DE44F4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253" y="1448888"/>
                <a:ext cx="972000" cy="972000"/>
              </a:xfrm>
              <a:prstGeom prst="rect">
                <a:avLst/>
              </a:prstGeom>
              <a:noFill/>
              <a:ln>
                <a:noFill/>
              </a:ln>
            </p:spPr>
          </p:pic>
          <p:sp>
            <p:nvSpPr>
              <p:cNvPr id="23" name="TextBox 22">
                <a:extLst>
                  <a:ext uri="{FF2B5EF4-FFF2-40B4-BE49-F238E27FC236}">
                    <a16:creationId xmlns:a16="http://schemas.microsoft.com/office/drawing/2014/main" id="{8AD47527-0758-4E05-8611-A093BEE6B2B4}"/>
                  </a:ext>
                </a:extLst>
              </p:cNvPr>
              <p:cNvSpPr txBox="1"/>
              <p:nvPr/>
            </p:nvSpPr>
            <p:spPr>
              <a:xfrm>
                <a:off x="5613033" y="1113030"/>
                <a:ext cx="3166285" cy="313609"/>
              </a:xfrm>
              <a:prstGeom prst="rect">
                <a:avLst/>
              </a:prstGeom>
              <a:noFill/>
            </p:spPr>
            <p:txBody>
              <a:bodyPr wrap="none" rtlCol="0">
                <a:spAutoFit/>
              </a:bodyPr>
              <a:lstStyle/>
              <a:p>
                <a:r>
                  <a:rPr lang="en-GB" sz="1317" b="1" dirty="0"/>
                  <a:t>Alnico                      Co-Sm             Nd-Fe-B</a:t>
                </a:r>
              </a:p>
            </p:txBody>
          </p:sp>
        </p:grpSp>
        <p:grpSp>
          <p:nvGrpSpPr>
            <p:cNvPr id="15" name="Group 14">
              <a:extLst>
                <a:ext uri="{FF2B5EF4-FFF2-40B4-BE49-F238E27FC236}">
                  <a16:creationId xmlns:a16="http://schemas.microsoft.com/office/drawing/2014/main" id="{FE2E5844-E99A-44A6-B195-9E6BD2BA1CD7}"/>
                </a:ext>
              </a:extLst>
            </p:cNvPr>
            <p:cNvGrpSpPr/>
            <p:nvPr/>
          </p:nvGrpSpPr>
          <p:grpSpPr>
            <a:xfrm>
              <a:off x="3028477" y="1196752"/>
              <a:ext cx="6445015" cy="1802265"/>
              <a:chOff x="3019296" y="1196752"/>
              <a:chExt cx="6445015" cy="1802265"/>
            </a:xfrm>
          </p:grpSpPr>
          <p:grpSp>
            <p:nvGrpSpPr>
              <p:cNvPr id="16" name="Group 15">
                <a:extLst>
                  <a:ext uri="{FF2B5EF4-FFF2-40B4-BE49-F238E27FC236}">
                    <a16:creationId xmlns:a16="http://schemas.microsoft.com/office/drawing/2014/main" id="{4C67B777-5C7B-4008-B02A-BC6CAF23EA09}"/>
                  </a:ext>
                </a:extLst>
              </p:cNvPr>
              <p:cNvGrpSpPr/>
              <p:nvPr/>
            </p:nvGrpSpPr>
            <p:grpSpPr>
              <a:xfrm>
                <a:off x="3019296" y="1365612"/>
                <a:ext cx="2316889" cy="1633405"/>
                <a:chOff x="4991514" y="1590783"/>
                <a:chExt cx="2316889" cy="1633405"/>
              </a:xfrm>
            </p:grpSpPr>
            <p:sp>
              <p:nvSpPr>
                <p:cNvPr id="18" name="Oval 17">
                  <a:extLst>
                    <a:ext uri="{FF2B5EF4-FFF2-40B4-BE49-F238E27FC236}">
                      <a16:creationId xmlns:a16="http://schemas.microsoft.com/office/drawing/2014/main" id="{C848226D-F2BF-447D-B015-3D63D5ACF0C5}"/>
                    </a:ext>
                  </a:extLst>
                </p:cNvPr>
                <p:cNvSpPr/>
                <p:nvPr/>
              </p:nvSpPr>
              <p:spPr>
                <a:xfrm>
                  <a:off x="4991514" y="1590783"/>
                  <a:ext cx="1312588" cy="163340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cxnSp>
              <p:nvCxnSpPr>
                <p:cNvPr id="19" name="Straight Connector 18">
                  <a:extLst>
                    <a:ext uri="{FF2B5EF4-FFF2-40B4-BE49-F238E27FC236}">
                      <a16:creationId xmlns:a16="http://schemas.microsoft.com/office/drawing/2014/main" id="{D25F7B56-4A6D-409E-9BB3-A4940E9AF766}"/>
                    </a:ext>
                  </a:extLst>
                </p:cNvPr>
                <p:cNvCxnSpPr>
                  <a:cxnSpLocks/>
                  <a:stCxn id="18" idx="6"/>
                  <a:endCxn id="17" idx="1"/>
                </p:cNvCxnSpPr>
                <p:nvPr/>
              </p:nvCxnSpPr>
              <p:spPr>
                <a:xfrm flipV="1">
                  <a:off x="6304102" y="2214011"/>
                  <a:ext cx="1004301" cy="19347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AD5140C2-E017-4B31-8872-D6C9EE150585}"/>
                  </a:ext>
                </a:extLst>
              </p:cNvPr>
              <p:cNvSpPr/>
              <p:nvPr/>
            </p:nvSpPr>
            <p:spPr>
              <a:xfrm>
                <a:off x="5336185" y="1196752"/>
                <a:ext cx="4128126" cy="158417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grpSp>
      </p:grpSp>
      <p:pic>
        <p:nvPicPr>
          <p:cNvPr id="24" name="Picture 23">
            <a:extLst>
              <a:ext uri="{FF2B5EF4-FFF2-40B4-BE49-F238E27FC236}">
                <a16:creationId xmlns:a16="http://schemas.microsoft.com/office/drawing/2014/main" id="{19513FBE-483A-455F-8984-1587ED58B4CC}"/>
              </a:ext>
            </a:extLst>
          </p:cNvPr>
          <p:cNvPicPr preferRelativeResize="0">
            <a:picLocks noChangeAspect="1"/>
          </p:cNvPicPr>
          <p:nvPr/>
        </p:nvPicPr>
        <p:blipFill rotWithShape="1">
          <a:blip r:embed="rId7">
            <a:extLst>
              <a:ext uri="{28A0092B-C50C-407E-A947-70E740481C1C}">
                <a14:useLocalDpi xmlns:a14="http://schemas.microsoft.com/office/drawing/2010/main" val="0"/>
              </a:ext>
            </a:extLst>
          </a:blip>
          <a:srcRect b="10179"/>
          <a:stretch/>
        </p:blipFill>
        <p:spPr>
          <a:xfrm>
            <a:off x="6127708" y="2581184"/>
            <a:ext cx="4741205" cy="3399129"/>
          </a:xfrm>
          <a:prstGeom prst="rect">
            <a:avLst/>
          </a:prstGeom>
        </p:spPr>
      </p:pic>
      <p:grpSp>
        <p:nvGrpSpPr>
          <p:cNvPr id="25" name="Group 24">
            <a:extLst>
              <a:ext uri="{FF2B5EF4-FFF2-40B4-BE49-F238E27FC236}">
                <a16:creationId xmlns:a16="http://schemas.microsoft.com/office/drawing/2014/main" id="{CDD2F008-F560-4D13-968B-BB0C8D9ADFC3}"/>
              </a:ext>
            </a:extLst>
          </p:cNvPr>
          <p:cNvGrpSpPr/>
          <p:nvPr/>
        </p:nvGrpSpPr>
        <p:grpSpPr>
          <a:xfrm>
            <a:off x="2308494" y="4165633"/>
            <a:ext cx="8237138" cy="1981394"/>
            <a:chOff x="851406" y="4485975"/>
            <a:chExt cx="8756250" cy="2106261"/>
          </a:xfrm>
        </p:grpSpPr>
        <p:grpSp>
          <p:nvGrpSpPr>
            <p:cNvPr id="26" name="Group 25">
              <a:extLst>
                <a:ext uri="{FF2B5EF4-FFF2-40B4-BE49-F238E27FC236}">
                  <a16:creationId xmlns:a16="http://schemas.microsoft.com/office/drawing/2014/main" id="{54A72DAC-D0DB-4CC1-B55E-A7F0C9049C61}"/>
                </a:ext>
              </a:extLst>
            </p:cNvPr>
            <p:cNvGrpSpPr/>
            <p:nvPr/>
          </p:nvGrpSpPr>
          <p:grpSpPr>
            <a:xfrm>
              <a:off x="852525" y="5029101"/>
              <a:ext cx="2677774" cy="1332325"/>
              <a:chOff x="841559" y="5026005"/>
              <a:chExt cx="2677774" cy="1332325"/>
            </a:xfrm>
          </p:grpSpPr>
          <p:pic>
            <p:nvPicPr>
              <p:cNvPr id="32" name="Picture 31">
                <a:extLst>
                  <a:ext uri="{FF2B5EF4-FFF2-40B4-BE49-F238E27FC236}">
                    <a16:creationId xmlns:a16="http://schemas.microsoft.com/office/drawing/2014/main" id="{EAD5EFE0-F81E-41B8-A9AA-F69E6B2663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707" y="5350330"/>
                <a:ext cx="2344031" cy="1008000"/>
              </a:xfrm>
              <a:prstGeom prst="rect">
                <a:avLst/>
              </a:prstGeom>
            </p:spPr>
          </p:pic>
          <p:sp>
            <p:nvSpPr>
              <p:cNvPr id="33" name="TextBox 32">
                <a:extLst>
                  <a:ext uri="{FF2B5EF4-FFF2-40B4-BE49-F238E27FC236}">
                    <a16:creationId xmlns:a16="http://schemas.microsoft.com/office/drawing/2014/main" id="{9AAA7C26-6CCE-4CB7-BEC0-9B3AC06A0E1E}"/>
                  </a:ext>
                </a:extLst>
              </p:cNvPr>
              <p:cNvSpPr txBox="1"/>
              <p:nvPr/>
            </p:nvSpPr>
            <p:spPr>
              <a:xfrm>
                <a:off x="841559" y="5026005"/>
                <a:ext cx="2677774" cy="313609"/>
              </a:xfrm>
              <a:prstGeom prst="rect">
                <a:avLst/>
              </a:prstGeom>
              <a:noFill/>
            </p:spPr>
            <p:txBody>
              <a:bodyPr wrap="none" rtlCol="0">
                <a:spAutoFit/>
              </a:bodyPr>
              <a:lstStyle/>
              <a:p>
                <a:r>
                  <a:rPr lang="en-GB" sz="1317" b="1" dirty="0"/>
                  <a:t>Thermo-electric energy harvester</a:t>
                </a:r>
              </a:p>
            </p:txBody>
          </p:sp>
        </p:grpSp>
        <p:grpSp>
          <p:nvGrpSpPr>
            <p:cNvPr id="27" name="Group 26">
              <a:extLst>
                <a:ext uri="{FF2B5EF4-FFF2-40B4-BE49-F238E27FC236}">
                  <a16:creationId xmlns:a16="http://schemas.microsoft.com/office/drawing/2014/main" id="{219A6EEF-652A-4011-B181-69632CCA3EDD}"/>
                </a:ext>
              </a:extLst>
            </p:cNvPr>
            <p:cNvGrpSpPr/>
            <p:nvPr/>
          </p:nvGrpSpPr>
          <p:grpSpPr>
            <a:xfrm>
              <a:off x="7978881" y="4485975"/>
              <a:ext cx="1628775" cy="1560890"/>
              <a:chOff x="7978881" y="4485975"/>
              <a:chExt cx="1628775" cy="1560890"/>
            </a:xfrm>
          </p:grpSpPr>
          <p:sp>
            <p:nvSpPr>
              <p:cNvPr id="30" name="Oval 29">
                <a:extLst>
                  <a:ext uri="{FF2B5EF4-FFF2-40B4-BE49-F238E27FC236}">
                    <a16:creationId xmlns:a16="http://schemas.microsoft.com/office/drawing/2014/main" id="{E1B2D5EF-1232-4F60-A93B-9B90283BB2AB}"/>
                  </a:ext>
                </a:extLst>
              </p:cNvPr>
              <p:cNvSpPr/>
              <p:nvPr/>
            </p:nvSpPr>
            <p:spPr bwMode="auto">
              <a:xfrm>
                <a:off x="7978881" y="4485975"/>
                <a:ext cx="1628775" cy="1072956"/>
              </a:xfrm>
              <a:prstGeom prst="ellipse">
                <a:avLst/>
              </a:prstGeom>
              <a:noFill/>
              <a:ln w="28575">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GB" sz="1693" b="1" dirty="0"/>
              </a:p>
            </p:txBody>
          </p:sp>
          <p:sp>
            <p:nvSpPr>
              <p:cNvPr id="31" name="TextBox 30">
                <a:extLst>
                  <a:ext uri="{FF2B5EF4-FFF2-40B4-BE49-F238E27FC236}">
                    <a16:creationId xmlns:a16="http://schemas.microsoft.com/office/drawing/2014/main" id="{77DDC9D0-14F7-4595-BFB8-DE71A436BA12}"/>
                  </a:ext>
                </a:extLst>
              </p:cNvPr>
              <p:cNvSpPr txBox="1"/>
              <p:nvPr/>
            </p:nvSpPr>
            <p:spPr>
              <a:xfrm>
                <a:off x="8066596" y="5733256"/>
                <a:ext cx="196373" cy="313609"/>
              </a:xfrm>
              <a:prstGeom prst="rect">
                <a:avLst/>
              </a:prstGeom>
              <a:noFill/>
            </p:spPr>
            <p:txBody>
              <a:bodyPr wrap="none" rtlCol="0">
                <a:spAutoFit/>
              </a:bodyPr>
              <a:lstStyle/>
              <a:p>
                <a:pPr algn="ctr"/>
                <a:endParaRPr lang="en-GB" sz="1317" b="1" dirty="0"/>
              </a:p>
            </p:txBody>
          </p:sp>
        </p:grpSp>
        <p:sp>
          <p:nvSpPr>
            <p:cNvPr id="28" name="Rectangle 27">
              <a:extLst>
                <a:ext uri="{FF2B5EF4-FFF2-40B4-BE49-F238E27FC236}">
                  <a16:creationId xmlns:a16="http://schemas.microsoft.com/office/drawing/2014/main" id="{53DECEDA-F1AE-4F94-A7AB-8794B00192F1}"/>
                </a:ext>
              </a:extLst>
            </p:cNvPr>
            <p:cNvSpPr/>
            <p:nvPr/>
          </p:nvSpPr>
          <p:spPr>
            <a:xfrm>
              <a:off x="851406" y="5008060"/>
              <a:ext cx="3043730" cy="158417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cxnSp>
          <p:nvCxnSpPr>
            <p:cNvPr id="29" name="Straight Connector 28">
              <a:extLst>
                <a:ext uri="{FF2B5EF4-FFF2-40B4-BE49-F238E27FC236}">
                  <a16:creationId xmlns:a16="http://schemas.microsoft.com/office/drawing/2014/main" id="{A5B4572B-2824-4C51-8AD9-3A5B806ECB20}"/>
                </a:ext>
              </a:extLst>
            </p:cNvPr>
            <p:cNvCxnSpPr>
              <a:cxnSpLocks/>
              <a:stCxn id="28" idx="3"/>
              <a:endCxn id="30" idx="2"/>
            </p:cNvCxnSpPr>
            <p:nvPr/>
          </p:nvCxnSpPr>
          <p:spPr>
            <a:xfrm flipV="1">
              <a:off x="3895136" y="5022453"/>
              <a:ext cx="4083746" cy="777695"/>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86874866-227E-42A1-B8C0-ABF3E8944FC3}"/>
              </a:ext>
            </a:extLst>
          </p:cNvPr>
          <p:cNvSpPr>
            <a:spLocks noGrp="1"/>
          </p:cNvSpPr>
          <p:nvPr>
            <p:ph type="sldNum" sz="quarter" idx="11"/>
          </p:nvPr>
        </p:nvSpPr>
        <p:spPr/>
        <p:txBody>
          <a:bodyPr/>
          <a:lstStyle/>
          <a:p>
            <a:fld id="{F0D23093-2AB0-F74C-B865-1A12A15B650E}" type="slidenum">
              <a:rPr lang="en-US" smtClean="0">
                <a:latin typeface="+mn-lt"/>
              </a:rPr>
              <a:pPr/>
              <a:t>16</a:t>
            </a:fld>
            <a:endParaRPr lang="en-US" dirty="0">
              <a:latin typeface="+mn-lt"/>
            </a:endParaRPr>
          </a:p>
        </p:txBody>
      </p:sp>
    </p:spTree>
    <p:extLst>
      <p:ext uri="{BB962C8B-B14F-4D97-AF65-F5344CB8AC3E}">
        <p14:creationId xmlns:p14="http://schemas.microsoft.com/office/powerpoint/2010/main" val="31723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he MSE tetrahedron with structure, properties, processes, and performance labeled as the vertices, with characterization in the center&#10;">
            <a:extLst>
              <a:ext uri="{FF2B5EF4-FFF2-40B4-BE49-F238E27FC236}">
                <a16:creationId xmlns:a16="http://schemas.microsoft.com/office/drawing/2014/main" id="{9013BC37-BB6F-9889-76F9-B9F9610B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310" y="2390002"/>
            <a:ext cx="2103120" cy="1840667"/>
          </a:xfrm>
          <a:prstGeom prst="rect">
            <a:avLst/>
          </a:prstGeom>
        </p:spPr>
      </p:pic>
      <p:sp>
        <p:nvSpPr>
          <p:cNvPr id="30" name="Oval 29">
            <a:extLst>
              <a:ext uri="{FF2B5EF4-FFF2-40B4-BE49-F238E27FC236}">
                <a16:creationId xmlns:a16="http://schemas.microsoft.com/office/drawing/2014/main" id="{DEB10946-8641-B282-E495-4C489B362C0D}"/>
              </a:ext>
            </a:extLst>
          </p:cNvPr>
          <p:cNvSpPr/>
          <p:nvPr/>
        </p:nvSpPr>
        <p:spPr bwMode="auto">
          <a:xfrm>
            <a:off x="1676400" y="1716648"/>
            <a:ext cx="3106940" cy="3187374"/>
          </a:xfrm>
          <a:prstGeom prst="ellipse">
            <a:avLst/>
          </a:prstGeom>
          <a:noFill/>
          <a:ln w="28575">
            <a:solidFill>
              <a:schemeClr val="tx2">
                <a:lumMod val="60000"/>
                <a:lumOff val="40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pic>
        <p:nvPicPr>
          <p:cNvPr id="32" name="Picture 31" descr="materials icon&#10;">
            <a:extLst>
              <a:ext uri="{FF2B5EF4-FFF2-40B4-BE49-F238E27FC236}">
                <a16:creationId xmlns:a16="http://schemas.microsoft.com/office/drawing/2014/main" id="{5CF2CE5F-773E-27A8-965D-590698F76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613" y="1090031"/>
            <a:ext cx="1371600" cy="1371600"/>
          </a:xfrm>
          <a:prstGeom prst="rect">
            <a:avLst/>
          </a:prstGeom>
        </p:spPr>
      </p:pic>
      <p:pic>
        <p:nvPicPr>
          <p:cNvPr id="31" name="Picture 30" descr="Elements icon&#10;">
            <a:extLst>
              <a:ext uri="{FF2B5EF4-FFF2-40B4-BE49-F238E27FC236}">
                <a16:creationId xmlns:a16="http://schemas.microsoft.com/office/drawing/2014/main" id="{D3FDC6E0-567C-4C37-4205-D9BB15868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482" y="1126255"/>
            <a:ext cx="1371600" cy="1371600"/>
          </a:xfrm>
          <a:prstGeom prst="rect">
            <a:avLst/>
          </a:prstGeom>
        </p:spPr>
      </p:pic>
      <p:sp>
        <p:nvSpPr>
          <p:cNvPr id="6146" name="Rectangle 2"/>
          <p:cNvSpPr>
            <a:spLocks noGrp="1" noChangeArrowheads="1"/>
          </p:cNvSpPr>
          <p:nvPr>
            <p:ph type="title"/>
          </p:nvPr>
        </p:nvSpPr>
        <p:spPr/>
        <p:txBody>
          <a:bodyPr/>
          <a:lstStyle/>
          <a:p>
            <a:r>
              <a:rPr lang="en-GB" dirty="0">
                <a:latin typeface="+mn-lt"/>
              </a:rPr>
              <a:t>Processes data-table</a:t>
            </a:r>
          </a:p>
        </p:txBody>
      </p:sp>
      <p:sp>
        <p:nvSpPr>
          <p:cNvPr id="4" name="Slide Number Placeholder 3">
            <a:extLst>
              <a:ext uri="{FF2B5EF4-FFF2-40B4-BE49-F238E27FC236}">
                <a16:creationId xmlns:a16="http://schemas.microsoft.com/office/drawing/2014/main" id="{54883D1B-1F93-4293-92A9-4DD299F97FBB}"/>
              </a:ext>
            </a:extLst>
          </p:cNvPr>
          <p:cNvSpPr>
            <a:spLocks noGrp="1"/>
          </p:cNvSpPr>
          <p:nvPr>
            <p:ph type="sldNum" sz="quarter" idx="11"/>
          </p:nvPr>
        </p:nvSpPr>
        <p:spPr/>
        <p:txBody>
          <a:bodyPr/>
          <a:lstStyle/>
          <a:p>
            <a:fld id="{F0D23093-2AB0-F74C-B865-1A12A15B650E}" type="slidenum">
              <a:rPr lang="en-US" smtClean="0">
                <a:latin typeface="+mn-lt"/>
              </a:rPr>
              <a:pPr/>
              <a:t>17</a:t>
            </a:fld>
            <a:endParaRPr lang="en-US" dirty="0">
              <a:latin typeface="+mn-lt"/>
            </a:endParaRPr>
          </a:p>
        </p:txBody>
      </p:sp>
      <p:pic>
        <p:nvPicPr>
          <p:cNvPr id="6" name="Picture 5">
            <a:extLst>
              <a:ext uri="{FF2B5EF4-FFF2-40B4-BE49-F238E27FC236}">
                <a16:creationId xmlns:a16="http://schemas.microsoft.com/office/drawing/2014/main" id="{DC329F4A-BD4E-C752-B447-3F444BEEB8BC}"/>
              </a:ext>
            </a:extLst>
          </p:cNvPr>
          <p:cNvPicPr>
            <a:picLocks noChangeAspect="1"/>
          </p:cNvPicPr>
          <p:nvPr/>
        </p:nvPicPr>
        <p:blipFill>
          <a:blip r:embed="rId6"/>
          <a:srcRect b="2639"/>
          <a:stretch>
            <a:fillRect/>
          </a:stretch>
        </p:blipFill>
        <p:spPr>
          <a:xfrm>
            <a:off x="6261867" y="309270"/>
            <a:ext cx="4488637" cy="5786730"/>
          </a:xfrm>
          <a:prstGeom prst="rect">
            <a:avLst/>
          </a:prstGeom>
          <a:ln>
            <a:solidFill>
              <a:schemeClr val="accent1"/>
            </a:solidFill>
          </a:ln>
        </p:spPr>
      </p:pic>
      <p:pic>
        <p:nvPicPr>
          <p:cNvPr id="35" name="Picture 34" descr="Processes icon&#10;">
            <a:extLst>
              <a:ext uri="{FF2B5EF4-FFF2-40B4-BE49-F238E27FC236}">
                <a16:creationId xmlns:a16="http://schemas.microsoft.com/office/drawing/2014/main" id="{EABFE16B-FB32-9BDF-A06C-5BCCA97B3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750" y="2146446"/>
            <a:ext cx="1371600" cy="1376172"/>
          </a:xfrm>
          <a:prstGeom prst="rect">
            <a:avLst/>
          </a:prstGeom>
        </p:spPr>
      </p:pic>
    </p:spTree>
    <p:extLst>
      <p:ext uri="{BB962C8B-B14F-4D97-AF65-F5344CB8AC3E}">
        <p14:creationId xmlns:p14="http://schemas.microsoft.com/office/powerpoint/2010/main" val="2704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Phase diagrams</a:t>
            </a:r>
          </a:p>
        </p:txBody>
      </p:sp>
      <p:grpSp>
        <p:nvGrpSpPr>
          <p:cNvPr id="11" name="Group 10">
            <a:extLst>
              <a:ext uri="{FF2B5EF4-FFF2-40B4-BE49-F238E27FC236}">
                <a16:creationId xmlns:a16="http://schemas.microsoft.com/office/drawing/2014/main" id="{7B38D53C-8BA0-4D0B-88BE-4CF905925169}"/>
              </a:ext>
            </a:extLst>
          </p:cNvPr>
          <p:cNvGrpSpPr/>
          <p:nvPr/>
        </p:nvGrpSpPr>
        <p:grpSpPr>
          <a:xfrm>
            <a:off x="6228206" y="1009080"/>
            <a:ext cx="1985414" cy="1653084"/>
            <a:chOff x="5070527" y="1242004"/>
            <a:chExt cx="1985414" cy="1653084"/>
          </a:xfrm>
        </p:grpSpPr>
        <p:sp>
          <p:nvSpPr>
            <p:cNvPr id="60" name="TextBox 59">
              <a:extLst>
                <a:ext uri="{FF2B5EF4-FFF2-40B4-BE49-F238E27FC236}">
                  <a16:creationId xmlns:a16="http://schemas.microsoft.com/office/drawing/2014/main" id="{F05ABD01-FF34-412B-B2D5-4446C338D574}"/>
                </a:ext>
              </a:extLst>
            </p:cNvPr>
            <p:cNvSpPr txBox="1"/>
            <p:nvPr/>
          </p:nvSpPr>
          <p:spPr>
            <a:xfrm>
              <a:off x="5325640" y="1242004"/>
              <a:ext cx="1239947" cy="253915"/>
            </a:xfrm>
            <a:prstGeom prst="rect">
              <a:avLst/>
            </a:prstGeom>
            <a:solidFill>
              <a:schemeClr val="bg1"/>
            </a:solidFill>
          </p:spPr>
          <p:txBody>
            <a:bodyPr wrap="square" rtlCol="0">
              <a:spAutoFit/>
            </a:bodyPr>
            <a:lstStyle/>
            <a:p>
              <a:r>
                <a:rPr lang="en-GB" sz="1050" b="1" dirty="0"/>
                <a:t>Phase Diagrams</a:t>
              </a:r>
            </a:p>
          </p:txBody>
        </p:sp>
        <p:pic>
          <p:nvPicPr>
            <p:cNvPr id="6" name="Picture 5">
              <a:extLst>
                <a:ext uri="{FF2B5EF4-FFF2-40B4-BE49-F238E27FC236}">
                  <a16:creationId xmlns:a16="http://schemas.microsoft.com/office/drawing/2014/main" id="{38858BB5-BB7D-49F5-91F9-8C416A0886BD}"/>
                </a:ext>
              </a:extLst>
            </p:cNvPr>
            <p:cNvPicPr>
              <a:picLocks noChangeAspect="1"/>
            </p:cNvPicPr>
            <p:nvPr/>
          </p:nvPicPr>
          <p:blipFill rotWithShape="1">
            <a:blip r:embed="rId3"/>
            <a:srcRect r="77966" b="69960"/>
            <a:stretch/>
          </p:blipFill>
          <p:spPr>
            <a:xfrm>
              <a:off x="5070527" y="1553117"/>
              <a:ext cx="1985414" cy="1341971"/>
            </a:xfrm>
            <a:prstGeom prst="rect">
              <a:avLst/>
            </a:prstGeom>
          </p:spPr>
        </p:pic>
      </p:grpSp>
      <p:grpSp>
        <p:nvGrpSpPr>
          <p:cNvPr id="10" name="Group 9">
            <a:extLst>
              <a:ext uri="{FF2B5EF4-FFF2-40B4-BE49-F238E27FC236}">
                <a16:creationId xmlns:a16="http://schemas.microsoft.com/office/drawing/2014/main" id="{02E1798A-BC80-4B61-B706-C820A5CDA1D5}"/>
              </a:ext>
            </a:extLst>
          </p:cNvPr>
          <p:cNvGrpSpPr/>
          <p:nvPr/>
        </p:nvGrpSpPr>
        <p:grpSpPr>
          <a:xfrm>
            <a:off x="5740562" y="992003"/>
            <a:ext cx="5107282" cy="5106244"/>
            <a:chOff x="4641631" y="1242004"/>
            <a:chExt cx="5107282" cy="5106244"/>
          </a:xfrm>
        </p:grpSpPr>
        <p:pic>
          <p:nvPicPr>
            <p:cNvPr id="5" name="Picture 4">
              <a:extLst>
                <a:ext uri="{FF2B5EF4-FFF2-40B4-BE49-F238E27FC236}">
                  <a16:creationId xmlns:a16="http://schemas.microsoft.com/office/drawing/2014/main" id="{F439FC0A-0B84-4106-A493-C659FF95A6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41631" y="3118866"/>
              <a:ext cx="5107282" cy="3229382"/>
            </a:xfrm>
            <a:prstGeom prst="rect">
              <a:avLst/>
            </a:prstGeom>
          </p:spPr>
        </p:pic>
        <p:sp>
          <p:nvSpPr>
            <p:cNvPr id="9" name="Rectangle 8">
              <a:extLst>
                <a:ext uri="{FF2B5EF4-FFF2-40B4-BE49-F238E27FC236}">
                  <a16:creationId xmlns:a16="http://schemas.microsoft.com/office/drawing/2014/main" id="{8A08BCA3-93D8-4FFA-AC16-D350722F32F4}"/>
                </a:ext>
              </a:extLst>
            </p:cNvPr>
            <p:cNvSpPr/>
            <p:nvPr/>
          </p:nvSpPr>
          <p:spPr bwMode="auto">
            <a:xfrm>
              <a:off x="5325640" y="1242004"/>
              <a:ext cx="1548126" cy="55880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US" b="1"/>
            </a:p>
          </p:txBody>
        </p:sp>
      </p:grpSp>
      <p:sp>
        <p:nvSpPr>
          <p:cNvPr id="7" name="Slide Number Placeholder 6">
            <a:extLst>
              <a:ext uri="{FF2B5EF4-FFF2-40B4-BE49-F238E27FC236}">
                <a16:creationId xmlns:a16="http://schemas.microsoft.com/office/drawing/2014/main" id="{D388AF4A-B3B6-49B6-BA44-C199D96F632E}"/>
              </a:ext>
            </a:extLst>
          </p:cNvPr>
          <p:cNvSpPr>
            <a:spLocks noGrp="1"/>
          </p:cNvSpPr>
          <p:nvPr>
            <p:ph type="sldNum" sz="quarter" idx="11"/>
          </p:nvPr>
        </p:nvSpPr>
        <p:spPr/>
        <p:txBody>
          <a:bodyPr/>
          <a:lstStyle/>
          <a:p>
            <a:fld id="{F0D23093-2AB0-F74C-B865-1A12A15B650E}" type="slidenum">
              <a:rPr lang="en-US" smtClean="0">
                <a:latin typeface="+mn-lt"/>
              </a:rPr>
              <a:pPr/>
              <a:t>18</a:t>
            </a:fld>
            <a:endParaRPr lang="en-US" dirty="0">
              <a:latin typeface="+mn-lt"/>
            </a:endParaRPr>
          </a:p>
        </p:txBody>
      </p:sp>
      <p:pic>
        <p:nvPicPr>
          <p:cNvPr id="8" name="Picture 7" descr="The MSE tetrahedron with structure, properties, processes, and performance labeled as the vertices, with characterization in the center&#10;">
            <a:extLst>
              <a:ext uri="{FF2B5EF4-FFF2-40B4-BE49-F238E27FC236}">
                <a16:creationId xmlns:a16="http://schemas.microsoft.com/office/drawing/2014/main" id="{D66219C4-0C0A-8D5C-7366-03BA05F53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8310" y="2390002"/>
            <a:ext cx="2103120" cy="1840667"/>
          </a:xfrm>
          <a:prstGeom prst="rect">
            <a:avLst/>
          </a:prstGeom>
        </p:spPr>
      </p:pic>
      <p:sp>
        <p:nvSpPr>
          <p:cNvPr id="12" name="Oval 11">
            <a:extLst>
              <a:ext uri="{FF2B5EF4-FFF2-40B4-BE49-F238E27FC236}">
                <a16:creationId xmlns:a16="http://schemas.microsoft.com/office/drawing/2014/main" id="{BAF241D7-07CC-C213-8A22-34D228ED4409}"/>
              </a:ext>
            </a:extLst>
          </p:cNvPr>
          <p:cNvSpPr/>
          <p:nvPr/>
        </p:nvSpPr>
        <p:spPr bwMode="auto">
          <a:xfrm>
            <a:off x="1676400" y="1716648"/>
            <a:ext cx="3106940" cy="3187374"/>
          </a:xfrm>
          <a:prstGeom prst="ellipse">
            <a:avLst/>
          </a:prstGeom>
          <a:noFill/>
          <a:ln w="28575">
            <a:solidFill>
              <a:schemeClr val="tx2">
                <a:lumMod val="60000"/>
                <a:lumOff val="40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pic>
        <p:nvPicPr>
          <p:cNvPr id="13" name="Picture 12" descr="materials icon&#10;">
            <a:extLst>
              <a:ext uri="{FF2B5EF4-FFF2-40B4-BE49-F238E27FC236}">
                <a16:creationId xmlns:a16="http://schemas.microsoft.com/office/drawing/2014/main" id="{B2CEA8A5-3CF9-FAF9-9239-7A210D494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9613" y="1090031"/>
            <a:ext cx="1371600" cy="1371600"/>
          </a:xfrm>
          <a:prstGeom prst="rect">
            <a:avLst/>
          </a:prstGeom>
        </p:spPr>
      </p:pic>
      <p:pic>
        <p:nvPicPr>
          <p:cNvPr id="14" name="Picture 13" descr="Elements icon&#10;">
            <a:extLst>
              <a:ext uri="{FF2B5EF4-FFF2-40B4-BE49-F238E27FC236}">
                <a16:creationId xmlns:a16="http://schemas.microsoft.com/office/drawing/2014/main" id="{2F800079-9CBD-ABED-B155-89DC9A8B6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82" y="1126255"/>
            <a:ext cx="1371600" cy="1371600"/>
          </a:xfrm>
          <a:prstGeom prst="rect">
            <a:avLst/>
          </a:prstGeom>
        </p:spPr>
      </p:pic>
      <p:pic>
        <p:nvPicPr>
          <p:cNvPr id="15" name="Picture 14" descr="Processes icon">
            <a:extLst>
              <a:ext uri="{FF2B5EF4-FFF2-40B4-BE49-F238E27FC236}">
                <a16:creationId xmlns:a16="http://schemas.microsoft.com/office/drawing/2014/main" id="{7466E2F0-1516-477F-E2B6-F8C372329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580" y="2180779"/>
            <a:ext cx="1371600" cy="1376172"/>
          </a:xfrm>
          <a:prstGeom prst="rect">
            <a:avLst/>
          </a:prstGeom>
        </p:spPr>
      </p:pic>
      <p:pic>
        <p:nvPicPr>
          <p:cNvPr id="17" name="Picture 16" descr="Phase Diagram icon&#10;">
            <a:extLst>
              <a:ext uri="{FF2B5EF4-FFF2-40B4-BE49-F238E27FC236}">
                <a16:creationId xmlns:a16="http://schemas.microsoft.com/office/drawing/2014/main" id="{3C57CF6C-023D-9F08-6822-768239CDB1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4156" y="3766174"/>
            <a:ext cx="1371600" cy="1371600"/>
          </a:xfrm>
          <a:prstGeom prst="rect">
            <a:avLst/>
          </a:prstGeom>
        </p:spPr>
      </p:pic>
    </p:spTree>
    <p:extLst>
      <p:ext uri="{BB962C8B-B14F-4D97-AF65-F5344CB8AC3E}">
        <p14:creationId xmlns:p14="http://schemas.microsoft.com/office/powerpoint/2010/main" val="33549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3278A3-B72B-4E22-AC58-891C39C3768C}"/>
              </a:ext>
            </a:extLst>
          </p:cNvPr>
          <p:cNvGrpSpPr/>
          <p:nvPr/>
        </p:nvGrpSpPr>
        <p:grpSpPr>
          <a:xfrm>
            <a:off x="1447800" y="994418"/>
            <a:ext cx="1985414" cy="1595887"/>
            <a:chOff x="324772" y="1216182"/>
            <a:chExt cx="1985414" cy="1595887"/>
          </a:xfrm>
        </p:grpSpPr>
        <p:pic>
          <p:nvPicPr>
            <p:cNvPr id="30" name="Picture 29">
              <a:extLst>
                <a:ext uri="{FF2B5EF4-FFF2-40B4-BE49-F238E27FC236}">
                  <a16:creationId xmlns:a16="http://schemas.microsoft.com/office/drawing/2014/main" id="{186CBA14-D124-42F5-A5A2-34A154B86113}"/>
                </a:ext>
              </a:extLst>
            </p:cNvPr>
            <p:cNvPicPr>
              <a:picLocks noChangeAspect="1"/>
            </p:cNvPicPr>
            <p:nvPr/>
          </p:nvPicPr>
          <p:blipFill rotWithShape="1">
            <a:blip r:embed="rId3"/>
            <a:srcRect r="77966" b="69960"/>
            <a:stretch/>
          </p:blipFill>
          <p:spPr>
            <a:xfrm>
              <a:off x="324772" y="1470098"/>
              <a:ext cx="1985414" cy="1341971"/>
            </a:xfrm>
            <a:prstGeom prst="rect">
              <a:avLst/>
            </a:prstGeom>
          </p:spPr>
        </p:pic>
        <p:sp>
          <p:nvSpPr>
            <p:cNvPr id="24" name="TextBox 23">
              <a:extLst>
                <a:ext uri="{FF2B5EF4-FFF2-40B4-BE49-F238E27FC236}">
                  <a16:creationId xmlns:a16="http://schemas.microsoft.com/office/drawing/2014/main" id="{5045B336-413D-462D-8817-586604BF67E5}"/>
                </a:ext>
              </a:extLst>
            </p:cNvPr>
            <p:cNvSpPr txBox="1"/>
            <p:nvPr/>
          </p:nvSpPr>
          <p:spPr>
            <a:xfrm>
              <a:off x="563155" y="1216182"/>
              <a:ext cx="1239948" cy="253916"/>
            </a:xfrm>
            <a:prstGeom prst="rect">
              <a:avLst/>
            </a:prstGeom>
            <a:solidFill>
              <a:schemeClr val="bg1"/>
            </a:solidFill>
          </p:spPr>
          <p:txBody>
            <a:bodyPr wrap="square" rtlCol="0">
              <a:spAutoFit/>
            </a:bodyPr>
            <a:lstStyle/>
            <a:p>
              <a:r>
                <a:rPr lang="en-GB" sz="1050" b="1" dirty="0"/>
                <a:t>Phase Diagrams</a:t>
              </a:r>
            </a:p>
          </p:txBody>
        </p:sp>
      </p:grpSp>
      <p:grpSp>
        <p:nvGrpSpPr>
          <p:cNvPr id="4" name="Group 3">
            <a:extLst>
              <a:ext uri="{FF2B5EF4-FFF2-40B4-BE49-F238E27FC236}">
                <a16:creationId xmlns:a16="http://schemas.microsoft.com/office/drawing/2014/main" id="{4FBAA791-95BB-4DB7-8C69-BA0F509DDE33}"/>
              </a:ext>
            </a:extLst>
          </p:cNvPr>
          <p:cNvGrpSpPr/>
          <p:nvPr/>
        </p:nvGrpSpPr>
        <p:grpSpPr>
          <a:xfrm>
            <a:off x="1685712" y="1387471"/>
            <a:ext cx="9215191" cy="4619625"/>
            <a:chOff x="562683" y="1609235"/>
            <a:chExt cx="9215191" cy="4619625"/>
          </a:xfrm>
        </p:grpSpPr>
        <p:pic>
          <p:nvPicPr>
            <p:cNvPr id="3" name="Picture 2">
              <a:extLst>
                <a:ext uri="{FF2B5EF4-FFF2-40B4-BE49-F238E27FC236}">
                  <a16:creationId xmlns:a16="http://schemas.microsoft.com/office/drawing/2014/main" id="{32652497-B290-4DF1-8015-C5C18C8F6B1B}"/>
                </a:ext>
              </a:extLst>
            </p:cNvPr>
            <p:cNvPicPr>
              <a:picLocks noChangeAspect="1"/>
            </p:cNvPicPr>
            <p:nvPr/>
          </p:nvPicPr>
          <p:blipFill>
            <a:blip r:embed="rId4"/>
            <a:stretch>
              <a:fillRect/>
            </a:stretch>
          </p:blipFill>
          <p:spPr>
            <a:xfrm>
              <a:off x="2519824" y="1609235"/>
              <a:ext cx="7258050" cy="4619625"/>
            </a:xfrm>
            <a:prstGeom prst="rect">
              <a:avLst/>
            </a:prstGeom>
          </p:spPr>
        </p:pic>
        <p:sp>
          <p:nvSpPr>
            <p:cNvPr id="29" name="Rectangle 28">
              <a:extLst>
                <a:ext uri="{FF2B5EF4-FFF2-40B4-BE49-F238E27FC236}">
                  <a16:creationId xmlns:a16="http://schemas.microsoft.com/office/drawing/2014/main" id="{2DAD0DF7-271D-410F-BE83-FCD238772350}"/>
                </a:ext>
              </a:extLst>
            </p:cNvPr>
            <p:cNvSpPr/>
            <p:nvPr/>
          </p:nvSpPr>
          <p:spPr bwMode="auto">
            <a:xfrm>
              <a:off x="562683" y="1702243"/>
              <a:ext cx="1656170" cy="2779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grpSp>
      <p:sp>
        <p:nvSpPr>
          <p:cNvPr id="6146" name="Rectangle 2"/>
          <p:cNvSpPr>
            <a:spLocks noGrp="1" noChangeArrowheads="1"/>
          </p:cNvSpPr>
          <p:nvPr>
            <p:ph type="title"/>
          </p:nvPr>
        </p:nvSpPr>
        <p:spPr/>
        <p:txBody>
          <a:bodyPr/>
          <a:lstStyle/>
          <a:p>
            <a:r>
              <a:rPr lang="en-GB" dirty="0">
                <a:latin typeface="+mn-lt"/>
              </a:rPr>
              <a:t>Lever rule</a:t>
            </a:r>
          </a:p>
        </p:txBody>
      </p:sp>
      <p:grpSp>
        <p:nvGrpSpPr>
          <p:cNvPr id="19" name="Group 18">
            <a:extLst>
              <a:ext uri="{FF2B5EF4-FFF2-40B4-BE49-F238E27FC236}">
                <a16:creationId xmlns:a16="http://schemas.microsoft.com/office/drawing/2014/main" id="{441D491D-E072-4492-8D8A-69DF5D349DA1}"/>
              </a:ext>
            </a:extLst>
          </p:cNvPr>
          <p:cNvGrpSpPr/>
          <p:nvPr/>
        </p:nvGrpSpPr>
        <p:grpSpPr>
          <a:xfrm>
            <a:off x="6068206" y="1248334"/>
            <a:ext cx="2501839" cy="2326053"/>
            <a:chOff x="3128525" y="496721"/>
            <a:chExt cx="2710325" cy="2519891"/>
          </a:xfrm>
        </p:grpSpPr>
        <p:sp>
          <p:nvSpPr>
            <p:cNvPr id="15" name="Callout: Bent Line 14">
              <a:extLst>
                <a:ext uri="{FF2B5EF4-FFF2-40B4-BE49-F238E27FC236}">
                  <a16:creationId xmlns:a16="http://schemas.microsoft.com/office/drawing/2014/main" id="{4927B833-AACB-4872-BB17-55E7DE27A35A}"/>
                </a:ext>
              </a:extLst>
            </p:cNvPr>
            <p:cNvSpPr/>
            <p:nvPr/>
          </p:nvSpPr>
          <p:spPr bwMode="auto">
            <a:xfrm>
              <a:off x="4714899" y="496721"/>
              <a:ext cx="1123951" cy="461739"/>
            </a:xfrm>
            <a:prstGeom prst="borderCallout2">
              <a:avLst>
                <a:gd name="adj1" fmla="val 76519"/>
                <a:gd name="adj2" fmla="val -706"/>
                <a:gd name="adj3" fmla="val 74456"/>
                <a:gd name="adj4" fmla="val -13277"/>
                <a:gd name="adj5" fmla="val 427859"/>
                <a:gd name="adj6" fmla="val -68688"/>
              </a:avLst>
            </a:prstGeom>
            <a:no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pPr algn="ctr"/>
              <a:r>
                <a:rPr lang="en-GB" sz="1108" dirty="0"/>
                <a:t>Dynamic – pull bar down</a:t>
              </a:r>
            </a:p>
          </p:txBody>
        </p:sp>
        <p:sp>
          <p:nvSpPr>
            <p:cNvPr id="16" name="Oval 15">
              <a:extLst>
                <a:ext uri="{FF2B5EF4-FFF2-40B4-BE49-F238E27FC236}">
                  <a16:creationId xmlns:a16="http://schemas.microsoft.com/office/drawing/2014/main" id="{D1C9A1C1-6667-45D5-83C4-BFF4D693904E}"/>
                </a:ext>
              </a:extLst>
            </p:cNvPr>
            <p:cNvSpPr/>
            <p:nvPr/>
          </p:nvSpPr>
          <p:spPr bwMode="auto">
            <a:xfrm>
              <a:off x="3128525" y="2464802"/>
              <a:ext cx="1458203" cy="551810"/>
            </a:xfrm>
            <a:prstGeom prst="ellipse">
              <a:avLst/>
            </a:prstGeom>
            <a:noFill/>
            <a:ln w="28575" cap="flat" cmpd="sng" algn="ctr">
              <a:solidFill>
                <a:schemeClr val="accent4"/>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endParaRPr lang="en-GB" b="1" dirty="0"/>
            </a:p>
          </p:txBody>
        </p:sp>
      </p:grpSp>
      <p:grpSp>
        <p:nvGrpSpPr>
          <p:cNvPr id="22" name="Group 21">
            <a:extLst>
              <a:ext uri="{FF2B5EF4-FFF2-40B4-BE49-F238E27FC236}">
                <a16:creationId xmlns:a16="http://schemas.microsoft.com/office/drawing/2014/main" id="{8B46D0EA-6C9E-40D3-9618-1EDA97A4841A}"/>
              </a:ext>
            </a:extLst>
          </p:cNvPr>
          <p:cNvGrpSpPr/>
          <p:nvPr/>
        </p:nvGrpSpPr>
        <p:grpSpPr>
          <a:xfrm>
            <a:off x="4632719" y="1003707"/>
            <a:ext cx="4091574" cy="2693574"/>
            <a:chOff x="1590675" y="491332"/>
            <a:chExt cx="4432538" cy="2918038"/>
          </a:xfrm>
        </p:grpSpPr>
        <p:grpSp>
          <p:nvGrpSpPr>
            <p:cNvPr id="20" name="Group 19">
              <a:extLst>
                <a:ext uri="{FF2B5EF4-FFF2-40B4-BE49-F238E27FC236}">
                  <a16:creationId xmlns:a16="http://schemas.microsoft.com/office/drawing/2014/main" id="{D74F187F-417A-4713-89D0-8BCCEBE8D027}"/>
                </a:ext>
              </a:extLst>
            </p:cNvPr>
            <p:cNvGrpSpPr/>
            <p:nvPr/>
          </p:nvGrpSpPr>
          <p:grpSpPr>
            <a:xfrm>
              <a:off x="1590675" y="491332"/>
              <a:ext cx="1940611" cy="2084169"/>
              <a:chOff x="1590675" y="519907"/>
              <a:chExt cx="1940611" cy="2084169"/>
            </a:xfrm>
          </p:grpSpPr>
          <p:sp>
            <p:nvSpPr>
              <p:cNvPr id="18" name="Rectangle: Rounded Corners 17">
                <a:extLst>
                  <a:ext uri="{FF2B5EF4-FFF2-40B4-BE49-F238E27FC236}">
                    <a16:creationId xmlns:a16="http://schemas.microsoft.com/office/drawing/2014/main" id="{69B6B21A-87E5-41A8-B1C4-F1B215322E77}"/>
                  </a:ext>
                </a:extLst>
              </p:cNvPr>
              <p:cNvSpPr/>
              <p:nvPr/>
            </p:nvSpPr>
            <p:spPr bwMode="auto">
              <a:xfrm>
                <a:off x="1590675" y="2200275"/>
                <a:ext cx="1419225" cy="403801"/>
              </a:xfrm>
              <a:prstGeom prst="roundRect">
                <a:avLst>
                  <a:gd name="adj" fmla="val 5043"/>
                </a:avLst>
              </a:prstGeom>
              <a:noFill/>
              <a:ln w="19050" cap="flat" cmpd="sng" algn="ctr">
                <a:solidFill>
                  <a:schemeClr val="accent4"/>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endParaRPr lang="en-GB" b="1" dirty="0"/>
              </a:p>
            </p:txBody>
          </p:sp>
          <p:sp>
            <p:nvSpPr>
              <p:cNvPr id="25" name="Callout: Bent Line 24">
                <a:extLst>
                  <a:ext uri="{FF2B5EF4-FFF2-40B4-BE49-F238E27FC236}">
                    <a16:creationId xmlns:a16="http://schemas.microsoft.com/office/drawing/2014/main" id="{5A599F41-930F-48D3-975C-C1C8C0FDB87C}"/>
                  </a:ext>
                </a:extLst>
              </p:cNvPr>
              <p:cNvSpPr/>
              <p:nvPr/>
            </p:nvSpPr>
            <p:spPr bwMode="auto">
              <a:xfrm flipH="1">
                <a:off x="2182186" y="519907"/>
                <a:ext cx="1349100" cy="646443"/>
              </a:xfrm>
              <a:prstGeom prst="borderCallout2">
                <a:avLst>
                  <a:gd name="adj1" fmla="val 65951"/>
                  <a:gd name="adj2" fmla="val 99728"/>
                  <a:gd name="adj3" fmla="val 66533"/>
                  <a:gd name="adj4" fmla="val 115296"/>
                  <a:gd name="adj5" fmla="val 263103"/>
                  <a:gd name="adj6" fmla="val 126712"/>
                </a:avLst>
              </a:prstGeom>
              <a:no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pPr algn="ctr"/>
                <a:r>
                  <a:rPr lang="en-GB" sz="1108" dirty="0"/>
                  <a:t>Reports liquid composition and weight fraction</a:t>
                </a:r>
              </a:p>
            </p:txBody>
          </p:sp>
        </p:grpSp>
        <p:sp>
          <p:nvSpPr>
            <p:cNvPr id="26" name="Rectangle: Rounded Corners 25">
              <a:extLst>
                <a:ext uri="{FF2B5EF4-FFF2-40B4-BE49-F238E27FC236}">
                  <a16:creationId xmlns:a16="http://schemas.microsoft.com/office/drawing/2014/main" id="{A703BDFD-E85A-4E98-BF14-BA4F526D4CC4}"/>
                </a:ext>
              </a:extLst>
            </p:cNvPr>
            <p:cNvSpPr/>
            <p:nvPr/>
          </p:nvSpPr>
          <p:spPr bwMode="auto">
            <a:xfrm>
              <a:off x="4603988" y="3005570"/>
              <a:ext cx="1419225" cy="403800"/>
            </a:xfrm>
            <a:prstGeom prst="roundRect">
              <a:avLst>
                <a:gd name="adj" fmla="val 5043"/>
              </a:avLst>
            </a:prstGeom>
            <a:noFill/>
            <a:ln w="19050" cap="flat" cmpd="sng" algn="ctr">
              <a:solidFill>
                <a:schemeClr val="accent4"/>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endParaRPr lang="en-GB" b="1" dirty="0"/>
            </a:p>
          </p:txBody>
        </p:sp>
      </p:grpSp>
      <p:sp>
        <p:nvSpPr>
          <p:cNvPr id="27" name="Callout: Bent Line 26">
            <a:extLst>
              <a:ext uri="{FF2B5EF4-FFF2-40B4-BE49-F238E27FC236}">
                <a16:creationId xmlns:a16="http://schemas.microsoft.com/office/drawing/2014/main" id="{5525C06E-70D8-4988-914B-815A54523B01}"/>
              </a:ext>
            </a:extLst>
          </p:cNvPr>
          <p:cNvSpPr/>
          <p:nvPr/>
        </p:nvSpPr>
        <p:spPr bwMode="auto">
          <a:xfrm>
            <a:off x="8918545" y="1300693"/>
            <a:ext cx="1310054" cy="426221"/>
          </a:xfrm>
          <a:prstGeom prst="borderCallout2">
            <a:avLst>
              <a:gd name="adj1" fmla="val 98867"/>
              <a:gd name="adj2" fmla="val 48735"/>
              <a:gd name="adj3" fmla="val 137912"/>
              <a:gd name="adj4" fmla="val 49045"/>
              <a:gd name="adj5" fmla="val 175712"/>
              <a:gd name="adj6" fmla="val 49359"/>
            </a:avLst>
          </a:prstGeom>
          <a:no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pPr algn="ctr"/>
            <a:r>
              <a:rPr lang="en-GB" sz="1108" dirty="0"/>
              <a:t>Schematic of phases present</a:t>
            </a:r>
          </a:p>
        </p:txBody>
      </p:sp>
      <p:sp>
        <p:nvSpPr>
          <p:cNvPr id="2" name="Slide Number Placeholder 1">
            <a:extLst>
              <a:ext uri="{FF2B5EF4-FFF2-40B4-BE49-F238E27FC236}">
                <a16:creationId xmlns:a16="http://schemas.microsoft.com/office/drawing/2014/main" id="{BF223DBC-27EB-4558-8F6C-C682D58EBD08}"/>
              </a:ext>
            </a:extLst>
          </p:cNvPr>
          <p:cNvSpPr>
            <a:spLocks noGrp="1"/>
          </p:cNvSpPr>
          <p:nvPr>
            <p:ph type="sldNum" sz="quarter" idx="11"/>
          </p:nvPr>
        </p:nvSpPr>
        <p:spPr/>
        <p:txBody>
          <a:bodyPr/>
          <a:lstStyle/>
          <a:p>
            <a:fld id="{F0D23093-2AB0-F74C-B865-1A12A15B650E}" type="slidenum">
              <a:rPr lang="en-US" smtClean="0">
                <a:latin typeface="+mn-lt"/>
              </a:rPr>
              <a:pPr/>
              <a:t>19</a:t>
            </a:fld>
            <a:endParaRPr lang="en-US" dirty="0">
              <a:latin typeface="+mn-lt"/>
            </a:endParaRPr>
          </a:p>
        </p:txBody>
      </p:sp>
    </p:spTree>
    <p:extLst>
      <p:ext uri="{BB962C8B-B14F-4D97-AF65-F5344CB8AC3E}">
        <p14:creationId xmlns:p14="http://schemas.microsoft.com/office/powerpoint/2010/main" val="427055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GB" dirty="0">
                <a:latin typeface="+mn-lt"/>
              </a:rPr>
              <a:t>Learning objectives for this lecture unit</a:t>
            </a:r>
            <a:endParaRPr lang="en-US" dirty="0">
              <a:latin typeface="+mn-lt"/>
            </a:endParaRPr>
          </a:p>
        </p:txBody>
      </p:sp>
      <p:graphicFrame>
        <p:nvGraphicFramePr>
          <p:cNvPr id="6" name="Table 5">
            <a:extLst>
              <a:ext uri="{FF2B5EF4-FFF2-40B4-BE49-F238E27FC236}">
                <a16:creationId xmlns:a16="http://schemas.microsoft.com/office/drawing/2014/main" id="{1396CEED-1C35-4DC8-853C-AFF45D646151}"/>
              </a:ext>
            </a:extLst>
          </p:cNvPr>
          <p:cNvGraphicFramePr>
            <a:graphicFrameLocks noGrp="1"/>
          </p:cNvGraphicFramePr>
          <p:nvPr/>
        </p:nvGraphicFramePr>
        <p:xfrm>
          <a:off x="957742" y="1662314"/>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Understanding what is available in the MS&amp;E database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plot property trajectories as a function of processing</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Appreciation of the Processing, Structure, and Properties relationship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Content Placeholder 3">
            <a:extLst>
              <a:ext uri="{FF2B5EF4-FFF2-40B4-BE49-F238E27FC236}">
                <a16:creationId xmlns:a16="http://schemas.microsoft.com/office/drawing/2014/main" id="{BF266830-4A4A-4400-BB79-4EAD969F0B1C}"/>
              </a:ext>
            </a:extLst>
          </p:cNvPr>
          <p:cNvSpPr txBox="1">
            <a:spLocks/>
          </p:cNvSpPr>
          <p:nvPr/>
        </p:nvSpPr>
        <p:spPr bwMode="auto">
          <a:xfrm>
            <a:off x="957741" y="4065243"/>
            <a:ext cx="10276514" cy="2003625"/>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2000" b="1" i="0" u="none" strike="noStrike" kern="0" cap="none" spc="0" normalizeH="0" baseline="0" noProof="0" dirty="0">
                <a:ln>
                  <a:noFill/>
                </a:ln>
                <a:solidFill>
                  <a:srgbClr val="0C0C0C"/>
                </a:solidFill>
                <a:effectLst/>
                <a:uLnTx/>
                <a:uFillTx/>
                <a:ea typeface="+mn-ea"/>
                <a:cs typeface="+mn-cs"/>
              </a:rPr>
              <a:t>Resources</a:t>
            </a:r>
          </a:p>
          <a:p>
            <a:pPr marL="265237" lvl="1" indent="-171450">
              <a:spcBef>
                <a:spcPct val="0"/>
              </a:spcBef>
              <a:spcAft>
                <a:spcPct val="0"/>
              </a:spcAft>
              <a:buClr>
                <a:schemeClr val="accent1"/>
              </a:buClr>
              <a:buSzTx/>
              <a:buFont typeface="Wingdings" panose="05000000000000000000" pitchFamily="2" charset="2"/>
              <a:buChar char="§"/>
              <a:defRPr/>
            </a:pPr>
            <a:r>
              <a:rPr lang="en-GB" sz="1200" dirty="0"/>
              <a:t>Text: </a:t>
            </a:r>
            <a:r>
              <a:rPr lang="en-GB" sz="1200" b="1" dirty="0"/>
              <a:t> “</a:t>
            </a:r>
            <a:r>
              <a:rPr lang="en-GB" sz="1200" b="1" i="1" dirty="0"/>
              <a:t>Materials: engineering, science, processing and design”</a:t>
            </a:r>
            <a:r>
              <a:rPr lang="en-GB" sz="1200" b="1" dirty="0"/>
              <a:t> </a:t>
            </a:r>
            <a:r>
              <a:rPr lang="en-GB" sz="1200" dirty="0"/>
              <a:t>3</a:t>
            </a:r>
            <a:r>
              <a:rPr lang="en-GB" sz="1200" baseline="30000" dirty="0"/>
              <a:t>rd</a:t>
            </a:r>
            <a:r>
              <a:rPr lang="en-GB" sz="1200" dirty="0"/>
              <a:t> edition by M.F. Ashby, H.R. </a:t>
            </a:r>
            <a:r>
              <a:rPr lang="en-GB" sz="1200" dirty="0" err="1"/>
              <a:t>Shercliff</a:t>
            </a:r>
            <a:r>
              <a:rPr lang="en-GB" sz="1200" dirty="0"/>
              <a:t> and D. </a:t>
            </a:r>
            <a:r>
              <a:rPr lang="en-GB" sz="1200" dirty="0" err="1"/>
              <a:t>Cebon</a:t>
            </a:r>
            <a:r>
              <a:rPr lang="en-GB" sz="1200" dirty="0"/>
              <a:t>, Butterworth Heinemann, Oxford 2014, Chapter 19.</a:t>
            </a:r>
          </a:p>
          <a:p>
            <a:pPr marL="265237" lvl="1" indent="-171450">
              <a:spcBef>
                <a:spcPct val="0"/>
              </a:spcBef>
              <a:spcAft>
                <a:spcPct val="0"/>
              </a:spcAft>
              <a:buClr>
                <a:schemeClr val="accent1"/>
              </a:buClr>
              <a:buSzTx/>
              <a:buFont typeface="Wingdings" panose="05000000000000000000" pitchFamily="2" charset="2"/>
              <a:buChar char="§"/>
              <a:defRPr/>
            </a:pPr>
            <a:endParaRPr lang="en-GB" sz="700" dirty="0"/>
          </a:p>
          <a:p>
            <a:pPr marL="265237" lvl="1" indent="-171450">
              <a:spcBef>
                <a:spcPct val="0"/>
              </a:spcBef>
              <a:spcAft>
                <a:spcPct val="0"/>
              </a:spcAft>
              <a:buClr>
                <a:schemeClr val="accent1"/>
              </a:buClr>
              <a:buSzTx/>
              <a:buFont typeface="Wingdings" panose="05000000000000000000" pitchFamily="2" charset="2"/>
              <a:buChar char="§"/>
              <a:defRPr/>
            </a:pPr>
            <a:r>
              <a:rPr lang="en-GB" sz="1200" dirty="0"/>
              <a:t>Text: </a:t>
            </a:r>
            <a:r>
              <a:rPr lang="en-GB" sz="1200" b="1" dirty="0"/>
              <a:t>Callister, Budinski, Askeland and others</a:t>
            </a:r>
            <a:r>
              <a:rPr lang="en-GB" sz="1200" dirty="0">
                <a:solidFill>
                  <a:srgbClr val="A50021"/>
                </a:solidFill>
              </a:rPr>
              <a:t> </a:t>
            </a:r>
            <a:r>
              <a:rPr lang="en-GB" sz="1200" dirty="0"/>
              <a:t>– recommended reading in Science Notes</a:t>
            </a:r>
          </a:p>
          <a:p>
            <a:pPr marL="265237" lvl="1" indent="-171450">
              <a:spcBef>
                <a:spcPct val="0"/>
              </a:spcBef>
              <a:spcAft>
                <a:spcPct val="0"/>
              </a:spcAft>
              <a:buClr>
                <a:schemeClr val="accent1"/>
              </a:buClr>
              <a:buSzTx/>
              <a:buFont typeface="Wingdings" panose="05000000000000000000" pitchFamily="2" charset="2"/>
              <a:buChar char="§"/>
              <a:defRPr/>
            </a:pPr>
            <a:endParaRPr lang="en-GB" sz="700" dirty="0"/>
          </a:p>
          <a:p>
            <a:pPr marL="265237" lvl="1" indent="-171450">
              <a:spcBef>
                <a:spcPct val="0"/>
              </a:spcBef>
              <a:spcAft>
                <a:spcPct val="0"/>
              </a:spcAft>
              <a:buClr>
                <a:schemeClr val="accent1"/>
              </a:buClr>
              <a:buSzTx/>
              <a:buFont typeface="Wingdings" panose="05000000000000000000" pitchFamily="2" charset="2"/>
              <a:buChar char="§"/>
              <a:defRPr/>
            </a:pPr>
            <a:r>
              <a:rPr lang="en-GB" sz="1200" b="1" i="1" dirty="0">
                <a:hlinkClick r:id="rId3"/>
              </a:rPr>
              <a:t>Ansys Granta EduPack software</a:t>
            </a:r>
            <a:r>
              <a:rPr lang="en-GB" sz="1200" i="1" dirty="0"/>
              <a:t>, </a:t>
            </a:r>
            <a:r>
              <a:rPr lang="en-GB" sz="1200" dirty="0"/>
              <a:t>The Materials Science and Engineering database</a:t>
            </a:r>
          </a:p>
          <a:p>
            <a:pPr marL="265237" lvl="1" indent="-171450">
              <a:spcBef>
                <a:spcPct val="0"/>
              </a:spcBef>
              <a:spcAft>
                <a:spcPct val="0"/>
              </a:spcAft>
              <a:buClr>
                <a:schemeClr val="accent1"/>
              </a:buClr>
              <a:buSzTx/>
              <a:buFont typeface="Wingdings" panose="05000000000000000000" pitchFamily="2" charset="2"/>
              <a:buChar char="§"/>
              <a:defRPr/>
            </a:pPr>
            <a:endParaRPr lang="en-GB" sz="700" dirty="0"/>
          </a:p>
          <a:p>
            <a:pPr marL="265237" lvl="1" indent="-171450">
              <a:spcBef>
                <a:spcPct val="0"/>
              </a:spcBef>
              <a:spcAft>
                <a:spcPct val="0"/>
              </a:spcAft>
              <a:buClr>
                <a:schemeClr val="accent1"/>
              </a:buClr>
              <a:buSzTx/>
              <a:buFont typeface="Wingdings" panose="05000000000000000000" pitchFamily="2" charset="2"/>
              <a:buChar char="§"/>
              <a:defRPr/>
            </a:pPr>
            <a:r>
              <a:rPr lang="en-GB" sz="1200" dirty="0"/>
              <a:t>White Paper: </a:t>
            </a:r>
            <a:r>
              <a:rPr lang="en-GB" sz="1200" i="1" dirty="0">
                <a:hlinkClick r:id="rId4"/>
              </a:rPr>
              <a:t>The Granta EduPack Materials Science and Engineering Package</a:t>
            </a:r>
            <a:endParaRPr lang="en-GB" sz="1200" i="1" dirty="0"/>
          </a:p>
          <a:p>
            <a:pPr marL="266700" marR="0" lvl="0" algn="l" defTabSz="914400" rtl="0" eaLnBrk="0" fontAlgn="base" latinLnBrk="0" hangingPunct="0">
              <a:lnSpc>
                <a:spcPct val="100000"/>
              </a:lnSpc>
              <a:spcBef>
                <a:spcPct val="20000"/>
              </a:spcBef>
              <a:spcAft>
                <a:spcPct val="20000"/>
              </a:spcAft>
              <a:buClr>
                <a:srgbClr val="C00000"/>
              </a:buClr>
              <a:buSzPct val="100000"/>
              <a:tabLst/>
              <a:defRPr/>
            </a:pPr>
            <a:endParaRPr kumimoji="0" lang="en-US" sz="1600" b="0" i="0" u="none" strike="noStrike" kern="0" cap="none" spc="0" normalizeH="0" baseline="0" noProof="0" dirty="0">
              <a:ln>
                <a:noFill/>
              </a:ln>
              <a:solidFill>
                <a:prstClr val="black"/>
              </a:solidFill>
              <a:effectLst/>
              <a:uLnTx/>
              <a:uFillTx/>
              <a:ea typeface="+mn-ea"/>
              <a:cs typeface="+mn-cs"/>
            </a:endParaRPr>
          </a:p>
        </p:txBody>
      </p:sp>
      <p:graphicFrame>
        <p:nvGraphicFramePr>
          <p:cNvPr id="4" name="Table 3">
            <a:extLst>
              <a:ext uri="{FF2B5EF4-FFF2-40B4-BE49-F238E27FC236}">
                <a16:creationId xmlns:a16="http://schemas.microsoft.com/office/drawing/2014/main" id="{BC728542-B143-2EFD-A948-5D8FB0DCAA78}"/>
              </a:ext>
            </a:extLst>
          </p:cNvPr>
          <p:cNvGraphicFramePr>
            <a:graphicFrameLocks noGrp="1"/>
          </p:cNvGraphicFramePr>
          <p:nvPr/>
        </p:nvGraphicFramePr>
        <p:xfrm>
          <a:off x="957741" y="1078869"/>
          <a:ext cx="10285752" cy="370840"/>
        </p:xfrm>
        <a:graphic>
          <a:graphicData uri="http://schemas.openxmlformats.org/drawingml/2006/table">
            <a:tbl>
              <a:tblPr bandRow="1">
                <a:tableStyleId>{5C22544A-7EE6-4342-B048-85BDC9FD1C3A}</a:tableStyleId>
              </a:tblPr>
              <a:tblGrid>
                <a:gridCol w="2768363">
                  <a:extLst>
                    <a:ext uri="{9D8B030D-6E8A-4147-A177-3AD203B41FA5}">
                      <a16:colId xmlns:a16="http://schemas.microsoft.com/office/drawing/2014/main" val="2450680109"/>
                    </a:ext>
                  </a:extLst>
                </a:gridCol>
                <a:gridCol w="7517389">
                  <a:extLst>
                    <a:ext uri="{9D8B030D-6E8A-4147-A177-3AD203B41FA5}">
                      <a16:colId xmlns:a16="http://schemas.microsoft.com/office/drawing/2014/main" val="2357916095"/>
                    </a:ext>
                  </a:extLst>
                </a:gridCol>
              </a:tblGrid>
              <a:tr h="370840">
                <a:tc>
                  <a:txBody>
                    <a:bodyPr/>
                    <a:lstStyle/>
                    <a:p>
                      <a:r>
                        <a:rPr lang="en-US" b="1" dirty="0"/>
                        <a:t>Ansys software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mn-lt"/>
                          <a:ea typeface="+mn-ea"/>
                          <a:cs typeface="+mn-cs"/>
                        </a:rPr>
                        <a:t>Ansys Granta EduPack™­, a teaching software for materials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71220"/>
                  </a:ext>
                </a:extLst>
              </a:tr>
            </a:tbl>
          </a:graphicData>
        </a:graphic>
      </p:graphicFrame>
    </p:spTree>
    <p:extLst>
      <p:ext uri="{BB962C8B-B14F-4D97-AF65-F5344CB8AC3E}">
        <p14:creationId xmlns:p14="http://schemas.microsoft.com/office/powerpoint/2010/main" val="3749751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934ACB42-EFB4-4CFF-9DD9-5F625AECAF9D}"/>
              </a:ext>
            </a:extLst>
          </p:cNvPr>
          <p:cNvGrpSpPr/>
          <p:nvPr/>
        </p:nvGrpSpPr>
        <p:grpSpPr>
          <a:xfrm>
            <a:off x="1371600" y="990600"/>
            <a:ext cx="1985414" cy="1595887"/>
            <a:chOff x="324772" y="1216182"/>
            <a:chExt cx="1985414" cy="1595887"/>
          </a:xfrm>
        </p:grpSpPr>
        <p:pic>
          <p:nvPicPr>
            <p:cNvPr id="41" name="Picture 40">
              <a:extLst>
                <a:ext uri="{FF2B5EF4-FFF2-40B4-BE49-F238E27FC236}">
                  <a16:creationId xmlns:a16="http://schemas.microsoft.com/office/drawing/2014/main" id="{5988A13A-83D3-4E5C-B5C0-BFAC95B7BF0B}"/>
                </a:ext>
              </a:extLst>
            </p:cNvPr>
            <p:cNvPicPr>
              <a:picLocks noChangeAspect="1"/>
            </p:cNvPicPr>
            <p:nvPr/>
          </p:nvPicPr>
          <p:blipFill rotWithShape="1">
            <a:blip r:embed="rId3"/>
            <a:srcRect r="77966" b="69960"/>
            <a:stretch/>
          </p:blipFill>
          <p:spPr>
            <a:xfrm>
              <a:off x="324772" y="1470098"/>
              <a:ext cx="1985414" cy="1341971"/>
            </a:xfrm>
            <a:prstGeom prst="rect">
              <a:avLst/>
            </a:prstGeom>
          </p:spPr>
        </p:pic>
        <p:sp>
          <p:nvSpPr>
            <p:cNvPr id="43" name="TextBox 42">
              <a:extLst>
                <a:ext uri="{FF2B5EF4-FFF2-40B4-BE49-F238E27FC236}">
                  <a16:creationId xmlns:a16="http://schemas.microsoft.com/office/drawing/2014/main" id="{CFAFB81A-ACAC-4BE2-BF24-25E744E6740A}"/>
                </a:ext>
              </a:extLst>
            </p:cNvPr>
            <p:cNvSpPr txBox="1"/>
            <p:nvPr/>
          </p:nvSpPr>
          <p:spPr>
            <a:xfrm>
              <a:off x="563155" y="1216182"/>
              <a:ext cx="1239948" cy="253916"/>
            </a:xfrm>
            <a:prstGeom prst="rect">
              <a:avLst/>
            </a:prstGeom>
            <a:solidFill>
              <a:schemeClr val="bg1"/>
            </a:solidFill>
          </p:spPr>
          <p:txBody>
            <a:bodyPr wrap="square" rtlCol="0">
              <a:spAutoFit/>
            </a:bodyPr>
            <a:lstStyle/>
            <a:p>
              <a:r>
                <a:rPr lang="en-GB" sz="1050" b="1" dirty="0"/>
                <a:t>Phase Diagrams</a:t>
              </a:r>
            </a:p>
          </p:txBody>
        </p:sp>
      </p:grpSp>
      <p:sp>
        <p:nvSpPr>
          <p:cNvPr id="6146" name="Rectangle 2"/>
          <p:cNvSpPr>
            <a:spLocks noGrp="1" noChangeArrowheads="1"/>
          </p:cNvSpPr>
          <p:nvPr>
            <p:ph type="title"/>
          </p:nvPr>
        </p:nvSpPr>
        <p:spPr/>
        <p:txBody>
          <a:bodyPr/>
          <a:lstStyle/>
          <a:p>
            <a:r>
              <a:rPr lang="en-GB" dirty="0">
                <a:latin typeface="+mn-lt"/>
              </a:rPr>
              <a:t>Phases</a:t>
            </a:r>
            <a:endParaRPr lang="en-GB" sz="1800" dirty="0">
              <a:latin typeface="+mn-lt"/>
            </a:endParaRPr>
          </a:p>
        </p:txBody>
      </p:sp>
      <p:grpSp>
        <p:nvGrpSpPr>
          <p:cNvPr id="7" name="Group 6">
            <a:extLst>
              <a:ext uri="{FF2B5EF4-FFF2-40B4-BE49-F238E27FC236}">
                <a16:creationId xmlns:a16="http://schemas.microsoft.com/office/drawing/2014/main" id="{57E91AA6-3281-4C53-B8F6-AC7AB7875D73}"/>
              </a:ext>
            </a:extLst>
          </p:cNvPr>
          <p:cNvGrpSpPr/>
          <p:nvPr/>
        </p:nvGrpSpPr>
        <p:grpSpPr>
          <a:xfrm>
            <a:off x="1611843" y="1669932"/>
            <a:ext cx="7216261" cy="3506973"/>
            <a:chOff x="212643" y="1960410"/>
            <a:chExt cx="7216261" cy="3506973"/>
          </a:xfrm>
        </p:grpSpPr>
        <p:pic>
          <p:nvPicPr>
            <p:cNvPr id="53" name="Picture 52">
              <a:extLst>
                <a:ext uri="{FF2B5EF4-FFF2-40B4-BE49-F238E27FC236}">
                  <a16:creationId xmlns:a16="http://schemas.microsoft.com/office/drawing/2014/main" id="{AB21C9BF-95BF-493C-9493-31FE24350F9B}"/>
                </a:ext>
              </a:extLst>
            </p:cNvPr>
            <p:cNvPicPr>
              <a:picLocks noChangeAspect="1"/>
            </p:cNvPicPr>
            <p:nvPr/>
          </p:nvPicPr>
          <p:blipFill rotWithShape="1">
            <a:blip r:embed="rId4">
              <a:extLst>
                <a:ext uri="{28A0092B-C50C-407E-A947-70E740481C1C}">
                  <a14:useLocalDpi xmlns:a14="http://schemas.microsoft.com/office/drawing/2010/main" val="0"/>
                </a:ext>
              </a:extLst>
            </a:blip>
            <a:srcRect l="-1" r="24549"/>
            <a:stretch/>
          </p:blipFill>
          <p:spPr>
            <a:xfrm>
              <a:off x="3511371" y="2127000"/>
              <a:ext cx="3917533" cy="3340383"/>
            </a:xfrm>
            <a:prstGeom prst="rect">
              <a:avLst/>
            </a:prstGeom>
          </p:spPr>
        </p:pic>
        <p:pic>
          <p:nvPicPr>
            <p:cNvPr id="5" name="Picture 4">
              <a:extLst>
                <a:ext uri="{FF2B5EF4-FFF2-40B4-BE49-F238E27FC236}">
                  <a16:creationId xmlns:a16="http://schemas.microsoft.com/office/drawing/2014/main" id="{66C28B0C-2677-487E-AA06-DCC7FDD0DD00}"/>
                </a:ext>
              </a:extLst>
            </p:cNvPr>
            <p:cNvPicPr>
              <a:picLocks noChangeAspect="1"/>
            </p:cNvPicPr>
            <p:nvPr/>
          </p:nvPicPr>
          <p:blipFill>
            <a:blip r:embed="rId5"/>
            <a:stretch>
              <a:fillRect/>
            </a:stretch>
          </p:blipFill>
          <p:spPr>
            <a:xfrm>
              <a:off x="3513064" y="2041132"/>
              <a:ext cx="2925193" cy="420996"/>
            </a:xfrm>
            <a:prstGeom prst="rect">
              <a:avLst/>
            </a:prstGeom>
          </p:spPr>
        </p:pic>
        <p:sp>
          <p:nvSpPr>
            <p:cNvPr id="4" name="Rectangle 3">
              <a:extLst>
                <a:ext uri="{FF2B5EF4-FFF2-40B4-BE49-F238E27FC236}">
                  <a16:creationId xmlns:a16="http://schemas.microsoft.com/office/drawing/2014/main" id="{53B618EF-1151-4372-83AA-F601D1804C37}"/>
                </a:ext>
              </a:extLst>
            </p:cNvPr>
            <p:cNvSpPr/>
            <p:nvPr/>
          </p:nvSpPr>
          <p:spPr bwMode="auto">
            <a:xfrm>
              <a:off x="212643" y="1960410"/>
              <a:ext cx="1656170" cy="2779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grpSp>
      <p:grpSp>
        <p:nvGrpSpPr>
          <p:cNvPr id="20" name="Group 19">
            <a:extLst>
              <a:ext uri="{FF2B5EF4-FFF2-40B4-BE49-F238E27FC236}">
                <a16:creationId xmlns:a16="http://schemas.microsoft.com/office/drawing/2014/main" id="{9AC29BE3-46C8-41FE-BE30-7CCA3DEAFC43}"/>
              </a:ext>
            </a:extLst>
          </p:cNvPr>
          <p:cNvGrpSpPr/>
          <p:nvPr/>
        </p:nvGrpSpPr>
        <p:grpSpPr>
          <a:xfrm>
            <a:off x="8585978" y="1554184"/>
            <a:ext cx="1744579" cy="1623745"/>
            <a:chOff x="6071000" y="1514689"/>
            <a:chExt cx="1889960" cy="1759058"/>
          </a:xfrm>
        </p:grpSpPr>
        <p:pic>
          <p:nvPicPr>
            <p:cNvPr id="56" name="Picture 55">
              <a:extLst>
                <a:ext uri="{FF2B5EF4-FFF2-40B4-BE49-F238E27FC236}">
                  <a16:creationId xmlns:a16="http://schemas.microsoft.com/office/drawing/2014/main" id="{A0DDB7B7-8246-48C9-8818-39A5155704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043" y="1774245"/>
              <a:ext cx="1080917" cy="1080000"/>
            </a:xfrm>
            <a:prstGeom prst="rect">
              <a:avLst/>
            </a:prstGeom>
          </p:spPr>
        </p:pic>
        <p:sp>
          <p:nvSpPr>
            <p:cNvPr id="70" name="TextBox 69">
              <a:extLst>
                <a:ext uri="{FF2B5EF4-FFF2-40B4-BE49-F238E27FC236}">
                  <a16:creationId xmlns:a16="http://schemas.microsoft.com/office/drawing/2014/main" id="{B70CA2C0-D2DB-47BD-9C9D-0678BBB26A0A}"/>
                </a:ext>
              </a:extLst>
            </p:cNvPr>
            <p:cNvSpPr txBox="1"/>
            <p:nvPr/>
          </p:nvSpPr>
          <p:spPr>
            <a:xfrm>
              <a:off x="6880045" y="1514689"/>
              <a:ext cx="1078166" cy="253890"/>
            </a:xfrm>
            <a:prstGeom prst="rect">
              <a:avLst/>
            </a:prstGeom>
            <a:noFill/>
          </p:spPr>
          <p:txBody>
            <a:bodyPr wrap="square" rtlCol="0">
              <a:spAutoFit/>
            </a:bodyPr>
            <a:lstStyle/>
            <a:p>
              <a:pPr algn="ctr"/>
              <a:r>
                <a:rPr lang="en-GB" sz="923" dirty="0">
                  <a:cs typeface="Arial" panose="020B0604020202020204" pitchFamily="34" charset="0"/>
                </a:rPr>
                <a:t>(Sn) + Liquid</a:t>
              </a:r>
            </a:p>
          </p:txBody>
        </p:sp>
        <p:cxnSp>
          <p:nvCxnSpPr>
            <p:cNvPr id="29" name="Straight Connector 28">
              <a:extLst>
                <a:ext uri="{FF2B5EF4-FFF2-40B4-BE49-F238E27FC236}">
                  <a16:creationId xmlns:a16="http://schemas.microsoft.com/office/drawing/2014/main" id="{8DDF21F3-9390-4A17-A142-6EFF26AB6E26}"/>
                </a:ext>
              </a:extLst>
            </p:cNvPr>
            <p:cNvCxnSpPr>
              <a:cxnSpLocks/>
            </p:cNvCxnSpPr>
            <p:nvPr/>
          </p:nvCxnSpPr>
          <p:spPr bwMode="auto">
            <a:xfrm flipH="1">
              <a:off x="6071000" y="2826094"/>
              <a:ext cx="798420" cy="447653"/>
            </a:xfrm>
            <a:prstGeom prst="line">
              <a:avLst/>
            </a:prstGeom>
            <a:noFill/>
            <a:ln w="19050" cap="flat" cmpd="sng" algn="ctr">
              <a:solidFill>
                <a:srgbClr val="0000FF"/>
              </a:solidFill>
              <a:prstDash val="sysDash"/>
              <a:round/>
              <a:headEnd type="none" w="med" len="med"/>
              <a:tailEnd type="none" w="med" len="med"/>
            </a:ln>
            <a:effectLst/>
          </p:spPr>
        </p:cxnSp>
      </p:grpSp>
      <p:grpSp>
        <p:nvGrpSpPr>
          <p:cNvPr id="19" name="Group 18">
            <a:extLst>
              <a:ext uri="{FF2B5EF4-FFF2-40B4-BE49-F238E27FC236}">
                <a16:creationId xmlns:a16="http://schemas.microsoft.com/office/drawing/2014/main" id="{9007846C-BAE3-47E2-83C8-E3A0DD6FA114}"/>
              </a:ext>
            </a:extLst>
          </p:cNvPr>
          <p:cNvGrpSpPr/>
          <p:nvPr/>
        </p:nvGrpSpPr>
        <p:grpSpPr>
          <a:xfrm>
            <a:off x="8723923" y="3382996"/>
            <a:ext cx="1404065" cy="1553478"/>
            <a:chOff x="6439889" y="3411304"/>
            <a:chExt cx="1521071" cy="1682934"/>
          </a:xfrm>
        </p:grpSpPr>
        <p:pic>
          <p:nvPicPr>
            <p:cNvPr id="55" name="Picture 54" descr="A picture containing outdoor, red, table, standing&#10;&#10;Description generated with high confidence">
              <a:extLst>
                <a:ext uri="{FF2B5EF4-FFF2-40B4-BE49-F238E27FC236}">
                  <a16:creationId xmlns:a16="http://schemas.microsoft.com/office/drawing/2014/main" id="{E0FB8FF3-1604-4A5A-B8C1-7777B4D707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2794" y="4014238"/>
              <a:ext cx="1078166" cy="1080000"/>
            </a:xfrm>
            <a:prstGeom prst="rect">
              <a:avLst/>
            </a:prstGeom>
          </p:spPr>
        </p:pic>
        <p:sp>
          <p:nvSpPr>
            <p:cNvPr id="69" name="TextBox 68">
              <a:extLst>
                <a:ext uri="{FF2B5EF4-FFF2-40B4-BE49-F238E27FC236}">
                  <a16:creationId xmlns:a16="http://schemas.microsoft.com/office/drawing/2014/main" id="{1D775937-2AA0-4F5F-875B-B6F26A55FF63}"/>
                </a:ext>
              </a:extLst>
            </p:cNvPr>
            <p:cNvSpPr txBox="1"/>
            <p:nvPr/>
          </p:nvSpPr>
          <p:spPr>
            <a:xfrm>
              <a:off x="6880046" y="3778285"/>
              <a:ext cx="1078166" cy="253890"/>
            </a:xfrm>
            <a:prstGeom prst="rect">
              <a:avLst/>
            </a:prstGeom>
            <a:noFill/>
          </p:spPr>
          <p:txBody>
            <a:bodyPr wrap="square" rtlCol="0">
              <a:spAutoFit/>
            </a:bodyPr>
            <a:lstStyle/>
            <a:p>
              <a:pPr algn="ctr"/>
              <a:r>
                <a:rPr lang="en-GB" sz="923" dirty="0">
                  <a:cs typeface="Arial" panose="020B0604020202020204" pitchFamily="34" charset="0"/>
                </a:rPr>
                <a:t>(Sn) Solid</a:t>
              </a:r>
            </a:p>
          </p:txBody>
        </p:sp>
        <p:cxnSp>
          <p:nvCxnSpPr>
            <p:cNvPr id="32" name="Straight Connector 31">
              <a:extLst>
                <a:ext uri="{FF2B5EF4-FFF2-40B4-BE49-F238E27FC236}">
                  <a16:creationId xmlns:a16="http://schemas.microsoft.com/office/drawing/2014/main" id="{3FF3EE54-A19D-4BD8-89BF-741202FEEC57}"/>
                </a:ext>
              </a:extLst>
            </p:cNvPr>
            <p:cNvCxnSpPr>
              <a:cxnSpLocks/>
            </p:cNvCxnSpPr>
            <p:nvPr/>
          </p:nvCxnSpPr>
          <p:spPr bwMode="auto">
            <a:xfrm flipH="1" flipV="1">
              <a:off x="6439889" y="3411304"/>
              <a:ext cx="499976" cy="585053"/>
            </a:xfrm>
            <a:prstGeom prst="line">
              <a:avLst/>
            </a:prstGeom>
            <a:noFill/>
            <a:ln w="19050" cap="flat" cmpd="sng" algn="ctr">
              <a:solidFill>
                <a:srgbClr val="0000FF"/>
              </a:solidFill>
              <a:prstDash val="sysDash"/>
              <a:round/>
              <a:headEnd type="none" w="med" len="med"/>
              <a:tailEnd type="none" w="med" len="med"/>
            </a:ln>
            <a:effectLst/>
          </p:spPr>
        </p:cxnSp>
      </p:grpSp>
      <p:grpSp>
        <p:nvGrpSpPr>
          <p:cNvPr id="17" name="Group 16">
            <a:extLst>
              <a:ext uri="{FF2B5EF4-FFF2-40B4-BE49-F238E27FC236}">
                <a16:creationId xmlns:a16="http://schemas.microsoft.com/office/drawing/2014/main" id="{78D05772-7F50-4219-9089-A74FBF6BAF6B}"/>
              </a:ext>
            </a:extLst>
          </p:cNvPr>
          <p:cNvGrpSpPr/>
          <p:nvPr/>
        </p:nvGrpSpPr>
        <p:grpSpPr>
          <a:xfrm>
            <a:off x="3676786" y="3506712"/>
            <a:ext cx="2106420" cy="1288643"/>
            <a:chOff x="940226" y="3698208"/>
            <a:chExt cx="2281955" cy="1396030"/>
          </a:xfrm>
        </p:grpSpPr>
        <p:pic>
          <p:nvPicPr>
            <p:cNvPr id="59" name="Picture 58" descr="A picture containing table, standing, orange, top&#10;&#10;Description generated with very high confidence">
              <a:extLst>
                <a:ext uri="{FF2B5EF4-FFF2-40B4-BE49-F238E27FC236}">
                  <a16:creationId xmlns:a16="http://schemas.microsoft.com/office/drawing/2014/main" id="{8BDC78C8-1042-4B3C-A35B-8F66165539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977" y="4014238"/>
              <a:ext cx="1078166" cy="1080000"/>
            </a:xfrm>
            <a:prstGeom prst="rect">
              <a:avLst/>
            </a:prstGeom>
          </p:spPr>
        </p:pic>
        <p:sp>
          <p:nvSpPr>
            <p:cNvPr id="67" name="TextBox 66">
              <a:extLst>
                <a:ext uri="{FF2B5EF4-FFF2-40B4-BE49-F238E27FC236}">
                  <a16:creationId xmlns:a16="http://schemas.microsoft.com/office/drawing/2014/main" id="{9F2E8C6D-DCEB-4B14-8F46-BB71E82513C5}"/>
                </a:ext>
              </a:extLst>
            </p:cNvPr>
            <p:cNvSpPr txBox="1"/>
            <p:nvPr/>
          </p:nvSpPr>
          <p:spPr>
            <a:xfrm>
              <a:off x="940226" y="3765271"/>
              <a:ext cx="1078166" cy="253890"/>
            </a:xfrm>
            <a:prstGeom prst="rect">
              <a:avLst/>
            </a:prstGeom>
            <a:noFill/>
          </p:spPr>
          <p:txBody>
            <a:bodyPr wrap="square" rtlCol="0">
              <a:spAutoFit/>
            </a:bodyPr>
            <a:lstStyle/>
            <a:p>
              <a:pPr algn="ctr"/>
              <a:r>
                <a:rPr lang="en-GB" sz="923" dirty="0">
                  <a:cs typeface="Arial" panose="020B0604020202020204" pitchFamily="34" charset="0"/>
                </a:rPr>
                <a:t>(Pb) Solid</a:t>
              </a:r>
            </a:p>
          </p:txBody>
        </p:sp>
        <p:cxnSp>
          <p:nvCxnSpPr>
            <p:cNvPr id="35" name="Straight Connector 34">
              <a:extLst>
                <a:ext uri="{FF2B5EF4-FFF2-40B4-BE49-F238E27FC236}">
                  <a16:creationId xmlns:a16="http://schemas.microsoft.com/office/drawing/2014/main" id="{6717DBE9-E0F5-41AB-8698-66783629DECF}"/>
                </a:ext>
              </a:extLst>
            </p:cNvPr>
            <p:cNvCxnSpPr>
              <a:cxnSpLocks/>
            </p:cNvCxnSpPr>
            <p:nvPr/>
          </p:nvCxnSpPr>
          <p:spPr bwMode="auto">
            <a:xfrm flipV="1">
              <a:off x="2064678" y="3698208"/>
              <a:ext cx="1157503" cy="827880"/>
            </a:xfrm>
            <a:prstGeom prst="line">
              <a:avLst/>
            </a:prstGeom>
            <a:noFill/>
            <a:ln w="19050" cap="flat" cmpd="sng" algn="ctr">
              <a:solidFill>
                <a:srgbClr val="0000FF"/>
              </a:solidFill>
              <a:prstDash val="sysDash"/>
              <a:round/>
              <a:headEnd type="none" w="med" len="med"/>
              <a:tailEnd type="none" w="med" len="med"/>
            </a:ln>
            <a:effectLst/>
          </p:spPr>
        </p:cxnSp>
      </p:grpSp>
      <p:grpSp>
        <p:nvGrpSpPr>
          <p:cNvPr id="15" name="Group 14">
            <a:extLst>
              <a:ext uri="{FF2B5EF4-FFF2-40B4-BE49-F238E27FC236}">
                <a16:creationId xmlns:a16="http://schemas.microsoft.com/office/drawing/2014/main" id="{1CEE1133-7724-45AB-992A-15C2C50E25E2}"/>
              </a:ext>
            </a:extLst>
          </p:cNvPr>
          <p:cNvGrpSpPr/>
          <p:nvPr/>
        </p:nvGrpSpPr>
        <p:grpSpPr>
          <a:xfrm>
            <a:off x="3671909" y="1435570"/>
            <a:ext cx="2384345" cy="1341582"/>
            <a:chOff x="942977" y="1506809"/>
            <a:chExt cx="2583040" cy="1453380"/>
          </a:xfrm>
        </p:grpSpPr>
        <p:pic>
          <p:nvPicPr>
            <p:cNvPr id="54" name="Picture 53">
              <a:extLst>
                <a:ext uri="{FF2B5EF4-FFF2-40B4-BE49-F238E27FC236}">
                  <a16:creationId xmlns:a16="http://schemas.microsoft.com/office/drawing/2014/main" id="{B8BDDED7-6B09-4C05-9C7D-A8BC6251A0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77" y="1774245"/>
              <a:ext cx="1080000" cy="1080000"/>
            </a:xfrm>
            <a:prstGeom prst="rect">
              <a:avLst/>
            </a:prstGeom>
          </p:spPr>
        </p:pic>
        <p:sp>
          <p:nvSpPr>
            <p:cNvPr id="66" name="TextBox 65">
              <a:extLst>
                <a:ext uri="{FF2B5EF4-FFF2-40B4-BE49-F238E27FC236}">
                  <a16:creationId xmlns:a16="http://schemas.microsoft.com/office/drawing/2014/main" id="{767BA58D-EC8A-4191-809E-F988F37895E5}"/>
                </a:ext>
              </a:extLst>
            </p:cNvPr>
            <p:cNvSpPr txBox="1"/>
            <p:nvPr/>
          </p:nvSpPr>
          <p:spPr>
            <a:xfrm>
              <a:off x="942977" y="1506809"/>
              <a:ext cx="1078166" cy="253890"/>
            </a:xfrm>
            <a:prstGeom prst="rect">
              <a:avLst/>
            </a:prstGeom>
            <a:noFill/>
          </p:spPr>
          <p:txBody>
            <a:bodyPr wrap="square" rtlCol="0">
              <a:spAutoFit/>
            </a:bodyPr>
            <a:lstStyle/>
            <a:p>
              <a:pPr algn="ctr"/>
              <a:r>
                <a:rPr lang="en-GB" sz="923" dirty="0">
                  <a:cs typeface="Arial" panose="020B0604020202020204" pitchFamily="34" charset="0"/>
                </a:rPr>
                <a:t>(Pb) + Liquid</a:t>
              </a:r>
            </a:p>
          </p:txBody>
        </p:sp>
        <p:cxnSp>
          <p:nvCxnSpPr>
            <p:cNvPr id="37" name="Straight Connector 36">
              <a:extLst>
                <a:ext uri="{FF2B5EF4-FFF2-40B4-BE49-F238E27FC236}">
                  <a16:creationId xmlns:a16="http://schemas.microsoft.com/office/drawing/2014/main" id="{4BAF81AC-52AC-4450-9FEA-531F7DDBA1F0}"/>
                </a:ext>
              </a:extLst>
            </p:cNvPr>
            <p:cNvCxnSpPr>
              <a:cxnSpLocks/>
            </p:cNvCxnSpPr>
            <p:nvPr/>
          </p:nvCxnSpPr>
          <p:spPr bwMode="auto">
            <a:xfrm flipH="1" flipV="1">
              <a:off x="2027622" y="2262529"/>
              <a:ext cx="1498395" cy="697660"/>
            </a:xfrm>
            <a:prstGeom prst="line">
              <a:avLst/>
            </a:prstGeom>
            <a:noFill/>
            <a:ln w="19050" cap="flat" cmpd="sng" algn="ctr">
              <a:solidFill>
                <a:srgbClr val="0000FF"/>
              </a:solidFill>
              <a:prstDash val="sysDash"/>
              <a:round/>
              <a:headEnd type="none" w="med" len="med"/>
              <a:tailEnd type="none" w="med" len="med"/>
            </a:ln>
            <a:effectLst/>
          </p:spPr>
        </p:cxnSp>
      </p:grpSp>
      <p:grpSp>
        <p:nvGrpSpPr>
          <p:cNvPr id="16" name="Group 15">
            <a:extLst>
              <a:ext uri="{FF2B5EF4-FFF2-40B4-BE49-F238E27FC236}">
                <a16:creationId xmlns:a16="http://schemas.microsoft.com/office/drawing/2014/main" id="{301D3BA6-6820-4D13-BFDE-0E6830E19707}"/>
              </a:ext>
            </a:extLst>
          </p:cNvPr>
          <p:cNvGrpSpPr/>
          <p:nvPr/>
        </p:nvGrpSpPr>
        <p:grpSpPr>
          <a:xfrm>
            <a:off x="7356224" y="459496"/>
            <a:ext cx="2907906" cy="2163341"/>
            <a:chOff x="4689428" y="721676"/>
            <a:chExt cx="3150231" cy="2343618"/>
          </a:xfrm>
        </p:grpSpPr>
        <p:pic>
          <p:nvPicPr>
            <p:cNvPr id="27" name="Picture 26">
              <a:extLst>
                <a:ext uri="{FF2B5EF4-FFF2-40B4-BE49-F238E27FC236}">
                  <a16:creationId xmlns:a16="http://schemas.microsoft.com/office/drawing/2014/main" id="{1DA53679-B050-40EA-BBFD-D121FAB28CBD}"/>
                </a:ext>
              </a:extLst>
            </p:cNvPr>
            <p:cNvPicPr/>
            <p:nvPr/>
          </p:nvPicPr>
          <p:blipFill>
            <a:blip r:embed="rId10">
              <a:extLst>
                <a:ext uri="{28A0092B-C50C-407E-A947-70E740481C1C}">
                  <a14:useLocalDpi xmlns:a14="http://schemas.microsoft.com/office/drawing/2010/main" val="0"/>
                </a:ext>
              </a:extLst>
            </a:blip>
            <a:stretch>
              <a:fillRect/>
            </a:stretch>
          </p:blipFill>
          <p:spPr>
            <a:xfrm>
              <a:off x="6939864" y="1021847"/>
              <a:ext cx="899795" cy="344805"/>
            </a:xfrm>
            <a:prstGeom prst="rect">
              <a:avLst/>
            </a:prstGeom>
          </p:spPr>
        </p:pic>
        <p:grpSp>
          <p:nvGrpSpPr>
            <p:cNvPr id="14" name="Group 13">
              <a:extLst>
                <a:ext uri="{FF2B5EF4-FFF2-40B4-BE49-F238E27FC236}">
                  <a16:creationId xmlns:a16="http://schemas.microsoft.com/office/drawing/2014/main" id="{0EE49373-AD4A-429B-BB72-2D0DEB8F8A13}"/>
                </a:ext>
              </a:extLst>
            </p:cNvPr>
            <p:cNvGrpSpPr/>
            <p:nvPr/>
          </p:nvGrpSpPr>
          <p:grpSpPr>
            <a:xfrm>
              <a:off x="4689428" y="721676"/>
              <a:ext cx="1080000" cy="2343618"/>
              <a:chOff x="4689428" y="721676"/>
              <a:chExt cx="1080000" cy="2343618"/>
            </a:xfrm>
          </p:grpSpPr>
          <p:pic>
            <p:nvPicPr>
              <p:cNvPr id="58" name="Picture 57" descr="A close up of a logo&#10;&#10;Description generated with high confidence">
                <a:extLst>
                  <a:ext uri="{FF2B5EF4-FFF2-40B4-BE49-F238E27FC236}">
                    <a16:creationId xmlns:a16="http://schemas.microsoft.com/office/drawing/2014/main" id="{FB1A6D13-884E-4DBC-BFAD-FCA917E2DE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9428" y="962103"/>
                <a:ext cx="1080000" cy="1080000"/>
              </a:xfrm>
              <a:prstGeom prst="rect">
                <a:avLst/>
              </a:prstGeom>
            </p:spPr>
          </p:pic>
          <p:sp>
            <p:nvSpPr>
              <p:cNvPr id="71" name="TextBox 70">
                <a:extLst>
                  <a:ext uri="{FF2B5EF4-FFF2-40B4-BE49-F238E27FC236}">
                    <a16:creationId xmlns:a16="http://schemas.microsoft.com/office/drawing/2014/main" id="{0CEA6E8F-5F03-4A02-B0EA-FF17E537D182}"/>
                  </a:ext>
                </a:extLst>
              </p:cNvPr>
              <p:cNvSpPr txBox="1"/>
              <p:nvPr/>
            </p:nvSpPr>
            <p:spPr>
              <a:xfrm>
                <a:off x="4823152" y="721676"/>
                <a:ext cx="812550" cy="253890"/>
              </a:xfrm>
              <a:prstGeom prst="rect">
                <a:avLst/>
              </a:prstGeom>
              <a:noFill/>
            </p:spPr>
            <p:txBody>
              <a:bodyPr wrap="square" rtlCol="0">
                <a:spAutoFit/>
              </a:bodyPr>
              <a:lstStyle/>
              <a:p>
                <a:pPr algn="ctr"/>
                <a:r>
                  <a:rPr lang="en-GB" sz="923" dirty="0">
                    <a:cs typeface="Arial" panose="020B0604020202020204" pitchFamily="34" charset="0"/>
                  </a:rPr>
                  <a:t>Liquid</a:t>
                </a:r>
              </a:p>
            </p:txBody>
          </p:sp>
          <p:cxnSp>
            <p:nvCxnSpPr>
              <p:cNvPr id="39" name="Straight Connector 38">
                <a:extLst>
                  <a:ext uri="{FF2B5EF4-FFF2-40B4-BE49-F238E27FC236}">
                    <a16:creationId xmlns:a16="http://schemas.microsoft.com/office/drawing/2014/main" id="{399C9C73-2C4C-4449-AEF9-23648AB007A6}"/>
                  </a:ext>
                </a:extLst>
              </p:cNvPr>
              <p:cNvCxnSpPr>
                <a:cxnSpLocks/>
              </p:cNvCxnSpPr>
              <p:nvPr/>
            </p:nvCxnSpPr>
            <p:spPr bwMode="auto">
              <a:xfrm flipV="1">
                <a:off x="5262959" y="2013953"/>
                <a:ext cx="0" cy="1051341"/>
              </a:xfrm>
              <a:prstGeom prst="line">
                <a:avLst/>
              </a:prstGeom>
              <a:noFill/>
              <a:ln w="19050" cap="flat" cmpd="sng" algn="ctr">
                <a:solidFill>
                  <a:srgbClr val="0000FF"/>
                </a:solidFill>
                <a:prstDash val="sysDash"/>
                <a:round/>
                <a:headEnd type="none" w="med" len="med"/>
                <a:tailEnd type="none" w="med" len="med"/>
              </a:ln>
              <a:effectLst/>
            </p:spPr>
          </p:cxnSp>
        </p:grpSp>
      </p:grpSp>
      <p:grpSp>
        <p:nvGrpSpPr>
          <p:cNvPr id="18" name="Group 17">
            <a:extLst>
              <a:ext uri="{FF2B5EF4-FFF2-40B4-BE49-F238E27FC236}">
                <a16:creationId xmlns:a16="http://schemas.microsoft.com/office/drawing/2014/main" id="{48034D1A-6620-4C50-B3E1-DDA19F80D40B}"/>
              </a:ext>
            </a:extLst>
          </p:cNvPr>
          <p:cNvGrpSpPr/>
          <p:nvPr/>
        </p:nvGrpSpPr>
        <p:grpSpPr>
          <a:xfrm>
            <a:off x="6297149" y="3430022"/>
            <a:ext cx="1770701" cy="2603930"/>
            <a:chOff x="3643344" y="3556596"/>
            <a:chExt cx="1918259" cy="2820924"/>
          </a:xfrm>
        </p:grpSpPr>
        <p:pic>
          <p:nvPicPr>
            <p:cNvPr id="57" name="Picture 56">
              <a:extLst>
                <a:ext uri="{FF2B5EF4-FFF2-40B4-BE49-F238E27FC236}">
                  <a16:creationId xmlns:a16="http://schemas.microsoft.com/office/drawing/2014/main" id="{EAACEAC3-587E-4A91-B8FB-BF733637CF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1603" y="5297520"/>
              <a:ext cx="1080000" cy="1080000"/>
            </a:xfrm>
            <a:prstGeom prst="rect">
              <a:avLst/>
            </a:prstGeom>
          </p:spPr>
        </p:pic>
        <p:sp>
          <p:nvSpPr>
            <p:cNvPr id="68" name="TextBox 67">
              <a:extLst>
                <a:ext uri="{FF2B5EF4-FFF2-40B4-BE49-F238E27FC236}">
                  <a16:creationId xmlns:a16="http://schemas.microsoft.com/office/drawing/2014/main" id="{614CA075-CA9D-4DC5-9040-3A582B7098A3}"/>
                </a:ext>
              </a:extLst>
            </p:cNvPr>
            <p:cNvSpPr txBox="1"/>
            <p:nvPr/>
          </p:nvSpPr>
          <p:spPr>
            <a:xfrm>
              <a:off x="3643344" y="5726433"/>
              <a:ext cx="1078166" cy="253890"/>
            </a:xfrm>
            <a:prstGeom prst="rect">
              <a:avLst/>
            </a:prstGeom>
            <a:noFill/>
          </p:spPr>
          <p:txBody>
            <a:bodyPr wrap="square" rtlCol="0">
              <a:spAutoFit/>
            </a:bodyPr>
            <a:lstStyle/>
            <a:p>
              <a:pPr algn="ctr"/>
              <a:r>
                <a:rPr lang="en-GB" sz="923" dirty="0">
                  <a:cs typeface="Arial" panose="020B0604020202020204" pitchFamily="34" charset="0"/>
                </a:rPr>
                <a:t>Eutectic</a:t>
              </a:r>
            </a:p>
          </p:txBody>
        </p:sp>
        <p:cxnSp>
          <p:nvCxnSpPr>
            <p:cNvPr id="42" name="Straight Connector 41">
              <a:extLst>
                <a:ext uri="{FF2B5EF4-FFF2-40B4-BE49-F238E27FC236}">
                  <a16:creationId xmlns:a16="http://schemas.microsoft.com/office/drawing/2014/main" id="{0FD207C8-11A6-4F42-92D5-9D7691048091}"/>
                </a:ext>
              </a:extLst>
            </p:cNvPr>
            <p:cNvCxnSpPr>
              <a:cxnSpLocks/>
            </p:cNvCxnSpPr>
            <p:nvPr/>
          </p:nvCxnSpPr>
          <p:spPr bwMode="auto">
            <a:xfrm flipH="1" flipV="1">
              <a:off x="5021603" y="3556596"/>
              <a:ext cx="1" cy="1673906"/>
            </a:xfrm>
            <a:prstGeom prst="line">
              <a:avLst/>
            </a:prstGeom>
            <a:noFill/>
            <a:ln w="19050" cap="flat" cmpd="sng" algn="ctr">
              <a:solidFill>
                <a:srgbClr val="0000FF"/>
              </a:solidFill>
              <a:prstDash val="sysDash"/>
              <a:round/>
              <a:headEnd type="none" w="med" len="med"/>
              <a:tailEnd type="none" w="med" len="med"/>
            </a:ln>
            <a:effectLst/>
          </p:spPr>
        </p:cxnSp>
      </p:grpSp>
      <p:sp>
        <p:nvSpPr>
          <p:cNvPr id="2" name="Slide Number Placeholder 1">
            <a:extLst>
              <a:ext uri="{FF2B5EF4-FFF2-40B4-BE49-F238E27FC236}">
                <a16:creationId xmlns:a16="http://schemas.microsoft.com/office/drawing/2014/main" id="{44D3A1B2-1EFB-4C7C-B6F4-984228CF3BE3}"/>
              </a:ext>
            </a:extLst>
          </p:cNvPr>
          <p:cNvSpPr>
            <a:spLocks noGrp="1"/>
          </p:cNvSpPr>
          <p:nvPr>
            <p:ph type="sldNum" sz="quarter" idx="11"/>
          </p:nvPr>
        </p:nvSpPr>
        <p:spPr/>
        <p:txBody>
          <a:bodyPr/>
          <a:lstStyle/>
          <a:p>
            <a:fld id="{F0D23093-2AB0-F74C-B865-1A12A15B650E}" type="slidenum">
              <a:rPr lang="en-US" smtClean="0">
                <a:latin typeface="+mn-lt"/>
              </a:rPr>
              <a:pPr/>
              <a:t>20</a:t>
            </a:fld>
            <a:endParaRPr lang="en-US" dirty="0">
              <a:latin typeface="+mn-lt"/>
            </a:endParaRPr>
          </a:p>
        </p:txBody>
      </p:sp>
    </p:spTree>
    <p:extLst>
      <p:ext uri="{BB962C8B-B14F-4D97-AF65-F5344CB8AC3E}">
        <p14:creationId xmlns:p14="http://schemas.microsoft.com/office/powerpoint/2010/main" val="960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righ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C33FDE29-526F-46F6-A79F-ACD4B1339A6E}"/>
              </a:ext>
            </a:extLst>
          </p:cNvPr>
          <p:cNvGrpSpPr/>
          <p:nvPr/>
        </p:nvGrpSpPr>
        <p:grpSpPr>
          <a:xfrm>
            <a:off x="1447800" y="994418"/>
            <a:ext cx="1985414" cy="1595887"/>
            <a:chOff x="324772" y="1216182"/>
            <a:chExt cx="1985414" cy="1595887"/>
          </a:xfrm>
        </p:grpSpPr>
        <p:pic>
          <p:nvPicPr>
            <p:cNvPr id="67" name="Picture 66">
              <a:extLst>
                <a:ext uri="{FF2B5EF4-FFF2-40B4-BE49-F238E27FC236}">
                  <a16:creationId xmlns:a16="http://schemas.microsoft.com/office/drawing/2014/main" id="{F642A614-E79A-4569-8842-25505CAEC00A}"/>
                </a:ext>
              </a:extLst>
            </p:cNvPr>
            <p:cNvPicPr>
              <a:picLocks noChangeAspect="1"/>
            </p:cNvPicPr>
            <p:nvPr/>
          </p:nvPicPr>
          <p:blipFill rotWithShape="1">
            <a:blip r:embed="rId3"/>
            <a:srcRect r="77966" b="69960"/>
            <a:stretch/>
          </p:blipFill>
          <p:spPr>
            <a:xfrm>
              <a:off x="324772" y="1470098"/>
              <a:ext cx="1985414" cy="1341971"/>
            </a:xfrm>
            <a:prstGeom prst="rect">
              <a:avLst/>
            </a:prstGeom>
          </p:spPr>
        </p:pic>
        <p:sp>
          <p:nvSpPr>
            <p:cNvPr id="68" name="TextBox 67">
              <a:extLst>
                <a:ext uri="{FF2B5EF4-FFF2-40B4-BE49-F238E27FC236}">
                  <a16:creationId xmlns:a16="http://schemas.microsoft.com/office/drawing/2014/main" id="{5C0BA34D-BFBD-49B6-B2C7-22BA5FF02683}"/>
                </a:ext>
              </a:extLst>
            </p:cNvPr>
            <p:cNvSpPr txBox="1"/>
            <p:nvPr/>
          </p:nvSpPr>
          <p:spPr>
            <a:xfrm>
              <a:off x="563155" y="1216182"/>
              <a:ext cx="1239948" cy="253916"/>
            </a:xfrm>
            <a:prstGeom prst="rect">
              <a:avLst/>
            </a:prstGeom>
            <a:solidFill>
              <a:schemeClr val="bg1"/>
            </a:solidFill>
          </p:spPr>
          <p:txBody>
            <a:bodyPr wrap="square" rtlCol="0">
              <a:spAutoFit/>
            </a:bodyPr>
            <a:lstStyle/>
            <a:p>
              <a:r>
                <a:rPr lang="en-GB" sz="1050" b="1" dirty="0"/>
                <a:t>Phase Diagrams</a:t>
              </a:r>
            </a:p>
          </p:txBody>
        </p:sp>
      </p:grpSp>
      <p:grpSp>
        <p:nvGrpSpPr>
          <p:cNvPr id="33" name="Group 32">
            <a:extLst>
              <a:ext uri="{FF2B5EF4-FFF2-40B4-BE49-F238E27FC236}">
                <a16:creationId xmlns:a16="http://schemas.microsoft.com/office/drawing/2014/main" id="{779F0445-F37F-4738-8D9F-85C3A924EF00}"/>
              </a:ext>
            </a:extLst>
          </p:cNvPr>
          <p:cNvGrpSpPr/>
          <p:nvPr/>
        </p:nvGrpSpPr>
        <p:grpSpPr>
          <a:xfrm>
            <a:off x="1684088" y="1668842"/>
            <a:ext cx="7812173" cy="3385093"/>
            <a:chOff x="190333" y="1936478"/>
            <a:chExt cx="7812173" cy="3385093"/>
          </a:xfrm>
        </p:grpSpPr>
        <p:pic>
          <p:nvPicPr>
            <p:cNvPr id="41" name="Picture 40">
              <a:extLst>
                <a:ext uri="{FF2B5EF4-FFF2-40B4-BE49-F238E27FC236}">
                  <a16:creationId xmlns:a16="http://schemas.microsoft.com/office/drawing/2014/main" id="{5C0D8390-0640-4622-BD75-87C71CAC6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445" y="1936478"/>
              <a:ext cx="4982061" cy="3385093"/>
            </a:xfrm>
            <a:prstGeom prst="rect">
              <a:avLst/>
            </a:prstGeom>
          </p:spPr>
        </p:pic>
        <p:sp>
          <p:nvSpPr>
            <p:cNvPr id="74" name="Rectangle 73">
              <a:extLst>
                <a:ext uri="{FF2B5EF4-FFF2-40B4-BE49-F238E27FC236}">
                  <a16:creationId xmlns:a16="http://schemas.microsoft.com/office/drawing/2014/main" id="{7A968F46-934E-4D10-B396-5482F3E217D2}"/>
                </a:ext>
              </a:extLst>
            </p:cNvPr>
            <p:cNvSpPr/>
            <p:nvPr/>
          </p:nvSpPr>
          <p:spPr bwMode="auto">
            <a:xfrm>
              <a:off x="190333" y="2200272"/>
              <a:ext cx="1656170" cy="2779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grpSp>
      <p:sp>
        <p:nvSpPr>
          <p:cNvPr id="6146" name="Rectangle 2"/>
          <p:cNvSpPr>
            <a:spLocks noGrp="1" noChangeArrowheads="1"/>
          </p:cNvSpPr>
          <p:nvPr>
            <p:ph type="title"/>
          </p:nvPr>
        </p:nvSpPr>
        <p:spPr/>
        <p:txBody>
          <a:bodyPr/>
          <a:lstStyle/>
          <a:p>
            <a:r>
              <a:rPr lang="en-GB" dirty="0">
                <a:latin typeface="+mn-lt"/>
              </a:rPr>
              <a:t>Cooling paths</a:t>
            </a:r>
            <a:endParaRPr lang="en-GB" sz="1800" dirty="0">
              <a:latin typeface="+mn-lt"/>
            </a:endParaRPr>
          </a:p>
        </p:txBody>
      </p:sp>
      <p:sp>
        <p:nvSpPr>
          <p:cNvPr id="15" name="TextBox 14">
            <a:extLst>
              <a:ext uri="{FF2B5EF4-FFF2-40B4-BE49-F238E27FC236}">
                <a16:creationId xmlns:a16="http://schemas.microsoft.com/office/drawing/2014/main" id="{ADAB2AE3-045E-4C4F-AC7A-CCDE588A86E0}"/>
              </a:ext>
            </a:extLst>
          </p:cNvPr>
          <p:cNvSpPr txBox="1"/>
          <p:nvPr/>
        </p:nvSpPr>
        <p:spPr>
          <a:xfrm>
            <a:off x="6084335" y="774813"/>
            <a:ext cx="1967270" cy="369332"/>
          </a:xfrm>
          <a:prstGeom prst="rect">
            <a:avLst/>
          </a:prstGeom>
          <a:noFill/>
        </p:spPr>
        <p:txBody>
          <a:bodyPr wrap="square" rtlCol="0">
            <a:noAutofit/>
          </a:bodyPr>
          <a:lstStyle/>
          <a:p>
            <a:r>
              <a:rPr lang="en-GB" dirty="0"/>
              <a:t>Lead Tin diagram</a:t>
            </a:r>
          </a:p>
        </p:txBody>
      </p:sp>
      <p:grpSp>
        <p:nvGrpSpPr>
          <p:cNvPr id="18" name="Group 17">
            <a:extLst>
              <a:ext uri="{FF2B5EF4-FFF2-40B4-BE49-F238E27FC236}">
                <a16:creationId xmlns:a16="http://schemas.microsoft.com/office/drawing/2014/main" id="{FEB4B87A-77F3-4AB0-8666-1A7B96E07409}"/>
              </a:ext>
            </a:extLst>
          </p:cNvPr>
          <p:cNvGrpSpPr/>
          <p:nvPr/>
        </p:nvGrpSpPr>
        <p:grpSpPr>
          <a:xfrm>
            <a:off x="7585165" y="982533"/>
            <a:ext cx="2751332" cy="5030976"/>
            <a:chOff x="5242412" y="784684"/>
            <a:chExt cx="2980609" cy="5450224"/>
          </a:xfrm>
        </p:grpSpPr>
        <p:grpSp>
          <p:nvGrpSpPr>
            <p:cNvPr id="8" name="Group 7">
              <a:extLst>
                <a:ext uri="{FF2B5EF4-FFF2-40B4-BE49-F238E27FC236}">
                  <a16:creationId xmlns:a16="http://schemas.microsoft.com/office/drawing/2014/main" id="{93145D39-DB87-411C-A0EA-92F75E77598B}"/>
                </a:ext>
              </a:extLst>
            </p:cNvPr>
            <p:cNvGrpSpPr/>
            <p:nvPr/>
          </p:nvGrpSpPr>
          <p:grpSpPr>
            <a:xfrm>
              <a:off x="7328806" y="784684"/>
              <a:ext cx="894215" cy="5450224"/>
              <a:chOff x="7619621" y="741393"/>
              <a:chExt cx="894215" cy="5450224"/>
            </a:xfrm>
          </p:grpSpPr>
          <p:pic>
            <p:nvPicPr>
              <p:cNvPr id="35" name="Picture 34" descr="A circuit board&#10;&#10;Description generated with high confidence">
                <a:extLst>
                  <a:ext uri="{FF2B5EF4-FFF2-40B4-BE49-F238E27FC236}">
                    <a16:creationId xmlns:a16="http://schemas.microsoft.com/office/drawing/2014/main" id="{906A69AB-DADD-4195-B7A0-9542DEA34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622" y="5332529"/>
                <a:ext cx="894214" cy="859088"/>
              </a:xfrm>
              <a:prstGeom prst="rect">
                <a:avLst/>
              </a:prstGeom>
            </p:spPr>
          </p:pic>
          <p:pic>
            <p:nvPicPr>
              <p:cNvPr id="36" name="Picture 35" descr="A picture containing animal&#10;&#10;Description generated with high confidence">
                <a:extLst>
                  <a:ext uri="{FF2B5EF4-FFF2-40B4-BE49-F238E27FC236}">
                    <a16:creationId xmlns:a16="http://schemas.microsoft.com/office/drawing/2014/main" id="{ABFAE630-C39B-4AE8-87E6-BC0EB2C77A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9622" y="741393"/>
                <a:ext cx="894214" cy="859088"/>
              </a:xfrm>
              <a:prstGeom prst="rect">
                <a:avLst/>
              </a:prstGeom>
            </p:spPr>
          </p:pic>
          <p:pic>
            <p:nvPicPr>
              <p:cNvPr id="37" name="Picture 36" descr="A close up of a logo&#10;&#10;Description generated with high confidence">
                <a:extLst>
                  <a:ext uri="{FF2B5EF4-FFF2-40B4-BE49-F238E27FC236}">
                    <a16:creationId xmlns:a16="http://schemas.microsoft.com/office/drawing/2014/main" id="{9E1FE9B3-F8F5-432C-8CF7-FF98817024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9621" y="1889177"/>
                <a:ext cx="894214" cy="859088"/>
              </a:xfrm>
              <a:prstGeom prst="rect">
                <a:avLst/>
              </a:prstGeom>
            </p:spPr>
          </p:pic>
          <p:pic>
            <p:nvPicPr>
              <p:cNvPr id="38" name="Picture 37" descr="A close up of a logo&#10;&#10;Description generated with high confidence">
                <a:extLst>
                  <a:ext uri="{FF2B5EF4-FFF2-40B4-BE49-F238E27FC236}">
                    <a16:creationId xmlns:a16="http://schemas.microsoft.com/office/drawing/2014/main" id="{4D99886E-0CD0-41EE-8B0C-C7AD4660EA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9623" y="3036961"/>
                <a:ext cx="894213" cy="859088"/>
              </a:xfrm>
              <a:prstGeom prst="rect">
                <a:avLst/>
              </a:prstGeom>
            </p:spPr>
          </p:pic>
          <p:pic>
            <p:nvPicPr>
              <p:cNvPr id="39" name="Picture 38" descr="A close up of a logo&#10;&#10;Description generated with high confidence">
                <a:extLst>
                  <a:ext uri="{FF2B5EF4-FFF2-40B4-BE49-F238E27FC236}">
                    <a16:creationId xmlns:a16="http://schemas.microsoft.com/office/drawing/2014/main" id="{478A135A-056F-42BC-B161-6C030A0D28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9623" y="4184745"/>
                <a:ext cx="894213" cy="859088"/>
              </a:xfrm>
              <a:prstGeom prst="rect">
                <a:avLst/>
              </a:prstGeom>
            </p:spPr>
          </p:pic>
        </p:grpSp>
        <p:cxnSp>
          <p:nvCxnSpPr>
            <p:cNvPr id="3" name="Straight Connector 2">
              <a:extLst>
                <a:ext uri="{FF2B5EF4-FFF2-40B4-BE49-F238E27FC236}">
                  <a16:creationId xmlns:a16="http://schemas.microsoft.com/office/drawing/2014/main" id="{56708FAB-FAE0-42B5-9C0F-56089B1AAEF8}"/>
                </a:ext>
              </a:extLst>
            </p:cNvPr>
            <p:cNvCxnSpPr>
              <a:cxnSpLocks/>
              <a:stCxn id="36" idx="1"/>
            </p:cNvCxnSpPr>
            <p:nvPr/>
          </p:nvCxnSpPr>
          <p:spPr bwMode="auto">
            <a:xfrm flipH="1">
              <a:off x="5464885" y="1214228"/>
              <a:ext cx="1863922" cy="1330507"/>
            </a:xfrm>
            <a:prstGeom prst="line">
              <a:avLst/>
            </a:prstGeom>
            <a:noFill/>
            <a:ln w="9525" cap="flat" cmpd="sng" algn="ctr">
              <a:solidFill>
                <a:srgbClr val="0000FF"/>
              </a:solidFill>
              <a:prstDash val="dash"/>
              <a:round/>
              <a:headEnd type="none" w="med" len="med"/>
              <a:tailEnd type="none" w="med" len="med"/>
            </a:ln>
            <a:effectLst/>
          </p:spPr>
        </p:cxnSp>
        <p:cxnSp>
          <p:nvCxnSpPr>
            <p:cNvPr id="23" name="Straight Connector 22">
              <a:extLst>
                <a:ext uri="{FF2B5EF4-FFF2-40B4-BE49-F238E27FC236}">
                  <a16:creationId xmlns:a16="http://schemas.microsoft.com/office/drawing/2014/main" id="{033672C2-CFA3-429D-B745-A7FD005EC450}"/>
                </a:ext>
              </a:extLst>
            </p:cNvPr>
            <p:cNvCxnSpPr>
              <a:cxnSpLocks/>
              <a:stCxn id="37" idx="1"/>
            </p:cNvCxnSpPr>
            <p:nvPr/>
          </p:nvCxnSpPr>
          <p:spPr bwMode="auto">
            <a:xfrm flipH="1">
              <a:off x="5497084" y="2362012"/>
              <a:ext cx="1831722" cy="760941"/>
            </a:xfrm>
            <a:prstGeom prst="line">
              <a:avLst/>
            </a:prstGeom>
            <a:noFill/>
            <a:ln w="9525" cap="flat" cmpd="sng" algn="ctr">
              <a:solidFill>
                <a:srgbClr val="0000FF"/>
              </a:solidFill>
              <a:prstDash val="dash"/>
              <a:round/>
              <a:headEnd type="none" w="med" len="med"/>
              <a:tailEnd type="none" w="med" len="med"/>
            </a:ln>
            <a:effectLst/>
          </p:spPr>
        </p:cxnSp>
        <p:cxnSp>
          <p:nvCxnSpPr>
            <p:cNvPr id="26" name="Straight Connector 25">
              <a:extLst>
                <a:ext uri="{FF2B5EF4-FFF2-40B4-BE49-F238E27FC236}">
                  <a16:creationId xmlns:a16="http://schemas.microsoft.com/office/drawing/2014/main" id="{467B1634-805D-4252-B30C-5618E98F57D0}"/>
                </a:ext>
              </a:extLst>
            </p:cNvPr>
            <p:cNvCxnSpPr>
              <a:cxnSpLocks/>
              <a:stCxn id="38" idx="1"/>
            </p:cNvCxnSpPr>
            <p:nvPr/>
          </p:nvCxnSpPr>
          <p:spPr bwMode="auto">
            <a:xfrm flipH="1" flipV="1">
              <a:off x="5486403" y="3232419"/>
              <a:ext cx="1842406" cy="277377"/>
            </a:xfrm>
            <a:prstGeom prst="line">
              <a:avLst/>
            </a:prstGeom>
            <a:noFill/>
            <a:ln w="9525" cap="flat" cmpd="sng" algn="ctr">
              <a:solidFill>
                <a:srgbClr val="0000FF"/>
              </a:solidFill>
              <a:prstDash val="dash"/>
              <a:round/>
              <a:headEnd type="none" w="med" len="med"/>
              <a:tailEnd type="none" w="med" len="med"/>
            </a:ln>
            <a:effectLst/>
          </p:spPr>
        </p:cxnSp>
        <p:cxnSp>
          <p:nvCxnSpPr>
            <p:cNvPr id="34" name="Straight Connector 33">
              <a:extLst>
                <a:ext uri="{FF2B5EF4-FFF2-40B4-BE49-F238E27FC236}">
                  <a16:creationId xmlns:a16="http://schemas.microsoft.com/office/drawing/2014/main" id="{CF0748AF-FF4B-4BA4-942C-6785F2CE3796}"/>
                </a:ext>
              </a:extLst>
            </p:cNvPr>
            <p:cNvCxnSpPr>
              <a:cxnSpLocks/>
              <a:stCxn id="39" idx="1"/>
            </p:cNvCxnSpPr>
            <p:nvPr/>
          </p:nvCxnSpPr>
          <p:spPr bwMode="auto">
            <a:xfrm flipH="1" flipV="1">
              <a:off x="5486402" y="3305675"/>
              <a:ext cx="1842406" cy="1351905"/>
            </a:xfrm>
            <a:prstGeom prst="line">
              <a:avLst/>
            </a:prstGeom>
            <a:noFill/>
            <a:ln w="9525" cap="flat" cmpd="sng" algn="ctr">
              <a:solidFill>
                <a:srgbClr val="0000FF"/>
              </a:solidFill>
              <a:prstDash val="dash"/>
              <a:round/>
              <a:headEnd type="none" w="med" len="med"/>
              <a:tailEnd type="none" w="med" len="med"/>
            </a:ln>
            <a:effectLst/>
          </p:spPr>
        </p:cxnSp>
        <p:cxnSp>
          <p:nvCxnSpPr>
            <p:cNvPr id="40" name="Straight Connector 39">
              <a:extLst>
                <a:ext uri="{FF2B5EF4-FFF2-40B4-BE49-F238E27FC236}">
                  <a16:creationId xmlns:a16="http://schemas.microsoft.com/office/drawing/2014/main" id="{C3D4C02F-241C-4CE8-9B93-3D38C004E32B}"/>
                </a:ext>
              </a:extLst>
            </p:cNvPr>
            <p:cNvCxnSpPr>
              <a:cxnSpLocks/>
              <a:stCxn id="35" idx="1"/>
            </p:cNvCxnSpPr>
            <p:nvPr/>
          </p:nvCxnSpPr>
          <p:spPr bwMode="auto">
            <a:xfrm flipH="1" flipV="1">
              <a:off x="5464885" y="4023916"/>
              <a:ext cx="1863922" cy="1781448"/>
            </a:xfrm>
            <a:prstGeom prst="line">
              <a:avLst/>
            </a:prstGeom>
            <a:noFill/>
            <a:ln w="9525" cap="flat" cmpd="sng" algn="ctr">
              <a:solidFill>
                <a:srgbClr val="0000FF"/>
              </a:solidFill>
              <a:prstDash val="dash"/>
              <a:round/>
              <a:headEnd type="none" w="med" len="med"/>
              <a:tailEnd type="none" w="med" len="med"/>
            </a:ln>
            <a:effectLst/>
          </p:spPr>
        </p:cxnSp>
        <p:sp>
          <p:nvSpPr>
            <p:cNvPr id="44" name="Oval 43">
              <a:extLst>
                <a:ext uri="{FF2B5EF4-FFF2-40B4-BE49-F238E27FC236}">
                  <a16:creationId xmlns:a16="http://schemas.microsoft.com/office/drawing/2014/main" id="{56CCD281-97B2-4809-86F1-969FACBE8133}"/>
                </a:ext>
              </a:extLst>
            </p:cNvPr>
            <p:cNvSpPr>
              <a:spLocks noChangeAspect="1"/>
            </p:cNvSpPr>
            <p:nvPr/>
          </p:nvSpPr>
          <p:spPr>
            <a:xfrm>
              <a:off x="5242412" y="3112547"/>
              <a:ext cx="180000" cy="181268"/>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47" name="Oval 46">
              <a:extLst>
                <a:ext uri="{FF2B5EF4-FFF2-40B4-BE49-F238E27FC236}">
                  <a16:creationId xmlns:a16="http://schemas.microsoft.com/office/drawing/2014/main" id="{1A07350C-A5D7-485A-BA68-369EA426E26C}"/>
                </a:ext>
              </a:extLst>
            </p:cNvPr>
            <p:cNvSpPr>
              <a:spLocks noChangeAspect="1"/>
            </p:cNvSpPr>
            <p:nvPr/>
          </p:nvSpPr>
          <p:spPr>
            <a:xfrm>
              <a:off x="5269412" y="2526645"/>
              <a:ext cx="126000" cy="126888"/>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48" name="Oval 47">
              <a:extLst>
                <a:ext uri="{FF2B5EF4-FFF2-40B4-BE49-F238E27FC236}">
                  <a16:creationId xmlns:a16="http://schemas.microsoft.com/office/drawing/2014/main" id="{D3C5F249-7378-488E-9C55-4A507F0DB5FB}"/>
                </a:ext>
              </a:extLst>
            </p:cNvPr>
            <p:cNvSpPr>
              <a:spLocks noChangeAspect="1"/>
            </p:cNvSpPr>
            <p:nvPr/>
          </p:nvSpPr>
          <p:spPr>
            <a:xfrm>
              <a:off x="5269412" y="3893161"/>
              <a:ext cx="126000" cy="126888"/>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grpSp>
      <p:grpSp>
        <p:nvGrpSpPr>
          <p:cNvPr id="19" name="Group 18">
            <a:extLst>
              <a:ext uri="{FF2B5EF4-FFF2-40B4-BE49-F238E27FC236}">
                <a16:creationId xmlns:a16="http://schemas.microsoft.com/office/drawing/2014/main" id="{F3B220FB-AFFC-40E0-A0BD-F1A396E96515}"/>
              </a:ext>
            </a:extLst>
          </p:cNvPr>
          <p:cNvGrpSpPr/>
          <p:nvPr/>
        </p:nvGrpSpPr>
        <p:grpSpPr>
          <a:xfrm>
            <a:off x="7663889" y="1359684"/>
            <a:ext cx="625073" cy="309158"/>
            <a:chOff x="5333345" y="1331925"/>
            <a:chExt cx="677162" cy="334921"/>
          </a:xfrm>
        </p:grpSpPr>
        <p:cxnSp>
          <p:nvCxnSpPr>
            <p:cNvPr id="17" name="Straight Arrow Connector 16">
              <a:extLst>
                <a:ext uri="{FF2B5EF4-FFF2-40B4-BE49-F238E27FC236}">
                  <a16:creationId xmlns:a16="http://schemas.microsoft.com/office/drawing/2014/main" id="{AE53A42E-860D-4527-9904-604C104EA2F4}"/>
                </a:ext>
              </a:extLst>
            </p:cNvPr>
            <p:cNvCxnSpPr/>
            <p:nvPr/>
          </p:nvCxnSpPr>
          <p:spPr bwMode="auto">
            <a:xfrm>
              <a:off x="5333345" y="1404253"/>
              <a:ext cx="0" cy="262593"/>
            </a:xfrm>
            <a:prstGeom prst="straightConnector1">
              <a:avLst/>
            </a:prstGeom>
            <a:noFill/>
            <a:ln w="19050" cap="flat" cmpd="sng" algn="ctr">
              <a:solidFill>
                <a:srgbClr val="0000FF"/>
              </a:solidFill>
              <a:prstDash val="solid"/>
              <a:round/>
              <a:headEnd type="none" w="med" len="med"/>
              <a:tailEnd type="triangle" w="med" len="lg"/>
            </a:ln>
            <a:effectLst/>
          </p:spPr>
        </p:cxnSp>
        <p:sp>
          <p:nvSpPr>
            <p:cNvPr id="49" name="TextBox 48">
              <a:extLst>
                <a:ext uri="{FF2B5EF4-FFF2-40B4-BE49-F238E27FC236}">
                  <a16:creationId xmlns:a16="http://schemas.microsoft.com/office/drawing/2014/main" id="{C764CCB2-03A4-4729-BFB4-733D5604AF73}"/>
                </a:ext>
              </a:extLst>
            </p:cNvPr>
            <p:cNvSpPr txBox="1"/>
            <p:nvPr/>
          </p:nvSpPr>
          <p:spPr>
            <a:xfrm>
              <a:off x="5365886" y="1331925"/>
              <a:ext cx="644621" cy="284731"/>
            </a:xfrm>
            <a:prstGeom prst="rect">
              <a:avLst/>
            </a:prstGeom>
            <a:noFill/>
          </p:spPr>
          <p:txBody>
            <a:bodyPr wrap="none" rtlCol="0">
              <a:noAutofit/>
            </a:bodyPr>
            <a:lstStyle/>
            <a:p>
              <a:r>
                <a:rPr lang="en-GB" sz="1108" dirty="0"/>
                <a:t>Path 1</a:t>
              </a:r>
            </a:p>
          </p:txBody>
        </p:sp>
      </p:grpSp>
      <p:sp>
        <p:nvSpPr>
          <p:cNvPr id="20" name="Oval 19">
            <a:extLst>
              <a:ext uri="{FF2B5EF4-FFF2-40B4-BE49-F238E27FC236}">
                <a16:creationId xmlns:a16="http://schemas.microsoft.com/office/drawing/2014/main" id="{E9D8B10B-9990-42F5-991E-BCEB20AB7F4A}"/>
              </a:ext>
            </a:extLst>
          </p:cNvPr>
          <p:cNvSpPr>
            <a:spLocks/>
          </p:cNvSpPr>
          <p:nvPr/>
        </p:nvSpPr>
        <p:spPr bwMode="auto">
          <a:xfrm>
            <a:off x="7545537" y="2035882"/>
            <a:ext cx="218455" cy="225396"/>
          </a:xfrm>
          <a:prstGeom prst="ellipse">
            <a:avLst/>
          </a:prstGeom>
          <a:solidFill>
            <a:srgbClr val="93F5FF"/>
          </a:solidFill>
          <a:ln w="19050" cap="flat" cmpd="sng" algn="ctr">
            <a:solidFill>
              <a:srgbClr val="0000FF"/>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endParaRPr lang="en-GB" b="1" dirty="0"/>
          </a:p>
        </p:txBody>
      </p:sp>
      <p:grpSp>
        <p:nvGrpSpPr>
          <p:cNvPr id="50" name="Group 49">
            <a:extLst>
              <a:ext uri="{FF2B5EF4-FFF2-40B4-BE49-F238E27FC236}">
                <a16:creationId xmlns:a16="http://schemas.microsoft.com/office/drawing/2014/main" id="{4803A954-4BDE-4D58-9204-11E650BFA2F8}"/>
              </a:ext>
            </a:extLst>
          </p:cNvPr>
          <p:cNvGrpSpPr/>
          <p:nvPr/>
        </p:nvGrpSpPr>
        <p:grpSpPr>
          <a:xfrm>
            <a:off x="6240885" y="1382377"/>
            <a:ext cx="625073" cy="309158"/>
            <a:chOff x="5333345" y="1331925"/>
            <a:chExt cx="677162" cy="334921"/>
          </a:xfrm>
        </p:grpSpPr>
        <p:cxnSp>
          <p:nvCxnSpPr>
            <p:cNvPr id="51" name="Straight Arrow Connector 50">
              <a:extLst>
                <a:ext uri="{FF2B5EF4-FFF2-40B4-BE49-F238E27FC236}">
                  <a16:creationId xmlns:a16="http://schemas.microsoft.com/office/drawing/2014/main" id="{4E4B27EA-3AAA-4C0D-BC23-A17440FCC39B}"/>
                </a:ext>
              </a:extLst>
            </p:cNvPr>
            <p:cNvCxnSpPr/>
            <p:nvPr/>
          </p:nvCxnSpPr>
          <p:spPr bwMode="auto">
            <a:xfrm>
              <a:off x="5333345" y="1404253"/>
              <a:ext cx="0" cy="262593"/>
            </a:xfrm>
            <a:prstGeom prst="straightConnector1">
              <a:avLst/>
            </a:prstGeom>
            <a:noFill/>
            <a:ln w="19050" cap="flat" cmpd="sng" algn="ctr">
              <a:solidFill>
                <a:srgbClr val="0000FF"/>
              </a:solidFill>
              <a:prstDash val="solid"/>
              <a:round/>
              <a:headEnd type="none" w="med" len="med"/>
              <a:tailEnd type="triangle" w="med" len="lg"/>
            </a:ln>
            <a:effectLst/>
          </p:spPr>
        </p:cxnSp>
        <p:sp>
          <p:nvSpPr>
            <p:cNvPr id="52" name="TextBox 51">
              <a:extLst>
                <a:ext uri="{FF2B5EF4-FFF2-40B4-BE49-F238E27FC236}">
                  <a16:creationId xmlns:a16="http://schemas.microsoft.com/office/drawing/2014/main" id="{7A9ED396-4486-4D09-B51D-4AEEB089386F}"/>
                </a:ext>
              </a:extLst>
            </p:cNvPr>
            <p:cNvSpPr txBox="1"/>
            <p:nvPr/>
          </p:nvSpPr>
          <p:spPr>
            <a:xfrm>
              <a:off x="5365886" y="1331925"/>
              <a:ext cx="644621" cy="284731"/>
            </a:xfrm>
            <a:prstGeom prst="rect">
              <a:avLst/>
            </a:prstGeom>
            <a:noFill/>
          </p:spPr>
          <p:txBody>
            <a:bodyPr wrap="none" rtlCol="0">
              <a:noAutofit/>
            </a:bodyPr>
            <a:lstStyle/>
            <a:p>
              <a:r>
                <a:rPr lang="en-GB" sz="1108" dirty="0"/>
                <a:t>Path 2</a:t>
              </a:r>
            </a:p>
          </p:txBody>
        </p:sp>
      </p:grpSp>
      <p:grpSp>
        <p:nvGrpSpPr>
          <p:cNvPr id="12" name="Group 11">
            <a:extLst>
              <a:ext uri="{FF2B5EF4-FFF2-40B4-BE49-F238E27FC236}">
                <a16:creationId xmlns:a16="http://schemas.microsoft.com/office/drawing/2014/main" id="{17CE3575-49D0-4A06-9393-CA867BE61FDF}"/>
              </a:ext>
            </a:extLst>
          </p:cNvPr>
          <p:cNvGrpSpPr/>
          <p:nvPr/>
        </p:nvGrpSpPr>
        <p:grpSpPr>
          <a:xfrm>
            <a:off x="3586520" y="994417"/>
            <a:ext cx="2728117" cy="5020354"/>
            <a:chOff x="2473766" y="1262055"/>
            <a:chExt cx="2728117" cy="5020354"/>
          </a:xfrm>
        </p:grpSpPr>
        <p:pic>
          <p:nvPicPr>
            <p:cNvPr id="29" name="Picture 28" descr="A picture containing animal&#10;&#10;Description generated with high confidence">
              <a:extLst>
                <a:ext uri="{FF2B5EF4-FFF2-40B4-BE49-F238E27FC236}">
                  <a16:creationId xmlns:a16="http://schemas.microsoft.com/office/drawing/2014/main" id="{535FC2A7-69FE-482E-9E7C-B9BC072893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3766" y="1262055"/>
              <a:ext cx="824383" cy="792000"/>
            </a:xfrm>
            <a:prstGeom prst="rect">
              <a:avLst/>
            </a:prstGeom>
          </p:spPr>
        </p:pic>
        <p:cxnSp>
          <p:nvCxnSpPr>
            <p:cNvPr id="53" name="Straight Connector 52">
              <a:extLst>
                <a:ext uri="{FF2B5EF4-FFF2-40B4-BE49-F238E27FC236}">
                  <a16:creationId xmlns:a16="http://schemas.microsoft.com/office/drawing/2014/main" id="{3E140B29-4623-4B7E-8780-196873413586}"/>
                </a:ext>
              </a:extLst>
            </p:cNvPr>
            <p:cNvCxnSpPr>
              <a:cxnSpLocks/>
              <a:stCxn id="29" idx="3"/>
              <a:endCxn id="58" idx="1"/>
            </p:cNvCxnSpPr>
            <p:nvPr/>
          </p:nvCxnSpPr>
          <p:spPr bwMode="auto">
            <a:xfrm>
              <a:off x="3298149" y="1658055"/>
              <a:ext cx="1804460" cy="696011"/>
            </a:xfrm>
            <a:prstGeom prst="line">
              <a:avLst/>
            </a:prstGeom>
            <a:noFill/>
            <a:ln w="9525" cap="flat" cmpd="sng" algn="ctr">
              <a:solidFill>
                <a:srgbClr val="0000FF"/>
              </a:solidFill>
              <a:prstDash val="dash"/>
              <a:round/>
              <a:headEnd type="none" w="med" len="med"/>
              <a:tailEnd type="none" w="med" len="med"/>
            </a:ln>
            <a:effectLst/>
          </p:spPr>
        </p:cxnSp>
        <p:cxnSp>
          <p:nvCxnSpPr>
            <p:cNvPr id="54" name="Straight Connector 53">
              <a:extLst>
                <a:ext uri="{FF2B5EF4-FFF2-40B4-BE49-F238E27FC236}">
                  <a16:creationId xmlns:a16="http://schemas.microsoft.com/office/drawing/2014/main" id="{2B2708EF-4F78-401E-A2D0-545CC3751E68}"/>
                </a:ext>
              </a:extLst>
            </p:cNvPr>
            <p:cNvCxnSpPr>
              <a:cxnSpLocks/>
            </p:cNvCxnSpPr>
            <p:nvPr/>
          </p:nvCxnSpPr>
          <p:spPr bwMode="auto">
            <a:xfrm>
              <a:off x="3307360" y="2711857"/>
              <a:ext cx="1657128" cy="116261"/>
            </a:xfrm>
            <a:prstGeom prst="line">
              <a:avLst/>
            </a:prstGeom>
            <a:noFill/>
            <a:ln w="9525" cap="flat" cmpd="sng" algn="ctr">
              <a:solidFill>
                <a:srgbClr val="0000FF"/>
              </a:solidFill>
              <a:prstDash val="dash"/>
              <a:round/>
              <a:headEnd type="none" w="med" len="med"/>
              <a:tailEnd type="none" w="med" len="med"/>
            </a:ln>
            <a:effectLst/>
          </p:spPr>
        </p:cxnSp>
        <p:cxnSp>
          <p:nvCxnSpPr>
            <p:cNvPr id="55" name="Straight Connector 54">
              <a:extLst>
                <a:ext uri="{FF2B5EF4-FFF2-40B4-BE49-F238E27FC236}">
                  <a16:creationId xmlns:a16="http://schemas.microsoft.com/office/drawing/2014/main" id="{5B0021C8-4F06-4270-B4FD-29B39600CD57}"/>
                </a:ext>
              </a:extLst>
            </p:cNvPr>
            <p:cNvCxnSpPr>
              <a:cxnSpLocks/>
            </p:cNvCxnSpPr>
            <p:nvPr/>
          </p:nvCxnSpPr>
          <p:spPr bwMode="auto">
            <a:xfrm flipV="1">
              <a:off x="3298149" y="3080606"/>
              <a:ext cx="1732828" cy="685053"/>
            </a:xfrm>
            <a:prstGeom prst="line">
              <a:avLst/>
            </a:prstGeom>
            <a:noFill/>
            <a:ln w="9525" cap="flat" cmpd="sng" algn="ctr">
              <a:solidFill>
                <a:srgbClr val="0000FF"/>
              </a:solidFill>
              <a:prstDash val="dash"/>
              <a:round/>
              <a:headEnd type="none" w="med" len="med"/>
              <a:tailEnd type="none" w="med" len="med"/>
            </a:ln>
            <a:effectLst/>
          </p:spPr>
        </p:cxnSp>
        <p:cxnSp>
          <p:nvCxnSpPr>
            <p:cNvPr id="56" name="Straight Connector 55">
              <a:extLst>
                <a:ext uri="{FF2B5EF4-FFF2-40B4-BE49-F238E27FC236}">
                  <a16:creationId xmlns:a16="http://schemas.microsoft.com/office/drawing/2014/main" id="{5F0C9BF8-4E6F-47A3-90E5-223E0445608A}"/>
                </a:ext>
              </a:extLst>
            </p:cNvPr>
            <p:cNvCxnSpPr>
              <a:cxnSpLocks/>
            </p:cNvCxnSpPr>
            <p:nvPr/>
          </p:nvCxnSpPr>
          <p:spPr bwMode="auto">
            <a:xfrm flipV="1">
              <a:off x="3298148" y="3369593"/>
              <a:ext cx="1740662" cy="1449868"/>
            </a:xfrm>
            <a:prstGeom prst="line">
              <a:avLst/>
            </a:prstGeom>
            <a:noFill/>
            <a:ln w="9525" cap="flat" cmpd="sng" algn="ctr">
              <a:solidFill>
                <a:srgbClr val="0000FF"/>
              </a:solidFill>
              <a:prstDash val="dash"/>
              <a:round/>
              <a:headEnd type="none" w="med" len="med"/>
              <a:tailEnd type="none" w="med" len="med"/>
            </a:ln>
            <a:effectLst/>
          </p:spPr>
        </p:cxnSp>
        <p:cxnSp>
          <p:nvCxnSpPr>
            <p:cNvPr id="57" name="Straight Connector 56">
              <a:extLst>
                <a:ext uri="{FF2B5EF4-FFF2-40B4-BE49-F238E27FC236}">
                  <a16:creationId xmlns:a16="http://schemas.microsoft.com/office/drawing/2014/main" id="{B28A93DF-974C-4A1D-B1AC-6DAFEFEA6ADE}"/>
                </a:ext>
              </a:extLst>
            </p:cNvPr>
            <p:cNvCxnSpPr>
              <a:cxnSpLocks/>
            </p:cNvCxnSpPr>
            <p:nvPr/>
          </p:nvCxnSpPr>
          <p:spPr bwMode="auto">
            <a:xfrm flipV="1">
              <a:off x="3298149" y="4152181"/>
              <a:ext cx="1802562" cy="1721081"/>
            </a:xfrm>
            <a:prstGeom prst="line">
              <a:avLst/>
            </a:prstGeom>
            <a:noFill/>
            <a:ln w="9525" cap="flat" cmpd="sng" algn="ctr">
              <a:solidFill>
                <a:srgbClr val="0000FF"/>
              </a:solidFill>
              <a:prstDash val="dash"/>
              <a:round/>
              <a:headEnd type="none" w="med" len="med"/>
              <a:tailEnd type="none" w="med" len="med"/>
            </a:ln>
            <a:effectLst/>
          </p:spPr>
        </p:cxnSp>
        <p:sp>
          <p:nvSpPr>
            <p:cNvPr id="58" name="Oval 57">
              <a:extLst>
                <a:ext uri="{FF2B5EF4-FFF2-40B4-BE49-F238E27FC236}">
                  <a16:creationId xmlns:a16="http://schemas.microsoft.com/office/drawing/2014/main" id="{E46A6D52-AA67-4F06-A4CD-BE6A0325E18F}"/>
                </a:ext>
              </a:extLst>
            </p:cNvPr>
            <p:cNvSpPr>
              <a:spLocks noChangeAspect="1"/>
            </p:cNvSpPr>
            <p:nvPr/>
          </p:nvSpPr>
          <p:spPr>
            <a:xfrm>
              <a:off x="5085576" y="2336913"/>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59" name="Oval 58">
              <a:extLst>
                <a:ext uri="{FF2B5EF4-FFF2-40B4-BE49-F238E27FC236}">
                  <a16:creationId xmlns:a16="http://schemas.microsoft.com/office/drawing/2014/main" id="{F7DD70B0-9655-4375-A98A-701EED681094}"/>
                </a:ext>
              </a:extLst>
            </p:cNvPr>
            <p:cNvSpPr>
              <a:spLocks noChangeAspect="1"/>
            </p:cNvSpPr>
            <p:nvPr/>
          </p:nvSpPr>
          <p:spPr>
            <a:xfrm>
              <a:off x="5076432" y="2759144"/>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60" name="Oval 59">
              <a:extLst>
                <a:ext uri="{FF2B5EF4-FFF2-40B4-BE49-F238E27FC236}">
                  <a16:creationId xmlns:a16="http://schemas.microsoft.com/office/drawing/2014/main" id="{9192758A-296F-4758-818B-0DB107592F4E}"/>
                </a:ext>
              </a:extLst>
            </p:cNvPr>
            <p:cNvSpPr>
              <a:spLocks noChangeAspect="1"/>
            </p:cNvSpPr>
            <p:nvPr/>
          </p:nvSpPr>
          <p:spPr>
            <a:xfrm>
              <a:off x="5076432" y="2977637"/>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61" name="Oval 60">
              <a:extLst>
                <a:ext uri="{FF2B5EF4-FFF2-40B4-BE49-F238E27FC236}">
                  <a16:creationId xmlns:a16="http://schemas.microsoft.com/office/drawing/2014/main" id="{88526CF9-1C9F-4B23-BACA-01CAABA9F76B}"/>
                </a:ext>
              </a:extLst>
            </p:cNvPr>
            <p:cNvSpPr>
              <a:spLocks noChangeAspect="1"/>
            </p:cNvSpPr>
            <p:nvPr/>
          </p:nvSpPr>
          <p:spPr>
            <a:xfrm>
              <a:off x="5076427" y="3187567"/>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62" name="Oval 61">
              <a:extLst>
                <a:ext uri="{FF2B5EF4-FFF2-40B4-BE49-F238E27FC236}">
                  <a16:creationId xmlns:a16="http://schemas.microsoft.com/office/drawing/2014/main" id="{8C263162-D55F-4AF5-95C5-DAC6CC17EF96}"/>
                </a:ext>
              </a:extLst>
            </p:cNvPr>
            <p:cNvSpPr>
              <a:spLocks noChangeAspect="1"/>
            </p:cNvSpPr>
            <p:nvPr/>
          </p:nvSpPr>
          <p:spPr>
            <a:xfrm>
              <a:off x="5076437" y="4008304"/>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pic>
          <p:nvPicPr>
            <p:cNvPr id="2" name="Picture 1">
              <a:extLst>
                <a:ext uri="{FF2B5EF4-FFF2-40B4-BE49-F238E27FC236}">
                  <a16:creationId xmlns:a16="http://schemas.microsoft.com/office/drawing/2014/main" id="{B9B27304-2FE1-433A-A2D8-C0964B14B317}"/>
                </a:ext>
              </a:extLst>
            </p:cNvPr>
            <p:cNvPicPr>
              <a:picLocks noChangeAspect="1"/>
            </p:cNvPicPr>
            <p:nvPr/>
          </p:nvPicPr>
          <p:blipFill>
            <a:blip r:embed="rId10"/>
            <a:stretch>
              <a:fillRect/>
            </a:stretch>
          </p:blipFill>
          <p:spPr>
            <a:xfrm>
              <a:off x="2474566" y="2298703"/>
              <a:ext cx="821357" cy="795528"/>
            </a:xfrm>
            <a:prstGeom prst="rect">
              <a:avLst/>
            </a:prstGeom>
          </p:spPr>
        </p:pic>
        <p:pic>
          <p:nvPicPr>
            <p:cNvPr id="4" name="Picture 3">
              <a:extLst>
                <a:ext uri="{FF2B5EF4-FFF2-40B4-BE49-F238E27FC236}">
                  <a16:creationId xmlns:a16="http://schemas.microsoft.com/office/drawing/2014/main" id="{4963B44F-789A-424D-92BA-D186A6C67A76}"/>
                </a:ext>
              </a:extLst>
            </p:cNvPr>
            <p:cNvPicPr>
              <a:picLocks noChangeAspect="1"/>
            </p:cNvPicPr>
            <p:nvPr/>
          </p:nvPicPr>
          <p:blipFill>
            <a:blip r:embed="rId11"/>
            <a:stretch>
              <a:fillRect/>
            </a:stretch>
          </p:blipFill>
          <p:spPr>
            <a:xfrm>
              <a:off x="2476598" y="3412434"/>
              <a:ext cx="832164" cy="795528"/>
            </a:xfrm>
            <a:prstGeom prst="rect">
              <a:avLst/>
            </a:prstGeom>
          </p:spPr>
        </p:pic>
        <p:pic>
          <p:nvPicPr>
            <p:cNvPr id="5" name="Picture 4">
              <a:extLst>
                <a:ext uri="{FF2B5EF4-FFF2-40B4-BE49-F238E27FC236}">
                  <a16:creationId xmlns:a16="http://schemas.microsoft.com/office/drawing/2014/main" id="{3A1735C0-6ABD-4DC0-BDF6-1E188101E577}"/>
                </a:ext>
              </a:extLst>
            </p:cNvPr>
            <p:cNvPicPr>
              <a:picLocks noChangeAspect="1"/>
            </p:cNvPicPr>
            <p:nvPr/>
          </p:nvPicPr>
          <p:blipFill>
            <a:blip r:embed="rId12"/>
            <a:stretch>
              <a:fillRect/>
            </a:stretch>
          </p:blipFill>
          <p:spPr>
            <a:xfrm>
              <a:off x="2487480" y="4457739"/>
              <a:ext cx="831918" cy="831918"/>
            </a:xfrm>
            <a:prstGeom prst="rect">
              <a:avLst/>
            </a:prstGeom>
          </p:spPr>
        </p:pic>
        <p:pic>
          <p:nvPicPr>
            <p:cNvPr id="7" name="Picture 6">
              <a:extLst>
                <a:ext uri="{FF2B5EF4-FFF2-40B4-BE49-F238E27FC236}">
                  <a16:creationId xmlns:a16="http://schemas.microsoft.com/office/drawing/2014/main" id="{AB757355-7BE3-4106-B0AF-0AE4D06801FD}"/>
                </a:ext>
              </a:extLst>
            </p:cNvPr>
            <p:cNvPicPr>
              <a:picLocks noChangeAspect="1"/>
            </p:cNvPicPr>
            <p:nvPr/>
          </p:nvPicPr>
          <p:blipFill>
            <a:blip r:embed="rId13"/>
            <a:stretch>
              <a:fillRect/>
            </a:stretch>
          </p:blipFill>
          <p:spPr>
            <a:xfrm>
              <a:off x="2493468" y="5486881"/>
              <a:ext cx="825930" cy="795528"/>
            </a:xfrm>
            <a:prstGeom prst="rect">
              <a:avLst/>
            </a:prstGeom>
          </p:spPr>
        </p:pic>
      </p:grpSp>
      <p:sp>
        <p:nvSpPr>
          <p:cNvPr id="65" name="Oval 64">
            <a:extLst>
              <a:ext uri="{FF2B5EF4-FFF2-40B4-BE49-F238E27FC236}">
                <a16:creationId xmlns:a16="http://schemas.microsoft.com/office/drawing/2014/main" id="{23E69E2B-E659-4536-9670-5D2470490754}"/>
              </a:ext>
            </a:extLst>
          </p:cNvPr>
          <p:cNvSpPr/>
          <p:nvPr/>
        </p:nvSpPr>
        <p:spPr bwMode="auto">
          <a:xfrm>
            <a:off x="6146637" y="2023613"/>
            <a:ext cx="219690" cy="232179"/>
          </a:xfrm>
          <a:prstGeom prst="ellipse">
            <a:avLst/>
          </a:prstGeom>
          <a:solidFill>
            <a:srgbClr val="93F5FF"/>
          </a:solidFill>
          <a:ln w="19050" cap="flat" cmpd="sng" algn="ctr">
            <a:solidFill>
              <a:srgbClr val="0000FF"/>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endParaRPr lang="en-GB" b="1" dirty="0"/>
          </a:p>
        </p:txBody>
      </p:sp>
      <p:sp>
        <p:nvSpPr>
          <p:cNvPr id="6" name="Slide Number Placeholder 5">
            <a:extLst>
              <a:ext uri="{FF2B5EF4-FFF2-40B4-BE49-F238E27FC236}">
                <a16:creationId xmlns:a16="http://schemas.microsoft.com/office/drawing/2014/main" id="{353C015D-E5F6-45CC-BF0B-118BEB41884A}"/>
              </a:ext>
            </a:extLst>
          </p:cNvPr>
          <p:cNvSpPr>
            <a:spLocks noGrp="1"/>
          </p:cNvSpPr>
          <p:nvPr>
            <p:ph type="sldNum" sz="quarter" idx="11"/>
          </p:nvPr>
        </p:nvSpPr>
        <p:spPr/>
        <p:txBody>
          <a:bodyPr/>
          <a:lstStyle/>
          <a:p>
            <a:fld id="{F0D23093-2AB0-F74C-B865-1A12A15B650E}" type="slidenum">
              <a:rPr lang="en-US" smtClean="0">
                <a:latin typeface="+mn-lt"/>
              </a:rPr>
              <a:pPr/>
              <a:t>21</a:t>
            </a:fld>
            <a:endParaRPr lang="en-US" dirty="0">
              <a:latin typeface="+mn-lt"/>
            </a:endParaRPr>
          </a:p>
        </p:txBody>
      </p:sp>
    </p:spTree>
    <p:extLst>
      <p:ext uri="{BB962C8B-B14F-4D97-AF65-F5344CB8AC3E}">
        <p14:creationId xmlns:p14="http://schemas.microsoft.com/office/powerpoint/2010/main" val="345846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1"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33333E-6 -4.81481E-6 L -0.00032 0.25463 " pathEditMode="relative" rAng="0" ptsTypes="AA">
                                      <p:cBhvr>
                                        <p:cTn id="20" dur="2000" fill="hold"/>
                                        <p:tgtEl>
                                          <p:spTgt spid="20"/>
                                        </p:tgtEl>
                                        <p:attrNameLst>
                                          <p:attrName>ppt_x</p:attrName>
                                          <p:attrName>ppt_y</p:attrName>
                                        </p:attrNameLst>
                                      </p:cBhvr>
                                      <p:rCtr x="-16" y="12731"/>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1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par>
                          <p:cTn id="35" fill="hold">
                            <p:stCondLst>
                              <p:cond delay="500"/>
                            </p:stCondLst>
                            <p:childTnLst>
                              <p:par>
                                <p:cTn id="36" presetID="10" presetClass="entr" presetSubtype="0" fill="hold" grpId="1"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0096 -0.00047 L -0.00128 0.24328 " pathEditMode="relative" rAng="0" ptsTypes="AA">
                                      <p:cBhvr>
                                        <p:cTn id="42" dur="2000" fill="hold"/>
                                        <p:tgtEl>
                                          <p:spTgt spid="65"/>
                                        </p:tgtEl>
                                        <p:attrNameLst>
                                          <p:attrName>ppt_x</p:attrName>
                                          <p:attrName>ppt_y</p:attrName>
                                        </p:attrNameLst>
                                      </p:cBhvr>
                                      <p:rCtr x="-16" y="12176"/>
                                    </p:animMotion>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2" nodeType="clickEffect">
                                  <p:stCondLst>
                                    <p:cond delay="0"/>
                                  </p:stCondLst>
                                  <p:childTnLst>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65" grpId="0" animBg="1"/>
      <p:bldP spid="65" grpId="1" animBg="1"/>
      <p:bldP spid="65"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A6F312E-76D0-47BE-AB2A-7BE539E75CC3}"/>
              </a:ext>
            </a:extLst>
          </p:cNvPr>
          <p:cNvGrpSpPr/>
          <p:nvPr/>
        </p:nvGrpSpPr>
        <p:grpSpPr>
          <a:xfrm>
            <a:off x="1396830" y="1543843"/>
            <a:ext cx="1985414" cy="1595887"/>
            <a:chOff x="324772" y="1216182"/>
            <a:chExt cx="1985414" cy="1595887"/>
          </a:xfrm>
        </p:grpSpPr>
        <p:pic>
          <p:nvPicPr>
            <p:cNvPr id="21" name="Picture 20">
              <a:extLst>
                <a:ext uri="{FF2B5EF4-FFF2-40B4-BE49-F238E27FC236}">
                  <a16:creationId xmlns:a16="http://schemas.microsoft.com/office/drawing/2014/main" id="{18AD069B-D2DB-4E4A-8B4F-698C2F0A732B}"/>
                </a:ext>
              </a:extLst>
            </p:cNvPr>
            <p:cNvPicPr>
              <a:picLocks noChangeAspect="1"/>
            </p:cNvPicPr>
            <p:nvPr/>
          </p:nvPicPr>
          <p:blipFill rotWithShape="1">
            <a:blip r:embed="rId3"/>
            <a:srcRect r="77966" b="69960"/>
            <a:stretch/>
          </p:blipFill>
          <p:spPr>
            <a:xfrm>
              <a:off x="324772" y="1470098"/>
              <a:ext cx="1985414" cy="1341971"/>
            </a:xfrm>
            <a:prstGeom prst="rect">
              <a:avLst/>
            </a:prstGeom>
          </p:spPr>
        </p:pic>
        <p:sp>
          <p:nvSpPr>
            <p:cNvPr id="22" name="TextBox 21">
              <a:extLst>
                <a:ext uri="{FF2B5EF4-FFF2-40B4-BE49-F238E27FC236}">
                  <a16:creationId xmlns:a16="http://schemas.microsoft.com/office/drawing/2014/main" id="{022C06BB-9B64-4D11-854C-6D61F0C6CA7A}"/>
                </a:ext>
              </a:extLst>
            </p:cNvPr>
            <p:cNvSpPr txBox="1"/>
            <p:nvPr/>
          </p:nvSpPr>
          <p:spPr>
            <a:xfrm>
              <a:off x="563155" y="1216182"/>
              <a:ext cx="1239948" cy="253916"/>
            </a:xfrm>
            <a:prstGeom prst="rect">
              <a:avLst/>
            </a:prstGeom>
            <a:solidFill>
              <a:schemeClr val="bg1"/>
            </a:solidFill>
          </p:spPr>
          <p:txBody>
            <a:bodyPr wrap="square" rtlCol="0">
              <a:spAutoFit/>
            </a:bodyPr>
            <a:lstStyle/>
            <a:p>
              <a:r>
                <a:rPr lang="en-GB" sz="1050" b="1" dirty="0"/>
                <a:t>Phase Diagrams</a:t>
              </a:r>
            </a:p>
          </p:txBody>
        </p:sp>
      </p:grpSp>
      <p:sp>
        <p:nvSpPr>
          <p:cNvPr id="2" name="Title 1">
            <a:extLst>
              <a:ext uri="{FF2B5EF4-FFF2-40B4-BE49-F238E27FC236}">
                <a16:creationId xmlns:a16="http://schemas.microsoft.com/office/drawing/2014/main" id="{417451CE-9E0D-4036-BB5A-29C6F7603D75}"/>
              </a:ext>
            </a:extLst>
          </p:cNvPr>
          <p:cNvSpPr>
            <a:spLocks noGrp="1"/>
          </p:cNvSpPr>
          <p:nvPr>
            <p:ph type="title"/>
          </p:nvPr>
        </p:nvSpPr>
        <p:spPr/>
        <p:txBody>
          <a:bodyPr/>
          <a:lstStyle/>
          <a:p>
            <a:r>
              <a:rPr lang="en-GB" dirty="0">
                <a:latin typeface="+mn-lt"/>
              </a:rPr>
              <a:t>Phase diagram data-table</a:t>
            </a:r>
          </a:p>
        </p:txBody>
      </p:sp>
      <p:grpSp>
        <p:nvGrpSpPr>
          <p:cNvPr id="26" name="Group 25">
            <a:extLst>
              <a:ext uri="{FF2B5EF4-FFF2-40B4-BE49-F238E27FC236}">
                <a16:creationId xmlns:a16="http://schemas.microsoft.com/office/drawing/2014/main" id="{DDCDB78B-AEBC-4C7B-A810-54ED4CE6F20C}"/>
              </a:ext>
            </a:extLst>
          </p:cNvPr>
          <p:cNvGrpSpPr/>
          <p:nvPr/>
        </p:nvGrpSpPr>
        <p:grpSpPr>
          <a:xfrm>
            <a:off x="1427103" y="1125192"/>
            <a:ext cx="9564747" cy="4684603"/>
            <a:chOff x="341252" y="877541"/>
            <a:chExt cx="9564747" cy="4684603"/>
          </a:xfrm>
        </p:grpSpPr>
        <p:grpSp>
          <p:nvGrpSpPr>
            <p:cNvPr id="5" name="Group 4">
              <a:extLst>
                <a:ext uri="{FF2B5EF4-FFF2-40B4-BE49-F238E27FC236}">
                  <a16:creationId xmlns:a16="http://schemas.microsoft.com/office/drawing/2014/main" id="{5686FD48-03E8-4874-81EC-0D18B587F6BB}"/>
                </a:ext>
              </a:extLst>
            </p:cNvPr>
            <p:cNvGrpSpPr/>
            <p:nvPr/>
          </p:nvGrpSpPr>
          <p:grpSpPr>
            <a:xfrm>
              <a:off x="2027694" y="877541"/>
              <a:ext cx="3886200" cy="4029075"/>
              <a:chOff x="549363" y="1716449"/>
              <a:chExt cx="3886200" cy="4029075"/>
            </a:xfrm>
          </p:grpSpPr>
          <p:pic>
            <p:nvPicPr>
              <p:cNvPr id="3" name="Picture 2">
                <a:extLst>
                  <a:ext uri="{FF2B5EF4-FFF2-40B4-BE49-F238E27FC236}">
                    <a16:creationId xmlns:a16="http://schemas.microsoft.com/office/drawing/2014/main" id="{D15649FB-FA90-4B4A-B5E9-A8E30AEFB1F7}"/>
                  </a:ext>
                </a:extLst>
              </p:cNvPr>
              <p:cNvPicPr>
                <a:picLocks noChangeAspect="1"/>
              </p:cNvPicPr>
              <p:nvPr/>
            </p:nvPicPr>
            <p:blipFill>
              <a:blip r:embed="rId4"/>
              <a:stretch>
                <a:fillRect/>
              </a:stretch>
            </p:blipFill>
            <p:spPr>
              <a:xfrm>
                <a:off x="549363" y="1716449"/>
                <a:ext cx="3886200" cy="4029075"/>
              </a:xfrm>
              <a:prstGeom prst="rect">
                <a:avLst/>
              </a:prstGeom>
            </p:spPr>
          </p:pic>
          <p:pic>
            <p:nvPicPr>
              <p:cNvPr id="4" name="Picture 3">
                <a:extLst>
                  <a:ext uri="{FF2B5EF4-FFF2-40B4-BE49-F238E27FC236}">
                    <a16:creationId xmlns:a16="http://schemas.microsoft.com/office/drawing/2014/main" id="{51D1F1C4-4121-4C82-8E3F-A3E1BA1320E9}"/>
                  </a:ext>
                </a:extLst>
              </p:cNvPr>
              <p:cNvPicPr>
                <a:picLocks noChangeAspect="1"/>
              </p:cNvPicPr>
              <p:nvPr/>
            </p:nvPicPr>
            <p:blipFill>
              <a:blip r:embed="rId5"/>
              <a:stretch>
                <a:fillRect/>
              </a:stretch>
            </p:blipFill>
            <p:spPr>
              <a:xfrm>
                <a:off x="3417748" y="2739086"/>
                <a:ext cx="952500" cy="619125"/>
              </a:xfrm>
              <a:prstGeom prst="rect">
                <a:avLst/>
              </a:prstGeom>
            </p:spPr>
          </p:pic>
        </p:grpSp>
        <p:pic>
          <p:nvPicPr>
            <p:cNvPr id="6" name="Picture 5">
              <a:extLst>
                <a:ext uri="{FF2B5EF4-FFF2-40B4-BE49-F238E27FC236}">
                  <a16:creationId xmlns:a16="http://schemas.microsoft.com/office/drawing/2014/main" id="{CB4080C7-6562-49C1-9438-E1F7818A6BF8}"/>
                </a:ext>
              </a:extLst>
            </p:cNvPr>
            <p:cNvPicPr>
              <a:picLocks noChangeAspect="1"/>
            </p:cNvPicPr>
            <p:nvPr/>
          </p:nvPicPr>
          <p:blipFill rotWithShape="1">
            <a:blip r:embed="rId6"/>
            <a:srcRect l="825" r="-1"/>
            <a:stretch/>
          </p:blipFill>
          <p:spPr>
            <a:xfrm>
              <a:off x="5882029" y="1296191"/>
              <a:ext cx="4023970" cy="4265953"/>
            </a:xfrm>
            <a:prstGeom prst="rect">
              <a:avLst/>
            </a:prstGeom>
          </p:spPr>
        </p:pic>
        <p:cxnSp>
          <p:nvCxnSpPr>
            <p:cNvPr id="10" name="Straight Arrow Connector 9">
              <a:extLst>
                <a:ext uri="{FF2B5EF4-FFF2-40B4-BE49-F238E27FC236}">
                  <a16:creationId xmlns:a16="http://schemas.microsoft.com/office/drawing/2014/main" id="{6673996D-7344-4981-BEE9-46BDAA092993}"/>
                </a:ext>
              </a:extLst>
            </p:cNvPr>
            <p:cNvCxnSpPr>
              <a:cxnSpLocks/>
            </p:cNvCxnSpPr>
            <p:nvPr/>
          </p:nvCxnSpPr>
          <p:spPr bwMode="auto">
            <a:xfrm>
              <a:off x="5760720" y="2091690"/>
              <a:ext cx="480060" cy="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82EAA5B-B0F8-48AF-8200-EB6AEACFD9F6}"/>
                </a:ext>
              </a:extLst>
            </p:cNvPr>
            <p:cNvSpPr/>
            <p:nvPr/>
          </p:nvSpPr>
          <p:spPr bwMode="auto">
            <a:xfrm>
              <a:off x="341252" y="2450869"/>
              <a:ext cx="1656170" cy="2779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grpSp>
      <p:sp>
        <p:nvSpPr>
          <p:cNvPr id="7" name="Slide Number Placeholder 6">
            <a:extLst>
              <a:ext uri="{FF2B5EF4-FFF2-40B4-BE49-F238E27FC236}">
                <a16:creationId xmlns:a16="http://schemas.microsoft.com/office/drawing/2014/main" id="{DE03B534-C092-4B7D-AD1E-C922672C6C60}"/>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Tree>
    <p:extLst>
      <p:ext uri="{BB962C8B-B14F-4D97-AF65-F5344CB8AC3E}">
        <p14:creationId xmlns:p14="http://schemas.microsoft.com/office/powerpoint/2010/main" val="85155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F304F-9BF1-DE80-2D14-53086C137E79}"/>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3" name="Title 2">
            <a:extLst>
              <a:ext uri="{FF2B5EF4-FFF2-40B4-BE49-F238E27FC236}">
                <a16:creationId xmlns:a16="http://schemas.microsoft.com/office/drawing/2014/main" id="{4D7CC302-D674-59C4-AF89-1618F4BC617E}"/>
              </a:ext>
            </a:extLst>
          </p:cNvPr>
          <p:cNvSpPr>
            <a:spLocks noGrp="1"/>
          </p:cNvSpPr>
          <p:nvPr>
            <p:ph type="title"/>
          </p:nvPr>
        </p:nvSpPr>
        <p:spPr/>
        <p:txBody>
          <a:bodyPr/>
          <a:lstStyle/>
          <a:p>
            <a:r>
              <a:rPr lang="en-US" dirty="0"/>
              <a:t>Characterization data-table </a:t>
            </a:r>
          </a:p>
        </p:txBody>
      </p:sp>
      <p:pic>
        <p:nvPicPr>
          <p:cNvPr id="12" name="Picture 11" descr="The MSE tetrahedron with structure, properties, processes, and performance labeled as the vertices, with characterization in the center&#10;">
            <a:extLst>
              <a:ext uri="{FF2B5EF4-FFF2-40B4-BE49-F238E27FC236}">
                <a16:creationId xmlns:a16="http://schemas.microsoft.com/office/drawing/2014/main" id="{A448C8BF-4F02-C6A1-B335-276599E3B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310" y="2390002"/>
            <a:ext cx="2103120" cy="1840667"/>
          </a:xfrm>
          <a:prstGeom prst="rect">
            <a:avLst/>
          </a:prstGeom>
        </p:spPr>
      </p:pic>
      <p:sp>
        <p:nvSpPr>
          <p:cNvPr id="13" name="Oval 12">
            <a:extLst>
              <a:ext uri="{FF2B5EF4-FFF2-40B4-BE49-F238E27FC236}">
                <a16:creationId xmlns:a16="http://schemas.microsoft.com/office/drawing/2014/main" id="{6E8039FD-609A-C837-2BAC-47C389953F13}"/>
              </a:ext>
            </a:extLst>
          </p:cNvPr>
          <p:cNvSpPr/>
          <p:nvPr/>
        </p:nvSpPr>
        <p:spPr bwMode="auto">
          <a:xfrm>
            <a:off x="1676400" y="1716648"/>
            <a:ext cx="3106940" cy="3187374"/>
          </a:xfrm>
          <a:prstGeom prst="ellipse">
            <a:avLst/>
          </a:prstGeom>
          <a:noFill/>
          <a:ln w="28575">
            <a:solidFill>
              <a:schemeClr val="tx2">
                <a:lumMod val="60000"/>
                <a:lumOff val="40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pic>
        <p:nvPicPr>
          <p:cNvPr id="14" name="Picture 13" descr="materials icon&#10;">
            <a:extLst>
              <a:ext uri="{FF2B5EF4-FFF2-40B4-BE49-F238E27FC236}">
                <a16:creationId xmlns:a16="http://schemas.microsoft.com/office/drawing/2014/main" id="{219272FA-9CDE-AEFC-A154-66242F5F4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613" y="1090031"/>
            <a:ext cx="1371600" cy="1371600"/>
          </a:xfrm>
          <a:prstGeom prst="rect">
            <a:avLst/>
          </a:prstGeom>
        </p:spPr>
      </p:pic>
      <p:pic>
        <p:nvPicPr>
          <p:cNvPr id="15" name="Picture 14" descr="Elements icon&#10;">
            <a:extLst>
              <a:ext uri="{FF2B5EF4-FFF2-40B4-BE49-F238E27FC236}">
                <a16:creationId xmlns:a16="http://schemas.microsoft.com/office/drawing/2014/main" id="{561471C6-C136-D52E-7C24-69E52DCC2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482" y="1126255"/>
            <a:ext cx="1371600" cy="1371600"/>
          </a:xfrm>
          <a:prstGeom prst="rect">
            <a:avLst/>
          </a:prstGeom>
        </p:spPr>
      </p:pic>
      <p:pic>
        <p:nvPicPr>
          <p:cNvPr id="16" name="Picture 15" descr="Processes icon">
            <a:extLst>
              <a:ext uri="{FF2B5EF4-FFF2-40B4-BE49-F238E27FC236}">
                <a16:creationId xmlns:a16="http://schemas.microsoft.com/office/drawing/2014/main" id="{743C17C1-0973-E44D-7EE0-53FFBF939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2133600"/>
            <a:ext cx="1371600" cy="1376172"/>
          </a:xfrm>
          <a:prstGeom prst="rect">
            <a:avLst/>
          </a:prstGeom>
        </p:spPr>
      </p:pic>
      <p:pic>
        <p:nvPicPr>
          <p:cNvPr id="17" name="Picture 16" descr="Phase Diagram icon&#10;">
            <a:extLst>
              <a:ext uri="{FF2B5EF4-FFF2-40B4-BE49-F238E27FC236}">
                <a16:creationId xmlns:a16="http://schemas.microsoft.com/office/drawing/2014/main" id="{F8D88F4B-E6CF-DEAD-E0FD-C9409B6135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4156" y="3766174"/>
            <a:ext cx="1371600" cy="1371600"/>
          </a:xfrm>
          <a:prstGeom prst="rect">
            <a:avLst/>
          </a:prstGeom>
        </p:spPr>
      </p:pic>
      <p:pic>
        <p:nvPicPr>
          <p:cNvPr id="20" name="Picture 19" descr="characterization icon">
            <a:extLst>
              <a:ext uri="{FF2B5EF4-FFF2-40B4-BE49-F238E27FC236}">
                <a16:creationId xmlns:a16="http://schemas.microsoft.com/office/drawing/2014/main" id="{33ADD89E-3E28-AF6C-599F-152AF9FB93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1491" y="2133563"/>
            <a:ext cx="1371600" cy="1371600"/>
          </a:xfrm>
          <a:prstGeom prst="rect">
            <a:avLst/>
          </a:prstGeom>
        </p:spPr>
      </p:pic>
      <p:pic>
        <p:nvPicPr>
          <p:cNvPr id="22" name="Picture 21">
            <a:extLst>
              <a:ext uri="{FF2B5EF4-FFF2-40B4-BE49-F238E27FC236}">
                <a16:creationId xmlns:a16="http://schemas.microsoft.com/office/drawing/2014/main" id="{CDFE93E4-1797-E126-39CF-4A0F8A1EBD48}"/>
              </a:ext>
            </a:extLst>
          </p:cNvPr>
          <p:cNvPicPr>
            <a:picLocks noChangeAspect="1"/>
          </p:cNvPicPr>
          <p:nvPr/>
        </p:nvPicPr>
        <p:blipFill>
          <a:blip r:embed="rId9"/>
          <a:stretch>
            <a:fillRect/>
          </a:stretch>
        </p:blipFill>
        <p:spPr>
          <a:xfrm>
            <a:off x="6019800" y="1524000"/>
            <a:ext cx="5418537" cy="3187374"/>
          </a:xfrm>
          <a:prstGeom prst="rect">
            <a:avLst/>
          </a:prstGeom>
        </p:spPr>
      </p:pic>
    </p:spTree>
    <p:extLst>
      <p:ext uri="{BB962C8B-B14F-4D97-AF65-F5344CB8AC3E}">
        <p14:creationId xmlns:p14="http://schemas.microsoft.com/office/powerpoint/2010/main" val="128451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7FDFE-E9E7-BE4D-1A0B-DEC7031500A3}"/>
              </a:ext>
            </a:extLst>
          </p:cNvPr>
          <p:cNvSpPr>
            <a:spLocks noGrp="1"/>
          </p:cNvSpPr>
          <p:nvPr>
            <p:ph type="sldNum" sz="quarter" idx="11"/>
          </p:nvPr>
        </p:nvSpPr>
        <p:spPr/>
        <p:txBody>
          <a:bodyPr/>
          <a:lstStyle/>
          <a:p>
            <a:fld id="{F0D23093-2AB0-F74C-B865-1A12A15B650E}" type="slidenum">
              <a:rPr lang="en-US" smtClean="0"/>
              <a:pPr/>
              <a:t>24</a:t>
            </a:fld>
            <a:endParaRPr lang="en-US" dirty="0"/>
          </a:p>
        </p:txBody>
      </p:sp>
      <p:sp>
        <p:nvSpPr>
          <p:cNvPr id="3" name="Title 2">
            <a:extLst>
              <a:ext uri="{FF2B5EF4-FFF2-40B4-BE49-F238E27FC236}">
                <a16:creationId xmlns:a16="http://schemas.microsoft.com/office/drawing/2014/main" id="{E1F5C99D-ADCB-939D-106F-B9166971E230}"/>
              </a:ext>
            </a:extLst>
          </p:cNvPr>
          <p:cNvSpPr>
            <a:spLocks noGrp="1"/>
          </p:cNvSpPr>
          <p:nvPr>
            <p:ph type="title"/>
          </p:nvPr>
        </p:nvSpPr>
        <p:spPr/>
        <p:txBody>
          <a:bodyPr/>
          <a:lstStyle/>
          <a:p>
            <a:r>
              <a:rPr lang="en-US" dirty="0"/>
              <a:t>Datasheet example</a:t>
            </a:r>
          </a:p>
        </p:txBody>
      </p:sp>
      <p:pic>
        <p:nvPicPr>
          <p:cNvPr id="5" name="Picture 4" descr="Exerpt from the Charpy Impact datsheet from Ansys Granta EduPack 25R1 release">
            <a:extLst>
              <a:ext uri="{FF2B5EF4-FFF2-40B4-BE49-F238E27FC236}">
                <a16:creationId xmlns:a16="http://schemas.microsoft.com/office/drawing/2014/main" id="{71E7FC52-5394-FEA6-287A-80DD1DA06EC2}"/>
              </a:ext>
            </a:extLst>
          </p:cNvPr>
          <p:cNvPicPr>
            <a:picLocks noChangeAspect="1"/>
          </p:cNvPicPr>
          <p:nvPr/>
        </p:nvPicPr>
        <p:blipFill>
          <a:blip r:embed="rId3"/>
          <a:stretch>
            <a:fillRect/>
          </a:stretch>
        </p:blipFill>
        <p:spPr>
          <a:xfrm>
            <a:off x="4114800" y="148581"/>
            <a:ext cx="3616563" cy="5943600"/>
          </a:xfrm>
          <a:prstGeom prst="rect">
            <a:avLst/>
          </a:prstGeom>
        </p:spPr>
      </p:pic>
      <p:pic>
        <p:nvPicPr>
          <p:cNvPr id="7" name="Picture 6" descr="Exerpt from the Charpy Impact datsheet from Ansys Granta EduPack 25R1 release">
            <a:extLst>
              <a:ext uri="{FF2B5EF4-FFF2-40B4-BE49-F238E27FC236}">
                <a16:creationId xmlns:a16="http://schemas.microsoft.com/office/drawing/2014/main" id="{2F713FBB-F31E-9DE8-DA23-AEA4AF6E6B6C}"/>
              </a:ext>
            </a:extLst>
          </p:cNvPr>
          <p:cNvPicPr>
            <a:picLocks noChangeAspect="1"/>
          </p:cNvPicPr>
          <p:nvPr/>
        </p:nvPicPr>
        <p:blipFill>
          <a:blip r:embed="rId4"/>
          <a:stretch>
            <a:fillRect/>
          </a:stretch>
        </p:blipFill>
        <p:spPr>
          <a:xfrm>
            <a:off x="7731363" y="1685735"/>
            <a:ext cx="3621024" cy="3486529"/>
          </a:xfrm>
          <a:prstGeom prst="rect">
            <a:avLst/>
          </a:prstGeom>
        </p:spPr>
      </p:pic>
    </p:spTree>
    <p:extLst>
      <p:ext uri="{BB962C8B-B14F-4D97-AF65-F5344CB8AC3E}">
        <p14:creationId xmlns:p14="http://schemas.microsoft.com/office/powerpoint/2010/main" val="1621401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06DDA3-B4F6-419E-B9CE-A066BFAE02E6}"/>
              </a:ext>
            </a:extLst>
          </p:cNvPr>
          <p:cNvPicPr>
            <a:picLocks noChangeAspect="1"/>
          </p:cNvPicPr>
          <p:nvPr/>
        </p:nvPicPr>
        <p:blipFill rotWithShape="1">
          <a:blip r:embed="rId3"/>
          <a:srcRect l="3438" t="6952" r="5067" b="8148"/>
          <a:stretch/>
        </p:blipFill>
        <p:spPr>
          <a:xfrm>
            <a:off x="6705600" y="356391"/>
            <a:ext cx="4537778" cy="2438216"/>
          </a:xfrm>
          <a:prstGeom prst="rect">
            <a:avLst/>
          </a:prstGeom>
        </p:spPr>
      </p:pic>
      <p:sp>
        <p:nvSpPr>
          <p:cNvPr id="6146" name="Rectangle 2"/>
          <p:cNvSpPr>
            <a:spLocks noGrp="1" noChangeArrowheads="1"/>
          </p:cNvSpPr>
          <p:nvPr>
            <p:ph type="title"/>
          </p:nvPr>
        </p:nvSpPr>
        <p:spPr/>
        <p:txBody>
          <a:bodyPr/>
          <a:lstStyle/>
          <a:p>
            <a:r>
              <a:rPr lang="en-GB" dirty="0">
                <a:latin typeface="+mn-lt"/>
              </a:rPr>
              <a:t>Process-Property Profiles data-table</a:t>
            </a:r>
          </a:p>
        </p:txBody>
      </p:sp>
      <p:grpSp>
        <p:nvGrpSpPr>
          <p:cNvPr id="13" name="Group 12">
            <a:extLst>
              <a:ext uri="{FF2B5EF4-FFF2-40B4-BE49-F238E27FC236}">
                <a16:creationId xmlns:a16="http://schemas.microsoft.com/office/drawing/2014/main" id="{0893EF95-716B-42C3-AE7D-D954CB668A18}"/>
              </a:ext>
            </a:extLst>
          </p:cNvPr>
          <p:cNvGrpSpPr/>
          <p:nvPr/>
        </p:nvGrpSpPr>
        <p:grpSpPr>
          <a:xfrm>
            <a:off x="7479080" y="711965"/>
            <a:ext cx="3087914" cy="5346518"/>
            <a:chOff x="5856654" y="1184261"/>
            <a:chExt cx="3087914" cy="5346518"/>
          </a:xfrm>
        </p:grpSpPr>
        <p:pic>
          <p:nvPicPr>
            <p:cNvPr id="12" name="Picture 11">
              <a:extLst>
                <a:ext uri="{FF2B5EF4-FFF2-40B4-BE49-F238E27FC236}">
                  <a16:creationId xmlns:a16="http://schemas.microsoft.com/office/drawing/2014/main" id="{44CEF98B-FB05-43D0-BD4C-B22412DD5E73}"/>
                </a:ext>
              </a:extLst>
            </p:cNvPr>
            <p:cNvPicPr>
              <a:picLocks noChangeAspect="1"/>
            </p:cNvPicPr>
            <p:nvPr/>
          </p:nvPicPr>
          <p:blipFill rotWithShape="1">
            <a:blip r:embed="rId4"/>
            <a:srcRect t="5781"/>
            <a:stretch/>
          </p:blipFill>
          <p:spPr>
            <a:xfrm>
              <a:off x="5856654" y="3343103"/>
              <a:ext cx="3087914" cy="3187676"/>
            </a:xfrm>
            <a:prstGeom prst="rect">
              <a:avLst/>
            </a:prstGeom>
          </p:spPr>
        </p:pic>
        <p:sp>
          <p:nvSpPr>
            <p:cNvPr id="81" name="Rectangle 80">
              <a:extLst>
                <a:ext uri="{FF2B5EF4-FFF2-40B4-BE49-F238E27FC236}">
                  <a16:creationId xmlns:a16="http://schemas.microsoft.com/office/drawing/2014/main" id="{4523180C-DE0C-46C7-B1BE-1BBDA36604BF}"/>
                </a:ext>
              </a:extLst>
            </p:cNvPr>
            <p:cNvSpPr>
              <a:spLocks noChangeAspect="1"/>
            </p:cNvSpPr>
            <p:nvPr/>
          </p:nvSpPr>
          <p:spPr>
            <a:xfrm>
              <a:off x="7337111" y="1184261"/>
              <a:ext cx="1097280" cy="10972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grpSp>
      <p:sp>
        <p:nvSpPr>
          <p:cNvPr id="2" name="Slide Number Placeholder 1">
            <a:extLst>
              <a:ext uri="{FF2B5EF4-FFF2-40B4-BE49-F238E27FC236}">
                <a16:creationId xmlns:a16="http://schemas.microsoft.com/office/drawing/2014/main" id="{AADF77CE-6236-4E73-A53E-42CA0B836214}"/>
              </a:ext>
            </a:extLst>
          </p:cNvPr>
          <p:cNvSpPr>
            <a:spLocks noGrp="1"/>
          </p:cNvSpPr>
          <p:nvPr>
            <p:ph type="sldNum" sz="quarter" idx="11"/>
          </p:nvPr>
        </p:nvSpPr>
        <p:spPr/>
        <p:txBody>
          <a:bodyPr/>
          <a:lstStyle/>
          <a:p>
            <a:fld id="{F0D23093-2AB0-F74C-B865-1A12A15B650E}" type="slidenum">
              <a:rPr lang="en-US" smtClean="0"/>
              <a:pPr/>
              <a:t>25</a:t>
            </a:fld>
            <a:endParaRPr lang="en-US" dirty="0"/>
          </a:p>
        </p:txBody>
      </p:sp>
      <p:pic>
        <p:nvPicPr>
          <p:cNvPr id="3" name="Picture 2" descr="The MSE tetrahedron with structure, properties, processes, and performance labeled as the vertices, with characterization in the center&#10;">
            <a:extLst>
              <a:ext uri="{FF2B5EF4-FFF2-40B4-BE49-F238E27FC236}">
                <a16:creationId xmlns:a16="http://schemas.microsoft.com/office/drawing/2014/main" id="{0E090828-C0B7-FA27-D90F-89D503E65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8310" y="2390002"/>
            <a:ext cx="2103120" cy="1840667"/>
          </a:xfrm>
          <a:prstGeom prst="rect">
            <a:avLst/>
          </a:prstGeom>
        </p:spPr>
      </p:pic>
      <p:sp>
        <p:nvSpPr>
          <p:cNvPr id="4" name="Oval 3">
            <a:extLst>
              <a:ext uri="{FF2B5EF4-FFF2-40B4-BE49-F238E27FC236}">
                <a16:creationId xmlns:a16="http://schemas.microsoft.com/office/drawing/2014/main" id="{0298A993-7659-42F6-BF0C-AA5993E3217E}"/>
              </a:ext>
            </a:extLst>
          </p:cNvPr>
          <p:cNvSpPr/>
          <p:nvPr/>
        </p:nvSpPr>
        <p:spPr bwMode="auto">
          <a:xfrm>
            <a:off x="1676400" y="1716648"/>
            <a:ext cx="3106940" cy="3187374"/>
          </a:xfrm>
          <a:prstGeom prst="ellipse">
            <a:avLst/>
          </a:prstGeom>
          <a:noFill/>
          <a:ln w="28575">
            <a:solidFill>
              <a:schemeClr val="tx2">
                <a:lumMod val="60000"/>
                <a:lumOff val="40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pic>
        <p:nvPicPr>
          <p:cNvPr id="5" name="Picture 4" descr="materials icon&#10;">
            <a:extLst>
              <a:ext uri="{FF2B5EF4-FFF2-40B4-BE49-F238E27FC236}">
                <a16:creationId xmlns:a16="http://schemas.microsoft.com/office/drawing/2014/main" id="{FBE41210-723A-B2E9-A6B7-3A27F416FB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9613" y="1090031"/>
            <a:ext cx="1371600" cy="1371600"/>
          </a:xfrm>
          <a:prstGeom prst="rect">
            <a:avLst/>
          </a:prstGeom>
        </p:spPr>
      </p:pic>
      <p:pic>
        <p:nvPicPr>
          <p:cNvPr id="6" name="Picture 5" descr="Elements icon&#10;">
            <a:extLst>
              <a:ext uri="{FF2B5EF4-FFF2-40B4-BE49-F238E27FC236}">
                <a16:creationId xmlns:a16="http://schemas.microsoft.com/office/drawing/2014/main" id="{E8C28E43-4638-5E0C-25C6-E95718E8EC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82" y="1126255"/>
            <a:ext cx="1371600" cy="1371600"/>
          </a:xfrm>
          <a:prstGeom prst="rect">
            <a:avLst/>
          </a:prstGeom>
        </p:spPr>
      </p:pic>
      <p:pic>
        <p:nvPicPr>
          <p:cNvPr id="8" name="Picture 7" descr="Processes icon">
            <a:extLst>
              <a:ext uri="{FF2B5EF4-FFF2-40B4-BE49-F238E27FC236}">
                <a16:creationId xmlns:a16="http://schemas.microsoft.com/office/drawing/2014/main" id="{096BF8A7-2673-E420-86A1-1136CDA15B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488" y="2182721"/>
            <a:ext cx="1371600" cy="1376172"/>
          </a:xfrm>
          <a:prstGeom prst="rect">
            <a:avLst/>
          </a:prstGeom>
        </p:spPr>
      </p:pic>
      <p:pic>
        <p:nvPicPr>
          <p:cNvPr id="14" name="Picture 13" descr="Phase Diagram icon&#10;">
            <a:extLst>
              <a:ext uri="{FF2B5EF4-FFF2-40B4-BE49-F238E27FC236}">
                <a16:creationId xmlns:a16="http://schemas.microsoft.com/office/drawing/2014/main" id="{8937DFA4-81CD-947F-CE3B-4684D5EEE5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4156" y="3766174"/>
            <a:ext cx="1371600" cy="1371600"/>
          </a:xfrm>
          <a:prstGeom prst="rect">
            <a:avLst/>
          </a:prstGeom>
        </p:spPr>
      </p:pic>
      <p:pic>
        <p:nvPicPr>
          <p:cNvPr id="16" name="Picture 15" descr="Property Process Profiles Icon&#10;">
            <a:extLst>
              <a:ext uri="{FF2B5EF4-FFF2-40B4-BE49-F238E27FC236}">
                <a16:creationId xmlns:a16="http://schemas.microsoft.com/office/drawing/2014/main" id="{60CAD395-C8D2-C367-BBDE-C34AFB27A5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0522" y="3766174"/>
            <a:ext cx="1371600" cy="1376172"/>
          </a:xfrm>
          <a:prstGeom prst="rect">
            <a:avLst/>
          </a:prstGeom>
        </p:spPr>
      </p:pic>
      <p:pic>
        <p:nvPicPr>
          <p:cNvPr id="17" name="Picture 16" descr="characterization icon">
            <a:extLst>
              <a:ext uri="{FF2B5EF4-FFF2-40B4-BE49-F238E27FC236}">
                <a16:creationId xmlns:a16="http://schemas.microsoft.com/office/drawing/2014/main" id="{E77D13EA-6F15-60A3-B455-1A847A9588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73810" y="2187293"/>
            <a:ext cx="1371600" cy="1371600"/>
          </a:xfrm>
          <a:prstGeom prst="rect">
            <a:avLst/>
          </a:prstGeom>
        </p:spPr>
      </p:pic>
    </p:spTree>
    <p:extLst>
      <p:ext uri="{BB962C8B-B14F-4D97-AF65-F5344CB8AC3E}">
        <p14:creationId xmlns:p14="http://schemas.microsoft.com/office/powerpoint/2010/main" val="396118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Process-Property Profiles data-table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503" y="738102"/>
            <a:ext cx="4124940" cy="5263874"/>
          </a:xfrm>
          <a:prstGeom prst="rect">
            <a:avLst/>
          </a:prstGeom>
          <a:ln w="12700">
            <a:solidFill>
              <a:schemeClr val="accent1"/>
            </a:solidFill>
          </a:ln>
        </p:spPr>
      </p:pic>
      <p:sp>
        <p:nvSpPr>
          <p:cNvPr id="37" name="Oval 36">
            <a:extLst>
              <a:ext uri="{FF2B5EF4-FFF2-40B4-BE49-F238E27FC236}">
                <a16:creationId xmlns:a16="http://schemas.microsoft.com/office/drawing/2014/main" id="{47451694-0ABD-4FA3-B6E8-F1A1349A4585}"/>
              </a:ext>
            </a:extLst>
          </p:cNvPr>
          <p:cNvSpPr>
            <a:spLocks noChangeAspect="1"/>
          </p:cNvSpPr>
          <p:nvPr/>
        </p:nvSpPr>
        <p:spPr>
          <a:xfrm>
            <a:off x="4090262" y="3538174"/>
            <a:ext cx="550145" cy="2051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a:extLst>
              <a:ext uri="{FF2B5EF4-FFF2-40B4-BE49-F238E27FC236}">
                <a16:creationId xmlns:a16="http://schemas.microsoft.com/office/drawing/2014/main" id="{15863AF9-2EA7-4989-847A-A3D01439CA78}"/>
              </a:ext>
            </a:extLst>
          </p:cNvPr>
          <p:cNvSpPr>
            <a:spLocks noChangeAspect="1"/>
          </p:cNvSpPr>
          <p:nvPr/>
        </p:nvSpPr>
        <p:spPr>
          <a:xfrm>
            <a:off x="4103537" y="4288460"/>
            <a:ext cx="665478" cy="248135"/>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a:extLst>
              <a:ext uri="{FF2B5EF4-FFF2-40B4-BE49-F238E27FC236}">
                <a16:creationId xmlns:a16="http://schemas.microsoft.com/office/drawing/2014/main" id="{B52EB89F-2A2B-4EC7-9819-77B0E6D00D15}"/>
              </a:ext>
            </a:extLst>
          </p:cNvPr>
          <p:cNvSpPr>
            <a:spLocks noChangeAspect="1"/>
          </p:cNvSpPr>
          <p:nvPr/>
        </p:nvSpPr>
        <p:spPr>
          <a:xfrm>
            <a:off x="4086155" y="5230922"/>
            <a:ext cx="1179036" cy="31258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70527328-E77E-49F0-941F-969BF7F21936}"/>
              </a:ext>
            </a:extLst>
          </p:cNvPr>
          <p:cNvSpPr>
            <a:spLocks noGrp="1"/>
          </p:cNvSpPr>
          <p:nvPr>
            <p:ph type="sldNum" sz="quarter" idx="11"/>
          </p:nvPr>
        </p:nvSpPr>
        <p:spPr/>
        <p:txBody>
          <a:bodyPr/>
          <a:lstStyle/>
          <a:p>
            <a:fld id="{F0D23093-2AB0-F74C-B865-1A12A15B650E}" type="slidenum">
              <a:rPr lang="en-US" smtClean="0">
                <a:latin typeface="+mn-lt"/>
              </a:rPr>
              <a:pPr/>
              <a:t>26</a:t>
            </a:fld>
            <a:endParaRPr lang="en-US" dirty="0">
              <a:latin typeface="+mn-lt"/>
            </a:endParaRPr>
          </a:p>
        </p:txBody>
      </p:sp>
    </p:spTree>
    <p:extLst>
      <p:ext uri="{BB962C8B-B14F-4D97-AF65-F5344CB8AC3E}">
        <p14:creationId xmlns:p14="http://schemas.microsoft.com/office/powerpoint/2010/main" val="189088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3D0B17-8E6F-48A4-BC2A-6C8FE04341AD}"/>
              </a:ext>
            </a:extLst>
          </p:cNvPr>
          <p:cNvPicPr>
            <a:picLocks noChangeAspect="1"/>
          </p:cNvPicPr>
          <p:nvPr/>
        </p:nvPicPr>
        <p:blipFill>
          <a:blip r:embed="rId3"/>
          <a:stretch>
            <a:fillRect/>
          </a:stretch>
        </p:blipFill>
        <p:spPr>
          <a:xfrm>
            <a:off x="1828800" y="1371600"/>
            <a:ext cx="7048881" cy="3945787"/>
          </a:xfrm>
          <a:prstGeom prst="rect">
            <a:avLst/>
          </a:prstGeom>
        </p:spPr>
      </p:pic>
      <p:sp>
        <p:nvSpPr>
          <p:cNvPr id="6146" name="Rectangle 2"/>
          <p:cNvSpPr>
            <a:spLocks noGrp="1" noChangeArrowheads="1"/>
          </p:cNvSpPr>
          <p:nvPr>
            <p:ph type="title"/>
          </p:nvPr>
        </p:nvSpPr>
        <p:spPr/>
        <p:txBody>
          <a:bodyPr/>
          <a:lstStyle/>
          <a:p>
            <a:r>
              <a:rPr lang="en-GB" dirty="0">
                <a:latin typeface="+mn-lt"/>
              </a:rPr>
              <a:t>Solution hardening, work hardening, ppt hardening</a:t>
            </a:r>
          </a:p>
        </p:txBody>
      </p:sp>
      <p:grpSp>
        <p:nvGrpSpPr>
          <p:cNvPr id="5" name="Group 4">
            <a:extLst>
              <a:ext uri="{FF2B5EF4-FFF2-40B4-BE49-F238E27FC236}">
                <a16:creationId xmlns:a16="http://schemas.microsoft.com/office/drawing/2014/main" id="{9F241EFC-50E5-41FB-A861-98709EEF1DAE}"/>
              </a:ext>
            </a:extLst>
          </p:cNvPr>
          <p:cNvGrpSpPr/>
          <p:nvPr/>
        </p:nvGrpSpPr>
        <p:grpSpPr>
          <a:xfrm>
            <a:off x="8762999" y="2747018"/>
            <a:ext cx="1485827" cy="523220"/>
            <a:chOff x="7170953" y="4251820"/>
            <a:chExt cx="1609646" cy="566822"/>
          </a:xfrm>
        </p:grpSpPr>
        <p:sp>
          <p:nvSpPr>
            <p:cNvPr id="7" name="TextBox 6">
              <a:extLst>
                <a:ext uri="{FF2B5EF4-FFF2-40B4-BE49-F238E27FC236}">
                  <a16:creationId xmlns:a16="http://schemas.microsoft.com/office/drawing/2014/main" id="{D90F1871-42D1-492B-A774-F2B7FE257F13}"/>
                </a:ext>
              </a:extLst>
            </p:cNvPr>
            <p:cNvSpPr txBox="1"/>
            <p:nvPr/>
          </p:nvSpPr>
          <p:spPr>
            <a:xfrm>
              <a:off x="7544427" y="4251820"/>
              <a:ext cx="1236172" cy="566822"/>
            </a:xfrm>
            <a:prstGeom prst="rect">
              <a:avLst/>
            </a:prstGeom>
            <a:noFill/>
          </p:spPr>
          <p:txBody>
            <a:bodyPr wrap="none" rtlCol="0">
              <a:spAutoFit/>
            </a:bodyPr>
            <a:lstStyle/>
            <a:p>
              <a:r>
                <a:rPr lang="en-GB" sz="1400" b="1" dirty="0"/>
                <a:t>Precipitation</a:t>
              </a:r>
            </a:p>
            <a:p>
              <a:r>
                <a:rPr lang="en-GB" sz="1400" b="1" dirty="0"/>
                <a:t>hardening</a:t>
              </a:r>
            </a:p>
          </p:txBody>
        </p:sp>
        <p:cxnSp>
          <p:nvCxnSpPr>
            <p:cNvPr id="4" name="Straight Connector 3">
              <a:extLst>
                <a:ext uri="{FF2B5EF4-FFF2-40B4-BE49-F238E27FC236}">
                  <a16:creationId xmlns:a16="http://schemas.microsoft.com/office/drawing/2014/main" id="{F054D7C1-DBE3-474E-BFD4-6650656232F2}"/>
                </a:ext>
              </a:extLst>
            </p:cNvPr>
            <p:cNvCxnSpPr>
              <a:cxnSpLocks/>
            </p:cNvCxnSpPr>
            <p:nvPr/>
          </p:nvCxnSpPr>
          <p:spPr>
            <a:xfrm flipH="1">
              <a:off x="7170953" y="4554706"/>
              <a:ext cx="352834"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A2EDA8F-56EE-432E-A92C-864E4DB70701}"/>
              </a:ext>
            </a:extLst>
          </p:cNvPr>
          <p:cNvGrpSpPr/>
          <p:nvPr/>
        </p:nvGrpSpPr>
        <p:grpSpPr>
          <a:xfrm>
            <a:off x="7508472" y="4106497"/>
            <a:ext cx="2803372" cy="523220"/>
            <a:chOff x="5787851" y="4251820"/>
            <a:chExt cx="3036987" cy="566822"/>
          </a:xfrm>
        </p:grpSpPr>
        <p:sp>
          <p:nvSpPr>
            <p:cNvPr id="12" name="TextBox 11">
              <a:extLst>
                <a:ext uri="{FF2B5EF4-FFF2-40B4-BE49-F238E27FC236}">
                  <a16:creationId xmlns:a16="http://schemas.microsoft.com/office/drawing/2014/main" id="{5CA3B50B-4F2B-4D44-A7B8-E390C9384389}"/>
                </a:ext>
              </a:extLst>
            </p:cNvPr>
            <p:cNvSpPr txBox="1"/>
            <p:nvPr/>
          </p:nvSpPr>
          <p:spPr>
            <a:xfrm>
              <a:off x="7523787" y="4251820"/>
              <a:ext cx="1301051" cy="566822"/>
            </a:xfrm>
            <a:prstGeom prst="rect">
              <a:avLst/>
            </a:prstGeom>
            <a:noFill/>
          </p:spPr>
          <p:txBody>
            <a:bodyPr wrap="none" rtlCol="0">
              <a:spAutoFit/>
            </a:bodyPr>
            <a:lstStyle/>
            <a:p>
              <a:r>
                <a:rPr lang="en-GB" sz="1400" b="1" dirty="0"/>
                <a:t>Solid solution</a:t>
              </a:r>
            </a:p>
            <a:p>
              <a:r>
                <a:rPr lang="en-GB" sz="1400" b="1" dirty="0"/>
                <a:t>hardening</a:t>
              </a:r>
            </a:p>
          </p:txBody>
        </p:sp>
        <p:cxnSp>
          <p:nvCxnSpPr>
            <p:cNvPr id="13" name="Straight Connector 12">
              <a:extLst>
                <a:ext uri="{FF2B5EF4-FFF2-40B4-BE49-F238E27FC236}">
                  <a16:creationId xmlns:a16="http://schemas.microsoft.com/office/drawing/2014/main" id="{1E365B68-540F-432D-9C99-3C37C8FA59D3}"/>
                </a:ext>
              </a:extLst>
            </p:cNvPr>
            <p:cNvCxnSpPr>
              <a:cxnSpLocks/>
            </p:cNvCxnSpPr>
            <p:nvPr/>
          </p:nvCxnSpPr>
          <p:spPr>
            <a:xfrm flipH="1">
              <a:off x="5787851" y="4554706"/>
              <a:ext cx="1735936"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0826795-E114-4C6E-9FE1-E29B03E8D9FD}"/>
              </a:ext>
            </a:extLst>
          </p:cNvPr>
          <p:cNvGrpSpPr/>
          <p:nvPr/>
        </p:nvGrpSpPr>
        <p:grpSpPr>
          <a:xfrm>
            <a:off x="7636633" y="1511057"/>
            <a:ext cx="2240112" cy="523220"/>
            <a:chOff x="6155635" y="4251820"/>
            <a:chExt cx="2426787" cy="566822"/>
          </a:xfrm>
        </p:grpSpPr>
        <p:sp>
          <p:nvSpPr>
            <p:cNvPr id="15" name="TextBox 14">
              <a:extLst>
                <a:ext uri="{FF2B5EF4-FFF2-40B4-BE49-F238E27FC236}">
                  <a16:creationId xmlns:a16="http://schemas.microsoft.com/office/drawing/2014/main" id="{56E742AE-BABD-4FC5-8789-21990C80574F}"/>
                </a:ext>
              </a:extLst>
            </p:cNvPr>
            <p:cNvSpPr txBox="1"/>
            <p:nvPr/>
          </p:nvSpPr>
          <p:spPr>
            <a:xfrm>
              <a:off x="7565061" y="4251820"/>
              <a:ext cx="1017361" cy="566822"/>
            </a:xfrm>
            <a:prstGeom prst="rect">
              <a:avLst/>
            </a:prstGeom>
            <a:noFill/>
          </p:spPr>
          <p:txBody>
            <a:bodyPr wrap="none" rtlCol="0">
              <a:spAutoFit/>
            </a:bodyPr>
            <a:lstStyle/>
            <a:p>
              <a:r>
                <a:rPr lang="en-GB" sz="1400" b="1" dirty="0"/>
                <a:t>Work</a:t>
              </a:r>
            </a:p>
            <a:p>
              <a:r>
                <a:rPr lang="en-GB" sz="1400" b="1" dirty="0"/>
                <a:t>hardening</a:t>
              </a:r>
            </a:p>
          </p:txBody>
        </p:sp>
        <p:cxnSp>
          <p:nvCxnSpPr>
            <p:cNvPr id="16" name="Straight Connector 15">
              <a:extLst>
                <a:ext uri="{FF2B5EF4-FFF2-40B4-BE49-F238E27FC236}">
                  <a16:creationId xmlns:a16="http://schemas.microsoft.com/office/drawing/2014/main" id="{47896AC1-53A5-4BCC-BEEB-06EBA502425E}"/>
                </a:ext>
              </a:extLst>
            </p:cNvPr>
            <p:cNvCxnSpPr/>
            <p:nvPr/>
          </p:nvCxnSpPr>
          <p:spPr>
            <a:xfrm flipH="1">
              <a:off x="6155635" y="4554706"/>
              <a:ext cx="1368152"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2C9CE408-67E6-4E97-B0F4-EB641F35C157}"/>
              </a:ext>
            </a:extLst>
          </p:cNvPr>
          <p:cNvSpPr>
            <a:spLocks noGrp="1"/>
          </p:cNvSpPr>
          <p:nvPr>
            <p:ph type="sldNum" sz="quarter" idx="11"/>
          </p:nvPr>
        </p:nvSpPr>
        <p:spPr/>
        <p:txBody>
          <a:bodyPr/>
          <a:lstStyle/>
          <a:p>
            <a:fld id="{F0D23093-2AB0-F74C-B865-1A12A15B650E}" type="slidenum">
              <a:rPr lang="en-US" smtClean="0">
                <a:latin typeface="+mn-lt"/>
              </a:rPr>
              <a:pPr/>
              <a:t>27</a:t>
            </a:fld>
            <a:endParaRPr lang="en-US" dirty="0">
              <a:latin typeface="+mn-lt"/>
            </a:endParaRPr>
          </a:p>
        </p:txBody>
      </p:sp>
    </p:spTree>
    <p:extLst>
      <p:ext uri="{BB962C8B-B14F-4D97-AF65-F5344CB8AC3E}">
        <p14:creationId xmlns:p14="http://schemas.microsoft.com/office/powerpoint/2010/main" val="16557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Filling, blending, reinforcement </a:t>
            </a:r>
            <a:r>
              <a:rPr lang="en-GB" sz="1800" dirty="0">
                <a:latin typeface="+mn-lt"/>
              </a:rPr>
              <a:t>(</a:t>
            </a:r>
            <a:r>
              <a:rPr lang="en-GB" sz="2000" dirty="0">
                <a:latin typeface="+mn-lt"/>
              </a:rPr>
              <a:t>composition</a:t>
            </a:r>
            <a:r>
              <a:rPr lang="en-GB" sz="1800" dirty="0">
                <a:latin typeface="+mn-lt"/>
              </a:rPr>
              <a:t>)</a:t>
            </a:r>
            <a:endParaRPr lang="en-GB" sz="1662" dirty="0">
              <a:latin typeface="+mn-lt"/>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374" y="1189897"/>
            <a:ext cx="5574323" cy="41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374" y="1189897"/>
            <a:ext cx="5574323" cy="41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374" y="1189897"/>
            <a:ext cx="5574323" cy="41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34034" y="1189895"/>
            <a:ext cx="6053664" cy="447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a:extLst>
              <a:ext uri="{FF2B5EF4-FFF2-40B4-BE49-F238E27FC236}">
                <a16:creationId xmlns:a16="http://schemas.microsoft.com/office/drawing/2014/main" id="{44BE05C2-A950-4AE3-A769-09BBBF957B21}"/>
              </a:ext>
            </a:extLst>
          </p:cNvPr>
          <p:cNvGrpSpPr/>
          <p:nvPr/>
        </p:nvGrpSpPr>
        <p:grpSpPr>
          <a:xfrm>
            <a:off x="7115212" y="3351613"/>
            <a:ext cx="2659155" cy="523220"/>
            <a:chOff x="5651579" y="4272458"/>
            <a:chExt cx="2880750" cy="566822"/>
          </a:xfrm>
        </p:grpSpPr>
        <p:sp>
          <p:nvSpPr>
            <p:cNvPr id="10" name="TextBox 9">
              <a:extLst>
                <a:ext uri="{FF2B5EF4-FFF2-40B4-BE49-F238E27FC236}">
                  <a16:creationId xmlns:a16="http://schemas.microsoft.com/office/drawing/2014/main" id="{4574711E-5849-4B5B-A61A-9F32AAE4F63A}"/>
                </a:ext>
              </a:extLst>
            </p:cNvPr>
            <p:cNvSpPr txBox="1"/>
            <p:nvPr/>
          </p:nvSpPr>
          <p:spPr>
            <a:xfrm>
              <a:off x="7702727" y="4272458"/>
              <a:ext cx="829602" cy="566822"/>
            </a:xfrm>
            <a:prstGeom prst="rect">
              <a:avLst/>
            </a:prstGeom>
            <a:noFill/>
          </p:spPr>
          <p:txBody>
            <a:bodyPr wrap="none" rtlCol="0">
              <a:spAutoFit/>
            </a:bodyPr>
            <a:lstStyle/>
            <a:p>
              <a:r>
                <a:rPr lang="en-GB" sz="1400" b="1" dirty="0"/>
                <a:t>Mineral</a:t>
              </a:r>
            </a:p>
            <a:p>
              <a:r>
                <a:rPr lang="en-GB" sz="1400" b="1" dirty="0"/>
                <a:t>filled</a:t>
              </a:r>
            </a:p>
          </p:txBody>
        </p:sp>
        <p:cxnSp>
          <p:nvCxnSpPr>
            <p:cNvPr id="11" name="Straight Connector 10">
              <a:extLst>
                <a:ext uri="{FF2B5EF4-FFF2-40B4-BE49-F238E27FC236}">
                  <a16:creationId xmlns:a16="http://schemas.microsoft.com/office/drawing/2014/main" id="{4103F207-F87D-45A2-AEB1-5DEF860F6BAA}"/>
                </a:ext>
              </a:extLst>
            </p:cNvPr>
            <p:cNvCxnSpPr>
              <a:cxnSpLocks/>
            </p:cNvCxnSpPr>
            <p:nvPr/>
          </p:nvCxnSpPr>
          <p:spPr>
            <a:xfrm flipH="1">
              <a:off x="5651579" y="4554706"/>
              <a:ext cx="1872208"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1FC96C4-D7DD-47B5-A7C2-449662815BE8}"/>
              </a:ext>
            </a:extLst>
          </p:cNvPr>
          <p:cNvGrpSpPr/>
          <p:nvPr/>
        </p:nvGrpSpPr>
        <p:grpSpPr>
          <a:xfrm>
            <a:off x="7729527" y="2014426"/>
            <a:ext cx="2212016" cy="523220"/>
            <a:chOff x="6155635" y="4235097"/>
            <a:chExt cx="2396350" cy="566822"/>
          </a:xfrm>
        </p:grpSpPr>
        <p:sp>
          <p:nvSpPr>
            <p:cNvPr id="13" name="TextBox 12">
              <a:extLst>
                <a:ext uri="{FF2B5EF4-FFF2-40B4-BE49-F238E27FC236}">
                  <a16:creationId xmlns:a16="http://schemas.microsoft.com/office/drawing/2014/main" id="{CE252C30-DE6D-4826-BE64-A735A85C8121}"/>
                </a:ext>
              </a:extLst>
            </p:cNvPr>
            <p:cNvSpPr txBox="1"/>
            <p:nvPr/>
          </p:nvSpPr>
          <p:spPr>
            <a:xfrm>
              <a:off x="7523787" y="4235097"/>
              <a:ext cx="1028198" cy="566822"/>
            </a:xfrm>
            <a:prstGeom prst="rect">
              <a:avLst/>
            </a:prstGeom>
            <a:noFill/>
          </p:spPr>
          <p:txBody>
            <a:bodyPr wrap="none" rtlCol="0">
              <a:spAutoFit/>
            </a:bodyPr>
            <a:lstStyle/>
            <a:p>
              <a:r>
                <a:rPr lang="en-GB" sz="1400" b="1" dirty="0"/>
                <a:t>Fiber</a:t>
              </a:r>
            </a:p>
            <a:p>
              <a:r>
                <a:rPr lang="en-GB" sz="1400" b="1" dirty="0"/>
                <a:t>reinforced</a:t>
              </a:r>
            </a:p>
          </p:txBody>
        </p:sp>
        <p:cxnSp>
          <p:nvCxnSpPr>
            <p:cNvPr id="14" name="Straight Connector 13">
              <a:extLst>
                <a:ext uri="{FF2B5EF4-FFF2-40B4-BE49-F238E27FC236}">
                  <a16:creationId xmlns:a16="http://schemas.microsoft.com/office/drawing/2014/main" id="{1ABB5DB1-7B41-448B-87E4-5816EB7FB855}"/>
                </a:ext>
              </a:extLst>
            </p:cNvPr>
            <p:cNvCxnSpPr/>
            <p:nvPr/>
          </p:nvCxnSpPr>
          <p:spPr>
            <a:xfrm flipH="1">
              <a:off x="6155635" y="4554706"/>
              <a:ext cx="1368152"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05C64C6-FA9E-43B7-AE7C-717A18FD988D}"/>
              </a:ext>
            </a:extLst>
          </p:cNvPr>
          <p:cNvGrpSpPr/>
          <p:nvPr/>
        </p:nvGrpSpPr>
        <p:grpSpPr>
          <a:xfrm>
            <a:off x="5860866" y="4546833"/>
            <a:ext cx="4033600" cy="307777"/>
            <a:chOff x="4113764" y="4402010"/>
            <a:chExt cx="4369733" cy="333426"/>
          </a:xfrm>
        </p:grpSpPr>
        <p:sp>
          <p:nvSpPr>
            <p:cNvPr id="17" name="TextBox 16">
              <a:extLst>
                <a:ext uri="{FF2B5EF4-FFF2-40B4-BE49-F238E27FC236}">
                  <a16:creationId xmlns:a16="http://schemas.microsoft.com/office/drawing/2014/main" id="{11F2824B-A0A1-4BAB-AA73-AE1575F4E5E7}"/>
                </a:ext>
              </a:extLst>
            </p:cNvPr>
            <p:cNvSpPr txBox="1"/>
            <p:nvPr/>
          </p:nvSpPr>
          <p:spPr>
            <a:xfrm>
              <a:off x="7574915" y="4402010"/>
              <a:ext cx="908582" cy="333426"/>
            </a:xfrm>
            <a:prstGeom prst="rect">
              <a:avLst/>
            </a:prstGeom>
            <a:noFill/>
          </p:spPr>
          <p:txBody>
            <a:bodyPr wrap="none" rtlCol="0">
              <a:spAutoFit/>
            </a:bodyPr>
            <a:lstStyle/>
            <a:p>
              <a:r>
                <a:rPr lang="en-GB" sz="1400" b="1" dirty="0"/>
                <a:t>Blending</a:t>
              </a:r>
            </a:p>
          </p:txBody>
        </p:sp>
        <p:cxnSp>
          <p:nvCxnSpPr>
            <p:cNvPr id="18" name="Straight Connector 17">
              <a:extLst>
                <a:ext uri="{FF2B5EF4-FFF2-40B4-BE49-F238E27FC236}">
                  <a16:creationId xmlns:a16="http://schemas.microsoft.com/office/drawing/2014/main" id="{194F4732-40CE-4306-9A09-062F87126E6B}"/>
                </a:ext>
              </a:extLst>
            </p:cNvPr>
            <p:cNvCxnSpPr>
              <a:cxnSpLocks/>
            </p:cNvCxnSpPr>
            <p:nvPr/>
          </p:nvCxnSpPr>
          <p:spPr>
            <a:xfrm flipH="1">
              <a:off x="4113764" y="4554706"/>
              <a:ext cx="3410023"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7DF956FE-6612-4CE5-B2F8-6E055B32ED71}"/>
              </a:ext>
            </a:extLst>
          </p:cNvPr>
          <p:cNvSpPr>
            <a:spLocks noGrp="1"/>
          </p:cNvSpPr>
          <p:nvPr>
            <p:ph type="sldNum" sz="quarter" idx="11"/>
          </p:nvPr>
        </p:nvSpPr>
        <p:spPr/>
        <p:txBody>
          <a:bodyPr/>
          <a:lstStyle/>
          <a:p>
            <a:fld id="{F0D23093-2AB0-F74C-B865-1A12A15B650E}" type="slidenum">
              <a:rPr lang="en-US" smtClean="0">
                <a:latin typeface="+mn-lt"/>
              </a:rPr>
              <a:pPr/>
              <a:t>28</a:t>
            </a:fld>
            <a:endParaRPr lang="en-US" dirty="0">
              <a:latin typeface="+mn-lt"/>
            </a:endParaRPr>
          </a:p>
        </p:txBody>
      </p:sp>
    </p:spTree>
    <p:extLst>
      <p:ext uri="{BB962C8B-B14F-4D97-AF65-F5344CB8AC3E}">
        <p14:creationId xmlns:p14="http://schemas.microsoft.com/office/powerpoint/2010/main" val="196019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409967" y="1184932"/>
            <a:ext cx="4091109" cy="3126069"/>
          </a:xfrm>
          <a:prstGeom prst="rect">
            <a:avLst/>
          </a:prstGeom>
        </p:spPr>
      </p:pic>
      <p:sp>
        <p:nvSpPr>
          <p:cNvPr id="39" name="Freeform 20">
            <a:extLst>
              <a:ext uri="{FF2B5EF4-FFF2-40B4-BE49-F238E27FC236}">
                <a16:creationId xmlns:a16="http://schemas.microsoft.com/office/drawing/2014/main" id="{6255E793-50C6-4158-ADEF-FBFF0302E31C}"/>
              </a:ext>
            </a:extLst>
          </p:cNvPr>
          <p:cNvSpPr>
            <a:spLocks noChangeAspect="1"/>
          </p:cNvSpPr>
          <p:nvPr/>
        </p:nvSpPr>
        <p:spPr bwMode="auto">
          <a:xfrm>
            <a:off x="6729002" y="1175932"/>
            <a:ext cx="3740111" cy="2841780"/>
          </a:xfrm>
          <a:custGeom>
            <a:avLst/>
            <a:gdLst>
              <a:gd name="T0" fmla="*/ 0 w 4242"/>
              <a:gd name="T1" fmla="*/ 4430 h 2994"/>
              <a:gd name="T2" fmla="*/ 2086 w 4242"/>
              <a:gd name="T3" fmla="*/ 0 h 2994"/>
              <a:gd name="T4" fmla="*/ 2383 w 4242"/>
              <a:gd name="T5" fmla="*/ 0 h 2994"/>
              <a:gd name="T6" fmla="*/ 2383 w 4242"/>
              <a:gd name="T7" fmla="*/ 5093 h 2994"/>
              <a:gd name="T8" fmla="*/ 0 w 4242"/>
              <a:gd name="T9" fmla="*/ 5093 h 2994"/>
              <a:gd name="T10" fmla="*/ 0 w 4242"/>
              <a:gd name="T11" fmla="*/ 3340 h 2994"/>
              <a:gd name="T12" fmla="*/ 0 60000 65536"/>
              <a:gd name="T13" fmla="*/ 0 60000 65536"/>
              <a:gd name="T14" fmla="*/ 0 60000 65536"/>
              <a:gd name="T15" fmla="*/ 0 60000 65536"/>
              <a:gd name="T16" fmla="*/ 0 60000 65536"/>
              <a:gd name="T17" fmla="*/ 0 60000 65536"/>
              <a:gd name="T18" fmla="*/ 0 w 4242"/>
              <a:gd name="T19" fmla="*/ 0 h 2994"/>
              <a:gd name="T20" fmla="*/ 4242 w 4242"/>
              <a:gd name="T21" fmla="*/ 2994 h 2994"/>
              <a:gd name="connsiteX0" fmla="*/ 0 w 10000"/>
              <a:gd name="connsiteY0" fmla="*/ 8697 h 10000"/>
              <a:gd name="connsiteX1" fmla="*/ 8243 w 10000"/>
              <a:gd name="connsiteY1" fmla="*/ 34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6553 h 10000"/>
              <a:gd name="connsiteX0" fmla="*/ 0 w 10000"/>
              <a:gd name="connsiteY0" fmla="*/ 8697 h 10000"/>
              <a:gd name="connsiteX1" fmla="*/ 8038 w 10000"/>
              <a:gd name="connsiteY1" fmla="*/ 373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6553 h 10000"/>
              <a:gd name="connsiteX0" fmla="*/ 0 w 10051"/>
              <a:gd name="connsiteY0" fmla="*/ 8324 h 9627"/>
              <a:gd name="connsiteX1" fmla="*/ 8038 w 10051"/>
              <a:gd name="connsiteY1" fmla="*/ 0 h 9627"/>
              <a:gd name="connsiteX2" fmla="*/ 10051 w 10051"/>
              <a:gd name="connsiteY2" fmla="*/ 101 h 9627"/>
              <a:gd name="connsiteX3" fmla="*/ 10000 w 10051"/>
              <a:gd name="connsiteY3" fmla="*/ 9627 h 9627"/>
              <a:gd name="connsiteX4" fmla="*/ 0 w 10051"/>
              <a:gd name="connsiteY4" fmla="*/ 9627 h 9627"/>
              <a:gd name="connsiteX5" fmla="*/ 0 w 10051"/>
              <a:gd name="connsiteY5" fmla="*/ 6180 h 9627"/>
              <a:gd name="connsiteX0" fmla="*/ 0 w 10000"/>
              <a:gd name="connsiteY0" fmla="*/ 8647 h 10492"/>
              <a:gd name="connsiteX1" fmla="*/ 7997 w 10000"/>
              <a:gd name="connsiteY1" fmla="*/ 0 h 10492"/>
              <a:gd name="connsiteX2" fmla="*/ 10000 w 10000"/>
              <a:gd name="connsiteY2" fmla="*/ 105 h 10492"/>
              <a:gd name="connsiteX3" fmla="*/ 9949 w 10000"/>
              <a:gd name="connsiteY3" fmla="*/ 10492 h 10492"/>
              <a:gd name="connsiteX4" fmla="*/ 0 w 10000"/>
              <a:gd name="connsiteY4" fmla="*/ 10000 h 10492"/>
              <a:gd name="connsiteX5" fmla="*/ 0 w 10000"/>
              <a:gd name="connsiteY5" fmla="*/ 6419 h 10492"/>
              <a:gd name="connsiteX0" fmla="*/ 0 w 10000"/>
              <a:gd name="connsiteY0" fmla="*/ 8647 h 10492"/>
              <a:gd name="connsiteX1" fmla="*/ 7997 w 10000"/>
              <a:gd name="connsiteY1" fmla="*/ 0 h 10492"/>
              <a:gd name="connsiteX2" fmla="*/ 10000 w 10000"/>
              <a:gd name="connsiteY2" fmla="*/ 105 h 10492"/>
              <a:gd name="connsiteX3" fmla="*/ 9949 w 10000"/>
              <a:gd name="connsiteY3" fmla="*/ 10492 h 10492"/>
              <a:gd name="connsiteX4" fmla="*/ 51 w 10000"/>
              <a:gd name="connsiteY4" fmla="*/ 10492 h 10492"/>
              <a:gd name="connsiteX5" fmla="*/ 0 w 10000"/>
              <a:gd name="connsiteY5" fmla="*/ 6419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492">
                <a:moveTo>
                  <a:pt x="0" y="8647"/>
                </a:moveTo>
                <a:lnTo>
                  <a:pt x="7997" y="0"/>
                </a:lnTo>
                <a:lnTo>
                  <a:pt x="10000" y="105"/>
                </a:lnTo>
                <a:cubicBezTo>
                  <a:pt x="9983" y="3403"/>
                  <a:pt x="9966" y="7194"/>
                  <a:pt x="9949" y="10492"/>
                </a:cubicBezTo>
                <a:lnTo>
                  <a:pt x="51" y="10492"/>
                </a:lnTo>
                <a:cubicBezTo>
                  <a:pt x="34" y="9134"/>
                  <a:pt x="17" y="7777"/>
                  <a:pt x="0" y="6419"/>
                </a:cubicBezTo>
              </a:path>
            </a:pathLst>
          </a:custGeom>
          <a:solidFill>
            <a:schemeClr val="bg1">
              <a:lumMod val="65000"/>
              <a:alpha val="36078"/>
            </a:schemeClr>
          </a:solidFill>
          <a:ln>
            <a:noFill/>
          </a:ln>
        </p:spPr>
        <p:txBody>
          <a:bodyPr wrap="none" anchor="ctr"/>
          <a:lstStyle/>
          <a:p>
            <a:endParaRPr lang="en-GB" sz="1533" dirty="0"/>
          </a:p>
        </p:txBody>
      </p:sp>
      <p:sp>
        <p:nvSpPr>
          <p:cNvPr id="6146" name="Rectangle 2"/>
          <p:cNvSpPr>
            <a:spLocks noGrp="1" noChangeArrowheads="1"/>
          </p:cNvSpPr>
          <p:nvPr>
            <p:ph type="title"/>
          </p:nvPr>
        </p:nvSpPr>
        <p:spPr/>
        <p:txBody>
          <a:bodyPr>
            <a:normAutofit/>
          </a:bodyPr>
          <a:lstStyle/>
          <a:p>
            <a:r>
              <a:rPr lang="en-GB" dirty="0">
                <a:latin typeface="+mn-lt"/>
              </a:rPr>
              <a:t>Systematic selection for performance, environment</a:t>
            </a:r>
          </a:p>
        </p:txBody>
      </p:sp>
      <p:grpSp>
        <p:nvGrpSpPr>
          <p:cNvPr id="6" name="Group 5">
            <a:extLst>
              <a:ext uri="{FF2B5EF4-FFF2-40B4-BE49-F238E27FC236}">
                <a16:creationId xmlns:a16="http://schemas.microsoft.com/office/drawing/2014/main" id="{75E89BEE-139A-477A-AF54-8966B3FC3653}"/>
              </a:ext>
            </a:extLst>
          </p:cNvPr>
          <p:cNvGrpSpPr/>
          <p:nvPr/>
        </p:nvGrpSpPr>
        <p:grpSpPr>
          <a:xfrm>
            <a:off x="8712007" y="2719544"/>
            <a:ext cx="1763557" cy="1326398"/>
            <a:chOff x="7204022" y="3228114"/>
            <a:chExt cx="1763557" cy="1326398"/>
          </a:xfrm>
        </p:grpSpPr>
        <p:sp>
          <p:nvSpPr>
            <p:cNvPr id="31" name="Oval 30">
              <a:extLst>
                <a:ext uri="{FF2B5EF4-FFF2-40B4-BE49-F238E27FC236}">
                  <a16:creationId xmlns:a16="http://schemas.microsoft.com/office/drawing/2014/main" id="{CB8FD9D8-05AF-41F4-B2D9-F533EAF90B73}"/>
                </a:ext>
              </a:extLst>
            </p:cNvPr>
            <p:cNvSpPr/>
            <p:nvPr/>
          </p:nvSpPr>
          <p:spPr bwMode="auto">
            <a:xfrm>
              <a:off x="8668989" y="3232223"/>
              <a:ext cx="223296" cy="442350"/>
            </a:xfrm>
            <a:prstGeom prst="ellipse">
              <a:avLst/>
            </a:prstGeom>
            <a:noFill/>
            <a:ln w="28575">
              <a:solidFill>
                <a:srgbClr val="7FC4B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77914" tIns="38957" rIns="77914" bIns="38957" numCol="1" rtlCol="0" anchor="t" anchorCtr="0" compatLnSpc="1">
              <a:prstTxWarp prst="textNoShape">
                <a:avLst/>
              </a:prstTxWarp>
              <a:spAutoFit/>
            </a:bodyPr>
            <a:lstStyle/>
            <a:p>
              <a:pPr defTabSz="779180"/>
              <a:endParaRPr lang="en-GB" sz="1533" b="1" dirty="0">
                <a:solidFill>
                  <a:schemeClr val="tx1"/>
                </a:solidFill>
              </a:endParaRPr>
            </a:p>
          </p:txBody>
        </p:sp>
        <p:grpSp>
          <p:nvGrpSpPr>
            <p:cNvPr id="32" name="Group 31">
              <a:extLst>
                <a:ext uri="{FF2B5EF4-FFF2-40B4-BE49-F238E27FC236}">
                  <a16:creationId xmlns:a16="http://schemas.microsoft.com/office/drawing/2014/main" id="{400FD3B7-D110-43D1-814B-52475AF2A4C2}"/>
                </a:ext>
              </a:extLst>
            </p:cNvPr>
            <p:cNvGrpSpPr/>
            <p:nvPr/>
          </p:nvGrpSpPr>
          <p:grpSpPr>
            <a:xfrm>
              <a:off x="7204022" y="3228114"/>
              <a:ext cx="1763557" cy="1326398"/>
              <a:chOff x="6207911" y="3471705"/>
              <a:chExt cx="2831314" cy="2150240"/>
            </a:xfrm>
          </p:grpSpPr>
          <p:grpSp>
            <p:nvGrpSpPr>
              <p:cNvPr id="33" name="Group 32">
                <a:extLst>
                  <a:ext uri="{FF2B5EF4-FFF2-40B4-BE49-F238E27FC236}">
                    <a16:creationId xmlns:a16="http://schemas.microsoft.com/office/drawing/2014/main" id="{98450203-5833-416D-A1F9-B715F3E7E8D7}"/>
                  </a:ext>
                </a:extLst>
              </p:cNvPr>
              <p:cNvGrpSpPr/>
              <p:nvPr/>
            </p:nvGrpSpPr>
            <p:grpSpPr>
              <a:xfrm>
                <a:off x="6972585" y="4751731"/>
                <a:ext cx="560960" cy="305030"/>
                <a:chOff x="3789183" y="4067182"/>
                <a:chExt cx="560960" cy="305030"/>
              </a:xfrm>
            </p:grpSpPr>
            <p:sp>
              <p:nvSpPr>
                <p:cNvPr id="35" name="Text Box 56">
                  <a:extLst>
                    <a:ext uri="{FF2B5EF4-FFF2-40B4-BE49-F238E27FC236}">
                      <a16:creationId xmlns:a16="http://schemas.microsoft.com/office/drawing/2014/main" id="{95880B61-3EDA-4C3C-BFCF-3F46A661FD69}"/>
                    </a:ext>
                  </a:extLst>
                </p:cNvPr>
                <p:cNvSpPr txBox="1">
                  <a:spLocks noChangeArrowheads="1"/>
                </p:cNvSpPr>
                <p:nvPr/>
              </p:nvSpPr>
              <p:spPr bwMode="auto">
                <a:xfrm>
                  <a:off x="4087566" y="4067182"/>
                  <a:ext cx="262577" cy="28537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none" lIns="76686" tIns="39877" rIns="76686" bIns="39877"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lgn="ctr">
                    <a:spcBef>
                      <a:spcPct val="0"/>
                    </a:spcBef>
                    <a:spcAft>
                      <a:spcPct val="0"/>
                    </a:spcAft>
                    <a:buClrTx/>
                    <a:buSzTx/>
                    <a:buFontTx/>
                    <a:buNone/>
                  </a:pPr>
                  <a:r>
                    <a:rPr lang="en-GB" sz="1194" b="1" dirty="0">
                      <a:solidFill>
                        <a:schemeClr val="accent4"/>
                      </a:solidFill>
                      <a:latin typeface="+mn-lt"/>
                    </a:rPr>
                    <a:t>2</a:t>
                  </a:r>
                  <a:endParaRPr lang="en-GB" sz="1705" b="1" dirty="0">
                    <a:solidFill>
                      <a:schemeClr val="accent4"/>
                    </a:solidFill>
                    <a:latin typeface="+mn-lt"/>
                  </a:endParaRPr>
                </a:p>
              </p:txBody>
            </p:sp>
            <p:sp>
              <p:nvSpPr>
                <p:cNvPr id="36" name="Line 54">
                  <a:extLst>
                    <a:ext uri="{FF2B5EF4-FFF2-40B4-BE49-F238E27FC236}">
                      <a16:creationId xmlns:a16="http://schemas.microsoft.com/office/drawing/2014/main" id="{BBC415C9-19D0-4721-8981-98216A12D8E4}"/>
                    </a:ext>
                  </a:extLst>
                </p:cNvPr>
                <p:cNvSpPr>
                  <a:spLocks noChangeShapeType="1"/>
                </p:cNvSpPr>
                <p:nvPr/>
              </p:nvSpPr>
              <p:spPr bwMode="auto">
                <a:xfrm>
                  <a:off x="3789183" y="4352559"/>
                  <a:ext cx="327511" cy="0"/>
                </a:xfrm>
                <a:prstGeom prst="line">
                  <a:avLst/>
                </a:prstGeom>
                <a:noFill/>
                <a:ln w="28575">
                  <a:solidFill>
                    <a:srgbClr val="7FC4BC"/>
                  </a:solidFill>
                  <a:round/>
                  <a:headEnd/>
                  <a:tailEnd/>
                </a:ln>
                <a:extLst>
                  <a:ext uri="{909E8E84-426E-40DD-AFC4-6F175D3DCCD1}">
                    <a14:hiddenFill xmlns:a14="http://schemas.microsoft.com/office/drawing/2010/main">
                      <a:noFill/>
                    </a14:hiddenFill>
                  </a:ext>
                </a:extLst>
              </p:spPr>
              <p:txBody>
                <a:bodyPr wrap="none" lIns="76686" tIns="39877" rIns="76686" bIns="39877" anchor="ctr"/>
                <a:lstStyle/>
                <a:p>
                  <a:endParaRPr lang="en-GB" sz="1533" dirty="0"/>
                </a:p>
              </p:txBody>
            </p:sp>
            <p:sp>
              <p:nvSpPr>
                <p:cNvPr id="37" name="Line 55">
                  <a:extLst>
                    <a:ext uri="{FF2B5EF4-FFF2-40B4-BE49-F238E27FC236}">
                      <a16:creationId xmlns:a16="http://schemas.microsoft.com/office/drawing/2014/main" id="{F79ED945-7955-4A83-9768-A0A251687D3F}"/>
                    </a:ext>
                  </a:extLst>
                </p:cNvPr>
                <p:cNvSpPr>
                  <a:spLocks noChangeShapeType="1"/>
                </p:cNvSpPr>
                <p:nvPr/>
              </p:nvSpPr>
              <p:spPr bwMode="auto">
                <a:xfrm flipV="1">
                  <a:off x="4116694" y="4109247"/>
                  <a:ext cx="0" cy="262965"/>
                </a:xfrm>
                <a:prstGeom prst="line">
                  <a:avLst/>
                </a:prstGeom>
                <a:noFill/>
                <a:ln w="28575">
                  <a:solidFill>
                    <a:srgbClr val="7FC4BC"/>
                  </a:solidFill>
                  <a:round/>
                  <a:headEnd/>
                  <a:tailEnd/>
                </a:ln>
                <a:extLst>
                  <a:ext uri="{909E8E84-426E-40DD-AFC4-6F175D3DCCD1}">
                    <a14:hiddenFill xmlns:a14="http://schemas.microsoft.com/office/drawing/2010/main">
                      <a:noFill/>
                    </a14:hiddenFill>
                  </a:ext>
                </a:extLst>
              </p:spPr>
              <p:txBody>
                <a:bodyPr wrap="none" lIns="76686" tIns="39877" rIns="76686" bIns="39877" anchor="ctr"/>
                <a:lstStyle/>
                <a:p>
                  <a:endParaRPr lang="en-GB" sz="1533" dirty="0"/>
                </a:p>
              </p:txBody>
            </p:sp>
          </p:grpSp>
          <p:sp>
            <p:nvSpPr>
              <p:cNvPr id="34" name="Line 19">
                <a:extLst>
                  <a:ext uri="{FF2B5EF4-FFF2-40B4-BE49-F238E27FC236}">
                    <a16:creationId xmlns:a16="http://schemas.microsoft.com/office/drawing/2014/main" id="{1458B84F-8FE9-465F-B810-A67950818A9D}"/>
                  </a:ext>
                </a:extLst>
              </p:cNvPr>
              <p:cNvSpPr>
                <a:spLocks noChangeShapeType="1"/>
              </p:cNvSpPr>
              <p:nvPr/>
            </p:nvSpPr>
            <p:spPr bwMode="auto">
              <a:xfrm flipV="1">
                <a:off x="6207911" y="3471705"/>
                <a:ext cx="2831314" cy="2150240"/>
              </a:xfrm>
              <a:prstGeom prst="line">
                <a:avLst/>
              </a:prstGeom>
              <a:noFill/>
              <a:ln w="28575">
                <a:solidFill>
                  <a:srgbClr val="7FC4BC"/>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en-GB" sz="1533" dirty="0"/>
              </a:p>
            </p:txBody>
          </p:sp>
        </p:grpSp>
      </p:grpSp>
      <p:sp>
        <p:nvSpPr>
          <p:cNvPr id="38" name="Line 19">
            <a:extLst>
              <a:ext uri="{FF2B5EF4-FFF2-40B4-BE49-F238E27FC236}">
                <a16:creationId xmlns:a16="http://schemas.microsoft.com/office/drawing/2014/main" id="{79EED58F-F10B-4742-A780-163DB6C1A593}"/>
              </a:ext>
            </a:extLst>
          </p:cNvPr>
          <p:cNvSpPr>
            <a:spLocks noChangeShapeType="1"/>
          </p:cNvSpPr>
          <p:nvPr/>
        </p:nvSpPr>
        <p:spPr bwMode="auto">
          <a:xfrm flipV="1">
            <a:off x="7783448" y="1902075"/>
            <a:ext cx="2731499" cy="2143869"/>
          </a:xfrm>
          <a:prstGeom prst="line">
            <a:avLst/>
          </a:prstGeom>
          <a:noFill/>
          <a:ln w="28575">
            <a:solidFill>
              <a:srgbClr val="7FC4BC"/>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en-GB" sz="1533" dirty="0"/>
          </a:p>
        </p:txBody>
      </p:sp>
      <p:pic>
        <p:nvPicPr>
          <p:cNvPr id="40" name="Picture 39">
            <a:extLst>
              <a:ext uri="{FF2B5EF4-FFF2-40B4-BE49-F238E27FC236}">
                <a16:creationId xmlns:a16="http://schemas.microsoft.com/office/drawing/2014/main" id="{FAD23CB8-A475-472F-AB3C-01E1362A6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4350" y="4469007"/>
            <a:ext cx="1082775" cy="1379079"/>
          </a:xfrm>
          <a:prstGeom prst="rect">
            <a:avLst/>
          </a:prstGeom>
        </p:spPr>
      </p:pic>
      <p:pic>
        <p:nvPicPr>
          <p:cNvPr id="42" name="Picture 41">
            <a:extLst>
              <a:ext uri="{FF2B5EF4-FFF2-40B4-BE49-F238E27FC236}">
                <a16:creationId xmlns:a16="http://schemas.microsoft.com/office/drawing/2014/main" id="{53CF83EE-71D4-47D9-A839-5D5A6086805C}"/>
              </a:ext>
            </a:extLst>
          </p:cNvPr>
          <p:cNvPicPr>
            <a:picLocks noChangeAspect="1"/>
          </p:cNvPicPr>
          <p:nvPr/>
        </p:nvPicPr>
        <p:blipFill rotWithShape="1">
          <a:blip r:embed="rId6">
            <a:extLst>
              <a:ext uri="{28A0092B-C50C-407E-A947-70E740481C1C}">
                <a14:useLocalDpi xmlns:a14="http://schemas.microsoft.com/office/drawing/2010/main" val="0"/>
              </a:ext>
            </a:extLst>
          </a:blip>
          <a:srcRect l="8622" r="9047"/>
          <a:stretch/>
        </p:blipFill>
        <p:spPr>
          <a:xfrm>
            <a:off x="8261227" y="4461091"/>
            <a:ext cx="1131075" cy="1373833"/>
          </a:xfrm>
          <a:prstGeom prst="rect">
            <a:avLst/>
          </a:prstGeom>
          <a:ln w="6350">
            <a:noFill/>
          </a:ln>
          <a:effectLst/>
        </p:spPr>
      </p:pic>
      <p:sp>
        <p:nvSpPr>
          <p:cNvPr id="3" name="Slide Number Placeholder 2">
            <a:extLst>
              <a:ext uri="{FF2B5EF4-FFF2-40B4-BE49-F238E27FC236}">
                <a16:creationId xmlns:a16="http://schemas.microsoft.com/office/drawing/2014/main" id="{E7543A38-B717-45A9-A5A2-AD9B3A3FE86B}"/>
              </a:ext>
            </a:extLst>
          </p:cNvPr>
          <p:cNvSpPr>
            <a:spLocks noGrp="1"/>
          </p:cNvSpPr>
          <p:nvPr>
            <p:ph type="sldNum" sz="quarter" idx="11"/>
          </p:nvPr>
        </p:nvSpPr>
        <p:spPr/>
        <p:txBody>
          <a:bodyPr/>
          <a:lstStyle/>
          <a:p>
            <a:fld id="{F0D23093-2AB0-F74C-B865-1A12A15B650E}" type="slidenum">
              <a:rPr lang="en-US" smtClean="0">
                <a:latin typeface="+mn-lt"/>
              </a:rPr>
              <a:pPr/>
              <a:t>29</a:t>
            </a:fld>
            <a:endParaRPr lang="en-US" dirty="0">
              <a:latin typeface="+mn-lt"/>
            </a:endParaRPr>
          </a:p>
        </p:txBody>
      </p:sp>
      <p:pic>
        <p:nvPicPr>
          <p:cNvPr id="5" name="Picture 4">
            <a:extLst>
              <a:ext uri="{FF2B5EF4-FFF2-40B4-BE49-F238E27FC236}">
                <a16:creationId xmlns:a16="http://schemas.microsoft.com/office/drawing/2014/main" id="{F7E8B733-1040-57D5-DD56-2F5147529346}"/>
              </a:ext>
            </a:extLst>
          </p:cNvPr>
          <p:cNvPicPr>
            <a:picLocks noChangeAspect="1"/>
          </p:cNvPicPr>
          <p:nvPr/>
        </p:nvPicPr>
        <p:blipFill>
          <a:blip r:embed="rId7"/>
          <a:stretch>
            <a:fillRect/>
          </a:stretch>
        </p:blipFill>
        <p:spPr>
          <a:xfrm>
            <a:off x="2092072" y="5619486"/>
            <a:ext cx="3217984" cy="457200"/>
          </a:xfrm>
          <a:prstGeom prst="rect">
            <a:avLst/>
          </a:prstGeom>
          <a:ln>
            <a:solidFill>
              <a:schemeClr val="accent1"/>
            </a:solidFill>
          </a:ln>
        </p:spPr>
      </p:pic>
      <p:pic>
        <p:nvPicPr>
          <p:cNvPr id="4" name="Picture 3" descr="The MSE tetrahedron with structure, properties, processes, and performance labeled as the vertices, with characterization in the center&#10;">
            <a:extLst>
              <a:ext uri="{FF2B5EF4-FFF2-40B4-BE49-F238E27FC236}">
                <a16:creationId xmlns:a16="http://schemas.microsoft.com/office/drawing/2014/main" id="{618AB703-E277-0AF1-312D-AE8527395C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8310" y="2390002"/>
            <a:ext cx="2103120" cy="1840667"/>
          </a:xfrm>
          <a:prstGeom prst="rect">
            <a:avLst/>
          </a:prstGeom>
        </p:spPr>
      </p:pic>
      <p:sp>
        <p:nvSpPr>
          <p:cNvPr id="8" name="Oval 7">
            <a:extLst>
              <a:ext uri="{FF2B5EF4-FFF2-40B4-BE49-F238E27FC236}">
                <a16:creationId xmlns:a16="http://schemas.microsoft.com/office/drawing/2014/main" id="{9F966A68-E3CE-464E-572C-13FBF53E22A8}"/>
              </a:ext>
            </a:extLst>
          </p:cNvPr>
          <p:cNvSpPr/>
          <p:nvPr/>
        </p:nvSpPr>
        <p:spPr bwMode="auto">
          <a:xfrm>
            <a:off x="1676400" y="1716648"/>
            <a:ext cx="3106940" cy="3187374"/>
          </a:xfrm>
          <a:prstGeom prst="ellipse">
            <a:avLst/>
          </a:prstGeom>
          <a:noFill/>
          <a:ln w="28575">
            <a:solidFill>
              <a:schemeClr val="tx2">
                <a:lumMod val="60000"/>
                <a:lumOff val="40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pic>
        <p:nvPicPr>
          <p:cNvPr id="11" name="Picture 10" descr="materials icon&#10;">
            <a:extLst>
              <a:ext uri="{FF2B5EF4-FFF2-40B4-BE49-F238E27FC236}">
                <a16:creationId xmlns:a16="http://schemas.microsoft.com/office/drawing/2014/main" id="{9C3D84B6-F683-9976-076B-6321FC68A2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9613" y="1090031"/>
            <a:ext cx="1371600" cy="1371600"/>
          </a:xfrm>
          <a:prstGeom prst="rect">
            <a:avLst/>
          </a:prstGeom>
        </p:spPr>
      </p:pic>
      <p:pic>
        <p:nvPicPr>
          <p:cNvPr id="12" name="Picture 11" descr="Elements icon&#10;">
            <a:extLst>
              <a:ext uri="{FF2B5EF4-FFF2-40B4-BE49-F238E27FC236}">
                <a16:creationId xmlns:a16="http://schemas.microsoft.com/office/drawing/2014/main" id="{76185A1D-7D4D-78A7-6086-16E1F47112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5482" y="1126255"/>
            <a:ext cx="1371600" cy="1371600"/>
          </a:xfrm>
          <a:prstGeom prst="rect">
            <a:avLst/>
          </a:prstGeom>
        </p:spPr>
      </p:pic>
      <p:pic>
        <p:nvPicPr>
          <p:cNvPr id="13" name="Picture 12" descr="Processes icon">
            <a:extLst>
              <a:ext uri="{FF2B5EF4-FFF2-40B4-BE49-F238E27FC236}">
                <a16:creationId xmlns:a16="http://schemas.microsoft.com/office/drawing/2014/main" id="{4D65B13E-F366-509D-1B08-7FECE196CB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3000" y="2133600"/>
            <a:ext cx="1371600" cy="1376172"/>
          </a:xfrm>
          <a:prstGeom prst="rect">
            <a:avLst/>
          </a:prstGeom>
        </p:spPr>
      </p:pic>
      <p:pic>
        <p:nvPicPr>
          <p:cNvPr id="14" name="Picture 13" descr="Phase Diagram icon&#10;">
            <a:extLst>
              <a:ext uri="{FF2B5EF4-FFF2-40B4-BE49-F238E27FC236}">
                <a16:creationId xmlns:a16="http://schemas.microsoft.com/office/drawing/2014/main" id="{9F41CE22-4E3E-30D7-3A30-19E4BA0151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44156" y="3766174"/>
            <a:ext cx="1371600" cy="1371600"/>
          </a:xfrm>
          <a:prstGeom prst="rect">
            <a:avLst/>
          </a:prstGeom>
        </p:spPr>
      </p:pic>
      <p:pic>
        <p:nvPicPr>
          <p:cNvPr id="15" name="Picture 14" descr="Property Process Profiles Icon&#10;">
            <a:extLst>
              <a:ext uri="{FF2B5EF4-FFF2-40B4-BE49-F238E27FC236}">
                <a16:creationId xmlns:a16="http://schemas.microsoft.com/office/drawing/2014/main" id="{70616D50-8920-394F-A00D-1B7FDC3FE8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50522" y="3766174"/>
            <a:ext cx="1371600" cy="1376172"/>
          </a:xfrm>
          <a:prstGeom prst="rect">
            <a:avLst/>
          </a:prstGeom>
        </p:spPr>
      </p:pic>
      <p:pic>
        <p:nvPicPr>
          <p:cNvPr id="17" name="Picture 16" descr="Selection Icon">
            <a:extLst>
              <a:ext uri="{FF2B5EF4-FFF2-40B4-BE49-F238E27FC236}">
                <a16:creationId xmlns:a16="http://schemas.microsoft.com/office/drawing/2014/main" id="{0CA87214-3B1A-360C-7064-C0838C210F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71282" y="4311001"/>
            <a:ext cx="1371600" cy="1371600"/>
          </a:xfrm>
          <a:prstGeom prst="rect">
            <a:avLst/>
          </a:prstGeom>
        </p:spPr>
      </p:pic>
      <p:pic>
        <p:nvPicPr>
          <p:cNvPr id="19" name="Picture 18" descr="characterization icon">
            <a:extLst>
              <a:ext uri="{FF2B5EF4-FFF2-40B4-BE49-F238E27FC236}">
                <a16:creationId xmlns:a16="http://schemas.microsoft.com/office/drawing/2014/main" id="{761C3763-C7A1-635D-42C5-FC94442751B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21491" y="2133563"/>
            <a:ext cx="1371600" cy="1371600"/>
          </a:xfrm>
          <a:prstGeom prst="rect">
            <a:avLst/>
          </a:prstGeom>
        </p:spPr>
      </p:pic>
    </p:spTree>
    <p:extLst>
      <p:ext uri="{BB962C8B-B14F-4D97-AF65-F5344CB8AC3E}">
        <p14:creationId xmlns:p14="http://schemas.microsoft.com/office/powerpoint/2010/main" val="32423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1"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par>
                          <p:cTn id="23" fill="hold">
                            <p:stCondLst>
                              <p:cond delay="500"/>
                            </p:stCondLst>
                            <p:childTnLst>
                              <p:par>
                                <p:cTn id="24" presetID="56" presetClass="path" presetSubtype="0" accel="50000" decel="50000" fill="hold" grpId="0" nodeType="afterEffect">
                                  <p:stCondLst>
                                    <p:cond delay="0"/>
                                  </p:stCondLst>
                                  <p:childTnLst>
                                    <p:animMotion origin="layout" path="M -4.10256E-6 -3.7037E-7 L -0.07211 -0.10046 " pathEditMode="relative" rAng="0" ptsTypes="AA">
                                      <p:cBhvr>
                                        <p:cTn id="25" dur="2000" fill="hold"/>
                                        <p:tgtEl>
                                          <p:spTgt spid="38"/>
                                        </p:tgtEl>
                                        <p:attrNameLst>
                                          <p:attrName>ppt_x</p:attrName>
                                          <p:attrName>ppt_y</p:attrName>
                                        </p:attrNameLst>
                                      </p:cBhvr>
                                      <p:rCtr x="-3606" y="-5023"/>
                                    </p:animMotion>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25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ln w="9525"/>
        </p:spPr>
        <p:txBody>
          <a:bodyPr/>
          <a:lstStyle/>
          <a:p>
            <a:r>
              <a:rPr lang="en-GB" dirty="0">
                <a:latin typeface="+mn-lt"/>
              </a:rPr>
              <a:t>Lecture unit outline</a:t>
            </a:r>
          </a:p>
        </p:txBody>
      </p:sp>
      <p:sp>
        <p:nvSpPr>
          <p:cNvPr id="5124" name="Rectangle 15"/>
          <p:cNvSpPr>
            <a:spLocks noChangeArrowheads="1"/>
          </p:cNvSpPr>
          <p:nvPr/>
        </p:nvSpPr>
        <p:spPr bwMode="auto">
          <a:xfrm>
            <a:off x="8985250" y="6324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3" name="Slide Number Placeholder 2">
            <a:extLst>
              <a:ext uri="{FF2B5EF4-FFF2-40B4-BE49-F238E27FC236}">
                <a16:creationId xmlns:a16="http://schemas.microsoft.com/office/drawing/2014/main" id="{DB7E23A9-428F-4882-A069-9906FC14F744}"/>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5" name="TextBox 4">
            <a:extLst>
              <a:ext uri="{FF2B5EF4-FFF2-40B4-BE49-F238E27FC236}">
                <a16:creationId xmlns:a16="http://schemas.microsoft.com/office/drawing/2014/main" id="{8D059471-2E2C-591A-9076-BB1599697800}"/>
              </a:ext>
            </a:extLst>
          </p:cNvPr>
          <p:cNvSpPr txBox="1"/>
          <p:nvPr/>
        </p:nvSpPr>
        <p:spPr>
          <a:xfrm>
            <a:off x="5638800" y="1495434"/>
            <a:ext cx="5410200" cy="3737946"/>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
            </a:pPr>
            <a:r>
              <a:rPr lang="en-US" sz="2000" dirty="0"/>
              <a:t>Teaching Materials Science and Engineering</a:t>
            </a:r>
          </a:p>
          <a:p>
            <a:pPr marL="285750" indent="-285750">
              <a:lnSpc>
                <a:spcPct val="150000"/>
              </a:lnSpc>
              <a:buClr>
                <a:schemeClr val="accent1"/>
              </a:buClr>
              <a:buFont typeface="Wingdings" panose="05000000000000000000" pitchFamily="2" charset="2"/>
              <a:buChar char="§"/>
            </a:pPr>
            <a:r>
              <a:rPr lang="en-US" sz="2000" dirty="0"/>
              <a:t>The MS&amp;E Package and homepage</a:t>
            </a:r>
          </a:p>
          <a:p>
            <a:pPr marL="285750" indent="-285750">
              <a:lnSpc>
                <a:spcPct val="150000"/>
              </a:lnSpc>
              <a:buClr>
                <a:schemeClr val="accent1"/>
              </a:buClr>
              <a:buFont typeface="Wingdings" panose="05000000000000000000" pitchFamily="2" charset="2"/>
              <a:buChar char="§"/>
            </a:pPr>
            <a:r>
              <a:rPr lang="en-US" sz="2000" dirty="0"/>
              <a:t>Elements data-table</a:t>
            </a:r>
          </a:p>
          <a:p>
            <a:pPr marL="285750" indent="-285750">
              <a:lnSpc>
                <a:spcPct val="150000"/>
              </a:lnSpc>
              <a:buClr>
                <a:schemeClr val="accent1"/>
              </a:buClr>
              <a:buFont typeface="Wingdings" panose="05000000000000000000" pitchFamily="2" charset="2"/>
              <a:buChar char="§"/>
            </a:pPr>
            <a:r>
              <a:rPr lang="en-US" sz="2000" dirty="0"/>
              <a:t>Material records in MS&amp;E</a:t>
            </a:r>
          </a:p>
          <a:p>
            <a:pPr marL="285750" indent="-285750">
              <a:lnSpc>
                <a:spcPct val="150000"/>
              </a:lnSpc>
              <a:buClr>
                <a:schemeClr val="accent1"/>
              </a:buClr>
              <a:buFont typeface="Wingdings" panose="05000000000000000000" pitchFamily="2" charset="2"/>
              <a:buChar char="§"/>
            </a:pPr>
            <a:r>
              <a:rPr lang="en-US" sz="2000" dirty="0"/>
              <a:t>Process records in MS&amp;E</a:t>
            </a:r>
          </a:p>
          <a:p>
            <a:pPr marL="285750" indent="-285750">
              <a:lnSpc>
                <a:spcPct val="150000"/>
              </a:lnSpc>
              <a:buClr>
                <a:schemeClr val="accent1"/>
              </a:buClr>
              <a:buFont typeface="Wingdings" panose="05000000000000000000" pitchFamily="2" charset="2"/>
              <a:buChar char="§"/>
            </a:pPr>
            <a:r>
              <a:rPr lang="en-US" sz="2000" dirty="0"/>
              <a:t>Phase Diagram Tool</a:t>
            </a:r>
          </a:p>
          <a:p>
            <a:pPr marL="285750" indent="-285750">
              <a:lnSpc>
                <a:spcPct val="150000"/>
              </a:lnSpc>
              <a:buClr>
                <a:schemeClr val="accent1"/>
              </a:buClr>
              <a:buFont typeface="Wingdings" panose="05000000000000000000" pitchFamily="2" charset="2"/>
              <a:buChar char="§"/>
            </a:pPr>
            <a:r>
              <a:rPr lang="en-US" sz="2000" dirty="0"/>
              <a:t>Process-Property Profiles</a:t>
            </a:r>
          </a:p>
          <a:p>
            <a:pPr marL="285750" indent="-285750">
              <a:lnSpc>
                <a:spcPct val="150000"/>
              </a:lnSpc>
              <a:buClr>
                <a:schemeClr val="accent1"/>
              </a:buClr>
              <a:buFont typeface="Wingdings" panose="05000000000000000000" pitchFamily="2" charset="2"/>
              <a:buChar char="§"/>
            </a:pPr>
            <a:r>
              <a:rPr lang="en-US" sz="2000" dirty="0"/>
              <a:t>Characterization techniques data-table</a:t>
            </a:r>
          </a:p>
        </p:txBody>
      </p:sp>
      <p:pic>
        <p:nvPicPr>
          <p:cNvPr id="6" name="Picture 5" descr="The MSE tetrahedron with structure, properties, processes, and performance labeled as the vertices, with characterization in the center&#10;">
            <a:extLst>
              <a:ext uri="{FF2B5EF4-FFF2-40B4-BE49-F238E27FC236}">
                <a16:creationId xmlns:a16="http://schemas.microsoft.com/office/drawing/2014/main" id="{D711A3FE-A5B0-BEA1-4492-F763F3224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28275"/>
            <a:ext cx="4572000" cy="4001450"/>
          </a:xfrm>
          <a:prstGeom prst="rect">
            <a:avLst/>
          </a:prstGeom>
        </p:spPr>
      </p:pic>
    </p:spTree>
    <p:extLst>
      <p:ext uri="{BB962C8B-B14F-4D97-AF65-F5344CB8AC3E}">
        <p14:creationId xmlns:p14="http://schemas.microsoft.com/office/powerpoint/2010/main" val="419543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Learning resources</a:t>
            </a:r>
          </a:p>
        </p:txBody>
      </p:sp>
      <p:sp>
        <p:nvSpPr>
          <p:cNvPr id="4" name="Slide Number Placeholder 3">
            <a:extLst>
              <a:ext uri="{FF2B5EF4-FFF2-40B4-BE49-F238E27FC236}">
                <a16:creationId xmlns:a16="http://schemas.microsoft.com/office/drawing/2014/main" id="{B7577600-D210-4E50-9082-0C8F2B4A6196}"/>
              </a:ext>
            </a:extLst>
          </p:cNvPr>
          <p:cNvSpPr>
            <a:spLocks noGrp="1"/>
          </p:cNvSpPr>
          <p:nvPr>
            <p:ph type="sldNum" sz="quarter" idx="11"/>
          </p:nvPr>
        </p:nvSpPr>
        <p:spPr/>
        <p:txBody>
          <a:bodyPr/>
          <a:lstStyle/>
          <a:p>
            <a:fld id="{F0D23093-2AB0-F74C-B865-1A12A15B650E}" type="slidenum">
              <a:rPr lang="en-US" smtClean="0"/>
              <a:pPr/>
              <a:t>30</a:t>
            </a:fld>
            <a:endParaRPr lang="en-US" dirty="0"/>
          </a:p>
        </p:txBody>
      </p:sp>
      <p:pic>
        <p:nvPicPr>
          <p:cNvPr id="5" name="Picture 4">
            <a:extLst>
              <a:ext uri="{FF2B5EF4-FFF2-40B4-BE49-F238E27FC236}">
                <a16:creationId xmlns:a16="http://schemas.microsoft.com/office/drawing/2014/main" id="{FD5E7114-5C3D-BA0E-B06D-89C3F1FC8463}"/>
              </a:ext>
            </a:extLst>
          </p:cNvPr>
          <p:cNvPicPr>
            <a:picLocks noChangeAspect="1"/>
          </p:cNvPicPr>
          <p:nvPr/>
        </p:nvPicPr>
        <p:blipFill>
          <a:blip r:embed="rId3"/>
          <a:stretch>
            <a:fillRect/>
          </a:stretch>
        </p:blipFill>
        <p:spPr>
          <a:xfrm>
            <a:off x="1295400" y="1039291"/>
            <a:ext cx="10058400" cy="449345"/>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A6989F82-F4C7-12DA-71A5-0BE3AEF79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600237"/>
            <a:ext cx="8229600" cy="2282526"/>
          </a:xfrm>
          <a:prstGeom prst="rect">
            <a:avLst/>
          </a:prstGeom>
          <a:ln>
            <a:solidFill>
              <a:schemeClr val="tx1"/>
            </a:solidFill>
          </a:ln>
        </p:spPr>
      </p:pic>
      <p:sp>
        <p:nvSpPr>
          <p:cNvPr id="10" name="Callout: Bent Line 9">
            <a:extLst>
              <a:ext uri="{FF2B5EF4-FFF2-40B4-BE49-F238E27FC236}">
                <a16:creationId xmlns:a16="http://schemas.microsoft.com/office/drawing/2014/main" id="{3807CAF2-86E2-48BC-9134-12E4A3FE7CC6}"/>
              </a:ext>
            </a:extLst>
          </p:cNvPr>
          <p:cNvSpPr/>
          <p:nvPr/>
        </p:nvSpPr>
        <p:spPr>
          <a:xfrm>
            <a:off x="7696200" y="1039291"/>
            <a:ext cx="914400" cy="497317"/>
          </a:xfrm>
          <a:prstGeom prst="borderCallout2">
            <a:avLst>
              <a:gd name="adj1" fmla="val 44784"/>
              <a:gd name="adj2" fmla="val -1696"/>
              <a:gd name="adj3" fmla="val 46015"/>
              <a:gd name="adj4" fmla="val -17994"/>
              <a:gd name="adj5" fmla="val 332516"/>
              <a:gd name="adj6" fmla="val -174434"/>
            </a:avLst>
          </a:prstGeom>
          <a:noFill/>
          <a:ln w="28575">
            <a:solidFill>
              <a:srgbClr val="FFB71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5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A6B6-2B7D-4D62-A9BE-7B0CF6FAAB6E}"/>
              </a:ext>
            </a:extLst>
          </p:cNvPr>
          <p:cNvSpPr>
            <a:spLocks noGrp="1"/>
          </p:cNvSpPr>
          <p:nvPr>
            <p:ph type="title"/>
          </p:nvPr>
        </p:nvSpPr>
        <p:spPr/>
        <p:txBody>
          <a:bodyPr/>
          <a:lstStyle/>
          <a:p>
            <a:r>
              <a:rPr lang="en-GB" dirty="0">
                <a:latin typeface="+mn-lt"/>
              </a:rPr>
              <a:t>MS&amp;E-related resources on the Ansys Education Resources Page</a:t>
            </a:r>
          </a:p>
        </p:txBody>
      </p:sp>
      <p:sp>
        <p:nvSpPr>
          <p:cNvPr id="3" name="TextBox 2">
            <a:extLst>
              <a:ext uri="{FF2B5EF4-FFF2-40B4-BE49-F238E27FC236}">
                <a16:creationId xmlns:a16="http://schemas.microsoft.com/office/drawing/2014/main" id="{AEE2AE4F-87BD-4B81-B69E-3EE164D525E6}"/>
              </a:ext>
            </a:extLst>
          </p:cNvPr>
          <p:cNvSpPr txBox="1"/>
          <p:nvPr/>
        </p:nvSpPr>
        <p:spPr>
          <a:xfrm>
            <a:off x="1406700" y="809104"/>
            <a:ext cx="1461747" cy="369332"/>
          </a:xfrm>
          <a:prstGeom prst="rect">
            <a:avLst/>
          </a:prstGeom>
          <a:noFill/>
        </p:spPr>
        <p:txBody>
          <a:bodyPr wrap="none" rtlCol="0">
            <a:spAutoFit/>
          </a:bodyPr>
          <a:lstStyle/>
          <a:p>
            <a:r>
              <a:rPr lang="en-GB" b="1" dirty="0"/>
              <a:t>White Papers</a:t>
            </a:r>
          </a:p>
        </p:txBody>
      </p:sp>
      <p:sp>
        <p:nvSpPr>
          <p:cNvPr id="4" name="TextBox 3">
            <a:extLst>
              <a:ext uri="{FF2B5EF4-FFF2-40B4-BE49-F238E27FC236}">
                <a16:creationId xmlns:a16="http://schemas.microsoft.com/office/drawing/2014/main" id="{A402748C-B7C7-4AD6-96DF-CFF58A35D7AA}"/>
              </a:ext>
            </a:extLst>
          </p:cNvPr>
          <p:cNvSpPr txBox="1"/>
          <p:nvPr/>
        </p:nvSpPr>
        <p:spPr>
          <a:xfrm>
            <a:off x="8904559" y="3194080"/>
            <a:ext cx="1580048" cy="369332"/>
          </a:xfrm>
          <a:prstGeom prst="rect">
            <a:avLst/>
          </a:prstGeom>
          <a:noFill/>
        </p:spPr>
        <p:txBody>
          <a:bodyPr wrap="none" rtlCol="0">
            <a:spAutoFit/>
          </a:bodyPr>
          <a:lstStyle/>
          <a:p>
            <a:r>
              <a:rPr lang="en-GB" b="1" dirty="0"/>
              <a:t>Micro-projects</a:t>
            </a:r>
          </a:p>
        </p:txBody>
      </p:sp>
      <p:sp>
        <p:nvSpPr>
          <p:cNvPr id="9" name="TextBox 8">
            <a:extLst>
              <a:ext uri="{FF2B5EF4-FFF2-40B4-BE49-F238E27FC236}">
                <a16:creationId xmlns:a16="http://schemas.microsoft.com/office/drawing/2014/main" id="{7D0879F0-D1FC-4B35-8960-FD8351FB9E83}"/>
              </a:ext>
            </a:extLst>
          </p:cNvPr>
          <p:cNvSpPr txBox="1"/>
          <p:nvPr/>
        </p:nvSpPr>
        <p:spPr>
          <a:xfrm>
            <a:off x="1850300" y="4259944"/>
            <a:ext cx="2700419" cy="369332"/>
          </a:xfrm>
          <a:prstGeom prst="rect">
            <a:avLst/>
          </a:prstGeom>
          <a:noFill/>
        </p:spPr>
        <p:txBody>
          <a:bodyPr wrap="none" rtlCol="0">
            <a:spAutoFit/>
          </a:bodyPr>
          <a:lstStyle/>
          <a:p>
            <a:r>
              <a:rPr lang="en-GB" b="1" dirty="0"/>
              <a:t>Multiple Choice Questions</a:t>
            </a:r>
          </a:p>
        </p:txBody>
      </p:sp>
      <p:sp>
        <p:nvSpPr>
          <p:cNvPr id="10" name="TextBox 9">
            <a:extLst>
              <a:ext uri="{FF2B5EF4-FFF2-40B4-BE49-F238E27FC236}">
                <a16:creationId xmlns:a16="http://schemas.microsoft.com/office/drawing/2014/main" id="{B2CAC278-F3D0-4A3E-8ECC-76421EFEB864}"/>
              </a:ext>
            </a:extLst>
          </p:cNvPr>
          <p:cNvSpPr txBox="1"/>
          <p:nvPr/>
        </p:nvSpPr>
        <p:spPr>
          <a:xfrm>
            <a:off x="4998427" y="5477142"/>
            <a:ext cx="1349472" cy="512320"/>
          </a:xfrm>
          <a:prstGeom prst="rect">
            <a:avLst/>
          </a:prstGeom>
          <a:noFill/>
        </p:spPr>
        <p:txBody>
          <a:bodyPr wrap="none" rtlCol="0">
            <a:spAutoFit/>
          </a:bodyPr>
          <a:lstStyle/>
          <a:p>
            <a:pPr>
              <a:lnSpc>
                <a:spcPts val="1600"/>
              </a:lnSpc>
              <a:spcBef>
                <a:spcPts val="0"/>
              </a:spcBef>
              <a:spcAft>
                <a:spcPts val="0"/>
              </a:spcAft>
            </a:pPr>
            <a:r>
              <a:rPr lang="en-GB" dirty="0"/>
              <a:t>GIFT format </a:t>
            </a:r>
          </a:p>
          <a:p>
            <a:pPr>
              <a:lnSpc>
                <a:spcPts val="1600"/>
              </a:lnSpc>
              <a:spcBef>
                <a:spcPts val="0"/>
              </a:spcBef>
              <a:spcAft>
                <a:spcPts val="0"/>
              </a:spcAft>
            </a:pPr>
            <a:r>
              <a:rPr lang="en-GB" dirty="0"/>
              <a:t>for Moodle</a:t>
            </a:r>
          </a:p>
        </p:txBody>
      </p:sp>
      <p:sp>
        <p:nvSpPr>
          <p:cNvPr id="11" name="TextBox 10">
            <a:extLst>
              <a:ext uri="{FF2B5EF4-FFF2-40B4-BE49-F238E27FC236}">
                <a16:creationId xmlns:a16="http://schemas.microsoft.com/office/drawing/2014/main" id="{5DDB3E80-8962-4564-83F0-D07839144217}"/>
              </a:ext>
            </a:extLst>
          </p:cNvPr>
          <p:cNvSpPr txBox="1"/>
          <p:nvPr/>
        </p:nvSpPr>
        <p:spPr>
          <a:xfrm>
            <a:off x="8316121" y="817275"/>
            <a:ext cx="1446871" cy="369332"/>
          </a:xfrm>
          <a:prstGeom prst="rect">
            <a:avLst/>
          </a:prstGeom>
          <a:noFill/>
        </p:spPr>
        <p:txBody>
          <a:bodyPr wrap="none" rtlCol="0">
            <a:spAutoFit/>
          </a:bodyPr>
          <a:lstStyle/>
          <a:p>
            <a:r>
              <a:rPr lang="en-GB" b="1" dirty="0"/>
              <a:t>Lecture Units</a:t>
            </a:r>
          </a:p>
        </p:txBody>
      </p:sp>
      <p:pic>
        <p:nvPicPr>
          <p:cNvPr id="12" name="Picture 11">
            <a:extLst>
              <a:ext uri="{FF2B5EF4-FFF2-40B4-BE49-F238E27FC236}">
                <a16:creationId xmlns:a16="http://schemas.microsoft.com/office/drawing/2014/main" id="{B98469E9-CDA7-4FA4-9954-37FCFB040953}"/>
              </a:ext>
            </a:extLst>
          </p:cNvPr>
          <p:cNvPicPr>
            <a:picLocks noChangeAspect="1"/>
          </p:cNvPicPr>
          <p:nvPr/>
        </p:nvPicPr>
        <p:blipFill>
          <a:blip r:embed="rId3"/>
          <a:stretch>
            <a:fillRect/>
          </a:stretch>
        </p:blipFill>
        <p:spPr>
          <a:xfrm>
            <a:off x="1807109" y="4358091"/>
            <a:ext cx="3090780" cy="1728741"/>
          </a:xfrm>
          <a:prstGeom prst="rect">
            <a:avLst/>
          </a:prstGeom>
          <a:effectLst>
            <a:outerShdw blurRad="63500" sx="102000" sy="102000" algn="ctr" rotWithShape="0">
              <a:prstClr val="black">
                <a:alpha val="40000"/>
              </a:prstClr>
            </a:outerShdw>
          </a:effectLst>
        </p:spPr>
      </p:pic>
      <p:sp>
        <p:nvSpPr>
          <p:cNvPr id="17" name="TextBox 16">
            <a:extLst>
              <a:ext uri="{FF2B5EF4-FFF2-40B4-BE49-F238E27FC236}">
                <a16:creationId xmlns:a16="http://schemas.microsoft.com/office/drawing/2014/main" id="{50161596-B5F9-4938-B390-92550BDC80F3}"/>
              </a:ext>
            </a:extLst>
          </p:cNvPr>
          <p:cNvSpPr txBox="1"/>
          <p:nvPr/>
        </p:nvSpPr>
        <p:spPr>
          <a:xfrm>
            <a:off x="4491853" y="809104"/>
            <a:ext cx="2464970" cy="369332"/>
          </a:xfrm>
          <a:prstGeom prst="rect">
            <a:avLst/>
          </a:prstGeom>
          <a:noFill/>
        </p:spPr>
        <p:txBody>
          <a:bodyPr wrap="none" rtlCol="0">
            <a:spAutoFit/>
          </a:bodyPr>
          <a:lstStyle/>
          <a:p>
            <a:r>
              <a:rPr lang="en-GB" b="1" dirty="0"/>
              <a:t>Exercises with Solutions</a:t>
            </a:r>
          </a:p>
        </p:txBody>
      </p:sp>
      <p:sp>
        <p:nvSpPr>
          <p:cNvPr id="22" name="TextBox 21">
            <a:extLst>
              <a:ext uri="{FF2B5EF4-FFF2-40B4-BE49-F238E27FC236}">
                <a16:creationId xmlns:a16="http://schemas.microsoft.com/office/drawing/2014/main" id="{1D836D84-6FEB-46CA-ADF7-55705FC2C2C8}"/>
              </a:ext>
            </a:extLst>
          </p:cNvPr>
          <p:cNvSpPr txBox="1"/>
          <p:nvPr/>
        </p:nvSpPr>
        <p:spPr>
          <a:xfrm>
            <a:off x="6496555" y="3904550"/>
            <a:ext cx="1714700" cy="369332"/>
          </a:xfrm>
          <a:prstGeom prst="rect">
            <a:avLst/>
          </a:prstGeom>
          <a:noFill/>
        </p:spPr>
        <p:txBody>
          <a:bodyPr wrap="none" rtlCol="0">
            <a:spAutoFit/>
          </a:bodyPr>
          <a:lstStyle/>
          <a:p>
            <a:r>
              <a:rPr lang="en-GB" b="1" dirty="0"/>
              <a:t>Teach Yourself...</a:t>
            </a:r>
          </a:p>
        </p:txBody>
      </p:sp>
      <p:sp>
        <p:nvSpPr>
          <p:cNvPr id="5" name="Slide Number Placeholder 4">
            <a:extLst>
              <a:ext uri="{FF2B5EF4-FFF2-40B4-BE49-F238E27FC236}">
                <a16:creationId xmlns:a16="http://schemas.microsoft.com/office/drawing/2014/main" id="{A59F56EA-99CE-4C16-9347-6B0FC2E54088}"/>
              </a:ext>
            </a:extLst>
          </p:cNvPr>
          <p:cNvSpPr>
            <a:spLocks noGrp="1"/>
          </p:cNvSpPr>
          <p:nvPr>
            <p:ph type="sldNum" sz="quarter" idx="11"/>
          </p:nvPr>
        </p:nvSpPr>
        <p:spPr/>
        <p:txBody>
          <a:bodyPr/>
          <a:lstStyle/>
          <a:p>
            <a:fld id="{F0D23093-2AB0-F74C-B865-1A12A15B650E}" type="slidenum">
              <a:rPr lang="en-US" smtClean="0"/>
              <a:pPr/>
              <a:t>31</a:t>
            </a:fld>
            <a:endParaRPr lang="en-US" dirty="0"/>
          </a:p>
        </p:txBody>
      </p:sp>
      <p:pic>
        <p:nvPicPr>
          <p:cNvPr id="7" name="Picture 6">
            <a:extLst>
              <a:ext uri="{FF2B5EF4-FFF2-40B4-BE49-F238E27FC236}">
                <a16:creationId xmlns:a16="http://schemas.microsoft.com/office/drawing/2014/main" id="{5B545CD7-4CDA-1E44-35D8-08AC681D9FA6}"/>
              </a:ext>
            </a:extLst>
          </p:cNvPr>
          <p:cNvPicPr>
            <a:picLocks noChangeAspect="1"/>
          </p:cNvPicPr>
          <p:nvPr/>
        </p:nvPicPr>
        <p:blipFill>
          <a:blip r:embed="rId4"/>
          <a:stretch>
            <a:fillRect/>
          </a:stretch>
        </p:blipFill>
        <p:spPr>
          <a:xfrm>
            <a:off x="8110042" y="1364482"/>
            <a:ext cx="3245099" cy="1828800"/>
          </a:xfrm>
          <a:prstGeom prst="rect">
            <a:avLst/>
          </a:prstGeom>
          <a:ln>
            <a:solidFill>
              <a:schemeClr val="accent1"/>
            </a:solidFill>
          </a:ln>
        </p:spPr>
      </p:pic>
      <p:pic>
        <p:nvPicPr>
          <p:cNvPr id="14" name="Picture 13">
            <a:extLst>
              <a:ext uri="{FF2B5EF4-FFF2-40B4-BE49-F238E27FC236}">
                <a16:creationId xmlns:a16="http://schemas.microsoft.com/office/drawing/2014/main" id="{3885A9F8-FB4D-4869-9EA6-342E1A06257E}"/>
              </a:ext>
            </a:extLst>
          </p:cNvPr>
          <p:cNvPicPr>
            <a:picLocks noChangeAspect="1"/>
          </p:cNvPicPr>
          <p:nvPr/>
        </p:nvPicPr>
        <p:blipFill>
          <a:blip r:embed="rId5"/>
          <a:stretch>
            <a:fillRect/>
          </a:stretch>
        </p:blipFill>
        <p:spPr>
          <a:xfrm>
            <a:off x="8904559" y="3703462"/>
            <a:ext cx="1748458" cy="2286000"/>
          </a:xfrm>
          <a:prstGeom prst="rect">
            <a:avLst/>
          </a:prstGeom>
          <a:ln>
            <a:solidFill>
              <a:schemeClr val="accent1"/>
            </a:solidFill>
          </a:ln>
        </p:spPr>
      </p:pic>
      <p:pic>
        <p:nvPicPr>
          <p:cNvPr id="25" name="Picture 24">
            <a:extLst>
              <a:ext uri="{FF2B5EF4-FFF2-40B4-BE49-F238E27FC236}">
                <a16:creationId xmlns:a16="http://schemas.microsoft.com/office/drawing/2014/main" id="{80FC0364-28F4-1131-B6F7-A5681821C9C0}"/>
              </a:ext>
            </a:extLst>
          </p:cNvPr>
          <p:cNvPicPr>
            <a:picLocks noChangeAspect="1"/>
          </p:cNvPicPr>
          <p:nvPr/>
        </p:nvPicPr>
        <p:blipFill>
          <a:blip r:embed="rId6"/>
          <a:stretch>
            <a:fillRect/>
          </a:stretch>
        </p:blipFill>
        <p:spPr>
          <a:xfrm>
            <a:off x="4897889" y="1306484"/>
            <a:ext cx="1767898" cy="2286000"/>
          </a:xfrm>
          <a:prstGeom prst="rect">
            <a:avLst/>
          </a:prstGeom>
          <a:ln>
            <a:solidFill>
              <a:schemeClr val="accent1"/>
            </a:solidFill>
          </a:ln>
        </p:spPr>
      </p:pic>
      <p:pic>
        <p:nvPicPr>
          <p:cNvPr id="27" name="Picture 26">
            <a:extLst>
              <a:ext uri="{FF2B5EF4-FFF2-40B4-BE49-F238E27FC236}">
                <a16:creationId xmlns:a16="http://schemas.microsoft.com/office/drawing/2014/main" id="{C7A765AA-35A4-0836-70D9-B2543F2802EF}"/>
              </a:ext>
            </a:extLst>
          </p:cNvPr>
          <p:cNvPicPr>
            <a:picLocks noChangeAspect="1"/>
          </p:cNvPicPr>
          <p:nvPr/>
        </p:nvPicPr>
        <p:blipFill>
          <a:blip r:embed="rId7"/>
          <a:stretch>
            <a:fillRect/>
          </a:stretch>
        </p:blipFill>
        <p:spPr>
          <a:xfrm>
            <a:off x="1254115" y="1392172"/>
            <a:ext cx="1766915" cy="2286000"/>
          </a:xfrm>
          <a:prstGeom prst="rect">
            <a:avLst/>
          </a:prstGeom>
          <a:ln>
            <a:solidFill>
              <a:schemeClr val="accent1"/>
            </a:solidFill>
          </a:ln>
        </p:spPr>
      </p:pic>
      <p:pic>
        <p:nvPicPr>
          <p:cNvPr id="29" name="Picture 28">
            <a:extLst>
              <a:ext uri="{FF2B5EF4-FFF2-40B4-BE49-F238E27FC236}">
                <a16:creationId xmlns:a16="http://schemas.microsoft.com/office/drawing/2014/main" id="{88412E1A-D35A-81AA-30BA-9C1DAB20F1ED}"/>
              </a:ext>
            </a:extLst>
          </p:cNvPr>
          <p:cNvPicPr>
            <a:picLocks noChangeAspect="1"/>
          </p:cNvPicPr>
          <p:nvPr/>
        </p:nvPicPr>
        <p:blipFill>
          <a:blip r:embed="rId8"/>
          <a:stretch>
            <a:fillRect/>
          </a:stretch>
        </p:blipFill>
        <p:spPr>
          <a:xfrm>
            <a:off x="6665787" y="4288750"/>
            <a:ext cx="1411848" cy="1828800"/>
          </a:xfrm>
          <a:prstGeom prst="rect">
            <a:avLst/>
          </a:prstGeom>
          <a:ln>
            <a:solidFill>
              <a:schemeClr val="accent1"/>
            </a:solidFill>
          </a:ln>
        </p:spPr>
      </p:pic>
    </p:spTree>
    <p:extLst>
      <p:ext uri="{BB962C8B-B14F-4D97-AF65-F5344CB8AC3E}">
        <p14:creationId xmlns:p14="http://schemas.microsoft.com/office/powerpoint/2010/main" val="172254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7E022B-FE81-ED35-763B-4712D8DAA3DF}"/>
              </a:ext>
            </a:extLst>
          </p:cNvPr>
          <p:cNvSpPr>
            <a:spLocks noGrp="1"/>
          </p:cNvSpPr>
          <p:nvPr>
            <p:ph type="sldNum" sz="quarter" idx="11"/>
          </p:nvPr>
        </p:nvSpPr>
        <p:spPr/>
        <p:txBody>
          <a:bodyPr/>
          <a:lstStyle/>
          <a:p>
            <a:fld id="{1909D2FC-EBC3-4E88-8B9A-2F52EBFF7A54}" type="slidenum">
              <a:rPr lang="en-US" smtClean="0"/>
              <a:pPr/>
              <a:t>32</a:t>
            </a:fld>
            <a:endParaRPr lang="en-US"/>
          </a:p>
        </p:txBody>
      </p:sp>
      <p:sp>
        <p:nvSpPr>
          <p:cNvPr id="7" name="Title 6">
            <a:extLst>
              <a:ext uri="{FF2B5EF4-FFF2-40B4-BE49-F238E27FC236}">
                <a16:creationId xmlns:a16="http://schemas.microsoft.com/office/drawing/2014/main" id="{7E1306FB-F93B-8452-6232-77942F503C56}"/>
              </a:ext>
            </a:extLst>
          </p:cNvPr>
          <p:cNvSpPr>
            <a:spLocks noGrp="1"/>
          </p:cNvSpPr>
          <p:nvPr>
            <p:ph type="title"/>
          </p:nvPr>
        </p:nvSpPr>
        <p:spPr/>
        <p:txBody>
          <a:bodyPr/>
          <a:lstStyle/>
          <a:p>
            <a:r>
              <a:rPr lang="en-US" dirty="0"/>
              <a:t>Ansys Education Resources Feedback Survey</a:t>
            </a:r>
          </a:p>
        </p:txBody>
      </p:sp>
      <p:sp>
        <p:nvSpPr>
          <p:cNvPr id="8" name="Text Placeholder 7">
            <a:extLst>
              <a:ext uri="{FF2B5EF4-FFF2-40B4-BE49-F238E27FC236}">
                <a16:creationId xmlns:a16="http://schemas.microsoft.com/office/drawing/2014/main" id="{531724FE-09A4-3FAE-49A4-6C67FB2F3656}"/>
              </a:ext>
            </a:extLst>
          </p:cNvPr>
          <p:cNvSpPr>
            <a:spLocks noGrp="1"/>
          </p:cNvSpPr>
          <p:nvPr>
            <p:ph type="body" sz="quarter" idx="13"/>
          </p:nvPr>
        </p:nvSpPr>
        <p:spPr>
          <a:xfrm>
            <a:off x="609599" y="1447800"/>
            <a:ext cx="10972799" cy="2133600"/>
          </a:xfrm>
        </p:spPr>
        <p:txBody>
          <a:bodyPr/>
          <a:lstStyle/>
          <a:p>
            <a:pPr marL="0" indent="0">
              <a:buNone/>
            </a:pPr>
            <a:r>
              <a:rPr lang="en-US" dirty="0"/>
              <a:t>Here at Ansys, we rely on your feedback to ensure the educational content we create is up-to-date and fits your teaching needs. </a:t>
            </a:r>
          </a:p>
          <a:p>
            <a:pPr marL="0" indent="0">
              <a:buNone/>
            </a:pPr>
            <a:endParaRPr lang="en-US" dirty="0"/>
          </a:p>
          <a:p>
            <a:pPr marL="0" indent="0">
              <a:buNone/>
            </a:pPr>
            <a:r>
              <a:rPr lang="en-US" dirty="0"/>
              <a:t>Please click the link below to fill out a short survey (~7 minutes) to help us continue to support academics around the world utilizing Ansys tools in the classroom. </a:t>
            </a:r>
          </a:p>
          <a:p>
            <a:pPr marL="0" indent="0">
              <a:buNone/>
            </a:pPr>
            <a:endParaRPr lang="en-US" dirty="0"/>
          </a:p>
          <a:p>
            <a:pPr marL="0" indent="0">
              <a:buNone/>
            </a:pPr>
            <a:endParaRPr lang="en-US" dirty="0"/>
          </a:p>
        </p:txBody>
      </p:sp>
      <p:sp>
        <p:nvSpPr>
          <p:cNvPr id="2" name="Rectangle: Rounded Corners 1">
            <a:hlinkClick r:id="rId3"/>
            <a:extLst>
              <a:ext uri="{FF2B5EF4-FFF2-40B4-BE49-F238E27FC236}">
                <a16:creationId xmlns:a16="http://schemas.microsoft.com/office/drawing/2014/main" id="{91DF5177-BC49-BC1E-0E57-8C70AA24C9A7}"/>
              </a:ext>
            </a:extLst>
          </p:cNvPr>
          <p:cNvSpPr/>
          <p:nvPr/>
        </p:nvSpPr>
        <p:spPr>
          <a:xfrm>
            <a:off x="2247898" y="4419600"/>
            <a:ext cx="769620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Feedback Survey Link</a:t>
            </a:r>
          </a:p>
        </p:txBody>
      </p:sp>
    </p:spTree>
    <p:extLst>
      <p:ext uri="{BB962C8B-B14F-4D97-AF65-F5344CB8AC3E}">
        <p14:creationId xmlns:p14="http://schemas.microsoft.com/office/powerpoint/2010/main" val="3881190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33</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3FBC2D-8359-488A-9545-A589EC5A90B6}"/>
              </a:ext>
            </a:extLst>
          </p:cNvPr>
          <p:cNvSpPr txBox="1"/>
          <p:nvPr/>
        </p:nvSpPr>
        <p:spPr>
          <a:xfrm>
            <a:off x="2859910" y="5851794"/>
            <a:ext cx="1523174" cy="376385"/>
          </a:xfrm>
          <a:prstGeom prst="rect">
            <a:avLst/>
          </a:prstGeom>
          <a:noFill/>
        </p:spPr>
        <p:txBody>
          <a:bodyPr wrap="none" rtlCol="0">
            <a:spAutoFit/>
          </a:bodyPr>
          <a:lstStyle/>
          <a:p>
            <a:r>
              <a:rPr lang="en-GB" sz="831" b="1" dirty="0"/>
              <a:t>(teddy-rised CC BY-NC-ND 2.0)</a:t>
            </a:r>
          </a:p>
          <a:p>
            <a:endParaRPr lang="en-GB" sz="1015" dirty="0"/>
          </a:p>
        </p:txBody>
      </p:sp>
      <p:pic>
        <p:nvPicPr>
          <p:cNvPr id="4" name="Picture 3">
            <a:extLst>
              <a:ext uri="{FF2B5EF4-FFF2-40B4-BE49-F238E27FC236}">
                <a16:creationId xmlns:a16="http://schemas.microsoft.com/office/drawing/2014/main" id="{A261EFEC-7227-40D7-8416-7666A03C9DC7}"/>
              </a:ext>
            </a:extLst>
          </p:cNvPr>
          <p:cNvPicPr>
            <a:picLocks noChangeAspect="1"/>
          </p:cNvPicPr>
          <p:nvPr/>
        </p:nvPicPr>
        <p:blipFill>
          <a:blip r:embed="rId3"/>
          <a:stretch>
            <a:fillRect/>
          </a:stretch>
        </p:blipFill>
        <p:spPr>
          <a:xfrm>
            <a:off x="2859912" y="1228267"/>
            <a:ext cx="6869943" cy="4579962"/>
          </a:xfrm>
          <a:prstGeom prst="rect">
            <a:avLst/>
          </a:prstGeom>
        </p:spPr>
      </p:pic>
      <p:grpSp>
        <p:nvGrpSpPr>
          <p:cNvPr id="31" name="Group 30">
            <a:extLst>
              <a:ext uri="{FF2B5EF4-FFF2-40B4-BE49-F238E27FC236}">
                <a16:creationId xmlns:a16="http://schemas.microsoft.com/office/drawing/2014/main" id="{D3F7C9FC-197B-4806-AE85-5CA7C9CE015D}"/>
              </a:ext>
            </a:extLst>
          </p:cNvPr>
          <p:cNvGrpSpPr/>
          <p:nvPr/>
        </p:nvGrpSpPr>
        <p:grpSpPr>
          <a:xfrm>
            <a:off x="4124288" y="1697984"/>
            <a:ext cx="4220119" cy="413784"/>
            <a:chOff x="1964067" y="1553732"/>
            <a:chExt cx="4571796" cy="448266"/>
          </a:xfrm>
        </p:grpSpPr>
        <p:sp>
          <p:nvSpPr>
            <p:cNvPr id="20" name="Rectangle 19">
              <a:extLst>
                <a:ext uri="{FF2B5EF4-FFF2-40B4-BE49-F238E27FC236}">
                  <a16:creationId xmlns:a16="http://schemas.microsoft.com/office/drawing/2014/main" id="{457B94AA-B7DA-482E-B1EB-D4AB1FE8313B}"/>
                </a:ext>
              </a:extLst>
            </p:cNvPr>
            <p:cNvSpPr/>
            <p:nvPr/>
          </p:nvSpPr>
          <p:spPr>
            <a:xfrm>
              <a:off x="1964067" y="1553732"/>
              <a:ext cx="4571796" cy="448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776" indent="-263776" algn="ctr">
                <a:buClr>
                  <a:schemeClr val="tx1"/>
                </a:buClr>
                <a:buSzPct val="120000"/>
                <a:buFont typeface="Arial" panose="020B0604020202020204" pitchFamily="34" charset="0"/>
                <a:buChar char="•"/>
              </a:pPr>
              <a:endParaRPr lang="en-GB" dirty="0"/>
            </a:p>
          </p:txBody>
        </p:sp>
        <p:sp>
          <p:nvSpPr>
            <p:cNvPr id="22" name="TextBox 21">
              <a:extLst>
                <a:ext uri="{FF2B5EF4-FFF2-40B4-BE49-F238E27FC236}">
                  <a16:creationId xmlns:a16="http://schemas.microsoft.com/office/drawing/2014/main" id="{63E1AB19-FA9D-46E5-9B62-DEF57E65C7C5}"/>
                </a:ext>
              </a:extLst>
            </p:cNvPr>
            <p:cNvSpPr txBox="1"/>
            <p:nvPr/>
          </p:nvSpPr>
          <p:spPr>
            <a:xfrm>
              <a:off x="2095741" y="1581571"/>
              <a:ext cx="4440121" cy="366767"/>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sz="1600" b="1" dirty="0"/>
                <a:t>Large classes, varied backgrounds</a:t>
              </a:r>
            </a:p>
          </p:txBody>
        </p:sp>
      </p:grpSp>
      <p:grpSp>
        <p:nvGrpSpPr>
          <p:cNvPr id="32" name="Group 31">
            <a:extLst>
              <a:ext uri="{FF2B5EF4-FFF2-40B4-BE49-F238E27FC236}">
                <a16:creationId xmlns:a16="http://schemas.microsoft.com/office/drawing/2014/main" id="{9038D089-E9F2-40EB-891C-52C3A208B30E}"/>
              </a:ext>
            </a:extLst>
          </p:cNvPr>
          <p:cNvGrpSpPr/>
          <p:nvPr/>
        </p:nvGrpSpPr>
        <p:grpSpPr>
          <a:xfrm>
            <a:off x="4124282" y="2288405"/>
            <a:ext cx="4431068" cy="998510"/>
            <a:chOff x="1948416" y="2193351"/>
            <a:chExt cx="4800324" cy="1081719"/>
          </a:xfrm>
        </p:grpSpPr>
        <p:sp>
          <p:nvSpPr>
            <p:cNvPr id="23" name="Rectangle 22">
              <a:extLst>
                <a:ext uri="{FF2B5EF4-FFF2-40B4-BE49-F238E27FC236}">
                  <a16:creationId xmlns:a16="http://schemas.microsoft.com/office/drawing/2014/main" id="{9D7D273C-345A-47FD-9FC4-7674EF0F3EB4}"/>
                </a:ext>
              </a:extLst>
            </p:cNvPr>
            <p:cNvSpPr/>
            <p:nvPr/>
          </p:nvSpPr>
          <p:spPr>
            <a:xfrm>
              <a:off x="1948416" y="2193351"/>
              <a:ext cx="4571799" cy="1081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776" indent="-263776" algn="ctr">
                <a:buClr>
                  <a:schemeClr val="tx1"/>
                </a:buClr>
                <a:buSzPct val="120000"/>
                <a:buFont typeface="Arial" panose="020B0604020202020204" pitchFamily="34" charset="0"/>
                <a:buChar char="•"/>
              </a:pPr>
              <a:endParaRPr lang="en-GB" dirty="0"/>
            </a:p>
          </p:txBody>
        </p:sp>
        <p:grpSp>
          <p:nvGrpSpPr>
            <p:cNvPr id="24" name="Group 23">
              <a:extLst>
                <a:ext uri="{FF2B5EF4-FFF2-40B4-BE49-F238E27FC236}">
                  <a16:creationId xmlns:a16="http://schemas.microsoft.com/office/drawing/2014/main" id="{97E96BCC-B933-4803-AA54-4BD49A95CEB4}"/>
                </a:ext>
              </a:extLst>
            </p:cNvPr>
            <p:cNvGrpSpPr/>
            <p:nvPr/>
          </p:nvGrpSpPr>
          <p:grpSpPr>
            <a:xfrm>
              <a:off x="2080093" y="2230315"/>
              <a:ext cx="4668647" cy="1016464"/>
              <a:chOff x="4223758" y="2617591"/>
              <a:chExt cx="4323342" cy="1016464"/>
            </a:xfrm>
          </p:grpSpPr>
          <p:sp>
            <p:nvSpPr>
              <p:cNvPr id="25" name="TextBox 24">
                <a:extLst>
                  <a:ext uri="{FF2B5EF4-FFF2-40B4-BE49-F238E27FC236}">
                    <a16:creationId xmlns:a16="http://schemas.microsoft.com/office/drawing/2014/main" id="{8E114572-DB24-4521-A8DE-39B793788FF7}"/>
                  </a:ext>
                </a:extLst>
              </p:cNvPr>
              <p:cNvSpPr txBox="1"/>
              <p:nvPr/>
            </p:nvSpPr>
            <p:spPr>
              <a:xfrm>
                <a:off x="4223758" y="2617591"/>
                <a:ext cx="3790135" cy="366767"/>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sz="1600" b="1" dirty="0"/>
                  <a:t>Divergent aspirations</a:t>
                </a:r>
              </a:p>
            </p:txBody>
          </p:sp>
          <p:sp>
            <p:nvSpPr>
              <p:cNvPr id="26" name="TextBox 25">
                <a:extLst>
                  <a:ext uri="{FF2B5EF4-FFF2-40B4-BE49-F238E27FC236}">
                    <a16:creationId xmlns:a16="http://schemas.microsoft.com/office/drawing/2014/main" id="{B6BDD6EC-1A5F-4C64-A1E9-7851B07E98DC}"/>
                  </a:ext>
                </a:extLst>
              </p:cNvPr>
              <p:cNvSpPr txBox="1"/>
              <p:nvPr/>
            </p:nvSpPr>
            <p:spPr>
              <a:xfrm>
                <a:off x="4756965" y="2963748"/>
                <a:ext cx="3375721" cy="333425"/>
              </a:xfrm>
              <a:prstGeom prst="rect">
                <a:avLst/>
              </a:prstGeom>
              <a:noFill/>
            </p:spPr>
            <p:txBody>
              <a:bodyPr wrap="square" rtlCol="0">
                <a:spAutoFit/>
              </a:bodyPr>
              <a:lstStyle/>
              <a:p>
                <a:pPr>
                  <a:buClr>
                    <a:schemeClr val="tx1"/>
                  </a:buClr>
                  <a:buSzPct val="120000"/>
                </a:pPr>
                <a:r>
                  <a:rPr lang="en-GB" sz="1400" i="1" dirty="0"/>
                  <a:t>Understanding materials – the science</a:t>
                </a:r>
              </a:p>
            </p:txBody>
          </p:sp>
          <p:sp>
            <p:nvSpPr>
              <p:cNvPr id="27" name="TextBox 26">
                <a:extLst>
                  <a:ext uri="{FF2B5EF4-FFF2-40B4-BE49-F238E27FC236}">
                    <a16:creationId xmlns:a16="http://schemas.microsoft.com/office/drawing/2014/main" id="{0A09327F-D5CE-4654-AA35-FA88AD47FF48}"/>
                  </a:ext>
                </a:extLst>
              </p:cNvPr>
              <p:cNvSpPr txBox="1"/>
              <p:nvPr/>
            </p:nvSpPr>
            <p:spPr>
              <a:xfrm>
                <a:off x="4756965" y="3287780"/>
                <a:ext cx="3790135" cy="346275"/>
              </a:xfrm>
              <a:prstGeom prst="rect">
                <a:avLst/>
              </a:prstGeom>
              <a:noFill/>
            </p:spPr>
            <p:txBody>
              <a:bodyPr wrap="square" rtlCol="0">
                <a:spAutoFit/>
              </a:bodyPr>
              <a:lstStyle/>
              <a:p>
                <a:pPr>
                  <a:buClr>
                    <a:schemeClr val="tx1"/>
                  </a:buClr>
                  <a:buSzPct val="120000"/>
                </a:pPr>
                <a:r>
                  <a:rPr lang="en-GB" sz="1400" i="1" dirty="0"/>
                  <a:t>Using materials – selection and design</a:t>
                </a:r>
              </a:p>
            </p:txBody>
          </p:sp>
        </p:grpSp>
      </p:grpSp>
      <p:grpSp>
        <p:nvGrpSpPr>
          <p:cNvPr id="33" name="Group 32">
            <a:extLst>
              <a:ext uri="{FF2B5EF4-FFF2-40B4-BE49-F238E27FC236}">
                <a16:creationId xmlns:a16="http://schemas.microsoft.com/office/drawing/2014/main" id="{70FCE5AD-0433-4EB7-B828-378574374693}"/>
              </a:ext>
            </a:extLst>
          </p:cNvPr>
          <p:cNvGrpSpPr/>
          <p:nvPr/>
        </p:nvGrpSpPr>
        <p:grpSpPr>
          <a:xfrm>
            <a:off x="4124286" y="3518248"/>
            <a:ext cx="4356014" cy="998510"/>
            <a:chOff x="1948416" y="3474291"/>
            <a:chExt cx="4719015" cy="1081719"/>
          </a:xfrm>
        </p:grpSpPr>
        <p:sp>
          <p:nvSpPr>
            <p:cNvPr id="28" name="Rectangle 27">
              <a:extLst>
                <a:ext uri="{FF2B5EF4-FFF2-40B4-BE49-F238E27FC236}">
                  <a16:creationId xmlns:a16="http://schemas.microsoft.com/office/drawing/2014/main" id="{58F30B42-6A0F-4628-B76C-6DC6CD386067}"/>
                </a:ext>
              </a:extLst>
            </p:cNvPr>
            <p:cNvSpPr/>
            <p:nvPr/>
          </p:nvSpPr>
          <p:spPr>
            <a:xfrm>
              <a:off x="1948416" y="3474291"/>
              <a:ext cx="4571795" cy="1081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776" indent="-263776" algn="ctr">
                <a:buClr>
                  <a:schemeClr val="tx1"/>
                </a:buClr>
                <a:buSzPct val="120000"/>
                <a:buFont typeface="Arial" panose="020B0604020202020204" pitchFamily="34" charset="0"/>
                <a:buChar char="•"/>
              </a:pPr>
              <a:endParaRPr lang="en-GB" dirty="0"/>
            </a:p>
          </p:txBody>
        </p:sp>
        <p:sp>
          <p:nvSpPr>
            <p:cNvPr id="29" name="TextBox 28">
              <a:extLst>
                <a:ext uri="{FF2B5EF4-FFF2-40B4-BE49-F238E27FC236}">
                  <a16:creationId xmlns:a16="http://schemas.microsoft.com/office/drawing/2014/main" id="{470C3171-8596-44F2-A02F-C856047403EC}"/>
                </a:ext>
              </a:extLst>
            </p:cNvPr>
            <p:cNvSpPr txBox="1"/>
            <p:nvPr/>
          </p:nvSpPr>
          <p:spPr>
            <a:xfrm>
              <a:off x="2130926" y="3553894"/>
              <a:ext cx="4536505" cy="366767"/>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sz="1600" b="1" dirty="0"/>
                <a:t>Vast range of scale and concept</a:t>
              </a:r>
            </a:p>
          </p:txBody>
        </p:sp>
        <p:sp>
          <p:nvSpPr>
            <p:cNvPr id="30" name="TextBox 29">
              <a:extLst>
                <a:ext uri="{FF2B5EF4-FFF2-40B4-BE49-F238E27FC236}">
                  <a16:creationId xmlns:a16="http://schemas.microsoft.com/office/drawing/2014/main" id="{17956393-06F4-4A25-9CBF-5DDCDAAE83DA}"/>
                </a:ext>
              </a:extLst>
            </p:cNvPr>
            <p:cNvSpPr txBox="1"/>
            <p:nvPr/>
          </p:nvSpPr>
          <p:spPr>
            <a:xfrm>
              <a:off x="2719859" y="3861049"/>
              <a:ext cx="2939346" cy="566822"/>
            </a:xfrm>
            <a:prstGeom prst="rect">
              <a:avLst/>
            </a:prstGeom>
            <a:noFill/>
          </p:spPr>
          <p:txBody>
            <a:bodyPr wrap="none" rtlCol="0">
              <a:spAutoFit/>
            </a:bodyPr>
            <a:lstStyle/>
            <a:p>
              <a:pPr>
                <a:buClr>
                  <a:schemeClr val="tx1"/>
                </a:buClr>
                <a:buSzPct val="120000"/>
              </a:pPr>
              <a:r>
                <a:rPr lang="en-GB" sz="1400" i="1" dirty="0"/>
                <a:t>Electrons (quantum mechanics) to </a:t>
              </a:r>
            </a:p>
            <a:p>
              <a:pPr>
                <a:buClr>
                  <a:schemeClr val="tx1"/>
                </a:buClr>
                <a:buSzPct val="120000"/>
              </a:pPr>
              <a:r>
                <a:rPr lang="en-GB" sz="1400" i="1" dirty="0"/>
                <a:t>Spacecraft (Newtonian mechanics)</a:t>
              </a:r>
            </a:p>
          </p:txBody>
        </p:sp>
      </p:grpSp>
      <p:sp>
        <p:nvSpPr>
          <p:cNvPr id="7" name="Title 6">
            <a:extLst>
              <a:ext uri="{FF2B5EF4-FFF2-40B4-BE49-F238E27FC236}">
                <a16:creationId xmlns:a16="http://schemas.microsoft.com/office/drawing/2014/main" id="{A9638060-7BCB-44A8-8060-FE6CB693646F}"/>
              </a:ext>
            </a:extLst>
          </p:cNvPr>
          <p:cNvSpPr>
            <a:spLocks noGrp="1"/>
          </p:cNvSpPr>
          <p:nvPr>
            <p:ph type="title"/>
          </p:nvPr>
        </p:nvSpPr>
        <p:spPr/>
        <p:txBody>
          <a:bodyPr/>
          <a:lstStyle/>
          <a:p>
            <a:r>
              <a:rPr lang="en-GB" dirty="0">
                <a:latin typeface="+mn-lt"/>
              </a:rPr>
              <a:t>Challenges to 1</a:t>
            </a:r>
            <a:r>
              <a:rPr lang="en-GB" baseline="30000" dirty="0">
                <a:latin typeface="+mn-lt"/>
              </a:rPr>
              <a:t>st</a:t>
            </a:r>
            <a:r>
              <a:rPr lang="en-GB" dirty="0">
                <a:latin typeface="+mn-lt"/>
              </a:rPr>
              <a:t> year materials-teaching</a:t>
            </a:r>
          </a:p>
        </p:txBody>
      </p:sp>
      <p:sp>
        <p:nvSpPr>
          <p:cNvPr id="3" name="Slide Number Placeholder 2">
            <a:extLst>
              <a:ext uri="{FF2B5EF4-FFF2-40B4-BE49-F238E27FC236}">
                <a16:creationId xmlns:a16="http://schemas.microsoft.com/office/drawing/2014/main" id="{D542EF7C-251A-4F5C-B830-BB3A5D51E1F4}"/>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Tree>
    <p:extLst>
      <p:ext uri="{BB962C8B-B14F-4D97-AF65-F5344CB8AC3E}">
        <p14:creationId xmlns:p14="http://schemas.microsoft.com/office/powerpoint/2010/main" val="308076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ln w="9525"/>
        </p:spPr>
        <p:txBody>
          <a:bodyPr/>
          <a:lstStyle/>
          <a:p>
            <a:r>
              <a:rPr lang="en-GB" dirty="0">
                <a:latin typeface="+mn-lt"/>
              </a:rPr>
              <a:t>Materials Science and Engineering: approaches</a:t>
            </a:r>
          </a:p>
        </p:txBody>
      </p:sp>
      <p:grpSp>
        <p:nvGrpSpPr>
          <p:cNvPr id="19" name="Group 18">
            <a:extLst>
              <a:ext uri="{FF2B5EF4-FFF2-40B4-BE49-F238E27FC236}">
                <a16:creationId xmlns:a16="http://schemas.microsoft.com/office/drawing/2014/main" id="{71AA03C7-5F3A-4A6B-B10D-BC895B4498E9}"/>
              </a:ext>
            </a:extLst>
          </p:cNvPr>
          <p:cNvGrpSpPr/>
          <p:nvPr/>
        </p:nvGrpSpPr>
        <p:grpSpPr>
          <a:xfrm>
            <a:off x="2667000" y="3376871"/>
            <a:ext cx="937711" cy="893508"/>
            <a:chOff x="110676" y="3070585"/>
            <a:chExt cx="1015854" cy="967967"/>
          </a:xfrm>
        </p:grpSpPr>
        <p:sp>
          <p:nvSpPr>
            <p:cNvPr id="8" name="Oval 7">
              <a:extLst>
                <a:ext uri="{FF2B5EF4-FFF2-40B4-BE49-F238E27FC236}">
                  <a16:creationId xmlns:a16="http://schemas.microsoft.com/office/drawing/2014/main" id="{D971C5F9-065F-47EB-BC15-99B4C6686785}"/>
                </a:ext>
              </a:extLst>
            </p:cNvPr>
            <p:cNvSpPr/>
            <p:nvPr/>
          </p:nvSpPr>
          <p:spPr>
            <a:xfrm>
              <a:off x="611560" y="3070585"/>
              <a:ext cx="470910" cy="2864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p>
          </p:txBody>
        </p:sp>
        <p:cxnSp>
          <p:nvCxnSpPr>
            <p:cNvPr id="10" name="Straight Connector 9">
              <a:extLst>
                <a:ext uri="{FF2B5EF4-FFF2-40B4-BE49-F238E27FC236}">
                  <a16:creationId xmlns:a16="http://schemas.microsoft.com/office/drawing/2014/main" id="{50638ED0-5684-43CA-9758-ACAC180CA799}"/>
                </a:ext>
              </a:extLst>
            </p:cNvPr>
            <p:cNvCxnSpPr/>
            <p:nvPr/>
          </p:nvCxnSpPr>
          <p:spPr>
            <a:xfrm flipH="1">
              <a:off x="639543" y="3339422"/>
              <a:ext cx="188041" cy="3056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D87714-B78D-47F0-863B-6A0EDED97A00}"/>
                </a:ext>
              </a:extLst>
            </p:cNvPr>
            <p:cNvSpPr txBox="1"/>
            <p:nvPr/>
          </p:nvSpPr>
          <p:spPr>
            <a:xfrm>
              <a:off x="125141" y="3625840"/>
              <a:ext cx="912055" cy="400110"/>
            </a:xfrm>
            <a:prstGeom prst="rect">
              <a:avLst/>
            </a:prstGeom>
            <a:noFill/>
          </p:spPr>
          <p:txBody>
            <a:bodyPr wrap="none" rtlCol="0">
              <a:spAutoFit/>
            </a:bodyPr>
            <a:lstStyle/>
            <a:p>
              <a:r>
                <a:rPr lang="en-GB" dirty="0"/>
                <a:t>10</a:t>
              </a:r>
              <a:r>
                <a:rPr lang="en-GB" baseline="30000" dirty="0"/>
                <a:t>-14 </a:t>
              </a:r>
              <a:r>
                <a:rPr lang="en-GB" dirty="0"/>
                <a:t>m</a:t>
              </a:r>
              <a:endParaRPr lang="en-GB" baseline="30000" dirty="0"/>
            </a:p>
          </p:txBody>
        </p:sp>
        <p:sp>
          <p:nvSpPr>
            <p:cNvPr id="30" name="Oval 29">
              <a:extLst>
                <a:ext uri="{FF2B5EF4-FFF2-40B4-BE49-F238E27FC236}">
                  <a16:creationId xmlns:a16="http://schemas.microsoft.com/office/drawing/2014/main" id="{0918B9D4-B77B-4642-81E1-5924E93B6E83}"/>
                </a:ext>
              </a:extLst>
            </p:cNvPr>
            <p:cNvSpPr/>
            <p:nvPr/>
          </p:nvSpPr>
          <p:spPr>
            <a:xfrm>
              <a:off x="110676" y="3654366"/>
              <a:ext cx="1015854" cy="38418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p>
          </p:txBody>
        </p:sp>
      </p:grpSp>
      <p:grpSp>
        <p:nvGrpSpPr>
          <p:cNvPr id="32" name="Group 31">
            <a:extLst>
              <a:ext uri="{FF2B5EF4-FFF2-40B4-BE49-F238E27FC236}">
                <a16:creationId xmlns:a16="http://schemas.microsoft.com/office/drawing/2014/main" id="{F2355C69-4F42-43C3-A717-C84C49D0F1A5}"/>
              </a:ext>
            </a:extLst>
          </p:cNvPr>
          <p:cNvGrpSpPr/>
          <p:nvPr/>
        </p:nvGrpSpPr>
        <p:grpSpPr>
          <a:xfrm>
            <a:off x="8669753" y="3365238"/>
            <a:ext cx="1032204" cy="893508"/>
            <a:chOff x="611560" y="3070585"/>
            <a:chExt cx="1118221" cy="967967"/>
          </a:xfrm>
        </p:grpSpPr>
        <p:sp>
          <p:nvSpPr>
            <p:cNvPr id="33" name="Oval 32">
              <a:extLst>
                <a:ext uri="{FF2B5EF4-FFF2-40B4-BE49-F238E27FC236}">
                  <a16:creationId xmlns:a16="http://schemas.microsoft.com/office/drawing/2014/main" id="{FFE8D03D-52DA-4363-BD8C-A315F3446FC5}"/>
                </a:ext>
              </a:extLst>
            </p:cNvPr>
            <p:cNvSpPr/>
            <p:nvPr/>
          </p:nvSpPr>
          <p:spPr>
            <a:xfrm>
              <a:off x="611560" y="3070585"/>
              <a:ext cx="470910" cy="2864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p>
          </p:txBody>
        </p:sp>
        <p:cxnSp>
          <p:nvCxnSpPr>
            <p:cNvPr id="34" name="Straight Connector 33">
              <a:extLst>
                <a:ext uri="{FF2B5EF4-FFF2-40B4-BE49-F238E27FC236}">
                  <a16:creationId xmlns:a16="http://schemas.microsoft.com/office/drawing/2014/main" id="{41B1BA8F-9BA4-48BD-813B-0EDA3B31D3F1}"/>
                </a:ext>
              </a:extLst>
            </p:cNvPr>
            <p:cNvCxnSpPr>
              <a:cxnSpLocks/>
              <a:stCxn id="33" idx="4"/>
              <a:endCxn id="39" idx="0"/>
            </p:cNvCxnSpPr>
            <p:nvPr/>
          </p:nvCxnSpPr>
          <p:spPr>
            <a:xfrm>
              <a:off x="847015" y="3357003"/>
              <a:ext cx="374839" cy="297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E5F81EC-6C88-4184-85E2-1B1360A0F14F}"/>
                </a:ext>
              </a:extLst>
            </p:cNvPr>
            <p:cNvSpPr txBox="1"/>
            <p:nvPr/>
          </p:nvSpPr>
          <p:spPr>
            <a:xfrm>
              <a:off x="781455" y="3627957"/>
              <a:ext cx="826964" cy="400110"/>
            </a:xfrm>
            <a:prstGeom prst="rect">
              <a:avLst/>
            </a:prstGeom>
            <a:noFill/>
          </p:spPr>
          <p:txBody>
            <a:bodyPr wrap="none" rtlCol="0">
              <a:spAutoFit/>
            </a:bodyPr>
            <a:lstStyle/>
            <a:p>
              <a:r>
                <a:rPr lang="en-GB" dirty="0"/>
                <a:t>10</a:t>
              </a:r>
              <a:r>
                <a:rPr lang="en-GB" baseline="30000" dirty="0"/>
                <a:t>-2 </a:t>
              </a:r>
              <a:r>
                <a:rPr lang="en-GB" dirty="0"/>
                <a:t>m</a:t>
              </a:r>
              <a:endParaRPr lang="en-GB" baseline="30000" dirty="0"/>
            </a:p>
          </p:txBody>
        </p:sp>
        <p:sp>
          <p:nvSpPr>
            <p:cNvPr id="39" name="Oval 38">
              <a:extLst>
                <a:ext uri="{FF2B5EF4-FFF2-40B4-BE49-F238E27FC236}">
                  <a16:creationId xmlns:a16="http://schemas.microsoft.com/office/drawing/2014/main" id="{261C4612-05FD-43D2-8986-BD238526091D}"/>
                </a:ext>
              </a:extLst>
            </p:cNvPr>
            <p:cNvSpPr/>
            <p:nvPr/>
          </p:nvSpPr>
          <p:spPr>
            <a:xfrm>
              <a:off x="713927" y="3654366"/>
              <a:ext cx="1015854" cy="38418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p>
          </p:txBody>
        </p:sp>
      </p:grpSp>
      <p:grpSp>
        <p:nvGrpSpPr>
          <p:cNvPr id="20" name="Group 19">
            <a:extLst>
              <a:ext uri="{FF2B5EF4-FFF2-40B4-BE49-F238E27FC236}">
                <a16:creationId xmlns:a16="http://schemas.microsoft.com/office/drawing/2014/main" id="{61E3329D-FA33-4CB5-AD5B-FEBD63634B94}"/>
              </a:ext>
            </a:extLst>
          </p:cNvPr>
          <p:cNvGrpSpPr/>
          <p:nvPr/>
        </p:nvGrpSpPr>
        <p:grpSpPr>
          <a:xfrm>
            <a:off x="2195190" y="1175818"/>
            <a:ext cx="7904590" cy="1123212"/>
            <a:chOff x="634252" y="988051"/>
            <a:chExt cx="8563305" cy="1216813"/>
          </a:xfrm>
        </p:grpSpPr>
        <p:grpSp>
          <p:nvGrpSpPr>
            <p:cNvPr id="4" name="Group 3"/>
            <p:cNvGrpSpPr/>
            <p:nvPr/>
          </p:nvGrpSpPr>
          <p:grpSpPr>
            <a:xfrm>
              <a:off x="4624403" y="1185247"/>
              <a:ext cx="4573154" cy="1000274"/>
              <a:chOff x="1141515" y="799195"/>
              <a:chExt cx="7872301" cy="1000274"/>
            </a:xfrm>
          </p:grpSpPr>
          <p:sp>
            <p:nvSpPr>
              <p:cNvPr id="2" name="Right Arrow 1"/>
              <p:cNvSpPr/>
              <p:nvPr/>
            </p:nvSpPr>
            <p:spPr bwMode="auto">
              <a:xfrm>
                <a:off x="1141515" y="1070455"/>
                <a:ext cx="4846320" cy="274320"/>
              </a:xfrm>
              <a:prstGeom prst="rightArrow">
                <a:avLst/>
              </a:prstGeom>
              <a:solidFill>
                <a:schemeClr val="accent1"/>
              </a:solidFill>
              <a:ln w="19050">
                <a:solidFill>
                  <a:schemeClr val="accent5"/>
                </a:solid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sp>
            <p:nvSpPr>
              <p:cNvPr id="3" name="TextBox 2"/>
              <p:cNvSpPr txBox="1"/>
              <p:nvPr/>
            </p:nvSpPr>
            <p:spPr>
              <a:xfrm>
                <a:off x="6309906" y="799195"/>
                <a:ext cx="2703910" cy="1000274"/>
              </a:xfrm>
              <a:prstGeom prst="rect">
                <a:avLst/>
              </a:prstGeom>
              <a:noFill/>
            </p:spPr>
            <p:txBody>
              <a:bodyPr wrap="square" rtlCol="0">
                <a:spAutoFit/>
              </a:bodyPr>
              <a:lstStyle/>
              <a:p>
                <a:pPr algn="ctr"/>
                <a:r>
                  <a:rPr lang="en-GB" dirty="0">
                    <a:solidFill>
                      <a:schemeClr val="accent5"/>
                    </a:solidFill>
                  </a:rPr>
                  <a:t>Science-driven approach</a:t>
                </a:r>
                <a:endParaRPr lang="en-US" dirty="0">
                  <a:solidFill>
                    <a:schemeClr val="accent5"/>
                  </a:solidFill>
                </a:endParaRPr>
              </a:p>
            </p:txBody>
          </p:sp>
        </p:grpSp>
        <p:pic>
          <p:nvPicPr>
            <p:cNvPr id="41" name="Picture 4" descr="https://teachingresources.grantadesign.com/images/images%20in%20pages/mse/books1.png">
              <a:extLst>
                <a:ext uri="{FF2B5EF4-FFF2-40B4-BE49-F238E27FC236}">
                  <a16:creationId xmlns:a16="http://schemas.microsoft.com/office/drawing/2014/main" id="{AB3B8DF9-3A32-4F13-8EE4-EDED587B05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252" y="988051"/>
              <a:ext cx="3851060" cy="1216813"/>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4335410D-34D8-44D6-96C2-9E86026ACD6A}"/>
              </a:ext>
            </a:extLst>
          </p:cNvPr>
          <p:cNvSpPr txBox="1"/>
          <p:nvPr/>
        </p:nvSpPr>
        <p:spPr>
          <a:xfrm>
            <a:off x="2438400" y="5957135"/>
            <a:ext cx="7441997" cy="319639"/>
          </a:xfrm>
          <a:prstGeom prst="rect">
            <a:avLst/>
          </a:prstGeom>
          <a:noFill/>
        </p:spPr>
        <p:txBody>
          <a:bodyPr wrap="square" rtlCol="0">
            <a:spAutoFit/>
          </a:bodyPr>
          <a:lstStyle/>
          <a:p>
            <a:r>
              <a:rPr lang="en-GB" sz="1477" dirty="0"/>
              <a:t>Ansys Granta EduPack software MS&amp;E Package: a set of resources to support both approaches</a:t>
            </a:r>
          </a:p>
        </p:txBody>
      </p:sp>
      <p:grpSp>
        <p:nvGrpSpPr>
          <p:cNvPr id="7" name="Group 6">
            <a:extLst>
              <a:ext uri="{FF2B5EF4-FFF2-40B4-BE49-F238E27FC236}">
                <a16:creationId xmlns:a16="http://schemas.microsoft.com/office/drawing/2014/main" id="{8A76B1EE-C814-4962-9B85-DB5BB1E72D3D}"/>
              </a:ext>
            </a:extLst>
          </p:cNvPr>
          <p:cNvGrpSpPr/>
          <p:nvPr/>
        </p:nvGrpSpPr>
        <p:grpSpPr>
          <a:xfrm>
            <a:off x="2077473" y="4684675"/>
            <a:ext cx="7927085" cy="1156430"/>
            <a:chOff x="553471" y="4684675"/>
            <a:chExt cx="7927085" cy="1156430"/>
          </a:xfrm>
        </p:grpSpPr>
        <p:grpSp>
          <p:nvGrpSpPr>
            <p:cNvPr id="23" name="Group 22">
              <a:extLst>
                <a:ext uri="{FF2B5EF4-FFF2-40B4-BE49-F238E27FC236}">
                  <a16:creationId xmlns:a16="http://schemas.microsoft.com/office/drawing/2014/main" id="{C329BACC-132C-41EE-8A41-AAA7F739BA19}"/>
                </a:ext>
              </a:extLst>
            </p:cNvPr>
            <p:cNvGrpSpPr/>
            <p:nvPr/>
          </p:nvGrpSpPr>
          <p:grpSpPr>
            <a:xfrm>
              <a:off x="553471" y="4684675"/>
              <a:ext cx="7927085" cy="1156430"/>
              <a:chOff x="506725" y="4688643"/>
              <a:chExt cx="8587675" cy="1252800"/>
            </a:xfrm>
          </p:grpSpPr>
          <p:grpSp>
            <p:nvGrpSpPr>
              <p:cNvPr id="5" name="Group 4"/>
              <p:cNvGrpSpPr/>
              <p:nvPr/>
            </p:nvGrpSpPr>
            <p:grpSpPr>
              <a:xfrm>
                <a:off x="506725" y="4941168"/>
                <a:ext cx="4512412" cy="1000275"/>
                <a:chOff x="683568" y="3640295"/>
                <a:chExt cx="7524289" cy="1000275"/>
              </a:xfrm>
            </p:grpSpPr>
            <p:sp>
              <p:nvSpPr>
                <p:cNvPr id="37" name="Right Arrow 36"/>
                <p:cNvSpPr/>
                <p:nvPr/>
              </p:nvSpPr>
              <p:spPr bwMode="auto">
                <a:xfrm flipH="1">
                  <a:off x="3361537" y="3841749"/>
                  <a:ext cx="4846320" cy="274320"/>
                </a:xfrm>
                <a:prstGeom prst="rightArrow">
                  <a:avLst/>
                </a:prstGeom>
                <a:solidFill>
                  <a:schemeClr val="accent1"/>
                </a:solidFill>
                <a:ln w="19050">
                  <a:solidFill>
                    <a:schemeClr val="accent5"/>
                  </a:solid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sp>
              <p:nvSpPr>
                <p:cNvPr id="38" name="TextBox 37"/>
                <p:cNvSpPr txBox="1"/>
                <p:nvPr/>
              </p:nvSpPr>
              <p:spPr>
                <a:xfrm>
                  <a:off x="683568" y="3640295"/>
                  <a:ext cx="2455507" cy="1000275"/>
                </a:xfrm>
                <a:prstGeom prst="rect">
                  <a:avLst/>
                </a:prstGeom>
                <a:noFill/>
                <a:ln>
                  <a:noFill/>
                </a:ln>
              </p:spPr>
              <p:txBody>
                <a:bodyPr wrap="square" rtlCol="0">
                  <a:spAutoFit/>
                </a:bodyPr>
                <a:lstStyle/>
                <a:p>
                  <a:pPr algn="ctr"/>
                  <a:r>
                    <a:rPr lang="en-GB" dirty="0">
                      <a:solidFill>
                        <a:schemeClr val="accent5"/>
                      </a:solidFill>
                    </a:rPr>
                    <a:t>Design-driven approach</a:t>
                  </a:r>
                  <a:endParaRPr lang="en-US" dirty="0">
                    <a:solidFill>
                      <a:schemeClr val="accent5"/>
                    </a:solidFill>
                  </a:endParaRPr>
                </a:p>
              </p:txBody>
            </p:sp>
          </p:grpSp>
          <p:grpSp>
            <p:nvGrpSpPr>
              <p:cNvPr id="9" name="Group 8">
                <a:extLst>
                  <a:ext uri="{FF2B5EF4-FFF2-40B4-BE49-F238E27FC236}">
                    <a16:creationId xmlns:a16="http://schemas.microsoft.com/office/drawing/2014/main" id="{17A603FE-0932-4D57-8669-599ED7474711}"/>
                  </a:ext>
                </a:extLst>
              </p:cNvPr>
              <p:cNvGrpSpPr/>
              <p:nvPr/>
            </p:nvGrpSpPr>
            <p:grpSpPr>
              <a:xfrm>
                <a:off x="5259122" y="4688643"/>
                <a:ext cx="3835278" cy="1195006"/>
                <a:chOff x="5236441" y="4723303"/>
                <a:chExt cx="3835278" cy="1195006"/>
              </a:xfrm>
            </p:grpSpPr>
            <p:pic>
              <p:nvPicPr>
                <p:cNvPr id="48" name="Picture 6" descr="https://teachingresources.grantadesign.com/images/images%20in%20pages/mse/books2.png">
                  <a:extLst>
                    <a:ext uri="{FF2B5EF4-FFF2-40B4-BE49-F238E27FC236}">
                      <a16:creationId xmlns:a16="http://schemas.microsoft.com/office/drawing/2014/main" id="{E2274960-57CB-41E4-A4C8-BBA3380FAA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51"/>
                <a:stretch/>
              </p:blipFill>
              <p:spPr bwMode="auto">
                <a:xfrm>
                  <a:off x="7121332" y="4723303"/>
                  <a:ext cx="1950387" cy="11950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
                  <a:extLst>
                    <a:ext uri="{FF2B5EF4-FFF2-40B4-BE49-F238E27FC236}">
                      <a16:creationId xmlns:a16="http://schemas.microsoft.com/office/drawing/2014/main" id="{754DED66-3C13-469B-8008-210B7C9B5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441" y="4742738"/>
                  <a:ext cx="920382" cy="11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 name="Picture 2" descr="Image result">
              <a:extLst>
                <a:ext uri="{FF2B5EF4-FFF2-40B4-BE49-F238E27FC236}">
                  <a16:creationId xmlns:a16="http://schemas.microsoft.com/office/drawing/2014/main" id="{FF6B77D9-2162-40A1-B808-AD389EAFFD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527" y="4712064"/>
              <a:ext cx="804427" cy="104830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66AB7299-4EDF-4CF4-965C-CB617ED04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381" y="2672977"/>
            <a:ext cx="6416053" cy="1682499"/>
          </a:xfrm>
          <a:prstGeom prst="rect">
            <a:avLst/>
          </a:prstGeom>
        </p:spPr>
      </p:pic>
      <p:sp>
        <p:nvSpPr>
          <p:cNvPr id="11" name="Slide Number Placeholder 10">
            <a:extLst>
              <a:ext uri="{FF2B5EF4-FFF2-40B4-BE49-F238E27FC236}">
                <a16:creationId xmlns:a16="http://schemas.microsoft.com/office/drawing/2014/main" id="{F86144A0-A398-4956-B320-8CA09C4FA3CC}"/>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Tree>
    <p:extLst>
      <p:ext uri="{BB962C8B-B14F-4D97-AF65-F5344CB8AC3E}">
        <p14:creationId xmlns:p14="http://schemas.microsoft.com/office/powerpoint/2010/main" val="54034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The Materials Science and Engineering package</a:t>
            </a:r>
          </a:p>
        </p:txBody>
      </p:sp>
      <p:sp>
        <p:nvSpPr>
          <p:cNvPr id="3" name="TextBox 2">
            <a:extLst>
              <a:ext uri="{FF2B5EF4-FFF2-40B4-BE49-F238E27FC236}">
                <a16:creationId xmlns:a16="http://schemas.microsoft.com/office/drawing/2014/main" id="{17DD2925-38BD-4ECF-9708-A102BE067AD9}"/>
              </a:ext>
            </a:extLst>
          </p:cNvPr>
          <p:cNvSpPr txBox="1"/>
          <p:nvPr/>
        </p:nvSpPr>
        <p:spPr>
          <a:xfrm>
            <a:off x="4890310" y="1605952"/>
            <a:ext cx="4334499" cy="646331"/>
          </a:xfrm>
          <a:prstGeom prst="rect">
            <a:avLst/>
          </a:prstGeom>
          <a:noFill/>
        </p:spPr>
        <p:txBody>
          <a:bodyPr wrap="square" rtlCol="0">
            <a:spAutoFit/>
          </a:bodyPr>
          <a:lstStyle/>
          <a:p>
            <a:pPr algn="ctr"/>
            <a:r>
              <a:rPr lang="en-GB" b="1" dirty="0"/>
              <a:t>A linked set of resources to support many approaches to teaching</a:t>
            </a:r>
          </a:p>
        </p:txBody>
      </p:sp>
      <p:sp>
        <p:nvSpPr>
          <p:cNvPr id="28" name="TextBox 27">
            <a:extLst>
              <a:ext uri="{FF2B5EF4-FFF2-40B4-BE49-F238E27FC236}">
                <a16:creationId xmlns:a16="http://schemas.microsoft.com/office/drawing/2014/main" id="{42EB1938-F700-4509-B21D-DB22DCB4165D}"/>
              </a:ext>
            </a:extLst>
          </p:cNvPr>
          <p:cNvSpPr txBox="1"/>
          <p:nvPr/>
        </p:nvSpPr>
        <p:spPr>
          <a:xfrm>
            <a:off x="3733800" y="2863817"/>
            <a:ext cx="7008476" cy="2957861"/>
          </a:xfrm>
          <a:prstGeom prst="rect">
            <a:avLst/>
          </a:prstGeom>
          <a:noFill/>
        </p:spPr>
        <p:txBody>
          <a:bodyPr wrap="square" rtlCol="0">
            <a:spAutoFit/>
          </a:bodyPr>
          <a:lstStyle/>
          <a:p>
            <a:pPr>
              <a:lnSpc>
                <a:spcPct val="150000"/>
              </a:lnSpc>
            </a:pPr>
            <a:r>
              <a:rPr lang="en-GB" b="1" dirty="0"/>
              <a:t>Features</a:t>
            </a:r>
          </a:p>
          <a:p>
            <a:pPr marL="285750" indent="-285750">
              <a:lnSpc>
                <a:spcPct val="150000"/>
              </a:lnSpc>
              <a:buFont typeface="Arial" panose="020B0604020202020204" pitchFamily="34" charset="0"/>
              <a:buChar char="•"/>
            </a:pPr>
            <a:r>
              <a:rPr lang="en-GB" dirty="0"/>
              <a:t>Learning by discovery</a:t>
            </a:r>
          </a:p>
          <a:p>
            <a:pPr marL="285750" indent="-285750">
              <a:lnSpc>
                <a:spcPct val="150000"/>
              </a:lnSpc>
              <a:buFont typeface="Arial" panose="020B0604020202020204" pitchFamily="34" charset="0"/>
              <a:buChar char="•"/>
            </a:pPr>
            <a:r>
              <a:rPr lang="en-GB" dirty="0"/>
              <a:t>Intuitive interface to comprehensive Materials Science database</a:t>
            </a:r>
          </a:p>
          <a:p>
            <a:pPr marL="285750" indent="-285750">
              <a:lnSpc>
                <a:spcPct val="150000"/>
              </a:lnSpc>
              <a:buFont typeface="Arial" panose="020B0604020202020204" pitchFamily="34" charset="0"/>
              <a:buChar char="•"/>
            </a:pPr>
            <a:r>
              <a:rPr lang="en-GB" dirty="0"/>
              <a:t>“Teach Yourself” units for </a:t>
            </a:r>
            <a:r>
              <a:rPr lang="en-GB" i="1" dirty="0"/>
              <a:t>Phase Diagrams</a:t>
            </a:r>
            <a:r>
              <a:rPr lang="en-GB" dirty="0"/>
              <a:t> and </a:t>
            </a:r>
            <a:r>
              <a:rPr lang="en-GB" i="1" dirty="0"/>
              <a:t>Crystallography</a:t>
            </a:r>
          </a:p>
          <a:p>
            <a:pPr marL="285750" indent="-285750">
              <a:lnSpc>
                <a:spcPct val="150000"/>
              </a:lnSpc>
              <a:buFont typeface="Arial" panose="020B0604020202020204" pitchFamily="34" charset="0"/>
              <a:buChar char="•"/>
            </a:pPr>
            <a:r>
              <a:rPr lang="en-GB" dirty="0"/>
              <a:t>MicroProjects to stimulate self-motivated discovery</a:t>
            </a:r>
          </a:p>
          <a:p>
            <a:pPr marL="285750" indent="-285750">
              <a:lnSpc>
                <a:spcPct val="150000"/>
              </a:lnSpc>
              <a:buFont typeface="Arial" panose="020B0604020202020204" pitchFamily="34" charset="0"/>
              <a:buChar char="•"/>
            </a:pPr>
            <a:r>
              <a:rPr lang="en-GB" dirty="0"/>
              <a:t>Lecture unit and exercises with solutions</a:t>
            </a:r>
          </a:p>
          <a:p>
            <a:pPr marL="285750" indent="-285750">
              <a:lnSpc>
                <a:spcPct val="150000"/>
              </a:lnSpc>
              <a:buFont typeface="Arial" panose="020B0604020202020204" pitchFamily="34" charset="0"/>
              <a:buChar char="•"/>
            </a:pPr>
            <a:r>
              <a:rPr lang="en-GB" dirty="0"/>
              <a:t>Teaching package: for instructor and student</a:t>
            </a:r>
          </a:p>
        </p:txBody>
      </p:sp>
      <p:sp>
        <p:nvSpPr>
          <p:cNvPr id="4" name="Slide Number Placeholder 3">
            <a:extLst>
              <a:ext uri="{FF2B5EF4-FFF2-40B4-BE49-F238E27FC236}">
                <a16:creationId xmlns:a16="http://schemas.microsoft.com/office/drawing/2014/main" id="{8FFEE3AE-BD5A-48F1-90AA-76659E3AE63F}"/>
              </a:ext>
            </a:extLst>
          </p:cNvPr>
          <p:cNvSpPr>
            <a:spLocks noGrp="1"/>
          </p:cNvSpPr>
          <p:nvPr>
            <p:ph type="sldNum" sz="quarter" idx="11"/>
          </p:nvPr>
        </p:nvSpPr>
        <p:spPr/>
        <p:txBody>
          <a:bodyPr/>
          <a:lstStyle/>
          <a:p>
            <a:fld id="{F0D23093-2AB0-F74C-B865-1A12A15B650E}" type="slidenum">
              <a:rPr lang="en-US" smtClean="0"/>
              <a:pPr/>
              <a:t>6</a:t>
            </a:fld>
            <a:endParaRPr lang="en-US" dirty="0"/>
          </a:p>
        </p:txBody>
      </p:sp>
      <p:pic>
        <p:nvPicPr>
          <p:cNvPr id="6" name="Picture 5" descr="The MSE tetrahedron with structure, properties, processes, and performance labeled as the vertices, with characterization in the center&#10;">
            <a:extLst>
              <a:ext uri="{FF2B5EF4-FFF2-40B4-BE49-F238E27FC236}">
                <a16:creationId xmlns:a16="http://schemas.microsoft.com/office/drawing/2014/main" id="{2A32EECC-EA1A-6E4C-4410-1FE73CE46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57200"/>
            <a:ext cx="4572000" cy="4001450"/>
          </a:xfrm>
          <a:prstGeom prst="rect">
            <a:avLst/>
          </a:prstGeom>
        </p:spPr>
      </p:pic>
    </p:spTree>
    <p:extLst>
      <p:ext uri="{BB962C8B-B14F-4D97-AF65-F5344CB8AC3E}">
        <p14:creationId xmlns:p14="http://schemas.microsoft.com/office/powerpoint/2010/main" val="192333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he MSE tetrahedron with structure, properties, processes, and performance labeled as the vertices, with no characterization label in the center">
            <a:extLst>
              <a:ext uri="{FF2B5EF4-FFF2-40B4-BE49-F238E27FC236}">
                <a16:creationId xmlns:a16="http://schemas.microsoft.com/office/drawing/2014/main" id="{0A00BE8F-E54C-DAAB-EA49-76CA6BAB4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011" y="2003232"/>
            <a:ext cx="4572000" cy="4001450"/>
          </a:xfrm>
          <a:prstGeom prst="rect">
            <a:avLst/>
          </a:prstGeom>
        </p:spPr>
      </p:pic>
      <p:pic>
        <p:nvPicPr>
          <p:cNvPr id="23" name="Picture 22" descr="The MSE tetrahedron with structure, properties, processes, and performance labeled as the vertices, with characterization in the center&#10;">
            <a:extLst>
              <a:ext uri="{FF2B5EF4-FFF2-40B4-BE49-F238E27FC236}">
                <a16:creationId xmlns:a16="http://schemas.microsoft.com/office/drawing/2014/main" id="{FC4F6F56-2C1A-1EEA-B428-85682F5DD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1011" y="2003232"/>
            <a:ext cx="4572000" cy="4001450"/>
          </a:xfrm>
          <a:prstGeom prst="rect">
            <a:avLst/>
          </a:prstGeom>
        </p:spPr>
      </p:pic>
      <p:pic>
        <p:nvPicPr>
          <p:cNvPr id="27" name="Picture 26">
            <a:extLst>
              <a:ext uri="{FF2B5EF4-FFF2-40B4-BE49-F238E27FC236}">
                <a16:creationId xmlns:a16="http://schemas.microsoft.com/office/drawing/2014/main" id="{0B30BFD8-CC64-4F12-B467-5843E4305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29686">
            <a:off x="6112318" y="2645787"/>
            <a:ext cx="796474" cy="822502"/>
          </a:xfrm>
          <a:prstGeom prst="rect">
            <a:avLst/>
          </a:prstGeom>
        </p:spPr>
      </p:pic>
      <p:sp>
        <p:nvSpPr>
          <p:cNvPr id="3" name="Title 2">
            <a:extLst>
              <a:ext uri="{FF2B5EF4-FFF2-40B4-BE49-F238E27FC236}">
                <a16:creationId xmlns:a16="http://schemas.microsoft.com/office/drawing/2014/main" id="{FDADF7A0-3CF9-45FD-AEA6-C581EA12F980}"/>
              </a:ext>
            </a:extLst>
          </p:cNvPr>
          <p:cNvSpPr>
            <a:spLocks noGrp="1"/>
          </p:cNvSpPr>
          <p:nvPr>
            <p:ph type="title"/>
          </p:nvPr>
        </p:nvSpPr>
        <p:spPr/>
        <p:txBody>
          <a:bodyPr/>
          <a:lstStyle/>
          <a:p>
            <a:r>
              <a:rPr lang="en-GB" dirty="0">
                <a:latin typeface="+mn-lt"/>
              </a:rPr>
              <a:t>Basic insight of materials science</a:t>
            </a:r>
          </a:p>
        </p:txBody>
      </p:sp>
      <p:grpSp>
        <p:nvGrpSpPr>
          <p:cNvPr id="10" name="Group 9">
            <a:extLst>
              <a:ext uri="{FF2B5EF4-FFF2-40B4-BE49-F238E27FC236}">
                <a16:creationId xmlns:a16="http://schemas.microsoft.com/office/drawing/2014/main" id="{DFE0EFA8-D19A-4D4D-80C2-EF5B93C9E88F}"/>
              </a:ext>
            </a:extLst>
          </p:cNvPr>
          <p:cNvGrpSpPr/>
          <p:nvPr/>
        </p:nvGrpSpPr>
        <p:grpSpPr>
          <a:xfrm>
            <a:off x="5029201" y="2398516"/>
            <a:ext cx="5021905" cy="420882"/>
            <a:chOff x="4665231" y="3646255"/>
            <a:chExt cx="4620010" cy="455956"/>
          </a:xfrm>
        </p:grpSpPr>
        <p:sp>
          <p:nvSpPr>
            <p:cNvPr id="6" name="Oval 5">
              <a:extLst>
                <a:ext uri="{FF2B5EF4-FFF2-40B4-BE49-F238E27FC236}">
                  <a16:creationId xmlns:a16="http://schemas.microsoft.com/office/drawing/2014/main" id="{14945BD6-8D52-4A8E-A4A5-5081E6828A35}"/>
                </a:ext>
              </a:extLst>
            </p:cNvPr>
            <p:cNvSpPr/>
            <p:nvPr/>
          </p:nvSpPr>
          <p:spPr>
            <a:xfrm>
              <a:off x="4665231" y="3735444"/>
              <a:ext cx="1000742" cy="36676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solidFill>
                  <a:schemeClr val="accent1"/>
                </a:solidFill>
              </a:endParaRPr>
            </a:p>
          </p:txBody>
        </p:sp>
        <p:sp>
          <p:nvSpPr>
            <p:cNvPr id="7" name="TextBox 6">
              <a:extLst>
                <a:ext uri="{FF2B5EF4-FFF2-40B4-BE49-F238E27FC236}">
                  <a16:creationId xmlns:a16="http://schemas.microsoft.com/office/drawing/2014/main" id="{007AFE74-4C07-41AF-BFCE-DED308859375}"/>
                </a:ext>
              </a:extLst>
            </p:cNvPr>
            <p:cNvSpPr txBox="1"/>
            <p:nvPr/>
          </p:nvSpPr>
          <p:spPr>
            <a:xfrm>
              <a:off x="5974442" y="3646255"/>
              <a:ext cx="3310799" cy="433453"/>
            </a:xfrm>
            <a:prstGeom prst="rect">
              <a:avLst/>
            </a:prstGeom>
            <a:noFill/>
            <a:ln>
              <a:noFill/>
            </a:ln>
          </p:spPr>
          <p:txBody>
            <a:bodyPr wrap="none" rtlCol="0">
              <a:spAutoFit/>
            </a:bodyPr>
            <a:lstStyle/>
            <a:p>
              <a:r>
                <a:rPr lang="en-GB" sz="2000" b="1" dirty="0">
                  <a:solidFill>
                    <a:schemeClr val="accent1"/>
                  </a:solidFill>
                </a:rPr>
                <a:t>What do we mean by structure?</a:t>
              </a:r>
            </a:p>
          </p:txBody>
        </p:sp>
      </p:grpSp>
      <p:sp>
        <p:nvSpPr>
          <p:cNvPr id="17" name="TextBox 16">
            <a:extLst>
              <a:ext uri="{FF2B5EF4-FFF2-40B4-BE49-F238E27FC236}">
                <a16:creationId xmlns:a16="http://schemas.microsoft.com/office/drawing/2014/main" id="{1D7DA6A9-5ECD-4760-B512-B82746075E5C}"/>
              </a:ext>
            </a:extLst>
          </p:cNvPr>
          <p:cNvSpPr txBox="1"/>
          <p:nvPr/>
        </p:nvSpPr>
        <p:spPr>
          <a:xfrm>
            <a:off x="2509776" y="1492316"/>
            <a:ext cx="6194260" cy="646331"/>
          </a:xfrm>
          <a:prstGeom prst="rect">
            <a:avLst/>
          </a:prstGeom>
          <a:noFill/>
        </p:spPr>
        <p:txBody>
          <a:bodyPr wrap="none" rtlCol="0">
            <a:spAutoFit/>
          </a:bodyPr>
          <a:lstStyle/>
          <a:p>
            <a:pPr algn="ctr"/>
            <a:r>
              <a:rPr lang="en-GB" i="1" dirty="0"/>
              <a:t>The basic insight of Materials Science:</a:t>
            </a:r>
          </a:p>
          <a:p>
            <a:pPr algn="ctr"/>
            <a:r>
              <a:rPr lang="en-GB" dirty="0"/>
              <a:t>The Process – Structure – Properties – Performance tetrahedron</a:t>
            </a:r>
          </a:p>
        </p:txBody>
      </p:sp>
      <p:grpSp>
        <p:nvGrpSpPr>
          <p:cNvPr id="16" name="Group 15">
            <a:extLst>
              <a:ext uri="{FF2B5EF4-FFF2-40B4-BE49-F238E27FC236}">
                <a16:creationId xmlns:a16="http://schemas.microsoft.com/office/drawing/2014/main" id="{51A61F18-3A18-435C-98BA-BB516E730D84}"/>
              </a:ext>
            </a:extLst>
          </p:cNvPr>
          <p:cNvGrpSpPr/>
          <p:nvPr/>
        </p:nvGrpSpPr>
        <p:grpSpPr>
          <a:xfrm>
            <a:off x="3810000" y="5030503"/>
            <a:ext cx="1346610" cy="783184"/>
            <a:chOff x="3522689" y="4269316"/>
            <a:chExt cx="1431474" cy="832540"/>
          </a:xfrm>
        </p:grpSpPr>
        <p:pic>
          <p:nvPicPr>
            <p:cNvPr id="19" name="Picture 18">
              <a:extLst>
                <a:ext uri="{FF2B5EF4-FFF2-40B4-BE49-F238E27FC236}">
                  <a16:creationId xmlns:a16="http://schemas.microsoft.com/office/drawing/2014/main" id="{114C48FC-F45D-4E72-86CE-6B4680623317}"/>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rot="993310" flipV="1">
              <a:off x="4018163" y="4269316"/>
              <a:ext cx="936000" cy="397771"/>
            </a:xfrm>
            <a:prstGeom prst="rect">
              <a:avLst/>
            </a:prstGeom>
          </p:spPr>
        </p:pic>
        <p:sp>
          <p:nvSpPr>
            <p:cNvPr id="20" name="TextBox 19">
              <a:extLst>
                <a:ext uri="{FF2B5EF4-FFF2-40B4-BE49-F238E27FC236}">
                  <a16:creationId xmlns:a16="http://schemas.microsoft.com/office/drawing/2014/main" id="{F76EB7D2-4B8F-4442-AAF9-19AB77239A49}"/>
                </a:ext>
              </a:extLst>
            </p:cNvPr>
            <p:cNvSpPr txBox="1"/>
            <p:nvPr/>
          </p:nvSpPr>
          <p:spPr>
            <a:xfrm>
              <a:off x="3522689" y="4572791"/>
              <a:ext cx="1015940" cy="529065"/>
            </a:xfrm>
            <a:prstGeom prst="rect">
              <a:avLst/>
            </a:prstGeom>
            <a:noFill/>
            <a:ln>
              <a:noFill/>
            </a:ln>
          </p:spPr>
          <p:txBody>
            <a:bodyPr wrap="none" rtlCol="0">
              <a:spAutoFit/>
            </a:bodyPr>
            <a:lstStyle/>
            <a:p>
              <a:r>
                <a:rPr lang="en-GB" sz="1317" b="1" dirty="0">
                  <a:solidFill>
                    <a:schemeClr val="bg1">
                      <a:lumMod val="50000"/>
                    </a:schemeClr>
                  </a:solidFill>
                </a:rPr>
                <a:t>Pre-1900:</a:t>
              </a:r>
            </a:p>
            <a:p>
              <a:r>
                <a:rPr lang="en-GB" sz="1317" b="1" dirty="0">
                  <a:solidFill>
                    <a:schemeClr val="bg1">
                      <a:lumMod val="50000"/>
                    </a:schemeClr>
                  </a:solidFill>
                </a:rPr>
                <a:t>Empiricism</a:t>
              </a:r>
            </a:p>
          </p:txBody>
        </p:sp>
      </p:grpSp>
      <p:pic>
        <p:nvPicPr>
          <p:cNvPr id="28" name="Picture 27">
            <a:extLst>
              <a:ext uri="{FF2B5EF4-FFF2-40B4-BE49-F238E27FC236}">
                <a16:creationId xmlns:a16="http://schemas.microsoft.com/office/drawing/2014/main" id="{B302DC78-E3E3-4078-9197-18F7B42E5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2953209"/>
            <a:ext cx="873844" cy="902400"/>
          </a:xfrm>
          <a:prstGeom prst="rect">
            <a:avLst/>
          </a:prstGeom>
        </p:spPr>
      </p:pic>
      <p:pic>
        <p:nvPicPr>
          <p:cNvPr id="29" name="Picture 28">
            <a:extLst>
              <a:ext uri="{FF2B5EF4-FFF2-40B4-BE49-F238E27FC236}">
                <a16:creationId xmlns:a16="http://schemas.microsoft.com/office/drawing/2014/main" id="{6043C43B-AA33-440F-8A51-FA0AE798C4F8}"/>
              </a:ext>
            </a:extLst>
          </p:cNvPr>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rot="19853582" flipH="1">
            <a:off x="6391514" y="4426598"/>
            <a:ext cx="814319" cy="637762"/>
          </a:xfrm>
          <a:prstGeom prst="rect">
            <a:avLst/>
          </a:prstGeom>
        </p:spPr>
      </p:pic>
      <p:sp>
        <p:nvSpPr>
          <p:cNvPr id="4" name="Slide Number Placeholder 3">
            <a:extLst>
              <a:ext uri="{FF2B5EF4-FFF2-40B4-BE49-F238E27FC236}">
                <a16:creationId xmlns:a16="http://schemas.microsoft.com/office/drawing/2014/main" id="{F38DC7D9-18F7-4579-8EFA-24844F4B7697}"/>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Tree>
    <p:extLst>
      <p:ext uri="{BB962C8B-B14F-4D97-AF65-F5344CB8AC3E}">
        <p14:creationId xmlns:p14="http://schemas.microsoft.com/office/powerpoint/2010/main" val="3281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latin typeface="+mn-lt"/>
              </a:rPr>
              <a:t>What we mean by “structure”</a:t>
            </a:r>
          </a:p>
        </p:txBody>
      </p:sp>
      <p:grpSp>
        <p:nvGrpSpPr>
          <p:cNvPr id="11" name="Group 10"/>
          <p:cNvGrpSpPr/>
          <p:nvPr/>
        </p:nvGrpSpPr>
        <p:grpSpPr>
          <a:xfrm>
            <a:off x="2610657" y="3170172"/>
            <a:ext cx="3551816" cy="1122928"/>
            <a:chOff x="634490" y="3055310"/>
            <a:chExt cx="3847801" cy="1216505"/>
          </a:xfrm>
        </p:grpSpPr>
        <p:sp>
          <p:nvSpPr>
            <p:cNvPr id="12" name="Right Brace 11"/>
            <p:cNvSpPr/>
            <p:nvPr/>
          </p:nvSpPr>
          <p:spPr>
            <a:xfrm rot="5400000">
              <a:off x="2160722" y="1753602"/>
              <a:ext cx="273257" cy="2876673"/>
            </a:xfrm>
            <a:prstGeom prst="rightBrace">
              <a:avLst>
                <a:gd name="adj1" fmla="val 25601"/>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US" dirty="0"/>
            </a:p>
          </p:txBody>
        </p:sp>
        <p:sp>
          <p:nvSpPr>
            <p:cNvPr id="13" name="Text Box 2"/>
            <p:cNvSpPr txBox="1">
              <a:spLocks noChangeArrowheads="1"/>
            </p:cNvSpPr>
            <p:nvPr/>
          </p:nvSpPr>
          <p:spPr bwMode="auto">
            <a:xfrm>
              <a:off x="1102790" y="3379230"/>
              <a:ext cx="3379501" cy="892585"/>
            </a:xfrm>
            <a:prstGeom prst="rect">
              <a:avLst/>
            </a:prstGeom>
            <a:solidFill>
              <a:srgbClr val="FFFFFF"/>
            </a:solidFill>
            <a:ln w="9525">
              <a:noFill/>
              <a:miter lim="800000"/>
              <a:headEnd/>
              <a:tailEnd/>
            </a:ln>
          </p:spPr>
          <p:txBody>
            <a:bodyPr rot="0" vert="horz" wrap="square" lIns="84406" tIns="42203" rIns="84406" bIns="42203" anchor="t" anchorCtr="0">
              <a:noAutofit/>
            </a:bodyPr>
            <a:lstStyle/>
            <a:p>
              <a:pPr marL="422041" indent="-211021">
                <a:lnSpc>
                  <a:spcPct val="115000"/>
                </a:lnSpc>
              </a:pPr>
              <a:endParaRPr lang="en-US" sz="1477" i="1" dirty="0">
                <a:ea typeface="Calibri"/>
                <a:cs typeface="Times New Roman"/>
              </a:endParaRPr>
            </a:p>
            <a:p>
              <a:pPr marL="422041" indent="-211021">
                <a:lnSpc>
                  <a:spcPct val="115000"/>
                </a:lnSpc>
              </a:pPr>
              <a:r>
                <a:rPr lang="en-US" sz="1477" i="1" dirty="0">
                  <a:ea typeface="Calibri"/>
                  <a:cs typeface="Times New Roman"/>
                </a:rPr>
                <a:t>Density</a:t>
              </a:r>
            </a:p>
            <a:p>
              <a:pPr marL="422041" indent="-211021">
                <a:lnSpc>
                  <a:spcPct val="115000"/>
                </a:lnSpc>
              </a:pPr>
              <a:r>
                <a:rPr lang="en-US" sz="1477" i="1" dirty="0">
                  <a:ea typeface="Calibri"/>
                  <a:cs typeface="Times New Roman"/>
                </a:rPr>
                <a:t>Modulus</a:t>
              </a:r>
              <a:endParaRPr lang="en-US" sz="1477" dirty="0">
                <a:ea typeface="Calibri"/>
                <a:cs typeface="Times New Roman"/>
              </a:endParaRPr>
            </a:p>
            <a:p>
              <a:pPr marL="422041" indent="-211021">
                <a:lnSpc>
                  <a:spcPct val="115000"/>
                </a:lnSpc>
              </a:pPr>
              <a:r>
                <a:rPr lang="en-US" sz="1477" i="1" dirty="0">
                  <a:ea typeface="Calibri"/>
                  <a:cs typeface="Times New Roman"/>
                </a:rPr>
                <a:t>Specific heat</a:t>
              </a:r>
              <a:endParaRPr lang="en-US" sz="1477" dirty="0">
                <a:ea typeface="Calibri"/>
                <a:cs typeface="Times New Roman"/>
              </a:endParaRPr>
            </a:p>
            <a:p>
              <a:pPr marL="422041" indent="-211021">
                <a:lnSpc>
                  <a:spcPct val="115000"/>
                </a:lnSpc>
              </a:pPr>
              <a:r>
                <a:rPr lang="en-US" sz="1477" i="1" dirty="0">
                  <a:ea typeface="Calibri"/>
                  <a:cs typeface="Times New Roman"/>
                </a:rPr>
                <a:t>Expansion coefficient</a:t>
              </a:r>
              <a:endParaRPr lang="en-US" sz="1477" dirty="0">
                <a:ea typeface="Calibri"/>
                <a:cs typeface="Times New Roman"/>
              </a:endParaRPr>
            </a:p>
            <a:p>
              <a:pPr marL="422041" indent="-211021">
                <a:lnSpc>
                  <a:spcPct val="115000"/>
                </a:lnSpc>
              </a:pPr>
              <a:r>
                <a:rPr lang="en-US" sz="1477" i="1" dirty="0">
                  <a:ea typeface="Calibri"/>
                  <a:cs typeface="Times New Roman"/>
                </a:rPr>
                <a:t>Saturation magnetization</a:t>
              </a:r>
              <a:endParaRPr lang="en-US" sz="1477" dirty="0">
                <a:ea typeface="Calibri"/>
                <a:cs typeface="Times New Roman"/>
              </a:endParaRPr>
            </a:p>
            <a:p>
              <a:pPr>
                <a:lnSpc>
                  <a:spcPct val="115000"/>
                </a:lnSpc>
                <a:spcAft>
                  <a:spcPts val="554"/>
                </a:spcAft>
              </a:pPr>
              <a:r>
                <a:rPr lang="en-US" sz="1477" dirty="0">
                  <a:ea typeface="Calibri"/>
                  <a:cs typeface="Times New Roman"/>
                </a:rPr>
                <a:t> </a:t>
              </a:r>
            </a:p>
          </p:txBody>
        </p:sp>
        <p:sp>
          <p:nvSpPr>
            <p:cNvPr id="2" name="Rectangle 1"/>
            <p:cNvSpPr/>
            <p:nvPr/>
          </p:nvSpPr>
          <p:spPr>
            <a:xfrm>
              <a:off x="634490" y="3295402"/>
              <a:ext cx="3628077" cy="366628"/>
            </a:xfrm>
            <a:prstGeom prst="rect">
              <a:avLst/>
            </a:prstGeom>
            <a:ln>
              <a:noFill/>
            </a:ln>
          </p:spPr>
          <p:txBody>
            <a:bodyPr wrap="none">
              <a:spAutoFit/>
            </a:bodyPr>
            <a:lstStyle/>
            <a:p>
              <a:pPr>
                <a:lnSpc>
                  <a:spcPct val="115000"/>
                </a:lnSpc>
              </a:pPr>
              <a:r>
                <a:rPr lang="en-US" sz="1477" i="1" dirty="0">
                  <a:solidFill>
                    <a:schemeClr val="accent5"/>
                  </a:solidFill>
                  <a:ea typeface="Calibri"/>
                  <a:cs typeface="Times New Roman"/>
                </a:rPr>
                <a:t>Nucleus and Bonding-sensitive properties</a:t>
              </a:r>
              <a:endParaRPr lang="en-US" sz="1477" dirty="0">
                <a:solidFill>
                  <a:schemeClr val="accent5"/>
                </a:solidFill>
                <a:ea typeface="Calibri"/>
                <a:cs typeface="Times New Roman"/>
              </a:endParaRPr>
            </a:p>
          </p:txBody>
        </p:sp>
      </p:grpSp>
      <p:grpSp>
        <p:nvGrpSpPr>
          <p:cNvPr id="5" name="Group 4"/>
          <p:cNvGrpSpPr/>
          <p:nvPr/>
        </p:nvGrpSpPr>
        <p:grpSpPr>
          <a:xfrm>
            <a:off x="2722424" y="1201522"/>
            <a:ext cx="3160854" cy="1755010"/>
            <a:chOff x="735396" y="922605"/>
            <a:chExt cx="3424258" cy="1901261"/>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55687" y="1816291"/>
              <a:ext cx="1080000" cy="999000"/>
            </a:xfrm>
            <a:prstGeom prst="rect">
              <a:avLst/>
            </a:prstGeom>
          </p:spPr>
        </p:pic>
        <p:pic>
          <p:nvPicPr>
            <p:cNvPr id="8" name="Picture 7"/>
            <p:cNvPicPr>
              <a:picLocks noChangeAspect="1"/>
            </p:cNvPicPr>
            <p:nvPr/>
          </p:nvPicPr>
          <p:blipFill>
            <a:blip r:embed="rId5"/>
            <a:stretch>
              <a:fillRect/>
            </a:stretch>
          </p:blipFill>
          <p:spPr>
            <a:xfrm>
              <a:off x="937998" y="1658152"/>
              <a:ext cx="1080000" cy="1165714"/>
            </a:xfrm>
            <a:prstGeom prst="rect">
              <a:avLst/>
            </a:prstGeom>
          </p:spPr>
        </p:pic>
        <p:sp>
          <p:nvSpPr>
            <p:cNvPr id="18" name="Rectangle 17"/>
            <p:cNvSpPr/>
            <p:nvPr/>
          </p:nvSpPr>
          <p:spPr>
            <a:xfrm>
              <a:off x="735396" y="922605"/>
              <a:ext cx="3424258" cy="700192"/>
            </a:xfrm>
            <a:prstGeom prst="rect">
              <a:avLst/>
            </a:prstGeom>
          </p:spPr>
          <p:txBody>
            <a:bodyPr wrap="square">
              <a:spAutoFit/>
            </a:bodyPr>
            <a:lstStyle/>
            <a:p>
              <a:pPr algn="ctr"/>
              <a:r>
                <a:rPr lang="en-US" i="1" dirty="0">
                  <a:solidFill>
                    <a:schemeClr val="accent4"/>
                  </a:solidFill>
                  <a:ea typeface="Calibri"/>
                  <a:cs typeface="Times New Roman"/>
                </a:rPr>
                <a:t>Structure at electronic and atomistic levels</a:t>
              </a:r>
              <a:endParaRPr lang="en-US" dirty="0">
                <a:solidFill>
                  <a:schemeClr val="accent4"/>
                </a:solidFill>
                <a:ea typeface="Calibri"/>
                <a:cs typeface="Times New Roman"/>
              </a:endParaRPr>
            </a:p>
          </p:txBody>
        </p:sp>
      </p:grpSp>
      <p:grpSp>
        <p:nvGrpSpPr>
          <p:cNvPr id="20" name="Group 19"/>
          <p:cNvGrpSpPr/>
          <p:nvPr/>
        </p:nvGrpSpPr>
        <p:grpSpPr>
          <a:xfrm>
            <a:off x="6639224" y="3160748"/>
            <a:ext cx="3245507" cy="1132352"/>
            <a:chOff x="4580610" y="3055310"/>
            <a:chExt cx="3515966" cy="1226715"/>
          </a:xfrm>
        </p:grpSpPr>
        <p:grpSp>
          <p:nvGrpSpPr>
            <p:cNvPr id="14" name="Group 13"/>
            <p:cNvGrpSpPr/>
            <p:nvPr/>
          </p:nvGrpSpPr>
          <p:grpSpPr>
            <a:xfrm>
              <a:off x="4627787" y="3055310"/>
              <a:ext cx="3468789" cy="1226715"/>
              <a:chOff x="-211909" y="-224086"/>
              <a:chExt cx="3468789" cy="1227325"/>
            </a:xfrm>
          </p:grpSpPr>
          <p:sp>
            <p:nvSpPr>
              <p:cNvPr id="15" name="Right Brace 14"/>
              <p:cNvSpPr/>
              <p:nvPr/>
            </p:nvSpPr>
            <p:spPr>
              <a:xfrm rot="5400000">
                <a:off x="1284478" y="-1720473"/>
                <a:ext cx="273395" cy="3266170"/>
              </a:xfrm>
              <a:prstGeom prst="rightBrace">
                <a:avLst>
                  <a:gd name="adj1" fmla="val 25601"/>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US" dirty="0">
                  <a:solidFill>
                    <a:schemeClr val="accent1"/>
                  </a:solidFill>
                </a:endParaRPr>
              </a:p>
            </p:txBody>
          </p:sp>
          <p:sp>
            <p:nvSpPr>
              <p:cNvPr id="16" name="Text Box 2"/>
              <p:cNvSpPr txBox="1">
                <a:spLocks noChangeArrowheads="1"/>
              </p:cNvSpPr>
              <p:nvPr/>
            </p:nvSpPr>
            <p:spPr bwMode="auto">
              <a:xfrm>
                <a:off x="-193752" y="110201"/>
                <a:ext cx="3450632" cy="893038"/>
              </a:xfrm>
              <a:prstGeom prst="rect">
                <a:avLst/>
              </a:prstGeom>
              <a:solidFill>
                <a:srgbClr val="FFFFFF"/>
              </a:solidFill>
              <a:ln w="9525">
                <a:noFill/>
                <a:miter lim="800000"/>
                <a:headEnd/>
                <a:tailEnd/>
              </a:ln>
            </p:spPr>
            <p:txBody>
              <a:bodyPr rot="0" vert="horz" wrap="square" lIns="84406" tIns="42203" rIns="84406" bIns="42203" anchor="t" anchorCtr="0">
                <a:noAutofit/>
              </a:bodyPr>
              <a:lstStyle/>
              <a:p>
                <a:pPr marL="422041" indent="-211021">
                  <a:lnSpc>
                    <a:spcPct val="115000"/>
                  </a:lnSpc>
                </a:pPr>
                <a:endParaRPr lang="en-US" sz="1477" i="1" dirty="0">
                  <a:ea typeface="Calibri"/>
                  <a:cs typeface="Times New Roman"/>
                </a:endParaRPr>
              </a:p>
              <a:p>
                <a:pPr marL="422041" indent="-211021">
                  <a:lnSpc>
                    <a:spcPct val="115000"/>
                  </a:lnSpc>
                </a:pPr>
                <a:r>
                  <a:rPr lang="en-US" sz="1477" i="1" dirty="0">
                    <a:ea typeface="Calibri"/>
                    <a:cs typeface="Times New Roman"/>
                  </a:rPr>
                  <a:t>Strength</a:t>
                </a:r>
                <a:endParaRPr lang="en-US" sz="1477" dirty="0">
                  <a:ea typeface="Calibri"/>
                  <a:cs typeface="Times New Roman"/>
                </a:endParaRPr>
              </a:p>
              <a:p>
                <a:pPr marL="422041" indent="-211021">
                  <a:lnSpc>
                    <a:spcPct val="115000"/>
                  </a:lnSpc>
                </a:pPr>
                <a:r>
                  <a:rPr lang="en-US" sz="1477" i="1" dirty="0">
                    <a:ea typeface="Calibri"/>
                    <a:cs typeface="Times New Roman"/>
                  </a:rPr>
                  <a:t>Toughness</a:t>
                </a:r>
                <a:endParaRPr lang="en-US" sz="1477" dirty="0">
                  <a:ea typeface="Calibri"/>
                  <a:cs typeface="Times New Roman"/>
                </a:endParaRPr>
              </a:p>
              <a:p>
                <a:pPr marL="422041" indent="-211021">
                  <a:lnSpc>
                    <a:spcPct val="115000"/>
                  </a:lnSpc>
                </a:pPr>
                <a:r>
                  <a:rPr lang="en-US" sz="1477" i="1" dirty="0">
                    <a:ea typeface="Calibri"/>
                    <a:cs typeface="Times New Roman"/>
                  </a:rPr>
                  <a:t>Elongation</a:t>
                </a:r>
                <a:endParaRPr lang="en-US" sz="1477" dirty="0">
                  <a:ea typeface="Calibri"/>
                  <a:cs typeface="Times New Roman"/>
                </a:endParaRPr>
              </a:p>
              <a:p>
                <a:pPr marL="422041" indent="-211021">
                  <a:lnSpc>
                    <a:spcPct val="115000"/>
                  </a:lnSpc>
                </a:pPr>
                <a:r>
                  <a:rPr lang="en-US" sz="1477" i="1" dirty="0">
                    <a:ea typeface="Calibri"/>
                    <a:cs typeface="Times New Roman"/>
                  </a:rPr>
                  <a:t>Electrical, thermal conductivities</a:t>
                </a:r>
              </a:p>
              <a:p>
                <a:pPr marL="422041" indent="-211021">
                  <a:lnSpc>
                    <a:spcPct val="115000"/>
                  </a:lnSpc>
                </a:pPr>
                <a:r>
                  <a:rPr lang="en-US" sz="1477" i="1" dirty="0">
                    <a:ea typeface="Calibri"/>
                    <a:cs typeface="Times New Roman"/>
                  </a:rPr>
                  <a:t>Coercive field, Energy product</a:t>
                </a:r>
                <a:endParaRPr lang="en-US" sz="1477" dirty="0">
                  <a:ea typeface="Calibri"/>
                  <a:cs typeface="Times New Roman"/>
                </a:endParaRPr>
              </a:p>
              <a:p>
                <a:pPr marL="422041">
                  <a:lnSpc>
                    <a:spcPct val="115000"/>
                  </a:lnSpc>
                </a:pPr>
                <a:r>
                  <a:rPr lang="en-US" sz="1477" dirty="0">
                    <a:ea typeface="Calibri"/>
                    <a:cs typeface="Times New Roman"/>
                  </a:rPr>
                  <a:t> </a:t>
                </a:r>
              </a:p>
              <a:p>
                <a:pPr>
                  <a:lnSpc>
                    <a:spcPct val="115000"/>
                  </a:lnSpc>
                  <a:spcAft>
                    <a:spcPts val="554"/>
                  </a:spcAft>
                </a:pPr>
                <a:r>
                  <a:rPr lang="en-US" sz="1015" dirty="0">
                    <a:ea typeface="Calibri"/>
                    <a:cs typeface="Times New Roman"/>
                  </a:rPr>
                  <a:t> </a:t>
                </a:r>
              </a:p>
            </p:txBody>
          </p:sp>
        </p:grpSp>
        <p:sp>
          <p:nvSpPr>
            <p:cNvPr id="17" name="Rectangle 16"/>
            <p:cNvSpPr/>
            <p:nvPr/>
          </p:nvSpPr>
          <p:spPr>
            <a:xfrm>
              <a:off x="4580610" y="3315066"/>
              <a:ext cx="3113491" cy="366628"/>
            </a:xfrm>
            <a:prstGeom prst="rect">
              <a:avLst/>
            </a:prstGeom>
          </p:spPr>
          <p:txBody>
            <a:bodyPr wrap="none">
              <a:spAutoFit/>
            </a:bodyPr>
            <a:lstStyle/>
            <a:p>
              <a:pPr>
                <a:lnSpc>
                  <a:spcPct val="115000"/>
                </a:lnSpc>
              </a:pPr>
              <a:r>
                <a:rPr lang="en-US" sz="1477" i="1" dirty="0">
                  <a:solidFill>
                    <a:schemeClr val="accent5"/>
                  </a:solidFill>
                  <a:ea typeface="Calibri"/>
                  <a:cs typeface="Times New Roman"/>
                </a:rPr>
                <a:t>Microstructure-sensitive properties</a:t>
              </a:r>
              <a:endParaRPr lang="en-US" sz="1477" dirty="0">
                <a:solidFill>
                  <a:schemeClr val="accent5"/>
                </a:solidFill>
                <a:ea typeface="Calibri"/>
                <a:cs typeface="Times New Roman"/>
              </a:endParaRPr>
            </a:p>
          </p:txBody>
        </p:sp>
      </p:grpSp>
      <p:grpSp>
        <p:nvGrpSpPr>
          <p:cNvPr id="6" name="Group 5"/>
          <p:cNvGrpSpPr/>
          <p:nvPr/>
        </p:nvGrpSpPr>
        <p:grpSpPr>
          <a:xfrm>
            <a:off x="6757738" y="1180165"/>
            <a:ext cx="2998166" cy="1796829"/>
            <a:chOff x="4708998" y="909676"/>
            <a:chExt cx="3248013" cy="1946565"/>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4708998" y="1674378"/>
              <a:ext cx="1188000" cy="1181863"/>
            </a:xfrm>
            <a:prstGeom prst="rect">
              <a:avLst/>
            </a:prstGeom>
            <a:noFill/>
            <a:ln>
              <a:noFill/>
            </a:ln>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489677" y="1630447"/>
              <a:ext cx="1188000" cy="1188000"/>
            </a:xfrm>
            <a:prstGeom prst="rect">
              <a:avLst/>
            </a:prstGeom>
          </p:spPr>
        </p:pic>
        <p:sp>
          <p:nvSpPr>
            <p:cNvPr id="19" name="Rectangle 18"/>
            <p:cNvSpPr/>
            <p:nvPr/>
          </p:nvSpPr>
          <p:spPr>
            <a:xfrm>
              <a:off x="4767354" y="909676"/>
              <a:ext cx="3189657" cy="700192"/>
            </a:xfrm>
            <a:prstGeom prst="rect">
              <a:avLst/>
            </a:prstGeom>
          </p:spPr>
          <p:txBody>
            <a:bodyPr wrap="square">
              <a:spAutoFit/>
            </a:bodyPr>
            <a:lstStyle/>
            <a:p>
              <a:pPr algn="ctr"/>
              <a:r>
                <a:rPr lang="en-US" i="1" dirty="0">
                  <a:solidFill>
                    <a:schemeClr val="accent4"/>
                  </a:solidFill>
                  <a:ea typeface="Calibri"/>
                  <a:cs typeface="Times New Roman"/>
                </a:rPr>
                <a:t>Structure at the lattice and phase levels</a:t>
              </a:r>
              <a:endParaRPr lang="en-US" dirty="0">
                <a:solidFill>
                  <a:schemeClr val="accent4"/>
                </a:solidFill>
                <a:ea typeface="Calibri"/>
                <a:cs typeface="Times New Roman"/>
              </a:endParaRPr>
            </a:p>
          </p:txBody>
        </p:sp>
      </p:grpSp>
      <p:sp>
        <p:nvSpPr>
          <p:cNvPr id="3" name="Slide Number Placeholder 2">
            <a:extLst>
              <a:ext uri="{FF2B5EF4-FFF2-40B4-BE49-F238E27FC236}">
                <a16:creationId xmlns:a16="http://schemas.microsoft.com/office/drawing/2014/main" id="{FB8BF3EC-D13C-49A8-87F0-B350CFBCEFE0}"/>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Tree>
    <p:extLst>
      <p:ext uri="{BB962C8B-B14F-4D97-AF65-F5344CB8AC3E}">
        <p14:creationId xmlns:p14="http://schemas.microsoft.com/office/powerpoint/2010/main" val="59091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4696" y="148581"/>
            <a:ext cx="10972799" cy="845837"/>
          </a:xfrm>
        </p:spPr>
        <p:txBody>
          <a:bodyPr/>
          <a:lstStyle/>
          <a:p>
            <a:r>
              <a:rPr lang="en-GB" dirty="0">
                <a:latin typeface="+mn-lt"/>
              </a:rPr>
              <a:t>The MS&amp;E main homepage</a:t>
            </a:r>
          </a:p>
        </p:txBody>
      </p:sp>
      <p:sp>
        <p:nvSpPr>
          <p:cNvPr id="22" name="Speech Bubble: Rectangle 21">
            <a:extLst>
              <a:ext uri="{FF2B5EF4-FFF2-40B4-BE49-F238E27FC236}">
                <a16:creationId xmlns:a16="http://schemas.microsoft.com/office/drawing/2014/main" id="{1B1A6725-F3D3-4873-A994-D06919C47DA8}"/>
              </a:ext>
            </a:extLst>
          </p:cNvPr>
          <p:cNvSpPr/>
          <p:nvPr/>
        </p:nvSpPr>
        <p:spPr>
          <a:xfrm>
            <a:off x="4568417" y="779689"/>
            <a:ext cx="2324075" cy="642948"/>
          </a:xfrm>
          <a:prstGeom prst="wedgeRectCallout">
            <a:avLst>
              <a:gd name="adj1" fmla="val -43184"/>
              <a:gd name="adj2" fmla="val 98235"/>
            </a:avLst>
          </a:prstGeom>
          <a:ln w="12700">
            <a:solidFill>
              <a:schemeClr val="accent1"/>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83529">
              <a:buClr>
                <a:schemeClr val="tx1"/>
              </a:buClr>
              <a:buSzPct val="120000"/>
            </a:pPr>
            <a:r>
              <a:rPr lang="en-GB" sz="1600" b="1" dirty="0"/>
              <a:t>Unique interaction point for the user</a:t>
            </a:r>
          </a:p>
        </p:txBody>
      </p:sp>
      <p:pic>
        <p:nvPicPr>
          <p:cNvPr id="3" name="Picture 2">
            <a:extLst>
              <a:ext uri="{FF2B5EF4-FFF2-40B4-BE49-F238E27FC236}">
                <a16:creationId xmlns:a16="http://schemas.microsoft.com/office/drawing/2014/main" id="{BF81A9A9-913B-4046-A0FB-D399172C9E1E}"/>
              </a:ext>
            </a:extLst>
          </p:cNvPr>
          <p:cNvPicPr>
            <a:picLocks noChangeAspect="1"/>
          </p:cNvPicPr>
          <p:nvPr/>
        </p:nvPicPr>
        <p:blipFill rotWithShape="1">
          <a:blip r:embed="rId3"/>
          <a:srcRect b="5223"/>
          <a:stretch/>
        </p:blipFill>
        <p:spPr>
          <a:xfrm>
            <a:off x="7497528" y="1021502"/>
            <a:ext cx="2830811" cy="1674073"/>
          </a:xfrm>
          <a:prstGeom prst="rect">
            <a:avLst/>
          </a:prstGeom>
        </p:spPr>
      </p:pic>
      <p:sp>
        <p:nvSpPr>
          <p:cNvPr id="23" name="Rectangle 22">
            <a:extLst>
              <a:ext uri="{FF2B5EF4-FFF2-40B4-BE49-F238E27FC236}">
                <a16:creationId xmlns:a16="http://schemas.microsoft.com/office/drawing/2014/main" id="{D20F8EFD-5B0B-4BBD-8E99-C383559605DC}"/>
              </a:ext>
            </a:extLst>
          </p:cNvPr>
          <p:cNvSpPr/>
          <p:nvPr/>
        </p:nvSpPr>
        <p:spPr>
          <a:xfrm>
            <a:off x="944659" y="1017898"/>
            <a:ext cx="1838004" cy="660437"/>
          </a:xfrm>
          <a:prstGeom prst="rect">
            <a:avLst/>
          </a:prstGeom>
        </p:spPr>
        <p:txBody>
          <a:bodyPr wrap="square">
            <a:spAutoFit/>
          </a:bodyPr>
          <a:lstStyle/>
          <a:p>
            <a:pPr marL="83529"/>
            <a:r>
              <a:rPr lang="en-GB" sz="1846" b="1" dirty="0"/>
              <a:t>All-in-one homepage</a:t>
            </a:r>
          </a:p>
        </p:txBody>
      </p:sp>
      <p:sp>
        <p:nvSpPr>
          <p:cNvPr id="5" name="Speech Bubble: Rectangle 4">
            <a:extLst>
              <a:ext uri="{FF2B5EF4-FFF2-40B4-BE49-F238E27FC236}">
                <a16:creationId xmlns:a16="http://schemas.microsoft.com/office/drawing/2014/main" id="{3C92A3F1-6FC4-49C6-B3A6-2932B2D15B05}"/>
              </a:ext>
            </a:extLst>
          </p:cNvPr>
          <p:cNvSpPr/>
          <p:nvPr/>
        </p:nvSpPr>
        <p:spPr bwMode="auto">
          <a:xfrm>
            <a:off x="8912350" y="504156"/>
            <a:ext cx="2407695" cy="645709"/>
          </a:xfrm>
          <a:prstGeom prst="wedgeRectCallout">
            <a:avLst>
              <a:gd name="adj1" fmla="val -45122"/>
              <a:gd name="adj2" fmla="val 80613"/>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en-GB" sz="1600" b="1" dirty="0"/>
              <a:t>Directly accessible from the homepage</a:t>
            </a:r>
          </a:p>
        </p:txBody>
      </p:sp>
      <p:sp>
        <p:nvSpPr>
          <p:cNvPr id="4" name="Slide Number Placeholder 3">
            <a:extLst>
              <a:ext uri="{FF2B5EF4-FFF2-40B4-BE49-F238E27FC236}">
                <a16:creationId xmlns:a16="http://schemas.microsoft.com/office/drawing/2014/main" id="{0BAD5D89-CC0A-4E5E-8B47-C83FA3CFED01}"/>
              </a:ext>
            </a:extLst>
          </p:cNvPr>
          <p:cNvSpPr>
            <a:spLocks noGrp="1"/>
          </p:cNvSpPr>
          <p:nvPr>
            <p:ph type="sldNum" sz="quarter" idx="11"/>
          </p:nvPr>
        </p:nvSpPr>
        <p:spPr/>
        <p:txBody>
          <a:bodyPr/>
          <a:lstStyle/>
          <a:p>
            <a:fld id="{F0D23093-2AB0-F74C-B865-1A12A15B650E}" type="slidenum">
              <a:rPr lang="en-US" smtClean="0">
                <a:latin typeface="+mn-lt"/>
              </a:rPr>
              <a:pPr/>
              <a:t>9</a:t>
            </a:fld>
            <a:endParaRPr lang="en-US" dirty="0">
              <a:latin typeface="+mn-lt"/>
            </a:endParaRPr>
          </a:p>
        </p:txBody>
      </p:sp>
      <p:grpSp>
        <p:nvGrpSpPr>
          <p:cNvPr id="14" name="Group 13">
            <a:extLst>
              <a:ext uri="{FF2B5EF4-FFF2-40B4-BE49-F238E27FC236}">
                <a16:creationId xmlns:a16="http://schemas.microsoft.com/office/drawing/2014/main" id="{AF33D8DE-4143-45F1-DA0F-58D5EE9D863C}"/>
              </a:ext>
            </a:extLst>
          </p:cNvPr>
          <p:cNvGrpSpPr/>
          <p:nvPr/>
        </p:nvGrpSpPr>
        <p:grpSpPr>
          <a:xfrm>
            <a:off x="6934200" y="1491657"/>
            <a:ext cx="4572000" cy="4243019"/>
            <a:chOff x="6934200" y="1491657"/>
            <a:chExt cx="4572000" cy="4243019"/>
          </a:xfrm>
        </p:grpSpPr>
        <p:sp>
          <p:nvSpPr>
            <p:cNvPr id="16" name="Rectangle: Rounded Corners 15">
              <a:extLst>
                <a:ext uri="{FF2B5EF4-FFF2-40B4-BE49-F238E27FC236}">
                  <a16:creationId xmlns:a16="http://schemas.microsoft.com/office/drawing/2014/main" id="{D1A9091B-9777-4644-9067-68CE0676D429}"/>
                </a:ext>
              </a:extLst>
            </p:cNvPr>
            <p:cNvSpPr/>
            <p:nvPr/>
          </p:nvSpPr>
          <p:spPr>
            <a:xfrm>
              <a:off x="8631202" y="1491657"/>
              <a:ext cx="1445793" cy="18667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13" name="Picture 12">
              <a:extLst>
                <a:ext uri="{FF2B5EF4-FFF2-40B4-BE49-F238E27FC236}">
                  <a16:creationId xmlns:a16="http://schemas.microsoft.com/office/drawing/2014/main" id="{FD50C05F-2717-7354-B0D1-74A5FCA23FE1}"/>
                </a:ext>
              </a:extLst>
            </p:cNvPr>
            <p:cNvPicPr>
              <a:picLocks noChangeAspect="1"/>
            </p:cNvPicPr>
            <p:nvPr/>
          </p:nvPicPr>
          <p:blipFill>
            <a:blip r:embed="rId4"/>
            <a:stretch>
              <a:fillRect/>
            </a:stretch>
          </p:blipFill>
          <p:spPr>
            <a:xfrm>
              <a:off x="6934200" y="3048000"/>
              <a:ext cx="4572000" cy="2686676"/>
            </a:xfrm>
            <a:prstGeom prst="rect">
              <a:avLst/>
            </a:prstGeom>
            <a:ln>
              <a:solidFill>
                <a:schemeClr val="accent1"/>
              </a:solidFill>
            </a:ln>
          </p:spPr>
        </p:pic>
      </p:grpSp>
      <p:grpSp>
        <p:nvGrpSpPr>
          <p:cNvPr id="19" name="Group 18">
            <a:extLst>
              <a:ext uri="{FF2B5EF4-FFF2-40B4-BE49-F238E27FC236}">
                <a16:creationId xmlns:a16="http://schemas.microsoft.com/office/drawing/2014/main" id="{0C747F42-6CF0-FA18-6104-35726A947B4C}"/>
              </a:ext>
            </a:extLst>
          </p:cNvPr>
          <p:cNvGrpSpPr/>
          <p:nvPr/>
        </p:nvGrpSpPr>
        <p:grpSpPr>
          <a:xfrm>
            <a:off x="6934200" y="1704236"/>
            <a:ext cx="4572000" cy="4030440"/>
            <a:chOff x="6934200" y="1704236"/>
            <a:chExt cx="4572000" cy="4030440"/>
          </a:xfrm>
        </p:grpSpPr>
        <p:sp>
          <p:nvSpPr>
            <p:cNvPr id="18" name="Rectangle: Rounded Corners 17">
              <a:extLst>
                <a:ext uri="{FF2B5EF4-FFF2-40B4-BE49-F238E27FC236}">
                  <a16:creationId xmlns:a16="http://schemas.microsoft.com/office/drawing/2014/main" id="{D6AA7444-35CA-4B3F-A8A2-B9BB695D40F4}"/>
                </a:ext>
              </a:extLst>
            </p:cNvPr>
            <p:cNvSpPr/>
            <p:nvPr/>
          </p:nvSpPr>
          <p:spPr>
            <a:xfrm>
              <a:off x="8631203" y="1704236"/>
              <a:ext cx="1445793" cy="22695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17" name="Picture 16">
              <a:extLst>
                <a:ext uri="{FF2B5EF4-FFF2-40B4-BE49-F238E27FC236}">
                  <a16:creationId xmlns:a16="http://schemas.microsoft.com/office/drawing/2014/main" id="{F2949B89-D765-2652-7C96-9694FDE38F53}"/>
                </a:ext>
              </a:extLst>
            </p:cNvPr>
            <p:cNvPicPr>
              <a:picLocks noChangeAspect="1"/>
            </p:cNvPicPr>
            <p:nvPr/>
          </p:nvPicPr>
          <p:blipFill>
            <a:blip r:embed="rId5"/>
            <a:stretch>
              <a:fillRect/>
            </a:stretch>
          </p:blipFill>
          <p:spPr>
            <a:xfrm>
              <a:off x="6934200" y="3054538"/>
              <a:ext cx="4572000" cy="2680138"/>
            </a:xfrm>
            <a:prstGeom prst="rect">
              <a:avLst/>
            </a:prstGeom>
            <a:ln>
              <a:solidFill>
                <a:schemeClr val="accent1"/>
              </a:solidFill>
            </a:ln>
          </p:spPr>
        </p:pic>
      </p:grpSp>
      <p:grpSp>
        <p:nvGrpSpPr>
          <p:cNvPr id="25" name="Group 24">
            <a:extLst>
              <a:ext uri="{FF2B5EF4-FFF2-40B4-BE49-F238E27FC236}">
                <a16:creationId xmlns:a16="http://schemas.microsoft.com/office/drawing/2014/main" id="{7F7714D1-5492-C308-A78C-A032F6A1B09A}"/>
              </a:ext>
            </a:extLst>
          </p:cNvPr>
          <p:cNvGrpSpPr/>
          <p:nvPr/>
        </p:nvGrpSpPr>
        <p:grpSpPr>
          <a:xfrm>
            <a:off x="6934200" y="1958062"/>
            <a:ext cx="4572000" cy="3784593"/>
            <a:chOff x="6934200" y="1958062"/>
            <a:chExt cx="4572000" cy="3784593"/>
          </a:xfrm>
        </p:grpSpPr>
        <p:sp>
          <p:nvSpPr>
            <p:cNvPr id="20" name="Rectangle: Rounded Corners 19">
              <a:extLst>
                <a:ext uri="{FF2B5EF4-FFF2-40B4-BE49-F238E27FC236}">
                  <a16:creationId xmlns:a16="http://schemas.microsoft.com/office/drawing/2014/main" id="{4F694D8D-B498-49CD-ABBD-DB593AFF3D66}"/>
                </a:ext>
              </a:extLst>
            </p:cNvPr>
            <p:cNvSpPr/>
            <p:nvPr/>
          </p:nvSpPr>
          <p:spPr>
            <a:xfrm>
              <a:off x="8632073" y="1958062"/>
              <a:ext cx="1444923" cy="22695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24" name="Picture 23">
              <a:extLst>
                <a:ext uri="{FF2B5EF4-FFF2-40B4-BE49-F238E27FC236}">
                  <a16:creationId xmlns:a16="http://schemas.microsoft.com/office/drawing/2014/main" id="{2F8094B0-3B88-CA7C-125E-40033C5EC9D7}"/>
                </a:ext>
              </a:extLst>
            </p:cNvPr>
            <p:cNvPicPr>
              <a:picLocks noChangeAspect="1"/>
            </p:cNvPicPr>
            <p:nvPr/>
          </p:nvPicPr>
          <p:blipFill>
            <a:blip r:embed="rId6"/>
            <a:stretch>
              <a:fillRect/>
            </a:stretch>
          </p:blipFill>
          <p:spPr>
            <a:xfrm>
              <a:off x="6934200" y="3051768"/>
              <a:ext cx="4572000" cy="2690887"/>
            </a:xfrm>
            <a:prstGeom prst="rect">
              <a:avLst/>
            </a:prstGeom>
            <a:ln>
              <a:solidFill>
                <a:schemeClr val="accent1"/>
              </a:solidFill>
            </a:ln>
          </p:spPr>
        </p:pic>
      </p:grpSp>
      <p:pic>
        <p:nvPicPr>
          <p:cNvPr id="9" name="Picture 8" descr="Granta EduPack MSE Homepage Icons&#10;">
            <a:extLst>
              <a:ext uri="{FF2B5EF4-FFF2-40B4-BE49-F238E27FC236}">
                <a16:creationId xmlns:a16="http://schemas.microsoft.com/office/drawing/2014/main" id="{BE153D42-04B3-E7A3-A4EC-4E88C65EF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419" y="1555221"/>
            <a:ext cx="4480560" cy="4484826"/>
          </a:xfrm>
          <a:prstGeom prst="rect">
            <a:avLst/>
          </a:prstGeom>
        </p:spPr>
      </p:pic>
    </p:spTree>
    <p:extLst>
      <p:ext uri="{BB962C8B-B14F-4D97-AF65-F5344CB8AC3E}">
        <p14:creationId xmlns:p14="http://schemas.microsoft.com/office/powerpoint/2010/main" val="7884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A95693B-F4F6-40E4-AAC3-0C6016CC0A2E}" vid="{E4EA6F39-EDF9-497A-94BC-4553D7436E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DDFA53D3-C218-4FBF-9050-B80612014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86bbf1-55fc-49d2-af7e-ec287a478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2025-AER-Ansys Endorsed-PPT-Template-Internal</Template>
  <TotalTime>1</TotalTime>
  <Words>3138</Words>
  <Application>Microsoft Office PowerPoint</Application>
  <PresentationFormat>Widescreen</PresentationFormat>
  <Paragraphs>357</Paragraphs>
  <Slides>33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Calibri</vt:lpstr>
      <vt:lpstr>Arial</vt:lpstr>
      <vt:lpstr>Wingdings</vt:lpstr>
      <vt:lpstr>Courier New</vt:lpstr>
      <vt:lpstr>Bookshelf Symbol 1</vt:lpstr>
      <vt:lpstr>Times New Roman</vt:lpstr>
      <vt:lpstr>Ansys - Slide Master</vt:lpstr>
      <vt:lpstr>PowerPoint Presentation</vt:lpstr>
      <vt:lpstr>Learning objectives for this lecture unit</vt:lpstr>
      <vt:lpstr>Lecture unit outline</vt:lpstr>
      <vt:lpstr>Challenges to 1st year materials-teaching</vt:lpstr>
      <vt:lpstr>Materials Science and Engineering: approaches</vt:lpstr>
      <vt:lpstr>The Materials Science and Engineering package</vt:lpstr>
      <vt:lpstr>Basic insight of materials science</vt:lpstr>
      <vt:lpstr>What we mean by “structure”</vt:lpstr>
      <vt:lpstr>The MS&amp;E main homepage</vt:lpstr>
      <vt:lpstr>The Elements data-table</vt:lpstr>
      <vt:lpstr>Variation of properties across the Periodic Table</vt:lpstr>
      <vt:lpstr>Electronegativity and bonding</vt:lpstr>
      <vt:lpstr>Materials data-table</vt:lpstr>
      <vt:lpstr>Materials records</vt:lpstr>
      <vt:lpstr>Engineering and natural materials</vt:lpstr>
      <vt:lpstr>Magnetic and thermoelectric materials</vt:lpstr>
      <vt:lpstr>Processes data-table</vt:lpstr>
      <vt:lpstr>Phase diagrams</vt:lpstr>
      <vt:lpstr>Lever rule</vt:lpstr>
      <vt:lpstr>Phases</vt:lpstr>
      <vt:lpstr>Cooling paths</vt:lpstr>
      <vt:lpstr>Phase diagram data-table</vt:lpstr>
      <vt:lpstr>Characterization data-table </vt:lpstr>
      <vt:lpstr>Datasheet example</vt:lpstr>
      <vt:lpstr>Process-Property Profiles data-table</vt:lpstr>
      <vt:lpstr>Process-Property Profiles data-table</vt:lpstr>
      <vt:lpstr>Solution hardening, work hardening, ppt hardening</vt:lpstr>
      <vt:lpstr>Filling, blending, reinforcement (composition)</vt:lpstr>
      <vt:lpstr>Systematic selection for performance, environment</vt:lpstr>
      <vt:lpstr>Learning resources</vt:lpstr>
      <vt:lpstr>MS&amp;E-related resources on the Ansys Education Resources Page</vt:lpstr>
      <vt:lpstr>Ansys Education Resources Feedback Survey</vt:lpstr>
      <vt:lpstr>PowerPoint Presentation</vt:lpstr>
    </vt:vector>
  </TitlesOfParts>
  <Company>Ansys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Kaitlin Tyler</dc:creator>
  <cp:lastModifiedBy>Kaitlin Tyler</cp:lastModifiedBy>
  <cp:revision>1</cp:revision>
  <dcterms:created xsi:type="dcterms:W3CDTF">2025-08-27T15:19:03Z</dcterms:created>
  <dcterms:modified xsi:type="dcterms:W3CDTF">2025-08-27T15:20:10Z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