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1"/>
  </p:notesMasterIdLst>
  <p:sldIdLst>
    <p:sldId id="311" r:id="rId5"/>
    <p:sldId id="312" r:id="rId6"/>
    <p:sldId id="287" r:id="rId7"/>
    <p:sldId id="288" r:id="rId8"/>
    <p:sldId id="289" r:id="rId9"/>
    <p:sldId id="290" r:id="rId10"/>
    <p:sldId id="291" r:id="rId11"/>
    <p:sldId id="292" r:id="rId12"/>
    <p:sldId id="293" r:id="rId13"/>
    <p:sldId id="294" r:id="rId14"/>
    <p:sldId id="295" r:id="rId15"/>
    <p:sldId id="296" r:id="rId16"/>
    <p:sldId id="297" r:id="rId17"/>
    <p:sldId id="298" r:id="rId18"/>
    <p:sldId id="300" r:id="rId19"/>
    <p:sldId id="301" r:id="rId20"/>
    <p:sldId id="302" r:id="rId21"/>
    <p:sldId id="303" r:id="rId22"/>
    <p:sldId id="304" r:id="rId23"/>
    <p:sldId id="305" r:id="rId24"/>
    <p:sldId id="306" r:id="rId25"/>
    <p:sldId id="307" r:id="rId26"/>
    <p:sldId id="313" r:id="rId27"/>
    <p:sldId id="299" r:id="rId28"/>
    <p:sldId id="310" r:id="rId29"/>
    <p:sldId id="258" r:id="rId30"/>
  </p:sldIdLst>
  <p:sldSz cx="12192000" cy="6858000"/>
  <p:notesSz cx="6858000" cy="9144000"/>
  <p:embeddedFontLst>
    <p:embeddedFont>
      <p:font typeface="Tahoma" panose="020B0604030504040204" pitchFamily="3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9182" autoAdjust="0"/>
  </p:normalViewPr>
  <p:slideViewPr>
    <p:cSldViewPr showGuides="1">
      <p:cViewPr varScale="1">
        <p:scale>
          <a:sx n="140" d="100"/>
          <a:sy n="140" d="100"/>
        </p:scale>
        <p:origin x="960" y="9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Values of shape factors</a:t>
            </a:r>
          </a:p>
          <a:p>
            <a:pPr algn="ctr"/>
            <a:endParaRPr lang="en-US" sz="1200" b="1" i="1" dirty="0">
              <a:cs typeface="Times New Roman" panose="02020603050405020304" pitchFamily="18" charset="0"/>
            </a:endParaRPr>
          </a:p>
          <a:p>
            <a:r>
              <a:rPr lang="en-US" sz="1200" dirty="0">
                <a:cs typeface="Times New Roman" panose="02020603050405020304" pitchFamily="18" charset="0"/>
              </a:rPr>
              <a:t>Steel, aluminum, GFRP and timber are marketed as standard sections. There are a very</a:t>
            </a:r>
            <a:r>
              <a:rPr lang="en-GB" sz="1200" dirty="0">
                <a:cs typeface="Times New Roman" panose="02020603050405020304" pitchFamily="18" charset="0"/>
              </a:rPr>
              <a:t> </a:t>
            </a:r>
            <a:r>
              <a:rPr lang="en-US" sz="1200" dirty="0">
                <a:cs typeface="Times New Roman" panose="02020603050405020304" pitchFamily="18" charset="0"/>
              </a:rPr>
              <a:t>large number of these. The figure on this frame shows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 and A for about 1900 of them.</a:t>
            </a:r>
            <a:r>
              <a:rPr lang="en-GB" sz="1200" dirty="0">
                <a:cs typeface="Times New Roman" panose="02020603050405020304" pitchFamily="18" charset="0"/>
              </a:rPr>
              <a:t> </a:t>
            </a:r>
            <a:r>
              <a:rPr lang="en-US" sz="1200" dirty="0">
                <a:cs typeface="Times New Roman" panose="02020603050405020304" pitchFamily="18" charset="0"/>
              </a:rPr>
              <a:t>Remember that the elastic shape factor is </a:t>
            </a:r>
            <a:endParaRPr lang="en-GB" sz="1200" dirty="0">
              <a:cs typeface="Times New Roman" panose="02020603050405020304" pitchFamily="18" charset="0"/>
            </a:endParaRPr>
          </a:p>
          <a:p>
            <a:r>
              <a:rPr lang="en-US" sz="1200" dirty="0">
                <a:cs typeface="Times New Roman" panose="02020603050405020304" pitchFamily="18" charset="0"/>
                <a:sym typeface="Symbol" panose="05050102010706020507" pitchFamily="18" charset="2"/>
              </a:rPr>
              <a:t>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a:t>
            </a:r>
            <a:r>
              <a:rPr lang="en-US" sz="1200" dirty="0">
                <a:cs typeface="Times New Roman" panose="02020603050405020304" pitchFamily="18" charset="0"/>
              </a:rPr>
              <a:t>  =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t>
            </a:r>
            <a:r>
              <a:rPr lang="en-US" sz="1200" dirty="0">
                <a:latin typeface="Tahoma" panose="020B0604030504040204" pitchFamily="34" charset="0"/>
                <a:cs typeface="Times New Roman" panose="02020603050405020304" pitchFamily="18" charset="0"/>
              </a:rPr>
              <a:t>I</a:t>
            </a:r>
            <a:r>
              <a:rPr lang="en-US" sz="1200" baseline="-25000" dirty="0">
                <a:cs typeface="Times New Roman" panose="02020603050405020304" pitchFamily="18" charset="0"/>
              </a:rPr>
              <a:t>0</a:t>
            </a:r>
            <a:r>
              <a:rPr lang="en-US" sz="1200" dirty="0">
                <a:cs typeface="Times New Roman" panose="02020603050405020304" pitchFamily="18" charset="0"/>
              </a:rPr>
              <a:t> =  12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a:t>
            </a:r>
            <a:r>
              <a:rPr lang="en-US" sz="1200" baseline="30000" dirty="0">
                <a:cs typeface="Times New Roman" panose="02020603050405020304" pitchFamily="18" charset="0"/>
              </a:rPr>
              <a:t>2</a:t>
            </a:r>
            <a:endParaRPr lang="en-US" sz="1200" dirty="0">
              <a:cs typeface="Times New Roman" panose="02020603050405020304" pitchFamily="18" charset="0"/>
            </a:endParaRPr>
          </a:p>
          <a:p>
            <a:r>
              <a:rPr lang="en-US" sz="1200" dirty="0">
                <a:cs typeface="Times New Roman" panose="02020603050405020304" pitchFamily="18" charset="0"/>
              </a:rPr>
              <a:t>from which</a:t>
            </a:r>
          </a:p>
          <a:p>
            <a:r>
              <a:rPr lang="en-US" sz="1200" dirty="0">
                <a:latin typeface="Tahoma" panose="020B0604030504040204" pitchFamily="34" charset="0"/>
                <a:cs typeface="Times New Roman" panose="02020603050405020304" pitchFamily="18" charset="0"/>
              </a:rPr>
              <a:t>	I  =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a:t>
            </a:r>
            <a:r>
              <a:rPr lang="en-US" sz="1200" dirty="0">
                <a:cs typeface="Times New Roman" panose="02020603050405020304" pitchFamily="18" charset="0"/>
              </a:rPr>
              <a:t> A</a:t>
            </a:r>
            <a:r>
              <a:rPr lang="en-US" sz="1200" baseline="30000" dirty="0">
                <a:cs typeface="Times New Roman" panose="02020603050405020304" pitchFamily="18" charset="0"/>
              </a:rPr>
              <a:t>2</a:t>
            </a:r>
            <a:r>
              <a:rPr lang="en-US" sz="1200" dirty="0">
                <a:cs typeface="Times New Roman" panose="02020603050405020304" pitchFamily="18" charset="0"/>
              </a:rPr>
              <a:t>/12</a:t>
            </a:r>
          </a:p>
          <a:p>
            <a:r>
              <a:rPr lang="en-US" sz="1200" dirty="0">
                <a:cs typeface="Times New Roman" panose="02020603050405020304" pitchFamily="18" charset="0"/>
              </a:rPr>
              <a:t>The scales are logarithmic, allowing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to be shown as lines of slope 2. Two of these</a:t>
            </a:r>
            <a:r>
              <a:rPr lang="en-GB" sz="1200" dirty="0">
                <a:cs typeface="Times New Roman" panose="02020603050405020304" pitchFamily="18" charset="0"/>
              </a:rPr>
              <a:t> </a:t>
            </a:r>
            <a:r>
              <a:rPr lang="en-US" sz="1200" dirty="0">
                <a:cs typeface="Times New Roman" panose="02020603050405020304" pitchFamily="18" charset="0"/>
              </a:rPr>
              <a:t>are shown, one for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=1 and one for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=100. Timber is available as square section</a:t>
            </a:r>
            <a:r>
              <a:rPr lang="en-GB" sz="1200" dirty="0">
                <a:cs typeface="Times New Roman" panose="02020603050405020304" pitchFamily="18" charset="0"/>
              </a:rPr>
              <a:t> </a:t>
            </a:r>
            <a:r>
              <a:rPr lang="en-US" sz="1200" dirty="0">
                <a:cs typeface="Times New Roman" panose="02020603050405020304" pitchFamily="18" charset="0"/>
              </a:rPr>
              <a:t>beams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=1 ), but almost all other sections are more efficient than this. Few have an</a:t>
            </a:r>
            <a:r>
              <a:rPr lang="en-GB" sz="1200" dirty="0">
                <a:cs typeface="Times New Roman" panose="02020603050405020304" pitchFamily="18" charset="0"/>
              </a:rPr>
              <a:t> </a:t>
            </a:r>
            <a:r>
              <a:rPr lang="en-US" sz="1200" dirty="0">
                <a:cs typeface="Times New Roman" panose="02020603050405020304" pitchFamily="18" charset="0"/>
              </a:rPr>
              <a:t>efficiency greater than about 65 – and none exceed 100 – it represents an upper limit for</a:t>
            </a:r>
            <a:r>
              <a:rPr lang="en-GB" sz="1200" dirty="0">
                <a:cs typeface="Times New Roman" panose="02020603050405020304" pitchFamily="18" charset="0"/>
              </a:rPr>
              <a:t> </a:t>
            </a:r>
            <a:r>
              <a:rPr lang="en-US" sz="1200" dirty="0">
                <a:cs typeface="Times New Roman" panose="02020603050405020304" pitchFamily="18" charset="0"/>
              </a:rPr>
              <a:t>shape efficiency. A similar plot for Z and A allow the upper limiting values of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f </a:t>
            </a:r>
            <a:r>
              <a:rPr lang="en-US" sz="1200" dirty="0">
                <a:cs typeface="Times New Roman" panose="02020603050405020304" pitchFamily="18" charset="0"/>
              </a:rPr>
              <a:t> to be</a:t>
            </a:r>
            <a:r>
              <a:rPr lang="en-GB" sz="1200" dirty="0">
                <a:cs typeface="Times New Roman" panose="02020603050405020304" pitchFamily="18" charset="0"/>
              </a:rPr>
              <a:t> </a:t>
            </a:r>
            <a:r>
              <a:rPr lang="en-US" sz="1200" dirty="0">
                <a:cs typeface="Times New Roman" panose="02020603050405020304" pitchFamily="18" charset="0"/>
              </a:rPr>
              <a:t>explored.</a:t>
            </a:r>
            <a:r>
              <a:rPr lang="en-GB" sz="1200" dirty="0">
                <a:cs typeface="Times New Roman" panose="02020603050405020304" pitchFamily="18" charset="0"/>
              </a:rPr>
              <a:t> </a:t>
            </a:r>
            <a:r>
              <a:rPr lang="en-US" sz="1200" dirty="0">
                <a:cs typeface="Times New Roman" panose="02020603050405020304" pitchFamily="18" charset="0"/>
              </a:rPr>
              <a:t>The picture is more complex than this. The only sections with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&gt; 45 are structural</a:t>
            </a:r>
            <a:r>
              <a:rPr lang="en-GB" sz="1200" dirty="0">
                <a:cs typeface="Times New Roman" panose="02020603050405020304" pitchFamily="18" charset="0"/>
              </a:rPr>
              <a:t> </a:t>
            </a:r>
            <a:r>
              <a:rPr lang="en-US" sz="1200" dirty="0">
                <a:cs typeface="Times New Roman" panose="02020603050405020304" pitchFamily="18" charset="0"/>
              </a:rPr>
              <a:t>steel. The other materials have lower maximum shape factors. Each material has a</a:t>
            </a:r>
            <a:r>
              <a:rPr lang="en-GB" sz="1200" dirty="0">
                <a:cs typeface="Times New Roman" panose="02020603050405020304" pitchFamily="18" charset="0"/>
              </a:rPr>
              <a:t> </a:t>
            </a:r>
            <a:r>
              <a:rPr lang="en-US" sz="1200" dirty="0">
                <a:cs typeface="Times New Roman" panose="02020603050405020304" pitchFamily="18" charset="0"/>
              </a:rPr>
              <a:t>different limit.</a:t>
            </a:r>
            <a:r>
              <a:rPr lang="en-GB" sz="1200" dirty="0"/>
              <a:t>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3558945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Limits of shape factors</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table lists empirical upper limits for shape factors for a number of materials. The</a:t>
            </a:r>
            <a:r>
              <a:rPr lang="en-GB" sz="1200" dirty="0">
                <a:cs typeface="Times New Roman" panose="02020603050405020304" pitchFamily="18" charset="0"/>
              </a:rPr>
              <a:t> </a:t>
            </a:r>
            <a:r>
              <a:rPr lang="en-US" sz="1200" dirty="0">
                <a:cs typeface="Times New Roman" panose="02020603050405020304" pitchFamily="18" charset="0"/>
              </a:rPr>
              <a:t>limit is sometimes set by manufacturing constraints. But if these are overcome there is a</a:t>
            </a:r>
            <a:r>
              <a:rPr lang="en-GB" sz="1200" dirty="0">
                <a:cs typeface="Times New Roman" panose="02020603050405020304" pitchFamily="18" charset="0"/>
              </a:rPr>
              <a:t> </a:t>
            </a:r>
            <a:r>
              <a:rPr lang="en-US" sz="1200" dirty="0">
                <a:cs typeface="Times New Roman" panose="02020603050405020304" pitchFamily="18" charset="0"/>
              </a:rPr>
              <a:t>practical upper limit related to the tendency of the section to buckle. Buckling is an</a:t>
            </a:r>
            <a:r>
              <a:rPr lang="en-GB" sz="1200" dirty="0">
                <a:cs typeface="Times New Roman" panose="02020603050405020304" pitchFamily="18" charset="0"/>
              </a:rPr>
              <a:t> </a:t>
            </a:r>
            <a:r>
              <a:rPr lang="en-US" sz="1200" dirty="0">
                <a:cs typeface="Times New Roman" panose="02020603050405020304" pitchFamily="18" charset="0"/>
              </a:rPr>
              <a:t>unpredictable mode of failure, influenced by small geometric imperfections, and it can</a:t>
            </a:r>
            <a:r>
              <a:rPr lang="en-GB" sz="1200" dirty="0">
                <a:cs typeface="Times New Roman" panose="02020603050405020304" pitchFamily="18" charset="0"/>
              </a:rPr>
              <a:t> </a:t>
            </a:r>
            <a:r>
              <a:rPr lang="en-US" sz="1200" dirty="0">
                <a:cs typeface="Times New Roman" panose="02020603050405020304" pitchFamily="18" charset="0"/>
              </a:rPr>
              <a:t>be catastrophic. </a:t>
            </a:r>
          </a:p>
          <a:p>
            <a:endParaRPr lang="en-US" sz="1200" dirty="0">
              <a:cs typeface="Times New Roman" panose="02020603050405020304" pitchFamily="18" charset="0"/>
            </a:endParaRPr>
          </a:p>
          <a:p>
            <a:r>
              <a:rPr lang="en-US" sz="1200" dirty="0">
                <a:cs typeface="Times New Roman" panose="02020603050405020304" pitchFamily="18" charset="0"/>
              </a:rPr>
              <a:t>Yielding is benign – it gives warning. The more slender the structure the</a:t>
            </a:r>
            <a:r>
              <a:rPr lang="en-GB" sz="1200" dirty="0">
                <a:cs typeface="Times New Roman" panose="02020603050405020304" pitchFamily="18" charset="0"/>
              </a:rPr>
              <a:t> </a:t>
            </a:r>
            <a:r>
              <a:rPr lang="en-US" sz="1200" dirty="0">
                <a:cs typeface="Times New Roman" panose="02020603050405020304" pitchFamily="18" charset="0"/>
              </a:rPr>
              <a:t>more easily it buckles. So the upper limit on slenderness and thus on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 is set by the</a:t>
            </a:r>
            <a:r>
              <a:rPr lang="en-GB" sz="1200" dirty="0">
                <a:cs typeface="Times New Roman" panose="02020603050405020304" pitchFamily="18" charset="0"/>
              </a:rPr>
              <a:t> </a:t>
            </a:r>
            <a:r>
              <a:rPr lang="en-US" sz="1200" dirty="0">
                <a:cs typeface="Times New Roman" panose="02020603050405020304" pitchFamily="18" charset="0"/>
              </a:rPr>
              <a:t>requirement that the structure yields before it buckles catastrophically, giving the</a:t>
            </a:r>
            <a:r>
              <a:rPr lang="en-GB" sz="1200" dirty="0">
                <a:cs typeface="Times New Roman" panose="02020603050405020304" pitchFamily="18" charset="0"/>
              </a:rPr>
              <a:t> </a:t>
            </a:r>
            <a:r>
              <a:rPr lang="en-US" sz="1200" dirty="0">
                <a:cs typeface="Times New Roman" panose="02020603050405020304" pitchFamily="18" charset="0"/>
              </a:rPr>
              <a:t>equation shown on this frame.</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1878221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Derivation</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derivation here parallels that for a light stiff being given in Lecture Unit 7. The only difference is that, for the square beam of Lecture Unit 7</a:t>
            </a:r>
            <a:endParaRPr lang="en-GB" sz="1200" dirty="0">
              <a:cs typeface="Times New Roman" panose="02020603050405020304" pitchFamily="18" charset="0"/>
            </a:endParaRPr>
          </a:p>
          <a:p>
            <a:r>
              <a:rPr lang="en-US" sz="1200" dirty="0">
                <a:cs typeface="Times New Roman" panose="02020603050405020304" pitchFamily="18" charset="0"/>
              </a:rPr>
              <a:t>	</a:t>
            </a:r>
            <a:r>
              <a:rPr lang="en-US" sz="1200" dirty="0">
                <a:latin typeface="Tahoma" panose="020B0604030504040204" pitchFamily="34" charset="0"/>
                <a:cs typeface="Times New Roman" panose="02020603050405020304" pitchFamily="18" charset="0"/>
              </a:rPr>
              <a:t>I</a:t>
            </a:r>
            <a:r>
              <a:rPr lang="en-US" sz="1200" baseline="-25000" dirty="0">
                <a:cs typeface="Times New Roman" panose="02020603050405020304" pitchFamily="18" charset="0"/>
              </a:rPr>
              <a:t>o</a:t>
            </a:r>
            <a:r>
              <a:rPr lang="en-US" sz="1200" dirty="0">
                <a:cs typeface="Times New Roman" panose="02020603050405020304" pitchFamily="18" charset="0"/>
              </a:rPr>
              <a:t> = A</a:t>
            </a:r>
            <a:r>
              <a:rPr lang="en-US" sz="1200" baseline="30000" dirty="0">
                <a:cs typeface="Times New Roman" panose="02020603050405020304" pitchFamily="18" charset="0"/>
              </a:rPr>
              <a:t>2</a:t>
            </a:r>
            <a:r>
              <a:rPr lang="en-US" sz="1200" dirty="0">
                <a:cs typeface="Times New Roman" panose="02020603050405020304" pitchFamily="18" charset="0"/>
              </a:rPr>
              <a:t>/12</a:t>
            </a:r>
            <a:endParaRPr lang="en-GB" sz="1200" dirty="0">
              <a:cs typeface="Times New Roman" panose="02020603050405020304" pitchFamily="18" charset="0"/>
            </a:endParaRPr>
          </a:p>
          <a:p>
            <a:r>
              <a:rPr lang="en-US" sz="1200" dirty="0">
                <a:cs typeface="Times New Roman" panose="02020603050405020304" pitchFamily="18" charset="0"/>
              </a:rPr>
              <a:t>whereas for the shape beam</a:t>
            </a:r>
            <a:endParaRPr lang="en-GB" sz="1200" dirty="0">
              <a:cs typeface="Times New Roman" panose="02020603050405020304" pitchFamily="18" charset="0"/>
            </a:endParaRPr>
          </a:p>
          <a:p>
            <a:r>
              <a:rPr lang="en-US" sz="1200" dirty="0">
                <a:cs typeface="Times New Roman" panose="02020603050405020304" pitchFamily="18" charset="0"/>
              </a:rPr>
              <a:t>	</a:t>
            </a:r>
            <a:r>
              <a:rPr lang="en-US" sz="1200" dirty="0">
                <a:latin typeface="Tahoma" panose="020B0604030504040204" pitchFamily="34" charset="0"/>
                <a:cs typeface="Times New Roman" panose="02020603050405020304" pitchFamily="18" charset="0"/>
              </a:rPr>
              <a:t>I </a:t>
            </a:r>
            <a:r>
              <a:rPr lang="en-US" sz="1200" dirty="0">
                <a:cs typeface="Times New Roman" panose="02020603050405020304" pitchFamily="18" charset="0"/>
              </a:rPr>
              <a:t>=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A</a:t>
            </a:r>
            <a:r>
              <a:rPr lang="en-US" sz="1200" baseline="30000" dirty="0">
                <a:cs typeface="Times New Roman" panose="02020603050405020304" pitchFamily="18" charset="0"/>
              </a:rPr>
              <a:t>2</a:t>
            </a:r>
            <a:r>
              <a:rPr lang="en-US" sz="1200" dirty="0">
                <a:cs typeface="Times New Roman" panose="02020603050405020304" pitchFamily="18" charset="0"/>
              </a:rPr>
              <a:t>/12.</a:t>
            </a:r>
            <a:endParaRPr lang="en-GB" sz="1200" dirty="0">
              <a:cs typeface="Times New Roman" panose="02020603050405020304" pitchFamily="18" charset="0"/>
            </a:endParaRPr>
          </a:p>
          <a:p>
            <a:r>
              <a:rPr lang="en-US" sz="1200" dirty="0">
                <a:cs typeface="Times New Roman" panose="02020603050405020304" pitchFamily="18" charset="0"/>
              </a:rPr>
              <a:t>The resulting equation for the metric m shows how the mass of the beam depends on the mechanical constraint it must meet (S) on the section shape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 and on the material of</a:t>
            </a:r>
            <a:r>
              <a:rPr lang="en-GB" sz="1200" dirty="0">
                <a:cs typeface="Times New Roman" panose="02020603050405020304" pitchFamily="18" charset="0"/>
              </a:rPr>
              <a:t> </a:t>
            </a:r>
            <a:r>
              <a:rPr lang="en-US" sz="1200" dirty="0">
                <a:cs typeface="Times New Roman" panose="02020603050405020304" pitchFamily="18" charset="0"/>
              </a:rPr>
              <a:t>which it is made (ρ/E</a:t>
            </a:r>
            <a:r>
              <a:rPr lang="en-US" sz="1200" baseline="30000" dirty="0">
                <a:cs typeface="Times New Roman" panose="02020603050405020304" pitchFamily="18" charset="0"/>
              </a:rPr>
              <a:t>1/2</a:t>
            </a:r>
            <a:r>
              <a:rPr lang="en-US" sz="1200" dirty="0">
                <a:cs typeface="Times New Roman" panose="02020603050405020304" pitchFamily="18" charset="0"/>
              </a:rPr>
              <a:t>). The quantity ρ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E)</a:t>
            </a:r>
            <a:r>
              <a:rPr lang="en-US" sz="1200" baseline="30000" dirty="0">
                <a:cs typeface="Times New Roman" panose="02020603050405020304" pitchFamily="18" charset="0"/>
              </a:rPr>
              <a:t>1/2</a:t>
            </a:r>
            <a:r>
              <a:rPr lang="en-US" sz="1200" dirty="0">
                <a:cs typeface="Times New Roman" panose="02020603050405020304" pitchFamily="18" charset="0"/>
              </a:rPr>
              <a:t> can be thought as a “</a:t>
            </a:r>
            <a:r>
              <a:rPr lang="en-US" sz="1200" b="1" dirty="0">
                <a:solidFill>
                  <a:srgbClr val="CC0000"/>
                </a:solidFill>
                <a:cs typeface="Times New Roman" panose="02020603050405020304" pitchFamily="18" charset="0"/>
              </a:rPr>
              <a:t>shaped-material</a:t>
            </a:r>
            <a:r>
              <a:rPr lang="en-GB" sz="1200" b="1" dirty="0">
                <a:solidFill>
                  <a:srgbClr val="CC0000"/>
                </a:solidFill>
                <a:cs typeface="Times New Roman" panose="02020603050405020304" pitchFamily="18" charset="0"/>
              </a:rPr>
              <a:t> </a:t>
            </a:r>
            <a:r>
              <a:rPr lang="en-US" sz="1200" b="1" dirty="0">
                <a:solidFill>
                  <a:srgbClr val="CC0000"/>
                </a:solidFill>
                <a:cs typeface="Times New Roman" panose="02020603050405020304" pitchFamily="18" charset="0"/>
              </a:rPr>
              <a:t>index”.</a:t>
            </a:r>
            <a:endParaRPr lang="en-GB" sz="1200" b="1" dirty="0">
              <a:solidFill>
                <a:srgbClr val="CC0000"/>
              </a:solidFill>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61556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Selection</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table shows an example of the comparison of materials for light stiff beams. When</a:t>
            </a:r>
            <a:r>
              <a:rPr lang="en-GB" sz="1200" dirty="0">
                <a:cs typeface="Times New Roman" panose="02020603050405020304" pitchFamily="18" charset="0"/>
              </a:rPr>
              <a:t> </a:t>
            </a:r>
            <a:r>
              <a:rPr lang="en-US" sz="1200" dirty="0">
                <a:cs typeface="Times New Roman" panose="02020603050405020304" pitchFamily="18" charset="0"/>
              </a:rPr>
              <a:t>materials are compared with the same shape, it is sufficient to rank them by their value</a:t>
            </a:r>
            <a:r>
              <a:rPr lang="en-GB" sz="1200" dirty="0">
                <a:cs typeface="Times New Roman" panose="02020603050405020304" pitchFamily="18" charset="0"/>
              </a:rPr>
              <a:t> </a:t>
            </a:r>
            <a:r>
              <a:rPr lang="en-US" sz="1200" dirty="0">
                <a:cs typeface="Times New Roman" panose="02020603050405020304" pitchFamily="18" charset="0"/>
              </a:rPr>
              <a:t>of ρ/E</a:t>
            </a:r>
            <a:r>
              <a:rPr lang="en-US" sz="1200" baseline="30000" dirty="0">
                <a:cs typeface="Times New Roman" panose="02020603050405020304" pitchFamily="18" charset="0"/>
              </a:rPr>
              <a:t>1/2</a:t>
            </a:r>
            <a:r>
              <a:rPr lang="en-US" sz="1200" dirty="0">
                <a:cs typeface="Times New Roman" panose="02020603050405020304" pitchFamily="18" charset="0"/>
              </a:rPr>
              <a:t>. But when their shapes differ, they must be ranked by ρ/(</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E)</a:t>
            </a:r>
            <a:r>
              <a:rPr lang="en-US" sz="1200" baseline="30000" dirty="0">
                <a:cs typeface="Times New Roman" panose="02020603050405020304" pitchFamily="18" charset="0"/>
              </a:rPr>
              <a:t>1/2</a:t>
            </a:r>
            <a:r>
              <a:rPr lang="en-US" sz="1200" dirty="0">
                <a:cs typeface="Times New Roman" panose="02020603050405020304" pitchFamily="18" charset="0"/>
              </a:rPr>
              <a:t>. The table</a:t>
            </a:r>
            <a:r>
              <a:rPr lang="en-GB" sz="1200" dirty="0">
                <a:cs typeface="Times New Roman" panose="02020603050405020304" pitchFamily="18" charset="0"/>
              </a:rPr>
              <a:t> </a:t>
            </a:r>
            <a:r>
              <a:rPr lang="en-US" sz="1200" dirty="0">
                <a:cs typeface="Times New Roman" panose="02020603050405020304" pitchFamily="18" charset="0"/>
              </a:rPr>
              <a:t>shows that when these four materials are compared at constant shape (which must be</a:t>
            </a:r>
            <a:r>
              <a:rPr lang="en-GB" sz="1200" dirty="0">
                <a:cs typeface="Times New Roman" panose="02020603050405020304" pitchFamily="18" charset="0"/>
              </a:rPr>
              <a:t> </a:t>
            </a:r>
            <a:r>
              <a:rPr lang="en-US" sz="1200" dirty="0">
                <a:cs typeface="Times New Roman" panose="02020603050405020304" pitchFamily="18" charset="0"/>
              </a:rPr>
              <a:t>less than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=8 because timber is not available in more efficient shapes than this) then</a:t>
            </a:r>
            <a:r>
              <a:rPr lang="en-GB" sz="1200" dirty="0">
                <a:cs typeface="Times New Roman" panose="02020603050405020304" pitchFamily="18" charset="0"/>
              </a:rPr>
              <a:t> </a:t>
            </a:r>
            <a:r>
              <a:rPr lang="en-US" sz="1200" dirty="0">
                <a:cs typeface="Times New Roman" panose="02020603050405020304" pitchFamily="18" charset="0"/>
              </a:rPr>
              <a:t>timber is the lightest. But if each material is shaped to its maximum value of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 the</a:t>
            </a:r>
            <a:r>
              <a:rPr lang="en-GB" sz="1200" dirty="0">
                <a:cs typeface="Times New Roman" panose="02020603050405020304" pitchFamily="18" charset="0"/>
              </a:rPr>
              <a:t> </a:t>
            </a:r>
            <a:r>
              <a:rPr lang="en-US" sz="1200" dirty="0">
                <a:cs typeface="Times New Roman" panose="02020603050405020304" pitchFamily="18" charset="0"/>
              </a:rPr>
              <a:t>lightest beam is that made of aluminum alloy; GFRP is close behind; and the steel beam</a:t>
            </a:r>
            <a:r>
              <a:rPr lang="en-GB" sz="1200" dirty="0">
                <a:cs typeface="Times New Roman" panose="02020603050405020304" pitchFamily="18" charset="0"/>
              </a:rPr>
              <a:t> </a:t>
            </a:r>
            <a:r>
              <a:rPr lang="en-US" sz="1200" dirty="0">
                <a:cs typeface="Times New Roman" panose="02020603050405020304" pitchFamily="18" charset="0"/>
              </a:rPr>
              <a:t>is slightly lighter than the wooden one.</a:t>
            </a:r>
            <a:r>
              <a:rPr lang="en-GB" sz="1400" dirty="0"/>
              <a:t>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343503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Charts</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same comparison can be performed </a:t>
            </a:r>
            <a:r>
              <a:rPr lang="en-US" sz="1200" b="1" dirty="0">
                <a:solidFill>
                  <a:srgbClr val="CC0000"/>
                </a:solidFill>
                <a:cs typeface="Times New Roman" panose="02020603050405020304" pitchFamily="18" charset="0"/>
              </a:rPr>
              <a:t>graphically </a:t>
            </a:r>
            <a:r>
              <a:rPr lang="en-US" sz="1200" dirty="0">
                <a:cs typeface="Times New Roman" panose="02020603050405020304" pitchFamily="18" charset="0"/>
              </a:rPr>
              <a:t>– and this gives an interesting</a:t>
            </a:r>
            <a:r>
              <a:rPr lang="en-GB" sz="1200" dirty="0">
                <a:cs typeface="Times New Roman" panose="02020603050405020304" pitchFamily="18" charset="0"/>
              </a:rPr>
              <a:t> </a:t>
            </a:r>
            <a:r>
              <a:rPr lang="en-US" sz="1200" dirty="0">
                <a:cs typeface="Times New Roman" panose="02020603050405020304" pitchFamily="18" charset="0"/>
              </a:rPr>
              <a:t>insight into the structural efficiency of wood. The shaped-material index can be re-expressed</a:t>
            </a:r>
            <a:r>
              <a:rPr lang="en-GB" sz="1200" dirty="0">
                <a:cs typeface="Times New Roman" panose="02020603050405020304" pitchFamily="18" charset="0"/>
              </a:rPr>
              <a:t> </a:t>
            </a:r>
            <a:r>
              <a:rPr lang="en-US" sz="1200" dirty="0">
                <a:cs typeface="Times New Roman" panose="02020603050405020304" pitchFamily="18" charset="0"/>
              </a:rPr>
              <a:t>in terms of ρ*  = ρ/</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   </a:t>
            </a:r>
            <a:r>
              <a:rPr lang="en-US" sz="1200" dirty="0">
                <a:cs typeface="Times New Roman" panose="02020603050405020304" pitchFamily="18" charset="0"/>
              </a:rPr>
              <a:t>and E* = E/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 </a:t>
            </a:r>
            <a:endParaRPr lang="en-GB" sz="1200" dirty="0">
              <a:cs typeface="Times New Roman" panose="02020603050405020304" pitchFamily="18" charset="0"/>
            </a:endParaRPr>
          </a:p>
          <a:p>
            <a:endParaRPr lang="en-US" sz="1200" dirty="0">
              <a:cs typeface="Times New Roman" panose="02020603050405020304" pitchFamily="18" charset="0"/>
            </a:endParaRPr>
          </a:p>
          <a:p>
            <a:r>
              <a:rPr lang="en-US" sz="1200" dirty="0">
                <a:cs typeface="Times New Roman" panose="02020603050405020304" pitchFamily="18" charset="0"/>
              </a:rPr>
              <a:t>The shape of the material can be thought of as a new material with “properties” ρ* and E*</a:t>
            </a:r>
            <a:r>
              <a:rPr lang="en-GB" sz="1200" dirty="0">
                <a:cs typeface="Times New Roman" panose="02020603050405020304" pitchFamily="18" charset="0"/>
              </a:rPr>
              <a:t> </a:t>
            </a:r>
            <a:r>
              <a:rPr lang="en-US" sz="1200" dirty="0">
                <a:cs typeface="Times New Roman" panose="02020603050405020304" pitchFamily="18" charset="0"/>
              </a:rPr>
              <a:t>allowing it to be plotted on the E-ρ chart as shown here. The construction is shown here</a:t>
            </a:r>
            <a:r>
              <a:rPr lang="en-GB" sz="1200" dirty="0">
                <a:cs typeface="Times New Roman" panose="02020603050405020304" pitchFamily="18" charset="0"/>
              </a:rPr>
              <a:t> </a:t>
            </a:r>
            <a:r>
              <a:rPr lang="en-US" sz="1200" dirty="0">
                <a:cs typeface="Times New Roman" panose="02020603050405020304" pitchFamily="18" charset="0"/>
              </a:rPr>
              <a:t>for aluminum, first as a solid square section when it lies at the values of ρ and E of</a:t>
            </a:r>
            <a:r>
              <a:rPr lang="en-GB" sz="1200" dirty="0">
                <a:cs typeface="Times New Roman" panose="02020603050405020304" pitchFamily="18" charset="0"/>
              </a:rPr>
              <a:t> </a:t>
            </a:r>
            <a:r>
              <a:rPr lang="en-US" sz="1200" dirty="0">
                <a:cs typeface="Times New Roman" panose="02020603050405020304" pitchFamily="18" charset="0"/>
              </a:rPr>
              <a:t>aluminum, and second at the point (E/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 </a:t>
            </a:r>
            <a:r>
              <a:rPr lang="en-US" sz="1200" dirty="0">
                <a:cs typeface="Times New Roman" panose="02020603050405020304" pitchFamily="18" charset="0"/>
              </a:rPr>
              <a:t>ρ/</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 </a:t>
            </a:r>
            <a:r>
              <a:rPr lang="en-US" sz="1200" dirty="0">
                <a:cs typeface="Times New Roman" panose="02020603050405020304" pitchFamily="18" charset="0"/>
              </a:rPr>
              <a:t>).</a:t>
            </a:r>
            <a:endParaRPr lang="en-GB" sz="1200" dirty="0">
              <a:cs typeface="Times New Roman" panose="02020603050405020304" pitchFamily="18" charset="0"/>
            </a:endParaRPr>
          </a:p>
          <a:p>
            <a:endParaRPr lang="en-US" sz="1200" dirty="0">
              <a:cs typeface="Times New Roman" panose="02020603050405020304" pitchFamily="18" charset="0"/>
            </a:endParaRPr>
          </a:p>
          <a:p>
            <a:r>
              <a:rPr lang="en-US" sz="1200" dirty="0">
                <a:cs typeface="Times New Roman" panose="02020603050405020304" pitchFamily="18" charset="0"/>
              </a:rPr>
              <a:t>A selection line for the index </a:t>
            </a:r>
            <a:r>
              <a:rPr lang="en-US" sz="1200" i="1" dirty="0">
                <a:cs typeface="Times New Roman" panose="02020603050405020304" pitchFamily="18" charset="0"/>
              </a:rPr>
              <a:t>E</a:t>
            </a:r>
            <a:r>
              <a:rPr lang="en-US" sz="1200" i="1" baseline="30000" dirty="0">
                <a:cs typeface="Times New Roman" panose="02020603050405020304" pitchFamily="18" charset="0"/>
              </a:rPr>
              <a:t>1/2</a:t>
            </a:r>
            <a:r>
              <a:rPr lang="en-US" sz="1200" i="1" dirty="0">
                <a:cs typeface="Times New Roman" panose="02020603050405020304" pitchFamily="18" charset="0"/>
              </a:rPr>
              <a:t>/</a:t>
            </a:r>
            <a:r>
              <a:rPr lang="en-US" sz="1200" dirty="0">
                <a:cs typeface="Times New Roman" panose="02020603050405020304" pitchFamily="18" charset="0"/>
              </a:rPr>
              <a:t> ρ is shown. Shaping has carried the aluminum</a:t>
            </a:r>
            <a:r>
              <a:rPr lang="en-GB" sz="1200" dirty="0">
                <a:cs typeface="Times New Roman" panose="02020603050405020304" pitchFamily="18" charset="0"/>
              </a:rPr>
              <a:t> </a:t>
            </a:r>
            <a:r>
              <a:rPr lang="en-US" sz="1200" dirty="0">
                <a:cs typeface="Times New Roman" panose="02020603050405020304" pitchFamily="18" charset="0"/>
              </a:rPr>
              <a:t>across the line, into a region not occupied by an unshaped materials.</a:t>
            </a:r>
            <a:r>
              <a:rPr lang="en-GB" sz="1200" dirty="0">
                <a:cs typeface="Times New Roman" panose="02020603050405020304" pitchFamily="18" charset="0"/>
              </a:rPr>
              <a:t> </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1174735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Structural sections</a:t>
            </a:r>
          </a:p>
          <a:p>
            <a:endParaRPr lang="en-US" sz="1200" dirty="0">
              <a:cs typeface="Times New Roman" panose="02020603050405020304" pitchFamily="18" charset="0"/>
            </a:endParaRPr>
          </a:p>
          <a:p>
            <a:r>
              <a:rPr lang="en-US" sz="1200" dirty="0">
                <a:cs typeface="Times New Roman" panose="02020603050405020304" pitchFamily="18" charset="0"/>
              </a:rPr>
              <a:t>Standard sections are widely available in </a:t>
            </a:r>
            <a:r>
              <a:rPr lang="en-US" sz="1200" b="1" dirty="0">
                <a:solidFill>
                  <a:srgbClr val="C70F44"/>
                </a:solidFill>
                <a:cs typeface="Times New Roman" panose="02020603050405020304" pitchFamily="18" charset="0"/>
              </a:rPr>
              <a:t>structural steel, extruded aluminum alloy,</a:t>
            </a:r>
            <a:r>
              <a:rPr lang="en-GB" sz="1200" dirty="0">
                <a:cs typeface="Times New Roman" panose="02020603050405020304" pitchFamily="18" charset="0"/>
              </a:rPr>
              <a:t> </a:t>
            </a:r>
            <a:r>
              <a:rPr lang="en-US" sz="1200" b="1" dirty="0">
                <a:solidFill>
                  <a:srgbClr val="C70F44"/>
                </a:solidFill>
                <a:cs typeface="Times New Roman" panose="02020603050405020304" pitchFamily="18" charset="0"/>
              </a:rPr>
              <a:t>pultruded GFRP</a:t>
            </a:r>
            <a:r>
              <a:rPr lang="en-US" sz="1200" dirty="0">
                <a:cs typeface="Times New Roman" panose="02020603050405020304" pitchFamily="18" charset="0"/>
              </a:rPr>
              <a:t> and </a:t>
            </a:r>
            <a:r>
              <a:rPr lang="en-US" sz="1200" b="1" dirty="0">
                <a:solidFill>
                  <a:srgbClr val="C70F44"/>
                </a:solidFill>
                <a:cs typeface="Times New Roman" panose="02020603050405020304" pitchFamily="18" charset="0"/>
              </a:rPr>
              <a:t>wood</a:t>
            </a:r>
            <a:r>
              <a:rPr lang="en-US" sz="1200" dirty="0">
                <a:cs typeface="Times New Roman" panose="02020603050405020304" pitchFamily="18" charset="0"/>
              </a:rPr>
              <a:t>. They have the shape shown here – rectangular, box,</a:t>
            </a:r>
            <a:r>
              <a:rPr lang="en-GB" sz="1200" dirty="0">
                <a:cs typeface="Times New Roman" panose="02020603050405020304" pitchFamily="18" charset="0"/>
              </a:rPr>
              <a:t> </a:t>
            </a:r>
            <a:r>
              <a:rPr lang="en-US" sz="1200" dirty="0">
                <a:cs typeface="Times New Roman" panose="02020603050405020304" pitchFamily="18" charset="0"/>
              </a:rPr>
              <a:t>cylinder, tube, I-sections, U-sections and angles. A good way to get a feel for how shape</a:t>
            </a:r>
            <a:r>
              <a:rPr lang="en-GB" sz="1200" dirty="0">
                <a:cs typeface="Times New Roman" panose="02020603050405020304" pitchFamily="18" charset="0"/>
              </a:rPr>
              <a:t> </a:t>
            </a:r>
            <a:r>
              <a:rPr lang="en-US" sz="1200" dirty="0">
                <a:cs typeface="Times New Roman" panose="02020603050405020304" pitchFamily="18" charset="0"/>
              </a:rPr>
              <a:t>efficiency is used in practice is to examine these.</a:t>
            </a:r>
            <a:r>
              <a:rPr lang="en-GB" sz="1200" dirty="0">
                <a:cs typeface="Times New Roman" panose="02020603050405020304" pitchFamily="18" charset="0"/>
              </a:rPr>
              <a:t> </a:t>
            </a:r>
            <a:r>
              <a:rPr lang="en-US" sz="1200" dirty="0">
                <a:cs typeface="Times New Roman" panose="02020603050405020304" pitchFamily="18" charset="0"/>
              </a:rPr>
              <a:t>The Ansys Granta EduPack software structural sections data-table contains 1881 records covering the full range of</a:t>
            </a:r>
            <a:r>
              <a:rPr lang="en-GB" sz="1200" dirty="0">
                <a:cs typeface="Times New Roman" panose="02020603050405020304" pitchFamily="18" charset="0"/>
              </a:rPr>
              <a:t> </a:t>
            </a:r>
            <a:r>
              <a:rPr lang="en-US" sz="1200" dirty="0">
                <a:cs typeface="Times New Roman" panose="02020603050405020304" pitchFamily="18" charset="0"/>
              </a:rPr>
              <a:t>standard sections. The data organization is shown here. The first level – the families –</a:t>
            </a:r>
            <a:r>
              <a:rPr lang="en-GB" sz="1200" dirty="0">
                <a:cs typeface="Times New Roman" panose="02020603050405020304" pitchFamily="18" charset="0"/>
              </a:rPr>
              <a:t> </a:t>
            </a:r>
            <a:r>
              <a:rPr lang="en-US" sz="1200" dirty="0">
                <a:cs typeface="Times New Roman" panose="02020603050405020304" pitchFamily="18" charset="0"/>
              </a:rPr>
              <a:t>refers to shape. The choice of shape, it will be remembered, is dependent on the way the</a:t>
            </a:r>
            <a:r>
              <a:rPr lang="en-GB" sz="1200" dirty="0">
                <a:cs typeface="Times New Roman" panose="02020603050405020304" pitchFamily="18" charset="0"/>
              </a:rPr>
              <a:t> </a:t>
            </a:r>
            <a:r>
              <a:rPr lang="en-US" sz="1200" dirty="0">
                <a:cs typeface="Times New Roman" panose="02020603050405020304" pitchFamily="18" charset="0"/>
              </a:rPr>
              <a:t>section will be loaded: I, L an U-sections are good in bending but poor in torsion; closed</a:t>
            </a:r>
            <a:r>
              <a:rPr lang="en-GB" sz="1200" dirty="0">
                <a:cs typeface="Times New Roman" panose="02020603050405020304" pitchFamily="18" charset="0"/>
              </a:rPr>
              <a:t> </a:t>
            </a:r>
            <a:r>
              <a:rPr lang="en-US" sz="1200" dirty="0">
                <a:cs typeface="Times New Roman" panose="02020603050405020304" pitchFamily="18" charset="0"/>
              </a:rPr>
              <a:t>circular and box sections carry both torsion and bending well. The second level of the</a:t>
            </a:r>
            <a:r>
              <a:rPr lang="en-GB" sz="1200" dirty="0">
                <a:cs typeface="Times New Roman" panose="02020603050405020304" pitchFamily="18" charset="0"/>
              </a:rPr>
              <a:t> </a:t>
            </a:r>
            <a:r>
              <a:rPr lang="en-US" sz="1200" dirty="0">
                <a:cs typeface="Times New Roman" panose="02020603050405020304" pitchFamily="18" charset="0"/>
              </a:rPr>
              <a:t>tree is the material – here we list the three for which standard sections are widely</a:t>
            </a:r>
            <a:r>
              <a:rPr lang="en-GB" sz="1200" dirty="0">
                <a:cs typeface="Times New Roman" panose="02020603050405020304" pitchFamily="18" charset="0"/>
              </a:rPr>
              <a:t> </a:t>
            </a:r>
            <a:r>
              <a:rPr lang="en-US" sz="1200" dirty="0">
                <a:cs typeface="Times New Roman" panose="02020603050405020304" pitchFamily="18" charset="0"/>
              </a:rPr>
              <a:t>available. Each of these comes in many different sizes, and for each size there is a set of</a:t>
            </a:r>
            <a:r>
              <a:rPr lang="en-GB" sz="1200" dirty="0">
                <a:cs typeface="Times New Roman" panose="02020603050405020304" pitchFamily="18" charset="0"/>
              </a:rPr>
              <a:t> </a:t>
            </a:r>
            <a:r>
              <a:rPr lang="en-US" sz="1200" dirty="0">
                <a:cs typeface="Times New Roman" panose="02020603050405020304" pitchFamily="18" charset="0"/>
              </a:rPr>
              <a:t>attributes. The records in the database detail these attributes: material properties,</a:t>
            </a:r>
            <a:r>
              <a:rPr lang="en-GB" sz="1200" dirty="0">
                <a:cs typeface="Times New Roman" panose="02020603050405020304" pitchFamily="18" charset="0"/>
              </a:rPr>
              <a:t> </a:t>
            </a:r>
            <a:r>
              <a:rPr lang="en-US" sz="1200" dirty="0">
                <a:cs typeface="Times New Roman" panose="02020603050405020304" pitchFamily="18" charset="0"/>
              </a:rPr>
              <a:t>dimensions, section properties such as I and Z, and structural properties such as E.I and</a:t>
            </a:r>
            <a:r>
              <a:rPr lang="en-GB" sz="1200" dirty="0">
                <a:cs typeface="Times New Roman" panose="02020603050405020304" pitchFamily="18" charset="0"/>
              </a:rPr>
              <a:t> </a:t>
            </a:r>
            <a:r>
              <a:rPr lang="en-US" sz="1200" dirty="0" err="1">
                <a:cs typeface="Times New Roman" panose="02020603050405020304" pitchFamily="18" charset="0"/>
              </a:rPr>
              <a:t>σ</a:t>
            </a:r>
            <a:r>
              <a:rPr lang="en-US" sz="1200" baseline="-25000" dirty="0" err="1">
                <a:cs typeface="Times New Roman" panose="02020603050405020304" pitchFamily="18" charset="0"/>
              </a:rPr>
              <a:t>y</a:t>
            </a:r>
            <a:r>
              <a:rPr lang="en-US" sz="1200" dirty="0" err="1">
                <a:cs typeface="Times New Roman" panose="02020603050405020304" pitchFamily="18" charset="0"/>
              </a:rPr>
              <a:t>.Z</a:t>
            </a:r>
            <a:r>
              <a:rPr lang="en-US" sz="1200" dirty="0">
                <a:cs typeface="Times New Roman" panose="02020603050405020304" pitchFamily="18" charset="0"/>
              </a:rPr>
              <a:t>.</a:t>
            </a:r>
            <a:r>
              <a:rPr lang="en-GB" sz="1400" dirty="0"/>
              <a:t>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a:p>
        </p:txBody>
      </p:sp>
    </p:spTree>
    <p:extLst>
      <p:ext uri="{BB962C8B-B14F-4D97-AF65-F5344CB8AC3E}">
        <p14:creationId xmlns:p14="http://schemas.microsoft.com/office/powerpoint/2010/main" val="4136822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cs typeface="Times New Roman" panose="02020603050405020304" pitchFamily="18" charset="0"/>
              </a:rPr>
              <a:t>Example</a:t>
            </a:r>
          </a:p>
          <a:p>
            <a:endParaRPr lang="en-US" sz="1200">
              <a:cs typeface="Times New Roman" panose="02020603050405020304" pitchFamily="18" charset="0"/>
            </a:endParaRPr>
          </a:p>
          <a:p>
            <a:r>
              <a:rPr lang="en-US" sz="1200">
                <a:cs typeface="Times New Roman" panose="02020603050405020304" pitchFamily="18" charset="0"/>
              </a:rPr>
              <a:t>This shows part of a typical record – one for a pultruded GFRP tube. The fields are</a:t>
            </a:r>
            <a:r>
              <a:rPr lang="en-GB" sz="1200">
                <a:cs typeface="Times New Roman" panose="02020603050405020304" pitchFamily="18" charset="0"/>
              </a:rPr>
              <a:t> </a:t>
            </a:r>
            <a:r>
              <a:rPr lang="en-US" sz="1200">
                <a:cs typeface="Times New Roman" panose="02020603050405020304" pitchFamily="18" charset="0"/>
              </a:rPr>
              <a:t>defined, the units are listed and values are given. </a:t>
            </a:r>
            <a:r>
              <a:rPr lang="en-GB" sz="1200"/>
              <a:t>The record lists material properties, section dimensions, section properties like I and Z, and structural properties like EI and YZ.</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a:p>
        </p:txBody>
      </p:sp>
    </p:spTree>
    <p:extLst>
      <p:ext uri="{BB962C8B-B14F-4D97-AF65-F5344CB8AC3E}">
        <p14:creationId xmlns:p14="http://schemas.microsoft.com/office/powerpoint/2010/main" val="3376861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cs typeface="Times New Roman" panose="02020603050405020304" pitchFamily="18" charset="0"/>
              </a:rPr>
              <a:t>Example</a:t>
            </a:r>
          </a:p>
          <a:p>
            <a:endParaRPr lang="en-US" sz="1200">
              <a:cs typeface="Times New Roman" panose="02020603050405020304" pitchFamily="18" charset="0"/>
            </a:endParaRPr>
          </a:p>
          <a:p>
            <a:r>
              <a:rPr lang="en-US" sz="1200">
                <a:cs typeface="Times New Roman" panose="02020603050405020304" pitchFamily="18" charset="0"/>
              </a:rPr>
              <a:t>The database can be used to find sections that meet a set of constraints, and to select</a:t>
            </a:r>
            <a:r>
              <a:rPr lang="en-GB" sz="1200">
                <a:cs typeface="Times New Roman" panose="02020603050405020304" pitchFamily="18" charset="0"/>
              </a:rPr>
              <a:t> </a:t>
            </a:r>
            <a:r>
              <a:rPr lang="en-US" sz="1200">
                <a:cs typeface="Times New Roman" panose="02020603050405020304" pitchFamily="18" charset="0"/>
              </a:rPr>
              <a:t>from among these the lightest, the cheapest or the one with the lowest embodied energy. A specification is listed here. There are</a:t>
            </a:r>
            <a:r>
              <a:rPr lang="en-GB" sz="1200">
                <a:cs typeface="Times New Roman" panose="02020603050405020304" pitchFamily="18" charset="0"/>
              </a:rPr>
              <a:t> </a:t>
            </a:r>
            <a:r>
              <a:rPr lang="en-US" sz="1200">
                <a:cs typeface="Times New Roman" panose="02020603050405020304" pitchFamily="18" charset="0"/>
              </a:rPr>
              <a:t>constraints on minimum bending stiffness E.I and strength </a:t>
            </a:r>
            <a:r>
              <a:rPr lang="en-US" sz="1200" err="1">
                <a:cs typeface="Times New Roman" panose="02020603050405020304" pitchFamily="18" charset="0"/>
              </a:rPr>
              <a:t>σ</a:t>
            </a:r>
            <a:r>
              <a:rPr lang="en-US" sz="1200" baseline="-25000" err="1">
                <a:cs typeface="Times New Roman" panose="02020603050405020304" pitchFamily="18" charset="0"/>
              </a:rPr>
              <a:t>y</a:t>
            </a:r>
            <a:r>
              <a:rPr lang="en-US" sz="1200" err="1">
                <a:cs typeface="Times New Roman" panose="02020603050405020304" pitchFamily="18" charset="0"/>
              </a:rPr>
              <a:t>.Z</a:t>
            </a:r>
            <a:r>
              <a:rPr lang="en-US" sz="1200">
                <a:cs typeface="Times New Roman" panose="02020603050405020304" pitchFamily="18" charset="0"/>
              </a:rPr>
              <a:t> (called YZ in the database), and on the maximum</a:t>
            </a:r>
            <a:r>
              <a:rPr lang="en-GB" sz="1200">
                <a:cs typeface="Times New Roman" panose="02020603050405020304" pitchFamily="18" charset="0"/>
              </a:rPr>
              <a:t> </a:t>
            </a:r>
            <a:r>
              <a:rPr lang="en-US" sz="1200">
                <a:cs typeface="Times New Roman" panose="02020603050405020304" pitchFamily="18" charset="0"/>
              </a:rPr>
              <a:t>dimensions of the depth and the width. The best approach is to apply all the constraints</a:t>
            </a:r>
            <a:r>
              <a:rPr lang="en-GB" sz="1200">
                <a:cs typeface="Times New Roman" panose="02020603050405020304" pitchFamily="18" charset="0"/>
              </a:rPr>
              <a:t> </a:t>
            </a:r>
            <a:r>
              <a:rPr lang="en-US" sz="1200">
                <a:cs typeface="Times New Roman" panose="02020603050405020304" pitchFamily="18" charset="0"/>
              </a:rPr>
              <a:t>using a limit stage, then, in a graphical stage, apply a selection line that isolates those</a:t>
            </a:r>
            <a:r>
              <a:rPr lang="en-GB" sz="1200">
                <a:cs typeface="Times New Roman" panose="02020603050405020304" pitchFamily="18" charset="0"/>
              </a:rPr>
              <a:t> </a:t>
            </a:r>
            <a:r>
              <a:rPr lang="en-US" sz="1200">
                <a:cs typeface="Times New Roman" panose="02020603050405020304" pitchFamily="18" charset="0"/>
              </a:rPr>
              <a:t>with the lowest mass per unit length or cost per unit length or embodied energy per unit length.</a:t>
            </a:r>
            <a:r>
              <a:rPr lang="en-GB" sz="1400"/>
              <a:t> </a:t>
            </a:r>
          </a:p>
          <a:p>
            <a:endParaRPr lang="en-GB" sz="1400"/>
          </a:p>
          <a:p>
            <a:r>
              <a:rPr lang="en-GB" sz="1400"/>
              <a:t>To access the Structural Subset in the software for graphing, you can use either the Tree Stage function or create a Custom subset within the data selection screen. </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a:p>
        </p:txBody>
      </p:sp>
    </p:spTree>
    <p:extLst>
      <p:ext uri="{BB962C8B-B14F-4D97-AF65-F5344CB8AC3E}">
        <p14:creationId xmlns:p14="http://schemas.microsoft.com/office/powerpoint/2010/main" val="476704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solidFill>
                  <a:srgbClr val="CC0000"/>
                </a:solidFill>
                <a:cs typeface="Times New Roman" panose="02020603050405020304" pitchFamily="18" charset="0"/>
              </a:rPr>
              <a:t>Constraints</a:t>
            </a:r>
          </a:p>
          <a:p>
            <a:endParaRPr lang="en-US" sz="1200" b="1">
              <a:solidFill>
                <a:srgbClr val="CC0000"/>
              </a:solidFill>
              <a:cs typeface="Times New Roman" panose="02020603050405020304" pitchFamily="18" charset="0"/>
            </a:endParaRPr>
          </a:p>
          <a:p>
            <a:r>
              <a:rPr lang="en-US" sz="1200" b="1">
                <a:solidFill>
                  <a:srgbClr val="CC0000"/>
                </a:solidFill>
                <a:cs typeface="Times New Roman" panose="02020603050405020304" pitchFamily="18" charset="0"/>
              </a:rPr>
              <a:t>Constraints</a:t>
            </a:r>
            <a:r>
              <a:rPr lang="en-US" sz="1200">
                <a:cs typeface="Times New Roman" panose="02020603050405020304" pitchFamily="18" charset="0"/>
              </a:rPr>
              <a:t> are most easily applied in a limit stage, illustrated here for the example of</a:t>
            </a:r>
            <a:r>
              <a:rPr lang="en-GB" sz="1200">
                <a:cs typeface="Times New Roman" panose="02020603050405020304" pitchFamily="18" charset="0"/>
              </a:rPr>
              <a:t> </a:t>
            </a:r>
            <a:r>
              <a:rPr lang="en-US" sz="1200">
                <a:cs typeface="Times New Roman" panose="02020603050405020304" pitchFamily="18" charset="0"/>
              </a:rPr>
              <a:t>the last frame.</a:t>
            </a:r>
            <a:r>
              <a:rPr lang="en-GB" sz="1200"/>
              <a:t> </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a:p>
        </p:txBody>
      </p:sp>
    </p:spTree>
    <p:extLst>
      <p:ext uri="{BB962C8B-B14F-4D97-AF65-F5344CB8AC3E}">
        <p14:creationId xmlns:p14="http://schemas.microsoft.com/office/powerpoint/2010/main" val="1265233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US" sz="1200" b="1" i="1">
                <a:solidFill>
                  <a:srgbClr val="CC0000"/>
                </a:solidFill>
                <a:cs typeface="Times New Roman" panose="02020603050405020304" pitchFamily="18" charset="0"/>
              </a:rPr>
              <a:t>Minimizing mass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a:solidFill>
                <a:srgbClr val="CC0000"/>
              </a:solidFill>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rgbClr val="CC0000"/>
                </a:solidFill>
                <a:cs typeface="Times New Roman" panose="02020603050405020304" pitchFamily="18" charset="0"/>
              </a:rPr>
              <a:t>Optimization</a:t>
            </a:r>
            <a:r>
              <a:rPr lang="en-US" sz="1200">
                <a:cs typeface="Times New Roman" panose="02020603050405020304" pitchFamily="18" charset="0"/>
              </a:rPr>
              <a:t> requires a graphical stage with mass/length, m/l, on one axis. Here is one way to do it. The</a:t>
            </a:r>
            <a:r>
              <a:rPr lang="en-GB" sz="1200">
                <a:cs typeface="Times New Roman" panose="02020603050405020304" pitchFamily="18" charset="0"/>
              </a:rPr>
              <a:t> </a:t>
            </a:r>
            <a:r>
              <a:rPr lang="en-US" sz="1200">
                <a:cs typeface="Times New Roman" panose="02020603050405020304" pitchFamily="18" charset="0"/>
              </a:rPr>
              <a:t>bending stiffness E.I has been used as the other axis. The limit stage has a </a:t>
            </a:r>
            <a:r>
              <a:rPr lang="en-GB" sz="1200">
                <a:cs typeface="Times New Roman" panose="02020603050405020304" pitchFamily="18" charset="0"/>
              </a:rPr>
              <a:t>minimum </a:t>
            </a:r>
            <a:r>
              <a:rPr lang="en-US" sz="1200">
                <a:cs typeface="Times New Roman" panose="02020603050405020304" pitchFamily="18" charset="0"/>
              </a:rPr>
              <a:t>set at E.I = 100,000 Nm</a:t>
            </a:r>
            <a:r>
              <a:rPr lang="en-US" sz="1200" baseline="30000">
                <a:cs typeface="Times New Roman" panose="02020603050405020304" pitchFamily="18" charset="0"/>
              </a:rPr>
              <a:t>2</a:t>
            </a:r>
            <a:r>
              <a:rPr lang="en-US" sz="1200">
                <a:cs typeface="Times New Roman" panose="02020603050405020304" pitchFamily="18" charset="0"/>
              </a:rPr>
              <a:t>, which is one of the constraints. The “Results” window, shows</a:t>
            </a:r>
            <a:r>
              <a:rPr lang="en-GB" sz="1200">
                <a:cs typeface="Times New Roman" panose="02020603050405020304" pitchFamily="18" charset="0"/>
              </a:rPr>
              <a:t> </a:t>
            </a:r>
            <a:r>
              <a:rPr lang="en-US" sz="1200">
                <a:cs typeface="Times New Roman" panose="02020603050405020304" pitchFamily="18" charset="0"/>
              </a:rPr>
              <a:t>the intersection of this stage and that of the preceding limit stage, where a few</a:t>
            </a:r>
            <a:r>
              <a:rPr lang="en-GB" sz="1200">
                <a:cs typeface="Times New Roman" panose="02020603050405020304" pitchFamily="18" charset="0"/>
              </a:rPr>
              <a:t> best </a:t>
            </a:r>
            <a:r>
              <a:rPr lang="en-US" sz="1200">
                <a:cs typeface="Times New Roman" panose="02020603050405020304" pitchFamily="18" charset="0"/>
              </a:rPr>
              <a:t>candidates can be identified (towards</a:t>
            </a:r>
            <a:r>
              <a:rPr lang="en-US" sz="1200" baseline="0">
                <a:cs typeface="Times New Roman" panose="02020603050405020304" pitchFamily="18" charset="0"/>
              </a:rPr>
              <a:t> the left on the chart)</a:t>
            </a:r>
            <a:r>
              <a:rPr lang="en-US" sz="1200">
                <a:cs typeface="Times New Roman" panose="02020603050405020304" pitchFamily="18" charset="0"/>
              </a:rPr>
              <a:t>. If the scale of m/l is replaced by one of price/kg x m/l (giving the</a:t>
            </a:r>
            <a:r>
              <a:rPr lang="en-GB" sz="1200">
                <a:cs typeface="Times New Roman" panose="02020603050405020304" pitchFamily="18" charset="0"/>
              </a:rPr>
              <a:t> </a:t>
            </a:r>
            <a:r>
              <a:rPr lang="en-US" sz="1200">
                <a:cs typeface="Times New Roman" panose="02020603050405020304" pitchFamily="18" charset="0"/>
              </a:rPr>
              <a:t>cost in pounds per unit length), the cheapest beam meeting all the requirements is found. The result is shown on the next frame.</a:t>
            </a:r>
            <a:endParaRPr lang="en-GB" sz="120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a:p>
        </p:txBody>
      </p:sp>
    </p:spTree>
    <p:extLst>
      <p:ext uri="{BB962C8B-B14F-4D97-AF65-F5344CB8AC3E}">
        <p14:creationId xmlns:p14="http://schemas.microsoft.com/office/powerpoint/2010/main" val="409920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252251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GB" sz="1200" b="1" i="1"/>
              <a:t>Minimizing cost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a:t>Here the selection is for the beam with the lowest </a:t>
            </a:r>
            <a:r>
              <a:rPr lang="en-GB" sz="1200" b="1">
                <a:solidFill>
                  <a:srgbClr val="CC0000"/>
                </a:solidFill>
              </a:rPr>
              <a:t>price</a:t>
            </a:r>
            <a:r>
              <a:rPr lang="en-GB" sz="1200"/>
              <a:t> that meets all the constraints. The price per unit length is plotted by multiplying the price per unit weight by the mass per unit length, using the Advanced facility in the axis-choice dialog box (it is described in full in Lecture Unit 2).</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a:p>
        </p:txBody>
      </p:sp>
    </p:spTree>
    <p:extLst>
      <p:ext uri="{BB962C8B-B14F-4D97-AF65-F5344CB8AC3E}">
        <p14:creationId xmlns:p14="http://schemas.microsoft.com/office/powerpoint/2010/main" val="611135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GB" sz="1200" b="1" i="1"/>
              <a:t>Minimizing embodied energy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a:t>Here the selection is for the beam with lowest </a:t>
            </a:r>
            <a:r>
              <a:rPr lang="en-GB" sz="1200" b="1">
                <a:solidFill>
                  <a:srgbClr val="CC0000"/>
                </a:solidFill>
              </a:rPr>
              <a:t>embodied energy</a:t>
            </a:r>
            <a:r>
              <a:rPr lang="en-GB" sz="1200"/>
              <a:t> that meets all the constraints, following a procedure like that in the previous frame. Not surprisingly, solid wood sections are the optimum choice.</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a:p>
        </p:txBody>
      </p:sp>
    </p:spTree>
    <p:extLst>
      <p:ext uri="{BB962C8B-B14F-4D97-AF65-F5344CB8AC3E}">
        <p14:creationId xmlns:p14="http://schemas.microsoft.com/office/powerpoint/2010/main" val="799884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There is an alternative way to find the optimize by any one the three objectives. It is to plot the objective as a bar chart, as shown here for embodied energy per unit length. Each </a:t>
            </a:r>
            <a:r>
              <a:rPr lang="en-GB" sz="1200" err="1"/>
              <a:t>colored</a:t>
            </a:r>
            <a:r>
              <a:rPr lang="en-GB" sz="1200"/>
              <a:t> bar describes a section that meets all of the constraints – those that fail have been hidden using the </a:t>
            </a:r>
            <a:r>
              <a:rPr lang="en-GB" sz="1200" i="1"/>
              <a:t>Hide-failed materials</a:t>
            </a:r>
            <a:r>
              <a:rPr lang="en-GB" sz="1200"/>
              <a:t> tool. The optimum choice is then the subset that lie lowest on this chart.</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225656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2231533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148858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Shape efficiency</a:t>
            </a:r>
          </a:p>
          <a:p>
            <a:pPr algn="ctr"/>
            <a:endParaRPr lang="en-US" sz="1200" b="1" i="1" dirty="0">
              <a:cs typeface="Times New Roman" panose="02020603050405020304" pitchFamily="18" charset="0"/>
            </a:endParaRPr>
          </a:p>
          <a:p>
            <a:r>
              <a:rPr lang="en-US" sz="1200" dirty="0">
                <a:cs typeface="Times New Roman" panose="02020603050405020304" pitchFamily="18" charset="0"/>
              </a:rPr>
              <a:t>In many applications section shape is not a variable. But when components carry bending, torsion or compressive loads, both the </a:t>
            </a:r>
            <a:r>
              <a:rPr lang="en-US" sz="1200" b="1" dirty="0">
                <a:solidFill>
                  <a:srgbClr val="CC0000"/>
                </a:solidFill>
                <a:cs typeface="Times New Roman" panose="02020603050405020304" pitchFamily="18" charset="0"/>
              </a:rPr>
              <a:t>area</a:t>
            </a:r>
            <a:r>
              <a:rPr lang="en-US" sz="1200" dirty="0">
                <a:solidFill>
                  <a:srgbClr val="CC0000"/>
                </a:solidFill>
                <a:cs typeface="Times New Roman" panose="02020603050405020304" pitchFamily="18" charset="0"/>
              </a:rPr>
              <a:t> </a:t>
            </a:r>
            <a:r>
              <a:rPr lang="en-US" sz="1200" dirty="0">
                <a:cs typeface="Times New Roman" panose="02020603050405020304" pitchFamily="18" charset="0"/>
              </a:rPr>
              <a:t>and</a:t>
            </a:r>
            <a:r>
              <a:rPr lang="en-US" sz="1200" b="1" dirty="0">
                <a:solidFill>
                  <a:srgbClr val="CC0000"/>
                </a:solidFill>
                <a:cs typeface="Times New Roman" panose="02020603050405020304" pitchFamily="18" charset="0"/>
              </a:rPr>
              <a:t> shape</a:t>
            </a:r>
            <a:r>
              <a:rPr lang="en-US" sz="1200" dirty="0">
                <a:cs typeface="Times New Roman" panose="02020603050405020304" pitchFamily="18" charset="0"/>
              </a:rPr>
              <a:t> </a:t>
            </a:r>
            <a:r>
              <a:rPr lang="en-US" sz="1200" b="1" dirty="0">
                <a:solidFill>
                  <a:srgbClr val="CC0000"/>
                </a:solidFill>
                <a:cs typeface="Times New Roman" panose="02020603050405020304" pitchFamily="18" charset="0"/>
              </a:rPr>
              <a:t>of the cross-section</a:t>
            </a:r>
            <a:r>
              <a:rPr lang="en-US" sz="1200" dirty="0">
                <a:cs typeface="Times New Roman" panose="02020603050405020304" pitchFamily="18" charset="0"/>
              </a:rPr>
              <a:t> are important. By </a:t>
            </a:r>
            <a:r>
              <a:rPr lang="en-US" sz="1200" i="1" dirty="0">
                <a:cs typeface="Times New Roman" panose="02020603050405020304" pitchFamily="18" charset="0"/>
              </a:rPr>
              <a:t>shape </a:t>
            </a:r>
            <a:r>
              <a:rPr lang="en-US" sz="1200" dirty="0">
                <a:cs typeface="Times New Roman" panose="02020603050405020304" pitchFamily="18" charset="0"/>
              </a:rPr>
              <a:t>we mean that the cross-section is formed to a tube, I-section or</a:t>
            </a:r>
            <a:r>
              <a:rPr lang="en-GB" sz="1200" dirty="0">
                <a:cs typeface="Times New Roman" panose="02020603050405020304" pitchFamily="18" charset="0"/>
              </a:rPr>
              <a:t> </a:t>
            </a:r>
            <a:r>
              <a:rPr lang="en-US" sz="1200" dirty="0">
                <a:cs typeface="Times New Roman" panose="02020603050405020304" pitchFamily="18" charset="0"/>
              </a:rPr>
              <a:t>the like. </a:t>
            </a:r>
            <a:r>
              <a:rPr lang="en-US" sz="1200" b="1" dirty="0">
                <a:solidFill>
                  <a:srgbClr val="CC0000"/>
                </a:solidFill>
                <a:cs typeface="Times New Roman" panose="02020603050405020304" pitchFamily="18" charset="0"/>
              </a:rPr>
              <a:t>Efficient shapes</a:t>
            </a:r>
            <a:r>
              <a:rPr lang="en-US" sz="1200" i="1" dirty="0">
                <a:cs typeface="Times New Roman" panose="02020603050405020304" pitchFamily="18" charset="0"/>
              </a:rPr>
              <a:t> </a:t>
            </a:r>
            <a:r>
              <a:rPr lang="en-US" sz="1200" dirty="0">
                <a:cs typeface="Times New Roman" panose="02020603050405020304" pitchFamily="18" charset="0"/>
              </a:rPr>
              <a:t>use the least material to achieve a given stiffness or strength.</a:t>
            </a:r>
            <a:r>
              <a:rPr lang="en-GB" sz="1200" dirty="0">
                <a:cs typeface="Times New Roman" panose="02020603050405020304" pitchFamily="18" charset="0"/>
              </a:rPr>
              <a:t> </a:t>
            </a:r>
            <a:r>
              <a:rPr lang="en-US" sz="1200" dirty="0">
                <a:cs typeface="Times New Roman" panose="02020603050405020304" pitchFamily="18" charset="0"/>
              </a:rPr>
              <a:t>It might seem that the way forward is to first choose the shape, then form the material</a:t>
            </a:r>
            <a:r>
              <a:rPr lang="en-GB" sz="1200" dirty="0">
                <a:cs typeface="Times New Roman" panose="02020603050405020304" pitchFamily="18" charset="0"/>
              </a:rPr>
              <a:t> </a:t>
            </a:r>
            <a:r>
              <a:rPr lang="en-US" sz="1200" dirty="0">
                <a:cs typeface="Times New Roman" panose="02020603050405020304" pitchFamily="18" charset="0"/>
              </a:rPr>
              <a:t>into that shape. But some materials are routinely made into efficient shapes while are some or</a:t>
            </a:r>
            <a:r>
              <a:rPr lang="en-GB" sz="1200" dirty="0">
                <a:cs typeface="Times New Roman" panose="02020603050405020304" pitchFamily="18" charset="0"/>
              </a:rPr>
              <a:t> </a:t>
            </a:r>
            <a:r>
              <a:rPr lang="en-US" sz="1200" dirty="0">
                <a:cs typeface="Times New Roman" panose="02020603050405020304" pitchFamily="18" charset="0"/>
              </a:rPr>
              <a:t>not, either because of manufacturing difficulties or because they buckle too easily (more</a:t>
            </a:r>
            <a:r>
              <a:rPr lang="en-GB" sz="1200" dirty="0">
                <a:cs typeface="Times New Roman" panose="02020603050405020304" pitchFamily="18" charset="0"/>
              </a:rPr>
              <a:t> </a:t>
            </a:r>
            <a:r>
              <a:rPr lang="en-US" sz="1200" dirty="0">
                <a:cs typeface="Times New Roman" panose="02020603050405020304" pitchFamily="18" charset="0"/>
              </a:rPr>
              <a:t>on that later). So material and shape are coupled, requiring a method of choosing them</a:t>
            </a:r>
            <a:r>
              <a:rPr lang="en-GB" sz="1200" dirty="0">
                <a:cs typeface="Times New Roman" panose="02020603050405020304" pitchFamily="18" charset="0"/>
              </a:rPr>
              <a:t> </a:t>
            </a:r>
            <a:r>
              <a:rPr lang="en-US" sz="1200" dirty="0">
                <a:cs typeface="Times New Roman" panose="02020603050405020304" pitchFamily="18" charset="0"/>
              </a:rPr>
              <a:t>together.</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273490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Loading</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choice of section shape is linked to the mode of loading. I-sections resist bending</a:t>
            </a:r>
            <a:r>
              <a:rPr lang="en-GB" sz="1200" dirty="0">
                <a:cs typeface="Times New Roman" panose="02020603050405020304" pitchFamily="18" charset="0"/>
              </a:rPr>
              <a:t> </a:t>
            </a:r>
            <a:r>
              <a:rPr lang="en-US" sz="1200" dirty="0">
                <a:cs typeface="Times New Roman" panose="02020603050405020304" pitchFamily="18" charset="0"/>
              </a:rPr>
              <a:t>but are poor in torsion. Tubes resist torsion well. Tubes and box sections are good as</a:t>
            </a:r>
            <a:r>
              <a:rPr lang="en-GB" sz="1200" dirty="0">
                <a:cs typeface="Times New Roman" panose="02020603050405020304" pitchFamily="18" charset="0"/>
              </a:rPr>
              <a:t> </a:t>
            </a:r>
            <a:r>
              <a:rPr lang="en-US" sz="1200" dirty="0">
                <a:cs typeface="Times New Roman" panose="02020603050405020304" pitchFamily="18" charset="0"/>
              </a:rPr>
              <a:t>columns, though I-sections are often used because their entire surface can be reached for</a:t>
            </a:r>
            <a:r>
              <a:rPr lang="en-GB" sz="1200" dirty="0">
                <a:cs typeface="Times New Roman" panose="02020603050405020304" pitchFamily="18" charset="0"/>
              </a:rPr>
              <a:t> </a:t>
            </a:r>
            <a:r>
              <a:rPr lang="en-US" sz="1200" dirty="0">
                <a:cs typeface="Times New Roman" panose="02020603050405020304" pitchFamily="18" charset="0"/>
              </a:rPr>
              <a:t>painting and inspection, whereas the inner surface of tubes and boxes cannot.</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326115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Bending</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obvious way to measure </a:t>
            </a:r>
            <a:r>
              <a:rPr lang="en-US" sz="1200" b="1" dirty="0">
                <a:solidFill>
                  <a:srgbClr val="CC0000"/>
                </a:solidFill>
                <a:cs typeface="Times New Roman" panose="02020603050405020304" pitchFamily="18" charset="0"/>
              </a:rPr>
              <a:t>shape efficiency</a:t>
            </a:r>
            <a:r>
              <a:rPr lang="en-US" sz="1200" dirty="0">
                <a:cs typeface="Times New Roman" panose="02020603050405020304" pitchFamily="18" charset="0"/>
              </a:rPr>
              <a:t> is to compare the behavior of a shaped</a:t>
            </a:r>
            <a:r>
              <a:rPr lang="en-GB" sz="1200" dirty="0">
                <a:cs typeface="Times New Roman" panose="02020603050405020304" pitchFamily="18" charset="0"/>
              </a:rPr>
              <a:t> </a:t>
            </a:r>
            <a:r>
              <a:rPr lang="en-US" sz="1200" dirty="0">
                <a:cs typeface="Times New Roman" panose="02020603050405020304" pitchFamily="18" charset="0"/>
              </a:rPr>
              <a:t>section with that of a standard section with the same area – and thus the same mass of material per unit length. We take the standard section to be a </a:t>
            </a:r>
            <a:r>
              <a:rPr lang="en-US" sz="1200" i="1" dirty="0">
                <a:cs typeface="Times New Roman" panose="02020603050405020304" pitchFamily="18" charset="0"/>
              </a:rPr>
              <a:t>solid square</a:t>
            </a:r>
            <a:r>
              <a:rPr lang="en-US" sz="1200" dirty="0">
                <a:cs typeface="Times New Roman" panose="02020603050405020304" pitchFamily="18" charset="0"/>
              </a:rPr>
              <a:t>. If the square</a:t>
            </a:r>
            <a:r>
              <a:rPr lang="en-GB" sz="1200" dirty="0">
                <a:cs typeface="Times New Roman" panose="02020603050405020304" pitchFamily="18" charset="0"/>
              </a:rPr>
              <a:t> </a:t>
            </a:r>
            <a:r>
              <a:rPr lang="en-US" sz="1200" dirty="0">
                <a:cs typeface="Times New Roman" panose="02020603050405020304" pitchFamily="18" charset="0"/>
              </a:rPr>
              <a:t>section is reshaped into a tube or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-section, the cross-section area stays the same but the</a:t>
            </a:r>
            <a:r>
              <a:rPr lang="en-GB" sz="1200" dirty="0">
                <a:cs typeface="Times New Roman" panose="02020603050405020304" pitchFamily="18" charset="0"/>
              </a:rPr>
              <a:t> </a:t>
            </a:r>
            <a:r>
              <a:rPr lang="en-US" sz="1200" dirty="0">
                <a:cs typeface="Times New Roman" panose="02020603050405020304" pitchFamily="18" charset="0"/>
              </a:rPr>
              <a:t>bending stiffness increases. Bending stiffness is proportional to E</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 where E is Young’s</a:t>
            </a:r>
            <a:r>
              <a:rPr lang="en-GB" sz="1200" dirty="0">
                <a:cs typeface="Times New Roman" panose="02020603050405020304" pitchFamily="18" charset="0"/>
              </a:rPr>
              <a:t> </a:t>
            </a:r>
            <a:r>
              <a:rPr lang="en-US" sz="1200" dirty="0">
                <a:cs typeface="Times New Roman" panose="02020603050405020304" pitchFamily="18" charset="0"/>
              </a:rPr>
              <a:t>modulus and </a:t>
            </a:r>
            <a:r>
              <a:rPr lang="en-US" sz="1200" dirty="0">
                <a:latin typeface="Tahoma" panose="020B0604030504040204" pitchFamily="34" charset="0"/>
                <a:cs typeface="Times New Roman" panose="02020603050405020304" pitchFamily="18" charset="0"/>
              </a:rPr>
              <a:t>I </a:t>
            </a:r>
            <a:r>
              <a:rPr lang="en-US" sz="1200" dirty="0">
                <a:cs typeface="Times New Roman" panose="02020603050405020304" pitchFamily="18" charset="0"/>
              </a:rPr>
              <a:t>is the second moment of area of the cross section.</a:t>
            </a:r>
            <a:r>
              <a:rPr lang="en-GB" sz="1200" dirty="0">
                <a:cs typeface="Times New Roman" panose="02020603050405020304" pitchFamily="18" charset="0"/>
              </a:rPr>
              <a:t> </a:t>
            </a:r>
            <a:r>
              <a:rPr lang="en-US" sz="1200" dirty="0">
                <a:cs typeface="Times New Roman" panose="02020603050405020304" pitchFamily="18" charset="0"/>
              </a:rPr>
              <a:t>The standard and the shaped beam are the same material, so E does not change. The</a:t>
            </a:r>
            <a:r>
              <a:rPr lang="en-GB" sz="1200" dirty="0">
                <a:cs typeface="Times New Roman" panose="02020603050405020304" pitchFamily="18" charset="0"/>
              </a:rPr>
              <a:t> </a:t>
            </a:r>
            <a:r>
              <a:rPr lang="en-US" sz="1200" dirty="0">
                <a:cs typeface="Times New Roman" panose="02020603050405020304" pitchFamily="18" charset="0"/>
              </a:rPr>
              <a:t>second moment I increases from</a:t>
            </a:r>
            <a:endParaRPr lang="en-GB" sz="1200" dirty="0">
              <a:cs typeface="Times New Roman" panose="02020603050405020304" pitchFamily="18" charset="0"/>
            </a:endParaRPr>
          </a:p>
          <a:p>
            <a:r>
              <a:rPr lang="en-US" sz="1200" dirty="0">
                <a:cs typeface="Times New Roman" panose="02020603050405020304" pitchFamily="18" charset="0"/>
              </a:rPr>
              <a:t>    	</a:t>
            </a:r>
            <a:r>
              <a:rPr lang="en-US" sz="1200" dirty="0">
                <a:latin typeface="Tahoma" panose="020B0604030504040204" pitchFamily="34" charset="0"/>
                <a:cs typeface="Times New Roman" panose="02020603050405020304" pitchFamily="18" charset="0"/>
              </a:rPr>
              <a:t>I</a:t>
            </a:r>
            <a:r>
              <a:rPr lang="en-US" sz="1200" baseline="-25000" dirty="0">
                <a:latin typeface="Tahoma" panose="020B0604030504040204" pitchFamily="34" charset="0"/>
                <a:cs typeface="Times New Roman" panose="02020603050405020304" pitchFamily="18" charset="0"/>
              </a:rPr>
              <a:t>0  </a:t>
            </a:r>
            <a:r>
              <a:rPr lang="en-US" sz="1200" dirty="0">
                <a:cs typeface="Times New Roman" panose="02020603050405020304" pitchFamily="18" charset="0"/>
              </a:rPr>
              <a:t>= A</a:t>
            </a:r>
            <a:r>
              <a:rPr lang="en-US" sz="1200" baseline="30000" dirty="0">
                <a:cs typeface="Times New Roman" panose="02020603050405020304" pitchFamily="18" charset="0"/>
              </a:rPr>
              <a:t>2</a:t>
            </a:r>
            <a:r>
              <a:rPr lang="en-US" sz="1200" dirty="0">
                <a:cs typeface="Times New Roman" panose="02020603050405020304" pitchFamily="18" charset="0"/>
              </a:rPr>
              <a:t>/12</a:t>
            </a:r>
            <a:endParaRPr lang="en-GB" sz="1200" dirty="0">
              <a:cs typeface="Times New Roman" panose="02020603050405020304" pitchFamily="18" charset="0"/>
            </a:endParaRPr>
          </a:p>
          <a:p>
            <a:r>
              <a:rPr lang="en-US" sz="1200" dirty="0">
                <a:cs typeface="Times New Roman" panose="02020603050405020304" pitchFamily="18" charset="0"/>
              </a:rPr>
              <a:t>to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 so the bending stiffness increases by the factor</a:t>
            </a:r>
            <a:endParaRPr lang="en-GB" sz="1200" dirty="0">
              <a:cs typeface="Times New Roman" panose="02020603050405020304" pitchFamily="18" charset="0"/>
            </a:endParaRPr>
          </a:p>
          <a:p>
            <a:r>
              <a:rPr lang="en-US" sz="1200" dirty="0">
                <a:cs typeface="Times New Roman" panose="02020603050405020304" pitchFamily="18" charset="0"/>
                <a:sym typeface="Symbol" panose="05050102010706020507" pitchFamily="18" charset="2"/>
              </a:rPr>
              <a:t>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e</a:t>
            </a:r>
            <a:r>
              <a:rPr lang="en-US" sz="1200" dirty="0">
                <a:cs typeface="Times New Roman" panose="02020603050405020304" pitchFamily="18" charset="0"/>
              </a:rPr>
              <a:t>  =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t>
            </a:r>
            <a:r>
              <a:rPr lang="en-US" sz="1200" dirty="0">
                <a:latin typeface="Tahoma" panose="020B0604030504040204" pitchFamily="34" charset="0"/>
                <a:cs typeface="Times New Roman" panose="02020603050405020304" pitchFamily="18" charset="0"/>
              </a:rPr>
              <a:t>I</a:t>
            </a:r>
            <a:r>
              <a:rPr lang="en-US" sz="1200" baseline="-25000" dirty="0">
                <a:cs typeface="Times New Roman" panose="02020603050405020304" pitchFamily="18" charset="0"/>
              </a:rPr>
              <a:t>0</a:t>
            </a:r>
            <a:r>
              <a:rPr lang="en-US" sz="1200" dirty="0">
                <a:cs typeface="Times New Roman" panose="02020603050405020304" pitchFamily="18" charset="0"/>
              </a:rPr>
              <a:t> =  12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/A</a:t>
            </a:r>
            <a:r>
              <a:rPr lang="en-US" sz="1200" baseline="30000" dirty="0">
                <a:cs typeface="Times New Roman" panose="02020603050405020304" pitchFamily="18" charset="0"/>
              </a:rPr>
              <a:t>2</a:t>
            </a:r>
            <a:endParaRPr lang="en-US" sz="1200" dirty="0">
              <a:cs typeface="Times New Roman" panose="02020603050405020304" pitchFamily="18" charset="0"/>
            </a:endParaRPr>
          </a:p>
          <a:p>
            <a:r>
              <a:rPr lang="en-US" sz="1200" dirty="0">
                <a:cs typeface="Times New Roman" panose="02020603050405020304" pitchFamily="18" charset="0"/>
              </a:rPr>
              <a:t>The </a:t>
            </a:r>
            <a:r>
              <a:rPr lang="en-US" sz="1200" b="1" dirty="0">
                <a:solidFill>
                  <a:srgbClr val="CC0000"/>
                </a:solidFill>
                <a:cs typeface="Times New Roman" panose="02020603050405020304" pitchFamily="18" charset="0"/>
              </a:rPr>
              <a:t>quantity </a:t>
            </a:r>
            <a:r>
              <a:rPr lang="el-GR" sz="1200" b="1" dirty="0">
                <a:cs typeface="Times New Roman" panose="02020603050405020304" pitchFamily="18" charset="0"/>
                <a:sym typeface="Symbol" panose="05050102010706020507" pitchFamily="18" charset="2"/>
              </a:rPr>
              <a:t>φ</a:t>
            </a:r>
            <a:r>
              <a:rPr lang="en-US" sz="1200" b="1" i="1" baseline="-25000" dirty="0">
                <a:solidFill>
                  <a:srgbClr val="CC0000"/>
                </a:solidFill>
                <a:cs typeface="Times New Roman" panose="02020603050405020304" pitchFamily="18" charset="0"/>
              </a:rPr>
              <a:t>e</a:t>
            </a:r>
            <a:r>
              <a:rPr lang="en-US" sz="1200" i="1" dirty="0">
                <a:cs typeface="Times New Roman" panose="02020603050405020304" pitchFamily="18" charset="0"/>
              </a:rPr>
              <a:t> </a:t>
            </a:r>
            <a:r>
              <a:rPr lang="en-US" sz="1200" dirty="0">
                <a:cs typeface="Times New Roman" panose="02020603050405020304" pitchFamily="18" charset="0"/>
              </a:rPr>
              <a:t>measures the efficiency of the shape when stiffness is the goal. It is called the </a:t>
            </a:r>
            <a:r>
              <a:rPr lang="en-US" sz="1200" b="1" dirty="0">
                <a:solidFill>
                  <a:srgbClr val="CC0000"/>
                </a:solidFill>
                <a:cs typeface="Times New Roman" panose="02020603050405020304" pitchFamily="18" charset="0"/>
              </a:rPr>
              <a:t>elastic shape factor.</a:t>
            </a:r>
            <a:endParaRPr lang="en-GB" sz="1200" b="1" dirty="0">
              <a:solidFill>
                <a:srgbClr val="CC0000"/>
              </a:solidFill>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154045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latin typeface="TimesNewRoman"/>
                <a:cs typeface="Times New Roman" panose="02020603050405020304" pitchFamily="18" charset="0"/>
              </a:rPr>
              <a:t>Shape factor</a:t>
            </a:r>
          </a:p>
          <a:p>
            <a:pPr algn="ctr"/>
            <a:endParaRPr lang="en-US" sz="1200" b="1" i="1" dirty="0">
              <a:latin typeface="TimesNewRoman"/>
              <a:cs typeface="Times New Roman" panose="02020603050405020304" pitchFamily="18" charset="0"/>
            </a:endParaRPr>
          </a:p>
          <a:p>
            <a:r>
              <a:rPr lang="en-US" sz="1200" dirty="0">
                <a:latin typeface="TimesNewRoman"/>
                <a:cs typeface="Times New Roman" panose="02020603050405020304" pitchFamily="18" charset="0"/>
              </a:rPr>
              <a:t>Area A has dimensions (m</a:t>
            </a:r>
            <a:r>
              <a:rPr lang="en-US" sz="1200" baseline="30000" dirty="0">
                <a:latin typeface="TimesNewRoman"/>
                <a:cs typeface="Times New Roman" panose="02020603050405020304" pitchFamily="18" charset="0"/>
              </a:rPr>
              <a:t>2</a:t>
            </a:r>
            <a:r>
              <a:rPr lang="en-US" sz="1200" dirty="0">
                <a:latin typeface="TimesNewRoman"/>
                <a:cs typeface="Times New Roman" panose="02020603050405020304" pitchFamily="18" charset="0"/>
              </a:rPr>
              <a:t>) but shape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a:t>
            </a:r>
            <a:r>
              <a:rPr lang="en-US" sz="1200" i="1" dirty="0">
                <a:cs typeface="Times New Roman" panose="02020603050405020304" pitchFamily="18" charset="0"/>
              </a:rPr>
              <a:t> </a:t>
            </a:r>
            <a:r>
              <a:rPr lang="en-US" sz="1200" dirty="0">
                <a:latin typeface="TimesNewRoman"/>
                <a:cs typeface="Times New Roman" panose="02020603050405020304" pitchFamily="18" charset="0"/>
              </a:rPr>
              <a:t>, does not – it is a pure number. The frame shows </a:t>
            </a:r>
            <a:r>
              <a:rPr lang="en-US" sz="1200" dirty="0">
                <a:latin typeface="Tahoma" panose="020B0604030504040204" pitchFamily="34" charset="0"/>
                <a:cs typeface="Times New Roman" panose="02020603050405020304" pitchFamily="18" charset="0"/>
              </a:rPr>
              <a:t>I</a:t>
            </a:r>
            <a:r>
              <a:rPr lang="en-US" sz="1200" dirty="0">
                <a:latin typeface="TimesNewRoman"/>
                <a:cs typeface="Times New Roman" panose="02020603050405020304" pitchFamily="18" charset="0"/>
              </a:rPr>
              <a:t>-sections and tubes with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a:t>
            </a:r>
            <a:r>
              <a:rPr lang="en-US" sz="1200" i="1" dirty="0">
                <a:cs typeface="Times New Roman" panose="02020603050405020304" pitchFamily="18" charset="0"/>
              </a:rPr>
              <a:t> </a:t>
            </a:r>
            <a:r>
              <a:rPr lang="en-US" sz="1200" dirty="0">
                <a:latin typeface="TimesNewRoman"/>
                <a:cs typeface="Times New Roman" panose="02020603050405020304" pitchFamily="18" charset="0"/>
              </a:rPr>
              <a:t>= 10, meaning that they are 10 times stiffer in</a:t>
            </a:r>
            <a:r>
              <a:rPr lang="en-GB" sz="1200" dirty="0">
                <a:cs typeface="Times New Roman" panose="02020603050405020304" pitchFamily="18" charset="0"/>
              </a:rPr>
              <a:t> </a:t>
            </a:r>
            <a:r>
              <a:rPr lang="en-US" sz="1200" dirty="0">
                <a:latin typeface="TimesNewRoman"/>
                <a:cs typeface="Times New Roman" panose="02020603050405020304" pitchFamily="18" charset="0"/>
              </a:rPr>
              <a:t>bending than a solid square section of the same area. The three I-sections differ in size,</a:t>
            </a:r>
            <a:r>
              <a:rPr lang="en-GB" sz="1200" dirty="0">
                <a:cs typeface="Times New Roman" panose="02020603050405020304" pitchFamily="18" charset="0"/>
              </a:rPr>
              <a:t> </a:t>
            </a:r>
            <a:r>
              <a:rPr lang="en-US" sz="1200" dirty="0">
                <a:latin typeface="TimesNewRoman"/>
                <a:cs typeface="Times New Roman" panose="02020603050405020304" pitchFamily="18" charset="0"/>
              </a:rPr>
              <a:t>but all have the same shape factor – each is a magnified version of the one on its left.</a:t>
            </a:r>
            <a:r>
              <a:rPr lang="en-GB" sz="1200" dirty="0">
                <a:cs typeface="Times New Roman" panose="02020603050405020304" pitchFamily="18" charset="0"/>
              </a:rPr>
              <a:t> </a:t>
            </a:r>
            <a:r>
              <a:rPr lang="en-US" sz="1200" dirty="0">
                <a:latin typeface="TimesNewRoman"/>
                <a:cs typeface="Times New Roman" panose="02020603050405020304" pitchFamily="18" charset="0"/>
              </a:rPr>
              <a:t>The same is true of the tubes.</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6656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Bending</a:t>
            </a:r>
          </a:p>
          <a:p>
            <a:pPr algn="ctr"/>
            <a:endParaRPr lang="en-US" sz="1200" b="1" i="1" dirty="0">
              <a:cs typeface="Times New Roman" panose="02020603050405020304" pitchFamily="18" charset="0"/>
            </a:endParaRPr>
          </a:p>
          <a:p>
            <a:r>
              <a:rPr lang="en-US" sz="1200" dirty="0">
                <a:cs typeface="Times New Roman" panose="02020603050405020304" pitchFamily="18" charset="0"/>
              </a:rPr>
              <a:t>A parallel argument leads to the definition of the shape factor for the onset of yield or</a:t>
            </a:r>
            <a:r>
              <a:rPr lang="en-GB" sz="1200" dirty="0">
                <a:cs typeface="Times New Roman" panose="02020603050405020304" pitchFamily="18" charset="0"/>
              </a:rPr>
              <a:t> </a:t>
            </a:r>
            <a:r>
              <a:rPr lang="en-US" sz="1200" dirty="0">
                <a:cs typeface="Times New Roman" panose="02020603050405020304" pitchFamily="18" charset="0"/>
              </a:rPr>
              <a:t>failure in bending. Here the act of shaping increases the section modulus Z. The</a:t>
            </a:r>
            <a:r>
              <a:rPr lang="en-GB" sz="1200" dirty="0">
                <a:cs typeface="Times New Roman" panose="02020603050405020304" pitchFamily="18" charset="0"/>
              </a:rPr>
              <a:t> </a:t>
            </a:r>
            <a:r>
              <a:rPr lang="en-US" sz="1200" dirty="0">
                <a:cs typeface="Times New Roman" panose="02020603050405020304" pitchFamily="18" charset="0"/>
              </a:rPr>
              <a:t>efficiency is the ratio of this to the value</a:t>
            </a:r>
            <a:endParaRPr lang="en-GB" sz="1200" dirty="0">
              <a:cs typeface="Times New Roman" panose="02020603050405020304" pitchFamily="18" charset="0"/>
            </a:endParaRPr>
          </a:p>
          <a:p>
            <a:r>
              <a:rPr lang="en-US" sz="1200" i="1" dirty="0">
                <a:cs typeface="Times New Roman" panose="02020603050405020304" pitchFamily="18" charset="0"/>
              </a:rPr>
              <a:t>	</a:t>
            </a:r>
            <a:r>
              <a:rPr lang="en-US" sz="1200" dirty="0">
                <a:cs typeface="Times New Roman" panose="02020603050405020304" pitchFamily="18" charset="0"/>
              </a:rPr>
              <a:t>Z</a:t>
            </a:r>
            <a:r>
              <a:rPr lang="en-US" sz="1200" baseline="-25000" dirty="0">
                <a:cs typeface="Times New Roman" panose="02020603050405020304" pitchFamily="18" charset="0"/>
              </a:rPr>
              <a:t>0  </a:t>
            </a:r>
            <a:r>
              <a:rPr lang="en-US" sz="1200" dirty="0">
                <a:cs typeface="Times New Roman" panose="02020603050405020304" pitchFamily="18" charset="0"/>
              </a:rPr>
              <a:t> =  A</a:t>
            </a:r>
            <a:r>
              <a:rPr lang="en-US" sz="1200" baseline="30000" dirty="0">
                <a:cs typeface="Times New Roman" panose="02020603050405020304" pitchFamily="18" charset="0"/>
              </a:rPr>
              <a:t>2/3</a:t>
            </a:r>
            <a:r>
              <a:rPr lang="en-US" sz="1200" dirty="0">
                <a:cs typeface="Times New Roman" panose="02020603050405020304" pitchFamily="18" charset="0"/>
              </a:rPr>
              <a:t>/6</a:t>
            </a:r>
            <a:endParaRPr lang="en-GB" sz="1200" dirty="0">
              <a:cs typeface="Times New Roman" panose="02020603050405020304" pitchFamily="18" charset="0"/>
            </a:endParaRPr>
          </a:p>
          <a:p>
            <a:r>
              <a:rPr lang="en-US" sz="1200" dirty="0">
                <a:cs typeface="Times New Roman" panose="02020603050405020304" pitchFamily="18" charset="0"/>
              </a:rPr>
              <a:t>for the solid square section, giving the shape factor</a:t>
            </a:r>
            <a:endParaRPr lang="en-GB" sz="1200" dirty="0">
              <a:cs typeface="Times New Roman" panose="02020603050405020304" pitchFamily="18" charset="0"/>
            </a:endParaRPr>
          </a:p>
          <a:p>
            <a:r>
              <a:rPr lang="en-GB" sz="1200" dirty="0">
                <a:cs typeface="Times New Roman" panose="02020603050405020304" pitchFamily="18" charset="0"/>
                <a:sym typeface="Symbol" panose="05050102010706020507" pitchFamily="18" charset="2"/>
              </a:rPr>
              <a:t>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f</a:t>
            </a:r>
            <a:r>
              <a:rPr lang="en-US" sz="1200" dirty="0">
                <a:cs typeface="Times New Roman" panose="02020603050405020304" pitchFamily="18" charset="0"/>
              </a:rPr>
              <a:t>  =  Z/Z</a:t>
            </a:r>
            <a:r>
              <a:rPr lang="en-US" sz="1200" baseline="-25000" dirty="0">
                <a:cs typeface="Times New Roman" panose="02020603050405020304" pitchFamily="18" charset="0"/>
              </a:rPr>
              <a:t>0</a:t>
            </a:r>
            <a:r>
              <a:rPr lang="en-US" sz="1200" dirty="0">
                <a:cs typeface="Times New Roman" panose="02020603050405020304" pitchFamily="18" charset="0"/>
              </a:rPr>
              <a:t>  =  6Z/A</a:t>
            </a:r>
            <a:r>
              <a:rPr lang="en-US" sz="1200" baseline="30000" dirty="0">
                <a:cs typeface="Times New Roman" panose="02020603050405020304" pitchFamily="18" charset="0"/>
              </a:rPr>
              <a:t>3/2</a:t>
            </a:r>
            <a:endParaRPr lang="en-US" sz="1200" dirty="0">
              <a:cs typeface="Times New Roman" panose="02020603050405020304" pitchFamily="18" charset="0"/>
            </a:endParaRPr>
          </a:p>
          <a:p>
            <a:r>
              <a:rPr lang="en-US" sz="1200" dirty="0">
                <a:cs typeface="Times New Roman" panose="02020603050405020304" pitchFamily="18" charset="0"/>
              </a:rPr>
              <a:t>The quantity </a:t>
            </a:r>
            <a:r>
              <a:rPr lang="el-GR" sz="1200" dirty="0">
                <a:cs typeface="Times New Roman" panose="02020603050405020304" pitchFamily="18" charset="0"/>
                <a:sym typeface="Symbol" panose="05050102010706020507" pitchFamily="18" charset="2"/>
              </a:rPr>
              <a:t>φ</a:t>
            </a:r>
            <a:r>
              <a:rPr lang="en-US" sz="1200" baseline="-25000" dirty="0">
                <a:cs typeface="Times New Roman" panose="02020603050405020304" pitchFamily="18" charset="0"/>
              </a:rPr>
              <a:t>f</a:t>
            </a:r>
            <a:r>
              <a:rPr lang="en-US" sz="1200" i="1" baseline="-25000" dirty="0">
                <a:cs typeface="Times New Roman" panose="02020603050405020304" pitchFamily="18" charset="0"/>
              </a:rPr>
              <a:t> </a:t>
            </a:r>
            <a:r>
              <a:rPr lang="en-US" sz="1200" i="1" dirty="0">
                <a:cs typeface="Times New Roman" panose="02020603050405020304" pitchFamily="18" charset="0"/>
              </a:rPr>
              <a:t>, </a:t>
            </a:r>
            <a:r>
              <a:rPr lang="en-US" sz="1200" dirty="0">
                <a:cs typeface="Times New Roman" panose="02020603050405020304" pitchFamily="18" charset="0"/>
              </a:rPr>
              <a:t>the </a:t>
            </a:r>
            <a:r>
              <a:rPr lang="en-US" sz="1200" b="1" dirty="0">
                <a:solidFill>
                  <a:srgbClr val="CC0000"/>
                </a:solidFill>
                <a:cs typeface="Times New Roman" panose="02020603050405020304" pitchFamily="18" charset="0"/>
              </a:rPr>
              <a:t>plastic shape factor</a:t>
            </a:r>
            <a:r>
              <a:rPr lang="en-US" sz="1200" i="1" dirty="0">
                <a:cs typeface="Times New Roman" panose="02020603050405020304" pitchFamily="18" charset="0"/>
              </a:rPr>
              <a:t>, </a:t>
            </a:r>
            <a:r>
              <a:rPr lang="en-US" sz="1200" dirty="0">
                <a:cs typeface="Times New Roman" panose="02020603050405020304" pitchFamily="18" charset="0"/>
              </a:rPr>
              <a:t>measures the efficiency of the shape when strength is the goal. Shapes</a:t>
            </a:r>
            <a:r>
              <a:rPr lang="en-GB" sz="1200" dirty="0">
                <a:cs typeface="Times New Roman" panose="02020603050405020304" pitchFamily="18" charset="0"/>
              </a:rPr>
              <a:t> </a:t>
            </a:r>
            <a:r>
              <a:rPr lang="en-US" sz="1200" dirty="0">
                <a:cs typeface="Times New Roman" panose="02020603050405020304" pitchFamily="18" charset="0"/>
              </a:rPr>
              <a:t>with high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e </a:t>
            </a:r>
            <a:r>
              <a:rPr lang="en-US" sz="1200" dirty="0">
                <a:cs typeface="Times New Roman" panose="02020603050405020304" pitchFamily="18" charset="0"/>
              </a:rPr>
              <a:t>have high </a:t>
            </a:r>
            <a:r>
              <a:rPr lang="el-GR" sz="1200" dirty="0">
                <a:cs typeface="Times New Roman" panose="02020603050405020304" pitchFamily="18" charset="0"/>
                <a:sym typeface="Symbol" panose="05050102010706020507" pitchFamily="18" charset="2"/>
              </a:rPr>
              <a:t>φ</a:t>
            </a:r>
            <a:r>
              <a:rPr lang="en-US" sz="1200" i="1" baseline="-25000" dirty="0">
                <a:cs typeface="Times New Roman" panose="02020603050405020304" pitchFamily="18" charset="0"/>
              </a:rPr>
              <a:t>f</a:t>
            </a:r>
            <a:r>
              <a:rPr lang="en-US" sz="1200" i="1" dirty="0">
                <a:cs typeface="Times New Roman" panose="02020603050405020304" pitchFamily="18" charset="0"/>
              </a:rPr>
              <a:t>  </a:t>
            </a:r>
            <a:r>
              <a:rPr lang="en-US" sz="1200" dirty="0">
                <a:cs typeface="Times New Roman" panose="02020603050405020304" pitchFamily="18" charset="0"/>
              </a:rPr>
              <a:t>as well.</a:t>
            </a:r>
            <a:r>
              <a:rPr lang="en-GB" sz="1200" dirty="0">
                <a:cs typeface="Times New Roman" panose="02020603050405020304" pitchFamily="18" charset="0"/>
              </a:rPr>
              <a:t> </a:t>
            </a:r>
            <a:r>
              <a:rPr lang="en-US" sz="1200" dirty="0">
                <a:cs typeface="Times New Roman" panose="02020603050405020304" pitchFamily="18" charset="0"/>
              </a:rPr>
              <a:t>Similar shape factors characterize stiffness and strength in torsion.</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129613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Shape factors</a:t>
            </a:r>
          </a:p>
          <a:p>
            <a:pPr algn="ctr"/>
            <a:endParaRPr lang="en-US" sz="1200" b="1" i="1" dirty="0">
              <a:cs typeface="Times New Roman" panose="02020603050405020304" pitchFamily="18" charset="0"/>
            </a:endParaRPr>
          </a:p>
          <a:p>
            <a:r>
              <a:rPr lang="en-US" sz="1200" dirty="0">
                <a:cs typeface="Times New Roman" panose="02020603050405020304" pitchFamily="18" charset="0"/>
              </a:rPr>
              <a:t>The quantities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 Z and A can all be calculated from the dimensions of the section,</a:t>
            </a:r>
            <a:r>
              <a:rPr lang="en-GB" sz="1200" dirty="0">
                <a:cs typeface="Times New Roman" panose="02020603050405020304" pitchFamily="18" charset="0"/>
              </a:rPr>
              <a:t> </a:t>
            </a:r>
            <a:r>
              <a:rPr lang="en-US" sz="1200" dirty="0">
                <a:cs typeface="Times New Roman" panose="02020603050405020304" pitchFamily="18" charset="0"/>
              </a:rPr>
              <a:t>allowing </a:t>
            </a:r>
            <a:r>
              <a:rPr lang="en-US" sz="1200" i="1" dirty="0">
                <a:cs typeface="Times New Roman" panose="02020603050405020304" pitchFamily="18" charset="0"/>
              </a:rPr>
              <a:t>e </a:t>
            </a:r>
            <a:r>
              <a:rPr lang="en-US" sz="1200" dirty="0">
                <a:cs typeface="Times New Roman" panose="02020603050405020304" pitchFamily="18" charset="0"/>
              </a:rPr>
              <a:t>φ to be calculated when these are known. This frame shows a small part of a</a:t>
            </a:r>
            <a:r>
              <a:rPr lang="en-GB" sz="1200" dirty="0">
                <a:cs typeface="Times New Roman" panose="02020603050405020304" pitchFamily="18" charset="0"/>
              </a:rPr>
              <a:t> </a:t>
            </a:r>
            <a:r>
              <a:rPr lang="en-US" sz="1200" dirty="0">
                <a:cs typeface="Times New Roman" panose="02020603050405020304" pitchFamily="18" charset="0"/>
              </a:rPr>
              <a:t>larger table listing these (See “Materials Selection in Mechanical Design”). Note that the square section has a shape factor of 1; that for a</a:t>
            </a:r>
            <a:r>
              <a:rPr lang="en-GB" sz="1200" dirty="0">
                <a:cs typeface="Times New Roman" panose="02020603050405020304" pitchFamily="18" charset="0"/>
              </a:rPr>
              <a:t> </a:t>
            </a:r>
            <a:r>
              <a:rPr lang="en-US" sz="1200" dirty="0">
                <a:cs typeface="Times New Roman" panose="02020603050405020304" pitchFamily="18" charset="0"/>
              </a:rPr>
              <a:t>solid circular section is very close to 1 (3/</a:t>
            </a:r>
            <a:r>
              <a:rPr lang="el-GR" sz="1200" i="1" dirty="0">
                <a:cs typeface="Times New Roman" panose="02020603050405020304" pitchFamily="18" charset="0"/>
              </a:rPr>
              <a:t>π</a:t>
            </a:r>
            <a:r>
              <a:rPr lang="en-US" sz="1200" dirty="0">
                <a:cs typeface="Times New Roman" panose="02020603050405020304" pitchFamily="18" charset="0"/>
              </a:rPr>
              <a:t> = 0.95). That for thin wall tubes, box and </a:t>
            </a:r>
            <a:r>
              <a:rPr lang="en-US" sz="1200" dirty="0">
                <a:latin typeface="Tahoma" panose="020B0604030504040204" pitchFamily="34" charset="0"/>
                <a:cs typeface="Times New Roman" panose="02020603050405020304" pitchFamily="18" charset="0"/>
              </a:rPr>
              <a:t>I</a:t>
            </a:r>
            <a:r>
              <a:rPr lang="en-US" sz="1200" dirty="0">
                <a:cs typeface="Times New Roman" panose="02020603050405020304" pitchFamily="18" charset="0"/>
              </a:rPr>
              <a:t>-sections</a:t>
            </a:r>
            <a:r>
              <a:rPr lang="en-GB" sz="1200" dirty="0">
                <a:cs typeface="Times New Roman" panose="02020603050405020304" pitchFamily="18" charset="0"/>
              </a:rPr>
              <a:t> </a:t>
            </a:r>
            <a:r>
              <a:rPr lang="en-US" sz="1200" dirty="0">
                <a:cs typeface="Times New Roman" panose="02020603050405020304" pitchFamily="18" charset="0"/>
              </a:rPr>
              <a:t>is much larger.</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323455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6.w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3.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8.wmf"/><Relationship Id="rId5" Type="http://schemas.openxmlformats.org/officeDocument/2006/relationships/oleObject" Target="../embeddings/oleObject22.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31.png"/><Relationship Id="rId7" Type="http://schemas.openxmlformats.org/officeDocument/2006/relationships/image" Target="../media/image33.wm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oleObject" Target="../embeddings/oleObject26.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4.wmf"/><Relationship Id="rId5" Type="http://schemas.openxmlformats.org/officeDocument/2006/relationships/oleObject" Target="../embeddings/oleObject30.bin"/><Relationship Id="rId4" Type="http://schemas.openxmlformats.org/officeDocument/2006/relationships/image" Target="../media/image43.wmf"/></Relationships>
</file>

<file path=ppt/slides/_rels/slide25.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oleObject" Target="../embeddings/oleObject5.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9.bin"/><Relationship Id="rId1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92500"/>
          </a:bodyPr>
          <a:lstStyle/>
          <a:p>
            <a:pPr marL="0" indent="0">
              <a:buNone/>
            </a:pPr>
            <a:r>
              <a:rPr lang="en-US" sz="4000" b="1" dirty="0"/>
              <a:t>Material and shape</a:t>
            </a:r>
          </a:p>
          <a:p>
            <a:pPr marL="0" indent="0">
              <a:buNone/>
            </a:pPr>
            <a:r>
              <a:rPr lang="en-US" sz="3200" b="0" dirty="0"/>
              <a:t>Materials for efficient structures</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494337" cy="1143000"/>
          </a:xfrm>
        </p:spPr>
        <p:txBody>
          <a:bodyPr>
            <a:noAutofit/>
          </a:bodyPr>
          <a:lstStyle/>
          <a:p>
            <a:r>
              <a:rPr lang="en-US" sz="1600" dirty="0"/>
              <a:t>Mike Ashby</a:t>
            </a:r>
          </a:p>
          <a:p>
            <a:r>
              <a:rPr lang="en-GB" sz="1600" dirty="0"/>
              <a:t>Department of Engineering, </a:t>
            </a:r>
          </a:p>
          <a:p>
            <a:r>
              <a:rPr lang="en-GB" sz="1600" dirty="0"/>
              <a:t>University of Cambridge </a:t>
            </a:r>
            <a:endParaRPr lang="en-US" sz="1600" dirty="0"/>
          </a:p>
          <a:p>
            <a:endParaRPr lang="en-US" sz="1600" dirty="0">
              <a:solidFill>
                <a:schemeClr val="accent3"/>
              </a:solidFill>
            </a:endParaRPr>
          </a:p>
        </p:txBody>
      </p:sp>
      <p:pic>
        <p:nvPicPr>
          <p:cNvPr id="4" name="Picture 38">
            <a:extLst>
              <a:ext uri="{FF2B5EF4-FFF2-40B4-BE49-F238E27FC236}">
                <a16:creationId xmlns:a16="http://schemas.microsoft.com/office/drawing/2014/main" id="{D454570E-0649-4E36-9210-848A16488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9" y="952500"/>
            <a:ext cx="4896133" cy="245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a:extLst>
              <a:ext uri="{FF2B5EF4-FFF2-40B4-BE49-F238E27FC236}">
                <a16:creationId xmlns:a16="http://schemas.microsoft.com/office/drawing/2014/main" id="{05E0A7CB-977D-4142-88D7-EADB5F4DE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286" y="2916237"/>
            <a:ext cx="4934829"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968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What values of </a:t>
            </a:r>
            <a:r>
              <a:rPr lang="en-GB" dirty="0">
                <a:sym typeface="Symbol" panose="05050102010706020507" pitchFamily="18" charset="2"/>
              </a:rPr>
              <a:t></a:t>
            </a:r>
            <a:r>
              <a:rPr lang="en-GB" baseline="-25000" dirty="0">
                <a:sym typeface="Symbol" panose="05050102010706020507" pitchFamily="18" charset="2"/>
              </a:rPr>
              <a:t>e </a:t>
            </a:r>
            <a:r>
              <a:rPr lang="en-GB" dirty="0">
                <a:sym typeface="Symbol" panose="05050102010706020507" pitchFamily="18" charset="2"/>
              </a:rPr>
              <a:t>exist in reality?</a:t>
            </a:r>
            <a:endParaRPr lang="en-US" dirty="0"/>
          </a:p>
        </p:txBody>
      </p:sp>
      <p:graphicFrame>
        <p:nvGraphicFramePr>
          <p:cNvPr id="4" name="Object 4">
            <a:extLst>
              <a:ext uri="{FF2B5EF4-FFF2-40B4-BE49-F238E27FC236}">
                <a16:creationId xmlns:a16="http://schemas.microsoft.com/office/drawing/2014/main" id="{D140797D-7763-4095-81DF-9EB988A6FCE3}"/>
              </a:ext>
            </a:extLst>
          </p:cNvPr>
          <p:cNvGraphicFramePr>
            <a:graphicFrameLocks noChangeAspect="1"/>
          </p:cNvGraphicFramePr>
          <p:nvPr/>
        </p:nvGraphicFramePr>
        <p:xfrm>
          <a:off x="690563" y="828675"/>
          <a:ext cx="3033712" cy="484188"/>
        </p:xfrm>
        <a:graphic>
          <a:graphicData uri="http://schemas.openxmlformats.org/presentationml/2006/ole">
            <mc:AlternateContent xmlns:mc="http://schemas.openxmlformats.org/markup-compatibility/2006">
              <mc:Choice xmlns:v="urn:schemas-microsoft-com:vml" Requires="v">
                <p:oleObj name="Equation" r:id="rId3" imgW="3873500" imgH="647700" progId="Equation.3">
                  <p:embed/>
                </p:oleObj>
              </mc:Choice>
              <mc:Fallback>
                <p:oleObj name="Equation" r:id="rId3" imgW="3873500" imgH="647700" progId="Equation.3">
                  <p:embed/>
                  <p:pic>
                    <p:nvPicPr>
                      <p:cNvPr id="4" name="Object 4">
                        <a:extLst>
                          <a:ext uri="{FF2B5EF4-FFF2-40B4-BE49-F238E27FC236}">
                            <a16:creationId xmlns:a16="http://schemas.microsoft.com/office/drawing/2014/main" id="{D140797D-7763-4095-81DF-9EB988A6F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828675"/>
                        <a:ext cx="3033712" cy="484188"/>
                      </a:xfrm>
                      <a:prstGeom prst="rect">
                        <a:avLst/>
                      </a:prstGeom>
                      <a:solidFill>
                        <a:schemeClr val="bg1">
                          <a:lumMod val="95000"/>
                        </a:schemeClr>
                      </a:solidFill>
                      <a:ln w="9525">
                        <a:solidFill>
                          <a:schemeClr val="accent1"/>
                        </a:solidFill>
                        <a:miter lim="800000"/>
                        <a:headEnd/>
                        <a:tailEnd/>
                      </a:ln>
                      <a:effectLst/>
                    </p:spPr>
                  </p:pic>
                </p:oleObj>
              </mc:Fallback>
            </mc:AlternateContent>
          </a:graphicData>
        </a:graphic>
      </p:graphicFrame>
      <p:grpSp>
        <p:nvGrpSpPr>
          <p:cNvPr id="5" name="Group 27">
            <a:extLst>
              <a:ext uri="{FF2B5EF4-FFF2-40B4-BE49-F238E27FC236}">
                <a16:creationId xmlns:a16="http://schemas.microsoft.com/office/drawing/2014/main" id="{2C6709D7-A142-462C-A347-BEDAF301EB88}"/>
              </a:ext>
            </a:extLst>
          </p:cNvPr>
          <p:cNvGrpSpPr>
            <a:grpSpLocks/>
          </p:cNvGrpSpPr>
          <p:nvPr/>
        </p:nvGrpSpPr>
        <p:grpSpPr bwMode="auto">
          <a:xfrm>
            <a:off x="8147630" y="933699"/>
            <a:ext cx="1947400" cy="573015"/>
            <a:chOff x="4518" y="840"/>
            <a:chExt cx="1255" cy="366"/>
          </a:xfrm>
        </p:grpSpPr>
        <p:sp>
          <p:nvSpPr>
            <p:cNvPr id="6" name="Line 22">
              <a:extLst>
                <a:ext uri="{FF2B5EF4-FFF2-40B4-BE49-F238E27FC236}">
                  <a16:creationId xmlns:a16="http://schemas.microsoft.com/office/drawing/2014/main" id="{1691FBBC-B671-4D97-8A11-8668043737C4}"/>
                </a:ext>
              </a:extLst>
            </p:cNvPr>
            <p:cNvSpPr>
              <a:spLocks noChangeShapeType="1"/>
            </p:cNvSpPr>
            <p:nvPr/>
          </p:nvSpPr>
          <p:spPr bwMode="auto">
            <a:xfrm flipV="1">
              <a:off x="5297" y="1092"/>
              <a:ext cx="180" cy="11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graphicFrame>
          <p:nvGraphicFramePr>
            <p:cNvPr id="7" name="Object 2">
              <a:extLst>
                <a:ext uri="{FF2B5EF4-FFF2-40B4-BE49-F238E27FC236}">
                  <a16:creationId xmlns:a16="http://schemas.microsoft.com/office/drawing/2014/main" id="{3A457721-9EA6-4DBC-A56C-D5609B63797E}"/>
                </a:ext>
              </a:extLst>
            </p:cNvPr>
            <p:cNvGraphicFramePr>
              <a:graphicFrameLocks noChangeAspect="1"/>
            </p:cNvGraphicFramePr>
            <p:nvPr/>
          </p:nvGraphicFramePr>
          <p:xfrm>
            <a:off x="5477" y="931"/>
            <a:ext cx="296" cy="191"/>
          </p:xfrm>
          <a:graphic>
            <a:graphicData uri="http://schemas.openxmlformats.org/presentationml/2006/ole">
              <mc:AlternateContent xmlns:mc="http://schemas.openxmlformats.org/markup-compatibility/2006">
                <mc:Choice xmlns:v="urn:schemas-microsoft-com:vml" Requires="v">
                  <p:oleObj name="Equation" r:id="rId5" imgW="469696" imgH="304668" progId="Equation.3">
                    <p:embed/>
                  </p:oleObj>
                </mc:Choice>
                <mc:Fallback>
                  <p:oleObj name="Equation" r:id="rId5" imgW="469696" imgH="304668" progId="Equation.3">
                    <p:embed/>
                    <p:pic>
                      <p:nvPicPr>
                        <p:cNvPr id="7" name="Object 2">
                          <a:extLst>
                            <a:ext uri="{FF2B5EF4-FFF2-40B4-BE49-F238E27FC236}">
                              <a16:creationId xmlns:a16="http://schemas.microsoft.com/office/drawing/2014/main" id="{3A457721-9EA6-4DBC-A56C-D5609B637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7" y="931"/>
                          <a:ext cx="296"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a:extLst>
                <a:ext uri="{FF2B5EF4-FFF2-40B4-BE49-F238E27FC236}">
                  <a16:creationId xmlns:a16="http://schemas.microsoft.com/office/drawing/2014/main" id="{F7A50355-984D-4EE4-ADEF-A0DA03897E52}"/>
                </a:ext>
              </a:extLst>
            </p:cNvPr>
            <p:cNvGraphicFramePr>
              <a:graphicFrameLocks noChangeAspect="1"/>
            </p:cNvGraphicFramePr>
            <p:nvPr/>
          </p:nvGraphicFramePr>
          <p:xfrm>
            <a:off x="4572" y="840"/>
            <a:ext cx="504" cy="192"/>
          </p:xfrm>
          <a:graphic>
            <a:graphicData uri="http://schemas.openxmlformats.org/presentationml/2006/ole">
              <mc:AlternateContent xmlns:mc="http://schemas.openxmlformats.org/markup-compatibility/2006">
                <mc:Choice xmlns:v="urn:schemas-microsoft-com:vml" Requires="v">
                  <p:oleObj name="Equation" r:id="rId7" imgW="799753" imgH="304668" progId="Equation.3">
                    <p:embed/>
                  </p:oleObj>
                </mc:Choice>
                <mc:Fallback>
                  <p:oleObj name="Equation" r:id="rId7" imgW="799753" imgH="304668" progId="Equation.3">
                    <p:embed/>
                    <p:pic>
                      <p:nvPicPr>
                        <p:cNvPr id="8" name="Object 3">
                          <a:extLst>
                            <a:ext uri="{FF2B5EF4-FFF2-40B4-BE49-F238E27FC236}">
                              <a16:creationId xmlns:a16="http://schemas.microsoft.com/office/drawing/2014/main" id="{F7A50355-984D-4EE4-ADEF-A0DA03897E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 y="840"/>
                          <a:ext cx="504" cy="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26">
              <a:extLst>
                <a:ext uri="{FF2B5EF4-FFF2-40B4-BE49-F238E27FC236}">
                  <a16:creationId xmlns:a16="http://schemas.microsoft.com/office/drawing/2014/main" id="{48EDBF71-CBB8-4C1B-95DE-100852DF05D1}"/>
                </a:ext>
              </a:extLst>
            </p:cNvPr>
            <p:cNvSpPr>
              <a:spLocks noChangeShapeType="1"/>
            </p:cNvSpPr>
            <p:nvPr/>
          </p:nvSpPr>
          <p:spPr bwMode="auto">
            <a:xfrm flipV="1">
              <a:off x="4518" y="1032"/>
              <a:ext cx="180" cy="114"/>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grpSp>
      <p:pic>
        <p:nvPicPr>
          <p:cNvPr id="10" name="Picture 9">
            <a:extLst>
              <a:ext uri="{FF2B5EF4-FFF2-40B4-BE49-F238E27FC236}">
                <a16:creationId xmlns:a16="http://schemas.microsoft.com/office/drawing/2014/main" id="{660C899D-E68F-4417-8191-4908663B1077}"/>
              </a:ext>
            </a:extLst>
          </p:cNvPr>
          <p:cNvPicPr>
            <a:picLocks noChangeAspect="1"/>
          </p:cNvPicPr>
          <p:nvPr/>
        </p:nvPicPr>
        <p:blipFill>
          <a:blip r:embed="rId9"/>
          <a:stretch>
            <a:fillRect/>
          </a:stretch>
        </p:blipFill>
        <p:spPr>
          <a:xfrm>
            <a:off x="2207568" y="1412776"/>
            <a:ext cx="7134651" cy="4572751"/>
          </a:xfrm>
          <a:prstGeom prst="rect">
            <a:avLst/>
          </a:prstGeom>
        </p:spPr>
      </p:pic>
    </p:spTree>
    <p:extLst>
      <p:ext uri="{BB962C8B-B14F-4D97-AF65-F5344CB8AC3E}">
        <p14:creationId xmlns:p14="http://schemas.microsoft.com/office/powerpoint/2010/main" val="227178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a:xfrm>
            <a:off x="609601" y="278907"/>
            <a:ext cx="10972799" cy="845837"/>
          </a:xfrm>
        </p:spPr>
        <p:txBody>
          <a:bodyPr/>
          <a:lstStyle/>
          <a:p>
            <a:r>
              <a:rPr lang="en-GB" dirty="0"/>
              <a:t>Limits for shape factors </a:t>
            </a:r>
            <a:r>
              <a:rPr lang="en-GB" dirty="0">
                <a:sym typeface="Symbol" panose="05050102010706020507" pitchFamily="18" charset="2"/>
              </a:rPr>
              <a:t></a:t>
            </a:r>
            <a:r>
              <a:rPr lang="en-GB" baseline="-25000" dirty="0">
                <a:sym typeface="Symbol" panose="05050102010706020507" pitchFamily="18" charset="2"/>
              </a:rPr>
              <a:t>e </a:t>
            </a:r>
            <a:r>
              <a:rPr lang="en-GB" dirty="0"/>
              <a:t>and </a:t>
            </a:r>
            <a:r>
              <a:rPr lang="en-GB" dirty="0">
                <a:sym typeface="Symbol" panose="05050102010706020507" pitchFamily="18" charset="2"/>
              </a:rPr>
              <a:t></a:t>
            </a:r>
            <a:r>
              <a:rPr lang="en-GB" baseline="-25000" dirty="0">
                <a:sym typeface="Symbol" panose="05050102010706020507" pitchFamily="18" charset="2"/>
              </a:rPr>
              <a:t>f</a:t>
            </a:r>
            <a:endParaRPr lang="en-US" dirty="0"/>
          </a:p>
        </p:txBody>
      </p:sp>
      <p:sp>
        <p:nvSpPr>
          <p:cNvPr id="4" name="Text Box 5">
            <a:extLst>
              <a:ext uri="{FF2B5EF4-FFF2-40B4-BE49-F238E27FC236}">
                <a16:creationId xmlns:a16="http://schemas.microsoft.com/office/drawing/2014/main" id="{2C890453-3296-48BE-9A47-699F5BFEAC4D}"/>
              </a:ext>
            </a:extLst>
          </p:cNvPr>
          <p:cNvSpPr txBox="1">
            <a:spLocks noChangeArrowheads="1"/>
          </p:cNvSpPr>
          <p:nvPr/>
        </p:nvSpPr>
        <p:spPr bwMode="auto">
          <a:xfrm>
            <a:off x="2842914" y="4653136"/>
            <a:ext cx="515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accent1"/>
              </a:buClr>
              <a:buSzPct val="110000"/>
              <a:buFont typeface="Wingdings" panose="05000000000000000000" pitchFamily="2" charset="2"/>
              <a:buChar char="§"/>
            </a:pPr>
            <a:r>
              <a:rPr lang="en-GB" sz="2000" dirty="0">
                <a:solidFill>
                  <a:srgbClr val="000000"/>
                </a:solidFill>
                <a:latin typeface="+mn-lt"/>
              </a:rPr>
              <a:t>  Limit set by:	(a)  manufacturing constraints</a:t>
            </a:r>
          </a:p>
          <a:p>
            <a:pPr>
              <a:spcBef>
                <a:spcPct val="0"/>
              </a:spcBef>
              <a:spcAft>
                <a:spcPct val="0"/>
              </a:spcAft>
              <a:buClr>
                <a:srgbClr val="006600"/>
              </a:buClr>
              <a:buSzPct val="110000"/>
            </a:pPr>
            <a:r>
              <a:rPr lang="en-GB" sz="2000" dirty="0">
                <a:solidFill>
                  <a:srgbClr val="000000"/>
                </a:solidFill>
                <a:latin typeface="+mn-lt"/>
              </a:rPr>
              <a:t>		(b)  local buckling</a:t>
            </a:r>
          </a:p>
        </p:txBody>
      </p:sp>
      <p:grpSp>
        <p:nvGrpSpPr>
          <p:cNvPr id="5" name="Group 24">
            <a:extLst>
              <a:ext uri="{FF2B5EF4-FFF2-40B4-BE49-F238E27FC236}">
                <a16:creationId xmlns:a16="http://schemas.microsoft.com/office/drawing/2014/main" id="{2F587F93-B947-43B6-B8C8-E12D665BDCC3}"/>
              </a:ext>
            </a:extLst>
          </p:cNvPr>
          <p:cNvGrpSpPr>
            <a:grpSpLocks/>
          </p:cNvGrpSpPr>
          <p:nvPr/>
        </p:nvGrpSpPr>
        <p:grpSpPr bwMode="auto">
          <a:xfrm>
            <a:off x="3134681" y="1256222"/>
            <a:ext cx="4864434" cy="3257682"/>
            <a:chOff x="1200" y="1680"/>
            <a:chExt cx="2976" cy="2083"/>
          </a:xfrm>
        </p:grpSpPr>
        <p:sp>
          <p:nvSpPr>
            <p:cNvPr id="6" name="Text Box 14">
              <a:extLst>
                <a:ext uri="{FF2B5EF4-FFF2-40B4-BE49-F238E27FC236}">
                  <a16:creationId xmlns:a16="http://schemas.microsoft.com/office/drawing/2014/main" id="{F4D62EF3-34CE-49A2-843B-9EB9DFF8FDE1}"/>
                </a:ext>
              </a:extLst>
            </p:cNvPr>
            <p:cNvSpPr txBox="1">
              <a:spLocks noChangeArrowheads="1"/>
            </p:cNvSpPr>
            <p:nvPr/>
          </p:nvSpPr>
          <p:spPr bwMode="auto">
            <a:xfrm>
              <a:off x="1200" y="1680"/>
              <a:ext cx="2976" cy="20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7429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74295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Material			      Max </a:t>
              </a:r>
              <a:r>
                <a:rPr lang="en-US" sz="1600" dirty="0">
                  <a:solidFill>
                    <a:srgbClr val="000000"/>
                  </a:solidFill>
                  <a:latin typeface="+mn-lt"/>
                  <a:sym typeface="Symbol" panose="05050102010706020507" pitchFamily="18" charset="2"/>
                </a:rPr>
                <a:t></a:t>
              </a:r>
              <a:r>
                <a:rPr lang="en-US" sz="1600" baseline="-25000" dirty="0">
                  <a:solidFill>
                    <a:srgbClr val="000000"/>
                  </a:solidFill>
                  <a:latin typeface="+mn-lt"/>
                  <a:sym typeface="Symbol" panose="05050102010706020507" pitchFamily="18" charset="2"/>
                </a:rPr>
                <a:t>e   	</a:t>
              </a:r>
              <a:r>
                <a:rPr lang="en-US" sz="1600" dirty="0">
                  <a:solidFill>
                    <a:srgbClr val="000000"/>
                  </a:solidFill>
                  <a:latin typeface="+mn-lt"/>
                </a:rPr>
                <a:t>Max </a:t>
              </a:r>
              <a:r>
                <a:rPr lang="en-US" sz="1600" dirty="0">
                  <a:solidFill>
                    <a:srgbClr val="000000"/>
                  </a:solidFill>
                  <a:latin typeface="+mn-lt"/>
                  <a:sym typeface="Symbol" panose="05050102010706020507" pitchFamily="18" charset="2"/>
                </a:rPr>
                <a:t></a:t>
              </a:r>
              <a:r>
                <a:rPr lang="en-US" sz="1600" baseline="-25000" dirty="0">
                  <a:solidFill>
                    <a:srgbClr val="000000"/>
                  </a:solidFill>
                  <a:latin typeface="+mn-lt"/>
                  <a:sym typeface="Symbol" panose="05050102010706020507" pitchFamily="18" charset="2"/>
                </a:rPr>
                <a:t>f</a:t>
              </a:r>
              <a:r>
                <a:rPr lang="en-US" sz="1600" dirty="0">
                  <a:solidFill>
                    <a:srgbClr val="000000"/>
                  </a:solidFill>
                  <a:latin typeface="+mn-lt"/>
                </a:rPr>
                <a:t> </a:t>
              </a:r>
            </a:p>
            <a:p>
              <a:pPr>
                <a:spcBef>
                  <a:spcPct val="50000"/>
                </a:spcBef>
              </a:pPr>
              <a:r>
                <a:rPr lang="en-US" sz="1600" dirty="0">
                  <a:solidFill>
                    <a:srgbClr val="000000"/>
                  </a:solidFill>
                  <a:latin typeface="+mn-lt"/>
                </a:rPr>
                <a:t>Steels			      65		13</a:t>
              </a:r>
            </a:p>
            <a:p>
              <a:pPr>
                <a:spcBef>
                  <a:spcPct val="50000"/>
                </a:spcBef>
              </a:pPr>
              <a:r>
                <a:rPr lang="en-US" sz="1600" dirty="0">
                  <a:solidFill>
                    <a:srgbClr val="000000"/>
                  </a:solidFill>
                  <a:latin typeface="+mn-lt"/>
                </a:rPr>
                <a:t>Aluminum alloys		      44		10</a:t>
              </a:r>
            </a:p>
            <a:p>
              <a:pPr>
                <a:spcBef>
                  <a:spcPct val="50000"/>
                </a:spcBef>
              </a:pPr>
              <a:r>
                <a:rPr lang="en-US" sz="1600" dirty="0">
                  <a:solidFill>
                    <a:srgbClr val="000000"/>
                  </a:solidFill>
                  <a:latin typeface="+mn-lt"/>
                </a:rPr>
                <a:t>GFRP and CFRP	      	      39		9</a:t>
              </a:r>
            </a:p>
            <a:p>
              <a:pPr>
                <a:spcBef>
                  <a:spcPct val="50000"/>
                </a:spcBef>
              </a:pPr>
              <a:r>
                <a:rPr lang="en-US" sz="1600" dirty="0">
                  <a:solidFill>
                    <a:srgbClr val="000000"/>
                  </a:solidFill>
                  <a:latin typeface="+mn-lt"/>
                </a:rPr>
                <a:t>Unreinforced polymers	      12		5</a:t>
              </a:r>
            </a:p>
            <a:p>
              <a:pPr>
                <a:spcBef>
                  <a:spcPct val="50000"/>
                </a:spcBef>
              </a:pPr>
              <a:r>
                <a:rPr lang="en-US" sz="1600" dirty="0">
                  <a:solidFill>
                    <a:srgbClr val="000000"/>
                  </a:solidFill>
                  <a:latin typeface="+mn-lt"/>
                </a:rPr>
                <a:t>Woods			       8		3</a:t>
              </a:r>
            </a:p>
            <a:p>
              <a:pPr>
                <a:spcBef>
                  <a:spcPct val="50000"/>
                </a:spcBef>
              </a:pPr>
              <a:r>
                <a:rPr lang="en-US" sz="1600" dirty="0">
                  <a:solidFill>
                    <a:srgbClr val="000000"/>
                  </a:solidFill>
                  <a:latin typeface="+mn-lt"/>
                </a:rPr>
                <a:t>Elastomers		      &lt;6		-</a:t>
              </a:r>
            </a:p>
            <a:p>
              <a:pPr>
                <a:spcBef>
                  <a:spcPct val="50000"/>
                </a:spcBef>
              </a:pPr>
              <a:r>
                <a:rPr lang="en-US" sz="1600" dirty="0">
                  <a:solidFill>
                    <a:srgbClr val="000000"/>
                  </a:solidFill>
                  <a:latin typeface="+mn-lt"/>
                </a:rPr>
                <a:t>Other materials		      ...can calculate</a:t>
              </a:r>
            </a:p>
          </p:txBody>
        </p:sp>
        <p:sp>
          <p:nvSpPr>
            <p:cNvPr id="7" name="Line 15">
              <a:extLst>
                <a:ext uri="{FF2B5EF4-FFF2-40B4-BE49-F238E27FC236}">
                  <a16:creationId xmlns:a16="http://schemas.microsoft.com/office/drawing/2014/main" id="{60182287-C31D-4735-A157-90DDA056D14B}"/>
                </a:ext>
              </a:extLst>
            </p:cNvPr>
            <p:cNvSpPr>
              <a:spLocks noChangeShapeType="1"/>
            </p:cNvSpPr>
            <p:nvPr/>
          </p:nvSpPr>
          <p:spPr bwMode="auto">
            <a:xfrm>
              <a:off x="1200" y="196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8" name="Line 16">
              <a:extLst>
                <a:ext uri="{FF2B5EF4-FFF2-40B4-BE49-F238E27FC236}">
                  <a16:creationId xmlns:a16="http://schemas.microsoft.com/office/drawing/2014/main" id="{8151C1CC-17DE-49D2-B11B-94717EBDCC29}"/>
                </a:ext>
              </a:extLst>
            </p:cNvPr>
            <p:cNvSpPr>
              <a:spLocks noChangeShapeType="1"/>
            </p:cNvSpPr>
            <p:nvPr/>
          </p:nvSpPr>
          <p:spPr bwMode="auto">
            <a:xfrm>
              <a:off x="1200" y="268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 name="Line 17">
              <a:extLst>
                <a:ext uri="{FF2B5EF4-FFF2-40B4-BE49-F238E27FC236}">
                  <a16:creationId xmlns:a16="http://schemas.microsoft.com/office/drawing/2014/main" id="{6F41783C-2805-4AB8-BF43-CC2C5F4E9CA3}"/>
                </a:ext>
              </a:extLst>
            </p:cNvPr>
            <p:cNvSpPr>
              <a:spLocks noChangeShapeType="1"/>
            </p:cNvSpPr>
            <p:nvPr/>
          </p:nvSpPr>
          <p:spPr bwMode="auto">
            <a:xfrm>
              <a:off x="1200" y="2976"/>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0" name="Line 18">
              <a:extLst>
                <a:ext uri="{FF2B5EF4-FFF2-40B4-BE49-F238E27FC236}">
                  <a16:creationId xmlns:a16="http://schemas.microsoft.com/office/drawing/2014/main" id="{D7E0D0D0-7E5F-465D-B432-A919CACB9807}"/>
                </a:ext>
              </a:extLst>
            </p:cNvPr>
            <p:cNvSpPr>
              <a:spLocks noChangeShapeType="1"/>
            </p:cNvSpPr>
            <p:nvPr/>
          </p:nvSpPr>
          <p:spPr bwMode="auto">
            <a:xfrm>
              <a:off x="1200" y="3264"/>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 name="Line 19">
              <a:extLst>
                <a:ext uri="{FF2B5EF4-FFF2-40B4-BE49-F238E27FC236}">
                  <a16:creationId xmlns:a16="http://schemas.microsoft.com/office/drawing/2014/main" id="{8C3B013A-9445-4615-A252-BF117DF1113C}"/>
                </a:ext>
              </a:extLst>
            </p:cNvPr>
            <p:cNvSpPr>
              <a:spLocks noChangeShapeType="1"/>
            </p:cNvSpPr>
            <p:nvPr/>
          </p:nvSpPr>
          <p:spPr bwMode="auto">
            <a:xfrm>
              <a:off x="1200" y="3504"/>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2" name="Line 20">
              <a:extLst>
                <a:ext uri="{FF2B5EF4-FFF2-40B4-BE49-F238E27FC236}">
                  <a16:creationId xmlns:a16="http://schemas.microsoft.com/office/drawing/2014/main" id="{AC972C8C-F898-4E05-93A8-1F82D9A76A9E}"/>
                </a:ext>
              </a:extLst>
            </p:cNvPr>
            <p:cNvSpPr>
              <a:spLocks noChangeShapeType="1"/>
            </p:cNvSpPr>
            <p:nvPr/>
          </p:nvSpPr>
          <p:spPr bwMode="auto">
            <a:xfrm>
              <a:off x="1200" y="244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 name="Line 21">
              <a:extLst>
                <a:ext uri="{FF2B5EF4-FFF2-40B4-BE49-F238E27FC236}">
                  <a16:creationId xmlns:a16="http://schemas.microsoft.com/office/drawing/2014/main" id="{612CF218-33F9-4487-820D-A3D1DF51DAEB}"/>
                </a:ext>
              </a:extLst>
            </p:cNvPr>
            <p:cNvSpPr>
              <a:spLocks noChangeShapeType="1"/>
            </p:cNvSpPr>
            <p:nvPr/>
          </p:nvSpPr>
          <p:spPr bwMode="auto">
            <a:xfrm>
              <a:off x="1200" y="2208"/>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4" name="Line 22">
              <a:extLst>
                <a:ext uri="{FF2B5EF4-FFF2-40B4-BE49-F238E27FC236}">
                  <a16:creationId xmlns:a16="http://schemas.microsoft.com/office/drawing/2014/main" id="{9A3CF7BD-15A8-4FF7-9553-34FEDC391231}"/>
                </a:ext>
              </a:extLst>
            </p:cNvPr>
            <p:cNvSpPr>
              <a:spLocks noChangeShapeType="1"/>
            </p:cNvSpPr>
            <p:nvPr/>
          </p:nvSpPr>
          <p:spPr bwMode="auto">
            <a:xfrm>
              <a:off x="2592" y="1680"/>
              <a:ext cx="0" cy="20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5" name="Line 23">
              <a:extLst>
                <a:ext uri="{FF2B5EF4-FFF2-40B4-BE49-F238E27FC236}">
                  <a16:creationId xmlns:a16="http://schemas.microsoft.com/office/drawing/2014/main" id="{BA9DC6C4-D082-4956-AD19-34D9B16CEE11}"/>
                </a:ext>
              </a:extLst>
            </p:cNvPr>
            <p:cNvSpPr>
              <a:spLocks noChangeShapeType="1"/>
            </p:cNvSpPr>
            <p:nvPr/>
          </p:nvSpPr>
          <p:spPr bwMode="auto">
            <a:xfrm>
              <a:off x="3360" y="1680"/>
              <a:ext cx="0" cy="18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nvGrpSpPr>
          <p:cNvPr id="16" name="Group 26">
            <a:extLst>
              <a:ext uri="{FF2B5EF4-FFF2-40B4-BE49-F238E27FC236}">
                <a16:creationId xmlns:a16="http://schemas.microsoft.com/office/drawing/2014/main" id="{5BC20C78-D5CE-4526-A32E-EF4434035F04}"/>
              </a:ext>
            </a:extLst>
          </p:cNvPr>
          <p:cNvGrpSpPr>
            <a:grpSpLocks/>
          </p:cNvGrpSpPr>
          <p:nvPr/>
        </p:nvGrpSpPr>
        <p:grpSpPr bwMode="auto">
          <a:xfrm>
            <a:off x="2730621" y="5081762"/>
            <a:ext cx="5827713" cy="1055688"/>
            <a:chOff x="432" y="3276"/>
            <a:chExt cx="3389" cy="665"/>
          </a:xfrm>
        </p:grpSpPr>
        <p:sp>
          <p:nvSpPr>
            <p:cNvPr id="17" name="Text Box 8">
              <a:extLst>
                <a:ext uri="{FF2B5EF4-FFF2-40B4-BE49-F238E27FC236}">
                  <a16:creationId xmlns:a16="http://schemas.microsoft.com/office/drawing/2014/main" id="{D40776D3-3A7B-4BC3-9226-FA5D3439711B}"/>
                </a:ext>
              </a:extLst>
            </p:cNvPr>
            <p:cNvSpPr txBox="1">
              <a:spLocks noChangeArrowheads="1"/>
            </p:cNvSpPr>
            <p:nvPr/>
          </p:nvSpPr>
          <p:spPr bwMode="auto">
            <a:xfrm>
              <a:off x="432" y="3600"/>
              <a:ext cx="13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
                  <a:schemeClr val="accent1"/>
                </a:buClr>
                <a:buSzPct val="110000"/>
                <a:buFont typeface="Wingdings" panose="05000000000000000000" pitchFamily="2" charset="2"/>
                <a:buChar char="§"/>
              </a:pPr>
              <a:r>
                <a:rPr lang="en-GB" sz="2000" dirty="0">
                  <a:solidFill>
                    <a:srgbClr val="000000"/>
                  </a:solidFill>
                  <a:latin typeface="+mn-lt"/>
                </a:rPr>
                <a:t>  Theoretical limit:</a:t>
              </a:r>
              <a:r>
                <a:rPr lang="en-GB" sz="1600" dirty="0">
                  <a:solidFill>
                    <a:srgbClr val="000000"/>
                  </a:solidFill>
                  <a:latin typeface="+mn-lt"/>
                </a:rPr>
                <a:t> </a:t>
              </a:r>
            </a:p>
          </p:txBody>
        </p:sp>
        <p:graphicFrame>
          <p:nvGraphicFramePr>
            <p:cNvPr id="18" name="Object 2">
              <a:extLst>
                <a:ext uri="{FF2B5EF4-FFF2-40B4-BE49-F238E27FC236}">
                  <a16:creationId xmlns:a16="http://schemas.microsoft.com/office/drawing/2014/main" id="{EEB58137-38BE-4027-86E1-D2D6F61E9C4B}"/>
                </a:ext>
              </a:extLst>
            </p:cNvPr>
            <p:cNvGraphicFramePr>
              <a:graphicFrameLocks noChangeAspect="1"/>
            </p:cNvGraphicFramePr>
            <p:nvPr/>
          </p:nvGraphicFramePr>
          <p:xfrm>
            <a:off x="2027" y="3499"/>
            <a:ext cx="792" cy="368"/>
          </p:xfrm>
          <a:graphic>
            <a:graphicData uri="http://schemas.openxmlformats.org/presentationml/2006/ole">
              <mc:AlternateContent xmlns:mc="http://schemas.openxmlformats.org/markup-compatibility/2006">
                <mc:Choice xmlns:v="urn:schemas-microsoft-com:vml" Requires="v">
                  <p:oleObj name="Equation" r:id="rId3" imgW="1257120" imgH="583920" progId="Equation.3">
                    <p:embed/>
                  </p:oleObj>
                </mc:Choice>
                <mc:Fallback>
                  <p:oleObj name="Equation" r:id="rId3" imgW="1257120" imgH="583920" progId="Equation.3">
                    <p:embed/>
                    <p:pic>
                      <p:nvPicPr>
                        <p:cNvPr id="18" name="Object 2">
                          <a:extLst>
                            <a:ext uri="{FF2B5EF4-FFF2-40B4-BE49-F238E27FC236}">
                              <a16:creationId xmlns:a16="http://schemas.microsoft.com/office/drawing/2014/main" id="{EEB58137-38BE-4027-86E1-D2D6F61E9C4B}"/>
                            </a:ext>
                          </a:extLst>
                        </p:cNvPr>
                        <p:cNvPicPr>
                          <a:picLocks noChangeAspect="1" noChangeArrowheads="1"/>
                        </p:cNvPicPr>
                        <p:nvPr/>
                      </p:nvPicPr>
                      <p:blipFill>
                        <a:blip r:embed="rId4"/>
                        <a:srcRect/>
                        <a:stretch>
                          <a:fillRect/>
                        </a:stretch>
                      </p:blipFill>
                      <p:spPr bwMode="auto">
                        <a:xfrm>
                          <a:off x="2027" y="3499"/>
                          <a:ext cx="792" cy="368"/>
                        </a:xfrm>
                        <a:prstGeom prst="rect">
                          <a:avLst/>
                        </a:prstGeom>
                        <a:solidFill>
                          <a:schemeClr val="bg1">
                            <a:lumMod val="95000"/>
                          </a:schemeClr>
                        </a:solidFill>
                        <a:ln w="9525">
                          <a:solidFill>
                            <a:schemeClr val="accent1"/>
                          </a:solidFill>
                          <a:miter lim="800000"/>
                          <a:headEnd/>
                          <a:tailEnd/>
                        </a:ln>
                      </p:spPr>
                    </p:pic>
                  </p:oleObj>
                </mc:Fallback>
              </mc:AlternateContent>
            </a:graphicData>
          </a:graphic>
        </p:graphicFrame>
        <p:grpSp>
          <p:nvGrpSpPr>
            <p:cNvPr id="19" name="Group 25">
              <a:extLst>
                <a:ext uri="{FF2B5EF4-FFF2-40B4-BE49-F238E27FC236}">
                  <a16:creationId xmlns:a16="http://schemas.microsoft.com/office/drawing/2014/main" id="{206E1907-6012-42F3-94EA-9E15FD114F8A}"/>
                </a:ext>
              </a:extLst>
            </p:cNvPr>
            <p:cNvGrpSpPr>
              <a:grpSpLocks/>
            </p:cNvGrpSpPr>
            <p:nvPr/>
          </p:nvGrpSpPr>
          <p:grpSpPr bwMode="auto">
            <a:xfrm>
              <a:off x="2835" y="3276"/>
              <a:ext cx="986" cy="665"/>
              <a:chOff x="2835" y="3276"/>
              <a:chExt cx="986" cy="665"/>
            </a:xfrm>
          </p:grpSpPr>
          <p:cxnSp>
            <p:nvCxnSpPr>
              <p:cNvPr id="20" name="AutoShape 9">
                <a:extLst>
                  <a:ext uri="{FF2B5EF4-FFF2-40B4-BE49-F238E27FC236}">
                    <a16:creationId xmlns:a16="http://schemas.microsoft.com/office/drawing/2014/main" id="{BA4145BA-F46F-46DA-B90B-52967962C56C}"/>
                  </a:ext>
                </a:extLst>
              </p:cNvPr>
              <p:cNvCxnSpPr>
                <a:cxnSpLocks noChangeShapeType="1"/>
              </p:cNvCxnSpPr>
              <p:nvPr/>
            </p:nvCxnSpPr>
            <p:spPr bwMode="auto">
              <a:xfrm rot="10800000" flipV="1">
                <a:off x="2842" y="3369"/>
                <a:ext cx="302" cy="216"/>
              </a:xfrm>
              <a:prstGeom prst="curvedConnector3">
                <a:avLst>
                  <a:gd name="adj1" fmla="val 50000"/>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AutoShape 10">
                <a:extLst>
                  <a:ext uri="{FF2B5EF4-FFF2-40B4-BE49-F238E27FC236}">
                    <a16:creationId xmlns:a16="http://schemas.microsoft.com/office/drawing/2014/main" id="{F7511868-72BB-45EA-A614-5F8DDB166857}"/>
                  </a:ext>
                </a:extLst>
              </p:cNvPr>
              <p:cNvCxnSpPr>
                <a:cxnSpLocks noChangeShapeType="1"/>
              </p:cNvCxnSpPr>
              <p:nvPr/>
            </p:nvCxnSpPr>
            <p:spPr bwMode="auto">
              <a:xfrm rot="10800000">
                <a:off x="2835" y="3765"/>
                <a:ext cx="302" cy="108"/>
              </a:xfrm>
              <a:prstGeom prst="curvedConnector3">
                <a:avLst>
                  <a:gd name="adj1" fmla="val 50000"/>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Text Box 11">
                <a:extLst>
                  <a:ext uri="{FF2B5EF4-FFF2-40B4-BE49-F238E27FC236}">
                    <a16:creationId xmlns:a16="http://schemas.microsoft.com/office/drawing/2014/main" id="{FDE58A60-1D01-49ED-A1B9-1940D4FCCA60}"/>
                  </a:ext>
                </a:extLst>
              </p:cNvPr>
              <p:cNvSpPr txBox="1">
                <a:spLocks noChangeArrowheads="1"/>
              </p:cNvSpPr>
              <p:nvPr/>
            </p:nvSpPr>
            <p:spPr bwMode="auto">
              <a:xfrm>
                <a:off x="3120" y="3276"/>
                <a:ext cx="48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200" dirty="0">
                    <a:solidFill>
                      <a:srgbClr val="000000"/>
                    </a:solidFill>
                  </a:rPr>
                  <a:t>Modulus</a:t>
                </a:r>
                <a:endParaRPr lang="en-GB" sz="1400" dirty="0">
                  <a:solidFill>
                    <a:srgbClr val="000000"/>
                  </a:solidFill>
                </a:endParaRPr>
              </a:p>
            </p:txBody>
          </p:sp>
          <p:sp>
            <p:nvSpPr>
              <p:cNvPr id="23" name="Text Box 12">
                <a:extLst>
                  <a:ext uri="{FF2B5EF4-FFF2-40B4-BE49-F238E27FC236}">
                    <a16:creationId xmlns:a16="http://schemas.microsoft.com/office/drawing/2014/main" id="{EC314CB9-74B6-47D9-85E5-BD72DABB5886}"/>
                  </a:ext>
                </a:extLst>
              </p:cNvPr>
              <p:cNvSpPr txBox="1">
                <a:spLocks noChangeArrowheads="1"/>
              </p:cNvSpPr>
              <p:nvPr/>
            </p:nvSpPr>
            <p:spPr bwMode="auto">
              <a:xfrm>
                <a:off x="3120" y="3768"/>
                <a:ext cx="7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200" dirty="0">
                    <a:solidFill>
                      <a:srgbClr val="000000"/>
                    </a:solidFill>
                  </a:rPr>
                  <a:t>Yield strength</a:t>
                </a:r>
                <a:endParaRPr lang="en-GB" sz="1400" dirty="0">
                  <a:solidFill>
                    <a:srgbClr val="000000"/>
                  </a:solidFill>
                </a:endParaRPr>
              </a:p>
            </p:txBody>
          </p:sp>
        </p:grpSp>
      </p:grpSp>
      <p:sp>
        <p:nvSpPr>
          <p:cNvPr id="24" name="Rectangle 28">
            <a:extLst>
              <a:ext uri="{FF2B5EF4-FFF2-40B4-BE49-F238E27FC236}">
                <a16:creationId xmlns:a16="http://schemas.microsoft.com/office/drawing/2014/main" id="{A341931E-ED1B-4995-A809-D49B22D16C35}"/>
              </a:ext>
            </a:extLst>
          </p:cNvPr>
          <p:cNvSpPr>
            <a:spLocks noChangeArrowheads="1"/>
          </p:cNvSpPr>
          <p:nvPr/>
        </p:nvSpPr>
        <p:spPr bwMode="auto">
          <a:xfrm>
            <a:off x="2842914" y="766937"/>
            <a:ext cx="6421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accent1"/>
              </a:buClr>
              <a:buSzPct val="110000"/>
              <a:buFont typeface="Wingdings" panose="05000000000000000000" pitchFamily="2" charset="2"/>
              <a:buChar char="§"/>
            </a:pPr>
            <a:r>
              <a:rPr lang="en-GB" sz="2000" dirty="0">
                <a:solidFill>
                  <a:srgbClr val="000000"/>
                </a:solidFill>
                <a:latin typeface="+mn-lt"/>
              </a:rPr>
              <a:t> There is an upper limit to shape factor for each material</a:t>
            </a:r>
            <a:endParaRPr lang="en-US" sz="2000" dirty="0">
              <a:solidFill>
                <a:srgbClr val="000000"/>
              </a:solidFill>
              <a:latin typeface="+mn-lt"/>
            </a:endParaRPr>
          </a:p>
        </p:txBody>
      </p:sp>
    </p:spTree>
    <p:extLst>
      <p:ext uri="{BB962C8B-B14F-4D97-AF65-F5344CB8AC3E}">
        <p14:creationId xmlns:p14="http://schemas.microsoft.com/office/powerpoint/2010/main" val="30577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Indices that include shape</a:t>
            </a:r>
            <a:endParaRPr lang="en-US" dirty="0"/>
          </a:p>
        </p:txBody>
      </p:sp>
      <p:sp>
        <p:nvSpPr>
          <p:cNvPr id="4" name="AutoShape 2">
            <a:extLst>
              <a:ext uri="{FF2B5EF4-FFF2-40B4-BE49-F238E27FC236}">
                <a16:creationId xmlns:a16="http://schemas.microsoft.com/office/drawing/2014/main" id="{635EC4CB-81F9-4477-A692-EB2D40260344}"/>
              </a:ext>
            </a:extLst>
          </p:cNvPr>
          <p:cNvSpPr>
            <a:spLocks noChangeArrowheads="1"/>
          </p:cNvSpPr>
          <p:nvPr/>
        </p:nvSpPr>
        <p:spPr bwMode="auto">
          <a:xfrm>
            <a:off x="7903152" y="2653530"/>
            <a:ext cx="2956342" cy="2301877"/>
          </a:xfrm>
          <a:prstGeom prst="roundRect">
            <a:avLst>
              <a:gd name="adj" fmla="val 5097"/>
            </a:avLst>
          </a:prstGeom>
          <a:solidFill>
            <a:schemeClr val="bg1"/>
          </a:solidFill>
          <a:ln w="9525">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5" name="Rectangle 3">
            <a:extLst>
              <a:ext uri="{FF2B5EF4-FFF2-40B4-BE49-F238E27FC236}">
                <a16:creationId xmlns:a16="http://schemas.microsoft.com/office/drawing/2014/main" id="{B703D749-5817-4251-B11A-4E2FE560DC8A}"/>
              </a:ext>
            </a:extLst>
          </p:cNvPr>
          <p:cNvSpPr>
            <a:spLocks noChangeArrowheads="1"/>
          </p:cNvSpPr>
          <p:nvPr/>
        </p:nvSpPr>
        <p:spPr bwMode="auto">
          <a:xfrm>
            <a:off x="5738059" y="5176068"/>
            <a:ext cx="5118100" cy="876300"/>
          </a:xfrm>
          <a:prstGeom prst="rect">
            <a:avLst/>
          </a:prstGeom>
          <a:solidFill>
            <a:schemeClr val="bg1">
              <a:lumMod val="95000"/>
            </a:schemeClr>
          </a:solidFill>
          <a:ln w="28575">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6" name="Text Box 5">
            <a:extLst>
              <a:ext uri="{FF2B5EF4-FFF2-40B4-BE49-F238E27FC236}">
                <a16:creationId xmlns:a16="http://schemas.microsoft.com/office/drawing/2014/main" id="{7238A8CB-2DD1-463E-B15D-9026A3643BC9}"/>
              </a:ext>
            </a:extLst>
          </p:cNvPr>
          <p:cNvSpPr txBox="1">
            <a:spLocks noChangeArrowheads="1"/>
          </p:cNvSpPr>
          <p:nvPr/>
        </p:nvSpPr>
        <p:spPr bwMode="auto">
          <a:xfrm>
            <a:off x="8074269" y="2683692"/>
            <a:ext cx="2768591"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dirty="0">
                <a:solidFill>
                  <a:srgbClr val="000000"/>
                </a:solidFill>
                <a:latin typeface="+mn-lt"/>
              </a:rPr>
              <a:t>m = mass</a:t>
            </a:r>
          </a:p>
          <a:p>
            <a:pPr>
              <a:spcBef>
                <a:spcPct val="0"/>
              </a:spcBef>
              <a:spcAft>
                <a:spcPct val="0"/>
              </a:spcAft>
            </a:pPr>
            <a:r>
              <a:rPr lang="en-GB" dirty="0">
                <a:solidFill>
                  <a:srgbClr val="000000"/>
                </a:solidFill>
                <a:latin typeface="+mn-lt"/>
              </a:rPr>
              <a:t>A = area</a:t>
            </a:r>
          </a:p>
          <a:p>
            <a:pPr>
              <a:spcBef>
                <a:spcPct val="0"/>
              </a:spcBef>
              <a:spcAft>
                <a:spcPct val="0"/>
              </a:spcAft>
            </a:pPr>
            <a:r>
              <a:rPr lang="en-GB" dirty="0">
                <a:solidFill>
                  <a:srgbClr val="000000"/>
                </a:solidFill>
                <a:latin typeface="+mn-lt"/>
              </a:rPr>
              <a:t>L = length</a:t>
            </a:r>
          </a:p>
          <a:p>
            <a:pPr>
              <a:spcBef>
                <a:spcPct val="0"/>
              </a:spcBef>
              <a:spcAft>
                <a:spcPct val="0"/>
              </a:spcAft>
            </a:pPr>
            <a:r>
              <a:rPr lang="en-GB" dirty="0">
                <a:solidFill>
                  <a:srgbClr val="000000"/>
                </a:solidFill>
                <a:latin typeface="+mn-lt"/>
                <a:sym typeface="Symbol" panose="05050102010706020507" pitchFamily="18" charset="2"/>
              </a:rPr>
              <a:t></a:t>
            </a:r>
            <a:r>
              <a:rPr lang="en-GB" dirty="0">
                <a:solidFill>
                  <a:srgbClr val="000000"/>
                </a:solidFill>
                <a:latin typeface="+mn-lt"/>
              </a:rPr>
              <a:t> = density</a:t>
            </a:r>
          </a:p>
          <a:p>
            <a:pPr>
              <a:spcBef>
                <a:spcPct val="0"/>
              </a:spcBef>
              <a:spcAft>
                <a:spcPct val="0"/>
              </a:spcAft>
            </a:pPr>
            <a:r>
              <a:rPr lang="en-GB" dirty="0">
                <a:solidFill>
                  <a:srgbClr val="000000"/>
                </a:solidFill>
                <a:latin typeface="+mn-lt"/>
              </a:rPr>
              <a:t>b = edge length</a:t>
            </a:r>
          </a:p>
          <a:p>
            <a:pPr>
              <a:spcBef>
                <a:spcPct val="0"/>
              </a:spcBef>
              <a:spcAft>
                <a:spcPct val="0"/>
              </a:spcAft>
            </a:pPr>
            <a:r>
              <a:rPr lang="en-GB" dirty="0">
                <a:solidFill>
                  <a:srgbClr val="000000"/>
                </a:solidFill>
                <a:latin typeface="+mn-lt"/>
              </a:rPr>
              <a:t>S = stiffness</a:t>
            </a:r>
          </a:p>
          <a:p>
            <a:pPr>
              <a:spcBef>
                <a:spcPct val="0"/>
              </a:spcBef>
              <a:spcAft>
                <a:spcPct val="0"/>
              </a:spcAft>
            </a:pPr>
            <a:r>
              <a:rPr lang="en-GB" dirty="0">
                <a:solidFill>
                  <a:srgbClr val="000000"/>
                </a:solidFill>
                <a:latin typeface="+mn-lt"/>
              </a:rPr>
              <a:t>I = second moment of area</a:t>
            </a:r>
          </a:p>
          <a:p>
            <a:pPr>
              <a:spcBef>
                <a:spcPct val="0"/>
              </a:spcBef>
              <a:spcAft>
                <a:spcPct val="0"/>
              </a:spcAft>
            </a:pPr>
            <a:r>
              <a:rPr lang="en-GB" dirty="0">
                <a:solidFill>
                  <a:srgbClr val="000000"/>
                </a:solidFill>
                <a:latin typeface="+mn-lt"/>
              </a:rPr>
              <a:t>E = Youngs Modulus</a:t>
            </a:r>
          </a:p>
        </p:txBody>
      </p:sp>
      <p:sp>
        <p:nvSpPr>
          <p:cNvPr id="7" name="Text Box 6">
            <a:extLst>
              <a:ext uri="{FF2B5EF4-FFF2-40B4-BE49-F238E27FC236}">
                <a16:creationId xmlns:a16="http://schemas.microsoft.com/office/drawing/2014/main" id="{A2DCF509-00A2-4ADD-80F3-D03843E33520}"/>
              </a:ext>
            </a:extLst>
          </p:cNvPr>
          <p:cNvSpPr txBox="1">
            <a:spLocks noChangeArrowheads="1"/>
          </p:cNvSpPr>
          <p:nvPr/>
        </p:nvSpPr>
        <p:spPr bwMode="auto">
          <a:xfrm>
            <a:off x="2877647" y="1003530"/>
            <a:ext cx="3559175" cy="33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2000" i="1" dirty="0">
                <a:solidFill>
                  <a:srgbClr val="000000"/>
                </a:solidFill>
                <a:latin typeface="+mn-lt"/>
              </a:rPr>
              <a:t>Beam</a:t>
            </a:r>
            <a:r>
              <a:rPr lang="en-GB" sz="2000" dirty="0">
                <a:solidFill>
                  <a:srgbClr val="000000"/>
                </a:solidFill>
                <a:latin typeface="+mn-lt"/>
              </a:rPr>
              <a:t> (shaped section). </a:t>
            </a:r>
          </a:p>
        </p:txBody>
      </p:sp>
      <p:sp>
        <p:nvSpPr>
          <p:cNvPr id="8" name="Text Box 7">
            <a:extLst>
              <a:ext uri="{FF2B5EF4-FFF2-40B4-BE49-F238E27FC236}">
                <a16:creationId xmlns:a16="http://schemas.microsoft.com/office/drawing/2014/main" id="{B61E2A3D-11FB-40E7-B2A1-D1CB32507C5A}"/>
              </a:ext>
            </a:extLst>
          </p:cNvPr>
          <p:cNvSpPr txBox="1">
            <a:spLocks noChangeArrowheads="1"/>
          </p:cNvSpPr>
          <p:nvPr/>
        </p:nvSpPr>
        <p:spPr bwMode="auto">
          <a:xfrm>
            <a:off x="2883145" y="1584508"/>
            <a:ext cx="37115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086" tIns="34043" rIns="68086" bIns="34043"/>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2000" i="1" dirty="0">
                <a:solidFill>
                  <a:srgbClr val="000000"/>
                </a:solidFill>
                <a:latin typeface="+mn-lt"/>
              </a:rPr>
              <a:t>Bending stiffness</a:t>
            </a:r>
            <a:r>
              <a:rPr lang="en-GB" sz="2000" dirty="0">
                <a:solidFill>
                  <a:srgbClr val="000000"/>
                </a:solidFill>
                <a:latin typeface="+mn-lt"/>
              </a:rPr>
              <a:t> = S:</a:t>
            </a:r>
          </a:p>
        </p:txBody>
      </p:sp>
      <p:sp>
        <p:nvSpPr>
          <p:cNvPr id="9" name="Text Box 8">
            <a:extLst>
              <a:ext uri="{FF2B5EF4-FFF2-40B4-BE49-F238E27FC236}">
                <a16:creationId xmlns:a16="http://schemas.microsoft.com/office/drawing/2014/main" id="{A9F4436A-9581-444D-A413-0554AB94D112}"/>
              </a:ext>
            </a:extLst>
          </p:cNvPr>
          <p:cNvSpPr txBox="1">
            <a:spLocks noChangeArrowheads="1"/>
          </p:cNvSpPr>
          <p:nvPr/>
        </p:nvSpPr>
        <p:spPr bwMode="auto">
          <a:xfrm>
            <a:off x="2288840" y="2528119"/>
            <a:ext cx="36147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086" tIns="34043" rIns="68086" bIns="34043"/>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2000" dirty="0">
                <a:solidFill>
                  <a:srgbClr val="000000"/>
                </a:solidFill>
                <a:latin typeface="+mn-lt"/>
              </a:rPr>
              <a:t>I is the second moment of area:</a:t>
            </a:r>
          </a:p>
        </p:txBody>
      </p:sp>
      <p:graphicFrame>
        <p:nvGraphicFramePr>
          <p:cNvPr id="10" name="Object 2">
            <a:extLst>
              <a:ext uri="{FF2B5EF4-FFF2-40B4-BE49-F238E27FC236}">
                <a16:creationId xmlns:a16="http://schemas.microsoft.com/office/drawing/2014/main" id="{E13B12B0-8A1E-4E22-90FB-723F9A9D6901}"/>
              </a:ext>
            </a:extLst>
          </p:cNvPr>
          <p:cNvGraphicFramePr>
            <a:graphicFrameLocks noChangeAspect="1"/>
          </p:cNvGraphicFramePr>
          <p:nvPr/>
        </p:nvGraphicFramePr>
        <p:xfrm>
          <a:off x="4890668" y="1959622"/>
          <a:ext cx="962025" cy="596900"/>
        </p:xfrm>
        <a:graphic>
          <a:graphicData uri="http://schemas.openxmlformats.org/presentationml/2006/ole">
            <mc:AlternateContent xmlns:mc="http://schemas.openxmlformats.org/markup-compatibility/2006">
              <mc:Choice xmlns:v="urn:schemas-microsoft-com:vml" Requires="v">
                <p:oleObj name="Equation" r:id="rId3" imgW="889000" imgH="596900" progId="Equation.3">
                  <p:embed/>
                </p:oleObj>
              </mc:Choice>
              <mc:Fallback>
                <p:oleObj name="Equation" r:id="rId3" imgW="889000" imgH="596900" progId="Equation.3">
                  <p:embed/>
                  <p:pic>
                    <p:nvPicPr>
                      <p:cNvPr id="10" name="Object 2">
                        <a:extLst>
                          <a:ext uri="{FF2B5EF4-FFF2-40B4-BE49-F238E27FC236}">
                            <a16:creationId xmlns:a16="http://schemas.microsoft.com/office/drawing/2014/main" id="{E13B12B0-8A1E-4E22-90FB-723F9A9D6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668" y="1959622"/>
                        <a:ext cx="962025" cy="5969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a:extLst>
              <a:ext uri="{FF2B5EF4-FFF2-40B4-BE49-F238E27FC236}">
                <a16:creationId xmlns:a16="http://schemas.microsoft.com/office/drawing/2014/main" id="{BF3B81D7-39CF-44E6-8090-F72FCA6E7346}"/>
              </a:ext>
            </a:extLst>
          </p:cNvPr>
          <p:cNvGraphicFramePr>
            <a:graphicFrameLocks noChangeAspect="1"/>
          </p:cNvGraphicFramePr>
          <p:nvPr/>
        </p:nvGraphicFramePr>
        <p:xfrm>
          <a:off x="1709737" y="5161781"/>
          <a:ext cx="3363912" cy="893762"/>
        </p:xfrm>
        <a:graphic>
          <a:graphicData uri="http://schemas.openxmlformats.org/presentationml/2006/ole">
            <mc:AlternateContent xmlns:mc="http://schemas.openxmlformats.org/markup-compatibility/2006">
              <mc:Choice xmlns:v="urn:schemas-microsoft-com:vml" Requires="v">
                <p:oleObj name="Equation" r:id="rId5" imgW="2819400" imgH="812800" progId="Equation.3">
                  <p:embed/>
                </p:oleObj>
              </mc:Choice>
              <mc:Fallback>
                <p:oleObj name="Equation" r:id="rId5" imgW="2819400" imgH="812800" progId="Equation.3">
                  <p:embed/>
                  <p:pic>
                    <p:nvPicPr>
                      <p:cNvPr id="11" name="Object 3">
                        <a:extLst>
                          <a:ext uri="{FF2B5EF4-FFF2-40B4-BE49-F238E27FC236}">
                            <a16:creationId xmlns:a16="http://schemas.microsoft.com/office/drawing/2014/main" id="{BF3B81D7-39CF-44E6-8090-F72FCA6E73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9737" y="5161781"/>
                        <a:ext cx="3363912"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53">
            <a:extLst>
              <a:ext uri="{FF2B5EF4-FFF2-40B4-BE49-F238E27FC236}">
                <a16:creationId xmlns:a16="http://schemas.microsoft.com/office/drawing/2014/main" id="{FF2AE456-EFAB-49EA-A4FB-F2A4358038AF}"/>
              </a:ext>
            </a:extLst>
          </p:cNvPr>
          <p:cNvGrpSpPr>
            <a:grpSpLocks/>
          </p:cNvGrpSpPr>
          <p:nvPr/>
        </p:nvGrpSpPr>
        <p:grpSpPr bwMode="auto">
          <a:xfrm>
            <a:off x="5852693" y="5268147"/>
            <a:ext cx="4706559" cy="719138"/>
            <a:chOff x="2736" y="3466"/>
            <a:chExt cx="2737" cy="453"/>
          </a:xfrm>
        </p:grpSpPr>
        <p:sp>
          <p:nvSpPr>
            <p:cNvPr id="13" name="Text Box 16">
              <a:extLst>
                <a:ext uri="{FF2B5EF4-FFF2-40B4-BE49-F238E27FC236}">
                  <a16:creationId xmlns:a16="http://schemas.microsoft.com/office/drawing/2014/main" id="{F4D9BF4B-62D7-4977-92EB-AF89AFC43808}"/>
                </a:ext>
              </a:extLst>
            </p:cNvPr>
            <p:cNvSpPr txBox="1">
              <a:spLocks noChangeArrowheads="1"/>
            </p:cNvSpPr>
            <p:nvPr/>
          </p:nvSpPr>
          <p:spPr bwMode="auto">
            <a:xfrm>
              <a:off x="2736" y="3568"/>
              <a:ext cx="26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2000" dirty="0">
                  <a:solidFill>
                    <a:srgbClr val="000000"/>
                  </a:solidFill>
                  <a:latin typeface="+mn-lt"/>
                </a:rPr>
                <a:t>Chose materials with smallest</a:t>
              </a:r>
              <a:endParaRPr lang="en-US" sz="2000" b="1" dirty="0">
                <a:solidFill>
                  <a:srgbClr val="000000"/>
                </a:solidFill>
                <a:latin typeface="+mn-lt"/>
              </a:endParaRPr>
            </a:p>
          </p:txBody>
        </p:sp>
        <p:graphicFrame>
          <p:nvGraphicFramePr>
            <p:cNvPr id="14" name="Object 6">
              <a:extLst>
                <a:ext uri="{FF2B5EF4-FFF2-40B4-BE49-F238E27FC236}">
                  <a16:creationId xmlns:a16="http://schemas.microsoft.com/office/drawing/2014/main" id="{945D6121-E1F5-4D6B-9A23-51642483BDA4}"/>
                </a:ext>
              </a:extLst>
            </p:cNvPr>
            <p:cNvGraphicFramePr>
              <a:graphicFrameLocks noChangeAspect="1"/>
            </p:cNvGraphicFramePr>
            <p:nvPr/>
          </p:nvGraphicFramePr>
          <p:xfrm>
            <a:off x="4790" y="3466"/>
            <a:ext cx="683" cy="453"/>
          </p:xfrm>
          <a:graphic>
            <a:graphicData uri="http://schemas.openxmlformats.org/presentationml/2006/ole">
              <mc:AlternateContent xmlns:mc="http://schemas.openxmlformats.org/markup-compatibility/2006">
                <mc:Choice xmlns:v="urn:schemas-microsoft-com:vml" Requires="v">
                  <p:oleObj name="Equation" r:id="rId7" imgW="1130300" imgH="749300" progId="Equation.3">
                    <p:embed/>
                  </p:oleObj>
                </mc:Choice>
                <mc:Fallback>
                  <p:oleObj name="Equation" r:id="rId7" imgW="1130300" imgH="749300" progId="Equation.3">
                    <p:embed/>
                    <p:pic>
                      <p:nvPicPr>
                        <p:cNvPr id="14" name="Object 6">
                          <a:extLst>
                            <a:ext uri="{FF2B5EF4-FFF2-40B4-BE49-F238E27FC236}">
                              <a16:creationId xmlns:a16="http://schemas.microsoft.com/office/drawing/2014/main" id="{945D6121-E1F5-4D6B-9A23-51642483BD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0" y="3466"/>
                          <a:ext cx="683" cy="453"/>
                        </a:xfrm>
                        <a:prstGeom prst="rect">
                          <a:avLst/>
                        </a:prstGeom>
                        <a:noFill/>
                        <a:ln>
                          <a:noFill/>
                        </a:ln>
                      </p:spPr>
                    </p:pic>
                  </p:oleObj>
                </mc:Fallback>
              </mc:AlternateContent>
            </a:graphicData>
          </a:graphic>
        </p:graphicFrame>
      </p:grpSp>
      <p:sp>
        <p:nvSpPr>
          <p:cNvPr id="15" name="AutoShape 48">
            <a:extLst>
              <a:ext uri="{FF2B5EF4-FFF2-40B4-BE49-F238E27FC236}">
                <a16:creationId xmlns:a16="http://schemas.microsoft.com/office/drawing/2014/main" id="{362650B7-3720-4683-883C-BF20C9D58638}"/>
              </a:ext>
            </a:extLst>
          </p:cNvPr>
          <p:cNvSpPr>
            <a:spLocks noChangeArrowheads="1"/>
          </p:cNvSpPr>
          <p:nvPr/>
        </p:nvSpPr>
        <p:spPr bwMode="auto">
          <a:xfrm>
            <a:off x="1222460" y="941933"/>
            <a:ext cx="1565275" cy="417512"/>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dirty="0">
                <a:solidFill>
                  <a:srgbClr val="000000"/>
                </a:solidFill>
                <a:latin typeface="+mn-lt"/>
              </a:rPr>
              <a:t> Function  </a:t>
            </a:r>
          </a:p>
        </p:txBody>
      </p:sp>
      <p:grpSp>
        <p:nvGrpSpPr>
          <p:cNvPr id="16" name="Group 1">
            <a:extLst>
              <a:ext uri="{FF2B5EF4-FFF2-40B4-BE49-F238E27FC236}">
                <a16:creationId xmlns:a16="http://schemas.microsoft.com/office/drawing/2014/main" id="{4B84CD1E-0866-4499-BF4C-4CE91BC7EDA6}"/>
              </a:ext>
            </a:extLst>
          </p:cNvPr>
          <p:cNvGrpSpPr>
            <a:grpSpLocks/>
          </p:cNvGrpSpPr>
          <p:nvPr/>
        </p:nvGrpSpPr>
        <p:grpSpPr bwMode="auto">
          <a:xfrm>
            <a:off x="1339935" y="3933056"/>
            <a:ext cx="4756065" cy="775370"/>
            <a:chOff x="330200" y="1600200"/>
            <a:chExt cx="4756066" cy="776779"/>
          </a:xfrm>
        </p:grpSpPr>
        <p:graphicFrame>
          <p:nvGraphicFramePr>
            <p:cNvPr id="17" name="Object 4">
              <a:extLst>
                <a:ext uri="{FF2B5EF4-FFF2-40B4-BE49-F238E27FC236}">
                  <a16:creationId xmlns:a16="http://schemas.microsoft.com/office/drawing/2014/main" id="{FA716029-1FE7-4966-BA77-B43156EE8573}"/>
                </a:ext>
              </a:extLst>
            </p:cNvPr>
            <p:cNvGraphicFramePr>
              <a:graphicFrameLocks noChangeAspect="1"/>
            </p:cNvGraphicFramePr>
            <p:nvPr/>
          </p:nvGraphicFramePr>
          <p:xfrm>
            <a:off x="2640762" y="2092299"/>
            <a:ext cx="1209675" cy="284680"/>
          </p:xfrm>
          <a:graphic>
            <a:graphicData uri="http://schemas.openxmlformats.org/presentationml/2006/ole">
              <mc:AlternateContent xmlns:mc="http://schemas.openxmlformats.org/markup-compatibility/2006">
                <mc:Choice xmlns:v="urn:schemas-microsoft-com:vml" Requires="v">
                  <p:oleObj name="Equation" r:id="rId9" imgW="1040948" imgH="266584" progId="Equation.3">
                    <p:embed/>
                  </p:oleObj>
                </mc:Choice>
                <mc:Fallback>
                  <p:oleObj name="Equation" r:id="rId9" imgW="1040948" imgH="266584" progId="Equation.3">
                    <p:embed/>
                    <p:pic>
                      <p:nvPicPr>
                        <p:cNvPr id="17" name="Object 4">
                          <a:extLst>
                            <a:ext uri="{FF2B5EF4-FFF2-40B4-BE49-F238E27FC236}">
                              <a16:creationId xmlns:a16="http://schemas.microsoft.com/office/drawing/2014/main" id="{FA716029-1FE7-4966-BA77-B43156EE85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0762" y="2092299"/>
                          <a:ext cx="1209675" cy="28468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46">
              <a:extLst>
                <a:ext uri="{FF2B5EF4-FFF2-40B4-BE49-F238E27FC236}">
                  <a16:creationId xmlns:a16="http://schemas.microsoft.com/office/drawing/2014/main" id="{7C23F107-17EB-468F-BA76-493F01554244}"/>
                </a:ext>
              </a:extLst>
            </p:cNvPr>
            <p:cNvSpPr txBox="1">
              <a:spLocks noChangeArrowheads="1"/>
            </p:cNvSpPr>
            <p:nvPr/>
          </p:nvSpPr>
          <p:spPr bwMode="auto">
            <a:xfrm>
              <a:off x="2025566" y="1608138"/>
              <a:ext cx="3060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2000" i="1" dirty="0">
                  <a:solidFill>
                    <a:srgbClr val="000000"/>
                  </a:solidFill>
                  <a:latin typeface="+mn-lt"/>
                </a:rPr>
                <a:t>Minimise mass</a:t>
              </a:r>
              <a:r>
                <a:rPr lang="en-GB" sz="2000" dirty="0">
                  <a:solidFill>
                    <a:srgbClr val="000000"/>
                  </a:solidFill>
                  <a:latin typeface="+mn-lt"/>
                </a:rPr>
                <a:t>, m, where:</a:t>
              </a:r>
              <a:endParaRPr lang="en-US" sz="2000" dirty="0">
                <a:solidFill>
                  <a:srgbClr val="000000"/>
                </a:solidFill>
                <a:latin typeface="+mn-lt"/>
              </a:endParaRPr>
            </a:p>
          </p:txBody>
        </p:sp>
        <p:sp>
          <p:nvSpPr>
            <p:cNvPr id="19" name="AutoShape 49">
              <a:extLst>
                <a:ext uri="{FF2B5EF4-FFF2-40B4-BE49-F238E27FC236}">
                  <a16:creationId xmlns:a16="http://schemas.microsoft.com/office/drawing/2014/main" id="{9E0767EA-6B89-4E1E-882E-920398CFE7E6}"/>
                </a:ext>
              </a:extLst>
            </p:cNvPr>
            <p:cNvSpPr>
              <a:spLocks noChangeArrowheads="1"/>
            </p:cNvSpPr>
            <p:nvPr/>
          </p:nvSpPr>
          <p:spPr bwMode="auto">
            <a:xfrm>
              <a:off x="330200" y="1600200"/>
              <a:ext cx="1568450" cy="41751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dirty="0">
                  <a:solidFill>
                    <a:srgbClr val="000000"/>
                  </a:solidFill>
                  <a:latin typeface="+mn-lt"/>
                </a:rPr>
                <a:t> Objective </a:t>
              </a:r>
            </a:p>
          </p:txBody>
        </p:sp>
      </p:grpSp>
      <p:sp>
        <p:nvSpPr>
          <p:cNvPr id="20" name="AutoShape 50">
            <a:extLst>
              <a:ext uri="{FF2B5EF4-FFF2-40B4-BE49-F238E27FC236}">
                <a16:creationId xmlns:a16="http://schemas.microsoft.com/office/drawing/2014/main" id="{EB853923-E9A8-4426-ABDB-D12799E68F5A}"/>
              </a:ext>
            </a:extLst>
          </p:cNvPr>
          <p:cNvSpPr>
            <a:spLocks noChangeArrowheads="1"/>
          </p:cNvSpPr>
          <p:nvPr/>
        </p:nvSpPr>
        <p:spPr bwMode="auto">
          <a:xfrm>
            <a:off x="1236747" y="1530896"/>
            <a:ext cx="1552575" cy="41751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dirty="0">
                <a:solidFill>
                  <a:srgbClr val="000000"/>
                </a:solidFill>
                <a:latin typeface="+mn-lt"/>
              </a:rPr>
              <a:t> Constraint</a:t>
            </a:r>
          </a:p>
        </p:txBody>
      </p:sp>
      <p:graphicFrame>
        <p:nvGraphicFramePr>
          <p:cNvPr id="21" name="Object 5">
            <a:extLst>
              <a:ext uri="{FF2B5EF4-FFF2-40B4-BE49-F238E27FC236}">
                <a16:creationId xmlns:a16="http://schemas.microsoft.com/office/drawing/2014/main" id="{88AD19CD-10EC-4CDB-8EAD-6C44C466942A}"/>
              </a:ext>
            </a:extLst>
          </p:cNvPr>
          <p:cNvGraphicFramePr>
            <a:graphicFrameLocks noChangeAspect="1"/>
          </p:cNvGraphicFramePr>
          <p:nvPr/>
        </p:nvGraphicFramePr>
        <p:xfrm>
          <a:off x="2530581" y="3005373"/>
          <a:ext cx="3646488" cy="749300"/>
        </p:xfrm>
        <a:graphic>
          <a:graphicData uri="http://schemas.openxmlformats.org/presentationml/2006/ole">
            <mc:AlternateContent xmlns:mc="http://schemas.openxmlformats.org/markup-compatibility/2006">
              <mc:Choice xmlns:v="urn:schemas-microsoft-com:vml" Requires="v">
                <p:oleObj name="Equation" r:id="rId11" imgW="3365500" imgH="749300" progId="Equation.3">
                  <p:embed/>
                </p:oleObj>
              </mc:Choice>
              <mc:Fallback>
                <p:oleObj name="Equation" r:id="rId11" imgW="3365500" imgH="749300" progId="Equation.3">
                  <p:embed/>
                  <p:pic>
                    <p:nvPicPr>
                      <p:cNvPr id="21" name="Object 5">
                        <a:extLst>
                          <a:ext uri="{FF2B5EF4-FFF2-40B4-BE49-F238E27FC236}">
                            <a16:creationId xmlns:a16="http://schemas.microsoft.com/office/drawing/2014/main" id="{88AD19CD-10EC-4CDB-8EAD-6C44C46694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0581" y="3005373"/>
                        <a:ext cx="3646488" cy="7493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Group 54">
            <a:extLst>
              <a:ext uri="{FF2B5EF4-FFF2-40B4-BE49-F238E27FC236}">
                <a16:creationId xmlns:a16="http://schemas.microsoft.com/office/drawing/2014/main" id="{47E0FB09-6A2F-4E86-9A63-74F69C7293A8}"/>
              </a:ext>
            </a:extLst>
          </p:cNvPr>
          <p:cNvGrpSpPr>
            <a:grpSpLocks/>
          </p:cNvGrpSpPr>
          <p:nvPr/>
        </p:nvGrpSpPr>
        <p:grpSpPr bwMode="auto">
          <a:xfrm>
            <a:off x="7010064" y="605657"/>
            <a:ext cx="4075113" cy="1836738"/>
            <a:chOff x="2218" y="2557"/>
            <a:chExt cx="2369" cy="1157"/>
          </a:xfrm>
        </p:grpSpPr>
        <p:grpSp>
          <p:nvGrpSpPr>
            <p:cNvPr id="23" name="Group 55">
              <a:extLst>
                <a:ext uri="{FF2B5EF4-FFF2-40B4-BE49-F238E27FC236}">
                  <a16:creationId xmlns:a16="http://schemas.microsoft.com/office/drawing/2014/main" id="{530B68A0-AFFF-4178-B617-577800361E37}"/>
                </a:ext>
              </a:extLst>
            </p:cNvPr>
            <p:cNvGrpSpPr>
              <a:grpSpLocks/>
            </p:cNvGrpSpPr>
            <p:nvPr/>
          </p:nvGrpSpPr>
          <p:grpSpPr bwMode="auto">
            <a:xfrm>
              <a:off x="2266" y="3448"/>
              <a:ext cx="2106" cy="266"/>
              <a:chOff x="2248" y="3526"/>
              <a:chExt cx="2106" cy="266"/>
            </a:xfrm>
          </p:grpSpPr>
          <p:sp>
            <p:nvSpPr>
              <p:cNvPr id="51" name="Line 56">
                <a:extLst>
                  <a:ext uri="{FF2B5EF4-FFF2-40B4-BE49-F238E27FC236}">
                    <a16:creationId xmlns:a16="http://schemas.microsoft.com/office/drawing/2014/main" id="{855B1AE7-A902-401F-9363-EE19D420364B}"/>
                  </a:ext>
                </a:extLst>
              </p:cNvPr>
              <p:cNvSpPr>
                <a:spLocks noChangeShapeType="1"/>
              </p:cNvSpPr>
              <p:nvPr/>
            </p:nvSpPr>
            <p:spPr bwMode="auto">
              <a:xfrm>
                <a:off x="2248" y="3666"/>
                <a:ext cx="210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52" name="Text Box 57">
                <a:extLst>
                  <a:ext uri="{FF2B5EF4-FFF2-40B4-BE49-F238E27FC236}">
                    <a16:creationId xmlns:a16="http://schemas.microsoft.com/office/drawing/2014/main" id="{B3EE81B7-5C74-465F-B1B2-A5773A5CEB26}"/>
                  </a:ext>
                </a:extLst>
              </p:cNvPr>
              <p:cNvSpPr txBox="1">
                <a:spLocks noChangeArrowheads="1"/>
              </p:cNvSpPr>
              <p:nvPr/>
            </p:nvSpPr>
            <p:spPr bwMode="auto">
              <a:xfrm>
                <a:off x="3163" y="3526"/>
                <a:ext cx="204" cy="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b="1" dirty="0">
                    <a:solidFill>
                      <a:srgbClr val="000000"/>
                    </a:solidFill>
                  </a:rPr>
                  <a:t>L</a:t>
                </a:r>
              </a:p>
            </p:txBody>
          </p:sp>
        </p:grpSp>
        <p:grpSp>
          <p:nvGrpSpPr>
            <p:cNvPr id="24" name="Group 58">
              <a:extLst>
                <a:ext uri="{FF2B5EF4-FFF2-40B4-BE49-F238E27FC236}">
                  <a16:creationId xmlns:a16="http://schemas.microsoft.com/office/drawing/2014/main" id="{DB7D06FC-7B81-42E2-BB95-7F8396347150}"/>
                </a:ext>
              </a:extLst>
            </p:cNvPr>
            <p:cNvGrpSpPr>
              <a:grpSpLocks/>
            </p:cNvGrpSpPr>
            <p:nvPr/>
          </p:nvGrpSpPr>
          <p:grpSpPr bwMode="auto">
            <a:xfrm>
              <a:off x="2218" y="2557"/>
              <a:ext cx="2369" cy="976"/>
              <a:chOff x="2308" y="2353"/>
              <a:chExt cx="2369" cy="976"/>
            </a:xfrm>
          </p:grpSpPr>
          <p:grpSp>
            <p:nvGrpSpPr>
              <p:cNvPr id="25" name="Group 59">
                <a:extLst>
                  <a:ext uri="{FF2B5EF4-FFF2-40B4-BE49-F238E27FC236}">
                    <a16:creationId xmlns:a16="http://schemas.microsoft.com/office/drawing/2014/main" id="{B9D7270A-2492-40D6-BBCA-5886B7D4F53A}"/>
                  </a:ext>
                </a:extLst>
              </p:cNvPr>
              <p:cNvGrpSpPr>
                <a:grpSpLocks/>
              </p:cNvGrpSpPr>
              <p:nvPr/>
            </p:nvGrpSpPr>
            <p:grpSpPr bwMode="auto">
              <a:xfrm>
                <a:off x="2308" y="3145"/>
                <a:ext cx="308" cy="184"/>
                <a:chOff x="4369" y="3136"/>
                <a:chExt cx="308" cy="184"/>
              </a:xfrm>
            </p:grpSpPr>
            <p:sp>
              <p:nvSpPr>
                <p:cNvPr id="46" name="AutoShape 60">
                  <a:extLst>
                    <a:ext uri="{FF2B5EF4-FFF2-40B4-BE49-F238E27FC236}">
                      <a16:creationId xmlns:a16="http://schemas.microsoft.com/office/drawing/2014/main" id="{0889A836-F0A5-4BB2-9962-A708062548C4}"/>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nvGrpSpPr>
                <p:cNvPr id="47" name="Group 61">
                  <a:extLst>
                    <a:ext uri="{FF2B5EF4-FFF2-40B4-BE49-F238E27FC236}">
                      <a16:creationId xmlns:a16="http://schemas.microsoft.com/office/drawing/2014/main" id="{616021D9-986E-4133-B556-3CF4AE799943}"/>
                    </a:ext>
                  </a:extLst>
                </p:cNvPr>
                <p:cNvGrpSpPr>
                  <a:grpSpLocks/>
                </p:cNvGrpSpPr>
                <p:nvPr/>
              </p:nvGrpSpPr>
              <p:grpSpPr bwMode="auto">
                <a:xfrm>
                  <a:off x="4369" y="3136"/>
                  <a:ext cx="308" cy="184"/>
                  <a:chOff x="4369" y="3136"/>
                  <a:chExt cx="308" cy="184"/>
                </a:xfrm>
              </p:grpSpPr>
              <p:sp>
                <p:nvSpPr>
                  <p:cNvPr id="48" name="Line 62">
                    <a:extLst>
                      <a:ext uri="{FF2B5EF4-FFF2-40B4-BE49-F238E27FC236}">
                        <a16:creationId xmlns:a16="http://schemas.microsoft.com/office/drawing/2014/main" id="{6FF3693B-0267-40D8-AC72-7779B63C215E}"/>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49" name="Line 63">
                    <a:extLst>
                      <a:ext uri="{FF2B5EF4-FFF2-40B4-BE49-F238E27FC236}">
                        <a16:creationId xmlns:a16="http://schemas.microsoft.com/office/drawing/2014/main" id="{8E0B6216-2A1D-42D8-91D1-3ADFB1917CA0}"/>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0" name="AutoShape 64">
                    <a:extLst>
                      <a:ext uri="{FF2B5EF4-FFF2-40B4-BE49-F238E27FC236}">
                        <a16:creationId xmlns:a16="http://schemas.microsoft.com/office/drawing/2014/main" id="{ADB4B01B-4CBB-4713-B885-F21607935205}"/>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grpSp>
          <p:grpSp>
            <p:nvGrpSpPr>
              <p:cNvPr id="26" name="Group 65">
                <a:extLst>
                  <a:ext uri="{FF2B5EF4-FFF2-40B4-BE49-F238E27FC236}">
                    <a16:creationId xmlns:a16="http://schemas.microsoft.com/office/drawing/2014/main" id="{1081F0B7-766C-405F-84DD-901EC0FCCD9D}"/>
                  </a:ext>
                </a:extLst>
              </p:cNvPr>
              <p:cNvGrpSpPr>
                <a:grpSpLocks/>
              </p:cNvGrpSpPr>
              <p:nvPr/>
            </p:nvGrpSpPr>
            <p:grpSpPr bwMode="auto">
              <a:xfrm>
                <a:off x="4369" y="3136"/>
                <a:ext cx="308" cy="184"/>
                <a:chOff x="4369" y="3136"/>
                <a:chExt cx="308" cy="184"/>
              </a:xfrm>
            </p:grpSpPr>
            <p:sp>
              <p:nvSpPr>
                <p:cNvPr id="41" name="AutoShape 66">
                  <a:extLst>
                    <a:ext uri="{FF2B5EF4-FFF2-40B4-BE49-F238E27FC236}">
                      <a16:creationId xmlns:a16="http://schemas.microsoft.com/office/drawing/2014/main" id="{2C50EB4E-FB28-43A6-8899-7D39E118192C}"/>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nvGrpSpPr>
                <p:cNvPr id="42" name="Group 67">
                  <a:extLst>
                    <a:ext uri="{FF2B5EF4-FFF2-40B4-BE49-F238E27FC236}">
                      <a16:creationId xmlns:a16="http://schemas.microsoft.com/office/drawing/2014/main" id="{9D75D964-5C03-4401-B351-8C9C2A8AEF36}"/>
                    </a:ext>
                  </a:extLst>
                </p:cNvPr>
                <p:cNvGrpSpPr>
                  <a:grpSpLocks/>
                </p:cNvGrpSpPr>
                <p:nvPr/>
              </p:nvGrpSpPr>
              <p:grpSpPr bwMode="auto">
                <a:xfrm>
                  <a:off x="4369" y="3136"/>
                  <a:ext cx="308" cy="184"/>
                  <a:chOff x="4369" y="3136"/>
                  <a:chExt cx="308" cy="184"/>
                </a:xfrm>
              </p:grpSpPr>
              <p:sp>
                <p:nvSpPr>
                  <p:cNvPr id="43" name="Line 68">
                    <a:extLst>
                      <a:ext uri="{FF2B5EF4-FFF2-40B4-BE49-F238E27FC236}">
                        <a16:creationId xmlns:a16="http://schemas.microsoft.com/office/drawing/2014/main" id="{0718AABA-B113-4707-B817-6D8D1FEF4164}"/>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44" name="Line 69">
                    <a:extLst>
                      <a:ext uri="{FF2B5EF4-FFF2-40B4-BE49-F238E27FC236}">
                        <a16:creationId xmlns:a16="http://schemas.microsoft.com/office/drawing/2014/main" id="{015D63E1-84F9-4830-837A-C5D2AE5282DD}"/>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45" name="AutoShape 70">
                    <a:extLst>
                      <a:ext uri="{FF2B5EF4-FFF2-40B4-BE49-F238E27FC236}">
                        <a16:creationId xmlns:a16="http://schemas.microsoft.com/office/drawing/2014/main" id="{6E7D2BFD-0CDF-46EC-8CE8-C3AFB8AFA0E5}"/>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grpSp>
          </p:grpSp>
          <p:sp>
            <p:nvSpPr>
              <p:cNvPr id="27" name="Line 71">
                <a:extLst>
                  <a:ext uri="{FF2B5EF4-FFF2-40B4-BE49-F238E27FC236}">
                    <a16:creationId xmlns:a16="http://schemas.microsoft.com/office/drawing/2014/main" id="{8B584517-7AD3-45B7-B79B-B31394B95F47}"/>
                  </a:ext>
                </a:extLst>
              </p:cNvPr>
              <p:cNvSpPr>
                <a:spLocks noChangeShapeType="1"/>
              </p:cNvSpPr>
              <p:nvPr/>
            </p:nvSpPr>
            <p:spPr bwMode="auto">
              <a:xfrm>
                <a:off x="3445" y="2407"/>
                <a:ext cx="0" cy="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28" name="Text Box 72">
                <a:extLst>
                  <a:ext uri="{FF2B5EF4-FFF2-40B4-BE49-F238E27FC236}">
                    <a16:creationId xmlns:a16="http://schemas.microsoft.com/office/drawing/2014/main" id="{AC558FD1-EB13-4FA1-9C49-A52E4EB83968}"/>
                  </a:ext>
                </a:extLst>
              </p:cNvPr>
              <p:cNvSpPr txBox="1">
                <a:spLocks noChangeArrowheads="1"/>
              </p:cNvSpPr>
              <p:nvPr/>
            </p:nvSpPr>
            <p:spPr bwMode="auto">
              <a:xfrm>
                <a:off x="3445" y="2353"/>
                <a:ext cx="20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dirty="0">
                    <a:solidFill>
                      <a:srgbClr val="000000"/>
                    </a:solidFill>
                  </a:rPr>
                  <a:t>F</a:t>
                </a:r>
              </a:p>
            </p:txBody>
          </p:sp>
          <p:grpSp>
            <p:nvGrpSpPr>
              <p:cNvPr id="29" name="Group 73">
                <a:extLst>
                  <a:ext uri="{FF2B5EF4-FFF2-40B4-BE49-F238E27FC236}">
                    <a16:creationId xmlns:a16="http://schemas.microsoft.com/office/drawing/2014/main" id="{9E28E232-FC60-4F65-A4F4-A76100225E3B}"/>
                  </a:ext>
                </a:extLst>
              </p:cNvPr>
              <p:cNvGrpSpPr>
                <a:grpSpLocks/>
              </p:cNvGrpSpPr>
              <p:nvPr/>
            </p:nvGrpSpPr>
            <p:grpSpPr bwMode="auto">
              <a:xfrm>
                <a:off x="2358" y="2745"/>
                <a:ext cx="2275" cy="450"/>
                <a:chOff x="2721" y="2754"/>
                <a:chExt cx="2275" cy="450"/>
              </a:xfrm>
            </p:grpSpPr>
            <p:sp>
              <p:nvSpPr>
                <p:cNvPr id="34" name="Line 74">
                  <a:extLst>
                    <a:ext uri="{FF2B5EF4-FFF2-40B4-BE49-F238E27FC236}">
                      <a16:creationId xmlns:a16="http://schemas.microsoft.com/office/drawing/2014/main" id="{A192B478-8455-4B4C-A1DD-0308A604B039}"/>
                    </a:ext>
                  </a:extLst>
                </p:cNvPr>
                <p:cNvSpPr>
                  <a:spLocks noChangeShapeType="1"/>
                </p:cNvSpPr>
                <p:nvPr/>
              </p:nvSpPr>
              <p:spPr bwMode="auto">
                <a:xfrm flipV="1">
                  <a:off x="2724" y="3117"/>
                  <a:ext cx="105" cy="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5" name="Rectangle 75">
                  <a:extLst>
                    <a:ext uri="{FF2B5EF4-FFF2-40B4-BE49-F238E27FC236}">
                      <a16:creationId xmlns:a16="http://schemas.microsoft.com/office/drawing/2014/main" id="{74A05A13-B30A-49F5-8EA2-92B09CD8F055}"/>
                    </a:ext>
                  </a:extLst>
                </p:cNvPr>
                <p:cNvSpPr>
                  <a:spLocks noChangeArrowheads="1"/>
                </p:cNvSpPr>
                <p:nvPr/>
              </p:nvSpPr>
              <p:spPr bwMode="auto">
                <a:xfrm>
                  <a:off x="2820" y="2787"/>
                  <a:ext cx="2055" cy="336"/>
                </a:xfrm>
                <a:prstGeom prst="rect">
                  <a:avLst/>
                </a:prstGeom>
                <a:gradFill rotWithShape="0">
                  <a:gsLst>
                    <a:gs pos="0">
                      <a:srgbClr val="525252"/>
                    </a:gs>
                    <a:gs pos="100000">
                      <a:srgbClr val="B2B2B2"/>
                    </a:gs>
                  </a:gsLst>
                  <a:lin ang="5400000" scaled="1"/>
                </a:gra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6" name="Rectangle 76">
                  <a:extLst>
                    <a:ext uri="{FF2B5EF4-FFF2-40B4-BE49-F238E27FC236}">
                      <a16:creationId xmlns:a16="http://schemas.microsoft.com/office/drawing/2014/main" id="{69447181-E7A4-4613-B34D-B6DE51C8505C}"/>
                    </a:ext>
                  </a:extLst>
                </p:cNvPr>
                <p:cNvSpPr>
                  <a:spLocks noChangeArrowheads="1"/>
                </p:cNvSpPr>
                <p:nvPr/>
              </p:nvSpPr>
              <p:spPr bwMode="auto">
                <a:xfrm>
                  <a:off x="2727" y="3144"/>
                  <a:ext cx="2064" cy="60"/>
                </a:xfrm>
                <a:prstGeom prst="rect">
                  <a:avLst/>
                </a:prstGeom>
                <a:solidFill>
                  <a:srgbClr val="DDDDDD"/>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7" name="Rectangle 77">
                  <a:extLst>
                    <a:ext uri="{FF2B5EF4-FFF2-40B4-BE49-F238E27FC236}">
                      <a16:creationId xmlns:a16="http://schemas.microsoft.com/office/drawing/2014/main" id="{C1E09B3D-C01F-42CF-BD5F-D9C4C37FDF17}"/>
                    </a:ext>
                  </a:extLst>
                </p:cNvPr>
                <p:cNvSpPr>
                  <a:spLocks noChangeArrowheads="1"/>
                </p:cNvSpPr>
                <p:nvPr/>
              </p:nvSpPr>
              <p:spPr bwMode="auto">
                <a:xfrm>
                  <a:off x="2727" y="2808"/>
                  <a:ext cx="2064" cy="60"/>
                </a:xfrm>
                <a:prstGeom prst="rect">
                  <a:avLst/>
                </a:prstGeom>
                <a:solidFill>
                  <a:srgbClr val="DDDDDD"/>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8" name="AutoShape 78">
                  <a:extLst>
                    <a:ext uri="{FF2B5EF4-FFF2-40B4-BE49-F238E27FC236}">
                      <a16:creationId xmlns:a16="http://schemas.microsoft.com/office/drawing/2014/main" id="{2F4EF406-B8F5-4F0B-86B9-6FDEDF31D05D}"/>
                    </a:ext>
                  </a:extLst>
                </p:cNvPr>
                <p:cNvSpPr>
                  <a:spLocks noChangeArrowheads="1"/>
                </p:cNvSpPr>
                <p:nvPr/>
              </p:nvSpPr>
              <p:spPr bwMode="auto">
                <a:xfrm>
                  <a:off x="2721" y="2754"/>
                  <a:ext cx="2275" cy="53"/>
                </a:xfrm>
                <a:prstGeom prst="parallelogram">
                  <a:avLst>
                    <a:gd name="adj" fmla="val 414738"/>
                  </a:avLst>
                </a:prstGeom>
                <a:solidFill>
                  <a:schemeClr val="bg1"/>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9" name="Freeform 79">
                  <a:extLst>
                    <a:ext uri="{FF2B5EF4-FFF2-40B4-BE49-F238E27FC236}">
                      <a16:creationId xmlns:a16="http://schemas.microsoft.com/office/drawing/2014/main" id="{B16C0822-6142-4E0E-8653-ED4447C4AFAC}"/>
                    </a:ext>
                  </a:extLst>
                </p:cNvPr>
                <p:cNvSpPr>
                  <a:spLocks/>
                </p:cNvSpPr>
                <p:nvPr/>
              </p:nvSpPr>
              <p:spPr bwMode="auto">
                <a:xfrm>
                  <a:off x="4785" y="2757"/>
                  <a:ext cx="210" cy="447"/>
                </a:xfrm>
                <a:custGeom>
                  <a:avLst/>
                  <a:gdLst>
                    <a:gd name="T0" fmla="*/ 0 w 210"/>
                    <a:gd name="T1" fmla="*/ 48 h 444"/>
                    <a:gd name="T2" fmla="*/ 207 w 210"/>
                    <a:gd name="T3" fmla="*/ 0 h 444"/>
                    <a:gd name="T4" fmla="*/ 210 w 210"/>
                    <a:gd name="T5" fmla="*/ 45 h 444"/>
                    <a:gd name="T6" fmla="*/ 132 w 210"/>
                    <a:gd name="T7" fmla="*/ 72 h 444"/>
                    <a:gd name="T8" fmla="*/ 132 w 210"/>
                    <a:gd name="T9" fmla="*/ 376 h 444"/>
                    <a:gd name="T10" fmla="*/ 195 w 210"/>
                    <a:gd name="T11" fmla="*/ 353 h 444"/>
                    <a:gd name="T12" fmla="*/ 195 w 210"/>
                    <a:gd name="T13" fmla="*/ 405 h 444"/>
                    <a:gd name="T14" fmla="*/ 0 w 210"/>
                    <a:gd name="T15" fmla="*/ 474 h 444"/>
                    <a:gd name="T16" fmla="*/ 3 w 210"/>
                    <a:gd name="T17" fmla="*/ 414 h 444"/>
                    <a:gd name="T18" fmla="*/ 90 w 210"/>
                    <a:gd name="T19" fmla="*/ 398 h 444"/>
                    <a:gd name="T20" fmla="*/ 90 w 210"/>
                    <a:gd name="T21" fmla="*/ 91 h 444"/>
                    <a:gd name="T22" fmla="*/ 3 w 210"/>
                    <a:gd name="T23" fmla="*/ 115 h 444"/>
                    <a:gd name="T24" fmla="*/ 0 w 210"/>
                    <a:gd name="T25" fmla="*/ 48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
                    <a:gd name="T40" fmla="*/ 0 h 444"/>
                    <a:gd name="T41" fmla="*/ 210 w 210"/>
                    <a:gd name="T42" fmla="*/ 444 h 4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 h="444">
                      <a:moveTo>
                        <a:pt x="0" y="48"/>
                      </a:moveTo>
                      <a:lnTo>
                        <a:pt x="207" y="0"/>
                      </a:lnTo>
                      <a:lnTo>
                        <a:pt x="210" y="45"/>
                      </a:lnTo>
                      <a:lnTo>
                        <a:pt x="132" y="72"/>
                      </a:lnTo>
                      <a:lnTo>
                        <a:pt x="132" y="354"/>
                      </a:lnTo>
                      <a:lnTo>
                        <a:pt x="195" y="333"/>
                      </a:lnTo>
                      <a:lnTo>
                        <a:pt x="195" y="375"/>
                      </a:lnTo>
                      <a:lnTo>
                        <a:pt x="0" y="444"/>
                      </a:lnTo>
                      <a:lnTo>
                        <a:pt x="3" y="384"/>
                      </a:lnTo>
                      <a:lnTo>
                        <a:pt x="90" y="369"/>
                      </a:lnTo>
                      <a:lnTo>
                        <a:pt x="90" y="81"/>
                      </a:lnTo>
                      <a:lnTo>
                        <a:pt x="3" y="105"/>
                      </a:lnTo>
                      <a:lnTo>
                        <a:pt x="0" y="48"/>
                      </a:lnTo>
                      <a:close/>
                    </a:path>
                  </a:pathLst>
                </a:custGeom>
                <a:solidFill>
                  <a:srgbClr val="B2B2B2"/>
                </a:solidFill>
                <a:ln w="9525">
                  <a:solidFill>
                    <a:schemeClr val="tx1"/>
                  </a:solidFill>
                  <a:round/>
                  <a:headEnd/>
                  <a:tailEnd/>
                </a:ln>
              </p:spPr>
              <p:txBody>
                <a:bodyPr anchor="ctr"/>
                <a:lstStyle/>
                <a:p>
                  <a:endParaRPr lang="en-GB" dirty="0"/>
                </a:p>
              </p:txBody>
            </p:sp>
            <p:sp>
              <p:nvSpPr>
                <p:cNvPr id="40" name="Line 80">
                  <a:extLst>
                    <a:ext uri="{FF2B5EF4-FFF2-40B4-BE49-F238E27FC236}">
                      <a16:creationId xmlns:a16="http://schemas.microsoft.com/office/drawing/2014/main" id="{0D5BCAF2-B70B-4E7A-98C5-F11BDE03C8C5}"/>
                    </a:ext>
                  </a:extLst>
                </p:cNvPr>
                <p:cNvSpPr>
                  <a:spLocks noChangeShapeType="1"/>
                </p:cNvSpPr>
                <p:nvPr/>
              </p:nvSpPr>
              <p:spPr bwMode="auto">
                <a:xfrm flipH="1">
                  <a:off x="4908" y="3090"/>
                  <a:ext cx="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30" name="Group 81">
                <a:extLst>
                  <a:ext uri="{FF2B5EF4-FFF2-40B4-BE49-F238E27FC236}">
                    <a16:creationId xmlns:a16="http://schemas.microsoft.com/office/drawing/2014/main" id="{195F75BB-2799-4B7F-9A39-5F1552B0A6E8}"/>
                  </a:ext>
                </a:extLst>
              </p:cNvPr>
              <p:cNvGrpSpPr>
                <a:grpSpLocks/>
              </p:cNvGrpSpPr>
              <p:nvPr/>
            </p:nvGrpSpPr>
            <p:grpSpPr bwMode="auto">
              <a:xfrm>
                <a:off x="3303" y="2664"/>
                <a:ext cx="325" cy="126"/>
                <a:chOff x="4268" y="932"/>
                <a:chExt cx="325" cy="126"/>
              </a:xfrm>
            </p:grpSpPr>
            <p:sp>
              <p:nvSpPr>
                <p:cNvPr id="31" name="AutoShape 82">
                  <a:extLst>
                    <a:ext uri="{FF2B5EF4-FFF2-40B4-BE49-F238E27FC236}">
                      <a16:creationId xmlns:a16="http://schemas.microsoft.com/office/drawing/2014/main" id="{1F053BB0-438E-4A0C-860D-39E17F386831}"/>
                    </a:ext>
                  </a:extLst>
                </p:cNvPr>
                <p:cNvSpPr>
                  <a:spLocks noChangeArrowheads="1"/>
                </p:cNvSpPr>
                <p:nvPr/>
              </p:nvSpPr>
              <p:spPr bwMode="auto">
                <a:xfrm rot="10800000">
                  <a:off x="4268" y="932"/>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b="1" dirty="0">
                    <a:solidFill>
                      <a:srgbClr val="000000"/>
                    </a:solidFill>
                    <a:cs typeface="+mn-cs"/>
                  </a:endParaRPr>
                </a:p>
              </p:txBody>
            </p:sp>
            <p:sp>
              <p:nvSpPr>
                <p:cNvPr id="32" name="AutoShape 83">
                  <a:extLst>
                    <a:ext uri="{FF2B5EF4-FFF2-40B4-BE49-F238E27FC236}">
                      <a16:creationId xmlns:a16="http://schemas.microsoft.com/office/drawing/2014/main" id="{447954F7-8A3A-4BEB-96F1-2202888076AA}"/>
                    </a:ext>
                  </a:extLst>
                </p:cNvPr>
                <p:cNvSpPr>
                  <a:spLocks noChangeArrowheads="1"/>
                </p:cNvSpPr>
                <p:nvPr/>
              </p:nvSpPr>
              <p:spPr bwMode="auto">
                <a:xfrm rot="-849551">
                  <a:off x="4311" y="939"/>
                  <a:ext cx="282" cy="84"/>
                </a:xfrm>
                <a:prstGeom prst="parallelogram">
                  <a:avLst>
                    <a:gd name="adj" fmla="val 83929"/>
                  </a:avLst>
                </a:prstGeom>
                <a:solidFill>
                  <a:schemeClr val="bg1"/>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3" name="Line 84">
                  <a:extLst>
                    <a:ext uri="{FF2B5EF4-FFF2-40B4-BE49-F238E27FC236}">
                      <a16:creationId xmlns:a16="http://schemas.microsoft.com/office/drawing/2014/main" id="{6B2937B1-B820-4A99-8461-9E5A91834456}"/>
                    </a:ext>
                  </a:extLst>
                </p:cNvPr>
                <p:cNvSpPr>
                  <a:spLocks noChangeShapeType="1"/>
                </p:cNvSpPr>
                <p:nvPr/>
              </p:nvSpPr>
              <p:spPr bwMode="auto">
                <a:xfrm rot="10800000" flipV="1">
                  <a:off x="4284" y="954"/>
                  <a:ext cx="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grpSp>
      <p:sp>
        <p:nvSpPr>
          <p:cNvPr id="53" name="Text Box 85">
            <a:extLst>
              <a:ext uri="{FF2B5EF4-FFF2-40B4-BE49-F238E27FC236}">
                <a16:creationId xmlns:a16="http://schemas.microsoft.com/office/drawing/2014/main" id="{5B8A13ED-7EC4-4CF5-8B03-6FB7CB1A593E}"/>
              </a:ext>
            </a:extLst>
          </p:cNvPr>
          <p:cNvSpPr txBox="1">
            <a:spLocks noChangeArrowheads="1"/>
          </p:cNvSpPr>
          <p:nvPr/>
        </p:nvSpPr>
        <p:spPr bwMode="auto">
          <a:xfrm>
            <a:off x="6548431" y="812031"/>
            <a:ext cx="96043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rPr>
              <a:t>Area A</a:t>
            </a:r>
            <a:endParaRPr lang="en-US" b="1" dirty="0">
              <a:solidFill>
                <a:srgbClr val="000000"/>
              </a:solidFill>
            </a:endParaRPr>
          </a:p>
        </p:txBody>
      </p:sp>
      <p:sp>
        <p:nvSpPr>
          <p:cNvPr id="54" name="Line 86">
            <a:extLst>
              <a:ext uri="{FF2B5EF4-FFF2-40B4-BE49-F238E27FC236}">
                <a16:creationId xmlns:a16="http://schemas.microsoft.com/office/drawing/2014/main" id="{530A7DCF-CBC1-445F-A96A-D5948BBB2AD4}"/>
              </a:ext>
            </a:extLst>
          </p:cNvPr>
          <p:cNvSpPr>
            <a:spLocks noChangeShapeType="1"/>
          </p:cNvSpPr>
          <p:nvPr/>
        </p:nvSpPr>
        <p:spPr bwMode="auto">
          <a:xfrm>
            <a:off x="6838613" y="1137468"/>
            <a:ext cx="217488" cy="171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5" name="AutoShape 53">
            <a:extLst>
              <a:ext uri="{FF2B5EF4-FFF2-40B4-BE49-F238E27FC236}">
                <a16:creationId xmlns:a16="http://schemas.microsoft.com/office/drawing/2014/main" id="{946F7E57-3341-4CAD-B769-881D0EF43602}"/>
              </a:ext>
            </a:extLst>
          </p:cNvPr>
          <p:cNvSpPr>
            <a:spLocks noChangeArrowheads="1"/>
          </p:cNvSpPr>
          <p:nvPr/>
        </p:nvSpPr>
        <p:spPr bwMode="auto">
          <a:xfrm rot="4942465">
            <a:off x="5858710" y="3502844"/>
            <a:ext cx="847725" cy="876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0 h 21600"/>
              <a:gd name="T20" fmla="*/ 18439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solidFill>
            <a:schemeClr val="accent1"/>
          </a:solidFill>
          <a:ln w="28575">
            <a:noFill/>
            <a:miter lim="800000"/>
            <a:headEnd/>
            <a:tailEnd/>
          </a:ln>
        </p:spPr>
        <p:txBody>
          <a:bodyPr rot="10800000" vert="eaVert" anchor="ctr"/>
          <a:lstStyle/>
          <a:p>
            <a:endParaRPr lang="en-GB" dirty="0"/>
          </a:p>
        </p:txBody>
      </p:sp>
      <p:sp>
        <p:nvSpPr>
          <p:cNvPr id="56" name="AutoShape 53">
            <a:extLst>
              <a:ext uri="{FF2B5EF4-FFF2-40B4-BE49-F238E27FC236}">
                <a16:creationId xmlns:a16="http://schemas.microsoft.com/office/drawing/2014/main" id="{C07989BB-5845-4B37-88E6-7D9A6B7CF7EA}"/>
              </a:ext>
            </a:extLst>
          </p:cNvPr>
          <p:cNvSpPr>
            <a:spLocks noChangeArrowheads="1"/>
          </p:cNvSpPr>
          <p:nvPr/>
        </p:nvSpPr>
        <p:spPr bwMode="auto">
          <a:xfrm rot="4942465">
            <a:off x="5876172" y="2194744"/>
            <a:ext cx="847725" cy="876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0 h 21600"/>
              <a:gd name="T20" fmla="*/ 18439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solidFill>
            <a:schemeClr val="accent1"/>
          </a:solidFill>
          <a:ln w="28575">
            <a:noFill/>
            <a:miter lim="800000"/>
            <a:headEnd/>
            <a:tailEnd/>
          </a:ln>
        </p:spPr>
        <p:txBody>
          <a:bodyPr rot="10800000" vert="eaVert" anchor="ctr"/>
          <a:lstStyle/>
          <a:p>
            <a:endParaRPr lang="en-GB" dirty="0"/>
          </a:p>
        </p:txBody>
      </p:sp>
      <p:sp>
        <p:nvSpPr>
          <p:cNvPr id="57" name="AutoShape 75">
            <a:extLst>
              <a:ext uri="{FF2B5EF4-FFF2-40B4-BE49-F238E27FC236}">
                <a16:creationId xmlns:a16="http://schemas.microsoft.com/office/drawing/2014/main" id="{94FB1B4C-B302-4D8A-A954-8637C3864CF8}"/>
              </a:ext>
            </a:extLst>
          </p:cNvPr>
          <p:cNvSpPr>
            <a:spLocks noChangeArrowheads="1"/>
          </p:cNvSpPr>
          <p:nvPr/>
        </p:nvSpPr>
        <p:spPr bwMode="auto">
          <a:xfrm>
            <a:off x="4191098" y="4815844"/>
            <a:ext cx="325453" cy="406400"/>
          </a:xfrm>
          <a:prstGeom prst="downArrow">
            <a:avLst>
              <a:gd name="adj1" fmla="val 50000"/>
              <a:gd name="adj2" fmla="val 53614"/>
            </a:avLst>
          </a:prstGeom>
          <a:solidFill>
            <a:schemeClr val="accent1"/>
          </a:solidFill>
          <a:ln w="28575">
            <a:no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58" name="AutoShape 76">
            <a:extLst>
              <a:ext uri="{FF2B5EF4-FFF2-40B4-BE49-F238E27FC236}">
                <a16:creationId xmlns:a16="http://schemas.microsoft.com/office/drawing/2014/main" id="{5799A381-41DC-4ADE-82C3-B69E42095C6C}"/>
              </a:ext>
            </a:extLst>
          </p:cNvPr>
          <p:cNvSpPr>
            <a:spLocks noChangeArrowheads="1"/>
          </p:cNvSpPr>
          <p:nvPr/>
        </p:nvSpPr>
        <p:spPr bwMode="auto">
          <a:xfrm rot="16200000">
            <a:off x="5229266" y="5394350"/>
            <a:ext cx="374650" cy="439737"/>
          </a:xfrm>
          <a:prstGeom prst="downArrow">
            <a:avLst>
              <a:gd name="adj1" fmla="val 50000"/>
              <a:gd name="adj2" fmla="val 49949"/>
            </a:avLst>
          </a:prstGeom>
          <a:solidFill>
            <a:schemeClr val="accent1"/>
          </a:solidFill>
          <a:ln w="28575">
            <a:no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Tree>
    <p:extLst>
      <p:ext uri="{BB962C8B-B14F-4D97-AF65-F5344CB8AC3E}">
        <p14:creationId xmlns:p14="http://schemas.microsoft.com/office/powerpoint/2010/main" val="272374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Selecting material-shape combinations</a:t>
            </a:r>
            <a:endParaRPr lang="en-US" dirty="0"/>
          </a:p>
        </p:txBody>
      </p:sp>
      <p:grpSp>
        <p:nvGrpSpPr>
          <p:cNvPr id="4" name="Group 31">
            <a:extLst>
              <a:ext uri="{FF2B5EF4-FFF2-40B4-BE49-F238E27FC236}">
                <a16:creationId xmlns:a16="http://schemas.microsoft.com/office/drawing/2014/main" id="{896342F5-CB80-46BA-A461-A65C20CE7D91}"/>
              </a:ext>
            </a:extLst>
          </p:cNvPr>
          <p:cNvGrpSpPr>
            <a:grpSpLocks/>
          </p:cNvGrpSpPr>
          <p:nvPr/>
        </p:nvGrpSpPr>
        <p:grpSpPr bwMode="auto">
          <a:xfrm>
            <a:off x="2359327" y="2693349"/>
            <a:ext cx="6934200" cy="2058988"/>
            <a:chOff x="720" y="2832"/>
            <a:chExt cx="4032" cy="1297"/>
          </a:xfrm>
        </p:grpSpPr>
        <p:sp>
          <p:nvSpPr>
            <p:cNvPr id="5" name="Rectangle 28">
              <a:extLst>
                <a:ext uri="{FF2B5EF4-FFF2-40B4-BE49-F238E27FC236}">
                  <a16:creationId xmlns:a16="http://schemas.microsoft.com/office/drawing/2014/main" id="{01F2B427-5057-453F-BF11-D6CE92673C25}"/>
                </a:ext>
              </a:extLst>
            </p:cNvPr>
            <p:cNvSpPr>
              <a:spLocks noChangeArrowheads="1"/>
            </p:cNvSpPr>
            <p:nvPr/>
          </p:nvSpPr>
          <p:spPr bwMode="auto">
            <a:xfrm>
              <a:off x="3312" y="3840"/>
              <a:ext cx="672" cy="288"/>
            </a:xfrm>
            <a:prstGeom prst="rect">
              <a:avLst/>
            </a:prstGeom>
            <a:solidFill>
              <a:srgbClr val="EAEAEA"/>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6" name="Group 30">
              <a:extLst>
                <a:ext uri="{FF2B5EF4-FFF2-40B4-BE49-F238E27FC236}">
                  <a16:creationId xmlns:a16="http://schemas.microsoft.com/office/drawing/2014/main" id="{0DA358A3-2E94-4E60-BD2D-28F2F6EDD24E}"/>
                </a:ext>
              </a:extLst>
            </p:cNvPr>
            <p:cNvGrpSpPr>
              <a:grpSpLocks/>
            </p:cNvGrpSpPr>
            <p:nvPr/>
          </p:nvGrpSpPr>
          <p:grpSpPr bwMode="auto">
            <a:xfrm>
              <a:off x="720" y="2832"/>
              <a:ext cx="4032" cy="1297"/>
              <a:chOff x="720" y="2832"/>
              <a:chExt cx="4032" cy="1297"/>
            </a:xfrm>
          </p:grpSpPr>
          <p:sp>
            <p:nvSpPr>
              <p:cNvPr id="7" name="Rectangle 29">
                <a:extLst>
                  <a:ext uri="{FF2B5EF4-FFF2-40B4-BE49-F238E27FC236}">
                    <a16:creationId xmlns:a16="http://schemas.microsoft.com/office/drawing/2014/main" id="{0D43F69C-1ACE-491F-8A85-9800ADBD6B33}"/>
                  </a:ext>
                </a:extLst>
              </p:cNvPr>
              <p:cNvSpPr>
                <a:spLocks noChangeArrowheads="1"/>
              </p:cNvSpPr>
              <p:nvPr/>
            </p:nvSpPr>
            <p:spPr bwMode="auto">
              <a:xfrm>
                <a:off x="3984" y="3360"/>
                <a:ext cx="768" cy="24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latin typeface="+mn-lt"/>
                </a:endParaRPr>
              </a:p>
            </p:txBody>
          </p:sp>
          <p:grpSp>
            <p:nvGrpSpPr>
              <p:cNvPr id="8" name="Group 27">
                <a:extLst>
                  <a:ext uri="{FF2B5EF4-FFF2-40B4-BE49-F238E27FC236}">
                    <a16:creationId xmlns:a16="http://schemas.microsoft.com/office/drawing/2014/main" id="{1ECBE331-0E38-4977-A86C-318A71128FD1}"/>
                  </a:ext>
                </a:extLst>
              </p:cNvPr>
              <p:cNvGrpSpPr>
                <a:grpSpLocks/>
              </p:cNvGrpSpPr>
              <p:nvPr/>
            </p:nvGrpSpPr>
            <p:grpSpPr bwMode="auto">
              <a:xfrm>
                <a:off x="720" y="2832"/>
                <a:ext cx="4032" cy="1297"/>
                <a:chOff x="1248" y="2880"/>
                <a:chExt cx="4032" cy="1297"/>
              </a:xfrm>
            </p:grpSpPr>
            <p:sp>
              <p:nvSpPr>
                <p:cNvPr id="9" name="Text Box 12">
                  <a:extLst>
                    <a:ext uri="{FF2B5EF4-FFF2-40B4-BE49-F238E27FC236}">
                      <a16:creationId xmlns:a16="http://schemas.microsoft.com/office/drawing/2014/main" id="{B5A66270-F072-4E80-B194-BD47E3427B75}"/>
                    </a:ext>
                  </a:extLst>
                </p:cNvPr>
                <p:cNvSpPr txBox="1">
                  <a:spLocks noChangeArrowheads="1"/>
                </p:cNvSpPr>
                <p:nvPr/>
              </p:nvSpPr>
              <p:spPr bwMode="auto">
                <a:xfrm>
                  <a:off x="1248" y="2880"/>
                  <a:ext cx="4032" cy="12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Material                </a:t>
                  </a:r>
                  <a:r>
                    <a:rPr lang="en-US" sz="1600" dirty="0">
                      <a:solidFill>
                        <a:srgbClr val="000000"/>
                      </a:solidFill>
                      <a:latin typeface="+mn-lt"/>
                      <a:sym typeface="Symbol" panose="05050102010706020507" pitchFamily="18" charset="2"/>
                    </a:rPr>
                    <a:t>, </a:t>
                  </a:r>
                  <a:r>
                    <a:rPr lang="en-US" sz="1200" dirty="0">
                      <a:solidFill>
                        <a:srgbClr val="000000"/>
                      </a:solidFill>
                      <a:latin typeface="+mn-lt"/>
                      <a:sym typeface="Symbol" panose="05050102010706020507" pitchFamily="18" charset="2"/>
                    </a:rPr>
                    <a:t>Mg/m</a:t>
                  </a:r>
                  <a:r>
                    <a:rPr lang="en-US" sz="1200" baseline="30000" dirty="0">
                      <a:solidFill>
                        <a:srgbClr val="000000"/>
                      </a:solidFill>
                      <a:latin typeface="+mn-lt"/>
                      <a:sym typeface="Symbol" panose="05050102010706020507" pitchFamily="18" charset="2"/>
                    </a:rPr>
                    <a:t>3  </a:t>
                  </a:r>
                  <a:r>
                    <a:rPr lang="en-US" sz="1600" dirty="0">
                      <a:solidFill>
                        <a:srgbClr val="000000"/>
                      </a:solidFill>
                      <a:latin typeface="+mn-lt"/>
                    </a:rPr>
                    <a:t>         </a:t>
                  </a:r>
                  <a:r>
                    <a:rPr lang="en-US" sz="1600" dirty="0">
                      <a:solidFill>
                        <a:srgbClr val="000000"/>
                      </a:solidFill>
                      <a:latin typeface="+mn-lt"/>
                      <a:sym typeface="Symbol" panose="05050102010706020507" pitchFamily="18" charset="2"/>
                    </a:rPr>
                    <a:t>E, </a:t>
                  </a:r>
                  <a:r>
                    <a:rPr lang="en-US" sz="1200" dirty="0" err="1">
                      <a:solidFill>
                        <a:srgbClr val="000000"/>
                      </a:solidFill>
                      <a:latin typeface="+mn-lt"/>
                      <a:sym typeface="Symbol" panose="05050102010706020507" pitchFamily="18" charset="2"/>
                    </a:rPr>
                    <a:t>GPa</a:t>
                  </a:r>
                  <a:r>
                    <a:rPr lang="en-US" sz="1600" dirty="0">
                      <a:solidFill>
                        <a:srgbClr val="000000"/>
                      </a:solidFill>
                      <a:latin typeface="+mn-lt"/>
                    </a:rPr>
                    <a:t>              </a:t>
                  </a:r>
                  <a:r>
                    <a:rPr lang="en-US" sz="1600" dirty="0">
                      <a:solidFill>
                        <a:srgbClr val="000000"/>
                      </a:solidFill>
                      <a:latin typeface="+mn-lt"/>
                      <a:sym typeface="Symbol" panose="05050102010706020507" pitchFamily="18" charset="2"/>
                    </a:rPr>
                    <a:t></a:t>
                  </a:r>
                  <a:r>
                    <a:rPr lang="en-US" sz="1600" baseline="-25000" dirty="0">
                      <a:solidFill>
                        <a:srgbClr val="000000"/>
                      </a:solidFill>
                      <a:latin typeface="+mn-lt"/>
                      <a:sym typeface="Symbol" panose="05050102010706020507" pitchFamily="18" charset="2"/>
                    </a:rPr>
                    <a:t>e,max</a:t>
                  </a:r>
                  <a:endParaRPr lang="en-US" sz="1600" dirty="0">
                    <a:solidFill>
                      <a:srgbClr val="000000"/>
                    </a:solidFill>
                    <a:latin typeface="+mn-lt"/>
                    <a:sym typeface="Symbol" panose="05050102010706020507" pitchFamily="18" charset="2"/>
                  </a:endParaRPr>
                </a:p>
                <a:p>
                  <a:pPr>
                    <a:spcBef>
                      <a:spcPct val="50000"/>
                    </a:spcBef>
                  </a:pPr>
                  <a:r>
                    <a:rPr lang="en-US" sz="1600" dirty="0">
                      <a:solidFill>
                        <a:srgbClr val="000000"/>
                      </a:solidFill>
                      <a:latin typeface="+mn-lt"/>
                    </a:rPr>
                    <a:t>1020 Steel             7.85                  205                  65                  0.55                  0.068                            </a:t>
                  </a:r>
                </a:p>
                <a:p>
                  <a:pPr>
                    <a:spcBef>
                      <a:spcPct val="50000"/>
                    </a:spcBef>
                  </a:pPr>
                  <a:r>
                    <a:rPr lang="en-US" sz="1600" dirty="0">
                      <a:solidFill>
                        <a:srgbClr val="000000"/>
                      </a:solidFill>
                      <a:latin typeface="+mn-lt"/>
                    </a:rPr>
                    <a:t>6061 T4 Al             2.70                  70                    44                   0.32                 0.049</a:t>
                  </a:r>
                </a:p>
                <a:p>
                  <a:pPr>
                    <a:spcBef>
                      <a:spcPct val="50000"/>
                    </a:spcBef>
                  </a:pPr>
                  <a:r>
                    <a:rPr lang="en-US" sz="1600" dirty="0">
                      <a:solidFill>
                        <a:srgbClr val="000000"/>
                      </a:solidFill>
                      <a:latin typeface="+mn-lt"/>
                    </a:rPr>
                    <a:t>GFRP                       1.75                  28                   39                   0.35                 0.053</a:t>
                  </a:r>
                </a:p>
                <a:p>
                  <a:pPr>
                    <a:spcBef>
                      <a:spcPct val="50000"/>
                    </a:spcBef>
                  </a:pPr>
                  <a:r>
                    <a:rPr lang="en-US" sz="1600" dirty="0">
                      <a:solidFill>
                        <a:srgbClr val="000000"/>
                      </a:solidFill>
                      <a:latin typeface="+mn-lt"/>
                    </a:rPr>
                    <a:t>Wood (oak)             0.9                   13                    8                    0.25                 0.088</a:t>
                  </a:r>
                </a:p>
              </p:txBody>
            </p:sp>
            <p:graphicFrame>
              <p:nvGraphicFramePr>
                <p:cNvPr id="10" name="Object 4">
                  <a:extLst>
                    <a:ext uri="{FF2B5EF4-FFF2-40B4-BE49-F238E27FC236}">
                      <a16:creationId xmlns:a16="http://schemas.microsoft.com/office/drawing/2014/main" id="{2602D06B-ACE8-49E7-AFA3-29EC8379CA90}"/>
                    </a:ext>
                  </a:extLst>
                </p:cNvPr>
                <p:cNvGraphicFramePr>
                  <a:graphicFrameLocks noChangeAspect="1"/>
                </p:cNvGraphicFramePr>
                <p:nvPr/>
              </p:nvGraphicFramePr>
              <p:xfrm>
                <a:off x="4032" y="2928"/>
                <a:ext cx="345" cy="175"/>
              </p:xfrm>
              <a:graphic>
                <a:graphicData uri="http://schemas.openxmlformats.org/presentationml/2006/ole">
                  <mc:AlternateContent xmlns:mc="http://schemas.openxmlformats.org/markup-compatibility/2006">
                    <mc:Choice xmlns:v="urn:schemas-microsoft-com:vml" Requires="v">
                      <p:oleObj name="Equation" r:id="rId3" imgW="698197" imgH="355446" progId="Equation.3">
                        <p:embed/>
                      </p:oleObj>
                    </mc:Choice>
                    <mc:Fallback>
                      <p:oleObj name="Equation" r:id="rId3" imgW="698197" imgH="355446" progId="Equation.3">
                        <p:embed/>
                        <p:pic>
                          <p:nvPicPr>
                            <p:cNvPr id="10" name="Object 4">
                              <a:extLst>
                                <a:ext uri="{FF2B5EF4-FFF2-40B4-BE49-F238E27FC236}">
                                  <a16:creationId xmlns:a16="http://schemas.microsoft.com/office/drawing/2014/main" id="{2602D06B-ACE8-49E7-AFA3-29EC8379C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2928"/>
                              <a:ext cx="345" cy="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a:extLst>
                    <a:ext uri="{FF2B5EF4-FFF2-40B4-BE49-F238E27FC236}">
                      <a16:creationId xmlns:a16="http://schemas.microsoft.com/office/drawing/2014/main" id="{AE7DA3A6-238B-4D13-842F-A53270626B49}"/>
                    </a:ext>
                  </a:extLst>
                </p:cNvPr>
                <p:cNvGraphicFramePr>
                  <a:graphicFrameLocks noChangeAspect="1"/>
                </p:cNvGraphicFramePr>
                <p:nvPr/>
              </p:nvGraphicFramePr>
              <p:xfrm>
                <a:off x="4560" y="2928"/>
                <a:ext cx="716" cy="200"/>
              </p:xfrm>
              <a:graphic>
                <a:graphicData uri="http://schemas.openxmlformats.org/presentationml/2006/ole">
                  <mc:AlternateContent xmlns:mc="http://schemas.openxmlformats.org/markup-compatibility/2006">
                    <mc:Choice xmlns:v="urn:schemas-microsoft-com:vml" Requires="v">
                      <p:oleObj name="Equation" r:id="rId5" imgW="1447172" imgH="406224" progId="Equation.3">
                        <p:embed/>
                      </p:oleObj>
                    </mc:Choice>
                    <mc:Fallback>
                      <p:oleObj name="Equation" r:id="rId5" imgW="1447172" imgH="406224" progId="Equation.3">
                        <p:embed/>
                        <p:pic>
                          <p:nvPicPr>
                            <p:cNvPr id="11" name="Object 5">
                              <a:extLst>
                                <a:ext uri="{FF2B5EF4-FFF2-40B4-BE49-F238E27FC236}">
                                  <a16:creationId xmlns:a16="http://schemas.microsoft.com/office/drawing/2014/main" id="{AE7DA3A6-238B-4D13-842F-A53270626B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0" y="2928"/>
                              <a:ext cx="716" cy="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Line 18">
                  <a:extLst>
                    <a:ext uri="{FF2B5EF4-FFF2-40B4-BE49-F238E27FC236}">
                      <a16:creationId xmlns:a16="http://schemas.microsoft.com/office/drawing/2014/main" id="{52863947-1EBA-4888-B887-CF4577D3BE94}"/>
                    </a:ext>
                  </a:extLst>
                </p:cNvPr>
                <p:cNvSpPr>
                  <a:spLocks noChangeShapeType="1"/>
                </p:cNvSpPr>
                <p:nvPr/>
              </p:nvSpPr>
              <p:spPr bwMode="auto">
                <a:xfrm>
                  <a:off x="1248" y="3120"/>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3" name="Line 19">
                  <a:extLst>
                    <a:ext uri="{FF2B5EF4-FFF2-40B4-BE49-F238E27FC236}">
                      <a16:creationId xmlns:a16="http://schemas.microsoft.com/office/drawing/2014/main" id="{553BEFA7-96FD-4AA2-B457-183EB6898D20}"/>
                    </a:ext>
                  </a:extLst>
                </p:cNvPr>
                <p:cNvSpPr>
                  <a:spLocks noChangeShapeType="1"/>
                </p:cNvSpPr>
                <p:nvPr/>
              </p:nvSpPr>
              <p:spPr bwMode="auto">
                <a:xfrm>
                  <a:off x="1248" y="3408"/>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4" name="Line 20">
                  <a:extLst>
                    <a:ext uri="{FF2B5EF4-FFF2-40B4-BE49-F238E27FC236}">
                      <a16:creationId xmlns:a16="http://schemas.microsoft.com/office/drawing/2014/main" id="{C02A4703-B101-4159-8A06-01D5BAF4D26C}"/>
                    </a:ext>
                  </a:extLst>
                </p:cNvPr>
                <p:cNvSpPr>
                  <a:spLocks noChangeShapeType="1"/>
                </p:cNvSpPr>
                <p:nvPr/>
              </p:nvSpPr>
              <p:spPr bwMode="auto">
                <a:xfrm>
                  <a:off x="1248" y="3648"/>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5" name="Line 21">
                  <a:extLst>
                    <a:ext uri="{FF2B5EF4-FFF2-40B4-BE49-F238E27FC236}">
                      <a16:creationId xmlns:a16="http://schemas.microsoft.com/office/drawing/2014/main" id="{9EE3BC80-0B94-4EEC-A16F-EAE010BC3377}"/>
                    </a:ext>
                  </a:extLst>
                </p:cNvPr>
                <p:cNvSpPr>
                  <a:spLocks noChangeShapeType="1"/>
                </p:cNvSpPr>
                <p:nvPr/>
              </p:nvSpPr>
              <p:spPr bwMode="auto">
                <a:xfrm>
                  <a:off x="1248" y="3888"/>
                  <a:ext cx="40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16" name="Line 22">
                  <a:extLst>
                    <a:ext uri="{FF2B5EF4-FFF2-40B4-BE49-F238E27FC236}">
                      <a16:creationId xmlns:a16="http://schemas.microsoft.com/office/drawing/2014/main" id="{57D08567-C1FF-4BB1-9FE5-BABC101009D6}"/>
                    </a:ext>
                  </a:extLst>
                </p:cNvPr>
                <p:cNvSpPr>
                  <a:spLocks noChangeShapeType="1"/>
                </p:cNvSpPr>
                <p:nvPr/>
              </p:nvSpPr>
              <p:spPr bwMode="auto">
                <a:xfrm>
                  <a:off x="2016"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7" name="Line 23">
                  <a:extLst>
                    <a:ext uri="{FF2B5EF4-FFF2-40B4-BE49-F238E27FC236}">
                      <a16:creationId xmlns:a16="http://schemas.microsoft.com/office/drawing/2014/main" id="{4EE4E22B-20F5-4DB7-8E03-F786B9EEE1C2}"/>
                    </a:ext>
                  </a:extLst>
                </p:cNvPr>
                <p:cNvSpPr>
                  <a:spLocks noChangeShapeType="1"/>
                </p:cNvSpPr>
                <p:nvPr/>
              </p:nvSpPr>
              <p:spPr bwMode="auto">
                <a:xfrm>
                  <a:off x="2592"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 name="Line 24">
                  <a:extLst>
                    <a:ext uri="{FF2B5EF4-FFF2-40B4-BE49-F238E27FC236}">
                      <a16:creationId xmlns:a16="http://schemas.microsoft.com/office/drawing/2014/main" id="{5EE929D5-91CB-4478-B78C-21D45A094B96}"/>
                    </a:ext>
                  </a:extLst>
                </p:cNvPr>
                <p:cNvSpPr>
                  <a:spLocks noChangeShapeType="1"/>
                </p:cNvSpPr>
                <p:nvPr/>
              </p:nvSpPr>
              <p:spPr bwMode="auto">
                <a:xfrm>
                  <a:off x="3216"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 name="Line 25">
                  <a:extLst>
                    <a:ext uri="{FF2B5EF4-FFF2-40B4-BE49-F238E27FC236}">
                      <a16:creationId xmlns:a16="http://schemas.microsoft.com/office/drawing/2014/main" id="{A38054BF-F7C7-4DB3-822F-5FAF283884AF}"/>
                    </a:ext>
                  </a:extLst>
                </p:cNvPr>
                <p:cNvSpPr>
                  <a:spLocks noChangeShapeType="1"/>
                </p:cNvSpPr>
                <p:nvPr/>
              </p:nvSpPr>
              <p:spPr bwMode="auto">
                <a:xfrm>
                  <a:off x="3840"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0" name="Line 26">
                  <a:extLst>
                    <a:ext uri="{FF2B5EF4-FFF2-40B4-BE49-F238E27FC236}">
                      <a16:creationId xmlns:a16="http://schemas.microsoft.com/office/drawing/2014/main" id="{6B8D5E99-88EC-4D47-B392-8D67EF2CD856}"/>
                    </a:ext>
                  </a:extLst>
                </p:cNvPr>
                <p:cNvSpPr>
                  <a:spLocks noChangeShapeType="1"/>
                </p:cNvSpPr>
                <p:nvPr/>
              </p:nvSpPr>
              <p:spPr bwMode="auto">
                <a:xfrm>
                  <a:off x="4512" y="2880"/>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grpSp>
      <p:sp>
        <p:nvSpPr>
          <p:cNvPr id="21" name="Text Box 3">
            <a:extLst>
              <a:ext uri="{FF2B5EF4-FFF2-40B4-BE49-F238E27FC236}">
                <a16:creationId xmlns:a16="http://schemas.microsoft.com/office/drawing/2014/main" id="{C72A99C2-CE96-4E68-8F71-0B1F15155C59}"/>
              </a:ext>
            </a:extLst>
          </p:cNvPr>
          <p:cNvSpPr txBox="1">
            <a:spLocks noChangeArrowheads="1"/>
          </p:cNvSpPr>
          <p:nvPr/>
        </p:nvSpPr>
        <p:spPr bwMode="auto">
          <a:xfrm>
            <a:off x="2063552" y="764704"/>
            <a:ext cx="5927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50000"/>
              </a:spcAft>
              <a:buClr>
                <a:schemeClr val="accent1"/>
              </a:buClr>
              <a:buSzPct val="110000"/>
              <a:buFont typeface="Wingdings" panose="05000000000000000000" pitchFamily="2" charset="2"/>
              <a:buChar char="§"/>
            </a:pPr>
            <a:r>
              <a:rPr lang="en-GB" sz="2000" dirty="0">
                <a:solidFill>
                  <a:srgbClr val="000000"/>
                </a:solidFill>
                <a:latin typeface="+mn-lt"/>
              </a:rPr>
              <a:t>  Materials for stiff, </a:t>
            </a:r>
            <a:r>
              <a:rPr lang="en-GB" sz="2000" i="1" dirty="0">
                <a:solidFill>
                  <a:srgbClr val="000000"/>
                </a:solidFill>
                <a:latin typeface="+mn-lt"/>
              </a:rPr>
              <a:t>shaped</a:t>
            </a:r>
            <a:r>
              <a:rPr lang="en-GB" sz="2000" dirty="0">
                <a:solidFill>
                  <a:srgbClr val="000000"/>
                </a:solidFill>
                <a:latin typeface="+mn-lt"/>
              </a:rPr>
              <a:t> beams of minimum weight</a:t>
            </a:r>
          </a:p>
          <a:p>
            <a:pPr>
              <a:spcBef>
                <a:spcPct val="50000"/>
              </a:spcBef>
              <a:spcAft>
                <a:spcPct val="50000"/>
              </a:spcAft>
              <a:buClr>
                <a:schemeClr val="accent1"/>
              </a:buClr>
              <a:buSzPct val="110000"/>
              <a:buFont typeface="Wingdings" panose="05000000000000000000" pitchFamily="2" charset="2"/>
              <a:buChar char="§"/>
            </a:pPr>
            <a:r>
              <a:rPr lang="en-GB" sz="2000" dirty="0">
                <a:solidFill>
                  <a:srgbClr val="000000"/>
                </a:solidFill>
                <a:latin typeface="+mn-lt"/>
              </a:rPr>
              <a:t>  Fixed shape (</a:t>
            </a:r>
            <a:r>
              <a:rPr lang="en-GB" sz="2000" dirty="0">
                <a:solidFill>
                  <a:srgbClr val="000000"/>
                </a:solidFill>
                <a:latin typeface="+mn-lt"/>
                <a:sym typeface="Symbol" panose="05050102010706020507" pitchFamily="18" charset="2"/>
              </a:rPr>
              <a:t></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fixed):  choose materials with low</a:t>
            </a:r>
          </a:p>
          <a:p>
            <a:pPr>
              <a:spcBef>
                <a:spcPct val="50000"/>
              </a:spcBef>
              <a:spcAft>
                <a:spcPct val="50000"/>
              </a:spcAft>
              <a:buClr>
                <a:schemeClr val="accent1"/>
              </a:buClr>
              <a:buSzPct val="110000"/>
              <a:buFont typeface="Wingdings" panose="05000000000000000000" pitchFamily="2" charset="2"/>
              <a:buChar char="§"/>
            </a:pPr>
            <a:r>
              <a:rPr lang="en-GB" sz="2000" dirty="0">
                <a:solidFill>
                  <a:srgbClr val="000000"/>
                </a:solidFill>
                <a:latin typeface="+mn-lt"/>
                <a:sym typeface="Symbol" panose="05050102010706020507" pitchFamily="18" charset="2"/>
              </a:rPr>
              <a:t>  Shape </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a variable: choose materials with low</a:t>
            </a:r>
          </a:p>
        </p:txBody>
      </p:sp>
      <p:sp>
        <p:nvSpPr>
          <p:cNvPr id="22" name="Text Box 7">
            <a:extLst>
              <a:ext uri="{FF2B5EF4-FFF2-40B4-BE49-F238E27FC236}">
                <a16:creationId xmlns:a16="http://schemas.microsoft.com/office/drawing/2014/main" id="{8CEF8B2F-E8CD-485F-A425-09FC359ADB4E}"/>
              </a:ext>
            </a:extLst>
          </p:cNvPr>
          <p:cNvSpPr txBox="1">
            <a:spLocks noChangeArrowheads="1"/>
          </p:cNvSpPr>
          <p:nvPr/>
        </p:nvSpPr>
        <p:spPr bwMode="auto">
          <a:xfrm>
            <a:off x="2063552" y="4853906"/>
            <a:ext cx="84201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sz="2000" dirty="0">
                <a:solidFill>
                  <a:srgbClr val="000000"/>
                </a:solidFill>
                <a:latin typeface="+mn-lt"/>
              </a:rPr>
              <a:t>  Commentary:     Fixed shape (up to </a:t>
            </a:r>
            <a:r>
              <a:rPr lang="en-GB" sz="2000" dirty="0">
                <a:solidFill>
                  <a:srgbClr val="000000"/>
                </a:solidFill>
                <a:latin typeface="+mn-lt"/>
                <a:sym typeface="Symbol" panose="05050102010706020507" pitchFamily="18" charset="2"/>
              </a:rPr>
              <a:t></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 8):  wood is best</a:t>
            </a:r>
          </a:p>
          <a:p>
            <a:r>
              <a:rPr lang="en-GB" sz="2000" dirty="0">
                <a:solidFill>
                  <a:srgbClr val="000000"/>
                </a:solidFill>
                <a:latin typeface="+mn-lt"/>
                <a:sym typeface="Symbol" panose="05050102010706020507" pitchFamily="18" charset="2"/>
              </a:rPr>
              <a:t>                              Maximum shape (</a:t>
            </a:r>
            <a:r>
              <a:rPr lang="en-GB" sz="2000" baseline="-25000" dirty="0">
                <a:solidFill>
                  <a:srgbClr val="000000"/>
                </a:solidFill>
                <a:latin typeface="+mn-lt"/>
                <a:sym typeface="Symbol" panose="05050102010706020507" pitchFamily="18" charset="2"/>
              </a:rPr>
              <a:t>e</a:t>
            </a:r>
            <a:r>
              <a:rPr lang="en-GB" sz="2000" dirty="0">
                <a:solidFill>
                  <a:srgbClr val="000000"/>
                </a:solidFill>
                <a:latin typeface="+mn-lt"/>
                <a:sym typeface="Symbol" panose="05050102010706020507" pitchFamily="18" charset="2"/>
              </a:rPr>
              <a:t> = </a:t>
            </a:r>
            <a:r>
              <a:rPr lang="en-GB" sz="2000" baseline="-25000" dirty="0">
                <a:solidFill>
                  <a:srgbClr val="000000"/>
                </a:solidFill>
                <a:latin typeface="+mn-lt"/>
                <a:sym typeface="Symbol" panose="05050102010706020507" pitchFamily="18" charset="2"/>
              </a:rPr>
              <a:t>e,max</a:t>
            </a:r>
            <a:r>
              <a:rPr lang="en-GB" sz="2000" dirty="0">
                <a:solidFill>
                  <a:srgbClr val="000000"/>
                </a:solidFill>
                <a:latin typeface="+mn-lt"/>
                <a:sym typeface="Symbol" panose="05050102010706020507" pitchFamily="18" charset="2"/>
              </a:rPr>
              <a:t>):  Al-alloy is best</a:t>
            </a:r>
          </a:p>
          <a:p>
            <a:r>
              <a:rPr lang="en-GB" sz="2000" dirty="0">
                <a:solidFill>
                  <a:srgbClr val="000000"/>
                </a:solidFill>
                <a:latin typeface="+mn-lt"/>
                <a:sym typeface="Symbol" panose="05050102010706020507" pitchFamily="18" charset="2"/>
              </a:rPr>
              <a:t>                              Steel recovers some performance through high </a:t>
            </a:r>
            <a:r>
              <a:rPr lang="en-GB" sz="2000" baseline="-25000" dirty="0">
                <a:solidFill>
                  <a:srgbClr val="000000"/>
                </a:solidFill>
                <a:latin typeface="+mn-lt"/>
                <a:sym typeface="Symbol" panose="05050102010706020507" pitchFamily="18" charset="2"/>
              </a:rPr>
              <a:t>e,max</a:t>
            </a:r>
          </a:p>
        </p:txBody>
      </p:sp>
      <p:graphicFrame>
        <p:nvGraphicFramePr>
          <p:cNvPr id="23" name="Object 2">
            <a:extLst>
              <a:ext uri="{FF2B5EF4-FFF2-40B4-BE49-F238E27FC236}">
                <a16:creationId xmlns:a16="http://schemas.microsoft.com/office/drawing/2014/main" id="{2779BDED-8E0E-4AFF-98A2-572B0DF10030}"/>
              </a:ext>
            </a:extLst>
          </p:cNvPr>
          <p:cNvGraphicFramePr>
            <a:graphicFrameLocks noChangeAspect="1"/>
          </p:cNvGraphicFramePr>
          <p:nvPr/>
        </p:nvGraphicFramePr>
        <p:xfrm>
          <a:off x="7748139" y="1153307"/>
          <a:ext cx="534988" cy="596900"/>
        </p:xfrm>
        <a:graphic>
          <a:graphicData uri="http://schemas.openxmlformats.org/presentationml/2006/ole">
            <mc:AlternateContent xmlns:mc="http://schemas.openxmlformats.org/markup-compatibility/2006">
              <mc:Choice xmlns:v="urn:schemas-microsoft-com:vml" Requires="v">
                <p:oleObj name="Equation" r:id="rId7" imgW="495085" imgH="596641" progId="Equation.3">
                  <p:embed/>
                </p:oleObj>
              </mc:Choice>
              <mc:Fallback>
                <p:oleObj name="Equation" r:id="rId7" imgW="495085" imgH="596641" progId="Equation.3">
                  <p:embed/>
                  <p:pic>
                    <p:nvPicPr>
                      <p:cNvPr id="23" name="Object 2">
                        <a:extLst>
                          <a:ext uri="{FF2B5EF4-FFF2-40B4-BE49-F238E27FC236}">
                            <a16:creationId xmlns:a16="http://schemas.microsoft.com/office/drawing/2014/main" id="{2779BDED-8E0E-4AFF-98A2-572B0DF100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8139" y="1153307"/>
                        <a:ext cx="534988"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3">
            <a:extLst>
              <a:ext uri="{FF2B5EF4-FFF2-40B4-BE49-F238E27FC236}">
                <a16:creationId xmlns:a16="http://schemas.microsoft.com/office/drawing/2014/main" id="{E235B7B8-B5F6-43DE-B8B9-4DB59ED81E44}"/>
              </a:ext>
            </a:extLst>
          </p:cNvPr>
          <p:cNvGraphicFramePr>
            <a:graphicFrameLocks noChangeAspect="1"/>
          </p:cNvGraphicFramePr>
          <p:nvPr/>
        </p:nvGraphicFramePr>
        <p:xfrm>
          <a:off x="7646790" y="1779116"/>
          <a:ext cx="949325" cy="660400"/>
        </p:xfrm>
        <a:graphic>
          <a:graphicData uri="http://schemas.openxmlformats.org/presentationml/2006/ole">
            <mc:AlternateContent xmlns:mc="http://schemas.openxmlformats.org/markup-compatibility/2006">
              <mc:Choice xmlns:v="urn:schemas-microsoft-com:vml" Requires="v">
                <p:oleObj name="Equation" r:id="rId9" imgW="876300" imgH="660400" progId="Equation.3">
                  <p:embed/>
                </p:oleObj>
              </mc:Choice>
              <mc:Fallback>
                <p:oleObj name="Equation" r:id="rId9" imgW="876300" imgH="660400" progId="Equation.3">
                  <p:embed/>
                  <p:pic>
                    <p:nvPicPr>
                      <p:cNvPr id="24" name="Object 3">
                        <a:extLst>
                          <a:ext uri="{FF2B5EF4-FFF2-40B4-BE49-F238E27FC236}">
                            <a16:creationId xmlns:a16="http://schemas.microsoft.com/office/drawing/2014/main" id="{E235B7B8-B5F6-43DE-B8B9-4DB59ED81E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46790" y="1779116"/>
                        <a:ext cx="94932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852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Shape on selection charts</a:t>
            </a:r>
            <a:endParaRPr lang="en-US" dirty="0"/>
          </a:p>
        </p:txBody>
      </p:sp>
      <p:pic>
        <p:nvPicPr>
          <p:cNvPr id="4" name="Picture 36">
            <a:extLst>
              <a:ext uri="{FF2B5EF4-FFF2-40B4-BE49-F238E27FC236}">
                <a16:creationId xmlns:a16="http://schemas.microsoft.com/office/drawing/2014/main" id="{E822850F-7794-4722-A2A4-AD68D8F0F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1628800"/>
            <a:ext cx="727075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23">
            <a:extLst>
              <a:ext uri="{FF2B5EF4-FFF2-40B4-BE49-F238E27FC236}">
                <a16:creationId xmlns:a16="http://schemas.microsoft.com/office/drawing/2014/main" id="{E65AAD32-333B-4F3C-AA7D-DA63BFA63793}"/>
              </a:ext>
            </a:extLst>
          </p:cNvPr>
          <p:cNvSpPr>
            <a:spLocks noChangeArrowheads="1"/>
          </p:cNvSpPr>
          <p:nvPr/>
        </p:nvSpPr>
        <p:spPr bwMode="auto">
          <a:xfrm>
            <a:off x="7369175" y="2381275"/>
            <a:ext cx="165100" cy="152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6" name="Oval 25">
            <a:extLst>
              <a:ext uri="{FF2B5EF4-FFF2-40B4-BE49-F238E27FC236}">
                <a16:creationId xmlns:a16="http://schemas.microsoft.com/office/drawing/2014/main" id="{B1F1B3B5-48EC-42DB-AE4D-5826A2A7329C}"/>
              </a:ext>
            </a:extLst>
          </p:cNvPr>
          <p:cNvSpPr>
            <a:spLocks noChangeArrowheads="1"/>
          </p:cNvSpPr>
          <p:nvPr/>
        </p:nvSpPr>
        <p:spPr bwMode="auto">
          <a:xfrm>
            <a:off x="4645025" y="3219475"/>
            <a:ext cx="165100" cy="152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7" name="Line 24">
            <a:extLst>
              <a:ext uri="{FF2B5EF4-FFF2-40B4-BE49-F238E27FC236}">
                <a16:creationId xmlns:a16="http://schemas.microsoft.com/office/drawing/2014/main" id="{D7D4D2A9-4BFE-4A5D-8F01-4FE0F5F5D35D}"/>
              </a:ext>
            </a:extLst>
          </p:cNvPr>
          <p:cNvSpPr>
            <a:spLocks noChangeShapeType="1"/>
          </p:cNvSpPr>
          <p:nvPr/>
        </p:nvSpPr>
        <p:spPr bwMode="auto">
          <a:xfrm flipH="1">
            <a:off x="4810126" y="2471763"/>
            <a:ext cx="2582863" cy="8239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nvGrpSpPr>
          <p:cNvPr id="8" name="Group 35">
            <a:extLst>
              <a:ext uri="{FF2B5EF4-FFF2-40B4-BE49-F238E27FC236}">
                <a16:creationId xmlns:a16="http://schemas.microsoft.com/office/drawing/2014/main" id="{9BA62063-084F-4046-A7A8-4BAC9A74C014}"/>
              </a:ext>
            </a:extLst>
          </p:cNvPr>
          <p:cNvGrpSpPr>
            <a:grpSpLocks/>
          </p:cNvGrpSpPr>
          <p:nvPr/>
        </p:nvGrpSpPr>
        <p:grpSpPr bwMode="auto">
          <a:xfrm>
            <a:off x="1838325" y="1695475"/>
            <a:ext cx="6846888" cy="3698876"/>
            <a:chOff x="432" y="1296"/>
            <a:chExt cx="3981" cy="2330"/>
          </a:xfrm>
        </p:grpSpPr>
        <p:grpSp>
          <p:nvGrpSpPr>
            <p:cNvPr id="9" name="Group 34">
              <a:extLst>
                <a:ext uri="{FF2B5EF4-FFF2-40B4-BE49-F238E27FC236}">
                  <a16:creationId xmlns:a16="http://schemas.microsoft.com/office/drawing/2014/main" id="{AC5912BC-3B5D-4234-9E3F-AA16C9F5C818}"/>
                </a:ext>
              </a:extLst>
            </p:cNvPr>
            <p:cNvGrpSpPr>
              <a:grpSpLocks/>
            </p:cNvGrpSpPr>
            <p:nvPr/>
          </p:nvGrpSpPr>
          <p:grpSpPr bwMode="auto">
            <a:xfrm>
              <a:off x="432" y="1355"/>
              <a:ext cx="3981" cy="2271"/>
              <a:chOff x="432" y="1355"/>
              <a:chExt cx="3981" cy="2271"/>
            </a:xfrm>
          </p:grpSpPr>
          <p:sp>
            <p:nvSpPr>
              <p:cNvPr id="16" name="Line 17">
                <a:extLst>
                  <a:ext uri="{FF2B5EF4-FFF2-40B4-BE49-F238E27FC236}">
                    <a16:creationId xmlns:a16="http://schemas.microsoft.com/office/drawing/2014/main" id="{3DE676BD-00F4-499F-B618-A5E6E9789141}"/>
                  </a:ext>
                </a:extLst>
              </p:cNvPr>
              <p:cNvSpPr>
                <a:spLocks noChangeShapeType="1"/>
              </p:cNvSpPr>
              <p:nvPr/>
            </p:nvSpPr>
            <p:spPr bwMode="auto">
              <a:xfrm flipV="1">
                <a:off x="1249" y="1355"/>
                <a:ext cx="3164" cy="1830"/>
              </a:xfrm>
              <a:prstGeom prst="line">
                <a:avLst/>
              </a:prstGeom>
              <a:noFill/>
              <a:ln w="38100">
                <a:solidFill>
                  <a:srgbClr val="A5002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aphicFrame>
            <p:nvGraphicFramePr>
              <p:cNvPr id="17" name="Object 5">
                <a:extLst>
                  <a:ext uri="{FF2B5EF4-FFF2-40B4-BE49-F238E27FC236}">
                    <a16:creationId xmlns:a16="http://schemas.microsoft.com/office/drawing/2014/main" id="{196CA338-8FBF-437F-B6FB-CA0D50BB08E3}"/>
                  </a:ext>
                </a:extLst>
              </p:cNvPr>
              <p:cNvGraphicFramePr>
                <a:graphicFrameLocks noChangeAspect="1"/>
              </p:cNvGraphicFramePr>
              <p:nvPr/>
            </p:nvGraphicFramePr>
            <p:xfrm>
              <a:off x="432" y="3360"/>
              <a:ext cx="510" cy="266"/>
            </p:xfrm>
            <a:graphic>
              <a:graphicData uri="http://schemas.openxmlformats.org/presentationml/2006/ole">
                <mc:AlternateContent xmlns:mc="http://schemas.openxmlformats.org/markup-compatibility/2006">
                  <mc:Choice xmlns:v="urn:schemas-microsoft-com:vml" Requires="v">
                    <p:oleObj name="Equation" r:id="rId4" imgW="1181100" imgH="596900" progId="Equation.3">
                      <p:embed/>
                    </p:oleObj>
                  </mc:Choice>
                  <mc:Fallback>
                    <p:oleObj name="Equation" r:id="rId4" imgW="1181100" imgH="596900" progId="Equation.3">
                      <p:embed/>
                      <p:pic>
                        <p:nvPicPr>
                          <p:cNvPr id="17" name="Object 5">
                            <a:extLst>
                              <a:ext uri="{FF2B5EF4-FFF2-40B4-BE49-F238E27FC236}">
                                <a16:creationId xmlns:a16="http://schemas.microsoft.com/office/drawing/2014/main" id="{196CA338-8FBF-437F-B6FB-CA0D50BB0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3360"/>
                            <a:ext cx="510" cy="266"/>
                          </a:xfrm>
                          <a:prstGeom prst="rect">
                            <a:avLst/>
                          </a:prstGeom>
                          <a:solidFill>
                            <a:schemeClr val="bg1">
                              <a:lumMod val="95000"/>
                            </a:schemeClr>
                          </a:solidFill>
                          <a:ln w="19050">
                            <a:solidFill>
                              <a:schemeClr val="accent1"/>
                            </a:solidFill>
                            <a:miter lim="800000"/>
                            <a:headEnd/>
                            <a:tailEnd/>
                          </a:ln>
                          <a:effectLst/>
                        </p:spPr>
                      </p:pic>
                    </p:oleObj>
                  </mc:Fallback>
                </mc:AlternateContent>
              </a:graphicData>
            </a:graphic>
          </p:graphicFrame>
          <p:sp>
            <p:nvSpPr>
              <p:cNvPr id="18" name="Line 21">
                <a:extLst>
                  <a:ext uri="{FF2B5EF4-FFF2-40B4-BE49-F238E27FC236}">
                    <a16:creationId xmlns:a16="http://schemas.microsoft.com/office/drawing/2014/main" id="{EDC5120A-8030-44C2-AFDF-EBD160537DDD}"/>
                  </a:ext>
                </a:extLst>
              </p:cNvPr>
              <p:cNvSpPr>
                <a:spLocks noChangeShapeType="1"/>
              </p:cNvSpPr>
              <p:nvPr/>
            </p:nvSpPr>
            <p:spPr bwMode="auto">
              <a:xfrm flipV="1">
                <a:off x="960" y="3204"/>
                <a:ext cx="289" cy="155"/>
              </a:xfrm>
              <a:prstGeom prst="line">
                <a:avLst/>
              </a:prstGeom>
              <a:noFill/>
              <a:ln w="190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0" name="Group 33">
              <a:extLst>
                <a:ext uri="{FF2B5EF4-FFF2-40B4-BE49-F238E27FC236}">
                  <a16:creationId xmlns:a16="http://schemas.microsoft.com/office/drawing/2014/main" id="{8494263C-A019-4B6C-A580-004F40F02192}"/>
                </a:ext>
              </a:extLst>
            </p:cNvPr>
            <p:cNvGrpSpPr>
              <a:grpSpLocks/>
            </p:cNvGrpSpPr>
            <p:nvPr/>
          </p:nvGrpSpPr>
          <p:grpSpPr bwMode="auto">
            <a:xfrm>
              <a:off x="1488" y="1824"/>
              <a:ext cx="672" cy="480"/>
              <a:chOff x="1488" y="1824"/>
              <a:chExt cx="672" cy="480"/>
            </a:xfrm>
          </p:grpSpPr>
          <p:sp>
            <p:nvSpPr>
              <p:cNvPr id="14" name="Text Box 26">
                <a:extLst>
                  <a:ext uri="{FF2B5EF4-FFF2-40B4-BE49-F238E27FC236}">
                    <a16:creationId xmlns:a16="http://schemas.microsoft.com/office/drawing/2014/main" id="{60654745-5972-48CB-AC02-930EDEE45E66}"/>
                  </a:ext>
                </a:extLst>
              </p:cNvPr>
              <p:cNvSpPr txBox="1">
                <a:spLocks noChangeArrowheads="1"/>
              </p:cNvSpPr>
              <p:nvPr/>
            </p:nvSpPr>
            <p:spPr bwMode="auto">
              <a:xfrm>
                <a:off x="1488" y="1824"/>
                <a:ext cx="672" cy="225"/>
              </a:xfrm>
              <a:prstGeom prst="rect">
                <a:avLst/>
              </a:prstGeom>
              <a:solidFill>
                <a:srgbClr val="EAEAEA"/>
              </a:solidFill>
              <a:ln w="9525">
                <a:solidFill>
                  <a:schemeClr val="accent1"/>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400" dirty="0">
                    <a:solidFill>
                      <a:srgbClr val="000000"/>
                    </a:solidFill>
                  </a:rPr>
                  <a:t>Al:  </a:t>
                </a:r>
                <a:r>
                  <a:rPr lang="en-US" sz="1400" dirty="0">
                    <a:solidFill>
                      <a:srgbClr val="000000"/>
                    </a:solidFill>
                    <a:sym typeface="Symbol" panose="05050102010706020507" pitchFamily="18" charset="2"/>
                  </a:rPr>
                  <a:t></a:t>
                </a:r>
                <a:r>
                  <a:rPr lang="en-US" sz="1400" baseline="-25000" dirty="0">
                    <a:solidFill>
                      <a:srgbClr val="000000"/>
                    </a:solidFill>
                    <a:sym typeface="Symbol" panose="05050102010706020507" pitchFamily="18" charset="2"/>
                  </a:rPr>
                  <a:t>e </a:t>
                </a:r>
                <a:r>
                  <a:rPr lang="en-US" sz="1400" dirty="0">
                    <a:solidFill>
                      <a:srgbClr val="000000"/>
                    </a:solidFill>
                  </a:rPr>
                  <a:t>= 44 </a:t>
                </a:r>
              </a:p>
            </p:txBody>
          </p:sp>
          <p:sp>
            <p:nvSpPr>
              <p:cNvPr id="15" name="Line 27">
                <a:extLst>
                  <a:ext uri="{FF2B5EF4-FFF2-40B4-BE49-F238E27FC236}">
                    <a16:creationId xmlns:a16="http://schemas.microsoft.com/office/drawing/2014/main" id="{64C0F398-4A70-4A1A-8101-4C724ACBC626}"/>
                  </a:ext>
                </a:extLst>
              </p:cNvPr>
              <p:cNvSpPr>
                <a:spLocks noChangeShapeType="1"/>
              </p:cNvSpPr>
              <p:nvPr/>
            </p:nvSpPr>
            <p:spPr bwMode="auto">
              <a:xfrm>
                <a:off x="1968" y="2064"/>
                <a:ext cx="96" cy="24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1" name="Group 32">
              <a:extLst>
                <a:ext uri="{FF2B5EF4-FFF2-40B4-BE49-F238E27FC236}">
                  <a16:creationId xmlns:a16="http://schemas.microsoft.com/office/drawing/2014/main" id="{1F535C79-B855-4CC4-8B92-0480A2D71CAE}"/>
                </a:ext>
              </a:extLst>
            </p:cNvPr>
            <p:cNvGrpSpPr>
              <a:grpSpLocks/>
            </p:cNvGrpSpPr>
            <p:nvPr/>
          </p:nvGrpSpPr>
          <p:grpSpPr bwMode="auto">
            <a:xfrm>
              <a:off x="2496" y="1296"/>
              <a:ext cx="1174" cy="492"/>
              <a:chOff x="2496" y="1296"/>
              <a:chExt cx="1174" cy="492"/>
            </a:xfrm>
          </p:grpSpPr>
          <p:sp>
            <p:nvSpPr>
              <p:cNvPr id="12" name="Text Box 30">
                <a:extLst>
                  <a:ext uri="{FF2B5EF4-FFF2-40B4-BE49-F238E27FC236}">
                    <a16:creationId xmlns:a16="http://schemas.microsoft.com/office/drawing/2014/main" id="{1C70ECF5-B596-4316-A362-45BA7FE380EF}"/>
                  </a:ext>
                </a:extLst>
              </p:cNvPr>
              <p:cNvSpPr txBox="1">
                <a:spLocks noChangeArrowheads="1"/>
              </p:cNvSpPr>
              <p:nvPr/>
            </p:nvSpPr>
            <p:spPr bwMode="auto">
              <a:xfrm>
                <a:off x="2496" y="1296"/>
                <a:ext cx="624" cy="225"/>
              </a:xfrm>
              <a:prstGeom prst="rect">
                <a:avLst/>
              </a:prstGeom>
              <a:solidFill>
                <a:srgbClr val="EAEAEA"/>
              </a:solidFill>
              <a:ln w="9525">
                <a:solidFill>
                  <a:schemeClr val="accent1"/>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400" dirty="0">
                    <a:solidFill>
                      <a:srgbClr val="000000"/>
                    </a:solidFill>
                  </a:rPr>
                  <a:t>Al:  </a:t>
                </a:r>
                <a:r>
                  <a:rPr lang="en-US" sz="1400" dirty="0">
                    <a:solidFill>
                      <a:srgbClr val="000000"/>
                    </a:solidFill>
                    <a:sym typeface="Symbol" panose="05050102010706020507" pitchFamily="18" charset="2"/>
                  </a:rPr>
                  <a:t></a:t>
                </a:r>
                <a:r>
                  <a:rPr lang="en-US" sz="1400" baseline="-25000" dirty="0">
                    <a:solidFill>
                      <a:srgbClr val="000000"/>
                    </a:solidFill>
                    <a:sym typeface="Symbol" panose="05050102010706020507" pitchFamily="18" charset="2"/>
                  </a:rPr>
                  <a:t>e </a:t>
                </a:r>
                <a:r>
                  <a:rPr lang="en-US" sz="1400" dirty="0">
                    <a:solidFill>
                      <a:srgbClr val="000000"/>
                    </a:solidFill>
                  </a:rPr>
                  <a:t>= 1 </a:t>
                </a:r>
              </a:p>
            </p:txBody>
          </p:sp>
          <p:sp>
            <p:nvSpPr>
              <p:cNvPr id="13" name="Line 31">
                <a:extLst>
                  <a:ext uri="{FF2B5EF4-FFF2-40B4-BE49-F238E27FC236}">
                    <a16:creationId xmlns:a16="http://schemas.microsoft.com/office/drawing/2014/main" id="{D379A54B-E35D-47D3-84E3-DBFE42CDEA18}"/>
                  </a:ext>
                </a:extLst>
              </p:cNvPr>
              <p:cNvSpPr>
                <a:spLocks noChangeShapeType="1"/>
              </p:cNvSpPr>
              <p:nvPr/>
            </p:nvSpPr>
            <p:spPr bwMode="auto">
              <a:xfrm>
                <a:off x="3120" y="1488"/>
                <a:ext cx="550" cy="3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grpSp>
      <p:graphicFrame>
        <p:nvGraphicFramePr>
          <p:cNvPr id="20" name="Object 2">
            <a:extLst>
              <a:ext uri="{FF2B5EF4-FFF2-40B4-BE49-F238E27FC236}">
                <a16:creationId xmlns:a16="http://schemas.microsoft.com/office/drawing/2014/main" id="{2A666860-5450-4343-B079-8221FC73B6AD}"/>
              </a:ext>
            </a:extLst>
          </p:cNvPr>
          <p:cNvGraphicFramePr>
            <a:graphicFrameLocks noChangeAspect="1"/>
          </p:cNvGraphicFramePr>
          <p:nvPr/>
        </p:nvGraphicFramePr>
        <p:xfrm>
          <a:off x="3571876" y="801726"/>
          <a:ext cx="2532063" cy="660400"/>
        </p:xfrm>
        <a:graphic>
          <a:graphicData uri="http://schemas.openxmlformats.org/presentationml/2006/ole">
            <mc:AlternateContent xmlns:mc="http://schemas.openxmlformats.org/markup-compatibility/2006">
              <mc:Choice xmlns:v="urn:schemas-microsoft-com:vml" Requires="v">
                <p:oleObj name="Equation" r:id="rId6" imgW="2336800" imgH="660400" progId="Equation.3">
                  <p:embed/>
                </p:oleObj>
              </mc:Choice>
              <mc:Fallback>
                <p:oleObj name="Equation" r:id="rId6" imgW="2336800" imgH="660400" progId="Equation.3">
                  <p:embed/>
                  <p:pic>
                    <p:nvPicPr>
                      <p:cNvPr id="20" name="Object 2">
                        <a:extLst>
                          <a:ext uri="{FF2B5EF4-FFF2-40B4-BE49-F238E27FC236}">
                            <a16:creationId xmlns:a16="http://schemas.microsoft.com/office/drawing/2014/main" id="{2A666860-5450-4343-B079-8221FC73B6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76" y="801726"/>
                        <a:ext cx="2532063"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40">
            <a:extLst>
              <a:ext uri="{FF2B5EF4-FFF2-40B4-BE49-F238E27FC236}">
                <a16:creationId xmlns:a16="http://schemas.microsoft.com/office/drawing/2014/main" id="{BFDF7DCD-B380-4F5E-B3AF-3D2E9F5FCE01}"/>
              </a:ext>
            </a:extLst>
          </p:cNvPr>
          <p:cNvSpPr txBox="1">
            <a:spLocks noChangeArrowheads="1"/>
          </p:cNvSpPr>
          <p:nvPr/>
        </p:nvSpPr>
        <p:spPr bwMode="auto">
          <a:xfrm>
            <a:off x="2085975" y="928727"/>
            <a:ext cx="8172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Tx/>
              <a:buSzPct val="110000"/>
              <a:buFont typeface="Wingdings" panose="05000000000000000000" pitchFamily="2" charset="2"/>
              <a:buChar char="§"/>
            </a:pPr>
            <a:r>
              <a:rPr lang="en-US" dirty="0">
                <a:solidFill>
                  <a:srgbClr val="000000"/>
                </a:solidFill>
              </a:rPr>
              <a:t>  </a:t>
            </a:r>
            <a:r>
              <a:rPr lang="en-US" sz="2000" dirty="0">
                <a:solidFill>
                  <a:srgbClr val="000000"/>
                </a:solidFill>
                <a:latin typeface="+mn-lt"/>
              </a:rPr>
              <a:t>Note that                                                  New material with </a:t>
            </a:r>
            <a:endParaRPr lang="en-US" b="1" dirty="0">
              <a:solidFill>
                <a:srgbClr val="000000"/>
              </a:solidFill>
              <a:latin typeface="+mn-lt"/>
            </a:endParaRPr>
          </a:p>
        </p:txBody>
      </p:sp>
      <p:graphicFrame>
        <p:nvGraphicFramePr>
          <p:cNvPr id="22" name="Object 3">
            <a:extLst>
              <a:ext uri="{FF2B5EF4-FFF2-40B4-BE49-F238E27FC236}">
                <a16:creationId xmlns:a16="http://schemas.microsoft.com/office/drawing/2014/main" id="{C60377C1-C05A-4B7A-8D3F-048A1FC54380}"/>
              </a:ext>
            </a:extLst>
          </p:cNvPr>
          <p:cNvGraphicFramePr>
            <a:graphicFrameLocks noChangeAspect="1"/>
          </p:cNvGraphicFramePr>
          <p:nvPr/>
        </p:nvGraphicFramePr>
        <p:xfrm>
          <a:off x="8857415" y="796379"/>
          <a:ext cx="1073150" cy="303213"/>
        </p:xfrm>
        <a:graphic>
          <a:graphicData uri="http://schemas.openxmlformats.org/presentationml/2006/ole">
            <mc:AlternateContent xmlns:mc="http://schemas.openxmlformats.org/markup-compatibility/2006">
              <mc:Choice xmlns:v="urn:schemas-microsoft-com:vml" Requires="v">
                <p:oleObj name="Equation" r:id="rId8" imgW="990170" imgH="304668" progId="Equation.3">
                  <p:embed/>
                </p:oleObj>
              </mc:Choice>
              <mc:Fallback>
                <p:oleObj name="Equation" r:id="rId8" imgW="990170" imgH="304668" progId="Equation.3">
                  <p:embed/>
                  <p:pic>
                    <p:nvPicPr>
                      <p:cNvPr id="22" name="Object 3">
                        <a:extLst>
                          <a:ext uri="{FF2B5EF4-FFF2-40B4-BE49-F238E27FC236}">
                            <a16:creationId xmlns:a16="http://schemas.microsoft.com/office/drawing/2014/main" id="{C60377C1-C05A-4B7A-8D3F-048A1FC543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57415" y="796379"/>
                        <a:ext cx="1073150"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4">
            <a:extLst>
              <a:ext uri="{FF2B5EF4-FFF2-40B4-BE49-F238E27FC236}">
                <a16:creationId xmlns:a16="http://schemas.microsoft.com/office/drawing/2014/main" id="{646959E2-DAA5-49CC-9AA0-B03F54A5C28C}"/>
              </a:ext>
            </a:extLst>
          </p:cNvPr>
          <p:cNvGraphicFramePr>
            <a:graphicFrameLocks noChangeAspect="1"/>
          </p:cNvGraphicFramePr>
          <p:nvPr/>
        </p:nvGraphicFramePr>
        <p:xfrm>
          <a:off x="8857416" y="1253579"/>
          <a:ext cx="1114425" cy="303213"/>
        </p:xfrm>
        <a:graphic>
          <a:graphicData uri="http://schemas.openxmlformats.org/presentationml/2006/ole">
            <mc:AlternateContent xmlns:mc="http://schemas.openxmlformats.org/markup-compatibility/2006">
              <mc:Choice xmlns:v="urn:schemas-microsoft-com:vml" Requires="v">
                <p:oleObj name="Equation" r:id="rId10" imgW="1028254" imgH="304668" progId="Equation.3">
                  <p:embed/>
                </p:oleObj>
              </mc:Choice>
              <mc:Fallback>
                <p:oleObj name="Equation" r:id="rId10" imgW="1028254" imgH="304668" progId="Equation.3">
                  <p:embed/>
                  <p:pic>
                    <p:nvPicPr>
                      <p:cNvPr id="23" name="Object 4">
                        <a:extLst>
                          <a:ext uri="{FF2B5EF4-FFF2-40B4-BE49-F238E27FC236}">
                            <a16:creationId xmlns:a16="http://schemas.microsoft.com/office/drawing/2014/main" id="{646959E2-DAA5-49CC-9AA0-B03F54A5C2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57416" y="1253579"/>
                        <a:ext cx="111442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AutoShape 45">
            <a:extLst>
              <a:ext uri="{FF2B5EF4-FFF2-40B4-BE49-F238E27FC236}">
                <a16:creationId xmlns:a16="http://schemas.microsoft.com/office/drawing/2014/main" id="{E450027A-A4ED-42A9-BF63-35FDEC4A6653}"/>
              </a:ext>
            </a:extLst>
          </p:cNvPr>
          <p:cNvSpPr>
            <a:spLocks/>
          </p:cNvSpPr>
          <p:nvPr/>
        </p:nvSpPr>
        <p:spPr bwMode="auto">
          <a:xfrm>
            <a:off x="8609765" y="872578"/>
            <a:ext cx="165100" cy="609600"/>
          </a:xfrm>
          <a:prstGeom prst="leftBrace">
            <a:avLst>
              <a:gd name="adj1" fmla="val 3333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Tree>
    <p:extLst>
      <p:ext uri="{BB962C8B-B14F-4D97-AF65-F5344CB8AC3E}">
        <p14:creationId xmlns:p14="http://schemas.microsoft.com/office/powerpoint/2010/main" val="390802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D81C8-D3B2-4801-8CA3-FD98B6611C1E}"/>
              </a:ext>
            </a:extLst>
          </p:cNvPr>
          <p:cNvSpPr>
            <a:spLocks noGrp="1"/>
          </p:cNvSpPr>
          <p:nvPr>
            <p:ph type="sldNum" sz="quarter" idx="11"/>
          </p:nvPr>
        </p:nvSpPr>
        <p:spPr/>
        <p:txBody>
          <a:bodyPr/>
          <a:lstStyle/>
          <a:p>
            <a:fld id="{F0D23093-2AB0-F74C-B865-1A12A15B650E}" type="slidenum">
              <a:rPr lang="en-US" smtClean="0"/>
              <a:pPr/>
              <a:t>15</a:t>
            </a:fld>
            <a:endParaRPr lang="en-US"/>
          </a:p>
        </p:txBody>
      </p:sp>
      <p:sp>
        <p:nvSpPr>
          <p:cNvPr id="3" name="Title 2">
            <a:extLst>
              <a:ext uri="{FF2B5EF4-FFF2-40B4-BE49-F238E27FC236}">
                <a16:creationId xmlns:a16="http://schemas.microsoft.com/office/drawing/2014/main" id="{9D2F48DE-078F-4C8C-B115-EC5E4F2FB6C0}"/>
              </a:ext>
            </a:extLst>
          </p:cNvPr>
          <p:cNvSpPr>
            <a:spLocks noGrp="1"/>
          </p:cNvSpPr>
          <p:nvPr>
            <p:ph type="title"/>
          </p:nvPr>
        </p:nvSpPr>
        <p:spPr/>
        <p:txBody>
          <a:bodyPr/>
          <a:lstStyle/>
          <a:p>
            <a:r>
              <a:rPr lang="en-GB"/>
              <a:t>Data organization: structural sections</a:t>
            </a:r>
            <a:endParaRPr lang="en-US"/>
          </a:p>
        </p:txBody>
      </p:sp>
      <p:sp>
        <p:nvSpPr>
          <p:cNvPr id="36" name="Text Box 73">
            <a:extLst>
              <a:ext uri="{FF2B5EF4-FFF2-40B4-BE49-F238E27FC236}">
                <a16:creationId xmlns:a16="http://schemas.microsoft.com/office/drawing/2014/main" id="{1574A009-A639-4762-9CB0-38CF883442EE}"/>
              </a:ext>
            </a:extLst>
          </p:cNvPr>
          <p:cNvSpPr txBox="1">
            <a:spLocks noChangeArrowheads="1"/>
          </p:cNvSpPr>
          <p:nvPr/>
        </p:nvSpPr>
        <p:spPr bwMode="auto">
          <a:xfrm>
            <a:off x="1562099" y="1103470"/>
            <a:ext cx="226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a:solidFill>
                  <a:srgbClr val="000000"/>
                </a:solidFill>
                <a:latin typeface="+mn-lt"/>
              </a:rPr>
              <a:t>Standard</a:t>
            </a:r>
          </a:p>
          <a:p>
            <a:pPr algn="ctr">
              <a:spcBef>
                <a:spcPct val="0"/>
              </a:spcBef>
              <a:spcAft>
                <a:spcPct val="0"/>
              </a:spcAft>
              <a:buClr>
                <a:srgbClr val="009B9B"/>
              </a:buClr>
              <a:buSzPct val="80000"/>
              <a:buFont typeface="Wingdings" panose="05000000000000000000" pitchFamily="2" charset="2"/>
              <a:buNone/>
            </a:pPr>
            <a:r>
              <a:rPr lang="en-US" sz="1800">
                <a:solidFill>
                  <a:srgbClr val="000000"/>
                </a:solidFill>
                <a:latin typeface="+mn-lt"/>
              </a:rPr>
              <a:t>prismatic sections</a:t>
            </a:r>
            <a:r>
              <a:rPr lang="en-US" sz="2000">
                <a:solidFill>
                  <a:srgbClr val="000000"/>
                </a:solidFill>
                <a:latin typeface="+mn-lt"/>
              </a:rPr>
              <a:t> </a:t>
            </a:r>
          </a:p>
        </p:txBody>
      </p:sp>
      <p:grpSp>
        <p:nvGrpSpPr>
          <p:cNvPr id="37" name="Group 90">
            <a:extLst>
              <a:ext uri="{FF2B5EF4-FFF2-40B4-BE49-F238E27FC236}">
                <a16:creationId xmlns:a16="http://schemas.microsoft.com/office/drawing/2014/main" id="{58655842-AD1F-448F-9232-096426FFCD90}"/>
              </a:ext>
            </a:extLst>
          </p:cNvPr>
          <p:cNvGrpSpPr>
            <a:grpSpLocks/>
          </p:cNvGrpSpPr>
          <p:nvPr/>
        </p:nvGrpSpPr>
        <p:grpSpPr bwMode="auto">
          <a:xfrm>
            <a:off x="3925888" y="1017745"/>
            <a:ext cx="5906326" cy="809625"/>
            <a:chOff x="1614" y="750"/>
            <a:chExt cx="3720" cy="510"/>
          </a:xfrm>
        </p:grpSpPr>
        <p:sp>
          <p:nvSpPr>
            <p:cNvPr id="38" name="Rectangle 52">
              <a:extLst>
                <a:ext uri="{FF2B5EF4-FFF2-40B4-BE49-F238E27FC236}">
                  <a16:creationId xmlns:a16="http://schemas.microsoft.com/office/drawing/2014/main" id="{02818B66-06E6-49DD-A030-EBCD9B74A384}"/>
                </a:ext>
              </a:extLst>
            </p:cNvPr>
            <p:cNvSpPr>
              <a:spLocks noChangeArrowheads="1"/>
            </p:cNvSpPr>
            <p:nvPr/>
          </p:nvSpPr>
          <p:spPr bwMode="auto">
            <a:xfrm>
              <a:off x="1614" y="786"/>
              <a:ext cx="264"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nvGrpSpPr>
            <p:cNvPr id="39" name="Group 89">
              <a:extLst>
                <a:ext uri="{FF2B5EF4-FFF2-40B4-BE49-F238E27FC236}">
                  <a16:creationId xmlns:a16="http://schemas.microsoft.com/office/drawing/2014/main" id="{A65FBE23-AEF1-4397-B1D8-A31C57BF0C39}"/>
                </a:ext>
              </a:extLst>
            </p:cNvPr>
            <p:cNvGrpSpPr>
              <a:grpSpLocks/>
            </p:cNvGrpSpPr>
            <p:nvPr/>
          </p:nvGrpSpPr>
          <p:grpSpPr bwMode="auto">
            <a:xfrm>
              <a:off x="2046" y="786"/>
              <a:ext cx="264" cy="462"/>
              <a:chOff x="2046" y="786"/>
              <a:chExt cx="264" cy="462"/>
            </a:xfrm>
          </p:grpSpPr>
          <p:sp>
            <p:nvSpPr>
              <p:cNvPr id="58" name="Rectangle 53">
                <a:extLst>
                  <a:ext uri="{FF2B5EF4-FFF2-40B4-BE49-F238E27FC236}">
                    <a16:creationId xmlns:a16="http://schemas.microsoft.com/office/drawing/2014/main" id="{6AF64691-4CBA-4EB1-8F6F-51D8C6CE26C7}"/>
                  </a:ext>
                </a:extLst>
              </p:cNvPr>
              <p:cNvSpPr>
                <a:spLocks noChangeArrowheads="1"/>
              </p:cNvSpPr>
              <p:nvPr/>
            </p:nvSpPr>
            <p:spPr bwMode="auto">
              <a:xfrm>
                <a:off x="2046" y="786"/>
                <a:ext cx="264"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9" name="Rectangle 55">
                <a:extLst>
                  <a:ext uri="{FF2B5EF4-FFF2-40B4-BE49-F238E27FC236}">
                    <a16:creationId xmlns:a16="http://schemas.microsoft.com/office/drawing/2014/main" id="{08204613-14B9-461E-9BD3-52F625F7FD2E}"/>
                  </a:ext>
                </a:extLst>
              </p:cNvPr>
              <p:cNvSpPr>
                <a:spLocks noChangeArrowheads="1"/>
              </p:cNvSpPr>
              <p:nvPr/>
            </p:nvSpPr>
            <p:spPr bwMode="auto">
              <a:xfrm>
                <a:off x="2079" y="810"/>
                <a:ext cx="198" cy="408"/>
              </a:xfrm>
              <a:prstGeom prst="rect">
                <a:avLst/>
              </a:prstGeom>
              <a:solidFill>
                <a:schemeClr val="bg1"/>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sp>
          <p:nvSpPr>
            <p:cNvPr id="40" name="Oval 56">
              <a:extLst>
                <a:ext uri="{FF2B5EF4-FFF2-40B4-BE49-F238E27FC236}">
                  <a16:creationId xmlns:a16="http://schemas.microsoft.com/office/drawing/2014/main" id="{BE9E74DA-C6D1-4122-9FAC-08D807CBFA23}"/>
                </a:ext>
              </a:extLst>
            </p:cNvPr>
            <p:cNvSpPr>
              <a:spLocks noChangeArrowheads="1"/>
            </p:cNvSpPr>
            <p:nvPr/>
          </p:nvSpPr>
          <p:spPr bwMode="auto">
            <a:xfrm>
              <a:off x="2472" y="786"/>
              <a:ext cx="468" cy="462"/>
            </a:xfrm>
            <a:prstGeom prst="ellipse">
              <a:avLst/>
            </a:prstGeom>
            <a:gradFill rotWithShape="0">
              <a:gsLst>
                <a:gs pos="0">
                  <a:srgbClr val="5E5E76"/>
                </a:gs>
                <a:gs pos="50000">
                  <a:srgbClr val="CCCCFF"/>
                </a:gs>
                <a:gs pos="100000">
                  <a:srgbClr val="5E5E76"/>
                </a:gs>
              </a:gsLst>
              <a:lin ang="2700000" scaled="1"/>
            </a:gra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nvGrpSpPr>
            <p:cNvPr id="41" name="Group 79">
              <a:extLst>
                <a:ext uri="{FF2B5EF4-FFF2-40B4-BE49-F238E27FC236}">
                  <a16:creationId xmlns:a16="http://schemas.microsoft.com/office/drawing/2014/main" id="{3B86C900-A446-4484-83FE-86EA7BD2E062}"/>
                </a:ext>
              </a:extLst>
            </p:cNvPr>
            <p:cNvGrpSpPr>
              <a:grpSpLocks/>
            </p:cNvGrpSpPr>
            <p:nvPr/>
          </p:nvGrpSpPr>
          <p:grpSpPr bwMode="auto">
            <a:xfrm>
              <a:off x="3061" y="792"/>
              <a:ext cx="449" cy="462"/>
              <a:chOff x="3061" y="792"/>
              <a:chExt cx="449" cy="462"/>
            </a:xfrm>
          </p:grpSpPr>
          <p:sp>
            <p:nvSpPr>
              <p:cNvPr id="56" name="Oval 57">
                <a:extLst>
                  <a:ext uri="{FF2B5EF4-FFF2-40B4-BE49-F238E27FC236}">
                    <a16:creationId xmlns:a16="http://schemas.microsoft.com/office/drawing/2014/main" id="{0218F737-F5E8-43E5-BE4B-D4C20C756BA5}"/>
                  </a:ext>
                </a:extLst>
              </p:cNvPr>
              <p:cNvSpPr>
                <a:spLocks noChangeArrowheads="1"/>
              </p:cNvSpPr>
              <p:nvPr/>
            </p:nvSpPr>
            <p:spPr bwMode="auto">
              <a:xfrm>
                <a:off x="3061" y="792"/>
                <a:ext cx="449" cy="462"/>
              </a:xfrm>
              <a:prstGeom prst="ellipse">
                <a:avLst/>
              </a:prstGeom>
              <a:gradFill rotWithShape="0">
                <a:gsLst>
                  <a:gs pos="0">
                    <a:srgbClr val="5E5E76"/>
                  </a:gs>
                  <a:gs pos="50000">
                    <a:srgbClr val="CCCCFF"/>
                  </a:gs>
                  <a:gs pos="100000">
                    <a:srgbClr val="5E5E76"/>
                  </a:gs>
                </a:gsLst>
                <a:lin ang="2700000" scaled="1"/>
              </a:gra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7" name="Oval 59">
                <a:extLst>
                  <a:ext uri="{FF2B5EF4-FFF2-40B4-BE49-F238E27FC236}">
                    <a16:creationId xmlns:a16="http://schemas.microsoft.com/office/drawing/2014/main" id="{D733B48C-212C-41EE-9BD0-9906FA52BCCE}"/>
                  </a:ext>
                </a:extLst>
              </p:cNvPr>
              <p:cNvSpPr>
                <a:spLocks noChangeArrowheads="1"/>
              </p:cNvSpPr>
              <p:nvPr/>
            </p:nvSpPr>
            <p:spPr bwMode="auto">
              <a:xfrm>
                <a:off x="3107" y="840"/>
                <a:ext cx="357" cy="360"/>
              </a:xfrm>
              <a:prstGeom prst="ellipse">
                <a:avLst/>
              </a:prstGeom>
              <a:solidFill>
                <a:schemeClr val="bg1"/>
              </a:soli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grpSp>
          <p:nvGrpSpPr>
            <p:cNvPr id="42" name="Group 88">
              <a:extLst>
                <a:ext uri="{FF2B5EF4-FFF2-40B4-BE49-F238E27FC236}">
                  <a16:creationId xmlns:a16="http://schemas.microsoft.com/office/drawing/2014/main" id="{2C69526A-7EF1-406C-914E-0050641F95D8}"/>
                </a:ext>
              </a:extLst>
            </p:cNvPr>
            <p:cNvGrpSpPr>
              <a:grpSpLocks/>
            </p:cNvGrpSpPr>
            <p:nvPr/>
          </p:nvGrpSpPr>
          <p:grpSpPr bwMode="auto">
            <a:xfrm>
              <a:off x="3630" y="792"/>
              <a:ext cx="366" cy="462"/>
              <a:chOff x="3630" y="792"/>
              <a:chExt cx="366" cy="462"/>
            </a:xfrm>
          </p:grpSpPr>
          <p:sp>
            <p:nvSpPr>
              <p:cNvPr id="51" name="Rectangle 60">
                <a:extLst>
                  <a:ext uri="{FF2B5EF4-FFF2-40B4-BE49-F238E27FC236}">
                    <a16:creationId xmlns:a16="http://schemas.microsoft.com/office/drawing/2014/main" id="{54743712-682A-4389-A208-5D8D32345A38}"/>
                  </a:ext>
                </a:extLst>
              </p:cNvPr>
              <p:cNvSpPr>
                <a:spLocks noChangeArrowheads="1"/>
              </p:cNvSpPr>
              <p:nvPr/>
            </p:nvSpPr>
            <p:spPr bwMode="auto">
              <a:xfrm>
                <a:off x="3638" y="792"/>
                <a:ext cx="335"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2" name="Rectangle 61">
                <a:extLst>
                  <a:ext uri="{FF2B5EF4-FFF2-40B4-BE49-F238E27FC236}">
                    <a16:creationId xmlns:a16="http://schemas.microsoft.com/office/drawing/2014/main" id="{A0A216F9-DD39-4E48-B58E-ABC89EC02573}"/>
                  </a:ext>
                </a:extLst>
              </p:cNvPr>
              <p:cNvSpPr>
                <a:spLocks noChangeArrowheads="1"/>
              </p:cNvSpPr>
              <p:nvPr/>
            </p:nvSpPr>
            <p:spPr bwMode="auto">
              <a:xfrm>
                <a:off x="3841" y="831"/>
                <a:ext cx="155" cy="3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3" name="Rectangle 62">
                <a:extLst>
                  <a:ext uri="{FF2B5EF4-FFF2-40B4-BE49-F238E27FC236}">
                    <a16:creationId xmlns:a16="http://schemas.microsoft.com/office/drawing/2014/main" id="{5EF45D83-D790-40B9-A440-06BC730BDFF6}"/>
                  </a:ext>
                </a:extLst>
              </p:cNvPr>
              <p:cNvSpPr>
                <a:spLocks noChangeArrowheads="1"/>
              </p:cNvSpPr>
              <p:nvPr/>
            </p:nvSpPr>
            <p:spPr bwMode="auto">
              <a:xfrm>
                <a:off x="3630" y="831"/>
                <a:ext cx="152" cy="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4" name="Freeform 80">
                <a:extLst>
                  <a:ext uri="{FF2B5EF4-FFF2-40B4-BE49-F238E27FC236}">
                    <a16:creationId xmlns:a16="http://schemas.microsoft.com/office/drawing/2014/main" id="{C3F586D5-8D9C-46B5-B17E-D00CBABF656E}"/>
                  </a:ext>
                </a:extLst>
              </p:cNvPr>
              <p:cNvSpPr>
                <a:spLocks/>
              </p:cNvSpPr>
              <p:nvPr/>
            </p:nvSpPr>
            <p:spPr bwMode="auto">
              <a:xfrm>
                <a:off x="3636" y="831"/>
                <a:ext cx="150" cy="375"/>
              </a:xfrm>
              <a:custGeom>
                <a:avLst/>
                <a:gdLst>
                  <a:gd name="T0" fmla="*/ 0 w 129"/>
                  <a:gd name="T1" fmla="*/ 940 h 312"/>
                  <a:gd name="T2" fmla="*/ 317 w 129"/>
                  <a:gd name="T3" fmla="*/ 940 h 312"/>
                  <a:gd name="T4" fmla="*/ 317 w 129"/>
                  <a:gd name="T5" fmla="*/ 0 h 312"/>
                  <a:gd name="T6" fmla="*/ 0 w 129"/>
                  <a:gd name="T7" fmla="*/ 0 h 312"/>
                  <a:gd name="T8" fmla="*/ 0 60000 65536"/>
                  <a:gd name="T9" fmla="*/ 0 60000 65536"/>
                  <a:gd name="T10" fmla="*/ 0 60000 65536"/>
                  <a:gd name="T11" fmla="*/ 0 60000 65536"/>
                  <a:gd name="T12" fmla="*/ 0 w 129"/>
                  <a:gd name="T13" fmla="*/ 0 h 312"/>
                  <a:gd name="T14" fmla="*/ 129 w 129"/>
                  <a:gd name="T15" fmla="*/ 312 h 312"/>
                </a:gdLst>
                <a:ahLst/>
                <a:cxnLst>
                  <a:cxn ang="T8">
                    <a:pos x="T0" y="T1"/>
                  </a:cxn>
                  <a:cxn ang="T9">
                    <a:pos x="T2" y="T3"/>
                  </a:cxn>
                  <a:cxn ang="T10">
                    <a:pos x="T4" y="T5"/>
                  </a:cxn>
                  <a:cxn ang="T11">
                    <a:pos x="T6" y="T7"/>
                  </a:cxn>
                </a:cxnLst>
                <a:rect l="T12" t="T13" r="T14" b="T15"/>
                <a:pathLst>
                  <a:path w="129" h="312">
                    <a:moveTo>
                      <a:pt x="0" y="312"/>
                    </a:moveTo>
                    <a:lnTo>
                      <a:pt x="129" y="312"/>
                    </a:lnTo>
                    <a:lnTo>
                      <a:pt x="129" y="0"/>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sp>
            <p:nvSpPr>
              <p:cNvPr id="55" name="Freeform 81">
                <a:extLst>
                  <a:ext uri="{FF2B5EF4-FFF2-40B4-BE49-F238E27FC236}">
                    <a16:creationId xmlns:a16="http://schemas.microsoft.com/office/drawing/2014/main" id="{DB759A23-411B-4C80-A9CC-A819503D29BB}"/>
                  </a:ext>
                </a:extLst>
              </p:cNvPr>
              <p:cNvSpPr>
                <a:spLocks/>
              </p:cNvSpPr>
              <p:nvPr/>
            </p:nvSpPr>
            <p:spPr bwMode="auto">
              <a:xfrm>
                <a:off x="3837" y="825"/>
                <a:ext cx="135" cy="381"/>
              </a:xfrm>
              <a:custGeom>
                <a:avLst/>
                <a:gdLst>
                  <a:gd name="T0" fmla="*/ 306 w 114"/>
                  <a:gd name="T1" fmla="*/ 0 h 309"/>
                  <a:gd name="T2" fmla="*/ 0 w 114"/>
                  <a:gd name="T3" fmla="*/ 21 h 309"/>
                  <a:gd name="T4" fmla="*/ 0 w 114"/>
                  <a:gd name="T5" fmla="*/ 1088 h 309"/>
                  <a:gd name="T6" fmla="*/ 314 w 114"/>
                  <a:gd name="T7" fmla="*/ 1088 h 309"/>
                  <a:gd name="T8" fmla="*/ 0 60000 65536"/>
                  <a:gd name="T9" fmla="*/ 0 60000 65536"/>
                  <a:gd name="T10" fmla="*/ 0 60000 65536"/>
                  <a:gd name="T11" fmla="*/ 0 60000 65536"/>
                  <a:gd name="T12" fmla="*/ 0 w 114"/>
                  <a:gd name="T13" fmla="*/ 0 h 309"/>
                  <a:gd name="T14" fmla="*/ 114 w 114"/>
                  <a:gd name="T15" fmla="*/ 309 h 309"/>
                </a:gdLst>
                <a:ahLst/>
                <a:cxnLst>
                  <a:cxn ang="T8">
                    <a:pos x="T0" y="T1"/>
                  </a:cxn>
                  <a:cxn ang="T9">
                    <a:pos x="T2" y="T3"/>
                  </a:cxn>
                  <a:cxn ang="T10">
                    <a:pos x="T4" y="T5"/>
                  </a:cxn>
                  <a:cxn ang="T11">
                    <a:pos x="T6" y="T7"/>
                  </a:cxn>
                </a:cxnLst>
                <a:rect l="T12" t="T13" r="T14" b="T15"/>
                <a:pathLst>
                  <a:path w="114" h="309">
                    <a:moveTo>
                      <a:pt x="111" y="0"/>
                    </a:moveTo>
                    <a:lnTo>
                      <a:pt x="0" y="6"/>
                    </a:lnTo>
                    <a:lnTo>
                      <a:pt x="0" y="309"/>
                    </a:lnTo>
                    <a:lnTo>
                      <a:pt x="114" y="30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grpSp>
        <p:grpSp>
          <p:nvGrpSpPr>
            <p:cNvPr id="43" name="Group 86">
              <a:extLst>
                <a:ext uri="{FF2B5EF4-FFF2-40B4-BE49-F238E27FC236}">
                  <a16:creationId xmlns:a16="http://schemas.microsoft.com/office/drawing/2014/main" id="{E8DA77E6-5F9A-42DE-8FE5-A97F88705E79}"/>
                </a:ext>
              </a:extLst>
            </p:cNvPr>
            <p:cNvGrpSpPr>
              <a:grpSpLocks/>
            </p:cNvGrpSpPr>
            <p:nvPr/>
          </p:nvGrpSpPr>
          <p:grpSpPr bwMode="auto">
            <a:xfrm>
              <a:off x="4169" y="768"/>
              <a:ext cx="403" cy="492"/>
              <a:chOff x="4169" y="768"/>
              <a:chExt cx="403" cy="492"/>
            </a:xfrm>
          </p:grpSpPr>
          <p:sp>
            <p:nvSpPr>
              <p:cNvPr id="48" name="Rectangle 63">
                <a:extLst>
                  <a:ext uri="{FF2B5EF4-FFF2-40B4-BE49-F238E27FC236}">
                    <a16:creationId xmlns:a16="http://schemas.microsoft.com/office/drawing/2014/main" id="{FEDE310B-7092-4D63-AAEF-0FBC94E085D9}"/>
                  </a:ext>
                </a:extLst>
              </p:cNvPr>
              <p:cNvSpPr>
                <a:spLocks noChangeArrowheads="1"/>
              </p:cNvSpPr>
              <p:nvPr/>
            </p:nvSpPr>
            <p:spPr bwMode="auto">
              <a:xfrm>
                <a:off x="4169" y="798"/>
                <a:ext cx="403"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49" name="Rectangle 66">
                <a:extLst>
                  <a:ext uri="{FF2B5EF4-FFF2-40B4-BE49-F238E27FC236}">
                    <a16:creationId xmlns:a16="http://schemas.microsoft.com/office/drawing/2014/main" id="{C025A5DC-09A6-47BA-ABF9-DEB73471E514}"/>
                  </a:ext>
                </a:extLst>
              </p:cNvPr>
              <p:cNvSpPr>
                <a:spLocks noChangeArrowheads="1"/>
              </p:cNvSpPr>
              <p:nvPr/>
            </p:nvSpPr>
            <p:spPr bwMode="auto">
              <a:xfrm>
                <a:off x="4215" y="768"/>
                <a:ext cx="311" cy="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0" name="Freeform 83">
                <a:extLst>
                  <a:ext uri="{FF2B5EF4-FFF2-40B4-BE49-F238E27FC236}">
                    <a16:creationId xmlns:a16="http://schemas.microsoft.com/office/drawing/2014/main" id="{8C7C54A2-F750-4A3E-BD50-50916F7F23B5}"/>
                  </a:ext>
                </a:extLst>
              </p:cNvPr>
              <p:cNvSpPr>
                <a:spLocks/>
              </p:cNvSpPr>
              <p:nvPr/>
            </p:nvSpPr>
            <p:spPr bwMode="auto">
              <a:xfrm>
                <a:off x="4212" y="792"/>
                <a:ext cx="315" cy="423"/>
              </a:xfrm>
              <a:custGeom>
                <a:avLst/>
                <a:gdLst>
                  <a:gd name="T0" fmla="*/ 0 w 315"/>
                  <a:gd name="T1" fmla="*/ 3 h 423"/>
                  <a:gd name="T2" fmla="*/ 0 w 315"/>
                  <a:gd name="T3" fmla="*/ 423 h 423"/>
                  <a:gd name="T4" fmla="*/ 315 w 315"/>
                  <a:gd name="T5" fmla="*/ 423 h 423"/>
                  <a:gd name="T6" fmla="*/ 315 w 315"/>
                  <a:gd name="T7" fmla="*/ 0 h 423"/>
                  <a:gd name="T8" fmla="*/ 0 60000 65536"/>
                  <a:gd name="T9" fmla="*/ 0 60000 65536"/>
                  <a:gd name="T10" fmla="*/ 0 60000 65536"/>
                  <a:gd name="T11" fmla="*/ 0 60000 65536"/>
                  <a:gd name="T12" fmla="*/ 0 w 315"/>
                  <a:gd name="T13" fmla="*/ 0 h 423"/>
                  <a:gd name="T14" fmla="*/ 315 w 315"/>
                  <a:gd name="T15" fmla="*/ 423 h 423"/>
                </a:gdLst>
                <a:ahLst/>
                <a:cxnLst>
                  <a:cxn ang="T8">
                    <a:pos x="T0" y="T1"/>
                  </a:cxn>
                  <a:cxn ang="T9">
                    <a:pos x="T2" y="T3"/>
                  </a:cxn>
                  <a:cxn ang="T10">
                    <a:pos x="T4" y="T5"/>
                  </a:cxn>
                  <a:cxn ang="T11">
                    <a:pos x="T6" y="T7"/>
                  </a:cxn>
                </a:cxnLst>
                <a:rect l="T12" t="T13" r="T14" b="T15"/>
                <a:pathLst>
                  <a:path w="315" h="423">
                    <a:moveTo>
                      <a:pt x="0" y="3"/>
                    </a:moveTo>
                    <a:lnTo>
                      <a:pt x="0" y="423"/>
                    </a:lnTo>
                    <a:lnTo>
                      <a:pt x="315" y="423"/>
                    </a:lnTo>
                    <a:lnTo>
                      <a:pt x="31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grpSp>
        <p:grpSp>
          <p:nvGrpSpPr>
            <p:cNvPr id="44" name="Group 87">
              <a:extLst>
                <a:ext uri="{FF2B5EF4-FFF2-40B4-BE49-F238E27FC236}">
                  <a16:creationId xmlns:a16="http://schemas.microsoft.com/office/drawing/2014/main" id="{29789D1D-24B6-4772-9007-98B422570C7B}"/>
                </a:ext>
              </a:extLst>
            </p:cNvPr>
            <p:cNvGrpSpPr>
              <a:grpSpLocks/>
            </p:cNvGrpSpPr>
            <p:nvPr/>
          </p:nvGrpSpPr>
          <p:grpSpPr bwMode="auto">
            <a:xfrm>
              <a:off x="4808" y="750"/>
              <a:ext cx="526" cy="495"/>
              <a:chOff x="4808" y="750"/>
              <a:chExt cx="526" cy="495"/>
            </a:xfrm>
          </p:grpSpPr>
          <p:sp>
            <p:nvSpPr>
              <p:cNvPr id="45" name="Rectangle 69">
                <a:extLst>
                  <a:ext uri="{FF2B5EF4-FFF2-40B4-BE49-F238E27FC236}">
                    <a16:creationId xmlns:a16="http://schemas.microsoft.com/office/drawing/2014/main" id="{A837DE28-A6CE-4DB2-A375-D914A833C208}"/>
                  </a:ext>
                </a:extLst>
              </p:cNvPr>
              <p:cNvSpPr>
                <a:spLocks noChangeArrowheads="1"/>
              </p:cNvSpPr>
              <p:nvPr/>
            </p:nvSpPr>
            <p:spPr bwMode="auto">
              <a:xfrm>
                <a:off x="4808" y="783"/>
                <a:ext cx="402"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46" name="Freeform 84">
                <a:extLst>
                  <a:ext uri="{FF2B5EF4-FFF2-40B4-BE49-F238E27FC236}">
                    <a16:creationId xmlns:a16="http://schemas.microsoft.com/office/drawing/2014/main" id="{1AAB8766-8323-4C8D-90B0-EBFAD21C2C8F}"/>
                  </a:ext>
                </a:extLst>
              </p:cNvPr>
              <p:cNvSpPr>
                <a:spLocks/>
              </p:cNvSpPr>
              <p:nvPr/>
            </p:nvSpPr>
            <p:spPr bwMode="auto">
              <a:xfrm>
                <a:off x="4854" y="783"/>
                <a:ext cx="360" cy="420"/>
              </a:xfrm>
              <a:custGeom>
                <a:avLst/>
                <a:gdLst>
                  <a:gd name="T0" fmla="*/ 0 w 360"/>
                  <a:gd name="T1" fmla="*/ 0 h 420"/>
                  <a:gd name="T2" fmla="*/ 0 w 360"/>
                  <a:gd name="T3" fmla="*/ 420 h 420"/>
                  <a:gd name="T4" fmla="*/ 360 w 360"/>
                  <a:gd name="T5" fmla="*/ 420 h 420"/>
                  <a:gd name="T6" fmla="*/ 0 60000 65536"/>
                  <a:gd name="T7" fmla="*/ 0 60000 65536"/>
                  <a:gd name="T8" fmla="*/ 0 60000 65536"/>
                  <a:gd name="T9" fmla="*/ 0 w 360"/>
                  <a:gd name="T10" fmla="*/ 0 h 420"/>
                  <a:gd name="T11" fmla="*/ 360 w 360"/>
                  <a:gd name="T12" fmla="*/ 420 h 420"/>
                </a:gdLst>
                <a:ahLst/>
                <a:cxnLst>
                  <a:cxn ang="T6">
                    <a:pos x="T0" y="T1"/>
                  </a:cxn>
                  <a:cxn ang="T7">
                    <a:pos x="T2" y="T3"/>
                  </a:cxn>
                  <a:cxn ang="T8">
                    <a:pos x="T4" y="T5"/>
                  </a:cxn>
                </a:cxnLst>
                <a:rect l="T9" t="T10" r="T11" b="T12"/>
                <a:pathLst>
                  <a:path w="360" h="420">
                    <a:moveTo>
                      <a:pt x="0" y="0"/>
                    </a:moveTo>
                    <a:lnTo>
                      <a:pt x="0" y="420"/>
                    </a:lnTo>
                    <a:lnTo>
                      <a:pt x="360" y="42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sp>
            <p:nvSpPr>
              <p:cNvPr id="47" name="Rectangle 70">
                <a:extLst>
                  <a:ext uri="{FF2B5EF4-FFF2-40B4-BE49-F238E27FC236}">
                    <a16:creationId xmlns:a16="http://schemas.microsoft.com/office/drawing/2014/main" id="{6E79573F-FCA6-48FC-910A-DB02E9579937}"/>
                  </a:ext>
                </a:extLst>
              </p:cNvPr>
              <p:cNvSpPr>
                <a:spLocks noChangeArrowheads="1"/>
              </p:cNvSpPr>
              <p:nvPr/>
            </p:nvSpPr>
            <p:spPr bwMode="auto">
              <a:xfrm>
                <a:off x="4857" y="750"/>
                <a:ext cx="477" cy="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grpSp>
      <p:grpSp>
        <p:nvGrpSpPr>
          <p:cNvPr id="29" name="Group 96">
            <a:extLst>
              <a:ext uri="{FF2B5EF4-FFF2-40B4-BE49-F238E27FC236}">
                <a16:creationId xmlns:a16="http://schemas.microsoft.com/office/drawing/2014/main" id="{D8744AF8-2820-476E-B930-D4C5C0B936F3}"/>
              </a:ext>
            </a:extLst>
          </p:cNvPr>
          <p:cNvGrpSpPr>
            <a:grpSpLocks/>
          </p:cNvGrpSpPr>
          <p:nvPr/>
        </p:nvGrpSpPr>
        <p:grpSpPr bwMode="auto">
          <a:xfrm>
            <a:off x="834823" y="2241915"/>
            <a:ext cx="1539369" cy="2314575"/>
            <a:chOff x="232" y="1482"/>
            <a:chExt cx="961" cy="1458"/>
          </a:xfrm>
        </p:grpSpPr>
        <p:grpSp>
          <p:nvGrpSpPr>
            <p:cNvPr id="82" name="Group 7">
              <a:extLst>
                <a:ext uri="{FF2B5EF4-FFF2-40B4-BE49-F238E27FC236}">
                  <a16:creationId xmlns:a16="http://schemas.microsoft.com/office/drawing/2014/main" id="{20EC6F3F-C87B-4E59-91C9-A6E57E7E9130}"/>
                </a:ext>
              </a:extLst>
            </p:cNvPr>
            <p:cNvGrpSpPr>
              <a:grpSpLocks/>
            </p:cNvGrpSpPr>
            <p:nvPr/>
          </p:nvGrpSpPr>
          <p:grpSpPr bwMode="auto">
            <a:xfrm>
              <a:off x="328" y="1482"/>
              <a:ext cx="865" cy="240"/>
              <a:chOff x="384" y="816"/>
              <a:chExt cx="865" cy="240"/>
            </a:xfrm>
          </p:grpSpPr>
          <p:sp>
            <p:nvSpPr>
              <p:cNvPr id="86" name="Rectangle 85">
                <a:extLst>
                  <a:ext uri="{FF2B5EF4-FFF2-40B4-BE49-F238E27FC236}">
                    <a16:creationId xmlns:a16="http://schemas.microsoft.com/office/drawing/2014/main" id="{DFFCB8C6-F5D9-4018-9DD2-661683CEE693}"/>
                  </a:ext>
                </a:extLst>
              </p:cNvPr>
              <p:cNvSpPr>
                <a:spLocks noChangeArrowheads="1"/>
              </p:cNvSpPr>
              <p:nvPr/>
            </p:nvSpPr>
            <p:spPr bwMode="auto">
              <a:xfrm>
                <a:off x="384" y="820"/>
                <a:ext cx="809"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87" name="Text Box 9">
                <a:extLst>
                  <a:ext uri="{FF2B5EF4-FFF2-40B4-BE49-F238E27FC236}">
                    <a16:creationId xmlns:a16="http://schemas.microsoft.com/office/drawing/2014/main" id="{E5F8265C-F488-42D1-940A-FD87B7B03837}"/>
                  </a:ext>
                </a:extLst>
              </p:cNvPr>
              <p:cNvSpPr txBox="1">
                <a:spLocks noChangeArrowheads="1"/>
              </p:cNvSpPr>
              <p:nvPr/>
            </p:nvSpPr>
            <p:spPr bwMode="auto">
              <a:xfrm>
                <a:off x="384" y="816"/>
                <a:ext cx="8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a:solidFill>
                      <a:srgbClr val="000000"/>
                    </a:solidFill>
                    <a:latin typeface="+mn-lt"/>
                  </a:rPr>
                  <a:t>Universe</a:t>
                </a:r>
              </a:p>
            </p:txBody>
          </p:sp>
        </p:grpSp>
        <p:grpSp>
          <p:nvGrpSpPr>
            <p:cNvPr id="83" name="Group 75">
              <a:extLst>
                <a:ext uri="{FF2B5EF4-FFF2-40B4-BE49-F238E27FC236}">
                  <a16:creationId xmlns:a16="http://schemas.microsoft.com/office/drawing/2014/main" id="{D094D7B1-C48C-4A0D-A54B-989B7992ADE8}"/>
                </a:ext>
              </a:extLst>
            </p:cNvPr>
            <p:cNvGrpSpPr>
              <a:grpSpLocks/>
            </p:cNvGrpSpPr>
            <p:nvPr/>
          </p:nvGrpSpPr>
          <p:grpSpPr bwMode="auto">
            <a:xfrm>
              <a:off x="232" y="2100"/>
              <a:ext cx="880" cy="840"/>
              <a:chOff x="240" y="2124"/>
              <a:chExt cx="880" cy="840"/>
            </a:xfrm>
          </p:grpSpPr>
          <p:sp>
            <p:nvSpPr>
              <p:cNvPr id="84" name="Oval 26">
                <a:extLst>
                  <a:ext uri="{FF2B5EF4-FFF2-40B4-BE49-F238E27FC236}">
                    <a16:creationId xmlns:a16="http://schemas.microsoft.com/office/drawing/2014/main" id="{4988838C-7120-4BE6-8275-34EA1C605A0B}"/>
                  </a:ext>
                </a:extLst>
              </p:cNvPr>
              <p:cNvSpPr>
                <a:spLocks noChangeArrowheads="1"/>
              </p:cNvSpPr>
              <p:nvPr/>
            </p:nvSpPr>
            <p:spPr bwMode="auto">
              <a:xfrm>
                <a:off x="240" y="2124"/>
                <a:ext cx="880" cy="840"/>
              </a:xfrm>
              <a:prstGeom prst="ellipse">
                <a:avLst/>
              </a:prstGeom>
              <a:solidFill>
                <a:schemeClr val="bg1">
                  <a:lumMod val="95000"/>
                  <a:alpha val="50195"/>
                </a:schemeClr>
              </a:solidFill>
              <a:ln w="28575">
                <a:solidFill>
                  <a:srgbClr val="FAB707"/>
                </a:solidFill>
                <a:round/>
                <a:headEnd/>
                <a:tailEnd/>
              </a:ln>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85" name="Text Box 27">
                <a:extLst>
                  <a:ext uri="{FF2B5EF4-FFF2-40B4-BE49-F238E27FC236}">
                    <a16:creationId xmlns:a16="http://schemas.microsoft.com/office/drawing/2014/main" id="{83E25E84-FBF6-49FD-8EF8-DB3B36E2ED2D}"/>
                  </a:ext>
                </a:extLst>
              </p:cNvPr>
              <p:cNvSpPr txBox="1">
                <a:spLocks noChangeArrowheads="1"/>
              </p:cNvSpPr>
              <p:nvPr/>
            </p:nvSpPr>
            <p:spPr bwMode="auto">
              <a:xfrm>
                <a:off x="240" y="2352"/>
                <a:ext cx="8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a:solidFill>
                      <a:srgbClr val="000000"/>
                    </a:solidFill>
                    <a:latin typeface="+mn-lt"/>
                  </a:rPr>
                  <a:t>Structural sections</a:t>
                </a:r>
                <a:endParaRPr lang="en-GB" sz="2000" b="0">
                  <a:solidFill>
                    <a:srgbClr val="000000"/>
                  </a:solidFill>
                  <a:latin typeface="+mn-lt"/>
                </a:endParaRPr>
              </a:p>
            </p:txBody>
          </p:sp>
        </p:grpSp>
      </p:grpSp>
      <p:grpSp>
        <p:nvGrpSpPr>
          <p:cNvPr id="30" name="Group 97">
            <a:extLst>
              <a:ext uri="{FF2B5EF4-FFF2-40B4-BE49-F238E27FC236}">
                <a16:creationId xmlns:a16="http://schemas.microsoft.com/office/drawing/2014/main" id="{6514B338-B8A5-4678-A4A0-496D10929E86}"/>
              </a:ext>
            </a:extLst>
          </p:cNvPr>
          <p:cNvGrpSpPr>
            <a:grpSpLocks/>
          </p:cNvGrpSpPr>
          <p:nvPr/>
        </p:nvGrpSpPr>
        <p:grpSpPr bwMode="auto">
          <a:xfrm>
            <a:off x="2290055" y="2241915"/>
            <a:ext cx="2003425" cy="2676525"/>
            <a:chOff x="1144" y="1482"/>
            <a:chExt cx="1165" cy="1686"/>
          </a:xfrm>
        </p:grpSpPr>
        <p:sp>
          <p:nvSpPr>
            <p:cNvPr id="76" name="Text Box 10">
              <a:extLst>
                <a:ext uri="{FF2B5EF4-FFF2-40B4-BE49-F238E27FC236}">
                  <a16:creationId xmlns:a16="http://schemas.microsoft.com/office/drawing/2014/main" id="{B3E22CE1-2B2A-4E80-ABB6-87BBFAE66E98}"/>
                </a:ext>
              </a:extLst>
            </p:cNvPr>
            <p:cNvSpPr txBox="1">
              <a:spLocks noChangeArrowheads="1"/>
            </p:cNvSpPr>
            <p:nvPr/>
          </p:nvSpPr>
          <p:spPr bwMode="auto">
            <a:xfrm>
              <a:off x="1432" y="1482"/>
              <a:ext cx="7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a:solidFill>
                    <a:srgbClr val="000000"/>
                  </a:solidFill>
                  <a:latin typeface="+mn-lt"/>
                </a:rPr>
                <a:t>Family</a:t>
              </a:r>
              <a:endParaRPr lang="en-GB" sz="2000" b="0">
                <a:solidFill>
                  <a:srgbClr val="000000"/>
                </a:solidFill>
                <a:latin typeface="+mn-lt"/>
              </a:endParaRPr>
            </a:p>
          </p:txBody>
        </p:sp>
        <p:grpSp>
          <p:nvGrpSpPr>
            <p:cNvPr id="77" name="Group 95">
              <a:extLst>
                <a:ext uri="{FF2B5EF4-FFF2-40B4-BE49-F238E27FC236}">
                  <a16:creationId xmlns:a16="http://schemas.microsoft.com/office/drawing/2014/main" id="{D413A45A-6503-462A-AEAA-FBEACF642137}"/>
                </a:ext>
              </a:extLst>
            </p:cNvPr>
            <p:cNvGrpSpPr>
              <a:grpSpLocks/>
            </p:cNvGrpSpPr>
            <p:nvPr/>
          </p:nvGrpSpPr>
          <p:grpSpPr bwMode="auto">
            <a:xfrm>
              <a:off x="1144" y="1486"/>
              <a:ext cx="1165" cy="1682"/>
              <a:chOff x="1144" y="1486"/>
              <a:chExt cx="1165" cy="1682"/>
            </a:xfrm>
          </p:grpSpPr>
          <p:sp>
            <p:nvSpPr>
              <p:cNvPr id="78" name="Rectangle 6">
                <a:extLst>
                  <a:ext uri="{FF2B5EF4-FFF2-40B4-BE49-F238E27FC236}">
                    <a16:creationId xmlns:a16="http://schemas.microsoft.com/office/drawing/2014/main" id="{962AE8F7-807A-43F0-89CE-436BFBA37375}"/>
                  </a:ext>
                </a:extLst>
              </p:cNvPr>
              <p:cNvSpPr>
                <a:spLocks noChangeArrowheads="1"/>
              </p:cNvSpPr>
              <p:nvPr/>
            </p:nvSpPr>
            <p:spPr bwMode="auto">
              <a:xfrm>
                <a:off x="1480" y="1486"/>
                <a:ext cx="624"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79" name="Text Box 22">
                <a:extLst>
                  <a:ext uri="{FF2B5EF4-FFF2-40B4-BE49-F238E27FC236}">
                    <a16:creationId xmlns:a16="http://schemas.microsoft.com/office/drawing/2014/main" id="{D6B9ED84-AE22-401F-B792-00AB9649401D}"/>
                  </a:ext>
                </a:extLst>
              </p:cNvPr>
              <p:cNvSpPr txBox="1">
                <a:spLocks noChangeArrowheads="1"/>
              </p:cNvSpPr>
              <p:nvPr/>
            </p:nvSpPr>
            <p:spPr bwMode="auto">
              <a:xfrm>
                <a:off x="1336" y="1956"/>
                <a:ext cx="973"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30000"/>
                  </a:spcBef>
                  <a:spcAft>
                    <a:spcPct val="0"/>
                  </a:spcAft>
                  <a:buClrTx/>
                  <a:buSzPct val="80000"/>
                  <a:buFontTx/>
                  <a:buChar char="•"/>
                </a:pPr>
                <a:r>
                  <a:rPr lang="en-GB" sz="1800" b="0">
                    <a:solidFill>
                      <a:schemeClr val="accent3"/>
                    </a:solidFill>
                    <a:latin typeface="+mn-lt"/>
                  </a:rPr>
                  <a:t>Angle</a:t>
                </a:r>
              </a:p>
              <a:p>
                <a:pPr>
                  <a:spcBef>
                    <a:spcPct val="30000"/>
                  </a:spcBef>
                  <a:spcAft>
                    <a:spcPct val="0"/>
                  </a:spcAft>
                  <a:buClrTx/>
                  <a:buSzPct val="80000"/>
                  <a:buFontTx/>
                  <a:buChar char="•"/>
                </a:pPr>
                <a:r>
                  <a:rPr lang="en-GB" sz="1800" b="0">
                    <a:solidFill>
                      <a:schemeClr val="accent3"/>
                    </a:solidFill>
                    <a:latin typeface="+mn-lt"/>
                  </a:rPr>
                  <a:t>Channel</a:t>
                </a:r>
              </a:p>
              <a:p>
                <a:pPr>
                  <a:spcBef>
                    <a:spcPct val="30000"/>
                  </a:spcBef>
                  <a:spcAft>
                    <a:spcPct val="0"/>
                  </a:spcAft>
                  <a:buClrTx/>
                  <a:buSzPct val="80000"/>
                  <a:buFontTx/>
                  <a:buChar char="•"/>
                </a:pPr>
                <a:r>
                  <a:rPr lang="en-GB" sz="1800">
                    <a:latin typeface="+mn-lt"/>
                  </a:rPr>
                  <a:t>I-section</a:t>
                </a:r>
              </a:p>
              <a:p>
                <a:pPr>
                  <a:spcBef>
                    <a:spcPct val="30000"/>
                  </a:spcBef>
                  <a:spcAft>
                    <a:spcPct val="0"/>
                  </a:spcAft>
                  <a:buClrTx/>
                  <a:buSzPct val="80000"/>
                  <a:buFontTx/>
                  <a:buChar char="•"/>
                </a:pPr>
                <a:r>
                  <a:rPr lang="en-GB" sz="1800" b="0">
                    <a:solidFill>
                      <a:schemeClr val="accent3"/>
                    </a:solidFill>
                    <a:latin typeface="+mn-lt"/>
                  </a:rPr>
                  <a:t>Rectangular</a:t>
                </a:r>
              </a:p>
              <a:p>
                <a:pPr>
                  <a:spcBef>
                    <a:spcPct val="30000"/>
                  </a:spcBef>
                  <a:spcAft>
                    <a:spcPct val="0"/>
                  </a:spcAft>
                  <a:buClrTx/>
                  <a:buSzPct val="80000"/>
                  <a:buFontTx/>
                  <a:buChar char="•"/>
                </a:pPr>
                <a:r>
                  <a:rPr lang="en-GB" sz="1800" b="0">
                    <a:solidFill>
                      <a:schemeClr val="accent3"/>
                    </a:solidFill>
                    <a:latin typeface="+mn-lt"/>
                  </a:rPr>
                  <a:t>T-section</a:t>
                </a:r>
              </a:p>
              <a:p>
                <a:pPr>
                  <a:spcBef>
                    <a:spcPct val="30000"/>
                  </a:spcBef>
                  <a:spcAft>
                    <a:spcPct val="0"/>
                  </a:spcAft>
                  <a:buClrTx/>
                  <a:buSzPct val="80000"/>
                  <a:buFontTx/>
                  <a:buChar char="•"/>
                </a:pPr>
                <a:r>
                  <a:rPr lang="en-GB" sz="1800" b="0">
                    <a:solidFill>
                      <a:schemeClr val="accent3"/>
                    </a:solidFill>
                    <a:latin typeface="+mn-lt"/>
                  </a:rPr>
                  <a:t>Tube</a:t>
                </a:r>
                <a:endParaRPr lang="en-US" sz="1800" b="0">
                  <a:solidFill>
                    <a:schemeClr val="accent3"/>
                  </a:solidFill>
                  <a:latin typeface="+mn-lt"/>
                </a:endParaRPr>
              </a:p>
            </p:txBody>
          </p:sp>
          <p:sp>
            <p:nvSpPr>
              <p:cNvPr id="80" name="Line 28">
                <a:extLst>
                  <a:ext uri="{FF2B5EF4-FFF2-40B4-BE49-F238E27FC236}">
                    <a16:creationId xmlns:a16="http://schemas.microsoft.com/office/drawing/2014/main" id="{29988079-5F33-40BD-8F5E-3C8B371ED8D2}"/>
                  </a:ext>
                </a:extLst>
              </p:cNvPr>
              <p:cNvSpPr>
                <a:spLocks noChangeShapeType="1"/>
              </p:cNvSpPr>
              <p:nvPr/>
            </p:nvSpPr>
            <p:spPr bwMode="auto">
              <a:xfrm flipV="1">
                <a:off x="1144" y="2075"/>
                <a:ext cx="219"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81" name="Line 29">
                <a:extLst>
                  <a:ext uri="{FF2B5EF4-FFF2-40B4-BE49-F238E27FC236}">
                    <a16:creationId xmlns:a16="http://schemas.microsoft.com/office/drawing/2014/main" id="{C54817B0-7094-41F9-BFFB-CCEE7DFA5FD8}"/>
                  </a:ext>
                </a:extLst>
              </p:cNvPr>
              <p:cNvSpPr>
                <a:spLocks noChangeShapeType="1"/>
              </p:cNvSpPr>
              <p:nvPr/>
            </p:nvSpPr>
            <p:spPr bwMode="auto">
              <a:xfrm>
                <a:off x="1144" y="2628"/>
                <a:ext cx="208"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grpSp>
      </p:grpSp>
      <p:grpSp>
        <p:nvGrpSpPr>
          <p:cNvPr id="31" name="Group 92">
            <a:extLst>
              <a:ext uri="{FF2B5EF4-FFF2-40B4-BE49-F238E27FC236}">
                <a16:creationId xmlns:a16="http://schemas.microsoft.com/office/drawing/2014/main" id="{8628A73D-B6E3-4F64-B0DC-A7CE40819510}"/>
              </a:ext>
            </a:extLst>
          </p:cNvPr>
          <p:cNvGrpSpPr>
            <a:grpSpLocks/>
          </p:cNvGrpSpPr>
          <p:nvPr/>
        </p:nvGrpSpPr>
        <p:grpSpPr bwMode="auto">
          <a:xfrm>
            <a:off x="7464827" y="2228511"/>
            <a:ext cx="3762765" cy="3770313"/>
            <a:chOff x="3470" y="1360"/>
            <a:chExt cx="2188" cy="2375"/>
          </a:xfrm>
        </p:grpSpPr>
        <p:grpSp>
          <p:nvGrpSpPr>
            <p:cNvPr id="67" name="Group 14">
              <a:extLst>
                <a:ext uri="{FF2B5EF4-FFF2-40B4-BE49-F238E27FC236}">
                  <a16:creationId xmlns:a16="http://schemas.microsoft.com/office/drawing/2014/main" id="{EE0D4630-DE2E-4607-BA71-2BCA98038306}"/>
                </a:ext>
              </a:extLst>
            </p:cNvPr>
            <p:cNvGrpSpPr>
              <a:grpSpLocks/>
            </p:cNvGrpSpPr>
            <p:nvPr/>
          </p:nvGrpSpPr>
          <p:grpSpPr bwMode="auto">
            <a:xfrm>
              <a:off x="4015" y="1360"/>
              <a:ext cx="1200" cy="243"/>
              <a:chOff x="3735" y="682"/>
              <a:chExt cx="1200" cy="243"/>
            </a:xfrm>
          </p:grpSpPr>
          <p:sp>
            <p:nvSpPr>
              <p:cNvPr id="74" name="Rectangle 15">
                <a:extLst>
                  <a:ext uri="{FF2B5EF4-FFF2-40B4-BE49-F238E27FC236}">
                    <a16:creationId xmlns:a16="http://schemas.microsoft.com/office/drawing/2014/main" id="{FE3AABF4-F6DC-41B7-BBE1-34F0FA6E756D}"/>
                  </a:ext>
                </a:extLst>
              </p:cNvPr>
              <p:cNvSpPr>
                <a:spLocks noChangeArrowheads="1"/>
              </p:cNvSpPr>
              <p:nvPr/>
            </p:nvSpPr>
            <p:spPr bwMode="auto">
              <a:xfrm>
                <a:off x="3857" y="682"/>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75" name="Text Box 16">
                <a:extLst>
                  <a:ext uri="{FF2B5EF4-FFF2-40B4-BE49-F238E27FC236}">
                    <a16:creationId xmlns:a16="http://schemas.microsoft.com/office/drawing/2014/main" id="{A3A30990-CBF7-472E-804A-6ADE32C08CBF}"/>
                  </a:ext>
                </a:extLst>
              </p:cNvPr>
              <p:cNvSpPr txBox="1">
                <a:spLocks noChangeArrowheads="1"/>
              </p:cNvSpPr>
              <p:nvPr/>
            </p:nvSpPr>
            <p:spPr bwMode="auto">
              <a:xfrm>
                <a:off x="3735" y="694"/>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a:solidFill>
                      <a:srgbClr val="000000"/>
                    </a:solidFill>
                    <a:latin typeface="+mn-lt"/>
                  </a:rPr>
                  <a:t>Attributes</a:t>
                </a:r>
                <a:endParaRPr lang="en-GB" sz="2000" b="0">
                  <a:solidFill>
                    <a:srgbClr val="000000"/>
                  </a:solidFill>
                  <a:latin typeface="+mn-lt"/>
                </a:endParaRPr>
              </a:p>
            </p:txBody>
          </p:sp>
        </p:grpSp>
        <p:grpSp>
          <p:nvGrpSpPr>
            <p:cNvPr id="68" name="Group 91">
              <a:extLst>
                <a:ext uri="{FF2B5EF4-FFF2-40B4-BE49-F238E27FC236}">
                  <a16:creationId xmlns:a16="http://schemas.microsoft.com/office/drawing/2014/main" id="{BBA89A1B-8805-472B-BDDD-8F32771D5F8F}"/>
                </a:ext>
              </a:extLst>
            </p:cNvPr>
            <p:cNvGrpSpPr>
              <a:grpSpLocks/>
            </p:cNvGrpSpPr>
            <p:nvPr/>
          </p:nvGrpSpPr>
          <p:grpSpPr bwMode="auto">
            <a:xfrm>
              <a:off x="3470" y="1965"/>
              <a:ext cx="256" cy="1144"/>
              <a:chOff x="3430" y="1973"/>
              <a:chExt cx="456" cy="1112"/>
            </a:xfrm>
          </p:grpSpPr>
          <p:sp>
            <p:nvSpPr>
              <p:cNvPr id="72" name="Line 34">
                <a:extLst>
                  <a:ext uri="{FF2B5EF4-FFF2-40B4-BE49-F238E27FC236}">
                    <a16:creationId xmlns:a16="http://schemas.microsoft.com/office/drawing/2014/main" id="{DD1A8077-E004-4CFB-B82A-D2E4F1A36F5D}"/>
                  </a:ext>
                </a:extLst>
              </p:cNvPr>
              <p:cNvSpPr>
                <a:spLocks noChangeShapeType="1"/>
              </p:cNvSpPr>
              <p:nvPr/>
            </p:nvSpPr>
            <p:spPr bwMode="auto">
              <a:xfrm flipV="1">
                <a:off x="3430" y="1973"/>
                <a:ext cx="402" cy="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73" name="Line 35">
                <a:extLst>
                  <a:ext uri="{FF2B5EF4-FFF2-40B4-BE49-F238E27FC236}">
                    <a16:creationId xmlns:a16="http://schemas.microsoft.com/office/drawing/2014/main" id="{B2745ADF-D4D1-404D-9246-33856A038884}"/>
                  </a:ext>
                </a:extLst>
              </p:cNvPr>
              <p:cNvSpPr>
                <a:spLocks noChangeShapeType="1"/>
              </p:cNvSpPr>
              <p:nvPr/>
            </p:nvSpPr>
            <p:spPr bwMode="auto">
              <a:xfrm>
                <a:off x="3430" y="2575"/>
                <a:ext cx="456"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grpSp>
        <p:sp>
          <p:nvSpPr>
            <p:cNvPr id="69" name="AutoShape 36">
              <a:extLst>
                <a:ext uri="{FF2B5EF4-FFF2-40B4-BE49-F238E27FC236}">
                  <a16:creationId xmlns:a16="http://schemas.microsoft.com/office/drawing/2014/main" id="{9D671EE8-9E30-43AF-A50F-D2CF6DC82551}"/>
                </a:ext>
              </a:extLst>
            </p:cNvPr>
            <p:cNvSpPr>
              <a:spLocks/>
            </p:cNvSpPr>
            <p:nvPr/>
          </p:nvSpPr>
          <p:spPr bwMode="auto">
            <a:xfrm rot="5429615">
              <a:off x="4645" y="2696"/>
              <a:ext cx="160" cy="1392"/>
            </a:xfrm>
            <a:prstGeom prst="rightBrace">
              <a:avLst>
                <a:gd name="adj1" fmla="val 69439"/>
                <a:gd name="adj2" fmla="val 50000"/>
              </a:avLst>
            </a:prstGeom>
            <a:noFill/>
            <a:ln w="19050">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70" name="Text Box 37">
              <a:extLst>
                <a:ext uri="{FF2B5EF4-FFF2-40B4-BE49-F238E27FC236}">
                  <a16:creationId xmlns:a16="http://schemas.microsoft.com/office/drawing/2014/main" id="{7ED21576-5F29-410E-A2C3-B0EB3EBE8B79}"/>
                </a:ext>
              </a:extLst>
            </p:cNvPr>
            <p:cNvSpPr txBox="1">
              <a:spLocks noChangeArrowheads="1"/>
            </p:cNvSpPr>
            <p:nvPr/>
          </p:nvSpPr>
          <p:spPr bwMode="auto">
            <a:xfrm>
              <a:off x="4221" y="3523"/>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i="1">
                  <a:solidFill>
                    <a:sysClr val="windowText" lastClr="000000"/>
                  </a:solidFill>
                  <a:latin typeface="+mn-lt"/>
                </a:rPr>
                <a:t>A record</a:t>
              </a:r>
            </a:p>
          </p:txBody>
        </p:sp>
        <p:sp>
          <p:nvSpPr>
            <p:cNvPr id="71" name="AutoShape 38">
              <a:extLst>
                <a:ext uri="{FF2B5EF4-FFF2-40B4-BE49-F238E27FC236}">
                  <a16:creationId xmlns:a16="http://schemas.microsoft.com/office/drawing/2014/main" id="{DC2E89C0-0AC5-4E9A-B0F3-B9D79D797086}"/>
                </a:ext>
              </a:extLst>
            </p:cNvPr>
            <p:cNvSpPr>
              <a:spLocks noChangeArrowheads="1"/>
            </p:cNvSpPr>
            <p:nvPr/>
          </p:nvSpPr>
          <p:spPr bwMode="auto">
            <a:xfrm>
              <a:off x="3785" y="1655"/>
              <a:ext cx="1873" cy="1590"/>
            </a:xfrm>
            <a:prstGeom prst="roundRect">
              <a:avLst>
                <a:gd name="adj" fmla="val 8157"/>
              </a:avLst>
            </a:prstGeom>
            <a:solidFill>
              <a:schemeClr val="bg1">
                <a:lumMod val="95000"/>
                <a:alpha val="50195"/>
              </a:schemeClr>
            </a:solidFill>
            <a:ln w="19050">
              <a:solidFill>
                <a:srgbClr val="FAB707"/>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nSpc>
                  <a:spcPct val="80000"/>
                </a:lnSpc>
                <a:spcBef>
                  <a:spcPct val="50000"/>
                </a:spcBef>
                <a:spcAft>
                  <a:spcPct val="50000"/>
                </a:spcAft>
                <a:buClr>
                  <a:srgbClr val="009B9B"/>
                </a:buClr>
                <a:buSzPct val="80000"/>
                <a:buFont typeface="Wingdings" panose="05000000000000000000" pitchFamily="2" charset="2"/>
                <a:buNone/>
              </a:pPr>
              <a:r>
                <a:rPr lang="en-GB" sz="1800" i="1">
                  <a:solidFill>
                    <a:srgbClr val="A50021"/>
                  </a:solidFill>
                  <a:latin typeface="+mn-lt"/>
                </a:rPr>
                <a:t>        </a:t>
              </a:r>
              <a:r>
                <a:rPr lang="en-GB" sz="1800" i="1">
                  <a:solidFill>
                    <a:sysClr val="windowText" lastClr="000000"/>
                  </a:solidFill>
                  <a:latin typeface="+mn-lt"/>
                </a:rPr>
                <a:t>Steel Hot Rolled Joist</a:t>
              </a:r>
            </a:p>
            <a:p>
              <a:pPr>
                <a:lnSpc>
                  <a:spcPct val="80000"/>
                </a:lnSpc>
                <a:spcBef>
                  <a:spcPct val="50000"/>
                </a:spcBef>
                <a:spcAft>
                  <a:spcPct val="50000"/>
                </a:spcAft>
                <a:buClr>
                  <a:schemeClr val="accent1"/>
                </a:buClr>
                <a:buSzPct val="115000"/>
                <a:buFontTx/>
                <a:buChar char="•"/>
              </a:pPr>
              <a:r>
                <a:rPr lang="en-GB" sz="1600" b="0">
                  <a:solidFill>
                    <a:srgbClr val="000000"/>
                  </a:solidFill>
                  <a:latin typeface="+mn-lt"/>
                </a:rPr>
                <a:t> </a:t>
              </a:r>
              <a:r>
                <a:rPr lang="en-GB" sz="1600">
                  <a:solidFill>
                    <a:srgbClr val="000000"/>
                  </a:solidFill>
                  <a:latin typeface="+mn-lt"/>
                </a:rPr>
                <a:t>General properties:</a:t>
              </a:r>
              <a:r>
                <a:rPr lang="en-GB" sz="1600" b="0">
                  <a:solidFill>
                    <a:srgbClr val="000000"/>
                  </a:solidFill>
                  <a:latin typeface="+mn-lt"/>
                </a:rPr>
                <a:t> </a:t>
              </a:r>
              <a:r>
                <a:rPr lang="en-GB" sz="1600" b="0">
                  <a:solidFill>
                    <a:srgbClr val="000000"/>
                  </a:solidFill>
                  <a:latin typeface="+mn-lt"/>
                  <a:sym typeface="Symbol" panose="05050102010706020507" pitchFamily="18" charset="2"/>
                </a:rPr>
                <a:t>, </a:t>
              </a:r>
              <a:r>
                <a:rPr lang="en-GB" sz="1600" b="0">
                  <a:solidFill>
                    <a:srgbClr val="000000"/>
                  </a:solidFill>
                  <a:latin typeface="+mn-lt"/>
                </a:rPr>
                <a:t>E, </a:t>
              </a:r>
              <a:r>
                <a:rPr lang="en-GB" sz="1600" b="0">
                  <a:solidFill>
                    <a:srgbClr val="000000"/>
                  </a:solidFill>
                  <a:latin typeface="+mn-lt"/>
                  <a:sym typeface="Symbol" panose="05050102010706020507" pitchFamily="18" charset="2"/>
                </a:rPr>
                <a:t></a:t>
              </a:r>
              <a:r>
                <a:rPr lang="en-GB" sz="1600" b="0" baseline="-25000">
                  <a:solidFill>
                    <a:srgbClr val="000000"/>
                  </a:solidFill>
                  <a:latin typeface="+mn-lt"/>
                  <a:sym typeface="Symbol" panose="05050102010706020507" pitchFamily="18" charset="2"/>
                </a:rPr>
                <a:t>y</a:t>
              </a:r>
              <a:endParaRPr lang="en-GB" sz="1600" b="0" baseline="-25000">
                <a:solidFill>
                  <a:srgbClr val="000000"/>
                </a:solidFill>
                <a:latin typeface="+mn-lt"/>
              </a:endParaRPr>
            </a:p>
            <a:p>
              <a:pPr>
                <a:lnSpc>
                  <a:spcPct val="80000"/>
                </a:lnSpc>
                <a:spcBef>
                  <a:spcPct val="50000"/>
                </a:spcBef>
                <a:spcAft>
                  <a:spcPct val="50000"/>
                </a:spcAft>
                <a:buClr>
                  <a:schemeClr val="accent1"/>
                </a:buClr>
                <a:buSzPct val="115000"/>
                <a:buFontTx/>
                <a:buChar char="•"/>
              </a:pPr>
              <a:r>
                <a:rPr lang="en-GB" sz="1600" b="0">
                  <a:solidFill>
                    <a:srgbClr val="000000"/>
                  </a:solidFill>
                  <a:latin typeface="+mn-lt"/>
                </a:rPr>
                <a:t> </a:t>
              </a:r>
              <a:r>
                <a:rPr lang="en-GB" sz="1600">
                  <a:solidFill>
                    <a:srgbClr val="000000"/>
                  </a:solidFill>
                  <a:latin typeface="+mn-lt"/>
                </a:rPr>
                <a:t>Dimensions:</a:t>
              </a:r>
              <a:r>
                <a:rPr lang="en-GB" sz="1600" b="0">
                  <a:solidFill>
                    <a:srgbClr val="000000"/>
                  </a:solidFill>
                  <a:latin typeface="+mn-lt"/>
                </a:rPr>
                <a:t> Max depth, width,...</a:t>
              </a:r>
            </a:p>
            <a:p>
              <a:pPr>
                <a:lnSpc>
                  <a:spcPct val="80000"/>
                </a:lnSpc>
                <a:spcBef>
                  <a:spcPct val="50000"/>
                </a:spcBef>
                <a:spcAft>
                  <a:spcPct val="50000"/>
                </a:spcAft>
                <a:buClr>
                  <a:schemeClr val="accent1"/>
                </a:buClr>
                <a:buSzPct val="115000"/>
                <a:buFontTx/>
                <a:buChar char="•"/>
              </a:pPr>
              <a:r>
                <a:rPr lang="en-GB" sz="1600" b="0">
                  <a:solidFill>
                    <a:srgbClr val="000000"/>
                  </a:solidFill>
                  <a:latin typeface="+mn-lt"/>
                </a:rPr>
                <a:t> </a:t>
              </a:r>
              <a:r>
                <a:rPr lang="en-GB" sz="1600">
                  <a:solidFill>
                    <a:srgbClr val="000000"/>
                  </a:solidFill>
                  <a:latin typeface="+mn-lt"/>
                </a:rPr>
                <a:t>Section</a:t>
              </a:r>
              <a:r>
                <a:rPr lang="en-GB" sz="1600" b="0">
                  <a:solidFill>
                    <a:srgbClr val="000000"/>
                  </a:solidFill>
                  <a:latin typeface="+mn-lt"/>
                </a:rPr>
                <a:t>:  Area, I, Z, K, Q ...</a:t>
              </a:r>
            </a:p>
            <a:p>
              <a:pPr>
                <a:lnSpc>
                  <a:spcPct val="80000"/>
                </a:lnSpc>
                <a:spcBef>
                  <a:spcPct val="50000"/>
                </a:spcBef>
                <a:spcAft>
                  <a:spcPct val="50000"/>
                </a:spcAft>
                <a:buClr>
                  <a:schemeClr val="accent1"/>
                </a:buClr>
                <a:buSzPct val="115000"/>
                <a:buFontTx/>
                <a:buChar char="•"/>
              </a:pPr>
              <a:r>
                <a:rPr lang="en-GB" sz="1600" b="0">
                  <a:solidFill>
                    <a:srgbClr val="000000"/>
                  </a:solidFill>
                  <a:latin typeface="+mn-lt"/>
                </a:rPr>
                <a:t> </a:t>
              </a:r>
              <a:r>
                <a:rPr lang="en-GB" sz="1600">
                  <a:solidFill>
                    <a:srgbClr val="000000"/>
                  </a:solidFill>
                  <a:latin typeface="+mn-lt"/>
                </a:rPr>
                <a:t>Structural</a:t>
              </a:r>
              <a:r>
                <a:rPr lang="en-GB" sz="1600" b="0">
                  <a:solidFill>
                    <a:srgbClr val="000000"/>
                  </a:solidFill>
                  <a:latin typeface="+mn-lt"/>
                </a:rPr>
                <a:t>: EI,</a:t>
              </a:r>
              <a:r>
                <a:rPr lang="en-GB" sz="1600" b="0">
                  <a:solidFill>
                    <a:srgbClr val="000000"/>
                  </a:solidFill>
                  <a:latin typeface="+mn-lt"/>
                  <a:sym typeface="Symbol" panose="05050102010706020507" pitchFamily="18" charset="2"/>
                </a:rPr>
                <a:t> </a:t>
              </a:r>
              <a:r>
                <a:rPr lang="en-GB" sz="1600" b="0" baseline="-25000">
                  <a:solidFill>
                    <a:srgbClr val="000000"/>
                  </a:solidFill>
                  <a:latin typeface="+mn-lt"/>
                  <a:sym typeface="Symbol" panose="05050102010706020507" pitchFamily="18" charset="2"/>
                </a:rPr>
                <a:t>y </a:t>
              </a:r>
              <a:r>
                <a:rPr lang="en-GB" sz="1600" b="0">
                  <a:solidFill>
                    <a:srgbClr val="000000"/>
                  </a:solidFill>
                  <a:latin typeface="+mn-lt"/>
                </a:rPr>
                <a:t>Z, ...</a:t>
              </a:r>
              <a:endParaRPr lang="en-GB" sz="900" b="0">
                <a:solidFill>
                  <a:srgbClr val="000000"/>
                </a:solidFill>
                <a:latin typeface="+mn-lt"/>
              </a:endParaRPr>
            </a:p>
          </p:txBody>
        </p:sp>
      </p:grpSp>
      <p:grpSp>
        <p:nvGrpSpPr>
          <p:cNvPr id="32" name="Group 31">
            <a:extLst>
              <a:ext uri="{FF2B5EF4-FFF2-40B4-BE49-F238E27FC236}">
                <a16:creationId xmlns:a16="http://schemas.microsoft.com/office/drawing/2014/main" id="{5B10445E-BA1A-46BD-9FD4-562147759AE3}"/>
              </a:ext>
            </a:extLst>
          </p:cNvPr>
          <p:cNvGrpSpPr/>
          <p:nvPr/>
        </p:nvGrpSpPr>
        <p:grpSpPr>
          <a:xfrm>
            <a:off x="4013560" y="2245091"/>
            <a:ext cx="3479397" cy="2120899"/>
            <a:chOff x="4839768" y="2411571"/>
            <a:chExt cx="3479397" cy="2120899"/>
          </a:xfrm>
        </p:grpSpPr>
        <p:grpSp>
          <p:nvGrpSpPr>
            <p:cNvPr id="33" name="Group 94">
              <a:extLst>
                <a:ext uri="{FF2B5EF4-FFF2-40B4-BE49-F238E27FC236}">
                  <a16:creationId xmlns:a16="http://schemas.microsoft.com/office/drawing/2014/main" id="{213C5A7A-BEA7-492C-BF13-0AE798F0301C}"/>
                </a:ext>
              </a:extLst>
            </p:cNvPr>
            <p:cNvGrpSpPr>
              <a:grpSpLocks/>
            </p:cNvGrpSpPr>
            <p:nvPr/>
          </p:nvGrpSpPr>
          <p:grpSpPr bwMode="auto">
            <a:xfrm>
              <a:off x="4839768" y="2411571"/>
              <a:ext cx="2899296" cy="2101851"/>
              <a:chOff x="2146" y="1484"/>
              <a:chExt cx="1686" cy="1324"/>
            </a:xfrm>
          </p:grpSpPr>
          <p:grpSp>
            <p:nvGrpSpPr>
              <p:cNvPr id="60" name="Group 50">
                <a:extLst>
                  <a:ext uri="{FF2B5EF4-FFF2-40B4-BE49-F238E27FC236}">
                    <a16:creationId xmlns:a16="http://schemas.microsoft.com/office/drawing/2014/main" id="{335E088B-F8DB-4D70-B0C0-1E1D37385769}"/>
                  </a:ext>
                </a:extLst>
              </p:cNvPr>
              <p:cNvGrpSpPr>
                <a:grpSpLocks/>
              </p:cNvGrpSpPr>
              <p:nvPr/>
            </p:nvGrpSpPr>
            <p:grpSpPr bwMode="auto">
              <a:xfrm>
                <a:off x="2236" y="1484"/>
                <a:ext cx="1596" cy="240"/>
                <a:chOff x="2244" y="1458"/>
                <a:chExt cx="1596" cy="240"/>
              </a:xfrm>
            </p:grpSpPr>
            <p:sp>
              <p:nvSpPr>
                <p:cNvPr id="65" name="Rectangle 18">
                  <a:extLst>
                    <a:ext uri="{FF2B5EF4-FFF2-40B4-BE49-F238E27FC236}">
                      <a16:creationId xmlns:a16="http://schemas.microsoft.com/office/drawing/2014/main" id="{66B93AC4-FE07-417D-910C-4E4B8A271531}"/>
                    </a:ext>
                  </a:extLst>
                </p:cNvPr>
                <p:cNvSpPr>
                  <a:spLocks noChangeArrowheads="1"/>
                </p:cNvSpPr>
                <p:nvPr/>
              </p:nvSpPr>
              <p:spPr bwMode="auto">
                <a:xfrm>
                  <a:off x="2244" y="1458"/>
                  <a:ext cx="1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66" name="Text Box 19">
                  <a:extLst>
                    <a:ext uri="{FF2B5EF4-FFF2-40B4-BE49-F238E27FC236}">
                      <a16:creationId xmlns:a16="http://schemas.microsoft.com/office/drawing/2014/main" id="{0462CEC0-ECF6-4AA5-AE2D-0059D3A54B40}"/>
                    </a:ext>
                  </a:extLst>
                </p:cNvPr>
                <p:cNvSpPr txBox="1">
                  <a:spLocks noChangeArrowheads="1"/>
                </p:cNvSpPr>
                <p:nvPr/>
              </p:nvSpPr>
              <p:spPr bwMode="auto">
                <a:xfrm>
                  <a:off x="2292" y="1458"/>
                  <a:ext cx="1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2000">
                      <a:solidFill>
                        <a:srgbClr val="000000"/>
                      </a:solidFill>
                      <a:latin typeface="+mn-lt"/>
                    </a:rPr>
                    <a:t>Material and Member</a:t>
                  </a:r>
                  <a:endParaRPr lang="en-US" sz="2000">
                    <a:solidFill>
                      <a:srgbClr val="000000"/>
                    </a:solidFill>
                    <a:latin typeface="+mn-lt"/>
                  </a:endParaRPr>
                </a:p>
              </p:txBody>
            </p:sp>
          </p:grpSp>
          <p:sp>
            <p:nvSpPr>
              <p:cNvPr id="61" name="Text Box 23">
                <a:extLst>
                  <a:ext uri="{FF2B5EF4-FFF2-40B4-BE49-F238E27FC236}">
                    <a16:creationId xmlns:a16="http://schemas.microsoft.com/office/drawing/2014/main" id="{EA30983D-7D70-4253-8711-87DCB8C0939C}"/>
                  </a:ext>
                </a:extLst>
              </p:cNvPr>
              <p:cNvSpPr txBox="1">
                <a:spLocks noChangeArrowheads="1"/>
              </p:cNvSpPr>
              <p:nvPr/>
            </p:nvSpPr>
            <p:spPr bwMode="auto">
              <a:xfrm>
                <a:off x="2466" y="2152"/>
                <a:ext cx="978"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spcAft>
                    <a:spcPct val="0"/>
                  </a:spcAft>
                  <a:buClr>
                    <a:srgbClr val="009B9B"/>
                  </a:buClr>
                  <a:buSzPct val="80000"/>
                  <a:buFont typeface="Wingdings" panose="05000000000000000000" pitchFamily="2" charset="2"/>
                  <a:buNone/>
                </a:pPr>
                <a:r>
                  <a:rPr lang="en-GB" sz="1600" b="0">
                    <a:solidFill>
                      <a:schemeClr val="accent3"/>
                    </a:solidFill>
                    <a:latin typeface="+mn-lt"/>
                  </a:rPr>
                  <a:t>Aluminium</a:t>
                </a:r>
                <a:endParaRPr lang="en-GB" sz="1800" b="0">
                  <a:solidFill>
                    <a:schemeClr val="accent3"/>
                  </a:solidFill>
                  <a:latin typeface="+mn-lt"/>
                </a:endParaRPr>
              </a:p>
              <a:p>
                <a:pPr>
                  <a:spcBef>
                    <a:spcPct val="50000"/>
                  </a:spcBef>
                  <a:spcAft>
                    <a:spcPct val="0"/>
                  </a:spcAft>
                  <a:buClr>
                    <a:srgbClr val="009B9B"/>
                  </a:buClr>
                  <a:buSzPct val="80000"/>
                  <a:buFont typeface="Wingdings" panose="05000000000000000000" pitchFamily="2" charset="2"/>
                  <a:buNone/>
                </a:pPr>
                <a:r>
                  <a:rPr lang="en-GB" sz="1600" b="0">
                    <a:solidFill>
                      <a:schemeClr val="accent3"/>
                    </a:solidFill>
                    <a:latin typeface="+mn-lt"/>
                  </a:rPr>
                  <a:t>Glass Vinyl Ester</a:t>
                </a:r>
              </a:p>
              <a:p>
                <a:pPr>
                  <a:spcBef>
                    <a:spcPct val="50000"/>
                  </a:spcBef>
                  <a:spcAft>
                    <a:spcPct val="0"/>
                  </a:spcAft>
                  <a:buClr>
                    <a:srgbClr val="009B9B"/>
                  </a:buClr>
                  <a:buSzPct val="80000"/>
                  <a:buFont typeface="Wingdings" panose="05000000000000000000" pitchFamily="2" charset="2"/>
                  <a:buNone/>
                </a:pPr>
                <a:r>
                  <a:rPr lang="en-GB" sz="1600">
                    <a:latin typeface="+mn-lt"/>
                  </a:rPr>
                  <a:t>Steel</a:t>
                </a:r>
                <a:endParaRPr lang="en-GB" sz="1600" b="0">
                  <a:latin typeface="+mn-lt"/>
                </a:endParaRPr>
              </a:p>
            </p:txBody>
          </p:sp>
          <p:grpSp>
            <p:nvGrpSpPr>
              <p:cNvPr id="62" name="Group 93">
                <a:extLst>
                  <a:ext uri="{FF2B5EF4-FFF2-40B4-BE49-F238E27FC236}">
                    <a16:creationId xmlns:a16="http://schemas.microsoft.com/office/drawing/2014/main" id="{93962238-98A7-41CA-8E6A-AA9B6076FD4F}"/>
                  </a:ext>
                </a:extLst>
              </p:cNvPr>
              <p:cNvGrpSpPr>
                <a:grpSpLocks/>
              </p:cNvGrpSpPr>
              <p:nvPr/>
            </p:nvGrpSpPr>
            <p:grpSpPr bwMode="auto">
              <a:xfrm>
                <a:off x="2146" y="2111"/>
                <a:ext cx="274" cy="652"/>
                <a:chOff x="2058" y="2117"/>
                <a:chExt cx="402" cy="588"/>
              </a:xfrm>
            </p:grpSpPr>
            <p:sp>
              <p:nvSpPr>
                <p:cNvPr id="63" name="Line 30">
                  <a:extLst>
                    <a:ext uri="{FF2B5EF4-FFF2-40B4-BE49-F238E27FC236}">
                      <a16:creationId xmlns:a16="http://schemas.microsoft.com/office/drawing/2014/main" id="{9052461C-E514-4BBD-AA45-4ED00A45A809}"/>
                    </a:ext>
                  </a:extLst>
                </p:cNvPr>
                <p:cNvSpPr>
                  <a:spLocks noChangeShapeType="1"/>
                </p:cNvSpPr>
                <p:nvPr/>
              </p:nvSpPr>
              <p:spPr bwMode="auto">
                <a:xfrm flipV="1">
                  <a:off x="2058" y="2117"/>
                  <a:ext cx="378"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64" name="Line 31">
                  <a:extLst>
                    <a:ext uri="{FF2B5EF4-FFF2-40B4-BE49-F238E27FC236}">
                      <a16:creationId xmlns:a16="http://schemas.microsoft.com/office/drawing/2014/main" id="{B0DE9698-F0C0-4808-A55D-B15779B48310}"/>
                    </a:ext>
                  </a:extLst>
                </p:cNvPr>
                <p:cNvSpPr>
                  <a:spLocks noChangeShapeType="1"/>
                </p:cNvSpPr>
                <p:nvPr/>
              </p:nvSpPr>
              <p:spPr bwMode="auto">
                <a:xfrm>
                  <a:off x="2058" y="2423"/>
                  <a:ext cx="402" cy="2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grpSp>
        </p:grpSp>
        <p:sp>
          <p:nvSpPr>
            <p:cNvPr id="34" name="Line 30">
              <a:extLst>
                <a:ext uri="{FF2B5EF4-FFF2-40B4-BE49-F238E27FC236}">
                  <a16:creationId xmlns:a16="http://schemas.microsoft.com/office/drawing/2014/main" id="{5DAABAE6-B364-471D-AEFF-B65AED11A0E7}"/>
                </a:ext>
              </a:extLst>
            </p:cNvPr>
            <p:cNvSpPr>
              <a:spLocks noChangeShapeType="1"/>
            </p:cNvSpPr>
            <p:nvPr/>
          </p:nvSpPr>
          <p:spPr bwMode="auto">
            <a:xfrm>
              <a:off x="6031208" y="4375464"/>
              <a:ext cx="606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35" name="TextBox 34">
              <a:extLst>
                <a:ext uri="{FF2B5EF4-FFF2-40B4-BE49-F238E27FC236}">
                  <a16:creationId xmlns:a16="http://schemas.microsoft.com/office/drawing/2014/main" id="{F702972F-40E2-4D7C-B32A-1DA6EAF427E5}"/>
                </a:ext>
              </a:extLst>
            </p:cNvPr>
            <p:cNvSpPr txBox="1"/>
            <p:nvPr/>
          </p:nvSpPr>
          <p:spPr>
            <a:xfrm>
              <a:off x="6637367" y="4163138"/>
              <a:ext cx="1681798" cy="369332"/>
            </a:xfrm>
            <a:prstGeom prst="rect">
              <a:avLst/>
            </a:prstGeom>
            <a:noFill/>
          </p:spPr>
          <p:txBody>
            <a:bodyPr wrap="square">
              <a:spAutoFit/>
            </a:bodyPr>
            <a:lstStyle/>
            <a:p>
              <a:pPr>
                <a:spcBef>
                  <a:spcPct val="50000"/>
                </a:spcBef>
                <a:spcAft>
                  <a:spcPct val="0"/>
                </a:spcAft>
                <a:buClr>
                  <a:srgbClr val="009B9B"/>
                </a:buClr>
                <a:buSzPct val="80000"/>
                <a:buFont typeface="Wingdings" panose="05000000000000000000" pitchFamily="2" charset="2"/>
                <a:buNone/>
              </a:pPr>
              <a:r>
                <a:rPr lang="en-GB" sz="1800">
                  <a:latin typeface="+mn-lt"/>
                </a:rPr>
                <a:t>Hot Rolled Steel</a:t>
              </a:r>
              <a:endParaRPr lang="en-GB" sz="1800" b="0">
                <a:latin typeface="+mn-lt"/>
              </a:endParaRPr>
            </a:p>
          </p:txBody>
        </p:sp>
      </p:grpSp>
    </p:spTree>
    <p:extLst>
      <p:ext uri="{BB962C8B-B14F-4D97-AF65-F5344CB8AC3E}">
        <p14:creationId xmlns:p14="http://schemas.microsoft.com/office/powerpoint/2010/main" val="321852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74B0A4-4D6F-5773-4581-FC7988603916}"/>
              </a:ext>
            </a:extLst>
          </p:cNvPr>
          <p:cNvPicPr>
            <a:picLocks noChangeAspect="1"/>
          </p:cNvPicPr>
          <p:nvPr/>
        </p:nvPicPr>
        <p:blipFill>
          <a:blip r:embed="rId2"/>
          <a:stretch>
            <a:fillRect/>
          </a:stretch>
        </p:blipFill>
        <p:spPr>
          <a:xfrm>
            <a:off x="2399458" y="914400"/>
            <a:ext cx="7393083" cy="5029200"/>
          </a:xfrm>
          <a:prstGeom prst="rect">
            <a:avLst/>
          </a:prstGeom>
          <a:ln>
            <a:solidFill>
              <a:schemeClr val="tx1"/>
            </a:solidFill>
          </a:ln>
        </p:spPr>
      </p:pic>
      <p:sp>
        <p:nvSpPr>
          <p:cNvPr id="2" name="Slide Number Placeholder 1">
            <a:extLst>
              <a:ext uri="{FF2B5EF4-FFF2-40B4-BE49-F238E27FC236}">
                <a16:creationId xmlns:a16="http://schemas.microsoft.com/office/drawing/2014/main" id="{D00C2986-B1DC-4724-BE36-7E978F959FA5}"/>
              </a:ext>
            </a:extLst>
          </p:cNvPr>
          <p:cNvSpPr>
            <a:spLocks noGrp="1"/>
          </p:cNvSpPr>
          <p:nvPr>
            <p:ph type="sldNum" sz="quarter" idx="11"/>
          </p:nvPr>
        </p:nvSpPr>
        <p:spPr/>
        <p:txBody>
          <a:bodyPr/>
          <a:lstStyle/>
          <a:p>
            <a:fld id="{F0D23093-2AB0-F74C-B865-1A12A15B650E}" type="slidenum">
              <a:rPr lang="en-US" smtClean="0"/>
              <a:pPr/>
              <a:t>16</a:t>
            </a:fld>
            <a:endParaRPr lang="en-US"/>
          </a:p>
        </p:txBody>
      </p:sp>
      <p:sp>
        <p:nvSpPr>
          <p:cNvPr id="3" name="Title 2">
            <a:extLst>
              <a:ext uri="{FF2B5EF4-FFF2-40B4-BE49-F238E27FC236}">
                <a16:creationId xmlns:a16="http://schemas.microsoft.com/office/drawing/2014/main" id="{6324FCF1-3EF4-46B3-AA60-6D41AE500154}"/>
              </a:ext>
            </a:extLst>
          </p:cNvPr>
          <p:cNvSpPr>
            <a:spLocks noGrp="1"/>
          </p:cNvSpPr>
          <p:nvPr>
            <p:ph type="title"/>
          </p:nvPr>
        </p:nvSpPr>
        <p:spPr>
          <a:xfrm>
            <a:off x="609601" y="148581"/>
            <a:ext cx="11353799" cy="845837"/>
          </a:xfrm>
        </p:spPr>
        <p:txBody>
          <a:bodyPr/>
          <a:lstStyle/>
          <a:p>
            <a:r>
              <a:rPr lang="en-GB" dirty="0"/>
              <a:t>Ansys Granta EduPack software database for the Built Environment</a:t>
            </a:r>
            <a:endParaRPr lang="en-US" dirty="0"/>
          </a:p>
        </p:txBody>
      </p:sp>
      <p:grpSp>
        <p:nvGrpSpPr>
          <p:cNvPr id="4" name="Group 94">
            <a:extLst>
              <a:ext uri="{FF2B5EF4-FFF2-40B4-BE49-F238E27FC236}">
                <a16:creationId xmlns:a16="http://schemas.microsoft.com/office/drawing/2014/main" id="{A97081CA-1703-4D50-B6E7-2BB3E4225F81}"/>
              </a:ext>
            </a:extLst>
          </p:cNvPr>
          <p:cNvGrpSpPr>
            <a:grpSpLocks/>
          </p:cNvGrpSpPr>
          <p:nvPr/>
        </p:nvGrpSpPr>
        <p:grpSpPr bwMode="auto">
          <a:xfrm flipH="1">
            <a:off x="447141" y="1929177"/>
            <a:ext cx="1952240" cy="794820"/>
            <a:chOff x="198" y="451"/>
            <a:chExt cx="1135" cy="667"/>
          </a:xfrm>
        </p:grpSpPr>
        <p:sp>
          <p:nvSpPr>
            <p:cNvPr id="5" name="Text Box 95">
              <a:extLst>
                <a:ext uri="{FF2B5EF4-FFF2-40B4-BE49-F238E27FC236}">
                  <a16:creationId xmlns:a16="http://schemas.microsoft.com/office/drawing/2014/main" id="{00367C48-2AAD-4BD4-9AEE-25EE9A685A90}"/>
                </a:ext>
              </a:extLst>
            </p:cNvPr>
            <p:cNvSpPr txBox="1">
              <a:spLocks noChangeArrowheads="1"/>
            </p:cNvSpPr>
            <p:nvPr/>
          </p:nvSpPr>
          <p:spPr bwMode="auto">
            <a:xfrm>
              <a:off x="383" y="538"/>
              <a:ext cx="950" cy="49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b="0" i="1">
                  <a:solidFill>
                    <a:srgbClr val="000000"/>
                  </a:solidFill>
                  <a:latin typeface="+mn-lt"/>
                </a:rPr>
                <a:t>Records for</a:t>
              </a:r>
            </a:p>
            <a:p>
              <a:pPr algn="ctr">
                <a:spcBef>
                  <a:spcPct val="0"/>
                </a:spcBef>
                <a:spcAft>
                  <a:spcPct val="0"/>
                </a:spcAft>
                <a:buClr>
                  <a:srgbClr val="009B9B"/>
                </a:buClr>
                <a:buSzPct val="80000"/>
                <a:buFont typeface="Wingdings" panose="05000000000000000000" pitchFamily="2" charset="2"/>
                <a:buNone/>
              </a:pPr>
              <a:r>
                <a:rPr lang="en-GB" sz="1600" b="0" i="1">
                  <a:solidFill>
                    <a:srgbClr val="000000"/>
                  </a:solidFill>
                  <a:latin typeface="+mn-lt"/>
                </a:rPr>
                <a:t>1881 sections</a:t>
              </a:r>
              <a:r>
                <a:rPr lang="en-GB" sz="1400">
                  <a:solidFill>
                    <a:srgbClr val="000000"/>
                  </a:solidFill>
                  <a:latin typeface="+mn-lt"/>
                </a:rPr>
                <a:t> </a:t>
              </a:r>
            </a:p>
          </p:txBody>
        </p:sp>
        <p:sp>
          <p:nvSpPr>
            <p:cNvPr id="6" name="AutoShape 96">
              <a:extLst>
                <a:ext uri="{FF2B5EF4-FFF2-40B4-BE49-F238E27FC236}">
                  <a16:creationId xmlns:a16="http://schemas.microsoft.com/office/drawing/2014/main" id="{A01230DB-B30A-4AFC-95A0-5D8194501419}"/>
                </a:ext>
              </a:extLst>
            </p:cNvPr>
            <p:cNvSpPr>
              <a:spLocks/>
            </p:cNvSpPr>
            <p:nvPr/>
          </p:nvSpPr>
          <p:spPr bwMode="auto">
            <a:xfrm flipH="1">
              <a:off x="198" y="451"/>
              <a:ext cx="118" cy="667"/>
            </a:xfrm>
            <a:prstGeom prst="leftBrace">
              <a:avLst>
                <a:gd name="adj1" fmla="val 124306"/>
                <a:gd name="adj2" fmla="val 46088"/>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grpSp>
    </p:spTree>
    <p:extLst>
      <p:ext uri="{BB962C8B-B14F-4D97-AF65-F5344CB8AC3E}">
        <p14:creationId xmlns:p14="http://schemas.microsoft.com/office/powerpoint/2010/main" val="194392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57A65-695C-42EB-88B6-EFF5FB3A7FCB}"/>
              </a:ext>
            </a:extLst>
          </p:cNvPr>
          <p:cNvSpPr>
            <a:spLocks noGrp="1"/>
          </p:cNvSpPr>
          <p:nvPr>
            <p:ph type="sldNum" sz="quarter" idx="11"/>
          </p:nvPr>
        </p:nvSpPr>
        <p:spPr/>
        <p:txBody>
          <a:bodyPr/>
          <a:lstStyle/>
          <a:p>
            <a:fld id="{F0D23093-2AB0-F74C-B865-1A12A15B650E}" type="slidenum">
              <a:rPr lang="en-US" smtClean="0"/>
              <a:pPr/>
              <a:t>17</a:t>
            </a:fld>
            <a:endParaRPr lang="en-US"/>
          </a:p>
        </p:txBody>
      </p:sp>
      <p:sp>
        <p:nvSpPr>
          <p:cNvPr id="3" name="Title 2">
            <a:extLst>
              <a:ext uri="{FF2B5EF4-FFF2-40B4-BE49-F238E27FC236}">
                <a16:creationId xmlns:a16="http://schemas.microsoft.com/office/drawing/2014/main" id="{1AFC03E8-2717-4CAD-AABB-E4E4D23FE8BE}"/>
              </a:ext>
            </a:extLst>
          </p:cNvPr>
          <p:cNvSpPr>
            <a:spLocks noGrp="1"/>
          </p:cNvSpPr>
          <p:nvPr>
            <p:ph type="title"/>
          </p:nvPr>
        </p:nvSpPr>
        <p:spPr/>
        <p:txBody>
          <a:bodyPr/>
          <a:lstStyle/>
          <a:p>
            <a:r>
              <a:rPr lang="en-US"/>
              <a:t>Part of a record for a structural section</a:t>
            </a:r>
          </a:p>
        </p:txBody>
      </p:sp>
      <p:grpSp>
        <p:nvGrpSpPr>
          <p:cNvPr id="4" name="Group 3">
            <a:extLst>
              <a:ext uri="{FF2B5EF4-FFF2-40B4-BE49-F238E27FC236}">
                <a16:creationId xmlns:a16="http://schemas.microsoft.com/office/drawing/2014/main" id="{8CDBF8D8-3A9C-4A46-85E6-719CA1234280}"/>
              </a:ext>
            </a:extLst>
          </p:cNvPr>
          <p:cNvGrpSpPr/>
          <p:nvPr/>
        </p:nvGrpSpPr>
        <p:grpSpPr>
          <a:xfrm>
            <a:off x="2145329" y="685800"/>
            <a:ext cx="6984523" cy="767000"/>
            <a:chOff x="836613" y="1077212"/>
            <a:chExt cx="7241809" cy="3002663"/>
          </a:xfrm>
        </p:grpSpPr>
        <p:sp>
          <p:nvSpPr>
            <p:cNvPr id="6" name="Text Box 6">
              <a:extLst>
                <a:ext uri="{FF2B5EF4-FFF2-40B4-BE49-F238E27FC236}">
                  <a16:creationId xmlns:a16="http://schemas.microsoft.com/office/drawing/2014/main" id="{EE8450B0-43F5-4005-ABF1-968C19120AD0}"/>
                </a:ext>
              </a:extLst>
            </p:cNvPr>
            <p:cNvSpPr txBox="1">
              <a:spLocks noChangeArrowheads="1"/>
            </p:cNvSpPr>
            <p:nvPr/>
          </p:nvSpPr>
          <p:spPr bwMode="auto">
            <a:xfrm>
              <a:off x="836613" y="3657600"/>
              <a:ext cx="24241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endParaRPr lang="en-GB" sz="1800">
                <a:solidFill>
                  <a:srgbClr val="000000"/>
                </a:solidFill>
              </a:endParaRPr>
            </a:p>
          </p:txBody>
        </p:sp>
        <p:sp>
          <p:nvSpPr>
            <p:cNvPr id="7" name="Text Box 8">
              <a:extLst>
                <a:ext uri="{FF2B5EF4-FFF2-40B4-BE49-F238E27FC236}">
                  <a16:creationId xmlns:a16="http://schemas.microsoft.com/office/drawing/2014/main" id="{53BD52FB-31A4-4DCE-B5B1-4740F5008F4C}"/>
                </a:ext>
              </a:extLst>
            </p:cNvPr>
            <p:cNvSpPr txBox="1">
              <a:spLocks noChangeArrowheads="1"/>
            </p:cNvSpPr>
            <p:nvPr/>
          </p:nvSpPr>
          <p:spPr bwMode="auto">
            <a:xfrm>
              <a:off x="1575838" y="1077212"/>
              <a:ext cx="650258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2000" dirty="0">
                  <a:solidFill>
                    <a:srgbClr val="000000"/>
                  </a:solidFill>
                  <a:latin typeface="+mn-lt"/>
                </a:rPr>
                <a:t>Pultruded GFRP Vinyl Ester Circular Hollow-(44 x 6.35)</a:t>
              </a:r>
              <a:endParaRPr lang="en-US" sz="2800" dirty="0">
                <a:solidFill>
                  <a:srgbClr val="000000"/>
                </a:solidFill>
                <a:latin typeface="+mn-lt"/>
              </a:endParaRPr>
            </a:p>
          </p:txBody>
        </p:sp>
      </p:grpSp>
      <p:sp>
        <p:nvSpPr>
          <p:cNvPr id="8" name="TextBox 7">
            <a:extLst>
              <a:ext uri="{FF2B5EF4-FFF2-40B4-BE49-F238E27FC236}">
                <a16:creationId xmlns:a16="http://schemas.microsoft.com/office/drawing/2014/main" id="{F80326CB-3539-4EF2-B6A4-83CB80CD6C76}"/>
              </a:ext>
            </a:extLst>
          </p:cNvPr>
          <p:cNvSpPr txBox="1"/>
          <p:nvPr/>
        </p:nvSpPr>
        <p:spPr>
          <a:xfrm>
            <a:off x="9671720" y="6028106"/>
            <a:ext cx="2520280" cy="276999"/>
          </a:xfrm>
          <a:prstGeom prst="rect">
            <a:avLst/>
          </a:prstGeom>
          <a:noFill/>
        </p:spPr>
        <p:txBody>
          <a:bodyPr wrap="square" rtlCol="0">
            <a:spAutoFit/>
          </a:bodyPr>
          <a:lstStyle/>
          <a:p>
            <a:r>
              <a:rPr lang="en-GB" sz="1200" i="1"/>
              <a:t>*A selection of attributes are shown</a:t>
            </a:r>
          </a:p>
        </p:txBody>
      </p:sp>
      <p:pic>
        <p:nvPicPr>
          <p:cNvPr id="9" name="Picture 8">
            <a:extLst>
              <a:ext uri="{FF2B5EF4-FFF2-40B4-BE49-F238E27FC236}">
                <a16:creationId xmlns:a16="http://schemas.microsoft.com/office/drawing/2014/main" id="{AEB8EF7B-3069-CA32-A3C9-63AAA5866EA7}"/>
              </a:ext>
            </a:extLst>
          </p:cNvPr>
          <p:cNvPicPr>
            <a:picLocks noChangeAspect="1"/>
          </p:cNvPicPr>
          <p:nvPr/>
        </p:nvPicPr>
        <p:blipFill>
          <a:blip r:embed="rId3"/>
          <a:stretch>
            <a:fillRect/>
          </a:stretch>
        </p:blipFill>
        <p:spPr>
          <a:xfrm>
            <a:off x="1680722" y="1128083"/>
            <a:ext cx="3962056" cy="5029200"/>
          </a:xfrm>
          <a:prstGeom prst="rect">
            <a:avLst/>
          </a:prstGeom>
          <a:ln>
            <a:solidFill>
              <a:schemeClr val="tx1"/>
            </a:solidFill>
          </a:ln>
        </p:spPr>
      </p:pic>
      <p:pic>
        <p:nvPicPr>
          <p:cNvPr id="11" name="Picture 10">
            <a:extLst>
              <a:ext uri="{FF2B5EF4-FFF2-40B4-BE49-F238E27FC236}">
                <a16:creationId xmlns:a16="http://schemas.microsoft.com/office/drawing/2014/main" id="{E11600C8-57A4-D26E-51C5-57560F757E20}"/>
              </a:ext>
            </a:extLst>
          </p:cNvPr>
          <p:cNvPicPr>
            <a:picLocks noChangeAspect="1"/>
          </p:cNvPicPr>
          <p:nvPr/>
        </p:nvPicPr>
        <p:blipFill>
          <a:blip r:embed="rId4"/>
          <a:stretch>
            <a:fillRect/>
          </a:stretch>
        </p:blipFill>
        <p:spPr>
          <a:xfrm>
            <a:off x="6812590" y="1128083"/>
            <a:ext cx="3959352" cy="3024611"/>
          </a:xfrm>
          <a:prstGeom prst="rect">
            <a:avLst/>
          </a:prstGeom>
          <a:ln>
            <a:solidFill>
              <a:schemeClr val="tx1"/>
            </a:solidFill>
          </a:ln>
        </p:spPr>
      </p:pic>
    </p:spTree>
    <p:extLst>
      <p:ext uri="{BB962C8B-B14F-4D97-AF65-F5344CB8AC3E}">
        <p14:creationId xmlns:p14="http://schemas.microsoft.com/office/powerpoint/2010/main" val="2452808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FF6D1D-84FA-4403-A801-F310068DA5C7}"/>
              </a:ext>
            </a:extLst>
          </p:cNvPr>
          <p:cNvSpPr>
            <a:spLocks noGrp="1"/>
          </p:cNvSpPr>
          <p:nvPr>
            <p:ph type="sldNum" sz="quarter" idx="11"/>
          </p:nvPr>
        </p:nvSpPr>
        <p:spPr/>
        <p:txBody>
          <a:bodyPr/>
          <a:lstStyle/>
          <a:p>
            <a:fld id="{F0D23093-2AB0-F74C-B865-1A12A15B650E}" type="slidenum">
              <a:rPr lang="en-US" smtClean="0"/>
              <a:pPr/>
              <a:t>18</a:t>
            </a:fld>
            <a:endParaRPr lang="en-US"/>
          </a:p>
        </p:txBody>
      </p:sp>
      <p:sp>
        <p:nvSpPr>
          <p:cNvPr id="3" name="Title 2">
            <a:extLst>
              <a:ext uri="{FF2B5EF4-FFF2-40B4-BE49-F238E27FC236}">
                <a16:creationId xmlns:a16="http://schemas.microsoft.com/office/drawing/2014/main" id="{45802622-A277-4C1C-B872-68F52FEF3C68}"/>
              </a:ext>
            </a:extLst>
          </p:cNvPr>
          <p:cNvSpPr>
            <a:spLocks noGrp="1"/>
          </p:cNvSpPr>
          <p:nvPr>
            <p:ph type="title"/>
          </p:nvPr>
        </p:nvSpPr>
        <p:spPr/>
        <p:txBody>
          <a:bodyPr/>
          <a:lstStyle/>
          <a:p>
            <a:r>
              <a:rPr lang="en-GB"/>
              <a:t>Example: selection of a beam</a:t>
            </a:r>
            <a:endParaRPr lang="en-US"/>
          </a:p>
        </p:txBody>
      </p:sp>
      <p:grpSp>
        <p:nvGrpSpPr>
          <p:cNvPr id="4" name="Group 91">
            <a:extLst>
              <a:ext uri="{FF2B5EF4-FFF2-40B4-BE49-F238E27FC236}">
                <a16:creationId xmlns:a16="http://schemas.microsoft.com/office/drawing/2014/main" id="{2767F0A5-1955-4564-9E1A-B13A9D2F5FD7}"/>
              </a:ext>
            </a:extLst>
          </p:cNvPr>
          <p:cNvGrpSpPr>
            <a:grpSpLocks/>
          </p:cNvGrpSpPr>
          <p:nvPr/>
        </p:nvGrpSpPr>
        <p:grpSpPr bwMode="auto">
          <a:xfrm>
            <a:off x="6717386" y="3036142"/>
            <a:ext cx="3493760" cy="1830388"/>
            <a:chOff x="3660" y="1818"/>
            <a:chExt cx="2031" cy="1153"/>
          </a:xfrm>
        </p:grpSpPr>
        <p:sp>
          <p:nvSpPr>
            <p:cNvPr id="5" name="AutoShape 2">
              <a:extLst>
                <a:ext uri="{FF2B5EF4-FFF2-40B4-BE49-F238E27FC236}">
                  <a16:creationId xmlns:a16="http://schemas.microsoft.com/office/drawing/2014/main" id="{64A38439-E864-4E01-A43A-F93EC7712A5E}"/>
                </a:ext>
              </a:extLst>
            </p:cNvPr>
            <p:cNvSpPr>
              <a:spLocks noChangeArrowheads="1"/>
            </p:cNvSpPr>
            <p:nvPr/>
          </p:nvSpPr>
          <p:spPr bwMode="auto">
            <a:xfrm>
              <a:off x="3660" y="1818"/>
              <a:ext cx="2031" cy="1093"/>
            </a:xfrm>
            <a:prstGeom prst="roundRect">
              <a:avLst>
                <a:gd name="adj" fmla="val 9148"/>
              </a:avLst>
            </a:prstGeom>
            <a:solidFill>
              <a:schemeClr val="bg1">
                <a:lumMod val="95000"/>
              </a:schemeClr>
            </a:solidFill>
            <a:ln w="9525">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latin typeface="+mn-lt"/>
              </a:endParaRPr>
            </a:p>
          </p:txBody>
        </p:sp>
        <p:sp>
          <p:nvSpPr>
            <p:cNvPr id="6" name="Text Box 5">
              <a:extLst>
                <a:ext uri="{FF2B5EF4-FFF2-40B4-BE49-F238E27FC236}">
                  <a16:creationId xmlns:a16="http://schemas.microsoft.com/office/drawing/2014/main" id="{83F6D74F-1D78-46D3-9753-6FB1DFDC3B0B}"/>
                </a:ext>
              </a:extLst>
            </p:cNvPr>
            <p:cNvSpPr txBox="1">
              <a:spLocks noChangeArrowheads="1"/>
            </p:cNvSpPr>
            <p:nvPr/>
          </p:nvSpPr>
          <p:spPr bwMode="auto">
            <a:xfrm>
              <a:off x="3797" y="1861"/>
              <a:ext cx="1894"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D = beam depth</a:t>
              </a:r>
            </a:p>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B = width</a:t>
              </a:r>
            </a:p>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I = second moment of area</a:t>
              </a:r>
            </a:p>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E = Young’s modulus</a:t>
              </a:r>
            </a:p>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Z = section modulus</a:t>
              </a:r>
            </a:p>
            <a:p>
              <a:pP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sym typeface="Symbol" panose="05050102010706020507" pitchFamily="18" charset="2"/>
                </a:rPr>
                <a:t></a:t>
              </a:r>
              <a:r>
                <a:rPr lang="en-GB" sz="1600" b="0" baseline="-25000">
                  <a:solidFill>
                    <a:srgbClr val="000000"/>
                  </a:solidFill>
                  <a:latin typeface="+mn-lt"/>
                  <a:sym typeface="Univers"/>
                </a:rPr>
                <a:t>y </a:t>
              </a:r>
              <a:r>
                <a:rPr lang="en-GB" sz="1600" b="0">
                  <a:solidFill>
                    <a:srgbClr val="000000"/>
                  </a:solidFill>
                  <a:latin typeface="+mn-lt"/>
                </a:rPr>
                <a:t>= yield strength (Y in database) </a:t>
              </a:r>
            </a:p>
            <a:p>
              <a:pPr>
                <a:spcBef>
                  <a:spcPct val="0"/>
                </a:spcBef>
                <a:spcAft>
                  <a:spcPct val="0"/>
                </a:spcAft>
                <a:buClr>
                  <a:srgbClr val="009B9B"/>
                </a:buClr>
                <a:buSzPct val="80000"/>
                <a:buFont typeface="Wingdings" panose="05000000000000000000" pitchFamily="2" charset="2"/>
                <a:buNone/>
              </a:pPr>
              <a:endParaRPr lang="en-GB" sz="1600" b="0">
                <a:solidFill>
                  <a:srgbClr val="000000"/>
                </a:solidFill>
                <a:latin typeface="+mn-lt"/>
              </a:endParaRPr>
            </a:p>
          </p:txBody>
        </p:sp>
      </p:grpSp>
      <p:sp>
        <p:nvSpPr>
          <p:cNvPr id="7" name="Text Box 6">
            <a:extLst>
              <a:ext uri="{FF2B5EF4-FFF2-40B4-BE49-F238E27FC236}">
                <a16:creationId xmlns:a16="http://schemas.microsoft.com/office/drawing/2014/main" id="{63AAC7AE-F807-4C50-AED1-17F1B85A7A65}"/>
              </a:ext>
            </a:extLst>
          </p:cNvPr>
          <p:cNvSpPr txBox="1">
            <a:spLocks noChangeArrowheads="1"/>
          </p:cNvSpPr>
          <p:nvPr/>
        </p:nvSpPr>
        <p:spPr bwMode="auto">
          <a:xfrm>
            <a:off x="3133725" y="2551501"/>
            <a:ext cx="12795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i="1">
                <a:solidFill>
                  <a:srgbClr val="000000"/>
                </a:solidFill>
                <a:latin typeface="+mn-lt"/>
              </a:rPr>
              <a:t>Beam</a:t>
            </a:r>
            <a:endParaRPr lang="en-GB" sz="1800">
              <a:solidFill>
                <a:srgbClr val="000000"/>
              </a:solidFill>
              <a:latin typeface="+mn-lt"/>
            </a:endParaRPr>
          </a:p>
        </p:txBody>
      </p:sp>
      <p:sp>
        <p:nvSpPr>
          <p:cNvPr id="8" name="Text Box 7">
            <a:extLst>
              <a:ext uri="{FF2B5EF4-FFF2-40B4-BE49-F238E27FC236}">
                <a16:creationId xmlns:a16="http://schemas.microsoft.com/office/drawing/2014/main" id="{79EDC519-DBB4-42E9-8C71-D89A20BA8BDB}"/>
              </a:ext>
            </a:extLst>
          </p:cNvPr>
          <p:cNvSpPr txBox="1">
            <a:spLocks noChangeArrowheads="1"/>
          </p:cNvSpPr>
          <p:nvPr/>
        </p:nvSpPr>
        <p:spPr bwMode="auto">
          <a:xfrm>
            <a:off x="3200400" y="5058958"/>
            <a:ext cx="27844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a:solidFill>
                  <a:srgbClr val="000000"/>
                </a:solidFill>
                <a:latin typeface="+mn-lt"/>
              </a:rPr>
              <a:t>Dimension</a:t>
            </a:r>
          </a:p>
          <a:p>
            <a:pPr>
              <a:spcBef>
                <a:spcPct val="10000"/>
              </a:spcBef>
              <a:spcAft>
                <a:spcPct val="0"/>
              </a:spcAft>
              <a:buClr>
                <a:srgbClr val="009B9B"/>
              </a:buClr>
              <a:buSzPct val="80000"/>
              <a:buFont typeface="Wingdings" panose="05000000000000000000" pitchFamily="2" charset="2"/>
              <a:buNone/>
            </a:pPr>
            <a:r>
              <a:rPr lang="en-GB" sz="1800" b="0" i="1">
                <a:solidFill>
                  <a:srgbClr val="000000"/>
                </a:solidFill>
                <a:latin typeface="+mn-lt"/>
              </a:rPr>
              <a:t>Width B &lt; 150 mm </a:t>
            </a:r>
          </a:p>
          <a:p>
            <a:pPr>
              <a:spcBef>
                <a:spcPct val="10000"/>
              </a:spcBef>
              <a:spcAft>
                <a:spcPct val="0"/>
              </a:spcAft>
              <a:buClr>
                <a:srgbClr val="009B9B"/>
              </a:buClr>
              <a:buSzPct val="80000"/>
              <a:buFont typeface="Wingdings" panose="05000000000000000000" pitchFamily="2" charset="2"/>
              <a:buNone/>
            </a:pPr>
            <a:r>
              <a:rPr lang="en-GB" sz="1800" b="0" i="1">
                <a:solidFill>
                  <a:srgbClr val="000000"/>
                </a:solidFill>
                <a:latin typeface="+mn-lt"/>
              </a:rPr>
              <a:t>Depth D &lt; 200 mm</a:t>
            </a:r>
            <a:endParaRPr lang="en-GB" sz="1800" b="0">
              <a:solidFill>
                <a:srgbClr val="000000"/>
              </a:solidFill>
              <a:latin typeface="+mn-lt"/>
            </a:endParaRPr>
          </a:p>
        </p:txBody>
      </p:sp>
      <p:sp>
        <p:nvSpPr>
          <p:cNvPr id="9" name="AutoShape 48">
            <a:extLst>
              <a:ext uri="{FF2B5EF4-FFF2-40B4-BE49-F238E27FC236}">
                <a16:creationId xmlns:a16="http://schemas.microsoft.com/office/drawing/2014/main" id="{19091FDB-A275-48D3-8EDA-B1BE0570482C}"/>
              </a:ext>
            </a:extLst>
          </p:cNvPr>
          <p:cNvSpPr>
            <a:spLocks noChangeArrowheads="1"/>
          </p:cNvSpPr>
          <p:nvPr/>
        </p:nvSpPr>
        <p:spPr bwMode="auto">
          <a:xfrm>
            <a:off x="1284286" y="2514989"/>
            <a:ext cx="1612900" cy="417512"/>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a:solidFill>
                  <a:srgbClr val="000000"/>
                </a:solidFill>
                <a:latin typeface="+mn-lt"/>
              </a:rPr>
              <a:t> Function</a:t>
            </a:r>
            <a:r>
              <a:rPr lang="en-US" sz="1800" b="0">
                <a:solidFill>
                  <a:srgbClr val="000000"/>
                </a:solidFill>
                <a:latin typeface="+mn-lt"/>
              </a:rPr>
              <a:t>  </a:t>
            </a:r>
          </a:p>
        </p:txBody>
      </p:sp>
      <p:sp>
        <p:nvSpPr>
          <p:cNvPr id="10" name="Line 85">
            <a:extLst>
              <a:ext uri="{FF2B5EF4-FFF2-40B4-BE49-F238E27FC236}">
                <a16:creationId xmlns:a16="http://schemas.microsoft.com/office/drawing/2014/main" id="{C72D9605-7FCD-4B82-94A7-0AE6D2155BA4}"/>
              </a:ext>
            </a:extLst>
          </p:cNvPr>
          <p:cNvSpPr>
            <a:spLocks noChangeShapeType="1"/>
          </p:cNvSpPr>
          <p:nvPr/>
        </p:nvSpPr>
        <p:spPr bwMode="auto">
          <a:xfrm flipH="1">
            <a:off x="6213474" y="1910153"/>
            <a:ext cx="3175" cy="6064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GB"/>
          </a:p>
        </p:txBody>
      </p:sp>
      <p:sp>
        <p:nvSpPr>
          <p:cNvPr id="11" name="Text Box 87">
            <a:extLst>
              <a:ext uri="{FF2B5EF4-FFF2-40B4-BE49-F238E27FC236}">
                <a16:creationId xmlns:a16="http://schemas.microsoft.com/office/drawing/2014/main" id="{93A3CFFF-67A4-4E88-AA33-1804F62BF143}"/>
              </a:ext>
            </a:extLst>
          </p:cNvPr>
          <p:cNvSpPr txBox="1">
            <a:spLocks noChangeArrowheads="1"/>
          </p:cNvSpPr>
          <p:nvPr/>
        </p:nvSpPr>
        <p:spPr bwMode="auto">
          <a:xfrm>
            <a:off x="1301749" y="1020247"/>
            <a:ext cx="1739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800" i="1">
                <a:latin typeface="+mn-lt"/>
              </a:rPr>
              <a:t>Specification</a:t>
            </a:r>
          </a:p>
        </p:txBody>
      </p:sp>
      <p:grpSp>
        <p:nvGrpSpPr>
          <p:cNvPr id="12" name="Group 95">
            <a:extLst>
              <a:ext uri="{FF2B5EF4-FFF2-40B4-BE49-F238E27FC236}">
                <a16:creationId xmlns:a16="http://schemas.microsoft.com/office/drawing/2014/main" id="{C412C098-72AB-461E-8441-55C8369B506F}"/>
              </a:ext>
            </a:extLst>
          </p:cNvPr>
          <p:cNvGrpSpPr>
            <a:grpSpLocks/>
          </p:cNvGrpSpPr>
          <p:nvPr/>
        </p:nvGrpSpPr>
        <p:grpSpPr bwMode="auto">
          <a:xfrm>
            <a:off x="1284554" y="3251589"/>
            <a:ext cx="4293921" cy="944562"/>
            <a:chOff x="240" y="1479"/>
            <a:chExt cx="2497" cy="595"/>
          </a:xfrm>
        </p:grpSpPr>
        <p:sp>
          <p:nvSpPr>
            <p:cNvPr id="13" name="AutoShape 50">
              <a:extLst>
                <a:ext uri="{FF2B5EF4-FFF2-40B4-BE49-F238E27FC236}">
                  <a16:creationId xmlns:a16="http://schemas.microsoft.com/office/drawing/2014/main" id="{E06FE8CA-1716-4F97-82DE-E316BCD506D8}"/>
                </a:ext>
              </a:extLst>
            </p:cNvPr>
            <p:cNvSpPr>
              <a:spLocks noChangeArrowheads="1"/>
            </p:cNvSpPr>
            <p:nvPr/>
          </p:nvSpPr>
          <p:spPr bwMode="auto">
            <a:xfrm>
              <a:off x="240" y="1486"/>
              <a:ext cx="938" cy="26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a:solidFill>
                    <a:srgbClr val="000000"/>
                  </a:solidFill>
                  <a:latin typeface="+mn-lt"/>
                </a:rPr>
                <a:t> Constraints</a:t>
              </a:r>
            </a:p>
          </p:txBody>
        </p:sp>
        <p:sp>
          <p:nvSpPr>
            <p:cNvPr id="14" name="Text Box 90">
              <a:extLst>
                <a:ext uri="{FF2B5EF4-FFF2-40B4-BE49-F238E27FC236}">
                  <a16:creationId xmlns:a16="http://schemas.microsoft.com/office/drawing/2014/main" id="{009D7727-F6F0-4D57-BDEF-AD45AFBE151C}"/>
                </a:ext>
              </a:extLst>
            </p:cNvPr>
            <p:cNvSpPr txBox="1">
              <a:spLocks noChangeArrowheads="1"/>
            </p:cNvSpPr>
            <p:nvPr/>
          </p:nvSpPr>
          <p:spPr bwMode="auto">
            <a:xfrm>
              <a:off x="1355" y="1479"/>
              <a:ext cx="1382"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a:solidFill>
                    <a:srgbClr val="000000"/>
                  </a:solidFill>
                  <a:latin typeface="+mn-lt"/>
                </a:rPr>
                <a:t>Required stiffness</a:t>
              </a:r>
              <a:r>
                <a:rPr lang="en-GB" sz="1800" b="0" i="1">
                  <a:solidFill>
                    <a:srgbClr val="000000"/>
                  </a:solidFill>
                  <a:latin typeface="+mn-lt"/>
                </a:rPr>
                <a:t>:</a:t>
              </a:r>
            </a:p>
            <a:p>
              <a:pPr>
                <a:spcBef>
                  <a:spcPct val="10000"/>
                </a:spcBef>
                <a:spcAft>
                  <a:spcPct val="0"/>
                </a:spcAft>
                <a:buClr>
                  <a:srgbClr val="009B9B"/>
                </a:buClr>
                <a:buSzPct val="80000"/>
                <a:buFont typeface="Wingdings" panose="05000000000000000000" pitchFamily="2" charset="2"/>
                <a:buNone/>
              </a:pPr>
              <a:r>
                <a:rPr lang="en-GB" sz="1800" i="1">
                  <a:solidFill>
                    <a:srgbClr val="000000"/>
                  </a:solidFill>
                  <a:latin typeface="+mn-lt"/>
                </a:rPr>
                <a:t>E I</a:t>
              </a:r>
              <a:r>
                <a:rPr lang="en-GB" sz="1800" i="1" baseline="-25000">
                  <a:solidFill>
                    <a:srgbClr val="000000"/>
                  </a:solidFill>
                  <a:latin typeface="+mn-lt"/>
                </a:rPr>
                <a:t>max</a:t>
              </a:r>
              <a:r>
                <a:rPr lang="en-GB" sz="1800" i="1">
                  <a:solidFill>
                    <a:srgbClr val="000000"/>
                  </a:solidFill>
                  <a:latin typeface="+mn-lt"/>
                </a:rPr>
                <a:t> &gt; 10</a:t>
              </a:r>
              <a:r>
                <a:rPr lang="en-GB" sz="1800" i="1" baseline="30000">
                  <a:solidFill>
                    <a:srgbClr val="000000"/>
                  </a:solidFill>
                  <a:latin typeface="+mn-lt"/>
                </a:rPr>
                <a:t>5</a:t>
              </a:r>
              <a:r>
                <a:rPr lang="en-GB" sz="1800" i="1">
                  <a:solidFill>
                    <a:srgbClr val="000000"/>
                  </a:solidFill>
                  <a:latin typeface="+mn-lt"/>
                </a:rPr>
                <a:t> N.m</a:t>
              </a:r>
              <a:r>
                <a:rPr lang="en-GB" sz="1800" i="1" baseline="30000">
                  <a:solidFill>
                    <a:srgbClr val="000000"/>
                  </a:solidFill>
                  <a:latin typeface="+mn-lt"/>
                </a:rPr>
                <a:t>2</a:t>
              </a:r>
            </a:p>
            <a:p>
              <a:pPr>
                <a:spcBef>
                  <a:spcPct val="10000"/>
                </a:spcBef>
                <a:spcAft>
                  <a:spcPct val="0"/>
                </a:spcAft>
                <a:buClr>
                  <a:srgbClr val="009B9B"/>
                </a:buClr>
                <a:buSzPct val="80000"/>
                <a:buFont typeface="Wingdings" panose="05000000000000000000" pitchFamily="2" charset="2"/>
                <a:buNone/>
              </a:pPr>
              <a:endParaRPr lang="en-GB" sz="1800" i="1">
                <a:solidFill>
                  <a:srgbClr val="000000"/>
                </a:solidFill>
                <a:latin typeface="+mn-lt"/>
              </a:endParaRPr>
            </a:p>
          </p:txBody>
        </p:sp>
      </p:grpSp>
      <p:sp>
        <p:nvSpPr>
          <p:cNvPr id="15" name="Text Box 93">
            <a:extLst>
              <a:ext uri="{FF2B5EF4-FFF2-40B4-BE49-F238E27FC236}">
                <a16:creationId xmlns:a16="http://schemas.microsoft.com/office/drawing/2014/main" id="{A14F5021-6923-4DA4-AF6E-82396AC58B48}"/>
              </a:ext>
            </a:extLst>
          </p:cNvPr>
          <p:cNvSpPr txBox="1">
            <a:spLocks noChangeArrowheads="1"/>
          </p:cNvSpPr>
          <p:nvPr/>
        </p:nvSpPr>
        <p:spPr bwMode="auto">
          <a:xfrm>
            <a:off x="3200399" y="4127890"/>
            <a:ext cx="23622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a:solidFill>
                  <a:srgbClr val="000000"/>
                </a:solidFill>
                <a:latin typeface="+mn-lt"/>
              </a:rPr>
              <a:t>Required strength:</a:t>
            </a:r>
          </a:p>
          <a:p>
            <a:pPr>
              <a:spcBef>
                <a:spcPct val="10000"/>
              </a:spcBef>
              <a:spcAft>
                <a:spcPct val="0"/>
              </a:spcAft>
              <a:buClr>
                <a:srgbClr val="009B9B"/>
              </a:buClr>
              <a:buSzPct val="80000"/>
              <a:buFont typeface="Wingdings" panose="05000000000000000000" pitchFamily="2" charset="2"/>
              <a:buNone/>
            </a:pPr>
            <a:r>
              <a:rPr lang="en-GB" sz="1800" i="1">
                <a:solidFill>
                  <a:srgbClr val="000000"/>
                </a:solidFill>
                <a:latin typeface="+mn-lt"/>
                <a:sym typeface="Symbol" panose="05050102010706020507" pitchFamily="18" charset="2"/>
              </a:rPr>
              <a:t></a:t>
            </a:r>
            <a:r>
              <a:rPr lang="en-GB" sz="1800" i="1" baseline="-25000">
                <a:solidFill>
                  <a:srgbClr val="000000"/>
                </a:solidFill>
                <a:latin typeface="+mn-lt"/>
                <a:sym typeface="Univers"/>
              </a:rPr>
              <a:t>y </a:t>
            </a:r>
            <a:r>
              <a:rPr lang="en-GB" sz="1800" i="1">
                <a:solidFill>
                  <a:srgbClr val="000000"/>
                </a:solidFill>
                <a:latin typeface="+mn-lt"/>
              </a:rPr>
              <a:t>Z  &gt;  10</a:t>
            </a:r>
            <a:r>
              <a:rPr lang="en-GB" sz="1800" i="1" baseline="30000">
                <a:solidFill>
                  <a:srgbClr val="000000"/>
                </a:solidFill>
                <a:latin typeface="+mn-lt"/>
              </a:rPr>
              <a:t>3</a:t>
            </a:r>
            <a:r>
              <a:rPr lang="en-GB" sz="1800" i="1">
                <a:solidFill>
                  <a:srgbClr val="000000"/>
                </a:solidFill>
                <a:latin typeface="+mn-lt"/>
              </a:rPr>
              <a:t> N.m</a:t>
            </a:r>
            <a:endParaRPr lang="en-GB" sz="1800">
              <a:solidFill>
                <a:srgbClr val="000000"/>
              </a:solidFill>
              <a:latin typeface="+mn-lt"/>
            </a:endParaRPr>
          </a:p>
        </p:txBody>
      </p:sp>
      <p:sp>
        <p:nvSpPr>
          <p:cNvPr id="16" name="Line 97">
            <a:extLst>
              <a:ext uri="{FF2B5EF4-FFF2-40B4-BE49-F238E27FC236}">
                <a16:creationId xmlns:a16="http://schemas.microsoft.com/office/drawing/2014/main" id="{CB128A58-083D-44A8-B336-9650E830B82D}"/>
              </a:ext>
            </a:extLst>
          </p:cNvPr>
          <p:cNvSpPr>
            <a:spLocks noChangeShapeType="1"/>
          </p:cNvSpPr>
          <p:nvPr/>
        </p:nvSpPr>
        <p:spPr bwMode="auto">
          <a:xfrm flipH="1">
            <a:off x="6446079" y="1585167"/>
            <a:ext cx="366712" cy="1285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GB"/>
          </a:p>
        </p:txBody>
      </p:sp>
      <p:grpSp>
        <p:nvGrpSpPr>
          <p:cNvPr id="17" name="Group 99">
            <a:extLst>
              <a:ext uri="{FF2B5EF4-FFF2-40B4-BE49-F238E27FC236}">
                <a16:creationId xmlns:a16="http://schemas.microsoft.com/office/drawing/2014/main" id="{4B2033AF-AF3E-49F2-A053-11F6CFADCB19}"/>
              </a:ext>
            </a:extLst>
          </p:cNvPr>
          <p:cNvGrpSpPr>
            <a:grpSpLocks/>
          </p:cNvGrpSpPr>
          <p:nvPr/>
        </p:nvGrpSpPr>
        <p:grpSpPr bwMode="auto">
          <a:xfrm>
            <a:off x="5926967" y="1083518"/>
            <a:ext cx="4570413" cy="1560513"/>
            <a:chOff x="2980" y="588"/>
            <a:chExt cx="2657" cy="983"/>
          </a:xfrm>
        </p:grpSpPr>
        <p:grpSp>
          <p:nvGrpSpPr>
            <p:cNvPr id="18" name="Group 57">
              <a:extLst>
                <a:ext uri="{FF2B5EF4-FFF2-40B4-BE49-F238E27FC236}">
                  <a16:creationId xmlns:a16="http://schemas.microsoft.com/office/drawing/2014/main" id="{BB098C98-8AE1-46CC-8624-154DAB36F55A}"/>
                </a:ext>
              </a:extLst>
            </p:cNvPr>
            <p:cNvGrpSpPr>
              <a:grpSpLocks/>
            </p:cNvGrpSpPr>
            <p:nvPr/>
          </p:nvGrpSpPr>
          <p:grpSpPr bwMode="auto">
            <a:xfrm>
              <a:off x="3268" y="588"/>
              <a:ext cx="2369" cy="983"/>
              <a:chOff x="2308" y="2346"/>
              <a:chExt cx="2369" cy="983"/>
            </a:xfrm>
          </p:grpSpPr>
          <p:grpSp>
            <p:nvGrpSpPr>
              <p:cNvPr id="21" name="Group 58">
                <a:extLst>
                  <a:ext uri="{FF2B5EF4-FFF2-40B4-BE49-F238E27FC236}">
                    <a16:creationId xmlns:a16="http://schemas.microsoft.com/office/drawing/2014/main" id="{2D9FB52D-D727-484F-841D-2FC5CB9E999D}"/>
                  </a:ext>
                </a:extLst>
              </p:cNvPr>
              <p:cNvGrpSpPr>
                <a:grpSpLocks/>
              </p:cNvGrpSpPr>
              <p:nvPr/>
            </p:nvGrpSpPr>
            <p:grpSpPr bwMode="auto">
              <a:xfrm>
                <a:off x="2308" y="3145"/>
                <a:ext cx="308" cy="184"/>
                <a:chOff x="4369" y="3136"/>
                <a:chExt cx="308" cy="184"/>
              </a:xfrm>
            </p:grpSpPr>
            <p:sp>
              <p:nvSpPr>
                <p:cNvPr id="42" name="AutoShape 59">
                  <a:extLst>
                    <a:ext uri="{FF2B5EF4-FFF2-40B4-BE49-F238E27FC236}">
                      <a16:creationId xmlns:a16="http://schemas.microsoft.com/office/drawing/2014/main" id="{68C217CB-EDD7-475A-A376-230DC8E50432}"/>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nvGrpSpPr>
                <p:cNvPr id="43" name="Group 60">
                  <a:extLst>
                    <a:ext uri="{FF2B5EF4-FFF2-40B4-BE49-F238E27FC236}">
                      <a16:creationId xmlns:a16="http://schemas.microsoft.com/office/drawing/2014/main" id="{096B24BA-7DA0-4792-908A-E71C35D9550C}"/>
                    </a:ext>
                  </a:extLst>
                </p:cNvPr>
                <p:cNvGrpSpPr>
                  <a:grpSpLocks/>
                </p:cNvGrpSpPr>
                <p:nvPr/>
              </p:nvGrpSpPr>
              <p:grpSpPr bwMode="auto">
                <a:xfrm>
                  <a:off x="4369" y="3136"/>
                  <a:ext cx="308" cy="184"/>
                  <a:chOff x="4369" y="3136"/>
                  <a:chExt cx="308" cy="184"/>
                </a:xfrm>
              </p:grpSpPr>
              <p:sp>
                <p:nvSpPr>
                  <p:cNvPr id="44" name="Line 61">
                    <a:extLst>
                      <a:ext uri="{FF2B5EF4-FFF2-40B4-BE49-F238E27FC236}">
                        <a16:creationId xmlns:a16="http://schemas.microsoft.com/office/drawing/2014/main" id="{7313D4D9-E353-4DE1-80CE-C9FD212A14B0}"/>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5" name="Line 62">
                    <a:extLst>
                      <a:ext uri="{FF2B5EF4-FFF2-40B4-BE49-F238E27FC236}">
                        <a16:creationId xmlns:a16="http://schemas.microsoft.com/office/drawing/2014/main" id="{A35256C0-F774-4D8D-AAAE-2079B0F38A54}"/>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6" name="AutoShape 63">
                    <a:extLst>
                      <a:ext uri="{FF2B5EF4-FFF2-40B4-BE49-F238E27FC236}">
                        <a16:creationId xmlns:a16="http://schemas.microsoft.com/office/drawing/2014/main" id="{D00EE62C-BB9F-4B5B-BBE1-4041366BF623}"/>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grpSp>
          <p:grpSp>
            <p:nvGrpSpPr>
              <p:cNvPr id="22" name="Group 64">
                <a:extLst>
                  <a:ext uri="{FF2B5EF4-FFF2-40B4-BE49-F238E27FC236}">
                    <a16:creationId xmlns:a16="http://schemas.microsoft.com/office/drawing/2014/main" id="{7D184508-8F1D-40A7-9188-97BBE8FEE04F}"/>
                  </a:ext>
                </a:extLst>
              </p:cNvPr>
              <p:cNvGrpSpPr>
                <a:grpSpLocks/>
              </p:cNvGrpSpPr>
              <p:nvPr/>
            </p:nvGrpSpPr>
            <p:grpSpPr bwMode="auto">
              <a:xfrm>
                <a:off x="4369" y="3136"/>
                <a:ext cx="308" cy="184"/>
                <a:chOff x="4369" y="3136"/>
                <a:chExt cx="308" cy="184"/>
              </a:xfrm>
            </p:grpSpPr>
            <p:sp>
              <p:nvSpPr>
                <p:cNvPr id="37" name="AutoShape 65">
                  <a:extLst>
                    <a:ext uri="{FF2B5EF4-FFF2-40B4-BE49-F238E27FC236}">
                      <a16:creationId xmlns:a16="http://schemas.microsoft.com/office/drawing/2014/main" id="{7F1FB3F1-31C6-41B9-9617-FCC25FE75AAA}"/>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nvGrpSpPr>
                <p:cNvPr id="38" name="Group 66">
                  <a:extLst>
                    <a:ext uri="{FF2B5EF4-FFF2-40B4-BE49-F238E27FC236}">
                      <a16:creationId xmlns:a16="http://schemas.microsoft.com/office/drawing/2014/main" id="{B7C06913-5EDC-4CF0-B497-78C6091BE61A}"/>
                    </a:ext>
                  </a:extLst>
                </p:cNvPr>
                <p:cNvGrpSpPr>
                  <a:grpSpLocks/>
                </p:cNvGrpSpPr>
                <p:nvPr/>
              </p:nvGrpSpPr>
              <p:grpSpPr bwMode="auto">
                <a:xfrm>
                  <a:off x="4369" y="3136"/>
                  <a:ext cx="308" cy="184"/>
                  <a:chOff x="4369" y="3136"/>
                  <a:chExt cx="308" cy="184"/>
                </a:xfrm>
              </p:grpSpPr>
              <p:sp>
                <p:nvSpPr>
                  <p:cNvPr id="39" name="Line 67">
                    <a:extLst>
                      <a:ext uri="{FF2B5EF4-FFF2-40B4-BE49-F238E27FC236}">
                        <a16:creationId xmlns:a16="http://schemas.microsoft.com/office/drawing/2014/main" id="{60E53642-9701-4164-9BE4-33F5ADC4574B}"/>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0" name="Line 68">
                    <a:extLst>
                      <a:ext uri="{FF2B5EF4-FFF2-40B4-BE49-F238E27FC236}">
                        <a16:creationId xmlns:a16="http://schemas.microsoft.com/office/drawing/2014/main" id="{79875801-4631-4B03-AD68-86BB1042F8BB}"/>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1" name="AutoShape 69">
                    <a:extLst>
                      <a:ext uri="{FF2B5EF4-FFF2-40B4-BE49-F238E27FC236}">
                        <a16:creationId xmlns:a16="http://schemas.microsoft.com/office/drawing/2014/main" id="{9647C61C-A097-4181-B58D-79B9F0BA197C}"/>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grpSp>
          <p:sp>
            <p:nvSpPr>
              <p:cNvPr id="23" name="Line 70">
                <a:extLst>
                  <a:ext uri="{FF2B5EF4-FFF2-40B4-BE49-F238E27FC236}">
                    <a16:creationId xmlns:a16="http://schemas.microsoft.com/office/drawing/2014/main" id="{17295D69-C470-4D8E-9B23-FC20B56D95B6}"/>
                  </a:ext>
                </a:extLst>
              </p:cNvPr>
              <p:cNvSpPr>
                <a:spLocks noChangeShapeType="1"/>
              </p:cNvSpPr>
              <p:nvPr/>
            </p:nvSpPr>
            <p:spPr bwMode="auto">
              <a:xfrm>
                <a:off x="3445" y="2361"/>
                <a:ext cx="0" cy="2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a:p>
            </p:txBody>
          </p:sp>
          <p:sp>
            <p:nvSpPr>
              <p:cNvPr id="24" name="Text Box 71">
                <a:extLst>
                  <a:ext uri="{FF2B5EF4-FFF2-40B4-BE49-F238E27FC236}">
                    <a16:creationId xmlns:a16="http://schemas.microsoft.com/office/drawing/2014/main" id="{F4DD85B0-7336-4901-B512-1F57904059F8}"/>
                  </a:ext>
                </a:extLst>
              </p:cNvPr>
              <p:cNvSpPr txBox="1">
                <a:spLocks noChangeArrowheads="1"/>
              </p:cNvSpPr>
              <p:nvPr/>
            </p:nvSpPr>
            <p:spPr bwMode="auto">
              <a:xfrm>
                <a:off x="3505" y="2346"/>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800">
                    <a:solidFill>
                      <a:srgbClr val="000000"/>
                    </a:solidFill>
                  </a:rPr>
                  <a:t>F</a:t>
                </a:r>
              </a:p>
            </p:txBody>
          </p:sp>
          <p:grpSp>
            <p:nvGrpSpPr>
              <p:cNvPr id="25" name="Group 72">
                <a:extLst>
                  <a:ext uri="{FF2B5EF4-FFF2-40B4-BE49-F238E27FC236}">
                    <a16:creationId xmlns:a16="http://schemas.microsoft.com/office/drawing/2014/main" id="{4D93F5B9-C7D5-48CF-9B29-C1BC50842E28}"/>
                  </a:ext>
                </a:extLst>
              </p:cNvPr>
              <p:cNvGrpSpPr>
                <a:grpSpLocks/>
              </p:cNvGrpSpPr>
              <p:nvPr/>
            </p:nvGrpSpPr>
            <p:grpSpPr bwMode="auto">
              <a:xfrm>
                <a:off x="2358" y="2745"/>
                <a:ext cx="2275" cy="450"/>
                <a:chOff x="2721" y="2754"/>
                <a:chExt cx="2275" cy="450"/>
              </a:xfrm>
            </p:grpSpPr>
            <p:sp>
              <p:nvSpPr>
                <p:cNvPr id="30" name="Line 73">
                  <a:extLst>
                    <a:ext uri="{FF2B5EF4-FFF2-40B4-BE49-F238E27FC236}">
                      <a16:creationId xmlns:a16="http://schemas.microsoft.com/office/drawing/2014/main" id="{59513A4A-32AD-47F2-999A-ED7D3D1C34FB}"/>
                    </a:ext>
                  </a:extLst>
                </p:cNvPr>
                <p:cNvSpPr>
                  <a:spLocks noChangeShapeType="1"/>
                </p:cNvSpPr>
                <p:nvPr/>
              </p:nvSpPr>
              <p:spPr bwMode="auto">
                <a:xfrm flipV="1">
                  <a:off x="2724" y="3117"/>
                  <a:ext cx="105" cy="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 name="Rectangle 74">
                  <a:extLst>
                    <a:ext uri="{FF2B5EF4-FFF2-40B4-BE49-F238E27FC236}">
                      <a16:creationId xmlns:a16="http://schemas.microsoft.com/office/drawing/2014/main" id="{F0BAA579-94DF-45C5-87C8-CBE30F47F6C5}"/>
                    </a:ext>
                  </a:extLst>
                </p:cNvPr>
                <p:cNvSpPr>
                  <a:spLocks noChangeArrowheads="1"/>
                </p:cNvSpPr>
                <p:nvPr/>
              </p:nvSpPr>
              <p:spPr bwMode="auto">
                <a:xfrm>
                  <a:off x="2820" y="2787"/>
                  <a:ext cx="2055" cy="336"/>
                </a:xfrm>
                <a:prstGeom prst="rect">
                  <a:avLst/>
                </a:prstGeom>
                <a:gradFill rotWithShape="0">
                  <a:gsLst>
                    <a:gs pos="0">
                      <a:srgbClr val="525252"/>
                    </a:gs>
                    <a:gs pos="100000">
                      <a:srgbClr val="B2B2B2"/>
                    </a:gs>
                  </a:gsLst>
                  <a:lin ang="54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2" name="Rectangle 75">
                  <a:extLst>
                    <a:ext uri="{FF2B5EF4-FFF2-40B4-BE49-F238E27FC236}">
                      <a16:creationId xmlns:a16="http://schemas.microsoft.com/office/drawing/2014/main" id="{A579EDBF-268D-4CA1-917D-2896342D8427}"/>
                    </a:ext>
                  </a:extLst>
                </p:cNvPr>
                <p:cNvSpPr>
                  <a:spLocks noChangeArrowheads="1"/>
                </p:cNvSpPr>
                <p:nvPr/>
              </p:nvSpPr>
              <p:spPr bwMode="auto">
                <a:xfrm>
                  <a:off x="2727" y="3144"/>
                  <a:ext cx="2064" cy="60"/>
                </a:xfrm>
                <a:prstGeom prst="rect">
                  <a:avLst/>
                </a:prstGeom>
                <a:solidFill>
                  <a:srgbClr val="DDDDDD"/>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3" name="Rectangle 76">
                  <a:extLst>
                    <a:ext uri="{FF2B5EF4-FFF2-40B4-BE49-F238E27FC236}">
                      <a16:creationId xmlns:a16="http://schemas.microsoft.com/office/drawing/2014/main" id="{E6CA9FB2-82A2-4B73-A883-3C573670B9A5}"/>
                    </a:ext>
                  </a:extLst>
                </p:cNvPr>
                <p:cNvSpPr>
                  <a:spLocks noChangeArrowheads="1"/>
                </p:cNvSpPr>
                <p:nvPr/>
              </p:nvSpPr>
              <p:spPr bwMode="auto">
                <a:xfrm>
                  <a:off x="2727" y="2808"/>
                  <a:ext cx="2064" cy="60"/>
                </a:xfrm>
                <a:prstGeom prst="rect">
                  <a:avLst/>
                </a:prstGeom>
                <a:solidFill>
                  <a:srgbClr val="DDDDDD"/>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4" name="AutoShape 77">
                  <a:extLst>
                    <a:ext uri="{FF2B5EF4-FFF2-40B4-BE49-F238E27FC236}">
                      <a16:creationId xmlns:a16="http://schemas.microsoft.com/office/drawing/2014/main" id="{4DDEEECC-B943-4A3D-9C0E-5306FA96EC0E}"/>
                    </a:ext>
                  </a:extLst>
                </p:cNvPr>
                <p:cNvSpPr>
                  <a:spLocks noChangeArrowheads="1"/>
                </p:cNvSpPr>
                <p:nvPr/>
              </p:nvSpPr>
              <p:spPr bwMode="auto">
                <a:xfrm>
                  <a:off x="2721" y="2754"/>
                  <a:ext cx="2275" cy="53"/>
                </a:xfrm>
                <a:prstGeom prst="parallelogram">
                  <a:avLst>
                    <a:gd name="adj" fmla="val 414738"/>
                  </a:avLst>
                </a:prstGeom>
                <a:solidFill>
                  <a:schemeClr val="bg1"/>
                </a:soli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5" name="Freeform 78">
                  <a:extLst>
                    <a:ext uri="{FF2B5EF4-FFF2-40B4-BE49-F238E27FC236}">
                      <a16:creationId xmlns:a16="http://schemas.microsoft.com/office/drawing/2014/main" id="{5F3FABC6-E076-4A21-BFE3-282870AE1738}"/>
                    </a:ext>
                  </a:extLst>
                </p:cNvPr>
                <p:cNvSpPr>
                  <a:spLocks/>
                </p:cNvSpPr>
                <p:nvPr/>
              </p:nvSpPr>
              <p:spPr bwMode="auto">
                <a:xfrm>
                  <a:off x="4785" y="2757"/>
                  <a:ext cx="210" cy="447"/>
                </a:xfrm>
                <a:custGeom>
                  <a:avLst/>
                  <a:gdLst>
                    <a:gd name="T0" fmla="*/ 0 w 210"/>
                    <a:gd name="T1" fmla="*/ 48 h 444"/>
                    <a:gd name="T2" fmla="*/ 207 w 210"/>
                    <a:gd name="T3" fmla="*/ 0 h 444"/>
                    <a:gd name="T4" fmla="*/ 210 w 210"/>
                    <a:gd name="T5" fmla="*/ 45 h 444"/>
                    <a:gd name="T6" fmla="*/ 132 w 210"/>
                    <a:gd name="T7" fmla="*/ 72 h 444"/>
                    <a:gd name="T8" fmla="*/ 132 w 210"/>
                    <a:gd name="T9" fmla="*/ 366 h 444"/>
                    <a:gd name="T10" fmla="*/ 195 w 210"/>
                    <a:gd name="T11" fmla="*/ 345 h 444"/>
                    <a:gd name="T12" fmla="*/ 195 w 210"/>
                    <a:gd name="T13" fmla="*/ 393 h 444"/>
                    <a:gd name="T14" fmla="*/ 0 w 210"/>
                    <a:gd name="T15" fmla="*/ 462 h 444"/>
                    <a:gd name="T16" fmla="*/ 3 w 210"/>
                    <a:gd name="T17" fmla="*/ 402 h 444"/>
                    <a:gd name="T18" fmla="*/ 90 w 210"/>
                    <a:gd name="T19" fmla="*/ 386 h 444"/>
                    <a:gd name="T20" fmla="*/ 90 w 210"/>
                    <a:gd name="T21" fmla="*/ 87 h 444"/>
                    <a:gd name="T22" fmla="*/ 3 w 210"/>
                    <a:gd name="T23" fmla="*/ 111 h 444"/>
                    <a:gd name="T24" fmla="*/ 0 w 210"/>
                    <a:gd name="T25" fmla="*/ 48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
                    <a:gd name="T40" fmla="*/ 0 h 444"/>
                    <a:gd name="T41" fmla="*/ 210 w 210"/>
                    <a:gd name="T42" fmla="*/ 444 h 4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 h="444">
                      <a:moveTo>
                        <a:pt x="0" y="48"/>
                      </a:moveTo>
                      <a:lnTo>
                        <a:pt x="207" y="0"/>
                      </a:lnTo>
                      <a:lnTo>
                        <a:pt x="210" y="45"/>
                      </a:lnTo>
                      <a:lnTo>
                        <a:pt x="132" y="72"/>
                      </a:lnTo>
                      <a:lnTo>
                        <a:pt x="132" y="354"/>
                      </a:lnTo>
                      <a:lnTo>
                        <a:pt x="195" y="333"/>
                      </a:lnTo>
                      <a:lnTo>
                        <a:pt x="195" y="375"/>
                      </a:lnTo>
                      <a:lnTo>
                        <a:pt x="0" y="444"/>
                      </a:lnTo>
                      <a:lnTo>
                        <a:pt x="3" y="384"/>
                      </a:lnTo>
                      <a:lnTo>
                        <a:pt x="90" y="369"/>
                      </a:lnTo>
                      <a:lnTo>
                        <a:pt x="90" y="81"/>
                      </a:lnTo>
                      <a:lnTo>
                        <a:pt x="3" y="105"/>
                      </a:lnTo>
                      <a:lnTo>
                        <a:pt x="0" y="48"/>
                      </a:lnTo>
                      <a:close/>
                    </a:path>
                  </a:pathLst>
                </a:custGeom>
                <a:solidFill>
                  <a:srgbClr val="B2B2B2"/>
                </a:solidFill>
                <a:ln w="9525">
                  <a:solidFill>
                    <a:schemeClr val="tx1"/>
                  </a:solidFill>
                  <a:round/>
                  <a:headEnd/>
                  <a:tailEnd/>
                </a:ln>
              </p:spPr>
              <p:txBody>
                <a:bodyPr anchor="ctr"/>
                <a:lstStyle/>
                <a:p>
                  <a:endParaRPr lang="en-GB"/>
                </a:p>
              </p:txBody>
            </p:sp>
            <p:sp>
              <p:nvSpPr>
                <p:cNvPr id="36" name="Line 79">
                  <a:extLst>
                    <a:ext uri="{FF2B5EF4-FFF2-40B4-BE49-F238E27FC236}">
                      <a16:creationId xmlns:a16="http://schemas.microsoft.com/office/drawing/2014/main" id="{F7E1D094-2DFB-46F0-A5FD-1A8BBE342BA2}"/>
                    </a:ext>
                  </a:extLst>
                </p:cNvPr>
                <p:cNvSpPr>
                  <a:spLocks noChangeShapeType="1"/>
                </p:cNvSpPr>
                <p:nvPr/>
              </p:nvSpPr>
              <p:spPr bwMode="auto">
                <a:xfrm flipH="1">
                  <a:off x="4908" y="3090"/>
                  <a:ext cx="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6" name="Group 80">
                <a:extLst>
                  <a:ext uri="{FF2B5EF4-FFF2-40B4-BE49-F238E27FC236}">
                    <a16:creationId xmlns:a16="http://schemas.microsoft.com/office/drawing/2014/main" id="{0A364546-DD2B-493E-99C8-917570463097}"/>
                  </a:ext>
                </a:extLst>
              </p:cNvPr>
              <p:cNvGrpSpPr>
                <a:grpSpLocks/>
              </p:cNvGrpSpPr>
              <p:nvPr/>
            </p:nvGrpSpPr>
            <p:grpSpPr bwMode="auto">
              <a:xfrm>
                <a:off x="3303" y="2664"/>
                <a:ext cx="325" cy="126"/>
                <a:chOff x="4268" y="932"/>
                <a:chExt cx="325" cy="126"/>
              </a:xfrm>
            </p:grpSpPr>
            <p:sp>
              <p:nvSpPr>
                <p:cNvPr id="27" name="AutoShape 81">
                  <a:extLst>
                    <a:ext uri="{FF2B5EF4-FFF2-40B4-BE49-F238E27FC236}">
                      <a16:creationId xmlns:a16="http://schemas.microsoft.com/office/drawing/2014/main" id="{CCF699A8-BAE0-49FE-9A74-AA91B76A6452}"/>
                    </a:ext>
                  </a:extLst>
                </p:cNvPr>
                <p:cNvSpPr>
                  <a:spLocks noChangeArrowheads="1"/>
                </p:cNvSpPr>
                <p:nvPr/>
              </p:nvSpPr>
              <p:spPr bwMode="auto">
                <a:xfrm rot="10800000">
                  <a:off x="4268" y="932"/>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sp>
              <p:nvSpPr>
                <p:cNvPr id="28" name="AutoShape 82">
                  <a:extLst>
                    <a:ext uri="{FF2B5EF4-FFF2-40B4-BE49-F238E27FC236}">
                      <a16:creationId xmlns:a16="http://schemas.microsoft.com/office/drawing/2014/main" id="{3CC62B46-A701-405E-9A03-365755E7CDF1}"/>
                    </a:ext>
                  </a:extLst>
                </p:cNvPr>
                <p:cNvSpPr>
                  <a:spLocks noChangeArrowheads="1"/>
                </p:cNvSpPr>
                <p:nvPr/>
              </p:nvSpPr>
              <p:spPr bwMode="auto">
                <a:xfrm rot="-849551">
                  <a:off x="4311" y="939"/>
                  <a:ext cx="282" cy="84"/>
                </a:xfrm>
                <a:prstGeom prst="parallelogram">
                  <a:avLst>
                    <a:gd name="adj" fmla="val 83929"/>
                  </a:avLst>
                </a:prstGeom>
                <a:solidFill>
                  <a:schemeClr val="bg1"/>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29" name="Line 83">
                  <a:extLst>
                    <a:ext uri="{FF2B5EF4-FFF2-40B4-BE49-F238E27FC236}">
                      <a16:creationId xmlns:a16="http://schemas.microsoft.com/office/drawing/2014/main" id="{D165F5D0-FC1D-40BC-90DC-408D0A6438AF}"/>
                    </a:ext>
                  </a:extLst>
                </p:cNvPr>
                <p:cNvSpPr>
                  <a:spLocks noChangeShapeType="1"/>
                </p:cNvSpPr>
                <p:nvPr/>
              </p:nvSpPr>
              <p:spPr bwMode="auto">
                <a:xfrm rot="10800000" flipV="1">
                  <a:off x="4284" y="954"/>
                  <a:ext cx="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grpSp>
        </p:grpSp>
        <p:sp>
          <p:nvSpPr>
            <p:cNvPr id="19" name="Text Box 84">
              <a:extLst>
                <a:ext uri="{FF2B5EF4-FFF2-40B4-BE49-F238E27FC236}">
                  <a16:creationId xmlns:a16="http://schemas.microsoft.com/office/drawing/2014/main" id="{05F0C88B-CF96-484C-A69E-1E4A1412EAC5}"/>
                </a:ext>
              </a:extLst>
            </p:cNvPr>
            <p:cNvSpPr txBox="1">
              <a:spLocks noChangeArrowheads="1"/>
            </p:cNvSpPr>
            <p:nvPr/>
          </p:nvSpPr>
          <p:spPr bwMode="auto">
            <a:xfrm>
              <a:off x="2980" y="1116"/>
              <a:ext cx="2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600">
                  <a:solidFill>
                    <a:srgbClr val="000000"/>
                  </a:solidFill>
                </a:rPr>
                <a:t>D</a:t>
              </a:r>
              <a:endParaRPr lang="en-US" sz="1800">
                <a:solidFill>
                  <a:srgbClr val="000000"/>
                </a:solidFill>
              </a:endParaRPr>
            </a:p>
          </p:txBody>
        </p:sp>
        <p:sp>
          <p:nvSpPr>
            <p:cNvPr id="20" name="Text Box 98">
              <a:extLst>
                <a:ext uri="{FF2B5EF4-FFF2-40B4-BE49-F238E27FC236}">
                  <a16:creationId xmlns:a16="http://schemas.microsoft.com/office/drawing/2014/main" id="{B8E68A07-FCD5-4A3C-9ED6-C4A07F582428}"/>
                </a:ext>
              </a:extLst>
            </p:cNvPr>
            <p:cNvSpPr txBox="1">
              <a:spLocks noChangeArrowheads="1"/>
            </p:cNvSpPr>
            <p:nvPr/>
          </p:nvSpPr>
          <p:spPr bwMode="auto">
            <a:xfrm>
              <a:off x="3231" y="755"/>
              <a:ext cx="2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600">
                  <a:solidFill>
                    <a:srgbClr val="000000"/>
                  </a:solidFill>
                </a:rPr>
                <a:t>B</a:t>
              </a:r>
              <a:endParaRPr lang="en-US" sz="1800">
                <a:solidFill>
                  <a:srgbClr val="000000"/>
                </a:solidFill>
              </a:endParaRPr>
            </a:p>
          </p:txBody>
        </p:sp>
      </p:grpSp>
      <p:sp>
        <p:nvSpPr>
          <p:cNvPr id="47" name="Text Box 7">
            <a:extLst>
              <a:ext uri="{FF2B5EF4-FFF2-40B4-BE49-F238E27FC236}">
                <a16:creationId xmlns:a16="http://schemas.microsoft.com/office/drawing/2014/main" id="{42FB57B4-3C1B-4FB8-AD90-F772405D63B0}"/>
              </a:ext>
            </a:extLst>
          </p:cNvPr>
          <p:cNvSpPr txBox="1">
            <a:spLocks noChangeArrowheads="1"/>
          </p:cNvSpPr>
          <p:nvPr/>
        </p:nvSpPr>
        <p:spPr bwMode="auto">
          <a:xfrm>
            <a:off x="1300295" y="1570427"/>
            <a:ext cx="27844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dirty="0">
                <a:solidFill>
                  <a:srgbClr val="000000"/>
                </a:solidFill>
                <a:latin typeface="+mn-lt"/>
              </a:rPr>
              <a:t>Custom Subset</a:t>
            </a:r>
          </a:p>
          <a:p>
            <a:pPr>
              <a:spcBef>
                <a:spcPct val="10000"/>
              </a:spcBef>
              <a:spcAft>
                <a:spcPct val="0"/>
              </a:spcAft>
              <a:buClr>
                <a:srgbClr val="009B9B"/>
              </a:buClr>
              <a:buSzPct val="80000"/>
              <a:buFont typeface="Wingdings" panose="05000000000000000000" pitchFamily="2" charset="2"/>
              <a:buNone/>
            </a:pPr>
            <a:r>
              <a:rPr lang="en-GB" sz="1800" b="0" i="1" dirty="0">
                <a:solidFill>
                  <a:srgbClr val="000000"/>
                </a:solidFill>
                <a:latin typeface="+mn-lt"/>
              </a:rPr>
              <a:t>Structural </a:t>
            </a:r>
            <a:r>
              <a:rPr lang="en-GB" sz="1800" b="0" i="1" dirty="0" err="1">
                <a:solidFill>
                  <a:srgbClr val="000000"/>
                </a:solidFill>
                <a:latin typeface="+mn-lt"/>
              </a:rPr>
              <a:t>SubSections</a:t>
            </a:r>
            <a:endParaRPr lang="en-GB" sz="1800" b="0" i="1" dirty="0">
              <a:solidFill>
                <a:srgbClr val="000000"/>
              </a:solidFill>
              <a:latin typeface="+mn-lt"/>
            </a:endParaRPr>
          </a:p>
        </p:txBody>
      </p:sp>
    </p:spTree>
    <p:extLst>
      <p:ext uri="{BB962C8B-B14F-4D97-AF65-F5344CB8AC3E}">
        <p14:creationId xmlns:p14="http://schemas.microsoft.com/office/powerpoint/2010/main" val="14861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5" grpId="0" autoUpdateAnimBg="0"/>
      <p:bldP spid="4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97AC5C-E129-4A71-B4D6-B098BDFDA313}"/>
              </a:ext>
            </a:extLst>
          </p:cNvPr>
          <p:cNvSpPr>
            <a:spLocks noGrp="1"/>
          </p:cNvSpPr>
          <p:nvPr>
            <p:ph type="sldNum" sz="quarter" idx="11"/>
          </p:nvPr>
        </p:nvSpPr>
        <p:spPr/>
        <p:txBody>
          <a:bodyPr/>
          <a:lstStyle/>
          <a:p>
            <a:fld id="{F0D23093-2AB0-F74C-B865-1A12A15B650E}" type="slidenum">
              <a:rPr lang="en-US" smtClean="0"/>
              <a:pPr/>
              <a:t>19</a:t>
            </a:fld>
            <a:endParaRPr lang="en-US"/>
          </a:p>
        </p:txBody>
      </p:sp>
      <p:sp>
        <p:nvSpPr>
          <p:cNvPr id="3" name="Title 2">
            <a:extLst>
              <a:ext uri="{FF2B5EF4-FFF2-40B4-BE49-F238E27FC236}">
                <a16:creationId xmlns:a16="http://schemas.microsoft.com/office/drawing/2014/main" id="{88BFA71A-C5E8-4BE6-834B-F4819880679A}"/>
              </a:ext>
            </a:extLst>
          </p:cNvPr>
          <p:cNvSpPr>
            <a:spLocks noGrp="1"/>
          </p:cNvSpPr>
          <p:nvPr>
            <p:ph type="title"/>
          </p:nvPr>
        </p:nvSpPr>
        <p:spPr/>
        <p:txBody>
          <a:bodyPr/>
          <a:lstStyle/>
          <a:p>
            <a:r>
              <a:rPr lang="en-GB"/>
              <a:t>Applying constraints with a Limit stage</a:t>
            </a:r>
            <a:endParaRPr lang="en-US"/>
          </a:p>
        </p:txBody>
      </p:sp>
      <p:sp>
        <p:nvSpPr>
          <p:cNvPr id="4" name="Text Box 17">
            <a:extLst>
              <a:ext uri="{FF2B5EF4-FFF2-40B4-BE49-F238E27FC236}">
                <a16:creationId xmlns:a16="http://schemas.microsoft.com/office/drawing/2014/main" id="{E097C214-D600-4CCA-A814-68C05990E529}"/>
              </a:ext>
            </a:extLst>
          </p:cNvPr>
          <p:cNvSpPr txBox="1">
            <a:spLocks noChangeArrowheads="1"/>
          </p:cNvSpPr>
          <p:nvPr/>
        </p:nvSpPr>
        <p:spPr bwMode="auto">
          <a:xfrm>
            <a:off x="5113263" y="999653"/>
            <a:ext cx="66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400" b="0">
                <a:solidFill>
                  <a:srgbClr val="000000"/>
                </a:solidFill>
              </a:rPr>
              <a:t>5</a:t>
            </a:r>
            <a:endParaRPr lang="en-US" sz="1800">
              <a:solidFill>
                <a:srgbClr val="000000"/>
              </a:solidFill>
            </a:endParaRPr>
          </a:p>
        </p:txBody>
      </p:sp>
      <p:sp>
        <p:nvSpPr>
          <p:cNvPr id="5" name="Rectangle 33">
            <a:extLst>
              <a:ext uri="{FF2B5EF4-FFF2-40B4-BE49-F238E27FC236}">
                <a16:creationId xmlns:a16="http://schemas.microsoft.com/office/drawing/2014/main" id="{40319D96-4F13-4585-979F-6730F993C2A3}"/>
              </a:ext>
            </a:extLst>
          </p:cNvPr>
          <p:cNvSpPr>
            <a:spLocks noChangeArrowheads="1"/>
          </p:cNvSpPr>
          <p:nvPr/>
        </p:nvSpPr>
        <p:spPr bwMode="auto">
          <a:xfrm>
            <a:off x="5278363" y="1009178"/>
            <a:ext cx="412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400" b="0">
                <a:solidFill>
                  <a:srgbClr val="000000"/>
                </a:solidFill>
              </a:rPr>
              <a:t>15</a:t>
            </a:r>
          </a:p>
        </p:txBody>
      </p:sp>
      <p:sp>
        <p:nvSpPr>
          <p:cNvPr id="6" name="Text Box 3">
            <a:extLst>
              <a:ext uri="{FF2B5EF4-FFF2-40B4-BE49-F238E27FC236}">
                <a16:creationId xmlns:a16="http://schemas.microsoft.com/office/drawing/2014/main" id="{F153982C-D536-469E-A1E3-393DCBF6A70B}"/>
              </a:ext>
            </a:extLst>
          </p:cNvPr>
          <p:cNvSpPr txBox="1">
            <a:spLocks noChangeArrowheads="1"/>
          </p:cNvSpPr>
          <p:nvPr/>
        </p:nvSpPr>
        <p:spPr bwMode="auto">
          <a:xfrm>
            <a:off x="2279576" y="764704"/>
            <a:ext cx="6686550" cy="2974975"/>
          </a:xfrm>
          <a:prstGeom prst="rect">
            <a:avLst/>
          </a:prstGeom>
          <a:solidFill>
            <a:schemeClr val="bg1">
              <a:lumMod val="95000"/>
            </a:schemeClr>
          </a:solidFill>
          <a:ln w="19050">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buClr>
                <a:srgbClr val="009B9B"/>
              </a:buClr>
              <a:buSzPct val="80000"/>
              <a:buFont typeface="Wingdings" panose="05000000000000000000" pitchFamily="2" charset="2"/>
              <a:buNone/>
            </a:pPr>
            <a:endParaRPr lang="en-US" sz="800" b="0" dirty="0">
              <a:solidFill>
                <a:srgbClr val="000000"/>
              </a:solidFill>
            </a:endParaRPr>
          </a:p>
          <a:p>
            <a:pPr>
              <a:spcBef>
                <a:spcPct val="0"/>
              </a:spcBef>
              <a:buClr>
                <a:srgbClr val="009B9B"/>
              </a:buClr>
              <a:buSzPct val="80000"/>
              <a:buFont typeface="Wingdings" panose="05000000000000000000" pitchFamily="2" charset="2"/>
              <a:buNone/>
            </a:pPr>
            <a:r>
              <a:rPr lang="en-US" sz="1800" b="0" dirty="0">
                <a:solidFill>
                  <a:srgbClr val="000000"/>
                </a:solidFill>
              </a:rPr>
              <a:t>  </a:t>
            </a:r>
            <a:r>
              <a:rPr lang="en-US" sz="2000" dirty="0">
                <a:solidFill>
                  <a:srgbClr val="000000"/>
                </a:solidFill>
                <a:latin typeface="+mn-lt"/>
              </a:rPr>
              <a:t>Dimensions</a:t>
            </a:r>
            <a:r>
              <a:rPr lang="en-US" sz="2000" b="0" dirty="0">
                <a:solidFill>
                  <a:srgbClr val="000000"/>
                </a:solidFill>
                <a:latin typeface="+mn-lt"/>
              </a:rPr>
              <a:t>	 	      </a:t>
            </a:r>
            <a:r>
              <a:rPr lang="en-US" sz="1600" b="0" dirty="0">
                <a:solidFill>
                  <a:srgbClr val="000000"/>
                </a:solidFill>
                <a:latin typeface="+mn-lt"/>
              </a:rPr>
              <a:t>Minimum	Maximum</a:t>
            </a:r>
            <a:endParaRPr lang="en-US" sz="2000" dirty="0">
              <a:solidFill>
                <a:srgbClr val="000000"/>
              </a:solidFill>
              <a:latin typeface="+mn-lt"/>
            </a:endParaRPr>
          </a:p>
          <a:p>
            <a:pPr>
              <a:spcBef>
                <a:spcPct val="50000"/>
              </a:spcBef>
              <a:spcAft>
                <a:spcPct val="25000"/>
              </a:spcAft>
              <a:buClr>
                <a:srgbClr val="009B9B"/>
              </a:buClr>
              <a:buSzPct val="80000"/>
              <a:buFont typeface="Wingdings" panose="05000000000000000000" pitchFamily="2" charset="2"/>
              <a:buNone/>
            </a:pPr>
            <a:r>
              <a:rPr lang="en-US" sz="1600" b="0" dirty="0">
                <a:solidFill>
                  <a:srgbClr val="000000"/>
                </a:solidFill>
                <a:latin typeface="+mn-lt"/>
              </a:rPr>
              <a:t>         Max </a:t>
            </a:r>
            <a:r>
              <a:rPr lang="en-US" sz="1600" dirty="0">
                <a:solidFill>
                  <a:srgbClr val="000000"/>
                </a:solidFill>
                <a:latin typeface="+mn-lt"/>
              </a:rPr>
              <a:t>d</a:t>
            </a:r>
            <a:r>
              <a:rPr lang="en-AU" sz="1600" dirty="0" err="1">
                <a:solidFill>
                  <a:srgbClr val="000000"/>
                </a:solidFill>
                <a:latin typeface="+mn-lt"/>
              </a:rPr>
              <a:t>epth</a:t>
            </a:r>
            <a:r>
              <a:rPr lang="en-AU" sz="1600" dirty="0">
                <a:solidFill>
                  <a:srgbClr val="000000"/>
                </a:solidFill>
                <a:latin typeface="+mn-lt"/>
              </a:rPr>
              <a:t>, D</a:t>
            </a:r>
            <a:r>
              <a:rPr lang="en-US" sz="1600" b="0" dirty="0">
                <a:solidFill>
                  <a:srgbClr val="000000"/>
                </a:solidFill>
                <a:latin typeface="+mn-lt"/>
              </a:rPr>
              <a:t>                                                                                          m</a:t>
            </a:r>
          </a:p>
          <a:p>
            <a:pPr>
              <a:spcBef>
                <a:spcPct val="50000"/>
              </a:spcBef>
              <a:spcAft>
                <a:spcPct val="25000"/>
              </a:spcAft>
              <a:buClr>
                <a:srgbClr val="009B9B"/>
              </a:buClr>
              <a:buSzPct val="80000"/>
              <a:buFont typeface="Wingdings" panose="05000000000000000000" pitchFamily="2" charset="2"/>
              <a:buNone/>
            </a:pPr>
            <a:r>
              <a:rPr lang="en-US" sz="1600" b="0" dirty="0">
                <a:solidFill>
                  <a:srgbClr val="000000"/>
                </a:solidFill>
                <a:latin typeface="+mn-lt"/>
              </a:rPr>
              <a:t>         Max </a:t>
            </a:r>
            <a:r>
              <a:rPr lang="en-US" sz="1600" dirty="0">
                <a:solidFill>
                  <a:srgbClr val="000000"/>
                </a:solidFill>
                <a:latin typeface="+mn-lt"/>
              </a:rPr>
              <a:t>w</a:t>
            </a:r>
            <a:r>
              <a:rPr lang="en-AU" sz="1600" dirty="0" err="1">
                <a:solidFill>
                  <a:srgbClr val="000000"/>
                </a:solidFill>
                <a:latin typeface="+mn-lt"/>
              </a:rPr>
              <a:t>idth</a:t>
            </a:r>
            <a:r>
              <a:rPr lang="en-AU" sz="1600" dirty="0">
                <a:solidFill>
                  <a:srgbClr val="000000"/>
                </a:solidFill>
                <a:latin typeface="+mn-lt"/>
              </a:rPr>
              <a:t>, B</a:t>
            </a:r>
            <a:r>
              <a:rPr lang="en-US" sz="1600" b="0" dirty="0">
                <a:solidFill>
                  <a:srgbClr val="000000"/>
                </a:solidFill>
                <a:latin typeface="+mn-lt"/>
              </a:rPr>
              <a:t>                                                                                           m	</a:t>
            </a:r>
          </a:p>
          <a:p>
            <a:pPr>
              <a:spcBef>
                <a:spcPct val="50000"/>
              </a:spcBef>
              <a:buClr>
                <a:srgbClr val="009B9B"/>
              </a:buClr>
              <a:buSzPct val="80000"/>
              <a:buFont typeface="Wingdings" panose="05000000000000000000" pitchFamily="2" charset="2"/>
              <a:buNone/>
            </a:pPr>
            <a:r>
              <a:rPr lang="en-US" sz="2000" b="0" dirty="0">
                <a:solidFill>
                  <a:srgbClr val="000000"/>
                </a:solidFill>
                <a:latin typeface="+mn-lt"/>
              </a:rPr>
              <a:t>  </a:t>
            </a:r>
            <a:r>
              <a:rPr lang="en-US" sz="2000" dirty="0">
                <a:solidFill>
                  <a:srgbClr val="000000"/>
                </a:solidFill>
                <a:latin typeface="+mn-lt"/>
              </a:rPr>
              <a:t>Structural Attributes</a:t>
            </a:r>
            <a:endParaRPr lang="en-US" sz="2000" b="0" dirty="0">
              <a:solidFill>
                <a:srgbClr val="000000"/>
              </a:solidFill>
              <a:latin typeface="+mn-lt"/>
            </a:endParaRPr>
          </a:p>
          <a:p>
            <a:pPr>
              <a:spcBef>
                <a:spcPct val="50000"/>
              </a:spcBef>
              <a:spcAft>
                <a:spcPct val="25000"/>
              </a:spcAft>
              <a:buClr>
                <a:srgbClr val="009B9B"/>
              </a:buClr>
              <a:buSzPct val="80000"/>
              <a:buFont typeface="Wingdings" panose="05000000000000000000" pitchFamily="2" charset="2"/>
              <a:buNone/>
            </a:pPr>
            <a:r>
              <a:rPr lang="en-US" sz="2000" b="0" dirty="0">
                <a:solidFill>
                  <a:srgbClr val="000000"/>
                </a:solidFill>
                <a:latin typeface="+mn-lt"/>
              </a:rPr>
              <a:t>       </a:t>
            </a:r>
            <a:r>
              <a:rPr lang="en-AU" sz="1600" dirty="0">
                <a:solidFill>
                  <a:srgbClr val="000000"/>
                </a:solidFill>
                <a:latin typeface="+mn-lt"/>
              </a:rPr>
              <a:t>Bending stiffness </a:t>
            </a:r>
            <a:r>
              <a:rPr lang="en-AU" sz="1600" dirty="0" err="1">
                <a:solidFill>
                  <a:srgbClr val="000000"/>
                </a:solidFill>
                <a:latin typeface="+mn-lt"/>
              </a:rPr>
              <a:t>E.I</a:t>
            </a:r>
            <a:r>
              <a:rPr lang="en-AU" sz="1600" baseline="-25000" dirty="0" err="1">
                <a:solidFill>
                  <a:srgbClr val="000000"/>
                </a:solidFill>
                <a:latin typeface="+mn-lt"/>
              </a:rPr>
              <a:t>max</a:t>
            </a:r>
            <a:r>
              <a:rPr lang="en-AU" sz="1600" b="0" dirty="0">
                <a:solidFill>
                  <a:srgbClr val="000000"/>
                </a:solidFill>
                <a:latin typeface="+mn-lt"/>
              </a:rPr>
              <a:t>			                     N.m</a:t>
            </a:r>
            <a:r>
              <a:rPr lang="en-AU" sz="1600" b="0" baseline="30000" dirty="0">
                <a:solidFill>
                  <a:srgbClr val="000000"/>
                </a:solidFill>
                <a:latin typeface="+mn-lt"/>
              </a:rPr>
              <a:t>2</a:t>
            </a:r>
            <a:endParaRPr lang="en-US" sz="1600" b="0" dirty="0">
              <a:solidFill>
                <a:srgbClr val="000000"/>
              </a:solidFill>
              <a:latin typeface="+mn-lt"/>
            </a:endParaRPr>
          </a:p>
          <a:p>
            <a:pPr>
              <a:spcBef>
                <a:spcPct val="50000"/>
              </a:spcBef>
              <a:spcAft>
                <a:spcPct val="25000"/>
              </a:spcAft>
              <a:buClr>
                <a:srgbClr val="009B9B"/>
              </a:buClr>
              <a:buSzPct val="80000"/>
              <a:buNone/>
            </a:pPr>
            <a:r>
              <a:rPr lang="en-US" sz="1600" b="0" dirty="0">
                <a:solidFill>
                  <a:srgbClr val="000000"/>
                </a:solidFill>
                <a:latin typeface="+mn-lt"/>
              </a:rPr>
              <a:t>         </a:t>
            </a:r>
            <a:r>
              <a:rPr lang="en-AU" sz="1600" dirty="0">
                <a:solidFill>
                  <a:srgbClr val="000000"/>
                </a:solidFill>
                <a:latin typeface="+mn-lt"/>
              </a:rPr>
              <a:t>Failure moment Y. </a:t>
            </a:r>
            <a:r>
              <a:rPr lang="en-AU" sz="1600" dirty="0" err="1">
                <a:solidFill>
                  <a:srgbClr val="000000"/>
                </a:solidFill>
                <a:latin typeface="+mn-lt"/>
              </a:rPr>
              <a:t>Z</a:t>
            </a:r>
            <a:r>
              <a:rPr lang="en-AU" sz="1600" baseline="-25000" dirty="0" err="1">
                <a:solidFill>
                  <a:srgbClr val="000000"/>
                </a:solidFill>
                <a:latin typeface="+mn-lt"/>
              </a:rPr>
              <a:t>max</a:t>
            </a:r>
            <a:r>
              <a:rPr lang="en-AU" sz="1600" b="0" dirty="0">
                <a:solidFill>
                  <a:srgbClr val="000000"/>
                </a:solidFill>
                <a:latin typeface="+mn-lt"/>
              </a:rPr>
              <a:t>                                                                      </a:t>
            </a:r>
            <a:r>
              <a:rPr lang="en-US" sz="1600" b="0" dirty="0" err="1">
                <a:solidFill>
                  <a:srgbClr val="000000"/>
                </a:solidFill>
                <a:latin typeface="+mn-lt"/>
              </a:rPr>
              <a:t>N.m</a:t>
            </a:r>
            <a:endParaRPr lang="en-US" sz="1600" b="0" dirty="0">
              <a:solidFill>
                <a:srgbClr val="000000"/>
              </a:solidFill>
              <a:latin typeface="+mn-lt"/>
            </a:endParaRPr>
          </a:p>
          <a:p>
            <a:pPr>
              <a:spcBef>
                <a:spcPct val="50000"/>
              </a:spcBef>
              <a:spcAft>
                <a:spcPct val="25000"/>
              </a:spcAft>
              <a:buClr>
                <a:srgbClr val="009B9B"/>
              </a:buClr>
              <a:buSzPct val="80000"/>
              <a:buFont typeface="Wingdings" panose="05000000000000000000" pitchFamily="2" charset="2"/>
              <a:buNone/>
            </a:pPr>
            <a:endParaRPr lang="en-US" sz="1400" b="0" dirty="0">
              <a:solidFill>
                <a:srgbClr val="000000"/>
              </a:solidFill>
            </a:endParaRPr>
          </a:p>
        </p:txBody>
      </p:sp>
      <p:grpSp>
        <p:nvGrpSpPr>
          <p:cNvPr id="7" name="Group 38">
            <a:extLst>
              <a:ext uri="{FF2B5EF4-FFF2-40B4-BE49-F238E27FC236}">
                <a16:creationId xmlns:a16="http://schemas.microsoft.com/office/drawing/2014/main" id="{A1C89465-203A-443C-A064-0AB78A3C9820}"/>
              </a:ext>
            </a:extLst>
          </p:cNvPr>
          <p:cNvGrpSpPr>
            <a:grpSpLocks/>
          </p:cNvGrpSpPr>
          <p:nvPr/>
        </p:nvGrpSpPr>
        <p:grpSpPr bwMode="auto">
          <a:xfrm>
            <a:off x="5333926" y="1447056"/>
            <a:ext cx="2559050" cy="685800"/>
            <a:chOff x="2592" y="960"/>
            <a:chExt cx="1488" cy="432"/>
          </a:xfrm>
        </p:grpSpPr>
        <p:sp>
          <p:nvSpPr>
            <p:cNvPr id="8" name="Rectangle 6">
              <a:extLst>
                <a:ext uri="{FF2B5EF4-FFF2-40B4-BE49-F238E27FC236}">
                  <a16:creationId xmlns:a16="http://schemas.microsoft.com/office/drawing/2014/main" id="{D185C85E-9B43-44A1-B265-925EB891343E}"/>
                </a:ext>
              </a:extLst>
            </p:cNvPr>
            <p:cNvSpPr>
              <a:spLocks noChangeArrowheads="1"/>
            </p:cNvSpPr>
            <p:nvPr/>
          </p:nvSpPr>
          <p:spPr bwMode="auto">
            <a:xfrm>
              <a:off x="2592"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9" name="Rectangle 7">
              <a:extLst>
                <a:ext uri="{FF2B5EF4-FFF2-40B4-BE49-F238E27FC236}">
                  <a16:creationId xmlns:a16="http://schemas.microsoft.com/office/drawing/2014/main" id="{0C322427-CFBE-43BB-90DE-51F37FDE597D}"/>
                </a:ext>
              </a:extLst>
            </p:cNvPr>
            <p:cNvSpPr>
              <a:spLocks noChangeArrowheads="1"/>
            </p:cNvSpPr>
            <p:nvPr/>
          </p:nvSpPr>
          <p:spPr bwMode="auto">
            <a:xfrm>
              <a:off x="2592"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0" name="Rectangle 12">
              <a:extLst>
                <a:ext uri="{FF2B5EF4-FFF2-40B4-BE49-F238E27FC236}">
                  <a16:creationId xmlns:a16="http://schemas.microsoft.com/office/drawing/2014/main" id="{8220CC96-DE3C-448E-9434-5AC54B9C4CEC}"/>
                </a:ext>
              </a:extLst>
            </p:cNvPr>
            <p:cNvSpPr>
              <a:spLocks noChangeArrowheads="1"/>
            </p:cNvSpPr>
            <p:nvPr/>
          </p:nvSpPr>
          <p:spPr bwMode="auto">
            <a:xfrm>
              <a:off x="3408"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1" name="Rectangle 13">
              <a:extLst>
                <a:ext uri="{FF2B5EF4-FFF2-40B4-BE49-F238E27FC236}">
                  <a16:creationId xmlns:a16="http://schemas.microsoft.com/office/drawing/2014/main" id="{7A01C763-B0B5-4803-9B88-77BEAD776E1C}"/>
                </a:ext>
              </a:extLst>
            </p:cNvPr>
            <p:cNvSpPr>
              <a:spLocks noChangeArrowheads="1"/>
            </p:cNvSpPr>
            <p:nvPr/>
          </p:nvSpPr>
          <p:spPr bwMode="auto">
            <a:xfrm>
              <a:off x="3408"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grpSp>
      <p:grpSp>
        <p:nvGrpSpPr>
          <p:cNvPr id="12" name="Group 39">
            <a:extLst>
              <a:ext uri="{FF2B5EF4-FFF2-40B4-BE49-F238E27FC236}">
                <a16:creationId xmlns:a16="http://schemas.microsoft.com/office/drawing/2014/main" id="{D76D4348-4453-4452-9DAE-055BAF27F58A}"/>
              </a:ext>
            </a:extLst>
          </p:cNvPr>
          <p:cNvGrpSpPr>
            <a:grpSpLocks/>
          </p:cNvGrpSpPr>
          <p:nvPr/>
        </p:nvGrpSpPr>
        <p:grpSpPr bwMode="auto">
          <a:xfrm>
            <a:off x="5278363" y="2836564"/>
            <a:ext cx="2559050" cy="685800"/>
            <a:chOff x="2592" y="960"/>
            <a:chExt cx="1488" cy="432"/>
          </a:xfrm>
        </p:grpSpPr>
        <p:sp>
          <p:nvSpPr>
            <p:cNvPr id="13" name="Rectangle 40">
              <a:extLst>
                <a:ext uri="{FF2B5EF4-FFF2-40B4-BE49-F238E27FC236}">
                  <a16:creationId xmlns:a16="http://schemas.microsoft.com/office/drawing/2014/main" id="{7249A2A5-56D1-4E16-9D36-B6592F012014}"/>
                </a:ext>
              </a:extLst>
            </p:cNvPr>
            <p:cNvSpPr>
              <a:spLocks noChangeArrowheads="1"/>
            </p:cNvSpPr>
            <p:nvPr/>
          </p:nvSpPr>
          <p:spPr bwMode="auto">
            <a:xfrm>
              <a:off x="2592"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4" name="Rectangle 41">
              <a:extLst>
                <a:ext uri="{FF2B5EF4-FFF2-40B4-BE49-F238E27FC236}">
                  <a16:creationId xmlns:a16="http://schemas.microsoft.com/office/drawing/2014/main" id="{9B1B5EEF-A04B-4701-AC4C-35A10E9B3C7A}"/>
                </a:ext>
              </a:extLst>
            </p:cNvPr>
            <p:cNvSpPr>
              <a:spLocks noChangeArrowheads="1"/>
            </p:cNvSpPr>
            <p:nvPr/>
          </p:nvSpPr>
          <p:spPr bwMode="auto">
            <a:xfrm>
              <a:off x="2592"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5" name="Rectangle 42">
              <a:extLst>
                <a:ext uri="{FF2B5EF4-FFF2-40B4-BE49-F238E27FC236}">
                  <a16:creationId xmlns:a16="http://schemas.microsoft.com/office/drawing/2014/main" id="{9B46750F-3317-4BB4-9432-FB746C3A71E7}"/>
                </a:ext>
              </a:extLst>
            </p:cNvPr>
            <p:cNvSpPr>
              <a:spLocks noChangeArrowheads="1"/>
            </p:cNvSpPr>
            <p:nvPr/>
          </p:nvSpPr>
          <p:spPr bwMode="auto">
            <a:xfrm>
              <a:off x="3408"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6" name="Rectangle 43">
              <a:extLst>
                <a:ext uri="{FF2B5EF4-FFF2-40B4-BE49-F238E27FC236}">
                  <a16:creationId xmlns:a16="http://schemas.microsoft.com/office/drawing/2014/main" id="{BC7CCBD4-D143-4052-9F07-E23FF06EAC65}"/>
                </a:ext>
              </a:extLst>
            </p:cNvPr>
            <p:cNvSpPr>
              <a:spLocks noChangeArrowheads="1"/>
            </p:cNvSpPr>
            <p:nvPr/>
          </p:nvSpPr>
          <p:spPr bwMode="auto">
            <a:xfrm>
              <a:off x="3408"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grpSp>
      <p:grpSp>
        <p:nvGrpSpPr>
          <p:cNvPr id="17" name="Group 81">
            <a:extLst>
              <a:ext uri="{FF2B5EF4-FFF2-40B4-BE49-F238E27FC236}">
                <a16:creationId xmlns:a16="http://schemas.microsoft.com/office/drawing/2014/main" id="{CDE69AEA-B59D-488C-B751-BA5DDDEE1F0F}"/>
              </a:ext>
            </a:extLst>
          </p:cNvPr>
          <p:cNvGrpSpPr>
            <a:grpSpLocks/>
          </p:cNvGrpSpPr>
          <p:nvPr/>
        </p:nvGrpSpPr>
        <p:grpSpPr bwMode="auto">
          <a:xfrm>
            <a:off x="5346878" y="1436216"/>
            <a:ext cx="2298449" cy="2117725"/>
            <a:chOff x="2830" y="2309"/>
            <a:chExt cx="1336" cy="1334"/>
          </a:xfrm>
        </p:grpSpPr>
        <p:sp>
          <p:nvSpPr>
            <p:cNvPr id="18" name="Text Box 18">
              <a:extLst>
                <a:ext uri="{FF2B5EF4-FFF2-40B4-BE49-F238E27FC236}">
                  <a16:creationId xmlns:a16="http://schemas.microsoft.com/office/drawing/2014/main" id="{76F62F83-67DC-4E06-B8FB-792B57C70BCE}"/>
                </a:ext>
              </a:extLst>
            </p:cNvPr>
            <p:cNvSpPr txBox="1">
              <a:spLocks noChangeArrowheads="1"/>
            </p:cNvSpPr>
            <p:nvPr/>
          </p:nvSpPr>
          <p:spPr bwMode="auto">
            <a:xfrm>
              <a:off x="3794" y="2309"/>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600">
                  <a:solidFill>
                    <a:schemeClr val="accent1"/>
                  </a:solidFill>
                  <a:latin typeface="+mn-lt"/>
                </a:rPr>
                <a:t>0.2</a:t>
              </a:r>
            </a:p>
          </p:txBody>
        </p:sp>
        <p:sp>
          <p:nvSpPr>
            <p:cNvPr id="19" name="Text Box 19">
              <a:extLst>
                <a:ext uri="{FF2B5EF4-FFF2-40B4-BE49-F238E27FC236}">
                  <a16:creationId xmlns:a16="http://schemas.microsoft.com/office/drawing/2014/main" id="{ABA79629-8AE7-41CB-98BB-22E6728C7DE9}"/>
                </a:ext>
              </a:extLst>
            </p:cNvPr>
            <p:cNvSpPr txBox="1">
              <a:spLocks noChangeArrowheads="1"/>
            </p:cNvSpPr>
            <p:nvPr/>
          </p:nvSpPr>
          <p:spPr bwMode="auto">
            <a:xfrm>
              <a:off x="3782" y="2566"/>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600">
                  <a:solidFill>
                    <a:schemeClr val="accent1"/>
                  </a:solidFill>
                  <a:latin typeface="+mn-lt"/>
                </a:rPr>
                <a:t>0.15</a:t>
              </a:r>
            </a:p>
          </p:txBody>
        </p:sp>
        <p:sp>
          <p:nvSpPr>
            <p:cNvPr id="20" name="Rectangle 34">
              <a:extLst>
                <a:ext uri="{FF2B5EF4-FFF2-40B4-BE49-F238E27FC236}">
                  <a16:creationId xmlns:a16="http://schemas.microsoft.com/office/drawing/2014/main" id="{2CD044D4-0414-44B1-AD56-01EE1A556ED2}"/>
                </a:ext>
              </a:extLst>
            </p:cNvPr>
            <p:cNvSpPr>
              <a:spLocks noChangeArrowheads="1"/>
            </p:cNvSpPr>
            <p:nvPr/>
          </p:nvSpPr>
          <p:spPr bwMode="auto">
            <a:xfrm>
              <a:off x="2830" y="3191"/>
              <a:ext cx="5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600">
                  <a:solidFill>
                    <a:schemeClr val="accent1"/>
                  </a:solidFill>
                  <a:latin typeface="+mn-lt"/>
                </a:rPr>
                <a:t>100000</a:t>
              </a:r>
            </a:p>
          </p:txBody>
        </p:sp>
        <p:sp>
          <p:nvSpPr>
            <p:cNvPr id="21" name="Rectangle 44">
              <a:extLst>
                <a:ext uri="{FF2B5EF4-FFF2-40B4-BE49-F238E27FC236}">
                  <a16:creationId xmlns:a16="http://schemas.microsoft.com/office/drawing/2014/main" id="{B1D32102-6162-4372-99BA-7A47A11FB9F7}"/>
                </a:ext>
              </a:extLst>
            </p:cNvPr>
            <p:cNvSpPr>
              <a:spLocks noChangeArrowheads="1"/>
            </p:cNvSpPr>
            <p:nvPr/>
          </p:nvSpPr>
          <p:spPr bwMode="auto">
            <a:xfrm>
              <a:off x="2950" y="3431"/>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600">
                  <a:solidFill>
                    <a:schemeClr val="accent1"/>
                  </a:solidFill>
                  <a:latin typeface="+mn-lt"/>
                </a:rPr>
                <a:t>1000</a:t>
              </a:r>
            </a:p>
          </p:txBody>
        </p:sp>
      </p:grpSp>
      <p:sp>
        <p:nvSpPr>
          <p:cNvPr id="22" name="Rectangle 82">
            <a:extLst>
              <a:ext uri="{FF2B5EF4-FFF2-40B4-BE49-F238E27FC236}">
                <a16:creationId xmlns:a16="http://schemas.microsoft.com/office/drawing/2014/main" id="{A3AF14E5-C00D-4EA9-A362-C7C405030AA4}"/>
              </a:ext>
            </a:extLst>
          </p:cNvPr>
          <p:cNvSpPr>
            <a:spLocks noChangeArrowheads="1"/>
          </p:cNvSpPr>
          <p:nvPr/>
        </p:nvSpPr>
        <p:spPr bwMode="auto">
          <a:xfrm>
            <a:off x="2516113" y="3826991"/>
            <a:ext cx="630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2000" i="1">
                <a:solidFill>
                  <a:srgbClr val="000000"/>
                </a:solidFill>
                <a:latin typeface="+mn-lt"/>
              </a:rPr>
              <a:t>Custom subset of Structural Section</a:t>
            </a:r>
          </a:p>
          <a:p>
            <a:pPr>
              <a:spcBef>
                <a:spcPct val="50000"/>
              </a:spcBef>
              <a:buClr>
                <a:srgbClr val="009B9B"/>
              </a:buClr>
              <a:buSzPct val="80000"/>
              <a:buFont typeface="Wingdings" panose="05000000000000000000" pitchFamily="2" charset="2"/>
              <a:buNone/>
            </a:pPr>
            <a:r>
              <a:rPr lang="en-GB" sz="2000" i="1">
                <a:solidFill>
                  <a:srgbClr val="000000"/>
                </a:solidFill>
                <a:latin typeface="+mn-lt"/>
              </a:rPr>
              <a:t>Result </a:t>
            </a:r>
            <a:r>
              <a:rPr lang="en-GB" sz="2000">
                <a:solidFill>
                  <a:srgbClr val="000000"/>
                </a:solidFill>
                <a:latin typeface="+mn-lt"/>
              </a:rPr>
              <a:t>:  </a:t>
            </a:r>
            <a:r>
              <a:rPr lang="en-GB" sz="1800" b="0">
                <a:solidFill>
                  <a:srgbClr val="000000"/>
                </a:solidFill>
                <a:latin typeface="+mn-lt"/>
              </a:rPr>
              <a:t>294 sections out of 1881 meet these constraints</a:t>
            </a:r>
          </a:p>
        </p:txBody>
      </p:sp>
      <p:grpSp>
        <p:nvGrpSpPr>
          <p:cNvPr id="23" name="Group 88">
            <a:extLst>
              <a:ext uri="{FF2B5EF4-FFF2-40B4-BE49-F238E27FC236}">
                <a16:creationId xmlns:a16="http://schemas.microsoft.com/office/drawing/2014/main" id="{881992D1-D475-401F-848C-683ACB246D3B}"/>
              </a:ext>
            </a:extLst>
          </p:cNvPr>
          <p:cNvGrpSpPr>
            <a:grpSpLocks/>
          </p:cNvGrpSpPr>
          <p:nvPr/>
        </p:nvGrpSpPr>
        <p:grpSpPr bwMode="auto">
          <a:xfrm>
            <a:off x="1414388" y="4868538"/>
            <a:ext cx="8961438" cy="1138237"/>
            <a:chOff x="360" y="3334"/>
            <a:chExt cx="5211" cy="717"/>
          </a:xfrm>
        </p:grpSpPr>
        <p:grpSp>
          <p:nvGrpSpPr>
            <p:cNvPr id="24" name="Group 83">
              <a:extLst>
                <a:ext uri="{FF2B5EF4-FFF2-40B4-BE49-F238E27FC236}">
                  <a16:creationId xmlns:a16="http://schemas.microsoft.com/office/drawing/2014/main" id="{650ACEAE-E6C5-4541-878E-A99BB73AEBF6}"/>
                </a:ext>
              </a:extLst>
            </p:cNvPr>
            <p:cNvGrpSpPr>
              <a:grpSpLocks/>
            </p:cNvGrpSpPr>
            <p:nvPr/>
          </p:nvGrpSpPr>
          <p:grpSpPr bwMode="auto">
            <a:xfrm>
              <a:off x="360" y="3334"/>
              <a:ext cx="3973" cy="717"/>
              <a:chOff x="231" y="3389"/>
              <a:chExt cx="3973" cy="717"/>
            </a:xfrm>
          </p:grpSpPr>
          <p:sp>
            <p:nvSpPr>
              <p:cNvPr id="27" name="Text Box 84">
                <a:extLst>
                  <a:ext uri="{FF2B5EF4-FFF2-40B4-BE49-F238E27FC236}">
                    <a16:creationId xmlns:a16="http://schemas.microsoft.com/office/drawing/2014/main" id="{37850BD1-9AE0-4857-A5AE-FD0A42A459B8}"/>
                  </a:ext>
                </a:extLst>
              </p:cNvPr>
              <p:cNvSpPr txBox="1">
                <a:spLocks noChangeArrowheads="1"/>
              </p:cNvSpPr>
              <p:nvPr/>
            </p:nvSpPr>
            <p:spPr bwMode="auto">
              <a:xfrm>
                <a:off x="1184" y="3389"/>
                <a:ext cx="30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2000" b="0" i="1">
                    <a:solidFill>
                      <a:srgbClr val="000000"/>
                    </a:solidFill>
                    <a:latin typeface="+mn-lt"/>
                  </a:rPr>
                  <a:t>(a) Find </a:t>
                </a:r>
                <a:r>
                  <a:rPr lang="en-GB" sz="2000" i="1">
                    <a:solidFill>
                      <a:schemeClr val="accent1"/>
                    </a:solidFill>
                    <a:latin typeface="+mn-lt"/>
                  </a:rPr>
                  <a:t>lightest</a:t>
                </a:r>
                <a:r>
                  <a:rPr lang="en-GB" sz="2000" b="0" i="1">
                    <a:solidFill>
                      <a:srgbClr val="A50021"/>
                    </a:solidFill>
                    <a:latin typeface="+mn-lt"/>
                  </a:rPr>
                  <a:t> </a:t>
                </a:r>
                <a:r>
                  <a:rPr lang="en-GB" sz="2000" b="0" i="1">
                    <a:latin typeface="+mn-lt"/>
                  </a:rPr>
                  <a:t>beam</a:t>
                </a:r>
                <a:endParaRPr lang="en-GB" sz="2000" b="0">
                  <a:latin typeface="+mn-lt"/>
                </a:endParaRPr>
              </a:p>
              <a:p>
                <a:pPr>
                  <a:buClr>
                    <a:srgbClr val="009B9B"/>
                  </a:buClr>
                  <a:buSzPct val="80000"/>
                  <a:buFont typeface="Wingdings" panose="05000000000000000000" pitchFamily="2" charset="2"/>
                  <a:buNone/>
                </a:pPr>
                <a:r>
                  <a:rPr lang="en-GB" sz="2000" b="0" i="1">
                    <a:solidFill>
                      <a:srgbClr val="000000"/>
                    </a:solidFill>
                    <a:latin typeface="+mn-lt"/>
                  </a:rPr>
                  <a:t>(b) Find </a:t>
                </a:r>
                <a:r>
                  <a:rPr lang="en-GB" sz="2000" i="1">
                    <a:solidFill>
                      <a:schemeClr val="accent1"/>
                    </a:solidFill>
                    <a:latin typeface="+mn-lt"/>
                  </a:rPr>
                  <a:t>cheapest</a:t>
                </a:r>
                <a:r>
                  <a:rPr lang="en-GB" sz="2000" b="0" i="1">
                    <a:solidFill>
                      <a:srgbClr val="A50021"/>
                    </a:solidFill>
                    <a:latin typeface="+mn-lt"/>
                  </a:rPr>
                  <a:t> </a:t>
                </a:r>
                <a:r>
                  <a:rPr lang="en-GB" sz="2000" b="0" i="1">
                    <a:latin typeface="+mn-lt"/>
                  </a:rPr>
                  <a:t>beam</a:t>
                </a:r>
              </a:p>
              <a:p>
                <a:pPr>
                  <a:buClr>
                    <a:srgbClr val="009B9B"/>
                  </a:buClr>
                  <a:buSzPct val="80000"/>
                  <a:buFont typeface="Wingdings" panose="05000000000000000000" pitchFamily="2" charset="2"/>
                  <a:buNone/>
                </a:pPr>
                <a:r>
                  <a:rPr lang="en-GB" sz="2000" b="0" i="1">
                    <a:solidFill>
                      <a:srgbClr val="000000"/>
                    </a:solidFill>
                    <a:latin typeface="+mn-lt"/>
                  </a:rPr>
                  <a:t>(c) Find beam with </a:t>
                </a:r>
                <a:r>
                  <a:rPr lang="en-GB" sz="2000" i="1">
                    <a:solidFill>
                      <a:schemeClr val="accent1"/>
                    </a:solidFill>
                    <a:latin typeface="+mn-lt"/>
                  </a:rPr>
                  <a:t>lowest embodied energy</a:t>
                </a:r>
                <a:endParaRPr lang="en-US" sz="2000" i="1">
                  <a:solidFill>
                    <a:schemeClr val="accent1"/>
                  </a:solidFill>
                  <a:latin typeface="+mn-lt"/>
                </a:endParaRPr>
              </a:p>
            </p:txBody>
          </p:sp>
          <p:sp>
            <p:nvSpPr>
              <p:cNvPr id="28" name="AutoShape 85">
                <a:extLst>
                  <a:ext uri="{FF2B5EF4-FFF2-40B4-BE49-F238E27FC236}">
                    <a16:creationId xmlns:a16="http://schemas.microsoft.com/office/drawing/2014/main" id="{B68321A2-CF66-461A-B10F-0FEB08757917}"/>
                  </a:ext>
                </a:extLst>
              </p:cNvPr>
              <p:cNvSpPr>
                <a:spLocks noChangeArrowheads="1"/>
              </p:cNvSpPr>
              <p:nvPr/>
            </p:nvSpPr>
            <p:spPr bwMode="auto">
              <a:xfrm>
                <a:off x="231" y="3402"/>
                <a:ext cx="873" cy="26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2000">
                    <a:solidFill>
                      <a:srgbClr val="000000"/>
                    </a:solidFill>
                    <a:latin typeface="+mn-lt"/>
                  </a:rPr>
                  <a:t> Objectives</a:t>
                </a:r>
                <a:r>
                  <a:rPr lang="en-US" sz="2000" b="0">
                    <a:solidFill>
                      <a:srgbClr val="000000"/>
                    </a:solidFill>
                    <a:latin typeface="+mn-lt"/>
                  </a:rPr>
                  <a:t> </a:t>
                </a:r>
              </a:p>
            </p:txBody>
          </p:sp>
        </p:grpSp>
        <p:sp>
          <p:nvSpPr>
            <p:cNvPr id="25" name="AutoShape 86">
              <a:extLst>
                <a:ext uri="{FF2B5EF4-FFF2-40B4-BE49-F238E27FC236}">
                  <a16:creationId xmlns:a16="http://schemas.microsoft.com/office/drawing/2014/main" id="{10D9264C-C8C8-44C0-A2F5-33209E156A01}"/>
                </a:ext>
              </a:extLst>
            </p:cNvPr>
            <p:cNvSpPr>
              <a:spLocks/>
            </p:cNvSpPr>
            <p:nvPr/>
          </p:nvSpPr>
          <p:spPr bwMode="auto">
            <a:xfrm>
              <a:off x="4335" y="3355"/>
              <a:ext cx="56" cy="677"/>
            </a:xfrm>
            <a:prstGeom prst="rightBrace">
              <a:avLst>
                <a:gd name="adj1" fmla="val 100744"/>
                <a:gd name="adj2" fmla="val 50000"/>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26" name="Text Box 87">
              <a:extLst>
                <a:ext uri="{FF2B5EF4-FFF2-40B4-BE49-F238E27FC236}">
                  <a16:creationId xmlns:a16="http://schemas.microsoft.com/office/drawing/2014/main" id="{E13C1EAB-01B2-4C66-BBD5-A98485CC66DB}"/>
                </a:ext>
              </a:extLst>
            </p:cNvPr>
            <p:cNvSpPr txBox="1">
              <a:spLocks noChangeArrowheads="1"/>
            </p:cNvSpPr>
            <p:nvPr/>
          </p:nvSpPr>
          <p:spPr bwMode="auto">
            <a:xfrm>
              <a:off x="4471" y="3506"/>
              <a:ext cx="11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2000" b="0">
                  <a:solidFill>
                    <a:srgbClr val="000000"/>
                  </a:solidFill>
                  <a:latin typeface="+mn-lt"/>
                </a:rPr>
                <a:t>That meets the constraints</a:t>
              </a:r>
            </a:p>
          </p:txBody>
        </p:sp>
      </p:grpSp>
    </p:spTree>
    <p:extLst>
      <p:ext uri="{BB962C8B-B14F-4D97-AF65-F5344CB8AC3E}">
        <p14:creationId xmlns:p14="http://schemas.microsoft.com/office/powerpoint/2010/main" val="319171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3AC82-3D3A-4868-BB3C-C47FF7A0ACBE}"/>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4CFD269-58A5-4A78-A2E8-BA30CB07E7D8}"/>
              </a:ext>
            </a:extLst>
          </p:cNvPr>
          <p:cNvSpPr>
            <a:spLocks noGrp="1"/>
          </p:cNvSpPr>
          <p:nvPr>
            <p:ph type="title"/>
          </p:nvPr>
        </p:nvSpPr>
        <p:spPr/>
        <p:txBody>
          <a:bodyPr/>
          <a:lstStyle/>
          <a:p>
            <a:r>
              <a:rPr lang="en-US" dirty="0"/>
              <a:t>Learning objectives for this lecture unit</a:t>
            </a:r>
          </a:p>
        </p:txBody>
      </p:sp>
      <p:graphicFrame>
        <p:nvGraphicFramePr>
          <p:cNvPr id="5" name="Table 4">
            <a:extLst>
              <a:ext uri="{FF2B5EF4-FFF2-40B4-BE49-F238E27FC236}">
                <a16:creationId xmlns:a16="http://schemas.microsoft.com/office/drawing/2014/main" id="{4480C8EA-098E-40F0-BC26-1ADC1AB9F702}"/>
              </a:ext>
            </a:extLst>
          </p:cNvPr>
          <p:cNvGraphicFramePr>
            <a:graphicFrameLocks noGrp="1"/>
          </p:cNvGraphicFramePr>
          <p:nvPr/>
        </p:nvGraphicFramePr>
        <p:xfrm>
          <a:off x="957742" y="2189862"/>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of the concept of shape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Understanding of how to explore and optimize mechanical design structures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select efficient material-shape combinations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Ability to select structural sections for prescribed design requirements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Awareness of how materials and shape interact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Appreciation of how shape and material properties interact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E3911DEA-8358-410D-B92A-8F5DD9C2BECD}"/>
              </a:ext>
            </a:extLst>
          </p:cNvPr>
          <p:cNvSpPr txBox="1">
            <a:spLocks/>
          </p:cNvSpPr>
          <p:nvPr/>
        </p:nvSpPr>
        <p:spPr bwMode="auto">
          <a:xfrm>
            <a:off x="957741" y="4592791"/>
            <a:ext cx="10276514" cy="1286506"/>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400" i="0" u="none" strike="noStrike" kern="0" cap="none" spc="0" normalizeH="0" baseline="0" noProof="0" dirty="0">
                <a:ln>
                  <a:noFill/>
                </a:ln>
                <a:solidFill>
                  <a:prstClr val="black"/>
                </a:solidFill>
                <a:effectLst/>
                <a:uLnTx/>
                <a:uFillTx/>
                <a:ea typeface="+mn-ea"/>
                <a:cs typeface="+mn-cs"/>
              </a:rPr>
              <a:t>Text: </a:t>
            </a:r>
            <a:r>
              <a:rPr kumimoji="0" lang="en-GB" sz="1400" b="0" i="0" u="none" strike="noStrike" kern="0" cap="none" spc="0" normalizeH="0" baseline="0" noProof="0" dirty="0">
                <a:ln>
                  <a:noFill/>
                </a:ln>
                <a:solidFill>
                  <a:prstClr val="black"/>
                </a:solidFill>
                <a:effectLst/>
                <a:uLnTx/>
                <a:uFillTx/>
                <a:ea typeface="+mn-ea"/>
                <a:cs typeface="+mn-cs"/>
              </a:rPr>
              <a:t>“Materials Selection in Mechanical Design”, 5th edition by M.F. Ashby, Butterworth Heinemann, Oxford, 2016, Chapters 10-11</a:t>
            </a:r>
          </a:p>
          <a:p>
            <a:pPr marL="552450" indent="-285750" algn="l">
              <a:buClr>
                <a:schemeClr val="accent1"/>
              </a:buClr>
              <a:buSzPct val="100000"/>
              <a:buFont typeface="Wingdings" panose="05000000000000000000" pitchFamily="2" charset="2"/>
              <a:buChar char="§"/>
              <a:defRPr/>
            </a:pPr>
            <a:r>
              <a:rPr kumimoji="0" lang="en-GB" sz="1400" i="0" u="none" strike="noStrike" kern="0" cap="none" spc="0" normalizeH="0" baseline="0" noProof="0" dirty="0">
                <a:ln>
                  <a:noFill/>
                </a:ln>
                <a:solidFill>
                  <a:prstClr val="black"/>
                </a:solidFill>
                <a:effectLst/>
                <a:uLnTx/>
                <a:uFillTx/>
                <a:ea typeface="+mn-ea"/>
                <a:cs typeface="+mn-cs"/>
              </a:rPr>
              <a:t>Software: </a:t>
            </a:r>
            <a:r>
              <a:rPr kumimoji="0" lang="en-GB" sz="1400" b="0" i="0" u="none" strike="noStrike" kern="0" cap="none" spc="0" normalizeH="0" baseline="0" noProof="0" dirty="0">
                <a:ln>
                  <a:noFill/>
                </a:ln>
                <a:solidFill>
                  <a:prstClr val="black"/>
                </a:solidFill>
                <a:effectLst/>
                <a:uLnTx/>
                <a:uFillTx/>
                <a:ea typeface="+mn-ea"/>
                <a:cs typeface="+mn-cs"/>
              </a:rPr>
              <a:t>The </a:t>
            </a:r>
            <a:r>
              <a:rPr kumimoji="0" lang="en-GB" sz="1400" b="0" i="0" u="none" strike="noStrike" kern="0" cap="none" spc="0" normalizeH="0" baseline="0" noProof="0" dirty="0">
                <a:ln>
                  <a:noFill/>
                </a:ln>
                <a:solidFill>
                  <a:prstClr val="black"/>
                </a:solidFill>
                <a:effectLst/>
                <a:uLnTx/>
                <a:uFillTx/>
                <a:ea typeface="+mn-ea"/>
                <a:cs typeface="+mn-cs"/>
                <a:hlinkClick r:id="rId3"/>
              </a:rPr>
              <a:t>Ansys Granta EduPack software </a:t>
            </a:r>
            <a:r>
              <a:rPr kumimoji="0" lang="en-GB" sz="1400" b="0" i="0" u="none" strike="noStrike" kern="0" cap="none" spc="0" normalizeH="0" baseline="0" noProof="0" dirty="0">
                <a:ln>
                  <a:noFill/>
                </a:ln>
                <a:solidFill>
                  <a:prstClr val="black"/>
                </a:solidFill>
                <a:effectLst/>
                <a:uLnTx/>
                <a:uFillTx/>
                <a:ea typeface="+mn-ea"/>
                <a:cs typeface="+mn-cs"/>
              </a:rPr>
              <a:t>Structural sections data-table and the Built Environment Level 2 database</a:t>
            </a: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C2198E1F-9718-BEA6-F3F8-3EA2C8064A66}"/>
              </a:ext>
            </a:extLst>
          </p:cNvPr>
          <p:cNvGraphicFramePr>
            <a:graphicFrameLocks noGrp="1"/>
          </p:cNvGraphicFramePr>
          <p:nvPr/>
        </p:nvGraphicFramePr>
        <p:xfrm>
          <a:off x="957741" y="1219200"/>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319386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53B10-46E3-73AC-1B68-3916C7CC6A3A}"/>
              </a:ext>
            </a:extLst>
          </p:cNvPr>
          <p:cNvPicPr>
            <a:picLocks noChangeAspect="1"/>
          </p:cNvPicPr>
          <p:nvPr/>
        </p:nvPicPr>
        <p:blipFill>
          <a:blip r:embed="rId3"/>
          <a:stretch>
            <a:fillRect/>
          </a:stretch>
        </p:blipFill>
        <p:spPr>
          <a:xfrm>
            <a:off x="546100" y="604837"/>
            <a:ext cx="8801100" cy="5648325"/>
          </a:xfrm>
          <a:prstGeom prst="rect">
            <a:avLst/>
          </a:prstGeom>
        </p:spPr>
      </p:pic>
      <p:sp>
        <p:nvSpPr>
          <p:cNvPr id="2" name="Slide Number Placeholder 1">
            <a:extLst>
              <a:ext uri="{FF2B5EF4-FFF2-40B4-BE49-F238E27FC236}">
                <a16:creationId xmlns:a16="http://schemas.microsoft.com/office/drawing/2014/main" id="{5D864543-22E2-4A88-AFA6-52CD155D14E8}"/>
              </a:ext>
            </a:extLst>
          </p:cNvPr>
          <p:cNvSpPr>
            <a:spLocks noGrp="1"/>
          </p:cNvSpPr>
          <p:nvPr>
            <p:ph type="sldNum" sz="quarter" idx="11"/>
          </p:nvPr>
        </p:nvSpPr>
        <p:spPr/>
        <p:txBody>
          <a:bodyPr/>
          <a:lstStyle/>
          <a:p>
            <a:fld id="{F0D23093-2AB0-F74C-B865-1A12A15B650E}" type="slidenum">
              <a:rPr lang="en-US" smtClean="0"/>
              <a:pPr/>
              <a:t>20</a:t>
            </a:fld>
            <a:endParaRPr lang="en-US"/>
          </a:p>
        </p:txBody>
      </p:sp>
      <p:sp>
        <p:nvSpPr>
          <p:cNvPr id="3" name="Title 2">
            <a:extLst>
              <a:ext uri="{FF2B5EF4-FFF2-40B4-BE49-F238E27FC236}">
                <a16:creationId xmlns:a16="http://schemas.microsoft.com/office/drawing/2014/main" id="{57D672C3-2ADC-4908-B716-7E7CC4CA8E52}"/>
              </a:ext>
            </a:extLst>
          </p:cNvPr>
          <p:cNvSpPr>
            <a:spLocks noGrp="1"/>
          </p:cNvSpPr>
          <p:nvPr>
            <p:ph type="title"/>
          </p:nvPr>
        </p:nvSpPr>
        <p:spPr/>
        <p:txBody>
          <a:bodyPr/>
          <a:lstStyle/>
          <a:p>
            <a:r>
              <a:rPr lang="en-GB"/>
              <a:t>Minimizing mass for given </a:t>
            </a:r>
            <a:r>
              <a:rPr lang="en-GB" err="1"/>
              <a:t>EI</a:t>
            </a:r>
            <a:r>
              <a:rPr lang="en-GB" baseline="-25000" err="1"/>
              <a:t>max</a:t>
            </a:r>
            <a:endParaRPr lang="en-US"/>
          </a:p>
        </p:txBody>
      </p:sp>
      <p:sp>
        <p:nvSpPr>
          <p:cNvPr id="5" name="Rectangle 4">
            <a:extLst>
              <a:ext uri="{FF2B5EF4-FFF2-40B4-BE49-F238E27FC236}">
                <a16:creationId xmlns:a16="http://schemas.microsoft.com/office/drawing/2014/main" id="{F1F344A2-EB30-4C7E-AE9E-09050C62A896}"/>
              </a:ext>
            </a:extLst>
          </p:cNvPr>
          <p:cNvSpPr>
            <a:spLocks noChangeArrowheads="1"/>
          </p:cNvSpPr>
          <p:nvPr/>
        </p:nvSpPr>
        <p:spPr bwMode="auto">
          <a:xfrm>
            <a:off x="6749368" y="2967691"/>
            <a:ext cx="4616538" cy="1291649"/>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buClr>
                <a:srgbClr val="009B9B"/>
              </a:buClr>
              <a:buSzPct val="80000"/>
              <a:buFont typeface="Wingdings" panose="05000000000000000000" pitchFamily="2" charset="2"/>
              <a:buNone/>
            </a:pPr>
            <a:r>
              <a:rPr lang="en-GB" sz="1800" i="1" dirty="0">
                <a:solidFill>
                  <a:srgbClr val="000000"/>
                </a:solidFill>
                <a:latin typeface="+mn-lt"/>
              </a:rPr>
              <a:t>Results</a:t>
            </a:r>
          </a:p>
          <a:p>
            <a:pPr>
              <a:spcBef>
                <a:spcPct val="0"/>
              </a:spcBef>
              <a:buClrTx/>
              <a:buSzPct val="80000"/>
              <a:buFont typeface="Wingdings" panose="05000000000000000000" pitchFamily="2" charset="2"/>
              <a:buChar char="ü"/>
            </a:pPr>
            <a:r>
              <a:rPr lang="en-GB" sz="1600" b="0" dirty="0">
                <a:solidFill>
                  <a:srgbClr val="000000"/>
                </a:solidFill>
                <a:latin typeface="+mn-lt"/>
              </a:rPr>
              <a:t> Extruded Aluminum Channel (140x40x1.74)</a:t>
            </a:r>
          </a:p>
          <a:p>
            <a:pPr>
              <a:spcBef>
                <a:spcPct val="0"/>
              </a:spcBef>
              <a:buClrTx/>
              <a:buSzPct val="80000"/>
              <a:buFont typeface="Wingdings" panose="05000000000000000000" pitchFamily="2" charset="2"/>
              <a:buChar char="ü"/>
            </a:pPr>
            <a:r>
              <a:rPr lang="en-GB" sz="1600" b="0" dirty="0">
                <a:solidFill>
                  <a:srgbClr val="000000"/>
                </a:solidFill>
                <a:latin typeface="+mn-lt"/>
              </a:rPr>
              <a:t> Extruded Aluminum Channel (152.4x28.6x1.75)</a:t>
            </a:r>
          </a:p>
          <a:p>
            <a:pPr>
              <a:spcBef>
                <a:spcPct val="0"/>
              </a:spcBef>
              <a:buClrTx/>
              <a:buSzPct val="80000"/>
              <a:buFont typeface="Wingdings" panose="05000000000000000000" pitchFamily="2" charset="2"/>
              <a:buChar char="ü"/>
            </a:pPr>
            <a:r>
              <a:rPr lang="en-GB" sz="1600" b="0" dirty="0">
                <a:solidFill>
                  <a:srgbClr val="000000"/>
                </a:solidFill>
                <a:latin typeface="+mn-lt"/>
              </a:rPr>
              <a:t> Extruded Aluminum Channel (130x50x1.82)</a:t>
            </a:r>
          </a:p>
        </p:txBody>
      </p:sp>
      <p:sp>
        <p:nvSpPr>
          <p:cNvPr id="6" name="Text Box 11">
            <a:extLst>
              <a:ext uri="{FF2B5EF4-FFF2-40B4-BE49-F238E27FC236}">
                <a16:creationId xmlns:a16="http://schemas.microsoft.com/office/drawing/2014/main" id="{187BFF84-A425-43D2-9A9D-70613E81A2D2}"/>
              </a:ext>
            </a:extLst>
          </p:cNvPr>
          <p:cNvSpPr txBox="1">
            <a:spLocks noChangeArrowheads="1"/>
          </p:cNvSpPr>
          <p:nvPr/>
        </p:nvSpPr>
        <p:spPr bwMode="auto">
          <a:xfrm>
            <a:off x="8000574" y="2068436"/>
            <a:ext cx="2297881" cy="530225"/>
          </a:xfrm>
          <a:prstGeom prst="rect">
            <a:avLst/>
          </a:prstGeom>
          <a:solidFill>
            <a:srgbClr val="EAEAEA"/>
          </a:solidFill>
          <a:ln w="12700">
            <a:solidFill>
              <a:schemeClr val="accent1"/>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Bending Stiffness EI  vs.</a:t>
            </a:r>
          </a:p>
          <a:p>
            <a:pPr algn="ctr">
              <a:spcBef>
                <a:spcPct val="0"/>
              </a:spcBef>
              <a:spcAft>
                <a:spcPct val="0"/>
              </a:spcAft>
              <a:buClr>
                <a:srgbClr val="009B9B"/>
              </a:buClr>
              <a:buSzPct val="80000"/>
              <a:buFont typeface="Wingdings" panose="05000000000000000000" pitchFamily="2" charset="2"/>
              <a:buNone/>
            </a:pPr>
            <a:r>
              <a:rPr lang="en-GB" sz="1600" b="0">
                <a:solidFill>
                  <a:srgbClr val="000000"/>
                </a:solidFill>
                <a:latin typeface="+mn-lt"/>
              </a:rPr>
              <a:t>mass per unit length</a:t>
            </a:r>
          </a:p>
        </p:txBody>
      </p:sp>
    </p:spTree>
    <p:extLst>
      <p:ext uri="{BB962C8B-B14F-4D97-AF65-F5344CB8AC3E}">
        <p14:creationId xmlns:p14="http://schemas.microsoft.com/office/powerpoint/2010/main" val="1539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DB810-A532-6AA2-5B3E-1472F61ABD55}"/>
              </a:ext>
            </a:extLst>
          </p:cNvPr>
          <p:cNvPicPr>
            <a:picLocks noChangeAspect="1"/>
          </p:cNvPicPr>
          <p:nvPr/>
        </p:nvPicPr>
        <p:blipFill>
          <a:blip r:embed="rId3"/>
          <a:stretch>
            <a:fillRect/>
          </a:stretch>
        </p:blipFill>
        <p:spPr>
          <a:xfrm>
            <a:off x="1695450" y="604837"/>
            <a:ext cx="8801100" cy="5648325"/>
          </a:xfrm>
          <a:prstGeom prst="rect">
            <a:avLst/>
          </a:prstGeom>
        </p:spPr>
      </p:pic>
      <p:sp>
        <p:nvSpPr>
          <p:cNvPr id="2" name="Slide Number Placeholder 1">
            <a:extLst>
              <a:ext uri="{FF2B5EF4-FFF2-40B4-BE49-F238E27FC236}">
                <a16:creationId xmlns:a16="http://schemas.microsoft.com/office/drawing/2014/main" id="{46C857E6-9F32-4840-9D03-A6AC398B2F10}"/>
              </a:ext>
            </a:extLst>
          </p:cNvPr>
          <p:cNvSpPr>
            <a:spLocks noGrp="1"/>
          </p:cNvSpPr>
          <p:nvPr>
            <p:ph type="sldNum" sz="quarter" idx="11"/>
          </p:nvPr>
        </p:nvSpPr>
        <p:spPr/>
        <p:txBody>
          <a:bodyPr/>
          <a:lstStyle/>
          <a:p>
            <a:fld id="{F0D23093-2AB0-F74C-B865-1A12A15B650E}" type="slidenum">
              <a:rPr lang="en-US" smtClean="0"/>
              <a:pPr/>
              <a:t>21</a:t>
            </a:fld>
            <a:endParaRPr lang="en-US"/>
          </a:p>
        </p:txBody>
      </p:sp>
      <p:sp>
        <p:nvSpPr>
          <p:cNvPr id="3" name="Title 2">
            <a:extLst>
              <a:ext uri="{FF2B5EF4-FFF2-40B4-BE49-F238E27FC236}">
                <a16:creationId xmlns:a16="http://schemas.microsoft.com/office/drawing/2014/main" id="{145238A6-9DC8-49B9-96B0-FC38B1CE513A}"/>
              </a:ext>
            </a:extLst>
          </p:cNvPr>
          <p:cNvSpPr>
            <a:spLocks noGrp="1"/>
          </p:cNvSpPr>
          <p:nvPr>
            <p:ph type="title"/>
          </p:nvPr>
        </p:nvSpPr>
        <p:spPr/>
        <p:txBody>
          <a:bodyPr/>
          <a:lstStyle/>
          <a:p>
            <a:r>
              <a:rPr lang="en-GB"/>
              <a:t>Minimizing cost for given </a:t>
            </a:r>
            <a:r>
              <a:rPr lang="en-GB" err="1"/>
              <a:t>EI</a:t>
            </a:r>
            <a:r>
              <a:rPr lang="en-GB" baseline="-25000" err="1"/>
              <a:t>max</a:t>
            </a:r>
            <a:endParaRPr lang="en-US"/>
          </a:p>
        </p:txBody>
      </p:sp>
      <p:sp>
        <p:nvSpPr>
          <p:cNvPr id="5" name="Rectangle 13">
            <a:extLst>
              <a:ext uri="{FF2B5EF4-FFF2-40B4-BE49-F238E27FC236}">
                <a16:creationId xmlns:a16="http://schemas.microsoft.com/office/drawing/2014/main" id="{E8D5336E-3DFB-4328-9FC6-5DE2A0E3E8F2}"/>
              </a:ext>
            </a:extLst>
          </p:cNvPr>
          <p:cNvSpPr>
            <a:spLocks noChangeArrowheads="1"/>
          </p:cNvSpPr>
          <p:nvPr/>
        </p:nvSpPr>
        <p:spPr bwMode="auto">
          <a:xfrm>
            <a:off x="8115505" y="3238091"/>
            <a:ext cx="3844101" cy="1283117"/>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800" i="1" dirty="0">
                <a:solidFill>
                  <a:srgbClr val="000000"/>
                </a:solidFill>
                <a:latin typeface="+mn-lt"/>
              </a:rPr>
              <a:t>Results</a:t>
            </a:r>
          </a:p>
          <a:p>
            <a:pPr>
              <a:spcBef>
                <a:spcPct val="0"/>
              </a:spcBef>
              <a:buClrTx/>
              <a:buSzPct val="80000"/>
              <a:buFont typeface="Wingdings" panose="05000000000000000000" pitchFamily="2" charset="2"/>
              <a:buChar char="ü"/>
            </a:pPr>
            <a:r>
              <a:rPr lang="en-GB" sz="1600" b="0" dirty="0">
                <a:solidFill>
                  <a:srgbClr val="000000"/>
                </a:solidFill>
                <a:latin typeface="+mn-lt"/>
              </a:rPr>
              <a:t> Sawn Softwood section-(175x25x2.41)</a:t>
            </a:r>
          </a:p>
          <a:p>
            <a:pPr>
              <a:spcBef>
                <a:spcPct val="0"/>
              </a:spcBef>
              <a:buClrTx/>
              <a:buSzPct val="80000"/>
              <a:buFont typeface="Wingdings" panose="05000000000000000000" pitchFamily="2" charset="2"/>
              <a:buChar char="ü"/>
            </a:pPr>
            <a:r>
              <a:rPr lang="en-GB" sz="1600" b="0" dirty="0">
                <a:solidFill>
                  <a:srgbClr val="000000"/>
                </a:solidFill>
                <a:latin typeface="+mn-lt"/>
              </a:rPr>
              <a:t> Sawn Softwood section-(200x22x2.42)</a:t>
            </a:r>
          </a:p>
          <a:p>
            <a:pPr>
              <a:spcBef>
                <a:spcPct val="0"/>
              </a:spcBef>
              <a:buClrTx/>
              <a:buSzPct val="80000"/>
              <a:buFont typeface="Wingdings" panose="05000000000000000000" pitchFamily="2" charset="2"/>
              <a:buChar char="ü"/>
            </a:pPr>
            <a:r>
              <a:rPr lang="en-GB" sz="1600" b="0" dirty="0">
                <a:solidFill>
                  <a:srgbClr val="000000"/>
                </a:solidFill>
                <a:latin typeface="+mn-lt"/>
              </a:rPr>
              <a:t> Sawn Softwood section-(200x25x2.75)</a:t>
            </a:r>
          </a:p>
        </p:txBody>
      </p:sp>
      <p:sp>
        <p:nvSpPr>
          <p:cNvPr id="6" name="Text Box 5">
            <a:extLst>
              <a:ext uri="{FF2B5EF4-FFF2-40B4-BE49-F238E27FC236}">
                <a16:creationId xmlns:a16="http://schemas.microsoft.com/office/drawing/2014/main" id="{D44F5541-5C34-4E45-B1D5-5BFE51095EB2}"/>
              </a:ext>
            </a:extLst>
          </p:cNvPr>
          <p:cNvSpPr txBox="1">
            <a:spLocks noChangeArrowheads="1"/>
          </p:cNvSpPr>
          <p:nvPr/>
        </p:nvSpPr>
        <p:spPr bwMode="auto">
          <a:xfrm>
            <a:off x="9154101" y="2001672"/>
            <a:ext cx="2297113" cy="610473"/>
          </a:xfrm>
          <a:prstGeom prst="rect">
            <a:avLst/>
          </a:prstGeom>
          <a:solidFill>
            <a:srgbClr val="EAEAEA"/>
          </a:solidFill>
          <a:ln w="12700">
            <a:solidFill>
              <a:schemeClr val="accent1"/>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b="0" dirty="0">
                <a:solidFill>
                  <a:srgbClr val="000000"/>
                </a:solidFill>
                <a:latin typeface="+mn-lt"/>
              </a:rPr>
              <a:t>Bending Stiffness EI  vs.</a:t>
            </a:r>
          </a:p>
          <a:p>
            <a:pPr algn="ctr">
              <a:spcBef>
                <a:spcPct val="0"/>
              </a:spcBef>
              <a:spcAft>
                <a:spcPct val="0"/>
              </a:spcAft>
              <a:buClr>
                <a:srgbClr val="009B9B"/>
              </a:buClr>
              <a:buSzPct val="80000"/>
              <a:buFont typeface="Wingdings" panose="05000000000000000000" pitchFamily="2" charset="2"/>
              <a:buNone/>
            </a:pPr>
            <a:r>
              <a:rPr lang="en-GB" sz="1600" b="0" dirty="0">
                <a:solidFill>
                  <a:srgbClr val="000000"/>
                </a:solidFill>
                <a:latin typeface="+mn-lt"/>
              </a:rPr>
              <a:t>price per unit length</a:t>
            </a:r>
          </a:p>
        </p:txBody>
      </p:sp>
    </p:spTree>
    <p:extLst>
      <p:ext uri="{BB962C8B-B14F-4D97-AF65-F5344CB8AC3E}">
        <p14:creationId xmlns:p14="http://schemas.microsoft.com/office/powerpoint/2010/main" val="15542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E5F12-C033-36A1-B174-B1632B4829AF}"/>
              </a:ext>
            </a:extLst>
          </p:cNvPr>
          <p:cNvPicPr>
            <a:picLocks noChangeAspect="1"/>
          </p:cNvPicPr>
          <p:nvPr/>
        </p:nvPicPr>
        <p:blipFill>
          <a:blip r:embed="rId3"/>
          <a:stretch>
            <a:fillRect/>
          </a:stretch>
        </p:blipFill>
        <p:spPr>
          <a:xfrm>
            <a:off x="1695450" y="604837"/>
            <a:ext cx="8801100" cy="5648325"/>
          </a:xfrm>
          <a:prstGeom prst="rect">
            <a:avLst/>
          </a:prstGeom>
        </p:spPr>
      </p:pic>
      <p:sp>
        <p:nvSpPr>
          <p:cNvPr id="2" name="Slide Number Placeholder 1">
            <a:extLst>
              <a:ext uri="{FF2B5EF4-FFF2-40B4-BE49-F238E27FC236}">
                <a16:creationId xmlns:a16="http://schemas.microsoft.com/office/drawing/2014/main" id="{DC38E6CC-0035-4492-A5EE-799B126F89CF}"/>
              </a:ext>
            </a:extLst>
          </p:cNvPr>
          <p:cNvSpPr>
            <a:spLocks noGrp="1"/>
          </p:cNvSpPr>
          <p:nvPr>
            <p:ph type="sldNum" sz="quarter" idx="11"/>
          </p:nvPr>
        </p:nvSpPr>
        <p:spPr/>
        <p:txBody>
          <a:bodyPr/>
          <a:lstStyle/>
          <a:p>
            <a:fld id="{F0D23093-2AB0-F74C-B865-1A12A15B650E}" type="slidenum">
              <a:rPr lang="en-US" smtClean="0"/>
              <a:pPr/>
              <a:t>22</a:t>
            </a:fld>
            <a:endParaRPr lang="en-US"/>
          </a:p>
        </p:txBody>
      </p:sp>
      <p:sp>
        <p:nvSpPr>
          <p:cNvPr id="3" name="Title 2">
            <a:extLst>
              <a:ext uri="{FF2B5EF4-FFF2-40B4-BE49-F238E27FC236}">
                <a16:creationId xmlns:a16="http://schemas.microsoft.com/office/drawing/2014/main" id="{F884168F-8195-4FF1-8C61-FD4A2A926921}"/>
              </a:ext>
            </a:extLst>
          </p:cNvPr>
          <p:cNvSpPr>
            <a:spLocks noGrp="1"/>
          </p:cNvSpPr>
          <p:nvPr>
            <p:ph type="title"/>
          </p:nvPr>
        </p:nvSpPr>
        <p:spPr/>
        <p:txBody>
          <a:bodyPr/>
          <a:lstStyle/>
          <a:p>
            <a:r>
              <a:rPr lang="en-GB"/>
              <a:t>Minimizing embodied energy for given </a:t>
            </a:r>
            <a:r>
              <a:rPr lang="en-GB" err="1"/>
              <a:t>EI</a:t>
            </a:r>
            <a:r>
              <a:rPr lang="en-GB" baseline="-25000" err="1"/>
              <a:t>max</a:t>
            </a:r>
            <a:endParaRPr lang="en-US"/>
          </a:p>
        </p:txBody>
      </p:sp>
      <p:sp>
        <p:nvSpPr>
          <p:cNvPr id="5" name="Rectangle 4">
            <a:extLst>
              <a:ext uri="{FF2B5EF4-FFF2-40B4-BE49-F238E27FC236}">
                <a16:creationId xmlns:a16="http://schemas.microsoft.com/office/drawing/2014/main" id="{7B42380B-5E10-4D91-BD98-1DC7D17DE3BE}"/>
              </a:ext>
            </a:extLst>
          </p:cNvPr>
          <p:cNvSpPr>
            <a:spLocks noChangeArrowheads="1"/>
          </p:cNvSpPr>
          <p:nvPr/>
        </p:nvSpPr>
        <p:spPr bwMode="auto">
          <a:xfrm>
            <a:off x="8015898" y="3229720"/>
            <a:ext cx="3528344" cy="1223899"/>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i="1" dirty="0">
                <a:solidFill>
                  <a:srgbClr val="000000"/>
                </a:solidFill>
                <a:latin typeface="+mn-lt"/>
              </a:rPr>
              <a:t>Results</a:t>
            </a:r>
          </a:p>
          <a:p>
            <a:pPr>
              <a:spcBef>
                <a:spcPct val="0"/>
              </a:spcBef>
              <a:buClrTx/>
              <a:buSzPct val="80000"/>
              <a:buFont typeface="Wingdings" panose="05000000000000000000" pitchFamily="2" charset="2"/>
              <a:buChar char="ü"/>
            </a:pPr>
            <a:r>
              <a:rPr lang="en-GB" sz="1400" b="0" dirty="0">
                <a:solidFill>
                  <a:srgbClr val="000000"/>
                </a:solidFill>
                <a:latin typeface="+mn-lt"/>
              </a:rPr>
              <a:t> Sawn Softwood section-(175x25x2.41)</a:t>
            </a:r>
          </a:p>
          <a:p>
            <a:pPr>
              <a:spcBef>
                <a:spcPct val="0"/>
              </a:spcBef>
              <a:buClrTx/>
              <a:buSzPct val="80000"/>
              <a:buFont typeface="Wingdings" panose="05000000000000000000" pitchFamily="2" charset="2"/>
              <a:buChar char="ü"/>
            </a:pPr>
            <a:r>
              <a:rPr lang="en-GB" sz="1400" b="0" dirty="0">
                <a:solidFill>
                  <a:srgbClr val="000000"/>
                </a:solidFill>
                <a:latin typeface="+mn-lt"/>
              </a:rPr>
              <a:t> Sawn Softwood section-(200x22x2.42)</a:t>
            </a:r>
          </a:p>
          <a:p>
            <a:pPr>
              <a:spcBef>
                <a:spcPct val="0"/>
              </a:spcBef>
              <a:buClrTx/>
              <a:buSzPct val="80000"/>
              <a:buFont typeface="Wingdings" panose="05000000000000000000" pitchFamily="2" charset="2"/>
              <a:buChar char="ü"/>
            </a:pPr>
            <a:r>
              <a:rPr lang="en-GB" sz="1400" b="0" dirty="0">
                <a:solidFill>
                  <a:srgbClr val="000000"/>
                </a:solidFill>
                <a:latin typeface="+mn-lt"/>
              </a:rPr>
              <a:t> Sawn Softwood section-(200x25x2.75)</a:t>
            </a:r>
          </a:p>
        </p:txBody>
      </p:sp>
      <p:sp>
        <p:nvSpPr>
          <p:cNvPr id="6" name="Text Box 13">
            <a:extLst>
              <a:ext uri="{FF2B5EF4-FFF2-40B4-BE49-F238E27FC236}">
                <a16:creationId xmlns:a16="http://schemas.microsoft.com/office/drawing/2014/main" id="{CAE83D78-86CB-4282-A133-DA596A6B5855}"/>
              </a:ext>
            </a:extLst>
          </p:cNvPr>
          <p:cNvSpPr txBox="1">
            <a:spLocks noChangeArrowheads="1"/>
          </p:cNvSpPr>
          <p:nvPr/>
        </p:nvSpPr>
        <p:spPr bwMode="auto">
          <a:xfrm>
            <a:off x="8513481" y="2017235"/>
            <a:ext cx="2987675" cy="530225"/>
          </a:xfrm>
          <a:prstGeom prst="rect">
            <a:avLst/>
          </a:prstGeom>
          <a:solidFill>
            <a:srgbClr val="EAEAEA"/>
          </a:solidFill>
          <a:ln w="12700">
            <a:solidFill>
              <a:schemeClr val="accent1"/>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b="0">
                <a:solidFill>
                  <a:srgbClr val="000000"/>
                </a:solidFill>
                <a:latin typeface="+mn-lt"/>
              </a:rPr>
              <a:t>Bending Stiffness EI  vs.</a:t>
            </a:r>
          </a:p>
          <a:p>
            <a:pPr algn="ctr">
              <a:spcBef>
                <a:spcPct val="0"/>
              </a:spcBef>
              <a:spcAft>
                <a:spcPct val="0"/>
              </a:spcAft>
              <a:buClr>
                <a:srgbClr val="009B9B"/>
              </a:buClr>
              <a:buSzPct val="80000"/>
              <a:buFont typeface="Wingdings" panose="05000000000000000000" pitchFamily="2" charset="2"/>
              <a:buNone/>
            </a:pPr>
            <a:r>
              <a:rPr lang="en-GB" sz="1400" b="0">
                <a:solidFill>
                  <a:srgbClr val="000000"/>
                </a:solidFill>
                <a:latin typeface="+mn-lt"/>
              </a:rPr>
              <a:t>Embodied energy per unit length</a:t>
            </a:r>
          </a:p>
        </p:txBody>
      </p:sp>
    </p:spTree>
    <p:extLst>
      <p:ext uri="{BB962C8B-B14F-4D97-AF65-F5344CB8AC3E}">
        <p14:creationId xmlns:p14="http://schemas.microsoft.com/office/powerpoint/2010/main" val="24151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5322B5-5D25-4C18-AFB0-AE23F6513787}"/>
              </a:ext>
            </a:extLst>
          </p:cNvPr>
          <p:cNvPicPr>
            <a:picLocks noChangeAspect="1"/>
          </p:cNvPicPr>
          <p:nvPr/>
        </p:nvPicPr>
        <p:blipFill>
          <a:blip r:embed="rId3"/>
          <a:stretch>
            <a:fillRect/>
          </a:stretch>
        </p:blipFill>
        <p:spPr>
          <a:xfrm>
            <a:off x="1320738" y="643137"/>
            <a:ext cx="8801100" cy="5648325"/>
          </a:xfrm>
          <a:prstGeom prst="rect">
            <a:avLst/>
          </a:prstGeom>
        </p:spPr>
      </p:pic>
      <p:sp>
        <p:nvSpPr>
          <p:cNvPr id="2" name="Slide Number Placeholder 1">
            <a:extLst>
              <a:ext uri="{FF2B5EF4-FFF2-40B4-BE49-F238E27FC236}">
                <a16:creationId xmlns:a16="http://schemas.microsoft.com/office/drawing/2014/main" id="{0D54FDE1-EDD0-4606-9755-710F91AACC61}"/>
              </a:ext>
            </a:extLst>
          </p:cNvPr>
          <p:cNvSpPr>
            <a:spLocks noGrp="1"/>
          </p:cNvSpPr>
          <p:nvPr>
            <p:ph type="sldNum" sz="quarter" idx="11"/>
          </p:nvPr>
        </p:nvSpPr>
        <p:spPr/>
        <p:txBody>
          <a:bodyPr/>
          <a:lstStyle/>
          <a:p>
            <a:fld id="{F0D23093-2AB0-F74C-B865-1A12A15B650E}" type="slidenum">
              <a:rPr lang="en-US" smtClean="0"/>
              <a:pPr/>
              <a:t>23</a:t>
            </a:fld>
            <a:endParaRPr lang="en-US"/>
          </a:p>
        </p:txBody>
      </p:sp>
      <p:sp>
        <p:nvSpPr>
          <p:cNvPr id="3" name="Title 2">
            <a:extLst>
              <a:ext uri="{FF2B5EF4-FFF2-40B4-BE49-F238E27FC236}">
                <a16:creationId xmlns:a16="http://schemas.microsoft.com/office/drawing/2014/main" id="{F5E6303B-A97B-470F-B6D1-E64F6756D34D}"/>
              </a:ext>
            </a:extLst>
          </p:cNvPr>
          <p:cNvSpPr>
            <a:spLocks noGrp="1"/>
          </p:cNvSpPr>
          <p:nvPr>
            <p:ph type="title"/>
          </p:nvPr>
        </p:nvSpPr>
        <p:spPr/>
        <p:txBody>
          <a:bodyPr/>
          <a:lstStyle/>
          <a:p>
            <a:r>
              <a:rPr lang="en-GB"/>
              <a:t>Minimizing embodied energy for given </a:t>
            </a:r>
            <a:r>
              <a:rPr lang="en-GB" err="1"/>
              <a:t>EI</a:t>
            </a:r>
            <a:r>
              <a:rPr lang="en-GB" baseline="-25000" err="1"/>
              <a:t>max</a:t>
            </a:r>
            <a:endParaRPr lang="en-US"/>
          </a:p>
        </p:txBody>
      </p:sp>
      <p:sp>
        <p:nvSpPr>
          <p:cNvPr id="5" name="Rectangle 4">
            <a:extLst>
              <a:ext uri="{FF2B5EF4-FFF2-40B4-BE49-F238E27FC236}">
                <a16:creationId xmlns:a16="http://schemas.microsoft.com/office/drawing/2014/main" id="{232D1432-66E5-4C8F-9F24-019B863F2DA6}"/>
              </a:ext>
            </a:extLst>
          </p:cNvPr>
          <p:cNvSpPr>
            <a:spLocks noChangeArrowheads="1"/>
          </p:cNvSpPr>
          <p:nvPr/>
        </p:nvSpPr>
        <p:spPr bwMode="auto">
          <a:xfrm>
            <a:off x="2508108" y="4577372"/>
            <a:ext cx="6391733" cy="1536182"/>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solidFill>
                <a:srgbClr val="000000"/>
              </a:solidFill>
            </a:endParaRPr>
          </a:p>
        </p:txBody>
      </p:sp>
      <p:sp>
        <p:nvSpPr>
          <p:cNvPr id="6" name="Rectangle 5">
            <a:extLst>
              <a:ext uri="{FF2B5EF4-FFF2-40B4-BE49-F238E27FC236}">
                <a16:creationId xmlns:a16="http://schemas.microsoft.com/office/drawing/2014/main" id="{5E500BC7-64C6-4B4C-974F-A66E03EA4810}"/>
              </a:ext>
            </a:extLst>
          </p:cNvPr>
          <p:cNvSpPr>
            <a:spLocks noChangeArrowheads="1"/>
          </p:cNvSpPr>
          <p:nvPr/>
        </p:nvSpPr>
        <p:spPr bwMode="auto">
          <a:xfrm>
            <a:off x="8310284" y="515962"/>
            <a:ext cx="3714750" cy="1374775"/>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i="1">
                <a:solidFill>
                  <a:srgbClr val="000000"/>
                </a:solidFill>
                <a:latin typeface="+mn-lt"/>
              </a:rPr>
              <a:t>Results</a:t>
            </a:r>
          </a:p>
          <a:p>
            <a:pPr>
              <a:spcBef>
                <a:spcPct val="0"/>
              </a:spcBef>
              <a:buClrTx/>
              <a:buSzPct val="80000"/>
              <a:buFont typeface="Wingdings" panose="05000000000000000000" pitchFamily="2" charset="2"/>
              <a:buChar char="ü"/>
            </a:pPr>
            <a:r>
              <a:rPr lang="en-GB" sz="1400" b="0">
                <a:solidFill>
                  <a:srgbClr val="000000"/>
                </a:solidFill>
                <a:latin typeface="+mn-lt"/>
              </a:rPr>
              <a:t> Sawn Softwood section-(175x25x2.41)</a:t>
            </a:r>
          </a:p>
          <a:p>
            <a:pPr>
              <a:spcBef>
                <a:spcPct val="0"/>
              </a:spcBef>
              <a:buClrTx/>
              <a:buSzPct val="80000"/>
              <a:buFont typeface="Wingdings" panose="05000000000000000000" pitchFamily="2" charset="2"/>
              <a:buChar char="ü"/>
            </a:pPr>
            <a:r>
              <a:rPr lang="en-GB" sz="1400" b="0">
                <a:solidFill>
                  <a:srgbClr val="000000"/>
                </a:solidFill>
                <a:latin typeface="+mn-lt"/>
              </a:rPr>
              <a:t> Sawn Softwood section-(200x22x2.42)</a:t>
            </a:r>
          </a:p>
          <a:p>
            <a:pPr>
              <a:spcBef>
                <a:spcPct val="0"/>
              </a:spcBef>
              <a:buClrTx/>
              <a:buSzPct val="80000"/>
              <a:buFont typeface="Wingdings" panose="05000000000000000000" pitchFamily="2" charset="2"/>
              <a:buChar char="ü"/>
            </a:pPr>
            <a:r>
              <a:rPr lang="en-GB" sz="1400" b="0">
                <a:solidFill>
                  <a:srgbClr val="000000"/>
                </a:solidFill>
                <a:latin typeface="+mn-lt"/>
              </a:rPr>
              <a:t> Sawn Softwood section-(200x25x2.75)</a:t>
            </a:r>
          </a:p>
          <a:p>
            <a:pPr>
              <a:spcBef>
                <a:spcPct val="0"/>
              </a:spcBef>
              <a:buClrTx/>
              <a:buSzPct val="80000"/>
              <a:buFont typeface="Wingdings" panose="05000000000000000000" pitchFamily="2" charset="2"/>
              <a:buChar char="ü"/>
            </a:pPr>
            <a:r>
              <a:rPr lang="en-GB" sz="1400" b="0">
                <a:solidFill>
                  <a:srgbClr val="000000"/>
                </a:solidFill>
                <a:latin typeface="+mn-lt"/>
              </a:rPr>
              <a:t> Sawn Softwood section-(150x36x2.97)</a:t>
            </a:r>
          </a:p>
        </p:txBody>
      </p:sp>
    </p:spTree>
    <p:extLst>
      <p:ext uri="{BB962C8B-B14F-4D97-AF65-F5344CB8AC3E}">
        <p14:creationId xmlns:p14="http://schemas.microsoft.com/office/powerpoint/2010/main" val="35215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24</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US" dirty="0"/>
              <a:t>Summary</a:t>
            </a:r>
          </a:p>
        </p:txBody>
      </p:sp>
      <p:grpSp>
        <p:nvGrpSpPr>
          <p:cNvPr id="4" name="Group 3">
            <a:extLst>
              <a:ext uri="{FF2B5EF4-FFF2-40B4-BE49-F238E27FC236}">
                <a16:creationId xmlns:a16="http://schemas.microsoft.com/office/drawing/2014/main" id="{DD5ADB7D-E170-4193-BAF4-F94E911A742A}"/>
              </a:ext>
            </a:extLst>
          </p:cNvPr>
          <p:cNvGrpSpPr>
            <a:grpSpLocks/>
          </p:cNvGrpSpPr>
          <p:nvPr/>
        </p:nvGrpSpPr>
        <p:grpSpPr bwMode="auto">
          <a:xfrm>
            <a:off x="381000" y="1089476"/>
            <a:ext cx="11354250" cy="5632453"/>
            <a:chOff x="-417" y="942"/>
            <a:chExt cx="5469" cy="3548"/>
          </a:xfrm>
        </p:grpSpPr>
        <p:sp>
          <p:nvSpPr>
            <p:cNvPr id="5" name="Text Box 4">
              <a:extLst>
                <a:ext uri="{FF2B5EF4-FFF2-40B4-BE49-F238E27FC236}">
                  <a16:creationId xmlns:a16="http://schemas.microsoft.com/office/drawing/2014/main" id="{9871F296-8DF8-4AA8-89A5-99CEC32DC467}"/>
                </a:ext>
              </a:extLst>
            </p:cNvPr>
            <p:cNvSpPr txBox="1">
              <a:spLocks noChangeArrowheads="1"/>
            </p:cNvSpPr>
            <p:nvPr/>
          </p:nvSpPr>
          <p:spPr bwMode="auto">
            <a:xfrm>
              <a:off x="-417" y="942"/>
              <a:ext cx="5469" cy="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342900" indent="-342900">
                <a:spcBef>
                  <a:spcPts val="1600"/>
                </a:spcBef>
                <a:spcAft>
                  <a:spcPts val="1600"/>
                </a:spcAft>
                <a:buClr>
                  <a:schemeClr val="accent1"/>
                </a:buClr>
                <a:buSzPct val="110000"/>
                <a:buFont typeface="Wingdings" panose="05000000000000000000" pitchFamily="2" charset="2"/>
                <a:buChar char="§"/>
              </a:pPr>
              <a:r>
                <a:rPr lang="en-US" sz="2000" dirty="0">
                  <a:latin typeface="+mn-lt"/>
                </a:rPr>
                <a:t>When materials carry bending, torsion or axial compression, the section shape becomes important.</a:t>
              </a:r>
            </a:p>
            <a:p>
              <a:pPr marL="342900" indent="-342900">
                <a:spcBef>
                  <a:spcPts val="1600"/>
                </a:spcBef>
                <a:spcAft>
                  <a:spcPts val="1600"/>
                </a:spcAft>
                <a:buClr>
                  <a:schemeClr val="accent1"/>
                </a:buClr>
                <a:buSzPct val="110000"/>
                <a:buFont typeface="Wingdings" panose="05000000000000000000" pitchFamily="2" charset="2"/>
                <a:buChar char="§"/>
              </a:pPr>
              <a:r>
                <a:rPr lang="en-US" sz="2000" dirty="0">
                  <a:latin typeface="+mn-lt"/>
                </a:rPr>
                <a:t>The “shape efficiency” is the amount of material needed to carry the load.  It is measured by the shape factor, </a:t>
              </a:r>
              <a:r>
                <a:rPr lang="en-US" sz="2000" dirty="0">
                  <a:latin typeface="+mn-lt"/>
                  <a:sym typeface="Symbol" panose="05050102010706020507" pitchFamily="18" charset="2"/>
                </a:rPr>
                <a:t>.</a:t>
              </a:r>
            </a:p>
            <a:p>
              <a:pPr marL="342900" indent="-342900">
                <a:spcBef>
                  <a:spcPts val="1600"/>
                </a:spcBef>
                <a:spcAft>
                  <a:spcPts val="1600"/>
                </a:spcAft>
                <a:buClr>
                  <a:schemeClr val="accent1"/>
                </a:buClr>
                <a:buSzPct val="110000"/>
                <a:buFont typeface="Wingdings" panose="05000000000000000000" pitchFamily="2" charset="2"/>
                <a:buChar char="§"/>
              </a:pPr>
              <a:r>
                <a:rPr lang="en-US" sz="2000" dirty="0">
                  <a:latin typeface="+mn-lt"/>
                </a:rPr>
                <a:t>If two materials have the </a:t>
              </a:r>
              <a:r>
                <a:rPr lang="en-US" sz="2000" i="1" dirty="0">
                  <a:latin typeface="+mn-lt"/>
                </a:rPr>
                <a:t>same</a:t>
              </a:r>
              <a:r>
                <a:rPr lang="en-US" sz="2000" dirty="0">
                  <a:latin typeface="+mn-lt"/>
                </a:rPr>
                <a:t> shape, the standard indices for bending (e.g.                ) guide the choice.</a:t>
              </a:r>
            </a:p>
            <a:p>
              <a:pPr marL="342900" indent="-342900">
                <a:spcBef>
                  <a:spcPts val="1600"/>
                </a:spcBef>
                <a:spcAft>
                  <a:spcPts val="1600"/>
                </a:spcAft>
                <a:buClr>
                  <a:schemeClr val="accent1"/>
                </a:buClr>
                <a:buSzPct val="110000"/>
                <a:buFont typeface="Wingdings" panose="05000000000000000000" pitchFamily="2" charset="2"/>
                <a:buChar char="§"/>
              </a:pPr>
              <a:r>
                <a:rPr lang="en-US" sz="2000" dirty="0">
                  <a:latin typeface="+mn-lt"/>
                </a:rPr>
                <a:t>If materials can be made -- or are available -- in different shapes, then indices which include the shape (e.g.                      ) guide the choice.</a:t>
              </a:r>
            </a:p>
            <a:p>
              <a:pPr marL="342900" indent="-342900">
                <a:spcBef>
                  <a:spcPts val="1600"/>
                </a:spcBef>
                <a:spcAft>
                  <a:spcPts val="1600"/>
                </a:spcAft>
                <a:buClr>
                  <a:schemeClr val="accent1"/>
                </a:buClr>
                <a:buSzPct val="110000"/>
                <a:buFont typeface="Wingdings" panose="05000000000000000000" pitchFamily="2" charset="2"/>
                <a:buChar char="§"/>
              </a:pPr>
              <a:r>
                <a:rPr lang="en-US" sz="2000" b="0" dirty="0">
                  <a:solidFill>
                    <a:srgbClr val="000000"/>
                  </a:solidFill>
                  <a:latin typeface="+mn-lt"/>
                </a:rPr>
                <a:t>The Ansys Granta EduPack software Structural sections data-table and the </a:t>
              </a:r>
              <a:r>
                <a:rPr lang="en-US" sz="2000" i="1" dirty="0">
                  <a:latin typeface="+mn-lt"/>
                </a:rPr>
                <a:t>Built Environment</a:t>
              </a:r>
              <a:r>
                <a:rPr lang="en-US" sz="2000" i="1" dirty="0">
                  <a:solidFill>
                    <a:srgbClr val="666633"/>
                  </a:solidFill>
                  <a:latin typeface="+mn-lt"/>
                </a:rPr>
                <a:t> </a:t>
              </a:r>
              <a:r>
                <a:rPr lang="en-US" sz="2000" b="0" dirty="0">
                  <a:solidFill>
                    <a:srgbClr val="000000"/>
                  </a:solidFill>
                  <a:latin typeface="+mn-lt"/>
                </a:rPr>
                <a:t>database allows standard sections to be explored and selected to meet multiple constraints</a:t>
              </a:r>
            </a:p>
            <a:p>
              <a:pPr marL="342900" indent="-342900">
                <a:spcBef>
                  <a:spcPts val="1600"/>
                </a:spcBef>
                <a:spcAft>
                  <a:spcPts val="1600"/>
                </a:spcAft>
                <a:buClr>
                  <a:schemeClr val="accent1"/>
                </a:buClr>
                <a:buSzPct val="110000"/>
                <a:buFont typeface="Wingdings" panose="05000000000000000000" pitchFamily="2" charset="2"/>
                <a:buChar char="§"/>
              </a:pPr>
              <a:r>
                <a:rPr lang="en-US" sz="2000" b="0" dirty="0">
                  <a:solidFill>
                    <a:srgbClr val="000000"/>
                  </a:solidFill>
                  <a:latin typeface="+mn-lt"/>
                </a:rPr>
                <a:t>It introduces the idea of choice to </a:t>
              </a:r>
              <a:r>
                <a:rPr lang="en-US" sz="2000" dirty="0">
                  <a:latin typeface="+mn-lt"/>
                </a:rPr>
                <a:t>optimize</a:t>
              </a:r>
              <a:r>
                <a:rPr lang="en-US" sz="2000" b="0" dirty="0">
                  <a:solidFill>
                    <a:srgbClr val="000000"/>
                  </a:solidFill>
                  <a:latin typeface="+mn-lt"/>
                </a:rPr>
                <a:t> weight, price or environmental impact</a:t>
              </a:r>
              <a:endParaRPr lang="en-US" sz="2000" dirty="0">
                <a:solidFill>
                  <a:srgbClr val="000000"/>
                </a:solidFill>
                <a:latin typeface="+mn-lt"/>
              </a:endParaRPr>
            </a:p>
            <a:p>
              <a:pPr marL="342900" indent="-342900">
                <a:spcBef>
                  <a:spcPts val="1600"/>
                </a:spcBef>
                <a:spcAft>
                  <a:spcPts val="1600"/>
                </a:spcAft>
                <a:buClr>
                  <a:schemeClr val="accent1"/>
                </a:buClr>
                <a:buSzPct val="110000"/>
                <a:buFont typeface="Wingdings" panose="05000000000000000000" pitchFamily="2" charset="2"/>
                <a:buChar char="§"/>
              </a:pPr>
              <a:endParaRPr lang="en-US" sz="2000" dirty="0">
                <a:latin typeface="+mn-lt"/>
              </a:endParaRPr>
            </a:p>
          </p:txBody>
        </p:sp>
        <p:graphicFrame>
          <p:nvGraphicFramePr>
            <p:cNvPr id="6" name="Object 2">
              <a:extLst>
                <a:ext uri="{FF2B5EF4-FFF2-40B4-BE49-F238E27FC236}">
                  <a16:creationId xmlns:a16="http://schemas.microsoft.com/office/drawing/2014/main" id="{4F24A1CD-9B34-484E-AFC8-28F8F1A33B38}"/>
                </a:ext>
              </a:extLst>
            </p:cNvPr>
            <p:cNvGraphicFramePr>
              <a:graphicFrameLocks noChangeAspect="1"/>
            </p:cNvGraphicFramePr>
            <p:nvPr/>
          </p:nvGraphicFramePr>
          <p:xfrm>
            <a:off x="3547" y="2049"/>
            <a:ext cx="440" cy="224"/>
          </p:xfrm>
          <a:graphic>
            <a:graphicData uri="http://schemas.openxmlformats.org/presentationml/2006/ole">
              <mc:AlternateContent xmlns:mc="http://schemas.openxmlformats.org/markup-compatibility/2006">
                <mc:Choice xmlns:v="urn:schemas-microsoft-com:vml" Requires="v">
                  <p:oleObj name="Equation" r:id="rId3" imgW="698197" imgH="355446" progId="Equation.3">
                    <p:embed/>
                  </p:oleObj>
                </mc:Choice>
                <mc:Fallback>
                  <p:oleObj name="Equation" r:id="rId3" imgW="698197" imgH="355446" progId="Equation.3">
                    <p:embed/>
                    <p:pic>
                      <p:nvPicPr>
                        <p:cNvPr id="6" name="Object 2">
                          <a:extLst>
                            <a:ext uri="{FF2B5EF4-FFF2-40B4-BE49-F238E27FC236}">
                              <a16:creationId xmlns:a16="http://schemas.microsoft.com/office/drawing/2014/main" id="{4F24A1CD-9B34-484E-AFC8-28F8F1A33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 y="2049"/>
                          <a:ext cx="440"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a:extLst>
                <a:ext uri="{FF2B5EF4-FFF2-40B4-BE49-F238E27FC236}">
                  <a16:creationId xmlns:a16="http://schemas.microsoft.com/office/drawing/2014/main" id="{78864FB2-E11F-4896-B8AE-EDBED64A5E79}"/>
                </a:ext>
              </a:extLst>
            </p:cNvPr>
            <p:cNvGraphicFramePr>
              <a:graphicFrameLocks noChangeAspect="1"/>
            </p:cNvGraphicFramePr>
            <p:nvPr/>
          </p:nvGraphicFramePr>
          <p:xfrm>
            <a:off x="19" y="2687"/>
            <a:ext cx="608" cy="223"/>
          </p:xfrm>
          <a:graphic>
            <a:graphicData uri="http://schemas.openxmlformats.org/presentationml/2006/ole">
              <mc:AlternateContent xmlns:mc="http://schemas.openxmlformats.org/markup-compatibility/2006">
                <mc:Choice xmlns:v="urn:schemas-microsoft-com:vml" Requires="v">
                  <p:oleObj name="Equation" r:id="rId5" imgW="964781" imgH="355446" progId="Equation.3">
                    <p:embed/>
                  </p:oleObj>
                </mc:Choice>
                <mc:Fallback>
                  <p:oleObj name="Equation" r:id="rId5" imgW="964781" imgH="355446" progId="Equation.3">
                    <p:embed/>
                    <p:pic>
                      <p:nvPicPr>
                        <p:cNvPr id="7" name="Object 3">
                          <a:extLst>
                            <a:ext uri="{FF2B5EF4-FFF2-40B4-BE49-F238E27FC236}">
                              <a16:creationId xmlns:a16="http://schemas.microsoft.com/office/drawing/2014/main" id="{78864FB2-E11F-4896-B8AE-EDBED64A5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 y="2687"/>
                          <a:ext cx="608"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740936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25</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26</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US" dirty="0"/>
              <a:t>Outline</a:t>
            </a:r>
          </a:p>
        </p:txBody>
      </p:sp>
      <p:sp>
        <p:nvSpPr>
          <p:cNvPr id="5" name="Content Placeholder 6">
            <a:extLst>
              <a:ext uri="{FF2B5EF4-FFF2-40B4-BE49-F238E27FC236}">
                <a16:creationId xmlns:a16="http://schemas.microsoft.com/office/drawing/2014/main" id="{FF300BFB-BCB4-46CD-B9A1-58649B78F421}"/>
              </a:ext>
            </a:extLst>
          </p:cNvPr>
          <p:cNvSpPr txBox="1">
            <a:spLocks/>
          </p:cNvSpPr>
          <p:nvPr/>
        </p:nvSpPr>
        <p:spPr>
          <a:xfrm>
            <a:off x="5255558" y="1997869"/>
            <a:ext cx="5926792" cy="2862262"/>
          </a:xfrm>
          <a:prstGeom prst="rect">
            <a:avLst/>
          </a:prstGeom>
        </p:spPr>
        <p:txBody>
          <a:bodyPr/>
          <a:lstStyle>
            <a:lvl1pPr marL="290520" indent="-290520"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109" indent="-346084"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27" indent="-165104"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99" indent="-231781"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84" indent="-231781"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96"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607"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819"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1030" indent="-231781"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a:spcBef>
                <a:spcPct val="0"/>
              </a:spcBef>
              <a:spcAft>
                <a:spcPct val="0"/>
              </a:spcAft>
              <a:buClr>
                <a:schemeClr val="accent1"/>
              </a:buClr>
              <a:buSzPct val="110000"/>
              <a:defRPr/>
            </a:pPr>
            <a:r>
              <a:rPr lang="en-GB" sz="1800" b="0" kern="0" dirty="0"/>
              <a:t>Efficient shapes: tubes, I-beams etc</a:t>
            </a:r>
          </a:p>
          <a:p>
            <a:pPr marL="0" indent="0">
              <a:spcBef>
                <a:spcPct val="0"/>
              </a:spcBef>
              <a:spcAft>
                <a:spcPct val="0"/>
              </a:spcAft>
              <a:buClr>
                <a:srgbClr val="006600"/>
              </a:buClr>
              <a:buSzPct val="110000"/>
              <a:buFont typeface="Wingdings" pitchFamily="2" charset="2"/>
              <a:buNone/>
              <a:defRPr/>
            </a:pPr>
            <a:endParaRPr lang="en-GB" sz="1800" b="0" i="1" kern="0" dirty="0"/>
          </a:p>
          <a:p>
            <a:pPr>
              <a:spcBef>
                <a:spcPct val="0"/>
              </a:spcBef>
              <a:spcAft>
                <a:spcPct val="0"/>
              </a:spcAft>
              <a:buClr>
                <a:schemeClr val="accent1"/>
              </a:buClr>
              <a:buSzPct val="110000"/>
              <a:defRPr/>
            </a:pPr>
            <a:r>
              <a:rPr lang="en-GB" sz="1800" b="0" kern="0" dirty="0"/>
              <a:t>The shape factor and shape limits</a:t>
            </a:r>
          </a:p>
          <a:p>
            <a:pPr>
              <a:spcBef>
                <a:spcPct val="100000"/>
              </a:spcBef>
              <a:spcAft>
                <a:spcPct val="0"/>
              </a:spcAft>
              <a:buClr>
                <a:schemeClr val="accent1"/>
              </a:buClr>
              <a:buSzPct val="110000"/>
              <a:defRPr/>
            </a:pPr>
            <a:r>
              <a:rPr lang="en-GB" sz="1800" b="0" kern="0" dirty="0"/>
              <a:t>Material indices that include shape</a:t>
            </a:r>
          </a:p>
          <a:p>
            <a:pPr>
              <a:spcBef>
                <a:spcPct val="100000"/>
              </a:spcBef>
              <a:spcAft>
                <a:spcPct val="0"/>
              </a:spcAft>
              <a:buClr>
                <a:schemeClr val="accent1"/>
              </a:buClr>
              <a:buSzPct val="110000"/>
              <a:defRPr/>
            </a:pPr>
            <a:r>
              <a:rPr lang="en-GB" sz="1800" b="0" kern="0" dirty="0"/>
              <a:t>Graphical ways of dealing with shape</a:t>
            </a:r>
          </a:p>
          <a:p>
            <a:pPr>
              <a:spcBef>
                <a:spcPct val="100000"/>
              </a:spcBef>
              <a:spcAft>
                <a:spcPct val="0"/>
              </a:spcAft>
              <a:buClr>
                <a:schemeClr val="accent1"/>
              </a:buClr>
              <a:buSzPct val="110000"/>
              <a:defRPr/>
            </a:pPr>
            <a:r>
              <a:rPr lang="en-GB" sz="1800" b="0" kern="0" dirty="0"/>
              <a:t>The Ansys Granta EduPack software Structural Sections data-table</a:t>
            </a:r>
          </a:p>
        </p:txBody>
      </p:sp>
      <p:pic>
        <p:nvPicPr>
          <p:cNvPr id="7" name="Picture 38">
            <a:extLst>
              <a:ext uri="{FF2B5EF4-FFF2-40B4-BE49-F238E27FC236}">
                <a16:creationId xmlns:a16="http://schemas.microsoft.com/office/drawing/2014/main" id="{6BCEC723-72F8-4310-B4BB-6AD3FD89A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655" y="1543844"/>
            <a:ext cx="34147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9">
            <a:extLst>
              <a:ext uri="{FF2B5EF4-FFF2-40B4-BE49-F238E27FC236}">
                <a16:creationId xmlns:a16="http://schemas.microsoft.com/office/drawing/2014/main" id="{F6F05AF6-16A6-4742-A500-056A19A31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942" y="3507581"/>
            <a:ext cx="34417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04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Shape efficiency</a:t>
            </a:r>
            <a:endParaRPr lang="en-US" dirty="0"/>
          </a:p>
        </p:txBody>
      </p:sp>
      <p:sp>
        <p:nvSpPr>
          <p:cNvPr id="4" name="Content Placeholder 3">
            <a:extLst>
              <a:ext uri="{FF2B5EF4-FFF2-40B4-BE49-F238E27FC236}">
                <a16:creationId xmlns:a16="http://schemas.microsoft.com/office/drawing/2014/main" id="{1FCE34C3-077E-4760-A7E0-89B355D8DEAC}"/>
              </a:ext>
            </a:extLst>
          </p:cNvPr>
          <p:cNvSpPr txBox="1">
            <a:spLocks/>
          </p:cNvSpPr>
          <p:nvPr/>
        </p:nvSpPr>
        <p:spPr>
          <a:xfrm>
            <a:off x="1133475" y="1212850"/>
            <a:ext cx="9925050" cy="4432300"/>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0"/>
              </a:spcBef>
              <a:spcAft>
                <a:spcPct val="0"/>
              </a:spcAft>
            </a:pPr>
            <a:r>
              <a:rPr lang="en-GB" sz="1800" dirty="0"/>
              <a:t>When materials are loaded in bending, in torsion, or are used as slender columns, section shape becomes important</a:t>
            </a:r>
          </a:p>
          <a:p>
            <a:pPr>
              <a:spcBef>
                <a:spcPct val="100000"/>
              </a:spcBef>
              <a:spcAft>
                <a:spcPct val="0"/>
              </a:spcAft>
            </a:pPr>
            <a:r>
              <a:rPr lang="en-GB" sz="1800" b="1" dirty="0"/>
              <a:t>”</a:t>
            </a:r>
            <a:r>
              <a:rPr lang="en-GB" sz="1800" b="1" dirty="0">
                <a:solidFill>
                  <a:schemeClr val="accent1"/>
                </a:solidFill>
              </a:rPr>
              <a:t>Shape</a:t>
            </a:r>
            <a:r>
              <a:rPr lang="en-GB" sz="1800" b="1" dirty="0"/>
              <a:t>” </a:t>
            </a:r>
            <a:r>
              <a:rPr lang="en-GB" sz="1800" dirty="0"/>
              <a:t>= cross section formed to a</a:t>
            </a:r>
          </a:p>
          <a:p>
            <a:pPr marL="1706563" lvl="4" indent="0">
              <a:spcBef>
                <a:spcPct val="0"/>
              </a:spcBef>
              <a:buClr>
                <a:srgbClr val="006600"/>
              </a:buClr>
              <a:buFont typeface="Courier New" panose="02070309020205020404" pitchFamily="49" charset="0"/>
              <a:buNone/>
            </a:pPr>
            <a:r>
              <a:rPr lang="en-GB" sz="1400" dirty="0"/>
              <a:t>tubes </a:t>
            </a:r>
          </a:p>
          <a:p>
            <a:pPr marL="1706563" lvl="4" indent="0">
              <a:spcBef>
                <a:spcPct val="0"/>
              </a:spcBef>
              <a:buClr>
                <a:srgbClr val="006600"/>
              </a:buClr>
              <a:buFont typeface="Courier New" panose="02070309020205020404" pitchFamily="49" charset="0"/>
              <a:buNone/>
            </a:pPr>
            <a:r>
              <a:rPr lang="en-GB" sz="1400" dirty="0"/>
              <a:t>I-sections</a:t>
            </a:r>
            <a:br>
              <a:rPr lang="en-GB" sz="1400" dirty="0"/>
            </a:br>
            <a:r>
              <a:rPr lang="en-GB" sz="1400" dirty="0"/>
              <a:t>tubes</a:t>
            </a:r>
            <a:br>
              <a:rPr lang="en-GB" sz="1400" dirty="0"/>
            </a:br>
            <a:r>
              <a:rPr lang="en-GB" sz="1400" dirty="0"/>
              <a:t>hollow box-section</a:t>
            </a:r>
            <a:br>
              <a:rPr lang="en-GB" sz="1400" dirty="0"/>
            </a:br>
            <a:r>
              <a:rPr lang="en-GB" sz="1400" dirty="0"/>
              <a:t>sandwich panels</a:t>
            </a:r>
            <a:br>
              <a:rPr lang="en-GB" sz="1400" dirty="0"/>
            </a:br>
            <a:r>
              <a:rPr lang="en-GB" sz="1400" dirty="0"/>
              <a:t>ribbed panels</a:t>
            </a:r>
          </a:p>
          <a:p>
            <a:pPr>
              <a:spcBef>
                <a:spcPct val="100000"/>
              </a:spcBef>
              <a:spcAft>
                <a:spcPct val="0"/>
              </a:spcAft>
              <a:buClr>
                <a:schemeClr val="tx1"/>
              </a:buClr>
            </a:pPr>
            <a:r>
              <a:rPr lang="en-GB" sz="1800" b="1" dirty="0"/>
              <a:t>“</a:t>
            </a:r>
            <a:r>
              <a:rPr lang="en-GB" sz="1800" b="1" dirty="0">
                <a:solidFill>
                  <a:schemeClr val="accent1"/>
                </a:solidFill>
              </a:rPr>
              <a:t>Efficient</a:t>
            </a:r>
            <a:r>
              <a:rPr lang="en-GB" sz="1800" b="1" dirty="0"/>
              <a:t>”</a:t>
            </a:r>
            <a:r>
              <a:rPr lang="en-GB" sz="1800" b="1" dirty="0">
                <a:solidFill>
                  <a:schemeClr val="accent1"/>
                </a:solidFill>
              </a:rPr>
              <a:t> </a:t>
            </a:r>
            <a:r>
              <a:rPr lang="en-GB" sz="1800" dirty="0"/>
              <a:t>= use least material for given stiffness or strength</a:t>
            </a:r>
          </a:p>
          <a:p>
            <a:pPr>
              <a:spcBef>
                <a:spcPct val="100000"/>
              </a:spcBef>
              <a:spcAft>
                <a:spcPct val="0"/>
              </a:spcAft>
              <a:buClr>
                <a:schemeClr val="tx1"/>
              </a:buClr>
            </a:pPr>
            <a:r>
              <a:rPr lang="en-GB" sz="1800" dirty="0"/>
              <a:t>Shapes to which a material can be formed are limited by the material itself</a:t>
            </a:r>
          </a:p>
          <a:p>
            <a:pPr>
              <a:spcBef>
                <a:spcPct val="100000"/>
              </a:spcBef>
              <a:spcAft>
                <a:spcPct val="0"/>
              </a:spcAft>
              <a:buClr>
                <a:schemeClr val="tx1"/>
              </a:buClr>
            </a:pPr>
            <a:r>
              <a:rPr lang="en-GB" sz="1800" dirty="0"/>
              <a:t>Goals: understand the limits to shape develop methods for co-selecting material and shape</a:t>
            </a:r>
          </a:p>
        </p:txBody>
      </p:sp>
      <p:pic>
        <p:nvPicPr>
          <p:cNvPr id="5" name="Picture 4" descr="Simulation result of an ibeam twisting">
            <a:extLst>
              <a:ext uri="{FF2B5EF4-FFF2-40B4-BE49-F238E27FC236}">
                <a16:creationId xmlns:a16="http://schemas.microsoft.com/office/drawing/2014/main" id="{E6B131F3-6AB6-9C8F-53A8-BA4835A50C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173" t="17889" r="15523" b="12402"/>
          <a:stretch/>
        </p:blipFill>
        <p:spPr>
          <a:xfrm>
            <a:off x="8077200" y="1905000"/>
            <a:ext cx="3616929" cy="1950210"/>
          </a:xfrm>
          <a:prstGeom prst="rect">
            <a:avLst/>
          </a:prstGeom>
        </p:spPr>
      </p:pic>
    </p:spTree>
    <p:extLst>
      <p:ext uri="{BB962C8B-B14F-4D97-AF65-F5344CB8AC3E}">
        <p14:creationId xmlns:p14="http://schemas.microsoft.com/office/powerpoint/2010/main" val="370391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1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1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par>
                          <p:cTn id="13" fill="hold">
                            <p:stCondLst>
                              <p:cond delay="600"/>
                            </p:stCondLst>
                            <p:childTnLst>
                              <p:par>
                                <p:cTn id="14" presetID="22" presetClass="entr" presetSubtype="1"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par>
                          <p:cTn id="17" fill="hold">
                            <p:stCondLst>
                              <p:cond delay="1100"/>
                            </p:stCondLst>
                            <p:childTnLst>
                              <p:par>
                                <p:cTn id="18" presetID="22" presetClass="entr" presetSubtype="1"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left)">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Shape and mode of loading</a:t>
            </a:r>
            <a:endParaRPr lang="en-US" dirty="0"/>
          </a:p>
        </p:txBody>
      </p:sp>
      <p:sp>
        <p:nvSpPr>
          <p:cNvPr id="4" name="Text Box 3">
            <a:extLst>
              <a:ext uri="{FF2B5EF4-FFF2-40B4-BE49-F238E27FC236}">
                <a16:creationId xmlns:a16="http://schemas.microsoft.com/office/drawing/2014/main" id="{C72ED9B1-E465-46A0-9AAC-BAA2648DF009}"/>
              </a:ext>
            </a:extLst>
          </p:cNvPr>
          <p:cNvSpPr txBox="1">
            <a:spLocks noChangeArrowheads="1"/>
          </p:cNvSpPr>
          <p:nvPr/>
        </p:nvSpPr>
        <p:spPr bwMode="auto">
          <a:xfrm>
            <a:off x="3032996" y="819884"/>
            <a:ext cx="297149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GB" b="1" dirty="0">
                <a:latin typeface="+mn-lt"/>
              </a:rPr>
              <a:t>Standard structural members</a:t>
            </a:r>
            <a:endParaRPr lang="en-GB" sz="1400" b="1" dirty="0">
              <a:latin typeface="+mn-lt"/>
            </a:endParaRPr>
          </a:p>
        </p:txBody>
      </p:sp>
      <p:grpSp>
        <p:nvGrpSpPr>
          <p:cNvPr id="5" name="Group 4">
            <a:extLst>
              <a:ext uri="{FF2B5EF4-FFF2-40B4-BE49-F238E27FC236}">
                <a16:creationId xmlns:a16="http://schemas.microsoft.com/office/drawing/2014/main" id="{6CB31A82-F1DA-4A8E-94DA-C0AC12AAA8F2}"/>
              </a:ext>
            </a:extLst>
          </p:cNvPr>
          <p:cNvGrpSpPr>
            <a:grpSpLocks/>
          </p:cNvGrpSpPr>
          <p:nvPr/>
        </p:nvGrpSpPr>
        <p:grpSpPr bwMode="auto">
          <a:xfrm>
            <a:off x="7534399" y="1357314"/>
            <a:ext cx="2233612" cy="4051301"/>
            <a:chOff x="3901" y="1003"/>
            <a:chExt cx="1298" cy="2552"/>
          </a:xfrm>
        </p:grpSpPr>
        <p:sp>
          <p:nvSpPr>
            <p:cNvPr id="6" name="Text Box 5">
              <a:extLst>
                <a:ext uri="{FF2B5EF4-FFF2-40B4-BE49-F238E27FC236}">
                  <a16:creationId xmlns:a16="http://schemas.microsoft.com/office/drawing/2014/main" id="{6BEDA9FD-379C-4712-A124-B59E99982091}"/>
                </a:ext>
              </a:extLst>
            </p:cNvPr>
            <p:cNvSpPr txBox="1">
              <a:spLocks noChangeArrowheads="1"/>
            </p:cNvSpPr>
            <p:nvPr/>
          </p:nvSpPr>
          <p:spPr bwMode="auto">
            <a:xfrm>
              <a:off x="3901" y="1003"/>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Area A matters,</a:t>
              </a:r>
            </a:p>
            <a:p>
              <a:pPr>
                <a:spcBef>
                  <a:spcPct val="0"/>
                </a:spcBef>
                <a:spcAft>
                  <a:spcPct val="0"/>
                </a:spcAft>
              </a:pPr>
              <a:r>
                <a:rPr lang="en-GB" sz="1600" dirty="0">
                  <a:solidFill>
                    <a:srgbClr val="000000"/>
                  </a:solidFill>
                  <a:latin typeface="+mn-lt"/>
                </a:rPr>
                <a:t>not shape</a:t>
              </a:r>
            </a:p>
          </p:txBody>
        </p:sp>
        <p:sp>
          <p:nvSpPr>
            <p:cNvPr id="7" name="Text Box 6">
              <a:extLst>
                <a:ext uri="{FF2B5EF4-FFF2-40B4-BE49-F238E27FC236}">
                  <a16:creationId xmlns:a16="http://schemas.microsoft.com/office/drawing/2014/main" id="{99F89134-1F99-4C07-AF21-C9898B5C2273}"/>
                </a:ext>
              </a:extLst>
            </p:cNvPr>
            <p:cNvSpPr txBox="1">
              <a:spLocks noChangeArrowheads="1"/>
            </p:cNvSpPr>
            <p:nvPr/>
          </p:nvSpPr>
          <p:spPr bwMode="auto">
            <a:xfrm>
              <a:off x="3907" y="1699"/>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Area A and shape I</a:t>
              </a:r>
              <a:r>
                <a:rPr lang="en-GB" sz="1400" baseline="-25000" dirty="0">
                  <a:solidFill>
                    <a:srgbClr val="000000"/>
                  </a:solidFill>
                  <a:latin typeface="+mn-lt"/>
                </a:rPr>
                <a:t>XX</a:t>
              </a:r>
              <a:r>
                <a:rPr lang="en-GB" sz="1600" dirty="0">
                  <a:solidFill>
                    <a:srgbClr val="000000"/>
                  </a:solidFill>
                  <a:latin typeface="+mn-lt"/>
                </a:rPr>
                <a:t>, I</a:t>
              </a:r>
              <a:r>
                <a:rPr lang="en-GB" sz="1400" baseline="-25000" dirty="0">
                  <a:solidFill>
                    <a:srgbClr val="000000"/>
                  </a:solidFill>
                  <a:latin typeface="+mn-lt"/>
                </a:rPr>
                <a:t>YY</a:t>
              </a:r>
              <a:r>
                <a:rPr lang="en-GB" sz="1600" dirty="0">
                  <a:solidFill>
                    <a:srgbClr val="000000"/>
                  </a:solidFill>
                  <a:latin typeface="+mn-lt"/>
                </a:rPr>
                <a:t> matter</a:t>
              </a:r>
            </a:p>
          </p:txBody>
        </p:sp>
        <p:sp>
          <p:nvSpPr>
            <p:cNvPr id="8" name="Text Box 7">
              <a:extLst>
                <a:ext uri="{FF2B5EF4-FFF2-40B4-BE49-F238E27FC236}">
                  <a16:creationId xmlns:a16="http://schemas.microsoft.com/office/drawing/2014/main" id="{E211B727-3358-46B5-9C00-6406B1167AF3}"/>
                </a:ext>
              </a:extLst>
            </p:cNvPr>
            <p:cNvSpPr txBox="1">
              <a:spLocks noChangeArrowheads="1"/>
            </p:cNvSpPr>
            <p:nvPr/>
          </p:nvSpPr>
          <p:spPr bwMode="auto">
            <a:xfrm>
              <a:off x="3931" y="2467"/>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Area A and shape J matter</a:t>
              </a:r>
            </a:p>
          </p:txBody>
        </p:sp>
        <p:sp>
          <p:nvSpPr>
            <p:cNvPr id="9" name="Text Box 8">
              <a:extLst>
                <a:ext uri="{FF2B5EF4-FFF2-40B4-BE49-F238E27FC236}">
                  <a16:creationId xmlns:a16="http://schemas.microsoft.com/office/drawing/2014/main" id="{06BB8CBD-8998-43C1-8606-4169976F2FAE}"/>
                </a:ext>
              </a:extLst>
            </p:cNvPr>
            <p:cNvSpPr txBox="1">
              <a:spLocks noChangeArrowheads="1"/>
            </p:cNvSpPr>
            <p:nvPr/>
          </p:nvSpPr>
          <p:spPr bwMode="auto">
            <a:xfrm>
              <a:off x="3925" y="3187"/>
              <a:ext cx="126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GB" sz="1600" dirty="0">
                  <a:solidFill>
                    <a:srgbClr val="000000"/>
                  </a:solidFill>
                  <a:latin typeface="+mn-lt"/>
                </a:rPr>
                <a:t>Area A and shape I</a:t>
              </a:r>
              <a:r>
                <a:rPr lang="en-GB" sz="1400" baseline="-25000" dirty="0">
                  <a:solidFill>
                    <a:srgbClr val="000000"/>
                  </a:solidFill>
                  <a:latin typeface="+mn-lt"/>
                </a:rPr>
                <a:t>min</a:t>
              </a:r>
              <a:r>
                <a:rPr lang="en-GB" sz="1600" dirty="0">
                  <a:solidFill>
                    <a:srgbClr val="000000"/>
                  </a:solidFill>
                  <a:latin typeface="+mn-lt"/>
                </a:rPr>
                <a:t> matter</a:t>
              </a:r>
            </a:p>
          </p:txBody>
        </p:sp>
      </p:grpSp>
      <p:sp>
        <p:nvSpPr>
          <p:cNvPr id="10" name="Text Box 9">
            <a:extLst>
              <a:ext uri="{FF2B5EF4-FFF2-40B4-BE49-F238E27FC236}">
                <a16:creationId xmlns:a16="http://schemas.microsoft.com/office/drawing/2014/main" id="{CF0B49BE-A0DE-4FEC-8459-32B33D288648}"/>
              </a:ext>
            </a:extLst>
          </p:cNvPr>
          <p:cNvSpPr txBox="1">
            <a:spLocks noChangeArrowheads="1"/>
          </p:cNvSpPr>
          <p:nvPr/>
        </p:nvSpPr>
        <p:spPr bwMode="auto">
          <a:xfrm>
            <a:off x="1149350" y="5697581"/>
            <a:ext cx="9893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dirty="0">
                <a:solidFill>
                  <a:schemeClr val="accent1"/>
                </a:solidFill>
                <a:latin typeface="+mn-lt"/>
              </a:rPr>
              <a:t>Certain materials can be made to certain shapes</a:t>
            </a:r>
            <a:r>
              <a:rPr lang="en-GB" dirty="0">
                <a:solidFill>
                  <a:schemeClr val="accent1"/>
                </a:solidFill>
                <a:latin typeface="+mn-lt"/>
              </a:rPr>
              <a:t>:  </a:t>
            </a:r>
            <a:r>
              <a:rPr lang="en-GB" dirty="0">
                <a:solidFill>
                  <a:srgbClr val="000000"/>
                </a:solidFill>
                <a:latin typeface="+mn-lt"/>
              </a:rPr>
              <a:t>what is the best combination?</a:t>
            </a:r>
          </a:p>
        </p:txBody>
      </p:sp>
      <p:grpSp>
        <p:nvGrpSpPr>
          <p:cNvPr id="11" name="Group 19">
            <a:extLst>
              <a:ext uri="{FF2B5EF4-FFF2-40B4-BE49-F238E27FC236}">
                <a16:creationId xmlns:a16="http://schemas.microsoft.com/office/drawing/2014/main" id="{B57AD59D-F1DF-467A-94A1-9FAA57B840DB}"/>
              </a:ext>
            </a:extLst>
          </p:cNvPr>
          <p:cNvGrpSpPr>
            <a:grpSpLocks/>
          </p:cNvGrpSpPr>
          <p:nvPr/>
        </p:nvGrpSpPr>
        <p:grpSpPr bwMode="auto">
          <a:xfrm>
            <a:off x="1703512" y="1222375"/>
            <a:ext cx="5489575" cy="4413250"/>
            <a:chOff x="720" y="906"/>
            <a:chExt cx="3192" cy="2780"/>
          </a:xfrm>
        </p:grpSpPr>
        <p:pic>
          <p:nvPicPr>
            <p:cNvPr id="12" name="Picture 13">
              <a:extLst>
                <a:ext uri="{FF2B5EF4-FFF2-40B4-BE49-F238E27FC236}">
                  <a16:creationId xmlns:a16="http://schemas.microsoft.com/office/drawing/2014/main" id="{7AA7A081-757B-47E6-B9D1-E16025517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 y="906"/>
              <a:ext cx="2513" cy="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5">
              <a:extLst>
                <a:ext uri="{FF2B5EF4-FFF2-40B4-BE49-F238E27FC236}">
                  <a16:creationId xmlns:a16="http://schemas.microsoft.com/office/drawing/2014/main" id="{29A62E5B-5170-49C9-A90A-36BD2B56157D}"/>
                </a:ext>
              </a:extLst>
            </p:cNvPr>
            <p:cNvSpPr txBox="1">
              <a:spLocks noChangeArrowheads="1"/>
            </p:cNvSpPr>
            <p:nvPr/>
          </p:nvSpPr>
          <p:spPr bwMode="auto">
            <a:xfrm>
              <a:off x="720" y="1079"/>
              <a:ext cx="788" cy="2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spcBef>
                  <a:spcPct val="0"/>
                </a:spcBef>
                <a:spcAft>
                  <a:spcPct val="0"/>
                </a:spcAft>
              </a:pPr>
              <a:r>
                <a:rPr lang="en-GB" sz="1600" b="1" dirty="0">
                  <a:latin typeface="+mn-lt"/>
                </a:rPr>
                <a:t>Tie</a:t>
              </a: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r>
                <a:rPr lang="en-GB" sz="1600" b="1" dirty="0">
                  <a:latin typeface="+mn-lt"/>
                </a:rPr>
                <a:t>Beam</a:t>
              </a: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r>
                <a:rPr lang="en-GB" sz="1600" b="1" dirty="0">
                  <a:latin typeface="+mn-lt"/>
                </a:rPr>
                <a:t>Torsion bar</a:t>
              </a: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endParaRPr lang="en-GB" sz="1600" b="1" dirty="0">
                <a:latin typeface="+mn-lt"/>
              </a:endParaRPr>
            </a:p>
            <a:p>
              <a:pPr algn="r">
                <a:spcBef>
                  <a:spcPct val="0"/>
                </a:spcBef>
                <a:spcAft>
                  <a:spcPct val="0"/>
                </a:spcAft>
              </a:pPr>
              <a:r>
                <a:rPr lang="en-GB" sz="1600" b="1" dirty="0">
                  <a:latin typeface="+mn-lt"/>
                </a:rPr>
                <a:t>Column</a:t>
              </a:r>
            </a:p>
            <a:p>
              <a:pPr algn="r">
                <a:spcBef>
                  <a:spcPct val="0"/>
                </a:spcBef>
                <a:spcAft>
                  <a:spcPct val="0"/>
                </a:spcAft>
              </a:pPr>
              <a:endParaRPr lang="en-GB" sz="1600" b="1" dirty="0">
                <a:solidFill>
                  <a:srgbClr val="C70F44"/>
                </a:solidFill>
                <a:latin typeface="+mn-lt"/>
              </a:endParaRPr>
            </a:p>
          </p:txBody>
        </p:sp>
      </p:grpSp>
    </p:spTree>
    <p:extLst>
      <p:ext uri="{BB962C8B-B14F-4D97-AF65-F5344CB8AC3E}">
        <p14:creationId xmlns:p14="http://schemas.microsoft.com/office/powerpoint/2010/main" val="175836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Shape efficiency: bending stiffness</a:t>
            </a:r>
            <a:endParaRPr lang="en-US" dirty="0"/>
          </a:p>
        </p:txBody>
      </p:sp>
      <p:graphicFrame>
        <p:nvGraphicFramePr>
          <p:cNvPr id="5" name="Object 2">
            <a:extLst>
              <a:ext uri="{FF2B5EF4-FFF2-40B4-BE49-F238E27FC236}">
                <a16:creationId xmlns:a16="http://schemas.microsoft.com/office/drawing/2014/main" id="{B6B885AF-43E3-405D-AB45-4EAA7492DCF1}"/>
              </a:ext>
            </a:extLst>
          </p:cNvPr>
          <p:cNvGraphicFramePr>
            <a:graphicFrameLocks noChangeAspect="1"/>
          </p:cNvGraphicFramePr>
          <p:nvPr/>
        </p:nvGraphicFramePr>
        <p:xfrm>
          <a:off x="4499769" y="5455236"/>
          <a:ext cx="3192462" cy="620713"/>
        </p:xfrm>
        <a:graphic>
          <a:graphicData uri="http://schemas.openxmlformats.org/presentationml/2006/ole">
            <mc:AlternateContent xmlns:mc="http://schemas.openxmlformats.org/markup-compatibility/2006">
              <mc:Choice xmlns:v="urn:schemas-microsoft-com:vml" Requires="v">
                <p:oleObj name="Equation" r:id="rId3" imgW="2946400" imgH="622300" progId="Equation.3">
                  <p:embed/>
                </p:oleObj>
              </mc:Choice>
              <mc:Fallback>
                <p:oleObj name="Equation" r:id="rId3" imgW="2946400" imgH="622300" progId="Equation.3">
                  <p:embed/>
                  <p:pic>
                    <p:nvPicPr>
                      <p:cNvPr id="5" name="Object 2">
                        <a:extLst>
                          <a:ext uri="{FF2B5EF4-FFF2-40B4-BE49-F238E27FC236}">
                            <a16:creationId xmlns:a16="http://schemas.microsoft.com/office/drawing/2014/main" id="{B6B885AF-43E3-405D-AB45-4EAA7492D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769" y="5455236"/>
                        <a:ext cx="3192462" cy="620713"/>
                      </a:xfrm>
                      <a:prstGeom prst="rect">
                        <a:avLst/>
                      </a:prstGeom>
                      <a:solidFill>
                        <a:schemeClr val="bg1">
                          <a:lumMod val="95000"/>
                        </a:schemeClr>
                      </a:solidFill>
                      <a:ln w="19050">
                        <a:solidFill>
                          <a:schemeClr val="accent1"/>
                        </a:solidFill>
                        <a:miter lim="800000"/>
                        <a:headEnd/>
                        <a:tailEnd/>
                      </a:ln>
                    </p:spPr>
                  </p:pic>
                </p:oleObj>
              </mc:Fallback>
            </mc:AlternateContent>
          </a:graphicData>
        </a:graphic>
      </p:graphicFrame>
      <p:graphicFrame>
        <p:nvGraphicFramePr>
          <p:cNvPr id="6" name="Object 3">
            <a:extLst>
              <a:ext uri="{FF2B5EF4-FFF2-40B4-BE49-F238E27FC236}">
                <a16:creationId xmlns:a16="http://schemas.microsoft.com/office/drawing/2014/main" id="{8CD81B30-ADB5-4C25-8673-89164922D9FB}"/>
              </a:ext>
            </a:extLst>
          </p:cNvPr>
          <p:cNvGraphicFramePr>
            <a:graphicFrameLocks noChangeAspect="1"/>
          </p:cNvGraphicFramePr>
          <p:nvPr/>
        </p:nvGraphicFramePr>
        <p:xfrm>
          <a:off x="1690833" y="2478252"/>
          <a:ext cx="2105025" cy="620712"/>
        </p:xfrm>
        <a:graphic>
          <a:graphicData uri="http://schemas.openxmlformats.org/presentationml/2006/ole">
            <mc:AlternateContent xmlns:mc="http://schemas.openxmlformats.org/markup-compatibility/2006">
              <mc:Choice xmlns:v="urn:schemas-microsoft-com:vml" Requires="v">
                <p:oleObj name="Equation" r:id="rId5" imgW="1943100" imgH="622300" progId="Equation.3">
                  <p:embed/>
                </p:oleObj>
              </mc:Choice>
              <mc:Fallback>
                <p:oleObj name="Equation" r:id="rId5" imgW="1943100" imgH="622300" progId="Equation.3">
                  <p:embed/>
                  <p:pic>
                    <p:nvPicPr>
                      <p:cNvPr id="6" name="Object 3">
                        <a:extLst>
                          <a:ext uri="{FF2B5EF4-FFF2-40B4-BE49-F238E27FC236}">
                            <a16:creationId xmlns:a16="http://schemas.microsoft.com/office/drawing/2014/main" id="{8CD81B30-ADB5-4C25-8673-89164922D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0833" y="2478252"/>
                        <a:ext cx="2105025" cy="6207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sp>
        <p:nvSpPr>
          <p:cNvPr id="7" name="Text Box 6">
            <a:extLst>
              <a:ext uri="{FF2B5EF4-FFF2-40B4-BE49-F238E27FC236}">
                <a16:creationId xmlns:a16="http://schemas.microsoft.com/office/drawing/2014/main" id="{5CBBE482-8257-478D-BF0F-7E6C6419D292}"/>
              </a:ext>
            </a:extLst>
          </p:cNvPr>
          <p:cNvSpPr txBox="1">
            <a:spLocks noChangeArrowheads="1"/>
          </p:cNvSpPr>
          <p:nvPr/>
        </p:nvSpPr>
        <p:spPr bwMode="auto">
          <a:xfrm>
            <a:off x="2224881" y="5006246"/>
            <a:ext cx="7742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
                <a:srgbClr val="006600"/>
              </a:buClr>
              <a:buSzPct val="110000"/>
            </a:pPr>
            <a:r>
              <a:rPr lang="en-US" sz="2000" dirty="0">
                <a:solidFill>
                  <a:srgbClr val="000000"/>
                </a:solidFill>
                <a:latin typeface="+mn-lt"/>
              </a:rPr>
              <a:t>Define </a:t>
            </a:r>
            <a:r>
              <a:rPr lang="en-US" sz="2000" b="1" dirty="0">
                <a:solidFill>
                  <a:srgbClr val="000000"/>
                </a:solidFill>
                <a:latin typeface="+mn-lt"/>
              </a:rPr>
              <a:t>shape factor for elastic bending, </a:t>
            </a:r>
            <a:r>
              <a:rPr lang="en-US" sz="2000" dirty="0">
                <a:solidFill>
                  <a:srgbClr val="000000"/>
                </a:solidFill>
                <a:latin typeface="+mn-lt"/>
              </a:rPr>
              <a:t>measuring efficiency, as</a:t>
            </a:r>
            <a:endParaRPr lang="en-US" sz="1600" dirty="0">
              <a:solidFill>
                <a:srgbClr val="000000"/>
              </a:solidFill>
              <a:latin typeface="+mn-lt"/>
            </a:endParaRPr>
          </a:p>
        </p:txBody>
      </p:sp>
      <p:graphicFrame>
        <p:nvGraphicFramePr>
          <p:cNvPr id="8" name="Object 4">
            <a:extLst>
              <a:ext uri="{FF2B5EF4-FFF2-40B4-BE49-F238E27FC236}">
                <a16:creationId xmlns:a16="http://schemas.microsoft.com/office/drawing/2014/main" id="{D083ABDE-D011-4EB0-9F99-1CAE401C62AC}"/>
              </a:ext>
            </a:extLst>
          </p:cNvPr>
          <p:cNvGraphicFramePr>
            <a:graphicFrameLocks noChangeAspect="1"/>
          </p:cNvGraphicFramePr>
          <p:nvPr/>
        </p:nvGraphicFramePr>
        <p:xfrm>
          <a:off x="8794750" y="2481263"/>
          <a:ext cx="1981200" cy="354012"/>
        </p:xfrm>
        <a:graphic>
          <a:graphicData uri="http://schemas.openxmlformats.org/presentationml/2006/ole">
            <mc:AlternateContent xmlns:mc="http://schemas.openxmlformats.org/markup-compatibility/2006">
              <mc:Choice xmlns:v="urn:schemas-microsoft-com:vml" Requires="v">
                <p:oleObj name="Equation" r:id="rId7" imgW="1828800" imgH="355600" progId="Equation.3">
                  <p:embed/>
                </p:oleObj>
              </mc:Choice>
              <mc:Fallback>
                <p:oleObj name="Equation" r:id="rId7" imgW="1828800" imgH="355600" progId="Equation.3">
                  <p:embed/>
                  <p:pic>
                    <p:nvPicPr>
                      <p:cNvPr id="8" name="Object 4">
                        <a:extLst>
                          <a:ext uri="{FF2B5EF4-FFF2-40B4-BE49-F238E27FC236}">
                            <a16:creationId xmlns:a16="http://schemas.microsoft.com/office/drawing/2014/main" id="{D083ABDE-D011-4EB0-9F99-1CAE401C62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4750" y="2481263"/>
                        <a:ext cx="1981200" cy="3540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sp>
        <p:nvSpPr>
          <p:cNvPr id="10" name="Rectangle 9">
            <a:extLst>
              <a:ext uri="{FF2B5EF4-FFF2-40B4-BE49-F238E27FC236}">
                <a16:creationId xmlns:a16="http://schemas.microsoft.com/office/drawing/2014/main" id="{7C3A06BE-178D-4B44-B083-8F0E98A836FB}"/>
              </a:ext>
            </a:extLst>
          </p:cNvPr>
          <p:cNvSpPr>
            <a:spLocks noChangeArrowheads="1"/>
          </p:cNvSpPr>
          <p:nvPr/>
        </p:nvSpPr>
        <p:spPr bwMode="auto">
          <a:xfrm>
            <a:off x="898709" y="811496"/>
            <a:ext cx="10853269"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accent1"/>
              </a:buClr>
              <a:buSzPct val="110000"/>
              <a:buFont typeface="Wingdings" panose="05000000000000000000" pitchFamily="2" charset="2"/>
              <a:buChar char="§"/>
            </a:pPr>
            <a:r>
              <a:rPr lang="en-US" dirty="0">
                <a:latin typeface="+mn-lt"/>
              </a:rPr>
              <a:t>  Take ratio of bending stiffness  S  of shaped section to that (S</a:t>
            </a:r>
            <a:r>
              <a:rPr lang="en-US" baseline="-25000" dirty="0">
                <a:latin typeface="+mn-lt"/>
              </a:rPr>
              <a:t>o</a:t>
            </a:r>
            <a:r>
              <a:rPr lang="en-US" dirty="0">
                <a:latin typeface="+mn-lt"/>
              </a:rPr>
              <a:t>) of a neutral reference section of the same cross-section area</a:t>
            </a:r>
          </a:p>
          <a:p>
            <a:pPr>
              <a:spcBef>
                <a:spcPct val="0"/>
              </a:spcBef>
              <a:spcAft>
                <a:spcPct val="100000"/>
              </a:spcAft>
              <a:buClr>
                <a:schemeClr val="accent1"/>
              </a:buClr>
              <a:buSzPct val="110000"/>
              <a:buFont typeface="Wingdings" panose="05000000000000000000" pitchFamily="2" charset="2"/>
              <a:buChar char="§"/>
            </a:pPr>
            <a:r>
              <a:rPr lang="en-US" dirty="0">
                <a:latin typeface="+mn-lt"/>
              </a:rPr>
              <a:t> Define a standard reference section: a solid square with area A = b</a:t>
            </a:r>
            <a:r>
              <a:rPr lang="en-US" baseline="30000" dirty="0">
                <a:latin typeface="+mn-lt"/>
              </a:rPr>
              <a:t>2</a:t>
            </a:r>
            <a:r>
              <a:rPr lang="en-US" dirty="0">
                <a:latin typeface="+mn-lt"/>
              </a:rPr>
              <a:t> </a:t>
            </a:r>
          </a:p>
          <a:p>
            <a:pPr>
              <a:spcBef>
                <a:spcPct val="0"/>
              </a:spcBef>
              <a:spcAft>
                <a:spcPct val="100000"/>
              </a:spcAft>
              <a:buClr>
                <a:schemeClr val="accent1"/>
              </a:buClr>
              <a:buSzPct val="110000"/>
              <a:buFont typeface="Wingdings" panose="05000000000000000000" pitchFamily="2" charset="2"/>
              <a:buChar char="§"/>
            </a:pPr>
            <a:r>
              <a:rPr lang="en-US" dirty="0">
                <a:latin typeface="+mn-lt"/>
              </a:rPr>
              <a:t> Second moment of area is </a:t>
            </a:r>
            <a:r>
              <a:rPr lang="en-US" b="1" dirty="0">
                <a:latin typeface="+mn-lt"/>
              </a:rPr>
              <a:t>I</a:t>
            </a:r>
            <a:r>
              <a:rPr lang="en-US" dirty="0">
                <a:latin typeface="+mn-lt"/>
              </a:rPr>
              <a:t>; stiffness scales as E</a:t>
            </a:r>
            <a:r>
              <a:rPr lang="en-US" b="1" dirty="0">
                <a:latin typeface="+mn-lt"/>
              </a:rPr>
              <a:t>I.</a:t>
            </a:r>
            <a:endParaRPr lang="en-US" dirty="0">
              <a:latin typeface="+mn-lt"/>
            </a:endParaRPr>
          </a:p>
        </p:txBody>
      </p:sp>
      <p:grpSp>
        <p:nvGrpSpPr>
          <p:cNvPr id="11" name="Group 10">
            <a:extLst>
              <a:ext uri="{FF2B5EF4-FFF2-40B4-BE49-F238E27FC236}">
                <a16:creationId xmlns:a16="http://schemas.microsoft.com/office/drawing/2014/main" id="{619A409B-8344-4CAF-89E6-C80921A67FC1}"/>
              </a:ext>
            </a:extLst>
          </p:cNvPr>
          <p:cNvGrpSpPr>
            <a:grpSpLocks/>
          </p:cNvGrpSpPr>
          <p:nvPr/>
        </p:nvGrpSpPr>
        <p:grpSpPr bwMode="auto">
          <a:xfrm>
            <a:off x="3220854" y="2215157"/>
            <a:ext cx="5013325" cy="2509838"/>
            <a:chOff x="2413" y="1348"/>
            <a:chExt cx="2915" cy="1581"/>
          </a:xfrm>
        </p:grpSpPr>
        <p:sp>
          <p:nvSpPr>
            <p:cNvPr id="12" name="Text Box 11">
              <a:extLst>
                <a:ext uri="{FF2B5EF4-FFF2-40B4-BE49-F238E27FC236}">
                  <a16:creationId xmlns:a16="http://schemas.microsoft.com/office/drawing/2014/main" id="{BFD86818-676D-45CE-A8D9-44A8E97F8C96}"/>
                </a:ext>
              </a:extLst>
            </p:cNvPr>
            <p:cNvSpPr txBox="1">
              <a:spLocks noChangeArrowheads="1"/>
            </p:cNvSpPr>
            <p:nvPr/>
          </p:nvSpPr>
          <p:spPr bwMode="auto">
            <a:xfrm>
              <a:off x="2665" y="260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400" dirty="0">
                  <a:solidFill>
                    <a:srgbClr val="000000"/>
                  </a:solidFill>
                </a:rPr>
                <a:t>b</a:t>
              </a:r>
            </a:p>
          </p:txBody>
        </p:sp>
        <p:sp>
          <p:nvSpPr>
            <p:cNvPr id="13" name="Text Box 12">
              <a:extLst>
                <a:ext uri="{FF2B5EF4-FFF2-40B4-BE49-F238E27FC236}">
                  <a16:creationId xmlns:a16="http://schemas.microsoft.com/office/drawing/2014/main" id="{FAA00102-B3F0-406B-B9BB-EF923EA9DBCD}"/>
                </a:ext>
              </a:extLst>
            </p:cNvPr>
            <p:cNvSpPr txBox="1">
              <a:spLocks noChangeArrowheads="1"/>
            </p:cNvSpPr>
            <p:nvPr/>
          </p:nvSpPr>
          <p:spPr bwMode="auto">
            <a:xfrm>
              <a:off x="2413" y="236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US" sz="1400" dirty="0">
                  <a:solidFill>
                    <a:srgbClr val="000000"/>
                  </a:solidFill>
                </a:rPr>
                <a:t>b</a:t>
              </a:r>
            </a:p>
          </p:txBody>
        </p:sp>
        <p:grpSp>
          <p:nvGrpSpPr>
            <p:cNvPr id="14" name="Group 13">
              <a:extLst>
                <a:ext uri="{FF2B5EF4-FFF2-40B4-BE49-F238E27FC236}">
                  <a16:creationId xmlns:a16="http://schemas.microsoft.com/office/drawing/2014/main" id="{C9541893-E174-4E7A-8AB3-C7C8EFCBAAB6}"/>
                </a:ext>
              </a:extLst>
            </p:cNvPr>
            <p:cNvGrpSpPr>
              <a:grpSpLocks/>
            </p:cNvGrpSpPr>
            <p:nvPr/>
          </p:nvGrpSpPr>
          <p:grpSpPr bwMode="auto">
            <a:xfrm>
              <a:off x="4230" y="2177"/>
              <a:ext cx="1084" cy="752"/>
              <a:chOff x="2526" y="3239"/>
              <a:chExt cx="1012" cy="632"/>
            </a:xfrm>
          </p:grpSpPr>
          <p:sp>
            <p:nvSpPr>
              <p:cNvPr id="27" name="Freeform 14">
                <a:extLst>
                  <a:ext uri="{FF2B5EF4-FFF2-40B4-BE49-F238E27FC236}">
                    <a16:creationId xmlns:a16="http://schemas.microsoft.com/office/drawing/2014/main" id="{0F036237-695F-48DF-B7B9-7E2FBF8B9444}"/>
                  </a:ext>
                </a:extLst>
              </p:cNvPr>
              <p:cNvSpPr>
                <a:spLocks/>
              </p:cNvSpPr>
              <p:nvPr/>
            </p:nvSpPr>
            <p:spPr bwMode="auto">
              <a:xfrm>
                <a:off x="2788" y="3346"/>
                <a:ext cx="568" cy="478"/>
              </a:xfrm>
              <a:custGeom>
                <a:avLst/>
                <a:gdLst>
                  <a:gd name="T0" fmla="*/ 4 w 568"/>
                  <a:gd name="T1" fmla="*/ 478 h 478"/>
                  <a:gd name="T2" fmla="*/ 30 w 568"/>
                  <a:gd name="T3" fmla="*/ 476 h 478"/>
                  <a:gd name="T4" fmla="*/ 568 w 568"/>
                  <a:gd name="T5" fmla="*/ 282 h 478"/>
                  <a:gd name="T6" fmla="*/ 568 w 568"/>
                  <a:gd name="T7" fmla="*/ 0 h 478"/>
                  <a:gd name="T8" fmla="*/ 214 w 568"/>
                  <a:gd name="T9" fmla="*/ 116 h 478"/>
                  <a:gd name="T10" fmla="*/ 0 w 568"/>
                  <a:gd name="T11" fmla="*/ 116 h 478"/>
                  <a:gd name="T12" fmla="*/ 4 w 568"/>
                  <a:gd name="T13" fmla="*/ 478 h 478"/>
                  <a:gd name="T14" fmla="*/ 0 60000 65536"/>
                  <a:gd name="T15" fmla="*/ 0 60000 65536"/>
                  <a:gd name="T16" fmla="*/ 0 60000 65536"/>
                  <a:gd name="T17" fmla="*/ 0 60000 65536"/>
                  <a:gd name="T18" fmla="*/ 0 60000 65536"/>
                  <a:gd name="T19" fmla="*/ 0 60000 65536"/>
                  <a:gd name="T20" fmla="*/ 0 60000 65536"/>
                  <a:gd name="T21" fmla="*/ 0 w 568"/>
                  <a:gd name="T22" fmla="*/ 0 h 478"/>
                  <a:gd name="T23" fmla="*/ 568 w 568"/>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 h="478">
                    <a:moveTo>
                      <a:pt x="4" y="478"/>
                    </a:moveTo>
                    <a:cubicBezTo>
                      <a:pt x="23" y="476"/>
                      <a:pt x="15" y="476"/>
                      <a:pt x="30" y="476"/>
                    </a:cubicBezTo>
                    <a:cubicBezTo>
                      <a:pt x="209" y="411"/>
                      <a:pt x="568" y="282"/>
                      <a:pt x="568" y="282"/>
                    </a:cubicBezTo>
                    <a:lnTo>
                      <a:pt x="568" y="0"/>
                    </a:lnTo>
                    <a:lnTo>
                      <a:pt x="214" y="116"/>
                    </a:lnTo>
                    <a:lnTo>
                      <a:pt x="0" y="116"/>
                    </a:lnTo>
                    <a:lnTo>
                      <a:pt x="4" y="478"/>
                    </a:lnTo>
                    <a:close/>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wrap="none" anchor="ctr"/>
              <a:lstStyle/>
              <a:p>
                <a:endParaRPr lang="en-GB" dirty="0"/>
              </a:p>
            </p:txBody>
          </p:sp>
          <p:grpSp>
            <p:nvGrpSpPr>
              <p:cNvPr id="28" name="Group 15">
                <a:extLst>
                  <a:ext uri="{FF2B5EF4-FFF2-40B4-BE49-F238E27FC236}">
                    <a16:creationId xmlns:a16="http://schemas.microsoft.com/office/drawing/2014/main" id="{933AE4D1-508F-4B35-ABE2-26940AF131EA}"/>
                  </a:ext>
                </a:extLst>
              </p:cNvPr>
              <p:cNvGrpSpPr>
                <a:grpSpLocks/>
              </p:cNvGrpSpPr>
              <p:nvPr/>
            </p:nvGrpSpPr>
            <p:grpSpPr bwMode="auto">
              <a:xfrm>
                <a:off x="2526" y="3239"/>
                <a:ext cx="1012" cy="632"/>
                <a:chOff x="2526" y="3239"/>
                <a:chExt cx="1012" cy="632"/>
              </a:xfrm>
            </p:grpSpPr>
            <p:sp>
              <p:nvSpPr>
                <p:cNvPr id="29" name="Freeform 16">
                  <a:extLst>
                    <a:ext uri="{FF2B5EF4-FFF2-40B4-BE49-F238E27FC236}">
                      <a16:creationId xmlns:a16="http://schemas.microsoft.com/office/drawing/2014/main" id="{8C5136F7-2C60-4B33-BA1A-3E4B998CA8F5}"/>
                    </a:ext>
                  </a:extLst>
                </p:cNvPr>
                <p:cNvSpPr>
                  <a:spLocks/>
                </p:cNvSpPr>
                <p:nvPr/>
              </p:nvSpPr>
              <p:spPr bwMode="auto">
                <a:xfrm>
                  <a:off x="2998" y="3630"/>
                  <a:ext cx="518" cy="240"/>
                </a:xfrm>
                <a:custGeom>
                  <a:avLst/>
                  <a:gdLst>
                    <a:gd name="T0" fmla="*/ 2 w 518"/>
                    <a:gd name="T1" fmla="*/ 196 h 240"/>
                    <a:gd name="T2" fmla="*/ 516 w 518"/>
                    <a:gd name="T3" fmla="*/ 0 h 240"/>
                    <a:gd name="T4" fmla="*/ 518 w 518"/>
                    <a:gd name="T5" fmla="*/ 24 h 240"/>
                    <a:gd name="T6" fmla="*/ 0 w 518"/>
                    <a:gd name="T7" fmla="*/ 240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wrap="none" anchor="ctr"/>
                <a:lstStyle/>
                <a:p>
                  <a:endParaRPr lang="en-GB" dirty="0"/>
                </a:p>
              </p:txBody>
            </p:sp>
            <p:sp>
              <p:nvSpPr>
                <p:cNvPr id="30" name="Freeform 17">
                  <a:extLst>
                    <a:ext uri="{FF2B5EF4-FFF2-40B4-BE49-F238E27FC236}">
                      <a16:creationId xmlns:a16="http://schemas.microsoft.com/office/drawing/2014/main" id="{0ECD342D-3987-4336-90E3-74BEE8646ADC}"/>
                    </a:ext>
                  </a:extLst>
                </p:cNvPr>
                <p:cNvSpPr>
                  <a:spLocks/>
                </p:cNvSpPr>
                <p:nvPr/>
              </p:nvSpPr>
              <p:spPr bwMode="auto">
                <a:xfrm>
                  <a:off x="2526" y="3758"/>
                  <a:ext cx="224" cy="70"/>
                </a:xfrm>
                <a:custGeom>
                  <a:avLst/>
                  <a:gdLst>
                    <a:gd name="T0" fmla="*/ 0 w 224"/>
                    <a:gd name="T1" fmla="*/ 66 h 70"/>
                    <a:gd name="T2" fmla="*/ 224 w 224"/>
                    <a:gd name="T3" fmla="*/ 0 h 70"/>
                    <a:gd name="T4" fmla="*/ 224 w 224"/>
                    <a:gd name="T5" fmla="*/ 70 h 70"/>
                    <a:gd name="T6" fmla="*/ 0 w 224"/>
                    <a:gd name="T7" fmla="*/ 66 h 70"/>
                    <a:gd name="T8" fmla="*/ 0 60000 65536"/>
                    <a:gd name="T9" fmla="*/ 0 60000 65536"/>
                    <a:gd name="T10" fmla="*/ 0 60000 65536"/>
                    <a:gd name="T11" fmla="*/ 0 60000 65536"/>
                    <a:gd name="T12" fmla="*/ 0 w 224"/>
                    <a:gd name="T13" fmla="*/ 0 h 70"/>
                    <a:gd name="T14" fmla="*/ 224 w 224"/>
                    <a:gd name="T15" fmla="*/ 70 h 70"/>
                  </a:gdLst>
                  <a:ahLst/>
                  <a:cxnLst>
                    <a:cxn ang="T8">
                      <a:pos x="T0" y="T1"/>
                    </a:cxn>
                    <a:cxn ang="T9">
                      <a:pos x="T2" y="T3"/>
                    </a:cxn>
                    <a:cxn ang="T10">
                      <a:pos x="T4" y="T5"/>
                    </a:cxn>
                    <a:cxn ang="T11">
                      <a:pos x="T6" y="T7"/>
                    </a:cxn>
                  </a:cxnLst>
                  <a:rect l="T12" t="T13" r="T14" b="T15"/>
                  <a:pathLst>
                    <a:path w="224" h="70">
                      <a:moveTo>
                        <a:pt x="0" y="66"/>
                      </a:moveTo>
                      <a:lnTo>
                        <a:pt x="224" y="0"/>
                      </a:lnTo>
                      <a:lnTo>
                        <a:pt x="224" y="70"/>
                      </a:lnTo>
                      <a:lnTo>
                        <a:pt x="0" y="66"/>
                      </a:lnTo>
                      <a:close/>
                    </a:path>
                  </a:pathLst>
                </a:custGeom>
                <a:solidFill>
                  <a:srgbClr val="EAEAEA"/>
                </a:solidFill>
                <a:ln w="12700">
                  <a:solidFill>
                    <a:schemeClr val="tx1"/>
                  </a:solidFill>
                  <a:round/>
                  <a:headEnd/>
                  <a:tailEnd/>
                </a:ln>
              </p:spPr>
              <p:txBody>
                <a:bodyPr wrap="none" anchor="ctr"/>
                <a:lstStyle/>
                <a:p>
                  <a:endParaRPr lang="en-GB" dirty="0"/>
                </a:p>
              </p:txBody>
            </p:sp>
            <p:sp>
              <p:nvSpPr>
                <p:cNvPr id="31" name="Freeform 18">
                  <a:extLst>
                    <a:ext uri="{FF2B5EF4-FFF2-40B4-BE49-F238E27FC236}">
                      <a16:creationId xmlns:a16="http://schemas.microsoft.com/office/drawing/2014/main" id="{C074497D-7851-400F-BA13-5577226F8E7C}"/>
                    </a:ext>
                  </a:extLst>
                </p:cNvPr>
                <p:cNvSpPr>
                  <a:spLocks/>
                </p:cNvSpPr>
                <p:nvPr/>
              </p:nvSpPr>
              <p:spPr bwMode="auto">
                <a:xfrm>
                  <a:off x="2526" y="3274"/>
                  <a:ext cx="1012" cy="148"/>
                </a:xfrm>
                <a:custGeom>
                  <a:avLst/>
                  <a:gdLst>
                    <a:gd name="T0" fmla="*/ 0 w 1012"/>
                    <a:gd name="T1" fmla="*/ 243 h 140"/>
                    <a:gd name="T2" fmla="*/ 712 w 1012"/>
                    <a:gd name="T3" fmla="*/ 0 h 140"/>
                    <a:gd name="T4" fmla="*/ 1012 w 1012"/>
                    <a:gd name="T5" fmla="*/ 0 h 140"/>
                    <a:gd name="T6" fmla="*/ 472 w 1012"/>
                    <a:gd name="T7" fmla="*/ 237 h 140"/>
                    <a:gd name="T8" fmla="*/ 0 w 1012"/>
                    <a:gd name="T9" fmla="*/ 243 h 140"/>
                    <a:gd name="T10" fmla="*/ 0 60000 65536"/>
                    <a:gd name="T11" fmla="*/ 0 60000 65536"/>
                    <a:gd name="T12" fmla="*/ 0 60000 65536"/>
                    <a:gd name="T13" fmla="*/ 0 60000 65536"/>
                    <a:gd name="T14" fmla="*/ 0 60000 65536"/>
                    <a:gd name="T15" fmla="*/ 0 w 1012"/>
                    <a:gd name="T16" fmla="*/ 0 h 140"/>
                    <a:gd name="T17" fmla="*/ 1012 w 1012"/>
                    <a:gd name="T18" fmla="*/ 140 h 140"/>
                  </a:gdLst>
                  <a:ahLst/>
                  <a:cxnLst>
                    <a:cxn ang="T10">
                      <a:pos x="T0" y="T1"/>
                    </a:cxn>
                    <a:cxn ang="T11">
                      <a:pos x="T2" y="T3"/>
                    </a:cxn>
                    <a:cxn ang="T12">
                      <a:pos x="T4" y="T5"/>
                    </a:cxn>
                    <a:cxn ang="T13">
                      <a:pos x="T6" y="T7"/>
                    </a:cxn>
                    <a:cxn ang="T14">
                      <a:pos x="T8" y="T9"/>
                    </a:cxn>
                  </a:cxnLst>
                  <a:rect l="T15" t="T16" r="T17" b="T18"/>
                  <a:pathLst>
                    <a:path w="1012" h="140">
                      <a:moveTo>
                        <a:pt x="0" y="140"/>
                      </a:moveTo>
                      <a:lnTo>
                        <a:pt x="712" y="0"/>
                      </a:lnTo>
                      <a:lnTo>
                        <a:pt x="1012" y="0"/>
                      </a:lnTo>
                      <a:lnTo>
                        <a:pt x="472" y="136"/>
                      </a:lnTo>
                      <a:lnTo>
                        <a:pt x="0" y="140"/>
                      </a:lnTo>
                      <a:close/>
                    </a:path>
                  </a:pathLst>
                </a:custGeom>
                <a:solidFill>
                  <a:srgbClr val="EAEAEA"/>
                </a:solidFill>
                <a:ln w="12700">
                  <a:solidFill>
                    <a:schemeClr val="tx1"/>
                  </a:solidFill>
                  <a:round/>
                  <a:headEnd/>
                  <a:tailEnd/>
                </a:ln>
              </p:spPr>
              <p:txBody>
                <a:bodyPr anchor="ctr"/>
                <a:lstStyle/>
                <a:p>
                  <a:endParaRPr lang="en-GB" dirty="0"/>
                </a:p>
              </p:txBody>
            </p:sp>
            <p:sp>
              <p:nvSpPr>
                <p:cNvPr id="32" name="Freeform 19">
                  <a:extLst>
                    <a:ext uri="{FF2B5EF4-FFF2-40B4-BE49-F238E27FC236}">
                      <a16:creationId xmlns:a16="http://schemas.microsoft.com/office/drawing/2014/main" id="{A342CBA8-4529-4257-94FD-FD5A64C8CF9E}"/>
                    </a:ext>
                  </a:extLst>
                </p:cNvPr>
                <p:cNvSpPr>
                  <a:spLocks/>
                </p:cNvSpPr>
                <p:nvPr/>
              </p:nvSpPr>
              <p:spPr bwMode="auto">
                <a:xfrm rot="400703">
                  <a:off x="3008" y="3239"/>
                  <a:ext cx="518" cy="251"/>
                </a:xfrm>
                <a:custGeom>
                  <a:avLst/>
                  <a:gdLst>
                    <a:gd name="T0" fmla="*/ 2 w 518"/>
                    <a:gd name="T1" fmla="*/ 306 h 240"/>
                    <a:gd name="T2" fmla="*/ 516 w 518"/>
                    <a:gd name="T3" fmla="*/ 0 h 240"/>
                    <a:gd name="T4" fmla="*/ 518 w 518"/>
                    <a:gd name="T5" fmla="*/ 35 h 240"/>
                    <a:gd name="T6" fmla="*/ 0 w 518"/>
                    <a:gd name="T7" fmla="*/ 377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anchor="ctr"/>
                <a:lstStyle/>
                <a:p>
                  <a:endParaRPr lang="en-GB" dirty="0"/>
                </a:p>
              </p:txBody>
            </p:sp>
            <p:sp>
              <p:nvSpPr>
                <p:cNvPr id="33" name="Freeform 20">
                  <a:extLst>
                    <a:ext uri="{FF2B5EF4-FFF2-40B4-BE49-F238E27FC236}">
                      <a16:creationId xmlns:a16="http://schemas.microsoft.com/office/drawing/2014/main" id="{7DD0E72D-3843-4B82-872F-D843B2061393}"/>
                    </a:ext>
                  </a:extLst>
                </p:cNvPr>
                <p:cNvSpPr>
                  <a:spLocks/>
                </p:cNvSpPr>
                <p:nvPr/>
              </p:nvSpPr>
              <p:spPr bwMode="auto">
                <a:xfrm>
                  <a:off x="2790" y="3628"/>
                  <a:ext cx="726" cy="196"/>
                </a:xfrm>
                <a:custGeom>
                  <a:avLst/>
                  <a:gdLst>
                    <a:gd name="T0" fmla="*/ 0 w 726"/>
                    <a:gd name="T1" fmla="*/ 196 h 196"/>
                    <a:gd name="T2" fmla="*/ 564 w 726"/>
                    <a:gd name="T3" fmla="*/ 2 h 196"/>
                    <a:gd name="T4" fmla="*/ 726 w 726"/>
                    <a:gd name="T5" fmla="*/ 0 h 196"/>
                    <a:gd name="T6" fmla="*/ 214 w 726"/>
                    <a:gd name="T7" fmla="*/ 196 h 196"/>
                    <a:gd name="T8" fmla="*/ 0 w 726"/>
                    <a:gd name="T9" fmla="*/ 196 h 196"/>
                    <a:gd name="T10" fmla="*/ 0 60000 65536"/>
                    <a:gd name="T11" fmla="*/ 0 60000 65536"/>
                    <a:gd name="T12" fmla="*/ 0 60000 65536"/>
                    <a:gd name="T13" fmla="*/ 0 60000 65536"/>
                    <a:gd name="T14" fmla="*/ 0 60000 65536"/>
                    <a:gd name="T15" fmla="*/ 0 w 726"/>
                    <a:gd name="T16" fmla="*/ 0 h 196"/>
                    <a:gd name="T17" fmla="*/ 726 w 726"/>
                    <a:gd name="T18" fmla="*/ 196 h 196"/>
                  </a:gdLst>
                  <a:ahLst/>
                  <a:cxnLst>
                    <a:cxn ang="T10">
                      <a:pos x="T0" y="T1"/>
                    </a:cxn>
                    <a:cxn ang="T11">
                      <a:pos x="T2" y="T3"/>
                    </a:cxn>
                    <a:cxn ang="T12">
                      <a:pos x="T4" y="T5"/>
                    </a:cxn>
                    <a:cxn ang="T13">
                      <a:pos x="T6" y="T7"/>
                    </a:cxn>
                    <a:cxn ang="T14">
                      <a:pos x="T8" y="T9"/>
                    </a:cxn>
                  </a:cxnLst>
                  <a:rect l="T15" t="T16" r="T17" b="T18"/>
                  <a:pathLst>
                    <a:path w="726" h="196">
                      <a:moveTo>
                        <a:pt x="0" y="196"/>
                      </a:moveTo>
                      <a:lnTo>
                        <a:pt x="564" y="2"/>
                      </a:lnTo>
                      <a:lnTo>
                        <a:pt x="726" y="0"/>
                      </a:lnTo>
                      <a:lnTo>
                        <a:pt x="214" y="196"/>
                      </a:lnTo>
                      <a:lnTo>
                        <a:pt x="0" y="196"/>
                      </a:lnTo>
                      <a:close/>
                    </a:path>
                  </a:pathLst>
                </a:custGeom>
                <a:solidFill>
                  <a:srgbClr val="EAEAEA"/>
                </a:solidFill>
                <a:ln w="12700">
                  <a:solidFill>
                    <a:schemeClr val="tx1"/>
                  </a:solidFill>
                  <a:round/>
                  <a:headEnd/>
                  <a:tailEnd/>
                </a:ln>
              </p:spPr>
              <p:txBody>
                <a:bodyPr wrap="none" anchor="ctr"/>
                <a:lstStyle/>
                <a:p>
                  <a:endParaRPr lang="en-GB" dirty="0"/>
                </a:p>
              </p:txBody>
            </p:sp>
            <p:grpSp>
              <p:nvGrpSpPr>
                <p:cNvPr id="34" name="Group 21">
                  <a:extLst>
                    <a:ext uri="{FF2B5EF4-FFF2-40B4-BE49-F238E27FC236}">
                      <a16:creationId xmlns:a16="http://schemas.microsoft.com/office/drawing/2014/main" id="{A46DEAFD-F3E5-4CB6-98A3-D85ECD3512F3}"/>
                    </a:ext>
                  </a:extLst>
                </p:cNvPr>
                <p:cNvGrpSpPr>
                  <a:grpSpLocks/>
                </p:cNvGrpSpPr>
                <p:nvPr/>
              </p:nvGrpSpPr>
              <p:grpSpPr bwMode="auto">
                <a:xfrm>
                  <a:off x="2526" y="3414"/>
                  <a:ext cx="480" cy="457"/>
                  <a:chOff x="3768" y="2295"/>
                  <a:chExt cx="480" cy="457"/>
                </a:xfrm>
              </p:grpSpPr>
              <p:sp>
                <p:nvSpPr>
                  <p:cNvPr id="35" name="Rectangle 22">
                    <a:extLst>
                      <a:ext uri="{FF2B5EF4-FFF2-40B4-BE49-F238E27FC236}">
                        <a16:creationId xmlns:a16="http://schemas.microsoft.com/office/drawing/2014/main" id="{805C7986-3DD0-406F-B69B-BFB9AEC3454D}"/>
                      </a:ext>
                    </a:extLst>
                  </p:cNvPr>
                  <p:cNvSpPr>
                    <a:spLocks noChangeArrowheads="1"/>
                  </p:cNvSpPr>
                  <p:nvPr/>
                </p:nvSpPr>
                <p:spPr bwMode="auto">
                  <a:xfrm>
                    <a:off x="3768" y="2295"/>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6" name="Rectangle 23">
                    <a:extLst>
                      <a:ext uri="{FF2B5EF4-FFF2-40B4-BE49-F238E27FC236}">
                        <a16:creationId xmlns:a16="http://schemas.microsoft.com/office/drawing/2014/main" id="{2AF0DB55-07E0-4F08-A3EA-E60D08065A58}"/>
                      </a:ext>
                    </a:extLst>
                  </p:cNvPr>
                  <p:cNvSpPr>
                    <a:spLocks noChangeArrowheads="1"/>
                  </p:cNvSpPr>
                  <p:nvPr/>
                </p:nvSpPr>
                <p:spPr bwMode="auto">
                  <a:xfrm>
                    <a:off x="3985" y="2318"/>
                    <a:ext cx="48" cy="4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7" name="Rectangle 24">
                    <a:extLst>
                      <a:ext uri="{FF2B5EF4-FFF2-40B4-BE49-F238E27FC236}">
                        <a16:creationId xmlns:a16="http://schemas.microsoft.com/office/drawing/2014/main" id="{C6DEB10E-38BD-4378-B93C-4F1A7DCAB3B2}"/>
                      </a:ext>
                    </a:extLst>
                  </p:cNvPr>
                  <p:cNvSpPr>
                    <a:spLocks noChangeArrowheads="1"/>
                  </p:cNvSpPr>
                  <p:nvPr/>
                </p:nvSpPr>
                <p:spPr bwMode="auto">
                  <a:xfrm>
                    <a:off x="3768" y="2704"/>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grpSp>
        </p:grpSp>
        <p:grpSp>
          <p:nvGrpSpPr>
            <p:cNvPr id="15" name="Group 25">
              <a:extLst>
                <a:ext uri="{FF2B5EF4-FFF2-40B4-BE49-F238E27FC236}">
                  <a16:creationId xmlns:a16="http://schemas.microsoft.com/office/drawing/2014/main" id="{16F28F72-8979-45EF-9B98-556495FD7F87}"/>
                </a:ext>
              </a:extLst>
            </p:cNvPr>
            <p:cNvGrpSpPr>
              <a:grpSpLocks/>
            </p:cNvGrpSpPr>
            <p:nvPr/>
          </p:nvGrpSpPr>
          <p:grpSpPr bwMode="auto">
            <a:xfrm rot="496865">
              <a:off x="4164" y="1348"/>
              <a:ext cx="1164" cy="830"/>
              <a:chOff x="4146" y="3034"/>
              <a:chExt cx="1164" cy="830"/>
            </a:xfrm>
          </p:grpSpPr>
          <p:sp>
            <p:nvSpPr>
              <p:cNvPr id="22" name="Oval 26">
                <a:extLst>
                  <a:ext uri="{FF2B5EF4-FFF2-40B4-BE49-F238E27FC236}">
                    <a16:creationId xmlns:a16="http://schemas.microsoft.com/office/drawing/2014/main" id="{383AF43E-5C2E-4291-9CEB-0228FB7671D0}"/>
                  </a:ext>
                </a:extLst>
              </p:cNvPr>
              <p:cNvSpPr>
                <a:spLocks noChangeArrowheads="1"/>
              </p:cNvSpPr>
              <p:nvPr/>
            </p:nvSpPr>
            <p:spPr bwMode="auto">
              <a:xfrm rot="-572921">
                <a:off x="4865" y="3034"/>
                <a:ext cx="445" cy="519"/>
              </a:xfrm>
              <a:prstGeom prst="ellipse">
                <a:avLst/>
              </a:prstGeom>
              <a:solidFill>
                <a:srgbClr val="EAEAEA"/>
              </a:solidFill>
              <a:ln w="127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3" name="Freeform 27">
                <a:extLst>
                  <a:ext uri="{FF2B5EF4-FFF2-40B4-BE49-F238E27FC236}">
                    <a16:creationId xmlns:a16="http://schemas.microsoft.com/office/drawing/2014/main" id="{10B14EB7-EAA0-4997-B876-8E32386EF256}"/>
                  </a:ext>
                </a:extLst>
              </p:cNvPr>
              <p:cNvSpPr>
                <a:spLocks/>
              </p:cNvSpPr>
              <p:nvPr/>
            </p:nvSpPr>
            <p:spPr bwMode="auto">
              <a:xfrm>
                <a:off x="4312" y="3038"/>
                <a:ext cx="888" cy="826"/>
              </a:xfrm>
              <a:custGeom>
                <a:avLst/>
                <a:gdLst>
                  <a:gd name="T0" fmla="*/ 0 w 888"/>
                  <a:gd name="T1" fmla="*/ 252 h 826"/>
                  <a:gd name="T2" fmla="*/ 174 w 888"/>
                  <a:gd name="T3" fmla="*/ 826 h 826"/>
                  <a:gd name="T4" fmla="*/ 888 w 888"/>
                  <a:gd name="T5" fmla="*/ 486 h 826"/>
                  <a:gd name="T6" fmla="*/ 722 w 888"/>
                  <a:gd name="T7" fmla="*/ 0 h 826"/>
                  <a:gd name="T8" fmla="*/ 0 w 888"/>
                  <a:gd name="T9" fmla="*/ 252 h 826"/>
                  <a:gd name="T10" fmla="*/ 0 60000 65536"/>
                  <a:gd name="T11" fmla="*/ 0 60000 65536"/>
                  <a:gd name="T12" fmla="*/ 0 60000 65536"/>
                  <a:gd name="T13" fmla="*/ 0 60000 65536"/>
                  <a:gd name="T14" fmla="*/ 0 60000 65536"/>
                  <a:gd name="T15" fmla="*/ 0 w 888"/>
                  <a:gd name="T16" fmla="*/ 0 h 826"/>
                  <a:gd name="T17" fmla="*/ 888 w 888"/>
                  <a:gd name="T18" fmla="*/ 826 h 826"/>
                </a:gdLst>
                <a:ahLst/>
                <a:cxnLst>
                  <a:cxn ang="T10">
                    <a:pos x="T0" y="T1"/>
                  </a:cxn>
                  <a:cxn ang="T11">
                    <a:pos x="T2" y="T3"/>
                  </a:cxn>
                  <a:cxn ang="T12">
                    <a:pos x="T4" y="T5"/>
                  </a:cxn>
                  <a:cxn ang="T13">
                    <a:pos x="T6" y="T7"/>
                  </a:cxn>
                  <a:cxn ang="T14">
                    <a:pos x="T8" y="T9"/>
                  </a:cxn>
                </a:cxnLst>
                <a:rect l="T15" t="T16" r="T17" b="T18"/>
                <a:pathLst>
                  <a:path w="888" h="826">
                    <a:moveTo>
                      <a:pt x="0" y="252"/>
                    </a:moveTo>
                    <a:lnTo>
                      <a:pt x="174" y="826"/>
                    </a:lnTo>
                    <a:lnTo>
                      <a:pt x="888" y="486"/>
                    </a:lnTo>
                    <a:lnTo>
                      <a:pt x="722" y="0"/>
                    </a:lnTo>
                    <a:lnTo>
                      <a:pt x="0" y="252"/>
                    </a:lnTo>
                    <a:close/>
                  </a:path>
                </a:pathLst>
              </a:cu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dirty="0"/>
              </a:p>
            </p:txBody>
          </p:sp>
          <p:sp>
            <p:nvSpPr>
              <p:cNvPr id="24" name="Oval 28">
                <a:extLst>
                  <a:ext uri="{FF2B5EF4-FFF2-40B4-BE49-F238E27FC236}">
                    <a16:creationId xmlns:a16="http://schemas.microsoft.com/office/drawing/2014/main" id="{D3EDE8EB-D5A9-4FAB-B6B8-72DF9B788FC8}"/>
                  </a:ext>
                </a:extLst>
              </p:cNvPr>
              <p:cNvSpPr>
                <a:spLocks noChangeArrowheads="1"/>
              </p:cNvSpPr>
              <p:nvPr/>
            </p:nvSpPr>
            <p:spPr bwMode="auto">
              <a:xfrm rot="-572921">
                <a:off x="4146" y="3306"/>
                <a:ext cx="480" cy="549"/>
              </a:xfrm>
              <a:prstGeom prst="ellipse">
                <a:avLst/>
              </a:prstGeom>
              <a:gradFill rotWithShape="0">
                <a:gsLst>
                  <a:gs pos="0">
                    <a:srgbClr val="555555"/>
                  </a:gs>
                  <a:gs pos="50000">
                    <a:srgbClr val="FFFFFF"/>
                  </a:gs>
                  <a:gs pos="100000">
                    <a:srgbClr val="555555"/>
                  </a:gs>
                </a:gsLst>
                <a:lin ang="5400000" scaled="1"/>
              </a:gradFill>
              <a:ln w="762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5" name="Line 29">
                <a:extLst>
                  <a:ext uri="{FF2B5EF4-FFF2-40B4-BE49-F238E27FC236}">
                    <a16:creationId xmlns:a16="http://schemas.microsoft.com/office/drawing/2014/main" id="{A1EA2D88-8D07-4CEB-9CEC-9E90B1478E20}"/>
                  </a:ext>
                </a:extLst>
              </p:cNvPr>
              <p:cNvSpPr>
                <a:spLocks noChangeShapeType="1"/>
              </p:cNvSpPr>
              <p:nvPr/>
            </p:nvSpPr>
            <p:spPr bwMode="auto">
              <a:xfrm flipV="1">
                <a:off x="4294" y="3040"/>
                <a:ext cx="742" cy="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26" name="Line 30">
                <a:extLst>
                  <a:ext uri="{FF2B5EF4-FFF2-40B4-BE49-F238E27FC236}">
                    <a16:creationId xmlns:a16="http://schemas.microsoft.com/office/drawing/2014/main" id="{8333DB38-9401-468B-B36A-46242359B34F}"/>
                  </a:ext>
                </a:extLst>
              </p:cNvPr>
              <p:cNvSpPr>
                <a:spLocks noChangeShapeType="1"/>
              </p:cNvSpPr>
              <p:nvPr/>
            </p:nvSpPr>
            <p:spPr bwMode="auto">
              <a:xfrm flipV="1">
                <a:off x="4482" y="3524"/>
                <a:ext cx="722" cy="3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nvGrpSpPr>
            <p:cNvPr id="16" name="Group 31">
              <a:extLst>
                <a:ext uri="{FF2B5EF4-FFF2-40B4-BE49-F238E27FC236}">
                  <a16:creationId xmlns:a16="http://schemas.microsoft.com/office/drawing/2014/main" id="{54132779-D858-4DD6-906B-39E90590A342}"/>
                </a:ext>
              </a:extLst>
            </p:cNvPr>
            <p:cNvGrpSpPr>
              <a:grpSpLocks/>
            </p:cNvGrpSpPr>
            <p:nvPr/>
          </p:nvGrpSpPr>
          <p:grpSpPr bwMode="auto">
            <a:xfrm>
              <a:off x="2610" y="2164"/>
              <a:ext cx="1102" cy="446"/>
              <a:chOff x="2940" y="2092"/>
              <a:chExt cx="1102" cy="446"/>
            </a:xfrm>
          </p:grpSpPr>
          <p:sp>
            <p:nvSpPr>
              <p:cNvPr id="19" name="Freeform 32">
                <a:extLst>
                  <a:ext uri="{FF2B5EF4-FFF2-40B4-BE49-F238E27FC236}">
                    <a16:creationId xmlns:a16="http://schemas.microsoft.com/office/drawing/2014/main" id="{8EB33A1C-E23C-4FD9-8F87-B227AE569BF2}"/>
                  </a:ext>
                </a:extLst>
              </p:cNvPr>
              <p:cNvSpPr>
                <a:spLocks/>
              </p:cNvSpPr>
              <p:nvPr/>
            </p:nvSpPr>
            <p:spPr bwMode="auto">
              <a:xfrm>
                <a:off x="3252" y="2094"/>
                <a:ext cx="790" cy="442"/>
              </a:xfrm>
              <a:custGeom>
                <a:avLst/>
                <a:gdLst>
                  <a:gd name="T0" fmla="*/ 2 w 790"/>
                  <a:gd name="T1" fmla="*/ 121 h 454"/>
                  <a:gd name="T2" fmla="*/ 790 w 790"/>
                  <a:gd name="T3" fmla="*/ 0 h 454"/>
                  <a:gd name="T4" fmla="*/ 790 w 790"/>
                  <a:gd name="T5" fmla="*/ 188 h 454"/>
                  <a:gd name="T6" fmla="*/ 0 w 790"/>
                  <a:gd name="T7" fmla="*/ 348 h 454"/>
                  <a:gd name="T8" fmla="*/ 0 60000 65536"/>
                  <a:gd name="T9" fmla="*/ 0 60000 65536"/>
                  <a:gd name="T10" fmla="*/ 0 60000 65536"/>
                  <a:gd name="T11" fmla="*/ 0 60000 65536"/>
                  <a:gd name="T12" fmla="*/ 0 w 790"/>
                  <a:gd name="T13" fmla="*/ 0 h 454"/>
                  <a:gd name="T14" fmla="*/ 790 w 790"/>
                  <a:gd name="T15" fmla="*/ 454 h 454"/>
                </a:gdLst>
                <a:ahLst/>
                <a:cxnLst>
                  <a:cxn ang="T8">
                    <a:pos x="T0" y="T1"/>
                  </a:cxn>
                  <a:cxn ang="T9">
                    <a:pos x="T2" y="T3"/>
                  </a:cxn>
                  <a:cxn ang="T10">
                    <a:pos x="T4" y="T5"/>
                  </a:cxn>
                  <a:cxn ang="T11">
                    <a:pos x="T6" y="T7"/>
                  </a:cxn>
                </a:cxnLst>
                <a:rect l="T12" t="T13" r="T14" b="T15"/>
                <a:pathLst>
                  <a:path w="790" h="454">
                    <a:moveTo>
                      <a:pt x="2" y="158"/>
                    </a:moveTo>
                    <a:lnTo>
                      <a:pt x="790" y="0"/>
                    </a:lnTo>
                    <a:lnTo>
                      <a:pt x="790" y="246"/>
                    </a:lnTo>
                    <a:lnTo>
                      <a:pt x="0" y="454"/>
                    </a:lnTo>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anchor="ctr"/>
              <a:lstStyle/>
              <a:p>
                <a:endParaRPr lang="en-GB" dirty="0"/>
              </a:p>
            </p:txBody>
          </p:sp>
          <p:sp>
            <p:nvSpPr>
              <p:cNvPr id="20" name="Freeform 33">
                <a:extLst>
                  <a:ext uri="{FF2B5EF4-FFF2-40B4-BE49-F238E27FC236}">
                    <a16:creationId xmlns:a16="http://schemas.microsoft.com/office/drawing/2014/main" id="{A4774D45-5F15-494B-9108-C3A375C5DA81}"/>
                  </a:ext>
                </a:extLst>
              </p:cNvPr>
              <p:cNvSpPr>
                <a:spLocks/>
              </p:cNvSpPr>
              <p:nvPr/>
            </p:nvSpPr>
            <p:spPr bwMode="auto">
              <a:xfrm>
                <a:off x="2940" y="2092"/>
                <a:ext cx="1098" cy="160"/>
              </a:xfrm>
              <a:custGeom>
                <a:avLst/>
                <a:gdLst>
                  <a:gd name="T0" fmla="*/ 314 w 1098"/>
                  <a:gd name="T1" fmla="*/ 160 h 160"/>
                  <a:gd name="T2" fmla="*/ 1098 w 1098"/>
                  <a:gd name="T3" fmla="*/ 0 h 160"/>
                  <a:gd name="T4" fmla="*/ 840 w 1098"/>
                  <a:gd name="T5" fmla="*/ 0 h 160"/>
                  <a:gd name="T6" fmla="*/ 0 w 1098"/>
                  <a:gd name="T7" fmla="*/ 156 h 160"/>
                  <a:gd name="T8" fmla="*/ 0 60000 65536"/>
                  <a:gd name="T9" fmla="*/ 0 60000 65536"/>
                  <a:gd name="T10" fmla="*/ 0 60000 65536"/>
                  <a:gd name="T11" fmla="*/ 0 60000 65536"/>
                  <a:gd name="T12" fmla="*/ 0 w 1098"/>
                  <a:gd name="T13" fmla="*/ 0 h 160"/>
                  <a:gd name="T14" fmla="*/ 1098 w 1098"/>
                  <a:gd name="T15" fmla="*/ 160 h 160"/>
                </a:gdLst>
                <a:ahLst/>
                <a:cxnLst>
                  <a:cxn ang="T8">
                    <a:pos x="T0" y="T1"/>
                  </a:cxn>
                  <a:cxn ang="T9">
                    <a:pos x="T2" y="T3"/>
                  </a:cxn>
                  <a:cxn ang="T10">
                    <a:pos x="T4" y="T5"/>
                  </a:cxn>
                  <a:cxn ang="T11">
                    <a:pos x="T6" y="T7"/>
                  </a:cxn>
                </a:cxnLst>
                <a:rect l="T12" t="T13" r="T14" b="T15"/>
                <a:pathLst>
                  <a:path w="1098" h="160">
                    <a:moveTo>
                      <a:pt x="314" y="160"/>
                    </a:moveTo>
                    <a:lnTo>
                      <a:pt x="1098" y="0"/>
                    </a:lnTo>
                    <a:lnTo>
                      <a:pt x="840" y="0"/>
                    </a:lnTo>
                    <a:lnTo>
                      <a:pt x="0" y="156"/>
                    </a:lnTo>
                  </a:path>
                </a:pathLst>
              </a:custGeom>
              <a:gradFill rotWithShape="0">
                <a:gsLst>
                  <a:gs pos="0">
                    <a:srgbClr val="EAEAEA"/>
                  </a:gs>
                  <a:gs pos="50000">
                    <a:srgbClr val="6C6C6C"/>
                  </a:gs>
                  <a:gs pos="100000">
                    <a:srgbClr val="EAEAEA"/>
                  </a:gs>
                </a:gsLst>
                <a:lin ang="5400000" scaled="1"/>
              </a:gradFill>
              <a:ln w="12700">
                <a:solidFill>
                  <a:schemeClr val="tx1"/>
                </a:solidFill>
                <a:round/>
                <a:headEnd/>
                <a:tailEnd/>
              </a:ln>
            </p:spPr>
            <p:txBody>
              <a:bodyPr wrap="none" anchor="ctr"/>
              <a:lstStyle/>
              <a:p>
                <a:endParaRPr lang="en-GB" dirty="0"/>
              </a:p>
            </p:txBody>
          </p:sp>
          <p:sp>
            <p:nvSpPr>
              <p:cNvPr id="21" name="Rectangle 34">
                <a:extLst>
                  <a:ext uri="{FF2B5EF4-FFF2-40B4-BE49-F238E27FC236}">
                    <a16:creationId xmlns:a16="http://schemas.microsoft.com/office/drawing/2014/main" id="{4207AEEA-EDB5-4888-8D19-87E939591A20}"/>
                  </a:ext>
                </a:extLst>
              </p:cNvPr>
              <p:cNvSpPr>
                <a:spLocks noChangeArrowheads="1"/>
              </p:cNvSpPr>
              <p:nvPr/>
            </p:nvSpPr>
            <p:spPr bwMode="auto">
              <a:xfrm>
                <a:off x="2942" y="2250"/>
                <a:ext cx="312" cy="288"/>
              </a:xfrm>
              <a:prstGeom prst="rect">
                <a:avLst/>
              </a:prstGeom>
              <a:solidFill>
                <a:schemeClr val="tx1"/>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17" name="AutoShape 35">
              <a:extLst>
                <a:ext uri="{FF2B5EF4-FFF2-40B4-BE49-F238E27FC236}">
                  <a16:creationId xmlns:a16="http://schemas.microsoft.com/office/drawing/2014/main" id="{E97E1D05-D885-4303-BF3B-F73F5D424484}"/>
                </a:ext>
              </a:extLst>
            </p:cNvPr>
            <p:cNvSpPr>
              <a:spLocks noChangeArrowheads="1"/>
            </p:cNvSpPr>
            <p:nvPr/>
          </p:nvSpPr>
          <p:spPr bwMode="auto">
            <a:xfrm rot="-1692784">
              <a:off x="3774" y="20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18" name="AutoShape 36">
              <a:extLst>
                <a:ext uri="{FF2B5EF4-FFF2-40B4-BE49-F238E27FC236}">
                  <a16:creationId xmlns:a16="http://schemas.microsoft.com/office/drawing/2014/main" id="{69BCDE60-E596-4EF0-A961-9E73298F02C9}"/>
                </a:ext>
              </a:extLst>
            </p:cNvPr>
            <p:cNvSpPr>
              <a:spLocks noChangeArrowheads="1"/>
            </p:cNvSpPr>
            <p:nvPr/>
          </p:nvSpPr>
          <p:spPr bwMode="auto">
            <a:xfrm rot="1692784" flipV="1">
              <a:off x="3774" y="23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38" name="AutoShape 37">
            <a:extLst>
              <a:ext uri="{FF2B5EF4-FFF2-40B4-BE49-F238E27FC236}">
                <a16:creationId xmlns:a16="http://schemas.microsoft.com/office/drawing/2014/main" id="{B0B517DE-9284-45B1-B2F4-3BEDEFB60E41}"/>
              </a:ext>
            </a:extLst>
          </p:cNvPr>
          <p:cNvSpPr>
            <a:spLocks noChangeArrowheads="1"/>
          </p:cNvSpPr>
          <p:nvPr/>
        </p:nvSpPr>
        <p:spPr bwMode="auto">
          <a:xfrm>
            <a:off x="4511423" y="2497697"/>
            <a:ext cx="1096743" cy="556006"/>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400" dirty="0">
                <a:solidFill>
                  <a:srgbClr val="000000"/>
                </a:solidFill>
              </a:rPr>
              <a:t>Area A is </a:t>
            </a:r>
          </a:p>
          <a:p>
            <a:pPr algn="ctr">
              <a:spcBef>
                <a:spcPct val="0"/>
              </a:spcBef>
              <a:spcAft>
                <a:spcPct val="0"/>
              </a:spcAft>
            </a:pPr>
            <a:r>
              <a:rPr lang="en-US" sz="1400" dirty="0">
                <a:solidFill>
                  <a:srgbClr val="000000"/>
                </a:solidFill>
              </a:rPr>
              <a:t>constant</a:t>
            </a:r>
            <a:endParaRPr lang="en-US" b="1" dirty="0">
              <a:solidFill>
                <a:srgbClr val="000000"/>
              </a:solidFill>
            </a:endParaRPr>
          </a:p>
        </p:txBody>
      </p:sp>
      <p:sp>
        <p:nvSpPr>
          <p:cNvPr id="39" name="Line 38">
            <a:extLst>
              <a:ext uri="{FF2B5EF4-FFF2-40B4-BE49-F238E27FC236}">
                <a16:creationId xmlns:a16="http://schemas.microsoft.com/office/drawing/2014/main" id="{99BDF428-43D5-427B-8910-14BE1E45AE0B}"/>
              </a:ext>
            </a:extLst>
          </p:cNvPr>
          <p:cNvSpPr>
            <a:spLocks noChangeShapeType="1"/>
          </p:cNvSpPr>
          <p:nvPr/>
        </p:nvSpPr>
        <p:spPr bwMode="auto">
          <a:xfrm>
            <a:off x="5375920" y="3050829"/>
            <a:ext cx="286166" cy="306684"/>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0" name="Text Box 40">
            <a:extLst>
              <a:ext uri="{FF2B5EF4-FFF2-40B4-BE49-F238E27FC236}">
                <a16:creationId xmlns:a16="http://schemas.microsoft.com/office/drawing/2014/main" id="{CCFCF20B-3DB3-447D-879F-C0499954A301}"/>
              </a:ext>
            </a:extLst>
          </p:cNvPr>
          <p:cNvSpPr txBox="1">
            <a:spLocks noChangeArrowheads="1"/>
          </p:cNvSpPr>
          <p:nvPr/>
        </p:nvSpPr>
        <p:spPr bwMode="auto">
          <a:xfrm>
            <a:off x="1690833" y="3347398"/>
            <a:ext cx="1290638" cy="357188"/>
          </a:xfrm>
          <a:prstGeom prst="rect">
            <a:avLst/>
          </a:prstGeom>
          <a:solidFill>
            <a:schemeClr val="bg1">
              <a:lumMod val="95000"/>
            </a:schemeClr>
          </a:solidFill>
          <a:ln w="9525">
            <a:solidFill>
              <a:schemeClr val="bg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Area A = b</a:t>
            </a:r>
            <a:r>
              <a:rPr lang="en-US" sz="1600" baseline="30000" dirty="0">
                <a:solidFill>
                  <a:srgbClr val="000000"/>
                </a:solidFill>
                <a:latin typeface="+mn-lt"/>
              </a:rPr>
              <a:t>2</a:t>
            </a:r>
            <a:endParaRPr lang="en-US" sz="2000" b="1" dirty="0">
              <a:solidFill>
                <a:srgbClr val="000000"/>
              </a:solidFill>
              <a:latin typeface="+mn-lt"/>
            </a:endParaRPr>
          </a:p>
        </p:txBody>
      </p:sp>
      <p:sp>
        <p:nvSpPr>
          <p:cNvPr id="41" name="Text Box 41">
            <a:extLst>
              <a:ext uri="{FF2B5EF4-FFF2-40B4-BE49-F238E27FC236}">
                <a16:creationId xmlns:a16="http://schemas.microsoft.com/office/drawing/2014/main" id="{0B2F629A-35D3-4F00-8E37-CD56701CCB7C}"/>
              </a:ext>
            </a:extLst>
          </p:cNvPr>
          <p:cNvSpPr txBox="1">
            <a:spLocks noChangeArrowheads="1"/>
          </p:cNvSpPr>
          <p:nvPr/>
        </p:nvSpPr>
        <p:spPr bwMode="auto">
          <a:xfrm>
            <a:off x="9393237" y="3083520"/>
            <a:ext cx="1382713" cy="7826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Area A and modulus E unchanged</a:t>
            </a:r>
            <a:endParaRPr lang="en-US" sz="2000" b="1" dirty="0">
              <a:solidFill>
                <a:srgbClr val="000000"/>
              </a:solidFill>
              <a:latin typeface="+mn-lt"/>
            </a:endParaRPr>
          </a:p>
        </p:txBody>
      </p:sp>
    </p:spTree>
    <p:extLst>
      <p:ext uri="{BB962C8B-B14F-4D97-AF65-F5344CB8AC3E}">
        <p14:creationId xmlns:p14="http://schemas.microsoft.com/office/powerpoint/2010/main" val="271432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Properties of the shape factor</a:t>
            </a:r>
            <a:endParaRPr lang="en-US" dirty="0"/>
          </a:p>
        </p:txBody>
      </p:sp>
      <p:sp>
        <p:nvSpPr>
          <p:cNvPr id="4" name="Text Box 3">
            <a:extLst>
              <a:ext uri="{FF2B5EF4-FFF2-40B4-BE49-F238E27FC236}">
                <a16:creationId xmlns:a16="http://schemas.microsoft.com/office/drawing/2014/main" id="{A1B1F74A-C685-4331-A504-7277398A1ECC}"/>
              </a:ext>
            </a:extLst>
          </p:cNvPr>
          <p:cNvSpPr txBox="1">
            <a:spLocks noChangeArrowheads="1"/>
          </p:cNvSpPr>
          <p:nvPr/>
        </p:nvSpPr>
        <p:spPr bwMode="auto">
          <a:xfrm>
            <a:off x="3860800" y="1343026"/>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endParaRPr lang="en-GB" sz="1400" dirty="0">
              <a:solidFill>
                <a:srgbClr val="000000"/>
              </a:solidFill>
            </a:endParaRPr>
          </a:p>
        </p:txBody>
      </p:sp>
      <p:sp>
        <p:nvSpPr>
          <p:cNvPr id="5" name="Rectangle 147">
            <a:extLst>
              <a:ext uri="{FF2B5EF4-FFF2-40B4-BE49-F238E27FC236}">
                <a16:creationId xmlns:a16="http://schemas.microsoft.com/office/drawing/2014/main" id="{BE208694-B423-4297-9CAA-83A34487E3C4}"/>
              </a:ext>
            </a:extLst>
          </p:cNvPr>
          <p:cNvSpPr>
            <a:spLocks noChangeArrowheads="1"/>
          </p:cNvSpPr>
          <p:nvPr/>
        </p:nvSpPr>
        <p:spPr bwMode="auto">
          <a:xfrm>
            <a:off x="1719263" y="1066801"/>
            <a:ext cx="8585200" cy="95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342900" indent="-342900">
              <a:lnSpc>
                <a:spcPct val="110000"/>
              </a:lnSpc>
              <a:spcBef>
                <a:spcPct val="50000"/>
              </a:spcBef>
              <a:buClr>
                <a:schemeClr val="accent1"/>
              </a:buClr>
              <a:buSzPct val="110000"/>
              <a:buFont typeface="Wingdings" panose="05000000000000000000" pitchFamily="2" charset="2"/>
              <a:buChar char="§"/>
            </a:pPr>
            <a:r>
              <a:rPr lang="en-US" sz="2000" dirty="0">
                <a:solidFill>
                  <a:srgbClr val="000000"/>
                </a:solidFill>
                <a:latin typeface="+mn-lt"/>
              </a:rPr>
              <a:t>The shape factor is dimensionless – a pure number.</a:t>
            </a:r>
          </a:p>
          <a:p>
            <a:pPr marL="342900" indent="-342900">
              <a:lnSpc>
                <a:spcPct val="105000"/>
              </a:lnSpc>
              <a:spcBef>
                <a:spcPct val="50000"/>
              </a:spcBef>
              <a:buClr>
                <a:schemeClr val="accent1"/>
              </a:buClr>
              <a:buSzPct val="110000"/>
              <a:buFont typeface="Wingdings" panose="05000000000000000000" pitchFamily="2" charset="2"/>
              <a:buChar char="§"/>
            </a:pPr>
            <a:r>
              <a:rPr lang="en-US" sz="2000" dirty="0">
                <a:solidFill>
                  <a:srgbClr val="000000"/>
                </a:solidFill>
                <a:latin typeface="+mn-lt"/>
              </a:rPr>
              <a:t>It characterizes shape.</a:t>
            </a:r>
          </a:p>
        </p:txBody>
      </p:sp>
      <p:sp>
        <p:nvSpPr>
          <p:cNvPr id="6" name="Text Box 194">
            <a:extLst>
              <a:ext uri="{FF2B5EF4-FFF2-40B4-BE49-F238E27FC236}">
                <a16:creationId xmlns:a16="http://schemas.microsoft.com/office/drawing/2014/main" id="{DF619D82-900B-4DAA-87F3-2899EDC0FD44}"/>
              </a:ext>
            </a:extLst>
          </p:cNvPr>
          <p:cNvSpPr txBox="1">
            <a:spLocks noChangeArrowheads="1"/>
          </p:cNvSpPr>
          <p:nvPr/>
        </p:nvSpPr>
        <p:spPr bwMode="auto">
          <a:xfrm>
            <a:off x="1803400" y="5048251"/>
            <a:ext cx="6851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342900" indent="-342900">
              <a:spcBef>
                <a:spcPct val="50000"/>
              </a:spcBef>
              <a:buClr>
                <a:schemeClr val="accent1"/>
              </a:buClr>
              <a:buSzPct val="110000"/>
              <a:buFont typeface="Arial" panose="020B0604020202020204" pitchFamily="34" charset="0"/>
              <a:buChar char="•"/>
            </a:pPr>
            <a:r>
              <a:rPr lang="en-US" sz="2000" dirty="0">
                <a:solidFill>
                  <a:srgbClr val="000000"/>
                </a:solidFill>
                <a:latin typeface="+mn-lt"/>
              </a:rPr>
              <a:t>Each of these is roughly 10 times stiffer in bending than a solid square section of the same cross-sectional area</a:t>
            </a:r>
            <a:r>
              <a:rPr lang="en-US" sz="2000" b="1" dirty="0">
                <a:solidFill>
                  <a:srgbClr val="000000"/>
                </a:solidFill>
                <a:latin typeface="+mn-lt"/>
              </a:rPr>
              <a:t> </a:t>
            </a:r>
          </a:p>
        </p:txBody>
      </p:sp>
      <p:grpSp>
        <p:nvGrpSpPr>
          <p:cNvPr id="7" name="Group 202">
            <a:extLst>
              <a:ext uri="{FF2B5EF4-FFF2-40B4-BE49-F238E27FC236}">
                <a16:creationId xmlns:a16="http://schemas.microsoft.com/office/drawing/2014/main" id="{B319EBB3-AB50-4AFB-8297-F88531C90856}"/>
              </a:ext>
            </a:extLst>
          </p:cNvPr>
          <p:cNvGrpSpPr>
            <a:grpSpLocks/>
          </p:cNvGrpSpPr>
          <p:nvPr/>
        </p:nvGrpSpPr>
        <p:grpSpPr bwMode="auto">
          <a:xfrm>
            <a:off x="3867150" y="4191000"/>
            <a:ext cx="3136900" cy="590550"/>
            <a:chOff x="1584" y="2544"/>
            <a:chExt cx="1824" cy="384"/>
          </a:xfrm>
        </p:grpSpPr>
        <p:sp>
          <p:nvSpPr>
            <p:cNvPr id="8" name="AutoShape 200">
              <a:extLst>
                <a:ext uri="{FF2B5EF4-FFF2-40B4-BE49-F238E27FC236}">
                  <a16:creationId xmlns:a16="http://schemas.microsoft.com/office/drawing/2014/main" id="{662A295E-FA0F-4948-BE4C-C88C045E177C}"/>
                </a:ext>
              </a:extLst>
            </p:cNvPr>
            <p:cNvSpPr>
              <a:spLocks noChangeArrowheads="1"/>
            </p:cNvSpPr>
            <p:nvPr/>
          </p:nvSpPr>
          <p:spPr bwMode="auto">
            <a:xfrm>
              <a:off x="1584" y="2544"/>
              <a:ext cx="1824" cy="384"/>
            </a:xfrm>
            <a:prstGeom prst="rightArrow">
              <a:avLst>
                <a:gd name="adj1" fmla="val 50000"/>
                <a:gd name="adj2" fmla="val 11875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b="1" dirty="0">
                <a:solidFill>
                  <a:srgbClr val="000000"/>
                </a:solidFill>
                <a:latin typeface="+mn-lt"/>
              </a:endParaRPr>
            </a:p>
          </p:txBody>
        </p:sp>
        <p:sp>
          <p:nvSpPr>
            <p:cNvPr id="9" name="Text Box 201">
              <a:extLst>
                <a:ext uri="{FF2B5EF4-FFF2-40B4-BE49-F238E27FC236}">
                  <a16:creationId xmlns:a16="http://schemas.microsoft.com/office/drawing/2014/main" id="{FABD54EA-D722-4851-98E9-FF0FB211A983}"/>
                </a:ext>
              </a:extLst>
            </p:cNvPr>
            <p:cNvSpPr txBox="1">
              <a:spLocks noChangeArrowheads="1"/>
            </p:cNvSpPr>
            <p:nvPr/>
          </p:nvSpPr>
          <p:spPr bwMode="auto">
            <a:xfrm>
              <a:off x="1584" y="2640"/>
              <a:ext cx="164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sz="1400" b="1" dirty="0">
                  <a:solidFill>
                    <a:srgbClr val="000000"/>
                  </a:solidFill>
                  <a:latin typeface="+mn-lt"/>
                </a:rPr>
                <a:t>Increasing size at constant shape</a:t>
              </a:r>
              <a:endParaRPr lang="en-US" sz="2000" b="1" dirty="0">
                <a:solidFill>
                  <a:srgbClr val="000000"/>
                </a:solidFill>
                <a:latin typeface="+mn-lt"/>
              </a:endParaRPr>
            </a:p>
          </p:txBody>
        </p:sp>
      </p:grpSp>
      <p:grpSp>
        <p:nvGrpSpPr>
          <p:cNvPr id="10" name="Group 198">
            <a:extLst>
              <a:ext uri="{FF2B5EF4-FFF2-40B4-BE49-F238E27FC236}">
                <a16:creationId xmlns:a16="http://schemas.microsoft.com/office/drawing/2014/main" id="{7C333E4C-5315-4814-A360-E9E4DC3A6D08}"/>
              </a:ext>
            </a:extLst>
          </p:cNvPr>
          <p:cNvGrpSpPr>
            <a:grpSpLocks/>
          </p:cNvGrpSpPr>
          <p:nvPr/>
        </p:nvGrpSpPr>
        <p:grpSpPr bwMode="auto">
          <a:xfrm>
            <a:off x="3352801" y="2286000"/>
            <a:ext cx="4468813" cy="1739900"/>
            <a:chOff x="1440" y="1056"/>
            <a:chExt cx="2815" cy="1096"/>
          </a:xfrm>
        </p:grpSpPr>
        <p:grpSp>
          <p:nvGrpSpPr>
            <p:cNvPr id="11" name="Group 196">
              <a:extLst>
                <a:ext uri="{FF2B5EF4-FFF2-40B4-BE49-F238E27FC236}">
                  <a16:creationId xmlns:a16="http://schemas.microsoft.com/office/drawing/2014/main" id="{14CA8387-6D21-4D13-93D8-0CAB3E7353CE}"/>
                </a:ext>
              </a:extLst>
            </p:cNvPr>
            <p:cNvGrpSpPr>
              <a:grpSpLocks/>
            </p:cNvGrpSpPr>
            <p:nvPr/>
          </p:nvGrpSpPr>
          <p:grpSpPr bwMode="auto">
            <a:xfrm>
              <a:off x="1440" y="1056"/>
              <a:ext cx="2815" cy="1096"/>
              <a:chOff x="1440" y="1056"/>
              <a:chExt cx="2815" cy="1096"/>
            </a:xfrm>
          </p:grpSpPr>
          <p:grpSp>
            <p:nvGrpSpPr>
              <p:cNvPr id="58" name="Group 195">
                <a:extLst>
                  <a:ext uri="{FF2B5EF4-FFF2-40B4-BE49-F238E27FC236}">
                    <a16:creationId xmlns:a16="http://schemas.microsoft.com/office/drawing/2014/main" id="{3F00D685-CE2C-4F0B-AE8C-788251303D66}"/>
                  </a:ext>
                </a:extLst>
              </p:cNvPr>
              <p:cNvGrpSpPr>
                <a:grpSpLocks/>
              </p:cNvGrpSpPr>
              <p:nvPr/>
            </p:nvGrpSpPr>
            <p:grpSpPr bwMode="auto">
              <a:xfrm>
                <a:off x="1440" y="1056"/>
                <a:ext cx="1928" cy="1096"/>
                <a:chOff x="1440" y="1056"/>
                <a:chExt cx="1928" cy="1096"/>
              </a:xfrm>
            </p:grpSpPr>
            <p:grpSp>
              <p:nvGrpSpPr>
                <p:cNvPr id="65" name="Group 12">
                  <a:extLst>
                    <a:ext uri="{FF2B5EF4-FFF2-40B4-BE49-F238E27FC236}">
                      <a16:creationId xmlns:a16="http://schemas.microsoft.com/office/drawing/2014/main" id="{BB73047C-FBB1-48BF-A35E-EA2428A684CC}"/>
                    </a:ext>
                  </a:extLst>
                </p:cNvPr>
                <p:cNvGrpSpPr>
                  <a:grpSpLocks/>
                </p:cNvGrpSpPr>
                <p:nvPr/>
              </p:nvGrpSpPr>
              <p:grpSpPr bwMode="auto">
                <a:xfrm>
                  <a:off x="1684" y="1192"/>
                  <a:ext cx="182" cy="169"/>
                  <a:chOff x="2862" y="2431"/>
                  <a:chExt cx="182" cy="169"/>
                </a:xfrm>
              </p:grpSpPr>
              <p:sp>
                <p:nvSpPr>
                  <p:cNvPr id="169" name="Rectangle 13">
                    <a:extLst>
                      <a:ext uri="{FF2B5EF4-FFF2-40B4-BE49-F238E27FC236}">
                        <a16:creationId xmlns:a16="http://schemas.microsoft.com/office/drawing/2014/main" id="{4AF7ED35-7DCA-489C-929D-69714CBB6A9F}"/>
                      </a:ext>
                    </a:extLst>
                  </p:cNvPr>
                  <p:cNvSpPr>
                    <a:spLocks noChangeArrowheads="1"/>
                  </p:cNvSpPr>
                  <p:nvPr/>
                </p:nvSpPr>
                <p:spPr bwMode="auto">
                  <a:xfrm>
                    <a:off x="2862" y="2431"/>
                    <a:ext cx="18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70" name="Rectangle 14">
                    <a:extLst>
                      <a:ext uri="{FF2B5EF4-FFF2-40B4-BE49-F238E27FC236}">
                        <a16:creationId xmlns:a16="http://schemas.microsoft.com/office/drawing/2014/main" id="{97E3B720-03D3-43E2-A46B-C8950BC3A783}"/>
                      </a:ext>
                    </a:extLst>
                  </p:cNvPr>
                  <p:cNvSpPr>
                    <a:spLocks noChangeArrowheads="1"/>
                  </p:cNvSpPr>
                  <p:nvPr/>
                </p:nvSpPr>
                <p:spPr bwMode="auto">
                  <a:xfrm>
                    <a:off x="2948" y="2437"/>
                    <a:ext cx="12" cy="1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71" name="Rectangle 15">
                    <a:extLst>
                      <a:ext uri="{FF2B5EF4-FFF2-40B4-BE49-F238E27FC236}">
                        <a16:creationId xmlns:a16="http://schemas.microsoft.com/office/drawing/2014/main" id="{01DAC8B4-B134-4BDC-90B4-9FBC09147BE9}"/>
                      </a:ext>
                    </a:extLst>
                  </p:cNvPr>
                  <p:cNvSpPr>
                    <a:spLocks noChangeArrowheads="1"/>
                  </p:cNvSpPr>
                  <p:nvPr/>
                </p:nvSpPr>
                <p:spPr bwMode="auto">
                  <a:xfrm>
                    <a:off x="2862" y="2589"/>
                    <a:ext cx="18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66" name="Oval 16">
                  <a:extLst>
                    <a:ext uri="{FF2B5EF4-FFF2-40B4-BE49-F238E27FC236}">
                      <a16:creationId xmlns:a16="http://schemas.microsoft.com/office/drawing/2014/main" id="{D595F88E-AFA1-43D0-9A37-17C2840CB7CC}"/>
                    </a:ext>
                  </a:extLst>
                </p:cNvPr>
                <p:cNvSpPr>
                  <a:spLocks noChangeArrowheads="1"/>
                </p:cNvSpPr>
                <p:nvPr/>
              </p:nvSpPr>
              <p:spPr bwMode="auto">
                <a:xfrm>
                  <a:off x="1655" y="1739"/>
                  <a:ext cx="253" cy="254"/>
                </a:xfrm>
                <a:prstGeom prst="ellipse">
                  <a:avLst/>
                </a:prstGeom>
                <a:solidFill>
                  <a:srgbClr val="FFFFFF"/>
                </a:solidFill>
                <a:ln w="1905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67" name="Group 17">
                  <a:extLst>
                    <a:ext uri="{FF2B5EF4-FFF2-40B4-BE49-F238E27FC236}">
                      <a16:creationId xmlns:a16="http://schemas.microsoft.com/office/drawing/2014/main" id="{164B9F13-B6D6-4B42-BD0E-A1865B6657BA}"/>
                    </a:ext>
                  </a:extLst>
                </p:cNvPr>
                <p:cNvGrpSpPr>
                  <a:grpSpLocks/>
                </p:cNvGrpSpPr>
                <p:nvPr/>
              </p:nvGrpSpPr>
              <p:grpSpPr bwMode="auto">
                <a:xfrm>
                  <a:off x="2072" y="1123"/>
                  <a:ext cx="341" cy="319"/>
                  <a:chOff x="3250" y="2362"/>
                  <a:chExt cx="341" cy="319"/>
                </a:xfrm>
              </p:grpSpPr>
              <p:sp>
                <p:nvSpPr>
                  <p:cNvPr id="166" name="Rectangle 18">
                    <a:extLst>
                      <a:ext uri="{FF2B5EF4-FFF2-40B4-BE49-F238E27FC236}">
                        <a16:creationId xmlns:a16="http://schemas.microsoft.com/office/drawing/2014/main" id="{85736EFB-A049-4775-9C73-A42F42897EF8}"/>
                      </a:ext>
                    </a:extLst>
                  </p:cNvPr>
                  <p:cNvSpPr>
                    <a:spLocks noChangeArrowheads="1"/>
                  </p:cNvSpPr>
                  <p:nvPr/>
                </p:nvSpPr>
                <p:spPr bwMode="auto">
                  <a:xfrm>
                    <a:off x="3250" y="2362"/>
                    <a:ext cx="341"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7" name="Rectangle 19">
                    <a:extLst>
                      <a:ext uri="{FF2B5EF4-FFF2-40B4-BE49-F238E27FC236}">
                        <a16:creationId xmlns:a16="http://schemas.microsoft.com/office/drawing/2014/main" id="{5F271FBF-8171-4299-9D83-ACA0A4716F2E}"/>
                      </a:ext>
                    </a:extLst>
                  </p:cNvPr>
                  <p:cNvSpPr>
                    <a:spLocks noChangeArrowheads="1"/>
                  </p:cNvSpPr>
                  <p:nvPr/>
                </p:nvSpPr>
                <p:spPr bwMode="auto">
                  <a:xfrm>
                    <a:off x="3409" y="2374"/>
                    <a:ext cx="23" cy="2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8" name="Rectangle 20">
                    <a:extLst>
                      <a:ext uri="{FF2B5EF4-FFF2-40B4-BE49-F238E27FC236}">
                        <a16:creationId xmlns:a16="http://schemas.microsoft.com/office/drawing/2014/main" id="{F9AA8F1D-AC84-4A13-96AA-83B46A5FFB5E}"/>
                      </a:ext>
                    </a:extLst>
                  </p:cNvPr>
                  <p:cNvSpPr>
                    <a:spLocks noChangeArrowheads="1"/>
                  </p:cNvSpPr>
                  <p:nvPr/>
                </p:nvSpPr>
                <p:spPr bwMode="auto">
                  <a:xfrm>
                    <a:off x="3250" y="2658"/>
                    <a:ext cx="341"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68" name="Group 21">
                  <a:extLst>
                    <a:ext uri="{FF2B5EF4-FFF2-40B4-BE49-F238E27FC236}">
                      <a16:creationId xmlns:a16="http://schemas.microsoft.com/office/drawing/2014/main" id="{21998BDA-2CC7-48A0-988D-BE899FB4A295}"/>
                    </a:ext>
                  </a:extLst>
                </p:cNvPr>
                <p:cNvGrpSpPr>
                  <a:grpSpLocks/>
                </p:cNvGrpSpPr>
                <p:nvPr/>
              </p:nvGrpSpPr>
              <p:grpSpPr bwMode="auto">
                <a:xfrm>
                  <a:off x="2590" y="1056"/>
                  <a:ext cx="480" cy="457"/>
                  <a:chOff x="3768" y="2295"/>
                  <a:chExt cx="480" cy="457"/>
                </a:xfrm>
              </p:grpSpPr>
              <p:sp>
                <p:nvSpPr>
                  <p:cNvPr id="163" name="Rectangle 22">
                    <a:extLst>
                      <a:ext uri="{FF2B5EF4-FFF2-40B4-BE49-F238E27FC236}">
                        <a16:creationId xmlns:a16="http://schemas.microsoft.com/office/drawing/2014/main" id="{7695732B-9FF6-4670-BFCF-6E62B13F97B6}"/>
                      </a:ext>
                    </a:extLst>
                  </p:cNvPr>
                  <p:cNvSpPr>
                    <a:spLocks noChangeArrowheads="1"/>
                  </p:cNvSpPr>
                  <p:nvPr/>
                </p:nvSpPr>
                <p:spPr bwMode="auto">
                  <a:xfrm>
                    <a:off x="3768" y="2295"/>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4" name="Rectangle 23">
                    <a:extLst>
                      <a:ext uri="{FF2B5EF4-FFF2-40B4-BE49-F238E27FC236}">
                        <a16:creationId xmlns:a16="http://schemas.microsoft.com/office/drawing/2014/main" id="{D8E6CF59-2FEE-4C20-A497-908FB8AE50BB}"/>
                      </a:ext>
                    </a:extLst>
                  </p:cNvPr>
                  <p:cNvSpPr>
                    <a:spLocks noChangeArrowheads="1"/>
                  </p:cNvSpPr>
                  <p:nvPr/>
                </p:nvSpPr>
                <p:spPr bwMode="auto">
                  <a:xfrm>
                    <a:off x="3985" y="2318"/>
                    <a:ext cx="48" cy="4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65" name="Rectangle 24">
                    <a:extLst>
                      <a:ext uri="{FF2B5EF4-FFF2-40B4-BE49-F238E27FC236}">
                        <a16:creationId xmlns:a16="http://schemas.microsoft.com/office/drawing/2014/main" id="{0D258A1A-E8B4-43D1-8A54-C9428B2C131C}"/>
                      </a:ext>
                    </a:extLst>
                  </p:cNvPr>
                  <p:cNvSpPr>
                    <a:spLocks noChangeArrowheads="1"/>
                  </p:cNvSpPr>
                  <p:nvPr/>
                </p:nvSpPr>
                <p:spPr bwMode="auto">
                  <a:xfrm>
                    <a:off x="3768" y="2704"/>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69" name="Oval 25">
                  <a:extLst>
                    <a:ext uri="{FF2B5EF4-FFF2-40B4-BE49-F238E27FC236}">
                      <a16:creationId xmlns:a16="http://schemas.microsoft.com/office/drawing/2014/main" id="{E7931C5E-51AD-41F2-868E-FC98D23D0098}"/>
                    </a:ext>
                  </a:extLst>
                </p:cNvPr>
                <p:cNvSpPr>
                  <a:spLocks noChangeArrowheads="1"/>
                </p:cNvSpPr>
                <p:nvPr/>
              </p:nvSpPr>
              <p:spPr bwMode="auto">
                <a:xfrm>
                  <a:off x="2043" y="1672"/>
                  <a:ext cx="390" cy="390"/>
                </a:xfrm>
                <a:prstGeom prst="ellipse">
                  <a:avLst/>
                </a:prstGeom>
                <a:solidFill>
                  <a:srgbClr val="FFFFFF"/>
                </a:solidFill>
                <a:ln w="36513">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70" name="Oval 26">
                  <a:extLst>
                    <a:ext uri="{FF2B5EF4-FFF2-40B4-BE49-F238E27FC236}">
                      <a16:creationId xmlns:a16="http://schemas.microsoft.com/office/drawing/2014/main" id="{01D1B763-2BF7-47E8-81D3-47EB979C1D21}"/>
                    </a:ext>
                  </a:extLst>
                </p:cNvPr>
                <p:cNvSpPr>
                  <a:spLocks noChangeArrowheads="1"/>
                </p:cNvSpPr>
                <p:nvPr/>
              </p:nvSpPr>
              <p:spPr bwMode="auto">
                <a:xfrm>
                  <a:off x="2567" y="1603"/>
                  <a:ext cx="549" cy="549"/>
                </a:xfrm>
                <a:prstGeom prst="ellipse">
                  <a:avLst/>
                </a:prstGeom>
                <a:solidFill>
                  <a:srgbClr val="FFFFFF"/>
                </a:solidFill>
                <a:ln w="762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71" name="Group 27">
                  <a:extLst>
                    <a:ext uri="{FF2B5EF4-FFF2-40B4-BE49-F238E27FC236}">
                      <a16:creationId xmlns:a16="http://schemas.microsoft.com/office/drawing/2014/main" id="{AEF769C1-1BA9-4DE4-85B9-9A11B5A73B6E}"/>
                    </a:ext>
                  </a:extLst>
                </p:cNvPr>
                <p:cNvGrpSpPr>
                  <a:grpSpLocks/>
                </p:cNvGrpSpPr>
                <p:nvPr/>
              </p:nvGrpSpPr>
              <p:grpSpPr bwMode="auto">
                <a:xfrm>
                  <a:off x="1450" y="1876"/>
                  <a:ext cx="1918" cy="5"/>
                  <a:chOff x="2628" y="3115"/>
                  <a:chExt cx="1918" cy="5"/>
                </a:xfrm>
              </p:grpSpPr>
              <p:sp>
                <p:nvSpPr>
                  <p:cNvPr id="118" name="Freeform 28">
                    <a:extLst>
                      <a:ext uri="{FF2B5EF4-FFF2-40B4-BE49-F238E27FC236}">
                        <a16:creationId xmlns:a16="http://schemas.microsoft.com/office/drawing/2014/main" id="{1334F780-3AB7-428D-B121-7FA1526B5A02}"/>
                      </a:ext>
                    </a:extLst>
                  </p:cNvPr>
                  <p:cNvSpPr>
                    <a:spLocks/>
                  </p:cNvSpPr>
                  <p:nvPr/>
                </p:nvSpPr>
                <p:spPr bwMode="auto">
                  <a:xfrm>
                    <a:off x="2628" y="3115"/>
                    <a:ext cx="49" cy="5"/>
                  </a:xfrm>
                  <a:custGeom>
                    <a:avLst/>
                    <a:gdLst>
                      <a:gd name="T0" fmla="*/ 3 w 49"/>
                      <a:gd name="T1" fmla="*/ 0 h 5"/>
                      <a:gd name="T2" fmla="*/ 1 w 49"/>
                      <a:gd name="T3" fmla="*/ 0 h 5"/>
                      <a:gd name="T4" fmla="*/ 0 w 49"/>
                      <a:gd name="T5" fmla="*/ 1 h 5"/>
                      <a:gd name="T6" fmla="*/ 0 w 49"/>
                      <a:gd name="T7" fmla="*/ 1 h 5"/>
                      <a:gd name="T8" fmla="*/ 1 w 49"/>
                      <a:gd name="T9" fmla="*/ 5 h 5"/>
                      <a:gd name="T10" fmla="*/ 46 w 49"/>
                      <a:gd name="T11" fmla="*/ 5 h 5"/>
                      <a:gd name="T12" fmla="*/ 48 w 49"/>
                      <a:gd name="T13" fmla="*/ 5 h 5"/>
                      <a:gd name="T14" fmla="*/ 49 w 49"/>
                      <a:gd name="T15" fmla="*/ 3 h 5"/>
                      <a:gd name="T16" fmla="*/ 49 w 49"/>
                      <a:gd name="T17" fmla="*/ 1 h 5"/>
                      <a:gd name="T18" fmla="*/ 48 w 49"/>
                      <a:gd name="T19" fmla="*/ 0 h 5"/>
                      <a:gd name="T20" fmla="*/ 3 w 4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
                      <a:gd name="T35" fmla="*/ 49 w 4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
                        <a:moveTo>
                          <a:pt x="3" y="0"/>
                        </a:moveTo>
                        <a:lnTo>
                          <a:pt x="1" y="0"/>
                        </a:lnTo>
                        <a:lnTo>
                          <a:pt x="0" y="1"/>
                        </a:lnTo>
                        <a:lnTo>
                          <a:pt x="1" y="5"/>
                        </a:lnTo>
                        <a:lnTo>
                          <a:pt x="46" y="5"/>
                        </a:lnTo>
                        <a:lnTo>
                          <a:pt x="48" y="5"/>
                        </a:lnTo>
                        <a:lnTo>
                          <a:pt x="49" y="3"/>
                        </a:lnTo>
                        <a:lnTo>
                          <a:pt x="49" y="1"/>
                        </a:lnTo>
                        <a:lnTo>
                          <a:pt x="4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9" name="Freeform 29">
                    <a:extLst>
                      <a:ext uri="{FF2B5EF4-FFF2-40B4-BE49-F238E27FC236}">
                        <a16:creationId xmlns:a16="http://schemas.microsoft.com/office/drawing/2014/main" id="{0A0C869E-A946-4793-B19B-0BC33953A9C1}"/>
                      </a:ext>
                    </a:extLst>
                  </p:cNvPr>
                  <p:cNvSpPr>
                    <a:spLocks/>
                  </p:cNvSpPr>
                  <p:nvPr/>
                </p:nvSpPr>
                <p:spPr bwMode="auto">
                  <a:xfrm>
                    <a:off x="2689"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10 w 11"/>
                      <a:gd name="T13" fmla="*/ 5 h 5"/>
                      <a:gd name="T14" fmla="*/ 11 w 11"/>
                      <a:gd name="T15" fmla="*/ 3 h 5"/>
                      <a:gd name="T16" fmla="*/ 11 w 11"/>
                      <a:gd name="T17" fmla="*/ 1 h 5"/>
                      <a:gd name="T18" fmla="*/ 10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10" y="5"/>
                        </a:lnTo>
                        <a:lnTo>
                          <a:pt x="11" y="3"/>
                        </a:lnTo>
                        <a:lnTo>
                          <a:pt x="11"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0" name="Freeform 30">
                    <a:extLst>
                      <a:ext uri="{FF2B5EF4-FFF2-40B4-BE49-F238E27FC236}">
                        <a16:creationId xmlns:a16="http://schemas.microsoft.com/office/drawing/2014/main" id="{5D3244AB-2C33-4C42-A4B3-AC424FF2C4AB}"/>
                      </a:ext>
                    </a:extLst>
                  </p:cNvPr>
                  <p:cNvSpPr>
                    <a:spLocks/>
                  </p:cNvSpPr>
                  <p:nvPr/>
                </p:nvSpPr>
                <p:spPr bwMode="auto">
                  <a:xfrm>
                    <a:off x="271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1" name="Freeform 31">
                    <a:extLst>
                      <a:ext uri="{FF2B5EF4-FFF2-40B4-BE49-F238E27FC236}">
                        <a16:creationId xmlns:a16="http://schemas.microsoft.com/office/drawing/2014/main" id="{FA6D7BC5-0DB9-43DA-92EF-E750003B1744}"/>
                      </a:ext>
                    </a:extLst>
                  </p:cNvPr>
                  <p:cNvSpPr>
                    <a:spLocks/>
                  </p:cNvSpPr>
                  <p:nvPr/>
                </p:nvSpPr>
                <p:spPr bwMode="auto">
                  <a:xfrm>
                    <a:off x="2775"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2" name="Freeform 32">
                    <a:extLst>
                      <a:ext uri="{FF2B5EF4-FFF2-40B4-BE49-F238E27FC236}">
                        <a16:creationId xmlns:a16="http://schemas.microsoft.com/office/drawing/2014/main" id="{A5542158-8EE8-4548-9714-929C09E3BB9F}"/>
                      </a:ext>
                    </a:extLst>
                  </p:cNvPr>
                  <p:cNvSpPr>
                    <a:spLocks/>
                  </p:cNvSpPr>
                  <p:nvPr/>
                </p:nvSpPr>
                <p:spPr bwMode="auto">
                  <a:xfrm>
                    <a:off x="2798"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3" name="Freeform 33">
                    <a:extLst>
                      <a:ext uri="{FF2B5EF4-FFF2-40B4-BE49-F238E27FC236}">
                        <a16:creationId xmlns:a16="http://schemas.microsoft.com/office/drawing/2014/main" id="{A0D030EC-14B2-4222-A219-B4F77B7AB1AD}"/>
                      </a:ext>
                    </a:extLst>
                  </p:cNvPr>
                  <p:cNvSpPr>
                    <a:spLocks/>
                  </p:cNvSpPr>
                  <p:nvPr/>
                </p:nvSpPr>
                <p:spPr bwMode="auto">
                  <a:xfrm>
                    <a:off x="2862"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4" name="Freeform 34">
                    <a:extLst>
                      <a:ext uri="{FF2B5EF4-FFF2-40B4-BE49-F238E27FC236}">
                        <a16:creationId xmlns:a16="http://schemas.microsoft.com/office/drawing/2014/main" id="{AC3523FF-AC43-4F60-9238-8B69CA8A1BF7}"/>
                      </a:ext>
                    </a:extLst>
                  </p:cNvPr>
                  <p:cNvSpPr>
                    <a:spLocks/>
                  </p:cNvSpPr>
                  <p:nvPr/>
                </p:nvSpPr>
                <p:spPr bwMode="auto">
                  <a:xfrm>
                    <a:off x="2885"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5" name="Freeform 35">
                    <a:extLst>
                      <a:ext uri="{FF2B5EF4-FFF2-40B4-BE49-F238E27FC236}">
                        <a16:creationId xmlns:a16="http://schemas.microsoft.com/office/drawing/2014/main" id="{2EA319ED-4AC9-459A-B7CB-BD274AD9925C}"/>
                      </a:ext>
                    </a:extLst>
                  </p:cNvPr>
                  <p:cNvSpPr>
                    <a:spLocks/>
                  </p:cNvSpPr>
                  <p:nvPr/>
                </p:nvSpPr>
                <p:spPr bwMode="auto">
                  <a:xfrm>
                    <a:off x="2948"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6" name="Freeform 36">
                    <a:extLst>
                      <a:ext uri="{FF2B5EF4-FFF2-40B4-BE49-F238E27FC236}">
                        <a16:creationId xmlns:a16="http://schemas.microsoft.com/office/drawing/2014/main" id="{67BAC157-C24F-4D28-91E5-17F00524A095}"/>
                      </a:ext>
                    </a:extLst>
                  </p:cNvPr>
                  <p:cNvSpPr>
                    <a:spLocks/>
                  </p:cNvSpPr>
                  <p:nvPr/>
                </p:nvSpPr>
                <p:spPr bwMode="auto">
                  <a:xfrm>
                    <a:off x="2971"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7" name="Freeform 37">
                    <a:extLst>
                      <a:ext uri="{FF2B5EF4-FFF2-40B4-BE49-F238E27FC236}">
                        <a16:creationId xmlns:a16="http://schemas.microsoft.com/office/drawing/2014/main" id="{E3187D6C-B0CA-45D9-9762-B9E1CB672F91}"/>
                      </a:ext>
                    </a:extLst>
                  </p:cNvPr>
                  <p:cNvSpPr>
                    <a:spLocks/>
                  </p:cNvSpPr>
                  <p:nvPr/>
                </p:nvSpPr>
                <p:spPr bwMode="auto">
                  <a:xfrm>
                    <a:off x="3035"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8" name="Freeform 38">
                    <a:extLst>
                      <a:ext uri="{FF2B5EF4-FFF2-40B4-BE49-F238E27FC236}">
                        <a16:creationId xmlns:a16="http://schemas.microsoft.com/office/drawing/2014/main" id="{7256D22E-A454-4AF0-948B-A1A2B789A077}"/>
                      </a:ext>
                    </a:extLst>
                  </p:cNvPr>
                  <p:cNvSpPr>
                    <a:spLocks/>
                  </p:cNvSpPr>
                  <p:nvPr/>
                </p:nvSpPr>
                <p:spPr bwMode="auto">
                  <a:xfrm>
                    <a:off x="3058" y="3115"/>
                    <a:ext cx="51" cy="5"/>
                  </a:xfrm>
                  <a:custGeom>
                    <a:avLst/>
                    <a:gdLst>
                      <a:gd name="T0" fmla="*/ 3 w 51"/>
                      <a:gd name="T1" fmla="*/ 0 h 5"/>
                      <a:gd name="T2" fmla="*/ 2 w 51"/>
                      <a:gd name="T3" fmla="*/ 0 h 5"/>
                      <a:gd name="T4" fmla="*/ 0 w 51"/>
                      <a:gd name="T5" fmla="*/ 1 h 5"/>
                      <a:gd name="T6" fmla="*/ 0 w 51"/>
                      <a:gd name="T7" fmla="*/ 3 h 5"/>
                      <a:gd name="T8" fmla="*/ 2 w 51"/>
                      <a:gd name="T9" fmla="*/ 5 h 5"/>
                      <a:gd name="T10" fmla="*/ 48 w 51"/>
                      <a:gd name="T11" fmla="*/ 5 h 5"/>
                      <a:gd name="T12" fmla="*/ 50 w 51"/>
                      <a:gd name="T13" fmla="*/ 5 h 5"/>
                      <a:gd name="T14" fmla="*/ 51 w 51"/>
                      <a:gd name="T15" fmla="*/ 3 h 5"/>
                      <a:gd name="T16" fmla="*/ 51 w 51"/>
                      <a:gd name="T17" fmla="*/ 1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1"/>
                        </a:lnTo>
                        <a:lnTo>
                          <a:pt x="0" y="3"/>
                        </a:lnTo>
                        <a:lnTo>
                          <a:pt x="2" y="5"/>
                        </a:lnTo>
                        <a:lnTo>
                          <a:pt x="48" y="5"/>
                        </a:lnTo>
                        <a:lnTo>
                          <a:pt x="50" y="5"/>
                        </a:lnTo>
                        <a:lnTo>
                          <a:pt x="51" y="3"/>
                        </a:lnTo>
                        <a:lnTo>
                          <a:pt x="51" y="1"/>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29" name="Freeform 39">
                    <a:extLst>
                      <a:ext uri="{FF2B5EF4-FFF2-40B4-BE49-F238E27FC236}">
                        <a16:creationId xmlns:a16="http://schemas.microsoft.com/office/drawing/2014/main" id="{34BBFEA1-2575-4F34-8CFB-BE3B9D6B48F8}"/>
                      </a:ext>
                    </a:extLst>
                  </p:cNvPr>
                  <p:cNvSpPr>
                    <a:spLocks/>
                  </p:cNvSpPr>
                  <p:nvPr/>
                </p:nvSpPr>
                <p:spPr bwMode="auto">
                  <a:xfrm>
                    <a:off x="3121"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0" name="Freeform 40">
                    <a:extLst>
                      <a:ext uri="{FF2B5EF4-FFF2-40B4-BE49-F238E27FC236}">
                        <a16:creationId xmlns:a16="http://schemas.microsoft.com/office/drawing/2014/main" id="{15C24BE5-9F81-4A27-B397-DF8A7BFCA1E3}"/>
                      </a:ext>
                    </a:extLst>
                  </p:cNvPr>
                  <p:cNvSpPr>
                    <a:spLocks/>
                  </p:cNvSpPr>
                  <p:nvPr/>
                </p:nvSpPr>
                <p:spPr bwMode="auto">
                  <a:xfrm>
                    <a:off x="3144"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1" name="Freeform 41">
                    <a:extLst>
                      <a:ext uri="{FF2B5EF4-FFF2-40B4-BE49-F238E27FC236}">
                        <a16:creationId xmlns:a16="http://schemas.microsoft.com/office/drawing/2014/main" id="{6D7B9F57-712B-4F0A-8569-A3118CC5B72E}"/>
                      </a:ext>
                    </a:extLst>
                  </p:cNvPr>
                  <p:cNvSpPr>
                    <a:spLocks/>
                  </p:cNvSpPr>
                  <p:nvPr/>
                </p:nvSpPr>
                <p:spPr bwMode="auto">
                  <a:xfrm>
                    <a:off x="3207"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2" name="Freeform 42">
                    <a:extLst>
                      <a:ext uri="{FF2B5EF4-FFF2-40B4-BE49-F238E27FC236}">
                        <a16:creationId xmlns:a16="http://schemas.microsoft.com/office/drawing/2014/main" id="{5EAE52B6-58E1-4591-B78A-FBCC5326E707}"/>
                      </a:ext>
                    </a:extLst>
                  </p:cNvPr>
                  <p:cNvSpPr>
                    <a:spLocks/>
                  </p:cNvSpPr>
                  <p:nvPr/>
                </p:nvSpPr>
                <p:spPr bwMode="auto">
                  <a:xfrm>
                    <a:off x="323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3" name="Freeform 43">
                    <a:extLst>
                      <a:ext uri="{FF2B5EF4-FFF2-40B4-BE49-F238E27FC236}">
                        <a16:creationId xmlns:a16="http://schemas.microsoft.com/office/drawing/2014/main" id="{92D21CAB-C043-4546-9CC6-EB2990B05C43}"/>
                      </a:ext>
                    </a:extLst>
                  </p:cNvPr>
                  <p:cNvSpPr>
                    <a:spLocks/>
                  </p:cNvSpPr>
                  <p:nvPr/>
                </p:nvSpPr>
                <p:spPr bwMode="auto">
                  <a:xfrm>
                    <a:off x="3294"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4" name="Freeform 44">
                    <a:extLst>
                      <a:ext uri="{FF2B5EF4-FFF2-40B4-BE49-F238E27FC236}">
                        <a16:creationId xmlns:a16="http://schemas.microsoft.com/office/drawing/2014/main" id="{614AD9C9-29BD-4202-91A6-E2C91C2358C3}"/>
                      </a:ext>
                    </a:extLst>
                  </p:cNvPr>
                  <p:cNvSpPr>
                    <a:spLocks/>
                  </p:cNvSpPr>
                  <p:nvPr/>
                </p:nvSpPr>
                <p:spPr bwMode="auto">
                  <a:xfrm>
                    <a:off x="3317"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5" name="Freeform 45">
                    <a:extLst>
                      <a:ext uri="{FF2B5EF4-FFF2-40B4-BE49-F238E27FC236}">
                        <a16:creationId xmlns:a16="http://schemas.microsoft.com/office/drawing/2014/main" id="{25EA7A9E-D327-4D63-BA8B-11504FDE9892}"/>
                      </a:ext>
                    </a:extLst>
                  </p:cNvPr>
                  <p:cNvSpPr>
                    <a:spLocks/>
                  </p:cNvSpPr>
                  <p:nvPr/>
                </p:nvSpPr>
                <p:spPr bwMode="auto">
                  <a:xfrm>
                    <a:off x="3380"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6" name="Freeform 46">
                    <a:extLst>
                      <a:ext uri="{FF2B5EF4-FFF2-40B4-BE49-F238E27FC236}">
                        <a16:creationId xmlns:a16="http://schemas.microsoft.com/office/drawing/2014/main" id="{B0434FB6-6D52-4D56-BDBA-2E00F39C3DCC}"/>
                      </a:ext>
                    </a:extLst>
                  </p:cNvPr>
                  <p:cNvSpPr>
                    <a:spLocks/>
                  </p:cNvSpPr>
                  <p:nvPr/>
                </p:nvSpPr>
                <p:spPr bwMode="auto">
                  <a:xfrm>
                    <a:off x="3403"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7" name="Freeform 47">
                    <a:extLst>
                      <a:ext uri="{FF2B5EF4-FFF2-40B4-BE49-F238E27FC236}">
                        <a16:creationId xmlns:a16="http://schemas.microsoft.com/office/drawing/2014/main" id="{B5B321C0-43AB-4CE6-B7E1-9781B0E00431}"/>
                      </a:ext>
                    </a:extLst>
                  </p:cNvPr>
                  <p:cNvSpPr>
                    <a:spLocks/>
                  </p:cNvSpPr>
                  <p:nvPr/>
                </p:nvSpPr>
                <p:spPr bwMode="auto">
                  <a:xfrm>
                    <a:off x="3467"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8" name="Freeform 48">
                    <a:extLst>
                      <a:ext uri="{FF2B5EF4-FFF2-40B4-BE49-F238E27FC236}">
                        <a16:creationId xmlns:a16="http://schemas.microsoft.com/office/drawing/2014/main" id="{DD6A3B19-90C6-4B08-A1B4-986C1DD1F009}"/>
                      </a:ext>
                    </a:extLst>
                  </p:cNvPr>
                  <p:cNvSpPr>
                    <a:spLocks/>
                  </p:cNvSpPr>
                  <p:nvPr/>
                </p:nvSpPr>
                <p:spPr bwMode="auto">
                  <a:xfrm>
                    <a:off x="349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9" name="Freeform 49">
                    <a:extLst>
                      <a:ext uri="{FF2B5EF4-FFF2-40B4-BE49-F238E27FC236}">
                        <a16:creationId xmlns:a16="http://schemas.microsoft.com/office/drawing/2014/main" id="{6582BD70-0D62-4112-A20D-8B3C98200BA0}"/>
                      </a:ext>
                    </a:extLst>
                  </p:cNvPr>
                  <p:cNvSpPr>
                    <a:spLocks/>
                  </p:cNvSpPr>
                  <p:nvPr/>
                </p:nvSpPr>
                <p:spPr bwMode="auto">
                  <a:xfrm>
                    <a:off x="3553"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0" name="Freeform 50">
                    <a:extLst>
                      <a:ext uri="{FF2B5EF4-FFF2-40B4-BE49-F238E27FC236}">
                        <a16:creationId xmlns:a16="http://schemas.microsoft.com/office/drawing/2014/main" id="{B99B4113-207F-49AE-94B6-0BA6996B646F}"/>
                      </a:ext>
                    </a:extLst>
                  </p:cNvPr>
                  <p:cNvSpPr>
                    <a:spLocks/>
                  </p:cNvSpPr>
                  <p:nvPr/>
                </p:nvSpPr>
                <p:spPr bwMode="auto">
                  <a:xfrm>
                    <a:off x="3576"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1" name="Freeform 51">
                    <a:extLst>
                      <a:ext uri="{FF2B5EF4-FFF2-40B4-BE49-F238E27FC236}">
                        <a16:creationId xmlns:a16="http://schemas.microsoft.com/office/drawing/2014/main" id="{D0CCF62E-B33C-423A-889E-5B579F7FCA32}"/>
                      </a:ext>
                    </a:extLst>
                  </p:cNvPr>
                  <p:cNvSpPr>
                    <a:spLocks/>
                  </p:cNvSpPr>
                  <p:nvPr/>
                </p:nvSpPr>
                <p:spPr bwMode="auto">
                  <a:xfrm>
                    <a:off x="3639"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2" name="Freeform 52">
                    <a:extLst>
                      <a:ext uri="{FF2B5EF4-FFF2-40B4-BE49-F238E27FC236}">
                        <a16:creationId xmlns:a16="http://schemas.microsoft.com/office/drawing/2014/main" id="{6103F775-B5AC-44BD-8085-6A9A55AAD4F0}"/>
                      </a:ext>
                    </a:extLst>
                  </p:cNvPr>
                  <p:cNvSpPr>
                    <a:spLocks/>
                  </p:cNvSpPr>
                  <p:nvPr/>
                </p:nvSpPr>
                <p:spPr bwMode="auto">
                  <a:xfrm>
                    <a:off x="366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3" name="Freeform 53">
                    <a:extLst>
                      <a:ext uri="{FF2B5EF4-FFF2-40B4-BE49-F238E27FC236}">
                        <a16:creationId xmlns:a16="http://schemas.microsoft.com/office/drawing/2014/main" id="{DAB4ED1A-D3E7-4CCC-AF9E-E74B2FF779B9}"/>
                      </a:ext>
                    </a:extLst>
                  </p:cNvPr>
                  <p:cNvSpPr>
                    <a:spLocks/>
                  </p:cNvSpPr>
                  <p:nvPr/>
                </p:nvSpPr>
                <p:spPr bwMode="auto">
                  <a:xfrm>
                    <a:off x="3726"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4" name="Freeform 54">
                    <a:extLst>
                      <a:ext uri="{FF2B5EF4-FFF2-40B4-BE49-F238E27FC236}">
                        <a16:creationId xmlns:a16="http://schemas.microsoft.com/office/drawing/2014/main" id="{E01EC5E6-5588-4FC0-A10D-9DDAAE729439}"/>
                      </a:ext>
                    </a:extLst>
                  </p:cNvPr>
                  <p:cNvSpPr>
                    <a:spLocks/>
                  </p:cNvSpPr>
                  <p:nvPr/>
                </p:nvSpPr>
                <p:spPr bwMode="auto">
                  <a:xfrm>
                    <a:off x="3749"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5" name="Freeform 55">
                    <a:extLst>
                      <a:ext uri="{FF2B5EF4-FFF2-40B4-BE49-F238E27FC236}">
                        <a16:creationId xmlns:a16="http://schemas.microsoft.com/office/drawing/2014/main" id="{96051403-634D-4BB0-B55C-C2E577D6E7C4}"/>
                      </a:ext>
                    </a:extLst>
                  </p:cNvPr>
                  <p:cNvSpPr>
                    <a:spLocks/>
                  </p:cNvSpPr>
                  <p:nvPr/>
                </p:nvSpPr>
                <p:spPr bwMode="auto">
                  <a:xfrm>
                    <a:off x="3812"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6" name="Freeform 56">
                    <a:extLst>
                      <a:ext uri="{FF2B5EF4-FFF2-40B4-BE49-F238E27FC236}">
                        <a16:creationId xmlns:a16="http://schemas.microsoft.com/office/drawing/2014/main" id="{F7E62648-C152-4451-8B8A-A7A86C82AD6B}"/>
                      </a:ext>
                    </a:extLst>
                  </p:cNvPr>
                  <p:cNvSpPr>
                    <a:spLocks/>
                  </p:cNvSpPr>
                  <p:nvPr/>
                </p:nvSpPr>
                <p:spPr bwMode="auto">
                  <a:xfrm>
                    <a:off x="3835"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7" name="Freeform 57">
                    <a:extLst>
                      <a:ext uri="{FF2B5EF4-FFF2-40B4-BE49-F238E27FC236}">
                        <a16:creationId xmlns:a16="http://schemas.microsoft.com/office/drawing/2014/main" id="{85EDB9FD-D33B-4161-B954-E078060D10EE}"/>
                      </a:ext>
                    </a:extLst>
                  </p:cNvPr>
                  <p:cNvSpPr>
                    <a:spLocks/>
                  </p:cNvSpPr>
                  <p:nvPr/>
                </p:nvSpPr>
                <p:spPr bwMode="auto">
                  <a:xfrm>
                    <a:off x="3899" y="3115"/>
                    <a:ext cx="11" cy="5"/>
                  </a:xfrm>
                  <a:custGeom>
                    <a:avLst/>
                    <a:gdLst>
                      <a:gd name="T0" fmla="*/ 3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1"/>
                        </a:lnTo>
                        <a:lnTo>
                          <a:pt x="0" y="3"/>
                        </a:lnTo>
                        <a:lnTo>
                          <a:pt x="2" y="5"/>
                        </a:lnTo>
                        <a:lnTo>
                          <a:pt x="7" y="5"/>
                        </a:lnTo>
                        <a:lnTo>
                          <a:pt x="9" y="5"/>
                        </a:lnTo>
                        <a:lnTo>
                          <a:pt x="11" y="3"/>
                        </a:lnTo>
                        <a:lnTo>
                          <a:pt x="11" y="1"/>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8" name="Freeform 58">
                    <a:extLst>
                      <a:ext uri="{FF2B5EF4-FFF2-40B4-BE49-F238E27FC236}">
                        <a16:creationId xmlns:a16="http://schemas.microsoft.com/office/drawing/2014/main" id="{79FED852-C937-4492-95E6-01D51E2FD681}"/>
                      </a:ext>
                    </a:extLst>
                  </p:cNvPr>
                  <p:cNvSpPr>
                    <a:spLocks/>
                  </p:cNvSpPr>
                  <p:nvPr/>
                </p:nvSpPr>
                <p:spPr bwMode="auto">
                  <a:xfrm>
                    <a:off x="3922"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9" name="Freeform 59">
                    <a:extLst>
                      <a:ext uri="{FF2B5EF4-FFF2-40B4-BE49-F238E27FC236}">
                        <a16:creationId xmlns:a16="http://schemas.microsoft.com/office/drawing/2014/main" id="{23836222-A9DF-4A33-A70B-2798B2350FE7}"/>
                      </a:ext>
                    </a:extLst>
                  </p:cNvPr>
                  <p:cNvSpPr>
                    <a:spLocks/>
                  </p:cNvSpPr>
                  <p:nvPr/>
                </p:nvSpPr>
                <p:spPr bwMode="auto">
                  <a:xfrm>
                    <a:off x="3985"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0" name="Freeform 60">
                    <a:extLst>
                      <a:ext uri="{FF2B5EF4-FFF2-40B4-BE49-F238E27FC236}">
                        <a16:creationId xmlns:a16="http://schemas.microsoft.com/office/drawing/2014/main" id="{8659E389-FEF3-4CD5-A3EF-902CAC39811C}"/>
                      </a:ext>
                    </a:extLst>
                  </p:cNvPr>
                  <p:cNvSpPr>
                    <a:spLocks/>
                  </p:cNvSpPr>
                  <p:nvPr/>
                </p:nvSpPr>
                <p:spPr bwMode="auto">
                  <a:xfrm>
                    <a:off x="4008"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1" name="Freeform 61">
                    <a:extLst>
                      <a:ext uri="{FF2B5EF4-FFF2-40B4-BE49-F238E27FC236}">
                        <a16:creationId xmlns:a16="http://schemas.microsoft.com/office/drawing/2014/main" id="{A8A2A1E5-AD6B-4689-8060-49BEEBB9C04E}"/>
                      </a:ext>
                    </a:extLst>
                  </p:cNvPr>
                  <p:cNvSpPr>
                    <a:spLocks/>
                  </p:cNvSpPr>
                  <p:nvPr/>
                </p:nvSpPr>
                <p:spPr bwMode="auto">
                  <a:xfrm>
                    <a:off x="4071"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2" name="Freeform 62">
                    <a:extLst>
                      <a:ext uri="{FF2B5EF4-FFF2-40B4-BE49-F238E27FC236}">
                        <a16:creationId xmlns:a16="http://schemas.microsoft.com/office/drawing/2014/main" id="{701399CA-6D1F-4F96-8B07-B7512770927C}"/>
                      </a:ext>
                    </a:extLst>
                  </p:cNvPr>
                  <p:cNvSpPr>
                    <a:spLocks/>
                  </p:cNvSpPr>
                  <p:nvPr/>
                </p:nvSpPr>
                <p:spPr bwMode="auto">
                  <a:xfrm>
                    <a:off x="4095" y="3115"/>
                    <a:ext cx="51" cy="5"/>
                  </a:xfrm>
                  <a:custGeom>
                    <a:avLst/>
                    <a:gdLst>
                      <a:gd name="T0" fmla="*/ 3 w 51"/>
                      <a:gd name="T1" fmla="*/ 0 h 5"/>
                      <a:gd name="T2" fmla="*/ 1 w 51"/>
                      <a:gd name="T3" fmla="*/ 0 h 5"/>
                      <a:gd name="T4" fmla="*/ 0 w 51"/>
                      <a:gd name="T5" fmla="*/ 1 h 5"/>
                      <a:gd name="T6" fmla="*/ 0 w 51"/>
                      <a:gd name="T7" fmla="*/ 3 h 5"/>
                      <a:gd name="T8" fmla="*/ 1 w 51"/>
                      <a:gd name="T9" fmla="*/ 5 h 5"/>
                      <a:gd name="T10" fmla="*/ 48 w 51"/>
                      <a:gd name="T11" fmla="*/ 5 h 5"/>
                      <a:gd name="T12" fmla="*/ 49 w 51"/>
                      <a:gd name="T13" fmla="*/ 5 h 5"/>
                      <a:gd name="T14" fmla="*/ 51 w 51"/>
                      <a:gd name="T15" fmla="*/ 3 h 5"/>
                      <a:gd name="T16" fmla="*/ 51 w 51"/>
                      <a:gd name="T17" fmla="*/ 1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1"/>
                        </a:lnTo>
                        <a:lnTo>
                          <a:pt x="0" y="3"/>
                        </a:lnTo>
                        <a:lnTo>
                          <a:pt x="1" y="5"/>
                        </a:lnTo>
                        <a:lnTo>
                          <a:pt x="48" y="5"/>
                        </a:lnTo>
                        <a:lnTo>
                          <a:pt x="49" y="5"/>
                        </a:lnTo>
                        <a:lnTo>
                          <a:pt x="51" y="3"/>
                        </a:lnTo>
                        <a:lnTo>
                          <a:pt x="51" y="1"/>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3" name="Freeform 63">
                    <a:extLst>
                      <a:ext uri="{FF2B5EF4-FFF2-40B4-BE49-F238E27FC236}">
                        <a16:creationId xmlns:a16="http://schemas.microsoft.com/office/drawing/2014/main" id="{75E1F238-52E0-46C8-84C5-5296527395F7}"/>
                      </a:ext>
                    </a:extLst>
                  </p:cNvPr>
                  <p:cNvSpPr>
                    <a:spLocks/>
                  </p:cNvSpPr>
                  <p:nvPr/>
                </p:nvSpPr>
                <p:spPr bwMode="auto">
                  <a:xfrm>
                    <a:off x="4158"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8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8"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4" name="Freeform 64">
                    <a:extLst>
                      <a:ext uri="{FF2B5EF4-FFF2-40B4-BE49-F238E27FC236}">
                        <a16:creationId xmlns:a16="http://schemas.microsoft.com/office/drawing/2014/main" id="{9E506B6D-EE84-4ECE-BF89-44EDB6C78252}"/>
                      </a:ext>
                    </a:extLst>
                  </p:cNvPr>
                  <p:cNvSpPr>
                    <a:spLocks/>
                  </p:cNvSpPr>
                  <p:nvPr/>
                </p:nvSpPr>
                <p:spPr bwMode="auto">
                  <a:xfrm>
                    <a:off x="4181"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5" name="Freeform 65">
                    <a:extLst>
                      <a:ext uri="{FF2B5EF4-FFF2-40B4-BE49-F238E27FC236}">
                        <a16:creationId xmlns:a16="http://schemas.microsoft.com/office/drawing/2014/main" id="{C134572F-11D3-4AB2-9B0C-1A458EA7C81C}"/>
                      </a:ext>
                    </a:extLst>
                  </p:cNvPr>
                  <p:cNvSpPr>
                    <a:spLocks/>
                  </p:cNvSpPr>
                  <p:nvPr/>
                </p:nvSpPr>
                <p:spPr bwMode="auto">
                  <a:xfrm>
                    <a:off x="4244"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6" name="Freeform 66">
                    <a:extLst>
                      <a:ext uri="{FF2B5EF4-FFF2-40B4-BE49-F238E27FC236}">
                        <a16:creationId xmlns:a16="http://schemas.microsoft.com/office/drawing/2014/main" id="{8962FEC8-5581-4C37-8B14-1F356AA03940}"/>
                      </a:ext>
                    </a:extLst>
                  </p:cNvPr>
                  <p:cNvSpPr>
                    <a:spLocks/>
                  </p:cNvSpPr>
                  <p:nvPr/>
                </p:nvSpPr>
                <p:spPr bwMode="auto">
                  <a:xfrm>
                    <a:off x="4267"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7" name="Freeform 67">
                    <a:extLst>
                      <a:ext uri="{FF2B5EF4-FFF2-40B4-BE49-F238E27FC236}">
                        <a16:creationId xmlns:a16="http://schemas.microsoft.com/office/drawing/2014/main" id="{FAE9C9AD-EA90-48BD-B8E0-EAAA17D35D60}"/>
                      </a:ext>
                    </a:extLst>
                  </p:cNvPr>
                  <p:cNvSpPr>
                    <a:spLocks/>
                  </p:cNvSpPr>
                  <p:nvPr/>
                </p:nvSpPr>
                <p:spPr bwMode="auto">
                  <a:xfrm>
                    <a:off x="4331" y="3115"/>
                    <a:ext cx="11" cy="5"/>
                  </a:xfrm>
                  <a:custGeom>
                    <a:avLst/>
                    <a:gdLst>
                      <a:gd name="T0" fmla="*/ 4 w 11"/>
                      <a:gd name="T1" fmla="*/ 0 h 5"/>
                      <a:gd name="T2" fmla="*/ 2 w 11"/>
                      <a:gd name="T3" fmla="*/ 0 h 5"/>
                      <a:gd name="T4" fmla="*/ 0 w 11"/>
                      <a:gd name="T5" fmla="*/ 1 h 5"/>
                      <a:gd name="T6" fmla="*/ 0 w 11"/>
                      <a:gd name="T7" fmla="*/ 3 h 5"/>
                      <a:gd name="T8" fmla="*/ 2 w 11"/>
                      <a:gd name="T9" fmla="*/ 5 h 5"/>
                      <a:gd name="T10" fmla="*/ 7 w 11"/>
                      <a:gd name="T11" fmla="*/ 5 h 5"/>
                      <a:gd name="T12" fmla="*/ 9 w 11"/>
                      <a:gd name="T13" fmla="*/ 5 h 5"/>
                      <a:gd name="T14" fmla="*/ 11 w 11"/>
                      <a:gd name="T15" fmla="*/ 3 h 5"/>
                      <a:gd name="T16" fmla="*/ 11 w 11"/>
                      <a:gd name="T17" fmla="*/ 1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1"/>
                        </a:lnTo>
                        <a:lnTo>
                          <a:pt x="0" y="3"/>
                        </a:lnTo>
                        <a:lnTo>
                          <a:pt x="2" y="5"/>
                        </a:lnTo>
                        <a:lnTo>
                          <a:pt x="7" y="5"/>
                        </a:lnTo>
                        <a:lnTo>
                          <a:pt x="9" y="5"/>
                        </a:lnTo>
                        <a:lnTo>
                          <a:pt x="11" y="3"/>
                        </a:lnTo>
                        <a:lnTo>
                          <a:pt x="11" y="1"/>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8" name="Freeform 68">
                    <a:extLst>
                      <a:ext uri="{FF2B5EF4-FFF2-40B4-BE49-F238E27FC236}">
                        <a16:creationId xmlns:a16="http://schemas.microsoft.com/office/drawing/2014/main" id="{46F57813-C367-46C4-ABE8-C7A5C1CD89C2}"/>
                      </a:ext>
                    </a:extLst>
                  </p:cNvPr>
                  <p:cNvSpPr>
                    <a:spLocks/>
                  </p:cNvSpPr>
                  <p:nvPr/>
                </p:nvSpPr>
                <p:spPr bwMode="auto">
                  <a:xfrm>
                    <a:off x="4354"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9" name="Freeform 69">
                    <a:extLst>
                      <a:ext uri="{FF2B5EF4-FFF2-40B4-BE49-F238E27FC236}">
                        <a16:creationId xmlns:a16="http://schemas.microsoft.com/office/drawing/2014/main" id="{5ABC7B6B-6C0F-4C45-9D3C-57FB19BBBA80}"/>
                      </a:ext>
                    </a:extLst>
                  </p:cNvPr>
                  <p:cNvSpPr>
                    <a:spLocks/>
                  </p:cNvSpPr>
                  <p:nvPr/>
                </p:nvSpPr>
                <p:spPr bwMode="auto">
                  <a:xfrm>
                    <a:off x="4417"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0" name="Freeform 70">
                    <a:extLst>
                      <a:ext uri="{FF2B5EF4-FFF2-40B4-BE49-F238E27FC236}">
                        <a16:creationId xmlns:a16="http://schemas.microsoft.com/office/drawing/2014/main" id="{33087953-0B01-4E2C-B7CD-67FA586EB8BB}"/>
                      </a:ext>
                    </a:extLst>
                  </p:cNvPr>
                  <p:cNvSpPr>
                    <a:spLocks/>
                  </p:cNvSpPr>
                  <p:nvPr/>
                </p:nvSpPr>
                <p:spPr bwMode="auto">
                  <a:xfrm>
                    <a:off x="4440" y="3115"/>
                    <a:ext cx="52" cy="5"/>
                  </a:xfrm>
                  <a:custGeom>
                    <a:avLst/>
                    <a:gdLst>
                      <a:gd name="T0" fmla="*/ 4 w 52"/>
                      <a:gd name="T1" fmla="*/ 0 h 5"/>
                      <a:gd name="T2" fmla="*/ 2 w 52"/>
                      <a:gd name="T3" fmla="*/ 0 h 5"/>
                      <a:gd name="T4" fmla="*/ 0 w 52"/>
                      <a:gd name="T5" fmla="*/ 1 h 5"/>
                      <a:gd name="T6" fmla="*/ 0 w 52"/>
                      <a:gd name="T7" fmla="*/ 3 h 5"/>
                      <a:gd name="T8" fmla="*/ 2 w 52"/>
                      <a:gd name="T9" fmla="*/ 5 h 5"/>
                      <a:gd name="T10" fmla="*/ 48 w 52"/>
                      <a:gd name="T11" fmla="*/ 5 h 5"/>
                      <a:gd name="T12" fmla="*/ 50 w 52"/>
                      <a:gd name="T13" fmla="*/ 5 h 5"/>
                      <a:gd name="T14" fmla="*/ 52 w 52"/>
                      <a:gd name="T15" fmla="*/ 3 h 5"/>
                      <a:gd name="T16" fmla="*/ 52 w 52"/>
                      <a:gd name="T17" fmla="*/ 1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1"/>
                        </a:lnTo>
                        <a:lnTo>
                          <a:pt x="0" y="3"/>
                        </a:lnTo>
                        <a:lnTo>
                          <a:pt x="2" y="5"/>
                        </a:lnTo>
                        <a:lnTo>
                          <a:pt x="48" y="5"/>
                        </a:lnTo>
                        <a:lnTo>
                          <a:pt x="50" y="5"/>
                        </a:lnTo>
                        <a:lnTo>
                          <a:pt x="52" y="3"/>
                        </a:lnTo>
                        <a:lnTo>
                          <a:pt x="52" y="1"/>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1" name="Freeform 71">
                    <a:extLst>
                      <a:ext uri="{FF2B5EF4-FFF2-40B4-BE49-F238E27FC236}">
                        <a16:creationId xmlns:a16="http://schemas.microsoft.com/office/drawing/2014/main" id="{55142C44-8306-42D0-9E2C-445448473031}"/>
                      </a:ext>
                    </a:extLst>
                  </p:cNvPr>
                  <p:cNvSpPr>
                    <a:spLocks/>
                  </p:cNvSpPr>
                  <p:nvPr/>
                </p:nvSpPr>
                <p:spPr bwMode="auto">
                  <a:xfrm>
                    <a:off x="4503" y="3115"/>
                    <a:ext cx="12" cy="5"/>
                  </a:xfrm>
                  <a:custGeom>
                    <a:avLst/>
                    <a:gdLst>
                      <a:gd name="T0" fmla="*/ 4 w 12"/>
                      <a:gd name="T1" fmla="*/ 0 h 5"/>
                      <a:gd name="T2" fmla="*/ 2 w 12"/>
                      <a:gd name="T3" fmla="*/ 0 h 5"/>
                      <a:gd name="T4" fmla="*/ 0 w 12"/>
                      <a:gd name="T5" fmla="*/ 1 h 5"/>
                      <a:gd name="T6" fmla="*/ 0 w 12"/>
                      <a:gd name="T7" fmla="*/ 3 h 5"/>
                      <a:gd name="T8" fmla="*/ 2 w 12"/>
                      <a:gd name="T9" fmla="*/ 5 h 5"/>
                      <a:gd name="T10" fmla="*/ 8 w 12"/>
                      <a:gd name="T11" fmla="*/ 5 h 5"/>
                      <a:gd name="T12" fmla="*/ 10 w 12"/>
                      <a:gd name="T13" fmla="*/ 5 h 5"/>
                      <a:gd name="T14" fmla="*/ 12 w 12"/>
                      <a:gd name="T15" fmla="*/ 3 h 5"/>
                      <a:gd name="T16" fmla="*/ 12 w 12"/>
                      <a:gd name="T17" fmla="*/ 1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1"/>
                        </a:lnTo>
                        <a:lnTo>
                          <a:pt x="0" y="3"/>
                        </a:lnTo>
                        <a:lnTo>
                          <a:pt x="2" y="5"/>
                        </a:lnTo>
                        <a:lnTo>
                          <a:pt x="8" y="5"/>
                        </a:lnTo>
                        <a:lnTo>
                          <a:pt x="10" y="5"/>
                        </a:lnTo>
                        <a:lnTo>
                          <a:pt x="12" y="3"/>
                        </a:lnTo>
                        <a:lnTo>
                          <a:pt x="12" y="1"/>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2" name="Freeform 72">
                    <a:extLst>
                      <a:ext uri="{FF2B5EF4-FFF2-40B4-BE49-F238E27FC236}">
                        <a16:creationId xmlns:a16="http://schemas.microsoft.com/office/drawing/2014/main" id="{5C7B3948-C507-48CE-B9BB-821F65414693}"/>
                      </a:ext>
                    </a:extLst>
                  </p:cNvPr>
                  <p:cNvSpPr>
                    <a:spLocks/>
                  </p:cNvSpPr>
                  <p:nvPr/>
                </p:nvSpPr>
                <p:spPr bwMode="auto">
                  <a:xfrm>
                    <a:off x="4527" y="3115"/>
                    <a:ext cx="19" cy="5"/>
                  </a:xfrm>
                  <a:custGeom>
                    <a:avLst/>
                    <a:gdLst>
                      <a:gd name="T0" fmla="*/ 3 w 19"/>
                      <a:gd name="T1" fmla="*/ 0 h 5"/>
                      <a:gd name="T2" fmla="*/ 1 w 19"/>
                      <a:gd name="T3" fmla="*/ 0 h 5"/>
                      <a:gd name="T4" fmla="*/ 0 w 19"/>
                      <a:gd name="T5" fmla="*/ 1 h 5"/>
                      <a:gd name="T6" fmla="*/ 0 w 19"/>
                      <a:gd name="T7" fmla="*/ 3 h 5"/>
                      <a:gd name="T8" fmla="*/ 1 w 19"/>
                      <a:gd name="T9" fmla="*/ 5 h 5"/>
                      <a:gd name="T10" fmla="*/ 17 w 19"/>
                      <a:gd name="T11" fmla="*/ 5 h 5"/>
                      <a:gd name="T12" fmla="*/ 17 w 19"/>
                      <a:gd name="T13" fmla="*/ 3 h 5"/>
                      <a:gd name="T14" fmla="*/ 19 w 19"/>
                      <a:gd name="T15" fmla="*/ 1 h 5"/>
                      <a:gd name="T16" fmla="*/ 19 w 19"/>
                      <a:gd name="T17" fmla="*/ 1 h 5"/>
                      <a:gd name="T18" fmla="*/ 19 w 19"/>
                      <a:gd name="T19" fmla="*/ 0 h 5"/>
                      <a:gd name="T20" fmla="*/ 3 w 1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5"/>
                      <a:gd name="T35" fmla="*/ 19 w 1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5">
                        <a:moveTo>
                          <a:pt x="3" y="0"/>
                        </a:moveTo>
                        <a:lnTo>
                          <a:pt x="1" y="0"/>
                        </a:lnTo>
                        <a:lnTo>
                          <a:pt x="0" y="1"/>
                        </a:lnTo>
                        <a:lnTo>
                          <a:pt x="0" y="3"/>
                        </a:lnTo>
                        <a:lnTo>
                          <a:pt x="1" y="5"/>
                        </a:lnTo>
                        <a:lnTo>
                          <a:pt x="17" y="5"/>
                        </a:lnTo>
                        <a:lnTo>
                          <a:pt x="17" y="3"/>
                        </a:lnTo>
                        <a:lnTo>
                          <a:pt x="19" y="1"/>
                        </a:lnTo>
                        <a:lnTo>
                          <a:pt x="1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nvGrpSpPr>
                <p:cNvPr id="72" name="Group 73">
                  <a:extLst>
                    <a:ext uri="{FF2B5EF4-FFF2-40B4-BE49-F238E27FC236}">
                      <a16:creationId xmlns:a16="http://schemas.microsoft.com/office/drawing/2014/main" id="{573D2F7A-BD75-4D82-873B-8E53F9DE1349}"/>
                    </a:ext>
                  </a:extLst>
                </p:cNvPr>
                <p:cNvGrpSpPr>
                  <a:grpSpLocks/>
                </p:cNvGrpSpPr>
                <p:nvPr/>
              </p:nvGrpSpPr>
              <p:grpSpPr bwMode="auto">
                <a:xfrm>
                  <a:off x="1440" y="1277"/>
                  <a:ext cx="1920" cy="5"/>
                  <a:chOff x="2618" y="2516"/>
                  <a:chExt cx="1920" cy="5"/>
                </a:xfrm>
              </p:grpSpPr>
              <p:sp>
                <p:nvSpPr>
                  <p:cNvPr id="73" name="Freeform 74">
                    <a:extLst>
                      <a:ext uri="{FF2B5EF4-FFF2-40B4-BE49-F238E27FC236}">
                        <a16:creationId xmlns:a16="http://schemas.microsoft.com/office/drawing/2014/main" id="{91C4C281-0E3B-4134-85F5-D69627BEEBE5}"/>
                      </a:ext>
                    </a:extLst>
                  </p:cNvPr>
                  <p:cNvSpPr>
                    <a:spLocks/>
                  </p:cNvSpPr>
                  <p:nvPr/>
                </p:nvSpPr>
                <p:spPr bwMode="auto">
                  <a:xfrm>
                    <a:off x="2618" y="2516"/>
                    <a:ext cx="50" cy="5"/>
                  </a:xfrm>
                  <a:custGeom>
                    <a:avLst/>
                    <a:gdLst>
                      <a:gd name="T0" fmla="*/ 4 w 50"/>
                      <a:gd name="T1" fmla="*/ 0 h 5"/>
                      <a:gd name="T2" fmla="*/ 2 w 50"/>
                      <a:gd name="T3" fmla="*/ 0 h 5"/>
                      <a:gd name="T4" fmla="*/ 0 w 50"/>
                      <a:gd name="T5" fmla="*/ 2 h 5"/>
                      <a:gd name="T6" fmla="*/ 0 w 50"/>
                      <a:gd name="T7" fmla="*/ 2 h 5"/>
                      <a:gd name="T8" fmla="*/ 2 w 50"/>
                      <a:gd name="T9" fmla="*/ 5 h 5"/>
                      <a:gd name="T10" fmla="*/ 46 w 50"/>
                      <a:gd name="T11" fmla="*/ 5 h 5"/>
                      <a:gd name="T12" fmla="*/ 48 w 50"/>
                      <a:gd name="T13" fmla="*/ 5 h 5"/>
                      <a:gd name="T14" fmla="*/ 50 w 50"/>
                      <a:gd name="T15" fmla="*/ 4 h 5"/>
                      <a:gd name="T16" fmla="*/ 50 w 50"/>
                      <a:gd name="T17" fmla="*/ 2 h 5"/>
                      <a:gd name="T18" fmla="*/ 48 w 50"/>
                      <a:gd name="T19" fmla="*/ 0 h 5"/>
                      <a:gd name="T20" fmla="*/ 4 w 5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
                      <a:gd name="T35" fmla="*/ 50 w 5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
                        <a:moveTo>
                          <a:pt x="4" y="0"/>
                        </a:moveTo>
                        <a:lnTo>
                          <a:pt x="2" y="0"/>
                        </a:lnTo>
                        <a:lnTo>
                          <a:pt x="0" y="2"/>
                        </a:lnTo>
                        <a:lnTo>
                          <a:pt x="2" y="5"/>
                        </a:lnTo>
                        <a:lnTo>
                          <a:pt x="46" y="5"/>
                        </a:lnTo>
                        <a:lnTo>
                          <a:pt x="48" y="5"/>
                        </a:lnTo>
                        <a:lnTo>
                          <a:pt x="50" y="4"/>
                        </a:lnTo>
                        <a:lnTo>
                          <a:pt x="50" y="2"/>
                        </a:lnTo>
                        <a:lnTo>
                          <a:pt x="4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 name="Freeform 75">
                    <a:extLst>
                      <a:ext uri="{FF2B5EF4-FFF2-40B4-BE49-F238E27FC236}">
                        <a16:creationId xmlns:a16="http://schemas.microsoft.com/office/drawing/2014/main" id="{1E809DF6-0798-49E5-A969-01CF16F9783D}"/>
                      </a:ext>
                    </a:extLst>
                  </p:cNvPr>
                  <p:cNvSpPr>
                    <a:spLocks/>
                  </p:cNvSpPr>
                  <p:nvPr/>
                </p:nvSpPr>
                <p:spPr bwMode="auto">
                  <a:xfrm>
                    <a:off x="267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 name="Freeform 76">
                    <a:extLst>
                      <a:ext uri="{FF2B5EF4-FFF2-40B4-BE49-F238E27FC236}">
                        <a16:creationId xmlns:a16="http://schemas.microsoft.com/office/drawing/2014/main" id="{F71C868B-C52C-46ED-8399-A658BD06069C}"/>
                      </a:ext>
                    </a:extLst>
                  </p:cNvPr>
                  <p:cNvSpPr>
                    <a:spLocks/>
                  </p:cNvSpPr>
                  <p:nvPr/>
                </p:nvSpPr>
                <p:spPr bwMode="auto">
                  <a:xfrm>
                    <a:off x="270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 name="Freeform 77">
                    <a:extLst>
                      <a:ext uri="{FF2B5EF4-FFF2-40B4-BE49-F238E27FC236}">
                        <a16:creationId xmlns:a16="http://schemas.microsoft.com/office/drawing/2014/main" id="{E8BB368C-07B0-4B92-A3D5-F8FA9082E60B}"/>
                      </a:ext>
                    </a:extLst>
                  </p:cNvPr>
                  <p:cNvSpPr>
                    <a:spLocks/>
                  </p:cNvSpPr>
                  <p:nvPr/>
                </p:nvSpPr>
                <p:spPr bwMode="auto">
                  <a:xfrm>
                    <a:off x="2766"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 name="Freeform 78">
                    <a:extLst>
                      <a:ext uri="{FF2B5EF4-FFF2-40B4-BE49-F238E27FC236}">
                        <a16:creationId xmlns:a16="http://schemas.microsoft.com/office/drawing/2014/main" id="{91A78F3A-25E3-4B69-A3EF-C56F820227C4}"/>
                      </a:ext>
                    </a:extLst>
                  </p:cNvPr>
                  <p:cNvSpPr>
                    <a:spLocks/>
                  </p:cNvSpPr>
                  <p:nvPr/>
                </p:nvSpPr>
                <p:spPr bwMode="auto">
                  <a:xfrm>
                    <a:off x="278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 name="Freeform 79">
                    <a:extLst>
                      <a:ext uri="{FF2B5EF4-FFF2-40B4-BE49-F238E27FC236}">
                        <a16:creationId xmlns:a16="http://schemas.microsoft.com/office/drawing/2014/main" id="{5EC100BE-0D1D-44EB-BF41-DB08300D15A5}"/>
                      </a:ext>
                    </a:extLst>
                  </p:cNvPr>
                  <p:cNvSpPr>
                    <a:spLocks/>
                  </p:cNvSpPr>
                  <p:nvPr/>
                </p:nvSpPr>
                <p:spPr bwMode="auto">
                  <a:xfrm>
                    <a:off x="2852"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 name="Freeform 80">
                    <a:extLst>
                      <a:ext uri="{FF2B5EF4-FFF2-40B4-BE49-F238E27FC236}">
                        <a16:creationId xmlns:a16="http://schemas.microsoft.com/office/drawing/2014/main" id="{669F9A68-D97D-419F-B5E0-4725132286B1}"/>
                      </a:ext>
                    </a:extLst>
                  </p:cNvPr>
                  <p:cNvSpPr>
                    <a:spLocks/>
                  </p:cNvSpPr>
                  <p:nvPr/>
                </p:nvSpPr>
                <p:spPr bwMode="auto">
                  <a:xfrm>
                    <a:off x="287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 name="Freeform 81">
                    <a:extLst>
                      <a:ext uri="{FF2B5EF4-FFF2-40B4-BE49-F238E27FC236}">
                        <a16:creationId xmlns:a16="http://schemas.microsoft.com/office/drawing/2014/main" id="{059665AA-7B40-4AC7-9D10-2AB90DBDF6FB}"/>
                      </a:ext>
                    </a:extLst>
                  </p:cNvPr>
                  <p:cNvSpPr>
                    <a:spLocks/>
                  </p:cNvSpPr>
                  <p:nvPr/>
                </p:nvSpPr>
                <p:spPr bwMode="auto">
                  <a:xfrm>
                    <a:off x="2939"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 name="Freeform 82">
                    <a:extLst>
                      <a:ext uri="{FF2B5EF4-FFF2-40B4-BE49-F238E27FC236}">
                        <a16:creationId xmlns:a16="http://schemas.microsoft.com/office/drawing/2014/main" id="{14A8F891-D23F-4BDA-8B32-A47AC9785C98}"/>
                      </a:ext>
                    </a:extLst>
                  </p:cNvPr>
                  <p:cNvSpPr>
                    <a:spLocks/>
                  </p:cNvSpPr>
                  <p:nvPr/>
                </p:nvSpPr>
                <p:spPr bwMode="auto">
                  <a:xfrm>
                    <a:off x="2962" y="2516"/>
                    <a:ext cx="51" cy="5"/>
                  </a:xfrm>
                  <a:custGeom>
                    <a:avLst/>
                    <a:gdLst>
                      <a:gd name="T0" fmla="*/ 3 w 51"/>
                      <a:gd name="T1" fmla="*/ 0 h 5"/>
                      <a:gd name="T2" fmla="*/ 2 w 51"/>
                      <a:gd name="T3" fmla="*/ 0 h 5"/>
                      <a:gd name="T4" fmla="*/ 0 w 51"/>
                      <a:gd name="T5" fmla="*/ 2 h 5"/>
                      <a:gd name="T6" fmla="*/ 0 w 51"/>
                      <a:gd name="T7" fmla="*/ 4 h 5"/>
                      <a:gd name="T8" fmla="*/ 2 w 51"/>
                      <a:gd name="T9" fmla="*/ 5 h 5"/>
                      <a:gd name="T10" fmla="*/ 48 w 51"/>
                      <a:gd name="T11" fmla="*/ 5 h 5"/>
                      <a:gd name="T12" fmla="*/ 50 w 51"/>
                      <a:gd name="T13" fmla="*/ 5 h 5"/>
                      <a:gd name="T14" fmla="*/ 51 w 51"/>
                      <a:gd name="T15" fmla="*/ 4 h 5"/>
                      <a:gd name="T16" fmla="*/ 51 w 51"/>
                      <a:gd name="T17" fmla="*/ 2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2"/>
                        </a:lnTo>
                        <a:lnTo>
                          <a:pt x="0" y="4"/>
                        </a:lnTo>
                        <a:lnTo>
                          <a:pt x="2" y="5"/>
                        </a:lnTo>
                        <a:lnTo>
                          <a:pt x="48" y="5"/>
                        </a:lnTo>
                        <a:lnTo>
                          <a:pt x="50" y="5"/>
                        </a:lnTo>
                        <a:lnTo>
                          <a:pt x="51" y="4"/>
                        </a:lnTo>
                        <a:lnTo>
                          <a:pt x="51"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 name="Freeform 83">
                    <a:extLst>
                      <a:ext uri="{FF2B5EF4-FFF2-40B4-BE49-F238E27FC236}">
                        <a16:creationId xmlns:a16="http://schemas.microsoft.com/office/drawing/2014/main" id="{E31A5405-EA3A-4F04-BD59-21207BB7BC37}"/>
                      </a:ext>
                    </a:extLst>
                  </p:cNvPr>
                  <p:cNvSpPr>
                    <a:spLocks/>
                  </p:cNvSpPr>
                  <p:nvPr/>
                </p:nvSpPr>
                <p:spPr bwMode="auto">
                  <a:xfrm>
                    <a:off x="302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 name="Freeform 84">
                    <a:extLst>
                      <a:ext uri="{FF2B5EF4-FFF2-40B4-BE49-F238E27FC236}">
                        <a16:creationId xmlns:a16="http://schemas.microsoft.com/office/drawing/2014/main" id="{7A9E2B23-F4C5-4BF6-BA7C-935B8FB2D379}"/>
                      </a:ext>
                    </a:extLst>
                  </p:cNvPr>
                  <p:cNvSpPr>
                    <a:spLocks/>
                  </p:cNvSpPr>
                  <p:nvPr/>
                </p:nvSpPr>
                <p:spPr bwMode="auto">
                  <a:xfrm>
                    <a:off x="304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 name="Freeform 85">
                    <a:extLst>
                      <a:ext uri="{FF2B5EF4-FFF2-40B4-BE49-F238E27FC236}">
                        <a16:creationId xmlns:a16="http://schemas.microsoft.com/office/drawing/2014/main" id="{EEB94D94-5862-481D-8D72-E8072418F043}"/>
                      </a:ext>
                    </a:extLst>
                  </p:cNvPr>
                  <p:cNvSpPr>
                    <a:spLocks/>
                  </p:cNvSpPr>
                  <p:nvPr/>
                </p:nvSpPr>
                <p:spPr bwMode="auto">
                  <a:xfrm>
                    <a:off x="311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 name="Freeform 86">
                    <a:extLst>
                      <a:ext uri="{FF2B5EF4-FFF2-40B4-BE49-F238E27FC236}">
                        <a16:creationId xmlns:a16="http://schemas.microsoft.com/office/drawing/2014/main" id="{D89F219E-4EB9-4C4B-83EB-7E5777A289E3}"/>
                      </a:ext>
                    </a:extLst>
                  </p:cNvPr>
                  <p:cNvSpPr>
                    <a:spLocks/>
                  </p:cNvSpPr>
                  <p:nvPr/>
                </p:nvSpPr>
                <p:spPr bwMode="auto">
                  <a:xfrm>
                    <a:off x="313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 name="Freeform 87">
                    <a:extLst>
                      <a:ext uri="{FF2B5EF4-FFF2-40B4-BE49-F238E27FC236}">
                        <a16:creationId xmlns:a16="http://schemas.microsoft.com/office/drawing/2014/main" id="{AA925957-3161-4927-977B-952B7C0B7692}"/>
                      </a:ext>
                    </a:extLst>
                  </p:cNvPr>
                  <p:cNvSpPr>
                    <a:spLocks/>
                  </p:cNvSpPr>
                  <p:nvPr/>
                </p:nvSpPr>
                <p:spPr bwMode="auto">
                  <a:xfrm>
                    <a:off x="3198"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 name="Freeform 88">
                    <a:extLst>
                      <a:ext uri="{FF2B5EF4-FFF2-40B4-BE49-F238E27FC236}">
                        <a16:creationId xmlns:a16="http://schemas.microsoft.com/office/drawing/2014/main" id="{AD28B309-0722-4259-8A02-0AE09CF0FC85}"/>
                      </a:ext>
                    </a:extLst>
                  </p:cNvPr>
                  <p:cNvSpPr>
                    <a:spLocks/>
                  </p:cNvSpPr>
                  <p:nvPr/>
                </p:nvSpPr>
                <p:spPr bwMode="auto">
                  <a:xfrm>
                    <a:off x="322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 name="Freeform 89">
                    <a:extLst>
                      <a:ext uri="{FF2B5EF4-FFF2-40B4-BE49-F238E27FC236}">
                        <a16:creationId xmlns:a16="http://schemas.microsoft.com/office/drawing/2014/main" id="{C2DC1860-7C2A-428F-8C48-6EFEFD41E1DF}"/>
                      </a:ext>
                    </a:extLst>
                  </p:cNvPr>
                  <p:cNvSpPr>
                    <a:spLocks/>
                  </p:cNvSpPr>
                  <p:nvPr/>
                </p:nvSpPr>
                <p:spPr bwMode="auto">
                  <a:xfrm>
                    <a:off x="3284"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 name="Freeform 90">
                    <a:extLst>
                      <a:ext uri="{FF2B5EF4-FFF2-40B4-BE49-F238E27FC236}">
                        <a16:creationId xmlns:a16="http://schemas.microsoft.com/office/drawing/2014/main" id="{E656A6D1-1649-497A-BED8-F0B4C4702D1E}"/>
                      </a:ext>
                    </a:extLst>
                  </p:cNvPr>
                  <p:cNvSpPr>
                    <a:spLocks/>
                  </p:cNvSpPr>
                  <p:nvPr/>
                </p:nvSpPr>
                <p:spPr bwMode="auto">
                  <a:xfrm>
                    <a:off x="3307"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 name="Freeform 91">
                    <a:extLst>
                      <a:ext uri="{FF2B5EF4-FFF2-40B4-BE49-F238E27FC236}">
                        <a16:creationId xmlns:a16="http://schemas.microsoft.com/office/drawing/2014/main" id="{2CF78CB1-4885-4142-834A-B8447F691705}"/>
                      </a:ext>
                    </a:extLst>
                  </p:cNvPr>
                  <p:cNvSpPr>
                    <a:spLocks/>
                  </p:cNvSpPr>
                  <p:nvPr/>
                </p:nvSpPr>
                <p:spPr bwMode="auto">
                  <a:xfrm>
                    <a:off x="3371"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 name="Freeform 92">
                    <a:extLst>
                      <a:ext uri="{FF2B5EF4-FFF2-40B4-BE49-F238E27FC236}">
                        <a16:creationId xmlns:a16="http://schemas.microsoft.com/office/drawing/2014/main" id="{2F21F87C-9B81-4417-9BCA-41CF7879D129}"/>
                      </a:ext>
                    </a:extLst>
                  </p:cNvPr>
                  <p:cNvSpPr>
                    <a:spLocks/>
                  </p:cNvSpPr>
                  <p:nvPr/>
                </p:nvSpPr>
                <p:spPr bwMode="auto">
                  <a:xfrm>
                    <a:off x="3394" y="2516"/>
                    <a:ext cx="52" cy="5"/>
                  </a:xfrm>
                  <a:custGeom>
                    <a:avLst/>
                    <a:gdLst>
                      <a:gd name="T0" fmla="*/ 3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3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3" y="0"/>
                        </a:moveTo>
                        <a:lnTo>
                          <a:pt x="2" y="0"/>
                        </a:lnTo>
                        <a:lnTo>
                          <a:pt x="0" y="2"/>
                        </a:lnTo>
                        <a:lnTo>
                          <a:pt x="0" y="4"/>
                        </a:lnTo>
                        <a:lnTo>
                          <a:pt x="2" y="5"/>
                        </a:lnTo>
                        <a:lnTo>
                          <a:pt x="48" y="5"/>
                        </a:lnTo>
                        <a:lnTo>
                          <a:pt x="50" y="5"/>
                        </a:lnTo>
                        <a:lnTo>
                          <a:pt x="52" y="4"/>
                        </a:lnTo>
                        <a:lnTo>
                          <a:pt x="52"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 name="Freeform 93">
                    <a:extLst>
                      <a:ext uri="{FF2B5EF4-FFF2-40B4-BE49-F238E27FC236}">
                        <a16:creationId xmlns:a16="http://schemas.microsoft.com/office/drawing/2014/main" id="{981C0FE7-A79D-478B-8159-04E1108F21AF}"/>
                      </a:ext>
                    </a:extLst>
                  </p:cNvPr>
                  <p:cNvSpPr>
                    <a:spLocks/>
                  </p:cNvSpPr>
                  <p:nvPr/>
                </p:nvSpPr>
                <p:spPr bwMode="auto">
                  <a:xfrm>
                    <a:off x="345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 name="Freeform 94">
                    <a:extLst>
                      <a:ext uri="{FF2B5EF4-FFF2-40B4-BE49-F238E27FC236}">
                        <a16:creationId xmlns:a16="http://schemas.microsoft.com/office/drawing/2014/main" id="{7B2D243D-213D-450A-AE7A-ABC2BB49148A}"/>
                      </a:ext>
                    </a:extLst>
                  </p:cNvPr>
                  <p:cNvSpPr>
                    <a:spLocks/>
                  </p:cNvSpPr>
                  <p:nvPr/>
                </p:nvSpPr>
                <p:spPr bwMode="auto">
                  <a:xfrm>
                    <a:off x="3480"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 name="Freeform 95">
                    <a:extLst>
                      <a:ext uri="{FF2B5EF4-FFF2-40B4-BE49-F238E27FC236}">
                        <a16:creationId xmlns:a16="http://schemas.microsoft.com/office/drawing/2014/main" id="{5C51B56C-B261-472B-B38E-FE9093D10C10}"/>
                      </a:ext>
                    </a:extLst>
                  </p:cNvPr>
                  <p:cNvSpPr>
                    <a:spLocks/>
                  </p:cNvSpPr>
                  <p:nvPr/>
                </p:nvSpPr>
                <p:spPr bwMode="auto">
                  <a:xfrm>
                    <a:off x="3543"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 name="Freeform 96">
                    <a:extLst>
                      <a:ext uri="{FF2B5EF4-FFF2-40B4-BE49-F238E27FC236}">
                        <a16:creationId xmlns:a16="http://schemas.microsoft.com/office/drawing/2014/main" id="{FA0AAB77-FE70-42AA-AB59-1EDDBEDE6C0D}"/>
                      </a:ext>
                    </a:extLst>
                  </p:cNvPr>
                  <p:cNvSpPr>
                    <a:spLocks/>
                  </p:cNvSpPr>
                  <p:nvPr/>
                </p:nvSpPr>
                <p:spPr bwMode="auto">
                  <a:xfrm>
                    <a:off x="356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 name="Freeform 97">
                    <a:extLst>
                      <a:ext uri="{FF2B5EF4-FFF2-40B4-BE49-F238E27FC236}">
                        <a16:creationId xmlns:a16="http://schemas.microsoft.com/office/drawing/2014/main" id="{C6E23E14-0F3A-44D7-90ED-6E707D3D2123}"/>
                      </a:ext>
                    </a:extLst>
                  </p:cNvPr>
                  <p:cNvSpPr>
                    <a:spLocks/>
                  </p:cNvSpPr>
                  <p:nvPr/>
                </p:nvSpPr>
                <p:spPr bwMode="auto">
                  <a:xfrm>
                    <a:off x="3630"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 name="Freeform 98">
                    <a:extLst>
                      <a:ext uri="{FF2B5EF4-FFF2-40B4-BE49-F238E27FC236}">
                        <a16:creationId xmlns:a16="http://schemas.microsoft.com/office/drawing/2014/main" id="{DB595F80-0678-4464-A952-D27F787CA451}"/>
                      </a:ext>
                    </a:extLst>
                  </p:cNvPr>
                  <p:cNvSpPr>
                    <a:spLocks/>
                  </p:cNvSpPr>
                  <p:nvPr/>
                </p:nvSpPr>
                <p:spPr bwMode="auto">
                  <a:xfrm>
                    <a:off x="3653"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 name="Freeform 99">
                    <a:extLst>
                      <a:ext uri="{FF2B5EF4-FFF2-40B4-BE49-F238E27FC236}">
                        <a16:creationId xmlns:a16="http://schemas.microsoft.com/office/drawing/2014/main" id="{149CFEFF-3978-4D42-B968-5046C5528486}"/>
                      </a:ext>
                    </a:extLst>
                  </p:cNvPr>
                  <p:cNvSpPr>
                    <a:spLocks/>
                  </p:cNvSpPr>
                  <p:nvPr/>
                </p:nvSpPr>
                <p:spPr bwMode="auto">
                  <a:xfrm>
                    <a:off x="3716"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 name="Freeform 100">
                    <a:extLst>
                      <a:ext uri="{FF2B5EF4-FFF2-40B4-BE49-F238E27FC236}">
                        <a16:creationId xmlns:a16="http://schemas.microsoft.com/office/drawing/2014/main" id="{A9DEFF5B-59B2-4473-AA0C-ED7170A2DBF9}"/>
                      </a:ext>
                    </a:extLst>
                  </p:cNvPr>
                  <p:cNvSpPr>
                    <a:spLocks/>
                  </p:cNvSpPr>
                  <p:nvPr/>
                </p:nvSpPr>
                <p:spPr bwMode="auto">
                  <a:xfrm>
                    <a:off x="373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0" name="Freeform 101">
                    <a:extLst>
                      <a:ext uri="{FF2B5EF4-FFF2-40B4-BE49-F238E27FC236}">
                        <a16:creationId xmlns:a16="http://schemas.microsoft.com/office/drawing/2014/main" id="{ABE5E4E7-2D7B-4C88-8AD9-5E1CDB9F923E}"/>
                      </a:ext>
                    </a:extLst>
                  </p:cNvPr>
                  <p:cNvSpPr>
                    <a:spLocks/>
                  </p:cNvSpPr>
                  <p:nvPr/>
                </p:nvSpPr>
                <p:spPr bwMode="auto">
                  <a:xfrm>
                    <a:off x="3803"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1" name="Freeform 102">
                    <a:extLst>
                      <a:ext uri="{FF2B5EF4-FFF2-40B4-BE49-F238E27FC236}">
                        <a16:creationId xmlns:a16="http://schemas.microsoft.com/office/drawing/2014/main" id="{CD71F3D6-1A85-4F5D-9D18-978C96CDBEF2}"/>
                      </a:ext>
                    </a:extLst>
                  </p:cNvPr>
                  <p:cNvSpPr>
                    <a:spLocks/>
                  </p:cNvSpPr>
                  <p:nvPr/>
                </p:nvSpPr>
                <p:spPr bwMode="auto">
                  <a:xfrm>
                    <a:off x="382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2" name="Freeform 103">
                    <a:extLst>
                      <a:ext uri="{FF2B5EF4-FFF2-40B4-BE49-F238E27FC236}">
                        <a16:creationId xmlns:a16="http://schemas.microsoft.com/office/drawing/2014/main" id="{A4DD0D39-8443-45AA-B41B-5C97B7E0C534}"/>
                      </a:ext>
                    </a:extLst>
                  </p:cNvPr>
                  <p:cNvSpPr>
                    <a:spLocks/>
                  </p:cNvSpPr>
                  <p:nvPr/>
                </p:nvSpPr>
                <p:spPr bwMode="auto">
                  <a:xfrm>
                    <a:off x="388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3" name="Freeform 104">
                    <a:extLst>
                      <a:ext uri="{FF2B5EF4-FFF2-40B4-BE49-F238E27FC236}">
                        <a16:creationId xmlns:a16="http://schemas.microsoft.com/office/drawing/2014/main" id="{E9830A68-5F0B-4C3A-A7AD-73ED56D09302}"/>
                      </a:ext>
                    </a:extLst>
                  </p:cNvPr>
                  <p:cNvSpPr>
                    <a:spLocks/>
                  </p:cNvSpPr>
                  <p:nvPr/>
                </p:nvSpPr>
                <p:spPr bwMode="auto">
                  <a:xfrm>
                    <a:off x="391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4" name="Freeform 105">
                    <a:extLst>
                      <a:ext uri="{FF2B5EF4-FFF2-40B4-BE49-F238E27FC236}">
                        <a16:creationId xmlns:a16="http://schemas.microsoft.com/office/drawing/2014/main" id="{4880E4EA-6A88-492C-BFBD-DD5D343F72A6}"/>
                      </a:ext>
                    </a:extLst>
                  </p:cNvPr>
                  <p:cNvSpPr>
                    <a:spLocks/>
                  </p:cNvSpPr>
                  <p:nvPr/>
                </p:nvSpPr>
                <p:spPr bwMode="auto">
                  <a:xfrm>
                    <a:off x="397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5" name="Freeform 106">
                    <a:extLst>
                      <a:ext uri="{FF2B5EF4-FFF2-40B4-BE49-F238E27FC236}">
                        <a16:creationId xmlns:a16="http://schemas.microsoft.com/office/drawing/2014/main" id="{98C620F4-14AD-400B-A067-DFE440E914A0}"/>
                      </a:ext>
                    </a:extLst>
                  </p:cNvPr>
                  <p:cNvSpPr>
                    <a:spLocks/>
                  </p:cNvSpPr>
                  <p:nvPr/>
                </p:nvSpPr>
                <p:spPr bwMode="auto">
                  <a:xfrm>
                    <a:off x="3999"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6" name="Freeform 107">
                    <a:extLst>
                      <a:ext uri="{FF2B5EF4-FFF2-40B4-BE49-F238E27FC236}">
                        <a16:creationId xmlns:a16="http://schemas.microsoft.com/office/drawing/2014/main" id="{26598067-4C0A-4D5B-8BAB-FB4DEC488701}"/>
                      </a:ext>
                    </a:extLst>
                  </p:cNvPr>
                  <p:cNvSpPr>
                    <a:spLocks/>
                  </p:cNvSpPr>
                  <p:nvPr/>
                </p:nvSpPr>
                <p:spPr bwMode="auto">
                  <a:xfrm>
                    <a:off x="4062"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7" name="Freeform 108">
                    <a:extLst>
                      <a:ext uri="{FF2B5EF4-FFF2-40B4-BE49-F238E27FC236}">
                        <a16:creationId xmlns:a16="http://schemas.microsoft.com/office/drawing/2014/main" id="{AB9BDFDD-392D-4E9A-AB03-5E3F1BAC3AED}"/>
                      </a:ext>
                    </a:extLst>
                  </p:cNvPr>
                  <p:cNvSpPr>
                    <a:spLocks/>
                  </p:cNvSpPr>
                  <p:nvPr/>
                </p:nvSpPr>
                <p:spPr bwMode="auto">
                  <a:xfrm>
                    <a:off x="408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8" name="Freeform 109">
                    <a:extLst>
                      <a:ext uri="{FF2B5EF4-FFF2-40B4-BE49-F238E27FC236}">
                        <a16:creationId xmlns:a16="http://schemas.microsoft.com/office/drawing/2014/main" id="{439C8661-96E6-4CFF-934A-0F5E0BF9F86C}"/>
                      </a:ext>
                    </a:extLst>
                  </p:cNvPr>
                  <p:cNvSpPr>
                    <a:spLocks/>
                  </p:cNvSpPr>
                  <p:nvPr/>
                </p:nvSpPr>
                <p:spPr bwMode="auto">
                  <a:xfrm>
                    <a:off x="4148"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9" name="Freeform 110">
                    <a:extLst>
                      <a:ext uri="{FF2B5EF4-FFF2-40B4-BE49-F238E27FC236}">
                        <a16:creationId xmlns:a16="http://schemas.microsoft.com/office/drawing/2014/main" id="{B8DDE98F-710F-4140-96B7-4BB65CC768E0}"/>
                      </a:ext>
                    </a:extLst>
                  </p:cNvPr>
                  <p:cNvSpPr>
                    <a:spLocks/>
                  </p:cNvSpPr>
                  <p:nvPr/>
                </p:nvSpPr>
                <p:spPr bwMode="auto">
                  <a:xfrm>
                    <a:off x="417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0" name="Freeform 111">
                    <a:extLst>
                      <a:ext uri="{FF2B5EF4-FFF2-40B4-BE49-F238E27FC236}">
                        <a16:creationId xmlns:a16="http://schemas.microsoft.com/office/drawing/2014/main" id="{CDFD2239-B390-44AF-AA16-749783420FB6}"/>
                      </a:ext>
                    </a:extLst>
                  </p:cNvPr>
                  <p:cNvSpPr>
                    <a:spLocks/>
                  </p:cNvSpPr>
                  <p:nvPr/>
                </p:nvSpPr>
                <p:spPr bwMode="auto">
                  <a:xfrm>
                    <a:off x="4235"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1" name="Freeform 112">
                    <a:extLst>
                      <a:ext uri="{FF2B5EF4-FFF2-40B4-BE49-F238E27FC236}">
                        <a16:creationId xmlns:a16="http://schemas.microsoft.com/office/drawing/2014/main" id="{A232DD6F-2D88-4974-A041-73CD6079B6EB}"/>
                      </a:ext>
                    </a:extLst>
                  </p:cNvPr>
                  <p:cNvSpPr>
                    <a:spLocks/>
                  </p:cNvSpPr>
                  <p:nvPr/>
                </p:nvSpPr>
                <p:spPr bwMode="auto">
                  <a:xfrm>
                    <a:off x="425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2" name="Freeform 113">
                    <a:extLst>
                      <a:ext uri="{FF2B5EF4-FFF2-40B4-BE49-F238E27FC236}">
                        <a16:creationId xmlns:a16="http://schemas.microsoft.com/office/drawing/2014/main" id="{3AF18A0B-25B8-4072-AC4C-939107CCF64D}"/>
                      </a:ext>
                    </a:extLst>
                  </p:cNvPr>
                  <p:cNvSpPr>
                    <a:spLocks/>
                  </p:cNvSpPr>
                  <p:nvPr/>
                </p:nvSpPr>
                <p:spPr bwMode="auto">
                  <a:xfrm>
                    <a:off x="432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3" name="Freeform 114">
                    <a:extLst>
                      <a:ext uri="{FF2B5EF4-FFF2-40B4-BE49-F238E27FC236}">
                        <a16:creationId xmlns:a16="http://schemas.microsoft.com/office/drawing/2014/main" id="{AA5961F8-2F57-4BD2-8961-85103D07DFEF}"/>
                      </a:ext>
                    </a:extLst>
                  </p:cNvPr>
                  <p:cNvSpPr>
                    <a:spLocks/>
                  </p:cNvSpPr>
                  <p:nvPr/>
                </p:nvSpPr>
                <p:spPr bwMode="auto">
                  <a:xfrm>
                    <a:off x="434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4" name="Freeform 115">
                    <a:extLst>
                      <a:ext uri="{FF2B5EF4-FFF2-40B4-BE49-F238E27FC236}">
                        <a16:creationId xmlns:a16="http://schemas.microsoft.com/office/drawing/2014/main" id="{A874AA4B-999D-49B7-9B31-2296C9D610F0}"/>
                      </a:ext>
                    </a:extLst>
                  </p:cNvPr>
                  <p:cNvSpPr>
                    <a:spLocks/>
                  </p:cNvSpPr>
                  <p:nvPr/>
                </p:nvSpPr>
                <p:spPr bwMode="auto">
                  <a:xfrm>
                    <a:off x="440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5" name="Freeform 116">
                    <a:extLst>
                      <a:ext uri="{FF2B5EF4-FFF2-40B4-BE49-F238E27FC236}">
                        <a16:creationId xmlns:a16="http://schemas.microsoft.com/office/drawing/2014/main" id="{D8586804-5A28-4201-82A0-11B4CE8C1C2E}"/>
                      </a:ext>
                    </a:extLst>
                  </p:cNvPr>
                  <p:cNvSpPr>
                    <a:spLocks/>
                  </p:cNvSpPr>
                  <p:nvPr/>
                </p:nvSpPr>
                <p:spPr bwMode="auto">
                  <a:xfrm>
                    <a:off x="4431"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6" name="Freeform 117">
                    <a:extLst>
                      <a:ext uri="{FF2B5EF4-FFF2-40B4-BE49-F238E27FC236}">
                        <a16:creationId xmlns:a16="http://schemas.microsoft.com/office/drawing/2014/main" id="{BEACC696-D54D-409E-9ED8-7DFE14716820}"/>
                      </a:ext>
                    </a:extLst>
                  </p:cNvPr>
                  <p:cNvSpPr>
                    <a:spLocks/>
                  </p:cNvSpPr>
                  <p:nvPr/>
                </p:nvSpPr>
                <p:spPr bwMode="auto">
                  <a:xfrm>
                    <a:off x="4494"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7" name="Freeform 118">
                    <a:extLst>
                      <a:ext uri="{FF2B5EF4-FFF2-40B4-BE49-F238E27FC236}">
                        <a16:creationId xmlns:a16="http://schemas.microsoft.com/office/drawing/2014/main" id="{629F4AF5-B04E-4F50-9E46-80E6D15D2D6E}"/>
                      </a:ext>
                    </a:extLst>
                  </p:cNvPr>
                  <p:cNvSpPr>
                    <a:spLocks/>
                  </p:cNvSpPr>
                  <p:nvPr/>
                </p:nvSpPr>
                <p:spPr bwMode="auto">
                  <a:xfrm>
                    <a:off x="4517" y="2516"/>
                    <a:ext cx="21" cy="5"/>
                  </a:xfrm>
                  <a:custGeom>
                    <a:avLst/>
                    <a:gdLst>
                      <a:gd name="T0" fmla="*/ 4 w 21"/>
                      <a:gd name="T1" fmla="*/ 0 h 5"/>
                      <a:gd name="T2" fmla="*/ 2 w 21"/>
                      <a:gd name="T3" fmla="*/ 0 h 5"/>
                      <a:gd name="T4" fmla="*/ 0 w 21"/>
                      <a:gd name="T5" fmla="*/ 2 h 5"/>
                      <a:gd name="T6" fmla="*/ 0 w 21"/>
                      <a:gd name="T7" fmla="*/ 4 h 5"/>
                      <a:gd name="T8" fmla="*/ 2 w 21"/>
                      <a:gd name="T9" fmla="*/ 5 h 5"/>
                      <a:gd name="T10" fmla="*/ 19 w 21"/>
                      <a:gd name="T11" fmla="*/ 5 h 5"/>
                      <a:gd name="T12" fmla="*/ 19 w 21"/>
                      <a:gd name="T13" fmla="*/ 4 h 5"/>
                      <a:gd name="T14" fmla="*/ 21 w 21"/>
                      <a:gd name="T15" fmla="*/ 2 h 5"/>
                      <a:gd name="T16" fmla="*/ 21 w 21"/>
                      <a:gd name="T17" fmla="*/ 2 h 5"/>
                      <a:gd name="T18" fmla="*/ 21 w 21"/>
                      <a:gd name="T19" fmla="*/ 0 h 5"/>
                      <a:gd name="T20" fmla="*/ 4 w 2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
                      <a:gd name="T35" fmla="*/ 21 w 2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
                        <a:moveTo>
                          <a:pt x="4" y="0"/>
                        </a:moveTo>
                        <a:lnTo>
                          <a:pt x="2" y="0"/>
                        </a:lnTo>
                        <a:lnTo>
                          <a:pt x="0" y="2"/>
                        </a:lnTo>
                        <a:lnTo>
                          <a:pt x="0" y="4"/>
                        </a:lnTo>
                        <a:lnTo>
                          <a:pt x="2" y="5"/>
                        </a:lnTo>
                        <a:lnTo>
                          <a:pt x="19" y="5"/>
                        </a:lnTo>
                        <a:lnTo>
                          <a:pt x="19" y="4"/>
                        </a:lnTo>
                        <a:lnTo>
                          <a:pt x="21" y="2"/>
                        </a:lnTo>
                        <a:lnTo>
                          <a:pt x="21"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grpSp>
            <p:nvGrpSpPr>
              <p:cNvPr id="59" name="Group 119">
                <a:extLst>
                  <a:ext uri="{FF2B5EF4-FFF2-40B4-BE49-F238E27FC236}">
                    <a16:creationId xmlns:a16="http://schemas.microsoft.com/office/drawing/2014/main" id="{93B0A1B2-1CB9-4F1B-AE37-9BAE1E4508D9}"/>
                  </a:ext>
                </a:extLst>
              </p:cNvPr>
              <p:cNvGrpSpPr>
                <a:grpSpLocks/>
              </p:cNvGrpSpPr>
              <p:nvPr/>
            </p:nvGrpSpPr>
            <p:grpSpPr bwMode="auto">
              <a:xfrm>
                <a:off x="3355" y="1685"/>
                <a:ext cx="900" cy="379"/>
                <a:chOff x="4407" y="3020"/>
                <a:chExt cx="900" cy="379"/>
              </a:xfrm>
            </p:grpSpPr>
            <p:sp>
              <p:nvSpPr>
                <p:cNvPr id="63" name="Rectangle 120">
                  <a:extLst>
                    <a:ext uri="{FF2B5EF4-FFF2-40B4-BE49-F238E27FC236}">
                      <a16:creationId xmlns:a16="http://schemas.microsoft.com/office/drawing/2014/main" id="{A886182B-F48D-41CF-BDF1-B8F339A40159}"/>
                    </a:ext>
                  </a:extLst>
                </p:cNvPr>
                <p:cNvSpPr>
                  <a:spLocks noChangeArrowheads="1"/>
                </p:cNvSpPr>
                <p:nvPr/>
              </p:nvSpPr>
              <p:spPr bwMode="auto">
                <a:xfrm>
                  <a:off x="4407" y="3020"/>
                  <a:ext cx="900" cy="379"/>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sz="1600" dirty="0">
                      <a:latin typeface="+mn-lt"/>
                    </a:rPr>
                    <a:t>Circular tubes, </a:t>
                  </a:r>
                </a:p>
              </p:txBody>
            </p:sp>
            <p:graphicFrame>
              <p:nvGraphicFramePr>
                <p:cNvPr id="64" name="Object 6">
                  <a:extLst>
                    <a:ext uri="{FF2B5EF4-FFF2-40B4-BE49-F238E27FC236}">
                      <a16:creationId xmlns:a16="http://schemas.microsoft.com/office/drawing/2014/main" id="{CB46AC70-EAF8-443D-A0F7-71496C7BF7A4}"/>
                    </a:ext>
                  </a:extLst>
                </p:cNvPr>
                <p:cNvGraphicFramePr>
                  <a:graphicFrameLocks noChangeAspect="1"/>
                </p:cNvGraphicFramePr>
                <p:nvPr/>
              </p:nvGraphicFramePr>
              <p:xfrm>
                <a:off x="4614" y="3180"/>
                <a:ext cx="504" cy="191"/>
              </p:xfrm>
              <a:graphic>
                <a:graphicData uri="http://schemas.openxmlformats.org/presentationml/2006/ole">
                  <mc:AlternateContent xmlns:mc="http://schemas.openxmlformats.org/markup-compatibility/2006">
                    <mc:Choice xmlns:v="urn:schemas-microsoft-com:vml" Requires="v">
                      <p:oleObj name="Equation" r:id="rId3" imgW="799753" imgH="304668" progId="Equation.3">
                        <p:embed/>
                      </p:oleObj>
                    </mc:Choice>
                    <mc:Fallback>
                      <p:oleObj name="Equation" r:id="rId3" imgW="799753" imgH="304668" progId="Equation.3">
                        <p:embed/>
                        <p:pic>
                          <p:nvPicPr>
                            <p:cNvPr id="64" name="Object 6">
                              <a:extLst>
                                <a:ext uri="{FF2B5EF4-FFF2-40B4-BE49-F238E27FC236}">
                                  <a16:creationId xmlns:a16="http://schemas.microsoft.com/office/drawing/2014/main" id="{CB46AC70-EAF8-443D-A0F7-71496C7BF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 y="3180"/>
                              <a:ext cx="504"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0" name="Group 122">
                <a:extLst>
                  <a:ext uri="{FF2B5EF4-FFF2-40B4-BE49-F238E27FC236}">
                    <a16:creationId xmlns:a16="http://schemas.microsoft.com/office/drawing/2014/main" id="{BEBC4ECB-E53A-4D64-B491-B6D5D4998EA5}"/>
                  </a:ext>
                </a:extLst>
              </p:cNvPr>
              <p:cNvGrpSpPr>
                <a:grpSpLocks/>
              </p:cNvGrpSpPr>
              <p:nvPr/>
            </p:nvGrpSpPr>
            <p:grpSpPr bwMode="auto">
              <a:xfrm>
                <a:off x="3343" y="1086"/>
                <a:ext cx="900" cy="379"/>
                <a:chOff x="4407" y="3020"/>
                <a:chExt cx="900" cy="379"/>
              </a:xfrm>
            </p:grpSpPr>
            <p:sp>
              <p:nvSpPr>
                <p:cNvPr id="61" name="Rectangle 123">
                  <a:extLst>
                    <a:ext uri="{FF2B5EF4-FFF2-40B4-BE49-F238E27FC236}">
                      <a16:creationId xmlns:a16="http://schemas.microsoft.com/office/drawing/2014/main" id="{C63E45D6-4D60-4168-A969-E745C0F1CD02}"/>
                    </a:ext>
                  </a:extLst>
                </p:cNvPr>
                <p:cNvSpPr>
                  <a:spLocks noChangeArrowheads="1"/>
                </p:cNvSpPr>
                <p:nvPr/>
              </p:nvSpPr>
              <p:spPr bwMode="auto">
                <a:xfrm>
                  <a:off x="4407" y="3020"/>
                  <a:ext cx="900" cy="379"/>
                </a:xfrm>
                <a:prstGeom prst="rect">
                  <a:avLst/>
                </a:prstGeom>
                <a:solidFill>
                  <a:srgbClr val="FFFFFF"/>
                </a:solidFill>
                <a:ln w="9525">
                  <a:solidFill>
                    <a:srgbClr val="000000"/>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sz="1600" dirty="0">
                      <a:latin typeface="+mn-lt"/>
                    </a:rPr>
                    <a:t>I-sections, </a:t>
                  </a:r>
                </a:p>
              </p:txBody>
            </p:sp>
            <p:graphicFrame>
              <p:nvGraphicFramePr>
                <p:cNvPr id="62" name="Object 7">
                  <a:extLst>
                    <a:ext uri="{FF2B5EF4-FFF2-40B4-BE49-F238E27FC236}">
                      <a16:creationId xmlns:a16="http://schemas.microsoft.com/office/drawing/2014/main" id="{06040A8D-C1C7-49DE-AE5D-C292458522BE}"/>
                    </a:ext>
                  </a:extLst>
                </p:cNvPr>
                <p:cNvGraphicFramePr>
                  <a:graphicFrameLocks noChangeAspect="1"/>
                </p:cNvGraphicFramePr>
                <p:nvPr/>
              </p:nvGraphicFramePr>
              <p:xfrm>
                <a:off x="4614" y="3180"/>
                <a:ext cx="504" cy="191"/>
              </p:xfrm>
              <a:graphic>
                <a:graphicData uri="http://schemas.openxmlformats.org/presentationml/2006/ole">
                  <mc:AlternateContent xmlns:mc="http://schemas.openxmlformats.org/markup-compatibility/2006">
                    <mc:Choice xmlns:v="urn:schemas-microsoft-com:vml" Requires="v">
                      <p:oleObj name="Equation" r:id="rId5" imgW="799753" imgH="304668" progId="Equation.3">
                        <p:embed/>
                      </p:oleObj>
                    </mc:Choice>
                    <mc:Fallback>
                      <p:oleObj name="Equation" r:id="rId5" imgW="799753" imgH="304668" progId="Equation.3">
                        <p:embed/>
                        <p:pic>
                          <p:nvPicPr>
                            <p:cNvPr id="62" name="Object 7">
                              <a:extLst>
                                <a:ext uri="{FF2B5EF4-FFF2-40B4-BE49-F238E27FC236}">
                                  <a16:creationId xmlns:a16="http://schemas.microsoft.com/office/drawing/2014/main" id="{06040A8D-C1C7-49DE-AE5D-C29245852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 y="3180"/>
                              <a:ext cx="504"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12" name="Group 148">
              <a:extLst>
                <a:ext uri="{FF2B5EF4-FFF2-40B4-BE49-F238E27FC236}">
                  <a16:creationId xmlns:a16="http://schemas.microsoft.com/office/drawing/2014/main" id="{C9B9E8F4-6C27-4E08-B2FB-37D618CD96F9}"/>
                </a:ext>
              </a:extLst>
            </p:cNvPr>
            <p:cNvGrpSpPr>
              <a:grpSpLocks/>
            </p:cNvGrpSpPr>
            <p:nvPr/>
          </p:nvGrpSpPr>
          <p:grpSpPr bwMode="auto">
            <a:xfrm>
              <a:off x="1440" y="1872"/>
              <a:ext cx="1920" cy="5"/>
              <a:chOff x="2618" y="2516"/>
              <a:chExt cx="1920" cy="5"/>
            </a:xfrm>
          </p:grpSpPr>
          <p:sp>
            <p:nvSpPr>
              <p:cNvPr id="13" name="Freeform 149">
                <a:extLst>
                  <a:ext uri="{FF2B5EF4-FFF2-40B4-BE49-F238E27FC236}">
                    <a16:creationId xmlns:a16="http://schemas.microsoft.com/office/drawing/2014/main" id="{F3E30B12-1B46-4E53-9F08-0C665B0E530A}"/>
                  </a:ext>
                </a:extLst>
              </p:cNvPr>
              <p:cNvSpPr>
                <a:spLocks/>
              </p:cNvSpPr>
              <p:nvPr/>
            </p:nvSpPr>
            <p:spPr bwMode="auto">
              <a:xfrm>
                <a:off x="2618" y="2516"/>
                <a:ext cx="50" cy="5"/>
              </a:xfrm>
              <a:custGeom>
                <a:avLst/>
                <a:gdLst>
                  <a:gd name="T0" fmla="*/ 4 w 50"/>
                  <a:gd name="T1" fmla="*/ 0 h 5"/>
                  <a:gd name="T2" fmla="*/ 2 w 50"/>
                  <a:gd name="T3" fmla="*/ 0 h 5"/>
                  <a:gd name="T4" fmla="*/ 0 w 50"/>
                  <a:gd name="T5" fmla="*/ 2 h 5"/>
                  <a:gd name="T6" fmla="*/ 0 w 50"/>
                  <a:gd name="T7" fmla="*/ 2 h 5"/>
                  <a:gd name="T8" fmla="*/ 2 w 50"/>
                  <a:gd name="T9" fmla="*/ 5 h 5"/>
                  <a:gd name="T10" fmla="*/ 46 w 50"/>
                  <a:gd name="T11" fmla="*/ 5 h 5"/>
                  <a:gd name="T12" fmla="*/ 48 w 50"/>
                  <a:gd name="T13" fmla="*/ 5 h 5"/>
                  <a:gd name="T14" fmla="*/ 50 w 50"/>
                  <a:gd name="T15" fmla="*/ 4 h 5"/>
                  <a:gd name="T16" fmla="*/ 50 w 50"/>
                  <a:gd name="T17" fmla="*/ 2 h 5"/>
                  <a:gd name="T18" fmla="*/ 48 w 50"/>
                  <a:gd name="T19" fmla="*/ 0 h 5"/>
                  <a:gd name="T20" fmla="*/ 4 w 5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
                  <a:gd name="T35" fmla="*/ 50 w 5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
                    <a:moveTo>
                      <a:pt x="4" y="0"/>
                    </a:moveTo>
                    <a:lnTo>
                      <a:pt x="2" y="0"/>
                    </a:lnTo>
                    <a:lnTo>
                      <a:pt x="0" y="2"/>
                    </a:lnTo>
                    <a:lnTo>
                      <a:pt x="2" y="5"/>
                    </a:lnTo>
                    <a:lnTo>
                      <a:pt x="46" y="5"/>
                    </a:lnTo>
                    <a:lnTo>
                      <a:pt x="48" y="5"/>
                    </a:lnTo>
                    <a:lnTo>
                      <a:pt x="50" y="4"/>
                    </a:lnTo>
                    <a:lnTo>
                      <a:pt x="50" y="2"/>
                    </a:lnTo>
                    <a:lnTo>
                      <a:pt x="4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 name="Freeform 150">
                <a:extLst>
                  <a:ext uri="{FF2B5EF4-FFF2-40B4-BE49-F238E27FC236}">
                    <a16:creationId xmlns:a16="http://schemas.microsoft.com/office/drawing/2014/main" id="{DAB05CB7-AA70-456C-BA69-E269C0CA2E40}"/>
                  </a:ext>
                </a:extLst>
              </p:cNvPr>
              <p:cNvSpPr>
                <a:spLocks/>
              </p:cNvSpPr>
              <p:nvPr/>
            </p:nvSpPr>
            <p:spPr bwMode="auto">
              <a:xfrm>
                <a:off x="267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 name="Freeform 151">
                <a:extLst>
                  <a:ext uri="{FF2B5EF4-FFF2-40B4-BE49-F238E27FC236}">
                    <a16:creationId xmlns:a16="http://schemas.microsoft.com/office/drawing/2014/main" id="{B4489F4F-79CF-44B4-B78D-9DD5D6EBEC2B}"/>
                  </a:ext>
                </a:extLst>
              </p:cNvPr>
              <p:cNvSpPr>
                <a:spLocks/>
              </p:cNvSpPr>
              <p:nvPr/>
            </p:nvSpPr>
            <p:spPr bwMode="auto">
              <a:xfrm>
                <a:off x="270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 name="Freeform 152">
                <a:extLst>
                  <a:ext uri="{FF2B5EF4-FFF2-40B4-BE49-F238E27FC236}">
                    <a16:creationId xmlns:a16="http://schemas.microsoft.com/office/drawing/2014/main" id="{70DF3CEF-40DB-46F7-9695-42317C00F244}"/>
                  </a:ext>
                </a:extLst>
              </p:cNvPr>
              <p:cNvSpPr>
                <a:spLocks/>
              </p:cNvSpPr>
              <p:nvPr/>
            </p:nvSpPr>
            <p:spPr bwMode="auto">
              <a:xfrm>
                <a:off x="2766"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 name="Freeform 153">
                <a:extLst>
                  <a:ext uri="{FF2B5EF4-FFF2-40B4-BE49-F238E27FC236}">
                    <a16:creationId xmlns:a16="http://schemas.microsoft.com/office/drawing/2014/main" id="{D1210FA6-6DEF-44D1-9C27-ACDBCDE3063D}"/>
                  </a:ext>
                </a:extLst>
              </p:cNvPr>
              <p:cNvSpPr>
                <a:spLocks/>
              </p:cNvSpPr>
              <p:nvPr/>
            </p:nvSpPr>
            <p:spPr bwMode="auto">
              <a:xfrm>
                <a:off x="278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 name="Freeform 154">
                <a:extLst>
                  <a:ext uri="{FF2B5EF4-FFF2-40B4-BE49-F238E27FC236}">
                    <a16:creationId xmlns:a16="http://schemas.microsoft.com/office/drawing/2014/main" id="{FA5FF282-11F0-487C-9467-C47EDA50CB62}"/>
                  </a:ext>
                </a:extLst>
              </p:cNvPr>
              <p:cNvSpPr>
                <a:spLocks/>
              </p:cNvSpPr>
              <p:nvPr/>
            </p:nvSpPr>
            <p:spPr bwMode="auto">
              <a:xfrm>
                <a:off x="2852"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 name="Freeform 155">
                <a:extLst>
                  <a:ext uri="{FF2B5EF4-FFF2-40B4-BE49-F238E27FC236}">
                    <a16:creationId xmlns:a16="http://schemas.microsoft.com/office/drawing/2014/main" id="{58E07F26-4494-4512-9103-CB1321EFD7E2}"/>
                  </a:ext>
                </a:extLst>
              </p:cNvPr>
              <p:cNvSpPr>
                <a:spLocks/>
              </p:cNvSpPr>
              <p:nvPr/>
            </p:nvSpPr>
            <p:spPr bwMode="auto">
              <a:xfrm>
                <a:off x="287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 name="Freeform 156">
                <a:extLst>
                  <a:ext uri="{FF2B5EF4-FFF2-40B4-BE49-F238E27FC236}">
                    <a16:creationId xmlns:a16="http://schemas.microsoft.com/office/drawing/2014/main" id="{75F332AE-BA20-425D-94F9-D31CE1A6654C}"/>
                  </a:ext>
                </a:extLst>
              </p:cNvPr>
              <p:cNvSpPr>
                <a:spLocks/>
              </p:cNvSpPr>
              <p:nvPr/>
            </p:nvSpPr>
            <p:spPr bwMode="auto">
              <a:xfrm>
                <a:off x="2939"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 name="Freeform 157">
                <a:extLst>
                  <a:ext uri="{FF2B5EF4-FFF2-40B4-BE49-F238E27FC236}">
                    <a16:creationId xmlns:a16="http://schemas.microsoft.com/office/drawing/2014/main" id="{959519CA-ED0B-4C0E-91F8-42E5B59C914C}"/>
                  </a:ext>
                </a:extLst>
              </p:cNvPr>
              <p:cNvSpPr>
                <a:spLocks/>
              </p:cNvSpPr>
              <p:nvPr/>
            </p:nvSpPr>
            <p:spPr bwMode="auto">
              <a:xfrm>
                <a:off x="2962" y="2516"/>
                <a:ext cx="51" cy="5"/>
              </a:xfrm>
              <a:custGeom>
                <a:avLst/>
                <a:gdLst>
                  <a:gd name="T0" fmla="*/ 3 w 51"/>
                  <a:gd name="T1" fmla="*/ 0 h 5"/>
                  <a:gd name="T2" fmla="*/ 2 w 51"/>
                  <a:gd name="T3" fmla="*/ 0 h 5"/>
                  <a:gd name="T4" fmla="*/ 0 w 51"/>
                  <a:gd name="T5" fmla="*/ 2 h 5"/>
                  <a:gd name="T6" fmla="*/ 0 w 51"/>
                  <a:gd name="T7" fmla="*/ 4 h 5"/>
                  <a:gd name="T8" fmla="*/ 2 w 51"/>
                  <a:gd name="T9" fmla="*/ 5 h 5"/>
                  <a:gd name="T10" fmla="*/ 48 w 51"/>
                  <a:gd name="T11" fmla="*/ 5 h 5"/>
                  <a:gd name="T12" fmla="*/ 50 w 51"/>
                  <a:gd name="T13" fmla="*/ 5 h 5"/>
                  <a:gd name="T14" fmla="*/ 51 w 51"/>
                  <a:gd name="T15" fmla="*/ 4 h 5"/>
                  <a:gd name="T16" fmla="*/ 51 w 51"/>
                  <a:gd name="T17" fmla="*/ 2 h 5"/>
                  <a:gd name="T18" fmla="*/ 50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2" y="0"/>
                    </a:lnTo>
                    <a:lnTo>
                      <a:pt x="0" y="2"/>
                    </a:lnTo>
                    <a:lnTo>
                      <a:pt x="0" y="4"/>
                    </a:lnTo>
                    <a:lnTo>
                      <a:pt x="2" y="5"/>
                    </a:lnTo>
                    <a:lnTo>
                      <a:pt x="48" y="5"/>
                    </a:lnTo>
                    <a:lnTo>
                      <a:pt x="50" y="5"/>
                    </a:lnTo>
                    <a:lnTo>
                      <a:pt x="51" y="4"/>
                    </a:lnTo>
                    <a:lnTo>
                      <a:pt x="51"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 name="Freeform 158">
                <a:extLst>
                  <a:ext uri="{FF2B5EF4-FFF2-40B4-BE49-F238E27FC236}">
                    <a16:creationId xmlns:a16="http://schemas.microsoft.com/office/drawing/2014/main" id="{39F75363-3AC9-4B2A-A204-479A16B6111E}"/>
                  </a:ext>
                </a:extLst>
              </p:cNvPr>
              <p:cNvSpPr>
                <a:spLocks/>
              </p:cNvSpPr>
              <p:nvPr/>
            </p:nvSpPr>
            <p:spPr bwMode="auto">
              <a:xfrm>
                <a:off x="302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 name="Freeform 159">
                <a:extLst>
                  <a:ext uri="{FF2B5EF4-FFF2-40B4-BE49-F238E27FC236}">
                    <a16:creationId xmlns:a16="http://schemas.microsoft.com/office/drawing/2014/main" id="{395400AA-90AB-4B9A-BB3D-9DAAFD5DBCF9}"/>
                  </a:ext>
                </a:extLst>
              </p:cNvPr>
              <p:cNvSpPr>
                <a:spLocks/>
              </p:cNvSpPr>
              <p:nvPr/>
            </p:nvSpPr>
            <p:spPr bwMode="auto">
              <a:xfrm>
                <a:off x="304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 name="Freeform 160">
                <a:extLst>
                  <a:ext uri="{FF2B5EF4-FFF2-40B4-BE49-F238E27FC236}">
                    <a16:creationId xmlns:a16="http://schemas.microsoft.com/office/drawing/2014/main" id="{617EA660-9421-4DCB-AC98-E9C5A77299B5}"/>
                  </a:ext>
                </a:extLst>
              </p:cNvPr>
              <p:cNvSpPr>
                <a:spLocks/>
              </p:cNvSpPr>
              <p:nvPr/>
            </p:nvSpPr>
            <p:spPr bwMode="auto">
              <a:xfrm>
                <a:off x="311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 name="Freeform 161">
                <a:extLst>
                  <a:ext uri="{FF2B5EF4-FFF2-40B4-BE49-F238E27FC236}">
                    <a16:creationId xmlns:a16="http://schemas.microsoft.com/office/drawing/2014/main" id="{7D2A23E3-A15B-4953-BBEE-B06F451A1E15}"/>
                  </a:ext>
                </a:extLst>
              </p:cNvPr>
              <p:cNvSpPr>
                <a:spLocks/>
              </p:cNvSpPr>
              <p:nvPr/>
            </p:nvSpPr>
            <p:spPr bwMode="auto">
              <a:xfrm>
                <a:off x="313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 name="Freeform 162">
                <a:extLst>
                  <a:ext uri="{FF2B5EF4-FFF2-40B4-BE49-F238E27FC236}">
                    <a16:creationId xmlns:a16="http://schemas.microsoft.com/office/drawing/2014/main" id="{6535FAB0-CBFE-4B48-91F2-AA63A5BCFEB7}"/>
                  </a:ext>
                </a:extLst>
              </p:cNvPr>
              <p:cNvSpPr>
                <a:spLocks/>
              </p:cNvSpPr>
              <p:nvPr/>
            </p:nvSpPr>
            <p:spPr bwMode="auto">
              <a:xfrm>
                <a:off x="3198"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 name="Freeform 163">
                <a:extLst>
                  <a:ext uri="{FF2B5EF4-FFF2-40B4-BE49-F238E27FC236}">
                    <a16:creationId xmlns:a16="http://schemas.microsoft.com/office/drawing/2014/main" id="{B4E9B25F-8308-43A9-9F6E-8D18162FABCF}"/>
                  </a:ext>
                </a:extLst>
              </p:cNvPr>
              <p:cNvSpPr>
                <a:spLocks/>
              </p:cNvSpPr>
              <p:nvPr/>
            </p:nvSpPr>
            <p:spPr bwMode="auto">
              <a:xfrm>
                <a:off x="322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 name="Freeform 164">
                <a:extLst>
                  <a:ext uri="{FF2B5EF4-FFF2-40B4-BE49-F238E27FC236}">
                    <a16:creationId xmlns:a16="http://schemas.microsoft.com/office/drawing/2014/main" id="{E742970D-1002-451E-B37F-FB4D2EE62DD7}"/>
                  </a:ext>
                </a:extLst>
              </p:cNvPr>
              <p:cNvSpPr>
                <a:spLocks/>
              </p:cNvSpPr>
              <p:nvPr/>
            </p:nvSpPr>
            <p:spPr bwMode="auto">
              <a:xfrm>
                <a:off x="3284"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 name="Freeform 165">
                <a:extLst>
                  <a:ext uri="{FF2B5EF4-FFF2-40B4-BE49-F238E27FC236}">
                    <a16:creationId xmlns:a16="http://schemas.microsoft.com/office/drawing/2014/main" id="{13DC68D6-D470-4EFC-A73B-6663BE586835}"/>
                  </a:ext>
                </a:extLst>
              </p:cNvPr>
              <p:cNvSpPr>
                <a:spLocks/>
              </p:cNvSpPr>
              <p:nvPr/>
            </p:nvSpPr>
            <p:spPr bwMode="auto">
              <a:xfrm>
                <a:off x="3307"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 name="Freeform 166">
                <a:extLst>
                  <a:ext uri="{FF2B5EF4-FFF2-40B4-BE49-F238E27FC236}">
                    <a16:creationId xmlns:a16="http://schemas.microsoft.com/office/drawing/2014/main" id="{88C50596-E3B1-4F60-8339-1D25E7520373}"/>
                  </a:ext>
                </a:extLst>
              </p:cNvPr>
              <p:cNvSpPr>
                <a:spLocks/>
              </p:cNvSpPr>
              <p:nvPr/>
            </p:nvSpPr>
            <p:spPr bwMode="auto">
              <a:xfrm>
                <a:off x="3371"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 name="Freeform 167">
                <a:extLst>
                  <a:ext uri="{FF2B5EF4-FFF2-40B4-BE49-F238E27FC236}">
                    <a16:creationId xmlns:a16="http://schemas.microsoft.com/office/drawing/2014/main" id="{3A0EA6CE-4CB4-49B0-B267-6023B2539C11}"/>
                  </a:ext>
                </a:extLst>
              </p:cNvPr>
              <p:cNvSpPr>
                <a:spLocks/>
              </p:cNvSpPr>
              <p:nvPr/>
            </p:nvSpPr>
            <p:spPr bwMode="auto">
              <a:xfrm>
                <a:off x="3394" y="2516"/>
                <a:ext cx="52" cy="5"/>
              </a:xfrm>
              <a:custGeom>
                <a:avLst/>
                <a:gdLst>
                  <a:gd name="T0" fmla="*/ 3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3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3" y="0"/>
                    </a:moveTo>
                    <a:lnTo>
                      <a:pt x="2" y="0"/>
                    </a:lnTo>
                    <a:lnTo>
                      <a:pt x="0" y="2"/>
                    </a:lnTo>
                    <a:lnTo>
                      <a:pt x="0" y="4"/>
                    </a:lnTo>
                    <a:lnTo>
                      <a:pt x="2" y="5"/>
                    </a:lnTo>
                    <a:lnTo>
                      <a:pt x="48" y="5"/>
                    </a:lnTo>
                    <a:lnTo>
                      <a:pt x="50" y="5"/>
                    </a:lnTo>
                    <a:lnTo>
                      <a:pt x="52" y="4"/>
                    </a:lnTo>
                    <a:lnTo>
                      <a:pt x="52" y="2"/>
                    </a:lnTo>
                    <a:lnTo>
                      <a:pt x="5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 name="Freeform 168">
                <a:extLst>
                  <a:ext uri="{FF2B5EF4-FFF2-40B4-BE49-F238E27FC236}">
                    <a16:creationId xmlns:a16="http://schemas.microsoft.com/office/drawing/2014/main" id="{07B2700F-6B63-4ADA-9961-34FB8D38F498}"/>
                  </a:ext>
                </a:extLst>
              </p:cNvPr>
              <p:cNvSpPr>
                <a:spLocks/>
              </p:cNvSpPr>
              <p:nvPr/>
            </p:nvSpPr>
            <p:spPr bwMode="auto">
              <a:xfrm>
                <a:off x="345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 name="Freeform 169">
                <a:extLst>
                  <a:ext uri="{FF2B5EF4-FFF2-40B4-BE49-F238E27FC236}">
                    <a16:creationId xmlns:a16="http://schemas.microsoft.com/office/drawing/2014/main" id="{3D735E96-8E47-46E6-B53C-552F05737904}"/>
                  </a:ext>
                </a:extLst>
              </p:cNvPr>
              <p:cNvSpPr>
                <a:spLocks/>
              </p:cNvSpPr>
              <p:nvPr/>
            </p:nvSpPr>
            <p:spPr bwMode="auto">
              <a:xfrm>
                <a:off x="3480"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 name="Freeform 170">
                <a:extLst>
                  <a:ext uri="{FF2B5EF4-FFF2-40B4-BE49-F238E27FC236}">
                    <a16:creationId xmlns:a16="http://schemas.microsoft.com/office/drawing/2014/main" id="{BE63606F-E33B-4E51-9480-86079F5DD2F1}"/>
                  </a:ext>
                </a:extLst>
              </p:cNvPr>
              <p:cNvSpPr>
                <a:spLocks/>
              </p:cNvSpPr>
              <p:nvPr/>
            </p:nvSpPr>
            <p:spPr bwMode="auto">
              <a:xfrm>
                <a:off x="3543"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 name="Freeform 171">
                <a:extLst>
                  <a:ext uri="{FF2B5EF4-FFF2-40B4-BE49-F238E27FC236}">
                    <a16:creationId xmlns:a16="http://schemas.microsoft.com/office/drawing/2014/main" id="{6D6E600B-D51C-4C22-B9A3-8AAB4E7CC9A4}"/>
                  </a:ext>
                </a:extLst>
              </p:cNvPr>
              <p:cNvSpPr>
                <a:spLocks/>
              </p:cNvSpPr>
              <p:nvPr/>
            </p:nvSpPr>
            <p:spPr bwMode="auto">
              <a:xfrm>
                <a:off x="356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 name="Freeform 172">
                <a:extLst>
                  <a:ext uri="{FF2B5EF4-FFF2-40B4-BE49-F238E27FC236}">
                    <a16:creationId xmlns:a16="http://schemas.microsoft.com/office/drawing/2014/main" id="{6F016366-430F-401E-9E26-7C03624B5AFA}"/>
                  </a:ext>
                </a:extLst>
              </p:cNvPr>
              <p:cNvSpPr>
                <a:spLocks/>
              </p:cNvSpPr>
              <p:nvPr/>
            </p:nvSpPr>
            <p:spPr bwMode="auto">
              <a:xfrm>
                <a:off x="3630"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 name="Freeform 173">
                <a:extLst>
                  <a:ext uri="{FF2B5EF4-FFF2-40B4-BE49-F238E27FC236}">
                    <a16:creationId xmlns:a16="http://schemas.microsoft.com/office/drawing/2014/main" id="{32699748-1916-4978-8704-51A2E9D06636}"/>
                  </a:ext>
                </a:extLst>
              </p:cNvPr>
              <p:cNvSpPr>
                <a:spLocks/>
              </p:cNvSpPr>
              <p:nvPr/>
            </p:nvSpPr>
            <p:spPr bwMode="auto">
              <a:xfrm>
                <a:off x="3653"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 name="Freeform 174">
                <a:extLst>
                  <a:ext uri="{FF2B5EF4-FFF2-40B4-BE49-F238E27FC236}">
                    <a16:creationId xmlns:a16="http://schemas.microsoft.com/office/drawing/2014/main" id="{FE556DD9-365E-4DCD-9489-6DC9E75262A4}"/>
                  </a:ext>
                </a:extLst>
              </p:cNvPr>
              <p:cNvSpPr>
                <a:spLocks/>
              </p:cNvSpPr>
              <p:nvPr/>
            </p:nvSpPr>
            <p:spPr bwMode="auto">
              <a:xfrm>
                <a:off x="3716"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 name="Freeform 175">
                <a:extLst>
                  <a:ext uri="{FF2B5EF4-FFF2-40B4-BE49-F238E27FC236}">
                    <a16:creationId xmlns:a16="http://schemas.microsoft.com/office/drawing/2014/main" id="{77AE1475-D914-44EC-B632-6DEFBC840797}"/>
                  </a:ext>
                </a:extLst>
              </p:cNvPr>
              <p:cNvSpPr>
                <a:spLocks/>
              </p:cNvSpPr>
              <p:nvPr/>
            </p:nvSpPr>
            <p:spPr bwMode="auto">
              <a:xfrm>
                <a:off x="3739"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 name="Freeform 176">
                <a:extLst>
                  <a:ext uri="{FF2B5EF4-FFF2-40B4-BE49-F238E27FC236}">
                    <a16:creationId xmlns:a16="http://schemas.microsoft.com/office/drawing/2014/main" id="{8BABE927-4B40-40A1-9039-39A2F81157B5}"/>
                  </a:ext>
                </a:extLst>
              </p:cNvPr>
              <p:cNvSpPr>
                <a:spLocks/>
              </p:cNvSpPr>
              <p:nvPr/>
            </p:nvSpPr>
            <p:spPr bwMode="auto">
              <a:xfrm>
                <a:off x="3803" y="2516"/>
                <a:ext cx="11" cy="5"/>
              </a:xfrm>
              <a:custGeom>
                <a:avLst/>
                <a:gdLst>
                  <a:gd name="T0" fmla="*/ 3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3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3" y="0"/>
                    </a:moveTo>
                    <a:lnTo>
                      <a:pt x="2" y="0"/>
                    </a:lnTo>
                    <a:lnTo>
                      <a:pt x="0" y="2"/>
                    </a:lnTo>
                    <a:lnTo>
                      <a:pt x="0" y="4"/>
                    </a:lnTo>
                    <a:lnTo>
                      <a:pt x="2" y="5"/>
                    </a:lnTo>
                    <a:lnTo>
                      <a:pt x="7" y="5"/>
                    </a:lnTo>
                    <a:lnTo>
                      <a:pt x="9" y="5"/>
                    </a:lnTo>
                    <a:lnTo>
                      <a:pt x="11" y="4"/>
                    </a:lnTo>
                    <a:lnTo>
                      <a:pt x="11" y="2"/>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1" name="Freeform 177">
                <a:extLst>
                  <a:ext uri="{FF2B5EF4-FFF2-40B4-BE49-F238E27FC236}">
                    <a16:creationId xmlns:a16="http://schemas.microsoft.com/office/drawing/2014/main" id="{72974986-0C67-47EF-887B-E2CC7B30E785}"/>
                  </a:ext>
                </a:extLst>
              </p:cNvPr>
              <p:cNvSpPr>
                <a:spLocks/>
              </p:cNvSpPr>
              <p:nvPr/>
            </p:nvSpPr>
            <p:spPr bwMode="auto">
              <a:xfrm>
                <a:off x="3826"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2" name="Freeform 178">
                <a:extLst>
                  <a:ext uri="{FF2B5EF4-FFF2-40B4-BE49-F238E27FC236}">
                    <a16:creationId xmlns:a16="http://schemas.microsoft.com/office/drawing/2014/main" id="{4E163A8D-5483-4329-8666-87F9F8CDC9ED}"/>
                  </a:ext>
                </a:extLst>
              </p:cNvPr>
              <p:cNvSpPr>
                <a:spLocks/>
              </p:cNvSpPr>
              <p:nvPr/>
            </p:nvSpPr>
            <p:spPr bwMode="auto">
              <a:xfrm>
                <a:off x="3889"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3" name="Freeform 179">
                <a:extLst>
                  <a:ext uri="{FF2B5EF4-FFF2-40B4-BE49-F238E27FC236}">
                    <a16:creationId xmlns:a16="http://schemas.microsoft.com/office/drawing/2014/main" id="{AA537071-8B03-4D0B-9F81-6DB4BF903004}"/>
                  </a:ext>
                </a:extLst>
              </p:cNvPr>
              <p:cNvSpPr>
                <a:spLocks/>
              </p:cNvSpPr>
              <p:nvPr/>
            </p:nvSpPr>
            <p:spPr bwMode="auto">
              <a:xfrm>
                <a:off x="3912"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 name="Freeform 180">
                <a:extLst>
                  <a:ext uri="{FF2B5EF4-FFF2-40B4-BE49-F238E27FC236}">
                    <a16:creationId xmlns:a16="http://schemas.microsoft.com/office/drawing/2014/main" id="{DFAA35AB-BB21-4F89-A06E-BD270BD26D0A}"/>
                  </a:ext>
                </a:extLst>
              </p:cNvPr>
              <p:cNvSpPr>
                <a:spLocks/>
              </p:cNvSpPr>
              <p:nvPr/>
            </p:nvSpPr>
            <p:spPr bwMode="auto">
              <a:xfrm>
                <a:off x="3975"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5" name="Freeform 181">
                <a:extLst>
                  <a:ext uri="{FF2B5EF4-FFF2-40B4-BE49-F238E27FC236}">
                    <a16:creationId xmlns:a16="http://schemas.microsoft.com/office/drawing/2014/main" id="{10934817-916B-402F-97D1-570461311C6D}"/>
                  </a:ext>
                </a:extLst>
              </p:cNvPr>
              <p:cNvSpPr>
                <a:spLocks/>
              </p:cNvSpPr>
              <p:nvPr/>
            </p:nvSpPr>
            <p:spPr bwMode="auto">
              <a:xfrm>
                <a:off x="3999"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6" name="Freeform 182">
                <a:extLst>
                  <a:ext uri="{FF2B5EF4-FFF2-40B4-BE49-F238E27FC236}">
                    <a16:creationId xmlns:a16="http://schemas.microsoft.com/office/drawing/2014/main" id="{4B0DFC74-370C-48F6-A38E-9B07725EA6AC}"/>
                  </a:ext>
                </a:extLst>
              </p:cNvPr>
              <p:cNvSpPr>
                <a:spLocks/>
              </p:cNvSpPr>
              <p:nvPr/>
            </p:nvSpPr>
            <p:spPr bwMode="auto">
              <a:xfrm>
                <a:off x="4062"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7" name="Freeform 183">
                <a:extLst>
                  <a:ext uri="{FF2B5EF4-FFF2-40B4-BE49-F238E27FC236}">
                    <a16:creationId xmlns:a16="http://schemas.microsoft.com/office/drawing/2014/main" id="{7960964A-DCE0-4B28-83C5-AA217487A89C}"/>
                  </a:ext>
                </a:extLst>
              </p:cNvPr>
              <p:cNvSpPr>
                <a:spLocks/>
              </p:cNvSpPr>
              <p:nvPr/>
            </p:nvSpPr>
            <p:spPr bwMode="auto">
              <a:xfrm>
                <a:off x="4085"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8" name="Freeform 184">
                <a:extLst>
                  <a:ext uri="{FF2B5EF4-FFF2-40B4-BE49-F238E27FC236}">
                    <a16:creationId xmlns:a16="http://schemas.microsoft.com/office/drawing/2014/main" id="{71CCCCB9-1C8B-40C6-9299-A4A68F170938}"/>
                  </a:ext>
                </a:extLst>
              </p:cNvPr>
              <p:cNvSpPr>
                <a:spLocks/>
              </p:cNvSpPr>
              <p:nvPr/>
            </p:nvSpPr>
            <p:spPr bwMode="auto">
              <a:xfrm>
                <a:off x="4148"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9" name="Freeform 185">
                <a:extLst>
                  <a:ext uri="{FF2B5EF4-FFF2-40B4-BE49-F238E27FC236}">
                    <a16:creationId xmlns:a16="http://schemas.microsoft.com/office/drawing/2014/main" id="{1A4ACAC5-C45F-47CD-9C86-CB4566788EB3}"/>
                  </a:ext>
                </a:extLst>
              </p:cNvPr>
              <p:cNvSpPr>
                <a:spLocks/>
              </p:cNvSpPr>
              <p:nvPr/>
            </p:nvSpPr>
            <p:spPr bwMode="auto">
              <a:xfrm>
                <a:off x="4171"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0" name="Freeform 186">
                <a:extLst>
                  <a:ext uri="{FF2B5EF4-FFF2-40B4-BE49-F238E27FC236}">
                    <a16:creationId xmlns:a16="http://schemas.microsoft.com/office/drawing/2014/main" id="{E3392879-4F52-4E0F-9217-72EC65E75E3D}"/>
                  </a:ext>
                </a:extLst>
              </p:cNvPr>
              <p:cNvSpPr>
                <a:spLocks/>
              </p:cNvSpPr>
              <p:nvPr/>
            </p:nvSpPr>
            <p:spPr bwMode="auto">
              <a:xfrm>
                <a:off x="4235"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7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7"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1" name="Freeform 187">
                <a:extLst>
                  <a:ext uri="{FF2B5EF4-FFF2-40B4-BE49-F238E27FC236}">
                    <a16:creationId xmlns:a16="http://schemas.microsoft.com/office/drawing/2014/main" id="{D04CC9AF-7FC8-4FCF-9FBF-A6ABFB665335}"/>
                  </a:ext>
                </a:extLst>
              </p:cNvPr>
              <p:cNvSpPr>
                <a:spLocks/>
              </p:cNvSpPr>
              <p:nvPr/>
            </p:nvSpPr>
            <p:spPr bwMode="auto">
              <a:xfrm>
                <a:off x="4258"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2" name="Freeform 188">
                <a:extLst>
                  <a:ext uri="{FF2B5EF4-FFF2-40B4-BE49-F238E27FC236}">
                    <a16:creationId xmlns:a16="http://schemas.microsoft.com/office/drawing/2014/main" id="{F1D75641-055A-4DDA-AFC7-28E1EC1F2539}"/>
                  </a:ext>
                </a:extLst>
              </p:cNvPr>
              <p:cNvSpPr>
                <a:spLocks/>
              </p:cNvSpPr>
              <p:nvPr/>
            </p:nvSpPr>
            <p:spPr bwMode="auto">
              <a:xfrm>
                <a:off x="4321"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3" name="Freeform 189">
                <a:extLst>
                  <a:ext uri="{FF2B5EF4-FFF2-40B4-BE49-F238E27FC236}">
                    <a16:creationId xmlns:a16="http://schemas.microsoft.com/office/drawing/2014/main" id="{04E424BD-5E65-49C9-B91B-B940CC927C24}"/>
                  </a:ext>
                </a:extLst>
              </p:cNvPr>
              <p:cNvSpPr>
                <a:spLocks/>
              </p:cNvSpPr>
              <p:nvPr/>
            </p:nvSpPr>
            <p:spPr bwMode="auto">
              <a:xfrm>
                <a:off x="4344" y="2516"/>
                <a:ext cx="52" cy="5"/>
              </a:xfrm>
              <a:custGeom>
                <a:avLst/>
                <a:gdLst>
                  <a:gd name="T0" fmla="*/ 4 w 52"/>
                  <a:gd name="T1" fmla="*/ 0 h 5"/>
                  <a:gd name="T2" fmla="*/ 2 w 52"/>
                  <a:gd name="T3" fmla="*/ 0 h 5"/>
                  <a:gd name="T4" fmla="*/ 0 w 52"/>
                  <a:gd name="T5" fmla="*/ 2 h 5"/>
                  <a:gd name="T6" fmla="*/ 0 w 52"/>
                  <a:gd name="T7" fmla="*/ 4 h 5"/>
                  <a:gd name="T8" fmla="*/ 2 w 52"/>
                  <a:gd name="T9" fmla="*/ 5 h 5"/>
                  <a:gd name="T10" fmla="*/ 48 w 52"/>
                  <a:gd name="T11" fmla="*/ 5 h 5"/>
                  <a:gd name="T12" fmla="*/ 50 w 52"/>
                  <a:gd name="T13" fmla="*/ 5 h 5"/>
                  <a:gd name="T14" fmla="*/ 52 w 52"/>
                  <a:gd name="T15" fmla="*/ 4 h 5"/>
                  <a:gd name="T16" fmla="*/ 52 w 52"/>
                  <a:gd name="T17" fmla="*/ 2 h 5"/>
                  <a:gd name="T18" fmla="*/ 50 w 52"/>
                  <a:gd name="T19" fmla="*/ 0 h 5"/>
                  <a:gd name="T20" fmla="*/ 4 w 5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
                  <a:gd name="T35" fmla="*/ 52 w 5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
                    <a:moveTo>
                      <a:pt x="4" y="0"/>
                    </a:moveTo>
                    <a:lnTo>
                      <a:pt x="2" y="0"/>
                    </a:lnTo>
                    <a:lnTo>
                      <a:pt x="0" y="2"/>
                    </a:lnTo>
                    <a:lnTo>
                      <a:pt x="0" y="4"/>
                    </a:lnTo>
                    <a:lnTo>
                      <a:pt x="2" y="5"/>
                    </a:lnTo>
                    <a:lnTo>
                      <a:pt x="48" y="5"/>
                    </a:lnTo>
                    <a:lnTo>
                      <a:pt x="50" y="5"/>
                    </a:lnTo>
                    <a:lnTo>
                      <a:pt x="52" y="4"/>
                    </a:lnTo>
                    <a:lnTo>
                      <a:pt x="52" y="2"/>
                    </a:lnTo>
                    <a:lnTo>
                      <a:pt x="5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4" name="Freeform 190">
                <a:extLst>
                  <a:ext uri="{FF2B5EF4-FFF2-40B4-BE49-F238E27FC236}">
                    <a16:creationId xmlns:a16="http://schemas.microsoft.com/office/drawing/2014/main" id="{992FAF94-E5CC-4D30-88D1-1C79CD8D12C4}"/>
                  </a:ext>
                </a:extLst>
              </p:cNvPr>
              <p:cNvSpPr>
                <a:spLocks/>
              </p:cNvSpPr>
              <p:nvPr/>
            </p:nvSpPr>
            <p:spPr bwMode="auto">
              <a:xfrm>
                <a:off x="4407" y="2516"/>
                <a:ext cx="12" cy="5"/>
              </a:xfrm>
              <a:custGeom>
                <a:avLst/>
                <a:gdLst>
                  <a:gd name="T0" fmla="*/ 4 w 12"/>
                  <a:gd name="T1" fmla="*/ 0 h 5"/>
                  <a:gd name="T2" fmla="*/ 2 w 12"/>
                  <a:gd name="T3" fmla="*/ 0 h 5"/>
                  <a:gd name="T4" fmla="*/ 0 w 12"/>
                  <a:gd name="T5" fmla="*/ 2 h 5"/>
                  <a:gd name="T6" fmla="*/ 0 w 12"/>
                  <a:gd name="T7" fmla="*/ 4 h 5"/>
                  <a:gd name="T8" fmla="*/ 2 w 12"/>
                  <a:gd name="T9" fmla="*/ 5 h 5"/>
                  <a:gd name="T10" fmla="*/ 8 w 12"/>
                  <a:gd name="T11" fmla="*/ 5 h 5"/>
                  <a:gd name="T12" fmla="*/ 10 w 12"/>
                  <a:gd name="T13" fmla="*/ 5 h 5"/>
                  <a:gd name="T14" fmla="*/ 12 w 12"/>
                  <a:gd name="T15" fmla="*/ 4 h 5"/>
                  <a:gd name="T16" fmla="*/ 12 w 12"/>
                  <a:gd name="T17" fmla="*/ 2 h 5"/>
                  <a:gd name="T18" fmla="*/ 10 w 12"/>
                  <a:gd name="T19" fmla="*/ 0 h 5"/>
                  <a:gd name="T20" fmla="*/ 4 w 1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4" y="0"/>
                    </a:moveTo>
                    <a:lnTo>
                      <a:pt x="2" y="0"/>
                    </a:lnTo>
                    <a:lnTo>
                      <a:pt x="0" y="2"/>
                    </a:lnTo>
                    <a:lnTo>
                      <a:pt x="0" y="4"/>
                    </a:lnTo>
                    <a:lnTo>
                      <a:pt x="2" y="5"/>
                    </a:lnTo>
                    <a:lnTo>
                      <a:pt x="8" y="5"/>
                    </a:lnTo>
                    <a:lnTo>
                      <a:pt x="10" y="5"/>
                    </a:lnTo>
                    <a:lnTo>
                      <a:pt x="12" y="4"/>
                    </a:lnTo>
                    <a:lnTo>
                      <a:pt x="12" y="2"/>
                    </a:lnTo>
                    <a:lnTo>
                      <a:pt x="1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5" name="Freeform 191">
                <a:extLst>
                  <a:ext uri="{FF2B5EF4-FFF2-40B4-BE49-F238E27FC236}">
                    <a16:creationId xmlns:a16="http://schemas.microsoft.com/office/drawing/2014/main" id="{AAF43A86-CC3A-4F21-9773-67DE17CFA1FE}"/>
                  </a:ext>
                </a:extLst>
              </p:cNvPr>
              <p:cNvSpPr>
                <a:spLocks/>
              </p:cNvSpPr>
              <p:nvPr/>
            </p:nvSpPr>
            <p:spPr bwMode="auto">
              <a:xfrm>
                <a:off x="4431" y="2516"/>
                <a:ext cx="51" cy="5"/>
              </a:xfrm>
              <a:custGeom>
                <a:avLst/>
                <a:gdLst>
                  <a:gd name="T0" fmla="*/ 3 w 51"/>
                  <a:gd name="T1" fmla="*/ 0 h 5"/>
                  <a:gd name="T2" fmla="*/ 1 w 51"/>
                  <a:gd name="T3" fmla="*/ 0 h 5"/>
                  <a:gd name="T4" fmla="*/ 0 w 51"/>
                  <a:gd name="T5" fmla="*/ 2 h 5"/>
                  <a:gd name="T6" fmla="*/ 0 w 51"/>
                  <a:gd name="T7" fmla="*/ 4 h 5"/>
                  <a:gd name="T8" fmla="*/ 1 w 51"/>
                  <a:gd name="T9" fmla="*/ 5 h 5"/>
                  <a:gd name="T10" fmla="*/ 48 w 51"/>
                  <a:gd name="T11" fmla="*/ 5 h 5"/>
                  <a:gd name="T12" fmla="*/ 49 w 51"/>
                  <a:gd name="T13" fmla="*/ 5 h 5"/>
                  <a:gd name="T14" fmla="*/ 51 w 51"/>
                  <a:gd name="T15" fmla="*/ 4 h 5"/>
                  <a:gd name="T16" fmla="*/ 51 w 51"/>
                  <a:gd name="T17" fmla="*/ 2 h 5"/>
                  <a:gd name="T18" fmla="*/ 49 w 51"/>
                  <a:gd name="T19" fmla="*/ 0 h 5"/>
                  <a:gd name="T20" fmla="*/ 3 w 5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
                  <a:gd name="T35" fmla="*/ 51 w 5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
                    <a:moveTo>
                      <a:pt x="3" y="0"/>
                    </a:moveTo>
                    <a:lnTo>
                      <a:pt x="1" y="0"/>
                    </a:lnTo>
                    <a:lnTo>
                      <a:pt x="0" y="2"/>
                    </a:lnTo>
                    <a:lnTo>
                      <a:pt x="0" y="4"/>
                    </a:lnTo>
                    <a:lnTo>
                      <a:pt x="1" y="5"/>
                    </a:lnTo>
                    <a:lnTo>
                      <a:pt x="48" y="5"/>
                    </a:lnTo>
                    <a:lnTo>
                      <a:pt x="49" y="5"/>
                    </a:lnTo>
                    <a:lnTo>
                      <a:pt x="51" y="4"/>
                    </a:lnTo>
                    <a:lnTo>
                      <a:pt x="51" y="2"/>
                    </a:lnTo>
                    <a:lnTo>
                      <a:pt x="4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6" name="Freeform 192">
                <a:extLst>
                  <a:ext uri="{FF2B5EF4-FFF2-40B4-BE49-F238E27FC236}">
                    <a16:creationId xmlns:a16="http://schemas.microsoft.com/office/drawing/2014/main" id="{3AE12489-37A8-4D54-B2FB-DF8CB80D1510}"/>
                  </a:ext>
                </a:extLst>
              </p:cNvPr>
              <p:cNvSpPr>
                <a:spLocks/>
              </p:cNvSpPr>
              <p:nvPr/>
            </p:nvSpPr>
            <p:spPr bwMode="auto">
              <a:xfrm>
                <a:off x="4494" y="2516"/>
                <a:ext cx="11" cy="5"/>
              </a:xfrm>
              <a:custGeom>
                <a:avLst/>
                <a:gdLst>
                  <a:gd name="T0" fmla="*/ 4 w 11"/>
                  <a:gd name="T1" fmla="*/ 0 h 5"/>
                  <a:gd name="T2" fmla="*/ 2 w 11"/>
                  <a:gd name="T3" fmla="*/ 0 h 5"/>
                  <a:gd name="T4" fmla="*/ 0 w 11"/>
                  <a:gd name="T5" fmla="*/ 2 h 5"/>
                  <a:gd name="T6" fmla="*/ 0 w 11"/>
                  <a:gd name="T7" fmla="*/ 4 h 5"/>
                  <a:gd name="T8" fmla="*/ 2 w 11"/>
                  <a:gd name="T9" fmla="*/ 5 h 5"/>
                  <a:gd name="T10" fmla="*/ 8 w 11"/>
                  <a:gd name="T11" fmla="*/ 5 h 5"/>
                  <a:gd name="T12" fmla="*/ 9 w 11"/>
                  <a:gd name="T13" fmla="*/ 5 h 5"/>
                  <a:gd name="T14" fmla="*/ 11 w 11"/>
                  <a:gd name="T15" fmla="*/ 4 h 5"/>
                  <a:gd name="T16" fmla="*/ 11 w 11"/>
                  <a:gd name="T17" fmla="*/ 2 h 5"/>
                  <a:gd name="T18" fmla="*/ 9 w 11"/>
                  <a:gd name="T19" fmla="*/ 0 h 5"/>
                  <a:gd name="T20" fmla="*/ 4 w 1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5"/>
                  <a:gd name="T35" fmla="*/ 11 w 1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5">
                    <a:moveTo>
                      <a:pt x="4" y="0"/>
                    </a:moveTo>
                    <a:lnTo>
                      <a:pt x="2" y="0"/>
                    </a:lnTo>
                    <a:lnTo>
                      <a:pt x="0" y="2"/>
                    </a:lnTo>
                    <a:lnTo>
                      <a:pt x="0" y="4"/>
                    </a:lnTo>
                    <a:lnTo>
                      <a:pt x="2" y="5"/>
                    </a:lnTo>
                    <a:lnTo>
                      <a:pt x="8" y="5"/>
                    </a:lnTo>
                    <a:lnTo>
                      <a:pt x="9" y="5"/>
                    </a:lnTo>
                    <a:lnTo>
                      <a:pt x="11" y="4"/>
                    </a:lnTo>
                    <a:lnTo>
                      <a:pt x="11" y="2"/>
                    </a:lnTo>
                    <a:lnTo>
                      <a:pt x="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7" name="Freeform 193">
                <a:extLst>
                  <a:ext uri="{FF2B5EF4-FFF2-40B4-BE49-F238E27FC236}">
                    <a16:creationId xmlns:a16="http://schemas.microsoft.com/office/drawing/2014/main" id="{B32FFF53-9C71-4088-9350-AF5F106E124B}"/>
                  </a:ext>
                </a:extLst>
              </p:cNvPr>
              <p:cNvSpPr>
                <a:spLocks/>
              </p:cNvSpPr>
              <p:nvPr/>
            </p:nvSpPr>
            <p:spPr bwMode="auto">
              <a:xfrm>
                <a:off x="4517" y="2516"/>
                <a:ext cx="21" cy="5"/>
              </a:xfrm>
              <a:custGeom>
                <a:avLst/>
                <a:gdLst>
                  <a:gd name="T0" fmla="*/ 4 w 21"/>
                  <a:gd name="T1" fmla="*/ 0 h 5"/>
                  <a:gd name="T2" fmla="*/ 2 w 21"/>
                  <a:gd name="T3" fmla="*/ 0 h 5"/>
                  <a:gd name="T4" fmla="*/ 0 w 21"/>
                  <a:gd name="T5" fmla="*/ 2 h 5"/>
                  <a:gd name="T6" fmla="*/ 0 w 21"/>
                  <a:gd name="T7" fmla="*/ 4 h 5"/>
                  <a:gd name="T8" fmla="*/ 2 w 21"/>
                  <a:gd name="T9" fmla="*/ 5 h 5"/>
                  <a:gd name="T10" fmla="*/ 19 w 21"/>
                  <a:gd name="T11" fmla="*/ 5 h 5"/>
                  <a:gd name="T12" fmla="*/ 19 w 21"/>
                  <a:gd name="T13" fmla="*/ 4 h 5"/>
                  <a:gd name="T14" fmla="*/ 21 w 21"/>
                  <a:gd name="T15" fmla="*/ 2 h 5"/>
                  <a:gd name="T16" fmla="*/ 21 w 21"/>
                  <a:gd name="T17" fmla="*/ 2 h 5"/>
                  <a:gd name="T18" fmla="*/ 21 w 21"/>
                  <a:gd name="T19" fmla="*/ 0 h 5"/>
                  <a:gd name="T20" fmla="*/ 4 w 2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
                  <a:gd name="T35" fmla="*/ 21 w 2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
                    <a:moveTo>
                      <a:pt x="4" y="0"/>
                    </a:moveTo>
                    <a:lnTo>
                      <a:pt x="2" y="0"/>
                    </a:lnTo>
                    <a:lnTo>
                      <a:pt x="0" y="2"/>
                    </a:lnTo>
                    <a:lnTo>
                      <a:pt x="0" y="4"/>
                    </a:lnTo>
                    <a:lnTo>
                      <a:pt x="2" y="5"/>
                    </a:lnTo>
                    <a:lnTo>
                      <a:pt x="19" y="5"/>
                    </a:lnTo>
                    <a:lnTo>
                      <a:pt x="19" y="4"/>
                    </a:lnTo>
                    <a:lnTo>
                      <a:pt x="21" y="2"/>
                    </a:lnTo>
                    <a:lnTo>
                      <a:pt x="21"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spTree>
    <p:extLst>
      <p:ext uri="{BB962C8B-B14F-4D97-AF65-F5344CB8AC3E}">
        <p14:creationId xmlns:p14="http://schemas.microsoft.com/office/powerpoint/2010/main" val="333863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Shape efficiency: bending strength</a:t>
            </a:r>
            <a:endParaRPr lang="en-US" dirty="0"/>
          </a:p>
        </p:txBody>
      </p:sp>
      <p:graphicFrame>
        <p:nvGraphicFramePr>
          <p:cNvPr id="4" name="Object 2">
            <a:extLst>
              <a:ext uri="{FF2B5EF4-FFF2-40B4-BE49-F238E27FC236}">
                <a16:creationId xmlns:a16="http://schemas.microsoft.com/office/drawing/2014/main" id="{BCA25F91-B7BD-469B-9C39-325C446B13CD}"/>
              </a:ext>
            </a:extLst>
          </p:cNvPr>
          <p:cNvGraphicFramePr>
            <a:graphicFrameLocks noChangeAspect="1"/>
          </p:cNvGraphicFramePr>
          <p:nvPr/>
        </p:nvGraphicFramePr>
        <p:xfrm>
          <a:off x="4369593" y="5368134"/>
          <a:ext cx="3452812" cy="685800"/>
        </p:xfrm>
        <a:graphic>
          <a:graphicData uri="http://schemas.openxmlformats.org/presentationml/2006/ole">
            <mc:AlternateContent xmlns:mc="http://schemas.openxmlformats.org/markup-compatibility/2006">
              <mc:Choice xmlns:v="urn:schemas-microsoft-com:vml" Requires="v">
                <p:oleObj name="Equation" r:id="rId3" imgW="3187700" imgH="685800" progId="Equation.3">
                  <p:embed/>
                </p:oleObj>
              </mc:Choice>
              <mc:Fallback>
                <p:oleObj name="Equation" r:id="rId3" imgW="3187700" imgH="685800" progId="Equation.3">
                  <p:embed/>
                  <p:pic>
                    <p:nvPicPr>
                      <p:cNvPr id="4" name="Object 2">
                        <a:extLst>
                          <a:ext uri="{FF2B5EF4-FFF2-40B4-BE49-F238E27FC236}">
                            <a16:creationId xmlns:a16="http://schemas.microsoft.com/office/drawing/2014/main" id="{BCA25F91-B7BD-469B-9C39-325C446B1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593" y="5368134"/>
                        <a:ext cx="3452812" cy="685800"/>
                      </a:xfrm>
                      <a:prstGeom prst="rect">
                        <a:avLst/>
                      </a:prstGeom>
                      <a:solidFill>
                        <a:schemeClr val="bg1">
                          <a:lumMod val="95000"/>
                        </a:schemeClr>
                      </a:solidFill>
                      <a:ln w="19050">
                        <a:solidFill>
                          <a:schemeClr val="accent1"/>
                        </a:solidFill>
                        <a:miter lim="800000"/>
                        <a:headEnd/>
                        <a:tailEnd/>
                      </a:ln>
                    </p:spPr>
                  </p:pic>
                </p:oleObj>
              </mc:Fallback>
            </mc:AlternateContent>
          </a:graphicData>
        </a:graphic>
      </p:graphicFrame>
      <p:graphicFrame>
        <p:nvGraphicFramePr>
          <p:cNvPr id="5" name="Object 3">
            <a:extLst>
              <a:ext uri="{FF2B5EF4-FFF2-40B4-BE49-F238E27FC236}">
                <a16:creationId xmlns:a16="http://schemas.microsoft.com/office/drawing/2014/main" id="{B53AE13A-FAE0-4E57-A422-D5672F69351D}"/>
              </a:ext>
            </a:extLst>
          </p:cNvPr>
          <p:cNvGraphicFramePr>
            <a:graphicFrameLocks noChangeAspect="1"/>
          </p:cNvGraphicFramePr>
          <p:nvPr/>
        </p:nvGraphicFramePr>
        <p:xfrm>
          <a:off x="1482601" y="2206542"/>
          <a:ext cx="2133600" cy="633412"/>
        </p:xfrm>
        <a:graphic>
          <a:graphicData uri="http://schemas.openxmlformats.org/presentationml/2006/ole">
            <mc:AlternateContent xmlns:mc="http://schemas.openxmlformats.org/markup-compatibility/2006">
              <mc:Choice xmlns:v="urn:schemas-microsoft-com:vml" Requires="v">
                <p:oleObj name="Equation" r:id="rId5" imgW="1968500" imgH="635000" progId="Equation.3">
                  <p:embed/>
                </p:oleObj>
              </mc:Choice>
              <mc:Fallback>
                <p:oleObj name="Equation" r:id="rId5" imgW="1968500" imgH="635000" progId="Equation.3">
                  <p:embed/>
                  <p:pic>
                    <p:nvPicPr>
                      <p:cNvPr id="5" name="Object 3">
                        <a:extLst>
                          <a:ext uri="{FF2B5EF4-FFF2-40B4-BE49-F238E27FC236}">
                            <a16:creationId xmlns:a16="http://schemas.microsoft.com/office/drawing/2014/main" id="{B53AE13A-FAE0-4E57-A422-D5672F6935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2601" y="2206542"/>
                        <a:ext cx="2133600" cy="6334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graphicFrame>
        <p:nvGraphicFramePr>
          <p:cNvPr id="6" name="Object 4">
            <a:extLst>
              <a:ext uri="{FF2B5EF4-FFF2-40B4-BE49-F238E27FC236}">
                <a16:creationId xmlns:a16="http://schemas.microsoft.com/office/drawing/2014/main" id="{3CE02278-AE62-4FB6-8BE6-9BA0FF9690DA}"/>
              </a:ext>
            </a:extLst>
          </p:cNvPr>
          <p:cNvGraphicFramePr>
            <a:graphicFrameLocks noChangeAspect="1"/>
          </p:cNvGraphicFramePr>
          <p:nvPr/>
        </p:nvGraphicFramePr>
        <p:xfrm>
          <a:off x="8958140" y="2295442"/>
          <a:ext cx="1512887" cy="620712"/>
        </p:xfrm>
        <a:graphic>
          <a:graphicData uri="http://schemas.openxmlformats.org/presentationml/2006/ole">
            <mc:AlternateContent xmlns:mc="http://schemas.openxmlformats.org/markup-compatibility/2006">
              <mc:Choice xmlns:v="urn:schemas-microsoft-com:vml" Requires="v">
                <p:oleObj name="Equation" r:id="rId7" imgW="1397000" imgH="622300" progId="Equation.3">
                  <p:embed/>
                </p:oleObj>
              </mc:Choice>
              <mc:Fallback>
                <p:oleObj name="Equation" r:id="rId7" imgW="1397000" imgH="622300" progId="Equation.3">
                  <p:embed/>
                  <p:pic>
                    <p:nvPicPr>
                      <p:cNvPr id="6" name="Object 4">
                        <a:extLst>
                          <a:ext uri="{FF2B5EF4-FFF2-40B4-BE49-F238E27FC236}">
                            <a16:creationId xmlns:a16="http://schemas.microsoft.com/office/drawing/2014/main" id="{3CE02278-AE62-4FB6-8BE6-9BA0FF9690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8140" y="2295442"/>
                        <a:ext cx="1512887" cy="620712"/>
                      </a:xfrm>
                      <a:prstGeom prst="rect">
                        <a:avLst/>
                      </a:prstGeom>
                      <a:solidFill>
                        <a:schemeClr val="bg1">
                          <a:lumMod val="95000"/>
                        </a:schemeClr>
                      </a:solidFill>
                      <a:ln w="9525">
                        <a:solidFill>
                          <a:schemeClr val="bg2"/>
                        </a:solidFill>
                        <a:miter lim="800000"/>
                        <a:headEnd/>
                        <a:tailEnd/>
                      </a:ln>
                    </p:spPr>
                  </p:pic>
                </p:oleObj>
              </mc:Fallback>
            </mc:AlternateContent>
          </a:graphicData>
        </a:graphic>
      </p:graphicFrame>
      <p:sp>
        <p:nvSpPr>
          <p:cNvPr id="7" name="Text Box 15">
            <a:extLst>
              <a:ext uri="{FF2B5EF4-FFF2-40B4-BE49-F238E27FC236}">
                <a16:creationId xmlns:a16="http://schemas.microsoft.com/office/drawing/2014/main" id="{FC88D7AD-CA83-4728-9F5F-05DD3849860F}"/>
              </a:ext>
            </a:extLst>
          </p:cNvPr>
          <p:cNvSpPr txBox="1">
            <a:spLocks noChangeArrowheads="1"/>
          </p:cNvSpPr>
          <p:nvPr/>
        </p:nvSpPr>
        <p:spPr bwMode="auto">
          <a:xfrm>
            <a:off x="2692277" y="3944854"/>
            <a:ext cx="200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endParaRPr lang="en-GB" sz="1400" dirty="0">
              <a:solidFill>
                <a:srgbClr val="000000"/>
              </a:solidFill>
            </a:endParaRPr>
          </a:p>
        </p:txBody>
      </p:sp>
      <p:grpSp>
        <p:nvGrpSpPr>
          <p:cNvPr id="8" name="Group 32">
            <a:extLst>
              <a:ext uri="{FF2B5EF4-FFF2-40B4-BE49-F238E27FC236}">
                <a16:creationId xmlns:a16="http://schemas.microsoft.com/office/drawing/2014/main" id="{949816E4-0B37-4FD7-80DC-73CA54241B06}"/>
              </a:ext>
            </a:extLst>
          </p:cNvPr>
          <p:cNvGrpSpPr>
            <a:grpSpLocks/>
          </p:cNvGrpSpPr>
          <p:nvPr/>
        </p:nvGrpSpPr>
        <p:grpSpPr bwMode="auto">
          <a:xfrm>
            <a:off x="3124077" y="2087479"/>
            <a:ext cx="5013325" cy="2509838"/>
            <a:chOff x="2413" y="1348"/>
            <a:chExt cx="2915" cy="1581"/>
          </a:xfrm>
        </p:grpSpPr>
        <p:sp>
          <p:nvSpPr>
            <p:cNvPr id="9" name="Text Box 33">
              <a:extLst>
                <a:ext uri="{FF2B5EF4-FFF2-40B4-BE49-F238E27FC236}">
                  <a16:creationId xmlns:a16="http://schemas.microsoft.com/office/drawing/2014/main" id="{05A16FD0-199A-41B1-A3F9-6675FC692AC6}"/>
                </a:ext>
              </a:extLst>
            </p:cNvPr>
            <p:cNvSpPr txBox="1">
              <a:spLocks noChangeArrowheads="1"/>
            </p:cNvSpPr>
            <p:nvPr/>
          </p:nvSpPr>
          <p:spPr bwMode="auto">
            <a:xfrm>
              <a:off x="2665" y="260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400" dirty="0">
                  <a:solidFill>
                    <a:srgbClr val="000000"/>
                  </a:solidFill>
                </a:rPr>
                <a:t>b</a:t>
              </a:r>
            </a:p>
          </p:txBody>
        </p:sp>
        <p:sp>
          <p:nvSpPr>
            <p:cNvPr id="10" name="Text Box 34">
              <a:extLst>
                <a:ext uri="{FF2B5EF4-FFF2-40B4-BE49-F238E27FC236}">
                  <a16:creationId xmlns:a16="http://schemas.microsoft.com/office/drawing/2014/main" id="{6F5F2DD5-5010-4881-89E3-05C5F6BBEB4A}"/>
                </a:ext>
              </a:extLst>
            </p:cNvPr>
            <p:cNvSpPr txBox="1">
              <a:spLocks noChangeArrowheads="1"/>
            </p:cNvSpPr>
            <p:nvPr/>
          </p:nvSpPr>
          <p:spPr bwMode="auto">
            <a:xfrm>
              <a:off x="2413" y="236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pPr>
              <a:r>
                <a:rPr lang="en-US" sz="1400" dirty="0">
                  <a:solidFill>
                    <a:srgbClr val="000000"/>
                  </a:solidFill>
                </a:rPr>
                <a:t>b</a:t>
              </a:r>
            </a:p>
          </p:txBody>
        </p:sp>
        <p:grpSp>
          <p:nvGrpSpPr>
            <p:cNvPr id="11" name="Group 35">
              <a:extLst>
                <a:ext uri="{FF2B5EF4-FFF2-40B4-BE49-F238E27FC236}">
                  <a16:creationId xmlns:a16="http://schemas.microsoft.com/office/drawing/2014/main" id="{BF8BC3A1-7112-4515-9E47-776A66A68D27}"/>
                </a:ext>
              </a:extLst>
            </p:cNvPr>
            <p:cNvGrpSpPr>
              <a:grpSpLocks/>
            </p:cNvGrpSpPr>
            <p:nvPr/>
          </p:nvGrpSpPr>
          <p:grpSpPr bwMode="auto">
            <a:xfrm>
              <a:off x="4230" y="2177"/>
              <a:ext cx="1084" cy="752"/>
              <a:chOff x="2526" y="3239"/>
              <a:chExt cx="1012" cy="632"/>
            </a:xfrm>
          </p:grpSpPr>
          <p:sp>
            <p:nvSpPr>
              <p:cNvPr id="24" name="Freeform 36">
                <a:extLst>
                  <a:ext uri="{FF2B5EF4-FFF2-40B4-BE49-F238E27FC236}">
                    <a16:creationId xmlns:a16="http://schemas.microsoft.com/office/drawing/2014/main" id="{6D44B493-C170-40B7-BE71-FBE31A18110D}"/>
                  </a:ext>
                </a:extLst>
              </p:cNvPr>
              <p:cNvSpPr>
                <a:spLocks/>
              </p:cNvSpPr>
              <p:nvPr/>
            </p:nvSpPr>
            <p:spPr bwMode="auto">
              <a:xfrm>
                <a:off x="2788" y="3346"/>
                <a:ext cx="568" cy="478"/>
              </a:xfrm>
              <a:custGeom>
                <a:avLst/>
                <a:gdLst>
                  <a:gd name="T0" fmla="*/ 4 w 568"/>
                  <a:gd name="T1" fmla="*/ 478 h 478"/>
                  <a:gd name="T2" fmla="*/ 30 w 568"/>
                  <a:gd name="T3" fmla="*/ 476 h 478"/>
                  <a:gd name="T4" fmla="*/ 568 w 568"/>
                  <a:gd name="T5" fmla="*/ 282 h 478"/>
                  <a:gd name="T6" fmla="*/ 568 w 568"/>
                  <a:gd name="T7" fmla="*/ 0 h 478"/>
                  <a:gd name="T8" fmla="*/ 214 w 568"/>
                  <a:gd name="T9" fmla="*/ 116 h 478"/>
                  <a:gd name="T10" fmla="*/ 0 w 568"/>
                  <a:gd name="T11" fmla="*/ 116 h 478"/>
                  <a:gd name="T12" fmla="*/ 4 w 568"/>
                  <a:gd name="T13" fmla="*/ 478 h 478"/>
                  <a:gd name="T14" fmla="*/ 0 60000 65536"/>
                  <a:gd name="T15" fmla="*/ 0 60000 65536"/>
                  <a:gd name="T16" fmla="*/ 0 60000 65536"/>
                  <a:gd name="T17" fmla="*/ 0 60000 65536"/>
                  <a:gd name="T18" fmla="*/ 0 60000 65536"/>
                  <a:gd name="T19" fmla="*/ 0 60000 65536"/>
                  <a:gd name="T20" fmla="*/ 0 60000 65536"/>
                  <a:gd name="T21" fmla="*/ 0 w 568"/>
                  <a:gd name="T22" fmla="*/ 0 h 478"/>
                  <a:gd name="T23" fmla="*/ 568 w 568"/>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 h="478">
                    <a:moveTo>
                      <a:pt x="4" y="478"/>
                    </a:moveTo>
                    <a:cubicBezTo>
                      <a:pt x="23" y="476"/>
                      <a:pt x="15" y="476"/>
                      <a:pt x="30" y="476"/>
                    </a:cubicBezTo>
                    <a:cubicBezTo>
                      <a:pt x="209" y="411"/>
                      <a:pt x="568" y="282"/>
                      <a:pt x="568" y="282"/>
                    </a:cubicBezTo>
                    <a:lnTo>
                      <a:pt x="568" y="0"/>
                    </a:lnTo>
                    <a:lnTo>
                      <a:pt x="214" y="116"/>
                    </a:lnTo>
                    <a:lnTo>
                      <a:pt x="0" y="116"/>
                    </a:lnTo>
                    <a:lnTo>
                      <a:pt x="4" y="478"/>
                    </a:lnTo>
                    <a:close/>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wrap="none" anchor="ctr"/>
              <a:lstStyle/>
              <a:p>
                <a:endParaRPr lang="en-GB" dirty="0"/>
              </a:p>
            </p:txBody>
          </p:sp>
          <p:grpSp>
            <p:nvGrpSpPr>
              <p:cNvPr id="25" name="Group 37">
                <a:extLst>
                  <a:ext uri="{FF2B5EF4-FFF2-40B4-BE49-F238E27FC236}">
                    <a16:creationId xmlns:a16="http://schemas.microsoft.com/office/drawing/2014/main" id="{237A7359-8CDE-4E0B-9D94-6899BBD2678A}"/>
                  </a:ext>
                </a:extLst>
              </p:cNvPr>
              <p:cNvGrpSpPr>
                <a:grpSpLocks/>
              </p:cNvGrpSpPr>
              <p:nvPr/>
            </p:nvGrpSpPr>
            <p:grpSpPr bwMode="auto">
              <a:xfrm>
                <a:off x="2526" y="3239"/>
                <a:ext cx="1012" cy="632"/>
                <a:chOff x="2526" y="3239"/>
                <a:chExt cx="1012" cy="632"/>
              </a:xfrm>
            </p:grpSpPr>
            <p:sp>
              <p:nvSpPr>
                <p:cNvPr id="26" name="Freeform 38">
                  <a:extLst>
                    <a:ext uri="{FF2B5EF4-FFF2-40B4-BE49-F238E27FC236}">
                      <a16:creationId xmlns:a16="http://schemas.microsoft.com/office/drawing/2014/main" id="{63AA98B4-3A10-480B-AF21-881394FB4AB8}"/>
                    </a:ext>
                  </a:extLst>
                </p:cNvPr>
                <p:cNvSpPr>
                  <a:spLocks/>
                </p:cNvSpPr>
                <p:nvPr/>
              </p:nvSpPr>
              <p:spPr bwMode="auto">
                <a:xfrm>
                  <a:off x="2998" y="3630"/>
                  <a:ext cx="518" cy="240"/>
                </a:xfrm>
                <a:custGeom>
                  <a:avLst/>
                  <a:gdLst>
                    <a:gd name="T0" fmla="*/ 2 w 518"/>
                    <a:gd name="T1" fmla="*/ 196 h 240"/>
                    <a:gd name="T2" fmla="*/ 516 w 518"/>
                    <a:gd name="T3" fmla="*/ 0 h 240"/>
                    <a:gd name="T4" fmla="*/ 518 w 518"/>
                    <a:gd name="T5" fmla="*/ 24 h 240"/>
                    <a:gd name="T6" fmla="*/ 0 w 518"/>
                    <a:gd name="T7" fmla="*/ 240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wrap="none" anchor="ctr"/>
                <a:lstStyle/>
                <a:p>
                  <a:endParaRPr lang="en-GB" dirty="0"/>
                </a:p>
              </p:txBody>
            </p:sp>
            <p:sp>
              <p:nvSpPr>
                <p:cNvPr id="27" name="Freeform 39">
                  <a:extLst>
                    <a:ext uri="{FF2B5EF4-FFF2-40B4-BE49-F238E27FC236}">
                      <a16:creationId xmlns:a16="http://schemas.microsoft.com/office/drawing/2014/main" id="{BCAF31D7-8CF9-4EE9-AF0B-2284FBF41BAB}"/>
                    </a:ext>
                  </a:extLst>
                </p:cNvPr>
                <p:cNvSpPr>
                  <a:spLocks/>
                </p:cNvSpPr>
                <p:nvPr/>
              </p:nvSpPr>
              <p:spPr bwMode="auto">
                <a:xfrm>
                  <a:off x="2526" y="3758"/>
                  <a:ext cx="224" cy="70"/>
                </a:xfrm>
                <a:custGeom>
                  <a:avLst/>
                  <a:gdLst>
                    <a:gd name="T0" fmla="*/ 0 w 224"/>
                    <a:gd name="T1" fmla="*/ 66 h 70"/>
                    <a:gd name="T2" fmla="*/ 224 w 224"/>
                    <a:gd name="T3" fmla="*/ 0 h 70"/>
                    <a:gd name="T4" fmla="*/ 224 w 224"/>
                    <a:gd name="T5" fmla="*/ 70 h 70"/>
                    <a:gd name="T6" fmla="*/ 0 w 224"/>
                    <a:gd name="T7" fmla="*/ 66 h 70"/>
                    <a:gd name="T8" fmla="*/ 0 60000 65536"/>
                    <a:gd name="T9" fmla="*/ 0 60000 65536"/>
                    <a:gd name="T10" fmla="*/ 0 60000 65536"/>
                    <a:gd name="T11" fmla="*/ 0 60000 65536"/>
                    <a:gd name="T12" fmla="*/ 0 w 224"/>
                    <a:gd name="T13" fmla="*/ 0 h 70"/>
                    <a:gd name="T14" fmla="*/ 224 w 224"/>
                    <a:gd name="T15" fmla="*/ 70 h 70"/>
                  </a:gdLst>
                  <a:ahLst/>
                  <a:cxnLst>
                    <a:cxn ang="T8">
                      <a:pos x="T0" y="T1"/>
                    </a:cxn>
                    <a:cxn ang="T9">
                      <a:pos x="T2" y="T3"/>
                    </a:cxn>
                    <a:cxn ang="T10">
                      <a:pos x="T4" y="T5"/>
                    </a:cxn>
                    <a:cxn ang="T11">
                      <a:pos x="T6" y="T7"/>
                    </a:cxn>
                  </a:cxnLst>
                  <a:rect l="T12" t="T13" r="T14" b="T15"/>
                  <a:pathLst>
                    <a:path w="224" h="70">
                      <a:moveTo>
                        <a:pt x="0" y="66"/>
                      </a:moveTo>
                      <a:lnTo>
                        <a:pt x="224" y="0"/>
                      </a:lnTo>
                      <a:lnTo>
                        <a:pt x="224" y="70"/>
                      </a:lnTo>
                      <a:lnTo>
                        <a:pt x="0" y="66"/>
                      </a:lnTo>
                      <a:close/>
                    </a:path>
                  </a:pathLst>
                </a:custGeom>
                <a:solidFill>
                  <a:srgbClr val="EAEAEA"/>
                </a:solidFill>
                <a:ln w="12700">
                  <a:solidFill>
                    <a:schemeClr val="tx1"/>
                  </a:solidFill>
                  <a:round/>
                  <a:headEnd/>
                  <a:tailEnd/>
                </a:ln>
              </p:spPr>
              <p:txBody>
                <a:bodyPr wrap="none" anchor="ctr"/>
                <a:lstStyle/>
                <a:p>
                  <a:endParaRPr lang="en-GB" dirty="0"/>
                </a:p>
              </p:txBody>
            </p:sp>
            <p:sp>
              <p:nvSpPr>
                <p:cNvPr id="28" name="Freeform 40">
                  <a:extLst>
                    <a:ext uri="{FF2B5EF4-FFF2-40B4-BE49-F238E27FC236}">
                      <a16:creationId xmlns:a16="http://schemas.microsoft.com/office/drawing/2014/main" id="{92963942-1DC9-438C-8DA5-B10589C6CB20}"/>
                    </a:ext>
                  </a:extLst>
                </p:cNvPr>
                <p:cNvSpPr>
                  <a:spLocks/>
                </p:cNvSpPr>
                <p:nvPr/>
              </p:nvSpPr>
              <p:spPr bwMode="auto">
                <a:xfrm>
                  <a:off x="2526" y="3274"/>
                  <a:ext cx="1012" cy="148"/>
                </a:xfrm>
                <a:custGeom>
                  <a:avLst/>
                  <a:gdLst>
                    <a:gd name="T0" fmla="*/ 0 w 1012"/>
                    <a:gd name="T1" fmla="*/ 243 h 140"/>
                    <a:gd name="T2" fmla="*/ 712 w 1012"/>
                    <a:gd name="T3" fmla="*/ 0 h 140"/>
                    <a:gd name="T4" fmla="*/ 1012 w 1012"/>
                    <a:gd name="T5" fmla="*/ 0 h 140"/>
                    <a:gd name="T6" fmla="*/ 472 w 1012"/>
                    <a:gd name="T7" fmla="*/ 237 h 140"/>
                    <a:gd name="T8" fmla="*/ 0 w 1012"/>
                    <a:gd name="T9" fmla="*/ 243 h 140"/>
                    <a:gd name="T10" fmla="*/ 0 60000 65536"/>
                    <a:gd name="T11" fmla="*/ 0 60000 65536"/>
                    <a:gd name="T12" fmla="*/ 0 60000 65536"/>
                    <a:gd name="T13" fmla="*/ 0 60000 65536"/>
                    <a:gd name="T14" fmla="*/ 0 60000 65536"/>
                    <a:gd name="T15" fmla="*/ 0 w 1012"/>
                    <a:gd name="T16" fmla="*/ 0 h 140"/>
                    <a:gd name="T17" fmla="*/ 1012 w 1012"/>
                    <a:gd name="T18" fmla="*/ 140 h 140"/>
                  </a:gdLst>
                  <a:ahLst/>
                  <a:cxnLst>
                    <a:cxn ang="T10">
                      <a:pos x="T0" y="T1"/>
                    </a:cxn>
                    <a:cxn ang="T11">
                      <a:pos x="T2" y="T3"/>
                    </a:cxn>
                    <a:cxn ang="T12">
                      <a:pos x="T4" y="T5"/>
                    </a:cxn>
                    <a:cxn ang="T13">
                      <a:pos x="T6" y="T7"/>
                    </a:cxn>
                    <a:cxn ang="T14">
                      <a:pos x="T8" y="T9"/>
                    </a:cxn>
                  </a:cxnLst>
                  <a:rect l="T15" t="T16" r="T17" b="T18"/>
                  <a:pathLst>
                    <a:path w="1012" h="140">
                      <a:moveTo>
                        <a:pt x="0" y="140"/>
                      </a:moveTo>
                      <a:lnTo>
                        <a:pt x="712" y="0"/>
                      </a:lnTo>
                      <a:lnTo>
                        <a:pt x="1012" y="0"/>
                      </a:lnTo>
                      <a:lnTo>
                        <a:pt x="472" y="136"/>
                      </a:lnTo>
                      <a:lnTo>
                        <a:pt x="0" y="140"/>
                      </a:lnTo>
                      <a:close/>
                    </a:path>
                  </a:pathLst>
                </a:custGeom>
                <a:solidFill>
                  <a:srgbClr val="EAEAEA"/>
                </a:solidFill>
                <a:ln w="12700">
                  <a:solidFill>
                    <a:schemeClr val="tx1"/>
                  </a:solidFill>
                  <a:round/>
                  <a:headEnd/>
                  <a:tailEnd/>
                </a:ln>
              </p:spPr>
              <p:txBody>
                <a:bodyPr anchor="ctr"/>
                <a:lstStyle/>
                <a:p>
                  <a:endParaRPr lang="en-GB" dirty="0"/>
                </a:p>
              </p:txBody>
            </p:sp>
            <p:sp>
              <p:nvSpPr>
                <p:cNvPr id="29" name="Freeform 41">
                  <a:extLst>
                    <a:ext uri="{FF2B5EF4-FFF2-40B4-BE49-F238E27FC236}">
                      <a16:creationId xmlns:a16="http://schemas.microsoft.com/office/drawing/2014/main" id="{E5F19D30-E0C8-4D9E-8F0C-040C9A03EB8D}"/>
                    </a:ext>
                  </a:extLst>
                </p:cNvPr>
                <p:cNvSpPr>
                  <a:spLocks/>
                </p:cNvSpPr>
                <p:nvPr/>
              </p:nvSpPr>
              <p:spPr bwMode="auto">
                <a:xfrm rot="400703">
                  <a:off x="3008" y="3239"/>
                  <a:ext cx="518" cy="251"/>
                </a:xfrm>
                <a:custGeom>
                  <a:avLst/>
                  <a:gdLst>
                    <a:gd name="T0" fmla="*/ 2 w 518"/>
                    <a:gd name="T1" fmla="*/ 306 h 240"/>
                    <a:gd name="T2" fmla="*/ 516 w 518"/>
                    <a:gd name="T3" fmla="*/ 0 h 240"/>
                    <a:gd name="T4" fmla="*/ 518 w 518"/>
                    <a:gd name="T5" fmla="*/ 35 h 240"/>
                    <a:gd name="T6" fmla="*/ 0 w 518"/>
                    <a:gd name="T7" fmla="*/ 377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0">
                  <a:gsLst>
                    <a:gs pos="0">
                      <a:srgbClr val="6C6C6C"/>
                    </a:gs>
                    <a:gs pos="50000">
                      <a:srgbClr val="EAEAEA"/>
                    </a:gs>
                    <a:gs pos="100000">
                      <a:srgbClr val="6C6C6C"/>
                    </a:gs>
                  </a:gsLst>
                  <a:lin ang="5400000" scaled="1"/>
                </a:gradFill>
                <a:ln w="9525">
                  <a:solidFill>
                    <a:schemeClr val="tx1"/>
                  </a:solidFill>
                  <a:round/>
                  <a:headEnd/>
                  <a:tailEnd/>
                </a:ln>
              </p:spPr>
              <p:txBody>
                <a:bodyPr anchor="ctr"/>
                <a:lstStyle/>
                <a:p>
                  <a:endParaRPr lang="en-GB" dirty="0"/>
                </a:p>
              </p:txBody>
            </p:sp>
            <p:sp>
              <p:nvSpPr>
                <p:cNvPr id="30" name="Freeform 42">
                  <a:extLst>
                    <a:ext uri="{FF2B5EF4-FFF2-40B4-BE49-F238E27FC236}">
                      <a16:creationId xmlns:a16="http://schemas.microsoft.com/office/drawing/2014/main" id="{060D75AC-D3C0-486A-B5FF-C0B2D2E8C247}"/>
                    </a:ext>
                  </a:extLst>
                </p:cNvPr>
                <p:cNvSpPr>
                  <a:spLocks/>
                </p:cNvSpPr>
                <p:nvPr/>
              </p:nvSpPr>
              <p:spPr bwMode="auto">
                <a:xfrm>
                  <a:off x="2790" y="3628"/>
                  <a:ext cx="726" cy="196"/>
                </a:xfrm>
                <a:custGeom>
                  <a:avLst/>
                  <a:gdLst>
                    <a:gd name="T0" fmla="*/ 0 w 726"/>
                    <a:gd name="T1" fmla="*/ 196 h 196"/>
                    <a:gd name="T2" fmla="*/ 564 w 726"/>
                    <a:gd name="T3" fmla="*/ 2 h 196"/>
                    <a:gd name="T4" fmla="*/ 726 w 726"/>
                    <a:gd name="T5" fmla="*/ 0 h 196"/>
                    <a:gd name="T6" fmla="*/ 214 w 726"/>
                    <a:gd name="T7" fmla="*/ 196 h 196"/>
                    <a:gd name="T8" fmla="*/ 0 w 726"/>
                    <a:gd name="T9" fmla="*/ 196 h 196"/>
                    <a:gd name="T10" fmla="*/ 0 60000 65536"/>
                    <a:gd name="T11" fmla="*/ 0 60000 65536"/>
                    <a:gd name="T12" fmla="*/ 0 60000 65536"/>
                    <a:gd name="T13" fmla="*/ 0 60000 65536"/>
                    <a:gd name="T14" fmla="*/ 0 60000 65536"/>
                    <a:gd name="T15" fmla="*/ 0 w 726"/>
                    <a:gd name="T16" fmla="*/ 0 h 196"/>
                    <a:gd name="T17" fmla="*/ 726 w 726"/>
                    <a:gd name="T18" fmla="*/ 196 h 196"/>
                  </a:gdLst>
                  <a:ahLst/>
                  <a:cxnLst>
                    <a:cxn ang="T10">
                      <a:pos x="T0" y="T1"/>
                    </a:cxn>
                    <a:cxn ang="T11">
                      <a:pos x="T2" y="T3"/>
                    </a:cxn>
                    <a:cxn ang="T12">
                      <a:pos x="T4" y="T5"/>
                    </a:cxn>
                    <a:cxn ang="T13">
                      <a:pos x="T6" y="T7"/>
                    </a:cxn>
                    <a:cxn ang="T14">
                      <a:pos x="T8" y="T9"/>
                    </a:cxn>
                  </a:cxnLst>
                  <a:rect l="T15" t="T16" r="T17" b="T18"/>
                  <a:pathLst>
                    <a:path w="726" h="196">
                      <a:moveTo>
                        <a:pt x="0" y="196"/>
                      </a:moveTo>
                      <a:lnTo>
                        <a:pt x="564" y="2"/>
                      </a:lnTo>
                      <a:lnTo>
                        <a:pt x="726" y="0"/>
                      </a:lnTo>
                      <a:lnTo>
                        <a:pt x="214" y="196"/>
                      </a:lnTo>
                      <a:lnTo>
                        <a:pt x="0" y="196"/>
                      </a:lnTo>
                      <a:close/>
                    </a:path>
                  </a:pathLst>
                </a:custGeom>
                <a:solidFill>
                  <a:srgbClr val="EAEAEA"/>
                </a:solidFill>
                <a:ln w="12700">
                  <a:solidFill>
                    <a:schemeClr val="tx1"/>
                  </a:solidFill>
                  <a:round/>
                  <a:headEnd/>
                  <a:tailEnd/>
                </a:ln>
              </p:spPr>
              <p:txBody>
                <a:bodyPr wrap="none" anchor="ctr"/>
                <a:lstStyle/>
                <a:p>
                  <a:endParaRPr lang="en-GB" dirty="0"/>
                </a:p>
              </p:txBody>
            </p:sp>
            <p:grpSp>
              <p:nvGrpSpPr>
                <p:cNvPr id="31" name="Group 43">
                  <a:extLst>
                    <a:ext uri="{FF2B5EF4-FFF2-40B4-BE49-F238E27FC236}">
                      <a16:creationId xmlns:a16="http://schemas.microsoft.com/office/drawing/2014/main" id="{9605F9B9-09C7-40AB-98D0-73F4FF2612F3}"/>
                    </a:ext>
                  </a:extLst>
                </p:cNvPr>
                <p:cNvGrpSpPr>
                  <a:grpSpLocks/>
                </p:cNvGrpSpPr>
                <p:nvPr/>
              </p:nvGrpSpPr>
              <p:grpSpPr bwMode="auto">
                <a:xfrm>
                  <a:off x="2526" y="3414"/>
                  <a:ext cx="480" cy="457"/>
                  <a:chOff x="3768" y="2295"/>
                  <a:chExt cx="480" cy="457"/>
                </a:xfrm>
              </p:grpSpPr>
              <p:sp>
                <p:nvSpPr>
                  <p:cNvPr id="32" name="Rectangle 44">
                    <a:extLst>
                      <a:ext uri="{FF2B5EF4-FFF2-40B4-BE49-F238E27FC236}">
                        <a16:creationId xmlns:a16="http://schemas.microsoft.com/office/drawing/2014/main" id="{FE0278D8-0C39-4420-8F41-F322BBA5BA4B}"/>
                      </a:ext>
                    </a:extLst>
                  </p:cNvPr>
                  <p:cNvSpPr>
                    <a:spLocks noChangeArrowheads="1"/>
                  </p:cNvSpPr>
                  <p:nvPr/>
                </p:nvSpPr>
                <p:spPr bwMode="auto">
                  <a:xfrm>
                    <a:off x="3768" y="2295"/>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3" name="Rectangle 45">
                    <a:extLst>
                      <a:ext uri="{FF2B5EF4-FFF2-40B4-BE49-F238E27FC236}">
                        <a16:creationId xmlns:a16="http://schemas.microsoft.com/office/drawing/2014/main" id="{E790DD97-E6A2-4826-A3AD-A0B7BC50D9DD}"/>
                      </a:ext>
                    </a:extLst>
                  </p:cNvPr>
                  <p:cNvSpPr>
                    <a:spLocks noChangeArrowheads="1"/>
                  </p:cNvSpPr>
                  <p:nvPr/>
                </p:nvSpPr>
                <p:spPr bwMode="auto">
                  <a:xfrm>
                    <a:off x="3985" y="2318"/>
                    <a:ext cx="48" cy="4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34" name="Rectangle 46">
                    <a:extLst>
                      <a:ext uri="{FF2B5EF4-FFF2-40B4-BE49-F238E27FC236}">
                        <a16:creationId xmlns:a16="http://schemas.microsoft.com/office/drawing/2014/main" id="{06B95505-C108-4D0A-95AF-93FEA27F8251}"/>
                      </a:ext>
                    </a:extLst>
                  </p:cNvPr>
                  <p:cNvSpPr>
                    <a:spLocks noChangeArrowheads="1"/>
                  </p:cNvSpPr>
                  <p:nvPr/>
                </p:nvSpPr>
                <p:spPr bwMode="auto">
                  <a:xfrm>
                    <a:off x="3768" y="2704"/>
                    <a:ext cx="480" cy="4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grpSp>
        </p:grpSp>
        <p:grpSp>
          <p:nvGrpSpPr>
            <p:cNvPr id="12" name="Group 47">
              <a:extLst>
                <a:ext uri="{FF2B5EF4-FFF2-40B4-BE49-F238E27FC236}">
                  <a16:creationId xmlns:a16="http://schemas.microsoft.com/office/drawing/2014/main" id="{C12A81D5-DA7B-4741-A955-81E84708A8A3}"/>
                </a:ext>
              </a:extLst>
            </p:cNvPr>
            <p:cNvGrpSpPr>
              <a:grpSpLocks/>
            </p:cNvGrpSpPr>
            <p:nvPr/>
          </p:nvGrpSpPr>
          <p:grpSpPr bwMode="auto">
            <a:xfrm rot="496865">
              <a:off x="4164" y="1348"/>
              <a:ext cx="1164" cy="830"/>
              <a:chOff x="4146" y="3034"/>
              <a:chExt cx="1164" cy="830"/>
            </a:xfrm>
          </p:grpSpPr>
          <p:sp>
            <p:nvSpPr>
              <p:cNvPr id="19" name="Oval 48">
                <a:extLst>
                  <a:ext uri="{FF2B5EF4-FFF2-40B4-BE49-F238E27FC236}">
                    <a16:creationId xmlns:a16="http://schemas.microsoft.com/office/drawing/2014/main" id="{4C5DA1CF-AB8D-4D1D-BBFB-55AE059F8A29}"/>
                  </a:ext>
                </a:extLst>
              </p:cNvPr>
              <p:cNvSpPr>
                <a:spLocks noChangeArrowheads="1"/>
              </p:cNvSpPr>
              <p:nvPr/>
            </p:nvSpPr>
            <p:spPr bwMode="auto">
              <a:xfrm rot="-572921">
                <a:off x="4865" y="3034"/>
                <a:ext cx="445" cy="519"/>
              </a:xfrm>
              <a:prstGeom prst="ellipse">
                <a:avLst/>
              </a:prstGeom>
              <a:solidFill>
                <a:srgbClr val="EAEAEA"/>
              </a:solidFill>
              <a:ln w="127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0" name="Freeform 49">
                <a:extLst>
                  <a:ext uri="{FF2B5EF4-FFF2-40B4-BE49-F238E27FC236}">
                    <a16:creationId xmlns:a16="http://schemas.microsoft.com/office/drawing/2014/main" id="{3DAC5643-9C6D-4156-80D7-32CE7D90E415}"/>
                  </a:ext>
                </a:extLst>
              </p:cNvPr>
              <p:cNvSpPr>
                <a:spLocks/>
              </p:cNvSpPr>
              <p:nvPr/>
            </p:nvSpPr>
            <p:spPr bwMode="auto">
              <a:xfrm>
                <a:off x="4312" y="3038"/>
                <a:ext cx="888" cy="826"/>
              </a:xfrm>
              <a:custGeom>
                <a:avLst/>
                <a:gdLst>
                  <a:gd name="T0" fmla="*/ 0 w 888"/>
                  <a:gd name="T1" fmla="*/ 252 h 826"/>
                  <a:gd name="T2" fmla="*/ 174 w 888"/>
                  <a:gd name="T3" fmla="*/ 826 h 826"/>
                  <a:gd name="T4" fmla="*/ 888 w 888"/>
                  <a:gd name="T5" fmla="*/ 486 h 826"/>
                  <a:gd name="T6" fmla="*/ 722 w 888"/>
                  <a:gd name="T7" fmla="*/ 0 h 826"/>
                  <a:gd name="T8" fmla="*/ 0 w 888"/>
                  <a:gd name="T9" fmla="*/ 252 h 826"/>
                  <a:gd name="T10" fmla="*/ 0 60000 65536"/>
                  <a:gd name="T11" fmla="*/ 0 60000 65536"/>
                  <a:gd name="T12" fmla="*/ 0 60000 65536"/>
                  <a:gd name="T13" fmla="*/ 0 60000 65536"/>
                  <a:gd name="T14" fmla="*/ 0 60000 65536"/>
                  <a:gd name="T15" fmla="*/ 0 w 888"/>
                  <a:gd name="T16" fmla="*/ 0 h 826"/>
                  <a:gd name="T17" fmla="*/ 888 w 888"/>
                  <a:gd name="T18" fmla="*/ 826 h 826"/>
                </a:gdLst>
                <a:ahLst/>
                <a:cxnLst>
                  <a:cxn ang="T10">
                    <a:pos x="T0" y="T1"/>
                  </a:cxn>
                  <a:cxn ang="T11">
                    <a:pos x="T2" y="T3"/>
                  </a:cxn>
                  <a:cxn ang="T12">
                    <a:pos x="T4" y="T5"/>
                  </a:cxn>
                  <a:cxn ang="T13">
                    <a:pos x="T6" y="T7"/>
                  </a:cxn>
                  <a:cxn ang="T14">
                    <a:pos x="T8" y="T9"/>
                  </a:cxn>
                </a:cxnLst>
                <a:rect l="T15" t="T16" r="T17" b="T18"/>
                <a:pathLst>
                  <a:path w="888" h="826">
                    <a:moveTo>
                      <a:pt x="0" y="252"/>
                    </a:moveTo>
                    <a:lnTo>
                      <a:pt x="174" y="826"/>
                    </a:lnTo>
                    <a:lnTo>
                      <a:pt x="888" y="486"/>
                    </a:lnTo>
                    <a:lnTo>
                      <a:pt x="722" y="0"/>
                    </a:lnTo>
                    <a:lnTo>
                      <a:pt x="0" y="252"/>
                    </a:lnTo>
                    <a:close/>
                  </a:path>
                </a:pathLst>
              </a:cu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dirty="0"/>
              </a:p>
            </p:txBody>
          </p:sp>
          <p:sp>
            <p:nvSpPr>
              <p:cNvPr id="21" name="Oval 50">
                <a:extLst>
                  <a:ext uri="{FF2B5EF4-FFF2-40B4-BE49-F238E27FC236}">
                    <a16:creationId xmlns:a16="http://schemas.microsoft.com/office/drawing/2014/main" id="{05EA9510-6BBC-4CE0-A602-46E2178FB037}"/>
                  </a:ext>
                </a:extLst>
              </p:cNvPr>
              <p:cNvSpPr>
                <a:spLocks noChangeArrowheads="1"/>
              </p:cNvSpPr>
              <p:nvPr/>
            </p:nvSpPr>
            <p:spPr bwMode="auto">
              <a:xfrm rot="-572921">
                <a:off x="4146" y="3306"/>
                <a:ext cx="480" cy="549"/>
              </a:xfrm>
              <a:prstGeom prst="ellipse">
                <a:avLst/>
              </a:prstGeom>
              <a:gradFill rotWithShape="0">
                <a:gsLst>
                  <a:gs pos="0">
                    <a:srgbClr val="555555"/>
                  </a:gs>
                  <a:gs pos="50000">
                    <a:srgbClr val="FFFFFF"/>
                  </a:gs>
                  <a:gs pos="100000">
                    <a:srgbClr val="555555"/>
                  </a:gs>
                </a:gsLst>
                <a:lin ang="5400000" scaled="1"/>
              </a:gradFill>
              <a:ln w="76200">
                <a:solidFill>
                  <a:srgbClr val="000000"/>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22" name="Line 51">
                <a:extLst>
                  <a:ext uri="{FF2B5EF4-FFF2-40B4-BE49-F238E27FC236}">
                    <a16:creationId xmlns:a16="http://schemas.microsoft.com/office/drawing/2014/main" id="{8B5F8D83-33D0-454C-BA71-630DA16A2D5A}"/>
                  </a:ext>
                </a:extLst>
              </p:cNvPr>
              <p:cNvSpPr>
                <a:spLocks noChangeShapeType="1"/>
              </p:cNvSpPr>
              <p:nvPr/>
            </p:nvSpPr>
            <p:spPr bwMode="auto">
              <a:xfrm flipV="1">
                <a:off x="4294" y="3040"/>
                <a:ext cx="742" cy="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23" name="Line 52">
                <a:extLst>
                  <a:ext uri="{FF2B5EF4-FFF2-40B4-BE49-F238E27FC236}">
                    <a16:creationId xmlns:a16="http://schemas.microsoft.com/office/drawing/2014/main" id="{31223CDB-CEB5-4FF9-A211-D937ADE17E15}"/>
                  </a:ext>
                </a:extLst>
              </p:cNvPr>
              <p:cNvSpPr>
                <a:spLocks noChangeShapeType="1"/>
              </p:cNvSpPr>
              <p:nvPr/>
            </p:nvSpPr>
            <p:spPr bwMode="auto">
              <a:xfrm flipV="1">
                <a:off x="4482" y="3524"/>
                <a:ext cx="722" cy="3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grpSp>
        <p:grpSp>
          <p:nvGrpSpPr>
            <p:cNvPr id="13" name="Group 53">
              <a:extLst>
                <a:ext uri="{FF2B5EF4-FFF2-40B4-BE49-F238E27FC236}">
                  <a16:creationId xmlns:a16="http://schemas.microsoft.com/office/drawing/2014/main" id="{ED35DB4E-0242-4016-A664-FE9FD42A3DA0}"/>
                </a:ext>
              </a:extLst>
            </p:cNvPr>
            <p:cNvGrpSpPr>
              <a:grpSpLocks/>
            </p:cNvGrpSpPr>
            <p:nvPr/>
          </p:nvGrpSpPr>
          <p:grpSpPr bwMode="auto">
            <a:xfrm>
              <a:off x="2610" y="2164"/>
              <a:ext cx="1102" cy="446"/>
              <a:chOff x="2940" y="2092"/>
              <a:chExt cx="1102" cy="446"/>
            </a:xfrm>
          </p:grpSpPr>
          <p:sp>
            <p:nvSpPr>
              <p:cNvPr id="16" name="Freeform 54">
                <a:extLst>
                  <a:ext uri="{FF2B5EF4-FFF2-40B4-BE49-F238E27FC236}">
                    <a16:creationId xmlns:a16="http://schemas.microsoft.com/office/drawing/2014/main" id="{8F25F0AE-8AB1-453C-885E-0E9F26FEAFB1}"/>
                  </a:ext>
                </a:extLst>
              </p:cNvPr>
              <p:cNvSpPr>
                <a:spLocks/>
              </p:cNvSpPr>
              <p:nvPr/>
            </p:nvSpPr>
            <p:spPr bwMode="auto">
              <a:xfrm>
                <a:off x="3252" y="2094"/>
                <a:ext cx="790" cy="442"/>
              </a:xfrm>
              <a:custGeom>
                <a:avLst/>
                <a:gdLst>
                  <a:gd name="T0" fmla="*/ 2 w 790"/>
                  <a:gd name="T1" fmla="*/ 121 h 454"/>
                  <a:gd name="T2" fmla="*/ 790 w 790"/>
                  <a:gd name="T3" fmla="*/ 0 h 454"/>
                  <a:gd name="T4" fmla="*/ 790 w 790"/>
                  <a:gd name="T5" fmla="*/ 188 h 454"/>
                  <a:gd name="T6" fmla="*/ 0 w 790"/>
                  <a:gd name="T7" fmla="*/ 348 h 454"/>
                  <a:gd name="T8" fmla="*/ 0 60000 65536"/>
                  <a:gd name="T9" fmla="*/ 0 60000 65536"/>
                  <a:gd name="T10" fmla="*/ 0 60000 65536"/>
                  <a:gd name="T11" fmla="*/ 0 60000 65536"/>
                  <a:gd name="T12" fmla="*/ 0 w 790"/>
                  <a:gd name="T13" fmla="*/ 0 h 454"/>
                  <a:gd name="T14" fmla="*/ 790 w 790"/>
                  <a:gd name="T15" fmla="*/ 454 h 454"/>
                </a:gdLst>
                <a:ahLst/>
                <a:cxnLst>
                  <a:cxn ang="T8">
                    <a:pos x="T0" y="T1"/>
                  </a:cxn>
                  <a:cxn ang="T9">
                    <a:pos x="T2" y="T3"/>
                  </a:cxn>
                  <a:cxn ang="T10">
                    <a:pos x="T4" y="T5"/>
                  </a:cxn>
                  <a:cxn ang="T11">
                    <a:pos x="T6" y="T7"/>
                  </a:cxn>
                </a:cxnLst>
                <a:rect l="T12" t="T13" r="T14" b="T15"/>
                <a:pathLst>
                  <a:path w="790" h="454">
                    <a:moveTo>
                      <a:pt x="2" y="158"/>
                    </a:moveTo>
                    <a:lnTo>
                      <a:pt x="790" y="0"/>
                    </a:lnTo>
                    <a:lnTo>
                      <a:pt x="790" y="246"/>
                    </a:lnTo>
                    <a:lnTo>
                      <a:pt x="0" y="454"/>
                    </a:lnTo>
                  </a:path>
                </a:pathLst>
              </a:custGeom>
              <a:gradFill rotWithShape="0">
                <a:gsLst>
                  <a:gs pos="0">
                    <a:srgbClr val="6C6C6C"/>
                  </a:gs>
                  <a:gs pos="50000">
                    <a:srgbClr val="EAEAEA"/>
                  </a:gs>
                  <a:gs pos="100000">
                    <a:srgbClr val="6C6C6C"/>
                  </a:gs>
                </a:gsLst>
                <a:lin ang="5400000" scaled="1"/>
              </a:gradFill>
              <a:ln w="12700">
                <a:solidFill>
                  <a:schemeClr val="tx1"/>
                </a:solidFill>
                <a:round/>
                <a:headEnd/>
                <a:tailEnd/>
              </a:ln>
            </p:spPr>
            <p:txBody>
              <a:bodyPr anchor="ctr"/>
              <a:lstStyle/>
              <a:p>
                <a:endParaRPr lang="en-GB" dirty="0"/>
              </a:p>
            </p:txBody>
          </p:sp>
          <p:sp>
            <p:nvSpPr>
              <p:cNvPr id="17" name="Freeform 55">
                <a:extLst>
                  <a:ext uri="{FF2B5EF4-FFF2-40B4-BE49-F238E27FC236}">
                    <a16:creationId xmlns:a16="http://schemas.microsoft.com/office/drawing/2014/main" id="{C5987C51-B4C0-40D7-8D64-39FAD85FF399}"/>
                  </a:ext>
                </a:extLst>
              </p:cNvPr>
              <p:cNvSpPr>
                <a:spLocks/>
              </p:cNvSpPr>
              <p:nvPr/>
            </p:nvSpPr>
            <p:spPr bwMode="auto">
              <a:xfrm>
                <a:off x="2940" y="2092"/>
                <a:ext cx="1098" cy="160"/>
              </a:xfrm>
              <a:custGeom>
                <a:avLst/>
                <a:gdLst>
                  <a:gd name="T0" fmla="*/ 314 w 1098"/>
                  <a:gd name="T1" fmla="*/ 160 h 160"/>
                  <a:gd name="T2" fmla="*/ 1098 w 1098"/>
                  <a:gd name="T3" fmla="*/ 0 h 160"/>
                  <a:gd name="T4" fmla="*/ 840 w 1098"/>
                  <a:gd name="T5" fmla="*/ 0 h 160"/>
                  <a:gd name="T6" fmla="*/ 0 w 1098"/>
                  <a:gd name="T7" fmla="*/ 156 h 160"/>
                  <a:gd name="T8" fmla="*/ 0 60000 65536"/>
                  <a:gd name="T9" fmla="*/ 0 60000 65536"/>
                  <a:gd name="T10" fmla="*/ 0 60000 65536"/>
                  <a:gd name="T11" fmla="*/ 0 60000 65536"/>
                  <a:gd name="T12" fmla="*/ 0 w 1098"/>
                  <a:gd name="T13" fmla="*/ 0 h 160"/>
                  <a:gd name="T14" fmla="*/ 1098 w 1098"/>
                  <a:gd name="T15" fmla="*/ 160 h 160"/>
                </a:gdLst>
                <a:ahLst/>
                <a:cxnLst>
                  <a:cxn ang="T8">
                    <a:pos x="T0" y="T1"/>
                  </a:cxn>
                  <a:cxn ang="T9">
                    <a:pos x="T2" y="T3"/>
                  </a:cxn>
                  <a:cxn ang="T10">
                    <a:pos x="T4" y="T5"/>
                  </a:cxn>
                  <a:cxn ang="T11">
                    <a:pos x="T6" y="T7"/>
                  </a:cxn>
                </a:cxnLst>
                <a:rect l="T12" t="T13" r="T14" b="T15"/>
                <a:pathLst>
                  <a:path w="1098" h="160">
                    <a:moveTo>
                      <a:pt x="314" y="160"/>
                    </a:moveTo>
                    <a:lnTo>
                      <a:pt x="1098" y="0"/>
                    </a:lnTo>
                    <a:lnTo>
                      <a:pt x="840" y="0"/>
                    </a:lnTo>
                    <a:lnTo>
                      <a:pt x="0" y="156"/>
                    </a:lnTo>
                  </a:path>
                </a:pathLst>
              </a:custGeom>
              <a:gradFill rotWithShape="0">
                <a:gsLst>
                  <a:gs pos="0">
                    <a:srgbClr val="EAEAEA"/>
                  </a:gs>
                  <a:gs pos="50000">
                    <a:srgbClr val="6C6C6C"/>
                  </a:gs>
                  <a:gs pos="100000">
                    <a:srgbClr val="EAEAEA"/>
                  </a:gs>
                </a:gsLst>
                <a:lin ang="5400000" scaled="1"/>
              </a:gradFill>
              <a:ln w="12700">
                <a:solidFill>
                  <a:schemeClr val="tx1"/>
                </a:solidFill>
                <a:round/>
                <a:headEnd/>
                <a:tailEnd/>
              </a:ln>
            </p:spPr>
            <p:txBody>
              <a:bodyPr wrap="none" anchor="ctr"/>
              <a:lstStyle/>
              <a:p>
                <a:endParaRPr lang="en-GB" dirty="0"/>
              </a:p>
            </p:txBody>
          </p:sp>
          <p:sp>
            <p:nvSpPr>
              <p:cNvPr id="18" name="Rectangle 56">
                <a:extLst>
                  <a:ext uri="{FF2B5EF4-FFF2-40B4-BE49-F238E27FC236}">
                    <a16:creationId xmlns:a16="http://schemas.microsoft.com/office/drawing/2014/main" id="{F506D205-66C7-4410-A747-53D6246F0A0C}"/>
                  </a:ext>
                </a:extLst>
              </p:cNvPr>
              <p:cNvSpPr>
                <a:spLocks noChangeArrowheads="1"/>
              </p:cNvSpPr>
              <p:nvPr/>
            </p:nvSpPr>
            <p:spPr bwMode="auto">
              <a:xfrm>
                <a:off x="2942" y="2250"/>
                <a:ext cx="312" cy="288"/>
              </a:xfrm>
              <a:prstGeom prst="rect">
                <a:avLst/>
              </a:prstGeom>
              <a:solidFill>
                <a:schemeClr val="tx1"/>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14" name="AutoShape 57">
              <a:extLst>
                <a:ext uri="{FF2B5EF4-FFF2-40B4-BE49-F238E27FC236}">
                  <a16:creationId xmlns:a16="http://schemas.microsoft.com/office/drawing/2014/main" id="{CE6BB8EA-BB02-42DB-A5CB-5AE93458A413}"/>
                </a:ext>
              </a:extLst>
            </p:cNvPr>
            <p:cNvSpPr>
              <a:spLocks noChangeArrowheads="1"/>
            </p:cNvSpPr>
            <p:nvPr/>
          </p:nvSpPr>
          <p:spPr bwMode="auto">
            <a:xfrm rot="-1692784">
              <a:off x="3774" y="20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sp>
          <p:nvSpPr>
            <p:cNvPr id="15" name="AutoShape 58">
              <a:extLst>
                <a:ext uri="{FF2B5EF4-FFF2-40B4-BE49-F238E27FC236}">
                  <a16:creationId xmlns:a16="http://schemas.microsoft.com/office/drawing/2014/main" id="{624FB2C9-D90D-4B16-8F01-E5D5BDD3B962}"/>
                </a:ext>
              </a:extLst>
            </p:cNvPr>
            <p:cNvSpPr>
              <a:spLocks noChangeArrowheads="1"/>
            </p:cNvSpPr>
            <p:nvPr/>
          </p:nvSpPr>
          <p:spPr bwMode="auto">
            <a:xfrm rot="1692784" flipV="1">
              <a:off x="3774" y="2387"/>
              <a:ext cx="323" cy="109"/>
            </a:xfrm>
            <a:prstGeom prst="rightArrow">
              <a:avLst>
                <a:gd name="adj1" fmla="val 50000"/>
                <a:gd name="adj2" fmla="val 74083"/>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solidFill>
                  <a:srgbClr val="000000"/>
                </a:solidFill>
              </a:endParaRPr>
            </a:p>
          </p:txBody>
        </p:sp>
      </p:grpSp>
      <p:sp>
        <p:nvSpPr>
          <p:cNvPr id="35" name="Text Box 60">
            <a:extLst>
              <a:ext uri="{FF2B5EF4-FFF2-40B4-BE49-F238E27FC236}">
                <a16:creationId xmlns:a16="http://schemas.microsoft.com/office/drawing/2014/main" id="{E4AA6C5A-4F84-4197-BD42-17374B72A8EF}"/>
              </a:ext>
            </a:extLst>
          </p:cNvPr>
          <p:cNvSpPr txBox="1">
            <a:spLocks noChangeArrowheads="1"/>
          </p:cNvSpPr>
          <p:nvPr/>
        </p:nvSpPr>
        <p:spPr bwMode="auto">
          <a:xfrm>
            <a:off x="1585118" y="4832411"/>
            <a:ext cx="9021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
                <a:srgbClr val="006600"/>
              </a:buClr>
              <a:buSzPct val="110000"/>
            </a:pPr>
            <a:r>
              <a:rPr lang="en-US" sz="2000" dirty="0">
                <a:solidFill>
                  <a:srgbClr val="000000"/>
                </a:solidFill>
                <a:latin typeface="+mn-lt"/>
              </a:rPr>
              <a:t>Define </a:t>
            </a:r>
            <a:r>
              <a:rPr lang="en-US" sz="2000" b="1" dirty="0">
                <a:solidFill>
                  <a:srgbClr val="000000"/>
                </a:solidFill>
                <a:latin typeface="+mn-lt"/>
              </a:rPr>
              <a:t>shape factor for onset of plasticity (failure), </a:t>
            </a:r>
            <a:r>
              <a:rPr lang="en-US" sz="2000" dirty="0">
                <a:solidFill>
                  <a:srgbClr val="000000"/>
                </a:solidFill>
                <a:latin typeface="+mn-lt"/>
              </a:rPr>
              <a:t>measuring efficiency, as</a:t>
            </a:r>
            <a:endParaRPr lang="en-US" sz="1600" dirty="0">
              <a:solidFill>
                <a:srgbClr val="000000"/>
              </a:solidFill>
              <a:latin typeface="+mn-lt"/>
            </a:endParaRPr>
          </a:p>
        </p:txBody>
      </p:sp>
      <p:grpSp>
        <p:nvGrpSpPr>
          <p:cNvPr id="36" name="Group 64">
            <a:extLst>
              <a:ext uri="{FF2B5EF4-FFF2-40B4-BE49-F238E27FC236}">
                <a16:creationId xmlns:a16="http://schemas.microsoft.com/office/drawing/2014/main" id="{4DE28914-8ADC-42C2-8B9D-DC7753B6B159}"/>
              </a:ext>
            </a:extLst>
          </p:cNvPr>
          <p:cNvGrpSpPr>
            <a:grpSpLocks/>
          </p:cNvGrpSpPr>
          <p:nvPr/>
        </p:nvGrpSpPr>
        <p:grpSpPr bwMode="auto">
          <a:xfrm>
            <a:off x="4521076" y="2220829"/>
            <a:ext cx="1098550" cy="1066800"/>
            <a:chOff x="1968" y="1248"/>
            <a:chExt cx="639" cy="672"/>
          </a:xfrm>
        </p:grpSpPr>
        <p:sp>
          <p:nvSpPr>
            <p:cNvPr id="37" name="AutoShape 61">
              <a:extLst>
                <a:ext uri="{FF2B5EF4-FFF2-40B4-BE49-F238E27FC236}">
                  <a16:creationId xmlns:a16="http://schemas.microsoft.com/office/drawing/2014/main" id="{3C0031BD-6B2B-4B55-B169-7C3491A4409D}"/>
                </a:ext>
              </a:extLst>
            </p:cNvPr>
            <p:cNvSpPr>
              <a:spLocks noChangeArrowheads="1"/>
            </p:cNvSpPr>
            <p:nvPr/>
          </p:nvSpPr>
          <p:spPr bwMode="auto">
            <a:xfrm>
              <a:off x="1968" y="1248"/>
              <a:ext cx="639" cy="364"/>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600" dirty="0">
                  <a:solidFill>
                    <a:srgbClr val="000000"/>
                  </a:solidFill>
                  <a:latin typeface="+mn-lt"/>
                </a:rPr>
                <a:t>Area A is </a:t>
              </a:r>
            </a:p>
            <a:p>
              <a:pPr algn="ctr">
                <a:spcBef>
                  <a:spcPct val="0"/>
                </a:spcBef>
                <a:spcAft>
                  <a:spcPct val="0"/>
                </a:spcAft>
              </a:pPr>
              <a:r>
                <a:rPr lang="en-US" sz="1600" dirty="0">
                  <a:solidFill>
                    <a:srgbClr val="000000"/>
                  </a:solidFill>
                  <a:latin typeface="+mn-lt"/>
                </a:rPr>
                <a:t>constant</a:t>
              </a:r>
              <a:endParaRPr lang="en-US" sz="2000" b="1" dirty="0">
                <a:solidFill>
                  <a:srgbClr val="000000"/>
                </a:solidFill>
                <a:latin typeface="+mn-lt"/>
              </a:endParaRPr>
            </a:p>
          </p:txBody>
        </p:sp>
        <p:sp>
          <p:nvSpPr>
            <p:cNvPr id="38" name="Line 62">
              <a:extLst>
                <a:ext uri="{FF2B5EF4-FFF2-40B4-BE49-F238E27FC236}">
                  <a16:creationId xmlns:a16="http://schemas.microsoft.com/office/drawing/2014/main" id="{4B8A2726-2ED7-4236-8F4F-B34A5CE1035C}"/>
                </a:ext>
              </a:extLst>
            </p:cNvPr>
            <p:cNvSpPr>
              <a:spLocks noChangeShapeType="1"/>
            </p:cNvSpPr>
            <p:nvPr/>
          </p:nvSpPr>
          <p:spPr bwMode="auto">
            <a:xfrm>
              <a:off x="2430" y="1612"/>
              <a:ext cx="162" cy="30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aphicFrame>
        <p:nvGraphicFramePr>
          <p:cNvPr id="39" name="Object 5">
            <a:extLst>
              <a:ext uri="{FF2B5EF4-FFF2-40B4-BE49-F238E27FC236}">
                <a16:creationId xmlns:a16="http://schemas.microsoft.com/office/drawing/2014/main" id="{9488B551-E8B6-451D-B2D5-0E69051DC4F4}"/>
              </a:ext>
            </a:extLst>
          </p:cNvPr>
          <p:cNvGraphicFramePr>
            <a:graphicFrameLocks noChangeAspect="1"/>
          </p:cNvGraphicFramePr>
          <p:nvPr/>
        </p:nvGraphicFramePr>
        <p:xfrm>
          <a:off x="5975227" y="2817730"/>
          <a:ext cx="163513" cy="290513"/>
        </p:xfrm>
        <a:graphic>
          <a:graphicData uri="http://schemas.openxmlformats.org/presentationml/2006/ole">
            <mc:AlternateContent xmlns:mc="http://schemas.openxmlformats.org/markup-compatibility/2006">
              <mc:Choice xmlns:v="urn:schemas-microsoft-com:vml" Requires="v">
                <p:oleObj name="Equation" r:id="rId9" imgW="152334" imgH="291973" progId="Equation.3">
                  <p:embed/>
                </p:oleObj>
              </mc:Choice>
              <mc:Fallback>
                <p:oleObj name="Equation" r:id="rId9" imgW="152334" imgH="291973" progId="Equation.3">
                  <p:embed/>
                  <p:pic>
                    <p:nvPicPr>
                      <p:cNvPr id="39" name="Object 5">
                        <a:extLst>
                          <a:ext uri="{FF2B5EF4-FFF2-40B4-BE49-F238E27FC236}">
                            <a16:creationId xmlns:a16="http://schemas.microsoft.com/office/drawing/2014/main" id="{9488B551-E8B6-451D-B2D5-0E69051DC4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75227" y="2817730"/>
                        <a:ext cx="163513"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Group 67">
            <a:extLst>
              <a:ext uri="{FF2B5EF4-FFF2-40B4-BE49-F238E27FC236}">
                <a16:creationId xmlns:a16="http://schemas.microsoft.com/office/drawing/2014/main" id="{EE6426AF-718B-4DA6-BC72-1EFCFF704101}"/>
              </a:ext>
            </a:extLst>
          </p:cNvPr>
          <p:cNvGrpSpPr>
            <a:grpSpLocks/>
          </p:cNvGrpSpPr>
          <p:nvPr/>
        </p:nvGrpSpPr>
        <p:grpSpPr bwMode="auto">
          <a:xfrm>
            <a:off x="609600" y="715879"/>
            <a:ext cx="10972799" cy="1169988"/>
            <a:chOff x="384" y="624"/>
            <a:chExt cx="4674" cy="737"/>
          </a:xfrm>
        </p:grpSpPr>
        <p:sp>
          <p:nvSpPr>
            <p:cNvPr id="41" name="Text Box 5">
              <a:extLst>
                <a:ext uri="{FF2B5EF4-FFF2-40B4-BE49-F238E27FC236}">
                  <a16:creationId xmlns:a16="http://schemas.microsoft.com/office/drawing/2014/main" id="{F4ECE4CF-598D-4575-B9B2-6FCA02211349}"/>
                </a:ext>
              </a:extLst>
            </p:cNvPr>
            <p:cNvSpPr txBox="1">
              <a:spLocks noChangeArrowheads="1"/>
            </p:cNvSpPr>
            <p:nvPr/>
          </p:nvSpPr>
          <p:spPr bwMode="auto">
            <a:xfrm>
              <a:off x="384" y="624"/>
              <a:ext cx="4674"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342900" indent="-342900">
                <a:spcBef>
                  <a:spcPct val="50000"/>
                </a:spcBef>
                <a:spcAft>
                  <a:spcPct val="0"/>
                </a:spcAft>
                <a:buClr>
                  <a:schemeClr val="accent1"/>
                </a:buClr>
                <a:buSzPct val="110000"/>
                <a:buFont typeface="Wingdings" panose="05000000000000000000" pitchFamily="2" charset="2"/>
                <a:buChar char="§"/>
              </a:pPr>
              <a:r>
                <a:rPr lang="en-US" sz="2000" dirty="0">
                  <a:solidFill>
                    <a:srgbClr val="000000"/>
                  </a:solidFill>
                  <a:latin typeface="+mn-lt"/>
                </a:rPr>
                <a:t>Take ratio of bending strength  F</a:t>
              </a:r>
              <a:r>
                <a:rPr lang="en-US" sz="2000" b="1" baseline="-25000" dirty="0">
                  <a:solidFill>
                    <a:srgbClr val="000000"/>
                  </a:solidFill>
                  <a:latin typeface="+mn-lt"/>
                </a:rPr>
                <a:t>f</a:t>
              </a:r>
              <a:r>
                <a:rPr lang="en-US" sz="2000" dirty="0">
                  <a:solidFill>
                    <a:srgbClr val="000000"/>
                  </a:solidFill>
                  <a:latin typeface="+mn-lt"/>
                </a:rPr>
                <a:t>  of shaped section to that (F</a:t>
              </a:r>
              <a:r>
                <a:rPr lang="en-US" sz="2000" b="1" baseline="-25000" dirty="0">
                  <a:solidFill>
                    <a:srgbClr val="000000"/>
                  </a:solidFill>
                  <a:latin typeface="+mn-lt"/>
                </a:rPr>
                <a:t>f,o</a:t>
              </a:r>
              <a:r>
                <a:rPr lang="en-US" sz="2000" dirty="0">
                  <a:solidFill>
                    <a:srgbClr val="000000"/>
                  </a:solidFill>
                  <a:latin typeface="+mn-lt"/>
                </a:rPr>
                <a:t>) of a neutral reference section of the same cross-section area</a:t>
              </a:r>
            </a:p>
            <a:p>
              <a:pPr>
                <a:spcBef>
                  <a:spcPct val="50000"/>
                </a:spcBef>
                <a:spcAft>
                  <a:spcPct val="0"/>
                </a:spcAft>
                <a:buClr>
                  <a:schemeClr val="accent1"/>
                </a:buClr>
                <a:buSzPct val="110000"/>
                <a:buFont typeface="Wingdings" panose="05000000000000000000" pitchFamily="2" charset="2"/>
                <a:buChar char="§"/>
              </a:pPr>
              <a:r>
                <a:rPr lang="en-US" sz="2000" dirty="0">
                  <a:solidFill>
                    <a:srgbClr val="000000"/>
                  </a:solidFill>
                  <a:latin typeface="+mn-lt"/>
                </a:rPr>
                <a:t>  Section modulus of area is Z;  strength scales as </a:t>
              </a:r>
            </a:p>
          </p:txBody>
        </p:sp>
        <p:graphicFrame>
          <p:nvGraphicFramePr>
            <p:cNvPr id="42" name="Object 7">
              <a:extLst>
                <a:ext uri="{FF2B5EF4-FFF2-40B4-BE49-F238E27FC236}">
                  <a16:creationId xmlns:a16="http://schemas.microsoft.com/office/drawing/2014/main" id="{FC379D03-A1E2-47FE-AEE7-AAB11748F1C2}"/>
                </a:ext>
              </a:extLst>
            </p:cNvPr>
            <p:cNvGraphicFramePr>
              <a:graphicFrameLocks noChangeAspect="1"/>
            </p:cNvGraphicFramePr>
            <p:nvPr/>
          </p:nvGraphicFramePr>
          <p:xfrm>
            <a:off x="2645" y="1139"/>
            <a:ext cx="296" cy="215"/>
          </p:xfrm>
          <a:graphic>
            <a:graphicData uri="http://schemas.openxmlformats.org/presentationml/2006/ole">
              <mc:AlternateContent xmlns:mc="http://schemas.openxmlformats.org/markup-compatibility/2006">
                <mc:Choice xmlns:v="urn:schemas-microsoft-com:vml" Requires="v">
                  <p:oleObj name="Equation" r:id="rId11" imgW="469696" imgH="342751" progId="Equation.3">
                    <p:embed/>
                  </p:oleObj>
                </mc:Choice>
                <mc:Fallback>
                  <p:oleObj name="Equation" r:id="rId11" imgW="469696" imgH="342751" progId="Equation.3">
                    <p:embed/>
                    <p:pic>
                      <p:nvPicPr>
                        <p:cNvPr id="42" name="Object 7">
                          <a:extLst>
                            <a:ext uri="{FF2B5EF4-FFF2-40B4-BE49-F238E27FC236}">
                              <a16:creationId xmlns:a16="http://schemas.microsoft.com/office/drawing/2014/main" id="{FC379D03-A1E2-47FE-AEE7-AAB11748F1C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5" y="1139"/>
                          <a:ext cx="296"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Text Box 68">
            <a:extLst>
              <a:ext uri="{FF2B5EF4-FFF2-40B4-BE49-F238E27FC236}">
                <a16:creationId xmlns:a16="http://schemas.microsoft.com/office/drawing/2014/main" id="{E29A64FD-B8B0-4570-93AF-81B40A2BF574}"/>
              </a:ext>
            </a:extLst>
          </p:cNvPr>
          <p:cNvSpPr txBox="1">
            <a:spLocks noChangeArrowheads="1"/>
          </p:cNvSpPr>
          <p:nvPr/>
        </p:nvSpPr>
        <p:spPr bwMode="auto">
          <a:xfrm>
            <a:off x="1487364" y="3039979"/>
            <a:ext cx="1289050" cy="357188"/>
          </a:xfrm>
          <a:prstGeom prst="rect">
            <a:avLst/>
          </a:prstGeom>
          <a:solidFill>
            <a:schemeClr val="bg1">
              <a:lumMod val="95000"/>
            </a:schemeClr>
          </a:solidFill>
          <a:ln w="9525">
            <a:solidFill>
              <a:schemeClr val="bg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sz="1600" dirty="0">
                <a:solidFill>
                  <a:srgbClr val="000000"/>
                </a:solidFill>
                <a:latin typeface="+mn-lt"/>
              </a:rPr>
              <a:t>Area A = b</a:t>
            </a:r>
            <a:r>
              <a:rPr lang="en-US" sz="1600" baseline="30000" dirty="0">
                <a:solidFill>
                  <a:srgbClr val="000000"/>
                </a:solidFill>
                <a:latin typeface="+mn-lt"/>
              </a:rPr>
              <a:t>2</a:t>
            </a:r>
            <a:endParaRPr lang="en-US" sz="2000" b="1" dirty="0">
              <a:solidFill>
                <a:srgbClr val="000000"/>
              </a:solidFill>
              <a:latin typeface="+mn-lt"/>
            </a:endParaRPr>
          </a:p>
        </p:txBody>
      </p:sp>
      <p:grpSp>
        <p:nvGrpSpPr>
          <p:cNvPr id="44" name="Group 71">
            <a:extLst>
              <a:ext uri="{FF2B5EF4-FFF2-40B4-BE49-F238E27FC236}">
                <a16:creationId xmlns:a16="http://schemas.microsoft.com/office/drawing/2014/main" id="{9B071729-CFAE-4C4D-96E3-D91801C6D51F}"/>
              </a:ext>
            </a:extLst>
          </p:cNvPr>
          <p:cNvGrpSpPr>
            <a:grpSpLocks/>
          </p:cNvGrpSpPr>
          <p:nvPr/>
        </p:nvGrpSpPr>
        <p:grpSpPr bwMode="auto">
          <a:xfrm>
            <a:off x="8967664" y="3240005"/>
            <a:ext cx="1497012" cy="760413"/>
            <a:chOff x="4704" y="2346"/>
            <a:chExt cx="870" cy="479"/>
          </a:xfrm>
        </p:grpSpPr>
        <p:sp>
          <p:nvSpPr>
            <p:cNvPr id="45" name="Text Box 69">
              <a:extLst>
                <a:ext uri="{FF2B5EF4-FFF2-40B4-BE49-F238E27FC236}">
                  <a16:creationId xmlns:a16="http://schemas.microsoft.com/office/drawing/2014/main" id="{A976CCE1-D42C-4190-B8C6-9E0E2180697A}"/>
                </a:ext>
              </a:extLst>
            </p:cNvPr>
            <p:cNvSpPr txBox="1">
              <a:spLocks noChangeArrowheads="1"/>
            </p:cNvSpPr>
            <p:nvPr/>
          </p:nvSpPr>
          <p:spPr bwMode="auto">
            <a:xfrm>
              <a:off x="4704" y="2346"/>
              <a:ext cx="870" cy="46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sz="1600" dirty="0">
                  <a:solidFill>
                    <a:srgbClr val="000000"/>
                  </a:solidFill>
                  <a:latin typeface="+mn-lt"/>
                </a:rPr>
                <a:t>Area A and yield strength</a:t>
              </a:r>
            </a:p>
            <a:p>
              <a:pPr>
                <a:spcBef>
                  <a:spcPct val="0"/>
                </a:spcBef>
                <a:spcAft>
                  <a:spcPct val="0"/>
                </a:spcAft>
              </a:pPr>
              <a:r>
                <a:rPr lang="en-US" sz="1600" dirty="0">
                  <a:solidFill>
                    <a:srgbClr val="000000"/>
                  </a:solidFill>
                  <a:latin typeface="+mn-lt"/>
                </a:rPr>
                <a:t>      unchanged</a:t>
              </a:r>
              <a:endParaRPr lang="en-US" sz="2000" b="1" dirty="0">
                <a:solidFill>
                  <a:srgbClr val="000000"/>
                </a:solidFill>
                <a:latin typeface="+mn-lt"/>
              </a:endParaRPr>
            </a:p>
          </p:txBody>
        </p:sp>
        <p:graphicFrame>
          <p:nvGraphicFramePr>
            <p:cNvPr id="46" name="Object 6">
              <a:extLst>
                <a:ext uri="{FF2B5EF4-FFF2-40B4-BE49-F238E27FC236}">
                  <a16:creationId xmlns:a16="http://schemas.microsoft.com/office/drawing/2014/main" id="{C8A4A6DE-634C-4865-BB6F-5AEE4FAF35FB}"/>
                </a:ext>
              </a:extLst>
            </p:cNvPr>
            <p:cNvGraphicFramePr>
              <a:graphicFrameLocks noChangeAspect="1"/>
            </p:cNvGraphicFramePr>
            <p:nvPr/>
          </p:nvGraphicFramePr>
          <p:xfrm>
            <a:off x="4748" y="2610"/>
            <a:ext cx="176" cy="215"/>
          </p:xfrm>
          <a:graphic>
            <a:graphicData uri="http://schemas.openxmlformats.org/presentationml/2006/ole">
              <mc:AlternateContent xmlns:mc="http://schemas.openxmlformats.org/markup-compatibility/2006">
                <mc:Choice xmlns:v="urn:schemas-microsoft-com:vml" Requires="v">
                  <p:oleObj name="Equation" r:id="rId13" imgW="279279" imgH="342751" progId="Equation.3">
                    <p:embed/>
                  </p:oleObj>
                </mc:Choice>
                <mc:Fallback>
                  <p:oleObj name="Equation" r:id="rId13" imgW="279279" imgH="342751" progId="Equation.3">
                    <p:embed/>
                    <p:pic>
                      <p:nvPicPr>
                        <p:cNvPr id="46" name="Object 6">
                          <a:extLst>
                            <a:ext uri="{FF2B5EF4-FFF2-40B4-BE49-F238E27FC236}">
                              <a16:creationId xmlns:a16="http://schemas.microsoft.com/office/drawing/2014/main" id="{C8A4A6DE-634C-4865-BB6F-5AEE4FAF35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8" y="2610"/>
                          <a:ext cx="176"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405890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D8443-8FF9-4260-92E5-3F3C81094809}"/>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77E189EF-9C94-4991-808B-BA2ECF8B26E8}"/>
              </a:ext>
            </a:extLst>
          </p:cNvPr>
          <p:cNvSpPr>
            <a:spLocks noGrp="1"/>
          </p:cNvSpPr>
          <p:nvPr>
            <p:ph type="title"/>
          </p:nvPr>
        </p:nvSpPr>
        <p:spPr/>
        <p:txBody>
          <a:bodyPr/>
          <a:lstStyle/>
          <a:p>
            <a:r>
              <a:rPr lang="en-GB" dirty="0"/>
              <a:t>Tabulation of shape factors</a:t>
            </a:r>
            <a:endParaRPr lang="en-US" dirty="0"/>
          </a:p>
        </p:txBody>
      </p:sp>
      <p:pic>
        <p:nvPicPr>
          <p:cNvPr id="4" name="Picture 8">
            <a:extLst>
              <a:ext uri="{FF2B5EF4-FFF2-40B4-BE49-F238E27FC236}">
                <a16:creationId xmlns:a16="http://schemas.microsoft.com/office/drawing/2014/main" id="{3A16433A-7531-44E0-9439-0EFA9F1D8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766762"/>
            <a:ext cx="587216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9">
            <a:extLst>
              <a:ext uri="{FF2B5EF4-FFF2-40B4-BE49-F238E27FC236}">
                <a16:creationId xmlns:a16="http://schemas.microsoft.com/office/drawing/2014/main" id="{944BC074-8FBE-43BF-8F94-842097051403}"/>
              </a:ext>
            </a:extLst>
          </p:cNvPr>
          <p:cNvSpPr>
            <a:spLocks noChangeShapeType="1"/>
          </p:cNvSpPr>
          <p:nvPr/>
        </p:nvSpPr>
        <p:spPr bwMode="auto">
          <a:xfrm>
            <a:off x="3879949" y="771524"/>
            <a:ext cx="0" cy="517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GB" dirty="0"/>
          </a:p>
        </p:txBody>
      </p:sp>
      <p:cxnSp>
        <p:nvCxnSpPr>
          <p:cNvPr id="6" name="Straight Connector 5">
            <a:extLst>
              <a:ext uri="{FF2B5EF4-FFF2-40B4-BE49-F238E27FC236}">
                <a16:creationId xmlns:a16="http://schemas.microsoft.com/office/drawing/2014/main" id="{25745E12-7A08-43A6-B39A-318EC140A406}"/>
              </a:ext>
            </a:extLst>
          </p:cNvPr>
          <p:cNvCxnSpPr/>
          <p:nvPr/>
        </p:nvCxnSpPr>
        <p:spPr bwMode="auto">
          <a:xfrm>
            <a:off x="7856001" y="771524"/>
            <a:ext cx="0" cy="5172075"/>
          </a:xfrm>
          <a:prstGeom prst="line">
            <a:avLst/>
          </a:prstGeom>
          <a:no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1CC6E8D3-5690-44A3-A552-4A2953E8762A}"/>
              </a:ext>
            </a:extLst>
          </p:cNvPr>
          <p:cNvCxnSpPr/>
          <p:nvPr/>
        </p:nvCxnSpPr>
        <p:spPr bwMode="auto">
          <a:xfrm>
            <a:off x="6789201" y="766762"/>
            <a:ext cx="0" cy="5176837"/>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35224378"/>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1</TotalTime>
  <Words>3854</Words>
  <Application>Microsoft Office PowerPoint</Application>
  <PresentationFormat>Widescreen</PresentationFormat>
  <Paragraphs>390</Paragraphs>
  <Slides>26</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Symbol</vt:lpstr>
      <vt:lpstr>Calibri</vt:lpstr>
      <vt:lpstr>Arial</vt:lpstr>
      <vt:lpstr>TimesNewRoman</vt:lpstr>
      <vt:lpstr>Wingdings</vt:lpstr>
      <vt:lpstr>Courier New</vt:lpstr>
      <vt:lpstr>Times New Roman</vt:lpstr>
      <vt:lpstr>Tahoma</vt:lpstr>
      <vt:lpstr>Ansys - Slide Master</vt:lpstr>
      <vt:lpstr>Equation</vt:lpstr>
      <vt:lpstr>PowerPoint Presentation</vt:lpstr>
      <vt:lpstr>Learning objectives for this lecture unit</vt:lpstr>
      <vt:lpstr>Outline</vt:lpstr>
      <vt:lpstr>Shape efficiency</vt:lpstr>
      <vt:lpstr>Shape and mode of loading</vt:lpstr>
      <vt:lpstr>Shape efficiency: bending stiffness</vt:lpstr>
      <vt:lpstr>Properties of the shape factor</vt:lpstr>
      <vt:lpstr>Shape efficiency: bending strength</vt:lpstr>
      <vt:lpstr>Tabulation of shape factors</vt:lpstr>
      <vt:lpstr>What values of e exist in reality?</vt:lpstr>
      <vt:lpstr>Limits for shape factors e and f</vt:lpstr>
      <vt:lpstr>Indices that include shape</vt:lpstr>
      <vt:lpstr>Selecting material-shape combinations</vt:lpstr>
      <vt:lpstr>Shape on selection charts</vt:lpstr>
      <vt:lpstr>Data organization: structural sections</vt:lpstr>
      <vt:lpstr>Ansys Granta EduPack software database for the Built Environment</vt:lpstr>
      <vt:lpstr>Part of a record for a structural section</vt:lpstr>
      <vt:lpstr>Example: selection of a beam</vt:lpstr>
      <vt:lpstr>Applying constraints with a Limit stage</vt:lpstr>
      <vt:lpstr>Minimizing mass for given EImax</vt:lpstr>
      <vt:lpstr>Minimizing cost for given EImax</vt:lpstr>
      <vt:lpstr>Minimizing embodied energy for given EImax</vt:lpstr>
      <vt:lpstr>Minimizing embodied energy for given EImax</vt:lpstr>
      <vt:lpstr>Summary</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2025-08-27T13:32:27Z</dcterms:created>
  <dcterms:modified xsi:type="dcterms:W3CDTF">2025-08-27T13:34:22Z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