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311" r:id="rId5"/>
    <p:sldId id="312" r:id="rId6"/>
    <p:sldId id="576" r:id="rId7"/>
    <p:sldId id="597" r:id="rId8"/>
    <p:sldId id="307" r:id="rId9"/>
    <p:sldId id="608" r:id="rId10"/>
    <p:sldId id="617" r:id="rId11"/>
    <p:sldId id="618" r:id="rId12"/>
    <p:sldId id="619" r:id="rId13"/>
    <p:sldId id="620" r:id="rId14"/>
    <p:sldId id="621" r:id="rId15"/>
    <p:sldId id="615" r:id="rId16"/>
    <p:sldId id="622" r:id="rId17"/>
    <p:sldId id="593" r:id="rId18"/>
    <p:sldId id="594" r:id="rId19"/>
    <p:sldId id="595" r:id="rId20"/>
    <p:sldId id="623" r:id="rId21"/>
    <p:sldId id="624" r:id="rId22"/>
    <p:sldId id="611" r:id="rId23"/>
    <p:sldId id="604" r:id="rId24"/>
    <p:sldId id="605" r:id="rId25"/>
    <p:sldId id="606" r:id="rId26"/>
    <p:sldId id="613" r:id="rId27"/>
    <p:sldId id="614" r:id="rId28"/>
    <p:sldId id="585" r:id="rId29"/>
    <p:sldId id="310"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387F70FB-E3BD-4AC2-BB21-8706E11BAA09}" type="slidenum">
              <a:rPr lang="en-GB" b="1">
                <a:solidFill>
                  <a:srgbClr val="000000"/>
                </a:solidFill>
              </a:rPr>
              <a:pPr/>
              <a:t>10</a:t>
            </a:fld>
            <a:endParaRPr lang="en-GB" b="1" dirty="0">
              <a:solidFill>
                <a:srgbClr val="000000"/>
              </a:solidFill>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Surface treatment branch of the Process tree</a:t>
            </a:r>
          </a:p>
          <a:p>
            <a:pPr algn="ctr"/>
            <a:endParaRPr lang="en-GB" sz="900" b="1" i="1" dirty="0"/>
          </a:p>
          <a:p>
            <a:r>
              <a:rPr lang="en-GB" sz="900" dirty="0"/>
              <a:t>So far we have discussed shaping and joining processes. The remaining family – </a:t>
            </a:r>
            <a:r>
              <a:rPr lang="en-GB" sz="900" b="1" dirty="0">
                <a:solidFill>
                  <a:srgbClr val="CC0000"/>
                </a:solidFill>
              </a:rPr>
              <a:t>surface treatment</a:t>
            </a:r>
            <a:r>
              <a:rPr lang="en-GB" sz="900" dirty="0"/>
              <a:t> – can be structured and selected in similar ways. This frame shows the surface treatment tree, with the class of </a:t>
            </a:r>
            <a:r>
              <a:rPr lang="en-GB" sz="900" b="1" dirty="0">
                <a:solidFill>
                  <a:srgbClr val="CC0000"/>
                </a:solidFill>
              </a:rPr>
              <a:t>coating</a:t>
            </a:r>
            <a:r>
              <a:rPr lang="en-GB" sz="900" dirty="0"/>
              <a:t> expanded to show members and some of their attributes. An attribute unique to surface treatment is the </a:t>
            </a:r>
            <a:r>
              <a:rPr lang="en-GB" sz="900" b="1" dirty="0">
                <a:solidFill>
                  <a:srgbClr val="CC0000"/>
                </a:solidFill>
              </a:rPr>
              <a:t>function of the treatment</a:t>
            </a:r>
            <a:r>
              <a:rPr lang="en-GB" sz="900" dirty="0"/>
              <a:t>. Typical functions are listed in the lower part of the frame.</a:t>
            </a:r>
          </a:p>
          <a:p>
            <a:endParaRPr lang="en-GB" dirty="0"/>
          </a:p>
        </p:txBody>
      </p:sp>
    </p:spTree>
    <p:extLst>
      <p:ext uri="{BB962C8B-B14F-4D97-AF65-F5344CB8AC3E}">
        <p14:creationId xmlns:p14="http://schemas.microsoft.com/office/powerpoint/2010/main" val="173868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D8357210-DF90-412B-8B5F-1EC09B354A9B}" type="slidenum">
              <a:rPr lang="en-GB" b="1">
                <a:solidFill>
                  <a:srgbClr val="000000"/>
                </a:solidFill>
              </a:rPr>
              <a:pPr/>
              <a:t>11</a:t>
            </a:fld>
            <a:endParaRPr lang="en-GB" b="1" dirty="0">
              <a:solidFill>
                <a:srgbClr val="000000"/>
              </a:solidFill>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key steps in choosing a surface treatment process</a:t>
            </a:r>
          </a:p>
          <a:p>
            <a:pPr algn="ctr"/>
            <a:endParaRPr lang="en-GB" sz="900" b="1" i="1" dirty="0"/>
          </a:p>
          <a:p>
            <a:r>
              <a:rPr lang="en-US" sz="900" dirty="0">
                <a:cs typeface="Times New Roman" panose="02020603050405020304" pitchFamily="18" charset="0"/>
              </a:rPr>
              <a:t>This frame show </a:t>
            </a:r>
            <a:r>
              <a:rPr lang="en-US" sz="900" b="1" dirty="0">
                <a:solidFill>
                  <a:srgbClr val="CC0000"/>
                </a:solidFill>
                <a:cs typeface="Times New Roman" panose="02020603050405020304" pitchFamily="18" charset="0"/>
              </a:rPr>
              <a:t>structured</a:t>
            </a:r>
            <a:r>
              <a:rPr lang="en-US" sz="900" dirty="0">
                <a:cs typeface="Times New Roman" panose="02020603050405020304" pitchFamily="18" charset="0"/>
              </a:rPr>
              <a:t> and </a:t>
            </a:r>
            <a:r>
              <a:rPr lang="en-US" sz="900" b="1" dirty="0">
                <a:solidFill>
                  <a:srgbClr val="CC0000"/>
                </a:solidFill>
                <a:cs typeface="Times New Roman" panose="02020603050405020304" pitchFamily="18" charset="0"/>
              </a:rPr>
              <a:t>unstructured data</a:t>
            </a:r>
            <a:r>
              <a:rPr lang="en-US" sz="900" dirty="0">
                <a:cs typeface="Times New Roman" panose="02020603050405020304" pitchFamily="18" charset="0"/>
              </a:rPr>
              <a:t> for a </a:t>
            </a:r>
            <a:r>
              <a:rPr lang="en-US" sz="900" b="1" dirty="0">
                <a:solidFill>
                  <a:srgbClr val="CC0000"/>
                </a:solidFill>
                <a:cs typeface="Times New Roman" panose="02020603050405020304" pitchFamily="18" charset="0"/>
              </a:rPr>
              <a:t>surface treatment process</a:t>
            </a:r>
            <a:r>
              <a:rPr lang="en-US" sz="900" dirty="0">
                <a:cs typeface="Times New Roman" panose="02020603050405020304" pitchFamily="18" charset="0"/>
              </a:rPr>
              <a:t>. The</a:t>
            </a:r>
            <a:r>
              <a:rPr lang="en-GB" sz="900" dirty="0">
                <a:cs typeface="Times New Roman" panose="02020603050405020304" pitchFamily="18" charset="0"/>
              </a:rPr>
              <a:t> </a:t>
            </a:r>
            <a:r>
              <a:rPr lang="en-US" sz="900" dirty="0">
                <a:cs typeface="Times New Roman" panose="02020603050405020304" pitchFamily="18" charset="0"/>
              </a:rPr>
              <a:t>most critical attributes are the function that the treatment is required to provide and the</a:t>
            </a:r>
            <a:r>
              <a:rPr lang="en-GB" sz="900" dirty="0">
                <a:cs typeface="Times New Roman" panose="02020603050405020304" pitchFamily="18" charset="0"/>
              </a:rPr>
              <a:t> </a:t>
            </a:r>
            <a:r>
              <a:rPr lang="en-US" sz="900" dirty="0">
                <a:cs typeface="Times New Roman" panose="02020603050405020304" pitchFamily="18" charset="0"/>
              </a:rPr>
              <a:t>materials to which it will be applied, accessed via the links.</a:t>
            </a:r>
          </a:p>
          <a:p>
            <a:endParaRPr lang="en-US" sz="900" dirty="0">
              <a:cs typeface="Times New Roman" panose="02020603050405020304" pitchFamily="18" charset="0"/>
            </a:endParaRPr>
          </a:p>
          <a:p>
            <a:r>
              <a:rPr lang="en-GB" sz="900" dirty="0"/>
              <a:t>The </a:t>
            </a:r>
            <a:r>
              <a:rPr lang="en-GB" sz="900" b="1" dirty="0">
                <a:solidFill>
                  <a:srgbClr val="CC0000"/>
                </a:solidFill>
              </a:rPr>
              <a:t>key constraints</a:t>
            </a:r>
            <a:r>
              <a:rPr lang="en-GB" sz="900" dirty="0"/>
              <a:t> when selecting a surface treatment process are the </a:t>
            </a:r>
            <a:r>
              <a:rPr lang="en-GB" sz="900" b="1" dirty="0">
                <a:solidFill>
                  <a:srgbClr val="CC0000"/>
                </a:solidFill>
              </a:rPr>
              <a:t>material </a:t>
            </a:r>
            <a:r>
              <a:rPr lang="en-GB" sz="900" dirty="0"/>
              <a:t>to be treated and the </a:t>
            </a:r>
            <a:r>
              <a:rPr lang="en-GB" sz="900" b="1" dirty="0">
                <a:solidFill>
                  <a:srgbClr val="CC0000"/>
                </a:solidFill>
              </a:rPr>
              <a:t>function of the treatment</a:t>
            </a:r>
            <a:r>
              <a:rPr lang="en-GB" sz="900" dirty="0"/>
              <a:t>.</a:t>
            </a:r>
          </a:p>
        </p:txBody>
      </p:sp>
    </p:spTree>
    <p:extLst>
      <p:ext uri="{BB962C8B-B14F-4D97-AF65-F5344CB8AC3E}">
        <p14:creationId xmlns:p14="http://schemas.microsoft.com/office/powerpoint/2010/main" val="108980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02FBF9F2-3598-40D3-B382-629BB41F1796}" type="slidenum">
              <a:rPr lang="en-GB" smtClean="0">
                <a:latin typeface="Times New Roman" pitchFamily="18" charset="0"/>
              </a:rPr>
              <a:pPr/>
              <a:t>12</a:t>
            </a:fld>
            <a:endParaRPr lang="en-GB" dirty="0">
              <a:latin typeface="Times New Roman"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latin typeface="Arial" charset="0"/>
                <a:cs typeface="Arial" charset="0"/>
              </a:rPr>
              <a:t>Cost, price and value</a:t>
            </a:r>
          </a:p>
          <a:p>
            <a:endParaRPr lang="en-GB" sz="900" dirty="0">
              <a:latin typeface="Arial" charset="0"/>
              <a:cs typeface="Arial" charset="0"/>
            </a:endParaRPr>
          </a:p>
          <a:p>
            <a:r>
              <a:rPr lang="en-GB" sz="900" dirty="0">
                <a:latin typeface="Arial" charset="0"/>
                <a:cs typeface="Arial" charset="0"/>
              </a:rPr>
              <a:t>This first frame introduces the distinction between </a:t>
            </a:r>
            <a:r>
              <a:rPr lang="en-GB" sz="900" b="1" dirty="0">
                <a:solidFill>
                  <a:srgbClr val="CC0000"/>
                </a:solidFill>
                <a:latin typeface="Arial" charset="0"/>
                <a:cs typeface="Arial" charset="0"/>
              </a:rPr>
              <a:t>cost C, price P</a:t>
            </a:r>
            <a:r>
              <a:rPr lang="en-GB" sz="900" dirty="0">
                <a:latin typeface="Arial" charset="0"/>
                <a:cs typeface="Arial" charset="0"/>
              </a:rPr>
              <a:t> and </a:t>
            </a:r>
            <a:r>
              <a:rPr lang="en-GB" sz="900" b="1" dirty="0">
                <a:solidFill>
                  <a:srgbClr val="CC0000"/>
                </a:solidFill>
                <a:latin typeface="Arial" charset="0"/>
                <a:cs typeface="Arial" charset="0"/>
              </a:rPr>
              <a:t>value V</a:t>
            </a:r>
            <a:r>
              <a:rPr lang="en-GB" sz="900" dirty="0">
                <a:latin typeface="Arial" charset="0"/>
                <a:cs typeface="Arial" charset="0"/>
              </a:rPr>
              <a:t>. Materials and processes are chosen to maximize value and minimize cost, giving the greatest scope for </a:t>
            </a:r>
            <a:r>
              <a:rPr lang="en-GB" sz="900" b="1" dirty="0">
                <a:solidFill>
                  <a:srgbClr val="CC0000"/>
                </a:solidFill>
                <a:latin typeface="Arial" charset="0"/>
                <a:cs typeface="Arial" charset="0"/>
              </a:rPr>
              <a:t>profit P – C</a:t>
            </a:r>
            <a:r>
              <a:rPr lang="en-GB" sz="900" dirty="0">
                <a:latin typeface="Arial" charset="0"/>
                <a:cs typeface="Arial" charset="0"/>
              </a:rPr>
              <a:t>. This is achieved by minimizing material and manufacturing cost without compromising quality.</a:t>
            </a:r>
          </a:p>
        </p:txBody>
      </p:sp>
    </p:spTree>
    <p:extLst>
      <p:ext uri="{BB962C8B-B14F-4D97-AF65-F5344CB8AC3E}">
        <p14:creationId xmlns:p14="http://schemas.microsoft.com/office/powerpoint/2010/main" val="316661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Materials cost information</a:t>
            </a:r>
          </a:p>
          <a:p>
            <a:pPr algn="ctr"/>
            <a:endParaRPr lang="en-GB" b="1" i="1" dirty="0"/>
          </a:p>
          <a:p>
            <a:r>
              <a:rPr lang="en-GB" dirty="0"/>
              <a:t>There is approximate</a:t>
            </a:r>
            <a:r>
              <a:rPr lang="en-GB" baseline="0" dirty="0"/>
              <a:t> cost information for materials that is updated once every year with the editions. This information should be used with caution, since it is mainly for comparisons between material. In the Elements database, there is additional information on price variability and risk.</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dirty="0"/>
          </a:p>
        </p:txBody>
      </p:sp>
    </p:spTree>
    <p:extLst>
      <p:ext uri="{BB962C8B-B14F-4D97-AF65-F5344CB8AC3E}">
        <p14:creationId xmlns:p14="http://schemas.microsoft.com/office/powerpoint/2010/main" val="4341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14</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Cost</a:t>
            </a:r>
            <a:r>
              <a:rPr lang="en-GB" sz="900" b="1" i="1" baseline="0" dirty="0"/>
              <a:t> estimation</a:t>
            </a:r>
          </a:p>
          <a:p>
            <a:pPr algn="ctr"/>
            <a:endParaRPr lang="en-GB" sz="900" b="1" i="1" dirty="0"/>
          </a:p>
          <a:p>
            <a:r>
              <a:rPr lang="en-GB" sz="900" dirty="0">
                <a:latin typeface="Arial" charset="0"/>
                <a:cs typeface="Arial" charset="0"/>
              </a:rPr>
              <a:t>The nature and detail of cost modelling depends on the purpose for which it is done. Cost estimation for competitive bidding for a contract is a skilled job: an error of 5% can mean the difference between profit and loss. Our purpose here is quite different: it is to estimate </a:t>
            </a:r>
            <a:r>
              <a:rPr lang="en-GB" sz="900" b="1" dirty="0">
                <a:solidFill>
                  <a:srgbClr val="CC0000"/>
                </a:solidFill>
                <a:latin typeface="Arial" charset="0"/>
                <a:cs typeface="Arial" charset="0"/>
              </a:rPr>
              <a:t>relative cost</a:t>
            </a:r>
            <a:r>
              <a:rPr lang="en-GB" sz="900" dirty="0">
                <a:latin typeface="Arial" charset="0"/>
                <a:cs typeface="Arial" charset="0"/>
              </a:rPr>
              <a:t> with just enough precision to </a:t>
            </a:r>
            <a:r>
              <a:rPr lang="en-GB" sz="900" b="1" dirty="0">
                <a:solidFill>
                  <a:srgbClr val="CC0000"/>
                </a:solidFill>
                <a:latin typeface="Arial" charset="0"/>
                <a:cs typeface="Arial" charset="0"/>
              </a:rPr>
              <a:t>compare competing processes.</a:t>
            </a:r>
          </a:p>
          <a:p>
            <a:r>
              <a:rPr lang="en-AU" sz="900" dirty="0">
                <a:latin typeface="Arial" charset="0"/>
                <a:cs typeface="Times New Roman" pitchFamily="18" charset="0"/>
              </a:rPr>
              <a:t>   </a:t>
            </a:r>
          </a:p>
          <a:p>
            <a:r>
              <a:rPr lang="en-AU" sz="900" dirty="0">
                <a:latin typeface="Arial" charset="0"/>
                <a:cs typeface="Times New Roman" pitchFamily="18" charset="0"/>
              </a:rPr>
              <a:t>The manufacture of a component consumes resources, shown in the lower part of this frame. Each has an associated cost. The final cost is the sum of those of the resources it consumes. They are defined in the next frame.</a:t>
            </a:r>
            <a:r>
              <a:rPr lang="en-AU" sz="1000" dirty="0">
                <a:latin typeface="Arial" charset="0"/>
                <a:cs typeface="Times New Roman" pitchFamily="18" charset="0"/>
              </a:rPr>
              <a:t> </a:t>
            </a:r>
            <a:endParaRPr lang="en-GB" sz="1000" dirty="0">
              <a:latin typeface="Arial" charset="0"/>
              <a:cs typeface="Times New Roman" pitchFamily="18" charset="0"/>
            </a:endParaRPr>
          </a:p>
          <a:p>
            <a:endParaRPr lang="en-GB" sz="900" dirty="0"/>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15</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components of the cost model</a:t>
            </a:r>
          </a:p>
          <a:p>
            <a:pPr algn="ctr"/>
            <a:endParaRPr lang="en-GB" sz="900" b="1" i="1" dirty="0"/>
          </a:p>
          <a:p>
            <a:r>
              <a:rPr lang="en-AU" sz="900" dirty="0">
                <a:latin typeface="Arial" charset="0"/>
                <a:cs typeface="Times New Roman" pitchFamily="18" charset="0"/>
              </a:rPr>
              <a:t>The cost of producing a component of mass </a:t>
            </a:r>
            <a:r>
              <a:rPr lang="en-AU" sz="900" i="1" dirty="0">
                <a:latin typeface="Arial" charset="0"/>
                <a:cs typeface="Times New Roman" pitchFamily="18" charset="0"/>
              </a:rPr>
              <a:t>m</a:t>
            </a:r>
            <a:r>
              <a:rPr lang="en-AU" sz="900" dirty="0">
                <a:latin typeface="Arial" charset="0"/>
                <a:cs typeface="Times New Roman" pitchFamily="18" charset="0"/>
              </a:rPr>
              <a:t> entails:</a:t>
            </a:r>
          </a:p>
          <a:p>
            <a:pPr>
              <a:buClr>
                <a:srgbClr val="C70F44"/>
              </a:buClr>
              <a:buSzPct val="120000"/>
              <a:buFont typeface="Wingdings" pitchFamily="2" charset="2"/>
              <a:buChar char="§"/>
            </a:pPr>
            <a:r>
              <a:rPr lang="en-AU" sz="900" dirty="0">
                <a:latin typeface="Arial" charset="0"/>
                <a:cs typeface="Times New Roman" pitchFamily="18" charset="0"/>
              </a:rPr>
              <a:t>  The cost </a:t>
            </a:r>
            <a:r>
              <a:rPr lang="en-AU" sz="900" i="1" dirty="0">
                <a:latin typeface="Arial" charset="0"/>
                <a:cs typeface="Times New Roman" pitchFamily="18" charset="0"/>
              </a:rPr>
              <a:t>C</a:t>
            </a:r>
            <a:r>
              <a:rPr lang="en-AU" sz="900" i="1" baseline="-25000" dirty="0">
                <a:latin typeface="Arial" charset="0"/>
                <a:cs typeface="Times New Roman" pitchFamily="18" charset="0"/>
              </a:rPr>
              <a:t>m</a:t>
            </a:r>
            <a:r>
              <a:rPr lang="en-AU" sz="900" dirty="0">
                <a:latin typeface="Arial" charset="0"/>
                <a:cs typeface="Times New Roman" pitchFamily="18" charset="0"/>
              </a:rPr>
              <a:t> ($/kg) of the </a:t>
            </a:r>
            <a:r>
              <a:rPr lang="en-AU" sz="900" b="1" dirty="0">
                <a:solidFill>
                  <a:srgbClr val="C70F44"/>
                </a:solidFill>
                <a:latin typeface="Arial" charset="0"/>
                <a:cs typeface="Times New Roman" pitchFamily="18" charset="0"/>
              </a:rPr>
              <a:t>materials</a:t>
            </a:r>
            <a:r>
              <a:rPr lang="en-AU" sz="900" dirty="0">
                <a:latin typeface="Arial" charset="0"/>
                <a:cs typeface="Times New Roman" pitchFamily="18" charset="0"/>
              </a:rPr>
              <a:t> and </a:t>
            </a:r>
            <a:r>
              <a:rPr lang="en-AU" sz="900" b="1" dirty="0">
                <a:solidFill>
                  <a:srgbClr val="C70F44"/>
                </a:solidFill>
                <a:latin typeface="Arial" charset="0"/>
                <a:cs typeface="Times New Roman" pitchFamily="18" charset="0"/>
              </a:rPr>
              <a:t>consumable feed-stocks</a:t>
            </a:r>
            <a:r>
              <a:rPr lang="en-AU" sz="900" dirty="0">
                <a:latin typeface="Arial" charset="0"/>
                <a:cs typeface="Times New Roman" pitchFamily="18" charset="0"/>
              </a:rPr>
              <a:t> from which it is made.  </a:t>
            </a:r>
          </a:p>
          <a:p>
            <a:pPr>
              <a:buClr>
                <a:srgbClr val="C70F44"/>
              </a:buClr>
              <a:buSzPct val="120000"/>
              <a:buFont typeface="Wingdings" pitchFamily="2" charset="2"/>
              <a:buChar char="§"/>
            </a:pPr>
            <a:r>
              <a:rPr lang="en-AU" sz="900" dirty="0">
                <a:latin typeface="Arial" charset="0"/>
                <a:cs typeface="Times New Roman" pitchFamily="18" charset="0"/>
              </a:rPr>
              <a:t>  The cost of dedicated </a:t>
            </a:r>
            <a:r>
              <a:rPr lang="en-AU" sz="900" b="1" dirty="0">
                <a:solidFill>
                  <a:srgbClr val="C70F44"/>
                </a:solidFill>
                <a:latin typeface="Arial" charset="0"/>
                <a:cs typeface="Times New Roman" pitchFamily="18" charset="0"/>
              </a:rPr>
              <a:t>tooling</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25000" dirty="0">
                <a:latin typeface="Arial" charset="0"/>
                <a:cs typeface="Times New Roman" pitchFamily="18" charset="0"/>
              </a:rPr>
              <a:t>t</a:t>
            </a:r>
            <a:r>
              <a:rPr lang="en-AU" sz="900" i="1" dirty="0">
                <a:latin typeface="Arial" charset="0"/>
                <a:cs typeface="Times New Roman" pitchFamily="18" charset="0"/>
              </a:rPr>
              <a:t> </a:t>
            </a:r>
            <a:r>
              <a:rPr lang="en-AU" sz="900" dirty="0">
                <a:latin typeface="Arial" charset="0"/>
                <a:cs typeface="Times New Roman" pitchFamily="18" charset="0"/>
              </a:rPr>
              <a:t> ($).</a:t>
            </a:r>
          </a:p>
          <a:p>
            <a:pPr>
              <a:buClr>
                <a:srgbClr val="C70F44"/>
              </a:buClr>
              <a:buSzPct val="120000"/>
              <a:buFont typeface="Wingdings" pitchFamily="2" charset="2"/>
              <a:buChar char="§"/>
            </a:pPr>
            <a:r>
              <a:rPr lang="en-AU" sz="900" dirty="0">
                <a:latin typeface="Arial" charset="0"/>
                <a:cs typeface="Times New Roman" pitchFamily="18" charset="0"/>
              </a:rPr>
              <a:t>  The cost of the capital </a:t>
            </a:r>
            <a:r>
              <a:rPr lang="en-AU" sz="900" b="1" dirty="0">
                <a:solidFill>
                  <a:srgbClr val="C70F44"/>
                </a:solidFill>
                <a:latin typeface="Arial" charset="0"/>
                <a:cs typeface="Times New Roman" pitchFamily="18" charset="0"/>
              </a:rPr>
              <a:t>equipment,</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25000" dirty="0">
                <a:latin typeface="Arial" charset="0"/>
                <a:cs typeface="Times New Roman" pitchFamily="18" charset="0"/>
              </a:rPr>
              <a:t>c</a:t>
            </a:r>
            <a:r>
              <a:rPr lang="en-AU" sz="900" dirty="0">
                <a:latin typeface="Arial" charset="0"/>
                <a:cs typeface="Times New Roman" pitchFamily="18" charset="0"/>
              </a:rPr>
              <a:t> ($), in which the tooling will be used. </a:t>
            </a:r>
          </a:p>
          <a:p>
            <a:pPr>
              <a:buClr>
                <a:srgbClr val="C70F44"/>
              </a:buClr>
              <a:buSzPct val="120000"/>
              <a:buFont typeface="Wingdings" pitchFamily="2" charset="2"/>
              <a:buChar char="§"/>
            </a:pPr>
            <a:r>
              <a:rPr lang="en-AU" sz="900" i="1" dirty="0">
                <a:latin typeface="Arial" charset="0"/>
                <a:cs typeface="Times New Roman" pitchFamily="18" charset="0"/>
              </a:rPr>
              <a:t>  </a:t>
            </a:r>
            <a:r>
              <a:rPr lang="en-AU" sz="900" i="0" dirty="0">
                <a:latin typeface="Arial" charset="0"/>
                <a:cs typeface="Times New Roman" pitchFamily="18" charset="0"/>
              </a:rPr>
              <a:t>T</a:t>
            </a:r>
            <a:r>
              <a:rPr lang="en-AU" sz="900" dirty="0">
                <a:latin typeface="Arial" charset="0"/>
                <a:cs typeface="Times New Roman" pitchFamily="18" charset="0"/>
              </a:rPr>
              <a:t>he cost of </a:t>
            </a:r>
            <a:r>
              <a:rPr lang="en-AU" sz="900" b="1" dirty="0">
                <a:solidFill>
                  <a:srgbClr val="C70F44"/>
                </a:solidFill>
                <a:latin typeface="Arial" charset="0"/>
                <a:cs typeface="Times New Roman" pitchFamily="18" charset="0"/>
              </a:rPr>
              <a:t>time</a:t>
            </a:r>
            <a:r>
              <a:rPr lang="en-AU" sz="900" dirty="0">
                <a:latin typeface="Arial" charset="0"/>
                <a:cs typeface="Times New Roman" pitchFamily="18" charset="0"/>
              </a:rPr>
              <a:t>, chargeable at an overhead rate (thus with units of $/hr), in which we include the cost of labor, administration and general plant costs. </a:t>
            </a:r>
          </a:p>
          <a:p>
            <a:pPr>
              <a:buClr>
                <a:srgbClr val="C70F44"/>
              </a:buClr>
              <a:buSzPct val="120000"/>
              <a:buFont typeface="Wingdings" pitchFamily="2" charset="2"/>
              <a:buChar char="§"/>
            </a:pPr>
            <a:r>
              <a:rPr lang="en-AU" sz="900" dirty="0">
                <a:latin typeface="Arial" charset="0"/>
                <a:cs typeface="Times New Roman" pitchFamily="18" charset="0"/>
              </a:rPr>
              <a:t>  The cost of </a:t>
            </a:r>
            <a:r>
              <a:rPr lang="en-AU" sz="900" b="1" dirty="0">
                <a:solidFill>
                  <a:srgbClr val="C70F44"/>
                </a:solidFill>
                <a:latin typeface="Arial" charset="0"/>
                <a:cs typeface="Times New Roman" pitchFamily="18" charset="0"/>
              </a:rPr>
              <a:t>energy</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25000" dirty="0">
                <a:latin typeface="Arial" charset="0"/>
                <a:cs typeface="Times New Roman" pitchFamily="18" charset="0"/>
              </a:rPr>
              <a:t>e</a:t>
            </a:r>
            <a:r>
              <a:rPr lang="en-AU" sz="900" dirty="0">
                <a:latin typeface="Arial" charset="0"/>
                <a:cs typeface="Times New Roman" pitchFamily="18" charset="0"/>
              </a:rPr>
              <a:t> which is sometimes charged against a process-step if it is very energy intensive but more usually is treated as part of the overhead and lumped into the overhead, as we shall do here. </a:t>
            </a:r>
          </a:p>
          <a:p>
            <a:pPr>
              <a:buClr>
                <a:srgbClr val="C70F44"/>
              </a:buClr>
              <a:buSzPct val="120000"/>
              <a:buFont typeface="Wingdings" pitchFamily="2" charset="2"/>
              <a:buChar char="§"/>
            </a:pPr>
            <a:r>
              <a:rPr lang="en-AU" sz="900" dirty="0">
                <a:latin typeface="Arial" charset="0"/>
                <a:cs typeface="Times New Roman" pitchFamily="18" charset="0"/>
              </a:rPr>
              <a:t>  The cost of </a:t>
            </a:r>
            <a:r>
              <a:rPr lang="en-AU" sz="900" b="1" dirty="0">
                <a:solidFill>
                  <a:srgbClr val="C70F44"/>
                </a:solidFill>
                <a:latin typeface="Arial" charset="0"/>
                <a:cs typeface="Times New Roman" pitchFamily="18" charset="0"/>
              </a:rPr>
              <a:t>information</a:t>
            </a:r>
            <a:r>
              <a:rPr lang="en-AU" sz="900" dirty="0">
                <a:latin typeface="Arial" charset="0"/>
                <a:cs typeface="Times New Roman" pitchFamily="18" charset="0"/>
              </a:rPr>
              <a:t>, meaning that of research and development, royalty or license fees; this, too, we view as a cost per unit time and lump it into the overhead.</a:t>
            </a:r>
          </a:p>
          <a:p>
            <a:endParaRPr lang="en-GB" sz="900" dirty="0">
              <a:latin typeface="Arial" charset="0"/>
              <a:cs typeface="Arial" charset="0"/>
            </a:endParaRPr>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16</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basic cost equation</a:t>
            </a:r>
          </a:p>
          <a:p>
            <a:pPr algn="ctr"/>
            <a:endParaRPr lang="en-GB" sz="900" b="1" i="1" dirty="0"/>
          </a:p>
          <a:p>
            <a:pPr>
              <a:lnSpc>
                <a:spcPct val="110000"/>
              </a:lnSpc>
            </a:pPr>
            <a:r>
              <a:rPr lang="en-AU" sz="900" dirty="0">
                <a:latin typeface="Arial" charset="0"/>
                <a:cs typeface="Times New Roman" pitchFamily="18" charset="0"/>
              </a:rPr>
              <a:t>Consider now the manufacture of a component (the “unit of output”) weighing </a:t>
            </a:r>
            <a:r>
              <a:rPr lang="en-AU" sz="900" i="1" dirty="0">
                <a:latin typeface="Arial" charset="0"/>
                <a:cs typeface="Times New Roman" pitchFamily="18" charset="0"/>
              </a:rPr>
              <a:t>m </a:t>
            </a:r>
            <a:r>
              <a:rPr lang="en-AU" sz="900" dirty="0">
                <a:latin typeface="Arial" charset="0"/>
                <a:cs typeface="Times New Roman" pitchFamily="18" charset="0"/>
              </a:rPr>
              <a:t>kg, and made of a material costing </a:t>
            </a:r>
            <a:r>
              <a:rPr lang="en-AU" sz="900" i="1" dirty="0">
                <a:latin typeface="Arial" charset="0"/>
                <a:cs typeface="Times New Roman" pitchFamily="18" charset="0"/>
              </a:rPr>
              <a:t>C</a:t>
            </a:r>
            <a:r>
              <a:rPr lang="en-AU" sz="900" i="1" baseline="-30000" dirty="0">
                <a:latin typeface="Arial" charset="0"/>
                <a:cs typeface="Times New Roman" pitchFamily="18" charset="0"/>
              </a:rPr>
              <a:t>m</a:t>
            </a:r>
            <a:r>
              <a:rPr lang="en-AU" sz="900" dirty="0">
                <a:latin typeface="Arial" charset="0"/>
                <a:cs typeface="Times New Roman" pitchFamily="18" charset="0"/>
              </a:rPr>
              <a:t> $/kg. The first contribution to the unit cost is that of the </a:t>
            </a:r>
            <a:r>
              <a:rPr lang="en-AU" sz="900" b="1" dirty="0">
                <a:solidFill>
                  <a:srgbClr val="C70F44"/>
                </a:solidFill>
                <a:latin typeface="Arial" charset="0"/>
                <a:cs typeface="Times New Roman" pitchFamily="18" charset="0"/>
              </a:rPr>
              <a:t>material</a:t>
            </a:r>
            <a:r>
              <a:rPr lang="en-AU" sz="900" dirty="0">
                <a:latin typeface="Arial" charset="0"/>
                <a:cs typeface="Times New Roman" pitchFamily="18" charset="0"/>
              </a:rPr>
              <a:t>  </a:t>
            </a:r>
            <a:r>
              <a:rPr lang="en-AU" sz="900" i="1" dirty="0">
                <a:latin typeface="Arial" charset="0"/>
                <a:cs typeface="Times New Roman" pitchFamily="18" charset="0"/>
              </a:rPr>
              <a:t>mC</a:t>
            </a:r>
            <a:r>
              <a:rPr lang="en-AU" sz="900" i="1" baseline="-30000" dirty="0">
                <a:latin typeface="Arial" charset="0"/>
                <a:cs typeface="Times New Roman" pitchFamily="18" charset="0"/>
              </a:rPr>
              <a:t>m</a:t>
            </a:r>
            <a:r>
              <a:rPr lang="en-AU" sz="900" i="1" dirty="0">
                <a:latin typeface="Arial" charset="0"/>
                <a:cs typeface="Times New Roman" pitchFamily="18" charset="0"/>
              </a:rPr>
              <a:t> </a:t>
            </a:r>
            <a:r>
              <a:rPr lang="en-AU" sz="900" dirty="0">
                <a:latin typeface="Arial" charset="0"/>
                <a:cs typeface="Times New Roman" pitchFamily="18" charset="0"/>
              </a:rPr>
              <a:t>magnified by the factor </a:t>
            </a:r>
            <a:r>
              <a:rPr lang="en-AU" sz="900" i="1" dirty="0">
                <a:latin typeface="Arial" charset="0"/>
                <a:cs typeface="Times New Roman" pitchFamily="18" charset="0"/>
              </a:rPr>
              <a:t>1/(1-f)</a:t>
            </a:r>
            <a:r>
              <a:rPr lang="en-AU" sz="900" dirty="0">
                <a:latin typeface="Arial" charset="0"/>
                <a:cs typeface="Times New Roman" pitchFamily="18" charset="0"/>
              </a:rPr>
              <a:t> to account for the fraction that is lost.</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The cost </a:t>
            </a:r>
            <a:r>
              <a:rPr lang="en-AU" sz="900" i="1" dirty="0">
                <a:latin typeface="Arial" charset="0"/>
                <a:cs typeface="Times New Roman" pitchFamily="18" charset="0"/>
              </a:rPr>
              <a:t>C</a:t>
            </a:r>
            <a:r>
              <a:rPr lang="en-AU" sz="900" i="1" baseline="-30000" dirty="0">
                <a:latin typeface="Arial" charset="0"/>
                <a:cs typeface="Times New Roman" pitchFamily="18" charset="0"/>
              </a:rPr>
              <a:t>t </a:t>
            </a:r>
            <a:r>
              <a:rPr lang="en-AU" sz="900" dirty="0">
                <a:latin typeface="Arial" charset="0"/>
                <a:cs typeface="Times New Roman" pitchFamily="18" charset="0"/>
              </a:rPr>
              <a:t> of a set of </a:t>
            </a:r>
            <a:r>
              <a:rPr lang="en-AU" sz="900" b="1" dirty="0">
                <a:solidFill>
                  <a:srgbClr val="C70F44"/>
                </a:solidFill>
                <a:latin typeface="Arial" charset="0"/>
                <a:cs typeface="Times New Roman" pitchFamily="18" charset="0"/>
              </a:rPr>
              <a:t>tooling</a:t>
            </a:r>
            <a:r>
              <a:rPr lang="en-AU" sz="900" dirty="0">
                <a:latin typeface="Arial" charset="0"/>
                <a:cs typeface="Times New Roman" pitchFamily="18" charset="0"/>
              </a:rPr>
              <a:t> – dies, molds, fixtures and jigs – is what is called a </a:t>
            </a:r>
            <a:r>
              <a:rPr lang="en-AU" sz="900" i="1" dirty="0">
                <a:latin typeface="Arial" charset="0"/>
                <a:cs typeface="Times New Roman" pitchFamily="18" charset="0"/>
              </a:rPr>
              <a:t>dedicated cost</a:t>
            </a:r>
            <a:r>
              <a:rPr lang="en-AU" sz="900" dirty="0">
                <a:latin typeface="Arial" charset="0"/>
                <a:cs typeface="Times New Roman" pitchFamily="18" charset="0"/>
              </a:rPr>
              <a:t>: one that must be wholly assigned to the production run of this single component. It is written off against the numerical size </a:t>
            </a:r>
            <a:r>
              <a:rPr lang="en-AU" sz="900" i="1" dirty="0">
                <a:latin typeface="Arial" charset="0"/>
                <a:cs typeface="Times New Roman" pitchFamily="18" charset="0"/>
              </a:rPr>
              <a:t>n</a:t>
            </a:r>
            <a:r>
              <a:rPr lang="en-AU" sz="900" dirty="0">
                <a:latin typeface="Arial" charset="0"/>
                <a:cs typeface="Times New Roman" pitchFamily="18" charset="0"/>
              </a:rPr>
              <a:t> of the production run, giving the second term in this frame</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The capital cost of </a:t>
            </a:r>
            <a:r>
              <a:rPr lang="en-AU" sz="900" b="1" dirty="0">
                <a:solidFill>
                  <a:srgbClr val="C70F44"/>
                </a:solidFill>
                <a:latin typeface="Arial" charset="0"/>
                <a:cs typeface="Times New Roman" pitchFamily="18" charset="0"/>
              </a:rPr>
              <a:t>equipment</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30000" dirty="0">
                <a:latin typeface="Arial" charset="0"/>
                <a:cs typeface="Times New Roman" pitchFamily="18" charset="0"/>
              </a:rPr>
              <a:t>c</a:t>
            </a:r>
            <a:r>
              <a:rPr lang="en-AU" sz="900" dirty="0">
                <a:latin typeface="Arial" charset="0"/>
                <a:cs typeface="Times New Roman" pitchFamily="18" charset="0"/>
              </a:rPr>
              <a:t>, by contrast, is rarely dedicated. A given piece of equipment – a powder press, for example – can be used to make many different components by installing different die-sets or tooling. It is usual to convert the capital cost of </a:t>
            </a:r>
            <a:r>
              <a:rPr lang="en-AU" sz="900" i="1" dirty="0">
                <a:latin typeface="Arial" charset="0"/>
                <a:cs typeface="Times New Roman" pitchFamily="18" charset="0"/>
              </a:rPr>
              <a:t>non-dedicated</a:t>
            </a:r>
            <a:r>
              <a:rPr lang="en-AU" sz="900" dirty="0">
                <a:latin typeface="Arial" charset="0"/>
                <a:cs typeface="Times New Roman" pitchFamily="18" charset="0"/>
              </a:rPr>
              <a:t> equipment and the cost of borrowing the capital itself into an overhead by dividing it by a </a:t>
            </a:r>
            <a:r>
              <a:rPr lang="en-AU" sz="900" i="1" dirty="0">
                <a:latin typeface="Arial" charset="0"/>
                <a:cs typeface="Times New Roman" pitchFamily="18" charset="0"/>
              </a:rPr>
              <a:t>capital write-off time</a:t>
            </a:r>
            <a:r>
              <a:rPr lang="en-AU" sz="900" dirty="0">
                <a:latin typeface="Arial" charset="0"/>
                <a:cs typeface="Times New Roman" pitchFamily="18" charset="0"/>
              </a:rPr>
              <a:t>, </a:t>
            </a:r>
            <a:r>
              <a:rPr lang="en-AU" sz="900" i="1" dirty="0">
                <a:latin typeface="Arial" charset="0"/>
                <a:cs typeface="Times New Roman" pitchFamily="18" charset="0"/>
              </a:rPr>
              <a:t>t</a:t>
            </a:r>
            <a:r>
              <a:rPr lang="en-AU" sz="900" i="1" baseline="-25000" dirty="0">
                <a:latin typeface="Arial" charset="0"/>
                <a:cs typeface="Times New Roman" pitchFamily="18" charset="0"/>
              </a:rPr>
              <a:t>wo</a:t>
            </a:r>
            <a:r>
              <a:rPr lang="en-AU" sz="900" dirty="0">
                <a:latin typeface="Arial" charset="0"/>
                <a:cs typeface="Times New Roman" pitchFamily="18" charset="0"/>
              </a:rPr>
              <a:t>, (5 years, say) over which it is to be recovered. The quantity </a:t>
            </a:r>
            <a:r>
              <a:rPr lang="en-AU" sz="900" i="1" dirty="0">
                <a:latin typeface="Arial" charset="0"/>
                <a:cs typeface="Times New Roman" pitchFamily="18" charset="0"/>
              </a:rPr>
              <a:t>C</a:t>
            </a:r>
            <a:r>
              <a:rPr lang="en-AU" sz="900" i="1" baseline="-30000" dirty="0">
                <a:latin typeface="Arial" charset="0"/>
                <a:cs typeface="Times New Roman" pitchFamily="18" charset="0"/>
              </a:rPr>
              <a:t>c</a:t>
            </a:r>
            <a:r>
              <a:rPr lang="en-AU" sz="900" i="1" dirty="0">
                <a:latin typeface="Arial" charset="0"/>
                <a:cs typeface="Times New Roman" pitchFamily="18" charset="0"/>
              </a:rPr>
              <a:t>/t</a:t>
            </a:r>
            <a:r>
              <a:rPr lang="en-AU" sz="900" i="1" baseline="-30000" dirty="0">
                <a:latin typeface="Arial" charset="0"/>
                <a:cs typeface="Times New Roman" pitchFamily="18" charset="0"/>
              </a:rPr>
              <a:t>wo</a:t>
            </a:r>
            <a:r>
              <a:rPr lang="en-AU" sz="900" dirty="0">
                <a:latin typeface="Arial" charset="0"/>
                <a:cs typeface="Times New Roman" pitchFamily="18" charset="0"/>
              </a:rPr>
              <a:t> is then a cost per hour – provided the equipment is used continuously. That is rarely the case, so the term is modified by dividing it by a </a:t>
            </a:r>
            <a:r>
              <a:rPr lang="en-AU" sz="900" i="1" dirty="0">
                <a:latin typeface="Arial" charset="0"/>
                <a:cs typeface="Times New Roman" pitchFamily="18" charset="0"/>
              </a:rPr>
              <a:t>load factor</a:t>
            </a:r>
            <a:r>
              <a:rPr lang="en-AU" sz="900" dirty="0">
                <a:latin typeface="Arial" charset="0"/>
                <a:cs typeface="Times New Roman" pitchFamily="18" charset="0"/>
              </a:rPr>
              <a:t>, </a:t>
            </a:r>
            <a:r>
              <a:rPr lang="en-AU" sz="900" i="1" dirty="0">
                <a:latin typeface="Arial" charset="0"/>
                <a:cs typeface="Times New Roman" pitchFamily="18" charset="0"/>
              </a:rPr>
              <a:t>L</a:t>
            </a:r>
            <a:r>
              <a:rPr lang="en-AU" sz="900" dirty="0">
                <a:latin typeface="Arial" charset="0"/>
                <a:cs typeface="Times New Roman" pitchFamily="18" charset="0"/>
              </a:rPr>
              <a:t> – the fraction of time for which the equipment is productive. It is also modified by a discount rate, d. This gives an effective hourly cost of the equipment, like a rental charge,</a:t>
            </a:r>
            <a:r>
              <a:rPr lang="en-AU" sz="900" baseline="0" dirty="0">
                <a:latin typeface="Arial" charset="0"/>
                <a:cs typeface="Times New Roman" pitchFamily="18" charset="0"/>
              </a:rPr>
              <a:t> which </a:t>
            </a:r>
            <a:r>
              <a:rPr lang="en-AU" sz="900" dirty="0">
                <a:latin typeface="Arial" charset="0"/>
                <a:cs typeface="Times New Roman" pitchFamily="18" charset="0"/>
              </a:rPr>
              <a:t>gives the third term above. </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Finally there is the general background hourly </a:t>
            </a:r>
            <a:r>
              <a:rPr lang="en-AU" sz="900" b="1" dirty="0">
                <a:solidFill>
                  <a:srgbClr val="C70F44"/>
                </a:solidFill>
                <a:latin typeface="Arial" charset="0"/>
                <a:cs typeface="Times New Roman" pitchFamily="18" charset="0"/>
              </a:rPr>
              <a:t>overhead rate</a:t>
            </a:r>
            <a:r>
              <a:rPr lang="en-AU" sz="900" dirty="0">
                <a:latin typeface="Arial" charset="0"/>
                <a:cs typeface="Times New Roman" pitchFamily="18" charset="0"/>
              </a:rPr>
              <a:t> for labor, energy and so on. This is again converted to a cost per unit by dividing by the production rate units per hour, giving the fourth term.</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The </a:t>
            </a:r>
            <a:r>
              <a:rPr lang="en-AU" sz="900" b="1" dirty="0">
                <a:solidFill>
                  <a:srgbClr val="C70F44"/>
                </a:solidFill>
                <a:latin typeface="Arial" charset="0"/>
                <a:cs typeface="Times New Roman" pitchFamily="18" charset="0"/>
              </a:rPr>
              <a:t>total cost</a:t>
            </a:r>
            <a:r>
              <a:rPr lang="en-AU" sz="900" dirty="0">
                <a:latin typeface="Arial" charset="0"/>
                <a:cs typeface="Times New Roman" pitchFamily="18" charset="0"/>
              </a:rPr>
              <a:t> per part, </a:t>
            </a:r>
            <a:r>
              <a:rPr lang="en-AU" sz="900" i="1" dirty="0">
                <a:latin typeface="Arial" charset="0"/>
                <a:cs typeface="Times New Roman" pitchFamily="18" charset="0"/>
              </a:rPr>
              <a:t>C</a:t>
            </a:r>
            <a:r>
              <a:rPr lang="en-AU" sz="900" i="1" baseline="-30000" dirty="0">
                <a:latin typeface="Arial" charset="0"/>
                <a:cs typeface="Times New Roman" pitchFamily="18" charset="0"/>
              </a:rPr>
              <a:t>s</a:t>
            </a:r>
            <a:r>
              <a:rPr lang="en-AU" sz="900" dirty="0">
                <a:latin typeface="Arial" charset="0"/>
                <a:cs typeface="Times New Roman" pitchFamily="18" charset="0"/>
              </a:rPr>
              <a:t>, is the sum of these four terms, </a:t>
            </a:r>
            <a:r>
              <a:rPr lang="en-AU" sz="900" i="1" dirty="0">
                <a:latin typeface="Arial" charset="0"/>
                <a:cs typeface="Times New Roman" pitchFamily="18" charset="0"/>
              </a:rPr>
              <a:t>C</a:t>
            </a:r>
            <a:r>
              <a:rPr lang="en-AU" sz="900" i="1" baseline="-30000" dirty="0">
                <a:latin typeface="Arial" charset="0"/>
                <a:cs typeface="Times New Roman" pitchFamily="18" charset="0"/>
              </a:rPr>
              <a:t>1</a:t>
            </a:r>
            <a:r>
              <a:rPr lang="en-AU" sz="900" dirty="0">
                <a:latin typeface="Arial" charset="0"/>
                <a:cs typeface="Times New Roman" pitchFamily="18" charset="0"/>
              </a:rPr>
              <a:t> to </a:t>
            </a:r>
            <a:r>
              <a:rPr lang="en-AU" sz="900" i="1" dirty="0">
                <a:latin typeface="Arial" charset="0"/>
                <a:cs typeface="Times New Roman" pitchFamily="18" charset="0"/>
              </a:rPr>
              <a:t>C</a:t>
            </a:r>
            <a:r>
              <a:rPr lang="en-AU" sz="900" i="1" baseline="-30000" dirty="0">
                <a:latin typeface="Arial" charset="0"/>
                <a:cs typeface="Times New Roman" pitchFamily="18" charset="0"/>
              </a:rPr>
              <a:t>4</a:t>
            </a:r>
            <a:r>
              <a:rPr lang="en-AU" sz="900" dirty="0">
                <a:latin typeface="Arial" charset="0"/>
                <a:cs typeface="Times New Roman" pitchFamily="18" charset="0"/>
              </a:rPr>
              <a:t>, giving the final equation. This establishes the bare bones of a tool for estimating the relative cost producing a unit of output. It can be refined in many ways. The Granta software has a slightly more refined version, implemented for shaping processes</a:t>
            </a:r>
            <a:r>
              <a:rPr lang="en-GB" sz="900" dirty="0">
                <a:latin typeface="Arial" charset="0"/>
                <a:cs typeface="Arial" charset="0"/>
              </a:rPr>
              <a:t>.</a:t>
            </a:r>
            <a:endParaRPr lang="en-GB" sz="900" dirty="0">
              <a:latin typeface="Arial" charset="0"/>
              <a:cs typeface="Times New Roman" pitchFamily="18" charset="0"/>
            </a:endParaRPr>
          </a:p>
        </p:txBody>
      </p:sp>
    </p:spTree>
    <p:extLst>
      <p:ext uri="{BB962C8B-B14F-4D97-AF65-F5344CB8AC3E}">
        <p14:creationId xmlns:p14="http://schemas.microsoft.com/office/powerpoint/2010/main" val="100105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17</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Navigating the Process data-table</a:t>
            </a:r>
          </a:p>
          <a:p>
            <a:pPr algn="ctr"/>
            <a:endParaRPr lang="en-GB" sz="900" b="1" i="1" dirty="0"/>
          </a:p>
          <a:p>
            <a:r>
              <a:rPr lang="en-GB" sz="900" dirty="0"/>
              <a:t>The schematic</a:t>
            </a:r>
            <a:r>
              <a:rPr lang="en-GB" sz="900" baseline="0" dirty="0"/>
              <a:t> shows the basic features of the output of the model – the relative cost versus batch size plot</a:t>
            </a:r>
            <a:endParaRPr lang="en-GB" sz="900" dirty="0"/>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18</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cost</a:t>
            </a:r>
            <a:r>
              <a:rPr lang="en-GB" sz="900" b="1" i="1" baseline="0" dirty="0"/>
              <a:t> interface and output</a:t>
            </a:r>
          </a:p>
          <a:p>
            <a:pPr algn="ctr"/>
            <a:endParaRPr lang="en-GB" sz="900" b="1" i="1" dirty="0"/>
          </a:p>
          <a:p>
            <a:r>
              <a:rPr lang="en-US" sz="900" dirty="0">
                <a:latin typeface="Arial" charset="0"/>
                <a:cs typeface="Arial" charset="0"/>
              </a:rPr>
              <a:t>This is one way in which cost data can be plotted in Ansys Granta EduPack software process datasheets. It is a </a:t>
            </a:r>
            <a:r>
              <a:rPr lang="en-US" sz="900" b="1" dirty="0">
                <a:solidFill>
                  <a:srgbClr val="C70F44"/>
                </a:solidFill>
                <a:latin typeface="Arial" charset="0"/>
                <a:cs typeface="Arial" charset="0"/>
              </a:rPr>
              <a:t>graph </a:t>
            </a:r>
            <a:r>
              <a:rPr lang="en-US" sz="900" dirty="0">
                <a:latin typeface="Arial" charset="0"/>
                <a:cs typeface="Arial" charset="0"/>
              </a:rPr>
              <a:t>of cost against batch size for a single process, here injection molding, in the manner of the earlier figure. The user-defined parameters are listed on it. The band width derives from the ranges of the economic attributes: a simple shape, requiring only simple dies, lies near the lower edge; a more complex one, requiring multi-part dies, lies near the upper edge.  </a:t>
            </a:r>
            <a:endParaRPr lang="en-GB" sz="900" dirty="0">
              <a:latin typeface="Arial" charset="0"/>
              <a:cs typeface="Arial" charset="0"/>
            </a:endParaRPr>
          </a:p>
          <a:p>
            <a:endParaRPr lang="en-GB" sz="900" dirty="0"/>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Additive manufacturing processes</a:t>
            </a:r>
          </a:p>
          <a:p>
            <a:pPr algn="ctr"/>
            <a:endParaRPr lang="en-GB" b="1" i="1" dirty="0"/>
          </a:p>
          <a:p>
            <a:r>
              <a:rPr lang="en-GB" dirty="0"/>
              <a:t>Example: Electron Beam melting (this image)</a:t>
            </a:r>
          </a:p>
          <a:p>
            <a:pPr algn="ctr"/>
            <a:endParaRPr lang="en-GB" b="1" i="1"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19</a:t>
            </a:fld>
            <a:endParaRPr lang="en-GB" dirty="0"/>
          </a:p>
        </p:txBody>
      </p:sp>
    </p:spTree>
    <p:extLst>
      <p:ext uri="{BB962C8B-B14F-4D97-AF65-F5344CB8AC3E}">
        <p14:creationId xmlns:p14="http://schemas.microsoft.com/office/powerpoint/2010/main" val="277606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Cost comparison</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dirty="0"/>
          </a:p>
          <a:p>
            <a:r>
              <a:rPr lang="en-GB" dirty="0"/>
              <a:t>Example: Low pressure die vs e-beam melting</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20</a:t>
            </a:fld>
            <a:endParaRPr lang="en-GB" dirty="0"/>
          </a:p>
        </p:txBody>
      </p:sp>
    </p:spTree>
    <p:extLst>
      <p:ext uri="{BB962C8B-B14F-4D97-AF65-F5344CB8AC3E}">
        <p14:creationId xmlns:p14="http://schemas.microsoft.com/office/powerpoint/2010/main" val="336392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Cost comparison</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dirty="0"/>
          </a:p>
          <a:p>
            <a:r>
              <a:rPr lang="en-GB" dirty="0"/>
              <a:t>Example: Low pressure die vs e-beam melting</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21</a:t>
            </a:fld>
            <a:endParaRPr lang="en-GB" dirty="0"/>
          </a:p>
        </p:txBody>
      </p:sp>
    </p:spTree>
    <p:extLst>
      <p:ext uri="{BB962C8B-B14F-4D97-AF65-F5344CB8AC3E}">
        <p14:creationId xmlns:p14="http://schemas.microsoft.com/office/powerpoint/2010/main" val="330675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Cost comparison</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dirty="0"/>
          </a:p>
          <a:p>
            <a:r>
              <a:rPr lang="en-GB" dirty="0"/>
              <a:t>Example: Low pressure die vs e-beam melting</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22</a:t>
            </a:fld>
            <a:endParaRPr lang="en-GB" dirty="0"/>
          </a:p>
        </p:txBody>
      </p:sp>
    </p:spTree>
    <p:extLst>
      <p:ext uri="{BB962C8B-B14F-4D97-AF65-F5344CB8AC3E}">
        <p14:creationId xmlns:p14="http://schemas.microsoft.com/office/powerpoint/2010/main" val="3280972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Part costs</a:t>
            </a:r>
          </a:p>
          <a:p>
            <a:pPr algn="ctr"/>
            <a:endParaRPr lang="en-GB" b="1" i="1" dirty="0"/>
          </a:p>
          <a:p>
            <a:r>
              <a:rPr lang="en-GB" dirty="0"/>
              <a:t>What can you do with the part cost estimator?</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23</a:t>
            </a:fld>
            <a:endParaRPr lang="en-GB" dirty="0"/>
          </a:p>
        </p:txBody>
      </p:sp>
    </p:spTree>
    <p:extLst>
      <p:ext uri="{BB962C8B-B14F-4D97-AF65-F5344CB8AC3E}">
        <p14:creationId xmlns:p14="http://schemas.microsoft.com/office/powerpoint/2010/main" val="147396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Part</a:t>
            </a:r>
            <a:r>
              <a:rPr lang="en-GB" i="1" dirty="0"/>
              <a:t> </a:t>
            </a:r>
            <a:r>
              <a:rPr lang="en-GB" b="1" i="1" dirty="0"/>
              <a:t>costs</a:t>
            </a:r>
          </a:p>
          <a:p>
            <a:pPr algn="ctr"/>
            <a:endParaRPr lang="en-GB" b="1" i="1" dirty="0"/>
          </a:p>
          <a:p>
            <a:r>
              <a:rPr lang="en-GB" dirty="0"/>
              <a:t>We have seen how the Synthesizer tool</a:t>
            </a:r>
            <a:r>
              <a:rPr lang="en-GB" baseline="0" dirty="0"/>
              <a:t> and its hybrid models can be used to estimate properties for some interesting material structures. The Synthesizer tool can also be used for estimation of other manufacturing and materials-based properties, using Ansys Granta EduPack software data. The part cost estimator allows you to study and compare manufacturing costs. We will use the car door panel from the previous case study as an example…</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24</a:t>
            </a:fld>
            <a:endParaRPr lang="en-GB" dirty="0"/>
          </a:p>
        </p:txBody>
      </p:sp>
    </p:spTree>
    <p:extLst>
      <p:ext uri="{BB962C8B-B14F-4D97-AF65-F5344CB8AC3E}">
        <p14:creationId xmlns:p14="http://schemas.microsoft.com/office/powerpoint/2010/main" val="51733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218A578C-C037-4C9D-95AA-A6F81FEC8534}" type="slidenum">
              <a:rPr lang="en-GB" b="1">
                <a:solidFill>
                  <a:srgbClr val="000000"/>
                </a:solidFill>
              </a:rPr>
              <a:pPr/>
              <a:t>25</a:t>
            </a:fld>
            <a:endParaRPr lang="en-GB" b="1" dirty="0">
              <a:solidFill>
                <a:srgbClr val="000000"/>
              </a:solidFill>
            </a:endParaRPr>
          </a:p>
        </p:txBody>
      </p:sp>
      <p:sp>
        <p:nvSpPr>
          <p:cNvPr id="31747" name="Rectangle 2"/>
          <p:cNvSpPr>
            <a:spLocks noGrp="1" noRot="1" noChangeAspect="1" noChangeArrowheads="1" noTextEdit="1"/>
          </p:cNvSpPr>
          <p:nvPr>
            <p:ph type="sldImg"/>
          </p:nvPr>
        </p:nvSpPr>
        <p:spPr>
          <a:xfrm>
            <a:off x="138113" y="768350"/>
            <a:ext cx="6823075" cy="3838575"/>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Final summary</a:t>
            </a:r>
          </a:p>
          <a:p>
            <a:pPr algn="ctr"/>
            <a:endParaRPr lang="en-GB" sz="900" b="1" i="1" dirty="0"/>
          </a:p>
          <a:p>
            <a:r>
              <a:rPr lang="en-US" sz="900" dirty="0">
                <a:cs typeface="Times New Roman" panose="02020603050405020304" pitchFamily="18" charset="0"/>
              </a:rPr>
              <a:t>Processes can be classified and information about them stored and manipulated in ways</a:t>
            </a:r>
            <a:r>
              <a:rPr lang="en-GB" sz="900" dirty="0">
                <a:cs typeface="Times New Roman" panose="02020603050405020304" pitchFamily="18" charset="0"/>
              </a:rPr>
              <a:t> </a:t>
            </a:r>
            <a:r>
              <a:rPr lang="en-US" sz="900" dirty="0">
                <a:cs typeface="Times New Roman" panose="02020603050405020304" pitchFamily="18" charset="0"/>
              </a:rPr>
              <a:t>that parallel those for materials. In this Unit we have explored:</a:t>
            </a:r>
          </a:p>
          <a:p>
            <a:endParaRPr lang="en-GB" sz="900" dirty="0">
              <a:cs typeface="Times New Roman" panose="02020603050405020304" pitchFamily="18" charset="0"/>
            </a:endParaRPr>
          </a:p>
          <a:p>
            <a:pPr>
              <a:buClr>
                <a:srgbClr val="CC0000"/>
              </a:buClr>
              <a:buSzPct val="120000"/>
              <a:buFont typeface="Wingdings" panose="05000000000000000000" pitchFamily="2" charset="2"/>
              <a:buChar char="§"/>
            </a:pPr>
            <a:r>
              <a:rPr lang="en-US" sz="900" dirty="0">
                <a:cs typeface="Times New Roman" panose="02020603050405020304" pitchFamily="18" charset="0"/>
              </a:rPr>
              <a:t>  How information for processes can be </a:t>
            </a:r>
            <a:r>
              <a:rPr lang="en-US" sz="900" b="1" dirty="0">
                <a:solidFill>
                  <a:srgbClr val="CC0000"/>
                </a:solidFill>
                <a:cs typeface="Times New Roman" panose="02020603050405020304" pitchFamily="18" charset="0"/>
              </a:rPr>
              <a:t>organized</a:t>
            </a:r>
            <a:r>
              <a:rPr lang="en-US" sz="900" dirty="0">
                <a:cs typeface="Times New Roman" panose="02020603050405020304" pitchFamily="18" charset="0"/>
              </a:rPr>
              <a:t> in a hierarchical structure</a:t>
            </a:r>
          </a:p>
          <a:p>
            <a:pPr>
              <a:buClr>
                <a:srgbClr val="CC0000"/>
              </a:buClr>
              <a:buSzPct val="120000"/>
              <a:buFont typeface="Wingdings" panose="05000000000000000000" pitchFamily="2" charset="2"/>
              <a:buChar char="§"/>
            </a:pPr>
            <a:endParaRPr lang="en-US" sz="900" dirty="0">
              <a:cs typeface="Times New Roman" panose="02020603050405020304" pitchFamily="18" charset="0"/>
            </a:endParaRPr>
          </a:p>
          <a:p>
            <a:pPr>
              <a:buClr>
                <a:srgbClr val="CC0000"/>
              </a:buClr>
              <a:buSzPct val="120000"/>
              <a:buFont typeface="Wingdings" panose="05000000000000000000" pitchFamily="2" charset="2"/>
              <a:buChar char="§"/>
            </a:pPr>
            <a:r>
              <a:rPr lang="en-US" sz="900" dirty="0">
                <a:cs typeface="Times New Roman" panose="02020603050405020304" pitchFamily="18" charset="0"/>
              </a:rPr>
              <a:t>  How to </a:t>
            </a:r>
            <a:r>
              <a:rPr lang="en-US" sz="900" b="1" dirty="0">
                <a:solidFill>
                  <a:srgbClr val="CC0000"/>
                </a:solidFill>
                <a:cs typeface="Times New Roman" panose="02020603050405020304" pitchFamily="18" charset="0"/>
              </a:rPr>
              <a:t>find</a:t>
            </a:r>
            <a:r>
              <a:rPr lang="en-US" sz="900" dirty="0">
                <a:cs typeface="Times New Roman" panose="02020603050405020304" pitchFamily="18" charset="0"/>
              </a:rPr>
              <a:t> information for shaping, joining and surface treatment, and</a:t>
            </a:r>
          </a:p>
          <a:p>
            <a:pPr>
              <a:buClr>
                <a:srgbClr val="CC0000"/>
              </a:buClr>
              <a:buSzPct val="120000"/>
              <a:buFont typeface="Wingdings" panose="05000000000000000000" pitchFamily="2" charset="2"/>
              <a:buChar char="§"/>
            </a:pPr>
            <a:endParaRPr lang="en-GB" sz="900" dirty="0">
              <a:cs typeface="Times New Roman" panose="02020603050405020304" pitchFamily="18" charset="0"/>
            </a:endParaRPr>
          </a:p>
          <a:p>
            <a:pPr>
              <a:buClr>
                <a:srgbClr val="CC0000"/>
              </a:buClr>
              <a:buSzPct val="120000"/>
              <a:buFont typeface="Wingdings" panose="05000000000000000000" pitchFamily="2" charset="2"/>
              <a:buChar char="§"/>
            </a:pPr>
            <a:r>
              <a:rPr lang="en-US" sz="900" dirty="0">
                <a:cs typeface="Times New Roman" panose="02020603050405020304" pitchFamily="18" charset="0"/>
              </a:rPr>
              <a:t>  How processes are </a:t>
            </a:r>
            <a:r>
              <a:rPr lang="en-US" sz="900" b="1" dirty="0">
                <a:solidFill>
                  <a:srgbClr val="CC0000"/>
                </a:solidFill>
                <a:cs typeface="Times New Roman" panose="02020603050405020304" pitchFamily="18" charset="0"/>
              </a:rPr>
              <a:t>selected</a:t>
            </a:r>
            <a:r>
              <a:rPr lang="en-US" sz="900" dirty="0">
                <a:cs typeface="Times New Roman" panose="02020603050405020304" pitchFamily="18" charset="0"/>
              </a:rPr>
              <a:t> to meet a set of constraints by using simple screening</a:t>
            </a:r>
            <a:r>
              <a:rPr lang="en-GB" sz="900" dirty="0">
                <a:cs typeface="Times New Roman" panose="02020603050405020304" pitchFamily="18" charset="0"/>
              </a:rPr>
              <a:t> </a:t>
            </a:r>
            <a:r>
              <a:rPr lang="en-US" sz="900" dirty="0">
                <a:cs typeface="Times New Roman" panose="02020603050405020304" pitchFamily="18" charset="0"/>
              </a:rPr>
              <a:t>stages.</a:t>
            </a:r>
          </a:p>
          <a:p>
            <a:pPr>
              <a:buClr>
                <a:srgbClr val="CC0000"/>
              </a:buClr>
              <a:buSzPct val="120000"/>
              <a:buFont typeface="Wingdings" panose="05000000000000000000" pitchFamily="2" charset="2"/>
              <a:buChar char="§"/>
            </a:pPr>
            <a:endParaRPr lang="en-GB" sz="900" dirty="0">
              <a:cs typeface="Times New Roman" panose="02020603050405020304" pitchFamily="18" charset="0"/>
            </a:endParaRPr>
          </a:p>
          <a:p>
            <a:r>
              <a:rPr lang="en-US" sz="900" dirty="0">
                <a:cs typeface="Times New Roman" panose="02020603050405020304" pitchFamily="18" charset="0"/>
              </a:rPr>
              <a:t>The final choice of process is guided by the insight derived from the search for </a:t>
            </a:r>
            <a:r>
              <a:rPr lang="en-US" sz="900" b="1" dirty="0">
                <a:solidFill>
                  <a:srgbClr val="CC0000"/>
                </a:solidFill>
                <a:cs typeface="Times New Roman" panose="02020603050405020304" pitchFamily="18" charset="0"/>
              </a:rPr>
              <a:t>Documentation</a:t>
            </a:r>
            <a:r>
              <a:rPr lang="en-US" sz="900" dirty="0">
                <a:cs typeface="Times New Roman" panose="02020603050405020304" pitchFamily="18" charset="0"/>
              </a:rPr>
              <a:t>, and by a more detailed analysis of costs (Unit 11).  </a:t>
            </a:r>
            <a:endParaRPr lang="en-GB" sz="900" dirty="0"/>
          </a:p>
          <a:p>
            <a:endParaRPr lang="en-GB" sz="900" dirty="0"/>
          </a:p>
        </p:txBody>
      </p:sp>
    </p:spTree>
    <p:extLst>
      <p:ext uri="{BB962C8B-B14F-4D97-AF65-F5344CB8AC3E}">
        <p14:creationId xmlns:p14="http://schemas.microsoft.com/office/powerpoint/2010/main" val="2442814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tenth Unit of a course on </a:t>
            </a:r>
            <a:r>
              <a:rPr lang="en-GB" sz="900" b="1" dirty="0">
                <a:solidFill>
                  <a:srgbClr val="CC0000"/>
                </a:solidFill>
              </a:rPr>
              <a:t>Material and Process Selection</a:t>
            </a:r>
            <a:r>
              <a:rPr lang="en-GB" sz="900" dirty="0"/>
              <a:t>. The Units link closely to the first three </a:t>
            </a:r>
            <a:r>
              <a:rPr lang="en-GB" sz="900" b="1" dirty="0">
                <a:solidFill>
                  <a:srgbClr val="CC0000"/>
                </a:solidFill>
              </a:rPr>
              <a:t>Texts</a:t>
            </a:r>
            <a:r>
              <a:rPr lang="en-GB" sz="900" dirty="0"/>
              <a:t> listed the previous frame but can equally by used in conjunction with texts such as Callister, Budinski, Askeland and others. The relevant chapters of the Texts are listed on the Outline frame of each Unit. The methods developed in the course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BACA2D15-CD33-4C4F-AC56-1019AC7F5E3E}" type="slidenum">
              <a:rPr lang="en-GB">
                <a:latin typeface="Times New Roman" panose="02020603050405020304" pitchFamily="18" charset="0"/>
              </a:rPr>
              <a:pPr>
                <a:spcBef>
                  <a:spcPct val="0"/>
                </a:spcBef>
                <a:spcAft>
                  <a:spcPct val="0"/>
                </a:spcAft>
                <a:buClrTx/>
                <a:buSzTx/>
                <a:buFontTx/>
                <a:buNone/>
              </a:pPr>
              <a:t>4</a:t>
            </a:fld>
            <a:endParaRPr lang="en-GB" dirty="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families of processes</a:t>
            </a:r>
          </a:p>
          <a:p>
            <a:pPr algn="ctr"/>
            <a:endParaRPr lang="en-GB" sz="900" b="1" i="1" dirty="0"/>
          </a:p>
          <a:p>
            <a:r>
              <a:rPr lang="en-US" sz="900" dirty="0">
                <a:cs typeface="Times New Roman" panose="02020603050405020304" pitchFamily="18" charset="0"/>
              </a:rPr>
              <a:t>These schematics introduce the </a:t>
            </a:r>
            <a:r>
              <a:rPr lang="en-US" sz="900" b="1" dirty="0">
                <a:solidFill>
                  <a:srgbClr val="CC0000"/>
                </a:solidFill>
                <a:cs typeface="Times New Roman" panose="02020603050405020304" pitchFamily="18" charset="0"/>
              </a:rPr>
              <a:t>three families</a:t>
            </a:r>
            <a:r>
              <a:rPr lang="en-US" sz="900" dirty="0">
                <a:cs typeface="Times New Roman" panose="02020603050405020304" pitchFamily="18" charset="0"/>
              </a:rPr>
              <a:t> of manufacturing processes: </a:t>
            </a:r>
          </a:p>
          <a:p>
            <a:endParaRPr lang="en-US" sz="900" dirty="0">
              <a:cs typeface="Times New Roman" panose="02020603050405020304" pitchFamily="18" charset="0"/>
            </a:endParaRPr>
          </a:p>
          <a:p>
            <a:pPr>
              <a:buFontTx/>
              <a:buChar char="•"/>
            </a:pPr>
            <a:r>
              <a:rPr lang="en-US" sz="900" dirty="0">
                <a:cs typeface="Times New Roman" panose="02020603050405020304" pitchFamily="18" charset="0"/>
              </a:rPr>
              <a:t>  those that </a:t>
            </a:r>
            <a:r>
              <a:rPr lang="en-US" sz="900" b="1" dirty="0">
                <a:solidFill>
                  <a:srgbClr val="CC0000"/>
                </a:solidFill>
                <a:cs typeface="Times New Roman" panose="02020603050405020304" pitchFamily="18" charset="0"/>
              </a:rPr>
              <a:t>create shape</a:t>
            </a:r>
            <a:r>
              <a:rPr lang="en-US" sz="900" dirty="0">
                <a:cs typeface="Times New Roman" panose="02020603050405020304" pitchFamily="18" charset="0"/>
              </a:rPr>
              <a:t>, subdivided into primary and secondary (shape modifying processes – principally machining methods)</a:t>
            </a:r>
          </a:p>
          <a:p>
            <a:pPr>
              <a:buFontTx/>
              <a:buChar char="•"/>
            </a:pPr>
            <a:r>
              <a:rPr lang="en-US" sz="900" dirty="0">
                <a:cs typeface="Times New Roman" panose="02020603050405020304" pitchFamily="18" charset="0"/>
              </a:rPr>
              <a:t>  those that </a:t>
            </a:r>
            <a:r>
              <a:rPr lang="en-US" sz="900" b="1" dirty="0">
                <a:solidFill>
                  <a:srgbClr val="CC0000"/>
                </a:solidFill>
                <a:cs typeface="Times New Roman" panose="02020603050405020304" pitchFamily="18" charset="0"/>
              </a:rPr>
              <a:t>join </a:t>
            </a:r>
            <a:r>
              <a:rPr lang="en-US" sz="900" dirty="0">
                <a:cs typeface="Times New Roman" panose="02020603050405020304" pitchFamily="18" charset="0"/>
              </a:rPr>
              <a:t>shapes together, and </a:t>
            </a:r>
          </a:p>
          <a:p>
            <a:pPr>
              <a:buFontTx/>
              <a:buChar char="•"/>
            </a:pPr>
            <a:r>
              <a:rPr lang="en-US" sz="900" dirty="0">
                <a:cs typeface="Times New Roman" panose="02020603050405020304" pitchFamily="18" charset="0"/>
              </a:rPr>
              <a:t>  those that </a:t>
            </a:r>
            <a:r>
              <a:rPr lang="en-US" sz="900" b="1" dirty="0">
                <a:solidFill>
                  <a:srgbClr val="CC0000"/>
                </a:solidFill>
                <a:cs typeface="Times New Roman" panose="02020603050405020304" pitchFamily="18" charset="0"/>
              </a:rPr>
              <a:t>coat, treat or finish</a:t>
            </a:r>
            <a:r>
              <a:rPr lang="en-US" sz="900" dirty="0">
                <a:cs typeface="Times New Roman" panose="02020603050405020304" pitchFamily="18" charset="0"/>
              </a:rPr>
              <a:t> the</a:t>
            </a:r>
            <a:r>
              <a:rPr lang="en-GB" sz="900" dirty="0">
                <a:cs typeface="Times New Roman" panose="02020603050405020304" pitchFamily="18" charset="0"/>
              </a:rPr>
              <a:t> </a:t>
            </a:r>
            <a:r>
              <a:rPr lang="en-US" sz="900" dirty="0">
                <a:cs typeface="Times New Roman" panose="02020603050405020304" pitchFamily="18" charset="0"/>
              </a:rPr>
              <a:t>surface</a:t>
            </a:r>
            <a:endParaRPr lang="en-GB" sz="900" dirty="0"/>
          </a:p>
        </p:txBody>
      </p:sp>
    </p:spTree>
    <p:extLst>
      <p:ext uri="{BB962C8B-B14F-4D97-AF65-F5344CB8AC3E}">
        <p14:creationId xmlns:p14="http://schemas.microsoft.com/office/powerpoint/2010/main" val="311883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The Hierarchical structure of the Process data-table, showing the Shaping branch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Each material can be processed in a number of different ways. Here we digress for one frame to look at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Process tree</a:t>
            </a:r>
            <a:r>
              <a:rPr lang="en-GB" sz="1800" dirty="0">
                <a:effectLst/>
                <a:latin typeface="Calibri" panose="020F0502020204030204" pitchFamily="34" charset="0"/>
                <a:ea typeface="Calibri" panose="020F0502020204030204" pitchFamily="34" charset="0"/>
                <a:cs typeface="Times New Roman" panose="02020603050405020304" pitchFamily="18" charset="0"/>
              </a:rPr>
              <a:t>, showing classification and data structure for manufacturing processes. To capture this information it is first necessary to structure data for processes. In the hierarchical structure shown here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Universe</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processes is divided into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That for shaping is partly expanded to show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classes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casting, molding and so on. In this schematic one of these – molding – is expanded to show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members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Each member has certain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attributes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materials it can handle, the shapes it can make, their size, precision and cost. A list of these attributes makes up a record for the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423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6</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Navigating the Process data-table</a:t>
            </a:r>
          </a:p>
          <a:p>
            <a:pPr algn="ctr"/>
            <a:endParaRPr lang="en-GB" sz="900" b="1" i="1" dirty="0"/>
          </a:p>
          <a:p>
            <a:r>
              <a:rPr lang="en-GB" sz="900" dirty="0"/>
              <a:t>All three levels of the software use the same, familiar, interface. This frame shows the principal tool bar and two of its buttons.</a:t>
            </a:r>
          </a:p>
          <a:p>
            <a:r>
              <a:rPr lang="en-GB" sz="900" dirty="0"/>
              <a:t> </a:t>
            </a:r>
          </a:p>
          <a:p>
            <a:pPr>
              <a:buFontTx/>
              <a:buChar char="•"/>
            </a:pPr>
            <a:r>
              <a:rPr lang="en-GB" sz="900" dirty="0"/>
              <a:t> The </a:t>
            </a:r>
            <a:r>
              <a:rPr lang="en-GB" sz="900" b="1" dirty="0">
                <a:solidFill>
                  <a:srgbClr val="CC0000"/>
                </a:solidFill>
              </a:rPr>
              <a:t>Browse</a:t>
            </a:r>
            <a:r>
              <a:rPr lang="en-GB" sz="900" dirty="0"/>
              <a:t> button lets you explore the contents of a data table by roaming through its “tree”. When you click on the button, the first level of the tree (Families) appears. Each family can be expanded to show classes and members. Double clicking on a member opens its record.</a:t>
            </a:r>
          </a:p>
          <a:p>
            <a:pPr>
              <a:buFontTx/>
              <a:buChar char="•"/>
            </a:pPr>
            <a:endParaRPr lang="en-GB" sz="900" dirty="0"/>
          </a:p>
          <a:p>
            <a:pPr>
              <a:buFontTx/>
              <a:buChar char="•"/>
            </a:pPr>
            <a:r>
              <a:rPr lang="en-GB" sz="900" dirty="0"/>
              <a:t> The </a:t>
            </a:r>
            <a:r>
              <a:rPr lang="en-GB" sz="900" b="1" dirty="0">
                <a:solidFill>
                  <a:srgbClr val="CC0000"/>
                </a:solidFill>
              </a:rPr>
              <a:t>Search</a:t>
            </a:r>
            <a:r>
              <a:rPr lang="en-GB" sz="900" dirty="0"/>
              <a:t> button allows a full text search on part or all of the records in database, finding all records that contain a word or word-string entered by the user in the </a:t>
            </a:r>
            <a:r>
              <a:rPr lang="en-GB" sz="900" b="1" i="1" dirty="0">
                <a:solidFill>
                  <a:srgbClr val="CC0000"/>
                </a:solidFill>
              </a:rPr>
              <a:t>search</a:t>
            </a:r>
            <a:r>
              <a:rPr lang="en-GB" sz="900" dirty="0"/>
              <a:t> box.</a:t>
            </a:r>
          </a:p>
        </p:txBody>
      </p:sp>
    </p:spTree>
    <p:extLst>
      <p:ext uri="{BB962C8B-B14F-4D97-AF65-F5344CB8AC3E}">
        <p14:creationId xmlns:p14="http://schemas.microsoft.com/office/powerpoint/2010/main" val="194274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521555C7-17F1-4F23-9D44-DF6FDF3C8848}" type="slidenum">
              <a:rPr lang="en-GB" b="1">
                <a:solidFill>
                  <a:srgbClr val="000000"/>
                </a:solidFill>
              </a:rPr>
              <a:pPr/>
              <a:t>7</a:t>
            </a:fld>
            <a:endParaRPr lang="en-GB" b="1" dirty="0">
              <a:solidFill>
                <a:srgbClr val="000000"/>
              </a:solidFill>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key steps in choosing a shaping process</a:t>
            </a:r>
          </a:p>
          <a:p>
            <a:pPr algn="ctr"/>
            <a:endParaRPr lang="en-GB" sz="900" b="1" i="1" dirty="0"/>
          </a:p>
          <a:p>
            <a:r>
              <a:rPr lang="en-US" sz="900" dirty="0">
                <a:cs typeface="Times New Roman" panose="02020603050405020304" pitchFamily="18" charset="0"/>
              </a:rPr>
              <a:t>We now return to the attributes. This is an example of </a:t>
            </a:r>
            <a:r>
              <a:rPr lang="en-US" sz="900" b="1" dirty="0">
                <a:solidFill>
                  <a:srgbClr val="CC0000"/>
                </a:solidFill>
                <a:cs typeface="Times New Roman" panose="02020603050405020304" pitchFamily="18" charset="0"/>
              </a:rPr>
              <a:t>structured data</a:t>
            </a:r>
            <a:r>
              <a:rPr lang="en-US" sz="900" dirty="0">
                <a:cs typeface="Times New Roman" panose="02020603050405020304" pitchFamily="18" charset="0"/>
              </a:rPr>
              <a:t> for a shaping process. The physical attributes include</a:t>
            </a:r>
            <a:r>
              <a:rPr lang="en-GB" sz="900" dirty="0">
                <a:cs typeface="Times New Roman" panose="02020603050405020304" pitchFamily="18" charset="0"/>
              </a:rPr>
              <a:t> </a:t>
            </a:r>
            <a:r>
              <a:rPr lang="en-US" sz="900" dirty="0">
                <a:cs typeface="Times New Roman" panose="02020603050405020304" pitchFamily="18" charset="0"/>
              </a:rPr>
              <a:t>the shape and size of part that can be made (the mass range), the surface roughness, the minimum</a:t>
            </a:r>
            <a:r>
              <a:rPr lang="en-GB" sz="900" dirty="0">
                <a:cs typeface="Times New Roman" panose="02020603050405020304" pitchFamily="18" charset="0"/>
              </a:rPr>
              <a:t> </a:t>
            </a:r>
            <a:r>
              <a:rPr lang="en-US" sz="900" dirty="0">
                <a:cs typeface="Times New Roman" panose="02020603050405020304" pitchFamily="18" charset="0"/>
              </a:rPr>
              <a:t>thickness of section (often limited by the ability of material to flow into narrow channels)</a:t>
            </a:r>
            <a:r>
              <a:rPr lang="en-GB" sz="900" dirty="0">
                <a:cs typeface="Times New Roman" panose="02020603050405020304" pitchFamily="18" charset="0"/>
              </a:rPr>
              <a:t> </a:t>
            </a:r>
            <a:r>
              <a:rPr lang="en-US" sz="900" dirty="0">
                <a:cs typeface="Times New Roman" panose="02020603050405020304" pitchFamily="18" charset="0"/>
              </a:rPr>
              <a:t>and the precision or tolerance of which it is capable. Structured information includes an</a:t>
            </a:r>
            <a:r>
              <a:rPr lang="en-GB" sz="900" dirty="0">
                <a:cs typeface="Times New Roman" panose="02020603050405020304" pitchFamily="18" charset="0"/>
              </a:rPr>
              <a:t> </a:t>
            </a:r>
            <a:r>
              <a:rPr lang="en-US" sz="900" dirty="0">
                <a:cs typeface="Times New Roman" panose="02020603050405020304" pitchFamily="18" charset="0"/>
              </a:rPr>
              <a:t>identification of the process as discrete (like stamping) or continuous (like wire-drawing), and information about economics, most usefully, the economic batch size (the production run needed to justify the cost of the dies, molds or other tooling).  </a:t>
            </a:r>
          </a:p>
          <a:p>
            <a:endParaRPr lang="en-US" sz="900" dirty="0">
              <a:cs typeface="Times New Roman" panose="02020603050405020304" pitchFamily="18" charset="0"/>
            </a:endParaRPr>
          </a:p>
          <a:p>
            <a:r>
              <a:rPr lang="en-US" sz="900" b="1" dirty="0">
                <a:solidFill>
                  <a:srgbClr val="CC0000"/>
                </a:solidFill>
                <a:cs typeface="Times New Roman" panose="02020603050405020304" pitchFamily="18" charset="0"/>
              </a:rPr>
              <a:t>Key constraints</a:t>
            </a:r>
            <a:r>
              <a:rPr lang="en-US" sz="900" dirty="0">
                <a:cs typeface="Times New Roman" panose="02020603050405020304" pitchFamily="18" charset="0"/>
              </a:rPr>
              <a:t> in choosing a process are the shape, the batch size and the material that is to be shaped, captured by the </a:t>
            </a:r>
            <a:r>
              <a:rPr lang="en-US" sz="900" b="1" dirty="0">
                <a:solidFill>
                  <a:srgbClr val="CC0000"/>
                </a:solidFill>
                <a:cs typeface="Times New Roman" panose="02020603050405020304" pitchFamily="18" charset="0"/>
              </a:rPr>
              <a:t>links</a:t>
            </a:r>
            <a:r>
              <a:rPr lang="en-US" sz="900" dirty="0">
                <a:cs typeface="Times New Roman" panose="02020603050405020304" pitchFamily="18" charset="0"/>
              </a:rPr>
              <a:t> to materials.</a:t>
            </a:r>
            <a:endParaRPr lang="en-GB" sz="900" dirty="0">
              <a:cs typeface="Times New Roman" panose="02020603050405020304" pitchFamily="18" charset="0"/>
            </a:endParaRPr>
          </a:p>
        </p:txBody>
      </p:sp>
    </p:spTree>
    <p:extLst>
      <p:ext uri="{BB962C8B-B14F-4D97-AF65-F5344CB8AC3E}">
        <p14:creationId xmlns:p14="http://schemas.microsoft.com/office/powerpoint/2010/main" val="252594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1435CFF1-A3A8-4273-A409-9E94AE68FE0E}" type="slidenum">
              <a:rPr lang="en-GB" b="1">
                <a:solidFill>
                  <a:srgbClr val="000000"/>
                </a:solidFill>
              </a:rPr>
              <a:pPr/>
              <a:t>8</a:t>
            </a:fld>
            <a:endParaRPr lang="en-GB" b="1" dirty="0">
              <a:solidFill>
                <a:srgbClr val="000000"/>
              </a:solidFill>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Joining branch of the Process tree</a:t>
            </a:r>
          </a:p>
          <a:p>
            <a:pPr algn="ctr"/>
            <a:endParaRPr lang="en-GB" sz="900" b="1" i="1" dirty="0"/>
          </a:p>
          <a:p>
            <a:r>
              <a:rPr lang="en-GB" sz="900" dirty="0"/>
              <a:t>So far we have discussed only shaping processes. The other two families – </a:t>
            </a:r>
            <a:r>
              <a:rPr lang="en-GB" sz="900" b="1" dirty="0">
                <a:solidFill>
                  <a:srgbClr val="CC0000"/>
                </a:solidFill>
              </a:rPr>
              <a:t>joining </a:t>
            </a:r>
            <a:r>
              <a:rPr lang="en-GB" sz="900" dirty="0"/>
              <a:t>and </a:t>
            </a:r>
            <a:r>
              <a:rPr lang="en-GB" sz="900" b="1" dirty="0">
                <a:solidFill>
                  <a:srgbClr val="CC0000"/>
                </a:solidFill>
              </a:rPr>
              <a:t>surface treatment</a:t>
            </a:r>
            <a:r>
              <a:rPr lang="en-GB" sz="900" dirty="0"/>
              <a:t> – can be structured and selected in similar ways. This frame shows the</a:t>
            </a:r>
            <a:r>
              <a:rPr lang="en-GB" sz="900" dirty="0">
                <a:solidFill>
                  <a:srgbClr val="CC0000"/>
                </a:solidFill>
              </a:rPr>
              <a:t> </a:t>
            </a:r>
            <a:r>
              <a:rPr lang="en-GB" sz="900" b="1" dirty="0">
                <a:solidFill>
                  <a:srgbClr val="CC0000"/>
                </a:solidFill>
              </a:rPr>
              <a:t>joining</a:t>
            </a:r>
            <a:r>
              <a:rPr lang="en-GB" sz="900" dirty="0"/>
              <a:t> tree, with the class of </a:t>
            </a:r>
            <a:r>
              <a:rPr lang="en-GB" sz="900" b="1" dirty="0">
                <a:solidFill>
                  <a:srgbClr val="CC0000"/>
                </a:solidFill>
              </a:rPr>
              <a:t>welding</a:t>
            </a:r>
            <a:r>
              <a:rPr lang="en-GB" sz="900" dirty="0"/>
              <a:t> expanded to show members and some of their attributes.</a:t>
            </a:r>
          </a:p>
          <a:p>
            <a:endParaRPr lang="en-GB" sz="900" dirty="0"/>
          </a:p>
          <a:p>
            <a:r>
              <a:rPr lang="en-GB" sz="900" dirty="0"/>
              <a:t>Certain attributes are unique to joining. One of these is the </a:t>
            </a:r>
            <a:r>
              <a:rPr lang="en-GB" sz="900" b="1" dirty="0">
                <a:solidFill>
                  <a:srgbClr val="CC0000"/>
                </a:solidFill>
              </a:rPr>
              <a:t>geometry of the joint</a:t>
            </a:r>
            <a:r>
              <a:rPr lang="en-GB" sz="900" dirty="0"/>
              <a:t> that the process can make. It is illustrated in the lower part of the frame.</a:t>
            </a:r>
          </a:p>
        </p:txBody>
      </p:sp>
    </p:spTree>
    <p:extLst>
      <p:ext uri="{BB962C8B-B14F-4D97-AF65-F5344CB8AC3E}">
        <p14:creationId xmlns:p14="http://schemas.microsoft.com/office/powerpoint/2010/main" val="392793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5FD3D031-DEE7-4A40-A986-FCA856078557}" type="slidenum">
              <a:rPr lang="en-GB" b="1">
                <a:solidFill>
                  <a:srgbClr val="000000"/>
                </a:solidFill>
              </a:rPr>
              <a:pPr/>
              <a:t>9</a:t>
            </a:fld>
            <a:endParaRPr lang="en-GB" b="1" dirty="0">
              <a:solidFill>
                <a:srgbClr val="000000"/>
              </a:solidFill>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key steps in selecting a joining process</a:t>
            </a:r>
          </a:p>
          <a:p>
            <a:pPr algn="ctr"/>
            <a:endParaRPr lang="en-GB" sz="900" b="1" i="1" dirty="0"/>
          </a:p>
          <a:p>
            <a:r>
              <a:rPr lang="en-US" sz="900" dirty="0">
                <a:cs typeface="Times New Roman" panose="02020603050405020304" pitchFamily="18" charset="0"/>
              </a:rPr>
              <a:t>This frame shows data for a </a:t>
            </a:r>
            <a:r>
              <a:rPr lang="en-US" sz="900" b="1" dirty="0">
                <a:solidFill>
                  <a:srgbClr val="CC0000"/>
                </a:solidFill>
                <a:cs typeface="Times New Roman" panose="02020603050405020304" pitchFamily="18" charset="0"/>
              </a:rPr>
              <a:t>joining process</a:t>
            </a:r>
            <a:r>
              <a:rPr lang="en-US" sz="900" dirty="0">
                <a:cs typeface="Times New Roman" panose="02020603050405020304" pitchFamily="18" charset="0"/>
              </a:rPr>
              <a:t>. The attributes are</a:t>
            </a:r>
            <a:r>
              <a:rPr lang="en-GB" sz="900" dirty="0">
                <a:cs typeface="Times New Roman" panose="02020603050405020304" pitchFamily="18" charset="0"/>
              </a:rPr>
              <a:t> </a:t>
            </a:r>
            <a:r>
              <a:rPr lang="en-US" sz="900" dirty="0">
                <a:cs typeface="Times New Roman" panose="02020603050405020304" pitchFamily="18" charset="0"/>
              </a:rPr>
              <a:t>those that engineers use to select a joining process. They differ in many ways (not</a:t>
            </a:r>
            <a:r>
              <a:rPr lang="en-GB" sz="900" dirty="0">
                <a:cs typeface="Times New Roman" panose="02020603050405020304" pitchFamily="18" charset="0"/>
              </a:rPr>
              <a:t> </a:t>
            </a:r>
            <a:r>
              <a:rPr lang="en-US" sz="900" dirty="0">
                <a:cs typeface="Times New Roman" panose="02020603050405020304" pitchFamily="18" charset="0"/>
              </a:rPr>
              <a:t>unexpectedly) from those for shaping. Some attributes – material, size, and general</a:t>
            </a:r>
            <a:r>
              <a:rPr lang="en-GB" sz="900" dirty="0">
                <a:cs typeface="Times New Roman" panose="02020603050405020304" pitchFamily="18" charset="0"/>
              </a:rPr>
              <a:t> </a:t>
            </a:r>
            <a:r>
              <a:rPr lang="en-US" sz="900" dirty="0">
                <a:cs typeface="Times New Roman" panose="02020603050405020304" pitchFamily="18" charset="0"/>
              </a:rPr>
              <a:t>economic information – are common to all processes. But the rest – the geometry of the</a:t>
            </a:r>
            <a:r>
              <a:rPr lang="en-GB" sz="900" dirty="0">
                <a:cs typeface="Times New Roman" panose="02020603050405020304" pitchFamily="18" charset="0"/>
              </a:rPr>
              <a:t> </a:t>
            </a:r>
            <a:r>
              <a:rPr lang="en-US" sz="900" dirty="0">
                <a:cs typeface="Times New Roman" panose="02020603050405020304" pitchFamily="18" charset="0"/>
              </a:rPr>
              <a:t>joint, the ability to join dissimilar materials or to allow disassembly etc. – are specific to</a:t>
            </a:r>
            <a:r>
              <a:rPr lang="en-GB" sz="900" dirty="0">
                <a:cs typeface="Times New Roman" panose="02020603050405020304" pitchFamily="18" charset="0"/>
              </a:rPr>
              <a:t> </a:t>
            </a:r>
            <a:r>
              <a:rPr lang="en-US" sz="900" dirty="0">
                <a:cs typeface="Times New Roman" panose="02020603050405020304" pitchFamily="18" charset="0"/>
              </a:rPr>
              <a:t>joining.</a:t>
            </a:r>
          </a:p>
          <a:p>
            <a:endParaRPr lang="en-US" sz="900" dirty="0">
              <a:cs typeface="Times New Roman" panose="02020603050405020304" pitchFamily="18" charset="0"/>
            </a:endParaRPr>
          </a:p>
          <a:p>
            <a:r>
              <a:rPr lang="en-GB" sz="900" dirty="0"/>
              <a:t>The </a:t>
            </a:r>
            <a:r>
              <a:rPr lang="en-GB" sz="900" b="1" dirty="0">
                <a:solidFill>
                  <a:srgbClr val="CC0000"/>
                </a:solidFill>
              </a:rPr>
              <a:t>key constraints</a:t>
            </a:r>
            <a:r>
              <a:rPr lang="en-GB" sz="900" dirty="0"/>
              <a:t> when selecting a joining process are the </a:t>
            </a:r>
            <a:r>
              <a:rPr lang="en-GB" sz="900" b="1" dirty="0">
                <a:solidFill>
                  <a:srgbClr val="CC0000"/>
                </a:solidFill>
              </a:rPr>
              <a:t>materials</a:t>
            </a:r>
            <a:r>
              <a:rPr lang="en-GB" sz="900" dirty="0"/>
              <a:t> to be joined and the </a:t>
            </a:r>
            <a:r>
              <a:rPr lang="en-GB" sz="900" b="1" dirty="0">
                <a:solidFill>
                  <a:srgbClr val="CC0000"/>
                </a:solidFill>
              </a:rPr>
              <a:t>joint geometry</a:t>
            </a:r>
            <a:r>
              <a:rPr lang="en-GB" sz="900" dirty="0"/>
              <a:t>.</a:t>
            </a:r>
            <a:endParaRPr lang="en-GB" sz="900" dirty="0">
              <a:cs typeface="Times New Roman" panose="02020603050405020304" pitchFamily="18" charset="0"/>
            </a:endParaRPr>
          </a:p>
        </p:txBody>
      </p:sp>
    </p:spTree>
    <p:extLst>
      <p:ext uri="{BB962C8B-B14F-4D97-AF65-F5344CB8AC3E}">
        <p14:creationId xmlns:p14="http://schemas.microsoft.com/office/powerpoint/2010/main" val="208119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sz="3200" b="1" dirty="0"/>
              <a:t>Manufacturing processes and cost modeling</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494337" cy="1449388"/>
          </a:xfrm>
        </p:spPr>
        <p:txBody>
          <a:bodyPr>
            <a:normAutofit/>
          </a:bodyPr>
          <a:lstStyle/>
          <a:p>
            <a:r>
              <a:rPr lang="en-US" sz="1600" dirty="0"/>
              <a:t>Mike Ashby</a:t>
            </a:r>
            <a:endParaRPr lang="en-US"/>
          </a:p>
          <a:p>
            <a:r>
              <a:rPr lang="en-GB" sz="1600" dirty="0"/>
              <a:t>Department of Engineering, </a:t>
            </a:r>
            <a:endParaRPr lang="en-US"/>
          </a:p>
          <a:p>
            <a:r>
              <a:rPr lang="en-GB" sz="1600" dirty="0"/>
              <a:t>University of Cambridge</a:t>
            </a:r>
            <a:endParaRPr lang="en-US" sz="1600" dirty="0"/>
          </a:p>
          <a:p>
            <a:endParaRPr lang="en-US" dirty="0">
              <a:solidFill>
                <a:schemeClr val="accent3"/>
              </a:solidFill>
            </a:endParaRPr>
          </a:p>
        </p:txBody>
      </p:sp>
    </p:spTree>
    <p:extLst>
      <p:ext uri="{BB962C8B-B14F-4D97-AF65-F5344CB8AC3E}">
        <p14:creationId xmlns:p14="http://schemas.microsoft.com/office/powerpoint/2010/main" val="203159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6407150" y="987427"/>
            <a:ext cx="4419600" cy="3789363"/>
            <a:chOff x="3317" y="589"/>
            <a:chExt cx="2784" cy="2387"/>
          </a:xfrm>
        </p:grpSpPr>
        <p:grpSp>
          <p:nvGrpSpPr>
            <p:cNvPr id="13364" name="Group 55"/>
            <p:cNvGrpSpPr>
              <a:grpSpLocks/>
            </p:cNvGrpSpPr>
            <p:nvPr/>
          </p:nvGrpSpPr>
          <p:grpSpPr bwMode="auto">
            <a:xfrm>
              <a:off x="4006" y="589"/>
              <a:ext cx="2095" cy="2387"/>
              <a:chOff x="3698" y="589"/>
              <a:chExt cx="1934" cy="2387"/>
            </a:xfrm>
          </p:grpSpPr>
          <p:grpSp>
            <p:nvGrpSpPr>
              <p:cNvPr id="13366" name="Group 24"/>
              <p:cNvGrpSpPr>
                <a:grpSpLocks/>
              </p:cNvGrpSpPr>
              <p:nvPr/>
            </p:nvGrpSpPr>
            <p:grpSpPr bwMode="auto">
              <a:xfrm>
                <a:off x="4114" y="589"/>
                <a:ext cx="912" cy="246"/>
                <a:chOff x="3886" y="799"/>
                <a:chExt cx="912" cy="246"/>
              </a:xfrm>
            </p:grpSpPr>
            <p:sp>
              <p:nvSpPr>
                <p:cNvPr id="13376" name="Rectangle 25"/>
                <p:cNvSpPr>
                  <a:spLocks noChangeArrowheads="1"/>
                </p:cNvSpPr>
                <p:nvPr/>
              </p:nvSpPr>
              <p:spPr bwMode="auto">
                <a:xfrm>
                  <a:off x="3886" y="799"/>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77" name="Text Box 26"/>
                <p:cNvSpPr txBox="1">
                  <a:spLocks noChangeArrowheads="1"/>
                </p:cNvSpPr>
                <p:nvPr/>
              </p:nvSpPr>
              <p:spPr bwMode="auto">
                <a:xfrm>
                  <a:off x="3937" y="814"/>
                  <a:ext cx="8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Attributes</a:t>
                  </a:r>
                  <a:endParaRPr lang="en-GB" dirty="0">
                    <a:solidFill>
                      <a:srgbClr val="000000"/>
                    </a:solidFill>
                    <a:latin typeface="+mn-lt"/>
                  </a:endParaRPr>
                </a:p>
              </p:txBody>
            </p:sp>
          </p:grpSp>
          <p:grpSp>
            <p:nvGrpSpPr>
              <p:cNvPr id="13367" name="Group 52"/>
              <p:cNvGrpSpPr>
                <a:grpSpLocks/>
              </p:cNvGrpSpPr>
              <p:nvPr/>
            </p:nvGrpSpPr>
            <p:grpSpPr bwMode="auto">
              <a:xfrm>
                <a:off x="3698" y="1126"/>
                <a:ext cx="268" cy="1194"/>
                <a:chOff x="3698" y="1126"/>
                <a:chExt cx="268" cy="1194"/>
              </a:xfrm>
            </p:grpSpPr>
            <p:sp>
              <p:nvSpPr>
                <p:cNvPr id="13374" name="Line 32"/>
                <p:cNvSpPr>
                  <a:spLocks noChangeShapeType="1"/>
                </p:cNvSpPr>
                <p:nvPr/>
              </p:nvSpPr>
              <p:spPr bwMode="auto">
                <a:xfrm flipV="1">
                  <a:off x="3702" y="1126"/>
                  <a:ext cx="258" cy="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75" name="Line 33"/>
                <p:cNvSpPr>
                  <a:spLocks noChangeShapeType="1"/>
                </p:cNvSpPr>
                <p:nvPr/>
              </p:nvSpPr>
              <p:spPr bwMode="auto">
                <a:xfrm>
                  <a:off x="3698" y="1912"/>
                  <a:ext cx="268"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3368" name="Text Box 35"/>
              <p:cNvSpPr txBox="1">
                <a:spLocks noChangeArrowheads="1"/>
              </p:cNvSpPr>
              <p:nvPr/>
            </p:nvSpPr>
            <p:spPr bwMode="auto">
              <a:xfrm>
                <a:off x="4056" y="2764"/>
                <a:ext cx="157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b="1" dirty="0">
                    <a:solidFill>
                      <a:srgbClr val="7FC4BC"/>
                    </a:solidFill>
                    <a:latin typeface="+mn-lt"/>
                  </a:rPr>
                  <a:t>Process records</a:t>
                </a:r>
                <a:endParaRPr lang="en-US" b="1" dirty="0">
                  <a:solidFill>
                    <a:srgbClr val="7FC4BC"/>
                  </a:solidFill>
                  <a:latin typeface="+mn-lt"/>
                </a:endParaRPr>
              </a:p>
            </p:txBody>
          </p:sp>
          <p:grpSp>
            <p:nvGrpSpPr>
              <p:cNvPr id="13369" name="Group 45"/>
              <p:cNvGrpSpPr>
                <a:grpSpLocks/>
              </p:cNvGrpSpPr>
              <p:nvPr/>
            </p:nvGrpSpPr>
            <p:grpSpPr bwMode="auto">
              <a:xfrm>
                <a:off x="3993" y="1023"/>
                <a:ext cx="1327" cy="1591"/>
                <a:chOff x="3957" y="2261"/>
                <a:chExt cx="1327" cy="1591"/>
              </a:xfrm>
            </p:grpSpPr>
            <p:sp>
              <p:nvSpPr>
                <p:cNvPr id="13371" name="AutoShape 46"/>
                <p:cNvSpPr>
                  <a:spLocks noChangeArrowheads="1"/>
                </p:cNvSpPr>
                <p:nvPr/>
              </p:nvSpPr>
              <p:spPr bwMode="auto">
                <a:xfrm>
                  <a:off x="3957" y="2261"/>
                  <a:ext cx="1135" cy="13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Anodize</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W</a:t>
                  </a:r>
                  <a:r>
                    <a:rPr lang="en-GB" sz="1400" b="1" dirty="0">
                      <a:solidFill>
                        <a:srgbClr val="A50021"/>
                      </a:solidFill>
                      <a:latin typeface="+mn-lt"/>
                    </a:rPr>
                    <a:t>hy treatment?</a:t>
                  </a:r>
                  <a:r>
                    <a:rPr lang="en-GB" sz="1400" dirty="0">
                      <a:solidFill>
                        <a:srgbClr val="A50021"/>
                      </a:solidFill>
                      <a:latin typeface="+mn-lt"/>
                    </a:rPr>
                    <a:t> </a:t>
                  </a:r>
                </a:p>
                <a:p>
                  <a:pPr>
                    <a:lnSpc>
                      <a:spcPct val="80000"/>
                    </a:lnSpc>
                    <a:spcBef>
                      <a:spcPct val="50000"/>
                    </a:spcBef>
                    <a:spcAft>
                      <a:spcPct val="0"/>
                    </a:spcAft>
                  </a:pPr>
                  <a:r>
                    <a:rPr lang="en-GB" sz="1400" dirty="0">
                      <a:solidFill>
                        <a:srgbClr val="000000"/>
                      </a:solidFill>
                      <a:latin typeface="+mn-lt"/>
                    </a:rPr>
                    <a:t>Coating thickness</a:t>
                  </a:r>
                </a:p>
                <a:p>
                  <a:pPr>
                    <a:lnSpc>
                      <a:spcPct val="80000"/>
                    </a:lnSpc>
                    <a:spcBef>
                      <a:spcPct val="50000"/>
                    </a:spcBef>
                    <a:spcAft>
                      <a:spcPct val="0"/>
                    </a:spcAft>
                  </a:pPr>
                  <a:r>
                    <a:rPr lang="en-GB" sz="1400" dirty="0">
                      <a:solidFill>
                        <a:srgbClr val="000000"/>
                      </a:solidFill>
                      <a:latin typeface="+mn-lt"/>
                    </a:rPr>
                    <a:t>Surface hardness</a:t>
                  </a:r>
                </a:p>
                <a:p>
                  <a:pPr>
                    <a:lnSpc>
                      <a:spcPct val="80000"/>
                    </a:lnSpc>
                    <a:spcBef>
                      <a:spcPct val="50000"/>
                    </a:spcBef>
                    <a:spcAft>
                      <a:spcPct val="0"/>
                    </a:spcAft>
                  </a:pPr>
                  <a:r>
                    <a:rPr lang="en-GB" sz="1400" dirty="0">
                      <a:solidFill>
                        <a:srgbClr val="000000"/>
                      </a:solidFill>
                      <a:latin typeface="+mn-lt"/>
                    </a:rPr>
                    <a:t>Relative cost</a:t>
                  </a:r>
                  <a:r>
                    <a:rPr lang="en-GB" sz="1400" dirty="0">
                      <a:solidFill>
                        <a:srgbClr val="A50021"/>
                      </a:solidFill>
                      <a:latin typeface="+mn-lt"/>
                    </a:rPr>
                    <a:t> ...</a:t>
                  </a:r>
                  <a:endParaRPr lang="en-GB" sz="1400" b="1" dirty="0">
                    <a:solidFill>
                      <a:srgbClr val="000000"/>
                    </a:solidFill>
                    <a:latin typeface="+mn-lt"/>
                  </a:endParaRP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3372" name="AutoShape 47"/>
                <p:cNvSpPr>
                  <a:spLocks noChangeArrowheads="1"/>
                </p:cNvSpPr>
                <p:nvPr/>
              </p:nvSpPr>
              <p:spPr bwMode="auto">
                <a:xfrm>
                  <a:off x="4053" y="2357"/>
                  <a:ext cx="1135" cy="13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Anodize</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W</a:t>
                  </a:r>
                  <a:r>
                    <a:rPr lang="en-GB" sz="1400" b="1" dirty="0">
                      <a:solidFill>
                        <a:srgbClr val="A50021"/>
                      </a:solidFill>
                      <a:latin typeface="+mn-lt"/>
                    </a:rPr>
                    <a:t>hy treatment?</a:t>
                  </a:r>
                  <a:r>
                    <a:rPr lang="en-GB" sz="1400" dirty="0">
                      <a:solidFill>
                        <a:srgbClr val="A50021"/>
                      </a:solidFill>
                      <a:latin typeface="+mn-lt"/>
                    </a:rPr>
                    <a:t> </a:t>
                  </a:r>
                </a:p>
                <a:p>
                  <a:pPr>
                    <a:lnSpc>
                      <a:spcPct val="80000"/>
                    </a:lnSpc>
                    <a:spcBef>
                      <a:spcPct val="50000"/>
                    </a:spcBef>
                    <a:spcAft>
                      <a:spcPct val="0"/>
                    </a:spcAft>
                  </a:pPr>
                  <a:r>
                    <a:rPr lang="en-GB" sz="1400" dirty="0">
                      <a:solidFill>
                        <a:srgbClr val="000000"/>
                      </a:solidFill>
                      <a:latin typeface="+mn-lt"/>
                    </a:rPr>
                    <a:t>Coating thickness</a:t>
                  </a:r>
                </a:p>
                <a:p>
                  <a:pPr>
                    <a:lnSpc>
                      <a:spcPct val="80000"/>
                    </a:lnSpc>
                    <a:spcBef>
                      <a:spcPct val="50000"/>
                    </a:spcBef>
                    <a:spcAft>
                      <a:spcPct val="0"/>
                    </a:spcAft>
                  </a:pPr>
                  <a:r>
                    <a:rPr lang="en-GB" sz="1400" dirty="0">
                      <a:solidFill>
                        <a:srgbClr val="000000"/>
                      </a:solidFill>
                      <a:latin typeface="+mn-lt"/>
                    </a:rPr>
                    <a:t>Surface hardness</a:t>
                  </a:r>
                </a:p>
                <a:p>
                  <a:pPr>
                    <a:lnSpc>
                      <a:spcPct val="80000"/>
                    </a:lnSpc>
                    <a:spcBef>
                      <a:spcPct val="50000"/>
                    </a:spcBef>
                    <a:spcAft>
                      <a:spcPct val="0"/>
                    </a:spcAft>
                  </a:pPr>
                  <a:r>
                    <a:rPr lang="en-GB" sz="1400" dirty="0">
                      <a:solidFill>
                        <a:srgbClr val="000000"/>
                      </a:solidFill>
                      <a:latin typeface="+mn-lt"/>
                    </a:rPr>
                    <a:t>Relative cost</a:t>
                  </a:r>
                  <a:r>
                    <a:rPr lang="en-GB" sz="1400" dirty="0">
                      <a:solidFill>
                        <a:srgbClr val="A50021"/>
                      </a:solidFill>
                      <a:latin typeface="+mn-lt"/>
                    </a:rPr>
                    <a:t> ...</a:t>
                  </a:r>
                  <a:endParaRPr lang="en-GB" sz="1400" b="1" dirty="0">
                    <a:solidFill>
                      <a:srgbClr val="000000"/>
                    </a:solidFill>
                    <a:latin typeface="+mn-lt"/>
                  </a:endParaRP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3373" name="AutoShape 48"/>
                <p:cNvSpPr>
                  <a:spLocks noChangeArrowheads="1"/>
                </p:cNvSpPr>
                <p:nvPr/>
              </p:nvSpPr>
              <p:spPr bwMode="auto">
                <a:xfrm>
                  <a:off x="4149" y="2441"/>
                  <a:ext cx="1135" cy="1411"/>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Anodize</a:t>
                  </a:r>
                </a:p>
                <a:p>
                  <a:pPr>
                    <a:lnSpc>
                      <a:spcPct val="80000"/>
                    </a:lnSpc>
                    <a:spcBef>
                      <a:spcPct val="50000"/>
                    </a:spcBef>
                    <a:spcAft>
                      <a:spcPct val="0"/>
                    </a:spcAft>
                  </a:pPr>
                  <a:r>
                    <a:rPr lang="en-GB" sz="1400" b="1" dirty="0">
                      <a:solidFill>
                        <a:srgbClr val="000000"/>
                      </a:solidFill>
                      <a:latin typeface="+mn-lt"/>
                    </a:rPr>
                    <a:t>Material</a:t>
                  </a:r>
                  <a:endParaRPr lang="en-GB" sz="1400" dirty="0">
                    <a:solidFill>
                      <a:srgbClr val="000000"/>
                    </a:solidFill>
                    <a:latin typeface="+mn-lt"/>
                  </a:endParaRPr>
                </a:p>
                <a:p>
                  <a:pPr>
                    <a:lnSpc>
                      <a:spcPct val="80000"/>
                    </a:lnSpc>
                    <a:spcBef>
                      <a:spcPct val="50000"/>
                    </a:spcBef>
                    <a:spcAft>
                      <a:spcPct val="0"/>
                    </a:spcAft>
                  </a:pPr>
                  <a:r>
                    <a:rPr lang="en-GB" sz="1400" b="1" dirty="0">
                      <a:solidFill>
                        <a:srgbClr val="000000"/>
                      </a:solidFill>
                      <a:latin typeface="+mn-lt"/>
                    </a:rPr>
                    <a:t>Function of treatment</a:t>
                  </a:r>
                  <a:endParaRPr lang="en-GB" sz="1400" dirty="0">
                    <a:solidFill>
                      <a:srgbClr val="A50021"/>
                    </a:solidFill>
                    <a:latin typeface="+mn-lt"/>
                  </a:endParaRPr>
                </a:p>
                <a:p>
                  <a:pPr>
                    <a:lnSpc>
                      <a:spcPct val="80000"/>
                    </a:lnSpc>
                    <a:spcBef>
                      <a:spcPct val="50000"/>
                    </a:spcBef>
                    <a:spcAft>
                      <a:spcPct val="0"/>
                    </a:spcAft>
                  </a:pPr>
                  <a:r>
                    <a:rPr lang="en-GB" sz="1400" dirty="0">
                      <a:solidFill>
                        <a:srgbClr val="000000"/>
                      </a:solidFill>
                      <a:latin typeface="+mn-lt"/>
                    </a:rPr>
                    <a:t>Coating thickness</a:t>
                  </a:r>
                </a:p>
                <a:p>
                  <a:pPr>
                    <a:lnSpc>
                      <a:spcPct val="80000"/>
                    </a:lnSpc>
                    <a:spcBef>
                      <a:spcPct val="50000"/>
                    </a:spcBef>
                    <a:spcAft>
                      <a:spcPct val="0"/>
                    </a:spcAft>
                  </a:pPr>
                  <a:r>
                    <a:rPr lang="en-GB" sz="1400" dirty="0">
                      <a:solidFill>
                        <a:srgbClr val="000000"/>
                      </a:solidFill>
                      <a:latin typeface="+mn-lt"/>
                    </a:rPr>
                    <a:t>Surface hardness</a:t>
                  </a:r>
                </a:p>
                <a:p>
                  <a:pPr>
                    <a:lnSpc>
                      <a:spcPct val="80000"/>
                    </a:lnSpc>
                    <a:spcBef>
                      <a:spcPct val="50000"/>
                    </a:spcBef>
                    <a:spcAft>
                      <a:spcPct val="0"/>
                    </a:spcAft>
                  </a:pPr>
                  <a:r>
                    <a:rPr lang="en-GB" sz="1400" dirty="0">
                      <a:solidFill>
                        <a:srgbClr val="000000"/>
                      </a:solidFill>
                      <a:latin typeface="+mn-lt"/>
                    </a:rPr>
                    <a:t>Relative cost</a:t>
                  </a:r>
                  <a:r>
                    <a:rPr lang="en-GB" sz="1400" dirty="0">
                      <a:solidFill>
                        <a:srgbClr val="A50021"/>
                      </a:solidFill>
                      <a:latin typeface="+mn-lt"/>
                    </a:rPr>
                    <a:t> ...</a:t>
                  </a:r>
                  <a:endParaRPr lang="en-GB" sz="1400" b="1" dirty="0">
                    <a:solidFill>
                      <a:srgbClr val="000000"/>
                    </a:solidFill>
                    <a:latin typeface="+mn-lt"/>
                  </a:endParaRPr>
                </a:p>
                <a:p>
                  <a:pPr>
                    <a:lnSpc>
                      <a:spcPct val="80000"/>
                    </a:lnSpc>
                    <a:spcBef>
                      <a:spcPct val="50000"/>
                    </a:spcBef>
                    <a:spcAft>
                      <a:spcPct val="0"/>
                    </a:spcAft>
                  </a:pPr>
                  <a:r>
                    <a:rPr lang="en-GB" sz="1400" b="1" i="1" dirty="0">
                      <a:solidFill>
                        <a:srgbClr val="000000"/>
                      </a:solidFill>
                      <a:latin typeface="+mn-lt"/>
                    </a:rPr>
                    <a:t>Documentation</a:t>
                  </a:r>
                  <a:endParaRPr lang="en-GB" sz="1400" dirty="0">
                    <a:solidFill>
                      <a:srgbClr val="000000"/>
                    </a:solidFill>
                    <a:latin typeface="+mn-lt"/>
                  </a:endParaRPr>
                </a:p>
              </p:txBody>
            </p:sp>
          </p:grpSp>
          <p:sp>
            <p:nvSpPr>
              <p:cNvPr id="13370" name="AutoShape 49"/>
              <p:cNvSpPr>
                <a:spLocks/>
              </p:cNvSpPr>
              <p:nvPr/>
            </p:nvSpPr>
            <p:spPr bwMode="auto">
              <a:xfrm rot="5429615">
                <a:off x="4713" y="2191"/>
                <a:ext cx="133" cy="1078"/>
              </a:xfrm>
              <a:prstGeom prst="rightBrace">
                <a:avLst>
                  <a:gd name="adj1" fmla="val 57187"/>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sp>
          <p:nvSpPr>
            <p:cNvPr id="13365" name="Rectangle 61"/>
            <p:cNvSpPr>
              <a:spLocks noChangeArrowheads="1"/>
            </p:cNvSpPr>
            <p:nvPr/>
          </p:nvSpPr>
          <p:spPr bwMode="auto">
            <a:xfrm>
              <a:off x="3317" y="1881"/>
              <a:ext cx="576" cy="233"/>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7" name="Group 65"/>
          <p:cNvGrpSpPr>
            <a:grpSpLocks/>
          </p:cNvGrpSpPr>
          <p:nvPr/>
        </p:nvGrpSpPr>
        <p:grpSpPr bwMode="auto">
          <a:xfrm>
            <a:off x="4822825" y="984252"/>
            <a:ext cx="3070225" cy="3014663"/>
            <a:chOff x="2461" y="587"/>
            <a:chExt cx="1934" cy="1899"/>
          </a:xfrm>
        </p:grpSpPr>
        <p:grpSp>
          <p:nvGrpSpPr>
            <p:cNvPr id="13355" name="Group 54"/>
            <p:cNvGrpSpPr>
              <a:grpSpLocks/>
            </p:cNvGrpSpPr>
            <p:nvPr/>
          </p:nvGrpSpPr>
          <p:grpSpPr bwMode="auto">
            <a:xfrm>
              <a:off x="3122" y="587"/>
              <a:ext cx="1273" cy="1899"/>
              <a:chOff x="2884" y="587"/>
              <a:chExt cx="1176" cy="1899"/>
            </a:xfrm>
          </p:grpSpPr>
          <p:sp>
            <p:nvSpPr>
              <p:cNvPr id="13357" name="Text Box 38"/>
              <p:cNvSpPr txBox="1">
                <a:spLocks noChangeArrowheads="1"/>
              </p:cNvSpPr>
              <p:nvPr/>
            </p:nvSpPr>
            <p:spPr bwMode="auto">
              <a:xfrm>
                <a:off x="3198" y="1688"/>
                <a:ext cx="86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dirty="0">
                    <a:latin typeface="+mn-lt"/>
                  </a:rPr>
                  <a:t>Electroplate</a:t>
                </a:r>
              </a:p>
              <a:p>
                <a:pPr>
                  <a:spcBef>
                    <a:spcPct val="25000"/>
                  </a:spcBef>
                  <a:spcAft>
                    <a:spcPct val="25000"/>
                  </a:spcAft>
                </a:pPr>
                <a:r>
                  <a:rPr lang="en-GB" sz="1400" b="1" dirty="0">
                    <a:latin typeface="+mn-lt"/>
                  </a:rPr>
                  <a:t>Anodize</a:t>
                </a:r>
              </a:p>
              <a:p>
                <a:pPr>
                  <a:spcBef>
                    <a:spcPct val="25000"/>
                  </a:spcBef>
                  <a:spcAft>
                    <a:spcPct val="25000"/>
                  </a:spcAft>
                </a:pPr>
                <a:r>
                  <a:rPr lang="en-GB" sz="1400" b="1" dirty="0">
                    <a:latin typeface="+mn-lt"/>
                  </a:rPr>
                  <a:t>Powder coat</a:t>
                </a:r>
              </a:p>
              <a:p>
                <a:pPr>
                  <a:spcBef>
                    <a:spcPct val="25000"/>
                  </a:spcBef>
                  <a:spcAft>
                    <a:spcPct val="25000"/>
                  </a:spcAft>
                </a:pPr>
                <a:r>
                  <a:rPr lang="en-GB" sz="1400" b="1" dirty="0">
                    <a:latin typeface="+mn-lt"/>
                  </a:rPr>
                  <a:t>Metallize...</a:t>
                </a:r>
              </a:p>
            </p:txBody>
          </p:sp>
          <p:grpSp>
            <p:nvGrpSpPr>
              <p:cNvPr id="13358" name="Group 27"/>
              <p:cNvGrpSpPr>
                <a:grpSpLocks/>
              </p:cNvGrpSpPr>
              <p:nvPr/>
            </p:nvGrpSpPr>
            <p:grpSpPr bwMode="auto">
              <a:xfrm>
                <a:off x="3164" y="587"/>
                <a:ext cx="720" cy="240"/>
                <a:chOff x="3230" y="797"/>
                <a:chExt cx="720" cy="240"/>
              </a:xfrm>
            </p:grpSpPr>
            <p:sp>
              <p:nvSpPr>
                <p:cNvPr id="13362" name="Rectangle 28"/>
                <p:cNvSpPr>
                  <a:spLocks noChangeArrowheads="1"/>
                </p:cNvSpPr>
                <p:nvPr/>
              </p:nvSpPr>
              <p:spPr bwMode="auto">
                <a:xfrm>
                  <a:off x="3230" y="797"/>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63" name="Text Box 29"/>
                <p:cNvSpPr txBox="1">
                  <a:spLocks noChangeArrowheads="1"/>
                </p:cNvSpPr>
                <p:nvPr/>
              </p:nvSpPr>
              <p:spPr bwMode="auto">
                <a:xfrm>
                  <a:off x="3260" y="802"/>
                  <a:ext cx="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solidFill>
                        <a:srgbClr val="000000"/>
                      </a:solidFill>
                      <a:latin typeface="+mn-lt"/>
                    </a:rPr>
                    <a:t>Member</a:t>
                  </a:r>
                  <a:endParaRPr lang="en-US" b="1" dirty="0">
                    <a:solidFill>
                      <a:srgbClr val="000000"/>
                    </a:solidFill>
                    <a:latin typeface="+mn-lt"/>
                  </a:endParaRPr>
                </a:p>
              </p:txBody>
            </p:sp>
          </p:grpSp>
          <p:grpSp>
            <p:nvGrpSpPr>
              <p:cNvPr id="13359" name="Group 42"/>
              <p:cNvGrpSpPr>
                <a:grpSpLocks/>
              </p:cNvGrpSpPr>
              <p:nvPr/>
            </p:nvGrpSpPr>
            <p:grpSpPr bwMode="auto">
              <a:xfrm>
                <a:off x="2884" y="1797"/>
                <a:ext cx="310" cy="596"/>
                <a:chOff x="3472" y="1538"/>
                <a:chExt cx="310" cy="862"/>
              </a:xfrm>
            </p:grpSpPr>
            <p:sp>
              <p:nvSpPr>
                <p:cNvPr id="13360" name="Line 43"/>
                <p:cNvSpPr>
                  <a:spLocks noChangeShapeType="1"/>
                </p:cNvSpPr>
                <p:nvPr/>
              </p:nvSpPr>
              <p:spPr bwMode="auto">
                <a:xfrm flipV="1">
                  <a:off x="3472" y="1538"/>
                  <a:ext cx="309" cy="4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61" name="Line 44"/>
                <p:cNvSpPr>
                  <a:spLocks noChangeShapeType="1"/>
                </p:cNvSpPr>
                <p:nvPr/>
              </p:nvSpPr>
              <p:spPr bwMode="auto">
                <a:xfrm>
                  <a:off x="3473" y="1968"/>
                  <a:ext cx="309"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13356" name="Rectangle 62"/>
            <p:cNvSpPr>
              <a:spLocks noChangeArrowheads="1"/>
            </p:cNvSpPr>
            <p:nvPr/>
          </p:nvSpPr>
          <p:spPr bwMode="auto">
            <a:xfrm>
              <a:off x="2461" y="1983"/>
              <a:ext cx="576" cy="233"/>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13316" name="Rectangle 2"/>
          <p:cNvSpPr>
            <a:spLocks noGrp="1" noChangeArrowheads="1"/>
          </p:cNvSpPr>
          <p:nvPr>
            <p:ph type="title"/>
          </p:nvPr>
        </p:nvSpPr>
        <p:spPr>
          <a:ln w="9525"/>
        </p:spPr>
        <p:txBody>
          <a:bodyPr/>
          <a:lstStyle/>
          <a:p>
            <a:r>
              <a:rPr lang="en-GB" dirty="0">
                <a:latin typeface="+mn-lt"/>
              </a:rPr>
              <a:t>Data organization: surface treatment</a:t>
            </a:r>
          </a:p>
        </p:txBody>
      </p:sp>
      <p:sp>
        <p:nvSpPr>
          <p:cNvPr id="13317" name="Rectangle 3"/>
          <p:cNvSpPr>
            <a:spLocks noChangeArrowheads="1"/>
          </p:cNvSpPr>
          <p:nvPr/>
        </p:nvSpPr>
        <p:spPr bwMode="auto">
          <a:xfrm>
            <a:off x="3362035" y="990600"/>
            <a:ext cx="107315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20" name="Group 77"/>
          <p:cNvGrpSpPr>
            <a:grpSpLocks/>
          </p:cNvGrpSpPr>
          <p:nvPr/>
        </p:nvGrpSpPr>
        <p:grpSpPr bwMode="auto">
          <a:xfrm>
            <a:off x="1174433" y="2652714"/>
            <a:ext cx="9407843" cy="3287713"/>
            <a:chOff x="10" y="1679"/>
            <a:chExt cx="5470" cy="2071"/>
          </a:xfrm>
        </p:grpSpPr>
        <p:grpSp>
          <p:nvGrpSpPr>
            <p:cNvPr id="13345" name="Group 59"/>
            <p:cNvGrpSpPr>
              <a:grpSpLocks/>
            </p:cNvGrpSpPr>
            <p:nvPr/>
          </p:nvGrpSpPr>
          <p:grpSpPr bwMode="auto">
            <a:xfrm>
              <a:off x="10" y="2710"/>
              <a:ext cx="4145" cy="1040"/>
              <a:chOff x="-254" y="2710"/>
              <a:chExt cx="4145" cy="1040"/>
            </a:xfrm>
          </p:grpSpPr>
          <p:grpSp>
            <p:nvGrpSpPr>
              <p:cNvPr id="13350" name="Group 58"/>
              <p:cNvGrpSpPr>
                <a:grpSpLocks/>
              </p:cNvGrpSpPr>
              <p:nvPr/>
            </p:nvGrpSpPr>
            <p:grpSpPr bwMode="auto">
              <a:xfrm>
                <a:off x="-254" y="2710"/>
                <a:ext cx="4069" cy="1040"/>
                <a:chOff x="-272" y="2710"/>
                <a:chExt cx="4069" cy="1040"/>
              </a:xfrm>
            </p:grpSpPr>
            <p:sp>
              <p:nvSpPr>
                <p:cNvPr id="13352" name="AutoShape 56"/>
                <p:cNvSpPr>
                  <a:spLocks noChangeArrowheads="1"/>
                </p:cNvSpPr>
                <p:nvPr/>
              </p:nvSpPr>
              <p:spPr bwMode="auto">
                <a:xfrm>
                  <a:off x="653" y="2710"/>
                  <a:ext cx="3144" cy="1040"/>
                </a:xfrm>
                <a:prstGeom prst="roundRect">
                  <a:avLst>
                    <a:gd name="adj" fmla="val 4125"/>
                  </a:avLst>
                </a:prstGeom>
                <a:solidFill>
                  <a:schemeClr val="bg1"/>
                </a:solidFill>
                <a:ln w="2857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53" name="Text Box 50"/>
                <p:cNvSpPr txBox="1">
                  <a:spLocks noChangeArrowheads="1"/>
                </p:cNvSpPr>
                <p:nvPr/>
              </p:nvSpPr>
              <p:spPr bwMode="auto">
                <a:xfrm>
                  <a:off x="826" y="2779"/>
                  <a:ext cx="154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Tx/>
                    <a:buFont typeface="Wingdings" panose="05000000000000000000" pitchFamily="2" charset="2"/>
                    <a:buChar char="§"/>
                  </a:pPr>
                  <a:r>
                    <a:rPr lang="en-US" sz="1400" b="1" i="1" dirty="0">
                      <a:solidFill>
                        <a:srgbClr val="000000"/>
                      </a:solidFill>
                      <a:latin typeface="+mn-lt"/>
                    </a:rPr>
                    <a:t>Increased hardness</a:t>
                  </a:r>
                </a:p>
                <a:p>
                  <a:pPr>
                    <a:buClr>
                      <a:schemeClr val="accent1"/>
                    </a:buClr>
                    <a:buSzTx/>
                    <a:buFont typeface="Wingdings" panose="05000000000000000000" pitchFamily="2" charset="2"/>
                    <a:buChar char="§"/>
                  </a:pPr>
                  <a:r>
                    <a:rPr lang="en-US" sz="1400" b="1" i="1" dirty="0">
                      <a:solidFill>
                        <a:srgbClr val="000000"/>
                      </a:solidFill>
                      <a:latin typeface="+mn-lt"/>
                    </a:rPr>
                    <a:t>Wear resistance</a:t>
                  </a:r>
                </a:p>
                <a:p>
                  <a:pPr>
                    <a:buClr>
                      <a:schemeClr val="accent1"/>
                    </a:buClr>
                    <a:buSzTx/>
                    <a:buFont typeface="Wingdings" panose="05000000000000000000" pitchFamily="2" charset="2"/>
                    <a:buChar char="§"/>
                  </a:pPr>
                  <a:r>
                    <a:rPr lang="en-US" sz="1400" b="1" i="1" dirty="0">
                      <a:solidFill>
                        <a:srgbClr val="000000"/>
                      </a:solidFill>
                      <a:latin typeface="+mn-lt"/>
                    </a:rPr>
                    <a:t>Fatigue resistance</a:t>
                  </a:r>
                </a:p>
                <a:p>
                  <a:pPr>
                    <a:buClr>
                      <a:schemeClr val="accent1"/>
                    </a:buClr>
                    <a:buSzTx/>
                    <a:buFont typeface="Wingdings" panose="05000000000000000000" pitchFamily="2" charset="2"/>
                    <a:buChar char="§"/>
                  </a:pPr>
                  <a:r>
                    <a:rPr lang="en-US" sz="1400" b="1" i="1" dirty="0">
                      <a:solidFill>
                        <a:srgbClr val="000000"/>
                      </a:solidFill>
                      <a:latin typeface="+mn-lt"/>
                    </a:rPr>
                    <a:t>Corrosion resistance</a:t>
                  </a:r>
                </a:p>
                <a:p>
                  <a:pPr>
                    <a:buClr>
                      <a:schemeClr val="accent1"/>
                    </a:buClr>
                    <a:buSzTx/>
                    <a:buFont typeface="Wingdings" panose="05000000000000000000" pitchFamily="2" charset="2"/>
                    <a:buChar char="§"/>
                  </a:pPr>
                  <a:r>
                    <a:rPr lang="en-US" sz="1400" b="1" i="1" dirty="0">
                      <a:solidFill>
                        <a:srgbClr val="000000"/>
                      </a:solidFill>
                      <a:latin typeface="+mn-lt"/>
                    </a:rPr>
                    <a:t>Oxidation resistance</a:t>
                  </a:r>
                  <a:endParaRPr lang="en-GB" b="1" dirty="0">
                    <a:solidFill>
                      <a:srgbClr val="000000"/>
                    </a:solidFill>
                    <a:latin typeface="+mn-lt"/>
                  </a:endParaRPr>
                </a:p>
              </p:txBody>
            </p:sp>
            <p:sp>
              <p:nvSpPr>
                <p:cNvPr id="13354" name="Text Box 57"/>
                <p:cNvSpPr txBox="1">
                  <a:spLocks noChangeArrowheads="1"/>
                </p:cNvSpPr>
                <p:nvPr/>
              </p:nvSpPr>
              <p:spPr bwMode="auto">
                <a:xfrm>
                  <a:off x="-272" y="3068"/>
                  <a:ext cx="84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1"/>
                      </a:solidFill>
                      <a:latin typeface="+mn-lt"/>
                    </a:rPr>
                    <a:t>Function of </a:t>
                  </a:r>
                </a:p>
                <a:p>
                  <a:pPr algn="ctr">
                    <a:spcBef>
                      <a:spcPct val="0"/>
                    </a:spcBef>
                    <a:spcAft>
                      <a:spcPct val="0"/>
                    </a:spcAft>
                  </a:pPr>
                  <a:r>
                    <a:rPr lang="en-GB" b="1" i="1" dirty="0">
                      <a:solidFill>
                        <a:schemeClr val="accent1"/>
                      </a:solidFill>
                      <a:latin typeface="+mn-lt"/>
                    </a:rPr>
                    <a:t>treatment</a:t>
                  </a:r>
                </a:p>
              </p:txBody>
            </p:sp>
          </p:grpSp>
          <p:sp>
            <p:nvSpPr>
              <p:cNvPr id="13351" name="Text Box 51"/>
              <p:cNvSpPr txBox="1">
                <a:spLocks noChangeArrowheads="1"/>
              </p:cNvSpPr>
              <p:nvPr/>
            </p:nvSpPr>
            <p:spPr bwMode="auto">
              <a:xfrm>
                <a:off x="2437" y="2802"/>
                <a:ext cx="145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Tx/>
                  <a:buFont typeface="Wingdings" panose="05000000000000000000" pitchFamily="2" charset="2"/>
                  <a:buChar char="§"/>
                </a:pPr>
                <a:r>
                  <a:rPr lang="en-US" sz="1400" b="1" i="1" dirty="0">
                    <a:solidFill>
                      <a:srgbClr val="000000"/>
                    </a:solidFill>
                    <a:latin typeface="+mn-lt"/>
                  </a:rPr>
                  <a:t> Thermal insulation</a:t>
                </a:r>
              </a:p>
              <a:p>
                <a:pPr>
                  <a:buClr>
                    <a:schemeClr val="accent1"/>
                  </a:buClr>
                  <a:buSzTx/>
                  <a:buFont typeface="Wingdings" panose="05000000000000000000" pitchFamily="2" charset="2"/>
                  <a:buChar char="§"/>
                </a:pPr>
                <a:r>
                  <a:rPr lang="en-US" sz="1400" b="1" i="1" dirty="0">
                    <a:solidFill>
                      <a:srgbClr val="000000"/>
                    </a:solidFill>
                    <a:latin typeface="+mn-lt"/>
                  </a:rPr>
                  <a:t> Electrical insulation</a:t>
                </a:r>
              </a:p>
              <a:p>
                <a:pPr>
                  <a:buClr>
                    <a:schemeClr val="accent1"/>
                  </a:buClr>
                  <a:buSzTx/>
                  <a:buFont typeface="Wingdings" panose="05000000000000000000" pitchFamily="2" charset="2"/>
                  <a:buChar char="§"/>
                </a:pPr>
                <a:r>
                  <a:rPr lang="en-US" sz="1400" b="1" i="1" dirty="0">
                    <a:solidFill>
                      <a:srgbClr val="000000"/>
                    </a:solidFill>
                    <a:latin typeface="+mn-lt"/>
                  </a:rPr>
                  <a:t> Color</a:t>
                </a:r>
              </a:p>
              <a:p>
                <a:pPr>
                  <a:buClr>
                    <a:schemeClr val="accent1"/>
                  </a:buClr>
                  <a:buSzTx/>
                  <a:buFont typeface="Wingdings" panose="05000000000000000000" pitchFamily="2" charset="2"/>
                  <a:buChar char="§"/>
                </a:pPr>
                <a:r>
                  <a:rPr lang="en-US" sz="1400" b="1" i="1" dirty="0">
                    <a:solidFill>
                      <a:srgbClr val="000000"/>
                    </a:solidFill>
                    <a:latin typeface="+mn-lt"/>
                  </a:rPr>
                  <a:t> Texture</a:t>
                </a:r>
              </a:p>
              <a:p>
                <a:pPr>
                  <a:buClr>
                    <a:schemeClr val="accent1"/>
                  </a:buClr>
                  <a:buSzTx/>
                  <a:buFont typeface="Wingdings" panose="05000000000000000000" pitchFamily="2" charset="2"/>
                  <a:buChar char="§"/>
                </a:pPr>
                <a:r>
                  <a:rPr lang="en-US" sz="1400" b="1" i="1" dirty="0">
                    <a:solidFill>
                      <a:srgbClr val="000000"/>
                    </a:solidFill>
                    <a:latin typeface="+mn-lt"/>
                  </a:rPr>
                  <a:t> Decoration ….</a:t>
                </a:r>
                <a:endParaRPr lang="en-GB" b="1" dirty="0">
                  <a:solidFill>
                    <a:srgbClr val="000000"/>
                  </a:solidFill>
                  <a:latin typeface="+mn-lt"/>
                </a:endParaRPr>
              </a:p>
            </p:txBody>
          </p:sp>
        </p:grpSp>
        <p:sp>
          <p:nvSpPr>
            <p:cNvPr id="13346" name="AutoShape 72"/>
            <p:cNvSpPr>
              <a:spLocks noChangeArrowheads="1"/>
            </p:cNvSpPr>
            <p:nvPr/>
          </p:nvSpPr>
          <p:spPr bwMode="auto">
            <a:xfrm>
              <a:off x="4232" y="1679"/>
              <a:ext cx="1025" cy="202"/>
            </a:xfrm>
            <a:prstGeom prst="roundRect">
              <a:avLst>
                <a:gd name="adj" fmla="val 277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3" name="Line 74"/>
            <p:cNvSpPr>
              <a:spLocks noChangeShapeType="1"/>
            </p:cNvSpPr>
            <p:nvPr/>
          </p:nvSpPr>
          <p:spPr bwMode="auto">
            <a:xfrm flipV="1">
              <a:off x="5257" y="1760"/>
              <a:ext cx="223" cy="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348" name="Line 75"/>
            <p:cNvSpPr>
              <a:spLocks noChangeShapeType="1"/>
            </p:cNvSpPr>
            <p:nvPr/>
          </p:nvSpPr>
          <p:spPr bwMode="auto">
            <a:xfrm>
              <a:off x="5467" y="1765"/>
              <a:ext cx="0" cy="171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349" name="Line 76"/>
            <p:cNvSpPr>
              <a:spLocks noChangeShapeType="1"/>
            </p:cNvSpPr>
            <p:nvPr/>
          </p:nvSpPr>
          <p:spPr bwMode="auto">
            <a:xfrm flipH="1">
              <a:off x="4079" y="3483"/>
              <a:ext cx="1401"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1" name="Group 64"/>
          <p:cNvGrpSpPr>
            <a:grpSpLocks/>
          </p:cNvGrpSpPr>
          <p:nvPr/>
        </p:nvGrpSpPr>
        <p:grpSpPr bwMode="auto">
          <a:xfrm>
            <a:off x="3302000" y="981076"/>
            <a:ext cx="2789238" cy="3205163"/>
            <a:chOff x="1383" y="583"/>
            <a:chExt cx="1757" cy="2019"/>
          </a:xfrm>
        </p:grpSpPr>
        <p:grpSp>
          <p:nvGrpSpPr>
            <p:cNvPr id="13336" name="Group 53"/>
            <p:cNvGrpSpPr>
              <a:grpSpLocks/>
            </p:cNvGrpSpPr>
            <p:nvPr/>
          </p:nvGrpSpPr>
          <p:grpSpPr bwMode="auto">
            <a:xfrm>
              <a:off x="2094" y="583"/>
              <a:ext cx="1046" cy="2019"/>
              <a:chOff x="1935" y="583"/>
              <a:chExt cx="966" cy="2019"/>
            </a:xfrm>
          </p:grpSpPr>
          <p:sp>
            <p:nvSpPr>
              <p:cNvPr id="13338" name="Text Box 37"/>
              <p:cNvSpPr txBox="1">
                <a:spLocks noChangeArrowheads="1"/>
              </p:cNvSpPr>
              <p:nvPr/>
            </p:nvSpPr>
            <p:spPr bwMode="auto">
              <a:xfrm>
                <a:off x="2190" y="1602"/>
                <a:ext cx="711"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dirty="0">
                    <a:solidFill>
                      <a:srgbClr val="000000"/>
                    </a:solidFill>
                    <a:latin typeface="+mn-lt"/>
                  </a:rPr>
                  <a:t>Heat treat</a:t>
                </a:r>
              </a:p>
              <a:p>
                <a:pPr>
                  <a:spcBef>
                    <a:spcPct val="25000"/>
                  </a:spcBef>
                  <a:spcAft>
                    <a:spcPct val="25000"/>
                  </a:spcAft>
                </a:pPr>
                <a:r>
                  <a:rPr lang="en-GB" sz="1400" b="1" dirty="0">
                    <a:solidFill>
                      <a:srgbClr val="000000"/>
                    </a:solidFill>
                    <a:latin typeface="+mn-lt"/>
                  </a:rPr>
                  <a:t>Paint/print</a:t>
                </a:r>
              </a:p>
              <a:p>
                <a:pPr>
                  <a:spcBef>
                    <a:spcPct val="25000"/>
                  </a:spcBef>
                  <a:spcAft>
                    <a:spcPct val="25000"/>
                  </a:spcAft>
                </a:pPr>
                <a:r>
                  <a:rPr lang="en-GB" sz="1400" b="1" dirty="0">
                    <a:latin typeface="+mn-lt"/>
                  </a:rPr>
                  <a:t>Coat</a:t>
                </a:r>
              </a:p>
              <a:p>
                <a:pPr>
                  <a:spcBef>
                    <a:spcPct val="25000"/>
                  </a:spcBef>
                  <a:spcAft>
                    <a:spcPct val="25000"/>
                  </a:spcAft>
                </a:pPr>
                <a:r>
                  <a:rPr lang="en-GB" sz="1400" b="1" dirty="0">
                    <a:solidFill>
                      <a:srgbClr val="000000"/>
                    </a:solidFill>
                    <a:latin typeface="+mn-lt"/>
                  </a:rPr>
                  <a:t>Polish</a:t>
                </a:r>
              </a:p>
              <a:p>
                <a:pPr>
                  <a:spcBef>
                    <a:spcPct val="25000"/>
                  </a:spcBef>
                  <a:spcAft>
                    <a:spcPct val="25000"/>
                  </a:spcAft>
                </a:pPr>
                <a:r>
                  <a:rPr lang="en-GB" sz="1400" b="1" dirty="0">
                    <a:solidFill>
                      <a:srgbClr val="000000"/>
                    </a:solidFill>
                    <a:latin typeface="+mn-lt"/>
                  </a:rPr>
                  <a:t>Texture ...</a:t>
                </a:r>
              </a:p>
            </p:txBody>
          </p:sp>
          <p:grpSp>
            <p:nvGrpSpPr>
              <p:cNvPr id="13339" name="Group 21"/>
              <p:cNvGrpSpPr>
                <a:grpSpLocks/>
              </p:cNvGrpSpPr>
              <p:nvPr/>
            </p:nvGrpSpPr>
            <p:grpSpPr bwMode="auto">
              <a:xfrm>
                <a:off x="2149" y="583"/>
                <a:ext cx="528" cy="240"/>
                <a:chOff x="2215" y="789"/>
                <a:chExt cx="528" cy="240"/>
              </a:xfrm>
            </p:grpSpPr>
            <p:sp>
              <p:nvSpPr>
                <p:cNvPr id="13343" name="Rectangle 22"/>
                <p:cNvSpPr>
                  <a:spLocks noChangeArrowheads="1"/>
                </p:cNvSpPr>
                <p:nvPr/>
              </p:nvSpPr>
              <p:spPr bwMode="auto">
                <a:xfrm>
                  <a:off x="2215" y="789"/>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44" name="Text Box 23"/>
                <p:cNvSpPr txBox="1">
                  <a:spLocks noChangeArrowheads="1"/>
                </p:cNvSpPr>
                <p:nvPr/>
              </p:nvSpPr>
              <p:spPr bwMode="auto">
                <a:xfrm>
                  <a:off x="2242" y="789"/>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Class</a:t>
                  </a:r>
                </a:p>
              </p:txBody>
            </p:sp>
          </p:grpSp>
          <p:grpSp>
            <p:nvGrpSpPr>
              <p:cNvPr id="13340" name="Group 39"/>
              <p:cNvGrpSpPr>
                <a:grpSpLocks/>
              </p:cNvGrpSpPr>
              <p:nvPr/>
            </p:nvGrpSpPr>
            <p:grpSpPr bwMode="auto">
              <a:xfrm>
                <a:off x="1935" y="1703"/>
                <a:ext cx="242" cy="785"/>
                <a:chOff x="1561" y="1904"/>
                <a:chExt cx="216" cy="550"/>
              </a:xfrm>
            </p:grpSpPr>
            <p:sp>
              <p:nvSpPr>
                <p:cNvPr id="13341" name="Line 40"/>
                <p:cNvSpPr>
                  <a:spLocks noChangeShapeType="1"/>
                </p:cNvSpPr>
                <p:nvPr/>
              </p:nvSpPr>
              <p:spPr bwMode="auto">
                <a:xfrm flipV="1">
                  <a:off x="1561" y="1904"/>
                  <a:ext cx="209"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42" name="Line 41"/>
                <p:cNvSpPr>
                  <a:spLocks noChangeShapeType="1"/>
                </p:cNvSpPr>
                <p:nvPr/>
              </p:nvSpPr>
              <p:spPr bwMode="auto">
                <a:xfrm>
                  <a:off x="1562" y="2165"/>
                  <a:ext cx="215" cy="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13347" name="Rectangle 63"/>
            <p:cNvSpPr>
              <a:spLocks noChangeArrowheads="1"/>
            </p:cNvSpPr>
            <p:nvPr/>
          </p:nvSpPr>
          <p:spPr bwMode="auto">
            <a:xfrm>
              <a:off x="1383" y="1883"/>
              <a:ext cx="670" cy="368"/>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defRPr/>
              </a:pPr>
              <a:endParaRPr lang="en-GB" sz="3200" dirty="0">
                <a:ln w="12700">
                  <a:solidFill>
                    <a:schemeClr val="tx1"/>
                  </a:solidFill>
                </a:ln>
              </a:endParaRPr>
            </a:p>
          </p:txBody>
        </p:sp>
      </p:grpSp>
      <p:grpSp>
        <p:nvGrpSpPr>
          <p:cNvPr id="13320" name="Group 81"/>
          <p:cNvGrpSpPr>
            <a:grpSpLocks/>
          </p:cNvGrpSpPr>
          <p:nvPr/>
        </p:nvGrpSpPr>
        <p:grpSpPr bwMode="auto">
          <a:xfrm>
            <a:off x="1558926" y="981076"/>
            <a:ext cx="2934347" cy="2754313"/>
            <a:chOff x="336" y="606"/>
            <a:chExt cx="1706" cy="1735"/>
          </a:xfrm>
        </p:grpSpPr>
        <p:sp>
          <p:nvSpPr>
            <p:cNvPr id="13321" name="Text Box 5"/>
            <p:cNvSpPr txBox="1">
              <a:spLocks noChangeArrowheads="1"/>
            </p:cNvSpPr>
            <p:nvPr/>
          </p:nvSpPr>
          <p:spPr bwMode="auto">
            <a:xfrm>
              <a:off x="1423" y="615"/>
              <a:ext cx="5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Family</a:t>
              </a:r>
              <a:endParaRPr lang="en-GB" dirty="0">
                <a:solidFill>
                  <a:srgbClr val="000000"/>
                </a:solidFill>
                <a:latin typeface="+mn-lt"/>
              </a:endParaRPr>
            </a:p>
          </p:txBody>
        </p:sp>
        <p:grpSp>
          <p:nvGrpSpPr>
            <p:cNvPr id="13322" name="Group 6"/>
            <p:cNvGrpSpPr>
              <a:grpSpLocks/>
            </p:cNvGrpSpPr>
            <p:nvPr/>
          </p:nvGrpSpPr>
          <p:grpSpPr bwMode="auto">
            <a:xfrm>
              <a:off x="363" y="606"/>
              <a:ext cx="809" cy="240"/>
              <a:chOff x="384" y="816"/>
              <a:chExt cx="809" cy="240"/>
            </a:xfrm>
          </p:grpSpPr>
          <p:sp>
            <p:nvSpPr>
              <p:cNvPr id="13334" name="Rectangle 7"/>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35" name="Text Box 8"/>
              <p:cNvSpPr txBox="1">
                <a:spLocks noChangeArrowheads="1"/>
              </p:cNvSpPr>
              <p:nvPr/>
            </p:nvSpPr>
            <p:spPr bwMode="auto">
              <a:xfrm>
                <a:off x="444" y="816"/>
                <a:ext cx="6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Kingdom</a:t>
                </a:r>
              </a:p>
            </p:txBody>
          </p:sp>
        </p:grpSp>
        <p:grpSp>
          <p:nvGrpSpPr>
            <p:cNvPr id="13323" name="Group 80"/>
            <p:cNvGrpSpPr>
              <a:grpSpLocks/>
            </p:cNvGrpSpPr>
            <p:nvPr/>
          </p:nvGrpSpPr>
          <p:grpSpPr bwMode="auto">
            <a:xfrm>
              <a:off x="336" y="1094"/>
              <a:ext cx="1706" cy="1247"/>
              <a:chOff x="336" y="1094"/>
              <a:chExt cx="1706" cy="1247"/>
            </a:xfrm>
          </p:grpSpPr>
          <p:grpSp>
            <p:nvGrpSpPr>
              <p:cNvPr id="13324" name="Group 79"/>
              <p:cNvGrpSpPr>
                <a:grpSpLocks/>
              </p:cNvGrpSpPr>
              <p:nvPr/>
            </p:nvGrpSpPr>
            <p:grpSpPr bwMode="auto">
              <a:xfrm>
                <a:off x="1116" y="1094"/>
                <a:ext cx="926" cy="1247"/>
                <a:chOff x="1116" y="1094"/>
                <a:chExt cx="926" cy="1247"/>
              </a:xfrm>
            </p:grpSpPr>
            <p:sp>
              <p:nvSpPr>
                <p:cNvPr id="13328" name="Text Box 11"/>
                <p:cNvSpPr txBox="1">
                  <a:spLocks noChangeArrowheads="1"/>
                </p:cNvSpPr>
                <p:nvPr/>
              </p:nvSpPr>
              <p:spPr bwMode="auto">
                <a:xfrm>
                  <a:off x="1344" y="1861"/>
                  <a:ext cx="69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dirty="0">
                      <a:latin typeface="+mn-lt"/>
                    </a:rPr>
                    <a:t>Surface</a:t>
                  </a:r>
                </a:p>
                <a:p>
                  <a:pPr>
                    <a:spcBef>
                      <a:spcPct val="0"/>
                    </a:spcBef>
                    <a:spcAft>
                      <a:spcPct val="0"/>
                    </a:spcAft>
                  </a:pPr>
                  <a:r>
                    <a:rPr lang="en-GB" sz="1600" b="1" dirty="0">
                      <a:latin typeface="+mn-lt"/>
                    </a:rPr>
                    <a:t>treatment</a:t>
                  </a:r>
                  <a:endParaRPr lang="en-GB" sz="1400" b="1" dirty="0">
                    <a:latin typeface="+mn-lt"/>
                  </a:endParaRPr>
                </a:p>
              </p:txBody>
            </p:sp>
            <p:sp>
              <p:nvSpPr>
                <p:cNvPr id="13329" name="Line 12"/>
                <p:cNvSpPr>
                  <a:spLocks noChangeShapeType="1"/>
                </p:cNvSpPr>
                <p:nvPr/>
              </p:nvSpPr>
              <p:spPr bwMode="auto">
                <a:xfrm>
                  <a:off x="1116" y="1818"/>
                  <a:ext cx="234"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330" name="Text Box 13"/>
                <p:cNvSpPr txBox="1">
                  <a:spLocks noChangeArrowheads="1"/>
                </p:cNvSpPr>
                <p:nvPr/>
              </p:nvSpPr>
              <p:spPr bwMode="auto">
                <a:xfrm>
                  <a:off x="1374" y="1094"/>
                  <a:ext cx="5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pPr>
                  <a:r>
                    <a:rPr lang="en-GB" sz="1600" b="1" dirty="0">
                      <a:latin typeface="+mn-lt"/>
                    </a:rPr>
                    <a:t>Joining</a:t>
                  </a:r>
                  <a:endParaRPr lang="en-GB" sz="1400" b="1" dirty="0">
                    <a:latin typeface="+mn-lt"/>
                  </a:endParaRPr>
                </a:p>
              </p:txBody>
            </p:sp>
            <p:sp>
              <p:nvSpPr>
                <p:cNvPr id="13331" name="Line 14"/>
                <p:cNvSpPr>
                  <a:spLocks noChangeShapeType="1"/>
                </p:cNvSpPr>
                <p:nvPr/>
              </p:nvSpPr>
              <p:spPr bwMode="auto">
                <a:xfrm flipV="1">
                  <a:off x="1152" y="1260"/>
                  <a:ext cx="252" cy="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332" name="Line 16"/>
                <p:cNvSpPr>
                  <a:spLocks noChangeShapeType="1"/>
                </p:cNvSpPr>
                <p:nvPr/>
              </p:nvSpPr>
              <p:spPr bwMode="auto">
                <a:xfrm>
                  <a:off x="1170" y="1616"/>
                  <a:ext cx="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33" name="Text Box 15"/>
                <p:cNvSpPr txBox="1">
                  <a:spLocks noChangeArrowheads="1"/>
                </p:cNvSpPr>
                <p:nvPr/>
              </p:nvSpPr>
              <p:spPr bwMode="auto">
                <a:xfrm>
                  <a:off x="1338" y="1514"/>
                  <a:ext cx="6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dirty="0">
                      <a:latin typeface="+mn-lt"/>
                    </a:rPr>
                    <a:t>Shaping</a:t>
                  </a:r>
                </a:p>
              </p:txBody>
            </p:sp>
          </p:grpSp>
          <p:grpSp>
            <p:nvGrpSpPr>
              <p:cNvPr id="13325" name="Group 78"/>
              <p:cNvGrpSpPr>
                <a:grpSpLocks/>
              </p:cNvGrpSpPr>
              <p:nvPr/>
            </p:nvGrpSpPr>
            <p:grpSpPr bwMode="auto">
              <a:xfrm>
                <a:off x="336" y="1184"/>
                <a:ext cx="846" cy="792"/>
                <a:chOff x="336" y="1184"/>
                <a:chExt cx="846" cy="792"/>
              </a:xfrm>
            </p:grpSpPr>
            <p:sp>
              <p:nvSpPr>
                <p:cNvPr id="13326" name="Oval 18"/>
                <p:cNvSpPr>
                  <a:spLocks noChangeArrowheads="1"/>
                </p:cNvSpPr>
                <p:nvPr/>
              </p:nvSpPr>
              <p:spPr bwMode="auto">
                <a:xfrm>
                  <a:off x="363" y="1184"/>
                  <a:ext cx="790" cy="792"/>
                </a:xfrm>
                <a:prstGeom prst="ellipse">
                  <a:avLst/>
                </a:prstGeom>
                <a:solidFill>
                  <a:schemeClr val="accent4">
                    <a:lumMod val="20000"/>
                    <a:lumOff val="80000"/>
                    <a:alpha val="50195"/>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27" name="Text Box 19"/>
                <p:cNvSpPr txBox="1">
                  <a:spLocks noChangeArrowheads="1"/>
                </p:cNvSpPr>
                <p:nvPr/>
              </p:nvSpPr>
              <p:spPr bwMode="auto">
                <a:xfrm>
                  <a:off x="336" y="1472"/>
                  <a:ext cx="8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a:solidFill>
                        <a:srgbClr val="000000"/>
                      </a:solidFill>
                      <a:latin typeface="+mn-lt"/>
                    </a:rPr>
                    <a:t>Processes</a:t>
                  </a:r>
                  <a:endParaRPr lang="en-GB" dirty="0">
                    <a:solidFill>
                      <a:srgbClr val="000000"/>
                    </a:solidFill>
                    <a:latin typeface="+mn-lt"/>
                  </a:endParaRPr>
                </a:p>
              </p:txBody>
            </p:sp>
          </p:grpSp>
        </p:grpSp>
      </p:grpSp>
      <p:sp>
        <p:nvSpPr>
          <p:cNvPr id="4" name="Slide Number Placeholder 3">
            <a:extLst>
              <a:ext uri="{FF2B5EF4-FFF2-40B4-BE49-F238E27FC236}">
                <a16:creationId xmlns:a16="http://schemas.microsoft.com/office/drawing/2014/main" id="{1C3393C5-FC5C-4A83-B766-8F59576DB0A2}"/>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400992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86B599-9A60-788A-8996-36D2340CCE5F}"/>
              </a:ext>
            </a:extLst>
          </p:cNvPr>
          <p:cNvPicPr>
            <a:picLocks noChangeAspect="1"/>
          </p:cNvPicPr>
          <p:nvPr/>
        </p:nvPicPr>
        <p:blipFill>
          <a:blip r:embed="rId3"/>
          <a:stretch>
            <a:fillRect/>
          </a:stretch>
        </p:blipFill>
        <p:spPr>
          <a:xfrm>
            <a:off x="1337974" y="797759"/>
            <a:ext cx="3200400" cy="5267887"/>
          </a:xfrm>
          <a:prstGeom prst="rect">
            <a:avLst/>
          </a:prstGeom>
          <a:ln>
            <a:solidFill>
              <a:schemeClr val="tx1"/>
            </a:solidFill>
          </a:ln>
        </p:spPr>
      </p:pic>
      <p:sp>
        <p:nvSpPr>
          <p:cNvPr id="14338" name="Rectangle 1026"/>
          <p:cNvSpPr>
            <a:spLocks noGrp="1" noChangeArrowheads="1"/>
          </p:cNvSpPr>
          <p:nvPr>
            <p:ph type="title"/>
          </p:nvPr>
        </p:nvSpPr>
        <p:spPr>
          <a:ln w="9525"/>
        </p:spPr>
        <p:txBody>
          <a:bodyPr/>
          <a:lstStyle/>
          <a:p>
            <a:r>
              <a:rPr lang="en-GB" dirty="0">
                <a:latin typeface="+mn-lt"/>
              </a:rPr>
              <a:t>A surface-treatment datasheet*</a:t>
            </a:r>
          </a:p>
        </p:txBody>
      </p:sp>
      <p:sp>
        <p:nvSpPr>
          <p:cNvPr id="39" name="Text Box 16"/>
          <p:cNvSpPr txBox="1">
            <a:spLocks noChangeArrowheads="1"/>
          </p:cNvSpPr>
          <p:nvPr/>
        </p:nvSpPr>
        <p:spPr bwMode="auto">
          <a:xfrm>
            <a:off x="8915400" y="3313922"/>
            <a:ext cx="3478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4"/>
                </a:solidFill>
                <a:latin typeface="+mn-lt"/>
              </a:rPr>
              <a:t>Links to materials</a:t>
            </a: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486" y="3226801"/>
            <a:ext cx="524710" cy="524710"/>
          </a:xfrm>
          <a:prstGeom prst="rect">
            <a:avLst/>
          </a:prstGeom>
        </p:spPr>
      </p:pic>
      <p:sp>
        <p:nvSpPr>
          <p:cNvPr id="41" name="Text Box 4"/>
          <p:cNvSpPr txBox="1">
            <a:spLocks noChangeArrowheads="1"/>
          </p:cNvSpPr>
          <p:nvPr/>
        </p:nvSpPr>
        <p:spPr bwMode="auto">
          <a:xfrm>
            <a:off x="8229600" y="4419128"/>
            <a:ext cx="3253541"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buClrTx/>
              <a:buSzTx/>
              <a:buFontTx/>
              <a:buNone/>
            </a:pPr>
            <a:r>
              <a:rPr lang="en-GB" b="1" i="1" dirty="0">
                <a:solidFill>
                  <a:schemeClr val="accent1"/>
                </a:solidFill>
                <a:latin typeface="+mn-lt"/>
              </a:rPr>
              <a:t>Key constraints in choosing a joining process</a:t>
            </a:r>
            <a:endParaRPr lang="en-GB" i="1" dirty="0">
              <a:solidFill>
                <a:schemeClr val="accent1"/>
              </a:solidFill>
              <a:latin typeface="+mn-lt"/>
            </a:endParaRPr>
          </a:p>
        </p:txBody>
      </p:sp>
      <p:sp>
        <p:nvSpPr>
          <p:cNvPr id="43" name="Text Box 13"/>
          <p:cNvSpPr txBox="1">
            <a:spLocks noChangeArrowheads="1"/>
          </p:cNvSpPr>
          <p:nvPr/>
        </p:nvSpPr>
        <p:spPr bwMode="auto">
          <a:xfrm>
            <a:off x="9448800" y="5702578"/>
            <a:ext cx="256063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solidFill>
                  <a:schemeClr val="accent3">
                    <a:lumMod val="75000"/>
                  </a:schemeClr>
                </a:solidFill>
                <a:latin typeface="+mn-lt"/>
              </a:rPr>
              <a:t>*Excerpts from </a:t>
            </a:r>
            <a:r>
              <a:rPr lang="en-US" sz="1000" i="1" dirty="0">
                <a:solidFill>
                  <a:schemeClr val="accent3">
                    <a:lumMod val="75000"/>
                  </a:schemeClr>
                </a:solidFill>
                <a:latin typeface="+mn-lt"/>
              </a:rPr>
              <a:t>Ansys Granta EduPack software</a:t>
            </a:r>
            <a:r>
              <a:rPr lang="en-US" sz="1000" dirty="0">
                <a:solidFill>
                  <a:schemeClr val="accent3">
                    <a:lumMod val="75000"/>
                  </a:schemeClr>
                </a:solidFill>
                <a:latin typeface="+mn-lt"/>
              </a:rPr>
              <a:t> Level 2</a:t>
            </a:r>
            <a:endParaRPr lang="en-US" b="1" dirty="0">
              <a:solidFill>
                <a:schemeClr val="accent3">
                  <a:lumMod val="75000"/>
                </a:schemeClr>
              </a:solidFill>
              <a:latin typeface="+mn-lt"/>
            </a:endParaRPr>
          </a:p>
        </p:txBody>
      </p:sp>
      <p:sp>
        <p:nvSpPr>
          <p:cNvPr id="4" name="Slide Number Placeholder 3">
            <a:extLst>
              <a:ext uri="{FF2B5EF4-FFF2-40B4-BE49-F238E27FC236}">
                <a16:creationId xmlns:a16="http://schemas.microsoft.com/office/drawing/2014/main" id="{E8BDA621-6878-4C81-9276-CE5DCDE78A70}"/>
              </a:ext>
            </a:extLst>
          </p:cNvPr>
          <p:cNvSpPr>
            <a:spLocks noGrp="1"/>
          </p:cNvSpPr>
          <p:nvPr>
            <p:ph type="sldNum" sz="quarter" idx="11"/>
          </p:nvPr>
        </p:nvSpPr>
        <p:spPr/>
        <p:txBody>
          <a:bodyPr/>
          <a:lstStyle/>
          <a:p>
            <a:fld id="{F0D23093-2AB0-F74C-B865-1A12A15B650E}" type="slidenum">
              <a:rPr lang="en-US" smtClean="0"/>
              <a:pPr/>
              <a:t>11</a:t>
            </a:fld>
            <a:endParaRPr lang="en-US" dirty="0"/>
          </a:p>
        </p:txBody>
      </p:sp>
      <p:pic>
        <p:nvPicPr>
          <p:cNvPr id="8" name="Picture 7">
            <a:extLst>
              <a:ext uri="{FF2B5EF4-FFF2-40B4-BE49-F238E27FC236}">
                <a16:creationId xmlns:a16="http://schemas.microsoft.com/office/drawing/2014/main" id="{433F8249-D811-A581-03FF-48B3F3FC504B}"/>
              </a:ext>
            </a:extLst>
          </p:cNvPr>
          <p:cNvPicPr>
            <a:picLocks noChangeAspect="1"/>
          </p:cNvPicPr>
          <p:nvPr/>
        </p:nvPicPr>
        <p:blipFill>
          <a:blip r:embed="rId5"/>
          <a:stretch>
            <a:fillRect/>
          </a:stretch>
        </p:blipFill>
        <p:spPr>
          <a:xfrm>
            <a:off x="4998761" y="739911"/>
            <a:ext cx="3749040" cy="2801047"/>
          </a:xfrm>
          <a:prstGeom prst="rect">
            <a:avLst/>
          </a:prstGeom>
          <a:ln>
            <a:solidFill>
              <a:schemeClr val="tx1"/>
            </a:solidFill>
          </a:ln>
        </p:spPr>
      </p:pic>
      <p:grpSp>
        <p:nvGrpSpPr>
          <p:cNvPr id="2" name="Group 1047"/>
          <p:cNvGrpSpPr>
            <a:grpSpLocks/>
          </p:cNvGrpSpPr>
          <p:nvPr/>
        </p:nvGrpSpPr>
        <p:grpSpPr bwMode="auto">
          <a:xfrm>
            <a:off x="4953153" y="1049039"/>
            <a:ext cx="6629799" cy="2714625"/>
            <a:chOff x="2096" y="936"/>
            <a:chExt cx="3855" cy="1710"/>
          </a:xfrm>
        </p:grpSpPr>
        <p:sp>
          <p:nvSpPr>
            <p:cNvPr id="14350" name="Rectangle 1032"/>
            <p:cNvSpPr>
              <a:spLocks noChangeArrowheads="1"/>
            </p:cNvSpPr>
            <p:nvPr/>
          </p:nvSpPr>
          <p:spPr bwMode="auto">
            <a:xfrm>
              <a:off x="2096" y="936"/>
              <a:ext cx="2206" cy="47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14351" name="Group 1046"/>
            <p:cNvGrpSpPr>
              <a:grpSpLocks/>
            </p:cNvGrpSpPr>
            <p:nvPr/>
          </p:nvGrpSpPr>
          <p:grpSpPr bwMode="auto">
            <a:xfrm>
              <a:off x="4335" y="1172"/>
              <a:ext cx="1616" cy="1474"/>
              <a:chOff x="4335" y="1172"/>
              <a:chExt cx="1616" cy="1474"/>
            </a:xfrm>
          </p:grpSpPr>
          <p:sp>
            <p:nvSpPr>
              <p:cNvPr id="14352" name="Rectangle 1034"/>
              <p:cNvSpPr>
                <a:spLocks noChangeArrowheads="1"/>
              </p:cNvSpPr>
              <p:nvPr/>
            </p:nvSpPr>
            <p:spPr bwMode="auto">
              <a:xfrm>
                <a:off x="4364" y="2319"/>
                <a:ext cx="1587" cy="32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4356" name="Line 1038"/>
              <p:cNvSpPr>
                <a:spLocks noChangeShapeType="1"/>
              </p:cNvSpPr>
              <p:nvPr/>
            </p:nvSpPr>
            <p:spPr bwMode="auto">
              <a:xfrm flipH="1" flipV="1">
                <a:off x="4335" y="1172"/>
                <a:ext cx="625" cy="1119"/>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spTree>
    <p:extLst>
      <p:ext uri="{BB962C8B-B14F-4D97-AF65-F5344CB8AC3E}">
        <p14:creationId xmlns:p14="http://schemas.microsoft.com/office/powerpoint/2010/main" val="17068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w="9525"/>
        </p:spPr>
        <p:txBody>
          <a:bodyPr/>
          <a:lstStyle/>
          <a:p>
            <a:r>
              <a:rPr lang="en-GB" dirty="0">
                <a:latin typeface="+mn-lt"/>
              </a:rPr>
              <a:t>Cost, price and value</a:t>
            </a:r>
          </a:p>
        </p:txBody>
      </p:sp>
      <p:grpSp>
        <p:nvGrpSpPr>
          <p:cNvPr id="2" name="Group 38"/>
          <p:cNvGrpSpPr>
            <a:grpSpLocks/>
          </p:cNvGrpSpPr>
          <p:nvPr/>
        </p:nvGrpSpPr>
        <p:grpSpPr bwMode="auto">
          <a:xfrm>
            <a:off x="2560638" y="2527302"/>
            <a:ext cx="4735512" cy="1116013"/>
            <a:chOff x="824" y="1592"/>
            <a:chExt cx="2754" cy="703"/>
          </a:xfrm>
        </p:grpSpPr>
        <p:sp>
          <p:nvSpPr>
            <p:cNvPr id="14344" name="Rectangle 30"/>
            <p:cNvSpPr>
              <a:spLocks noChangeArrowheads="1"/>
            </p:cNvSpPr>
            <p:nvPr/>
          </p:nvSpPr>
          <p:spPr bwMode="auto">
            <a:xfrm>
              <a:off x="974" y="1815"/>
              <a:ext cx="1632" cy="480"/>
            </a:xfrm>
            <a:prstGeom prst="rect">
              <a:avLst/>
            </a:prstGeom>
            <a:solidFill>
              <a:schemeClr val="accent1">
                <a:lumMod val="20000"/>
                <a:lumOff val="80000"/>
              </a:schemeClr>
            </a:solidFill>
            <a:ln w="9525">
              <a:solidFill>
                <a:schemeClr val="accent1"/>
              </a:solidFill>
              <a:miter lim="800000"/>
              <a:headEnd/>
              <a:tailEnd/>
            </a:ln>
          </p:spPr>
          <p:txBody>
            <a:bodyPr anchor="ctr"/>
            <a:lstStyle/>
            <a:p>
              <a:endParaRPr lang="en-GB" dirty="0"/>
            </a:p>
          </p:txBody>
        </p:sp>
        <p:sp>
          <p:nvSpPr>
            <p:cNvPr id="14345" name="Rectangle 31"/>
            <p:cNvSpPr>
              <a:spLocks noChangeArrowheads="1"/>
            </p:cNvSpPr>
            <p:nvPr/>
          </p:nvSpPr>
          <p:spPr bwMode="auto">
            <a:xfrm>
              <a:off x="824" y="1592"/>
              <a:ext cx="275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tx1"/>
                </a:buClr>
                <a:buSzPct val="50000"/>
              </a:pPr>
              <a:r>
                <a:rPr lang="en-US" dirty="0"/>
                <a:t>      The real requirement is </a:t>
              </a:r>
            </a:p>
            <a:p>
              <a:pPr>
                <a:spcBef>
                  <a:spcPct val="25000"/>
                </a:spcBef>
                <a:spcAft>
                  <a:spcPct val="0"/>
                </a:spcAft>
                <a:buClr>
                  <a:schemeClr val="tx1"/>
                </a:buClr>
              </a:pPr>
              <a:r>
                <a:rPr lang="en-US" b="1" dirty="0">
                  <a:solidFill>
                    <a:schemeClr val="accent1"/>
                  </a:solidFill>
                </a:rPr>
                <a:t>       Cost &lt; Price &lt; Value</a:t>
              </a:r>
            </a:p>
            <a:p>
              <a:pPr>
                <a:spcBef>
                  <a:spcPct val="25000"/>
                </a:spcBef>
                <a:spcAft>
                  <a:spcPct val="0"/>
                </a:spcAft>
                <a:buClr>
                  <a:schemeClr val="tx1"/>
                </a:buClr>
              </a:pPr>
              <a:r>
                <a:rPr lang="en-US" b="1" dirty="0"/>
                <a:t>         C    &lt;     P     &lt;    V</a:t>
              </a:r>
            </a:p>
          </p:txBody>
        </p:sp>
      </p:grpSp>
      <p:sp>
        <p:nvSpPr>
          <p:cNvPr id="14340" name="Text Box 32"/>
          <p:cNvSpPr txBox="1">
            <a:spLocks noChangeArrowheads="1"/>
          </p:cNvSpPr>
          <p:nvPr/>
        </p:nvSpPr>
        <p:spPr bwMode="auto">
          <a:xfrm>
            <a:off x="2560639" y="1181100"/>
            <a:ext cx="661828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accent1"/>
              </a:buClr>
              <a:buSzPct val="120000"/>
              <a:buFont typeface="Wingdings" pitchFamily="2" charset="2"/>
              <a:buChar char="§"/>
            </a:pPr>
            <a:r>
              <a:rPr lang="en-US" dirty="0">
                <a:latin typeface="+mn-lt"/>
              </a:rPr>
              <a:t>  </a:t>
            </a:r>
            <a:r>
              <a:rPr lang="en-US" b="1" dirty="0">
                <a:latin typeface="+mn-lt"/>
              </a:rPr>
              <a:t>Cost </a:t>
            </a:r>
            <a:r>
              <a:rPr lang="en-US" dirty="0">
                <a:latin typeface="+mn-lt"/>
              </a:rPr>
              <a:t>= what it actually costs to make the part or product</a:t>
            </a:r>
          </a:p>
          <a:p>
            <a:pPr>
              <a:buClr>
                <a:schemeClr val="accent1"/>
              </a:buClr>
              <a:buSzPct val="120000"/>
              <a:buFont typeface="Wingdings" pitchFamily="2" charset="2"/>
              <a:buChar char="§"/>
            </a:pPr>
            <a:r>
              <a:rPr lang="en-US" dirty="0">
                <a:latin typeface="+mn-lt"/>
              </a:rPr>
              <a:t>  </a:t>
            </a:r>
            <a:r>
              <a:rPr lang="en-US" b="1" dirty="0">
                <a:latin typeface="+mn-lt"/>
              </a:rPr>
              <a:t>Price</a:t>
            </a:r>
            <a:r>
              <a:rPr lang="en-US" dirty="0">
                <a:latin typeface="+mn-lt"/>
              </a:rPr>
              <a:t> =  the sum you sell it for</a:t>
            </a:r>
          </a:p>
          <a:p>
            <a:pPr>
              <a:buClr>
                <a:schemeClr val="accent1"/>
              </a:buClr>
              <a:buSzPct val="120000"/>
              <a:buFont typeface="Wingdings" pitchFamily="2" charset="2"/>
              <a:buChar char="§"/>
            </a:pPr>
            <a:r>
              <a:rPr lang="en-US" dirty="0">
                <a:latin typeface="+mn-lt"/>
              </a:rPr>
              <a:t>  </a:t>
            </a:r>
            <a:r>
              <a:rPr lang="en-US" b="1" dirty="0">
                <a:latin typeface="+mn-lt"/>
              </a:rPr>
              <a:t>Value </a:t>
            </a:r>
            <a:r>
              <a:rPr lang="en-US" dirty="0">
                <a:latin typeface="+mn-lt"/>
              </a:rPr>
              <a:t>= the worth the consumer puts on the product</a:t>
            </a:r>
          </a:p>
        </p:txBody>
      </p:sp>
      <p:sp>
        <p:nvSpPr>
          <p:cNvPr id="278561" name="Text Box 33"/>
          <p:cNvSpPr txBox="1">
            <a:spLocks noChangeArrowheads="1"/>
          </p:cNvSpPr>
          <p:nvPr/>
        </p:nvSpPr>
        <p:spPr bwMode="auto">
          <a:xfrm>
            <a:off x="2959101" y="3873501"/>
            <a:ext cx="43481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600" b="1" i="1" dirty="0">
                <a:latin typeface="+mn-lt"/>
              </a:rPr>
              <a:t>“Not worth the price”</a:t>
            </a:r>
            <a:r>
              <a:rPr lang="en-US" sz="1600" b="1" dirty="0">
                <a:latin typeface="+mn-lt"/>
              </a:rPr>
              <a:t> means   P &gt; V</a:t>
            </a:r>
          </a:p>
          <a:p>
            <a:pPr>
              <a:spcBef>
                <a:spcPct val="50000"/>
              </a:spcBef>
            </a:pPr>
            <a:r>
              <a:rPr lang="en-US" sz="1600" b="1" i="1" dirty="0">
                <a:latin typeface="+mn-lt"/>
              </a:rPr>
              <a:t>“Good value for money”  means   </a:t>
            </a:r>
            <a:r>
              <a:rPr lang="en-US" sz="1600" b="1" dirty="0">
                <a:latin typeface="+mn-lt"/>
              </a:rPr>
              <a:t>P &lt; V</a:t>
            </a:r>
            <a:endParaRPr lang="en-US" sz="1400" b="1" dirty="0">
              <a:latin typeface="+mn-lt"/>
            </a:endParaRPr>
          </a:p>
        </p:txBody>
      </p:sp>
      <p:sp>
        <p:nvSpPr>
          <p:cNvPr id="278563" name="Text Box 35"/>
          <p:cNvSpPr txBox="1">
            <a:spLocks noChangeArrowheads="1"/>
          </p:cNvSpPr>
          <p:nvPr/>
        </p:nvSpPr>
        <p:spPr bwMode="auto">
          <a:xfrm>
            <a:off x="2560638" y="4887914"/>
            <a:ext cx="709136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The cost of producing a component of or product is made up of</a:t>
            </a:r>
          </a:p>
          <a:p>
            <a:pPr>
              <a:buClr>
                <a:schemeClr val="accent1"/>
              </a:buClr>
              <a:buSzPct val="120000"/>
              <a:buFont typeface="Wingdings" pitchFamily="2" charset="2"/>
              <a:buChar char="§"/>
            </a:pPr>
            <a:r>
              <a:rPr lang="en-GB" dirty="0">
                <a:latin typeface="+mn-lt"/>
              </a:rPr>
              <a:t>  the </a:t>
            </a:r>
            <a:r>
              <a:rPr lang="en-GB" b="1" dirty="0">
                <a:latin typeface="+mn-lt"/>
              </a:rPr>
              <a:t>material cost </a:t>
            </a:r>
          </a:p>
          <a:p>
            <a:pPr>
              <a:buClr>
                <a:schemeClr val="accent1"/>
              </a:buClr>
              <a:buSzPct val="120000"/>
              <a:buFont typeface="Wingdings" pitchFamily="2" charset="2"/>
              <a:buChar char="§"/>
            </a:pPr>
            <a:r>
              <a:rPr lang="en-GB" dirty="0">
                <a:latin typeface="+mn-lt"/>
              </a:rPr>
              <a:t>  the </a:t>
            </a:r>
            <a:r>
              <a:rPr lang="en-GB" b="1" dirty="0">
                <a:latin typeface="+mn-lt"/>
              </a:rPr>
              <a:t>cost of manufacture</a:t>
            </a:r>
          </a:p>
        </p:txBody>
      </p:sp>
      <p:sp>
        <p:nvSpPr>
          <p:cNvPr id="278564" name="Text Box 36"/>
          <p:cNvSpPr txBox="1">
            <a:spLocks noChangeArrowheads="1"/>
          </p:cNvSpPr>
          <p:nvPr/>
        </p:nvSpPr>
        <p:spPr bwMode="auto">
          <a:xfrm>
            <a:off x="6684964" y="2944813"/>
            <a:ext cx="2922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i="1" dirty="0">
                <a:latin typeface="+mn-lt"/>
              </a:rPr>
              <a:t>To maximize profit, P - C</a:t>
            </a:r>
          </a:p>
          <a:p>
            <a:pPr>
              <a:spcBef>
                <a:spcPct val="0"/>
              </a:spcBef>
              <a:spcAft>
                <a:spcPct val="0"/>
              </a:spcAft>
            </a:pPr>
            <a:r>
              <a:rPr lang="en-GB" i="1" dirty="0">
                <a:latin typeface="+mn-lt"/>
              </a:rPr>
              <a:t>we seek to minimize C</a:t>
            </a:r>
          </a:p>
        </p:txBody>
      </p:sp>
      <p:sp>
        <p:nvSpPr>
          <p:cNvPr id="3" name="Slide Number Placeholder 2">
            <a:extLst>
              <a:ext uri="{FF2B5EF4-FFF2-40B4-BE49-F238E27FC236}">
                <a16:creationId xmlns:a16="http://schemas.microsoft.com/office/drawing/2014/main" id="{1CDE8508-18DD-43C9-B610-40C1D56488F8}"/>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3230487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61"/>
                                        </p:tgtEl>
                                        <p:attrNameLst>
                                          <p:attrName>style.visibility</p:attrName>
                                        </p:attrNameLst>
                                      </p:cBhvr>
                                      <p:to>
                                        <p:strVal val="visible"/>
                                      </p:to>
                                    </p:set>
                                    <p:animEffect transition="in" filter="wipe(left)">
                                      <p:cBhvr>
                                        <p:cTn id="12" dur="500"/>
                                        <p:tgtEl>
                                          <p:spTgt spid="2785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64"/>
                                        </p:tgtEl>
                                        <p:attrNameLst>
                                          <p:attrName>style.visibility</p:attrName>
                                        </p:attrNameLst>
                                      </p:cBhvr>
                                      <p:to>
                                        <p:strVal val="visible"/>
                                      </p:to>
                                    </p:set>
                                    <p:animEffect transition="in" filter="wipe(left)">
                                      <p:cBhvr>
                                        <p:cTn id="17" dur="500"/>
                                        <p:tgtEl>
                                          <p:spTgt spid="278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63"/>
                                        </p:tgtEl>
                                        <p:attrNameLst>
                                          <p:attrName>style.visibility</p:attrName>
                                        </p:attrNameLst>
                                      </p:cBhvr>
                                      <p:to>
                                        <p:strVal val="visible"/>
                                      </p:to>
                                    </p:set>
                                    <p:animEffect transition="in" filter="wipe(left)">
                                      <p:cBhvr>
                                        <p:cTn id="22" dur="500"/>
                                        <p:tgtEl>
                                          <p:spTgt spid="27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61" grpId="0" autoUpdateAnimBg="0"/>
      <p:bldP spid="278563" grpId="0" autoUpdateAnimBg="0"/>
      <p:bldP spid="2785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ACAE41-C664-3A07-2818-A055E06886B3}"/>
              </a:ext>
            </a:extLst>
          </p:cNvPr>
          <p:cNvPicPr>
            <a:picLocks noChangeAspect="1"/>
          </p:cNvPicPr>
          <p:nvPr/>
        </p:nvPicPr>
        <p:blipFill>
          <a:blip r:embed="rId3"/>
          <a:stretch>
            <a:fillRect/>
          </a:stretch>
        </p:blipFill>
        <p:spPr>
          <a:xfrm>
            <a:off x="8229599" y="1516404"/>
            <a:ext cx="3657600" cy="1899458"/>
          </a:xfrm>
          <a:prstGeom prst="rect">
            <a:avLst/>
          </a:prstGeom>
          <a:ln>
            <a:solidFill>
              <a:schemeClr val="tx1"/>
            </a:solidFill>
          </a:ln>
        </p:spPr>
      </p:pic>
      <p:pic>
        <p:nvPicPr>
          <p:cNvPr id="4" name="Picture 3">
            <a:extLst>
              <a:ext uri="{FF2B5EF4-FFF2-40B4-BE49-F238E27FC236}">
                <a16:creationId xmlns:a16="http://schemas.microsoft.com/office/drawing/2014/main" id="{35723548-F725-DCC5-0C68-C7702BB91793}"/>
              </a:ext>
            </a:extLst>
          </p:cNvPr>
          <p:cNvPicPr>
            <a:picLocks noChangeAspect="1"/>
          </p:cNvPicPr>
          <p:nvPr/>
        </p:nvPicPr>
        <p:blipFill>
          <a:blip r:embed="rId4"/>
          <a:stretch>
            <a:fillRect/>
          </a:stretch>
        </p:blipFill>
        <p:spPr>
          <a:xfrm>
            <a:off x="266700" y="961385"/>
            <a:ext cx="3657600" cy="2861220"/>
          </a:xfrm>
          <a:prstGeom prst="rect">
            <a:avLst/>
          </a:prstGeom>
          <a:ln>
            <a:solidFill>
              <a:schemeClr val="tx1"/>
            </a:solidFill>
          </a:ln>
        </p:spPr>
      </p:pic>
      <p:sp>
        <p:nvSpPr>
          <p:cNvPr id="2" name="Title 1"/>
          <p:cNvSpPr>
            <a:spLocks noGrp="1"/>
          </p:cNvSpPr>
          <p:nvPr>
            <p:ph type="title"/>
          </p:nvPr>
        </p:nvSpPr>
        <p:spPr/>
        <p:txBody>
          <a:bodyPr/>
          <a:lstStyle/>
          <a:p>
            <a:r>
              <a:rPr lang="en-GB" dirty="0">
                <a:latin typeface="+mn-lt"/>
              </a:rPr>
              <a:t>The material cost</a:t>
            </a:r>
          </a:p>
        </p:txBody>
      </p:sp>
      <p:sp>
        <p:nvSpPr>
          <p:cNvPr id="9" name="TextBox 8"/>
          <p:cNvSpPr txBox="1"/>
          <p:nvPr/>
        </p:nvSpPr>
        <p:spPr>
          <a:xfrm>
            <a:off x="8974800" y="3657600"/>
            <a:ext cx="2815620" cy="646331"/>
          </a:xfrm>
          <a:prstGeom prst="rect">
            <a:avLst/>
          </a:prstGeom>
          <a:noFill/>
        </p:spPr>
        <p:txBody>
          <a:bodyPr wrap="square" rtlCol="0">
            <a:spAutoFit/>
          </a:bodyPr>
          <a:lstStyle/>
          <a:p>
            <a:r>
              <a:rPr lang="en-GB" b="1" dirty="0"/>
              <a:t>The Elements database reflects price volatility</a:t>
            </a:r>
          </a:p>
        </p:txBody>
      </p:sp>
      <p:sp>
        <p:nvSpPr>
          <p:cNvPr id="16" name="TextBox 15"/>
          <p:cNvSpPr txBox="1"/>
          <p:nvPr/>
        </p:nvSpPr>
        <p:spPr>
          <a:xfrm>
            <a:off x="803672" y="3925669"/>
            <a:ext cx="3006328" cy="646331"/>
          </a:xfrm>
          <a:prstGeom prst="rect">
            <a:avLst/>
          </a:prstGeom>
          <a:noFill/>
        </p:spPr>
        <p:txBody>
          <a:bodyPr wrap="square" rtlCol="0">
            <a:spAutoFit/>
          </a:bodyPr>
          <a:lstStyle/>
          <a:p>
            <a:r>
              <a:rPr lang="en-GB" b="1" dirty="0"/>
              <a:t>Material prices are updated once per year…</a:t>
            </a:r>
          </a:p>
        </p:txBody>
      </p:sp>
      <p:sp>
        <p:nvSpPr>
          <p:cNvPr id="19" name="TextBox 18"/>
          <p:cNvSpPr txBox="1"/>
          <p:nvPr/>
        </p:nvSpPr>
        <p:spPr>
          <a:xfrm>
            <a:off x="5486400" y="4267200"/>
            <a:ext cx="1827240" cy="923330"/>
          </a:xfrm>
          <a:prstGeom prst="rect">
            <a:avLst/>
          </a:prstGeom>
          <a:noFill/>
        </p:spPr>
        <p:txBody>
          <a:bodyPr wrap="square" rtlCol="0">
            <a:spAutoFit/>
          </a:bodyPr>
          <a:lstStyle/>
          <a:p>
            <a:r>
              <a:rPr lang="en-GB" b="1" dirty="0"/>
              <a:t>Science Note highlights price/cost issues</a:t>
            </a:r>
          </a:p>
        </p:txBody>
      </p:sp>
      <p:sp>
        <p:nvSpPr>
          <p:cNvPr id="7" name="Slide Number Placeholder 6">
            <a:extLst>
              <a:ext uri="{FF2B5EF4-FFF2-40B4-BE49-F238E27FC236}">
                <a16:creationId xmlns:a16="http://schemas.microsoft.com/office/drawing/2014/main" id="{DA0F6E82-40BF-4889-8324-8E4E708F820F}"/>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12" name="Rectangle 11">
            <a:extLst>
              <a:ext uri="{FF2B5EF4-FFF2-40B4-BE49-F238E27FC236}">
                <a16:creationId xmlns:a16="http://schemas.microsoft.com/office/drawing/2014/main" id="{D52CCF62-B9EF-40FF-57D9-798C5D4D8114}"/>
              </a:ext>
            </a:extLst>
          </p:cNvPr>
          <p:cNvSpPr/>
          <p:nvPr/>
        </p:nvSpPr>
        <p:spPr>
          <a:xfrm>
            <a:off x="228600" y="3505200"/>
            <a:ext cx="3581400" cy="1524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5" name="Picture 14">
            <a:extLst>
              <a:ext uri="{FF2B5EF4-FFF2-40B4-BE49-F238E27FC236}">
                <a16:creationId xmlns:a16="http://schemas.microsoft.com/office/drawing/2014/main" id="{011C2616-CE1A-C9B3-AEA4-E79B4C8ACA33}"/>
              </a:ext>
            </a:extLst>
          </p:cNvPr>
          <p:cNvPicPr>
            <a:picLocks noChangeAspect="1"/>
          </p:cNvPicPr>
          <p:nvPr/>
        </p:nvPicPr>
        <p:blipFill>
          <a:blip r:embed="rId5"/>
          <a:stretch>
            <a:fillRect/>
          </a:stretch>
        </p:blipFill>
        <p:spPr>
          <a:xfrm>
            <a:off x="4419600" y="838200"/>
            <a:ext cx="3657600" cy="3363483"/>
          </a:xfrm>
          <a:prstGeom prst="rect">
            <a:avLst/>
          </a:prstGeom>
          <a:ln>
            <a:solidFill>
              <a:schemeClr val="tx1"/>
            </a:solidFill>
          </a:ln>
        </p:spPr>
      </p:pic>
      <p:sp>
        <p:nvSpPr>
          <p:cNvPr id="21" name="Rectangle 20">
            <a:extLst>
              <a:ext uri="{FF2B5EF4-FFF2-40B4-BE49-F238E27FC236}">
                <a16:creationId xmlns:a16="http://schemas.microsoft.com/office/drawing/2014/main" id="{6E04C52E-4E03-0B05-02C9-EC06DA7423F3}"/>
              </a:ext>
            </a:extLst>
          </p:cNvPr>
          <p:cNvSpPr/>
          <p:nvPr/>
        </p:nvSpPr>
        <p:spPr>
          <a:xfrm>
            <a:off x="8204666" y="3107308"/>
            <a:ext cx="3585754"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722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Estimating cost</a:t>
            </a:r>
          </a:p>
        </p:txBody>
      </p:sp>
      <p:cxnSp>
        <p:nvCxnSpPr>
          <p:cNvPr id="34" name="Straight Arrow Connector 33"/>
          <p:cNvCxnSpPr/>
          <p:nvPr/>
        </p:nvCxnSpPr>
        <p:spPr bwMode="auto">
          <a:xfrm>
            <a:off x="4102290" y="3802211"/>
            <a:ext cx="2459214" cy="0"/>
          </a:xfrm>
          <a:prstGeom prst="straightConnector1">
            <a:avLst/>
          </a:prstGeom>
          <a:noFill/>
          <a:ln w="9525" cap="flat" cmpd="sng" algn="ctr">
            <a:noFill/>
            <a:prstDash val="solid"/>
            <a:round/>
            <a:headEnd type="none" w="med" len="med"/>
            <a:tailEnd type="triangle"/>
          </a:ln>
          <a:effectLst/>
        </p:spPr>
      </p:cxnSp>
      <p:grpSp>
        <p:nvGrpSpPr>
          <p:cNvPr id="35" name="Group 39"/>
          <p:cNvGrpSpPr>
            <a:grpSpLocks/>
          </p:cNvGrpSpPr>
          <p:nvPr/>
        </p:nvGrpSpPr>
        <p:grpSpPr bwMode="auto">
          <a:xfrm>
            <a:off x="2228925" y="2976349"/>
            <a:ext cx="2195513" cy="2371725"/>
            <a:chOff x="168" y="2380"/>
            <a:chExt cx="1277" cy="1494"/>
          </a:xfrm>
        </p:grpSpPr>
        <p:sp>
          <p:nvSpPr>
            <p:cNvPr id="58" name="AutoShape 28"/>
            <p:cNvSpPr>
              <a:spLocks/>
            </p:cNvSpPr>
            <p:nvPr/>
          </p:nvSpPr>
          <p:spPr bwMode="auto">
            <a:xfrm>
              <a:off x="1296" y="2380"/>
              <a:ext cx="149" cy="1494"/>
            </a:xfrm>
            <a:prstGeom prst="leftBrace">
              <a:avLst>
                <a:gd name="adj1" fmla="val 83557"/>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b="1" dirty="0"/>
            </a:p>
          </p:txBody>
        </p:sp>
        <p:sp>
          <p:nvSpPr>
            <p:cNvPr id="59" name="Text Box 29"/>
            <p:cNvSpPr txBox="1">
              <a:spLocks noChangeArrowheads="1"/>
            </p:cNvSpPr>
            <p:nvPr/>
          </p:nvSpPr>
          <p:spPr bwMode="auto">
            <a:xfrm>
              <a:off x="168" y="2864"/>
              <a:ext cx="111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b="1" dirty="0">
                  <a:latin typeface="+mn-lt"/>
                </a:rPr>
                <a:t>All have an associated cost</a:t>
              </a:r>
            </a:p>
          </p:txBody>
        </p:sp>
      </p:grpSp>
      <p:grpSp>
        <p:nvGrpSpPr>
          <p:cNvPr id="61" name="Group 40"/>
          <p:cNvGrpSpPr>
            <a:grpSpLocks/>
          </p:cNvGrpSpPr>
          <p:nvPr/>
        </p:nvGrpSpPr>
        <p:grpSpPr bwMode="auto">
          <a:xfrm>
            <a:off x="1939926" y="1415604"/>
            <a:ext cx="8628063" cy="366713"/>
            <a:chOff x="336" y="1128"/>
            <a:chExt cx="5017" cy="231"/>
          </a:xfrm>
        </p:grpSpPr>
        <p:sp>
          <p:nvSpPr>
            <p:cNvPr id="69" name="Text Box 34"/>
            <p:cNvSpPr txBox="1">
              <a:spLocks noChangeArrowheads="1"/>
            </p:cNvSpPr>
            <p:nvPr/>
          </p:nvSpPr>
          <p:spPr bwMode="auto">
            <a:xfrm>
              <a:off x="336" y="1128"/>
              <a:ext cx="48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accent1"/>
                </a:buClr>
                <a:buSzPct val="110000"/>
                <a:buFont typeface="Wingdings" pitchFamily="2" charset="2"/>
                <a:buChar char="§"/>
              </a:pPr>
              <a:r>
                <a:rPr lang="en-US" b="1" dirty="0">
                  <a:latin typeface="+mn-lt"/>
                </a:rPr>
                <a:t>  Cost estimate for competitive bidding </a:t>
              </a:r>
              <a:r>
                <a:rPr lang="en-US" dirty="0">
                  <a:latin typeface="+mn-lt"/>
                </a:rPr>
                <a:t>-- </a:t>
              </a:r>
              <a:r>
                <a:rPr lang="en-US" i="1" dirty="0">
                  <a:latin typeface="+mn-lt"/>
                </a:rPr>
                <a:t>absolute</a:t>
              </a:r>
              <a:r>
                <a:rPr lang="en-US" dirty="0">
                  <a:latin typeface="+mn-lt"/>
                </a:rPr>
                <a:t> cost is wanted, to  </a:t>
              </a:r>
            </a:p>
          </p:txBody>
        </p:sp>
        <p:graphicFrame>
          <p:nvGraphicFramePr>
            <p:cNvPr id="70" name="Object 2"/>
            <p:cNvGraphicFramePr>
              <a:graphicFrameLocks noChangeAspect="1"/>
            </p:cNvGraphicFramePr>
            <p:nvPr/>
          </p:nvGraphicFramePr>
          <p:xfrm>
            <a:off x="4709" y="1174"/>
            <a:ext cx="644" cy="147"/>
          </p:xfrm>
          <a:graphic>
            <a:graphicData uri="http://schemas.openxmlformats.org/presentationml/2006/ole">
              <mc:AlternateContent xmlns:mc="http://schemas.openxmlformats.org/markup-compatibility/2006">
                <mc:Choice xmlns:v="urn:schemas-microsoft-com:vml" Requires="v">
                  <p:oleObj name="Equation" r:id="rId3" imgW="571320" imgH="279360" progId="Equation.3">
                    <p:embed/>
                  </p:oleObj>
                </mc:Choice>
                <mc:Fallback>
                  <p:oleObj name="Equation" r:id="rId3" imgW="571320" imgH="279360" progId="Equation.3">
                    <p:embed/>
                    <p:pic>
                      <p:nvPicPr>
                        <p:cNvPr id="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 y="1174"/>
                          <a:ext cx="644"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 name="Text Box 36"/>
          <p:cNvSpPr txBox="1">
            <a:spLocks noChangeArrowheads="1"/>
          </p:cNvSpPr>
          <p:nvPr/>
        </p:nvSpPr>
        <p:spPr bwMode="auto">
          <a:xfrm>
            <a:off x="1939925" y="1898204"/>
            <a:ext cx="9107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accent1"/>
              </a:buClr>
              <a:buSzPct val="110000"/>
              <a:buFont typeface="Wingdings" pitchFamily="2" charset="2"/>
              <a:buChar char="§"/>
            </a:pPr>
            <a:r>
              <a:rPr lang="en-US" dirty="0">
                <a:latin typeface="+mn-lt"/>
              </a:rPr>
              <a:t>  </a:t>
            </a:r>
            <a:r>
              <a:rPr lang="en-US" b="1" dirty="0">
                <a:latin typeface="+mn-lt"/>
              </a:rPr>
              <a:t>Cost estimate for ranking </a:t>
            </a:r>
            <a:r>
              <a:rPr lang="en-US" dirty="0">
                <a:latin typeface="+mn-lt"/>
              </a:rPr>
              <a:t>-- a </a:t>
            </a:r>
            <a:r>
              <a:rPr lang="en-US" i="1" dirty="0">
                <a:latin typeface="+mn-lt"/>
              </a:rPr>
              <a:t>relative </a:t>
            </a:r>
            <a:r>
              <a:rPr lang="en-US" dirty="0">
                <a:latin typeface="+mn-lt"/>
              </a:rPr>
              <a:t>cost is OK – but need generality</a:t>
            </a:r>
          </a:p>
        </p:txBody>
      </p:sp>
      <p:sp>
        <p:nvSpPr>
          <p:cNvPr id="72" name="Text Box 37"/>
          <p:cNvSpPr txBox="1">
            <a:spLocks noChangeArrowheads="1"/>
          </p:cNvSpPr>
          <p:nvPr/>
        </p:nvSpPr>
        <p:spPr bwMode="auto">
          <a:xfrm>
            <a:off x="1981200" y="762000"/>
            <a:ext cx="842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tx1"/>
              </a:buClr>
              <a:buSzPct val="50000"/>
            </a:pPr>
            <a:r>
              <a:rPr lang="en-US" dirty="0">
                <a:latin typeface="+mn-lt"/>
              </a:rPr>
              <a:t>When alternative material-process combinations meet the constraints, it is logical to rank them by </a:t>
            </a:r>
            <a:r>
              <a:rPr lang="en-US" b="1" dirty="0">
                <a:latin typeface="+mn-lt"/>
              </a:rPr>
              <a:t>cost</a:t>
            </a:r>
          </a:p>
        </p:txBody>
      </p:sp>
      <p:sp>
        <p:nvSpPr>
          <p:cNvPr id="73" name="Text Box 38"/>
          <p:cNvSpPr txBox="1">
            <a:spLocks noChangeArrowheads="1"/>
          </p:cNvSpPr>
          <p:nvPr/>
        </p:nvSpPr>
        <p:spPr bwMode="auto">
          <a:xfrm>
            <a:off x="2074864" y="2493516"/>
            <a:ext cx="524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Generic inputs to any manufacturing process: </a:t>
            </a:r>
          </a:p>
        </p:txBody>
      </p:sp>
      <p:grpSp>
        <p:nvGrpSpPr>
          <p:cNvPr id="74" name="Group 73"/>
          <p:cNvGrpSpPr/>
          <p:nvPr/>
        </p:nvGrpSpPr>
        <p:grpSpPr>
          <a:xfrm>
            <a:off x="4672371" y="2971800"/>
            <a:ext cx="5999485" cy="3032292"/>
            <a:chOff x="2820988" y="3593932"/>
            <a:chExt cx="5999485" cy="3032292"/>
          </a:xfrm>
        </p:grpSpPr>
        <p:grpSp>
          <p:nvGrpSpPr>
            <p:cNvPr id="75" name="Group 32"/>
            <p:cNvGrpSpPr>
              <a:grpSpLocks/>
            </p:cNvGrpSpPr>
            <p:nvPr/>
          </p:nvGrpSpPr>
          <p:grpSpPr bwMode="auto">
            <a:xfrm>
              <a:off x="2820988" y="3593932"/>
              <a:ext cx="5778500" cy="2597150"/>
              <a:chOff x="1512" y="1970"/>
              <a:chExt cx="3360" cy="1636"/>
            </a:xfrm>
          </p:grpSpPr>
          <p:sp>
            <p:nvSpPr>
              <p:cNvPr id="78" name="AutoShape 5"/>
              <p:cNvSpPr>
                <a:spLocks noChangeArrowheads="1"/>
              </p:cNvSpPr>
              <p:nvPr/>
            </p:nvSpPr>
            <p:spPr bwMode="auto">
              <a:xfrm>
                <a:off x="2568" y="1970"/>
                <a:ext cx="1266" cy="1613"/>
              </a:xfrm>
              <a:prstGeom prst="roundRect">
                <a:avLst>
                  <a:gd name="adj" fmla="val 6975"/>
                </a:avLst>
              </a:prstGeom>
              <a:solidFill>
                <a:srgbClr val="F0FFFF">
                  <a:alpha val="50195"/>
                </a:srgbClr>
              </a:solidFill>
              <a:ln w="28575">
                <a:solidFill>
                  <a:srgbClr val="7FC4BC"/>
                </a:solidFill>
                <a:round/>
                <a:headEnd/>
                <a:tailEnd/>
              </a:ln>
            </p:spPr>
            <p:txBody>
              <a:bodyPr anchor="ctr"/>
              <a:lstStyle/>
              <a:p>
                <a:endParaRPr lang="en-GB" b="1" dirty="0"/>
              </a:p>
            </p:txBody>
          </p:sp>
          <p:sp>
            <p:nvSpPr>
              <p:cNvPr id="79" name="Text Box 6"/>
              <p:cNvSpPr txBox="1">
                <a:spLocks noChangeArrowheads="1"/>
              </p:cNvSpPr>
              <p:nvPr/>
            </p:nvSpPr>
            <p:spPr bwMode="auto">
              <a:xfrm>
                <a:off x="2616" y="2535"/>
                <a:ext cx="114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US" b="1" dirty="0">
                    <a:latin typeface="+mn-lt"/>
                  </a:rPr>
                  <a:t>Manufacturing </a:t>
                </a:r>
              </a:p>
              <a:p>
                <a:pPr algn="ctr"/>
                <a:r>
                  <a:rPr lang="en-US" b="1" dirty="0">
                    <a:latin typeface="+mn-lt"/>
                  </a:rPr>
                  <a:t>process</a:t>
                </a:r>
              </a:p>
            </p:txBody>
          </p:sp>
          <p:grpSp>
            <p:nvGrpSpPr>
              <p:cNvPr id="80" name="Group 7"/>
              <p:cNvGrpSpPr>
                <a:grpSpLocks/>
              </p:cNvGrpSpPr>
              <p:nvPr/>
            </p:nvGrpSpPr>
            <p:grpSpPr bwMode="auto">
              <a:xfrm>
                <a:off x="1512" y="1970"/>
                <a:ext cx="1104" cy="1636"/>
                <a:chOff x="912" y="1584"/>
                <a:chExt cx="1104" cy="1668"/>
              </a:xfrm>
            </p:grpSpPr>
            <p:sp>
              <p:nvSpPr>
                <p:cNvPr id="96" name="AutoShape 9"/>
                <p:cNvSpPr>
                  <a:spLocks noChangeArrowheads="1"/>
                </p:cNvSpPr>
                <p:nvPr/>
              </p:nvSpPr>
              <p:spPr bwMode="auto">
                <a:xfrm>
                  <a:off x="912" y="1584"/>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Materials</a:t>
                  </a:r>
                </a:p>
              </p:txBody>
            </p:sp>
            <p:sp>
              <p:nvSpPr>
                <p:cNvPr id="94" name="AutoShape 12"/>
                <p:cNvSpPr>
                  <a:spLocks noChangeArrowheads="1"/>
                </p:cNvSpPr>
                <p:nvPr/>
              </p:nvSpPr>
              <p:spPr bwMode="auto">
                <a:xfrm>
                  <a:off x="919" y="1932"/>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Energy</a:t>
                  </a:r>
                </a:p>
              </p:txBody>
            </p:sp>
            <p:sp>
              <p:nvSpPr>
                <p:cNvPr id="92" name="AutoShape 15"/>
                <p:cNvSpPr>
                  <a:spLocks noChangeArrowheads="1"/>
                </p:cNvSpPr>
                <p:nvPr/>
              </p:nvSpPr>
              <p:spPr bwMode="auto">
                <a:xfrm>
                  <a:off x="919" y="2262"/>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Capital</a:t>
                  </a:r>
                </a:p>
              </p:txBody>
            </p:sp>
            <p:sp>
              <p:nvSpPr>
                <p:cNvPr id="90" name="AutoShape 18"/>
                <p:cNvSpPr>
                  <a:spLocks noChangeArrowheads="1"/>
                </p:cNvSpPr>
                <p:nvPr/>
              </p:nvSpPr>
              <p:spPr bwMode="auto">
                <a:xfrm>
                  <a:off x="919" y="2598"/>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Time</a:t>
                  </a:r>
                </a:p>
              </p:txBody>
            </p:sp>
            <p:sp>
              <p:nvSpPr>
                <p:cNvPr id="88" name="AutoShape 21"/>
                <p:cNvSpPr>
                  <a:spLocks noChangeArrowheads="1"/>
                </p:cNvSpPr>
                <p:nvPr/>
              </p:nvSpPr>
              <p:spPr bwMode="auto">
                <a:xfrm>
                  <a:off x="919" y="2940"/>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Information</a:t>
                  </a:r>
                </a:p>
              </p:txBody>
            </p:sp>
          </p:grpSp>
          <p:sp>
            <p:nvSpPr>
              <p:cNvPr id="81" name="AutoShape 23"/>
              <p:cNvSpPr>
                <a:spLocks noChangeArrowheads="1"/>
              </p:cNvSpPr>
              <p:nvPr/>
            </p:nvSpPr>
            <p:spPr bwMode="auto">
              <a:xfrm>
                <a:off x="3812" y="2599"/>
                <a:ext cx="287" cy="306"/>
              </a:xfrm>
              <a:prstGeom prst="rightArrow">
                <a:avLst>
                  <a:gd name="adj1" fmla="val 50000"/>
                  <a:gd name="adj2" fmla="val 43137"/>
                </a:avLst>
              </a:prstGeom>
              <a:solidFill>
                <a:schemeClr val="bg1"/>
              </a:solidFill>
              <a:ln w="28575">
                <a:solidFill>
                  <a:srgbClr val="7FC4BC"/>
                </a:solidFill>
                <a:miter lim="800000"/>
                <a:headEnd/>
                <a:tailEnd/>
              </a:ln>
            </p:spPr>
            <p:txBody>
              <a:bodyPr wrap="none" anchor="ctr"/>
              <a:lstStyle/>
              <a:p>
                <a:endParaRPr lang="en-GB" b="1" dirty="0"/>
              </a:p>
            </p:txBody>
          </p:sp>
          <p:sp>
            <p:nvSpPr>
              <p:cNvPr id="82" name="Text Box 24"/>
              <p:cNvSpPr txBox="1">
                <a:spLocks noChangeArrowheads="1"/>
              </p:cNvSpPr>
              <p:nvPr/>
            </p:nvSpPr>
            <p:spPr bwMode="auto">
              <a:xfrm>
                <a:off x="4152" y="2645"/>
                <a:ext cx="720" cy="237"/>
              </a:xfrm>
              <a:prstGeom prst="rect">
                <a:avLst/>
              </a:prstGeom>
              <a:noFill/>
              <a:ln w="9525">
                <a:no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US" b="1" dirty="0">
                    <a:latin typeface="+mn-lt"/>
                  </a:rPr>
                  <a:t>Product</a:t>
                </a:r>
              </a:p>
            </p:txBody>
          </p:sp>
        </p:grpSp>
        <p:sp>
          <p:nvSpPr>
            <p:cNvPr id="76" name="AutoShape 23"/>
            <p:cNvSpPr>
              <a:spLocks noChangeArrowheads="1"/>
            </p:cNvSpPr>
            <p:nvPr/>
          </p:nvSpPr>
          <p:spPr bwMode="auto">
            <a:xfrm rot="5400000">
              <a:off x="5420554" y="6107153"/>
              <a:ext cx="512692" cy="485775"/>
            </a:xfrm>
            <a:prstGeom prst="rightArrow">
              <a:avLst>
                <a:gd name="adj1" fmla="val 50000"/>
                <a:gd name="adj2" fmla="val 43137"/>
              </a:avLst>
            </a:prstGeom>
            <a:solidFill>
              <a:schemeClr val="bg1"/>
            </a:solidFill>
            <a:ln w="28575">
              <a:solidFill>
                <a:srgbClr val="7FC4BC"/>
              </a:solidFill>
              <a:miter lim="800000"/>
              <a:headEnd/>
              <a:tailEnd/>
            </a:ln>
          </p:spPr>
          <p:txBody>
            <a:bodyPr wrap="none" anchor="ctr"/>
            <a:lstStyle/>
            <a:p>
              <a:endParaRPr lang="en-GB" b="1" dirty="0"/>
            </a:p>
          </p:txBody>
        </p:sp>
        <p:sp>
          <p:nvSpPr>
            <p:cNvPr id="77" name="TextBox 76"/>
            <p:cNvSpPr txBox="1"/>
            <p:nvPr/>
          </p:nvSpPr>
          <p:spPr>
            <a:xfrm>
              <a:off x="5976938" y="6256892"/>
              <a:ext cx="2843535" cy="369332"/>
            </a:xfrm>
            <a:prstGeom prst="rect">
              <a:avLst/>
            </a:prstGeom>
            <a:noFill/>
          </p:spPr>
          <p:txBody>
            <a:bodyPr wrap="none" rtlCol="0">
              <a:spAutoFit/>
            </a:bodyPr>
            <a:lstStyle/>
            <a:p>
              <a:r>
                <a:rPr lang="en-GB" b="1" dirty="0"/>
                <a:t>Waste materials and energy</a:t>
              </a:r>
            </a:p>
          </p:txBody>
        </p:sp>
      </p:grpSp>
      <p:sp>
        <p:nvSpPr>
          <p:cNvPr id="2" name="Slide Number Placeholder 1">
            <a:extLst>
              <a:ext uri="{FF2B5EF4-FFF2-40B4-BE49-F238E27FC236}">
                <a16:creationId xmlns:a16="http://schemas.microsoft.com/office/drawing/2014/main" id="{4C53C6FF-E40E-4B0A-AE65-D9646DEC17F1}"/>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Tree>
    <p:extLst>
      <p:ext uri="{BB962C8B-B14F-4D97-AF65-F5344CB8AC3E}">
        <p14:creationId xmlns:p14="http://schemas.microsoft.com/office/powerpoint/2010/main" val="22043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7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67F7DA-8FF6-4876-B5CB-714B4E9353C3}"/>
              </a:ext>
            </a:extLst>
          </p:cNvPr>
          <p:cNvGraphicFramePr>
            <a:graphicFrameLocks noGrp="1"/>
          </p:cNvGraphicFramePr>
          <p:nvPr/>
        </p:nvGraphicFramePr>
        <p:xfrm>
          <a:off x="1649847" y="2181860"/>
          <a:ext cx="8127999" cy="2494280"/>
        </p:xfrm>
        <a:graphic>
          <a:graphicData uri="http://schemas.openxmlformats.org/drawingml/2006/table">
            <a:tbl>
              <a:tblPr firstRow="1" bandRow="1">
                <a:tableStyleId>{6E25E649-3F16-4E02-A733-19D2CDBF48F0}</a:tableStyleId>
              </a:tblPr>
              <a:tblGrid>
                <a:gridCol w="5098704">
                  <a:extLst>
                    <a:ext uri="{9D8B030D-6E8A-4147-A177-3AD203B41FA5}">
                      <a16:colId xmlns:a16="http://schemas.microsoft.com/office/drawing/2014/main" val="1084971358"/>
                    </a:ext>
                  </a:extLst>
                </a:gridCol>
                <a:gridCol w="1676400">
                  <a:extLst>
                    <a:ext uri="{9D8B030D-6E8A-4147-A177-3AD203B41FA5}">
                      <a16:colId xmlns:a16="http://schemas.microsoft.com/office/drawing/2014/main" val="612461131"/>
                    </a:ext>
                  </a:extLst>
                </a:gridCol>
                <a:gridCol w="1352895">
                  <a:extLst>
                    <a:ext uri="{9D8B030D-6E8A-4147-A177-3AD203B41FA5}">
                      <a16:colId xmlns:a16="http://schemas.microsoft.com/office/drawing/2014/main" val="2910968077"/>
                    </a:ext>
                  </a:extLst>
                </a:gridCol>
              </a:tblGrid>
              <a:tr h="370840">
                <a:tc>
                  <a:txBody>
                    <a:bodyPr/>
                    <a:lstStyle/>
                    <a:p>
                      <a:r>
                        <a:rPr lang="en-US" dirty="0"/>
                        <a:t>Resource</a:t>
                      </a:r>
                    </a:p>
                  </a:txBody>
                  <a:tcPr/>
                </a:tc>
                <a:tc>
                  <a:txBody>
                    <a:bodyPr/>
                    <a:lstStyle/>
                    <a:p>
                      <a:r>
                        <a:rPr lang="en-US" dirty="0"/>
                        <a:t>Symbol</a:t>
                      </a:r>
                    </a:p>
                  </a:txBody>
                  <a:tcPr/>
                </a:tc>
                <a:tc>
                  <a:txBody>
                    <a:bodyPr/>
                    <a:lstStyle/>
                    <a:p>
                      <a:r>
                        <a:rPr lang="en-US" dirty="0"/>
                        <a:t>Unit</a:t>
                      </a:r>
                    </a:p>
                  </a:txBody>
                  <a:tcPr/>
                </a:tc>
                <a:extLst>
                  <a:ext uri="{0D108BD9-81ED-4DB2-BD59-A6C34878D82A}">
                    <a16:rowId xmlns:a16="http://schemas.microsoft.com/office/drawing/2014/main" val="432822496"/>
                  </a:ext>
                </a:extLst>
              </a:tr>
              <a:tr h="370840">
                <a:tc>
                  <a:txBody>
                    <a:bodyPr/>
                    <a:lstStyle/>
                    <a:p>
                      <a:r>
                        <a:rPr lang="en-US" b="1" dirty="0">
                          <a:solidFill>
                            <a:schemeClr val="accent1"/>
                          </a:solidFill>
                        </a:rPr>
                        <a:t>Materials </a:t>
                      </a:r>
                      <a:r>
                        <a:rPr lang="en-US" b="0" dirty="0"/>
                        <a:t>including consumables</a:t>
                      </a:r>
                      <a:endParaRPr lang="en-US" dirty="0"/>
                    </a:p>
                  </a:txBody>
                  <a:tcPr/>
                </a:tc>
                <a:tc>
                  <a:txBody>
                    <a:bodyPr/>
                    <a:lstStyle/>
                    <a:p>
                      <a:pPr algn="ctr"/>
                      <a:r>
                        <a:rPr lang="en-US" dirty="0"/>
                        <a:t>C</a:t>
                      </a:r>
                      <a:r>
                        <a:rPr lang="en-US" baseline="-25000" dirty="0"/>
                        <a:t>m</a:t>
                      </a:r>
                    </a:p>
                  </a:txBody>
                  <a:tcPr/>
                </a:tc>
                <a:tc>
                  <a:txBody>
                    <a:bodyPr/>
                    <a:lstStyle/>
                    <a:p>
                      <a:r>
                        <a:rPr lang="en-US" dirty="0"/>
                        <a:t>$/kg</a:t>
                      </a:r>
                    </a:p>
                  </a:txBody>
                  <a:tcPr/>
                </a:tc>
                <a:extLst>
                  <a:ext uri="{0D108BD9-81ED-4DB2-BD59-A6C34878D82A}">
                    <a16:rowId xmlns:a16="http://schemas.microsoft.com/office/drawing/2014/main" val="1290362190"/>
                  </a:ext>
                </a:extLst>
              </a:tr>
              <a:tr h="370840">
                <a:tc>
                  <a:txBody>
                    <a:bodyPr/>
                    <a:lstStyle/>
                    <a:p>
                      <a:r>
                        <a:rPr lang="en-US" b="1" dirty="0">
                          <a:solidFill>
                            <a:schemeClr val="accent1"/>
                          </a:solidFill>
                        </a:rPr>
                        <a:t>Capital</a:t>
                      </a:r>
                      <a:r>
                        <a:rPr lang="en-US" b="0" dirty="0"/>
                        <a:t> cost of equipment</a:t>
                      </a:r>
                      <a:br>
                        <a:rPr lang="en-US" b="0" dirty="0"/>
                      </a:br>
                      <a:r>
                        <a:rPr lang="en-US" b="0" dirty="0"/>
                        <a:t>              cost of tooling</a:t>
                      </a:r>
                      <a:endParaRPr lang="en-US" b="1" dirty="0"/>
                    </a:p>
                  </a:txBody>
                  <a:tcPr/>
                </a:tc>
                <a:tc>
                  <a:txBody>
                    <a:bodyPr/>
                    <a:lstStyle/>
                    <a:p>
                      <a:pPr algn="ctr"/>
                      <a:r>
                        <a:rPr lang="en-US" dirty="0"/>
                        <a:t>C</a:t>
                      </a:r>
                      <a:r>
                        <a:rPr lang="en-US" baseline="-25000" dirty="0"/>
                        <a:t>t</a:t>
                      </a:r>
                    </a:p>
                    <a:p>
                      <a:pPr algn="ctr"/>
                      <a:r>
                        <a:rPr lang="en-US" dirty="0"/>
                        <a:t>C</a:t>
                      </a:r>
                      <a:r>
                        <a:rPr lang="en-US" baseline="-25000" dirty="0"/>
                        <a:t>c</a:t>
                      </a:r>
                    </a:p>
                  </a:txBody>
                  <a:tcPr/>
                </a:tc>
                <a:tc>
                  <a:txBody>
                    <a:bodyPr/>
                    <a:lstStyle/>
                    <a:p>
                      <a:r>
                        <a:rPr lang="en-US" dirty="0"/>
                        <a:t>$</a:t>
                      </a:r>
                    </a:p>
                    <a:p>
                      <a:r>
                        <a:rPr lang="en-US" dirty="0"/>
                        <a:t>$</a:t>
                      </a:r>
                    </a:p>
                  </a:txBody>
                  <a:tcPr/>
                </a:tc>
                <a:extLst>
                  <a:ext uri="{0D108BD9-81ED-4DB2-BD59-A6C34878D82A}">
                    <a16:rowId xmlns:a16="http://schemas.microsoft.com/office/drawing/2014/main" val="3204958210"/>
                  </a:ext>
                </a:extLst>
              </a:tr>
              <a:tr h="370840">
                <a:tc>
                  <a:txBody>
                    <a:bodyPr/>
                    <a:lstStyle/>
                    <a:p>
                      <a:r>
                        <a:rPr lang="en-US" b="1" dirty="0">
                          <a:solidFill>
                            <a:schemeClr val="accent1"/>
                          </a:solidFill>
                        </a:rPr>
                        <a:t>Time</a:t>
                      </a:r>
                      <a:r>
                        <a:rPr lang="en-US" dirty="0"/>
                        <a:t> overhead rate (including labor)</a:t>
                      </a:r>
                    </a:p>
                  </a:txBody>
                  <a:tcPr/>
                </a:tc>
                <a:tc>
                  <a:txBody>
                    <a:bodyPr/>
                    <a:lstStyle/>
                    <a:p>
                      <a:pPr algn="ctr"/>
                      <a:r>
                        <a:rPr lang="en-US" dirty="0" err="1"/>
                        <a:t>C</a:t>
                      </a:r>
                      <a:r>
                        <a:rPr lang="en-US" baseline="-25000" dirty="0" err="1"/>
                        <a:t>oh</a:t>
                      </a:r>
                      <a:endParaRPr lang="en-US" baseline="-25000" dirty="0"/>
                    </a:p>
                  </a:txBody>
                  <a:tcPr/>
                </a:tc>
                <a:tc>
                  <a:txBody>
                    <a:bodyPr/>
                    <a:lstStyle/>
                    <a:p>
                      <a:r>
                        <a:rPr lang="en-US" dirty="0"/>
                        <a:t>$/</a:t>
                      </a:r>
                      <a:r>
                        <a:rPr lang="en-US" dirty="0" err="1"/>
                        <a:t>hr</a:t>
                      </a:r>
                      <a:endParaRPr lang="en-US" dirty="0"/>
                    </a:p>
                  </a:txBody>
                  <a:tcPr/>
                </a:tc>
                <a:extLst>
                  <a:ext uri="{0D108BD9-81ED-4DB2-BD59-A6C34878D82A}">
                    <a16:rowId xmlns:a16="http://schemas.microsoft.com/office/drawing/2014/main" val="3804297683"/>
                  </a:ext>
                </a:extLst>
              </a:tr>
              <a:tr h="370840">
                <a:tc>
                  <a:txBody>
                    <a:bodyPr/>
                    <a:lstStyle/>
                    <a:p>
                      <a:r>
                        <a:rPr lang="en-US" b="1" dirty="0">
                          <a:solidFill>
                            <a:schemeClr val="accent1"/>
                          </a:solidFill>
                        </a:rPr>
                        <a:t>Energy </a:t>
                      </a:r>
                      <a:r>
                        <a:rPr lang="en-US" dirty="0"/>
                        <a:t>cost of energy</a:t>
                      </a:r>
                    </a:p>
                  </a:txBody>
                  <a:tcPr/>
                </a:tc>
                <a:tc>
                  <a:txBody>
                    <a:bodyPr/>
                    <a:lstStyle/>
                    <a:p>
                      <a:pPr algn="ctr"/>
                      <a:r>
                        <a:rPr lang="en-US" dirty="0"/>
                        <a:t>C</a:t>
                      </a:r>
                      <a:r>
                        <a:rPr lang="en-US" baseline="-25000" dirty="0"/>
                        <a:t>e</a:t>
                      </a:r>
                    </a:p>
                  </a:txBody>
                  <a:tcPr/>
                </a:tc>
                <a:tc>
                  <a:txBody>
                    <a:bodyPr/>
                    <a:lstStyle/>
                    <a:p>
                      <a:r>
                        <a:rPr lang="en-US" dirty="0"/>
                        <a:t>$/</a:t>
                      </a:r>
                      <a:r>
                        <a:rPr lang="en-US" dirty="0" err="1"/>
                        <a:t>hr</a:t>
                      </a:r>
                      <a:endParaRPr lang="en-US" dirty="0"/>
                    </a:p>
                  </a:txBody>
                  <a:tcPr/>
                </a:tc>
                <a:extLst>
                  <a:ext uri="{0D108BD9-81ED-4DB2-BD59-A6C34878D82A}">
                    <a16:rowId xmlns:a16="http://schemas.microsoft.com/office/drawing/2014/main" val="2829996109"/>
                  </a:ext>
                </a:extLst>
              </a:tr>
              <a:tr h="370840">
                <a:tc>
                  <a:txBody>
                    <a:bodyPr/>
                    <a:lstStyle/>
                    <a:p>
                      <a:r>
                        <a:rPr lang="en-US" b="1" dirty="0">
                          <a:solidFill>
                            <a:schemeClr val="accent1"/>
                          </a:solidFill>
                        </a:rPr>
                        <a:t>Information</a:t>
                      </a:r>
                      <a:r>
                        <a:rPr lang="en-US" dirty="0"/>
                        <a:t> R&amp;D or royalties</a:t>
                      </a:r>
                    </a:p>
                  </a:txBody>
                  <a:tcPr/>
                </a:tc>
                <a:tc>
                  <a:txBody>
                    <a:bodyPr/>
                    <a:lstStyle/>
                    <a:p>
                      <a:pPr algn="ctr"/>
                      <a:r>
                        <a:rPr lang="en-US" dirty="0"/>
                        <a:t>C</a:t>
                      </a:r>
                      <a:r>
                        <a:rPr lang="en-US" baseline="-25000" dirty="0"/>
                        <a:t>i</a:t>
                      </a:r>
                    </a:p>
                  </a:txBody>
                  <a:tcPr/>
                </a:tc>
                <a:tc>
                  <a:txBody>
                    <a:bodyPr/>
                    <a:lstStyle/>
                    <a:p>
                      <a:r>
                        <a:rPr lang="en-US" dirty="0"/>
                        <a:t>$/year</a:t>
                      </a:r>
                    </a:p>
                  </a:txBody>
                  <a:tcPr/>
                </a:tc>
                <a:extLst>
                  <a:ext uri="{0D108BD9-81ED-4DB2-BD59-A6C34878D82A}">
                    <a16:rowId xmlns:a16="http://schemas.microsoft.com/office/drawing/2014/main" val="1563870780"/>
                  </a:ext>
                </a:extLst>
              </a:tr>
            </a:tbl>
          </a:graphicData>
        </a:graphic>
      </p:graphicFrame>
      <p:sp>
        <p:nvSpPr>
          <p:cNvPr id="10242" name="Rectangle 1026"/>
          <p:cNvSpPr>
            <a:spLocks noGrp="1" noChangeArrowheads="1"/>
          </p:cNvSpPr>
          <p:nvPr>
            <p:ph type="title"/>
          </p:nvPr>
        </p:nvSpPr>
        <p:spPr>
          <a:ln w="9525"/>
        </p:spPr>
        <p:txBody>
          <a:bodyPr/>
          <a:lstStyle/>
          <a:p>
            <a:r>
              <a:rPr lang="en-GB" dirty="0">
                <a:latin typeface="+mn-lt"/>
              </a:rPr>
              <a:t>Inputs to a generic cost estimator</a:t>
            </a:r>
          </a:p>
        </p:txBody>
      </p:sp>
      <p:cxnSp>
        <p:nvCxnSpPr>
          <p:cNvPr id="24" name="Straight Arrow Connector 23"/>
          <p:cNvCxnSpPr/>
          <p:nvPr/>
        </p:nvCxnSpPr>
        <p:spPr bwMode="auto">
          <a:xfrm>
            <a:off x="3586268" y="4520877"/>
            <a:ext cx="2459214" cy="0"/>
          </a:xfrm>
          <a:prstGeom prst="straightConnector1">
            <a:avLst/>
          </a:prstGeom>
          <a:noFill/>
          <a:ln w="9525" cap="flat" cmpd="sng" algn="ctr">
            <a:noFill/>
            <a:prstDash val="solid"/>
            <a:round/>
            <a:headEnd type="none" w="med" len="med"/>
            <a:tailEnd type="triangle"/>
          </a:ln>
          <a:effectLst/>
        </p:spPr>
      </p:cxnSp>
      <p:grpSp>
        <p:nvGrpSpPr>
          <p:cNvPr id="36" name="Group 24"/>
          <p:cNvGrpSpPr>
            <a:grpSpLocks/>
          </p:cNvGrpSpPr>
          <p:nvPr/>
        </p:nvGrpSpPr>
        <p:grpSpPr bwMode="auto">
          <a:xfrm>
            <a:off x="9525000" y="3657600"/>
            <a:ext cx="1835720" cy="1466850"/>
            <a:chOff x="4507" y="2490"/>
            <a:chExt cx="1067" cy="924"/>
          </a:xfrm>
        </p:grpSpPr>
        <p:sp>
          <p:nvSpPr>
            <p:cNvPr id="37" name="Text Box 17"/>
            <p:cNvSpPr txBox="1">
              <a:spLocks noChangeArrowheads="1"/>
            </p:cNvSpPr>
            <p:nvPr/>
          </p:nvSpPr>
          <p:spPr bwMode="auto">
            <a:xfrm>
              <a:off x="4848" y="2954"/>
              <a:ext cx="72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400" dirty="0">
                  <a:latin typeface="+mn-lt"/>
                </a:rPr>
                <a:t>Lump into overhead rate </a:t>
              </a:r>
              <a:r>
                <a:rPr lang="en-US" dirty="0" err="1">
                  <a:latin typeface="+mn-lt"/>
                </a:rPr>
                <a:t>C</a:t>
              </a:r>
              <a:r>
                <a:rPr lang="en-US" baseline="-25000" dirty="0" err="1">
                  <a:latin typeface="+mn-lt"/>
                </a:rPr>
                <a:t>oh</a:t>
              </a:r>
              <a:endParaRPr lang="en-US" baseline="-25000" dirty="0">
                <a:latin typeface="+mn-lt"/>
              </a:endParaRPr>
            </a:p>
            <a:p>
              <a:pPr>
                <a:spcBef>
                  <a:spcPct val="50000"/>
                </a:spcBef>
              </a:pPr>
              <a:endParaRPr lang="en-US" dirty="0">
                <a:latin typeface="+mn-lt"/>
              </a:endParaRPr>
            </a:p>
          </p:txBody>
        </p:sp>
        <p:sp>
          <p:nvSpPr>
            <p:cNvPr id="39" name="AutoShape 19"/>
            <p:cNvSpPr>
              <a:spLocks noChangeArrowheads="1"/>
            </p:cNvSpPr>
            <p:nvPr/>
          </p:nvSpPr>
          <p:spPr bwMode="auto">
            <a:xfrm rot="5400000" flipH="1">
              <a:off x="4643" y="2354"/>
              <a:ext cx="397" cy="6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4 w 21600"/>
                <a:gd name="T19" fmla="*/ 3175 h 21600"/>
                <a:gd name="T20" fmla="*/ 18446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84" y="10650"/>
                  </a:moveTo>
                  <a:cubicBezTo>
                    <a:pt x="19002" y="6132"/>
                    <a:pt x="15317" y="2514"/>
                    <a:pt x="10800" y="2514"/>
                  </a:cubicBezTo>
                  <a:cubicBezTo>
                    <a:pt x="6904" y="2513"/>
                    <a:pt x="3534" y="5228"/>
                    <a:pt x="2704" y="9034"/>
                  </a:cubicBezTo>
                  <a:lnTo>
                    <a:pt x="248" y="8498"/>
                  </a:lnTo>
                  <a:cubicBezTo>
                    <a:pt x="1330" y="3537"/>
                    <a:pt x="5722" y="-1"/>
                    <a:pt x="10800" y="0"/>
                  </a:cubicBezTo>
                  <a:cubicBezTo>
                    <a:pt x="16688" y="0"/>
                    <a:pt x="21491" y="4716"/>
                    <a:pt x="21598" y="10604"/>
                  </a:cubicBezTo>
                  <a:lnTo>
                    <a:pt x="24297" y="10555"/>
                  </a:lnTo>
                  <a:lnTo>
                    <a:pt x="20412" y="14583"/>
                  </a:lnTo>
                  <a:lnTo>
                    <a:pt x="16385" y="10698"/>
                  </a:lnTo>
                  <a:lnTo>
                    <a:pt x="19084" y="10650"/>
                  </a:lnTo>
                  <a:close/>
                </a:path>
              </a:pathLst>
            </a:custGeom>
            <a:solidFill>
              <a:schemeClr val="bg1"/>
            </a:solidFill>
            <a:ln w="9525">
              <a:solidFill>
                <a:srgbClr val="7FC4BC"/>
              </a:solidFill>
              <a:miter lim="800000"/>
              <a:headEnd/>
              <a:tailEnd/>
            </a:ln>
          </p:spPr>
          <p:txBody>
            <a:bodyPr anchor="ctr"/>
            <a:lstStyle/>
            <a:p>
              <a:endParaRPr lang="en-GB" dirty="0"/>
            </a:p>
          </p:txBody>
        </p:sp>
        <p:sp>
          <p:nvSpPr>
            <p:cNvPr id="40" name="AutoShape 20"/>
            <p:cNvSpPr>
              <a:spLocks/>
            </p:cNvSpPr>
            <p:nvPr/>
          </p:nvSpPr>
          <p:spPr bwMode="auto">
            <a:xfrm flipH="1">
              <a:off x="4704" y="2623"/>
              <a:ext cx="138" cy="498"/>
            </a:xfrm>
            <a:prstGeom prst="leftBrace">
              <a:avLst>
                <a:gd name="adj1" fmla="val 52293"/>
                <a:gd name="adj2" fmla="val 49810"/>
              </a:avLst>
            </a:prstGeom>
            <a:noFill/>
            <a:ln w="19050">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sp>
        <p:nvSpPr>
          <p:cNvPr id="41" name="Text Box 21"/>
          <p:cNvSpPr txBox="1">
            <a:spLocks noChangeArrowheads="1"/>
          </p:cNvSpPr>
          <p:nvPr/>
        </p:nvSpPr>
        <p:spPr bwMode="auto">
          <a:xfrm>
            <a:off x="3281278" y="143577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dirty="0">
                <a:latin typeface="+mn-lt"/>
              </a:rPr>
              <a:t>Generic = can be applied to any process</a:t>
            </a:r>
          </a:p>
        </p:txBody>
      </p:sp>
      <p:sp>
        <p:nvSpPr>
          <p:cNvPr id="3" name="Slide Number Placeholder 2">
            <a:extLst>
              <a:ext uri="{FF2B5EF4-FFF2-40B4-BE49-F238E27FC236}">
                <a16:creationId xmlns:a16="http://schemas.microsoft.com/office/drawing/2014/main" id="{63326F67-C3A9-486D-8978-2E7565C48C8C}"/>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12619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The cost per unit of output</a:t>
            </a:r>
          </a:p>
        </p:txBody>
      </p:sp>
      <p:cxnSp>
        <p:nvCxnSpPr>
          <p:cNvPr id="45" name="Straight Arrow Connector 44"/>
          <p:cNvCxnSpPr/>
          <p:nvPr/>
        </p:nvCxnSpPr>
        <p:spPr bwMode="auto">
          <a:xfrm>
            <a:off x="4153090" y="4304307"/>
            <a:ext cx="2459214" cy="0"/>
          </a:xfrm>
          <a:prstGeom prst="straightConnector1">
            <a:avLst/>
          </a:prstGeom>
          <a:noFill/>
          <a:ln w="9525" cap="flat" cmpd="sng" algn="ctr">
            <a:noFill/>
            <a:prstDash val="solid"/>
            <a:round/>
            <a:headEnd type="none" w="med" len="med"/>
            <a:tailEnd type="triangle"/>
          </a:ln>
          <a:effectLst/>
        </p:spPr>
      </p:cxnSp>
      <p:grpSp>
        <p:nvGrpSpPr>
          <p:cNvPr id="46" name="Group 46"/>
          <p:cNvGrpSpPr>
            <a:grpSpLocks/>
          </p:cNvGrpSpPr>
          <p:nvPr/>
        </p:nvGrpSpPr>
        <p:grpSpPr bwMode="auto">
          <a:xfrm>
            <a:off x="3352800" y="3962400"/>
            <a:ext cx="6633236" cy="2100263"/>
            <a:chOff x="1104" y="2496"/>
            <a:chExt cx="3857" cy="1323"/>
          </a:xfrm>
        </p:grpSpPr>
        <p:grpSp>
          <p:nvGrpSpPr>
            <p:cNvPr id="47" name="Group 44"/>
            <p:cNvGrpSpPr>
              <a:grpSpLocks/>
            </p:cNvGrpSpPr>
            <p:nvPr/>
          </p:nvGrpSpPr>
          <p:grpSpPr bwMode="auto">
            <a:xfrm>
              <a:off x="1104" y="2496"/>
              <a:ext cx="1990" cy="1323"/>
              <a:chOff x="1104" y="2496"/>
              <a:chExt cx="1990" cy="1323"/>
            </a:xfrm>
          </p:grpSpPr>
          <p:grpSp>
            <p:nvGrpSpPr>
              <p:cNvPr id="51" name="Group 43"/>
              <p:cNvGrpSpPr>
                <a:grpSpLocks/>
              </p:cNvGrpSpPr>
              <p:nvPr/>
            </p:nvGrpSpPr>
            <p:grpSpPr bwMode="auto">
              <a:xfrm>
                <a:off x="1152" y="2784"/>
                <a:ext cx="1776" cy="1035"/>
                <a:chOff x="1152" y="2784"/>
                <a:chExt cx="1776" cy="1035"/>
              </a:xfrm>
            </p:grpSpPr>
            <p:sp>
              <p:nvSpPr>
                <p:cNvPr id="53" name="Text Box 5"/>
                <p:cNvSpPr txBox="1">
                  <a:spLocks noChangeArrowheads="1"/>
                </p:cNvSpPr>
                <p:nvPr/>
              </p:nvSpPr>
              <p:spPr bwMode="auto">
                <a:xfrm>
                  <a:off x="1152" y="2784"/>
                  <a:ext cx="1776" cy="1035"/>
                </a:xfrm>
                <a:prstGeom prst="rect">
                  <a:avLst/>
                </a:prstGeom>
                <a:solidFill>
                  <a:schemeClr val="bg2">
                    <a:lumMod val="95000"/>
                  </a:schemeClr>
                </a:solidFill>
                <a:ln w="19050">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dirty="0">
                      <a:latin typeface="+mn-lt"/>
                    </a:rPr>
                    <a:t>Batch size	  n </a:t>
                  </a:r>
                </a:p>
                <a:p>
                  <a:r>
                    <a:rPr lang="en-US" sz="1600" dirty="0">
                      <a:latin typeface="+mn-lt"/>
                    </a:rPr>
                    <a:t>Mass of component	  m </a:t>
                  </a:r>
                </a:p>
                <a:p>
                  <a:r>
                    <a:rPr lang="en-US" sz="1600" dirty="0">
                      <a:latin typeface="+mn-lt"/>
                    </a:rPr>
                    <a:t>Capital write-off time  t</a:t>
                  </a:r>
                  <a:r>
                    <a:rPr lang="en-US" sz="1600" baseline="-25000" dirty="0">
                      <a:latin typeface="+mn-lt"/>
                    </a:rPr>
                    <a:t>wo</a:t>
                  </a:r>
                  <a:endParaRPr lang="en-US" sz="1600" dirty="0">
                    <a:latin typeface="+mn-lt"/>
                  </a:endParaRPr>
                </a:p>
                <a:p>
                  <a:r>
                    <a:rPr lang="en-US" sz="1600" dirty="0">
                      <a:latin typeface="+mn-lt"/>
                    </a:rPr>
                    <a:t>Load factor                 L</a:t>
                  </a:r>
                </a:p>
                <a:p>
                  <a:r>
                    <a:rPr lang="en-US" sz="1600" dirty="0">
                      <a:latin typeface="+mn-lt"/>
                    </a:rPr>
                    <a:t>Discount rate	   d</a:t>
                  </a:r>
                </a:p>
                <a:p>
                  <a:r>
                    <a:rPr lang="en-US" sz="1600" dirty="0">
                      <a:latin typeface="+mn-lt"/>
                    </a:rPr>
                    <a:t>Overhead rate</a:t>
                  </a:r>
                </a:p>
              </p:txBody>
            </p:sp>
            <p:graphicFrame>
              <p:nvGraphicFramePr>
                <p:cNvPr id="54" name="Object 3"/>
                <p:cNvGraphicFramePr>
                  <a:graphicFrameLocks noChangeAspect="1"/>
                </p:cNvGraphicFramePr>
                <p:nvPr/>
              </p:nvGraphicFramePr>
              <p:xfrm>
                <a:off x="2300" y="3586"/>
                <a:ext cx="240" cy="191"/>
              </p:xfrm>
              <a:graphic>
                <a:graphicData uri="http://schemas.openxmlformats.org/presentationml/2006/ole">
                  <mc:AlternateContent xmlns:mc="http://schemas.openxmlformats.org/markup-compatibility/2006">
                    <mc:Choice xmlns:v="urn:schemas-microsoft-com:vml" Requires="v">
                      <p:oleObj name="Equation" r:id="rId3" imgW="380880" imgH="304560" progId="Equation.3">
                        <p:embed/>
                      </p:oleObj>
                    </mc:Choice>
                    <mc:Fallback>
                      <p:oleObj name="Equation" r:id="rId3" imgW="380880" imgH="304560" progId="Equation.3">
                        <p:embed/>
                        <p:pic>
                          <p:nvPicPr>
                            <p:cNvPr id="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 y="3586"/>
                              <a:ext cx="240"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2" name="Text Box 10"/>
              <p:cNvSpPr txBox="1">
                <a:spLocks noChangeArrowheads="1"/>
              </p:cNvSpPr>
              <p:nvPr/>
            </p:nvSpPr>
            <p:spPr bwMode="auto">
              <a:xfrm>
                <a:off x="1104" y="2496"/>
                <a:ext cx="19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i="1" dirty="0">
                    <a:latin typeface="+mn-lt"/>
                  </a:rPr>
                  <a:t>Site-specific, user defined parameters</a:t>
                </a:r>
              </a:p>
            </p:txBody>
          </p:sp>
        </p:grpSp>
        <p:grpSp>
          <p:nvGrpSpPr>
            <p:cNvPr id="48" name="Group 45"/>
            <p:cNvGrpSpPr>
              <a:grpSpLocks/>
            </p:cNvGrpSpPr>
            <p:nvPr/>
          </p:nvGrpSpPr>
          <p:grpSpPr bwMode="auto">
            <a:xfrm>
              <a:off x="3120" y="2784"/>
              <a:ext cx="1841" cy="1035"/>
              <a:chOff x="3120" y="2784"/>
              <a:chExt cx="1841" cy="1035"/>
            </a:xfrm>
          </p:grpSpPr>
          <p:sp>
            <p:nvSpPr>
              <p:cNvPr id="49" name="Text Box 32"/>
              <p:cNvSpPr txBox="1">
                <a:spLocks noChangeArrowheads="1"/>
              </p:cNvSpPr>
              <p:nvPr/>
            </p:nvSpPr>
            <p:spPr bwMode="auto">
              <a:xfrm>
                <a:off x="3360" y="3200"/>
                <a:ext cx="160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kern="0" dirty="0">
                    <a:latin typeface="+mn-lt"/>
                  </a:rPr>
                  <a:t>These are entered by the user via a dialog box</a:t>
                </a:r>
              </a:p>
            </p:txBody>
          </p:sp>
          <p:sp>
            <p:nvSpPr>
              <p:cNvPr id="50" name="AutoShape 34"/>
              <p:cNvSpPr>
                <a:spLocks/>
              </p:cNvSpPr>
              <p:nvPr/>
            </p:nvSpPr>
            <p:spPr bwMode="auto">
              <a:xfrm>
                <a:off x="3120" y="2784"/>
                <a:ext cx="60" cy="1035"/>
              </a:xfrm>
              <a:prstGeom prst="rightBrace">
                <a:avLst>
                  <a:gd name="adj1" fmla="val 63889"/>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graphicFrame>
        <p:nvGraphicFramePr>
          <p:cNvPr id="55" name="Object 2"/>
          <p:cNvGraphicFramePr>
            <a:graphicFrameLocks noChangeAspect="1"/>
          </p:cNvGraphicFramePr>
          <p:nvPr/>
        </p:nvGraphicFramePr>
        <p:xfrm>
          <a:off x="1809304" y="1189038"/>
          <a:ext cx="8239125" cy="947737"/>
        </p:xfrm>
        <a:graphic>
          <a:graphicData uri="http://schemas.openxmlformats.org/presentationml/2006/ole">
            <mc:AlternateContent xmlns:mc="http://schemas.openxmlformats.org/markup-compatibility/2006">
              <mc:Choice xmlns:v="urn:schemas-microsoft-com:vml" Requires="v">
                <p:oleObj name="Equation" r:id="rId5" imgW="3657600" imgH="482400" progId="Equation.3">
                  <p:embed/>
                </p:oleObj>
              </mc:Choice>
              <mc:Fallback>
                <p:oleObj name="Equation" r:id="rId5" imgW="3657600" imgH="482400" progId="Equation.3">
                  <p:embed/>
                  <p:pic>
                    <p:nvPicPr>
                      <p:cNvPr id="55" name="Object 2"/>
                      <p:cNvPicPr>
                        <a:picLocks noChangeAspect="1" noChangeArrowheads="1"/>
                      </p:cNvPicPr>
                      <p:nvPr/>
                    </p:nvPicPr>
                    <p:blipFill>
                      <a:blip r:embed="rId6"/>
                      <a:srcRect/>
                      <a:stretch>
                        <a:fillRect/>
                      </a:stretch>
                    </p:blipFill>
                    <p:spPr bwMode="auto">
                      <a:xfrm>
                        <a:off x="1809304" y="1189038"/>
                        <a:ext cx="8239125" cy="947737"/>
                      </a:xfrm>
                      <a:prstGeom prst="rect">
                        <a:avLst/>
                      </a:prstGeom>
                      <a:noFill/>
                      <a:ln>
                        <a:noFill/>
                      </a:ln>
                      <a:effectLst/>
                    </p:spPr>
                  </p:pic>
                </p:oleObj>
              </mc:Fallback>
            </mc:AlternateContent>
          </a:graphicData>
        </a:graphic>
      </p:graphicFrame>
      <p:grpSp>
        <p:nvGrpSpPr>
          <p:cNvPr id="56" name="Group 31"/>
          <p:cNvGrpSpPr>
            <a:grpSpLocks/>
          </p:cNvGrpSpPr>
          <p:nvPr/>
        </p:nvGrpSpPr>
        <p:grpSpPr bwMode="auto">
          <a:xfrm>
            <a:off x="3435350" y="2273967"/>
            <a:ext cx="6769100" cy="1447800"/>
            <a:chOff x="1981200" y="2209800"/>
            <a:chExt cx="6769100" cy="1447800"/>
          </a:xfrm>
        </p:grpSpPr>
        <p:grpSp>
          <p:nvGrpSpPr>
            <p:cNvPr id="57" name="Group 50"/>
            <p:cNvGrpSpPr>
              <a:grpSpLocks/>
            </p:cNvGrpSpPr>
            <p:nvPr/>
          </p:nvGrpSpPr>
          <p:grpSpPr bwMode="auto">
            <a:xfrm>
              <a:off x="1981200" y="2209800"/>
              <a:ext cx="6769100" cy="1447800"/>
              <a:chOff x="1152" y="1392"/>
              <a:chExt cx="3936" cy="912"/>
            </a:xfrm>
          </p:grpSpPr>
          <p:grpSp>
            <p:nvGrpSpPr>
              <p:cNvPr id="59" name="Group 48"/>
              <p:cNvGrpSpPr>
                <a:grpSpLocks/>
              </p:cNvGrpSpPr>
              <p:nvPr/>
            </p:nvGrpSpPr>
            <p:grpSpPr bwMode="auto">
              <a:xfrm>
                <a:off x="1152" y="1392"/>
                <a:ext cx="1776" cy="889"/>
                <a:chOff x="1152" y="1392"/>
                <a:chExt cx="1776" cy="889"/>
              </a:xfrm>
            </p:grpSpPr>
            <p:sp>
              <p:nvSpPr>
                <p:cNvPr id="63" name="Text Box 8"/>
                <p:cNvSpPr txBox="1">
                  <a:spLocks noChangeArrowheads="1"/>
                </p:cNvSpPr>
                <p:nvPr/>
              </p:nvSpPr>
              <p:spPr bwMode="auto">
                <a:xfrm>
                  <a:off x="1152" y="1625"/>
                  <a:ext cx="1776" cy="656"/>
                </a:xfrm>
                <a:prstGeom prst="rect">
                  <a:avLst/>
                </a:prstGeom>
                <a:solidFill>
                  <a:schemeClr val="bg2">
                    <a:lumMod val="95000"/>
                  </a:schemeClr>
                </a:solidFill>
                <a:ln w="19050">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dirty="0">
                      <a:latin typeface="+mn-lt"/>
                    </a:rPr>
                    <a:t>Cost of equipment	   C</a:t>
                  </a:r>
                  <a:r>
                    <a:rPr lang="en-US" sz="1600" baseline="-25000" dirty="0">
                      <a:latin typeface="+mn-lt"/>
                    </a:rPr>
                    <a:t>c</a:t>
                  </a:r>
                  <a:r>
                    <a:rPr lang="en-US" sz="1600" dirty="0">
                      <a:latin typeface="+mn-lt"/>
                    </a:rPr>
                    <a:t> </a:t>
                  </a:r>
                </a:p>
                <a:p>
                  <a:r>
                    <a:rPr lang="en-US" sz="1600" dirty="0">
                      <a:latin typeface="+mn-lt"/>
                    </a:rPr>
                    <a:t>Cost of tooling	   C</a:t>
                  </a:r>
                  <a:r>
                    <a:rPr lang="en-US" sz="1600" baseline="-25000" dirty="0">
                      <a:latin typeface="+mn-lt"/>
                    </a:rPr>
                    <a:t>t</a:t>
                  </a:r>
                  <a:r>
                    <a:rPr lang="en-US" sz="1600" dirty="0">
                      <a:latin typeface="+mn-lt"/>
                    </a:rPr>
                    <a:t> </a:t>
                  </a:r>
                </a:p>
                <a:p>
                  <a:r>
                    <a:rPr lang="en-US" sz="1600" dirty="0">
                      <a:latin typeface="+mn-lt"/>
                    </a:rPr>
                    <a:t>Production rate	</a:t>
                  </a:r>
                </a:p>
              </p:txBody>
            </p:sp>
            <p:sp>
              <p:nvSpPr>
                <p:cNvPr id="64" name="Text Box 11"/>
                <p:cNvSpPr txBox="1">
                  <a:spLocks noChangeArrowheads="1"/>
                </p:cNvSpPr>
                <p:nvPr/>
              </p:nvSpPr>
              <p:spPr bwMode="auto">
                <a:xfrm>
                  <a:off x="1190" y="1392"/>
                  <a:ext cx="15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i="1" dirty="0">
                      <a:latin typeface="+mn-lt"/>
                    </a:rPr>
                    <a:t>Characteristics of the process</a:t>
                  </a:r>
                </a:p>
              </p:txBody>
            </p:sp>
          </p:grpSp>
          <p:grpSp>
            <p:nvGrpSpPr>
              <p:cNvPr id="60" name="Group 49"/>
              <p:cNvGrpSpPr>
                <a:grpSpLocks/>
              </p:cNvGrpSpPr>
              <p:nvPr/>
            </p:nvGrpSpPr>
            <p:grpSpPr bwMode="auto">
              <a:xfrm>
                <a:off x="3120" y="1632"/>
                <a:ext cx="1968" cy="672"/>
                <a:chOff x="3120" y="1632"/>
                <a:chExt cx="1968" cy="672"/>
              </a:xfrm>
            </p:grpSpPr>
            <p:sp>
              <p:nvSpPr>
                <p:cNvPr id="61" name="Text Box 31"/>
                <p:cNvSpPr txBox="1">
                  <a:spLocks noChangeArrowheads="1"/>
                </p:cNvSpPr>
                <p:nvPr/>
              </p:nvSpPr>
              <p:spPr bwMode="auto">
                <a:xfrm>
                  <a:off x="3360" y="1632"/>
                  <a:ext cx="17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dirty="0">
                      <a:latin typeface="+mn-lt"/>
                    </a:rPr>
                    <a:t>The database has approximate value-ranges for these</a:t>
                  </a:r>
                </a:p>
              </p:txBody>
            </p:sp>
            <p:sp>
              <p:nvSpPr>
                <p:cNvPr id="62" name="AutoShape 33"/>
                <p:cNvSpPr>
                  <a:spLocks/>
                </p:cNvSpPr>
                <p:nvPr/>
              </p:nvSpPr>
              <p:spPr bwMode="auto">
                <a:xfrm>
                  <a:off x="3120" y="1632"/>
                  <a:ext cx="96" cy="672"/>
                </a:xfrm>
                <a:prstGeom prst="rightBrace">
                  <a:avLst>
                    <a:gd name="adj1" fmla="val 58333"/>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graphicFrame>
          <p:nvGraphicFramePr>
            <p:cNvPr id="58" name="Object 32"/>
            <p:cNvGraphicFramePr>
              <a:graphicFrameLocks noChangeAspect="1"/>
            </p:cNvGraphicFramePr>
            <p:nvPr/>
          </p:nvGraphicFramePr>
          <p:xfrm>
            <a:off x="4085968" y="3250299"/>
            <a:ext cx="152400" cy="304800"/>
          </p:xfrm>
          <a:graphic>
            <a:graphicData uri="http://schemas.openxmlformats.org/presentationml/2006/ole">
              <mc:AlternateContent xmlns:mc="http://schemas.openxmlformats.org/markup-compatibility/2006">
                <mc:Choice xmlns:v="urn:schemas-microsoft-com:vml" Requires="v">
                  <p:oleObj name="Equation" r:id="rId7" imgW="152280" imgH="304560" progId="Equation.3">
                    <p:embed/>
                  </p:oleObj>
                </mc:Choice>
                <mc:Fallback>
                  <p:oleObj name="Equation" r:id="rId7" imgW="152280" imgH="304560" progId="Equation.3">
                    <p:embed/>
                    <p:pic>
                      <p:nvPicPr>
                        <p:cNvPr id="58"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5968" y="3250299"/>
                          <a:ext cx="152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5" name="Group 64"/>
          <p:cNvGrpSpPr/>
          <p:nvPr/>
        </p:nvGrpSpPr>
        <p:grpSpPr>
          <a:xfrm>
            <a:off x="1741222" y="880883"/>
            <a:ext cx="8330700" cy="1577751"/>
            <a:chOff x="287072" y="880883"/>
            <a:chExt cx="8330700" cy="1577751"/>
          </a:xfrm>
        </p:grpSpPr>
        <p:sp>
          <p:nvSpPr>
            <p:cNvPr id="66" name="TextBox 65"/>
            <p:cNvSpPr txBox="1"/>
            <p:nvPr/>
          </p:nvSpPr>
          <p:spPr>
            <a:xfrm>
              <a:off x="287072" y="2089302"/>
              <a:ext cx="1759480" cy="369332"/>
            </a:xfrm>
            <a:prstGeom prst="rect">
              <a:avLst/>
            </a:prstGeom>
            <a:noFill/>
          </p:spPr>
          <p:txBody>
            <a:bodyPr wrap="square" rtlCol="0">
              <a:spAutoFit/>
            </a:bodyPr>
            <a:lstStyle/>
            <a:p>
              <a:r>
                <a:rPr lang="en-GB" i="1" dirty="0">
                  <a:solidFill>
                    <a:schemeClr val="accent1"/>
                  </a:solidFill>
                </a:rPr>
                <a:t>f </a:t>
              </a:r>
              <a:r>
                <a:rPr lang="en-GB" dirty="0">
                  <a:solidFill>
                    <a:schemeClr val="accent1"/>
                  </a:solidFill>
                </a:rPr>
                <a:t>= fraction lost</a:t>
              </a:r>
            </a:p>
          </p:txBody>
        </p:sp>
        <p:sp>
          <p:nvSpPr>
            <p:cNvPr id="67" name="TextBox 66"/>
            <p:cNvSpPr txBox="1"/>
            <p:nvPr/>
          </p:nvSpPr>
          <p:spPr>
            <a:xfrm>
              <a:off x="3504024" y="901250"/>
              <a:ext cx="827162" cy="369332"/>
            </a:xfrm>
            <a:prstGeom prst="rect">
              <a:avLst/>
            </a:prstGeom>
            <a:noFill/>
          </p:spPr>
          <p:txBody>
            <a:bodyPr wrap="square" rtlCol="0">
              <a:spAutoFit/>
            </a:bodyPr>
            <a:lstStyle/>
            <a:p>
              <a:r>
                <a:rPr lang="en-GB" i="1" dirty="0">
                  <a:solidFill>
                    <a:schemeClr val="accent1"/>
                  </a:solidFill>
                </a:rPr>
                <a:t>tools</a:t>
              </a:r>
              <a:endParaRPr lang="en-GB" dirty="0">
                <a:solidFill>
                  <a:schemeClr val="accent1"/>
                </a:solidFill>
              </a:endParaRPr>
            </a:p>
          </p:txBody>
        </p:sp>
        <p:sp>
          <p:nvSpPr>
            <p:cNvPr id="68" name="TextBox 67"/>
            <p:cNvSpPr txBox="1"/>
            <p:nvPr/>
          </p:nvSpPr>
          <p:spPr>
            <a:xfrm>
              <a:off x="1353268" y="917968"/>
              <a:ext cx="1152642" cy="369332"/>
            </a:xfrm>
            <a:prstGeom prst="rect">
              <a:avLst/>
            </a:prstGeom>
            <a:noFill/>
          </p:spPr>
          <p:txBody>
            <a:bodyPr wrap="square" rtlCol="0">
              <a:spAutoFit/>
            </a:bodyPr>
            <a:lstStyle/>
            <a:p>
              <a:r>
                <a:rPr lang="en-GB" i="1" dirty="0">
                  <a:solidFill>
                    <a:schemeClr val="accent1"/>
                  </a:solidFill>
                </a:rPr>
                <a:t>materials</a:t>
              </a:r>
              <a:endParaRPr lang="en-GB" dirty="0">
                <a:solidFill>
                  <a:schemeClr val="accent1"/>
                </a:solidFill>
              </a:endParaRPr>
            </a:p>
          </p:txBody>
        </p:sp>
        <p:sp>
          <p:nvSpPr>
            <p:cNvPr id="69" name="TextBox 68"/>
            <p:cNvSpPr txBox="1"/>
            <p:nvPr/>
          </p:nvSpPr>
          <p:spPr>
            <a:xfrm>
              <a:off x="5520368" y="884360"/>
              <a:ext cx="926158" cy="369332"/>
            </a:xfrm>
            <a:prstGeom prst="rect">
              <a:avLst/>
            </a:prstGeom>
            <a:noFill/>
          </p:spPr>
          <p:txBody>
            <a:bodyPr wrap="square" rtlCol="0">
              <a:spAutoFit/>
            </a:bodyPr>
            <a:lstStyle/>
            <a:p>
              <a:r>
                <a:rPr lang="en-GB" i="1" dirty="0">
                  <a:solidFill>
                    <a:schemeClr val="accent1"/>
                  </a:solidFill>
                </a:rPr>
                <a:t>capital</a:t>
              </a:r>
              <a:endParaRPr lang="en-GB" dirty="0">
                <a:solidFill>
                  <a:schemeClr val="accent1"/>
                </a:solidFill>
              </a:endParaRPr>
            </a:p>
          </p:txBody>
        </p:sp>
        <p:sp>
          <p:nvSpPr>
            <p:cNvPr id="70" name="TextBox 69"/>
            <p:cNvSpPr txBox="1"/>
            <p:nvPr/>
          </p:nvSpPr>
          <p:spPr>
            <a:xfrm>
              <a:off x="7465130" y="880883"/>
              <a:ext cx="1152642" cy="369332"/>
            </a:xfrm>
            <a:prstGeom prst="rect">
              <a:avLst/>
            </a:prstGeom>
            <a:noFill/>
          </p:spPr>
          <p:txBody>
            <a:bodyPr wrap="square" rtlCol="0">
              <a:spAutoFit/>
            </a:bodyPr>
            <a:lstStyle/>
            <a:p>
              <a:r>
                <a:rPr lang="en-GB" i="1" dirty="0">
                  <a:solidFill>
                    <a:schemeClr val="accent1"/>
                  </a:solidFill>
                </a:rPr>
                <a:t>overhead</a:t>
              </a:r>
              <a:endParaRPr lang="en-GB" dirty="0">
                <a:solidFill>
                  <a:schemeClr val="accent1"/>
                </a:solidFill>
              </a:endParaRPr>
            </a:p>
          </p:txBody>
        </p:sp>
      </p:grpSp>
      <p:sp>
        <p:nvSpPr>
          <p:cNvPr id="2" name="Slide Number Placeholder 1">
            <a:extLst>
              <a:ext uri="{FF2B5EF4-FFF2-40B4-BE49-F238E27FC236}">
                <a16:creationId xmlns:a16="http://schemas.microsoft.com/office/drawing/2014/main" id="{D08CDAF5-450B-43B6-94F2-C7B525DCABAE}"/>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34251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Features of a cost model</a:t>
            </a:r>
          </a:p>
        </p:txBody>
      </p:sp>
      <p:cxnSp>
        <p:nvCxnSpPr>
          <p:cNvPr id="5" name="Straight Arrow Connector 4"/>
          <p:cNvCxnSpPr/>
          <p:nvPr/>
        </p:nvCxnSpPr>
        <p:spPr bwMode="auto">
          <a:xfrm>
            <a:off x="3841940" y="4304308"/>
            <a:ext cx="2459214" cy="0"/>
          </a:xfrm>
          <a:prstGeom prst="straightConnector1">
            <a:avLst/>
          </a:prstGeom>
          <a:noFill/>
          <a:ln w="9525" cap="flat" cmpd="sng" algn="ctr">
            <a:noFill/>
            <a:prstDash val="solid"/>
            <a:round/>
            <a:headEnd type="none" w="med" len="med"/>
            <a:tailEnd type="triangle"/>
          </a:ln>
          <a:effectLst/>
        </p:spPr>
      </p:cxnSp>
      <p:sp>
        <p:nvSpPr>
          <p:cNvPr id="4" name="Line 3"/>
          <p:cNvSpPr>
            <a:spLocks noChangeShapeType="1"/>
          </p:cNvSpPr>
          <p:nvPr/>
        </p:nvSpPr>
        <p:spPr bwMode="auto">
          <a:xfrm flipH="1">
            <a:off x="7083426" y="2659064"/>
            <a:ext cx="30163" cy="4778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4" y="1273175"/>
            <a:ext cx="52101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8501063" y="3367089"/>
            <a:ext cx="1898650" cy="790575"/>
            <a:chOff x="4550" y="2337"/>
            <a:chExt cx="1104" cy="498"/>
          </a:xfrm>
          <a:solidFill>
            <a:schemeClr val="bg2">
              <a:lumMod val="95000"/>
            </a:schemeClr>
          </a:solidFill>
        </p:grpSpPr>
        <p:sp>
          <p:nvSpPr>
            <p:cNvPr id="8" name="Line 6"/>
            <p:cNvSpPr>
              <a:spLocks noChangeShapeType="1"/>
            </p:cNvSpPr>
            <p:nvPr/>
          </p:nvSpPr>
          <p:spPr bwMode="auto">
            <a:xfrm flipH="1" flipV="1">
              <a:off x="4550" y="2520"/>
              <a:ext cx="250" cy="48"/>
            </a:xfrm>
            <a:prstGeom prst="line">
              <a:avLst/>
            </a:prstGeom>
            <a:grpFill/>
            <a:ln w="28575">
              <a:solidFill>
                <a:srgbClr val="7FC4BC"/>
              </a:solidFill>
              <a:round/>
              <a:headEnd/>
              <a:tailEnd type="triangle" w="med" len="med"/>
            </a:ln>
          </p:spPr>
          <p:txBody>
            <a:bodyPr anchor="ctr"/>
            <a:lstStyle/>
            <a:p>
              <a:endParaRPr lang="en-GB" dirty="0"/>
            </a:p>
          </p:txBody>
        </p:sp>
        <p:sp>
          <p:nvSpPr>
            <p:cNvPr id="9" name="AutoShape 7"/>
            <p:cNvSpPr>
              <a:spLocks noChangeArrowheads="1"/>
            </p:cNvSpPr>
            <p:nvPr/>
          </p:nvSpPr>
          <p:spPr bwMode="auto">
            <a:xfrm>
              <a:off x="4800" y="2337"/>
              <a:ext cx="854" cy="498"/>
            </a:xfrm>
            <a:prstGeom prst="roundRect">
              <a:avLst>
                <a:gd name="adj" fmla="val 9662"/>
              </a:avLst>
            </a:prstGeom>
            <a:grpFill/>
            <a:ln w="19050">
              <a:solidFill>
                <a:srgbClr val="7FC4BC"/>
              </a:solidFill>
              <a:round/>
              <a:headEnd/>
              <a:tailEnd/>
            </a:ln>
          </p:spPr>
          <p:txBody>
            <a:bodyPr anchor="ctr"/>
            <a:lstStyle/>
            <a:p>
              <a:pPr algn="ctr">
                <a:spcBef>
                  <a:spcPct val="0"/>
                </a:spcBef>
                <a:spcAft>
                  <a:spcPct val="0"/>
                </a:spcAft>
              </a:pPr>
              <a:r>
                <a:rPr lang="en-US" sz="1400" i="1" dirty="0"/>
                <a:t>Material and labor costs dominate</a:t>
              </a:r>
              <a:endParaRPr lang="en-US" i="1" dirty="0"/>
            </a:p>
          </p:txBody>
        </p:sp>
      </p:grpSp>
      <p:grpSp>
        <p:nvGrpSpPr>
          <p:cNvPr id="10" name="Group 8"/>
          <p:cNvGrpSpPr>
            <a:grpSpLocks/>
          </p:cNvGrpSpPr>
          <p:nvPr/>
        </p:nvGrpSpPr>
        <p:grpSpPr bwMode="auto">
          <a:xfrm>
            <a:off x="2189163" y="1027113"/>
            <a:ext cx="1816100" cy="836612"/>
            <a:chOff x="224" y="735"/>
            <a:chExt cx="1056" cy="527"/>
          </a:xfrm>
          <a:solidFill>
            <a:schemeClr val="bg2">
              <a:lumMod val="95000"/>
            </a:schemeClr>
          </a:solidFill>
        </p:grpSpPr>
        <p:sp>
          <p:nvSpPr>
            <p:cNvPr id="11" name="Line 9"/>
            <p:cNvSpPr>
              <a:spLocks noChangeShapeType="1"/>
            </p:cNvSpPr>
            <p:nvPr/>
          </p:nvSpPr>
          <p:spPr bwMode="auto">
            <a:xfrm>
              <a:off x="963" y="1028"/>
              <a:ext cx="317" cy="194"/>
            </a:xfrm>
            <a:prstGeom prst="line">
              <a:avLst/>
            </a:prstGeom>
            <a:grpFill/>
            <a:ln w="28575">
              <a:solidFill>
                <a:srgbClr val="7FC4BC"/>
              </a:solidFill>
              <a:round/>
              <a:headEnd/>
              <a:tailEnd type="triangle" w="med" len="med"/>
            </a:ln>
          </p:spPr>
          <p:txBody>
            <a:bodyPr anchor="ctr"/>
            <a:lstStyle/>
            <a:p>
              <a:endParaRPr lang="en-GB" dirty="0"/>
            </a:p>
          </p:txBody>
        </p:sp>
        <p:sp>
          <p:nvSpPr>
            <p:cNvPr id="12" name="AutoShape 10"/>
            <p:cNvSpPr>
              <a:spLocks noChangeArrowheads="1"/>
            </p:cNvSpPr>
            <p:nvPr/>
          </p:nvSpPr>
          <p:spPr bwMode="auto">
            <a:xfrm>
              <a:off x="224" y="735"/>
              <a:ext cx="739" cy="527"/>
            </a:xfrm>
            <a:prstGeom prst="roundRect">
              <a:avLst>
                <a:gd name="adj" fmla="val 5310"/>
              </a:avLst>
            </a:prstGeom>
            <a:grpFill/>
            <a:ln w="19050">
              <a:solidFill>
                <a:srgbClr val="7FC4BC"/>
              </a:solidFill>
              <a:round/>
              <a:headEnd/>
              <a:tailEnd/>
            </a:ln>
          </p:spPr>
          <p:txBody>
            <a:bodyPr anchor="ctr"/>
            <a:lstStyle/>
            <a:p>
              <a:pPr algn="ctr">
                <a:spcBef>
                  <a:spcPct val="0"/>
                </a:spcBef>
                <a:spcAft>
                  <a:spcPct val="0"/>
                </a:spcAft>
              </a:pPr>
              <a:r>
                <a:rPr lang="en-US" sz="1400" i="1" dirty="0"/>
                <a:t>Tooling costs dominate</a:t>
              </a:r>
              <a:r>
                <a:rPr lang="en-US" dirty="0"/>
                <a:t> </a:t>
              </a:r>
            </a:p>
          </p:txBody>
        </p:sp>
      </p:grpSp>
      <p:grpSp>
        <p:nvGrpSpPr>
          <p:cNvPr id="13" name="Group 11"/>
          <p:cNvGrpSpPr>
            <a:grpSpLocks/>
          </p:cNvGrpSpPr>
          <p:nvPr/>
        </p:nvGrpSpPr>
        <p:grpSpPr bwMode="auto">
          <a:xfrm>
            <a:off x="3973514" y="3289300"/>
            <a:ext cx="4598987" cy="2527300"/>
            <a:chOff x="1646" y="2064"/>
            <a:chExt cx="2674" cy="1592"/>
          </a:xfrm>
        </p:grpSpPr>
        <p:sp>
          <p:nvSpPr>
            <p:cNvPr id="14" name="Line 12"/>
            <p:cNvSpPr>
              <a:spLocks noChangeShapeType="1"/>
            </p:cNvSpPr>
            <p:nvPr/>
          </p:nvSpPr>
          <p:spPr bwMode="auto">
            <a:xfrm>
              <a:off x="2736" y="2064"/>
              <a:ext cx="0" cy="135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 name="Line 13"/>
            <p:cNvSpPr>
              <a:spLocks noChangeShapeType="1"/>
            </p:cNvSpPr>
            <p:nvPr/>
          </p:nvSpPr>
          <p:spPr bwMode="auto">
            <a:xfrm>
              <a:off x="3256" y="2064"/>
              <a:ext cx="0" cy="1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 Box 14"/>
            <p:cNvSpPr txBox="1">
              <a:spLocks noChangeArrowheads="1"/>
            </p:cNvSpPr>
            <p:nvPr/>
          </p:nvSpPr>
          <p:spPr bwMode="auto">
            <a:xfrm>
              <a:off x="1646" y="3142"/>
              <a:ext cx="1034"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dirty="0">
                  <a:solidFill>
                    <a:schemeClr val="accent1"/>
                  </a:solidFill>
                  <a:latin typeface="+mn-lt"/>
                </a:rPr>
                <a:t>Sand </a:t>
              </a:r>
            </a:p>
            <a:p>
              <a:pPr algn="ctr">
                <a:spcAft>
                  <a:spcPct val="0"/>
                </a:spcAft>
              </a:pPr>
              <a:r>
                <a:rPr lang="en-GB" sz="1400" i="1" dirty="0">
                  <a:solidFill>
                    <a:schemeClr val="accent1"/>
                  </a:solidFill>
                  <a:latin typeface="+mn-lt"/>
                </a:rPr>
                <a:t>casting </a:t>
              </a:r>
            </a:p>
            <a:p>
              <a:pPr algn="ctr"/>
              <a:endParaRPr lang="en-GB" sz="1400" i="1" dirty="0">
                <a:solidFill>
                  <a:schemeClr val="accent1"/>
                </a:solidFill>
                <a:latin typeface="+mn-lt"/>
              </a:endParaRPr>
            </a:p>
          </p:txBody>
        </p:sp>
        <p:sp>
          <p:nvSpPr>
            <p:cNvPr id="17" name="Text Box 15"/>
            <p:cNvSpPr txBox="1">
              <a:spLocks noChangeArrowheads="1"/>
            </p:cNvSpPr>
            <p:nvPr/>
          </p:nvSpPr>
          <p:spPr bwMode="auto">
            <a:xfrm>
              <a:off x="2486" y="3126"/>
              <a:ext cx="103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dirty="0">
                  <a:solidFill>
                    <a:schemeClr val="accent1"/>
                  </a:solidFill>
                  <a:latin typeface="+mn-lt"/>
                </a:rPr>
                <a:t>LP </a:t>
              </a:r>
            </a:p>
            <a:p>
              <a:pPr algn="ctr">
                <a:spcAft>
                  <a:spcPct val="0"/>
                </a:spcAft>
              </a:pPr>
              <a:r>
                <a:rPr lang="en-GB" sz="1400" i="1" dirty="0">
                  <a:solidFill>
                    <a:schemeClr val="accent1"/>
                  </a:solidFill>
                  <a:latin typeface="+mn-lt"/>
                </a:rPr>
                <a:t>casting </a:t>
              </a:r>
            </a:p>
          </p:txBody>
        </p:sp>
        <p:sp>
          <p:nvSpPr>
            <p:cNvPr id="18" name="Text Box 16"/>
            <p:cNvSpPr txBox="1">
              <a:spLocks noChangeArrowheads="1"/>
            </p:cNvSpPr>
            <p:nvPr/>
          </p:nvSpPr>
          <p:spPr bwMode="auto">
            <a:xfrm>
              <a:off x="3270" y="3142"/>
              <a:ext cx="103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dirty="0">
                  <a:solidFill>
                    <a:schemeClr val="accent1"/>
                  </a:solidFill>
                  <a:latin typeface="+mn-lt"/>
                </a:rPr>
                <a:t>Die</a:t>
              </a:r>
            </a:p>
            <a:p>
              <a:pPr algn="ctr">
                <a:spcAft>
                  <a:spcPct val="0"/>
                </a:spcAft>
              </a:pPr>
              <a:r>
                <a:rPr lang="en-GB" sz="1400" i="1" dirty="0">
                  <a:solidFill>
                    <a:schemeClr val="accent1"/>
                  </a:solidFill>
                  <a:latin typeface="+mn-lt"/>
                </a:rPr>
                <a:t>casting </a:t>
              </a:r>
            </a:p>
          </p:txBody>
        </p:sp>
        <p:sp>
          <p:nvSpPr>
            <p:cNvPr id="19" name="Line 17"/>
            <p:cNvSpPr>
              <a:spLocks noChangeShapeType="1"/>
            </p:cNvSpPr>
            <p:nvPr/>
          </p:nvSpPr>
          <p:spPr bwMode="auto">
            <a:xfrm>
              <a:off x="1696" y="3312"/>
              <a:ext cx="1008"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0" name="Line 18"/>
            <p:cNvSpPr>
              <a:spLocks noChangeShapeType="1"/>
            </p:cNvSpPr>
            <p:nvPr/>
          </p:nvSpPr>
          <p:spPr bwMode="auto">
            <a:xfrm>
              <a:off x="3304" y="3312"/>
              <a:ext cx="1016"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1" name="Line 19"/>
            <p:cNvSpPr>
              <a:spLocks noChangeShapeType="1"/>
            </p:cNvSpPr>
            <p:nvPr/>
          </p:nvSpPr>
          <p:spPr bwMode="auto">
            <a:xfrm>
              <a:off x="2752" y="3304"/>
              <a:ext cx="504"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557339"/>
            <a:ext cx="4064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1"/>
          <p:cNvSpPr txBox="1">
            <a:spLocks noChangeArrowheads="1"/>
          </p:cNvSpPr>
          <p:nvPr/>
        </p:nvSpPr>
        <p:spPr bwMode="auto">
          <a:xfrm>
            <a:off x="4951414" y="884239"/>
            <a:ext cx="1921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Casting alloy con-rod</a:t>
            </a:r>
          </a:p>
        </p:txBody>
      </p:sp>
      <p:sp>
        <p:nvSpPr>
          <p:cNvPr id="24" name="Text Box 22"/>
          <p:cNvSpPr txBox="1">
            <a:spLocks noChangeArrowheads="1"/>
          </p:cNvSpPr>
          <p:nvPr/>
        </p:nvSpPr>
        <p:spPr bwMode="auto">
          <a:xfrm>
            <a:off x="4337437" y="5586413"/>
            <a:ext cx="3312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accent1"/>
              </a:buClr>
              <a:buSzPct val="110000"/>
              <a:buFont typeface="Wingdings" pitchFamily="2" charset="2"/>
              <a:buChar char="§"/>
            </a:pPr>
            <a:r>
              <a:rPr lang="en-GB" sz="1600" dirty="0">
                <a:latin typeface="+mn-lt"/>
              </a:rPr>
              <a:t>  </a:t>
            </a:r>
            <a:r>
              <a:rPr lang="en-GB" sz="1600" b="1" dirty="0">
                <a:latin typeface="+mn-lt"/>
              </a:rPr>
              <a:t>Identify most economic process</a:t>
            </a:r>
          </a:p>
          <a:p>
            <a:pPr>
              <a:buClr>
                <a:schemeClr val="accent1"/>
              </a:buClr>
              <a:buSzPct val="110000"/>
              <a:buFont typeface="Wingdings" pitchFamily="2" charset="2"/>
              <a:buChar char="§"/>
            </a:pPr>
            <a:r>
              <a:rPr lang="en-GB" sz="1600" b="1" dirty="0">
                <a:latin typeface="+mn-lt"/>
              </a:rPr>
              <a:t>  Dependence on overhead rate etc.</a:t>
            </a:r>
          </a:p>
        </p:txBody>
      </p:sp>
      <p:sp>
        <p:nvSpPr>
          <p:cNvPr id="2" name="Slide Number Placeholder 1">
            <a:extLst>
              <a:ext uri="{FF2B5EF4-FFF2-40B4-BE49-F238E27FC236}">
                <a16:creationId xmlns:a16="http://schemas.microsoft.com/office/drawing/2014/main" id="{4B9D4050-81AB-4B1C-A02E-4776C1ECC67B}"/>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40024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Cost model in Ansys Granta EduPack software Levels 2 and 3</a:t>
            </a:r>
          </a:p>
        </p:txBody>
      </p:sp>
      <p:cxnSp>
        <p:nvCxnSpPr>
          <p:cNvPr id="5" name="Straight Arrow Connector 4"/>
          <p:cNvCxnSpPr/>
          <p:nvPr/>
        </p:nvCxnSpPr>
        <p:spPr bwMode="auto">
          <a:xfrm>
            <a:off x="3504501" y="2759847"/>
            <a:ext cx="2459214" cy="0"/>
          </a:xfrm>
          <a:prstGeom prst="straightConnector1">
            <a:avLst/>
          </a:prstGeom>
          <a:noFill/>
          <a:ln w="9525" cap="flat" cmpd="sng" algn="ctr">
            <a:noFill/>
            <a:prstDash val="solid"/>
            <a:round/>
            <a:headEnd type="none" w="med" len="med"/>
            <a:tailEnd type="triangle"/>
          </a:ln>
          <a:effectLst/>
        </p:spPr>
      </p:cxnSp>
      <p:sp>
        <p:nvSpPr>
          <p:cNvPr id="2" name="Rectangle 1"/>
          <p:cNvSpPr/>
          <p:nvPr/>
        </p:nvSpPr>
        <p:spPr>
          <a:xfrm>
            <a:off x="2438400" y="914400"/>
            <a:ext cx="5468092" cy="1023357"/>
          </a:xfrm>
          <a:prstGeom prst="rect">
            <a:avLst/>
          </a:prstGeom>
        </p:spPr>
        <p:txBody>
          <a:bodyPr wrap="square">
            <a:spAutoFit/>
          </a:bodyPr>
          <a:lstStyle/>
          <a:p>
            <a:r>
              <a:rPr lang="en-US" b="1" dirty="0">
                <a:solidFill>
                  <a:srgbClr val="F3500D"/>
                </a:solidFill>
              </a:rPr>
              <a:t>Cost modeling</a:t>
            </a:r>
            <a:endParaRPr lang="en-US" dirty="0">
              <a:solidFill>
                <a:srgbClr val="F3500D"/>
              </a:solidFill>
            </a:endParaRPr>
          </a:p>
          <a:p>
            <a:r>
              <a:rPr lang="en-US" sz="1600" dirty="0"/>
              <a:t>Relative cost index (per unit)	             15.8-47.3 USD	</a:t>
            </a:r>
          </a:p>
          <a:p>
            <a:r>
              <a:rPr lang="en-US" sz="1600" u="sng" dirty="0">
                <a:solidFill>
                  <a:srgbClr val="3366FF"/>
                </a:solidFill>
              </a:rPr>
              <a:t>Parameters</a:t>
            </a:r>
            <a:r>
              <a:rPr lang="en-US" sz="1050" u="sng" dirty="0"/>
              <a:t>:</a:t>
            </a:r>
            <a:r>
              <a:rPr lang="en-US" sz="1050" dirty="0"/>
              <a:t> Material Cost = 8USD/kg, Component Mass = 1kg, Batch Size = 1e3, </a:t>
            </a:r>
            <a:br>
              <a:rPr lang="en-US" sz="1050" dirty="0"/>
            </a:br>
            <a:r>
              <a:rPr lang="en-US" sz="1050" dirty="0"/>
              <a:t>Overhead Rate = 150USD/hr, Discount Rate= 5%, Capital Write-off Time = 5yrs, Load Factor = 0.5</a:t>
            </a:r>
          </a:p>
        </p:txBody>
      </p:sp>
      <p:sp>
        <p:nvSpPr>
          <p:cNvPr id="4" name="Slide Number Placeholder 3">
            <a:extLst>
              <a:ext uri="{FF2B5EF4-FFF2-40B4-BE49-F238E27FC236}">
                <a16:creationId xmlns:a16="http://schemas.microsoft.com/office/drawing/2014/main" id="{FB5D0C8B-941E-48EC-956E-6620F5AB69F4}"/>
              </a:ext>
            </a:extLst>
          </p:cNvPr>
          <p:cNvSpPr>
            <a:spLocks noGrp="1"/>
          </p:cNvSpPr>
          <p:nvPr>
            <p:ph type="sldNum" sz="quarter" idx="11"/>
          </p:nvPr>
        </p:nvSpPr>
        <p:spPr/>
        <p:txBody>
          <a:bodyPr/>
          <a:lstStyle/>
          <a:p>
            <a:fld id="{F0D23093-2AB0-F74C-B865-1A12A15B650E}" type="slidenum">
              <a:rPr lang="en-US" smtClean="0"/>
              <a:pPr/>
              <a:t>18</a:t>
            </a:fld>
            <a:endParaRPr lang="en-US" dirty="0"/>
          </a:p>
        </p:txBody>
      </p:sp>
      <p:grpSp>
        <p:nvGrpSpPr>
          <p:cNvPr id="30" name="Group 29">
            <a:extLst>
              <a:ext uri="{FF2B5EF4-FFF2-40B4-BE49-F238E27FC236}">
                <a16:creationId xmlns:a16="http://schemas.microsoft.com/office/drawing/2014/main" id="{8A53637D-9B77-3D76-9914-119B3B6EE4A0}"/>
              </a:ext>
            </a:extLst>
          </p:cNvPr>
          <p:cNvGrpSpPr/>
          <p:nvPr/>
        </p:nvGrpSpPr>
        <p:grpSpPr>
          <a:xfrm>
            <a:off x="8812385" y="1675773"/>
            <a:ext cx="304802" cy="381519"/>
            <a:chOff x="9372600" y="1599681"/>
            <a:chExt cx="304802" cy="381519"/>
          </a:xfrm>
        </p:grpSpPr>
        <p:cxnSp>
          <p:nvCxnSpPr>
            <p:cNvPr id="9" name="Straight Connector 8">
              <a:extLst>
                <a:ext uri="{FF2B5EF4-FFF2-40B4-BE49-F238E27FC236}">
                  <a16:creationId xmlns:a16="http://schemas.microsoft.com/office/drawing/2014/main" id="{F157BD7F-0120-AC2D-B176-027C43B2EA14}"/>
                </a:ext>
              </a:extLst>
            </p:cNvPr>
            <p:cNvCxnSpPr>
              <a:cxnSpLocks/>
            </p:cNvCxnSpPr>
            <p:nvPr/>
          </p:nvCxnSpPr>
          <p:spPr>
            <a:xfrm>
              <a:off x="9372600" y="1599681"/>
              <a:ext cx="0" cy="381519"/>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46EEBEC-F687-DB23-368F-CA36D8176D64}"/>
                </a:ext>
              </a:extLst>
            </p:cNvPr>
            <p:cNvCxnSpPr>
              <a:cxnSpLocks/>
            </p:cNvCxnSpPr>
            <p:nvPr/>
          </p:nvCxnSpPr>
          <p:spPr>
            <a:xfrm>
              <a:off x="9372600" y="1981200"/>
              <a:ext cx="304802" cy="0"/>
            </a:xfrm>
            <a:prstGeom prst="line">
              <a:avLst/>
            </a:prstGeom>
          </p:spPr>
          <p:style>
            <a:lnRef idx="3">
              <a:schemeClr val="dk1"/>
            </a:lnRef>
            <a:fillRef idx="0">
              <a:schemeClr val="dk1"/>
            </a:fillRef>
            <a:effectRef idx="2">
              <a:schemeClr val="dk1"/>
            </a:effectRef>
            <a:fontRef idx="minor">
              <a:schemeClr val="tx1"/>
            </a:fontRef>
          </p:style>
        </p:cxnSp>
        <p:grpSp>
          <p:nvGrpSpPr>
            <p:cNvPr id="24" name="Group 23">
              <a:extLst>
                <a:ext uri="{FF2B5EF4-FFF2-40B4-BE49-F238E27FC236}">
                  <a16:creationId xmlns:a16="http://schemas.microsoft.com/office/drawing/2014/main" id="{057CEEA5-48BA-0D84-EA1B-C3586365DF09}"/>
                </a:ext>
              </a:extLst>
            </p:cNvPr>
            <p:cNvGrpSpPr/>
            <p:nvPr/>
          </p:nvGrpSpPr>
          <p:grpSpPr>
            <a:xfrm>
              <a:off x="9401656" y="1676580"/>
              <a:ext cx="241082" cy="81153"/>
              <a:chOff x="9448800" y="1671447"/>
              <a:chExt cx="241082" cy="81153"/>
            </a:xfrm>
          </p:grpSpPr>
          <p:cxnSp>
            <p:nvCxnSpPr>
              <p:cNvPr id="17" name="Straight Connector 16">
                <a:extLst>
                  <a:ext uri="{FF2B5EF4-FFF2-40B4-BE49-F238E27FC236}">
                    <a16:creationId xmlns:a16="http://schemas.microsoft.com/office/drawing/2014/main" id="{92BB1316-6CE8-6F85-F75E-4BCD95384BF4}"/>
                  </a:ext>
                </a:extLst>
              </p:cNvPr>
              <p:cNvCxnSpPr/>
              <p:nvPr/>
            </p:nvCxnSpPr>
            <p:spPr>
              <a:xfrm flipV="1">
                <a:off x="9448800" y="1676400"/>
                <a:ext cx="76200" cy="7620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DE52C6AB-EFAA-A470-76BE-1E1E966BC892}"/>
                  </a:ext>
                </a:extLst>
              </p:cNvPr>
              <p:cNvCxnSpPr/>
              <p:nvPr/>
            </p:nvCxnSpPr>
            <p:spPr>
              <a:xfrm flipV="1">
                <a:off x="9613682" y="1673120"/>
                <a:ext cx="76200" cy="7620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AA21248-468C-7D16-8A5F-7252AC9FDE4E}"/>
                  </a:ext>
                </a:extLst>
              </p:cNvPr>
              <p:cNvCxnSpPr>
                <a:cxnSpLocks/>
              </p:cNvCxnSpPr>
              <p:nvPr/>
            </p:nvCxnSpPr>
            <p:spPr>
              <a:xfrm rot="16200000" flipV="1">
                <a:off x="9528438" y="1671447"/>
                <a:ext cx="76200" cy="7620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grpSp>
        <p:grpSp>
          <p:nvGrpSpPr>
            <p:cNvPr id="25" name="Group 24">
              <a:extLst>
                <a:ext uri="{FF2B5EF4-FFF2-40B4-BE49-F238E27FC236}">
                  <a16:creationId xmlns:a16="http://schemas.microsoft.com/office/drawing/2014/main" id="{930D05F1-CE21-9A5A-1855-8F349178383C}"/>
                </a:ext>
              </a:extLst>
            </p:cNvPr>
            <p:cNvGrpSpPr/>
            <p:nvPr/>
          </p:nvGrpSpPr>
          <p:grpSpPr>
            <a:xfrm>
              <a:off x="9404459" y="1825384"/>
              <a:ext cx="241082" cy="81153"/>
              <a:chOff x="9448800" y="1671447"/>
              <a:chExt cx="241082" cy="81153"/>
            </a:xfrm>
          </p:grpSpPr>
          <p:cxnSp>
            <p:nvCxnSpPr>
              <p:cNvPr id="26" name="Straight Connector 25">
                <a:extLst>
                  <a:ext uri="{FF2B5EF4-FFF2-40B4-BE49-F238E27FC236}">
                    <a16:creationId xmlns:a16="http://schemas.microsoft.com/office/drawing/2014/main" id="{E0575A7C-F391-2FA7-363F-C8CC78060AF3}"/>
                  </a:ext>
                </a:extLst>
              </p:cNvPr>
              <p:cNvCxnSpPr/>
              <p:nvPr/>
            </p:nvCxnSpPr>
            <p:spPr>
              <a:xfrm flipV="1">
                <a:off x="9448800" y="1676400"/>
                <a:ext cx="76200" cy="7620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6E6A41D6-7FF4-9D00-0D17-95ADAA992EFF}"/>
                  </a:ext>
                </a:extLst>
              </p:cNvPr>
              <p:cNvCxnSpPr/>
              <p:nvPr/>
            </p:nvCxnSpPr>
            <p:spPr>
              <a:xfrm flipV="1">
                <a:off x="9613682" y="1673120"/>
                <a:ext cx="76200" cy="7620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E942B559-5040-1EC5-8C2A-026D32984B28}"/>
                  </a:ext>
                </a:extLst>
              </p:cNvPr>
              <p:cNvCxnSpPr>
                <a:cxnSpLocks/>
              </p:cNvCxnSpPr>
              <p:nvPr/>
            </p:nvCxnSpPr>
            <p:spPr>
              <a:xfrm rot="16200000" flipV="1">
                <a:off x="9528438" y="1671447"/>
                <a:ext cx="76200" cy="76200"/>
              </a:xfrm>
              <a:prstGeom prst="line">
                <a:avLst/>
              </a:prstGeom>
              <a:ln>
                <a:headEnd type="diamond" w="med" len="med"/>
                <a:tailEnd type="diamond" w="med" len="med"/>
              </a:ln>
            </p:spPr>
            <p:style>
              <a:lnRef idx="3">
                <a:schemeClr val="dk1"/>
              </a:lnRef>
              <a:fillRef idx="0">
                <a:schemeClr val="dk1"/>
              </a:fillRef>
              <a:effectRef idx="2">
                <a:schemeClr val="dk1"/>
              </a:effectRef>
              <a:fontRef idx="minor">
                <a:schemeClr val="tx1"/>
              </a:fontRef>
            </p:style>
          </p:cxnSp>
        </p:grpSp>
      </p:grpSp>
      <p:graphicFrame>
        <p:nvGraphicFramePr>
          <p:cNvPr id="31" name="Table 30">
            <a:extLst>
              <a:ext uri="{FF2B5EF4-FFF2-40B4-BE49-F238E27FC236}">
                <a16:creationId xmlns:a16="http://schemas.microsoft.com/office/drawing/2014/main" id="{39D76D69-B052-0145-A702-ACFB98CFCE79}"/>
              </a:ext>
            </a:extLst>
          </p:cNvPr>
          <p:cNvGraphicFramePr>
            <a:graphicFrameLocks noGrp="1"/>
          </p:cNvGraphicFramePr>
          <p:nvPr/>
        </p:nvGraphicFramePr>
        <p:xfrm>
          <a:off x="6553200" y="2583746"/>
          <a:ext cx="5029200" cy="2966720"/>
        </p:xfrm>
        <a:graphic>
          <a:graphicData uri="http://schemas.openxmlformats.org/drawingml/2006/table">
            <a:tbl>
              <a:tblPr firstRow="1" bandRow="1">
                <a:tableStyleId>{C083E6E3-FA7D-4D7B-A595-EF9225AFEA82}</a:tableStyleId>
              </a:tblPr>
              <a:tblGrid>
                <a:gridCol w="2709333">
                  <a:extLst>
                    <a:ext uri="{9D8B030D-6E8A-4147-A177-3AD203B41FA5}">
                      <a16:colId xmlns:a16="http://schemas.microsoft.com/office/drawing/2014/main" val="3013551234"/>
                    </a:ext>
                  </a:extLst>
                </a:gridCol>
                <a:gridCol w="1405467">
                  <a:extLst>
                    <a:ext uri="{9D8B030D-6E8A-4147-A177-3AD203B41FA5}">
                      <a16:colId xmlns:a16="http://schemas.microsoft.com/office/drawing/2014/main" val="2972983622"/>
                    </a:ext>
                  </a:extLst>
                </a:gridCol>
                <a:gridCol w="914400">
                  <a:extLst>
                    <a:ext uri="{9D8B030D-6E8A-4147-A177-3AD203B41FA5}">
                      <a16:colId xmlns:a16="http://schemas.microsoft.com/office/drawing/2014/main" val="1048145976"/>
                    </a:ext>
                  </a:extLst>
                </a:gridCol>
              </a:tblGrid>
              <a:tr h="370840">
                <a:tc>
                  <a:txBody>
                    <a:bodyPr/>
                    <a:lstStyle/>
                    <a:p>
                      <a:r>
                        <a:rPr lang="en-US" dirty="0"/>
                        <a:t>Name</a:t>
                      </a:r>
                    </a:p>
                  </a:txBody>
                  <a:tcPr/>
                </a:tc>
                <a:tc>
                  <a:txBody>
                    <a:bodyPr/>
                    <a:lstStyle/>
                    <a:p>
                      <a:pPr algn="ctr"/>
                      <a:r>
                        <a:rPr lang="en-US" dirty="0"/>
                        <a:t>Limits</a:t>
                      </a:r>
                    </a:p>
                  </a:txBody>
                  <a:tcPr anchor="ctr"/>
                </a:tc>
                <a:tc>
                  <a:txBody>
                    <a:bodyPr/>
                    <a:lstStyle/>
                    <a:p>
                      <a:pPr algn="ctr"/>
                      <a:r>
                        <a:rPr lang="en-US" dirty="0"/>
                        <a:t>Value</a:t>
                      </a:r>
                    </a:p>
                  </a:txBody>
                  <a:tcPr anchor="ctr"/>
                </a:tc>
                <a:extLst>
                  <a:ext uri="{0D108BD9-81ED-4DB2-BD59-A6C34878D82A}">
                    <a16:rowId xmlns:a16="http://schemas.microsoft.com/office/drawing/2014/main" val="1435048037"/>
                  </a:ext>
                </a:extLst>
              </a:tr>
              <a:tr h="370840">
                <a:tc>
                  <a:txBody>
                    <a:bodyPr/>
                    <a:lstStyle/>
                    <a:p>
                      <a:r>
                        <a:rPr lang="en-US" dirty="0"/>
                        <a:t>Capital Write-off Time (yrs)</a:t>
                      </a:r>
                    </a:p>
                  </a:txBody>
                  <a:tcPr/>
                </a:tc>
                <a:tc>
                  <a:txBody>
                    <a:bodyPr/>
                    <a:lstStyle/>
                    <a:p>
                      <a:pPr algn="ctr"/>
                      <a:r>
                        <a:rPr lang="en-US" dirty="0"/>
                        <a:t>1-25</a:t>
                      </a:r>
                    </a:p>
                  </a:txBody>
                  <a:tcPr anchor="ctr"/>
                </a:tc>
                <a:tc>
                  <a:txBody>
                    <a:bodyPr/>
                    <a:lstStyle/>
                    <a:p>
                      <a:pPr algn="ctr"/>
                      <a:r>
                        <a:rPr lang="en-US" dirty="0"/>
                        <a:t>5</a:t>
                      </a:r>
                    </a:p>
                  </a:txBody>
                  <a:tcPr anchor="ctr"/>
                </a:tc>
                <a:extLst>
                  <a:ext uri="{0D108BD9-81ED-4DB2-BD59-A6C34878D82A}">
                    <a16:rowId xmlns:a16="http://schemas.microsoft.com/office/drawing/2014/main" val="2465040519"/>
                  </a:ext>
                </a:extLst>
              </a:tr>
              <a:tr h="370840">
                <a:tc>
                  <a:txBody>
                    <a:bodyPr/>
                    <a:lstStyle/>
                    <a:p>
                      <a:r>
                        <a:rPr lang="en-US" dirty="0"/>
                        <a:t>Component Mass (kg)</a:t>
                      </a:r>
                    </a:p>
                  </a:txBody>
                  <a:tcPr/>
                </a:tc>
                <a:tc>
                  <a:txBody>
                    <a:bodyPr/>
                    <a:lstStyle/>
                    <a:p>
                      <a:pPr algn="ctr"/>
                      <a:r>
                        <a:rPr lang="en-US" dirty="0"/>
                        <a:t>0.001-10000</a:t>
                      </a:r>
                    </a:p>
                  </a:txBody>
                  <a:tcPr anchor="ctr"/>
                </a:tc>
                <a:tc>
                  <a:txBody>
                    <a:bodyPr/>
                    <a:lstStyle/>
                    <a:p>
                      <a:pPr algn="ctr"/>
                      <a:r>
                        <a:rPr lang="en-US" dirty="0"/>
                        <a:t>1</a:t>
                      </a:r>
                    </a:p>
                  </a:txBody>
                  <a:tcPr anchor="ctr"/>
                </a:tc>
                <a:extLst>
                  <a:ext uri="{0D108BD9-81ED-4DB2-BD59-A6C34878D82A}">
                    <a16:rowId xmlns:a16="http://schemas.microsoft.com/office/drawing/2014/main" val="4169603651"/>
                  </a:ext>
                </a:extLst>
              </a:tr>
              <a:tr h="370840">
                <a:tc>
                  <a:txBody>
                    <a:bodyPr/>
                    <a:lstStyle/>
                    <a:p>
                      <a:r>
                        <a:rPr lang="en-US" dirty="0"/>
                        <a:t>Component Length (m)</a:t>
                      </a:r>
                    </a:p>
                  </a:txBody>
                  <a:tcPr/>
                </a:tc>
                <a:tc>
                  <a:txBody>
                    <a:bodyPr/>
                    <a:lstStyle/>
                    <a:p>
                      <a:pPr algn="ctr"/>
                      <a:r>
                        <a:rPr lang="en-US" dirty="0"/>
                        <a:t>0.01-100</a:t>
                      </a:r>
                    </a:p>
                  </a:txBody>
                  <a:tcPr anchor="ctr"/>
                </a:tc>
                <a:tc>
                  <a:txBody>
                    <a:bodyPr/>
                    <a:lstStyle/>
                    <a:p>
                      <a:pPr algn="ctr"/>
                      <a:r>
                        <a:rPr lang="en-US" dirty="0"/>
                        <a:t>1</a:t>
                      </a:r>
                    </a:p>
                  </a:txBody>
                  <a:tcPr anchor="ctr"/>
                </a:tc>
                <a:extLst>
                  <a:ext uri="{0D108BD9-81ED-4DB2-BD59-A6C34878D82A}">
                    <a16:rowId xmlns:a16="http://schemas.microsoft.com/office/drawing/2014/main" val="1025402758"/>
                  </a:ext>
                </a:extLst>
              </a:tr>
              <a:tr h="370840">
                <a:tc>
                  <a:txBody>
                    <a:bodyPr/>
                    <a:lstStyle/>
                    <a:p>
                      <a:r>
                        <a:rPr lang="en-US" dirty="0"/>
                        <a:t>Discount Rate (%)</a:t>
                      </a:r>
                    </a:p>
                  </a:txBody>
                  <a:tcPr/>
                </a:tc>
                <a:tc>
                  <a:txBody>
                    <a:bodyPr/>
                    <a:lstStyle/>
                    <a:p>
                      <a:pPr algn="ctr"/>
                      <a:r>
                        <a:rPr lang="en-US" dirty="0"/>
                        <a:t>0-100</a:t>
                      </a:r>
                    </a:p>
                  </a:txBody>
                  <a:tcPr anchor="ctr"/>
                </a:tc>
                <a:tc>
                  <a:txBody>
                    <a:bodyPr/>
                    <a:lstStyle/>
                    <a:p>
                      <a:pPr algn="ctr"/>
                      <a:r>
                        <a:rPr lang="en-US" dirty="0"/>
                        <a:t>5</a:t>
                      </a:r>
                    </a:p>
                  </a:txBody>
                  <a:tcPr anchor="ctr"/>
                </a:tc>
                <a:extLst>
                  <a:ext uri="{0D108BD9-81ED-4DB2-BD59-A6C34878D82A}">
                    <a16:rowId xmlns:a16="http://schemas.microsoft.com/office/drawing/2014/main" val="3112905410"/>
                  </a:ext>
                </a:extLst>
              </a:tr>
              <a:tr h="370840">
                <a:tc>
                  <a:txBody>
                    <a:bodyPr/>
                    <a:lstStyle/>
                    <a:p>
                      <a:r>
                        <a:rPr lang="en-US" dirty="0"/>
                        <a:t>Load Factor</a:t>
                      </a:r>
                    </a:p>
                  </a:txBody>
                  <a:tcPr/>
                </a:tc>
                <a:tc>
                  <a:txBody>
                    <a:bodyPr/>
                    <a:lstStyle/>
                    <a:p>
                      <a:pPr algn="ctr"/>
                      <a:r>
                        <a:rPr lang="en-US" dirty="0"/>
                        <a:t>0.1-1</a:t>
                      </a:r>
                    </a:p>
                  </a:txBody>
                  <a:tcPr anchor="ctr"/>
                </a:tc>
                <a:tc>
                  <a:txBody>
                    <a:bodyPr/>
                    <a:lstStyle/>
                    <a:p>
                      <a:pPr algn="ctr"/>
                      <a:r>
                        <a:rPr lang="en-US" dirty="0"/>
                        <a:t>0.5</a:t>
                      </a:r>
                    </a:p>
                  </a:txBody>
                  <a:tcPr anchor="ctr"/>
                </a:tc>
                <a:extLst>
                  <a:ext uri="{0D108BD9-81ED-4DB2-BD59-A6C34878D82A}">
                    <a16:rowId xmlns:a16="http://schemas.microsoft.com/office/drawing/2014/main" val="2837102862"/>
                  </a:ext>
                </a:extLst>
              </a:tr>
              <a:tr h="370840">
                <a:tc>
                  <a:txBody>
                    <a:bodyPr/>
                    <a:lstStyle/>
                    <a:p>
                      <a:r>
                        <a:rPr lang="en-US" dirty="0"/>
                        <a:t>Material Cost (USD/kg)</a:t>
                      </a:r>
                    </a:p>
                  </a:txBody>
                  <a:tcPr/>
                </a:tc>
                <a:tc>
                  <a:txBody>
                    <a:bodyPr/>
                    <a:lstStyle/>
                    <a:p>
                      <a:pPr algn="ctr"/>
                      <a:r>
                        <a:rPr lang="en-US" dirty="0"/>
                        <a:t>0.1-10000</a:t>
                      </a:r>
                    </a:p>
                  </a:txBody>
                  <a:tcPr anchor="ctr"/>
                </a:tc>
                <a:tc>
                  <a:txBody>
                    <a:bodyPr/>
                    <a:lstStyle/>
                    <a:p>
                      <a:pPr algn="ctr"/>
                      <a:r>
                        <a:rPr lang="en-US" dirty="0"/>
                        <a:t>8</a:t>
                      </a:r>
                    </a:p>
                  </a:txBody>
                  <a:tcPr anchor="ctr"/>
                </a:tc>
                <a:extLst>
                  <a:ext uri="{0D108BD9-81ED-4DB2-BD59-A6C34878D82A}">
                    <a16:rowId xmlns:a16="http://schemas.microsoft.com/office/drawing/2014/main" val="1605104047"/>
                  </a:ext>
                </a:extLst>
              </a:tr>
              <a:tr h="370840">
                <a:tc>
                  <a:txBody>
                    <a:bodyPr/>
                    <a:lstStyle/>
                    <a:p>
                      <a:r>
                        <a:rPr lang="en-US" dirty="0"/>
                        <a:t>Overhead Rate (USD/</a:t>
                      </a:r>
                      <a:r>
                        <a:rPr lang="en-US" dirty="0" err="1"/>
                        <a:t>hr</a:t>
                      </a:r>
                      <a:r>
                        <a:rPr lang="en-US" dirty="0"/>
                        <a:t>)</a:t>
                      </a:r>
                    </a:p>
                  </a:txBody>
                  <a:tcPr/>
                </a:tc>
                <a:tc>
                  <a:txBody>
                    <a:bodyPr/>
                    <a:lstStyle/>
                    <a:p>
                      <a:pPr algn="ctr"/>
                      <a:r>
                        <a:rPr lang="en-US" dirty="0"/>
                        <a:t>1-500</a:t>
                      </a:r>
                    </a:p>
                  </a:txBody>
                  <a:tcPr anchor="ctr"/>
                </a:tc>
                <a:tc>
                  <a:txBody>
                    <a:bodyPr/>
                    <a:lstStyle/>
                    <a:p>
                      <a:pPr algn="ctr"/>
                      <a:r>
                        <a:rPr lang="en-US" dirty="0"/>
                        <a:t>150</a:t>
                      </a:r>
                    </a:p>
                  </a:txBody>
                  <a:tcPr anchor="ctr"/>
                </a:tc>
                <a:extLst>
                  <a:ext uri="{0D108BD9-81ED-4DB2-BD59-A6C34878D82A}">
                    <a16:rowId xmlns:a16="http://schemas.microsoft.com/office/drawing/2014/main" val="4134753644"/>
                  </a:ext>
                </a:extLst>
              </a:tr>
            </a:tbl>
          </a:graphicData>
        </a:graphic>
      </p:graphicFrame>
      <p:pic>
        <p:nvPicPr>
          <p:cNvPr id="33" name="Picture 32">
            <a:extLst>
              <a:ext uri="{FF2B5EF4-FFF2-40B4-BE49-F238E27FC236}">
                <a16:creationId xmlns:a16="http://schemas.microsoft.com/office/drawing/2014/main" id="{0AA57388-14E8-2041-67DC-949FE84FF4B4}"/>
              </a:ext>
            </a:extLst>
          </p:cNvPr>
          <p:cNvPicPr>
            <a:picLocks noChangeAspect="1"/>
          </p:cNvPicPr>
          <p:nvPr/>
        </p:nvPicPr>
        <p:blipFill>
          <a:blip r:embed="rId3"/>
          <a:stretch>
            <a:fillRect/>
          </a:stretch>
        </p:blipFill>
        <p:spPr>
          <a:xfrm>
            <a:off x="301644" y="2514600"/>
            <a:ext cx="5837744" cy="3205320"/>
          </a:xfrm>
          <a:prstGeom prst="rect">
            <a:avLst/>
          </a:prstGeom>
        </p:spPr>
      </p:pic>
      <p:sp>
        <p:nvSpPr>
          <p:cNvPr id="35" name="Arrow: Down 34">
            <a:extLst>
              <a:ext uri="{FF2B5EF4-FFF2-40B4-BE49-F238E27FC236}">
                <a16:creationId xmlns:a16="http://schemas.microsoft.com/office/drawing/2014/main" id="{F848C9E6-A188-DA3B-0E51-6BB3D602B50B}"/>
              </a:ext>
            </a:extLst>
          </p:cNvPr>
          <p:cNvSpPr/>
          <p:nvPr/>
        </p:nvSpPr>
        <p:spPr>
          <a:xfrm>
            <a:off x="8763000" y="2209800"/>
            <a:ext cx="403572" cy="5500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F6901C15-C3B2-9DEC-29E8-CE4CA11FA9EF}"/>
              </a:ext>
            </a:extLst>
          </p:cNvPr>
          <p:cNvSpPr/>
          <p:nvPr/>
        </p:nvSpPr>
        <p:spPr>
          <a:xfrm rot="5400000">
            <a:off x="6036952" y="3842237"/>
            <a:ext cx="403572" cy="5500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54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0D5746-38A9-67E9-2264-4CC741EDA826}"/>
              </a:ext>
            </a:extLst>
          </p:cNvPr>
          <p:cNvPicPr>
            <a:picLocks noChangeAspect="1"/>
          </p:cNvPicPr>
          <p:nvPr/>
        </p:nvPicPr>
        <p:blipFill>
          <a:blip r:embed="rId3"/>
          <a:stretch>
            <a:fillRect/>
          </a:stretch>
        </p:blipFill>
        <p:spPr>
          <a:xfrm>
            <a:off x="1752600" y="914400"/>
            <a:ext cx="2743200" cy="5169577"/>
          </a:xfrm>
          <a:prstGeom prst="rect">
            <a:avLst/>
          </a:prstGeom>
          <a:ln>
            <a:solidFill>
              <a:schemeClr val="tx1"/>
            </a:solidFill>
          </a:ln>
        </p:spPr>
      </p:pic>
      <p:sp>
        <p:nvSpPr>
          <p:cNvPr id="2" name="Title 1"/>
          <p:cNvSpPr>
            <a:spLocks noGrp="1"/>
          </p:cNvSpPr>
          <p:nvPr>
            <p:ph type="title"/>
          </p:nvPr>
        </p:nvSpPr>
        <p:spPr/>
        <p:txBody>
          <a:bodyPr/>
          <a:lstStyle/>
          <a:p>
            <a:r>
              <a:rPr lang="en-GB" dirty="0">
                <a:latin typeface="+mn-lt"/>
              </a:rPr>
              <a:t>15 additive manufacturing processes</a:t>
            </a:r>
          </a:p>
        </p:txBody>
      </p:sp>
      <p:grpSp>
        <p:nvGrpSpPr>
          <p:cNvPr id="11" name="Group 10"/>
          <p:cNvGrpSpPr/>
          <p:nvPr/>
        </p:nvGrpSpPr>
        <p:grpSpPr>
          <a:xfrm>
            <a:off x="2209800" y="649877"/>
            <a:ext cx="8072871" cy="5161348"/>
            <a:chOff x="1019739" y="1006058"/>
            <a:chExt cx="8072871" cy="5161348"/>
          </a:xfrm>
        </p:grpSpPr>
        <p:grpSp>
          <p:nvGrpSpPr>
            <p:cNvPr id="5" name="Group 4"/>
            <p:cNvGrpSpPr/>
            <p:nvPr/>
          </p:nvGrpSpPr>
          <p:grpSpPr>
            <a:xfrm>
              <a:off x="5048262" y="1006058"/>
              <a:ext cx="3097178" cy="2927498"/>
              <a:chOff x="5499020" y="709284"/>
              <a:chExt cx="2633357" cy="2710971"/>
            </a:xfrm>
          </p:grpSpPr>
          <p:sp>
            <p:nvSpPr>
              <p:cNvPr id="6" name="Rectangle 5"/>
              <p:cNvSpPr/>
              <p:nvPr/>
            </p:nvSpPr>
            <p:spPr>
              <a:xfrm>
                <a:off x="5860494" y="709284"/>
                <a:ext cx="1446356" cy="34201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020" y="1080255"/>
                <a:ext cx="2633357" cy="2340000"/>
              </a:xfrm>
              <a:prstGeom prst="rect">
                <a:avLst/>
              </a:prstGeom>
              <a:noFill/>
              <a:ln>
                <a:solidFill>
                  <a:schemeClr val="accent1"/>
                </a:solidFill>
              </a:ln>
            </p:spPr>
          </p:pic>
        </p:grpSp>
        <p:sp>
          <p:nvSpPr>
            <p:cNvPr id="4" name="Rectangle 3"/>
            <p:cNvSpPr/>
            <p:nvPr/>
          </p:nvSpPr>
          <p:spPr>
            <a:xfrm>
              <a:off x="4878531" y="4228414"/>
              <a:ext cx="4214079" cy="1938992"/>
            </a:xfrm>
            <a:prstGeom prst="rect">
              <a:avLst/>
            </a:prstGeom>
          </p:spPr>
          <p:txBody>
            <a:bodyPr wrap="square">
              <a:spAutoFit/>
            </a:bodyPr>
            <a:lstStyle/>
            <a:p>
              <a:r>
                <a:rPr lang="en-GB" sz="1000" dirty="0"/>
                <a:t>ELECTRON BEAM MELTING (EBM) is a powder bed fusion technique similar to SLM. In this process a high-energy electron beam is scanned across a thin layer of metallic powder, causing local melting and resolidification. A thin layer of powder is then spread on top by a wiper or milling head and the process repeated until the object is complete. To maintain a steady-state uniform temperature throughout the build, the substrate is heated before laying the powder bed. Operating at an elevated temperature results in a grain pattern more similar to cast microstructures. As with other additive manufacturing processes, a CAD solid model of the part is used to create the code to guide the electron beam.</a:t>
              </a:r>
            </a:p>
            <a:p>
              <a:endParaRPr lang="en-GB" sz="1000" dirty="0"/>
            </a:p>
            <a:p>
              <a:r>
                <a:rPr lang="en-GB" sz="1000" dirty="0"/>
                <a:t>This process is also known as in-situ shelling.</a:t>
              </a:r>
            </a:p>
          </p:txBody>
        </p:sp>
        <p:sp>
          <p:nvSpPr>
            <p:cNvPr id="14" name="Rounded Rectangle 13"/>
            <p:cNvSpPr/>
            <p:nvPr/>
          </p:nvSpPr>
          <p:spPr bwMode="auto">
            <a:xfrm>
              <a:off x="1019739" y="3855369"/>
              <a:ext cx="1371600" cy="18288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8" name="Slide Number Placeholder 7">
            <a:extLst>
              <a:ext uri="{FF2B5EF4-FFF2-40B4-BE49-F238E27FC236}">
                <a16:creationId xmlns:a16="http://schemas.microsoft.com/office/drawing/2014/main" id="{350DF4A1-3C17-4392-A1FA-780D4F5B361B}"/>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24401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dirty="0">
              <a:latin typeface="+mn-lt"/>
            </a:endParaRPr>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latin typeface="+mn-lt"/>
              </a:rPr>
              <a:t>Learning objectives for this lecture unit</a:t>
            </a:r>
            <a:endParaRPr lang="en-US" dirty="0">
              <a:latin typeface="+mn-lt"/>
            </a:endParaRPr>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90600" y="1611013"/>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the cost model included in Ansys Granta EduPack software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use a simple cost model to guide manufacturing process choice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how costs influence the choice of material and processes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90600" y="4013942"/>
            <a:ext cx="10276514" cy="223445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lvl="1">
              <a:spcBef>
                <a:spcPct val="10000"/>
              </a:spcBef>
              <a:spcAft>
                <a:spcPct val="0"/>
              </a:spcAft>
              <a:buClr>
                <a:schemeClr val="accent1"/>
              </a:buClr>
              <a:buSzPct val="100000"/>
              <a:buFont typeface="Wingdings" panose="05000000000000000000" pitchFamily="2" charset="2"/>
              <a:buChar char="§"/>
            </a:pPr>
            <a:r>
              <a:rPr lang="en-GB" sz="1200" dirty="0"/>
              <a:t>Text:  </a:t>
            </a:r>
            <a:r>
              <a:rPr lang="en-GB" sz="1200" b="1" i="1" dirty="0"/>
              <a:t>“Materials: engineering, science, processing and design”</a:t>
            </a:r>
            <a:r>
              <a:rPr lang="en-GB" sz="1200" dirty="0"/>
              <a:t> 4</a:t>
            </a:r>
            <a:r>
              <a:rPr lang="en-GB" sz="1200" baseline="30000" dirty="0"/>
              <a:t>th</a:t>
            </a:r>
            <a:r>
              <a:rPr lang="en-GB" sz="1200" dirty="0"/>
              <a:t> edition by M.F. Ashby, H.R. </a:t>
            </a:r>
            <a:r>
              <a:rPr lang="en-GB" sz="1200" dirty="0" err="1"/>
              <a:t>Shercliff</a:t>
            </a:r>
            <a:r>
              <a:rPr lang="en-GB" sz="1200" dirty="0"/>
              <a:t>  and D. </a:t>
            </a:r>
            <a:r>
              <a:rPr lang="en-GB" sz="1200" dirty="0" err="1"/>
              <a:t>Cebon</a:t>
            </a:r>
            <a:r>
              <a:rPr lang="en-GB" sz="1200" dirty="0"/>
              <a:t>, Butterworth Heinemann, Oxford, 2019, Chapters 1-2</a:t>
            </a:r>
          </a:p>
          <a:p>
            <a:pPr lvl="1">
              <a:spcBef>
                <a:spcPct val="10000"/>
              </a:spcBef>
              <a:spcAft>
                <a:spcPct val="0"/>
              </a:spcAft>
              <a:buClr>
                <a:schemeClr val="accent1"/>
              </a:buClr>
              <a:buSzPct val="100000"/>
              <a:buFont typeface="Wingdings" panose="05000000000000000000" pitchFamily="2" charset="2"/>
              <a:buChar char="§"/>
            </a:pPr>
            <a:endParaRPr lang="en-GB" sz="1200" dirty="0"/>
          </a:p>
          <a:p>
            <a:pPr lvl="1">
              <a:spcBef>
                <a:spcPct val="10000"/>
              </a:spcBef>
              <a:spcAft>
                <a:spcPct val="0"/>
              </a:spcAft>
              <a:buClr>
                <a:schemeClr val="accent1"/>
              </a:buClr>
              <a:buSzPct val="100000"/>
              <a:buFont typeface="Wingdings" panose="05000000000000000000" pitchFamily="2" charset="2"/>
              <a:buChar char="§"/>
            </a:pPr>
            <a:r>
              <a:rPr lang="en-GB" sz="1200" dirty="0"/>
              <a:t>Text:  </a:t>
            </a:r>
            <a:r>
              <a:rPr lang="en-GB" sz="1200" b="1" i="1" dirty="0"/>
              <a:t>“Materials Selection in Mechanical Design”,</a:t>
            </a:r>
            <a:r>
              <a:rPr lang="en-GB" sz="1200" dirty="0"/>
              <a:t> 5</a:t>
            </a:r>
            <a:r>
              <a:rPr lang="en-GB" sz="1200" baseline="30000" dirty="0"/>
              <a:t>th</a:t>
            </a:r>
            <a:r>
              <a:rPr lang="en-GB" sz="1200" dirty="0"/>
              <a:t> edition by M.F. Ashby, Butterworth Heinemann, Oxford, 2016, Chapters 1-2</a:t>
            </a:r>
          </a:p>
          <a:p>
            <a:pPr lvl="1">
              <a:spcBef>
                <a:spcPct val="10000"/>
              </a:spcBef>
              <a:spcAft>
                <a:spcPct val="0"/>
              </a:spcAft>
              <a:buClr>
                <a:schemeClr val="accent1"/>
              </a:buClr>
              <a:buSzPct val="100000"/>
              <a:buFont typeface="Wingdings" panose="05000000000000000000" pitchFamily="2" charset="2"/>
              <a:buChar char="§"/>
            </a:pPr>
            <a:endParaRPr lang="en-GB" sz="1200" dirty="0"/>
          </a:p>
          <a:p>
            <a:pPr lvl="1">
              <a:spcBef>
                <a:spcPct val="10000"/>
              </a:spcBef>
              <a:spcAft>
                <a:spcPct val="0"/>
              </a:spcAft>
              <a:buClr>
                <a:schemeClr val="accent1"/>
              </a:buClr>
              <a:buSzPct val="100000"/>
              <a:buFont typeface="Wingdings" panose="05000000000000000000" pitchFamily="2" charset="2"/>
              <a:buChar char="§"/>
            </a:pPr>
            <a:r>
              <a:rPr lang="en-GB" sz="1200" dirty="0"/>
              <a:t>Texts: </a:t>
            </a:r>
            <a:r>
              <a:rPr lang="en-GB" sz="1200" b="1" i="1" dirty="0"/>
              <a:t>Callister, Budinski, Askeland and others</a:t>
            </a:r>
            <a:r>
              <a:rPr lang="en-GB" sz="1200" dirty="0"/>
              <a:t> – recommended reading in records</a:t>
            </a:r>
          </a:p>
          <a:p>
            <a:pPr marL="481013" lvl="1" indent="0">
              <a:spcBef>
                <a:spcPct val="10000"/>
              </a:spcBef>
              <a:spcAft>
                <a:spcPct val="0"/>
              </a:spcAft>
              <a:buClr>
                <a:schemeClr val="accent1"/>
              </a:buClr>
              <a:buSzPct val="100000"/>
              <a:buNone/>
            </a:pPr>
            <a:endParaRPr lang="en-GB" sz="1200" dirty="0"/>
          </a:p>
          <a:p>
            <a:pPr lvl="1">
              <a:spcBef>
                <a:spcPct val="10000"/>
              </a:spcBef>
              <a:spcAft>
                <a:spcPct val="0"/>
              </a:spcAft>
              <a:buClr>
                <a:schemeClr val="accent1"/>
              </a:buClr>
              <a:buSzPct val="100000"/>
              <a:buFont typeface="Wingdings" panose="05000000000000000000" pitchFamily="2" charset="2"/>
              <a:buChar char="§"/>
            </a:pPr>
            <a:r>
              <a:rPr kumimoji="0" lang="en-US" sz="1200" b="0" i="0" u="none" strike="noStrike" kern="0" cap="none" spc="0" normalizeH="0" baseline="0" noProof="0" dirty="0">
                <a:ln>
                  <a:noFill/>
                </a:ln>
                <a:solidFill>
                  <a:prstClr val="black"/>
                </a:solidFill>
                <a:effectLst/>
                <a:uLnTx/>
                <a:uFillTx/>
                <a:ea typeface="+mn-ea"/>
                <a:cs typeface="+mn-cs"/>
                <a:hlinkClick r:id="rId3"/>
              </a:rPr>
              <a:t>Ansys Granta EduPack software </a:t>
            </a:r>
            <a:endParaRPr lang="en-US" sz="1200" kern="0" dirty="0">
              <a:solidFill>
                <a:prstClr val="black"/>
              </a:solidFill>
            </a:endParaRPr>
          </a:p>
          <a:p>
            <a:pPr marL="481013" lvl="1" indent="0">
              <a:spcBef>
                <a:spcPct val="10000"/>
              </a:spcBef>
              <a:spcAft>
                <a:spcPct val="0"/>
              </a:spcAft>
              <a:buClr>
                <a:schemeClr val="accent1"/>
              </a:buClr>
              <a:buSzPct val="100000"/>
              <a:buNone/>
            </a:pPr>
            <a:endParaRPr lang="en-GB" sz="1200" b="0" i="1" kern="0" dirty="0">
              <a:solidFill>
                <a:prstClr val="black"/>
              </a:solidFill>
            </a:endParaRPr>
          </a:p>
        </p:txBody>
      </p:sp>
      <p:graphicFrame>
        <p:nvGraphicFramePr>
          <p:cNvPr id="4" name="Table 3">
            <a:extLst>
              <a:ext uri="{FF2B5EF4-FFF2-40B4-BE49-F238E27FC236}">
                <a16:creationId xmlns:a16="http://schemas.microsoft.com/office/drawing/2014/main" id="{F68102F2-85CA-9C26-F9D0-0DA6047E6090}"/>
              </a:ext>
            </a:extLst>
          </p:cNvPr>
          <p:cNvGraphicFramePr>
            <a:graphicFrameLocks noGrp="1"/>
          </p:cNvGraphicFramePr>
          <p:nvPr/>
        </p:nvGraphicFramePr>
        <p:xfrm>
          <a:off x="953124" y="1078869"/>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154049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Comparison of manufacturing processes</a:t>
            </a:r>
          </a:p>
        </p:txBody>
      </p:sp>
      <p:grpSp>
        <p:nvGrpSpPr>
          <p:cNvPr id="5" name="Group 4"/>
          <p:cNvGrpSpPr/>
          <p:nvPr/>
        </p:nvGrpSpPr>
        <p:grpSpPr>
          <a:xfrm>
            <a:off x="6988271" y="1067978"/>
            <a:ext cx="2766895" cy="2760326"/>
            <a:chOff x="5499020" y="709284"/>
            <a:chExt cx="2690779" cy="2761996"/>
          </a:xfrm>
        </p:grpSpPr>
        <p:sp>
          <p:nvSpPr>
            <p:cNvPr id="6" name="Rectangle 5"/>
            <p:cNvSpPr/>
            <p:nvPr/>
          </p:nvSpPr>
          <p:spPr>
            <a:xfrm>
              <a:off x="5860494" y="709284"/>
              <a:ext cx="1654310" cy="36955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9020" y="1080255"/>
              <a:ext cx="2690779" cy="2391025"/>
            </a:xfrm>
            <a:prstGeom prst="rect">
              <a:avLst/>
            </a:prstGeom>
            <a:noFill/>
            <a:ln>
              <a:noFill/>
            </a:ln>
          </p:spPr>
        </p:pic>
      </p:grpSp>
      <p:grpSp>
        <p:nvGrpSpPr>
          <p:cNvPr id="8" name="Group 7"/>
          <p:cNvGrpSpPr/>
          <p:nvPr/>
        </p:nvGrpSpPr>
        <p:grpSpPr>
          <a:xfrm>
            <a:off x="2411771" y="1058180"/>
            <a:ext cx="2672030" cy="2770125"/>
            <a:chOff x="1920920" y="836551"/>
            <a:chExt cx="2614525" cy="2710509"/>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920" y="1207060"/>
              <a:ext cx="2614525" cy="2340000"/>
            </a:xfrm>
            <a:prstGeom prst="rect">
              <a:avLst/>
            </a:prstGeom>
            <a:noFill/>
            <a:ln>
              <a:noFill/>
            </a:ln>
          </p:spPr>
        </p:pic>
        <p:sp>
          <p:nvSpPr>
            <p:cNvPr id="10" name="Rectangle 9"/>
            <p:cNvSpPr/>
            <p:nvPr/>
          </p:nvSpPr>
          <p:spPr>
            <a:xfrm>
              <a:off x="2279829" y="836551"/>
              <a:ext cx="1751329" cy="361384"/>
            </a:xfrm>
            <a:prstGeom prst="rect">
              <a:avLst/>
            </a:prstGeom>
          </p:spPr>
          <p:txBody>
            <a:bodyPr wrap="none">
              <a:spAutoFit/>
            </a:bodyPr>
            <a:lstStyle/>
            <a:p>
              <a:r>
                <a:rPr lang="en-US" b="1" i="1" dirty="0">
                  <a:solidFill>
                    <a:schemeClr val="accent1"/>
                  </a:solidFill>
                </a:rPr>
                <a:t>Low pressure die</a:t>
              </a:r>
              <a:endParaRPr lang="en-US" dirty="0">
                <a:solidFill>
                  <a:schemeClr val="accent1"/>
                </a:solidFill>
              </a:endParaRPr>
            </a:p>
          </p:txBody>
        </p:sp>
      </p:grpSp>
      <p:cxnSp>
        <p:nvCxnSpPr>
          <p:cNvPr id="15" name="Straight Arrow Connector 14"/>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17" name="TextBox 16"/>
          <p:cNvSpPr txBox="1"/>
          <p:nvPr/>
        </p:nvSpPr>
        <p:spPr>
          <a:xfrm>
            <a:off x="5385194" y="1436838"/>
            <a:ext cx="1332102" cy="646331"/>
          </a:xfrm>
          <a:prstGeom prst="rect">
            <a:avLst/>
          </a:prstGeom>
          <a:noFill/>
        </p:spPr>
        <p:txBody>
          <a:bodyPr wrap="square" rtlCol="0">
            <a:spAutoFit/>
          </a:bodyPr>
          <a:lstStyle/>
          <a:p>
            <a:r>
              <a:rPr lang="en-GB" dirty="0"/>
              <a:t>Traditional vs Additive</a:t>
            </a:r>
          </a:p>
        </p:txBody>
      </p:sp>
      <p:sp>
        <p:nvSpPr>
          <p:cNvPr id="19" name="Rectangle 18"/>
          <p:cNvSpPr/>
          <p:nvPr/>
        </p:nvSpPr>
        <p:spPr>
          <a:xfrm>
            <a:off x="1716668" y="4175283"/>
            <a:ext cx="4136227" cy="1785104"/>
          </a:xfrm>
          <a:prstGeom prst="rect">
            <a:avLst/>
          </a:prstGeom>
          <a:solidFill>
            <a:schemeClr val="bg1"/>
          </a:solidFill>
        </p:spPr>
        <p:txBody>
          <a:bodyPr wrap="square">
            <a:spAutoFit/>
          </a:bodyPr>
          <a:lstStyle/>
          <a:p>
            <a:r>
              <a:rPr lang="en-GB" sz="1000" dirty="0"/>
              <a:t>In LOW PRESSURE DIE CASTING, molten metal is displaced  upwards into a die by  low pressure gas.  The die cavity is filled slowly upwards which minimizes entrained air and gives high soundness.  Such castings have  better metallurgical integrity than conventional die castings, and they can be heat-treated. The process has most of the benefits of die casting without the disadvantages.  The dies are made from cast iron which is comparatively cheap and easy to machine. Tool steel inserts may be used for high production runs of complex castings. Tooling costs are about half those for pressure die casting.  The process is only suitable for low melting point alloys (Tm &lt; 950 C). Shapes are of average complexity and undercuts are possible but expensive.</a:t>
            </a:r>
          </a:p>
        </p:txBody>
      </p:sp>
      <p:sp>
        <p:nvSpPr>
          <p:cNvPr id="20" name="Rectangle 19"/>
          <p:cNvSpPr/>
          <p:nvPr/>
        </p:nvSpPr>
        <p:spPr>
          <a:xfrm>
            <a:off x="6431639" y="4175283"/>
            <a:ext cx="4214079" cy="1631216"/>
          </a:xfrm>
          <a:prstGeom prst="rect">
            <a:avLst/>
          </a:prstGeom>
          <a:solidFill>
            <a:schemeClr val="bg1"/>
          </a:solidFill>
        </p:spPr>
        <p:txBody>
          <a:bodyPr wrap="square">
            <a:spAutoFit/>
          </a:bodyPr>
          <a:lstStyle/>
          <a:p>
            <a:r>
              <a:rPr lang="en-GB" sz="1000" dirty="0"/>
              <a:t>ELECTRON BEAM MELTING (EBM) is a powder bed fusion technique similar to SLM. In this process a high-energy electron beam is scanned across a thin layer of metallic powder, causing local melting and resolidification. A thin layer of powder is then spread on top by a wiper or milling head and the process repeated until the object is complete. To maintain a steady-state uniform temperature throughout the build, the substrate is heated before laying the powder bed. Operating at an elevated temperature results in a grain pattern more similar to cast microstructures. As with other additive manufacturing processes, a CAD solid model of the part is used to create the code to guide the electron beam.</a:t>
            </a:r>
          </a:p>
        </p:txBody>
      </p:sp>
      <p:cxnSp>
        <p:nvCxnSpPr>
          <p:cNvPr id="16" name="Straight Arrow Connector 15">
            <a:extLst>
              <a:ext uri="{FF2B5EF4-FFF2-40B4-BE49-F238E27FC236}">
                <a16:creationId xmlns:a16="http://schemas.microsoft.com/office/drawing/2014/main" id="{01E54E25-A766-4646-9CDE-37B2E4CFE7DD}"/>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F316877F-7DA3-4E2C-8F8D-7FA8EC99C24C}"/>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3386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Comparison of manufacturing processes</a:t>
            </a:r>
          </a:p>
        </p:txBody>
      </p:sp>
      <p:grpSp>
        <p:nvGrpSpPr>
          <p:cNvPr id="16" name="Group 15">
            <a:extLst>
              <a:ext uri="{FF2B5EF4-FFF2-40B4-BE49-F238E27FC236}">
                <a16:creationId xmlns:a16="http://schemas.microsoft.com/office/drawing/2014/main" id="{FB5C3B29-BC7D-4047-9AA0-F6D43020338B}"/>
              </a:ext>
            </a:extLst>
          </p:cNvPr>
          <p:cNvGrpSpPr/>
          <p:nvPr/>
        </p:nvGrpSpPr>
        <p:grpSpPr>
          <a:xfrm>
            <a:off x="6988271" y="1067978"/>
            <a:ext cx="2766895" cy="2760326"/>
            <a:chOff x="5499020" y="709284"/>
            <a:chExt cx="2690779" cy="2761996"/>
          </a:xfrm>
        </p:grpSpPr>
        <p:sp>
          <p:nvSpPr>
            <p:cNvPr id="18" name="Rectangle 17">
              <a:extLst>
                <a:ext uri="{FF2B5EF4-FFF2-40B4-BE49-F238E27FC236}">
                  <a16:creationId xmlns:a16="http://schemas.microsoft.com/office/drawing/2014/main" id="{9D8F4C44-A373-4373-A533-B6739097E7E9}"/>
                </a:ext>
              </a:extLst>
            </p:cNvPr>
            <p:cNvSpPr/>
            <p:nvPr/>
          </p:nvSpPr>
          <p:spPr>
            <a:xfrm>
              <a:off x="5860494" y="709284"/>
              <a:ext cx="1654310" cy="36955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19" name="Picture 18">
              <a:extLst>
                <a:ext uri="{FF2B5EF4-FFF2-40B4-BE49-F238E27FC236}">
                  <a16:creationId xmlns:a16="http://schemas.microsoft.com/office/drawing/2014/main" id="{9498EDD7-993E-4B2F-8294-45FCD88015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9020" y="1080255"/>
              <a:ext cx="2690779" cy="2391025"/>
            </a:xfrm>
            <a:prstGeom prst="rect">
              <a:avLst/>
            </a:prstGeom>
            <a:noFill/>
            <a:ln>
              <a:noFill/>
            </a:ln>
          </p:spPr>
        </p:pic>
      </p:grpSp>
      <p:grpSp>
        <p:nvGrpSpPr>
          <p:cNvPr id="20" name="Group 19">
            <a:extLst>
              <a:ext uri="{FF2B5EF4-FFF2-40B4-BE49-F238E27FC236}">
                <a16:creationId xmlns:a16="http://schemas.microsoft.com/office/drawing/2014/main" id="{59B61E19-3516-47ED-83AD-6D38691B9F2D}"/>
              </a:ext>
            </a:extLst>
          </p:cNvPr>
          <p:cNvGrpSpPr/>
          <p:nvPr/>
        </p:nvGrpSpPr>
        <p:grpSpPr>
          <a:xfrm>
            <a:off x="2411771" y="1058180"/>
            <a:ext cx="2672030" cy="2770125"/>
            <a:chOff x="1920920" y="836551"/>
            <a:chExt cx="2614525" cy="2710509"/>
          </a:xfrm>
        </p:grpSpPr>
        <p:pic>
          <p:nvPicPr>
            <p:cNvPr id="21" name="Picture 20">
              <a:extLst>
                <a:ext uri="{FF2B5EF4-FFF2-40B4-BE49-F238E27FC236}">
                  <a16:creationId xmlns:a16="http://schemas.microsoft.com/office/drawing/2014/main" id="{772E4FBC-20CF-4BDA-B5C1-D12736CD09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920" y="1207060"/>
              <a:ext cx="2614525" cy="2340000"/>
            </a:xfrm>
            <a:prstGeom prst="rect">
              <a:avLst/>
            </a:prstGeom>
            <a:noFill/>
            <a:ln>
              <a:noFill/>
            </a:ln>
          </p:spPr>
        </p:pic>
        <p:sp>
          <p:nvSpPr>
            <p:cNvPr id="22" name="Rectangle 21">
              <a:extLst>
                <a:ext uri="{FF2B5EF4-FFF2-40B4-BE49-F238E27FC236}">
                  <a16:creationId xmlns:a16="http://schemas.microsoft.com/office/drawing/2014/main" id="{569660B7-3CA9-47A4-B6DF-D12C2EE96673}"/>
                </a:ext>
              </a:extLst>
            </p:cNvPr>
            <p:cNvSpPr/>
            <p:nvPr/>
          </p:nvSpPr>
          <p:spPr>
            <a:xfrm>
              <a:off x="2279829" y="836551"/>
              <a:ext cx="1751329" cy="361384"/>
            </a:xfrm>
            <a:prstGeom prst="rect">
              <a:avLst/>
            </a:prstGeom>
          </p:spPr>
          <p:txBody>
            <a:bodyPr wrap="none">
              <a:spAutoFit/>
            </a:bodyPr>
            <a:lstStyle/>
            <a:p>
              <a:r>
                <a:rPr lang="en-US" b="1" i="1" dirty="0">
                  <a:solidFill>
                    <a:schemeClr val="accent1"/>
                  </a:solidFill>
                </a:rPr>
                <a:t>Low pressure die</a:t>
              </a:r>
              <a:endParaRPr lang="en-US" dirty="0">
                <a:solidFill>
                  <a:schemeClr val="accent1"/>
                </a:solidFill>
              </a:endParaRPr>
            </a:p>
          </p:txBody>
        </p:sp>
      </p:grpSp>
      <p:cxnSp>
        <p:nvCxnSpPr>
          <p:cNvPr id="23" name="Straight Arrow Connector 22">
            <a:extLst>
              <a:ext uri="{FF2B5EF4-FFF2-40B4-BE49-F238E27FC236}">
                <a16:creationId xmlns:a16="http://schemas.microsoft.com/office/drawing/2014/main" id="{4F73189F-8D53-4245-8AD1-49B9A88345B4}"/>
              </a:ext>
            </a:extLst>
          </p:cNvPr>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24" name="TextBox 23">
            <a:extLst>
              <a:ext uri="{FF2B5EF4-FFF2-40B4-BE49-F238E27FC236}">
                <a16:creationId xmlns:a16="http://schemas.microsoft.com/office/drawing/2014/main" id="{EFF6BE88-EF7C-4180-941A-6170FE37A4E4}"/>
              </a:ext>
            </a:extLst>
          </p:cNvPr>
          <p:cNvSpPr txBox="1"/>
          <p:nvPr/>
        </p:nvSpPr>
        <p:spPr>
          <a:xfrm>
            <a:off x="5385194" y="1436838"/>
            <a:ext cx="1332102" cy="646331"/>
          </a:xfrm>
          <a:prstGeom prst="rect">
            <a:avLst/>
          </a:prstGeom>
          <a:noFill/>
        </p:spPr>
        <p:txBody>
          <a:bodyPr wrap="square" rtlCol="0">
            <a:spAutoFit/>
          </a:bodyPr>
          <a:lstStyle/>
          <a:p>
            <a:r>
              <a:rPr lang="en-GB" dirty="0"/>
              <a:t>Traditional vs Additive</a:t>
            </a:r>
          </a:p>
        </p:txBody>
      </p:sp>
      <p:cxnSp>
        <p:nvCxnSpPr>
          <p:cNvPr id="25" name="Straight Arrow Connector 24">
            <a:extLst>
              <a:ext uri="{FF2B5EF4-FFF2-40B4-BE49-F238E27FC236}">
                <a16:creationId xmlns:a16="http://schemas.microsoft.com/office/drawing/2014/main" id="{D4AB2D5B-4295-40BF-B9B4-A3226FDDB73A}"/>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4" name="Slide Number Placeholder 3">
            <a:extLst>
              <a:ext uri="{FF2B5EF4-FFF2-40B4-BE49-F238E27FC236}">
                <a16:creationId xmlns:a16="http://schemas.microsoft.com/office/drawing/2014/main" id="{F3B56088-A454-4BFE-88C6-07A0E6FD8FDD}"/>
              </a:ext>
            </a:extLst>
          </p:cNvPr>
          <p:cNvSpPr>
            <a:spLocks noGrp="1"/>
          </p:cNvSpPr>
          <p:nvPr>
            <p:ph type="sldNum" sz="quarter" idx="11"/>
          </p:nvPr>
        </p:nvSpPr>
        <p:spPr/>
        <p:txBody>
          <a:bodyPr/>
          <a:lstStyle/>
          <a:p>
            <a:fld id="{F0D23093-2AB0-F74C-B865-1A12A15B650E}" type="slidenum">
              <a:rPr lang="en-US" smtClean="0"/>
              <a:pPr/>
              <a:t>21</a:t>
            </a:fld>
            <a:endParaRPr lang="en-US" dirty="0"/>
          </a:p>
        </p:txBody>
      </p:sp>
      <p:pic>
        <p:nvPicPr>
          <p:cNvPr id="8" name="Picture 7">
            <a:extLst>
              <a:ext uri="{FF2B5EF4-FFF2-40B4-BE49-F238E27FC236}">
                <a16:creationId xmlns:a16="http://schemas.microsoft.com/office/drawing/2014/main" id="{C27E99B9-4D0A-AB7F-1923-23C56D4375BA}"/>
              </a:ext>
            </a:extLst>
          </p:cNvPr>
          <p:cNvPicPr>
            <a:picLocks noChangeAspect="1"/>
          </p:cNvPicPr>
          <p:nvPr/>
        </p:nvPicPr>
        <p:blipFill>
          <a:blip r:embed="rId5"/>
          <a:stretch>
            <a:fillRect/>
          </a:stretch>
        </p:blipFill>
        <p:spPr>
          <a:xfrm>
            <a:off x="1844698" y="3872182"/>
            <a:ext cx="3657600" cy="2332628"/>
          </a:xfrm>
          <a:prstGeom prst="rect">
            <a:avLst/>
          </a:prstGeom>
        </p:spPr>
      </p:pic>
      <p:pic>
        <p:nvPicPr>
          <p:cNvPr id="10" name="Picture 9">
            <a:extLst>
              <a:ext uri="{FF2B5EF4-FFF2-40B4-BE49-F238E27FC236}">
                <a16:creationId xmlns:a16="http://schemas.microsoft.com/office/drawing/2014/main" id="{95AD7075-E60B-2901-9D75-480EE034C4A7}"/>
              </a:ext>
            </a:extLst>
          </p:cNvPr>
          <p:cNvPicPr>
            <a:picLocks noChangeAspect="1"/>
          </p:cNvPicPr>
          <p:nvPr/>
        </p:nvPicPr>
        <p:blipFill>
          <a:blip r:embed="rId6"/>
          <a:stretch>
            <a:fillRect/>
          </a:stretch>
        </p:blipFill>
        <p:spPr>
          <a:xfrm>
            <a:off x="6477000" y="3872182"/>
            <a:ext cx="3474720" cy="2205344"/>
          </a:xfrm>
          <a:prstGeom prst="rect">
            <a:avLst/>
          </a:prstGeom>
        </p:spPr>
      </p:pic>
    </p:spTree>
    <p:extLst>
      <p:ext uri="{BB962C8B-B14F-4D97-AF65-F5344CB8AC3E}">
        <p14:creationId xmlns:p14="http://schemas.microsoft.com/office/powerpoint/2010/main" val="321929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Comparison of manufacturing processes</a:t>
            </a:r>
          </a:p>
        </p:txBody>
      </p:sp>
      <p:grpSp>
        <p:nvGrpSpPr>
          <p:cNvPr id="30" name="Group 29">
            <a:extLst>
              <a:ext uri="{FF2B5EF4-FFF2-40B4-BE49-F238E27FC236}">
                <a16:creationId xmlns:a16="http://schemas.microsoft.com/office/drawing/2014/main" id="{9B1AC62C-D4F2-4896-8629-FABEC62E8400}"/>
              </a:ext>
            </a:extLst>
          </p:cNvPr>
          <p:cNvGrpSpPr/>
          <p:nvPr/>
        </p:nvGrpSpPr>
        <p:grpSpPr>
          <a:xfrm>
            <a:off x="7087465" y="967822"/>
            <a:ext cx="2766895" cy="2760326"/>
            <a:chOff x="5499020" y="709284"/>
            <a:chExt cx="2690779" cy="2761996"/>
          </a:xfrm>
        </p:grpSpPr>
        <p:sp>
          <p:nvSpPr>
            <p:cNvPr id="31" name="Rectangle 30">
              <a:extLst>
                <a:ext uri="{FF2B5EF4-FFF2-40B4-BE49-F238E27FC236}">
                  <a16:creationId xmlns:a16="http://schemas.microsoft.com/office/drawing/2014/main" id="{35AE4253-1FD3-42F2-AB98-985F79727BAD}"/>
                </a:ext>
              </a:extLst>
            </p:cNvPr>
            <p:cNvSpPr/>
            <p:nvPr/>
          </p:nvSpPr>
          <p:spPr>
            <a:xfrm>
              <a:off x="5860494" y="709284"/>
              <a:ext cx="1654310" cy="36955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32" name="Picture 31">
              <a:extLst>
                <a:ext uri="{FF2B5EF4-FFF2-40B4-BE49-F238E27FC236}">
                  <a16:creationId xmlns:a16="http://schemas.microsoft.com/office/drawing/2014/main" id="{042C2CFB-A9B8-47FB-AD9A-B7530B4E14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9020" y="1080255"/>
              <a:ext cx="2690779" cy="2391025"/>
            </a:xfrm>
            <a:prstGeom prst="rect">
              <a:avLst/>
            </a:prstGeom>
            <a:noFill/>
            <a:ln>
              <a:noFill/>
            </a:ln>
          </p:spPr>
        </p:pic>
      </p:grpSp>
      <p:grpSp>
        <p:nvGrpSpPr>
          <p:cNvPr id="33" name="Group 32">
            <a:extLst>
              <a:ext uri="{FF2B5EF4-FFF2-40B4-BE49-F238E27FC236}">
                <a16:creationId xmlns:a16="http://schemas.microsoft.com/office/drawing/2014/main" id="{68920AF8-5C2C-438C-82D5-5D9CC2B8DE3A}"/>
              </a:ext>
            </a:extLst>
          </p:cNvPr>
          <p:cNvGrpSpPr/>
          <p:nvPr/>
        </p:nvGrpSpPr>
        <p:grpSpPr>
          <a:xfrm>
            <a:off x="2510965" y="958024"/>
            <a:ext cx="2672030" cy="2770125"/>
            <a:chOff x="1920920" y="836551"/>
            <a:chExt cx="2614525" cy="2710509"/>
          </a:xfrm>
        </p:grpSpPr>
        <p:pic>
          <p:nvPicPr>
            <p:cNvPr id="34" name="Picture 33">
              <a:extLst>
                <a:ext uri="{FF2B5EF4-FFF2-40B4-BE49-F238E27FC236}">
                  <a16:creationId xmlns:a16="http://schemas.microsoft.com/office/drawing/2014/main" id="{E0C24368-3488-4271-ACE4-823F3A7E15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920" y="1207060"/>
              <a:ext cx="2614525" cy="2340000"/>
            </a:xfrm>
            <a:prstGeom prst="rect">
              <a:avLst/>
            </a:prstGeom>
            <a:noFill/>
            <a:ln>
              <a:noFill/>
            </a:ln>
          </p:spPr>
        </p:pic>
        <p:sp>
          <p:nvSpPr>
            <p:cNvPr id="35" name="Rectangle 34">
              <a:extLst>
                <a:ext uri="{FF2B5EF4-FFF2-40B4-BE49-F238E27FC236}">
                  <a16:creationId xmlns:a16="http://schemas.microsoft.com/office/drawing/2014/main" id="{BCC419D8-8E6D-4789-B0F3-D8A4C8B8FDDA}"/>
                </a:ext>
              </a:extLst>
            </p:cNvPr>
            <p:cNvSpPr/>
            <p:nvPr/>
          </p:nvSpPr>
          <p:spPr>
            <a:xfrm>
              <a:off x="2279829" y="836551"/>
              <a:ext cx="1751329" cy="361384"/>
            </a:xfrm>
            <a:prstGeom prst="rect">
              <a:avLst/>
            </a:prstGeom>
          </p:spPr>
          <p:txBody>
            <a:bodyPr wrap="none">
              <a:spAutoFit/>
            </a:bodyPr>
            <a:lstStyle/>
            <a:p>
              <a:r>
                <a:rPr lang="en-US" b="1" i="1" dirty="0">
                  <a:solidFill>
                    <a:schemeClr val="accent1"/>
                  </a:solidFill>
                </a:rPr>
                <a:t>Low pressure die</a:t>
              </a:r>
              <a:endParaRPr lang="en-US" dirty="0">
                <a:solidFill>
                  <a:schemeClr val="accent1"/>
                </a:solidFill>
              </a:endParaRPr>
            </a:p>
          </p:txBody>
        </p:sp>
      </p:grpSp>
      <p:cxnSp>
        <p:nvCxnSpPr>
          <p:cNvPr id="36" name="Straight Arrow Connector 35">
            <a:extLst>
              <a:ext uri="{FF2B5EF4-FFF2-40B4-BE49-F238E27FC236}">
                <a16:creationId xmlns:a16="http://schemas.microsoft.com/office/drawing/2014/main" id="{D4B16BFB-C027-4327-9656-9FC148EA37DE}"/>
              </a:ext>
            </a:extLst>
          </p:cNvPr>
          <p:cNvCxnSpPr/>
          <p:nvPr/>
        </p:nvCxnSpPr>
        <p:spPr bwMode="auto">
          <a:xfrm flipH="1">
            <a:off x="5011590" y="228472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37" name="TextBox 36">
            <a:extLst>
              <a:ext uri="{FF2B5EF4-FFF2-40B4-BE49-F238E27FC236}">
                <a16:creationId xmlns:a16="http://schemas.microsoft.com/office/drawing/2014/main" id="{02DA7075-3088-411D-8F33-2DB1D51545D3}"/>
              </a:ext>
            </a:extLst>
          </p:cNvPr>
          <p:cNvSpPr txBox="1"/>
          <p:nvPr/>
        </p:nvSpPr>
        <p:spPr>
          <a:xfrm>
            <a:off x="5484388" y="1336682"/>
            <a:ext cx="1332102" cy="646331"/>
          </a:xfrm>
          <a:prstGeom prst="rect">
            <a:avLst/>
          </a:prstGeom>
          <a:noFill/>
        </p:spPr>
        <p:txBody>
          <a:bodyPr wrap="square" rtlCol="0">
            <a:spAutoFit/>
          </a:bodyPr>
          <a:lstStyle/>
          <a:p>
            <a:r>
              <a:rPr lang="en-GB" dirty="0"/>
              <a:t>Traditional vs Additive</a:t>
            </a:r>
          </a:p>
        </p:txBody>
      </p:sp>
      <p:cxnSp>
        <p:nvCxnSpPr>
          <p:cNvPr id="38" name="Straight Arrow Connector 37">
            <a:extLst>
              <a:ext uri="{FF2B5EF4-FFF2-40B4-BE49-F238E27FC236}">
                <a16:creationId xmlns:a16="http://schemas.microsoft.com/office/drawing/2014/main" id="{E227D821-9170-408E-9CEA-CF572ACA3104}"/>
              </a:ext>
            </a:extLst>
          </p:cNvPr>
          <p:cNvCxnSpPr>
            <a:cxnSpLocks/>
          </p:cNvCxnSpPr>
          <p:nvPr/>
        </p:nvCxnSpPr>
        <p:spPr bwMode="auto">
          <a:xfrm>
            <a:off x="6617762" y="2284723"/>
            <a:ext cx="483361"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1E633A57-B649-4FB8-AFBA-C11204107540}"/>
              </a:ext>
            </a:extLst>
          </p:cNvPr>
          <p:cNvSpPr>
            <a:spLocks noGrp="1"/>
          </p:cNvSpPr>
          <p:nvPr>
            <p:ph type="sldNum" sz="quarter" idx="11"/>
          </p:nvPr>
        </p:nvSpPr>
        <p:spPr/>
        <p:txBody>
          <a:bodyPr/>
          <a:lstStyle/>
          <a:p>
            <a:fld id="{F0D23093-2AB0-F74C-B865-1A12A15B650E}" type="slidenum">
              <a:rPr lang="en-US" smtClean="0"/>
              <a:pPr/>
              <a:t>22</a:t>
            </a:fld>
            <a:endParaRPr lang="en-US" dirty="0"/>
          </a:p>
        </p:txBody>
      </p:sp>
      <p:pic>
        <p:nvPicPr>
          <p:cNvPr id="8" name="Picture 7" descr="A graph of a function&#10;&#10;Description automatically generated">
            <a:extLst>
              <a:ext uri="{FF2B5EF4-FFF2-40B4-BE49-F238E27FC236}">
                <a16:creationId xmlns:a16="http://schemas.microsoft.com/office/drawing/2014/main" id="{3EB23889-EEB9-5757-891F-942E3421C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5380" y="3963843"/>
            <a:ext cx="3761240" cy="2109220"/>
          </a:xfrm>
          <a:prstGeom prst="rect">
            <a:avLst/>
          </a:prstGeom>
        </p:spPr>
      </p:pic>
      <p:cxnSp>
        <p:nvCxnSpPr>
          <p:cNvPr id="10" name="Straight Arrow Connector 9">
            <a:extLst>
              <a:ext uri="{FF2B5EF4-FFF2-40B4-BE49-F238E27FC236}">
                <a16:creationId xmlns:a16="http://schemas.microsoft.com/office/drawing/2014/main" id="{39A3AF75-0DE4-769D-A69A-A9CDA726352D}"/>
              </a:ext>
            </a:extLst>
          </p:cNvPr>
          <p:cNvCxnSpPr/>
          <p:nvPr/>
        </p:nvCxnSpPr>
        <p:spPr>
          <a:xfrm>
            <a:off x="4648200" y="3657600"/>
            <a:ext cx="30480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0FFA268-4A2E-2887-A122-AE636F32BAF9}"/>
              </a:ext>
            </a:extLst>
          </p:cNvPr>
          <p:cNvCxnSpPr/>
          <p:nvPr/>
        </p:nvCxnSpPr>
        <p:spPr>
          <a:xfrm flipH="1">
            <a:off x="7239000" y="3505200"/>
            <a:ext cx="381000" cy="1752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Star: 5 Points 12">
            <a:extLst>
              <a:ext uri="{FF2B5EF4-FFF2-40B4-BE49-F238E27FC236}">
                <a16:creationId xmlns:a16="http://schemas.microsoft.com/office/drawing/2014/main" id="{421B8B9E-B9A7-FE1A-5E88-15DD94E31D5C}"/>
              </a:ext>
            </a:extLst>
          </p:cNvPr>
          <p:cNvSpPr/>
          <p:nvPr/>
        </p:nvSpPr>
        <p:spPr>
          <a:xfrm>
            <a:off x="5638800" y="5257800"/>
            <a:ext cx="152400" cy="152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BA07AB4-38F7-81CF-3E8E-C2B752B2E35D}"/>
              </a:ext>
            </a:extLst>
          </p:cNvPr>
          <p:cNvCxnSpPr/>
          <p:nvPr/>
        </p:nvCxnSpPr>
        <p:spPr>
          <a:xfrm flipV="1">
            <a:off x="4038600" y="5410200"/>
            <a:ext cx="1600200" cy="5334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F7DF9191-58C4-E092-0B37-2B3734A466DD}"/>
              </a:ext>
            </a:extLst>
          </p:cNvPr>
          <p:cNvSpPr txBox="1"/>
          <p:nvPr/>
        </p:nvSpPr>
        <p:spPr>
          <a:xfrm>
            <a:off x="1219200" y="5758934"/>
            <a:ext cx="2819400" cy="369332"/>
          </a:xfrm>
          <a:prstGeom prst="rect">
            <a:avLst/>
          </a:prstGeom>
          <a:noFill/>
        </p:spPr>
        <p:txBody>
          <a:bodyPr wrap="square" rtlCol="0">
            <a:spAutoFit/>
          </a:bodyPr>
          <a:lstStyle/>
          <a:p>
            <a:r>
              <a:rPr lang="en-US" dirty="0"/>
              <a:t>Cross-over point: ~200 parts</a:t>
            </a:r>
          </a:p>
        </p:txBody>
      </p:sp>
    </p:spTree>
    <p:extLst>
      <p:ext uri="{BB962C8B-B14F-4D97-AF65-F5344CB8AC3E}">
        <p14:creationId xmlns:p14="http://schemas.microsoft.com/office/powerpoint/2010/main" val="109172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Synthesizer model for part cost</a:t>
            </a:r>
          </a:p>
        </p:txBody>
      </p:sp>
      <p:sp>
        <p:nvSpPr>
          <p:cNvPr id="4" name="TextBox 3"/>
          <p:cNvSpPr txBox="1"/>
          <p:nvPr/>
        </p:nvSpPr>
        <p:spPr>
          <a:xfrm>
            <a:off x="2667000" y="5029200"/>
            <a:ext cx="7081909" cy="1354217"/>
          </a:xfrm>
          <a:prstGeom prst="rect">
            <a:avLst/>
          </a:prstGeom>
          <a:noFill/>
        </p:spPr>
        <p:txBody>
          <a:bodyPr wrap="square" rtlCol="0">
            <a:spAutoFit/>
          </a:bodyPr>
          <a:lstStyle/>
          <a:p>
            <a:pPr marL="285750" indent="-285750">
              <a:spcBef>
                <a:spcPts val="288"/>
              </a:spcBef>
              <a:spcAft>
                <a:spcPts val="288"/>
              </a:spcAft>
              <a:buClr>
                <a:schemeClr val="accent3">
                  <a:lumMod val="50000"/>
                </a:schemeClr>
              </a:buClr>
              <a:buFont typeface="Wingdings" panose="05000000000000000000" pitchFamily="2" charset="2"/>
              <a:buChar char="§"/>
              <a:defRPr/>
            </a:pPr>
            <a:r>
              <a:rPr lang="en-US" dirty="0">
                <a:solidFill>
                  <a:prstClr val="black"/>
                </a:solidFill>
                <a:cs typeface="Arial" panose="020B0604020202020204" pitchFamily="34" charset="0"/>
              </a:rPr>
              <a:t>Quickly estimate the </a:t>
            </a:r>
            <a:r>
              <a:rPr lang="en-US" b="1" dirty="0">
                <a:solidFill>
                  <a:prstClr val="black"/>
                </a:solidFill>
                <a:cs typeface="Arial" panose="020B0604020202020204" pitchFamily="34" charset="0"/>
              </a:rPr>
              <a:t>cost to manufacture </a:t>
            </a:r>
            <a:br>
              <a:rPr lang="en-US" b="1" dirty="0">
                <a:solidFill>
                  <a:prstClr val="black"/>
                </a:solidFill>
                <a:cs typeface="Arial" panose="020B0604020202020204" pitchFamily="34" charset="0"/>
              </a:rPr>
            </a:br>
            <a:r>
              <a:rPr lang="en-US" b="1" dirty="0">
                <a:solidFill>
                  <a:prstClr val="black"/>
                </a:solidFill>
                <a:cs typeface="Arial" panose="020B0604020202020204" pitchFamily="34" charset="0"/>
              </a:rPr>
              <a:t>a component </a:t>
            </a:r>
          </a:p>
          <a:p>
            <a:pPr marL="285750" indent="-285750">
              <a:spcBef>
                <a:spcPts val="288"/>
              </a:spcBef>
              <a:spcAft>
                <a:spcPts val="288"/>
              </a:spcAft>
              <a:buClr>
                <a:schemeClr val="accent3">
                  <a:lumMod val="50000"/>
                </a:schemeClr>
              </a:buClr>
              <a:buFont typeface="Wingdings" panose="05000000000000000000" pitchFamily="2" charset="2"/>
              <a:buChar char="§"/>
              <a:defRPr/>
            </a:pPr>
            <a:r>
              <a:rPr lang="en-US" b="1" dirty="0">
                <a:solidFill>
                  <a:prstClr val="black"/>
                </a:solidFill>
                <a:cs typeface="Arial" panose="020B0604020202020204" pitchFamily="34" charset="0"/>
              </a:rPr>
              <a:t>Compare different classes </a:t>
            </a:r>
            <a:r>
              <a:rPr lang="en-US" dirty="0">
                <a:solidFill>
                  <a:prstClr val="black"/>
                </a:solidFill>
                <a:cs typeface="Arial" panose="020B0604020202020204" pitchFamily="34" charset="0"/>
              </a:rPr>
              <a:t>of materials and processing routes</a:t>
            </a:r>
          </a:p>
          <a:p>
            <a:pPr marL="285750" indent="-285750">
              <a:spcBef>
                <a:spcPts val="288"/>
              </a:spcBef>
              <a:spcAft>
                <a:spcPts val="288"/>
              </a:spcAft>
              <a:buClr>
                <a:schemeClr val="accent3">
                  <a:lumMod val="50000"/>
                </a:schemeClr>
              </a:buClr>
              <a:buFont typeface="Wingdings" panose="05000000000000000000" pitchFamily="2" charset="2"/>
              <a:buChar char="§"/>
              <a:defRPr/>
            </a:pPr>
            <a:endParaRPr lang="en-US" dirty="0">
              <a:solidFill>
                <a:prstClr val="black"/>
              </a:solidFill>
              <a:cs typeface="Arial" panose="020B0604020202020204" pitchFamily="34" charset="0"/>
            </a:endParaRPr>
          </a:p>
        </p:txBody>
      </p:sp>
      <p:grpSp>
        <p:nvGrpSpPr>
          <p:cNvPr id="7" name="Group 6"/>
          <p:cNvGrpSpPr/>
          <p:nvPr/>
        </p:nvGrpSpPr>
        <p:grpSpPr>
          <a:xfrm>
            <a:off x="6932066" y="1000968"/>
            <a:ext cx="3589606" cy="3125784"/>
            <a:chOff x="5986194" y="1301073"/>
            <a:chExt cx="3589606" cy="3125784"/>
          </a:xfrm>
        </p:grpSpPr>
        <p:sp>
          <p:nvSpPr>
            <p:cNvPr id="5" name="Rectangle 4"/>
            <p:cNvSpPr>
              <a:spLocks noChangeArrowheads="1"/>
            </p:cNvSpPr>
            <p:nvPr/>
          </p:nvSpPr>
          <p:spPr bwMode="auto">
            <a:xfrm>
              <a:off x="5986194" y="3607925"/>
              <a:ext cx="3589606" cy="818932"/>
            </a:xfrm>
            <a:prstGeom prst="rect">
              <a:avLst/>
            </a:prstGeom>
            <a:noFill/>
            <a:ln w="9525">
              <a:noFill/>
              <a:miter lim="800000"/>
              <a:headEnd/>
              <a:tailEnd/>
            </a:ln>
          </p:spPr>
          <p:txBody>
            <a:bodyPr/>
            <a:lstStyle/>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PP-20% mineral filled door panel</a:t>
              </a:r>
            </a:p>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15% saving in vehicle weight but what about cost?</a:t>
              </a:r>
            </a:p>
            <a:p>
              <a:pPr eaLnBrk="1" fontAlgn="auto" hangingPunct="1">
                <a:spcBef>
                  <a:spcPts val="0"/>
                </a:spcBef>
                <a:spcAft>
                  <a:spcPts val="0"/>
                </a:spcAft>
                <a:buClrTx/>
                <a:buSzTx/>
                <a:defRPr/>
              </a:pPr>
              <a:endParaRPr lang="en-US" sz="1600" kern="0" dirty="0">
                <a:solidFill>
                  <a:schemeClr val="bg2"/>
                </a:solidFill>
              </a:endParaRPr>
            </a:p>
          </p:txBody>
        </p:sp>
        <p:pic>
          <p:nvPicPr>
            <p:cNvPr id="6" name="Picture 5" descr="smart-body-panel.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5660" y="1301073"/>
              <a:ext cx="3171676" cy="2252260"/>
            </a:xfrm>
            <a:prstGeom prst="rect">
              <a:avLst/>
            </a:prstGeom>
          </p:spPr>
        </p:pic>
      </p:grpSp>
      <p:grpSp>
        <p:nvGrpSpPr>
          <p:cNvPr id="9" name="Group 8"/>
          <p:cNvGrpSpPr/>
          <p:nvPr/>
        </p:nvGrpSpPr>
        <p:grpSpPr>
          <a:xfrm>
            <a:off x="1653210" y="717897"/>
            <a:ext cx="5851793" cy="4159484"/>
            <a:chOff x="707337" y="1018002"/>
            <a:chExt cx="5851793" cy="4159484"/>
          </a:xfrm>
        </p:grpSpPr>
        <p:pic>
          <p:nvPicPr>
            <p:cNvPr id="3" name="Picture 2"/>
            <p:cNvPicPr>
              <a:picLocks noChangeAspect="1"/>
            </p:cNvPicPr>
            <p:nvPr/>
          </p:nvPicPr>
          <p:blipFill>
            <a:blip r:embed="rId4"/>
            <a:stretch>
              <a:fillRect/>
            </a:stretch>
          </p:blipFill>
          <p:spPr>
            <a:xfrm>
              <a:off x="707337" y="1018002"/>
              <a:ext cx="5851793" cy="4159484"/>
            </a:xfrm>
            <a:prstGeom prst="rect">
              <a:avLst/>
            </a:prstGeom>
          </p:spPr>
        </p:pic>
        <p:sp>
          <p:nvSpPr>
            <p:cNvPr id="8" name="Down Arrow 7"/>
            <p:cNvSpPr/>
            <p:nvPr/>
          </p:nvSpPr>
          <p:spPr bwMode="auto">
            <a:xfrm rot="2531089">
              <a:off x="2546991" y="1500778"/>
              <a:ext cx="302958" cy="444341"/>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10" name="Slide Number Placeholder 9">
            <a:extLst>
              <a:ext uri="{FF2B5EF4-FFF2-40B4-BE49-F238E27FC236}">
                <a16:creationId xmlns:a16="http://schemas.microsoft.com/office/drawing/2014/main" id="{B0B07CCC-C2F9-4F1F-B7C1-A34A39A741D7}"/>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21139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55757" y="1334557"/>
            <a:ext cx="6319086" cy="4630225"/>
          </a:xfrm>
          <a:prstGeom prst="rect">
            <a:avLst/>
          </a:prstGeom>
        </p:spPr>
      </p:pic>
      <p:sp>
        <p:nvSpPr>
          <p:cNvPr id="2" name="Title 1"/>
          <p:cNvSpPr>
            <a:spLocks noGrp="1"/>
          </p:cNvSpPr>
          <p:nvPr>
            <p:ph type="title"/>
          </p:nvPr>
        </p:nvSpPr>
        <p:spPr/>
        <p:txBody>
          <a:bodyPr/>
          <a:lstStyle/>
          <a:p>
            <a:r>
              <a:rPr lang="en-GB" dirty="0"/>
              <a:t>Part cost comparison: Door panel</a:t>
            </a:r>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276" y="2209669"/>
            <a:ext cx="2223717"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7AE3C40-2B01-4504-AB30-B2C977605CE6}"/>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103448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w="9525"/>
        </p:spPr>
        <p:txBody>
          <a:bodyPr/>
          <a:lstStyle/>
          <a:p>
            <a:r>
              <a:rPr lang="en-GB" dirty="0">
                <a:latin typeface="+mn-lt"/>
              </a:rPr>
              <a:t>Summary</a:t>
            </a:r>
          </a:p>
        </p:txBody>
      </p:sp>
      <p:sp>
        <p:nvSpPr>
          <p:cNvPr id="219148" name="Text Box 12"/>
          <p:cNvSpPr txBox="1">
            <a:spLocks noChangeArrowheads="1"/>
          </p:cNvSpPr>
          <p:nvPr/>
        </p:nvSpPr>
        <p:spPr bwMode="auto">
          <a:xfrm>
            <a:off x="1675823" y="3642509"/>
            <a:ext cx="924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95000"/>
              </a:spcBef>
              <a:spcAft>
                <a:spcPct val="45000"/>
              </a:spcAft>
              <a:buClr>
                <a:schemeClr val="accent1"/>
              </a:buClr>
              <a:buSzPct val="110000"/>
              <a:buFont typeface="Wingdings" panose="05000000000000000000" pitchFamily="2" charset="2"/>
              <a:buChar char="§"/>
            </a:pPr>
            <a:r>
              <a:rPr lang="en-GB" dirty="0">
                <a:latin typeface="+mn-lt"/>
              </a:rPr>
              <a:t>Simple cost model introduces the basic features of process costs adequate for ranking</a:t>
            </a:r>
          </a:p>
        </p:txBody>
      </p:sp>
      <p:sp>
        <p:nvSpPr>
          <p:cNvPr id="15366" name="Rectangle 15"/>
          <p:cNvSpPr>
            <a:spLocks noChangeArrowheads="1"/>
          </p:cNvSpPr>
          <p:nvPr/>
        </p:nvSpPr>
        <p:spPr bwMode="auto">
          <a:xfrm>
            <a:off x="1675823" y="4219070"/>
            <a:ext cx="78851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95000"/>
              </a:spcBef>
              <a:spcAft>
                <a:spcPct val="45000"/>
              </a:spcAft>
              <a:buClr>
                <a:schemeClr val="accent1"/>
              </a:buClr>
              <a:buSzPct val="110000"/>
              <a:buFont typeface="Wingdings" panose="05000000000000000000" pitchFamily="2" charset="2"/>
              <a:buChar char="§"/>
            </a:pPr>
            <a:r>
              <a:rPr lang="en-GB" dirty="0">
                <a:latin typeface="+mn-lt"/>
              </a:rPr>
              <a:t>The cost of a product consists of material cost and manufacturing cost</a:t>
            </a:r>
          </a:p>
        </p:txBody>
      </p:sp>
      <p:sp>
        <p:nvSpPr>
          <p:cNvPr id="8" name="Text Box 10"/>
          <p:cNvSpPr txBox="1">
            <a:spLocks noChangeArrowheads="1"/>
          </p:cNvSpPr>
          <p:nvPr/>
        </p:nvSpPr>
        <p:spPr bwMode="auto">
          <a:xfrm>
            <a:off x="1675823" y="5300386"/>
            <a:ext cx="7015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marL="285750" indent="-285750">
              <a:buClr>
                <a:schemeClr val="accent1"/>
              </a:buClr>
              <a:buSzPct val="110000"/>
              <a:buFont typeface="Wingdings" panose="05000000000000000000" pitchFamily="2" charset="2"/>
              <a:buChar char="§"/>
              <a:tabLst>
                <a:tab pos="2154238" algn="l"/>
              </a:tabLst>
            </a:pPr>
            <a:r>
              <a:rPr lang="en-GB" b="0" dirty="0">
                <a:latin typeface="+mn-lt"/>
              </a:rPr>
              <a:t>The part cost estimator in the Synthesizer tool can be used to estimate manufacturing costs for different options</a:t>
            </a:r>
          </a:p>
        </p:txBody>
      </p:sp>
      <p:sp>
        <p:nvSpPr>
          <p:cNvPr id="10" name="Text Box 10"/>
          <p:cNvSpPr txBox="1">
            <a:spLocks noChangeArrowheads="1"/>
          </p:cNvSpPr>
          <p:nvPr/>
        </p:nvSpPr>
        <p:spPr bwMode="auto">
          <a:xfrm>
            <a:off x="1675823" y="4763208"/>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marL="285750" indent="-285750">
              <a:buClr>
                <a:schemeClr val="accent1"/>
              </a:buClr>
              <a:buSzPct val="110000"/>
              <a:buFont typeface="Wingdings" panose="05000000000000000000" pitchFamily="2" charset="2"/>
              <a:buChar char="§"/>
            </a:pPr>
            <a:r>
              <a:rPr lang="en-GB" b="0" dirty="0">
                <a:latin typeface="+mn-lt"/>
              </a:rPr>
              <a:t>Additive manufacturing has the same unit cost for all batch sizes </a:t>
            </a:r>
          </a:p>
        </p:txBody>
      </p:sp>
      <p:sp>
        <p:nvSpPr>
          <p:cNvPr id="9" name="Text Box 12"/>
          <p:cNvSpPr txBox="1">
            <a:spLocks noChangeArrowheads="1"/>
          </p:cNvSpPr>
          <p:nvPr/>
        </p:nvSpPr>
        <p:spPr bwMode="auto">
          <a:xfrm>
            <a:off x="1675823" y="1927514"/>
            <a:ext cx="81581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95000"/>
              </a:spcBef>
              <a:spcAft>
                <a:spcPct val="45000"/>
              </a:spcAft>
              <a:buClr>
                <a:schemeClr val="accent1"/>
              </a:buClr>
              <a:buSzPct val="120000"/>
              <a:buFont typeface="Wingdings" panose="05000000000000000000" pitchFamily="2" charset="2"/>
              <a:buChar char="§"/>
            </a:pPr>
            <a:r>
              <a:rPr lang="en-GB" dirty="0">
                <a:latin typeface="+mn-lt"/>
              </a:rPr>
              <a:t>  Select on primary constraints</a:t>
            </a:r>
          </a:p>
          <a:p>
            <a:pPr lvl="1">
              <a:spcBef>
                <a:spcPct val="0"/>
              </a:spcBef>
              <a:spcAft>
                <a:spcPct val="45000"/>
              </a:spcAft>
              <a:buClr>
                <a:schemeClr val="accent1"/>
              </a:buClr>
              <a:buSzPct val="120000"/>
              <a:buFont typeface="Wingdings" panose="05000000000000000000" pitchFamily="2" charset="2"/>
              <a:buChar char="§"/>
            </a:pPr>
            <a:r>
              <a:rPr lang="en-GB" dirty="0">
                <a:latin typeface="+mn-lt"/>
              </a:rPr>
              <a:t>  </a:t>
            </a:r>
            <a:r>
              <a:rPr lang="en-GB" b="1" dirty="0">
                <a:latin typeface="+mn-lt"/>
              </a:rPr>
              <a:t>Shaping:</a:t>
            </a:r>
            <a:r>
              <a:rPr lang="en-GB" dirty="0">
                <a:latin typeface="+mn-lt"/>
              </a:rPr>
              <a:t> </a:t>
            </a:r>
            <a:r>
              <a:rPr lang="en-GB" i="1" dirty="0">
                <a:latin typeface="+mn-lt"/>
              </a:rPr>
              <a:t>material, shape and batch size</a:t>
            </a:r>
          </a:p>
          <a:p>
            <a:pPr lvl="1">
              <a:spcBef>
                <a:spcPct val="0"/>
              </a:spcBef>
              <a:spcAft>
                <a:spcPct val="45000"/>
              </a:spcAft>
              <a:buClr>
                <a:schemeClr val="accent1"/>
              </a:buClr>
              <a:buSzPct val="120000"/>
              <a:buFont typeface="Wingdings" panose="05000000000000000000" pitchFamily="2" charset="2"/>
              <a:buChar char="§"/>
            </a:pPr>
            <a:r>
              <a:rPr lang="en-GB" dirty="0">
                <a:latin typeface="+mn-lt"/>
              </a:rPr>
              <a:t>  </a:t>
            </a:r>
            <a:r>
              <a:rPr lang="en-GB" b="1" dirty="0">
                <a:latin typeface="+mn-lt"/>
              </a:rPr>
              <a:t>Joining:</a:t>
            </a:r>
            <a:r>
              <a:rPr lang="en-GB" dirty="0">
                <a:latin typeface="+mn-lt"/>
              </a:rPr>
              <a:t> </a:t>
            </a:r>
            <a:r>
              <a:rPr lang="en-GB" i="1" dirty="0">
                <a:latin typeface="+mn-lt"/>
              </a:rPr>
              <a:t>material(s) and joint geometry</a:t>
            </a:r>
            <a:endParaRPr lang="en-GB" dirty="0">
              <a:latin typeface="+mn-lt"/>
            </a:endParaRPr>
          </a:p>
          <a:p>
            <a:pPr lvl="1">
              <a:spcBef>
                <a:spcPct val="0"/>
              </a:spcBef>
              <a:spcAft>
                <a:spcPct val="45000"/>
              </a:spcAft>
              <a:buClr>
                <a:schemeClr val="accent1"/>
              </a:buClr>
              <a:buSzPct val="120000"/>
              <a:buFont typeface="Wingdings" panose="05000000000000000000" pitchFamily="2" charset="2"/>
              <a:buChar char="§"/>
            </a:pPr>
            <a:r>
              <a:rPr lang="en-GB" dirty="0">
                <a:latin typeface="+mn-lt"/>
              </a:rPr>
              <a:t>  </a:t>
            </a:r>
            <a:r>
              <a:rPr lang="en-GB" b="1" dirty="0">
                <a:latin typeface="+mn-lt"/>
              </a:rPr>
              <a:t>Surface treatment</a:t>
            </a:r>
            <a:r>
              <a:rPr lang="en-GB" dirty="0">
                <a:latin typeface="+mn-lt"/>
              </a:rPr>
              <a:t>: </a:t>
            </a:r>
            <a:r>
              <a:rPr lang="en-GB" i="1" dirty="0">
                <a:latin typeface="+mn-lt"/>
              </a:rPr>
              <a:t>material and function of treatment</a:t>
            </a:r>
            <a:endParaRPr lang="en-GB" dirty="0">
              <a:latin typeface="+mn-lt"/>
            </a:endParaRPr>
          </a:p>
        </p:txBody>
      </p:sp>
      <p:sp>
        <p:nvSpPr>
          <p:cNvPr id="11" name="Rectangle 15"/>
          <p:cNvSpPr>
            <a:spLocks noChangeArrowheads="1"/>
          </p:cNvSpPr>
          <p:nvPr/>
        </p:nvSpPr>
        <p:spPr bwMode="auto">
          <a:xfrm>
            <a:off x="1675823" y="1071774"/>
            <a:ext cx="87947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33363" indent="-233363">
              <a:spcBef>
                <a:spcPct val="95000"/>
              </a:spcBef>
              <a:spcAft>
                <a:spcPct val="45000"/>
              </a:spcAft>
              <a:buClr>
                <a:schemeClr val="accent1"/>
              </a:buClr>
              <a:buSzPct val="120000"/>
              <a:buFont typeface="Wingdings" panose="05000000000000000000" pitchFamily="2" charset="2"/>
              <a:buChar char="§"/>
            </a:pPr>
            <a:r>
              <a:rPr lang="en-GB" dirty="0">
                <a:latin typeface="+mn-lt"/>
              </a:rPr>
              <a:t>Processes can be organised into a tree structure containing records for structured data and supporting information, </a:t>
            </a:r>
            <a:r>
              <a:rPr lang="en-GB" b="1" dirty="0">
                <a:latin typeface="+mn-lt"/>
              </a:rPr>
              <a:t>Links</a:t>
            </a:r>
            <a:r>
              <a:rPr lang="en-GB" dirty="0">
                <a:latin typeface="+mn-lt"/>
              </a:rPr>
              <a:t> connect processes to materials</a:t>
            </a:r>
          </a:p>
        </p:txBody>
      </p:sp>
      <p:sp>
        <p:nvSpPr>
          <p:cNvPr id="2" name="Slide Number Placeholder 1">
            <a:extLst>
              <a:ext uri="{FF2B5EF4-FFF2-40B4-BE49-F238E27FC236}">
                <a16:creationId xmlns:a16="http://schemas.microsoft.com/office/drawing/2014/main" id="{5DD2816D-DAC1-482D-93C6-0C95B259987C}"/>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Tree>
    <p:extLst>
      <p:ext uri="{BB962C8B-B14F-4D97-AF65-F5344CB8AC3E}">
        <p14:creationId xmlns:p14="http://schemas.microsoft.com/office/powerpoint/2010/main" val="4076798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48"/>
                                        </p:tgtEl>
                                        <p:attrNameLst>
                                          <p:attrName>style.visibility</p:attrName>
                                        </p:attrNameLst>
                                      </p:cBhvr>
                                      <p:to>
                                        <p:strVal val="visible"/>
                                      </p:to>
                                    </p:set>
                                    <p:animEffect transition="in" filter="wipe(left)">
                                      <p:cBhvr>
                                        <p:cTn id="17" dur="500"/>
                                        <p:tgtEl>
                                          <p:spTgt spid="219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wipe(left)">
                                      <p:cBhvr>
                                        <p:cTn id="22" dur="500"/>
                                        <p:tgtEl>
                                          <p:spTgt spid="153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autoUpdateAnimBg="0"/>
      <p:bldP spid="15366" grpId="0"/>
      <p:bldP spid="8" grpId="0"/>
      <p:bldP spid="10" grpId="0"/>
      <p:bldP spid="9" grpId="0" autoUpdateAnimBg="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26</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pic>
        <p:nvPicPr>
          <p:cNvPr id="10" name="Picture 49">
            <a:extLst>
              <a:ext uri="{FF2B5EF4-FFF2-40B4-BE49-F238E27FC236}">
                <a16:creationId xmlns:a16="http://schemas.microsoft.com/office/drawing/2014/main" id="{7036D4E7-6881-483C-B3E9-F38E9BE74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45" y="1961654"/>
            <a:ext cx="4134264" cy="31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8">
            <a:extLst>
              <a:ext uri="{FF2B5EF4-FFF2-40B4-BE49-F238E27FC236}">
                <a16:creationId xmlns:a16="http://schemas.microsoft.com/office/drawing/2014/main" id="{8EB44C45-E329-4EA6-A9AB-BAC11DB0DBEE}"/>
              </a:ext>
            </a:extLst>
          </p:cNvPr>
          <p:cNvSpPr txBox="1">
            <a:spLocks/>
          </p:cNvSpPr>
          <p:nvPr/>
        </p:nvSpPr>
        <p:spPr>
          <a:xfrm>
            <a:off x="5774132" y="1961654"/>
            <a:ext cx="6036868" cy="3585617"/>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buClr>
                <a:schemeClr val="accent1"/>
              </a:buClr>
            </a:pPr>
            <a:r>
              <a:rPr lang="en-GB" sz="2000" kern="0" dirty="0"/>
              <a:t>ProcessUniverse and its organization</a:t>
            </a:r>
          </a:p>
          <a:p>
            <a:pPr>
              <a:buClr>
                <a:schemeClr val="accent1"/>
              </a:buClr>
            </a:pPr>
            <a:r>
              <a:rPr lang="en-GB" sz="2000" kern="0" dirty="0"/>
              <a:t>Shaping, Joining and Surface treatment</a:t>
            </a:r>
          </a:p>
          <a:p>
            <a:pPr>
              <a:buClr>
                <a:schemeClr val="accent1"/>
              </a:buClr>
            </a:pPr>
            <a:r>
              <a:rPr lang="en-GB" sz="2000" kern="0" dirty="0"/>
              <a:t>Price, cost and value</a:t>
            </a:r>
          </a:p>
          <a:p>
            <a:pPr>
              <a:buClr>
                <a:schemeClr val="accent1"/>
              </a:buClr>
            </a:pPr>
            <a:r>
              <a:rPr lang="en-GB" sz="2000" kern="0" dirty="0"/>
              <a:t>Cost information in Ansys Granta EduPack software</a:t>
            </a:r>
          </a:p>
          <a:p>
            <a:pPr>
              <a:buClr>
                <a:schemeClr val="accent1"/>
              </a:buClr>
            </a:pPr>
            <a:r>
              <a:rPr lang="en-GB" sz="2000" kern="0" dirty="0"/>
              <a:t>Inputs to a cost model for selection</a:t>
            </a:r>
          </a:p>
          <a:p>
            <a:pPr>
              <a:buClr>
                <a:schemeClr val="accent1"/>
              </a:buClr>
            </a:pPr>
            <a:r>
              <a:rPr lang="en-GB" sz="2000" kern="0" dirty="0"/>
              <a:t>The model and its implementation</a:t>
            </a:r>
          </a:p>
          <a:p>
            <a:pPr>
              <a:buClr>
                <a:schemeClr val="accent1"/>
              </a:buClr>
            </a:pPr>
            <a:r>
              <a:rPr lang="en-GB" sz="2000" kern="0" dirty="0"/>
              <a:t>Additive manufacturing</a:t>
            </a:r>
          </a:p>
          <a:p>
            <a:pPr>
              <a:buClr>
                <a:schemeClr val="accent1"/>
              </a:buClr>
            </a:pPr>
            <a:r>
              <a:rPr lang="en-GB" sz="2000" kern="0" dirty="0"/>
              <a:t>Part cost estimator</a:t>
            </a:r>
          </a:p>
        </p:txBody>
      </p:sp>
      <p:sp>
        <p:nvSpPr>
          <p:cNvPr id="2" name="Slide Number Placeholder 1">
            <a:extLst>
              <a:ext uri="{FF2B5EF4-FFF2-40B4-BE49-F238E27FC236}">
                <a16:creationId xmlns:a16="http://schemas.microsoft.com/office/drawing/2014/main" id="{49B51B63-1C41-4224-93DD-EC56C180C76B}"/>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Organizing info: manufacturing processes</a:t>
            </a:r>
          </a:p>
        </p:txBody>
      </p:sp>
      <p:grpSp>
        <p:nvGrpSpPr>
          <p:cNvPr id="28" name="Group 23">
            <a:extLst>
              <a:ext uri="{FF2B5EF4-FFF2-40B4-BE49-F238E27FC236}">
                <a16:creationId xmlns:a16="http://schemas.microsoft.com/office/drawing/2014/main" id="{6D872015-ED72-4FFB-89EE-AAF30058AF53}"/>
              </a:ext>
            </a:extLst>
          </p:cNvPr>
          <p:cNvGrpSpPr>
            <a:grpSpLocks/>
          </p:cNvGrpSpPr>
          <p:nvPr/>
        </p:nvGrpSpPr>
        <p:grpSpPr bwMode="auto">
          <a:xfrm>
            <a:off x="1295400" y="712788"/>
            <a:ext cx="4300537" cy="2627313"/>
            <a:chOff x="417513" y="1131888"/>
            <a:chExt cx="4300537" cy="2627313"/>
          </a:xfrm>
        </p:grpSpPr>
        <p:sp>
          <p:nvSpPr>
            <p:cNvPr id="29" name="Text Box 3">
              <a:extLst>
                <a:ext uri="{FF2B5EF4-FFF2-40B4-BE49-F238E27FC236}">
                  <a16:creationId xmlns:a16="http://schemas.microsoft.com/office/drawing/2014/main" id="{AA4E5696-C3B7-4809-A111-BC96BC732A52}"/>
                </a:ext>
              </a:extLst>
            </p:cNvPr>
            <p:cNvSpPr txBox="1">
              <a:spLocks noChangeArrowheads="1"/>
            </p:cNvSpPr>
            <p:nvPr/>
          </p:nvSpPr>
          <p:spPr bwMode="auto">
            <a:xfrm>
              <a:off x="1890289" y="3426421"/>
              <a:ext cx="18182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endParaRPr lang="en-GB" sz="1400" dirty="0">
                <a:latin typeface="+mn-lt"/>
              </a:endParaRPr>
            </a:p>
          </p:txBody>
        </p:sp>
        <p:sp>
          <p:nvSpPr>
            <p:cNvPr id="30" name="Rectangle 21">
              <a:extLst>
                <a:ext uri="{FF2B5EF4-FFF2-40B4-BE49-F238E27FC236}">
                  <a16:creationId xmlns:a16="http://schemas.microsoft.com/office/drawing/2014/main" id="{D90D693B-0B19-4CC3-AAAD-6739BE6579AD}"/>
                </a:ext>
              </a:extLst>
            </p:cNvPr>
            <p:cNvSpPr>
              <a:spLocks noChangeArrowheads="1"/>
            </p:cNvSpPr>
            <p:nvPr/>
          </p:nvSpPr>
          <p:spPr bwMode="auto">
            <a:xfrm>
              <a:off x="2520928" y="3277196"/>
              <a:ext cx="158278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Injection moulding</a:t>
              </a:r>
            </a:p>
          </p:txBody>
        </p:sp>
        <p:grpSp>
          <p:nvGrpSpPr>
            <p:cNvPr id="31" name="Group 34">
              <a:extLst>
                <a:ext uri="{FF2B5EF4-FFF2-40B4-BE49-F238E27FC236}">
                  <a16:creationId xmlns:a16="http://schemas.microsoft.com/office/drawing/2014/main" id="{8AFB48A1-28D8-4C95-86DB-29CEDE02C26D}"/>
                </a:ext>
              </a:extLst>
            </p:cNvPr>
            <p:cNvGrpSpPr>
              <a:grpSpLocks/>
            </p:cNvGrpSpPr>
            <p:nvPr/>
          </p:nvGrpSpPr>
          <p:grpSpPr bwMode="auto">
            <a:xfrm>
              <a:off x="417513" y="1131888"/>
              <a:ext cx="4300537" cy="2627313"/>
              <a:chOff x="319" y="721"/>
              <a:chExt cx="2709" cy="1655"/>
            </a:xfrm>
          </p:grpSpPr>
          <p:pic>
            <p:nvPicPr>
              <p:cNvPr id="32" name="Picture 20">
                <a:extLst>
                  <a:ext uri="{FF2B5EF4-FFF2-40B4-BE49-F238E27FC236}">
                    <a16:creationId xmlns:a16="http://schemas.microsoft.com/office/drawing/2014/main" id="{BA391393-E1AD-487F-9A2E-A6684BB20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7" t="1216" r="1173" b="1482"/>
              <a:stretch>
                <a:fillRect/>
              </a:stretch>
            </p:blipFill>
            <p:spPr bwMode="auto">
              <a:xfrm>
                <a:off x="1141" y="767"/>
                <a:ext cx="183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3" name="Rectangle 19">
                <a:extLst>
                  <a:ext uri="{FF2B5EF4-FFF2-40B4-BE49-F238E27FC236}">
                    <a16:creationId xmlns:a16="http://schemas.microsoft.com/office/drawing/2014/main" id="{1581908C-A45B-45FA-868B-6B7C5DD02785}"/>
                  </a:ext>
                </a:extLst>
              </p:cNvPr>
              <p:cNvSpPr>
                <a:spLocks noChangeArrowheads="1"/>
              </p:cNvSpPr>
              <p:nvPr/>
            </p:nvSpPr>
            <p:spPr bwMode="auto">
              <a:xfrm>
                <a:off x="319" y="1372"/>
                <a:ext cx="59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Primary</a:t>
                </a:r>
              </a:p>
              <a:p>
                <a:pPr>
                  <a:spcBef>
                    <a:spcPct val="0"/>
                  </a:spcBef>
                  <a:spcAft>
                    <a:spcPct val="0"/>
                  </a:spcAft>
                </a:pPr>
                <a:r>
                  <a:rPr lang="en-US" b="1" dirty="0">
                    <a:latin typeface="+mn-lt"/>
                  </a:rPr>
                  <a:t>shaping</a:t>
                </a:r>
              </a:p>
            </p:txBody>
          </p:sp>
          <p:sp>
            <p:nvSpPr>
              <p:cNvPr id="34" name="Rectangle 33">
                <a:extLst>
                  <a:ext uri="{FF2B5EF4-FFF2-40B4-BE49-F238E27FC236}">
                    <a16:creationId xmlns:a16="http://schemas.microsoft.com/office/drawing/2014/main" id="{8612355B-FFED-46F8-A9E3-31A418B4E38F}"/>
                  </a:ext>
                </a:extLst>
              </p:cNvPr>
              <p:cNvSpPr>
                <a:spLocks noChangeArrowheads="1"/>
              </p:cNvSpPr>
              <p:nvPr/>
            </p:nvSpPr>
            <p:spPr bwMode="auto">
              <a:xfrm>
                <a:off x="1155" y="721"/>
                <a:ext cx="1873" cy="165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grpSp>
        <p:nvGrpSpPr>
          <p:cNvPr id="35" name="Group 25">
            <a:extLst>
              <a:ext uri="{FF2B5EF4-FFF2-40B4-BE49-F238E27FC236}">
                <a16:creationId xmlns:a16="http://schemas.microsoft.com/office/drawing/2014/main" id="{B6F35D3A-FE82-4C3C-8D6A-36CD3D348803}"/>
              </a:ext>
            </a:extLst>
          </p:cNvPr>
          <p:cNvGrpSpPr>
            <a:grpSpLocks/>
          </p:cNvGrpSpPr>
          <p:nvPr/>
        </p:nvGrpSpPr>
        <p:grpSpPr bwMode="auto">
          <a:xfrm>
            <a:off x="5993517" y="712457"/>
            <a:ext cx="4460169" cy="2616531"/>
            <a:chOff x="5116052" y="1132305"/>
            <a:chExt cx="4459749" cy="2615782"/>
          </a:xfrm>
        </p:grpSpPr>
        <p:grpSp>
          <p:nvGrpSpPr>
            <p:cNvPr id="36" name="Group 22">
              <a:extLst>
                <a:ext uri="{FF2B5EF4-FFF2-40B4-BE49-F238E27FC236}">
                  <a16:creationId xmlns:a16="http://schemas.microsoft.com/office/drawing/2014/main" id="{2DF55E0D-6F14-4C8E-99C8-7EF0BE515002}"/>
                </a:ext>
              </a:extLst>
            </p:cNvPr>
            <p:cNvGrpSpPr>
              <a:grpSpLocks/>
            </p:cNvGrpSpPr>
            <p:nvPr/>
          </p:nvGrpSpPr>
          <p:grpSpPr bwMode="auto">
            <a:xfrm>
              <a:off x="5278438" y="1217612"/>
              <a:ext cx="4297363" cy="2530475"/>
              <a:chOff x="3325" y="767"/>
              <a:chExt cx="2707" cy="1594"/>
            </a:xfrm>
          </p:grpSpPr>
          <p:grpSp>
            <p:nvGrpSpPr>
              <p:cNvPr id="38" name="Group 23">
                <a:extLst>
                  <a:ext uri="{FF2B5EF4-FFF2-40B4-BE49-F238E27FC236}">
                    <a16:creationId xmlns:a16="http://schemas.microsoft.com/office/drawing/2014/main" id="{4EAAC8B9-E595-4381-A437-FDF264E76886}"/>
                  </a:ext>
                </a:extLst>
              </p:cNvPr>
              <p:cNvGrpSpPr>
                <a:grpSpLocks/>
              </p:cNvGrpSpPr>
              <p:nvPr/>
            </p:nvGrpSpPr>
            <p:grpSpPr bwMode="auto">
              <a:xfrm>
                <a:off x="3325" y="767"/>
                <a:ext cx="2707" cy="1546"/>
                <a:chOff x="3325" y="767"/>
                <a:chExt cx="2707" cy="1546"/>
              </a:xfrm>
            </p:grpSpPr>
            <p:pic>
              <p:nvPicPr>
                <p:cNvPr id="40" name="Picture 24">
                  <a:extLst>
                    <a:ext uri="{FF2B5EF4-FFF2-40B4-BE49-F238E27FC236}">
                      <a16:creationId xmlns:a16="http://schemas.microsoft.com/office/drawing/2014/main" id="{3FD73FA9-7668-4AEC-AF80-01EE8CB3A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 y="767"/>
                  <a:ext cx="1722"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1" name="Text Box 25">
                  <a:extLst>
                    <a:ext uri="{FF2B5EF4-FFF2-40B4-BE49-F238E27FC236}">
                      <a16:creationId xmlns:a16="http://schemas.microsoft.com/office/drawing/2014/main" id="{D7EF3CF6-CAFF-490C-94C9-C7B6BA33CBE7}"/>
                    </a:ext>
                  </a:extLst>
                </p:cNvPr>
                <p:cNvSpPr txBox="1">
                  <a:spLocks noChangeArrowheads="1"/>
                </p:cNvSpPr>
                <p:nvPr/>
              </p:nvSpPr>
              <p:spPr bwMode="auto">
                <a:xfrm>
                  <a:off x="5152" y="1432"/>
                  <a:ext cx="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Secondary</a:t>
                  </a:r>
                </a:p>
                <a:p>
                  <a:pPr>
                    <a:spcBef>
                      <a:spcPct val="0"/>
                    </a:spcBef>
                    <a:spcAft>
                      <a:spcPct val="0"/>
                    </a:spcAft>
                  </a:pPr>
                  <a:r>
                    <a:rPr lang="en-US" b="1" dirty="0">
                      <a:latin typeface="+mn-lt"/>
                    </a:rPr>
                    <a:t>shaping</a:t>
                  </a:r>
                  <a:endParaRPr lang="en-GB" b="1" dirty="0">
                    <a:latin typeface="+mn-lt"/>
                  </a:endParaRPr>
                </a:p>
              </p:txBody>
            </p:sp>
          </p:grpSp>
          <p:sp>
            <p:nvSpPr>
              <p:cNvPr id="39" name="Text Box 26">
                <a:extLst>
                  <a:ext uri="{FF2B5EF4-FFF2-40B4-BE49-F238E27FC236}">
                    <a16:creationId xmlns:a16="http://schemas.microsoft.com/office/drawing/2014/main" id="{DBAA48B1-2A30-43CC-83F5-487F75CBE918}"/>
                  </a:ext>
                </a:extLst>
              </p:cNvPr>
              <p:cNvSpPr txBox="1">
                <a:spLocks noChangeArrowheads="1"/>
              </p:cNvSpPr>
              <p:nvPr/>
            </p:nvSpPr>
            <p:spPr bwMode="auto">
              <a:xfrm>
                <a:off x="3830" y="2167"/>
                <a:ext cx="6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latin typeface="+mn-lt"/>
                  </a:rPr>
                  <a:t>Machining</a:t>
                </a:r>
              </a:p>
            </p:txBody>
          </p:sp>
        </p:grpSp>
        <p:sp>
          <p:nvSpPr>
            <p:cNvPr id="37" name="Rectangle 33">
              <a:extLst>
                <a:ext uri="{FF2B5EF4-FFF2-40B4-BE49-F238E27FC236}">
                  <a16:creationId xmlns:a16="http://schemas.microsoft.com/office/drawing/2014/main" id="{94A0D3E9-FC43-4BBB-9A87-8B80C79BCFD2}"/>
                </a:ext>
              </a:extLst>
            </p:cNvPr>
            <p:cNvSpPr>
              <a:spLocks noChangeArrowheads="1"/>
            </p:cNvSpPr>
            <p:nvPr/>
          </p:nvSpPr>
          <p:spPr bwMode="auto">
            <a:xfrm>
              <a:off x="5116052" y="1132305"/>
              <a:ext cx="3045168" cy="258403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42" name="Group 28">
            <a:extLst>
              <a:ext uri="{FF2B5EF4-FFF2-40B4-BE49-F238E27FC236}">
                <a16:creationId xmlns:a16="http://schemas.microsoft.com/office/drawing/2014/main" id="{2A97003D-FC57-48E7-8AE0-A5A82CD0276B}"/>
              </a:ext>
            </a:extLst>
          </p:cNvPr>
          <p:cNvGrpSpPr>
            <a:grpSpLocks/>
          </p:cNvGrpSpPr>
          <p:nvPr/>
        </p:nvGrpSpPr>
        <p:grpSpPr bwMode="auto">
          <a:xfrm>
            <a:off x="5993517" y="3529013"/>
            <a:ext cx="4174760" cy="2593088"/>
            <a:chOff x="5214820" y="4021138"/>
            <a:chExt cx="3976804" cy="2445963"/>
          </a:xfrm>
        </p:grpSpPr>
        <p:grpSp>
          <p:nvGrpSpPr>
            <p:cNvPr id="43" name="Group 37">
              <a:extLst>
                <a:ext uri="{FF2B5EF4-FFF2-40B4-BE49-F238E27FC236}">
                  <a16:creationId xmlns:a16="http://schemas.microsoft.com/office/drawing/2014/main" id="{DB7D98D4-82E8-4378-B124-21D862520005}"/>
                </a:ext>
              </a:extLst>
            </p:cNvPr>
            <p:cNvGrpSpPr>
              <a:grpSpLocks/>
            </p:cNvGrpSpPr>
            <p:nvPr/>
          </p:nvGrpSpPr>
          <p:grpSpPr bwMode="auto">
            <a:xfrm>
              <a:off x="5267324" y="4021138"/>
              <a:ext cx="3924300" cy="2338388"/>
              <a:chOff x="3318" y="2533"/>
              <a:chExt cx="2472" cy="1473"/>
            </a:xfrm>
          </p:grpSpPr>
          <p:sp>
            <p:nvSpPr>
              <p:cNvPr id="45" name="Rectangle 15">
                <a:extLst>
                  <a:ext uri="{FF2B5EF4-FFF2-40B4-BE49-F238E27FC236}">
                    <a16:creationId xmlns:a16="http://schemas.microsoft.com/office/drawing/2014/main" id="{490A658C-A6EE-44D5-9986-B5DFAE376994}"/>
                  </a:ext>
                </a:extLst>
              </p:cNvPr>
              <p:cNvSpPr>
                <a:spLocks noChangeArrowheads="1"/>
              </p:cNvSpPr>
              <p:nvPr/>
            </p:nvSpPr>
            <p:spPr bwMode="auto">
              <a:xfrm>
                <a:off x="5193" y="2897"/>
                <a:ext cx="5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Surface </a:t>
                </a:r>
              </a:p>
              <a:p>
                <a:pPr>
                  <a:spcBef>
                    <a:spcPct val="0"/>
                  </a:spcBef>
                  <a:spcAft>
                    <a:spcPct val="0"/>
                  </a:spcAft>
                </a:pPr>
                <a:r>
                  <a:rPr lang="en-US" b="1" dirty="0">
                    <a:latin typeface="+mn-lt"/>
                  </a:rPr>
                  <a:t>treating</a:t>
                </a:r>
              </a:p>
            </p:txBody>
          </p:sp>
          <p:pic>
            <p:nvPicPr>
              <p:cNvPr id="46" name="Picture 28">
                <a:extLst>
                  <a:ext uri="{FF2B5EF4-FFF2-40B4-BE49-F238E27FC236}">
                    <a16:creationId xmlns:a16="http://schemas.microsoft.com/office/drawing/2014/main" id="{4B4EE027-62DE-4312-B1D6-24AAF5C4D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 y="2533"/>
                <a:ext cx="1645"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8">
                <a:extLst>
                  <a:ext uri="{FF2B5EF4-FFF2-40B4-BE49-F238E27FC236}">
                    <a16:creationId xmlns:a16="http://schemas.microsoft.com/office/drawing/2014/main" id="{B7AB0E4D-E279-4D4F-90D9-777345AFA164}"/>
                  </a:ext>
                </a:extLst>
              </p:cNvPr>
              <p:cNvSpPr txBox="1">
                <a:spLocks noChangeArrowheads="1"/>
              </p:cNvSpPr>
              <p:nvPr/>
            </p:nvSpPr>
            <p:spPr bwMode="auto">
              <a:xfrm>
                <a:off x="4135" y="3804"/>
                <a:ext cx="13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sz="1400" b="1" dirty="0">
                    <a:latin typeface="+mn-lt"/>
                  </a:rPr>
                  <a:t>Painting  </a:t>
                </a:r>
                <a:r>
                  <a:rPr lang="en-GB" sz="1400" dirty="0">
                    <a:latin typeface="+mn-lt"/>
                  </a:rPr>
                  <a:t>                              </a:t>
                </a:r>
              </a:p>
            </p:txBody>
          </p:sp>
        </p:grpSp>
        <p:sp>
          <p:nvSpPr>
            <p:cNvPr id="44" name="Rectangle 33">
              <a:extLst>
                <a:ext uri="{FF2B5EF4-FFF2-40B4-BE49-F238E27FC236}">
                  <a16:creationId xmlns:a16="http://schemas.microsoft.com/office/drawing/2014/main" id="{34C5EB8D-AA05-4A87-9247-CB72B58B797E}"/>
                </a:ext>
              </a:extLst>
            </p:cNvPr>
            <p:cNvSpPr>
              <a:spLocks noChangeArrowheads="1"/>
            </p:cNvSpPr>
            <p:nvPr/>
          </p:nvSpPr>
          <p:spPr bwMode="auto">
            <a:xfrm>
              <a:off x="5214820" y="4023436"/>
              <a:ext cx="2904071" cy="244366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48" name="Group 30">
            <a:extLst>
              <a:ext uri="{FF2B5EF4-FFF2-40B4-BE49-F238E27FC236}">
                <a16:creationId xmlns:a16="http://schemas.microsoft.com/office/drawing/2014/main" id="{4B36047D-860C-4814-9916-61D8C5F419E5}"/>
              </a:ext>
            </a:extLst>
          </p:cNvPr>
          <p:cNvGrpSpPr>
            <a:grpSpLocks/>
          </p:cNvGrpSpPr>
          <p:nvPr/>
        </p:nvGrpSpPr>
        <p:grpSpPr bwMode="auto">
          <a:xfrm>
            <a:off x="1498600" y="3537493"/>
            <a:ext cx="4064000" cy="2528331"/>
            <a:chOff x="584200" y="3956691"/>
            <a:chExt cx="4063781" cy="2528331"/>
          </a:xfrm>
        </p:grpSpPr>
        <p:pic>
          <p:nvPicPr>
            <p:cNvPr id="49" name="Picture 7">
              <a:extLst>
                <a:ext uri="{FF2B5EF4-FFF2-40B4-BE49-F238E27FC236}">
                  <a16:creationId xmlns:a16="http://schemas.microsoft.com/office/drawing/2014/main" id="{72616DA7-0B9E-46BF-ACA9-AF1FD5D25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00500"/>
              <a:ext cx="283845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0">
              <a:extLst>
                <a:ext uri="{FF2B5EF4-FFF2-40B4-BE49-F238E27FC236}">
                  <a16:creationId xmlns:a16="http://schemas.microsoft.com/office/drawing/2014/main" id="{DFFBC69C-BF61-45E4-A29F-5DAE95CA6009}"/>
                </a:ext>
              </a:extLst>
            </p:cNvPr>
            <p:cNvSpPr>
              <a:spLocks noChangeArrowheads="1"/>
            </p:cNvSpPr>
            <p:nvPr/>
          </p:nvSpPr>
          <p:spPr bwMode="auto">
            <a:xfrm>
              <a:off x="584200" y="5003800"/>
              <a:ext cx="853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dirty="0">
                  <a:latin typeface="+mn-lt"/>
                </a:rPr>
                <a:t>Joining</a:t>
              </a:r>
            </a:p>
          </p:txBody>
        </p:sp>
        <p:sp>
          <p:nvSpPr>
            <p:cNvPr id="51" name="Rectangle 14">
              <a:extLst>
                <a:ext uri="{FF2B5EF4-FFF2-40B4-BE49-F238E27FC236}">
                  <a16:creationId xmlns:a16="http://schemas.microsoft.com/office/drawing/2014/main" id="{1803963A-4B5C-45C6-ADAC-B9866899C778}"/>
                </a:ext>
              </a:extLst>
            </p:cNvPr>
            <p:cNvSpPr>
              <a:spLocks noChangeArrowheads="1"/>
            </p:cNvSpPr>
            <p:nvPr/>
          </p:nvSpPr>
          <p:spPr bwMode="auto">
            <a:xfrm>
              <a:off x="1790592" y="6043613"/>
              <a:ext cx="1640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                     Welding</a:t>
              </a:r>
            </a:p>
          </p:txBody>
        </p:sp>
        <p:sp>
          <p:nvSpPr>
            <p:cNvPr id="52" name="Rectangle 33">
              <a:extLst>
                <a:ext uri="{FF2B5EF4-FFF2-40B4-BE49-F238E27FC236}">
                  <a16:creationId xmlns:a16="http://schemas.microsoft.com/office/drawing/2014/main" id="{78DC3614-ACCC-4C9D-8554-0D914ADBB1F7}"/>
                </a:ext>
              </a:extLst>
            </p:cNvPr>
            <p:cNvSpPr>
              <a:spLocks noChangeArrowheads="1"/>
            </p:cNvSpPr>
            <p:nvPr/>
          </p:nvSpPr>
          <p:spPr bwMode="auto">
            <a:xfrm>
              <a:off x="1701581" y="3956691"/>
              <a:ext cx="2946400" cy="2528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2" name="Slide Number Placeholder 1">
            <a:extLst>
              <a:ext uri="{FF2B5EF4-FFF2-40B4-BE49-F238E27FC236}">
                <a16:creationId xmlns:a16="http://schemas.microsoft.com/office/drawing/2014/main" id="{3B5CB023-063D-4627-BBE9-0386A4E9DA24}"/>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20677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4AC91B93-3D0C-4D2A-A87B-B63255D6E98D}"/>
              </a:ext>
            </a:extLst>
          </p:cNvPr>
          <p:cNvGrpSpPr>
            <a:grpSpLocks/>
          </p:cNvGrpSpPr>
          <p:nvPr/>
        </p:nvGrpSpPr>
        <p:grpSpPr bwMode="auto">
          <a:xfrm>
            <a:off x="5080284" y="1115219"/>
            <a:ext cx="5678488" cy="4806950"/>
            <a:chOff x="1872" y="910"/>
            <a:chExt cx="3577" cy="3028"/>
          </a:xfrm>
        </p:grpSpPr>
        <p:grpSp>
          <p:nvGrpSpPr>
            <p:cNvPr id="5" name="Group 70">
              <a:extLst>
                <a:ext uri="{FF2B5EF4-FFF2-40B4-BE49-F238E27FC236}">
                  <a16:creationId xmlns:a16="http://schemas.microsoft.com/office/drawing/2014/main" id="{EDCADBCC-BA92-4EBD-A712-59547EA5D22F}"/>
                </a:ext>
              </a:extLst>
            </p:cNvPr>
            <p:cNvGrpSpPr>
              <a:grpSpLocks/>
            </p:cNvGrpSpPr>
            <p:nvPr/>
          </p:nvGrpSpPr>
          <p:grpSpPr bwMode="auto">
            <a:xfrm>
              <a:off x="2816" y="910"/>
              <a:ext cx="2633" cy="3028"/>
              <a:chOff x="2816" y="910"/>
              <a:chExt cx="2633" cy="3028"/>
            </a:xfrm>
          </p:grpSpPr>
          <p:grpSp>
            <p:nvGrpSpPr>
              <p:cNvPr id="15" name="Group 57">
                <a:extLst>
                  <a:ext uri="{FF2B5EF4-FFF2-40B4-BE49-F238E27FC236}">
                    <a16:creationId xmlns:a16="http://schemas.microsoft.com/office/drawing/2014/main" id="{ABB4ED74-6FDD-4944-A236-37F0C46A1FFD}"/>
                  </a:ext>
                </a:extLst>
              </p:cNvPr>
              <p:cNvGrpSpPr>
                <a:grpSpLocks/>
              </p:cNvGrpSpPr>
              <p:nvPr/>
            </p:nvGrpSpPr>
            <p:grpSpPr bwMode="auto">
              <a:xfrm>
                <a:off x="3452" y="910"/>
                <a:ext cx="1997" cy="3028"/>
                <a:chOff x="3452" y="910"/>
                <a:chExt cx="1997" cy="3028"/>
              </a:xfrm>
            </p:grpSpPr>
            <p:sp>
              <p:nvSpPr>
                <p:cNvPr id="17" name="Line 33">
                  <a:extLst>
                    <a:ext uri="{FF2B5EF4-FFF2-40B4-BE49-F238E27FC236}">
                      <a16:creationId xmlns:a16="http://schemas.microsoft.com/office/drawing/2014/main" id="{28ADE508-1D09-4EC0-B67A-F2F23133E3F7}"/>
                    </a:ext>
                  </a:extLst>
                </p:cNvPr>
                <p:cNvSpPr>
                  <a:spLocks noChangeShapeType="1"/>
                </p:cNvSpPr>
                <p:nvPr/>
              </p:nvSpPr>
              <p:spPr bwMode="auto">
                <a:xfrm>
                  <a:off x="3452" y="2060"/>
                  <a:ext cx="282" cy="9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8" name="Group 56">
                  <a:extLst>
                    <a:ext uri="{FF2B5EF4-FFF2-40B4-BE49-F238E27FC236}">
                      <a16:creationId xmlns:a16="http://schemas.microsoft.com/office/drawing/2014/main" id="{576E9D58-FC88-4CB6-A6BE-80BFD3A809CC}"/>
                    </a:ext>
                  </a:extLst>
                </p:cNvPr>
                <p:cNvGrpSpPr>
                  <a:grpSpLocks/>
                </p:cNvGrpSpPr>
                <p:nvPr/>
              </p:nvGrpSpPr>
              <p:grpSpPr bwMode="auto">
                <a:xfrm>
                  <a:off x="3458" y="910"/>
                  <a:ext cx="1991" cy="3028"/>
                  <a:chOff x="3458" y="910"/>
                  <a:chExt cx="1991" cy="3028"/>
                </a:xfrm>
              </p:grpSpPr>
              <p:sp>
                <p:nvSpPr>
                  <p:cNvPr id="19" name="Line 32">
                    <a:extLst>
                      <a:ext uri="{FF2B5EF4-FFF2-40B4-BE49-F238E27FC236}">
                        <a16:creationId xmlns:a16="http://schemas.microsoft.com/office/drawing/2014/main" id="{DEDF3BB5-81AB-46B8-9ADC-EDE56A22DF9F}"/>
                      </a:ext>
                    </a:extLst>
                  </p:cNvPr>
                  <p:cNvSpPr>
                    <a:spLocks noChangeShapeType="1"/>
                  </p:cNvSpPr>
                  <p:nvPr/>
                </p:nvSpPr>
                <p:spPr bwMode="auto">
                  <a:xfrm flipV="1">
                    <a:off x="3458" y="1411"/>
                    <a:ext cx="247" cy="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Rectangle 36">
                    <a:extLst>
                      <a:ext uri="{FF2B5EF4-FFF2-40B4-BE49-F238E27FC236}">
                        <a16:creationId xmlns:a16="http://schemas.microsoft.com/office/drawing/2014/main" id="{A252DB70-705A-45D1-A460-C1BC9C05BD87}"/>
                      </a:ext>
                    </a:extLst>
                  </p:cNvPr>
                  <p:cNvSpPr>
                    <a:spLocks noChangeArrowheads="1"/>
                  </p:cNvSpPr>
                  <p:nvPr/>
                </p:nvSpPr>
                <p:spPr bwMode="auto">
                  <a:xfrm>
                    <a:off x="3978" y="910"/>
                    <a:ext cx="988" cy="2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1" name="Text Box 37">
                    <a:extLst>
                      <a:ext uri="{FF2B5EF4-FFF2-40B4-BE49-F238E27FC236}">
                        <a16:creationId xmlns:a16="http://schemas.microsoft.com/office/drawing/2014/main" id="{5C768FCE-8CEE-47A8-8CDD-AF48245E7725}"/>
                      </a:ext>
                    </a:extLst>
                  </p:cNvPr>
                  <p:cNvSpPr txBox="1">
                    <a:spLocks noChangeArrowheads="1"/>
                  </p:cNvSpPr>
                  <p:nvPr/>
                </p:nvSpPr>
                <p:spPr bwMode="auto">
                  <a:xfrm>
                    <a:off x="3822" y="910"/>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a:latin typeface="+mn-lt"/>
                      </a:rPr>
                      <a:t>Attributes</a:t>
                    </a:r>
                    <a:endParaRPr lang="en-GB" dirty="0">
                      <a:latin typeface="+mn-lt"/>
                    </a:endParaRPr>
                  </a:p>
                </p:txBody>
              </p:sp>
              <p:sp>
                <p:nvSpPr>
                  <p:cNvPr id="22" name="AutoShape 38">
                    <a:extLst>
                      <a:ext uri="{FF2B5EF4-FFF2-40B4-BE49-F238E27FC236}">
                        <a16:creationId xmlns:a16="http://schemas.microsoft.com/office/drawing/2014/main" id="{1604842D-2102-4E10-B6C4-3840FA85AD07}"/>
                      </a:ext>
                    </a:extLst>
                  </p:cNvPr>
                  <p:cNvSpPr>
                    <a:spLocks/>
                  </p:cNvSpPr>
                  <p:nvPr/>
                </p:nvSpPr>
                <p:spPr bwMode="auto">
                  <a:xfrm rot="5429615">
                    <a:off x="4616" y="3469"/>
                    <a:ext cx="186" cy="272"/>
                  </a:xfrm>
                  <a:prstGeom prst="rightBrace">
                    <a:avLst>
                      <a:gd name="adj1" fmla="val 73848"/>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3" name="Text Box 39">
                    <a:extLst>
                      <a:ext uri="{FF2B5EF4-FFF2-40B4-BE49-F238E27FC236}">
                        <a16:creationId xmlns:a16="http://schemas.microsoft.com/office/drawing/2014/main" id="{F32D4FF4-6CB4-4066-AB20-E821C09C1BAE}"/>
                      </a:ext>
                    </a:extLst>
                  </p:cNvPr>
                  <p:cNvSpPr txBox="1">
                    <a:spLocks noChangeArrowheads="1"/>
                  </p:cNvSpPr>
                  <p:nvPr/>
                </p:nvSpPr>
                <p:spPr bwMode="auto">
                  <a:xfrm>
                    <a:off x="3968" y="3704"/>
                    <a:ext cx="148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dirty="0">
                        <a:solidFill>
                          <a:schemeClr val="accent5"/>
                        </a:solidFill>
                        <a:latin typeface="+mn-lt"/>
                      </a:rPr>
                      <a:t>Process records</a:t>
                    </a:r>
                  </a:p>
                </p:txBody>
              </p:sp>
              <p:grpSp>
                <p:nvGrpSpPr>
                  <p:cNvPr id="24" name="Group 55">
                    <a:extLst>
                      <a:ext uri="{FF2B5EF4-FFF2-40B4-BE49-F238E27FC236}">
                        <a16:creationId xmlns:a16="http://schemas.microsoft.com/office/drawing/2014/main" id="{B26AD2A9-655D-47D4-A7B0-761BD84BAB94}"/>
                      </a:ext>
                    </a:extLst>
                  </p:cNvPr>
                  <p:cNvGrpSpPr>
                    <a:grpSpLocks/>
                  </p:cNvGrpSpPr>
                  <p:nvPr/>
                </p:nvGrpSpPr>
                <p:grpSpPr bwMode="auto">
                  <a:xfrm>
                    <a:off x="3785" y="1214"/>
                    <a:ext cx="1559" cy="2267"/>
                    <a:chOff x="3673" y="1126"/>
                    <a:chExt cx="1559" cy="2267"/>
                  </a:xfrm>
                </p:grpSpPr>
                <p:sp>
                  <p:nvSpPr>
                    <p:cNvPr id="25" name="AutoShape 54">
                      <a:extLst>
                        <a:ext uri="{FF2B5EF4-FFF2-40B4-BE49-F238E27FC236}">
                          <a16:creationId xmlns:a16="http://schemas.microsoft.com/office/drawing/2014/main" id="{E38104C9-762A-4634-9FE0-BC6E4F8CF903}"/>
                        </a:ext>
                      </a:extLst>
                    </p:cNvPr>
                    <p:cNvSpPr>
                      <a:spLocks noChangeArrowheads="1"/>
                    </p:cNvSpPr>
                    <p:nvPr/>
                  </p:nvSpPr>
                  <p:spPr bwMode="auto">
                    <a:xfrm>
                      <a:off x="3673" y="112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latin typeface="+mn-lt"/>
                        </a:rPr>
                        <a:t>      RTM</a:t>
                      </a:r>
                    </a:p>
                    <a:p>
                      <a:pPr>
                        <a:lnSpc>
                          <a:spcPct val="80000"/>
                        </a:lnSpc>
                        <a:spcBef>
                          <a:spcPct val="50000"/>
                        </a:spcBef>
                        <a:spcAft>
                          <a:spcPct val="0"/>
                        </a:spcAft>
                        <a:buClrTx/>
                        <a:buSzTx/>
                        <a:buFontTx/>
                        <a:buNone/>
                      </a:pPr>
                      <a:r>
                        <a:rPr lang="en-GB" sz="1400" b="1" dirty="0">
                          <a:latin typeface="+mn-lt"/>
                        </a:rPr>
                        <a:t>Material</a:t>
                      </a:r>
                      <a:endParaRPr lang="en-GB" sz="1400" dirty="0">
                        <a:latin typeface="+mn-lt"/>
                      </a:endParaRPr>
                    </a:p>
                    <a:p>
                      <a:pPr>
                        <a:lnSpc>
                          <a:spcPct val="80000"/>
                        </a:lnSpc>
                        <a:spcBef>
                          <a:spcPct val="50000"/>
                        </a:spcBef>
                        <a:spcAft>
                          <a:spcPct val="0"/>
                        </a:spcAft>
                        <a:buClrTx/>
                        <a:buSzTx/>
                        <a:buFontTx/>
                        <a:buNone/>
                      </a:pPr>
                      <a:r>
                        <a:rPr lang="en-GB" sz="1400" b="1" dirty="0">
                          <a:latin typeface="+mn-lt"/>
                        </a:rPr>
                        <a:t>Shape</a:t>
                      </a:r>
                      <a:r>
                        <a:rPr lang="en-GB" sz="1400" dirty="0">
                          <a:latin typeface="+mn-lt"/>
                        </a:rPr>
                        <a:t> </a:t>
                      </a:r>
                    </a:p>
                    <a:p>
                      <a:pPr>
                        <a:lnSpc>
                          <a:spcPct val="80000"/>
                        </a:lnSpc>
                        <a:spcBef>
                          <a:spcPct val="50000"/>
                        </a:spcBef>
                        <a:spcAft>
                          <a:spcPct val="0"/>
                        </a:spcAft>
                        <a:buClrTx/>
                        <a:buSzTx/>
                        <a:buFontTx/>
                        <a:buNone/>
                      </a:pPr>
                      <a:r>
                        <a:rPr lang="en-GB" sz="1400" dirty="0">
                          <a:solidFill>
                            <a:schemeClr val="accent3"/>
                          </a:solidFill>
                          <a:latin typeface="+mn-lt"/>
                        </a:rPr>
                        <a:t>Size Range</a:t>
                      </a:r>
                    </a:p>
                    <a:p>
                      <a:pPr>
                        <a:lnSpc>
                          <a:spcPct val="80000"/>
                        </a:lnSpc>
                        <a:spcBef>
                          <a:spcPct val="50000"/>
                        </a:spcBef>
                        <a:spcAft>
                          <a:spcPct val="0"/>
                        </a:spcAft>
                        <a:buClrTx/>
                        <a:buSzTx/>
                        <a:buFontTx/>
                        <a:buNone/>
                      </a:pPr>
                      <a:r>
                        <a:rPr lang="en-GB" sz="1400" dirty="0">
                          <a:solidFill>
                            <a:schemeClr val="accent3"/>
                          </a:solidFill>
                          <a:latin typeface="+mn-lt"/>
                        </a:rPr>
                        <a:t>Min. section</a:t>
                      </a:r>
                    </a:p>
                    <a:p>
                      <a:pPr>
                        <a:lnSpc>
                          <a:spcPct val="80000"/>
                        </a:lnSpc>
                        <a:spcBef>
                          <a:spcPct val="50000"/>
                        </a:spcBef>
                        <a:spcAft>
                          <a:spcPct val="0"/>
                        </a:spcAft>
                        <a:buClrTx/>
                        <a:buSzTx/>
                        <a:buFontTx/>
                        <a:buNone/>
                      </a:pPr>
                      <a:r>
                        <a:rPr lang="en-GB" sz="1400" dirty="0">
                          <a:solidFill>
                            <a:schemeClr val="accent3"/>
                          </a:solidFill>
                          <a:latin typeface="+mn-lt"/>
                        </a:rPr>
                        <a:t>Tolerance</a:t>
                      </a:r>
                    </a:p>
                    <a:p>
                      <a:pPr>
                        <a:lnSpc>
                          <a:spcPct val="80000"/>
                        </a:lnSpc>
                        <a:spcBef>
                          <a:spcPct val="50000"/>
                        </a:spcBef>
                        <a:spcAft>
                          <a:spcPct val="0"/>
                        </a:spcAft>
                        <a:buClrTx/>
                        <a:buSzTx/>
                        <a:buFontTx/>
                        <a:buNone/>
                      </a:pPr>
                      <a:r>
                        <a:rPr lang="en-GB" sz="1400" dirty="0">
                          <a:solidFill>
                            <a:schemeClr val="accent3"/>
                          </a:solidFill>
                          <a:latin typeface="+mn-lt"/>
                        </a:rPr>
                        <a:t>Roughness</a:t>
                      </a:r>
                    </a:p>
                    <a:p>
                      <a:pPr>
                        <a:lnSpc>
                          <a:spcPct val="80000"/>
                        </a:lnSpc>
                        <a:spcBef>
                          <a:spcPct val="50000"/>
                        </a:spcBef>
                        <a:spcAft>
                          <a:spcPct val="0"/>
                        </a:spcAft>
                        <a:buClrTx/>
                        <a:buSzTx/>
                        <a:buFontTx/>
                        <a:buNone/>
                      </a:pPr>
                      <a:r>
                        <a:rPr lang="en-GB" sz="1400" dirty="0">
                          <a:solidFill>
                            <a:schemeClr val="accent3"/>
                          </a:solidFill>
                          <a:latin typeface="+mn-lt"/>
                        </a:rPr>
                        <a:t>Economic batch</a:t>
                      </a:r>
                      <a:endParaRPr lang="en-GB" sz="1400" b="1" dirty="0">
                        <a:solidFill>
                          <a:schemeClr val="accent3"/>
                        </a:solidFill>
                        <a:latin typeface="+mn-lt"/>
                      </a:endParaRPr>
                    </a:p>
                    <a:p>
                      <a:pPr>
                        <a:lnSpc>
                          <a:spcPct val="80000"/>
                        </a:lnSpc>
                        <a:spcBef>
                          <a:spcPct val="50000"/>
                        </a:spcBef>
                        <a:spcAft>
                          <a:spcPct val="0"/>
                        </a:spcAft>
                        <a:buClrTx/>
                        <a:buSzTx/>
                        <a:buFontTx/>
                        <a:buNone/>
                      </a:pPr>
                      <a:r>
                        <a:rPr lang="en-GB" sz="1400" b="1" i="1" dirty="0">
                          <a:latin typeface="+mn-lt"/>
                        </a:rPr>
                        <a:t>Documentation</a:t>
                      </a:r>
                    </a:p>
                    <a:p>
                      <a:pPr>
                        <a:lnSpc>
                          <a:spcPct val="80000"/>
                        </a:lnSpc>
                        <a:spcBef>
                          <a:spcPct val="50000"/>
                        </a:spcBef>
                        <a:spcAft>
                          <a:spcPct val="0"/>
                        </a:spcAft>
                        <a:buClrTx/>
                        <a:buSzTx/>
                        <a:buFontTx/>
                        <a:buNone/>
                      </a:pPr>
                      <a:r>
                        <a:rPr lang="en-GB" sz="1400" dirty="0">
                          <a:solidFill>
                            <a:schemeClr val="accent3"/>
                          </a:solidFill>
                          <a:latin typeface="+mn-lt"/>
                        </a:rPr>
                        <a:t>-- specific</a:t>
                      </a:r>
                    </a:p>
                    <a:p>
                      <a:pPr>
                        <a:lnSpc>
                          <a:spcPct val="80000"/>
                        </a:lnSpc>
                        <a:spcBef>
                          <a:spcPct val="50000"/>
                        </a:spcBef>
                        <a:spcAft>
                          <a:spcPct val="0"/>
                        </a:spcAft>
                        <a:buClrTx/>
                        <a:buSzTx/>
                        <a:buFontTx/>
                        <a:buNone/>
                      </a:pPr>
                      <a:r>
                        <a:rPr lang="en-GB" sz="1400" dirty="0">
                          <a:solidFill>
                            <a:schemeClr val="accent3"/>
                          </a:solidFill>
                          <a:latin typeface="+mn-lt"/>
                        </a:rPr>
                        <a:t>-- general</a:t>
                      </a:r>
                    </a:p>
                  </p:txBody>
                </p:sp>
                <p:sp>
                  <p:nvSpPr>
                    <p:cNvPr id="26" name="AutoShape 53">
                      <a:extLst>
                        <a:ext uri="{FF2B5EF4-FFF2-40B4-BE49-F238E27FC236}">
                          <a16:creationId xmlns:a16="http://schemas.microsoft.com/office/drawing/2014/main" id="{B5EC5AC2-CB7D-4348-B7CA-AE078BD54BEF}"/>
                        </a:ext>
                      </a:extLst>
                    </p:cNvPr>
                    <p:cNvSpPr>
                      <a:spLocks noChangeArrowheads="1"/>
                    </p:cNvSpPr>
                    <p:nvPr/>
                  </p:nvSpPr>
                  <p:spPr bwMode="auto">
                    <a:xfrm>
                      <a:off x="3817" y="124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latin typeface="+mn-lt"/>
                        </a:rPr>
                        <a:t>Blow </a:t>
                      </a:r>
                      <a:r>
                        <a:rPr lang="en-US" sz="1600" b="1" dirty="0">
                          <a:latin typeface="+mn-lt"/>
                        </a:rPr>
                        <a:t>molding</a:t>
                      </a:r>
                    </a:p>
                    <a:p>
                      <a:pPr>
                        <a:lnSpc>
                          <a:spcPct val="80000"/>
                        </a:lnSpc>
                        <a:spcBef>
                          <a:spcPct val="50000"/>
                        </a:spcBef>
                        <a:spcAft>
                          <a:spcPct val="0"/>
                        </a:spcAft>
                        <a:buClrTx/>
                        <a:buSzTx/>
                        <a:buFontTx/>
                        <a:buNone/>
                      </a:pPr>
                      <a:r>
                        <a:rPr lang="en-GB" sz="1400" b="1" dirty="0">
                          <a:latin typeface="+mn-lt"/>
                        </a:rPr>
                        <a:t>Material</a:t>
                      </a:r>
                      <a:endParaRPr lang="en-GB" sz="1400" dirty="0">
                        <a:latin typeface="+mn-lt"/>
                      </a:endParaRPr>
                    </a:p>
                    <a:p>
                      <a:pPr>
                        <a:lnSpc>
                          <a:spcPct val="80000"/>
                        </a:lnSpc>
                        <a:spcBef>
                          <a:spcPct val="50000"/>
                        </a:spcBef>
                        <a:spcAft>
                          <a:spcPct val="0"/>
                        </a:spcAft>
                        <a:buClrTx/>
                        <a:buSzTx/>
                        <a:buFontTx/>
                        <a:buNone/>
                      </a:pPr>
                      <a:r>
                        <a:rPr lang="en-GB" sz="1400" b="1" dirty="0">
                          <a:latin typeface="+mn-lt"/>
                        </a:rPr>
                        <a:t>Shape</a:t>
                      </a:r>
                      <a:r>
                        <a:rPr lang="en-GB" sz="1400" dirty="0">
                          <a:latin typeface="+mn-lt"/>
                        </a:rPr>
                        <a:t> </a:t>
                      </a:r>
                    </a:p>
                    <a:p>
                      <a:pPr>
                        <a:lnSpc>
                          <a:spcPct val="80000"/>
                        </a:lnSpc>
                        <a:spcBef>
                          <a:spcPct val="50000"/>
                        </a:spcBef>
                        <a:spcAft>
                          <a:spcPct val="0"/>
                        </a:spcAft>
                        <a:buClrTx/>
                        <a:buSzTx/>
                        <a:buFontTx/>
                        <a:buNone/>
                      </a:pPr>
                      <a:r>
                        <a:rPr lang="en-GB" sz="1400" dirty="0">
                          <a:solidFill>
                            <a:schemeClr val="tx2"/>
                          </a:solidFill>
                          <a:latin typeface="+mn-lt"/>
                        </a:rPr>
                        <a:t>Size Range</a:t>
                      </a:r>
                    </a:p>
                    <a:p>
                      <a:pPr>
                        <a:lnSpc>
                          <a:spcPct val="80000"/>
                        </a:lnSpc>
                        <a:spcBef>
                          <a:spcPct val="50000"/>
                        </a:spcBef>
                        <a:spcAft>
                          <a:spcPct val="0"/>
                        </a:spcAft>
                        <a:buClrTx/>
                        <a:buSzTx/>
                        <a:buFontTx/>
                        <a:buNone/>
                      </a:pPr>
                      <a:r>
                        <a:rPr lang="en-GB" sz="1400" dirty="0">
                          <a:solidFill>
                            <a:schemeClr val="tx2"/>
                          </a:solidFill>
                          <a:latin typeface="+mn-lt"/>
                        </a:rPr>
                        <a:t>Min. section</a:t>
                      </a:r>
                    </a:p>
                    <a:p>
                      <a:pPr>
                        <a:lnSpc>
                          <a:spcPct val="80000"/>
                        </a:lnSpc>
                        <a:spcBef>
                          <a:spcPct val="50000"/>
                        </a:spcBef>
                        <a:spcAft>
                          <a:spcPct val="0"/>
                        </a:spcAft>
                        <a:buClrTx/>
                        <a:buSzTx/>
                        <a:buFontTx/>
                        <a:buNone/>
                      </a:pPr>
                      <a:r>
                        <a:rPr lang="en-GB" sz="1400" dirty="0">
                          <a:solidFill>
                            <a:schemeClr val="tx2"/>
                          </a:solidFill>
                          <a:latin typeface="+mn-lt"/>
                        </a:rPr>
                        <a:t>Tolerance</a:t>
                      </a:r>
                    </a:p>
                    <a:p>
                      <a:pPr>
                        <a:lnSpc>
                          <a:spcPct val="80000"/>
                        </a:lnSpc>
                        <a:spcBef>
                          <a:spcPct val="50000"/>
                        </a:spcBef>
                        <a:spcAft>
                          <a:spcPct val="0"/>
                        </a:spcAft>
                        <a:buClrTx/>
                        <a:buSzTx/>
                        <a:buFontTx/>
                        <a:buNone/>
                      </a:pPr>
                      <a:r>
                        <a:rPr lang="en-GB" sz="1400" dirty="0">
                          <a:solidFill>
                            <a:schemeClr val="tx2"/>
                          </a:solidFill>
                          <a:latin typeface="+mn-lt"/>
                        </a:rPr>
                        <a:t>Roughness</a:t>
                      </a:r>
                    </a:p>
                    <a:p>
                      <a:pPr>
                        <a:lnSpc>
                          <a:spcPct val="80000"/>
                        </a:lnSpc>
                        <a:spcBef>
                          <a:spcPct val="50000"/>
                        </a:spcBef>
                        <a:spcAft>
                          <a:spcPct val="0"/>
                        </a:spcAft>
                        <a:buClrTx/>
                        <a:buSzTx/>
                        <a:buFontTx/>
                        <a:buNone/>
                      </a:pPr>
                      <a:r>
                        <a:rPr lang="en-GB" sz="1400" dirty="0">
                          <a:solidFill>
                            <a:schemeClr val="tx2"/>
                          </a:solidFill>
                          <a:latin typeface="+mn-lt"/>
                        </a:rPr>
                        <a:t>Economic batch</a:t>
                      </a:r>
                      <a:endParaRPr lang="en-GB" sz="1400" b="1" dirty="0">
                        <a:solidFill>
                          <a:schemeClr val="tx2"/>
                        </a:solidFill>
                        <a:latin typeface="+mn-lt"/>
                      </a:endParaRPr>
                    </a:p>
                    <a:p>
                      <a:pPr>
                        <a:lnSpc>
                          <a:spcPct val="80000"/>
                        </a:lnSpc>
                        <a:spcBef>
                          <a:spcPct val="50000"/>
                        </a:spcBef>
                        <a:spcAft>
                          <a:spcPct val="0"/>
                        </a:spcAft>
                        <a:buClrTx/>
                        <a:buSzTx/>
                        <a:buFontTx/>
                        <a:buNone/>
                      </a:pPr>
                      <a:r>
                        <a:rPr lang="en-GB" sz="1400" b="1" i="1" dirty="0">
                          <a:latin typeface="+mn-lt"/>
                        </a:rPr>
                        <a:t>Documentation</a:t>
                      </a:r>
                    </a:p>
                    <a:p>
                      <a:pPr>
                        <a:lnSpc>
                          <a:spcPct val="80000"/>
                        </a:lnSpc>
                        <a:spcBef>
                          <a:spcPct val="50000"/>
                        </a:spcBef>
                        <a:spcAft>
                          <a:spcPct val="0"/>
                        </a:spcAft>
                        <a:buClrTx/>
                        <a:buSzTx/>
                        <a:buFontTx/>
                        <a:buNone/>
                      </a:pPr>
                      <a:r>
                        <a:rPr lang="en-GB" sz="1400" dirty="0">
                          <a:solidFill>
                            <a:schemeClr val="tx2"/>
                          </a:solidFill>
                          <a:latin typeface="+mn-lt"/>
                        </a:rPr>
                        <a:t>-- specific</a:t>
                      </a:r>
                    </a:p>
                    <a:p>
                      <a:pPr>
                        <a:lnSpc>
                          <a:spcPct val="80000"/>
                        </a:lnSpc>
                        <a:spcBef>
                          <a:spcPct val="50000"/>
                        </a:spcBef>
                        <a:spcAft>
                          <a:spcPct val="0"/>
                        </a:spcAft>
                        <a:buClrTx/>
                        <a:buSzTx/>
                        <a:buFontTx/>
                        <a:buNone/>
                      </a:pPr>
                      <a:r>
                        <a:rPr lang="en-GB" sz="1400" dirty="0">
                          <a:solidFill>
                            <a:schemeClr val="tx2"/>
                          </a:solidFill>
                          <a:latin typeface="+mn-lt"/>
                        </a:rPr>
                        <a:t>-- general</a:t>
                      </a:r>
                    </a:p>
                  </p:txBody>
                </p:sp>
                <p:sp>
                  <p:nvSpPr>
                    <p:cNvPr id="27" name="AutoShape 40">
                      <a:extLst>
                        <a:ext uri="{FF2B5EF4-FFF2-40B4-BE49-F238E27FC236}">
                          <a16:creationId xmlns:a16="http://schemas.microsoft.com/office/drawing/2014/main" id="{EFF5FBF0-4D6B-4AD5-9BD8-EF348E3A9DC7}"/>
                        </a:ext>
                      </a:extLst>
                    </p:cNvPr>
                    <p:cNvSpPr>
                      <a:spLocks noChangeArrowheads="1"/>
                    </p:cNvSpPr>
                    <p:nvPr/>
                  </p:nvSpPr>
                  <p:spPr bwMode="auto">
                    <a:xfrm>
                      <a:off x="3961" y="1390"/>
                      <a:ext cx="1271" cy="2003"/>
                    </a:xfrm>
                    <a:prstGeom prst="roundRect">
                      <a:avLst>
                        <a:gd name="adj" fmla="val 8157"/>
                      </a:avLst>
                    </a:prstGeom>
                    <a:solidFill>
                      <a:schemeClr val="bg1"/>
                    </a:solidFill>
                    <a:ln w="19050">
                      <a:solidFill>
                        <a:srgbClr val="FFB71B"/>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solidFill>
                            <a:sysClr val="windowText" lastClr="000000"/>
                          </a:solidFill>
                          <a:latin typeface="+mn-lt"/>
                        </a:rPr>
                        <a:t>Injection molding</a:t>
                      </a:r>
                    </a:p>
                    <a:p>
                      <a:pPr>
                        <a:lnSpc>
                          <a:spcPct val="80000"/>
                        </a:lnSpc>
                        <a:spcBef>
                          <a:spcPct val="50000"/>
                        </a:spcBef>
                        <a:spcAft>
                          <a:spcPct val="0"/>
                        </a:spcAft>
                        <a:buClrTx/>
                        <a:buSzTx/>
                        <a:buFontTx/>
                        <a:buNone/>
                      </a:pPr>
                      <a:r>
                        <a:rPr lang="en-GB" sz="1400" b="1" dirty="0">
                          <a:latin typeface="+mn-lt"/>
                        </a:rPr>
                        <a:t>Material</a:t>
                      </a:r>
                      <a:endParaRPr lang="en-GB" sz="1400" dirty="0">
                        <a:latin typeface="+mn-lt"/>
                      </a:endParaRPr>
                    </a:p>
                    <a:p>
                      <a:pPr>
                        <a:lnSpc>
                          <a:spcPct val="80000"/>
                        </a:lnSpc>
                        <a:spcBef>
                          <a:spcPct val="50000"/>
                        </a:spcBef>
                        <a:spcAft>
                          <a:spcPct val="0"/>
                        </a:spcAft>
                        <a:buClrTx/>
                        <a:buSzTx/>
                        <a:buFontTx/>
                        <a:buNone/>
                      </a:pPr>
                      <a:r>
                        <a:rPr lang="en-GB" sz="1400" b="1" dirty="0">
                          <a:latin typeface="+mn-lt"/>
                        </a:rPr>
                        <a:t>Shape</a:t>
                      </a:r>
                      <a:r>
                        <a:rPr lang="en-GB" sz="1400" dirty="0">
                          <a:latin typeface="+mn-lt"/>
                        </a:rPr>
                        <a:t> </a:t>
                      </a:r>
                    </a:p>
                    <a:p>
                      <a:pPr>
                        <a:lnSpc>
                          <a:spcPct val="80000"/>
                        </a:lnSpc>
                        <a:spcBef>
                          <a:spcPct val="50000"/>
                        </a:spcBef>
                        <a:spcAft>
                          <a:spcPct val="0"/>
                        </a:spcAft>
                        <a:buClrTx/>
                        <a:buSzTx/>
                        <a:buFontTx/>
                        <a:buNone/>
                      </a:pPr>
                      <a:r>
                        <a:rPr lang="en-GB" sz="1400" dirty="0">
                          <a:solidFill>
                            <a:schemeClr val="tx2"/>
                          </a:solidFill>
                          <a:latin typeface="+mn-lt"/>
                        </a:rPr>
                        <a:t>Size Range</a:t>
                      </a:r>
                    </a:p>
                    <a:p>
                      <a:pPr>
                        <a:lnSpc>
                          <a:spcPct val="80000"/>
                        </a:lnSpc>
                        <a:spcBef>
                          <a:spcPct val="50000"/>
                        </a:spcBef>
                        <a:spcAft>
                          <a:spcPct val="0"/>
                        </a:spcAft>
                        <a:buClrTx/>
                        <a:buSzTx/>
                        <a:buFontTx/>
                        <a:buNone/>
                      </a:pPr>
                      <a:r>
                        <a:rPr lang="en-GB" sz="1400" dirty="0">
                          <a:solidFill>
                            <a:schemeClr val="tx2"/>
                          </a:solidFill>
                          <a:latin typeface="+mn-lt"/>
                        </a:rPr>
                        <a:t>Min. section</a:t>
                      </a:r>
                    </a:p>
                    <a:p>
                      <a:pPr>
                        <a:lnSpc>
                          <a:spcPct val="80000"/>
                        </a:lnSpc>
                        <a:spcBef>
                          <a:spcPct val="50000"/>
                        </a:spcBef>
                        <a:spcAft>
                          <a:spcPct val="0"/>
                        </a:spcAft>
                        <a:buClrTx/>
                        <a:buSzTx/>
                        <a:buFontTx/>
                        <a:buNone/>
                      </a:pPr>
                      <a:r>
                        <a:rPr lang="en-GB" sz="1400" dirty="0">
                          <a:solidFill>
                            <a:schemeClr val="tx2"/>
                          </a:solidFill>
                          <a:latin typeface="+mn-lt"/>
                        </a:rPr>
                        <a:t>Tolerance</a:t>
                      </a:r>
                    </a:p>
                    <a:p>
                      <a:pPr>
                        <a:lnSpc>
                          <a:spcPct val="80000"/>
                        </a:lnSpc>
                        <a:spcBef>
                          <a:spcPct val="50000"/>
                        </a:spcBef>
                        <a:spcAft>
                          <a:spcPct val="0"/>
                        </a:spcAft>
                        <a:buClrTx/>
                        <a:buSzTx/>
                        <a:buFontTx/>
                        <a:buNone/>
                      </a:pPr>
                      <a:r>
                        <a:rPr lang="en-GB" sz="1400" dirty="0">
                          <a:solidFill>
                            <a:schemeClr val="tx2"/>
                          </a:solidFill>
                          <a:latin typeface="+mn-lt"/>
                        </a:rPr>
                        <a:t>Roughness</a:t>
                      </a:r>
                    </a:p>
                    <a:p>
                      <a:pPr>
                        <a:lnSpc>
                          <a:spcPct val="80000"/>
                        </a:lnSpc>
                        <a:spcBef>
                          <a:spcPct val="50000"/>
                        </a:spcBef>
                        <a:spcAft>
                          <a:spcPct val="0"/>
                        </a:spcAft>
                        <a:buClrTx/>
                        <a:buSzTx/>
                        <a:buFontTx/>
                        <a:buNone/>
                      </a:pPr>
                      <a:r>
                        <a:rPr lang="en-GB" sz="1400" dirty="0">
                          <a:solidFill>
                            <a:schemeClr val="tx2"/>
                          </a:solidFill>
                          <a:latin typeface="+mn-lt"/>
                        </a:rPr>
                        <a:t>Economic batch</a:t>
                      </a:r>
                      <a:endParaRPr lang="en-GB" sz="1400" b="1" dirty="0">
                        <a:solidFill>
                          <a:schemeClr val="tx2"/>
                        </a:solidFill>
                        <a:latin typeface="+mn-lt"/>
                      </a:endParaRPr>
                    </a:p>
                    <a:p>
                      <a:pPr>
                        <a:lnSpc>
                          <a:spcPct val="80000"/>
                        </a:lnSpc>
                        <a:spcBef>
                          <a:spcPct val="50000"/>
                        </a:spcBef>
                        <a:spcAft>
                          <a:spcPct val="0"/>
                        </a:spcAft>
                        <a:buClrTx/>
                        <a:buSzTx/>
                        <a:buFontTx/>
                        <a:buNone/>
                      </a:pPr>
                      <a:r>
                        <a:rPr lang="en-GB" sz="1400" b="1" i="1" dirty="0">
                          <a:solidFill>
                            <a:sysClr val="windowText" lastClr="000000"/>
                          </a:solidFill>
                          <a:latin typeface="+mn-lt"/>
                        </a:rPr>
                        <a:t>Documentation</a:t>
                      </a:r>
                    </a:p>
                    <a:p>
                      <a:pPr>
                        <a:lnSpc>
                          <a:spcPct val="80000"/>
                        </a:lnSpc>
                        <a:spcBef>
                          <a:spcPct val="50000"/>
                        </a:spcBef>
                        <a:spcAft>
                          <a:spcPct val="0"/>
                        </a:spcAft>
                        <a:buClrTx/>
                        <a:buSzTx/>
                        <a:buFontTx/>
                        <a:buNone/>
                      </a:pPr>
                      <a:r>
                        <a:rPr lang="en-GB" sz="1400" dirty="0">
                          <a:solidFill>
                            <a:schemeClr val="tx2"/>
                          </a:solidFill>
                          <a:latin typeface="+mn-lt"/>
                        </a:rPr>
                        <a:t>-- specific</a:t>
                      </a:r>
                    </a:p>
                    <a:p>
                      <a:pPr>
                        <a:lnSpc>
                          <a:spcPct val="80000"/>
                        </a:lnSpc>
                        <a:spcBef>
                          <a:spcPct val="50000"/>
                        </a:spcBef>
                        <a:spcAft>
                          <a:spcPct val="0"/>
                        </a:spcAft>
                        <a:buClrTx/>
                        <a:buSzTx/>
                        <a:buFontTx/>
                        <a:buNone/>
                      </a:pPr>
                      <a:r>
                        <a:rPr lang="en-GB" sz="1400" dirty="0">
                          <a:solidFill>
                            <a:schemeClr val="tx2"/>
                          </a:solidFill>
                          <a:latin typeface="+mn-lt"/>
                        </a:rPr>
                        <a:t>-- general</a:t>
                      </a:r>
                    </a:p>
                  </p:txBody>
                </p:sp>
              </p:grpSp>
            </p:grpSp>
          </p:grpSp>
          <p:sp>
            <p:nvSpPr>
              <p:cNvPr id="16" name="Rectangle 60">
                <a:extLst>
                  <a:ext uri="{FF2B5EF4-FFF2-40B4-BE49-F238E27FC236}">
                    <a16:creationId xmlns:a16="http://schemas.microsoft.com/office/drawing/2014/main" id="{7868BFB0-55CE-4015-87A1-428EE4EFE1D1}"/>
                  </a:ext>
                </a:extLst>
              </p:cNvPr>
              <p:cNvSpPr>
                <a:spLocks noChangeArrowheads="1"/>
              </p:cNvSpPr>
              <p:nvPr/>
            </p:nvSpPr>
            <p:spPr bwMode="auto">
              <a:xfrm>
                <a:off x="2816" y="1944"/>
                <a:ext cx="544" cy="233"/>
              </a:xfrm>
              <a:prstGeom prst="rect">
                <a:avLst/>
              </a:prstGeom>
              <a:solidFill>
                <a:schemeClr val="accent2">
                  <a:alpha val="50195"/>
                </a:schemeClr>
              </a:solidFill>
              <a:ln w="19050">
                <a:solidFill>
                  <a:srgbClr val="FFB71B"/>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6" name="Group 71">
              <a:extLst>
                <a:ext uri="{FF2B5EF4-FFF2-40B4-BE49-F238E27FC236}">
                  <a16:creationId xmlns:a16="http://schemas.microsoft.com/office/drawing/2014/main" id="{CBAD8AA1-22CA-4BB7-BDC6-6023397FE56A}"/>
                </a:ext>
              </a:extLst>
            </p:cNvPr>
            <p:cNvGrpSpPr>
              <a:grpSpLocks/>
            </p:cNvGrpSpPr>
            <p:nvPr/>
          </p:nvGrpSpPr>
          <p:grpSpPr bwMode="auto">
            <a:xfrm>
              <a:off x="1872" y="916"/>
              <a:ext cx="1863" cy="1717"/>
              <a:chOff x="1872" y="916"/>
              <a:chExt cx="1863" cy="1717"/>
            </a:xfrm>
          </p:grpSpPr>
          <p:grpSp>
            <p:nvGrpSpPr>
              <p:cNvPr id="7" name="Group 24">
                <a:extLst>
                  <a:ext uri="{FF2B5EF4-FFF2-40B4-BE49-F238E27FC236}">
                    <a16:creationId xmlns:a16="http://schemas.microsoft.com/office/drawing/2014/main" id="{8FB15BA1-1E0D-401A-A5EA-0A53B01C0F4D}"/>
                  </a:ext>
                </a:extLst>
              </p:cNvPr>
              <p:cNvGrpSpPr>
                <a:grpSpLocks/>
              </p:cNvGrpSpPr>
              <p:nvPr/>
            </p:nvGrpSpPr>
            <p:grpSpPr bwMode="auto">
              <a:xfrm>
                <a:off x="2507" y="916"/>
                <a:ext cx="1228" cy="1717"/>
                <a:chOff x="2404" y="916"/>
                <a:chExt cx="1133" cy="1717"/>
              </a:xfrm>
            </p:grpSpPr>
            <p:grpSp>
              <p:nvGrpSpPr>
                <p:cNvPr id="9" name="Group 25">
                  <a:extLst>
                    <a:ext uri="{FF2B5EF4-FFF2-40B4-BE49-F238E27FC236}">
                      <a16:creationId xmlns:a16="http://schemas.microsoft.com/office/drawing/2014/main" id="{1F2BC70F-D86B-4372-A7BF-9B6EE0BF66D5}"/>
                    </a:ext>
                  </a:extLst>
                </p:cNvPr>
                <p:cNvGrpSpPr>
                  <a:grpSpLocks/>
                </p:cNvGrpSpPr>
                <p:nvPr/>
              </p:nvGrpSpPr>
              <p:grpSpPr bwMode="auto">
                <a:xfrm>
                  <a:off x="2730" y="916"/>
                  <a:ext cx="720" cy="240"/>
                  <a:chOff x="2976" y="816"/>
                  <a:chExt cx="720" cy="240"/>
                </a:xfrm>
              </p:grpSpPr>
              <p:sp>
                <p:nvSpPr>
                  <p:cNvPr id="13" name="Rectangle 26">
                    <a:extLst>
                      <a:ext uri="{FF2B5EF4-FFF2-40B4-BE49-F238E27FC236}">
                        <a16:creationId xmlns:a16="http://schemas.microsoft.com/office/drawing/2014/main" id="{D41A42CC-203A-49D5-9B82-4E9D8D1CC3B8}"/>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27">
                    <a:extLst>
                      <a:ext uri="{FF2B5EF4-FFF2-40B4-BE49-F238E27FC236}">
                        <a16:creationId xmlns:a16="http://schemas.microsoft.com/office/drawing/2014/main" id="{884BB55E-DF16-49B0-AF8E-43639B149E30}"/>
                      </a:ext>
                    </a:extLst>
                  </p:cNvPr>
                  <p:cNvSpPr txBox="1">
                    <a:spLocks noChangeArrowheads="1"/>
                  </p:cNvSpPr>
                  <p:nvPr/>
                </p:nvSpPr>
                <p:spPr bwMode="auto">
                  <a:xfrm>
                    <a:off x="3024" y="816"/>
                    <a:ext cx="5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dirty="0">
                        <a:latin typeface="+mn-lt"/>
                      </a:rPr>
                      <a:t>Member</a:t>
                    </a:r>
                    <a:endParaRPr lang="en-US" b="1" dirty="0">
                      <a:latin typeface="+mn-lt"/>
                    </a:endParaRPr>
                  </a:p>
                </p:txBody>
              </p:sp>
            </p:grpSp>
            <p:sp>
              <p:nvSpPr>
                <p:cNvPr id="10" name="Text Box 28">
                  <a:extLst>
                    <a:ext uri="{FF2B5EF4-FFF2-40B4-BE49-F238E27FC236}">
                      <a16:creationId xmlns:a16="http://schemas.microsoft.com/office/drawing/2014/main" id="{BC4F4F13-A076-427F-BA9A-41DF6E820628}"/>
                    </a:ext>
                  </a:extLst>
                </p:cNvPr>
                <p:cNvSpPr txBox="1">
                  <a:spLocks noChangeArrowheads="1"/>
                </p:cNvSpPr>
                <p:nvPr/>
              </p:nvSpPr>
              <p:spPr bwMode="auto">
                <a:xfrm>
                  <a:off x="2675" y="1516"/>
                  <a:ext cx="86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buClrTx/>
                    <a:buSzTx/>
                    <a:buFontTx/>
                    <a:buNone/>
                  </a:pPr>
                  <a:r>
                    <a:rPr lang="en-GB" sz="1400" b="1" dirty="0">
                      <a:latin typeface="+mn-lt"/>
                    </a:rPr>
                    <a:t>Compression</a:t>
                  </a:r>
                </a:p>
                <a:p>
                  <a:pPr>
                    <a:spcBef>
                      <a:spcPct val="35000"/>
                    </a:spcBef>
                    <a:spcAft>
                      <a:spcPct val="35000"/>
                    </a:spcAft>
                    <a:buClrTx/>
                    <a:buSzTx/>
                    <a:buFontTx/>
                    <a:buNone/>
                  </a:pPr>
                  <a:r>
                    <a:rPr lang="en-GB" sz="1400" b="1" dirty="0">
                      <a:latin typeface="+mn-lt"/>
                    </a:rPr>
                    <a:t>Rotation</a:t>
                  </a:r>
                  <a:endParaRPr lang="en-GB" sz="1400" b="1" dirty="0">
                    <a:solidFill>
                      <a:srgbClr val="A50021"/>
                    </a:solidFill>
                    <a:latin typeface="+mn-lt"/>
                  </a:endParaRPr>
                </a:p>
                <a:p>
                  <a:pPr>
                    <a:spcBef>
                      <a:spcPct val="35000"/>
                    </a:spcBef>
                    <a:spcAft>
                      <a:spcPct val="35000"/>
                    </a:spcAft>
                    <a:buClrTx/>
                    <a:buSzTx/>
                    <a:buFontTx/>
                    <a:buNone/>
                  </a:pPr>
                  <a:r>
                    <a:rPr lang="en-GB" sz="1400" b="1" dirty="0">
                      <a:latin typeface="+mn-lt"/>
                    </a:rPr>
                    <a:t>Injection</a:t>
                  </a:r>
                </a:p>
                <a:p>
                  <a:pPr>
                    <a:spcBef>
                      <a:spcPct val="35000"/>
                    </a:spcBef>
                    <a:spcAft>
                      <a:spcPct val="35000"/>
                    </a:spcAft>
                    <a:buClrTx/>
                    <a:buSzTx/>
                    <a:buFontTx/>
                    <a:buNone/>
                  </a:pPr>
                  <a:r>
                    <a:rPr lang="en-GB" sz="1400" b="1" dirty="0">
                      <a:latin typeface="+mn-lt"/>
                    </a:rPr>
                    <a:t>RTM</a:t>
                  </a:r>
                </a:p>
                <a:p>
                  <a:pPr>
                    <a:spcBef>
                      <a:spcPct val="35000"/>
                    </a:spcBef>
                    <a:spcAft>
                      <a:spcPct val="35000"/>
                    </a:spcAft>
                    <a:buClrTx/>
                    <a:buSzTx/>
                    <a:buFontTx/>
                    <a:buNone/>
                  </a:pPr>
                  <a:r>
                    <a:rPr lang="en-GB" sz="1400" b="1" dirty="0">
                      <a:latin typeface="+mn-lt"/>
                    </a:rPr>
                    <a:t>Blow</a:t>
                  </a:r>
                </a:p>
              </p:txBody>
            </p:sp>
            <p:sp>
              <p:nvSpPr>
                <p:cNvPr id="11" name="Line 29">
                  <a:extLst>
                    <a:ext uri="{FF2B5EF4-FFF2-40B4-BE49-F238E27FC236}">
                      <a16:creationId xmlns:a16="http://schemas.microsoft.com/office/drawing/2014/main" id="{8BF1EDEB-E344-4F47-B43A-DE40D0197732}"/>
                    </a:ext>
                  </a:extLst>
                </p:cNvPr>
                <p:cNvSpPr>
                  <a:spLocks noChangeShapeType="1"/>
                </p:cNvSpPr>
                <p:nvPr/>
              </p:nvSpPr>
              <p:spPr bwMode="auto">
                <a:xfrm flipV="1">
                  <a:off x="2418" y="1620"/>
                  <a:ext cx="276" cy="3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30">
                  <a:extLst>
                    <a:ext uri="{FF2B5EF4-FFF2-40B4-BE49-F238E27FC236}">
                      <a16:creationId xmlns:a16="http://schemas.microsoft.com/office/drawing/2014/main" id="{8859F7EC-0160-429D-863B-00FAACC5C4E5}"/>
                    </a:ext>
                  </a:extLst>
                </p:cNvPr>
                <p:cNvSpPr>
                  <a:spLocks noChangeShapeType="1"/>
                </p:cNvSpPr>
                <p:nvPr/>
              </p:nvSpPr>
              <p:spPr bwMode="auto">
                <a:xfrm>
                  <a:off x="2404" y="2016"/>
                  <a:ext cx="29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8" name="Rectangle 59">
                <a:extLst>
                  <a:ext uri="{FF2B5EF4-FFF2-40B4-BE49-F238E27FC236}">
                    <a16:creationId xmlns:a16="http://schemas.microsoft.com/office/drawing/2014/main" id="{6704D230-B168-46E3-9B15-982370F62D0F}"/>
                  </a:ext>
                </a:extLst>
              </p:cNvPr>
              <p:cNvSpPr>
                <a:spLocks noChangeArrowheads="1"/>
              </p:cNvSpPr>
              <p:nvPr/>
            </p:nvSpPr>
            <p:spPr bwMode="auto">
              <a:xfrm>
                <a:off x="1872" y="1880"/>
                <a:ext cx="592"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sp>
        <p:nvSpPr>
          <p:cNvPr id="2" name="Slide Number Placeholder 1">
            <a:extLst>
              <a:ext uri="{FF2B5EF4-FFF2-40B4-BE49-F238E27FC236}">
                <a16:creationId xmlns:a16="http://schemas.microsoft.com/office/drawing/2014/main" id="{FAA7C648-6FEC-436A-AE13-05F258E1682C}"/>
              </a:ext>
            </a:extLst>
          </p:cNvPr>
          <p:cNvSpPr>
            <a:spLocks noGrp="1"/>
          </p:cNvSpPr>
          <p:nvPr>
            <p:ph type="sldNum" sz="quarter" idx="11"/>
          </p:nvPr>
        </p:nvSpPr>
        <p:spPr/>
        <p:txBody>
          <a:bodyPr/>
          <a:lstStyle/>
          <a:p>
            <a:fld id="{F0D23093-2AB0-F74C-B865-1A12A15B650E}" type="slidenum">
              <a:rPr lang="en-US" smtClean="0">
                <a:latin typeface="+mn-lt"/>
              </a:rPr>
              <a:pPr/>
              <a:t>5</a:t>
            </a:fld>
            <a:endParaRPr lang="en-US" dirty="0">
              <a:latin typeface="+mn-lt"/>
            </a:endParaRPr>
          </a:p>
        </p:txBody>
      </p:sp>
      <p:sp>
        <p:nvSpPr>
          <p:cNvPr id="3" name="Title 2">
            <a:extLst>
              <a:ext uri="{FF2B5EF4-FFF2-40B4-BE49-F238E27FC236}">
                <a16:creationId xmlns:a16="http://schemas.microsoft.com/office/drawing/2014/main" id="{801FE0A1-B780-4524-8417-1437580040E5}"/>
              </a:ext>
            </a:extLst>
          </p:cNvPr>
          <p:cNvSpPr>
            <a:spLocks noGrp="1"/>
          </p:cNvSpPr>
          <p:nvPr>
            <p:ph type="title"/>
          </p:nvPr>
        </p:nvSpPr>
        <p:spPr/>
        <p:txBody>
          <a:bodyPr/>
          <a:lstStyle/>
          <a:p>
            <a:r>
              <a:rPr lang="en-US" dirty="0">
                <a:latin typeface="+mn-lt"/>
              </a:rPr>
              <a:t>Organizing information: the PROCESS TREE</a:t>
            </a:r>
          </a:p>
        </p:txBody>
      </p:sp>
      <p:grpSp>
        <p:nvGrpSpPr>
          <p:cNvPr id="28" name="Group 69">
            <a:extLst>
              <a:ext uri="{FF2B5EF4-FFF2-40B4-BE49-F238E27FC236}">
                <a16:creationId xmlns:a16="http://schemas.microsoft.com/office/drawing/2014/main" id="{059ADF34-85CE-431D-A8AE-127D64B73DFA}"/>
              </a:ext>
            </a:extLst>
          </p:cNvPr>
          <p:cNvGrpSpPr>
            <a:grpSpLocks/>
          </p:cNvGrpSpPr>
          <p:nvPr/>
        </p:nvGrpSpPr>
        <p:grpSpPr bwMode="auto">
          <a:xfrm>
            <a:off x="1622710" y="1113631"/>
            <a:ext cx="2101850" cy="2292349"/>
            <a:chOff x="-322" y="909"/>
            <a:chExt cx="1324" cy="1444"/>
          </a:xfrm>
        </p:grpSpPr>
        <p:grpSp>
          <p:nvGrpSpPr>
            <p:cNvPr id="29" name="Group 51">
              <a:extLst>
                <a:ext uri="{FF2B5EF4-FFF2-40B4-BE49-F238E27FC236}">
                  <a16:creationId xmlns:a16="http://schemas.microsoft.com/office/drawing/2014/main" id="{398D3059-8564-43EF-AF4D-EB3ADB6639CE}"/>
                </a:ext>
              </a:extLst>
            </p:cNvPr>
            <p:cNvGrpSpPr>
              <a:grpSpLocks/>
            </p:cNvGrpSpPr>
            <p:nvPr/>
          </p:nvGrpSpPr>
          <p:grpSpPr bwMode="auto">
            <a:xfrm>
              <a:off x="-322" y="909"/>
              <a:ext cx="1324" cy="260"/>
              <a:chOff x="-297" y="909"/>
              <a:chExt cx="1222" cy="260"/>
            </a:xfrm>
          </p:grpSpPr>
          <p:sp>
            <p:nvSpPr>
              <p:cNvPr id="32" name="Rectangle 5">
                <a:extLst>
                  <a:ext uri="{FF2B5EF4-FFF2-40B4-BE49-F238E27FC236}">
                    <a16:creationId xmlns:a16="http://schemas.microsoft.com/office/drawing/2014/main" id="{8913DE60-FAB2-4D48-8E87-D991A83E4926}"/>
                  </a:ext>
                </a:extLst>
              </p:cNvPr>
              <p:cNvSpPr>
                <a:spLocks noChangeArrowheads="1"/>
              </p:cNvSpPr>
              <p:nvPr/>
            </p:nvSpPr>
            <p:spPr bwMode="auto">
              <a:xfrm>
                <a:off x="-297" y="909"/>
                <a:ext cx="1222"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33" name="Text Box 6">
                <a:extLst>
                  <a:ext uri="{FF2B5EF4-FFF2-40B4-BE49-F238E27FC236}">
                    <a16:creationId xmlns:a16="http://schemas.microsoft.com/office/drawing/2014/main" id="{B07C5F5B-879E-464A-888D-B51F707E8F57}"/>
                  </a:ext>
                </a:extLst>
              </p:cNvPr>
              <p:cNvSpPr txBox="1">
                <a:spLocks noChangeArrowheads="1"/>
              </p:cNvSpPr>
              <p:nvPr/>
            </p:nvSpPr>
            <p:spPr bwMode="auto">
              <a:xfrm>
                <a:off x="-274" y="919"/>
                <a:ext cx="1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a:latin typeface="+mn-lt"/>
                  </a:rPr>
                  <a:t>ProcessUniverse</a:t>
                </a:r>
              </a:p>
            </p:txBody>
          </p:sp>
        </p:grpSp>
        <p:sp>
          <p:nvSpPr>
            <p:cNvPr id="30" name="Oval 65">
              <a:extLst>
                <a:ext uri="{FF2B5EF4-FFF2-40B4-BE49-F238E27FC236}">
                  <a16:creationId xmlns:a16="http://schemas.microsoft.com/office/drawing/2014/main" id="{9CAD1930-62FE-4005-A407-3E47EAE1D7AB}"/>
                </a:ext>
              </a:extLst>
            </p:cNvPr>
            <p:cNvSpPr>
              <a:spLocks noChangeArrowheads="1"/>
            </p:cNvSpPr>
            <p:nvPr/>
          </p:nvSpPr>
          <p:spPr bwMode="auto">
            <a:xfrm>
              <a:off x="-74" y="1891"/>
              <a:ext cx="1027" cy="462"/>
            </a:xfrm>
            <a:prstGeom prst="ellipse">
              <a:avLst/>
            </a:prstGeom>
            <a:solidFill>
              <a:schemeClr val="accent2">
                <a:alpha val="50195"/>
              </a:schemeClr>
            </a:solidFill>
            <a:ln w="38100">
              <a:solidFill>
                <a:srgbClr val="FFB71B"/>
              </a:solidFill>
              <a:round/>
              <a:headEnd/>
              <a:tailEnd/>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31" name="Text Box 66">
              <a:extLst>
                <a:ext uri="{FF2B5EF4-FFF2-40B4-BE49-F238E27FC236}">
                  <a16:creationId xmlns:a16="http://schemas.microsoft.com/office/drawing/2014/main" id="{DD989466-6C5C-4989-8884-FFF4DB6D6069}"/>
                </a:ext>
              </a:extLst>
            </p:cNvPr>
            <p:cNvSpPr txBox="1">
              <a:spLocks noChangeArrowheads="1"/>
            </p:cNvSpPr>
            <p:nvPr/>
          </p:nvSpPr>
          <p:spPr bwMode="auto">
            <a:xfrm>
              <a:off x="-6" y="1925"/>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grpSp>
        <p:nvGrpSpPr>
          <p:cNvPr id="34" name="Group 75">
            <a:extLst>
              <a:ext uri="{FF2B5EF4-FFF2-40B4-BE49-F238E27FC236}">
                <a16:creationId xmlns:a16="http://schemas.microsoft.com/office/drawing/2014/main" id="{A54DB741-624F-4E64-AD9C-93766D3C6F4E}"/>
              </a:ext>
            </a:extLst>
          </p:cNvPr>
          <p:cNvGrpSpPr>
            <a:grpSpLocks/>
          </p:cNvGrpSpPr>
          <p:nvPr/>
        </p:nvGrpSpPr>
        <p:grpSpPr bwMode="auto">
          <a:xfrm>
            <a:off x="3975384" y="1134269"/>
            <a:ext cx="3251200" cy="3003549"/>
            <a:chOff x="1176" y="912"/>
            <a:chExt cx="2048" cy="1892"/>
          </a:xfrm>
        </p:grpSpPr>
        <p:sp>
          <p:nvSpPr>
            <p:cNvPr id="35" name="Rectangle 58">
              <a:extLst>
                <a:ext uri="{FF2B5EF4-FFF2-40B4-BE49-F238E27FC236}">
                  <a16:creationId xmlns:a16="http://schemas.microsoft.com/office/drawing/2014/main" id="{E635F643-3EE9-423A-B35D-72B8FF1F0A97}"/>
                </a:ext>
              </a:extLst>
            </p:cNvPr>
            <p:cNvSpPr>
              <a:spLocks noChangeArrowheads="1"/>
            </p:cNvSpPr>
            <p:nvPr/>
          </p:nvSpPr>
          <p:spPr bwMode="auto">
            <a:xfrm>
              <a:off x="1176" y="1976"/>
              <a:ext cx="504"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36" name="Group 73">
              <a:extLst>
                <a:ext uri="{FF2B5EF4-FFF2-40B4-BE49-F238E27FC236}">
                  <a16:creationId xmlns:a16="http://schemas.microsoft.com/office/drawing/2014/main" id="{92E29F18-655A-4239-9254-68C797D0BF2F}"/>
                </a:ext>
              </a:extLst>
            </p:cNvPr>
            <p:cNvGrpSpPr>
              <a:grpSpLocks/>
            </p:cNvGrpSpPr>
            <p:nvPr/>
          </p:nvGrpSpPr>
          <p:grpSpPr bwMode="auto">
            <a:xfrm>
              <a:off x="1716" y="912"/>
              <a:ext cx="1508" cy="1892"/>
              <a:chOff x="1716" y="912"/>
              <a:chExt cx="1508" cy="1892"/>
            </a:xfrm>
          </p:grpSpPr>
          <p:grpSp>
            <p:nvGrpSpPr>
              <p:cNvPr id="37" name="Group 72">
                <a:extLst>
                  <a:ext uri="{FF2B5EF4-FFF2-40B4-BE49-F238E27FC236}">
                    <a16:creationId xmlns:a16="http://schemas.microsoft.com/office/drawing/2014/main" id="{28AF307E-B206-4175-9BDF-10DAF025FE20}"/>
                  </a:ext>
                </a:extLst>
              </p:cNvPr>
              <p:cNvGrpSpPr>
                <a:grpSpLocks/>
              </p:cNvGrpSpPr>
              <p:nvPr/>
            </p:nvGrpSpPr>
            <p:grpSpPr bwMode="auto">
              <a:xfrm>
                <a:off x="1970" y="912"/>
                <a:ext cx="829" cy="240"/>
                <a:chOff x="1970" y="912"/>
                <a:chExt cx="829" cy="240"/>
              </a:xfrm>
            </p:grpSpPr>
            <p:sp>
              <p:nvSpPr>
                <p:cNvPr id="41" name="Rectangle 19">
                  <a:extLst>
                    <a:ext uri="{FF2B5EF4-FFF2-40B4-BE49-F238E27FC236}">
                      <a16:creationId xmlns:a16="http://schemas.microsoft.com/office/drawing/2014/main" id="{30D2214F-0D34-413C-B334-C208C9DF54A1}"/>
                    </a:ext>
                  </a:extLst>
                </p:cNvPr>
                <p:cNvSpPr>
                  <a:spLocks noChangeArrowheads="1"/>
                </p:cNvSpPr>
                <p:nvPr/>
              </p:nvSpPr>
              <p:spPr bwMode="auto">
                <a:xfrm>
                  <a:off x="2096" y="912"/>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2" name="Text Box 20">
                  <a:extLst>
                    <a:ext uri="{FF2B5EF4-FFF2-40B4-BE49-F238E27FC236}">
                      <a16:creationId xmlns:a16="http://schemas.microsoft.com/office/drawing/2014/main" id="{27910CF7-F80B-4FDE-9BF8-F3635E161409}"/>
                    </a:ext>
                  </a:extLst>
                </p:cNvPr>
                <p:cNvSpPr txBox="1">
                  <a:spLocks noChangeArrowheads="1"/>
                </p:cNvSpPr>
                <p:nvPr/>
              </p:nvSpPr>
              <p:spPr bwMode="auto">
                <a:xfrm>
                  <a:off x="1970" y="916"/>
                  <a:ext cx="8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ts val="0"/>
                    </a:spcBef>
                    <a:spcAft>
                      <a:spcPct val="0"/>
                    </a:spcAft>
                    <a:buClrTx/>
                    <a:buSzTx/>
                    <a:buFontTx/>
                    <a:buNone/>
                  </a:pPr>
                  <a:r>
                    <a:rPr lang="en-GB" b="1" dirty="0">
                      <a:latin typeface="+mn-lt"/>
                    </a:rPr>
                    <a:t>Class</a:t>
                  </a:r>
                </a:p>
              </p:txBody>
            </p:sp>
          </p:grpSp>
          <p:sp>
            <p:nvSpPr>
              <p:cNvPr id="38" name="Line 22">
                <a:extLst>
                  <a:ext uri="{FF2B5EF4-FFF2-40B4-BE49-F238E27FC236}">
                    <a16:creationId xmlns:a16="http://schemas.microsoft.com/office/drawing/2014/main" id="{29A3D1E2-9C4E-486D-BEAD-88550B9E32DE}"/>
                  </a:ext>
                </a:extLst>
              </p:cNvPr>
              <p:cNvSpPr>
                <a:spLocks noChangeShapeType="1"/>
              </p:cNvSpPr>
              <p:nvPr/>
            </p:nvSpPr>
            <p:spPr bwMode="auto">
              <a:xfrm flipV="1">
                <a:off x="1729" y="1566"/>
                <a:ext cx="17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9" name="Line 23">
                <a:extLst>
                  <a:ext uri="{FF2B5EF4-FFF2-40B4-BE49-F238E27FC236}">
                    <a16:creationId xmlns:a16="http://schemas.microsoft.com/office/drawing/2014/main" id="{2AC3EBE8-1935-461E-AC64-81EC89AF9820}"/>
                  </a:ext>
                </a:extLst>
              </p:cNvPr>
              <p:cNvSpPr>
                <a:spLocks noChangeShapeType="1"/>
              </p:cNvSpPr>
              <p:nvPr/>
            </p:nvSpPr>
            <p:spPr bwMode="auto">
              <a:xfrm>
                <a:off x="1716" y="2088"/>
                <a:ext cx="176"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Text Box 21">
                <a:extLst>
                  <a:ext uri="{FF2B5EF4-FFF2-40B4-BE49-F238E27FC236}">
                    <a16:creationId xmlns:a16="http://schemas.microsoft.com/office/drawing/2014/main" id="{E9D5FDA8-FC64-455A-8C53-5B7C510B5FAC}"/>
                  </a:ext>
                </a:extLst>
              </p:cNvPr>
              <p:cNvSpPr txBox="1">
                <a:spLocks noChangeArrowheads="1"/>
              </p:cNvSpPr>
              <p:nvPr/>
            </p:nvSpPr>
            <p:spPr bwMode="auto">
              <a:xfrm>
                <a:off x="1874" y="1273"/>
                <a:ext cx="135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endParaRPr lang="en-GB" sz="1400" b="1" dirty="0">
                  <a:latin typeface="+mn-lt"/>
                </a:endParaRPr>
              </a:p>
              <a:p>
                <a:pPr>
                  <a:spcBef>
                    <a:spcPct val="35000"/>
                  </a:spcBef>
                  <a:spcAft>
                    <a:spcPct val="35000"/>
                  </a:spcAft>
                  <a:buClrTx/>
                  <a:buSzTx/>
                  <a:buFontTx/>
                  <a:buNone/>
                </a:pPr>
                <a:r>
                  <a:rPr lang="en-GB" sz="1400" b="1" dirty="0">
                    <a:latin typeface="+mn-lt"/>
                  </a:rPr>
                  <a:t>Casting</a:t>
                </a:r>
                <a:endParaRPr lang="en-GB" sz="1400" b="1" dirty="0">
                  <a:solidFill>
                    <a:srgbClr val="A50021"/>
                  </a:solidFill>
                  <a:latin typeface="+mn-lt"/>
                </a:endParaRPr>
              </a:p>
              <a:p>
                <a:pPr>
                  <a:spcBef>
                    <a:spcPct val="35000"/>
                  </a:spcBef>
                  <a:spcAft>
                    <a:spcPct val="35000"/>
                  </a:spcAft>
                  <a:buClrTx/>
                  <a:buSzTx/>
                  <a:buFontTx/>
                  <a:buNone/>
                </a:pPr>
                <a:r>
                  <a:rPr lang="en-GB" sz="1400" b="1" dirty="0">
                    <a:latin typeface="+mn-lt"/>
                  </a:rPr>
                  <a:t>Deformation</a:t>
                </a:r>
              </a:p>
              <a:p>
                <a:pPr>
                  <a:spcBef>
                    <a:spcPct val="35000"/>
                  </a:spcBef>
                  <a:spcAft>
                    <a:spcPct val="35000"/>
                  </a:spcAft>
                  <a:buClrTx/>
                  <a:buSzTx/>
                  <a:buFontTx/>
                  <a:buNone/>
                </a:pPr>
                <a:r>
                  <a:rPr lang="en-US" sz="1400" b="1" dirty="0">
                    <a:latin typeface="+mn-lt"/>
                  </a:rPr>
                  <a:t> Molding</a:t>
                </a:r>
              </a:p>
              <a:p>
                <a:pPr>
                  <a:spcBef>
                    <a:spcPct val="35000"/>
                  </a:spcBef>
                  <a:spcAft>
                    <a:spcPct val="35000"/>
                  </a:spcAft>
                  <a:buClrTx/>
                  <a:buSzTx/>
                  <a:buFontTx/>
                  <a:buNone/>
                </a:pPr>
                <a:r>
                  <a:rPr lang="en-GB" sz="1400" b="1" dirty="0">
                    <a:latin typeface="+mn-lt"/>
                  </a:rPr>
                  <a:t>Composite </a:t>
                </a:r>
              </a:p>
              <a:p>
                <a:pPr>
                  <a:spcBef>
                    <a:spcPct val="35000"/>
                  </a:spcBef>
                  <a:spcAft>
                    <a:spcPct val="35000"/>
                  </a:spcAft>
                  <a:buClrTx/>
                  <a:buSzTx/>
                  <a:buFontTx/>
                  <a:buNone/>
                </a:pPr>
                <a:r>
                  <a:rPr lang="en-GB" sz="1400" b="1" dirty="0">
                    <a:latin typeface="+mn-lt"/>
                  </a:rPr>
                  <a:t>Powder</a:t>
                </a:r>
              </a:p>
              <a:p>
                <a:pPr>
                  <a:spcBef>
                    <a:spcPct val="35000"/>
                  </a:spcBef>
                  <a:spcAft>
                    <a:spcPct val="35000"/>
                  </a:spcAft>
                  <a:buClrTx/>
                  <a:buSzTx/>
                  <a:buFontTx/>
                  <a:buNone/>
                </a:pPr>
                <a:r>
                  <a:rPr lang="en-GB" sz="1400" b="1" dirty="0">
                    <a:latin typeface="+mn-lt"/>
                  </a:rPr>
                  <a:t>Rapid prototyping</a:t>
                </a:r>
              </a:p>
            </p:txBody>
          </p:sp>
        </p:grpSp>
      </p:grpSp>
      <p:grpSp>
        <p:nvGrpSpPr>
          <p:cNvPr id="43" name="Group 10">
            <a:extLst>
              <a:ext uri="{FF2B5EF4-FFF2-40B4-BE49-F238E27FC236}">
                <a16:creationId xmlns:a16="http://schemas.microsoft.com/office/drawing/2014/main" id="{2E1A5150-F8BD-48BD-876A-67D4995C835D}"/>
              </a:ext>
            </a:extLst>
          </p:cNvPr>
          <p:cNvGrpSpPr>
            <a:grpSpLocks/>
          </p:cNvGrpSpPr>
          <p:nvPr/>
        </p:nvGrpSpPr>
        <p:grpSpPr bwMode="auto">
          <a:xfrm>
            <a:off x="3647728" y="1124744"/>
            <a:ext cx="1602420" cy="2983781"/>
            <a:chOff x="985" y="916"/>
            <a:chExt cx="932" cy="1782"/>
          </a:xfrm>
        </p:grpSpPr>
        <p:grpSp>
          <p:nvGrpSpPr>
            <p:cNvPr id="44" name="Group 11">
              <a:extLst>
                <a:ext uri="{FF2B5EF4-FFF2-40B4-BE49-F238E27FC236}">
                  <a16:creationId xmlns:a16="http://schemas.microsoft.com/office/drawing/2014/main" id="{9608F157-03F4-4443-BCD8-43B09A6749C0}"/>
                </a:ext>
              </a:extLst>
            </p:cNvPr>
            <p:cNvGrpSpPr>
              <a:grpSpLocks/>
            </p:cNvGrpSpPr>
            <p:nvPr/>
          </p:nvGrpSpPr>
          <p:grpSpPr bwMode="auto">
            <a:xfrm>
              <a:off x="1188" y="916"/>
              <a:ext cx="729" cy="240"/>
              <a:chOff x="1362" y="910"/>
              <a:chExt cx="729" cy="240"/>
            </a:xfrm>
          </p:grpSpPr>
          <p:sp>
            <p:nvSpPr>
              <p:cNvPr id="48" name="Rectangle 12">
                <a:extLst>
                  <a:ext uri="{FF2B5EF4-FFF2-40B4-BE49-F238E27FC236}">
                    <a16:creationId xmlns:a16="http://schemas.microsoft.com/office/drawing/2014/main" id="{691B6ED8-FBDB-48AB-AFDC-C4E12A2D3561}"/>
                  </a:ext>
                </a:extLst>
              </p:cNvPr>
              <p:cNvSpPr>
                <a:spLocks noChangeArrowheads="1"/>
              </p:cNvSpPr>
              <p:nvPr/>
            </p:nvSpPr>
            <p:spPr bwMode="auto">
              <a:xfrm>
                <a:off x="1410" y="914"/>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3">
                <a:extLst>
                  <a:ext uri="{FF2B5EF4-FFF2-40B4-BE49-F238E27FC236}">
                    <a16:creationId xmlns:a16="http://schemas.microsoft.com/office/drawing/2014/main" id="{FCBB11C1-1FFC-46BC-8F60-44BC8B4AB8BA}"/>
                  </a:ext>
                </a:extLst>
              </p:cNvPr>
              <p:cNvSpPr txBox="1">
                <a:spLocks noChangeArrowheads="1"/>
              </p:cNvSpPr>
              <p:nvPr/>
            </p:nvSpPr>
            <p:spPr bwMode="auto">
              <a:xfrm>
                <a:off x="1362" y="910"/>
                <a:ext cx="72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a:latin typeface="+mn-lt"/>
                  </a:rPr>
                  <a:t>Family</a:t>
                </a:r>
                <a:endParaRPr lang="en-GB" dirty="0">
                  <a:latin typeface="+mn-lt"/>
                </a:endParaRPr>
              </a:p>
            </p:txBody>
          </p:sp>
        </p:grpSp>
        <p:sp>
          <p:nvSpPr>
            <p:cNvPr id="45" name="Text Box 14">
              <a:extLst>
                <a:ext uri="{FF2B5EF4-FFF2-40B4-BE49-F238E27FC236}">
                  <a16:creationId xmlns:a16="http://schemas.microsoft.com/office/drawing/2014/main" id="{B2B8DE58-4674-4634-ACB3-EBF8CC2DBDAC}"/>
                </a:ext>
              </a:extLst>
            </p:cNvPr>
            <p:cNvSpPr txBox="1">
              <a:spLocks noChangeArrowheads="1"/>
            </p:cNvSpPr>
            <p:nvPr/>
          </p:nvSpPr>
          <p:spPr bwMode="auto">
            <a:xfrm>
              <a:off x="1142" y="1558"/>
              <a:ext cx="50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b="1" dirty="0">
                  <a:latin typeface="+mn-lt"/>
                </a:rPr>
                <a:t>Joining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Shaping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Surfacing</a:t>
              </a:r>
            </a:p>
            <a:p>
              <a:pPr>
                <a:lnSpc>
                  <a:spcPct val="70000"/>
                </a:lnSpc>
                <a:spcBef>
                  <a:spcPct val="50000"/>
                </a:spcBef>
                <a:spcAft>
                  <a:spcPct val="0"/>
                </a:spcAft>
                <a:buClrTx/>
                <a:buSzTx/>
                <a:buFontTx/>
                <a:buChar char="•"/>
              </a:pPr>
              <a:endParaRPr lang="en-US" sz="1600" b="1" dirty="0">
                <a:latin typeface="+mn-lt"/>
              </a:endParaRPr>
            </a:p>
          </p:txBody>
        </p:sp>
        <p:sp>
          <p:nvSpPr>
            <p:cNvPr id="46" name="Line 15">
              <a:extLst>
                <a:ext uri="{FF2B5EF4-FFF2-40B4-BE49-F238E27FC236}">
                  <a16:creationId xmlns:a16="http://schemas.microsoft.com/office/drawing/2014/main" id="{9B4D6A5E-9308-41CA-8127-55FFDE216951}"/>
                </a:ext>
              </a:extLst>
            </p:cNvPr>
            <p:cNvSpPr>
              <a:spLocks noChangeShapeType="1"/>
            </p:cNvSpPr>
            <p:nvPr/>
          </p:nvSpPr>
          <p:spPr bwMode="auto">
            <a:xfrm flipV="1">
              <a:off x="985" y="1699"/>
              <a:ext cx="146"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 name="Line 16">
              <a:extLst>
                <a:ext uri="{FF2B5EF4-FFF2-40B4-BE49-F238E27FC236}">
                  <a16:creationId xmlns:a16="http://schemas.microsoft.com/office/drawing/2014/main" id="{D086DF71-7713-48F1-85D7-C75F99E48715}"/>
                </a:ext>
              </a:extLst>
            </p:cNvPr>
            <p:cNvSpPr>
              <a:spLocks noChangeShapeType="1"/>
            </p:cNvSpPr>
            <p:nvPr/>
          </p:nvSpPr>
          <p:spPr bwMode="auto">
            <a:xfrm>
              <a:off x="993" y="2103"/>
              <a:ext cx="163"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40365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A0FC65-080D-9433-5B82-E2C1B9841480}"/>
              </a:ext>
            </a:extLst>
          </p:cNvPr>
          <p:cNvPicPr>
            <a:picLocks noChangeAspect="1"/>
          </p:cNvPicPr>
          <p:nvPr/>
        </p:nvPicPr>
        <p:blipFill>
          <a:blip r:embed="rId3"/>
          <a:stretch>
            <a:fillRect/>
          </a:stretch>
        </p:blipFill>
        <p:spPr>
          <a:xfrm>
            <a:off x="1143000" y="762000"/>
            <a:ext cx="6983528" cy="5486400"/>
          </a:xfrm>
          <a:prstGeom prst="rect">
            <a:avLst/>
          </a:prstGeom>
          <a:ln>
            <a:solidFill>
              <a:schemeClr val="tx1"/>
            </a:solidFill>
          </a:ln>
        </p:spPr>
      </p:pic>
      <p:sp>
        <p:nvSpPr>
          <p:cNvPr id="10242" name="Rectangle 1026"/>
          <p:cNvSpPr>
            <a:spLocks noGrp="1" noChangeArrowheads="1"/>
          </p:cNvSpPr>
          <p:nvPr>
            <p:ph type="title"/>
          </p:nvPr>
        </p:nvSpPr>
        <p:spPr>
          <a:ln w="9525"/>
        </p:spPr>
        <p:txBody>
          <a:bodyPr/>
          <a:lstStyle/>
          <a:p>
            <a:r>
              <a:rPr lang="en-GB" dirty="0">
                <a:latin typeface="+mn-lt"/>
              </a:rPr>
              <a:t>Finding information in the Ansys Granta EduPack Software</a:t>
            </a:r>
          </a:p>
        </p:txBody>
      </p:sp>
      <p:cxnSp>
        <p:nvCxnSpPr>
          <p:cNvPr id="5" name="Straight Arrow Connector 4"/>
          <p:cNvCxnSpPr/>
          <p:nvPr/>
        </p:nvCxnSpPr>
        <p:spPr bwMode="auto">
          <a:xfrm>
            <a:off x="3823996" y="4033681"/>
            <a:ext cx="2459214" cy="0"/>
          </a:xfrm>
          <a:prstGeom prst="straightConnector1">
            <a:avLst/>
          </a:prstGeom>
          <a:noFill/>
          <a:ln w="9525" cap="flat" cmpd="sng" algn="ctr">
            <a:noFill/>
            <a:prstDash val="solid"/>
            <a:round/>
            <a:headEnd type="none" w="med" len="med"/>
            <a:tailEnd type="triangle"/>
          </a:ln>
          <a:effectLst/>
        </p:spPr>
      </p:cxnSp>
      <p:cxnSp>
        <p:nvCxnSpPr>
          <p:cNvPr id="161" name="Straight Arrow Connector 160"/>
          <p:cNvCxnSpPr/>
          <p:nvPr/>
        </p:nvCxnSpPr>
        <p:spPr bwMode="auto">
          <a:xfrm>
            <a:off x="4004087" y="3992685"/>
            <a:ext cx="2459214" cy="0"/>
          </a:xfrm>
          <a:prstGeom prst="straightConnector1">
            <a:avLst/>
          </a:prstGeom>
          <a:noFill/>
          <a:ln w="9525" cap="flat" cmpd="sng" algn="ctr">
            <a:noFill/>
            <a:prstDash val="solid"/>
            <a:round/>
            <a:headEnd type="none" w="med" len="med"/>
            <a:tailEnd type="triangle"/>
          </a:ln>
          <a:effectLst/>
        </p:spPr>
      </p:cxnSp>
      <p:sp>
        <p:nvSpPr>
          <p:cNvPr id="169" name="TextBox 168"/>
          <p:cNvSpPr txBox="1"/>
          <p:nvPr/>
        </p:nvSpPr>
        <p:spPr>
          <a:xfrm>
            <a:off x="8458200" y="1942238"/>
            <a:ext cx="2972873" cy="584775"/>
          </a:xfrm>
          <a:prstGeom prst="rect">
            <a:avLst/>
          </a:prstGeom>
          <a:solidFill>
            <a:schemeClr val="bg1"/>
          </a:solidFill>
          <a:ln w="28575">
            <a:solidFill>
              <a:srgbClr val="FFC000"/>
            </a:solidFill>
          </a:ln>
        </p:spPr>
        <p:txBody>
          <a:bodyPr wrap="square" rtlCol="0">
            <a:spAutoFit/>
          </a:bodyPr>
          <a:lstStyle/>
          <a:p>
            <a:r>
              <a:rPr lang="en-GB" sz="1600" dirty="0"/>
              <a:t>The cost model is implemented for selected shaping records</a:t>
            </a:r>
          </a:p>
        </p:txBody>
      </p:sp>
      <p:sp>
        <p:nvSpPr>
          <p:cNvPr id="3" name="Slide Number Placeholder 2">
            <a:extLst>
              <a:ext uri="{FF2B5EF4-FFF2-40B4-BE49-F238E27FC236}">
                <a16:creationId xmlns:a16="http://schemas.microsoft.com/office/drawing/2014/main" id="{13652254-15D6-44B0-B8B9-7597E8EA3C23}"/>
              </a:ext>
            </a:extLst>
          </p:cNvPr>
          <p:cNvSpPr>
            <a:spLocks noGrp="1"/>
          </p:cNvSpPr>
          <p:nvPr>
            <p:ph type="sldNum" sz="quarter" idx="11"/>
          </p:nvPr>
        </p:nvSpPr>
        <p:spPr/>
        <p:txBody>
          <a:bodyPr/>
          <a:lstStyle/>
          <a:p>
            <a:fld id="{F0D23093-2AB0-F74C-B865-1A12A15B650E}" type="slidenum">
              <a:rPr lang="en-US" smtClean="0"/>
              <a:pPr/>
              <a:t>6</a:t>
            </a:fld>
            <a:endParaRPr lang="en-US" dirty="0"/>
          </a:p>
        </p:txBody>
      </p:sp>
      <p:pic>
        <p:nvPicPr>
          <p:cNvPr id="10" name="Picture 9">
            <a:extLst>
              <a:ext uri="{FF2B5EF4-FFF2-40B4-BE49-F238E27FC236}">
                <a16:creationId xmlns:a16="http://schemas.microsoft.com/office/drawing/2014/main" id="{395E5B41-8DBE-FA58-084A-566458E64F00}"/>
              </a:ext>
            </a:extLst>
          </p:cNvPr>
          <p:cNvPicPr>
            <a:picLocks noChangeAspect="1"/>
          </p:cNvPicPr>
          <p:nvPr/>
        </p:nvPicPr>
        <p:blipFill>
          <a:blip r:embed="rId4"/>
          <a:stretch>
            <a:fillRect/>
          </a:stretch>
        </p:blipFill>
        <p:spPr>
          <a:xfrm>
            <a:off x="6463301" y="2743200"/>
            <a:ext cx="4798363" cy="3200400"/>
          </a:xfrm>
          <a:prstGeom prst="rect">
            <a:avLst/>
          </a:prstGeom>
          <a:ln>
            <a:solidFill>
              <a:schemeClr val="tx1"/>
            </a:solidFill>
          </a:ln>
        </p:spPr>
      </p:pic>
      <p:sp>
        <p:nvSpPr>
          <p:cNvPr id="170" name="TextBox 169"/>
          <p:cNvSpPr txBox="1"/>
          <p:nvPr/>
        </p:nvSpPr>
        <p:spPr>
          <a:xfrm>
            <a:off x="6496236" y="2895600"/>
            <a:ext cx="4798363" cy="369332"/>
          </a:xfrm>
          <a:prstGeom prst="rect">
            <a:avLst/>
          </a:prstGeom>
          <a:noFill/>
          <a:ln w="28575">
            <a:solidFill>
              <a:srgbClr val="FFC000"/>
            </a:solidFill>
          </a:ln>
        </p:spPr>
        <p:txBody>
          <a:bodyPr wrap="square" rtlCol="0">
            <a:spAutoFit/>
          </a:bodyPr>
          <a:lstStyle/>
          <a:p>
            <a:endParaRPr lang="en-GB" dirty="0"/>
          </a:p>
        </p:txBody>
      </p:sp>
    </p:spTree>
    <p:extLst>
      <p:ext uri="{BB962C8B-B14F-4D97-AF65-F5344CB8AC3E}">
        <p14:creationId xmlns:p14="http://schemas.microsoft.com/office/powerpoint/2010/main" val="14925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44411F-B224-FD1A-CFEA-9B1FC768CADA}"/>
              </a:ext>
            </a:extLst>
          </p:cNvPr>
          <p:cNvPicPr>
            <a:picLocks noChangeAspect="1"/>
          </p:cNvPicPr>
          <p:nvPr/>
        </p:nvPicPr>
        <p:blipFill>
          <a:blip r:embed="rId3"/>
          <a:stretch>
            <a:fillRect/>
          </a:stretch>
        </p:blipFill>
        <p:spPr>
          <a:xfrm>
            <a:off x="3036046" y="1373563"/>
            <a:ext cx="5645440" cy="3816546"/>
          </a:xfrm>
          <a:prstGeom prst="rect">
            <a:avLst/>
          </a:prstGeom>
        </p:spPr>
      </p:pic>
      <p:sp>
        <p:nvSpPr>
          <p:cNvPr id="8195" name="Rectangle 1026"/>
          <p:cNvSpPr>
            <a:spLocks noGrp="1" noChangeArrowheads="1"/>
          </p:cNvSpPr>
          <p:nvPr>
            <p:ph type="title"/>
          </p:nvPr>
        </p:nvSpPr>
        <p:spPr>
          <a:ln w="9525"/>
        </p:spPr>
        <p:txBody>
          <a:bodyPr/>
          <a:lstStyle/>
          <a:p>
            <a:r>
              <a:rPr lang="en-GB" dirty="0">
                <a:latin typeface="+mn-lt"/>
              </a:rPr>
              <a:t>A shaping datasheet*</a:t>
            </a:r>
          </a:p>
        </p:txBody>
      </p:sp>
      <p:sp>
        <p:nvSpPr>
          <p:cNvPr id="51" name="Text Box 13">
            <a:extLst>
              <a:ext uri="{FF2B5EF4-FFF2-40B4-BE49-F238E27FC236}">
                <a16:creationId xmlns:a16="http://schemas.microsoft.com/office/drawing/2014/main" id="{40E7E8BA-4A01-4DE6-844D-A2BE37723F1D}"/>
              </a:ext>
            </a:extLst>
          </p:cNvPr>
          <p:cNvSpPr txBox="1">
            <a:spLocks noChangeArrowheads="1"/>
          </p:cNvSpPr>
          <p:nvPr/>
        </p:nvSpPr>
        <p:spPr bwMode="auto">
          <a:xfrm>
            <a:off x="9753600" y="5778337"/>
            <a:ext cx="22098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latin typeface="+mn-lt"/>
              </a:rPr>
              <a:t>Excerpts from </a:t>
            </a:r>
            <a:r>
              <a:rPr lang="en-US" sz="1000" i="1" dirty="0">
                <a:latin typeface="+mn-lt"/>
              </a:rPr>
              <a:t>Ansys Granta EduPack software</a:t>
            </a:r>
            <a:r>
              <a:rPr lang="en-US" sz="1000" dirty="0">
                <a:latin typeface="+mn-lt"/>
              </a:rPr>
              <a:t> Level 2</a:t>
            </a:r>
            <a:endParaRPr lang="en-US" b="1" dirty="0">
              <a:latin typeface="+mn-lt"/>
            </a:endParaRPr>
          </a:p>
        </p:txBody>
      </p:sp>
      <p:sp>
        <p:nvSpPr>
          <p:cNvPr id="58" name="Text Box 16">
            <a:extLst>
              <a:ext uri="{FF2B5EF4-FFF2-40B4-BE49-F238E27FC236}">
                <a16:creationId xmlns:a16="http://schemas.microsoft.com/office/drawing/2014/main" id="{35D6946A-0C29-416D-862D-9E748A3EEACA}"/>
              </a:ext>
            </a:extLst>
          </p:cNvPr>
          <p:cNvSpPr txBox="1">
            <a:spLocks noChangeArrowheads="1"/>
          </p:cNvSpPr>
          <p:nvPr/>
        </p:nvSpPr>
        <p:spPr bwMode="auto">
          <a:xfrm>
            <a:off x="9450859" y="4946586"/>
            <a:ext cx="2146884" cy="3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chemeClr val="accent4"/>
                </a:solidFill>
                <a:latin typeface="+mn-lt"/>
              </a:rPr>
              <a:t>Links to materials</a:t>
            </a:r>
          </a:p>
        </p:txBody>
      </p:sp>
      <p:pic>
        <p:nvPicPr>
          <p:cNvPr id="59" name="Picture 58">
            <a:extLst>
              <a:ext uri="{FF2B5EF4-FFF2-40B4-BE49-F238E27FC236}">
                <a16:creationId xmlns:a16="http://schemas.microsoft.com/office/drawing/2014/main" id="{E348AE2A-054E-4496-AC26-8B07890C8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6149" y="4889971"/>
            <a:ext cx="524710" cy="524710"/>
          </a:xfrm>
          <a:prstGeom prst="rect">
            <a:avLst/>
          </a:prstGeom>
        </p:spPr>
      </p:pic>
      <p:sp>
        <p:nvSpPr>
          <p:cNvPr id="85" name="Text Box 4">
            <a:extLst>
              <a:ext uri="{FF2B5EF4-FFF2-40B4-BE49-F238E27FC236}">
                <a16:creationId xmlns:a16="http://schemas.microsoft.com/office/drawing/2014/main" id="{48304550-84F4-4798-9473-57F3C372AAA0}"/>
              </a:ext>
            </a:extLst>
          </p:cNvPr>
          <p:cNvSpPr txBox="1">
            <a:spLocks noChangeArrowheads="1"/>
          </p:cNvSpPr>
          <p:nvPr/>
        </p:nvSpPr>
        <p:spPr bwMode="auto">
          <a:xfrm>
            <a:off x="6442158" y="5486400"/>
            <a:ext cx="3637743"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b="1" i="1" dirty="0">
                <a:solidFill>
                  <a:schemeClr val="accent1"/>
                </a:solidFill>
                <a:latin typeface="+mn-lt"/>
              </a:rPr>
              <a:t>Key constraints in choosing a shaping process</a:t>
            </a:r>
            <a:endParaRPr lang="en-GB" i="1" dirty="0">
              <a:solidFill>
                <a:schemeClr val="accent1"/>
              </a:solidFill>
              <a:latin typeface="+mn-lt"/>
            </a:endParaRPr>
          </a:p>
        </p:txBody>
      </p:sp>
      <p:cxnSp>
        <p:nvCxnSpPr>
          <p:cNvPr id="87" name="Straight Arrow Connector 86">
            <a:extLst>
              <a:ext uri="{FF2B5EF4-FFF2-40B4-BE49-F238E27FC236}">
                <a16:creationId xmlns:a16="http://schemas.microsoft.com/office/drawing/2014/main" id="{558243CF-4272-40A3-88D1-ADF096F25348}"/>
              </a:ext>
            </a:extLst>
          </p:cNvPr>
          <p:cNvCxnSpPr>
            <a:cxnSpLocks/>
          </p:cNvCxnSpPr>
          <p:nvPr/>
        </p:nvCxnSpPr>
        <p:spPr bwMode="auto">
          <a:xfrm flipH="1">
            <a:off x="4100652" y="3200400"/>
            <a:ext cx="6033948" cy="0"/>
          </a:xfrm>
          <a:prstGeom prst="straightConnector1">
            <a:avLst/>
          </a:prstGeom>
          <a:noFill/>
          <a:ln w="25400" cap="flat" cmpd="sng" algn="ctr">
            <a:solidFill>
              <a:schemeClr val="accent1"/>
            </a:solidFill>
            <a:prstDash val="solid"/>
            <a:round/>
            <a:headEnd type="none" w="med" len="med"/>
            <a:tailEnd type="stealth" w="lg" len="lg"/>
          </a:ln>
          <a:effectLst/>
        </p:spPr>
      </p:cxnSp>
      <p:cxnSp>
        <p:nvCxnSpPr>
          <p:cNvPr id="88" name="Straight Arrow Connector 87">
            <a:extLst>
              <a:ext uri="{FF2B5EF4-FFF2-40B4-BE49-F238E27FC236}">
                <a16:creationId xmlns:a16="http://schemas.microsoft.com/office/drawing/2014/main" id="{1675BED3-6FAC-4069-83E1-9B84F597ECF3}"/>
              </a:ext>
            </a:extLst>
          </p:cNvPr>
          <p:cNvCxnSpPr>
            <a:cxnSpLocks/>
          </p:cNvCxnSpPr>
          <p:nvPr/>
        </p:nvCxnSpPr>
        <p:spPr bwMode="auto">
          <a:xfrm flipH="1">
            <a:off x="4876800" y="2209800"/>
            <a:ext cx="5257800" cy="0"/>
          </a:xfrm>
          <a:prstGeom prst="straightConnector1">
            <a:avLst/>
          </a:prstGeom>
          <a:noFill/>
          <a:ln w="25400" cap="flat" cmpd="sng" algn="ctr">
            <a:solidFill>
              <a:schemeClr val="accent1"/>
            </a:solidFill>
            <a:prstDash val="solid"/>
            <a:round/>
            <a:headEnd type="none" w="med" len="med"/>
            <a:tailEnd type="stealth" w="lg" len="lg"/>
          </a:ln>
          <a:effectLst/>
        </p:spPr>
      </p:cxnSp>
      <p:cxnSp>
        <p:nvCxnSpPr>
          <p:cNvPr id="89" name="Straight Arrow Connector 88">
            <a:extLst>
              <a:ext uri="{FF2B5EF4-FFF2-40B4-BE49-F238E27FC236}">
                <a16:creationId xmlns:a16="http://schemas.microsoft.com/office/drawing/2014/main" id="{C49FEC36-FE25-4A78-973D-6848BE1296CE}"/>
              </a:ext>
            </a:extLst>
          </p:cNvPr>
          <p:cNvCxnSpPr>
            <a:cxnSpLocks/>
          </p:cNvCxnSpPr>
          <p:nvPr/>
        </p:nvCxnSpPr>
        <p:spPr bwMode="auto">
          <a:xfrm>
            <a:off x="10134600" y="2221768"/>
            <a:ext cx="0" cy="2565970"/>
          </a:xfrm>
          <a:prstGeom prst="straightConnector1">
            <a:avLst/>
          </a:prstGeom>
          <a:noFill/>
          <a:ln w="25400" cap="flat" cmpd="sng" algn="ctr">
            <a:solidFill>
              <a:schemeClr val="accent1"/>
            </a:solidFill>
            <a:prstDash val="solid"/>
            <a:round/>
            <a:headEnd type="none" w="med" len="med"/>
            <a:tailEnd type="stealth" w="lg" len="lg"/>
          </a:ln>
          <a:effectLst/>
        </p:spPr>
      </p:cxnSp>
      <p:sp>
        <p:nvSpPr>
          <p:cNvPr id="91" name="Rectangle 90">
            <a:extLst>
              <a:ext uri="{FF2B5EF4-FFF2-40B4-BE49-F238E27FC236}">
                <a16:creationId xmlns:a16="http://schemas.microsoft.com/office/drawing/2014/main" id="{C1242028-3B4F-4430-B4E3-426E7F3749F6}"/>
              </a:ext>
            </a:extLst>
          </p:cNvPr>
          <p:cNvSpPr/>
          <p:nvPr/>
        </p:nvSpPr>
        <p:spPr bwMode="auto">
          <a:xfrm>
            <a:off x="8829828" y="4864165"/>
            <a:ext cx="2733648" cy="474089"/>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endParaRPr>
          </a:p>
        </p:txBody>
      </p:sp>
      <p:sp>
        <p:nvSpPr>
          <p:cNvPr id="93" name="Text Box 4">
            <a:extLst>
              <a:ext uri="{FF2B5EF4-FFF2-40B4-BE49-F238E27FC236}">
                <a16:creationId xmlns:a16="http://schemas.microsoft.com/office/drawing/2014/main" id="{B0C7C085-F615-478E-B4E7-414FB87D4362}"/>
              </a:ext>
            </a:extLst>
          </p:cNvPr>
          <p:cNvSpPr txBox="1">
            <a:spLocks noChangeArrowheads="1"/>
          </p:cNvSpPr>
          <p:nvPr/>
        </p:nvSpPr>
        <p:spPr bwMode="auto">
          <a:xfrm>
            <a:off x="3962400" y="609600"/>
            <a:ext cx="4578678" cy="402291"/>
          </a:xfrm>
          <a:prstGeom prst="rect">
            <a:avLst/>
          </a:prstGeom>
          <a:solidFill>
            <a:schemeClr val="bg1">
              <a:alpha val="50195"/>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sz="2000" b="1" dirty="0">
                <a:latin typeface="+mn-lt"/>
              </a:rPr>
              <a:t>Injection molding, thermoplastics</a:t>
            </a:r>
            <a:endParaRPr lang="en-GB" sz="2000" dirty="0">
              <a:latin typeface="+mn-lt"/>
            </a:endParaRPr>
          </a:p>
        </p:txBody>
      </p:sp>
      <p:sp>
        <p:nvSpPr>
          <p:cNvPr id="2" name="Slide Number Placeholder 1">
            <a:extLst>
              <a:ext uri="{FF2B5EF4-FFF2-40B4-BE49-F238E27FC236}">
                <a16:creationId xmlns:a16="http://schemas.microsoft.com/office/drawing/2014/main" id="{B44D0DF9-43FB-4DF7-BF7A-A50DE5FA4F8E}"/>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26403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6208713" y="952501"/>
            <a:ext cx="3940175" cy="3008313"/>
            <a:chOff x="3191" y="600"/>
            <a:chExt cx="2482" cy="1895"/>
          </a:xfrm>
        </p:grpSpPr>
        <p:grpSp>
          <p:nvGrpSpPr>
            <p:cNvPr id="11319" name="Group 52"/>
            <p:cNvGrpSpPr>
              <a:grpSpLocks/>
            </p:cNvGrpSpPr>
            <p:nvPr/>
          </p:nvGrpSpPr>
          <p:grpSpPr bwMode="auto">
            <a:xfrm>
              <a:off x="3816" y="600"/>
              <a:ext cx="1857" cy="1895"/>
              <a:chOff x="3522" y="600"/>
              <a:chExt cx="1715" cy="1895"/>
            </a:xfrm>
          </p:grpSpPr>
          <p:grpSp>
            <p:nvGrpSpPr>
              <p:cNvPr id="11321" name="Group 4"/>
              <p:cNvGrpSpPr>
                <a:grpSpLocks/>
              </p:cNvGrpSpPr>
              <p:nvPr/>
            </p:nvGrpSpPr>
            <p:grpSpPr bwMode="auto">
              <a:xfrm>
                <a:off x="3917" y="999"/>
                <a:ext cx="1320" cy="1496"/>
                <a:chOff x="3917" y="937"/>
                <a:chExt cx="1320" cy="1496"/>
              </a:xfrm>
            </p:grpSpPr>
            <p:sp>
              <p:nvSpPr>
                <p:cNvPr id="11328" name="AutoShape 5"/>
                <p:cNvSpPr>
                  <a:spLocks noChangeArrowheads="1"/>
                </p:cNvSpPr>
                <p:nvPr/>
              </p:nvSpPr>
              <p:spPr bwMode="auto">
                <a:xfrm>
                  <a:off x="3917" y="937"/>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Gas welding</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J</a:t>
                  </a:r>
                  <a:r>
                    <a:rPr lang="en-GB" sz="1400" b="1" dirty="0">
                      <a:solidFill>
                        <a:srgbClr val="A50021"/>
                      </a:solidFill>
                      <a:latin typeface="+mn-lt"/>
                    </a:rPr>
                    <a:t>oint geometry</a:t>
                  </a:r>
                  <a:endParaRPr lang="en-GB" sz="1400" b="1" dirty="0">
                    <a:solidFill>
                      <a:srgbClr val="000000"/>
                    </a:solidFill>
                    <a:latin typeface="+mn-lt"/>
                  </a:endParaRPr>
                </a:p>
                <a:p>
                  <a:pPr>
                    <a:lnSpc>
                      <a:spcPct val="80000"/>
                    </a:lnSpc>
                    <a:spcBef>
                      <a:spcPct val="50000"/>
                    </a:spcBef>
                    <a:spcAft>
                      <a:spcPct val="0"/>
                    </a:spcAft>
                  </a:pPr>
                  <a:r>
                    <a:rPr lang="en-GB" sz="1400" dirty="0">
                      <a:solidFill>
                        <a:srgbClr val="000000"/>
                      </a:solidFill>
                      <a:latin typeface="+mn-lt"/>
                    </a:rPr>
                    <a:t>Size Range</a:t>
                  </a:r>
                </a:p>
                <a:p>
                  <a:pPr>
                    <a:lnSpc>
                      <a:spcPct val="80000"/>
                    </a:lnSpc>
                    <a:spcBef>
                      <a:spcPct val="50000"/>
                    </a:spcBef>
                    <a:spcAft>
                      <a:spcPct val="0"/>
                    </a:spcAft>
                  </a:pPr>
                  <a:r>
                    <a:rPr lang="en-GB" sz="1400" dirty="0">
                      <a:solidFill>
                        <a:srgbClr val="000000"/>
                      </a:solidFill>
                      <a:latin typeface="+mn-lt"/>
                    </a:rPr>
                    <a:t>Section thickness</a:t>
                  </a:r>
                </a:p>
                <a:p>
                  <a:pPr>
                    <a:lnSpc>
                      <a:spcPct val="80000"/>
                    </a:lnSpc>
                    <a:spcBef>
                      <a:spcPct val="50000"/>
                    </a:spcBef>
                    <a:spcAft>
                      <a:spcPct val="0"/>
                    </a:spcAft>
                  </a:pPr>
                  <a:r>
                    <a:rPr lang="en-GB" sz="1400" dirty="0">
                      <a:solidFill>
                        <a:srgbClr val="000000"/>
                      </a:solidFill>
                      <a:latin typeface="+mn-lt"/>
                    </a:rPr>
                    <a:t>Relative cost ...</a:t>
                  </a: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1329" name="AutoShape 6"/>
                <p:cNvSpPr>
                  <a:spLocks noChangeArrowheads="1"/>
                </p:cNvSpPr>
                <p:nvPr/>
              </p:nvSpPr>
              <p:spPr bwMode="auto">
                <a:xfrm>
                  <a:off x="4013" y="1033"/>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Gas welding</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J</a:t>
                  </a:r>
                  <a:r>
                    <a:rPr lang="en-GB" sz="1400" b="1" dirty="0">
                      <a:solidFill>
                        <a:srgbClr val="A50021"/>
                      </a:solidFill>
                      <a:latin typeface="+mn-lt"/>
                    </a:rPr>
                    <a:t>oint geometry</a:t>
                  </a:r>
                  <a:endParaRPr lang="en-GB" sz="1400" b="1" dirty="0">
                    <a:solidFill>
                      <a:srgbClr val="000000"/>
                    </a:solidFill>
                    <a:latin typeface="+mn-lt"/>
                  </a:endParaRPr>
                </a:p>
                <a:p>
                  <a:pPr>
                    <a:lnSpc>
                      <a:spcPct val="80000"/>
                    </a:lnSpc>
                    <a:spcBef>
                      <a:spcPct val="50000"/>
                    </a:spcBef>
                    <a:spcAft>
                      <a:spcPct val="0"/>
                    </a:spcAft>
                  </a:pPr>
                  <a:r>
                    <a:rPr lang="en-GB" sz="1400" dirty="0">
                      <a:solidFill>
                        <a:srgbClr val="000000"/>
                      </a:solidFill>
                      <a:latin typeface="+mn-lt"/>
                    </a:rPr>
                    <a:t>Size Range</a:t>
                  </a:r>
                </a:p>
                <a:p>
                  <a:pPr>
                    <a:lnSpc>
                      <a:spcPct val="80000"/>
                    </a:lnSpc>
                    <a:spcBef>
                      <a:spcPct val="50000"/>
                    </a:spcBef>
                    <a:spcAft>
                      <a:spcPct val="0"/>
                    </a:spcAft>
                  </a:pPr>
                  <a:r>
                    <a:rPr lang="en-GB" sz="1400" dirty="0">
                      <a:solidFill>
                        <a:srgbClr val="000000"/>
                      </a:solidFill>
                      <a:latin typeface="+mn-lt"/>
                    </a:rPr>
                    <a:t>Section thickness</a:t>
                  </a:r>
                </a:p>
                <a:p>
                  <a:pPr>
                    <a:lnSpc>
                      <a:spcPct val="80000"/>
                    </a:lnSpc>
                    <a:spcBef>
                      <a:spcPct val="50000"/>
                    </a:spcBef>
                    <a:spcAft>
                      <a:spcPct val="0"/>
                    </a:spcAft>
                  </a:pPr>
                  <a:r>
                    <a:rPr lang="en-GB" sz="1400" dirty="0">
                      <a:solidFill>
                        <a:srgbClr val="000000"/>
                      </a:solidFill>
                      <a:latin typeface="+mn-lt"/>
                    </a:rPr>
                    <a:t>Relative cost ...</a:t>
                  </a: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1330" name="AutoShape 7"/>
                <p:cNvSpPr>
                  <a:spLocks noChangeArrowheads="1"/>
                </p:cNvSpPr>
                <p:nvPr/>
              </p:nvSpPr>
              <p:spPr bwMode="auto">
                <a:xfrm>
                  <a:off x="4109" y="1129"/>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chemeClr val="accent4"/>
                      </a:solidFill>
                      <a:latin typeface="+mn-lt"/>
                    </a:rPr>
                    <a:t> Gas welding</a:t>
                  </a:r>
                </a:p>
                <a:p>
                  <a:pPr>
                    <a:lnSpc>
                      <a:spcPct val="80000"/>
                    </a:lnSpc>
                    <a:spcBef>
                      <a:spcPct val="50000"/>
                    </a:spcBef>
                    <a:spcAft>
                      <a:spcPct val="0"/>
                    </a:spcAft>
                  </a:pPr>
                  <a:r>
                    <a:rPr lang="en-GB" sz="1400" b="1" dirty="0">
                      <a:solidFill>
                        <a:srgbClr val="000000"/>
                      </a:solidFill>
                      <a:latin typeface="+mn-lt"/>
                    </a:rPr>
                    <a:t>Material</a:t>
                  </a:r>
                  <a:endParaRPr lang="en-GB" sz="1400" dirty="0">
                    <a:solidFill>
                      <a:srgbClr val="000000"/>
                    </a:solidFill>
                    <a:latin typeface="+mn-lt"/>
                  </a:endParaRPr>
                </a:p>
                <a:p>
                  <a:pPr>
                    <a:lnSpc>
                      <a:spcPct val="80000"/>
                    </a:lnSpc>
                    <a:spcBef>
                      <a:spcPct val="50000"/>
                    </a:spcBef>
                    <a:spcAft>
                      <a:spcPct val="0"/>
                    </a:spcAft>
                  </a:pPr>
                  <a:r>
                    <a:rPr lang="en-GB" sz="1400" b="1" dirty="0">
                      <a:solidFill>
                        <a:srgbClr val="000000"/>
                      </a:solidFill>
                      <a:latin typeface="+mn-lt"/>
                    </a:rPr>
                    <a:t>Joint geometry</a:t>
                  </a:r>
                </a:p>
                <a:p>
                  <a:pPr>
                    <a:lnSpc>
                      <a:spcPct val="80000"/>
                    </a:lnSpc>
                    <a:spcBef>
                      <a:spcPct val="50000"/>
                    </a:spcBef>
                    <a:spcAft>
                      <a:spcPct val="0"/>
                    </a:spcAft>
                  </a:pPr>
                  <a:r>
                    <a:rPr lang="en-GB" sz="1400" dirty="0">
                      <a:solidFill>
                        <a:srgbClr val="000000"/>
                      </a:solidFill>
                      <a:latin typeface="+mn-lt"/>
                    </a:rPr>
                    <a:t>Size Range</a:t>
                  </a:r>
                </a:p>
                <a:p>
                  <a:pPr>
                    <a:lnSpc>
                      <a:spcPct val="80000"/>
                    </a:lnSpc>
                    <a:spcBef>
                      <a:spcPct val="50000"/>
                    </a:spcBef>
                    <a:spcAft>
                      <a:spcPct val="0"/>
                    </a:spcAft>
                  </a:pPr>
                  <a:r>
                    <a:rPr lang="en-GB" sz="1400" dirty="0">
                      <a:solidFill>
                        <a:srgbClr val="000000"/>
                      </a:solidFill>
                      <a:latin typeface="+mn-lt"/>
                    </a:rPr>
                    <a:t>Section thickness</a:t>
                  </a:r>
                </a:p>
                <a:p>
                  <a:pPr>
                    <a:lnSpc>
                      <a:spcPct val="80000"/>
                    </a:lnSpc>
                    <a:spcBef>
                      <a:spcPct val="50000"/>
                    </a:spcBef>
                    <a:spcAft>
                      <a:spcPct val="0"/>
                    </a:spcAft>
                  </a:pPr>
                  <a:r>
                    <a:rPr lang="en-GB" sz="1400" dirty="0">
                      <a:solidFill>
                        <a:srgbClr val="000000"/>
                      </a:solidFill>
                      <a:latin typeface="+mn-lt"/>
                    </a:rPr>
                    <a:t>Relative cost ...</a:t>
                  </a:r>
                </a:p>
                <a:p>
                  <a:pPr>
                    <a:lnSpc>
                      <a:spcPct val="80000"/>
                    </a:lnSpc>
                    <a:spcBef>
                      <a:spcPct val="50000"/>
                    </a:spcBef>
                    <a:spcAft>
                      <a:spcPct val="0"/>
                    </a:spcAft>
                  </a:pPr>
                  <a:r>
                    <a:rPr lang="en-GB" sz="1400" b="1" i="1" dirty="0">
                      <a:solidFill>
                        <a:srgbClr val="000000"/>
                      </a:solidFill>
                      <a:latin typeface="+mn-lt"/>
                    </a:rPr>
                    <a:t>Documentation</a:t>
                  </a:r>
                  <a:endParaRPr lang="en-GB" sz="1400" dirty="0">
                    <a:solidFill>
                      <a:srgbClr val="000000"/>
                    </a:solidFill>
                    <a:latin typeface="+mn-lt"/>
                  </a:endParaRPr>
                </a:p>
              </p:txBody>
            </p:sp>
          </p:grpSp>
          <p:grpSp>
            <p:nvGrpSpPr>
              <p:cNvPr id="11322" name="Group 13"/>
              <p:cNvGrpSpPr>
                <a:grpSpLocks/>
              </p:cNvGrpSpPr>
              <p:nvPr/>
            </p:nvGrpSpPr>
            <p:grpSpPr bwMode="auto">
              <a:xfrm>
                <a:off x="3522" y="1140"/>
                <a:ext cx="336" cy="912"/>
                <a:chOff x="3360" y="1344"/>
                <a:chExt cx="240" cy="912"/>
              </a:xfrm>
            </p:grpSpPr>
            <p:sp>
              <p:nvSpPr>
                <p:cNvPr id="11326" name="Line 14"/>
                <p:cNvSpPr>
                  <a:spLocks noChangeShapeType="1"/>
                </p:cNvSpPr>
                <p:nvPr/>
              </p:nvSpPr>
              <p:spPr bwMode="auto">
                <a:xfrm flipV="1">
                  <a:off x="3360" y="1344"/>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327" name="Line 15"/>
                <p:cNvSpPr>
                  <a:spLocks noChangeShapeType="1"/>
                </p:cNvSpPr>
                <p:nvPr/>
              </p:nvSpPr>
              <p:spPr bwMode="auto">
                <a:xfrm>
                  <a:off x="3360" y="1776"/>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1323" name="Group 22"/>
              <p:cNvGrpSpPr>
                <a:grpSpLocks/>
              </p:cNvGrpSpPr>
              <p:nvPr/>
            </p:nvGrpSpPr>
            <p:grpSpPr bwMode="auto">
              <a:xfrm>
                <a:off x="4061" y="600"/>
                <a:ext cx="923" cy="240"/>
                <a:chOff x="3833" y="810"/>
                <a:chExt cx="923" cy="240"/>
              </a:xfrm>
            </p:grpSpPr>
            <p:sp>
              <p:nvSpPr>
                <p:cNvPr id="11324" name="Rectangle 23"/>
                <p:cNvSpPr>
                  <a:spLocks noChangeArrowheads="1"/>
                </p:cNvSpPr>
                <p:nvPr/>
              </p:nvSpPr>
              <p:spPr bwMode="auto">
                <a:xfrm>
                  <a:off x="3833" y="810"/>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325" name="Text Box 24"/>
                <p:cNvSpPr txBox="1">
                  <a:spLocks noChangeArrowheads="1"/>
                </p:cNvSpPr>
                <p:nvPr/>
              </p:nvSpPr>
              <p:spPr bwMode="auto">
                <a:xfrm>
                  <a:off x="3844" y="819"/>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Attributes</a:t>
                  </a:r>
                  <a:endParaRPr lang="en-GB" dirty="0">
                    <a:solidFill>
                      <a:srgbClr val="000000"/>
                    </a:solidFill>
                    <a:latin typeface="+mn-lt"/>
                  </a:endParaRPr>
                </a:p>
              </p:txBody>
            </p:sp>
          </p:grpSp>
        </p:grpSp>
        <p:sp>
          <p:nvSpPr>
            <p:cNvPr id="11320" name="Rectangle 62"/>
            <p:cNvSpPr>
              <a:spLocks noChangeArrowheads="1"/>
            </p:cNvSpPr>
            <p:nvPr/>
          </p:nvSpPr>
          <p:spPr bwMode="auto">
            <a:xfrm>
              <a:off x="3191" y="1463"/>
              <a:ext cx="576" cy="23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7" name="Group 70"/>
          <p:cNvGrpSpPr>
            <a:grpSpLocks/>
          </p:cNvGrpSpPr>
          <p:nvPr/>
        </p:nvGrpSpPr>
        <p:grpSpPr bwMode="auto">
          <a:xfrm>
            <a:off x="4768850" y="956596"/>
            <a:ext cx="2881313" cy="2325689"/>
            <a:chOff x="2322" y="575"/>
            <a:chExt cx="1815" cy="1465"/>
          </a:xfrm>
        </p:grpSpPr>
        <p:grpSp>
          <p:nvGrpSpPr>
            <p:cNvPr id="11309" name="Group 68"/>
            <p:cNvGrpSpPr>
              <a:grpSpLocks/>
            </p:cNvGrpSpPr>
            <p:nvPr/>
          </p:nvGrpSpPr>
          <p:grpSpPr bwMode="auto">
            <a:xfrm>
              <a:off x="2322" y="575"/>
              <a:ext cx="1636" cy="1092"/>
              <a:chOff x="2322" y="575"/>
              <a:chExt cx="1636" cy="1092"/>
            </a:xfrm>
          </p:grpSpPr>
          <p:grpSp>
            <p:nvGrpSpPr>
              <p:cNvPr id="11315" name="Group 25"/>
              <p:cNvGrpSpPr>
                <a:grpSpLocks/>
              </p:cNvGrpSpPr>
              <p:nvPr/>
            </p:nvGrpSpPr>
            <p:grpSpPr bwMode="auto">
              <a:xfrm>
                <a:off x="3166" y="575"/>
                <a:ext cx="792" cy="242"/>
                <a:chOff x="2988" y="785"/>
                <a:chExt cx="731" cy="242"/>
              </a:xfrm>
            </p:grpSpPr>
            <p:sp>
              <p:nvSpPr>
                <p:cNvPr id="11317" name="Rectangle 26"/>
                <p:cNvSpPr>
                  <a:spLocks noChangeArrowheads="1"/>
                </p:cNvSpPr>
                <p:nvPr/>
              </p:nvSpPr>
              <p:spPr bwMode="auto">
                <a:xfrm>
                  <a:off x="2988" y="785"/>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318" name="Text Box 27"/>
                <p:cNvSpPr txBox="1">
                  <a:spLocks noChangeArrowheads="1"/>
                </p:cNvSpPr>
                <p:nvPr/>
              </p:nvSpPr>
              <p:spPr bwMode="auto">
                <a:xfrm>
                  <a:off x="2999" y="792"/>
                  <a:ext cx="7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solidFill>
                        <a:srgbClr val="000000"/>
                      </a:solidFill>
                      <a:latin typeface="+mn-lt"/>
                    </a:rPr>
                    <a:t>Member</a:t>
                  </a:r>
                  <a:endParaRPr lang="en-US" b="1" dirty="0">
                    <a:solidFill>
                      <a:srgbClr val="000000"/>
                    </a:solidFill>
                    <a:latin typeface="+mn-lt"/>
                  </a:endParaRPr>
                </a:p>
              </p:txBody>
            </p:sp>
          </p:grpSp>
          <p:sp>
            <p:nvSpPr>
              <p:cNvPr id="11316" name="Rectangle 61"/>
              <p:cNvSpPr>
                <a:spLocks noChangeArrowheads="1"/>
              </p:cNvSpPr>
              <p:nvPr/>
            </p:nvSpPr>
            <p:spPr bwMode="auto">
              <a:xfrm>
                <a:off x="2322" y="1434"/>
                <a:ext cx="576" cy="23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11310" name="Group 60"/>
            <p:cNvGrpSpPr>
              <a:grpSpLocks/>
            </p:cNvGrpSpPr>
            <p:nvPr/>
          </p:nvGrpSpPr>
          <p:grpSpPr bwMode="auto">
            <a:xfrm>
              <a:off x="2948" y="1039"/>
              <a:ext cx="1189" cy="1001"/>
              <a:chOff x="2718" y="1039"/>
              <a:chExt cx="1097" cy="1001"/>
            </a:xfrm>
          </p:grpSpPr>
          <p:sp>
            <p:nvSpPr>
              <p:cNvPr id="11311" name="Text Box 9"/>
              <p:cNvSpPr txBox="1">
                <a:spLocks noChangeArrowheads="1"/>
              </p:cNvSpPr>
              <p:nvPr/>
            </p:nvSpPr>
            <p:spPr bwMode="auto">
              <a:xfrm>
                <a:off x="2953" y="1039"/>
                <a:ext cx="862"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dirty="0">
                    <a:solidFill>
                      <a:srgbClr val="000000"/>
                    </a:solidFill>
                    <a:latin typeface="+mn-lt"/>
                  </a:rPr>
                  <a:t>Brazing</a:t>
                </a:r>
              </a:p>
              <a:p>
                <a:pPr>
                  <a:spcBef>
                    <a:spcPct val="25000"/>
                  </a:spcBef>
                  <a:spcAft>
                    <a:spcPct val="25000"/>
                  </a:spcAft>
                </a:pPr>
                <a:r>
                  <a:rPr lang="en-GB" sz="1400" b="1" dirty="0">
                    <a:solidFill>
                      <a:srgbClr val="000000"/>
                    </a:solidFill>
                    <a:latin typeface="+mn-lt"/>
                  </a:rPr>
                  <a:t>Soldering</a:t>
                </a:r>
              </a:p>
              <a:p>
                <a:pPr>
                  <a:spcBef>
                    <a:spcPct val="25000"/>
                  </a:spcBef>
                  <a:spcAft>
                    <a:spcPct val="25000"/>
                  </a:spcAft>
                </a:pPr>
                <a:r>
                  <a:rPr lang="en-GB" sz="1400" b="1" dirty="0">
                    <a:latin typeface="+mn-lt"/>
                  </a:rPr>
                  <a:t>Gas</a:t>
                </a:r>
              </a:p>
              <a:p>
                <a:pPr>
                  <a:spcBef>
                    <a:spcPct val="25000"/>
                  </a:spcBef>
                  <a:spcAft>
                    <a:spcPct val="25000"/>
                  </a:spcAft>
                </a:pPr>
                <a:r>
                  <a:rPr lang="en-GB" sz="1400" b="1" dirty="0">
                    <a:solidFill>
                      <a:srgbClr val="000000"/>
                    </a:solidFill>
                    <a:latin typeface="+mn-lt"/>
                  </a:rPr>
                  <a:t>Ultrasonic</a:t>
                </a:r>
              </a:p>
              <a:p>
                <a:pPr>
                  <a:spcBef>
                    <a:spcPct val="25000"/>
                  </a:spcBef>
                  <a:spcAft>
                    <a:spcPct val="25000"/>
                  </a:spcAft>
                </a:pPr>
                <a:r>
                  <a:rPr lang="en-GB" sz="1400" b="1" dirty="0">
                    <a:solidFill>
                      <a:srgbClr val="000000"/>
                    </a:solidFill>
                    <a:latin typeface="+mn-lt"/>
                  </a:rPr>
                  <a:t>Friction...</a:t>
                </a:r>
              </a:p>
            </p:txBody>
          </p:sp>
          <p:grpSp>
            <p:nvGrpSpPr>
              <p:cNvPr id="11312" name="Group 16"/>
              <p:cNvGrpSpPr>
                <a:grpSpLocks/>
              </p:cNvGrpSpPr>
              <p:nvPr/>
            </p:nvGrpSpPr>
            <p:grpSpPr bwMode="auto">
              <a:xfrm>
                <a:off x="2718" y="1128"/>
                <a:ext cx="240" cy="912"/>
                <a:chOff x="3360" y="1392"/>
                <a:chExt cx="240" cy="912"/>
              </a:xfrm>
            </p:grpSpPr>
            <p:sp>
              <p:nvSpPr>
                <p:cNvPr id="11313" name="Line 17"/>
                <p:cNvSpPr>
                  <a:spLocks noChangeShapeType="1"/>
                </p:cNvSpPr>
                <p:nvPr/>
              </p:nvSpPr>
              <p:spPr bwMode="auto">
                <a:xfrm flipV="1">
                  <a:off x="3360" y="1392"/>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314" name="Line 18"/>
                <p:cNvSpPr>
                  <a:spLocks noChangeShapeType="1"/>
                </p:cNvSpPr>
                <p:nvPr/>
              </p:nvSpPr>
              <p:spPr bwMode="auto">
                <a:xfrm>
                  <a:off x="3360" y="1824"/>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grpSp>
      <p:grpSp>
        <p:nvGrpSpPr>
          <p:cNvPr id="12" name="Group 67"/>
          <p:cNvGrpSpPr>
            <a:grpSpLocks/>
          </p:cNvGrpSpPr>
          <p:nvPr/>
        </p:nvGrpSpPr>
        <p:grpSpPr bwMode="auto">
          <a:xfrm>
            <a:off x="3216275" y="955676"/>
            <a:ext cx="2709864" cy="2055813"/>
            <a:chOff x="1406" y="628"/>
            <a:chExt cx="1707" cy="1295"/>
          </a:xfrm>
        </p:grpSpPr>
        <p:grpSp>
          <p:nvGrpSpPr>
            <p:cNvPr id="11299" name="Group 19"/>
            <p:cNvGrpSpPr>
              <a:grpSpLocks/>
            </p:cNvGrpSpPr>
            <p:nvPr/>
          </p:nvGrpSpPr>
          <p:grpSpPr bwMode="auto">
            <a:xfrm>
              <a:off x="2460" y="628"/>
              <a:ext cx="572" cy="243"/>
              <a:chOff x="2336" y="840"/>
              <a:chExt cx="528" cy="243"/>
            </a:xfrm>
          </p:grpSpPr>
          <p:sp>
            <p:nvSpPr>
              <p:cNvPr id="11307" name="Rectangle 20"/>
              <p:cNvSpPr>
                <a:spLocks noChangeArrowheads="1"/>
              </p:cNvSpPr>
              <p:nvPr/>
            </p:nvSpPr>
            <p:spPr bwMode="auto">
              <a:xfrm>
                <a:off x="2336" y="840"/>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308" name="Text Box 21"/>
              <p:cNvSpPr txBox="1">
                <a:spLocks noChangeArrowheads="1"/>
              </p:cNvSpPr>
              <p:nvPr/>
            </p:nvSpPr>
            <p:spPr bwMode="auto">
              <a:xfrm>
                <a:off x="2336" y="843"/>
                <a:ext cx="52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Class</a:t>
                </a:r>
              </a:p>
            </p:txBody>
          </p:sp>
        </p:grpSp>
        <p:grpSp>
          <p:nvGrpSpPr>
            <p:cNvPr id="11300" name="Group 66"/>
            <p:cNvGrpSpPr>
              <a:grpSpLocks/>
            </p:cNvGrpSpPr>
            <p:nvPr/>
          </p:nvGrpSpPr>
          <p:grpSpPr bwMode="auto">
            <a:xfrm>
              <a:off x="1406" y="1275"/>
              <a:ext cx="1707" cy="648"/>
              <a:chOff x="1406" y="1275"/>
              <a:chExt cx="1707" cy="648"/>
            </a:xfrm>
          </p:grpSpPr>
          <p:grpSp>
            <p:nvGrpSpPr>
              <p:cNvPr id="11301" name="Group 59"/>
              <p:cNvGrpSpPr>
                <a:grpSpLocks/>
              </p:cNvGrpSpPr>
              <p:nvPr/>
            </p:nvGrpSpPr>
            <p:grpSpPr bwMode="auto">
              <a:xfrm>
                <a:off x="2051" y="1275"/>
                <a:ext cx="1062" cy="648"/>
                <a:chOff x="1891" y="1275"/>
                <a:chExt cx="980" cy="648"/>
              </a:xfrm>
            </p:grpSpPr>
            <p:sp>
              <p:nvSpPr>
                <p:cNvPr id="11303" name="Text Box 8"/>
                <p:cNvSpPr txBox="1">
                  <a:spLocks noChangeArrowheads="1"/>
                </p:cNvSpPr>
                <p:nvPr/>
              </p:nvSpPr>
              <p:spPr bwMode="auto">
                <a:xfrm>
                  <a:off x="2210" y="1275"/>
                  <a:ext cx="661"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pPr>
                  <a:r>
                    <a:rPr lang="en-GB" sz="1400" b="1" dirty="0">
                      <a:solidFill>
                        <a:srgbClr val="000000"/>
                      </a:solidFill>
                      <a:latin typeface="+mn-lt"/>
                    </a:rPr>
                    <a:t>Adhesives</a:t>
                  </a:r>
                  <a:endParaRPr lang="en-GB" sz="1400" b="1" dirty="0">
                    <a:solidFill>
                      <a:srgbClr val="A50021"/>
                    </a:solidFill>
                    <a:latin typeface="+mn-lt"/>
                  </a:endParaRPr>
                </a:p>
                <a:p>
                  <a:pPr>
                    <a:spcBef>
                      <a:spcPct val="35000"/>
                    </a:spcBef>
                    <a:spcAft>
                      <a:spcPct val="35000"/>
                    </a:spcAft>
                  </a:pPr>
                  <a:r>
                    <a:rPr lang="en-GB" sz="1400" b="1" dirty="0">
                      <a:latin typeface="+mn-lt"/>
                    </a:rPr>
                    <a:t>Welding</a:t>
                  </a:r>
                </a:p>
                <a:p>
                  <a:pPr>
                    <a:spcBef>
                      <a:spcPct val="35000"/>
                    </a:spcBef>
                    <a:spcAft>
                      <a:spcPct val="35000"/>
                    </a:spcAft>
                  </a:pPr>
                  <a:r>
                    <a:rPr lang="en-GB" sz="1400" b="1" dirty="0">
                      <a:solidFill>
                        <a:srgbClr val="000000"/>
                      </a:solidFill>
                      <a:latin typeface="+mn-lt"/>
                    </a:rPr>
                    <a:t>Fasteners</a:t>
                  </a:r>
                </a:p>
              </p:txBody>
            </p:sp>
            <p:grpSp>
              <p:nvGrpSpPr>
                <p:cNvPr id="11304" name="Group 10"/>
                <p:cNvGrpSpPr>
                  <a:grpSpLocks/>
                </p:cNvGrpSpPr>
                <p:nvPr/>
              </p:nvGrpSpPr>
              <p:grpSpPr bwMode="auto">
                <a:xfrm>
                  <a:off x="1891" y="1356"/>
                  <a:ext cx="311" cy="492"/>
                  <a:chOff x="1652" y="1914"/>
                  <a:chExt cx="191" cy="492"/>
                </a:xfrm>
              </p:grpSpPr>
              <p:sp>
                <p:nvSpPr>
                  <p:cNvPr id="11305" name="Line 11"/>
                  <p:cNvSpPr>
                    <a:spLocks noChangeShapeType="1"/>
                  </p:cNvSpPr>
                  <p:nvPr/>
                </p:nvSpPr>
                <p:spPr bwMode="auto">
                  <a:xfrm flipV="1">
                    <a:off x="1653" y="1914"/>
                    <a:ext cx="1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306" name="Line 12"/>
                  <p:cNvSpPr>
                    <a:spLocks noChangeShapeType="1"/>
                  </p:cNvSpPr>
                  <p:nvPr/>
                </p:nvSpPr>
                <p:spPr bwMode="auto">
                  <a:xfrm>
                    <a:off x="1652" y="2126"/>
                    <a:ext cx="190"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11302" name="Rectangle 60"/>
              <p:cNvSpPr>
                <a:spLocks noChangeArrowheads="1"/>
              </p:cNvSpPr>
              <p:nvPr/>
            </p:nvSpPr>
            <p:spPr bwMode="auto">
              <a:xfrm>
                <a:off x="1406" y="1452"/>
                <a:ext cx="576" cy="21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00" b="1" dirty="0">
                  <a:latin typeface="+mn-lt"/>
                </a:endParaRPr>
              </a:p>
            </p:txBody>
          </p:sp>
        </p:grpSp>
      </p:grpSp>
      <p:sp>
        <p:nvSpPr>
          <p:cNvPr id="11269" name="Rectangle 2"/>
          <p:cNvSpPr>
            <a:spLocks noGrp="1" noChangeArrowheads="1"/>
          </p:cNvSpPr>
          <p:nvPr>
            <p:ph type="title"/>
          </p:nvPr>
        </p:nvSpPr>
        <p:spPr>
          <a:ln w="9525"/>
        </p:spPr>
        <p:txBody>
          <a:bodyPr/>
          <a:lstStyle/>
          <a:p>
            <a:r>
              <a:rPr lang="en-GB" dirty="0">
                <a:latin typeface="+mn-lt"/>
              </a:rPr>
              <a:t>Data organization: joining processes</a:t>
            </a:r>
          </a:p>
        </p:txBody>
      </p:sp>
      <p:grpSp>
        <p:nvGrpSpPr>
          <p:cNvPr id="11270" name="Group 61"/>
          <p:cNvGrpSpPr>
            <a:grpSpLocks/>
          </p:cNvGrpSpPr>
          <p:nvPr/>
        </p:nvGrpSpPr>
        <p:grpSpPr bwMode="auto">
          <a:xfrm>
            <a:off x="1631951" y="954088"/>
            <a:ext cx="2960575" cy="3138488"/>
            <a:chOff x="284" y="601"/>
            <a:chExt cx="1722" cy="1977"/>
          </a:xfrm>
        </p:grpSpPr>
        <p:sp>
          <p:nvSpPr>
            <p:cNvPr id="11293" name="Text Box 34"/>
            <p:cNvSpPr txBox="1">
              <a:spLocks noChangeArrowheads="1"/>
            </p:cNvSpPr>
            <p:nvPr/>
          </p:nvSpPr>
          <p:spPr bwMode="auto">
            <a:xfrm>
              <a:off x="1211" y="1426"/>
              <a:ext cx="5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pPr>
              <a:r>
                <a:rPr lang="en-GB" sz="1600" b="1" dirty="0">
                  <a:latin typeface="+mn-lt"/>
                </a:rPr>
                <a:t>Joining</a:t>
              </a:r>
              <a:endParaRPr lang="en-GB" sz="1400" b="1" dirty="0">
                <a:latin typeface="+mn-lt"/>
              </a:endParaRPr>
            </a:p>
          </p:txBody>
        </p:sp>
        <p:sp>
          <p:nvSpPr>
            <p:cNvPr id="11288" name="Text Box 29"/>
            <p:cNvSpPr txBox="1">
              <a:spLocks noChangeArrowheads="1"/>
            </p:cNvSpPr>
            <p:nvPr/>
          </p:nvSpPr>
          <p:spPr bwMode="auto">
            <a:xfrm>
              <a:off x="1277" y="601"/>
              <a:ext cx="72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Family</a:t>
              </a:r>
              <a:endParaRPr lang="en-GB" dirty="0">
                <a:solidFill>
                  <a:srgbClr val="000000"/>
                </a:solidFill>
                <a:latin typeface="+mn-lt"/>
              </a:endParaRPr>
            </a:p>
          </p:txBody>
        </p:sp>
        <p:sp>
          <p:nvSpPr>
            <p:cNvPr id="11289" name="Rectangle 30"/>
            <p:cNvSpPr>
              <a:spLocks noChangeArrowheads="1"/>
            </p:cNvSpPr>
            <p:nvPr/>
          </p:nvSpPr>
          <p:spPr bwMode="auto">
            <a:xfrm>
              <a:off x="295" y="605"/>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290" name="Text Box 31"/>
            <p:cNvSpPr txBox="1">
              <a:spLocks noChangeArrowheads="1"/>
            </p:cNvSpPr>
            <p:nvPr/>
          </p:nvSpPr>
          <p:spPr bwMode="auto">
            <a:xfrm>
              <a:off x="294" y="605"/>
              <a:ext cx="8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Kingdom</a:t>
              </a:r>
            </a:p>
          </p:txBody>
        </p:sp>
        <p:sp>
          <p:nvSpPr>
            <p:cNvPr id="11291" name="Text Box 32"/>
            <p:cNvSpPr txBox="1">
              <a:spLocks noChangeArrowheads="1"/>
            </p:cNvSpPr>
            <p:nvPr/>
          </p:nvSpPr>
          <p:spPr bwMode="auto">
            <a:xfrm>
              <a:off x="1272" y="2212"/>
              <a:ext cx="69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dirty="0">
                  <a:latin typeface="+mn-lt"/>
                </a:rPr>
                <a:t>Surface</a:t>
              </a:r>
            </a:p>
            <a:p>
              <a:pPr>
                <a:spcBef>
                  <a:spcPct val="0"/>
                </a:spcBef>
                <a:spcAft>
                  <a:spcPct val="0"/>
                </a:spcAft>
              </a:pPr>
              <a:r>
                <a:rPr lang="en-GB" sz="1600" b="1" dirty="0">
                  <a:latin typeface="+mn-lt"/>
                </a:rPr>
                <a:t>treatment</a:t>
              </a:r>
              <a:endParaRPr lang="en-GB" sz="1400" b="1" dirty="0">
                <a:latin typeface="+mn-lt"/>
              </a:endParaRPr>
            </a:p>
          </p:txBody>
        </p:sp>
        <p:sp>
          <p:nvSpPr>
            <p:cNvPr id="11292" name="Line 33"/>
            <p:cNvSpPr>
              <a:spLocks noChangeShapeType="1"/>
            </p:cNvSpPr>
            <p:nvPr/>
          </p:nvSpPr>
          <p:spPr bwMode="auto">
            <a:xfrm>
              <a:off x="1050" y="2160"/>
              <a:ext cx="222" cy="1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1294" name="Line 35"/>
            <p:cNvSpPr>
              <a:spLocks noChangeShapeType="1"/>
            </p:cNvSpPr>
            <p:nvPr/>
          </p:nvSpPr>
          <p:spPr bwMode="auto">
            <a:xfrm flipV="1">
              <a:off x="1086" y="1620"/>
              <a:ext cx="186" cy="1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1295" name="Text Box 36"/>
            <p:cNvSpPr txBox="1">
              <a:spLocks noChangeArrowheads="1"/>
            </p:cNvSpPr>
            <p:nvPr/>
          </p:nvSpPr>
          <p:spPr bwMode="auto">
            <a:xfrm>
              <a:off x="1272" y="1856"/>
              <a:ext cx="6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dirty="0">
                  <a:latin typeface="+mn-lt"/>
                </a:rPr>
                <a:t>Shaping</a:t>
              </a:r>
            </a:p>
          </p:txBody>
        </p:sp>
        <p:sp>
          <p:nvSpPr>
            <p:cNvPr id="11296" name="Line 37"/>
            <p:cNvSpPr>
              <a:spLocks noChangeShapeType="1"/>
            </p:cNvSpPr>
            <p:nvPr/>
          </p:nvSpPr>
          <p:spPr bwMode="auto">
            <a:xfrm>
              <a:off x="1104" y="1958"/>
              <a:ext cx="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297" name="Oval 38"/>
            <p:cNvSpPr>
              <a:spLocks noChangeArrowheads="1"/>
            </p:cNvSpPr>
            <p:nvPr/>
          </p:nvSpPr>
          <p:spPr bwMode="auto">
            <a:xfrm>
              <a:off x="297" y="1475"/>
              <a:ext cx="790" cy="843"/>
            </a:xfrm>
            <a:prstGeom prst="ellipse">
              <a:avLst/>
            </a:prstGeom>
            <a:solidFill>
              <a:schemeClr val="accent3">
                <a:lumMod val="20000"/>
                <a:lumOff val="80000"/>
                <a:alpha val="49803"/>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298" name="Text Box 39"/>
            <p:cNvSpPr txBox="1">
              <a:spLocks noChangeArrowheads="1"/>
            </p:cNvSpPr>
            <p:nvPr/>
          </p:nvSpPr>
          <p:spPr bwMode="auto">
            <a:xfrm>
              <a:off x="284" y="1758"/>
              <a:ext cx="8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a:solidFill>
                    <a:srgbClr val="000000"/>
                  </a:solidFill>
                  <a:latin typeface="+mn-lt"/>
                </a:rPr>
                <a:t>Processes</a:t>
              </a:r>
              <a:endParaRPr lang="en-GB" dirty="0">
                <a:solidFill>
                  <a:srgbClr val="000000"/>
                </a:solidFill>
                <a:latin typeface="+mn-lt"/>
              </a:endParaRPr>
            </a:p>
          </p:txBody>
        </p:sp>
      </p:grpSp>
      <p:grpSp>
        <p:nvGrpSpPr>
          <p:cNvPr id="18" name="Group 58"/>
          <p:cNvGrpSpPr>
            <a:grpSpLocks/>
          </p:cNvGrpSpPr>
          <p:nvPr/>
        </p:nvGrpSpPr>
        <p:grpSpPr bwMode="auto">
          <a:xfrm>
            <a:off x="4001310" y="2536826"/>
            <a:ext cx="6519184" cy="3478213"/>
            <a:chOff x="1662" y="1598"/>
            <a:chExt cx="3791" cy="2191"/>
          </a:xfrm>
        </p:grpSpPr>
        <p:grpSp>
          <p:nvGrpSpPr>
            <p:cNvPr id="11272" name="Group 50"/>
            <p:cNvGrpSpPr>
              <a:grpSpLocks/>
            </p:cNvGrpSpPr>
            <p:nvPr/>
          </p:nvGrpSpPr>
          <p:grpSpPr bwMode="auto">
            <a:xfrm>
              <a:off x="1662" y="2210"/>
              <a:ext cx="2194" cy="1579"/>
              <a:chOff x="1370" y="2217"/>
              <a:chExt cx="2194" cy="1579"/>
            </a:xfrm>
          </p:grpSpPr>
          <p:sp>
            <p:nvSpPr>
              <p:cNvPr id="11278" name="AutoShape 48"/>
              <p:cNvSpPr>
                <a:spLocks noChangeArrowheads="1"/>
              </p:cNvSpPr>
              <p:nvPr/>
            </p:nvSpPr>
            <p:spPr bwMode="auto">
              <a:xfrm>
                <a:off x="2144" y="2217"/>
                <a:ext cx="1420" cy="1579"/>
              </a:xfrm>
              <a:prstGeom prst="roundRect">
                <a:avLst>
                  <a:gd name="adj" fmla="val 4125"/>
                </a:avLst>
              </a:prstGeom>
              <a:solidFill>
                <a:schemeClr val="bg1"/>
              </a:solidFill>
              <a:ln w="2857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11279" name="Group 47"/>
              <p:cNvGrpSpPr>
                <a:grpSpLocks/>
              </p:cNvGrpSpPr>
              <p:nvPr/>
            </p:nvGrpSpPr>
            <p:grpSpPr bwMode="auto">
              <a:xfrm>
                <a:off x="2232" y="2285"/>
                <a:ext cx="1260" cy="1475"/>
                <a:chOff x="2688" y="2285"/>
                <a:chExt cx="1260" cy="1475"/>
              </a:xfrm>
            </p:grpSpPr>
            <p:grpSp>
              <p:nvGrpSpPr>
                <p:cNvPr id="11281" name="Group 40"/>
                <p:cNvGrpSpPr>
                  <a:grpSpLocks/>
                </p:cNvGrpSpPr>
                <p:nvPr/>
              </p:nvGrpSpPr>
              <p:grpSpPr bwMode="auto">
                <a:xfrm>
                  <a:off x="3307" y="2285"/>
                  <a:ext cx="641" cy="1475"/>
                  <a:chOff x="3985" y="527"/>
                  <a:chExt cx="1121" cy="2385"/>
                </a:xfrm>
              </p:grpSpPr>
              <p:pic>
                <p:nvPicPr>
                  <p:cNvPr id="11283" name="Picture 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813"/>
                  <a:stretch/>
                </p:blipFill>
                <p:spPr bwMode="auto">
                  <a:xfrm>
                    <a:off x="3994" y="2292"/>
                    <a:ext cx="1112"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4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06"/>
                  <a:stretch/>
                </p:blipFill>
                <p:spPr bwMode="auto">
                  <a:xfrm>
                    <a:off x="3985" y="1462"/>
                    <a:ext cx="1117"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 y="920"/>
                    <a:ext cx="111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45"/>
                  <p:cNvPicPr>
                    <a:picLocks noChangeAspect="1" noChangeArrowheads="1"/>
                  </p:cNvPicPr>
                  <p:nvPr/>
                </p:nvPicPr>
                <p:blipFill rotWithShape="1">
                  <a:blip r:embed="rId6">
                    <a:extLst>
                      <a:ext uri="{28A0092B-C50C-407E-A947-70E740481C1C}">
                        <a14:useLocalDpi xmlns:a14="http://schemas.microsoft.com/office/drawing/2010/main" val="0"/>
                      </a:ext>
                    </a:extLst>
                  </a:blip>
                  <a:srcRect t="9134"/>
                  <a:stretch/>
                </p:blipFill>
                <p:spPr bwMode="auto">
                  <a:xfrm>
                    <a:off x="3986" y="527"/>
                    <a:ext cx="1120"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4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606" r="3792" b="11209"/>
                  <a:stretch/>
                </p:blipFill>
                <p:spPr bwMode="auto">
                  <a:xfrm>
                    <a:off x="3990" y="1914"/>
                    <a:ext cx="111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2" name="Text Box 46"/>
                <p:cNvSpPr txBox="1">
                  <a:spLocks noChangeArrowheads="1"/>
                </p:cNvSpPr>
                <p:nvPr/>
              </p:nvSpPr>
              <p:spPr bwMode="auto">
                <a:xfrm>
                  <a:off x="2688" y="2325"/>
                  <a:ext cx="64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714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60000"/>
                    </a:spcBef>
                    <a:spcAft>
                      <a:spcPct val="60000"/>
                    </a:spcAft>
                    <a:buClr>
                      <a:schemeClr val="accent4"/>
                    </a:buClr>
                    <a:buSzTx/>
                    <a:buFont typeface="Wingdings" panose="05000000000000000000" pitchFamily="2" charset="2"/>
                    <a:buChar char="§"/>
                  </a:pPr>
                  <a:r>
                    <a:rPr lang="en-US" sz="1400" b="1" i="1" dirty="0">
                      <a:solidFill>
                        <a:srgbClr val="000000"/>
                      </a:solidFill>
                      <a:latin typeface="+mn-lt"/>
                    </a:rPr>
                    <a:t>  Lap</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Butt</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Sleeve</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Scarf</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Tee</a:t>
                  </a:r>
                  <a:endParaRPr lang="en-GB" b="1" dirty="0">
                    <a:solidFill>
                      <a:srgbClr val="000000"/>
                    </a:solidFill>
                    <a:latin typeface="+mn-lt"/>
                  </a:endParaRPr>
                </a:p>
              </p:txBody>
            </p:sp>
          </p:grpSp>
          <p:sp>
            <p:nvSpPr>
              <p:cNvPr id="11280" name="Text Box 49"/>
              <p:cNvSpPr txBox="1">
                <a:spLocks noChangeArrowheads="1"/>
              </p:cNvSpPr>
              <p:nvPr/>
            </p:nvSpPr>
            <p:spPr bwMode="auto">
              <a:xfrm>
                <a:off x="1370" y="2855"/>
                <a:ext cx="6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1"/>
                    </a:solidFill>
                    <a:latin typeface="+mn-lt"/>
                  </a:rPr>
                  <a:t>Joint </a:t>
                </a:r>
              </a:p>
              <a:p>
                <a:pPr algn="ctr">
                  <a:spcBef>
                    <a:spcPct val="0"/>
                  </a:spcBef>
                  <a:spcAft>
                    <a:spcPct val="0"/>
                  </a:spcAft>
                </a:pPr>
                <a:r>
                  <a:rPr lang="en-GB" b="1" i="1" dirty="0">
                    <a:solidFill>
                      <a:schemeClr val="accent1"/>
                    </a:solidFill>
                    <a:latin typeface="+mn-lt"/>
                  </a:rPr>
                  <a:t>geometry</a:t>
                </a:r>
              </a:p>
            </p:txBody>
          </p:sp>
        </p:grpSp>
        <p:sp>
          <p:nvSpPr>
            <p:cNvPr id="11273" name="AutoShape 53"/>
            <p:cNvSpPr>
              <a:spLocks noChangeArrowheads="1"/>
            </p:cNvSpPr>
            <p:nvPr/>
          </p:nvSpPr>
          <p:spPr bwMode="auto">
            <a:xfrm>
              <a:off x="4152" y="1598"/>
              <a:ext cx="928" cy="160"/>
            </a:xfrm>
            <a:prstGeom prst="roundRect">
              <a:avLst>
                <a:gd name="adj" fmla="val 277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11274" name="Group 57"/>
            <p:cNvGrpSpPr>
              <a:grpSpLocks/>
            </p:cNvGrpSpPr>
            <p:nvPr/>
          </p:nvGrpSpPr>
          <p:grpSpPr bwMode="auto">
            <a:xfrm>
              <a:off x="4013" y="1680"/>
              <a:ext cx="1440" cy="1344"/>
              <a:chOff x="4013" y="1688"/>
              <a:chExt cx="1440" cy="1344"/>
            </a:xfrm>
          </p:grpSpPr>
          <p:sp>
            <p:nvSpPr>
              <p:cNvPr id="11275" name="Line 54"/>
              <p:cNvSpPr>
                <a:spLocks noChangeShapeType="1"/>
              </p:cNvSpPr>
              <p:nvPr/>
            </p:nvSpPr>
            <p:spPr bwMode="auto">
              <a:xfrm>
                <a:off x="5072" y="1688"/>
                <a:ext cx="36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276" name="Line 55"/>
              <p:cNvSpPr>
                <a:spLocks noChangeShapeType="1"/>
              </p:cNvSpPr>
              <p:nvPr/>
            </p:nvSpPr>
            <p:spPr bwMode="auto">
              <a:xfrm>
                <a:off x="5440" y="1688"/>
                <a:ext cx="0" cy="13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277" name="Line 56"/>
              <p:cNvSpPr>
                <a:spLocks noChangeShapeType="1"/>
              </p:cNvSpPr>
              <p:nvPr/>
            </p:nvSpPr>
            <p:spPr bwMode="auto">
              <a:xfrm flipH="1">
                <a:off x="4013" y="3032"/>
                <a:ext cx="1440"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sp>
        <p:nvSpPr>
          <p:cNvPr id="3" name="Slide Number Placeholder 2">
            <a:extLst>
              <a:ext uri="{FF2B5EF4-FFF2-40B4-BE49-F238E27FC236}">
                <a16:creationId xmlns:a16="http://schemas.microsoft.com/office/drawing/2014/main" id="{F118F0B5-2EAB-4C60-BC8C-7BC1019A75E1}"/>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36023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ln w="9525"/>
        </p:spPr>
        <p:txBody>
          <a:bodyPr/>
          <a:lstStyle/>
          <a:p>
            <a:r>
              <a:rPr lang="en-GB" dirty="0">
                <a:latin typeface="+mn-lt"/>
              </a:rPr>
              <a:t>A joining datasheet*</a:t>
            </a:r>
          </a:p>
        </p:txBody>
      </p:sp>
      <p:sp>
        <p:nvSpPr>
          <p:cNvPr id="59" name="Text Box 16"/>
          <p:cNvSpPr txBox="1">
            <a:spLocks noChangeArrowheads="1"/>
          </p:cNvSpPr>
          <p:nvPr/>
        </p:nvSpPr>
        <p:spPr bwMode="auto">
          <a:xfrm>
            <a:off x="10064044" y="2261533"/>
            <a:ext cx="2146884" cy="3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chemeClr val="accent4"/>
                </a:solidFill>
                <a:latin typeface="+mn-lt"/>
              </a:rPr>
              <a:t>Links to materials</a:t>
            </a: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9522" y="2171312"/>
            <a:ext cx="524710" cy="524710"/>
          </a:xfrm>
          <a:prstGeom prst="rect">
            <a:avLst/>
          </a:prstGeom>
        </p:spPr>
      </p:pic>
      <p:sp>
        <p:nvSpPr>
          <p:cNvPr id="61" name="Text Box 4"/>
          <p:cNvSpPr txBox="1">
            <a:spLocks noChangeArrowheads="1"/>
          </p:cNvSpPr>
          <p:nvPr/>
        </p:nvSpPr>
        <p:spPr bwMode="auto">
          <a:xfrm>
            <a:off x="8610600" y="3251380"/>
            <a:ext cx="3253541"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buClrTx/>
              <a:buSzTx/>
              <a:buFontTx/>
              <a:buNone/>
            </a:pPr>
            <a:r>
              <a:rPr lang="en-GB" b="1" i="1" dirty="0">
                <a:solidFill>
                  <a:schemeClr val="accent1"/>
                </a:solidFill>
                <a:latin typeface="+mn-lt"/>
              </a:rPr>
              <a:t>Key constraints in choosing a joining process</a:t>
            </a:r>
            <a:endParaRPr lang="en-GB" i="1" dirty="0">
              <a:solidFill>
                <a:schemeClr val="accent1"/>
              </a:solidFill>
              <a:latin typeface="+mn-lt"/>
            </a:endParaRPr>
          </a:p>
        </p:txBody>
      </p:sp>
      <p:sp>
        <p:nvSpPr>
          <p:cNvPr id="62" name="Text Box 13"/>
          <p:cNvSpPr txBox="1">
            <a:spLocks noChangeArrowheads="1"/>
          </p:cNvSpPr>
          <p:nvPr/>
        </p:nvSpPr>
        <p:spPr bwMode="auto">
          <a:xfrm>
            <a:off x="9667043" y="5867400"/>
            <a:ext cx="22098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latin typeface="+mn-lt"/>
              </a:rPr>
              <a:t>*Excerpts from </a:t>
            </a:r>
            <a:r>
              <a:rPr lang="en-US" sz="1000" i="1" dirty="0">
                <a:latin typeface="+mn-lt"/>
              </a:rPr>
              <a:t>Ansys Granta EduPack software</a:t>
            </a:r>
            <a:r>
              <a:rPr lang="en-US" sz="1000" dirty="0">
                <a:latin typeface="+mn-lt"/>
              </a:rPr>
              <a:t> Level 2</a:t>
            </a:r>
            <a:endParaRPr lang="en-US" b="1" dirty="0">
              <a:latin typeface="+mn-lt"/>
            </a:endParaRPr>
          </a:p>
        </p:txBody>
      </p:sp>
      <p:sp>
        <p:nvSpPr>
          <p:cNvPr id="4" name="Slide Number Placeholder 3">
            <a:extLst>
              <a:ext uri="{FF2B5EF4-FFF2-40B4-BE49-F238E27FC236}">
                <a16:creationId xmlns:a16="http://schemas.microsoft.com/office/drawing/2014/main" id="{E4D07765-4890-4925-AB75-35D4FB5A1A5D}"/>
              </a:ext>
            </a:extLst>
          </p:cNvPr>
          <p:cNvSpPr>
            <a:spLocks noGrp="1"/>
          </p:cNvSpPr>
          <p:nvPr>
            <p:ph type="sldNum" sz="quarter" idx="11"/>
          </p:nvPr>
        </p:nvSpPr>
        <p:spPr/>
        <p:txBody>
          <a:bodyPr/>
          <a:lstStyle/>
          <a:p>
            <a:fld id="{F0D23093-2AB0-F74C-B865-1A12A15B650E}" type="slidenum">
              <a:rPr lang="en-US" smtClean="0"/>
              <a:pPr/>
              <a:t>9</a:t>
            </a:fld>
            <a:endParaRPr lang="en-US" dirty="0"/>
          </a:p>
        </p:txBody>
      </p:sp>
      <p:pic>
        <p:nvPicPr>
          <p:cNvPr id="6" name="Picture 5">
            <a:extLst>
              <a:ext uri="{FF2B5EF4-FFF2-40B4-BE49-F238E27FC236}">
                <a16:creationId xmlns:a16="http://schemas.microsoft.com/office/drawing/2014/main" id="{A7739139-2A6C-1869-669F-7EFFE7D5CD99}"/>
              </a:ext>
            </a:extLst>
          </p:cNvPr>
          <p:cNvPicPr>
            <a:picLocks noChangeAspect="1"/>
          </p:cNvPicPr>
          <p:nvPr/>
        </p:nvPicPr>
        <p:blipFill>
          <a:blip r:embed="rId4"/>
          <a:stretch>
            <a:fillRect/>
          </a:stretch>
        </p:blipFill>
        <p:spPr>
          <a:xfrm>
            <a:off x="685800" y="796763"/>
            <a:ext cx="3474720" cy="5295410"/>
          </a:xfrm>
          <a:prstGeom prst="rect">
            <a:avLst/>
          </a:prstGeom>
          <a:ln>
            <a:solidFill>
              <a:schemeClr val="tx1"/>
            </a:solidFill>
          </a:ln>
        </p:spPr>
      </p:pic>
      <p:pic>
        <p:nvPicPr>
          <p:cNvPr id="8" name="Picture 7">
            <a:extLst>
              <a:ext uri="{FF2B5EF4-FFF2-40B4-BE49-F238E27FC236}">
                <a16:creationId xmlns:a16="http://schemas.microsoft.com/office/drawing/2014/main" id="{1A1785CB-6734-06AB-2E6D-09BB77B75C92}"/>
              </a:ext>
            </a:extLst>
          </p:cNvPr>
          <p:cNvPicPr>
            <a:picLocks noChangeAspect="1"/>
          </p:cNvPicPr>
          <p:nvPr/>
        </p:nvPicPr>
        <p:blipFill>
          <a:blip r:embed="rId5"/>
          <a:stretch>
            <a:fillRect/>
          </a:stretch>
        </p:blipFill>
        <p:spPr>
          <a:xfrm>
            <a:off x="4419600" y="807402"/>
            <a:ext cx="3602736" cy="4142109"/>
          </a:xfrm>
          <a:prstGeom prst="rect">
            <a:avLst/>
          </a:prstGeom>
          <a:ln>
            <a:solidFill>
              <a:schemeClr val="tx1"/>
            </a:solidFill>
          </a:ln>
        </p:spPr>
      </p:pic>
      <p:grpSp>
        <p:nvGrpSpPr>
          <p:cNvPr id="2" name="Group 1037"/>
          <p:cNvGrpSpPr>
            <a:grpSpLocks/>
          </p:cNvGrpSpPr>
          <p:nvPr/>
        </p:nvGrpSpPr>
        <p:grpSpPr bwMode="auto">
          <a:xfrm>
            <a:off x="4411672" y="761230"/>
            <a:ext cx="7510331" cy="1990725"/>
            <a:chOff x="-1050" y="1855"/>
            <a:chExt cx="4367" cy="1254"/>
          </a:xfrm>
        </p:grpSpPr>
        <p:sp>
          <p:nvSpPr>
            <p:cNvPr id="12303" name="Rectangle 1038"/>
            <p:cNvSpPr>
              <a:spLocks noChangeArrowheads="1"/>
            </p:cNvSpPr>
            <p:nvPr/>
          </p:nvSpPr>
          <p:spPr bwMode="auto">
            <a:xfrm>
              <a:off x="1846" y="2765"/>
              <a:ext cx="1471" cy="30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2305" name="Line 1040"/>
            <p:cNvSpPr>
              <a:spLocks noChangeShapeType="1"/>
            </p:cNvSpPr>
            <p:nvPr/>
          </p:nvSpPr>
          <p:spPr bwMode="auto">
            <a:xfrm flipH="1" flipV="1">
              <a:off x="1101" y="2865"/>
              <a:ext cx="734" cy="46"/>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2306" name="Rectangle 1041"/>
            <p:cNvSpPr>
              <a:spLocks noChangeArrowheads="1"/>
            </p:cNvSpPr>
            <p:nvPr/>
          </p:nvSpPr>
          <p:spPr bwMode="auto">
            <a:xfrm>
              <a:off x="-1045" y="2620"/>
              <a:ext cx="2094" cy="48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2307" name="Line 1042"/>
            <p:cNvSpPr>
              <a:spLocks noChangeShapeType="1"/>
            </p:cNvSpPr>
            <p:nvPr/>
          </p:nvSpPr>
          <p:spPr bwMode="auto">
            <a:xfrm flipH="1" flipV="1">
              <a:off x="1088" y="2038"/>
              <a:ext cx="747" cy="873"/>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2308" name="Rectangle 1043"/>
            <p:cNvSpPr>
              <a:spLocks noChangeArrowheads="1"/>
            </p:cNvSpPr>
            <p:nvPr/>
          </p:nvSpPr>
          <p:spPr bwMode="auto">
            <a:xfrm>
              <a:off x="-1050" y="1855"/>
              <a:ext cx="2112" cy="29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spTree>
    <p:extLst>
      <p:ext uri="{BB962C8B-B14F-4D97-AF65-F5344CB8AC3E}">
        <p14:creationId xmlns:p14="http://schemas.microsoft.com/office/powerpoint/2010/main" val="1078350003"/>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2</TotalTime>
  <Words>4030</Words>
  <Application>Microsoft Office PowerPoint</Application>
  <PresentationFormat>Widescreen</PresentationFormat>
  <Paragraphs>542</Paragraphs>
  <Slides>27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Wingdings</vt:lpstr>
      <vt:lpstr>Times New Roman</vt:lpstr>
      <vt:lpstr>Calibri</vt:lpstr>
      <vt:lpstr>Courier New</vt:lpstr>
      <vt:lpstr>Ansys - Slide Master</vt:lpstr>
      <vt:lpstr>Equation</vt:lpstr>
      <vt:lpstr>PowerPoint Presentation</vt:lpstr>
      <vt:lpstr>Learning objectives for this lecture unit</vt:lpstr>
      <vt:lpstr>Outline of lecture unit</vt:lpstr>
      <vt:lpstr>Organizing info: manufacturing processes</vt:lpstr>
      <vt:lpstr>Organizing information: the PROCESS TREE</vt:lpstr>
      <vt:lpstr>Finding information in the Ansys Granta EduPack Software</vt:lpstr>
      <vt:lpstr>A shaping datasheet*</vt:lpstr>
      <vt:lpstr>Data organization: joining processes</vt:lpstr>
      <vt:lpstr>A joining datasheet*</vt:lpstr>
      <vt:lpstr>Data organization: surface treatment</vt:lpstr>
      <vt:lpstr>A surface-treatment datasheet*</vt:lpstr>
      <vt:lpstr>Cost, price and value</vt:lpstr>
      <vt:lpstr>The material cost</vt:lpstr>
      <vt:lpstr>Estimating cost</vt:lpstr>
      <vt:lpstr>Inputs to a generic cost estimator</vt:lpstr>
      <vt:lpstr>The cost per unit of output</vt:lpstr>
      <vt:lpstr>Features of a cost model</vt:lpstr>
      <vt:lpstr>Cost model in Ansys Granta EduPack software Levels 2 and 3</vt:lpstr>
      <vt:lpstr>15 additive manufacturing processes</vt:lpstr>
      <vt:lpstr>Comparison of manufacturing processes</vt:lpstr>
      <vt:lpstr>Comparison of manufacturing processes</vt:lpstr>
      <vt:lpstr>Comparison of manufacturing processes</vt:lpstr>
      <vt:lpstr>Synthesizer model for part cost</vt:lpstr>
      <vt:lpstr>Part cost comparison: Door panel</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2025-08-26T19:17:44Z</dcterms:created>
  <dcterms:modified xsi:type="dcterms:W3CDTF">2025-08-26T19:20:39Z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