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2"/>
  </p:notesMasterIdLst>
  <p:sldIdLst>
    <p:sldId id="311" r:id="rId5"/>
    <p:sldId id="312" r:id="rId6"/>
    <p:sldId id="576" r:id="rId7"/>
    <p:sldId id="602" r:id="rId8"/>
    <p:sldId id="288" r:id="rId9"/>
    <p:sldId id="295" r:id="rId10"/>
    <p:sldId id="296" r:id="rId11"/>
    <p:sldId id="297" r:id="rId12"/>
    <p:sldId id="290" r:id="rId13"/>
    <p:sldId id="291" r:id="rId14"/>
    <p:sldId id="292" r:id="rId15"/>
    <p:sldId id="293" r:id="rId16"/>
    <p:sldId id="294" r:id="rId17"/>
    <p:sldId id="597" r:id="rId18"/>
    <p:sldId id="598" r:id="rId19"/>
    <p:sldId id="634" r:id="rId20"/>
    <p:sldId id="599" r:id="rId21"/>
    <p:sldId id="633" r:id="rId22"/>
    <p:sldId id="603" r:id="rId23"/>
    <p:sldId id="628" r:id="rId24"/>
    <p:sldId id="600" r:id="rId25"/>
    <p:sldId id="622" r:id="rId26"/>
    <p:sldId id="289" r:id="rId27"/>
    <p:sldId id="636" r:id="rId28"/>
    <p:sldId id="629" r:id="rId29"/>
    <p:sldId id="630" r:id="rId30"/>
    <p:sldId id="605" r:id="rId31"/>
    <p:sldId id="625" r:id="rId32"/>
    <p:sldId id="606" r:id="rId33"/>
    <p:sldId id="607" r:id="rId34"/>
    <p:sldId id="608" r:id="rId35"/>
    <p:sldId id="611" r:id="rId36"/>
    <p:sldId id="612" r:id="rId37"/>
    <p:sldId id="631" r:id="rId38"/>
    <p:sldId id="616" r:id="rId39"/>
    <p:sldId id="310" r:id="rId40"/>
    <p:sldId id="2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9182" autoAdjust="0"/>
  </p:normalViewPr>
  <p:slideViewPr>
    <p:cSldViewPr showGuides="1">
      <p:cViewPr varScale="1">
        <p:scale>
          <a:sx n="140" d="100"/>
          <a:sy n="140" d="100"/>
        </p:scale>
        <p:origin x="384" y="92"/>
      </p:cViewPr>
      <p:guideLst>
        <p:guide orient="horz" pos="2160"/>
        <p:guide pos="3840"/>
      </p:guideLst>
    </p:cSldViewPr>
  </p:slideViewPr>
  <p:notesTextViewPr>
    <p:cViewPr>
      <p:scale>
        <a:sx n="1" d="1"/>
        <a:sy n="1" d="1"/>
      </p:scale>
      <p:origin x="0" y="-236"/>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in Tyler" userId="971d5887-dada-4101-bef7-69a3ed4a7a52" providerId="ADAL" clId="{076BA62E-4C03-468A-9840-8904B4FC2184}"/>
    <pc:docChg chg="modSld">
      <pc:chgData name="Kaitlin Tyler" userId="971d5887-dada-4101-bef7-69a3ed4a7a52" providerId="ADAL" clId="{076BA62E-4C03-468A-9840-8904B4FC2184}" dt="2025-08-26T16:59:44.331" v="8" actId="20577"/>
      <pc:docMkLst>
        <pc:docMk/>
      </pc:docMkLst>
      <pc:sldChg chg="modNotesTx">
        <pc:chgData name="Kaitlin Tyler" userId="971d5887-dada-4101-bef7-69a3ed4a7a52" providerId="ADAL" clId="{076BA62E-4C03-468A-9840-8904B4FC2184}" dt="2025-08-26T16:59:44.331" v="8" actId="20577"/>
        <pc:sldMkLst>
          <pc:docMk/>
          <pc:sldMk cId="1328880519"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Modelling to identify the material indices</a:t>
            </a:r>
          </a:p>
          <a:p>
            <a:pPr algn="ctr"/>
            <a:endParaRPr lang="en-GB" sz="1400" b="1" i="1" dirty="0"/>
          </a:p>
          <a:p>
            <a:r>
              <a:rPr lang="en-GB" sz="1200" dirty="0"/>
              <a:t>The bottle is modelled as a cylindrical pressure vessel. The internal pressure p creates a stress in the wall of the bottle, as indicated in the diagram. The circumferential stress is the larger one – its value is listed at the top. This stress must not exceed the yield strength of the material of the bottle, setting a minimum value for the wall thickness, t.</a:t>
            </a:r>
          </a:p>
          <a:p>
            <a:endParaRPr lang="en-GB" sz="1200" dirty="0"/>
          </a:p>
          <a:p>
            <a:r>
              <a:rPr lang="en-GB" sz="1200" dirty="0"/>
              <a:t>The embodied energy E of the bottle per unit area of wall is given by the second expression. The pressure p and the bottle radius R are fixed by the design. The energy E is minimized by seeking materials with the lowest value of the material property group H</a:t>
            </a:r>
            <a:r>
              <a:rPr lang="en-GB" sz="1200" baseline="-25000" dirty="0"/>
              <a:t>m</a:t>
            </a:r>
            <a:r>
              <a:rPr lang="el-GR" sz="1200" dirty="0"/>
              <a:t>ρ</a:t>
            </a:r>
            <a:r>
              <a:rPr lang="en-GB" sz="1200" dirty="0"/>
              <a:t>/</a:t>
            </a:r>
            <a:r>
              <a:rPr lang="el-GR" sz="1200" dirty="0"/>
              <a:t>σ</a:t>
            </a:r>
            <a:r>
              <a:rPr lang="en-GB" sz="1200" baseline="-25000" dirty="0"/>
              <a:t>y</a:t>
            </a:r>
            <a:r>
              <a:rPr lang="en-GB" sz="1200" dirty="0"/>
              <a:t>, or the maximum value of its reciprocal. The quantity is the </a:t>
            </a:r>
            <a:r>
              <a:rPr lang="en-GB" sz="1200" b="1" dirty="0">
                <a:solidFill>
                  <a:srgbClr val="CC0000"/>
                </a:solidFill>
              </a:rPr>
              <a:t>material index</a:t>
            </a:r>
            <a:r>
              <a:rPr lang="en-GB" sz="1200" dirty="0"/>
              <a:t> for the problem.</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147239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Choice to minimize embodied energy</a:t>
            </a:r>
          </a:p>
          <a:p>
            <a:pPr algn="ctr"/>
            <a:endParaRPr lang="en-GB" sz="1400" b="1" i="1" dirty="0"/>
          </a:p>
          <a:p>
            <a:r>
              <a:rPr lang="en-GB" sz="1200" dirty="0"/>
              <a:t>This is a chart of </a:t>
            </a:r>
            <a:r>
              <a:rPr lang="en-GB" sz="1200" b="1" dirty="0">
                <a:solidFill>
                  <a:srgbClr val="CC0000"/>
                </a:solidFill>
              </a:rPr>
              <a:t>yield strength vs. embodied energy per unit volume</a:t>
            </a:r>
            <a:r>
              <a:rPr lang="en-GB" sz="1200" dirty="0"/>
              <a:t> for polymers that are translucent or transparent. The contours show the index from the previous frame. Biopolymers are shown in green to distinguish them from those that are derived from oil, shown in blue. Two of these – polylactide, PLA and </a:t>
            </a:r>
            <a:r>
              <a:rPr lang="en-GB" sz="1200" dirty="0" err="1"/>
              <a:t>polyhydroxyalkanoates</a:t>
            </a:r>
            <a:r>
              <a:rPr lang="en-GB" sz="1200" dirty="0"/>
              <a:t> (PHA) perform exceptionally well. PLA, in particular, offers a reduction of embodied energy per bottle of about 40%.</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304414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Choice to minimize cost</a:t>
            </a:r>
          </a:p>
          <a:p>
            <a:pPr algn="ctr"/>
            <a:endParaRPr lang="en-GB" sz="1400" b="1" i="1" dirty="0"/>
          </a:p>
          <a:p>
            <a:r>
              <a:rPr lang="en-GB" sz="1200" dirty="0"/>
              <a:t>Why, then, are so few bottles made of PLA? Here is a chart of </a:t>
            </a:r>
            <a:r>
              <a:rPr lang="en-GB" sz="1200" b="1" dirty="0">
                <a:solidFill>
                  <a:srgbClr val="CC0000"/>
                </a:solidFill>
              </a:rPr>
              <a:t>yield strength vs. cost per unit volume</a:t>
            </a:r>
            <a:r>
              <a:rPr lang="en-GB" sz="1200" dirty="0"/>
              <a:t> for the bottle. The contours show the material cost per unit area of bottle wall. By this criterion the bio-polymers (green) do not do so well. The cheapest material is PET – the material of choice for almost all pressurized drink bottles…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100939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trade-off between embodied energy and cost</a:t>
            </a:r>
          </a:p>
          <a:p>
            <a:pPr algn="ctr"/>
            <a:endParaRPr lang="en-GB" sz="1400" b="1" i="1" dirty="0"/>
          </a:p>
          <a:p>
            <a:r>
              <a:rPr lang="en-GB" sz="1200" dirty="0"/>
              <a:t>This is a plot of the embodied energy index against the cost index – we wish to minimize both. The trade-off surface is sketched. The materials nearest to the surface are the best choices: PET and PLA.</a:t>
            </a:r>
          </a:p>
          <a:p>
            <a:endParaRPr lang="en-GB" sz="1200" dirty="0"/>
          </a:p>
          <a:p>
            <a:r>
              <a:rPr lang="en-GB" sz="1200" dirty="0"/>
              <a:t>To distinguish between them we need a penalty function, which requires a value for the exchange constant linking cost and embodied energy (the value of saving embodied energy or carbon) – and thus far there is no agreement on this value. This highlights a difficulty in reaching unambiguous selection for eco-problems: the value of the environment is a matter for debate.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175932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A3241E7-A6F8-48A4-91B6-D8AB46CC4EB5}" type="slidenum">
              <a:rPr lang="en-GB" sz="1200">
                <a:latin typeface="Times New Roman" panose="02020603050405020304" pitchFamily="18" charset="0"/>
              </a:rPr>
              <a:pPr algn="r"/>
              <a:t>14</a:t>
            </a:fld>
            <a:endParaRPr lang="en-GB" sz="120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xfrm>
            <a:off x="182563" y="731838"/>
            <a:ext cx="6518275" cy="3667125"/>
          </a:xfrm>
          <a:solidFill>
            <a:srgbClr val="FFFFFF"/>
          </a:solidFill>
          <a:ln/>
        </p:spPr>
      </p:sp>
      <p:sp>
        <p:nvSpPr>
          <p:cNvPr id="33796"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US" sz="1000" b="1" i="1" dirty="0">
                <a:cs typeface="Times New Roman" panose="02020603050405020304" pitchFamily="18" charset="0"/>
              </a:rPr>
              <a:t>The life cycle of products and the materials they contain</a:t>
            </a:r>
          </a:p>
          <a:p>
            <a:pPr algn="ctr"/>
            <a:endParaRPr lang="en-US" sz="1000" b="1" i="1" dirty="0">
              <a:cs typeface="Times New Roman" panose="02020603050405020304" pitchFamily="18" charset="0"/>
            </a:endParaRPr>
          </a:p>
          <a:p>
            <a:r>
              <a:rPr lang="en-US" sz="900" dirty="0">
                <a:cs typeface="Times New Roman" panose="02020603050405020304" pitchFamily="18" charset="0"/>
              </a:rPr>
              <a:t>This frame shows the materials lifecycle. Ore and feedstock, drawn from the earth’s resources, are processed to give materials. These are manufactured into usable products, and at the end of their lives are discarded with only a fraction entering the recycling loop. The rest are committed to incineration or land-fill.  Energy and materials are consumed at each point in this cycle (we shall call them “phases”), with an associated penalty of CO</a:t>
            </a:r>
            <a:r>
              <a:rPr lang="en-US" sz="900" baseline="-30000" dirty="0">
                <a:cs typeface="Times New Roman" panose="02020603050405020304" pitchFamily="18" charset="0"/>
              </a:rPr>
              <a:t>2</a:t>
            </a:r>
            <a:r>
              <a:rPr lang="en-US" sz="900" dirty="0">
                <a:cs typeface="Times New Roman" panose="02020603050405020304" pitchFamily="18" charset="0"/>
              </a:rPr>
              <a:t>, </a:t>
            </a:r>
            <a:r>
              <a:rPr lang="en-US" sz="900" dirty="0" err="1">
                <a:cs typeface="Times New Roman" panose="02020603050405020304" pitchFamily="18" charset="0"/>
              </a:rPr>
              <a:t>SO</a:t>
            </a:r>
            <a:r>
              <a:rPr lang="en-US" sz="900" baseline="-30000" dirty="0" err="1">
                <a:cs typeface="Times New Roman" panose="02020603050405020304" pitchFamily="18" charset="0"/>
              </a:rPr>
              <a:t>x</a:t>
            </a:r>
            <a:r>
              <a:rPr lang="en-US" sz="900" dirty="0">
                <a:cs typeface="Times New Roman" panose="02020603050405020304" pitchFamily="18" charset="0"/>
              </a:rPr>
              <a:t>, NO</a:t>
            </a:r>
            <a:r>
              <a:rPr lang="en-US" sz="900" baseline="-30000" dirty="0">
                <a:cs typeface="Times New Roman" panose="02020603050405020304" pitchFamily="18" charset="0"/>
              </a:rPr>
              <a:t>x</a:t>
            </a:r>
            <a:r>
              <a:rPr lang="en-US" sz="900" dirty="0">
                <a:cs typeface="Times New Roman" panose="02020603050405020304" pitchFamily="18" charset="0"/>
              </a:rPr>
              <a:t>, and other emissions – heat, and gaseous, liquid and solid waste, collectively called environmental “</a:t>
            </a:r>
            <a:r>
              <a:rPr lang="en-US" sz="900" i="1" dirty="0">
                <a:cs typeface="Times New Roman" panose="02020603050405020304" pitchFamily="18" charset="0"/>
              </a:rPr>
              <a:t>stressors</a:t>
            </a:r>
            <a:r>
              <a:rPr lang="en-US" sz="900" dirty="0">
                <a:cs typeface="Times New Roman" panose="02020603050405020304" pitchFamily="18" charset="0"/>
              </a:rPr>
              <a:t>”.  These are assessed by the technique of </a:t>
            </a:r>
            <a:r>
              <a:rPr lang="en-US" sz="900" b="1" dirty="0">
                <a:solidFill>
                  <a:srgbClr val="CC0000"/>
                </a:solidFill>
                <a:cs typeface="Times New Roman" panose="02020603050405020304" pitchFamily="18" charset="0"/>
              </a:rPr>
              <a:t>life-cycle analysis (LCA).</a:t>
            </a:r>
            <a:r>
              <a:rPr lang="en-US" sz="900" dirty="0">
                <a:cs typeface="Times New Roman" panose="02020603050405020304" pitchFamily="18" charset="0"/>
              </a:rPr>
              <a:t>  </a:t>
            </a:r>
          </a:p>
          <a:p>
            <a:endParaRPr lang="en-US" sz="900" dirty="0">
              <a:cs typeface="Times New Roman" panose="02020603050405020304" pitchFamily="18" charset="0"/>
            </a:endParaRPr>
          </a:p>
          <a:p>
            <a:r>
              <a:rPr lang="en-US" sz="900" b="1" dirty="0">
                <a:solidFill>
                  <a:srgbClr val="CC0000"/>
                </a:solidFill>
              </a:rPr>
              <a:t>ISO 14000 </a:t>
            </a:r>
            <a:r>
              <a:rPr lang="en-US" sz="900" dirty="0"/>
              <a:t>and </a:t>
            </a:r>
            <a:r>
              <a:rPr lang="en-US" sz="900" b="1" dirty="0">
                <a:solidFill>
                  <a:srgbClr val="CC0000"/>
                </a:solidFill>
              </a:rPr>
              <a:t>PAS 2050</a:t>
            </a:r>
            <a:r>
              <a:rPr lang="en-US" sz="900" dirty="0"/>
              <a:t> of the International Standards Organization defines a family of standards for environmental management systems. ISO 14000 contains the set IS0 14040, 14041, 14042 and 14043 published between 1997 and 2000, prescribing broad procedures for conducting the four steps of an LCA: setting </a:t>
            </a:r>
            <a:r>
              <a:rPr lang="en-US" sz="900" i="1" dirty="0"/>
              <a:t>goals and scope, inventory compilation, impact assessment</a:t>
            </a:r>
            <a:r>
              <a:rPr lang="en-US" sz="900" dirty="0"/>
              <a:t> and </a:t>
            </a:r>
            <a:r>
              <a:rPr lang="en-US" sz="900" i="1" dirty="0"/>
              <a:t>interpretation</a:t>
            </a:r>
            <a:r>
              <a:rPr lang="en-US" sz="900" dirty="0"/>
              <a:t>. The standard is an attempt to bring uniform practice and objectivity into life-cycle assessment and its interpretation, but implementation is cumbersome and expensive.</a:t>
            </a:r>
          </a:p>
          <a:p>
            <a:endParaRPr lang="en-US" sz="900" dirty="0"/>
          </a:p>
          <a:p>
            <a:r>
              <a:rPr lang="en-US" sz="900" b="1" dirty="0">
                <a:solidFill>
                  <a:srgbClr val="CC0000"/>
                </a:solidFill>
              </a:rPr>
              <a:t>PAS 2050</a:t>
            </a:r>
            <a:r>
              <a:rPr lang="en-US" sz="900" dirty="0"/>
              <a:t> (2008) is a more recent set of draft standards for the carbon assessment of products.</a:t>
            </a:r>
            <a:endParaRPr lang="en-GB" sz="900" dirty="0"/>
          </a:p>
        </p:txBody>
      </p:sp>
    </p:spTree>
    <p:extLst>
      <p:ext uri="{BB962C8B-B14F-4D97-AF65-F5344CB8AC3E}">
        <p14:creationId xmlns:p14="http://schemas.microsoft.com/office/powerpoint/2010/main" val="249866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510ADF2-183C-444C-B986-9B63627D780D}" type="slidenum">
              <a:rPr lang="en-GB" sz="1200">
                <a:latin typeface="Times New Roman" panose="02020603050405020304" pitchFamily="18" charset="0"/>
              </a:rPr>
              <a:pPr algn="r"/>
              <a:t>15</a:t>
            </a:fld>
            <a:endParaRPr lang="en-GB" sz="12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82563" y="731838"/>
            <a:ext cx="6518275" cy="3667125"/>
          </a:xfrm>
          <a:solidFill>
            <a:srgbClr val="FFFFFF"/>
          </a:solidFill>
          <a:ln/>
        </p:spPr>
      </p:sp>
      <p:sp>
        <p:nvSpPr>
          <p:cNvPr id="34820"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a:cs typeface="Times New Roman" panose="02020603050405020304" pitchFamily="18" charset="0"/>
              </a:rPr>
              <a:t>Life cycle assessment (LCA)</a:t>
            </a:r>
          </a:p>
          <a:p>
            <a:pPr algn="ctr"/>
            <a:endParaRPr lang="en-GB" sz="1000" b="1" i="1">
              <a:cs typeface="Times New Roman" panose="02020603050405020304" pitchFamily="18" charset="0"/>
            </a:endParaRPr>
          </a:p>
          <a:p>
            <a:r>
              <a:rPr lang="en-GB" sz="900">
                <a:cs typeface="Times New Roman" panose="02020603050405020304" pitchFamily="18" charset="0"/>
              </a:rPr>
              <a:t>The upper part of this slide lists the </a:t>
            </a:r>
            <a:r>
              <a:rPr lang="en-GB" sz="900" b="1">
                <a:solidFill>
                  <a:srgbClr val="CC0000"/>
                </a:solidFill>
                <a:cs typeface="Times New Roman" panose="02020603050405020304" pitchFamily="18" charset="0"/>
              </a:rPr>
              <a:t>typical output</a:t>
            </a:r>
            <a:r>
              <a:rPr lang="en-GB" sz="900">
                <a:cs typeface="Times New Roman" panose="02020603050405020304" pitchFamily="18" charset="0"/>
              </a:rPr>
              <a:t> of an LCA that meets the ISO 14040 guidelines. </a:t>
            </a:r>
            <a:r>
              <a:rPr lang="en-US" sz="900">
                <a:cs typeface="Times New Roman" panose="02020603050405020304" pitchFamily="18" charset="0"/>
              </a:rPr>
              <a:t>A full LCA is time-consuming, expensive and it cannot cope with the problem that 80% of the environmental burden of a product is determined in the early stages of design when many decisions are still fluid.  </a:t>
            </a:r>
          </a:p>
          <a:p>
            <a:endParaRPr lang="en-US" sz="900">
              <a:cs typeface="Times New Roman" panose="02020603050405020304" pitchFamily="18" charset="0"/>
            </a:endParaRPr>
          </a:p>
          <a:p>
            <a:r>
              <a:rPr lang="en-US" sz="900">
                <a:cs typeface="Times New Roman" panose="02020603050405020304" pitchFamily="18" charset="0"/>
              </a:rPr>
              <a:t>There is a second problem: what is a designer supposed to do with this information? </a:t>
            </a:r>
            <a:r>
              <a:rPr lang="en-GB" sz="900">
                <a:cs typeface="Times New Roman" panose="02020603050405020304" pitchFamily="18" charset="0"/>
              </a:rPr>
              <a:t>How are CO</a:t>
            </a:r>
            <a:r>
              <a:rPr lang="en-GB" sz="900" baseline="-30000">
                <a:cs typeface="Times New Roman" panose="02020603050405020304" pitchFamily="18" charset="0"/>
              </a:rPr>
              <a:t>2</a:t>
            </a:r>
            <a:r>
              <a:rPr lang="en-GB" sz="900">
                <a:cs typeface="Times New Roman" panose="02020603050405020304" pitchFamily="18" charset="0"/>
              </a:rPr>
              <a:t> and SO</a:t>
            </a:r>
            <a:r>
              <a:rPr lang="en-GB" sz="900" baseline="-30000">
                <a:cs typeface="Times New Roman" panose="02020603050405020304" pitchFamily="18" charset="0"/>
              </a:rPr>
              <a:t>x</a:t>
            </a:r>
            <a:r>
              <a:rPr lang="en-GB" sz="900">
                <a:cs typeface="Times New Roman" panose="02020603050405020304" pitchFamily="18" charset="0"/>
              </a:rPr>
              <a:t> productions to be balanced against resource depletion, toxicity or ease of recycling when choosing a material? This question has led to efforts to condense the eco-information about a material into a single measure or </a:t>
            </a:r>
            <a:r>
              <a:rPr lang="en-GB" sz="900" b="1">
                <a:solidFill>
                  <a:srgbClr val="CC0000"/>
                </a:solidFill>
                <a:cs typeface="Times New Roman" panose="02020603050405020304" pitchFamily="18" charset="0"/>
              </a:rPr>
              <a:t>eco-indicator</a:t>
            </a:r>
            <a:r>
              <a:rPr lang="en-GB" sz="900">
                <a:cs typeface="Times New Roman" panose="02020603050405020304" pitchFamily="18" charset="0"/>
              </a:rPr>
              <a:t>, giving the designer a simple, numeric ranking. The use of a single-valued indicator is criticized by some. The grounds for criticism are that there is no agreement on normalization or weighting factors used in the calculations and that the method is opaque since the indicator value has no simple physical significance. </a:t>
            </a:r>
          </a:p>
        </p:txBody>
      </p:sp>
    </p:spTree>
    <p:extLst>
      <p:ext uri="{BB962C8B-B14F-4D97-AF65-F5344CB8AC3E}">
        <p14:creationId xmlns:p14="http://schemas.microsoft.com/office/powerpoint/2010/main" val="104257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510ADF2-183C-444C-B986-9B63627D780D}" type="slidenum">
              <a:rPr lang="en-GB" sz="1200">
                <a:latin typeface="Times New Roman" panose="02020603050405020304" pitchFamily="18" charset="0"/>
              </a:rPr>
              <a:pPr algn="r"/>
              <a:t>16</a:t>
            </a:fld>
            <a:endParaRPr lang="en-GB" sz="12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82563" y="731838"/>
            <a:ext cx="6518275" cy="3667125"/>
          </a:xfrm>
          <a:solidFill>
            <a:srgbClr val="FFFFFF"/>
          </a:solidFill>
          <a:ln/>
        </p:spPr>
      </p:sp>
      <p:sp>
        <p:nvSpPr>
          <p:cNvPr id="34820"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a:cs typeface="Times New Roman" panose="02020603050405020304" pitchFamily="18" charset="0"/>
              </a:rPr>
              <a:t>Life cycle assessment (LCA)</a:t>
            </a:r>
          </a:p>
          <a:p>
            <a:pPr algn="ctr"/>
            <a:endParaRPr lang="en-GB" sz="1000" b="1" i="1">
              <a:cs typeface="Times New Roman" panose="02020603050405020304" pitchFamily="18" charset="0"/>
            </a:endParaRPr>
          </a:p>
          <a:p>
            <a:r>
              <a:rPr lang="en-GB" sz="900">
                <a:cs typeface="Times New Roman" panose="02020603050405020304" pitchFamily="18" charset="0"/>
              </a:rPr>
              <a:t>The upper part of this slide lists the </a:t>
            </a:r>
            <a:r>
              <a:rPr lang="en-GB" sz="900" b="1">
                <a:solidFill>
                  <a:srgbClr val="CC0000"/>
                </a:solidFill>
                <a:cs typeface="Times New Roman" panose="02020603050405020304" pitchFamily="18" charset="0"/>
              </a:rPr>
              <a:t>typical output</a:t>
            </a:r>
            <a:r>
              <a:rPr lang="en-GB" sz="900">
                <a:cs typeface="Times New Roman" panose="02020603050405020304" pitchFamily="18" charset="0"/>
              </a:rPr>
              <a:t> of an LCA that meets the ISO 14040 guidelines. </a:t>
            </a:r>
            <a:r>
              <a:rPr lang="en-US" sz="900">
                <a:cs typeface="Times New Roman" panose="02020603050405020304" pitchFamily="18" charset="0"/>
              </a:rPr>
              <a:t>A full LCA is time-consuming, expensive and it cannot cope with the problem that 80% of the environmental burden of a product is determined in the early stages of design when many decisions are still fluid.  </a:t>
            </a:r>
          </a:p>
          <a:p>
            <a:endParaRPr lang="en-US" sz="900">
              <a:cs typeface="Times New Roman" panose="02020603050405020304" pitchFamily="18" charset="0"/>
            </a:endParaRPr>
          </a:p>
          <a:p>
            <a:r>
              <a:rPr lang="en-US" sz="900">
                <a:cs typeface="Times New Roman" panose="02020603050405020304" pitchFamily="18" charset="0"/>
              </a:rPr>
              <a:t>There is a second problem: what is a designer supposed to do with this information? </a:t>
            </a:r>
            <a:r>
              <a:rPr lang="en-GB" sz="900">
                <a:cs typeface="Times New Roman" panose="02020603050405020304" pitchFamily="18" charset="0"/>
              </a:rPr>
              <a:t>How are CO</a:t>
            </a:r>
            <a:r>
              <a:rPr lang="en-GB" sz="900" baseline="-30000">
                <a:cs typeface="Times New Roman" panose="02020603050405020304" pitchFamily="18" charset="0"/>
              </a:rPr>
              <a:t>2</a:t>
            </a:r>
            <a:r>
              <a:rPr lang="en-GB" sz="900">
                <a:cs typeface="Times New Roman" panose="02020603050405020304" pitchFamily="18" charset="0"/>
              </a:rPr>
              <a:t> and SO</a:t>
            </a:r>
            <a:r>
              <a:rPr lang="en-GB" sz="900" baseline="-30000">
                <a:cs typeface="Times New Roman" panose="02020603050405020304" pitchFamily="18" charset="0"/>
              </a:rPr>
              <a:t>x</a:t>
            </a:r>
            <a:r>
              <a:rPr lang="en-GB" sz="900">
                <a:cs typeface="Times New Roman" panose="02020603050405020304" pitchFamily="18" charset="0"/>
              </a:rPr>
              <a:t> productions to be balanced against resource depletion, toxicity or ease of recycling when choosing a material? This question has led to efforts to condense the eco-information about a material into a single measure or </a:t>
            </a:r>
            <a:r>
              <a:rPr lang="en-GB" sz="900" b="1">
                <a:solidFill>
                  <a:srgbClr val="CC0000"/>
                </a:solidFill>
                <a:cs typeface="Times New Roman" panose="02020603050405020304" pitchFamily="18" charset="0"/>
              </a:rPr>
              <a:t>eco-indicator</a:t>
            </a:r>
            <a:r>
              <a:rPr lang="en-GB" sz="900">
                <a:cs typeface="Times New Roman" panose="02020603050405020304" pitchFamily="18" charset="0"/>
              </a:rPr>
              <a:t>, giving the designer a simple, numeric ranking. The use of a single-valued indicator is criticized by some. The grounds for criticism are that there is no agreement on normalization or weighting factors used in the calculations and that the method is opaque since the indicator value has no simple physical significance. </a:t>
            </a:r>
          </a:p>
        </p:txBody>
      </p:sp>
    </p:spTree>
    <p:extLst>
      <p:ext uri="{BB962C8B-B14F-4D97-AF65-F5344CB8AC3E}">
        <p14:creationId xmlns:p14="http://schemas.microsoft.com/office/powerpoint/2010/main" val="392477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77800" y="731838"/>
            <a:ext cx="6518275" cy="3667125"/>
          </a:xfrm>
          <a:ln/>
        </p:spPr>
      </p:sp>
      <p:sp>
        <p:nvSpPr>
          <p:cNvPr id="35843" name="Rectangle 3"/>
          <p:cNvSpPr>
            <a:spLocks noGrp="1" noChangeArrowheads="1"/>
          </p:cNvSpPr>
          <p:nvPr>
            <p:ph type="body" idx="1"/>
          </p:nvPr>
        </p:nvSpPr>
        <p:spPr>
          <a:xfrm>
            <a:off x="915988" y="4643438"/>
            <a:ext cx="5038725" cy="4398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900" b="1" i="1" dirty="0">
                <a:cs typeface="Times New Roman" panose="02020603050405020304" pitchFamily="18" charset="0"/>
              </a:rPr>
              <a:t>A typical design process</a:t>
            </a:r>
          </a:p>
          <a:p>
            <a:endParaRPr lang="en-US" sz="900" dirty="0">
              <a:cs typeface="Times New Roman" panose="02020603050405020304" pitchFamily="18" charset="0"/>
            </a:endParaRPr>
          </a:p>
          <a:p>
            <a:r>
              <a:rPr lang="en-US" sz="900" dirty="0">
                <a:cs typeface="Times New Roman" panose="02020603050405020304" pitchFamily="18" charset="0"/>
              </a:rPr>
              <a:t>Design starts with the identification of a </a:t>
            </a:r>
            <a:r>
              <a:rPr lang="en-US" sz="900" b="1" dirty="0">
                <a:solidFill>
                  <a:srgbClr val="CC0000"/>
                </a:solidFill>
                <a:cs typeface="Times New Roman" panose="02020603050405020304" pitchFamily="18" charset="0"/>
              </a:rPr>
              <a:t>market need</a:t>
            </a:r>
            <a:r>
              <a:rPr lang="en-US" sz="900" dirty="0">
                <a:cs typeface="Times New Roman" panose="02020603050405020304" pitchFamily="18" charset="0"/>
              </a:rPr>
              <a:t>. </a:t>
            </a:r>
            <a:r>
              <a:rPr lang="en-US" sz="900" b="1" dirty="0">
                <a:solidFill>
                  <a:srgbClr val="CC0000"/>
                </a:solidFill>
                <a:cs typeface="Times New Roman" panose="02020603050405020304" pitchFamily="18" charset="0"/>
              </a:rPr>
              <a:t>Concepts</a:t>
            </a:r>
            <a:r>
              <a:rPr lang="en-US" sz="900" dirty="0">
                <a:cs typeface="Times New Roman" panose="02020603050405020304" pitchFamily="18" charset="0"/>
              </a:rPr>
              <a:t> (general working</a:t>
            </a:r>
            <a:r>
              <a:rPr lang="en-GB" sz="900" dirty="0">
                <a:cs typeface="Times New Roman" panose="02020603050405020304" pitchFamily="18" charset="0"/>
              </a:rPr>
              <a:t> </a:t>
            </a:r>
            <a:r>
              <a:rPr lang="en-US" sz="900" dirty="0">
                <a:cs typeface="Times New Roman" panose="02020603050405020304" pitchFamily="18" charset="0"/>
              </a:rPr>
              <a:t>principles) are identified to fill the need. The most promising of these are developed</a:t>
            </a:r>
            <a:r>
              <a:rPr lang="en-GB" sz="900" dirty="0">
                <a:cs typeface="Times New Roman" panose="02020603050405020304" pitchFamily="18" charset="0"/>
              </a:rPr>
              <a:t> </a:t>
            </a:r>
            <a:r>
              <a:rPr lang="en-US" sz="900" dirty="0">
                <a:cs typeface="Times New Roman" panose="02020603050405020304" pitchFamily="18" charset="0"/>
              </a:rPr>
              <a:t>into sketches or diagrams indicating configuration, lay-out and scale (“</a:t>
            </a:r>
            <a:r>
              <a:rPr lang="en-US" sz="900" b="1" dirty="0">
                <a:solidFill>
                  <a:srgbClr val="CC0000"/>
                </a:solidFill>
                <a:cs typeface="Times New Roman" panose="02020603050405020304" pitchFamily="18" charset="0"/>
              </a:rPr>
              <a:t>embodiment</a:t>
            </a:r>
            <a:r>
              <a:rPr lang="en-US" sz="900" dirty="0">
                <a:cs typeface="Times New Roman" panose="02020603050405020304" pitchFamily="18" charset="0"/>
              </a:rPr>
              <a:t>”).</a:t>
            </a:r>
            <a:r>
              <a:rPr lang="en-GB" sz="900" dirty="0">
                <a:cs typeface="Times New Roman" panose="02020603050405020304" pitchFamily="18" charset="0"/>
              </a:rPr>
              <a:t> </a:t>
            </a:r>
            <a:r>
              <a:rPr lang="en-US" sz="900" dirty="0">
                <a:cs typeface="Times New Roman" panose="02020603050405020304" pitchFamily="18" charset="0"/>
              </a:rPr>
              <a:t>One or more of these is selected for </a:t>
            </a:r>
            <a:r>
              <a:rPr lang="en-US" sz="900" b="1" dirty="0">
                <a:solidFill>
                  <a:srgbClr val="CC0000"/>
                </a:solidFill>
                <a:cs typeface="Times New Roman" panose="02020603050405020304" pitchFamily="18" charset="0"/>
              </a:rPr>
              <a:t>detailed</a:t>
            </a:r>
            <a:r>
              <a:rPr lang="en-US" sz="900" dirty="0">
                <a:cs typeface="Times New Roman" panose="02020603050405020304" pitchFamily="18" charset="0"/>
              </a:rPr>
              <a:t> development, analyzing performance, safety</a:t>
            </a:r>
            <a:r>
              <a:rPr lang="en-GB" sz="900" dirty="0">
                <a:cs typeface="Times New Roman" panose="02020603050405020304" pitchFamily="18" charset="0"/>
              </a:rPr>
              <a:t> </a:t>
            </a:r>
            <a:r>
              <a:rPr lang="en-US" sz="900" dirty="0">
                <a:cs typeface="Times New Roman" panose="02020603050405020304" pitchFamily="18" charset="0"/>
              </a:rPr>
              <a:t>and cost. The output is a design enabling the construction of a</a:t>
            </a:r>
            <a:r>
              <a:rPr lang="en-GB" sz="900" dirty="0">
                <a:cs typeface="Times New Roman" panose="02020603050405020304" pitchFamily="18" charset="0"/>
              </a:rPr>
              <a:t> </a:t>
            </a:r>
            <a:r>
              <a:rPr lang="en-US" sz="900" dirty="0">
                <a:cs typeface="Times New Roman" panose="02020603050405020304" pitchFamily="18" charset="0"/>
              </a:rPr>
              <a:t>prototype that, after testing and development, goes to manufacture.</a:t>
            </a:r>
          </a:p>
          <a:p>
            <a:endParaRPr lang="en-US" sz="900" dirty="0">
              <a:cs typeface="Times New Roman" panose="02020603050405020304" pitchFamily="18" charset="0"/>
            </a:endParaRPr>
          </a:p>
          <a:p>
            <a:r>
              <a:rPr lang="en-US" sz="900" dirty="0">
                <a:cs typeface="Times New Roman" panose="02020603050405020304" pitchFamily="18" charset="0"/>
              </a:rPr>
              <a:t>Material information enters all stages of the design. At the concept stage the design is</a:t>
            </a:r>
            <a:r>
              <a:rPr lang="en-GB" sz="900" dirty="0">
                <a:cs typeface="Times New Roman" panose="02020603050405020304" pitchFamily="18" charset="0"/>
              </a:rPr>
              <a:t> </a:t>
            </a:r>
            <a:r>
              <a:rPr lang="en-US" sz="900" dirty="0">
                <a:cs typeface="Times New Roman" panose="02020603050405020304" pitchFamily="18" charset="0"/>
              </a:rPr>
              <a:t>fluid, and all materials are candidates. Here the need is the ability to scan the entire </a:t>
            </a:r>
            <a:r>
              <a:rPr lang="en-US" sz="900" dirty="0" err="1">
                <a:cs typeface="Times New Roman" panose="02020603050405020304" pitchFamily="18" charset="0"/>
              </a:rPr>
              <a:t>MaterialsUniverse</a:t>
            </a:r>
            <a:r>
              <a:rPr lang="en-US" sz="900" dirty="0">
                <a:cs typeface="Times New Roman" panose="02020603050405020304" pitchFamily="18" charset="0"/>
              </a:rPr>
              <a:t>, but at a low resolution. As the design evolves and the requirements become</a:t>
            </a:r>
            <a:r>
              <a:rPr lang="en-GB" sz="900" dirty="0">
                <a:cs typeface="Times New Roman" panose="02020603050405020304" pitchFamily="18" charset="0"/>
              </a:rPr>
              <a:t> </a:t>
            </a:r>
            <a:r>
              <a:rPr lang="en-US" sz="900" dirty="0">
                <a:cs typeface="Times New Roman" panose="02020603050405020304" pitchFamily="18" charset="0"/>
              </a:rPr>
              <a:t>sharper, so does the need for fewer materials at a higher level</a:t>
            </a:r>
            <a:r>
              <a:rPr lang="en-GB" sz="900" dirty="0">
                <a:cs typeface="Times New Roman" panose="02020603050405020304" pitchFamily="18" charset="0"/>
              </a:rPr>
              <a:t> </a:t>
            </a:r>
            <a:r>
              <a:rPr lang="en-US" sz="900" dirty="0">
                <a:cs typeface="Times New Roman" panose="02020603050405020304" pitchFamily="18" charset="0"/>
              </a:rPr>
              <a:t>of precision. In the final, detailed stage when optimization and other</a:t>
            </a:r>
            <a:r>
              <a:rPr lang="en-GB" sz="900" dirty="0">
                <a:cs typeface="Times New Roman" panose="02020603050405020304" pitchFamily="18" charset="0"/>
              </a:rPr>
              <a:t> </a:t>
            </a:r>
            <a:r>
              <a:rPr lang="en-US" sz="900" dirty="0">
                <a:cs typeface="Times New Roman" panose="02020603050405020304" pitchFamily="18" charset="0"/>
              </a:rPr>
              <a:t>analyses are undertaken, the need for data with just one or a very few materials at the</a:t>
            </a:r>
            <a:r>
              <a:rPr lang="en-GB" sz="900" dirty="0">
                <a:cs typeface="Times New Roman" panose="02020603050405020304" pitchFamily="18" charset="0"/>
              </a:rPr>
              <a:t> </a:t>
            </a:r>
            <a:r>
              <a:rPr lang="en-US" sz="900" dirty="0">
                <a:cs typeface="Times New Roman" panose="02020603050405020304" pitchFamily="18" charset="0"/>
              </a:rPr>
              <a:t>highest precision is evident.</a:t>
            </a:r>
            <a:r>
              <a:rPr lang="en-GB" sz="900" dirty="0">
                <a:cs typeface="Times New Roman" panose="02020603050405020304" pitchFamily="18" charset="0"/>
              </a:rPr>
              <a:t> The screening process narrows the initially wide material search space containing all materials ultimately leading to a final single choice.</a:t>
            </a:r>
            <a:r>
              <a:rPr lang="en-GB" sz="1000" dirty="0">
                <a:cs typeface="Times New Roman" panose="02020603050405020304" pitchFamily="18" charset="0"/>
              </a:rPr>
              <a:t> </a:t>
            </a:r>
          </a:p>
        </p:txBody>
      </p:sp>
    </p:spTree>
    <p:extLst>
      <p:ext uri="{BB962C8B-B14F-4D97-AF65-F5344CB8AC3E}">
        <p14:creationId xmlns:p14="http://schemas.microsoft.com/office/powerpoint/2010/main" val="233643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idea of an approximate, but fast, Eco Audit</a:t>
            </a:r>
          </a:p>
          <a:p>
            <a:r>
              <a:rPr lang="en-GB" sz="1200" dirty="0"/>
              <a:t>The strategy for guiding design has 3 steps, detailed here and on the next frame.</a:t>
            </a:r>
          </a:p>
          <a:p>
            <a:endParaRPr lang="en-GB" sz="1200" dirty="0"/>
          </a:p>
          <a:p>
            <a:r>
              <a:rPr lang="en-GB" sz="1200" dirty="0"/>
              <a:t>The </a:t>
            </a:r>
            <a:r>
              <a:rPr lang="en-GB" sz="1200" b="1" dirty="0">
                <a:solidFill>
                  <a:srgbClr val="CC0000"/>
                </a:solidFill>
              </a:rPr>
              <a:t>first step</a:t>
            </a:r>
            <a:r>
              <a:rPr lang="en-GB" sz="1200" dirty="0"/>
              <a:t> is one of simplification, developing a tool that is approximate but retains sufficient discrimination to differentiate between alternative choices.  A spectrum of levels of analysis exist, ranging from a simple </a:t>
            </a:r>
            <a:r>
              <a:rPr lang="en-GB" sz="1200" b="1" dirty="0">
                <a:solidFill>
                  <a:srgbClr val="CC0000"/>
                </a:solidFill>
              </a:rPr>
              <a:t>eco-screening</a:t>
            </a:r>
            <a:r>
              <a:rPr lang="en-GB" sz="1200" dirty="0"/>
              <a:t> against a list of banned or undesirable materials and processes to a </a:t>
            </a:r>
            <a:r>
              <a:rPr lang="en-GB" sz="1200" b="1" dirty="0">
                <a:solidFill>
                  <a:srgbClr val="CC0000"/>
                </a:solidFill>
              </a:rPr>
              <a:t>full LCA</a:t>
            </a:r>
            <a:r>
              <a:rPr lang="en-GB" sz="1200" dirty="0"/>
              <a:t>, with overheads of time and cost.  In between lie methods that are less rigorous; they are approximate but fast.  </a:t>
            </a:r>
          </a:p>
          <a:p>
            <a:endParaRPr lang="en-GB" sz="1200" dirty="0"/>
          </a:p>
          <a:p>
            <a:r>
              <a:rPr lang="en-GB" sz="1200" dirty="0"/>
              <a:t>   The </a:t>
            </a:r>
            <a:r>
              <a:rPr lang="en-GB" sz="1200" b="1" dirty="0">
                <a:solidFill>
                  <a:srgbClr val="CC0000"/>
                </a:solidFill>
              </a:rPr>
              <a:t>second step</a:t>
            </a:r>
            <a:r>
              <a:rPr lang="en-GB" sz="1200" dirty="0"/>
              <a:t> is to select a single measure of eco-stress.</a:t>
            </a:r>
            <a:r>
              <a:rPr lang="en-US" sz="1200" dirty="0">
                <a:cs typeface="Times New Roman" panose="02020603050405020304" pitchFamily="18" charset="0"/>
              </a:rPr>
              <a:t> On one point there is some international agreement: the Kyoto Protocol of 1997 committed the developed nations that signed it to progressively reduce </a:t>
            </a:r>
            <a:r>
              <a:rPr lang="en-US" sz="1200" b="1" dirty="0">
                <a:solidFill>
                  <a:srgbClr val="CC0000"/>
                </a:solidFill>
                <a:cs typeface="Times New Roman" panose="02020603050405020304" pitchFamily="18" charset="0"/>
              </a:rPr>
              <a:t>carbon emissions, </a:t>
            </a:r>
            <a:r>
              <a:rPr lang="en-US" sz="1200" dirty="0">
                <a:cs typeface="Times New Roman" panose="02020603050405020304" pitchFamily="18" charset="0"/>
              </a:rPr>
              <a:t>meaning</a:t>
            </a:r>
            <a:r>
              <a:rPr lang="en-US" sz="1200" b="1" dirty="0">
                <a:solidFill>
                  <a:srgbClr val="CC0000"/>
                </a:solidFill>
                <a:cs typeface="Times New Roman" panose="02020603050405020304" pitchFamily="18" charset="0"/>
              </a:rPr>
              <a:t> CO</a:t>
            </a:r>
            <a:r>
              <a:rPr lang="en-US" sz="1200" b="1" baseline="-30000" dirty="0">
                <a:solidFill>
                  <a:srgbClr val="CC0000"/>
                </a:solidFill>
                <a:cs typeface="Times New Roman" panose="02020603050405020304" pitchFamily="18" charset="0"/>
              </a:rPr>
              <a:t>2</a:t>
            </a:r>
            <a:r>
              <a:rPr lang="en-US" sz="1200" b="1" dirty="0">
                <a:solidFill>
                  <a:srgbClr val="CC0000"/>
                </a:solidFill>
                <a:cs typeface="Times New Roman" panose="02020603050405020304" pitchFamily="18" charset="0"/>
              </a:rPr>
              <a:t>.</a:t>
            </a:r>
            <a:r>
              <a:rPr lang="en-US" sz="1200" dirty="0">
                <a:cs typeface="Times New Roman" panose="02020603050405020304" pitchFamily="18" charset="0"/>
              </a:rPr>
              <a:t>   At the national level the focus is more on reducing </a:t>
            </a:r>
            <a:r>
              <a:rPr lang="en-US" sz="1200" b="1" dirty="0">
                <a:solidFill>
                  <a:srgbClr val="CC0000"/>
                </a:solidFill>
                <a:cs typeface="Times New Roman" panose="02020603050405020304" pitchFamily="18" charset="0"/>
              </a:rPr>
              <a:t>energy consumption</a:t>
            </a:r>
            <a:r>
              <a:rPr lang="en-US" sz="1200" dirty="0">
                <a:cs typeface="Times New Roman" panose="02020603050405020304" pitchFamily="18" charset="0"/>
              </a:rPr>
              <a:t>, but since this and CO</a:t>
            </a:r>
            <a:r>
              <a:rPr lang="en-US" sz="1200" baseline="-30000" dirty="0">
                <a:cs typeface="Times New Roman" panose="02020603050405020304" pitchFamily="18" charset="0"/>
              </a:rPr>
              <a:t>2</a:t>
            </a:r>
            <a:r>
              <a:rPr lang="en-US" sz="1200" dirty="0">
                <a:cs typeface="Times New Roman" panose="02020603050405020304" pitchFamily="18" charset="0"/>
              </a:rPr>
              <a:t> production are closely related, they are nearly equivalent.   Thus there is a certain logic in basing design decisions on energy consumption or CO</a:t>
            </a:r>
            <a:r>
              <a:rPr lang="en-US" sz="1200" baseline="-30000" dirty="0">
                <a:cs typeface="Times New Roman" panose="02020603050405020304" pitchFamily="18" charset="0"/>
              </a:rPr>
              <a:t>2 </a:t>
            </a:r>
            <a:r>
              <a:rPr lang="en-US" sz="1200" dirty="0">
                <a:cs typeface="Times New Roman" panose="02020603050405020304" pitchFamily="18" charset="0"/>
              </a:rPr>
              <a:t>generation; they carry more conviction than the use of a more obscure indicator.  We shall follow this route, using energy as our measure. </a:t>
            </a:r>
          </a:p>
          <a:p>
            <a:endParaRPr lang="en-US" sz="1200" dirty="0">
              <a:cs typeface="Times New Roman" panose="02020603050405020304" pitchFamily="18" charset="0"/>
            </a:endParaRPr>
          </a:p>
          <a:p>
            <a:r>
              <a:rPr lang="en-GB" sz="1200" dirty="0"/>
              <a:t>The </a:t>
            </a:r>
            <a:r>
              <a:rPr lang="en-GB" sz="1200" b="1" dirty="0">
                <a:solidFill>
                  <a:srgbClr val="CC0000"/>
                </a:solidFill>
              </a:rPr>
              <a:t>third step</a:t>
            </a:r>
            <a:r>
              <a:rPr lang="en-GB" sz="1200" dirty="0"/>
              <a:t> is to separate the contributions of the phases of life because subsequent action depends on which is the dominant one.  If it is that a material production, then choosing a material with low “embodied energy” (defined on a later frame) is the way forward.  But if it is the use phase, then choosing a material to make use less energy-intensive is the is the right approach – even if it has a higher embodied energy.</a:t>
            </a:r>
          </a:p>
          <a:p>
            <a:endParaRPr lang="en-GB" sz="1200" dirty="0">
              <a:cs typeface="Times New Roman" panose="02020603050405020304" pitchFamily="18" charset="0"/>
            </a:endParaRPr>
          </a:p>
          <a:p>
            <a:r>
              <a:rPr lang="en-GB" sz="1200" dirty="0">
                <a:cs typeface="Times New Roman" panose="02020603050405020304" pitchFamily="18" charset="0"/>
              </a:rPr>
              <a:t>A new feature allows cost to be estimated over the life-cycle of the product.</a:t>
            </a:r>
            <a:endParaRPr lang="en-US" sz="1200" dirty="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319799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2C7EB7F-72F3-420F-B8C7-D3E84739789B}" type="slidenum">
              <a:rPr lang="en-GB" sz="1200">
                <a:latin typeface="Times New Roman" panose="02020603050405020304" pitchFamily="18" charset="0"/>
              </a:rPr>
              <a:pPr algn="r"/>
              <a:t>19</a:t>
            </a:fld>
            <a:endParaRPr lang="en-GB" sz="12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87325" y="731838"/>
            <a:ext cx="6516688" cy="3667125"/>
          </a:xfrm>
          <a:solidFill>
            <a:srgbClr val="FFFFFF"/>
          </a:solidFill>
          <a:ln/>
        </p:spPr>
      </p:sp>
      <p:sp>
        <p:nvSpPr>
          <p:cNvPr id="40964"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Eco Audit tool</a:t>
            </a:r>
          </a:p>
          <a:p>
            <a:endParaRPr lang="en-US" sz="900" dirty="0"/>
          </a:p>
          <a:p>
            <a:r>
              <a:rPr lang="en-US" sz="900" dirty="0"/>
              <a:t>This slide shows how the </a:t>
            </a:r>
            <a:r>
              <a:rPr lang="en-US" sz="900" b="1" dirty="0">
                <a:solidFill>
                  <a:srgbClr val="CC0000"/>
                </a:solidFill>
              </a:rPr>
              <a:t>Eco Audit </a:t>
            </a:r>
            <a:r>
              <a:rPr lang="en-US" sz="900" dirty="0"/>
              <a:t>of a product works. The </a:t>
            </a:r>
            <a:r>
              <a:rPr lang="en-US" sz="900" i="1" dirty="0"/>
              <a:t>inputs</a:t>
            </a:r>
            <a:r>
              <a:rPr lang="en-US" sz="900" dirty="0"/>
              <a:t> are of two types. The first are drawn from a user-entered </a:t>
            </a:r>
            <a:r>
              <a:rPr lang="en-US" sz="900" i="1" dirty="0"/>
              <a:t>bill of materials</a:t>
            </a:r>
            <a:r>
              <a:rPr lang="en-US" sz="900" dirty="0"/>
              <a:t>, </a:t>
            </a:r>
            <a:r>
              <a:rPr lang="en-US" sz="900" i="1" dirty="0"/>
              <a:t>process choice</a:t>
            </a:r>
            <a:r>
              <a:rPr lang="en-US" sz="900" dirty="0"/>
              <a:t>, </a:t>
            </a:r>
            <a:r>
              <a:rPr lang="en-US" sz="900" i="1" dirty="0"/>
              <a:t>transport requirements</a:t>
            </a:r>
            <a:r>
              <a:rPr lang="en-US" sz="900" dirty="0"/>
              <a:t>, </a:t>
            </a:r>
            <a:r>
              <a:rPr lang="en-US" sz="900" i="1" dirty="0"/>
              <a:t>duty cycle</a:t>
            </a:r>
            <a:r>
              <a:rPr lang="en-US" sz="900" dirty="0"/>
              <a:t> (the details of the energy and intensity of use) and </a:t>
            </a:r>
            <a:r>
              <a:rPr lang="en-US" sz="900" i="1" dirty="0"/>
              <a:t>disposal route</a:t>
            </a:r>
            <a:r>
              <a:rPr lang="en-US" sz="900" dirty="0"/>
              <a:t>, shown at the top left. </a:t>
            </a:r>
          </a:p>
          <a:p>
            <a:endParaRPr lang="en-US" sz="900" dirty="0"/>
          </a:p>
          <a:p>
            <a:r>
              <a:rPr lang="en-US" sz="900" dirty="0"/>
              <a:t>Data for embodied energies, process energies, recycle energies and carbon intensities are drawn from a database of material properties; those for the energy and carbon intensity of transport and the use-energy are drawn from the Ansys Granta EduPack software database of eco-attributes of materials. The </a:t>
            </a:r>
            <a:r>
              <a:rPr lang="en-US" sz="900" i="1" dirty="0"/>
              <a:t>outputs</a:t>
            </a:r>
            <a:r>
              <a:rPr lang="en-US" sz="900" dirty="0"/>
              <a:t> are the energy or carbon footprint of each phase of life, presented as bar charts and in tabular form.</a:t>
            </a:r>
          </a:p>
        </p:txBody>
      </p:sp>
    </p:spTree>
    <p:extLst>
      <p:ext uri="{BB962C8B-B14F-4D97-AF65-F5344CB8AC3E}">
        <p14:creationId xmlns:p14="http://schemas.microsoft.com/office/powerpoint/2010/main" val="137257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FDFD8EE-45D4-4C32-B411-9DF0D1820204}" type="slidenum">
              <a:rPr lang="en-GB" sz="1200">
                <a:latin typeface="Times New Roman" panose="02020603050405020304" pitchFamily="18" charset="0"/>
              </a:rPr>
              <a:pPr algn="r"/>
              <a:t>20</a:t>
            </a:fld>
            <a:endParaRPr lang="en-GB" sz="12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180975" y="731838"/>
            <a:ext cx="6516688" cy="3667125"/>
          </a:xfrm>
          <a:solidFill>
            <a:srgbClr val="FFFFFF"/>
          </a:solidFill>
          <a:ln/>
        </p:spPr>
      </p:sp>
      <p:sp>
        <p:nvSpPr>
          <p:cNvPr id="41988"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9525" indent="-9525" algn="ctr"/>
            <a:r>
              <a:rPr lang="en-US" sz="1000" b="1" i="1" dirty="0">
                <a:solidFill>
                  <a:srgbClr val="CC0000"/>
                </a:solidFill>
              </a:rPr>
              <a:t>Ansys Granta EduPack software Eco</a:t>
            </a:r>
            <a:r>
              <a:rPr lang="en-US" sz="1000" b="1" i="1" baseline="0" dirty="0">
                <a:solidFill>
                  <a:srgbClr val="CC0000"/>
                </a:solidFill>
              </a:rPr>
              <a:t> A</a:t>
            </a:r>
            <a:r>
              <a:rPr lang="en-US" sz="1000" b="1" i="1" dirty="0">
                <a:solidFill>
                  <a:srgbClr val="CC0000"/>
                </a:solidFill>
              </a:rPr>
              <a:t>udit tool in detail</a:t>
            </a:r>
            <a:endParaRPr lang="en-US" sz="1000" b="1" i="1" dirty="0"/>
          </a:p>
          <a:p>
            <a:pPr marL="9525" indent="-9525"/>
            <a:endParaRPr lang="en-US" sz="900" dirty="0"/>
          </a:p>
          <a:p>
            <a:pPr marL="9525" indent="-9525"/>
            <a:r>
              <a:rPr lang="en-US" sz="900" dirty="0"/>
              <a:t>The tool is opened from the Tools menu at the top of the Granta </a:t>
            </a:r>
            <a:r>
              <a:rPr lang="en-US" sz="900" dirty="0" err="1"/>
              <a:t>EduPack</a:t>
            </a:r>
            <a:r>
              <a:rPr lang="en-US" sz="900" dirty="0"/>
              <a:t> screen. Its use involves </a:t>
            </a:r>
            <a:r>
              <a:rPr lang="en-US" sz="900" b="1" dirty="0">
                <a:solidFill>
                  <a:srgbClr val="CC0000"/>
                </a:solidFill>
              </a:rPr>
              <a:t>four steps</a:t>
            </a:r>
            <a:r>
              <a:rPr lang="en-US" sz="900" dirty="0"/>
              <a:t>, listed as 1 to 4 in the frame.</a:t>
            </a:r>
          </a:p>
          <a:p>
            <a:pPr marL="9525" indent="-9525"/>
            <a:endParaRPr lang="en-US" sz="900" dirty="0"/>
          </a:p>
          <a:p>
            <a:pPr marL="9525" indent="-9525"/>
            <a:r>
              <a:rPr lang="en-US" sz="900" dirty="0"/>
              <a:t>1. Each component is assigned a material (chosen from one of the Granta </a:t>
            </a:r>
            <a:r>
              <a:rPr lang="en-US" sz="900" dirty="0" err="1"/>
              <a:t>EduPack</a:t>
            </a:r>
            <a:r>
              <a:rPr lang="en-US" sz="900" dirty="0"/>
              <a:t> databases), a recycle content, a mass, a primary manufacturing process and an end of life choice.</a:t>
            </a:r>
          </a:p>
          <a:p>
            <a:pPr marL="9525" indent="-9525"/>
            <a:endParaRPr lang="en-US" sz="900" dirty="0"/>
          </a:p>
          <a:p>
            <a:pPr marL="9525" indent="-9525">
              <a:buFontTx/>
              <a:buAutoNum type="arabicPeriod" startAt="2"/>
            </a:pPr>
            <a:r>
              <a:rPr lang="en-US" sz="900" dirty="0"/>
              <a:t> Transport mode and distances are entered.</a:t>
            </a:r>
          </a:p>
          <a:p>
            <a:pPr marL="9525" indent="-9525">
              <a:buFontTx/>
              <a:buAutoNum type="arabicPeriod" startAt="2"/>
            </a:pPr>
            <a:endParaRPr lang="en-GB" sz="900" dirty="0"/>
          </a:p>
          <a:p>
            <a:pPr marL="9525" indent="-9525">
              <a:buFontTx/>
              <a:buAutoNum type="arabicPeriod" startAt="2"/>
            </a:pPr>
            <a:r>
              <a:rPr lang="en-GB" sz="900" dirty="0"/>
              <a:t> Use is treated by entering the duty cycle (the energy demands of use).</a:t>
            </a:r>
          </a:p>
          <a:p>
            <a:pPr marL="9525" indent="-9525">
              <a:buFontTx/>
              <a:buAutoNum type="arabicPeriod" startAt="2"/>
            </a:pPr>
            <a:endParaRPr lang="en-GB" sz="900" dirty="0"/>
          </a:p>
          <a:p>
            <a:pPr marL="9525" indent="-9525">
              <a:buFontTx/>
              <a:buAutoNum type="arabicPeriod" startAt="2"/>
            </a:pPr>
            <a:r>
              <a:rPr lang="en-GB" sz="900" dirty="0"/>
              <a:t> Clicking on “Report” then generates the bar charts of energy and carbon, and tables listing a break-down by component.</a:t>
            </a:r>
          </a:p>
          <a:p>
            <a:pPr marL="9525" indent="-9525">
              <a:buFontTx/>
              <a:buAutoNum type="arabicPeriod" startAt="2"/>
            </a:pPr>
            <a:endParaRPr lang="en-GB" sz="900" dirty="0"/>
          </a:p>
          <a:p>
            <a:pPr marL="9525" indent="-9525"/>
            <a:r>
              <a:rPr lang="en-GB" sz="900" dirty="0"/>
              <a:t>The following frames show the four steps in more detail. They use a simplified schematic of the interface shown above.</a:t>
            </a:r>
          </a:p>
        </p:txBody>
      </p:sp>
    </p:spTree>
    <p:extLst>
      <p:ext uri="{BB962C8B-B14F-4D97-AF65-F5344CB8AC3E}">
        <p14:creationId xmlns:p14="http://schemas.microsoft.com/office/powerpoint/2010/main" val="84047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2C360B2-1285-4741-93BE-DF315063C97A}" type="slidenum">
              <a:rPr lang="en-GB" sz="1200">
                <a:latin typeface="Times New Roman" panose="02020603050405020304" pitchFamily="18" charset="0"/>
              </a:rPr>
              <a:pPr algn="r"/>
              <a:t>21</a:t>
            </a:fld>
            <a:endParaRPr lang="en-GB" sz="12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92088" y="733425"/>
            <a:ext cx="6513512" cy="3665538"/>
          </a:xfrm>
          <a:solidFill>
            <a:srgbClr val="FFFFFF"/>
          </a:solidFill>
          <a:ln/>
        </p:spPr>
      </p:sp>
      <p:sp>
        <p:nvSpPr>
          <p:cNvPr id="3686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a:t>The idea of an approximate, but fast, Eco Audit</a:t>
            </a:r>
          </a:p>
          <a:p>
            <a:endParaRPr lang="en-GB" sz="900"/>
          </a:p>
          <a:p>
            <a:r>
              <a:rPr lang="en-GB" sz="900"/>
              <a:t>The strategy for guiding design is detailed here:</a:t>
            </a:r>
          </a:p>
          <a:p>
            <a:r>
              <a:rPr lang="en-GB" sz="900"/>
              <a:t>The </a:t>
            </a:r>
            <a:r>
              <a:rPr lang="en-GB" sz="900" b="0">
                <a:solidFill>
                  <a:srgbClr val="CC0000"/>
                </a:solidFill>
              </a:rPr>
              <a:t>first step</a:t>
            </a:r>
            <a:r>
              <a:rPr lang="en-GB" sz="900" b="0"/>
              <a:t> </a:t>
            </a:r>
            <a:r>
              <a:rPr lang="en-GB" sz="900"/>
              <a:t>is one of simplification, developing a tool that is approximate but retains sufficient discrimination to differentiate between alternative choices. A spectrum of levels of analysis exist, ranging from a simple </a:t>
            </a:r>
            <a:r>
              <a:rPr lang="en-GB" sz="900" b="1">
                <a:solidFill>
                  <a:srgbClr val="CC0000"/>
                </a:solidFill>
              </a:rPr>
              <a:t>eco-screening</a:t>
            </a:r>
            <a:r>
              <a:rPr lang="en-GB" sz="900"/>
              <a:t> against a list of banned or undesirable materials and processes to a </a:t>
            </a:r>
            <a:r>
              <a:rPr lang="en-GB" sz="900" b="1">
                <a:solidFill>
                  <a:srgbClr val="CC0000"/>
                </a:solidFill>
              </a:rPr>
              <a:t>full LCA</a:t>
            </a:r>
            <a:r>
              <a:rPr lang="en-GB" sz="900"/>
              <a:t>, with overheads of time and cost.  In between lie methods that are less rigorous; they are approximate but fast.  </a:t>
            </a:r>
          </a:p>
          <a:p>
            <a:endParaRPr lang="en-GB" sz="900"/>
          </a:p>
          <a:p>
            <a:r>
              <a:rPr lang="en-GB" sz="900"/>
              <a:t>We have chosen to select a single measure of emission.</a:t>
            </a:r>
            <a:r>
              <a:rPr lang="en-US" sz="900">
                <a:cs typeface="Times New Roman" panose="02020603050405020304" pitchFamily="18" charset="0"/>
              </a:rPr>
              <a:t> On one point there is some international agreement: the Kyoto Protocol and Paris agreement committed the nations that signed it to progressively reduce </a:t>
            </a:r>
            <a:r>
              <a:rPr lang="en-US" sz="900" b="1">
                <a:solidFill>
                  <a:srgbClr val="CC0000"/>
                </a:solidFill>
                <a:cs typeface="Times New Roman" panose="02020603050405020304" pitchFamily="18" charset="0"/>
              </a:rPr>
              <a:t>carbon emissions, </a:t>
            </a:r>
            <a:r>
              <a:rPr lang="en-US" sz="900">
                <a:cs typeface="Times New Roman" panose="02020603050405020304" pitchFamily="18" charset="0"/>
              </a:rPr>
              <a:t>meaning</a:t>
            </a:r>
            <a:r>
              <a:rPr lang="en-US" sz="900" b="1">
                <a:solidFill>
                  <a:srgbClr val="CC0000"/>
                </a:solidFill>
                <a:cs typeface="Times New Roman" panose="02020603050405020304" pitchFamily="18" charset="0"/>
              </a:rPr>
              <a:t> CO</a:t>
            </a:r>
            <a:r>
              <a:rPr lang="en-US" sz="900" b="1" baseline="-30000">
                <a:solidFill>
                  <a:srgbClr val="CC0000"/>
                </a:solidFill>
                <a:cs typeface="Times New Roman" panose="02020603050405020304" pitchFamily="18" charset="0"/>
              </a:rPr>
              <a:t>2</a:t>
            </a:r>
            <a:r>
              <a:rPr lang="en-US" sz="900" b="1">
                <a:solidFill>
                  <a:srgbClr val="CC0000"/>
                </a:solidFill>
                <a:cs typeface="Times New Roman" panose="02020603050405020304" pitchFamily="18" charset="0"/>
              </a:rPr>
              <a:t>. </a:t>
            </a:r>
            <a:r>
              <a:rPr lang="en-US" sz="900">
                <a:cs typeface="Times New Roman" panose="02020603050405020304" pitchFamily="18" charset="0"/>
              </a:rPr>
              <a:t>At the national level the focus is more on reducing </a:t>
            </a:r>
            <a:r>
              <a:rPr lang="en-US" sz="900" b="1">
                <a:solidFill>
                  <a:srgbClr val="CC0000"/>
                </a:solidFill>
                <a:cs typeface="Times New Roman" panose="02020603050405020304" pitchFamily="18" charset="0"/>
              </a:rPr>
              <a:t>energy consumption</a:t>
            </a:r>
            <a:r>
              <a:rPr lang="en-US" sz="900">
                <a:cs typeface="Times New Roman" panose="02020603050405020304" pitchFamily="18" charset="0"/>
              </a:rPr>
              <a:t>, but since this and CO</a:t>
            </a:r>
            <a:r>
              <a:rPr lang="en-US" sz="900" baseline="-30000">
                <a:cs typeface="Times New Roman" panose="02020603050405020304" pitchFamily="18" charset="0"/>
              </a:rPr>
              <a:t>2</a:t>
            </a:r>
            <a:r>
              <a:rPr lang="en-US" sz="900">
                <a:cs typeface="Times New Roman" panose="02020603050405020304" pitchFamily="18" charset="0"/>
              </a:rPr>
              <a:t> production are closely related, they can be treated as equivalent. Thus there is a certain logic in basing design decisions on energy consumption or CO</a:t>
            </a:r>
            <a:r>
              <a:rPr lang="en-US" sz="900" baseline="-30000">
                <a:cs typeface="Times New Roman" panose="02020603050405020304" pitchFamily="18" charset="0"/>
              </a:rPr>
              <a:t>2 </a:t>
            </a:r>
            <a:r>
              <a:rPr lang="en-US" sz="900">
                <a:cs typeface="Times New Roman" panose="02020603050405020304" pitchFamily="18" charset="0"/>
              </a:rPr>
              <a:t>generation; they carry more conviction than the use of a more obscure indicator. We shall follow this route, using energy as our measure. </a:t>
            </a:r>
          </a:p>
          <a:p>
            <a:endParaRPr lang="en-US" sz="900">
              <a:cs typeface="Times New Roman" panose="02020603050405020304" pitchFamily="18" charset="0"/>
            </a:endParaRPr>
          </a:p>
          <a:p>
            <a:r>
              <a:rPr lang="en-GB" sz="900"/>
              <a:t>Our strategy is to separate the contributions of the phases of life because subsequent action depends on which is the dominant one. If it is </a:t>
            </a:r>
            <a:r>
              <a:rPr lang="en-GB" sz="900" i="1"/>
              <a:t>material production</a:t>
            </a:r>
            <a:r>
              <a:rPr lang="en-GB" sz="900"/>
              <a:t>, then choosing a material with low “embodied energy” is the way forward. But if it is the </a:t>
            </a:r>
            <a:r>
              <a:rPr lang="en-GB" sz="900" i="1"/>
              <a:t>use phase</a:t>
            </a:r>
            <a:r>
              <a:rPr lang="en-GB" sz="900"/>
              <a:t>, then choosing a material to make use less energy-intensive is the right approach – even if it has a higher embodied energy.</a:t>
            </a:r>
          </a:p>
        </p:txBody>
      </p:sp>
    </p:spTree>
    <p:extLst>
      <p:ext uri="{BB962C8B-B14F-4D97-AF65-F5344CB8AC3E}">
        <p14:creationId xmlns:p14="http://schemas.microsoft.com/office/powerpoint/2010/main" val="21371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2C360B2-1285-4741-93BE-DF315063C97A}" type="slidenum">
              <a:rPr lang="en-GB" sz="1200">
                <a:latin typeface="Times New Roman" panose="02020603050405020304" pitchFamily="18" charset="0"/>
              </a:rPr>
              <a:pPr algn="r"/>
              <a:t>22</a:t>
            </a:fld>
            <a:endParaRPr lang="en-GB" sz="12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92088" y="733425"/>
            <a:ext cx="6513512" cy="3665538"/>
          </a:xfrm>
          <a:solidFill>
            <a:srgbClr val="FFFFFF"/>
          </a:solidFill>
          <a:ln/>
        </p:spPr>
      </p:sp>
      <p:sp>
        <p:nvSpPr>
          <p:cNvPr id="3686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a:t>The idea of an approximate, but fast, Eco Audit</a:t>
            </a:r>
          </a:p>
          <a:p>
            <a:endParaRPr lang="en-GB" sz="900"/>
          </a:p>
          <a:p>
            <a:r>
              <a:rPr lang="en-GB" sz="900">
                <a:cs typeface="Times New Roman" panose="02020603050405020304" pitchFamily="18" charset="0"/>
              </a:rPr>
              <a:t>A new</a:t>
            </a:r>
            <a:r>
              <a:rPr lang="en-GB" sz="900" baseline="0">
                <a:cs typeface="Times New Roman" panose="02020603050405020304" pitchFamily="18" charset="0"/>
              </a:rPr>
              <a:t> feature in the enhanced Eco Audit allows cost to be estimated over the life-cycle of the product.</a:t>
            </a:r>
            <a:endParaRPr lang="en-US" sz="900">
              <a:cs typeface="Times New Roman" panose="02020603050405020304" pitchFamily="18" charset="0"/>
            </a:endParaRPr>
          </a:p>
          <a:p>
            <a:endParaRPr lang="en-GB" sz="900">
              <a:cs typeface="Times New Roman" panose="02020603050405020304" pitchFamily="18" charset="0"/>
            </a:endParaRPr>
          </a:p>
        </p:txBody>
      </p:sp>
    </p:spTree>
    <p:extLst>
      <p:ext uri="{BB962C8B-B14F-4D97-AF65-F5344CB8AC3E}">
        <p14:creationId xmlns:p14="http://schemas.microsoft.com/office/powerpoint/2010/main" val="388154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Responding to the Eco Audit</a:t>
            </a:r>
          </a:p>
          <a:p>
            <a:pPr algn="ctr"/>
            <a:endParaRPr lang="en-GB" sz="1400" b="1" i="1" dirty="0"/>
          </a:p>
          <a:p>
            <a:r>
              <a:rPr lang="en-GB" sz="1200" dirty="0"/>
              <a:t>A systematic analysis of materials selection, targeting the most energy and carbon-intensive phases of life, starts with the output of the eco-audit. The eco-audit identifies the </a:t>
            </a:r>
            <a:r>
              <a:rPr lang="en-GB" sz="1200" b="1" dirty="0">
                <a:solidFill>
                  <a:srgbClr val="CC0000"/>
                </a:solidFill>
              </a:rPr>
              <a:t>design objective</a:t>
            </a:r>
            <a:r>
              <a:rPr lang="en-GB" sz="1200" dirty="0"/>
              <a:t> that is a key input for the established materials selection methodology that is built into the Granta EduPack software.</a:t>
            </a:r>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2273069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 indent="-9525" algn="ctr"/>
            <a:r>
              <a:rPr lang="en-US" sz="1400" b="1" i="1" dirty="0">
                <a:solidFill>
                  <a:srgbClr val="CC0000"/>
                </a:solidFill>
              </a:rPr>
              <a:t>Creating custom Granta EduPack Records</a:t>
            </a:r>
            <a:endParaRPr lang="en-US" sz="1200" dirty="0"/>
          </a:p>
          <a:p>
            <a:pPr marL="9525" indent="-9525"/>
            <a:r>
              <a:rPr lang="en-US" sz="1200" dirty="0"/>
              <a:t>New materials or process records can be created via Add Record in the Tools menu, or by duplication of an existing record, via right-click. This record ca can then be modified and can be saved within a project file.</a:t>
            </a:r>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624497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 indent="-9525" algn="ctr"/>
            <a:r>
              <a:rPr lang="en-US" sz="1400" b="1" i="1" dirty="0">
                <a:solidFill>
                  <a:srgbClr val="CC0000"/>
                </a:solidFill>
              </a:rPr>
              <a:t>User defined records in Eco</a:t>
            </a:r>
            <a:r>
              <a:rPr lang="en-US" sz="1400" b="1" i="1" baseline="0" dirty="0">
                <a:solidFill>
                  <a:srgbClr val="CC0000"/>
                </a:solidFill>
              </a:rPr>
              <a:t> A</a:t>
            </a:r>
            <a:r>
              <a:rPr lang="en-US" sz="1400" b="1" i="1" dirty="0">
                <a:solidFill>
                  <a:srgbClr val="CC0000"/>
                </a:solidFill>
              </a:rPr>
              <a:t>udit</a:t>
            </a:r>
            <a:endParaRPr lang="en-US" sz="1400" b="1" i="1" dirty="0"/>
          </a:p>
          <a:p>
            <a:pPr marL="9525" indent="-9525"/>
            <a:endParaRPr lang="en-US" sz="1200" dirty="0"/>
          </a:p>
          <a:p>
            <a:pPr marL="9525" indent="-9525"/>
            <a:r>
              <a:rPr lang="en-US" sz="1200" dirty="0"/>
              <a:t>From Granta EduPack 2023 R2  onwards, user defined records can be employed in an Eco Audit. They are added directly in the bill of materials by clicking on drop-down menus from the material or process box.</a:t>
            </a:r>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2091034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3011"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Step 1: enter the bill of materials and end-of-life choice</a:t>
            </a:r>
          </a:p>
          <a:p>
            <a:endParaRPr lang="en-GB" sz="900" dirty="0"/>
          </a:p>
          <a:p>
            <a:r>
              <a:rPr lang="en-GB" sz="900" dirty="0"/>
              <a:t>Materials, processes and end-of-life choice are entered in the way shown here.</a:t>
            </a:r>
            <a:r>
              <a:rPr lang="en-GB" sz="900" b="1" i="1" dirty="0"/>
              <a:t> </a:t>
            </a:r>
            <a:r>
              <a:rPr lang="en-GB" sz="900" dirty="0"/>
              <a:t>A </a:t>
            </a:r>
            <a:r>
              <a:rPr lang="en-GB" sz="900" b="1" dirty="0">
                <a:solidFill>
                  <a:srgbClr val="CC0000"/>
                </a:solidFill>
              </a:rPr>
              <a:t>bill of materials</a:t>
            </a:r>
            <a:r>
              <a:rPr lang="en-GB" sz="900" dirty="0"/>
              <a:t> is drawn up, listing the mass of each component used in the product and the material of which it is made, as on the left. Data for the embodied energy (MJ/kg) and CO</a:t>
            </a:r>
            <a:r>
              <a:rPr lang="en-GB" sz="900" baseline="-25000" dirty="0"/>
              <a:t>2</a:t>
            </a:r>
            <a:r>
              <a:rPr lang="en-GB" sz="900" dirty="0"/>
              <a:t> (kg/kg) per unit mass for each material is retrieved from the database – here, the data sheets of Part 2 of this book, using the means of the ranges listed there (right hand side of the Table).  Multiplying the mass of each component by its embodied energy and summing gives the total material energy – the first bar of the bar-chart.</a:t>
            </a:r>
          </a:p>
          <a:p>
            <a:endParaRPr lang="en-GB" sz="900" dirty="0"/>
          </a:p>
          <a:p>
            <a:r>
              <a:rPr lang="en-GB" sz="900" dirty="0"/>
              <a:t>The audit focuses on primary </a:t>
            </a:r>
            <a:r>
              <a:rPr lang="en-GB" sz="900" b="1" dirty="0">
                <a:solidFill>
                  <a:srgbClr val="CC0000"/>
                </a:solidFill>
              </a:rPr>
              <a:t>shaping processes</a:t>
            </a:r>
            <a:r>
              <a:rPr lang="en-GB" sz="900" dirty="0"/>
              <a:t> since they are generally the most energy-intensive steps of manufacture. These are listed against each material, shown here. The process energies and CO</a:t>
            </a:r>
            <a:r>
              <a:rPr lang="en-GB" sz="900" baseline="-25000" dirty="0"/>
              <a:t>2</a:t>
            </a:r>
            <a:r>
              <a:rPr lang="en-GB" sz="900" dirty="0"/>
              <a:t> per unit mass are retrieved from the database. Multiplying the mass of each component by its primary shaping energy and summing gives an estimate of the total processing energy – the second bar of the bar-chart. </a:t>
            </a:r>
          </a:p>
          <a:p>
            <a:r>
              <a:rPr lang="en-GB" sz="900" dirty="0"/>
              <a:t>	</a:t>
            </a:r>
          </a:p>
          <a:p>
            <a:r>
              <a:rPr lang="en-GB" sz="900" dirty="0"/>
              <a:t>On a first appraisal of the product it is frequently sufficient to enter data for the components with the greatest mass, accounting for perhaps 95% of the total. The residue is included by adding an entry for “residual components” giving it the mass required to bring the total to 100% and selecting a proxy material and process: “polycarbonate” and “molding” are good choices because their energies and CO</a:t>
            </a:r>
            <a:r>
              <a:rPr lang="en-GB" sz="900" baseline="-25000" dirty="0"/>
              <a:t>2 </a:t>
            </a:r>
            <a:r>
              <a:rPr lang="en-GB" sz="900" dirty="0"/>
              <a:t>lie in the mid range of those for commodity materials.</a:t>
            </a:r>
          </a:p>
          <a:p>
            <a:endParaRPr lang="en-GB" sz="900" dirty="0"/>
          </a:p>
          <a:p>
            <a:r>
              <a:rPr lang="en-GB" sz="900" dirty="0"/>
              <a:t>Finally, the </a:t>
            </a:r>
            <a:r>
              <a:rPr lang="en-GB" sz="900" b="1" dirty="0">
                <a:solidFill>
                  <a:srgbClr val="CC0000"/>
                </a:solidFill>
              </a:rPr>
              <a:t>end-of-life </a:t>
            </a:r>
            <a:r>
              <a:rPr lang="en-GB" sz="900" dirty="0"/>
              <a:t>choice is selected from the list of 5 options, listed here.</a:t>
            </a:r>
            <a:endParaRPr lang="en-GB" dirty="0"/>
          </a:p>
        </p:txBody>
      </p:sp>
    </p:spTree>
    <p:extLst>
      <p:ext uri="{BB962C8B-B14F-4D97-AF65-F5344CB8AC3E}">
        <p14:creationId xmlns:p14="http://schemas.microsoft.com/office/powerpoint/2010/main" val="1179052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3011"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Step 2: enter the bill of materials and end-of-life choice</a:t>
            </a:r>
          </a:p>
          <a:p>
            <a:endParaRPr lang="en-GB" sz="900" dirty="0"/>
          </a:p>
          <a:p>
            <a:r>
              <a:rPr lang="en-GB" sz="900" dirty="0"/>
              <a:t>Materials, processes and end-of-life choice are entered in the way shown here.</a:t>
            </a:r>
            <a:r>
              <a:rPr lang="en-GB" sz="900" b="1" i="1" dirty="0"/>
              <a:t> </a:t>
            </a:r>
            <a:r>
              <a:rPr lang="en-GB" sz="900" dirty="0"/>
              <a:t>A </a:t>
            </a:r>
            <a:r>
              <a:rPr lang="en-GB" sz="900" b="1" dirty="0">
                <a:solidFill>
                  <a:srgbClr val="CC0000"/>
                </a:solidFill>
              </a:rPr>
              <a:t>bill of materials</a:t>
            </a:r>
            <a:r>
              <a:rPr lang="en-GB" sz="900" dirty="0"/>
              <a:t> is drawn up, listing the mass of each component used in the product and the material of which it is made, as on the left. Data for the embodied energy (MJ/kg) and CO</a:t>
            </a:r>
            <a:r>
              <a:rPr lang="en-GB" sz="900" baseline="-25000" dirty="0"/>
              <a:t>2</a:t>
            </a:r>
            <a:r>
              <a:rPr lang="en-GB" sz="900" dirty="0"/>
              <a:t> (kg/kg) per unit mass for each material is retrieved from the database – here, the data sheets of Part 2 of this book, using the means of the ranges listed there (right hand side of the Table).  Multiplying the mass of each component by its embodied energy and summing gives the total material energy – the first bar of the bar-chart.</a:t>
            </a:r>
          </a:p>
          <a:p>
            <a:endParaRPr lang="en-GB" sz="900" dirty="0"/>
          </a:p>
          <a:p>
            <a:r>
              <a:rPr lang="en-GB" sz="900" dirty="0"/>
              <a:t>The audit focuses on primary </a:t>
            </a:r>
            <a:r>
              <a:rPr lang="en-GB" sz="900" b="1" dirty="0">
                <a:solidFill>
                  <a:srgbClr val="CC0000"/>
                </a:solidFill>
              </a:rPr>
              <a:t>shaping processes</a:t>
            </a:r>
            <a:r>
              <a:rPr lang="en-GB" sz="900" dirty="0"/>
              <a:t> since they are generally the most energy-intensive steps of manufacture. These are listed against each material, shown here. The process energies and CO</a:t>
            </a:r>
            <a:r>
              <a:rPr lang="en-GB" sz="900" baseline="-25000" dirty="0"/>
              <a:t>2</a:t>
            </a:r>
            <a:r>
              <a:rPr lang="en-GB" sz="900" dirty="0"/>
              <a:t> per unit mass are retrieved from the database. Multiplying the mass of each component by its primary shaping energy and summing gives an estimate of the total processing energy – the second bar of the bar-chart. </a:t>
            </a:r>
          </a:p>
          <a:p>
            <a:r>
              <a:rPr lang="en-GB" sz="900" dirty="0"/>
              <a:t>	</a:t>
            </a:r>
          </a:p>
          <a:p>
            <a:r>
              <a:rPr lang="en-GB" sz="900" dirty="0"/>
              <a:t>On a first appraisal of the product it is frequently sufficient to enter data for the components with the greatest mass, accounting for perhaps 95% of the total. The residue is included by adding an entry for “residual components” giving it the mass required to bring the total to 100% and selecting a proxy material and process: “polycarbonate” and “</a:t>
            </a:r>
            <a:r>
              <a:rPr lang="en-GB" sz="900" dirty="0" err="1"/>
              <a:t>molding</a:t>
            </a:r>
            <a:r>
              <a:rPr lang="en-GB" sz="900" dirty="0"/>
              <a:t>” are good choices because their energies and CO</a:t>
            </a:r>
            <a:r>
              <a:rPr lang="en-GB" sz="900" baseline="-25000" dirty="0"/>
              <a:t>2 </a:t>
            </a:r>
            <a:r>
              <a:rPr lang="en-GB" sz="900" dirty="0"/>
              <a:t>lie in the mid range of those for commodity materials.</a:t>
            </a:r>
          </a:p>
          <a:p>
            <a:endParaRPr lang="en-GB" sz="900" dirty="0"/>
          </a:p>
          <a:p>
            <a:r>
              <a:rPr lang="en-GB" sz="900" dirty="0"/>
              <a:t>Finally, the </a:t>
            </a:r>
            <a:r>
              <a:rPr lang="en-GB" sz="900" b="1" dirty="0">
                <a:solidFill>
                  <a:srgbClr val="CC0000"/>
                </a:solidFill>
              </a:rPr>
              <a:t>end-of-life </a:t>
            </a:r>
            <a:r>
              <a:rPr lang="en-GB" sz="900" dirty="0"/>
              <a:t>choice is selected from the list of 5 options, listed here.</a:t>
            </a:r>
          </a:p>
        </p:txBody>
      </p:sp>
    </p:spTree>
    <p:extLst>
      <p:ext uri="{BB962C8B-B14F-4D97-AF65-F5344CB8AC3E}">
        <p14:creationId xmlns:p14="http://schemas.microsoft.com/office/powerpoint/2010/main" val="3712149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098658A-4C9A-4DA4-AFA6-FBB16EE85A67}" type="slidenum">
              <a:rPr lang="en-GB" sz="1200">
                <a:latin typeface="Times New Roman" panose="02020603050405020304" pitchFamily="18" charset="0"/>
              </a:rPr>
              <a:pPr algn="r"/>
              <a:t>29</a:t>
            </a:fld>
            <a:endParaRPr lang="en-GB" sz="12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403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Step 3: enter the transport details</a:t>
            </a:r>
            <a:endParaRPr lang="en-GB" sz="900" dirty="0"/>
          </a:p>
          <a:p>
            <a:endParaRPr lang="en-GB" sz="900" dirty="0"/>
          </a:p>
          <a:p>
            <a:r>
              <a:rPr lang="en-GB" sz="900" dirty="0"/>
              <a:t>This step estimates the energy for </a:t>
            </a:r>
            <a:r>
              <a:rPr lang="en-GB" sz="900" b="1" dirty="0">
                <a:solidFill>
                  <a:srgbClr val="CC0000"/>
                </a:solidFill>
              </a:rPr>
              <a:t>transportation </a:t>
            </a:r>
            <a:r>
              <a:rPr lang="en-GB" sz="900" dirty="0"/>
              <a:t>of the product from manufacturing site to point of sale. The energy demands of chosen transport in 0.9 MJ/tonne.km, retrieved from a look-up table in the Granta EduPack software, is multiplied by the mass of the product and the distance travelled to give the travel energy. Carbon footprint is calculated in a similar way.</a:t>
            </a:r>
          </a:p>
        </p:txBody>
      </p:sp>
    </p:spTree>
    <p:extLst>
      <p:ext uri="{BB962C8B-B14F-4D97-AF65-F5344CB8AC3E}">
        <p14:creationId xmlns:p14="http://schemas.microsoft.com/office/powerpoint/2010/main" val="2314063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449F8C5-9E63-4F15-8C1A-0B90A9E78639}" type="slidenum">
              <a:rPr lang="en-GB" sz="1200">
                <a:latin typeface="Times New Roman" panose="02020603050405020304" pitchFamily="18" charset="0"/>
              </a:rPr>
              <a:pPr algn="r"/>
              <a:t>30</a:t>
            </a:fld>
            <a:endParaRPr lang="en-GB" sz="12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Step 4: enter the use pattern</a:t>
            </a:r>
          </a:p>
          <a:p>
            <a:endParaRPr lang="en-GB" sz="900" dirty="0"/>
          </a:p>
          <a:p>
            <a:r>
              <a:rPr lang="en-GB" sz="900" dirty="0"/>
              <a:t>The </a:t>
            </a:r>
            <a:r>
              <a:rPr lang="en-GB" sz="900" b="1" dirty="0">
                <a:solidFill>
                  <a:srgbClr val="CC0000"/>
                </a:solidFill>
              </a:rPr>
              <a:t>use phase</a:t>
            </a:r>
            <a:r>
              <a:rPr lang="en-GB" sz="900" dirty="0"/>
              <a:t> requires a little explanation. There are two different classes of contribution. </a:t>
            </a:r>
          </a:p>
          <a:p>
            <a:endParaRPr lang="en-GB" sz="900" dirty="0"/>
          </a:p>
          <a:p>
            <a:r>
              <a:rPr lang="en-GB" sz="900" dirty="0"/>
              <a:t>Most products require energy to perform their function: electrically powered products like hairdryers, electric kettles, refrigerators, power tools and space heaters are examples. Even apparently non-powered products like household furnishings or unheated buildings still consume some energy in cleaning, lighting and maintenance. The first class of contribution relates to the power consumed by, or on behalf of, the product itself.  </a:t>
            </a:r>
          </a:p>
          <a:p>
            <a:endParaRPr lang="en-GB" sz="900" dirty="0"/>
          </a:p>
          <a:p>
            <a:r>
              <a:rPr lang="en-GB" sz="900" dirty="0"/>
              <a:t>The second class is associated with transport. Products that form part of a transport system or are transported add to its mass and thereby augment its energy consumption and CO</a:t>
            </a:r>
            <a:r>
              <a:rPr lang="en-GB" sz="900" baseline="-25000" dirty="0"/>
              <a:t>2</a:t>
            </a:r>
            <a:r>
              <a:rPr lang="en-GB" sz="900" dirty="0"/>
              <a:t> burden. This carries an energy and CO</a:t>
            </a:r>
            <a:r>
              <a:rPr lang="en-GB" sz="900" baseline="-25000" dirty="0"/>
              <a:t>2</a:t>
            </a:r>
            <a:r>
              <a:rPr lang="en-GB" sz="900" dirty="0"/>
              <a:t> penalty per unit weight and distance. Multiplying this by the product weight and the distance over which it is carried gives an estimate of the associated use-phase energy and CO</a:t>
            </a:r>
            <a:r>
              <a:rPr lang="en-GB" sz="900" baseline="-25000" dirty="0"/>
              <a:t>2</a:t>
            </a:r>
            <a:r>
              <a:rPr lang="en-GB" sz="900" dirty="0"/>
              <a:t>.	</a:t>
            </a:r>
          </a:p>
          <a:p>
            <a:endParaRPr lang="en-GB" sz="900" dirty="0"/>
          </a:p>
          <a:p>
            <a:r>
              <a:rPr lang="en-GB" sz="900" dirty="0"/>
              <a:t>All energies are related back to primary energy, meaning oil, via oil-equivalent factors for energy conversion. Retrieving these and multiplying by the power and the duty cycle – the usage over the product life – gives an estimate of the oil-equivalent energy of use.</a:t>
            </a:r>
          </a:p>
        </p:txBody>
      </p:sp>
    </p:spTree>
    <p:extLst>
      <p:ext uri="{BB962C8B-B14F-4D97-AF65-F5344CB8AC3E}">
        <p14:creationId xmlns:p14="http://schemas.microsoft.com/office/powerpoint/2010/main" val="380839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twelfth Unit of a course on </a:t>
            </a:r>
            <a:r>
              <a:rPr lang="en-GB" sz="900" b="1" dirty="0">
                <a:solidFill>
                  <a:srgbClr val="CC0000"/>
                </a:solidFill>
              </a:rPr>
              <a:t>Material and Process Selection</a:t>
            </a:r>
            <a:r>
              <a:rPr lang="en-GB" sz="900" dirty="0"/>
              <a:t>. The Units link closely to the first three </a:t>
            </a:r>
            <a:r>
              <a:rPr lang="en-GB" sz="900" b="1" dirty="0">
                <a:solidFill>
                  <a:srgbClr val="CC0000"/>
                </a:solidFill>
              </a:rPr>
              <a:t>Texts</a:t>
            </a:r>
            <a:r>
              <a:rPr lang="en-GB" sz="900" dirty="0"/>
              <a:t> listed on the previous frame but can equally by used in conjunction with texts such as Callister, Budinski, Askeland and others. The relevant chapters of the Texts are listed on the Outline frame of each Unit. The methods developed in the course are implemented in the Ansys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EA921FA-1B3B-4091-A602-B89D6F1376C9}" type="slidenum">
              <a:rPr lang="en-GB" sz="1200">
                <a:latin typeface="Times New Roman" panose="02020603050405020304" pitchFamily="18" charset="0"/>
              </a:rPr>
              <a:pPr algn="r"/>
              <a:t>31</a:t>
            </a:fld>
            <a:endParaRPr lang="en-GB" sz="120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xfrm>
            <a:off x="185738" y="731838"/>
            <a:ext cx="6518275" cy="3667125"/>
          </a:xfrm>
          <a:solidFill>
            <a:srgbClr val="FFFFFF"/>
          </a:solidFill>
          <a:ln/>
        </p:spPr>
      </p:sp>
      <p:sp>
        <p:nvSpPr>
          <p:cNvPr id="46084"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A simple example</a:t>
            </a:r>
          </a:p>
          <a:p>
            <a:endParaRPr lang="en-US" sz="900"/>
          </a:p>
          <a:p>
            <a:r>
              <a:rPr lang="en-US" sz="900"/>
              <a:t>Here is an extremely simple example to illustrate how the Eco Audit tool works. One brand of </a:t>
            </a:r>
            <a:r>
              <a:rPr lang="en-US" sz="900" b="1">
                <a:solidFill>
                  <a:srgbClr val="CC0000"/>
                </a:solidFill>
              </a:rPr>
              <a:t>bottled water</a:t>
            </a:r>
            <a:r>
              <a:rPr lang="en-US" sz="900"/>
              <a:t> – we will call it </a:t>
            </a:r>
            <a:r>
              <a:rPr lang="en-US" sz="900" i="1"/>
              <a:t>Alpure</a:t>
            </a:r>
            <a:r>
              <a:rPr lang="en-US" sz="900"/>
              <a:t> – is sold in 1-liter PET bottles with polypropylene caps. One bottle weighs 40 grams; its cap weighs 1 gram. The bottles and caps are molded, filled with water in the French Alps and transported 550 km to London, England, by 14 tonne truck. Once there, they are refrigerated for 2 days, on average before consumption. We use these data for the case study, taking 100 bottles as the unit of study, requiring 1m</a:t>
            </a:r>
            <a:r>
              <a:rPr lang="en-US" sz="900" baseline="30000"/>
              <a:t>3</a:t>
            </a:r>
            <a:r>
              <a:rPr lang="en-US" sz="900"/>
              <a:t> of refrigerated space. At end of life the bottles are recycled.</a:t>
            </a:r>
            <a:endParaRPr lang="en-GB" sz="900"/>
          </a:p>
        </p:txBody>
      </p:sp>
    </p:spTree>
    <p:extLst>
      <p:ext uri="{BB962C8B-B14F-4D97-AF65-F5344CB8AC3E}">
        <p14:creationId xmlns:p14="http://schemas.microsoft.com/office/powerpoint/2010/main" val="532783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AABF431-C95D-4765-BE39-D7F861F4E88D}" type="slidenum">
              <a:rPr lang="en-GB" sz="1200">
                <a:latin typeface="Times New Roman" panose="02020603050405020304" pitchFamily="18" charset="0"/>
              </a:rPr>
              <a:pPr algn="r"/>
              <a:t>32</a:t>
            </a:fld>
            <a:endParaRPr lang="en-GB" sz="12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90500" y="731838"/>
            <a:ext cx="6516688" cy="3667125"/>
          </a:xfrm>
          <a:solidFill>
            <a:srgbClr val="FFFFFF"/>
          </a:solidFill>
          <a:ln/>
        </p:spPr>
      </p:sp>
      <p:sp>
        <p:nvSpPr>
          <p:cNvPr id="49156"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Change of material</a:t>
            </a:r>
          </a:p>
          <a:p>
            <a:endParaRPr lang="en-US" sz="900"/>
          </a:p>
          <a:p>
            <a:r>
              <a:rPr lang="en-US" sz="900"/>
              <a:t>This frame shows a </a:t>
            </a:r>
            <a:r>
              <a:rPr lang="en-US" sz="900" b="1">
                <a:solidFill>
                  <a:srgbClr val="CC0000"/>
                </a:solidFill>
              </a:rPr>
              <a:t>change of material.</a:t>
            </a:r>
            <a:r>
              <a:rPr lang="en-US" sz="900"/>
              <a:t> The “Compare with...” brings up a copy of the inputs, which can now be edited. Here is the material of the bottle has been changed to glass, entering the mass of a typical 1-liter glass wine bottle (0.45 kg). The material of the cap has been changed to aluminum, again using a typical mass for one cap.</a:t>
            </a:r>
            <a:endParaRPr lang="en-GB" sz="900" b="1">
              <a:solidFill>
                <a:srgbClr val="CC0000"/>
              </a:solidFill>
            </a:endParaRPr>
          </a:p>
        </p:txBody>
      </p:sp>
    </p:spTree>
    <p:extLst>
      <p:ext uri="{BB962C8B-B14F-4D97-AF65-F5344CB8AC3E}">
        <p14:creationId xmlns:p14="http://schemas.microsoft.com/office/powerpoint/2010/main" val="412310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C2B23B2-5E0D-49EA-AB92-B63EC6988FCE}" type="slidenum">
              <a:rPr lang="en-GB" sz="1200">
                <a:latin typeface="Times New Roman" panose="02020603050405020304" pitchFamily="18" charset="0"/>
              </a:rPr>
              <a:pPr algn="r"/>
              <a:t>33</a:t>
            </a:fld>
            <a:endParaRPr lang="en-GB" sz="12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187325" y="731838"/>
            <a:ext cx="6516688" cy="3667125"/>
          </a:xfrm>
          <a:solidFill>
            <a:srgbClr val="FFFFFF"/>
          </a:solidFill>
          <a:ln/>
        </p:spPr>
      </p:sp>
      <p:sp>
        <p:nvSpPr>
          <p:cNvPr id="50180"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Actions and comparisons</a:t>
            </a:r>
          </a:p>
          <a:p>
            <a:endParaRPr lang="en-US" sz="900" dirty="0"/>
          </a:p>
          <a:p>
            <a:r>
              <a:rPr lang="en-US" sz="900" dirty="0"/>
              <a:t>This is the output of the comparison. Bars for the original PET bottle are shown in green, those for the glass bottle in yellow. The glass bottle is more energy intensive and carries greater CO2 emissions than the PET bottle.</a:t>
            </a:r>
          </a:p>
          <a:p>
            <a:endParaRPr lang="en-US" sz="900" dirty="0"/>
          </a:p>
          <a:p>
            <a:r>
              <a:rPr lang="en-US" sz="900" dirty="0"/>
              <a:t>Clicking on the Material bar brings up suggestions for improvement. One is to use recycled materials. Using the “Compare with…” facility a second time allows this to be tried. The next frame shows the results.</a:t>
            </a:r>
            <a:endParaRPr lang="en-GB" sz="900" dirty="0"/>
          </a:p>
        </p:txBody>
      </p:sp>
    </p:spTree>
    <p:extLst>
      <p:ext uri="{BB962C8B-B14F-4D97-AF65-F5344CB8AC3E}">
        <p14:creationId xmlns:p14="http://schemas.microsoft.com/office/powerpoint/2010/main" val="4194348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FDFD8EE-45D4-4C32-B411-9DF0D1820204}" type="slidenum">
              <a:rPr lang="en-GB" sz="1200">
                <a:latin typeface="Times New Roman" panose="02020603050405020304" pitchFamily="18" charset="0"/>
              </a:rPr>
              <a:pPr algn="r"/>
              <a:t>34</a:t>
            </a:fld>
            <a:endParaRPr lang="en-GB" sz="12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180975" y="731838"/>
            <a:ext cx="6516688" cy="3667125"/>
          </a:xfrm>
          <a:solidFill>
            <a:srgbClr val="FFFFFF"/>
          </a:solidFill>
          <a:ln/>
        </p:spPr>
      </p:sp>
      <p:sp>
        <p:nvSpPr>
          <p:cNvPr id="41988"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9525" indent="-9525" algn="ctr"/>
            <a:r>
              <a:rPr lang="en-US" sz="1000" b="1" i="1" dirty="0">
                <a:solidFill>
                  <a:srgbClr val="CC0000"/>
                </a:solidFill>
              </a:rPr>
              <a:t>Granta EduPack Advanced Eco</a:t>
            </a:r>
            <a:r>
              <a:rPr lang="en-US" sz="1000" b="1" i="1" baseline="0" dirty="0">
                <a:solidFill>
                  <a:srgbClr val="CC0000"/>
                </a:solidFill>
              </a:rPr>
              <a:t> A</a:t>
            </a:r>
            <a:r>
              <a:rPr lang="en-US" sz="1000" b="1" i="1" dirty="0">
                <a:solidFill>
                  <a:srgbClr val="CC0000"/>
                </a:solidFill>
              </a:rPr>
              <a:t>udit tool in detail</a:t>
            </a:r>
            <a:endParaRPr lang="en-US" sz="1000" b="1" i="1" dirty="0"/>
          </a:p>
          <a:p>
            <a:pPr marL="9525" indent="-9525"/>
            <a:endParaRPr lang="en-US" sz="900" dirty="0"/>
          </a:p>
          <a:p>
            <a:pPr marL="9525" indent="-9525"/>
            <a:r>
              <a:rPr lang="en-US" sz="900" dirty="0"/>
              <a:t>The Enhanced Eco Audit is available within the Sustainability database at Level 3</a:t>
            </a:r>
            <a:r>
              <a:rPr lang="en-GB" sz="900" dirty="0"/>
              <a:t>. It enables Cost Audits by ticking this option above the Bill of Materials (B.O.M.) It highlights materials with considerable content of critical elements as well as restricted or hazardous substances.</a:t>
            </a:r>
          </a:p>
          <a:p>
            <a:pPr marL="9525" indent="-9525"/>
            <a:endParaRPr lang="en-GB" sz="900" dirty="0"/>
          </a:p>
          <a:p>
            <a:pPr marL="9525" indent="-9525"/>
            <a:r>
              <a:rPr lang="en-GB" sz="900" dirty="0"/>
              <a:t>It allows secondary processes to be added and an additional step of Joining and Finishing of the product, all using simple drop-down menus.</a:t>
            </a:r>
          </a:p>
        </p:txBody>
      </p:sp>
    </p:spTree>
    <p:extLst>
      <p:ext uri="{BB962C8B-B14F-4D97-AF65-F5344CB8AC3E}">
        <p14:creationId xmlns:p14="http://schemas.microsoft.com/office/powerpoint/2010/main" val="1893656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AB23691-C3AD-40BB-AAD0-A281AF6AAC45}" type="slidenum">
              <a:rPr lang="en-GB" sz="1200">
                <a:latin typeface="Times New Roman" panose="02020603050405020304" pitchFamily="18" charset="0"/>
              </a:rPr>
              <a:pPr algn="r"/>
              <a:t>35</a:t>
            </a:fld>
            <a:endParaRPr lang="en-GB"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dirty="0"/>
              <a:t>Summary</a:t>
            </a:r>
          </a:p>
          <a:p>
            <a:endParaRPr lang="en-GB" sz="900" dirty="0"/>
          </a:p>
          <a:p>
            <a:r>
              <a:rPr lang="en-GB" sz="900" dirty="0"/>
              <a:t>This final frame summarizes the points made in this Unit.  More can be found in the textbook Materials and the Environment, and in the Granta </a:t>
            </a:r>
            <a:r>
              <a:rPr lang="en-GB" sz="900" dirty="0" err="1"/>
              <a:t>Edupack</a:t>
            </a:r>
            <a:r>
              <a:rPr lang="en-GB" sz="900" dirty="0"/>
              <a:t> documentation. For more information, see www.ansys.com/education-resources</a:t>
            </a:r>
            <a:endParaRPr lang="en-GB" sz="1000" dirty="0"/>
          </a:p>
        </p:txBody>
      </p:sp>
    </p:spTree>
    <p:extLst>
      <p:ext uri="{BB962C8B-B14F-4D97-AF65-F5344CB8AC3E}">
        <p14:creationId xmlns:p14="http://schemas.microsoft.com/office/powerpoint/2010/main" val="1221189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36</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87325" y="733425"/>
            <a:ext cx="6513513" cy="3665538"/>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eco-data in the Ansys Granta EduPack software records</a:t>
            </a:r>
          </a:p>
          <a:p>
            <a:pPr algn="ctr"/>
            <a:endParaRPr lang="en-US" sz="1000" b="1" i="1" dirty="0"/>
          </a:p>
          <a:p>
            <a:r>
              <a:rPr lang="en-US" sz="900" dirty="0"/>
              <a:t>This frame shows the </a:t>
            </a:r>
            <a:r>
              <a:rPr lang="en-US" sz="900" b="1" dirty="0">
                <a:solidFill>
                  <a:srgbClr val="CC0000"/>
                </a:solidFill>
              </a:rPr>
              <a:t>eco-data </a:t>
            </a:r>
            <a:r>
              <a:rPr lang="en-US" sz="900" dirty="0"/>
              <a:t>contained in the records in the Ansys Granta EduPack software. Each record contains:</a:t>
            </a:r>
          </a:p>
          <a:p>
            <a:pPr>
              <a:buSzPct val="115000"/>
              <a:buFontTx/>
              <a:buChar char="•"/>
            </a:pPr>
            <a:r>
              <a:rPr lang="en-US" sz="900" dirty="0"/>
              <a:t>  </a:t>
            </a:r>
            <a:r>
              <a:rPr lang="en-US" sz="900" b="1" dirty="0">
                <a:solidFill>
                  <a:srgbClr val="CC0000"/>
                </a:solidFill>
              </a:rPr>
              <a:t>Geo-economic data</a:t>
            </a:r>
            <a:r>
              <a:rPr lang="en-US" sz="900" dirty="0"/>
              <a:t> – annual world production, reserves, etc.</a:t>
            </a:r>
          </a:p>
          <a:p>
            <a:pPr>
              <a:buSzPct val="115000"/>
              <a:buFontTx/>
              <a:buChar char="•"/>
            </a:pPr>
            <a:r>
              <a:rPr lang="en-US" sz="900" dirty="0"/>
              <a:t>  </a:t>
            </a:r>
            <a:r>
              <a:rPr lang="en-US" sz="900" b="1" dirty="0">
                <a:solidFill>
                  <a:srgbClr val="CC0000"/>
                </a:solidFill>
              </a:rPr>
              <a:t>Embodied energy</a:t>
            </a:r>
            <a:r>
              <a:rPr lang="en-US" sz="900" dirty="0"/>
              <a:t> and carbon footprint for the material</a:t>
            </a:r>
          </a:p>
          <a:p>
            <a:pPr>
              <a:buSzPct val="115000"/>
              <a:buFontTx/>
              <a:buChar char="•"/>
            </a:pPr>
            <a:r>
              <a:rPr lang="en-US" sz="900" dirty="0"/>
              <a:t>  </a:t>
            </a:r>
            <a:r>
              <a:rPr lang="en-US" sz="900" b="1" dirty="0">
                <a:solidFill>
                  <a:srgbClr val="CC0000"/>
                </a:solidFill>
              </a:rPr>
              <a:t>Processing energy</a:t>
            </a:r>
            <a:r>
              <a:rPr lang="en-US" sz="900" dirty="0"/>
              <a:t> and carbon emissions for manufacturing processes</a:t>
            </a:r>
          </a:p>
          <a:p>
            <a:pPr>
              <a:buSzPct val="115000"/>
              <a:buFontTx/>
              <a:buChar char="•"/>
            </a:pPr>
            <a:r>
              <a:rPr lang="en-US" sz="900" dirty="0"/>
              <a:t>  Environmental data pertinent to the </a:t>
            </a:r>
            <a:r>
              <a:rPr lang="en-US" sz="900" b="1" dirty="0">
                <a:solidFill>
                  <a:srgbClr val="CC0000"/>
                </a:solidFill>
              </a:rPr>
              <a:t>end-of-life</a:t>
            </a:r>
          </a:p>
          <a:p>
            <a:endParaRPr lang="en-US" sz="900" b="1" dirty="0">
              <a:solidFill>
                <a:srgbClr val="CC0000"/>
              </a:solidFill>
            </a:endParaRPr>
          </a:p>
          <a:p>
            <a:r>
              <a:rPr lang="en-US" sz="900" dirty="0"/>
              <a:t>In addition there are tables of data for electronics, for transport, and for energy.</a:t>
            </a:r>
            <a:endParaRPr lang="en-GB" sz="900" dirty="0"/>
          </a:p>
        </p:txBody>
      </p:sp>
    </p:spTree>
    <p:extLst>
      <p:ext uri="{BB962C8B-B14F-4D97-AF65-F5344CB8AC3E}">
        <p14:creationId xmlns:p14="http://schemas.microsoft.com/office/powerpoint/2010/main" val="358825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need for eco-informed decisions early in the design process</a:t>
            </a:r>
          </a:p>
          <a:p>
            <a:pPr algn="ctr"/>
            <a:endParaRPr lang="en-GB" sz="1400" b="1" i="1" dirty="0"/>
          </a:p>
          <a:p>
            <a:r>
              <a:rPr lang="en-GB" sz="1200" dirty="0"/>
              <a:t>It is estimated that 80% of the final eco-demands (and the cost) of a product are built in at the design stage. Many governments have committed their nations to reducing green-house gas emissions and interpret this as reducing the release of carbon to the atmosphere. In Europe the </a:t>
            </a:r>
            <a:r>
              <a:rPr lang="en-GB" sz="1200" b="1" dirty="0">
                <a:solidFill>
                  <a:srgbClr val="CC0000"/>
                </a:solidFill>
              </a:rPr>
              <a:t>Energy-using Products (</a:t>
            </a:r>
            <a:r>
              <a:rPr lang="en-GB" sz="1200" b="1" dirty="0" err="1">
                <a:solidFill>
                  <a:srgbClr val="CC0000"/>
                </a:solidFill>
              </a:rPr>
              <a:t>EuP</a:t>
            </a:r>
            <a:r>
              <a:rPr lang="en-GB" sz="1200" b="1" dirty="0">
                <a:solidFill>
                  <a:srgbClr val="CC0000"/>
                </a:solidFill>
              </a:rPr>
              <a:t>) Directive</a:t>
            </a:r>
            <a:r>
              <a:rPr lang="en-GB" sz="1200" dirty="0"/>
              <a:t> requires an eco-analysis of products and a demonstration that the designers have considered the use of energy in their product as it relates to materials, manufacture, packaging transport and distribution, use, and end of life. </a:t>
            </a:r>
            <a:r>
              <a:rPr lang="en-US" sz="1200" b="1" dirty="0">
                <a:solidFill>
                  <a:srgbClr val="CC0000"/>
                </a:solidFill>
              </a:rPr>
              <a:t>Registration, Evaluation, Authorization and Restriction of Chemical Substances (REACH) Directive</a:t>
            </a:r>
            <a:r>
              <a:rPr lang="en-US" sz="1200" dirty="0"/>
              <a:t> places responsibility on manufacturers to manage risks from chemicals and to find substitutes for those that are most dangerous. Carbon taxes, subsidies for low-carbon emitting products and other incentives all exert pressure to improve eco-design.</a:t>
            </a:r>
          </a:p>
          <a:p>
            <a:endParaRPr lang="en-US" sz="1200" dirty="0"/>
          </a:p>
          <a:p>
            <a:r>
              <a:rPr lang="en-US" sz="1200" dirty="0"/>
              <a:t>The Ansys Granta EduPack software </a:t>
            </a:r>
            <a:r>
              <a:rPr lang="en-US" sz="1200"/>
              <a:t>Sustainability database </a:t>
            </a:r>
            <a:r>
              <a:rPr lang="en-US" sz="1200" dirty="0"/>
              <a:t>contains a data-table of Legislation and Regulations (See Lecture Unit </a:t>
            </a:r>
            <a:r>
              <a:rPr lang="en-US" sz="1200" i="1" dirty="0"/>
              <a:t>What is a Sustainable Development</a:t>
            </a:r>
            <a:r>
              <a:rPr lang="en-US" sz="1200" dirty="0"/>
              <a:t>).</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67474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solidFill>
                  <a:srgbClr val="CC0000"/>
                </a:solidFill>
              </a:rPr>
              <a:t>Case Study: Crash barriers</a:t>
            </a:r>
          </a:p>
          <a:p>
            <a:pPr algn="ctr"/>
            <a:endParaRPr lang="en-GB" sz="1400" i="1" dirty="0"/>
          </a:p>
          <a:p>
            <a:r>
              <a:rPr lang="en-GB" sz="1200" dirty="0"/>
              <a:t>Barriers to protect driver and passengers of road vehicles are of two types: those that are static – the central divider of a freeway, for instance – and those that move – the fender of the vehicle itself (this frame). The static type line tens of thousands of miles of road. Once in place they consume no energy, create no CO</a:t>
            </a:r>
            <a:r>
              <a:rPr lang="en-GB" sz="1200" baseline="-30000" dirty="0"/>
              <a:t>2</a:t>
            </a:r>
            <a:r>
              <a:rPr lang="en-GB" sz="1200" dirty="0"/>
              <a:t> and last a long time. The dominant phases of their life in the sense of Frame 4 are those of material production and manufacture. The fender, by contrast, is part of the vehicle; it adds to its weight and thus to its fuel consumption. The dominant phase here is that of use. This means that, if eco-design is the objective, the criteria for selecting materials for the two sorts of barrier will differ. </a:t>
            </a:r>
          </a:p>
          <a:p>
            <a:endParaRPr lang="en-GB" sz="1200" dirty="0"/>
          </a:p>
          <a:p>
            <a:r>
              <a:rPr lang="en-GB" sz="1200" dirty="0"/>
              <a:t>This frame shows the two types of barrier and a schematic eco-audit for each. For the static barrier on the left it is the material phase of life that is dominant, making the reduction of material energy the objective in redesign. For the mobile barrier on the right it is the contribution of the barrier mass to the mass of the vehicle that, over life, results in the largest commitment of energy, making a reduction in mass the objective in redesign.</a:t>
            </a:r>
          </a:p>
          <a:p>
            <a:endParaRPr lang="en-GB" sz="1200" dirty="0"/>
          </a:p>
          <a:p>
            <a:r>
              <a:rPr lang="en-GB" sz="1200" dirty="0"/>
              <a:t>In use (that is, in a crash situation) the barriers are loaded in bending – they must be strong enough in bending to transmit the load to the supports of the road barrier or to the energy-absorbing crush units on the car. The bottom line shows the relevant index. That for the static barrier on the left characterizes materials with low embodied energy per unit bending strength; that on the right characterizes low mass per unit bending strength. Both are plotted on the frames that follow.</a:t>
            </a:r>
            <a:endParaRPr lang="en-GB" sz="1200" b="1"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253631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Plot of the index for the static barrier</a:t>
            </a:r>
          </a:p>
          <a:p>
            <a:pPr algn="ctr"/>
            <a:endParaRPr lang="en-GB" sz="1400" b="1" i="1" dirty="0"/>
          </a:p>
          <a:p>
            <a:r>
              <a:rPr lang="en-GB" sz="1200" dirty="0"/>
              <a:t>The Y-axis of this chart is the index for the static barrier, made with Ansys Granta EduPack software Level 2. The green selection box isolates the materials with the largest values of this index. They are all </a:t>
            </a:r>
            <a:r>
              <a:rPr lang="en-GB" sz="1200" b="1" dirty="0">
                <a:solidFill>
                  <a:srgbClr val="CC0000"/>
                </a:solidFill>
              </a:rPr>
              <a:t>ferrous alloys – steels </a:t>
            </a:r>
            <a:r>
              <a:rPr lang="en-GB" sz="1200" dirty="0"/>
              <a:t>and </a:t>
            </a:r>
            <a:r>
              <a:rPr lang="en-GB" sz="1200" b="1" dirty="0">
                <a:solidFill>
                  <a:srgbClr val="CC0000"/>
                </a:solidFill>
              </a:rPr>
              <a:t>cast irons</a:t>
            </a:r>
            <a:r>
              <a:rPr lang="en-GB" sz="1200" dirty="0"/>
              <a:t>. They minimize the life-energy of a static barrier by minimizing the most energy-intensive phase – that of material extraction, casting and rolling.</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109628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Plot of the index for the mobile barrier</a:t>
            </a:r>
          </a:p>
          <a:p>
            <a:pPr algn="ctr"/>
            <a:endParaRPr lang="en-GB" sz="1400" b="1" i="1" dirty="0"/>
          </a:p>
          <a:p>
            <a:r>
              <a:rPr lang="en-GB" sz="1200" dirty="0"/>
              <a:t>The Y-axis of this chart is the index for the mobile barrier, again made with Ansys Granta EduPack software Level 2. The green selection box isolates the materials with the largest values of this index: </a:t>
            </a:r>
            <a:r>
              <a:rPr lang="en-GB" sz="1200" b="1" dirty="0">
                <a:solidFill>
                  <a:srgbClr val="CC0000"/>
                </a:solidFill>
              </a:rPr>
              <a:t>CFRP</a:t>
            </a:r>
            <a:r>
              <a:rPr lang="en-GB" sz="1200" dirty="0"/>
              <a:t> and </a:t>
            </a:r>
            <a:r>
              <a:rPr lang="en-GB" sz="1200" b="1" dirty="0">
                <a:solidFill>
                  <a:srgbClr val="CC0000"/>
                </a:solidFill>
              </a:rPr>
              <a:t>light alloys</a:t>
            </a:r>
            <a:r>
              <a:rPr lang="en-GB" sz="1200" dirty="0"/>
              <a:t>. They minimize the life-energy of a mobile barrier by minimizing the most energy-intensive phase – that of product use.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408791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A pressurized drink bottle (a mini pressure vessel)</a:t>
            </a:r>
          </a:p>
          <a:p>
            <a:pPr algn="ctr"/>
            <a:endParaRPr lang="en-GB" sz="1400" b="1" i="1" dirty="0"/>
          </a:p>
          <a:p>
            <a:r>
              <a:rPr lang="en-GB" sz="1200" dirty="0"/>
              <a:t>Here is an example: systematic selection for the carbonated drink bottle. In its present form it is made of polyethylene terephthalate, PET. The audit shows that the material-energy of the bottle itself is the phase of life that consumes the most energy and releases the most carbon. The design brief is to improve the eco-profile of the bottle, which must at the same time be transparent (or at least translucent) so that the contents are visible, and the bottle must withstand the internal pressure and any accidental overloads without yield or bursting. The objective is to minimize the embodied energy per bottle.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189843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14.wmf"/><Relationship Id="rId12"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3.png"/><Relationship Id="rId10" Type="http://schemas.openxmlformats.org/officeDocument/2006/relationships/oleObject" Target="../embeddings/oleObject8.bin"/><Relationship Id="rId4" Type="http://schemas.openxmlformats.org/officeDocument/2006/relationships/image" Target="../media/image12.wmf"/><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educators/education-resources/eco-audit-white-paper?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ansys.com/academic/educators/education-resources/poster-eco-design?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8.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48.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6.jpeg"/><Relationship Id="rId5" Type="http://schemas.openxmlformats.org/officeDocument/2006/relationships/image" Target="../media/image48.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6637337" cy="1600200"/>
          </a:xfrm>
        </p:spPr>
        <p:txBody>
          <a:bodyPr>
            <a:normAutofit fontScale="92500"/>
          </a:bodyPr>
          <a:lstStyle/>
          <a:p>
            <a:pPr>
              <a:lnSpc>
                <a:spcPct val="120000"/>
              </a:lnSpc>
            </a:pPr>
            <a:r>
              <a:rPr lang="en-US" sz="3800" b="1" dirty="0"/>
              <a:t>Eco Design and the Eco Audit Tool</a:t>
            </a:r>
            <a:br>
              <a:rPr lang="en-US" sz="4400" b="1" dirty="0"/>
            </a:br>
            <a:r>
              <a:rPr lang="en-US" sz="3200" b="0" dirty="0"/>
              <a:t>introducing students to life-cycle thinking</a:t>
            </a:r>
          </a:p>
          <a:p>
            <a:endParaRPr lang="en-US" dirty="0"/>
          </a:p>
        </p:txBody>
      </p:sp>
      <p:sp>
        <p:nvSpPr>
          <p:cNvPr id="4" name="Text Placeholder 2">
            <a:extLst>
              <a:ext uri="{FF2B5EF4-FFF2-40B4-BE49-F238E27FC236}">
                <a16:creationId xmlns:a16="http://schemas.microsoft.com/office/drawing/2014/main" id="{C8E8DE5F-709A-45B3-8FEA-9595049DF24D}"/>
              </a:ext>
            </a:extLst>
          </p:cNvPr>
          <p:cNvSpPr>
            <a:spLocks noGrp="1"/>
          </p:cNvSpPr>
          <p:nvPr>
            <p:ph type="body" sz="quarter" idx="12"/>
          </p:nvPr>
        </p:nvSpPr>
        <p:spPr>
          <a:xfrm>
            <a:off x="601663" y="2667000"/>
            <a:ext cx="5394325" cy="847725"/>
          </a:xfrm>
        </p:spPr>
        <p:txBody>
          <a:bodyPr>
            <a:normAutofit fontScale="70000" lnSpcReduction="20000"/>
          </a:bodyPr>
          <a:lstStyle/>
          <a:p>
            <a:r>
              <a:rPr lang="en-US" dirty="0"/>
              <a:t>Mike Ashby</a:t>
            </a:r>
          </a:p>
          <a:p>
            <a:r>
              <a:rPr lang="en-US" dirty="0"/>
              <a:t>Department of Engineering, </a:t>
            </a:r>
          </a:p>
          <a:p>
            <a:r>
              <a:rPr lang="en-US" dirty="0"/>
              <a:t>University of Cambridge</a:t>
            </a:r>
          </a:p>
        </p:txBody>
      </p:sp>
      <p:pic>
        <p:nvPicPr>
          <p:cNvPr id="5" name="Picture 7">
            <a:extLst>
              <a:ext uri="{FF2B5EF4-FFF2-40B4-BE49-F238E27FC236}">
                <a16:creationId xmlns:a16="http://schemas.microsoft.com/office/drawing/2014/main" id="{12606342-9BFB-4919-8BC3-C66302495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5394323" cy="356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01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err="1"/>
              <a:t>Modeling</a:t>
            </a:r>
            <a:r>
              <a:rPr lang="en-GB" dirty="0"/>
              <a:t> the bottle</a:t>
            </a:r>
            <a:endParaRPr lang="en-US" dirty="0"/>
          </a:p>
        </p:txBody>
      </p:sp>
      <p:grpSp>
        <p:nvGrpSpPr>
          <p:cNvPr id="4" name="Group 50">
            <a:extLst>
              <a:ext uri="{FF2B5EF4-FFF2-40B4-BE49-F238E27FC236}">
                <a16:creationId xmlns:a16="http://schemas.microsoft.com/office/drawing/2014/main" id="{622AAE75-DEFA-4E38-8076-95AF351CCD92}"/>
              </a:ext>
            </a:extLst>
          </p:cNvPr>
          <p:cNvGrpSpPr>
            <a:grpSpLocks/>
          </p:cNvGrpSpPr>
          <p:nvPr/>
        </p:nvGrpSpPr>
        <p:grpSpPr bwMode="auto">
          <a:xfrm>
            <a:off x="5274997" y="784770"/>
            <a:ext cx="4121150" cy="1027112"/>
            <a:chOff x="2678" y="639"/>
            <a:chExt cx="2396" cy="647"/>
          </a:xfrm>
        </p:grpSpPr>
        <p:graphicFrame>
          <p:nvGraphicFramePr>
            <p:cNvPr id="5" name="Object 31">
              <a:extLst>
                <a:ext uri="{FF2B5EF4-FFF2-40B4-BE49-F238E27FC236}">
                  <a16:creationId xmlns:a16="http://schemas.microsoft.com/office/drawing/2014/main" id="{BCB48E6D-F787-464E-B516-98719CC82D52}"/>
                </a:ext>
              </a:extLst>
            </p:cNvPr>
            <p:cNvGraphicFramePr>
              <a:graphicFrameLocks noChangeAspect="1"/>
            </p:cNvGraphicFramePr>
            <p:nvPr/>
          </p:nvGraphicFramePr>
          <p:xfrm>
            <a:off x="4089" y="830"/>
            <a:ext cx="985" cy="456"/>
          </p:xfrm>
          <a:graphic>
            <a:graphicData uri="http://schemas.openxmlformats.org/presentationml/2006/ole">
              <mc:AlternateContent xmlns:mc="http://schemas.openxmlformats.org/markup-compatibility/2006">
                <mc:Choice xmlns:v="urn:schemas-microsoft-com:vml" Requires="v">
                  <p:oleObj name="Equation" r:id="rId3" imgW="685502" imgH="317362" progId="Equation.3">
                    <p:embed/>
                  </p:oleObj>
                </mc:Choice>
                <mc:Fallback>
                  <p:oleObj name="Equation" r:id="rId3" imgW="685502" imgH="317362" progId="Equation.3">
                    <p:embed/>
                    <p:pic>
                      <p:nvPicPr>
                        <p:cNvPr id="5" name="Object 31">
                          <a:extLst>
                            <a:ext uri="{FF2B5EF4-FFF2-40B4-BE49-F238E27FC236}">
                              <a16:creationId xmlns:a16="http://schemas.microsoft.com/office/drawing/2014/main" id="{BCB48E6D-F787-464E-B516-98719CC82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 y="830"/>
                          <a:ext cx="985"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4">
              <a:extLst>
                <a:ext uri="{FF2B5EF4-FFF2-40B4-BE49-F238E27FC236}">
                  <a16:creationId xmlns:a16="http://schemas.microsoft.com/office/drawing/2014/main" id="{B687151B-565E-48CC-847C-EEF18E2E9D99}"/>
                </a:ext>
              </a:extLst>
            </p:cNvPr>
            <p:cNvSpPr txBox="1">
              <a:spLocks noChangeArrowheads="1"/>
            </p:cNvSpPr>
            <p:nvPr/>
          </p:nvSpPr>
          <p:spPr bwMode="auto">
            <a:xfrm>
              <a:off x="2678" y="639"/>
              <a:ext cx="172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Aft>
                  <a:spcPct val="50000"/>
                </a:spcAft>
              </a:pPr>
              <a:r>
                <a:rPr lang="en-GB" sz="2000" b="1" dirty="0">
                  <a:latin typeface="+mn-lt"/>
                </a:rPr>
                <a:t>Cylindrical pressure vessel</a:t>
              </a:r>
            </a:p>
            <a:p>
              <a:pPr>
                <a:spcAft>
                  <a:spcPct val="50000"/>
                </a:spcAft>
                <a:buClr>
                  <a:schemeClr val="accent1"/>
                </a:buClr>
                <a:buSzPct val="110000"/>
                <a:buFont typeface="Wingdings" panose="05000000000000000000" pitchFamily="2" charset="2"/>
                <a:buChar char="§"/>
              </a:pPr>
              <a:r>
                <a:rPr lang="en-GB" sz="2000" dirty="0">
                  <a:latin typeface="+mn-lt"/>
                </a:rPr>
                <a:t>   </a:t>
              </a:r>
              <a:r>
                <a:rPr lang="en-GB" dirty="0">
                  <a:latin typeface="+mn-lt"/>
                </a:rPr>
                <a:t>Circumferential stress</a:t>
              </a:r>
              <a:endParaRPr lang="en-GB" sz="2000" dirty="0">
                <a:latin typeface="+mn-lt"/>
              </a:endParaRPr>
            </a:p>
          </p:txBody>
        </p:sp>
      </p:grpSp>
      <p:pic>
        <p:nvPicPr>
          <p:cNvPr id="7" name="Picture 5">
            <a:extLst>
              <a:ext uri="{FF2B5EF4-FFF2-40B4-BE49-F238E27FC236}">
                <a16:creationId xmlns:a16="http://schemas.microsoft.com/office/drawing/2014/main" id="{CA39A614-7D2A-4804-9F1D-562FE36469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429"/>
          <a:stretch/>
        </p:blipFill>
        <p:spPr bwMode="auto">
          <a:xfrm>
            <a:off x="2438400" y="692697"/>
            <a:ext cx="1772338" cy="312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3">
            <a:extLst>
              <a:ext uri="{FF2B5EF4-FFF2-40B4-BE49-F238E27FC236}">
                <a16:creationId xmlns:a16="http://schemas.microsoft.com/office/drawing/2014/main" id="{3C1DF575-E216-44F0-ACC7-FAB54FDE9017}"/>
              </a:ext>
            </a:extLst>
          </p:cNvPr>
          <p:cNvSpPr txBox="1">
            <a:spLocks noChangeArrowheads="1"/>
          </p:cNvSpPr>
          <p:nvPr/>
        </p:nvSpPr>
        <p:spPr bwMode="auto">
          <a:xfrm>
            <a:off x="5675047" y="4150271"/>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9" name="Group 28">
            <a:extLst>
              <a:ext uri="{FF2B5EF4-FFF2-40B4-BE49-F238E27FC236}">
                <a16:creationId xmlns:a16="http://schemas.microsoft.com/office/drawing/2014/main" id="{D62E930E-6006-47F3-88C7-F2DC73F3DA3C}"/>
              </a:ext>
            </a:extLst>
          </p:cNvPr>
          <p:cNvGrpSpPr>
            <a:grpSpLocks/>
          </p:cNvGrpSpPr>
          <p:nvPr/>
        </p:nvGrpSpPr>
        <p:grpSpPr bwMode="auto">
          <a:xfrm>
            <a:off x="5319448" y="3166021"/>
            <a:ext cx="4726618" cy="1106487"/>
            <a:chOff x="2599" y="2399"/>
            <a:chExt cx="2749" cy="697"/>
          </a:xfrm>
        </p:grpSpPr>
        <p:sp>
          <p:nvSpPr>
            <p:cNvPr id="10" name="Text Box 37">
              <a:extLst>
                <a:ext uri="{FF2B5EF4-FFF2-40B4-BE49-F238E27FC236}">
                  <a16:creationId xmlns:a16="http://schemas.microsoft.com/office/drawing/2014/main" id="{155E620B-D6C0-428A-990E-6E2BBDA99093}"/>
                </a:ext>
              </a:extLst>
            </p:cNvPr>
            <p:cNvSpPr txBox="1">
              <a:spLocks noChangeArrowheads="1"/>
            </p:cNvSpPr>
            <p:nvPr/>
          </p:nvSpPr>
          <p:spPr bwMode="auto">
            <a:xfrm>
              <a:off x="2599" y="2399"/>
              <a:ext cx="2749"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Find material with lowest energy, seek largest</a:t>
              </a:r>
            </a:p>
            <a:p>
              <a:r>
                <a:rPr lang="en-GB" sz="2000" dirty="0">
                  <a:latin typeface="+mn-lt"/>
                </a:rPr>
                <a:t>             </a:t>
              </a:r>
              <a:endParaRPr lang="el-GR" sz="2000" dirty="0">
                <a:latin typeface="+mn-lt"/>
              </a:endParaRPr>
            </a:p>
          </p:txBody>
        </p:sp>
        <p:graphicFrame>
          <p:nvGraphicFramePr>
            <p:cNvPr id="11" name="Object 38">
              <a:extLst>
                <a:ext uri="{FF2B5EF4-FFF2-40B4-BE49-F238E27FC236}">
                  <a16:creationId xmlns:a16="http://schemas.microsoft.com/office/drawing/2014/main" id="{9BDEBF95-F812-4D0C-9F53-A1F8F391A341}"/>
                </a:ext>
              </a:extLst>
            </p:cNvPr>
            <p:cNvGraphicFramePr>
              <a:graphicFrameLocks noChangeAspect="1"/>
            </p:cNvGraphicFramePr>
            <p:nvPr/>
          </p:nvGraphicFramePr>
          <p:xfrm>
            <a:off x="3720" y="2660"/>
            <a:ext cx="350" cy="436"/>
          </p:xfrm>
          <a:graphic>
            <a:graphicData uri="http://schemas.openxmlformats.org/presentationml/2006/ole">
              <mc:AlternateContent xmlns:mc="http://schemas.openxmlformats.org/markup-compatibility/2006">
                <mc:Choice xmlns:v="urn:schemas-microsoft-com:vml" Requires="v">
                  <p:oleObj name="Equation" r:id="rId6" imgW="520700" imgH="647700" progId="Equation.3">
                    <p:embed/>
                  </p:oleObj>
                </mc:Choice>
                <mc:Fallback>
                  <p:oleObj name="Equation" r:id="rId6" imgW="520700" imgH="647700" progId="Equation.3">
                    <p:embed/>
                    <p:pic>
                      <p:nvPicPr>
                        <p:cNvPr id="11" name="Object 38">
                          <a:extLst>
                            <a:ext uri="{FF2B5EF4-FFF2-40B4-BE49-F238E27FC236}">
                              <a16:creationId xmlns:a16="http://schemas.microsoft.com/office/drawing/2014/main" id="{9BDEBF95-F812-4D0C-9F53-A1F8F391A3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0" y="2660"/>
                          <a:ext cx="350" cy="436"/>
                        </a:xfrm>
                        <a:prstGeom prst="rect">
                          <a:avLst/>
                        </a:prstGeom>
                        <a:noFill/>
                        <a:ln w="28575">
                          <a:solidFill>
                            <a:schemeClr val="accent1"/>
                          </a:solidFill>
                          <a:miter lim="800000"/>
                          <a:headEnd/>
                          <a:tailEnd/>
                        </a:ln>
                      </p:spPr>
                    </p:pic>
                  </p:oleObj>
                </mc:Fallback>
              </mc:AlternateContent>
            </a:graphicData>
          </a:graphic>
        </p:graphicFrame>
      </p:grpSp>
      <p:grpSp>
        <p:nvGrpSpPr>
          <p:cNvPr id="12" name="Group 28">
            <a:extLst>
              <a:ext uri="{FF2B5EF4-FFF2-40B4-BE49-F238E27FC236}">
                <a16:creationId xmlns:a16="http://schemas.microsoft.com/office/drawing/2014/main" id="{6D2526DA-A7F3-4176-A44C-9FB9E5268D80}"/>
              </a:ext>
            </a:extLst>
          </p:cNvPr>
          <p:cNvGrpSpPr>
            <a:grpSpLocks/>
          </p:cNvGrpSpPr>
          <p:nvPr/>
        </p:nvGrpSpPr>
        <p:grpSpPr bwMode="auto">
          <a:xfrm>
            <a:off x="5300398" y="1875383"/>
            <a:ext cx="4100097" cy="1139825"/>
            <a:chOff x="4413250" y="2392363"/>
            <a:chExt cx="4099479" cy="1140673"/>
          </a:xfrm>
        </p:grpSpPr>
        <p:sp>
          <p:nvSpPr>
            <p:cNvPr id="13" name="Text Box 6">
              <a:extLst>
                <a:ext uri="{FF2B5EF4-FFF2-40B4-BE49-F238E27FC236}">
                  <a16:creationId xmlns:a16="http://schemas.microsoft.com/office/drawing/2014/main" id="{869A4FEA-CDE6-4172-870F-680D57FADD96}"/>
                </a:ext>
              </a:extLst>
            </p:cNvPr>
            <p:cNvSpPr txBox="1">
              <a:spLocks noChangeArrowheads="1"/>
            </p:cNvSpPr>
            <p:nvPr/>
          </p:nvSpPr>
          <p:spPr bwMode="auto">
            <a:xfrm>
              <a:off x="4413250" y="2392363"/>
              <a:ext cx="4099479" cy="7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Embodied energy per unit area of wall</a:t>
              </a:r>
            </a:p>
            <a:p>
              <a:r>
                <a:rPr lang="en-GB" sz="2000" dirty="0">
                  <a:latin typeface="+mn-lt"/>
                </a:rPr>
                <a:t>             </a:t>
              </a:r>
              <a:endParaRPr lang="el-GR" sz="2000" dirty="0">
                <a:latin typeface="+mn-lt"/>
              </a:endParaRPr>
            </a:p>
          </p:txBody>
        </p:sp>
        <p:graphicFrame>
          <p:nvGraphicFramePr>
            <p:cNvPr id="14" name="Object 41">
              <a:extLst>
                <a:ext uri="{FF2B5EF4-FFF2-40B4-BE49-F238E27FC236}">
                  <a16:creationId xmlns:a16="http://schemas.microsoft.com/office/drawing/2014/main" id="{69B5307D-E21E-4562-8AE4-0DACAE8CB265}"/>
                </a:ext>
              </a:extLst>
            </p:cNvPr>
            <p:cNvGraphicFramePr>
              <a:graphicFrameLocks noChangeAspect="1"/>
            </p:cNvGraphicFramePr>
            <p:nvPr/>
          </p:nvGraphicFramePr>
          <p:xfrm>
            <a:off x="5259690" y="2794849"/>
            <a:ext cx="2581534" cy="738187"/>
          </p:xfrm>
          <a:graphic>
            <a:graphicData uri="http://schemas.openxmlformats.org/presentationml/2006/ole">
              <mc:AlternateContent xmlns:mc="http://schemas.openxmlformats.org/markup-compatibility/2006">
                <mc:Choice xmlns:v="urn:schemas-microsoft-com:vml" Requires="v">
                  <p:oleObj name="Equation" r:id="rId8" imgW="2133600" imgH="660400" progId="Equation.3">
                    <p:embed/>
                  </p:oleObj>
                </mc:Choice>
                <mc:Fallback>
                  <p:oleObj name="Equation" r:id="rId8" imgW="2133600" imgH="660400" progId="Equation.3">
                    <p:embed/>
                    <p:pic>
                      <p:nvPicPr>
                        <p:cNvPr id="14" name="Object 41">
                          <a:extLst>
                            <a:ext uri="{FF2B5EF4-FFF2-40B4-BE49-F238E27FC236}">
                              <a16:creationId xmlns:a16="http://schemas.microsoft.com/office/drawing/2014/main" id="{69B5307D-E21E-4562-8AE4-0DACAE8CB2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9690" y="2794849"/>
                          <a:ext cx="2581534"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53">
            <a:extLst>
              <a:ext uri="{FF2B5EF4-FFF2-40B4-BE49-F238E27FC236}">
                <a16:creationId xmlns:a16="http://schemas.microsoft.com/office/drawing/2014/main" id="{5D770ED1-1AA5-451F-BA80-26512E931861}"/>
              </a:ext>
            </a:extLst>
          </p:cNvPr>
          <p:cNvGrpSpPr>
            <a:grpSpLocks/>
          </p:cNvGrpSpPr>
          <p:nvPr/>
        </p:nvGrpSpPr>
        <p:grpSpPr bwMode="auto">
          <a:xfrm>
            <a:off x="5290872" y="4437609"/>
            <a:ext cx="5068888" cy="1309688"/>
            <a:chOff x="2566" y="3210"/>
            <a:chExt cx="2947" cy="825"/>
          </a:xfrm>
        </p:grpSpPr>
        <p:sp>
          <p:nvSpPr>
            <p:cNvPr id="16" name="Text Box 43">
              <a:extLst>
                <a:ext uri="{FF2B5EF4-FFF2-40B4-BE49-F238E27FC236}">
                  <a16:creationId xmlns:a16="http://schemas.microsoft.com/office/drawing/2014/main" id="{4F4F134D-A9F4-4206-8D35-BEB4659EA864}"/>
                </a:ext>
              </a:extLst>
            </p:cNvPr>
            <p:cNvSpPr txBox="1">
              <a:spLocks noChangeArrowheads="1"/>
            </p:cNvSpPr>
            <p:nvPr/>
          </p:nvSpPr>
          <p:spPr bwMode="auto">
            <a:xfrm>
              <a:off x="2566" y="3210"/>
              <a:ext cx="25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Find material with lowest cost, seek largest</a:t>
              </a:r>
            </a:p>
          </p:txBody>
        </p:sp>
        <p:graphicFrame>
          <p:nvGraphicFramePr>
            <p:cNvPr id="17" name="Object 44">
              <a:extLst>
                <a:ext uri="{FF2B5EF4-FFF2-40B4-BE49-F238E27FC236}">
                  <a16:creationId xmlns:a16="http://schemas.microsoft.com/office/drawing/2014/main" id="{73471B78-D850-429F-BC17-508575138A73}"/>
                </a:ext>
              </a:extLst>
            </p:cNvPr>
            <p:cNvGraphicFramePr>
              <a:graphicFrameLocks noChangeAspect="1"/>
            </p:cNvGraphicFramePr>
            <p:nvPr/>
          </p:nvGraphicFramePr>
          <p:xfrm>
            <a:off x="3718" y="3460"/>
            <a:ext cx="359" cy="436"/>
          </p:xfrm>
          <a:graphic>
            <a:graphicData uri="http://schemas.openxmlformats.org/presentationml/2006/ole">
              <mc:AlternateContent xmlns:mc="http://schemas.openxmlformats.org/markup-compatibility/2006">
                <mc:Choice xmlns:v="urn:schemas-microsoft-com:vml" Requires="v">
                  <p:oleObj name="Equation" r:id="rId10" imgW="533169" imgH="647419" progId="Equation.3">
                    <p:embed/>
                  </p:oleObj>
                </mc:Choice>
                <mc:Fallback>
                  <p:oleObj name="Equation" r:id="rId10" imgW="533169" imgH="647419" progId="Equation.3">
                    <p:embed/>
                    <p:pic>
                      <p:nvPicPr>
                        <p:cNvPr id="17" name="Object 44">
                          <a:extLst>
                            <a:ext uri="{FF2B5EF4-FFF2-40B4-BE49-F238E27FC236}">
                              <a16:creationId xmlns:a16="http://schemas.microsoft.com/office/drawing/2014/main" id="{73471B78-D850-429F-BC17-508575138A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8" y="3460"/>
                          <a:ext cx="359" cy="436"/>
                        </a:xfrm>
                        <a:prstGeom prst="rect">
                          <a:avLst/>
                        </a:prstGeom>
                        <a:noFill/>
                        <a:ln w="28575">
                          <a:solidFill>
                            <a:schemeClr val="accent1"/>
                          </a:solidFill>
                          <a:miter lim="800000"/>
                          <a:headEnd/>
                          <a:tailEnd/>
                        </a:ln>
                      </p:spPr>
                    </p:pic>
                  </p:oleObj>
                </mc:Fallback>
              </mc:AlternateContent>
            </a:graphicData>
          </a:graphic>
        </p:graphicFrame>
        <p:sp>
          <p:nvSpPr>
            <p:cNvPr id="18" name="Text Box 48">
              <a:extLst>
                <a:ext uri="{FF2B5EF4-FFF2-40B4-BE49-F238E27FC236}">
                  <a16:creationId xmlns:a16="http://schemas.microsoft.com/office/drawing/2014/main" id="{8D999147-C355-4093-BAA0-54745D124083}"/>
                </a:ext>
              </a:extLst>
            </p:cNvPr>
            <p:cNvSpPr txBox="1">
              <a:spLocks noChangeArrowheads="1"/>
            </p:cNvSpPr>
            <p:nvPr/>
          </p:nvSpPr>
          <p:spPr bwMode="auto">
            <a:xfrm>
              <a:off x="4253" y="3698"/>
              <a:ext cx="1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i="1" dirty="0">
                  <a:latin typeface="+mn-lt"/>
                </a:rPr>
                <a:t>Price / kg of material</a:t>
              </a:r>
            </a:p>
          </p:txBody>
        </p:sp>
        <p:sp>
          <p:nvSpPr>
            <p:cNvPr id="19" name="Freeform 49">
              <a:extLst>
                <a:ext uri="{FF2B5EF4-FFF2-40B4-BE49-F238E27FC236}">
                  <a16:creationId xmlns:a16="http://schemas.microsoft.com/office/drawing/2014/main" id="{26DB0D9F-0805-42E1-880B-AB4CE5D391AE}"/>
                </a:ext>
              </a:extLst>
            </p:cNvPr>
            <p:cNvSpPr>
              <a:spLocks/>
            </p:cNvSpPr>
            <p:nvPr/>
          </p:nvSpPr>
          <p:spPr bwMode="auto">
            <a:xfrm rot="19916215" flipV="1">
              <a:off x="3962" y="3783"/>
              <a:ext cx="392" cy="252"/>
            </a:xfrm>
            <a:custGeom>
              <a:avLst/>
              <a:gdLst>
                <a:gd name="T0" fmla="*/ 0 w 392"/>
                <a:gd name="T1" fmla="*/ 315369310 h 85"/>
                <a:gd name="T2" fmla="*/ 120 w 392"/>
                <a:gd name="T3" fmla="*/ 48795987 h 85"/>
                <a:gd name="T4" fmla="*/ 392 w 392"/>
                <a:gd name="T5" fmla="*/ 18709456 h 85"/>
                <a:gd name="T6" fmla="*/ 0 60000 65536"/>
                <a:gd name="T7" fmla="*/ 0 60000 65536"/>
                <a:gd name="T8" fmla="*/ 0 60000 65536"/>
                <a:gd name="T9" fmla="*/ 0 w 392"/>
                <a:gd name="T10" fmla="*/ 0 h 85"/>
                <a:gd name="T11" fmla="*/ 392 w 392"/>
                <a:gd name="T12" fmla="*/ 85 h 85"/>
              </a:gdLst>
              <a:ahLst/>
              <a:cxnLst>
                <a:cxn ang="T6">
                  <a:pos x="T0" y="T1"/>
                </a:cxn>
                <a:cxn ang="T7">
                  <a:pos x="T2" y="T3"/>
                </a:cxn>
                <a:cxn ang="T8">
                  <a:pos x="T4" y="T5"/>
                </a:cxn>
              </a:cxnLst>
              <a:rect l="T9" t="T10" r="T11" b="T12"/>
              <a:pathLst>
                <a:path w="392" h="85">
                  <a:moveTo>
                    <a:pt x="0" y="85"/>
                  </a:moveTo>
                  <a:cubicBezTo>
                    <a:pt x="27" y="55"/>
                    <a:pt x="55" y="26"/>
                    <a:pt x="120" y="13"/>
                  </a:cubicBezTo>
                  <a:cubicBezTo>
                    <a:pt x="185" y="0"/>
                    <a:pt x="288" y="2"/>
                    <a:pt x="392" y="5"/>
                  </a:cubicBez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spAutoFit/>
            </a:bodyPr>
            <a:lstStyle/>
            <a:p>
              <a:endParaRPr lang="en-GB" sz="2000" dirty="0"/>
            </a:p>
          </p:txBody>
        </p:sp>
      </p:grpSp>
      <p:grpSp>
        <p:nvGrpSpPr>
          <p:cNvPr id="20" name="Group 29">
            <a:extLst>
              <a:ext uri="{FF2B5EF4-FFF2-40B4-BE49-F238E27FC236}">
                <a16:creationId xmlns:a16="http://schemas.microsoft.com/office/drawing/2014/main" id="{795AC912-D929-400E-8B97-3AF88A81793E}"/>
              </a:ext>
            </a:extLst>
          </p:cNvPr>
          <p:cNvGrpSpPr>
            <a:grpSpLocks/>
          </p:cNvGrpSpPr>
          <p:nvPr/>
        </p:nvGrpSpPr>
        <p:grpSpPr bwMode="auto">
          <a:xfrm>
            <a:off x="8029311" y="2197030"/>
            <a:ext cx="2725737" cy="950405"/>
            <a:chOff x="6717323" y="2857411"/>
            <a:chExt cx="2725302" cy="950205"/>
          </a:xfrm>
        </p:grpSpPr>
        <p:sp>
          <p:nvSpPr>
            <p:cNvPr id="21" name="Text Box 7">
              <a:extLst>
                <a:ext uri="{FF2B5EF4-FFF2-40B4-BE49-F238E27FC236}">
                  <a16:creationId xmlns:a16="http://schemas.microsoft.com/office/drawing/2014/main" id="{41974BF0-35A9-4423-A007-4DE3E988FB52}"/>
                </a:ext>
              </a:extLst>
            </p:cNvPr>
            <p:cNvSpPr txBox="1">
              <a:spLocks noChangeArrowheads="1"/>
            </p:cNvSpPr>
            <p:nvPr/>
          </p:nvSpPr>
          <p:spPr bwMode="auto">
            <a:xfrm>
              <a:off x="7394436" y="3222964"/>
              <a:ext cx="2048189"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i="1" dirty="0">
                  <a:latin typeface="+mn-lt"/>
                </a:rPr>
                <a:t>Embodied energy / kg of material</a:t>
              </a:r>
            </a:p>
          </p:txBody>
        </p:sp>
        <p:sp>
          <p:nvSpPr>
            <p:cNvPr id="22" name="Freeform 45">
              <a:extLst>
                <a:ext uri="{FF2B5EF4-FFF2-40B4-BE49-F238E27FC236}">
                  <a16:creationId xmlns:a16="http://schemas.microsoft.com/office/drawing/2014/main" id="{E6B59841-D6D0-45DD-91B6-56309E15F93C}"/>
                </a:ext>
              </a:extLst>
            </p:cNvPr>
            <p:cNvSpPr>
              <a:spLocks/>
            </p:cNvSpPr>
            <p:nvPr/>
          </p:nvSpPr>
          <p:spPr bwMode="auto">
            <a:xfrm rot="2669916">
              <a:off x="7246934" y="2863312"/>
              <a:ext cx="646045" cy="400026"/>
            </a:xfrm>
            <a:custGeom>
              <a:avLst/>
              <a:gdLst>
                <a:gd name="T0" fmla="*/ 0 w 392"/>
                <a:gd name="T1" fmla="*/ 2147483647 h 85"/>
                <a:gd name="T2" fmla="*/ 2147483647 w 392"/>
                <a:gd name="T3" fmla="*/ 2147483647 h 85"/>
                <a:gd name="T4" fmla="*/ 2147483647 w 392"/>
                <a:gd name="T5" fmla="*/ 2147483647 h 85"/>
                <a:gd name="T6" fmla="*/ 0 60000 65536"/>
                <a:gd name="T7" fmla="*/ 0 60000 65536"/>
                <a:gd name="T8" fmla="*/ 0 60000 65536"/>
                <a:gd name="T9" fmla="*/ 0 w 392"/>
                <a:gd name="T10" fmla="*/ 0 h 85"/>
                <a:gd name="T11" fmla="*/ 392 w 392"/>
                <a:gd name="T12" fmla="*/ 85 h 85"/>
              </a:gdLst>
              <a:ahLst/>
              <a:cxnLst>
                <a:cxn ang="T6">
                  <a:pos x="T0" y="T1"/>
                </a:cxn>
                <a:cxn ang="T7">
                  <a:pos x="T2" y="T3"/>
                </a:cxn>
                <a:cxn ang="T8">
                  <a:pos x="T4" y="T5"/>
                </a:cxn>
              </a:cxnLst>
              <a:rect l="T9" t="T10" r="T11" b="T12"/>
              <a:pathLst>
                <a:path w="392" h="85">
                  <a:moveTo>
                    <a:pt x="0" y="85"/>
                  </a:moveTo>
                  <a:cubicBezTo>
                    <a:pt x="27" y="55"/>
                    <a:pt x="55" y="26"/>
                    <a:pt x="120" y="13"/>
                  </a:cubicBezTo>
                  <a:cubicBezTo>
                    <a:pt x="185" y="0"/>
                    <a:pt x="288" y="2"/>
                    <a:pt x="392" y="5"/>
                  </a:cubicBez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spAutoFit/>
            </a:bodyPr>
            <a:lstStyle/>
            <a:p>
              <a:endParaRPr lang="en-GB" sz="2000" dirty="0"/>
            </a:p>
          </p:txBody>
        </p:sp>
        <p:sp>
          <p:nvSpPr>
            <p:cNvPr id="23" name="Oval 29">
              <a:extLst>
                <a:ext uri="{FF2B5EF4-FFF2-40B4-BE49-F238E27FC236}">
                  <a16:creationId xmlns:a16="http://schemas.microsoft.com/office/drawing/2014/main" id="{77EC5696-B437-403F-A816-CED5DD7E713F}"/>
                </a:ext>
              </a:extLst>
            </p:cNvPr>
            <p:cNvSpPr>
              <a:spLocks noChangeArrowheads="1"/>
            </p:cNvSpPr>
            <p:nvPr/>
          </p:nvSpPr>
          <p:spPr bwMode="auto">
            <a:xfrm>
              <a:off x="6717323" y="2857411"/>
              <a:ext cx="482321" cy="56251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grpSp>
      <p:sp>
        <p:nvSpPr>
          <p:cNvPr id="24" name="Text Box 21">
            <a:extLst>
              <a:ext uri="{FF2B5EF4-FFF2-40B4-BE49-F238E27FC236}">
                <a16:creationId xmlns:a16="http://schemas.microsoft.com/office/drawing/2014/main" id="{8D54AC43-7403-4178-BBFF-6A042C8B4F24}"/>
              </a:ext>
            </a:extLst>
          </p:cNvPr>
          <p:cNvSpPr txBox="1">
            <a:spLocks noChangeArrowheads="1"/>
          </p:cNvSpPr>
          <p:nvPr/>
        </p:nvSpPr>
        <p:spPr bwMode="auto">
          <a:xfrm>
            <a:off x="741520" y="3917493"/>
            <a:ext cx="3567113" cy="2110729"/>
          </a:xfrm>
          <a:prstGeom prst="rect">
            <a:avLst/>
          </a:prstGeom>
          <a:solidFill>
            <a:schemeClr val="bg1">
              <a:lumMod val="95000"/>
            </a:schemeClr>
          </a:solidFill>
          <a:ln w="19050">
            <a:solidFill>
              <a:schemeClr val="accent1"/>
            </a:solidFill>
            <a:miter lim="800000"/>
            <a:headEnd/>
            <a:tailEnd/>
          </a:ln>
        </p:spPr>
        <p:txBody>
          <a:bodyPr lIns="50697" tIns="25348" rIns="50697" bIns="25348">
            <a:spAutoFit/>
          </a:bodyPr>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100"/>
              </a:spcBef>
              <a:spcAft>
                <a:spcPct val="0"/>
              </a:spcAft>
              <a:buClrTx/>
              <a:buSzTx/>
            </a:pPr>
            <a:r>
              <a:rPr lang="en-GB" sz="1600" dirty="0">
                <a:latin typeface="+mn-lt"/>
              </a:rPr>
              <a:t>    R= Bottle radius</a:t>
            </a:r>
          </a:p>
          <a:p>
            <a:pPr>
              <a:spcBef>
                <a:spcPts val="100"/>
              </a:spcBef>
              <a:spcAft>
                <a:spcPct val="0"/>
              </a:spcAft>
              <a:buClrTx/>
              <a:buSzTx/>
            </a:pPr>
            <a:r>
              <a:rPr lang="en-GB" sz="1600" dirty="0">
                <a:latin typeface="+mn-lt"/>
              </a:rPr>
              <a:t>    t = Thickness of bottle wall</a:t>
            </a:r>
          </a:p>
          <a:p>
            <a:pPr>
              <a:spcBef>
                <a:spcPts val="100"/>
              </a:spcBef>
              <a:spcAft>
                <a:spcPct val="0"/>
              </a:spcAft>
              <a:buClrTx/>
              <a:buSzTx/>
            </a:pPr>
            <a:r>
              <a:rPr lang="en-GB" sz="1600" dirty="0">
                <a:latin typeface="+mn-lt"/>
              </a:rPr>
              <a:t>    p = Internal pressure</a:t>
            </a:r>
          </a:p>
          <a:p>
            <a:pPr>
              <a:spcBef>
                <a:spcPts val="100"/>
              </a:spcBef>
              <a:spcAft>
                <a:spcPct val="0"/>
              </a:spcAft>
              <a:buClrTx/>
              <a:buSzTx/>
            </a:pPr>
            <a:r>
              <a:rPr lang="en-GB" sz="1600" dirty="0">
                <a:latin typeface="+mn-lt"/>
                <a:sym typeface="Bookshelf Symbol 1" charset="0"/>
              </a:rPr>
              <a:t>    </a:t>
            </a:r>
            <a:r>
              <a:rPr lang="el-GR" sz="1600" dirty="0">
                <a:latin typeface="+mn-lt"/>
                <a:sym typeface="Bookshelf Symbol 1" charset="0"/>
              </a:rPr>
              <a:t>σ</a:t>
            </a:r>
            <a:r>
              <a:rPr lang="en-GB" sz="1600" baseline="-25000" dirty="0">
                <a:latin typeface="+mn-lt"/>
                <a:sym typeface="Bookshelf Symbol 1" charset="0"/>
              </a:rPr>
              <a:t>y</a:t>
            </a:r>
            <a:r>
              <a:rPr lang="en-GB" sz="1600" dirty="0">
                <a:latin typeface="+mn-lt"/>
              </a:rPr>
              <a:t> = Yield strength of material  </a:t>
            </a:r>
          </a:p>
          <a:p>
            <a:pPr>
              <a:spcBef>
                <a:spcPts val="100"/>
              </a:spcBef>
              <a:spcAft>
                <a:spcPct val="0"/>
              </a:spcAft>
              <a:buClrTx/>
              <a:buSzTx/>
            </a:pPr>
            <a:r>
              <a:rPr lang="en-GB" sz="1600" dirty="0">
                <a:latin typeface="+mn-lt"/>
              </a:rPr>
              <a:t>    </a:t>
            </a:r>
            <a:r>
              <a:rPr lang="el-GR" sz="1600" dirty="0">
                <a:latin typeface="+mn-lt"/>
              </a:rPr>
              <a:t>ρ</a:t>
            </a:r>
            <a:r>
              <a:rPr lang="en-GB" sz="1600" dirty="0">
                <a:latin typeface="+mn-lt"/>
              </a:rPr>
              <a:t> = Density of material</a:t>
            </a:r>
          </a:p>
          <a:p>
            <a:pPr>
              <a:spcBef>
                <a:spcPts val="100"/>
              </a:spcBef>
              <a:spcAft>
                <a:spcPct val="0"/>
              </a:spcAft>
              <a:buClrTx/>
              <a:buSzTx/>
            </a:pPr>
            <a:r>
              <a:rPr lang="en-GB" sz="1600" dirty="0">
                <a:latin typeface="+mn-lt"/>
              </a:rPr>
              <a:t>    H</a:t>
            </a:r>
            <a:r>
              <a:rPr lang="en-GB" sz="1600" baseline="-25000" dirty="0">
                <a:latin typeface="+mn-lt"/>
              </a:rPr>
              <a:t>m</a:t>
            </a:r>
            <a:r>
              <a:rPr lang="en-GB" sz="1600" dirty="0">
                <a:latin typeface="+mn-lt"/>
              </a:rPr>
              <a:t> = Embodied energy of material/kg</a:t>
            </a:r>
          </a:p>
          <a:p>
            <a:pPr>
              <a:spcBef>
                <a:spcPts val="100"/>
              </a:spcBef>
              <a:spcAft>
                <a:spcPct val="0"/>
              </a:spcAft>
              <a:buClrTx/>
              <a:buSzTx/>
            </a:pPr>
            <a:r>
              <a:rPr lang="en-GB" sz="1600" dirty="0">
                <a:latin typeface="+mn-lt"/>
              </a:rPr>
              <a:t>    E  = Embodied energy/m</a:t>
            </a:r>
            <a:r>
              <a:rPr lang="en-GB" sz="1600" baseline="30000" dirty="0">
                <a:latin typeface="+mn-lt"/>
              </a:rPr>
              <a:t>2</a:t>
            </a:r>
            <a:r>
              <a:rPr lang="en-GB" sz="1600" dirty="0">
                <a:latin typeface="+mn-lt"/>
              </a:rPr>
              <a:t> of wall</a:t>
            </a:r>
          </a:p>
          <a:p>
            <a:pPr>
              <a:spcBef>
                <a:spcPts val="100"/>
              </a:spcBef>
              <a:spcAft>
                <a:spcPct val="0"/>
              </a:spcAft>
              <a:buClrTx/>
              <a:buSzTx/>
            </a:pPr>
            <a:r>
              <a:rPr lang="en-GB" sz="1600" dirty="0">
                <a:latin typeface="+mn-lt"/>
              </a:rPr>
              <a:t>    C</a:t>
            </a:r>
            <a:r>
              <a:rPr lang="en-GB" sz="1600" baseline="-25000" dirty="0">
                <a:latin typeface="+mn-lt"/>
              </a:rPr>
              <a:t>m </a:t>
            </a:r>
            <a:r>
              <a:rPr lang="en-GB" sz="1600" dirty="0">
                <a:latin typeface="+mn-lt"/>
              </a:rPr>
              <a:t>= Material cost per kg</a:t>
            </a:r>
          </a:p>
        </p:txBody>
      </p:sp>
      <p:grpSp>
        <p:nvGrpSpPr>
          <p:cNvPr id="25" name="Group 24">
            <a:extLst>
              <a:ext uri="{FF2B5EF4-FFF2-40B4-BE49-F238E27FC236}">
                <a16:creationId xmlns:a16="http://schemas.microsoft.com/office/drawing/2014/main" id="{D5AFDAA1-CE5F-4B6D-B152-9D048B469387}"/>
              </a:ext>
            </a:extLst>
          </p:cNvPr>
          <p:cNvGrpSpPr>
            <a:grpSpLocks/>
          </p:cNvGrpSpPr>
          <p:nvPr/>
        </p:nvGrpSpPr>
        <p:grpSpPr bwMode="auto">
          <a:xfrm>
            <a:off x="6660885" y="1356271"/>
            <a:ext cx="3194050" cy="1470025"/>
            <a:chOff x="5812518" y="1585914"/>
            <a:chExt cx="3193884" cy="1470025"/>
          </a:xfrm>
        </p:grpSpPr>
        <p:grpSp>
          <p:nvGrpSpPr>
            <p:cNvPr id="26" name="Group 27">
              <a:extLst>
                <a:ext uri="{FF2B5EF4-FFF2-40B4-BE49-F238E27FC236}">
                  <a16:creationId xmlns:a16="http://schemas.microsoft.com/office/drawing/2014/main" id="{A2453847-5D3B-4FA7-A708-D38D784456F4}"/>
                </a:ext>
              </a:extLst>
            </p:cNvPr>
            <p:cNvGrpSpPr>
              <a:grpSpLocks/>
            </p:cNvGrpSpPr>
            <p:nvPr/>
          </p:nvGrpSpPr>
          <p:grpSpPr bwMode="auto">
            <a:xfrm>
              <a:off x="5812518" y="1585914"/>
              <a:ext cx="1924554" cy="1470025"/>
              <a:chOff x="3042" y="1309"/>
              <a:chExt cx="1119" cy="926"/>
            </a:xfrm>
          </p:grpSpPr>
          <p:sp>
            <p:nvSpPr>
              <p:cNvPr id="28" name="Oval 23">
                <a:extLst>
                  <a:ext uri="{FF2B5EF4-FFF2-40B4-BE49-F238E27FC236}">
                    <a16:creationId xmlns:a16="http://schemas.microsoft.com/office/drawing/2014/main" id="{2BB3DD92-EBBA-49CC-841F-9756DE3E4A6C}"/>
                  </a:ext>
                </a:extLst>
              </p:cNvPr>
              <p:cNvSpPr>
                <a:spLocks noChangeArrowheads="1"/>
              </p:cNvSpPr>
              <p:nvPr/>
            </p:nvSpPr>
            <p:spPr bwMode="auto">
              <a:xfrm>
                <a:off x="4010" y="1309"/>
                <a:ext cx="151"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29" name="Oval 24">
                <a:extLst>
                  <a:ext uri="{FF2B5EF4-FFF2-40B4-BE49-F238E27FC236}">
                    <a16:creationId xmlns:a16="http://schemas.microsoft.com/office/drawing/2014/main" id="{EB65E350-E8FA-44C5-A58A-2EF8C7827FF6}"/>
                  </a:ext>
                </a:extLst>
              </p:cNvPr>
              <p:cNvSpPr>
                <a:spLocks noChangeArrowheads="1"/>
              </p:cNvSpPr>
              <p:nvPr/>
            </p:nvSpPr>
            <p:spPr bwMode="auto">
              <a:xfrm>
                <a:off x="3042" y="1908"/>
                <a:ext cx="151"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27" name="AutoShape 46">
              <a:extLst>
                <a:ext uri="{FF2B5EF4-FFF2-40B4-BE49-F238E27FC236}">
                  <a16:creationId xmlns:a16="http://schemas.microsoft.com/office/drawing/2014/main" id="{838CD234-A4D1-41C3-AB99-EAA7FEC86F1B}"/>
                </a:ext>
              </a:extLst>
            </p:cNvPr>
            <p:cNvSpPr>
              <a:spLocks noChangeArrowheads="1"/>
            </p:cNvSpPr>
            <p:nvPr/>
          </p:nvSpPr>
          <p:spPr bwMode="auto">
            <a:xfrm rot="4942465">
              <a:off x="8127932" y="1720773"/>
              <a:ext cx="932459" cy="8244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2 h 21600"/>
                <a:gd name="T20" fmla="*/ 18431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grpSp>
      <p:pic>
        <p:nvPicPr>
          <p:cNvPr id="30" name="Picture 97">
            <a:extLst>
              <a:ext uri="{FF2B5EF4-FFF2-40B4-BE49-F238E27FC236}">
                <a16:creationId xmlns:a16="http://schemas.microsoft.com/office/drawing/2014/main" id="{0D4E5370-9BA8-A09F-E1F0-5F3B9481D5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290" y="636615"/>
            <a:ext cx="1354552" cy="312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67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7">
            <a:extLst>
              <a:ext uri="{FF2B5EF4-FFF2-40B4-BE49-F238E27FC236}">
                <a16:creationId xmlns:a16="http://schemas.microsoft.com/office/drawing/2014/main" id="{7F1CEEC9-FFDD-DBC9-17F5-9BA44DC7406D}"/>
              </a:ext>
            </a:extLst>
          </p:cNvPr>
          <p:cNvPicPr>
            <a:picLocks noChangeAspect="1"/>
          </p:cNvPicPr>
          <p:nvPr/>
        </p:nvPicPr>
        <p:blipFill>
          <a:blip r:embed="rId3"/>
          <a:stretch>
            <a:fillRect/>
          </a:stretch>
        </p:blipFill>
        <p:spPr>
          <a:xfrm>
            <a:off x="1595232" y="1028700"/>
            <a:ext cx="7315200" cy="4876800"/>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a:t>Selection to minimize embodied energy</a:t>
            </a:r>
            <a:endParaRPr lang="en-US" dirty="0"/>
          </a:p>
        </p:txBody>
      </p:sp>
      <p:sp>
        <p:nvSpPr>
          <p:cNvPr id="6" name="Text Box 18">
            <a:extLst>
              <a:ext uri="{FF2B5EF4-FFF2-40B4-BE49-F238E27FC236}">
                <a16:creationId xmlns:a16="http://schemas.microsoft.com/office/drawing/2014/main" id="{2082BB85-0A8F-448D-8381-1A8FAB01BBFC}"/>
              </a:ext>
            </a:extLst>
          </p:cNvPr>
          <p:cNvSpPr txBox="1">
            <a:spLocks noChangeArrowheads="1"/>
          </p:cNvSpPr>
          <p:nvPr/>
        </p:nvSpPr>
        <p:spPr bwMode="auto">
          <a:xfrm>
            <a:off x="9152616" y="2841121"/>
            <a:ext cx="1322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b="1" i="1" dirty="0">
                <a:latin typeface="+mn-lt"/>
              </a:rPr>
              <a:t>Bio-polymers are colored green</a:t>
            </a:r>
          </a:p>
        </p:txBody>
      </p:sp>
      <p:sp>
        <p:nvSpPr>
          <p:cNvPr id="9" name="Oval 14">
            <a:extLst>
              <a:ext uri="{FF2B5EF4-FFF2-40B4-BE49-F238E27FC236}">
                <a16:creationId xmlns:a16="http://schemas.microsoft.com/office/drawing/2014/main" id="{616E5B54-A7B0-4E08-8CA4-0B8B4484073B}"/>
              </a:ext>
            </a:extLst>
          </p:cNvPr>
          <p:cNvSpPr>
            <a:spLocks noChangeArrowheads="1"/>
          </p:cNvSpPr>
          <p:nvPr/>
        </p:nvSpPr>
        <p:spPr bwMode="auto">
          <a:xfrm>
            <a:off x="2989262" y="1464028"/>
            <a:ext cx="592138" cy="830998"/>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0" name="Text Box 17">
            <a:extLst>
              <a:ext uri="{FF2B5EF4-FFF2-40B4-BE49-F238E27FC236}">
                <a16:creationId xmlns:a16="http://schemas.microsoft.com/office/drawing/2014/main" id="{CA96B16F-7A5E-4848-ACF2-CE937A6B4B9A}"/>
              </a:ext>
            </a:extLst>
          </p:cNvPr>
          <p:cNvSpPr txBox="1">
            <a:spLocks noChangeArrowheads="1"/>
          </p:cNvSpPr>
          <p:nvPr/>
        </p:nvSpPr>
        <p:spPr bwMode="auto">
          <a:xfrm>
            <a:off x="346550" y="5828163"/>
            <a:ext cx="57899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dirty="0">
                <a:latin typeface="+mn-lt"/>
              </a:rPr>
              <a:t>PLA meets the constraints at lowest embodied energy</a:t>
            </a:r>
          </a:p>
        </p:txBody>
      </p:sp>
      <p:sp>
        <p:nvSpPr>
          <p:cNvPr id="11" name="Text Box 21">
            <a:extLst>
              <a:ext uri="{FF2B5EF4-FFF2-40B4-BE49-F238E27FC236}">
                <a16:creationId xmlns:a16="http://schemas.microsoft.com/office/drawing/2014/main" id="{D658201E-BBAE-4188-825C-D0DA94AE359E}"/>
              </a:ext>
            </a:extLst>
          </p:cNvPr>
          <p:cNvSpPr txBox="1">
            <a:spLocks noChangeArrowheads="1"/>
          </p:cNvSpPr>
          <p:nvPr/>
        </p:nvSpPr>
        <p:spPr bwMode="auto">
          <a:xfrm>
            <a:off x="2590800" y="705075"/>
            <a:ext cx="6202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2000" b="1" dirty="0">
                <a:solidFill>
                  <a:schemeClr val="accent1"/>
                </a:solidFill>
                <a:latin typeface="+mn-lt"/>
              </a:rPr>
              <a:t>First apply constraints, then use index to optimize choice</a:t>
            </a:r>
          </a:p>
        </p:txBody>
      </p:sp>
      <p:grpSp>
        <p:nvGrpSpPr>
          <p:cNvPr id="12" name="Group 20">
            <a:extLst>
              <a:ext uri="{FF2B5EF4-FFF2-40B4-BE49-F238E27FC236}">
                <a16:creationId xmlns:a16="http://schemas.microsoft.com/office/drawing/2014/main" id="{72D97A15-D6FE-44C0-B897-2C3BD3AF4190}"/>
              </a:ext>
            </a:extLst>
          </p:cNvPr>
          <p:cNvGrpSpPr>
            <a:grpSpLocks/>
          </p:cNvGrpSpPr>
          <p:nvPr/>
        </p:nvGrpSpPr>
        <p:grpSpPr bwMode="auto">
          <a:xfrm>
            <a:off x="1778321" y="1190173"/>
            <a:ext cx="845830" cy="1231430"/>
            <a:chOff x="3536" y="1233"/>
            <a:chExt cx="473" cy="670"/>
          </a:xfrm>
        </p:grpSpPr>
        <p:sp>
          <p:nvSpPr>
            <p:cNvPr id="14" name="Text Box 12">
              <a:extLst>
                <a:ext uri="{FF2B5EF4-FFF2-40B4-BE49-F238E27FC236}">
                  <a16:creationId xmlns:a16="http://schemas.microsoft.com/office/drawing/2014/main" id="{E4BAAD0E-5B0F-43CD-A168-4DF9F6B27A4D}"/>
                </a:ext>
              </a:extLst>
            </p:cNvPr>
            <p:cNvSpPr txBox="1">
              <a:spLocks noChangeArrowheads="1"/>
            </p:cNvSpPr>
            <p:nvPr/>
          </p:nvSpPr>
          <p:spPr bwMode="auto">
            <a:xfrm>
              <a:off x="3536" y="1233"/>
              <a:ext cx="47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t>Increasing</a:t>
              </a:r>
            </a:p>
          </p:txBody>
        </p:sp>
        <p:sp>
          <p:nvSpPr>
            <p:cNvPr id="15" name="Line 19">
              <a:extLst>
                <a:ext uri="{FF2B5EF4-FFF2-40B4-BE49-F238E27FC236}">
                  <a16:creationId xmlns:a16="http://schemas.microsoft.com/office/drawing/2014/main" id="{3F2E1881-92D1-45AA-AC3E-5DE28B2655A2}"/>
                </a:ext>
              </a:extLst>
            </p:cNvPr>
            <p:cNvSpPr>
              <a:spLocks noChangeShapeType="1"/>
            </p:cNvSpPr>
            <p:nvPr/>
          </p:nvSpPr>
          <p:spPr bwMode="auto">
            <a:xfrm flipH="1" flipV="1">
              <a:off x="3656" y="1382"/>
              <a:ext cx="353" cy="521"/>
            </a:xfrm>
            <a:prstGeom prst="line">
              <a:avLst/>
            </a:prstGeom>
            <a:noFill/>
            <a:ln w="57150">
              <a:solidFill>
                <a:schemeClr val="tx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16" name="AutoShape 99">
            <a:extLst>
              <a:ext uri="{FF2B5EF4-FFF2-40B4-BE49-F238E27FC236}">
                <a16:creationId xmlns:a16="http://schemas.microsoft.com/office/drawing/2014/main" id="{ADE75882-84B0-4A27-90FC-B5EABED8EF77}"/>
              </a:ext>
            </a:extLst>
          </p:cNvPr>
          <p:cNvSpPr>
            <a:spLocks noChangeArrowheads="1"/>
          </p:cNvSpPr>
          <p:nvPr/>
        </p:nvSpPr>
        <p:spPr bwMode="auto">
          <a:xfrm>
            <a:off x="8252865" y="1206033"/>
            <a:ext cx="3183168" cy="911292"/>
          </a:xfrm>
          <a:prstGeom prst="roundRect">
            <a:avLst>
              <a:gd name="adj" fmla="val 3111"/>
            </a:avLst>
          </a:prstGeom>
          <a:solidFill>
            <a:schemeClr val="bg1"/>
          </a:solidFill>
          <a:ln w="19050">
            <a:solidFill>
              <a:schemeClr val="tx1"/>
            </a:solidFill>
            <a:round/>
            <a:headEnd/>
            <a:tailEnd/>
          </a:ln>
        </p:spPr>
        <p:txBody>
          <a:bodyPr anchor="ctr"/>
          <a:lstStyle/>
          <a:p>
            <a:pPr marL="742950" lvl="1" indent="-285750">
              <a:defRPr/>
            </a:pPr>
            <a:r>
              <a:rPr lang="en-GB" sz="1600" b="1" dirty="0">
                <a:cs typeface="+mn-cs"/>
              </a:rPr>
              <a:t>Further Constraints to Apply</a:t>
            </a:r>
          </a:p>
          <a:p>
            <a:pPr marL="544513" lvl="1" indent="-285750">
              <a:buClr>
                <a:schemeClr val="accent1"/>
              </a:buClr>
              <a:buSzPct val="110000"/>
              <a:buFont typeface="Wingdings" pitchFamily="2" charset="2"/>
              <a:buChar char="§"/>
              <a:defRPr/>
            </a:pPr>
            <a:r>
              <a:rPr lang="en-GB" sz="1600" dirty="0">
                <a:cs typeface="+mn-cs"/>
              </a:rPr>
              <a:t>Able to be molded</a:t>
            </a:r>
          </a:p>
          <a:p>
            <a:pPr marL="544513" lvl="1" indent="-285750">
              <a:buClr>
                <a:schemeClr val="accent1"/>
              </a:buClr>
              <a:buSzPct val="110000"/>
              <a:buFont typeface="Wingdings" pitchFamily="2" charset="2"/>
              <a:buChar char="§"/>
              <a:defRPr/>
            </a:pPr>
            <a:r>
              <a:rPr lang="en-GB" sz="1600" dirty="0">
                <a:cs typeface="+mn-cs"/>
              </a:rPr>
              <a:t>Transparent / optical quality</a:t>
            </a:r>
          </a:p>
        </p:txBody>
      </p:sp>
      <p:grpSp>
        <p:nvGrpSpPr>
          <p:cNvPr id="179" name="Group 178">
            <a:extLst>
              <a:ext uri="{FF2B5EF4-FFF2-40B4-BE49-F238E27FC236}">
                <a16:creationId xmlns:a16="http://schemas.microsoft.com/office/drawing/2014/main" id="{63C3E349-2503-70DE-6E97-92291BFFF28C}"/>
              </a:ext>
            </a:extLst>
          </p:cNvPr>
          <p:cNvGrpSpPr/>
          <p:nvPr/>
        </p:nvGrpSpPr>
        <p:grpSpPr>
          <a:xfrm>
            <a:off x="2043596" y="2450645"/>
            <a:ext cx="1080604" cy="438677"/>
            <a:chOff x="1992908" y="2450645"/>
            <a:chExt cx="1080604" cy="438677"/>
          </a:xfrm>
        </p:grpSpPr>
        <p:sp>
          <p:nvSpPr>
            <p:cNvPr id="19" name="Right Triangle 18">
              <a:extLst>
                <a:ext uri="{FF2B5EF4-FFF2-40B4-BE49-F238E27FC236}">
                  <a16:creationId xmlns:a16="http://schemas.microsoft.com/office/drawing/2014/main" id="{06F5B318-EAFD-4005-AE31-92B692C89C28}"/>
                </a:ext>
              </a:extLst>
            </p:cNvPr>
            <p:cNvSpPr>
              <a:spLocks noChangeArrowheads="1"/>
            </p:cNvSpPr>
            <p:nvPr/>
          </p:nvSpPr>
          <p:spPr bwMode="auto">
            <a:xfrm flipH="1">
              <a:off x="1992908" y="2450645"/>
              <a:ext cx="1080604" cy="400110"/>
            </a:xfrm>
            <a:prstGeom prst="rtTriangle">
              <a:avLst/>
            </a:prstGeom>
            <a:solidFill>
              <a:schemeClr val="bg1"/>
            </a:solid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endParaRPr lang="en-GB" b="1" dirty="0"/>
            </a:p>
          </p:txBody>
        </p:sp>
        <p:sp>
          <p:nvSpPr>
            <p:cNvPr id="20" name="TextBox 19">
              <a:extLst>
                <a:ext uri="{FF2B5EF4-FFF2-40B4-BE49-F238E27FC236}">
                  <a16:creationId xmlns:a16="http://schemas.microsoft.com/office/drawing/2014/main" id="{3335834C-DA89-41B3-96A2-559FE3823695}"/>
                </a:ext>
              </a:extLst>
            </p:cNvPr>
            <p:cNvSpPr txBox="1">
              <a:spLocks noChangeArrowheads="1"/>
            </p:cNvSpPr>
            <p:nvPr/>
          </p:nvSpPr>
          <p:spPr bwMode="auto">
            <a:xfrm>
              <a:off x="2710495" y="2519990"/>
              <a:ext cx="2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dirty="0"/>
                <a:t>1</a:t>
              </a:r>
            </a:p>
          </p:txBody>
        </p:sp>
      </p:grpSp>
      <p:graphicFrame>
        <p:nvGraphicFramePr>
          <p:cNvPr id="4" name="Object 8">
            <a:extLst>
              <a:ext uri="{FF2B5EF4-FFF2-40B4-BE49-F238E27FC236}">
                <a16:creationId xmlns:a16="http://schemas.microsoft.com/office/drawing/2014/main" id="{334498E0-B93C-48D1-850A-B3172BEBDB6C}"/>
              </a:ext>
            </a:extLst>
          </p:cNvPr>
          <p:cNvGraphicFramePr>
            <a:graphicFrameLocks noChangeAspect="1"/>
          </p:cNvGraphicFramePr>
          <p:nvPr/>
        </p:nvGraphicFramePr>
        <p:xfrm>
          <a:off x="1406822" y="1289544"/>
          <a:ext cx="473879" cy="589983"/>
        </p:xfrm>
        <a:graphic>
          <a:graphicData uri="http://schemas.openxmlformats.org/presentationml/2006/ole">
            <mc:AlternateContent xmlns:mc="http://schemas.openxmlformats.org/markup-compatibility/2006">
              <mc:Choice xmlns:v="urn:schemas-microsoft-com:vml" Requires="v">
                <p:oleObj name="Equation" r:id="rId4" imgW="368280" imgH="444240" progId="Equation.3">
                  <p:embed/>
                </p:oleObj>
              </mc:Choice>
              <mc:Fallback>
                <p:oleObj name="Equation" r:id="rId4" imgW="368280" imgH="444240" progId="Equation.3">
                  <p:embed/>
                  <p:pic>
                    <p:nvPicPr>
                      <p:cNvPr id="4" name="Object 8">
                        <a:extLst>
                          <a:ext uri="{FF2B5EF4-FFF2-40B4-BE49-F238E27FC236}">
                            <a16:creationId xmlns:a16="http://schemas.microsoft.com/office/drawing/2014/main" id="{334498E0-B93C-48D1-850A-B3172BEBD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822" y="1289544"/>
                        <a:ext cx="473879" cy="58998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733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8BD22-3A8A-9290-698B-495DD4130369}"/>
              </a:ext>
            </a:extLst>
          </p:cNvPr>
          <p:cNvPicPr>
            <a:picLocks noChangeAspect="1"/>
          </p:cNvPicPr>
          <p:nvPr/>
        </p:nvPicPr>
        <p:blipFill>
          <a:blip r:embed="rId3"/>
          <a:stretch>
            <a:fillRect/>
          </a:stretch>
        </p:blipFill>
        <p:spPr>
          <a:xfrm>
            <a:off x="1275458" y="908537"/>
            <a:ext cx="7315200" cy="4876800"/>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latin typeface="+mn-lt"/>
              </a:rPr>
              <a:pPr/>
              <a:t>12</a:t>
            </a:fld>
            <a:endParaRPr lang="en-US" dirty="0">
              <a:latin typeface="+mn-lt"/>
            </a:endParaRPr>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a:latin typeface="+mn-lt"/>
              </a:rPr>
              <a:t>Selection to minimize cost</a:t>
            </a:r>
            <a:endParaRPr lang="en-US" dirty="0">
              <a:latin typeface="+mn-lt"/>
            </a:endParaRPr>
          </a:p>
        </p:txBody>
      </p:sp>
      <p:sp>
        <p:nvSpPr>
          <p:cNvPr id="8" name="Text Box 18">
            <a:extLst>
              <a:ext uri="{FF2B5EF4-FFF2-40B4-BE49-F238E27FC236}">
                <a16:creationId xmlns:a16="http://schemas.microsoft.com/office/drawing/2014/main" id="{299DAAF5-418C-4F3C-AD78-37064EA1A839}"/>
              </a:ext>
            </a:extLst>
          </p:cNvPr>
          <p:cNvSpPr txBox="1">
            <a:spLocks noChangeArrowheads="1"/>
          </p:cNvSpPr>
          <p:nvPr/>
        </p:nvSpPr>
        <p:spPr bwMode="auto">
          <a:xfrm>
            <a:off x="6712868" y="5763978"/>
            <a:ext cx="43794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2000" dirty="0">
                <a:latin typeface="+mn-lt"/>
              </a:rPr>
              <a:t>PET meets the constraints at lowest cost</a:t>
            </a:r>
          </a:p>
        </p:txBody>
      </p:sp>
      <p:sp>
        <p:nvSpPr>
          <p:cNvPr id="9" name="Text Box 21">
            <a:extLst>
              <a:ext uri="{FF2B5EF4-FFF2-40B4-BE49-F238E27FC236}">
                <a16:creationId xmlns:a16="http://schemas.microsoft.com/office/drawing/2014/main" id="{03713644-AB3E-41B9-97AB-B38FFD4293AF}"/>
              </a:ext>
            </a:extLst>
          </p:cNvPr>
          <p:cNvSpPr txBox="1">
            <a:spLocks noChangeArrowheads="1"/>
          </p:cNvSpPr>
          <p:nvPr/>
        </p:nvSpPr>
        <p:spPr bwMode="auto">
          <a:xfrm>
            <a:off x="10546461" y="2493155"/>
            <a:ext cx="1516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latin typeface="+mn-lt"/>
              </a:rPr>
              <a:t>Bio-polymers are colored green</a:t>
            </a:r>
          </a:p>
        </p:txBody>
      </p:sp>
      <p:grpSp>
        <p:nvGrpSpPr>
          <p:cNvPr id="10" name="Group 18">
            <a:extLst>
              <a:ext uri="{FF2B5EF4-FFF2-40B4-BE49-F238E27FC236}">
                <a16:creationId xmlns:a16="http://schemas.microsoft.com/office/drawing/2014/main" id="{E9B37DF0-C55E-4EED-8F9E-9C961F86D9C4}"/>
              </a:ext>
            </a:extLst>
          </p:cNvPr>
          <p:cNvGrpSpPr>
            <a:grpSpLocks/>
          </p:cNvGrpSpPr>
          <p:nvPr/>
        </p:nvGrpSpPr>
        <p:grpSpPr bwMode="auto">
          <a:xfrm>
            <a:off x="1723756" y="1296704"/>
            <a:ext cx="1064512" cy="1107553"/>
            <a:chOff x="5761561" y="2082670"/>
            <a:chExt cx="981900" cy="1108880"/>
          </a:xfrm>
        </p:grpSpPr>
        <p:sp>
          <p:nvSpPr>
            <p:cNvPr id="12" name="Text Box 9">
              <a:extLst>
                <a:ext uri="{FF2B5EF4-FFF2-40B4-BE49-F238E27FC236}">
                  <a16:creationId xmlns:a16="http://schemas.microsoft.com/office/drawing/2014/main" id="{587F74B3-F8DF-4954-B9FC-526A5F2E2531}"/>
                </a:ext>
              </a:extLst>
            </p:cNvPr>
            <p:cNvSpPr txBox="1">
              <a:spLocks noChangeArrowheads="1"/>
            </p:cNvSpPr>
            <p:nvPr/>
          </p:nvSpPr>
          <p:spPr bwMode="auto">
            <a:xfrm>
              <a:off x="5761561" y="2082670"/>
              <a:ext cx="969607" cy="3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a:latin typeface="+mn-lt"/>
                </a:rPr>
                <a:t>Increasing</a:t>
              </a:r>
            </a:p>
          </p:txBody>
        </p:sp>
        <p:sp>
          <p:nvSpPr>
            <p:cNvPr id="13" name="Line 14">
              <a:extLst>
                <a:ext uri="{FF2B5EF4-FFF2-40B4-BE49-F238E27FC236}">
                  <a16:creationId xmlns:a16="http://schemas.microsoft.com/office/drawing/2014/main" id="{98194171-A583-4760-A8DE-5F7F96DBD322}"/>
                </a:ext>
              </a:extLst>
            </p:cNvPr>
            <p:cNvSpPr>
              <a:spLocks noChangeShapeType="1"/>
            </p:cNvSpPr>
            <p:nvPr/>
          </p:nvSpPr>
          <p:spPr bwMode="auto">
            <a:xfrm flipH="1" flipV="1">
              <a:off x="6005856" y="2421630"/>
              <a:ext cx="737605" cy="769920"/>
            </a:xfrm>
            <a:prstGeom prst="line">
              <a:avLst/>
            </a:prstGeom>
            <a:noFill/>
            <a:ln w="57150">
              <a:solidFill>
                <a:schemeClr val="tx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14" name="Text Box 21">
            <a:extLst>
              <a:ext uri="{FF2B5EF4-FFF2-40B4-BE49-F238E27FC236}">
                <a16:creationId xmlns:a16="http://schemas.microsoft.com/office/drawing/2014/main" id="{B4A89AFA-4E22-43CF-8535-33369078EFDA}"/>
              </a:ext>
            </a:extLst>
          </p:cNvPr>
          <p:cNvSpPr txBox="1">
            <a:spLocks noChangeArrowheads="1"/>
          </p:cNvSpPr>
          <p:nvPr/>
        </p:nvSpPr>
        <p:spPr bwMode="auto">
          <a:xfrm>
            <a:off x="6477000" y="293802"/>
            <a:ext cx="1964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b="1" dirty="0">
                <a:solidFill>
                  <a:schemeClr val="accent1"/>
                </a:solidFill>
                <a:latin typeface="+mn-lt"/>
              </a:rPr>
              <a:t>Can’t ignore cost</a:t>
            </a:r>
          </a:p>
        </p:txBody>
      </p:sp>
      <p:graphicFrame>
        <p:nvGraphicFramePr>
          <p:cNvPr id="4" name="Object 8">
            <a:extLst>
              <a:ext uri="{FF2B5EF4-FFF2-40B4-BE49-F238E27FC236}">
                <a16:creationId xmlns:a16="http://schemas.microsoft.com/office/drawing/2014/main" id="{997B9CF2-4A90-499F-A9AC-AFCC9BE3986F}"/>
              </a:ext>
            </a:extLst>
          </p:cNvPr>
          <p:cNvGraphicFramePr>
            <a:graphicFrameLocks noChangeAspect="1"/>
          </p:cNvGraphicFramePr>
          <p:nvPr/>
        </p:nvGraphicFramePr>
        <p:xfrm>
          <a:off x="963513" y="778323"/>
          <a:ext cx="623889" cy="659297"/>
        </p:xfrm>
        <a:graphic>
          <a:graphicData uri="http://schemas.openxmlformats.org/presentationml/2006/ole">
            <mc:AlternateContent xmlns:mc="http://schemas.openxmlformats.org/markup-compatibility/2006">
              <mc:Choice xmlns:v="urn:schemas-microsoft-com:vml" Requires="v">
                <p:oleObj name="Equation" r:id="rId4" imgW="355292" imgH="406048" progId="Equation.3">
                  <p:embed/>
                </p:oleObj>
              </mc:Choice>
              <mc:Fallback>
                <p:oleObj name="Equation" r:id="rId4" imgW="355292" imgH="406048" progId="Equation.3">
                  <p:embed/>
                  <p:pic>
                    <p:nvPicPr>
                      <p:cNvPr id="4" name="Object 8">
                        <a:extLst>
                          <a:ext uri="{FF2B5EF4-FFF2-40B4-BE49-F238E27FC236}">
                            <a16:creationId xmlns:a16="http://schemas.microsoft.com/office/drawing/2014/main" id="{997B9CF2-4A90-499F-A9AC-AFCC9BE39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513" y="778323"/>
                        <a:ext cx="623889" cy="659297"/>
                      </a:xfrm>
                      <a:prstGeom prst="rect">
                        <a:avLst/>
                      </a:prstGeom>
                      <a:noFill/>
                      <a:ln>
                        <a:noFill/>
                      </a:ln>
                      <a:effectLst/>
                    </p:spPr>
                  </p:pic>
                </p:oleObj>
              </mc:Fallback>
            </mc:AlternateContent>
          </a:graphicData>
        </a:graphic>
      </p:graphicFrame>
      <p:sp>
        <p:nvSpPr>
          <p:cNvPr id="5" name="Oval 17">
            <a:extLst>
              <a:ext uri="{FF2B5EF4-FFF2-40B4-BE49-F238E27FC236}">
                <a16:creationId xmlns:a16="http://schemas.microsoft.com/office/drawing/2014/main" id="{20B91833-5CB8-49F1-94A9-6E542ABF4650}"/>
              </a:ext>
            </a:extLst>
          </p:cNvPr>
          <p:cNvSpPr>
            <a:spLocks noChangeArrowheads="1"/>
          </p:cNvSpPr>
          <p:nvPr/>
        </p:nvSpPr>
        <p:spPr bwMode="auto">
          <a:xfrm>
            <a:off x="2667000" y="1751921"/>
            <a:ext cx="1828800" cy="31464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11" name="Group 10">
            <a:extLst>
              <a:ext uri="{FF2B5EF4-FFF2-40B4-BE49-F238E27FC236}">
                <a16:creationId xmlns:a16="http://schemas.microsoft.com/office/drawing/2014/main" id="{AD3D55EF-1A96-BC6E-E97A-FE8212144E1C}"/>
              </a:ext>
            </a:extLst>
          </p:cNvPr>
          <p:cNvGrpSpPr/>
          <p:nvPr/>
        </p:nvGrpSpPr>
        <p:grpSpPr>
          <a:xfrm>
            <a:off x="1987763" y="2469400"/>
            <a:ext cx="907837" cy="584167"/>
            <a:chOff x="1992908" y="2280166"/>
            <a:chExt cx="907837" cy="584167"/>
          </a:xfrm>
        </p:grpSpPr>
        <p:sp>
          <p:nvSpPr>
            <p:cNvPr id="18" name="Right Triangle 17">
              <a:extLst>
                <a:ext uri="{FF2B5EF4-FFF2-40B4-BE49-F238E27FC236}">
                  <a16:creationId xmlns:a16="http://schemas.microsoft.com/office/drawing/2014/main" id="{11F4F5C3-F59B-684F-D6C1-09BD66B0F217}"/>
                </a:ext>
              </a:extLst>
            </p:cNvPr>
            <p:cNvSpPr>
              <a:spLocks noChangeArrowheads="1"/>
            </p:cNvSpPr>
            <p:nvPr/>
          </p:nvSpPr>
          <p:spPr bwMode="auto">
            <a:xfrm flipH="1">
              <a:off x="1992908" y="2280166"/>
              <a:ext cx="907837" cy="570589"/>
            </a:xfrm>
            <a:prstGeom prst="rtTriangle">
              <a:avLst/>
            </a:prstGeom>
            <a:solidFill>
              <a:schemeClr val="bg1"/>
            </a:solid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endParaRPr lang="en-GB" b="1" dirty="0"/>
            </a:p>
          </p:txBody>
        </p:sp>
        <p:sp>
          <p:nvSpPr>
            <p:cNvPr id="19" name="TextBox 18">
              <a:extLst>
                <a:ext uri="{FF2B5EF4-FFF2-40B4-BE49-F238E27FC236}">
                  <a16:creationId xmlns:a16="http://schemas.microsoft.com/office/drawing/2014/main" id="{14E2C650-3CEF-61C3-419F-B0067A8AF6E8}"/>
                </a:ext>
              </a:extLst>
            </p:cNvPr>
            <p:cNvSpPr txBox="1">
              <a:spLocks noChangeArrowheads="1"/>
            </p:cNvSpPr>
            <p:nvPr/>
          </p:nvSpPr>
          <p:spPr bwMode="auto">
            <a:xfrm>
              <a:off x="2513821" y="2495001"/>
              <a:ext cx="2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dirty="0"/>
                <a:t>1</a:t>
              </a:r>
            </a:p>
          </p:txBody>
        </p:sp>
      </p:grpSp>
    </p:spTree>
    <p:extLst>
      <p:ext uri="{BB962C8B-B14F-4D97-AF65-F5344CB8AC3E}">
        <p14:creationId xmlns:p14="http://schemas.microsoft.com/office/powerpoint/2010/main" val="40849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208829-2743-2E3E-7D84-29004829BDBF}"/>
              </a:ext>
            </a:extLst>
          </p:cNvPr>
          <p:cNvPicPr>
            <a:picLocks noChangeAspect="1"/>
          </p:cNvPicPr>
          <p:nvPr/>
        </p:nvPicPr>
        <p:blipFill>
          <a:blip r:embed="rId3"/>
          <a:stretch>
            <a:fillRect/>
          </a:stretch>
        </p:blipFill>
        <p:spPr>
          <a:xfrm>
            <a:off x="1371600" y="1058549"/>
            <a:ext cx="7315200" cy="4876800"/>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a:xfrm>
            <a:off x="469900" y="6462767"/>
            <a:ext cx="2743200" cy="247724"/>
          </a:xfrm>
        </p:spPr>
        <p:txBody>
          <a:bodyPr/>
          <a:lstStyle/>
          <a:p>
            <a:fld id="{F0D23093-2AB0-F74C-B865-1A12A15B650E}" type="slidenum">
              <a:rPr lang="en-US" smtClean="0">
                <a:latin typeface="+mn-lt"/>
              </a:rPr>
              <a:pPr/>
              <a:t>13</a:t>
            </a:fld>
            <a:endParaRPr lang="en-US" dirty="0">
              <a:latin typeface="+mn-lt"/>
            </a:endParaRPr>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a:latin typeface="+mn-lt"/>
              </a:rPr>
              <a:t>Trade-off plot</a:t>
            </a:r>
            <a:endParaRPr lang="en-US" dirty="0">
              <a:latin typeface="+mn-lt"/>
            </a:endParaRPr>
          </a:p>
        </p:txBody>
      </p:sp>
      <p:sp>
        <p:nvSpPr>
          <p:cNvPr id="5" name="Text Box 21">
            <a:extLst>
              <a:ext uri="{FF2B5EF4-FFF2-40B4-BE49-F238E27FC236}">
                <a16:creationId xmlns:a16="http://schemas.microsoft.com/office/drawing/2014/main" id="{1A63D92A-9083-47C7-B013-A8C15711E808}"/>
              </a:ext>
            </a:extLst>
          </p:cNvPr>
          <p:cNvSpPr txBox="1">
            <a:spLocks noChangeArrowheads="1"/>
          </p:cNvSpPr>
          <p:nvPr/>
        </p:nvSpPr>
        <p:spPr bwMode="auto">
          <a:xfrm>
            <a:off x="10070252" y="2232892"/>
            <a:ext cx="18649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b="1" i="1" dirty="0">
                <a:latin typeface="+mn-lt"/>
              </a:rPr>
              <a:t>Bio-polymers are colored green</a:t>
            </a:r>
          </a:p>
        </p:txBody>
      </p:sp>
      <p:sp>
        <p:nvSpPr>
          <p:cNvPr id="12" name="Text Box 21">
            <a:extLst>
              <a:ext uri="{FF2B5EF4-FFF2-40B4-BE49-F238E27FC236}">
                <a16:creationId xmlns:a16="http://schemas.microsoft.com/office/drawing/2014/main" id="{B6305CE9-CD24-488C-BABD-BCB5891E65C6}"/>
              </a:ext>
            </a:extLst>
          </p:cNvPr>
          <p:cNvSpPr txBox="1">
            <a:spLocks noChangeArrowheads="1"/>
          </p:cNvSpPr>
          <p:nvPr/>
        </p:nvSpPr>
        <p:spPr bwMode="auto">
          <a:xfrm>
            <a:off x="4191000" y="426712"/>
            <a:ext cx="4328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dirty="0">
                <a:solidFill>
                  <a:schemeClr val="accent1"/>
                </a:solidFill>
                <a:latin typeface="+mn-lt"/>
              </a:rPr>
              <a:t>Minimizing both embodied energy and cost</a:t>
            </a:r>
          </a:p>
        </p:txBody>
      </p:sp>
      <p:sp>
        <p:nvSpPr>
          <p:cNvPr id="13" name="Text Box 21">
            <a:extLst>
              <a:ext uri="{FF2B5EF4-FFF2-40B4-BE49-F238E27FC236}">
                <a16:creationId xmlns:a16="http://schemas.microsoft.com/office/drawing/2014/main" id="{47E0C397-9AB8-4D0E-BFC1-76FD23901337}"/>
              </a:ext>
            </a:extLst>
          </p:cNvPr>
          <p:cNvSpPr txBox="1">
            <a:spLocks noChangeArrowheads="1"/>
          </p:cNvSpPr>
          <p:nvPr/>
        </p:nvSpPr>
        <p:spPr bwMode="auto">
          <a:xfrm>
            <a:off x="9372600" y="3352800"/>
            <a:ext cx="209351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b="1" i="1" dirty="0">
                <a:latin typeface="+mn-lt"/>
              </a:rPr>
              <a:t>In a trade-off plot, the properties on the axes are to be minimized. </a:t>
            </a:r>
          </a:p>
          <a:p>
            <a:pPr algn="ctr"/>
            <a:r>
              <a:rPr lang="en-GB" sz="1600" b="1" i="1" dirty="0">
                <a:latin typeface="+mn-lt"/>
              </a:rPr>
              <a:t>If cost/energy priority not established, both are good candidates</a:t>
            </a:r>
          </a:p>
        </p:txBody>
      </p:sp>
      <p:sp>
        <p:nvSpPr>
          <p:cNvPr id="14" name="Oval 13">
            <a:extLst>
              <a:ext uri="{FF2B5EF4-FFF2-40B4-BE49-F238E27FC236}">
                <a16:creationId xmlns:a16="http://schemas.microsoft.com/office/drawing/2014/main" id="{DAB2CE1D-F541-E738-4C10-94DFFA0C20CB}"/>
              </a:ext>
            </a:extLst>
          </p:cNvPr>
          <p:cNvSpPr/>
          <p:nvPr/>
        </p:nvSpPr>
        <p:spPr>
          <a:xfrm>
            <a:off x="3505200" y="3733800"/>
            <a:ext cx="838200" cy="304800"/>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5" name="Oval 14">
            <a:extLst>
              <a:ext uri="{FF2B5EF4-FFF2-40B4-BE49-F238E27FC236}">
                <a16:creationId xmlns:a16="http://schemas.microsoft.com/office/drawing/2014/main" id="{A5BADA9D-4340-3402-7C4E-E7865F88806B}"/>
              </a:ext>
            </a:extLst>
          </p:cNvPr>
          <p:cNvSpPr/>
          <p:nvPr/>
        </p:nvSpPr>
        <p:spPr>
          <a:xfrm>
            <a:off x="4419600" y="4186874"/>
            <a:ext cx="609600" cy="613726"/>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2525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itle 53"/>
          <p:cNvSpPr>
            <a:spLocks noGrp="1"/>
          </p:cNvSpPr>
          <p:nvPr>
            <p:ph type="title"/>
          </p:nvPr>
        </p:nvSpPr>
        <p:spPr>
          <a:xfrm>
            <a:off x="609601" y="148581"/>
            <a:ext cx="11201399" cy="845837"/>
          </a:xfrm>
          <a:ln w="9525"/>
        </p:spPr>
        <p:txBody>
          <a:bodyPr/>
          <a:lstStyle/>
          <a:p>
            <a:r>
              <a:rPr lang="en-GB" dirty="0">
                <a:latin typeface="+mn-lt"/>
                <a:cs typeface="Arial" panose="020B0604020202020204" pitchFamily="34" charset="0"/>
              </a:rPr>
              <a:t>The product life-cycle in detail – 4 phases in first life (cradle-grave)</a:t>
            </a:r>
          </a:p>
        </p:txBody>
      </p:sp>
      <p:grpSp>
        <p:nvGrpSpPr>
          <p:cNvPr id="59" name="Group 8"/>
          <p:cNvGrpSpPr>
            <a:grpSpLocks/>
          </p:cNvGrpSpPr>
          <p:nvPr/>
        </p:nvGrpSpPr>
        <p:grpSpPr bwMode="auto">
          <a:xfrm>
            <a:off x="6786563" y="2581274"/>
            <a:ext cx="2116137" cy="2457450"/>
            <a:chOff x="3211" y="1804"/>
            <a:chExt cx="1230" cy="1548"/>
          </a:xfrm>
        </p:grpSpPr>
        <p:pic>
          <p:nvPicPr>
            <p:cNvPr id="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 y="1804"/>
              <a:ext cx="1230"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Line 6"/>
            <p:cNvSpPr>
              <a:spLocks noChangeShapeType="1"/>
            </p:cNvSpPr>
            <p:nvPr/>
          </p:nvSpPr>
          <p:spPr bwMode="auto">
            <a:xfrm flipH="1">
              <a:off x="4000" y="2974"/>
              <a:ext cx="60" cy="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cs typeface="Arial" panose="020B0604020202020204" pitchFamily="34" charset="0"/>
              </a:endParaRPr>
            </a:p>
          </p:txBody>
        </p:sp>
      </p:grpSp>
      <p:pic>
        <p:nvPicPr>
          <p:cNvPr id="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24" y="2027237"/>
            <a:ext cx="3384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8"/>
          <p:cNvGrpSpPr>
            <a:grpSpLocks/>
          </p:cNvGrpSpPr>
          <p:nvPr/>
        </p:nvGrpSpPr>
        <p:grpSpPr bwMode="auto">
          <a:xfrm>
            <a:off x="5981699" y="1712913"/>
            <a:ext cx="2178050" cy="1724025"/>
            <a:chOff x="2279" y="1470"/>
            <a:chExt cx="1266" cy="1086"/>
          </a:xfrm>
        </p:grpSpPr>
        <p:pic>
          <p:nvPicPr>
            <p:cNvPr id="6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 y="1470"/>
              <a:ext cx="1266"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Line 10"/>
            <p:cNvSpPr>
              <a:spLocks noChangeShapeType="1"/>
            </p:cNvSpPr>
            <p:nvPr/>
          </p:nvSpPr>
          <p:spPr bwMode="auto">
            <a:xfrm flipV="1">
              <a:off x="2682" y="1782"/>
              <a:ext cx="66" cy="4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spAutoFit/>
            </a:bodyPr>
            <a:lstStyle/>
            <a:p>
              <a:endParaRPr lang="en-GB">
                <a:cs typeface="Arial" panose="020B0604020202020204" pitchFamily="34" charset="0"/>
              </a:endParaRPr>
            </a:p>
          </p:txBody>
        </p:sp>
      </p:grpSp>
      <p:pic>
        <p:nvPicPr>
          <p:cNvPr id="6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24" y="3130550"/>
            <a:ext cx="32718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16"/>
          <p:cNvGrpSpPr>
            <a:grpSpLocks/>
          </p:cNvGrpSpPr>
          <p:nvPr/>
        </p:nvGrpSpPr>
        <p:grpSpPr bwMode="auto">
          <a:xfrm>
            <a:off x="5224462" y="928688"/>
            <a:ext cx="2741612" cy="1851025"/>
            <a:chOff x="2286" y="779"/>
            <a:chExt cx="1595" cy="1166"/>
          </a:xfrm>
        </p:grpSpPr>
        <p:pic>
          <p:nvPicPr>
            <p:cNvPr id="6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 y="1311"/>
              <a:ext cx="5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18"/>
            <p:cNvGrpSpPr>
              <a:grpSpLocks/>
            </p:cNvGrpSpPr>
            <p:nvPr/>
          </p:nvGrpSpPr>
          <p:grpSpPr bwMode="auto">
            <a:xfrm>
              <a:off x="3335" y="779"/>
              <a:ext cx="546" cy="1166"/>
              <a:chOff x="1847" y="1859"/>
              <a:chExt cx="546" cy="1166"/>
            </a:xfrm>
          </p:grpSpPr>
          <p:pic>
            <p:nvPicPr>
              <p:cNvPr id="71"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 y="1859"/>
                <a:ext cx="54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1" y="2719"/>
                <a:ext cx="42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Line 21"/>
            <p:cNvSpPr>
              <a:spLocks noChangeShapeType="1"/>
            </p:cNvSpPr>
            <p:nvPr/>
          </p:nvSpPr>
          <p:spPr bwMode="auto">
            <a:xfrm>
              <a:off x="2800" y="1488"/>
              <a:ext cx="120" cy="1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grpSp>
        <p:nvGrpSpPr>
          <p:cNvPr id="73" name="Group 22"/>
          <p:cNvGrpSpPr>
            <a:grpSpLocks/>
          </p:cNvGrpSpPr>
          <p:nvPr/>
        </p:nvGrpSpPr>
        <p:grpSpPr bwMode="auto">
          <a:xfrm>
            <a:off x="8639175" y="1849438"/>
            <a:ext cx="1363663" cy="2339975"/>
            <a:chOff x="4272" y="1359"/>
            <a:chExt cx="793" cy="1474"/>
          </a:xfrm>
        </p:grpSpPr>
        <p:pic>
          <p:nvPicPr>
            <p:cNvPr id="74"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 y="1359"/>
              <a:ext cx="5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Line 24"/>
            <p:cNvSpPr>
              <a:spLocks noChangeShapeType="1"/>
            </p:cNvSpPr>
            <p:nvPr/>
          </p:nvSpPr>
          <p:spPr bwMode="auto">
            <a:xfrm flipH="1">
              <a:off x="4272" y="1584"/>
              <a:ext cx="120" cy="1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nvGrpSpPr>
            <p:cNvPr id="76" name="Group 25"/>
            <p:cNvGrpSpPr>
              <a:grpSpLocks/>
            </p:cNvGrpSpPr>
            <p:nvPr/>
          </p:nvGrpSpPr>
          <p:grpSpPr bwMode="auto">
            <a:xfrm>
              <a:off x="4519" y="1667"/>
              <a:ext cx="546" cy="1166"/>
              <a:chOff x="1847" y="1859"/>
              <a:chExt cx="546" cy="1166"/>
            </a:xfrm>
          </p:grpSpPr>
          <p:pic>
            <p:nvPicPr>
              <p:cNvPr id="77"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 y="1859"/>
                <a:ext cx="54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1" y="2719"/>
                <a:ext cx="42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9" name="Group 38"/>
          <p:cNvGrpSpPr>
            <a:grpSpLocks/>
          </p:cNvGrpSpPr>
          <p:nvPr/>
        </p:nvGrpSpPr>
        <p:grpSpPr bwMode="auto">
          <a:xfrm>
            <a:off x="8707437" y="4086224"/>
            <a:ext cx="925512" cy="636588"/>
            <a:chOff x="4392" y="2792"/>
            <a:chExt cx="538" cy="401"/>
          </a:xfrm>
        </p:grpSpPr>
        <p:pic>
          <p:nvPicPr>
            <p:cNvPr id="90"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4" y="2983"/>
              <a:ext cx="5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Line 40"/>
            <p:cNvSpPr>
              <a:spLocks noChangeShapeType="1"/>
            </p:cNvSpPr>
            <p:nvPr/>
          </p:nvSpPr>
          <p:spPr bwMode="auto">
            <a:xfrm flipH="1" flipV="1">
              <a:off x="4392" y="2792"/>
              <a:ext cx="120" cy="1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grpSp>
        <p:nvGrpSpPr>
          <p:cNvPr id="93" name="Group 42"/>
          <p:cNvGrpSpPr>
            <a:grpSpLocks/>
          </p:cNvGrpSpPr>
          <p:nvPr/>
        </p:nvGrpSpPr>
        <p:grpSpPr bwMode="auto">
          <a:xfrm>
            <a:off x="1882118" y="1111250"/>
            <a:ext cx="3924956" cy="3116263"/>
            <a:chOff x="343" y="894"/>
            <a:chExt cx="2282" cy="1963"/>
          </a:xfrm>
        </p:grpSpPr>
        <p:sp>
          <p:nvSpPr>
            <p:cNvPr id="104" name="Text Box 38"/>
            <p:cNvSpPr txBox="1">
              <a:spLocks noChangeArrowheads="1"/>
            </p:cNvSpPr>
            <p:nvPr/>
          </p:nvSpPr>
          <p:spPr bwMode="auto">
            <a:xfrm>
              <a:off x="343" y="894"/>
              <a:ext cx="5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u="sng">
                  <a:solidFill>
                    <a:schemeClr val="accent4"/>
                  </a:solidFill>
                  <a:latin typeface="+mn-lt"/>
                </a:rPr>
                <a:t>Resources</a:t>
              </a:r>
            </a:p>
          </p:txBody>
        </p:sp>
        <p:sp>
          <p:nvSpPr>
            <p:cNvPr id="96" name="Line 49"/>
            <p:cNvSpPr>
              <a:spLocks noChangeShapeType="1"/>
            </p:cNvSpPr>
            <p:nvPr/>
          </p:nvSpPr>
          <p:spPr bwMode="auto">
            <a:xfrm>
              <a:off x="1736" y="2112"/>
              <a:ext cx="136" cy="208"/>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nvGrpSpPr>
            <p:cNvPr id="97" name="Group 50"/>
            <p:cNvGrpSpPr>
              <a:grpSpLocks/>
            </p:cNvGrpSpPr>
            <p:nvPr/>
          </p:nvGrpSpPr>
          <p:grpSpPr bwMode="auto">
            <a:xfrm>
              <a:off x="2079" y="1691"/>
              <a:ext cx="546" cy="1166"/>
              <a:chOff x="1847" y="1859"/>
              <a:chExt cx="546" cy="1166"/>
            </a:xfrm>
          </p:grpSpPr>
          <p:pic>
            <p:nvPicPr>
              <p:cNvPr id="99" name="Picture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 y="1859"/>
                <a:ext cx="54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1" y="2719"/>
                <a:ext cx="42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8" y="1855"/>
              <a:ext cx="61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02DE1D4D-0D6E-4125-918A-E1E6A71D7082}"/>
              </a:ext>
            </a:extLst>
          </p:cNvPr>
          <p:cNvSpPr>
            <a:spLocks noGrp="1"/>
          </p:cNvSpPr>
          <p:nvPr>
            <p:ph type="sldNum" sz="quarter" idx="11"/>
          </p:nvPr>
        </p:nvSpPr>
        <p:spPr/>
        <p:txBody>
          <a:bodyPr/>
          <a:lstStyle/>
          <a:p>
            <a:fld id="{F0D23093-2AB0-F74C-B865-1A12A15B650E}" type="slidenum">
              <a:rPr lang="en-US" smtClean="0"/>
              <a:pPr/>
              <a:t>14</a:t>
            </a:fld>
            <a:endParaRPr lang="en-US" dirty="0"/>
          </a:p>
        </p:txBody>
      </p:sp>
      <p:grpSp>
        <p:nvGrpSpPr>
          <p:cNvPr id="7" name="Group 6">
            <a:extLst>
              <a:ext uri="{FF2B5EF4-FFF2-40B4-BE49-F238E27FC236}">
                <a16:creationId xmlns:a16="http://schemas.microsoft.com/office/drawing/2014/main" id="{0F6D3215-3C3F-CE3F-2B53-763C4204A5E5}"/>
              </a:ext>
            </a:extLst>
          </p:cNvPr>
          <p:cNvGrpSpPr/>
          <p:nvPr/>
        </p:nvGrpSpPr>
        <p:grpSpPr>
          <a:xfrm>
            <a:off x="805422" y="1085850"/>
            <a:ext cx="2325390" cy="4043363"/>
            <a:chOff x="805422" y="1085850"/>
            <a:chExt cx="2325390" cy="4043363"/>
          </a:xfrm>
        </p:grpSpPr>
        <p:pic>
          <p:nvPicPr>
            <p:cNvPr id="3"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5422" y="1085850"/>
              <a:ext cx="2242832"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335FA1A-9ADD-66DE-939A-094A7200BC8D}"/>
                </a:ext>
              </a:extLst>
            </p:cNvPr>
            <p:cNvGrpSpPr/>
            <p:nvPr/>
          </p:nvGrpSpPr>
          <p:grpSpPr>
            <a:xfrm>
              <a:off x="822621" y="4125913"/>
              <a:ext cx="2308191" cy="1003300"/>
              <a:chOff x="822621" y="4125913"/>
              <a:chExt cx="2308191" cy="1003300"/>
            </a:xfrm>
          </p:grpSpPr>
          <p:pic>
            <p:nvPicPr>
              <p:cNvPr id="4"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621" y="4125913"/>
                <a:ext cx="2308191"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p:cNvSpPr txBox="1">
                <a:spLocks noChangeArrowheads="1"/>
              </p:cNvSpPr>
              <p:nvPr/>
            </p:nvSpPr>
            <p:spPr bwMode="auto">
              <a:xfrm>
                <a:off x="1109651" y="4166691"/>
                <a:ext cx="1717458"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u="sng" dirty="0">
                    <a:solidFill>
                      <a:schemeClr val="accent4"/>
                    </a:solidFill>
                    <a:latin typeface="+mn-lt"/>
                  </a:rPr>
                  <a:t>Emissions and waste</a:t>
                </a:r>
              </a:p>
            </p:txBody>
          </p:sp>
        </p:grpSp>
      </p:grpSp>
    </p:spTree>
    <p:extLst>
      <p:ext uri="{BB962C8B-B14F-4D97-AF65-F5344CB8AC3E}">
        <p14:creationId xmlns:p14="http://schemas.microsoft.com/office/powerpoint/2010/main" val="1659374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46100" y="115509"/>
            <a:ext cx="10972799" cy="845837"/>
          </a:xfrm>
          <a:ln w="9525"/>
        </p:spPr>
        <p:txBody>
          <a:bodyPr>
            <a:noAutofit/>
          </a:bodyPr>
          <a:lstStyle/>
          <a:p>
            <a:r>
              <a:rPr lang="en-US" dirty="0">
                <a:latin typeface="+mn-lt"/>
              </a:rPr>
              <a:t>Life cycle assessment (LCA) </a:t>
            </a:r>
          </a:p>
        </p:txBody>
      </p:sp>
      <p:sp>
        <p:nvSpPr>
          <p:cNvPr id="6151" name="Rectangle 21"/>
          <p:cNvSpPr>
            <a:spLocks noChangeArrowheads="1"/>
          </p:cNvSpPr>
          <p:nvPr/>
        </p:nvSpPr>
        <p:spPr bwMode="auto">
          <a:xfrm>
            <a:off x="457200" y="837132"/>
            <a:ext cx="4191000" cy="39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
              </a:spcBef>
              <a:spcAft>
                <a:spcPct val="5000"/>
              </a:spcAft>
              <a:buClr>
                <a:srgbClr val="009B9B"/>
              </a:buClr>
              <a:buSzPct val="80000"/>
            </a:pPr>
            <a:r>
              <a:rPr lang="en-GB" b="1" dirty="0">
                <a:latin typeface="+mn-lt"/>
              </a:rPr>
              <a:t>ISO 14040 series, International Standard</a:t>
            </a:r>
          </a:p>
          <a:p>
            <a:pPr>
              <a:spcBef>
                <a:spcPct val="5000"/>
              </a:spcBef>
              <a:spcAft>
                <a:spcPct val="5000"/>
              </a:spcAft>
              <a:buClr>
                <a:srgbClr val="009B9B"/>
              </a:buClr>
              <a:buSzPct val="80000"/>
              <a:buFont typeface="Wingdings" panose="05000000000000000000" pitchFamily="2" charset="2"/>
              <a:buNone/>
            </a:pPr>
            <a:endParaRPr lang="en-GB" b="1" dirty="0">
              <a:latin typeface="+mn-lt"/>
            </a:endParaRPr>
          </a:p>
        </p:txBody>
      </p:sp>
      <p:grpSp>
        <p:nvGrpSpPr>
          <p:cNvPr id="3" name="Group 28"/>
          <p:cNvGrpSpPr>
            <a:grpSpLocks/>
          </p:cNvGrpSpPr>
          <p:nvPr/>
        </p:nvGrpSpPr>
        <p:grpSpPr bwMode="auto">
          <a:xfrm>
            <a:off x="5976142" y="1368335"/>
            <a:ext cx="1703388" cy="993865"/>
            <a:chOff x="842" y="812"/>
            <a:chExt cx="990" cy="664"/>
          </a:xfrm>
        </p:grpSpPr>
        <p:sp>
          <p:nvSpPr>
            <p:cNvPr id="6160" name="Text Box 14"/>
            <p:cNvSpPr txBox="1">
              <a:spLocks noChangeArrowheads="1"/>
            </p:cNvSpPr>
            <p:nvPr/>
          </p:nvSpPr>
          <p:spPr bwMode="auto">
            <a:xfrm>
              <a:off x="842" y="916"/>
              <a:ext cx="85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Clr>
                  <a:srgbClr val="009B9B"/>
                </a:buClr>
                <a:buSzPct val="80000"/>
                <a:buFont typeface="Wingdings" panose="05000000000000000000" pitchFamily="2" charset="2"/>
                <a:buNone/>
              </a:pPr>
              <a:r>
                <a:rPr lang="en-GB" sz="1600" b="1" i="1" dirty="0">
                  <a:latin typeface="+mn-lt"/>
                </a:rPr>
                <a:t>Resource </a:t>
              </a:r>
            </a:p>
            <a:p>
              <a:pPr algn="r">
                <a:buClr>
                  <a:srgbClr val="009B9B"/>
                </a:buClr>
                <a:buSzPct val="80000"/>
                <a:buFont typeface="Wingdings" panose="05000000000000000000" pitchFamily="2" charset="2"/>
                <a:buNone/>
              </a:pPr>
              <a:r>
                <a:rPr lang="en-GB" sz="1600" b="1" i="1" dirty="0">
                  <a:latin typeface="+mn-lt"/>
                </a:rPr>
                <a:t>consumption</a:t>
              </a:r>
            </a:p>
          </p:txBody>
        </p:sp>
        <p:sp>
          <p:nvSpPr>
            <p:cNvPr id="6161" name="AutoShape 25"/>
            <p:cNvSpPr>
              <a:spLocks/>
            </p:cNvSpPr>
            <p:nvPr/>
          </p:nvSpPr>
          <p:spPr bwMode="auto">
            <a:xfrm>
              <a:off x="1752" y="812"/>
              <a:ext cx="80" cy="664"/>
            </a:xfrm>
            <a:prstGeom prst="leftBrace">
              <a:avLst>
                <a:gd name="adj1" fmla="val 69167"/>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4" name="Group 29"/>
          <p:cNvGrpSpPr>
            <a:grpSpLocks/>
          </p:cNvGrpSpPr>
          <p:nvPr/>
        </p:nvGrpSpPr>
        <p:grpSpPr bwMode="auto">
          <a:xfrm>
            <a:off x="6238080" y="2447109"/>
            <a:ext cx="1441450" cy="981891"/>
            <a:chOff x="994" y="1720"/>
            <a:chExt cx="838" cy="656"/>
          </a:xfrm>
        </p:grpSpPr>
        <p:sp>
          <p:nvSpPr>
            <p:cNvPr id="6158" name="Text Box 17"/>
            <p:cNvSpPr txBox="1">
              <a:spLocks noChangeArrowheads="1"/>
            </p:cNvSpPr>
            <p:nvPr/>
          </p:nvSpPr>
          <p:spPr bwMode="auto">
            <a:xfrm>
              <a:off x="994" y="1846"/>
              <a:ext cx="7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Clr>
                  <a:srgbClr val="009B9B"/>
                </a:buClr>
                <a:buSzPct val="80000"/>
                <a:buFont typeface="Wingdings" panose="05000000000000000000" pitchFamily="2" charset="2"/>
                <a:buNone/>
              </a:pPr>
              <a:r>
                <a:rPr lang="en-GB" sz="1600" b="1" i="1">
                  <a:latin typeface="+mn-lt"/>
                </a:rPr>
                <a:t>Emissions</a:t>
              </a:r>
            </a:p>
            <a:p>
              <a:pPr algn="r">
                <a:buClr>
                  <a:srgbClr val="009B9B"/>
                </a:buClr>
                <a:buSzPct val="80000"/>
                <a:buFont typeface="Wingdings" panose="05000000000000000000" pitchFamily="2" charset="2"/>
                <a:buNone/>
              </a:pPr>
              <a:r>
                <a:rPr lang="en-GB" sz="1600" b="1" i="1">
                  <a:latin typeface="+mn-lt"/>
                </a:rPr>
                <a:t>inventory</a:t>
              </a:r>
            </a:p>
          </p:txBody>
        </p:sp>
        <p:sp>
          <p:nvSpPr>
            <p:cNvPr id="6159" name="AutoShape 26"/>
            <p:cNvSpPr>
              <a:spLocks/>
            </p:cNvSpPr>
            <p:nvPr/>
          </p:nvSpPr>
          <p:spPr bwMode="auto">
            <a:xfrm>
              <a:off x="1752" y="1720"/>
              <a:ext cx="80" cy="656"/>
            </a:xfrm>
            <a:prstGeom prst="leftBrace">
              <a:avLst>
                <a:gd name="adj1" fmla="val 68333"/>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5" name="Group 30"/>
          <p:cNvGrpSpPr>
            <a:grpSpLocks/>
          </p:cNvGrpSpPr>
          <p:nvPr/>
        </p:nvGrpSpPr>
        <p:grpSpPr bwMode="auto">
          <a:xfrm>
            <a:off x="6090442" y="3505200"/>
            <a:ext cx="1589088" cy="838200"/>
            <a:chOff x="908" y="2416"/>
            <a:chExt cx="924" cy="560"/>
          </a:xfrm>
        </p:grpSpPr>
        <p:sp>
          <p:nvSpPr>
            <p:cNvPr id="6156" name="Text Box 20"/>
            <p:cNvSpPr txBox="1">
              <a:spLocks noChangeArrowheads="1"/>
            </p:cNvSpPr>
            <p:nvPr/>
          </p:nvSpPr>
          <p:spPr bwMode="auto">
            <a:xfrm>
              <a:off x="908" y="2475"/>
              <a:ext cx="7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Clr>
                  <a:srgbClr val="009B9B"/>
                </a:buClr>
                <a:buSzPct val="80000"/>
                <a:buFont typeface="Wingdings" panose="05000000000000000000" pitchFamily="2" charset="2"/>
                <a:buNone/>
              </a:pPr>
              <a:r>
                <a:rPr lang="en-GB" sz="1600" b="1" i="1" dirty="0">
                  <a:latin typeface="+mn-lt"/>
                </a:rPr>
                <a:t>Impact</a:t>
              </a:r>
            </a:p>
            <a:p>
              <a:pPr algn="r">
                <a:buClr>
                  <a:srgbClr val="009B9B"/>
                </a:buClr>
                <a:buSzPct val="80000"/>
                <a:buFont typeface="Wingdings" panose="05000000000000000000" pitchFamily="2" charset="2"/>
                <a:buNone/>
              </a:pPr>
              <a:r>
                <a:rPr lang="en-GB" sz="1600" b="1" i="1" dirty="0">
                  <a:latin typeface="+mn-lt"/>
                </a:rPr>
                <a:t>assessment</a:t>
              </a:r>
            </a:p>
          </p:txBody>
        </p:sp>
        <p:sp>
          <p:nvSpPr>
            <p:cNvPr id="6157" name="AutoShape 27"/>
            <p:cNvSpPr>
              <a:spLocks/>
            </p:cNvSpPr>
            <p:nvPr/>
          </p:nvSpPr>
          <p:spPr bwMode="auto">
            <a:xfrm>
              <a:off x="1752" y="2416"/>
              <a:ext cx="80" cy="560"/>
            </a:xfrm>
            <a:prstGeom prst="leftBrace">
              <a:avLst>
                <a:gd name="adj1" fmla="val 58333"/>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sp>
        <p:nvSpPr>
          <p:cNvPr id="2" name="Slide Number Placeholder 1">
            <a:extLst>
              <a:ext uri="{FF2B5EF4-FFF2-40B4-BE49-F238E27FC236}">
                <a16:creationId xmlns:a16="http://schemas.microsoft.com/office/drawing/2014/main" id="{D072F4C0-26D7-4C13-A928-CC9DA04527DA}"/>
              </a:ext>
            </a:extLst>
          </p:cNvPr>
          <p:cNvSpPr>
            <a:spLocks noGrp="1"/>
          </p:cNvSpPr>
          <p:nvPr>
            <p:ph type="sldNum" sz="quarter" idx="11"/>
          </p:nvPr>
        </p:nvSpPr>
        <p:spPr/>
        <p:txBody>
          <a:bodyPr/>
          <a:lstStyle/>
          <a:p>
            <a:fld id="{F0D23093-2AB0-F74C-B865-1A12A15B650E}" type="slidenum">
              <a:rPr lang="en-US" smtClean="0"/>
              <a:pPr/>
              <a:t>15</a:t>
            </a:fld>
            <a:endParaRPr lang="en-US" dirty="0"/>
          </a:p>
        </p:txBody>
      </p:sp>
      <p:pic>
        <p:nvPicPr>
          <p:cNvPr id="6" name="Picture 5">
            <a:extLst>
              <a:ext uri="{FF2B5EF4-FFF2-40B4-BE49-F238E27FC236}">
                <a16:creationId xmlns:a16="http://schemas.microsoft.com/office/drawing/2014/main" id="{91408AAB-67DF-E5C0-F602-09B438D736D8}"/>
              </a:ext>
            </a:extLst>
          </p:cNvPr>
          <p:cNvPicPr>
            <a:picLocks noChangeAspect="1"/>
          </p:cNvPicPr>
          <p:nvPr/>
        </p:nvPicPr>
        <p:blipFill rotWithShape="1">
          <a:blip r:embed="rId3"/>
          <a:srcRect b="14808"/>
          <a:stretch/>
        </p:blipFill>
        <p:spPr>
          <a:xfrm>
            <a:off x="175480" y="1676095"/>
            <a:ext cx="5400552" cy="2514905"/>
          </a:xfrm>
          <a:prstGeom prst="rect">
            <a:avLst/>
          </a:prstGeom>
        </p:spPr>
      </p:pic>
      <p:grpSp>
        <p:nvGrpSpPr>
          <p:cNvPr id="14" name="Group 13">
            <a:extLst>
              <a:ext uri="{FF2B5EF4-FFF2-40B4-BE49-F238E27FC236}">
                <a16:creationId xmlns:a16="http://schemas.microsoft.com/office/drawing/2014/main" id="{7E666040-7FC4-278B-0B86-D7BC44FFE849}"/>
              </a:ext>
            </a:extLst>
          </p:cNvPr>
          <p:cNvGrpSpPr/>
          <p:nvPr/>
        </p:nvGrpSpPr>
        <p:grpSpPr>
          <a:xfrm>
            <a:off x="7514553" y="583300"/>
            <a:ext cx="3648505" cy="4317225"/>
            <a:chOff x="7514553" y="583300"/>
            <a:chExt cx="3648505" cy="4317225"/>
          </a:xfrm>
        </p:grpSpPr>
        <p:sp>
          <p:nvSpPr>
            <p:cNvPr id="6147" name="Text Box 3"/>
            <p:cNvSpPr txBox="1">
              <a:spLocks noChangeArrowheads="1"/>
            </p:cNvSpPr>
            <p:nvPr/>
          </p:nvSpPr>
          <p:spPr bwMode="auto">
            <a:xfrm>
              <a:off x="7722954" y="583300"/>
              <a:ext cx="3440104" cy="3836504"/>
            </a:xfrm>
            <a:prstGeom prst="rect">
              <a:avLst/>
            </a:prstGeom>
            <a:solidFill>
              <a:schemeClr val="bg2">
                <a:lumMod val="95000"/>
              </a:schemeClr>
            </a:solidFill>
            <a:ln w="9525">
              <a:solidFill>
                <a:schemeClr val="accent1"/>
              </a:solidFill>
              <a:miter lim="800000"/>
              <a:headEnd/>
              <a:tailEnd/>
            </a:ln>
          </p:spPr>
          <p:txBody>
            <a:bodyPr anchor="ctr" anchorCtr="0">
              <a:noAutofit/>
            </a:bodyPr>
            <a:lstStyle>
              <a:lvl1pPr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9pPr>
            </a:lstStyle>
            <a:p>
              <a:pPr>
                <a:spcAft>
                  <a:spcPct val="50000"/>
                </a:spcAft>
              </a:pPr>
              <a:r>
                <a:rPr lang="en-GB" sz="2000" b="1" dirty="0">
                  <a:latin typeface="+mn-lt"/>
                </a:rPr>
                <a:t>          Typical LCA output</a:t>
              </a:r>
              <a:endParaRPr lang="en-GB" sz="2000" dirty="0">
                <a:latin typeface="+mn-lt"/>
              </a:endParaRPr>
            </a:p>
            <a:p>
              <a:pPr>
                <a:buClr>
                  <a:schemeClr val="tx1"/>
                </a:buClr>
                <a:buSzPct val="120000"/>
              </a:pPr>
              <a:r>
                <a:rPr lang="en-GB" b="1" i="1" dirty="0">
                  <a:solidFill>
                    <a:srgbClr val="CC0000"/>
                  </a:solidFill>
                  <a:latin typeface="+mn-lt"/>
                </a:rPr>
                <a:t> </a:t>
              </a:r>
              <a:r>
                <a:rPr lang="en-GB" b="1" i="1" dirty="0" err="1">
                  <a:latin typeface="+mn-lt"/>
                </a:rPr>
                <a:t>Aluminum</a:t>
              </a:r>
              <a:r>
                <a:rPr lang="en-GB" b="1" i="1" dirty="0">
                  <a:latin typeface="+mn-lt"/>
                </a:rPr>
                <a:t> cans, per 1000 units</a:t>
              </a:r>
            </a:p>
            <a:p>
              <a:pPr>
                <a:buClr>
                  <a:schemeClr val="tx1"/>
                </a:buClr>
                <a:buSzPct val="120000"/>
                <a:buFontTx/>
                <a:buChar char="•"/>
              </a:pPr>
              <a:r>
                <a:rPr lang="en-GB" sz="1400" b="1" i="1" dirty="0">
                  <a:latin typeface="+mn-lt"/>
                </a:rPr>
                <a:t>  Bauxite	59	kg</a:t>
              </a:r>
            </a:p>
            <a:p>
              <a:pPr>
                <a:buClr>
                  <a:schemeClr val="tx1"/>
                </a:buClr>
                <a:buSzPct val="120000"/>
                <a:buFontTx/>
                <a:buChar char="•"/>
              </a:pPr>
              <a:r>
                <a:rPr lang="en-GB" sz="1400" b="1" i="1" dirty="0">
                  <a:latin typeface="+mn-lt"/>
                </a:rPr>
                <a:t>  Oil fuels	148	MJ</a:t>
              </a:r>
            </a:p>
            <a:p>
              <a:pPr>
                <a:buClr>
                  <a:schemeClr val="tx1"/>
                </a:buClr>
                <a:buSzPct val="120000"/>
                <a:buFontTx/>
                <a:buChar char="•"/>
              </a:pPr>
              <a:r>
                <a:rPr lang="en-GB" sz="1400" b="1" i="1" dirty="0">
                  <a:latin typeface="+mn-lt"/>
                </a:rPr>
                <a:t>  Electricity	1572 	MJ</a:t>
              </a:r>
            </a:p>
            <a:p>
              <a:pPr>
                <a:buClr>
                  <a:schemeClr val="tx1"/>
                </a:buClr>
                <a:buSzPct val="120000"/>
                <a:buFontTx/>
                <a:buChar char="•"/>
              </a:pPr>
              <a:r>
                <a:rPr lang="en-GB" sz="1400" b="1" i="1" dirty="0">
                  <a:latin typeface="+mn-lt"/>
                </a:rPr>
                <a:t>  Energy in feedstock	512  	MJ</a:t>
              </a:r>
            </a:p>
            <a:p>
              <a:pPr>
                <a:buClr>
                  <a:schemeClr val="tx1"/>
                </a:buClr>
                <a:buSzPct val="120000"/>
                <a:buFontTx/>
                <a:buChar char="•"/>
              </a:pPr>
              <a:r>
                <a:rPr lang="en-GB" sz="1400" b="1" i="1" dirty="0">
                  <a:latin typeface="+mn-lt"/>
                </a:rPr>
                <a:t>  Water use	1149	kg</a:t>
              </a:r>
            </a:p>
            <a:p>
              <a:pPr>
                <a:buClr>
                  <a:schemeClr val="tx1"/>
                </a:buClr>
                <a:buSzPct val="120000"/>
                <a:buFontTx/>
                <a:buChar char="•"/>
              </a:pPr>
              <a:r>
                <a:rPr lang="en-GB" sz="1400" b="1" i="1" dirty="0">
                  <a:latin typeface="+mn-lt"/>
                </a:rPr>
                <a:t>  Emissions: CO</a:t>
              </a:r>
              <a:r>
                <a:rPr lang="en-GB" sz="1400" b="1" i="1" baseline="-25000" dirty="0">
                  <a:latin typeface="+mn-lt"/>
                </a:rPr>
                <a:t>2	</a:t>
              </a:r>
              <a:r>
                <a:rPr lang="en-GB" sz="1400" b="1" i="1" dirty="0">
                  <a:latin typeface="+mn-lt"/>
                </a:rPr>
                <a:t>211</a:t>
              </a:r>
              <a:r>
                <a:rPr lang="en-GB" sz="1400" b="1" i="1" baseline="-25000" dirty="0">
                  <a:latin typeface="+mn-lt"/>
                </a:rPr>
                <a:t>	</a:t>
              </a:r>
              <a:r>
                <a:rPr lang="en-GB" sz="1400" b="1" i="1" dirty="0">
                  <a:latin typeface="+mn-lt"/>
                </a:rPr>
                <a:t>kg</a:t>
              </a:r>
              <a:endParaRPr lang="en-GB" sz="1400" b="1" i="1" baseline="-25000" dirty="0">
                <a:latin typeface="+mn-lt"/>
              </a:endParaRPr>
            </a:p>
            <a:p>
              <a:pPr>
                <a:buClr>
                  <a:schemeClr val="tx1"/>
                </a:buClr>
                <a:buSzPct val="120000"/>
                <a:buFontTx/>
                <a:buChar char="•"/>
              </a:pPr>
              <a:r>
                <a:rPr lang="en-GB" sz="1400" b="1" i="1" dirty="0">
                  <a:latin typeface="+mn-lt"/>
                </a:rPr>
                <a:t>  Emissions: CO	0.2	kg</a:t>
              </a:r>
            </a:p>
            <a:p>
              <a:pPr>
                <a:buClr>
                  <a:schemeClr val="tx1"/>
                </a:buClr>
                <a:buSzPct val="120000"/>
                <a:buFontTx/>
                <a:buChar char="•"/>
              </a:pPr>
              <a:r>
                <a:rPr lang="en-GB" sz="1400" b="1" i="1" dirty="0">
                  <a:latin typeface="+mn-lt"/>
                </a:rPr>
                <a:t>  Emissions: NO</a:t>
              </a:r>
              <a:r>
                <a:rPr lang="en-GB" sz="1400" b="1" i="1" baseline="-25000" dirty="0">
                  <a:latin typeface="+mn-lt"/>
                </a:rPr>
                <a:t>x</a:t>
              </a:r>
              <a:r>
                <a:rPr lang="en-GB" sz="1400" b="1" i="1" dirty="0">
                  <a:latin typeface="+mn-lt"/>
                </a:rPr>
                <a:t> 	1.1	kg</a:t>
              </a:r>
            </a:p>
            <a:p>
              <a:pPr>
                <a:buClr>
                  <a:schemeClr val="tx1"/>
                </a:buClr>
                <a:buSzPct val="120000"/>
                <a:buFontTx/>
                <a:buChar char="•"/>
              </a:pPr>
              <a:r>
                <a:rPr lang="en-GB" sz="1400" b="1" i="1" dirty="0">
                  <a:latin typeface="+mn-lt"/>
                </a:rPr>
                <a:t>  Emissions: </a:t>
              </a:r>
              <a:r>
                <a:rPr lang="en-GB" sz="1400" b="1" i="1" dirty="0" err="1">
                  <a:latin typeface="+mn-lt"/>
                </a:rPr>
                <a:t>SO</a:t>
              </a:r>
              <a:r>
                <a:rPr lang="en-GB" sz="1400" b="1" i="1" baseline="-25000" dirty="0" err="1">
                  <a:latin typeface="+mn-lt"/>
                </a:rPr>
                <a:t>x</a:t>
              </a:r>
              <a:r>
                <a:rPr lang="en-GB" sz="1400" b="1" i="1" dirty="0">
                  <a:latin typeface="+mn-lt"/>
                </a:rPr>
                <a:t> 	1.8	kg</a:t>
              </a:r>
            </a:p>
            <a:p>
              <a:pPr>
                <a:buClr>
                  <a:schemeClr val="tx1"/>
                </a:buClr>
                <a:buSzPct val="120000"/>
                <a:buFontTx/>
                <a:buChar char="•"/>
              </a:pPr>
              <a:r>
                <a:rPr lang="en-GB" sz="1400" b="1" i="1" dirty="0">
                  <a:latin typeface="+mn-lt"/>
                </a:rPr>
                <a:t>  Particulates	2.47	kg</a:t>
              </a:r>
            </a:p>
            <a:p>
              <a:pPr>
                <a:buClr>
                  <a:schemeClr val="tx1"/>
                </a:buClr>
                <a:buSzPct val="120000"/>
                <a:buFontTx/>
                <a:buChar char="•"/>
              </a:pPr>
              <a:r>
                <a:rPr lang="en-GB" sz="1400" b="1" i="1" dirty="0">
                  <a:latin typeface="+mn-lt"/>
                </a:rPr>
                <a:t> Ozone depletion potential     0.2 X 10</a:t>
              </a:r>
              <a:r>
                <a:rPr lang="en-GB" sz="1400" b="1" i="1" baseline="30000" dirty="0">
                  <a:latin typeface="+mn-lt"/>
                </a:rPr>
                <a:t>-9</a:t>
              </a:r>
              <a:endParaRPr lang="en-GB" sz="1400" b="1" i="1" dirty="0">
                <a:latin typeface="+mn-lt"/>
              </a:endParaRPr>
            </a:p>
            <a:p>
              <a:pPr>
                <a:buClr>
                  <a:schemeClr val="tx1"/>
                </a:buClr>
                <a:buSzPct val="120000"/>
                <a:buFontTx/>
                <a:buChar char="•"/>
              </a:pPr>
              <a:r>
                <a:rPr lang="en-GB" sz="1400" b="1" i="1" dirty="0">
                  <a:latin typeface="+mn-lt"/>
                </a:rPr>
                <a:t> Global warming potential     1.1 X 10</a:t>
              </a:r>
              <a:r>
                <a:rPr lang="en-GB" sz="1400" b="1" i="1" baseline="30000" dirty="0">
                  <a:latin typeface="+mn-lt"/>
                </a:rPr>
                <a:t>-9</a:t>
              </a:r>
              <a:endParaRPr lang="en-GB" sz="1400" b="1" i="1" dirty="0">
                <a:latin typeface="+mn-lt"/>
              </a:endParaRPr>
            </a:p>
            <a:p>
              <a:pPr>
                <a:buClr>
                  <a:schemeClr val="tx1"/>
                </a:buClr>
                <a:buSzPct val="120000"/>
                <a:buFontTx/>
                <a:buChar char="•"/>
              </a:pPr>
              <a:r>
                <a:rPr lang="en-GB" sz="1400" b="1" i="1" dirty="0">
                  <a:latin typeface="+mn-lt"/>
                </a:rPr>
                <a:t> Acidification potential          0.8 X 10</a:t>
              </a:r>
              <a:r>
                <a:rPr lang="en-GB" sz="1400" b="1" i="1" baseline="30000" dirty="0">
                  <a:latin typeface="+mn-lt"/>
                </a:rPr>
                <a:t>-9</a:t>
              </a:r>
              <a:endParaRPr lang="en-GB" sz="1400" b="1" i="1" dirty="0">
                <a:latin typeface="+mn-lt"/>
              </a:endParaRPr>
            </a:p>
            <a:p>
              <a:pPr>
                <a:buClr>
                  <a:schemeClr val="tx1"/>
                </a:buClr>
                <a:buSzPct val="120000"/>
                <a:buFontTx/>
                <a:buChar char="•"/>
              </a:pPr>
              <a:r>
                <a:rPr lang="en-GB" sz="1400" b="1" i="1" dirty="0">
                  <a:latin typeface="+mn-lt"/>
                </a:rPr>
                <a:t> Human toxicity potential      0.3 X 10</a:t>
              </a:r>
              <a:r>
                <a:rPr lang="en-GB" sz="1400" b="1" i="1" baseline="30000" dirty="0">
                  <a:latin typeface="+mn-lt"/>
                </a:rPr>
                <a:t>-9</a:t>
              </a:r>
              <a:endParaRPr lang="en-GB" sz="1400" b="1" i="1" dirty="0">
                <a:latin typeface="+mn-lt"/>
              </a:endParaRPr>
            </a:p>
          </p:txBody>
        </p:sp>
        <p:sp>
          <p:nvSpPr>
            <p:cNvPr id="7" name="Rectangle 21">
              <a:extLst>
                <a:ext uri="{FF2B5EF4-FFF2-40B4-BE49-F238E27FC236}">
                  <a16:creationId xmlns:a16="http://schemas.microsoft.com/office/drawing/2014/main" id="{51F13D66-DC57-9DC7-D655-BD408A10D4E2}"/>
                </a:ext>
              </a:extLst>
            </p:cNvPr>
            <p:cNvSpPr>
              <a:spLocks noChangeArrowheads="1"/>
            </p:cNvSpPr>
            <p:nvPr/>
          </p:nvSpPr>
          <p:spPr bwMode="auto">
            <a:xfrm>
              <a:off x="7514553" y="4465633"/>
              <a:ext cx="3524222" cy="43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
                </a:spcBef>
                <a:spcAft>
                  <a:spcPct val="5000"/>
                </a:spcAft>
                <a:buClr>
                  <a:srgbClr val="009B9B"/>
                </a:buClr>
                <a:buSzPct val="80000"/>
                <a:buFont typeface="Wingdings" panose="05000000000000000000" pitchFamily="2" charset="2"/>
                <a:buNone/>
              </a:pPr>
              <a:r>
                <a:rPr lang="en-GB" b="1" dirty="0">
                  <a:latin typeface="+mn-lt"/>
                </a:rPr>
                <a:t>LCA Framework in ISO 14044:2006</a:t>
              </a:r>
            </a:p>
          </p:txBody>
        </p:sp>
      </p:grpSp>
      <p:grpSp>
        <p:nvGrpSpPr>
          <p:cNvPr id="13" name="Group 12">
            <a:extLst>
              <a:ext uri="{FF2B5EF4-FFF2-40B4-BE49-F238E27FC236}">
                <a16:creationId xmlns:a16="http://schemas.microsoft.com/office/drawing/2014/main" id="{0AB20AE0-A41C-4B15-F7EB-048CCF845D99}"/>
              </a:ext>
            </a:extLst>
          </p:cNvPr>
          <p:cNvGrpSpPr/>
          <p:nvPr/>
        </p:nvGrpSpPr>
        <p:grpSpPr>
          <a:xfrm>
            <a:off x="457200" y="2805277"/>
            <a:ext cx="5024715" cy="1856556"/>
            <a:chOff x="457200" y="2805277"/>
            <a:chExt cx="5024715" cy="1856556"/>
          </a:xfrm>
        </p:grpSpPr>
        <p:sp>
          <p:nvSpPr>
            <p:cNvPr id="9" name="TextBox 8">
              <a:extLst>
                <a:ext uri="{FF2B5EF4-FFF2-40B4-BE49-F238E27FC236}">
                  <a16:creationId xmlns:a16="http://schemas.microsoft.com/office/drawing/2014/main" id="{AD0FA839-9AA1-797A-F302-DAC65C42FD52}"/>
                </a:ext>
              </a:extLst>
            </p:cNvPr>
            <p:cNvSpPr txBox="1"/>
            <p:nvPr/>
          </p:nvSpPr>
          <p:spPr>
            <a:xfrm>
              <a:off x="495459" y="4292501"/>
              <a:ext cx="4986456" cy="369332"/>
            </a:xfrm>
            <a:prstGeom prst="rect">
              <a:avLst/>
            </a:prstGeom>
            <a:noFill/>
          </p:spPr>
          <p:txBody>
            <a:bodyPr wrap="square">
              <a:spAutoFit/>
            </a:bodyPr>
            <a:lstStyle/>
            <a:p>
              <a:r>
                <a:rPr lang="en-GB" b="1" dirty="0">
                  <a:solidFill>
                    <a:srgbClr val="FFB71B"/>
                  </a:solidFill>
                  <a:latin typeface="+mn-lt"/>
                </a:rPr>
                <a:t>Simplified Life-Cycle Inventory (LCI) with Eco Audit</a:t>
              </a:r>
              <a:endParaRPr lang="en-GB" dirty="0">
                <a:solidFill>
                  <a:srgbClr val="FFB71B"/>
                </a:solidFill>
              </a:endParaRPr>
            </a:p>
          </p:txBody>
        </p:sp>
        <p:sp>
          <p:nvSpPr>
            <p:cNvPr id="12" name="Rectangle: Rounded Corners 11">
              <a:extLst>
                <a:ext uri="{FF2B5EF4-FFF2-40B4-BE49-F238E27FC236}">
                  <a16:creationId xmlns:a16="http://schemas.microsoft.com/office/drawing/2014/main" id="{F5966453-4CCA-262E-4BF8-4258A3A99158}"/>
                </a:ext>
              </a:extLst>
            </p:cNvPr>
            <p:cNvSpPr/>
            <p:nvPr/>
          </p:nvSpPr>
          <p:spPr>
            <a:xfrm>
              <a:off x="457200" y="2805277"/>
              <a:ext cx="1981200" cy="54752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Box 8"/>
          <p:cNvSpPr txBox="1">
            <a:spLocks noChangeArrowheads="1"/>
          </p:cNvSpPr>
          <p:nvPr/>
        </p:nvSpPr>
        <p:spPr bwMode="auto">
          <a:xfrm>
            <a:off x="609601" y="4979636"/>
            <a:ext cx="632459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110000"/>
              <a:buFont typeface="Wingdings" panose="05000000000000000000" pitchFamily="2" charset="2"/>
              <a:buChar char="§"/>
            </a:pPr>
            <a:r>
              <a:rPr lang="en-GB" dirty="0">
                <a:latin typeface="+mn-lt"/>
              </a:rPr>
              <a:t>Full LCA is </a:t>
            </a:r>
            <a:r>
              <a:rPr lang="en-GB" b="1" i="1" dirty="0">
                <a:latin typeface="+mn-lt"/>
              </a:rPr>
              <a:t>expensive</a:t>
            </a:r>
            <a:r>
              <a:rPr lang="en-GB" dirty="0">
                <a:latin typeface="+mn-lt"/>
              </a:rPr>
              <a:t>, and requires great </a:t>
            </a:r>
            <a:r>
              <a:rPr lang="en-GB" b="1" i="1" dirty="0">
                <a:latin typeface="+mn-lt"/>
              </a:rPr>
              <a:t>detail and experience </a:t>
            </a:r>
            <a:r>
              <a:rPr lang="en-GB" dirty="0">
                <a:latin typeface="+mn-lt"/>
              </a:rPr>
              <a:t>– and even then is subject to uncertainty</a:t>
            </a:r>
            <a:endParaRPr lang="en-GB" sz="1600" b="1" i="1" dirty="0">
              <a:latin typeface="+mn-lt"/>
            </a:endParaRPr>
          </a:p>
        </p:txBody>
      </p:sp>
      <p:sp>
        <p:nvSpPr>
          <p:cNvPr id="11" name="Text Box 9"/>
          <p:cNvSpPr txBox="1">
            <a:spLocks noChangeArrowheads="1"/>
          </p:cNvSpPr>
          <p:nvPr/>
        </p:nvSpPr>
        <p:spPr bwMode="auto">
          <a:xfrm>
            <a:off x="609601" y="5653087"/>
            <a:ext cx="736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110000"/>
              <a:buFont typeface="Wingdings" panose="05000000000000000000" pitchFamily="2" charset="2"/>
              <a:buChar char="§"/>
            </a:pPr>
            <a:r>
              <a:rPr lang="en-GB" dirty="0">
                <a:latin typeface="+mn-lt"/>
              </a:rPr>
              <a:t>How can a designer use these data?</a:t>
            </a:r>
            <a:endParaRPr lang="en-GB" sz="1600" b="1" i="1" dirty="0">
              <a:latin typeface="+mn-lt"/>
            </a:endParaRPr>
          </a:p>
        </p:txBody>
      </p:sp>
    </p:spTree>
    <p:extLst>
      <p:ext uri="{BB962C8B-B14F-4D97-AF65-F5344CB8AC3E}">
        <p14:creationId xmlns:p14="http://schemas.microsoft.com/office/powerpoint/2010/main" val="1472512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46100" y="115509"/>
            <a:ext cx="10972799" cy="845837"/>
          </a:xfrm>
          <a:ln w="9525"/>
        </p:spPr>
        <p:txBody>
          <a:bodyPr>
            <a:noAutofit/>
          </a:bodyPr>
          <a:lstStyle/>
          <a:p>
            <a:r>
              <a:rPr lang="en-US" dirty="0">
                <a:latin typeface="+mn-lt"/>
              </a:rPr>
              <a:t>Life cycle assessment (LCA) vs Life-cycle Inventory (LCI) </a:t>
            </a:r>
          </a:p>
        </p:txBody>
      </p:sp>
      <p:sp>
        <p:nvSpPr>
          <p:cNvPr id="6151" name="Rectangle 21"/>
          <p:cNvSpPr>
            <a:spLocks noChangeArrowheads="1"/>
          </p:cNvSpPr>
          <p:nvPr/>
        </p:nvSpPr>
        <p:spPr bwMode="auto">
          <a:xfrm>
            <a:off x="457200" y="837132"/>
            <a:ext cx="49530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
              </a:spcBef>
              <a:spcAft>
                <a:spcPct val="5000"/>
              </a:spcAft>
              <a:buClr>
                <a:srgbClr val="009B9B"/>
              </a:buClr>
              <a:buSzPct val="80000"/>
            </a:pPr>
            <a:r>
              <a:rPr lang="en-GB" b="1" dirty="0">
                <a:latin typeface="+mn-lt"/>
              </a:rPr>
              <a:t>PAS 2050 by the British Standards Institute (BSI)</a:t>
            </a:r>
          </a:p>
          <a:p>
            <a:pPr>
              <a:spcBef>
                <a:spcPct val="5000"/>
              </a:spcBef>
              <a:spcAft>
                <a:spcPct val="5000"/>
              </a:spcAft>
              <a:buClr>
                <a:srgbClr val="009B9B"/>
              </a:buClr>
              <a:buSzPct val="80000"/>
            </a:pPr>
            <a:r>
              <a:rPr lang="en-GB" b="1" dirty="0">
                <a:latin typeface="+mn-lt"/>
              </a:rPr>
              <a:t>ISO 14040 series, International Standard</a:t>
            </a:r>
          </a:p>
          <a:p>
            <a:pPr>
              <a:spcBef>
                <a:spcPct val="5000"/>
              </a:spcBef>
              <a:spcAft>
                <a:spcPct val="5000"/>
              </a:spcAft>
              <a:buClr>
                <a:srgbClr val="009B9B"/>
              </a:buClr>
              <a:buSzPct val="80000"/>
              <a:buFont typeface="Wingdings" panose="05000000000000000000" pitchFamily="2" charset="2"/>
              <a:buNone/>
            </a:pPr>
            <a:endParaRPr lang="en-GB" b="1" dirty="0">
              <a:latin typeface="+mn-lt"/>
            </a:endParaRPr>
          </a:p>
        </p:txBody>
      </p:sp>
      <p:sp>
        <p:nvSpPr>
          <p:cNvPr id="2" name="Slide Number Placeholder 1">
            <a:extLst>
              <a:ext uri="{FF2B5EF4-FFF2-40B4-BE49-F238E27FC236}">
                <a16:creationId xmlns:a16="http://schemas.microsoft.com/office/drawing/2014/main" id="{D072F4C0-26D7-4C13-A928-CC9DA04527DA}"/>
              </a:ext>
            </a:extLst>
          </p:cNvPr>
          <p:cNvSpPr>
            <a:spLocks noGrp="1"/>
          </p:cNvSpPr>
          <p:nvPr>
            <p:ph type="sldNum" sz="quarter" idx="11"/>
          </p:nvPr>
        </p:nvSpPr>
        <p:spPr/>
        <p:txBody>
          <a:bodyPr/>
          <a:lstStyle/>
          <a:p>
            <a:fld id="{F0D23093-2AB0-F74C-B865-1A12A15B650E}" type="slidenum">
              <a:rPr lang="en-US" smtClean="0"/>
              <a:pPr/>
              <a:t>16</a:t>
            </a:fld>
            <a:endParaRPr lang="en-US" dirty="0"/>
          </a:p>
        </p:txBody>
      </p:sp>
      <p:pic>
        <p:nvPicPr>
          <p:cNvPr id="6" name="Picture 5">
            <a:extLst>
              <a:ext uri="{FF2B5EF4-FFF2-40B4-BE49-F238E27FC236}">
                <a16:creationId xmlns:a16="http://schemas.microsoft.com/office/drawing/2014/main" id="{91408AAB-67DF-E5C0-F602-09B438D736D8}"/>
              </a:ext>
            </a:extLst>
          </p:cNvPr>
          <p:cNvPicPr>
            <a:picLocks noChangeAspect="1"/>
          </p:cNvPicPr>
          <p:nvPr/>
        </p:nvPicPr>
        <p:blipFill rotWithShape="1">
          <a:blip r:embed="rId3"/>
          <a:srcRect b="14808"/>
          <a:stretch/>
        </p:blipFill>
        <p:spPr>
          <a:xfrm>
            <a:off x="175480" y="1676095"/>
            <a:ext cx="5400552" cy="2514905"/>
          </a:xfrm>
          <a:prstGeom prst="rect">
            <a:avLst/>
          </a:prstGeom>
        </p:spPr>
      </p:pic>
      <p:sp>
        <p:nvSpPr>
          <p:cNvPr id="9" name="TextBox 8">
            <a:extLst>
              <a:ext uri="{FF2B5EF4-FFF2-40B4-BE49-F238E27FC236}">
                <a16:creationId xmlns:a16="http://schemas.microsoft.com/office/drawing/2014/main" id="{AD0FA839-9AA1-797A-F302-DAC65C42FD52}"/>
              </a:ext>
            </a:extLst>
          </p:cNvPr>
          <p:cNvSpPr txBox="1"/>
          <p:nvPr/>
        </p:nvSpPr>
        <p:spPr>
          <a:xfrm>
            <a:off x="495459" y="4292501"/>
            <a:ext cx="4986456" cy="369332"/>
          </a:xfrm>
          <a:prstGeom prst="rect">
            <a:avLst/>
          </a:prstGeom>
          <a:noFill/>
        </p:spPr>
        <p:txBody>
          <a:bodyPr wrap="square">
            <a:spAutoFit/>
          </a:bodyPr>
          <a:lstStyle/>
          <a:p>
            <a:r>
              <a:rPr lang="en-GB" b="1" dirty="0">
                <a:solidFill>
                  <a:srgbClr val="FFB71B"/>
                </a:solidFill>
                <a:latin typeface="+mn-lt"/>
              </a:rPr>
              <a:t>Simplified Life-Cycle Inventory (LCI) with Eco Audit</a:t>
            </a:r>
            <a:endParaRPr lang="en-GB" dirty="0">
              <a:solidFill>
                <a:srgbClr val="FFB71B"/>
              </a:solidFill>
            </a:endParaRPr>
          </a:p>
        </p:txBody>
      </p:sp>
      <p:sp>
        <p:nvSpPr>
          <p:cNvPr id="12" name="Rectangle: Rounded Corners 11">
            <a:extLst>
              <a:ext uri="{FF2B5EF4-FFF2-40B4-BE49-F238E27FC236}">
                <a16:creationId xmlns:a16="http://schemas.microsoft.com/office/drawing/2014/main" id="{F5966453-4CCA-262E-4BF8-4258A3A99158}"/>
              </a:ext>
            </a:extLst>
          </p:cNvPr>
          <p:cNvSpPr/>
          <p:nvPr/>
        </p:nvSpPr>
        <p:spPr>
          <a:xfrm>
            <a:off x="457200" y="2805987"/>
            <a:ext cx="1981200" cy="54681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F34A9EF1-61EA-96AB-7D16-EEBC2DE662DF}"/>
              </a:ext>
            </a:extLst>
          </p:cNvPr>
          <p:cNvGrpSpPr/>
          <p:nvPr/>
        </p:nvGrpSpPr>
        <p:grpSpPr>
          <a:xfrm>
            <a:off x="5663017" y="845213"/>
            <a:ext cx="5410200" cy="4176668"/>
            <a:chOff x="2819400" y="1066800"/>
            <a:chExt cx="6378798" cy="4924425"/>
          </a:xfrm>
        </p:grpSpPr>
        <p:pic>
          <p:nvPicPr>
            <p:cNvPr id="16" name="Bildobjekt 5">
              <a:extLst>
                <a:ext uri="{FF2B5EF4-FFF2-40B4-BE49-F238E27FC236}">
                  <a16:creationId xmlns:a16="http://schemas.microsoft.com/office/drawing/2014/main" id="{5CCA4CAF-FF8A-CF41-BBF4-C7B944619B1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4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19400" y="1066800"/>
              <a:ext cx="573700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07284557-89C6-9409-6C18-CB08C4F4DC44}"/>
                </a:ext>
              </a:extLst>
            </p:cNvPr>
            <p:cNvSpPr txBox="1"/>
            <p:nvPr/>
          </p:nvSpPr>
          <p:spPr>
            <a:xfrm>
              <a:off x="2993802" y="3429000"/>
              <a:ext cx="1053612" cy="532705"/>
            </a:xfrm>
            <a:prstGeom prst="rect">
              <a:avLst/>
            </a:prstGeom>
            <a:noFill/>
          </p:spPr>
          <p:txBody>
            <a:bodyPr wrap="square">
              <a:spAutoFit/>
            </a:bodyPr>
            <a:lstStyle/>
            <a:p>
              <a:r>
                <a:rPr lang="en-GB" sz="1100" b="1" dirty="0">
                  <a:solidFill>
                    <a:schemeClr val="accent2">
                      <a:lumMod val="90000"/>
                    </a:schemeClr>
                  </a:solidFill>
                  <a:highlight>
                    <a:srgbClr val="C0C0C0"/>
                  </a:highlight>
                </a:rPr>
                <a:t>-</a:t>
              </a:r>
              <a:r>
                <a:rPr lang="en-GB" sz="1100" b="1" dirty="0">
                  <a:highlight>
                    <a:srgbClr val="C0C0C0"/>
                  </a:highlight>
                </a:rPr>
                <a:t>LCI Results</a:t>
              </a:r>
              <a:r>
                <a:rPr lang="en-GB" sz="1100" b="1" dirty="0">
                  <a:solidFill>
                    <a:schemeClr val="accent2">
                      <a:lumMod val="90000"/>
                    </a:schemeClr>
                  </a:solidFill>
                  <a:highlight>
                    <a:srgbClr val="C0C0C0"/>
                  </a:highlight>
                </a:rPr>
                <a:t>-</a:t>
              </a:r>
              <a:endParaRPr lang="en-GB" sz="1100" dirty="0">
                <a:highlight>
                  <a:srgbClr val="C0C0C0"/>
                </a:highlight>
              </a:endParaRPr>
            </a:p>
          </p:txBody>
        </p:sp>
        <p:sp>
          <p:nvSpPr>
            <p:cNvPr id="18" name="TextBox 17">
              <a:extLst>
                <a:ext uri="{FF2B5EF4-FFF2-40B4-BE49-F238E27FC236}">
                  <a16:creationId xmlns:a16="http://schemas.microsoft.com/office/drawing/2014/main" id="{33889281-519F-DF3B-AF9D-ACAF5301CF8A}"/>
                </a:ext>
              </a:extLst>
            </p:cNvPr>
            <p:cNvSpPr txBox="1"/>
            <p:nvPr/>
          </p:nvSpPr>
          <p:spPr>
            <a:xfrm>
              <a:off x="4101612" y="1159163"/>
              <a:ext cx="1994387" cy="532705"/>
            </a:xfrm>
            <a:prstGeom prst="rect">
              <a:avLst/>
            </a:prstGeom>
            <a:noFill/>
          </p:spPr>
          <p:txBody>
            <a:bodyPr wrap="square">
              <a:spAutoFit/>
            </a:bodyPr>
            <a:lstStyle/>
            <a:p>
              <a:r>
                <a:rPr lang="en-GB" sz="1100" b="1" dirty="0">
                  <a:solidFill>
                    <a:schemeClr val="accent2">
                      <a:lumMod val="90000"/>
                    </a:schemeClr>
                  </a:solidFill>
                  <a:highlight>
                    <a:srgbClr val="C0C0C0"/>
                  </a:highlight>
                </a:rPr>
                <a:t>-</a:t>
              </a:r>
              <a:r>
                <a:rPr lang="en-US" sz="1100" b="1" dirty="0">
                  <a:highlight>
                    <a:srgbClr val="C0C0C0"/>
                  </a:highlight>
                </a:rPr>
                <a:t>I</a:t>
              </a:r>
              <a:r>
                <a:rPr lang="en-GB" sz="1100" b="1" dirty="0" err="1">
                  <a:highlight>
                    <a:srgbClr val="C0C0C0"/>
                  </a:highlight>
                </a:rPr>
                <a:t>ntermediate</a:t>
              </a:r>
              <a:r>
                <a:rPr lang="en-GB" sz="1100" b="1" dirty="0">
                  <a:highlight>
                    <a:srgbClr val="C0C0C0"/>
                  </a:highlight>
                </a:rPr>
                <a:t> Categories</a:t>
              </a:r>
              <a:r>
                <a:rPr lang="en-GB" sz="1100" b="1" dirty="0">
                  <a:solidFill>
                    <a:schemeClr val="accent2">
                      <a:lumMod val="90000"/>
                    </a:schemeClr>
                  </a:solidFill>
                  <a:highlight>
                    <a:srgbClr val="C0C0C0"/>
                  </a:highlight>
                </a:rPr>
                <a:t>-</a:t>
              </a:r>
              <a:endParaRPr lang="en-GB" sz="1100" dirty="0">
                <a:highlight>
                  <a:srgbClr val="C0C0C0"/>
                </a:highlight>
              </a:endParaRPr>
            </a:p>
          </p:txBody>
        </p:sp>
        <p:sp>
          <p:nvSpPr>
            <p:cNvPr id="19" name="TextBox 18">
              <a:extLst>
                <a:ext uri="{FF2B5EF4-FFF2-40B4-BE49-F238E27FC236}">
                  <a16:creationId xmlns:a16="http://schemas.microsoft.com/office/drawing/2014/main" id="{662AE6B5-98D2-4F54-4334-289710ACBA00}"/>
                </a:ext>
              </a:extLst>
            </p:cNvPr>
            <p:cNvSpPr txBox="1"/>
            <p:nvPr/>
          </p:nvSpPr>
          <p:spPr>
            <a:xfrm>
              <a:off x="6781801" y="1159163"/>
              <a:ext cx="1988126" cy="508030"/>
            </a:xfrm>
            <a:prstGeom prst="rect">
              <a:avLst/>
            </a:prstGeom>
            <a:noFill/>
          </p:spPr>
          <p:txBody>
            <a:bodyPr wrap="square">
              <a:spAutoFit/>
            </a:bodyPr>
            <a:lstStyle/>
            <a:p>
              <a:r>
                <a:rPr lang="en-GB" sz="1100" b="1" dirty="0">
                  <a:solidFill>
                    <a:schemeClr val="accent2">
                      <a:lumMod val="90000"/>
                    </a:schemeClr>
                  </a:solidFill>
                  <a:highlight>
                    <a:srgbClr val="C0C0C0"/>
                  </a:highlight>
                </a:rPr>
                <a:t>-</a:t>
              </a:r>
              <a:r>
                <a:rPr lang="en-US" sz="1100" b="1" dirty="0">
                  <a:highlight>
                    <a:srgbClr val="C0C0C0"/>
                  </a:highlight>
                </a:rPr>
                <a:t>Damage</a:t>
              </a:r>
              <a:r>
                <a:rPr lang="en-GB" sz="1100" b="1" dirty="0">
                  <a:highlight>
                    <a:srgbClr val="C0C0C0"/>
                  </a:highlight>
                </a:rPr>
                <a:t> Categories for </a:t>
              </a:r>
            </a:p>
            <a:p>
              <a:r>
                <a:rPr lang="en-GB" sz="1100" b="1" dirty="0">
                  <a:solidFill>
                    <a:schemeClr val="accent2">
                      <a:lumMod val="90000"/>
                    </a:schemeClr>
                  </a:solidFill>
                  <a:highlight>
                    <a:srgbClr val="C0C0C0"/>
                  </a:highlight>
                </a:rPr>
                <a:t>- </a:t>
              </a:r>
              <a:r>
                <a:rPr lang="en-GB" sz="1100" b="1" dirty="0">
                  <a:highlight>
                    <a:srgbClr val="C0C0C0"/>
                  </a:highlight>
                </a:rPr>
                <a:t>Impact Assessment </a:t>
              </a:r>
              <a:r>
                <a:rPr lang="en-GB" sz="1100" b="1" dirty="0">
                  <a:solidFill>
                    <a:schemeClr val="accent2">
                      <a:lumMod val="90000"/>
                    </a:schemeClr>
                  </a:solidFill>
                  <a:highlight>
                    <a:srgbClr val="C0C0C0"/>
                  </a:highlight>
                </a:rPr>
                <a:t>-</a:t>
              </a:r>
              <a:endParaRPr lang="en-GB" sz="1100" dirty="0">
                <a:highlight>
                  <a:srgbClr val="C0C0C0"/>
                </a:highlight>
              </a:endParaRPr>
            </a:p>
          </p:txBody>
        </p:sp>
        <p:sp>
          <p:nvSpPr>
            <p:cNvPr id="20" name="TextBox 19">
              <a:extLst>
                <a:ext uri="{FF2B5EF4-FFF2-40B4-BE49-F238E27FC236}">
                  <a16:creationId xmlns:a16="http://schemas.microsoft.com/office/drawing/2014/main" id="{F2A65041-1181-E04A-9A43-C7D06D0A20CC}"/>
                </a:ext>
              </a:extLst>
            </p:cNvPr>
            <p:cNvSpPr txBox="1"/>
            <p:nvPr/>
          </p:nvSpPr>
          <p:spPr>
            <a:xfrm>
              <a:off x="7239000" y="3200400"/>
              <a:ext cx="1959198" cy="323428"/>
            </a:xfrm>
            <a:prstGeom prst="rect">
              <a:avLst/>
            </a:prstGeom>
            <a:solidFill>
              <a:schemeClr val="bg1"/>
            </a:solidFill>
          </p:spPr>
          <p:txBody>
            <a:bodyPr wrap="square">
              <a:spAutoFit/>
            </a:bodyPr>
            <a:lstStyle/>
            <a:p>
              <a:r>
                <a:rPr lang="en-GB" sz="1100" b="1" dirty="0"/>
                <a:t>Ecosystem Degradation</a:t>
              </a:r>
              <a:endParaRPr lang="en-GB" sz="1100" dirty="0"/>
            </a:p>
          </p:txBody>
        </p:sp>
        <p:sp>
          <p:nvSpPr>
            <p:cNvPr id="21" name="TextBox 20">
              <a:extLst>
                <a:ext uri="{FF2B5EF4-FFF2-40B4-BE49-F238E27FC236}">
                  <a16:creationId xmlns:a16="http://schemas.microsoft.com/office/drawing/2014/main" id="{0ED15C86-5E41-5E6A-E346-E68528BB8D29}"/>
                </a:ext>
              </a:extLst>
            </p:cNvPr>
            <p:cNvSpPr txBox="1"/>
            <p:nvPr/>
          </p:nvSpPr>
          <p:spPr>
            <a:xfrm>
              <a:off x="7086599" y="1724483"/>
              <a:ext cx="1219199" cy="532705"/>
            </a:xfrm>
            <a:prstGeom prst="rect">
              <a:avLst/>
            </a:prstGeom>
            <a:solidFill>
              <a:schemeClr val="bg1"/>
            </a:solidFill>
          </p:spPr>
          <p:txBody>
            <a:bodyPr wrap="square">
              <a:spAutoFit/>
            </a:bodyPr>
            <a:lstStyle/>
            <a:p>
              <a:r>
                <a:rPr lang="en-GB" sz="1100" b="1" dirty="0"/>
                <a:t>Human Health</a:t>
              </a:r>
              <a:endParaRPr lang="en-GB" sz="1100" dirty="0"/>
            </a:p>
          </p:txBody>
        </p:sp>
        <p:sp>
          <p:nvSpPr>
            <p:cNvPr id="22" name="TextBox 21">
              <a:extLst>
                <a:ext uri="{FF2B5EF4-FFF2-40B4-BE49-F238E27FC236}">
                  <a16:creationId xmlns:a16="http://schemas.microsoft.com/office/drawing/2014/main" id="{1AD612D1-DA1D-562E-ACB6-6CB45D08B970}"/>
                </a:ext>
              </a:extLst>
            </p:cNvPr>
            <p:cNvSpPr txBox="1"/>
            <p:nvPr/>
          </p:nvSpPr>
          <p:spPr>
            <a:xfrm>
              <a:off x="7113197" y="4594909"/>
              <a:ext cx="1362156" cy="532705"/>
            </a:xfrm>
            <a:prstGeom prst="rect">
              <a:avLst/>
            </a:prstGeom>
            <a:solidFill>
              <a:schemeClr val="bg1"/>
            </a:solidFill>
          </p:spPr>
          <p:txBody>
            <a:bodyPr wrap="square">
              <a:spAutoFit/>
            </a:bodyPr>
            <a:lstStyle/>
            <a:p>
              <a:r>
                <a:rPr lang="en-GB" sz="1100" b="1" dirty="0"/>
                <a:t>Climate Change</a:t>
              </a:r>
            </a:p>
            <a:p>
              <a:endParaRPr lang="en-GB" sz="1100" dirty="0"/>
            </a:p>
          </p:txBody>
        </p:sp>
        <p:sp>
          <p:nvSpPr>
            <p:cNvPr id="23" name="TextBox 22">
              <a:extLst>
                <a:ext uri="{FF2B5EF4-FFF2-40B4-BE49-F238E27FC236}">
                  <a16:creationId xmlns:a16="http://schemas.microsoft.com/office/drawing/2014/main" id="{17EE4FC7-9866-34AE-B889-89A2B4BF3AFC}"/>
                </a:ext>
              </a:extLst>
            </p:cNvPr>
            <p:cNvSpPr txBox="1"/>
            <p:nvPr/>
          </p:nvSpPr>
          <p:spPr>
            <a:xfrm>
              <a:off x="7162800" y="5041613"/>
              <a:ext cx="944677" cy="532705"/>
            </a:xfrm>
            <a:prstGeom prst="rect">
              <a:avLst/>
            </a:prstGeom>
            <a:solidFill>
              <a:schemeClr val="bg1"/>
            </a:solidFill>
          </p:spPr>
          <p:txBody>
            <a:bodyPr wrap="square">
              <a:spAutoFit/>
            </a:bodyPr>
            <a:lstStyle/>
            <a:p>
              <a:r>
                <a:rPr lang="en-GB" sz="1100" b="1" dirty="0"/>
                <a:t>Resources</a:t>
              </a:r>
              <a:endParaRPr lang="en-GB" sz="1100" dirty="0"/>
            </a:p>
          </p:txBody>
        </p:sp>
      </p:grpSp>
    </p:spTree>
    <p:extLst>
      <p:ext uri="{BB962C8B-B14F-4D97-AF65-F5344CB8AC3E}">
        <p14:creationId xmlns:p14="http://schemas.microsoft.com/office/powerpoint/2010/main" val="2502631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2"/>
          <p:cNvSpPr>
            <a:spLocks noChangeArrowheads="1"/>
          </p:cNvSpPr>
          <p:nvPr/>
        </p:nvSpPr>
        <p:spPr bwMode="auto">
          <a:xfrm>
            <a:off x="5064126" y="2260600"/>
            <a:ext cx="2119313" cy="2235200"/>
          </a:xfrm>
          <a:prstGeom prst="roundRect">
            <a:avLst>
              <a:gd name="adj" fmla="val 4301"/>
            </a:avLst>
          </a:prstGeom>
          <a:solidFill>
            <a:schemeClr val="tx2">
              <a:lumMod val="20000"/>
              <a:lumOff val="80000"/>
            </a:schemeClr>
          </a:solidFill>
          <a:ln w="2857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7171" name="Rectangle 2"/>
          <p:cNvSpPr>
            <a:spLocks noGrp="1" noChangeArrowheads="1"/>
          </p:cNvSpPr>
          <p:nvPr>
            <p:ph type="title"/>
          </p:nvPr>
        </p:nvSpPr>
        <p:spPr>
          <a:ln w="9525"/>
        </p:spPr>
        <p:txBody>
          <a:bodyPr/>
          <a:lstStyle/>
          <a:p>
            <a:r>
              <a:rPr lang="en-GB">
                <a:latin typeface="+mn-lt"/>
              </a:rPr>
              <a:t>Design guidance </a:t>
            </a:r>
            <a:r>
              <a:rPr lang="en-GB" i="1">
                <a:latin typeface="+mn-lt"/>
              </a:rPr>
              <a:t>vs</a:t>
            </a:r>
            <a:r>
              <a:rPr lang="en-GB">
                <a:latin typeface="+mn-lt"/>
              </a:rPr>
              <a:t> product assessment</a:t>
            </a:r>
          </a:p>
        </p:txBody>
      </p:sp>
      <p:grpSp>
        <p:nvGrpSpPr>
          <p:cNvPr id="7172" name="Group 4"/>
          <p:cNvGrpSpPr>
            <a:grpSpLocks/>
          </p:cNvGrpSpPr>
          <p:nvPr/>
        </p:nvGrpSpPr>
        <p:grpSpPr bwMode="auto">
          <a:xfrm>
            <a:off x="4872038" y="2000001"/>
            <a:ext cx="2508250" cy="3225800"/>
            <a:chOff x="2152" y="1494"/>
            <a:chExt cx="1458" cy="2032"/>
          </a:xfrm>
        </p:grpSpPr>
        <p:sp>
          <p:nvSpPr>
            <p:cNvPr id="7199" name="AutoShape 5"/>
            <p:cNvSpPr>
              <a:spLocks noChangeArrowheads="1"/>
            </p:cNvSpPr>
            <p:nvPr/>
          </p:nvSpPr>
          <p:spPr bwMode="auto">
            <a:xfrm>
              <a:off x="2152" y="3270"/>
              <a:ext cx="1458" cy="25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Product specification</a:t>
              </a:r>
              <a:endParaRPr lang="en-GB" sz="2000">
                <a:latin typeface="+mn-lt"/>
              </a:endParaRPr>
            </a:p>
          </p:txBody>
        </p:sp>
        <p:sp>
          <p:nvSpPr>
            <p:cNvPr id="7200" name="Line 6"/>
            <p:cNvSpPr>
              <a:spLocks noChangeShapeType="1"/>
            </p:cNvSpPr>
            <p:nvPr/>
          </p:nvSpPr>
          <p:spPr bwMode="auto">
            <a:xfrm>
              <a:off x="2880" y="1494"/>
              <a:ext cx="0" cy="177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619527" name="AutoShape 7"/>
          <p:cNvSpPr>
            <a:spLocks noChangeArrowheads="1"/>
          </p:cNvSpPr>
          <p:nvPr/>
        </p:nvSpPr>
        <p:spPr bwMode="auto">
          <a:xfrm>
            <a:off x="5264150" y="2451100"/>
            <a:ext cx="1733550" cy="357188"/>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a:cs typeface="Arial" charset="0"/>
              </a:rPr>
              <a:t>Concept</a:t>
            </a:r>
            <a:endParaRPr lang="en-GB" sz="1600" b="1">
              <a:effectLst>
                <a:outerShdw blurRad="38100" dist="38100" dir="2700000" algn="tl">
                  <a:srgbClr val="C0C0C0"/>
                </a:outerShdw>
              </a:effectLst>
              <a:cs typeface="Arial" charset="0"/>
            </a:endParaRPr>
          </a:p>
        </p:txBody>
      </p:sp>
      <p:sp>
        <p:nvSpPr>
          <p:cNvPr id="619528" name="AutoShape 8"/>
          <p:cNvSpPr>
            <a:spLocks noChangeArrowheads="1"/>
          </p:cNvSpPr>
          <p:nvPr/>
        </p:nvSpPr>
        <p:spPr bwMode="auto">
          <a:xfrm>
            <a:off x="5264150" y="3200400"/>
            <a:ext cx="1733550" cy="357188"/>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a:cs typeface="Arial" charset="0"/>
              </a:rPr>
              <a:t>Embodiment</a:t>
            </a:r>
            <a:endParaRPr lang="en-GB" sz="1600" b="1">
              <a:effectLst>
                <a:outerShdw blurRad="38100" dist="38100" dir="2700000" algn="tl">
                  <a:srgbClr val="C0C0C0"/>
                </a:outerShdw>
              </a:effectLst>
              <a:cs typeface="Arial" charset="0"/>
            </a:endParaRPr>
          </a:p>
        </p:txBody>
      </p:sp>
      <p:sp>
        <p:nvSpPr>
          <p:cNvPr id="619529" name="AutoShape 9"/>
          <p:cNvSpPr>
            <a:spLocks noChangeArrowheads="1"/>
          </p:cNvSpPr>
          <p:nvPr/>
        </p:nvSpPr>
        <p:spPr bwMode="auto">
          <a:xfrm>
            <a:off x="5264150" y="3962400"/>
            <a:ext cx="1733550" cy="357188"/>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a:cs typeface="Arial" charset="0"/>
              </a:rPr>
              <a:t>Detail</a:t>
            </a:r>
            <a:endParaRPr lang="en-GB" sz="1600" b="1">
              <a:effectLst>
                <a:outerShdw blurRad="38100" dist="38100" dir="2700000" algn="tl">
                  <a:srgbClr val="C0C0C0"/>
                </a:outerShdw>
              </a:effectLst>
              <a:cs typeface="Arial" charset="0"/>
            </a:endParaRPr>
          </a:p>
        </p:txBody>
      </p:sp>
      <p:sp>
        <p:nvSpPr>
          <p:cNvPr id="7176" name="Line 10"/>
          <p:cNvSpPr>
            <a:spLocks noChangeShapeType="1"/>
          </p:cNvSpPr>
          <p:nvPr/>
        </p:nvSpPr>
        <p:spPr bwMode="auto">
          <a:xfrm>
            <a:off x="6130925" y="1285876"/>
            <a:ext cx="0" cy="27622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177" name="AutoShape 11"/>
          <p:cNvSpPr>
            <a:spLocks noChangeArrowheads="1"/>
          </p:cNvSpPr>
          <p:nvPr/>
        </p:nvSpPr>
        <p:spPr bwMode="auto">
          <a:xfrm>
            <a:off x="5256214" y="914400"/>
            <a:ext cx="1754187" cy="34290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Market need</a:t>
            </a:r>
            <a:endParaRPr lang="en-GB" sz="2000">
              <a:latin typeface="+mn-lt"/>
            </a:endParaRPr>
          </a:p>
        </p:txBody>
      </p:sp>
      <p:sp>
        <p:nvSpPr>
          <p:cNvPr id="7178" name="AutoShape 12"/>
          <p:cNvSpPr>
            <a:spLocks noChangeArrowheads="1"/>
          </p:cNvSpPr>
          <p:nvPr/>
        </p:nvSpPr>
        <p:spPr bwMode="auto">
          <a:xfrm>
            <a:off x="4878388" y="1600200"/>
            <a:ext cx="2508250" cy="38100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Problem statement</a:t>
            </a:r>
            <a:endParaRPr lang="en-GB" sz="2000">
              <a:latin typeface="+mn-lt"/>
            </a:endParaRPr>
          </a:p>
        </p:txBody>
      </p:sp>
      <p:sp>
        <p:nvSpPr>
          <p:cNvPr id="7179" name="Line 21"/>
          <p:cNvSpPr>
            <a:spLocks noChangeShapeType="1"/>
          </p:cNvSpPr>
          <p:nvPr/>
        </p:nvSpPr>
        <p:spPr bwMode="auto">
          <a:xfrm>
            <a:off x="6126163" y="5302251"/>
            <a:ext cx="0" cy="27622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180" name="AutoShape 22"/>
          <p:cNvSpPr>
            <a:spLocks noChangeArrowheads="1"/>
          </p:cNvSpPr>
          <p:nvPr/>
        </p:nvSpPr>
        <p:spPr bwMode="auto">
          <a:xfrm>
            <a:off x="5264150" y="5616575"/>
            <a:ext cx="1754188" cy="34290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Production</a:t>
            </a:r>
            <a:endParaRPr lang="en-GB" sz="2000">
              <a:latin typeface="+mn-lt"/>
            </a:endParaRPr>
          </a:p>
        </p:txBody>
      </p:sp>
      <p:grpSp>
        <p:nvGrpSpPr>
          <p:cNvPr id="3" name="Group 35"/>
          <p:cNvGrpSpPr>
            <a:grpSpLocks/>
          </p:cNvGrpSpPr>
          <p:nvPr/>
        </p:nvGrpSpPr>
        <p:grpSpPr bwMode="auto">
          <a:xfrm>
            <a:off x="7086336" y="5279774"/>
            <a:ext cx="2293263" cy="609600"/>
            <a:chOff x="3444" y="3548"/>
            <a:chExt cx="1334" cy="384"/>
          </a:xfrm>
          <a:solidFill>
            <a:schemeClr val="accent1">
              <a:lumMod val="20000"/>
              <a:lumOff val="80000"/>
            </a:schemeClr>
          </a:solidFill>
        </p:grpSpPr>
        <p:sp>
          <p:nvSpPr>
            <p:cNvPr id="14367" name="Line 24"/>
            <p:cNvSpPr>
              <a:spLocks noChangeShapeType="1"/>
            </p:cNvSpPr>
            <p:nvPr/>
          </p:nvSpPr>
          <p:spPr bwMode="auto">
            <a:xfrm rot="16200000">
              <a:off x="3516" y="3687"/>
              <a:ext cx="99" cy="243"/>
            </a:xfrm>
            <a:prstGeom prst="line">
              <a:avLst/>
            </a:prstGeom>
            <a:grpFill/>
            <a:ln w="38100">
              <a:solidFill>
                <a:schemeClr val="accent1"/>
              </a:solidFill>
              <a:round/>
              <a:headEnd/>
              <a:tailEnd type="triangle" w="med" len="lg"/>
            </a:ln>
          </p:spPr>
          <p:txBody>
            <a:bodyPr wrap="square">
              <a:spAutoFit/>
            </a:bodyPr>
            <a:lstStyle/>
            <a:p>
              <a:pPr>
                <a:defRPr/>
              </a:pPr>
              <a:endParaRPr lang="en-GB">
                <a:ln>
                  <a:solidFill>
                    <a:srgbClr val="666633"/>
                  </a:solidFill>
                </a:ln>
                <a:cs typeface="Arial" charset="0"/>
              </a:endParaRPr>
            </a:p>
          </p:txBody>
        </p:sp>
        <p:sp>
          <p:nvSpPr>
            <p:cNvPr id="7198" name="AutoShape 25"/>
            <p:cNvSpPr>
              <a:spLocks noChangeArrowheads="1"/>
            </p:cNvSpPr>
            <p:nvPr/>
          </p:nvSpPr>
          <p:spPr bwMode="auto">
            <a:xfrm>
              <a:off x="3758" y="3548"/>
              <a:ext cx="1020" cy="384"/>
            </a:xfrm>
            <a:prstGeom prst="roundRect">
              <a:avLst>
                <a:gd name="adj" fmla="val 4167"/>
              </a:avLst>
            </a:prstGeom>
            <a:grpFill/>
            <a:ln w="19050">
              <a:solidFill>
                <a:schemeClr val="accent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600" b="1" i="1" dirty="0">
                  <a:latin typeface="+mn-lt"/>
                </a:rPr>
                <a:t>LCA, Life-cycle </a:t>
              </a:r>
            </a:p>
            <a:p>
              <a:pPr algn="ctr"/>
              <a:r>
                <a:rPr lang="en-GB" sz="1600" b="1" i="1" dirty="0">
                  <a:latin typeface="+mn-lt"/>
                </a:rPr>
                <a:t>assessment</a:t>
              </a:r>
            </a:p>
          </p:txBody>
        </p:sp>
      </p:grpSp>
      <p:grpSp>
        <p:nvGrpSpPr>
          <p:cNvPr id="4" name="Group 34"/>
          <p:cNvGrpSpPr>
            <a:grpSpLocks/>
          </p:cNvGrpSpPr>
          <p:nvPr/>
        </p:nvGrpSpPr>
        <p:grpSpPr bwMode="auto">
          <a:xfrm>
            <a:off x="7265989" y="2425700"/>
            <a:ext cx="2090737" cy="1879600"/>
            <a:chOff x="3560" y="1640"/>
            <a:chExt cx="1216" cy="1184"/>
          </a:xfrm>
          <a:solidFill>
            <a:schemeClr val="accent1">
              <a:lumMod val="20000"/>
              <a:lumOff val="80000"/>
            </a:schemeClr>
          </a:solidFill>
        </p:grpSpPr>
        <p:sp>
          <p:nvSpPr>
            <p:cNvPr id="7195" name="AutoShape 27"/>
            <p:cNvSpPr>
              <a:spLocks noChangeArrowheads="1"/>
            </p:cNvSpPr>
            <p:nvPr/>
          </p:nvSpPr>
          <p:spPr bwMode="auto">
            <a:xfrm>
              <a:off x="3756" y="2042"/>
              <a:ext cx="1020" cy="384"/>
            </a:xfrm>
            <a:prstGeom prst="roundRect">
              <a:avLst>
                <a:gd name="adj" fmla="val 8333"/>
              </a:avLst>
            </a:prstGeom>
            <a:grpFill/>
            <a:ln w="19050">
              <a:solidFill>
                <a:schemeClr val="accent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600" b="1" i="1">
                  <a:latin typeface="+mn-lt"/>
                </a:rPr>
                <a:t>Eco Audit</a:t>
              </a:r>
            </a:p>
            <a:p>
              <a:pPr algn="ctr"/>
              <a:r>
                <a:rPr lang="en-GB" sz="1600" b="1" i="1">
                  <a:latin typeface="+mn-lt"/>
                </a:rPr>
                <a:t> ability</a:t>
              </a:r>
            </a:p>
          </p:txBody>
        </p:sp>
        <p:sp>
          <p:nvSpPr>
            <p:cNvPr id="7196" name="AutoShape 33"/>
            <p:cNvSpPr>
              <a:spLocks/>
            </p:cNvSpPr>
            <p:nvPr/>
          </p:nvSpPr>
          <p:spPr bwMode="auto">
            <a:xfrm>
              <a:off x="3560" y="1640"/>
              <a:ext cx="120" cy="1184"/>
            </a:xfrm>
            <a:prstGeom prst="rightBrace">
              <a:avLst>
                <a:gd name="adj1" fmla="val 82222"/>
                <a:gd name="adj2" fmla="val 50000"/>
              </a:avLst>
            </a:prstGeom>
            <a:solidFill>
              <a:srgbClr val="FFFFFF"/>
            </a:solidFill>
            <a:ln w="2857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5" name="Group 35"/>
          <p:cNvGrpSpPr>
            <a:grpSpLocks/>
          </p:cNvGrpSpPr>
          <p:nvPr/>
        </p:nvGrpSpPr>
        <p:grpSpPr bwMode="auto">
          <a:xfrm>
            <a:off x="8915400" y="2451100"/>
            <a:ext cx="1514475" cy="596900"/>
            <a:chOff x="7150101" y="2578100"/>
            <a:chExt cx="1396999" cy="596900"/>
          </a:xfrm>
        </p:grpSpPr>
        <p:sp>
          <p:nvSpPr>
            <p:cNvPr id="7193" name="TextBox 31"/>
            <p:cNvSpPr txBox="1">
              <a:spLocks noChangeArrowheads="1"/>
            </p:cNvSpPr>
            <p:nvPr/>
          </p:nvSpPr>
          <p:spPr bwMode="auto">
            <a:xfrm>
              <a:off x="7289800" y="2578100"/>
              <a:ext cx="125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400" b="1" i="1" dirty="0">
                  <a:latin typeface="+mn-lt"/>
                </a:rPr>
                <a:t>Design guidance</a:t>
              </a:r>
            </a:p>
          </p:txBody>
        </p:sp>
        <p:cxnSp>
          <p:nvCxnSpPr>
            <p:cNvPr id="7194" name="Straight Connector 33"/>
            <p:cNvCxnSpPr>
              <a:cxnSpLocks noChangeShapeType="1"/>
            </p:cNvCxnSpPr>
            <p:nvPr/>
          </p:nvCxnSpPr>
          <p:spPr bwMode="auto">
            <a:xfrm rot="10800000" flipV="1">
              <a:off x="7150101" y="2895600"/>
              <a:ext cx="345141" cy="279400"/>
            </a:xfrm>
            <a:prstGeom prst="line">
              <a:avLst/>
            </a:prstGeom>
            <a:noFill/>
            <a:ln w="19050" algn="ctr">
              <a:solidFill>
                <a:srgbClr val="7FC4BC"/>
              </a:solidFill>
              <a:round/>
              <a:headEnd/>
              <a:tailEnd/>
            </a:ln>
            <a:extLst>
              <a:ext uri="{909E8E84-426E-40DD-AFC4-6F175D3DCCD1}">
                <a14:hiddenFill xmlns:a14="http://schemas.microsoft.com/office/drawing/2010/main">
                  <a:noFill/>
                </a14:hiddenFill>
              </a:ext>
            </a:extLst>
          </p:spPr>
        </p:cxnSp>
      </p:grpSp>
      <p:grpSp>
        <p:nvGrpSpPr>
          <p:cNvPr id="6" name="Group 38"/>
          <p:cNvGrpSpPr>
            <a:grpSpLocks/>
          </p:cNvGrpSpPr>
          <p:nvPr/>
        </p:nvGrpSpPr>
        <p:grpSpPr bwMode="auto">
          <a:xfrm>
            <a:off x="9004183" y="4775200"/>
            <a:ext cx="1549519" cy="541010"/>
            <a:chOff x="7256930" y="4953000"/>
            <a:chExt cx="1429870" cy="541010"/>
          </a:xfrm>
        </p:grpSpPr>
        <p:sp>
          <p:nvSpPr>
            <p:cNvPr id="7191" name="TextBox 36"/>
            <p:cNvSpPr txBox="1">
              <a:spLocks noChangeArrowheads="1"/>
            </p:cNvSpPr>
            <p:nvPr/>
          </p:nvSpPr>
          <p:spPr bwMode="auto">
            <a:xfrm>
              <a:off x="7429500" y="4953000"/>
              <a:ext cx="125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400" b="1" i="1" dirty="0">
                  <a:latin typeface="+mn-lt"/>
                </a:rPr>
                <a:t>Product assessment</a:t>
              </a:r>
            </a:p>
          </p:txBody>
        </p:sp>
        <p:cxnSp>
          <p:nvCxnSpPr>
            <p:cNvPr id="7192" name="Straight Connector 37"/>
            <p:cNvCxnSpPr>
              <a:cxnSpLocks noChangeShapeType="1"/>
            </p:cNvCxnSpPr>
            <p:nvPr/>
          </p:nvCxnSpPr>
          <p:spPr bwMode="auto">
            <a:xfrm rot="10800000" flipV="1">
              <a:off x="7256930" y="5214610"/>
              <a:ext cx="345141" cy="279400"/>
            </a:xfrm>
            <a:prstGeom prst="line">
              <a:avLst/>
            </a:prstGeom>
            <a:noFill/>
            <a:ln w="19050" algn="ctr">
              <a:solidFill>
                <a:srgbClr val="7FC4BC"/>
              </a:solidFill>
              <a:round/>
              <a:headEnd/>
              <a:tailEnd/>
            </a:ln>
            <a:extLst>
              <a:ext uri="{909E8E84-426E-40DD-AFC4-6F175D3DCCD1}">
                <a14:hiddenFill xmlns:a14="http://schemas.microsoft.com/office/drawing/2010/main">
                  <a:noFill/>
                </a14:hiddenFill>
              </a:ext>
            </a:extLst>
          </p:spPr>
        </p:cxnSp>
      </p:grpSp>
      <p:grpSp>
        <p:nvGrpSpPr>
          <p:cNvPr id="14354" name="Group 13"/>
          <p:cNvGrpSpPr>
            <a:grpSpLocks/>
          </p:cNvGrpSpPr>
          <p:nvPr/>
        </p:nvGrpSpPr>
        <p:grpSpPr bwMode="auto">
          <a:xfrm>
            <a:off x="2312231" y="2451101"/>
            <a:ext cx="2766187" cy="1973262"/>
            <a:chOff x="662" y="1656"/>
            <a:chExt cx="1608" cy="1243"/>
          </a:xfrm>
        </p:grpSpPr>
        <p:sp>
          <p:nvSpPr>
            <p:cNvPr id="7186" name="Text Box 16"/>
            <p:cNvSpPr txBox="1">
              <a:spLocks noChangeArrowheads="1"/>
            </p:cNvSpPr>
            <p:nvPr/>
          </p:nvSpPr>
          <p:spPr bwMode="auto">
            <a:xfrm>
              <a:off x="662" y="1656"/>
              <a:ext cx="1145" cy="124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600" b="1" i="1">
                  <a:latin typeface="+mn-lt"/>
                </a:rPr>
                <a:t>Alternative schemes</a:t>
              </a:r>
              <a:endParaRPr lang="en-GB">
                <a:latin typeface="+mn-lt"/>
              </a:endParaRPr>
            </a:p>
            <a:p>
              <a:pPr algn="ctr">
                <a:spcBef>
                  <a:spcPct val="10000"/>
                </a:spcBef>
              </a:pPr>
              <a:endParaRPr lang="en-GB" sz="1600">
                <a:latin typeface="+mn-lt"/>
              </a:endParaRPr>
            </a:p>
            <a:p>
              <a:pPr algn="ctr">
                <a:spcBef>
                  <a:spcPts val="100"/>
                </a:spcBef>
              </a:pPr>
              <a:r>
                <a:rPr lang="en-GB" sz="1600" b="1" i="1">
                  <a:latin typeface="+mn-lt"/>
                </a:rPr>
                <a:t>Layout and </a:t>
              </a:r>
            </a:p>
            <a:p>
              <a:pPr algn="ctr">
                <a:spcBef>
                  <a:spcPts val="100"/>
                </a:spcBef>
              </a:pPr>
              <a:r>
                <a:rPr lang="en-GB" sz="1600" b="1" i="1">
                  <a:latin typeface="+mn-lt"/>
                </a:rPr>
                <a:t>materials</a:t>
              </a:r>
            </a:p>
            <a:p>
              <a:pPr algn="ctr">
                <a:spcBef>
                  <a:spcPct val="10000"/>
                </a:spcBef>
              </a:pPr>
              <a:endParaRPr lang="en-GB" i="1">
                <a:latin typeface="+mn-lt"/>
              </a:endParaRPr>
            </a:p>
            <a:p>
              <a:pPr algn="ctr">
                <a:spcBef>
                  <a:spcPct val="10000"/>
                </a:spcBef>
              </a:pPr>
              <a:r>
                <a:rPr lang="en-GB" sz="1600" b="1" i="1">
                  <a:latin typeface="+mn-lt"/>
                </a:rPr>
                <a:t>CAD, FE analysis, </a:t>
              </a:r>
            </a:p>
            <a:p>
              <a:pPr algn="ctr">
                <a:spcBef>
                  <a:spcPct val="10000"/>
                </a:spcBef>
              </a:pPr>
              <a:r>
                <a:rPr lang="en-GB" sz="1600" b="1" i="1">
                  <a:latin typeface="+mn-lt"/>
                </a:rPr>
                <a:t>optimization, costing</a:t>
              </a:r>
              <a:endParaRPr lang="en-GB" sz="1400" i="1">
                <a:latin typeface="+mn-lt"/>
              </a:endParaRPr>
            </a:p>
          </p:txBody>
        </p:sp>
        <p:grpSp>
          <p:nvGrpSpPr>
            <p:cNvPr id="7187" name="Group 17"/>
            <p:cNvGrpSpPr>
              <a:grpSpLocks/>
            </p:cNvGrpSpPr>
            <p:nvPr/>
          </p:nvGrpSpPr>
          <p:grpSpPr bwMode="auto">
            <a:xfrm>
              <a:off x="1838" y="1752"/>
              <a:ext cx="432" cy="952"/>
              <a:chOff x="1980" y="1856"/>
              <a:chExt cx="432" cy="952"/>
            </a:xfrm>
          </p:grpSpPr>
          <p:sp>
            <p:nvSpPr>
              <p:cNvPr id="7188" name="Line 18"/>
              <p:cNvSpPr>
                <a:spLocks noChangeShapeType="1"/>
              </p:cNvSpPr>
              <p:nvPr/>
            </p:nvSpPr>
            <p:spPr bwMode="auto">
              <a:xfrm>
                <a:off x="1980" y="1856"/>
                <a:ext cx="432"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189" name="Line 19"/>
              <p:cNvSpPr>
                <a:spLocks noChangeShapeType="1"/>
              </p:cNvSpPr>
              <p:nvPr/>
            </p:nvSpPr>
            <p:spPr bwMode="auto">
              <a:xfrm>
                <a:off x="1980" y="2808"/>
                <a:ext cx="42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190" name="Line 20"/>
              <p:cNvSpPr>
                <a:spLocks noChangeShapeType="1"/>
              </p:cNvSpPr>
              <p:nvPr/>
            </p:nvSpPr>
            <p:spPr bwMode="auto">
              <a:xfrm>
                <a:off x="1980" y="2328"/>
                <a:ext cx="42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2" name="Slide Number Placeholder 1">
            <a:extLst>
              <a:ext uri="{FF2B5EF4-FFF2-40B4-BE49-F238E27FC236}">
                <a16:creationId xmlns:a16="http://schemas.microsoft.com/office/drawing/2014/main" id="{3B62E03D-6ACE-4146-BADD-BEDCA3962494}"/>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143580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0C9FB-5C94-9B4A-907B-07F63C6BD0F2}"/>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17DDB67F-7BB0-E558-9DB2-F38031340EA8}"/>
              </a:ext>
            </a:extLst>
          </p:cNvPr>
          <p:cNvSpPr>
            <a:spLocks noGrp="1"/>
          </p:cNvSpPr>
          <p:nvPr>
            <p:ph type="title"/>
          </p:nvPr>
        </p:nvSpPr>
        <p:spPr/>
        <p:txBody>
          <a:bodyPr/>
          <a:lstStyle/>
          <a:p>
            <a:r>
              <a:rPr lang="en-US" dirty="0"/>
              <a:t>Life-cycle overview – Example: Jug Kettle</a:t>
            </a:r>
            <a:endParaRPr lang="en-GB" dirty="0"/>
          </a:p>
        </p:txBody>
      </p:sp>
      <p:grpSp>
        <p:nvGrpSpPr>
          <p:cNvPr id="4" name="Group 3">
            <a:extLst>
              <a:ext uri="{FF2B5EF4-FFF2-40B4-BE49-F238E27FC236}">
                <a16:creationId xmlns:a16="http://schemas.microsoft.com/office/drawing/2014/main" id="{95859CFD-1EF1-005A-387C-3E10A5AD6093}"/>
              </a:ext>
            </a:extLst>
          </p:cNvPr>
          <p:cNvGrpSpPr/>
          <p:nvPr/>
        </p:nvGrpSpPr>
        <p:grpSpPr>
          <a:xfrm>
            <a:off x="1780867" y="1276812"/>
            <a:ext cx="1264102" cy="1542588"/>
            <a:chOff x="851928" y="1310663"/>
            <a:chExt cx="964454" cy="1227610"/>
          </a:xfrm>
        </p:grpSpPr>
        <p:pic>
          <p:nvPicPr>
            <p:cNvPr id="5" name="Picture 2">
              <a:extLst>
                <a:ext uri="{FF2B5EF4-FFF2-40B4-BE49-F238E27FC236}">
                  <a16:creationId xmlns:a16="http://schemas.microsoft.com/office/drawing/2014/main" id="{E742C9F9-7D04-1E16-52EF-B1FE05E33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28" y="1671498"/>
              <a:ext cx="828675" cy="8667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0D4D1983-5165-F0B1-6FA8-427269C894DC}"/>
                </a:ext>
              </a:extLst>
            </p:cNvPr>
            <p:cNvSpPr txBox="1"/>
            <p:nvPr/>
          </p:nvSpPr>
          <p:spPr>
            <a:xfrm>
              <a:off x="910872" y="1310663"/>
              <a:ext cx="905510" cy="258302"/>
            </a:xfrm>
            <a:prstGeom prst="rect">
              <a:avLst/>
            </a:prstGeom>
            <a:noFill/>
            <a:ln>
              <a:noFill/>
            </a:ln>
          </p:spPr>
          <p:txBody>
            <a:bodyPr wrap="square" rtlCol="0">
              <a:spAutoFit/>
            </a:bodyPr>
            <a:lstStyle/>
            <a:p>
              <a:pPr defTabSz="779173"/>
              <a:r>
                <a:rPr lang="en-GB" sz="1600" b="1" dirty="0">
                  <a:solidFill>
                    <a:prstClr val="black"/>
                  </a:solidFill>
                </a:rPr>
                <a:t>Design</a:t>
              </a:r>
              <a:endParaRPr lang="en-US" sz="1600" b="1" dirty="0">
                <a:solidFill>
                  <a:prstClr val="black"/>
                </a:solidFill>
              </a:endParaRPr>
            </a:p>
          </p:txBody>
        </p:sp>
      </p:grpSp>
      <p:grpSp>
        <p:nvGrpSpPr>
          <p:cNvPr id="8" name="Group 7">
            <a:extLst>
              <a:ext uri="{FF2B5EF4-FFF2-40B4-BE49-F238E27FC236}">
                <a16:creationId xmlns:a16="http://schemas.microsoft.com/office/drawing/2014/main" id="{614B56D2-1400-4511-088F-3E5151EA4C29}"/>
              </a:ext>
            </a:extLst>
          </p:cNvPr>
          <p:cNvGrpSpPr/>
          <p:nvPr/>
        </p:nvGrpSpPr>
        <p:grpSpPr>
          <a:xfrm>
            <a:off x="6957939" y="1122294"/>
            <a:ext cx="2728331" cy="1736554"/>
            <a:chOff x="6974680" y="1431808"/>
            <a:chExt cx="2175331" cy="1384576"/>
          </a:xfrm>
        </p:grpSpPr>
        <p:grpSp>
          <p:nvGrpSpPr>
            <p:cNvPr id="9" name="Group 8">
              <a:extLst>
                <a:ext uri="{FF2B5EF4-FFF2-40B4-BE49-F238E27FC236}">
                  <a16:creationId xmlns:a16="http://schemas.microsoft.com/office/drawing/2014/main" id="{BA82DFB5-E0C1-D643-1651-08B0D40050BE}"/>
                </a:ext>
              </a:extLst>
            </p:cNvPr>
            <p:cNvGrpSpPr/>
            <p:nvPr/>
          </p:nvGrpSpPr>
          <p:grpSpPr>
            <a:xfrm>
              <a:off x="7854369" y="1431808"/>
              <a:ext cx="1295642" cy="1384576"/>
              <a:chOff x="7602129" y="1431808"/>
              <a:chExt cx="1295642" cy="1384576"/>
            </a:xfrm>
          </p:grpSpPr>
          <p:pic>
            <p:nvPicPr>
              <p:cNvPr id="11" name="Picture 4">
                <a:extLst>
                  <a:ext uri="{FF2B5EF4-FFF2-40B4-BE49-F238E27FC236}">
                    <a16:creationId xmlns:a16="http://schemas.microsoft.com/office/drawing/2014/main" id="{7F1F0ACA-AB35-FB09-1CBE-776D040FD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940" y="1810544"/>
                <a:ext cx="1013760" cy="10058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587A724D-13C2-B698-D11E-820335758A5D}"/>
                  </a:ext>
                </a:extLst>
              </p:cNvPr>
              <p:cNvSpPr/>
              <p:nvPr/>
            </p:nvSpPr>
            <p:spPr>
              <a:xfrm>
                <a:off x="7721600" y="1446654"/>
                <a:ext cx="680763" cy="269933"/>
              </a:xfrm>
              <a:prstGeom prst="rect">
                <a:avLst/>
              </a:prstGeom>
              <a:ln>
                <a:noFill/>
              </a:ln>
            </p:spPr>
            <p:txBody>
              <a:bodyPr wrap="none">
                <a:spAutoFit/>
              </a:bodyPr>
              <a:lstStyle/>
              <a:p>
                <a:pPr defTabSz="779173">
                  <a:spcBef>
                    <a:spcPts val="0"/>
                  </a:spcBef>
                </a:pPr>
                <a:r>
                  <a:rPr lang="en-GB" sz="1600" b="1" dirty="0">
                    <a:solidFill>
                      <a:prstClr val="black"/>
                    </a:solidFill>
                  </a:rPr>
                  <a:t>Product</a:t>
                </a:r>
              </a:p>
            </p:txBody>
          </p:sp>
          <p:sp>
            <p:nvSpPr>
              <p:cNvPr id="13" name="Rectangle 12">
                <a:extLst>
                  <a:ext uri="{FF2B5EF4-FFF2-40B4-BE49-F238E27FC236}">
                    <a16:creationId xmlns:a16="http://schemas.microsoft.com/office/drawing/2014/main" id="{C8D80B3B-0823-4DDA-6224-C64AFD8B3386}"/>
                  </a:ext>
                </a:extLst>
              </p:cNvPr>
              <p:cNvSpPr/>
              <p:nvPr/>
            </p:nvSpPr>
            <p:spPr bwMode="auto">
              <a:xfrm>
                <a:off x="7602129" y="1431808"/>
                <a:ext cx="1295642" cy="369412"/>
              </a:xfrm>
              <a:prstGeom prst="rect">
                <a:avLst/>
              </a:prstGeom>
              <a:no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spAutoFit/>
              </a:bodyPr>
              <a:lstStyle/>
              <a:p>
                <a:pPr defTabSz="779173"/>
                <a:endParaRPr lang="en-US" sz="1534" b="1">
                  <a:solidFill>
                    <a:prstClr val="black"/>
                  </a:solidFill>
                </a:endParaRPr>
              </a:p>
            </p:txBody>
          </p:sp>
        </p:grpSp>
        <p:sp>
          <p:nvSpPr>
            <p:cNvPr id="10" name="Right Arrow 64">
              <a:extLst>
                <a:ext uri="{FF2B5EF4-FFF2-40B4-BE49-F238E27FC236}">
                  <a16:creationId xmlns:a16="http://schemas.microsoft.com/office/drawing/2014/main" id="{DAD76405-0547-F568-15AB-0BA12209762F}"/>
                </a:ext>
              </a:extLst>
            </p:cNvPr>
            <p:cNvSpPr/>
            <p:nvPr/>
          </p:nvSpPr>
          <p:spPr bwMode="auto">
            <a:xfrm>
              <a:off x="6974680" y="2057399"/>
              <a:ext cx="619897" cy="733822"/>
            </a:xfrm>
            <a:prstGeom prst="right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spAutoFit/>
            </a:bodyPr>
            <a:lstStyle/>
            <a:p>
              <a:pPr defTabSz="779173"/>
              <a:endParaRPr lang="en-US" sz="1534" b="1">
                <a:solidFill>
                  <a:prstClr val="black"/>
                </a:solidFill>
              </a:endParaRPr>
            </a:p>
          </p:txBody>
        </p:sp>
      </p:grpSp>
      <p:grpSp>
        <p:nvGrpSpPr>
          <p:cNvPr id="14" name="Group 13">
            <a:extLst>
              <a:ext uri="{FF2B5EF4-FFF2-40B4-BE49-F238E27FC236}">
                <a16:creationId xmlns:a16="http://schemas.microsoft.com/office/drawing/2014/main" id="{80BC3846-6313-DA27-21F8-330BB7B0D8AB}"/>
              </a:ext>
            </a:extLst>
          </p:cNvPr>
          <p:cNvGrpSpPr/>
          <p:nvPr/>
        </p:nvGrpSpPr>
        <p:grpSpPr>
          <a:xfrm>
            <a:off x="3456537" y="1321211"/>
            <a:ext cx="2969807" cy="1768643"/>
            <a:chOff x="1595415" y="1049865"/>
            <a:chExt cx="2841820" cy="1692422"/>
          </a:xfrm>
        </p:grpSpPr>
        <p:grpSp>
          <p:nvGrpSpPr>
            <p:cNvPr id="15" name="Group 14">
              <a:extLst>
                <a:ext uri="{FF2B5EF4-FFF2-40B4-BE49-F238E27FC236}">
                  <a16:creationId xmlns:a16="http://schemas.microsoft.com/office/drawing/2014/main" id="{FF6B728D-17B5-E8A0-45E9-0FCB0AE5A205}"/>
                </a:ext>
              </a:extLst>
            </p:cNvPr>
            <p:cNvGrpSpPr/>
            <p:nvPr/>
          </p:nvGrpSpPr>
          <p:grpSpPr>
            <a:xfrm>
              <a:off x="2944885" y="1049865"/>
              <a:ext cx="1492350" cy="1692422"/>
              <a:chOff x="2363087" y="941176"/>
              <a:chExt cx="1492350" cy="1692422"/>
            </a:xfrm>
          </p:grpSpPr>
          <p:sp>
            <p:nvSpPr>
              <p:cNvPr id="19" name="TextBox 18">
                <a:extLst>
                  <a:ext uri="{FF2B5EF4-FFF2-40B4-BE49-F238E27FC236}">
                    <a16:creationId xmlns:a16="http://schemas.microsoft.com/office/drawing/2014/main" id="{554E3092-C66B-95EC-83BD-FA87706E1C35}"/>
                  </a:ext>
                </a:extLst>
              </p:cNvPr>
              <p:cNvSpPr txBox="1"/>
              <p:nvPr/>
            </p:nvSpPr>
            <p:spPr>
              <a:xfrm>
                <a:off x="2440826" y="1466039"/>
                <a:ext cx="1300821" cy="1167559"/>
              </a:xfrm>
              <a:prstGeom prst="rect">
                <a:avLst/>
              </a:prstGeom>
              <a:noFill/>
              <a:ln>
                <a:noFill/>
              </a:ln>
            </p:spPr>
            <p:txBody>
              <a:bodyPr wrap="square" rtlCol="0">
                <a:spAutoFit/>
              </a:bodyPr>
              <a:lstStyle/>
              <a:p>
                <a:pPr defTabSz="779173">
                  <a:spcBef>
                    <a:spcPts val="0"/>
                  </a:spcBef>
                  <a:spcAft>
                    <a:spcPts val="0"/>
                  </a:spcAft>
                </a:pPr>
                <a:r>
                  <a:rPr lang="en-GB" sz="1534" b="1" dirty="0">
                    <a:solidFill>
                      <a:prstClr val="black"/>
                    </a:solidFill>
                    <a:latin typeface="Calibri" panose="020F0502020204030204" pitchFamily="34" charset="0"/>
                  </a:rPr>
                  <a:t>Materials kg</a:t>
                </a:r>
              </a:p>
              <a:p>
                <a:pPr marL="146094" indent="-146094" defTabSz="779173">
                  <a:spcBef>
                    <a:spcPts val="0"/>
                  </a:spcBef>
                  <a:buClrTx/>
                  <a:buSzPct val="100000"/>
                  <a:buFont typeface="Wingdings" panose="05000000000000000000" pitchFamily="2" charset="2"/>
                  <a:buChar char="§"/>
                </a:pPr>
                <a:r>
                  <a:rPr lang="en-GB" sz="1193" dirty="0">
                    <a:solidFill>
                      <a:prstClr val="black"/>
                    </a:solidFill>
                    <a:latin typeface="Calibri" panose="020F0502020204030204" pitchFamily="34" charset="0"/>
                  </a:rPr>
                  <a:t>PP              0.4</a:t>
                </a:r>
              </a:p>
              <a:p>
                <a:pPr marL="146094" indent="-146094" defTabSz="779173">
                  <a:spcBef>
                    <a:spcPts val="0"/>
                  </a:spcBef>
                  <a:buClrTx/>
                  <a:buSzPct val="100000"/>
                  <a:buFont typeface="Wingdings" panose="05000000000000000000" pitchFamily="2" charset="2"/>
                  <a:buChar char="§"/>
                </a:pPr>
                <a:r>
                  <a:rPr lang="en-GB" sz="1193" dirty="0">
                    <a:solidFill>
                      <a:prstClr val="black"/>
                    </a:solidFill>
                    <a:latin typeface="Calibri" panose="020F0502020204030204" pitchFamily="34" charset="0"/>
                  </a:rPr>
                  <a:t>Stainless   0.25</a:t>
                </a:r>
              </a:p>
              <a:p>
                <a:pPr marL="146094" indent="-146094" defTabSz="779173">
                  <a:spcBef>
                    <a:spcPts val="0"/>
                  </a:spcBef>
                  <a:buClrTx/>
                  <a:buSzPct val="100000"/>
                  <a:buFont typeface="Wingdings" panose="05000000000000000000" pitchFamily="2" charset="2"/>
                  <a:buChar char="§"/>
                </a:pPr>
                <a:r>
                  <a:rPr lang="en-GB" sz="1193" dirty="0" err="1">
                    <a:solidFill>
                      <a:prstClr val="black"/>
                    </a:solidFill>
                    <a:latin typeface="Calibri" panose="020F0502020204030204" pitchFamily="34" charset="0"/>
                  </a:rPr>
                  <a:t>Nichrome</a:t>
                </a:r>
                <a:r>
                  <a:rPr lang="en-GB" sz="1193" dirty="0">
                    <a:solidFill>
                      <a:prstClr val="black"/>
                    </a:solidFill>
                    <a:latin typeface="Calibri" panose="020F0502020204030204" pitchFamily="34" charset="0"/>
                  </a:rPr>
                  <a:t> 0.05</a:t>
                </a:r>
              </a:p>
              <a:p>
                <a:pPr marL="146094" indent="-146094" defTabSz="779173">
                  <a:spcBef>
                    <a:spcPts val="0"/>
                  </a:spcBef>
                  <a:buClrTx/>
                  <a:buSzPct val="100000"/>
                  <a:buFont typeface="Wingdings" panose="05000000000000000000" pitchFamily="2" charset="2"/>
                  <a:buChar char="§"/>
                </a:pPr>
                <a:r>
                  <a:rPr lang="en-GB" sz="1193" dirty="0">
                    <a:solidFill>
                      <a:prstClr val="black"/>
                    </a:solidFill>
                    <a:latin typeface="Calibri" panose="020F0502020204030204" pitchFamily="34" charset="0"/>
                  </a:rPr>
                  <a:t>Copper      0.1</a:t>
                </a:r>
              </a:p>
              <a:p>
                <a:pPr defTabSz="779173"/>
                <a:endParaRPr lang="en-US" sz="1023" dirty="0">
                  <a:solidFill>
                    <a:prstClr val="black"/>
                  </a:solidFill>
                </a:endParaRPr>
              </a:p>
            </p:txBody>
          </p:sp>
          <p:pic>
            <p:nvPicPr>
              <p:cNvPr id="20" name="Picture 3">
                <a:extLst>
                  <a:ext uri="{FF2B5EF4-FFF2-40B4-BE49-F238E27FC236}">
                    <a16:creationId xmlns:a16="http://schemas.microsoft.com/office/drawing/2014/main" id="{9EE3652E-8DC9-2AAD-21C5-BADB225846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6587" y="941176"/>
                <a:ext cx="513933" cy="457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a:extLst>
                  <a:ext uri="{FF2B5EF4-FFF2-40B4-BE49-F238E27FC236}">
                    <a16:creationId xmlns:a16="http://schemas.microsoft.com/office/drawing/2014/main" id="{CB082376-5BEC-F240-930C-699CD010CBBD}"/>
                  </a:ext>
                </a:extLst>
              </p:cNvPr>
              <p:cNvSpPr/>
              <p:nvPr/>
            </p:nvSpPr>
            <p:spPr bwMode="auto">
              <a:xfrm>
                <a:off x="2363087" y="1533007"/>
                <a:ext cx="1492350" cy="369412"/>
              </a:xfrm>
              <a:prstGeom prst="rect">
                <a:avLst/>
              </a:prstGeom>
              <a:no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spAutoFit/>
              </a:bodyPr>
              <a:lstStyle/>
              <a:p>
                <a:pPr defTabSz="779173"/>
                <a:endParaRPr lang="en-US" sz="1534" b="1">
                  <a:solidFill>
                    <a:prstClr val="black"/>
                  </a:solidFill>
                </a:endParaRPr>
              </a:p>
            </p:txBody>
          </p:sp>
        </p:grpSp>
        <p:grpSp>
          <p:nvGrpSpPr>
            <p:cNvPr id="16" name="Group 15">
              <a:extLst>
                <a:ext uri="{FF2B5EF4-FFF2-40B4-BE49-F238E27FC236}">
                  <a16:creationId xmlns:a16="http://schemas.microsoft.com/office/drawing/2014/main" id="{354A39A8-7C6F-AC4C-DD82-AE8C061E0268}"/>
                </a:ext>
              </a:extLst>
            </p:cNvPr>
            <p:cNvGrpSpPr/>
            <p:nvPr/>
          </p:nvGrpSpPr>
          <p:grpSpPr>
            <a:xfrm>
              <a:off x="1595415" y="1604610"/>
              <a:ext cx="794677" cy="917765"/>
              <a:chOff x="1595415" y="1604610"/>
              <a:chExt cx="794677" cy="917765"/>
            </a:xfrm>
          </p:grpSpPr>
          <p:sp>
            <p:nvSpPr>
              <p:cNvPr id="17" name="Right Arrow 71">
                <a:extLst>
                  <a:ext uri="{FF2B5EF4-FFF2-40B4-BE49-F238E27FC236}">
                    <a16:creationId xmlns:a16="http://schemas.microsoft.com/office/drawing/2014/main" id="{133744B6-4A7F-29C9-5CF6-B09D6E36B0CF}"/>
                  </a:ext>
                </a:extLst>
              </p:cNvPr>
              <p:cNvSpPr/>
              <p:nvPr/>
            </p:nvSpPr>
            <p:spPr bwMode="auto">
              <a:xfrm>
                <a:off x="1614808" y="1604610"/>
                <a:ext cx="775284" cy="917765"/>
              </a:xfrm>
              <a:prstGeom prst="right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spAutoFit/>
              </a:bodyPr>
              <a:lstStyle/>
              <a:p>
                <a:pPr defTabSz="779173"/>
                <a:endParaRPr lang="en-US" sz="1534" b="1">
                  <a:solidFill>
                    <a:prstClr val="black"/>
                  </a:solidFill>
                </a:endParaRPr>
              </a:p>
            </p:txBody>
          </p:sp>
          <p:sp>
            <p:nvSpPr>
              <p:cNvPr id="18" name="TextBox 17">
                <a:extLst>
                  <a:ext uri="{FF2B5EF4-FFF2-40B4-BE49-F238E27FC236}">
                    <a16:creationId xmlns:a16="http://schemas.microsoft.com/office/drawing/2014/main" id="{8782540A-6BB5-DF58-75EB-77E81ED12AC0}"/>
                  </a:ext>
                </a:extLst>
              </p:cNvPr>
              <p:cNvSpPr txBox="1"/>
              <p:nvPr/>
            </p:nvSpPr>
            <p:spPr>
              <a:xfrm>
                <a:off x="1595415" y="1911590"/>
                <a:ext cx="681107" cy="264019"/>
              </a:xfrm>
              <a:prstGeom prst="rect">
                <a:avLst/>
              </a:prstGeom>
              <a:noFill/>
              <a:ln>
                <a:noFill/>
              </a:ln>
            </p:spPr>
            <p:txBody>
              <a:bodyPr wrap="square" rtlCol="0">
                <a:spAutoFit/>
              </a:bodyPr>
              <a:lstStyle/>
              <a:p>
                <a:pPr algn="ctr" defTabSz="779173">
                  <a:spcBef>
                    <a:spcPts val="0"/>
                  </a:spcBef>
                  <a:spcAft>
                    <a:spcPts val="0"/>
                  </a:spcAft>
                </a:pPr>
                <a:r>
                  <a:rPr lang="en-GB" sz="1193" dirty="0">
                    <a:solidFill>
                      <a:prstClr val="black"/>
                    </a:solidFill>
                    <a:latin typeface="Calibri" panose="020F0502020204030204" pitchFamily="34" charset="0"/>
                    <a:cs typeface="Calibri" panose="020F0502020204030204" pitchFamily="34" charset="0"/>
                  </a:rPr>
                  <a:t>China</a:t>
                </a:r>
                <a:endParaRPr lang="en-US" sz="1193" dirty="0">
                  <a:solidFill>
                    <a:prstClr val="black"/>
                  </a:solidFill>
                  <a:latin typeface="Calibri" panose="020F0502020204030204" pitchFamily="34" charset="0"/>
                  <a:cs typeface="Calibri" panose="020F0502020204030204" pitchFamily="34" charset="0"/>
                </a:endParaRPr>
              </a:p>
            </p:txBody>
          </p:sp>
        </p:grpSp>
      </p:grpSp>
      <p:grpSp>
        <p:nvGrpSpPr>
          <p:cNvPr id="22" name="Group 21">
            <a:extLst>
              <a:ext uri="{FF2B5EF4-FFF2-40B4-BE49-F238E27FC236}">
                <a16:creationId xmlns:a16="http://schemas.microsoft.com/office/drawing/2014/main" id="{989E28C9-DEEF-C8EF-C7EB-11B1C2DB17B8}"/>
              </a:ext>
            </a:extLst>
          </p:cNvPr>
          <p:cNvGrpSpPr/>
          <p:nvPr/>
        </p:nvGrpSpPr>
        <p:grpSpPr>
          <a:xfrm>
            <a:off x="8368429" y="3325278"/>
            <a:ext cx="2635682" cy="2296808"/>
            <a:chOff x="6593321" y="3311917"/>
            <a:chExt cx="2522095" cy="2197825"/>
          </a:xfrm>
        </p:grpSpPr>
        <p:grpSp>
          <p:nvGrpSpPr>
            <p:cNvPr id="23" name="Group 22">
              <a:extLst>
                <a:ext uri="{FF2B5EF4-FFF2-40B4-BE49-F238E27FC236}">
                  <a16:creationId xmlns:a16="http://schemas.microsoft.com/office/drawing/2014/main" id="{AE13EC21-EB8A-64EB-2C2C-D7175187E8E3}"/>
                </a:ext>
              </a:extLst>
            </p:cNvPr>
            <p:cNvGrpSpPr/>
            <p:nvPr/>
          </p:nvGrpSpPr>
          <p:grpSpPr>
            <a:xfrm>
              <a:off x="6593321" y="3924211"/>
              <a:ext cx="2522095" cy="1585531"/>
              <a:chOff x="6375676" y="4085854"/>
              <a:chExt cx="2522095" cy="1585531"/>
            </a:xfrm>
          </p:grpSpPr>
          <p:grpSp>
            <p:nvGrpSpPr>
              <p:cNvPr id="25" name="Group 24">
                <a:extLst>
                  <a:ext uri="{FF2B5EF4-FFF2-40B4-BE49-F238E27FC236}">
                    <a16:creationId xmlns:a16="http://schemas.microsoft.com/office/drawing/2014/main" id="{123B0B70-FC5A-01BB-4498-3891AE124D2B}"/>
                  </a:ext>
                </a:extLst>
              </p:cNvPr>
              <p:cNvGrpSpPr/>
              <p:nvPr/>
            </p:nvGrpSpPr>
            <p:grpSpPr>
              <a:xfrm>
                <a:off x="6375676" y="4085854"/>
                <a:ext cx="2522095" cy="1140969"/>
                <a:chOff x="6375676" y="4085854"/>
                <a:chExt cx="2522095" cy="1140969"/>
              </a:xfrm>
            </p:grpSpPr>
            <p:pic>
              <p:nvPicPr>
                <p:cNvPr id="27" name="Picture 5">
                  <a:extLst>
                    <a:ext uri="{FF2B5EF4-FFF2-40B4-BE49-F238E27FC236}">
                      <a16:creationId xmlns:a16="http://schemas.microsoft.com/office/drawing/2014/main" id="{55291AF6-6730-DFF0-60FA-CD11091A09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9946" y="4085854"/>
                  <a:ext cx="16478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ight Arrow 89">
                  <a:extLst>
                    <a:ext uri="{FF2B5EF4-FFF2-40B4-BE49-F238E27FC236}">
                      <a16:creationId xmlns:a16="http://schemas.microsoft.com/office/drawing/2014/main" id="{FAF8B9F8-0202-DB71-D93A-D1222387B08A}"/>
                    </a:ext>
                  </a:extLst>
                </p:cNvPr>
                <p:cNvSpPr/>
                <p:nvPr/>
              </p:nvSpPr>
              <p:spPr bwMode="auto">
                <a:xfrm>
                  <a:off x="6375676" y="4493002"/>
                  <a:ext cx="619897" cy="733821"/>
                </a:xfrm>
                <a:prstGeom prst="right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spAutoFit/>
                </a:bodyPr>
                <a:lstStyle/>
                <a:p>
                  <a:pPr defTabSz="779173"/>
                  <a:endParaRPr lang="en-US" sz="1534" b="1">
                    <a:solidFill>
                      <a:prstClr val="black"/>
                    </a:solidFill>
                  </a:endParaRPr>
                </a:p>
              </p:txBody>
            </p:sp>
          </p:grpSp>
          <p:sp>
            <p:nvSpPr>
              <p:cNvPr id="26" name="TextBox 25">
                <a:extLst>
                  <a:ext uri="{FF2B5EF4-FFF2-40B4-BE49-F238E27FC236}">
                    <a16:creationId xmlns:a16="http://schemas.microsoft.com/office/drawing/2014/main" id="{28E1B4D5-68BA-FF08-2C47-B023B648B8B5}"/>
                  </a:ext>
                </a:extLst>
              </p:cNvPr>
              <p:cNvSpPr txBox="1"/>
              <p:nvPr/>
            </p:nvSpPr>
            <p:spPr>
              <a:xfrm>
                <a:off x="7590454" y="5347575"/>
                <a:ext cx="764185" cy="323810"/>
              </a:xfrm>
              <a:prstGeom prst="rect">
                <a:avLst/>
              </a:prstGeom>
              <a:noFill/>
            </p:spPr>
            <p:txBody>
              <a:bodyPr wrap="none" rtlCol="0">
                <a:spAutoFit/>
              </a:bodyPr>
              <a:lstStyle/>
              <a:p>
                <a:pPr algn="ctr" defTabSz="779173">
                  <a:spcBef>
                    <a:spcPts val="0"/>
                  </a:spcBef>
                  <a:spcAft>
                    <a:spcPts val="0"/>
                  </a:spcAft>
                </a:pPr>
                <a:r>
                  <a:rPr lang="en-GB" sz="1193" dirty="0">
                    <a:solidFill>
                      <a:prstClr val="black"/>
                    </a:solidFill>
                    <a:latin typeface="Calibri" panose="020F0502020204030204" pitchFamily="34" charset="0"/>
                    <a:cs typeface="Calibri" panose="020F0502020204030204" pitchFamily="34" charset="0"/>
                  </a:rPr>
                  <a:t>Recycle</a:t>
                </a:r>
                <a:endParaRPr lang="en-US" sz="1193" dirty="0">
                  <a:solidFill>
                    <a:prstClr val="black"/>
                  </a:solidFill>
                  <a:latin typeface="Calibri" panose="020F0502020204030204" pitchFamily="34" charset="0"/>
                  <a:cs typeface="Calibri" panose="020F0502020204030204" pitchFamily="34" charset="0"/>
                </a:endParaRPr>
              </a:p>
            </p:txBody>
          </p:sp>
        </p:grpSp>
        <p:sp>
          <p:nvSpPr>
            <p:cNvPr id="24" name="Rectangle 23">
              <a:extLst>
                <a:ext uri="{FF2B5EF4-FFF2-40B4-BE49-F238E27FC236}">
                  <a16:creationId xmlns:a16="http://schemas.microsoft.com/office/drawing/2014/main" id="{429A7A28-7A02-D836-F2F4-0C369C607459}"/>
                </a:ext>
              </a:extLst>
            </p:cNvPr>
            <p:cNvSpPr/>
            <p:nvPr/>
          </p:nvSpPr>
          <p:spPr>
            <a:xfrm>
              <a:off x="7738250" y="3311917"/>
              <a:ext cx="993919" cy="323964"/>
            </a:xfrm>
            <a:prstGeom prst="rect">
              <a:avLst/>
            </a:prstGeom>
          </p:spPr>
          <p:txBody>
            <a:bodyPr wrap="none">
              <a:spAutoFit/>
            </a:bodyPr>
            <a:lstStyle/>
            <a:p>
              <a:pPr defTabSz="779173">
                <a:spcBef>
                  <a:spcPts val="0"/>
                </a:spcBef>
              </a:pPr>
              <a:r>
                <a:rPr lang="en-GB" sz="1600" b="1" dirty="0">
                  <a:solidFill>
                    <a:prstClr val="black"/>
                  </a:solidFill>
                </a:rPr>
                <a:t>End of life</a:t>
              </a:r>
            </a:p>
          </p:txBody>
        </p:sp>
      </p:grpSp>
      <p:grpSp>
        <p:nvGrpSpPr>
          <p:cNvPr id="29" name="Group 28">
            <a:extLst>
              <a:ext uri="{FF2B5EF4-FFF2-40B4-BE49-F238E27FC236}">
                <a16:creationId xmlns:a16="http://schemas.microsoft.com/office/drawing/2014/main" id="{37468EF5-9FEB-2DE6-1B75-6C27E51FC70D}"/>
              </a:ext>
            </a:extLst>
          </p:cNvPr>
          <p:cNvGrpSpPr/>
          <p:nvPr/>
        </p:nvGrpSpPr>
        <p:grpSpPr>
          <a:xfrm>
            <a:off x="5190855" y="3329236"/>
            <a:ext cx="3033820" cy="3003597"/>
            <a:chOff x="3526835" y="3311917"/>
            <a:chExt cx="2903074" cy="2874155"/>
          </a:xfrm>
        </p:grpSpPr>
        <p:grpSp>
          <p:nvGrpSpPr>
            <p:cNvPr id="30" name="Group 29">
              <a:extLst>
                <a:ext uri="{FF2B5EF4-FFF2-40B4-BE49-F238E27FC236}">
                  <a16:creationId xmlns:a16="http://schemas.microsoft.com/office/drawing/2014/main" id="{E90F5F34-593B-B474-4B82-E56B11069D7B}"/>
                </a:ext>
              </a:extLst>
            </p:cNvPr>
            <p:cNvGrpSpPr/>
            <p:nvPr/>
          </p:nvGrpSpPr>
          <p:grpSpPr>
            <a:xfrm>
              <a:off x="3526835" y="3311917"/>
              <a:ext cx="2903074" cy="2874155"/>
              <a:chOff x="3526835" y="3311917"/>
              <a:chExt cx="2903074" cy="2874155"/>
            </a:xfrm>
          </p:grpSpPr>
          <p:grpSp>
            <p:nvGrpSpPr>
              <p:cNvPr id="32" name="Group 31">
                <a:extLst>
                  <a:ext uri="{FF2B5EF4-FFF2-40B4-BE49-F238E27FC236}">
                    <a16:creationId xmlns:a16="http://schemas.microsoft.com/office/drawing/2014/main" id="{75BDEAE3-A410-EB00-0BDC-D049525B71DE}"/>
                  </a:ext>
                </a:extLst>
              </p:cNvPr>
              <p:cNvGrpSpPr/>
              <p:nvPr/>
            </p:nvGrpSpPr>
            <p:grpSpPr>
              <a:xfrm>
                <a:off x="3526835" y="3629509"/>
                <a:ext cx="2903074" cy="2556563"/>
                <a:chOff x="3444186" y="3699324"/>
                <a:chExt cx="2903074" cy="2556563"/>
              </a:xfrm>
            </p:grpSpPr>
            <p:grpSp>
              <p:nvGrpSpPr>
                <p:cNvPr id="34" name="Group 33">
                  <a:extLst>
                    <a:ext uri="{FF2B5EF4-FFF2-40B4-BE49-F238E27FC236}">
                      <a16:creationId xmlns:a16="http://schemas.microsoft.com/office/drawing/2014/main" id="{7ACC7003-245E-CBF3-8A3D-21EF5C794D89}"/>
                    </a:ext>
                  </a:extLst>
                </p:cNvPr>
                <p:cNvGrpSpPr/>
                <p:nvPr/>
              </p:nvGrpSpPr>
              <p:grpSpPr>
                <a:xfrm>
                  <a:off x="3444186" y="3699324"/>
                  <a:ext cx="2633506" cy="2011680"/>
                  <a:chOff x="3444186" y="3699324"/>
                  <a:chExt cx="2633506" cy="2011680"/>
                </a:xfrm>
              </p:grpSpPr>
              <p:sp>
                <p:nvSpPr>
                  <p:cNvPr id="36" name="Right Arrow 81">
                    <a:extLst>
                      <a:ext uri="{FF2B5EF4-FFF2-40B4-BE49-F238E27FC236}">
                        <a16:creationId xmlns:a16="http://schemas.microsoft.com/office/drawing/2014/main" id="{0919C85D-EB80-C872-E87E-BB410B21B192}"/>
                      </a:ext>
                    </a:extLst>
                  </p:cNvPr>
                  <p:cNvSpPr/>
                  <p:nvPr/>
                </p:nvSpPr>
                <p:spPr bwMode="auto">
                  <a:xfrm>
                    <a:off x="3444186" y="4417545"/>
                    <a:ext cx="619897" cy="733822"/>
                  </a:xfrm>
                  <a:prstGeom prst="right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spAutoFit/>
                  </a:bodyPr>
                  <a:lstStyle/>
                  <a:p>
                    <a:pPr defTabSz="779173"/>
                    <a:endParaRPr lang="en-US" sz="1534" b="1">
                      <a:solidFill>
                        <a:prstClr val="black"/>
                      </a:solidFill>
                    </a:endParaRPr>
                  </a:p>
                </p:txBody>
              </p:sp>
              <p:pic>
                <p:nvPicPr>
                  <p:cNvPr id="37" name="Picture 6">
                    <a:extLst>
                      <a:ext uri="{FF2B5EF4-FFF2-40B4-BE49-F238E27FC236}">
                        <a16:creationId xmlns:a16="http://schemas.microsoft.com/office/drawing/2014/main" id="{9562657E-2021-ACF3-A901-B2A70C8C1C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6399" y="3699324"/>
                    <a:ext cx="1711293"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 name="TextBox 34">
                  <a:extLst>
                    <a:ext uri="{FF2B5EF4-FFF2-40B4-BE49-F238E27FC236}">
                      <a16:creationId xmlns:a16="http://schemas.microsoft.com/office/drawing/2014/main" id="{EB92BA8E-A1DA-F799-10CF-09B34FC8FF8F}"/>
                    </a:ext>
                  </a:extLst>
                </p:cNvPr>
                <p:cNvSpPr txBox="1"/>
                <p:nvPr/>
              </p:nvSpPr>
              <p:spPr>
                <a:xfrm>
                  <a:off x="4232300" y="5716630"/>
                  <a:ext cx="2114960" cy="539257"/>
                </a:xfrm>
                <a:prstGeom prst="rect">
                  <a:avLst/>
                </a:prstGeom>
                <a:noFill/>
              </p:spPr>
              <p:txBody>
                <a:bodyPr wrap="none" rtlCol="0">
                  <a:spAutoFit/>
                </a:bodyPr>
                <a:lstStyle/>
                <a:p>
                  <a:pPr algn="ctr" defTabSz="779173">
                    <a:spcBef>
                      <a:spcPts val="0"/>
                    </a:spcBef>
                    <a:spcAft>
                      <a:spcPts val="0"/>
                    </a:spcAft>
                  </a:pPr>
                  <a:r>
                    <a:rPr lang="en-GB" sz="1193" dirty="0">
                      <a:solidFill>
                        <a:prstClr val="black"/>
                      </a:solidFill>
                      <a:latin typeface="Calibri" panose="020F0502020204030204" pitchFamily="34" charset="0"/>
                      <a:cs typeface="Calibri" panose="020F0502020204030204" pitchFamily="34" charset="0"/>
                    </a:rPr>
                    <a:t>2 kW, 2 minutes, </a:t>
                  </a:r>
                </a:p>
                <a:p>
                  <a:pPr algn="ctr" defTabSz="779173">
                    <a:spcBef>
                      <a:spcPts val="0"/>
                    </a:spcBef>
                    <a:spcAft>
                      <a:spcPts val="0"/>
                    </a:spcAft>
                  </a:pPr>
                  <a:r>
                    <a:rPr lang="en-GB" sz="1193" dirty="0">
                      <a:solidFill>
                        <a:prstClr val="black"/>
                      </a:solidFill>
                      <a:latin typeface="Calibri" panose="020F0502020204030204" pitchFamily="34" charset="0"/>
                      <a:cs typeface="Calibri" panose="020F0502020204030204" pitchFamily="34" charset="0"/>
                    </a:rPr>
                    <a:t> Three times a day 3 years</a:t>
                  </a:r>
                  <a:endParaRPr lang="en-US" sz="1193" dirty="0">
                    <a:solidFill>
                      <a:prstClr val="black"/>
                    </a:solidFill>
                    <a:latin typeface="Calibri" panose="020F0502020204030204" pitchFamily="34" charset="0"/>
                    <a:cs typeface="Calibri" panose="020F0502020204030204" pitchFamily="34" charset="0"/>
                  </a:endParaRPr>
                </a:p>
              </p:txBody>
            </p:sp>
          </p:grpSp>
          <p:sp>
            <p:nvSpPr>
              <p:cNvPr id="33" name="Rectangle 32">
                <a:extLst>
                  <a:ext uri="{FF2B5EF4-FFF2-40B4-BE49-F238E27FC236}">
                    <a16:creationId xmlns:a16="http://schemas.microsoft.com/office/drawing/2014/main" id="{431B3926-5E1A-46C5-4852-9677C224AC4A}"/>
                  </a:ext>
                </a:extLst>
              </p:cNvPr>
              <p:cNvSpPr/>
              <p:nvPr/>
            </p:nvSpPr>
            <p:spPr>
              <a:xfrm>
                <a:off x="4771035" y="3311917"/>
                <a:ext cx="481958" cy="323964"/>
              </a:xfrm>
              <a:prstGeom prst="rect">
                <a:avLst/>
              </a:prstGeom>
            </p:spPr>
            <p:txBody>
              <a:bodyPr wrap="none">
                <a:spAutoFit/>
              </a:bodyPr>
              <a:lstStyle/>
              <a:p>
                <a:pPr defTabSz="779173">
                  <a:spcBef>
                    <a:spcPts val="0"/>
                  </a:spcBef>
                </a:pPr>
                <a:r>
                  <a:rPr lang="en-GB" sz="1600" b="1" dirty="0">
                    <a:solidFill>
                      <a:prstClr val="black"/>
                    </a:solidFill>
                  </a:rPr>
                  <a:t>Use</a:t>
                </a:r>
              </a:p>
            </p:txBody>
          </p:sp>
        </p:grpSp>
        <p:pic>
          <p:nvPicPr>
            <p:cNvPr id="31" name="Picture 27">
              <a:extLst>
                <a:ext uri="{FF2B5EF4-FFF2-40B4-BE49-F238E27FC236}">
                  <a16:creationId xmlns:a16="http://schemas.microsoft.com/office/drawing/2014/main" id="{5824C561-9515-DBDF-D47A-966D6F1022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7822" y="4256081"/>
              <a:ext cx="432381" cy="4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Group 37">
            <a:extLst>
              <a:ext uri="{FF2B5EF4-FFF2-40B4-BE49-F238E27FC236}">
                <a16:creationId xmlns:a16="http://schemas.microsoft.com/office/drawing/2014/main" id="{5BC5471B-7F91-C464-42B8-17EEB930A9B6}"/>
              </a:ext>
            </a:extLst>
          </p:cNvPr>
          <p:cNvGrpSpPr/>
          <p:nvPr/>
        </p:nvGrpSpPr>
        <p:grpSpPr>
          <a:xfrm>
            <a:off x="1609708" y="2986724"/>
            <a:ext cx="3315318" cy="3002856"/>
            <a:chOff x="544354" y="3311917"/>
            <a:chExt cx="2703145" cy="2448379"/>
          </a:xfrm>
        </p:grpSpPr>
        <p:grpSp>
          <p:nvGrpSpPr>
            <p:cNvPr id="39" name="Group 38">
              <a:extLst>
                <a:ext uri="{FF2B5EF4-FFF2-40B4-BE49-F238E27FC236}">
                  <a16:creationId xmlns:a16="http://schemas.microsoft.com/office/drawing/2014/main" id="{3002E8D1-0324-0803-553F-257E3CF46F4F}"/>
                </a:ext>
              </a:extLst>
            </p:cNvPr>
            <p:cNvGrpSpPr/>
            <p:nvPr/>
          </p:nvGrpSpPr>
          <p:grpSpPr>
            <a:xfrm>
              <a:off x="544354" y="3657176"/>
              <a:ext cx="2703145" cy="2103120"/>
              <a:chOff x="544354" y="3634541"/>
              <a:chExt cx="2703145" cy="2103120"/>
            </a:xfrm>
          </p:grpSpPr>
          <p:pic>
            <p:nvPicPr>
              <p:cNvPr id="41" name="Picture 7">
                <a:extLst>
                  <a:ext uri="{FF2B5EF4-FFF2-40B4-BE49-F238E27FC236}">
                    <a16:creationId xmlns:a16="http://schemas.microsoft.com/office/drawing/2014/main" id="{933E20FB-E388-2F7F-7E4C-7FD2D445C8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354" y="3634541"/>
                <a:ext cx="2703145" cy="2103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2" name="Group 41">
                <a:extLst>
                  <a:ext uri="{FF2B5EF4-FFF2-40B4-BE49-F238E27FC236}">
                    <a16:creationId xmlns:a16="http://schemas.microsoft.com/office/drawing/2014/main" id="{169584F5-B69B-35D5-42DA-97DBCE26AD24}"/>
                  </a:ext>
                </a:extLst>
              </p:cNvPr>
              <p:cNvGrpSpPr/>
              <p:nvPr/>
            </p:nvGrpSpPr>
            <p:grpSpPr>
              <a:xfrm>
                <a:off x="2262124" y="4623739"/>
                <a:ext cx="862859" cy="291941"/>
                <a:chOff x="2262124" y="4623739"/>
                <a:chExt cx="862859" cy="291941"/>
              </a:xfrm>
            </p:grpSpPr>
            <p:sp>
              <p:nvSpPr>
                <p:cNvPr id="43" name="Oval 42">
                  <a:extLst>
                    <a:ext uri="{FF2B5EF4-FFF2-40B4-BE49-F238E27FC236}">
                      <a16:creationId xmlns:a16="http://schemas.microsoft.com/office/drawing/2014/main" id="{FE15294C-4267-9EBA-1529-B5BFB22FDC57}"/>
                    </a:ext>
                  </a:extLst>
                </p:cNvPr>
                <p:cNvSpPr/>
                <p:nvPr/>
              </p:nvSpPr>
              <p:spPr bwMode="auto">
                <a:xfrm>
                  <a:off x="2262124" y="4623739"/>
                  <a:ext cx="91440" cy="91440"/>
                </a:xfrm>
                <a:prstGeom prst="ellipse">
                  <a:avLst/>
                </a:prstGeom>
                <a:noFill/>
                <a:ln w="1905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p:txBody>
            </p:sp>
            <p:sp>
              <p:nvSpPr>
                <p:cNvPr id="44" name="TextBox 43">
                  <a:extLst>
                    <a:ext uri="{FF2B5EF4-FFF2-40B4-BE49-F238E27FC236}">
                      <a16:creationId xmlns:a16="http://schemas.microsoft.com/office/drawing/2014/main" id="{C6915DEE-0671-9B1F-61B9-0A70E0BF5746}"/>
                    </a:ext>
                  </a:extLst>
                </p:cNvPr>
                <p:cNvSpPr txBox="1"/>
                <p:nvPr/>
              </p:nvSpPr>
              <p:spPr>
                <a:xfrm>
                  <a:off x="2364839" y="4669459"/>
                  <a:ext cx="760144" cy="246221"/>
                </a:xfrm>
                <a:prstGeom prst="rect">
                  <a:avLst/>
                </a:prstGeom>
                <a:noFill/>
              </p:spPr>
              <p:txBody>
                <a:bodyPr wrap="none" rtlCol="0">
                  <a:spAutoFit/>
                </a:bodyPr>
                <a:lstStyle/>
                <a:p>
                  <a:r>
                    <a:rPr lang="en-GB" sz="1000" b="1" i="1" dirty="0">
                      <a:solidFill>
                        <a:srgbClr val="FF0000"/>
                      </a:solidFill>
                    </a:rPr>
                    <a:t>Shanghai</a:t>
                  </a:r>
                  <a:endParaRPr lang="en-US" sz="1000" b="1" i="1" dirty="0">
                    <a:solidFill>
                      <a:srgbClr val="FF0000"/>
                    </a:solidFill>
                  </a:endParaRPr>
                </a:p>
              </p:txBody>
            </p:sp>
          </p:grpSp>
        </p:grpSp>
        <p:sp>
          <p:nvSpPr>
            <p:cNvPr id="40" name="Rectangle 39">
              <a:extLst>
                <a:ext uri="{FF2B5EF4-FFF2-40B4-BE49-F238E27FC236}">
                  <a16:creationId xmlns:a16="http://schemas.microsoft.com/office/drawing/2014/main" id="{24CD8A11-7B98-CCC3-0F4E-0D0794E9966E}"/>
                </a:ext>
              </a:extLst>
            </p:cNvPr>
            <p:cNvSpPr/>
            <p:nvPr/>
          </p:nvSpPr>
          <p:spPr>
            <a:xfrm>
              <a:off x="1162554" y="3311917"/>
              <a:ext cx="817978" cy="276040"/>
            </a:xfrm>
            <a:prstGeom prst="rect">
              <a:avLst/>
            </a:prstGeom>
          </p:spPr>
          <p:txBody>
            <a:bodyPr wrap="none">
              <a:spAutoFit/>
            </a:bodyPr>
            <a:lstStyle/>
            <a:p>
              <a:pPr>
                <a:spcBef>
                  <a:spcPts val="0"/>
                </a:spcBef>
              </a:pPr>
              <a:r>
                <a:rPr lang="en-GB" sz="1600" b="1" dirty="0"/>
                <a:t>Transport</a:t>
              </a:r>
            </a:p>
          </p:txBody>
        </p:sp>
      </p:grpSp>
      <p:grpSp>
        <p:nvGrpSpPr>
          <p:cNvPr id="45" name="Group 44">
            <a:extLst>
              <a:ext uri="{FF2B5EF4-FFF2-40B4-BE49-F238E27FC236}">
                <a16:creationId xmlns:a16="http://schemas.microsoft.com/office/drawing/2014/main" id="{DBEE4930-24A7-2614-0094-B6D0CF6F102A}"/>
              </a:ext>
            </a:extLst>
          </p:cNvPr>
          <p:cNvGrpSpPr/>
          <p:nvPr/>
        </p:nvGrpSpPr>
        <p:grpSpPr>
          <a:xfrm>
            <a:off x="-44198" y="2881549"/>
            <a:ext cx="3864714" cy="2311431"/>
            <a:chOff x="-793938" y="3207203"/>
            <a:chExt cx="3151097" cy="1884626"/>
          </a:xfrm>
        </p:grpSpPr>
        <p:sp>
          <p:nvSpPr>
            <p:cNvPr id="46" name="TextBox 45">
              <a:extLst>
                <a:ext uri="{FF2B5EF4-FFF2-40B4-BE49-F238E27FC236}">
                  <a16:creationId xmlns:a16="http://schemas.microsoft.com/office/drawing/2014/main" id="{A4A1E2C9-0924-3AD9-1342-E43DFE198201}"/>
                </a:ext>
              </a:extLst>
            </p:cNvPr>
            <p:cNvSpPr txBox="1"/>
            <p:nvPr/>
          </p:nvSpPr>
          <p:spPr>
            <a:xfrm>
              <a:off x="-793938" y="3207203"/>
              <a:ext cx="2236669" cy="426608"/>
            </a:xfrm>
            <a:prstGeom prst="rect">
              <a:avLst/>
            </a:prstGeom>
            <a:noFill/>
          </p:spPr>
          <p:txBody>
            <a:bodyPr wrap="square" rtlCol="0">
              <a:spAutoFit/>
            </a:bodyPr>
            <a:lstStyle/>
            <a:p>
              <a:pPr algn="ctr">
                <a:spcBef>
                  <a:spcPts val="0"/>
                </a:spcBef>
                <a:spcAft>
                  <a:spcPts val="0"/>
                </a:spcAft>
              </a:pPr>
              <a:r>
                <a:rPr lang="en-GB" sz="1400" dirty="0">
                  <a:latin typeface="Calibri" panose="020F0502020204030204" pitchFamily="34" charset="0"/>
                  <a:cs typeface="Calibri" panose="020F0502020204030204" pitchFamily="34" charset="0"/>
                </a:rPr>
                <a:t>11, 866 miles – 21,950 km sea</a:t>
              </a:r>
            </a:p>
            <a:p>
              <a:pPr algn="ctr">
                <a:spcBef>
                  <a:spcPts val="0"/>
                </a:spcBef>
                <a:spcAft>
                  <a:spcPts val="0"/>
                </a:spcAft>
              </a:pPr>
              <a:r>
                <a:rPr lang="en-GB" sz="1400" dirty="0">
                  <a:latin typeface="Calibri" panose="020F0502020204030204" pitchFamily="34" charset="0"/>
                  <a:cs typeface="Calibri" panose="020F0502020204030204" pitchFamily="34" charset="0"/>
                </a:rPr>
                <a:t>192 km by road</a:t>
              </a:r>
              <a:endParaRPr lang="en-US" sz="1400" dirty="0">
                <a:latin typeface="Calibri" panose="020F0502020204030204" pitchFamily="34" charset="0"/>
                <a:cs typeface="Calibri" panose="020F0502020204030204" pitchFamily="34" charset="0"/>
              </a:endParaRPr>
            </a:p>
          </p:txBody>
        </p:sp>
        <p:grpSp>
          <p:nvGrpSpPr>
            <p:cNvPr id="47" name="Group 46">
              <a:extLst>
                <a:ext uri="{FF2B5EF4-FFF2-40B4-BE49-F238E27FC236}">
                  <a16:creationId xmlns:a16="http://schemas.microsoft.com/office/drawing/2014/main" id="{3FDC19B3-3B72-17A6-459F-2D3D85AA4741}"/>
                </a:ext>
              </a:extLst>
            </p:cNvPr>
            <p:cNvGrpSpPr/>
            <p:nvPr/>
          </p:nvGrpSpPr>
          <p:grpSpPr>
            <a:xfrm>
              <a:off x="212877" y="4020219"/>
              <a:ext cx="853119" cy="362022"/>
              <a:chOff x="130011" y="4054912"/>
              <a:chExt cx="853119" cy="362022"/>
            </a:xfrm>
          </p:grpSpPr>
          <p:sp>
            <p:nvSpPr>
              <p:cNvPr id="49" name="Oval 48">
                <a:extLst>
                  <a:ext uri="{FF2B5EF4-FFF2-40B4-BE49-F238E27FC236}">
                    <a16:creationId xmlns:a16="http://schemas.microsoft.com/office/drawing/2014/main" id="{188E6FA4-DFE2-AEB0-5951-711D5CB932D2}"/>
                  </a:ext>
                </a:extLst>
              </p:cNvPr>
              <p:cNvSpPr/>
              <p:nvPr/>
            </p:nvSpPr>
            <p:spPr bwMode="auto">
              <a:xfrm>
                <a:off x="634096" y="4325494"/>
                <a:ext cx="91440" cy="91440"/>
              </a:xfrm>
              <a:prstGeom prst="ellipse">
                <a:avLst/>
              </a:prstGeom>
              <a:noFill/>
              <a:ln w="1905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a16="http://schemas.microsoft.com/office/drawing/2014/main" id="{B0E17E2B-B2D8-F8AF-609C-F9737FCAE7FD}"/>
                  </a:ext>
                </a:extLst>
              </p:cNvPr>
              <p:cNvSpPr txBox="1"/>
              <p:nvPr/>
            </p:nvSpPr>
            <p:spPr>
              <a:xfrm>
                <a:off x="130011" y="4054912"/>
                <a:ext cx="853119" cy="246221"/>
              </a:xfrm>
              <a:prstGeom prst="rect">
                <a:avLst/>
              </a:prstGeom>
              <a:noFill/>
            </p:spPr>
            <p:txBody>
              <a:bodyPr wrap="none" rtlCol="0">
                <a:spAutoFit/>
              </a:bodyPr>
              <a:lstStyle/>
              <a:p>
                <a:r>
                  <a:rPr lang="en-GB" sz="1000" b="1" i="1" dirty="0">
                    <a:solidFill>
                      <a:srgbClr val="FF0000"/>
                    </a:solidFill>
                  </a:rPr>
                  <a:t>Cambridge</a:t>
                </a:r>
                <a:endParaRPr lang="en-US" sz="1000" b="1" i="1" dirty="0">
                  <a:solidFill>
                    <a:srgbClr val="FF0000"/>
                  </a:solidFill>
                </a:endParaRPr>
              </a:p>
            </p:txBody>
          </p:sp>
        </p:grpSp>
        <p:sp>
          <p:nvSpPr>
            <p:cNvPr id="48" name="Freeform 30">
              <a:extLst>
                <a:ext uri="{FF2B5EF4-FFF2-40B4-BE49-F238E27FC236}">
                  <a16:creationId xmlns:a16="http://schemas.microsoft.com/office/drawing/2014/main" id="{881DE32D-E15F-5850-4318-3C48A64654F8}"/>
                </a:ext>
              </a:extLst>
            </p:cNvPr>
            <p:cNvSpPr/>
            <p:nvPr/>
          </p:nvSpPr>
          <p:spPr bwMode="auto">
            <a:xfrm>
              <a:off x="564952" y="4377350"/>
              <a:ext cx="1792207" cy="714479"/>
            </a:xfrm>
            <a:custGeom>
              <a:avLst/>
              <a:gdLst>
                <a:gd name="connsiteX0" fmla="*/ 1779896 w 1792207"/>
                <a:gd name="connsiteY0" fmla="*/ 348559 h 714479"/>
                <a:gd name="connsiteX1" fmla="*/ 1784422 w 1792207"/>
                <a:gd name="connsiteY1" fmla="*/ 420987 h 714479"/>
                <a:gd name="connsiteX2" fmla="*/ 1689361 w 1792207"/>
                <a:gd name="connsiteY2" fmla="*/ 506995 h 714479"/>
                <a:gd name="connsiteX3" fmla="*/ 1576193 w 1792207"/>
                <a:gd name="connsiteY3" fmla="*/ 688064 h 714479"/>
                <a:gd name="connsiteX4" fmla="*/ 1539979 w 1792207"/>
                <a:gd name="connsiteY4" fmla="*/ 710698 h 714479"/>
                <a:gd name="connsiteX5" fmla="*/ 1481131 w 1792207"/>
                <a:gd name="connsiteY5" fmla="*/ 660903 h 714479"/>
                <a:gd name="connsiteX6" fmla="*/ 1417757 w 1792207"/>
                <a:gd name="connsiteY6" fmla="*/ 611109 h 714479"/>
                <a:gd name="connsiteX7" fmla="*/ 1272901 w 1792207"/>
                <a:gd name="connsiteY7" fmla="*/ 665430 h 714479"/>
                <a:gd name="connsiteX8" fmla="*/ 1060145 w 1792207"/>
                <a:gd name="connsiteY8" fmla="*/ 665430 h 714479"/>
                <a:gd name="connsiteX9" fmla="*/ 924343 w 1792207"/>
                <a:gd name="connsiteY9" fmla="*/ 556789 h 714479"/>
                <a:gd name="connsiteX10" fmla="*/ 829282 w 1792207"/>
                <a:gd name="connsiteY10" fmla="*/ 543208 h 714479"/>
                <a:gd name="connsiteX11" fmla="*/ 784014 w 1792207"/>
                <a:gd name="connsiteY11" fmla="*/ 556789 h 714479"/>
                <a:gd name="connsiteX12" fmla="*/ 752327 w 1792207"/>
                <a:gd name="connsiteY12" fmla="*/ 538682 h 714479"/>
                <a:gd name="connsiteX13" fmla="*/ 707060 w 1792207"/>
                <a:gd name="connsiteY13" fmla="*/ 448147 h 714479"/>
                <a:gd name="connsiteX14" fmla="*/ 593892 w 1792207"/>
                <a:gd name="connsiteY14" fmla="*/ 262551 h 714479"/>
                <a:gd name="connsiteX15" fmla="*/ 462616 w 1792207"/>
                <a:gd name="connsiteY15" fmla="*/ 244444 h 714479"/>
                <a:gd name="connsiteX16" fmla="*/ 390189 w 1792207"/>
                <a:gd name="connsiteY16" fmla="*/ 226337 h 714479"/>
                <a:gd name="connsiteX17" fmla="*/ 344921 w 1792207"/>
                <a:gd name="connsiteY17" fmla="*/ 185597 h 714479"/>
                <a:gd name="connsiteX18" fmla="*/ 240806 w 1792207"/>
                <a:gd name="connsiteY18" fmla="*/ 194650 h 714479"/>
                <a:gd name="connsiteX19" fmla="*/ 95951 w 1792207"/>
                <a:gd name="connsiteY19" fmla="*/ 226337 h 714479"/>
                <a:gd name="connsiteX20" fmla="*/ 9943 w 1792207"/>
                <a:gd name="connsiteY20" fmla="*/ 181070 h 714479"/>
                <a:gd name="connsiteX21" fmla="*/ 14470 w 1792207"/>
                <a:gd name="connsiteY21" fmla="*/ 58848 h 714479"/>
                <a:gd name="connsiteX22" fmla="*/ 123111 w 1792207"/>
                <a:gd name="connsiteY22" fmla="*/ 13581 h 714479"/>
                <a:gd name="connsiteX23" fmla="*/ 213646 w 1792207"/>
                <a:gd name="connsiteY23" fmla="*/ 0 h 714479"/>
                <a:gd name="connsiteX24" fmla="*/ 213646 w 1792207"/>
                <a:gd name="connsiteY24" fmla="*/ 0 h 7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2207" h="714479">
                  <a:moveTo>
                    <a:pt x="1779896" y="348559"/>
                  </a:moveTo>
                  <a:cubicBezTo>
                    <a:pt x="1789703" y="371570"/>
                    <a:pt x="1799511" y="394581"/>
                    <a:pt x="1784422" y="420987"/>
                  </a:cubicBezTo>
                  <a:cubicBezTo>
                    <a:pt x="1769333" y="447393"/>
                    <a:pt x="1724066" y="462482"/>
                    <a:pt x="1689361" y="506995"/>
                  </a:cubicBezTo>
                  <a:cubicBezTo>
                    <a:pt x="1654656" y="551508"/>
                    <a:pt x="1601090" y="654114"/>
                    <a:pt x="1576193" y="688064"/>
                  </a:cubicBezTo>
                  <a:cubicBezTo>
                    <a:pt x="1551296" y="722014"/>
                    <a:pt x="1555823" y="715225"/>
                    <a:pt x="1539979" y="710698"/>
                  </a:cubicBezTo>
                  <a:cubicBezTo>
                    <a:pt x="1524135" y="706171"/>
                    <a:pt x="1501501" y="677501"/>
                    <a:pt x="1481131" y="660903"/>
                  </a:cubicBezTo>
                  <a:cubicBezTo>
                    <a:pt x="1460761" y="644305"/>
                    <a:pt x="1452462" y="610355"/>
                    <a:pt x="1417757" y="611109"/>
                  </a:cubicBezTo>
                  <a:cubicBezTo>
                    <a:pt x="1383052" y="611863"/>
                    <a:pt x="1332503" y="656377"/>
                    <a:pt x="1272901" y="665430"/>
                  </a:cubicBezTo>
                  <a:cubicBezTo>
                    <a:pt x="1213299" y="674483"/>
                    <a:pt x="1118238" y="683537"/>
                    <a:pt x="1060145" y="665430"/>
                  </a:cubicBezTo>
                  <a:cubicBezTo>
                    <a:pt x="1002052" y="647323"/>
                    <a:pt x="962820" y="577159"/>
                    <a:pt x="924343" y="556789"/>
                  </a:cubicBezTo>
                  <a:cubicBezTo>
                    <a:pt x="885866" y="536419"/>
                    <a:pt x="852670" y="543208"/>
                    <a:pt x="829282" y="543208"/>
                  </a:cubicBezTo>
                  <a:cubicBezTo>
                    <a:pt x="805894" y="543208"/>
                    <a:pt x="796840" y="557543"/>
                    <a:pt x="784014" y="556789"/>
                  </a:cubicBezTo>
                  <a:cubicBezTo>
                    <a:pt x="771188" y="556035"/>
                    <a:pt x="765153" y="556789"/>
                    <a:pt x="752327" y="538682"/>
                  </a:cubicBezTo>
                  <a:cubicBezTo>
                    <a:pt x="739501" y="520575"/>
                    <a:pt x="733466" y="494169"/>
                    <a:pt x="707060" y="448147"/>
                  </a:cubicBezTo>
                  <a:cubicBezTo>
                    <a:pt x="680654" y="402125"/>
                    <a:pt x="634633" y="296501"/>
                    <a:pt x="593892" y="262551"/>
                  </a:cubicBezTo>
                  <a:cubicBezTo>
                    <a:pt x="553151" y="228601"/>
                    <a:pt x="496566" y="250480"/>
                    <a:pt x="462616" y="244444"/>
                  </a:cubicBezTo>
                  <a:cubicBezTo>
                    <a:pt x="428666" y="238408"/>
                    <a:pt x="409805" y="236145"/>
                    <a:pt x="390189" y="226337"/>
                  </a:cubicBezTo>
                  <a:cubicBezTo>
                    <a:pt x="370573" y="216529"/>
                    <a:pt x="369818" y="190878"/>
                    <a:pt x="344921" y="185597"/>
                  </a:cubicBezTo>
                  <a:cubicBezTo>
                    <a:pt x="320024" y="180316"/>
                    <a:pt x="282301" y="187860"/>
                    <a:pt x="240806" y="194650"/>
                  </a:cubicBezTo>
                  <a:cubicBezTo>
                    <a:pt x="199311" y="201440"/>
                    <a:pt x="134428" y="228600"/>
                    <a:pt x="95951" y="226337"/>
                  </a:cubicBezTo>
                  <a:cubicBezTo>
                    <a:pt x="57474" y="224074"/>
                    <a:pt x="23523" y="208985"/>
                    <a:pt x="9943" y="181070"/>
                  </a:cubicBezTo>
                  <a:cubicBezTo>
                    <a:pt x="-3637" y="153155"/>
                    <a:pt x="-4391" y="86763"/>
                    <a:pt x="14470" y="58848"/>
                  </a:cubicBezTo>
                  <a:cubicBezTo>
                    <a:pt x="33331" y="30933"/>
                    <a:pt x="89915" y="23389"/>
                    <a:pt x="123111" y="13581"/>
                  </a:cubicBezTo>
                  <a:cubicBezTo>
                    <a:pt x="156307" y="3773"/>
                    <a:pt x="213646" y="0"/>
                    <a:pt x="213646" y="0"/>
                  </a:cubicBezTo>
                  <a:lnTo>
                    <a:pt x="213646" y="0"/>
                  </a:ln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336458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ln w="9525"/>
        </p:spPr>
        <p:txBody>
          <a:bodyPr/>
          <a:lstStyle/>
          <a:p>
            <a:r>
              <a:rPr lang="en-GB" dirty="0">
                <a:latin typeface="+mn-lt"/>
              </a:rPr>
              <a:t>Ansys Granta EduPack software Eco Audit Tool</a:t>
            </a:r>
          </a:p>
        </p:txBody>
      </p:sp>
      <p:sp>
        <p:nvSpPr>
          <p:cNvPr id="46" name="AutoShape 1033"/>
          <p:cNvSpPr>
            <a:spLocks noChangeArrowheads="1"/>
          </p:cNvSpPr>
          <p:nvPr/>
        </p:nvSpPr>
        <p:spPr bwMode="auto">
          <a:xfrm>
            <a:off x="5515871" y="2632429"/>
            <a:ext cx="1352550" cy="608013"/>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anchor="ctr">
            <a:spAutoFit/>
          </a:bodyPr>
          <a:lstStyle/>
          <a:p>
            <a:pPr algn="ctr">
              <a:spcBef>
                <a:spcPts val="0"/>
              </a:spcBef>
              <a:spcAft>
                <a:spcPts val="0"/>
              </a:spcAft>
              <a:defRPr/>
            </a:pPr>
            <a:r>
              <a:rPr lang="en-GB" sz="1600" b="1" i="1"/>
              <a:t>Eco Audit model</a:t>
            </a:r>
          </a:p>
        </p:txBody>
      </p:sp>
      <p:grpSp>
        <p:nvGrpSpPr>
          <p:cNvPr id="47" name="Group 46"/>
          <p:cNvGrpSpPr/>
          <p:nvPr/>
        </p:nvGrpSpPr>
        <p:grpSpPr>
          <a:xfrm>
            <a:off x="6952561" y="920562"/>
            <a:ext cx="2820791" cy="2301876"/>
            <a:chOff x="5423391" y="1008698"/>
            <a:chExt cx="2820791" cy="2301876"/>
          </a:xfrm>
        </p:grpSpPr>
        <p:grpSp>
          <p:nvGrpSpPr>
            <p:cNvPr id="48" name="Group 47"/>
            <p:cNvGrpSpPr>
              <a:grpSpLocks/>
            </p:cNvGrpSpPr>
            <p:nvPr/>
          </p:nvGrpSpPr>
          <p:grpSpPr bwMode="auto">
            <a:xfrm>
              <a:off x="5799929" y="1008698"/>
              <a:ext cx="2444253" cy="2301876"/>
              <a:chOff x="3653" y="693"/>
              <a:chExt cx="1540" cy="1450"/>
            </a:xfrm>
          </p:grpSpPr>
          <p:sp>
            <p:nvSpPr>
              <p:cNvPr id="50" name="AutoShape 1028"/>
              <p:cNvSpPr>
                <a:spLocks noChangeArrowheads="1"/>
              </p:cNvSpPr>
              <p:nvPr/>
            </p:nvSpPr>
            <p:spPr bwMode="auto">
              <a:xfrm>
                <a:off x="3653" y="941"/>
                <a:ext cx="1540" cy="1202"/>
              </a:xfrm>
              <a:prstGeom prst="roundRect">
                <a:avLst>
                  <a:gd name="adj" fmla="val 2463"/>
                </a:avLst>
              </a:prstGeom>
              <a:solidFill>
                <a:schemeClr val="bg1"/>
              </a:solidFill>
              <a:ln w="28575">
                <a:solidFill>
                  <a:schemeClr val="accent1"/>
                </a:solidFill>
                <a:round/>
                <a:headEnd/>
                <a:tailEnd/>
              </a:ln>
              <a:effectLst>
                <a:outerShdw dist="71842" dir="2700000" algn="ctr" rotWithShape="0">
                  <a:srgbClr val="C0C0C0"/>
                </a:outerShdw>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dirty="0">
                    <a:solidFill>
                      <a:srgbClr val="CC0000"/>
                    </a:solidFill>
                    <a:latin typeface="+mn-lt"/>
                  </a:rPr>
                  <a:t>         </a:t>
                </a:r>
                <a:r>
                  <a:rPr lang="en-GB" b="1" i="1" dirty="0">
                    <a:latin typeface="+mn-lt"/>
                  </a:rPr>
                  <a:t>Eco data</a:t>
                </a:r>
              </a:p>
              <a:p>
                <a:pPr>
                  <a:spcBef>
                    <a:spcPct val="20000"/>
                  </a:spcBef>
                  <a:spcAft>
                    <a:spcPct val="20000"/>
                  </a:spcAft>
                  <a:buClr>
                    <a:schemeClr val="accent1"/>
                  </a:buClr>
                  <a:buFont typeface="Wingdings" panose="05000000000000000000" pitchFamily="2" charset="2"/>
                  <a:buChar char="§"/>
                </a:pPr>
                <a:r>
                  <a:rPr lang="en-GB" sz="1400" b="1" i="1" dirty="0">
                    <a:latin typeface="+mn-lt"/>
                  </a:rPr>
                  <a:t>  Embodied energies</a:t>
                </a:r>
              </a:p>
              <a:p>
                <a:pPr>
                  <a:spcBef>
                    <a:spcPct val="20000"/>
                  </a:spcBef>
                  <a:spcAft>
                    <a:spcPct val="20000"/>
                  </a:spcAft>
                  <a:buClr>
                    <a:schemeClr val="accent1"/>
                  </a:buClr>
                  <a:buFont typeface="Wingdings" panose="05000000000000000000" pitchFamily="2" charset="2"/>
                  <a:buChar char="§"/>
                </a:pPr>
                <a:r>
                  <a:rPr lang="en-GB" sz="1400" b="1" i="1" dirty="0">
                    <a:latin typeface="+mn-lt"/>
                  </a:rPr>
                  <a:t>  Process energies</a:t>
                </a:r>
              </a:p>
              <a:p>
                <a:pPr>
                  <a:spcBef>
                    <a:spcPct val="20000"/>
                  </a:spcBef>
                  <a:spcAft>
                    <a:spcPct val="20000"/>
                  </a:spcAft>
                  <a:buClr>
                    <a:schemeClr val="accent1"/>
                  </a:buClr>
                  <a:buFont typeface="Wingdings" panose="05000000000000000000" pitchFamily="2" charset="2"/>
                  <a:buChar char="§"/>
                </a:pPr>
                <a:r>
                  <a:rPr lang="en-GB" sz="1400" b="1" i="1" dirty="0">
                    <a:latin typeface="+mn-lt"/>
                  </a:rPr>
                  <a:t> Climate change (CO</a:t>
                </a:r>
                <a:r>
                  <a:rPr lang="en-GB" sz="1400" b="1" i="1" baseline="-25000" dirty="0">
                    <a:latin typeface="+mn-lt"/>
                  </a:rPr>
                  <a:t>2</a:t>
                </a:r>
                <a:r>
                  <a:rPr lang="en-GB" sz="1400" b="1" i="1" dirty="0">
                    <a:latin typeface="+mn-lt"/>
                  </a:rPr>
                  <a:t>-eq)</a:t>
                </a:r>
              </a:p>
              <a:p>
                <a:pPr>
                  <a:spcBef>
                    <a:spcPct val="20000"/>
                  </a:spcBef>
                  <a:spcAft>
                    <a:spcPct val="20000"/>
                  </a:spcAft>
                  <a:buClr>
                    <a:schemeClr val="accent1"/>
                  </a:buClr>
                  <a:buFont typeface="Wingdings" panose="05000000000000000000" pitchFamily="2" charset="2"/>
                  <a:buChar char="§"/>
                </a:pPr>
                <a:r>
                  <a:rPr lang="en-GB" sz="1400" b="1" i="1" dirty="0">
                    <a:latin typeface="+mn-lt"/>
                  </a:rPr>
                  <a:t>  Unit transport energies</a:t>
                </a:r>
              </a:p>
              <a:p>
                <a:pPr>
                  <a:spcBef>
                    <a:spcPct val="20000"/>
                  </a:spcBef>
                  <a:spcAft>
                    <a:spcPct val="20000"/>
                  </a:spcAft>
                  <a:buClr>
                    <a:schemeClr val="accent1"/>
                  </a:buClr>
                  <a:buFont typeface="Wingdings" panose="05000000000000000000" pitchFamily="2" charset="2"/>
                  <a:buChar char="§"/>
                </a:pPr>
                <a:r>
                  <a:rPr lang="en-GB" sz="1400" b="1" i="1" dirty="0">
                    <a:latin typeface="+mn-lt"/>
                  </a:rPr>
                  <a:t>  Recycling / combustion</a:t>
                </a:r>
              </a:p>
            </p:txBody>
          </p:sp>
          <p:sp>
            <p:nvSpPr>
              <p:cNvPr id="51" name="Rectangle 50"/>
              <p:cNvSpPr>
                <a:spLocks noChangeArrowheads="1"/>
              </p:cNvSpPr>
              <p:nvPr/>
            </p:nvSpPr>
            <p:spPr bwMode="auto">
              <a:xfrm>
                <a:off x="4065" y="693"/>
                <a:ext cx="6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Database</a:t>
                </a:r>
              </a:p>
            </p:txBody>
          </p:sp>
        </p:grpSp>
        <p:sp>
          <p:nvSpPr>
            <p:cNvPr id="49" name="Line 1040"/>
            <p:cNvSpPr>
              <a:spLocks noChangeShapeType="1"/>
            </p:cNvSpPr>
            <p:nvPr/>
          </p:nvSpPr>
          <p:spPr bwMode="auto">
            <a:xfrm flipH="1">
              <a:off x="5423391" y="2919795"/>
              <a:ext cx="323850" cy="115093"/>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52" name="Group 28"/>
          <p:cNvGrpSpPr>
            <a:grpSpLocks/>
          </p:cNvGrpSpPr>
          <p:nvPr/>
        </p:nvGrpSpPr>
        <p:grpSpPr bwMode="auto">
          <a:xfrm>
            <a:off x="5302615" y="874703"/>
            <a:ext cx="1657589" cy="2554297"/>
            <a:chOff x="77" y="843"/>
            <a:chExt cx="1044" cy="1609"/>
          </a:xfrm>
        </p:grpSpPr>
        <p:sp>
          <p:nvSpPr>
            <p:cNvPr id="53" name="Text Box 8"/>
            <p:cNvSpPr txBox="1">
              <a:spLocks noChangeArrowheads="1"/>
            </p:cNvSpPr>
            <p:nvPr/>
          </p:nvSpPr>
          <p:spPr bwMode="auto">
            <a:xfrm>
              <a:off x="77" y="1742"/>
              <a:ext cx="104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2 kW electric kettle</a:t>
              </a:r>
            </a:p>
          </p:txBody>
        </p:sp>
        <p:pic>
          <p:nvPicPr>
            <p:cNvPr id="5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 y="843"/>
              <a:ext cx="80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Group 20"/>
          <p:cNvGrpSpPr>
            <a:grpSpLocks/>
          </p:cNvGrpSpPr>
          <p:nvPr/>
        </p:nvGrpSpPr>
        <p:grpSpPr bwMode="auto">
          <a:xfrm>
            <a:off x="7467601" y="4115298"/>
            <a:ext cx="1593870" cy="1908595"/>
            <a:chOff x="3587" y="1486"/>
            <a:chExt cx="921" cy="1133"/>
          </a:xfrm>
        </p:grpSpPr>
        <p:sp>
          <p:nvSpPr>
            <p:cNvPr id="61" name="AutoShape 18"/>
            <p:cNvSpPr>
              <a:spLocks/>
            </p:cNvSpPr>
            <p:nvPr/>
          </p:nvSpPr>
          <p:spPr bwMode="auto">
            <a:xfrm>
              <a:off x="3587" y="1486"/>
              <a:ext cx="88" cy="1133"/>
            </a:xfrm>
            <a:prstGeom prst="rightBrace">
              <a:avLst>
                <a:gd name="adj1" fmla="val 1441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62" name="Text Box 19"/>
            <p:cNvSpPr txBox="1">
              <a:spLocks noChangeArrowheads="1"/>
            </p:cNvSpPr>
            <p:nvPr/>
          </p:nvSpPr>
          <p:spPr bwMode="auto">
            <a:xfrm>
              <a:off x="3716" y="1833"/>
              <a:ext cx="792" cy="332"/>
            </a:xfrm>
            <a:prstGeom prst="rect">
              <a:avLst/>
            </a:prstGeom>
            <a:solidFill>
              <a:schemeClr val="bg1"/>
            </a:solidFill>
            <a:ln w="9525">
              <a:solidFill>
                <a:srgbClr val="666633"/>
              </a:solidFill>
              <a:miter lim="800000"/>
              <a:headEnd/>
              <a:tailEnd/>
            </a:ln>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0"/>
                </a:spcAft>
              </a:pPr>
              <a:r>
                <a:rPr lang="en-GB" sz="1600" dirty="0">
                  <a:latin typeface="+mn-lt"/>
                </a:rPr>
                <a:t>Use is 88%</a:t>
              </a:r>
            </a:p>
            <a:p>
              <a:pPr eaLnBrk="1" hangingPunct="1">
                <a:spcBef>
                  <a:spcPts val="0"/>
                </a:spcBef>
                <a:spcAft>
                  <a:spcPts val="0"/>
                </a:spcAft>
              </a:pPr>
              <a:r>
                <a:rPr lang="en-GB" sz="1600" dirty="0">
                  <a:latin typeface="+mn-lt"/>
                </a:rPr>
                <a:t>of life-energy</a:t>
              </a:r>
            </a:p>
          </p:txBody>
        </p:sp>
      </p:grpSp>
      <p:grpSp>
        <p:nvGrpSpPr>
          <p:cNvPr id="63" name="Group 62"/>
          <p:cNvGrpSpPr/>
          <p:nvPr/>
        </p:nvGrpSpPr>
        <p:grpSpPr>
          <a:xfrm>
            <a:off x="2661996" y="926916"/>
            <a:ext cx="2795137" cy="2301875"/>
            <a:chOff x="1237602" y="1015049"/>
            <a:chExt cx="2795137" cy="2301875"/>
          </a:xfrm>
        </p:grpSpPr>
        <p:grpSp>
          <p:nvGrpSpPr>
            <p:cNvPr id="64" name="Group 63"/>
            <p:cNvGrpSpPr>
              <a:grpSpLocks/>
            </p:cNvGrpSpPr>
            <p:nvPr/>
          </p:nvGrpSpPr>
          <p:grpSpPr bwMode="auto">
            <a:xfrm>
              <a:off x="1237602" y="1015049"/>
              <a:ext cx="2451588" cy="2301875"/>
              <a:chOff x="780" y="697"/>
              <a:chExt cx="1544" cy="1450"/>
            </a:xfrm>
          </p:grpSpPr>
          <p:sp>
            <p:nvSpPr>
              <p:cNvPr id="66" name="AutoShape 1030"/>
              <p:cNvSpPr>
                <a:spLocks noChangeArrowheads="1"/>
              </p:cNvSpPr>
              <p:nvPr/>
            </p:nvSpPr>
            <p:spPr bwMode="auto">
              <a:xfrm>
                <a:off x="780" y="934"/>
                <a:ext cx="1544" cy="1213"/>
              </a:xfrm>
              <a:prstGeom prst="roundRect">
                <a:avLst>
                  <a:gd name="adj" fmla="val 2463"/>
                </a:avLst>
              </a:prstGeom>
              <a:solidFill>
                <a:schemeClr val="bg1"/>
              </a:solidFill>
              <a:ln w="28575">
                <a:solidFill>
                  <a:schemeClr val="accent1"/>
                </a:solidFill>
                <a:round/>
                <a:headEnd/>
                <a:tailEnd/>
              </a:ln>
              <a:effectLst>
                <a:outerShdw dist="71842" dir="2700000" algn="ctr" rotWithShape="0">
                  <a:srgbClr val="C0C0C0"/>
                </a:outerShdw>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rgbClr val="CC0000"/>
                    </a:solidFill>
                    <a:latin typeface="+mn-lt"/>
                  </a:rPr>
                  <a:t>       </a:t>
                </a:r>
                <a:r>
                  <a:rPr lang="en-GB" b="1" i="1">
                    <a:latin typeface="+mn-lt"/>
                  </a:rPr>
                  <a:t>User interface</a:t>
                </a:r>
              </a:p>
              <a:p>
                <a:pPr>
                  <a:spcBef>
                    <a:spcPct val="20000"/>
                  </a:spcBef>
                  <a:spcAft>
                    <a:spcPct val="20000"/>
                  </a:spcAft>
                  <a:buClr>
                    <a:schemeClr val="accent1"/>
                  </a:buClr>
                  <a:buFont typeface="Wingdings" panose="05000000000000000000" pitchFamily="2" charset="2"/>
                  <a:buChar char="§"/>
                </a:pPr>
                <a:r>
                  <a:rPr lang="en-GB" sz="1400" b="1" i="1">
                    <a:latin typeface="+mn-lt"/>
                  </a:rPr>
                  <a:t>  Bill of materials</a:t>
                </a:r>
              </a:p>
              <a:p>
                <a:pPr>
                  <a:spcBef>
                    <a:spcPct val="20000"/>
                  </a:spcBef>
                  <a:spcAft>
                    <a:spcPct val="20000"/>
                  </a:spcAft>
                  <a:buClr>
                    <a:schemeClr val="accent1"/>
                  </a:buClr>
                  <a:buFont typeface="Wingdings" panose="05000000000000000000" pitchFamily="2" charset="2"/>
                  <a:buChar char="§"/>
                </a:pPr>
                <a:r>
                  <a:rPr lang="en-GB" sz="1400" b="1" i="1">
                    <a:latin typeface="+mn-lt"/>
                  </a:rPr>
                  <a:t>  Manufacturing process</a:t>
                </a:r>
              </a:p>
              <a:p>
                <a:pPr>
                  <a:spcBef>
                    <a:spcPct val="20000"/>
                  </a:spcBef>
                  <a:spcAft>
                    <a:spcPct val="20000"/>
                  </a:spcAft>
                  <a:buClr>
                    <a:schemeClr val="accent1"/>
                  </a:buClr>
                  <a:buFont typeface="Wingdings" panose="05000000000000000000" pitchFamily="2" charset="2"/>
                  <a:buChar char="§"/>
                </a:pPr>
                <a:r>
                  <a:rPr lang="en-GB" sz="1400" b="1" i="1">
                    <a:latin typeface="+mn-lt"/>
                  </a:rPr>
                  <a:t>  Transport needs</a:t>
                </a:r>
              </a:p>
              <a:p>
                <a:pPr>
                  <a:spcBef>
                    <a:spcPct val="20000"/>
                  </a:spcBef>
                  <a:spcAft>
                    <a:spcPct val="20000"/>
                  </a:spcAft>
                  <a:buClr>
                    <a:schemeClr val="accent1"/>
                  </a:buClr>
                  <a:buFont typeface="Wingdings" panose="05000000000000000000" pitchFamily="2" charset="2"/>
                  <a:buChar char="§"/>
                </a:pPr>
                <a:r>
                  <a:rPr lang="en-GB" sz="1400" b="1" i="1">
                    <a:latin typeface="+mn-lt"/>
                  </a:rPr>
                  <a:t>  Duty cycle</a:t>
                </a:r>
              </a:p>
              <a:p>
                <a:pPr>
                  <a:spcBef>
                    <a:spcPct val="20000"/>
                  </a:spcBef>
                  <a:spcAft>
                    <a:spcPct val="20000"/>
                  </a:spcAft>
                  <a:buClr>
                    <a:schemeClr val="accent1"/>
                  </a:buClr>
                  <a:buFont typeface="Wingdings" panose="05000000000000000000" pitchFamily="2" charset="2"/>
                  <a:buChar char="§"/>
                </a:pPr>
                <a:r>
                  <a:rPr lang="en-GB" sz="1400" b="1" i="1">
                    <a:latin typeface="+mn-lt"/>
                  </a:rPr>
                  <a:t>  End of life choice</a:t>
                </a:r>
              </a:p>
            </p:txBody>
          </p:sp>
          <p:sp>
            <p:nvSpPr>
              <p:cNvPr id="67" name="Text Box 1031"/>
              <p:cNvSpPr txBox="1">
                <a:spLocks noChangeArrowheads="1"/>
              </p:cNvSpPr>
              <p:nvPr/>
            </p:nvSpPr>
            <p:spPr bwMode="auto">
              <a:xfrm>
                <a:off x="1070" y="697"/>
                <a:ext cx="8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User inputs</a:t>
                </a:r>
              </a:p>
            </p:txBody>
          </p:sp>
        </p:grpSp>
        <p:sp>
          <p:nvSpPr>
            <p:cNvPr id="65" name="Line 1040"/>
            <p:cNvSpPr>
              <a:spLocks noChangeShapeType="1"/>
            </p:cNvSpPr>
            <p:nvPr/>
          </p:nvSpPr>
          <p:spPr bwMode="auto">
            <a:xfrm>
              <a:off x="3708889" y="2919793"/>
              <a:ext cx="323850" cy="138907"/>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68" name="TextBox 67"/>
          <p:cNvSpPr txBox="1"/>
          <p:nvPr/>
        </p:nvSpPr>
        <p:spPr>
          <a:xfrm>
            <a:off x="9753600" y="3963960"/>
            <a:ext cx="1308507" cy="1015663"/>
          </a:xfrm>
          <a:prstGeom prst="rect">
            <a:avLst/>
          </a:prstGeom>
          <a:solidFill>
            <a:schemeClr val="bg1"/>
          </a:solidFill>
          <a:ln>
            <a:solidFill>
              <a:srgbClr val="7FC4BC"/>
            </a:solidFill>
          </a:ln>
          <a:effectLst>
            <a:outerShdw blurRad="50800" dist="38100" dir="2700000" algn="tl" rotWithShape="0">
              <a:prstClr val="black">
                <a:alpha val="40000"/>
              </a:prstClr>
            </a:outerShdw>
          </a:effectLst>
        </p:spPr>
        <p:txBody>
          <a:bodyPr wrap="square" rtlCol="0">
            <a:spAutoFit/>
          </a:bodyPr>
          <a:lstStyle/>
          <a:p>
            <a:pPr algn="ctr"/>
            <a:r>
              <a:rPr lang="en-GB" b="1" i="1">
                <a:solidFill>
                  <a:srgbClr val="7FC4BC"/>
                </a:solidFill>
              </a:rPr>
              <a:t>Full report</a:t>
            </a:r>
          </a:p>
          <a:p>
            <a:pPr marL="182563" indent="-182563">
              <a:buClrTx/>
              <a:buSzPct val="100000"/>
              <a:buFont typeface="Wingdings" panose="05000000000000000000" pitchFamily="2" charset="2"/>
              <a:buChar char="§"/>
            </a:pPr>
            <a:r>
              <a:rPr lang="en-GB" sz="1400" b="1" i="1"/>
              <a:t>Data </a:t>
            </a:r>
          </a:p>
          <a:p>
            <a:pPr marL="182563" indent="-182563">
              <a:buClrTx/>
              <a:buSzPct val="100000"/>
              <a:buFont typeface="Wingdings" panose="05000000000000000000" pitchFamily="2" charset="2"/>
              <a:buChar char="§"/>
            </a:pPr>
            <a:r>
              <a:rPr lang="en-GB" sz="1400" b="1" i="1"/>
              <a:t>Criticality</a:t>
            </a:r>
          </a:p>
          <a:p>
            <a:pPr marL="182563" indent="-182563">
              <a:buClrTx/>
              <a:buSzPct val="100000"/>
              <a:buFont typeface="Wingdings" panose="05000000000000000000" pitchFamily="2" charset="2"/>
              <a:buChar char="§"/>
            </a:pPr>
            <a:r>
              <a:rPr lang="en-GB" sz="1400" b="1" i="1"/>
              <a:t>Hazard</a:t>
            </a:r>
          </a:p>
        </p:txBody>
      </p:sp>
      <p:sp>
        <p:nvSpPr>
          <p:cNvPr id="2" name="Slide Number Placeholder 1">
            <a:extLst>
              <a:ext uri="{FF2B5EF4-FFF2-40B4-BE49-F238E27FC236}">
                <a16:creationId xmlns:a16="http://schemas.microsoft.com/office/drawing/2014/main" id="{A096BC70-6973-4A2E-852B-999A1E975B67}"/>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7" name="Rectangle: Rounded Corners 6">
            <a:extLst>
              <a:ext uri="{FF2B5EF4-FFF2-40B4-BE49-F238E27FC236}">
                <a16:creationId xmlns:a16="http://schemas.microsoft.com/office/drawing/2014/main" id="{AD75347A-CBF9-4A87-54CA-869E2838E9CE}"/>
              </a:ext>
            </a:extLst>
          </p:cNvPr>
          <p:cNvSpPr/>
          <p:nvPr/>
        </p:nvSpPr>
        <p:spPr>
          <a:xfrm>
            <a:off x="7178913" y="5639381"/>
            <a:ext cx="68231" cy="15879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4F34BCDA-2996-8C8A-B29F-AD6D399787E7}"/>
              </a:ext>
            </a:extLst>
          </p:cNvPr>
          <p:cNvGrpSpPr/>
          <p:nvPr/>
        </p:nvGrpSpPr>
        <p:grpSpPr>
          <a:xfrm>
            <a:off x="3595631" y="3445195"/>
            <a:ext cx="3840480" cy="2723228"/>
            <a:chOff x="3595631" y="3445195"/>
            <a:chExt cx="3840480" cy="2723228"/>
          </a:xfrm>
        </p:grpSpPr>
        <p:sp>
          <p:nvSpPr>
            <p:cNvPr id="58" name="Line 1040"/>
            <p:cNvSpPr>
              <a:spLocks noChangeShapeType="1"/>
            </p:cNvSpPr>
            <p:nvPr/>
          </p:nvSpPr>
          <p:spPr bwMode="auto">
            <a:xfrm flipH="1">
              <a:off x="6089147" y="3472517"/>
              <a:ext cx="4172" cy="300033"/>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2" name="Rectangle 16"/>
            <p:cNvSpPr>
              <a:spLocks noChangeArrowheads="1"/>
            </p:cNvSpPr>
            <p:nvPr/>
          </p:nvSpPr>
          <p:spPr bwMode="auto">
            <a:xfrm>
              <a:off x="4342605" y="3445195"/>
              <a:ext cx="11322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b="1" dirty="0">
                  <a:latin typeface="+mn-lt"/>
                </a:rPr>
                <a:t>Outputs:</a:t>
              </a:r>
              <a:endParaRPr lang="en-GB" sz="1400" dirty="0">
                <a:latin typeface="+mn-lt"/>
              </a:endParaRPr>
            </a:p>
          </p:txBody>
        </p:sp>
        <p:pic>
          <p:nvPicPr>
            <p:cNvPr id="5" name="Picture 4">
              <a:extLst>
                <a:ext uri="{FF2B5EF4-FFF2-40B4-BE49-F238E27FC236}">
                  <a16:creationId xmlns:a16="http://schemas.microsoft.com/office/drawing/2014/main" id="{176DF8D5-AF04-92E1-3C2D-D05410995DC3}"/>
                </a:ext>
              </a:extLst>
            </p:cNvPr>
            <p:cNvPicPr>
              <a:picLocks noChangeAspect="1"/>
            </p:cNvPicPr>
            <p:nvPr/>
          </p:nvPicPr>
          <p:blipFill>
            <a:blip r:embed="rId4"/>
            <a:stretch>
              <a:fillRect/>
            </a:stretch>
          </p:blipFill>
          <p:spPr>
            <a:xfrm>
              <a:off x="3595631" y="3854971"/>
              <a:ext cx="3840480" cy="2313452"/>
            </a:xfrm>
            <a:prstGeom prst="rect">
              <a:avLst/>
            </a:prstGeom>
          </p:spPr>
        </p:pic>
      </p:grpSp>
      <p:pic>
        <p:nvPicPr>
          <p:cNvPr id="9" name="Picture 8">
            <a:extLst>
              <a:ext uri="{FF2B5EF4-FFF2-40B4-BE49-F238E27FC236}">
                <a16:creationId xmlns:a16="http://schemas.microsoft.com/office/drawing/2014/main" id="{26C24CBA-EA43-2BD1-3AA4-81FD01779FEF}"/>
              </a:ext>
            </a:extLst>
          </p:cNvPr>
          <p:cNvPicPr>
            <a:picLocks noChangeAspect="1"/>
          </p:cNvPicPr>
          <p:nvPr/>
        </p:nvPicPr>
        <p:blipFill>
          <a:blip r:embed="rId5"/>
          <a:stretch>
            <a:fillRect/>
          </a:stretch>
        </p:blipFill>
        <p:spPr>
          <a:xfrm>
            <a:off x="3627121" y="3861325"/>
            <a:ext cx="3840480" cy="2339691"/>
          </a:xfrm>
          <a:prstGeom prst="rect">
            <a:avLst/>
          </a:prstGeom>
        </p:spPr>
      </p:pic>
    </p:spTree>
    <p:extLst>
      <p:ext uri="{BB962C8B-B14F-4D97-AF65-F5344CB8AC3E}">
        <p14:creationId xmlns:p14="http://schemas.microsoft.com/office/powerpoint/2010/main" val="428550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a:latin typeface="+mn-lt"/>
            </a:endParaRPr>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a:latin typeface="+mn-lt"/>
              </a:rPr>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50694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Knowledge and understanding of the material life-cycle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use Eco Audits in the design process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Awareness that environmental design objectives influence material selection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0774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766763" lvl="1" indent="-285750">
              <a:buClr>
                <a:schemeClr val="accent1"/>
              </a:buClr>
              <a:buSzPct val="100000"/>
              <a:buFont typeface="Wingdings" panose="05000000000000000000" pitchFamily="2" charset="2"/>
              <a:buChar char="§"/>
            </a:pPr>
            <a:r>
              <a:rPr lang="en-GB" dirty="0"/>
              <a:t>Text: “</a:t>
            </a:r>
            <a:r>
              <a:rPr lang="en-GB" b="1" dirty="0"/>
              <a:t>Materials and the Environment</a:t>
            </a:r>
            <a:r>
              <a:rPr lang="en-GB" dirty="0"/>
              <a:t>”, 3</a:t>
            </a:r>
            <a:r>
              <a:rPr lang="en-GB" baseline="30000" dirty="0"/>
              <a:t>rd</a:t>
            </a:r>
            <a:r>
              <a:rPr lang="en-GB" dirty="0"/>
              <a:t> Edition by M.F. Ashby, Butterworth-Heinemann, Oxford 2021, UK. Chapters 1-10</a:t>
            </a:r>
          </a:p>
          <a:p>
            <a:pPr marL="766763" lvl="1" indent="-285750">
              <a:buClr>
                <a:schemeClr val="accent1"/>
              </a:buClr>
              <a:buSzPct val="100000"/>
              <a:buFont typeface="Wingdings" panose="05000000000000000000" pitchFamily="2" charset="2"/>
              <a:buChar char="§"/>
            </a:pPr>
            <a:r>
              <a:rPr lang="en-GB" dirty="0"/>
              <a:t>Text:</a:t>
            </a:r>
            <a:r>
              <a:rPr lang="en-GB" sz="1600" dirty="0"/>
              <a:t> “</a:t>
            </a:r>
            <a:r>
              <a:rPr lang="en-GB" b="1" dirty="0"/>
              <a:t>Materials: engineering, science, processing and design</a:t>
            </a:r>
            <a:r>
              <a:rPr lang="en-GB" dirty="0"/>
              <a:t>”, 4</a:t>
            </a:r>
            <a:r>
              <a:rPr lang="en-GB" baseline="30000" dirty="0"/>
              <a:t>th</a:t>
            </a:r>
            <a:r>
              <a:rPr lang="en-GB" dirty="0"/>
              <a:t> Edition by M.F. Ashby, H.R. </a:t>
            </a:r>
            <a:r>
              <a:rPr lang="en-GB" dirty="0" err="1"/>
              <a:t>Shercliff</a:t>
            </a:r>
            <a:r>
              <a:rPr lang="en-GB" dirty="0"/>
              <a:t>  and D. Cebon, Butterworth Heinemann, Oxford 2019, Chapter 20</a:t>
            </a:r>
          </a:p>
          <a:p>
            <a:pPr marL="766763" lvl="1" indent="-285750">
              <a:spcBef>
                <a:spcPct val="10000"/>
              </a:spcBef>
              <a:spcAft>
                <a:spcPct val="0"/>
              </a:spcAft>
              <a:buClr>
                <a:schemeClr val="accent1"/>
              </a:buClr>
              <a:buSzPct val="100000"/>
              <a:buFont typeface="Wingdings" panose="05000000000000000000" pitchFamily="2" charset="2"/>
              <a:buChar char="§"/>
            </a:pPr>
            <a:r>
              <a:rPr lang="en-GB" dirty="0"/>
              <a:t>Text: “</a:t>
            </a:r>
            <a:r>
              <a:rPr lang="en-GB" b="1" dirty="0"/>
              <a:t>Materials Selection in Mechanical Design</a:t>
            </a:r>
            <a:r>
              <a:rPr lang="en-GB" dirty="0"/>
              <a:t>”, 5</a:t>
            </a:r>
            <a:r>
              <a:rPr lang="en-GB" baseline="30000" dirty="0"/>
              <a:t>th</a:t>
            </a:r>
            <a:r>
              <a:rPr lang="en-GB" dirty="0"/>
              <a:t> Edition by M.F. Ashby, Butterworth Heinemann, Oxford, 2016. Chapter 14</a:t>
            </a:r>
          </a:p>
          <a:p>
            <a:pPr marL="766763" lvl="1" indent="-285750">
              <a:buClr>
                <a:schemeClr val="accent1"/>
              </a:buClr>
              <a:buSzPct val="100000"/>
              <a:buFont typeface="Wingdings" panose="05000000000000000000" pitchFamily="2" charset="2"/>
              <a:buChar char="§"/>
            </a:pPr>
            <a:r>
              <a:rPr lang="en-GB" dirty="0"/>
              <a:t>White Paper: </a:t>
            </a:r>
            <a:r>
              <a:rPr lang="en-US" dirty="0">
                <a:hlinkClick r:id="rId3"/>
              </a:rPr>
              <a:t>Ansys Granta EduPack software Eco Audit Tool </a:t>
            </a:r>
            <a:endParaRPr lang="en-GB" dirty="0"/>
          </a:p>
          <a:p>
            <a:pPr marL="766763" lvl="1" indent="-285750">
              <a:buClr>
                <a:schemeClr val="accent1"/>
              </a:buClr>
              <a:buSzPct val="100000"/>
              <a:buFont typeface="Wingdings" panose="05000000000000000000" pitchFamily="2" charset="2"/>
              <a:buChar char="§"/>
            </a:pPr>
            <a:r>
              <a:rPr lang="en-GB" dirty="0"/>
              <a:t>Poster: </a:t>
            </a:r>
            <a:r>
              <a:rPr lang="en-GB" i="1" dirty="0">
                <a:hlinkClick r:id="rId4"/>
              </a:rPr>
              <a:t>Eco Design </a:t>
            </a:r>
            <a:endParaRPr lang="en-GB" i="1" dirty="0"/>
          </a:p>
        </p:txBody>
      </p:sp>
      <p:graphicFrame>
        <p:nvGraphicFramePr>
          <p:cNvPr id="4" name="Table 3">
            <a:extLst>
              <a:ext uri="{FF2B5EF4-FFF2-40B4-BE49-F238E27FC236}">
                <a16:creationId xmlns:a16="http://schemas.microsoft.com/office/drawing/2014/main" id="{86CF75BB-9896-154C-093F-735359A7E4FE}"/>
              </a:ext>
            </a:extLst>
          </p:cNvPr>
          <p:cNvGraphicFramePr>
            <a:graphicFrameLocks noGrp="1"/>
          </p:cNvGraphicFramePr>
          <p:nvPr/>
        </p:nvGraphicFramePr>
        <p:xfrm>
          <a:off x="957741" y="1078869"/>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955A7E-C212-7221-3D80-1C43CDBA3C2F}"/>
              </a:ext>
            </a:extLst>
          </p:cNvPr>
          <p:cNvGrpSpPr/>
          <p:nvPr/>
        </p:nvGrpSpPr>
        <p:grpSpPr>
          <a:xfrm>
            <a:off x="3127812" y="713332"/>
            <a:ext cx="4990647" cy="5535069"/>
            <a:chOff x="3289300" y="609599"/>
            <a:chExt cx="4990647" cy="5535069"/>
          </a:xfrm>
        </p:grpSpPr>
        <p:pic>
          <p:nvPicPr>
            <p:cNvPr id="8" name="Picture 7">
              <a:extLst>
                <a:ext uri="{FF2B5EF4-FFF2-40B4-BE49-F238E27FC236}">
                  <a16:creationId xmlns:a16="http://schemas.microsoft.com/office/drawing/2014/main" id="{4A5BD78C-2938-BC77-0EED-A4091BC59DF1}"/>
                </a:ext>
              </a:extLst>
            </p:cNvPr>
            <p:cNvPicPr>
              <a:picLocks noChangeAspect="1"/>
            </p:cNvPicPr>
            <p:nvPr/>
          </p:nvPicPr>
          <p:blipFill rotWithShape="1">
            <a:blip r:embed="rId3"/>
            <a:srcRect l="180" b="8462"/>
            <a:stretch>
              <a:fillRect/>
            </a:stretch>
          </p:blipFill>
          <p:spPr>
            <a:xfrm>
              <a:off x="3289300" y="4324004"/>
              <a:ext cx="4990647" cy="1820664"/>
            </a:xfrm>
            <a:prstGeom prst="rect">
              <a:avLst/>
            </a:prstGeom>
          </p:spPr>
        </p:pic>
        <p:pic>
          <p:nvPicPr>
            <p:cNvPr id="12" name="Picture 11">
              <a:extLst>
                <a:ext uri="{FF2B5EF4-FFF2-40B4-BE49-F238E27FC236}">
                  <a16:creationId xmlns:a16="http://schemas.microsoft.com/office/drawing/2014/main" id="{8E1B4624-1B41-D957-088A-1E4E4878DDCF}"/>
                </a:ext>
              </a:extLst>
            </p:cNvPr>
            <p:cNvPicPr>
              <a:picLocks noChangeAspect="1"/>
            </p:cNvPicPr>
            <p:nvPr/>
          </p:nvPicPr>
          <p:blipFill>
            <a:blip r:embed="rId4"/>
            <a:stretch>
              <a:fillRect/>
            </a:stretch>
          </p:blipFill>
          <p:spPr>
            <a:xfrm>
              <a:off x="3289301" y="609599"/>
              <a:ext cx="4990646" cy="3671303"/>
            </a:xfrm>
            <a:prstGeom prst="rect">
              <a:avLst/>
            </a:prstGeom>
          </p:spPr>
        </p:pic>
      </p:grpSp>
      <p:sp>
        <p:nvSpPr>
          <p:cNvPr id="13317" name="Rectangle 8"/>
          <p:cNvSpPr>
            <a:spLocks noGrp="1" noChangeArrowheads="1"/>
          </p:cNvSpPr>
          <p:nvPr>
            <p:ph type="title"/>
          </p:nvPr>
        </p:nvSpPr>
        <p:spPr>
          <a:ln w="9525"/>
        </p:spPr>
        <p:txBody>
          <a:bodyPr/>
          <a:lstStyle/>
          <a:p>
            <a:r>
              <a:rPr lang="en-GB" dirty="0">
                <a:latin typeface="+mn-lt"/>
              </a:rPr>
              <a:t>The Eco Audit input interface at Level 2</a:t>
            </a:r>
          </a:p>
        </p:txBody>
      </p:sp>
      <p:grpSp>
        <p:nvGrpSpPr>
          <p:cNvPr id="28" name="Group 88"/>
          <p:cNvGrpSpPr>
            <a:grpSpLocks/>
          </p:cNvGrpSpPr>
          <p:nvPr/>
        </p:nvGrpSpPr>
        <p:grpSpPr bwMode="auto">
          <a:xfrm>
            <a:off x="4387010" y="1499443"/>
            <a:ext cx="2609026" cy="307777"/>
            <a:chOff x="2839843" y="1697442"/>
            <a:chExt cx="2554754" cy="328924"/>
          </a:xfrm>
        </p:grpSpPr>
        <p:sp>
          <p:nvSpPr>
            <p:cNvPr id="13327" name="Rectangle 83"/>
            <p:cNvSpPr>
              <a:spLocks noChangeArrowheads="1"/>
            </p:cNvSpPr>
            <p:nvPr/>
          </p:nvSpPr>
          <p:spPr bwMode="auto">
            <a:xfrm>
              <a:off x="2839843" y="1825162"/>
              <a:ext cx="694158" cy="201204"/>
            </a:xfrm>
            <a:prstGeom prst="rect">
              <a:avLst/>
            </a:prstGeom>
            <a:no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3328" name="Line 84"/>
            <p:cNvSpPr>
              <a:spLocks noChangeShapeType="1"/>
            </p:cNvSpPr>
            <p:nvPr/>
          </p:nvSpPr>
          <p:spPr bwMode="auto">
            <a:xfrm flipH="1">
              <a:off x="3591661" y="1849443"/>
              <a:ext cx="302499" cy="4853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3329" name="TextBox 87"/>
            <p:cNvSpPr txBox="1">
              <a:spLocks noChangeArrowheads="1"/>
            </p:cNvSpPr>
            <p:nvPr/>
          </p:nvSpPr>
          <p:spPr bwMode="auto">
            <a:xfrm>
              <a:off x="3856897" y="1697442"/>
              <a:ext cx="1537700" cy="32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dirty="0">
                  <a:latin typeface="+mn-lt"/>
                </a:rPr>
                <a:t>Useful for what-if?</a:t>
              </a:r>
            </a:p>
          </p:txBody>
        </p:sp>
      </p:grpSp>
      <p:sp>
        <p:nvSpPr>
          <p:cNvPr id="59" name="Rectangle 83"/>
          <p:cNvSpPr>
            <a:spLocks noChangeArrowheads="1"/>
          </p:cNvSpPr>
          <p:nvPr/>
        </p:nvSpPr>
        <p:spPr bwMode="auto">
          <a:xfrm>
            <a:off x="5342943" y="960402"/>
            <a:ext cx="524457" cy="18259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nvGrpSpPr>
          <p:cNvPr id="30" name="Group 53"/>
          <p:cNvGrpSpPr>
            <a:grpSpLocks/>
          </p:cNvGrpSpPr>
          <p:nvPr/>
        </p:nvGrpSpPr>
        <p:grpSpPr bwMode="auto">
          <a:xfrm>
            <a:off x="634384" y="2360426"/>
            <a:ext cx="2577252" cy="654136"/>
            <a:chOff x="2553" y="2154"/>
            <a:chExt cx="1556" cy="527"/>
          </a:xfrm>
        </p:grpSpPr>
        <p:sp>
          <p:nvSpPr>
            <p:cNvPr id="31" name="AutoShape 1033"/>
            <p:cNvSpPr>
              <a:spLocks noChangeArrowheads="1"/>
            </p:cNvSpPr>
            <p:nvPr/>
          </p:nvSpPr>
          <p:spPr bwMode="auto">
            <a:xfrm>
              <a:off x="2553" y="2192"/>
              <a:ext cx="992" cy="489"/>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t>Bill of Materials (Input or file)</a:t>
              </a:r>
            </a:p>
          </p:txBody>
        </p:sp>
        <p:sp>
          <p:nvSpPr>
            <p:cNvPr id="32" name="Line 1040"/>
            <p:cNvSpPr>
              <a:spLocks noChangeShapeType="1"/>
            </p:cNvSpPr>
            <p:nvPr/>
          </p:nvSpPr>
          <p:spPr bwMode="auto">
            <a:xfrm flipV="1">
              <a:off x="3554" y="2154"/>
              <a:ext cx="555" cy="15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sz="1600"/>
            </a:p>
          </p:txBody>
        </p:sp>
      </p:grpSp>
      <p:grpSp>
        <p:nvGrpSpPr>
          <p:cNvPr id="2" name="Group 1"/>
          <p:cNvGrpSpPr/>
          <p:nvPr/>
        </p:nvGrpSpPr>
        <p:grpSpPr>
          <a:xfrm>
            <a:off x="3556005" y="2159263"/>
            <a:ext cx="3051139" cy="3565910"/>
            <a:chOff x="3806470" y="2132376"/>
            <a:chExt cx="3596086" cy="4029584"/>
          </a:xfrm>
        </p:grpSpPr>
        <p:sp>
          <p:nvSpPr>
            <p:cNvPr id="18" name="Line 1040"/>
            <p:cNvSpPr>
              <a:spLocks noChangeShapeType="1"/>
            </p:cNvSpPr>
            <p:nvPr/>
          </p:nvSpPr>
          <p:spPr bwMode="auto">
            <a:xfrm flipH="1" flipV="1">
              <a:off x="4984011" y="2132376"/>
              <a:ext cx="796916" cy="1654130"/>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nvGrpSpPr>
            <p:cNvPr id="19" name="Group 53"/>
            <p:cNvGrpSpPr>
              <a:grpSpLocks/>
            </p:cNvGrpSpPr>
            <p:nvPr/>
          </p:nvGrpSpPr>
          <p:grpSpPr bwMode="auto">
            <a:xfrm>
              <a:off x="3806470" y="3801341"/>
              <a:ext cx="3596086" cy="2360619"/>
              <a:chOff x="1528" y="1643"/>
              <a:chExt cx="2091" cy="1487"/>
            </a:xfrm>
          </p:grpSpPr>
          <p:sp>
            <p:nvSpPr>
              <p:cNvPr id="20" name="AutoShape 1033"/>
              <p:cNvSpPr>
                <a:spLocks noChangeArrowheads="1"/>
              </p:cNvSpPr>
              <p:nvPr/>
            </p:nvSpPr>
            <p:spPr bwMode="auto">
              <a:xfrm>
                <a:off x="2766" y="1643"/>
                <a:ext cx="853" cy="432"/>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Help at each step</a:t>
                </a:r>
              </a:p>
            </p:txBody>
          </p:sp>
          <p:sp>
            <p:nvSpPr>
              <p:cNvPr id="21" name="Line 1040"/>
              <p:cNvSpPr>
                <a:spLocks noChangeShapeType="1"/>
              </p:cNvSpPr>
              <p:nvPr/>
            </p:nvSpPr>
            <p:spPr bwMode="auto">
              <a:xfrm flipH="1">
                <a:off x="1528" y="1846"/>
                <a:ext cx="1173" cy="396"/>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22" name="Line 1040"/>
              <p:cNvSpPr>
                <a:spLocks noChangeShapeType="1"/>
              </p:cNvSpPr>
              <p:nvPr/>
            </p:nvSpPr>
            <p:spPr bwMode="auto">
              <a:xfrm flipH="1">
                <a:off x="1593" y="2039"/>
                <a:ext cx="1108" cy="1091"/>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34" name="Line 1040"/>
            <p:cNvSpPr>
              <a:spLocks noChangeShapeType="1"/>
            </p:cNvSpPr>
            <p:nvPr/>
          </p:nvSpPr>
          <p:spPr bwMode="auto">
            <a:xfrm flipH="1" flipV="1">
              <a:off x="4083859" y="3938905"/>
              <a:ext cx="1654927" cy="1"/>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3" name="Group 2"/>
          <p:cNvGrpSpPr/>
          <p:nvPr/>
        </p:nvGrpSpPr>
        <p:grpSpPr>
          <a:xfrm>
            <a:off x="920449" y="5342890"/>
            <a:ext cx="2368851" cy="847771"/>
            <a:chOff x="816829" y="4293988"/>
            <a:chExt cx="2636562" cy="906020"/>
          </a:xfrm>
        </p:grpSpPr>
        <p:grpSp>
          <p:nvGrpSpPr>
            <p:cNvPr id="35" name="Group 53"/>
            <p:cNvGrpSpPr>
              <a:grpSpLocks/>
            </p:cNvGrpSpPr>
            <p:nvPr/>
          </p:nvGrpSpPr>
          <p:grpSpPr bwMode="auto">
            <a:xfrm>
              <a:off x="816829" y="4293988"/>
              <a:ext cx="2636521" cy="906020"/>
              <a:chOff x="2468" y="2149"/>
              <a:chExt cx="1501" cy="683"/>
            </a:xfrm>
          </p:grpSpPr>
          <p:sp>
            <p:nvSpPr>
              <p:cNvPr id="36" name="AutoShape 1033"/>
              <p:cNvSpPr>
                <a:spLocks noChangeArrowheads="1"/>
              </p:cNvSpPr>
              <p:nvPr/>
            </p:nvSpPr>
            <p:spPr bwMode="auto">
              <a:xfrm>
                <a:off x="2468" y="2149"/>
                <a:ext cx="1077" cy="489"/>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a:defRPr/>
                </a:pPr>
                <a:r>
                  <a:rPr lang="en-GB" sz="1600" b="1" i="1" dirty="0"/>
                  <a:t>Output data (Detailed info)</a:t>
                </a:r>
              </a:p>
            </p:txBody>
          </p:sp>
          <p:sp>
            <p:nvSpPr>
              <p:cNvPr id="37" name="Line 1040"/>
              <p:cNvSpPr>
                <a:spLocks noChangeShapeType="1"/>
              </p:cNvSpPr>
              <p:nvPr/>
            </p:nvSpPr>
            <p:spPr bwMode="auto">
              <a:xfrm>
                <a:off x="3545" y="2499"/>
                <a:ext cx="424" cy="33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sz="1600"/>
              </a:p>
            </p:txBody>
          </p:sp>
        </p:grpSp>
        <p:sp>
          <p:nvSpPr>
            <p:cNvPr id="38" name="Line 1040"/>
            <p:cNvSpPr>
              <a:spLocks noChangeShapeType="1"/>
            </p:cNvSpPr>
            <p:nvPr/>
          </p:nvSpPr>
          <p:spPr bwMode="auto">
            <a:xfrm>
              <a:off x="2708591" y="4529389"/>
              <a:ext cx="744800" cy="427860"/>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sz="1600"/>
            </a:p>
          </p:txBody>
        </p:sp>
      </p:grpSp>
      <p:grpSp>
        <p:nvGrpSpPr>
          <p:cNvPr id="33" name="Group 32"/>
          <p:cNvGrpSpPr/>
          <p:nvPr/>
        </p:nvGrpSpPr>
        <p:grpSpPr>
          <a:xfrm>
            <a:off x="6996036" y="2256494"/>
            <a:ext cx="2292913" cy="1931908"/>
            <a:chOff x="5557578" y="1515628"/>
            <a:chExt cx="2431594" cy="2064645"/>
          </a:xfrm>
        </p:grpSpPr>
        <p:sp>
          <p:nvSpPr>
            <p:cNvPr id="39" name="AutoShape 1033"/>
            <p:cNvSpPr>
              <a:spLocks noChangeArrowheads="1"/>
            </p:cNvSpPr>
            <p:nvPr/>
          </p:nvSpPr>
          <p:spPr bwMode="auto">
            <a:xfrm>
              <a:off x="6046944" y="1515628"/>
              <a:ext cx="1942228" cy="2064645"/>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defRPr/>
              </a:pPr>
              <a:r>
                <a:rPr lang="en-GB" sz="1600" b="1" i="1" dirty="0"/>
                <a:t>End-of-Life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Landfill</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Combust</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Downcycle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Recycle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Re-manufacture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Reuse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None</a:t>
              </a:r>
            </a:p>
          </p:txBody>
        </p:sp>
        <p:sp>
          <p:nvSpPr>
            <p:cNvPr id="41" name="Line 1040"/>
            <p:cNvSpPr>
              <a:spLocks noChangeShapeType="1"/>
            </p:cNvSpPr>
            <p:nvPr/>
          </p:nvSpPr>
          <p:spPr bwMode="auto">
            <a:xfrm flipH="1" flipV="1">
              <a:off x="5557578" y="1598707"/>
              <a:ext cx="489366" cy="273009"/>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45" name="Group 44">
            <a:extLst>
              <a:ext uri="{FF2B5EF4-FFF2-40B4-BE49-F238E27FC236}">
                <a16:creationId xmlns:a16="http://schemas.microsoft.com/office/drawing/2014/main" id="{B7A17801-9B5A-4E02-8744-2BDB093F79BE}"/>
              </a:ext>
            </a:extLst>
          </p:cNvPr>
          <p:cNvGrpSpPr/>
          <p:nvPr/>
        </p:nvGrpSpPr>
        <p:grpSpPr>
          <a:xfrm>
            <a:off x="5073468" y="1845758"/>
            <a:ext cx="3689531" cy="734644"/>
            <a:chOff x="5075460" y="2360045"/>
            <a:chExt cx="3912683" cy="785121"/>
          </a:xfrm>
        </p:grpSpPr>
        <p:sp>
          <p:nvSpPr>
            <p:cNvPr id="46" name="AutoShape 1033">
              <a:extLst>
                <a:ext uri="{FF2B5EF4-FFF2-40B4-BE49-F238E27FC236}">
                  <a16:creationId xmlns:a16="http://schemas.microsoft.com/office/drawing/2014/main" id="{6401FD3A-F0EF-4ED0-94FD-3DEED319B466}"/>
                </a:ext>
              </a:extLst>
            </p:cNvPr>
            <p:cNvSpPr>
              <a:spLocks noChangeArrowheads="1"/>
            </p:cNvSpPr>
            <p:nvPr/>
          </p:nvSpPr>
          <p:spPr bwMode="auto">
            <a:xfrm>
              <a:off x="6046942" y="2360045"/>
              <a:ext cx="2941201" cy="375813"/>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solidFill>
                    <a:srgbClr val="336600"/>
                  </a:solidFill>
                </a:rPr>
                <a:t>     </a:t>
              </a:r>
              <a:r>
                <a:rPr lang="en-GB" sz="1600" b="1" i="1" dirty="0">
                  <a:solidFill>
                    <a:schemeClr val="accent4"/>
                  </a:solidFill>
                </a:rPr>
                <a:t>&gt; 5wt% critical material</a:t>
              </a:r>
            </a:p>
          </p:txBody>
        </p:sp>
        <p:sp>
          <p:nvSpPr>
            <p:cNvPr id="47" name="Flowchart: Extract 46">
              <a:extLst>
                <a:ext uri="{FF2B5EF4-FFF2-40B4-BE49-F238E27FC236}">
                  <a16:creationId xmlns:a16="http://schemas.microsoft.com/office/drawing/2014/main" id="{829D4F3E-4990-4F85-B247-CBA5A779F84F}"/>
                </a:ext>
              </a:extLst>
            </p:cNvPr>
            <p:cNvSpPr>
              <a:spLocks noChangeAspect="1"/>
            </p:cNvSpPr>
            <p:nvPr/>
          </p:nvSpPr>
          <p:spPr bwMode="auto">
            <a:xfrm>
              <a:off x="6240646" y="2423357"/>
              <a:ext cx="242426" cy="203450"/>
            </a:xfrm>
            <a:prstGeom prst="flowChartExtra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b="1" i="0" u="none" strike="noStrike" cap="none" normalizeH="0" baseline="0">
                <a:ln>
                  <a:noFill/>
                </a:ln>
                <a:solidFill>
                  <a:schemeClr val="tx1"/>
                </a:solidFill>
                <a:effectLst/>
              </a:endParaRPr>
            </a:p>
          </p:txBody>
        </p:sp>
        <p:sp>
          <p:nvSpPr>
            <p:cNvPr id="48" name="Line 1040">
              <a:extLst>
                <a:ext uri="{FF2B5EF4-FFF2-40B4-BE49-F238E27FC236}">
                  <a16:creationId xmlns:a16="http://schemas.microsoft.com/office/drawing/2014/main" id="{0988A221-46CF-42E6-BA20-99509DD5E9CC}"/>
                </a:ext>
              </a:extLst>
            </p:cNvPr>
            <p:cNvSpPr>
              <a:spLocks noChangeShapeType="1"/>
            </p:cNvSpPr>
            <p:nvPr/>
          </p:nvSpPr>
          <p:spPr bwMode="auto">
            <a:xfrm flipH="1">
              <a:off x="5075460" y="2558363"/>
              <a:ext cx="964377" cy="58680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5" name="Slide Number Placeholder 4">
            <a:extLst>
              <a:ext uri="{FF2B5EF4-FFF2-40B4-BE49-F238E27FC236}">
                <a16:creationId xmlns:a16="http://schemas.microsoft.com/office/drawing/2014/main" id="{0F2D9766-B479-4686-87D1-1C1EB1739EEF}"/>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9722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376590" y="796455"/>
            <a:ext cx="873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80000"/>
              <a:buFont typeface="Wingdings" panose="05000000000000000000" pitchFamily="2" charset="2"/>
              <a:buNone/>
            </a:pPr>
            <a:r>
              <a:rPr lang="en-GB" b="1">
                <a:latin typeface="+mn-lt"/>
              </a:rPr>
              <a:t>Need: </a:t>
            </a:r>
            <a:r>
              <a:rPr lang="en-GB">
                <a:latin typeface="+mn-lt"/>
              </a:rPr>
              <a:t> Fast </a:t>
            </a:r>
            <a:r>
              <a:rPr lang="en-GB" b="1">
                <a:latin typeface="+mn-lt"/>
              </a:rPr>
              <a:t>Eco Audit</a:t>
            </a:r>
            <a:r>
              <a:rPr lang="en-GB">
                <a:latin typeface="+mn-lt"/>
              </a:rPr>
              <a:t> with sufficient precision to guide decision-making</a:t>
            </a:r>
            <a:endParaRPr lang="en-GB" i="1">
              <a:latin typeface="+mn-lt"/>
            </a:endParaRPr>
          </a:p>
        </p:txBody>
      </p:sp>
      <p:sp>
        <p:nvSpPr>
          <p:cNvPr id="737286" name="Text Box 6"/>
          <p:cNvSpPr txBox="1">
            <a:spLocks noChangeArrowheads="1"/>
          </p:cNvSpPr>
          <p:nvPr/>
        </p:nvSpPr>
        <p:spPr bwMode="auto">
          <a:xfrm>
            <a:off x="1371600" y="1256533"/>
            <a:ext cx="5139624" cy="80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spcBef>
                <a:spcPct val="25000"/>
              </a:spcBef>
              <a:buClr>
                <a:schemeClr val="accent1"/>
              </a:buClr>
              <a:buSzPct val="105000"/>
              <a:buFont typeface="Wingdings" panose="05000000000000000000" pitchFamily="2" charset="2"/>
              <a:buChar char="§"/>
            </a:pPr>
            <a:r>
              <a:rPr lang="en-GB" b="1" dirty="0">
                <a:latin typeface="+mn-lt"/>
              </a:rPr>
              <a:t>  1 resource </a:t>
            </a:r>
            <a:r>
              <a:rPr lang="en-GB" dirty="0">
                <a:latin typeface="+mn-lt"/>
              </a:rPr>
              <a:t>– </a:t>
            </a:r>
            <a:r>
              <a:rPr lang="en-GB" b="1" i="1" dirty="0">
                <a:latin typeface="+mn-lt"/>
              </a:rPr>
              <a:t>Embodied</a:t>
            </a:r>
            <a:r>
              <a:rPr lang="en-GB" dirty="0">
                <a:latin typeface="+mn-lt"/>
              </a:rPr>
              <a:t> </a:t>
            </a:r>
            <a:r>
              <a:rPr lang="en-GB" b="1" i="1" dirty="0">
                <a:latin typeface="+mn-lt"/>
              </a:rPr>
              <a:t>energy</a:t>
            </a:r>
            <a:r>
              <a:rPr lang="en-GB" sz="1200" dirty="0"/>
              <a:t> </a:t>
            </a:r>
            <a:r>
              <a:rPr lang="en-GB" b="1" i="1" dirty="0">
                <a:latin typeface="+mn-lt"/>
              </a:rPr>
              <a:t>[MJ/kg]</a:t>
            </a:r>
            <a:r>
              <a:rPr lang="en-GB" i="1" dirty="0">
                <a:latin typeface="+mn-lt"/>
              </a:rPr>
              <a:t>          </a:t>
            </a:r>
          </a:p>
          <a:p>
            <a:pPr>
              <a:lnSpc>
                <a:spcPct val="120000"/>
              </a:lnSpc>
              <a:spcBef>
                <a:spcPct val="25000"/>
              </a:spcBef>
              <a:buClr>
                <a:schemeClr val="accent1"/>
              </a:buClr>
              <a:buSzPct val="105000"/>
              <a:buFont typeface="Wingdings" panose="05000000000000000000" pitchFamily="2" charset="2"/>
              <a:buChar char="§"/>
            </a:pPr>
            <a:r>
              <a:rPr lang="en-GB" i="1" dirty="0">
                <a:latin typeface="+mn-lt"/>
              </a:rPr>
              <a:t>  </a:t>
            </a:r>
            <a:r>
              <a:rPr lang="en-GB" b="1" dirty="0">
                <a:latin typeface="+mn-lt"/>
              </a:rPr>
              <a:t>1 emission </a:t>
            </a:r>
            <a:r>
              <a:rPr lang="en-GB" i="1" dirty="0">
                <a:latin typeface="+mn-lt"/>
              </a:rPr>
              <a:t>– </a:t>
            </a:r>
            <a:r>
              <a:rPr lang="en-GB" b="1" i="1" dirty="0">
                <a:latin typeface="+mn-lt"/>
              </a:rPr>
              <a:t>Climate change </a:t>
            </a:r>
            <a:r>
              <a:rPr lang="en-GB" i="1" dirty="0">
                <a:latin typeface="+mn-lt"/>
              </a:rPr>
              <a:t>(</a:t>
            </a:r>
            <a:r>
              <a:rPr lang="en-GB" b="1" i="1" dirty="0">
                <a:latin typeface="+mn-lt"/>
              </a:rPr>
              <a:t>CO</a:t>
            </a:r>
            <a:r>
              <a:rPr lang="en-GB" b="1" i="1" baseline="-25000" dirty="0">
                <a:latin typeface="+mn-lt"/>
              </a:rPr>
              <a:t>2</a:t>
            </a:r>
            <a:r>
              <a:rPr lang="en-GB" b="1" i="1" dirty="0"/>
              <a:t>-eq</a:t>
            </a:r>
            <a:r>
              <a:rPr lang="en-GB" i="1" dirty="0">
                <a:solidFill>
                  <a:srgbClr val="000000"/>
                </a:solidFill>
                <a:latin typeface="Calibri" panose="020F0502020204030204"/>
                <a:cs typeface="+mn-cs"/>
              </a:rPr>
              <a:t>)</a:t>
            </a:r>
            <a:r>
              <a:rPr lang="en-GB" sz="1200" dirty="0"/>
              <a:t> </a:t>
            </a:r>
            <a:r>
              <a:rPr lang="en-GB" b="1" i="1" dirty="0">
                <a:latin typeface="+mn-lt"/>
              </a:rPr>
              <a:t>[kg/kg]</a:t>
            </a:r>
            <a:endParaRPr lang="en-GB" sz="1200" b="1" i="1" dirty="0">
              <a:latin typeface="+mn-lt"/>
            </a:endParaRPr>
          </a:p>
        </p:txBody>
      </p:sp>
      <p:grpSp>
        <p:nvGrpSpPr>
          <p:cNvPr id="2" name="Group 73"/>
          <p:cNvGrpSpPr>
            <a:grpSpLocks/>
          </p:cNvGrpSpPr>
          <p:nvPr/>
        </p:nvGrpSpPr>
        <p:grpSpPr bwMode="auto">
          <a:xfrm>
            <a:off x="1372154" y="1278758"/>
            <a:ext cx="9292462" cy="1819275"/>
            <a:chOff x="56" y="831"/>
            <a:chExt cx="5404" cy="1146"/>
          </a:xfrm>
        </p:grpSpPr>
        <p:sp>
          <p:nvSpPr>
            <p:cNvPr id="8295" name="Text Box 5"/>
            <p:cNvSpPr txBox="1">
              <a:spLocks noChangeArrowheads="1"/>
            </p:cNvSpPr>
            <p:nvPr/>
          </p:nvSpPr>
          <p:spPr bwMode="auto">
            <a:xfrm>
              <a:off x="56" y="1377"/>
              <a:ext cx="202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a:latin typeface="+mn-lt"/>
                </a:rPr>
                <a:t>   Distinguish life-phases</a:t>
              </a:r>
              <a:endParaRPr lang="en-GB" i="1">
                <a:latin typeface="+mn-lt"/>
              </a:endParaRPr>
            </a:p>
          </p:txBody>
        </p:sp>
        <p:pic>
          <p:nvPicPr>
            <p:cNvPr id="829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 y="831"/>
              <a:ext cx="1271" cy="11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38316" name="Oval 76"/>
          <p:cNvSpPr>
            <a:spLocks noChangeArrowheads="1"/>
          </p:cNvSpPr>
          <p:nvPr/>
        </p:nvSpPr>
        <p:spPr bwMode="auto">
          <a:xfrm>
            <a:off x="8520384" y="1918520"/>
            <a:ext cx="696511"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sp>
        <p:nvSpPr>
          <p:cNvPr id="138317" name="Oval 77"/>
          <p:cNvSpPr>
            <a:spLocks noChangeArrowheads="1"/>
          </p:cNvSpPr>
          <p:nvPr/>
        </p:nvSpPr>
        <p:spPr bwMode="auto">
          <a:xfrm>
            <a:off x="9232870" y="1248595"/>
            <a:ext cx="672920"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graphicFrame>
        <p:nvGraphicFramePr>
          <p:cNvPr id="8199" name="Object 78"/>
          <p:cNvGraphicFramePr>
            <a:graphicFrameLocks noChangeAspect="1"/>
          </p:cNvGraphicFramePr>
          <p:nvPr/>
        </p:nvGraphicFramePr>
        <p:xfrm>
          <a:off x="6400099" y="2838740"/>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8199"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099" y="2838740"/>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319" name="Oval 79"/>
          <p:cNvSpPr>
            <a:spLocks noChangeArrowheads="1"/>
          </p:cNvSpPr>
          <p:nvPr/>
        </p:nvSpPr>
        <p:spPr bwMode="auto">
          <a:xfrm>
            <a:off x="9864689" y="1931220"/>
            <a:ext cx="715963"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sp>
        <p:nvSpPr>
          <p:cNvPr id="138320" name="Oval 80"/>
          <p:cNvSpPr>
            <a:spLocks noChangeArrowheads="1"/>
          </p:cNvSpPr>
          <p:nvPr/>
        </p:nvSpPr>
        <p:spPr bwMode="auto">
          <a:xfrm>
            <a:off x="9216894" y="2617020"/>
            <a:ext cx="702662"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grpSp>
        <p:nvGrpSpPr>
          <p:cNvPr id="4" name="Group 96"/>
          <p:cNvGrpSpPr>
            <a:grpSpLocks/>
          </p:cNvGrpSpPr>
          <p:nvPr/>
        </p:nvGrpSpPr>
        <p:grpSpPr bwMode="auto">
          <a:xfrm>
            <a:off x="8844571" y="1304159"/>
            <a:ext cx="2749362" cy="1568450"/>
            <a:chOff x="4228" y="847"/>
            <a:chExt cx="1713" cy="988"/>
          </a:xfrm>
        </p:grpSpPr>
        <p:grpSp>
          <p:nvGrpSpPr>
            <p:cNvPr id="8288" name="Group 97"/>
            <p:cNvGrpSpPr>
              <a:grpSpLocks/>
            </p:cNvGrpSpPr>
            <p:nvPr/>
          </p:nvGrpSpPr>
          <p:grpSpPr bwMode="auto">
            <a:xfrm>
              <a:off x="4228" y="973"/>
              <a:ext cx="916" cy="862"/>
              <a:chOff x="4324" y="973"/>
              <a:chExt cx="916" cy="862"/>
            </a:xfrm>
          </p:grpSpPr>
          <p:sp>
            <p:nvSpPr>
              <p:cNvPr id="8291" name="Oval 98"/>
              <p:cNvSpPr>
                <a:spLocks noChangeArrowheads="1"/>
              </p:cNvSpPr>
              <p:nvPr/>
            </p:nvSpPr>
            <p:spPr bwMode="auto">
              <a:xfrm rot="2700000">
                <a:off x="4956" y="1076"/>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sp>
            <p:nvSpPr>
              <p:cNvPr id="8292" name="Oval 99"/>
              <p:cNvSpPr>
                <a:spLocks noChangeArrowheads="1"/>
              </p:cNvSpPr>
              <p:nvPr/>
            </p:nvSpPr>
            <p:spPr bwMode="auto">
              <a:xfrm rot="2700000">
                <a:off x="4318" y="1638"/>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sp>
            <p:nvSpPr>
              <p:cNvPr id="8293" name="Oval 100"/>
              <p:cNvSpPr>
                <a:spLocks noChangeArrowheads="1"/>
              </p:cNvSpPr>
              <p:nvPr/>
            </p:nvSpPr>
            <p:spPr bwMode="auto">
              <a:xfrm rot="18900000" flipH="1">
                <a:off x="4324" y="1074"/>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sp>
            <p:nvSpPr>
              <p:cNvPr id="8294" name="Oval 101"/>
              <p:cNvSpPr>
                <a:spLocks noChangeArrowheads="1"/>
              </p:cNvSpPr>
              <p:nvPr/>
            </p:nvSpPr>
            <p:spPr bwMode="auto">
              <a:xfrm rot="18900000" flipH="1">
                <a:off x="4940" y="1648"/>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grpSp>
        <p:sp>
          <p:nvSpPr>
            <p:cNvPr id="8289" name="Line 102"/>
            <p:cNvSpPr>
              <a:spLocks noChangeShapeType="1"/>
            </p:cNvSpPr>
            <p:nvPr/>
          </p:nvSpPr>
          <p:spPr bwMode="auto">
            <a:xfrm flipH="1">
              <a:off x="5034" y="978"/>
              <a:ext cx="126" cy="10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290" name="Text Box 103"/>
            <p:cNvSpPr txBox="1">
              <a:spLocks noChangeArrowheads="1"/>
            </p:cNvSpPr>
            <p:nvPr/>
          </p:nvSpPr>
          <p:spPr bwMode="auto">
            <a:xfrm>
              <a:off x="5126" y="847"/>
              <a:ext cx="815" cy="155"/>
            </a:xfrm>
            <a:prstGeom prst="rect">
              <a:avLst/>
            </a:prstGeom>
            <a:solidFill>
              <a:schemeClr val="bg1"/>
            </a:solidFill>
            <a:ln w="19050">
              <a:solidFill>
                <a:schemeClr val="accent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dirty="0">
                  <a:latin typeface="+mn-lt"/>
                </a:rPr>
                <a:t>Transport is separate</a:t>
              </a:r>
            </a:p>
          </p:txBody>
        </p:sp>
      </p:grpSp>
      <p:sp>
        <p:nvSpPr>
          <p:cNvPr id="8203" name="Title 103"/>
          <p:cNvSpPr>
            <a:spLocks noGrp="1"/>
          </p:cNvSpPr>
          <p:nvPr>
            <p:ph type="title"/>
          </p:nvPr>
        </p:nvSpPr>
        <p:spPr>
          <a:ln w="9525"/>
        </p:spPr>
        <p:txBody>
          <a:bodyPr/>
          <a:lstStyle/>
          <a:p>
            <a:r>
              <a:rPr lang="en-US" dirty="0">
                <a:latin typeface="+mn-lt"/>
              </a:rPr>
              <a:t>Eco Audit output for design</a:t>
            </a:r>
            <a:endParaRPr lang="en-GB" dirty="0">
              <a:latin typeface="+mn-lt"/>
            </a:endParaRPr>
          </a:p>
        </p:txBody>
      </p:sp>
      <p:sp>
        <p:nvSpPr>
          <p:cNvPr id="175" name="Text Box 5"/>
          <p:cNvSpPr txBox="1">
            <a:spLocks noChangeArrowheads="1"/>
          </p:cNvSpPr>
          <p:nvPr/>
        </p:nvSpPr>
        <p:spPr bwMode="auto">
          <a:xfrm>
            <a:off x="1370602" y="2569632"/>
            <a:ext cx="3475212" cy="40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dirty="0">
                <a:latin typeface="+mn-lt"/>
              </a:rPr>
              <a:t>   Audit: Energy</a:t>
            </a:r>
            <a:endParaRPr lang="en-GB" i="1" dirty="0">
              <a:latin typeface="+mn-lt"/>
            </a:endParaRPr>
          </a:p>
        </p:txBody>
      </p:sp>
      <p:graphicFrame>
        <p:nvGraphicFramePr>
          <p:cNvPr id="71" name="Object 78">
            <a:extLst>
              <a:ext uri="{FF2B5EF4-FFF2-40B4-BE49-F238E27FC236}">
                <a16:creationId xmlns:a16="http://schemas.microsoft.com/office/drawing/2014/main" id="{53F2A1D3-8CCD-400D-B0A7-7B87CA9F7283}"/>
              </a:ext>
            </a:extLst>
          </p:cNvPr>
          <p:cNvGraphicFramePr>
            <a:graphicFrameLocks noChangeAspect="1"/>
          </p:cNvGraphicFramePr>
          <p:nvPr/>
        </p:nvGraphicFramePr>
        <p:xfrm>
          <a:off x="6882501" y="2786133"/>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71" name="Object 78">
                        <a:extLst>
                          <a:ext uri="{FF2B5EF4-FFF2-40B4-BE49-F238E27FC236}">
                            <a16:creationId xmlns:a16="http://schemas.microsoft.com/office/drawing/2014/main" id="{53F2A1D3-8CCD-400D-B0A7-7B87CA9F7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2501" y="2786133"/>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2" name="Group 107">
            <a:extLst>
              <a:ext uri="{FF2B5EF4-FFF2-40B4-BE49-F238E27FC236}">
                <a16:creationId xmlns:a16="http://schemas.microsoft.com/office/drawing/2014/main" id="{E7E8E872-1A5C-40CC-B5B5-389837D5BF70}"/>
              </a:ext>
            </a:extLst>
          </p:cNvPr>
          <p:cNvGrpSpPr>
            <a:grpSpLocks/>
          </p:cNvGrpSpPr>
          <p:nvPr/>
        </p:nvGrpSpPr>
        <p:grpSpPr bwMode="auto">
          <a:xfrm>
            <a:off x="3668094" y="2751139"/>
            <a:ext cx="4494345" cy="2786063"/>
            <a:chOff x="220530" y="3438525"/>
            <a:chExt cx="4494771" cy="2786063"/>
          </a:xfrm>
        </p:grpSpPr>
        <p:grpSp>
          <p:nvGrpSpPr>
            <p:cNvPr id="73" name="Group 34">
              <a:extLst>
                <a:ext uri="{FF2B5EF4-FFF2-40B4-BE49-F238E27FC236}">
                  <a16:creationId xmlns:a16="http://schemas.microsoft.com/office/drawing/2014/main" id="{AFD1DEDB-8527-4FB4-A4FC-C48EE16C6DEF}"/>
                </a:ext>
              </a:extLst>
            </p:cNvPr>
            <p:cNvGrpSpPr>
              <a:grpSpLocks/>
            </p:cNvGrpSpPr>
            <p:nvPr/>
          </p:nvGrpSpPr>
          <p:grpSpPr bwMode="auto">
            <a:xfrm>
              <a:off x="220530" y="3438525"/>
              <a:ext cx="4492493" cy="2786063"/>
              <a:chOff x="128" y="1788"/>
              <a:chExt cx="2612" cy="1755"/>
            </a:xfrm>
          </p:grpSpPr>
          <p:grpSp>
            <p:nvGrpSpPr>
              <p:cNvPr id="75" name="Group 35">
                <a:extLst>
                  <a:ext uri="{FF2B5EF4-FFF2-40B4-BE49-F238E27FC236}">
                    <a16:creationId xmlns:a16="http://schemas.microsoft.com/office/drawing/2014/main" id="{67BBA5C2-7C94-4488-9DA3-57AB21715DBB}"/>
                  </a:ext>
                </a:extLst>
              </p:cNvPr>
              <p:cNvGrpSpPr>
                <a:grpSpLocks/>
              </p:cNvGrpSpPr>
              <p:nvPr/>
            </p:nvGrpSpPr>
            <p:grpSpPr bwMode="auto">
              <a:xfrm>
                <a:off x="128" y="1788"/>
                <a:ext cx="2612" cy="1755"/>
                <a:chOff x="127" y="1788"/>
                <a:chExt cx="2613" cy="1755"/>
              </a:xfrm>
            </p:grpSpPr>
            <p:sp>
              <p:nvSpPr>
                <p:cNvPr id="77" name="Line 37">
                  <a:extLst>
                    <a:ext uri="{FF2B5EF4-FFF2-40B4-BE49-F238E27FC236}">
                      <a16:creationId xmlns:a16="http://schemas.microsoft.com/office/drawing/2014/main" id="{F3A8D33C-9CE7-433E-BB91-151B96A817C6}"/>
                    </a:ext>
                  </a:extLst>
                </p:cNvPr>
                <p:cNvSpPr>
                  <a:spLocks noChangeShapeType="1"/>
                </p:cNvSpPr>
                <p:nvPr/>
              </p:nvSpPr>
              <p:spPr bwMode="auto">
                <a:xfrm>
                  <a:off x="490" y="29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8" name="Line 38">
                  <a:extLst>
                    <a:ext uri="{FF2B5EF4-FFF2-40B4-BE49-F238E27FC236}">
                      <a16:creationId xmlns:a16="http://schemas.microsoft.com/office/drawing/2014/main" id="{50169A5D-DA51-4C34-A6EB-D2BC795EFA4F}"/>
                    </a:ext>
                  </a:extLst>
                </p:cNvPr>
                <p:cNvSpPr>
                  <a:spLocks noChangeShapeType="1"/>
                </p:cNvSpPr>
                <p:nvPr/>
              </p:nvSpPr>
              <p:spPr bwMode="auto">
                <a:xfrm>
                  <a:off x="490" y="305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9" name="Line 39">
                  <a:extLst>
                    <a:ext uri="{FF2B5EF4-FFF2-40B4-BE49-F238E27FC236}">
                      <a16:creationId xmlns:a16="http://schemas.microsoft.com/office/drawing/2014/main" id="{0429F6E8-0973-4C61-A362-D4B0DA3C679A}"/>
                    </a:ext>
                  </a:extLst>
                </p:cNvPr>
                <p:cNvSpPr>
                  <a:spLocks noChangeShapeType="1"/>
                </p:cNvSpPr>
                <p:nvPr/>
              </p:nvSpPr>
              <p:spPr bwMode="auto">
                <a:xfrm>
                  <a:off x="490" y="31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0" name="Line 40">
                  <a:extLst>
                    <a:ext uri="{FF2B5EF4-FFF2-40B4-BE49-F238E27FC236}">
                      <a16:creationId xmlns:a16="http://schemas.microsoft.com/office/drawing/2014/main" id="{5F92EE58-CEC8-4F75-8DE8-5EC2B7712E08}"/>
                    </a:ext>
                  </a:extLst>
                </p:cNvPr>
                <p:cNvSpPr>
                  <a:spLocks noChangeShapeType="1"/>
                </p:cNvSpPr>
                <p:nvPr/>
              </p:nvSpPr>
              <p:spPr bwMode="auto">
                <a:xfrm>
                  <a:off x="490" y="332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1" name="Line 41">
                  <a:extLst>
                    <a:ext uri="{FF2B5EF4-FFF2-40B4-BE49-F238E27FC236}">
                      <a16:creationId xmlns:a16="http://schemas.microsoft.com/office/drawing/2014/main" id="{B8F625E6-A862-4909-A009-9D3C1F9DDD8C}"/>
                    </a:ext>
                  </a:extLst>
                </p:cNvPr>
                <p:cNvSpPr>
                  <a:spLocks noChangeShapeType="1"/>
                </p:cNvSpPr>
                <p:nvPr/>
              </p:nvSpPr>
              <p:spPr bwMode="auto">
                <a:xfrm>
                  <a:off x="490" y="27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2" name="Line 42">
                  <a:extLst>
                    <a:ext uri="{FF2B5EF4-FFF2-40B4-BE49-F238E27FC236}">
                      <a16:creationId xmlns:a16="http://schemas.microsoft.com/office/drawing/2014/main" id="{3E3667CE-427B-4185-AE59-98DF293BD4A6}"/>
                    </a:ext>
                  </a:extLst>
                </p:cNvPr>
                <p:cNvSpPr>
                  <a:spLocks noChangeShapeType="1"/>
                </p:cNvSpPr>
                <p:nvPr/>
              </p:nvSpPr>
              <p:spPr bwMode="auto">
                <a:xfrm>
                  <a:off x="490" y="23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3" name="Line 43">
                  <a:extLst>
                    <a:ext uri="{FF2B5EF4-FFF2-40B4-BE49-F238E27FC236}">
                      <a16:creationId xmlns:a16="http://schemas.microsoft.com/office/drawing/2014/main" id="{82450260-A7BE-4922-87D7-ACD168588692}"/>
                    </a:ext>
                  </a:extLst>
                </p:cNvPr>
                <p:cNvSpPr>
                  <a:spLocks noChangeShapeType="1"/>
                </p:cNvSpPr>
                <p:nvPr/>
              </p:nvSpPr>
              <p:spPr bwMode="auto">
                <a:xfrm>
                  <a:off x="490" y="225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4" name="Line 44">
                  <a:extLst>
                    <a:ext uri="{FF2B5EF4-FFF2-40B4-BE49-F238E27FC236}">
                      <a16:creationId xmlns:a16="http://schemas.microsoft.com/office/drawing/2014/main" id="{554A22E2-DC18-4F9F-B983-188DF1D69845}"/>
                    </a:ext>
                  </a:extLst>
                </p:cNvPr>
                <p:cNvSpPr>
                  <a:spLocks noChangeShapeType="1"/>
                </p:cNvSpPr>
                <p:nvPr/>
              </p:nvSpPr>
              <p:spPr bwMode="auto">
                <a:xfrm>
                  <a:off x="490" y="2120"/>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5" name="Line 45">
                  <a:extLst>
                    <a:ext uri="{FF2B5EF4-FFF2-40B4-BE49-F238E27FC236}">
                      <a16:creationId xmlns:a16="http://schemas.microsoft.com/office/drawing/2014/main" id="{85C1B160-9DC6-4BED-BAA8-4EED25C462AF}"/>
                    </a:ext>
                  </a:extLst>
                </p:cNvPr>
                <p:cNvSpPr>
                  <a:spLocks noChangeShapeType="1"/>
                </p:cNvSpPr>
                <p:nvPr/>
              </p:nvSpPr>
              <p:spPr bwMode="auto">
                <a:xfrm>
                  <a:off x="490" y="19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6" name="Line 46">
                  <a:extLst>
                    <a:ext uri="{FF2B5EF4-FFF2-40B4-BE49-F238E27FC236}">
                      <a16:creationId xmlns:a16="http://schemas.microsoft.com/office/drawing/2014/main" id="{04F540B6-13BE-4907-B1B8-20749AE43605}"/>
                    </a:ext>
                  </a:extLst>
                </p:cNvPr>
                <p:cNvSpPr>
                  <a:spLocks noChangeShapeType="1"/>
                </p:cNvSpPr>
                <p:nvPr/>
              </p:nvSpPr>
              <p:spPr bwMode="auto">
                <a:xfrm>
                  <a:off x="490" y="25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7" name="Line 47">
                  <a:extLst>
                    <a:ext uri="{FF2B5EF4-FFF2-40B4-BE49-F238E27FC236}">
                      <a16:creationId xmlns:a16="http://schemas.microsoft.com/office/drawing/2014/main" id="{643CEF1E-6B7B-4200-B84A-E73AF2899C5B}"/>
                    </a:ext>
                  </a:extLst>
                </p:cNvPr>
                <p:cNvSpPr>
                  <a:spLocks noChangeShapeType="1"/>
                </p:cNvSpPr>
                <p:nvPr/>
              </p:nvSpPr>
              <p:spPr bwMode="auto">
                <a:xfrm>
                  <a:off x="490" y="265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8" name="Line 48">
                  <a:extLst>
                    <a:ext uri="{FF2B5EF4-FFF2-40B4-BE49-F238E27FC236}">
                      <a16:creationId xmlns:a16="http://schemas.microsoft.com/office/drawing/2014/main" id="{24CE2934-8781-4A3A-AEBB-9526D84DA3EA}"/>
                    </a:ext>
                  </a:extLst>
                </p:cNvPr>
                <p:cNvSpPr>
                  <a:spLocks noChangeShapeType="1"/>
                </p:cNvSpPr>
                <p:nvPr/>
              </p:nvSpPr>
              <p:spPr bwMode="auto">
                <a:xfrm flipV="1">
                  <a:off x="81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9" name="Line 49">
                  <a:extLst>
                    <a:ext uri="{FF2B5EF4-FFF2-40B4-BE49-F238E27FC236}">
                      <a16:creationId xmlns:a16="http://schemas.microsoft.com/office/drawing/2014/main" id="{700D7FAB-C13E-4C68-9D01-07AA42154210}"/>
                    </a:ext>
                  </a:extLst>
                </p:cNvPr>
                <p:cNvSpPr>
                  <a:spLocks noChangeShapeType="1"/>
                </p:cNvSpPr>
                <p:nvPr/>
              </p:nvSpPr>
              <p:spPr bwMode="auto">
                <a:xfrm flipV="1">
                  <a:off x="1132"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0" name="Line 50">
                  <a:extLst>
                    <a:ext uri="{FF2B5EF4-FFF2-40B4-BE49-F238E27FC236}">
                      <a16:creationId xmlns:a16="http://schemas.microsoft.com/office/drawing/2014/main" id="{F26DC675-D6FA-4D17-A1BD-65B4D78AF9A0}"/>
                    </a:ext>
                  </a:extLst>
                </p:cNvPr>
                <p:cNvSpPr>
                  <a:spLocks noChangeShapeType="1"/>
                </p:cNvSpPr>
                <p:nvPr/>
              </p:nvSpPr>
              <p:spPr bwMode="auto">
                <a:xfrm flipV="1">
                  <a:off x="1454"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1" name="Line 51">
                  <a:extLst>
                    <a:ext uri="{FF2B5EF4-FFF2-40B4-BE49-F238E27FC236}">
                      <a16:creationId xmlns:a16="http://schemas.microsoft.com/office/drawing/2014/main" id="{A1F4AA87-201C-4296-A2D1-55DA8F86862D}"/>
                    </a:ext>
                  </a:extLst>
                </p:cNvPr>
                <p:cNvSpPr>
                  <a:spLocks noChangeShapeType="1"/>
                </p:cNvSpPr>
                <p:nvPr/>
              </p:nvSpPr>
              <p:spPr bwMode="auto">
                <a:xfrm flipV="1">
                  <a:off x="1776"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2" name="Line 52">
                  <a:extLst>
                    <a:ext uri="{FF2B5EF4-FFF2-40B4-BE49-F238E27FC236}">
                      <a16:creationId xmlns:a16="http://schemas.microsoft.com/office/drawing/2014/main" id="{BCA283D3-77E4-457A-AC9F-4CF47A126F01}"/>
                    </a:ext>
                  </a:extLst>
                </p:cNvPr>
                <p:cNvSpPr>
                  <a:spLocks noChangeShapeType="1"/>
                </p:cNvSpPr>
                <p:nvPr/>
              </p:nvSpPr>
              <p:spPr bwMode="auto">
                <a:xfrm flipV="1">
                  <a:off x="2098"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3" name="Text Box 53">
                  <a:extLst>
                    <a:ext uri="{FF2B5EF4-FFF2-40B4-BE49-F238E27FC236}">
                      <a16:creationId xmlns:a16="http://schemas.microsoft.com/office/drawing/2014/main" id="{C33506E1-9275-481E-947A-A482AB780A04}"/>
                    </a:ext>
                  </a:extLst>
                </p:cNvPr>
                <p:cNvSpPr txBox="1">
                  <a:spLocks noChangeArrowheads="1"/>
                </p:cNvSpPr>
                <p:nvPr/>
              </p:nvSpPr>
              <p:spPr bwMode="auto">
                <a:xfrm>
                  <a:off x="267" y="1788"/>
                  <a:ext cx="244"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spcAft>
                      <a:spcPct val="155000"/>
                    </a:spcAft>
                    <a:buClr>
                      <a:srgbClr val="009B9B"/>
                    </a:buClr>
                    <a:buSzPct val="80000"/>
                    <a:buFont typeface="Wingdings" panose="05000000000000000000" pitchFamily="2" charset="2"/>
                    <a:buNone/>
                  </a:pPr>
                  <a:r>
                    <a:rPr lang="en-GB" sz="1000" b="1">
                      <a:latin typeface="+mn-lt"/>
                    </a:rPr>
                    <a:t>600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400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300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200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100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-100</a:t>
                  </a:r>
                </a:p>
              </p:txBody>
            </p:sp>
            <p:sp>
              <p:nvSpPr>
                <p:cNvPr id="94" name="Text Box 54">
                  <a:extLst>
                    <a:ext uri="{FF2B5EF4-FFF2-40B4-BE49-F238E27FC236}">
                      <a16:creationId xmlns:a16="http://schemas.microsoft.com/office/drawing/2014/main" id="{6FCF1DE6-6E9F-45A5-83E3-B98FA8E06959}"/>
                    </a:ext>
                  </a:extLst>
                </p:cNvPr>
                <p:cNvSpPr txBox="1">
                  <a:spLocks noChangeArrowheads="1"/>
                </p:cNvSpPr>
                <p:nvPr/>
              </p:nvSpPr>
              <p:spPr bwMode="auto">
                <a:xfrm rot="16200000">
                  <a:off x="-380" y="2590"/>
                  <a:ext cx="119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dirty="0">
                      <a:latin typeface="+mn-lt"/>
                    </a:rPr>
                    <a:t>Embodied energy (MJ)</a:t>
                  </a:r>
                </a:p>
              </p:txBody>
            </p:sp>
            <p:sp>
              <p:nvSpPr>
                <p:cNvPr id="95" name="Text Box 55">
                  <a:extLst>
                    <a:ext uri="{FF2B5EF4-FFF2-40B4-BE49-F238E27FC236}">
                      <a16:creationId xmlns:a16="http://schemas.microsoft.com/office/drawing/2014/main" id="{1645AFC8-2CC5-47DD-9C4C-2C588F292333}"/>
                    </a:ext>
                  </a:extLst>
                </p:cNvPr>
                <p:cNvSpPr txBox="1">
                  <a:spLocks noChangeArrowheads="1"/>
                </p:cNvSpPr>
                <p:nvPr/>
              </p:nvSpPr>
              <p:spPr bwMode="auto">
                <a:xfrm rot="18471160">
                  <a:off x="629" y="2145"/>
                  <a:ext cx="40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Material</a:t>
                  </a:r>
                </a:p>
              </p:txBody>
            </p:sp>
            <p:sp>
              <p:nvSpPr>
                <p:cNvPr id="96" name="Text Box 56">
                  <a:extLst>
                    <a:ext uri="{FF2B5EF4-FFF2-40B4-BE49-F238E27FC236}">
                      <a16:creationId xmlns:a16="http://schemas.microsoft.com/office/drawing/2014/main" id="{B8E29F67-74BC-4078-B1E4-60CE3A1714C6}"/>
                    </a:ext>
                  </a:extLst>
                </p:cNvPr>
                <p:cNvSpPr txBox="1">
                  <a:spLocks noChangeArrowheads="1"/>
                </p:cNvSpPr>
                <p:nvPr/>
              </p:nvSpPr>
              <p:spPr bwMode="auto">
                <a:xfrm rot="18471160">
                  <a:off x="926" y="2613"/>
                  <a:ext cx="55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Manufacture</a:t>
                  </a:r>
                </a:p>
              </p:txBody>
            </p:sp>
            <p:sp>
              <p:nvSpPr>
                <p:cNvPr id="97" name="Text Box 57">
                  <a:extLst>
                    <a:ext uri="{FF2B5EF4-FFF2-40B4-BE49-F238E27FC236}">
                      <a16:creationId xmlns:a16="http://schemas.microsoft.com/office/drawing/2014/main" id="{50BF8D3F-9000-4A6E-A92D-19AC75739547}"/>
                    </a:ext>
                  </a:extLst>
                </p:cNvPr>
                <p:cNvSpPr txBox="1">
                  <a:spLocks noChangeArrowheads="1"/>
                </p:cNvSpPr>
                <p:nvPr/>
              </p:nvSpPr>
              <p:spPr bwMode="auto">
                <a:xfrm rot="18471160">
                  <a:off x="1271" y="2780"/>
                  <a:ext cx="44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sp>
              <p:nvSpPr>
                <p:cNvPr id="98" name="Text Box 58">
                  <a:extLst>
                    <a:ext uri="{FF2B5EF4-FFF2-40B4-BE49-F238E27FC236}">
                      <a16:creationId xmlns:a16="http://schemas.microsoft.com/office/drawing/2014/main" id="{502B7F79-6CF0-4145-AA17-56F11F5E485C}"/>
                    </a:ext>
                  </a:extLst>
                </p:cNvPr>
                <p:cNvSpPr txBox="1">
                  <a:spLocks noChangeArrowheads="1"/>
                </p:cNvSpPr>
                <p:nvPr/>
              </p:nvSpPr>
              <p:spPr bwMode="auto">
                <a:xfrm rot="18471160">
                  <a:off x="1632" y="1940"/>
                  <a:ext cx="24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Use</a:t>
                  </a:r>
                </a:p>
              </p:txBody>
            </p:sp>
            <p:sp>
              <p:nvSpPr>
                <p:cNvPr id="99" name="Text Box 59">
                  <a:extLst>
                    <a:ext uri="{FF2B5EF4-FFF2-40B4-BE49-F238E27FC236}">
                      <a16:creationId xmlns:a16="http://schemas.microsoft.com/office/drawing/2014/main" id="{53EFECDF-EC22-4071-BC8A-6DF2ADC8D987}"/>
                    </a:ext>
                  </a:extLst>
                </p:cNvPr>
                <p:cNvSpPr txBox="1">
                  <a:spLocks noChangeArrowheads="1"/>
                </p:cNvSpPr>
                <p:nvPr/>
              </p:nvSpPr>
              <p:spPr bwMode="auto">
                <a:xfrm rot="18471160">
                  <a:off x="1927" y="2874"/>
                  <a:ext cx="398"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Disposal</a:t>
                  </a:r>
                </a:p>
              </p:txBody>
            </p:sp>
            <p:sp>
              <p:nvSpPr>
                <p:cNvPr id="100" name="Rectangle 60">
                  <a:extLst>
                    <a:ext uri="{FF2B5EF4-FFF2-40B4-BE49-F238E27FC236}">
                      <a16:creationId xmlns:a16="http://schemas.microsoft.com/office/drawing/2014/main" id="{F804B8E4-CD6B-4FD8-BEBA-C8AFDF163ED9}"/>
                    </a:ext>
                  </a:extLst>
                </p:cNvPr>
                <p:cNvSpPr>
                  <a:spLocks noChangeArrowheads="1"/>
                </p:cNvSpPr>
                <p:nvPr/>
              </p:nvSpPr>
              <p:spPr bwMode="auto">
                <a:xfrm>
                  <a:off x="1054" y="2954"/>
                  <a:ext cx="162" cy="233"/>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01" name="Rectangle 61">
                  <a:extLst>
                    <a:ext uri="{FF2B5EF4-FFF2-40B4-BE49-F238E27FC236}">
                      <a16:creationId xmlns:a16="http://schemas.microsoft.com/office/drawing/2014/main" id="{4A267952-4D9D-47EA-BC19-D37F34DBFBB5}"/>
                    </a:ext>
                  </a:extLst>
                </p:cNvPr>
                <p:cNvSpPr>
                  <a:spLocks noChangeArrowheads="1"/>
                </p:cNvSpPr>
                <p:nvPr/>
              </p:nvSpPr>
              <p:spPr bwMode="auto">
                <a:xfrm>
                  <a:off x="1362" y="3017"/>
                  <a:ext cx="162" cy="174"/>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200">
                    <a:latin typeface="+mn-lt"/>
                  </a:endParaRPr>
                </a:p>
              </p:txBody>
            </p:sp>
            <p:sp>
              <p:nvSpPr>
                <p:cNvPr id="102" name="Rectangle 62">
                  <a:extLst>
                    <a:ext uri="{FF2B5EF4-FFF2-40B4-BE49-F238E27FC236}">
                      <a16:creationId xmlns:a16="http://schemas.microsoft.com/office/drawing/2014/main" id="{A7526D43-8584-4D66-8CB8-896EB0C7E782}"/>
                    </a:ext>
                  </a:extLst>
                </p:cNvPr>
                <p:cNvSpPr>
                  <a:spLocks noChangeArrowheads="1"/>
                </p:cNvSpPr>
                <p:nvPr/>
              </p:nvSpPr>
              <p:spPr bwMode="auto">
                <a:xfrm>
                  <a:off x="1692" y="2141"/>
                  <a:ext cx="162" cy="1047"/>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sz="1200">
                    <a:latin typeface="+mn-lt"/>
                  </a:endParaRPr>
                </a:p>
                <a:p>
                  <a:pPr eaLnBrk="1" hangingPunct="1"/>
                  <a:endParaRPr lang="en-GB">
                    <a:latin typeface="+mn-lt"/>
                  </a:endParaRPr>
                </a:p>
              </p:txBody>
            </p:sp>
            <p:sp>
              <p:nvSpPr>
                <p:cNvPr id="103" name="Rectangle 63">
                  <a:extLst>
                    <a:ext uri="{FF2B5EF4-FFF2-40B4-BE49-F238E27FC236}">
                      <a16:creationId xmlns:a16="http://schemas.microsoft.com/office/drawing/2014/main" id="{DC25CB4C-D9B6-457C-B590-10D5170AD5B4}"/>
                    </a:ext>
                  </a:extLst>
                </p:cNvPr>
                <p:cNvSpPr>
                  <a:spLocks noChangeArrowheads="1"/>
                </p:cNvSpPr>
                <p:nvPr/>
              </p:nvSpPr>
              <p:spPr bwMode="auto">
                <a:xfrm>
                  <a:off x="2014" y="3122"/>
                  <a:ext cx="162" cy="68"/>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00">
                    <a:latin typeface="+mn-lt"/>
                  </a:endParaRPr>
                </a:p>
              </p:txBody>
            </p:sp>
            <p:sp>
              <p:nvSpPr>
                <p:cNvPr id="104" name="Rectangle 64">
                  <a:extLst>
                    <a:ext uri="{FF2B5EF4-FFF2-40B4-BE49-F238E27FC236}">
                      <a16:creationId xmlns:a16="http://schemas.microsoft.com/office/drawing/2014/main" id="{079E093A-AB68-47E6-B4F4-C6D48E3B0785}"/>
                    </a:ext>
                  </a:extLst>
                </p:cNvPr>
                <p:cNvSpPr>
                  <a:spLocks noChangeArrowheads="1"/>
                </p:cNvSpPr>
                <p:nvPr/>
              </p:nvSpPr>
              <p:spPr bwMode="auto">
                <a:xfrm>
                  <a:off x="720" y="2434"/>
                  <a:ext cx="162" cy="756"/>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p:txBody>
            </p:sp>
            <p:sp>
              <p:nvSpPr>
                <p:cNvPr id="105" name="Line 65">
                  <a:extLst>
                    <a:ext uri="{FF2B5EF4-FFF2-40B4-BE49-F238E27FC236}">
                      <a16:creationId xmlns:a16="http://schemas.microsoft.com/office/drawing/2014/main" id="{2EC43764-42D2-4C5E-A61C-580B87D8FEB8}"/>
                    </a:ext>
                  </a:extLst>
                </p:cNvPr>
                <p:cNvSpPr>
                  <a:spLocks noChangeShapeType="1"/>
                </p:cNvSpPr>
                <p:nvPr/>
              </p:nvSpPr>
              <p:spPr bwMode="auto">
                <a:xfrm flipV="1">
                  <a:off x="242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6" name="Text Box 66">
                  <a:extLst>
                    <a:ext uri="{FF2B5EF4-FFF2-40B4-BE49-F238E27FC236}">
                      <a16:creationId xmlns:a16="http://schemas.microsoft.com/office/drawing/2014/main" id="{54A7D50A-D5EE-44F3-B7DF-67505175C729}"/>
                    </a:ext>
                  </a:extLst>
                </p:cNvPr>
                <p:cNvSpPr txBox="1">
                  <a:spLocks noChangeArrowheads="1"/>
                </p:cNvSpPr>
                <p:nvPr/>
              </p:nvSpPr>
              <p:spPr bwMode="auto">
                <a:xfrm rot="18471160">
                  <a:off x="2253" y="2907"/>
                  <a:ext cx="446"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EoL credit</a:t>
                  </a:r>
                </a:p>
              </p:txBody>
            </p:sp>
            <p:sp>
              <p:nvSpPr>
                <p:cNvPr id="107" name="Rectangle 67" descr="Wide downward diagonal">
                  <a:extLst>
                    <a:ext uri="{FF2B5EF4-FFF2-40B4-BE49-F238E27FC236}">
                      <a16:creationId xmlns:a16="http://schemas.microsoft.com/office/drawing/2014/main" id="{AA194457-3E69-422B-8BD3-49CC28C1C4B4}"/>
                    </a:ext>
                  </a:extLst>
                </p:cNvPr>
                <p:cNvSpPr>
                  <a:spLocks noChangeArrowheads="1"/>
                </p:cNvSpPr>
                <p:nvPr/>
              </p:nvSpPr>
              <p:spPr bwMode="auto">
                <a:xfrm>
                  <a:off x="2334" y="3190"/>
                  <a:ext cx="162" cy="233"/>
                </a:xfrm>
                <a:prstGeom prst="rect">
                  <a:avLst/>
                </a:prstGeom>
                <a:pattFill prst="wdDnDiag">
                  <a:fgClr>
                    <a:srgbClr val="FFCC00"/>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08" name="Line 68">
                  <a:extLst>
                    <a:ext uri="{FF2B5EF4-FFF2-40B4-BE49-F238E27FC236}">
                      <a16:creationId xmlns:a16="http://schemas.microsoft.com/office/drawing/2014/main" id="{126A6E44-E022-4D31-90F9-2AC72DAA1AD6}"/>
                    </a:ext>
                  </a:extLst>
                </p:cNvPr>
                <p:cNvSpPr>
                  <a:spLocks noChangeShapeType="1"/>
                </p:cNvSpPr>
                <p:nvPr/>
              </p:nvSpPr>
              <p:spPr bwMode="auto">
                <a:xfrm>
                  <a:off x="480" y="3191"/>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76" name="Text Box 69">
                <a:extLst>
                  <a:ext uri="{FF2B5EF4-FFF2-40B4-BE49-F238E27FC236}">
                    <a16:creationId xmlns:a16="http://schemas.microsoft.com/office/drawing/2014/main" id="{76F39C25-EA91-49B6-A348-D786988A6205}"/>
                  </a:ext>
                </a:extLst>
              </p:cNvPr>
              <p:cNvSpPr txBox="1">
                <a:spLocks noChangeArrowheads="1"/>
              </p:cNvSpPr>
              <p:nvPr/>
            </p:nvSpPr>
            <p:spPr bwMode="auto">
              <a:xfrm>
                <a:off x="2325" y="1901"/>
                <a:ext cx="402" cy="194"/>
              </a:xfrm>
              <a:prstGeom prst="rect">
                <a:avLst/>
              </a:prstGeom>
              <a:solidFill>
                <a:schemeClr val="bg1"/>
              </a:solidFill>
              <a:ln w="9525">
                <a:solidFill>
                  <a:srgbClr val="666633"/>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Energy</a:t>
                </a:r>
              </a:p>
            </p:txBody>
          </p:sp>
        </p:grpSp>
        <p:sp>
          <p:nvSpPr>
            <p:cNvPr id="74" name="Rectangle 104">
              <a:extLst>
                <a:ext uri="{FF2B5EF4-FFF2-40B4-BE49-F238E27FC236}">
                  <a16:creationId xmlns:a16="http://schemas.microsoft.com/office/drawing/2014/main" id="{663F295D-DFC6-462A-80D2-2D69ACF61439}"/>
                </a:ext>
              </a:extLst>
            </p:cNvPr>
            <p:cNvSpPr>
              <a:spLocks noChangeArrowheads="1"/>
            </p:cNvSpPr>
            <p:nvPr/>
          </p:nvSpPr>
          <p:spPr bwMode="auto">
            <a:xfrm>
              <a:off x="832513" y="3548418"/>
              <a:ext cx="3882788" cy="369332"/>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nvGrpSpPr>
          <p:cNvPr id="109" name="Group 110">
            <a:extLst>
              <a:ext uri="{FF2B5EF4-FFF2-40B4-BE49-F238E27FC236}">
                <a16:creationId xmlns:a16="http://schemas.microsoft.com/office/drawing/2014/main" id="{326A3071-3D44-46E4-BA8A-2AD40B253B78}"/>
              </a:ext>
            </a:extLst>
          </p:cNvPr>
          <p:cNvGrpSpPr>
            <a:grpSpLocks/>
          </p:cNvGrpSpPr>
          <p:nvPr/>
        </p:nvGrpSpPr>
        <p:grpSpPr bwMode="auto">
          <a:xfrm>
            <a:off x="4482113" y="2314571"/>
            <a:ext cx="2830512" cy="2959106"/>
            <a:chOff x="968991" y="2889249"/>
            <a:chExt cx="2830281" cy="2959404"/>
          </a:xfrm>
        </p:grpSpPr>
        <p:grpSp>
          <p:nvGrpSpPr>
            <p:cNvPr id="110" name="Group 88">
              <a:extLst>
                <a:ext uri="{FF2B5EF4-FFF2-40B4-BE49-F238E27FC236}">
                  <a16:creationId xmlns:a16="http://schemas.microsoft.com/office/drawing/2014/main" id="{0175257B-8DB1-4648-99F7-E2AB01919214}"/>
                </a:ext>
              </a:extLst>
            </p:cNvPr>
            <p:cNvGrpSpPr>
              <a:grpSpLocks/>
            </p:cNvGrpSpPr>
            <p:nvPr/>
          </p:nvGrpSpPr>
          <p:grpSpPr bwMode="auto">
            <a:xfrm>
              <a:off x="1771199" y="2889249"/>
              <a:ext cx="1578661" cy="584200"/>
              <a:chOff x="1030" y="1820"/>
              <a:chExt cx="918" cy="368"/>
            </a:xfrm>
          </p:grpSpPr>
          <p:grpSp>
            <p:nvGrpSpPr>
              <p:cNvPr id="112" name="Group 89">
                <a:extLst>
                  <a:ext uri="{FF2B5EF4-FFF2-40B4-BE49-F238E27FC236}">
                    <a16:creationId xmlns:a16="http://schemas.microsoft.com/office/drawing/2014/main" id="{9ED98755-FEF4-4D1A-BDA4-89B41237C812}"/>
                  </a:ext>
                </a:extLst>
              </p:cNvPr>
              <p:cNvGrpSpPr>
                <a:grpSpLocks/>
              </p:cNvGrpSpPr>
              <p:nvPr/>
            </p:nvGrpSpPr>
            <p:grpSpPr bwMode="auto">
              <a:xfrm>
                <a:off x="1103" y="1820"/>
                <a:ext cx="751" cy="368"/>
                <a:chOff x="1103" y="1820"/>
                <a:chExt cx="751" cy="368"/>
              </a:xfrm>
            </p:grpSpPr>
            <p:sp>
              <p:nvSpPr>
                <p:cNvPr id="114" name="AutoShape 90">
                  <a:extLst>
                    <a:ext uri="{FF2B5EF4-FFF2-40B4-BE49-F238E27FC236}">
                      <a16:creationId xmlns:a16="http://schemas.microsoft.com/office/drawing/2014/main" id="{584AA315-C850-46FC-840E-6D1CC462FE8C}"/>
                    </a:ext>
                  </a:extLst>
                </p:cNvPr>
                <p:cNvSpPr>
                  <a:spLocks noChangeArrowheads="1"/>
                </p:cNvSpPr>
                <p:nvPr/>
              </p:nvSpPr>
              <p:spPr bwMode="auto">
                <a:xfrm>
                  <a:off x="1103" y="1820"/>
                  <a:ext cx="751" cy="238"/>
                </a:xfrm>
                <a:prstGeom prst="roundRect">
                  <a:avLst>
                    <a:gd name="adj" fmla="val 16667"/>
                  </a:avLst>
                </a:prstGeom>
                <a:solidFill>
                  <a:schemeClr val="accent3">
                    <a:lumMod val="20000"/>
                    <a:lumOff val="80000"/>
                  </a:schemeClr>
                </a:solidFill>
                <a:ln w="19050">
                  <a:solidFill>
                    <a:schemeClr val="accent4"/>
                  </a:solidFill>
                  <a:round/>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15" name="Line 93">
                  <a:extLst>
                    <a:ext uri="{FF2B5EF4-FFF2-40B4-BE49-F238E27FC236}">
                      <a16:creationId xmlns:a16="http://schemas.microsoft.com/office/drawing/2014/main" id="{08315045-A299-44B1-831D-B991CA1E5403}"/>
                    </a:ext>
                  </a:extLst>
                </p:cNvPr>
                <p:cNvSpPr>
                  <a:spLocks noChangeShapeType="1"/>
                </p:cNvSpPr>
                <p:nvPr/>
              </p:nvSpPr>
              <p:spPr bwMode="auto">
                <a:xfrm flipH="1">
                  <a:off x="1466" y="2066"/>
                  <a:ext cx="0" cy="122"/>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113" name="Text Box 95">
                <a:extLst>
                  <a:ext uri="{FF2B5EF4-FFF2-40B4-BE49-F238E27FC236}">
                    <a16:creationId xmlns:a16="http://schemas.microsoft.com/office/drawing/2014/main" id="{42AB4B1F-FFBB-4F7C-9284-75DD4BDD3BEE}"/>
                  </a:ext>
                </a:extLst>
              </p:cNvPr>
              <p:cNvSpPr txBox="1">
                <a:spLocks noChangeArrowheads="1"/>
              </p:cNvSpPr>
              <p:nvPr/>
            </p:nvSpPr>
            <p:spPr bwMode="auto">
              <a:xfrm>
                <a:off x="1030" y="1823"/>
                <a:ext cx="9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5000"/>
                  </a:spcAft>
                  <a:buClr>
                    <a:srgbClr val="009B9B"/>
                  </a:buClr>
                  <a:buSzPct val="80000"/>
                  <a:buFont typeface="Wingdings" panose="05000000000000000000" pitchFamily="2" charset="2"/>
                  <a:buNone/>
                </a:pPr>
                <a:r>
                  <a:rPr lang="en-GB" sz="1600" b="1">
                    <a:latin typeface="+mn-lt"/>
                  </a:rPr>
                  <a:t>    Life-energy</a:t>
                </a:r>
                <a:endParaRPr lang="en-GB" sz="1200">
                  <a:latin typeface="+mn-lt"/>
                </a:endParaRPr>
              </a:p>
            </p:txBody>
          </p:sp>
        </p:grpSp>
        <p:sp>
          <p:nvSpPr>
            <p:cNvPr id="111" name="Rounded Rectangle 108">
              <a:extLst>
                <a:ext uri="{FF2B5EF4-FFF2-40B4-BE49-F238E27FC236}">
                  <a16:creationId xmlns:a16="http://schemas.microsoft.com/office/drawing/2014/main" id="{9E83AE52-B627-4CDB-914D-200AEEFE5BB7}"/>
                </a:ext>
              </a:extLst>
            </p:cNvPr>
            <p:cNvSpPr>
              <a:spLocks noChangeArrowheads="1"/>
            </p:cNvSpPr>
            <p:nvPr/>
          </p:nvSpPr>
          <p:spPr bwMode="auto">
            <a:xfrm>
              <a:off x="968991" y="3473356"/>
              <a:ext cx="2830281" cy="2375297"/>
            </a:xfrm>
            <a:prstGeom prst="roundRect">
              <a:avLst>
                <a:gd name="adj" fmla="val 4880"/>
              </a:avLst>
            </a:prstGeom>
            <a:noFill/>
            <a:ln w="28575" algn="ctr">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nvGrpSpPr>
          <p:cNvPr id="116" name="Group 81">
            <a:extLst>
              <a:ext uri="{FF2B5EF4-FFF2-40B4-BE49-F238E27FC236}">
                <a16:creationId xmlns:a16="http://schemas.microsoft.com/office/drawing/2014/main" id="{CAD68C6B-08DD-4888-86D1-A835AAF2402E}"/>
              </a:ext>
            </a:extLst>
          </p:cNvPr>
          <p:cNvGrpSpPr>
            <a:grpSpLocks/>
          </p:cNvGrpSpPr>
          <p:nvPr/>
        </p:nvGrpSpPr>
        <p:grpSpPr bwMode="auto">
          <a:xfrm>
            <a:off x="6663206" y="4122738"/>
            <a:ext cx="2608761" cy="1954211"/>
            <a:chOff x="3104" y="2880"/>
            <a:chExt cx="1517" cy="1231"/>
          </a:xfrm>
        </p:grpSpPr>
        <p:sp>
          <p:nvSpPr>
            <p:cNvPr id="117" name="AutoShape 84">
              <a:extLst>
                <a:ext uri="{FF2B5EF4-FFF2-40B4-BE49-F238E27FC236}">
                  <a16:creationId xmlns:a16="http://schemas.microsoft.com/office/drawing/2014/main" id="{D48FB844-3F5F-47EC-AC21-197D3941FA5A}"/>
                </a:ext>
              </a:extLst>
            </p:cNvPr>
            <p:cNvSpPr>
              <a:spLocks noChangeArrowheads="1"/>
            </p:cNvSpPr>
            <p:nvPr/>
          </p:nvSpPr>
          <p:spPr bwMode="auto">
            <a:xfrm>
              <a:off x="3162" y="3880"/>
              <a:ext cx="1436" cy="231"/>
            </a:xfrm>
            <a:prstGeom prst="roundRect">
              <a:avLst>
                <a:gd name="adj" fmla="val 16667"/>
              </a:avLst>
            </a:prstGeom>
            <a:solidFill>
              <a:schemeClr val="accent3">
                <a:lumMod val="20000"/>
                <a:lumOff val="80000"/>
              </a:schemeClr>
            </a:solidFill>
            <a:ln w="19050">
              <a:solidFill>
                <a:schemeClr val="accent4"/>
              </a:solidFill>
              <a:round/>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dirty="0">
                <a:latin typeface="+mn-lt"/>
              </a:endParaRPr>
            </a:p>
          </p:txBody>
        </p:sp>
        <p:sp>
          <p:nvSpPr>
            <p:cNvPr id="118" name="Text Box 85">
              <a:extLst>
                <a:ext uri="{FF2B5EF4-FFF2-40B4-BE49-F238E27FC236}">
                  <a16:creationId xmlns:a16="http://schemas.microsoft.com/office/drawing/2014/main" id="{AAC7A361-17F3-48EE-A54F-E22221AC906C}"/>
                </a:ext>
              </a:extLst>
            </p:cNvPr>
            <p:cNvSpPr txBox="1">
              <a:spLocks noChangeArrowheads="1"/>
            </p:cNvSpPr>
            <p:nvPr/>
          </p:nvSpPr>
          <p:spPr bwMode="auto">
            <a:xfrm>
              <a:off x="3104" y="3893"/>
              <a:ext cx="1517" cy="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0000"/>
                </a:spcAft>
                <a:buClr>
                  <a:srgbClr val="009B9B"/>
                </a:buClr>
                <a:buSzPct val="80000"/>
                <a:buFont typeface="Wingdings" panose="05000000000000000000" pitchFamily="2" charset="2"/>
                <a:buNone/>
              </a:pPr>
              <a:r>
                <a:rPr lang="en-GB" sz="1600" dirty="0">
                  <a:latin typeface="+mn-lt"/>
                </a:rPr>
                <a:t>    </a:t>
              </a:r>
              <a:r>
                <a:rPr lang="en-GB" sz="1600" b="1" dirty="0">
                  <a:latin typeface="+mn-lt"/>
                </a:rPr>
                <a:t>Potential benefits next life</a:t>
              </a:r>
              <a:endParaRPr lang="en-GB" sz="1600" dirty="0">
                <a:latin typeface="+mn-lt"/>
              </a:endParaRPr>
            </a:p>
          </p:txBody>
        </p:sp>
        <p:sp>
          <p:nvSpPr>
            <p:cNvPr id="119" name="Line 86">
              <a:extLst>
                <a:ext uri="{FF2B5EF4-FFF2-40B4-BE49-F238E27FC236}">
                  <a16:creationId xmlns:a16="http://schemas.microsoft.com/office/drawing/2014/main" id="{70CE3FEB-0763-49C4-BCD3-45EF6B101E2C}"/>
                </a:ext>
              </a:extLst>
            </p:cNvPr>
            <p:cNvSpPr>
              <a:spLocks noChangeShapeType="1"/>
            </p:cNvSpPr>
            <p:nvPr/>
          </p:nvSpPr>
          <p:spPr bwMode="auto">
            <a:xfrm flipH="1">
              <a:off x="3681" y="3657"/>
              <a:ext cx="0" cy="222"/>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120" name="AutoShape 82">
              <a:extLst>
                <a:ext uri="{FF2B5EF4-FFF2-40B4-BE49-F238E27FC236}">
                  <a16:creationId xmlns:a16="http://schemas.microsoft.com/office/drawing/2014/main" id="{F5C6145E-1837-4E54-A54E-06AF49D89D41}"/>
                </a:ext>
              </a:extLst>
            </p:cNvPr>
            <p:cNvSpPr>
              <a:spLocks noChangeArrowheads="1"/>
            </p:cNvSpPr>
            <p:nvPr/>
          </p:nvSpPr>
          <p:spPr bwMode="auto">
            <a:xfrm>
              <a:off x="3510" y="2880"/>
              <a:ext cx="349" cy="771"/>
            </a:xfrm>
            <a:prstGeom prst="roundRect">
              <a:avLst>
                <a:gd name="adj" fmla="val 7144"/>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dirty="0">
                <a:latin typeface="+mn-lt"/>
              </a:endParaRPr>
            </a:p>
            <a:p>
              <a:pPr eaLnBrk="1" hangingPunct="1"/>
              <a:endParaRPr lang="pt-PT" dirty="0">
                <a:latin typeface="+mn-lt"/>
              </a:endParaRPr>
            </a:p>
            <a:p>
              <a:pPr eaLnBrk="1" hangingPunct="1"/>
              <a:endParaRPr lang="pt-PT" dirty="0">
                <a:latin typeface="+mn-lt"/>
              </a:endParaRPr>
            </a:p>
            <a:p>
              <a:pPr eaLnBrk="1" hangingPunct="1"/>
              <a:endParaRPr lang="en-GB" dirty="0">
                <a:latin typeface="+mn-lt"/>
              </a:endParaRPr>
            </a:p>
          </p:txBody>
        </p:sp>
      </p:grpSp>
      <p:sp>
        <p:nvSpPr>
          <p:cNvPr id="3" name="Slide Number Placeholder 2">
            <a:extLst>
              <a:ext uri="{FF2B5EF4-FFF2-40B4-BE49-F238E27FC236}">
                <a16:creationId xmlns:a16="http://schemas.microsoft.com/office/drawing/2014/main" id="{CBE177B5-0B02-4DC7-B557-669784CA07E7}"/>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722016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316"/>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38317"/>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38319"/>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832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6" grpId="0" autoUpdateAnimBg="0"/>
      <p:bldP spid="138316" grpId="0" animBg="1"/>
      <p:bldP spid="138317" grpId="0" animBg="1"/>
      <p:bldP spid="138319" grpId="0" animBg="1"/>
      <p:bldP spid="138320" grpId="0" animBg="1"/>
      <p:bldP spid="1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9" name="Object 78"/>
          <p:cNvGraphicFramePr>
            <a:graphicFrameLocks noChangeAspect="1"/>
          </p:cNvGraphicFramePr>
          <p:nvPr/>
        </p:nvGraphicFramePr>
        <p:xfrm>
          <a:off x="6040439" y="3287078"/>
          <a:ext cx="111125" cy="190500"/>
        </p:xfrm>
        <a:graphic>
          <a:graphicData uri="http://schemas.openxmlformats.org/presentationml/2006/ole">
            <mc:AlternateContent xmlns:mc="http://schemas.openxmlformats.org/markup-compatibility/2006">
              <mc:Choice xmlns:v="urn:schemas-microsoft-com:vml" Requires="v">
                <p:oleObj name="Equation" r:id="rId3" imgW="101556" imgH="190417" progId="Equation.3">
                  <p:embed/>
                </p:oleObj>
              </mc:Choice>
              <mc:Fallback>
                <p:oleObj name="Equation" r:id="rId3" imgW="101556" imgH="190417" progId="Equation.3">
                  <p:embed/>
                  <p:pic>
                    <p:nvPicPr>
                      <p:cNvPr id="8199"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439" y="3287078"/>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3" name="Title 103"/>
          <p:cNvSpPr>
            <a:spLocks noGrp="1"/>
          </p:cNvSpPr>
          <p:nvPr>
            <p:ph type="title"/>
          </p:nvPr>
        </p:nvSpPr>
        <p:spPr>
          <a:ln w="9525"/>
        </p:spPr>
        <p:txBody>
          <a:bodyPr/>
          <a:lstStyle/>
          <a:p>
            <a:r>
              <a:rPr lang="en-US" dirty="0">
                <a:latin typeface="+mn-lt"/>
              </a:rPr>
              <a:t>Eco Audit output for design</a:t>
            </a:r>
            <a:endParaRPr lang="en-GB" dirty="0">
              <a:latin typeface="+mn-lt"/>
            </a:endParaRPr>
          </a:p>
        </p:txBody>
      </p:sp>
      <p:grpSp>
        <p:nvGrpSpPr>
          <p:cNvPr id="86" name="Group 85">
            <a:extLst>
              <a:ext uri="{FF2B5EF4-FFF2-40B4-BE49-F238E27FC236}">
                <a16:creationId xmlns:a16="http://schemas.microsoft.com/office/drawing/2014/main" id="{C3DCD146-8ACC-4677-96CC-2444CBC7BEED}"/>
              </a:ext>
            </a:extLst>
          </p:cNvPr>
          <p:cNvGrpSpPr>
            <a:grpSpLocks/>
          </p:cNvGrpSpPr>
          <p:nvPr/>
        </p:nvGrpSpPr>
        <p:grpSpPr bwMode="auto">
          <a:xfrm>
            <a:off x="1219200" y="2895600"/>
            <a:ext cx="4973637" cy="3092186"/>
            <a:chOff x="4824897" y="3127820"/>
            <a:chExt cx="4974805" cy="3092185"/>
          </a:xfrm>
        </p:grpSpPr>
        <p:sp>
          <p:nvSpPr>
            <p:cNvPr id="87" name="Rectangle 4">
              <a:extLst>
                <a:ext uri="{FF2B5EF4-FFF2-40B4-BE49-F238E27FC236}">
                  <a16:creationId xmlns:a16="http://schemas.microsoft.com/office/drawing/2014/main" id="{C731298B-1871-4E1B-8931-4967C9CBB1F5}"/>
                </a:ext>
              </a:extLst>
            </p:cNvPr>
            <p:cNvSpPr>
              <a:spLocks noChangeArrowheads="1"/>
            </p:cNvSpPr>
            <p:nvPr/>
          </p:nvSpPr>
          <p:spPr bwMode="auto">
            <a:xfrm>
              <a:off x="4824897" y="3127820"/>
              <a:ext cx="4974805" cy="36933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nvGrpSpPr>
            <p:cNvPr id="88" name="Group 106">
              <a:extLst>
                <a:ext uri="{FF2B5EF4-FFF2-40B4-BE49-F238E27FC236}">
                  <a16:creationId xmlns:a16="http://schemas.microsoft.com/office/drawing/2014/main" id="{C6672395-9AD5-4E66-A5BA-E54610C9CC99}"/>
                </a:ext>
              </a:extLst>
            </p:cNvPr>
            <p:cNvGrpSpPr>
              <a:grpSpLocks/>
            </p:cNvGrpSpPr>
            <p:nvPr/>
          </p:nvGrpSpPr>
          <p:grpSpPr bwMode="auto">
            <a:xfrm>
              <a:off x="5013325" y="3411717"/>
              <a:ext cx="4476750" cy="2808288"/>
              <a:chOff x="5003800" y="3409950"/>
              <a:chExt cx="4476925" cy="2808288"/>
            </a:xfrm>
          </p:grpSpPr>
          <p:grpSp>
            <p:nvGrpSpPr>
              <p:cNvPr id="89" name="Group 2">
                <a:extLst>
                  <a:ext uri="{FF2B5EF4-FFF2-40B4-BE49-F238E27FC236}">
                    <a16:creationId xmlns:a16="http://schemas.microsoft.com/office/drawing/2014/main" id="{5B5879C9-B94C-4190-9FC5-F2EB2D11DE14}"/>
                  </a:ext>
                </a:extLst>
              </p:cNvPr>
              <p:cNvGrpSpPr>
                <a:grpSpLocks/>
              </p:cNvGrpSpPr>
              <p:nvPr/>
            </p:nvGrpSpPr>
            <p:grpSpPr bwMode="auto">
              <a:xfrm>
                <a:off x="5003800" y="3409950"/>
                <a:ext cx="4471723" cy="2808288"/>
                <a:chOff x="2910" y="1770"/>
                <a:chExt cx="2600" cy="1769"/>
              </a:xfrm>
            </p:grpSpPr>
            <p:grpSp>
              <p:nvGrpSpPr>
                <p:cNvPr id="91" name="Group 3">
                  <a:extLst>
                    <a:ext uri="{FF2B5EF4-FFF2-40B4-BE49-F238E27FC236}">
                      <a16:creationId xmlns:a16="http://schemas.microsoft.com/office/drawing/2014/main" id="{F52D86CD-17E0-4642-A3CE-543730556E78}"/>
                    </a:ext>
                  </a:extLst>
                </p:cNvPr>
                <p:cNvGrpSpPr>
                  <a:grpSpLocks/>
                </p:cNvGrpSpPr>
                <p:nvPr/>
              </p:nvGrpSpPr>
              <p:grpSpPr bwMode="auto">
                <a:xfrm>
                  <a:off x="2910" y="1770"/>
                  <a:ext cx="2600" cy="1769"/>
                  <a:chOff x="2910" y="1770"/>
                  <a:chExt cx="2600" cy="1769"/>
                </a:xfrm>
              </p:grpSpPr>
              <p:sp>
                <p:nvSpPr>
                  <p:cNvPr id="93" name="Line 5">
                    <a:extLst>
                      <a:ext uri="{FF2B5EF4-FFF2-40B4-BE49-F238E27FC236}">
                        <a16:creationId xmlns:a16="http://schemas.microsoft.com/office/drawing/2014/main" id="{63A6ABFB-E538-414F-876F-5B54AC316155}"/>
                      </a:ext>
                    </a:extLst>
                  </p:cNvPr>
                  <p:cNvSpPr>
                    <a:spLocks noChangeShapeType="1"/>
                  </p:cNvSpPr>
                  <p:nvPr/>
                </p:nvSpPr>
                <p:spPr bwMode="auto">
                  <a:xfrm>
                    <a:off x="3260" y="309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 name="Line 6">
                    <a:extLst>
                      <a:ext uri="{FF2B5EF4-FFF2-40B4-BE49-F238E27FC236}">
                        <a16:creationId xmlns:a16="http://schemas.microsoft.com/office/drawing/2014/main" id="{D21B7E1A-E7F0-418B-93AF-99131C159A48}"/>
                      </a:ext>
                    </a:extLst>
                  </p:cNvPr>
                  <p:cNvSpPr>
                    <a:spLocks noChangeShapeType="1"/>
                  </p:cNvSpPr>
                  <p:nvPr/>
                </p:nvSpPr>
                <p:spPr bwMode="auto">
                  <a:xfrm>
                    <a:off x="3260" y="273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5" name="Line 7">
                    <a:extLst>
                      <a:ext uri="{FF2B5EF4-FFF2-40B4-BE49-F238E27FC236}">
                        <a16:creationId xmlns:a16="http://schemas.microsoft.com/office/drawing/2014/main" id="{45C76FAB-783A-4753-9EC8-200473620214}"/>
                      </a:ext>
                    </a:extLst>
                  </p:cNvPr>
                  <p:cNvSpPr>
                    <a:spLocks noChangeShapeType="1"/>
                  </p:cNvSpPr>
                  <p:nvPr/>
                </p:nvSpPr>
                <p:spPr bwMode="auto">
                  <a:xfrm>
                    <a:off x="3260" y="2199"/>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6" name="Line 8">
                    <a:extLst>
                      <a:ext uri="{FF2B5EF4-FFF2-40B4-BE49-F238E27FC236}">
                        <a16:creationId xmlns:a16="http://schemas.microsoft.com/office/drawing/2014/main" id="{20F03D82-51DC-423C-AB29-55F1355BA3B0}"/>
                      </a:ext>
                    </a:extLst>
                  </p:cNvPr>
                  <p:cNvSpPr>
                    <a:spLocks noChangeShapeType="1"/>
                  </p:cNvSpPr>
                  <p:nvPr/>
                </p:nvSpPr>
                <p:spPr bwMode="auto">
                  <a:xfrm>
                    <a:off x="3260" y="20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7" name="Line 9">
                    <a:extLst>
                      <a:ext uri="{FF2B5EF4-FFF2-40B4-BE49-F238E27FC236}">
                        <a16:creationId xmlns:a16="http://schemas.microsoft.com/office/drawing/2014/main" id="{7A5D1D02-4FF2-4B84-920C-353FCB419050}"/>
                      </a:ext>
                    </a:extLst>
                  </p:cNvPr>
                  <p:cNvSpPr>
                    <a:spLocks noChangeShapeType="1"/>
                  </p:cNvSpPr>
                  <p:nvPr/>
                </p:nvSpPr>
                <p:spPr bwMode="auto">
                  <a:xfrm>
                    <a:off x="3260" y="237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8" name="Line 10">
                    <a:extLst>
                      <a:ext uri="{FF2B5EF4-FFF2-40B4-BE49-F238E27FC236}">
                        <a16:creationId xmlns:a16="http://schemas.microsoft.com/office/drawing/2014/main" id="{D98A3613-BBE7-42C1-920F-20232C81D684}"/>
                      </a:ext>
                    </a:extLst>
                  </p:cNvPr>
                  <p:cNvSpPr>
                    <a:spLocks noChangeShapeType="1"/>
                  </p:cNvSpPr>
                  <p:nvPr/>
                </p:nvSpPr>
                <p:spPr bwMode="auto">
                  <a:xfrm>
                    <a:off x="3260" y="2556"/>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9" name="Line 11">
                    <a:extLst>
                      <a:ext uri="{FF2B5EF4-FFF2-40B4-BE49-F238E27FC236}">
                        <a16:creationId xmlns:a16="http://schemas.microsoft.com/office/drawing/2014/main" id="{B76D1137-EAC7-4169-ACD5-15E418CED7A5}"/>
                      </a:ext>
                    </a:extLst>
                  </p:cNvPr>
                  <p:cNvSpPr>
                    <a:spLocks noChangeShapeType="1"/>
                  </p:cNvSpPr>
                  <p:nvPr/>
                </p:nvSpPr>
                <p:spPr bwMode="auto">
                  <a:xfrm flipV="1">
                    <a:off x="3579"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0" name="Line 12">
                    <a:extLst>
                      <a:ext uri="{FF2B5EF4-FFF2-40B4-BE49-F238E27FC236}">
                        <a16:creationId xmlns:a16="http://schemas.microsoft.com/office/drawing/2014/main" id="{DCC487AD-5714-43C2-A2CF-9FD32D8C07F5}"/>
                      </a:ext>
                    </a:extLst>
                  </p:cNvPr>
                  <p:cNvSpPr>
                    <a:spLocks noChangeShapeType="1"/>
                  </p:cNvSpPr>
                  <p:nvPr/>
                </p:nvSpPr>
                <p:spPr bwMode="auto">
                  <a:xfrm flipV="1">
                    <a:off x="3900"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1" name="Line 13">
                    <a:extLst>
                      <a:ext uri="{FF2B5EF4-FFF2-40B4-BE49-F238E27FC236}">
                        <a16:creationId xmlns:a16="http://schemas.microsoft.com/office/drawing/2014/main" id="{36692F00-57FC-4E7B-82B3-E2E364808754}"/>
                      </a:ext>
                    </a:extLst>
                  </p:cNvPr>
                  <p:cNvSpPr>
                    <a:spLocks noChangeShapeType="1"/>
                  </p:cNvSpPr>
                  <p:nvPr/>
                </p:nvSpPr>
                <p:spPr bwMode="auto">
                  <a:xfrm flipV="1">
                    <a:off x="4542"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2" name="Line 14">
                    <a:extLst>
                      <a:ext uri="{FF2B5EF4-FFF2-40B4-BE49-F238E27FC236}">
                        <a16:creationId xmlns:a16="http://schemas.microsoft.com/office/drawing/2014/main" id="{C965617A-A3E7-4265-929A-FA69536DB967}"/>
                      </a:ext>
                    </a:extLst>
                  </p:cNvPr>
                  <p:cNvSpPr>
                    <a:spLocks noChangeShapeType="1"/>
                  </p:cNvSpPr>
                  <p:nvPr/>
                </p:nvSpPr>
                <p:spPr bwMode="auto">
                  <a:xfrm flipV="1">
                    <a:off x="4863"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3" name="Line 15">
                    <a:extLst>
                      <a:ext uri="{FF2B5EF4-FFF2-40B4-BE49-F238E27FC236}">
                        <a16:creationId xmlns:a16="http://schemas.microsoft.com/office/drawing/2014/main" id="{C40198DD-0BAA-413D-8DE3-86124714CB1A}"/>
                      </a:ext>
                    </a:extLst>
                  </p:cNvPr>
                  <p:cNvSpPr>
                    <a:spLocks noChangeShapeType="1"/>
                  </p:cNvSpPr>
                  <p:nvPr/>
                </p:nvSpPr>
                <p:spPr bwMode="auto">
                  <a:xfrm flipV="1">
                    <a:off x="5184"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4" name="Text Box 16">
                    <a:extLst>
                      <a:ext uri="{FF2B5EF4-FFF2-40B4-BE49-F238E27FC236}">
                        <a16:creationId xmlns:a16="http://schemas.microsoft.com/office/drawing/2014/main" id="{9A39D634-AF19-43AC-BA9F-9D72FA53AD27}"/>
                      </a:ext>
                    </a:extLst>
                  </p:cNvPr>
                  <p:cNvSpPr txBox="1">
                    <a:spLocks noChangeArrowheads="1"/>
                  </p:cNvSpPr>
                  <p:nvPr/>
                </p:nvSpPr>
                <p:spPr bwMode="auto">
                  <a:xfrm>
                    <a:off x="3074" y="1770"/>
                    <a:ext cx="201"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5000"/>
                      </a:spcBef>
                      <a:spcAft>
                        <a:spcPct val="60000"/>
                      </a:spcAft>
                      <a:buClr>
                        <a:srgbClr val="009B9B"/>
                      </a:buClr>
                      <a:buSzPct val="80000"/>
                      <a:buFont typeface="Wingdings" panose="05000000000000000000" pitchFamily="2" charset="2"/>
                      <a:buNone/>
                    </a:pPr>
                    <a:r>
                      <a:rPr lang="en-GB" sz="1000" b="1">
                        <a:latin typeface="+mn-lt"/>
                      </a:rPr>
                      <a:t> 16</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14</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12</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10</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8</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6</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4</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2</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0</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-2</a:t>
                    </a:r>
                  </a:p>
                </p:txBody>
              </p:sp>
              <p:sp>
                <p:nvSpPr>
                  <p:cNvPr id="105" name="Text Box 17">
                    <a:extLst>
                      <a:ext uri="{FF2B5EF4-FFF2-40B4-BE49-F238E27FC236}">
                        <a16:creationId xmlns:a16="http://schemas.microsoft.com/office/drawing/2014/main" id="{50D3BB73-6C2E-4FEE-ABBD-FE793A029C53}"/>
                      </a:ext>
                    </a:extLst>
                  </p:cNvPr>
                  <p:cNvSpPr txBox="1">
                    <a:spLocks noChangeArrowheads="1"/>
                  </p:cNvSpPr>
                  <p:nvPr/>
                </p:nvSpPr>
                <p:spPr bwMode="auto">
                  <a:xfrm rot="16200000">
                    <a:off x="2289" y="2498"/>
                    <a:ext cx="1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dirty="0">
                        <a:latin typeface="+mn-lt"/>
                      </a:rPr>
                      <a:t>Climate change (C0</a:t>
                    </a:r>
                    <a:r>
                      <a:rPr lang="en-GB" sz="1400" baseline="-25000" dirty="0">
                        <a:latin typeface="+mn-lt"/>
                      </a:rPr>
                      <a:t>2</a:t>
                    </a:r>
                    <a:r>
                      <a:rPr lang="en-GB" sz="1400" dirty="0">
                        <a:latin typeface="+mn-lt"/>
                      </a:rPr>
                      <a:t>-eq) (kg)</a:t>
                    </a:r>
                  </a:p>
                </p:txBody>
              </p:sp>
              <p:sp>
                <p:nvSpPr>
                  <p:cNvPr id="106" name="Text Box 18">
                    <a:extLst>
                      <a:ext uri="{FF2B5EF4-FFF2-40B4-BE49-F238E27FC236}">
                        <a16:creationId xmlns:a16="http://schemas.microsoft.com/office/drawing/2014/main" id="{447BE671-0D80-486A-9089-B49F1B2E0860}"/>
                      </a:ext>
                    </a:extLst>
                  </p:cNvPr>
                  <p:cNvSpPr txBox="1">
                    <a:spLocks noChangeArrowheads="1"/>
                  </p:cNvSpPr>
                  <p:nvPr/>
                </p:nvSpPr>
                <p:spPr bwMode="auto">
                  <a:xfrm rot="18471160">
                    <a:off x="3409" y="1982"/>
                    <a:ext cx="40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Material</a:t>
                    </a:r>
                  </a:p>
                </p:txBody>
              </p:sp>
              <p:sp>
                <p:nvSpPr>
                  <p:cNvPr id="107" name="Text Box 19">
                    <a:extLst>
                      <a:ext uri="{FF2B5EF4-FFF2-40B4-BE49-F238E27FC236}">
                        <a16:creationId xmlns:a16="http://schemas.microsoft.com/office/drawing/2014/main" id="{CC6FE3DD-776D-42B0-96A4-FC00250C1E85}"/>
                      </a:ext>
                    </a:extLst>
                  </p:cNvPr>
                  <p:cNvSpPr txBox="1">
                    <a:spLocks noChangeArrowheads="1"/>
                  </p:cNvSpPr>
                  <p:nvPr/>
                </p:nvSpPr>
                <p:spPr bwMode="auto">
                  <a:xfrm rot="18471160">
                    <a:off x="3685" y="2346"/>
                    <a:ext cx="55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Manufacture</a:t>
                    </a:r>
                  </a:p>
                </p:txBody>
              </p:sp>
              <p:sp>
                <p:nvSpPr>
                  <p:cNvPr id="108" name="Text Box 20">
                    <a:extLst>
                      <a:ext uri="{FF2B5EF4-FFF2-40B4-BE49-F238E27FC236}">
                        <a16:creationId xmlns:a16="http://schemas.microsoft.com/office/drawing/2014/main" id="{D4B0FF85-686D-4822-B138-DFFE9AA20CE7}"/>
                      </a:ext>
                    </a:extLst>
                  </p:cNvPr>
                  <p:cNvSpPr txBox="1">
                    <a:spLocks noChangeArrowheads="1"/>
                  </p:cNvSpPr>
                  <p:nvPr/>
                </p:nvSpPr>
                <p:spPr bwMode="auto">
                  <a:xfrm rot="18471160">
                    <a:off x="4042" y="2702"/>
                    <a:ext cx="44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sp>
                <p:nvSpPr>
                  <p:cNvPr id="109" name="Text Box 21">
                    <a:extLst>
                      <a:ext uri="{FF2B5EF4-FFF2-40B4-BE49-F238E27FC236}">
                        <a16:creationId xmlns:a16="http://schemas.microsoft.com/office/drawing/2014/main" id="{5B3C5AF2-1197-465A-B670-E723E53EED6E}"/>
                      </a:ext>
                    </a:extLst>
                  </p:cNvPr>
                  <p:cNvSpPr txBox="1">
                    <a:spLocks noChangeArrowheads="1"/>
                  </p:cNvSpPr>
                  <p:nvPr/>
                </p:nvSpPr>
                <p:spPr bwMode="auto">
                  <a:xfrm rot="18471160">
                    <a:off x="4430" y="2181"/>
                    <a:ext cx="24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Use</a:t>
                    </a:r>
                  </a:p>
                </p:txBody>
              </p:sp>
              <p:sp>
                <p:nvSpPr>
                  <p:cNvPr id="110" name="Text Box 22">
                    <a:extLst>
                      <a:ext uri="{FF2B5EF4-FFF2-40B4-BE49-F238E27FC236}">
                        <a16:creationId xmlns:a16="http://schemas.microsoft.com/office/drawing/2014/main" id="{6E2BF193-94C2-41C5-8531-0D7ACEFF234A}"/>
                      </a:ext>
                    </a:extLst>
                  </p:cNvPr>
                  <p:cNvSpPr txBox="1">
                    <a:spLocks noChangeArrowheads="1"/>
                  </p:cNvSpPr>
                  <p:nvPr/>
                </p:nvSpPr>
                <p:spPr bwMode="auto">
                  <a:xfrm rot="18471160">
                    <a:off x="4698" y="2964"/>
                    <a:ext cx="398"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Disposal</a:t>
                    </a:r>
                  </a:p>
                </p:txBody>
              </p:sp>
              <p:sp>
                <p:nvSpPr>
                  <p:cNvPr id="111" name="Rectangle 23">
                    <a:extLst>
                      <a:ext uri="{FF2B5EF4-FFF2-40B4-BE49-F238E27FC236}">
                        <a16:creationId xmlns:a16="http://schemas.microsoft.com/office/drawing/2014/main" id="{872CC0A0-5A9F-4CBC-9E09-175737B2BE6B}"/>
                      </a:ext>
                    </a:extLst>
                  </p:cNvPr>
                  <p:cNvSpPr>
                    <a:spLocks noChangeArrowheads="1"/>
                  </p:cNvSpPr>
                  <p:nvPr/>
                </p:nvSpPr>
                <p:spPr bwMode="auto">
                  <a:xfrm>
                    <a:off x="3502" y="2223"/>
                    <a:ext cx="162" cy="1047"/>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en-GB" sz="1100">
                      <a:latin typeface="+mn-lt"/>
                    </a:endParaRPr>
                  </a:p>
                </p:txBody>
              </p:sp>
              <p:sp>
                <p:nvSpPr>
                  <p:cNvPr id="112" name="Rectangle 24">
                    <a:extLst>
                      <a:ext uri="{FF2B5EF4-FFF2-40B4-BE49-F238E27FC236}">
                        <a16:creationId xmlns:a16="http://schemas.microsoft.com/office/drawing/2014/main" id="{FE1B96B5-2DF4-4357-9C1D-9907F1ECDBD9}"/>
                      </a:ext>
                    </a:extLst>
                  </p:cNvPr>
                  <p:cNvSpPr>
                    <a:spLocks noChangeArrowheads="1"/>
                  </p:cNvSpPr>
                  <p:nvPr/>
                </p:nvSpPr>
                <p:spPr bwMode="auto">
                  <a:xfrm>
                    <a:off x="3824" y="2684"/>
                    <a:ext cx="162" cy="582"/>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en-GB">
                      <a:latin typeface="+mn-lt"/>
                    </a:endParaRPr>
                  </a:p>
                </p:txBody>
              </p:sp>
              <p:sp>
                <p:nvSpPr>
                  <p:cNvPr id="113" name="Rectangle 25">
                    <a:extLst>
                      <a:ext uri="{FF2B5EF4-FFF2-40B4-BE49-F238E27FC236}">
                        <a16:creationId xmlns:a16="http://schemas.microsoft.com/office/drawing/2014/main" id="{664DEF71-59F2-4123-9C6D-A66AE78AD844}"/>
                      </a:ext>
                    </a:extLst>
                  </p:cNvPr>
                  <p:cNvSpPr>
                    <a:spLocks noChangeArrowheads="1"/>
                  </p:cNvSpPr>
                  <p:nvPr/>
                </p:nvSpPr>
                <p:spPr bwMode="auto">
                  <a:xfrm>
                    <a:off x="4144" y="2969"/>
                    <a:ext cx="162" cy="301"/>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sz="700">
                      <a:latin typeface="+mn-lt"/>
                    </a:endParaRPr>
                  </a:p>
                  <a:p>
                    <a:pPr eaLnBrk="1" hangingPunct="1"/>
                    <a:endParaRPr lang="en-GB">
                      <a:latin typeface="+mn-lt"/>
                    </a:endParaRPr>
                  </a:p>
                </p:txBody>
              </p:sp>
              <p:sp>
                <p:nvSpPr>
                  <p:cNvPr id="114" name="Rectangle 26">
                    <a:extLst>
                      <a:ext uri="{FF2B5EF4-FFF2-40B4-BE49-F238E27FC236}">
                        <a16:creationId xmlns:a16="http://schemas.microsoft.com/office/drawing/2014/main" id="{9FA9BCA0-A7AA-423E-8CB1-353210785131}"/>
                      </a:ext>
                    </a:extLst>
                  </p:cNvPr>
                  <p:cNvSpPr>
                    <a:spLocks noChangeArrowheads="1"/>
                  </p:cNvSpPr>
                  <p:nvPr/>
                </p:nvSpPr>
                <p:spPr bwMode="auto">
                  <a:xfrm>
                    <a:off x="4778" y="3205"/>
                    <a:ext cx="162" cy="68"/>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00">
                      <a:latin typeface="+mn-lt"/>
                    </a:endParaRPr>
                  </a:p>
                </p:txBody>
              </p:sp>
              <p:sp>
                <p:nvSpPr>
                  <p:cNvPr id="115" name="Line 27">
                    <a:extLst>
                      <a:ext uri="{FF2B5EF4-FFF2-40B4-BE49-F238E27FC236}">
                        <a16:creationId xmlns:a16="http://schemas.microsoft.com/office/drawing/2014/main" id="{42499C17-FB60-44E6-9373-054360054A4F}"/>
                      </a:ext>
                    </a:extLst>
                  </p:cNvPr>
                  <p:cNvSpPr>
                    <a:spLocks noChangeShapeType="1"/>
                  </p:cNvSpPr>
                  <p:nvPr/>
                </p:nvSpPr>
                <p:spPr bwMode="auto">
                  <a:xfrm>
                    <a:off x="3258" y="290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6" name="Rectangle 28">
                    <a:extLst>
                      <a:ext uri="{FF2B5EF4-FFF2-40B4-BE49-F238E27FC236}">
                        <a16:creationId xmlns:a16="http://schemas.microsoft.com/office/drawing/2014/main" id="{50C994FA-1261-43BE-80CA-A79221F5ACAE}"/>
                      </a:ext>
                    </a:extLst>
                  </p:cNvPr>
                  <p:cNvSpPr>
                    <a:spLocks noChangeArrowheads="1"/>
                  </p:cNvSpPr>
                  <p:nvPr/>
                </p:nvSpPr>
                <p:spPr bwMode="auto">
                  <a:xfrm>
                    <a:off x="4468" y="2342"/>
                    <a:ext cx="162" cy="931"/>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en-GB">
                      <a:latin typeface="+mn-lt"/>
                    </a:endParaRPr>
                  </a:p>
                </p:txBody>
              </p:sp>
              <p:sp>
                <p:nvSpPr>
                  <p:cNvPr id="117" name="Line 29">
                    <a:extLst>
                      <a:ext uri="{FF2B5EF4-FFF2-40B4-BE49-F238E27FC236}">
                        <a16:creationId xmlns:a16="http://schemas.microsoft.com/office/drawing/2014/main" id="{E77F239A-6AB9-4F71-B10F-0CDFA2983938}"/>
                      </a:ext>
                    </a:extLst>
                  </p:cNvPr>
                  <p:cNvSpPr>
                    <a:spLocks noChangeShapeType="1"/>
                  </p:cNvSpPr>
                  <p:nvPr/>
                </p:nvSpPr>
                <p:spPr bwMode="auto">
                  <a:xfrm flipV="1">
                    <a:off x="4221"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20" name="Line 32">
                    <a:extLst>
                      <a:ext uri="{FF2B5EF4-FFF2-40B4-BE49-F238E27FC236}">
                        <a16:creationId xmlns:a16="http://schemas.microsoft.com/office/drawing/2014/main" id="{8C68F293-CE57-4EFE-87A9-5D0E9611F958}"/>
                      </a:ext>
                    </a:extLst>
                  </p:cNvPr>
                  <p:cNvSpPr>
                    <a:spLocks noChangeShapeType="1"/>
                  </p:cNvSpPr>
                  <p:nvPr/>
                </p:nvSpPr>
                <p:spPr bwMode="auto">
                  <a:xfrm>
                    <a:off x="3250" y="3273"/>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92" name="Text Box 33">
                  <a:extLst>
                    <a:ext uri="{FF2B5EF4-FFF2-40B4-BE49-F238E27FC236}">
                      <a16:creationId xmlns:a16="http://schemas.microsoft.com/office/drawing/2014/main" id="{1B718428-CD3D-4FE8-A058-500B3402834B}"/>
                    </a:ext>
                  </a:extLst>
                </p:cNvPr>
                <p:cNvSpPr txBox="1">
                  <a:spLocks noChangeArrowheads="1"/>
                </p:cNvSpPr>
                <p:nvPr/>
              </p:nvSpPr>
              <p:spPr bwMode="auto">
                <a:xfrm>
                  <a:off x="4951" y="1889"/>
                  <a:ext cx="419" cy="194"/>
                </a:xfrm>
                <a:prstGeom prst="rect">
                  <a:avLst/>
                </a:prstGeom>
                <a:solidFill>
                  <a:schemeClr val="bg1"/>
                </a:solidFill>
                <a:ln w="9525">
                  <a:solidFill>
                    <a:srgbClr val="666633"/>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Carbon</a:t>
                  </a:r>
                </a:p>
              </p:txBody>
            </p:sp>
          </p:grpSp>
          <p:sp>
            <p:nvSpPr>
              <p:cNvPr id="90" name="Rectangle 105">
                <a:extLst>
                  <a:ext uri="{FF2B5EF4-FFF2-40B4-BE49-F238E27FC236}">
                    <a16:creationId xmlns:a16="http://schemas.microsoft.com/office/drawing/2014/main" id="{77D96BCD-AE81-4122-A62D-B4CF1DCC10F9}"/>
                  </a:ext>
                </a:extLst>
              </p:cNvPr>
              <p:cNvSpPr>
                <a:spLocks noChangeArrowheads="1"/>
              </p:cNvSpPr>
              <p:nvPr/>
            </p:nvSpPr>
            <p:spPr bwMode="auto">
              <a:xfrm>
                <a:off x="5597937" y="3550690"/>
                <a:ext cx="3882788" cy="369332"/>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grpSp>
        <p:nvGrpSpPr>
          <p:cNvPr id="121" name="Group 120">
            <a:extLst>
              <a:ext uri="{FF2B5EF4-FFF2-40B4-BE49-F238E27FC236}">
                <a16:creationId xmlns:a16="http://schemas.microsoft.com/office/drawing/2014/main" id="{FA4B5B04-C442-4808-B5DD-2C9D1F72BD4B}"/>
              </a:ext>
            </a:extLst>
          </p:cNvPr>
          <p:cNvGrpSpPr/>
          <p:nvPr/>
        </p:nvGrpSpPr>
        <p:grpSpPr>
          <a:xfrm>
            <a:off x="5985663" y="2992348"/>
            <a:ext cx="4973636" cy="3149778"/>
            <a:chOff x="5192104" y="3240087"/>
            <a:chExt cx="4713896" cy="2985286"/>
          </a:xfrm>
        </p:grpSpPr>
        <p:sp>
          <p:nvSpPr>
            <p:cNvPr id="122" name="Rectangle 121">
              <a:extLst>
                <a:ext uri="{FF2B5EF4-FFF2-40B4-BE49-F238E27FC236}">
                  <a16:creationId xmlns:a16="http://schemas.microsoft.com/office/drawing/2014/main" id="{C0CD99C4-625E-4D2B-BDCE-ECF0D6918EEB}"/>
                </a:ext>
              </a:extLst>
            </p:cNvPr>
            <p:cNvSpPr/>
            <p:nvPr/>
          </p:nvSpPr>
          <p:spPr bwMode="auto">
            <a:xfrm>
              <a:off x="5192104" y="3240087"/>
              <a:ext cx="4713896"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endParaRPr>
            </a:p>
          </p:txBody>
        </p:sp>
        <p:grpSp>
          <p:nvGrpSpPr>
            <p:cNvPr id="125" name="Group 124">
              <a:extLst>
                <a:ext uri="{FF2B5EF4-FFF2-40B4-BE49-F238E27FC236}">
                  <a16:creationId xmlns:a16="http://schemas.microsoft.com/office/drawing/2014/main" id="{4FB4DC29-0D2F-49A9-A5A8-2F14D230D825}"/>
                </a:ext>
              </a:extLst>
            </p:cNvPr>
            <p:cNvGrpSpPr/>
            <p:nvPr/>
          </p:nvGrpSpPr>
          <p:grpSpPr>
            <a:xfrm>
              <a:off x="5228699" y="3440471"/>
              <a:ext cx="4542886" cy="2784902"/>
              <a:chOff x="-4871491" y="1125383"/>
              <a:chExt cx="7732278" cy="4715196"/>
            </a:xfrm>
          </p:grpSpPr>
          <p:grpSp>
            <p:nvGrpSpPr>
              <p:cNvPr id="126" name="Group 107">
                <a:extLst>
                  <a:ext uri="{FF2B5EF4-FFF2-40B4-BE49-F238E27FC236}">
                    <a16:creationId xmlns:a16="http://schemas.microsoft.com/office/drawing/2014/main" id="{4074627D-6811-4B51-B08C-C6AEEC34BFA4}"/>
                  </a:ext>
                </a:extLst>
              </p:cNvPr>
              <p:cNvGrpSpPr>
                <a:grpSpLocks/>
              </p:cNvGrpSpPr>
              <p:nvPr/>
            </p:nvGrpSpPr>
            <p:grpSpPr bwMode="auto">
              <a:xfrm>
                <a:off x="-4871491" y="1125383"/>
                <a:ext cx="7732278" cy="4715196"/>
                <a:chOff x="222250" y="3438524"/>
                <a:chExt cx="4550971" cy="2774950"/>
              </a:xfrm>
            </p:grpSpPr>
            <p:grpSp>
              <p:nvGrpSpPr>
                <p:cNvPr id="128" name="Group 34">
                  <a:extLst>
                    <a:ext uri="{FF2B5EF4-FFF2-40B4-BE49-F238E27FC236}">
                      <a16:creationId xmlns:a16="http://schemas.microsoft.com/office/drawing/2014/main" id="{7A91EEC0-8CAE-439F-A2B6-B3A1A3A5992E}"/>
                    </a:ext>
                  </a:extLst>
                </p:cNvPr>
                <p:cNvGrpSpPr>
                  <a:grpSpLocks/>
                </p:cNvGrpSpPr>
                <p:nvPr/>
              </p:nvGrpSpPr>
              <p:grpSpPr bwMode="auto">
                <a:xfrm>
                  <a:off x="222250" y="3438524"/>
                  <a:ext cx="4550971" cy="2774950"/>
                  <a:chOff x="129" y="1788"/>
                  <a:chExt cx="2646" cy="1748"/>
                </a:xfrm>
              </p:grpSpPr>
              <p:grpSp>
                <p:nvGrpSpPr>
                  <p:cNvPr id="130" name="Group 35">
                    <a:extLst>
                      <a:ext uri="{FF2B5EF4-FFF2-40B4-BE49-F238E27FC236}">
                        <a16:creationId xmlns:a16="http://schemas.microsoft.com/office/drawing/2014/main" id="{171EBBB0-22DA-45F6-A291-5E0D98CEC05D}"/>
                      </a:ext>
                    </a:extLst>
                  </p:cNvPr>
                  <p:cNvGrpSpPr>
                    <a:grpSpLocks/>
                  </p:cNvGrpSpPr>
                  <p:nvPr/>
                </p:nvGrpSpPr>
                <p:grpSpPr bwMode="auto">
                  <a:xfrm>
                    <a:off x="129" y="1788"/>
                    <a:ext cx="2646" cy="1748"/>
                    <a:chOff x="128" y="1788"/>
                    <a:chExt cx="2647" cy="1748"/>
                  </a:xfrm>
                </p:grpSpPr>
                <p:sp>
                  <p:nvSpPr>
                    <p:cNvPr id="132" name="Line 37">
                      <a:extLst>
                        <a:ext uri="{FF2B5EF4-FFF2-40B4-BE49-F238E27FC236}">
                          <a16:creationId xmlns:a16="http://schemas.microsoft.com/office/drawing/2014/main" id="{61D71B2F-B051-4802-AF1C-8BFD35D0E615}"/>
                        </a:ext>
                      </a:extLst>
                    </p:cNvPr>
                    <p:cNvSpPr>
                      <a:spLocks noChangeShapeType="1"/>
                    </p:cNvSpPr>
                    <p:nvPr/>
                  </p:nvSpPr>
                  <p:spPr bwMode="auto">
                    <a:xfrm>
                      <a:off x="490" y="29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3" name="Line 38">
                      <a:extLst>
                        <a:ext uri="{FF2B5EF4-FFF2-40B4-BE49-F238E27FC236}">
                          <a16:creationId xmlns:a16="http://schemas.microsoft.com/office/drawing/2014/main" id="{9058BC1F-0DB1-4CAD-A67F-2E4BD33F11C4}"/>
                        </a:ext>
                      </a:extLst>
                    </p:cNvPr>
                    <p:cNvSpPr>
                      <a:spLocks noChangeShapeType="1"/>
                    </p:cNvSpPr>
                    <p:nvPr/>
                  </p:nvSpPr>
                  <p:spPr bwMode="auto">
                    <a:xfrm>
                      <a:off x="490" y="305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4" name="Line 39">
                      <a:extLst>
                        <a:ext uri="{FF2B5EF4-FFF2-40B4-BE49-F238E27FC236}">
                          <a16:creationId xmlns:a16="http://schemas.microsoft.com/office/drawing/2014/main" id="{BC8F9ED2-A2D0-434B-A63E-745BA6D8810D}"/>
                        </a:ext>
                      </a:extLst>
                    </p:cNvPr>
                    <p:cNvSpPr>
                      <a:spLocks noChangeShapeType="1"/>
                    </p:cNvSpPr>
                    <p:nvPr/>
                  </p:nvSpPr>
                  <p:spPr bwMode="auto">
                    <a:xfrm>
                      <a:off x="490" y="31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5" name="Line 40">
                      <a:extLst>
                        <a:ext uri="{FF2B5EF4-FFF2-40B4-BE49-F238E27FC236}">
                          <a16:creationId xmlns:a16="http://schemas.microsoft.com/office/drawing/2014/main" id="{9EDABB1F-C1E1-40A7-B326-C6CABBDE9B9E}"/>
                        </a:ext>
                      </a:extLst>
                    </p:cNvPr>
                    <p:cNvSpPr>
                      <a:spLocks noChangeShapeType="1"/>
                    </p:cNvSpPr>
                    <p:nvPr/>
                  </p:nvSpPr>
                  <p:spPr bwMode="auto">
                    <a:xfrm>
                      <a:off x="525" y="329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6" name="Line 41">
                      <a:extLst>
                        <a:ext uri="{FF2B5EF4-FFF2-40B4-BE49-F238E27FC236}">
                          <a16:creationId xmlns:a16="http://schemas.microsoft.com/office/drawing/2014/main" id="{A26E0EB7-4B9D-4951-A80C-FD133F06821B}"/>
                        </a:ext>
                      </a:extLst>
                    </p:cNvPr>
                    <p:cNvSpPr>
                      <a:spLocks noChangeShapeType="1"/>
                    </p:cNvSpPr>
                    <p:nvPr/>
                  </p:nvSpPr>
                  <p:spPr bwMode="auto">
                    <a:xfrm>
                      <a:off x="490" y="27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7" name="Line 42">
                      <a:extLst>
                        <a:ext uri="{FF2B5EF4-FFF2-40B4-BE49-F238E27FC236}">
                          <a16:creationId xmlns:a16="http://schemas.microsoft.com/office/drawing/2014/main" id="{36881379-4B6E-4B80-868C-35A7D1A2AAA3}"/>
                        </a:ext>
                      </a:extLst>
                    </p:cNvPr>
                    <p:cNvSpPr>
                      <a:spLocks noChangeShapeType="1"/>
                    </p:cNvSpPr>
                    <p:nvPr/>
                  </p:nvSpPr>
                  <p:spPr bwMode="auto">
                    <a:xfrm>
                      <a:off x="490" y="23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8" name="Line 43">
                      <a:extLst>
                        <a:ext uri="{FF2B5EF4-FFF2-40B4-BE49-F238E27FC236}">
                          <a16:creationId xmlns:a16="http://schemas.microsoft.com/office/drawing/2014/main" id="{1D28C540-0F4E-4325-B72E-09DFD5599F04}"/>
                        </a:ext>
                      </a:extLst>
                    </p:cNvPr>
                    <p:cNvSpPr>
                      <a:spLocks noChangeShapeType="1"/>
                    </p:cNvSpPr>
                    <p:nvPr/>
                  </p:nvSpPr>
                  <p:spPr bwMode="auto">
                    <a:xfrm>
                      <a:off x="490" y="225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139" name="Line 44">
                      <a:extLst>
                        <a:ext uri="{FF2B5EF4-FFF2-40B4-BE49-F238E27FC236}">
                          <a16:creationId xmlns:a16="http://schemas.microsoft.com/office/drawing/2014/main" id="{51E27EC7-DB77-4BE1-8521-8A93BA3898D1}"/>
                        </a:ext>
                      </a:extLst>
                    </p:cNvPr>
                    <p:cNvSpPr>
                      <a:spLocks noChangeShapeType="1"/>
                    </p:cNvSpPr>
                    <p:nvPr/>
                  </p:nvSpPr>
                  <p:spPr bwMode="auto">
                    <a:xfrm>
                      <a:off x="490" y="2120"/>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75" name="Line 45">
                      <a:extLst>
                        <a:ext uri="{FF2B5EF4-FFF2-40B4-BE49-F238E27FC236}">
                          <a16:creationId xmlns:a16="http://schemas.microsoft.com/office/drawing/2014/main" id="{90F5A68E-D345-4A31-A4A1-FDE873AFFB96}"/>
                        </a:ext>
                      </a:extLst>
                    </p:cNvPr>
                    <p:cNvSpPr>
                      <a:spLocks noChangeShapeType="1"/>
                    </p:cNvSpPr>
                    <p:nvPr/>
                  </p:nvSpPr>
                  <p:spPr bwMode="auto">
                    <a:xfrm>
                      <a:off x="490" y="19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77" name="Line 46">
                      <a:extLst>
                        <a:ext uri="{FF2B5EF4-FFF2-40B4-BE49-F238E27FC236}">
                          <a16:creationId xmlns:a16="http://schemas.microsoft.com/office/drawing/2014/main" id="{47AD3FB2-3001-4832-BAEB-A835A9DF290A}"/>
                        </a:ext>
                      </a:extLst>
                    </p:cNvPr>
                    <p:cNvSpPr>
                      <a:spLocks noChangeShapeType="1"/>
                    </p:cNvSpPr>
                    <p:nvPr/>
                  </p:nvSpPr>
                  <p:spPr bwMode="auto">
                    <a:xfrm>
                      <a:off x="490" y="25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1" name="Line 47">
                      <a:extLst>
                        <a:ext uri="{FF2B5EF4-FFF2-40B4-BE49-F238E27FC236}">
                          <a16:creationId xmlns:a16="http://schemas.microsoft.com/office/drawing/2014/main" id="{5FB15444-D9E3-4DF3-88F5-F41B4854DAF7}"/>
                        </a:ext>
                      </a:extLst>
                    </p:cNvPr>
                    <p:cNvSpPr>
                      <a:spLocks noChangeShapeType="1"/>
                    </p:cNvSpPr>
                    <p:nvPr/>
                  </p:nvSpPr>
                  <p:spPr bwMode="auto">
                    <a:xfrm>
                      <a:off x="490" y="265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2" name="Line 48">
                      <a:extLst>
                        <a:ext uri="{FF2B5EF4-FFF2-40B4-BE49-F238E27FC236}">
                          <a16:creationId xmlns:a16="http://schemas.microsoft.com/office/drawing/2014/main" id="{4C25C8BD-EB14-4805-9BCE-5E9709AF7A2D}"/>
                        </a:ext>
                      </a:extLst>
                    </p:cNvPr>
                    <p:cNvSpPr>
                      <a:spLocks noChangeShapeType="1"/>
                    </p:cNvSpPr>
                    <p:nvPr/>
                  </p:nvSpPr>
                  <p:spPr bwMode="auto">
                    <a:xfrm flipV="1">
                      <a:off x="81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3" name="Line 49">
                      <a:extLst>
                        <a:ext uri="{FF2B5EF4-FFF2-40B4-BE49-F238E27FC236}">
                          <a16:creationId xmlns:a16="http://schemas.microsoft.com/office/drawing/2014/main" id="{F61B7472-F637-4AE7-A41A-05E076322380}"/>
                        </a:ext>
                      </a:extLst>
                    </p:cNvPr>
                    <p:cNvSpPr>
                      <a:spLocks noChangeShapeType="1"/>
                    </p:cNvSpPr>
                    <p:nvPr/>
                  </p:nvSpPr>
                  <p:spPr bwMode="auto">
                    <a:xfrm flipV="1">
                      <a:off x="1132"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4" name="Line 50">
                      <a:extLst>
                        <a:ext uri="{FF2B5EF4-FFF2-40B4-BE49-F238E27FC236}">
                          <a16:creationId xmlns:a16="http://schemas.microsoft.com/office/drawing/2014/main" id="{DC7D241E-A4E6-4D99-B79D-54BE92F48AC2}"/>
                        </a:ext>
                      </a:extLst>
                    </p:cNvPr>
                    <p:cNvSpPr>
                      <a:spLocks noChangeShapeType="1"/>
                    </p:cNvSpPr>
                    <p:nvPr/>
                  </p:nvSpPr>
                  <p:spPr bwMode="auto">
                    <a:xfrm flipV="1">
                      <a:off x="1454"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5" name="Line 51">
                      <a:extLst>
                        <a:ext uri="{FF2B5EF4-FFF2-40B4-BE49-F238E27FC236}">
                          <a16:creationId xmlns:a16="http://schemas.microsoft.com/office/drawing/2014/main" id="{7ABDD635-BBC2-410F-91D6-36917AEC2BE1}"/>
                        </a:ext>
                      </a:extLst>
                    </p:cNvPr>
                    <p:cNvSpPr>
                      <a:spLocks noChangeShapeType="1"/>
                    </p:cNvSpPr>
                    <p:nvPr/>
                  </p:nvSpPr>
                  <p:spPr bwMode="auto">
                    <a:xfrm flipV="1">
                      <a:off x="1776"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6" name="Line 52">
                      <a:extLst>
                        <a:ext uri="{FF2B5EF4-FFF2-40B4-BE49-F238E27FC236}">
                          <a16:creationId xmlns:a16="http://schemas.microsoft.com/office/drawing/2014/main" id="{94786601-76A1-4843-A77F-9AD29589AE70}"/>
                        </a:ext>
                      </a:extLst>
                    </p:cNvPr>
                    <p:cNvSpPr>
                      <a:spLocks noChangeShapeType="1"/>
                    </p:cNvSpPr>
                    <p:nvPr/>
                  </p:nvSpPr>
                  <p:spPr bwMode="auto">
                    <a:xfrm flipV="1">
                      <a:off x="2098"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7" name="Text Box 53">
                      <a:extLst>
                        <a:ext uri="{FF2B5EF4-FFF2-40B4-BE49-F238E27FC236}">
                          <a16:creationId xmlns:a16="http://schemas.microsoft.com/office/drawing/2014/main" id="{7994B40F-8B95-4E47-8BE0-83CF5F39597C}"/>
                        </a:ext>
                      </a:extLst>
                    </p:cNvPr>
                    <p:cNvSpPr txBox="1">
                      <a:spLocks noChangeArrowheads="1"/>
                    </p:cNvSpPr>
                    <p:nvPr/>
                  </p:nvSpPr>
                  <p:spPr bwMode="auto">
                    <a:xfrm>
                      <a:off x="266" y="1788"/>
                      <a:ext cx="245"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spcAft>
                          <a:spcPct val="155000"/>
                        </a:spcAft>
                        <a:buClr>
                          <a:srgbClr val="009B9B"/>
                        </a:buClr>
                        <a:buSzPct val="80000"/>
                        <a:buFont typeface="Wingdings" panose="05000000000000000000" pitchFamily="2" charset="2"/>
                        <a:buNone/>
                      </a:pPr>
                      <a:r>
                        <a:rPr lang="en-GB" sz="1000" b="1">
                          <a:latin typeface="+mn-lt"/>
                        </a:rPr>
                        <a:t>600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400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300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200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100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-100</a:t>
                      </a:r>
                    </a:p>
                  </p:txBody>
                </p:sp>
                <p:sp>
                  <p:nvSpPr>
                    <p:cNvPr id="188" name="Text Box 54">
                      <a:extLst>
                        <a:ext uri="{FF2B5EF4-FFF2-40B4-BE49-F238E27FC236}">
                          <a16:creationId xmlns:a16="http://schemas.microsoft.com/office/drawing/2014/main" id="{F85400B0-9395-4D10-989F-1396D6D3BCFB}"/>
                        </a:ext>
                      </a:extLst>
                    </p:cNvPr>
                    <p:cNvSpPr txBox="1">
                      <a:spLocks noChangeArrowheads="1"/>
                    </p:cNvSpPr>
                    <p:nvPr/>
                  </p:nvSpPr>
                  <p:spPr bwMode="auto">
                    <a:xfrm rot="16200000">
                      <a:off x="-78" y="2590"/>
                      <a:ext cx="59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a:latin typeface="+mn-lt"/>
                        </a:rPr>
                        <a:t>Cost (US$)</a:t>
                      </a:r>
                    </a:p>
                  </p:txBody>
                </p:sp>
                <p:sp>
                  <p:nvSpPr>
                    <p:cNvPr id="189" name="Text Box 55">
                      <a:extLst>
                        <a:ext uri="{FF2B5EF4-FFF2-40B4-BE49-F238E27FC236}">
                          <a16:creationId xmlns:a16="http://schemas.microsoft.com/office/drawing/2014/main" id="{E3969F13-2529-4E7B-BACF-0919AE00AB1B}"/>
                        </a:ext>
                      </a:extLst>
                    </p:cNvPr>
                    <p:cNvSpPr txBox="1">
                      <a:spLocks noChangeArrowheads="1"/>
                    </p:cNvSpPr>
                    <p:nvPr/>
                  </p:nvSpPr>
                  <p:spPr bwMode="auto">
                    <a:xfrm rot="18471160">
                      <a:off x="630" y="2145"/>
                      <a:ext cx="40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Material</a:t>
                      </a:r>
                    </a:p>
                  </p:txBody>
                </p:sp>
                <p:sp>
                  <p:nvSpPr>
                    <p:cNvPr id="190" name="Text Box 56">
                      <a:extLst>
                        <a:ext uri="{FF2B5EF4-FFF2-40B4-BE49-F238E27FC236}">
                          <a16:creationId xmlns:a16="http://schemas.microsoft.com/office/drawing/2014/main" id="{BC754AED-C670-4B59-80F2-7A3091954501}"/>
                        </a:ext>
                      </a:extLst>
                    </p:cNvPr>
                    <p:cNvSpPr txBox="1">
                      <a:spLocks noChangeArrowheads="1"/>
                    </p:cNvSpPr>
                    <p:nvPr/>
                  </p:nvSpPr>
                  <p:spPr bwMode="auto">
                    <a:xfrm rot="18471160">
                      <a:off x="927" y="2685"/>
                      <a:ext cx="550"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Manufacture</a:t>
                      </a:r>
                    </a:p>
                  </p:txBody>
                </p:sp>
                <p:sp>
                  <p:nvSpPr>
                    <p:cNvPr id="191" name="Text Box 57">
                      <a:extLst>
                        <a:ext uri="{FF2B5EF4-FFF2-40B4-BE49-F238E27FC236}">
                          <a16:creationId xmlns:a16="http://schemas.microsoft.com/office/drawing/2014/main" id="{3DEAD521-3F96-47D6-AF8B-CAD606E5D94A}"/>
                        </a:ext>
                      </a:extLst>
                    </p:cNvPr>
                    <p:cNvSpPr txBox="1">
                      <a:spLocks noChangeArrowheads="1"/>
                    </p:cNvSpPr>
                    <p:nvPr/>
                  </p:nvSpPr>
                  <p:spPr bwMode="auto">
                    <a:xfrm rot="18471160">
                      <a:off x="1272" y="2652"/>
                      <a:ext cx="44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sp>
                  <p:nvSpPr>
                    <p:cNvPr id="192" name="Text Box 58">
                      <a:extLst>
                        <a:ext uri="{FF2B5EF4-FFF2-40B4-BE49-F238E27FC236}">
                          <a16:creationId xmlns:a16="http://schemas.microsoft.com/office/drawing/2014/main" id="{FB8B85E7-D989-46AB-AA6B-C2ACF2FF2048}"/>
                        </a:ext>
                      </a:extLst>
                    </p:cNvPr>
                    <p:cNvSpPr txBox="1">
                      <a:spLocks noChangeArrowheads="1"/>
                    </p:cNvSpPr>
                    <p:nvPr/>
                  </p:nvSpPr>
                  <p:spPr bwMode="auto">
                    <a:xfrm rot="18471160">
                      <a:off x="1633" y="1940"/>
                      <a:ext cx="241"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Use</a:t>
                      </a:r>
                    </a:p>
                  </p:txBody>
                </p:sp>
                <p:sp>
                  <p:nvSpPr>
                    <p:cNvPr id="193" name="Text Box 59">
                      <a:extLst>
                        <a:ext uri="{FF2B5EF4-FFF2-40B4-BE49-F238E27FC236}">
                          <a16:creationId xmlns:a16="http://schemas.microsoft.com/office/drawing/2014/main" id="{4ECB6577-8D95-4315-997B-DC1968A85AA7}"/>
                        </a:ext>
                      </a:extLst>
                    </p:cNvPr>
                    <p:cNvSpPr txBox="1">
                      <a:spLocks noChangeArrowheads="1"/>
                    </p:cNvSpPr>
                    <p:nvPr/>
                  </p:nvSpPr>
                  <p:spPr bwMode="auto">
                    <a:xfrm rot="18471160">
                      <a:off x="1946" y="2780"/>
                      <a:ext cx="397"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dirty="0">
                          <a:latin typeface="+mn-lt"/>
                        </a:rPr>
                        <a:t>Disposal</a:t>
                      </a:r>
                    </a:p>
                  </p:txBody>
                </p:sp>
                <p:sp>
                  <p:nvSpPr>
                    <p:cNvPr id="194" name="Rectangle 60">
                      <a:extLst>
                        <a:ext uri="{FF2B5EF4-FFF2-40B4-BE49-F238E27FC236}">
                          <a16:creationId xmlns:a16="http://schemas.microsoft.com/office/drawing/2014/main" id="{0EA4C566-4779-45A4-8845-210C4EB08F90}"/>
                        </a:ext>
                      </a:extLst>
                    </p:cNvPr>
                    <p:cNvSpPr>
                      <a:spLocks noChangeArrowheads="1"/>
                    </p:cNvSpPr>
                    <p:nvPr/>
                  </p:nvSpPr>
                  <p:spPr bwMode="auto">
                    <a:xfrm>
                      <a:off x="1366" y="2954"/>
                      <a:ext cx="162" cy="233"/>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95" name="Rectangle 61">
                      <a:extLst>
                        <a:ext uri="{FF2B5EF4-FFF2-40B4-BE49-F238E27FC236}">
                          <a16:creationId xmlns:a16="http://schemas.microsoft.com/office/drawing/2014/main" id="{9FA8353C-F761-4222-90D3-29739C22083B}"/>
                        </a:ext>
                      </a:extLst>
                    </p:cNvPr>
                    <p:cNvSpPr>
                      <a:spLocks noChangeArrowheads="1"/>
                    </p:cNvSpPr>
                    <p:nvPr/>
                  </p:nvSpPr>
                  <p:spPr bwMode="auto">
                    <a:xfrm>
                      <a:off x="1036" y="3017"/>
                      <a:ext cx="162" cy="174"/>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200">
                        <a:latin typeface="+mn-lt"/>
                      </a:endParaRPr>
                    </a:p>
                  </p:txBody>
                </p:sp>
                <p:sp>
                  <p:nvSpPr>
                    <p:cNvPr id="196" name="Rectangle 62">
                      <a:extLst>
                        <a:ext uri="{FF2B5EF4-FFF2-40B4-BE49-F238E27FC236}">
                          <a16:creationId xmlns:a16="http://schemas.microsoft.com/office/drawing/2014/main" id="{F21669DB-970E-4418-8722-CB0261230E52}"/>
                        </a:ext>
                      </a:extLst>
                    </p:cNvPr>
                    <p:cNvSpPr>
                      <a:spLocks noChangeArrowheads="1"/>
                    </p:cNvSpPr>
                    <p:nvPr/>
                  </p:nvSpPr>
                  <p:spPr bwMode="auto">
                    <a:xfrm>
                      <a:off x="1692" y="2141"/>
                      <a:ext cx="162" cy="1047"/>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sz="1200">
                        <a:latin typeface="+mn-lt"/>
                      </a:endParaRPr>
                    </a:p>
                    <a:p>
                      <a:pPr eaLnBrk="1" hangingPunct="1"/>
                      <a:endParaRPr lang="en-GB">
                        <a:latin typeface="+mn-lt"/>
                      </a:endParaRPr>
                    </a:p>
                  </p:txBody>
                </p:sp>
                <p:sp>
                  <p:nvSpPr>
                    <p:cNvPr id="197" name="Rectangle 63">
                      <a:extLst>
                        <a:ext uri="{FF2B5EF4-FFF2-40B4-BE49-F238E27FC236}">
                          <a16:creationId xmlns:a16="http://schemas.microsoft.com/office/drawing/2014/main" id="{55821A36-18EE-483E-9FB6-8046B5A2C99C}"/>
                        </a:ext>
                      </a:extLst>
                    </p:cNvPr>
                    <p:cNvSpPr>
                      <a:spLocks noChangeArrowheads="1"/>
                    </p:cNvSpPr>
                    <p:nvPr/>
                  </p:nvSpPr>
                  <p:spPr bwMode="auto">
                    <a:xfrm>
                      <a:off x="2014" y="3122"/>
                      <a:ext cx="162" cy="68"/>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00">
                        <a:latin typeface="+mn-lt"/>
                      </a:endParaRPr>
                    </a:p>
                  </p:txBody>
                </p:sp>
                <p:sp>
                  <p:nvSpPr>
                    <p:cNvPr id="198" name="Rectangle 64">
                      <a:extLst>
                        <a:ext uri="{FF2B5EF4-FFF2-40B4-BE49-F238E27FC236}">
                          <a16:creationId xmlns:a16="http://schemas.microsoft.com/office/drawing/2014/main" id="{EA587F09-0052-452C-AB32-95FAF5D809AB}"/>
                        </a:ext>
                      </a:extLst>
                    </p:cNvPr>
                    <p:cNvSpPr>
                      <a:spLocks noChangeArrowheads="1"/>
                    </p:cNvSpPr>
                    <p:nvPr/>
                  </p:nvSpPr>
                  <p:spPr bwMode="auto">
                    <a:xfrm>
                      <a:off x="720" y="2434"/>
                      <a:ext cx="162" cy="756"/>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p:txBody>
                </p:sp>
                <p:sp>
                  <p:nvSpPr>
                    <p:cNvPr id="199" name="Line 65">
                      <a:extLst>
                        <a:ext uri="{FF2B5EF4-FFF2-40B4-BE49-F238E27FC236}">
                          <a16:creationId xmlns:a16="http://schemas.microsoft.com/office/drawing/2014/main" id="{5EF5411B-10F5-49CF-B464-9F3EEE1C0CE3}"/>
                        </a:ext>
                      </a:extLst>
                    </p:cNvPr>
                    <p:cNvSpPr>
                      <a:spLocks noChangeShapeType="1"/>
                    </p:cNvSpPr>
                    <p:nvPr/>
                  </p:nvSpPr>
                  <p:spPr bwMode="auto">
                    <a:xfrm flipV="1">
                      <a:off x="242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1" name="Line 68">
                      <a:extLst>
                        <a:ext uri="{FF2B5EF4-FFF2-40B4-BE49-F238E27FC236}">
                          <a16:creationId xmlns:a16="http://schemas.microsoft.com/office/drawing/2014/main" id="{5A0F646C-669F-42FB-9141-B4E2E8C0FACA}"/>
                        </a:ext>
                      </a:extLst>
                    </p:cNvPr>
                    <p:cNvSpPr>
                      <a:spLocks noChangeShapeType="1"/>
                    </p:cNvSpPr>
                    <p:nvPr/>
                  </p:nvSpPr>
                  <p:spPr bwMode="auto">
                    <a:xfrm>
                      <a:off x="480" y="3191"/>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131" name="Text Box 69">
                    <a:extLst>
                      <a:ext uri="{FF2B5EF4-FFF2-40B4-BE49-F238E27FC236}">
                        <a16:creationId xmlns:a16="http://schemas.microsoft.com/office/drawing/2014/main" id="{E44CB06A-62F0-4FA7-AA45-11D62F5BCD3B}"/>
                      </a:ext>
                    </a:extLst>
                  </p:cNvPr>
                  <p:cNvSpPr txBox="1">
                    <a:spLocks noChangeArrowheads="1"/>
                  </p:cNvSpPr>
                  <p:nvPr/>
                </p:nvSpPr>
                <p:spPr bwMode="auto">
                  <a:xfrm>
                    <a:off x="2205" y="1891"/>
                    <a:ext cx="296" cy="193"/>
                  </a:xfrm>
                  <a:prstGeom prst="rect">
                    <a:avLst/>
                  </a:prstGeom>
                  <a:solidFill>
                    <a:schemeClr val="bg1"/>
                  </a:solidFill>
                  <a:ln w="9525">
                    <a:solidFill>
                      <a:srgbClr val="666633"/>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Cost</a:t>
                    </a:r>
                  </a:p>
                </p:txBody>
              </p:sp>
            </p:grpSp>
            <p:sp>
              <p:nvSpPr>
                <p:cNvPr id="129" name="Rectangle 104">
                  <a:extLst>
                    <a:ext uri="{FF2B5EF4-FFF2-40B4-BE49-F238E27FC236}">
                      <a16:creationId xmlns:a16="http://schemas.microsoft.com/office/drawing/2014/main" id="{483155B2-EE01-4192-9E17-25BB9A0B7591}"/>
                    </a:ext>
                  </a:extLst>
                </p:cNvPr>
                <p:cNvSpPr>
                  <a:spLocks noChangeArrowheads="1"/>
                </p:cNvSpPr>
                <p:nvPr/>
              </p:nvSpPr>
              <p:spPr bwMode="auto">
                <a:xfrm>
                  <a:off x="832513" y="3548418"/>
                  <a:ext cx="3882788" cy="368012"/>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sp>
            <p:nvSpPr>
              <p:cNvPr id="127" name="Rectangle 67" descr="Wide downward diagonal">
                <a:extLst>
                  <a:ext uri="{FF2B5EF4-FFF2-40B4-BE49-F238E27FC236}">
                    <a16:creationId xmlns:a16="http://schemas.microsoft.com/office/drawing/2014/main" id="{23C82DDD-09DC-46CB-A901-6E6D47175AEA}"/>
                  </a:ext>
                </a:extLst>
              </p:cNvPr>
              <p:cNvSpPr>
                <a:spLocks noChangeArrowheads="1"/>
              </p:cNvSpPr>
              <p:nvPr/>
            </p:nvSpPr>
            <p:spPr bwMode="auto">
              <a:xfrm>
                <a:off x="641477" y="4476212"/>
                <a:ext cx="469511" cy="625326"/>
              </a:xfrm>
              <a:prstGeom prst="rect">
                <a:avLst/>
              </a:prstGeom>
              <a:solidFill>
                <a:srgbClr val="4CC8F4"/>
              </a:solidFill>
              <a:ln w="9525">
                <a:solidFill>
                  <a:schemeClr val="tx1"/>
                </a:solidFill>
                <a:miter lim="800000"/>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sp>
        <p:nvSpPr>
          <p:cNvPr id="140" name="Text Box 3">
            <a:extLst>
              <a:ext uri="{FF2B5EF4-FFF2-40B4-BE49-F238E27FC236}">
                <a16:creationId xmlns:a16="http://schemas.microsoft.com/office/drawing/2014/main" id="{6DAE7355-4DFC-4D2D-9850-3B1DF80421A1}"/>
              </a:ext>
            </a:extLst>
          </p:cNvPr>
          <p:cNvSpPr txBox="1">
            <a:spLocks noChangeArrowheads="1"/>
          </p:cNvSpPr>
          <p:nvPr/>
        </p:nvSpPr>
        <p:spPr bwMode="auto">
          <a:xfrm>
            <a:off x="1376590" y="796455"/>
            <a:ext cx="873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80000"/>
              <a:buFont typeface="Wingdings" panose="05000000000000000000" pitchFamily="2" charset="2"/>
              <a:buNone/>
            </a:pPr>
            <a:r>
              <a:rPr lang="en-GB" b="1">
                <a:latin typeface="+mn-lt"/>
              </a:rPr>
              <a:t>Need: </a:t>
            </a:r>
            <a:r>
              <a:rPr lang="en-GB">
                <a:latin typeface="+mn-lt"/>
              </a:rPr>
              <a:t> Fast </a:t>
            </a:r>
            <a:r>
              <a:rPr lang="en-GB" b="1">
                <a:latin typeface="+mn-lt"/>
              </a:rPr>
              <a:t>Eco Audit</a:t>
            </a:r>
            <a:r>
              <a:rPr lang="en-GB">
                <a:latin typeface="+mn-lt"/>
              </a:rPr>
              <a:t> with sufficient precision to guide decision-making</a:t>
            </a:r>
            <a:endParaRPr lang="en-GB" i="1">
              <a:latin typeface="+mn-lt"/>
            </a:endParaRPr>
          </a:p>
        </p:txBody>
      </p:sp>
      <p:sp>
        <p:nvSpPr>
          <p:cNvPr id="141" name="Text Box 6">
            <a:extLst>
              <a:ext uri="{FF2B5EF4-FFF2-40B4-BE49-F238E27FC236}">
                <a16:creationId xmlns:a16="http://schemas.microsoft.com/office/drawing/2014/main" id="{FAF7C4B8-1949-4027-AD23-6C5437F685A5}"/>
              </a:ext>
            </a:extLst>
          </p:cNvPr>
          <p:cNvSpPr txBox="1">
            <a:spLocks noChangeArrowheads="1"/>
          </p:cNvSpPr>
          <p:nvPr/>
        </p:nvSpPr>
        <p:spPr bwMode="auto">
          <a:xfrm>
            <a:off x="1371600" y="1256533"/>
            <a:ext cx="4724400" cy="80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spcBef>
                <a:spcPct val="25000"/>
              </a:spcBef>
              <a:buClr>
                <a:schemeClr val="accent1"/>
              </a:buClr>
              <a:buSzPct val="105000"/>
              <a:buFont typeface="Wingdings" panose="05000000000000000000" pitchFamily="2" charset="2"/>
              <a:buChar char="§"/>
            </a:pPr>
            <a:r>
              <a:rPr lang="en-GB" b="1" dirty="0">
                <a:latin typeface="+mn-lt"/>
              </a:rPr>
              <a:t>  1 resource </a:t>
            </a:r>
            <a:r>
              <a:rPr lang="en-GB" dirty="0">
                <a:latin typeface="+mn-lt"/>
              </a:rPr>
              <a:t>– </a:t>
            </a:r>
            <a:r>
              <a:rPr lang="en-GB" b="1" i="1" dirty="0">
                <a:latin typeface="+mn-lt"/>
              </a:rPr>
              <a:t>Embodied</a:t>
            </a:r>
            <a:r>
              <a:rPr lang="en-GB" dirty="0">
                <a:latin typeface="+mn-lt"/>
              </a:rPr>
              <a:t> </a:t>
            </a:r>
            <a:r>
              <a:rPr lang="en-GB" b="1" i="1" dirty="0">
                <a:latin typeface="+mn-lt"/>
              </a:rPr>
              <a:t>energy</a:t>
            </a:r>
            <a:r>
              <a:rPr lang="en-GB" sz="1200" dirty="0"/>
              <a:t> </a:t>
            </a:r>
            <a:r>
              <a:rPr lang="en-GB" b="1" i="1" dirty="0">
                <a:latin typeface="+mn-lt"/>
              </a:rPr>
              <a:t>[MJ/kg]</a:t>
            </a:r>
            <a:r>
              <a:rPr lang="en-GB" i="1" dirty="0">
                <a:latin typeface="+mn-lt"/>
              </a:rPr>
              <a:t>          </a:t>
            </a:r>
          </a:p>
          <a:p>
            <a:pPr>
              <a:lnSpc>
                <a:spcPct val="120000"/>
              </a:lnSpc>
              <a:spcBef>
                <a:spcPct val="25000"/>
              </a:spcBef>
              <a:buClr>
                <a:schemeClr val="accent1"/>
              </a:buClr>
              <a:buSzPct val="105000"/>
              <a:buFont typeface="Wingdings" panose="05000000000000000000" pitchFamily="2" charset="2"/>
              <a:buChar char="§"/>
            </a:pPr>
            <a:r>
              <a:rPr lang="en-GB" i="1" dirty="0">
                <a:latin typeface="+mn-lt"/>
              </a:rPr>
              <a:t>  </a:t>
            </a:r>
            <a:r>
              <a:rPr lang="en-GB" b="1" dirty="0">
                <a:latin typeface="+mn-lt"/>
              </a:rPr>
              <a:t>1 emission </a:t>
            </a:r>
            <a:r>
              <a:rPr lang="en-GB" i="1" dirty="0">
                <a:latin typeface="+mn-lt"/>
              </a:rPr>
              <a:t>– </a:t>
            </a:r>
            <a:r>
              <a:rPr lang="en-GB" b="1" i="1" dirty="0">
                <a:latin typeface="+mn-lt"/>
              </a:rPr>
              <a:t>Climate change </a:t>
            </a:r>
            <a:r>
              <a:rPr lang="en-GB" i="1" dirty="0">
                <a:latin typeface="+mn-lt"/>
              </a:rPr>
              <a:t>(</a:t>
            </a:r>
            <a:r>
              <a:rPr lang="en-GB" b="1" i="1" dirty="0">
                <a:latin typeface="+mn-lt"/>
              </a:rPr>
              <a:t>CO</a:t>
            </a:r>
            <a:r>
              <a:rPr lang="en-GB" b="1" i="1" baseline="-25000" dirty="0">
                <a:latin typeface="+mn-lt"/>
              </a:rPr>
              <a:t>2</a:t>
            </a:r>
            <a:r>
              <a:rPr lang="en-GB" b="1" i="1" dirty="0"/>
              <a:t>-eq</a:t>
            </a:r>
            <a:r>
              <a:rPr lang="en-GB" i="1" dirty="0">
                <a:solidFill>
                  <a:srgbClr val="000000"/>
                </a:solidFill>
                <a:latin typeface="Calibri" panose="020F0502020204030204"/>
                <a:cs typeface="+mn-cs"/>
              </a:rPr>
              <a:t>)</a:t>
            </a:r>
            <a:r>
              <a:rPr lang="en-GB" sz="1200" dirty="0"/>
              <a:t> </a:t>
            </a:r>
            <a:r>
              <a:rPr lang="en-GB" b="1" i="1" dirty="0">
                <a:latin typeface="+mn-lt"/>
              </a:rPr>
              <a:t>[kg/kg]</a:t>
            </a:r>
            <a:endParaRPr lang="en-GB" sz="1200" b="1" i="1" dirty="0">
              <a:latin typeface="+mn-lt"/>
            </a:endParaRPr>
          </a:p>
        </p:txBody>
      </p:sp>
      <p:sp>
        <p:nvSpPr>
          <p:cNvPr id="143" name="Text Box 5">
            <a:extLst>
              <a:ext uri="{FF2B5EF4-FFF2-40B4-BE49-F238E27FC236}">
                <a16:creationId xmlns:a16="http://schemas.microsoft.com/office/drawing/2014/main" id="{E916E694-4305-480A-B327-09A051A4817B}"/>
              </a:ext>
            </a:extLst>
          </p:cNvPr>
          <p:cNvSpPr txBox="1">
            <a:spLocks noChangeArrowheads="1"/>
          </p:cNvSpPr>
          <p:nvPr/>
        </p:nvSpPr>
        <p:spPr bwMode="auto">
          <a:xfrm>
            <a:off x="1372154" y="2145533"/>
            <a:ext cx="3475216"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a:latin typeface="+mn-lt"/>
              </a:rPr>
              <a:t>   Distinguish life-phases</a:t>
            </a:r>
            <a:endParaRPr lang="en-GB" i="1">
              <a:latin typeface="+mn-lt"/>
            </a:endParaRPr>
          </a:p>
        </p:txBody>
      </p:sp>
      <p:sp>
        <p:nvSpPr>
          <p:cNvPr id="145" name="Text Box 5">
            <a:extLst>
              <a:ext uri="{FF2B5EF4-FFF2-40B4-BE49-F238E27FC236}">
                <a16:creationId xmlns:a16="http://schemas.microsoft.com/office/drawing/2014/main" id="{46C2DD0D-1167-41A1-B38B-EAC8D59320E9}"/>
              </a:ext>
            </a:extLst>
          </p:cNvPr>
          <p:cNvSpPr txBox="1">
            <a:spLocks noChangeArrowheads="1"/>
          </p:cNvSpPr>
          <p:nvPr/>
        </p:nvSpPr>
        <p:spPr bwMode="auto">
          <a:xfrm>
            <a:off x="1371600" y="2569632"/>
            <a:ext cx="3475212" cy="40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dirty="0">
                <a:latin typeface="+mn-lt"/>
              </a:rPr>
              <a:t>   Audit: Energy, CO</a:t>
            </a:r>
            <a:r>
              <a:rPr lang="en-GB" b="1" baseline="-25000" dirty="0">
                <a:latin typeface="+mn-lt"/>
              </a:rPr>
              <a:t>2</a:t>
            </a:r>
            <a:r>
              <a:rPr lang="en-GB" b="1" dirty="0">
                <a:latin typeface="+mn-lt"/>
              </a:rPr>
              <a:t> or Cost</a:t>
            </a:r>
            <a:endParaRPr lang="en-GB" i="1" dirty="0">
              <a:latin typeface="+mn-lt"/>
            </a:endParaRPr>
          </a:p>
        </p:txBody>
      </p:sp>
      <p:sp>
        <p:nvSpPr>
          <p:cNvPr id="2" name="Slide Number Placeholder 1">
            <a:extLst>
              <a:ext uri="{FF2B5EF4-FFF2-40B4-BE49-F238E27FC236}">
                <a16:creationId xmlns:a16="http://schemas.microsoft.com/office/drawing/2014/main" id="{7CF92519-F6E3-4C0C-9202-09C20C878F2E}"/>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1007404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latin typeface="+mn-lt"/>
              </a:rPr>
              <a:pPr/>
              <a:t>23</a:t>
            </a:fld>
            <a:endParaRPr lang="en-US" dirty="0">
              <a:latin typeface="+mn-lt"/>
            </a:endParaRPr>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a:latin typeface="+mn-lt"/>
              </a:rPr>
              <a:t>Eco-informed selection: the strategy</a:t>
            </a:r>
            <a:endParaRPr lang="en-US" dirty="0">
              <a:latin typeface="+mn-lt"/>
            </a:endParaRPr>
          </a:p>
        </p:txBody>
      </p:sp>
      <p:sp>
        <p:nvSpPr>
          <p:cNvPr id="6" name="Text Box 27">
            <a:extLst>
              <a:ext uri="{FF2B5EF4-FFF2-40B4-BE49-F238E27FC236}">
                <a16:creationId xmlns:a16="http://schemas.microsoft.com/office/drawing/2014/main" id="{0D256D0D-45AC-4942-8015-42E91787152F}"/>
              </a:ext>
            </a:extLst>
          </p:cNvPr>
          <p:cNvSpPr txBox="1">
            <a:spLocks noChangeArrowheads="1"/>
          </p:cNvSpPr>
          <p:nvPr/>
        </p:nvSpPr>
        <p:spPr bwMode="auto">
          <a:xfrm>
            <a:off x="7239000" y="4091577"/>
            <a:ext cx="323959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285750" indent="-285750">
              <a:buClr>
                <a:schemeClr val="accent1"/>
              </a:buClr>
              <a:buSzPct val="110000"/>
              <a:buFont typeface="Wingdings" pitchFamily="2" charset="2"/>
              <a:buChar char="§"/>
              <a:defRPr/>
            </a:pPr>
            <a:r>
              <a:rPr lang="en-GB" dirty="0">
                <a:latin typeface="+mn-lt"/>
              </a:rPr>
              <a:t>Use Eco Audit or other tools </a:t>
            </a:r>
          </a:p>
          <a:p>
            <a:pPr eaLnBrk="0" hangingPunct="0">
              <a:buClr>
                <a:srgbClr val="666633"/>
              </a:buClr>
              <a:buSzPct val="110000"/>
              <a:defRPr/>
            </a:pPr>
            <a:r>
              <a:rPr lang="en-GB" dirty="0">
                <a:latin typeface="+mn-lt"/>
              </a:rPr>
              <a:t>     to explore design improvements</a:t>
            </a:r>
          </a:p>
        </p:txBody>
      </p:sp>
      <p:grpSp>
        <p:nvGrpSpPr>
          <p:cNvPr id="8" name="Group 7">
            <a:extLst>
              <a:ext uri="{FF2B5EF4-FFF2-40B4-BE49-F238E27FC236}">
                <a16:creationId xmlns:a16="http://schemas.microsoft.com/office/drawing/2014/main" id="{0D93B226-ABEA-43BC-90E1-B31E1AE9A6C8}"/>
              </a:ext>
            </a:extLst>
          </p:cNvPr>
          <p:cNvGrpSpPr>
            <a:grpSpLocks/>
          </p:cNvGrpSpPr>
          <p:nvPr/>
        </p:nvGrpSpPr>
        <p:grpSpPr bwMode="auto">
          <a:xfrm>
            <a:off x="1348252" y="842339"/>
            <a:ext cx="4969569" cy="1202190"/>
            <a:chOff x="251985" y="677625"/>
            <a:chExt cx="4969712" cy="1201853"/>
          </a:xfrm>
        </p:grpSpPr>
        <p:sp>
          <p:nvSpPr>
            <p:cNvPr id="9" name="Text Box 6">
              <a:extLst>
                <a:ext uri="{FF2B5EF4-FFF2-40B4-BE49-F238E27FC236}">
                  <a16:creationId xmlns:a16="http://schemas.microsoft.com/office/drawing/2014/main" id="{8A84DBBF-ABB8-4572-976D-D5083DDC285F}"/>
                </a:ext>
              </a:extLst>
            </p:cNvPr>
            <p:cNvSpPr txBox="1">
              <a:spLocks noChangeArrowheads="1"/>
            </p:cNvSpPr>
            <p:nvPr/>
          </p:nvSpPr>
          <p:spPr bwMode="auto">
            <a:xfrm>
              <a:off x="251985" y="677625"/>
              <a:ext cx="1458913" cy="3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b="1" i="1" dirty="0">
                  <a:latin typeface="+mn-lt"/>
                </a:rPr>
                <a:t>The steps</a:t>
              </a:r>
            </a:p>
          </p:txBody>
        </p:sp>
        <p:grpSp>
          <p:nvGrpSpPr>
            <p:cNvPr id="10" name="Group 104">
              <a:extLst>
                <a:ext uri="{FF2B5EF4-FFF2-40B4-BE49-F238E27FC236}">
                  <a16:creationId xmlns:a16="http://schemas.microsoft.com/office/drawing/2014/main" id="{34AFED3D-A374-407D-B5A3-EE105333CCB2}"/>
                </a:ext>
              </a:extLst>
            </p:cNvPr>
            <p:cNvGrpSpPr>
              <a:grpSpLocks/>
            </p:cNvGrpSpPr>
            <p:nvPr/>
          </p:nvGrpSpPr>
          <p:grpSpPr bwMode="auto">
            <a:xfrm>
              <a:off x="3075397" y="1074438"/>
              <a:ext cx="2146300" cy="804863"/>
              <a:chOff x="1790" y="740"/>
              <a:chExt cx="1248" cy="507"/>
            </a:xfrm>
          </p:grpSpPr>
          <p:sp>
            <p:nvSpPr>
              <p:cNvPr id="17" name="AutoShape 99">
                <a:extLst>
                  <a:ext uri="{FF2B5EF4-FFF2-40B4-BE49-F238E27FC236}">
                    <a16:creationId xmlns:a16="http://schemas.microsoft.com/office/drawing/2014/main" id="{EFA18431-AA63-46E6-9E26-9FA5140316C6}"/>
                  </a:ext>
                </a:extLst>
              </p:cNvPr>
              <p:cNvSpPr>
                <a:spLocks noChangeArrowheads="1"/>
              </p:cNvSpPr>
              <p:nvPr/>
            </p:nvSpPr>
            <p:spPr bwMode="auto">
              <a:xfrm>
                <a:off x="1790" y="740"/>
                <a:ext cx="1248" cy="507"/>
              </a:xfrm>
              <a:prstGeom prst="chevron">
                <a:avLst>
                  <a:gd name="adj" fmla="val 37165"/>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sp>
            <p:nvSpPr>
              <p:cNvPr id="18" name="Text Box 41">
                <a:extLst>
                  <a:ext uri="{FF2B5EF4-FFF2-40B4-BE49-F238E27FC236}">
                    <a16:creationId xmlns:a16="http://schemas.microsoft.com/office/drawing/2014/main" id="{D7B9432B-CE58-46AB-9A65-330C35144B42}"/>
                  </a:ext>
                </a:extLst>
              </p:cNvPr>
              <p:cNvSpPr txBox="1">
                <a:spLocks noChangeArrowheads="1"/>
              </p:cNvSpPr>
              <p:nvPr/>
            </p:nvSpPr>
            <p:spPr bwMode="auto">
              <a:xfrm>
                <a:off x="1934" y="810"/>
                <a:ext cx="98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b="1" dirty="0">
                    <a:latin typeface="+mn-lt"/>
                  </a:rPr>
                  <a:t>Explore options with “What if...”s</a:t>
                </a:r>
              </a:p>
            </p:txBody>
          </p:sp>
        </p:grpSp>
        <p:grpSp>
          <p:nvGrpSpPr>
            <p:cNvPr id="11" name="Group 103">
              <a:extLst>
                <a:ext uri="{FF2B5EF4-FFF2-40B4-BE49-F238E27FC236}">
                  <a16:creationId xmlns:a16="http://schemas.microsoft.com/office/drawing/2014/main" id="{F758143D-9EA5-47E6-A933-E0CA102DE0D3}"/>
                </a:ext>
              </a:extLst>
            </p:cNvPr>
            <p:cNvGrpSpPr>
              <a:grpSpLocks/>
            </p:cNvGrpSpPr>
            <p:nvPr/>
          </p:nvGrpSpPr>
          <p:grpSpPr bwMode="auto">
            <a:xfrm>
              <a:off x="1240911" y="1074437"/>
              <a:ext cx="2049462" cy="804863"/>
              <a:chOff x="723" y="740"/>
              <a:chExt cx="1192" cy="507"/>
            </a:xfrm>
          </p:grpSpPr>
          <p:sp>
            <p:nvSpPr>
              <p:cNvPr id="15" name="AutoShape 100">
                <a:extLst>
                  <a:ext uri="{FF2B5EF4-FFF2-40B4-BE49-F238E27FC236}">
                    <a16:creationId xmlns:a16="http://schemas.microsoft.com/office/drawing/2014/main" id="{2F5604F2-C370-4B76-920D-25CDA472717C}"/>
                  </a:ext>
                </a:extLst>
              </p:cNvPr>
              <p:cNvSpPr>
                <a:spLocks noChangeArrowheads="1"/>
              </p:cNvSpPr>
              <p:nvPr/>
            </p:nvSpPr>
            <p:spPr bwMode="auto">
              <a:xfrm>
                <a:off x="723" y="740"/>
                <a:ext cx="1192" cy="507"/>
              </a:xfrm>
              <a:prstGeom prst="chevron">
                <a:avLst>
                  <a:gd name="adj" fmla="val 37521"/>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sp>
            <p:nvSpPr>
              <p:cNvPr id="16" name="Text Box 15">
                <a:extLst>
                  <a:ext uri="{FF2B5EF4-FFF2-40B4-BE49-F238E27FC236}">
                    <a16:creationId xmlns:a16="http://schemas.microsoft.com/office/drawing/2014/main" id="{AA938A54-884F-42F5-AF5B-900682027328}"/>
                  </a:ext>
                </a:extLst>
              </p:cNvPr>
              <p:cNvSpPr txBox="1">
                <a:spLocks noChangeArrowheads="1"/>
              </p:cNvSpPr>
              <p:nvPr/>
            </p:nvSpPr>
            <p:spPr bwMode="auto">
              <a:xfrm>
                <a:off x="864" y="810"/>
                <a:ext cx="9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dirty="0">
                    <a:latin typeface="+mn-lt"/>
                  </a:rPr>
                  <a:t>Analyse results, </a:t>
                </a:r>
              </a:p>
              <a:p>
                <a:pPr algn="ctr">
                  <a:spcBef>
                    <a:spcPct val="0"/>
                  </a:spcBef>
                  <a:spcAft>
                    <a:spcPct val="0"/>
                  </a:spcAft>
                </a:pPr>
                <a:r>
                  <a:rPr lang="en-GB" sz="1600" b="1" dirty="0">
                    <a:latin typeface="+mn-lt"/>
                  </a:rPr>
                  <a:t>Identify priorities</a:t>
                </a:r>
              </a:p>
            </p:txBody>
          </p:sp>
        </p:grpSp>
        <p:grpSp>
          <p:nvGrpSpPr>
            <p:cNvPr id="12" name="Group 102">
              <a:extLst>
                <a:ext uri="{FF2B5EF4-FFF2-40B4-BE49-F238E27FC236}">
                  <a16:creationId xmlns:a16="http://schemas.microsoft.com/office/drawing/2014/main" id="{C9CE89AD-3AD4-4674-8F49-8DAB1DBDDB06}"/>
                </a:ext>
              </a:extLst>
            </p:cNvPr>
            <p:cNvGrpSpPr>
              <a:grpSpLocks/>
            </p:cNvGrpSpPr>
            <p:nvPr/>
          </p:nvGrpSpPr>
          <p:grpSpPr bwMode="auto">
            <a:xfrm>
              <a:off x="301903" y="1074262"/>
              <a:ext cx="1155700" cy="805216"/>
              <a:chOff x="177" y="732"/>
              <a:chExt cx="672" cy="498"/>
            </a:xfrm>
          </p:grpSpPr>
          <p:sp>
            <p:nvSpPr>
              <p:cNvPr id="13" name="AutoShape 101">
                <a:extLst>
                  <a:ext uri="{FF2B5EF4-FFF2-40B4-BE49-F238E27FC236}">
                    <a16:creationId xmlns:a16="http://schemas.microsoft.com/office/drawing/2014/main" id="{807FBF79-A5B9-49B3-8CE2-DBF1B744E3B3}"/>
                  </a:ext>
                </a:extLst>
              </p:cNvPr>
              <p:cNvSpPr>
                <a:spLocks noChangeArrowheads="1"/>
              </p:cNvSpPr>
              <p:nvPr/>
            </p:nvSpPr>
            <p:spPr bwMode="auto">
              <a:xfrm>
                <a:off x="177" y="732"/>
                <a:ext cx="672" cy="498"/>
              </a:xfrm>
              <a:prstGeom prst="homePlate">
                <a:avLst>
                  <a:gd name="adj" fmla="val 37304"/>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sp>
            <p:nvSpPr>
              <p:cNvPr id="14" name="Text Box 6">
                <a:extLst>
                  <a:ext uri="{FF2B5EF4-FFF2-40B4-BE49-F238E27FC236}">
                    <a16:creationId xmlns:a16="http://schemas.microsoft.com/office/drawing/2014/main" id="{D730AB28-2BD0-41E5-B796-74584E075182}"/>
                  </a:ext>
                </a:extLst>
              </p:cNvPr>
              <p:cNvSpPr txBox="1">
                <a:spLocks noChangeArrowheads="1"/>
              </p:cNvSpPr>
              <p:nvPr/>
            </p:nvSpPr>
            <p:spPr bwMode="auto">
              <a:xfrm>
                <a:off x="185" y="800"/>
                <a:ext cx="57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dirty="0">
                    <a:latin typeface="+mn-lt"/>
                  </a:rPr>
                  <a:t>Fast </a:t>
                </a:r>
              </a:p>
              <a:p>
                <a:pPr algn="ctr">
                  <a:spcBef>
                    <a:spcPct val="0"/>
                  </a:spcBef>
                  <a:spcAft>
                    <a:spcPct val="0"/>
                  </a:spcAft>
                </a:pPr>
                <a:r>
                  <a:rPr lang="en-GB" sz="1600" b="1" dirty="0">
                    <a:latin typeface="+mn-lt"/>
                  </a:rPr>
                  <a:t>Eco Audit</a:t>
                </a:r>
              </a:p>
            </p:txBody>
          </p:sp>
        </p:grpSp>
      </p:grpSp>
      <p:grpSp>
        <p:nvGrpSpPr>
          <p:cNvPr id="19" name="Group 18">
            <a:extLst>
              <a:ext uri="{FF2B5EF4-FFF2-40B4-BE49-F238E27FC236}">
                <a16:creationId xmlns:a16="http://schemas.microsoft.com/office/drawing/2014/main" id="{9DA77342-FFEC-4107-867D-E611AC4A4357}"/>
              </a:ext>
            </a:extLst>
          </p:cNvPr>
          <p:cNvGrpSpPr>
            <a:grpSpLocks/>
          </p:cNvGrpSpPr>
          <p:nvPr/>
        </p:nvGrpSpPr>
        <p:grpSpPr bwMode="auto">
          <a:xfrm>
            <a:off x="6129821" y="1218611"/>
            <a:ext cx="4536843" cy="830263"/>
            <a:chOff x="5141306" y="1061356"/>
            <a:chExt cx="4536843" cy="830264"/>
          </a:xfrm>
        </p:grpSpPr>
        <p:grpSp>
          <p:nvGrpSpPr>
            <p:cNvPr id="20" name="Group 117">
              <a:extLst>
                <a:ext uri="{FF2B5EF4-FFF2-40B4-BE49-F238E27FC236}">
                  <a16:creationId xmlns:a16="http://schemas.microsoft.com/office/drawing/2014/main" id="{468D9301-AD70-467A-8253-0C49C12BEE5D}"/>
                </a:ext>
              </a:extLst>
            </p:cNvPr>
            <p:cNvGrpSpPr>
              <a:grpSpLocks/>
            </p:cNvGrpSpPr>
            <p:nvPr/>
          </p:nvGrpSpPr>
          <p:grpSpPr bwMode="auto">
            <a:xfrm>
              <a:off x="5141306" y="1061356"/>
              <a:ext cx="2420937" cy="830263"/>
              <a:chOff x="2870" y="726"/>
              <a:chExt cx="1408" cy="523"/>
            </a:xfrm>
          </p:grpSpPr>
          <p:sp>
            <p:nvSpPr>
              <p:cNvPr id="24" name="AutoShape 114">
                <a:extLst>
                  <a:ext uri="{FF2B5EF4-FFF2-40B4-BE49-F238E27FC236}">
                    <a16:creationId xmlns:a16="http://schemas.microsoft.com/office/drawing/2014/main" id="{BC18365E-61B4-4986-BB12-9B4C1F852C3E}"/>
                  </a:ext>
                </a:extLst>
              </p:cNvPr>
              <p:cNvSpPr>
                <a:spLocks noChangeArrowheads="1"/>
              </p:cNvSpPr>
              <p:nvPr/>
            </p:nvSpPr>
            <p:spPr bwMode="auto">
              <a:xfrm>
                <a:off x="2870" y="738"/>
                <a:ext cx="1408" cy="503"/>
              </a:xfrm>
              <a:prstGeom prst="chevron">
                <a:avLst>
                  <a:gd name="adj" fmla="val 37320"/>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endParaRPr lang="en-GB" sz="2000" dirty="0">
                  <a:latin typeface="+mn-lt"/>
                </a:endParaRPr>
              </a:p>
            </p:txBody>
          </p:sp>
          <p:sp>
            <p:nvSpPr>
              <p:cNvPr id="25" name="Text Box 46">
                <a:extLst>
                  <a:ext uri="{FF2B5EF4-FFF2-40B4-BE49-F238E27FC236}">
                    <a16:creationId xmlns:a16="http://schemas.microsoft.com/office/drawing/2014/main" id="{9777F3D2-AE08-4110-9401-41B44CA86978}"/>
                  </a:ext>
                </a:extLst>
              </p:cNvPr>
              <p:cNvSpPr txBox="1">
                <a:spLocks noChangeArrowheads="1"/>
              </p:cNvSpPr>
              <p:nvPr/>
            </p:nvSpPr>
            <p:spPr bwMode="auto">
              <a:xfrm>
                <a:off x="2958" y="726"/>
                <a:ext cx="123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dirty="0">
                    <a:latin typeface="+mn-lt"/>
                  </a:rPr>
                  <a:t>Use software to select </a:t>
                </a:r>
              </a:p>
              <a:p>
                <a:pPr algn="ctr">
                  <a:spcBef>
                    <a:spcPct val="0"/>
                  </a:spcBef>
                  <a:spcAft>
                    <a:spcPct val="0"/>
                  </a:spcAft>
                </a:pPr>
                <a:r>
                  <a:rPr lang="en-GB" sz="1600" b="1" dirty="0">
                    <a:latin typeface="+mn-lt"/>
                  </a:rPr>
                  <a:t>new Materials </a:t>
                </a:r>
              </a:p>
              <a:p>
                <a:pPr algn="ctr">
                  <a:spcBef>
                    <a:spcPct val="0"/>
                  </a:spcBef>
                  <a:spcAft>
                    <a:spcPct val="0"/>
                  </a:spcAft>
                </a:pPr>
                <a:r>
                  <a:rPr lang="en-GB" sz="1600" b="1" dirty="0">
                    <a:latin typeface="+mn-lt"/>
                  </a:rPr>
                  <a:t>and/or Processes</a:t>
                </a:r>
              </a:p>
            </p:txBody>
          </p:sp>
        </p:grpSp>
        <p:grpSp>
          <p:nvGrpSpPr>
            <p:cNvPr id="21" name="Group 118">
              <a:extLst>
                <a:ext uri="{FF2B5EF4-FFF2-40B4-BE49-F238E27FC236}">
                  <a16:creationId xmlns:a16="http://schemas.microsoft.com/office/drawing/2014/main" id="{76780F5C-B7B7-4C8D-9CFC-63928455B7AC}"/>
                </a:ext>
              </a:extLst>
            </p:cNvPr>
            <p:cNvGrpSpPr>
              <a:grpSpLocks/>
            </p:cNvGrpSpPr>
            <p:nvPr/>
          </p:nvGrpSpPr>
          <p:grpSpPr bwMode="auto">
            <a:xfrm>
              <a:off x="7352461" y="1061357"/>
              <a:ext cx="2325688" cy="830263"/>
              <a:chOff x="4156" y="726"/>
              <a:chExt cx="1352" cy="523"/>
            </a:xfrm>
          </p:grpSpPr>
          <p:sp>
            <p:nvSpPr>
              <p:cNvPr id="22" name="AutoShape 115">
                <a:extLst>
                  <a:ext uri="{FF2B5EF4-FFF2-40B4-BE49-F238E27FC236}">
                    <a16:creationId xmlns:a16="http://schemas.microsoft.com/office/drawing/2014/main" id="{ED7CE62E-A24D-4D4B-920B-CD07930162B8}"/>
                  </a:ext>
                </a:extLst>
              </p:cNvPr>
              <p:cNvSpPr>
                <a:spLocks noChangeArrowheads="1"/>
              </p:cNvSpPr>
              <p:nvPr/>
            </p:nvSpPr>
            <p:spPr bwMode="auto">
              <a:xfrm>
                <a:off x="4156" y="738"/>
                <a:ext cx="1352" cy="503"/>
              </a:xfrm>
              <a:prstGeom prst="chevron">
                <a:avLst>
                  <a:gd name="adj" fmla="val 38049"/>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endParaRPr lang="en-GB" sz="2000" dirty="0">
                  <a:latin typeface="+mn-lt"/>
                </a:endParaRPr>
              </a:p>
            </p:txBody>
          </p:sp>
          <p:sp>
            <p:nvSpPr>
              <p:cNvPr id="23" name="Text Box 49">
                <a:extLst>
                  <a:ext uri="{FF2B5EF4-FFF2-40B4-BE49-F238E27FC236}">
                    <a16:creationId xmlns:a16="http://schemas.microsoft.com/office/drawing/2014/main" id="{DA96E22A-2C50-41DE-99FE-8123931BC500}"/>
                  </a:ext>
                </a:extLst>
              </p:cNvPr>
              <p:cNvSpPr txBox="1">
                <a:spLocks noChangeArrowheads="1"/>
              </p:cNvSpPr>
              <p:nvPr/>
            </p:nvSpPr>
            <p:spPr bwMode="auto">
              <a:xfrm>
                <a:off x="4271" y="726"/>
                <a:ext cx="10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dirty="0">
                    <a:latin typeface="+mn-lt"/>
                  </a:rPr>
                  <a:t>Recommend </a:t>
                </a:r>
              </a:p>
              <a:p>
                <a:pPr algn="ctr">
                  <a:spcBef>
                    <a:spcPct val="0"/>
                  </a:spcBef>
                  <a:spcAft>
                    <a:spcPct val="0"/>
                  </a:spcAft>
                </a:pPr>
                <a:r>
                  <a:rPr lang="en-GB" sz="1600" b="1" dirty="0">
                    <a:latin typeface="+mn-lt"/>
                  </a:rPr>
                  <a:t>actions &amp; assess</a:t>
                </a:r>
              </a:p>
              <a:p>
                <a:pPr algn="ctr">
                  <a:spcBef>
                    <a:spcPct val="0"/>
                  </a:spcBef>
                  <a:spcAft>
                    <a:spcPct val="0"/>
                  </a:spcAft>
                </a:pPr>
                <a:r>
                  <a:rPr lang="en-GB" sz="1600" b="1" dirty="0">
                    <a:latin typeface="+mn-lt"/>
                  </a:rPr>
                  <a:t>potential savings</a:t>
                </a:r>
              </a:p>
            </p:txBody>
          </p:sp>
        </p:grpSp>
      </p:grpSp>
      <p:grpSp>
        <p:nvGrpSpPr>
          <p:cNvPr id="26" name="Group 25">
            <a:extLst>
              <a:ext uri="{FF2B5EF4-FFF2-40B4-BE49-F238E27FC236}">
                <a16:creationId xmlns:a16="http://schemas.microsoft.com/office/drawing/2014/main" id="{73799987-0ED0-4272-B0A8-AD7A8B471F8B}"/>
              </a:ext>
            </a:extLst>
          </p:cNvPr>
          <p:cNvGrpSpPr>
            <a:grpSpLocks/>
          </p:cNvGrpSpPr>
          <p:nvPr/>
        </p:nvGrpSpPr>
        <p:grpSpPr bwMode="auto">
          <a:xfrm>
            <a:off x="1456510" y="2133600"/>
            <a:ext cx="5080846" cy="3223457"/>
            <a:chOff x="2270629" y="1958708"/>
            <a:chExt cx="4574646" cy="2900973"/>
          </a:xfrm>
        </p:grpSpPr>
        <p:cxnSp>
          <p:nvCxnSpPr>
            <p:cNvPr id="27" name="Straight Connector 97">
              <a:extLst>
                <a:ext uri="{FF2B5EF4-FFF2-40B4-BE49-F238E27FC236}">
                  <a16:creationId xmlns:a16="http://schemas.microsoft.com/office/drawing/2014/main" id="{0D94EA42-0848-4BB4-9D74-F5D3FA5EEEA7}"/>
                </a:ext>
              </a:extLst>
            </p:cNvPr>
            <p:cNvCxnSpPr>
              <a:cxnSpLocks noChangeShapeType="1"/>
            </p:cNvCxnSpPr>
            <p:nvPr/>
          </p:nvCxnSpPr>
          <p:spPr bwMode="auto">
            <a:xfrm>
              <a:off x="4630614" y="1958708"/>
              <a:ext cx="9900" cy="227240"/>
            </a:xfrm>
            <a:prstGeom prst="line">
              <a:avLst/>
            </a:prstGeom>
            <a:noFill/>
            <a:ln w="38100" algn="ctr">
              <a:solidFill>
                <a:srgbClr val="666633"/>
              </a:solidFill>
              <a:round/>
              <a:headEnd/>
              <a:tailEnd type="triangle" w="med" len="lg"/>
            </a:ln>
            <a:extLst>
              <a:ext uri="{909E8E84-426E-40DD-AFC4-6F175D3DCCD1}">
                <a14:hiddenFill xmlns:a14="http://schemas.microsoft.com/office/drawing/2010/main">
                  <a:noFill/>
                </a14:hiddenFill>
              </a:ext>
            </a:extLst>
          </p:spPr>
        </p:cxnSp>
        <p:grpSp>
          <p:nvGrpSpPr>
            <p:cNvPr id="28" name="Group 162">
              <a:extLst>
                <a:ext uri="{FF2B5EF4-FFF2-40B4-BE49-F238E27FC236}">
                  <a16:creationId xmlns:a16="http://schemas.microsoft.com/office/drawing/2014/main" id="{D6370394-0BA7-4482-B45C-97B145D3845D}"/>
                </a:ext>
              </a:extLst>
            </p:cNvPr>
            <p:cNvGrpSpPr>
              <a:grpSpLocks/>
            </p:cNvGrpSpPr>
            <p:nvPr/>
          </p:nvGrpSpPr>
          <p:grpSpPr bwMode="auto">
            <a:xfrm>
              <a:off x="2270629" y="2129181"/>
              <a:ext cx="4574646" cy="2730500"/>
              <a:chOff x="1622" y="1922"/>
              <a:chExt cx="2660" cy="1720"/>
            </a:xfrm>
          </p:grpSpPr>
          <p:grpSp>
            <p:nvGrpSpPr>
              <p:cNvPr id="29" name="Group 154">
                <a:extLst>
                  <a:ext uri="{FF2B5EF4-FFF2-40B4-BE49-F238E27FC236}">
                    <a16:creationId xmlns:a16="http://schemas.microsoft.com/office/drawing/2014/main" id="{D4ACB964-A5BB-4274-ADAF-0E06EF42E099}"/>
                  </a:ext>
                </a:extLst>
              </p:cNvPr>
              <p:cNvGrpSpPr>
                <a:grpSpLocks/>
              </p:cNvGrpSpPr>
              <p:nvPr/>
            </p:nvGrpSpPr>
            <p:grpSpPr bwMode="auto">
              <a:xfrm>
                <a:off x="1672" y="1922"/>
                <a:ext cx="2610" cy="1720"/>
                <a:chOff x="2824" y="2016"/>
                <a:chExt cx="2610" cy="1720"/>
              </a:xfrm>
            </p:grpSpPr>
            <p:sp>
              <p:nvSpPr>
                <p:cNvPr id="31" name="Rectangle 146">
                  <a:extLst>
                    <a:ext uri="{FF2B5EF4-FFF2-40B4-BE49-F238E27FC236}">
                      <a16:creationId xmlns:a16="http://schemas.microsoft.com/office/drawing/2014/main" id="{DD1708DF-4FA8-456E-A4C6-3FC940685448}"/>
                    </a:ext>
                  </a:extLst>
                </p:cNvPr>
                <p:cNvSpPr>
                  <a:spLocks noChangeArrowheads="1"/>
                </p:cNvSpPr>
                <p:nvPr/>
              </p:nvSpPr>
              <p:spPr bwMode="auto">
                <a:xfrm>
                  <a:off x="2824" y="2016"/>
                  <a:ext cx="344" cy="1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32" name="Rectangle 145">
                  <a:extLst>
                    <a:ext uri="{FF2B5EF4-FFF2-40B4-BE49-F238E27FC236}">
                      <a16:creationId xmlns:a16="http://schemas.microsoft.com/office/drawing/2014/main" id="{95DCBA58-88B0-4C21-BA4F-01721D27EAD5}"/>
                    </a:ext>
                  </a:extLst>
                </p:cNvPr>
                <p:cNvSpPr>
                  <a:spLocks noChangeArrowheads="1"/>
                </p:cNvSpPr>
                <p:nvPr/>
              </p:nvSpPr>
              <p:spPr bwMode="auto">
                <a:xfrm>
                  <a:off x="3160" y="2067"/>
                  <a:ext cx="2272" cy="1600"/>
                </a:xfrm>
                <a:prstGeom prst="rect">
                  <a:avLst/>
                </a:prstGeom>
                <a:solidFill>
                  <a:schemeClr val="bg1"/>
                </a:solidFill>
                <a:ln w="2857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33" name="Line 260">
                  <a:extLst>
                    <a:ext uri="{FF2B5EF4-FFF2-40B4-BE49-F238E27FC236}">
                      <a16:creationId xmlns:a16="http://schemas.microsoft.com/office/drawing/2014/main" id="{53F54B63-2669-4C66-917D-138BC0B1179F}"/>
                    </a:ext>
                  </a:extLst>
                </p:cNvPr>
                <p:cNvSpPr>
                  <a:spLocks noChangeShapeType="1"/>
                </p:cNvSpPr>
                <p:nvPr/>
              </p:nvSpPr>
              <p:spPr bwMode="auto">
                <a:xfrm>
                  <a:off x="3176" y="315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4" name="Line 261">
                  <a:extLst>
                    <a:ext uri="{FF2B5EF4-FFF2-40B4-BE49-F238E27FC236}">
                      <a16:creationId xmlns:a16="http://schemas.microsoft.com/office/drawing/2014/main" id="{1EFE1E1A-5F8E-450D-AACB-020ED3CC7727}"/>
                    </a:ext>
                  </a:extLst>
                </p:cNvPr>
                <p:cNvSpPr>
                  <a:spLocks noChangeShapeType="1"/>
                </p:cNvSpPr>
                <p:nvPr/>
              </p:nvSpPr>
              <p:spPr bwMode="auto">
                <a:xfrm>
                  <a:off x="3184" y="328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Line 262">
                  <a:extLst>
                    <a:ext uri="{FF2B5EF4-FFF2-40B4-BE49-F238E27FC236}">
                      <a16:creationId xmlns:a16="http://schemas.microsoft.com/office/drawing/2014/main" id="{FC452ADC-E2BC-40DC-8BB9-C3D8A9CB6683}"/>
                    </a:ext>
                  </a:extLst>
                </p:cNvPr>
                <p:cNvSpPr>
                  <a:spLocks noChangeShapeType="1"/>
                </p:cNvSpPr>
                <p:nvPr/>
              </p:nvSpPr>
              <p:spPr bwMode="auto">
                <a:xfrm>
                  <a:off x="3184" y="341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6" name="Line 263">
                  <a:extLst>
                    <a:ext uri="{FF2B5EF4-FFF2-40B4-BE49-F238E27FC236}">
                      <a16:creationId xmlns:a16="http://schemas.microsoft.com/office/drawing/2014/main" id="{24AF5C5A-280E-4737-9690-04BE1D08473C}"/>
                    </a:ext>
                  </a:extLst>
                </p:cNvPr>
                <p:cNvSpPr>
                  <a:spLocks noChangeShapeType="1"/>
                </p:cNvSpPr>
                <p:nvPr/>
              </p:nvSpPr>
              <p:spPr bwMode="auto">
                <a:xfrm>
                  <a:off x="3184" y="355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7" name="Line 264">
                  <a:extLst>
                    <a:ext uri="{FF2B5EF4-FFF2-40B4-BE49-F238E27FC236}">
                      <a16:creationId xmlns:a16="http://schemas.microsoft.com/office/drawing/2014/main" id="{75F0039B-3671-412B-BC42-BD10BBC73F96}"/>
                    </a:ext>
                  </a:extLst>
                </p:cNvPr>
                <p:cNvSpPr>
                  <a:spLocks noChangeShapeType="1"/>
                </p:cNvSpPr>
                <p:nvPr/>
              </p:nvSpPr>
              <p:spPr bwMode="auto">
                <a:xfrm>
                  <a:off x="3184" y="301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8" name="Line 265">
                  <a:extLst>
                    <a:ext uri="{FF2B5EF4-FFF2-40B4-BE49-F238E27FC236}">
                      <a16:creationId xmlns:a16="http://schemas.microsoft.com/office/drawing/2014/main" id="{EAC72C47-D307-4847-9B37-64DD0B9546FA}"/>
                    </a:ext>
                  </a:extLst>
                </p:cNvPr>
                <p:cNvSpPr>
                  <a:spLocks noChangeShapeType="1"/>
                </p:cNvSpPr>
                <p:nvPr/>
              </p:nvSpPr>
              <p:spPr bwMode="auto">
                <a:xfrm>
                  <a:off x="3184" y="2617"/>
                  <a:ext cx="2250" cy="0"/>
                </a:xfrm>
                <a:prstGeom prst="line">
                  <a:avLst/>
                </a:prstGeom>
                <a:noFill/>
                <a:ln w="12700">
                  <a:solidFill>
                    <a:schemeClr val="accent1"/>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9" name="Line 266">
                  <a:extLst>
                    <a:ext uri="{FF2B5EF4-FFF2-40B4-BE49-F238E27FC236}">
                      <a16:creationId xmlns:a16="http://schemas.microsoft.com/office/drawing/2014/main" id="{3442E6B1-42CA-4E61-83AD-294632281D86}"/>
                    </a:ext>
                  </a:extLst>
                </p:cNvPr>
                <p:cNvSpPr>
                  <a:spLocks noChangeShapeType="1"/>
                </p:cNvSpPr>
                <p:nvPr/>
              </p:nvSpPr>
              <p:spPr bwMode="auto">
                <a:xfrm>
                  <a:off x="3184" y="248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0" name="Line 267">
                  <a:extLst>
                    <a:ext uri="{FF2B5EF4-FFF2-40B4-BE49-F238E27FC236}">
                      <a16:creationId xmlns:a16="http://schemas.microsoft.com/office/drawing/2014/main" id="{2C6D7710-8FE7-446F-ADB9-4201F6B76D0A}"/>
                    </a:ext>
                  </a:extLst>
                </p:cNvPr>
                <p:cNvSpPr>
                  <a:spLocks noChangeShapeType="1"/>
                </p:cNvSpPr>
                <p:nvPr/>
              </p:nvSpPr>
              <p:spPr bwMode="auto">
                <a:xfrm>
                  <a:off x="3184" y="2350"/>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1" name="Line 268">
                  <a:extLst>
                    <a:ext uri="{FF2B5EF4-FFF2-40B4-BE49-F238E27FC236}">
                      <a16:creationId xmlns:a16="http://schemas.microsoft.com/office/drawing/2014/main" id="{0392830F-37F4-4071-8661-AA70382210F8}"/>
                    </a:ext>
                  </a:extLst>
                </p:cNvPr>
                <p:cNvSpPr>
                  <a:spLocks noChangeShapeType="1"/>
                </p:cNvSpPr>
                <p:nvPr/>
              </p:nvSpPr>
              <p:spPr bwMode="auto">
                <a:xfrm>
                  <a:off x="3184" y="221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2" name="Line 269">
                  <a:extLst>
                    <a:ext uri="{FF2B5EF4-FFF2-40B4-BE49-F238E27FC236}">
                      <a16:creationId xmlns:a16="http://schemas.microsoft.com/office/drawing/2014/main" id="{BF592DD2-A2E9-4167-8233-BBE5C1D880E6}"/>
                    </a:ext>
                  </a:extLst>
                </p:cNvPr>
                <p:cNvSpPr>
                  <a:spLocks noChangeShapeType="1"/>
                </p:cNvSpPr>
                <p:nvPr/>
              </p:nvSpPr>
              <p:spPr bwMode="auto">
                <a:xfrm>
                  <a:off x="3184" y="275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3" name="Line 270">
                  <a:extLst>
                    <a:ext uri="{FF2B5EF4-FFF2-40B4-BE49-F238E27FC236}">
                      <a16:creationId xmlns:a16="http://schemas.microsoft.com/office/drawing/2014/main" id="{B42D89C6-E5CC-4ADB-B1FF-A20168AE2CB0}"/>
                    </a:ext>
                  </a:extLst>
                </p:cNvPr>
                <p:cNvSpPr>
                  <a:spLocks noChangeShapeType="1"/>
                </p:cNvSpPr>
                <p:nvPr/>
              </p:nvSpPr>
              <p:spPr bwMode="auto">
                <a:xfrm>
                  <a:off x="3184" y="288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4" name="Line 271">
                  <a:extLst>
                    <a:ext uri="{FF2B5EF4-FFF2-40B4-BE49-F238E27FC236}">
                      <a16:creationId xmlns:a16="http://schemas.microsoft.com/office/drawing/2014/main" id="{2627FE7B-333A-466E-BCE4-E6F2E6F23B41}"/>
                    </a:ext>
                  </a:extLst>
                </p:cNvPr>
                <p:cNvSpPr>
                  <a:spLocks noChangeShapeType="1"/>
                </p:cNvSpPr>
                <p:nvPr/>
              </p:nvSpPr>
              <p:spPr bwMode="auto">
                <a:xfrm flipV="1">
                  <a:off x="3504"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5" name="Line 272">
                  <a:extLst>
                    <a:ext uri="{FF2B5EF4-FFF2-40B4-BE49-F238E27FC236}">
                      <a16:creationId xmlns:a16="http://schemas.microsoft.com/office/drawing/2014/main" id="{10A6A1FD-2FC1-4485-AE4D-D40EC67823E0}"/>
                    </a:ext>
                  </a:extLst>
                </p:cNvPr>
                <p:cNvSpPr>
                  <a:spLocks noChangeShapeType="1"/>
                </p:cNvSpPr>
                <p:nvPr/>
              </p:nvSpPr>
              <p:spPr bwMode="auto">
                <a:xfrm flipV="1">
                  <a:off x="3826"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6" name="Line 273">
                  <a:extLst>
                    <a:ext uri="{FF2B5EF4-FFF2-40B4-BE49-F238E27FC236}">
                      <a16:creationId xmlns:a16="http://schemas.microsoft.com/office/drawing/2014/main" id="{09AAABC2-AC51-4AE9-AFD2-C32FFD3B33A8}"/>
                    </a:ext>
                  </a:extLst>
                </p:cNvPr>
                <p:cNvSpPr>
                  <a:spLocks noChangeShapeType="1"/>
                </p:cNvSpPr>
                <p:nvPr/>
              </p:nvSpPr>
              <p:spPr bwMode="auto">
                <a:xfrm flipV="1">
                  <a:off x="4148"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7" name="Line 274">
                  <a:extLst>
                    <a:ext uri="{FF2B5EF4-FFF2-40B4-BE49-F238E27FC236}">
                      <a16:creationId xmlns:a16="http://schemas.microsoft.com/office/drawing/2014/main" id="{70E5986A-16DE-4C0F-9E66-F11B8AF8AE52}"/>
                    </a:ext>
                  </a:extLst>
                </p:cNvPr>
                <p:cNvSpPr>
                  <a:spLocks noChangeShapeType="1"/>
                </p:cNvSpPr>
                <p:nvPr/>
              </p:nvSpPr>
              <p:spPr bwMode="auto">
                <a:xfrm flipV="1">
                  <a:off x="4470"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8" name="Line 275">
                  <a:extLst>
                    <a:ext uri="{FF2B5EF4-FFF2-40B4-BE49-F238E27FC236}">
                      <a16:creationId xmlns:a16="http://schemas.microsoft.com/office/drawing/2014/main" id="{131F38F2-7756-45B9-A6AA-736F6E29F5B9}"/>
                    </a:ext>
                  </a:extLst>
                </p:cNvPr>
                <p:cNvSpPr>
                  <a:spLocks noChangeShapeType="1"/>
                </p:cNvSpPr>
                <p:nvPr/>
              </p:nvSpPr>
              <p:spPr bwMode="auto">
                <a:xfrm flipV="1">
                  <a:off x="4792"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9" name="Text Box 276">
                  <a:extLst>
                    <a:ext uri="{FF2B5EF4-FFF2-40B4-BE49-F238E27FC236}">
                      <a16:creationId xmlns:a16="http://schemas.microsoft.com/office/drawing/2014/main" id="{370F791B-E8D8-4347-AF52-D488597A6A0B}"/>
                    </a:ext>
                  </a:extLst>
                </p:cNvPr>
                <p:cNvSpPr txBox="1">
                  <a:spLocks noChangeArrowheads="1"/>
                </p:cNvSpPr>
                <p:nvPr/>
              </p:nvSpPr>
              <p:spPr bwMode="auto">
                <a:xfrm>
                  <a:off x="2957" y="2018"/>
                  <a:ext cx="220"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Aft>
                      <a:spcPct val="155000"/>
                    </a:spcAft>
                  </a:pPr>
                  <a:r>
                    <a:rPr lang="en-GB" sz="1000" b="1" dirty="0">
                      <a:latin typeface="+mn-lt"/>
                    </a:rPr>
                    <a:t>600</a:t>
                  </a:r>
                </a:p>
                <a:p>
                  <a:pPr algn="r">
                    <a:spcAft>
                      <a:spcPct val="155000"/>
                    </a:spcAft>
                  </a:pPr>
                  <a:r>
                    <a:rPr lang="en-GB" sz="1000" b="1" dirty="0">
                      <a:latin typeface="+mn-lt"/>
                    </a:rPr>
                    <a:t> 400</a:t>
                  </a:r>
                </a:p>
                <a:p>
                  <a:pPr algn="r">
                    <a:spcAft>
                      <a:spcPct val="155000"/>
                    </a:spcAft>
                  </a:pPr>
                  <a:r>
                    <a:rPr lang="en-GB" sz="1000" b="1" dirty="0">
                      <a:latin typeface="+mn-lt"/>
                    </a:rPr>
                    <a:t> 300</a:t>
                  </a:r>
                </a:p>
                <a:p>
                  <a:pPr algn="r">
                    <a:spcAft>
                      <a:spcPct val="155000"/>
                    </a:spcAft>
                  </a:pPr>
                  <a:r>
                    <a:rPr lang="en-GB" sz="1000" b="1" dirty="0">
                      <a:latin typeface="+mn-lt"/>
                    </a:rPr>
                    <a:t> 200</a:t>
                  </a:r>
                </a:p>
                <a:p>
                  <a:pPr algn="r">
                    <a:spcAft>
                      <a:spcPct val="155000"/>
                    </a:spcAft>
                  </a:pPr>
                  <a:r>
                    <a:rPr lang="en-GB" sz="1000" b="1" dirty="0">
                      <a:latin typeface="+mn-lt"/>
                    </a:rPr>
                    <a:t> 100</a:t>
                  </a:r>
                </a:p>
                <a:p>
                  <a:pPr algn="r">
                    <a:spcAft>
                      <a:spcPct val="155000"/>
                    </a:spcAft>
                  </a:pPr>
                  <a:r>
                    <a:rPr lang="en-GB" sz="1000" b="1" dirty="0">
                      <a:latin typeface="+mn-lt"/>
                    </a:rPr>
                    <a:t>    0</a:t>
                  </a:r>
                </a:p>
                <a:p>
                  <a:pPr algn="r">
                    <a:spcAft>
                      <a:spcPct val="155000"/>
                    </a:spcAft>
                  </a:pPr>
                  <a:r>
                    <a:rPr lang="en-GB" sz="1000" b="1" dirty="0">
                      <a:latin typeface="+mn-lt"/>
                    </a:rPr>
                    <a:t>-100</a:t>
                  </a:r>
                </a:p>
              </p:txBody>
            </p:sp>
            <p:sp>
              <p:nvSpPr>
                <p:cNvPr id="50" name="Text Box 278">
                  <a:extLst>
                    <a:ext uri="{FF2B5EF4-FFF2-40B4-BE49-F238E27FC236}">
                      <a16:creationId xmlns:a16="http://schemas.microsoft.com/office/drawing/2014/main" id="{DC90686B-727B-4AB1-BCF2-C4A16DE17106}"/>
                    </a:ext>
                  </a:extLst>
                </p:cNvPr>
                <p:cNvSpPr txBox="1">
                  <a:spLocks noChangeArrowheads="1"/>
                </p:cNvSpPr>
                <p:nvPr/>
              </p:nvSpPr>
              <p:spPr bwMode="auto">
                <a:xfrm rot="18471160">
                  <a:off x="3411" y="2454"/>
                  <a:ext cx="363"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latin typeface="+mn-lt"/>
                    </a:rPr>
                    <a:t>Material</a:t>
                  </a:r>
                </a:p>
              </p:txBody>
            </p:sp>
            <p:sp>
              <p:nvSpPr>
                <p:cNvPr id="51" name="Text Box 279">
                  <a:extLst>
                    <a:ext uri="{FF2B5EF4-FFF2-40B4-BE49-F238E27FC236}">
                      <a16:creationId xmlns:a16="http://schemas.microsoft.com/office/drawing/2014/main" id="{70DE308A-8A19-43EA-80AC-A27411EB4D2C}"/>
                    </a:ext>
                  </a:extLst>
                </p:cNvPr>
                <p:cNvSpPr txBox="1">
                  <a:spLocks noChangeArrowheads="1"/>
                </p:cNvSpPr>
                <p:nvPr/>
              </p:nvSpPr>
              <p:spPr bwMode="auto">
                <a:xfrm rot="18471160">
                  <a:off x="3685" y="2858"/>
                  <a:ext cx="496"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latin typeface="+mn-lt"/>
                    </a:rPr>
                    <a:t>Manufacture</a:t>
                  </a:r>
                </a:p>
              </p:txBody>
            </p:sp>
            <p:sp>
              <p:nvSpPr>
                <p:cNvPr id="52" name="Text Box 280">
                  <a:extLst>
                    <a:ext uri="{FF2B5EF4-FFF2-40B4-BE49-F238E27FC236}">
                      <a16:creationId xmlns:a16="http://schemas.microsoft.com/office/drawing/2014/main" id="{CE23E884-D0FA-42BA-BF12-FF9D7040A53C}"/>
                    </a:ext>
                  </a:extLst>
                </p:cNvPr>
                <p:cNvSpPr txBox="1">
                  <a:spLocks noChangeArrowheads="1"/>
                </p:cNvSpPr>
                <p:nvPr/>
              </p:nvSpPr>
              <p:spPr bwMode="auto">
                <a:xfrm rot="18471160">
                  <a:off x="3950" y="3024"/>
                  <a:ext cx="399"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latin typeface="+mn-lt"/>
                    </a:rPr>
                    <a:t>Transport</a:t>
                  </a:r>
                </a:p>
              </p:txBody>
            </p:sp>
            <p:sp>
              <p:nvSpPr>
                <p:cNvPr id="53" name="Text Box 281">
                  <a:extLst>
                    <a:ext uri="{FF2B5EF4-FFF2-40B4-BE49-F238E27FC236}">
                      <a16:creationId xmlns:a16="http://schemas.microsoft.com/office/drawing/2014/main" id="{0AC26E2C-D732-4183-8ADB-15B68B0C5A89}"/>
                    </a:ext>
                  </a:extLst>
                </p:cNvPr>
                <p:cNvSpPr txBox="1">
                  <a:spLocks noChangeArrowheads="1"/>
                </p:cNvSpPr>
                <p:nvPr/>
              </p:nvSpPr>
              <p:spPr bwMode="auto">
                <a:xfrm rot="18471160">
                  <a:off x="4275" y="2465"/>
                  <a:ext cx="217"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latin typeface="+mn-lt"/>
                    </a:rPr>
                    <a:t>Use</a:t>
                  </a:r>
                </a:p>
              </p:txBody>
            </p:sp>
            <p:sp>
              <p:nvSpPr>
                <p:cNvPr id="54" name="Text Box 282">
                  <a:extLst>
                    <a:ext uri="{FF2B5EF4-FFF2-40B4-BE49-F238E27FC236}">
                      <a16:creationId xmlns:a16="http://schemas.microsoft.com/office/drawing/2014/main" id="{33AA62FC-F357-4B12-890E-7BB34753044E}"/>
                    </a:ext>
                  </a:extLst>
                </p:cNvPr>
                <p:cNvSpPr txBox="1">
                  <a:spLocks noChangeArrowheads="1"/>
                </p:cNvSpPr>
                <p:nvPr/>
              </p:nvSpPr>
              <p:spPr bwMode="auto">
                <a:xfrm rot="18471160">
                  <a:off x="4612" y="3152"/>
                  <a:ext cx="358"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latin typeface="+mn-lt"/>
                    </a:rPr>
                    <a:t>Disposal</a:t>
                  </a:r>
                </a:p>
              </p:txBody>
            </p:sp>
            <p:sp>
              <p:nvSpPr>
                <p:cNvPr id="55" name="Line 288">
                  <a:extLst>
                    <a:ext uri="{FF2B5EF4-FFF2-40B4-BE49-F238E27FC236}">
                      <a16:creationId xmlns:a16="http://schemas.microsoft.com/office/drawing/2014/main" id="{66889A96-7E07-4AD3-AEE8-32FBEF73C3B5}"/>
                    </a:ext>
                  </a:extLst>
                </p:cNvPr>
                <p:cNvSpPr>
                  <a:spLocks noChangeShapeType="1"/>
                </p:cNvSpPr>
                <p:nvPr/>
              </p:nvSpPr>
              <p:spPr bwMode="auto">
                <a:xfrm flipV="1">
                  <a:off x="5114"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6" name="Text Box 289">
                  <a:extLst>
                    <a:ext uri="{FF2B5EF4-FFF2-40B4-BE49-F238E27FC236}">
                      <a16:creationId xmlns:a16="http://schemas.microsoft.com/office/drawing/2014/main" id="{3B7A1939-442F-4E55-A8CD-C2A6D5B3ABBC}"/>
                    </a:ext>
                  </a:extLst>
                </p:cNvPr>
                <p:cNvSpPr txBox="1">
                  <a:spLocks noChangeArrowheads="1"/>
                </p:cNvSpPr>
                <p:nvPr/>
              </p:nvSpPr>
              <p:spPr bwMode="auto">
                <a:xfrm rot="18471160">
                  <a:off x="5001" y="3152"/>
                  <a:ext cx="401"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latin typeface="+mn-lt"/>
                    </a:rPr>
                    <a:t>EoL credit</a:t>
                  </a:r>
                </a:p>
              </p:txBody>
            </p:sp>
            <p:sp>
              <p:nvSpPr>
                <p:cNvPr id="57" name="Rectangle 290" descr="Wide downward diagonal">
                  <a:extLst>
                    <a:ext uri="{FF2B5EF4-FFF2-40B4-BE49-F238E27FC236}">
                      <a16:creationId xmlns:a16="http://schemas.microsoft.com/office/drawing/2014/main" id="{AC825AEF-CECA-44B6-A0C4-B2E3B99081ED}"/>
                    </a:ext>
                  </a:extLst>
                </p:cNvPr>
                <p:cNvSpPr>
                  <a:spLocks noChangeArrowheads="1"/>
                </p:cNvSpPr>
                <p:nvPr/>
              </p:nvSpPr>
              <p:spPr bwMode="auto">
                <a:xfrm>
                  <a:off x="5004" y="3428"/>
                  <a:ext cx="114" cy="209"/>
                </a:xfrm>
                <a:prstGeom prst="rect">
                  <a:avLst/>
                </a:prstGeom>
                <a:pattFill prst="wdDnDiag">
                  <a:fgClr>
                    <a:srgbClr val="99CC00"/>
                  </a:fgClr>
                  <a:bgClr>
                    <a:schemeClr val="bg1"/>
                  </a:bgClr>
                </a:pattFill>
                <a:ln w="9525">
                  <a:solidFill>
                    <a:srgbClr val="99CC00"/>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8" name="Line 291">
                  <a:extLst>
                    <a:ext uri="{FF2B5EF4-FFF2-40B4-BE49-F238E27FC236}">
                      <a16:creationId xmlns:a16="http://schemas.microsoft.com/office/drawing/2014/main" id="{BDA19D49-DE1C-4E7D-81A7-902C0BE19F8F}"/>
                    </a:ext>
                  </a:extLst>
                </p:cNvPr>
                <p:cNvSpPr>
                  <a:spLocks noChangeShapeType="1"/>
                </p:cNvSpPr>
                <p:nvPr/>
              </p:nvSpPr>
              <p:spPr bwMode="auto">
                <a:xfrm>
                  <a:off x="3174" y="3421"/>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9" name="Text Box 255">
                  <a:extLst>
                    <a:ext uri="{FF2B5EF4-FFF2-40B4-BE49-F238E27FC236}">
                      <a16:creationId xmlns:a16="http://schemas.microsoft.com/office/drawing/2014/main" id="{48C5D6D9-5CBE-4677-9976-F9F321B66C6A}"/>
                    </a:ext>
                  </a:extLst>
                </p:cNvPr>
                <p:cNvSpPr txBox="1">
                  <a:spLocks noChangeArrowheads="1"/>
                </p:cNvSpPr>
                <p:nvPr/>
              </p:nvSpPr>
              <p:spPr bwMode="auto">
                <a:xfrm>
                  <a:off x="3720" y="2128"/>
                  <a:ext cx="788" cy="157"/>
                </a:xfrm>
                <a:prstGeom prst="rect">
                  <a:avLst/>
                </a:prstGeom>
                <a:solidFill>
                  <a:schemeClr val="bg1"/>
                </a:solidFill>
                <a:ln w="9525">
                  <a:solidFill>
                    <a:srgbClr val="808000"/>
                  </a:solidFill>
                  <a:miter lim="800000"/>
                  <a:headEnd/>
                  <a:tailEnd/>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200" b="1" i="1" dirty="0">
                      <a:latin typeface="+mn-lt"/>
                    </a:rPr>
                    <a:t>Initial  and re-design</a:t>
                  </a:r>
                </a:p>
              </p:txBody>
            </p:sp>
            <p:sp>
              <p:nvSpPr>
                <p:cNvPr id="60" name="Rectangle 140">
                  <a:extLst>
                    <a:ext uri="{FF2B5EF4-FFF2-40B4-BE49-F238E27FC236}">
                      <a16:creationId xmlns:a16="http://schemas.microsoft.com/office/drawing/2014/main" id="{65794067-F320-4694-A029-5353E2F9B2F9}"/>
                    </a:ext>
                  </a:extLst>
                </p:cNvPr>
                <p:cNvSpPr>
                  <a:spLocks noChangeArrowheads="1"/>
                </p:cNvSpPr>
                <p:nvPr/>
              </p:nvSpPr>
              <p:spPr bwMode="auto">
                <a:xfrm>
                  <a:off x="3360" y="2672"/>
                  <a:ext cx="128" cy="744"/>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1" name="Rectangle 141">
                  <a:extLst>
                    <a:ext uri="{FF2B5EF4-FFF2-40B4-BE49-F238E27FC236}">
                      <a16:creationId xmlns:a16="http://schemas.microsoft.com/office/drawing/2014/main" id="{BB84813B-89D3-4904-94A0-510E3649147A}"/>
                    </a:ext>
                  </a:extLst>
                </p:cNvPr>
                <p:cNvSpPr>
                  <a:spLocks noChangeArrowheads="1"/>
                </p:cNvSpPr>
                <p:nvPr/>
              </p:nvSpPr>
              <p:spPr bwMode="auto">
                <a:xfrm>
                  <a:off x="3696" y="3196"/>
                  <a:ext cx="104" cy="220"/>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2" name="Rectangle 142">
                  <a:extLst>
                    <a:ext uri="{FF2B5EF4-FFF2-40B4-BE49-F238E27FC236}">
                      <a16:creationId xmlns:a16="http://schemas.microsoft.com/office/drawing/2014/main" id="{05AB277D-3007-4090-8EDF-3DE4AADFFAE7}"/>
                    </a:ext>
                  </a:extLst>
                </p:cNvPr>
                <p:cNvSpPr>
                  <a:spLocks noChangeArrowheads="1"/>
                </p:cNvSpPr>
                <p:nvPr/>
              </p:nvSpPr>
              <p:spPr bwMode="auto">
                <a:xfrm>
                  <a:off x="4016" y="3300"/>
                  <a:ext cx="112" cy="116"/>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3" name="Rectangle 143">
                  <a:extLst>
                    <a:ext uri="{FF2B5EF4-FFF2-40B4-BE49-F238E27FC236}">
                      <a16:creationId xmlns:a16="http://schemas.microsoft.com/office/drawing/2014/main" id="{83EA8966-9178-404F-8990-503940B56F45}"/>
                    </a:ext>
                  </a:extLst>
                </p:cNvPr>
                <p:cNvSpPr>
                  <a:spLocks noChangeArrowheads="1"/>
                </p:cNvSpPr>
                <p:nvPr/>
              </p:nvSpPr>
              <p:spPr bwMode="auto">
                <a:xfrm>
                  <a:off x="4336" y="2700"/>
                  <a:ext cx="120" cy="716"/>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4" name="Rectangle 144">
                  <a:extLst>
                    <a:ext uri="{FF2B5EF4-FFF2-40B4-BE49-F238E27FC236}">
                      <a16:creationId xmlns:a16="http://schemas.microsoft.com/office/drawing/2014/main" id="{89DAC09E-C342-45D2-B538-B71098541954}"/>
                    </a:ext>
                  </a:extLst>
                </p:cNvPr>
                <p:cNvSpPr>
                  <a:spLocks noChangeArrowheads="1"/>
                </p:cNvSpPr>
                <p:nvPr/>
              </p:nvSpPr>
              <p:spPr bwMode="auto">
                <a:xfrm>
                  <a:off x="4653" y="3392"/>
                  <a:ext cx="120" cy="27"/>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30" name="Text Box 277">
                <a:extLst>
                  <a:ext uri="{FF2B5EF4-FFF2-40B4-BE49-F238E27FC236}">
                    <a16:creationId xmlns:a16="http://schemas.microsoft.com/office/drawing/2014/main" id="{A78E7E82-C5C1-42BF-922E-6F8D13C82F84}"/>
                  </a:ext>
                </a:extLst>
              </p:cNvPr>
              <p:cNvSpPr txBox="1">
                <a:spLocks noChangeArrowheads="1"/>
              </p:cNvSpPr>
              <p:nvPr/>
            </p:nvSpPr>
            <p:spPr bwMode="auto">
              <a:xfrm rot="16200000">
                <a:off x="1407" y="2671"/>
                <a:ext cx="5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a:latin typeface="+mn-lt"/>
                  </a:rPr>
                  <a:t>Energy (MJ)</a:t>
                </a:r>
              </a:p>
            </p:txBody>
          </p:sp>
        </p:grpSp>
      </p:grpSp>
      <p:sp>
        <p:nvSpPr>
          <p:cNvPr id="71" name="Text Box 79">
            <a:extLst>
              <a:ext uri="{FF2B5EF4-FFF2-40B4-BE49-F238E27FC236}">
                <a16:creationId xmlns:a16="http://schemas.microsoft.com/office/drawing/2014/main" id="{6BE5B8E5-AE3B-4A36-BC20-A9B8E24C0A9B}"/>
              </a:ext>
            </a:extLst>
          </p:cNvPr>
          <p:cNvSpPr txBox="1">
            <a:spLocks noChangeArrowheads="1"/>
          </p:cNvSpPr>
          <p:nvPr/>
        </p:nvSpPr>
        <p:spPr bwMode="auto">
          <a:xfrm>
            <a:off x="7239001" y="2302246"/>
            <a:ext cx="3432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When we did “what if’s” we were guessing</a:t>
            </a:r>
          </a:p>
        </p:txBody>
      </p:sp>
      <p:sp>
        <p:nvSpPr>
          <p:cNvPr id="72" name="Text Box 80">
            <a:extLst>
              <a:ext uri="{FF2B5EF4-FFF2-40B4-BE49-F238E27FC236}">
                <a16:creationId xmlns:a16="http://schemas.microsoft.com/office/drawing/2014/main" id="{5A7ED1B2-EDB5-4B8D-985A-20D40A5B8EE2}"/>
              </a:ext>
            </a:extLst>
          </p:cNvPr>
          <p:cNvSpPr txBox="1">
            <a:spLocks noChangeArrowheads="1"/>
          </p:cNvSpPr>
          <p:nvPr/>
        </p:nvSpPr>
        <p:spPr bwMode="auto">
          <a:xfrm>
            <a:off x="7239001" y="2988046"/>
            <a:ext cx="263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Can we do better?</a:t>
            </a:r>
            <a:br>
              <a:rPr lang="en-GB" dirty="0">
                <a:latin typeface="+mn-lt"/>
              </a:rPr>
            </a:br>
            <a:r>
              <a:rPr lang="en-GB" dirty="0">
                <a:latin typeface="+mn-lt"/>
              </a:rPr>
              <a:t> Be systematic?</a:t>
            </a:r>
          </a:p>
        </p:txBody>
      </p:sp>
      <p:sp>
        <p:nvSpPr>
          <p:cNvPr id="73" name="Text Box 27">
            <a:extLst>
              <a:ext uri="{FF2B5EF4-FFF2-40B4-BE49-F238E27FC236}">
                <a16:creationId xmlns:a16="http://schemas.microsoft.com/office/drawing/2014/main" id="{EA419688-D09E-4514-8DB8-B63D564D9590}"/>
              </a:ext>
            </a:extLst>
          </p:cNvPr>
          <p:cNvSpPr txBox="1">
            <a:spLocks noChangeArrowheads="1"/>
          </p:cNvSpPr>
          <p:nvPr/>
        </p:nvSpPr>
        <p:spPr bwMode="auto">
          <a:xfrm>
            <a:off x="7239000" y="4777377"/>
            <a:ext cx="3746993" cy="3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dirty="0">
                <a:latin typeface="+mn-lt"/>
              </a:rPr>
              <a:t>Apply the selection methodology</a:t>
            </a:r>
          </a:p>
        </p:txBody>
      </p:sp>
      <p:grpSp>
        <p:nvGrpSpPr>
          <p:cNvPr id="4" name="Group 3">
            <a:extLst>
              <a:ext uri="{FF2B5EF4-FFF2-40B4-BE49-F238E27FC236}">
                <a16:creationId xmlns:a16="http://schemas.microsoft.com/office/drawing/2014/main" id="{4346ED69-1938-91EA-8BC5-B026504C8284}"/>
              </a:ext>
            </a:extLst>
          </p:cNvPr>
          <p:cNvGrpSpPr>
            <a:grpSpLocks/>
          </p:cNvGrpSpPr>
          <p:nvPr/>
        </p:nvGrpSpPr>
        <p:grpSpPr bwMode="auto">
          <a:xfrm>
            <a:off x="1042484" y="4895680"/>
            <a:ext cx="1808394" cy="1256822"/>
            <a:chOff x="124303" y="4412951"/>
            <a:chExt cx="3401774" cy="2365276"/>
          </a:xfrm>
        </p:grpSpPr>
        <p:grpSp>
          <p:nvGrpSpPr>
            <p:cNvPr id="5" name="Group 80">
              <a:extLst>
                <a:ext uri="{FF2B5EF4-FFF2-40B4-BE49-F238E27FC236}">
                  <a16:creationId xmlns:a16="http://schemas.microsoft.com/office/drawing/2014/main" id="{75AD510D-6A63-34A1-1751-6CCF191C920A}"/>
                </a:ext>
              </a:extLst>
            </p:cNvPr>
            <p:cNvGrpSpPr>
              <a:grpSpLocks/>
            </p:cNvGrpSpPr>
            <p:nvPr/>
          </p:nvGrpSpPr>
          <p:grpSpPr bwMode="auto">
            <a:xfrm>
              <a:off x="1230690" y="4412951"/>
              <a:ext cx="2295387" cy="719382"/>
              <a:chOff x="606" y="1985"/>
              <a:chExt cx="2160" cy="316"/>
            </a:xfrm>
          </p:grpSpPr>
          <p:sp>
            <p:nvSpPr>
              <p:cNvPr id="79" name="Line 25">
                <a:extLst>
                  <a:ext uri="{FF2B5EF4-FFF2-40B4-BE49-F238E27FC236}">
                    <a16:creationId xmlns:a16="http://schemas.microsoft.com/office/drawing/2014/main" id="{86AD0C84-40F1-3EE0-E9E7-C79D90C6A42B}"/>
                  </a:ext>
                </a:extLst>
              </p:cNvPr>
              <p:cNvSpPr>
                <a:spLocks noChangeShapeType="1"/>
              </p:cNvSpPr>
              <p:nvPr/>
            </p:nvSpPr>
            <p:spPr bwMode="auto">
              <a:xfrm flipH="1">
                <a:off x="606" y="2181"/>
                <a:ext cx="6" cy="12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Autofit/>
              </a:bodyPr>
              <a:lstStyle/>
              <a:p>
                <a:endParaRPr lang="en-GB" sz="700"/>
              </a:p>
            </p:txBody>
          </p:sp>
          <p:sp>
            <p:nvSpPr>
              <p:cNvPr id="80" name="Line 26">
                <a:extLst>
                  <a:ext uri="{FF2B5EF4-FFF2-40B4-BE49-F238E27FC236}">
                    <a16:creationId xmlns:a16="http://schemas.microsoft.com/office/drawing/2014/main" id="{F3BB031D-5128-9CCC-5C23-E7171FE7B9A9}"/>
                  </a:ext>
                </a:extLst>
              </p:cNvPr>
              <p:cNvSpPr>
                <a:spLocks noChangeShapeType="1"/>
              </p:cNvSpPr>
              <p:nvPr/>
            </p:nvSpPr>
            <p:spPr bwMode="auto">
              <a:xfrm>
                <a:off x="2760" y="1985"/>
                <a:ext cx="6" cy="195"/>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Autofit/>
              </a:bodyPr>
              <a:lstStyle/>
              <a:p>
                <a:endParaRPr lang="en-GB" sz="700"/>
              </a:p>
            </p:txBody>
          </p:sp>
          <p:sp>
            <p:nvSpPr>
              <p:cNvPr id="81" name="Line 24">
                <a:extLst>
                  <a:ext uri="{FF2B5EF4-FFF2-40B4-BE49-F238E27FC236}">
                    <a16:creationId xmlns:a16="http://schemas.microsoft.com/office/drawing/2014/main" id="{D423B6C2-16AE-6262-77DC-814AE41BE764}"/>
                  </a:ext>
                </a:extLst>
              </p:cNvPr>
              <p:cNvSpPr>
                <a:spLocks noChangeShapeType="1"/>
              </p:cNvSpPr>
              <p:nvPr/>
            </p:nvSpPr>
            <p:spPr bwMode="auto">
              <a:xfrm>
                <a:off x="606" y="2181"/>
                <a:ext cx="21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Autofit/>
              </a:bodyPr>
              <a:lstStyle/>
              <a:p>
                <a:endParaRPr lang="en-GB" sz="700"/>
              </a:p>
            </p:txBody>
          </p:sp>
        </p:grpSp>
        <p:sp>
          <p:nvSpPr>
            <p:cNvPr id="7" name="Text Box 21">
              <a:extLst>
                <a:ext uri="{FF2B5EF4-FFF2-40B4-BE49-F238E27FC236}">
                  <a16:creationId xmlns:a16="http://schemas.microsoft.com/office/drawing/2014/main" id="{5A36C72E-30FE-031C-1E24-B82A56EDE431}"/>
                </a:ext>
              </a:extLst>
            </p:cNvPr>
            <p:cNvSpPr txBox="1">
              <a:spLocks noChangeArrowheads="1"/>
            </p:cNvSpPr>
            <p:nvPr/>
          </p:nvSpPr>
          <p:spPr bwMode="auto">
            <a:xfrm>
              <a:off x="124303" y="5131922"/>
              <a:ext cx="1936388" cy="1646305"/>
            </a:xfrm>
            <a:prstGeom prst="rect">
              <a:avLst/>
            </a:prstGeom>
            <a:solidFill>
              <a:schemeClr val="accent3">
                <a:lumMod val="20000"/>
                <a:lumOff val="80000"/>
              </a:schemeClr>
            </a:solidFill>
            <a:ln w="12700">
              <a:solidFill>
                <a:schemeClr val="accent4"/>
              </a:solidFill>
              <a:miter lim="800000"/>
              <a:headEnd/>
              <a:tailEnd/>
            </a:ln>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pPr>
              <a:r>
                <a:rPr lang="en-US" sz="800" b="1" dirty="0">
                  <a:latin typeface="+mn-lt"/>
                </a:rPr>
                <a:t>        Material</a:t>
              </a:r>
            </a:p>
            <a:p>
              <a:pPr>
                <a:spcAft>
                  <a:spcPts val="300"/>
                </a:spcAft>
              </a:pPr>
              <a:r>
                <a:rPr lang="en-US" sz="800" b="1" dirty="0">
                  <a:latin typeface="+mn-lt"/>
                </a:rPr>
                <a:t>Minimize: </a:t>
              </a:r>
            </a:p>
            <a:p>
              <a:pPr>
                <a:spcAft>
                  <a:spcPts val="300"/>
                </a:spcAft>
                <a:buClr>
                  <a:schemeClr val="tx1"/>
                </a:buClr>
                <a:buSzPct val="105000"/>
                <a:buFontTx/>
                <a:buChar char="•"/>
              </a:pPr>
              <a:r>
                <a:rPr lang="en-US" sz="800" b="1" dirty="0">
                  <a:latin typeface="+mn-lt"/>
                </a:rPr>
                <a:t>  material in part</a:t>
              </a:r>
            </a:p>
            <a:p>
              <a:pPr>
                <a:spcAft>
                  <a:spcPts val="300"/>
                </a:spcAft>
                <a:buClr>
                  <a:schemeClr val="tx1"/>
                </a:buClr>
                <a:buSzPct val="105000"/>
                <a:buFontTx/>
                <a:buChar char="•"/>
              </a:pPr>
              <a:r>
                <a:rPr lang="en-US" sz="800" b="1" dirty="0">
                  <a:latin typeface="+mn-lt"/>
                </a:rPr>
                <a:t>  embodied energy</a:t>
              </a:r>
            </a:p>
            <a:p>
              <a:pPr>
                <a:spcAft>
                  <a:spcPts val="300"/>
                </a:spcAft>
                <a:buClr>
                  <a:schemeClr val="tx1"/>
                </a:buClr>
                <a:buSzPct val="105000"/>
                <a:buFontTx/>
                <a:buChar char="•"/>
              </a:pPr>
              <a:r>
                <a:rPr lang="en-US" sz="800" b="1" dirty="0">
                  <a:latin typeface="+mn-lt"/>
                </a:rPr>
                <a:t>  CO</a:t>
              </a:r>
              <a:r>
                <a:rPr lang="en-US" sz="800" b="1" baseline="-25000" dirty="0">
                  <a:latin typeface="+mn-lt"/>
                </a:rPr>
                <a:t>2 </a:t>
              </a:r>
              <a:r>
                <a:rPr lang="en-US" sz="800" b="1" dirty="0">
                  <a:latin typeface="+mn-lt"/>
                </a:rPr>
                <a:t>/kg</a:t>
              </a:r>
            </a:p>
          </p:txBody>
        </p:sp>
      </p:grpSp>
      <p:grpSp>
        <p:nvGrpSpPr>
          <p:cNvPr id="82" name="Group 81">
            <a:extLst>
              <a:ext uri="{FF2B5EF4-FFF2-40B4-BE49-F238E27FC236}">
                <a16:creationId xmlns:a16="http://schemas.microsoft.com/office/drawing/2014/main" id="{4827E633-EABD-793D-6D63-C937CEAB77AA}"/>
              </a:ext>
            </a:extLst>
          </p:cNvPr>
          <p:cNvGrpSpPr>
            <a:grpSpLocks/>
          </p:cNvGrpSpPr>
          <p:nvPr/>
        </p:nvGrpSpPr>
        <p:grpSpPr bwMode="auto">
          <a:xfrm>
            <a:off x="2507252" y="4861298"/>
            <a:ext cx="934941" cy="1244308"/>
            <a:chOff x="2320185" y="4374891"/>
            <a:chExt cx="1759667" cy="2340940"/>
          </a:xfrm>
        </p:grpSpPr>
        <p:sp>
          <p:nvSpPr>
            <p:cNvPr id="83" name="Text Box 52">
              <a:extLst>
                <a:ext uri="{FF2B5EF4-FFF2-40B4-BE49-F238E27FC236}">
                  <a16:creationId xmlns:a16="http://schemas.microsoft.com/office/drawing/2014/main" id="{C573E07A-C2F8-516C-D521-C53F9003F356}"/>
                </a:ext>
              </a:extLst>
            </p:cNvPr>
            <p:cNvSpPr txBox="1">
              <a:spLocks noChangeArrowheads="1"/>
            </p:cNvSpPr>
            <p:nvPr/>
          </p:nvSpPr>
          <p:spPr bwMode="auto">
            <a:xfrm>
              <a:off x="2320185" y="5167024"/>
              <a:ext cx="1517757" cy="1548807"/>
            </a:xfrm>
            <a:prstGeom prst="rect">
              <a:avLst/>
            </a:prstGeom>
            <a:solidFill>
              <a:schemeClr val="accent3">
                <a:lumMod val="20000"/>
                <a:lumOff val="80000"/>
              </a:schemeClr>
            </a:solidFill>
            <a:ln w="9525">
              <a:solidFill>
                <a:schemeClr val="accent4"/>
              </a:solidFill>
              <a:miter lim="800000"/>
              <a:headEnd/>
              <a:tailEnd/>
            </a:ln>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pPr>
              <a:r>
                <a:rPr lang="en-US" sz="800" b="1" dirty="0">
                  <a:latin typeface="+mn-lt"/>
                </a:rPr>
                <a:t>   Manufacture</a:t>
              </a:r>
            </a:p>
            <a:p>
              <a:pPr>
                <a:spcAft>
                  <a:spcPts val="300"/>
                </a:spcAft>
              </a:pPr>
              <a:r>
                <a:rPr lang="en-US" sz="800" b="1" dirty="0">
                  <a:latin typeface="+mn-lt"/>
                </a:rPr>
                <a:t>Minimize:</a:t>
              </a:r>
            </a:p>
            <a:p>
              <a:pPr>
                <a:spcAft>
                  <a:spcPts val="300"/>
                </a:spcAft>
                <a:buClr>
                  <a:schemeClr val="tx1"/>
                </a:buClr>
                <a:buSzPct val="110000"/>
                <a:buFontTx/>
                <a:buChar char="•"/>
              </a:pPr>
              <a:r>
                <a:rPr lang="en-US" sz="800" b="1" dirty="0">
                  <a:latin typeface="+mn-lt"/>
                </a:rPr>
                <a:t> process energy</a:t>
              </a:r>
            </a:p>
            <a:p>
              <a:pPr>
                <a:spcAft>
                  <a:spcPts val="300"/>
                </a:spcAft>
                <a:buClr>
                  <a:schemeClr val="tx1"/>
                </a:buClr>
                <a:buSzPct val="110000"/>
                <a:buFontTx/>
                <a:buChar char="•"/>
              </a:pPr>
              <a:r>
                <a:rPr lang="en-US" sz="800" b="1" dirty="0">
                  <a:latin typeface="+mn-lt"/>
                </a:rPr>
                <a:t> CO</a:t>
              </a:r>
              <a:r>
                <a:rPr lang="en-US" sz="800" b="1" baseline="-25000" dirty="0">
                  <a:latin typeface="+mn-lt"/>
                </a:rPr>
                <a:t>2</a:t>
              </a:r>
              <a:r>
                <a:rPr lang="en-US" sz="800" b="1" dirty="0">
                  <a:latin typeface="+mn-lt"/>
                </a:rPr>
                <a:t>/kg</a:t>
              </a:r>
            </a:p>
            <a:p>
              <a:pPr>
                <a:spcAft>
                  <a:spcPts val="300"/>
                </a:spcAft>
                <a:buClr>
                  <a:schemeClr val="tx1"/>
                </a:buClr>
                <a:buSzPct val="110000"/>
              </a:pPr>
              <a:endParaRPr lang="en-US" sz="800" b="1" dirty="0">
                <a:latin typeface="+mn-lt"/>
              </a:endParaRPr>
            </a:p>
          </p:txBody>
        </p:sp>
        <p:grpSp>
          <p:nvGrpSpPr>
            <p:cNvPr id="84" name="Group 98">
              <a:extLst>
                <a:ext uri="{FF2B5EF4-FFF2-40B4-BE49-F238E27FC236}">
                  <a16:creationId xmlns:a16="http://schemas.microsoft.com/office/drawing/2014/main" id="{C0122689-DDD6-653E-6111-39E4CB9A701E}"/>
                </a:ext>
              </a:extLst>
            </p:cNvPr>
            <p:cNvGrpSpPr>
              <a:grpSpLocks/>
            </p:cNvGrpSpPr>
            <p:nvPr/>
          </p:nvGrpSpPr>
          <p:grpSpPr bwMode="auto">
            <a:xfrm>
              <a:off x="3178644" y="4374891"/>
              <a:ext cx="901208" cy="756965"/>
              <a:chOff x="1716" y="1980"/>
              <a:chExt cx="1314" cy="368"/>
            </a:xfrm>
          </p:grpSpPr>
          <p:sp>
            <p:nvSpPr>
              <p:cNvPr id="85" name="Line 54">
                <a:extLst>
                  <a:ext uri="{FF2B5EF4-FFF2-40B4-BE49-F238E27FC236}">
                    <a16:creationId xmlns:a16="http://schemas.microsoft.com/office/drawing/2014/main" id="{FAA33144-B2CA-D3B2-51F3-5BAA76090523}"/>
                  </a:ext>
                </a:extLst>
              </p:cNvPr>
              <p:cNvSpPr>
                <a:spLocks noChangeShapeType="1"/>
              </p:cNvSpPr>
              <p:nvPr/>
            </p:nvSpPr>
            <p:spPr bwMode="auto">
              <a:xfrm flipH="1">
                <a:off x="1730" y="2262"/>
                <a:ext cx="0" cy="86"/>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Autofit/>
              </a:bodyPr>
              <a:lstStyle/>
              <a:p>
                <a:endParaRPr lang="en-GB" sz="700"/>
              </a:p>
            </p:txBody>
          </p:sp>
          <p:sp>
            <p:nvSpPr>
              <p:cNvPr id="86" name="Line 55">
                <a:extLst>
                  <a:ext uri="{FF2B5EF4-FFF2-40B4-BE49-F238E27FC236}">
                    <a16:creationId xmlns:a16="http://schemas.microsoft.com/office/drawing/2014/main" id="{8508F3EB-46DF-7D40-0640-46DDBD2D9398}"/>
                  </a:ext>
                </a:extLst>
              </p:cNvPr>
              <p:cNvSpPr>
                <a:spLocks noChangeShapeType="1"/>
              </p:cNvSpPr>
              <p:nvPr/>
            </p:nvSpPr>
            <p:spPr bwMode="auto">
              <a:xfrm>
                <a:off x="1716" y="2256"/>
                <a:ext cx="1314"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sz="700"/>
              </a:p>
            </p:txBody>
          </p:sp>
          <p:sp>
            <p:nvSpPr>
              <p:cNvPr id="87" name="Line 56">
                <a:extLst>
                  <a:ext uri="{FF2B5EF4-FFF2-40B4-BE49-F238E27FC236}">
                    <a16:creationId xmlns:a16="http://schemas.microsoft.com/office/drawing/2014/main" id="{1B0D9E0A-C863-73D0-BD50-E239770B558C}"/>
                  </a:ext>
                </a:extLst>
              </p:cNvPr>
              <p:cNvSpPr>
                <a:spLocks noChangeShapeType="1"/>
              </p:cNvSpPr>
              <p:nvPr/>
            </p:nvSpPr>
            <p:spPr bwMode="auto">
              <a:xfrm>
                <a:off x="3021" y="1980"/>
                <a:ext cx="0" cy="27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sz="700"/>
              </a:p>
            </p:txBody>
          </p:sp>
        </p:grpSp>
      </p:grpSp>
      <p:grpSp>
        <p:nvGrpSpPr>
          <p:cNvPr id="88" name="Group 87">
            <a:extLst>
              <a:ext uri="{FF2B5EF4-FFF2-40B4-BE49-F238E27FC236}">
                <a16:creationId xmlns:a16="http://schemas.microsoft.com/office/drawing/2014/main" id="{91168305-2870-6C76-F35B-ECB229365388}"/>
              </a:ext>
            </a:extLst>
          </p:cNvPr>
          <p:cNvGrpSpPr>
            <a:grpSpLocks/>
          </p:cNvGrpSpPr>
          <p:nvPr/>
        </p:nvGrpSpPr>
        <p:grpSpPr bwMode="auto">
          <a:xfrm>
            <a:off x="6316695" y="5033061"/>
            <a:ext cx="1164093" cy="887316"/>
            <a:chOff x="7695483" y="4731849"/>
            <a:chExt cx="2189749" cy="1668671"/>
          </a:xfrm>
        </p:grpSpPr>
        <p:sp>
          <p:nvSpPr>
            <p:cNvPr id="89" name="Text Box 34">
              <a:extLst>
                <a:ext uri="{FF2B5EF4-FFF2-40B4-BE49-F238E27FC236}">
                  <a16:creationId xmlns:a16="http://schemas.microsoft.com/office/drawing/2014/main" id="{B47ADF49-C86F-EEDC-49A3-062FF781701C}"/>
                </a:ext>
              </a:extLst>
            </p:cNvPr>
            <p:cNvSpPr txBox="1">
              <a:spLocks noChangeArrowheads="1"/>
            </p:cNvSpPr>
            <p:nvPr/>
          </p:nvSpPr>
          <p:spPr bwMode="auto">
            <a:xfrm>
              <a:off x="7729668" y="5238662"/>
              <a:ext cx="2155564" cy="1161858"/>
            </a:xfrm>
            <a:prstGeom prst="rect">
              <a:avLst/>
            </a:prstGeom>
            <a:solidFill>
              <a:schemeClr val="accent3">
                <a:lumMod val="20000"/>
                <a:lumOff val="80000"/>
              </a:schemeClr>
            </a:solidFill>
            <a:ln w="9525">
              <a:solidFill>
                <a:schemeClr val="accent4"/>
              </a:solidFill>
              <a:miter lim="800000"/>
              <a:headEnd/>
              <a:tailEnd/>
            </a:ln>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5000"/>
                </a:spcAft>
                <a:buClr>
                  <a:srgbClr val="009B9B"/>
                </a:buClr>
                <a:buSzPct val="80000"/>
                <a:buFont typeface="Wingdings" panose="05000000000000000000" pitchFamily="2" charset="2"/>
                <a:buNone/>
              </a:pPr>
              <a:r>
                <a:rPr lang="en-US" sz="800" b="1" dirty="0">
                  <a:latin typeface="+mn-lt"/>
                </a:rPr>
                <a:t>       End of Life</a:t>
              </a:r>
            </a:p>
            <a:p>
              <a:pPr>
                <a:spcAft>
                  <a:spcPct val="15000"/>
                </a:spcAft>
                <a:buClr>
                  <a:srgbClr val="009B9B"/>
                </a:buClr>
                <a:buSzPct val="80000"/>
                <a:buFont typeface="Wingdings" panose="05000000000000000000" pitchFamily="2" charset="2"/>
                <a:buNone/>
              </a:pPr>
              <a:r>
                <a:rPr lang="en-US" sz="800" b="1" dirty="0">
                  <a:latin typeface="+mn-lt"/>
                </a:rPr>
                <a:t>Select:</a:t>
              </a:r>
            </a:p>
            <a:p>
              <a:pPr>
                <a:spcAft>
                  <a:spcPct val="15000"/>
                </a:spcAft>
                <a:buClr>
                  <a:schemeClr val="tx1"/>
                </a:buClr>
                <a:buSzPct val="105000"/>
                <a:buFontTx/>
                <a:buChar char="•"/>
              </a:pPr>
              <a:r>
                <a:rPr lang="en-US" sz="800" b="1" dirty="0">
                  <a:latin typeface="+mn-lt"/>
                </a:rPr>
                <a:t>  recyclable materials</a:t>
              </a:r>
            </a:p>
            <a:p>
              <a:pPr>
                <a:spcAft>
                  <a:spcPct val="15000"/>
                </a:spcAft>
                <a:buClr>
                  <a:schemeClr val="tx1"/>
                </a:buClr>
                <a:buSzPct val="105000"/>
                <a:buFontTx/>
                <a:buChar char="•"/>
              </a:pPr>
              <a:r>
                <a:rPr lang="en-US" sz="800" b="1" dirty="0">
                  <a:latin typeface="+mn-lt"/>
                </a:rPr>
                <a:t>  non-toxic materials</a:t>
              </a:r>
            </a:p>
            <a:p>
              <a:pPr>
                <a:spcAft>
                  <a:spcPct val="15000"/>
                </a:spcAft>
                <a:buClr>
                  <a:schemeClr val="tx1"/>
                </a:buClr>
                <a:buSzPct val="105000"/>
                <a:buFontTx/>
                <a:buChar char="•"/>
              </a:pPr>
              <a:endParaRPr lang="en-US" sz="800" b="1" dirty="0">
                <a:latin typeface="+mn-lt"/>
              </a:endParaRPr>
            </a:p>
          </p:txBody>
        </p:sp>
        <p:grpSp>
          <p:nvGrpSpPr>
            <p:cNvPr id="90" name="Group 98">
              <a:extLst>
                <a:ext uri="{FF2B5EF4-FFF2-40B4-BE49-F238E27FC236}">
                  <a16:creationId xmlns:a16="http://schemas.microsoft.com/office/drawing/2014/main" id="{4703FA83-BB4E-48EE-7DE9-9F84F87D3B2B}"/>
                </a:ext>
              </a:extLst>
            </p:cNvPr>
            <p:cNvGrpSpPr>
              <a:grpSpLocks/>
            </p:cNvGrpSpPr>
            <p:nvPr/>
          </p:nvGrpSpPr>
          <p:grpSpPr bwMode="auto">
            <a:xfrm flipH="1">
              <a:off x="7695483" y="4731849"/>
              <a:ext cx="908036" cy="405188"/>
              <a:chOff x="1716" y="2256"/>
              <a:chExt cx="415" cy="294"/>
            </a:xfrm>
          </p:grpSpPr>
          <p:sp>
            <p:nvSpPr>
              <p:cNvPr id="91" name="Line 54">
                <a:extLst>
                  <a:ext uri="{FF2B5EF4-FFF2-40B4-BE49-F238E27FC236}">
                    <a16:creationId xmlns:a16="http://schemas.microsoft.com/office/drawing/2014/main" id="{D5C2842A-07CE-157C-A52A-48571BB84020}"/>
                  </a:ext>
                </a:extLst>
              </p:cNvPr>
              <p:cNvSpPr>
                <a:spLocks noChangeShapeType="1"/>
              </p:cNvSpPr>
              <p:nvPr/>
            </p:nvSpPr>
            <p:spPr bwMode="auto">
              <a:xfrm>
                <a:off x="1718" y="2262"/>
                <a:ext cx="0" cy="28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Autofit/>
              </a:bodyPr>
              <a:lstStyle/>
              <a:p>
                <a:endParaRPr lang="en-GB" sz="700"/>
              </a:p>
            </p:txBody>
          </p:sp>
          <p:sp>
            <p:nvSpPr>
              <p:cNvPr id="92" name="Line 55">
                <a:extLst>
                  <a:ext uri="{FF2B5EF4-FFF2-40B4-BE49-F238E27FC236}">
                    <a16:creationId xmlns:a16="http://schemas.microsoft.com/office/drawing/2014/main" id="{B7E0968E-CD87-E5BA-2740-4C972CF6A3E2}"/>
                  </a:ext>
                </a:extLst>
              </p:cNvPr>
              <p:cNvSpPr>
                <a:spLocks noChangeShapeType="1"/>
              </p:cNvSpPr>
              <p:nvPr/>
            </p:nvSpPr>
            <p:spPr bwMode="auto">
              <a:xfrm>
                <a:off x="1716" y="2256"/>
                <a:ext cx="415"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sz="700"/>
              </a:p>
            </p:txBody>
          </p:sp>
        </p:grpSp>
      </p:grpSp>
      <p:grpSp>
        <p:nvGrpSpPr>
          <p:cNvPr id="94" name="Group 93">
            <a:extLst>
              <a:ext uri="{FF2B5EF4-FFF2-40B4-BE49-F238E27FC236}">
                <a16:creationId xmlns:a16="http://schemas.microsoft.com/office/drawing/2014/main" id="{185698FC-243E-578F-C533-E6441CA17AD5}"/>
              </a:ext>
            </a:extLst>
          </p:cNvPr>
          <p:cNvGrpSpPr>
            <a:grpSpLocks/>
          </p:cNvGrpSpPr>
          <p:nvPr/>
        </p:nvGrpSpPr>
        <p:grpSpPr bwMode="auto">
          <a:xfrm>
            <a:off x="4697571" y="4853577"/>
            <a:ext cx="1278218" cy="1252028"/>
            <a:chOff x="5245101" y="4393718"/>
            <a:chExt cx="2404120" cy="2355276"/>
          </a:xfrm>
        </p:grpSpPr>
        <p:sp>
          <p:nvSpPr>
            <p:cNvPr id="95" name="Text Box 34">
              <a:extLst>
                <a:ext uri="{FF2B5EF4-FFF2-40B4-BE49-F238E27FC236}">
                  <a16:creationId xmlns:a16="http://schemas.microsoft.com/office/drawing/2014/main" id="{97CE1BC7-7D59-34A0-BE1A-DBF067461205}"/>
                </a:ext>
              </a:extLst>
            </p:cNvPr>
            <p:cNvSpPr txBox="1">
              <a:spLocks noChangeArrowheads="1"/>
            </p:cNvSpPr>
            <p:nvPr/>
          </p:nvSpPr>
          <p:spPr bwMode="auto">
            <a:xfrm>
              <a:off x="5994184" y="5238692"/>
              <a:ext cx="1655037" cy="1510302"/>
            </a:xfrm>
            <a:prstGeom prst="rect">
              <a:avLst/>
            </a:prstGeom>
            <a:solidFill>
              <a:schemeClr val="accent3">
                <a:lumMod val="20000"/>
                <a:lumOff val="80000"/>
              </a:schemeClr>
            </a:solidFill>
            <a:ln w="9525">
              <a:solidFill>
                <a:schemeClr val="accent4"/>
              </a:solidFill>
              <a:miter lim="800000"/>
              <a:headEnd/>
              <a:tailEnd/>
            </a:ln>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5000"/>
                </a:spcAft>
                <a:buClr>
                  <a:srgbClr val="009B9B"/>
                </a:buClr>
                <a:buSzPct val="80000"/>
                <a:buFont typeface="Wingdings" panose="05000000000000000000" pitchFamily="2" charset="2"/>
                <a:buNone/>
              </a:pPr>
              <a:r>
                <a:rPr lang="en-US" sz="800" b="1" dirty="0">
                  <a:latin typeface="+mn-lt"/>
                </a:rPr>
                <a:t>          Use</a:t>
              </a:r>
            </a:p>
            <a:p>
              <a:pPr>
                <a:spcAft>
                  <a:spcPct val="15000"/>
                </a:spcAft>
                <a:buClr>
                  <a:srgbClr val="009B9B"/>
                </a:buClr>
                <a:buSzPct val="80000"/>
                <a:buFont typeface="Wingdings" panose="05000000000000000000" pitchFamily="2" charset="2"/>
                <a:buNone/>
              </a:pPr>
              <a:r>
                <a:rPr lang="en-US" sz="800" b="1" dirty="0">
                  <a:latin typeface="+mn-lt"/>
                </a:rPr>
                <a:t>Minimize:</a:t>
              </a:r>
            </a:p>
            <a:p>
              <a:pPr>
                <a:spcAft>
                  <a:spcPct val="15000"/>
                </a:spcAft>
                <a:buClr>
                  <a:schemeClr val="tx1"/>
                </a:buClr>
                <a:buSzPct val="105000"/>
                <a:buFontTx/>
                <a:buChar char="•"/>
              </a:pPr>
              <a:r>
                <a:rPr lang="en-US" sz="800" b="1" dirty="0">
                  <a:latin typeface="+mn-lt"/>
                </a:rPr>
                <a:t>  mass</a:t>
              </a:r>
            </a:p>
            <a:p>
              <a:pPr>
                <a:spcAft>
                  <a:spcPct val="15000"/>
                </a:spcAft>
                <a:buClr>
                  <a:schemeClr val="tx1"/>
                </a:buClr>
                <a:buSzPct val="105000"/>
                <a:buFontTx/>
                <a:buChar char="•"/>
              </a:pPr>
              <a:r>
                <a:rPr lang="en-US" sz="800" b="1" dirty="0">
                  <a:latin typeface="+mn-lt"/>
                </a:rPr>
                <a:t>  thermal loss</a:t>
              </a:r>
            </a:p>
            <a:p>
              <a:pPr>
                <a:spcAft>
                  <a:spcPct val="15000"/>
                </a:spcAft>
                <a:buClr>
                  <a:schemeClr val="tx1"/>
                </a:buClr>
                <a:buSzPct val="105000"/>
                <a:buFontTx/>
                <a:buChar char="•"/>
              </a:pPr>
              <a:r>
                <a:rPr lang="en-US" sz="800" b="1" dirty="0">
                  <a:latin typeface="+mn-lt"/>
                </a:rPr>
                <a:t>  electrical loss</a:t>
              </a:r>
            </a:p>
          </p:txBody>
        </p:sp>
        <p:grpSp>
          <p:nvGrpSpPr>
            <p:cNvPr id="96" name="Group 80">
              <a:extLst>
                <a:ext uri="{FF2B5EF4-FFF2-40B4-BE49-F238E27FC236}">
                  <a16:creationId xmlns:a16="http://schemas.microsoft.com/office/drawing/2014/main" id="{CCC06809-1699-70AC-F248-05DA01280D1A}"/>
                </a:ext>
              </a:extLst>
            </p:cNvPr>
            <p:cNvGrpSpPr>
              <a:grpSpLocks/>
            </p:cNvGrpSpPr>
            <p:nvPr/>
          </p:nvGrpSpPr>
          <p:grpSpPr bwMode="auto">
            <a:xfrm flipH="1">
              <a:off x="5245101" y="4393718"/>
              <a:ext cx="1487079" cy="730765"/>
              <a:chOff x="606" y="1980"/>
              <a:chExt cx="2160" cy="321"/>
            </a:xfrm>
          </p:grpSpPr>
          <p:sp>
            <p:nvSpPr>
              <p:cNvPr id="97" name="Line 25">
                <a:extLst>
                  <a:ext uri="{FF2B5EF4-FFF2-40B4-BE49-F238E27FC236}">
                    <a16:creationId xmlns:a16="http://schemas.microsoft.com/office/drawing/2014/main" id="{6FD6EA1A-B57D-55B8-0272-E7C2BFBDCFB2}"/>
                  </a:ext>
                </a:extLst>
              </p:cNvPr>
              <p:cNvSpPr>
                <a:spLocks noChangeShapeType="1"/>
              </p:cNvSpPr>
              <p:nvPr/>
            </p:nvSpPr>
            <p:spPr bwMode="auto">
              <a:xfrm flipH="1">
                <a:off x="606" y="2181"/>
                <a:ext cx="6" cy="12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Autofit/>
              </a:bodyPr>
              <a:lstStyle/>
              <a:p>
                <a:endParaRPr lang="en-GB" sz="700"/>
              </a:p>
            </p:txBody>
          </p:sp>
          <p:sp>
            <p:nvSpPr>
              <p:cNvPr id="98" name="Line 26">
                <a:extLst>
                  <a:ext uri="{FF2B5EF4-FFF2-40B4-BE49-F238E27FC236}">
                    <a16:creationId xmlns:a16="http://schemas.microsoft.com/office/drawing/2014/main" id="{08BE58A5-A70C-FE21-E5F7-56D2EAF93076}"/>
                  </a:ext>
                </a:extLst>
              </p:cNvPr>
              <p:cNvSpPr>
                <a:spLocks noChangeShapeType="1"/>
              </p:cNvSpPr>
              <p:nvPr/>
            </p:nvSpPr>
            <p:spPr bwMode="auto">
              <a:xfrm>
                <a:off x="2760" y="1980"/>
                <a:ext cx="6" cy="195"/>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Autofit/>
              </a:bodyPr>
              <a:lstStyle/>
              <a:p>
                <a:endParaRPr lang="en-GB" sz="700"/>
              </a:p>
            </p:txBody>
          </p:sp>
          <p:sp>
            <p:nvSpPr>
              <p:cNvPr id="99" name="Line 24">
                <a:extLst>
                  <a:ext uri="{FF2B5EF4-FFF2-40B4-BE49-F238E27FC236}">
                    <a16:creationId xmlns:a16="http://schemas.microsoft.com/office/drawing/2014/main" id="{0D6F902F-3AAD-E0AB-3591-AF9CA359C4AB}"/>
                  </a:ext>
                </a:extLst>
              </p:cNvPr>
              <p:cNvSpPr>
                <a:spLocks noChangeShapeType="1"/>
              </p:cNvSpPr>
              <p:nvPr/>
            </p:nvSpPr>
            <p:spPr bwMode="auto">
              <a:xfrm>
                <a:off x="606" y="2181"/>
                <a:ext cx="21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Autofit/>
              </a:bodyPr>
              <a:lstStyle/>
              <a:p>
                <a:endParaRPr lang="en-GB" sz="700"/>
              </a:p>
            </p:txBody>
          </p:sp>
        </p:grpSp>
      </p:grpSp>
      <p:grpSp>
        <p:nvGrpSpPr>
          <p:cNvPr id="100" name="Group 99">
            <a:extLst>
              <a:ext uri="{FF2B5EF4-FFF2-40B4-BE49-F238E27FC236}">
                <a16:creationId xmlns:a16="http://schemas.microsoft.com/office/drawing/2014/main" id="{92047231-6555-5E8C-5AD9-043966550A32}"/>
              </a:ext>
            </a:extLst>
          </p:cNvPr>
          <p:cNvGrpSpPr>
            <a:grpSpLocks/>
          </p:cNvGrpSpPr>
          <p:nvPr/>
        </p:nvGrpSpPr>
        <p:grpSpPr bwMode="auto">
          <a:xfrm>
            <a:off x="3823193" y="4871425"/>
            <a:ext cx="891935" cy="1234180"/>
            <a:chOff x="4157164" y="4393718"/>
            <a:chExt cx="1679250" cy="2321935"/>
          </a:xfrm>
          <a:solidFill>
            <a:schemeClr val="accent3">
              <a:lumMod val="20000"/>
              <a:lumOff val="80000"/>
            </a:schemeClr>
          </a:solidFill>
        </p:grpSpPr>
        <p:sp>
          <p:nvSpPr>
            <p:cNvPr id="101" name="Text Box 70">
              <a:extLst>
                <a:ext uri="{FF2B5EF4-FFF2-40B4-BE49-F238E27FC236}">
                  <a16:creationId xmlns:a16="http://schemas.microsoft.com/office/drawing/2014/main" id="{FCCCD456-2465-0107-9E9A-8C00F7C83EFF}"/>
                </a:ext>
              </a:extLst>
            </p:cNvPr>
            <p:cNvSpPr txBox="1">
              <a:spLocks noChangeArrowheads="1"/>
            </p:cNvSpPr>
            <p:nvPr/>
          </p:nvSpPr>
          <p:spPr bwMode="auto">
            <a:xfrm>
              <a:off x="4157164" y="5167022"/>
              <a:ext cx="1679250" cy="1548631"/>
            </a:xfrm>
            <a:prstGeom prst="rect">
              <a:avLst/>
            </a:prstGeom>
            <a:grpFill/>
            <a:ln w="9525">
              <a:solidFill>
                <a:schemeClr val="accent4"/>
              </a:solidFill>
              <a:miter lim="800000"/>
              <a:headEnd/>
              <a:tailEnd/>
            </a:ln>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pPr>
              <a:r>
                <a:rPr lang="en-US" sz="800" b="1" dirty="0">
                  <a:latin typeface="+mn-lt"/>
                </a:rPr>
                <a:t>     Transport</a:t>
              </a:r>
            </a:p>
            <a:p>
              <a:pPr>
                <a:spcAft>
                  <a:spcPts val="300"/>
                </a:spcAft>
              </a:pPr>
              <a:r>
                <a:rPr lang="en-US" sz="800" b="1" dirty="0">
                  <a:latin typeface="+mn-lt"/>
                </a:rPr>
                <a:t>Minimize:</a:t>
              </a:r>
            </a:p>
            <a:p>
              <a:pPr>
                <a:spcAft>
                  <a:spcPts val="300"/>
                </a:spcAft>
                <a:buClr>
                  <a:schemeClr val="tx1"/>
                </a:buClr>
                <a:buSzPct val="110000"/>
                <a:buFontTx/>
                <a:buChar char="•"/>
              </a:pPr>
              <a:r>
                <a:rPr lang="en-US" sz="800" b="1" dirty="0">
                  <a:latin typeface="+mn-lt"/>
                </a:rPr>
                <a:t> mass</a:t>
              </a:r>
            </a:p>
            <a:p>
              <a:pPr>
                <a:spcAft>
                  <a:spcPts val="300"/>
                </a:spcAft>
                <a:buClr>
                  <a:schemeClr val="tx1"/>
                </a:buClr>
                <a:buSzPct val="110000"/>
                <a:buFontTx/>
                <a:buChar char="•"/>
              </a:pPr>
              <a:r>
                <a:rPr lang="en-US" sz="800" b="1" dirty="0">
                  <a:latin typeface="+mn-lt"/>
                </a:rPr>
                <a:t> distance</a:t>
              </a:r>
            </a:p>
            <a:p>
              <a:pPr>
                <a:spcAft>
                  <a:spcPts val="300"/>
                </a:spcAft>
                <a:buClr>
                  <a:schemeClr val="tx1"/>
                </a:buClr>
                <a:buSzPct val="110000"/>
                <a:buFontTx/>
                <a:buChar char="•"/>
              </a:pPr>
              <a:r>
                <a:rPr lang="en-US" sz="800" b="1" dirty="0">
                  <a:latin typeface="+mn-lt"/>
                </a:rPr>
                <a:t> transport type</a:t>
              </a:r>
            </a:p>
          </p:txBody>
        </p:sp>
        <p:grpSp>
          <p:nvGrpSpPr>
            <p:cNvPr id="102" name="Group 98">
              <a:extLst>
                <a:ext uri="{FF2B5EF4-FFF2-40B4-BE49-F238E27FC236}">
                  <a16:creationId xmlns:a16="http://schemas.microsoft.com/office/drawing/2014/main" id="{02843C29-C811-F755-9D9A-C20CFBA0FC74}"/>
                </a:ext>
              </a:extLst>
            </p:cNvPr>
            <p:cNvGrpSpPr>
              <a:grpSpLocks/>
            </p:cNvGrpSpPr>
            <p:nvPr/>
          </p:nvGrpSpPr>
          <p:grpSpPr bwMode="auto">
            <a:xfrm flipH="1">
              <a:off x="4636203" y="4393718"/>
              <a:ext cx="395114" cy="756965"/>
              <a:chOff x="1716" y="1980"/>
              <a:chExt cx="1314" cy="368"/>
            </a:xfrm>
            <a:grpFill/>
          </p:grpSpPr>
          <p:sp>
            <p:nvSpPr>
              <p:cNvPr id="103" name="Line 54">
                <a:extLst>
                  <a:ext uri="{FF2B5EF4-FFF2-40B4-BE49-F238E27FC236}">
                    <a16:creationId xmlns:a16="http://schemas.microsoft.com/office/drawing/2014/main" id="{4B7E2B2C-3529-756D-6C76-75F7690A566D}"/>
                  </a:ext>
                </a:extLst>
              </p:cNvPr>
              <p:cNvSpPr>
                <a:spLocks noChangeShapeType="1"/>
              </p:cNvSpPr>
              <p:nvPr/>
            </p:nvSpPr>
            <p:spPr bwMode="auto">
              <a:xfrm flipH="1">
                <a:off x="1730" y="2262"/>
                <a:ext cx="0" cy="86"/>
              </a:xfrm>
              <a:prstGeom prst="line">
                <a:avLst/>
              </a:prstGeom>
              <a:grpFill/>
              <a:ln w="28575">
                <a:solidFill>
                  <a:schemeClr val="accent4"/>
                </a:solidFill>
                <a:round/>
                <a:headEnd/>
                <a:tailEnd type="triangle" w="med" len="lg"/>
              </a:ln>
            </p:spPr>
            <p:txBody>
              <a:bodyPr wrap="square" anchor="ctr">
                <a:noAutofit/>
              </a:bodyPr>
              <a:lstStyle/>
              <a:p>
                <a:endParaRPr lang="en-GB" sz="700"/>
              </a:p>
            </p:txBody>
          </p:sp>
          <p:sp>
            <p:nvSpPr>
              <p:cNvPr id="104" name="Line 55">
                <a:extLst>
                  <a:ext uri="{FF2B5EF4-FFF2-40B4-BE49-F238E27FC236}">
                    <a16:creationId xmlns:a16="http://schemas.microsoft.com/office/drawing/2014/main" id="{6DFC5C41-7A62-2724-127D-DB417ED37A05}"/>
                  </a:ext>
                </a:extLst>
              </p:cNvPr>
              <p:cNvSpPr>
                <a:spLocks noChangeShapeType="1"/>
              </p:cNvSpPr>
              <p:nvPr/>
            </p:nvSpPr>
            <p:spPr bwMode="auto">
              <a:xfrm>
                <a:off x="1716" y="2256"/>
                <a:ext cx="1314" cy="0"/>
              </a:xfrm>
              <a:prstGeom prst="line">
                <a:avLst/>
              </a:prstGeom>
              <a:grpFill/>
              <a:ln w="28575">
                <a:solidFill>
                  <a:schemeClr val="accent4"/>
                </a:solidFill>
                <a:round/>
                <a:headEnd/>
                <a:tailEnd/>
              </a:ln>
            </p:spPr>
            <p:txBody>
              <a:bodyPr wrap="square">
                <a:noAutofit/>
              </a:bodyPr>
              <a:lstStyle/>
              <a:p>
                <a:endParaRPr lang="en-GB" sz="700"/>
              </a:p>
            </p:txBody>
          </p:sp>
          <p:sp>
            <p:nvSpPr>
              <p:cNvPr id="105" name="Line 56">
                <a:extLst>
                  <a:ext uri="{FF2B5EF4-FFF2-40B4-BE49-F238E27FC236}">
                    <a16:creationId xmlns:a16="http://schemas.microsoft.com/office/drawing/2014/main" id="{8038670E-A77E-27ED-42DA-898C900DDCF2}"/>
                  </a:ext>
                </a:extLst>
              </p:cNvPr>
              <p:cNvSpPr>
                <a:spLocks noChangeShapeType="1"/>
              </p:cNvSpPr>
              <p:nvPr/>
            </p:nvSpPr>
            <p:spPr bwMode="auto">
              <a:xfrm>
                <a:off x="3021" y="1980"/>
                <a:ext cx="0" cy="270"/>
              </a:xfrm>
              <a:prstGeom prst="line">
                <a:avLst/>
              </a:prstGeom>
              <a:grpFill/>
              <a:ln w="28575">
                <a:solidFill>
                  <a:schemeClr val="accent4"/>
                </a:solidFill>
                <a:round/>
                <a:headEnd/>
                <a:tailEnd/>
              </a:ln>
            </p:spPr>
            <p:txBody>
              <a:bodyPr wrap="square">
                <a:noAutofit/>
              </a:bodyPr>
              <a:lstStyle/>
              <a:p>
                <a:endParaRPr lang="en-GB" sz="700"/>
              </a:p>
            </p:txBody>
          </p:sp>
        </p:grpSp>
      </p:grpSp>
      <p:grpSp>
        <p:nvGrpSpPr>
          <p:cNvPr id="74" name="Group 73">
            <a:extLst>
              <a:ext uri="{FF2B5EF4-FFF2-40B4-BE49-F238E27FC236}">
                <a16:creationId xmlns:a16="http://schemas.microsoft.com/office/drawing/2014/main" id="{9EC25F32-4DB6-4DAE-9C84-1ED329B96276}"/>
              </a:ext>
            </a:extLst>
          </p:cNvPr>
          <p:cNvGrpSpPr>
            <a:grpSpLocks/>
          </p:cNvGrpSpPr>
          <p:nvPr/>
        </p:nvGrpSpPr>
        <p:grpSpPr bwMode="auto">
          <a:xfrm>
            <a:off x="4745527" y="3710577"/>
            <a:ext cx="4789042" cy="411205"/>
            <a:chOff x="3386056" y="3837523"/>
            <a:chExt cx="4755386" cy="338967"/>
          </a:xfrm>
        </p:grpSpPr>
        <p:grpSp>
          <p:nvGrpSpPr>
            <p:cNvPr id="75" name="Group 14">
              <a:extLst>
                <a:ext uri="{FF2B5EF4-FFF2-40B4-BE49-F238E27FC236}">
                  <a16:creationId xmlns:a16="http://schemas.microsoft.com/office/drawing/2014/main" id="{4CD00863-7614-4976-A6EB-9533284EDB74}"/>
                </a:ext>
              </a:extLst>
            </p:cNvPr>
            <p:cNvGrpSpPr>
              <a:grpSpLocks/>
            </p:cNvGrpSpPr>
            <p:nvPr/>
          </p:nvGrpSpPr>
          <p:grpSpPr bwMode="auto">
            <a:xfrm>
              <a:off x="3386056" y="3956312"/>
              <a:ext cx="2150448" cy="148685"/>
              <a:chOff x="8335834" y="4119064"/>
              <a:chExt cx="2150448" cy="148685"/>
            </a:xfrm>
          </p:grpSpPr>
          <p:sp>
            <p:nvSpPr>
              <p:cNvPr id="77" name="Oval 11">
                <a:extLst>
                  <a:ext uri="{FF2B5EF4-FFF2-40B4-BE49-F238E27FC236}">
                    <a16:creationId xmlns:a16="http://schemas.microsoft.com/office/drawing/2014/main" id="{B1157114-5D25-4AAB-8182-20E14072FBCB}"/>
                  </a:ext>
                </a:extLst>
              </p:cNvPr>
              <p:cNvSpPr>
                <a:spLocks noChangeArrowheads="1"/>
              </p:cNvSpPr>
              <p:nvPr/>
            </p:nvSpPr>
            <p:spPr bwMode="auto">
              <a:xfrm>
                <a:off x="8335834" y="4119064"/>
                <a:ext cx="160641" cy="148685"/>
              </a:xfrm>
              <a:prstGeom prst="ellipse">
                <a:avLst/>
              </a:prstGeom>
              <a:solidFill>
                <a:schemeClr val="bg1"/>
              </a:solidFill>
              <a:ln w="38100" algn="ctr">
                <a:solidFill>
                  <a:schemeClr val="tx1"/>
                </a:solidFill>
                <a:round/>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cxnSp>
            <p:nvCxnSpPr>
              <p:cNvPr id="78" name="Straight Connector 13">
                <a:extLst>
                  <a:ext uri="{FF2B5EF4-FFF2-40B4-BE49-F238E27FC236}">
                    <a16:creationId xmlns:a16="http://schemas.microsoft.com/office/drawing/2014/main" id="{161D3DFF-6F39-4626-B9B6-B7D00169D269}"/>
                  </a:ext>
                </a:extLst>
              </p:cNvPr>
              <p:cNvCxnSpPr>
                <a:cxnSpLocks noChangeShapeType="1"/>
                <a:stCxn id="77" idx="6"/>
              </p:cNvCxnSpPr>
              <p:nvPr/>
            </p:nvCxnSpPr>
            <p:spPr bwMode="auto">
              <a:xfrm flipV="1">
                <a:off x="8496475" y="4172084"/>
                <a:ext cx="1989807" cy="2132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76" name="Text Box 80">
              <a:extLst>
                <a:ext uri="{FF2B5EF4-FFF2-40B4-BE49-F238E27FC236}">
                  <a16:creationId xmlns:a16="http://schemas.microsoft.com/office/drawing/2014/main" id="{6973F3C5-EE8F-4638-AFE1-EE5692D7F12B}"/>
                </a:ext>
              </a:extLst>
            </p:cNvPr>
            <p:cNvSpPr txBox="1">
              <a:spLocks noChangeArrowheads="1"/>
            </p:cNvSpPr>
            <p:nvPr/>
          </p:nvSpPr>
          <p:spPr bwMode="auto">
            <a:xfrm>
              <a:off x="5503288" y="3837523"/>
              <a:ext cx="2638154" cy="3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rgbClr val="666633"/>
                </a:buClr>
                <a:buSzPct val="110000"/>
              </a:pPr>
              <a:r>
                <a:rPr lang="en-GB" sz="1600" b="1" i="1" dirty="0">
                  <a:latin typeface="+mn-lt"/>
                </a:rPr>
                <a:t>Click on bar for advice</a:t>
              </a:r>
              <a:endParaRPr lang="en-GB" b="1" dirty="0">
                <a:latin typeface="+mn-lt"/>
              </a:endParaRPr>
            </a:p>
          </p:txBody>
        </p:sp>
      </p:grpSp>
      <p:grpSp>
        <p:nvGrpSpPr>
          <p:cNvPr id="66" name="Group 65">
            <a:extLst>
              <a:ext uri="{FF2B5EF4-FFF2-40B4-BE49-F238E27FC236}">
                <a16:creationId xmlns:a16="http://schemas.microsoft.com/office/drawing/2014/main" id="{5C725D82-8995-FE19-8FCC-8C38EFD5AC53}"/>
              </a:ext>
            </a:extLst>
          </p:cNvPr>
          <p:cNvGrpSpPr/>
          <p:nvPr/>
        </p:nvGrpSpPr>
        <p:grpSpPr>
          <a:xfrm>
            <a:off x="2850878" y="2929830"/>
            <a:ext cx="3342662" cy="2266705"/>
            <a:chOff x="2837685" y="3105453"/>
            <a:chExt cx="3342662" cy="2266705"/>
          </a:xfrm>
        </p:grpSpPr>
        <p:sp>
          <p:nvSpPr>
            <p:cNvPr id="166" name="Rectangle 147">
              <a:extLst>
                <a:ext uri="{FF2B5EF4-FFF2-40B4-BE49-F238E27FC236}">
                  <a16:creationId xmlns:a16="http://schemas.microsoft.com/office/drawing/2014/main" id="{F6A42AC0-123E-4932-BC52-BCDCB56F430A}"/>
                </a:ext>
              </a:extLst>
            </p:cNvPr>
            <p:cNvSpPr>
              <a:spLocks noChangeArrowheads="1"/>
            </p:cNvSpPr>
            <p:nvPr/>
          </p:nvSpPr>
          <p:spPr bwMode="auto">
            <a:xfrm>
              <a:off x="2837685" y="4121501"/>
              <a:ext cx="229211" cy="846707"/>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67" name="Rectangle 148">
              <a:extLst>
                <a:ext uri="{FF2B5EF4-FFF2-40B4-BE49-F238E27FC236}">
                  <a16:creationId xmlns:a16="http://schemas.microsoft.com/office/drawing/2014/main" id="{F59FBC29-079F-413D-B1AA-FCFAA929B2D5}"/>
                </a:ext>
              </a:extLst>
            </p:cNvPr>
            <p:cNvSpPr>
              <a:spLocks noChangeArrowheads="1"/>
            </p:cNvSpPr>
            <p:nvPr/>
          </p:nvSpPr>
          <p:spPr bwMode="auto">
            <a:xfrm>
              <a:off x="3433634" y="4643637"/>
              <a:ext cx="183369" cy="324571"/>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68" name="Rectangle 149">
              <a:extLst>
                <a:ext uri="{FF2B5EF4-FFF2-40B4-BE49-F238E27FC236}">
                  <a16:creationId xmlns:a16="http://schemas.microsoft.com/office/drawing/2014/main" id="{CE6F0398-38B9-41E7-9086-D103FAB7D3A0}"/>
                </a:ext>
              </a:extLst>
            </p:cNvPr>
            <p:cNvSpPr>
              <a:spLocks noChangeArrowheads="1"/>
            </p:cNvSpPr>
            <p:nvPr/>
          </p:nvSpPr>
          <p:spPr bwMode="auto">
            <a:xfrm>
              <a:off x="4075425" y="4827091"/>
              <a:ext cx="198650" cy="141118"/>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69" name="Rectangle 150">
              <a:extLst>
                <a:ext uri="{FF2B5EF4-FFF2-40B4-BE49-F238E27FC236}">
                  <a16:creationId xmlns:a16="http://schemas.microsoft.com/office/drawing/2014/main" id="{16D5E868-4B09-40E3-83F2-524E918FBF8E}"/>
                </a:ext>
              </a:extLst>
            </p:cNvPr>
            <p:cNvSpPr>
              <a:spLocks noChangeArrowheads="1"/>
            </p:cNvSpPr>
            <p:nvPr/>
          </p:nvSpPr>
          <p:spPr bwMode="auto">
            <a:xfrm>
              <a:off x="4701935" y="3105453"/>
              <a:ext cx="213930" cy="1862756"/>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70" name="Rectangle 152">
              <a:extLst>
                <a:ext uri="{FF2B5EF4-FFF2-40B4-BE49-F238E27FC236}">
                  <a16:creationId xmlns:a16="http://schemas.microsoft.com/office/drawing/2014/main" id="{C631666C-1ED9-4181-9A49-04BABC3159AE}"/>
                </a:ext>
              </a:extLst>
            </p:cNvPr>
            <p:cNvSpPr>
              <a:spLocks noChangeArrowheads="1"/>
            </p:cNvSpPr>
            <p:nvPr/>
          </p:nvSpPr>
          <p:spPr bwMode="auto">
            <a:xfrm>
              <a:off x="5292153" y="4925873"/>
              <a:ext cx="229211" cy="47627"/>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5" name="Rectangle 290" descr="Wide downward diagonal">
              <a:extLst>
                <a:ext uri="{FF2B5EF4-FFF2-40B4-BE49-F238E27FC236}">
                  <a16:creationId xmlns:a16="http://schemas.microsoft.com/office/drawing/2014/main" id="{2FC17A4B-B52D-42A0-BCAC-0352064B2521}"/>
                </a:ext>
              </a:extLst>
            </p:cNvPr>
            <p:cNvSpPr>
              <a:spLocks noChangeArrowheads="1"/>
            </p:cNvSpPr>
            <p:nvPr/>
          </p:nvSpPr>
          <p:spPr bwMode="auto">
            <a:xfrm>
              <a:off x="5962596" y="5003488"/>
              <a:ext cx="217751" cy="368670"/>
            </a:xfrm>
            <a:prstGeom prst="rect">
              <a:avLst/>
            </a:prstGeom>
            <a:pattFill prst="wdDnDiag">
              <a:fgClr>
                <a:srgbClr val="FFCC00"/>
              </a:fgClr>
              <a:bgClr>
                <a:schemeClr val="bg1"/>
              </a:bgClr>
            </a:pattFill>
            <a:ln w="9525">
              <a:solidFill>
                <a:srgbClr val="99CC00"/>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Tree>
    <p:extLst>
      <p:ext uri="{BB962C8B-B14F-4D97-AF65-F5344CB8AC3E}">
        <p14:creationId xmlns:p14="http://schemas.microsoft.com/office/powerpoint/2010/main" val="15476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1" grpId="0"/>
      <p:bldP spid="72" grpId="0"/>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893" y="3315611"/>
            <a:ext cx="1417047" cy="129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0">
            <a:extLst>
              <a:ext uri="{FF2B5EF4-FFF2-40B4-BE49-F238E27FC236}">
                <a16:creationId xmlns:a16="http://schemas.microsoft.com/office/drawing/2014/main" id="{8E3B0C8F-5F97-2B3D-B876-05F79E0046ED}"/>
              </a:ext>
            </a:extLst>
          </p:cNvPr>
          <p:cNvGrpSpPr>
            <a:grpSpLocks/>
          </p:cNvGrpSpPr>
          <p:nvPr/>
        </p:nvGrpSpPr>
        <p:grpSpPr bwMode="auto">
          <a:xfrm>
            <a:off x="200026" y="1408519"/>
            <a:ext cx="4591730" cy="2114550"/>
            <a:chOff x="2844" y="837"/>
            <a:chExt cx="2848" cy="1332"/>
          </a:xfrm>
        </p:grpSpPr>
        <p:pic>
          <p:nvPicPr>
            <p:cNvPr id="10" name="Picture 3" descr="overview of component lifecycle">
              <a:extLst>
                <a:ext uri="{FF2B5EF4-FFF2-40B4-BE49-F238E27FC236}">
                  <a16:creationId xmlns:a16="http://schemas.microsoft.com/office/drawing/2014/main" id="{55343600-058E-CA4A-7843-5D8A2C242188}"/>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5010" t="321" r="1280" b="56280"/>
            <a:stretch/>
          </p:blipFill>
          <p:spPr bwMode="auto">
            <a:xfrm>
              <a:off x="2844" y="1058"/>
              <a:ext cx="2848" cy="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a:extLst>
                <a:ext uri="{FF2B5EF4-FFF2-40B4-BE49-F238E27FC236}">
                  <a16:creationId xmlns:a16="http://schemas.microsoft.com/office/drawing/2014/main" id="{895764D0-BF0C-434D-0201-FD6ACE506A02}"/>
                </a:ext>
              </a:extLst>
            </p:cNvPr>
            <p:cNvSpPr txBox="1">
              <a:spLocks noChangeArrowheads="1"/>
            </p:cNvSpPr>
            <p:nvPr/>
          </p:nvSpPr>
          <p:spPr bwMode="auto">
            <a:xfrm>
              <a:off x="3598" y="837"/>
              <a:ext cx="15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a:t>The product life-cycle</a:t>
              </a:r>
            </a:p>
          </p:txBody>
        </p:sp>
      </p:grpSp>
      <p:pic>
        <p:nvPicPr>
          <p:cNvPr id="8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27838"/>
            <a:ext cx="774336" cy="87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12535C8-6FD0-202C-394B-CB4B041F811F}"/>
              </a:ext>
            </a:extLst>
          </p:cNvPr>
          <p:cNvSpPr>
            <a:spLocks noGrp="1"/>
          </p:cNvSpPr>
          <p:nvPr>
            <p:ph type="sldNum" sz="quarter" idx="11"/>
          </p:nvPr>
        </p:nvSpPr>
        <p:spPr>
          <a:xfrm>
            <a:off x="200026" y="6808653"/>
            <a:ext cx="2743200" cy="247724"/>
          </a:xfrm>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0F35E2EB-3697-F23B-0958-AF201ED6FD65}"/>
              </a:ext>
            </a:extLst>
          </p:cNvPr>
          <p:cNvSpPr>
            <a:spLocks noGrp="1"/>
          </p:cNvSpPr>
          <p:nvPr>
            <p:ph type="title"/>
          </p:nvPr>
        </p:nvSpPr>
        <p:spPr/>
        <p:txBody>
          <a:bodyPr/>
          <a:lstStyle/>
          <a:p>
            <a:r>
              <a:rPr lang="en-US" dirty="0"/>
              <a:t>A closer look at Product disposal and End-of-life – phase 4</a:t>
            </a:r>
            <a:endParaRPr lang="en-GB" dirty="0"/>
          </a:p>
        </p:txBody>
      </p:sp>
      <p:grpSp>
        <p:nvGrpSpPr>
          <p:cNvPr id="54" name="Group 21"/>
          <p:cNvGrpSpPr>
            <a:grpSpLocks/>
          </p:cNvGrpSpPr>
          <p:nvPr/>
        </p:nvGrpSpPr>
        <p:grpSpPr bwMode="auto">
          <a:xfrm>
            <a:off x="1177007" y="4648200"/>
            <a:ext cx="1489993" cy="1028893"/>
            <a:chOff x="2723" y="3383"/>
            <a:chExt cx="1111" cy="772"/>
          </a:xfrm>
        </p:grpSpPr>
        <p:pic>
          <p:nvPicPr>
            <p:cNvPr id="5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 y="3675"/>
              <a:ext cx="47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Elbow Connector 40"/>
            <p:cNvCxnSpPr>
              <a:cxnSpLocks noChangeShapeType="1"/>
            </p:cNvCxnSpPr>
            <p:nvPr/>
          </p:nvCxnSpPr>
          <p:spPr bwMode="auto">
            <a:xfrm rot="5400000">
              <a:off x="2807" y="3451"/>
              <a:ext cx="292" cy="156"/>
            </a:xfrm>
            <a:prstGeom prst="bentConnector3">
              <a:avLst>
                <a:gd name="adj1" fmla="val -2056"/>
              </a:avLst>
            </a:prstGeom>
            <a:noFill/>
            <a:ln w="38100" algn="ctr">
              <a:solidFill>
                <a:srgbClr val="00BC00"/>
              </a:solidFill>
              <a:prstDash val="sysDash"/>
              <a:round/>
              <a:headEnd/>
              <a:tailEnd type="triangle" w="lg" len="lg"/>
            </a:ln>
            <a:extLst>
              <a:ext uri="{909E8E84-426E-40DD-AFC4-6F175D3DCCD1}">
                <a14:hiddenFill xmlns:a14="http://schemas.microsoft.com/office/drawing/2010/main">
                  <a:noFill/>
                </a14:hiddenFill>
              </a:ext>
            </a:extLst>
          </p:spPr>
        </p:cxnSp>
        <p:sp>
          <p:nvSpPr>
            <p:cNvPr id="57" name="TextBox 56"/>
            <p:cNvSpPr txBox="1">
              <a:spLocks noChangeArrowheads="1"/>
            </p:cNvSpPr>
            <p:nvPr/>
          </p:nvSpPr>
          <p:spPr bwMode="auto">
            <a:xfrm>
              <a:off x="3034" y="3480"/>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dirty="0">
                  <a:latin typeface="+mn-lt"/>
                </a:rPr>
                <a:t>Combust</a:t>
              </a:r>
            </a:p>
          </p:txBody>
        </p:sp>
      </p:grpSp>
      <p:sp>
        <p:nvSpPr>
          <p:cNvPr id="12" name="Rectangle: Rounded Corners 11">
            <a:extLst>
              <a:ext uri="{FF2B5EF4-FFF2-40B4-BE49-F238E27FC236}">
                <a16:creationId xmlns:a16="http://schemas.microsoft.com/office/drawing/2014/main" id="{DA6FC2F4-A30D-9E70-302D-0E168B837707}"/>
              </a:ext>
            </a:extLst>
          </p:cNvPr>
          <p:cNvSpPr/>
          <p:nvPr/>
        </p:nvSpPr>
        <p:spPr>
          <a:xfrm>
            <a:off x="2091191" y="2330032"/>
            <a:ext cx="962026" cy="148934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9" name="Group 15"/>
          <p:cNvGrpSpPr>
            <a:grpSpLocks/>
          </p:cNvGrpSpPr>
          <p:nvPr/>
        </p:nvGrpSpPr>
        <p:grpSpPr bwMode="auto">
          <a:xfrm>
            <a:off x="2825062" y="4573371"/>
            <a:ext cx="1670738" cy="992908"/>
            <a:chOff x="3750" y="3375"/>
            <a:chExt cx="1157" cy="745"/>
          </a:xfrm>
        </p:grpSpPr>
        <p:grpSp>
          <p:nvGrpSpPr>
            <p:cNvPr id="80" name="Group 50"/>
            <p:cNvGrpSpPr>
              <a:grpSpLocks/>
            </p:cNvGrpSpPr>
            <p:nvPr/>
          </p:nvGrpSpPr>
          <p:grpSpPr bwMode="auto">
            <a:xfrm>
              <a:off x="3750" y="3635"/>
              <a:ext cx="588" cy="485"/>
              <a:chOff x="7350125" y="5613400"/>
              <a:chExt cx="933450" cy="769938"/>
            </a:xfrm>
          </p:grpSpPr>
          <p:pic>
            <p:nvPicPr>
              <p:cNvPr id="83"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0125" y="5649913"/>
                <a:ext cx="9334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49"/>
              <p:cNvSpPr>
                <a:spLocks noChangeArrowheads="1"/>
              </p:cNvSpPr>
              <p:nvPr/>
            </p:nvSpPr>
            <p:spPr bwMode="auto">
              <a:xfrm>
                <a:off x="7670800" y="5613400"/>
                <a:ext cx="368300" cy="366713"/>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cxnSp>
          <p:nvCxnSpPr>
            <p:cNvPr id="81" name="Elbow Connector 35"/>
            <p:cNvCxnSpPr>
              <a:cxnSpLocks noChangeShapeType="1"/>
            </p:cNvCxnSpPr>
            <p:nvPr/>
          </p:nvCxnSpPr>
          <p:spPr bwMode="auto">
            <a:xfrm rot="16200000" flipH="1">
              <a:off x="3808" y="3475"/>
              <a:ext cx="348" cy="148"/>
            </a:xfrm>
            <a:prstGeom prst="bentConnector3">
              <a:avLst>
                <a:gd name="adj1" fmla="val 1727"/>
              </a:avLst>
            </a:prstGeom>
            <a:noFill/>
            <a:ln w="38100" algn="ctr">
              <a:solidFill>
                <a:srgbClr val="00BC00"/>
              </a:solidFill>
              <a:prstDash val="sysDash"/>
              <a:round/>
              <a:headEnd/>
              <a:tailEnd type="triangle" w="lg" len="lg"/>
            </a:ln>
            <a:extLst>
              <a:ext uri="{909E8E84-426E-40DD-AFC4-6F175D3DCCD1}">
                <a14:hiddenFill xmlns:a14="http://schemas.microsoft.com/office/drawing/2010/main">
                  <a:noFill/>
                </a14:hiddenFill>
              </a:ext>
            </a:extLst>
          </p:spPr>
        </p:cxnSp>
        <p:sp>
          <p:nvSpPr>
            <p:cNvPr id="82" name="TextBox 55"/>
            <p:cNvSpPr txBox="1">
              <a:spLocks noChangeArrowheads="1"/>
            </p:cNvSpPr>
            <p:nvPr/>
          </p:nvSpPr>
          <p:spPr bwMode="auto">
            <a:xfrm>
              <a:off x="4107" y="3512"/>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dirty="0">
                  <a:latin typeface="+mn-lt"/>
                </a:rPr>
                <a:t>Landfill</a:t>
              </a:r>
            </a:p>
          </p:txBody>
        </p:sp>
      </p:grpSp>
      <p:pic>
        <p:nvPicPr>
          <p:cNvPr id="92"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486" y="2411997"/>
            <a:ext cx="1118188" cy="17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FD7F835A-F154-D65C-FA9A-9ACAB246D02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7508" r="34975" b="-1023"/>
          <a:stretch/>
        </p:blipFill>
        <p:spPr bwMode="auto">
          <a:xfrm>
            <a:off x="1787453" y="4334505"/>
            <a:ext cx="1155221" cy="48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BB9CD6-54B9-8168-19D3-982142AA2557}"/>
              </a:ext>
            </a:extLst>
          </p:cNvPr>
          <p:cNvSpPr txBox="1"/>
          <p:nvPr/>
        </p:nvSpPr>
        <p:spPr>
          <a:xfrm>
            <a:off x="4551139" y="862547"/>
            <a:ext cx="4713808" cy="3785652"/>
          </a:xfrm>
          <a:prstGeom prst="rect">
            <a:avLst/>
          </a:prstGeom>
          <a:noFill/>
        </p:spPr>
        <p:txBody>
          <a:bodyPr wrap="square">
            <a:spAutoFit/>
          </a:bodyPr>
          <a:lstStyle/>
          <a:p>
            <a:pPr marL="285750" indent="-285750">
              <a:buClr>
                <a:schemeClr val="accent1"/>
              </a:buClr>
              <a:buSzPct val="100000"/>
              <a:buFont typeface="Wingdings" panose="05000000000000000000" pitchFamily="2" charset="2"/>
              <a:buChar char="§"/>
              <a:defRPr/>
            </a:pPr>
            <a:r>
              <a:rPr lang="en-GB" sz="2400" dirty="0">
                <a:solidFill>
                  <a:schemeClr val="accent4"/>
                </a:solidFill>
              </a:rPr>
              <a:t>Landfill (not good – to avoid) </a:t>
            </a:r>
          </a:p>
          <a:p>
            <a:pPr marL="285750" indent="-285750">
              <a:buClr>
                <a:schemeClr val="accent1"/>
              </a:buClr>
              <a:buSzPct val="100000"/>
              <a:buFont typeface="Wingdings" panose="05000000000000000000" pitchFamily="2" charset="2"/>
              <a:buChar char="§"/>
              <a:defRPr/>
            </a:pPr>
            <a:r>
              <a:rPr lang="en-GB" sz="2400" dirty="0">
                <a:solidFill>
                  <a:schemeClr val="accent4"/>
                </a:solidFill>
              </a:rPr>
              <a:t>Combust (energy recovered but material lost)</a:t>
            </a:r>
          </a:p>
          <a:p>
            <a:pPr marL="285750" indent="-285750">
              <a:buClr>
                <a:schemeClr val="accent1"/>
              </a:buClr>
              <a:buSzPct val="100000"/>
              <a:buFont typeface="Wingdings" panose="05000000000000000000" pitchFamily="2" charset="2"/>
              <a:buChar char="§"/>
              <a:defRPr/>
            </a:pPr>
            <a:r>
              <a:rPr lang="en-GB" sz="2400" dirty="0">
                <a:solidFill>
                  <a:schemeClr val="accent4"/>
                </a:solidFill>
              </a:rPr>
              <a:t>Downcycle (non-functional)</a:t>
            </a:r>
          </a:p>
          <a:p>
            <a:pPr marL="285750" indent="-285750">
              <a:buClr>
                <a:schemeClr val="accent1"/>
              </a:buClr>
              <a:buSzPct val="100000"/>
              <a:buFont typeface="Wingdings" panose="05000000000000000000" pitchFamily="2" charset="2"/>
              <a:buChar char="§"/>
              <a:defRPr/>
            </a:pPr>
            <a:r>
              <a:rPr lang="en-GB" sz="2400" dirty="0">
                <a:solidFill>
                  <a:schemeClr val="accent4"/>
                </a:solidFill>
              </a:rPr>
              <a:t>Recycle (functional recycling)</a:t>
            </a:r>
          </a:p>
          <a:p>
            <a:pPr marL="285750" indent="-285750">
              <a:buClr>
                <a:schemeClr val="accent1"/>
              </a:buClr>
              <a:buSzPct val="100000"/>
              <a:buFont typeface="Wingdings" panose="05000000000000000000" pitchFamily="2" charset="2"/>
              <a:buChar char="§"/>
              <a:defRPr/>
            </a:pPr>
            <a:r>
              <a:rPr lang="en-GB" sz="2400" dirty="0">
                <a:solidFill>
                  <a:schemeClr val="accent4"/>
                </a:solidFill>
              </a:rPr>
              <a:t>Re-engineer/Upgrade (repair, modernize)</a:t>
            </a:r>
          </a:p>
          <a:p>
            <a:pPr marL="285750" indent="-285750">
              <a:buClr>
                <a:schemeClr val="accent1"/>
              </a:buClr>
              <a:buSzPct val="100000"/>
              <a:buFont typeface="Wingdings" panose="05000000000000000000" pitchFamily="2" charset="2"/>
              <a:buChar char="§"/>
              <a:defRPr/>
            </a:pPr>
            <a:r>
              <a:rPr lang="en-GB" sz="2400" dirty="0">
                <a:solidFill>
                  <a:schemeClr val="accent4"/>
                </a:solidFill>
              </a:rPr>
              <a:t>Re-use (second hand, inherit)</a:t>
            </a:r>
          </a:p>
          <a:p>
            <a:pPr marL="285750" indent="-285750">
              <a:buClr>
                <a:schemeClr val="accent1"/>
              </a:buClr>
              <a:buSzPct val="100000"/>
              <a:buFont typeface="Wingdings" panose="05000000000000000000" pitchFamily="2" charset="2"/>
              <a:buChar char="§"/>
              <a:defRPr/>
            </a:pPr>
            <a:r>
              <a:rPr lang="en-GB" sz="2400" dirty="0">
                <a:solidFill>
                  <a:srgbClr val="FFB71B"/>
                </a:solidFill>
              </a:rPr>
              <a:t>Sharing (carpool, electric scooters</a:t>
            </a:r>
          </a:p>
          <a:p>
            <a:pPr marL="285750" indent="-285750">
              <a:buClr>
                <a:schemeClr val="accent1"/>
              </a:buClr>
              <a:buSzPct val="100000"/>
              <a:buFont typeface="Wingdings" panose="05000000000000000000" pitchFamily="2" charset="2"/>
              <a:buChar char="§"/>
              <a:defRPr/>
            </a:pPr>
            <a:r>
              <a:rPr lang="en-GB" sz="2400" dirty="0">
                <a:solidFill>
                  <a:srgbClr val="FFB71B"/>
                </a:solidFill>
              </a:rPr>
              <a:t>Circularity – `next life:</a:t>
            </a:r>
          </a:p>
        </p:txBody>
      </p:sp>
      <p:pic>
        <p:nvPicPr>
          <p:cNvPr id="7" name="Picture 2" descr="circular-economy-system-diagram-technical-cycle">
            <a:extLst>
              <a:ext uri="{FF2B5EF4-FFF2-40B4-BE49-F238E27FC236}">
                <a16:creationId xmlns:a16="http://schemas.microsoft.com/office/drawing/2014/main" id="{F4E33014-0620-DD4F-007E-5686A72BFB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3833"/>
          <a:stretch>
            <a:fillRect/>
          </a:stretch>
        </p:blipFill>
        <p:spPr bwMode="auto">
          <a:xfrm>
            <a:off x="8678104" y="1821596"/>
            <a:ext cx="3260610" cy="3539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87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wipe(down)">
                                      <p:cBhvr>
                                        <p:cTn id="22" dur="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31685-F696-1F3F-E4A9-A93D213CDC3A}"/>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CFDD800D-FED5-AA36-55AF-4B4F7BC6C975}"/>
              </a:ext>
            </a:extLst>
          </p:cNvPr>
          <p:cNvSpPr>
            <a:spLocks noGrp="1"/>
          </p:cNvSpPr>
          <p:nvPr>
            <p:ph type="title"/>
          </p:nvPr>
        </p:nvSpPr>
        <p:spPr>
          <a:xfrm>
            <a:off x="609601" y="148581"/>
            <a:ext cx="11125199" cy="845837"/>
          </a:xfrm>
        </p:spPr>
        <p:txBody>
          <a:bodyPr/>
          <a:lstStyle/>
          <a:p>
            <a:r>
              <a:rPr lang="en-GB" dirty="0"/>
              <a:t>Add your own records, based on existing ones, to Eco Audit </a:t>
            </a:r>
          </a:p>
        </p:txBody>
      </p:sp>
      <p:grpSp>
        <p:nvGrpSpPr>
          <p:cNvPr id="5" name="Group 4">
            <a:extLst>
              <a:ext uri="{FF2B5EF4-FFF2-40B4-BE49-F238E27FC236}">
                <a16:creationId xmlns:a16="http://schemas.microsoft.com/office/drawing/2014/main" id="{850F76C5-00D3-B66E-2202-C3A061F29500}"/>
              </a:ext>
            </a:extLst>
          </p:cNvPr>
          <p:cNvGrpSpPr/>
          <p:nvPr/>
        </p:nvGrpSpPr>
        <p:grpSpPr>
          <a:xfrm>
            <a:off x="1536700" y="1300763"/>
            <a:ext cx="3481682" cy="4840553"/>
            <a:chOff x="609601" y="1828800"/>
            <a:chExt cx="2438399" cy="3390086"/>
          </a:xfrm>
        </p:grpSpPr>
        <p:pic>
          <p:nvPicPr>
            <p:cNvPr id="7" name="Picture 6">
              <a:extLst>
                <a:ext uri="{FF2B5EF4-FFF2-40B4-BE49-F238E27FC236}">
                  <a16:creationId xmlns:a16="http://schemas.microsoft.com/office/drawing/2014/main" id="{E37DD473-F3E6-CD0E-2889-AB6F34B0AD12}"/>
                </a:ext>
              </a:extLst>
            </p:cNvPr>
            <p:cNvPicPr>
              <a:picLocks noChangeAspect="1"/>
            </p:cNvPicPr>
            <p:nvPr/>
          </p:nvPicPr>
          <p:blipFill>
            <a:blip r:embed="rId3"/>
            <a:srcRect l="96" t="19" r="65628" b="20524"/>
            <a:stretch/>
          </p:blipFill>
          <p:spPr>
            <a:xfrm>
              <a:off x="609601" y="1828800"/>
              <a:ext cx="2438399" cy="3390086"/>
            </a:xfrm>
            <a:prstGeom prst="rect">
              <a:avLst/>
            </a:prstGeom>
            <a:ln>
              <a:solidFill>
                <a:srgbClr val="0070C0"/>
              </a:solidFill>
            </a:ln>
          </p:spPr>
        </p:pic>
        <p:sp>
          <p:nvSpPr>
            <p:cNvPr id="4" name="TextBox 3">
              <a:extLst>
                <a:ext uri="{FF2B5EF4-FFF2-40B4-BE49-F238E27FC236}">
                  <a16:creationId xmlns:a16="http://schemas.microsoft.com/office/drawing/2014/main" id="{F043C5E0-3742-3B85-D648-7C3112361D8C}"/>
                </a:ext>
              </a:extLst>
            </p:cNvPr>
            <p:cNvSpPr txBox="1"/>
            <p:nvPr/>
          </p:nvSpPr>
          <p:spPr>
            <a:xfrm>
              <a:off x="685847" y="4404360"/>
              <a:ext cx="801448" cy="258662"/>
            </a:xfrm>
            <a:prstGeom prst="rect">
              <a:avLst/>
            </a:prstGeom>
            <a:noFill/>
          </p:spPr>
          <p:txBody>
            <a:bodyPr wrap="none" rtlCol="0">
              <a:spAutoFit/>
            </a:bodyPr>
            <a:lstStyle/>
            <a:p>
              <a:r>
                <a:rPr lang="en-GB" dirty="0">
                  <a:solidFill>
                    <a:schemeClr val="accent1"/>
                  </a:solidFill>
                </a:rPr>
                <a:t>Right-click</a:t>
              </a:r>
            </a:p>
          </p:txBody>
        </p:sp>
      </p:grpSp>
      <p:pic>
        <p:nvPicPr>
          <p:cNvPr id="12" name="Picture 11">
            <a:extLst>
              <a:ext uri="{FF2B5EF4-FFF2-40B4-BE49-F238E27FC236}">
                <a16:creationId xmlns:a16="http://schemas.microsoft.com/office/drawing/2014/main" id="{81A19C15-D4C2-3893-EAAE-8BA3F0BFC801}"/>
              </a:ext>
            </a:extLst>
          </p:cNvPr>
          <p:cNvPicPr>
            <a:picLocks noChangeAspect="1"/>
          </p:cNvPicPr>
          <p:nvPr/>
        </p:nvPicPr>
        <p:blipFill>
          <a:blip r:embed="rId4"/>
          <a:stretch>
            <a:fillRect/>
          </a:stretch>
        </p:blipFill>
        <p:spPr>
          <a:xfrm>
            <a:off x="5638800" y="1298135"/>
            <a:ext cx="5095094" cy="3442943"/>
          </a:xfrm>
          <a:prstGeom prst="rect">
            <a:avLst/>
          </a:prstGeom>
        </p:spPr>
      </p:pic>
      <p:pic>
        <p:nvPicPr>
          <p:cNvPr id="6" name="Picture 5">
            <a:extLst>
              <a:ext uri="{FF2B5EF4-FFF2-40B4-BE49-F238E27FC236}">
                <a16:creationId xmlns:a16="http://schemas.microsoft.com/office/drawing/2014/main" id="{B54A6134-9F74-2E4F-F963-7DD21AD53ADF}"/>
              </a:ext>
            </a:extLst>
          </p:cNvPr>
          <p:cNvPicPr>
            <a:picLocks noChangeAspect="1"/>
          </p:cNvPicPr>
          <p:nvPr/>
        </p:nvPicPr>
        <p:blipFill>
          <a:blip r:embed="rId5"/>
          <a:srcRect/>
          <a:stretch/>
        </p:blipFill>
        <p:spPr>
          <a:xfrm>
            <a:off x="3281395" y="3368012"/>
            <a:ext cx="1760505" cy="2773304"/>
          </a:xfrm>
          <a:prstGeom prst="rect">
            <a:avLst/>
          </a:prstGeom>
        </p:spPr>
      </p:pic>
    </p:spTree>
    <p:extLst>
      <p:ext uri="{BB962C8B-B14F-4D97-AF65-F5344CB8AC3E}">
        <p14:creationId xmlns:p14="http://schemas.microsoft.com/office/powerpoint/2010/main" val="374157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D398B-7034-5A02-C422-FB82A3506AE4}"/>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B0B46241-33DE-0CA2-1CD2-5858A77AD38A}"/>
              </a:ext>
            </a:extLst>
          </p:cNvPr>
          <p:cNvSpPr>
            <a:spLocks noGrp="1"/>
          </p:cNvSpPr>
          <p:nvPr>
            <p:ph type="title"/>
          </p:nvPr>
        </p:nvSpPr>
        <p:spPr>
          <a:xfrm>
            <a:off x="609601" y="148581"/>
            <a:ext cx="11125199" cy="845837"/>
          </a:xfrm>
        </p:spPr>
        <p:txBody>
          <a:bodyPr/>
          <a:lstStyle/>
          <a:p>
            <a:r>
              <a:rPr lang="en-GB" dirty="0"/>
              <a:t>Both custom Materials and Processes can be included in Eco Audit</a:t>
            </a:r>
          </a:p>
        </p:txBody>
      </p:sp>
      <p:grpSp>
        <p:nvGrpSpPr>
          <p:cNvPr id="22" name="Group 21">
            <a:extLst>
              <a:ext uri="{FF2B5EF4-FFF2-40B4-BE49-F238E27FC236}">
                <a16:creationId xmlns:a16="http://schemas.microsoft.com/office/drawing/2014/main" id="{F92D7A45-D3FF-940C-42CC-F49A64D53A6D}"/>
              </a:ext>
            </a:extLst>
          </p:cNvPr>
          <p:cNvGrpSpPr/>
          <p:nvPr/>
        </p:nvGrpSpPr>
        <p:grpSpPr>
          <a:xfrm>
            <a:off x="2133600" y="914400"/>
            <a:ext cx="6934200" cy="5311633"/>
            <a:chOff x="-516589" y="2638250"/>
            <a:chExt cx="4707676" cy="3810000"/>
          </a:xfrm>
        </p:grpSpPr>
        <p:grpSp>
          <p:nvGrpSpPr>
            <p:cNvPr id="7" name="Group 6">
              <a:extLst>
                <a:ext uri="{FF2B5EF4-FFF2-40B4-BE49-F238E27FC236}">
                  <a16:creationId xmlns:a16="http://schemas.microsoft.com/office/drawing/2014/main" id="{498F18F6-3124-3B26-D7C9-F78DD7D83963}"/>
                </a:ext>
              </a:extLst>
            </p:cNvPr>
            <p:cNvGrpSpPr/>
            <p:nvPr/>
          </p:nvGrpSpPr>
          <p:grpSpPr>
            <a:xfrm>
              <a:off x="-516588" y="2638250"/>
              <a:ext cx="4707675" cy="3810000"/>
              <a:chOff x="2711276" y="2972460"/>
              <a:chExt cx="4707675" cy="3810000"/>
            </a:xfrm>
          </p:grpSpPr>
          <p:pic>
            <p:nvPicPr>
              <p:cNvPr id="4" name="Picture 3">
                <a:extLst>
                  <a:ext uri="{FF2B5EF4-FFF2-40B4-BE49-F238E27FC236}">
                    <a16:creationId xmlns:a16="http://schemas.microsoft.com/office/drawing/2014/main" id="{B3AA49FB-1D47-8AD7-45DF-90235AAEE37B}"/>
                  </a:ext>
                </a:extLst>
              </p:cNvPr>
              <p:cNvPicPr>
                <a:picLocks noChangeAspect="1"/>
              </p:cNvPicPr>
              <p:nvPr/>
            </p:nvPicPr>
            <p:blipFill rotWithShape="1">
              <a:blip r:embed="rId3"/>
              <a:srcRect l="33827" t="8930" b="1770"/>
              <a:stretch/>
            </p:blipFill>
            <p:spPr>
              <a:xfrm>
                <a:off x="2711276" y="2972460"/>
                <a:ext cx="4707675" cy="3810000"/>
              </a:xfrm>
              <a:prstGeom prst="rect">
                <a:avLst/>
              </a:prstGeom>
            </p:spPr>
          </p:pic>
          <p:cxnSp>
            <p:nvCxnSpPr>
              <p:cNvPr id="6" name="Straight Connector 5">
                <a:extLst>
                  <a:ext uri="{FF2B5EF4-FFF2-40B4-BE49-F238E27FC236}">
                    <a16:creationId xmlns:a16="http://schemas.microsoft.com/office/drawing/2014/main" id="{1326FB6F-B863-76C0-E2C6-3F9CDDA9DDA2}"/>
                  </a:ext>
                </a:extLst>
              </p:cNvPr>
              <p:cNvCxnSpPr>
                <a:cxnSpLocks/>
              </p:cNvCxnSpPr>
              <p:nvPr/>
            </p:nvCxnSpPr>
            <p:spPr>
              <a:xfrm>
                <a:off x="2711276" y="2972460"/>
                <a:ext cx="0" cy="3762550"/>
              </a:xfrm>
              <a:prstGeom prst="line">
                <a:avLst/>
              </a:prstGeom>
              <a:ln w="12700">
                <a:solidFill>
                  <a:srgbClr val="1C319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7D2BBCBE-1AD9-51CB-E2CF-7911C9E94F66}"/>
                </a:ext>
              </a:extLst>
            </p:cNvPr>
            <p:cNvCxnSpPr>
              <a:cxnSpLocks/>
            </p:cNvCxnSpPr>
            <p:nvPr/>
          </p:nvCxnSpPr>
          <p:spPr>
            <a:xfrm>
              <a:off x="-516589" y="2638250"/>
              <a:ext cx="4707676" cy="0"/>
            </a:xfrm>
            <a:prstGeom prst="line">
              <a:avLst/>
            </a:prstGeom>
            <a:ln w="12700">
              <a:solidFill>
                <a:srgbClr val="1C3190"/>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D4456809-A67A-A4C0-E4E2-2E688B7019D9}"/>
              </a:ext>
            </a:extLst>
          </p:cNvPr>
          <p:cNvPicPr>
            <a:picLocks noChangeAspect="1"/>
          </p:cNvPicPr>
          <p:nvPr/>
        </p:nvPicPr>
        <p:blipFill>
          <a:blip r:embed="rId4"/>
          <a:stretch>
            <a:fillRect/>
          </a:stretch>
        </p:blipFill>
        <p:spPr>
          <a:xfrm>
            <a:off x="3085834" y="3352800"/>
            <a:ext cx="2476766" cy="2597725"/>
          </a:xfrm>
          <a:prstGeom prst="rect">
            <a:avLst/>
          </a:prstGeom>
        </p:spPr>
      </p:pic>
      <p:pic>
        <p:nvPicPr>
          <p:cNvPr id="9" name="Picture 8">
            <a:extLst>
              <a:ext uri="{FF2B5EF4-FFF2-40B4-BE49-F238E27FC236}">
                <a16:creationId xmlns:a16="http://schemas.microsoft.com/office/drawing/2014/main" id="{7ACF1A35-EEDB-D565-4BB7-1219163199CF}"/>
              </a:ext>
            </a:extLst>
          </p:cNvPr>
          <p:cNvPicPr>
            <a:picLocks noChangeAspect="1"/>
          </p:cNvPicPr>
          <p:nvPr/>
        </p:nvPicPr>
        <p:blipFill>
          <a:blip r:embed="rId5"/>
          <a:stretch>
            <a:fillRect/>
          </a:stretch>
        </p:blipFill>
        <p:spPr>
          <a:xfrm>
            <a:off x="6898505" y="3389678"/>
            <a:ext cx="1105783" cy="1718627"/>
          </a:xfrm>
          <a:prstGeom prst="rect">
            <a:avLst/>
          </a:prstGeom>
        </p:spPr>
      </p:pic>
    </p:spTree>
    <p:extLst>
      <p:ext uri="{BB962C8B-B14F-4D97-AF65-F5344CB8AC3E}">
        <p14:creationId xmlns:p14="http://schemas.microsoft.com/office/powerpoint/2010/main" val="265539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914C62-3D8B-D00E-05A2-4F7098FC212E}"/>
              </a:ext>
            </a:extLst>
          </p:cNvPr>
          <p:cNvPicPr>
            <a:picLocks noChangeAspect="1"/>
          </p:cNvPicPr>
          <p:nvPr/>
        </p:nvPicPr>
        <p:blipFill>
          <a:blip r:embed="rId3"/>
          <a:stretch>
            <a:fillRect/>
          </a:stretch>
        </p:blipFill>
        <p:spPr>
          <a:xfrm>
            <a:off x="3091479" y="2239859"/>
            <a:ext cx="2743199" cy="3593289"/>
          </a:xfrm>
          <a:prstGeom prst="rect">
            <a:avLst/>
          </a:prstGeom>
          <a:ln>
            <a:solidFill>
              <a:srgbClr val="FFB71B"/>
            </a:solidFill>
          </a:ln>
        </p:spPr>
      </p:pic>
      <p:grpSp>
        <p:nvGrpSpPr>
          <p:cNvPr id="14338" name="Group 119"/>
          <p:cNvGrpSpPr>
            <a:grpSpLocks/>
          </p:cNvGrpSpPr>
          <p:nvPr/>
        </p:nvGrpSpPr>
        <p:grpSpPr bwMode="auto">
          <a:xfrm>
            <a:off x="1143001" y="963614"/>
            <a:ext cx="9783763" cy="739775"/>
            <a:chOff x="0" y="963614"/>
            <a:chExt cx="9783104" cy="739775"/>
          </a:xfrm>
        </p:grpSpPr>
        <p:grpSp>
          <p:nvGrpSpPr>
            <p:cNvPr id="14408" name="Group 9"/>
            <p:cNvGrpSpPr>
              <a:grpSpLocks/>
            </p:cNvGrpSpPr>
            <p:nvPr/>
          </p:nvGrpSpPr>
          <p:grpSpPr bwMode="auto">
            <a:xfrm>
              <a:off x="0" y="963614"/>
              <a:ext cx="9783104" cy="739775"/>
              <a:chOff x="0" y="767"/>
              <a:chExt cx="5689" cy="466"/>
            </a:xfrm>
          </p:grpSpPr>
          <p:sp>
            <p:nvSpPr>
              <p:cNvPr id="14412" name="Text Box 4"/>
              <p:cNvSpPr txBox="1">
                <a:spLocks noChangeArrowheads="1"/>
              </p:cNvSpPr>
              <p:nvPr/>
            </p:nvSpPr>
            <p:spPr bwMode="auto">
              <a:xfrm>
                <a:off x="0" y="767"/>
                <a:ext cx="51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Component name         Material                            	Process                 	      Mass (kg)         End of life</a:t>
                </a:r>
              </a:p>
            </p:txBody>
          </p:sp>
          <p:grpSp>
            <p:nvGrpSpPr>
              <p:cNvPr id="14413" name="Group 11"/>
              <p:cNvGrpSpPr>
                <a:grpSpLocks/>
              </p:cNvGrpSpPr>
              <p:nvPr/>
            </p:nvGrpSpPr>
            <p:grpSpPr bwMode="auto">
              <a:xfrm>
                <a:off x="68" y="1005"/>
                <a:ext cx="5621" cy="228"/>
                <a:chOff x="140" y="2214"/>
                <a:chExt cx="5621" cy="228"/>
              </a:xfrm>
            </p:grpSpPr>
            <p:sp>
              <p:nvSpPr>
                <p:cNvPr id="2" name="AutoShape 33"/>
                <p:cNvSpPr>
                  <a:spLocks noChangeArrowheads="1"/>
                </p:cNvSpPr>
                <p:nvPr/>
              </p:nvSpPr>
              <p:spPr bwMode="auto">
                <a:xfrm>
                  <a:off x="140" y="2220"/>
                  <a:ext cx="9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3" name="AutoShape 35"/>
                <p:cNvSpPr>
                  <a:spLocks noChangeArrowheads="1"/>
                </p:cNvSpPr>
                <p:nvPr/>
              </p:nvSpPr>
              <p:spPr bwMode="auto">
                <a:xfrm>
                  <a:off x="1207" y="2220"/>
                  <a:ext cx="12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4" name="AutoShape 40"/>
                <p:cNvSpPr>
                  <a:spLocks noChangeArrowheads="1"/>
                </p:cNvSpPr>
                <p:nvPr/>
              </p:nvSpPr>
              <p:spPr bwMode="auto">
                <a:xfrm>
                  <a:off x="2598" y="2214"/>
                  <a:ext cx="12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5" name="AutoShape 44"/>
                <p:cNvSpPr>
                  <a:spLocks noChangeArrowheads="1"/>
                </p:cNvSpPr>
                <p:nvPr/>
              </p:nvSpPr>
              <p:spPr bwMode="auto">
                <a:xfrm>
                  <a:off x="3982" y="2214"/>
                  <a:ext cx="65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 name="AutoShape 88"/>
                <p:cNvSpPr>
                  <a:spLocks noChangeArrowheads="1"/>
                </p:cNvSpPr>
                <p:nvPr/>
              </p:nvSpPr>
              <p:spPr bwMode="auto">
                <a:xfrm>
                  <a:off x="4738" y="2216"/>
                  <a:ext cx="102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4419" name="AutoShape 37"/>
                <p:cNvSpPr>
                  <a:spLocks noChangeArrowheads="1"/>
                </p:cNvSpPr>
                <p:nvPr/>
              </p:nvSpPr>
              <p:spPr bwMode="auto">
                <a:xfrm>
                  <a:off x="2212" y="2237"/>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0" name="AutoShape 37"/>
                <p:cNvSpPr>
                  <a:spLocks noChangeArrowheads="1"/>
                </p:cNvSpPr>
                <p:nvPr/>
              </p:nvSpPr>
              <p:spPr bwMode="auto">
                <a:xfrm>
                  <a:off x="3592" y="2218"/>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1" name="AutoShape 37"/>
                <p:cNvSpPr>
                  <a:spLocks noChangeArrowheads="1"/>
                </p:cNvSpPr>
                <p:nvPr/>
              </p:nvSpPr>
              <p:spPr bwMode="auto">
                <a:xfrm>
                  <a:off x="5528" y="2220"/>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grpSp>
        </p:grpSp>
        <p:sp>
          <p:nvSpPr>
            <p:cNvPr id="14409" name="Freeform 96"/>
            <p:cNvSpPr>
              <a:spLocks/>
            </p:cNvSpPr>
            <p:nvPr/>
          </p:nvSpPr>
          <p:spPr bwMode="auto">
            <a:xfrm>
              <a:off x="3772282" y="1493785"/>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0" name="Freeform 97"/>
            <p:cNvSpPr>
              <a:spLocks/>
            </p:cNvSpPr>
            <p:nvPr/>
          </p:nvSpPr>
          <p:spPr bwMode="auto">
            <a:xfrm>
              <a:off x="6138495" y="1474591"/>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1" name="Freeform 98"/>
            <p:cNvSpPr>
              <a:spLocks/>
            </p:cNvSpPr>
            <p:nvPr/>
          </p:nvSpPr>
          <p:spPr bwMode="auto">
            <a:xfrm>
              <a:off x="9473628" y="1474733"/>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sp>
        <p:nvSpPr>
          <p:cNvPr id="14379" name="Text Box 58"/>
          <p:cNvSpPr txBox="1">
            <a:spLocks noChangeArrowheads="1"/>
          </p:cNvSpPr>
          <p:nvPr/>
        </p:nvSpPr>
        <p:spPr bwMode="auto">
          <a:xfrm>
            <a:off x="571090" y="3727450"/>
            <a:ext cx="1880189"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600" b="1" i="1" dirty="0">
                <a:latin typeface="+mn-lt"/>
              </a:rPr>
              <a:t>Granta </a:t>
            </a:r>
            <a:r>
              <a:rPr lang="en-GB" sz="1600" b="1" i="1" dirty="0" err="1">
                <a:latin typeface="+mn-lt"/>
              </a:rPr>
              <a:t>EduPack</a:t>
            </a:r>
            <a:r>
              <a:rPr lang="en-GB" sz="1600" b="1" i="1" dirty="0">
                <a:latin typeface="+mn-lt"/>
              </a:rPr>
              <a:t> </a:t>
            </a:r>
          </a:p>
          <a:p>
            <a:pPr algn="ctr">
              <a:buClr>
                <a:srgbClr val="009B9B"/>
              </a:buClr>
              <a:buSzPct val="80000"/>
              <a:buFont typeface="Wingdings" panose="05000000000000000000" pitchFamily="2" charset="2"/>
              <a:buNone/>
            </a:pPr>
            <a:r>
              <a:rPr lang="en-GB" sz="1600" b="1" i="1" dirty="0">
                <a:latin typeface="+mn-lt"/>
              </a:rPr>
              <a:t>materials tree</a:t>
            </a:r>
          </a:p>
        </p:txBody>
      </p:sp>
      <p:grpSp>
        <p:nvGrpSpPr>
          <p:cNvPr id="9" name="Group 8">
            <a:extLst>
              <a:ext uri="{FF2B5EF4-FFF2-40B4-BE49-F238E27FC236}">
                <a16:creationId xmlns:a16="http://schemas.microsoft.com/office/drawing/2014/main" id="{894D5E2C-EA65-4E3B-B2B5-1E6D23521D33}"/>
              </a:ext>
            </a:extLst>
          </p:cNvPr>
          <p:cNvGrpSpPr>
            <a:grpSpLocks noChangeAspect="1"/>
          </p:cNvGrpSpPr>
          <p:nvPr/>
        </p:nvGrpSpPr>
        <p:grpSpPr>
          <a:xfrm>
            <a:off x="3106739" y="1703388"/>
            <a:ext cx="2074862" cy="1878013"/>
            <a:chOff x="3089348" y="1722092"/>
            <a:chExt cx="2321296" cy="2101069"/>
          </a:xfrm>
        </p:grpSpPr>
        <p:sp>
          <p:nvSpPr>
            <p:cNvPr id="14383" name="Rectangle 6"/>
            <p:cNvSpPr>
              <a:spLocks noChangeArrowheads="1"/>
            </p:cNvSpPr>
            <p:nvPr/>
          </p:nvSpPr>
          <p:spPr bwMode="auto">
            <a:xfrm>
              <a:off x="3089348" y="3213101"/>
              <a:ext cx="2321296" cy="6100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4381" name="Line 57"/>
            <p:cNvSpPr>
              <a:spLocks noChangeShapeType="1"/>
            </p:cNvSpPr>
            <p:nvPr/>
          </p:nvSpPr>
          <p:spPr bwMode="auto">
            <a:xfrm>
              <a:off x="5208929" y="1722092"/>
              <a:ext cx="0" cy="466725"/>
            </a:xfrm>
            <a:prstGeom prst="line">
              <a:avLst/>
            </a:prstGeom>
            <a:ln>
              <a:headEnd/>
              <a:tailEnd type="triangle" w="med" len="lg"/>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txBody>
            <a:bodyPr/>
            <a:lstStyle/>
            <a:p>
              <a:endParaRPr lang="en-GB"/>
            </a:p>
          </p:txBody>
        </p:sp>
      </p:grpSp>
      <p:sp>
        <p:nvSpPr>
          <p:cNvPr id="14342" name="Rectangle 2"/>
          <p:cNvSpPr>
            <a:spLocks noGrp="1" noChangeArrowheads="1"/>
          </p:cNvSpPr>
          <p:nvPr>
            <p:ph type="title"/>
          </p:nvPr>
        </p:nvSpPr>
        <p:spPr>
          <a:ln w="9525"/>
        </p:spPr>
        <p:txBody>
          <a:bodyPr/>
          <a:lstStyle/>
          <a:p>
            <a:r>
              <a:rPr lang="en-GB" dirty="0">
                <a:latin typeface="+mn-lt"/>
              </a:rPr>
              <a:t>Glass bottle with cap: Step 1.  Material and process energy / CO</a:t>
            </a:r>
            <a:r>
              <a:rPr lang="en-GB" baseline="-25000" dirty="0">
                <a:latin typeface="+mn-lt"/>
              </a:rPr>
              <a:t>2</a:t>
            </a:r>
          </a:p>
        </p:txBody>
      </p:sp>
      <p:sp>
        <p:nvSpPr>
          <p:cNvPr id="61458" name="Text Box 18"/>
          <p:cNvSpPr txBox="1">
            <a:spLocks noChangeArrowheads="1"/>
          </p:cNvSpPr>
          <p:nvPr/>
        </p:nvSpPr>
        <p:spPr bwMode="auto">
          <a:xfrm>
            <a:off x="1263650" y="1355725"/>
            <a:ext cx="147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Component 1</a:t>
            </a:r>
          </a:p>
        </p:txBody>
      </p:sp>
      <p:sp>
        <p:nvSpPr>
          <p:cNvPr id="61485" name="Text Box 45"/>
          <p:cNvSpPr txBox="1">
            <a:spLocks noChangeArrowheads="1"/>
          </p:cNvSpPr>
          <p:nvPr/>
        </p:nvSpPr>
        <p:spPr bwMode="auto">
          <a:xfrm>
            <a:off x="3106738" y="1374775"/>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Aluminum alloys</a:t>
            </a:r>
          </a:p>
        </p:txBody>
      </p:sp>
      <p:sp>
        <p:nvSpPr>
          <p:cNvPr id="61486" name="Text Box 46"/>
          <p:cNvSpPr txBox="1">
            <a:spLocks noChangeArrowheads="1"/>
          </p:cNvSpPr>
          <p:nvPr/>
        </p:nvSpPr>
        <p:spPr bwMode="auto">
          <a:xfrm>
            <a:off x="5619751" y="1377949"/>
            <a:ext cx="136783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dirty="0">
                <a:latin typeface="+mn-lt"/>
              </a:rPr>
              <a:t>Forging/Rolling</a:t>
            </a:r>
          </a:p>
        </p:txBody>
      </p:sp>
      <p:sp>
        <p:nvSpPr>
          <p:cNvPr id="61487" name="Text Box 47"/>
          <p:cNvSpPr txBox="1">
            <a:spLocks noChangeArrowheads="1"/>
          </p:cNvSpPr>
          <p:nvPr/>
        </p:nvSpPr>
        <p:spPr bwMode="auto">
          <a:xfrm>
            <a:off x="8058150" y="13557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US" sz="1600" b="1" i="1" dirty="0">
                <a:latin typeface="+mn-lt"/>
              </a:rPr>
              <a:t>0.002</a:t>
            </a:r>
            <a:endParaRPr lang="en-GB" sz="1600" b="1" i="1" dirty="0">
              <a:latin typeface="+mn-lt"/>
            </a:endParaRPr>
          </a:p>
        </p:txBody>
      </p:sp>
      <p:sp>
        <p:nvSpPr>
          <p:cNvPr id="61540" name="Text Box 100"/>
          <p:cNvSpPr txBox="1">
            <a:spLocks noChangeArrowheads="1"/>
          </p:cNvSpPr>
          <p:nvPr/>
        </p:nvSpPr>
        <p:spPr bwMode="auto">
          <a:xfrm>
            <a:off x="9248776" y="1355725"/>
            <a:ext cx="118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Recycle</a:t>
            </a:r>
          </a:p>
        </p:txBody>
      </p:sp>
      <p:grpSp>
        <p:nvGrpSpPr>
          <p:cNvPr id="18" name="Group 93"/>
          <p:cNvGrpSpPr>
            <a:grpSpLocks/>
          </p:cNvGrpSpPr>
          <p:nvPr/>
        </p:nvGrpSpPr>
        <p:grpSpPr bwMode="auto">
          <a:xfrm>
            <a:off x="6757989" y="1609726"/>
            <a:ext cx="1616075" cy="2117725"/>
            <a:chOff x="4425" y="2798"/>
            <a:chExt cx="940" cy="1334"/>
          </a:xfrm>
        </p:grpSpPr>
        <p:sp>
          <p:nvSpPr>
            <p:cNvPr id="14363" name="Text Box 88"/>
            <p:cNvSpPr txBox="1">
              <a:spLocks noChangeArrowheads="1"/>
            </p:cNvSpPr>
            <p:nvPr/>
          </p:nvSpPr>
          <p:spPr bwMode="auto">
            <a:xfrm>
              <a:off x="4425" y="3143"/>
              <a:ext cx="940" cy="989"/>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tx1"/>
                </a:buClr>
                <a:buSzPct val="120000"/>
                <a:buFontTx/>
                <a:buChar char="•"/>
              </a:pPr>
              <a:r>
                <a:rPr lang="en-GB" sz="1200" b="1" dirty="0">
                  <a:latin typeface="+mn-lt"/>
                </a:rPr>
                <a:t> Casting</a:t>
              </a:r>
            </a:p>
            <a:p>
              <a:pPr>
                <a:spcBef>
                  <a:spcPct val="20000"/>
                </a:spcBef>
                <a:spcAft>
                  <a:spcPct val="20000"/>
                </a:spcAft>
                <a:buClr>
                  <a:schemeClr val="tx1"/>
                </a:buClr>
                <a:buSzPct val="120000"/>
                <a:buFontTx/>
                <a:buChar char="•"/>
              </a:pPr>
              <a:r>
                <a:rPr lang="en-GB" sz="1200" b="1" dirty="0">
                  <a:latin typeface="+mn-lt"/>
                </a:rPr>
                <a:t> Forging / rolling</a:t>
              </a:r>
            </a:p>
            <a:p>
              <a:pPr>
                <a:spcBef>
                  <a:spcPct val="20000"/>
                </a:spcBef>
                <a:spcAft>
                  <a:spcPct val="20000"/>
                </a:spcAft>
                <a:buClr>
                  <a:schemeClr val="tx1"/>
                </a:buClr>
                <a:buSzPct val="120000"/>
                <a:buFontTx/>
                <a:buChar char="•"/>
              </a:pPr>
              <a:r>
                <a:rPr lang="en-GB" sz="1200" b="1" dirty="0">
                  <a:latin typeface="+mn-lt"/>
                </a:rPr>
                <a:t> Extrusion</a:t>
              </a:r>
            </a:p>
            <a:p>
              <a:pPr>
                <a:spcBef>
                  <a:spcPct val="20000"/>
                </a:spcBef>
                <a:spcAft>
                  <a:spcPct val="20000"/>
                </a:spcAft>
                <a:buClr>
                  <a:schemeClr val="tx1"/>
                </a:buClr>
                <a:buSzPct val="120000"/>
                <a:buFontTx/>
                <a:buChar char="•"/>
              </a:pPr>
              <a:r>
                <a:rPr lang="en-GB" sz="1200" b="1" dirty="0">
                  <a:latin typeface="+mn-lt"/>
                </a:rPr>
                <a:t> Wire drawing</a:t>
              </a:r>
            </a:p>
            <a:p>
              <a:pPr>
                <a:spcBef>
                  <a:spcPct val="20000"/>
                </a:spcBef>
                <a:spcAft>
                  <a:spcPct val="20000"/>
                </a:spcAft>
                <a:buClr>
                  <a:schemeClr val="tx1"/>
                </a:buClr>
                <a:buSzPct val="120000"/>
                <a:buFontTx/>
                <a:buChar char="•"/>
              </a:pPr>
              <a:r>
                <a:rPr lang="en-GB" sz="1200" b="1" dirty="0">
                  <a:latin typeface="+mn-lt"/>
                </a:rPr>
                <a:t> Powder forming</a:t>
              </a:r>
            </a:p>
            <a:p>
              <a:pPr>
                <a:spcBef>
                  <a:spcPct val="20000"/>
                </a:spcBef>
                <a:spcAft>
                  <a:spcPct val="20000"/>
                </a:spcAft>
                <a:buClr>
                  <a:schemeClr val="tx1"/>
                </a:buClr>
                <a:buSzPct val="120000"/>
                <a:buFontTx/>
                <a:buChar char="•"/>
              </a:pPr>
              <a:r>
                <a:rPr lang="en-GB" sz="1200" b="1" dirty="0">
                  <a:latin typeface="+mn-lt"/>
                </a:rPr>
                <a:t> Vapor methods</a:t>
              </a:r>
            </a:p>
          </p:txBody>
        </p:sp>
        <p:sp>
          <p:nvSpPr>
            <p:cNvPr id="14364" name="Rectangle 64"/>
            <p:cNvSpPr>
              <a:spLocks noChangeArrowheads="1"/>
            </p:cNvSpPr>
            <p:nvPr/>
          </p:nvSpPr>
          <p:spPr bwMode="auto">
            <a:xfrm>
              <a:off x="4436" y="3309"/>
              <a:ext cx="745" cy="15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400" b="1">
                <a:latin typeface="+mn-lt"/>
              </a:endParaRPr>
            </a:p>
          </p:txBody>
        </p:sp>
        <p:sp>
          <p:nvSpPr>
            <p:cNvPr id="14365" name="Line 63"/>
            <p:cNvSpPr>
              <a:spLocks noChangeShapeType="1"/>
            </p:cNvSpPr>
            <p:nvPr/>
          </p:nvSpPr>
          <p:spPr bwMode="auto">
            <a:xfrm>
              <a:off x="4779" y="2798"/>
              <a:ext cx="0" cy="294"/>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nvGrpSpPr>
          <p:cNvPr id="19" name="Group 100"/>
          <p:cNvGrpSpPr>
            <a:grpSpLocks/>
          </p:cNvGrpSpPr>
          <p:nvPr/>
        </p:nvGrpSpPr>
        <p:grpSpPr bwMode="auto">
          <a:xfrm>
            <a:off x="9364916" y="1628775"/>
            <a:ext cx="1667540" cy="2906713"/>
            <a:chOff x="8221810" y="1628800"/>
            <a:chExt cx="1667659" cy="2906688"/>
          </a:xfrm>
        </p:grpSpPr>
        <p:grpSp>
          <p:nvGrpSpPr>
            <p:cNvPr id="14354" name="Group 95"/>
            <p:cNvGrpSpPr>
              <a:grpSpLocks/>
            </p:cNvGrpSpPr>
            <p:nvPr/>
          </p:nvGrpSpPr>
          <p:grpSpPr bwMode="auto">
            <a:xfrm>
              <a:off x="8221810" y="1708150"/>
              <a:ext cx="1667659" cy="2827338"/>
              <a:chOff x="4781" y="1076"/>
              <a:chExt cx="969" cy="1781"/>
            </a:xfrm>
          </p:grpSpPr>
          <p:grpSp>
            <p:nvGrpSpPr>
              <p:cNvPr id="14356" name="Group 61"/>
              <p:cNvGrpSpPr>
                <a:grpSpLocks/>
              </p:cNvGrpSpPr>
              <p:nvPr/>
            </p:nvGrpSpPr>
            <p:grpSpPr bwMode="auto">
              <a:xfrm>
                <a:off x="4781" y="1076"/>
                <a:ext cx="969" cy="1781"/>
                <a:chOff x="4150" y="2460"/>
                <a:chExt cx="969" cy="1781"/>
              </a:xfrm>
            </p:grpSpPr>
            <p:sp>
              <p:nvSpPr>
                <p:cNvPr id="14358" name="Text Box 107"/>
                <p:cNvSpPr txBox="1">
                  <a:spLocks noChangeArrowheads="1"/>
                </p:cNvSpPr>
                <p:nvPr/>
              </p:nvSpPr>
              <p:spPr bwMode="auto">
                <a:xfrm>
                  <a:off x="4230" y="3848"/>
                  <a:ext cx="685"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600" b="1" i="1">
                      <a:latin typeface="+mn-lt"/>
                    </a:rPr>
                    <a:t>End of life</a:t>
                  </a:r>
                </a:p>
                <a:p>
                  <a:pPr algn="ctr">
                    <a:buClr>
                      <a:srgbClr val="009B9B"/>
                    </a:buClr>
                    <a:buSzPct val="80000"/>
                    <a:buFont typeface="Wingdings" panose="05000000000000000000" pitchFamily="2" charset="2"/>
                    <a:buNone/>
                  </a:pPr>
                  <a:r>
                    <a:rPr lang="en-GB" sz="1600" b="1" i="1">
                      <a:latin typeface="+mn-lt"/>
                    </a:rPr>
                    <a:t>options</a:t>
                  </a:r>
                </a:p>
              </p:txBody>
            </p:sp>
            <p:grpSp>
              <p:nvGrpSpPr>
                <p:cNvPr id="14359" name="Group 63"/>
                <p:cNvGrpSpPr>
                  <a:grpSpLocks/>
                </p:cNvGrpSpPr>
                <p:nvPr/>
              </p:nvGrpSpPr>
              <p:grpSpPr bwMode="auto">
                <a:xfrm>
                  <a:off x="4150" y="2460"/>
                  <a:ext cx="969" cy="1321"/>
                  <a:chOff x="4150" y="2460"/>
                  <a:chExt cx="969" cy="1321"/>
                </a:xfrm>
              </p:grpSpPr>
              <p:sp>
                <p:nvSpPr>
                  <p:cNvPr id="14360" name="Text Box 109"/>
                  <p:cNvSpPr txBox="1">
                    <a:spLocks noChangeArrowheads="1"/>
                  </p:cNvSpPr>
                  <p:nvPr/>
                </p:nvSpPr>
                <p:spPr bwMode="auto">
                  <a:xfrm>
                    <a:off x="4150" y="2637"/>
                    <a:ext cx="969" cy="1144"/>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SzPct val="135000"/>
                      <a:buFontTx/>
                      <a:buChar char="•"/>
                    </a:pPr>
                    <a:r>
                      <a:rPr lang="en-GB" sz="1400" b="1" dirty="0">
                        <a:latin typeface="+mn-lt"/>
                      </a:rPr>
                      <a:t>  Landfill</a:t>
                    </a:r>
                  </a:p>
                  <a:p>
                    <a:pPr>
                      <a:spcBef>
                        <a:spcPct val="20000"/>
                      </a:spcBef>
                      <a:spcAft>
                        <a:spcPct val="20000"/>
                      </a:spcAft>
                      <a:buClr>
                        <a:schemeClr val="tx1"/>
                      </a:buClr>
                      <a:buSzPct val="135000"/>
                      <a:buFontTx/>
                      <a:buChar char="•"/>
                    </a:pPr>
                    <a:r>
                      <a:rPr lang="en-GB" sz="1400" b="1" dirty="0">
                        <a:latin typeface="+mn-lt"/>
                      </a:rPr>
                      <a:t>  Downcycle</a:t>
                    </a:r>
                  </a:p>
                  <a:p>
                    <a:pPr>
                      <a:spcBef>
                        <a:spcPct val="20000"/>
                      </a:spcBef>
                      <a:spcAft>
                        <a:spcPct val="20000"/>
                      </a:spcAft>
                      <a:buClr>
                        <a:schemeClr val="tx1"/>
                      </a:buClr>
                      <a:buSzPct val="135000"/>
                      <a:buFontTx/>
                      <a:buChar char="•"/>
                    </a:pPr>
                    <a:r>
                      <a:rPr lang="en-GB" sz="1400" b="1" dirty="0">
                        <a:latin typeface="+mn-lt"/>
                      </a:rPr>
                      <a:t>  Recycle     </a:t>
                    </a:r>
                  </a:p>
                  <a:p>
                    <a:pPr>
                      <a:spcBef>
                        <a:spcPct val="20000"/>
                      </a:spcBef>
                      <a:spcAft>
                        <a:spcPct val="20000"/>
                      </a:spcAft>
                      <a:buClr>
                        <a:schemeClr val="tx1"/>
                      </a:buClr>
                      <a:buSzPct val="135000"/>
                      <a:buFontTx/>
                      <a:buChar char="•"/>
                    </a:pPr>
                    <a:r>
                      <a:rPr lang="en-GB" sz="1400" b="1" dirty="0">
                        <a:latin typeface="+mn-lt"/>
                      </a:rPr>
                      <a:t>  Re-manufacture</a:t>
                    </a:r>
                  </a:p>
                  <a:p>
                    <a:pPr>
                      <a:spcBef>
                        <a:spcPct val="20000"/>
                      </a:spcBef>
                      <a:spcAft>
                        <a:spcPct val="20000"/>
                      </a:spcAft>
                      <a:buClr>
                        <a:schemeClr val="tx1"/>
                      </a:buClr>
                      <a:buSzPct val="135000"/>
                      <a:buFontTx/>
                      <a:buChar char="•"/>
                    </a:pPr>
                    <a:r>
                      <a:rPr lang="en-GB" sz="1400" b="1" dirty="0">
                        <a:latin typeface="+mn-lt"/>
                      </a:rPr>
                      <a:t>  Reuse</a:t>
                    </a:r>
                  </a:p>
                  <a:p>
                    <a:pPr>
                      <a:spcBef>
                        <a:spcPct val="20000"/>
                      </a:spcBef>
                      <a:spcAft>
                        <a:spcPct val="20000"/>
                      </a:spcAft>
                      <a:buClr>
                        <a:schemeClr val="tx1"/>
                      </a:buClr>
                      <a:buSzPct val="135000"/>
                      <a:buFontTx/>
                      <a:buChar char="•"/>
                    </a:pPr>
                    <a:r>
                      <a:rPr lang="en-GB" sz="1400" b="1" dirty="0">
                        <a:latin typeface="+mn-lt"/>
                      </a:rPr>
                      <a:t>  None</a:t>
                    </a:r>
                  </a:p>
                </p:txBody>
              </p:sp>
              <p:sp>
                <p:nvSpPr>
                  <p:cNvPr id="14361" name="Line 105"/>
                  <p:cNvSpPr>
                    <a:spLocks noChangeShapeType="1"/>
                  </p:cNvSpPr>
                  <p:nvPr/>
                </p:nvSpPr>
                <p:spPr bwMode="auto">
                  <a:xfrm>
                    <a:off x="4921" y="2460"/>
                    <a:ext cx="0" cy="2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triangle" w="med" len="lg"/>
                      </a14:hiddenLine>
                    </a:ext>
                  </a:extLst>
                </p:spPr>
                <p:txBody>
                  <a:bodyPr/>
                  <a:lstStyle/>
                  <a:p>
                    <a:endParaRPr lang="en-GB"/>
                  </a:p>
                </p:txBody>
              </p:sp>
              <p:sp>
                <p:nvSpPr>
                  <p:cNvPr id="14362" name="Rectangle 106"/>
                  <p:cNvSpPr>
                    <a:spLocks noChangeArrowheads="1"/>
                  </p:cNvSpPr>
                  <p:nvPr/>
                </p:nvSpPr>
                <p:spPr bwMode="auto">
                  <a:xfrm>
                    <a:off x="4176" y="3001"/>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sp>
            <p:nvSpPr>
              <p:cNvPr id="14357" name="Rectangle 94"/>
              <p:cNvSpPr>
                <a:spLocks noChangeArrowheads="1"/>
              </p:cNvSpPr>
              <p:nvPr/>
            </p:nvSpPr>
            <p:spPr bwMode="auto">
              <a:xfrm>
                <a:off x="4817" y="1624"/>
                <a:ext cx="750"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sp>
          <p:nvSpPr>
            <p:cNvPr id="14355" name="Line 63"/>
            <p:cNvSpPr>
              <a:spLocks noChangeShapeType="1"/>
            </p:cNvSpPr>
            <p:nvPr/>
          </p:nvSpPr>
          <p:spPr bwMode="auto">
            <a:xfrm>
              <a:off x="9588515" y="1628800"/>
              <a:ext cx="0" cy="466725"/>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7" name="Slide Number Placeholder 6">
            <a:extLst>
              <a:ext uri="{FF2B5EF4-FFF2-40B4-BE49-F238E27FC236}">
                <a16:creationId xmlns:a16="http://schemas.microsoft.com/office/drawing/2014/main" id="{7697CDC4-CC37-490C-B4A3-5DD015D0BBBC}"/>
              </a:ext>
            </a:extLst>
          </p:cNvPr>
          <p:cNvSpPr>
            <a:spLocks noGrp="1"/>
          </p:cNvSpPr>
          <p:nvPr>
            <p:ph type="sldNum" sz="quarter" idx="11"/>
          </p:nvPr>
        </p:nvSpPr>
        <p:spPr/>
        <p:txBody>
          <a:bodyPr/>
          <a:lstStyle/>
          <a:p>
            <a:fld id="{F0D23093-2AB0-F74C-B865-1A12A15B650E}" type="slidenum">
              <a:rPr lang="en-US" smtClean="0"/>
              <a:pPr/>
              <a:t>27</a:t>
            </a:fld>
            <a:endParaRPr lang="en-US" dirty="0"/>
          </a:p>
        </p:txBody>
      </p:sp>
    </p:spTree>
    <p:extLst>
      <p:ext uri="{BB962C8B-B14F-4D97-AF65-F5344CB8AC3E}">
        <p14:creationId xmlns:p14="http://schemas.microsoft.com/office/powerpoint/2010/main" val="1625347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79"/>
                                        </p:tgtEl>
                                        <p:attrNameLst>
                                          <p:attrName>style.visibility</p:attrName>
                                        </p:attrNameLst>
                                      </p:cBhvr>
                                      <p:to>
                                        <p:strVal val="visible"/>
                                      </p:to>
                                    </p:set>
                                  </p:childTnLst>
                                  <p:subTnLst>
                                    <p:set>
                                      <p:cBhvr override="childStyle">
                                        <p:cTn dur="1" fill="hold" display="0" masterRel="nextClick" afterEffect="1"/>
                                        <p:tgtEl>
                                          <p:spTgt spid="1437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9" grpId="0"/>
      <p:bldP spid="61458" grpId="0" autoUpdateAnimBg="0"/>
      <p:bldP spid="61485" grpId="0" autoUpdateAnimBg="0"/>
      <p:bldP spid="61486" grpId="0" autoUpdateAnimBg="0"/>
      <p:bldP spid="61487" grpId="0" autoUpdateAnimBg="0"/>
      <p:bldP spid="6154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19"/>
          <p:cNvGrpSpPr>
            <a:grpSpLocks/>
          </p:cNvGrpSpPr>
          <p:nvPr/>
        </p:nvGrpSpPr>
        <p:grpSpPr bwMode="auto">
          <a:xfrm>
            <a:off x="1143001" y="963614"/>
            <a:ext cx="9783763" cy="739775"/>
            <a:chOff x="0" y="963614"/>
            <a:chExt cx="9783104" cy="739775"/>
          </a:xfrm>
        </p:grpSpPr>
        <p:grpSp>
          <p:nvGrpSpPr>
            <p:cNvPr id="14408" name="Group 9"/>
            <p:cNvGrpSpPr>
              <a:grpSpLocks/>
            </p:cNvGrpSpPr>
            <p:nvPr/>
          </p:nvGrpSpPr>
          <p:grpSpPr bwMode="auto">
            <a:xfrm>
              <a:off x="0" y="963614"/>
              <a:ext cx="9783104" cy="739775"/>
              <a:chOff x="0" y="767"/>
              <a:chExt cx="5689" cy="466"/>
            </a:xfrm>
          </p:grpSpPr>
          <p:sp>
            <p:nvSpPr>
              <p:cNvPr id="14412" name="Text Box 4"/>
              <p:cNvSpPr txBox="1">
                <a:spLocks noChangeArrowheads="1"/>
              </p:cNvSpPr>
              <p:nvPr/>
            </p:nvSpPr>
            <p:spPr bwMode="auto">
              <a:xfrm>
                <a:off x="0" y="767"/>
                <a:ext cx="51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Component name         Material                           	Process                      	      Mass (kg)         End of life</a:t>
                </a:r>
              </a:p>
            </p:txBody>
          </p:sp>
          <p:grpSp>
            <p:nvGrpSpPr>
              <p:cNvPr id="14413" name="Group 11"/>
              <p:cNvGrpSpPr>
                <a:grpSpLocks/>
              </p:cNvGrpSpPr>
              <p:nvPr/>
            </p:nvGrpSpPr>
            <p:grpSpPr bwMode="auto">
              <a:xfrm>
                <a:off x="68" y="1005"/>
                <a:ext cx="5621" cy="228"/>
                <a:chOff x="140" y="2214"/>
                <a:chExt cx="5621" cy="228"/>
              </a:xfrm>
            </p:grpSpPr>
            <p:sp>
              <p:nvSpPr>
                <p:cNvPr id="2" name="AutoShape 33"/>
                <p:cNvSpPr>
                  <a:spLocks noChangeArrowheads="1"/>
                </p:cNvSpPr>
                <p:nvPr/>
              </p:nvSpPr>
              <p:spPr bwMode="auto">
                <a:xfrm>
                  <a:off x="140" y="2220"/>
                  <a:ext cx="9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3" name="AutoShape 35"/>
                <p:cNvSpPr>
                  <a:spLocks noChangeArrowheads="1"/>
                </p:cNvSpPr>
                <p:nvPr/>
              </p:nvSpPr>
              <p:spPr bwMode="auto">
                <a:xfrm>
                  <a:off x="1207" y="2220"/>
                  <a:ext cx="12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4" name="AutoShape 40"/>
                <p:cNvSpPr>
                  <a:spLocks noChangeArrowheads="1"/>
                </p:cNvSpPr>
                <p:nvPr/>
              </p:nvSpPr>
              <p:spPr bwMode="auto">
                <a:xfrm>
                  <a:off x="2598" y="2214"/>
                  <a:ext cx="12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5" name="AutoShape 44"/>
                <p:cNvSpPr>
                  <a:spLocks noChangeArrowheads="1"/>
                </p:cNvSpPr>
                <p:nvPr/>
              </p:nvSpPr>
              <p:spPr bwMode="auto">
                <a:xfrm>
                  <a:off x="3982" y="2214"/>
                  <a:ext cx="65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 name="AutoShape 88"/>
                <p:cNvSpPr>
                  <a:spLocks noChangeArrowheads="1"/>
                </p:cNvSpPr>
                <p:nvPr/>
              </p:nvSpPr>
              <p:spPr bwMode="auto">
                <a:xfrm>
                  <a:off x="4738" y="2216"/>
                  <a:ext cx="102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419" name="AutoShape 37"/>
                <p:cNvSpPr>
                  <a:spLocks noChangeArrowheads="1"/>
                </p:cNvSpPr>
                <p:nvPr/>
              </p:nvSpPr>
              <p:spPr bwMode="auto">
                <a:xfrm>
                  <a:off x="2212" y="2237"/>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0" name="AutoShape 37"/>
                <p:cNvSpPr>
                  <a:spLocks noChangeArrowheads="1"/>
                </p:cNvSpPr>
                <p:nvPr/>
              </p:nvSpPr>
              <p:spPr bwMode="auto">
                <a:xfrm>
                  <a:off x="3592" y="2218"/>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1" name="AutoShape 37"/>
                <p:cNvSpPr>
                  <a:spLocks noChangeArrowheads="1"/>
                </p:cNvSpPr>
                <p:nvPr/>
              </p:nvSpPr>
              <p:spPr bwMode="auto">
                <a:xfrm>
                  <a:off x="5528" y="2220"/>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grpSp>
        </p:grpSp>
        <p:sp>
          <p:nvSpPr>
            <p:cNvPr id="14409" name="Freeform 96"/>
            <p:cNvSpPr>
              <a:spLocks/>
            </p:cNvSpPr>
            <p:nvPr/>
          </p:nvSpPr>
          <p:spPr bwMode="auto">
            <a:xfrm>
              <a:off x="3772282" y="1493785"/>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0" name="Freeform 97"/>
            <p:cNvSpPr>
              <a:spLocks/>
            </p:cNvSpPr>
            <p:nvPr/>
          </p:nvSpPr>
          <p:spPr bwMode="auto">
            <a:xfrm>
              <a:off x="6138495" y="1474591"/>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1" name="Freeform 98"/>
            <p:cNvSpPr>
              <a:spLocks/>
            </p:cNvSpPr>
            <p:nvPr/>
          </p:nvSpPr>
          <p:spPr bwMode="auto">
            <a:xfrm>
              <a:off x="9473628" y="1474733"/>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0" name="Group 106"/>
          <p:cNvGrpSpPr>
            <a:grpSpLocks/>
          </p:cNvGrpSpPr>
          <p:nvPr/>
        </p:nvGrpSpPr>
        <p:grpSpPr bwMode="auto">
          <a:xfrm>
            <a:off x="1262856" y="1947543"/>
            <a:ext cx="9666288" cy="361950"/>
            <a:chOff x="117475" y="1930398"/>
            <a:chExt cx="9665631" cy="361950"/>
          </a:xfrm>
        </p:grpSpPr>
        <p:grpSp>
          <p:nvGrpSpPr>
            <p:cNvPr id="14396" name="Group 41"/>
            <p:cNvGrpSpPr>
              <a:grpSpLocks/>
            </p:cNvGrpSpPr>
            <p:nvPr/>
          </p:nvGrpSpPr>
          <p:grpSpPr bwMode="auto">
            <a:xfrm>
              <a:off x="117475" y="1930398"/>
              <a:ext cx="9665631" cy="361950"/>
              <a:chOff x="140" y="2214"/>
              <a:chExt cx="5621" cy="228"/>
            </a:xfrm>
          </p:grpSpPr>
          <p:sp>
            <p:nvSpPr>
              <p:cNvPr id="112" name="AutoShape 33"/>
              <p:cNvSpPr>
                <a:spLocks noChangeArrowheads="1"/>
              </p:cNvSpPr>
              <p:nvPr/>
            </p:nvSpPr>
            <p:spPr bwMode="auto">
              <a:xfrm>
                <a:off x="140" y="2220"/>
                <a:ext cx="9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3" name="AutoShape 35"/>
              <p:cNvSpPr>
                <a:spLocks noChangeArrowheads="1"/>
              </p:cNvSpPr>
              <p:nvPr/>
            </p:nvSpPr>
            <p:spPr bwMode="auto">
              <a:xfrm>
                <a:off x="1207" y="2220"/>
                <a:ext cx="12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4" name="AutoShape 40"/>
              <p:cNvSpPr>
                <a:spLocks noChangeArrowheads="1"/>
              </p:cNvSpPr>
              <p:nvPr/>
            </p:nvSpPr>
            <p:spPr bwMode="auto">
              <a:xfrm>
                <a:off x="2598" y="2214"/>
                <a:ext cx="12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5" name="AutoShape 44"/>
              <p:cNvSpPr>
                <a:spLocks noChangeArrowheads="1"/>
              </p:cNvSpPr>
              <p:nvPr/>
            </p:nvSpPr>
            <p:spPr bwMode="auto">
              <a:xfrm>
                <a:off x="3981" y="2214"/>
                <a:ext cx="65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6" name="AutoShape 88"/>
              <p:cNvSpPr>
                <a:spLocks noChangeArrowheads="1"/>
              </p:cNvSpPr>
              <p:nvPr/>
            </p:nvSpPr>
            <p:spPr bwMode="auto">
              <a:xfrm>
                <a:off x="4738" y="2216"/>
                <a:ext cx="102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405" name="AutoShape 37"/>
              <p:cNvSpPr>
                <a:spLocks noChangeArrowheads="1"/>
              </p:cNvSpPr>
              <p:nvPr/>
            </p:nvSpPr>
            <p:spPr bwMode="auto">
              <a:xfrm>
                <a:off x="2212" y="2237"/>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06" name="AutoShape 37"/>
              <p:cNvSpPr>
                <a:spLocks noChangeArrowheads="1"/>
              </p:cNvSpPr>
              <p:nvPr/>
            </p:nvSpPr>
            <p:spPr bwMode="auto">
              <a:xfrm>
                <a:off x="3592" y="2218"/>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07" name="AutoShape 37"/>
              <p:cNvSpPr>
                <a:spLocks noChangeArrowheads="1"/>
              </p:cNvSpPr>
              <p:nvPr/>
            </p:nvSpPr>
            <p:spPr bwMode="auto">
              <a:xfrm>
                <a:off x="5528" y="2220"/>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grpSp>
        <p:sp>
          <p:nvSpPr>
            <p:cNvPr id="14397" name="Freeform 108"/>
            <p:cNvSpPr>
              <a:spLocks/>
            </p:cNvSpPr>
            <p:nvPr/>
          </p:nvSpPr>
          <p:spPr bwMode="auto">
            <a:xfrm>
              <a:off x="3777029" y="2074855"/>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398" name="Freeform 109"/>
            <p:cNvSpPr>
              <a:spLocks/>
            </p:cNvSpPr>
            <p:nvPr/>
          </p:nvSpPr>
          <p:spPr bwMode="auto">
            <a:xfrm>
              <a:off x="6143242" y="2055661"/>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399" name="Freeform 110"/>
            <p:cNvSpPr>
              <a:spLocks/>
            </p:cNvSpPr>
            <p:nvPr/>
          </p:nvSpPr>
          <p:spPr bwMode="auto">
            <a:xfrm>
              <a:off x="9478375" y="2055803"/>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sp>
        <p:nvSpPr>
          <p:cNvPr id="14342" name="Rectangle 2"/>
          <p:cNvSpPr>
            <a:spLocks noGrp="1" noChangeArrowheads="1"/>
          </p:cNvSpPr>
          <p:nvPr>
            <p:ph type="title"/>
          </p:nvPr>
        </p:nvSpPr>
        <p:spPr>
          <a:ln w="9525"/>
        </p:spPr>
        <p:txBody>
          <a:bodyPr/>
          <a:lstStyle/>
          <a:p>
            <a:r>
              <a:rPr lang="en-GB" dirty="0">
                <a:latin typeface="+mn-lt"/>
              </a:rPr>
              <a:t>Glass bottle with cap: Step 2.  Material and process energy / CO</a:t>
            </a:r>
            <a:r>
              <a:rPr lang="en-GB" baseline="-25000" dirty="0">
                <a:latin typeface="+mn-lt"/>
              </a:rPr>
              <a:t>2</a:t>
            </a:r>
          </a:p>
        </p:txBody>
      </p:sp>
      <p:sp>
        <p:nvSpPr>
          <p:cNvPr id="61458" name="Text Box 18"/>
          <p:cNvSpPr txBox="1">
            <a:spLocks noChangeArrowheads="1"/>
          </p:cNvSpPr>
          <p:nvPr/>
        </p:nvSpPr>
        <p:spPr bwMode="auto">
          <a:xfrm>
            <a:off x="1263650" y="1355725"/>
            <a:ext cx="147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Component 1</a:t>
            </a:r>
          </a:p>
        </p:txBody>
      </p:sp>
      <p:sp>
        <p:nvSpPr>
          <p:cNvPr id="61485" name="Text Box 45"/>
          <p:cNvSpPr txBox="1">
            <a:spLocks noChangeArrowheads="1"/>
          </p:cNvSpPr>
          <p:nvPr/>
        </p:nvSpPr>
        <p:spPr bwMode="auto">
          <a:xfrm>
            <a:off x="3106738" y="1374775"/>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Aluminum alloys</a:t>
            </a:r>
          </a:p>
        </p:txBody>
      </p:sp>
      <p:sp>
        <p:nvSpPr>
          <p:cNvPr id="61486" name="Text Box 46"/>
          <p:cNvSpPr txBox="1">
            <a:spLocks noChangeArrowheads="1"/>
          </p:cNvSpPr>
          <p:nvPr/>
        </p:nvSpPr>
        <p:spPr bwMode="auto">
          <a:xfrm>
            <a:off x="5619751" y="1377950"/>
            <a:ext cx="1103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dirty="0">
                <a:latin typeface="+mn-lt"/>
              </a:rPr>
              <a:t>Rolling</a:t>
            </a:r>
          </a:p>
        </p:txBody>
      </p:sp>
      <p:sp>
        <p:nvSpPr>
          <p:cNvPr id="61487" name="Text Box 47"/>
          <p:cNvSpPr txBox="1">
            <a:spLocks noChangeArrowheads="1"/>
          </p:cNvSpPr>
          <p:nvPr/>
        </p:nvSpPr>
        <p:spPr bwMode="auto">
          <a:xfrm>
            <a:off x="8058150" y="13557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US" sz="1600" b="1" i="1" dirty="0">
                <a:latin typeface="+mn-lt"/>
              </a:rPr>
              <a:t>0</a:t>
            </a:r>
            <a:r>
              <a:rPr lang="en-GB" sz="1600" b="1" i="1" dirty="0">
                <a:latin typeface="+mn-lt"/>
              </a:rPr>
              <a:t>.002</a:t>
            </a:r>
          </a:p>
        </p:txBody>
      </p:sp>
      <p:sp>
        <p:nvSpPr>
          <p:cNvPr id="61540" name="Text Box 100"/>
          <p:cNvSpPr txBox="1">
            <a:spLocks noChangeArrowheads="1"/>
          </p:cNvSpPr>
          <p:nvPr/>
        </p:nvSpPr>
        <p:spPr bwMode="auto">
          <a:xfrm>
            <a:off x="9248776" y="1355725"/>
            <a:ext cx="118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Recycle</a:t>
            </a:r>
          </a:p>
        </p:txBody>
      </p:sp>
      <p:sp>
        <p:nvSpPr>
          <p:cNvPr id="61489" name="Text Box 49"/>
          <p:cNvSpPr txBox="1">
            <a:spLocks noChangeArrowheads="1"/>
          </p:cNvSpPr>
          <p:nvPr/>
        </p:nvSpPr>
        <p:spPr bwMode="auto">
          <a:xfrm>
            <a:off x="1321594" y="1969768"/>
            <a:ext cx="8977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dirty="0">
                <a:latin typeface="+mn-lt"/>
              </a:rPr>
              <a:t>Component 2                    Glass                                                  </a:t>
            </a:r>
            <a:r>
              <a:rPr lang="en-GB" sz="1400" b="1" i="1" dirty="0" err="1">
                <a:latin typeface="+mn-lt"/>
              </a:rPr>
              <a:t>Glass</a:t>
            </a:r>
            <a:r>
              <a:rPr lang="en-GB" sz="1400" b="1" i="1" dirty="0">
                <a:latin typeface="+mn-lt"/>
              </a:rPr>
              <a:t> </a:t>
            </a:r>
            <a:r>
              <a:rPr lang="en-GB" sz="1400" b="1" i="1" dirty="0" err="1">
                <a:latin typeface="+mn-lt"/>
              </a:rPr>
              <a:t>molding</a:t>
            </a:r>
            <a:r>
              <a:rPr lang="en-GB" sz="1400" b="1" i="1" dirty="0">
                <a:latin typeface="+mn-lt"/>
              </a:rPr>
              <a:t>                                        0.45                       Reuse</a:t>
            </a:r>
          </a:p>
        </p:txBody>
      </p:sp>
      <p:grpSp>
        <p:nvGrpSpPr>
          <p:cNvPr id="16" name="Group 115"/>
          <p:cNvGrpSpPr>
            <a:grpSpLocks/>
          </p:cNvGrpSpPr>
          <p:nvPr/>
        </p:nvGrpSpPr>
        <p:grpSpPr bwMode="auto">
          <a:xfrm>
            <a:off x="1673225" y="2895600"/>
            <a:ext cx="8986838" cy="365125"/>
            <a:chOff x="350" y="3456"/>
            <a:chExt cx="5661" cy="230"/>
          </a:xfrm>
        </p:grpSpPr>
        <p:sp>
          <p:nvSpPr>
            <p:cNvPr id="61507" name="AutoShape 67"/>
            <p:cNvSpPr>
              <a:spLocks noChangeArrowheads="1"/>
            </p:cNvSpPr>
            <p:nvPr/>
          </p:nvSpPr>
          <p:spPr bwMode="auto">
            <a:xfrm>
              <a:off x="379" y="3462"/>
              <a:ext cx="148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508" name="AutoShape 68"/>
            <p:cNvSpPr>
              <a:spLocks noChangeArrowheads="1"/>
            </p:cNvSpPr>
            <p:nvPr/>
          </p:nvSpPr>
          <p:spPr bwMode="auto">
            <a:xfrm>
              <a:off x="1971" y="3456"/>
              <a:ext cx="144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509" name="AutoShape 69"/>
            <p:cNvSpPr>
              <a:spLocks noChangeArrowheads="1"/>
            </p:cNvSpPr>
            <p:nvPr/>
          </p:nvSpPr>
          <p:spPr bwMode="auto">
            <a:xfrm>
              <a:off x="3540" y="3456"/>
              <a:ext cx="81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374" name="Text Box 70"/>
            <p:cNvSpPr txBox="1">
              <a:spLocks noChangeArrowheads="1"/>
            </p:cNvSpPr>
            <p:nvPr/>
          </p:nvSpPr>
          <p:spPr bwMode="auto">
            <a:xfrm>
              <a:off x="350" y="3472"/>
              <a:ext cx="13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dirty="0">
                  <a:latin typeface="+mn-lt"/>
                </a:rPr>
                <a:t>Total embodied energy</a:t>
              </a:r>
            </a:p>
          </p:txBody>
        </p:sp>
        <p:sp>
          <p:nvSpPr>
            <p:cNvPr id="14375" name="Text Box 71"/>
            <p:cNvSpPr txBox="1">
              <a:spLocks noChangeArrowheads="1"/>
            </p:cNvSpPr>
            <p:nvPr/>
          </p:nvSpPr>
          <p:spPr bwMode="auto">
            <a:xfrm>
              <a:off x="1990" y="3464"/>
              <a:ext cx="1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Total process energy</a:t>
              </a:r>
            </a:p>
          </p:txBody>
        </p:sp>
        <p:sp>
          <p:nvSpPr>
            <p:cNvPr id="14376" name="Text Box 72"/>
            <p:cNvSpPr txBox="1">
              <a:spLocks noChangeArrowheads="1"/>
            </p:cNvSpPr>
            <p:nvPr/>
          </p:nvSpPr>
          <p:spPr bwMode="auto">
            <a:xfrm>
              <a:off x="3475" y="3464"/>
              <a:ext cx="8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  </a:t>
              </a:r>
              <a:r>
                <a:rPr lang="en-GB" sz="1400" b="1">
                  <a:latin typeface="+mn-lt"/>
                </a:rPr>
                <a:t>Total mass</a:t>
              </a:r>
            </a:p>
          </p:txBody>
        </p:sp>
        <p:sp>
          <p:nvSpPr>
            <p:cNvPr id="61553" name="AutoShape 113"/>
            <p:cNvSpPr>
              <a:spLocks noChangeArrowheads="1"/>
            </p:cNvSpPr>
            <p:nvPr/>
          </p:nvSpPr>
          <p:spPr bwMode="auto">
            <a:xfrm>
              <a:off x="4450" y="3464"/>
              <a:ext cx="156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378" name="Text Box 114"/>
            <p:cNvSpPr txBox="1">
              <a:spLocks noChangeArrowheads="1"/>
            </p:cNvSpPr>
            <p:nvPr/>
          </p:nvSpPr>
          <p:spPr bwMode="auto">
            <a:xfrm>
              <a:off x="4446" y="3472"/>
              <a:ext cx="13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Total end of life energy</a:t>
              </a:r>
            </a:p>
          </p:txBody>
        </p:sp>
      </p:grpSp>
      <p:grpSp>
        <p:nvGrpSpPr>
          <p:cNvPr id="17" name="Group 78"/>
          <p:cNvGrpSpPr>
            <a:grpSpLocks/>
          </p:cNvGrpSpPr>
          <p:nvPr/>
        </p:nvGrpSpPr>
        <p:grpSpPr bwMode="auto">
          <a:xfrm>
            <a:off x="5791023" y="3886200"/>
            <a:ext cx="3448050" cy="2009775"/>
            <a:chOff x="3228" y="2889"/>
            <a:chExt cx="2004" cy="1266"/>
          </a:xfrm>
        </p:grpSpPr>
        <p:pic>
          <p:nvPicPr>
            <p:cNvPr id="14366"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 y="2889"/>
              <a:ext cx="2004"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7" name="Line 1040"/>
            <p:cNvSpPr>
              <a:spLocks noChangeShapeType="1"/>
            </p:cNvSpPr>
            <p:nvPr/>
          </p:nvSpPr>
          <p:spPr bwMode="auto">
            <a:xfrm flipH="1">
              <a:off x="4716" y="3089"/>
              <a:ext cx="6" cy="319"/>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4368" name="Line 1040"/>
            <p:cNvSpPr>
              <a:spLocks noChangeShapeType="1"/>
            </p:cNvSpPr>
            <p:nvPr/>
          </p:nvSpPr>
          <p:spPr bwMode="auto">
            <a:xfrm flipH="1">
              <a:off x="3946" y="3089"/>
              <a:ext cx="0" cy="313"/>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4369" name="Line 1040"/>
            <p:cNvSpPr>
              <a:spLocks noChangeShapeType="1"/>
            </p:cNvSpPr>
            <p:nvPr/>
          </p:nvSpPr>
          <p:spPr bwMode="auto">
            <a:xfrm flipH="1">
              <a:off x="3694" y="3089"/>
              <a:ext cx="0" cy="265"/>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4370" name="Line 1040"/>
            <p:cNvSpPr>
              <a:spLocks noChangeShapeType="1"/>
            </p:cNvSpPr>
            <p:nvPr/>
          </p:nvSpPr>
          <p:spPr bwMode="auto">
            <a:xfrm flipH="1">
              <a:off x="4966" y="3089"/>
              <a:ext cx="6" cy="319"/>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7" name="Slide Number Placeholder 6">
            <a:extLst>
              <a:ext uri="{FF2B5EF4-FFF2-40B4-BE49-F238E27FC236}">
                <a16:creationId xmlns:a16="http://schemas.microsoft.com/office/drawing/2014/main" id="{93E21B4F-3AC6-4F84-9944-C1A49E918E5C}"/>
              </a:ext>
            </a:extLst>
          </p:cNvPr>
          <p:cNvSpPr>
            <a:spLocks noGrp="1"/>
          </p:cNvSpPr>
          <p:nvPr>
            <p:ph type="sldNum" sz="quarter" idx="11"/>
          </p:nvPr>
        </p:nvSpPr>
        <p:spPr/>
        <p:txBody>
          <a:bodyPr/>
          <a:lstStyle/>
          <a:p>
            <a:fld id="{F0D23093-2AB0-F74C-B865-1A12A15B650E}" type="slidenum">
              <a:rPr lang="en-US" smtClean="0"/>
              <a:pPr/>
              <a:t>28</a:t>
            </a:fld>
            <a:endParaRPr lang="en-US" dirty="0"/>
          </a:p>
        </p:txBody>
      </p:sp>
      <p:sp>
        <p:nvSpPr>
          <p:cNvPr id="8" name="Text Box 27">
            <a:extLst>
              <a:ext uri="{FF2B5EF4-FFF2-40B4-BE49-F238E27FC236}">
                <a16:creationId xmlns:a16="http://schemas.microsoft.com/office/drawing/2014/main" id="{DB39666B-2515-99D3-633A-5B24937EB2F0}"/>
              </a:ext>
            </a:extLst>
          </p:cNvPr>
          <p:cNvSpPr txBox="1">
            <a:spLocks noChangeArrowheads="1"/>
          </p:cNvSpPr>
          <p:nvPr/>
        </p:nvSpPr>
        <p:spPr bwMode="auto">
          <a:xfrm>
            <a:off x="1143001" y="4463085"/>
            <a:ext cx="3830944" cy="95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400" dirty="0">
                <a:latin typeface="+mn-lt"/>
              </a:rPr>
              <a:t>Don’t forget to put the </a:t>
            </a:r>
          </a:p>
          <a:p>
            <a:pPr marL="0" indent="0">
              <a:spcBef>
                <a:spcPct val="0"/>
              </a:spcBef>
              <a:spcAft>
                <a:spcPct val="0"/>
              </a:spcAft>
              <a:buClr>
                <a:schemeClr val="accent1"/>
              </a:buClr>
              <a:buSzPct val="110000"/>
            </a:pPr>
            <a:r>
              <a:rPr lang="en-GB" sz="2400" dirty="0">
                <a:latin typeface="+mn-lt"/>
              </a:rPr>
              <a:t>number of each component</a:t>
            </a:r>
          </a:p>
        </p:txBody>
      </p:sp>
    </p:spTree>
    <p:extLst>
      <p:ext uri="{BB962C8B-B14F-4D97-AF65-F5344CB8AC3E}">
        <p14:creationId xmlns:p14="http://schemas.microsoft.com/office/powerpoint/2010/main" val="2125909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1"/>
          <p:cNvGrpSpPr>
            <a:grpSpLocks/>
          </p:cNvGrpSpPr>
          <p:nvPr/>
        </p:nvGrpSpPr>
        <p:grpSpPr bwMode="auto">
          <a:xfrm>
            <a:off x="7086600" y="3540322"/>
            <a:ext cx="4380217" cy="2554286"/>
            <a:chOff x="1644" y="2811"/>
            <a:chExt cx="2004" cy="1266"/>
          </a:xfrm>
        </p:grpSpPr>
        <p:pic>
          <p:nvPicPr>
            <p:cNvPr id="15374"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 y="2811"/>
              <a:ext cx="2004"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Line 1040"/>
            <p:cNvSpPr>
              <a:spLocks noChangeShapeType="1"/>
            </p:cNvSpPr>
            <p:nvPr/>
          </p:nvSpPr>
          <p:spPr bwMode="auto">
            <a:xfrm flipH="1">
              <a:off x="2626" y="3011"/>
              <a:ext cx="0" cy="313"/>
            </a:xfrm>
            <a:prstGeom prst="line">
              <a:avLst/>
            </a:prstGeom>
            <a:noFill/>
            <a:ln w="38100">
              <a:solidFill>
                <a:schemeClr val="accent4"/>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nvGrpSpPr>
          <p:cNvPr id="2" name="Group 39"/>
          <p:cNvGrpSpPr>
            <a:grpSpLocks/>
          </p:cNvGrpSpPr>
          <p:nvPr/>
        </p:nvGrpSpPr>
        <p:grpSpPr bwMode="auto">
          <a:xfrm>
            <a:off x="1888626" y="1922541"/>
            <a:ext cx="6191250" cy="361950"/>
            <a:chOff x="2082268" y="2066925"/>
            <a:chExt cx="6191250" cy="361950"/>
          </a:xfrm>
        </p:grpSpPr>
        <p:grpSp>
          <p:nvGrpSpPr>
            <p:cNvPr id="15390" name="Group 15"/>
            <p:cNvGrpSpPr>
              <a:grpSpLocks/>
            </p:cNvGrpSpPr>
            <p:nvPr/>
          </p:nvGrpSpPr>
          <p:grpSpPr bwMode="auto">
            <a:xfrm>
              <a:off x="2082268" y="2066925"/>
              <a:ext cx="6191250" cy="361950"/>
              <a:chOff x="370" y="1032"/>
              <a:chExt cx="3600" cy="228"/>
            </a:xfrm>
          </p:grpSpPr>
          <p:sp>
            <p:nvSpPr>
              <p:cNvPr id="901136" name="AutoShape 16"/>
              <p:cNvSpPr>
                <a:spLocks noChangeArrowheads="1"/>
              </p:cNvSpPr>
              <p:nvPr/>
            </p:nvSpPr>
            <p:spPr bwMode="auto">
              <a:xfrm>
                <a:off x="370" y="1038"/>
                <a:ext cx="108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nvGrpSpPr>
              <p:cNvPr id="15393" name="Group 17"/>
              <p:cNvGrpSpPr>
                <a:grpSpLocks/>
              </p:cNvGrpSpPr>
              <p:nvPr/>
            </p:nvGrpSpPr>
            <p:grpSpPr bwMode="auto">
              <a:xfrm>
                <a:off x="1600" y="1038"/>
                <a:ext cx="1440" cy="222"/>
                <a:chOff x="1608" y="900"/>
                <a:chExt cx="1440" cy="222"/>
              </a:xfrm>
            </p:grpSpPr>
            <p:sp>
              <p:nvSpPr>
                <p:cNvPr id="901138" name="AutoShape 18"/>
                <p:cNvSpPr>
                  <a:spLocks noChangeArrowheads="1"/>
                </p:cNvSpPr>
                <p:nvPr/>
              </p:nvSpPr>
              <p:spPr bwMode="auto">
                <a:xfrm>
                  <a:off x="1608" y="900"/>
                  <a:ext cx="144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5396" name="AutoShape 20"/>
                <p:cNvSpPr>
                  <a:spLocks noChangeArrowheads="1"/>
                </p:cNvSpPr>
                <p:nvPr/>
              </p:nvSpPr>
              <p:spPr bwMode="auto">
                <a:xfrm>
                  <a:off x="2802" y="935"/>
                  <a:ext cx="192" cy="161"/>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grpSp>
          <p:sp>
            <p:nvSpPr>
              <p:cNvPr id="901142" name="AutoShape 22"/>
              <p:cNvSpPr>
                <a:spLocks noChangeArrowheads="1"/>
              </p:cNvSpPr>
              <p:nvPr/>
            </p:nvSpPr>
            <p:spPr bwMode="auto">
              <a:xfrm>
                <a:off x="3220" y="1032"/>
                <a:ext cx="75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15391" name="Freeform 38"/>
            <p:cNvSpPr>
              <a:spLocks/>
            </p:cNvSpPr>
            <p:nvPr/>
          </p:nvSpPr>
          <p:spPr bwMode="auto">
            <a:xfrm>
              <a:off x="6320073" y="2229606"/>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5363" name="Group 2"/>
          <p:cNvGrpSpPr>
            <a:grpSpLocks/>
          </p:cNvGrpSpPr>
          <p:nvPr/>
        </p:nvGrpSpPr>
        <p:grpSpPr bwMode="auto">
          <a:xfrm>
            <a:off x="1877514" y="1370091"/>
            <a:ext cx="6191250" cy="361950"/>
            <a:chOff x="370" y="1032"/>
            <a:chExt cx="3600" cy="228"/>
          </a:xfrm>
        </p:grpSpPr>
        <p:sp>
          <p:nvSpPr>
            <p:cNvPr id="901123" name="AutoShape 3"/>
            <p:cNvSpPr>
              <a:spLocks noChangeArrowheads="1"/>
            </p:cNvSpPr>
            <p:nvPr/>
          </p:nvSpPr>
          <p:spPr bwMode="auto">
            <a:xfrm>
              <a:off x="370" y="1038"/>
              <a:ext cx="108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nvGrpSpPr>
            <p:cNvPr id="15386" name="Group 4"/>
            <p:cNvGrpSpPr>
              <a:grpSpLocks/>
            </p:cNvGrpSpPr>
            <p:nvPr/>
          </p:nvGrpSpPr>
          <p:grpSpPr bwMode="auto">
            <a:xfrm>
              <a:off x="1600" y="1038"/>
              <a:ext cx="1440" cy="222"/>
              <a:chOff x="1608" y="900"/>
              <a:chExt cx="1440" cy="222"/>
            </a:xfrm>
          </p:grpSpPr>
          <p:sp>
            <p:nvSpPr>
              <p:cNvPr id="901125" name="AutoShape 5"/>
              <p:cNvSpPr>
                <a:spLocks noChangeArrowheads="1"/>
              </p:cNvSpPr>
              <p:nvPr/>
            </p:nvSpPr>
            <p:spPr bwMode="auto">
              <a:xfrm>
                <a:off x="1608" y="900"/>
                <a:ext cx="144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5389" name="AutoShape 7"/>
              <p:cNvSpPr>
                <a:spLocks noChangeArrowheads="1"/>
              </p:cNvSpPr>
              <p:nvPr/>
            </p:nvSpPr>
            <p:spPr bwMode="auto">
              <a:xfrm>
                <a:off x="2802" y="928"/>
                <a:ext cx="192" cy="161"/>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grpSp>
        <p:sp>
          <p:nvSpPr>
            <p:cNvPr id="901129" name="AutoShape 9"/>
            <p:cNvSpPr>
              <a:spLocks noChangeArrowheads="1"/>
            </p:cNvSpPr>
            <p:nvPr/>
          </p:nvSpPr>
          <p:spPr bwMode="auto">
            <a:xfrm>
              <a:off x="3220" y="1032"/>
              <a:ext cx="75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15364" name="Rectangle 10"/>
          <p:cNvSpPr>
            <a:spLocks noGrp="1" noChangeArrowheads="1"/>
          </p:cNvSpPr>
          <p:nvPr>
            <p:ph type="title"/>
          </p:nvPr>
        </p:nvSpPr>
        <p:spPr>
          <a:ln w="9525"/>
        </p:spPr>
        <p:txBody>
          <a:bodyPr/>
          <a:lstStyle/>
          <a:p>
            <a:r>
              <a:rPr lang="en-GB" dirty="0">
                <a:latin typeface="+mn-lt"/>
              </a:rPr>
              <a:t>Step 3. Transport</a:t>
            </a:r>
          </a:p>
        </p:txBody>
      </p:sp>
      <p:sp>
        <p:nvSpPr>
          <p:cNvPr id="15365" name="Text Box 11"/>
          <p:cNvSpPr txBox="1">
            <a:spLocks noChangeArrowheads="1"/>
          </p:cNvSpPr>
          <p:nvPr/>
        </p:nvSpPr>
        <p:spPr bwMode="auto">
          <a:xfrm>
            <a:off x="1785440" y="939880"/>
            <a:ext cx="6249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Transport stage         Transport type          Distance (km)</a:t>
            </a:r>
          </a:p>
        </p:txBody>
      </p:sp>
      <p:sp>
        <p:nvSpPr>
          <p:cNvPr id="901132" name="Text Box 12"/>
          <p:cNvSpPr txBox="1">
            <a:spLocks noChangeArrowheads="1"/>
          </p:cNvSpPr>
          <p:nvPr/>
        </p:nvSpPr>
        <p:spPr bwMode="auto">
          <a:xfrm>
            <a:off x="2322015" y="1360566"/>
            <a:ext cx="1196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Stage 1</a:t>
            </a:r>
          </a:p>
        </p:txBody>
      </p:sp>
      <p:sp>
        <p:nvSpPr>
          <p:cNvPr id="901133" name="Text Box 13"/>
          <p:cNvSpPr txBox="1">
            <a:spLocks noChangeArrowheads="1"/>
          </p:cNvSpPr>
          <p:nvPr/>
        </p:nvSpPr>
        <p:spPr bwMode="auto">
          <a:xfrm>
            <a:off x="4003970" y="1379616"/>
            <a:ext cx="231219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dirty="0">
                <a:latin typeface="+mn-lt"/>
              </a:rPr>
              <a:t>Truck 3.5-7.5t, EURO 5</a:t>
            </a:r>
          </a:p>
        </p:txBody>
      </p:sp>
      <p:sp>
        <p:nvSpPr>
          <p:cNvPr id="901134" name="Text Box 14"/>
          <p:cNvSpPr txBox="1">
            <a:spLocks noChangeArrowheads="1"/>
          </p:cNvSpPr>
          <p:nvPr/>
        </p:nvSpPr>
        <p:spPr bwMode="auto">
          <a:xfrm>
            <a:off x="7037723" y="1370091"/>
            <a:ext cx="81087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350</a:t>
            </a:r>
          </a:p>
        </p:txBody>
      </p:sp>
      <p:sp>
        <p:nvSpPr>
          <p:cNvPr id="901143" name="Text Box 23"/>
          <p:cNvSpPr txBox="1">
            <a:spLocks noChangeArrowheads="1"/>
          </p:cNvSpPr>
          <p:nvPr/>
        </p:nvSpPr>
        <p:spPr bwMode="auto">
          <a:xfrm>
            <a:off x="2290264" y="1913016"/>
            <a:ext cx="577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dirty="0">
                <a:latin typeface="+mn-lt"/>
              </a:rPr>
              <a:t>Stage 2                        Sea, bulk carrier                                  12 000</a:t>
            </a:r>
          </a:p>
        </p:txBody>
      </p:sp>
      <p:grpSp>
        <p:nvGrpSpPr>
          <p:cNvPr id="9" name="Group 30"/>
          <p:cNvGrpSpPr>
            <a:grpSpLocks/>
          </p:cNvGrpSpPr>
          <p:nvPr/>
        </p:nvGrpSpPr>
        <p:grpSpPr bwMode="auto">
          <a:xfrm>
            <a:off x="6755901" y="2468641"/>
            <a:ext cx="2857500" cy="927100"/>
            <a:chOff x="3646" y="1646"/>
            <a:chExt cx="1662" cy="584"/>
          </a:xfrm>
        </p:grpSpPr>
        <p:sp>
          <p:nvSpPr>
            <p:cNvPr id="901151" name="AutoShape 31"/>
            <p:cNvSpPr>
              <a:spLocks noChangeArrowheads="1"/>
            </p:cNvSpPr>
            <p:nvPr/>
          </p:nvSpPr>
          <p:spPr bwMode="auto">
            <a:xfrm>
              <a:off x="3659" y="2008"/>
              <a:ext cx="130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901152" name="AutoShape 32"/>
            <p:cNvSpPr>
              <a:spLocks noChangeArrowheads="1"/>
            </p:cNvSpPr>
            <p:nvPr/>
          </p:nvSpPr>
          <p:spPr bwMode="auto">
            <a:xfrm>
              <a:off x="3668" y="1646"/>
              <a:ext cx="130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5378" name="Text Box 33"/>
            <p:cNvSpPr txBox="1">
              <a:spLocks noChangeArrowheads="1"/>
            </p:cNvSpPr>
            <p:nvPr/>
          </p:nvSpPr>
          <p:spPr bwMode="auto">
            <a:xfrm>
              <a:off x="3712" y="1646"/>
              <a:ext cx="10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Transport energy</a:t>
              </a:r>
            </a:p>
          </p:txBody>
        </p:sp>
        <p:sp>
          <p:nvSpPr>
            <p:cNvPr id="15379" name="Text Box 34"/>
            <p:cNvSpPr txBox="1">
              <a:spLocks noChangeArrowheads="1"/>
            </p:cNvSpPr>
            <p:nvPr/>
          </p:nvSpPr>
          <p:spPr bwMode="auto">
            <a:xfrm>
              <a:off x="3646" y="1991"/>
              <a:ext cx="16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  Transport CO</a:t>
              </a:r>
              <a:r>
                <a:rPr lang="en-GB" sz="1600" b="1" baseline="-25000" dirty="0">
                  <a:latin typeface="+mn-lt"/>
                </a:rPr>
                <a:t>2 </a:t>
              </a:r>
              <a:r>
                <a:rPr lang="en-GB" sz="1600" b="1" baseline="-25000" dirty="0" err="1">
                  <a:latin typeface="+mn-lt"/>
                </a:rPr>
                <a:t>Eq</a:t>
              </a:r>
              <a:endParaRPr lang="en-GB" sz="1600" b="1" baseline="-25000" dirty="0">
                <a:latin typeface="+mn-lt"/>
              </a:endParaRPr>
            </a:p>
          </p:txBody>
        </p:sp>
      </p:grpSp>
      <p:sp>
        <p:nvSpPr>
          <p:cNvPr id="15373" name="Freeform 37"/>
          <p:cNvSpPr>
            <a:spLocks/>
          </p:cNvSpPr>
          <p:nvPr/>
        </p:nvSpPr>
        <p:spPr bwMode="auto">
          <a:xfrm>
            <a:off x="6119315" y="1528841"/>
            <a:ext cx="192087" cy="90488"/>
          </a:xfrm>
          <a:custGeom>
            <a:avLst/>
            <a:gdLst>
              <a:gd name="T0" fmla="*/ 0 w 190608"/>
              <a:gd name="T1" fmla="*/ 2616 h 90152"/>
              <a:gd name="T2" fmla="*/ 100952 w 190608"/>
              <a:gd name="T3" fmla="*/ 91504 h 90152"/>
              <a:gd name="T4" fmla="*/ 196593 w 190608"/>
              <a:gd name="T5" fmla="*/ 0 h 90152"/>
              <a:gd name="T6" fmla="*/ 0 w 190608"/>
              <a:gd name="T7" fmla="*/ 261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nvGrpSpPr>
          <p:cNvPr id="8" name="Group 7">
            <a:extLst>
              <a:ext uri="{FF2B5EF4-FFF2-40B4-BE49-F238E27FC236}">
                <a16:creationId xmlns:a16="http://schemas.microsoft.com/office/drawing/2014/main" id="{16D135F1-B0AC-9204-786E-1C91D27A3957}"/>
              </a:ext>
            </a:extLst>
          </p:cNvPr>
          <p:cNvGrpSpPr/>
          <p:nvPr/>
        </p:nvGrpSpPr>
        <p:grpSpPr>
          <a:xfrm>
            <a:off x="1274661" y="1619494"/>
            <a:ext cx="5276453" cy="4069784"/>
            <a:chOff x="1274661" y="1619494"/>
            <a:chExt cx="5276453" cy="4069784"/>
          </a:xfrm>
        </p:grpSpPr>
        <p:pic>
          <p:nvPicPr>
            <p:cNvPr id="5" name="Picture 4">
              <a:extLst>
                <a:ext uri="{FF2B5EF4-FFF2-40B4-BE49-F238E27FC236}">
                  <a16:creationId xmlns:a16="http://schemas.microsoft.com/office/drawing/2014/main" id="{08228645-0C7C-1A38-54B5-7C5DD495230E}"/>
                </a:ext>
              </a:extLst>
            </p:cNvPr>
            <p:cNvPicPr>
              <a:picLocks noChangeAspect="1"/>
            </p:cNvPicPr>
            <p:nvPr/>
          </p:nvPicPr>
          <p:blipFill>
            <a:blip r:embed="rId4"/>
            <a:stretch>
              <a:fillRect/>
            </a:stretch>
          </p:blipFill>
          <p:spPr>
            <a:xfrm>
              <a:off x="3807914" y="2511072"/>
              <a:ext cx="2743200" cy="3178206"/>
            </a:xfrm>
            <a:prstGeom prst="rect">
              <a:avLst/>
            </a:prstGeom>
            <a:ln>
              <a:solidFill>
                <a:schemeClr val="tx1"/>
              </a:solidFill>
            </a:ln>
          </p:spPr>
        </p:pic>
        <p:grpSp>
          <p:nvGrpSpPr>
            <p:cNvPr id="15380" name="Group 25"/>
            <p:cNvGrpSpPr>
              <a:grpSpLocks/>
            </p:cNvGrpSpPr>
            <p:nvPr/>
          </p:nvGrpSpPr>
          <p:grpSpPr bwMode="auto">
            <a:xfrm>
              <a:off x="3762070" y="1619494"/>
              <a:ext cx="2625683" cy="1979613"/>
              <a:chOff x="1788" y="131"/>
              <a:chExt cx="1527" cy="1247"/>
            </a:xfrm>
          </p:grpSpPr>
          <p:sp>
            <p:nvSpPr>
              <p:cNvPr id="15384" name="Line 28"/>
              <p:cNvSpPr>
                <a:spLocks noChangeShapeType="1"/>
              </p:cNvSpPr>
              <p:nvPr/>
            </p:nvSpPr>
            <p:spPr bwMode="auto">
              <a:xfrm>
                <a:off x="3217" y="131"/>
                <a:ext cx="0" cy="567"/>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5383" name="Rectangle 27"/>
              <p:cNvSpPr>
                <a:spLocks noChangeArrowheads="1"/>
              </p:cNvSpPr>
              <p:nvPr/>
            </p:nvSpPr>
            <p:spPr bwMode="auto">
              <a:xfrm>
                <a:off x="1788" y="1201"/>
                <a:ext cx="1527" cy="17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dirty="0">
                  <a:latin typeface="+mn-lt"/>
                </a:endParaRPr>
              </a:p>
            </p:txBody>
          </p:sp>
        </p:grpSp>
        <p:sp>
          <p:nvSpPr>
            <p:cNvPr id="15381" name="Rectangle 29"/>
            <p:cNvSpPr>
              <a:spLocks noChangeArrowheads="1"/>
            </p:cNvSpPr>
            <p:nvPr/>
          </p:nvSpPr>
          <p:spPr bwMode="auto">
            <a:xfrm>
              <a:off x="1274661" y="3711581"/>
              <a:ext cx="2857500" cy="10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600" b="1" i="1" dirty="0">
                  <a:latin typeface="+mn-lt"/>
                </a:rPr>
                <a:t>Table of transport types:</a:t>
              </a:r>
            </a:p>
            <a:p>
              <a:pPr algn="ctr">
                <a:spcBef>
                  <a:spcPts val="0"/>
                </a:spcBef>
                <a:spcAft>
                  <a:spcPts val="0"/>
                </a:spcAft>
                <a:buClr>
                  <a:srgbClr val="009B9B"/>
                </a:buClr>
                <a:buSzPct val="80000"/>
                <a:buFont typeface="Wingdings" panose="05000000000000000000" pitchFamily="2" charset="2"/>
                <a:buNone/>
              </a:pPr>
              <a:r>
                <a:rPr lang="en-GB" sz="1600" b="1" i="1" dirty="0">
                  <a:latin typeface="+mn-lt"/>
                </a:rPr>
                <a:t> MJ / tonne.km</a:t>
              </a:r>
            </a:p>
            <a:p>
              <a:pPr algn="ctr">
                <a:spcBef>
                  <a:spcPts val="0"/>
                </a:spcBef>
                <a:spcAft>
                  <a:spcPts val="0"/>
                </a:spcAft>
                <a:buClr>
                  <a:srgbClr val="009B9B"/>
                </a:buClr>
                <a:buSzPct val="80000"/>
                <a:buFont typeface="Wingdings" panose="05000000000000000000" pitchFamily="2" charset="2"/>
                <a:buNone/>
              </a:pPr>
              <a:r>
                <a:rPr lang="en-GB" sz="1600" b="1" i="1" dirty="0">
                  <a:latin typeface="+mn-lt"/>
                </a:rPr>
                <a:t>CO</a:t>
              </a:r>
              <a:r>
                <a:rPr lang="en-GB" sz="1600" b="1" i="1" baseline="-25000" dirty="0">
                  <a:latin typeface="+mn-lt"/>
                </a:rPr>
                <a:t>2</a:t>
              </a:r>
              <a:r>
                <a:rPr lang="en-GB" sz="1600" b="1" i="1" dirty="0">
                  <a:latin typeface="+mn-lt"/>
                </a:rPr>
                <a:t> / tonne.km</a:t>
              </a:r>
            </a:p>
          </p:txBody>
        </p:sp>
      </p:grpSp>
      <p:sp>
        <p:nvSpPr>
          <p:cNvPr id="3" name="Slide Number Placeholder 2">
            <a:extLst>
              <a:ext uri="{FF2B5EF4-FFF2-40B4-BE49-F238E27FC236}">
                <a16:creationId xmlns:a16="http://schemas.microsoft.com/office/drawing/2014/main" id="{5E185ABE-26D6-47FE-80C9-9404A9E1EFDF}"/>
              </a:ext>
            </a:extLst>
          </p:cNvPr>
          <p:cNvSpPr>
            <a:spLocks noGrp="1"/>
          </p:cNvSpPr>
          <p:nvPr>
            <p:ph type="sldNum" sz="quarter" idx="11"/>
          </p:nvPr>
        </p:nvSpPr>
        <p:spPr/>
        <p:txBody>
          <a:bodyPr/>
          <a:lstStyle/>
          <a:p>
            <a:fld id="{F0D23093-2AB0-F74C-B865-1A12A15B650E}" type="slidenum">
              <a:rPr lang="en-US" smtClean="0"/>
              <a:pPr/>
              <a:t>29</a:t>
            </a:fld>
            <a:endParaRPr lang="en-US" dirty="0"/>
          </a:p>
        </p:txBody>
      </p:sp>
      <p:sp>
        <p:nvSpPr>
          <p:cNvPr id="4" name="Text Box 27">
            <a:extLst>
              <a:ext uri="{FF2B5EF4-FFF2-40B4-BE49-F238E27FC236}">
                <a16:creationId xmlns:a16="http://schemas.microsoft.com/office/drawing/2014/main" id="{11F8C1DB-B8BF-188A-8FC3-786DA3379B8B}"/>
              </a:ext>
            </a:extLst>
          </p:cNvPr>
          <p:cNvSpPr txBox="1">
            <a:spLocks noChangeArrowheads="1"/>
          </p:cNvSpPr>
          <p:nvPr/>
        </p:nvSpPr>
        <p:spPr bwMode="auto">
          <a:xfrm>
            <a:off x="8785436" y="587373"/>
            <a:ext cx="2909883" cy="124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400" dirty="0">
                <a:latin typeface="+mn-lt"/>
              </a:rPr>
              <a:t>Eco Audit assumes </a:t>
            </a:r>
          </a:p>
          <a:p>
            <a:pPr marL="0" indent="0">
              <a:spcBef>
                <a:spcPct val="0"/>
              </a:spcBef>
              <a:spcAft>
                <a:spcPct val="0"/>
              </a:spcAft>
              <a:buClr>
                <a:schemeClr val="accent1"/>
              </a:buClr>
              <a:buSzPct val="110000"/>
            </a:pPr>
            <a:r>
              <a:rPr lang="en-GB" sz="2400" dirty="0">
                <a:latin typeface="+mn-lt"/>
              </a:rPr>
              <a:t>optimal (fully) loaded </a:t>
            </a:r>
          </a:p>
          <a:p>
            <a:pPr marL="0" indent="0">
              <a:spcBef>
                <a:spcPct val="0"/>
              </a:spcBef>
              <a:spcAft>
                <a:spcPct val="0"/>
              </a:spcAft>
              <a:buClr>
                <a:schemeClr val="accent1"/>
              </a:buClr>
              <a:buSzPct val="110000"/>
            </a:pPr>
            <a:r>
              <a:rPr lang="en-GB" sz="2400" dirty="0">
                <a:latin typeface="+mn-lt"/>
              </a:rPr>
              <a:t>transports</a:t>
            </a:r>
          </a:p>
        </p:txBody>
      </p:sp>
    </p:spTree>
    <p:extLst>
      <p:ext uri="{BB962C8B-B14F-4D97-AF65-F5344CB8AC3E}">
        <p14:creationId xmlns:p14="http://schemas.microsoft.com/office/powerpoint/2010/main" val="157493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Agenda</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0" name="Text Box 5">
            <a:extLst>
              <a:ext uri="{FF2B5EF4-FFF2-40B4-BE49-F238E27FC236}">
                <a16:creationId xmlns:a16="http://schemas.microsoft.com/office/drawing/2014/main" id="{6522FDFB-59DD-4107-9166-E5855977827F}"/>
              </a:ext>
            </a:extLst>
          </p:cNvPr>
          <p:cNvSpPr txBox="1">
            <a:spLocks noChangeArrowheads="1"/>
          </p:cNvSpPr>
          <p:nvPr/>
        </p:nvSpPr>
        <p:spPr bwMode="auto">
          <a:xfrm>
            <a:off x="6400800" y="685800"/>
            <a:ext cx="5410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rgbClr val="FFB71B"/>
              </a:buClr>
              <a:buSzPct val="100000"/>
              <a:buFont typeface="Wingdings" panose="05000000000000000000" pitchFamily="2" charset="2"/>
              <a:buChar char="§"/>
            </a:pPr>
            <a:r>
              <a:rPr lang="en-GB" sz="2000" dirty="0">
                <a:latin typeface="+mn-lt"/>
              </a:rPr>
              <a:t>Eco data in the Ansys Granta EduPack software</a:t>
            </a:r>
          </a:p>
          <a:p>
            <a:pPr marL="342900" indent="-342900">
              <a:spcBef>
                <a:spcPct val="50000"/>
              </a:spcBef>
              <a:buClr>
                <a:srgbClr val="FFB71B"/>
              </a:buClr>
              <a:buSzPct val="100000"/>
              <a:buFont typeface="Wingdings" panose="05000000000000000000" pitchFamily="2" charset="2"/>
              <a:buChar char="§"/>
            </a:pPr>
            <a:r>
              <a:rPr lang="en-GB" sz="2000" dirty="0">
                <a:latin typeface="+mn-lt"/>
              </a:rPr>
              <a:t>The product life-cycle</a:t>
            </a:r>
          </a:p>
          <a:p>
            <a:pPr marL="342900" indent="-342900">
              <a:spcBef>
                <a:spcPct val="50000"/>
              </a:spcBef>
              <a:buClr>
                <a:srgbClr val="FFB71B"/>
              </a:buClr>
              <a:buSzPct val="100000"/>
              <a:buFont typeface="Wingdings" panose="05000000000000000000" pitchFamily="2" charset="2"/>
              <a:buChar char="§"/>
            </a:pPr>
            <a:r>
              <a:rPr lang="en-GB" sz="2000" dirty="0">
                <a:latin typeface="+mn-lt"/>
              </a:rPr>
              <a:t>Different strategies for eco-performance</a:t>
            </a:r>
          </a:p>
          <a:p>
            <a:pPr marL="342900" indent="-342900">
              <a:spcBef>
                <a:spcPct val="50000"/>
              </a:spcBef>
              <a:buClr>
                <a:srgbClr val="FFB71B"/>
              </a:buClr>
              <a:buSzPct val="100000"/>
              <a:buFont typeface="Wingdings" panose="05000000000000000000" pitchFamily="2" charset="2"/>
              <a:buChar char="§"/>
            </a:pPr>
            <a:r>
              <a:rPr lang="en-GB" sz="2000" dirty="0">
                <a:latin typeface="+mn-lt"/>
              </a:rPr>
              <a:t>Performance index derivation: PET bottle</a:t>
            </a:r>
          </a:p>
          <a:p>
            <a:pPr marL="342900" indent="-342900">
              <a:spcBef>
                <a:spcPct val="50000"/>
              </a:spcBef>
              <a:buClr>
                <a:srgbClr val="FFB71B"/>
              </a:buClr>
              <a:buSzPct val="100000"/>
              <a:buFont typeface="Wingdings" panose="05000000000000000000" pitchFamily="2" charset="2"/>
              <a:buChar char="§"/>
            </a:pPr>
            <a:r>
              <a:rPr lang="en-GB" sz="2000" dirty="0">
                <a:latin typeface="+mn-lt"/>
              </a:rPr>
              <a:t>Eco-selection with bubble charts</a:t>
            </a:r>
          </a:p>
          <a:p>
            <a:pPr marL="342900" indent="-342900">
              <a:spcBef>
                <a:spcPct val="50000"/>
              </a:spcBef>
              <a:buClr>
                <a:srgbClr val="FFB71B"/>
              </a:buClr>
              <a:buSzPct val="100000"/>
              <a:buFont typeface="Wingdings" panose="05000000000000000000" pitchFamily="2" charset="2"/>
              <a:buChar char="§"/>
            </a:pPr>
            <a:r>
              <a:rPr lang="en-GB" sz="2000" dirty="0">
                <a:latin typeface="+mn-lt"/>
              </a:rPr>
              <a:t>LCA vs Eco Audit</a:t>
            </a:r>
          </a:p>
          <a:p>
            <a:pPr marL="342900" indent="-342900">
              <a:spcBef>
                <a:spcPct val="50000"/>
              </a:spcBef>
              <a:buClr>
                <a:srgbClr val="FFB71B"/>
              </a:buClr>
              <a:buSzPct val="100000"/>
              <a:buFont typeface="Wingdings" panose="05000000000000000000" pitchFamily="2" charset="2"/>
              <a:buChar char="§"/>
            </a:pPr>
            <a:r>
              <a:rPr lang="en-GB" sz="2000" dirty="0">
                <a:latin typeface="+mn-lt"/>
              </a:rPr>
              <a:t>The Eco Audit tool</a:t>
            </a:r>
          </a:p>
          <a:p>
            <a:pPr marL="342900" indent="-342900">
              <a:spcBef>
                <a:spcPct val="50000"/>
              </a:spcBef>
              <a:spcAft>
                <a:spcPct val="20000"/>
              </a:spcAft>
              <a:buClr>
                <a:srgbClr val="FFB71B"/>
              </a:buClr>
              <a:buSzPct val="100000"/>
              <a:buFont typeface="Wingdings" panose="05000000000000000000" pitchFamily="2" charset="2"/>
              <a:buChar char="§"/>
            </a:pPr>
            <a:r>
              <a:rPr lang="en-GB" sz="2000" dirty="0">
                <a:latin typeface="+mn-lt"/>
              </a:rPr>
              <a:t>Add your own data and records</a:t>
            </a:r>
          </a:p>
          <a:p>
            <a:pPr marL="342900" indent="-342900">
              <a:spcBef>
                <a:spcPct val="50000"/>
              </a:spcBef>
              <a:spcAft>
                <a:spcPct val="20000"/>
              </a:spcAft>
              <a:buClr>
                <a:srgbClr val="FFB71B"/>
              </a:buClr>
              <a:buSzPct val="100000"/>
              <a:buFont typeface="Wingdings" panose="05000000000000000000" pitchFamily="2" charset="2"/>
              <a:buChar char="§"/>
            </a:pPr>
            <a:r>
              <a:rPr lang="en-GB" sz="2000" dirty="0">
                <a:latin typeface="+mn-lt"/>
              </a:rPr>
              <a:t>Comparisons of products over life-cycle</a:t>
            </a:r>
          </a:p>
          <a:p>
            <a:pPr marL="342900" indent="-342900">
              <a:spcBef>
                <a:spcPct val="50000"/>
              </a:spcBef>
              <a:spcAft>
                <a:spcPct val="20000"/>
              </a:spcAft>
              <a:buClr>
                <a:srgbClr val="FFB71B"/>
              </a:buClr>
              <a:buSzPct val="100000"/>
              <a:buFont typeface="Wingdings" panose="05000000000000000000" pitchFamily="2" charset="2"/>
              <a:buChar char="§"/>
            </a:pPr>
            <a:r>
              <a:rPr lang="en-GB" sz="2000" dirty="0">
                <a:latin typeface="+mn-lt"/>
              </a:rPr>
              <a:t>The Advanced Eco Audit tool</a:t>
            </a:r>
          </a:p>
        </p:txBody>
      </p:sp>
      <p:pic>
        <p:nvPicPr>
          <p:cNvPr id="11" name="Picture 7">
            <a:extLst>
              <a:ext uri="{FF2B5EF4-FFF2-40B4-BE49-F238E27FC236}">
                <a16:creationId xmlns:a16="http://schemas.microsoft.com/office/drawing/2014/main" id="{DCD4B495-77F6-48C5-836B-9518ABA8F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236" y="1902742"/>
            <a:ext cx="4294115" cy="273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3C43346-94FC-4240-883B-86ED1A2AE6C1}"/>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w="9525"/>
        </p:spPr>
        <p:txBody>
          <a:bodyPr/>
          <a:lstStyle/>
          <a:p>
            <a:r>
              <a:rPr lang="en-GB" dirty="0">
                <a:latin typeface="+mn-lt"/>
              </a:rPr>
              <a:t>Step 4. Use phase – static mode</a:t>
            </a:r>
          </a:p>
        </p:txBody>
      </p:sp>
      <p:sp>
        <p:nvSpPr>
          <p:cNvPr id="903173" name="AutoShape 5"/>
          <p:cNvSpPr>
            <a:spLocks noChangeArrowheads="1"/>
          </p:cNvSpPr>
          <p:nvPr/>
        </p:nvSpPr>
        <p:spPr bwMode="auto">
          <a:xfrm>
            <a:off x="4756994" y="1126404"/>
            <a:ext cx="3949700" cy="352425"/>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nvGrpSpPr>
          <p:cNvPr id="16388" name="Group 4"/>
          <p:cNvGrpSpPr>
            <a:grpSpLocks/>
          </p:cNvGrpSpPr>
          <p:nvPr/>
        </p:nvGrpSpPr>
        <p:grpSpPr bwMode="auto">
          <a:xfrm>
            <a:off x="4764932" y="1745528"/>
            <a:ext cx="2798763" cy="355600"/>
            <a:chOff x="2060" y="1604"/>
            <a:chExt cx="1628" cy="224"/>
          </a:xfrm>
        </p:grpSpPr>
        <p:sp>
          <p:nvSpPr>
            <p:cNvPr id="903178" name="AutoShape 10"/>
            <p:cNvSpPr>
              <a:spLocks noChangeArrowheads="1"/>
            </p:cNvSpPr>
            <p:nvPr/>
          </p:nvSpPr>
          <p:spPr bwMode="auto">
            <a:xfrm>
              <a:off x="2922" y="1604"/>
              <a:ext cx="76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903179" name="AutoShape 11"/>
            <p:cNvSpPr>
              <a:spLocks noChangeArrowheads="1"/>
            </p:cNvSpPr>
            <p:nvPr/>
          </p:nvSpPr>
          <p:spPr bwMode="auto">
            <a:xfrm>
              <a:off x="2060" y="1606"/>
              <a:ext cx="75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903183" name="AutoShape 15"/>
          <p:cNvSpPr>
            <a:spLocks noChangeArrowheads="1"/>
          </p:cNvSpPr>
          <p:nvPr/>
        </p:nvSpPr>
        <p:spPr bwMode="auto">
          <a:xfrm>
            <a:off x="4764931" y="2307504"/>
            <a:ext cx="1289050" cy="352425"/>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390" name="AutoShape 16"/>
          <p:cNvSpPr>
            <a:spLocks noChangeArrowheads="1"/>
          </p:cNvSpPr>
          <p:nvPr/>
        </p:nvSpPr>
        <p:spPr bwMode="auto">
          <a:xfrm>
            <a:off x="2920768" y="473941"/>
            <a:ext cx="204788" cy="3857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16391" name="Text Box 19"/>
          <p:cNvSpPr txBox="1">
            <a:spLocks noChangeArrowheads="1"/>
          </p:cNvSpPr>
          <p:nvPr/>
        </p:nvSpPr>
        <p:spPr bwMode="auto">
          <a:xfrm>
            <a:off x="1970932" y="1129578"/>
            <a:ext cx="294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a:latin typeface="+mn-lt"/>
              </a:rPr>
              <a:t>Energy input and output</a:t>
            </a:r>
          </a:p>
        </p:txBody>
      </p:sp>
      <p:sp>
        <p:nvSpPr>
          <p:cNvPr id="903189" name="AutoShape 21"/>
          <p:cNvSpPr>
            <a:spLocks noChangeArrowheads="1"/>
          </p:cNvSpPr>
          <p:nvPr/>
        </p:nvSpPr>
        <p:spPr bwMode="auto">
          <a:xfrm>
            <a:off x="4777631" y="2894879"/>
            <a:ext cx="1290638" cy="352425"/>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393" name="Text Box 22"/>
          <p:cNvSpPr txBox="1">
            <a:spLocks noChangeArrowheads="1"/>
          </p:cNvSpPr>
          <p:nvPr/>
        </p:nvSpPr>
        <p:spPr bwMode="auto">
          <a:xfrm>
            <a:off x="1970931" y="1723303"/>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Power rating</a:t>
            </a:r>
          </a:p>
        </p:txBody>
      </p:sp>
      <p:sp>
        <p:nvSpPr>
          <p:cNvPr id="16394" name="Text Box 23"/>
          <p:cNvSpPr txBox="1">
            <a:spLocks noChangeArrowheads="1"/>
          </p:cNvSpPr>
          <p:nvPr/>
        </p:nvSpPr>
        <p:spPr bwMode="auto">
          <a:xfrm>
            <a:off x="1970932" y="2345603"/>
            <a:ext cx="79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Usage</a:t>
            </a:r>
          </a:p>
        </p:txBody>
      </p:sp>
      <p:sp>
        <p:nvSpPr>
          <p:cNvPr id="16395" name="Text Box 24"/>
          <p:cNvSpPr txBox="1">
            <a:spLocks noChangeArrowheads="1"/>
          </p:cNvSpPr>
          <p:nvPr/>
        </p:nvSpPr>
        <p:spPr bwMode="auto">
          <a:xfrm>
            <a:off x="1970932" y="2948853"/>
            <a:ext cx="79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Usage</a:t>
            </a:r>
          </a:p>
        </p:txBody>
      </p:sp>
      <p:sp>
        <p:nvSpPr>
          <p:cNvPr id="903194" name="Text Box 26"/>
          <p:cNvSpPr txBox="1">
            <a:spLocks noChangeArrowheads="1"/>
          </p:cNvSpPr>
          <p:nvPr/>
        </p:nvSpPr>
        <p:spPr bwMode="auto">
          <a:xfrm>
            <a:off x="4984007" y="1164503"/>
            <a:ext cx="2600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Electric to mechanical</a:t>
            </a:r>
          </a:p>
        </p:txBody>
      </p:sp>
      <p:sp>
        <p:nvSpPr>
          <p:cNvPr id="16397" name="Rectangle 27"/>
          <p:cNvSpPr>
            <a:spLocks noChangeArrowheads="1"/>
          </p:cNvSpPr>
          <p:nvPr/>
        </p:nvSpPr>
        <p:spPr bwMode="auto">
          <a:xfrm>
            <a:off x="6146057" y="2361479"/>
            <a:ext cx="1338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days per year</a:t>
            </a:r>
          </a:p>
        </p:txBody>
      </p:sp>
      <p:sp>
        <p:nvSpPr>
          <p:cNvPr id="16398" name="Rectangle 28"/>
          <p:cNvSpPr>
            <a:spLocks noChangeArrowheads="1"/>
          </p:cNvSpPr>
          <p:nvPr/>
        </p:nvSpPr>
        <p:spPr bwMode="auto">
          <a:xfrm>
            <a:off x="6158757" y="2939329"/>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hours per day</a:t>
            </a:r>
          </a:p>
        </p:txBody>
      </p:sp>
      <p:grpSp>
        <p:nvGrpSpPr>
          <p:cNvPr id="3" name="Group 29"/>
          <p:cNvGrpSpPr>
            <a:grpSpLocks/>
          </p:cNvGrpSpPr>
          <p:nvPr/>
        </p:nvGrpSpPr>
        <p:grpSpPr bwMode="auto">
          <a:xfrm>
            <a:off x="5136406" y="1786803"/>
            <a:ext cx="2255838" cy="336550"/>
            <a:chOff x="2276" y="1708"/>
            <a:chExt cx="1312" cy="212"/>
          </a:xfrm>
        </p:grpSpPr>
        <p:sp>
          <p:nvSpPr>
            <p:cNvPr id="16425" name="Text Box 30"/>
            <p:cNvSpPr txBox="1">
              <a:spLocks noChangeArrowheads="1"/>
            </p:cNvSpPr>
            <p:nvPr/>
          </p:nvSpPr>
          <p:spPr bwMode="auto">
            <a:xfrm>
              <a:off x="2276" y="1708"/>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1.2</a:t>
              </a:r>
            </a:p>
          </p:txBody>
        </p:sp>
        <p:sp>
          <p:nvSpPr>
            <p:cNvPr id="16426" name="Text Box 31"/>
            <p:cNvSpPr txBox="1">
              <a:spLocks noChangeArrowheads="1"/>
            </p:cNvSpPr>
            <p:nvPr/>
          </p:nvSpPr>
          <p:spPr bwMode="auto">
            <a:xfrm>
              <a:off x="3084" y="1708"/>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kW</a:t>
              </a:r>
            </a:p>
          </p:txBody>
        </p:sp>
      </p:grpSp>
      <p:grpSp>
        <p:nvGrpSpPr>
          <p:cNvPr id="4" name="Group 32"/>
          <p:cNvGrpSpPr>
            <a:grpSpLocks/>
          </p:cNvGrpSpPr>
          <p:nvPr/>
        </p:nvGrpSpPr>
        <p:grpSpPr bwMode="auto">
          <a:xfrm>
            <a:off x="5080844" y="2345604"/>
            <a:ext cx="908050" cy="930275"/>
            <a:chOff x="2244" y="2060"/>
            <a:chExt cx="528" cy="586"/>
          </a:xfrm>
        </p:grpSpPr>
        <p:sp>
          <p:nvSpPr>
            <p:cNvPr id="16423" name="Text Box 33"/>
            <p:cNvSpPr txBox="1">
              <a:spLocks noChangeArrowheads="1"/>
            </p:cNvSpPr>
            <p:nvPr/>
          </p:nvSpPr>
          <p:spPr bwMode="auto">
            <a:xfrm>
              <a:off x="2244" y="2060"/>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365</a:t>
              </a:r>
            </a:p>
          </p:txBody>
        </p:sp>
        <p:sp>
          <p:nvSpPr>
            <p:cNvPr id="16424" name="Text Box 34"/>
            <p:cNvSpPr txBox="1">
              <a:spLocks noChangeArrowheads="1"/>
            </p:cNvSpPr>
            <p:nvPr/>
          </p:nvSpPr>
          <p:spPr bwMode="auto">
            <a:xfrm>
              <a:off x="2268" y="2434"/>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0.5</a:t>
              </a:r>
            </a:p>
          </p:txBody>
        </p:sp>
      </p:grpSp>
      <p:grpSp>
        <p:nvGrpSpPr>
          <p:cNvPr id="6" name="Group 50"/>
          <p:cNvGrpSpPr>
            <a:grpSpLocks/>
          </p:cNvGrpSpPr>
          <p:nvPr/>
        </p:nvGrpSpPr>
        <p:grpSpPr bwMode="auto">
          <a:xfrm>
            <a:off x="4790333" y="3469351"/>
            <a:ext cx="1735340" cy="762571"/>
            <a:chOff x="1160" y="3944"/>
            <a:chExt cx="2488" cy="222"/>
          </a:xfrm>
        </p:grpSpPr>
        <p:sp>
          <p:nvSpPr>
            <p:cNvPr id="903219" name="AutoShape 51"/>
            <p:cNvSpPr>
              <a:spLocks noChangeArrowheads="1"/>
            </p:cNvSpPr>
            <p:nvPr/>
          </p:nvSpPr>
          <p:spPr bwMode="auto">
            <a:xfrm>
              <a:off x="1160" y="3944"/>
              <a:ext cx="248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419" name="Text Box 52"/>
            <p:cNvSpPr txBox="1">
              <a:spLocks noChangeArrowheads="1"/>
            </p:cNvSpPr>
            <p:nvPr/>
          </p:nvSpPr>
          <p:spPr bwMode="auto">
            <a:xfrm>
              <a:off x="1219" y="3947"/>
              <a:ext cx="24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0"/>
                </a:spcAft>
                <a:buClr>
                  <a:srgbClr val="009B9B"/>
                </a:buClr>
                <a:buSzPct val="80000"/>
                <a:buFont typeface="Wingdings" panose="05000000000000000000" pitchFamily="2" charset="2"/>
                <a:buNone/>
              </a:pPr>
              <a:r>
                <a:rPr lang="en-GB" dirty="0">
                  <a:latin typeface="+mn-lt"/>
                </a:rPr>
                <a:t>Total energy or </a:t>
              </a:r>
            </a:p>
            <a:p>
              <a:pPr>
                <a:spcBef>
                  <a:spcPts val="0"/>
                </a:spcBef>
                <a:spcAft>
                  <a:spcPts val="0"/>
                </a:spcAft>
                <a:buClr>
                  <a:srgbClr val="009B9B"/>
                </a:buClr>
                <a:buSzPct val="80000"/>
                <a:buFont typeface="Wingdings" panose="05000000000000000000" pitchFamily="2" charset="2"/>
                <a:buNone/>
              </a:pPr>
              <a:r>
                <a:rPr lang="en-GB" dirty="0">
                  <a:latin typeface="+mn-lt"/>
                </a:rPr>
                <a:t>CO2-eq for use</a:t>
              </a:r>
            </a:p>
          </p:txBody>
        </p:sp>
      </p:grpSp>
      <p:grpSp>
        <p:nvGrpSpPr>
          <p:cNvPr id="7" name="Group 36"/>
          <p:cNvGrpSpPr>
            <a:grpSpLocks/>
          </p:cNvGrpSpPr>
          <p:nvPr/>
        </p:nvGrpSpPr>
        <p:grpSpPr bwMode="auto">
          <a:xfrm>
            <a:off x="7179000" y="2201391"/>
            <a:ext cx="1403350" cy="2536826"/>
            <a:chOff x="2898" y="1668"/>
            <a:chExt cx="816" cy="1598"/>
          </a:xfrm>
        </p:grpSpPr>
        <p:grpSp>
          <p:nvGrpSpPr>
            <p:cNvPr id="16413" name="Group 37"/>
            <p:cNvGrpSpPr>
              <a:grpSpLocks/>
            </p:cNvGrpSpPr>
            <p:nvPr/>
          </p:nvGrpSpPr>
          <p:grpSpPr bwMode="auto">
            <a:xfrm>
              <a:off x="2898" y="1668"/>
              <a:ext cx="816" cy="1598"/>
              <a:chOff x="264" y="2466"/>
              <a:chExt cx="816" cy="1598"/>
            </a:xfrm>
          </p:grpSpPr>
          <p:sp>
            <p:nvSpPr>
              <p:cNvPr id="16415" name="Rectangle 38"/>
              <p:cNvSpPr>
                <a:spLocks noChangeArrowheads="1"/>
              </p:cNvSpPr>
              <p:nvPr/>
            </p:nvSpPr>
            <p:spPr bwMode="auto">
              <a:xfrm>
                <a:off x="264" y="3184"/>
                <a:ext cx="816"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6416" name="Text Box 47"/>
              <p:cNvSpPr txBox="1">
                <a:spLocks noChangeArrowheads="1"/>
              </p:cNvSpPr>
              <p:nvPr/>
            </p:nvSpPr>
            <p:spPr bwMode="auto">
              <a:xfrm>
                <a:off x="472" y="2698"/>
                <a:ext cx="480"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buClr>
                    <a:srgbClr val="009B9B"/>
                  </a:buClr>
                  <a:buSzPct val="80000"/>
                  <a:buFont typeface="Wingdings" panose="05000000000000000000" pitchFamily="2" charset="2"/>
                  <a:buNone/>
                </a:pPr>
                <a:r>
                  <a:rPr lang="en-GB" sz="1400" b="1" dirty="0">
                    <a:latin typeface="+mn-lt"/>
                  </a:rPr>
                  <a:t>W</a:t>
                </a:r>
              </a:p>
              <a:p>
                <a:pPr>
                  <a:spcAft>
                    <a:spcPct val="20000"/>
                  </a:spcAft>
                  <a:buClr>
                    <a:srgbClr val="009B9B"/>
                  </a:buClr>
                  <a:buSzPct val="80000"/>
                  <a:buFont typeface="Wingdings" panose="05000000000000000000" pitchFamily="2" charset="2"/>
                  <a:buNone/>
                </a:pPr>
                <a:r>
                  <a:rPr lang="en-GB" sz="1400" b="1" dirty="0">
                    <a:latin typeface="+mn-lt"/>
                  </a:rPr>
                  <a:t>kW</a:t>
                </a:r>
              </a:p>
              <a:p>
                <a:pPr>
                  <a:spcAft>
                    <a:spcPct val="20000"/>
                  </a:spcAft>
                  <a:buClr>
                    <a:srgbClr val="009B9B"/>
                  </a:buClr>
                  <a:buSzPct val="80000"/>
                  <a:buFont typeface="Wingdings" panose="05000000000000000000" pitchFamily="2" charset="2"/>
                  <a:buNone/>
                </a:pPr>
                <a:r>
                  <a:rPr lang="en-GB" sz="1400" b="1" dirty="0">
                    <a:latin typeface="+mn-lt"/>
                  </a:rPr>
                  <a:t>MW</a:t>
                </a:r>
              </a:p>
              <a:p>
                <a:pPr>
                  <a:spcAft>
                    <a:spcPct val="20000"/>
                  </a:spcAft>
                  <a:buClr>
                    <a:srgbClr val="009B9B"/>
                  </a:buClr>
                  <a:buSzPct val="80000"/>
                  <a:buFont typeface="Wingdings" panose="05000000000000000000" pitchFamily="2" charset="2"/>
                  <a:buNone/>
                </a:pPr>
                <a:r>
                  <a:rPr lang="en-GB" sz="1400" b="1" dirty="0">
                    <a:latin typeface="+mn-lt"/>
                  </a:rPr>
                  <a:t>hp</a:t>
                </a:r>
              </a:p>
              <a:p>
                <a:pPr>
                  <a:spcAft>
                    <a:spcPct val="20000"/>
                  </a:spcAft>
                  <a:buClr>
                    <a:srgbClr val="009B9B"/>
                  </a:buClr>
                  <a:buSzPct val="80000"/>
                  <a:buFont typeface="Wingdings" panose="05000000000000000000" pitchFamily="2" charset="2"/>
                  <a:buNone/>
                </a:pPr>
                <a:r>
                  <a:rPr lang="en-GB" sz="1400" b="1" dirty="0">
                    <a:latin typeface="+mn-lt"/>
                  </a:rPr>
                  <a:t>ft.lb/sec</a:t>
                </a:r>
              </a:p>
              <a:p>
                <a:pPr>
                  <a:spcAft>
                    <a:spcPct val="20000"/>
                  </a:spcAft>
                  <a:buClr>
                    <a:srgbClr val="009B9B"/>
                  </a:buClr>
                  <a:buSzPct val="80000"/>
                  <a:buFont typeface="Wingdings" panose="05000000000000000000" pitchFamily="2" charset="2"/>
                  <a:buNone/>
                </a:pPr>
                <a:r>
                  <a:rPr lang="en-GB" sz="1400" b="1" dirty="0" err="1">
                    <a:latin typeface="+mn-lt"/>
                  </a:rPr>
                  <a:t>kCal</a:t>
                </a:r>
                <a:r>
                  <a:rPr lang="en-GB" sz="1400" b="1" dirty="0">
                    <a:latin typeface="+mn-lt"/>
                  </a:rPr>
                  <a:t>/</a:t>
                </a:r>
                <a:r>
                  <a:rPr lang="en-GB" sz="1400" b="1" dirty="0" err="1">
                    <a:latin typeface="+mn-lt"/>
                  </a:rPr>
                  <a:t>yr</a:t>
                </a:r>
                <a:endParaRPr lang="en-GB" sz="1400" b="1" dirty="0">
                  <a:latin typeface="+mn-lt"/>
                </a:endParaRPr>
              </a:p>
              <a:p>
                <a:pPr>
                  <a:spcAft>
                    <a:spcPct val="20000"/>
                  </a:spcAft>
                  <a:buClr>
                    <a:srgbClr val="009B9B"/>
                  </a:buClr>
                  <a:buSzPct val="80000"/>
                  <a:buFont typeface="Wingdings" panose="05000000000000000000" pitchFamily="2" charset="2"/>
                  <a:buNone/>
                </a:pPr>
                <a:r>
                  <a:rPr lang="en-GB" sz="1400" b="1" dirty="0">
                    <a:latin typeface="+mn-lt"/>
                  </a:rPr>
                  <a:t>BTU/</a:t>
                </a:r>
                <a:r>
                  <a:rPr lang="en-GB" sz="1400" b="1" dirty="0" err="1">
                    <a:latin typeface="+mn-lt"/>
                  </a:rPr>
                  <a:t>yr</a:t>
                </a:r>
                <a:endParaRPr lang="en-GB" sz="1400" b="1" dirty="0">
                  <a:latin typeface="+mn-lt"/>
                </a:endParaRPr>
              </a:p>
            </p:txBody>
          </p:sp>
          <p:sp>
            <p:nvSpPr>
              <p:cNvPr id="16417" name="Line 48"/>
              <p:cNvSpPr>
                <a:spLocks noChangeShapeType="1"/>
              </p:cNvSpPr>
              <p:nvPr/>
            </p:nvSpPr>
            <p:spPr bwMode="auto">
              <a:xfrm>
                <a:off x="410" y="2466"/>
                <a:ext cx="147" cy="253"/>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16414" name="Rectangle 49"/>
            <p:cNvSpPr>
              <a:spLocks noChangeArrowheads="1"/>
            </p:cNvSpPr>
            <p:nvPr/>
          </p:nvSpPr>
          <p:spPr bwMode="auto">
            <a:xfrm>
              <a:off x="3133" y="2064"/>
              <a:ext cx="265" cy="161"/>
            </a:xfrm>
            <a:prstGeom prst="rect">
              <a:avLst/>
            </a:prstGeom>
            <a:noFill/>
            <a:ln w="28575">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nvGrpSpPr>
          <p:cNvPr id="9" name="Group 78"/>
          <p:cNvGrpSpPr>
            <a:grpSpLocks/>
          </p:cNvGrpSpPr>
          <p:nvPr/>
        </p:nvGrpSpPr>
        <p:grpSpPr bwMode="auto">
          <a:xfrm>
            <a:off x="463640" y="3711104"/>
            <a:ext cx="3446462" cy="2187575"/>
            <a:chOff x="1644" y="2729"/>
            <a:chExt cx="2004" cy="1378"/>
          </a:xfrm>
        </p:grpSpPr>
        <p:pic>
          <p:nvPicPr>
            <p:cNvPr id="16411"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 y="2841"/>
              <a:ext cx="2004"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Line 1040"/>
            <p:cNvSpPr>
              <a:spLocks noChangeShapeType="1"/>
            </p:cNvSpPr>
            <p:nvPr/>
          </p:nvSpPr>
          <p:spPr bwMode="auto">
            <a:xfrm flipH="1">
              <a:off x="2872" y="2729"/>
              <a:ext cx="0" cy="265"/>
            </a:xfrm>
            <a:prstGeom prst="line">
              <a:avLst/>
            </a:prstGeom>
            <a:noFill/>
            <a:ln w="38100">
              <a:solidFill>
                <a:schemeClr val="accent4"/>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nvGrpSpPr>
          <p:cNvPr id="16405" name="Group 44"/>
          <p:cNvGrpSpPr>
            <a:grpSpLocks/>
          </p:cNvGrpSpPr>
          <p:nvPr/>
        </p:nvGrpSpPr>
        <p:grpSpPr bwMode="auto">
          <a:xfrm>
            <a:off x="8303469" y="1181967"/>
            <a:ext cx="330200" cy="255587"/>
            <a:chOff x="2162400" y="2915315"/>
            <a:chExt cx="330200" cy="255389"/>
          </a:xfrm>
        </p:grpSpPr>
        <p:sp>
          <p:nvSpPr>
            <p:cNvPr id="16409"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6410" name="Freeform 4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6406" name="Group 47"/>
          <p:cNvGrpSpPr>
            <a:grpSpLocks/>
          </p:cNvGrpSpPr>
          <p:nvPr/>
        </p:nvGrpSpPr>
        <p:grpSpPr bwMode="auto">
          <a:xfrm>
            <a:off x="7165231" y="1804267"/>
            <a:ext cx="330200" cy="255587"/>
            <a:chOff x="2162400" y="2915315"/>
            <a:chExt cx="330200" cy="255389"/>
          </a:xfrm>
        </p:grpSpPr>
        <p:sp>
          <p:nvSpPr>
            <p:cNvPr id="16407"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6408" name="Freeform 49"/>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2" name="Group 11">
            <a:extLst>
              <a:ext uri="{FF2B5EF4-FFF2-40B4-BE49-F238E27FC236}">
                <a16:creationId xmlns:a16="http://schemas.microsoft.com/office/drawing/2014/main" id="{6580467F-A334-4236-ABE2-5B6C75C78578}"/>
              </a:ext>
            </a:extLst>
          </p:cNvPr>
          <p:cNvGrpSpPr/>
          <p:nvPr/>
        </p:nvGrpSpPr>
        <p:grpSpPr>
          <a:xfrm>
            <a:off x="8258783" y="1531591"/>
            <a:ext cx="3018817" cy="3662256"/>
            <a:chOff x="8180152" y="1722813"/>
            <a:chExt cx="3018817" cy="3662256"/>
          </a:xfrm>
        </p:grpSpPr>
        <p:pic>
          <p:nvPicPr>
            <p:cNvPr id="8" name="Picture 7">
              <a:extLst>
                <a:ext uri="{FF2B5EF4-FFF2-40B4-BE49-F238E27FC236}">
                  <a16:creationId xmlns:a16="http://schemas.microsoft.com/office/drawing/2014/main" id="{1F8DA8C5-5D54-4FE8-B128-0A6BA4511D16}"/>
                </a:ext>
              </a:extLst>
            </p:cNvPr>
            <p:cNvPicPr>
              <a:picLocks noChangeAspect="1"/>
            </p:cNvPicPr>
            <p:nvPr/>
          </p:nvPicPr>
          <p:blipFill rotWithShape="1">
            <a:blip r:embed="rId4"/>
            <a:srcRect l="38168" t="64588" r="41841" b="18089"/>
            <a:stretch/>
          </p:blipFill>
          <p:spPr>
            <a:xfrm>
              <a:off x="8223470" y="2274050"/>
              <a:ext cx="2780264" cy="1354508"/>
            </a:xfrm>
            <a:prstGeom prst="rect">
              <a:avLst/>
            </a:prstGeom>
          </p:spPr>
        </p:pic>
        <p:pic>
          <p:nvPicPr>
            <p:cNvPr id="10" name="Picture 9">
              <a:extLst>
                <a:ext uri="{FF2B5EF4-FFF2-40B4-BE49-F238E27FC236}">
                  <a16:creationId xmlns:a16="http://schemas.microsoft.com/office/drawing/2014/main" id="{A61022BB-C43B-4595-A4B6-9D63228E0CAB}"/>
                </a:ext>
              </a:extLst>
            </p:cNvPr>
            <p:cNvPicPr>
              <a:picLocks noChangeAspect="1"/>
            </p:cNvPicPr>
            <p:nvPr/>
          </p:nvPicPr>
          <p:blipFill rotWithShape="1">
            <a:blip r:embed="rId5"/>
            <a:srcRect l="38156" t="73904" r="41946" b="3633"/>
            <a:stretch/>
          </p:blipFill>
          <p:spPr>
            <a:xfrm>
              <a:off x="8221661" y="3628559"/>
              <a:ext cx="2767353" cy="1756510"/>
            </a:xfrm>
            <a:prstGeom prst="rect">
              <a:avLst/>
            </a:prstGeom>
          </p:spPr>
        </p:pic>
        <p:grpSp>
          <p:nvGrpSpPr>
            <p:cNvPr id="5" name="Group 23"/>
            <p:cNvGrpSpPr>
              <a:grpSpLocks/>
            </p:cNvGrpSpPr>
            <p:nvPr/>
          </p:nvGrpSpPr>
          <p:grpSpPr bwMode="auto">
            <a:xfrm>
              <a:off x="8180152" y="1722813"/>
              <a:ext cx="3018817" cy="3124200"/>
              <a:chOff x="3773" y="1597"/>
              <a:chExt cx="1755" cy="1968"/>
            </a:xfrm>
          </p:grpSpPr>
          <p:sp>
            <p:nvSpPr>
              <p:cNvPr id="16420" name="Rectangle 38"/>
              <p:cNvSpPr>
                <a:spLocks noChangeArrowheads="1"/>
              </p:cNvSpPr>
              <p:nvPr/>
            </p:nvSpPr>
            <p:spPr bwMode="auto">
              <a:xfrm>
                <a:off x="3773" y="1739"/>
                <a:ext cx="1755"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US" sz="1400" b="1">
                    <a:latin typeface="+mn-lt"/>
                  </a:rPr>
                  <a:t>Energy input and output	</a:t>
                </a:r>
              </a:p>
            </p:txBody>
          </p:sp>
          <p:sp>
            <p:nvSpPr>
              <p:cNvPr id="16421" name="Rectangle 40"/>
              <p:cNvSpPr>
                <a:spLocks noChangeArrowheads="1"/>
              </p:cNvSpPr>
              <p:nvPr/>
            </p:nvSpPr>
            <p:spPr bwMode="auto">
              <a:xfrm>
                <a:off x="3773" y="2049"/>
                <a:ext cx="1354" cy="162"/>
              </a:xfrm>
              <a:prstGeom prst="rect">
                <a:avLst/>
              </a:prstGeom>
              <a:noFill/>
              <a:ln w="28575">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16422" name="Line 41"/>
              <p:cNvSpPr>
                <a:spLocks noChangeShapeType="1"/>
              </p:cNvSpPr>
              <p:nvPr/>
            </p:nvSpPr>
            <p:spPr bwMode="auto">
              <a:xfrm>
                <a:off x="3953" y="1597"/>
                <a:ext cx="80" cy="172"/>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sp>
        <p:nvSpPr>
          <p:cNvPr id="2" name="Slide Number Placeholder 1">
            <a:extLst>
              <a:ext uri="{FF2B5EF4-FFF2-40B4-BE49-F238E27FC236}">
                <a16:creationId xmlns:a16="http://schemas.microsoft.com/office/drawing/2014/main" id="{F6AC216C-8327-4030-AC2D-D8104AD29A94}"/>
              </a:ext>
            </a:extLst>
          </p:cNvPr>
          <p:cNvSpPr>
            <a:spLocks noGrp="1"/>
          </p:cNvSpPr>
          <p:nvPr>
            <p:ph type="sldNum" sz="quarter" idx="11"/>
          </p:nvPr>
        </p:nvSpPr>
        <p:spPr/>
        <p:txBody>
          <a:bodyPr/>
          <a:lstStyle/>
          <a:p>
            <a:fld id="{F0D23093-2AB0-F74C-B865-1A12A15B650E}" type="slidenum">
              <a:rPr lang="en-US" smtClean="0"/>
              <a:pPr/>
              <a:t>30</a:t>
            </a:fld>
            <a:endParaRPr lang="en-US" dirty="0"/>
          </a:p>
        </p:txBody>
      </p:sp>
      <p:sp>
        <p:nvSpPr>
          <p:cNvPr id="11" name="Text Box 27">
            <a:extLst>
              <a:ext uri="{FF2B5EF4-FFF2-40B4-BE49-F238E27FC236}">
                <a16:creationId xmlns:a16="http://schemas.microsoft.com/office/drawing/2014/main" id="{E51956B0-67A3-7BA8-73A8-3F236C3DC221}"/>
              </a:ext>
            </a:extLst>
          </p:cNvPr>
          <p:cNvSpPr txBox="1">
            <a:spLocks noChangeArrowheads="1"/>
          </p:cNvSpPr>
          <p:nvPr/>
        </p:nvSpPr>
        <p:spPr bwMode="auto">
          <a:xfrm>
            <a:off x="4592433" y="4874066"/>
            <a:ext cx="3446463" cy="127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400" dirty="0">
                <a:latin typeface="+mn-lt"/>
              </a:rPr>
              <a:t>A fridge has electric to </a:t>
            </a:r>
          </a:p>
          <a:p>
            <a:pPr marL="0" indent="0">
              <a:spcBef>
                <a:spcPct val="0"/>
              </a:spcBef>
              <a:spcAft>
                <a:spcPct val="0"/>
              </a:spcAft>
              <a:buClr>
                <a:schemeClr val="accent1"/>
              </a:buClr>
              <a:buSzPct val="110000"/>
            </a:pPr>
            <a:r>
              <a:rPr lang="en-GB" sz="2400" dirty="0">
                <a:latin typeface="+mn-lt"/>
              </a:rPr>
              <a:t>mechanical energy losses, </a:t>
            </a:r>
          </a:p>
          <a:p>
            <a:pPr marL="0" indent="0">
              <a:spcBef>
                <a:spcPct val="0"/>
              </a:spcBef>
              <a:spcAft>
                <a:spcPct val="0"/>
              </a:spcAft>
              <a:buClr>
                <a:schemeClr val="accent1"/>
              </a:buClr>
              <a:buSzPct val="110000"/>
            </a:pPr>
            <a:r>
              <a:rPr lang="en-GB" sz="2400" dirty="0">
                <a:latin typeface="+mn-lt"/>
              </a:rPr>
              <a:t>due to the compressor</a:t>
            </a:r>
          </a:p>
        </p:txBody>
      </p:sp>
    </p:spTree>
    <p:extLst>
      <p:ext uri="{BB962C8B-B14F-4D97-AF65-F5344CB8AC3E}">
        <p14:creationId xmlns:p14="http://schemas.microsoft.com/office/powerpoint/2010/main" val="3529653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US" dirty="0">
                <a:latin typeface="+mn-lt"/>
              </a:rPr>
              <a:t>New example. Bottled water in PET (100 units)</a:t>
            </a:r>
          </a:p>
        </p:txBody>
      </p:sp>
      <p:sp>
        <p:nvSpPr>
          <p:cNvPr id="17411" name="Text Box 78"/>
          <p:cNvSpPr txBox="1">
            <a:spLocks noChangeArrowheads="1"/>
          </p:cNvSpPr>
          <p:nvPr/>
        </p:nvSpPr>
        <p:spPr bwMode="auto">
          <a:xfrm>
            <a:off x="5554057" y="623888"/>
            <a:ext cx="3386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1 litre PET bottle with PP cap</a:t>
            </a:r>
          </a:p>
        </p:txBody>
      </p:sp>
      <p:sp>
        <p:nvSpPr>
          <p:cNvPr id="907343" name="Text Box 79"/>
          <p:cNvSpPr txBox="1">
            <a:spLocks noChangeArrowheads="1"/>
          </p:cNvSpPr>
          <p:nvPr/>
        </p:nvSpPr>
        <p:spPr bwMode="auto">
          <a:xfrm>
            <a:off x="5543584" y="898494"/>
            <a:ext cx="1735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Blow </a:t>
            </a:r>
            <a:r>
              <a:rPr lang="en-GB" dirty="0" err="1">
                <a:latin typeface="+mn-lt"/>
              </a:rPr>
              <a:t>molded</a:t>
            </a:r>
            <a:endParaRPr lang="en-GB" dirty="0">
              <a:latin typeface="+mn-lt"/>
            </a:endParaRPr>
          </a:p>
        </p:txBody>
      </p:sp>
      <p:sp>
        <p:nvSpPr>
          <p:cNvPr id="907344" name="Text Box 80"/>
          <p:cNvSpPr txBox="1">
            <a:spLocks noChangeArrowheads="1"/>
          </p:cNvSpPr>
          <p:nvPr/>
        </p:nvSpPr>
        <p:spPr bwMode="auto">
          <a:xfrm>
            <a:off x="5548576" y="1155197"/>
            <a:ext cx="4719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Filled in France, transported 550 km to UK</a:t>
            </a:r>
          </a:p>
        </p:txBody>
      </p:sp>
      <p:sp>
        <p:nvSpPr>
          <p:cNvPr id="907345" name="Text Box 81"/>
          <p:cNvSpPr txBox="1">
            <a:spLocks noChangeArrowheads="1"/>
          </p:cNvSpPr>
          <p:nvPr/>
        </p:nvSpPr>
        <p:spPr bwMode="auto">
          <a:xfrm>
            <a:off x="5563775" y="1411901"/>
            <a:ext cx="3957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Refrigerated for 2 days, then drunk</a:t>
            </a:r>
          </a:p>
        </p:txBody>
      </p:sp>
      <p:pic>
        <p:nvPicPr>
          <p:cNvPr id="17415" name="Picture 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1" y="199361"/>
            <a:ext cx="685800" cy="14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8" name="Object 102"/>
          <p:cNvGraphicFramePr>
            <a:graphicFrameLocks noChangeAspect="1"/>
          </p:cNvGraphicFramePr>
          <p:nvPr/>
        </p:nvGraphicFramePr>
        <p:xfrm>
          <a:off x="6037264" y="2773361"/>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17418"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264" y="2773361"/>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 name="Group 106"/>
          <p:cNvGrpSpPr>
            <a:grpSpLocks/>
          </p:cNvGrpSpPr>
          <p:nvPr/>
        </p:nvGrpSpPr>
        <p:grpSpPr bwMode="auto">
          <a:xfrm>
            <a:off x="9083675" y="4854573"/>
            <a:ext cx="1841500" cy="974725"/>
            <a:chOff x="4571" y="3278"/>
            <a:chExt cx="1071" cy="614"/>
          </a:xfrm>
        </p:grpSpPr>
        <p:sp>
          <p:nvSpPr>
            <p:cNvPr id="17507" name="AutoShape 1033"/>
            <p:cNvSpPr>
              <a:spLocks noChangeArrowheads="1"/>
            </p:cNvSpPr>
            <p:nvPr/>
          </p:nvSpPr>
          <p:spPr bwMode="auto">
            <a:xfrm>
              <a:off x="4571" y="3278"/>
              <a:ext cx="1071" cy="222"/>
            </a:xfrm>
            <a:prstGeom prst="roundRect">
              <a:avLst>
                <a:gd name="adj" fmla="val 6426"/>
              </a:avLst>
            </a:prstGeom>
            <a:solidFill>
              <a:schemeClr val="tx2">
                <a:lumMod val="20000"/>
                <a:lumOff val="80000"/>
              </a:schemeClr>
            </a:solidFill>
            <a:ln w="28575">
              <a:solidFill>
                <a:srgbClr val="7FC4BC"/>
              </a:solidFill>
              <a:round/>
              <a:headEnd/>
              <a:tailEnd/>
            </a:ln>
            <a:effectLst>
              <a:outerShdw dist="71842" dir="2700000" algn="ctr" rotWithShape="0">
                <a:srgbClr val="C0C0C0"/>
              </a:outerShdw>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600" b="1" i="1">
                  <a:latin typeface="+mn-lt"/>
                </a:rPr>
                <a:t>Survey charts</a:t>
              </a:r>
              <a:endParaRPr lang="en-GB" b="1" i="1">
                <a:latin typeface="+mn-lt"/>
              </a:endParaRPr>
            </a:p>
          </p:txBody>
        </p:sp>
        <p:sp>
          <p:nvSpPr>
            <p:cNvPr id="17508" name="AutoShape 1033"/>
            <p:cNvSpPr>
              <a:spLocks noChangeArrowheads="1"/>
            </p:cNvSpPr>
            <p:nvPr/>
          </p:nvSpPr>
          <p:spPr bwMode="auto">
            <a:xfrm>
              <a:off x="4571" y="3670"/>
              <a:ext cx="1071" cy="222"/>
            </a:xfrm>
            <a:prstGeom prst="roundRect">
              <a:avLst>
                <a:gd name="adj" fmla="val 6426"/>
              </a:avLst>
            </a:prstGeom>
            <a:solidFill>
              <a:schemeClr val="tx2">
                <a:lumMod val="20000"/>
                <a:lumOff val="80000"/>
              </a:schemeClr>
            </a:solidFill>
            <a:ln w="28575">
              <a:solidFill>
                <a:srgbClr val="7FC4BC"/>
              </a:solidFill>
              <a:round/>
              <a:headEnd/>
              <a:tailEnd/>
            </a:ln>
            <a:effectLst>
              <a:outerShdw dist="71842" dir="2700000" algn="ctr" rotWithShape="0">
                <a:srgbClr val="C0C0C0"/>
              </a:outerShdw>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600" b="1" i="1">
                  <a:latin typeface="+mn-lt"/>
                </a:rPr>
                <a:t>Full report</a:t>
              </a:r>
              <a:endParaRPr lang="en-GB" b="1" i="1">
                <a:latin typeface="+mn-lt"/>
              </a:endParaRPr>
            </a:p>
          </p:txBody>
        </p:sp>
      </p:grpSp>
      <p:grpSp>
        <p:nvGrpSpPr>
          <p:cNvPr id="18" name="Group 138"/>
          <p:cNvGrpSpPr>
            <a:grpSpLocks/>
          </p:cNvGrpSpPr>
          <p:nvPr/>
        </p:nvGrpSpPr>
        <p:grpSpPr bwMode="auto">
          <a:xfrm>
            <a:off x="1139825" y="2371724"/>
            <a:ext cx="9823450" cy="1727200"/>
            <a:chOff x="0" y="2932113"/>
            <a:chExt cx="9823715" cy="1727200"/>
          </a:xfrm>
        </p:grpSpPr>
        <p:grpSp>
          <p:nvGrpSpPr>
            <p:cNvPr id="17452" name="Group 22"/>
            <p:cNvGrpSpPr>
              <a:grpSpLocks/>
            </p:cNvGrpSpPr>
            <p:nvPr/>
          </p:nvGrpSpPr>
          <p:grpSpPr bwMode="auto">
            <a:xfrm>
              <a:off x="0" y="2932113"/>
              <a:ext cx="9823715" cy="1727200"/>
              <a:chOff x="0" y="1927"/>
              <a:chExt cx="5712" cy="1088"/>
            </a:xfrm>
          </p:grpSpPr>
          <p:grpSp>
            <p:nvGrpSpPr>
              <p:cNvPr id="17480" name="Group 23"/>
              <p:cNvGrpSpPr>
                <a:grpSpLocks/>
              </p:cNvGrpSpPr>
              <p:nvPr/>
            </p:nvGrpSpPr>
            <p:grpSpPr bwMode="auto">
              <a:xfrm>
                <a:off x="0" y="1927"/>
                <a:ext cx="5705" cy="432"/>
                <a:chOff x="0" y="1927"/>
                <a:chExt cx="5705" cy="432"/>
              </a:xfrm>
            </p:grpSpPr>
            <p:sp>
              <p:nvSpPr>
                <p:cNvPr id="17499" name="Text Box 4"/>
                <p:cNvSpPr txBox="1">
                  <a:spLocks noChangeArrowheads="1"/>
                </p:cNvSpPr>
                <p:nvPr/>
              </p:nvSpPr>
              <p:spPr bwMode="auto">
                <a:xfrm>
                  <a:off x="0" y="1927"/>
                  <a:ext cx="508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 </a:t>
                  </a:r>
                  <a:r>
                    <a:rPr lang="en-GB" sz="1400" b="1" dirty="0">
                      <a:latin typeface="+mn-lt"/>
                    </a:rPr>
                    <a:t>Number       Name                      	Material                              	     Process                  	               Mass (kg)              End of life</a:t>
                  </a:r>
                </a:p>
              </p:txBody>
            </p:sp>
            <p:grpSp>
              <p:nvGrpSpPr>
                <p:cNvPr id="17500" name="Group 26"/>
                <p:cNvGrpSpPr>
                  <a:grpSpLocks/>
                </p:cNvGrpSpPr>
                <p:nvPr/>
              </p:nvGrpSpPr>
              <p:grpSpPr bwMode="auto">
                <a:xfrm>
                  <a:off x="88" y="2133"/>
                  <a:ext cx="5617" cy="226"/>
                  <a:chOff x="40" y="2445"/>
                  <a:chExt cx="5617" cy="226"/>
                </a:xfrm>
              </p:grpSpPr>
              <p:sp>
                <p:nvSpPr>
                  <p:cNvPr id="2"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3"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4"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5"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7"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grpSp>
            <p:nvGrpSpPr>
              <p:cNvPr id="17481" name="Group 43"/>
              <p:cNvGrpSpPr>
                <a:grpSpLocks/>
              </p:cNvGrpSpPr>
              <p:nvPr/>
            </p:nvGrpSpPr>
            <p:grpSpPr bwMode="auto">
              <a:xfrm>
                <a:off x="72" y="2127"/>
                <a:ext cx="5640" cy="888"/>
                <a:chOff x="72" y="1943"/>
                <a:chExt cx="5640" cy="888"/>
              </a:xfrm>
            </p:grpSpPr>
            <p:grpSp>
              <p:nvGrpSpPr>
                <p:cNvPr id="17482" name="Group 45"/>
                <p:cNvGrpSpPr>
                  <a:grpSpLocks/>
                </p:cNvGrpSpPr>
                <p:nvPr/>
              </p:nvGrpSpPr>
              <p:grpSpPr bwMode="auto">
                <a:xfrm>
                  <a:off x="88" y="2269"/>
                  <a:ext cx="5617" cy="226"/>
                  <a:chOff x="40" y="2445"/>
                  <a:chExt cx="5617" cy="226"/>
                </a:xfrm>
              </p:grpSpPr>
              <p:sp>
                <p:nvSpPr>
                  <p:cNvPr id="8"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0"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1"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2"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3"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sp>
              <p:nvSpPr>
                <p:cNvPr id="17483" name="Text Box 62"/>
                <p:cNvSpPr txBox="1">
                  <a:spLocks noChangeArrowheads="1"/>
                </p:cNvSpPr>
                <p:nvPr/>
              </p:nvSpPr>
              <p:spPr bwMode="auto">
                <a:xfrm>
                  <a:off x="72" y="1943"/>
                  <a:ext cx="53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Bottles                          PET                                         Molding                                   0.04               Recycle</a:t>
                  </a:r>
                </a:p>
              </p:txBody>
            </p:sp>
            <p:grpSp>
              <p:nvGrpSpPr>
                <p:cNvPr id="17484" name="Group 64"/>
                <p:cNvGrpSpPr>
                  <a:grpSpLocks/>
                </p:cNvGrpSpPr>
                <p:nvPr/>
              </p:nvGrpSpPr>
              <p:grpSpPr bwMode="auto">
                <a:xfrm>
                  <a:off x="95" y="2605"/>
                  <a:ext cx="5617" cy="226"/>
                  <a:chOff x="40" y="2445"/>
                  <a:chExt cx="5617" cy="226"/>
                </a:xfrm>
              </p:grpSpPr>
              <p:sp>
                <p:nvSpPr>
                  <p:cNvPr id="61473" name="AutoShape 33"/>
                  <p:cNvSpPr>
                    <a:spLocks noChangeArrowheads="1"/>
                  </p:cNvSpPr>
                  <p:nvPr/>
                </p:nvSpPr>
                <p:spPr bwMode="auto">
                  <a:xfrm>
                    <a:off x="451"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475"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480"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484"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528" name="AutoShape 88"/>
                  <p:cNvSpPr>
                    <a:spLocks noChangeArrowheads="1"/>
                  </p:cNvSpPr>
                  <p:nvPr/>
                </p:nvSpPr>
                <p:spPr bwMode="auto">
                  <a:xfrm>
                    <a:off x="4709"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4"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sp>
              <p:nvSpPr>
                <p:cNvPr id="17485" name="Text Box 81"/>
                <p:cNvSpPr txBox="1">
                  <a:spLocks noChangeArrowheads="1"/>
                </p:cNvSpPr>
                <p:nvPr/>
              </p:nvSpPr>
              <p:spPr bwMode="auto">
                <a:xfrm>
                  <a:off x="72" y="2271"/>
                  <a:ext cx="52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dirty="0">
                      <a:latin typeface="+mn-lt"/>
                    </a:rPr>
                    <a:t>100         Caps                              Polypropylene                      </a:t>
                  </a:r>
                  <a:r>
                    <a:rPr lang="en-GB" sz="1600" b="1" i="1" dirty="0" err="1">
                      <a:latin typeface="+mn-lt"/>
                    </a:rPr>
                    <a:t>Molding</a:t>
                  </a:r>
                  <a:r>
                    <a:rPr lang="en-GB" sz="1600" b="1" i="1" dirty="0">
                      <a:latin typeface="+mn-lt"/>
                    </a:rPr>
                    <a:t>                                   0.001            Landfill</a:t>
                  </a:r>
                </a:p>
              </p:txBody>
            </p:sp>
            <p:sp>
              <p:nvSpPr>
                <p:cNvPr id="17486" name="Text Box 82"/>
                <p:cNvSpPr txBox="1">
                  <a:spLocks noChangeArrowheads="1"/>
                </p:cNvSpPr>
                <p:nvPr/>
              </p:nvSpPr>
              <p:spPr bwMode="auto">
                <a:xfrm>
                  <a:off x="80" y="2591"/>
                  <a:ext cx="4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Water</a:t>
                  </a:r>
                  <a:r>
                    <a:rPr lang="en-GB" i="1">
                      <a:latin typeface="+mn-lt"/>
                    </a:rPr>
                    <a:t>                                                                                      </a:t>
                  </a:r>
                  <a:r>
                    <a:rPr lang="en-GB" sz="1600" b="1" i="1">
                      <a:latin typeface="+mn-lt"/>
                    </a:rPr>
                    <a:t>1.0</a:t>
                  </a:r>
                </a:p>
              </p:txBody>
            </p:sp>
          </p:grpSp>
        </p:grpSp>
        <p:grpSp>
          <p:nvGrpSpPr>
            <p:cNvPr id="17453" name="Group 105"/>
            <p:cNvGrpSpPr>
              <a:grpSpLocks/>
            </p:cNvGrpSpPr>
            <p:nvPr/>
          </p:nvGrpSpPr>
          <p:grpSpPr bwMode="auto">
            <a:xfrm>
              <a:off x="9421502" y="3313611"/>
              <a:ext cx="330200" cy="255389"/>
              <a:chOff x="2162400" y="2915315"/>
              <a:chExt cx="330200" cy="255389"/>
            </a:xfrm>
          </p:grpSpPr>
          <p:sp>
            <p:nvSpPr>
              <p:cNvPr id="17478"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9" name="Freeform 107"/>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4" name="Group 108"/>
            <p:cNvGrpSpPr>
              <a:grpSpLocks/>
            </p:cNvGrpSpPr>
            <p:nvPr/>
          </p:nvGrpSpPr>
          <p:grpSpPr bwMode="auto">
            <a:xfrm>
              <a:off x="9428047" y="3819429"/>
              <a:ext cx="330200" cy="255389"/>
              <a:chOff x="2162400" y="2915315"/>
              <a:chExt cx="330200" cy="255389"/>
            </a:xfrm>
          </p:grpSpPr>
          <p:sp>
            <p:nvSpPr>
              <p:cNvPr id="17476"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7" name="Freeform 110"/>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5" name="Group 111"/>
            <p:cNvGrpSpPr>
              <a:grpSpLocks/>
            </p:cNvGrpSpPr>
            <p:nvPr/>
          </p:nvGrpSpPr>
          <p:grpSpPr bwMode="auto">
            <a:xfrm>
              <a:off x="9433656" y="4352362"/>
              <a:ext cx="330200" cy="255389"/>
              <a:chOff x="2162400" y="2915315"/>
              <a:chExt cx="330200" cy="255389"/>
            </a:xfrm>
          </p:grpSpPr>
          <p:sp>
            <p:nvSpPr>
              <p:cNvPr id="17474"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5" name="Freeform 113"/>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6" name="Group 114"/>
            <p:cNvGrpSpPr>
              <a:grpSpLocks/>
            </p:cNvGrpSpPr>
            <p:nvPr/>
          </p:nvGrpSpPr>
          <p:grpSpPr bwMode="auto">
            <a:xfrm>
              <a:off x="6365087" y="3308936"/>
              <a:ext cx="330200" cy="255389"/>
              <a:chOff x="2162400" y="2915315"/>
              <a:chExt cx="330200" cy="255389"/>
            </a:xfrm>
          </p:grpSpPr>
          <p:sp>
            <p:nvSpPr>
              <p:cNvPr id="17472"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3" name="Freeform 11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7" name="Group 117"/>
            <p:cNvGrpSpPr>
              <a:grpSpLocks/>
            </p:cNvGrpSpPr>
            <p:nvPr/>
          </p:nvGrpSpPr>
          <p:grpSpPr bwMode="auto">
            <a:xfrm>
              <a:off x="6371632" y="3814754"/>
              <a:ext cx="330200" cy="255389"/>
              <a:chOff x="2162400" y="2915315"/>
              <a:chExt cx="330200" cy="255389"/>
            </a:xfrm>
          </p:grpSpPr>
          <p:sp>
            <p:nvSpPr>
              <p:cNvPr id="17470"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1" name="Freeform 119"/>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8" name="Group 120"/>
            <p:cNvGrpSpPr>
              <a:grpSpLocks/>
            </p:cNvGrpSpPr>
            <p:nvPr/>
          </p:nvGrpSpPr>
          <p:grpSpPr bwMode="auto">
            <a:xfrm>
              <a:off x="6377241" y="4347687"/>
              <a:ext cx="330200" cy="255389"/>
              <a:chOff x="2162400" y="2915315"/>
              <a:chExt cx="330200" cy="255389"/>
            </a:xfrm>
          </p:grpSpPr>
          <p:sp>
            <p:nvSpPr>
              <p:cNvPr id="17468"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9" name="Freeform 122"/>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9" name="Group 123"/>
            <p:cNvGrpSpPr>
              <a:grpSpLocks/>
            </p:cNvGrpSpPr>
            <p:nvPr/>
          </p:nvGrpSpPr>
          <p:grpSpPr bwMode="auto">
            <a:xfrm>
              <a:off x="4137991" y="3314546"/>
              <a:ext cx="330200" cy="255389"/>
              <a:chOff x="2162400" y="2915315"/>
              <a:chExt cx="330200" cy="255389"/>
            </a:xfrm>
          </p:grpSpPr>
          <p:sp>
            <p:nvSpPr>
              <p:cNvPr id="17466"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7" name="Freeform 125"/>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60" name="Group 126"/>
            <p:cNvGrpSpPr>
              <a:grpSpLocks/>
            </p:cNvGrpSpPr>
            <p:nvPr/>
          </p:nvGrpSpPr>
          <p:grpSpPr bwMode="auto">
            <a:xfrm>
              <a:off x="4144536" y="3820364"/>
              <a:ext cx="330200" cy="255389"/>
              <a:chOff x="2162400" y="2915315"/>
              <a:chExt cx="330200" cy="255389"/>
            </a:xfrm>
          </p:grpSpPr>
          <p:sp>
            <p:nvSpPr>
              <p:cNvPr id="17464"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5" name="Freeform 128"/>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61" name="Group 129"/>
            <p:cNvGrpSpPr>
              <a:grpSpLocks/>
            </p:cNvGrpSpPr>
            <p:nvPr/>
          </p:nvGrpSpPr>
          <p:grpSpPr bwMode="auto">
            <a:xfrm>
              <a:off x="4150145" y="4353297"/>
              <a:ext cx="330200" cy="255389"/>
              <a:chOff x="2162400" y="2915315"/>
              <a:chExt cx="330200" cy="255389"/>
            </a:xfrm>
          </p:grpSpPr>
          <p:sp>
            <p:nvSpPr>
              <p:cNvPr id="17462"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3" name="Freeform 131"/>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144482" name="Group 139"/>
          <p:cNvGrpSpPr>
            <a:grpSpLocks/>
          </p:cNvGrpSpPr>
          <p:nvPr/>
        </p:nvGrpSpPr>
        <p:grpSpPr bwMode="auto">
          <a:xfrm>
            <a:off x="1330326" y="4194172"/>
            <a:ext cx="6213475" cy="736600"/>
            <a:chOff x="190500" y="4797422"/>
            <a:chExt cx="6213475" cy="736600"/>
          </a:xfrm>
        </p:grpSpPr>
        <p:grpSp>
          <p:nvGrpSpPr>
            <p:cNvPr id="17438" name="Group 83"/>
            <p:cNvGrpSpPr>
              <a:grpSpLocks/>
            </p:cNvGrpSpPr>
            <p:nvPr/>
          </p:nvGrpSpPr>
          <p:grpSpPr bwMode="auto">
            <a:xfrm>
              <a:off x="190500" y="4797422"/>
              <a:ext cx="6213475" cy="736600"/>
              <a:chOff x="111" y="3022"/>
              <a:chExt cx="3613" cy="464"/>
            </a:xfrm>
          </p:grpSpPr>
          <p:grpSp>
            <p:nvGrpSpPr>
              <p:cNvPr id="17442" name="Group 84"/>
              <p:cNvGrpSpPr>
                <a:grpSpLocks/>
              </p:cNvGrpSpPr>
              <p:nvPr/>
            </p:nvGrpSpPr>
            <p:grpSpPr bwMode="auto">
              <a:xfrm>
                <a:off x="111" y="3022"/>
                <a:ext cx="3594" cy="460"/>
                <a:chOff x="239" y="3126"/>
                <a:chExt cx="3594" cy="460"/>
              </a:xfrm>
            </p:grpSpPr>
            <p:sp>
              <p:nvSpPr>
                <p:cNvPr id="17447" name="Text Box 12"/>
                <p:cNvSpPr txBox="1">
                  <a:spLocks noChangeArrowheads="1"/>
                </p:cNvSpPr>
                <p:nvPr/>
              </p:nvSpPr>
              <p:spPr bwMode="auto">
                <a:xfrm>
                  <a:off x="246" y="3126"/>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Transport</a:t>
                  </a:r>
                </a:p>
              </p:txBody>
            </p:sp>
            <p:grpSp>
              <p:nvGrpSpPr>
                <p:cNvPr id="17448" name="Group 86"/>
                <p:cNvGrpSpPr>
                  <a:grpSpLocks/>
                </p:cNvGrpSpPr>
                <p:nvPr/>
              </p:nvGrpSpPr>
              <p:grpSpPr bwMode="auto">
                <a:xfrm>
                  <a:off x="239" y="3358"/>
                  <a:ext cx="3594" cy="228"/>
                  <a:chOff x="239" y="3358"/>
                  <a:chExt cx="3594" cy="228"/>
                </a:xfrm>
              </p:grpSpPr>
              <p:sp>
                <p:nvSpPr>
                  <p:cNvPr id="907268" name="AutoShape 4"/>
                  <p:cNvSpPr>
                    <a:spLocks noChangeArrowheads="1"/>
                  </p:cNvSpPr>
                  <p:nvPr/>
                </p:nvSpPr>
                <p:spPr bwMode="auto">
                  <a:xfrm>
                    <a:off x="239" y="3364"/>
                    <a:ext cx="108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270" name="AutoShape 6"/>
                  <p:cNvSpPr>
                    <a:spLocks noChangeArrowheads="1"/>
                  </p:cNvSpPr>
                  <p:nvPr/>
                </p:nvSpPr>
                <p:spPr bwMode="auto">
                  <a:xfrm>
                    <a:off x="1469" y="3364"/>
                    <a:ext cx="143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274" name="AutoShape 10"/>
                  <p:cNvSpPr>
                    <a:spLocks noChangeArrowheads="1"/>
                  </p:cNvSpPr>
                  <p:nvPr/>
                </p:nvSpPr>
                <p:spPr bwMode="auto">
                  <a:xfrm>
                    <a:off x="3089" y="3358"/>
                    <a:ext cx="74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grpSp>
            <p:nvGrpSpPr>
              <p:cNvPr id="17443" name="Group 93"/>
              <p:cNvGrpSpPr>
                <a:grpSpLocks/>
              </p:cNvGrpSpPr>
              <p:nvPr/>
            </p:nvGrpSpPr>
            <p:grpSpPr bwMode="auto">
              <a:xfrm>
                <a:off x="276" y="3260"/>
                <a:ext cx="3448" cy="226"/>
                <a:chOff x="404" y="3364"/>
                <a:chExt cx="3448" cy="226"/>
              </a:xfrm>
            </p:grpSpPr>
            <p:sp>
              <p:nvSpPr>
                <p:cNvPr id="17444" name="Text Box 61"/>
                <p:cNvSpPr txBox="1">
                  <a:spLocks noChangeArrowheads="1"/>
                </p:cNvSpPr>
                <p:nvPr/>
              </p:nvSpPr>
              <p:spPr bwMode="auto">
                <a:xfrm>
                  <a:off x="1469" y="3368"/>
                  <a:ext cx="13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dirty="0">
                      <a:latin typeface="+mn-lt"/>
                    </a:rPr>
                    <a:t>Truck 7.5-16t, EURO 5</a:t>
                  </a:r>
                </a:p>
              </p:txBody>
            </p:sp>
            <p:sp>
              <p:nvSpPr>
                <p:cNvPr id="17445" name="Text Box 11"/>
                <p:cNvSpPr txBox="1">
                  <a:spLocks noChangeArrowheads="1"/>
                </p:cNvSpPr>
                <p:nvPr/>
              </p:nvSpPr>
              <p:spPr bwMode="auto">
                <a:xfrm>
                  <a:off x="404" y="3364"/>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Stage 1</a:t>
                  </a:r>
                </a:p>
              </p:txBody>
            </p:sp>
            <p:sp>
              <p:nvSpPr>
                <p:cNvPr id="17446" name="Text Box 62"/>
                <p:cNvSpPr txBox="1">
                  <a:spLocks noChangeArrowheads="1"/>
                </p:cNvSpPr>
                <p:nvPr/>
              </p:nvSpPr>
              <p:spPr bwMode="auto">
                <a:xfrm>
                  <a:off x="3156" y="3378"/>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550  km</a:t>
                  </a:r>
                </a:p>
              </p:txBody>
            </p:sp>
          </p:grpSp>
        </p:grpSp>
        <p:grpSp>
          <p:nvGrpSpPr>
            <p:cNvPr id="17439" name="Group 132"/>
            <p:cNvGrpSpPr>
              <a:grpSpLocks/>
            </p:cNvGrpSpPr>
            <p:nvPr/>
          </p:nvGrpSpPr>
          <p:grpSpPr bwMode="auto">
            <a:xfrm>
              <a:off x="4370446" y="5216394"/>
              <a:ext cx="330200" cy="255389"/>
              <a:chOff x="2162400" y="2915315"/>
              <a:chExt cx="330200" cy="255389"/>
            </a:xfrm>
          </p:grpSpPr>
          <p:sp>
            <p:nvSpPr>
              <p:cNvPr id="17440"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41" name="Freeform 134"/>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144489" name="Group 140"/>
          <p:cNvGrpSpPr>
            <a:grpSpLocks/>
          </p:cNvGrpSpPr>
          <p:nvPr/>
        </p:nvGrpSpPr>
        <p:grpSpPr bwMode="auto">
          <a:xfrm>
            <a:off x="1295796" y="5121273"/>
            <a:ext cx="7968855" cy="741363"/>
            <a:chOff x="155970" y="5724526"/>
            <a:chExt cx="7968855" cy="741363"/>
          </a:xfrm>
        </p:grpSpPr>
        <p:grpSp>
          <p:nvGrpSpPr>
            <p:cNvPr id="17423" name="Group 3"/>
            <p:cNvGrpSpPr>
              <a:grpSpLocks/>
            </p:cNvGrpSpPr>
            <p:nvPr/>
          </p:nvGrpSpPr>
          <p:grpSpPr bwMode="auto">
            <a:xfrm>
              <a:off x="155970" y="5724526"/>
              <a:ext cx="7968855" cy="741363"/>
              <a:chOff x="91" y="3606"/>
              <a:chExt cx="4633" cy="467"/>
            </a:xfrm>
          </p:grpSpPr>
          <p:grpSp>
            <p:nvGrpSpPr>
              <p:cNvPr id="17427" name="Group 4"/>
              <p:cNvGrpSpPr>
                <a:grpSpLocks/>
              </p:cNvGrpSpPr>
              <p:nvPr/>
            </p:nvGrpSpPr>
            <p:grpSpPr bwMode="auto">
              <a:xfrm>
                <a:off x="100" y="3824"/>
                <a:ext cx="4408" cy="232"/>
                <a:chOff x="132" y="3824"/>
                <a:chExt cx="4408" cy="232"/>
              </a:xfrm>
            </p:grpSpPr>
            <p:sp>
              <p:nvSpPr>
                <p:cNvPr id="907329" name="AutoShape 65"/>
                <p:cNvSpPr>
                  <a:spLocks noChangeArrowheads="1"/>
                </p:cNvSpPr>
                <p:nvPr/>
              </p:nvSpPr>
              <p:spPr bwMode="auto">
                <a:xfrm>
                  <a:off x="132" y="3824"/>
                  <a:ext cx="1182"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330" name="AutoShape 66"/>
                <p:cNvSpPr>
                  <a:spLocks noChangeArrowheads="1"/>
                </p:cNvSpPr>
                <p:nvPr/>
              </p:nvSpPr>
              <p:spPr bwMode="auto">
                <a:xfrm>
                  <a:off x="1466" y="3824"/>
                  <a:ext cx="103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334" name="AutoShape 70"/>
                <p:cNvSpPr>
                  <a:spLocks noChangeArrowheads="1"/>
                </p:cNvSpPr>
                <p:nvPr/>
              </p:nvSpPr>
              <p:spPr bwMode="auto">
                <a:xfrm>
                  <a:off x="2630" y="3834"/>
                  <a:ext cx="7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338" name="AutoShape 74"/>
                <p:cNvSpPr>
                  <a:spLocks noChangeArrowheads="1"/>
                </p:cNvSpPr>
                <p:nvPr/>
              </p:nvSpPr>
              <p:spPr bwMode="auto">
                <a:xfrm>
                  <a:off x="3494" y="3826"/>
                  <a:ext cx="104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nvGrpSpPr>
              <p:cNvPr id="17428" name="Group 12"/>
              <p:cNvGrpSpPr>
                <a:grpSpLocks/>
              </p:cNvGrpSpPr>
              <p:nvPr/>
            </p:nvGrpSpPr>
            <p:grpSpPr bwMode="auto">
              <a:xfrm>
                <a:off x="91" y="3836"/>
                <a:ext cx="4633" cy="237"/>
                <a:chOff x="59" y="3836"/>
                <a:chExt cx="4633" cy="237"/>
              </a:xfrm>
            </p:grpSpPr>
            <p:sp>
              <p:nvSpPr>
                <p:cNvPr id="17430" name="Text Box 71"/>
                <p:cNvSpPr txBox="1">
                  <a:spLocks noChangeArrowheads="1"/>
                </p:cNvSpPr>
                <p:nvPr/>
              </p:nvSpPr>
              <p:spPr bwMode="auto">
                <a:xfrm>
                  <a:off x="59" y="3836"/>
                  <a:ext cx="12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sz="1400" b="1" i="1">
                      <a:latin typeface="+mn-lt"/>
                    </a:rPr>
                    <a:t>Electric to mechanical</a:t>
                  </a:r>
                </a:p>
              </p:txBody>
            </p:sp>
            <p:sp>
              <p:nvSpPr>
                <p:cNvPr id="17431" name="Text Box 72"/>
                <p:cNvSpPr txBox="1">
                  <a:spLocks noChangeArrowheads="1"/>
                </p:cNvSpPr>
                <p:nvPr/>
              </p:nvSpPr>
              <p:spPr bwMode="auto">
                <a:xfrm>
                  <a:off x="1536" y="3840"/>
                  <a:ext cx="7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0.12 kW</a:t>
                  </a:r>
                </a:p>
              </p:txBody>
            </p:sp>
            <p:sp>
              <p:nvSpPr>
                <p:cNvPr id="17432" name="Text Box 73"/>
                <p:cNvSpPr txBox="1">
                  <a:spLocks noChangeArrowheads="1"/>
                </p:cNvSpPr>
                <p:nvPr/>
              </p:nvSpPr>
              <p:spPr bwMode="auto">
                <a:xfrm>
                  <a:off x="2612" y="3842"/>
                  <a:ext cx="6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i="1">
                      <a:latin typeface="+mn-lt"/>
                    </a:rPr>
                    <a:t> </a:t>
                  </a:r>
                  <a:r>
                    <a:rPr lang="en-GB" sz="1600" b="1" i="1">
                      <a:latin typeface="+mn-lt"/>
                    </a:rPr>
                    <a:t>2  days</a:t>
                  </a:r>
                </a:p>
              </p:txBody>
            </p:sp>
            <p:sp>
              <p:nvSpPr>
                <p:cNvPr id="17433" name="Text Box 75"/>
                <p:cNvSpPr txBox="1">
                  <a:spLocks noChangeArrowheads="1"/>
                </p:cNvSpPr>
                <p:nvPr/>
              </p:nvSpPr>
              <p:spPr bwMode="auto">
                <a:xfrm>
                  <a:off x="3468" y="3842"/>
                  <a:ext cx="12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  24 hrs/day</a:t>
                  </a:r>
                </a:p>
              </p:txBody>
            </p:sp>
          </p:grpSp>
          <p:sp>
            <p:nvSpPr>
              <p:cNvPr id="17429" name="Text Box 76"/>
              <p:cNvSpPr txBox="1">
                <a:spLocks noChangeArrowheads="1"/>
              </p:cNvSpPr>
              <p:nvPr/>
            </p:nvSpPr>
            <p:spPr bwMode="auto">
              <a:xfrm>
                <a:off x="108" y="3606"/>
                <a:ext cx="11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Use - refrigeration</a:t>
                </a:r>
              </a:p>
            </p:txBody>
          </p:sp>
        </p:grpSp>
        <p:grpSp>
          <p:nvGrpSpPr>
            <p:cNvPr id="17424" name="Group 135"/>
            <p:cNvGrpSpPr>
              <a:grpSpLocks/>
            </p:cNvGrpSpPr>
            <p:nvPr/>
          </p:nvGrpSpPr>
          <p:grpSpPr bwMode="auto">
            <a:xfrm>
              <a:off x="3848363" y="6120231"/>
              <a:ext cx="330200" cy="255389"/>
              <a:chOff x="2162400" y="2915315"/>
              <a:chExt cx="330200" cy="255389"/>
            </a:xfrm>
          </p:grpSpPr>
          <p:sp>
            <p:nvSpPr>
              <p:cNvPr id="17425"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26" name="Freeform 137"/>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20" name="Group 19"/>
          <p:cNvGrpSpPr/>
          <p:nvPr/>
        </p:nvGrpSpPr>
        <p:grpSpPr>
          <a:xfrm>
            <a:off x="1287463" y="1917519"/>
            <a:ext cx="9637712" cy="476611"/>
            <a:chOff x="147638" y="2420755"/>
            <a:chExt cx="9637712" cy="476611"/>
          </a:xfrm>
        </p:grpSpPr>
        <p:sp>
          <p:nvSpPr>
            <p:cNvPr id="17509" name="Text Box 99"/>
            <p:cNvSpPr txBox="1">
              <a:spLocks noChangeArrowheads="1"/>
            </p:cNvSpPr>
            <p:nvPr/>
          </p:nvSpPr>
          <p:spPr bwMode="auto">
            <a:xfrm>
              <a:off x="147638" y="2457445"/>
              <a:ext cx="3605212" cy="377825"/>
            </a:xfrm>
            <a:prstGeom prst="rect">
              <a:avLst/>
            </a:prstGeom>
            <a:noFill/>
            <a:ln w="9525">
              <a:solidFill>
                <a:srgbClr val="6666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50000"/>
                </a:spcBef>
                <a:spcAft>
                  <a:spcPct val="50000"/>
                </a:spcAft>
              </a:pPr>
              <a:r>
                <a:rPr lang="en-GB" sz="1400" b="1">
                  <a:latin typeface="+mn-lt"/>
                </a:rPr>
                <a:t>Product name:</a:t>
              </a:r>
              <a:endParaRPr lang="en-GB" sz="1400" b="1">
                <a:solidFill>
                  <a:schemeClr val="accent1"/>
                </a:solidFill>
                <a:latin typeface="+mn-lt"/>
              </a:endParaRPr>
            </a:p>
          </p:txBody>
        </p:sp>
        <p:sp>
          <p:nvSpPr>
            <p:cNvPr id="144485" name="Text Box 101"/>
            <p:cNvSpPr txBox="1">
              <a:spLocks noChangeArrowheads="1"/>
            </p:cNvSpPr>
            <p:nvPr/>
          </p:nvSpPr>
          <p:spPr bwMode="auto">
            <a:xfrm>
              <a:off x="1719263" y="2482848"/>
              <a:ext cx="1789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chemeClr val="accent1"/>
                  </a:solidFill>
                  <a:latin typeface="+mn-lt"/>
                </a:rPr>
                <a:t>PET bottle</a:t>
              </a:r>
            </a:p>
          </p:txBody>
        </p:sp>
        <p:pic>
          <p:nvPicPr>
            <p:cNvPr id="104" name="Picture 103"/>
            <p:cNvPicPr>
              <a:picLocks noChangeAspect="1"/>
            </p:cNvPicPr>
            <p:nvPr/>
          </p:nvPicPr>
          <p:blipFill rotWithShape="1">
            <a:blip r:embed="rId6"/>
            <a:srcRect l="2895" t="75497" r="8958" b="13466"/>
            <a:stretch/>
          </p:blipFill>
          <p:spPr>
            <a:xfrm>
              <a:off x="4147720" y="2420755"/>
              <a:ext cx="5637630" cy="476611"/>
            </a:xfrm>
            <a:prstGeom prst="rect">
              <a:avLst/>
            </a:prstGeom>
          </p:spPr>
        </p:pic>
      </p:grpSp>
      <p:sp>
        <p:nvSpPr>
          <p:cNvPr id="15" name="Slide Number Placeholder 14">
            <a:extLst>
              <a:ext uri="{FF2B5EF4-FFF2-40B4-BE49-F238E27FC236}">
                <a16:creationId xmlns:a16="http://schemas.microsoft.com/office/drawing/2014/main" id="{EAD3A124-E7FE-47DF-B4A7-C9BCA5649635}"/>
              </a:ext>
            </a:extLst>
          </p:cNvPr>
          <p:cNvSpPr>
            <a:spLocks noGrp="1"/>
          </p:cNvSpPr>
          <p:nvPr>
            <p:ph type="sldNum" sz="quarter" idx="11"/>
          </p:nvPr>
        </p:nvSpPr>
        <p:spPr/>
        <p:txBody>
          <a:bodyPr/>
          <a:lstStyle/>
          <a:p>
            <a:fld id="{F0D23093-2AB0-F74C-B865-1A12A15B650E}" type="slidenum">
              <a:rPr lang="en-US" smtClean="0"/>
              <a:pPr/>
              <a:t>31</a:t>
            </a:fld>
            <a:endParaRPr lang="en-US" dirty="0"/>
          </a:p>
        </p:txBody>
      </p:sp>
    </p:spTree>
    <p:extLst>
      <p:ext uri="{BB962C8B-B14F-4D97-AF65-F5344CB8AC3E}">
        <p14:creationId xmlns:p14="http://schemas.microsoft.com/office/powerpoint/2010/main" val="3926792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895" t="75497" r="8958" b="13466"/>
          <a:stretch/>
        </p:blipFill>
        <p:spPr>
          <a:xfrm>
            <a:off x="5305424" y="2139700"/>
            <a:ext cx="5824026" cy="492369"/>
          </a:xfrm>
          <a:prstGeom prst="rect">
            <a:avLst/>
          </a:prstGeom>
          <a:effectLst/>
        </p:spPr>
      </p:pic>
      <p:sp>
        <p:nvSpPr>
          <p:cNvPr id="20598" name="Text Box 99"/>
          <p:cNvSpPr txBox="1">
            <a:spLocks noChangeArrowheads="1"/>
          </p:cNvSpPr>
          <p:nvPr/>
        </p:nvSpPr>
        <p:spPr bwMode="auto">
          <a:xfrm>
            <a:off x="1439599" y="2206471"/>
            <a:ext cx="3605212" cy="377825"/>
          </a:xfrm>
          <a:prstGeom prst="rect">
            <a:avLst/>
          </a:prstGeom>
          <a:noFill/>
          <a:ln w="9525">
            <a:solidFill>
              <a:srgbClr val="666633"/>
            </a:solidFill>
            <a:miter lim="800000"/>
            <a:headEnd/>
            <a:tailEnd/>
          </a:ln>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50000"/>
              </a:spcBef>
              <a:spcAft>
                <a:spcPct val="50000"/>
              </a:spcAft>
            </a:pPr>
            <a:r>
              <a:rPr lang="en-GB" sz="1400" b="1">
                <a:latin typeface="+mn-lt"/>
              </a:rPr>
              <a:t>Product name:</a:t>
            </a:r>
            <a:endParaRPr lang="en-GB" sz="1400" b="1">
              <a:solidFill>
                <a:schemeClr val="accent1"/>
              </a:solidFill>
              <a:latin typeface="+mn-lt"/>
            </a:endParaRPr>
          </a:p>
        </p:txBody>
      </p:sp>
      <p:sp>
        <p:nvSpPr>
          <p:cNvPr id="20484" name="Text Box 101"/>
          <p:cNvSpPr txBox="1">
            <a:spLocks noChangeArrowheads="1"/>
          </p:cNvSpPr>
          <p:nvPr/>
        </p:nvSpPr>
        <p:spPr bwMode="auto">
          <a:xfrm>
            <a:off x="3011224" y="2231873"/>
            <a:ext cx="17891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rgbClr val="666633"/>
                </a:solidFill>
                <a:latin typeface="+mn-lt"/>
              </a:rPr>
              <a:t>PET bottle</a:t>
            </a:r>
          </a:p>
        </p:txBody>
      </p:sp>
      <p:graphicFrame>
        <p:nvGraphicFramePr>
          <p:cNvPr id="20485" name="Object 102"/>
          <p:cNvGraphicFramePr>
            <a:graphicFrameLocks noChangeAspect="1"/>
          </p:cNvGraphicFramePr>
          <p:nvPr/>
        </p:nvGraphicFramePr>
        <p:xfrm>
          <a:off x="6189400" y="3025623"/>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20485"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400" y="3025623"/>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86" name="Group 124"/>
          <p:cNvGrpSpPr>
            <a:grpSpLocks/>
          </p:cNvGrpSpPr>
          <p:nvPr/>
        </p:nvGrpSpPr>
        <p:grpSpPr bwMode="auto">
          <a:xfrm>
            <a:off x="1291961" y="2623986"/>
            <a:ext cx="9823450" cy="1727200"/>
            <a:chOff x="0" y="2932113"/>
            <a:chExt cx="9823715" cy="1727200"/>
          </a:xfrm>
          <a:effectLst/>
        </p:grpSpPr>
        <p:grpSp>
          <p:nvGrpSpPr>
            <p:cNvPr id="20543" name="Group 22"/>
            <p:cNvGrpSpPr>
              <a:grpSpLocks/>
            </p:cNvGrpSpPr>
            <p:nvPr/>
          </p:nvGrpSpPr>
          <p:grpSpPr bwMode="auto">
            <a:xfrm>
              <a:off x="0" y="2932113"/>
              <a:ext cx="9823715" cy="1727200"/>
              <a:chOff x="0" y="1927"/>
              <a:chExt cx="5712" cy="1088"/>
            </a:xfrm>
          </p:grpSpPr>
          <p:grpSp>
            <p:nvGrpSpPr>
              <p:cNvPr id="20571" name="Group 23"/>
              <p:cNvGrpSpPr>
                <a:grpSpLocks/>
              </p:cNvGrpSpPr>
              <p:nvPr/>
            </p:nvGrpSpPr>
            <p:grpSpPr bwMode="auto">
              <a:xfrm>
                <a:off x="0" y="1927"/>
                <a:ext cx="5705" cy="432"/>
                <a:chOff x="0" y="1927"/>
                <a:chExt cx="5705" cy="432"/>
              </a:xfrm>
            </p:grpSpPr>
            <p:sp>
              <p:nvSpPr>
                <p:cNvPr id="20590" name="Text Box 4"/>
                <p:cNvSpPr txBox="1">
                  <a:spLocks noChangeArrowheads="1"/>
                </p:cNvSpPr>
                <p:nvPr/>
              </p:nvSpPr>
              <p:spPr bwMode="auto">
                <a:xfrm>
                  <a:off x="0" y="1927"/>
                  <a:ext cx="508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 </a:t>
                  </a:r>
                  <a:r>
                    <a:rPr lang="en-GB" sz="1400" b="1" dirty="0">
                      <a:latin typeface="+mn-lt"/>
                    </a:rPr>
                    <a:t>Number       Name                     	 Material                                     Process                     	               Mass (kg)             End of life</a:t>
                  </a:r>
                </a:p>
              </p:txBody>
            </p:sp>
            <p:grpSp>
              <p:nvGrpSpPr>
                <p:cNvPr id="20591" name="Group 26"/>
                <p:cNvGrpSpPr>
                  <a:grpSpLocks/>
                </p:cNvGrpSpPr>
                <p:nvPr/>
              </p:nvGrpSpPr>
              <p:grpSpPr bwMode="auto">
                <a:xfrm>
                  <a:off x="88" y="2133"/>
                  <a:ext cx="5617" cy="226"/>
                  <a:chOff x="40" y="2445"/>
                  <a:chExt cx="5617" cy="226"/>
                </a:xfrm>
              </p:grpSpPr>
              <p:sp>
                <p:nvSpPr>
                  <p:cNvPr id="175"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6"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7"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8"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9"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80"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grpSp>
          <p:grpSp>
            <p:nvGrpSpPr>
              <p:cNvPr id="20572" name="Group 43"/>
              <p:cNvGrpSpPr>
                <a:grpSpLocks/>
              </p:cNvGrpSpPr>
              <p:nvPr/>
            </p:nvGrpSpPr>
            <p:grpSpPr bwMode="auto">
              <a:xfrm>
                <a:off x="72" y="2127"/>
                <a:ext cx="5640" cy="888"/>
                <a:chOff x="72" y="1943"/>
                <a:chExt cx="5640" cy="888"/>
              </a:xfrm>
            </p:grpSpPr>
            <p:grpSp>
              <p:nvGrpSpPr>
                <p:cNvPr id="20573" name="Group 45"/>
                <p:cNvGrpSpPr>
                  <a:grpSpLocks/>
                </p:cNvGrpSpPr>
                <p:nvPr/>
              </p:nvGrpSpPr>
              <p:grpSpPr bwMode="auto">
                <a:xfrm>
                  <a:off x="88" y="2269"/>
                  <a:ext cx="5617" cy="226"/>
                  <a:chOff x="40" y="2445"/>
                  <a:chExt cx="5617" cy="226"/>
                </a:xfrm>
              </p:grpSpPr>
              <p:sp>
                <p:nvSpPr>
                  <p:cNvPr id="167"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8"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9"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0"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1"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2"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20574" name="Text Box 62"/>
                <p:cNvSpPr txBox="1">
                  <a:spLocks noChangeArrowheads="1"/>
                </p:cNvSpPr>
                <p:nvPr/>
              </p:nvSpPr>
              <p:spPr bwMode="auto">
                <a:xfrm>
                  <a:off x="72" y="1943"/>
                  <a:ext cx="5336"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Bottles                        PET                                         Molding                                 0.04                    Recycle</a:t>
                  </a:r>
                </a:p>
              </p:txBody>
            </p:sp>
            <p:grpSp>
              <p:nvGrpSpPr>
                <p:cNvPr id="20575" name="Group 64"/>
                <p:cNvGrpSpPr>
                  <a:grpSpLocks/>
                </p:cNvGrpSpPr>
                <p:nvPr/>
              </p:nvGrpSpPr>
              <p:grpSpPr bwMode="auto">
                <a:xfrm>
                  <a:off x="95" y="2605"/>
                  <a:ext cx="5617" cy="226"/>
                  <a:chOff x="40" y="2445"/>
                  <a:chExt cx="5617" cy="226"/>
                </a:xfrm>
              </p:grpSpPr>
              <p:sp>
                <p:nvSpPr>
                  <p:cNvPr id="161" name="AutoShape 33"/>
                  <p:cNvSpPr>
                    <a:spLocks noChangeArrowheads="1"/>
                  </p:cNvSpPr>
                  <p:nvPr/>
                </p:nvSpPr>
                <p:spPr bwMode="auto">
                  <a:xfrm>
                    <a:off x="451"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2"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3"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4"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5" name="AutoShape 88"/>
                  <p:cNvSpPr>
                    <a:spLocks noChangeArrowheads="1"/>
                  </p:cNvSpPr>
                  <p:nvPr/>
                </p:nvSpPr>
                <p:spPr bwMode="auto">
                  <a:xfrm>
                    <a:off x="4709"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6"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20576" name="Text Box 81"/>
                <p:cNvSpPr txBox="1">
                  <a:spLocks noChangeArrowheads="1"/>
                </p:cNvSpPr>
                <p:nvPr/>
              </p:nvSpPr>
              <p:spPr bwMode="auto">
                <a:xfrm>
                  <a:off x="72" y="2271"/>
                  <a:ext cx="52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Caps                              </a:t>
                  </a:r>
                  <a:r>
                    <a:rPr lang="en-GB" sz="1600" b="1" i="1" err="1">
                      <a:latin typeface="+mn-lt"/>
                    </a:rPr>
                    <a:t>Polyprop</a:t>
                  </a:r>
                  <a:r>
                    <a:rPr lang="en-GB" sz="1600" b="1" i="1">
                      <a:latin typeface="+mn-lt"/>
                    </a:rPr>
                    <a:t>                             Molding                                  0.001                 Landfill</a:t>
                  </a:r>
                </a:p>
              </p:txBody>
            </p:sp>
            <p:sp>
              <p:nvSpPr>
                <p:cNvPr id="20577" name="Text Box 82"/>
                <p:cNvSpPr txBox="1">
                  <a:spLocks noChangeArrowheads="1"/>
                </p:cNvSpPr>
                <p:nvPr/>
              </p:nvSpPr>
              <p:spPr bwMode="auto">
                <a:xfrm>
                  <a:off x="80" y="2591"/>
                  <a:ext cx="4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a:t>
                  </a:r>
                  <a:r>
                    <a:rPr lang="en-GB" sz="1600" b="1" i="1">
                      <a:solidFill>
                        <a:srgbClr val="666633"/>
                      </a:solidFill>
                      <a:latin typeface="+mn-lt"/>
                    </a:rPr>
                    <a:t>         </a:t>
                  </a:r>
                  <a:r>
                    <a:rPr lang="en-GB" sz="1600" b="1" i="1">
                      <a:latin typeface="+mn-lt"/>
                    </a:rPr>
                    <a:t>Water</a:t>
                  </a:r>
                  <a:r>
                    <a:rPr lang="en-GB" i="1">
                      <a:solidFill>
                        <a:srgbClr val="666633"/>
                      </a:solidFill>
                      <a:latin typeface="+mn-lt"/>
                    </a:rPr>
                    <a:t>                                                                                      </a:t>
                  </a:r>
                  <a:r>
                    <a:rPr lang="en-GB" sz="1600" b="1" i="1">
                      <a:latin typeface="+mn-lt"/>
                    </a:rPr>
                    <a:t>1.0</a:t>
                  </a:r>
                </a:p>
              </p:txBody>
            </p:sp>
          </p:grpSp>
        </p:grpSp>
        <p:grpSp>
          <p:nvGrpSpPr>
            <p:cNvPr id="20544" name="Group 105"/>
            <p:cNvGrpSpPr>
              <a:grpSpLocks/>
            </p:cNvGrpSpPr>
            <p:nvPr/>
          </p:nvGrpSpPr>
          <p:grpSpPr bwMode="auto">
            <a:xfrm>
              <a:off x="9421502" y="3313611"/>
              <a:ext cx="330200" cy="255389"/>
              <a:chOff x="2162400" y="2915315"/>
              <a:chExt cx="330200" cy="255389"/>
            </a:xfrm>
          </p:grpSpPr>
          <p:sp>
            <p:nvSpPr>
              <p:cNvPr id="20569"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70" name="Freeform 152"/>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5" name="Group 108"/>
            <p:cNvGrpSpPr>
              <a:grpSpLocks/>
            </p:cNvGrpSpPr>
            <p:nvPr/>
          </p:nvGrpSpPr>
          <p:grpSpPr bwMode="auto">
            <a:xfrm>
              <a:off x="9428047" y="3819429"/>
              <a:ext cx="330200" cy="255389"/>
              <a:chOff x="2162400" y="2915315"/>
              <a:chExt cx="330200" cy="255389"/>
            </a:xfrm>
          </p:grpSpPr>
          <p:sp>
            <p:nvSpPr>
              <p:cNvPr id="20567"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8" name="Freeform 150"/>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6" name="Group 111"/>
            <p:cNvGrpSpPr>
              <a:grpSpLocks/>
            </p:cNvGrpSpPr>
            <p:nvPr/>
          </p:nvGrpSpPr>
          <p:grpSpPr bwMode="auto">
            <a:xfrm>
              <a:off x="9433656" y="4352362"/>
              <a:ext cx="330200" cy="255389"/>
              <a:chOff x="2162400" y="2915315"/>
              <a:chExt cx="330200" cy="255389"/>
            </a:xfrm>
          </p:grpSpPr>
          <p:sp>
            <p:nvSpPr>
              <p:cNvPr id="20565"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6" name="Freeform 148"/>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7" name="Group 114"/>
            <p:cNvGrpSpPr>
              <a:grpSpLocks/>
            </p:cNvGrpSpPr>
            <p:nvPr/>
          </p:nvGrpSpPr>
          <p:grpSpPr bwMode="auto">
            <a:xfrm>
              <a:off x="6365087" y="3308936"/>
              <a:ext cx="330200" cy="255389"/>
              <a:chOff x="2162400" y="2915315"/>
              <a:chExt cx="330200" cy="255389"/>
            </a:xfrm>
          </p:grpSpPr>
          <p:sp>
            <p:nvSpPr>
              <p:cNvPr id="20563"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4" name="Freeform 14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8" name="Group 117"/>
            <p:cNvGrpSpPr>
              <a:grpSpLocks/>
            </p:cNvGrpSpPr>
            <p:nvPr/>
          </p:nvGrpSpPr>
          <p:grpSpPr bwMode="auto">
            <a:xfrm>
              <a:off x="6371632" y="3814754"/>
              <a:ext cx="330200" cy="255389"/>
              <a:chOff x="2162400" y="2915315"/>
              <a:chExt cx="330200" cy="255389"/>
            </a:xfrm>
          </p:grpSpPr>
          <p:sp>
            <p:nvSpPr>
              <p:cNvPr id="20561"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2" name="Freeform 144"/>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9" name="Group 120"/>
            <p:cNvGrpSpPr>
              <a:grpSpLocks/>
            </p:cNvGrpSpPr>
            <p:nvPr/>
          </p:nvGrpSpPr>
          <p:grpSpPr bwMode="auto">
            <a:xfrm>
              <a:off x="6377241" y="4347687"/>
              <a:ext cx="330200" cy="255389"/>
              <a:chOff x="2162400" y="2915315"/>
              <a:chExt cx="330200" cy="255389"/>
            </a:xfrm>
          </p:grpSpPr>
          <p:sp>
            <p:nvSpPr>
              <p:cNvPr id="20559"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0" name="Freeform 142"/>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50" name="Group 123"/>
            <p:cNvGrpSpPr>
              <a:grpSpLocks/>
            </p:cNvGrpSpPr>
            <p:nvPr/>
          </p:nvGrpSpPr>
          <p:grpSpPr bwMode="auto">
            <a:xfrm>
              <a:off x="4137991" y="3314546"/>
              <a:ext cx="330200" cy="255389"/>
              <a:chOff x="2162400" y="2915315"/>
              <a:chExt cx="330200" cy="255389"/>
            </a:xfrm>
          </p:grpSpPr>
          <p:sp>
            <p:nvSpPr>
              <p:cNvPr id="20557"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58" name="Freeform 140"/>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51" name="Group 126"/>
            <p:cNvGrpSpPr>
              <a:grpSpLocks/>
            </p:cNvGrpSpPr>
            <p:nvPr/>
          </p:nvGrpSpPr>
          <p:grpSpPr bwMode="auto">
            <a:xfrm>
              <a:off x="4144536" y="3820364"/>
              <a:ext cx="330200" cy="255389"/>
              <a:chOff x="2162400" y="2915315"/>
              <a:chExt cx="330200" cy="255389"/>
            </a:xfrm>
          </p:grpSpPr>
          <p:sp>
            <p:nvSpPr>
              <p:cNvPr id="20555"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56" name="Freeform 138"/>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52" name="Group 129"/>
            <p:cNvGrpSpPr>
              <a:grpSpLocks/>
            </p:cNvGrpSpPr>
            <p:nvPr/>
          </p:nvGrpSpPr>
          <p:grpSpPr bwMode="auto">
            <a:xfrm>
              <a:off x="4150145" y="4353297"/>
              <a:ext cx="330200" cy="255389"/>
              <a:chOff x="2162400" y="2915315"/>
              <a:chExt cx="330200" cy="255389"/>
            </a:xfrm>
          </p:grpSpPr>
          <p:sp>
            <p:nvSpPr>
              <p:cNvPr id="20553"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54" name="Freeform 13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20487" name="Group 180"/>
          <p:cNvGrpSpPr>
            <a:grpSpLocks/>
          </p:cNvGrpSpPr>
          <p:nvPr/>
        </p:nvGrpSpPr>
        <p:grpSpPr bwMode="auto">
          <a:xfrm>
            <a:off x="1482462" y="4489298"/>
            <a:ext cx="6213475" cy="736600"/>
            <a:chOff x="190500" y="4797422"/>
            <a:chExt cx="6213475" cy="736600"/>
          </a:xfrm>
          <a:effectLst/>
        </p:grpSpPr>
        <p:grpSp>
          <p:nvGrpSpPr>
            <p:cNvPr id="20529" name="Group 83"/>
            <p:cNvGrpSpPr>
              <a:grpSpLocks/>
            </p:cNvGrpSpPr>
            <p:nvPr/>
          </p:nvGrpSpPr>
          <p:grpSpPr bwMode="auto">
            <a:xfrm>
              <a:off x="190500" y="4797422"/>
              <a:ext cx="6213475" cy="736600"/>
              <a:chOff x="111" y="3022"/>
              <a:chExt cx="3613" cy="464"/>
            </a:xfrm>
          </p:grpSpPr>
          <p:grpSp>
            <p:nvGrpSpPr>
              <p:cNvPr id="20533" name="Group 84"/>
              <p:cNvGrpSpPr>
                <a:grpSpLocks/>
              </p:cNvGrpSpPr>
              <p:nvPr/>
            </p:nvGrpSpPr>
            <p:grpSpPr bwMode="auto">
              <a:xfrm>
                <a:off x="111" y="3022"/>
                <a:ext cx="3594" cy="460"/>
                <a:chOff x="239" y="3126"/>
                <a:chExt cx="3594" cy="460"/>
              </a:xfrm>
            </p:grpSpPr>
            <p:sp>
              <p:nvSpPr>
                <p:cNvPr id="20538" name="Text Box 12"/>
                <p:cNvSpPr txBox="1">
                  <a:spLocks noChangeArrowheads="1"/>
                </p:cNvSpPr>
                <p:nvPr/>
              </p:nvSpPr>
              <p:spPr bwMode="auto">
                <a:xfrm>
                  <a:off x="246" y="3126"/>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Transport</a:t>
                  </a:r>
                </a:p>
              </p:txBody>
            </p:sp>
            <p:grpSp>
              <p:nvGrpSpPr>
                <p:cNvPr id="20539" name="Group 86"/>
                <p:cNvGrpSpPr>
                  <a:grpSpLocks/>
                </p:cNvGrpSpPr>
                <p:nvPr/>
              </p:nvGrpSpPr>
              <p:grpSpPr bwMode="auto">
                <a:xfrm>
                  <a:off x="239" y="3358"/>
                  <a:ext cx="3594" cy="228"/>
                  <a:chOff x="239" y="3358"/>
                  <a:chExt cx="3594" cy="228"/>
                </a:xfrm>
              </p:grpSpPr>
              <p:sp>
                <p:nvSpPr>
                  <p:cNvPr id="193" name="AutoShape 4"/>
                  <p:cNvSpPr>
                    <a:spLocks noChangeArrowheads="1"/>
                  </p:cNvSpPr>
                  <p:nvPr/>
                </p:nvSpPr>
                <p:spPr bwMode="auto">
                  <a:xfrm>
                    <a:off x="239" y="3364"/>
                    <a:ext cx="108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94" name="AutoShape 6"/>
                  <p:cNvSpPr>
                    <a:spLocks noChangeArrowheads="1"/>
                  </p:cNvSpPr>
                  <p:nvPr/>
                </p:nvSpPr>
                <p:spPr bwMode="auto">
                  <a:xfrm>
                    <a:off x="1469" y="3364"/>
                    <a:ext cx="1507"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95" name="AutoShape 10"/>
                  <p:cNvSpPr>
                    <a:spLocks noChangeArrowheads="1"/>
                  </p:cNvSpPr>
                  <p:nvPr/>
                </p:nvSpPr>
                <p:spPr bwMode="auto">
                  <a:xfrm>
                    <a:off x="3089" y="3358"/>
                    <a:ext cx="74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grpSp>
            <p:nvGrpSpPr>
              <p:cNvPr id="20534" name="Group 93"/>
              <p:cNvGrpSpPr>
                <a:grpSpLocks/>
              </p:cNvGrpSpPr>
              <p:nvPr/>
            </p:nvGrpSpPr>
            <p:grpSpPr bwMode="auto">
              <a:xfrm>
                <a:off x="276" y="3260"/>
                <a:ext cx="3448" cy="226"/>
                <a:chOff x="404" y="3364"/>
                <a:chExt cx="3448" cy="226"/>
              </a:xfrm>
            </p:grpSpPr>
            <p:sp>
              <p:nvSpPr>
                <p:cNvPr id="20535" name="Text Box 61"/>
                <p:cNvSpPr txBox="1">
                  <a:spLocks noChangeArrowheads="1"/>
                </p:cNvSpPr>
                <p:nvPr/>
              </p:nvSpPr>
              <p:spPr bwMode="auto">
                <a:xfrm>
                  <a:off x="1560" y="3368"/>
                  <a:ext cx="12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dirty="0">
                      <a:latin typeface="+mn-lt"/>
                    </a:rPr>
                    <a:t>Truck 7.5-16t, EURO 5</a:t>
                  </a:r>
                </a:p>
              </p:txBody>
            </p:sp>
            <p:sp>
              <p:nvSpPr>
                <p:cNvPr id="20536" name="Text Box 11"/>
                <p:cNvSpPr txBox="1">
                  <a:spLocks noChangeArrowheads="1"/>
                </p:cNvSpPr>
                <p:nvPr/>
              </p:nvSpPr>
              <p:spPr bwMode="auto">
                <a:xfrm>
                  <a:off x="404" y="3364"/>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Stage 1</a:t>
                  </a:r>
                </a:p>
              </p:txBody>
            </p:sp>
            <p:sp>
              <p:nvSpPr>
                <p:cNvPr id="20537" name="Text Box 62"/>
                <p:cNvSpPr txBox="1">
                  <a:spLocks noChangeArrowheads="1"/>
                </p:cNvSpPr>
                <p:nvPr/>
              </p:nvSpPr>
              <p:spPr bwMode="auto">
                <a:xfrm>
                  <a:off x="3156" y="3378"/>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550  km</a:t>
                  </a:r>
                </a:p>
              </p:txBody>
            </p:sp>
          </p:grpSp>
        </p:grpSp>
        <p:grpSp>
          <p:nvGrpSpPr>
            <p:cNvPr id="20530" name="Group 132"/>
            <p:cNvGrpSpPr>
              <a:grpSpLocks/>
            </p:cNvGrpSpPr>
            <p:nvPr/>
          </p:nvGrpSpPr>
          <p:grpSpPr bwMode="auto">
            <a:xfrm>
              <a:off x="4441724" y="5215068"/>
              <a:ext cx="330200" cy="255389"/>
              <a:chOff x="2233678" y="2913989"/>
              <a:chExt cx="330200" cy="255389"/>
            </a:xfrm>
          </p:grpSpPr>
          <p:sp>
            <p:nvSpPr>
              <p:cNvPr id="20531" name="AutoShape 7"/>
              <p:cNvSpPr>
                <a:spLocks noChangeArrowheads="1"/>
              </p:cNvSpPr>
              <p:nvPr/>
            </p:nvSpPr>
            <p:spPr bwMode="auto">
              <a:xfrm>
                <a:off x="2233678" y="2913989"/>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32" name="Freeform 184"/>
              <p:cNvSpPr>
                <a:spLocks/>
              </p:cNvSpPr>
              <p:nvPr/>
            </p:nvSpPr>
            <p:spPr bwMode="auto">
              <a:xfrm>
                <a:off x="2301992" y="301087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20488" name="Group 195"/>
          <p:cNvGrpSpPr>
            <a:grpSpLocks/>
          </p:cNvGrpSpPr>
          <p:nvPr/>
        </p:nvGrpSpPr>
        <p:grpSpPr bwMode="auto">
          <a:xfrm>
            <a:off x="1423852" y="5344210"/>
            <a:ext cx="7992935" cy="741363"/>
            <a:chOff x="131890" y="5724526"/>
            <a:chExt cx="7992935" cy="741363"/>
          </a:xfrm>
          <a:effectLst/>
        </p:grpSpPr>
        <p:grpSp>
          <p:nvGrpSpPr>
            <p:cNvPr id="20514" name="Group 3"/>
            <p:cNvGrpSpPr>
              <a:grpSpLocks/>
            </p:cNvGrpSpPr>
            <p:nvPr/>
          </p:nvGrpSpPr>
          <p:grpSpPr bwMode="auto">
            <a:xfrm>
              <a:off x="131890" y="5724526"/>
              <a:ext cx="7992935" cy="741363"/>
              <a:chOff x="77" y="3606"/>
              <a:chExt cx="4647" cy="467"/>
            </a:xfrm>
          </p:grpSpPr>
          <p:grpSp>
            <p:nvGrpSpPr>
              <p:cNvPr id="20518" name="Group 4"/>
              <p:cNvGrpSpPr>
                <a:grpSpLocks/>
              </p:cNvGrpSpPr>
              <p:nvPr/>
            </p:nvGrpSpPr>
            <p:grpSpPr bwMode="auto">
              <a:xfrm>
                <a:off x="100" y="3824"/>
                <a:ext cx="4408" cy="232"/>
                <a:chOff x="132" y="3824"/>
                <a:chExt cx="4408" cy="232"/>
              </a:xfrm>
            </p:grpSpPr>
            <p:sp>
              <p:nvSpPr>
                <p:cNvPr id="208" name="AutoShape 65"/>
                <p:cNvSpPr>
                  <a:spLocks noChangeArrowheads="1"/>
                </p:cNvSpPr>
                <p:nvPr/>
              </p:nvSpPr>
              <p:spPr bwMode="auto">
                <a:xfrm>
                  <a:off x="132" y="3824"/>
                  <a:ext cx="1182"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209" name="AutoShape 66"/>
                <p:cNvSpPr>
                  <a:spLocks noChangeArrowheads="1"/>
                </p:cNvSpPr>
                <p:nvPr/>
              </p:nvSpPr>
              <p:spPr bwMode="auto">
                <a:xfrm>
                  <a:off x="1466" y="3824"/>
                  <a:ext cx="103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210" name="AutoShape 70"/>
                <p:cNvSpPr>
                  <a:spLocks noChangeArrowheads="1"/>
                </p:cNvSpPr>
                <p:nvPr/>
              </p:nvSpPr>
              <p:spPr bwMode="auto">
                <a:xfrm>
                  <a:off x="2630" y="3834"/>
                  <a:ext cx="7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211" name="AutoShape 74"/>
                <p:cNvSpPr>
                  <a:spLocks noChangeArrowheads="1"/>
                </p:cNvSpPr>
                <p:nvPr/>
              </p:nvSpPr>
              <p:spPr bwMode="auto">
                <a:xfrm>
                  <a:off x="3494" y="3826"/>
                  <a:ext cx="104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nvGrpSpPr>
              <p:cNvPr id="20519" name="Group 12"/>
              <p:cNvGrpSpPr>
                <a:grpSpLocks/>
              </p:cNvGrpSpPr>
              <p:nvPr/>
            </p:nvGrpSpPr>
            <p:grpSpPr bwMode="auto">
              <a:xfrm>
                <a:off x="77" y="3836"/>
                <a:ext cx="4647" cy="237"/>
                <a:chOff x="45" y="3836"/>
                <a:chExt cx="4647" cy="237"/>
              </a:xfrm>
            </p:grpSpPr>
            <p:sp>
              <p:nvSpPr>
                <p:cNvPr id="20521" name="Text Box 71"/>
                <p:cNvSpPr txBox="1">
                  <a:spLocks noChangeArrowheads="1"/>
                </p:cNvSpPr>
                <p:nvPr/>
              </p:nvSpPr>
              <p:spPr bwMode="auto">
                <a:xfrm>
                  <a:off x="45" y="3836"/>
                  <a:ext cx="12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sz="1400" b="1" i="1">
                      <a:latin typeface="+mn-lt"/>
                    </a:rPr>
                    <a:t>Electric to mechanical</a:t>
                  </a:r>
                </a:p>
              </p:txBody>
            </p:sp>
            <p:sp>
              <p:nvSpPr>
                <p:cNvPr id="20522" name="Text Box 72"/>
                <p:cNvSpPr txBox="1">
                  <a:spLocks noChangeArrowheads="1"/>
                </p:cNvSpPr>
                <p:nvPr/>
              </p:nvSpPr>
              <p:spPr bwMode="auto">
                <a:xfrm>
                  <a:off x="1536" y="3840"/>
                  <a:ext cx="7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0.12 kW</a:t>
                  </a:r>
                </a:p>
              </p:txBody>
            </p:sp>
            <p:sp>
              <p:nvSpPr>
                <p:cNvPr id="20523" name="Text Box 73"/>
                <p:cNvSpPr txBox="1">
                  <a:spLocks noChangeArrowheads="1"/>
                </p:cNvSpPr>
                <p:nvPr/>
              </p:nvSpPr>
              <p:spPr bwMode="auto">
                <a:xfrm>
                  <a:off x="2612" y="3842"/>
                  <a:ext cx="6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i="1">
                      <a:latin typeface="+mn-lt"/>
                    </a:rPr>
                    <a:t> </a:t>
                  </a:r>
                  <a:r>
                    <a:rPr lang="en-GB" sz="1600" b="1" i="1">
                      <a:latin typeface="+mn-lt"/>
                    </a:rPr>
                    <a:t>2  days</a:t>
                  </a:r>
                </a:p>
              </p:txBody>
            </p:sp>
            <p:sp>
              <p:nvSpPr>
                <p:cNvPr id="20524" name="Text Box 75"/>
                <p:cNvSpPr txBox="1">
                  <a:spLocks noChangeArrowheads="1"/>
                </p:cNvSpPr>
                <p:nvPr/>
              </p:nvSpPr>
              <p:spPr bwMode="auto">
                <a:xfrm>
                  <a:off x="3468" y="3842"/>
                  <a:ext cx="12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  24 hrs/day</a:t>
                  </a:r>
                </a:p>
              </p:txBody>
            </p:sp>
          </p:grpSp>
          <p:sp>
            <p:nvSpPr>
              <p:cNvPr id="20520" name="Text Box 76"/>
              <p:cNvSpPr txBox="1">
                <a:spLocks noChangeArrowheads="1"/>
              </p:cNvSpPr>
              <p:nvPr/>
            </p:nvSpPr>
            <p:spPr bwMode="auto">
              <a:xfrm>
                <a:off x="108" y="3606"/>
                <a:ext cx="11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Use - refrigeration</a:t>
                </a:r>
              </a:p>
            </p:txBody>
          </p:sp>
        </p:grpSp>
        <p:grpSp>
          <p:nvGrpSpPr>
            <p:cNvPr id="20515" name="Group 135"/>
            <p:cNvGrpSpPr>
              <a:grpSpLocks/>
            </p:cNvGrpSpPr>
            <p:nvPr/>
          </p:nvGrpSpPr>
          <p:grpSpPr bwMode="auto">
            <a:xfrm>
              <a:off x="3848363" y="6120231"/>
              <a:ext cx="330200" cy="255389"/>
              <a:chOff x="2162400" y="2915315"/>
              <a:chExt cx="330200" cy="255389"/>
            </a:xfrm>
          </p:grpSpPr>
          <p:sp>
            <p:nvSpPr>
              <p:cNvPr id="20516"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17" name="Freeform 199"/>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sp>
        <p:nvSpPr>
          <p:cNvPr id="20489" name="Rectangle 2"/>
          <p:cNvSpPr>
            <a:spLocks noGrp="1" noChangeArrowheads="1"/>
          </p:cNvSpPr>
          <p:nvPr>
            <p:ph type="title"/>
          </p:nvPr>
        </p:nvSpPr>
        <p:spPr>
          <a:ln w="9525"/>
        </p:spPr>
        <p:txBody>
          <a:bodyPr/>
          <a:lstStyle/>
          <a:p>
            <a:r>
              <a:rPr lang="en-US">
                <a:latin typeface="+mn-lt"/>
              </a:rPr>
              <a:t>Change the materials</a:t>
            </a:r>
          </a:p>
        </p:txBody>
      </p:sp>
      <p:sp>
        <p:nvSpPr>
          <p:cNvPr id="20490" name="Text Box 78"/>
          <p:cNvSpPr txBox="1">
            <a:spLocks noChangeArrowheads="1"/>
          </p:cNvSpPr>
          <p:nvPr/>
        </p:nvSpPr>
        <p:spPr bwMode="auto">
          <a:xfrm>
            <a:off x="3191269" y="690409"/>
            <a:ext cx="441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1 litre </a:t>
            </a:r>
            <a:r>
              <a:rPr lang="en-GB" b="1">
                <a:solidFill>
                  <a:schemeClr val="accent1"/>
                </a:solidFill>
                <a:latin typeface="+mn-lt"/>
              </a:rPr>
              <a:t>glass bottle</a:t>
            </a:r>
            <a:r>
              <a:rPr lang="en-GB">
                <a:solidFill>
                  <a:schemeClr val="accent1"/>
                </a:solidFill>
                <a:latin typeface="+mn-lt"/>
              </a:rPr>
              <a:t> </a:t>
            </a:r>
            <a:r>
              <a:rPr lang="en-GB">
                <a:latin typeface="+mn-lt"/>
              </a:rPr>
              <a:t>with</a:t>
            </a:r>
            <a:r>
              <a:rPr lang="en-GB">
                <a:solidFill>
                  <a:srgbClr val="3366FF"/>
                </a:solidFill>
                <a:latin typeface="+mn-lt"/>
              </a:rPr>
              <a:t> </a:t>
            </a:r>
            <a:r>
              <a:rPr lang="en-GB" b="1">
                <a:solidFill>
                  <a:schemeClr val="accent1"/>
                </a:solidFill>
                <a:latin typeface="+mn-lt"/>
              </a:rPr>
              <a:t>aluminum cap</a:t>
            </a:r>
          </a:p>
        </p:txBody>
      </p:sp>
      <p:sp>
        <p:nvSpPr>
          <p:cNvPr id="20491" name="Text Box 79"/>
          <p:cNvSpPr txBox="1">
            <a:spLocks noChangeArrowheads="1"/>
          </p:cNvSpPr>
          <p:nvPr/>
        </p:nvSpPr>
        <p:spPr bwMode="auto">
          <a:xfrm>
            <a:off x="3191269" y="1025370"/>
            <a:ext cx="1931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a:t>
            </a:r>
            <a:r>
              <a:rPr lang="en-GB">
                <a:solidFill>
                  <a:srgbClr val="3366FF"/>
                </a:solidFill>
                <a:latin typeface="+mn-lt"/>
              </a:rPr>
              <a:t> </a:t>
            </a:r>
            <a:r>
              <a:rPr lang="en-GB" b="1">
                <a:solidFill>
                  <a:schemeClr val="accent1"/>
                </a:solidFill>
                <a:latin typeface="+mn-lt"/>
              </a:rPr>
              <a:t>Glass molded</a:t>
            </a:r>
          </a:p>
        </p:txBody>
      </p:sp>
      <p:sp>
        <p:nvSpPr>
          <p:cNvPr id="20492" name="Text Box 80"/>
          <p:cNvSpPr txBox="1">
            <a:spLocks noChangeArrowheads="1"/>
          </p:cNvSpPr>
          <p:nvPr/>
        </p:nvSpPr>
        <p:spPr bwMode="auto">
          <a:xfrm>
            <a:off x="3191270" y="1360334"/>
            <a:ext cx="475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a:t>
            </a:r>
            <a:r>
              <a:rPr lang="en-GB">
                <a:solidFill>
                  <a:srgbClr val="5F5F5F"/>
                </a:solidFill>
                <a:latin typeface="+mn-lt"/>
              </a:rPr>
              <a:t>Filled in France, transported 550 km to UK</a:t>
            </a:r>
          </a:p>
        </p:txBody>
      </p:sp>
      <p:sp>
        <p:nvSpPr>
          <p:cNvPr id="20493" name="Text Box 81"/>
          <p:cNvSpPr txBox="1">
            <a:spLocks noChangeArrowheads="1"/>
          </p:cNvSpPr>
          <p:nvPr/>
        </p:nvSpPr>
        <p:spPr bwMode="auto">
          <a:xfrm>
            <a:off x="3191269" y="1693709"/>
            <a:ext cx="3983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a:t>
            </a:r>
            <a:r>
              <a:rPr lang="en-GB">
                <a:solidFill>
                  <a:srgbClr val="5F5F5F"/>
                </a:solidFill>
                <a:latin typeface="+mn-lt"/>
              </a:rPr>
              <a:t>Refrigerated for 2 days, then drunk</a:t>
            </a:r>
          </a:p>
        </p:txBody>
      </p:sp>
      <p:grpSp>
        <p:nvGrpSpPr>
          <p:cNvPr id="31" name="Group 99"/>
          <p:cNvGrpSpPr>
            <a:grpSpLocks/>
          </p:cNvGrpSpPr>
          <p:nvPr/>
        </p:nvGrpSpPr>
        <p:grpSpPr bwMode="auto">
          <a:xfrm>
            <a:off x="3861996" y="3476481"/>
            <a:ext cx="5020203" cy="314326"/>
            <a:chOff x="1430" y="2324"/>
            <a:chExt cx="2919" cy="198"/>
          </a:xfrm>
          <a:effectLst/>
        </p:grpSpPr>
        <p:sp>
          <p:nvSpPr>
            <p:cNvPr id="20511" name="Text Box 100"/>
            <p:cNvSpPr txBox="1">
              <a:spLocks noChangeArrowheads="1"/>
            </p:cNvSpPr>
            <p:nvPr/>
          </p:nvSpPr>
          <p:spPr bwMode="auto">
            <a:xfrm>
              <a:off x="1430" y="2334"/>
              <a:ext cx="737" cy="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err="1">
                  <a:solidFill>
                    <a:schemeClr val="accent1"/>
                  </a:solidFill>
                  <a:latin typeface="+mn-lt"/>
                </a:rPr>
                <a:t>Aluminum</a:t>
              </a:r>
              <a:endParaRPr lang="en-GB" sz="1600" i="1">
                <a:solidFill>
                  <a:schemeClr val="accent1"/>
                </a:solidFill>
                <a:latin typeface="+mn-lt"/>
              </a:endParaRPr>
            </a:p>
          </p:txBody>
        </p:sp>
        <p:sp>
          <p:nvSpPr>
            <p:cNvPr id="20512" name="Text Box 101"/>
            <p:cNvSpPr txBox="1">
              <a:spLocks noChangeArrowheads="1"/>
            </p:cNvSpPr>
            <p:nvPr/>
          </p:nvSpPr>
          <p:spPr bwMode="auto">
            <a:xfrm>
              <a:off x="2733" y="2328"/>
              <a:ext cx="734"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dirty="0">
                  <a:solidFill>
                    <a:schemeClr val="accent1"/>
                  </a:solidFill>
                  <a:latin typeface="+mn-lt"/>
                </a:rPr>
                <a:t>Forging/Rolling</a:t>
              </a:r>
              <a:endParaRPr lang="en-GB" sz="1600" i="1" dirty="0">
                <a:solidFill>
                  <a:schemeClr val="accent1"/>
                </a:solidFill>
                <a:latin typeface="+mn-lt"/>
              </a:endParaRPr>
            </a:p>
          </p:txBody>
        </p:sp>
        <p:sp>
          <p:nvSpPr>
            <p:cNvPr id="20513" name="Text Box 102"/>
            <p:cNvSpPr txBox="1">
              <a:spLocks noChangeArrowheads="1"/>
            </p:cNvSpPr>
            <p:nvPr/>
          </p:nvSpPr>
          <p:spPr bwMode="auto">
            <a:xfrm>
              <a:off x="4010" y="2324"/>
              <a:ext cx="339"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0.002  </a:t>
              </a:r>
              <a:endParaRPr lang="en-GB" sz="1600" i="1">
                <a:solidFill>
                  <a:schemeClr val="accent1"/>
                </a:solidFill>
                <a:latin typeface="+mn-lt"/>
              </a:endParaRPr>
            </a:p>
          </p:txBody>
        </p:sp>
      </p:grpSp>
      <p:grpSp>
        <p:nvGrpSpPr>
          <p:cNvPr id="5154" name="Group 103"/>
          <p:cNvGrpSpPr>
            <a:grpSpLocks/>
          </p:cNvGrpSpPr>
          <p:nvPr/>
        </p:nvGrpSpPr>
        <p:grpSpPr bwMode="auto">
          <a:xfrm>
            <a:off x="3861330" y="2973237"/>
            <a:ext cx="5195888" cy="293687"/>
            <a:chOff x="1540" y="2391"/>
            <a:chExt cx="3021" cy="185"/>
          </a:xfrm>
          <a:effectLst/>
        </p:grpSpPr>
        <p:sp>
          <p:nvSpPr>
            <p:cNvPr id="20508" name="Text Box 104"/>
            <p:cNvSpPr txBox="1">
              <a:spLocks noChangeArrowheads="1"/>
            </p:cNvSpPr>
            <p:nvPr/>
          </p:nvSpPr>
          <p:spPr bwMode="auto">
            <a:xfrm>
              <a:off x="1540" y="2391"/>
              <a:ext cx="675" cy="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Soda glass</a:t>
              </a:r>
              <a:endParaRPr lang="en-GB" sz="1600" i="1">
                <a:solidFill>
                  <a:schemeClr val="accent1"/>
                </a:solidFill>
                <a:latin typeface="+mn-lt"/>
              </a:endParaRPr>
            </a:p>
          </p:txBody>
        </p:sp>
        <p:sp>
          <p:nvSpPr>
            <p:cNvPr id="20509" name="Text Box 105"/>
            <p:cNvSpPr txBox="1">
              <a:spLocks noChangeArrowheads="1"/>
            </p:cNvSpPr>
            <p:nvPr/>
          </p:nvSpPr>
          <p:spPr bwMode="auto">
            <a:xfrm>
              <a:off x="2834" y="2400"/>
              <a:ext cx="780" cy="1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dirty="0">
                  <a:solidFill>
                    <a:schemeClr val="accent1"/>
                  </a:solidFill>
                  <a:latin typeface="+mn-lt"/>
                </a:rPr>
                <a:t>Glass </a:t>
              </a:r>
              <a:r>
                <a:rPr lang="en-GB" sz="1600" b="1" i="1" dirty="0" err="1">
                  <a:solidFill>
                    <a:schemeClr val="accent1"/>
                  </a:solidFill>
                  <a:latin typeface="+mn-lt"/>
                </a:rPr>
                <a:t>molding</a:t>
              </a:r>
              <a:r>
                <a:rPr lang="en-GB" sz="1600" b="1" i="1" dirty="0">
                  <a:solidFill>
                    <a:schemeClr val="accent1"/>
                  </a:solidFill>
                  <a:latin typeface="+mn-lt"/>
                </a:rPr>
                <a:t>        </a:t>
              </a:r>
              <a:endParaRPr lang="en-GB" sz="1600" i="1" dirty="0">
                <a:solidFill>
                  <a:schemeClr val="accent1"/>
                </a:solidFill>
                <a:latin typeface="+mn-lt"/>
              </a:endParaRPr>
            </a:p>
          </p:txBody>
        </p:sp>
        <p:sp>
          <p:nvSpPr>
            <p:cNvPr id="20510" name="Text Box 106"/>
            <p:cNvSpPr txBox="1">
              <a:spLocks noChangeArrowheads="1"/>
            </p:cNvSpPr>
            <p:nvPr/>
          </p:nvSpPr>
          <p:spPr bwMode="auto">
            <a:xfrm>
              <a:off x="4122" y="2395"/>
              <a:ext cx="439"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0.45 </a:t>
              </a:r>
              <a:endParaRPr lang="en-GB" sz="1600" i="1">
                <a:solidFill>
                  <a:schemeClr val="accent1"/>
                </a:solidFill>
                <a:latin typeface="+mn-lt"/>
              </a:endParaRPr>
            </a:p>
          </p:txBody>
        </p:sp>
      </p:grpSp>
      <p:sp>
        <p:nvSpPr>
          <p:cNvPr id="20496" name="Text Box 108"/>
          <p:cNvSpPr txBox="1">
            <a:spLocks noChangeArrowheads="1"/>
          </p:cNvSpPr>
          <p:nvPr/>
        </p:nvSpPr>
        <p:spPr bwMode="auto">
          <a:xfrm>
            <a:off x="3011224" y="2231873"/>
            <a:ext cx="17891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rgbClr val="666633"/>
                </a:solidFill>
                <a:latin typeface="+mn-lt"/>
              </a:rPr>
              <a:t>PET bottle</a:t>
            </a:r>
          </a:p>
        </p:txBody>
      </p:sp>
      <p:grpSp>
        <p:nvGrpSpPr>
          <p:cNvPr id="5155" name="Group 109"/>
          <p:cNvGrpSpPr>
            <a:grpSpLocks/>
          </p:cNvGrpSpPr>
          <p:nvPr/>
        </p:nvGrpSpPr>
        <p:grpSpPr bwMode="auto">
          <a:xfrm>
            <a:off x="8968617" y="1635205"/>
            <a:ext cx="2173695" cy="1016001"/>
            <a:chOff x="2141" y="1224"/>
            <a:chExt cx="1264" cy="640"/>
          </a:xfrm>
        </p:grpSpPr>
        <p:sp>
          <p:nvSpPr>
            <p:cNvPr id="20506" name="Rectangle 110"/>
            <p:cNvSpPr>
              <a:spLocks noChangeArrowheads="1"/>
            </p:cNvSpPr>
            <p:nvPr/>
          </p:nvSpPr>
          <p:spPr bwMode="auto">
            <a:xfrm>
              <a:off x="2304" y="1545"/>
              <a:ext cx="1101" cy="319"/>
            </a:xfrm>
            <a:prstGeom prst="rect">
              <a:avLst/>
            </a:prstGeom>
            <a:noFill/>
            <a:ln w="38100">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0507" name="Line 111"/>
            <p:cNvSpPr>
              <a:spLocks noChangeShapeType="1"/>
            </p:cNvSpPr>
            <p:nvPr/>
          </p:nvSpPr>
          <p:spPr bwMode="auto">
            <a:xfrm>
              <a:off x="2141" y="1224"/>
              <a:ext cx="136" cy="319"/>
            </a:xfrm>
            <a:prstGeom prst="line">
              <a:avLst/>
            </a:prstGeom>
            <a:noFill/>
            <a:ln w="38100">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150640" name="Text Box 112"/>
          <p:cNvSpPr txBox="1">
            <a:spLocks noChangeArrowheads="1"/>
          </p:cNvSpPr>
          <p:nvPr/>
        </p:nvSpPr>
        <p:spPr bwMode="auto">
          <a:xfrm>
            <a:off x="2903275" y="2232231"/>
            <a:ext cx="1787525" cy="336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chemeClr val="accent1"/>
                </a:solidFill>
                <a:latin typeface="+mn-lt"/>
              </a:rPr>
              <a:t>Glass bottle</a:t>
            </a:r>
          </a:p>
        </p:txBody>
      </p:sp>
      <p:grpSp>
        <p:nvGrpSpPr>
          <p:cNvPr id="5158" name="Group 113"/>
          <p:cNvGrpSpPr>
            <a:grpSpLocks/>
          </p:cNvGrpSpPr>
          <p:nvPr/>
        </p:nvGrpSpPr>
        <p:grpSpPr bwMode="auto">
          <a:xfrm>
            <a:off x="8405549" y="608237"/>
            <a:ext cx="3540124" cy="1449388"/>
            <a:chOff x="2600" y="2070"/>
            <a:chExt cx="2230" cy="913"/>
          </a:xfrm>
        </p:grpSpPr>
        <p:grpSp>
          <p:nvGrpSpPr>
            <p:cNvPr id="20500" name="Group 114"/>
            <p:cNvGrpSpPr>
              <a:grpSpLocks/>
            </p:cNvGrpSpPr>
            <p:nvPr/>
          </p:nvGrpSpPr>
          <p:grpSpPr bwMode="auto">
            <a:xfrm>
              <a:off x="2600" y="2070"/>
              <a:ext cx="2230" cy="913"/>
              <a:chOff x="2381" y="2070"/>
              <a:chExt cx="2059" cy="913"/>
            </a:xfrm>
          </p:grpSpPr>
          <p:grpSp>
            <p:nvGrpSpPr>
              <p:cNvPr id="20502" name="Group 115"/>
              <p:cNvGrpSpPr>
                <a:grpSpLocks/>
              </p:cNvGrpSpPr>
              <p:nvPr/>
            </p:nvGrpSpPr>
            <p:grpSpPr bwMode="auto">
              <a:xfrm>
                <a:off x="2381" y="2070"/>
                <a:ext cx="2059" cy="811"/>
                <a:chOff x="2381" y="2206"/>
                <a:chExt cx="2059" cy="811"/>
              </a:xfrm>
            </p:grpSpPr>
            <p:sp>
              <p:nvSpPr>
                <p:cNvPr id="20504" name="Rectangle 116"/>
                <p:cNvSpPr>
                  <a:spLocks noChangeArrowheads="1"/>
                </p:cNvSpPr>
                <p:nvPr/>
              </p:nvSpPr>
              <p:spPr bwMode="auto">
                <a:xfrm>
                  <a:off x="2381" y="2206"/>
                  <a:ext cx="1624" cy="8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0505" name="Text Box 117"/>
                <p:cNvSpPr txBox="1">
                  <a:spLocks noChangeArrowheads="1"/>
                </p:cNvSpPr>
                <p:nvPr/>
              </p:nvSpPr>
              <p:spPr bwMode="auto">
                <a:xfrm>
                  <a:off x="3013" y="2266"/>
                  <a:ext cx="1427" cy="686"/>
                </a:xfrm>
                <a:prstGeom prst="rect">
                  <a:avLst/>
                </a:prstGeom>
                <a:solidFill>
                  <a:schemeClr val="bg1"/>
                </a:solidFill>
                <a:ln w="28575">
                  <a:solidFill>
                    <a:schemeClr val="accent1"/>
                  </a:solidFill>
                  <a:miter lim="800000"/>
                  <a:headEnd/>
                  <a:tailEnd/>
                </a:ln>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5000"/>
                    </a:lnSpc>
                  </a:pPr>
                  <a:r>
                    <a:rPr lang="en-GB" sz="1600" b="1">
                      <a:latin typeface="+mn-lt"/>
                    </a:rPr>
                    <a:t>Copy of current project</a:t>
                  </a:r>
                </a:p>
                <a:p>
                  <a:pPr eaLnBrk="1" hangingPunct="1">
                    <a:lnSpc>
                      <a:spcPct val="135000"/>
                    </a:lnSpc>
                  </a:pPr>
                  <a:r>
                    <a:rPr lang="en-GB" sz="1600" b="1">
                      <a:latin typeface="+mn-lt"/>
                    </a:rPr>
                    <a:t>New project</a:t>
                  </a:r>
                </a:p>
                <a:p>
                  <a:pPr eaLnBrk="1" hangingPunct="1">
                    <a:lnSpc>
                      <a:spcPct val="135000"/>
                    </a:lnSpc>
                  </a:pPr>
                  <a:r>
                    <a:rPr lang="en-GB" sz="1600" b="1">
                      <a:latin typeface="+mn-lt"/>
                    </a:rPr>
                    <a:t>Saved project</a:t>
                  </a:r>
                </a:p>
              </p:txBody>
            </p:sp>
          </p:grpSp>
          <p:sp>
            <p:nvSpPr>
              <p:cNvPr id="20503" name="Line 118"/>
              <p:cNvSpPr>
                <a:spLocks noChangeShapeType="1"/>
              </p:cNvSpPr>
              <p:nvPr/>
            </p:nvSpPr>
            <p:spPr bwMode="auto">
              <a:xfrm flipV="1">
                <a:off x="3193" y="2840"/>
                <a:ext cx="0" cy="143"/>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20501" name="Rectangle 119"/>
            <p:cNvSpPr>
              <a:spLocks noChangeArrowheads="1"/>
            </p:cNvSpPr>
            <p:nvPr/>
          </p:nvSpPr>
          <p:spPr bwMode="auto">
            <a:xfrm>
              <a:off x="3306" y="2138"/>
              <a:ext cx="1496" cy="240"/>
            </a:xfrm>
            <a:prstGeom prst="rect">
              <a:avLst/>
            </a:prstGeom>
            <a:noFill/>
            <a:ln w="28575" algn="ctr">
              <a:solidFill>
                <a:srgbClr val="7FC4B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20482" name="Group 211"/>
          <p:cNvGrpSpPr>
            <a:grpSpLocks noChangeAspect="1"/>
          </p:cNvGrpSpPr>
          <p:nvPr/>
        </p:nvGrpSpPr>
        <p:grpSpPr bwMode="auto">
          <a:xfrm>
            <a:off x="8340461" y="453455"/>
            <a:ext cx="628650" cy="1597025"/>
            <a:chOff x="9121579" y="3916363"/>
            <a:chExt cx="784421" cy="1992312"/>
          </a:xfrm>
        </p:grpSpPr>
        <p:pic>
          <p:nvPicPr>
            <p:cNvPr id="2060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1579" y="3916363"/>
              <a:ext cx="784421"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1" name="Oval 213"/>
            <p:cNvSpPr>
              <a:spLocks noChangeArrowheads="1"/>
            </p:cNvSpPr>
            <p:nvPr/>
          </p:nvSpPr>
          <p:spPr bwMode="auto">
            <a:xfrm>
              <a:off x="9329775" y="5569493"/>
              <a:ext cx="314214" cy="180056"/>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20602" name="Oval 214"/>
            <p:cNvSpPr>
              <a:spLocks noChangeArrowheads="1"/>
            </p:cNvSpPr>
            <p:nvPr/>
          </p:nvSpPr>
          <p:spPr bwMode="auto">
            <a:xfrm>
              <a:off x="9339808" y="4516692"/>
              <a:ext cx="370702" cy="257727"/>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sp>
        <p:nvSpPr>
          <p:cNvPr id="3" name="Slide Number Placeholder 2">
            <a:extLst>
              <a:ext uri="{FF2B5EF4-FFF2-40B4-BE49-F238E27FC236}">
                <a16:creationId xmlns:a16="http://schemas.microsoft.com/office/drawing/2014/main" id="{2E1ACE38-70F8-4CCA-BC86-AE53BA7FFF32}"/>
              </a:ext>
            </a:extLst>
          </p:cNvPr>
          <p:cNvSpPr>
            <a:spLocks noGrp="1"/>
          </p:cNvSpPr>
          <p:nvPr>
            <p:ph type="sldNum" sz="quarter" idx="11"/>
          </p:nvPr>
        </p:nvSpPr>
        <p:spPr/>
        <p:txBody>
          <a:bodyPr/>
          <a:lstStyle/>
          <a:p>
            <a:fld id="{F0D23093-2AB0-F74C-B865-1A12A15B650E}" type="slidenum">
              <a:rPr lang="en-US" smtClean="0"/>
              <a:pPr/>
              <a:t>32</a:t>
            </a:fld>
            <a:endParaRPr lang="en-US" dirty="0"/>
          </a:p>
        </p:txBody>
      </p:sp>
    </p:spTree>
    <p:extLst>
      <p:ext uri="{BB962C8B-B14F-4D97-AF65-F5344CB8AC3E}">
        <p14:creationId xmlns:p14="http://schemas.microsoft.com/office/powerpoint/2010/main" val="3373263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58"/>
                                        </p:tgtEl>
                                        <p:attrNameLst>
                                          <p:attrName>style.visibility</p:attrName>
                                        </p:attrNameLst>
                                      </p:cBhvr>
                                      <p:to>
                                        <p:strVal val="visible"/>
                                      </p:to>
                                    </p:set>
                                  </p:childTnLst>
                                  <p:subTnLst>
                                    <p:set>
                                      <p:cBhvr override="childStyle">
                                        <p:cTn dur="1" fill="hold" display="0" masterRel="nextClick" afterEffect="1"/>
                                        <p:tgtEl>
                                          <p:spTgt spid="515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6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4AA00D-EB85-01C9-9C18-102C8D2EC92B}"/>
              </a:ext>
            </a:extLst>
          </p:cNvPr>
          <p:cNvPicPr>
            <a:picLocks noChangeAspect="1"/>
          </p:cNvPicPr>
          <p:nvPr/>
        </p:nvPicPr>
        <p:blipFill>
          <a:blip r:embed="rId3"/>
          <a:stretch>
            <a:fillRect/>
          </a:stretch>
        </p:blipFill>
        <p:spPr>
          <a:xfrm>
            <a:off x="3919967" y="762204"/>
            <a:ext cx="3657600" cy="2626276"/>
          </a:xfrm>
          <a:prstGeom prst="rect">
            <a:avLst/>
          </a:prstGeom>
          <a:ln>
            <a:solidFill>
              <a:schemeClr val="tx1"/>
            </a:solidFill>
          </a:ln>
        </p:spPr>
      </p:pic>
      <p:sp>
        <p:nvSpPr>
          <p:cNvPr id="21507" name="Rectangle 2"/>
          <p:cNvSpPr>
            <a:spLocks noGrp="1" noChangeArrowheads="1"/>
          </p:cNvSpPr>
          <p:nvPr>
            <p:ph type="title"/>
          </p:nvPr>
        </p:nvSpPr>
        <p:spPr>
          <a:ln w="9525"/>
        </p:spPr>
        <p:txBody>
          <a:bodyPr/>
          <a:lstStyle/>
          <a:p>
            <a:r>
              <a:rPr lang="en-US">
                <a:latin typeface="+mn-lt"/>
              </a:rPr>
              <a:t>Actions and comparisons</a:t>
            </a:r>
          </a:p>
        </p:txBody>
      </p:sp>
      <p:sp>
        <p:nvSpPr>
          <p:cNvPr id="637955" name="AutoShape 3"/>
          <p:cNvSpPr>
            <a:spLocks noChangeArrowheads="1"/>
          </p:cNvSpPr>
          <p:nvPr/>
        </p:nvSpPr>
        <p:spPr bwMode="auto">
          <a:xfrm>
            <a:off x="8763000" y="381000"/>
            <a:ext cx="2124075" cy="763587"/>
          </a:xfrm>
          <a:prstGeom prst="roundRect">
            <a:avLst>
              <a:gd name="adj" fmla="val 3884"/>
            </a:avLst>
          </a:prstGeom>
          <a:solidFill>
            <a:schemeClr val="bg1"/>
          </a:solidFill>
          <a:ln w="19050">
            <a:solidFill>
              <a:schemeClr val="accent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400" b="1">
                <a:latin typeface="+mn-lt"/>
              </a:rPr>
              <a:t>The fast comparison allows design decisions on-the-fly</a:t>
            </a:r>
          </a:p>
        </p:txBody>
      </p:sp>
      <p:sp>
        <p:nvSpPr>
          <p:cNvPr id="21511" name="Text Box 14"/>
          <p:cNvSpPr txBox="1">
            <a:spLocks noChangeArrowheads="1"/>
          </p:cNvSpPr>
          <p:nvPr/>
        </p:nvSpPr>
        <p:spPr bwMode="auto">
          <a:xfrm>
            <a:off x="7926389" y="2984501"/>
            <a:ext cx="235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atin typeface="+mn-lt"/>
            </a:endParaRPr>
          </a:p>
        </p:txBody>
      </p:sp>
      <p:grpSp>
        <p:nvGrpSpPr>
          <p:cNvPr id="2" name="Group 15"/>
          <p:cNvGrpSpPr>
            <a:grpSpLocks/>
          </p:cNvGrpSpPr>
          <p:nvPr/>
        </p:nvGrpSpPr>
        <p:grpSpPr bwMode="auto">
          <a:xfrm>
            <a:off x="6706438" y="1262063"/>
            <a:ext cx="4145371" cy="1417638"/>
            <a:chOff x="2688" y="1455"/>
            <a:chExt cx="2410" cy="893"/>
          </a:xfrm>
        </p:grpSpPr>
        <p:sp>
          <p:nvSpPr>
            <p:cNvPr id="21528" name="Text Box 16"/>
            <p:cNvSpPr txBox="1">
              <a:spLocks noChangeArrowheads="1"/>
            </p:cNvSpPr>
            <p:nvPr/>
          </p:nvSpPr>
          <p:spPr bwMode="auto">
            <a:xfrm>
              <a:off x="3884" y="1662"/>
              <a:ext cx="1214" cy="686"/>
            </a:xfrm>
            <a:prstGeom prst="rect">
              <a:avLst/>
            </a:prstGeom>
            <a:solidFill>
              <a:schemeClr val="bg1"/>
            </a:solidFill>
            <a:ln w="28575">
              <a:solidFill>
                <a:schemeClr val="accent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5000"/>
                </a:spcAft>
                <a:buClr>
                  <a:srgbClr val="666633"/>
                </a:buClr>
                <a:buSzPct val="120000"/>
                <a:buFont typeface="Wingdings" panose="05000000000000000000" pitchFamily="2" charset="2"/>
                <a:buNone/>
              </a:pPr>
              <a:r>
                <a:rPr lang="en-GB" sz="1600" b="1" dirty="0">
                  <a:latin typeface="+mn-lt"/>
                </a:rPr>
                <a:t>Actions</a:t>
              </a:r>
            </a:p>
            <a:p>
              <a:pPr eaLnBrk="1" hangingPunct="1">
                <a:spcAft>
                  <a:spcPct val="35000"/>
                </a:spcAft>
                <a:buClr>
                  <a:schemeClr val="accent1"/>
                </a:buClr>
                <a:buSzPct val="120000"/>
                <a:buFont typeface="Wingdings" panose="05000000000000000000" pitchFamily="2" charset="2"/>
                <a:buChar char="§"/>
              </a:pPr>
              <a:r>
                <a:rPr lang="en-GB" sz="1400" b="1" dirty="0">
                  <a:latin typeface="+mn-lt"/>
                </a:rPr>
                <a:t>  Use as large a 'recycled content' in the material as possible. </a:t>
              </a:r>
              <a:endParaRPr lang="en-GB" dirty="0">
                <a:latin typeface="+mn-lt"/>
              </a:endParaRPr>
            </a:p>
          </p:txBody>
        </p:sp>
        <p:sp>
          <p:nvSpPr>
            <p:cNvPr id="21529" name="Text Box 17"/>
            <p:cNvSpPr txBox="1">
              <a:spLocks noChangeArrowheads="1"/>
            </p:cNvSpPr>
            <p:nvPr/>
          </p:nvSpPr>
          <p:spPr bwMode="auto">
            <a:xfrm>
              <a:off x="4058" y="1455"/>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dirty="0">
                  <a:latin typeface="+mn-lt"/>
                </a:rPr>
                <a:t>Reducing impact</a:t>
              </a:r>
            </a:p>
          </p:txBody>
        </p:sp>
        <p:sp>
          <p:nvSpPr>
            <p:cNvPr id="21530" name="Line 18"/>
            <p:cNvSpPr>
              <a:spLocks noChangeShapeType="1"/>
            </p:cNvSpPr>
            <p:nvPr/>
          </p:nvSpPr>
          <p:spPr bwMode="auto">
            <a:xfrm flipV="1">
              <a:off x="2688" y="1564"/>
              <a:ext cx="1284" cy="3"/>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21513" name="Group 34"/>
          <p:cNvGrpSpPr>
            <a:grpSpLocks/>
          </p:cNvGrpSpPr>
          <p:nvPr/>
        </p:nvGrpSpPr>
        <p:grpSpPr bwMode="auto">
          <a:xfrm>
            <a:off x="1084261" y="1290954"/>
            <a:ext cx="1657350" cy="4238157"/>
            <a:chOff x="263525" y="1062038"/>
            <a:chExt cx="971550" cy="2484437"/>
          </a:xfrm>
        </p:grpSpPr>
        <p:grpSp>
          <p:nvGrpSpPr>
            <p:cNvPr id="21514" name="Group 19"/>
            <p:cNvGrpSpPr>
              <a:grpSpLocks/>
            </p:cNvGrpSpPr>
            <p:nvPr/>
          </p:nvGrpSpPr>
          <p:grpSpPr bwMode="auto">
            <a:xfrm>
              <a:off x="263525" y="1062038"/>
              <a:ext cx="971550" cy="2484437"/>
              <a:chOff x="166" y="669"/>
              <a:chExt cx="612" cy="1565"/>
            </a:xfrm>
          </p:grpSpPr>
          <p:grpSp>
            <p:nvGrpSpPr>
              <p:cNvPr id="21519" name="Group 20"/>
              <p:cNvGrpSpPr>
                <a:grpSpLocks/>
              </p:cNvGrpSpPr>
              <p:nvPr/>
            </p:nvGrpSpPr>
            <p:grpSpPr bwMode="auto">
              <a:xfrm>
                <a:off x="166" y="669"/>
                <a:ext cx="612" cy="814"/>
                <a:chOff x="126" y="988"/>
                <a:chExt cx="612" cy="814"/>
              </a:xfrm>
            </p:grpSpPr>
            <p:pic>
              <p:nvPicPr>
                <p:cNvPr id="21524"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 y="988"/>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Rectangle 22"/>
                <p:cNvSpPr>
                  <a:spLocks noChangeArrowheads="1"/>
                </p:cNvSpPr>
                <p:nvPr/>
              </p:nvSpPr>
              <p:spPr bwMode="auto">
                <a:xfrm>
                  <a:off x="160" y="1200"/>
                  <a:ext cx="168" cy="376"/>
                </a:xfrm>
                <a:prstGeom prst="rect">
                  <a:avLst/>
                </a:prstGeom>
                <a:solidFill>
                  <a:srgbClr val="10BC6E">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1526" name="Text Box 23"/>
                <p:cNvSpPr txBox="1">
                  <a:spLocks noChangeArrowheads="1"/>
                </p:cNvSpPr>
                <p:nvPr/>
              </p:nvSpPr>
              <p:spPr bwMode="auto">
                <a:xfrm>
                  <a:off x="313" y="127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a:latin typeface="+mn-lt"/>
                    </a:rPr>
                    <a:t>=</a:t>
                  </a:r>
                </a:p>
              </p:txBody>
            </p:sp>
            <p:sp>
              <p:nvSpPr>
                <p:cNvPr id="21527" name="Text Box 24"/>
                <p:cNvSpPr txBox="1">
                  <a:spLocks noChangeArrowheads="1"/>
                </p:cNvSpPr>
                <p:nvPr/>
              </p:nvSpPr>
              <p:spPr bwMode="auto">
                <a:xfrm>
                  <a:off x="126" y="1629"/>
                  <a:ext cx="6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b="1">
                      <a:latin typeface="+mn-lt"/>
                    </a:rPr>
                    <a:t>Virgin PET</a:t>
                  </a:r>
                </a:p>
              </p:txBody>
            </p:sp>
          </p:grpSp>
          <p:grpSp>
            <p:nvGrpSpPr>
              <p:cNvPr id="21520" name="Group 25"/>
              <p:cNvGrpSpPr>
                <a:grpSpLocks/>
              </p:cNvGrpSpPr>
              <p:nvPr/>
            </p:nvGrpSpPr>
            <p:grpSpPr bwMode="auto">
              <a:xfrm>
                <a:off x="200" y="1672"/>
                <a:ext cx="450" cy="562"/>
                <a:chOff x="208" y="2256"/>
                <a:chExt cx="450" cy="562"/>
              </a:xfrm>
            </p:grpSpPr>
            <p:sp>
              <p:nvSpPr>
                <p:cNvPr id="21521" name="Rectangle 27"/>
                <p:cNvSpPr>
                  <a:spLocks noChangeArrowheads="1"/>
                </p:cNvSpPr>
                <p:nvPr/>
              </p:nvSpPr>
              <p:spPr bwMode="auto">
                <a:xfrm>
                  <a:off x="208" y="2256"/>
                  <a:ext cx="168" cy="376"/>
                </a:xfrm>
                <a:prstGeom prst="rect">
                  <a:avLst/>
                </a:prstGeom>
                <a:solidFill>
                  <a:srgbClr val="C3C30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1522" name="Text Box 28"/>
                <p:cNvSpPr txBox="1">
                  <a:spLocks noChangeArrowheads="1"/>
                </p:cNvSpPr>
                <p:nvPr/>
              </p:nvSpPr>
              <p:spPr bwMode="auto">
                <a:xfrm>
                  <a:off x="353" y="235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a:latin typeface="+mn-lt"/>
                    </a:rPr>
                    <a:t>=</a:t>
                  </a:r>
                </a:p>
              </p:txBody>
            </p:sp>
            <p:sp>
              <p:nvSpPr>
                <p:cNvPr id="21523" name="Text Box 29"/>
                <p:cNvSpPr txBox="1">
                  <a:spLocks noChangeArrowheads="1"/>
                </p:cNvSpPr>
                <p:nvPr/>
              </p:nvSpPr>
              <p:spPr bwMode="auto">
                <a:xfrm>
                  <a:off x="281" y="2645"/>
                  <a:ext cx="3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b="1">
                      <a:latin typeface="+mn-lt"/>
                    </a:rPr>
                    <a:t>Glass</a:t>
                  </a:r>
                </a:p>
              </p:txBody>
            </p:sp>
          </p:grpSp>
        </p:grpSp>
        <p:grpSp>
          <p:nvGrpSpPr>
            <p:cNvPr id="21515" name="Group 30"/>
            <p:cNvGrpSpPr>
              <a:grpSpLocks noChangeAspect="1"/>
            </p:cNvGrpSpPr>
            <p:nvPr/>
          </p:nvGrpSpPr>
          <p:grpSpPr bwMode="auto">
            <a:xfrm>
              <a:off x="859323" y="2416628"/>
              <a:ext cx="371986" cy="944789"/>
              <a:chOff x="9121579" y="3916363"/>
              <a:chExt cx="784421" cy="1992312"/>
            </a:xfrm>
          </p:grpSpPr>
          <p:pic>
            <p:nvPicPr>
              <p:cNvPr id="2151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1579" y="3916363"/>
                <a:ext cx="784421"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Oval 32"/>
              <p:cNvSpPr>
                <a:spLocks noChangeArrowheads="1"/>
              </p:cNvSpPr>
              <p:nvPr/>
            </p:nvSpPr>
            <p:spPr bwMode="auto">
              <a:xfrm>
                <a:off x="9329775" y="5569493"/>
                <a:ext cx="314214" cy="180056"/>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21518" name="Oval 33"/>
              <p:cNvSpPr>
                <a:spLocks noChangeArrowheads="1"/>
              </p:cNvSpPr>
              <p:nvPr/>
            </p:nvSpPr>
            <p:spPr bwMode="auto">
              <a:xfrm>
                <a:off x="9339808" y="4516692"/>
                <a:ext cx="370702" cy="257727"/>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sp>
        <p:nvSpPr>
          <p:cNvPr id="3" name="Slide Number Placeholder 2">
            <a:extLst>
              <a:ext uri="{FF2B5EF4-FFF2-40B4-BE49-F238E27FC236}">
                <a16:creationId xmlns:a16="http://schemas.microsoft.com/office/drawing/2014/main" id="{A09C5045-2AD9-40DD-9E82-49741265EC43}"/>
              </a:ext>
            </a:extLst>
          </p:cNvPr>
          <p:cNvSpPr>
            <a:spLocks noGrp="1"/>
          </p:cNvSpPr>
          <p:nvPr>
            <p:ph type="sldNum" sz="quarter" idx="11"/>
          </p:nvPr>
        </p:nvSpPr>
        <p:spPr/>
        <p:txBody>
          <a:bodyPr/>
          <a:lstStyle/>
          <a:p>
            <a:fld id="{F0D23093-2AB0-F74C-B865-1A12A15B650E}" type="slidenum">
              <a:rPr lang="en-US" smtClean="0"/>
              <a:pPr/>
              <a:t>33</a:t>
            </a:fld>
            <a:endParaRPr lang="en-US" dirty="0"/>
          </a:p>
        </p:txBody>
      </p:sp>
      <p:sp>
        <p:nvSpPr>
          <p:cNvPr id="4" name="AutoShape 3"/>
          <p:cNvSpPr>
            <a:spLocks noChangeArrowheads="1"/>
          </p:cNvSpPr>
          <p:nvPr/>
        </p:nvSpPr>
        <p:spPr bwMode="auto">
          <a:xfrm>
            <a:off x="8767546" y="5522913"/>
            <a:ext cx="2642029" cy="573087"/>
          </a:xfrm>
          <a:prstGeom prst="roundRect">
            <a:avLst>
              <a:gd name="adj" fmla="val 15792"/>
            </a:avLst>
          </a:prstGeom>
          <a:solidFill>
            <a:schemeClr val="bg1"/>
          </a:solidFill>
          <a:ln w="19050">
            <a:solidFill>
              <a:schemeClr val="accent1"/>
            </a:solidFill>
            <a:round/>
            <a:headEnd/>
            <a:tailEnd/>
          </a:ln>
        </p:spPr>
        <p:txBody>
          <a:bodyPr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dirty="0">
                <a:latin typeface="+mn-lt"/>
              </a:rPr>
              <a:t>Many projects are available as project files.</a:t>
            </a:r>
          </a:p>
        </p:txBody>
      </p:sp>
      <p:sp>
        <p:nvSpPr>
          <p:cNvPr id="6" name="AutoShape 3">
            <a:extLst>
              <a:ext uri="{FF2B5EF4-FFF2-40B4-BE49-F238E27FC236}">
                <a16:creationId xmlns:a16="http://schemas.microsoft.com/office/drawing/2014/main" id="{3295B68C-5513-BF50-98BA-C24294616971}"/>
              </a:ext>
            </a:extLst>
          </p:cNvPr>
          <p:cNvSpPr>
            <a:spLocks noChangeArrowheads="1"/>
          </p:cNvSpPr>
          <p:nvPr/>
        </p:nvSpPr>
        <p:spPr bwMode="auto">
          <a:xfrm>
            <a:off x="8763000" y="2868613"/>
            <a:ext cx="2530475" cy="2465387"/>
          </a:xfrm>
          <a:prstGeom prst="roundRect">
            <a:avLst>
              <a:gd name="adj" fmla="val 3884"/>
            </a:avLst>
          </a:prstGeom>
          <a:solidFill>
            <a:schemeClr val="bg1"/>
          </a:solidFill>
          <a:ln w="19050">
            <a:solidFill>
              <a:schemeClr val="accent1"/>
            </a:solidFill>
            <a:round/>
            <a:headEnd/>
            <a:tailEnd/>
          </a:ln>
        </p:spPr>
        <p:txBody>
          <a:bodyPr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10000"/>
              </a:spcBef>
              <a:spcAft>
                <a:spcPct val="20000"/>
              </a:spcAft>
              <a:buClr>
                <a:srgbClr val="009B9B"/>
              </a:buClr>
              <a:buSzPct val="80000"/>
              <a:buFont typeface="Wingdings" panose="05000000000000000000" pitchFamily="2" charset="2"/>
              <a:buNone/>
            </a:pPr>
            <a:r>
              <a:rPr lang="en-GB" sz="1400" b="1" dirty="0">
                <a:latin typeface="+mn-lt"/>
              </a:rPr>
              <a:t>Can explore:</a:t>
            </a:r>
          </a:p>
          <a:p>
            <a:pPr>
              <a:spcBef>
                <a:spcPct val="20000"/>
              </a:spcBef>
              <a:spcAft>
                <a:spcPct val="20000"/>
              </a:spcAft>
              <a:buClr>
                <a:schemeClr val="accent1"/>
              </a:buClr>
              <a:buSzPct val="110000"/>
              <a:buFont typeface="Wingdings" panose="05000000000000000000" pitchFamily="2" charset="2"/>
              <a:buChar char="§"/>
            </a:pPr>
            <a:r>
              <a:rPr lang="en-GB" sz="1400" dirty="0">
                <a:latin typeface="+mn-lt"/>
              </a:rPr>
              <a:t>  </a:t>
            </a:r>
            <a:r>
              <a:rPr lang="en-GB" sz="1400" b="1" dirty="0">
                <a:latin typeface="+mn-lt"/>
              </a:rPr>
              <a:t>Material choice</a:t>
            </a:r>
          </a:p>
          <a:p>
            <a:pPr>
              <a:spcBef>
                <a:spcPct val="20000"/>
              </a:spcBef>
              <a:spcAft>
                <a:spcPct val="20000"/>
              </a:spcAft>
              <a:buClr>
                <a:schemeClr val="accent1"/>
              </a:buClr>
              <a:buSzPct val="110000"/>
              <a:buFont typeface="Wingdings" panose="05000000000000000000" pitchFamily="2" charset="2"/>
              <a:buChar char="§"/>
            </a:pPr>
            <a:r>
              <a:rPr lang="en-GB" sz="1400" b="1" dirty="0">
                <a:latin typeface="+mn-lt"/>
              </a:rPr>
              <a:t>  Recycle content</a:t>
            </a:r>
          </a:p>
          <a:p>
            <a:pPr>
              <a:spcBef>
                <a:spcPct val="20000"/>
              </a:spcBef>
              <a:spcAft>
                <a:spcPct val="20000"/>
              </a:spcAft>
              <a:buClr>
                <a:schemeClr val="accent1"/>
              </a:buClr>
              <a:buSzPct val="110000"/>
              <a:buFont typeface="Wingdings" panose="05000000000000000000" pitchFamily="2" charset="2"/>
              <a:buChar char="§"/>
            </a:pPr>
            <a:r>
              <a:rPr lang="en-GB" sz="1400" b="1" dirty="0">
                <a:latin typeface="+mn-lt"/>
              </a:rPr>
              <a:t>  Transport mode</a:t>
            </a:r>
          </a:p>
          <a:p>
            <a:pPr>
              <a:spcBef>
                <a:spcPct val="20000"/>
              </a:spcBef>
              <a:spcAft>
                <a:spcPct val="20000"/>
              </a:spcAft>
              <a:buClr>
                <a:schemeClr val="accent1"/>
              </a:buClr>
              <a:buSzPct val="110000"/>
              <a:buFont typeface="Wingdings" panose="05000000000000000000" pitchFamily="2" charset="2"/>
              <a:buChar char="§"/>
            </a:pPr>
            <a:r>
              <a:rPr lang="en-GB" sz="1400" b="1" dirty="0">
                <a:latin typeface="+mn-lt"/>
              </a:rPr>
              <a:t>  Transport distance</a:t>
            </a:r>
          </a:p>
          <a:p>
            <a:pPr>
              <a:spcBef>
                <a:spcPct val="20000"/>
              </a:spcBef>
              <a:spcAft>
                <a:spcPct val="20000"/>
              </a:spcAft>
              <a:buClr>
                <a:schemeClr val="accent1"/>
              </a:buClr>
              <a:buSzPct val="110000"/>
              <a:buFont typeface="Wingdings" panose="05000000000000000000" pitchFamily="2" charset="2"/>
              <a:buChar char="§"/>
            </a:pPr>
            <a:r>
              <a:rPr lang="en-GB" sz="1400" b="1" dirty="0">
                <a:latin typeface="+mn-lt"/>
              </a:rPr>
              <a:t>  Use pattern</a:t>
            </a:r>
          </a:p>
          <a:p>
            <a:pPr>
              <a:spcBef>
                <a:spcPct val="20000"/>
              </a:spcBef>
              <a:spcAft>
                <a:spcPct val="20000"/>
              </a:spcAft>
              <a:buClr>
                <a:schemeClr val="accent1"/>
              </a:buClr>
              <a:buSzPct val="110000"/>
              <a:buFont typeface="Wingdings" panose="05000000000000000000" pitchFamily="2" charset="2"/>
              <a:buChar char="§"/>
            </a:pPr>
            <a:r>
              <a:rPr lang="en-GB" sz="1400" b="1" dirty="0">
                <a:latin typeface="+mn-lt"/>
              </a:rPr>
              <a:t>  Electric energy mix         </a:t>
            </a:r>
          </a:p>
          <a:p>
            <a:pPr>
              <a:spcBef>
                <a:spcPct val="20000"/>
              </a:spcBef>
              <a:spcAft>
                <a:spcPct val="20000"/>
              </a:spcAft>
              <a:buClr>
                <a:schemeClr val="accent1"/>
              </a:buClr>
              <a:buSzPct val="110000"/>
              <a:buFont typeface="Wingdings" panose="05000000000000000000" pitchFamily="2" charset="2"/>
              <a:buChar char="§"/>
            </a:pPr>
            <a:r>
              <a:rPr lang="en-GB" sz="1400" b="1" dirty="0">
                <a:latin typeface="+mn-lt"/>
              </a:rPr>
              <a:t>  End of life choice </a:t>
            </a:r>
          </a:p>
        </p:txBody>
      </p:sp>
      <p:pic>
        <p:nvPicPr>
          <p:cNvPr id="11" name="Picture 10">
            <a:extLst>
              <a:ext uri="{FF2B5EF4-FFF2-40B4-BE49-F238E27FC236}">
                <a16:creationId xmlns:a16="http://schemas.microsoft.com/office/drawing/2014/main" id="{83F8168B-43F5-CD55-F136-1A0BC66B226A}"/>
              </a:ext>
            </a:extLst>
          </p:cNvPr>
          <p:cNvPicPr>
            <a:picLocks noChangeAspect="1"/>
          </p:cNvPicPr>
          <p:nvPr/>
        </p:nvPicPr>
        <p:blipFill>
          <a:blip r:embed="rId6"/>
          <a:stretch>
            <a:fillRect/>
          </a:stretch>
        </p:blipFill>
        <p:spPr>
          <a:xfrm>
            <a:off x="3911319" y="3542077"/>
            <a:ext cx="3657600" cy="2587525"/>
          </a:xfrm>
          <a:prstGeom prst="rect">
            <a:avLst/>
          </a:prstGeom>
          <a:ln>
            <a:solidFill>
              <a:schemeClr val="tx1"/>
            </a:solidFill>
          </a:ln>
        </p:spPr>
      </p:pic>
    </p:spTree>
    <p:extLst>
      <p:ext uri="{BB962C8B-B14F-4D97-AF65-F5344CB8AC3E}">
        <p14:creationId xmlns:p14="http://schemas.microsoft.com/office/powerpoint/2010/main" val="608251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ABC0E5-08DF-FE95-95F5-ED5B94647633}"/>
              </a:ext>
            </a:extLst>
          </p:cNvPr>
          <p:cNvPicPr>
            <a:picLocks noChangeAspect="1"/>
          </p:cNvPicPr>
          <p:nvPr/>
        </p:nvPicPr>
        <p:blipFill>
          <a:blip r:embed="rId3"/>
          <a:stretch>
            <a:fillRect/>
          </a:stretch>
        </p:blipFill>
        <p:spPr>
          <a:xfrm>
            <a:off x="1833202" y="839973"/>
            <a:ext cx="8525595" cy="5029200"/>
          </a:xfrm>
          <a:prstGeom prst="rect">
            <a:avLst/>
          </a:prstGeom>
          <a:ln>
            <a:solidFill>
              <a:schemeClr val="tx1"/>
            </a:solidFill>
          </a:ln>
        </p:spPr>
      </p:pic>
      <p:grpSp>
        <p:nvGrpSpPr>
          <p:cNvPr id="18" name="Group 17"/>
          <p:cNvGrpSpPr>
            <a:grpSpLocks noChangeAspect="1"/>
          </p:cNvGrpSpPr>
          <p:nvPr/>
        </p:nvGrpSpPr>
        <p:grpSpPr>
          <a:xfrm>
            <a:off x="1863682" y="2409775"/>
            <a:ext cx="3413630" cy="351651"/>
            <a:chOff x="2380016" y="2596699"/>
            <a:chExt cx="3696168" cy="380756"/>
          </a:xfrm>
        </p:grpSpPr>
        <p:sp>
          <p:nvSpPr>
            <p:cNvPr id="19" name="Line 1040"/>
            <p:cNvSpPr>
              <a:spLocks noChangeShapeType="1"/>
            </p:cNvSpPr>
            <p:nvPr/>
          </p:nvSpPr>
          <p:spPr bwMode="auto">
            <a:xfrm flipH="1" flipV="1">
              <a:off x="3574744" y="2780059"/>
              <a:ext cx="848601" cy="1261"/>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1" name="AutoShape 1033"/>
            <p:cNvSpPr>
              <a:spLocks noChangeArrowheads="1"/>
            </p:cNvSpPr>
            <p:nvPr/>
          </p:nvSpPr>
          <p:spPr bwMode="auto">
            <a:xfrm>
              <a:off x="4455245" y="2596699"/>
              <a:ext cx="1620939" cy="380756"/>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Cost Audit</a:t>
              </a:r>
            </a:p>
          </p:txBody>
        </p:sp>
        <p:sp>
          <p:nvSpPr>
            <p:cNvPr id="22" name="Rectangle 83"/>
            <p:cNvSpPr>
              <a:spLocks noChangeArrowheads="1"/>
            </p:cNvSpPr>
            <p:nvPr/>
          </p:nvSpPr>
          <p:spPr bwMode="auto">
            <a:xfrm>
              <a:off x="2380016" y="2661311"/>
              <a:ext cx="1167679" cy="1904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sp>
        <p:nvSpPr>
          <p:cNvPr id="13317" name="Rectangle 8"/>
          <p:cNvSpPr>
            <a:spLocks noGrp="1" noChangeArrowheads="1"/>
          </p:cNvSpPr>
          <p:nvPr>
            <p:ph type="title"/>
          </p:nvPr>
        </p:nvSpPr>
        <p:spPr>
          <a:ln w="9525"/>
        </p:spPr>
        <p:txBody>
          <a:bodyPr/>
          <a:lstStyle/>
          <a:p>
            <a:r>
              <a:rPr lang="en-GB" dirty="0">
                <a:latin typeface="+mn-lt"/>
              </a:rPr>
              <a:t>The Enhanced Eco Audit tool</a:t>
            </a:r>
          </a:p>
        </p:txBody>
      </p:sp>
      <p:sp>
        <p:nvSpPr>
          <p:cNvPr id="59" name="Rectangle 83"/>
          <p:cNvSpPr>
            <a:spLocks noChangeAspect="1" noChangeArrowheads="1"/>
          </p:cNvSpPr>
          <p:nvPr/>
        </p:nvSpPr>
        <p:spPr bwMode="auto">
          <a:xfrm>
            <a:off x="4953000" y="909094"/>
            <a:ext cx="673461" cy="18464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nvGrpSpPr>
          <p:cNvPr id="16" name="Group 15"/>
          <p:cNvGrpSpPr>
            <a:grpSpLocks noChangeAspect="1"/>
          </p:cNvGrpSpPr>
          <p:nvPr/>
        </p:nvGrpSpPr>
        <p:grpSpPr>
          <a:xfrm>
            <a:off x="8157628" y="2400634"/>
            <a:ext cx="1486676" cy="1275036"/>
            <a:chOff x="5624289" y="3717769"/>
            <a:chExt cx="1609725" cy="1380568"/>
          </a:xfrm>
        </p:grpSpPr>
        <p:sp>
          <p:nvSpPr>
            <p:cNvPr id="17" name="Line 1040"/>
            <p:cNvSpPr>
              <a:spLocks noChangeShapeType="1"/>
            </p:cNvSpPr>
            <p:nvPr/>
          </p:nvSpPr>
          <p:spPr bwMode="auto">
            <a:xfrm flipH="1">
              <a:off x="5624290" y="4382361"/>
              <a:ext cx="317867" cy="715976"/>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0" name="AutoShape 1033"/>
            <p:cNvSpPr>
              <a:spLocks noChangeArrowheads="1"/>
            </p:cNvSpPr>
            <p:nvPr/>
          </p:nvSpPr>
          <p:spPr bwMode="auto">
            <a:xfrm>
              <a:off x="5624289" y="3717769"/>
              <a:ext cx="1609725" cy="657670"/>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Secondary Processes</a:t>
              </a:r>
            </a:p>
          </p:txBody>
        </p:sp>
      </p:grpSp>
      <p:grpSp>
        <p:nvGrpSpPr>
          <p:cNvPr id="33" name="Group 32"/>
          <p:cNvGrpSpPr>
            <a:grpSpLocks noChangeAspect="1"/>
          </p:cNvGrpSpPr>
          <p:nvPr/>
        </p:nvGrpSpPr>
        <p:grpSpPr>
          <a:xfrm>
            <a:off x="209136" y="5133198"/>
            <a:ext cx="1859501" cy="896781"/>
            <a:chOff x="5663437" y="3717769"/>
            <a:chExt cx="2013407" cy="971006"/>
          </a:xfrm>
        </p:grpSpPr>
        <p:sp>
          <p:nvSpPr>
            <p:cNvPr id="34" name="Line 1040"/>
            <p:cNvSpPr>
              <a:spLocks noChangeShapeType="1"/>
            </p:cNvSpPr>
            <p:nvPr/>
          </p:nvSpPr>
          <p:spPr bwMode="auto">
            <a:xfrm>
              <a:off x="7116012" y="4017442"/>
              <a:ext cx="560832" cy="67133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35" name="AutoShape 1033"/>
            <p:cNvSpPr>
              <a:spLocks noChangeArrowheads="1"/>
            </p:cNvSpPr>
            <p:nvPr/>
          </p:nvSpPr>
          <p:spPr bwMode="auto">
            <a:xfrm>
              <a:off x="5663437" y="3717769"/>
              <a:ext cx="1426114" cy="657670"/>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Joining and Finishing</a:t>
              </a:r>
            </a:p>
          </p:txBody>
        </p:sp>
      </p:grpSp>
      <p:sp>
        <p:nvSpPr>
          <p:cNvPr id="2" name="Slide Number Placeholder 1">
            <a:extLst>
              <a:ext uri="{FF2B5EF4-FFF2-40B4-BE49-F238E27FC236}">
                <a16:creationId xmlns:a16="http://schemas.microsoft.com/office/drawing/2014/main" id="{1D11FA2F-0995-44C8-9AEC-B8190EC2FA01}"/>
              </a:ext>
            </a:extLst>
          </p:cNvPr>
          <p:cNvSpPr>
            <a:spLocks noGrp="1"/>
          </p:cNvSpPr>
          <p:nvPr>
            <p:ph type="sldNum" sz="quarter" idx="11"/>
          </p:nvPr>
        </p:nvSpPr>
        <p:spPr/>
        <p:txBody>
          <a:bodyPr/>
          <a:lstStyle/>
          <a:p>
            <a:fld id="{F0D23093-2AB0-F74C-B865-1A12A15B650E}" type="slidenum">
              <a:rPr lang="en-US" smtClean="0"/>
              <a:pPr/>
              <a:t>34</a:t>
            </a:fld>
            <a:endParaRPr lang="en-US" dirty="0"/>
          </a:p>
        </p:txBody>
      </p:sp>
      <p:grpSp>
        <p:nvGrpSpPr>
          <p:cNvPr id="23" name="Group 22"/>
          <p:cNvGrpSpPr>
            <a:grpSpLocks noChangeAspect="1"/>
          </p:cNvGrpSpPr>
          <p:nvPr/>
        </p:nvGrpSpPr>
        <p:grpSpPr>
          <a:xfrm>
            <a:off x="6986993" y="4034314"/>
            <a:ext cx="2196031" cy="1587435"/>
            <a:chOff x="7514878" y="4844327"/>
            <a:chExt cx="2377791" cy="1718823"/>
          </a:xfrm>
        </p:grpSpPr>
        <p:grpSp>
          <p:nvGrpSpPr>
            <p:cNvPr id="46" name="Group 45"/>
            <p:cNvGrpSpPr/>
            <p:nvPr/>
          </p:nvGrpSpPr>
          <p:grpSpPr>
            <a:xfrm>
              <a:off x="7946920" y="5767728"/>
              <a:ext cx="1945749" cy="795422"/>
              <a:chOff x="7274909" y="1770338"/>
              <a:chExt cx="1945749" cy="795422"/>
            </a:xfrm>
          </p:grpSpPr>
          <p:sp>
            <p:nvSpPr>
              <p:cNvPr id="47" name="Rounded Rectangle 27"/>
              <p:cNvSpPr>
                <a:spLocks noChangeAspect="1"/>
              </p:cNvSpPr>
              <p:nvPr/>
            </p:nvSpPr>
            <p:spPr>
              <a:xfrm rot="2700000">
                <a:off x="8194912" y="1778658"/>
                <a:ext cx="320040" cy="320040"/>
              </a:xfrm>
              <a:prstGeom prst="roundRect">
                <a:avLst>
                  <a:gd name="adj" fmla="val 336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371334" y="1770338"/>
                <a:ext cx="399901" cy="361295"/>
                <a:chOff x="6235897" y="5516220"/>
                <a:chExt cx="399901" cy="361295"/>
              </a:xfrm>
            </p:grpSpPr>
            <p:sp>
              <p:nvSpPr>
                <p:cNvPr id="52" name="Rectangle 51"/>
                <p:cNvSpPr/>
                <p:nvPr/>
              </p:nvSpPr>
              <p:spPr bwMode="auto">
                <a:xfrm rot="2700000">
                  <a:off x="6255200" y="5496917"/>
                  <a:ext cx="361295" cy="399901"/>
                </a:xfrm>
                <a:prstGeom prst="rect">
                  <a:avLst/>
                </a:prstGeom>
                <a:solidFill>
                  <a:srgbClr val="FFC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sp>
              <p:nvSpPr>
                <p:cNvPr id="53" name="Rectangle 52"/>
                <p:cNvSpPr>
                  <a:spLocks noChangeAspect="1"/>
                </p:cNvSpPr>
                <p:nvPr/>
              </p:nvSpPr>
              <p:spPr bwMode="auto">
                <a:xfrm rot="2700000">
                  <a:off x="6302209" y="5546151"/>
                  <a:ext cx="270616" cy="290997"/>
                </a:xfrm>
                <a:prstGeom prst="rect">
                  <a:avLst/>
                </a:prstGeom>
                <a:solidFill>
                  <a:schemeClr val="bg1"/>
                </a:solidFill>
                <a:ln w="63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49" name="TextBox 48"/>
              <p:cNvSpPr txBox="1"/>
              <p:nvPr/>
            </p:nvSpPr>
            <p:spPr>
              <a:xfrm>
                <a:off x="7274909" y="2265835"/>
                <a:ext cx="1945749" cy="299925"/>
              </a:xfrm>
              <a:prstGeom prst="rect">
                <a:avLst/>
              </a:prstGeom>
              <a:noFill/>
            </p:spPr>
            <p:txBody>
              <a:bodyPr wrap="square" rtlCol="0">
                <a:spAutoFit/>
              </a:bodyPr>
              <a:lstStyle/>
              <a:p>
                <a:pPr algn="ctr"/>
                <a:r>
                  <a:rPr lang="en-GB" sz="1200" b="1">
                    <a:solidFill>
                      <a:schemeClr val="accent4"/>
                    </a:solidFill>
                  </a:rPr>
                  <a:t>May.............Will damage</a:t>
                </a:r>
                <a:endParaRPr lang="en-US" sz="1200" b="1">
                  <a:solidFill>
                    <a:schemeClr val="accent4"/>
                  </a:solidFill>
                </a:endParaRPr>
              </a:p>
            </p:txBody>
          </p:sp>
          <p:cxnSp>
            <p:nvCxnSpPr>
              <p:cNvPr id="50" name="Straight Connector 49"/>
              <p:cNvCxnSpPr/>
              <p:nvPr/>
            </p:nvCxnSpPr>
            <p:spPr>
              <a:xfrm flipV="1">
                <a:off x="7568469" y="2210751"/>
                <a:ext cx="0" cy="991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354932" y="2210750"/>
                <a:ext cx="0" cy="991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4" name="AutoShape 1033"/>
            <p:cNvSpPr>
              <a:spLocks noChangeArrowheads="1"/>
            </p:cNvSpPr>
            <p:nvPr/>
          </p:nvSpPr>
          <p:spPr bwMode="auto">
            <a:xfrm>
              <a:off x="7876471" y="4844327"/>
              <a:ext cx="1609725" cy="726899"/>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a:spcBef>
                  <a:spcPts val="0"/>
                </a:spcBef>
                <a:spcAft>
                  <a:spcPts val="0"/>
                </a:spcAft>
                <a:defRPr/>
              </a:pPr>
              <a:r>
                <a:rPr lang="en-GB" b="1" i="1" dirty="0"/>
                <a:t>“Restricted” risk flags</a:t>
              </a:r>
            </a:p>
          </p:txBody>
        </p:sp>
        <p:sp>
          <p:nvSpPr>
            <p:cNvPr id="55" name="Line 1040"/>
            <p:cNvSpPr>
              <a:spLocks noChangeShapeType="1"/>
            </p:cNvSpPr>
            <p:nvPr/>
          </p:nvSpPr>
          <p:spPr bwMode="auto">
            <a:xfrm flipH="1">
              <a:off x="7514878" y="5573920"/>
              <a:ext cx="373406" cy="170679"/>
            </a:xfrm>
            <a:prstGeom prst="line">
              <a:avLst/>
            </a:prstGeom>
            <a:noFill/>
            <a:ln w="28575">
              <a:solidFill>
                <a:srgbClr val="C00000"/>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13" name="Group 12">
            <a:extLst>
              <a:ext uri="{FF2B5EF4-FFF2-40B4-BE49-F238E27FC236}">
                <a16:creationId xmlns:a16="http://schemas.microsoft.com/office/drawing/2014/main" id="{4322ECB6-B7C1-4396-EDC0-EB6033DB3E7C}"/>
              </a:ext>
            </a:extLst>
          </p:cNvPr>
          <p:cNvGrpSpPr/>
          <p:nvPr/>
        </p:nvGrpSpPr>
        <p:grpSpPr>
          <a:xfrm>
            <a:off x="3358950" y="3541801"/>
            <a:ext cx="3613011" cy="2087217"/>
            <a:chOff x="3372404" y="3560558"/>
            <a:chExt cx="3613011" cy="2087217"/>
          </a:xfrm>
        </p:grpSpPr>
        <p:cxnSp>
          <p:nvCxnSpPr>
            <p:cNvPr id="29" name="Straight Connector 28"/>
            <p:cNvCxnSpPr>
              <a:cxnSpLocks/>
            </p:cNvCxnSpPr>
            <p:nvPr/>
          </p:nvCxnSpPr>
          <p:spPr bwMode="auto">
            <a:xfrm>
              <a:off x="3423484" y="5597891"/>
              <a:ext cx="1916011" cy="49884"/>
            </a:xfrm>
            <a:prstGeom prst="line">
              <a:avLst/>
            </a:prstGeom>
            <a:noFill/>
            <a:ln w="19050" cap="flat" cmpd="sng" algn="ctr">
              <a:solidFill>
                <a:schemeClr val="accent4"/>
              </a:solidFill>
              <a:prstDash val="dash"/>
              <a:round/>
              <a:headEnd type="none" w="med" len="med"/>
              <a:tailEnd type="none" w="med" len="med"/>
            </a:ln>
            <a:effectLst/>
          </p:spPr>
        </p:cxnSp>
        <p:cxnSp>
          <p:nvCxnSpPr>
            <p:cNvPr id="30" name="Straight Connector 29"/>
            <p:cNvCxnSpPr>
              <a:cxnSpLocks/>
            </p:cNvCxnSpPr>
            <p:nvPr/>
          </p:nvCxnSpPr>
          <p:spPr bwMode="auto">
            <a:xfrm flipV="1">
              <a:off x="3423484" y="3567827"/>
              <a:ext cx="1900979" cy="449782"/>
            </a:xfrm>
            <a:prstGeom prst="line">
              <a:avLst/>
            </a:prstGeom>
            <a:noFill/>
            <a:ln w="19050" cap="flat" cmpd="sng" algn="ctr">
              <a:solidFill>
                <a:schemeClr val="accent4"/>
              </a:solidFill>
              <a:prstDash val="dash"/>
              <a:round/>
              <a:headEnd type="none" w="med" len="med"/>
              <a:tailEnd type="none" w="med" len="med"/>
            </a:ln>
            <a:effectLst/>
          </p:spPr>
        </p:cxnSp>
        <p:cxnSp>
          <p:nvCxnSpPr>
            <p:cNvPr id="31" name="Straight Connector 30"/>
            <p:cNvCxnSpPr>
              <a:cxnSpLocks/>
            </p:cNvCxnSpPr>
            <p:nvPr/>
          </p:nvCxnSpPr>
          <p:spPr bwMode="auto">
            <a:xfrm flipV="1">
              <a:off x="4573869" y="3560558"/>
              <a:ext cx="2411546" cy="430484"/>
            </a:xfrm>
            <a:prstGeom prst="line">
              <a:avLst/>
            </a:prstGeom>
            <a:noFill/>
            <a:ln w="19050" cap="flat" cmpd="sng" algn="ctr">
              <a:solidFill>
                <a:schemeClr val="accent4"/>
              </a:solidFill>
              <a:prstDash val="dash"/>
              <a:round/>
              <a:headEnd type="none" w="med" len="med"/>
              <a:tailEnd type="none" w="med" len="med"/>
            </a:ln>
            <a:effectLst/>
          </p:spPr>
        </p:cxnSp>
        <p:cxnSp>
          <p:nvCxnSpPr>
            <p:cNvPr id="32" name="Straight Connector 31"/>
            <p:cNvCxnSpPr>
              <a:cxnSpLocks/>
            </p:cNvCxnSpPr>
            <p:nvPr/>
          </p:nvCxnSpPr>
          <p:spPr bwMode="auto">
            <a:xfrm>
              <a:off x="4642202" y="5597891"/>
              <a:ext cx="2343213" cy="42615"/>
            </a:xfrm>
            <a:prstGeom prst="line">
              <a:avLst/>
            </a:prstGeom>
            <a:noFill/>
            <a:ln w="19050" cap="flat" cmpd="sng" algn="ctr">
              <a:solidFill>
                <a:schemeClr val="accent4"/>
              </a:solidFill>
              <a:prstDash val="dash"/>
              <a:round/>
              <a:headEnd type="none" w="med" len="med"/>
              <a:tailEnd type="none" w="med" len="med"/>
            </a:ln>
            <a:effectLst/>
          </p:spPr>
        </p:cxnSp>
        <p:sp>
          <p:nvSpPr>
            <p:cNvPr id="36" name="Rectangle 35"/>
            <p:cNvSpPr/>
            <p:nvPr/>
          </p:nvSpPr>
          <p:spPr bwMode="auto">
            <a:xfrm>
              <a:off x="3372404" y="3998908"/>
              <a:ext cx="1269798" cy="1598983"/>
            </a:xfrm>
            <a:prstGeom prst="rec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a:p>
          </p:txBody>
        </p:sp>
        <p:pic>
          <p:nvPicPr>
            <p:cNvPr id="9" name="Picture 8">
              <a:extLst>
                <a:ext uri="{FF2B5EF4-FFF2-40B4-BE49-F238E27FC236}">
                  <a16:creationId xmlns:a16="http://schemas.microsoft.com/office/drawing/2014/main" id="{9F9918FB-69A3-A21A-3380-A8A454C1222E}"/>
                </a:ext>
              </a:extLst>
            </p:cNvPr>
            <p:cNvPicPr>
              <a:picLocks noChangeAspect="1"/>
            </p:cNvPicPr>
            <p:nvPr/>
          </p:nvPicPr>
          <p:blipFill>
            <a:blip r:embed="rId4"/>
            <a:stretch>
              <a:fillRect/>
            </a:stretch>
          </p:blipFill>
          <p:spPr>
            <a:xfrm>
              <a:off x="5339495" y="3573032"/>
              <a:ext cx="1645920" cy="2074743"/>
            </a:xfrm>
            <a:prstGeom prst="rect">
              <a:avLst/>
            </a:prstGeom>
            <a:ln>
              <a:solidFill>
                <a:schemeClr val="tx1"/>
              </a:solidFill>
            </a:ln>
          </p:spPr>
        </p:pic>
      </p:grpSp>
    </p:spTree>
    <p:extLst>
      <p:ext uri="{BB962C8B-B14F-4D97-AF65-F5344CB8AC3E}">
        <p14:creationId xmlns:p14="http://schemas.microsoft.com/office/powerpoint/2010/main" val="4094084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ln w="9525"/>
        </p:spPr>
        <p:txBody>
          <a:bodyPr/>
          <a:lstStyle/>
          <a:p>
            <a:r>
              <a:rPr lang="en-US"/>
              <a:t>Summary</a:t>
            </a:r>
          </a:p>
        </p:txBody>
      </p:sp>
      <p:sp>
        <p:nvSpPr>
          <p:cNvPr id="715779" name="Text Box 1027"/>
          <p:cNvSpPr txBox="1">
            <a:spLocks noChangeArrowheads="1"/>
          </p:cNvSpPr>
          <p:nvPr/>
        </p:nvSpPr>
        <p:spPr bwMode="auto">
          <a:xfrm>
            <a:off x="1998391" y="3089808"/>
            <a:ext cx="855531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tx1"/>
              </a:buClr>
              <a:buSzPct val="50000"/>
              <a:buFont typeface="Wingdings" panose="05000000000000000000" pitchFamily="2" charset="2"/>
              <a:buNone/>
            </a:pPr>
            <a:r>
              <a:rPr lang="en-US" b="1" dirty="0">
                <a:latin typeface="+mn-lt"/>
              </a:rPr>
              <a:t>2.  The Eco Audit tool </a:t>
            </a:r>
            <a:r>
              <a:rPr lang="en-US" dirty="0">
                <a:latin typeface="+mn-lt"/>
              </a:rPr>
              <a:t>allows students to implement quick, approximate “portraits” of energy / CO</a:t>
            </a:r>
            <a:r>
              <a:rPr lang="en-US" b="1" baseline="-25000" dirty="0">
                <a:latin typeface="+mn-lt"/>
              </a:rPr>
              <a:t>2</a:t>
            </a:r>
            <a:r>
              <a:rPr lang="en-US" baseline="-25000" dirty="0">
                <a:latin typeface="+mn-lt"/>
              </a:rPr>
              <a:t> Eq. </a:t>
            </a:r>
            <a:r>
              <a:rPr lang="en-US" dirty="0">
                <a:latin typeface="+mn-lt"/>
              </a:rPr>
              <a:t>character of products.</a:t>
            </a:r>
          </a:p>
          <a:p>
            <a:pPr>
              <a:spcBef>
                <a:spcPct val="20000"/>
              </a:spcBef>
              <a:buClr>
                <a:schemeClr val="tx1"/>
              </a:buClr>
              <a:buSzPct val="50000"/>
              <a:buFont typeface="Wingdings" panose="05000000000000000000" pitchFamily="2" charset="2"/>
              <a:buNone/>
            </a:pPr>
            <a:r>
              <a:rPr lang="en-US" dirty="0">
                <a:latin typeface="+mn-lt"/>
              </a:rPr>
              <a:t>  </a:t>
            </a:r>
          </a:p>
        </p:txBody>
      </p:sp>
      <p:sp>
        <p:nvSpPr>
          <p:cNvPr id="25604" name="Rectangle 4"/>
          <p:cNvSpPr>
            <a:spLocks noChangeArrowheads="1"/>
          </p:cNvSpPr>
          <p:nvPr/>
        </p:nvSpPr>
        <p:spPr bwMode="auto">
          <a:xfrm>
            <a:off x="3468688" y="4883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p>
        </p:txBody>
      </p:sp>
      <p:sp>
        <p:nvSpPr>
          <p:cNvPr id="862213" name="Text Box 1029"/>
          <p:cNvSpPr txBox="1">
            <a:spLocks noChangeArrowheads="1"/>
          </p:cNvSpPr>
          <p:nvPr/>
        </p:nvSpPr>
        <p:spPr bwMode="auto">
          <a:xfrm>
            <a:off x="2020888" y="1140399"/>
            <a:ext cx="8532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tx1"/>
              </a:buClr>
              <a:buSzPct val="50000"/>
            </a:pPr>
            <a:r>
              <a:rPr lang="en-US" dirty="0">
                <a:latin typeface="+mn-lt"/>
                <a:cs typeface="Arial"/>
              </a:rPr>
              <a:t>The Ansys Granta </a:t>
            </a:r>
            <a:r>
              <a:rPr lang="en-US" dirty="0" err="1">
                <a:latin typeface="+mn-lt"/>
                <a:cs typeface="Arial"/>
              </a:rPr>
              <a:t>EduPack</a:t>
            </a:r>
            <a:r>
              <a:rPr lang="en-US" dirty="0">
                <a:latin typeface="+mn-lt"/>
                <a:cs typeface="Arial"/>
              </a:rPr>
              <a:t> software has </a:t>
            </a:r>
            <a:r>
              <a:rPr lang="en-US" b="1" dirty="0">
                <a:latin typeface="+mn-lt"/>
                <a:cs typeface="Arial"/>
              </a:rPr>
              <a:t>two resources </a:t>
            </a:r>
            <a:r>
              <a:rPr lang="en-US" dirty="0">
                <a:latin typeface="+mn-lt"/>
                <a:cs typeface="Arial"/>
              </a:rPr>
              <a:t>to help explore the materials dimension of environmental design</a:t>
            </a:r>
            <a:endParaRPr lang="en-US" b="1" dirty="0">
              <a:latin typeface="+mn-lt"/>
              <a:cs typeface="Arial"/>
            </a:endParaRPr>
          </a:p>
        </p:txBody>
      </p:sp>
      <p:sp>
        <p:nvSpPr>
          <p:cNvPr id="715782" name="Text Box 1027"/>
          <p:cNvSpPr txBox="1">
            <a:spLocks noChangeArrowheads="1"/>
          </p:cNvSpPr>
          <p:nvPr/>
        </p:nvSpPr>
        <p:spPr bwMode="auto">
          <a:xfrm>
            <a:off x="1996802" y="2157131"/>
            <a:ext cx="8823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tx1"/>
              </a:buClr>
              <a:buSzPct val="50000"/>
              <a:buFont typeface="Wingdings" panose="05000000000000000000" pitchFamily="2" charset="2"/>
              <a:buNone/>
            </a:pPr>
            <a:r>
              <a:rPr lang="en-US" b="1" dirty="0">
                <a:latin typeface="+mn-lt"/>
              </a:rPr>
              <a:t>1.  Selection strategies </a:t>
            </a:r>
            <a:r>
              <a:rPr lang="en-US" dirty="0">
                <a:latin typeface="+mn-lt"/>
              </a:rPr>
              <a:t>allows selection to re-design products using eco-properties and employ systematic methods. </a:t>
            </a:r>
          </a:p>
        </p:txBody>
      </p:sp>
      <p:sp>
        <p:nvSpPr>
          <p:cNvPr id="715783" name="Text Box 1027"/>
          <p:cNvSpPr txBox="1">
            <a:spLocks noChangeArrowheads="1"/>
          </p:cNvSpPr>
          <p:nvPr/>
        </p:nvSpPr>
        <p:spPr bwMode="auto">
          <a:xfrm>
            <a:off x="2020888" y="4137025"/>
            <a:ext cx="90281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tx1"/>
              </a:buClr>
              <a:buSzPct val="50000"/>
              <a:buFont typeface="Wingdings" panose="05000000000000000000" pitchFamily="2" charset="2"/>
              <a:buNone/>
            </a:pPr>
            <a:r>
              <a:rPr lang="en-US" b="1" dirty="0">
                <a:latin typeface="+mn-lt"/>
              </a:rPr>
              <a:t>Eco Audits </a:t>
            </a:r>
            <a:r>
              <a:rPr lang="en-US" dirty="0">
                <a:latin typeface="+mn-lt"/>
              </a:rPr>
              <a:t>reveal the eco-fingerprint of products and suggest approaches to making them less environmentally damaging. The Enhanced Eco Audit gives Cost information and flags restricted or critical materials risk</a:t>
            </a:r>
          </a:p>
        </p:txBody>
      </p:sp>
      <p:sp>
        <p:nvSpPr>
          <p:cNvPr id="3" name="Slide Number Placeholder 2">
            <a:extLst>
              <a:ext uri="{FF2B5EF4-FFF2-40B4-BE49-F238E27FC236}">
                <a16:creationId xmlns:a16="http://schemas.microsoft.com/office/drawing/2014/main" id="{43A82CDE-801C-42FF-BA75-B4F6201C3AFF}"/>
              </a:ext>
            </a:extLst>
          </p:cNvPr>
          <p:cNvSpPr>
            <a:spLocks noGrp="1"/>
          </p:cNvSpPr>
          <p:nvPr>
            <p:ph type="sldNum" sz="quarter" idx="11"/>
          </p:nvPr>
        </p:nvSpPr>
        <p:spPr/>
        <p:txBody>
          <a:bodyPr/>
          <a:lstStyle/>
          <a:p>
            <a:fld id="{F0D23093-2AB0-F74C-B865-1A12A15B650E}" type="slidenum">
              <a:rPr lang="en-US" smtClean="0"/>
              <a:pPr/>
              <a:t>35</a:t>
            </a:fld>
            <a:endParaRPr lang="en-US" dirty="0"/>
          </a:p>
        </p:txBody>
      </p:sp>
    </p:spTree>
    <p:extLst>
      <p:ext uri="{BB962C8B-B14F-4D97-AF65-F5344CB8AC3E}">
        <p14:creationId xmlns:p14="http://schemas.microsoft.com/office/powerpoint/2010/main" val="133590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22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5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57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5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autoUpdateAnimBg="0"/>
      <p:bldP spid="862213" grpId="0" autoUpdateAnimBg="0"/>
      <p:bldP spid="715782" grpId="0" autoUpdateAnimBg="0"/>
      <p:bldP spid="71578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36</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37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ACC7B0-3B03-ED94-485E-F97DD2B4E7B3}"/>
              </a:ext>
            </a:extLst>
          </p:cNvPr>
          <p:cNvPicPr>
            <a:picLocks noChangeAspect="1"/>
          </p:cNvPicPr>
          <p:nvPr/>
        </p:nvPicPr>
        <p:blipFill>
          <a:blip r:embed="rId3"/>
          <a:stretch>
            <a:fillRect/>
          </a:stretch>
        </p:blipFill>
        <p:spPr>
          <a:xfrm>
            <a:off x="4343400" y="720812"/>
            <a:ext cx="3657600" cy="5416375"/>
          </a:xfrm>
          <a:prstGeom prst="rect">
            <a:avLst/>
          </a:prstGeom>
          <a:ln>
            <a:solidFill>
              <a:schemeClr val="tx1"/>
            </a:solidFill>
          </a:ln>
        </p:spPr>
      </p:pic>
      <p:sp>
        <p:nvSpPr>
          <p:cNvPr id="11267" name="Rectangle 6"/>
          <p:cNvSpPr>
            <a:spLocks noGrp="1" noChangeArrowheads="1"/>
          </p:cNvSpPr>
          <p:nvPr>
            <p:ph type="title"/>
          </p:nvPr>
        </p:nvSpPr>
        <p:spPr>
          <a:ln w="9525"/>
        </p:spPr>
        <p:txBody>
          <a:bodyPr>
            <a:normAutofit/>
          </a:bodyPr>
          <a:lstStyle/>
          <a:p>
            <a:r>
              <a:rPr lang="en-GB" dirty="0">
                <a:latin typeface="+mn-lt"/>
              </a:rPr>
              <a:t>Typical data records show eco-properties too</a:t>
            </a:r>
          </a:p>
        </p:txBody>
      </p:sp>
      <p:sp>
        <p:nvSpPr>
          <p:cNvPr id="625672" name="AutoShape 8"/>
          <p:cNvSpPr>
            <a:spLocks noChangeArrowheads="1"/>
          </p:cNvSpPr>
          <p:nvPr/>
        </p:nvSpPr>
        <p:spPr bwMode="auto">
          <a:xfrm>
            <a:off x="4191000" y="1495296"/>
            <a:ext cx="2852737" cy="161789"/>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625673" name="AutoShape 9"/>
          <p:cNvSpPr>
            <a:spLocks noChangeArrowheads="1"/>
          </p:cNvSpPr>
          <p:nvPr/>
        </p:nvSpPr>
        <p:spPr bwMode="auto">
          <a:xfrm>
            <a:off x="4191000" y="1093184"/>
            <a:ext cx="2305971" cy="14098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625674" name="AutoShape 10"/>
          <p:cNvSpPr>
            <a:spLocks noChangeArrowheads="1"/>
          </p:cNvSpPr>
          <p:nvPr/>
        </p:nvSpPr>
        <p:spPr bwMode="auto">
          <a:xfrm>
            <a:off x="4191000" y="2043913"/>
            <a:ext cx="1516052" cy="161789"/>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625675" name="AutoShape 11"/>
          <p:cNvSpPr>
            <a:spLocks noChangeArrowheads="1"/>
          </p:cNvSpPr>
          <p:nvPr/>
        </p:nvSpPr>
        <p:spPr bwMode="auto">
          <a:xfrm>
            <a:off x="4191000" y="2798371"/>
            <a:ext cx="1851342" cy="161789"/>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1" name="AutoShape 12"/>
          <p:cNvSpPr>
            <a:spLocks noChangeArrowheads="1"/>
          </p:cNvSpPr>
          <p:nvPr/>
        </p:nvSpPr>
        <p:spPr bwMode="auto">
          <a:xfrm>
            <a:off x="4191000" y="3576030"/>
            <a:ext cx="1392227" cy="169520"/>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2" name="Slide Number Placeholder 1">
            <a:extLst>
              <a:ext uri="{FF2B5EF4-FFF2-40B4-BE49-F238E27FC236}">
                <a16:creationId xmlns:a16="http://schemas.microsoft.com/office/drawing/2014/main" id="{9A71A71A-24EA-4B42-9392-D5F469F9AE8B}"/>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2353648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56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56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56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56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2" grpId="0" animBg="1"/>
      <p:bldP spid="625673" grpId="0" animBg="1"/>
      <p:bldP spid="625674" grpId="0" animBg="1"/>
      <p:bldP spid="62567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a:t>Life-cycles and eco-informed design</a:t>
            </a:r>
          </a:p>
        </p:txBody>
      </p:sp>
      <p:grpSp>
        <p:nvGrpSpPr>
          <p:cNvPr id="4" name="Group 10">
            <a:extLst>
              <a:ext uri="{FF2B5EF4-FFF2-40B4-BE49-F238E27FC236}">
                <a16:creationId xmlns:a16="http://schemas.microsoft.com/office/drawing/2014/main" id="{589641E7-FDA2-415B-855A-2B0C6AC1BAEA}"/>
              </a:ext>
            </a:extLst>
          </p:cNvPr>
          <p:cNvGrpSpPr>
            <a:grpSpLocks/>
          </p:cNvGrpSpPr>
          <p:nvPr/>
        </p:nvGrpSpPr>
        <p:grpSpPr bwMode="auto">
          <a:xfrm>
            <a:off x="4799856" y="975121"/>
            <a:ext cx="5994400" cy="4603750"/>
            <a:chOff x="2042" y="837"/>
            <a:chExt cx="3718" cy="2900"/>
          </a:xfrm>
        </p:grpSpPr>
        <p:pic>
          <p:nvPicPr>
            <p:cNvPr id="5" name="Picture 3" descr="overview of component lifecycle">
              <a:extLst>
                <a:ext uri="{FF2B5EF4-FFF2-40B4-BE49-F238E27FC236}">
                  <a16:creationId xmlns:a16="http://schemas.microsoft.com/office/drawing/2014/main" id="{DA66DAAA-3BC7-4D1C-B5B2-5637F09CF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 y="1016"/>
              <a:ext cx="3718"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id="{389EAA0E-1A66-4B13-9B9E-7B875E2F12CD}"/>
                </a:ext>
              </a:extLst>
            </p:cNvPr>
            <p:cNvSpPr txBox="1">
              <a:spLocks noChangeArrowheads="1"/>
            </p:cNvSpPr>
            <p:nvPr/>
          </p:nvSpPr>
          <p:spPr bwMode="auto">
            <a:xfrm>
              <a:off x="3598" y="837"/>
              <a:ext cx="15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a:t>The product life-cycle</a:t>
              </a:r>
            </a:p>
          </p:txBody>
        </p:sp>
      </p:grpSp>
      <p:sp>
        <p:nvSpPr>
          <p:cNvPr id="7" name="Rectangle 4">
            <a:extLst>
              <a:ext uri="{FF2B5EF4-FFF2-40B4-BE49-F238E27FC236}">
                <a16:creationId xmlns:a16="http://schemas.microsoft.com/office/drawing/2014/main" id="{C860C98F-729F-4B3A-889E-1D274B416ECF}"/>
              </a:ext>
            </a:extLst>
          </p:cNvPr>
          <p:cNvSpPr>
            <a:spLocks noChangeArrowheads="1"/>
          </p:cNvSpPr>
          <p:nvPr/>
        </p:nvSpPr>
        <p:spPr bwMode="auto">
          <a:xfrm>
            <a:off x="1195078" y="3505200"/>
            <a:ext cx="6113462" cy="217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179388" indent="2619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ct val="10000"/>
              </a:spcAft>
              <a:buClr>
                <a:srgbClr val="336600"/>
              </a:buClr>
              <a:buSzPct val="110000"/>
            </a:pPr>
            <a:r>
              <a:rPr lang="en-GB" sz="2000" b="1" dirty="0">
                <a:latin typeface="+mn-lt"/>
              </a:rPr>
              <a:t>The drivers for eco-design</a:t>
            </a:r>
            <a:endParaRPr lang="en-GB" dirty="0">
              <a:latin typeface="+mn-lt"/>
            </a:endParaRP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Focus on carbon footprint, ISO 14067</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Legislation (Carbon taxes, EuP, REACH)</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Incentives (Subsidies, concessions)</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Urge for “responsible” manufacture</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Doing more with less = $$$ </a:t>
            </a:r>
          </a:p>
        </p:txBody>
      </p:sp>
      <p:sp>
        <p:nvSpPr>
          <p:cNvPr id="8" name="Rectangle 11">
            <a:extLst>
              <a:ext uri="{FF2B5EF4-FFF2-40B4-BE49-F238E27FC236}">
                <a16:creationId xmlns:a16="http://schemas.microsoft.com/office/drawing/2014/main" id="{55952F79-003F-4040-882A-034179801289}"/>
              </a:ext>
            </a:extLst>
          </p:cNvPr>
          <p:cNvSpPr>
            <a:spLocks noChangeArrowheads="1"/>
          </p:cNvSpPr>
          <p:nvPr/>
        </p:nvSpPr>
        <p:spPr bwMode="auto">
          <a:xfrm>
            <a:off x="1195078" y="994418"/>
            <a:ext cx="6113462" cy="14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179388" indent="2619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ct val="10000"/>
              </a:spcAft>
              <a:buClr>
                <a:srgbClr val="336600"/>
              </a:buClr>
              <a:buSzPct val="110000"/>
            </a:pPr>
            <a:r>
              <a:rPr lang="en-GB" sz="2000" b="1" dirty="0">
                <a:latin typeface="+mn-lt"/>
              </a:rPr>
              <a:t>Eco-informed design</a:t>
            </a:r>
            <a:endParaRPr lang="en-GB" dirty="0">
              <a:latin typeface="+mn-lt"/>
            </a:endParaRP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80% of eco-impact tied in at design stage</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Build-in eco criteria at the design stage</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Target the largest environmental load first</a:t>
            </a:r>
          </a:p>
        </p:txBody>
      </p:sp>
    </p:spTree>
    <p:extLst>
      <p:ext uri="{BB962C8B-B14F-4D97-AF65-F5344CB8AC3E}">
        <p14:creationId xmlns:p14="http://schemas.microsoft.com/office/powerpoint/2010/main" val="13288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latin typeface="+mn-lt"/>
              </a:rPr>
              <a:pPr/>
              <a:t>6</a:t>
            </a:fld>
            <a:endParaRPr lang="en-US" dirty="0">
              <a:latin typeface="+mn-lt"/>
            </a:endParaRPr>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a:latin typeface="+mn-lt"/>
              </a:rPr>
              <a:t>Materials for crash barriers – two important strategies </a:t>
            </a:r>
          </a:p>
        </p:txBody>
      </p:sp>
      <p:pic>
        <p:nvPicPr>
          <p:cNvPr id="4" name="Picture 3">
            <a:extLst>
              <a:ext uri="{FF2B5EF4-FFF2-40B4-BE49-F238E27FC236}">
                <a16:creationId xmlns:a16="http://schemas.microsoft.com/office/drawing/2014/main" id="{B24D62E5-43A6-437D-9729-C763A585F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1866900"/>
            <a:ext cx="28781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BD0DD8-615A-4B9C-AC2B-C6719CD6E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692" y="1300164"/>
            <a:ext cx="2971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1A6F5B6-A183-492F-8AD1-2EB81110B319}"/>
              </a:ext>
            </a:extLst>
          </p:cNvPr>
          <p:cNvGrpSpPr>
            <a:grpSpLocks/>
          </p:cNvGrpSpPr>
          <p:nvPr/>
        </p:nvGrpSpPr>
        <p:grpSpPr bwMode="auto">
          <a:xfrm>
            <a:off x="2656755" y="1103313"/>
            <a:ext cx="2559050" cy="1008062"/>
            <a:chOff x="900" y="783"/>
            <a:chExt cx="1488" cy="635"/>
          </a:xfrm>
        </p:grpSpPr>
        <p:sp>
          <p:nvSpPr>
            <p:cNvPr id="7" name="Text Box 6">
              <a:extLst>
                <a:ext uri="{FF2B5EF4-FFF2-40B4-BE49-F238E27FC236}">
                  <a16:creationId xmlns:a16="http://schemas.microsoft.com/office/drawing/2014/main" id="{61676AE1-0BB1-486C-B134-52E3049D90BE}"/>
                </a:ext>
              </a:extLst>
            </p:cNvPr>
            <p:cNvSpPr txBox="1">
              <a:spLocks noChangeArrowheads="1"/>
            </p:cNvSpPr>
            <p:nvPr/>
          </p:nvSpPr>
          <p:spPr bwMode="auto">
            <a:xfrm>
              <a:off x="1378" y="783"/>
              <a:ext cx="1010" cy="237"/>
            </a:xfrm>
            <a:prstGeom prst="rect">
              <a:avLst/>
            </a:prstGeom>
            <a:noFill/>
            <a:ln w="9525">
              <a:solidFill>
                <a:srgbClr val="666633"/>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US" sz="2000" b="1" dirty="0">
                  <a:latin typeface="+mn-lt"/>
                </a:rPr>
                <a:t>Static barrier</a:t>
              </a:r>
            </a:p>
          </p:txBody>
        </p:sp>
        <p:sp>
          <p:nvSpPr>
            <p:cNvPr id="8" name="Line 7">
              <a:extLst>
                <a:ext uri="{FF2B5EF4-FFF2-40B4-BE49-F238E27FC236}">
                  <a16:creationId xmlns:a16="http://schemas.microsoft.com/office/drawing/2014/main" id="{05468714-40B4-4BEC-A465-51B3F896D26D}"/>
                </a:ext>
              </a:extLst>
            </p:cNvPr>
            <p:cNvSpPr>
              <a:spLocks noChangeShapeType="1"/>
            </p:cNvSpPr>
            <p:nvPr/>
          </p:nvSpPr>
          <p:spPr bwMode="auto">
            <a:xfrm>
              <a:off x="900" y="1418"/>
              <a:ext cx="252"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9" name="Group 8">
            <a:extLst>
              <a:ext uri="{FF2B5EF4-FFF2-40B4-BE49-F238E27FC236}">
                <a16:creationId xmlns:a16="http://schemas.microsoft.com/office/drawing/2014/main" id="{16CE477C-4796-46FB-9C9F-5FC8BBAB42DB}"/>
              </a:ext>
            </a:extLst>
          </p:cNvPr>
          <p:cNvGrpSpPr>
            <a:grpSpLocks/>
          </p:cNvGrpSpPr>
          <p:nvPr/>
        </p:nvGrpSpPr>
        <p:grpSpPr bwMode="auto">
          <a:xfrm>
            <a:off x="7050956" y="830263"/>
            <a:ext cx="2251075" cy="1389062"/>
            <a:chOff x="3454" y="611"/>
            <a:chExt cx="1310" cy="875"/>
          </a:xfrm>
        </p:grpSpPr>
        <p:sp>
          <p:nvSpPr>
            <p:cNvPr id="10" name="Line 9">
              <a:extLst>
                <a:ext uri="{FF2B5EF4-FFF2-40B4-BE49-F238E27FC236}">
                  <a16:creationId xmlns:a16="http://schemas.microsoft.com/office/drawing/2014/main" id="{C5B6A56D-6E06-43CC-9F45-331FA3026D0A}"/>
                </a:ext>
              </a:extLst>
            </p:cNvPr>
            <p:cNvSpPr>
              <a:spLocks noChangeShapeType="1"/>
            </p:cNvSpPr>
            <p:nvPr/>
          </p:nvSpPr>
          <p:spPr bwMode="auto">
            <a:xfrm flipH="1">
              <a:off x="4512" y="1486"/>
              <a:ext cx="252"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Text Box 10">
              <a:extLst>
                <a:ext uri="{FF2B5EF4-FFF2-40B4-BE49-F238E27FC236}">
                  <a16:creationId xmlns:a16="http://schemas.microsoft.com/office/drawing/2014/main" id="{5FB058D9-2BAD-4A7E-9AF8-42D9A7546A58}"/>
                </a:ext>
              </a:extLst>
            </p:cNvPr>
            <p:cNvSpPr txBox="1">
              <a:spLocks noChangeArrowheads="1"/>
            </p:cNvSpPr>
            <p:nvPr/>
          </p:nvSpPr>
          <p:spPr bwMode="auto">
            <a:xfrm>
              <a:off x="3454" y="611"/>
              <a:ext cx="1074" cy="237"/>
            </a:xfrm>
            <a:prstGeom prst="rect">
              <a:avLst/>
            </a:prstGeom>
            <a:noFill/>
            <a:ln w="9525">
              <a:solidFill>
                <a:srgbClr val="666633"/>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US" sz="2000" b="1" dirty="0">
                  <a:latin typeface="+mn-lt"/>
                </a:rPr>
                <a:t>Mobile barrier</a:t>
              </a:r>
            </a:p>
          </p:txBody>
        </p:sp>
      </p:grpSp>
      <p:grpSp>
        <p:nvGrpSpPr>
          <p:cNvPr id="12" name="Group 11">
            <a:extLst>
              <a:ext uri="{FF2B5EF4-FFF2-40B4-BE49-F238E27FC236}">
                <a16:creationId xmlns:a16="http://schemas.microsoft.com/office/drawing/2014/main" id="{5E1F6C59-05C5-4B6E-9336-9CFCCA184563}"/>
              </a:ext>
            </a:extLst>
          </p:cNvPr>
          <p:cNvGrpSpPr>
            <a:grpSpLocks/>
          </p:cNvGrpSpPr>
          <p:nvPr/>
        </p:nvGrpSpPr>
        <p:grpSpPr bwMode="auto">
          <a:xfrm>
            <a:off x="1329605" y="4645050"/>
            <a:ext cx="7842250" cy="641350"/>
            <a:chOff x="128" y="3164"/>
            <a:chExt cx="4560" cy="404"/>
          </a:xfrm>
        </p:grpSpPr>
        <p:sp>
          <p:nvSpPr>
            <p:cNvPr id="13" name="Text Box 12">
              <a:extLst>
                <a:ext uri="{FF2B5EF4-FFF2-40B4-BE49-F238E27FC236}">
                  <a16:creationId xmlns:a16="http://schemas.microsoft.com/office/drawing/2014/main" id="{E2574C20-FDE0-4686-91C6-4E97D35C6E1A}"/>
                </a:ext>
              </a:extLst>
            </p:cNvPr>
            <p:cNvSpPr txBox="1">
              <a:spLocks noChangeArrowheads="1"/>
            </p:cNvSpPr>
            <p:nvPr/>
          </p:nvSpPr>
          <p:spPr bwMode="auto">
            <a:xfrm>
              <a:off x="3448" y="3164"/>
              <a:ext cx="12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sz="1600" b="1" i="1" dirty="0">
                  <a:latin typeface="+mn-lt"/>
                </a:rPr>
                <a:t>Bending strength</a:t>
              </a:r>
            </a:p>
            <a:p>
              <a:pPr>
                <a:spcBef>
                  <a:spcPct val="0"/>
                </a:spcBef>
                <a:spcAft>
                  <a:spcPct val="0"/>
                </a:spcAft>
              </a:pPr>
              <a:r>
                <a:rPr lang="en-US" sz="1600" i="1" dirty="0">
                  <a:latin typeface="+mn-lt"/>
                </a:rPr>
                <a:t>  </a:t>
              </a:r>
              <a:r>
                <a:rPr lang="en-US" sz="1600" b="1" i="1" dirty="0">
                  <a:latin typeface="+mn-lt"/>
                </a:rPr>
                <a:t>per unit mass</a:t>
              </a:r>
              <a:r>
                <a:rPr lang="en-US" sz="1600" dirty="0">
                  <a:latin typeface="+mn-lt"/>
                </a:rPr>
                <a:t>                                     </a:t>
              </a:r>
              <a:endParaRPr lang="en-US" sz="1600" b="1" dirty="0">
                <a:latin typeface="+mn-lt"/>
              </a:endParaRPr>
            </a:p>
          </p:txBody>
        </p:sp>
        <p:grpSp>
          <p:nvGrpSpPr>
            <p:cNvPr id="14" name="Group 13">
              <a:extLst>
                <a:ext uri="{FF2B5EF4-FFF2-40B4-BE49-F238E27FC236}">
                  <a16:creationId xmlns:a16="http://schemas.microsoft.com/office/drawing/2014/main" id="{A8059CB0-40B0-4354-91F9-0A624F50F498}"/>
                </a:ext>
              </a:extLst>
            </p:cNvPr>
            <p:cNvGrpSpPr>
              <a:grpSpLocks/>
            </p:cNvGrpSpPr>
            <p:nvPr/>
          </p:nvGrpSpPr>
          <p:grpSpPr bwMode="auto">
            <a:xfrm>
              <a:off x="128" y="3164"/>
              <a:ext cx="2842" cy="404"/>
              <a:chOff x="158" y="3040"/>
              <a:chExt cx="2842" cy="404"/>
            </a:xfrm>
          </p:grpSpPr>
          <p:sp>
            <p:nvSpPr>
              <p:cNvPr id="15" name="Text Box 14">
                <a:extLst>
                  <a:ext uri="{FF2B5EF4-FFF2-40B4-BE49-F238E27FC236}">
                    <a16:creationId xmlns:a16="http://schemas.microsoft.com/office/drawing/2014/main" id="{9E6A110B-2273-495A-A046-A28E58673B65}"/>
                  </a:ext>
                </a:extLst>
              </p:cNvPr>
              <p:cNvSpPr txBox="1">
                <a:spLocks noChangeArrowheads="1"/>
              </p:cNvSpPr>
              <p:nvPr/>
            </p:nvSpPr>
            <p:spPr bwMode="auto">
              <a:xfrm>
                <a:off x="158" y="3107"/>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Criterion:</a:t>
                </a:r>
              </a:p>
            </p:txBody>
          </p:sp>
          <p:sp>
            <p:nvSpPr>
              <p:cNvPr id="16" name="Rectangle 15">
                <a:extLst>
                  <a:ext uri="{FF2B5EF4-FFF2-40B4-BE49-F238E27FC236}">
                    <a16:creationId xmlns:a16="http://schemas.microsoft.com/office/drawing/2014/main" id="{C00D11A3-CE3E-423B-B3AC-2F5259810301}"/>
                  </a:ext>
                </a:extLst>
              </p:cNvPr>
              <p:cNvSpPr>
                <a:spLocks noChangeArrowheads="1"/>
              </p:cNvSpPr>
              <p:nvPr/>
            </p:nvSpPr>
            <p:spPr bwMode="auto">
              <a:xfrm>
                <a:off x="1124" y="3040"/>
                <a:ext cx="18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b="1" i="1" dirty="0">
                    <a:latin typeface="+mn-lt"/>
                  </a:rPr>
                  <a:t>Bending strength</a:t>
                </a:r>
              </a:p>
              <a:p>
                <a:pPr algn="ctr">
                  <a:spcBef>
                    <a:spcPct val="0"/>
                  </a:spcBef>
                  <a:spcAft>
                    <a:spcPct val="0"/>
                  </a:spcAft>
                </a:pPr>
                <a:r>
                  <a:rPr lang="en-US" sz="1600" b="1" i="1" dirty="0">
                    <a:latin typeface="+mn-lt"/>
                  </a:rPr>
                  <a:t>per unit embodied energy</a:t>
                </a:r>
              </a:p>
            </p:txBody>
          </p:sp>
        </p:grpSp>
      </p:grpSp>
      <p:sp>
        <p:nvSpPr>
          <p:cNvPr id="17" name="Text Box 16">
            <a:extLst>
              <a:ext uri="{FF2B5EF4-FFF2-40B4-BE49-F238E27FC236}">
                <a16:creationId xmlns:a16="http://schemas.microsoft.com/office/drawing/2014/main" id="{75CABD94-F4C0-40D2-B64D-2BB3373A9EF8}"/>
              </a:ext>
            </a:extLst>
          </p:cNvPr>
          <p:cNvSpPr txBox="1">
            <a:spLocks noChangeArrowheads="1"/>
          </p:cNvSpPr>
          <p:nvPr/>
        </p:nvSpPr>
        <p:spPr bwMode="auto">
          <a:xfrm>
            <a:off x="1329606" y="2632101"/>
            <a:ext cx="9045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Function:      </a:t>
            </a:r>
            <a:r>
              <a:rPr lang="en-US" i="1" dirty="0">
                <a:latin typeface="+mn-lt"/>
              </a:rPr>
              <a:t>Absorb impact, transmit load to energy-absorbing units or supports</a:t>
            </a:r>
          </a:p>
        </p:txBody>
      </p:sp>
      <p:grpSp>
        <p:nvGrpSpPr>
          <p:cNvPr id="18" name="Group 49">
            <a:extLst>
              <a:ext uri="{FF2B5EF4-FFF2-40B4-BE49-F238E27FC236}">
                <a16:creationId xmlns:a16="http://schemas.microsoft.com/office/drawing/2014/main" id="{0E3DFE3F-AA4F-4145-98EF-D088310545C5}"/>
              </a:ext>
            </a:extLst>
          </p:cNvPr>
          <p:cNvGrpSpPr>
            <a:grpSpLocks/>
          </p:cNvGrpSpPr>
          <p:nvPr/>
        </p:nvGrpSpPr>
        <p:grpSpPr bwMode="auto">
          <a:xfrm>
            <a:off x="1380406" y="5238776"/>
            <a:ext cx="6924675" cy="860425"/>
            <a:chOff x="158" y="3630"/>
            <a:chExt cx="4026" cy="542"/>
          </a:xfrm>
        </p:grpSpPr>
        <p:sp>
          <p:nvSpPr>
            <p:cNvPr id="19" name="Text Box 35">
              <a:extLst>
                <a:ext uri="{FF2B5EF4-FFF2-40B4-BE49-F238E27FC236}">
                  <a16:creationId xmlns:a16="http://schemas.microsoft.com/office/drawing/2014/main" id="{17F61305-7C96-4136-9C3F-F40B033FC96C}"/>
                </a:ext>
              </a:extLst>
            </p:cNvPr>
            <p:cNvSpPr txBox="1">
              <a:spLocks noChangeArrowheads="1"/>
            </p:cNvSpPr>
            <p:nvPr/>
          </p:nvSpPr>
          <p:spPr bwMode="auto">
            <a:xfrm>
              <a:off x="158" y="3764"/>
              <a:ext cx="1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Performance Index:</a:t>
              </a:r>
            </a:p>
          </p:txBody>
        </p:sp>
        <p:graphicFrame>
          <p:nvGraphicFramePr>
            <p:cNvPr id="20" name="Object 50">
              <a:extLst>
                <a:ext uri="{FF2B5EF4-FFF2-40B4-BE49-F238E27FC236}">
                  <a16:creationId xmlns:a16="http://schemas.microsoft.com/office/drawing/2014/main" id="{0678A654-727E-4293-ACBD-B4DD83253F37}"/>
                </a:ext>
              </a:extLst>
            </p:cNvPr>
            <p:cNvGraphicFramePr>
              <a:graphicFrameLocks noChangeAspect="1"/>
            </p:cNvGraphicFramePr>
            <p:nvPr/>
          </p:nvGraphicFramePr>
          <p:xfrm>
            <a:off x="1753" y="3630"/>
            <a:ext cx="383" cy="523"/>
          </p:xfrm>
          <a:graphic>
            <a:graphicData uri="http://schemas.openxmlformats.org/presentationml/2006/ole">
              <mc:AlternateContent xmlns:mc="http://schemas.openxmlformats.org/markup-compatibility/2006">
                <mc:Choice xmlns:v="urn:schemas-microsoft-com:vml" Requires="v">
                  <p:oleObj name="Equation" r:id="rId5" imgW="520474" imgH="710891" progId="Equation.3">
                    <p:embed/>
                  </p:oleObj>
                </mc:Choice>
                <mc:Fallback>
                  <p:oleObj name="Equation" r:id="rId5" imgW="520474" imgH="710891" progId="Equation.3">
                    <p:embed/>
                    <p:pic>
                      <p:nvPicPr>
                        <p:cNvPr id="20" name="Object 50">
                          <a:extLst>
                            <a:ext uri="{FF2B5EF4-FFF2-40B4-BE49-F238E27FC236}">
                              <a16:creationId xmlns:a16="http://schemas.microsoft.com/office/drawing/2014/main" id="{0678A654-727E-4293-ACBD-B4DD83253F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3" y="3630"/>
                          <a:ext cx="383"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51">
              <a:extLst>
                <a:ext uri="{FF2B5EF4-FFF2-40B4-BE49-F238E27FC236}">
                  <a16:creationId xmlns:a16="http://schemas.microsoft.com/office/drawing/2014/main" id="{F23CD67D-9736-48AA-9705-3CA8BFC72E6C}"/>
                </a:ext>
              </a:extLst>
            </p:cNvPr>
            <p:cNvGraphicFramePr>
              <a:graphicFrameLocks noChangeAspect="1"/>
            </p:cNvGraphicFramePr>
            <p:nvPr/>
          </p:nvGraphicFramePr>
          <p:xfrm>
            <a:off x="3801" y="3659"/>
            <a:ext cx="383" cy="513"/>
          </p:xfrm>
          <a:graphic>
            <a:graphicData uri="http://schemas.openxmlformats.org/presentationml/2006/ole">
              <mc:AlternateContent xmlns:mc="http://schemas.openxmlformats.org/markup-compatibility/2006">
                <mc:Choice xmlns:v="urn:schemas-microsoft-com:vml" Requires="v">
                  <p:oleObj name="Equation" r:id="rId7" imgW="520700" imgH="698500" progId="Equation.3">
                    <p:embed/>
                  </p:oleObj>
                </mc:Choice>
                <mc:Fallback>
                  <p:oleObj name="Equation" r:id="rId7" imgW="520700" imgH="698500" progId="Equation.3">
                    <p:embed/>
                    <p:pic>
                      <p:nvPicPr>
                        <p:cNvPr id="21" name="Object 51">
                          <a:extLst>
                            <a:ext uri="{FF2B5EF4-FFF2-40B4-BE49-F238E27FC236}">
                              <a16:creationId xmlns:a16="http://schemas.microsoft.com/office/drawing/2014/main" id="{F23CD67D-9736-48AA-9705-3CA8BFC72E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1" y="3659"/>
                          <a:ext cx="383" cy="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 name="Group 21">
            <a:extLst>
              <a:ext uri="{FF2B5EF4-FFF2-40B4-BE49-F238E27FC236}">
                <a16:creationId xmlns:a16="http://schemas.microsoft.com/office/drawing/2014/main" id="{97A12A74-3E3E-4C93-BA93-5E9689471549}"/>
              </a:ext>
            </a:extLst>
          </p:cNvPr>
          <p:cNvGrpSpPr>
            <a:grpSpLocks/>
          </p:cNvGrpSpPr>
          <p:nvPr/>
        </p:nvGrpSpPr>
        <p:grpSpPr bwMode="auto">
          <a:xfrm>
            <a:off x="1329606" y="3240115"/>
            <a:ext cx="7282261" cy="1352551"/>
            <a:chOff x="128" y="2279"/>
            <a:chExt cx="4235" cy="852"/>
          </a:xfrm>
        </p:grpSpPr>
        <p:sp>
          <p:nvSpPr>
            <p:cNvPr id="23" name="Text Box 22">
              <a:extLst>
                <a:ext uri="{FF2B5EF4-FFF2-40B4-BE49-F238E27FC236}">
                  <a16:creationId xmlns:a16="http://schemas.microsoft.com/office/drawing/2014/main" id="{E1BD3BCC-19F4-41EF-9B92-4A9C2496AFAE}"/>
                </a:ext>
              </a:extLst>
            </p:cNvPr>
            <p:cNvSpPr txBox="1">
              <a:spLocks noChangeArrowheads="1"/>
            </p:cNvSpPr>
            <p:nvPr/>
          </p:nvSpPr>
          <p:spPr bwMode="auto">
            <a:xfrm>
              <a:off x="1827" y="2291"/>
              <a:ext cx="5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b="1" dirty="0">
                  <a:latin typeface="+mn-lt"/>
                </a:rPr>
                <a:t>Material </a:t>
              </a:r>
            </a:p>
            <a:p>
              <a:pPr algn="ctr">
                <a:spcBef>
                  <a:spcPct val="0"/>
                </a:spcBef>
                <a:spcAft>
                  <a:spcPct val="0"/>
                </a:spcAft>
              </a:pPr>
              <a:r>
                <a:rPr lang="en-GB" sz="1200" b="1" dirty="0">
                  <a:latin typeface="+mn-lt"/>
                </a:rPr>
                <a:t>dominates</a:t>
              </a:r>
            </a:p>
          </p:txBody>
        </p:sp>
        <p:grpSp>
          <p:nvGrpSpPr>
            <p:cNvPr id="24" name="Group 23">
              <a:extLst>
                <a:ext uri="{FF2B5EF4-FFF2-40B4-BE49-F238E27FC236}">
                  <a16:creationId xmlns:a16="http://schemas.microsoft.com/office/drawing/2014/main" id="{673AAB9E-624F-4D5C-B28D-FE0FBFE4FB9C}"/>
                </a:ext>
              </a:extLst>
            </p:cNvPr>
            <p:cNvGrpSpPr>
              <a:grpSpLocks/>
            </p:cNvGrpSpPr>
            <p:nvPr/>
          </p:nvGrpSpPr>
          <p:grpSpPr bwMode="auto">
            <a:xfrm>
              <a:off x="128" y="2279"/>
              <a:ext cx="4235" cy="852"/>
              <a:chOff x="128" y="2279"/>
              <a:chExt cx="4235" cy="852"/>
            </a:xfrm>
          </p:grpSpPr>
          <p:grpSp>
            <p:nvGrpSpPr>
              <p:cNvPr id="25" name="Group 47">
                <a:extLst>
                  <a:ext uri="{FF2B5EF4-FFF2-40B4-BE49-F238E27FC236}">
                    <a16:creationId xmlns:a16="http://schemas.microsoft.com/office/drawing/2014/main" id="{5793EF7E-4F12-425B-B0F9-4E72AE80DB66}"/>
                  </a:ext>
                </a:extLst>
              </p:cNvPr>
              <p:cNvGrpSpPr>
                <a:grpSpLocks/>
              </p:cNvGrpSpPr>
              <p:nvPr/>
            </p:nvGrpSpPr>
            <p:grpSpPr bwMode="auto">
              <a:xfrm>
                <a:off x="128" y="2296"/>
                <a:ext cx="4235" cy="835"/>
                <a:chOff x="128" y="2296"/>
                <a:chExt cx="4235" cy="835"/>
              </a:xfrm>
            </p:grpSpPr>
            <p:grpSp>
              <p:nvGrpSpPr>
                <p:cNvPr id="27" name="Group 46">
                  <a:extLst>
                    <a:ext uri="{FF2B5EF4-FFF2-40B4-BE49-F238E27FC236}">
                      <a16:creationId xmlns:a16="http://schemas.microsoft.com/office/drawing/2014/main" id="{555BE7B9-A677-4A02-8DCC-53FCD5F6DC5C}"/>
                    </a:ext>
                  </a:extLst>
                </p:cNvPr>
                <p:cNvGrpSpPr>
                  <a:grpSpLocks/>
                </p:cNvGrpSpPr>
                <p:nvPr/>
              </p:nvGrpSpPr>
              <p:grpSpPr bwMode="auto">
                <a:xfrm>
                  <a:off x="3555" y="2296"/>
                  <a:ext cx="808" cy="835"/>
                  <a:chOff x="3555" y="2296"/>
                  <a:chExt cx="808" cy="835"/>
                </a:xfrm>
              </p:grpSpPr>
              <p:sp>
                <p:nvSpPr>
                  <p:cNvPr id="37" name="Rectangle 19">
                    <a:extLst>
                      <a:ext uri="{FF2B5EF4-FFF2-40B4-BE49-F238E27FC236}">
                        <a16:creationId xmlns:a16="http://schemas.microsoft.com/office/drawing/2014/main" id="{30F39811-8D79-47C8-9717-710F76867753}"/>
                      </a:ext>
                    </a:extLst>
                  </p:cNvPr>
                  <p:cNvSpPr>
                    <a:spLocks noChangeArrowheads="1"/>
                  </p:cNvSpPr>
                  <p:nvPr/>
                </p:nvSpPr>
                <p:spPr bwMode="auto">
                  <a:xfrm>
                    <a:off x="3555" y="2296"/>
                    <a:ext cx="808" cy="677"/>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38" name="Rectangle 20">
                    <a:extLst>
                      <a:ext uri="{FF2B5EF4-FFF2-40B4-BE49-F238E27FC236}">
                        <a16:creationId xmlns:a16="http://schemas.microsoft.com/office/drawing/2014/main" id="{D41B00B4-152F-4E8F-93F2-682E83664D33}"/>
                      </a:ext>
                    </a:extLst>
                  </p:cNvPr>
                  <p:cNvSpPr>
                    <a:spLocks noChangeArrowheads="1"/>
                  </p:cNvSpPr>
                  <p:nvPr/>
                </p:nvSpPr>
                <p:spPr bwMode="auto">
                  <a:xfrm>
                    <a:off x="3640" y="2923"/>
                    <a:ext cx="99" cy="52"/>
                  </a:xfrm>
                  <a:prstGeom prst="rect">
                    <a:avLst/>
                  </a:prstGeom>
                  <a:solidFill>
                    <a:srgbClr val="FF99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39" name="Rectangle 21">
                    <a:extLst>
                      <a:ext uri="{FF2B5EF4-FFF2-40B4-BE49-F238E27FC236}">
                        <a16:creationId xmlns:a16="http://schemas.microsoft.com/office/drawing/2014/main" id="{7DD15AEC-FF38-462C-9A54-5C11FB664109}"/>
                      </a:ext>
                    </a:extLst>
                  </p:cNvPr>
                  <p:cNvSpPr>
                    <a:spLocks noChangeArrowheads="1"/>
                  </p:cNvSpPr>
                  <p:nvPr/>
                </p:nvSpPr>
                <p:spPr bwMode="auto">
                  <a:xfrm>
                    <a:off x="3811" y="2944"/>
                    <a:ext cx="92" cy="29"/>
                  </a:xfrm>
                  <a:prstGeom prst="rect">
                    <a:avLst/>
                  </a:prstGeom>
                  <a:solidFill>
                    <a:srgbClr val="CC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40" name="Rectangle 22">
                    <a:extLst>
                      <a:ext uri="{FF2B5EF4-FFF2-40B4-BE49-F238E27FC236}">
                        <a16:creationId xmlns:a16="http://schemas.microsoft.com/office/drawing/2014/main" id="{576FD5F6-76FE-4512-B3C1-C2813AAAE37A}"/>
                      </a:ext>
                    </a:extLst>
                  </p:cNvPr>
                  <p:cNvSpPr>
                    <a:spLocks noChangeArrowheads="1"/>
                  </p:cNvSpPr>
                  <p:nvPr/>
                </p:nvSpPr>
                <p:spPr bwMode="auto">
                  <a:xfrm>
                    <a:off x="4161" y="2401"/>
                    <a:ext cx="111" cy="572"/>
                  </a:xfrm>
                  <a:prstGeom prst="rect">
                    <a:avLst/>
                  </a:prstGeom>
                  <a:solidFill>
                    <a:srgbClr val="00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41" name="Rectangle 23">
                    <a:extLst>
                      <a:ext uri="{FF2B5EF4-FFF2-40B4-BE49-F238E27FC236}">
                        <a16:creationId xmlns:a16="http://schemas.microsoft.com/office/drawing/2014/main" id="{3969B129-79D3-47C9-9C58-499A9AD21680}"/>
                      </a:ext>
                    </a:extLst>
                  </p:cNvPr>
                  <p:cNvSpPr>
                    <a:spLocks noChangeArrowheads="1"/>
                  </p:cNvSpPr>
                  <p:nvPr/>
                </p:nvSpPr>
                <p:spPr bwMode="auto">
                  <a:xfrm>
                    <a:off x="3990" y="2946"/>
                    <a:ext cx="98" cy="27"/>
                  </a:xfrm>
                  <a:prstGeom prst="rect">
                    <a:avLst/>
                  </a:prstGeom>
                  <a:solidFill>
                    <a:srgbClr val="CC66FF"/>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42" name="Text Box 24">
                    <a:extLst>
                      <a:ext uri="{FF2B5EF4-FFF2-40B4-BE49-F238E27FC236}">
                        <a16:creationId xmlns:a16="http://schemas.microsoft.com/office/drawing/2014/main" id="{94C4EFFC-B4F9-491F-8AA7-80B198EC1AF6}"/>
                      </a:ext>
                    </a:extLst>
                  </p:cNvPr>
                  <p:cNvSpPr txBox="1">
                    <a:spLocks noChangeArrowheads="1"/>
                  </p:cNvSpPr>
                  <p:nvPr/>
                </p:nvSpPr>
                <p:spPr bwMode="auto">
                  <a:xfrm>
                    <a:off x="3595" y="2958"/>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500" b="1" dirty="0">
                        <a:latin typeface="+mn-lt"/>
                      </a:rPr>
                      <a:t>M   Mf  Tr  Use</a:t>
                    </a:r>
                  </a:p>
                </p:txBody>
              </p:sp>
            </p:grpSp>
            <p:sp>
              <p:nvSpPr>
                <p:cNvPr id="28" name="Text Box 25">
                  <a:extLst>
                    <a:ext uri="{FF2B5EF4-FFF2-40B4-BE49-F238E27FC236}">
                      <a16:creationId xmlns:a16="http://schemas.microsoft.com/office/drawing/2014/main" id="{0405008C-C0DD-40C1-80D8-D347D950EA07}"/>
                    </a:ext>
                  </a:extLst>
                </p:cNvPr>
                <p:cNvSpPr txBox="1">
                  <a:spLocks noChangeArrowheads="1"/>
                </p:cNvSpPr>
                <p:nvPr/>
              </p:nvSpPr>
              <p:spPr bwMode="auto">
                <a:xfrm>
                  <a:off x="128" y="2424"/>
                  <a:ext cx="10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Dominant</a:t>
                  </a:r>
                  <a:endParaRPr lang="en-US" i="1" dirty="0">
                    <a:latin typeface="+mn-lt"/>
                  </a:endParaRPr>
                </a:p>
                <a:p>
                  <a:pPr>
                    <a:spcBef>
                      <a:spcPct val="0"/>
                    </a:spcBef>
                    <a:spcAft>
                      <a:spcPct val="0"/>
                    </a:spcAft>
                  </a:pPr>
                  <a:r>
                    <a:rPr lang="en-US" b="1" dirty="0">
                      <a:latin typeface="+mn-lt"/>
                    </a:rPr>
                    <a:t>phase of life:</a:t>
                  </a:r>
                </a:p>
              </p:txBody>
            </p:sp>
            <p:grpSp>
              <p:nvGrpSpPr>
                <p:cNvPr id="29" name="Group 45">
                  <a:extLst>
                    <a:ext uri="{FF2B5EF4-FFF2-40B4-BE49-F238E27FC236}">
                      <a16:creationId xmlns:a16="http://schemas.microsoft.com/office/drawing/2014/main" id="{0D53B86D-7810-4BCA-AC17-341F2AB2CDA4}"/>
                    </a:ext>
                  </a:extLst>
                </p:cNvPr>
                <p:cNvGrpSpPr>
                  <a:grpSpLocks/>
                </p:cNvGrpSpPr>
                <p:nvPr/>
              </p:nvGrpSpPr>
              <p:grpSpPr bwMode="auto">
                <a:xfrm>
                  <a:off x="1384" y="2296"/>
                  <a:ext cx="995" cy="834"/>
                  <a:chOff x="1384" y="2296"/>
                  <a:chExt cx="995" cy="834"/>
                </a:xfrm>
              </p:grpSpPr>
              <p:sp>
                <p:nvSpPr>
                  <p:cNvPr id="30" name="Rectangle 27">
                    <a:extLst>
                      <a:ext uri="{FF2B5EF4-FFF2-40B4-BE49-F238E27FC236}">
                        <a16:creationId xmlns:a16="http://schemas.microsoft.com/office/drawing/2014/main" id="{F7AB15E3-B569-4758-8FF4-E0A20590C0BE}"/>
                      </a:ext>
                    </a:extLst>
                  </p:cNvPr>
                  <p:cNvSpPr>
                    <a:spLocks noChangeArrowheads="1"/>
                  </p:cNvSpPr>
                  <p:nvPr/>
                </p:nvSpPr>
                <p:spPr bwMode="auto">
                  <a:xfrm>
                    <a:off x="1570" y="2296"/>
                    <a:ext cx="809" cy="677"/>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31" name="Rectangle 28">
                    <a:extLst>
                      <a:ext uri="{FF2B5EF4-FFF2-40B4-BE49-F238E27FC236}">
                        <a16:creationId xmlns:a16="http://schemas.microsoft.com/office/drawing/2014/main" id="{8B85D49D-DC4A-4D28-84C9-663DA6FCD146}"/>
                      </a:ext>
                    </a:extLst>
                  </p:cNvPr>
                  <p:cNvSpPr>
                    <a:spLocks noChangeArrowheads="1"/>
                  </p:cNvSpPr>
                  <p:nvPr/>
                </p:nvSpPr>
                <p:spPr bwMode="auto">
                  <a:xfrm>
                    <a:off x="1655" y="2413"/>
                    <a:ext cx="99" cy="559"/>
                  </a:xfrm>
                  <a:prstGeom prst="rect">
                    <a:avLst/>
                  </a:prstGeom>
                  <a:solidFill>
                    <a:srgbClr val="FF99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32" name="Rectangle 29">
                    <a:extLst>
                      <a:ext uri="{FF2B5EF4-FFF2-40B4-BE49-F238E27FC236}">
                        <a16:creationId xmlns:a16="http://schemas.microsoft.com/office/drawing/2014/main" id="{DA7B030F-AD21-442F-AE8B-F4F5A41DF08B}"/>
                      </a:ext>
                    </a:extLst>
                  </p:cNvPr>
                  <p:cNvSpPr>
                    <a:spLocks noChangeArrowheads="1"/>
                  </p:cNvSpPr>
                  <p:nvPr/>
                </p:nvSpPr>
                <p:spPr bwMode="auto">
                  <a:xfrm>
                    <a:off x="1826" y="2911"/>
                    <a:ext cx="93" cy="62"/>
                  </a:xfrm>
                  <a:prstGeom prst="rect">
                    <a:avLst/>
                  </a:prstGeom>
                  <a:solidFill>
                    <a:srgbClr val="CC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33" name="Rectangle 30">
                    <a:extLst>
                      <a:ext uri="{FF2B5EF4-FFF2-40B4-BE49-F238E27FC236}">
                        <a16:creationId xmlns:a16="http://schemas.microsoft.com/office/drawing/2014/main" id="{74F41820-DBB3-4970-83BE-C9442625D732}"/>
                      </a:ext>
                    </a:extLst>
                  </p:cNvPr>
                  <p:cNvSpPr>
                    <a:spLocks noChangeArrowheads="1"/>
                  </p:cNvSpPr>
                  <p:nvPr/>
                </p:nvSpPr>
                <p:spPr bwMode="auto">
                  <a:xfrm>
                    <a:off x="2177" y="2946"/>
                    <a:ext cx="111" cy="27"/>
                  </a:xfrm>
                  <a:prstGeom prst="rect">
                    <a:avLst/>
                  </a:prstGeom>
                  <a:solidFill>
                    <a:srgbClr val="00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34" name="Rectangle 31">
                    <a:extLst>
                      <a:ext uri="{FF2B5EF4-FFF2-40B4-BE49-F238E27FC236}">
                        <a16:creationId xmlns:a16="http://schemas.microsoft.com/office/drawing/2014/main" id="{FAE80793-37C1-4A25-AFDF-2A815D5C37A1}"/>
                      </a:ext>
                    </a:extLst>
                  </p:cNvPr>
                  <p:cNvSpPr>
                    <a:spLocks noChangeArrowheads="1"/>
                  </p:cNvSpPr>
                  <p:nvPr/>
                </p:nvSpPr>
                <p:spPr bwMode="auto">
                  <a:xfrm>
                    <a:off x="2006" y="2946"/>
                    <a:ext cx="98" cy="27"/>
                  </a:xfrm>
                  <a:prstGeom prst="rect">
                    <a:avLst/>
                  </a:prstGeom>
                  <a:solidFill>
                    <a:srgbClr val="CC66FF"/>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35" name="Text Box 32">
                    <a:extLst>
                      <a:ext uri="{FF2B5EF4-FFF2-40B4-BE49-F238E27FC236}">
                        <a16:creationId xmlns:a16="http://schemas.microsoft.com/office/drawing/2014/main" id="{8E94DC99-65D4-443B-9150-FBD3DD15A8FB}"/>
                      </a:ext>
                    </a:extLst>
                  </p:cNvPr>
                  <p:cNvSpPr txBox="1">
                    <a:spLocks noChangeArrowheads="1"/>
                  </p:cNvSpPr>
                  <p:nvPr/>
                </p:nvSpPr>
                <p:spPr bwMode="auto">
                  <a:xfrm rot="-5400000">
                    <a:off x="1191" y="2521"/>
                    <a:ext cx="5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latin typeface="+mn-lt"/>
                      </a:rPr>
                      <a:t>Energy</a:t>
                    </a:r>
                  </a:p>
                </p:txBody>
              </p:sp>
              <p:sp>
                <p:nvSpPr>
                  <p:cNvPr id="36" name="Text Box 33">
                    <a:extLst>
                      <a:ext uri="{FF2B5EF4-FFF2-40B4-BE49-F238E27FC236}">
                        <a16:creationId xmlns:a16="http://schemas.microsoft.com/office/drawing/2014/main" id="{29E2F49A-8729-4387-AF83-3A7EE311706B}"/>
                      </a:ext>
                    </a:extLst>
                  </p:cNvPr>
                  <p:cNvSpPr txBox="1">
                    <a:spLocks noChangeArrowheads="1"/>
                  </p:cNvSpPr>
                  <p:nvPr/>
                </p:nvSpPr>
                <p:spPr bwMode="auto">
                  <a:xfrm>
                    <a:off x="1600" y="2957"/>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500" b="1" dirty="0">
                        <a:latin typeface="+mn-lt"/>
                      </a:rPr>
                      <a:t>M   Mf  Tr  Use</a:t>
                    </a:r>
                  </a:p>
                </p:txBody>
              </p:sp>
            </p:grpSp>
          </p:grpSp>
          <p:sp>
            <p:nvSpPr>
              <p:cNvPr id="26" name="Text Box 41">
                <a:extLst>
                  <a:ext uri="{FF2B5EF4-FFF2-40B4-BE49-F238E27FC236}">
                    <a16:creationId xmlns:a16="http://schemas.microsoft.com/office/drawing/2014/main" id="{5AAA5E64-7F54-4A77-8793-DBE8AE067EBB}"/>
                  </a:ext>
                </a:extLst>
              </p:cNvPr>
              <p:cNvSpPr txBox="1">
                <a:spLocks noChangeArrowheads="1"/>
              </p:cNvSpPr>
              <p:nvPr/>
            </p:nvSpPr>
            <p:spPr bwMode="auto">
              <a:xfrm>
                <a:off x="3567" y="2279"/>
                <a:ext cx="5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b="1" dirty="0">
                    <a:latin typeface="+mn-lt"/>
                  </a:rPr>
                  <a:t>Use </a:t>
                </a:r>
              </a:p>
              <a:p>
                <a:pPr algn="ctr">
                  <a:spcBef>
                    <a:spcPct val="0"/>
                  </a:spcBef>
                  <a:spcAft>
                    <a:spcPct val="0"/>
                  </a:spcAft>
                </a:pPr>
                <a:r>
                  <a:rPr lang="en-GB" sz="1200" b="1" dirty="0">
                    <a:latin typeface="+mn-lt"/>
                  </a:rPr>
                  <a:t>dominates</a:t>
                </a:r>
              </a:p>
            </p:txBody>
          </p:sp>
        </p:grpSp>
      </p:grpSp>
      <p:sp>
        <p:nvSpPr>
          <p:cNvPr id="43" name="Line Callout 2 41">
            <a:extLst>
              <a:ext uri="{FF2B5EF4-FFF2-40B4-BE49-F238E27FC236}">
                <a16:creationId xmlns:a16="http://schemas.microsoft.com/office/drawing/2014/main" id="{4D666942-7BFD-4B3A-980E-A2A44663448C}"/>
              </a:ext>
            </a:extLst>
          </p:cNvPr>
          <p:cNvSpPr>
            <a:spLocks/>
          </p:cNvSpPr>
          <p:nvPr/>
        </p:nvSpPr>
        <p:spPr bwMode="auto">
          <a:xfrm>
            <a:off x="5460280" y="3263925"/>
            <a:ext cx="1327150" cy="719138"/>
          </a:xfrm>
          <a:prstGeom prst="borderCallout2">
            <a:avLst>
              <a:gd name="adj1" fmla="val 42736"/>
              <a:gd name="adj2" fmla="val -8333"/>
              <a:gd name="adj3" fmla="val 48069"/>
              <a:gd name="adj4" fmla="val -6000"/>
              <a:gd name="adj5" fmla="val 99171"/>
              <a:gd name="adj6" fmla="val -103690"/>
            </a:avLst>
          </a:prstGeom>
          <a:solidFill>
            <a:schemeClr val="bg1"/>
          </a:solidFill>
          <a:ln w="19050">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r>
              <a:rPr lang="en-GB" sz="1400" b="1" dirty="0">
                <a:latin typeface="+mn-lt"/>
              </a:rPr>
              <a:t>Minimize embodied energy</a:t>
            </a:r>
          </a:p>
        </p:txBody>
      </p:sp>
      <p:sp>
        <p:nvSpPr>
          <p:cNvPr id="44" name="Line Callout 2 42">
            <a:extLst>
              <a:ext uri="{FF2B5EF4-FFF2-40B4-BE49-F238E27FC236}">
                <a16:creationId xmlns:a16="http://schemas.microsoft.com/office/drawing/2014/main" id="{EE5E89A5-B44E-41A6-A566-6D805DCEABF1}"/>
              </a:ext>
            </a:extLst>
          </p:cNvPr>
          <p:cNvSpPr>
            <a:spLocks/>
          </p:cNvSpPr>
          <p:nvPr/>
        </p:nvSpPr>
        <p:spPr bwMode="auto">
          <a:xfrm>
            <a:off x="9055967" y="3263926"/>
            <a:ext cx="1327150" cy="612775"/>
          </a:xfrm>
          <a:prstGeom prst="borderCallout2">
            <a:avLst>
              <a:gd name="adj1" fmla="val 42736"/>
              <a:gd name="adj2" fmla="val -8333"/>
              <a:gd name="adj3" fmla="val 48069"/>
              <a:gd name="adj4" fmla="val -6000"/>
              <a:gd name="adj5" fmla="val 68889"/>
              <a:gd name="adj6" fmla="val -52829"/>
            </a:avLst>
          </a:prstGeom>
          <a:solidFill>
            <a:schemeClr val="bg1"/>
          </a:solidFill>
          <a:ln w="19050">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r>
              <a:rPr lang="en-GB" sz="1400" b="1" dirty="0">
                <a:latin typeface="+mn-lt"/>
              </a:rPr>
              <a:t>Minimize mass</a:t>
            </a:r>
          </a:p>
        </p:txBody>
      </p:sp>
    </p:spTree>
    <p:extLst>
      <p:ext uri="{BB962C8B-B14F-4D97-AF65-F5344CB8AC3E}">
        <p14:creationId xmlns:p14="http://schemas.microsoft.com/office/powerpoint/2010/main" val="28631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49C8ACF-F757-A415-FD72-E6DAB1C2EF95}"/>
              </a:ext>
            </a:extLst>
          </p:cNvPr>
          <p:cNvPicPr>
            <a:picLocks noChangeAspect="1"/>
          </p:cNvPicPr>
          <p:nvPr/>
        </p:nvPicPr>
        <p:blipFill>
          <a:blip r:embed="rId3"/>
          <a:srcRect b="7580"/>
          <a:stretch/>
        </p:blipFill>
        <p:spPr>
          <a:xfrm>
            <a:off x="1408115" y="891117"/>
            <a:ext cx="8595360" cy="5295901"/>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latin typeface="+mn-lt"/>
              </a:rPr>
              <a:pPr/>
              <a:t>7</a:t>
            </a:fld>
            <a:endParaRPr lang="en-US" dirty="0">
              <a:latin typeface="+mn-lt"/>
            </a:endParaRPr>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a:latin typeface="+mn-lt"/>
              </a:rPr>
              <a:t>Static barrier: the Performance Index directly as bar chart</a:t>
            </a:r>
          </a:p>
        </p:txBody>
      </p:sp>
      <p:grpSp>
        <p:nvGrpSpPr>
          <p:cNvPr id="7" name="Group 29">
            <a:extLst>
              <a:ext uri="{FF2B5EF4-FFF2-40B4-BE49-F238E27FC236}">
                <a16:creationId xmlns:a16="http://schemas.microsoft.com/office/drawing/2014/main" id="{2AA93C4C-A8F1-470E-ACAC-9DFEE5C2CE99}"/>
              </a:ext>
            </a:extLst>
          </p:cNvPr>
          <p:cNvGrpSpPr>
            <a:grpSpLocks/>
          </p:cNvGrpSpPr>
          <p:nvPr/>
        </p:nvGrpSpPr>
        <p:grpSpPr bwMode="auto">
          <a:xfrm>
            <a:off x="2132975" y="994418"/>
            <a:ext cx="7977489" cy="4637088"/>
            <a:chOff x="880" y="671"/>
            <a:chExt cx="3921" cy="2921"/>
          </a:xfrm>
        </p:grpSpPr>
        <p:sp>
          <p:nvSpPr>
            <p:cNvPr id="8" name="Rectangle 7">
              <a:extLst>
                <a:ext uri="{FF2B5EF4-FFF2-40B4-BE49-F238E27FC236}">
                  <a16:creationId xmlns:a16="http://schemas.microsoft.com/office/drawing/2014/main" id="{684AF754-1FD9-4B8D-96BC-59BC55AA4F67}"/>
                </a:ext>
              </a:extLst>
            </p:cNvPr>
            <p:cNvSpPr>
              <a:spLocks noChangeArrowheads="1"/>
            </p:cNvSpPr>
            <p:nvPr/>
          </p:nvSpPr>
          <p:spPr bwMode="auto">
            <a:xfrm>
              <a:off x="880" y="1237"/>
              <a:ext cx="3894" cy="2355"/>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9" name="Rectangle 8">
              <a:extLst>
                <a:ext uri="{FF2B5EF4-FFF2-40B4-BE49-F238E27FC236}">
                  <a16:creationId xmlns:a16="http://schemas.microsoft.com/office/drawing/2014/main" id="{341AAAC0-1D57-4591-8018-22372C7177F9}"/>
                </a:ext>
              </a:extLst>
            </p:cNvPr>
            <p:cNvSpPr>
              <a:spLocks noChangeArrowheads="1"/>
            </p:cNvSpPr>
            <p:nvPr/>
          </p:nvSpPr>
          <p:spPr bwMode="auto">
            <a:xfrm>
              <a:off x="899" y="671"/>
              <a:ext cx="3902" cy="53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10" name="Text Box 3">
            <a:extLst>
              <a:ext uri="{FF2B5EF4-FFF2-40B4-BE49-F238E27FC236}">
                <a16:creationId xmlns:a16="http://schemas.microsoft.com/office/drawing/2014/main" id="{0A4C028D-F9A6-4579-A174-A9C892520DAD}"/>
              </a:ext>
            </a:extLst>
          </p:cNvPr>
          <p:cNvSpPr txBox="1">
            <a:spLocks noChangeArrowheads="1"/>
          </p:cNvSpPr>
          <p:nvPr/>
        </p:nvSpPr>
        <p:spPr bwMode="auto">
          <a:xfrm>
            <a:off x="3595214" y="6263876"/>
            <a:ext cx="4221162" cy="376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b="1" dirty="0">
                <a:latin typeface="+mn-lt"/>
              </a:rPr>
              <a:t>Selected materials: </a:t>
            </a:r>
            <a:r>
              <a:rPr lang="en-US" sz="2000" i="1" dirty="0">
                <a:latin typeface="+mn-lt"/>
              </a:rPr>
              <a:t>Steels,</a:t>
            </a:r>
            <a:r>
              <a:rPr lang="en-US" sz="2000" b="1" dirty="0">
                <a:latin typeface="+mn-lt"/>
              </a:rPr>
              <a:t> </a:t>
            </a:r>
            <a:r>
              <a:rPr lang="en-US" sz="2000" i="1" dirty="0">
                <a:latin typeface="+mn-lt"/>
              </a:rPr>
              <a:t>Cast irons</a:t>
            </a:r>
          </a:p>
        </p:txBody>
      </p:sp>
      <p:sp>
        <p:nvSpPr>
          <p:cNvPr id="11" name="Oval 23">
            <a:extLst>
              <a:ext uri="{FF2B5EF4-FFF2-40B4-BE49-F238E27FC236}">
                <a16:creationId xmlns:a16="http://schemas.microsoft.com/office/drawing/2014/main" id="{B4908F03-CE65-4669-9734-1123F7412450}"/>
              </a:ext>
            </a:extLst>
          </p:cNvPr>
          <p:cNvSpPr>
            <a:spLocks noChangeArrowheads="1"/>
          </p:cNvSpPr>
          <p:nvPr/>
        </p:nvSpPr>
        <p:spPr bwMode="auto">
          <a:xfrm>
            <a:off x="2143148" y="891118"/>
            <a:ext cx="2581252" cy="744156"/>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aphicFrame>
        <p:nvGraphicFramePr>
          <p:cNvPr id="12" name="Object 50">
            <a:extLst>
              <a:ext uri="{FF2B5EF4-FFF2-40B4-BE49-F238E27FC236}">
                <a16:creationId xmlns:a16="http://schemas.microsoft.com/office/drawing/2014/main" id="{4A139950-40BE-4E5A-B663-7B7A22778DF3}"/>
              </a:ext>
            </a:extLst>
          </p:cNvPr>
          <p:cNvGraphicFramePr>
            <a:graphicFrameLocks noChangeAspect="1"/>
          </p:cNvGraphicFramePr>
          <p:nvPr/>
        </p:nvGraphicFramePr>
        <p:xfrm>
          <a:off x="653865" y="2241080"/>
          <a:ext cx="658813" cy="830262"/>
        </p:xfrm>
        <a:graphic>
          <a:graphicData uri="http://schemas.openxmlformats.org/presentationml/2006/ole">
            <mc:AlternateContent xmlns:mc="http://schemas.openxmlformats.org/markup-compatibility/2006">
              <mc:Choice xmlns:v="urn:schemas-microsoft-com:vml" Requires="v">
                <p:oleObj name="Equation" r:id="rId4" imgW="520474" imgH="710891" progId="Equation.3">
                  <p:embed/>
                </p:oleObj>
              </mc:Choice>
              <mc:Fallback>
                <p:oleObj name="Equation" r:id="rId4" imgW="520474" imgH="710891" progId="Equation.3">
                  <p:embed/>
                  <p:pic>
                    <p:nvPicPr>
                      <p:cNvPr id="12" name="Object 50">
                        <a:extLst>
                          <a:ext uri="{FF2B5EF4-FFF2-40B4-BE49-F238E27FC236}">
                            <a16:creationId xmlns:a16="http://schemas.microsoft.com/office/drawing/2014/main" id="{4A139950-40BE-4E5A-B663-7B7A22778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65" y="2241080"/>
                        <a:ext cx="658813" cy="830262"/>
                      </a:xfrm>
                      <a:prstGeom prst="rect">
                        <a:avLst/>
                      </a:prstGeom>
                      <a:noFill/>
                      <a:ln w="28575">
                        <a:noFill/>
                        <a:miter lim="800000"/>
                        <a:headEnd/>
                        <a:tailEnd/>
                      </a:ln>
                    </p:spPr>
                  </p:pic>
                </p:oleObj>
              </mc:Fallback>
            </mc:AlternateContent>
          </a:graphicData>
        </a:graphic>
      </p:graphicFrame>
      <p:pic>
        <p:nvPicPr>
          <p:cNvPr id="13" name="Picture 5">
            <a:extLst>
              <a:ext uri="{FF2B5EF4-FFF2-40B4-BE49-F238E27FC236}">
                <a16:creationId xmlns:a16="http://schemas.microsoft.com/office/drawing/2014/main" id="{858D1E66-81C4-4B99-9D83-960FD0216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4928482"/>
            <a:ext cx="19510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28">
            <a:extLst>
              <a:ext uri="{FF2B5EF4-FFF2-40B4-BE49-F238E27FC236}">
                <a16:creationId xmlns:a16="http://schemas.microsoft.com/office/drawing/2014/main" id="{7E8C7DA3-3B9E-D3F5-CAF9-6726ED83EE91}"/>
              </a:ext>
            </a:extLst>
          </p:cNvPr>
          <p:cNvSpPr txBox="1">
            <a:spLocks noChangeArrowheads="1"/>
          </p:cNvSpPr>
          <p:nvPr/>
        </p:nvSpPr>
        <p:spPr bwMode="auto">
          <a:xfrm>
            <a:off x="2885300" y="5630813"/>
            <a:ext cx="6713538" cy="376232"/>
          </a:xfrm>
          <a:prstGeom prst="rect">
            <a:avLst/>
          </a:prstGeom>
          <a:noFill/>
          <a:ln>
            <a:noFill/>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sz="1600" b="1" dirty="0">
                <a:latin typeface="+mn-lt"/>
              </a:rPr>
              <a:t>     Metal                          	Polymers                    		Composites</a:t>
            </a:r>
            <a:endParaRPr lang="en-US" sz="1600" i="1" dirty="0">
              <a:solidFill>
                <a:srgbClr val="666633"/>
              </a:solidFill>
              <a:latin typeface="+mn-lt"/>
            </a:endParaRPr>
          </a:p>
        </p:txBody>
      </p:sp>
    </p:spTree>
    <p:extLst>
      <p:ext uri="{BB962C8B-B14F-4D97-AF65-F5344CB8AC3E}">
        <p14:creationId xmlns:p14="http://schemas.microsoft.com/office/powerpoint/2010/main" val="18178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029AB-0217-0735-EFEB-D3A95AEDFC61}"/>
              </a:ext>
            </a:extLst>
          </p:cNvPr>
          <p:cNvPicPr>
            <a:picLocks noChangeAspect="1"/>
          </p:cNvPicPr>
          <p:nvPr/>
        </p:nvPicPr>
        <p:blipFill>
          <a:blip r:embed="rId3"/>
          <a:srcRect b="5516"/>
          <a:stretch/>
        </p:blipFill>
        <p:spPr>
          <a:xfrm>
            <a:off x="1600200" y="758089"/>
            <a:ext cx="8595360" cy="5414111"/>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latin typeface="+mn-lt"/>
              </a:rPr>
              <a:pPr/>
              <a:t>8</a:t>
            </a:fld>
            <a:endParaRPr lang="en-US" dirty="0">
              <a:latin typeface="+mn-lt"/>
            </a:endParaRPr>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a:latin typeface="+mn-lt"/>
              </a:rPr>
              <a:t>Mobile barrier: the Performance Index directly as bar chart</a:t>
            </a:r>
          </a:p>
        </p:txBody>
      </p:sp>
      <p:sp>
        <p:nvSpPr>
          <p:cNvPr id="6" name="Text Box 1028">
            <a:extLst>
              <a:ext uri="{FF2B5EF4-FFF2-40B4-BE49-F238E27FC236}">
                <a16:creationId xmlns:a16="http://schemas.microsoft.com/office/drawing/2014/main" id="{2E3AAEFC-D628-4A3D-B4ED-8249A43A87D3}"/>
              </a:ext>
            </a:extLst>
          </p:cNvPr>
          <p:cNvSpPr txBox="1">
            <a:spLocks noChangeArrowheads="1"/>
          </p:cNvSpPr>
          <p:nvPr/>
        </p:nvSpPr>
        <p:spPr bwMode="auto">
          <a:xfrm>
            <a:off x="2885300" y="5630813"/>
            <a:ext cx="6713538" cy="376232"/>
          </a:xfrm>
          <a:prstGeom prst="rect">
            <a:avLst/>
          </a:prstGeom>
          <a:noFill/>
          <a:ln>
            <a:noFill/>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sz="1600" b="1" dirty="0">
                <a:latin typeface="+mn-lt"/>
              </a:rPr>
              <a:t>     Metal                          	Polymers                    		Composites</a:t>
            </a:r>
            <a:endParaRPr lang="en-US" sz="1600" i="1" dirty="0">
              <a:solidFill>
                <a:srgbClr val="666633"/>
              </a:solidFill>
              <a:latin typeface="+mn-lt"/>
            </a:endParaRPr>
          </a:p>
        </p:txBody>
      </p:sp>
      <p:sp>
        <p:nvSpPr>
          <p:cNvPr id="7" name="Text Box 1028">
            <a:extLst>
              <a:ext uri="{FF2B5EF4-FFF2-40B4-BE49-F238E27FC236}">
                <a16:creationId xmlns:a16="http://schemas.microsoft.com/office/drawing/2014/main" id="{BACF855D-6AC4-450E-BB74-364E99C79698}"/>
              </a:ext>
            </a:extLst>
          </p:cNvPr>
          <p:cNvSpPr txBox="1">
            <a:spLocks noChangeArrowheads="1"/>
          </p:cNvSpPr>
          <p:nvPr/>
        </p:nvSpPr>
        <p:spPr bwMode="auto">
          <a:xfrm>
            <a:off x="1792172" y="6354721"/>
            <a:ext cx="6149975" cy="3762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b="1" dirty="0">
                <a:latin typeface="+mn-lt"/>
              </a:rPr>
              <a:t>Selected materials: </a:t>
            </a:r>
            <a:r>
              <a:rPr lang="en-US" sz="2000" i="1" dirty="0">
                <a:latin typeface="+mn-lt"/>
              </a:rPr>
              <a:t>CFRP, Mg alloys,  Ti alloys, Al alloys</a:t>
            </a:r>
          </a:p>
        </p:txBody>
      </p:sp>
      <p:grpSp>
        <p:nvGrpSpPr>
          <p:cNvPr id="8" name="Group 24">
            <a:extLst>
              <a:ext uri="{FF2B5EF4-FFF2-40B4-BE49-F238E27FC236}">
                <a16:creationId xmlns:a16="http://schemas.microsoft.com/office/drawing/2014/main" id="{2335CF82-D718-4587-AD3B-23D6A2E93515}"/>
              </a:ext>
            </a:extLst>
          </p:cNvPr>
          <p:cNvGrpSpPr>
            <a:grpSpLocks/>
          </p:cNvGrpSpPr>
          <p:nvPr/>
        </p:nvGrpSpPr>
        <p:grpSpPr bwMode="auto">
          <a:xfrm>
            <a:off x="2209302" y="895933"/>
            <a:ext cx="7848802" cy="5121275"/>
            <a:chOff x="678" y="993"/>
            <a:chExt cx="4563" cy="3226"/>
          </a:xfrm>
        </p:grpSpPr>
        <p:sp>
          <p:nvSpPr>
            <p:cNvPr id="9" name="Rectangle 8">
              <a:extLst>
                <a:ext uri="{FF2B5EF4-FFF2-40B4-BE49-F238E27FC236}">
                  <a16:creationId xmlns:a16="http://schemas.microsoft.com/office/drawing/2014/main" id="{1B30197B-DD28-4B8E-A23A-8F4176E69168}"/>
                </a:ext>
              </a:extLst>
            </p:cNvPr>
            <p:cNvSpPr>
              <a:spLocks noChangeArrowheads="1"/>
            </p:cNvSpPr>
            <p:nvPr/>
          </p:nvSpPr>
          <p:spPr bwMode="auto">
            <a:xfrm>
              <a:off x="678" y="1879"/>
              <a:ext cx="4563" cy="2340"/>
            </a:xfrm>
            <a:prstGeom prst="rect">
              <a:avLst/>
            </a:prstGeom>
            <a:solidFill>
              <a:srgbClr val="EAEAEA">
                <a:alpha val="50195"/>
              </a:srgbClr>
            </a:solidFill>
            <a:ln w="9525">
              <a:solidFill>
                <a:srgbClr val="000000"/>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0" name="Rectangle 7">
              <a:extLst>
                <a:ext uri="{FF2B5EF4-FFF2-40B4-BE49-F238E27FC236}">
                  <a16:creationId xmlns:a16="http://schemas.microsoft.com/office/drawing/2014/main" id="{8AF3BC19-1175-473C-B995-34D32E94658D}"/>
                </a:ext>
              </a:extLst>
            </p:cNvPr>
            <p:cNvSpPr>
              <a:spLocks noChangeArrowheads="1"/>
            </p:cNvSpPr>
            <p:nvPr/>
          </p:nvSpPr>
          <p:spPr bwMode="auto">
            <a:xfrm>
              <a:off x="678" y="993"/>
              <a:ext cx="4563" cy="92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11" name="Oval 24">
            <a:extLst>
              <a:ext uri="{FF2B5EF4-FFF2-40B4-BE49-F238E27FC236}">
                <a16:creationId xmlns:a16="http://schemas.microsoft.com/office/drawing/2014/main" id="{0ED3A7DF-7191-4DCF-99F2-66CC7325DC91}"/>
              </a:ext>
            </a:extLst>
          </p:cNvPr>
          <p:cNvSpPr>
            <a:spLocks noChangeArrowheads="1"/>
          </p:cNvSpPr>
          <p:nvPr/>
        </p:nvSpPr>
        <p:spPr bwMode="auto">
          <a:xfrm>
            <a:off x="7848600" y="782963"/>
            <a:ext cx="1848425" cy="520700"/>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2" name="Oval 25">
            <a:extLst>
              <a:ext uri="{FF2B5EF4-FFF2-40B4-BE49-F238E27FC236}">
                <a16:creationId xmlns:a16="http://schemas.microsoft.com/office/drawing/2014/main" id="{06263F6F-05CE-4AAC-8647-D27238641219}"/>
              </a:ext>
            </a:extLst>
          </p:cNvPr>
          <p:cNvSpPr>
            <a:spLocks noChangeArrowheads="1"/>
          </p:cNvSpPr>
          <p:nvPr/>
        </p:nvSpPr>
        <p:spPr bwMode="auto">
          <a:xfrm>
            <a:off x="2071846" y="836327"/>
            <a:ext cx="2820337" cy="1466154"/>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aphicFrame>
        <p:nvGraphicFramePr>
          <p:cNvPr id="13" name="Object 51">
            <a:extLst>
              <a:ext uri="{FF2B5EF4-FFF2-40B4-BE49-F238E27FC236}">
                <a16:creationId xmlns:a16="http://schemas.microsoft.com/office/drawing/2014/main" id="{A28C5863-DC94-4C54-AB82-A35B1A0D4302}"/>
              </a:ext>
            </a:extLst>
          </p:cNvPr>
          <p:cNvGraphicFramePr>
            <a:graphicFrameLocks noChangeAspect="1"/>
          </p:cNvGraphicFramePr>
          <p:nvPr/>
        </p:nvGraphicFramePr>
        <p:xfrm>
          <a:off x="657522" y="2609657"/>
          <a:ext cx="658813" cy="815975"/>
        </p:xfrm>
        <a:graphic>
          <a:graphicData uri="http://schemas.openxmlformats.org/presentationml/2006/ole">
            <mc:AlternateContent xmlns:mc="http://schemas.openxmlformats.org/markup-compatibility/2006">
              <mc:Choice xmlns:v="urn:schemas-microsoft-com:vml" Requires="v">
                <p:oleObj name="Equation" r:id="rId4" imgW="520700" imgH="698500" progId="Equation.3">
                  <p:embed/>
                </p:oleObj>
              </mc:Choice>
              <mc:Fallback>
                <p:oleObj name="Equation" r:id="rId4" imgW="520700" imgH="698500" progId="Equation.3">
                  <p:embed/>
                  <p:pic>
                    <p:nvPicPr>
                      <p:cNvPr id="13" name="Object 51">
                        <a:extLst>
                          <a:ext uri="{FF2B5EF4-FFF2-40B4-BE49-F238E27FC236}">
                            <a16:creationId xmlns:a16="http://schemas.microsoft.com/office/drawing/2014/main" id="{A28C5863-DC94-4C54-AB82-A35B1A0D43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22" y="2609657"/>
                        <a:ext cx="658813" cy="815975"/>
                      </a:xfrm>
                      <a:prstGeom prst="rect">
                        <a:avLst/>
                      </a:prstGeom>
                      <a:noFill/>
                      <a:ln w="28575">
                        <a:noFill/>
                        <a:miter lim="800000"/>
                        <a:headEnd/>
                        <a:tailEnd/>
                      </a:ln>
                    </p:spPr>
                  </p:pic>
                </p:oleObj>
              </mc:Fallback>
            </mc:AlternateContent>
          </a:graphicData>
        </a:graphic>
      </p:graphicFrame>
      <p:pic>
        <p:nvPicPr>
          <p:cNvPr id="14" name="Picture 1030">
            <a:extLst>
              <a:ext uri="{FF2B5EF4-FFF2-40B4-BE49-F238E27FC236}">
                <a16:creationId xmlns:a16="http://schemas.microsoft.com/office/drawing/2014/main" id="{74A9EA7F-CE2F-4160-9D22-38C00B0D3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8673" y="4800600"/>
            <a:ext cx="1796327" cy="77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6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latin typeface="+mn-lt"/>
              </a:rPr>
              <a:pPr/>
              <a:t>9</a:t>
            </a:fld>
            <a:endParaRPr lang="en-US" dirty="0">
              <a:latin typeface="+mn-lt"/>
            </a:endParaRPr>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a:latin typeface="+mn-lt"/>
              </a:rPr>
              <a:t>Eco-selection for a fizzy drink bottle</a:t>
            </a:r>
            <a:endParaRPr lang="en-US" dirty="0">
              <a:latin typeface="+mn-lt"/>
            </a:endParaRPr>
          </a:p>
        </p:txBody>
      </p:sp>
      <p:grpSp>
        <p:nvGrpSpPr>
          <p:cNvPr id="5" name="Group 62">
            <a:extLst>
              <a:ext uri="{FF2B5EF4-FFF2-40B4-BE49-F238E27FC236}">
                <a16:creationId xmlns:a16="http://schemas.microsoft.com/office/drawing/2014/main" id="{41D3E0CC-8B62-4BE8-8549-D98DB8B415A6}"/>
              </a:ext>
            </a:extLst>
          </p:cNvPr>
          <p:cNvGrpSpPr>
            <a:grpSpLocks/>
          </p:cNvGrpSpPr>
          <p:nvPr/>
        </p:nvGrpSpPr>
        <p:grpSpPr bwMode="auto">
          <a:xfrm>
            <a:off x="2154244" y="875828"/>
            <a:ext cx="4525962" cy="2759075"/>
            <a:chOff x="1690" y="523"/>
            <a:chExt cx="2632" cy="1738"/>
          </a:xfrm>
        </p:grpSpPr>
        <p:grpSp>
          <p:nvGrpSpPr>
            <p:cNvPr id="6" name="Group 90">
              <a:extLst>
                <a:ext uri="{FF2B5EF4-FFF2-40B4-BE49-F238E27FC236}">
                  <a16:creationId xmlns:a16="http://schemas.microsoft.com/office/drawing/2014/main" id="{F2A86FE0-6685-4B8D-A1FD-BB43F975E721}"/>
                </a:ext>
              </a:extLst>
            </p:cNvPr>
            <p:cNvGrpSpPr>
              <a:grpSpLocks/>
            </p:cNvGrpSpPr>
            <p:nvPr/>
          </p:nvGrpSpPr>
          <p:grpSpPr bwMode="auto">
            <a:xfrm>
              <a:off x="1690" y="523"/>
              <a:ext cx="2632" cy="1738"/>
              <a:chOff x="2714" y="867"/>
              <a:chExt cx="2632" cy="1738"/>
            </a:xfrm>
          </p:grpSpPr>
          <p:grpSp>
            <p:nvGrpSpPr>
              <p:cNvPr id="8" name="Group 51">
                <a:extLst>
                  <a:ext uri="{FF2B5EF4-FFF2-40B4-BE49-F238E27FC236}">
                    <a16:creationId xmlns:a16="http://schemas.microsoft.com/office/drawing/2014/main" id="{5469C6A6-054A-46F3-AB9D-E128DF0D9E04}"/>
                  </a:ext>
                </a:extLst>
              </p:cNvPr>
              <p:cNvGrpSpPr>
                <a:grpSpLocks/>
              </p:cNvGrpSpPr>
              <p:nvPr/>
            </p:nvGrpSpPr>
            <p:grpSpPr bwMode="auto">
              <a:xfrm>
                <a:off x="3078" y="929"/>
                <a:ext cx="2268" cy="1611"/>
                <a:chOff x="2874" y="729"/>
                <a:chExt cx="2268" cy="1611"/>
              </a:xfrm>
            </p:grpSpPr>
            <p:sp>
              <p:nvSpPr>
                <p:cNvPr id="23" name="Rectangle 52">
                  <a:extLst>
                    <a:ext uri="{FF2B5EF4-FFF2-40B4-BE49-F238E27FC236}">
                      <a16:creationId xmlns:a16="http://schemas.microsoft.com/office/drawing/2014/main" id="{0898781B-F871-408E-A363-1031E6DDD3E1}"/>
                    </a:ext>
                  </a:extLst>
                </p:cNvPr>
                <p:cNvSpPr>
                  <a:spLocks noChangeArrowheads="1"/>
                </p:cNvSpPr>
                <p:nvPr/>
              </p:nvSpPr>
              <p:spPr bwMode="auto">
                <a:xfrm>
                  <a:off x="2874" y="732"/>
                  <a:ext cx="2256" cy="16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4" name="Line 53">
                  <a:extLst>
                    <a:ext uri="{FF2B5EF4-FFF2-40B4-BE49-F238E27FC236}">
                      <a16:creationId xmlns:a16="http://schemas.microsoft.com/office/drawing/2014/main" id="{060BDA72-5653-4BFA-81BD-6DE6F11609E2}"/>
                    </a:ext>
                  </a:extLst>
                </p:cNvPr>
                <p:cNvSpPr>
                  <a:spLocks noChangeShapeType="1"/>
                </p:cNvSpPr>
                <p:nvPr/>
              </p:nvSpPr>
              <p:spPr bwMode="auto">
                <a:xfrm>
                  <a:off x="2886" y="1806"/>
                  <a:ext cx="2256"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25" name="Group 54">
                  <a:extLst>
                    <a:ext uri="{FF2B5EF4-FFF2-40B4-BE49-F238E27FC236}">
                      <a16:creationId xmlns:a16="http://schemas.microsoft.com/office/drawing/2014/main" id="{8A151EEA-990A-4691-BC5D-9A6756ED3CFC}"/>
                    </a:ext>
                  </a:extLst>
                </p:cNvPr>
                <p:cNvGrpSpPr>
                  <a:grpSpLocks/>
                </p:cNvGrpSpPr>
                <p:nvPr/>
              </p:nvGrpSpPr>
              <p:grpSpPr bwMode="auto">
                <a:xfrm>
                  <a:off x="2878" y="729"/>
                  <a:ext cx="2250" cy="1596"/>
                  <a:chOff x="2878" y="738"/>
                  <a:chExt cx="2166" cy="1596"/>
                </a:xfrm>
              </p:grpSpPr>
              <p:sp>
                <p:nvSpPr>
                  <p:cNvPr id="32" name="Line 55">
                    <a:extLst>
                      <a:ext uri="{FF2B5EF4-FFF2-40B4-BE49-F238E27FC236}">
                        <a16:creationId xmlns:a16="http://schemas.microsoft.com/office/drawing/2014/main" id="{204749D3-E42A-4519-BEA9-0B3ADBB9E051}"/>
                      </a:ext>
                    </a:extLst>
                  </p:cNvPr>
                  <p:cNvSpPr>
                    <a:spLocks noChangeShapeType="1"/>
                  </p:cNvSpPr>
                  <p:nvPr/>
                </p:nvSpPr>
                <p:spPr bwMode="auto">
                  <a:xfrm>
                    <a:off x="2878" y="738"/>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3" name="Line 56">
                    <a:extLst>
                      <a:ext uri="{FF2B5EF4-FFF2-40B4-BE49-F238E27FC236}">
                        <a16:creationId xmlns:a16="http://schemas.microsoft.com/office/drawing/2014/main" id="{D501A0D9-63D3-4CDD-8AE1-0BF131F6CB09}"/>
                      </a:ext>
                    </a:extLst>
                  </p:cNvPr>
                  <p:cNvSpPr>
                    <a:spLocks noChangeShapeType="1"/>
                  </p:cNvSpPr>
                  <p:nvPr/>
                </p:nvSpPr>
                <p:spPr bwMode="auto">
                  <a:xfrm>
                    <a:off x="2878" y="1802"/>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4" name="Line 57">
                    <a:extLst>
                      <a:ext uri="{FF2B5EF4-FFF2-40B4-BE49-F238E27FC236}">
                        <a16:creationId xmlns:a16="http://schemas.microsoft.com/office/drawing/2014/main" id="{17D8092B-04C0-4409-9DDC-7CD750B51B66}"/>
                      </a:ext>
                    </a:extLst>
                  </p:cNvPr>
                  <p:cNvSpPr>
                    <a:spLocks noChangeShapeType="1"/>
                  </p:cNvSpPr>
                  <p:nvPr/>
                </p:nvSpPr>
                <p:spPr bwMode="auto">
                  <a:xfrm>
                    <a:off x="2878" y="1935"/>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5" name="Line 58">
                    <a:extLst>
                      <a:ext uri="{FF2B5EF4-FFF2-40B4-BE49-F238E27FC236}">
                        <a16:creationId xmlns:a16="http://schemas.microsoft.com/office/drawing/2014/main" id="{CBE5EC4A-BE16-4A3F-8577-9F9EFDCB474C}"/>
                      </a:ext>
                    </a:extLst>
                  </p:cNvPr>
                  <p:cNvSpPr>
                    <a:spLocks noChangeShapeType="1"/>
                  </p:cNvSpPr>
                  <p:nvPr/>
                </p:nvSpPr>
                <p:spPr bwMode="auto">
                  <a:xfrm>
                    <a:off x="2878" y="2068"/>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 name="Line 59">
                    <a:extLst>
                      <a:ext uri="{FF2B5EF4-FFF2-40B4-BE49-F238E27FC236}">
                        <a16:creationId xmlns:a16="http://schemas.microsoft.com/office/drawing/2014/main" id="{9422FE7D-01C9-4772-B0DA-65448073CAAF}"/>
                      </a:ext>
                    </a:extLst>
                  </p:cNvPr>
                  <p:cNvSpPr>
                    <a:spLocks noChangeShapeType="1"/>
                  </p:cNvSpPr>
                  <p:nvPr/>
                </p:nvSpPr>
                <p:spPr bwMode="auto">
                  <a:xfrm>
                    <a:off x="2878" y="2201"/>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 name="Line 60">
                    <a:extLst>
                      <a:ext uri="{FF2B5EF4-FFF2-40B4-BE49-F238E27FC236}">
                        <a16:creationId xmlns:a16="http://schemas.microsoft.com/office/drawing/2014/main" id="{7DC0C251-B4B2-4676-8F2C-3B7C709AEAF0}"/>
                      </a:ext>
                    </a:extLst>
                  </p:cNvPr>
                  <p:cNvSpPr>
                    <a:spLocks noChangeShapeType="1"/>
                  </p:cNvSpPr>
                  <p:nvPr/>
                </p:nvSpPr>
                <p:spPr bwMode="auto">
                  <a:xfrm>
                    <a:off x="2878" y="2334"/>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 name="Line 61">
                    <a:extLst>
                      <a:ext uri="{FF2B5EF4-FFF2-40B4-BE49-F238E27FC236}">
                        <a16:creationId xmlns:a16="http://schemas.microsoft.com/office/drawing/2014/main" id="{60BA9374-A05E-4DDD-B9B2-EC9D9BFA57CE}"/>
                      </a:ext>
                    </a:extLst>
                  </p:cNvPr>
                  <p:cNvSpPr>
                    <a:spLocks noChangeShapeType="1"/>
                  </p:cNvSpPr>
                  <p:nvPr/>
                </p:nvSpPr>
                <p:spPr bwMode="auto">
                  <a:xfrm>
                    <a:off x="2878" y="1669"/>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9" name="Line 62">
                    <a:extLst>
                      <a:ext uri="{FF2B5EF4-FFF2-40B4-BE49-F238E27FC236}">
                        <a16:creationId xmlns:a16="http://schemas.microsoft.com/office/drawing/2014/main" id="{A8E79DF1-BC16-40FC-B945-F75EF3ED5CB6}"/>
                      </a:ext>
                    </a:extLst>
                  </p:cNvPr>
                  <p:cNvSpPr>
                    <a:spLocks noChangeShapeType="1"/>
                  </p:cNvSpPr>
                  <p:nvPr/>
                </p:nvSpPr>
                <p:spPr bwMode="auto">
                  <a:xfrm>
                    <a:off x="2878" y="1270"/>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0" name="Line 63">
                    <a:extLst>
                      <a:ext uri="{FF2B5EF4-FFF2-40B4-BE49-F238E27FC236}">
                        <a16:creationId xmlns:a16="http://schemas.microsoft.com/office/drawing/2014/main" id="{216CD72F-950C-467B-A548-AE0288B7D4A1}"/>
                      </a:ext>
                    </a:extLst>
                  </p:cNvPr>
                  <p:cNvSpPr>
                    <a:spLocks noChangeShapeType="1"/>
                  </p:cNvSpPr>
                  <p:nvPr/>
                </p:nvSpPr>
                <p:spPr bwMode="auto">
                  <a:xfrm>
                    <a:off x="2878" y="1137"/>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 name="Line 64">
                    <a:extLst>
                      <a:ext uri="{FF2B5EF4-FFF2-40B4-BE49-F238E27FC236}">
                        <a16:creationId xmlns:a16="http://schemas.microsoft.com/office/drawing/2014/main" id="{2CA44BFA-FE82-473C-BB4E-B99001FC5E03}"/>
                      </a:ext>
                    </a:extLst>
                  </p:cNvPr>
                  <p:cNvSpPr>
                    <a:spLocks noChangeShapeType="1"/>
                  </p:cNvSpPr>
                  <p:nvPr/>
                </p:nvSpPr>
                <p:spPr bwMode="auto">
                  <a:xfrm>
                    <a:off x="2878" y="1004"/>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 name="Line 65">
                    <a:extLst>
                      <a:ext uri="{FF2B5EF4-FFF2-40B4-BE49-F238E27FC236}">
                        <a16:creationId xmlns:a16="http://schemas.microsoft.com/office/drawing/2014/main" id="{DAFE70BD-E995-4FF5-8EAC-F2A5F02E9D54}"/>
                      </a:ext>
                    </a:extLst>
                  </p:cNvPr>
                  <p:cNvSpPr>
                    <a:spLocks noChangeShapeType="1"/>
                  </p:cNvSpPr>
                  <p:nvPr/>
                </p:nvSpPr>
                <p:spPr bwMode="auto">
                  <a:xfrm>
                    <a:off x="2878" y="871"/>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3" name="Line 66">
                    <a:extLst>
                      <a:ext uri="{FF2B5EF4-FFF2-40B4-BE49-F238E27FC236}">
                        <a16:creationId xmlns:a16="http://schemas.microsoft.com/office/drawing/2014/main" id="{A630DD67-22AD-40A1-989B-9788F2C3FD22}"/>
                      </a:ext>
                    </a:extLst>
                  </p:cNvPr>
                  <p:cNvSpPr>
                    <a:spLocks noChangeShapeType="1"/>
                  </p:cNvSpPr>
                  <p:nvPr/>
                </p:nvSpPr>
                <p:spPr bwMode="auto">
                  <a:xfrm>
                    <a:off x="2878" y="1403"/>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4" name="Line 67">
                    <a:extLst>
                      <a:ext uri="{FF2B5EF4-FFF2-40B4-BE49-F238E27FC236}">
                        <a16:creationId xmlns:a16="http://schemas.microsoft.com/office/drawing/2014/main" id="{29BB92A3-B539-4B9A-AD9C-01B5F7E9FB2C}"/>
                      </a:ext>
                    </a:extLst>
                  </p:cNvPr>
                  <p:cNvSpPr>
                    <a:spLocks noChangeShapeType="1"/>
                  </p:cNvSpPr>
                  <p:nvPr/>
                </p:nvSpPr>
                <p:spPr bwMode="auto">
                  <a:xfrm>
                    <a:off x="2878" y="1536"/>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26" name="Line 68">
                  <a:extLst>
                    <a:ext uri="{FF2B5EF4-FFF2-40B4-BE49-F238E27FC236}">
                      <a16:creationId xmlns:a16="http://schemas.microsoft.com/office/drawing/2014/main" id="{808CAFFE-B11D-4D0D-B4CD-C8F60798C2CF}"/>
                    </a:ext>
                  </a:extLst>
                </p:cNvPr>
                <p:cNvSpPr>
                  <a:spLocks noChangeShapeType="1"/>
                </p:cNvSpPr>
                <p:nvPr/>
              </p:nvSpPr>
              <p:spPr bwMode="auto">
                <a:xfrm flipV="1">
                  <a:off x="3250"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7" name="Line 69">
                  <a:extLst>
                    <a:ext uri="{FF2B5EF4-FFF2-40B4-BE49-F238E27FC236}">
                      <a16:creationId xmlns:a16="http://schemas.microsoft.com/office/drawing/2014/main" id="{244970AF-9B06-49F5-9C5C-1BAAE9906FBA}"/>
                    </a:ext>
                  </a:extLst>
                </p:cNvPr>
                <p:cNvSpPr>
                  <a:spLocks noChangeShapeType="1"/>
                </p:cNvSpPr>
                <p:nvPr/>
              </p:nvSpPr>
              <p:spPr bwMode="auto">
                <a:xfrm flipV="1">
                  <a:off x="3626"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8" name="Line 70">
                  <a:extLst>
                    <a:ext uri="{FF2B5EF4-FFF2-40B4-BE49-F238E27FC236}">
                      <a16:creationId xmlns:a16="http://schemas.microsoft.com/office/drawing/2014/main" id="{A921E75C-1490-45FA-8100-C360DA439E5F}"/>
                    </a:ext>
                  </a:extLst>
                </p:cNvPr>
                <p:cNvSpPr>
                  <a:spLocks noChangeShapeType="1"/>
                </p:cNvSpPr>
                <p:nvPr/>
              </p:nvSpPr>
              <p:spPr bwMode="auto">
                <a:xfrm flipV="1">
                  <a:off x="4002"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9" name="Line 71">
                  <a:extLst>
                    <a:ext uri="{FF2B5EF4-FFF2-40B4-BE49-F238E27FC236}">
                      <a16:creationId xmlns:a16="http://schemas.microsoft.com/office/drawing/2014/main" id="{63835EE3-DBE2-4C52-8AB7-1CE2434A4322}"/>
                    </a:ext>
                  </a:extLst>
                </p:cNvPr>
                <p:cNvSpPr>
                  <a:spLocks noChangeShapeType="1"/>
                </p:cNvSpPr>
                <p:nvPr/>
              </p:nvSpPr>
              <p:spPr bwMode="auto">
                <a:xfrm flipV="1">
                  <a:off x="4378"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0" name="Line 72">
                  <a:extLst>
                    <a:ext uri="{FF2B5EF4-FFF2-40B4-BE49-F238E27FC236}">
                      <a16:creationId xmlns:a16="http://schemas.microsoft.com/office/drawing/2014/main" id="{3D18CFA0-EF87-4268-AE43-4F6194892C59}"/>
                    </a:ext>
                  </a:extLst>
                </p:cNvPr>
                <p:cNvSpPr>
                  <a:spLocks noChangeShapeType="1"/>
                </p:cNvSpPr>
                <p:nvPr/>
              </p:nvSpPr>
              <p:spPr bwMode="auto">
                <a:xfrm flipV="1">
                  <a:off x="4754"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1" name="Line 73">
                  <a:extLst>
                    <a:ext uri="{FF2B5EF4-FFF2-40B4-BE49-F238E27FC236}">
                      <a16:creationId xmlns:a16="http://schemas.microsoft.com/office/drawing/2014/main" id="{5AD5B0D9-8B6A-42E1-BFE8-3389EEC83B5D}"/>
                    </a:ext>
                  </a:extLst>
                </p:cNvPr>
                <p:cNvSpPr>
                  <a:spLocks noChangeShapeType="1"/>
                </p:cNvSpPr>
                <p:nvPr/>
              </p:nvSpPr>
              <p:spPr bwMode="auto">
                <a:xfrm flipV="1">
                  <a:off x="5130"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9" name="Rectangle 74">
                <a:extLst>
                  <a:ext uri="{FF2B5EF4-FFF2-40B4-BE49-F238E27FC236}">
                    <a16:creationId xmlns:a16="http://schemas.microsoft.com/office/drawing/2014/main" id="{E2F8A416-AF1B-4497-B103-2F26BD780B68}"/>
                  </a:ext>
                </a:extLst>
              </p:cNvPr>
              <p:cNvSpPr>
                <a:spLocks noChangeArrowheads="1"/>
              </p:cNvSpPr>
              <p:nvPr/>
            </p:nvSpPr>
            <p:spPr bwMode="auto">
              <a:xfrm>
                <a:off x="3384" y="1100"/>
                <a:ext cx="162" cy="906"/>
              </a:xfrm>
              <a:prstGeom prst="rect">
                <a:avLst/>
              </a:prstGeom>
              <a:solidFill>
                <a:srgbClr val="FFCC00">
                  <a:alpha val="70195"/>
                </a:srgbClr>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0" name="Rectangle 75">
                <a:extLst>
                  <a:ext uri="{FF2B5EF4-FFF2-40B4-BE49-F238E27FC236}">
                    <a16:creationId xmlns:a16="http://schemas.microsoft.com/office/drawing/2014/main" id="{0D496B38-AD16-486A-AEE2-4148463D1B5F}"/>
                  </a:ext>
                </a:extLst>
              </p:cNvPr>
              <p:cNvSpPr>
                <a:spLocks noChangeArrowheads="1"/>
              </p:cNvSpPr>
              <p:nvPr/>
            </p:nvSpPr>
            <p:spPr bwMode="auto">
              <a:xfrm>
                <a:off x="3760" y="1760"/>
                <a:ext cx="162" cy="252"/>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1" name="Rectangle 76">
                <a:extLst>
                  <a:ext uri="{FF2B5EF4-FFF2-40B4-BE49-F238E27FC236}">
                    <a16:creationId xmlns:a16="http://schemas.microsoft.com/office/drawing/2014/main" id="{1C3D659A-1613-419E-AD14-F22220BB5D80}"/>
                  </a:ext>
                </a:extLst>
              </p:cNvPr>
              <p:cNvSpPr>
                <a:spLocks noChangeArrowheads="1"/>
              </p:cNvSpPr>
              <p:nvPr/>
            </p:nvSpPr>
            <p:spPr bwMode="auto">
              <a:xfrm>
                <a:off x="4128" y="1868"/>
                <a:ext cx="162" cy="138"/>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2" name="Rectangle 77">
                <a:extLst>
                  <a:ext uri="{FF2B5EF4-FFF2-40B4-BE49-F238E27FC236}">
                    <a16:creationId xmlns:a16="http://schemas.microsoft.com/office/drawing/2014/main" id="{B286748B-49BA-4E3E-8DAB-91AA070CCAD2}"/>
                  </a:ext>
                </a:extLst>
              </p:cNvPr>
              <p:cNvSpPr>
                <a:spLocks noChangeArrowheads="1"/>
              </p:cNvSpPr>
              <p:nvPr/>
            </p:nvSpPr>
            <p:spPr bwMode="auto">
              <a:xfrm>
                <a:off x="4506" y="1844"/>
                <a:ext cx="162" cy="162"/>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3" name="Rectangle 78" descr="Wide downward diagonal">
                <a:extLst>
                  <a:ext uri="{FF2B5EF4-FFF2-40B4-BE49-F238E27FC236}">
                    <a16:creationId xmlns:a16="http://schemas.microsoft.com/office/drawing/2014/main" id="{43C93D10-2ED3-4F65-9B49-249816E36A62}"/>
                  </a:ext>
                </a:extLst>
              </p:cNvPr>
              <p:cNvSpPr>
                <a:spLocks noChangeArrowheads="1"/>
              </p:cNvSpPr>
              <p:nvPr/>
            </p:nvSpPr>
            <p:spPr bwMode="auto">
              <a:xfrm>
                <a:off x="4884" y="2006"/>
                <a:ext cx="162" cy="504"/>
              </a:xfrm>
              <a:prstGeom prst="rect">
                <a:avLst/>
              </a:prstGeom>
              <a:pattFill prst="wdDnDiag">
                <a:fgClr>
                  <a:srgbClr val="FFCC00"/>
                </a:fgClr>
                <a:bgClr>
                  <a:schemeClr val="bg1"/>
                </a:bgClr>
              </a:patt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4" name="Text Box 79">
                <a:extLst>
                  <a:ext uri="{FF2B5EF4-FFF2-40B4-BE49-F238E27FC236}">
                    <a16:creationId xmlns:a16="http://schemas.microsoft.com/office/drawing/2014/main" id="{8E6EEF13-04B1-415C-8655-2B200EA693D0}"/>
                  </a:ext>
                </a:extLst>
              </p:cNvPr>
              <p:cNvSpPr txBox="1">
                <a:spLocks noChangeArrowheads="1"/>
              </p:cNvSpPr>
              <p:nvPr/>
            </p:nvSpPr>
            <p:spPr bwMode="auto">
              <a:xfrm>
                <a:off x="3277" y="2029"/>
                <a:ext cx="152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latin typeface="+mn-lt"/>
                  </a:rPr>
                  <a:t>Material    Manufacture  Transport        Use  </a:t>
                </a:r>
              </a:p>
            </p:txBody>
          </p:sp>
          <p:sp>
            <p:nvSpPr>
              <p:cNvPr id="15" name="Text Box 80">
                <a:extLst>
                  <a:ext uri="{FF2B5EF4-FFF2-40B4-BE49-F238E27FC236}">
                    <a16:creationId xmlns:a16="http://schemas.microsoft.com/office/drawing/2014/main" id="{9E08D34B-420F-4D9D-AF60-69138B13DDBE}"/>
                  </a:ext>
                </a:extLst>
              </p:cNvPr>
              <p:cNvSpPr txBox="1">
                <a:spLocks noChangeArrowheads="1"/>
              </p:cNvSpPr>
              <p:nvPr/>
            </p:nvSpPr>
            <p:spPr bwMode="auto">
              <a:xfrm>
                <a:off x="4753" y="1832"/>
                <a:ext cx="48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900" b="1" dirty="0">
                    <a:latin typeface="+mn-lt"/>
                  </a:rPr>
                  <a:t>End of life </a:t>
                </a:r>
              </a:p>
            </p:txBody>
          </p:sp>
          <p:sp>
            <p:nvSpPr>
              <p:cNvPr id="16" name="Line 81">
                <a:extLst>
                  <a:ext uri="{FF2B5EF4-FFF2-40B4-BE49-F238E27FC236}">
                    <a16:creationId xmlns:a16="http://schemas.microsoft.com/office/drawing/2014/main" id="{0F058BDC-C3DC-467E-9BDE-5BB7EA66D290}"/>
                  </a:ext>
                </a:extLst>
              </p:cNvPr>
              <p:cNvSpPr>
                <a:spLocks noChangeShapeType="1"/>
              </p:cNvSpPr>
              <p:nvPr/>
            </p:nvSpPr>
            <p:spPr bwMode="auto">
              <a:xfrm>
                <a:off x="3072" y="2006"/>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7" name="Text Box 82">
                <a:extLst>
                  <a:ext uri="{FF2B5EF4-FFF2-40B4-BE49-F238E27FC236}">
                    <a16:creationId xmlns:a16="http://schemas.microsoft.com/office/drawing/2014/main" id="{B85B73F3-3B05-4EDF-9132-2E6CDC9A8AC4}"/>
                  </a:ext>
                </a:extLst>
              </p:cNvPr>
              <p:cNvSpPr txBox="1">
                <a:spLocks noChangeArrowheads="1"/>
              </p:cNvSpPr>
              <p:nvPr/>
            </p:nvSpPr>
            <p:spPr bwMode="auto">
              <a:xfrm>
                <a:off x="2846" y="867"/>
                <a:ext cx="275"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Aft>
                    <a:spcPct val="155000"/>
                  </a:spcAft>
                </a:pPr>
                <a:r>
                  <a:rPr lang="en-GB" sz="1000" b="1" dirty="0">
                    <a:latin typeface="+mn-lt"/>
                  </a:rPr>
                  <a:t> 400</a:t>
                </a:r>
              </a:p>
              <a:p>
                <a:pPr>
                  <a:spcAft>
                    <a:spcPct val="155000"/>
                  </a:spcAft>
                </a:pPr>
                <a:r>
                  <a:rPr lang="en-GB" sz="1000" b="1" dirty="0">
                    <a:latin typeface="+mn-lt"/>
                  </a:rPr>
                  <a:t> 300</a:t>
                </a:r>
              </a:p>
              <a:p>
                <a:pPr>
                  <a:spcAft>
                    <a:spcPct val="155000"/>
                  </a:spcAft>
                </a:pPr>
                <a:r>
                  <a:rPr lang="en-GB" sz="1000" b="1" dirty="0">
                    <a:latin typeface="+mn-lt"/>
                  </a:rPr>
                  <a:t> 200</a:t>
                </a:r>
              </a:p>
              <a:p>
                <a:pPr>
                  <a:spcAft>
                    <a:spcPct val="155000"/>
                  </a:spcAft>
                </a:pPr>
                <a:r>
                  <a:rPr lang="en-GB" sz="1000" b="1" dirty="0">
                    <a:latin typeface="+mn-lt"/>
                  </a:rPr>
                  <a:t> 100</a:t>
                </a:r>
              </a:p>
              <a:p>
                <a:pPr>
                  <a:spcAft>
                    <a:spcPct val="155000"/>
                  </a:spcAft>
                </a:pPr>
                <a:r>
                  <a:rPr lang="en-GB" sz="1000" b="1" dirty="0">
                    <a:latin typeface="+mn-lt"/>
                  </a:rPr>
                  <a:t>    0</a:t>
                </a:r>
              </a:p>
              <a:p>
                <a:pPr>
                  <a:spcAft>
                    <a:spcPct val="155000"/>
                  </a:spcAft>
                </a:pPr>
                <a:r>
                  <a:rPr lang="en-GB" sz="1000" b="1" dirty="0">
                    <a:latin typeface="+mn-lt"/>
                  </a:rPr>
                  <a:t>-100</a:t>
                </a:r>
              </a:p>
              <a:p>
                <a:pPr>
                  <a:spcAft>
                    <a:spcPct val="155000"/>
                  </a:spcAft>
                </a:pPr>
                <a:r>
                  <a:rPr lang="en-GB" sz="1000" b="1" dirty="0">
                    <a:latin typeface="+mn-lt"/>
                  </a:rPr>
                  <a:t>-200</a:t>
                </a:r>
              </a:p>
            </p:txBody>
          </p:sp>
          <p:sp>
            <p:nvSpPr>
              <p:cNvPr id="18" name="Text Box 83">
                <a:extLst>
                  <a:ext uri="{FF2B5EF4-FFF2-40B4-BE49-F238E27FC236}">
                    <a16:creationId xmlns:a16="http://schemas.microsoft.com/office/drawing/2014/main" id="{B2CE62C4-49D1-4980-B7E2-7E92C2EB1CA4}"/>
                  </a:ext>
                </a:extLst>
              </p:cNvPr>
              <p:cNvSpPr txBox="1">
                <a:spLocks noChangeArrowheads="1"/>
              </p:cNvSpPr>
              <p:nvPr/>
            </p:nvSpPr>
            <p:spPr bwMode="auto">
              <a:xfrm rot="-5400000">
                <a:off x="2448" y="1663"/>
                <a:ext cx="7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a:latin typeface="+mn-lt"/>
                  </a:rPr>
                  <a:t>Energy (MJ)</a:t>
                </a:r>
              </a:p>
            </p:txBody>
          </p:sp>
          <p:sp>
            <p:nvSpPr>
              <p:cNvPr id="19" name="Rectangle 84">
                <a:extLst>
                  <a:ext uri="{FF2B5EF4-FFF2-40B4-BE49-F238E27FC236}">
                    <a16:creationId xmlns:a16="http://schemas.microsoft.com/office/drawing/2014/main" id="{E16FB296-A301-4EBA-BEAF-D9E773EF0154}"/>
                  </a:ext>
                </a:extLst>
              </p:cNvPr>
              <p:cNvSpPr>
                <a:spLocks noChangeArrowheads="1"/>
              </p:cNvSpPr>
              <p:nvPr/>
            </p:nvSpPr>
            <p:spPr bwMode="auto">
              <a:xfrm>
                <a:off x="4092" y="989"/>
                <a:ext cx="240" cy="5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0" name="Rectangle 86">
                <a:extLst>
                  <a:ext uri="{FF2B5EF4-FFF2-40B4-BE49-F238E27FC236}">
                    <a16:creationId xmlns:a16="http://schemas.microsoft.com/office/drawing/2014/main" id="{810B5C87-3A2D-4D10-99D1-8A87AADCFF71}"/>
                  </a:ext>
                </a:extLst>
              </p:cNvPr>
              <p:cNvSpPr>
                <a:spLocks noChangeArrowheads="1"/>
              </p:cNvSpPr>
              <p:nvPr/>
            </p:nvSpPr>
            <p:spPr bwMode="auto">
              <a:xfrm>
                <a:off x="4882" y="1980"/>
                <a:ext cx="162" cy="27"/>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1" name="Text Box 87">
                <a:extLst>
                  <a:ext uri="{FF2B5EF4-FFF2-40B4-BE49-F238E27FC236}">
                    <a16:creationId xmlns:a16="http://schemas.microsoft.com/office/drawing/2014/main" id="{C6E4FBAD-6FA5-4545-8916-94B9F4A1BBFB}"/>
                  </a:ext>
                </a:extLst>
              </p:cNvPr>
              <p:cNvSpPr txBox="1">
                <a:spLocks noChangeArrowheads="1"/>
              </p:cNvSpPr>
              <p:nvPr/>
            </p:nvSpPr>
            <p:spPr bwMode="auto">
              <a:xfrm>
                <a:off x="3634" y="2214"/>
                <a:ext cx="863"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400" b="1" i="1" dirty="0">
                    <a:latin typeface="+mn-lt"/>
                  </a:rPr>
                  <a:t>100% virgin PET</a:t>
                </a:r>
              </a:p>
              <a:p>
                <a:pPr algn="ctr">
                  <a:spcBef>
                    <a:spcPct val="0"/>
                  </a:spcBef>
                  <a:spcAft>
                    <a:spcPct val="0"/>
                  </a:spcAft>
                </a:pPr>
                <a:r>
                  <a:rPr lang="en-GB" sz="1400" b="1" i="1" dirty="0">
                    <a:latin typeface="+mn-lt"/>
                  </a:rPr>
                  <a:t>with recycling</a:t>
                </a:r>
              </a:p>
            </p:txBody>
          </p:sp>
        </p:grpSp>
        <p:sp>
          <p:nvSpPr>
            <p:cNvPr id="7" name="Text Box 91">
              <a:extLst>
                <a:ext uri="{FF2B5EF4-FFF2-40B4-BE49-F238E27FC236}">
                  <a16:creationId xmlns:a16="http://schemas.microsoft.com/office/drawing/2014/main" id="{E8EC3C68-9805-499B-AE33-A8ED1AB53A8F}"/>
                </a:ext>
              </a:extLst>
            </p:cNvPr>
            <p:cNvSpPr txBox="1">
              <a:spLocks noChangeArrowheads="1"/>
            </p:cNvSpPr>
            <p:nvPr/>
          </p:nvSpPr>
          <p:spPr bwMode="auto">
            <a:xfrm>
              <a:off x="3581" y="625"/>
              <a:ext cx="607" cy="197"/>
            </a:xfrm>
            <a:prstGeom prst="rect">
              <a:avLst/>
            </a:prstGeom>
            <a:solidFill>
              <a:schemeClr val="bg1"/>
            </a:solidFill>
            <a:ln w="9525">
              <a:solidFill>
                <a:schemeClr val="tx1"/>
              </a:solidFill>
              <a:miter lim="800000"/>
              <a:headEnd/>
              <a:tailEnd/>
            </a:ln>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dirty="0">
                  <a:latin typeface="+mn-lt"/>
                </a:rPr>
                <a:t>Eco Audit</a:t>
              </a:r>
            </a:p>
          </p:txBody>
        </p:sp>
      </p:grpSp>
      <p:grpSp>
        <p:nvGrpSpPr>
          <p:cNvPr id="45" name="Group 109">
            <a:extLst>
              <a:ext uri="{FF2B5EF4-FFF2-40B4-BE49-F238E27FC236}">
                <a16:creationId xmlns:a16="http://schemas.microsoft.com/office/drawing/2014/main" id="{71D0F95D-F15A-449D-A43D-228BC97398ED}"/>
              </a:ext>
            </a:extLst>
          </p:cNvPr>
          <p:cNvGrpSpPr>
            <a:grpSpLocks/>
          </p:cNvGrpSpPr>
          <p:nvPr/>
        </p:nvGrpSpPr>
        <p:grpSpPr bwMode="auto">
          <a:xfrm>
            <a:off x="1612947" y="4328563"/>
            <a:ext cx="3920316" cy="855663"/>
            <a:chOff x="-249" y="2896"/>
            <a:chExt cx="2280" cy="539"/>
          </a:xfrm>
        </p:grpSpPr>
        <p:sp>
          <p:nvSpPr>
            <p:cNvPr id="46" name="Text Box 92">
              <a:extLst>
                <a:ext uri="{FF2B5EF4-FFF2-40B4-BE49-F238E27FC236}">
                  <a16:creationId xmlns:a16="http://schemas.microsoft.com/office/drawing/2014/main" id="{18DFBB4D-D9D5-49D8-A891-B241E39D7FCD}"/>
                </a:ext>
              </a:extLst>
            </p:cNvPr>
            <p:cNvSpPr txBox="1">
              <a:spLocks noChangeArrowheads="1"/>
            </p:cNvSpPr>
            <p:nvPr/>
          </p:nvSpPr>
          <p:spPr bwMode="auto">
            <a:xfrm>
              <a:off x="539" y="2961"/>
              <a:ext cx="14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dirty="0">
                  <a:latin typeface="+mn-lt"/>
                </a:rPr>
                <a:t>Improve green credentials of bottle</a:t>
              </a:r>
            </a:p>
          </p:txBody>
        </p:sp>
        <p:grpSp>
          <p:nvGrpSpPr>
            <p:cNvPr id="47" name="Group 104">
              <a:extLst>
                <a:ext uri="{FF2B5EF4-FFF2-40B4-BE49-F238E27FC236}">
                  <a16:creationId xmlns:a16="http://schemas.microsoft.com/office/drawing/2014/main" id="{D12FCB28-7A64-481B-8AE0-73D48F5ACB0F}"/>
                </a:ext>
              </a:extLst>
            </p:cNvPr>
            <p:cNvGrpSpPr>
              <a:grpSpLocks/>
            </p:cNvGrpSpPr>
            <p:nvPr/>
          </p:nvGrpSpPr>
          <p:grpSpPr bwMode="auto">
            <a:xfrm>
              <a:off x="-249" y="2896"/>
              <a:ext cx="2273" cy="539"/>
              <a:chOff x="-417" y="3016"/>
              <a:chExt cx="2273" cy="539"/>
            </a:xfrm>
          </p:grpSpPr>
          <p:sp>
            <p:nvSpPr>
              <p:cNvPr id="48" name="AutoShape 102">
                <a:extLst>
                  <a:ext uri="{FF2B5EF4-FFF2-40B4-BE49-F238E27FC236}">
                    <a16:creationId xmlns:a16="http://schemas.microsoft.com/office/drawing/2014/main" id="{2AC79F5E-3082-43AC-94EB-577FA1989531}"/>
                  </a:ext>
                </a:extLst>
              </p:cNvPr>
              <p:cNvSpPr>
                <a:spLocks noChangeArrowheads="1"/>
              </p:cNvSpPr>
              <p:nvPr/>
            </p:nvSpPr>
            <p:spPr bwMode="auto">
              <a:xfrm>
                <a:off x="424" y="3016"/>
                <a:ext cx="1432" cy="539"/>
              </a:xfrm>
              <a:prstGeom prst="roundRect">
                <a:avLst>
                  <a:gd name="adj" fmla="val 737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9" name="Text Box 103">
                <a:extLst>
                  <a:ext uri="{FF2B5EF4-FFF2-40B4-BE49-F238E27FC236}">
                    <a16:creationId xmlns:a16="http://schemas.microsoft.com/office/drawing/2014/main" id="{E138E37C-9B99-4BED-913A-FA1CDE52B6A7}"/>
                  </a:ext>
                </a:extLst>
              </p:cNvPr>
              <p:cNvSpPr txBox="1">
                <a:spLocks noChangeArrowheads="1"/>
              </p:cNvSpPr>
              <p:nvPr/>
            </p:nvSpPr>
            <p:spPr bwMode="auto">
              <a:xfrm>
                <a:off x="-417" y="3185"/>
                <a:ext cx="84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r>
                  <a:rPr lang="en-GB" sz="1600" b="1" i="1" dirty="0">
                    <a:latin typeface="+mn-lt"/>
                  </a:rPr>
                  <a:t>Design brief</a:t>
                </a:r>
                <a:endParaRPr lang="en-GB" sz="1600" b="1" dirty="0">
                  <a:latin typeface="+mn-lt"/>
                </a:endParaRPr>
              </a:p>
            </p:txBody>
          </p:sp>
        </p:grpSp>
      </p:grpSp>
      <p:grpSp>
        <p:nvGrpSpPr>
          <p:cNvPr id="50" name="Group 75">
            <a:extLst>
              <a:ext uri="{FF2B5EF4-FFF2-40B4-BE49-F238E27FC236}">
                <a16:creationId xmlns:a16="http://schemas.microsoft.com/office/drawing/2014/main" id="{922FBAAD-BF55-42BB-AB35-BF55ECBDB58E}"/>
              </a:ext>
            </a:extLst>
          </p:cNvPr>
          <p:cNvGrpSpPr>
            <a:grpSpLocks/>
          </p:cNvGrpSpPr>
          <p:nvPr/>
        </p:nvGrpSpPr>
        <p:grpSpPr bwMode="auto">
          <a:xfrm>
            <a:off x="5882112" y="3317321"/>
            <a:ext cx="5567628" cy="2611438"/>
            <a:chOff x="2114" y="2284"/>
            <a:chExt cx="3237" cy="1645"/>
          </a:xfrm>
        </p:grpSpPr>
        <p:sp>
          <p:nvSpPr>
            <p:cNvPr id="51" name="AutoShape 94">
              <a:extLst>
                <a:ext uri="{FF2B5EF4-FFF2-40B4-BE49-F238E27FC236}">
                  <a16:creationId xmlns:a16="http://schemas.microsoft.com/office/drawing/2014/main" id="{B0C9EFD4-4A9A-40DB-8E46-20D5E728E32F}"/>
                </a:ext>
              </a:extLst>
            </p:cNvPr>
            <p:cNvSpPr>
              <a:spLocks noChangeArrowheads="1"/>
            </p:cNvSpPr>
            <p:nvPr/>
          </p:nvSpPr>
          <p:spPr bwMode="auto">
            <a:xfrm>
              <a:off x="2114" y="3095"/>
              <a:ext cx="391" cy="210"/>
            </a:xfrm>
            <a:prstGeom prst="rightArrow">
              <a:avLst>
                <a:gd name="adj1" fmla="val 50000"/>
                <a:gd name="adj2" fmla="val 46548"/>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52" name="Group 74">
              <a:extLst>
                <a:ext uri="{FF2B5EF4-FFF2-40B4-BE49-F238E27FC236}">
                  <a16:creationId xmlns:a16="http://schemas.microsoft.com/office/drawing/2014/main" id="{609E0DB1-1F55-4F21-9ECC-4D20413DDC70}"/>
                </a:ext>
              </a:extLst>
            </p:cNvPr>
            <p:cNvGrpSpPr>
              <a:grpSpLocks/>
            </p:cNvGrpSpPr>
            <p:nvPr/>
          </p:nvGrpSpPr>
          <p:grpSpPr bwMode="auto">
            <a:xfrm>
              <a:off x="2720" y="2284"/>
              <a:ext cx="2631" cy="1645"/>
              <a:chOff x="2720" y="2284"/>
              <a:chExt cx="2631" cy="1645"/>
            </a:xfrm>
          </p:grpSpPr>
          <p:sp>
            <p:nvSpPr>
              <p:cNvPr id="53" name="Text Box 96">
                <a:extLst>
                  <a:ext uri="{FF2B5EF4-FFF2-40B4-BE49-F238E27FC236}">
                    <a16:creationId xmlns:a16="http://schemas.microsoft.com/office/drawing/2014/main" id="{802D231F-44FA-4D0E-AC41-42B43D95727B}"/>
                  </a:ext>
                </a:extLst>
              </p:cNvPr>
              <p:cNvSpPr txBox="1">
                <a:spLocks noChangeArrowheads="1"/>
              </p:cNvSpPr>
              <p:nvPr/>
            </p:nvSpPr>
            <p:spPr bwMode="auto">
              <a:xfrm>
                <a:off x="3369" y="2284"/>
                <a:ext cx="8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r>
                  <a:rPr lang="en-GB" sz="1600" b="1" i="1" dirty="0">
                    <a:solidFill>
                      <a:schemeClr val="accent1"/>
                    </a:solidFill>
                    <a:latin typeface="+mn-lt"/>
                  </a:rPr>
                  <a:t>  Translation</a:t>
                </a:r>
                <a:endParaRPr lang="en-GB" sz="1600" b="1" dirty="0">
                  <a:solidFill>
                    <a:schemeClr val="accent1"/>
                  </a:solidFill>
                  <a:latin typeface="+mn-lt"/>
                </a:endParaRPr>
              </a:p>
            </p:txBody>
          </p:sp>
          <p:sp>
            <p:nvSpPr>
              <p:cNvPr id="54" name="Text Box 98">
                <a:extLst>
                  <a:ext uri="{FF2B5EF4-FFF2-40B4-BE49-F238E27FC236}">
                    <a16:creationId xmlns:a16="http://schemas.microsoft.com/office/drawing/2014/main" id="{0CC32C38-D369-4AED-A6A2-89F7AA5B0C5E}"/>
                  </a:ext>
                </a:extLst>
              </p:cNvPr>
              <p:cNvSpPr txBox="1">
                <a:spLocks noChangeArrowheads="1"/>
              </p:cNvSpPr>
              <p:nvPr/>
            </p:nvSpPr>
            <p:spPr bwMode="auto">
              <a:xfrm>
                <a:off x="2720" y="2524"/>
                <a:ext cx="2617"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indent="-127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2746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10000"/>
                  </a:spcBef>
                  <a:spcAft>
                    <a:spcPct val="10000"/>
                  </a:spcAft>
                  <a:buClrTx/>
                  <a:buSzTx/>
                  <a:buFontTx/>
                  <a:buNone/>
                </a:pPr>
                <a:r>
                  <a:rPr lang="en-GB" sz="1600" b="1" dirty="0">
                    <a:solidFill>
                      <a:sysClr val="windowText" lastClr="000000"/>
                    </a:solidFill>
                    <a:latin typeface="+mn-lt"/>
                  </a:rPr>
                  <a:t>                    </a:t>
                </a:r>
                <a:r>
                  <a:rPr lang="en-GB" b="1" dirty="0">
                    <a:solidFill>
                      <a:sysClr val="windowText" lastClr="000000"/>
                    </a:solidFill>
                    <a:latin typeface="+mn-lt"/>
                  </a:rPr>
                  <a:t>Constraints</a:t>
                </a:r>
              </a:p>
              <a:p>
                <a:pPr lvl="1">
                  <a:spcBef>
                    <a:spcPct val="10000"/>
                  </a:spcBef>
                  <a:spcAft>
                    <a:spcPct val="10000"/>
                  </a:spcAft>
                  <a:buClr>
                    <a:srgbClr val="336600"/>
                  </a:buClr>
                  <a:buSzPct val="110000"/>
                  <a:buFont typeface="Wingdings" panose="05000000000000000000" pitchFamily="2" charset="2"/>
                  <a:buChar char="§"/>
                </a:pPr>
                <a:r>
                  <a:rPr lang="en-GB" sz="1600" dirty="0">
                    <a:solidFill>
                      <a:sysClr val="windowText" lastClr="000000"/>
                    </a:solidFill>
                    <a:latin typeface="+mn-lt"/>
                  </a:rPr>
                  <a:t>  Able to be molded</a:t>
                </a:r>
              </a:p>
              <a:p>
                <a:pPr lvl="1">
                  <a:spcBef>
                    <a:spcPct val="10000"/>
                  </a:spcBef>
                  <a:spcAft>
                    <a:spcPct val="10000"/>
                  </a:spcAft>
                  <a:buClr>
                    <a:srgbClr val="336600"/>
                  </a:buClr>
                  <a:buSzPct val="110000"/>
                  <a:buFont typeface="Wingdings" panose="05000000000000000000" pitchFamily="2" charset="2"/>
                  <a:buChar char="§"/>
                </a:pPr>
                <a:r>
                  <a:rPr lang="en-GB" sz="1600" dirty="0">
                    <a:solidFill>
                      <a:sysClr val="windowText" lastClr="000000"/>
                    </a:solidFill>
                    <a:latin typeface="+mn-lt"/>
                  </a:rPr>
                  <a:t>  Transparent  / translucent</a:t>
                </a:r>
              </a:p>
              <a:p>
                <a:pPr lvl="1">
                  <a:spcBef>
                    <a:spcPct val="10000"/>
                  </a:spcBef>
                  <a:spcAft>
                    <a:spcPct val="10000"/>
                  </a:spcAft>
                  <a:buClr>
                    <a:srgbClr val="336600"/>
                  </a:buClr>
                  <a:buSzPct val="110000"/>
                  <a:buFont typeface="Wingdings" panose="05000000000000000000" pitchFamily="2" charset="2"/>
                  <a:buChar char="§"/>
                </a:pPr>
                <a:r>
                  <a:rPr lang="en-GB" sz="1600" dirty="0">
                    <a:solidFill>
                      <a:sysClr val="windowText" lastClr="000000"/>
                    </a:solidFill>
                    <a:latin typeface="+mn-lt"/>
                  </a:rPr>
                  <a:t>  Able to contain pressure </a:t>
                </a:r>
                <a:endParaRPr lang="en-GB" sz="1600" b="1" dirty="0">
                  <a:solidFill>
                    <a:sysClr val="windowText" lastClr="000000"/>
                  </a:solidFill>
                  <a:latin typeface="+mn-lt"/>
                </a:endParaRPr>
              </a:p>
              <a:p>
                <a:pPr lvl="1">
                  <a:spcBef>
                    <a:spcPct val="10000"/>
                  </a:spcBef>
                  <a:spcAft>
                    <a:spcPct val="10000"/>
                  </a:spcAft>
                  <a:buClr>
                    <a:srgbClr val="336600"/>
                  </a:buClr>
                  <a:buSzPct val="110000"/>
                </a:pPr>
                <a:r>
                  <a:rPr lang="en-GB" b="1" dirty="0">
                    <a:latin typeface="+mn-lt"/>
                  </a:rPr>
                  <a:t>             Objectives</a:t>
                </a:r>
              </a:p>
              <a:p>
                <a:pPr lvl="1">
                  <a:spcBef>
                    <a:spcPct val="10000"/>
                  </a:spcBef>
                  <a:spcAft>
                    <a:spcPct val="10000"/>
                  </a:spcAft>
                  <a:buClr>
                    <a:srgbClr val="336600"/>
                  </a:buClr>
                  <a:buSzPct val="110000"/>
                  <a:buFont typeface="Wingdings" panose="05000000000000000000" pitchFamily="2" charset="2"/>
                  <a:buChar char="§"/>
                </a:pPr>
                <a:r>
                  <a:rPr lang="en-GB" sz="1600" b="1" dirty="0">
                    <a:solidFill>
                      <a:sysClr val="windowText" lastClr="000000"/>
                    </a:solidFill>
                    <a:latin typeface="+mn-lt"/>
                  </a:rPr>
                  <a:t>  </a:t>
                </a:r>
                <a:r>
                  <a:rPr lang="en-GB" sz="1600" dirty="0">
                    <a:solidFill>
                      <a:sysClr val="windowText" lastClr="000000"/>
                    </a:solidFill>
                    <a:latin typeface="+mn-lt"/>
                  </a:rPr>
                  <a:t>Minimize embodied energy of bottle</a:t>
                </a:r>
              </a:p>
              <a:p>
                <a:pPr lvl="1">
                  <a:spcBef>
                    <a:spcPct val="10000"/>
                  </a:spcBef>
                  <a:spcAft>
                    <a:spcPct val="10000"/>
                  </a:spcAft>
                  <a:buClr>
                    <a:srgbClr val="336600"/>
                  </a:buClr>
                  <a:buSzPct val="110000"/>
                  <a:buFont typeface="Wingdings" panose="05000000000000000000" pitchFamily="2" charset="2"/>
                  <a:buChar char="§"/>
                </a:pPr>
                <a:r>
                  <a:rPr lang="en-GB" sz="1600" dirty="0">
                    <a:solidFill>
                      <a:sysClr val="windowText" lastClr="000000"/>
                    </a:solidFill>
                    <a:latin typeface="+mn-lt"/>
                  </a:rPr>
                  <a:t>  Minimize material cost of bottle</a:t>
                </a:r>
                <a:endParaRPr lang="en-GB" sz="1600" b="1" dirty="0">
                  <a:solidFill>
                    <a:sysClr val="windowText" lastClr="000000"/>
                  </a:solidFill>
                  <a:latin typeface="+mn-lt"/>
                </a:endParaRPr>
              </a:p>
            </p:txBody>
          </p:sp>
          <p:sp>
            <p:nvSpPr>
              <p:cNvPr id="55" name="AutoShape 99">
                <a:extLst>
                  <a:ext uri="{FF2B5EF4-FFF2-40B4-BE49-F238E27FC236}">
                    <a16:creationId xmlns:a16="http://schemas.microsoft.com/office/drawing/2014/main" id="{20FCD18B-AF32-4914-B0AD-D1DC23CC7A69}"/>
                  </a:ext>
                </a:extLst>
              </p:cNvPr>
              <p:cNvSpPr>
                <a:spLocks noChangeArrowheads="1"/>
              </p:cNvSpPr>
              <p:nvPr/>
            </p:nvSpPr>
            <p:spPr bwMode="auto">
              <a:xfrm>
                <a:off x="2738" y="2489"/>
                <a:ext cx="2613" cy="1440"/>
              </a:xfrm>
              <a:prstGeom prst="roundRect">
                <a:avLst>
                  <a:gd name="adj" fmla="val 3111"/>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grpSp>
        <p:nvGrpSpPr>
          <p:cNvPr id="56" name="Group 58">
            <a:extLst>
              <a:ext uri="{FF2B5EF4-FFF2-40B4-BE49-F238E27FC236}">
                <a16:creationId xmlns:a16="http://schemas.microsoft.com/office/drawing/2014/main" id="{F1894908-6B37-404E-AE26-0301530BF4BC}"/>
              </a:ext>
            </a:extLst>
          </p:cNvPr>
          <p:cNvGrpSpPr>
            <a:grpSpLocks/>
          </p:cNvGrpSpPr>
          <p:nvPr/>
        </p:nvGrpSpPr>
        <p:grpSpPr bwMode="auto">
          <a:xfrm>
            <a:off x="3236920" y="982189"/>
            <a:ext cx="4775934" cy="1746250"/>
            <a:chOff x="3682168" y="936557"/>
            <a:chExt cx="4408236" cy="1746536"/>
          </a:xfrm>
        </p:grpSpPr>
        <p:sp>
          <p:nvSpPr>
            <p:cNvPr id="57" name="Rectangle 58">
              <a:extLst>
                <a:ext uri="{FF2B5EF4-FFF2-40B4-BE49-F238E27FC236}">
                  <a16:creationId xmlns:a16="http://schemas.microsoft.com/office/drawing/2014/main" id="{12594C68-B04D-4713-9C8D-5652326DAF2C}"/>
                </a:ext>
              </a:extLst>
            </p:cNvPr>
            <p:cNvSpPr>
              <a:spLocks noChangeArrowheads="1"/>
            </p:cNvSpPr>
            <p:nvPr/>
          </p:nvSpPr>
          <p:spPr bwMode="auto">
            <a:xfrm>
              <a:off x="3682168" y="1149629"/>
              <a:ext cx="368820" cy="1533464"/>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a:p>
              <a:endParaRPr lang="en-GB" dirty="0">
                <a:latin typeface="+mn-lt"/>
              </a:endParaRPr>
            </a:p>
            <a:p>
              <a:endParaRPr lang="en-GB" dirty="0">
                <a:latin typeface="+mn-lt"/>
              </a:endParaRPr>
            </a:p>
            <a:p>
              <a:endParaRPr lang="en-GB" dirty="0">
                <a:latin typeface="+mn-lt"/>
              </a:endParaRPr>
            </a:p>
          </p:txBody>
        </p:sp>
        <p:sp>
          <p:nvSpPr>
            <p:cNvPr id="58" name="Text Box 60">
              <a:extLst>
                <a:ext uri="{FF2B5EF4-FFF2-40B4-BE49-F238E27FC236}">
                  <a16:creationId xmlns:a16="http://schemas.microsoft.com/office/drawing/2014/main" id="{B31BFF41-77B9-4E03-96AB-0830B77FA0AC}"/>
                </a:ext>
              </a:extLst>
            </p:cNvPr>
            <p:cNvSpPr txBox="1">
              <a:spLocks noChangeArrowheads="1"/>
            </p:cNvSpPr>
            <p:nvPr/>
          </p:nvSpPr>
          <p:spPr bwMode="auto">
            <a:xfrm>
              <a:off x="7069784" y="936557"/>
              <a:ext cx="1020620" cy="6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2000" b="1" i="1" dirty="0">
                  <a:latin typeface="+mn-lt"/>
                </a:rPr>
                <a:t>Material</a:t>
              </a:r>
            </a:p>
            <a:p>
              <a:pPr algn="ctr">
                <a:spcBef>
                  <a:spcPct val="0"/>
                </a:spcBef>
                <a:spcAft>
                  <a:spcPct val="0"/>
                </a:spcAft>
              </a:pPr>
              <a:r>
                <a:rPr lang="en-GB" sz="1600" dirty="0">
                  <a:latin typeface="+mn-lt"/>
                </a:rPr>
                <a:t>dominates</a:t>
              </a:r>
            </a:p>
          </p:txBody>
        </p:sp>
      </p:grpSp>
      <p:grpSp>
        <p:nvGrpSpPr>
          <p:cNvPr id="59" name="Group 58">
            <a:extLst>
              <a:ext uri="{FF2B5EF4-FFF2-40B4-BE49-F238E27FC236}">
                <a16:creationId xmlns:a16="http://schemas.microsoft.com/office/drawing/2014/main" id="{48579607-0B08-4E59-A835-3C66B0F687D8}"/>
              </a:ext>
            </a:extLst>
          </p:cNvPr>
          <p:cNvGrpSpPr>
            <a:grpSpLocks/>
          </p:cNvGrpSpPr>
          <p:nvPr/>
        </p:nvGrpSpPr>
        <p:grpSpPr bwMode="auto">
          <a:xfrm>
            <a:off x="3363736" y="1582679"/>
            <a:ext cx="4197635" cy="975106"/>
            <a:chOff x="3953264" y="1572039"/>
            <a:chExt cx="4197559" cy="974310"/>
          </a:xfrm>
        </p:grpSpPr>
        <p:sp>
          <p:nvSpPr>
            <p:cNvPr id="60" name="Line Callout 2 57">
              <a:extLst>
                <a:ext uri="{FF2B5EF4-FFF2-40B4-BE49-F238E27FC236}">
                  <a16:creationId xmlns:a16="http://schemas.microsoft.com/office/drawing/2014/main" id="{0CBAFEFA-2459-4A0C-8762-8B503A0C6AA7}"/>
                </a:ext>
              </a:extLst>
            </p:cNvPr>
            <p:cNvSpPr>
              <a:spLocks/>
            </p:cNvSpPr>
            <p:nvPr/>
          </p:nvSpPr>
          <p:spPr bwMode="auto">
            <a:xfrm>
              <a:off x="6837875" y="1671636"/>
              <a:ext cx="1312948" cy="874713"/>
            </a:xfrm>
            <a:prstGeom prst="borderCallout2">
              <a:avLst>
                <a:gd name="adj1" fmla="val 42736"/>
                <a:gd name="adj2" fmla="val -8333"/>
                <a:gd name="adj3" fmla="val 42911"/>
                <a:gd name="adj4" fmla="val 19"/>
                <a:gd name="adj5" fmla="val 327"/>
                <a:gd name="adj6" fmla="val -208077"/>
              </a:avLst>
            </a:prstGeom>
            <a:solidFill>
              <a:schemeClr val="bg1"/>
            </a:solidFill>
            <a:ln w="28575">
              <a:solidFill>
                <a:schemeClr val="tx2"/>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b="1" i="1" dirty="0">
                  <a:latin typeface="+mn-lt"/>
                </a:rPr>
                <a:t>Minimize embodied energy</a:t>
              </a:r>
            </a:p>
          </p:txBody>
        </p:sp>
        <p:sp>
          <p:nvSpPr>
            <p:cNvPr id="61" name="Oval 61">
              <a:extLst>
                <a:ext uri="{FF2B5EF4-FFF2-40B4-BE49-F238E27FC236}">
                  <a16:creationId xmlns:a16="http://schemas.microsoft.com/office/drawing/2014/main" id="{922718B0-850A-4730-A852-EE22D8ED8DAF}"/>
                </a:ext>
              </a:extLst>
            </p:cNvPr>
            <p:cNvSpPr>
              <a:spLocks noChangeArrowheads="1"/>
            </p:cNvSpPr>
            <p:nvPr/>
          </p:nvSpPr>
          <p:spPr bwMode="auto">
            <a:xfrm>
              <a:off x="3953264" y="1572039"/>
              <a:ext cx="159099" cy="165666"/>
            </a:xfrm>
            <a:prstGeom prst="ellipse">
              <a:avLst/>
            </a:prstGeom>
            <a:solidFill>
              <a:schemeClr val="bg1"/>
            </a:solidFill>
            <a:ln w="38100" algn="ctr">
              <a:solidFill>
                <a:schemeClr val="tx2"/>
              </a:solidFill>
              <a:round/>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grpSp>
      <p:pic>
        <p:nvPicPr>
          <p:cNvPr id="62" name="Picture 97">
            <a:extLst>
              <a:ext uri="{FF2B5EF4-FFF2-40B4-BE49-F238E27FC236}">
                <a16:creationId xmlns:a16="http://schemas.microsoft.com/office/drawing/2014/main" id="{83952516-527B-CCF0-400E-B32FE1DB1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668" y="799814"/>
            <a:ext cx="685800" cy="14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2025-AER-Ansys Endorsed-PPT-Template-Internal</Template>
  <TotalTime>8</TotalTime>
  <Words>7175</Words>
  <Application>Microsoft Office PowerPoint</Application>
  <PresentationFormat>Widescreen</PresentationFormat>
  <Paragraphs>824</Paragraphs>
  <Slides>37</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Wingdings</vt:lpstr>
      <vt:lpstr>Times New Roman</vt:lpstr>
      <vt:lpstr>Calibri</vt:lpstr>
      <vt:lpstr>Courier New</vt:lpstr>
      <vt:lpstr>Ansys - Slide Master</vt:lpstr>
      <vt:lpstr>Equation</vt:lpstr>
      <vt:lpstr>PowerPoint Presentation</vt:lpstr>
      <vt:lpstr>Learning objectives for this lecture unit</vt:lpstr>
      <vt:lpstr>Agenda</vt:lpstr>
      <vt:lpstr>Typical data records show eco-properties too</vt:lpstr>
      <vt:lpstr>Life-cycles and eco-informed design</vt:lpstr>
      <vt:lpstr>Materials for crash barriers – two important strategies </vt:lpstr>
      <vt:lpstr>Static barrier: the Performance Index directly as bar chart</vt:lpstr>
      <vt:lpstr>Mobile barrier: the Performance Index directly as bar chart</vt:lpstr>
      <vt:lpstr>Eco-selection for a fizzy drink bottle</vt:lpstr>
      <vt:lpstr>Modeling the bottle</vt:lpstr>
      <vt:lpstr>Selection to minimize embodied energy</vt:lpstr>
      <vt:lpstr>Selection to minimize cost</vt:lpstr>
      <vt:lpstr>Trade-off plot</vt:lpstr>
      <vt:lpstr>The product life-cycle in detail – 4 phases in first life (cradle-grave)</vt:lpstr>
      <vt:lpstr>Life cycle assessment (LCA) </vt:lpstr>
      <vt:lpstr>Life cycle assessment (LCA) vs Life-cycle Inventory (LCI) </vt:lpstr>
      <vt:lpstr>Design guidance vs product assessment</vt:lpstr>
      <vt:lpstr>Life-cycle overview – Example: Jug Kettle</vt:lpstr>
      <vt:lpstr>Ansys Granta EduPack software Eco Audit Tool</vt:lpstr>
      <vt:lpstr>The Eco Audit input interface at Level 2</vt:lpstr>
      <vt:lpstr>Eco Audit output for design</vt:lpstr>
      <vt:lpstr>Eco Audit output for design</vt:lpstr>
      <vt:lpstr>Eco-informed selection: the strategy</vt:lpstr>
      <vt:lpstr>A closer look at Product disposal and End-of-life – phase 4</vt:lpstr>
      <vt:lpstr>Add your own records, based on existing ones, to Eco Audit </vt:lpstr>
      <vt:lpstr>Both custom Materials and Processes can be included in Eco Audit</vt:lpstr>
      <vt:lpstr>Glass bottle with cap: Step 1.  Material and process energy / CO2</vt:lpstr>
      <vt:lpstr>Glass bottle with cap: Step 2.  Material and process energy / CO2</vt:lpstr>
      <vt:lpstr>Step 3. Transport</vt:lpstr>
      <vt:lpstr>Step 4. Use phase – static mode</vt:lpstr>
      <vt:lpstr>New example. Bottled water in PET (100 units)</vt:lpstr>
      <vt:lpstr>Change the materials</vt:lpstr>
      <vt:lpstr>Actions and comparisons</vt:lpstr>
      <vt:lpstr>The Enhanced Eco Audit tool</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2025-08-26T16:51:32Z</dcterms:created>
  <dcterms:modified xsi:type="dcterms:W3CDTF">2025-08-26T16:59:45Z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