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311" r:id="rId5"/>
    <p:sldId id="285" r:id="rId6"/>
    <p:sldId id="312"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13" r:id="rId29"/>
    <p:sldId id="310"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312013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Stiffness vs Density</a:t>
            </a:r>
          </a:p>
          <a:p>
            <a:pPr algn="ctr" defTabSz="882213">
              <a:defRPr/>
            </a:pPr>
            <a:endParaRPr lang="en-GB" sz="1200" b="1" i="1">
              <a:solidFill>
                <a:srgbClr val="000000"/>
              </a:solidFill>
              <a:latin typeface="Arial" charset="0"/>
              <a:cs typeface="Arial" charset="0"/>
            </a:endParaRPr>
          </a:p>
          <a:p>
            <a:pPr defTabSz="882213">
              <a:defRPr/>
            </a:pPr>
            <a:r>
              <a:rPr lang="en-GB" sz="1200">
                <a:latin typeface="Arial" charset="0"/>
                <a:cs typeface="Arial" charset="0"/>
              </a:rPr>
              <a:t>Materials have many properties. Think of them as the axes of a multi-dimensional </a:t>
            </a:r>
            <a:r>
              <a:rPr lang="en-GB" sz="1200" b="1">
                <a:solidFill>
                  <a:srgbClr val="CC0000"/>
                </a:solidFill>
                <a:latin typeface="Arial" charset="0"/>
                <a:cs typeface="Arial" charset="0"/>
              </a:rPr>
              <a:t>material-property space.</a:t>
            </a:r>
            <a:r>
              <a:rPr lang="en-GB" sz="1200">
                <a:latin typeface="Arial" charset="0"/>
                <a:cs typeface="Arial" charset="0"/>
              </a:rPr>
              <a:t> The property charts are sections through this space. Here is the familiar E-</a:t>
            </a:r>
            <a:r>
              <a:rPr lang="el-GR" sz="1200">
                <a:latin typeface="Arial" charset="0"/>
                <a:cs typeface="Times New Roman" pitchFamily="18" charset="0"/>
              </a:rPr>
              <a:t>ρ</a:t>
            </a:r>
            <a:r>
              <a:rPr lang="en-GB" sz="1200">
                <a:latin typeface="Arial" charset="0"/>
                <a:cs typeface="Times New Roman" pitchFamily="18" charset="0"/>
              </a:rPr>
              <a:t> section. Any such section has areas that are filled with materials and areas that are empty: </a:t>
            </a:r>
            <a:r>
              <a:rPr lang="en-GB" sz="1200" b="1">
                <a:solidFill>
                  <a:srgbClr val="CC0000"/>
                </a:solidFill>
                <a:latin typeface="Arial" charset="0"/>
                <a:cs typeface="Times New Roman" pitchFamily="18" charset="0"/>
              </a:rPr>
              <a:t>holes.</a:t>
            </a:r>
            <a:r>
              <a:rPr lang="en-GB" sz="1200">
                <a:latin typeface="Arial" charset="0"/>
                <a:cs typeface="Times New Roman" pitchFamily="18" charset="0"/>
              </a:rPr>
              <a:t> Two are shown here.</a:t>
            </a:r>
            <a:r>
              <a:rPr lang="en-GB" sz="1200">
                <a:latin typeface="Arial" charset="0"/>
                <a:cs typeface="Arial" charset="0"/>
              </a:rPr>
              <a:t> Is anything to be gained by developing materials (or material-combinations) that lie in these holes? The material indices show where this is profitable. A grid of lines of one index – E/</a:t>
            </a:r>
            <a:r>
              <a:rPr lang="el-GR" sz="1200">
                <a:latin typeface="Arial" charset="0"/>
                <a:cs typeface="Times New Roman" pitchFamily="18" charset="0"/>
              </a:rPr>
              <a:t>ρ</a:t>
            </a:r>
            <a:r>
              <a:rPr lang="en-GB" sz="1200">
                <a:latin typeface="Arial" charset="0"/>
                <a:cs typeface="Times New Roman" pitchFamily="18" charset="0"/>
              </a:rPr>
              <a:t> – is plotted on this chart. If the filled areas can be expanded in the direction of the arrow (i.e. to greater values of </a:t>
            </a:r>
            <a:r>
              <a:rPr lang="en-GB" sz="1200">
                <a:latin typeface="Arial" charset="0"/>
                <a:cs typeface="Arial" charset="0"/>
              </a:rPr>
              <a:t>E/</a:t>
            </a:r>
            <a:r>
              <a:rPr lang="el-GR" sz="1200">
                <a:latin typeface="Arial" charset="0"/>
                <a:cs typeface="Times New Roman" pitchFamily="18" charset="0"/>
              </a:rPr>
              <a:t>ρ</a:t>
            </a:r>
            <a:r>
              <a:rPr lang="en-GB" sz="1200">
                <a:latin typeface="Arial" charset="0"/>
                <a:cs typeface="Times New Roman" pitchFamily="18" charset="0"/>
              </a:rPr>
              <a:t> ) it will enable lighter, stiffer structures to be made. The arrow lies normal to the index lines. It defines a </a:t>
            </a:r>
            <a:r>
              <a:rPr lang="en-GB" sz="1200" b="1">
                <a:solidFill>
                  <a:srgbClr val="CC0000"/>
                </a:solidFill>
                <a:latin typeface="Arial" charset="0"/>
                <a:cs typeface="Times New Roman" pitchFamily="18" charset="0"/>
              </a:rPr>
              <a:t>vector for material development.</a:t>
            </a:r>
            <a:endParaRPr lang="el-GR" sz="1200" b="1">
              <a:solidFill>
                <a:srgbClr val="CC0000"/>
              </a:solidFill>
              <a:latin typeface="Arial" charset="0"/>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50370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Stiffness vs Density</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How much further can this filling go? There are some </a:t>
            </a:r>
            <a:r>
              <a:rPr lang="en-GB" sz="1200" b="1">
                <a:solidFill>
                  <a:srgbClr val="CC0000"/>
                </a:solidFill>
                <a:latin typeface="Arial" charset="0"/>
                <a:cs typeface="Arial" charset="0"/>
              </a:rPr>
              <a:t>fundamental limits</a:t>
            </a:r>
            <a:r>
              <a:rPr lang="en-GB" sz="1200">
                <a:latin typeface="Arial" charset="0"/>
                <a:cs typeface="Arial" charset="0"/>
              </a:rPr>
              <a:t>, sketched here. Limits on density are set by the mass of and size of atoms. Osmium (density 22,500 kg/m</a:t>
            </a:r>
            <a:r>
              <a:rPr lang="en-GB" sz="1200" baseline="30000">
                <a:latin typeface="Arial" charset="0"/>
                <a:cs typeface="Arial" charset="0"/>
              </a:rPr>
              <a:t>3</a:t>
            </a:r>
            <a:r>
              <a:rPr lang="en-GB" sz="1200">
                <a:latin typeface="Arial" charset="0"/>
                <a:cs typeface="Arial" charset="0"/>
              </a:rPr>
              <a:t> ) is the element with the highest density that is stable and solid at room temperature. Lithium (density 535 kg/m</a:t>
            </a:r>
            <a:r>
              <a:rPr lang="en-GB" sz="1200" baseline="30000">
                <a:latin typeface="Arial" charset="0"/>
                <a:cs typeface="Arial" charset="0"/>
              </a:rPr>
              <a:t>3</a:t>
            </a:r>
            <a:r>
              <a:rPr lang="en-GB" sz="1200">
                <a:latin typeface="Arial" charset="0"/>
                <a:cs typeface="Arial" charset="0"/>
              </a:rPr>
              <a:t> ) is the element with the lowest. A “solid” with a density lower than lithium is porous: a foam or a lattice. The limit on strength is set by the breaking load and packing density of atomic bonds – this, too, can be quantified.</a:t>
            </a:r>
          </a:p>
          <a:p>
            <a:endParaRPr lang="en-GB" sz="1200">
              <a:latin typeface="Arial" charset="0"/>
              <a:cs typeface="Arial" charset="0"/>
            </a:endParaRPr>
          </a:p>
          <a:p>
            <a:r>
              <a:rPr lang="en-GB" sz="1200">
                <a:latin typeface="Arial" charset="0"/>
                <a:cs typeface="Arial" charset="0"/>
              </a:rPr>
              <a:t>Thus, some parts of material property space are accessible, others are not. The figure shows that there remain some unfilled regions of this section that, in principle, could be filled.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141884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Strength vs Density</a:t>
            </a:r>
          </a:p>
          <a:p>
            <a:pPr algn="ctr" defTabSz="882213">
              <a:defRPr/>
            </a:pPr>
            <a:endParaRPr lang="en-GB" sz="1200" b="1" i="1">
              <a:solidFill>
                <a:srgbClr val="000000"/>
              </a:solidFill>
              <a:latin typeface="Arial" charset="0"/>
              <a:cs typeface="Arial" charset="0"/>
            </a:endParaRPr>
          </a:p>
          <a:p>
            <a:r>
              <a:rPr lang="en-GB" sz="1200">
                <a:latin typeface="Arial" charset="0"/>
              </a:rPr>
              <a:t>This is the Strength-Density chart. Like the Modulus-Density chart, part of the space is filled by materials and part is not.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329913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Strength vs Density</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Thus some parts of the Strength-Density space are accessible, others are not. The figure suggests that there remain some unfilled regions of this section that, in principle, could be filled.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333653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Hybrids</a:t>
            </a:r>
          </a:p>
          <a:p>
            <a:pPr algn="ctr"/>
            <a:endParaRPr lang="en-GB" b="1" i="1"/>
          </a:p>
          <a:p>
            <a:r>
              <a:rPr lang="en-GB"/>
              <a:t>This image summarizes the families of materials, with examples, that make up hybrids: Metals Polymers, Elastomers, Ceramics and Glasses. A number of design variables will determine the properties of the resulting hybrid material. Mainly composition, microstructural parameters and architecture.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389676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000000"/>
                </a:solidFill>
                <a:latin typeface="Arial" charset="0"/>
                <a:cs typeface="Arial" charset="0"/>
              </a:rPr>
              <a:t>Pros and Cons of hybrids</a:t>
            </a:r>
          </a:p>
          <a:p>
            <a:pPr algn="ctr"/>
            <a:endParaRPr lang="en-US" sz="1200" b="1" i="1">
              <a:solidFill>
                <a:srgbClr val="000000"/>
              </a:solidFill>
              <a:latin typeface="Arial" charset="0"/>
              <a:cs typeface="Arial" charset="0"/>
            </a:endParaRPr>
          </a:p>
          <a:p>
            <a:pPr algn="l"/>
            <a:r>
              <a:rPr lang="en-US" sz="1200" b="0" i="0">
                <a:solidFill>
                  <a:srgbClr val="000000"/>
                </a:solidFill>
                <a:latin typeface="Arial" charset="0"/>
                <a:cs typeface="Arial" charset="0"/>
              </a:rPr>
              <a:t>Hybrids are combinations of two or more materials, with the aim to benefit from the attractive properties of each material and minimize their drawbacks. As such, we can say little about their composition, which is determined by their components. But of those man-made hybrids used in engineering, the most familiar are composited in which a polymer matrix is reinforced by fivers of glass, carbon or Kevlar.</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195889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The Design-driven approach</a:t>
            </a:r>
          </a:p>
          <a:p>
            <a:pPr algn="ctr"/>
            <a:endParaRPr lang="en-GB" sz="1200" b="1" i="1">
              <a:latin typeface="Arial" charset="0"/>
              <a:cs typeface="Arial" charset="0"/>
            </a:endParaRPr>
          </a:p>
          <a:p>
            <a:r>
              <a:rPr lang="en-GB" sz="1200">
                <a:latin typeface="Arial" charset="0"/>
                <a:cs typeface="Arial" charset="0"/>
              </a:rPr>
              <a:t>Here is an example of a section with an enormous hole. How could materials be created to fill it? The traditional routes of materials science are not much help: alloy development cannot lower Young’s modulus of metallic conductors much below 10 GPa; and making new polymer compositions or blends cannot increase the thermal conductivity above about 1 W/</a:t>
            </a:r>
            <a:r>
              <a:rPr lang="en-GB" sz="1200" err="1">
                <a:latin typeface="Arial" charset="0"/>
                <a:cs typeface="Arial" charset="0"/>
              </a:rPr>
              <a:t>m.K</a:t>
            </a:r>
            <a:r>
              <a:rPr lang="en-GB" sz="1200">
                <a:latin typeface="Arial" charset="0"/>
                <a:cs typeface="Arial" charset="0"/>
              </a:rPr>
              <a:t>.</a:t>
            </a:r>
          </a:p>
          <a:p>
            <a:endParaRPr lang="en-GB" sz="1200">
              <a:latin typeface="Arial" charset="0"/>
              <a:cs typeface="Arial" charset="0"/>
            </a:endParaRPr>
          </a:p>
          <a:p>
            <a:r>
              <a:rPr lang="en-GB" sz="1200">
                <a:latin typeface="Arial" charset="0"/>
                <a:cs typeface="Arial" charset="0"/>
              </a:rPr>
              <a:t>The answer is to make </a:t>
            </a:r>
            <a:r>
              <a:rPr lang="en-GB" sz="1200" b="1">
                <a:solidFill>
                  <a:srgbClr val="CC0000"/>
                </a:solidFill>
                <a:latin typeface="Arial" charset="0"/>
                <a:cs typeface="Arial" charset="0"/>
              </a:rPr>
              <a:t>hybrids</a:t>
            </a:r>
            <a:r>
              <a:rPr lang="en-GB" sz="1200">
                <a:latin typeface="Arial" charset="0"/>
                <a:cs typeface="Arial" charset="0"/>
              </a:rPr>
              <a:t>: mixtures of two materials in a configuration and relative fraction that gives both low modulus and high conductivity.</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a:p>
        </p:txBody>
      </p:sp>
    </p:spTree>
    <p:extLst>
      <p:ext uri="{BB962C8B-B14F-4D97-AF65-F5344CB8AC3E}">
        <p14:creationId xmlns:p14="http://schemas.microsoft.com/office/powerpoint/2010/main" val="401111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Structural hybrids and composites</a:t>
            </a:r>
          </a:p>
          <a:p>
            <a:pPr algn="ctr"/>
            <a:endParaRPr lang="en-GB" b="1" i="1"/>
          </a:p>
          <a:p>
            <a:r>
              <a:rPr lang="en-GB"/>
              <a:t>A number of established structures with well-known models for estimating resulting properties are available.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24818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Strategies for design</a:t>
            </a:r>
          </a:p>
          <a:p>
            <a:pPr algn="ctr"/>
            <a:endParaRPr lang="en-GB" sz="1200" b="1" i="1">
              <a:latin typeface="Arial" charset="0"/>
              <a:cs typeface="Arial" charset="0"/>
            </a:endParaRPr>
          </a:p>
          <a:p>
            <a:r>
              <a:rPr lang="en-GB" sz="1200">
                <a:latin typeface="Arial" charset="0"/>
                <a:cs typeface="Arial" charset="0"/>
              </a:rPr>
              <a:t>Traditional approaches to optimizing components for structural applications, there have followed two paths.</a:t>
            </a:r>
          </a:p>
          <a:p>
            <a:pPr>
              <a:buClr>
                <a:srgbClr val="CC0000"/>
              </a:buClr>
              <a:buSzPct val="115000"/>
              <a:buFont typeface="Wingdings" pitchFamily="2" charset="2"/>
              <a:buChar char="§"/>
            </a:pPr>
            <a:r>
              <a:rPr lang="en-GB" sz="1200">
                <a:latin typeface="Arial" charset="0"/>
                <a:cs typeface="Arial" charset="0"/>
              </a:rPr>
              <a:t> The approach of </a:t>
            </a:r>
            <a:r>
              <a:rPr lang="en-GB" sz="1200" b="1">
                <a:solidFill>
                  <a:srgbClr val="CC0000"/>
                </a:solidFill>
                <a:latin typeface="Arial" charset="0"/>
                <a:cs typeface="Arial" charset="0"/>
              </a:rPr>
              <a:t>materials science</a:t>
            </a:r>
            <a:r>
              <a:rPr lang="en-GB" sz="1200">
                <a:latin typeface="Arial" charset="0"/>
                <a:cs typeface="Arial" charset="0"/>
              </a:rPr>
              <a:t>: material development to improve the intrinsic properties.</a:t>
            </a:r>
          </a:p>
          <a:p>
            <a:pPr>
              <a:buClr>
                <a:srgbClr val="CC0000"/>
              </a:buClr>
              <a:buSzPct val="115000"/>
              <a:buFont typeface="Wingdings" pitchFamily="2" charset="2"/>
              <a:buChar char="§"/>
            </a:pPr>
            <a:r>
              <a:rPr lang="en-GB" sz="1200">
                <a:latin typeface="Arial" charset="0"/>
                <a:cs typeface="Arial" charset="0"/>
              </a:rPr>
              <a:t> The approach of </a:t>
            </a:r>
            <a:r>
              <a:rPr lang="en-GB" sz="1200" b="1">
                <a:solidFill>
                  <a:srgbClr val="CC0000"/>
                </a:solidFill>
                <a:latin typeface="Arial" charset="0"/>
                <a:cs typeface="Arial" charset="0"/>
              </a:rPr>
              <a:t>mechanics</a:t>
            </a:r>
            <a:r>
              <a:rPr lang="en-GB" sz="1200">
                <a:latin typeface="Arial" charset="0"/>
                <a:cs typeface="Arial" charset="0"/>
              </a:rPr>
              <a:t>: to assume a set of intrinsic properties and optimize the geometry .</a:t>
            </a:r>
          </a:p>
          <a:p>
            <a:pPr>
              <a:buClr>
                <a:srgbClr val="CC0000"/>
              </a:buClr>
              <a:buSzPct val="115000"/>
              <a:buFont typeface="Wingdings" pitchFamily="2" charset="2"/>
              <a:buNone/>
            </a:pPr>
            <a:endParaRPr lang="en-GB" sz="1200">
              <a:latin typeface="Arial" charset="0"/>
              <a:cs typeface="Arial" charset="0"/>
            </a:endParaRPr>
          </a:p>
          <a:p>
            <a:pPr>
              <a:buClr>
                <a:srgbClr val="CC0000"/>
              </a:buClr>
              <a:buSzPct val="115000"/>
              <a:buFont typeface="Wingdings" pitchFamily="2" charset="2"/>
              <a:buNone/>
            </a:pPr>
            <a:r>
              <a:rPr lang="en-GB" sz="1200">
                <a:latin typeface="Arial" charset="0"/>
                <a:cs typeface="Arial" charset="0"/>
              </a:rPr>
              <a:t>To these we add a third: that of adapting the techniques of textile technology to exploit the exceptional properties of thin </a:t>
            </a:r>
            <a:r>
              <a:rPr lang="en-GB" sz="1200" err="1">
                <a:latin typeface="Arial" charset="0"/>
                <a:cs typeface="Arial" charset="0"/>
              </a:rPr>
              <a:t>fibers</a:t>
            </a:r>
            <a:r>
              <a:rPr lang="en-GB" sz="1200">
                <a:latin typeface="Arial" charset="0"/>
                <a:cs typeface="Arial" charset="0"/>
              </a:rPr>
              <a: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a:p>
        </p:txBody>
      </p:sp>
    </p:spTree>
    <p:extLst>
      <p:ext uri="{BB962C8B-B14F-4D97-AF65-F5344CB8AC3E}">
        <p14:creationId xmlns:p14="http://schemas.microsoft.com/office/powerpoint/2010/main" val="225168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Deformation modes</a:t>
            </a:r>
          </a:p>
          <a:p>
            <a:pPr algn="ctr"/>
            <a:endParaRPr lang="en-GB" sz="1200" b="1" i="1">
              <a:latin typeface="Arial" charset="0"/>
              <a:cs typeface="Arial" charset="0"/>
            </a:endParaRPr>
          </a:p>
          <a:p>
            <a:r>
              <a:rPr lang="en-GB" sz="1200">
                <a:latin typeface="Arial" charset="0"/>
                <a:cs typeface="Arial" charset="0"/>
              </a:rPr>
              <a:t>This frame explains the difference between bend and stretch-dominated structures. Maxwell’s equations (not shown) could be used to express the condition for stretch dominated behaviour. Stretch dominant structures are much stiffer and stronger that those that are bending dominated.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218740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357343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Cellular and lattice structures</a:t>
            </a:r>
          </a:p>
          <a:p>
            <a:pPr algn="ctr"/>
            <a:endParaRPr lang="en-GB" sz="1200" b="1" i="1">
              <a:latin typeface="Arial" charset="0"/>
              <a:cs typeface="Arial" charset="0"/>
            </a:endParaRPr>
          </a:p>
          <a:p>
            <a:r>
              <a:rPr lang="en-GB" sz="1200">
                <a:latin typeface="Arial" charset="0"/>
                <a:cs typeface="Arial" charset="0"/>
              </a:rPr>
              <a:t>Foams and lattices, when on a small scale, can be thought of as “materials”, just as we think of wood as a material. Their mechanical properties – stiffness, strength, toughness etc – depend critically on the connectivity of the lattice.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404108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553" indent="-220553" algn="ctr"/>
            <a:r>
              <a:rPr lang="en-GB" sz="1200" b="1" i="1">
                <a:latin typeface="Arial" charset="0"/>
                <a:cs typeface="Arial" charset="0"/>
              </a:rPr>
              <a:t>Inspiration from textiles</a:t>
            </a:r>
          </a:p>
          <a:p>
            <a:pPr marL="220553" indent="-220553" algn="ctr"/>
            <a:endParaRPr lang="en-GB" sz="1200" b="1" i="1">
              <a:latin typeface="Arial" charset="0"/>
              <a:cs typeface="Arial" charset="0"/>
            </a:endParaRPr>
          </a:p>
          <a:p>
            <a:pPr marL="220553" indent="-220553"/>
            <a:r>
              <a:rPr lang="en-GB" sz="1200">
                <a:latin typeface="Arial" charset="0"/>
                <a:cs typeface="Arial" charset="0"/>
              </a:rPr>
              <a:t>These are examples of combining textile technology with mechanics and material. </a:t>
            </a:r>
          </a:p>
          <a:p>
            <a:pPr marL="220553" indent="-220553"/>
            <a:endParaRPr lang="en-GB" sz="1200">
              <a:latin typeface="Arial" charset="0"/>
              <a:cs typeface="Arial" charset="0"/>
            </a:endParaRPr>
          </a:p>
          <a:p>
            <a:pPr marL="220553" indent="-220553">
              <a:buFontTx/>
              <a:buAutoNum type="alphaLcParenBoth"/>
            </a:pPr>
            <a:r>
              <a:rPr lang="en-GB" sz="1200">
                <a:latin typeface="Arial" charset="0"/>
                <a:cs typeface="Arial" charset="0"/>
              </a:rPr>
              <a:t>Carbon </a:t>
            </a:r>
            <a:r>
              <a:rPr lang="en-GB" sz="1200" err="1">
                <a:latin typeface="Arial" charset="0"/>
                <a:cs typeface="Arial" charset="0"/>
              </a:rPr>
              <a:t>fiber</a:t>
            </a:r>
            <a:r>
              <a:rPr lang="en-GB" sz="1200">
                <a:latin typeface="Arial" charset="0"/>
                <a:cs typeface="Arial" charset="0"/>
              </a:rPr>
              <a:t> weave formed to a stiff composite shell</a:t>
            </a:r>
          </a:p>
          <a:p>
            <a:pPr marL="220553" indent="-220553">
              <a:buFontTx/>
              <a:buAutoNum type="alphaLcParenBoth"/>
            </a:pPr>
            <a:endParaRPr lang="en-GB" sz="1200">
              <a:latin typeface="Arial" charset="0"/>
              <a:cs typeface="Arial" charset="0"/>
            </a:endParaRPr>
          </a:p>
          <a:p>
            <a:pPr marL="220553" indent="-220553">
              <a:buFontTx/>
              <a:buAutoNum type="alphaLcParenBoth"/>
            </a:pPr>
            <a:r>
              <a:rPr lang="en-GB" sz="1200">
                <a:latin typeface="Arial" charset="0"/>
                <a:cs typeface="Arial" charset="0"/>
              </a:rPr>
              <a:t>Examples of 3-D weaving now being adapted to advanced composite design</a:t>
            </a:r>
          </a:p>
          <a:p>
            <a:pPr marL="220553" indent="-220553">
              <a:buFontTx/>
              <a:buAutoNum type="alphaLcParenBoth"/>
            </a:pPr>
            <a:endParaRPr lang="en-GB" sz="1200">
              <a:latin typeface="Arial" charset="0"/>
              <a:cs typeface="Arial" charset="0"/>
            </a:endParaRPr>
          </a:p>
          <a:p>
            <a:pPr marL="220553" indent="-220553">
              <a:buFontTx/>
              <a:buAutoNum type="alphaLcParenBoth"/>
            </a:pPr>
            <a:r>
              <a:rPr lang="en-GB" sz="1200">
                <a:latin typeface="Arial" charset="0"/>
                <a:cs typeface="Arial" charset="0"/>
              </a:rPr>
              <a:t>A Kagome lattice with a structure derived from a textile weave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212434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Specific stiffness</a:t>
            </a:r>
          </a:p>
          <a:p>
            <a:pPr algn="ctr"/>
            <a:endParaRPr lang="en-GB" sz="1200" b="1" i="1">
              <a:latin typeface="Arial" charset="0"/>
              <a:cs typeface="Arial" charset="0"/>
            </a:endParaRPr>
          </a:p>
          <a:p>
            <a:r>
              <a:rPr lang="en-GB" sz="1200">
                <a:latin typeface="Arial" charset="0"/>
                <a:cs typeface="Arial" charset="0"/>
              </a:rPr>
              <a:t>Almost all foams are bending dominated. Their value of E/</a:t>
            </a:r>
            <a:r>
              <a:rPr lang="el-GR" sz="1200">
                <a:latin typeface="Arial" charset="0"/>
                <a:cs typeface="Arial" charset="0"/>
              </a:rPr>
              <a:t>ρ</a:t>
            </a:r>
            <a:r>
              <a:rPr lang="en-GB" sz="1200">
                <a:latin typeface="Arial" charset="0"/>
                <a:cs typeface="Arial" charset="0"/>
              </a:rPr>
              <a:t> are not exceptional. The E/</a:t>
            </a:r>
            <a:r>
              <a:rPr lang="el-GR" sz="1200">
                <a:latin typeface="Arial" charset="0"/>
                <a:cs typeface="Arial" charset="0"/>
              </a:rPr>
              <a:t>ρ</a:t>
            </a:r>
            <a:r>
              <a:rPr lang="en-GB" sz="1200">
                <a:latin typeface="Arial" charset="0"/>
                <a:cs typeface="Arial" charset="0"/>
              </a:rPr>
              <a:t> values for stretch-dominated lattices, by contrast, lie in the hole – they are exceptional. The frame illustrates the areas occupied by </a:t>
            </a:r>
            <a:r>
              <a:rPr lang="en-GB" sz="1200" err="1">
                <a:latin typeface="Arial" charset="0"/>
                <a:cs typeface="Arial" charset="0"/>
              </a:rPr>
              <a:t>aluminum</a:t>
            </a:r>
            <a:r>
              <a:rPr lang="en-GB" sz="1200">
                <a:latin typeface="Arial" charset="0"/>
                <a:cs typeface="Arial" charset="0"/>
              </a:rPr>
              <a:t> foams and lattices.</a:t>
            </a:r>
            <a:endParaRPr lang="el-GR"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296907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Thermal expansion</a:t>
            </a:r>
          </a:p>
          <a:p>
            <a:pPr algn="ctr"/>
            <a:endParaRPr lang="en-GB" sz="1200" b="1" i="1">
              <a:latin typeface="Arial" charset="0"/>
              <a:cs typeface="Arial" charset="0"/>
            </a:endParaRPr>
          </a:p>
          <a:p>
            <a:r>
              <a:rPr lang="en-GB" sz="1200">
                <a:latin typeface="Arial" charset="0"/>
                <a:cs typeface="Arial" charset="0"/>
              </a:rPr>
              <a:t>Almost all solids expand when heated. This frame shows how a hybrid design can be tuned to give zero overall thermal expansion by combining mechanics with material properties.</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2511694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Thermal performance</a:t>
            </a:r>
          </a:p>
          <a:p>
            <a:pPr algn="ctr"/>
            <a:endParaRPr lang="en-GB" sz="1200" b="1" i="1">
              <a:latin typeface="Arial" charset="0"/>
              <a:cs typeface="Arial" charset="0"/>
            </a:endParaRPr>
          </a:p>
          <a:p>
            <a:r>
              <a:rPr lang="en-GB" sz="1200">
                <a:latin typeface="Arial" charset="0"/>
                <a:cs typeface="Arial" charset="0"/>
              </a:rPr>
              <a:t>This is where the low expansion hybrid made from </a:t>
            </a:r>
            <a:r>
              <a:rPr lang="en-GB" sz="1200" err="1">
                <a:latin typeface="Arial" charset="0"/>
                <a:cs typeface="Arial" charset="0"/>
              </a:rPr>
              <a:t>aluminum</a:t>
            </a:r>
            <a:r>
              <a:rPr lang="en-GB" sz="1200">
                <a:latin typeface="Arial" charset="0"/>
                <a:cs typeface="Arial" charset="0"/>
              </a:rPr>
              <a:t> triangles in a nickel frame lies in </a:t>
            </a:r>
            <a:r>
              <a:rPr lang="el-GR" sz="1200">
                <a:latin typeface="Arial" charset="0"/>
                <a:cs typeface="Arial" charset="0"/>
              </a:rPr>
              <a:t>α</a:t>
            </a:r>
            <a:r>
              <a:rPr lang="en-GB" sz="1200">
                <a:latin typeface="Arial" charset="0"/>
                <a:cs typeface="Arial" charset="0"/>
              </a:rPr>
              <a:t> – </a:t>
            </a:r>
            <a:r>
              <a:rPr lang="el-GR" sz="1200">
                <a:latin typeface="Arial" charset="0"/>
                <a:cs typeface="Arial" charset="0"/>
              </a:rPr>
              <a:t>λ</a:t>
            </a:r>
            <a:r>
              <a:rPr lang="en-GB" sz="1200">
                <a:latin typeface="Arial" charset="0"/>
                <a:cs typeface="Arial" charset="0"/>
              </a:rPr>
              <a:t> space.</a:t>
            </a:r>
            <a:endParaRPr lang="el-GR"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a:p>
        </p:txBody>
      </p:sp>
    </p:spTree>
    <p:extLst>
      <p:ext uri="{BB962C8B-B14F-4D97-AF65-F5344CB8AC3E}">
        <p14:creationId xmlns:p14="http://schemas.microsoft.com/office/powerpoint/2010/main" val="105404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Summary</a:t>
            </a:r>
          </a:p>
          <a:p>
            <a:pPr algn="ctr"/>
            <a:endParaRPr lang="en-GB" sz="1200" b="1" i="1">
              <a:latin typeface="Arial" charset="0"/>
              <a:cs typeface="Arial" charset="0"/>
            </a:endParaRPr>
          </a:p>
          <a:p>
            <a:r>
              <a:rPr lang="en-GB" sz="1200">
                <a:latin typeface="Arial" charset="0"/>
                <a:cs typeface="Arial" charset="0"/>
              </a:rPr>
              <a:t>Here are the main points of the presentation.</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a:p>
        </p:txBody>
      </p:sp>
    </p:spTree>
    <p:extLst>
      <p:ext uri="{BB962C8B-B14F-4D97-AF65-F5344CB8AC3E}">
        <p14:creationId xmlns:p14="http://schemas.microsoft.com/office/powerpoint/2010/main" val="2095322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Outline</a:t>
            </a:r>
          </a:p>
          <a:p>
            <a:endParaRPr lang="en-GB" sz="1200" dirty="0"/>
          </a:p>
          <a:p>
            <a:r>
              <a:rPr lang="en-GB" sz="1200" dirty="0"/>
              <a:t>This is the fifth Unit of a course on </a:t>
            </a:r>
            <a:r>
              <a:rPr lang="en-GB" sz="1200" b="1" dirty="0">
                <a:solidFill>
                  <a:srgbClr val="CC0000"/>
                </a:solidFill>
              </a:rPr>
              <a:t>Material and Process Selection</a:t>
            </a:r>
            <a:r>
              <a:rPr lang="en-GB" sz="1200" dirty="0"/>
              <a:t>. The Units link closely to the </a:t>
            </a:r>
            <a:r>
              <a:rPr lang="en-GB" sz="1200" b="1" dirty="0">
                <a:solidFill>
                  <a:srgbClr val="CC0000"/>
                </a:solidFill>
              </a:rPr>
              <a:t>Text</a:t>
            </a:r>
            <a:r>
              <a:rPr lang="en-GB" sz="1200" dirty="0"/>
              <a:t> listed on the previous frame but can equally by used in conjunction with texts such as Callister, Budinski, Askeland and others. The relevant chapters of the Texts are listed on the Outline frame of each Unit. The methods developed in the course are implemented in the Ansys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53851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Time evolution</a:t>
            </a:r>
          </a:p>
          <a:p>
            <a:pPr algn="ctr"/>
            <a:endParaRPr lang="en-GB" sz="1200" b="1" i="1">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349393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97308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125499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360553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19999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101644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92500" lnSpcReduction="10000"/>
          </a:bodyPr>
          <a:lstStyle/>
          <a:p>
            <a:pPr marL="0" indent="0">
              <a:buNone/>
            </a:pPr>
            <a:r>
              <a:rPr lang="en-US" sz="3600" b="1" dirty="0">
                <a:solidFill>
                  <a:schemeClr val="tx1"/>
                </a:solidFill>
              </a:rPr>
              <a:t>Designing new materials:</a:t>
            </a:r>
          </a:p>
          <a:p>
            <a:pPr marL="0" indent="0">
              <a:buNone/>
            </a:pPr>
            <a:r>
              <a:rPr lang="en-US" sz="3600" b="0" dirty="0">
                <a:solidFill>
                  <a:schemeClr val="tx1"/>
                </a:solidFill>
              </a:rPr>
              <a:t>Filling the materials-property space</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dirty="0"/>
              <a:t>Mike Ashby</a:t>
            </a:r>
          </a:p>
          <a:p>
            <a:r>
              <a:rPr lang="en-GB" sz="1600" dirty="0"/>
              <a:t>Department of Engineering, </a:t>
            </a:r>
          </a:p>
          <a:p>
            <a:r>
              <a:rPr lang="en-GB" sz="1600" dirty="0"/>
              <a:t>University of Cambridge</a:t>
            </a:r>
            <a:endParaRPr lang="en-US" sz="1600" dirty="0"/>
          </a:p>
        </p:txBody>
      </p:sp>
      <p:pic>
        <p:nvPicPr>
          <p:cNvPr id="4" name="Picture 5">
            <a:extLst>
              <a:ext uri="{FF2B5EF4-FFF2-40B4-BE49-F238E27FC236}">
                <a16:creationId xmlns:a16="http://schemas.microsoft.com/office/drawing/2014/main" id="{5E896E9A-5C8E-4A07-B7B4-6BFC56C24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95400"/>
            <a:ext cx="483156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51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Modulus and density</a:t>
            </a:r>
            <a:endParaRPr lang="en-US"/>
          </a:p>
        </p:txBody>
      </p:sp>
      <p:pic>
        <p:nvPicPr>
          <p:cNvPr id="4" name="Picture 12">
            <a:extLst>
              <a:ext uri="{FF2B5EF4-FFF2-40B4-BE49-F238E27FC236}">
                <a16:creationId xmlns:a16="http://schemas.microsoft.com/office/drawing/2014/main" id="{12C8887D-757D-4B12-B3E8-D226FFF32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776200"/>
            <a:ext cx="6800981" cy="524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a:extLst>
              <a:ext uri="{FF2B5EF4-FFF2-40B4-BE49-F238E27FC236}">
                <a16:creationId xmlns:a16="http://schemas.microsoft.com/office/drawing/2014/main" id="{EE463CBA-891B-430D-97A0-B0EFCA3DCF54}"/>
              </a:ext>
            </a:extLst>
          </p:cNvPr>
          <p:cNvGrpSpPr>
            <a:grpSpLocks/>
          </p:cNvGrpSpPr>
          <p:nvPr/>
        </p:nvGrpSpPr>
        <p:grpSpPr bwMode="auto">
          <a:xfrm>
            <a:off x="3073748" y="945661"/>
            <a:ext cx="3728723" cy="2523743"/>
            <a:chOff x="1154" y="805"/>
            <a:chExt cx="2359" cy="1730"/>
          </a:xfrm>
        </p:grpSpPr>
        <p:sp>
          <p:nvSpPr>
            <p:cNvPr id="6" name="Freeform 6">
              <a:extLst>
                <a:ext uri="{FF2B5EF4-FFF2-40B4-BE49-F238E27FC236}">
                  <a16:creationId xmlns:a16="http://schemas.microsoft.com/office/drawing/2014/main" id="{0E21BB34-685A-4954-A864-350A42DEDF52}"/>
                </a:ext>
              </a:extLst>
            </p:cNvPr>
            <p:cNvSpPr>
              <a:spLocks/>
            </p:cNvSpPr>
            <p:nvPr/>
          </p:nvSpPr>
          <p:spPr bwMode="auto">
            <a:xfrm>
              <a:off x="1154" y="805"/>
              <a:ext cx="2359" cy="1730"/>
            </a:xfrm>
            <a:custGeom>
              <a:avLst/>
              <a:gdLst>
                <a:gd name="T0" fmla="*/ 158 w 2371"/>
                <a:gd name="T1" fmla="*/ 176 h 1700"/>
                <a:gd name="T2" fmla="*/ 840 w 2371"/>
                <a:gd name="T3" fmla="*/ 141 h 1700"/>
                <a:gd name="T4" fmla="*/ 2026 w 2371"/>
                <a:gd name="T5" fmla="*/ 167 h 1700"/>
                <a:gd name="T6" fmla="*/ 1928 w 2371"/>
                <a:gd name="T7" fmla="*/ 666 h 1700"/>
                <a:gd name="T8" fmla="*/ 1387 w 2371"/>
                <a:gd name="T9" fmla="*/ 1394 h 1700"/>
                <a:gd name="T10" fmla="*/ 414 w 2371"/>
                <a:gd name="T11" fmla="*/ 2138 h 1700"/>
                <a:gd name="T12" fmla="*/ 58 w 2371"/>
                <a:gd name="T13" fmla="*/ 1601 h 1700"/>
                <a:gd name="T14" fmla="*/ 94 w 2371"/>
                <a:gd name="T15" fmla="*/ 236 h 1700"/>
                <a:gd name="T16" fmla="*/ 158 w 2371"/>
                <a:gd name="T17" fmla="*/ 176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1" h="1700">
                  <a:moveTo>
                    <a:pt x="172" y="137"/>
                  </a:moveTo>
                  <a:cubicBezTo>
                    <a:pt x="306" y="125"/>
                    <a:pt x="564" y="114"/>
                    <a:pt x="898" y="113"/>
                  </a:cubicBezTo>
                  <a:cubicBezTo>
                    <a:pt x="1232" y="112"/>
                    <a:pt x="1981" y="63"/>
                    <a:pt x="2176" y="131"/>
                  </a:cubicBezTo>
                  <a:cubicBezTo>
                    <a:pt x="2371" y="199"/>
                    <a:pt x="2183" y="361"/>
                    <a:pt x="2068" y="521"/>
                  </a:cubicBezTo>
                  <a:cubicBezTo>
                    <a:pt x="1953" y="681"/>
                    <a:pt x="1757" y="899"/>
                    <a:pt x="1486" y="1091"/>
                  </a:cubicBezTo>
                  <a:cubicBezTo>
                    <a:pt x="1215" y="1283"/>
                    <a:pt x="680" y="1646"/>
                    <a:pt x="442" y="1673"/>
                  </a:cubicBezTo>
                  <a:cubicBezTo>
                    <a:pt x="204" y="1700"/>
                    <a:pt x="116" y="1501"/>
                    <a:pt x="58" y="1253"/>
                  </a:cubicBezTo>
                  <a:cubicBezTo>
                    <a:pt x="0" y="1005"/>
                    <a:pt x="73" y="370"/>
                    <a:pt x="94" y="185"/>
                  </a:cubicBezTo>
                  <a:cubicBezTo>
                    <a:pt x="115" y="0"/>
                    <a:pt x="38" y="149"/>
                    <a:pt x="172" y="137"/>
                  </a:cubicBezTo>
                  <a:close/>
                </a:path>
              </a:pathLst>
            </a:custGeom>
            <a:solidFill>
              <a:srgbClr val="EAEAEA">
                <a:alpha val="50195"/>
              </a:srgbClr>
            </a:solidFill>
            <a:ln w="28575">
              <a:solidFill>
                <a:schemeClr val="tx1"/>
              </a:solidFill>
              <a:prstDash val="dash"/>
              <a:round/>
              <a:headEnd/>
              <a:tailEnd/>
            </a:ln>
          </p:spPr>
          <p:txBody>
            <a:bodyPr anchor="ctr">
              <a:spAutoFit/>
            </a:bodyPr>
            <a:lstStyle/>
            <a:p>
              <a:endParaRPr lang="en-GB"/>
            </a:p>
          </p:txBody>
        </p:sp>
        <p:sp>
          <p:nvSpPr>
            <p:cNvPr id="7" name="Text Box 7">
              <a:extLst>
                <a:ext uri="{FF2B5EF4-FFF2-40B4-BE49-F238E27FC236}">
                  <a16:creationId xmlns:a16="http://schemas.microsoft.com/office/drawing/2014/main" id="{FECA2640-72CB-4A61-870C-CD942FB83288}"/>
                </a:ext>
              </a:extLst>
            </p:cNvPr>
            <p:cNvSpPr txBox="1">
              <a:spLocks noChangeArrowheads="1"/>
            </p:cNvSpPr>
            <p:nvPr/>
          </p:nvSpPr>
          <p:spPr bwMode="auto">
            <a:xfrm>
              <a:off x="1238" y="944"/>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8" name="Group 8">
            <a:extLst>
              <a:ext uri="{FF2B5EF4-FFF2-40B4-BE49-F238E27FC236}">
                <a16:creationId xmlns:a16="http://schemas.microsoft.com/office/drawing/2014/main" id="{309256C8-458E-4E83-8109-B25BF7D85647}"/>
              </a:ext>
            </a:extLst>
          </p:cNvPr>
          <p:cNvGrpSpPr>
            <a:grpSpLocks/>
          </p:cNvGrpSpPr>
          <p:nvPr/>
        </p:nvGrpSpPr>
        <p:grpSpPr bwMode="auto">
          <a:xfrm>
            <a:off x="7127852" y="2401899"/>
            <a:ext cx="2256781" cy="3142282"/>
            <a:chOff x="3718" y="1649"/>
            <a:chExt cx="1428" cy="2154"/>
          </a:xfrm>
        </p:grpSpPr>
        <p:sp>
          <p:nvSpPr>
            <p:cNvPr id="9" name="Freeform 9">
              <a:extLst>
                <a:ext uri="{FF2B5EF4-FFF2-40B4-BE49-F238E27FC236}">
                  <a16:creationId xmlns:a16="http://schemas.microsoft.com/office/drawing/2014/main" id="{8969EFEC-6995-4A0A-A10B-263C5ECF59CB}"/>
                </a:ext>
              </a:extLst>
            </p:cNvPr>
            <p:cNvSpPr>
              <a:spLocks/>
            </p:cNvSpPr>
            <p:nvPr/>
          </p:nvSpPr>
          <p:spPr bwMode="auto">
            <a:xfrm>
              <a:off x="3718" y="1649"/>
              <a:ext cx="1428" cy="2154"/>
            </a:xfrm>
            <a:custGeom>
              <a:avLst/>
              <a:gdLst>
                <a:gd name="T0" fmla="*/ 1334 w 1428"/>
                <a:gd name="T1" fmla="*/ 1873 h 2154"/>
                <a:gd name="T2" fmla="*/ 1322 w 1428"/>
                <a:gd name="T3" fmla="*/ 307 h 2154"/>
                <a:gd name="T4" fmla="*/ 698 w 1428"/>
                <a:gd name="T5" fmla="*/ 31 h 2154"/>
                <a:gd name="T6" fmla="*/ 188 w 1428"/>
                <a:gd name="T7" fmla="*/ 151 h 2154"/>
                <a:gd name="T8" fmla="*/ 32 w 1428"/>
                <a:gd name="T9" fmla="*/ 907 h 2154"/>
                <a:gd name="T10" fmla="*/ 188 w 1428"/>
                <a:gd name="T11" fmla="*/ 1849 h 2154"/>
                <a:gd name="T12" fmla="*/ 1160 w 1428"/>
                <a:gd name="T13" fmla="*/ 1993 h 2154"/>
                <a:gd name="T14" fmla="*/ 1334 w 1428"/>
                <a:gd name="T15" fmla="*/ 1873 h 2154"/>
                <a:gd name="T16" fmla="*/ 0 60000 65536"/>
                <a:gd name="T17" fmla="*/ 0 60000 65536"/>
                <a:gd name="T18" fmla="*/ 0 60000 65536"/>
                <a:gd name="T19" fmla="*/ 0 60000 65536"/>
                <a:gd name="T20" fmla="*/ 0 60000 65536"/>
                <a:gd name="T21" fmla="*/ 0 60000 65536"/>
                <a:gd name="T22" fmla="*/ 0 60000 65536"/>
                <a:gd name="T23" fmla="*/ 0 60000 65536"/>
                <a:gd name="T24" fmla="*/ 0 w 1428"/>
                <a:gd name="T25" fmla="*/ 0 h 2154"/>
                <a:gd name="T26" fmla="*/ 1428 w 1428"/>
                <a:gd name="T27" fmla="*/ 2154 h 2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8" h="2154">
                  <a:moveTo>
                    <a:pt x="1334" y="1873"/>
                  </a:moveTo>
                  <a:cubicBezTo>
                    <a:pt x="1361" y="1592"/>
                    <a:pt x="1428" y="614"/>
                    <a:pt x="1322" y="307"/>
                  </a:cubicBezTo>
                  <a:cubicBezTo>
                    <a:pt x="1216" y="0"/>
                    <a:pt x="887" y="57"/>
                    <a:pt x="698" y="31"/>
                  </a:cubicBezTo>
                  <a:cubicBezTo>
                    <a:pt x="509" y="5"/>
                    <a:pt x="299" y="5"/>
                    <a:pt x="188" y="151"/>
                  </a:cubicBezTo>
                  <a:cubicBezTo>
                    <a:pt x="77" y="297"/>
                    <a:pt x="32" y="624"/>
                    <a:pt x="32" y="907"/>
                  </a:cubicBezTo>
                  <a:cubicBezTo>
                    <a:pt x="32" y="1190"/>
                    <a:pt x="0" y="1668"/>
                    <a:pt x="188" y="1849"/>
                  </a:cubicBezTo>
                  <a:cubicBezTo>
                    <a:pt x="376" y="2030"/>
                    <a:pt x="971" y="1991"/>
                    <a:pt x="1160" y="1993"/>
                  </a:cubicBezTo>
                  <a:cubicBezTo>
                    <a:pt x="1349" y="1995"/>
                    <a:pt x="1307" y="2154"/>
                    <a:pt x="1334" y="1873"/>
                  </a:cubicBezTo>
                  <a:close/>
                </a:path>
              </a:pathLst>
            </a:custGeom>
            <a:solidFill>
              <a:srgbClr val="EAEAEA">
                <a:alpha val="50195"/>
              </a:srgbClr>
            </a:solidFill>
            <a:ln w="28575">
              <a:solidFill>
                <a:schemeClr val="tx1"/>
              </a:solidFill>
              <a:prstDash val="dash"/>
              <a:round/>
              <a:headEnd/>
              <a:tailEnd/>
            </a:ln>
          </p:spPr>
          <p:txBody>
            <a:bodyPr wrap="none" anchor="ctr">
              <a:spAutoFit/>
            </a:bodyPr>
            <a:lstStyle/>
            <a:p>
              <a:endParaRPr lang="en-GB"/>
            </a:p>
          </p:txBody>
        </p:sp>
        <p:sp>
          <p:nvSpPr>
            <p:cNvPr id="10" name="Text Box 10">
              <a:extLst>
                <a:ext uri="{FF2B5EF4-FFF2-40B4-BE49-F238E27FC236}">
                  <a16:creationId xmlns:a16="http://schemas.microsoft.com/office/drawing/2014/main" id="{4E0C47BA-A6DD-4025-B28B-0DD0B18B008B}"/>
                </a:ext>
              </a:extLst>
            </p:cNvPr>
            <p:cNvSpPr txBox="1">
              <a:spLocks noChangeArrowheads="1"/>
            </p:cNvSpPr>
            <p:nvPr/>
          </p:nvSpPr>
          <p:spPr bwMode="auto">
            <a:xfrm>
              <a:off x="4286" y="2765"/>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11" name="Group 31">
            <a:extLst>
              <a:ext uri="{FF2B5EF4-FFF2-40B4-BE49-F238E27FC236}">
                <a16:creationId xmlns:a16="http://schemas.microsoft.com/office/drawing/2014/main" id="{2A1A31BF-525F-4B84-9C89-FE564EBBCC31}"/>
              </a:ext>
            </a:extLst>
          </p:cNvPr>
          <p:cNvGrpSpPr>
            <a:grpSpLocks/>
          </p:cNvGrpSpPr>
          <p:nvPr/>
        </p:nvGrpSpPr>
        <p:grpSpPr bwMode="auto">
          <a:xfrm>
            <a:off x="1056143" y="962186"/>
            <a:ext cx="8280217" cy="4446460"/>
            <a:chOff x="-104" y="664"/>
            <a:chExt cx="5676" cy="3048"/>
          </a:xfrm>
        </p:grpSpPr>
        <p:grpSp>
          <p:nvGrpSpPr>
            <p:cNvPr id="12" name="Group 30">
              <a:extLst>
                <a:ext uri="{FF2B5EF4-FFF2-40B4-BE49-F238E27FC236}">
                  <a16:creationId xmlns:a16="http://schemas.microsoft.com/office/drawing/2014/main" id="{C7736C23-0B9C-46A0-AC96-198202CD693B}"/>
                </a:ext>
              </a:extLst>
            </p:cNvPr>
            <p:cNvGrpSpPr>
              <a:grpSpLocks/>
            </p:cNvGrpSpPr>
            <p:nvPr/>
          </p:nvGrpSpPr>
          <p:grpSpPr bwMode="auto">
            <a:xfrm>
              <a:off x="-104" y="664"/>
              <a:ext cx="5676" cy="3048"/>
              <a:chOff x="-104" y="664"/>
              <a:chExt cx="5676" cy="3048"/>
            </a:xfrm>
          </p:grpSpPr>
          <p:graphicFrame>
            <p:nvGraphicFramePr>
              <p:cNvPr id="14" name="Object 13">
                <a:extLst>
                  <a:ext uri="{FF2B5EF4-FFF2-40B4-BE49-F238E27FC236}">
                    <a16:creationId xmlns:a16="http://schemas.microsoft.com/office/drawing/2014/main" id="{E551DA3F-4C22-45B9-955F-96D30DDC78E5}"/>
                  </a:ext>
                </a:extLst>
              </p:cNvPr>
              <p:cNvGraphicFramePr>
                <a:graphicFrameLocks noChangeAspect="1"/>
              </p:cNvGraphicFramePr>
              <p:nvPr/>
            </p:nvGraphicFramePr>
            <p:xfrm>
              <a:off x="2325" y="1293"/>
              <a:ext cx="270" cy="231"/>
            </p:xfrm>
            <a:graphic>
              <a:graphicData uri="http://schemas.openxmlformats.org/presentationml/2006/ole">
                <mc:AlternateContent xmlns:mc="http://schemas.openxmlformats.org/markup-compatibility/2006">
                  <mc:Choice xmlns:v="urn:schemas-microsoft-com:vml" Requires="v">
                    <p:oleObj name="Equation" r:id="rId4" imgW="228600" imgH="190500" progId="Equation.3">
                      <p:embed/>
                    </p:oleObj>
                  </mc:Choice>
                  <mc:Fallback>
                    <p:oleObj name="Equation" r:id="rId4" imgW="228600" imgH="190500" progId="Equation.3">
                      <p:embed/>
                      <p:pic>
                        <p:nvPicPr>
                          <p:cNvPr id="14" name="Object 13">
                            <a:extLst>
                              <a:ext uri="{FF2B5EF4-FFF2-40B4-BE49-F238E27FC236}">
                                <a16:creationId xmlns:a16="http://schemas.microsoft.com/office/drawing/2014/main" id="{E551DA3F-4C22-45B9-955F-96D30DDC7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 y="1293"/>
                            <a:ext cx="270" cy="231"/>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29">
                <a:extLst>
                  <a:ext uri="{FF2B5EF4-FFF2-40B4-BE49-F238E27FC236}">
                    <a16:creationId xmlns:a16="http://schemas.microsoft.com/office/drawing/2014/main" id="{A37447C2-9635-4A70-B11F-2EDEDC5C5BA2}"/>
                  </a:ext>
                </a:extLst>
              </p:cNvPr>
              <p:cNvGrpSpPr>
                <a:grpSpLocks/>
              </p:cNvGrpSpPr>
              <p:nvPr/>
            </p:nvGrpSpPr>
            <p:grpSpPr bwMode="auto">
              <a:xfrm>
                <a:off x="-104" y="664"/>
                <a:ext cx="5676" cy="3048"/>
                <a:chOff x="-104" y="664"/>
                <a:chExt cx="5676" cy="3048"/>
              </a:xfrm>
            </p:grpSpPr>
            <p:grpSp>
              <p:nvGrpSpPr>
                <p:cNvPr id="17" name="Group 28">
                  <a:extLst>
                    <a:ext uri="{FF2B5EF4-FFF2-40B4-BE49-F238E27FC236}">
                      <a16:creationId xmlns:a16="http://schemas.microsoft.com/office/drawing/2014/main" id="{126416C9-695F-4946-A7F8-B7512E06E70D}"/>
                    </a:ext>
                  </a:extLst>
                </p:cNvPr>
                <p:cNvGrpSpPr>
                  <a:grpSpLocks/>
                </p:cNvGrpSpPr>
                <p:nvPr/>
              </p:nvGrpSpPr>
              <p:grpSpPr bwMode="auto">
                <a:xfrm>
                  <a:off x="-104" y="3266"/>
                  <a:ext cx="1160" cy="446"/>
                  <a:chOff x="-104" y="3266"/>
                  <a:chExt cx="1160" cy="446"/>
                </a:xfrm>
              </p:grpSpPr>
              <p:sp>
                <p:nvSpPr>
                  <p:cNvPr id="22" name="Text Box 17">
                    <a:extLst>
                      <a:ext uri="{FF2B5EF4-FFF2-40B4-BE49-F238E27FC236}">
                        <a16:creationId xmlns:a16="http://schemas.microsoft.com/office/drawing/2014/main" id="{537ED1DB-5C0E-4ADB-B614-AF8023450F58}"/>
                      </a:ext>
                    </a:extLst>
                  </p:cNvPr>
                  <p:cNvSpPr txBox="1">
                    <a:spLocks noChangeArrowheads="1"/>
                  </p:cNvSpPr>
                  <p:nvPr/>
                </p:nvSpPr>
                <p:spPr bwMode="auto">
                  <a:xfrm>
                    <a:off x="-104" y="3266"/>
                    <a:ext cx="116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dirty="0">
                        <a:latin typeface="+mn-lt"/>
                      </a:rPr>
                      <a:t>Contours of </a:t>
                    </a:r>
                  </a:p>
                </p:txBody>
              </p:sp>
              <p:graphicFrame>
                <p:nvGraphicFramePr>
                  <p:cNvPr id="23" name="Object 18">
                    <a:extLst>
                      <a:ext uri="{FF2B5EF4-FFF2-40B4-BE49-F238E27FC236}">
                        <a16:creationId xmlns:a16="http://schemas.microsoft.com/office/drawing/2014/main" id="{C644210A-45F1-4686-8648-9202B37D83B5}"/>
                      </a:ext>
                    </a:extLst>
                  </p:cNvPr>
                  <p:cNvGraphicFramePr>
                    <a:graphicFrameLocks noChangeAspect="1"/>
                  </p:cNvGraphicFramePr>
                  <p:nvPr/>
                </p:nvGraphicFramePr>
                <p:xfrm>
                  <a:off x="464" y="3454"/>
                  <a:ext cx="298" cy="258"/>
                </p:xfrm>
                <a:graphic>
                  <a:graphicData uri="http://schemas.openxmlformats.org/presentationml/2006/ole">
                    <mc:AlternateContent xmlns:mc="http://schemas.openxmlformats.org/markup-compatibility/2006">
                      <mc:Choice xmlns:v="urn:schemas-microsoft-com:vml" Requires="v">
                        <p:oleObj name="Equation" r:id="rId6" imgW="228600" imgH="190500" progId="Equation.3">
                          <p:embed/>
                        </p:oleObj>
                      </mc:Choice>
                      <mc:Fallback>
                        <p:oleObj name="Equation" r:id="rId6" imgW="228600" imgH="190500" progId="Equation.3">
                          <p:embed/>
                          <p:pic>
                            <p:nvPicPr>
                              <p:cNvPr id="23" name="Object 18">
                                <a:extLst>
                                  <a:ext uri="{FF2B5EF4-FFF2-40B4-BE49-F238E27FC236}">
                                    <a16:creationId xmlns:a16="http://schemas.microsoft.com/office/drawing/2014/main" id="{C644210A-45F1-4686-8648-9202B37D8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 y="3454"/>
                                <a:ext cx="298" cy="25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 name="Line 19">
                  <a:extLst>
                    <a:ext uri="{FF2B5EF4-FFF2-40B4-BE49-F238E27FC236}">
                      <a16:creationId xmlns:a16="http://schemas.microsoft.com/office/drawing/2014/main" id="{112AB2F8-442A-45D7-BF69-390E06BD2FC7}"/>
                    </a:ext>
                  </a:extLst>
                </p:cNvPr>
                <p:cNvSpPr>
                  <a:spLocks noChangeShapeType="1"/>
                </p:cNvSpPr>
                <p:nvPr/>
              </p:nvSpPr>
              <p:spPr bwMode="auto">
                <a:xfrm flipV="1">
                  <a:off x="1245" y="1488"/>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20">
                  <a:extLst>
                    <a:ext uri="{FF2B5EF4-FFF2-40B4-BE49-F238E27FC236}">
                      <a16:creationId xmlns:a16="http://schemas.microsoft.com/office/drawing/2014/main" id="{BD7275DF-84FB-4206-A03E-E3C4FBCA7613}"/>
                    </a:ext>
                  </a:extLst>
                </p:cNvPr>
                <p:cNvSpPr>
                  <a:spLocks noChangeShapeType="1"/>
                </p:cNvSpPr>
                <p:nvPr/>
              </p:nvSpPr>
              <p:spPr bwMode="auto">
                <a:xfrm flipV="1">
                  <a:off x="1245" y="1894"/>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 name="Line 21">
                  <a:extLst>
                    <a:ext uri="{FF2B5EF4-FFF2-40B4-BE49-F238E27FC236}">
                      <a16:creationId xmlns:a16="http://schemas.microsoft.com/office/drawing/2014/main" id="{2E44161C-EB8F-4435-BFA8-ECD256AE0667}"/>
                    </a:ext>
                  </a:extLst>
                </p:cNvPr>
                <p:cNvSpPr>
                  <a:spLocks noChangeShapeType="1"/>
                </p:cNvSpPr>
                <p:nvPr/>
              </p:nvSpPr>
              <p:spPr bwMode="auto">
                <a:xfrm flipV="1">
                  <a:off x="1274" y="1070"/>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 name="Line 22">
                  <a:extLst>
                    <a:ext uri="{FF2B5EF4-FFF2-40B4-BE49-F238E27FC236}">
                      <a16:creationId xmlns:a16="http://schemas.microsoft.com/office/drawing/2014/main" id="{1BC6E552-7029-471A-B491-A47674AA324E}"/>
                    </a:ext>
                  </a:extLst>
                </p:cNvPr>
                <p:cNvSpPr>
                  <a:spLocks noChangeShapeType="1"/>
                </p:cNvSpPr>
                <p:nvPr/>
              </p:nvSpPr>
              <p:spPr bwMode="auto">
                <a:xfrm flipV="1">
                  <a:off x="1263" y="664"/>
                  <a:ext cx="4297"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16" name="AutoShape 24">
                <a:extLst>
                  <a:ext uri="{FF2B5EF4-FFF2-40B4-BE49-F238E27FC236}">
                    <a16:creationId xmlns:a16="http://schemas.microsoft.com/office/drawing/2014/main" id="{1D7AA5DE-15EB-42D7-852B-8903A67510F0}"/>
                  </a:ext>
                </a:extLst>
              </p:cNvPr>
              <p:cNvSpPr>
                <a:spLocks noChangeArrowheads="1"/>
              </p:cNvSpPr>
              <p:nvPr/>
            </p:nvSpPr>
            <p:spPr bwMode="auto">
              <a:xfrm rot="4273299">
                <a:off x="2260" y="1689"/>
                <a:ext cx="332"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a:p>
            </p:txBody>
          </p:sp>
        </p:grpSp>
        <p:sp>
          <p:nvSpPr>
            <p:cNvPr id="13" name="Line 27">
              <a:extLst>
                <a:ext uri="{FF2B5EF4-FFF2-40B4-BE49-F238E27FC236}">
                  <a16:creationId xmlns:a16="http://schemas.microsoft.com/office/drawing/2014/main" id="{35158599-AC94-4B6B-AC0E-53D6E9282589}"/>
                </a:ext>
              </a:extLst>
            </p:cNvPr>
            <p:cNvSpPr>
              <a:spLocks noChangeShapeType="1"/>
            </p:cNvSpPr>
            <p:nvPr/>
          </p:nvSpPr>
          <p:spPr bwMode="auto">
            <a:xfrm flipV="1">
              <a:off x="976" y="3424"/>
              <a:ext cx="232" cy="8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24" name="Text Box 32">
            <a:extLst>
              <a:ext uri="{FF2B5EF4-FFF2-40B4-BE49-F238E27FC236}">
                <a16:creationId xmlns:a16="http://schemas.microsoft.com/office/drawing/2014/main" id="{DBF9CC9E-5876-4737-9D62-42B12C3D183D}"/>
              </a:ext>
            </a:extLst>
          </p:cNvPr>
          <p:cNvSpPr txBox="1">
            <a:spLocks noChangeArrowheads="1"/>
          </p:cNvSpPr>
          <p:nvPr/>
        </p:nvSpPr>
        <p:spPr bwMode="auto">
          <a:xfrm>
            <a:off x="3200400" y="1664807"/>
            <a:ext cx="2282496" cy="584775"/>
          </a:xfrm>
          <a:prstGeom prst="rect">
            <a:avLst/>
          </a:prstGeom>
          <a:solidFill>
            <a:schemeClr val="bg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Vector for</a:t>
            </a:r>
          </a:p>
          <a:p>
            <a:pPr algn="ctr">
              <a:spcBef>
                <a:spcPct val="0"/>
              </a:spcBef>
              <a:spcAft>
                <a:spcPct val="0"/>
              </a:spcAft>
            </a:pPr>
            <a:r>
              <a:rPr lang="en-GB" sz="1600">
                <a:latin typeface="+mn-lt"/>
              </a:rPr>
              <a:t>material development</a:t>
            </a:r>
          </a:p>
        </p:txBody>
      </p:sp>
    </p:spTree>
    <p:extLst>
      <p:ext uri="{BB962C8B-B14F-4D97-AF65-F5344CB8AC3E}">
        <p14:creationId xmlns:p14="http://schemas.microsoft.com/office/powerpoint/2010/main" val="355371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2/3*#ppt_w"/>
                                          </p:val>
                                        </p:tav>
                                        <p:tav tm="100000">
                                          <p:val>
                                            <p:strVal val="#ppt_w"/>
                                          </p:val>
                                        </p:tav>
                                      </p:tavLst>
                                    </p:anim>
                                    <p:anim calcmode="lin" valueType="num">
                                      <p:cBhvr>
                                        <p:cTn id="14"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11</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Limits: modulus - density</a:t>
            </a:r>
            <a:endParaRPr lang="en-US"/>
          </a:p>
        </p:txBody>
      </p:sp>
      <p:pic>
        <p:nvPicPr>
          <p:cNvPr id="4" name="Picture 3">
            <a:extLst>
              <a:ext uri="{FF2B5EF4-FFF2-40B4-BE49-F238E27FC236}">
                <a16:creationId xmlns:a16="http://schemas.microsoft.com/office/drawing/2014/main" id="{22872A89-BE1F-49E8-8C0B-323D3476C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89" y="832768"/>
            <a:ext cx="6637549" cy="511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10">
            <a:extLst>
              <a:ext uri="{FF2B5EF4-FFF2-40B4-BE49-F238E27FC236}">
                <a16:creationId xmlns:a16="http://schemas.microsoft.com/office/drawing/2014/main" id="{7763236D-D777-4BF0-B46B-5C9B8819AB69}"/>
              </a:ext>
            </a:extLst>
          </p:cNvPr>
          <p:cNvSpPr>
            <a:spLocks/>
          </p:cNvSpPr>
          <p:nvPr/>
        </p:nvSpPr>
        <p:spPr bwMode="auto">
          <a:xfrm>
            <a:off x="3163758" y="826315"/>
            <a:ext cx="6037291" cy="4647152"/>
          </a:xfrm>
          <a:custGeom>
            <a:avLst/>
            <a:gdLst>
              <a:gd name="T0" fmla="*/ 0 w 4288"/>
              <a:gd name="T1" fmla="*/ 2147483647 h 3264"/>
              <a:gd name="T2" fmla="*/ 2147483647 w 4288"/>
              <a:gd name="T3" fmla="*/ 2147483647 h 3264"/>
              <a:gd name="T4" fmla="*/ 2147483647 w 4288"/>
              <a:gd name="T5" fmla="*/ 2147483647 h 3264"/>
              <a:gd name="T6" fmla="*/ 2147483647 w 4288"/>
              <a:gd name="T7" fmla="*/ 2147483647 h 3264"/>
              <a:gd name="T8" fmla="*/ 2147483647 w 4288"/>
              <a:gd name="T9" fmla="*/ 2147483647 h 3264"/>
              <a:gd name="T10" fmla="*/ 2147483647 w 4288"/>
              <a:gd name="T11" fmla="*/ 0 h 3264"/>
              <a:gd name="T12" fmla="*/ 2147483647 w 4288"/>
              <a:gd name="T13" fmla="*/ 0 h 3264"/>
              <a:gd name="T14" fmla="*/ 0 w 4288"/>
              <a:gd name="T15" fmla="*/ 2147483647 h 3264"/>
              <a:gd name="T16" fmla="*/ 0 60000 65536"/>
              <a:gd name="T17" fmla="*/ 0 60000 65536"/>
              <a:gd name="T18" fmla="*/ 0 60000 65536"/>
              <a:gd name="T19" fmla="*/ 0 60000 65536"/>
              <a:gd name="T20" fmla="*/ 0 60000 65536"/>
              <a:gd name="T21" fmla="*/ 0 60000 65536"/>
              <a:gd name="T22" fmla="*/ 0 60000 65536"/>
              <a:gd name="T23" fmla="*/ 0 60000 65536"/>
              <a:gd name="connsiteX0" fmla="*/ 0 w 10000"/>
              <a:gd name="connsiteY0" fmla="*/ 4020 h 10000"/>
              <a:gd name="connsiteX1" fmla="*/ 6660 w 10000"/>
              <a:gd name="connsiteY1" fmla="*/ 711 h 10000"/>
              <a:gd name="connsiteX2" fmla="*/ 9049 w 10000"/>
              <a:gd name="connsiteY2" fmla="*/ 711 h 10000"/>
              <a:gd name="connsiteX3" fmla="*/ 9049 w 10000"/>
              <a:gd name="connsiteY3" fmla="*/ 10000 h 10000"/>
              <a:gd name="connsiteX4" fmla="*/ 10000 w 10000"/>
              <a:gd name="connsiteY4" fmla="*/ 10000 h 10000"/>
              <a:gd name="connsiteX5" fmla="*/ 10000 w 10000"/>
              <a:gd name="connsiteY5" fmla="*/ 0 h 10000"/>
              <a:gd name="connsiteX6" fmla="*/ 0 w 10000"/>
              <a:gd name="connsiteY6" fmla="*/ 164 h 10000"/>
              <a:gd name="connsiteX7" fmla="*/ 0 w 10000"/>
              <a:gd name="connsiteY7" fmla="*/ 4020 h 10000"/>
              <a:gd name="connsiteX0" fmla="*/ 0 w 10000"/>
              <a:gd name="connsiteY0" fmla="*/ 3922 h 9902"/>
              <a:gd name="connsiteX1" fmla="*/ 6660 w 10000"/>
              <a:gd name="connsiteY1" fmla="*/ 613 h 9902"/>
              <a:gd name="connsiteX2" fmla="*/ 9049 w 10000"/>
              <a:gd name="connsiteY2" fmla="*/ 613 h 9902"/>
              <a:gd name="connsiteX3" fmla="*/ 9049 w 10000"/>
              <a:gd name="connsiteY3" fmla="*/ 9902 h 9902"/>
              <a:gd name="connsiteX4" fmla="*/ 10000 w 10000"/>
              <a:gd name="connsiteY4" fmla="*/ 9902 h 9902"/>
              <a:gd name="connsiteX5" fmla="*/ 9863 w 10000"/>
              <a:gd name="connsiteY5" fmla="*/ 0 h 9902"/>
              <a:gd name="connsiteX6" fmla="*/ 0 w 10000"/>
              <a:gd name="connsiteY6" fmla="*/ 66 h 9902"/>
              <a:gd name="connsiteX7" fmla="*/ 0 w 10000"/>
              <a:gd name="connsiteY7" fmla="*/ 3922 h 9902"/>
              <a:gd name="connsiteX0" fmla="*/ 0 w 9888"/>
              <a:gd name="connsiteY0" fmla="*/ 3961 h 10099"/>
              <a:gd name="connsiteX1" fmla="*/ 6660 w 9888"/>
              <a:gd name="connsiteY1" fmla="*/ 619 h 10099"/>
              <a:gd name="connsiteX2" fmla="*/ 9049 w 9888"/>
              <a:gd name="connsiteY2" fmla="*/ 619 h 10099"/>
              <a:gd name="connsiteX3" fmla="*/ 9049 w 9888"/>
              <a:gd name="connsiteY3" fmla="*/ 10000 h 10099"/>
              <a:gd name="connsiteX4" fmla="*/ 9888 w 9888"/>
              <a:gd name="connsiteY4" fmla="*/ 10099 h 10099"/>
              <a:gd name="connsiteX5" fmla="*/ 9863 w 9888"/>
              <a:gd name="connsiteY5" fmla="*/ 0 h 10099"/>
              <a:gd name="connsiteX6" fmla="*/ 0 w 9888"/>
              <a:gd name="connsiteY6" fmla="*/ 67 h 10099"/>
              <a:gd name="connsiteX7" fmla="*/ 0 w 9888"/>
              <a:gd name="connsiteY7" fmla="*/ 3961 h 10099"/>
              <a:gd name="connsiteX0" fmla="*/ 0 w 10000"/>
              <a:gd name="connsiteY0" fmla="*/ 3922 h 10033"/>
              <a:gd name="connsiteX1" fmla="*/ 6735 w 10000"/>
              <a:gd name="connsiteY1" fmla="*/ 613 h 10033"/>
              <a:gd name="connsiteX2" fmla="*/ 9151 w 10000"/>
              <a:gd name="connsiteY2" fmla="*/ 613 h 10033"/>
              <a:gd name="connsiteX3" fmla="*/ 9164 w 10000"/>
              <a:gd name="connsiteY3" fmla="*/ 10033 h 10033"/>
              <a:gd name="connsiteX4" fmla="*/ 10000 w 10000"/>
              <a:gd name="connsiteY4" fmla="*/ 10000 h 10033"/>
              <a:gd name="connsiteX5" fmla="*/ 9975 w 10000"/>
              <a:gd name="connsiteY5" fmla="*/ 0 h 10033"/>
              <a:gd name="connsiteX6" fmla="*/ 0 w 10000"/>
              <a:gd name="connsiteY6" fmla="*/ 66 h 10033"/>
              <a:gd name="connsiteX7" fmla="*/ 0 w 10000"/>
              <a:gd name="connsiteY7" fmla="*/ 3922 h 10033"/>
              <a:gd name="connsiteX0" fmla="*/ 0 w 10000"/>
              <a:gd name="connsiteY0" fmla="*/ 3922 h 10000"/>
              <a:gd name="connsiteX1" fmla="*/ 6735 w 10000"/>
              <a:gd name="connsiteY1" fmla="*/ 613 h 10000"/>
              <a:gd name="connsiteX2" fmla="*/ 9151 w 10000"/>
              <a:gd name="connsiteY2" fmla="*/ 613 h 10000"/>
              <a:gd name="connsiteX3" fmla="*/ 9139 w 10000"/>
              <a:gd name="connsiteY3" fmla="*/ 10000 h 10000"/>
              <a:gd name="connsiteX4" fmla="*/ 10000 w 10000"/>
              <a:gd name="connsiteY4" fmla="*/ 10000 h 10000"/>
              <a:gd name="connsiteX5" fmla="*/ 9975 w 10000"/>
              <a:gd name="connsiteY5" fmla="*/ 0 h 10000"/>
              <a:gd name="connsiteX6" fmla="*/ 0 w 10000"/>
              <a:gd name="connsiteY6" fmla="*/ 66 h 10000"/>
              <a:gd name="connsiteX7" fmla="*/ 0 w 10000"/>
              <a:gd name="connsiteY7" fmla="*/ 3922 h 10000"/>
              <a:gd name="connsiteX0" fmla="*/ 0 w 10001"/>
              <a:gd name="connsiteY0" fmla="*/ 3922 h 10000"/>
              <a:gd name="connsiteX1" fmla="*/ 6735 w 10001"/>
              <a:gd name="connsiteY1" fmla="*/ 613 h 10000"/>
              <a:gd name="connsiteX2" fmla="*/ 9151 w 10001"/>
              <a:gd name="connsiteY2" fmla="*/ 613 h 10000"/>
              <a:gd name="connsiteX3" fmla="*/ 9139 w 10001"/>
              <a:gd name="connsiteY3" fmla="*/ 10000 h 10000"/>
              <a:gd name="connsiteX4" fmla="*/ 10000 w 10001"/>
              <a:gd name="connsiteY4" fmla="*/ 10000 h 10000"/>
              <a:gd name="connsiteX5" fmla="*/ 9975 w 10001"/>
              <a:gd name="connsiteY5" fmla="*/ 0 h 10000"/>
              <a:gd name="connsiteX6" fmla="*/ 0 w 10001"/>
              <a:gd name="connsiteY6" fmla="*/ 66 h 10000"/>
              <a:gd name="connsiteX7" fmla="*/ 0 w 10001"/>
              <a:gd name="connsiteY7" fmla="*/ 39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000">
                <a:moveTo>
                  <a:pt x="0" y="3922"/>
                </a:moveTo>
                <a:lnTo>
                  <a:pt x="6735" y="613"/>
                </a:lnTo>
                <a:lnTo>
                  <a:pt x="9151" y="613"/>
                </a:lnTo>
                <a:cubicBezTo>
                  <a:pt x="9155" y="3753"/>
                  <a:pt x="9135" y="6860"/>
                  <a:pt x="9139" y="10000"/>
                </a:cubicBezTo>
                <a:lnTo>
                  <a:pt x="10000" y="10000"/>
                </a:lnTo>
                <a:cubicBezTo>
                  <a:pt x="9991" y="6699"/>
                  <a:pt x="10021" y="3301"/>
                  <a:pt x="9975" y="0"/>
                </a:cubicBezTo>
                <a:lnTo>
                  <a:pt x="0" y="66"/>
                </a:lnTo>
                <a:lnTo>
                  <a:pt x="0" y="3922"/>
                </a:lnTo>
                <a:close/>
              </a:path>
            </a:pathLst>
          </a:custGeom>
          <a:solidFill>
            <a:srgbClr val="EFFFFF">
              <a:alpha val="40000"/>
            </a:srgbClr>
          </a:solidFill>
          <a:ln w="19050" cap="flat" cmpd="sng">
            <a:solidFill>
              <a:schemeClr val="tx1"/>
            </a:solidFill>
            <a:prstDash val="solid"/>
            <a:round/>
            <a:headEnd/>
            <a:tailEnd/>
          </a:ln>
          <a:effectLst/>
        </p:spPr>
        <p:txBody>
          <a:bodyPr wrap="square">
            <a:spAutoFit/>
          </a:bodyPr>
          <a:lstStyle/>
          <a:p>
            <a:endParaRPr lang="en-GB"/>
          </a:p>
        </p:txBody>
      </p:sp>
    </p:spTree>
    <p:extLst>
      <p:ext uri="{BB962C8B-B14F-4D97-AF65-F5344CB8AC3E}">
        <p14:creationId xmlns:p14="http://schemas.microsoft.com/office/powerpoint/2010/main" val="31352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12</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Strength - density</a:t>
            </a:r>
            <a:endParaRPr lang="en-US"/>
          </a:p>
        </p:txBody>
      </p:sp>
      <p:pic>
        <p:nvPicPr>
          <p:cNvPr id="4" name="Picture 4">
            <a:extLst>
              <a:ext uri="{FF2B5EF4-FFF2-40B4-BE49-F238E27FC236}">
                <a16:creationId xmlns:a16="http://schemas.microsoft.com/office/drawing/2014/main" id="{5B622284-D848-464C-8698-B45DB3F0E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89" y="826315"/>
            <a:ext cx="6637550" cy="5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9">
            <a:extLst>
              <a:ext uri="{FF2B5EF4-FFF2-40B4-BE49-F238E27FC236}">
                <a16:creationId xmlns:a16="http://schemas.microsoft.com/office/drawing/2014/main" id="{502951B3-522D-43C3-B82B-B21DEF748C70}"/>
              </a:ext>
            </a:extLst>
          </p:cNvPr>
          <p:cNvGrpSpPr>
            <a:grpSpLocks/>
          </p:cNvGrpSpPr>
          <p:nvPr/>
        </p:nvGrpSpPr>
        <p:grpSpPr bwMode="auto">
          <a:xfrm>
            <a:off x="3130849" y="827424"/>
            <a:ext cx="5542495" cy="4020339"/>
            <a:chOff x="1091" y="563"/>
            <a:chExt cx="3958" cy="2871"/>
          </a:xfrm>
        </p:grpSpPr>
        <p:sp>
          <p:nvSpPr>
            <p:cNvPr id="6" name="Freeform 23">
              <a:extLst>
                <a:ext uri="{FF2B5EF4-FFF2-40B4-BE49-F238E27FC236}">
                  <a16:creationId xmlns:a16="http://schemas.microsoft.com/office/drawing/2014/main" id="{F51F830A-F31E-4550-9FC7-B78A7DFBAED5}"/>
                </a:ext>
              </a:extLst>
            </p:cNvPr>
            <p:cNvSpPr>
              <a:spLocks/>
            </p:cNvSpPr>
            <p:nvPr/>
          </p:nvSpPr>
          <p:spPr bwMode="auto">
            <a:xfrm>
              <a:off x="1091" y="563"/>
              <a:ext cx="3958" cy="2871"/>
            </a:xfrm>
            <a:custGeom>
              <a:avLst/>
              <a:gdLst>
                <a:gd name="T0" fmla="*/ 61 w 3958"/>
                <a:gd name="T1" fmla="*/ 2539 h 2871"/>
                <a:gd name="T2" fmla="*/ 53 w 3958"/>
                <a:gd name="T3" fmla="*/ 683 h 2871"/>
                <a:gd name="T4" fmla="*/ 381 w 3958"/>
                <a:gd name="T5" fmla="*/ 339 h 2871"/>
                <a:gd name="T6" fmla="*/ 1157 w 3958"/>
                <a:gd name="T7" fmla="*/ 283 h 2871"/>
                <a:gd name="T8" fmla="*/ 1309 w 3958"/>
                <a:gd name="T9" fmla="*/ 115 h 2871"/>
                <a:gd name="T10" fmla="*/ 1597 w 3958"/>
                <a:gd name="T11" fmla="*/ 35 h 2871"/>
                <a:gd name="T12" fmla="*/ 3605 w 3958"/>
                <a:gd name="T13" fmla="*/ 19 h 2871"/>
                <a:gd name="T14" fmla="*/ 3717 w 3958"/>
                <a:gd name="T15" fmla="*/ 147 h 2871"/>
                <a:gd name="T16" fmla="*/ 2749 w 3958"/>
                <a:gd name="T17" fmla="*/ 387 h 2871"/>
                <a:gd name="T18" fmla="*/ 2413 w 3958"/>
                <a:gd name="T19" fmla="*/ 547 h 2871"/>
                <a:gd name="T20" fmla="*/ 2077 w 3958"/>
                <a:gd name="T21" fmla="*/ 1043 h 2871"/>
                <a:gd name="T22" fmla="*/ 1397 w 3958"/>
                <a:gd name="T23" fmla="*/ 1531 h 2871"/>
                <a:gd name="T24" fmla="*/ 917 w 3958"/>
                <a:gd name="T25" fmla="*/ 1803 h 2871"/>
                <a:gd name="T26" fmla="*/ 293 w 3958"/>
                <a:gd name="T27" fmla="*/ 2539 h 2871"/>
                <a:gd name="T28" fmla="*/ 61 w 3958"/>
                <a:gd name="T29" fmla="*/ 2675 h 2871"/>
                <a:gd name="T30" fmla="*/ 61 w 3958"/>
                <a:gd name="T31" fmla="*/ 2539 h 2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58" h="2871">
                  <a:moveTo>
                    <a:pt x="61" y="2539"/>
                  </a:moveTo>
                  <a:cubicBezTo>
                    <a:pt x="60" y="2207"/>
                    <a:pt x="0" y="1050"/>
                    <a:pt x="53" y="683"/>
                  </a:cubicBezTo>
                  <a:cubicBezTo>
                    <a:pt x="106" y="316"/>
                    <a:pt x="197" y="406"/>
                    <a:pt x="381" y="339"/>
                  </a:cubicBezTo>
                  <a:cubicBezTo>
                    <a:pt x="565" y="272"/>
                    <a:pt x="1002" y="320"/>
                    <a:pt x="1157" y="283"/>
                  </a:cubicBezTo>
                  <a:cubicBezTo>
                    <a:pt x="1312" y="246"/>
                    <a:pt x="1236" y="156"/>
                    <a:pt x="1309" y="115"/>
                  </a:cubicBezTo>
                  <a:cubicBezTo>
                    <a:pt x="1382" y="74"/>
                    <a:pt x="1214" y="51"/>
                    <a:pt x="1597" y="35"/>
                  </a:cubicBezTo>
                  <a:cubicBezTo>
                    <a:pt x="1980" y="19"/>
                    <a:pt x="3252" y="0"/>
                    <a:pt x="3605" y="19"/>
                  </a:cubicBezTo>
                  <a:cubicBezTo>
                    <a:pt x="3958" y="38"/>
                    <a:pt x="3860" y="86"/>
                    <a:pt x="3717" y="147"/>
                  </a:cubicBezTo>
                  <a:cubicBezTo>
                    <a:pt x="3574" y="208"/>
                    <a:pt x="2966" y="320"/>
                    <a:pt x="2749" y="387"/>
                  </a:cubicBezTo>
                  <a:cubicBezTo>
                    <a:pt x="2532" y="454"/>
                    <a:pt x="2525" y="438"/>
                    <a:pt x="2413" y="547"/>
                  </a:cubicBezTo>
                  <a:cubicBezTo>
                    <a:pt x="2301" y="656"/>
                    <a:pt x="2246" y="879"/>
                    <a:pt x="2077" y="1043"/>
                  </a:cubicBezTo>
                  <a:cubicBezTo>
                    <a:pt x="1908" y="1207"/>
                    <a:pt x="1590" y="1404"/>
                    <a:pt x="1397" y="1531"/>
                  </a:cubicBezTo>
                  <a:cubicBezTo>
                    <a:pt x="1204" y="1658"/>
                    <a:pt x="1101" y="1635"/>
                    <a:pt x="917" y="1803"/>
                  </a:cubicBezTo>
                  <a:cubicBezTo>
                    <a:pt x="733" y="1971"/>
                    <a:pt x="436" y="2394"/>
                    <a:pt x="293" y="2539"/>
                  </a:cubicBezTo>
                  <a:cubicBezTo>
                    <a:pt x="150" y="2684"/>
                    <a:pt x="100" y="2679"/>
                    <a:pt x="61" y="2675"/>
                  </a:cubicBezTo>
                  <a:cubicBezTo>
                    <a:pt x="22" y="2671"/>
                    <a:pt x="62" y="2871"/>
                    <a:pt x="61" y="2539"/>
                  </a:cubicBezTo>
                  <a:close/>
                </a:path>
              </a:pathLst>
            </a:custGeom>
            <a:solidFill>
              <a:srgbClr val="EAEAEA">
                <a:alpha val="39999"/>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 name="Rectangle 24">
              <a:extLst>
                <a:ext uri="{FF2B5EF4-FFF2-40B4-BE49-F238E27FC236}">
                  <a16:creationId xmlns:a16="http://schemas.microsoft.com/office/drawing/2014/main" id="{2A7CF9A9-7BC9-46F8-A74D-811804680C3A}"/>
                </a:ext>
              </a:extLst>
            </p:cNvPr>
            <p:cNvSpPr>
              <a:spLocks noChangeArrowheads="1"/>
            </p:cNvSpPr>
            <p:nvPr/>
          </p:nvSpPr>
          <p:spPr bwMode="auto">
            <a:xfrm>
              <a:off x="1521" y="919"/>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HOLE</a:t>
              </a:r>
              <a:endParaRPr lang="en-GB"/>
            </a:p>
          </p:txBody>
        </p:sp>
      </p:grpSp>
      <p:grpSp>
        <p:nvGrpSpPr>
          <p:cNvPr id="8" name="Group 28">
            <a:extLst>
              <a:ext uri="{FF2B5EF4-FFF2-40B4-BE49-F238E27FC236}">
                <a16:creationId xmlns:a16="http://schemas.microsoft.com/office/drawing/2014/main" id="{F7503A9A-17A7-41E7-814D-1B6769970B8A}"/>
              </a:ext>
            </a:extLst>
          </p:cNvPr>
          <p:cNvGrpSpPr>
            <a:grpSpLocks/>
          </p:cNvGrpSpPr>
          <p:nvPr/>
        </p:nvGrpSpPr>
        <p:grpSpPr bwMode="auto">
          <a:xfrm>
            <a:off x="4085182" y="2483774"/>
            <a:ext cx="5167207" cy="3038711"/>
            <a:chOff x="1731" y="1637"/>
            <a:chExt cx="3690" cy="2170"/>
          </a:xfrm>
        </p:grpSpPr>
        <p:sp>
          <p:nvSpPr>
            <p:cNvPr id="9" name="Freeform 25">
              <a:extLst>
                <a:ext uri="{FF2B5EF4-FFF2-40B4-BE49-F238E27FC236}">
                  <a16:creationId xmlns:a16="http://schemas.microsoft.com/office/drawing/2014/main" id="{1CB176A4-37F8-494E-8F72-A297D89F480B}"/>
                </a:ext>
              </a:extLst>
            </p:cNvPr>
            <p:cNvSpPr>
              <a:spLocks/>
            </p:cNvSpPr>
            <p:nvPr/>
          </p:nvSpPr>
          <p:spPr bwMode="auto">
            <a:xfrm>
              <a:off x="1731" y="1637"/>
              <a:ext cx="3690" cy="2170"/>
            </a:xfrm>
            <a:custGeom>
              <a:avLst/>
              <a:gdLst>
                <a:gd name="T0" fmla="*/ 437 w 3690"/>
                <a:gd name="T1" fmla="*/ 2147 h 2170"/>
                <a:gd name="T2" fmla="*/ 3005 w 3690"/>
                <a:gd name="T3" fmla="*/ 2139 h 2170"/>
                <a:gd name="T4" fmla="*/ 3557 w 3690"/>
                <a:gd name="T5" fmla="*/ 2027 h 2170"/>
                <a:gd name="T6" fmla="*/ 3637 w 3690"/>
                <a:gd name="T7" fmla="*/ 1651 h 2170"/>
                <a:gd name="T8" fmla="*/ 3645 w 3690"/>
                <a:gd name="T9" fmla="*/ 235 h 2170"/>
                <a:gd name="T10" fmla="*/ 3365 w 3690"/>
                <a:gd name="T11" fmla="*/ 243 h 2170"/>
                <a:gd name="T12" fmla="*/ 3141 w 3690"/>
                <a:gd name="T13" fmla="*/ 571 h 2170"/>
                <a:gd name="T14" fmla="*/ 2229 w 3690"/>
                <a:gd name="T15" fmla="*/ 1171 h 2170"/>
                <a:gd name="T16" fmla="*/ 1557 w 3690"/>
                <a:gd name="T17" fmla="*/ 1339 h 2170"/>
                <a:gd name="T18" fmla="*/ 925 w 3690"/>
                <a:gd name="T19" fmla="*/ 1571 h 2170"/>
                <a:gd name="T20" fmla="*/ 381 w 3690"/>
                <a:gd name="T21" fmla="*/ 2003 h 2170"/>
                <a:gd name="T22" fmla="*/ 437 w 3690"/>
                <a:gd name="T23" fmla="*/ 2147 h 2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90" h="2170">
                  <a:moveTo>
                    <a:pt x="437" y="2147"/>
                  </a:moveTo>
                  <a:cubicBezTo>
                    <a:pt x="874" y="2170"/>
                    <a:pt x="2485" y="2159"/>
                    <a:pt x="3005" y="2139"/>
                  </a:cubicBezTo>
                  <a:cubicBezTo>
                    <a:pt x="3525" y="2119"/>
                    <a:pt x="3452" y="2108"/>
                    <a:pt x="3557" y="2027"/>
                  </a:cubicBezTo>
                  <a:cubicBezTo>
                    <a:pt x="3662" y="1946"/>
                    <a:pt x="3622" y="1950"/>
                    <a:pt x="3637" y="1651"/>
                  </a:cubicBezTo>
                  <a:cubicBezTo>
                    <a:pt x="3652" y="1352"/>
                    <a:pt x="3690" y="470"/>
                    <a:pt x="3645" y="235"/>
                  </a:cubicBezTo>
                  <a:cubicBezTo>
                    <a:pt x="3600" y="0"/>
                    <a:pt x="3449" y="187"/>
                    <a:pt x="3365" y="243"/>
                  </a:cubicBezTo>
                  <a:cubicBezTo>
                    <a:pt x="3281" y="299"/>
                    <a:pt x="3330" y="416"/>
                    <a:pt x="3141" y="571"/>
                  </a:cubicBezTo>
                  <a:cubicBezTo>
                    <a:pt x="2952" y="726"/>
                    <a:pt x="2493" y="1043"/>
                    <a:pt x="2229" y="1171"/>
                  </a:cubicBezTo>
                  <a:cubicBezTo>
                    <a:pt x="1965" y="1299"/>
                    <a:pt x="1774" y="1272"/>
                    <a:pt x="1557" y="1339"/>
                  </a:cubicBezTo>
                  <a:cubicBezTo>
                    <a:pt x="1340" y="1406"/>
                    <a:pt x="1121" y="1460"/>
                    <a:pt x="925" y="1571"/>
                  </a:cubicBezTo>
                  <a:cubicBezTo>
                    <a:pt x="729" y="1682"/>
                    <a:pt x="461" y="1908"/>
                    <a:pt x="381" y="2003"/>
                  </a:cubicBezTo>
                  <a:cubicBezTo>
                    <a:pt x="301" y="2098"/>
                    <a:pt x="0" y="2124"/>
                    <a:pt x="437" y="2147"/>
                  </a:cubicBezTo>
                  <a:close/>
                </a:path>
              </a:pathLst>
            </a:custGeom>
            <a:solidFill>
              <a:srgbClr val="EAEAEA">
                <a:alpha val="39999"/>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 name="Rectangle 9">
              <a:extLst>
                <a:ext uri="{FF2B5EF4-FFF2-40B4-BE49-F238E27FC236}">
                  <a16:creationId xmlns:a16="http://schemas.microsoft.com/office/drawing/2014/main" id="{19890302-0266-4F49-8BB0-2D1DE7FAF28E}"/>
                </a:ext>
              </a:extLst>
            </p:cNvPr>
            <p:cNvSpPr>
              <a:spLocks noChangeArrowheads="1"/>
            </p:cNvSpPr>
            <p:nvPr/>
          </p:nvSpPr>
          <p:spPr bwMode="auto">
            <a:xfrm>
              <a:off x="4310" y="3101"/>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HOLE</a:t>
              </a:r>
              <a:endParaRPr lang="en-GB"/>
            </a:p>
          </p:txBody>
        </p:sp>
      </p:grpSp>
      <p:grpSp>
        <p:nvGrpSpPr>
          <p:cNvPr id="11" name="Group 22">
            <a:extLst>
              <a:ext uri="{FF2B5EF4-FFF2-40B4-BE49-F238E27FC236}">
                <a16:creationId xmlns:a16="http://schemas.microsoft.com/office/drawing/2014/main" id="{00F5C010-5AFD-4F45-BCBD-78D260DE9294}"/>
              </a:ext>
            </a:extLst>
          </p:cNvPr>
          <p:cNvGrpSpPr>
            <a:grpSpLocks/>
          </p:cNvGrpSpPr>
          <p:nvPr/>
        </p:nvGrpSpPr>
        <p:grpSpPr bwMode="auto">
          <a:xfrm>
            <a:off x="1192803" y="810801"/>
            <a:ext cx="7941256" cy="4028742"/>
            <a:chOff x="-267" y="552"/>
            <a:chExt cx="5671" cy="2877"/>
          </a:xfrm>
        </p:grpSpPr>
        <p:graphicFrame>
          <p:nvGraphicFramePr>
            <p:cNvPr id="12" name="Object 11">
              <a:extLst>
                <a:ext uri="{FF2B5EF4-FFF2-40B4-BE49-F238E27FC236}">
                  <a16:creationId xmlns:a16="http://schemas.microsoft.com/office/drawing/2014/main" id="{0EBD53AB-56B7-4650-BBAE-8E84517C9B99}"/>
                </a:ext>
              </a:extLst>
            </p:cNvPr>
            <p:cNvGraphicFramePr>
              <a:graphicFrameLocks noChangeAspect="1"/>
            </p:cNvGraphicFramePr>
            <p:nvPr/>
          </p:nvGraphicFramePr>
          <p:xfrm>
            <a:off x="1601" y="1462"/>
            <a:ext cx="373" cy="262"/>
          </p:xfrm>
          <a:graphic>
            <a:graphicData uri="http://schemas.openxmlformats.org/presentationml/2006/ole">
              <mc:AlternateContent xmlns:mc="http://schemas.openxmlformats.org/markup-compatibility/2006">
                <mc:Choice xmlns:v="urn:schemas-microsoft-com:vml" Requires="v">
                  <p:oleObj name="Equation" r:id="rId4" imgW="317087" imgH="215619" progId="Equation.3">
                    <p:embed/>
                  </p:oleObj>
                </mc:Choice>
                <mc:Fallback>
                  <p:oleObj name="Equation" r:id="rId4" imgW="317087" imgH="215619" progId="Equation.3">
                    <p:embed/>
                    <p:pic>
                      <p:nvPicPr>
                        <p:cNvPr id="12" name="Object 11">
                          <a:extLst>
                            <a:ext uri="{FF2B5EF4-FFF2-40B4-BE49-F238E27FC236}">
                              <a16:creationId xmlns:a16="http://schemas.microsoft.com/office/drawing/2014/main" id="{0EBD53AB-56B7-4650-BBAE-8E84517C9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 y="1462"/>
                          <a:ext cx="373" cy="262"/>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7">
              <a:extLst>
                <a:ext uri="{FF2B5EF4-FFF2-40B4-BE49-F238E27FC236}">
                  <a16:creationId xmlns:a16="http://schemas.microsoft.com/office/drawing/2014/main" id="{9070AE83-96A4-4682-9574-EF70290DB410}"/>
                </a:ext>
              </a:extLst>
            </p:cNvPr>
            <p:cNvSpPr txBox="1">
              <a:spLocks noChangeArrowheads="1"/>
            </p:cNvSpPr>
            <p:nvPr/>
          </p:nvSpPr>
          <p:spPr bwMode="auto">
            <a:xfrm>
              <a:off x="-267" y="2933"/>
              <a:ext cx="12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a:latin typeface="+mn-lt"/>
                </a:rPr>
                <a:t>Contours of </a:t>
              </a:r>
            </a:p>
          </p:txBody>
        </p:sp>
        <p:sp>
          <p:nvSpPr>
            <p:cNvPr id="14" name="Line 21">
              <a:extLst>
                <a:ext uri="{FF2B5EF4-FFF2-40B4-BE49-F238E27FC236}">
                  <a16:creationId xmlns:a16="http://schemas.microsoft.com/office/drawing/2014/main" id="{DE958C09-D52A-4880-A235-7AFDB9E598C2}"/>
                </a:ext>
              </a:extLst>
            </p:cNvPr>
            <p:cNvSpPr>
              <a:spLocks noChangeShapeType="1"/>
            </p:cNvSpPr>
            <p:nvPr/>
          </p:nvSpPr>
          <p:spPr bwMode="auto">
            <a:xfrm flipV="1">
              <a:off x="1098" y="750"/>
              <a:ext cx="4306" cy="19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5" name="Line 22">
              <a:extLst>
                <a:ext uri="{FF2B5EF4-FFF2-40B4-BE49-F238E27FC236}">
                  <a16:creationId xmlns:a16="http://schemas.microsoft.com/office/drawing/2014/main" id="{961CF2F1-138B-4D0B-8D43-93677A4672A1}"/>
                </a:ext>
              </a:extLst>
            </p:cNvPr>
            <p:cNvSpPr>
              <a:spLocks noChangeShapeType="1"/>
            </p:cNvSpPr>
            <p:nvPr/>
          </p:nvSpPr>
          <p:spPr bwMode="auto">
            <a:xfrm flipV="1">
              <a:off x="1103" y="552"/>
              <a:ext cx="3549" cy="163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6" name="AutoShape 24">
              <a:extLst>
                <a:ext uri="{FF2B5EF4-FFF2-40B4-BE49-F238E27FC236}">
                  <a16:creationId xmlns:a16="http://schemas.microsoft.com/office/drawing/2014/main" id="{76E94287-D153-4E72-9115-F161FFC41B6A}"/>
                </a:ext>
              </a:extLst>
            </p:cNvPr>
            <p:cNvSpPr>
              <a:spLocks noChangeArrowheads="1"/>
            </p:cNvSpPr>
            <p:nvPr/>
          </p:nvSpPr>
          <p:spPr bwMode="auto">
            <a:xfrm rot="4163249">
              <a:off x="1951" y="1901"/>
              <a:ext cx="332"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a:p>
          </p:txBody>
        </p:sp>
        <p:sp>
          <p:nvSpPr>
            <p:cNvPr id="17" name="Line 18">
              <a:extLst>
                <a:ext uri="{FF2B5EF4-FFF2-40B4-BE49-F238E27FC236}">
                  <a16:creationId xmlns:a16="http://schemas.microsoft.com/office/drawing/2014/main" id="{CB3AF568-1EA1-41C4-BBAA-AE1045B250F8}"/>
                </a:ext>
              </a:extLst>
            </p:cNvPr>
            <p:cNvSpPr>
              <a:spLocks noChangeShapeType="1"/>
            </p:cNvSpPr>
            <p:nvPr/>
          </p:nvSpPr>
          <p:spPr bwMode="auto">
            <a:xfrm flipV="1">
              <a:off x="824" y="3024"/>
              <a:ext cx="232" cy="8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8" name="Line 19">
              <a:extLst>
                <a:ext uri="{FF2B5EF4-FFF2-40B4-BE49-F238E27FC236}">
                  <a16:creationId xmlns:a16="http://schemas.microsoft.com/office/drawing/2014/main" id="{4CCCCF9C-CB44-44DD-B085-1520D03166C3}"/>
                </a:ext>
              </a:extLst>
            </p:cNvPr>
            <p:cNvSpPr>
              <a:spLocks noChangeShapeType="1"/>
            </p:cNvSpPr>
            <p:nvPr/>
          </p:nvSpPr>
          <p:spPr bwMode="auto">
            <a:xfrm flipV="1">
              <a:off x="1086" y="569"/>
              <a:ext cx="4106" cy="1899"/>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19">
              <a:extLst>
                <a:ext uri="{FF2B5EF4-FFF2-40B4-BE49-F238E27FC236}">
                  <a16:creationId xmlns:a16="http://schemas.microsoft.com/office/drawing/2014/main" id="{D2C2BB63-C647-4D92-9EC0-AF5311DACA19}"/>
                </a:ext>
              </a:extLst>
            </p:cNvPr>
            <p:cNvSpPr>
              <a:spLocks noChangeShapeType="1"/>
            </p:cNvSpPr>
            <p:nvPr/>
          </p:nvSpPr>
          <p:spPr bwMode="auto">
            <a:xfrm flipV="1">
              <a:off x="1094" y="993"/>
              <a:ext cx="4298" cy="199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aphicFrame>
          <p:nvGraphicFramePr>
            <p:cNvPr id="20" name="Object 13">
              <a:extLst>
                <a:ext uri="{FF2B5EF4-FFF2-40B4-BE49-F238E27FC236}">
                  <a16:creationId xmlns:a16="http://schemas.microsoft.com/office/drawing/2014/main" id="{5321FBB2-CE29-496E-91E0-B67C96778B23}"/>
                </a:ext>
              </a:extLst>
            </p:cNvPr>
            <p:cNvGraphicFramePr>
              <a:graphicFrameLocks noChangeAspect="1"/>
            </p:cNvGraphicFramePr>
            <p:nvPr/>
          </p:nvGraphicFramePr>
          <p:xfrm>
            <a:off x="338" y="3167"/>
            <a:ext cx="373" cy="262"/>
          </p:xfrm>
          <a:graphic>
            <a:graphicData uri="http://schemas.openxmlformats.org/presentationml/2006/ole">
              <mc:AlternateContent xmlns:mc="http://schemas.openxmlformats.org/markup-compatibility/2006">
                <mc:Choice xmlns:v="urn:schemas-microsoft-com:vml" Requires="v">
                  <p:oleObj name="Equation" r:id="rId6" imgW="317087" imgH="215619" progId="Equation.3">
                    <p:embed/>
                  </p:oleObj>
                </mc:Choice>
                <mc:Fallback>
                  <p:oleObj name="Equation" r:id="rId6" imgW="317087" imgH="215619" progId="Equation.3">
                    <p:embed/>
                    <p:pic>
                      <p:nvPicPr>
                        <p:cNvPr id="20" name="Object 13">
                          <a:extLst>
                            <a:ext uri="{FF2B5EF4-FFF2-40B4-BE49-F238E27FC236}">
                              <a16:creationId xmlns:a16="http://schemas.microsoft.com/office/drawing/2014/main" id="{5321FBB2-CE29-496E-91E0-B67C96778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 y="3167"/>
                          <a:ext cx="373" cy="262"/>
                        </a:xfrm>
                        <a:prstGeom prst="rect">
                          <a:avLst/>
                        </a:prstGeom>
                        <a:solidFill>
                          <a:schemeClr val="bg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 name="Text Box 30">
            <a:extLst>
              <a:ext uri="{FF2B5EF4-FFF2-40B4-BE49-F238E27FC236}">
                <a16:creationId xmlns:a16="http://schemas.microsoft.com/office/drawing/2014/main" id="{C9B6333A-A3C7-414D-97C7-88742171EBAC}"/>
              </a:ext>
            </a:extLst>
          </p:cNvPr>
          <p:cNvSpPr txBox="1">
            <a:spLocks noChangeArrowheads="1"/>
          </p:cNvSpPr>
          <p:nvPr/>
        </p:nvSpPr>
        <p:spPr bwMode="auto">
          <a:xfrm>
            <a:off x="3181887" y="1628800"/>
            <a:ext cx="1473953" cy="830997"/>
          </a:xfrm>
          <a:prstGeom prst="rect">
            <a:avLst/>
          </a:prstGeom>
          <a:solidFill>
            <a:schemeClr val="bg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Vector for</a:t>
            </a:r>
          </a:p>
          <a:p>
            <a:pPr algn="ctr">
              <a:spcBef>
                <a:spcPct val="0"/>
              </a:spcBef>
              <a:spcAft>
                <a:spcPct val="0"/>
              </a:spcAft>
            </a:pPr>
            <a:r>
              <a:rPr lang="en-GB" sz="1600">
                <a:latin typeface="+mn-lt"/>
              </a:rPr>
              <a:t>material </a:t>
            </a:r>
          </a:p>
          <a:p>
            <a:pPr algn="ctr">
              <a:spcBef>
                <a:spcPct val="0"/>
              </a:spcBef>
              <a:spcAft>
                <a:spcPct val="0"/>
              </a:spcAft>
            </a:pPr>
            <a:r>
              <a:rPr lang="en-GB" sz="1600">
                <a:latin typeface="+mn-lt"/>
              </a:rPr>
              <a:t>development</a:t>
            </a:r>
          </a:p>
        </p:txBody>
      </p:sp>
    </p:spTree>
    <p:extLst>
      <p:ext uri="{BB962C8B-B14F-4D97-AF65-F5344CB8AC3E}">
        <p14:creationId xmlns:p14="http://schemas.microsoft.com/office/powerpoint/2010/main" val="42175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Limits: strength - density</a:t>
            </a:r>
            <a:endParaRPr lang="en-US"/>
          </a:p>
        </p:txBody>
      </p:sp>
      <p:pic>
        <p:nvPicPr>
          <p:cNvPr id="4" name="Picture 7">
            <a:extLst>
              <a:ext uri="{FF2B5EF4-FFF2-40B4-BE49-F238E27FC236}">
                <a16:creationId xmlns:a16="http://schemas.microsoft.com/office/drawing/2014/main" id="{D42D468C-178F-4E9D-AC08-8FAB8C138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300" y="810801"/>
            <a:ext cx="6637550" cy="5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8">
            <a:extLst>
              <a:ext uri="{FF2B5EF4-FFF2-40B4-BE49-F238E27FC236}">
                <a16:creationId xmlns:a16="http://schemas.microsoft.com/office/drawing/2014/main" id="{79F5B93D-472C-4166-80DE-E3DE78E40DF0}"/>
              </a:ext>
            </a:extLst>
          </p:cNvPr>
          <p:cNvSpPr>
            <a:spLocks noChangeShapeType="1"/>
          </p:cNvSpPr>
          <p:nvPr/>
        </p:nvSpPr>
        <p:spPr bwMode="auto">
          <a:xfrm flipV="1">
            <a:off x="3012687" y="1322532"/>
            <a:ext cx="3719270" cy="171400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 name="Freeform 12">
            <a:extLst>
              <a:ext uri="{FF2B5EF4-FFF2-40B4-BE49-F238E27FC236}">
                <a16:creationId xmlns:a16="http://schemas.microsoft.com/office/drawing/2014/main" id="{6D43027E-BB4C-4398-948B-C3C766265A77}"/>
              </a:ext>
            </a:extLst>
          </p:cNvPr>
          <p:cNvSpPr>
            <a:spLocks/>
          </p:cNvSpPr>
          <p:nvPr/>
        </p:nvSpPr>
        <p:spPr bwMode="auto">
          <a:xfrm>
            <a:off x="3145866" y="854728"/>
            <a:ext cx="6049413" cy="4570668"/>
          </a:xfrm>
          <a:custGeom>
            <a:avLst/>
            <a:gdLst>
              <a:gd name="T0" fmla="*/ 2147483647 w 4320"/>
              <a:gd name="T1" fmla="*/ 2147483647 h 3264"/>
              <a:gd name="T2" fmla="*/ 2147483647 w 4320"/>
              <a:gd name="T3" fmla="*/ 2147483647 h 3264"/>
              <a:gd name="T4" fmla="*/ 2147483647 w 4320"/>
              <a:gd name="T5" fmla="*/ 2147483647 h 3264"/>
              <a:gd name="T6" fmla="*/ 2147483647 w 4320"/>
              <a:gd name="T7" fmla="*/ 2147483647 h 3264"/>
              <a:gd name="T8" fmla="*/ 2147483647 w 4320"/>
              <a:gd name="T9" fmla="*/ 2147483647 h 3264"/>
              <a:gd name="T10" fmla="*/ 2147483647 w 4320"/>
              <a:gd name="T11" fmla="*/ 0 h 3264"/>
              <a:gd name="T12" fmla="*/ 0 w 4320"/>
              <a:gd name="T13" fmla="*/ 0 h 3264"/>
              <a:gd name="T14" fmla="*/ 2147483647 w 4320"/>
              <a:gd name="T15" fmla="*/ 2147483647 h 3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20" h="3264">
                <a:moveTo>
                  <a:pt x="8" y="1320"/>
                </a:moveTo>
                <a:lnTo>
                  <a:pt x="2824" y="32"/>
                </a:lnTo>
                <a:lnTo>
                  <a:pt x="3944" y="40"/>
                </a:lnTo>
                <a:lnTo>
                  <a:pt x="3944" y="3264"/>
                </a:lnTo>
                <a:lnTo>
                  <a:pt x="4320" y="3264"/>
                </a:lnTo>
                <a:lnTo>
                  <a:pt x="4320" y="0"/>
                </a:lnTo>
                <a:lnTo>
                  <a:pt x="0" y="0"/>
                </a:lnTo>
                <a:lnTo>
                  <a:pt x="8" y="1320"/>
                </a:lnTo>
                <a:close/>
              </a:path>
            </a:pathLst>
          </a:custGeom>
          <a:solidFill>
            <a:srgbClr val="EFFFFF">
              <a:alpha val="39999"/>
            </a:srgbClr>
          </a:solidFill>
          <a:ln w="19050" cap="flat" cmpd="sng">
            <a:solidFill>
              <a:schemeClr val="tx1"/>
            </a:solidFill>
            <a:prstDash val="solid"/>
            <a:round/>
            <a:headEnd/>
            <a:tailEnd/>
          </a:ln>
          <a:effectLst/>
        </p:spPr>
        <p:txBody>
          <a:bodyPr wrap="square">
            <a:spAutoFit/>
          </a:bodyPr>
          <a:lstStyle/>
          <a:p>
            <a:endParaRPr lang="en-GB"/>
          </a:p>
        </p:txBody>
      </p:sp>
    </p:spTree>
    <p:extLst>
      <p:ext uri="{BB962C8B-B14F-4D97-AF65-F5344CB8AC3E}">
        <p14:creationId xmlns:p14="http://schemas.microsoft.com/office/powerpoint/2010/main" val="36072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Hybrid materials</a:t>
            </a:r>
            <a:endParaRPr lang="en-US"/>
          </a:p>
        </p:txBody>
      </p:sp>
      <p:sp>
        <p:nvSpPr>
          <p:cNvPr id="5" name="Text Box 4">
            <a:extLst>
              <a:ext uri="{FF2B5EF4-FFF2-40B4-BE49-F238E27FC236}">
                <a16:creationId xmlns:a16="http://schemas.microsoft.com/office/drawing/2014/main" id="{6F178CE9-7DED-4A9E-878D-F98F2D875991}"/>
              </a:ext>
            </a:extLst>
          </p:cNvPr>
          <p:cNvSpPr txBox="1">
            <a:spLocks noChangeArrowheads="1"/>
          </p:cNvSpPr>
          <p:nvPr/>
        </p:nvSpPr>
        <p:spPr bwMode="auto">
          <a:xfrm>
            <a:off x="7448477" y="1999320"/>
            <a:ext cx="223157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latin typeface="+mn-lt"/>
              </a:rPr>
              <a:t>Design variables:</a:t>
            </a:r>
          </a:p>
          <a:p>
            <a:pPr>
              <a:buClr>
                <a:schemeClr val="accent1"/>
              </a:buClr>
              <a:buSzPct val="105000"/>
              <a:buFont typeface="Wingdings" pitchFamily="2" charset="2"/>
              <a:buChar char="§"/>
            </a:pPr>
            <a:r>
              <a:rPr lang="en-US" b="0">
                <a:latin typeface="+mn-lt"/>
              </a:rPr>
              <a:t>  Choice of materials</a:t>
            </a:r>
          </a:p>
          <a:p>
            <a:pPr>
              <a:buClr>
                <a:schemeClr val="accent1"/>
              </a:buClr>
              <a:buSzPct val="105000"/>
              <a:buFont typeface="Wingdings" pitchFamily="2" charset="2"/>
              <a:buChar char="§"/>
            </a:pPr>
            <a:r>
              <a:rPr lang="en-US" b="0">
                <a:latin typeface="+mn-lt"/>
              </a:rPr>
              <a:t>  Volume fractions</a:t>
            </a:r>
          </a:p>
          <a:p>
            <a:pPr>
              <a:buClr>
                <a:schemeClr val="accent1"/>
              </a:buClr>
              <a:buSzPct val="105000"/>
              <a:buFont typeface="Wingdings" pitchFamily="2" charset="2"/>
              <a:buChar char="§"/>
            </a:pPr>
            <a:r>
              <a:rPr lang="en-US" b="0">
                <a:latin typeface="+mn-lt"/>
              </a:rPr>
              <a:t>  Configuration</a:t>
            </a:r>
          </a:p>
          <a:p>
            <a:pPr>
              <a:buClr>
                <a:schemeClr val="accent1"/>
              </a:buClr>
              <a:buSzPct val="105000"/>
              <a:buFont typeface="Wingdings" pitchFamily="2" charset="2"/>
              <a:buChar char="§"/>
            </a:pPr>
            <a:r>
              <a:rPr lang="en-US" b="0">
                <a:latin typeface="+mn-lt"/>
              </a:rPr>
              <a:t>  Connectivity</a:t>
            </a:r>
          </a:p>
          <a:p>
            <a:pPr>
              <a:buClr>
                <a:schemeClr val="accent1"/>
              </a:buClr>
              <a:buSzPct val="105000"/>
              <a:buFont typeface="Wingdings" pitchFamily="2" charset="2"/>
              <a:buChar char="§"/>
            </a:pPr>
            <a:r>
              <a:rPr lang="en-US" b="0">
                <a:latin typeface="+mn-lt"/>
              </a:rPr>
              <a:t>  Scale</a:t>
            </a:r>
          </a:p>
          <a:p>
            <a:endParaRPr lang="en-GB">
              <a:latin typeface="+mn-lt"/>
            </a:endParaRPr>
          </a:p>
        </p:txBody>
      </p:sp>
      <p:pic>
        <p:nvPicPr>
          <p:cNvPr id="6" name="Picture 5">
            <a:extLst>
              <a:ext uri="{FF2B5EF4-FFF2-40B4-BE49-F238E27FC236}">
                <a16:creationId xmlns:a16="http://schemas.microsoft.com/office/drawing/2014/main" id="{7168E841-5597-2E05-B916-3177002B0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066800"/>
            <a:ext cx="4572009" cy="4498857"/>
          </a:xfrm>
          <a:prstGeom prst="rect">
            <a:avLst/>
          </a:prstGeom>
        </p:spPr>
      </p:pic>
    </p:spTree>
    <p:extLst>
      <p:ext uri="{BB962C8B-B14F-4D97-AF65-F5344CB8AC3E}">
        <p14:creationId xmlns:p14="http://schemas.microsoft.com/office/powerpoint/2010/main" val="42188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latin typeface="+mn-lt"/>
              </a:rPr>
              <a:t>The good and the bad about Hybrids</a:t>
            </a:r>
            <a:endParaRPr lang="en-US"/>
          </a:p>
        </p:txBody>
      </p:sp>
      <p:grpSp>
        <p:nvGrpSpPr>
          <p:cNvPr id="5" name="Group 1">
            <a:extLst>
              <a:ext uri="{FF2B5EF4-FFF2-40B4-BE49-F238E27FC236}">
                <a16:creationId xmlns:a16="http://schemas.microsoft.com/office/drawing/2014/main" id="{BCC0BDB2-B646-4ADE-BD26-69E48E33B073}"/>
              </a:ext>
            </a:extLst>
          </p:cNvPr>
          <p:cNvGrpSpPr>
            <a:grpSpLocks/>
          </p:cNvGrpSpPr>
          <p:nvPr/>
        </p:nvGrpSpPr>
        <p:grpSpPr bwMode="auto">
          <a:xfrm>
            <a:off x="1231901" y="1717676"/>
            <a:ext cx="9732963" cy="2879725"/>
            <a:chOff x="172805" y="1577624"/>
            <a:chExt cx="9733195" cy="2880000"/>
          </a:xfrm>
        </p:grpSpPr>
        <p:pic>
          <p:nvPicPr>
            <p:cNvPr id="6" name="Picture 21">
              <a:extLst>
                <a:ext uri="{FF2B5EF4-FFF2-40B4-BE49-F238E27FC236}">
                  <a16:creationId xmlns:a16="http://schemas.microsoft.com/office/drawing/2014/main" id="{2EA66454-3AC7-4E2D-A87D-817F72EDF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05" y="1577624"/>
              <a:ext cx="483743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9">
              <a:extLst>
                <a:ext uri="{FF2B5EF4-FFF2-40B4-BE49-F238E27FC236}">
                  <a16:creationId xmlns:a16="http://schemas.microsoft.com/office/drawing/2014/main" id="{447DFABB-F682-4DE7-A25C-409483B67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05" y="1577624"/>
              <a:ext cx="146044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
              <a:extLst>
                <a:ext uri="{FF2B5EF4-FFF2-40B4-BE49-F238E27FC236}">
                  <a16:creationId xmlns:a16="http://schemas.microsoft.com/office/drawing/2014/main" id="{6421B32C-14CA-40AB-A1F7-890C1ED80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583" y="1577624"/>
              <a:ext cx="459341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a:extLst>
              <a:ext uri="{FF2B5EF4-FFF2-40B4-BE49-F238E27FC236}">
                <a16:creationId xmlns:a16="http://schemas.microsoft.com/office/drawing/2014/main" id="{42CE1654-B551-4441-844A-2101A6706B38}"/>
              </a:ext>
            </a:extLst>
          </p:cNvPr>
          <p:cNvGrpSpPr>
            <a:grpSpLocks/>
          </p:cNvGrpSpPr>
          <p:nvPr/>
        </p:nvGrpSpPr>
        <p:grpSpPr bwMode="auto">
          <a:xfrm>
            <a:off x="2279651" y="1149350"/>
            <a:ext cx="2934008" cy="4147162"/>
            <a:chOff x="1136650" y="1149350"/>
            <a:chExt cx="2933342" cy="4146551"/>
          </a:xfrm>
        </p:grpSpPr>
        <p:sp>
          <p:nvSpPr>
            <p:cNvPr id="10" name="TextBox 2">
              <a:extLst>
                <a:ext uri="{FF2B5EF4-FFF2-40B4-BE49-F238E27FC236}">
                  <a16:creationId xmlns:a16="http://schemas.microsoft.com/office/drawing/2014/main" id="{7F73015B-6F14-4845-BAD5-971470E7F8DC}"/>
                </a:ext>
              </a:extLst>
            </p:cNvPr>
            <p:cNvSpPr txBox="1">
              <a:spLocks noChangeArrowheads="1"/>
            </p:cNvSpPr>
            <p:nvPr/>
          </p:nvSpPr>
          <p:spPr bwMode="auto">
            <a:xfrm>
              <a:off x="1778000" y="1149350"/>
              <a:ext cx="1428592"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Hybrid corn</a:t>
              </a:r>
            </a:p>
          </p:txBody>
        </p:sp>
        <p:sp>
          <p:nvSpPr>
            <p:cNvPr id="11" name="TextBox 9">
              <a:extLst>
                <a:ext uri="{FF2B5EF4-FFF2-40B4-BE49-F238E27FC236}">
                  <a16:creationId xmlns:a16="http://schemas.microsoft.com/office/drawing/2014/main" id="{7E2A3CB8-52FF-4B5F-8BCA-F184213AF91E}"/>
                </a:ext>
              </a:extLst>
            </p:cNvPr>
            <p:cNvSpPr txBox="1">
              <a:spLocks noChangeArrowheads="1"/>
            </p:cNvSpPr>
            <p:nvPr/>
          </p:nvSpPr>
          <p:spPr bwMode="auto">
            <a:xfrm>
              <a:off x="1136650" y="4895850"/>
              <a:ext cx="2933342"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Improved yield, hardiness</a:t>
              </a:r>
            </a:p>
          </p:txBody>
        </p:sp>
      </p:grpSp>
      <p:sp>
        <p:nvSpPr>
          <p:cNvPr id="12" name="TextBox 10">
            <a:extLst>
              <a:ext uri="{FF2B5EF4-FFF2-40B4-BE49-F238E27FC236}">
                <a16:creationId xmlns:a16="http://schemas.microsoft.com/office/drawing/2014/main" id="{AF2A3F3C-2E38-4EBC-8C3B-AA4169ADB043}"/>
              </a:ext>
            </a:extLst>
          </p:cNvPr>
          <p:cNvSpPr txBox="1">
            <a:spLocks noChangeArrowheads="1"/>
          </p:cNvSpPr>
          <p:nvPr/>
        </p:nvSpPr>
        <p:spPr bwMode="auto">
          <a:xfrm>
            <a:off x="1231900" y="5319714"/>
            <a:ext cx="2693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 but…            Infertile</a:t>
            </a:r>
          </a:p>
        </p:txBody>
      </p:sp>
      <p:grpSp>
        <p:nvGrpSpPr>
          <p:cNvPr id="13" name="Group 12">
            <a:extLst>
              <a:ext uri="{FF2B5EF4-FFF2-40B4-BE49-F238E27FC236}">
                <a16:creationId xmlns:a16="http://schemas.microsoft.com/office/drawing/2014/main" id="{9135F217-C354-4078-AA3C-236D40CCF418}"/>
              </a:ext>
            </a:extLst>
          </p:cNvPr>
          <p:cNvGrpSpPr>
            <a:grpSpLocks/>
          </p:cNvGrpSpPr>
          <p:nvPr/>
        </p:nvGrpSpPr>
        <p:grpSpPr bwMode="auto">
          <a:xfrm>
            <a:off x="6710364" y="1166814"/>
            <a:ext cx="3713261" cy="4129703"/>
            <a:chOff x="5566645" y="1166813"/>
            <a:chExt cx="3714630" cy="4129703"/>
          </a:xfrm>
        </p:grpSpPr>
        <p:sp>
          <p:nvSpPr>
            <p:cNvPr id="14" name="TextBox 8">
              <a:extLst>
                <a:ext uri="{FF2B5EF4-FFF2-40B4-BE49-F238E27FC236}">
                  <a16:creationId xmlns:a16="http://schemas.microsoft.com/office/drawing/2014/main" id="{9635C5D3-8226-42C2-A143-C49B5164A468}"/>
                </a:ext>
              </a:extLst>
            </p:cNvPr>
            <p:cNvSpPr txBox="1">
              <a:spLocks noChangeArrowheads="1"/>
            </p:cNvSpPr>
            <p:nvPr/>
          </p:nvSpPr>
          <p:spPr bwMode="auto">
            <a:xfrm>
              <a:off x="6784975" y="1166813"/>
              <a:ext cx="1379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Hybrid cars</a:t>
              </a:r>
            </a:p>
          </p:txBody>
        </p:sp>
        <p:sp>
          <p:nvSpPr>
            <p:cNvPr id="15" name="TextBox 11">
              <a:extLst>
                <a:ext uri="{FF2B5EF4-FFF2-40B4-BE49-F238E27FC236}">
                  <a16:creationId xmlns:a16="http://schemas.microsoft.com/office/drawing/2014/main" id="{F39B2BDD-2E08-4FA4-9194-BFF84632694E}"/>
                </a:ext>
              </a:extLst>
            </p:cNvPr>
            <p:cNvSpPr txBox="1">
              <a:spLocks noChangeArrowheads="1"/>
            </p:cNvSpPr>
            <p:nvPr/>
          </p:nvSpPr>
          <p:spPr bwMode="auto">
            <a:xfrm>
              <a:off x="5566645" y="4896406"/>
              <a:ext cx="3714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Low fuel consumption, emissions</a:t>
              </a:r>
            </a:p>
          </p:txBody>
        </p:sp>
      </p:grpSp>
      <p:sp>
        <p:nvSpPr>
          <p:cNvPr id="16" name="TextBox 10">
            <a:extLst>
              <a:ext uri="{FF2B5EF4-FFF2-40B4-BE49-F238E27FC236}">
                <a16:creationId xmlns:a16="http://schemas.microsoft.com/office/drawing/2014/main" id="{98C71339-A69D-4E4B-8979-3066D9ACA99E}"/>
              </a:ext>
            </a:extLst>
          </p:cNvPr>
          <p:cNvSpPr txBox="1">
            <a:spLocks noChangeArrowheads="1"/>
          </p:cNvSpPr>
          <p:nvPr/>
        </p:nvSpPr>
        <p:spPr bwMode="auto">
          <a:xfrm>
            <a:off x="7018338" y="5332414"/>
            <a:ext cx="2506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 but…     Expensive</a:t>
            </a:r>
          </a:p>
        </p:txBody>
      </p:sp>
    </p:spTree>
    <p:extLst>
      <p:ext uri="{BB962C8B-B14F-4D97-AF65-F5344CB8AC3E}">
        <p14:creationId xmlns:p14="http://schemas.microsoft.com/office/powerpoint/2010/main" val="6808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16</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Using Hybrids to fill holes</a:t>
            </a:r>
            <a:endParaRPr lang="en-US"/>
          </a:p>
        </p:txBody>
      </p:sp>
      <p:pic>
        <p:nvPicPr>
          <p:cNvPr id="4" name="Picture 5">
            <a:extLst>
              <a:ext uri="{FF2B5EF4-FFF2-40B4-BE49-F238E27FC236}">
                <a16:creationId xmlns:a16="http://schemas.microsoft.com/office/drawing/2014/main" id="{C040451D-5004-4635-B431-8AFCF0C8EA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200400" y="835025"/>
            <a:ext cx="699928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4FE213C5-DC19-4AE8-92E3-E05737ED5984}"/>
              </a:ext>
            </a:extLst>
          </p:cNvPr>
          <p:cNvGrpSpPr>
            <a:grpSpLocks/>
          </p:cNvGrpSpPr>
          <p:nvPr/>
        </p:nvGrpSpPr>
        <p:grpSpPr bwMode="auto">
          <a:xfrm>
            <a:off x="3797300" y="941387"/>
            <a:ext cx="4198937" cy="3084513"/>
            <a:chOff x="1491" y="824"/>
            <a:chExt cx="2645" cy="1943"/>
          </a:xfrm>
        </p:grpSpPr>
        <p:sp>
          <p:nvSpPr>
            <p:cNvPr id="6" name="Freeform 5">
              <a:extLst>
                <a:ext uri="{FF2B5EF4-FFF2-40B4-BE49-F238E27FC236}">
                  <a16:creationId xmlns:a16="http://schemas.microsoft.com/office/drawing/2014/main" id="{96386740-E348-4099-84D3-0C4B63FF471A}"/>
                </a:ext>
              </a:extLst>
            </p:cNvPr>
            <p:cNvSpPr>
              <a:spLocks/>
            </p:cNvSpPr>
            <p:nvPr/>
          </p:nvSpPr>
          <p:spPr bwMode="auto">
            <a:xfrm>
              <a:off x="1491" y="824"/>
              <a:ext cx="2645" cy="1943"/>
            </a:xfrm>
            <a:custGeom>
              <a:avLst/>
              <a:gdLst>
                <a:gd name="T0" fmla="*/ 190 w 2693"/>
                <a:gd name="T1" fmla="*/ 1031 h 2039"/>
                <a:gd name="T2" fmla="*/ 1307 w 2693"/>
                <a:gd name="T3" fmla="*/ 1026 h 2039"/>
                <a:gd name="T4" fmla="*/ 1976 w 2693"/>
                <a:gd name="T5" fmla="*/ 806 h 2039"/>
                <a:gd name="T6" fmla="*/ 2105 w 2693"/>
                <a:gd name="T7" fmla="*/ 413 h 2039"/>
                <a:gd name="T8" fmla="*/ 2080 w 2693"/>
                <a:gd name="T9" fmla="*/ 53 h 2039"/>
                <a:gd name="T10" fmla="*/ 1565 w 2693"/>
                <a:gd name="T11" fmla="*/ 90 h 2039"/>
                <a:gd name="T12" fmla="*/ 1500 w 2693"/>
                <a:gd name="T13" fmla="*/ 206 h 2039"/>
                <a:gd name="T14" fmla="*/ 1415 w 2693"/>
                <a:gd name="T15" fmla="*/ 215 h 2039"/>
                <a:gd name="T16" fmla="*/ 443 w 2693"/>
                <a:gd name="T17" fmla="*/ 224 h 2039"/>
                <a:gd name="T18" fmla="*/ 160 w 2693"/>
                <a:gd name="T19" fmla="*/ 358 h 2039"/>
                <a:gd name="T20" fmla="*/ 190 w 2693"/>
                <a:gd name="T21" fmla="*/ 1031 h 20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93" h="2039">
                  <a:moveTo>
                    <a:pt x="237" y="1840"/>
                  </a:moveTo>
                  <a:cubicBezTo>
                    <a:pt x="474" y="2039"/>
                    <a:pt x="1252" y="1899"/>
                    <a:pt x="1621" y="1832"/>
                  </a:cubicBezTo>
                  <a:cubicBezTo>
                    <a:pt x="1990" y="1765"/>
                    <a:pt x="2288" y="1622"/>
                    <a:pt x="2453" y="1440"/>
                  </a:cubicBezTo>
                  <a:cubicBezTo>
                    <a:pt x="2618" y="1258"/>
                    <a:pt x="2592" y="960"/>
                    <a:pt x="2613" y="736"/>
                  </a:cubicBezTo>
                  <a:cubicBezTo>
                    <a:pt x="2634" y="512"/>
                    <a:pt x="2693" y="192"/>
                    <a:pt x="2581" y="96"/>
                  </a:cubicBezTo>
                  <a:cubicBezTo>
                    <a:pt x="2469" y="0"/>
                    <a:pt x="2061" y="115"/>
                    <a:pt x="1941" y="160"/>
                  </a:cubicBezTo>
                  <a:cubicBezTo>
                    <a:pt x="1821" y="205"/>
                    <a:pt x="1892" y="331"/>
                    <a:pt x="1861" y="368"/>
                  </a:cubicBezTo>
                  <a:cubicBezTo>
                    <a:pt x="1830" y="405"/>
                    <a:pt x="1976" y="379"/>
                    <a:pt x="1757" y="384"/>
                  </a:cubicBezTo>
                  <a:cubicBezTo>
                    <a:pt x="1538" y="389"/>
                    <a:pt x="809" y="357"/>
                    <a:pt x="549" y="400"/>
                  </a:cubicBezTo>
                  <a:cubicBezTo>
                    <a:pt x="289" y="443"/>
                    <a:pt x="244" y="396"/>
                    <a:pt x="197" y="640"/>
                  </a:cubicBezTo>
                  <a:cubicBezTo>
                    <a:pt x="150" y="884"/>
                    <a:pt x="0" y="1641"/>
                    <a:pt x="237" y="1840"/>
                  </a:cubicBezTo>
                  <a:close/>
                </a:path>
              </a:pathLst>
            </a:custGeom>
            <a:solidFill>
              <a:srgbClr val="F8F8F8">
                <a:alpha val="50195"/>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 name="Text Box 6">
              <a:extLst>
                <a:ext uri="{FF2B5EF4-FFF2-40B4-BE49-F238E27FC236}">
                  <a16:creationId xmlns:a16="http://schemas.microsoft.com/office/drawing/2014/main" id="{DA35F3A3-95B2-4955-83A7-4FCC4D7859F0}"/>
                </a:ext>
              </a:extLst>
            </p:cNvPr>
            <p:cNvSpPr txBox="1">
              <a:spLocks noChangeArrowheads="1"/>
            </p:cNvSpPr>
            <p:nvPr/>
          </p:nvSpPr>
          <p:spPr bwMode="auto">
            <a:xfrm>
              <a:off x="1950" y="1336"/>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a:t>HOLE</a:t>
              </a:r>
            </a:p>
          </p:txBody>
        </p:sp>
      </p:grpSp>
      <p:grpSp>
        <p:nvGrpSpPr>
          <p:cNvPr id="8" name="Group 7">
            <a:extLst>
              <a:ext uri="{FF2B5EF4-FFF2-40B4-BE49-F238E27FC236}">
                <a16:creationId xmlns:a16="http://schemas.microsoft.com/office/drawing/2014/main" id="{BD9395B2-E18C-449C-8F4F-1FC01DA12026}"/>
              </a:ext>
            </a:extLst>
          </p:cNvPr>
          <p:cNvGrpSpPr>
            <a:grpSpLocks/>
          </p:cNvGrpSpPr>
          <p:nvPr/>
        </p:nvGrpSpPr>
        <p:grpSpPr bwMode="auto">
          <a:xfrm>
            <a:off x="1808162" y="4386262"/>
            <a:ext cx="2711450" cy="1749425"/>
            <a:chOff x="238" y="2994"/>
            <a:chExt cx="1708" cy="1102"/>
          </a:xfrm>
        </p:grpSpPr>
        <p:grpSp>
          <p:nvGrpSpPr>
            <p:cNvPr id="9" name="Group 8">
              <a:extLst>
                <a:ext uri="{FF2B5EF4-FFF2-40B4-BE49-F238E27FC236}">
                  <a16:creationId xmlns:a16="http://schemas.microsoft.com/office/drawing/2014/main" id="{E21782EE-C315-4D65-9BB4-7AA4EE7A8FD6}"/>
                </a:ext>
              </a:extLst>
            </p:cNvPr>
            <p:cNvGrpSpPr>
              <a:grpSpLocks/>
            </p:cNvGrpSpPr>
            <p:nvPr/>
          </p:nvGrpSpPr>
          <p:grpSpPr bwMode="auto">
            <a:xfrm>
              <a:off x="238" y="3464"/>
              <a:ext cx="642" cy="632"/>
              <a:chOff x="238" y="3464"/>
              <a:chExt cx="642" cy="632"/>
            </a:xfrm>
          </p:grpSpPr>
          <p:pic>
            <p:nvPicPr>
              <p:cNvPr id="12" name="Picture 37">
                <a:extLst>
                  <a:ext uri="{FF2B5EF4-FFF2-40B4-BE49-F238E27FC236}">
                    <a16:creationId xmlns:a16="http://schemas.microsoft.com/office/drawing/2014/main" id="{81DD80EC-DCD8-47F1-82DE-235BC932D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 y="3464"/>
                <a:ext cx="64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a:extLst>
                  <a:ext uri="{FF2B5EF4-FFF2-40B4-BE49-F238E27FC236}">
                    <a16:creationId xmlns:a16="http://schemas.microsoft.com/office/drawing/2014/main" id="{50E41B19-0198-4A52-91D9-CB6884214B9A}"/>
                  </a:ext>
                </a:extLst>
              </p:cNvPr>
              <p:cNvSpPr txBox="1">
                <a:spLocks noChangeArrowheads="1"/>
              </p:cNvSpPr>
              <p:nvPr/>
            </p:nvSpPr>
            <p:spPr bwMode="auto">
              <a:xfrm>
                <a:off x="260" y="3682"/>
                <a:ext cx="60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400"/>
                  <a:t>RUBBER</a:t>
                </a:r>
              </a:p>
            </p:txBody>
          </p:sp>
        </p:grpSp>
        <p:sp>
          <p:nvSpPr>
            <p:cNvPr id="10" name="Oval 11">
              <a:extLst>
                <a:ext uri="{FF2B5EF4-FFF2-40B4-BE49-F238E27FC236}">
                  <a16:creationId xmlns:a16="http://schemas.microsoft.com/office/drawing/2014/main" id="{69C5EA2F-09D7-4C24-B020-1FE76EE5899D}"/>
                </a:ext>
              </a:extLst>
            </p:cNvPr>
            <p:cNvSpPr>
              <a:spLocks noChangeArrowheads="1"/>
            </p:cNvSpPr>
            <p:nvPr/>
          </p:nvSpPr>
          <p:spPr bwMode="auto">
            <a:xfrm>
              <a:off x="1682" y="2994"/>
              <a:ext cx="264" cy="120"/>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1" name="Freeform 12">
              <a:extLst>
                <a:ext uri="{FF2B5EF4-FFF2-40B4-BE49-F238E27FC236}">
                  <a16:creationId xmlns:a16="http://schemas.microsoft.com/office/drawing/2014/main" id="{EF4D7F47-8621-468B-81E1-2CEBFEB5993E}"/>
                </a:ext>
              </a:extLst>
            </p:cNvPr>
            <p:cNvSpPr>
              <a:spLocks/>
            </p:cNvSpPr>
            <p:nvPr/>
          </p:nvSpPr>
          <p:spPr bwMode="auto">
            <a:xfrm>
              <a:off x="872" y="3104"/>
              <a:ext cx="928" cy="744"/>
            </a:xfrm>
            <a:custGeom>
              <a:avLst/>
              <a:gdLst>
                <a:gd name="T0" fmla="*/ 0 w 928"/>
                <a:gd name="T1" fmla="*/ 744 h 744"/>
                <a:gd name="T2" fmla="*/ 520 w 928"/>
                <a:gd name="T3" fmla="*/ 536 h 744"/>
                <a:gd name="T4" fmla="*/ 928 w 928"/>
                <a:gd name="T5" fmla="*/ 0 h 744"/>
                <a:gd name="T6" fmla="*/ 0 60000 65536"/>
                <a:gd name="T7" fmla="*/ 0 60000 65536"/>
                <a:gd name="T8" fmla="*/ 0 60000 65536"/>
              </a:gdLst>
              <a:ahLst/>
              <a:cxnLst>
                <a:cxn ang="T6">
                  <a:pos x="T0" y="T1"/>
                </a:cxn>
                <a:cxn ang="T7">
                  <a:pos x="T2" y="T3"/>
                </a:cxn>
                <a:cxn ang="T8">
                  <a:pos x="T4" y="T5"/>
                </a:cxn>
              </a:cxnLst>
              <a:rect l="0" t="0" r="r" b="b"/>
              <a:pathLst>
                <a:path w="928" h="744">
                  <a:moveTo>
                    <a:pt x="0" y="744"/>
                  </a:moveTo>
                  <a:cubicBezTo>
                    <a:pt x="182" y="702"/>
                    <a:pt x="365" y="660"/>
                    <a:pt x="520" y="536"/>
                  </a:cubicBezTo>
                  <a:cubicBezTo>
                    <a:pt x="675" y="412"/>
                    <a:pt x="801" y="206"/>
                    <a:pt x="928" y="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14" name="Group 13">
            <a:extLst>
              <a:ext uri="{FF2B5EF4-FFF2-40B4-BE49-F238E27FC236}">
                <a16:creationId xmlns:a16="http://schemas.microsoft.com/office/drawing/2014/main" id="{98C7AF6A-5528-4377-8588-D8F22F90C1D6}"/>
              </a:ext>
            </a:extLst>
          </p:cNvPr>
          <p:cNvGrpSpPr>
            <a:grpSpLocks/>
          </p:cNvGrpSpPr>
          <p:nvPr/>
        </p:nvGrpSpPr>
        <p:grpSpPr bwMode="auto">
          <a:xfrm>
            <a:off x="1773237" y="520700"/>
            <a:ext cx="7175500" cy="1246187"/>
            <a:chOff x="216" y="559"/>
            <a:chExt cx="4520" cy="785"/>
          </a:xfrm>
        </p:grpSpPr>
        <p:grpSp>
          <p:nvGrpSpPr>
            <p:cNvPr id="15" name="Group 14">
              <a:extLst>
                <a:ext uri="{FF2B5EF4-FFF2-40B4-BE49-F238E27FC236}">
                  <a16:creationId xmlns:a16="http://schemas.microsoft.com/office/drawing/2014/main" id="{AAB4EA3B-1FC5-4688-B6FF-27B5942D5139}"/>
                </a:ext>
              </a:extLst>
            </p:cNvPr>
            <p:cNvGrpSpPr>
              <a:grpSpLocks/>
            </p:cNvGrpSpPr>
            <p:nvPr/>
          </p:nvGrpSpPr>
          <p:grpSpPr bwMode="auto">
            <a:xfrm>
              <a:off x="216" y="664"/>
              <a:ext cx="672" cy="648"/>
              <a:chOff x="216" y="664"/>
              <a:chExt cx="672" cy="648"/>
            </a:xfrm>
          </p:grpSpPr>
          <p:pic>
            <p:nvPicPr>
              <p:cNvPr id="18" name="Picture 38">
                <a:extLst>
                  <a:ext uri="{FF2B5EF4-FFF2-40B4-BE49-F238E27FC236}">
                    <a16:creationId xmlns:a16="http://schemas.microsoft.com/office/drawing/2014/main" id="{26413D8F-1D9D-496B-88F2-2DBD9C319A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 y="664"/>
                <a:ext cx="65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a:extLst>
                  <a:ext uri="{FF2B5EF4-FFF2-40B4-BE49-F238E27FC236}">
                    <a16:creationId xmlns:a16="http://schemas.microsoft.com/office/drawing/2014/main" id="{F8412F4B-63DE-46B6-B77E-4771A8CE2AF7}"/>
                  </a:ext>
                </a:extLst>
              </p:cNvPr>
              <p:cNvSpPr txBox="1">
                <a:spLocks noChangeArrowheads="1"/>
              </p:cNvSpPr>
              <p:nvPr/>
            </p:nvSpPr>
            <p:spPr bwMode="auto">
              <a:xfrm>
                <a:off x="216" y="875"/>
                <a:ext cx="59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400"/>
                  <a:t>COPPER</a:t>
                </a:r>
              </a:p>
            </p:txBody>
          </p:sp>
        </p:grpSp>
        <p:sp>
          <p:nvSpPr>
            <p:cNvPr id="16" name="Oval 17">
              <a:extLst>
                <a:ext uri="{FF2B5EF4-FFF2-40B4-BE49-F238E27FC236}">
                  <a16:creationId xmlns:a16="http://schemas.microsoft.com/office/drawing/2014/main" id="{2E841FF1-D38D-4259-ABF8-39C042E481EF}"/>
                </a:ext>
              </a:extLst>
            </p:cNvPr>
            <p:cNvSpPr>
              <a:spLocks noChangeArrowheads="1"/>
            </p:cNvSpPr>
            <p:nvPr/>
          </p:nvSpPr>
          <p:spPr bwMode="auto">
            <a:xfrm>
              <a:off x="4624" y="1080"/>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7" name="Freeform 18">
              <a:extLst>
                <a:ext uri="{FF2B5EF4-FFF2-40B4-BE49-F238E27FC236}">
                  <a16:creationId xmlns:a16="http://schemas.microsoft.com/office/drawing/2014/main" id="{CF0628E5-7344-488C-93A8-A975CB55978C}"/>
                </a:ext>
              </a:extLst>
            </p:cNvPr>
            <p:cNvSpPr>
              <a:spLocks/>
            </p:cNvSpPr>
            <p:nvPr/>
          </p:nvSpPr>
          <p:spPr bwMode="auto">
            <a:xfrm>
              <a:off x="888" y="559"/>
              <a:ext cx="3752" cy="625"/>
            </a:xfrm>
            <a:custGeom>
              <a:avLst/>
              <a:gdLst>
                <a:gd name="T0" fmla="*/ 0 w 3752"/>
                <a:gd name="T1" fmla="*/ 377 h 625"/>
                <a:gd name="T2" fmla="*/ 1464 w 3752"/>
                <a:gd name="T3" fmla="*/ 41 h 625"/>
                <a:gd name="T4" fmla="*/ 3752 w 3752"/>
                <a:gd name="T5" fmla="*/ 625 h 625"/>
                <a:gd name="T6" fmla="*/ 0 60000 65536"/>
                <a:gd name="T7" fmla="*/ 0 60000 65536"/>
                <a:gd name="T8" fmla="*/ 0 60000 65536"/>
              </a:gdLst>
              <a:ahLst/>
              <a:cxnLst>
                <a:cxn ang="T6">
                  <a:pos x="T0" y="T1"/>
                </a:cxn>
                <a:cxn ang="T7">
                  <a:pos x="T2" y="T3"/>
                </a:cxn>
                <a:cxn ang="T8">
                  <a:pos x="T4" y="T5"/>
                </a:cxn>
              </a:cxnLst>
              <a:rect l="0" t="0" r="r" b="b"/>
              <a:pathLst>
                <a:path w="3752" h="625">
                  <a:moveTo>
                    <a:pt x="0" y="377"/>
                  </a:moveTo>
                  <a:cubicBezTo>
                    <a:pt x="419" y="188"/>
                    <a:pt x="839" y="0"/>
                    <a:pt x="1464" y="41"/>
                  </a:cubicBezTo>
                  <a:cubicBezTo>
                    <a:pt x="2089" y="82"/>
                    <a:pt x="3371" y="528"/>
                    <a:pt x="3752" y="62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0" name="Group 19">
            <a:extLst>
              <a:ext uri="{FF2B5EF4-FFF2-40B4-BE49-F238E27FC236}">
                <a16:creationId xmlns:a16="http://schemas.microsoft.com/office/drawing/2014/main" id="{6BA5A5F7-5C65-46D7-815E-276F9D355A94}"/>
              </a:ext>
            </a:extLst>
          </p:cNvPr>
          <p:cNvGrpSpPr>
            <a:grpSpLocks/>
          </p:cNvGrpSpPr>
          <p:nvPr/>
        </p:nvGrpSpPr>
        <p:grpSpPr bwMode="auto">
          <a:xfrm>
            <a:off x="1795462" y="1625600"/>
            <a:ext cx="6088063" cy="1184275"/>
            <a:chOff x="230" y="1255"/>
            <a:chExt cx="3835" cy="746"/>
          </a:xfrm>
        </p:grpSpPr>
        <p:grpSp>
          <p:nvGrpSpPr>
            <p:cNvPr id="21" name="Group 20">
              <a:extLst>
                <a:ext uri="{FF2B5EF4-FFF2-40B4-BE49-F238E27FC236}">
                  <a16:creationId xmlns:a16="http://schemas.microsoft.com/office/drawing/2014/main" id="{1055AC14-B668-4D62-8ECA-E2165FE00EB3}"/>
                </a:ext>
              </a:extLst>
            </p:cNvPr>
            <p:cNvGrpSpPr>
              <a:grpSpLocks/>
            </p:cNvGrpSpPr>
            <p:nvPr/>
          </p:nvGrpSpPr>
          <p:grpSpPr bwMode="auto">
            <a:xfrm>
              <a:off x="230" y="1361"/>
              <a:ext cx="650" cy="640"/>
              <a:chOff x="230" y="1361"/>
              <a:chExt cx="650" cy="640"/>
            </a:xfrm>
          </p:grpSpPr>
          <p:pic>
            <p:nvPicPr>
              <p:cNvPr id="24" name="Picture 35">
                <a:extLst>
                  <a:ext uri="{FF2B5EF4-FFF2-40B4-BE49-F238E27FC236}">
                    <a16:creationId xmlns:a16="http://schemas.microsoft.com/office/drawing/2014/main" id="{CA880A11-B66B-4E8F-A26D-D38EE27BCD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 y="1361"/>
                <a:ext cx="65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a:extLst>
                  <a:ext uri="{FF2B5EF4-FFF2-40B4-BE49-F238E27FC236}">
                    <a16:creationId xmlns:a16="http://schemas.microsoft.com/office/drawing/2014/main" id="{7967A9E1-8EE5-4E43-A3CA-FC52CD51F709}"/>
                  </a:ext>
                </a:extLst>
              </p:cNvPr>
              <p:cNvSpPr txBox="1">
                <a:spLocks noChangeArrowheads="1"/>
              </p:cNvSpPr>
              <p:nvPr/>
            </p:nvSpPr>
            <p:spPr bwMode="auto">
              <a:xfrm>
                <a:off x="406" y="1511"/>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30%</a:t>
                </a:r>
              </a:p>
              <a:p>
                <a:pPr>
                  <a:spcBef>
                    <a:spcPct val="0"/>
                  </a:spcBef>
                  <a:spcAft>
                    <a:spcPct val="0"/>
                  </a:spcAft>
                </a:pPr>
                <a:r>
                  <a:rPr lang="en-GB" sz="1400"/>
                  <a:t>Cu</a:t>
                </a:r>
              </a:p>
            </p:txBody>
          </p:sp>
        </p:grpSp>
        <p:sp>
          <p:nvSpPr>
            <p:cNvPr id="22" name="Oval 23">
              <a:extLst>
                <a:ext uri="{FF2B5EF4-FFF2-40B4-BE49-F238E27FC236}">
                  <a16:creationId xmlns:a16="http://schemas.microsoft.com/office/drawing/2014/main" id="{1F6FC897-A8D7-4E97-BF16-75D09E631A91}"/>
                </a:ext>
              </a:extLst>
            </p:cNvPr>
            <p:cNvSpPr>
              <a:spLocks noChangeArrowheads="1"/>
            </p:cNvSpPr>
            <p:nvPr/>
          </p:nvSpPr>
          <p:spPr bwMode="auto">
            <a:xfrm>
              <a:off x="3953" y="1393"/>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3" name="Freeform 24">
              <a:extLst>
                <a:ext uri="{FF2B5EF4-FFF2-40B4-BE49-F238E27FC236}">
                  <a16:creationId xmlns:a16="http://schemas.microsoft.com/office/drawing/2014/main" id="{06F8DB98-6711-444A-A99A-286BBDE3C211}"/>
                </a:ext>
              </a:extLst>
            </p:cNvPr>
            <p:cNvSpPr>
              <a:spLocks/>
            </p:cNvSpPr>
            <p:nvPr/>
          </p:nvSpPr>
          <p:spPr bwMode="auto">
            <a:xfrm>
              <a:off x="872" y="1255"/>
              <a:ext cx="3096" cy="401"/>
            </a:xfrm>
            <a:custGeom>
              <a:avLst/>
              <a:gdLst>
                <a:gd name="T0" fmla="*/ 0 w 3096"/>
                <a:gd name="T1" fmla="*/ 401 h 401"/>
                <a:gd name="T2" fmla="*/ 1272 w 3096"/>
                <a:gd name="T3" fmla="*/ 25 h 401"/>
                <a:gd name="T4" fmla="*/ 3096 w 3096"/>
                <a:gd name="T5" fmla="*/ 249 h 401"/>
                <a:gd name="T6" fmla="*/ 0 60000 65536"/>
                <a:gd name="T7" fmla="*/ 0 60000 65536"/>
                <a:gd name="T8" fmla="*/ 0 60000 65536"/>
              </a:gdLst>
              <a:ahLst/>
              <a:cxnLst>
                <a:cxn ang="T6">
                  <a:pos x="T0" y="T1"/>
                </a:cxn>
                <a:cxn ang="T7">
                  <a:pos x="T2" y="T3"/>
                </a:cxn>
                <a:cxn ang="T8">
                  <a:pos x="T4" y="T5"/>
                </a:cxn>
              </a:cxnLst>
              <a:rect l="0" t="0" r="r" b="b"/>
              <a:pathLst>
                <a:path w="3096" h="401">
                  <a:moveTo>
                    <a:pt x="0" y="401"/>
                  </a:moveTo>
                  <a:cubicBezTo>
                    <a:pt x="378" y="225"/>
                    <a:pt x="756" y="50"/>
                    <a:pt x="1272" y="25"/>
                  </a:cubicBezTo>
                  <a:cubicBezTo>
                    <a:pt x="1788" y="0"/>
                    <a:pt x="2442" y="124"/>
                    <a:pt x="3096" y="24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6" name="Group 25">
            <a:extLst>
              <a:ext uri="{FF2B5EF4-FFF2-40B4-BE49-F238E27FC236}">
                <a16:creationId xmlns:a16="http://schemas.microsoft.com/office/drawing/2014/main" id="{3609A641-BF11-4825-BE8B-4F5168179792}"/>
              </a:ext>
            </a:extLst>
          </p:cNvPr>
          <p:cNvGrpSpPr>
            <a:grpSpLocks/>
          </p:cNvGrpSpPr>
          <p:nvPr/>
        </p:nvGrpSpPr>
        <p:grpSpPr bwMode="auto">
          <a:xfrm>
            <a:off x="1808162" y="2733675"/>
            <a:ext cx="3027363" cy="2290762"/>
            <a:chOff x="238" y="1953"/>
            <a:chExt cx="1907" cy="1443"/>
          </a:xfrm>
        </p:grpSpPr>
        <p:grpSp>
          <p:nvGrpSpPr>
            <p:cNvPr id="27" name="Group 26">
              <a:extLst>
                <a:ext uri="{FF2B5EF4-FFF2-40B4-BE49-F238E27FC236}">
                  <a16:creationId xmlns:a16="http://schemas.microsoft.com/office/drawing/2014/main" id="{868E0502-4F44-46FA-A091-2FBCEF9A7C97}"/>
                </a:ext>
              </a:extLst>
            </p:cNvPr>
            <p:cNvGrpSpPr>
              <a:grpSpLocks/>
            </p:cNvGrpSpPr>
            <p:nvPr/>
          </p:nvGrpSpPr>
          <p:grpSpPr bwMode="auto">
            <a:xfrm>
              <a:off x="238" y="2760"/>
              <a:ext cx="642" cy="636"/>
              <a:chOff x="238" y="2760"/>
              <a:chExt cx="642" cy="636"/>
            </a:xfrm>
          </p:grpSpPr>
          <p:pic>
            <p:nvPicPr>
              <p:cNvPr id="30" name="Picture 36">
                <a:extLst>
                  <a:ext uri="{FF2B5EF4-FFF2-40B4-BE49-F238E27FC236}">
                    <a16:creationId xmlns:a16="http://schemas.microsoft.com/office/drawing/2014/main" id="{3561ABE6-AFF6-4C01-9C40-A5CDF7099E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 y="2760"/>
                <a:ext cx="64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8">
                <a:extLst>
                  <a:ext uri="{FF2B5EF4-FFF2-40B4-BE49-F238E27FC236}">
                    <a16:creationId xmlns:a16="http://schemas.microsoft.com/office/drawing/2014/main" id="{0B607CBE-BEBA-4C1F-8D06-A790DE96E5C0}"/>
                  </a:ext>
                </a:extLst>
              </p:cNvPr>
              <p:cNvSpPr txBox="1">
                <a:spLocks noChangeArrowheads="1"/>
              </p:cNvSpPr>
              <p:nvPr/>
            </p:nvSpPr>
            <p:spPr bwMode="auto">
              <a:xfrm>
                <a:off x="398" y="2899"/>
                <a:ext cx="27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5%</a:t>
                </a:r>
              </a:p>
              <a:p>
                <a:pPr>
                  <a:spcBef>
                    <a:spcPct val="0"/>
                  </a:spcBef>
                  <a:spcAft>
                    <a:spcPct val="0"/>
                  </a:spcAft>
                </a:pPr>
                <a:r>
                  <a:rPr lang="en-GB" sz="1400"/>
                  <a:t>Cu</a:t>
                </a:r>
              </a:p>
            </p:txBody>
          </p:sp>
        </p:grpSp>
        <p:sp>
          <p:nvSpPr>
            <p:cNvPr id="28" name="Oval 29">
              <a:extLst>
                <a:ext uri="{FF2B5EF4-FFF2-40B4-BE49-F238E27FC236}">
                  <a16:creationId xmlns:a16="http://schemas.microsoft.com/office/drawing/2014/main" id="{F4424CE7-A224-4C2F-840D-CDC8ACE018BB}"/>
                </a:ext>
              </a:extLst>
            </p:cNvPr>
            <p:cNvSpPr>
              <a:spLocks noChangeArrowheads="1"/>
            </p:cNvSpPr>
            <p:nvPr/>
          </p:nvSpPr>
          <p:spPr bwMode="auto">
            <a:xfrm>
              <a:off x="2033" y="1953"/>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 name="Freeform 30">
              <a:extLst>
                <a:ext uri="{FF2B5EF4-FFF2-40B4-BE49-F238E27FC236}">
                  <a16:creationId xmlns:a16="http://schemas.microsoft.com/office/drawing/2014/main" id="{DA30AC80-BBB7-4A00-81A9-4986642085EE}"/>
                </a:ext>
              </a:extLst>
            </p:cNvPr>
            <p:cNvSpPr>
              <a:spLocks/>
            </p:cNvSpPr>
            <p:nvPr/>
          </p:nvSpPr>
          <p:spPr bwMode="auto">
            <a:xfrm>
              <a:off x="872" y="2112"/>
              <a:ext cx="1160" cy="1024"/>
            </a:xfrm>
            <a:custGeom>
              <a:avLst/>
              <a:gdLst>
                <a:gd name="T0" fmla="*/ 0 w 1160"/>
                <a:gd name="T1" fmla="*/ 1024 h 1024"/>
                <a:gd name="T2" fmla="*/ 600 w 1160"/>
                <a:gd name="T3" fmla="*/ 632 h 1024"/>
                <a:gd name="T4" fmla="*/ 1160 w 1160"/>
                <a:gd name="T5" fmla="*/ 0 h 1024"/>
                <a:gd name="T6" fmla="*/ 0 60000 65536"/>
                <a:gd name="T7" fmla="*/ 0 60000 65536"/>
                <a:gd name="T8" fmla="*/ 0 60000 65536"/>
              </a:gdLst>
              <a:ahLst/>
              <a:cxnLst>
                <a:cxn ang="T6">
                  <a:pos x="T0" y="T1"/>
                </a:cxn>
                <a:cxn ang="T7">
                  <a:pos x="T2" y="T3"/>
                </a:cxn>
                <a:cxn ang="T8">
                  <a:pos x="T4" y="T5"/>
                </a:cxn>
              </a:cxnLst>
              <a:rect l="0" t="0" r="r" b="b"/>
              <a:pathLst>
                <a:path w="1160" h="1024">
                  <a:moveTo>
                    <a:pt x="0" y="1024"/>
                  </a:moveTo>
                  <a:cubicBezTo>
                    <a:pt x="203" y="913"/>
                    <a:pt x="407" y="803"/>
                    <a:pt x="600" y="632"/>
                  </a:cubicBezTo>
                  <a:cubicBezTo>
                    <a:pt x="793" y="461"/>
                    <a:pt x="976" y="230"/>
                    <a:pt x="1160" y="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32" name="Group 31">
            <a:extLst>
              <a:ext uri="{FF2B5EF4-FFF2-40B4-BE49-F238E27FC236}">
                <a16:creationId xmlns:a16="http://schemas.microsoft.com/office/drawing/2014/main" id="{59019532-8B3A-4E56-992C-FA4BA2D154BD}"/>
              </a:ext>
            </a:extLst>
          </p:cNvPr>
          <p:cNvGrpSpPr>
            <a:grpSpLocks/>
          </p:cNvGrpSpPr>
          <p:nvPr/>
        </p:nvGrpSpPr>
        <p:grpSpPr bwMode="auto">
          <a:xfrm>
            <a:off x="1789112" y="2130425"/>
            <a:ext cx="4343400" cy="1795462"/>
            <a:chOff x="226" y="1573"/>
            <a:chExt cx="2736" cy="1131"/>
          </a:xfrm>
        </p:grpSpPr>
        <p:grpSp>
          <p:nvGrpSpPr>
            <p:cNvPr id="33" name="Group 32">
              <a:extLst>
                <a:ext uri="{FF2B5EF4-FFF2-40B4-BE49-F238E27FC236}">
                  <a16:creationId xmlns:a16="http://schemas.microsoft.com/office/drawing/2014/main" id="{2563F3CB-032E-407C-BC0B-E93D79457A1A}"/>
                </a:ext>
              </a:extLst>
            </p:cNvPr>
            <p:cNvGrpSpPr>
              <a:grpSpLocks/>
            </p:cNvGrpSpPr>
            <p:nvPr/>
          </p:nvGrpSpPr>
          <p:grpSpPr bwMode="auto">
            <a:xfrm>
              <a:off x="226" y="2048"/>
              <a:ext cx="670" cy="656"/>
              <a:chOff x="226" y="2048"/>
              <a:chExt cx="670" cy="656"/>
            </a:xfrm>
          </p:grpSpPr>
          <p:pic>
            <p:nvPicPr>
              <p:cNvPr id="36" name="Picture 34">
                <a:extLst>
                  <a:ext uri="{FF2B5EF4-FFF2-40B4-BE49-F238E27FC236}">
                    <a16:creationId xmlns:a16="http://schemas.microsoft.com/office/drawing/2014/main" id="{3AA7BB42-0B93-40BE-951A-70B3347C6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 y="2048"/>
                <a:ext cx="670"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4">
                <a:extLst>
                  <a:ext uri="{FF2B5EF4-FFF2-40B4-BE49-F238E27FC236}">
                    <a16:creationId xmlns:a16="http://schemas.microsoft.com/office/drawing/2014/main" id="{D306B366-5806-4A50-B157-CFFE717110E2}"/>
                  </a:ext>
                </a:extLst>
              </p:cNvPr>
              <p:cNvSpPr txBox="1">
                <a:spLocks noChangeArrowheads="1"/>
              </p:cNvSpPr>
              <p:nvPr/>
            </p:nvSpPr>
            <p:spPr bwMode="auto">
              <a:xfrm>
                <a:off x="398" y="2211"/>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10%</a:t>
                </a:r>
              </a:p>
              <a:p>
                <a:pPr>
                  <a:spcBef>
                    <a:spcPct val="0"/>
                  </a:spcBef>
                  <a:spcAft>
                    <a:spcPct val="0"/>
                  </a:spcAft>
                </a:pPr>
                <a:r>
                  <a:rPr lang="en-GB" sz="1400"/>
                  <a:t>Cu</a:t>
                </a:r>
              </a:p>
            </p:txBody>
          </p:sp>
        </p:grpSp>
        <p:sp>
          <p:nvSpPr>
            <p:cNvPr id="34" name="Oval 35">
              <a:extLst>
                <a:ext uri="{FF2B5EF4-FFF2-40B4-BE49-F238E27FC236}">
                  <a16:creationId xmlns:a16="http://schemas.microsoft.com/office/drawing/2014/main" id="{66B83555-DCD2-447B-A772-8A318DB368D3}"/>
                </a:ext>
              </a:extLst>
            </p:cNvPr>
            <p:cNvSpPr>
              <a:spLocks noChangeArrowheads="1"/>
            </p:cNvSpPr>
            <p:nvPr/>
          </p:nvSpPr>
          <p:spPr bwMode="auto">
            <a:xfrm>
              <a:off x="2850" y="1746"/>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 name="Freeform 36">
              <a:extLst>
                <a:ext uri="{FF2B5EF4-FFF2-40B4-BE49-F238E27FC236}">
                  <a16:creationId xmlns:a16="http://schemas.microsoft.com/office/drawing/2014/main" id="{F8E0C510-618E-416F-9C43-F78667D80C11}"/>
                </a:ext>
              </a:extLst>
            </p:cNvPr>
            <p:cNvSpPr>
              <a:spLocks/>
            </p:cNvSpPr>
            <p:nvPr/>
          </p:nvSpPr>
          <p:spPr bwMode="auto">
            <a:xfrm>
              <a:off x="888" y="1573"/>
              <a:ext cx="1968" cy="843"/>
            </a:xfrm>
            <a:custGeom>
              <a:avLst/>
              <a:gdLst>
                <a:gd name="T0" fmla="*/ 0 w 1968"/>
                <a:gd name="T1" fmla="*/ 843 h 843"/>
                <a:gd name="T2" fmla="*/ 936 w 1968"/>
                <a:gd name="T3" fmla="*/ 91 h 843"/>
                <a:gd name="T4" fmla="*/ 1968 w 1968"/>
                <a:gd name="T5" fmla="*/ 299 h 843"/>
                <a:gd name="T6" fmla="*/ 0 60000 65536"/>
                <a:gd name="T7" fmla="*/ 0 60000 65536"/>
                <a:gd name="T8" fmla="*/ 0 60000 65536"/>
              </a:gdLst>
              <a:ahLst/>
              <a:cxnLst>
                <a:cxn ang="T6">
                  <a:pos x="T0" y="T1"/>
                </a:cxn>
                <a:cxn ang="T7">
                  <a:pos x="T2" y="T3"/>
                </a:cxn>
                <a:cxn ang="T8">
                  <a:pos x="T4" y="T5"/>
                </a:cxn>
              </a:cxnLst>
              <a:rect l="0" t="0" r="r" b="b"/>
              <a:pathLst>
                <a:path w="1968" h="843">
                  <a:moveTo>
                    <a:pt x="0" y="843"/>
                  </a:moveTo>
                  <a:cubicBezTo>
                    <a:pt x="304" y="512"/>
                    <a:pt x="608" y="182"/>
                    <a:pt x="936" y="91"/>
                  </a:cubicBezTo>
                  <a:cubicBezTo>
                    <a:pt x="1264" y="0"/>
                    <a:pt x="1616" y="149"/>
                    <a:pt x="1968" y="29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38" name="Freeform 37">
            <a:extLst>
              <a:ext uri="{FF2B5EF4-FFF2-40B4-BE49-F238E27FC236}">
                <a16:creationId xmlns:a16="http://schemas.microsoft.com/office/drawing/2014/main" id="{E11F19E2-8DF0-41BF-8482-162252997426}"/>
              </a:ext>
            </a:extLst>
          </p:cNvPr>
          <p:cNvSpPr>
            <a:spLocks/>
          </p:cNvSpPr>
          <p:nvPr/>
        </p:nvSpPr>
        <p:spPr bwMode="auto">
          <a:xfrm>
            <a:off x="4193159" y="1176337"/>
            <a:ext cx="5270500" cy="2659062"/>
          </a:xfrm>
          <a:custGeom>
            <a:avLst/>
            <a:gdLst>
              <a:gd name="T0" fmla="*/ 2147483647 w 3320"/>
              <a:gd name="T1" fmla="*/ 2147483647 h 1675"/>
              <a:gd name="T2" fmla="*/ 2147483647 w 3320"/>
              <a:gd name="T3" fmla="*/ 2147483647 h 1675"/>
              <a:gd name="T4" fmla="*/ 2147483647 w 3320"/>
              <a:gd name="T5" fmla="*/ 2147483647 h 1675"/>
              <a:gd name="T6" fmla="*/ 2147483647 w 3320"/>
              <a:gd name="T7" fmla="*/ 2147483647 h 1675"/>
              <a:gd name="T8" fmla="*/ 2147483647 w 3320"/>
              <a:gd name="T9" fmla="*/ 2147483647 h 1675"/>
              <a:gd name="T10" fmla="*/ 2147483647 w 3320"/>
              <a:gd name="T11" fmla="*/ 2147483647 h 1675"/>
              <a:gd name="T12" fmla="*/ 2147483647 w 3320"/>
              <a:gd name="T13" fmla="*/ 2147483647 h 1675"/>
              <a:gd name="T14" fmla="*/ 2147483647 w 3320"/>
              <a:gd name="T15" fmla="*/ 2147483647 h 1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20" h="1675">
                <a:moveTo>
                  <a:pt x="172" y="1531"/>
                </a:moveTo>
                <a:cubicBezTo>
                  <a:pt x="307" y="1660"/>
                  <a:pt x="649" y="1675"/>
                  <a:pt x="1004" y="1587"/>
                </a:cubicBezTo>
                <a:cubicBezTo>
                  <a:pt x="1359" y="1499"/>
                  <a:pt x="1931" y="1235"/>
                  <a:pt x="2300" y="1003"/>
                </a:cubicBezTo>
                <a:cubicBezTo>
                  <a:pt x="2669" y="771"/>
                  <a:pt x="3120" y="356"/>
                  <a:pt x="3220" y="195"/>
                </a:cubicBezTo>
                <a:cubicBezTo>
                  <a:pt x="3320" y="34"/>
                  <a:pt x="3211" y="0"/>
                  <a:pt x="2900" y="35"/>
                </a:cubicBezTo>
                <a:cubicBezTo>
                  <a:pt x="2589" y="70"/>
                  <a:pt x="1807" y="274"/>
                  <a:pt x="1356" y="403"/>
                </a:cubicBezTo>
                <a:cubicBezTo>
                  <a:pt x="905" y="532"/>
                  <a:pt x="392" y="620"/>
                  <a:pt x="196" y="811"/>
                </a:cubicBezTo>
                <a:cubicBezTo>
                  <a:pt x="0" y="1002"/>
                  <a:pt x="37" y="1402"/>
                  <a:pt x="172" y="1531"/>
                </a:cubicBezTo>
                <a:close/>
              </a:path>
            </a:pathLst>
          </a:custGeom>
          <a:solidFill>
            <a:srgbClr val="CCFF33">
              <a:alpha val="30196"/>
            </a:srgbClr>
          </a:solidFill>
          <a:ln w="28575" cap="flat" cmpd="sng">
            <a:solidFill>
              <a:srgbClr val="33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30450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17</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Familiar architectures</a:t>
            </a:r>
            <a:endParaRPr lang="en-US"/>
          </a:p>
        </p:txBody>
      </p:sp>
      <p:grpSp>
        <p:nvGrpSpPr>
          <p:cNvPr id="4" name="Group 17">
            <a:extLst>
              <a:ext uri="{FF2B5EF4-FFF2-40B4-BE49-F238E27FC236}">
                <a16:creationId xmlns:a16="http://schemas.microsoft.com/office/drawing/2014/main" id="{D4EFF5E5-E6F6-47DA-B428-17C46D97891A}"/>
              </a:ext>
            </a:extLst>
          </p:cNvPr>
          <p:cNvGrpSpPr>
            <a:grpSpLocks/>
          </p:cNvGrpSpPr>
          <p:nvPr/>
        </p:nvGrpSpPr>
        <p:grpSpPr bwMode="auto">
          <a:xfrm>
            <a:off x="2297113" y="2703373"/>
            <a:ext cx="6900862" cy="1535113"/>
            <a:chOff x="759" y="1504"/>
            <a:chExt cx="4347" cy="967"/>
          </a:xfrm>
        </p:grpSpPr>
        <p:sp>
          <p:nvSpPr>
            <p:cNvPr id="5" name="Text Box 7">
              <a:extLst>
                <a:ext uri="{FF2B5EF4-FFF2-40B4-BE49-F238E27FC236}">
                  <a16:creationId xmlns:a16="http://schemas.microsoft.com/office/drawing/2014/main" id="{BC83EE15-539D-4EDF-94D3-11C6F284D34B}"/>
                </a:ext>
              </a:extLst>
            </p:cNvPr>
            <p:cNvSpPr txBox="1">
              <a:spLocks noChangeArrowheads="1"/>
            </p:cNvSpPr>
            <p:nvPr/>
          </p:nvSpPr>
          <p:spPr bwMode="auto">
            <a:xfrm>
              <a:off x="759" y="1589"/>
              <a:ext cx="1489"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10000"/>
                </a:spcBef>
                <a:spcAft>
                  <a:spcPct val="10000"/>
                </a:spcAft>
              </a:pPr>
              <a:r>
                <a:rPr lang="en-GB" sz="2000">
                  <a:latin typeface="+mn-lt"/>
                </a:rPr>
                <a:t>Cellular structures</a:t>
              </a:r>
            </a:p>
            <a:p>
              <a:pPr>
                <a:spcBef>
                  <a:spcPct val="10000"/>
                </a:spcBef>
                <a:spcAft>
                  <a:spcPct val="10000"/>
                </a:spcAft>
                <a:buClr>
                  <a:schemeClr val="tx1"/>
                </a:buClr>
                <a:buSzTx/>
                <a:buFont typeface="Wingdings" pitchFamily="2" charset="2"/>
                <a:buChar char="§"/>
              </a:pPr>
              <a:r>
                <a:rPr lang="en-GB" i="1">
                  <a:solidFill>
                    <a:srgbClr val="C00000"/>
                  </a:solidFill>
                  <a:latin typeface="+mn-lt"/>
                </a:rPr>
                <a:t>  </a:t>
              </a:r>
              <a:r>
                <a:rPr lang="en-GB" i="1">
                  <a:solidFill>
                    <a:schemeClr val="accent3"/>
                  </a:solidFill>
                  <a:latin typeface="+mn-lt"/>
                </a:rPr>
                <a:t>Foams</a:t>
              </a:r>
            </a:p>
            <a:p>
              <a:pPr>
                <a:spcBef>
                  <a:spcPct val="10000"/>
                </a:spcBef>
                <a:spcAft>
                  <a:spcPct val="10000"/>
                </a:spcAft>
                <a:buClr>
                  <a:schemeClr val="tx1"/>
                </a:buClr>
                <a:buSzTx/>
                <a:buFont typeface="Wingdings" pitchFamily="2" charset="2"/>
                <a:buChar char="§"/>
              </a:pPr>
              <a:r>
                <a:rPr lang="en-GB" i="1">
                  <a:solidFill>
                    <a:schemeClr val="accent3"/>
                  </a:solidFill>
                  <a:latin typeface="+mn-lt"/>
                </a:rPr>
                <a:t>  Honeycombs</a:t>
              </a:r>
            </a:p>
            <a:p>
              <a:pPr>
                <a:spcBef>
                  <a:spcPct val="10000"/>
                </a:spcBef>
                <a:spcAft>
                  <a:spcPct val="10000"/>
                </a:spcAft>
                <a:buClr>
                  <a:schemeClr val="tx1"/>
                </a:buClr>
                <a:buSzTx/>
                <a:buFont typeface="Wingdings" pitchFamily="2" charset="2"/>
                <a:buChar char="§"/>
              </a:pPr>
              <a:r>
                <a:rPr lang="en-GB" i="1">
                  <a:solidFill>
                    <a:schemeClr val="accent3"/>
                  </a:solidFill>
                  <a:latin typeface="+mn-lt"/>
                </a:rPr>
                <a:t>  Triangulated lattices</a:t>
              </a:r>
            </a:p>
          </p:txBody>
        </p:sp>
        <p:pic>
          <p:nvPicPr>
            <p:cNvPr id="6" name="Picture 8">
              <a:extLst>
                <a:ext uri="{FF2B5EF4-FFF2-40B4-BE49-F238E27FC236}">
                  <a16:creationId xmlns:a16="http://schemas.microsoft.com/office/drawing/2014/main" id="{2FA33D05-5D36-4E4B-838E-70049215B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 y="1609"/>
              <a:ext cx="671" cy="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a:extLst>
                <a:ext uri="{FF2B5EF4-FFF2-40B4-BE49-F238E27FC236}">
                  <a16:creationId xmlns:a16="http://schemas.microsoft.com/office/drawing/2014/main" id="{898006F3-3E9B-407B-BBDC-E2BE99308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 y="1685"/>
              <a:ext cx="605"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a:extLst>
                <a:ext uri="{FF2B5EF4-FFF2-40B4-BE49-F238E27FC236}">
                  <a16:creationId xmlns:a16="http://schemas.microsoft.com/office/drawing/2014/main" id="{59B77040-7511-4003-AA18-69F15DFEF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 y="1504"/>
              <a:ext cx="64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0">
            <a:extLst>
              <a:ext uri="{FF2B5EF4-FFF2-40B4-BE49-F238E27FC236}">
                <a16:creationId xmlns:a16="http://schemas.microsoft.com/office/drawing/2014/main" id="{7189C2CE-470F-476F-8DEA-56FF98B89B3E}"/>
              </a:ext>
            </a:extLst>
          </p:cNvPr>
          <p:cNvGrpSpPr>
            <a:grpSpLocks/>
          </p:cNvGrpSpPr>
          <p:nvPr/>
        </p:nvGrpSpPr>
        <p:grpSpPr bwMode="auto">
          <a:xfrm>
            <a:off x="2297114" y="1228589"/>
            <a:ext cx="7450137" cy="1397002"/>
            <a:chOff x="751" y="3360"/>
            <a:chExt cx="4693" cy="880"/>
          </a:xfrm>
        </p:grpSpPr>
        <p:sp>
          <p:nvSpPr>
            <p:cNvPr id="10" name="Text Box 3">
              <a:extLst>
                <a:ext uri="{FF2B5EF4-FFF2-40B4-BE49-F238E27FC236}">
                  <a16:creationId xmlns:a16="http://schemas.microsoft.com/office/drawing/2014/main" id="{2977F95A-88B6-45C9-9B56-A776A270B16D}"/>
                </a:ext>
              </a:extLst>
            </p:cNvPr>
            <p:cNvSpPr txBox="1">
              <a:spLocks noChangeArrowheads="1"/>
            </p:cNvSpPr>
            <p:nvPr/>
          </p:nvSpPr>
          <p:spPr bwMode="auto">
            <a:xfrm>
              <a:off x="751" y="3411"/>
              <a:ext cx="1159"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
                </a:spcBef>
                <a:spcAft>
                  <a:spcPct val="5000"/>
                </a:spcAft>
              </a:pPr>
              <a:r>
                <a:rPr lang="en-GB" sz="2000">
                  <a:latin typeface="+mn-lt"/>
                </a:rPr>
                <a:t>Composites</a:t>
              </a:r>
            </a:p>
            <a:p>
              <a:pPr>
                <a:spcBef>
                  <a:spcPct val="5000"/>
                </a:spcBef>
                <a:spcAft>
                  <a:spcPct val="5000"/>
                </a:spcAft>
                <a:buClr>
                  <a:schemeClr val="tx1"/>
                </a:buClr>
                <a:buSzTx/>
                <a:buFont typeface="Wingdings" pitchFamily="2" charset="2"/>
                <a:buChar char="§"/>
              </a:pPr>
              <a:r>
                <a:rPr lang="en-GB" i="1">
                  <a:solidFill>
                    <a:srgbClr val="C00000"/>
                  </a:solidFill>
                  <a:latin typeface="+mn-lt"/>
                </a:rPr>
                <a:t>  </a:t>
              </a:r>
              <a:r>
                <a:rPr lang="en-GB" i="1">
                  <a:solidFill>
                    <a:schemeClr val="accent3"/>
                  </a:solidFill>
                  <a:latin typeface="+mn-lt"/>
                </a:rPr>
                <a:t>Unidirectional</a:t>
              </a:r>
            </a:p>
            <a:p>
              <a:pPr>
                <a:spcBef>
                  <a:spcPct val="5000"/>
                </a:spcBef>
                <a:spcAft>
                  <a:spcPct val="5000"/>
                </a:spcAft>
                <a:buClr>
                  <a:schemeClr val="tx1"/>
                </a:buClr>
                <a:buSzTx/>
                <a:buFont typeface="Wingdings" pitchFamily="2" charset="2"/>
                <a:buChar char="§"/>
              </a:pPr>
              <a:r>
                <a:rPr lang="en-GB" i="1">
                  <a:solidFill>
                    <a:schemeClr val="accent3"/>
                  </a:solidFill>
                  <a:latin typeface="+mn-lt"/>
                </a:rPr>
                <a:t>  Quasi-isotropic</a:t>
              </a:r>
            </a:p>
            <a:p>
              <a:pPr>
                <a:spcBef>
                  <a:spcPct val="5000"/>
                </a:spcBef>
                <a:spcAft>
                  <a:spcPct val="5000"/>
                </a:spcAft>
                <a:buClr>
                  <a:schemeClr val="tx1"/>
                </a:buClr>
                <a:buSzTx/>
                <a:buFont typeface="Wingdings" pitchFamily="2" charset="2"/>
                <a:buChar char="§"/>
              </a:pPr>
              <a:r>
                <a:rPr lang="en-GB" i="1">
                  <a:solidFill>
                    <a:schemeClr val="accent3"/>
                  </a:solidFill>
                  <a:latin typeface="+mn-lt"/>
                </a:rPr>
                <a:t>  Particulate</a:t>
              </a:r>
            </a:p>
          </p:txBody>
        </p:sp>
        <p:pic>
          <p:nvPicPr>
            <p:cNvPr id="11" name="Picture 4">
              <a:extLst>
                <a:ext uri="{FF2B5EF4-FFF2-40B4-BE49-F238E27FC236}">
                  <a16:creationId xmlns:a16="http://schemas.microsoft.com/office/drawing/2014/main" id="{E4663973-A810-46FC-B370-0CDFECECF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 y="3360"/>
              <a:ext cx="793"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3BB5A12A-FF24-48A2-B537-1DCE77785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8" y="3360"/>
              <a:ext cx="793"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819DA09A-8BB0-4D05-ACAB-6741598A98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5" y="3360"/>
              <a:ext cx="794"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8">
            <a:extLst>
              <a:ext uri="{FF2B5EF4-FFF2-40B4-BE49-F238E27FC236}">
                <a16:creationId xmlns:a16="http://schemas.microsoft.com/office/drawing/2014/main" id="{1A6CEAB4-0A9A-48DB-BF52-3D9FF1C86996}"/>
              </a:ext>
            </a:extLst>
          </p:cNvPr>
          <p:cNvGrpSpPr>
            <a:grpSpLocks/>
          </p:cNvGrpSpPr>
          <p:nvPr/>
        </p:nvGrpSpPr>
        <p:grpSpPr bwMode="auto">
          <a:xfrm>
            <a:off x="2297114" y="4335323"/>
            <a:ext cx="7564437" cy="776287"/>
            <a:chOff x="759" y="2581"/>
            <a:chExt cx="4765" cy="489"/>
          </a:xfrm>
        </p:grpSpPr>
        <p:sp>
          <p:nvSpPr>
            <p:cNvPr id="15" name="Text Box 10">
              <a:extLst>
                <a:ext uri="{FF2B5EF4-FFF2-40B4-BE49-F238E27FC236}">
                  <a16:creationId xmlns:a16="http://schemas.microsoft.com/office/drawing/2014/main" id="{5BE9AAA5-FE25-403D-91AB-4C38CD944C46}"/>
                </a:ext>
              </a:extLst>
            </p:cNvPr>
            <p:cNvSpPr txBox="1">
              <a:spLocks noChangeArrowheads="1"/>
            </p:cNvSpPr>
            <p:nvPr/>
          </p:nvSpPr>
          <p:spPr bwMode="auto">
            <a:xfrm>
              <a:off x="759" y="2581"/>
              <a:ext cx="161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10000"/>
                </a:spcBef>
                <a:spcAft>
                  <a:spcPct val="10000"/>
                </a:spcAft>
              </a:pPr>
              <a:r>
                <a:rPr lang="en-GB" sz="2000">
                  <a:latin typeface="+mn-lt"/>
                </a:rPr>
                <a:t>Sandwich structures</a:t>
              </a:r>
            </a:p>
            <a:p>
              <a:pPr>
                <a:spcBef>
                  <a:spcPct val="10000"/>
                </a:spcBef>
                <a:spcAft>
                  <a:spcPct val="10000"/>
                </a:spcAft>
                <a:buClr>
                  <a:schemeClr val="tx1"/>
                </a:buClr>
                <a:buSzTx/>
                <a:buFont typeface="Wingdings" pitchFamily="2" charset="2"/>
                <a:buChar char="§"/>
              </a:pPr>
              <a:r>
                <a:rPr lang="en-GB" i="1">
                  <a:latin typeface="+mn-lt"/>
                </a:rPr>
                <a:t> </a:t>
              </a:r>
              <a:r>
                <a:rPr lang="en-GB" i="1">
                  <a:solidFill>
                    <a:srgbClr val="C00000"/>
                  </a:solidFill>
                  <a:latin typeface="+mn-lt"/>
                </a:rPr>
                <a:t> </a:t>
              </a:r>
              <a:r>
                <a:rPr lang="en-GB" i="1">
                  <a:solidFill>
                    <a:schemeClr val="accent3"/>
                  </a:solidFill>
                  <a:latin typeface="+mn-lt"/>
                </a:rPr>
                <a:t>Symmetric sandwiches</a:t>
              </a:r>
            </a:p>
          </p:txBody>
        </p:sp>
        <p:pic>
          <p:nvPicPr>
            <p:cNvPr id="16" name="Picture 14">
              <a:extLst>
                <a:ext uri="{FF2B5EF4-FFF2-40B4-BE49-F238E27FC236}">
                  <a16:creationId xmlns:a16="http://schemas.microsoft.com/office/drawing/2014/main" id="{255D02FF-3633-4114-8E65-4429BA6D44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3" y="2626"/>
              <a:ext cx="137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a:extLst>
                <a:ext uri="{FF2B5EF4-FFF2-40B4-BE49-F238E27FC236}">
                  <a16:creationId xmlns:a16="http://schemas.microsoft.com/office/drawing/2014/main" id="{15186A14-0B31-4120-85FC-273B7B417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0" y="2620"/>
              <a:ext cx="137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 Box 10">
            <a:extLst>
              <a:ext uri="{FF2B5EF4-FFF2-40B4-BE49-F238E27FC236}">
                <a16:creationId xmlns:a16="http://schemas.microsoft.com/office/drawing/2014/main" id="{AE4DD241-5149-42DD-8A78-66F5F5D6E314}"/>
              </a:ext>
            </a:extLst>
          </p:cNvPr>
          <p:cNvSpPr txBox="1">
            <a:spLocks noChangeArrowheads="1"/>
          </p:cNvSpPr>
          <p:nvPr/>
        </p:nvSpPr>
        <p:spPr bwMode="auto">
          <a:xfrm>
            <a:off x="5394526" y="5530482"/>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10000"/>
              </a:spcBef>
              <a:spcAft>
                <a:spcPct val="10000"/>
              </a:spcAft>
            </a:pPr>
            <a:r>
              <a:rPr lang="en-GB"/>
              <a:t>Many more</a:t>
            </a:r>
          </a:p>
        </p:txBody>
      </p:sp>
    </p:spTree>
    <p:extLst>
      <p:ext uri="{BB962C8B-B14F-4D97-AF65-F5344CB8AC3E}">
        <p14:creationId xmlns:p14="http://schemas.microsoft.com/office/powerpoint/2010/main" val="9583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18</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Designing hybrid materials</a:t>
            </a:r>
            <a:endParaRPr lang="en-US"/>
          </a:p>
        </p:txBody>
      </p:sp>
      <p:sp>
        <p:nvSpPr>
          <p:cNvPr id="5" name="TextBox 3">
            <a:extLst>
              <a:ext uri="{FF2B5EF4-FFF2-40B4-BE49-F238E27FC236}">
                <a16:creationId xmlns:a16="http://schemas.microsoft.com/office/drawing/2014/main" id="{FED1A4FB-2B3B-45A5-BD31-A1133A239D13}"/>
              </a:ext>
            </a:extLst>
          </p:cNvPr>
          <p:cNvSpPr txBox="1">
            <a:spLocks noChangeArrowheads="1"/>
          </p:cNvSpPr>
          <p:nvPr/>
        </p:nvSpPr>
        <p:spPr bwMode="auto">
          <a:xfrm>
            <a:off x="4633086" y="1103484"/>
            <a:ext cx="1205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Combine:</a:t>
            </a:r>
          </a:p>
        </p:txBody>
      </p:sp>
      <p:sp>
        <p:nvSpPr>
          <p:cNvPr id="7" name="TextBox 4">
            <a:extLst>
              <a:ext uri="{FF2B5EF4-FFF2-40B4-BE49-F238E27FC236}">
                <a16:creationId xmlns:a16="http://schemas.microsoft.com/office/drawing/2014/main" id="{E72E7EAE-6985-491F-B4AE-6B971328E79F}"/>
              </a:ext>
            </a:extLst>
          </p:cNvPr>
          <p:cNvSpPr txBox="1">
            <a:spLocks noChangeArrowheads="1"/>
          </p:cNvSpPr>
          <p:nvPr/>
        </p:nvSpPr>
        <p:spPr bwMode="auto">
          <a:xfrm>
            <a:off x="4633086" y="1820168"/>
            <a:ext cx="520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Materials – </a:t>
            </a:r>
            <a:r>
              <a:rPr lang="en-GB" b="0">
                <a:latin typeface="+mn-lt"/>
              </a:rPr>
              <a:t>relate properties to microstructure: controlled nature, scale through alloy design and processing.</a:t>
            </a:r>
          </a:p>
        </p:txBody>
      </p:sp>
      <p:sp>
        <p:nvSpPr>
          <p:cNvPr id="9" name="TextBox 5">
            <a:extLst>
              <a:ext uri="{FF2B5EF4-FFF2-40B4-BE49-F238E27FC236}">
                <a16:creationId xmlns:a16="http://schemas.microsoft.com/office/drawing/2014/main" id="{45C09AD3-62F7-4FE5-BDE9-252F3BF37CB8}"/>
              </a:ext>
            </a:extLst>
          </p:cNvPr>
          <p:cNvSpPr txBox="1">
            <a:spLocks noChangeArrowheads="1"/>
          </p:cNvSpPr>
          <p:nvPr/>
        </p:nvSpPr>
        <p:spPr bwMode="auto">
          <a:xfrm>
            <a:off x="4633086" y="3382269"/>
            <a:ext cx="5321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Mechanics – </a:t>
            </a:r>
            <a:r>
              <a:rPr lang="en-GB" b="0">
                <a:latin typeface="+mn-lt"/>
              </a:rPr>
              <a:t>accept properties as “given”, optimise the geometry</a:t>
            </a:r>
          </a:p>
        </p:txBody>
      </p:sp>
      <p:sp>
        <p:nvSpPr>
          <p:cNvPr id="11" name="TextBox 6">
            <a:extLst>
              <a:ext uri="{FF2B5EF4-FFF2-40B4-BE49-F238E27FC236}">
                <a16:creationId xmlns:a16="http://schemas.microsoft.com/office/drawing/2014/main" id="{7B5BDF16-63B9-49D6-8E34-7DCDF58A3A0D}"/>
              </a:ext>
            </a:extLst>
          </p:cNvPr>
          <p:cNvSpPr txBox="1">
            <a:spLocks noChangeArrowheads="1"/>
          </p:cNvSpPr>
          <p:nvPr/>
        </p:nvSpPr>
        <p:spPr bwMode="auto">
          <a:xfrm>
            <a:off x="4633086" y="4830068"/>
            <a:ext cx="5321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Textile technology – </a:t>
            </a:r>
            <a:r>
              <a:rPr lang="en-GB" b="0">
                <a:latin typeface="+mn-lt"/>
              </a:rPr>
              <a:t>exploit unique strength and blending properties of fibers</a:t>
            </a:r>
          </a:p>
        </p:txBody>
      </p:sp>
      <p:pic>
        <p:nvPicPr>
          <p:cNvPr id="13" name="Picture 8">
            <a:extLst>
              <a:ext uri="{FF2B5EF4-FFF2-40B4-BE49-F238E27FC236}">
                <a16:creationId xmlns:a16="http://schemas.microsoft.com/office/drawing/2014/main" id="{4529C3C3-9DE7-4046-B118-A84771502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94" y="1453456"/>
            <a:ext cx="17319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a:extLst>
              <a:ext uri="{FF2B5EF4-FFF2-40B4-BE49-F238E27FC236}">
                <a16:creationId xmlns:a16="http://schemas.microsoft.com/office/drawing/2014/main" id="{2AFC3CA9-A1CC-4EFB-8405-4A0DA74E6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856" y="4604643"/>
            <a:ext cx="17653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8DD7979A-2F91-4884-98D1-82E6B570C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719" y="3140968"/>
            <a:ext cx="17573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5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Bending and stretch dominated structures</a:t>
            </a:r>
          </a:p>
        </p:txBody>
      </p:sp>
      <p:sp>
        <p:nvSpPr>
          <p:cNvPr id="53" name="Text Box 5">
            <a:extLst>
              <a:ext uri="{FF2B5EF4-FFF2-40B4-BE49-F238E27FC236}">
                <a16:creationId xmlns:a16="http://schemas.microsoft.com/office/drawing/2014/main" id="{6A74DBEA-8D3E-4B89-AF89-F386032A3252}"/>
              </a:ext>
            </a:extLst>
          </p:cNvPr>
          <p:cNvSpPr txBox="1">
            <a:spLocks noChangeArrowheads="1"/>
          </p:cNvSpPr>
          <p:nvPr/>
        </p:nvSpPr>
        <p:spPr bwMode="auto">
          <a:xfrm>
            <a:off x="1542670" y="4497722"/>
            <a:ext cx="42814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buFontTx/>
              <a:buChar char="•"/>
            </a:pPr>
            <a:r>
              <a:rPr lang="en-GB" b="0"/>
              <a:t>  Lock joints in a </a:t>
            </a:r>
            <a:r>
              <a:rPr lang="en-GB" i="1"/>
              <a:t>mechanism</a:t>
            </a:r>
            <a:r>
              <a:rPr lang="en-GB" b="0"/>
              <a:t> prevents rotation, deformation by </a:t>
            </a:r>
            <a:r>
              <a:rPr lang="en-GB"/>
              <a:t>bending</a:t>
            </a:r>
            <a:endParaRPr lang="en-GB" sz="2400" b="0"/>
          </a:p>
        </p:txBody>
      </p:sp>
      <p:grpSp>
        <p:nvGrpSpPr>
          <p:cNvPr id="54" name="Group 29">
            <a:extLst>
              <a:ext uri="{FF2B5EF4-FFF2-40B4-BE49-F238E27FC236}">
                <a16:creationId xmlns:a16="http://schemas.microsoft.com/office/drawing/2014/main" id="{73BAFA1B-FCA0-4911-B748-1AAE3ECA4518}"/>
              </a:ext>
            </a:extLst>
          </p:cNvPr>
          <p:cNvGrpSpPr>
            <a:grpSpLocks/>
          </p:cNvGrpSpPr>
          <p:nvPr/>
        </p:nvGrpSpPr>
        <p:grpSpPr bwMode="auto">
          <a:xfrm>
            <a:off x="3685263" y="2535667"/>
            <a:ext cx="1624013" cy="1485900"/>
            <a:chOff x="2624" y="2617"/>
            <a:chExt cx="1023" cy="936"/>
          </a:xfrm>
        </p:grpSpPr>
        <p:sp>
          <p:nvSpPr>
            <p:cNvPr id="55" name="AutoShape 30">
              <a:extLst>
                <a:ext uri="{FF2B5EF4-FFF2-40B4-BE49-F238E27FC236}">
                  <a16:creationId xmlns:a16="http://schemas.microsoft.com/office/drawing/2014/main" id="{164B48E3-A244-4ADC-BBF8-BE291C5309EE}"/>
                </a:ext>
              </a:extLst>
            </p:cNvPr>
            <p:cNvSpPr>
              <a:spLocks noChangeArrowheads="1"/>
            </p:cNvSpPr>
            <p:nvPr/>
          </p:nvSpPr>
          <p:spPr bwMode="auto">
            <a:xfrm>
              <a:off x="2677" y="2656"/>
              <a:ext cx="920"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56" name="Oval 31">
              <a:extLst>
                <a:ext uri="{FF2B5EF4-FFF2-40B4-BE49-F238E27FC236}">
                  <a16:creationId xmlns:a16="http://schemas.microsoft.com/office/drawing/2014/main" id="{6B89A015-3051-43D5-9C6B-404E336DB58D}"/>
                </a:ext>
              </a:extLst>
            </p:cNvPr>
            <p:cNvSpPr>
              <a:spLocks noChangeArrowheads="1"/>
            </p:cNvSpPr>
            <p:nvPr/>
          </p:nvSpPr>
          <p:spPr bwMode="auto">
            <a:xfrm rot="-84512">
              <a:off x="3079" y="2617"/>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7" name="Oval 32">
              <a:extLst>
                <a:ext uri="{FF2B5EF4-FFF2-40B4-BE49-F238E27FC236}">
                  <a16:creationId xmlns:a16="http://schemas.microsoft.com/office/drawing/2014/main" id="{DA871F86-775D-4BB1-8142-435325154FD7}"/>
                </a:ext>
              </a:extLst>
            </p:cNvPr>
            <p:cNvSpPr>
              <a:spLocks noChangeArrowheads="1"/>
            </p:cNvSpPr>
            <p:nvPr/>
          </p:nvSpPr>
          <p:spPr bwMode="auto">
            <a:xfrm rot="-84512">
              <a:off x="2624" y="303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8" name="Oval 33">
              <a:extLst>
                <a:ext uri="{FF2B5EF4-FFF2-40B4-BE49-F238E27FC236}">
                  <a16:creationId xmlns:a16="http://schemas.microsoft.com/office/drawing/2014/main" id="{31281500-BD4E-4208-AF3F-1BE96E4CED42}"/>
                </a:ext>
              </a:extLst>
            </p:cNvPr>
            <p:cNvSpPr>
              <a:spLocks noChangeArrowheads="1"/>
            </p:cNvSpPr>
            <p:nvPr/>
          </p:nvSpPr>
          <p:spPr bwMode="auto">
            <a:xfrm rot="-84512">
              <a:off x="3543" y="303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9" name="Oval 34">
              <a:extLst>
                <a:ext uri="{FF2B5EF4-FFF2-40B4-BE49-F238E27FC236}">
                  <a16:creationId xmlns:a16="http://schemas.microsoft.com/office/drawing/2014/main" id="{E8A3AB0E-6F08-4204-9D36-9D14944458A9}"/>
                </a:ext>
              </a:extLst>
            </p:cNvPr>
            <p:cNvSpPr>
              <a:spLocks noChangeArrowheads="1"/>
            </p:cNvSpPr>
            <p:nvPr/>
          </p:nvSpPr>
          <p:spPr bwMode="auto">
            <a:xfrm rot="-84512">
              <a:off x="3083" y="3457"/>
              <a:ext cx="105"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nvGrpSpPr>
          <p:cNvPr id="60" name="Group 35">
            <a:extLst>
              <a:ext uri="{FF2B5EF4-FFF2-40B4-BE49-F238E27FC236}">
                <a16:creationId xmlns:a16="http://schemas.microsoft.com/office/drawing/2014/main" id="{C5BDBC52-A681-4B43-A408-11FC4854E4E3}"/>
              </a:ext>
            </a:extLst>
          </p:cNvPr>
          <p:cNvGrpSpPr>
            <a:grpSpLocks/>
          </p:cNvGrpSpPr>
          <p:nvPr/>
        </p:nvGrpSpPr>
        <p:grpSpPr bwMode="auto">
          <a:xfrm>
            <a:off x="3628113" y="2356279"/>
            <a:ext cx="1736725" cy="1852613"/>
            <a:chOff x="1225" y="3080"/>
            <a:chExt cx="1094" cy="1167"/>
          </a:xfrm>
        </p:grpSpPr>
        <p:grpSp>
          <p:nvGrpSpPr>
            <p:cNvPr id="61" name="Group 36">
              <a:extLst>
                <a:ext uri="{FF2B5EF4-FFF2-40B4-BE49-F238E27FC236}">
                  <a16:creationId xmlns:a16="http://schemas.microsoft.com/office/drawing/2014/main" id="{CF6096D7-7378-4F02-A752-86ED106DF9A3}"/>
                </a:ext>
              </a:extLst>
            </p:cNvPr>
            <p:cNvGrpSpPr>
              <a:grpSpLocks/>
            </p:cNvGrpSpPr>
            <p:nvPr/>
          </p:nvGrpSpPr>
          <p:grpSpPr bwMode="auto">
            <a:xfrm>
              <a:off x="1264" y="3338"/>
              <a:ext cx="1014" cy="636"/>
              <a:chOff x="3156" y="1476"/>
              <a:chExt cx="936" cy="636"/>
            </a:xfrm>
          </p:grpSpPr>
          <p:sp>
            <p:nvSpPr>
              <p:cNvPr id="68" name="Freeform 37">
                <a:extLst>
                  <a:ext uri="{FF2B5EF4-FFF2-40B4-BE49-F238E27FC236}">
                    <a16:creationId xmlns:a16="http://schemas.microsoft.com/office/drawing/2014/main" id="{C6F068F1-7DD0-4E02-A88D-54637117C48A}"/>
                  </a:ext>
                </a:extLst>
              </p:cNvPr>
              <p:cNvSpPr>
                <a:spLocks/>
              </p:cNvSpPr>
              <p:nvPr/>
            </p:nvSpPr>
            <p:spPr bwMode="auto">
              <a:xfrm>
                <a:off x="3156" y="1482"/>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 name="Freeform 38">
                <a:extLst>
                  <a:ext uri="{FF2B5EF4-FFF2-40B4-BE49-F238E27FC236}">
                    <a16:creationId xmlns:a16="http://schemas.microsoft.com/office/drawing/2014/main" id="{DDD2C27A-1A28-4C0D-935A-0EC08573C15F}"/>
                  </a:ext>
                </a:extLst>
              </p:cNvPr>
              <p:cNvSpPr>
                <a:spLocks/>
              </p:cNvSpPr>
              <p:nvPr/>
            </p:nvSpPr>
            <p:spPr bwMode="auto">
              <a:xfrm flipH="1">
                <a:off x="3618" y="1476"/>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 name="Freeform 39">
                <a:extLst>
                  <a:ext uri="{FF2B5EF4-FFF2-40B4-BE49-F238E27FC236}">
                    <a16:creationId xmlns:a16="http://schemas.microsoft.com/office/drawing/2014/main" id="{FE019A1A-806C-4D8A-99C1-7ECAD5C375B0}"/>
                  </a:ext>
                </a:extLst>
              </p:cNvPr>
              <p:cNvSpPr>
                <a:spLocks/>
              </p:cNvSpPr>
              <p:nvPr/>
            </p:nvSpPr>
            <p:spPr bwMode="auto">
              <a:xfrm flipV="1">
                <a:off x="3156" y="1800"/>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 name="Freeform 40">
                <a:extLst>
                  <a:ext uri="{FF2B5EF4-FFF2-40B4-BE49-F238E27FC236}">
                    <a16:creationId xmlns:a16="http://schemas.microsoft.com/office/drawing/2014/main" id="{206F8C60-61D2-4619-8DF1-43D7A22689F1}"/>
                  </a:ext>
                </a:extLst>
              </p:cNvPr>
              <p:cNvSpPr>
                <a:spLocks/>
              </p:cNvSpPr>
              <p:nvPr/>
            </p:nvSpPr>
            <p:spPr bwMode="auto">
              <a:xfrm flipH="1" flipV="1">
                <a:off x="3618" y="1794"/>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2" name="Line 41">
              <a:extLst>
                <a:ext uri="{FF2B5EF4-FFF2-40B4-BE49-F238E27FC236}">
                  <a16:creationId xmlns:a16="http://schemas.microsoft.com/office/drawing/2014/main" id="{A2DD76EF-D3B8-4A84-9AA8-F6CFA8DE9BED}"/>
                </a:ext>
              </a:extLst>
            </p:cNvPr>
            <p:cNvSpPr>
              <a:spLocks noChangeShapeType="1"/>
            </p:cNvSpPr>
            <p:nvPr/>
          </p:nvSpPr>
          <p:spPr bwMode="auto">
            <a:xfrm rot="-84512">
              <a:off x="1761" y="3080"/>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 name="Line 42">
              <a:extLst>
                <a:ext uri="{FF2B5EF4-FFF2-40B4-BE49-F238E27FC236}">
                  <a16:creationId xmlns:a16="http://schemas.microsoft.com/office/drawing/2014/main" id="{29858B70-3E77-4AAC-BF09-C387957B6DCB}"/>
                </a:ext>
              </a:extLst>
            </p:cNvPr>
            <p:cNvSpPr>
              <a:spLocks noChangeShapeType="1"/>
            </p:cNvSpPr>
            <p:nvPr/>
          </p:nvSpPr>
          <p:spPr bwMode="auto">
            <a:xfrm rot="21515488" flipV="1">
              <a:off x="1773" y="4055"/>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4" name="Oval 43">
              <a:extLst>
                <a:ext uri="{FF2B5EF4-FFF2-40B4-BE49-F238E27FC236}">
                  <a16:creationId xmlns:a16="http://schemas.microsoft.com/office/drawing/2014/main" id="{B53E2759-7016-4A2E-8785-7A5314C0851D}"/>
                </a:ext>
              </a:extLst>
            </p:cNvPr>
            <p:cNvSpPr>
              <a:spLocks noChangeArrowheads="1"/>
            </p:cNvSpPr>
            <p:nvPr/>
          </p:nvSpPr>
          <p:spPr bwMode="auto">
            <a:xfrm rot="-84512">
              <a:off x="1719" y="3304"/>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5" name="Oval 44">
              <a:extLst>
                <a:ext uri="{FF2B5EF4-FFF2-40B4-BE49-F238E27FC236}">
                  <a16:creationId xmlns:a16="http://schemas.microsoft.com/office/drawing/2014/main" id="{8333C5AC-CF32-495A-9891-47B40D60161F}"/>
                </a:ext>
              </a:extLst>
            </p:cNvPr>
            <p:cNvSpPr>
              <a:spLocks noChangeArrowheads="1"/>
            </p:cNvSpPr>
            <p:nvPr/>
          </p:nvSpPr>
          <p:spPr bwMode="auto">
            <a:xfrm rot="-84512">
              <a:off x="1225" y="3606"/>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6" name="Oval 45">
              <a:extLst>
                <a:ext uri="{FF2B5EF4-FFF2-40B4-BE49-F238E27FC236}">
                  <a16:creationId xmlns:a16="http://schemas.microsoft.com/office/drawing/2014/main" id="{C3A7C49B-8A60-47E6-A9E6-41C32B8BD9C9}"/>
                </a:ext>
              </a:extLst>
            </p:cNvPr>
            <p:cNvSpPr>
              <a:spLocks noChangeArrowheads="1"/>
            </p:cNvSpPr>
            <p:nvPr/>
          </p:nvSpPr>
          <p:spPr bwMode="auto">
            <a:xfrm rot="-84512">
              <a:off x="2215" y="3594"/>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7" name="Oval 46">
              <a:extLst>
                <a:ext uri="{FF2B5EF4-FFF2-40B4-BE49-F238E27FC236}">
                  <a16:creationId xmlns:a16="http://schemas.microsoft.com/office/drawing/2014/main" id="{C5827EAB-E8F2-450E-9E06-64FCDEB4F6D9}"/>
                </a:ext>
              </a:extLst>
            </p:cNvPr>
            <p:cNvSpPr>
              <a:spLocks noChangeArrowheads="1"/>
            </p:cNvSpPr>
            <p:nvPr/>
          </p:nvSpPr>
          <p:spPr bwMode="auto">
            <a:xfrm rot="-84512">
              <a:off x="1717" y="3928"/>
              <a:ext cx="104"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nvGrpSpPr>
          <p:cNvPr id="72" name="Group 47">
            <a:extLst>
              <a:ext uri="{FF2B5EF4-FFF2-40B4-BE49-F238E27FC236}">
                <a16:creationId xmlns:a16="http://schemas.microsoft.com/office/drawing/2014/main" id="{746948F1-491A-4ADA-9C0C-B17126722C7A}"/>
              </a:ext>
            </a:extLst>
          </p:cNvPr>
          <p:cNvGrpSpPr>
            <a:grpSpLocks/>
          </p:cNvGrpSpPr>
          <p:nvPr/>
        </p:nvGrpSpPr>
        <p:grpSpPr bwMode="auto">
          <a:xfrm>
            <a:off x="1710413" y="2534079"/>
            <a:ext cx="1622425" cy="1485900"/>
            <a:chOff x="1552" y="3311"/>
            <a:chExt cx="1022" cy="936"/>
          </a:xfrm>
        </p:grpSpPr>
        <p:sp>
          <p:nvSpPr>
            <p:cNvPr id="73" name="AutoShape 48">
              <a:extLst>
                <a:ext uri="{FF2B5EF4-FFF2-40B4-BE49-F238E27FC236}">
                  <a16:creationId xmlns:a16="http://schemas.microsoft.com/office/drawing/2014/main" id="{0D5EE297-CCB4-4624-B27D-FC845E074F30}"/>
                </a:ext>
              </a:extLst>
            </p:cNvPr>
            <p:cNvSpPr>
              <a:spLocks noChangeArrowheads="1"/>
            </p:cNvSpPr>
            <p:nvPr/>
          </p:nvSpPr>
          <p:spPr bwMode="auto">
            <a:xfrm>
              <a:off x="1605" y="3350"/>
              <a:ext cx="919"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74" name="Oval 49">
              <a:extLst>
                <a:ext uri="{FF2B5EF4-FFF2-40B4-BE49-F238E27FC236}">
                  <a16:creationId xmlns:a16="http://schemas.microsoft.com/office/drawing/2014/main" id="{989E885B-A399-4C22-A19D-929312D62940}"/>
                </a:ext>
              </a:extLst>
            </p:cNvPr>
            <p:cNvSpPr>
              <a:spLocks noChangeArrowheads="1"/>
            </p:cNvSpPr>
            <p:nvPr/>
          </p:nvSpPr>
          <p:spPr bwMode="auto">
            <a:xfrm rot="-84512">
              <a:off x="2007" y="3311"/>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5" name="Oval 50">
              <a:extLst>
                <a:ext uri="{FF2B5EF4-FFF2-40B4-BE49-F238E27FC236}">
                  <a16:creationId xmlns:a16="http://schemas.microsoft.com/office/drawing/2014/main" id="{20594086-BDAB-42B5-ABCA-B67619212CEE}"/>
                </a:ext>
              </a:extLst>
            </p:cNvPr>
            <p:cNvSpPr>
              <a:spLocks noChangeArrowheads="1"/>
            </p:cNvSpPr>
            <p:nvPr/>
          </p:nvSpPr>
          <p:spPr bwMode="auto">
            <a:xfrm rot="-84512">
              <a:off x="1552"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6" name="Oval 51">
              <a:extLst>
                <a:ext uri="{FF2B5EF4-FFF2-40B4-BE49-F238E27FC236}">
                  <a16:creationId xmlns:a16="http://schemas.microsoft.com/office/drawing/2014/main" id="{C3C7E52B-2E93-41E1-B603-4020922F076A}"/>
                </a:ext>
              </a:extLst>
            </p:cNvPr>
            <p:cNvSpPr>
              <a:spLocks noChangeArrowheads="1"/>
            </p:cNvSpPr>
            <p:nvPr/>
          </p:nvSpPr>
          <p:spPr bwMode="auto">
            <a:xfrm rot="-84512">
              <a:off x="2470"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7" name="Oval 52">
              <a:extLst>
                <a:ext uri="{FF2B5EF4-FFF2-40B4-BE49-F238E27FC236}">
                  <a16:creationId xmlns:a16="http://schemas.microsoft.com/office/drawing/2014/main" id="{B862EC1C-2342-4D30-AE18-074C1E80B5D2}"/>
                </a:ext>
              </a:extLst>
            </p:cNvPr>
            <p:cNvSpPr>
              <a:spLocks noChangeArrowheads="1"/>
            </p:cNvSpPr>
            <p:nvPr/>
          </p:nvSpPr>
          <p:spPr bwMode="auto">
            <a:xfrm rot="-84512">
              <a:off x="2011" y="4151"/>
              <a:ext cx="104" cy="96"/>
            </a:xfrm>
            <a:prstGeom prst="ellipse">
              <a:avLst/>
            </a:prstGeom>
            <a:solidFill>
              <a:schemeClr val="bg1"/>
            </a:solidFill>
            <a:ln w="28575">
              <a:solidFill>
                <a:schemeClr val="tx1"/>
              </a:solidFill>
              <a:round/>
              <a:headEnd/>
              <a:tailEnd/>
            </a:ln>
          </p:spPr>
          <p:txBody>
            <a:bodyPr wrap="none" anchor="ctr"/>
            <a:lstStyle/>
            <a:p>
              <a:endParaRPr lang="en-GB"/>
            </a:p>
          </p:txBody>
        </p:sp>
      </p:grpSp>
      <p:grpSp>
        <p:nvGrpSpPr>
          <p:cNvPr id="78" name="Group 53">
            <a:extLst>
              <a:ext uri="{FF2B5EF4-FFF2-40B4-BE49-F238E27FC236}">
                <a16:creationId xmlns:a16="http://schemas.microsoft.com/office/drawing/2014/main" id="{2E513E6A-651C-473C-BE7F-B76038AA066D}"/>
              </a:ext>
            </a:extLst>
          </p:cNvPr>
          <p:cNvGrpSpPr>
            <a:grpSpLocks/>
          </p:cNvGrpSpPr>
          <p:nvPr/>
        </p:nvGrpSpPr>
        <p:grpSpPr bwMode="auto">
          <a:xfrm>
            <a:off x="1634213" y="2254679"/>
            <a:ext cx="1793875" cy="2014538"/>
            <a:chOff x="3488" y="1050"/>
            <a:chExt cx="1130" cy="1269"/>
          </a:xfrm>
        </p:grpSpPr>
        <p:grpSp>
          <p:nvGrpSpPr>
            <p:cNvPr id="79" name="Group 54">
              <a:extLst>
                <a:ext uri="{FF2B5EF4-FFF2-40B4-BE49-F238E27FC236}">
                  <a16:creationId xmlns:a16="http://schemas.microsoft.com/office/drawing/2014/main" id="{408D301F-995E-4D0C-8219-E2B5C00ED514}"/>
                </a:ext>
              </a:extLst>
            </p:cNvPr>
            <p:cNvGrpSpPr>
              <a:grpSpLocks/>
            </p:cNvGrpSpPr>
            <p:nvPr/>
          </p:nvGrpSpPr>
          <p:grpSpPr bwMode="auto">
            <a:xfrm>
              <a:off x="3488" y="1050"/>
              <a:ext cx="1130" cy="1032"/>
              <a:chOff x="2491" y="1516"/>
              <a:chExt cx="1130" cy="1032"/>
            </a:xfrm>
          </p:grpSpPr>
          <p:grpSp>
            <p:nvGrpSpPr>
              <p:cNvPr id="81" name="Group 55">
                <a:extLst>
                  <a:ext uri="{FF2B5EF4-FFF2-40B4-BE49-F238E27FC236}">
                    <a16:creationId xmlns:a16="http://schemas.microsoft.com/office/drawing/2014/main" id="{807D5917-A1F2-4234-8ADC-8B1A65A31A64}"/>
                  </a:ext>
                </a:extLst>
              </p:cNvPr>
              <p:cNvGrpSpPr>
                <a:grpSpLocks/>
              </p:cNvGrpSpPr>
              <p:nvPr/>
            </p:nvGrpSpPr>
            <p:grpSpPr bwMode="auto">
              <a:xfrm>
                <a:off x="2491" y="1756"/>
                <a:ext cx="1130" cy="792"/>
                <a:chOff x="1631" y="3383"/>
                <a:chExt cx="1130" cy="792"/>
              </a:xfrm>
            </p:grpSpPr>
            <p:sp>
              <p:nvSpPr>
                <p:cNvPr id="83" name="AutoShape 56">
                  <a:extLst>
                    <a:ext uri="{FF2B5EF4-FFF2-40B4-BE49-F238E27FC236}">
                      <a16:creationId xmlns:a16="http://schemas.microsoft.com/office/drawing/2014/main" id="{B2BEF297-3220-4E1A-9080-2D0BFECE7195}"/>
                    </a:ext>
                  </a:extLst>
                </p:cNvPr>
                <p:cNvSpPr>
                  <a:spLocks noChangeArrowheads="1"/>
                </p:cNvSpPr>
                <p:nvPr/>
              </p:nvSpPr>
              <p:spPr bwMode="auto">
                <a:xfrm>
                  <a:off x="1674" y="3424"/>
                  <a:ext cx="1056" cy="697"/>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84" name="Oval 57">
                  <a:extLst>
                    <a:ext uri="{FF2B5EF4-FFF2-40B4-BE49-F238E27FC236}">
                      <a16:creationId xmlns:a16="http://schemas.microsoft.com/office/drawing/2014/main" id="{44812FD8-3715-402C-8703-96664D2E6EF7}"/>
                    </a:ext>
                  </a:extLst>
                </p:cNvPr>
                <p:cNvSpPr>
                  <a:spLocks noChangeArrowheads="1"/>
                </p:cNvSpPr>
                <p:nvPr/>
              </p:nvSpPr>
              <p:spPr bwMode="auto">
                <a:xfrm rot="-84512">
                  <a:off x="2140" y="3383"/>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5" name="Oval 58">
                  <a:extLst>
                    <a:ext uri="{FF2B5EF4-FFF2-40B4-BE49-F238E27FC236}">
                      <a16:creationId xmlns:a16="http://schemas.microsoft.com/office/drawing/2014/main" id="{DA86CDB6-009E-4911-BBD3-7384D4DFCDCA}"/>
                    </a:ext>
                  </a:extLst>
                </p:cNvPr>
                <p:cNvSpPr>
                  <a:spLocks noChangeArrowheads="1"/>
                </p:cNvSpPr>
                <p:nvPr/>
              </p:nvSpPr>
              <p:spPr bwMode="auto">
                <a:xfrm rot="-84512">
                  <a:off x="1631"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6" name="Oval 59">
                  <a:extLst>
                    <a:ext uri="{FF2B5EF4-FFF2-40B4-BE49-F238E27FC236}">
                      <a16:creationId xmlns:a16="http://schemas.microsoft.com/office/drawing/2014/main" id="{97B2F9B5-85A8-422D-A6C0-5E05256DA2DF}"/>
                    </a:ext>
                  </a:extLst>
                </p:cNvPr>
                <p:cNvSpPr>
                  <a:spLocks noChangeArrowheads="1"/>
                </p:cNvSpPr>
                <p:nvPr/>
              </p:nvSpPr>
              <p:spPr bwMode="auto">
                <a:xfrm rot="-84512">
                  <a:off x="2657"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7" name="Oval 60">
                  <a:extLst>
                    <a:ext uri="{FF2B5EF4-FFF2-40B4-BE49-F238E27FC236}">
                      <a16:creationId xmlns:a16="http://schemas.microsoft.com/office/drawing/2014/main" id="{5FDFFE29-9CF8-4747-A3C4-32DA64A6D745}"/>
                    </a:ext>
                  </a:extLst>
                </p:cNvPr>
                <p:cNvSpPr>
                  <a:spLocks noChangeArrowheads="1"/>
                </p:cNvSpPr>
                <p:nvPr/>
              </p:nvSpPr>
              <p:spPr bwMode="auto">
                <a:xfrm rot="-84512">
                  <a:off x="2144" y="4079"/>
                  <a:ext cx="104" cy="96"/>
                </a:xfrm>
                <a:prstGeom prst="ellipse">
                  <a:avLst/>
                </a:prstGeom>
                <a:solidFill>
                  <a:schemeClr val="bg1"/>
                </a:solidFill>
                <a:ln w="28575">
                  <a:solidFill>
                    <a:schemeClr val="tx1"/>
                  </a:solidFill>
                  <a:round/>
                  <a:headEnd/>
                  <a:tailEnd/>
                </a:ln>
              </p:spPr>
              <p:txBody>
                <a:bodyPr wrap="none" anchor="ctr"/>
                <a:lstStyle/>
                <a:p>
                  <a:endParaRPr lang="en-GB"/>
                </a:p>
              </p:txBody>
            </p:sp>
          </p:grpSp>
          <p:sp>
            <p:nvSpPr>
              <p:cNvPr id="82" name="Line 61">
                <a:extLst>
                  <a:ext uri="{FF2B5EF4-FFF2-40B4-BE49-F238E27FC236}">
                    <a16:creationId xmlns:a16="http://schemas.microsoft.com/office/drawing/2014/main" id="{3F1123A1-EB84-481B-A247-7720C9A13D79}"/>
                  </a:ext>
                </a:extLst>
              </p:cNvPr>
              <p:cNvSpPr>
                <a:spLocks noChangeShapeType="1"/>
              </p:cNvSpPr>
              <p:nvPr/>
            </p:nvSpPr>
            <p:spPr bwMode="auto">
              <a:xfrm rot="-84512">
                <a:off x="3053" y="1516"/>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80" name="Line 62">
              <a:extLst>
                <a:ext uri="{FF2B5EF4-FFF2-40B4-BE49-F238E27FC236}">
                  <a16:creationId xmlns:a16="http://schemas.microsoft.com/office/drawing/2014/main" id="{A96D8425-A145-4909-9B1C-98CFB0210D8E}"/>
                </a:ext>
              </a:extLst>
            </p:cNvPr>
            <p:cNvSpPr>
              <a:spLocks noChangeShapeType="1"/>
            </p:cNvSpPr>
            <p:nvPr/>
          </p:nvSpPr>
          <p:spPr bwMode="auto">
            <a:xfrm rot="21515488" flipV="1">
              <a:off x="4052" y="2127"/>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8" name="Group 63">
            <a:extLst>
              <a:ext uri="{FF2B5EF4-FFF2-40B4-BE49-F238E27FC236}">
                <a16:creationId xmlns:a16="http://schemas.microsoft.com/office/drawing/2014/main" id="{74FFDCE5-482A-4963-A8D1-FF83D695137D}"/>
              </a:ext>
            </a:extLst>
          </p:cNvPr>
          <p:cNvGrpSpPr>
            <a:grpSpLocks/>
          </p:cNvGrpSpPr>
          <p:nvPr/>
        </p:nvGrpSpPr>
        <p:grpSpPr bwMode="auto">
          <a:xfrm>
            <a:off x="7420202" y="2439103"/>
            <a:ext cx="1624013" cy="1485900"/>
            <a:chOff x="3944" y="3113"/>
            <a:chExt cx="1023" cy="936"/>
          </a:xfrm>
        </p:grpSpPr>
        <p:sp>
          <p:nvSpPr>
            <p:cNvPr id="89" name="Line 64">
              <a:extLst>
                <a:ext uri="{FF2B5EF4-FFF2-40B4-BE49-F238E27FC236}">
                  <a16:creationId xmlns:a16="http://schemas.microsoft.com/office/drawing/2014/main" id="{C4C060FF-0E96-4FE9-83A5-1738613E123B}"/>
                </a:ext>
              </a:extLst>
            </p:cNvPr>
            <p:cNvSpPr>
              <a:spLocks noChangeShapeType="1"/>
            </p:cNvSpPr>
            <p:nvPr/>
          </p:nvSpPr>
          <p:spPr bwMode="auto">
            <a:xfrm>
              <a:off x="4007" y="3575"/>
              <a:ext cx="9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0" name="Group 65">
              <a:extLst>
                <a:ext uri="{FF2B5EF4-FFF2-40B4-BE49-F238E27FC236}">
                  <a16:creationId xmlns:a16="http://schemas.microsoft.com/office/drawing/2014/main" id="{DDCB6C29-F700-4A4E-BA2D-D279634EDD89}"/>
                </a:ext>
              </a:extLst>
            </p:cNvPr>
            <p:cNvGrpSpPr>
              <a:grpSpLocks/>
            </p:cNvGrpSpPr>
            <p:nvPr/>
          </p:nvGrpSpPr>
          <p:grpSpPr bwMode="auto">
            <a:xfrm>
              <a:off x="3944" y="3113"/>
              <a:ext cx="1023" cy="936"/>
              <a:chOff x="3944" y="3113"/>
              <a:chExt cx="1023" cy="936"/>
            </a:xfrm>
          </p:grpSpPr>
          <p:sp>
            <p:nvSpPr>
              <p:cNvPr id="91" name="AutoShape 66">
                <a:extLst>
                  <a:ext uri="{FF2B5EF4-FFF2-40B4-BE49-F238E27FC236}">
                    <a16:creationId xmlns:a16="http://schemas.microsoft.com/office/drawing/2014/main" id="{DDD49C6D-BE4F-45D9-99D4-1B978FE46174}"/>
                  </a:ext>
                </a:extLst>
              </p:cNvPr>
              <p:cNvSpPr>
                <a:spLocks noChangeArrowheads="1"/>
              </p:cNvSpPr>
              <p:nvPr/>
            </p:nvSpPr>
            <p:spPr bwMode="auto">
              <a:xfrm>
                <a:off x="3997" y="3152"/>
                <a:ext cx="920"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92" name="Oval 67">
                <a:extLst>
                  <a:ext uri="{FF2B5EF4-FFF2-40B4-BE49-F238E27FC236}">
                    <a16:creationId xmlns:a16="http://schemas.microsoft.com/office/drawing/2014/main" id="{0102982E-271B-4587-B34A-FD96A322514C}"/>
                  </a:ext>
                </a:extLst>
              </p:cNvPr>
              <p:cNvSpPr>
                <a:spLocks noChangeArrowheads="1"/>
              </p:cNvSpPr>
              <p:nvPr/>
            </p:nvSpPr>
            <p:spPr bwMode="auto">
              <a:xfrm rot="-84512">
                <a:off x="4399" y="311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3" name="Oval 68">
                <a:extLst>
                  <a:ext uri="{FF2B5EF4-FFF2-40B4-BE49-F238E27FC236}">
                    <a16:creationId xmlns:a16="http://schemas.microsoft.com/office/drawing/2014/main" id="{ECB94FAF-AAAC-41AE-92E6-3C91213A0BA5}"/>
                  </a:ext>
                </a:extLst>
              </p:cNvPr>
              <p:cNvSpPr>
                <a:spLocks noChangeArrowheads="1"/>
              </p:cNvSpPr>
              <p:nvPr/>
            </p:nvSpPr>
            <p:spPr bwMode="auto">
              <a:xfrm rot="-84512">
                <a:off x="3944" y="3529"/>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4" name="Oval 69">
                <a:extLst>
                  <a:ext uri="{FF2B5EF4-FFF2-40B4-BE49-F238E27FC236}">
                    <a16:creationId xmlns:a16="http://schemas.microsoft.com/office/drawing/2014/main" id="{A87FE85B-94C4-47DC-958C-F1EDE09DA03B}"/>
                  </a:ext>
                </a:extLst>
              </p:cNvPr>
              <p:cNvSpPr>
                <a:spLocks noChangeArrowheads="1"/>
              </p:cNvSpPr>
              <p:nvPr/>
            </p:nvSpPr>
            <p:spPr bwMode="auto">
              <a:xfrm rot="-84512">
                <a:off x="4863" y="3529"/>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5" name="Oval 70">
                <a:extLst>
                  <a:ext uri="{FF2B5EF4-FFF2-40B4-BE49-F238E27FC236}">
                    <a16:creationId xmlns:a16="http://schemas.microsoft.com/office/drawing/2014/main" id="{901ADF07-69A5-4E8F-B5AC-D51E09441CAE}"/>
                  </a:ext>
                </a:extLst>
              </p:cNvPr>
              <p:cNvSpPr>
                <a:spLocks noChangeArrowheads="1"/>
              </p:cNvSpPr>
              <p:nvPr/>
            </p:nvSpPr>
            <p:spPr bwMode="auto">
              <a:xfrm rot="-84512">
                <a:off x="4403" y="3953"/>
                <a:ext cx="105"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grpSp>
        <p:nvGrpSpPr>
          <p:cNvPr id="96" name="Group 71">
            <a:extLst>
              <a:ext uri="{FF2B5EF4-FFF2-40B4-BE49-F238E27FC236}">
                <a16:creationId xmlns:a16="http://schemas.microsoft.com/office/drawing/2014/main" id="{2083452B-6DD6-4E26-A8BA-60000F4AAD2D}"/>
              </a:ext>
            </a:extLst>
          </p:cNvPr>
          <p:cNvGrpSpPr>
            <a:grpSpLocks/>
          </p:cNvGrpSpPr>
          <p:nvPr/>
        </p:nvGrpSpPr>
        <p:grpSpPr bwMode="auto">
          <a:xfrm>
            <a:off x="7904390" y="2083503"/>
            <a:ext cx="619125" cy="2195513"/>
            <a:chOff x="3448" y="1106"/>
            <a:chExt cx="360" cy="1383"/>
          </a:xfrm>
        </p:grpSpPr>
        <p:sp>
          <p:nvSpPr>
            <p:cNvPr id="97" name="Line 72">
              <a:extLst>
                <a:ext uri="{FF2B5EF4-FFF2-40B4-BE49-F238E27FC236}">
                  <a16:creationId xmlns:a16="http://schemas.microsoft.com/office/drawing/2014/main" id="{FD4D4493-73FE-428E-A188-0AAAD121BA91}"/>
                </a:ext>
              </a:extLst>
            </p:cNvPr>
            <p:cNvSpPr>
              <a:spLocks noChangeShapeType="1"/>
            </p:cNvSpPr>
            <p:nvPr/>
          </p:nvSpPr>
          <p:spPr bwMode="auto">
            <a:xfrm rot="21515488">
              <a:off x="3631" y="1106"/>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8" name="Line 73">
              <a:extLst>
                <a:ext uri="{FF2B5EF4-FFF2-40B4-BE49-F238E27FC236}">
                  <a16:creationId xmlns:a16="http://schemas.microsoft.com/office/drawing/2014/main" id="{4ECC25E7-EF65-49E8-A3EE-4EAC670A4B24}"/>
                </a:ext>
              </a:extLst>
            </p:cNvPr>
            <p:cNvSpPr>
              <a:spLocks noChangeShapeType="1"/>
            </p:cNvSpPr>
            <p:nvPr/>
          </p:nvSpPr>
          <p:spPr bwMode="auto">
            <a:xfrm rot="21515488" flipV="1">
              <a:off x="3634" y="2297"/>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9" name="Line 74">
              <a:extLst>
                <a:ext uri="{FF2B5EF4-FFF2-40B4-BE49-F238E27FC236}">
                  <a16:creationId xmlns:a16="http://schemas.microsoft.com/office/drawing/2014/main" id="{33D6F188-9B47-4980-AE9F-4B47CA20870B}"/>
                </a:ext>
              </a:extLst>
            </p:cNvPr>
            <p:cNvSpPr>
              <a:spLocks noChangeShapeType="1"/>
            </p:cNvSpPr>
            <p:nvPr/>
          </p:nvSpPr>
          <p:spPr bwMode="auto">
            <a:xfrm>
              <a:off x="3448" y="1728"/>
              <a:ext cx="360" cy="0"/>
            </a:xfrm>
            <a:prstGeom prst="line">
              <a:avLst/>
            </a:prstGeom>
            <a:noFill/>
            <a:ln w="2857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00" name="Text Box 5">
            <a:extLst>
              <a:ext uri="{FF2B5EF4-FFF2-40B4-BE49-F238E27FC236}">
                <a16:creationId xmlns:a16="http://schemas.microsoft.com/office/drawing/2014/main" id="{B61F8A8D-7CEB-41B6-B5E6-D16EE0C0C798}"/>
              </a:ext>
            </a:extLst>
          </p:cNvPr>
          <p:cNvSpPr txBox="1">
            <a:spLocks noChangeArrowheads="1"/>
          </p:cNvSpPr>
          <p:nvPr/>
        </p:nvSpPr>
        <p:spPr bwMode="auto">
          <a:xfrm>
            <a:off x="1703512" y="1377542"/>
            <a:ext cx="3663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pPr>
            <a:r>
              <a:rPr lang="en-GB"/>
              <a:t> Bending-dominated structures</a:t>
            </a:r>
            <a:endParaRPr lang="en-GB" sz="2400"/>
          </a:p>
        </p:txBody>
      </p:sp>
      <p:sp>
        <p:nvSpPr>
          <p:cNvPr id="101" name="Text Box 5">
            <a:extLst>
              <a:ext uri="{FF2B5EF4-FFF2-40B4-BE49-F238E27FC236}">
                <a16:creationId xmlns:a16="http://schemas.microsoft.com/office/drawing/2014/main" id="{3C9A8FDD-75A8-45B4-B8FF-6A5ECFEC85EF}"/>
              </a:ext>
            </a:extLst>
          </p:cNvPr>
          <p:cNvSpPr txBox="1">
            <a:spLocks noChangeArrowheads="1"/>
          </p:cNvSpPr>
          <p:nvPr/>
        </p:nvSpPr>
        <p:spPr bwMode="auto">
          <a:xfrm>
            <a:off x="6523370" y="1377542"/>
            <a:ext cx="3663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pPr>
            <a:r>
              <a:rPr lang="en-GB"/>
              <a:t> Stretch-dominated structures</a:t>
            </a:r>
            <a:endParaRPr lang="en-GB" sz="2400"/>
          </a:p>
        </p:txBody>
      </p:sp>
    </p:spTree>
    <p:extLst>
      <p:ext uri="{BB962C8B-B14F-4D97-AF65-F5344CB8AC3E}">
        <p14:creationId xmlns:p14="http://schemas.microsoft.com/office/powerpoint/2010/main" val="41079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8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dissolve">
                                      <p:cBhvr>
                                        <p:cTn id="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a:t>Learning objectives for this lecture unit</a:t>
            </a:r>
            <a:endParaRPr lang="en-US"/>
          </a:p>
        </p:txBody>
      </p:sp>
      <p:graphicFrame>
        <p:nvGraphicFramePr>
          <p:cNvPr id="6" name="Table 5">
            <a:extLst>
              <a:ext uri="{FF2B5EF4-FFF2-40B4-BE49-F238E27FC236}">
                <a16:creationId xmlns:a16="http://schemas.microsoft.com/office/drawing/2014/main" id="{916C1E08-93D1-41AD-8C82-C37BD40F9CEF}"/>
              </a:ext>
            </a:extLst>
          </p:cNvPr>
          <p:cNvGraphicFramePr>
            <a:graphicFrameLocks noGrp="1"/>
          </p:cNvGraphicFramePr>
          <p:nvPr/>
        </p:nvGraphicFramePr>
        <p:xfrm>
          <a:off x="957743" y="2229543"/>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Knowledge about structural and architecture materials </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t>
                      </a:r>
                      <a:r>
                        <a:rPr lang="en-GB" sz="1400" b="1">
                          <a:solidFill>
                            <a:sysClr val="windowText" lastClr="000000"/>
                          </a:solidFill>
                        </a:rPr>
                        <a:t>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fill holes in the property space of materials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Realization of the potential for material development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3BEA381D-7EA6-4D52-8D1E-0A740E77E2DC}"/>
              </a:ext>
            </a:extLst>
          </p:cNvPr>
          <p:cNvSpPr txBox="1">
            <a:spLocks/>
          </p:cNvSpPr>
          <p:nvPr/>
        </p:nvSpPr>
        <p:spPr bwMode="auto">
          <a:xfrm>
            <a:off x="957742" y="4632472"/>
            <a:ext cx="10276514" cy="131112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600" i="0" u="none" strike="noStrike" kern="0" cap="none" spc="0" normalizeH="0" baseline="0" noProof="0">
                <a:ln>
                  <a:noFill/>
                </a:ln>
                <a:solidFill>
                  <a:prstClr val="black"/>
                </a:solidFill>
                <a:effectLst/>
                <a:uLnTx/>
                <a:uFillTx/>
                <a:ea typeface="+mn-ea"/>
                <a:cs typeface="+mn-cs"/>
              </a:rPr>
              <a:t>Text:  </a:t>
            </a:r>
            <a:r>
              <a:rPr kumimoji="0" lang="en-GB" sz="1600" b="0" i="0" u="none" strike="noStrike" kern="0" cap="none" spc="0" normalizeH="0" baseline="0" noProof="0">
                <a:ln>
                  <a:noFill/>
                </a:ln>
                <a:solidFill>
                  <a:prstClr val="black"/>
                </a:solidFill>
                <a:effectLst/>
                <a:uLnTx/>
                <a:uFillTx/>
                <a:ea typeface="+mn-ea"/>
                <a:cs typeface="+mn-cs"/>
              </a:rPr>
              <a:t>“Materials Selection in Mechanical Design”, 5th edition by M.F. Ashby, Butterworth Heinemann, Oxford, 2016, Chapters 12-13</a:t>
            </a:r>
          </a:p>
          <a:p>
            <a:pPr marL="266700" marR="0" lvl="0" algn="l" defTabSz="914400" rtl="0" eaLnBrk="0" fontAlgn="base" latinLnBrk="0" hangingPunct="0">
              <a:lnSpc>
                <a:spcPct val="100000"/>
              </a:lnSpc>
              <a:spcBef>
                <a:spcPct val="20000"/>
              </a:spcBef>
              <a:spcAft>
                <a:spcPct val="20000"/>
              </a:spcAft>
              <a:buClr>
                <a:schemeClr val="accent1"/>
              </a:buClr>
              <a:buSzPct val="100000"/>
              <a:tabLst/>
              <a:defRPr/>
            </a:pPr>
            <a:endParaRPr kumimoji="0" lang="en-US" sz="1400" b="0" i="0" u="none" strike="noStrike" kern="0" cap="none" spc="0" normalizeH="0" baseline="0" noProof="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08FF5A09-ACF8-8B2A-C392-215983FA5B39}"/>
              </a:ext>
            </a:extLst>
          </p:cNvPr>
          <p:cNvGraphicFramePr>
            <a:graphicFrameLocks noGrp="1"/>
          </p:cNvGraphicFramePr>
          <p:nvPr/>
        </p:nvGraphicFramePr>
        <p:xfrm>
          <a:off x="953123" y="1426560"/>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latin typeface="+mn-lt"/>
              </a:rPr>
              <a:pPr/>
              <a:t>20</a:t>
            </a:fld>
            <a:endParaRPr lang="en-US">
              <a:latin typeface="+mn-lt"/>
            </a:endParaRPr>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latin typeface="+mn-lt"/>
              </a:rPr>
              <a:t>Foams and micro-lattices</a:t>
            </a:r>
          </a:p>
        </p:txBody>
      </p:sp>
      <p:grpSp>
        <p:nvGrpSpPr>
          <p:cNvPr id="23" name="Group 22">
            <a:extLst>
              <a:ext uri="{FF2B5EF4-FFF2-40B4-BE49-F238E27FC236}">
                <a16:creationId xmlns:a16="http://schemas.microsoft.com/office/drawing/2014/main" id="{F5917ED8-CEC8-436E-9002-EFBAF01AA0C0}"/>
              </a:ext>
            </a:extLst>
          </p:cNvPr>
          <p:cNvGrpSpPr/>
          <p:nvPr/>
        </p:nvGrpSpPr>
        <p:grpSpPr>
          <a:xfrm>
            <a:off x="2972590" y="782499"/>
            <a:ext cx="6188231" cy="1450975"/>
            <a:chOff x="2955785" y="969043"/>
            <a:chExt cx="6188231" cy="1450975"/>
          </a:xfrm>
        </p:grpSpPr>
        <p:pic>
          <p:nvPicPr>
            <p:cNvPr id="4" name="Picture 20">
              <a:extLst>
                <a:ext uri="{FF2B5EF4-FFF2-40B4-BE49-F238E27FC236}">
                  <a16:creationId xmlns:a16="http://schemas.microsoft.com/office/drawing/2014/main" id="{72EDF470-F7E4-4BCC-8F96-2B2238AA7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785" y="969043"/>
              <a:ext cx="45434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1">
              <a:extLst>
                <a:ext uri="{FF2B5EF4-FFF2-40B4-BE49-F238E27FC236}">
                  <a16:creationId xmlns:a16="http://schemas.microsoft.com/office/drawing/2014/main" id="{0D111E6E-F291-493A-BA1C-6F0BDADE9668}"/>
                </a:ext>
              </a:extLst>
            </p:cNvPr>
            <p:cNvSpPr txBox="1">
              <a:spLocks noChangeArrowheads="1"/>
            </p:cNvSpPr>
            <p:nvPr/>
          </p:nvSpPr>
          <p:spPr bwMode="auto">
            <a:xfrm>
              <a:off x="7683360" y="1561180"/>
              <a:ext cx="14606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Polymer foams</a:t>
              </a:r>
            </a:p>
          </p:txBody>
        </p:sp>
      </p:grpSp>
      <p:grpSp>
        <p:nvGrpSpPr>
          <p:cNvPr id="6" name="Group 25">
            <a:extLst>
              <a:ext uri="{FF2B5EF4-FFF2-40B4-BE49-F238E27FC236}">
                <a16:creationId xmlns:a16="http://schemas.microsoft.com/office/drawing/2014/main" id="{101ADB4B-D82E-41F5-B6EF-364FDE2652A9}"/>
              </a:ext>
            </a:extLst>
          </p:cNvPr>
          <p:cNvGrpSpPr>
            <a:grpSpLocks/>
          </p:cNvGrpSpPr>
          <p:nvPr/>
        </p:nvGrpSpPr>
        <p:grpSpPr bwMode="auto">
          <a:xfrm>
            <a:off x="2955785" y="4284643"/>
            <a:ext cx="6527800" cy="1755775"/>
            <a:chOff x="1482" y="2977"/>
            <a:chExt cx="4112" cy="1106"/>
          </a:xfrm>
        </p:grpSpPr>
        <p:grpSp>
          <p:nvGrpSpPr>
            <p:cNvPr id="7" name="Group 14">
              <a:extLst>
                <a:ext uri="{FF2B5EF4-FFF2-40B4-BE49-F238E27FC236}">
                  <a16:creationId xmlns:a16="http://schemas.microsoft.com/office/drawing/2014/main" id="{67460EDD-3925-4AF3-9AB5-0F3A8D36690A}"/>
                </a:ext>
              </a:extLst>
            </p:cNvPr>
            <p:cNvGrpSpPr>
              <a:grpSpLocks/>
            </p:cNvGrpSpPr>
            <p:nvPr/>
          </p:nvGrpSpPr>
          <p:grpSpPr bwMode="auto">
            <a:xfrm>
              <a:off x="1482" y="2977"/>
              <a:ext cx="2549" cy="1106"/>
              <a:chOff x="2772" y="2327"/>
              <a:chExt cx="2863" cy="1242"/>
            </a:xfrm>
          </p:grpSpPr>
          <p:pic>
            <p:nvPicPr>
              <p:cNvPr id="9" name="Picture 6">
                <a:extLst>
                  <a:ext uri="{FF2B5EF4-FFF2-40B4-BE49-F238E27FC236}">
                    <a16:creationId xmlns:a16="http://schemas.microsoft.com/office/drawing/2014/main" id="{EA2E7667-7B71-4538-9AE0-9B634A891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 y="2327"/>
                <a:ext cx="2863"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2">
                <a:extLst>
                  <a:ext uri="{FF2B5EF4-FFF2-40B4-BE49-F238E27FC236}">
                    <a16:creationId xmlns:a16="http://schemas.microsoft.com/office/drawing/2014/main" id="{F58D0F29-D351-49A0-9B53-C1E20D19DBBB}"/>
                  </a:ext>
                </a:extLst>
              </p:cNvPr>
              <p:cNvSpPr>
                <a:spLocks noChangeShapeType="1"/>
              </p:cNvSpPr>
              <p:nvPr/>
            </p:nvSpPr>
            <p:spPr bwMode="auto">
              <a:xfrm flipV="1">
                <a:off x="5059" y="3505"/>
                <a:ext cx="45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11" name="Text Box 13">
                <a:extLst>
                  <a:ext uri="{FF2B5EF4-FFF2-40B4-BE49-F238E27FC236}">
                    <a16:creationId xmlns:a16="http://schemas.microsoft.com/office/drawing/2014/main" id="{077E048C-CDBB-4E42-A0A0-F4C9042B92A8}"/>
                  </a:ext>
                </a:extLst>
              </p:cNvPr>
              <p:cNvSpPr txBox="1">
                <a:spLocks noChangeArrowheads="1"/>
              </p:cNvSpPr>
              <p:nvPr/>
            </p:nvSpPr>
            <p:spPr bwMode="auto">
              <a:xfrm>
                <a:off x="5037" y="3300"/>
                <a:ext cx="5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r>
                  <a:rPr lang="en-GB" sz="1400">
                    <a:solidFill>
                      <a:schemeClr val="bg1"/>
                    </a:solidFill>
                    <a:latin typeface="+mn-lt"/>
                  </a:rPr>
                  <a:t>500</a:t>
                </a:r>
                <a:r>
                  <a:rPr lang="en-GB" sz="1400">
                    <a:solidFill>
                      <a:schemeClr val="bg1"/>
                    </a:solidFill>
                    <a:latin typeface="+mn-lt"/>
                    <a:sym typeface="Symbol" pitchFamily="18" charset="2"/>
                  </a:rPr>
                  <a:t></a:t>
                </a:r>
                <a:r>
                  <a:rPr lang="en-GB" sz="1400">
                    <a:solidFill>
                      <a:schemeClr val="bg1"/>
                    </a:solidFill>
                    <a:latin typeface="+mn-lt"/>
                  </a:rPr>
                  <a:t>m</a:t>
                </a:r>
              </a:p>
            </p:txBody>
          </p:sp>
        </p:grpSp>
        <p:sp>
          <p:nvSpPr>
            <p:cNvPr id="8" name="Text Box 22">
              <a:extLst>
                <a:ext uri="{FF2B5EF4-FFF2-40B4-BE49-F238E27FC236}">
                  <a16:creationId xmlns:a16="http://schemas.microsoft.com/office/drawing/2014/main" id="{07ED48D9-3128-47DB-883C-E5A1DECB3A76}"/>
                </a:ext>
              </a:extLst>
            </p:cNvPr>
            <p:cNvSpPr txBox="1">
              <a:spLocks noChangeArrowheads="1"/>
            </p:cNvSpPr>
            <p:nvPr/>
          </p:nvSpPr>
          <p:spPr bwMode="auto">
            <a:xfrm>
              <a:off x="4472" y="3354"/>
              <a:ext cx="1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Stretch-dominated</a:t>
              </a:r>
            </a:p>
            <a:p>
              <a:pPr algn="ctr">
                <a:spcBef>
                  <a:spcPct val="0"/>
                </a:spcBef>
                <a:spcAft>
                  <a:spcPct val="0"/>
                </a:spcAft>
              </a:pPr>
              <a:r>
                <a:rPr lang="en-GB" sz="1600">
                  <a:latin typeface="+mn-lt"/>
                </a:rPr>
                <a:t>micro-lattices</a:t>
              </a:r>
            </a:p>
          </p:txBody>
        </p:sp>
      </p:grpSp>
      <p:grpSp>
        <p:nvGrpSpPr>
          <p:cNvPr id="12" name="Group 24">
            <a:extLst>
              <a:ext uri="{FF2B5EF4-FFF2-40B4-BE49-F238E27FC236}">
                <a16:creationId xmlns:a16="http://schemas.microsoft.com/office/drawing/2014/main" id="{E307805D-037A-4245-A70D-F2603C39DEC6}"/>
              </a:ext>
            </a:extLst>
          </p:cNvPr>
          <p:cNvGrpSpPr>
            <a:grpSpLocks/>
          </p:cNvGrpSpPr>
          <p:nvPr/>
        </p:nvGrpSpPr>
        <p:grpSpPr bwMode="auto">
          <a:xfrm>
            <a:off x="2955785" y="2384315"/>
            <a:ext cx="6604000" cy="1749426"/>
            <a:chOff x="1517" y="1767"/>
            <a:chExt cx="4160" cy="1102"/>
          </a:xfrm>
        </p:grpSpPr>
        <p:grpSp>
          <p:nvGrpSpPr>
            <p:cNvPr id="13" name="Group 15">
              <a:extLst>
                <a:ext uri="{FF2B5EF4-FFF2-40B4-BE49-F238E27FC236}">
                  <a16:creationId xmlns:a16="http://schemas.microsoft.com/office/drawing/2014/main" id="{A2392EC5-E4B2-45C3-BC08-23D1E3EA49F3}"/>
                </a:ext>
              </a:extLst>
            </p:cNvPr>
            <p:cNvGrpSpPr>
              <a:grpSpLocks/>
            </p:cNvGrpSpPr>
            <p:nvPr/>
          </p:nvGrpSpPr>
          <p:grpSpPr bwMode="auto">
            <a:xfrm>
              <a:off x="1517" y="1767"/>
              <a:ext cx="2726" cy="1102"/>
              <a:chOff x="2825" y="698"/>
              <a:chExt cx="3091" cy="1248"/>
            </a:xfrm>
          </p:grpSpPr>
          <p:grpSp>
            <p:nvGrpSpPr>
              <p:cNvPr id="15" name="Group 3">
                <a:extLst>
                  <a:ext uri="{FF2B5EF4-FFF2-40B4-BE49-F238E27FC236}">
                    <a16:creationId xmlns:a16="http://schemas.microsoft.com/office/drawing/2014/main" id="{10860DAC-75C1-418C-97C1-D4141F1354CF}"/>
                  </a:ext>
                </a:extLst>
              </p:cNvPr>
              <p:cNvGrpSpPr>
                <a:grpSpLocks/>
              </p:cNvGrpSpPr>
              <p:nvPr/>
            </p:nvGrpSpPr>
            <p:grpSpPr bwMode="auto">
              <a:xfrm>
                <a:off x="2825" y="698"/>
                <a:ext cx="3091" cy="1248"/>
                <a:chOff x="518" y="806"/>
                <a:chExt cx="4728" cy="1910"/>
              </a:xfrm>
            </p:grpSpPr>
            <p:pic>
              <p:nvPicPr>
                <p:cNvPr id="19" name="Picture 4">
                  <a:extLst>
                    <a:ext uri="{FF2B5EF4-FFF2-40B4-BE49-F238E27FC236}">
                      <a16:creationId xmlns:a16="http://schemas.microsoft.com/office/drawing/2014/main" id="{4E1C392C-6721-4EC6-8120-A339C0056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 y="806"/>
                  <a:ext cx="2381"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52497F02-2A54-4402-BF3E-D2B5E440C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 y="806"/>
                  <a:ext cx="2347"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0">
                <a:extLst>
                  <a:ext uri="{FF2B5EF4-FFF2-40B4-BE49-F238E27FC236}">
                    <a16:creationId xmlns:a16="http://schemas.microsoft.com/office/drawing/2014/main" id="{82C228C4-AAE5-4AB6-BA0D-48E17EDF7529}"/>
                  </a:ext>
                </a:extLst>
              </p:cNvPr>
              <p:cNvGrpSpPr>
                <a:grpSpLocks/>
              </p:cNvGrpSpPr>
              <p:nvPr/>
            </p:nvGrpSpPr>
            <p:grpSpPr bwMode="auto">
              <a:xfrm>
                <a:off x="5488" y="1655"/>
                <a:ext cx="406" cy="220"/>
                <a:chOff x="5488" y="1655"/>
                <a:chExt cx="406" cy="220"/>
              </a:xfrm>
            </p:grpSpPr>
            <p:sp>
              <p:nvSpPr>
                <p:cNvPr id="17" name="Line 7">
                  <a:extLst>
                    <a:ext uri="{FF2B5EF4-FFF2-40B4-BE49-F238E27FC236}">
                      <a16:creationId xmlns:a16="http://schemas.microsoft.com/office/drawing/2014/main" id="{E4E081FE-E2A1-4055-9903-797538B30F5B}"/>
                    </a:ext>
                  </a:extLst>
                </p:cNvPr>
                <p:cNvSpPr>
                  <a:spLocks noChangeShapeType="1"/>
                </p:cNvSpPr>
                <p:nvPr/>
              </p:nvSpPr>
              <p:spPr bwMode="auto">
                <a:xfrm>
                  <a:off x="5579" y="1868"/>
                  <a:ext cx="2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 name="Text Box 8">
                  <a:extLst>
                    <a:ext uri="{FF2B5EF4-FFF2-40B4-BE49-F238E27FC236}">
                      <a16:creationId xmlns:a16="http://schemas.microsoft.com/office/drawing/2014/main" id="{4F1F8A93-AC63-469A-BCBF-A01BB1D6A197}"/>
                    </a:ext>
                  </a:extLst>
                </p:cNvPr>
                <p:cNvSpPr txBox="1">
                  <a:spLocks noChangeArrowheads="1"/>
                </p:cNvSpPr>
                <p:nvPr/>
              </p:nvSpPr>
              <p:spPr bwMode="auto">
                <a:xfrm>
                  <a:off x="5488" y="1655"/>
                  <a:ext cx="4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r>
                    <a:rPr lang="en-GB" sz="1400">
                      <a:solidFill>
                        <a:schemeClr val="bg1"/>
                      </a:solidFill>
                      <a:latin typeface="+mn-lt"/>
                    </a:rPr>
                    <a:t>2mm</a:t>
                  </a:r>
                </a:p>
              </p:txBody>
            </p:sp>
          </p:grpSp>
        </p:grpSp>
        <p:sp>
          <p:nvSpPr>
            <p:cNvPr id="14" name="Text Box 23">
              <a:extLst>
                <a:ext uri="{FF2B5EF4-FFF2-40B4-BE49-F238E27FC236}">
                  <a16:creationId xmlns:a16="http://schemas.microsoft.com/office/drawing/2014/main" id="{639912D5-A19F-44BA-B48C-918BCD83E107}"/>
                </a:ext>
              </a:extLst>
            </p:cNvPr>
            <p:cNvSpPr txBox="1">
              <a:spLocks noChangeArrowheads="1"/>
            </p:cNvSpPr>
            <p:nvPr/>
          </p:nvSpPr>
          <p:spPr bwMode="auto">
            <a:xfrm>
              <a:off x="4497" y="2052"/>
              <a:ext cx="11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dirty="0">
                  <a:latin typeface="+mn-lt"/>
                </a:rPr>
                <a:t>Bending-dominated</a:t>
              </a:r>
            </a:p>
            <a:p>
              <a:pPr algn="ctr">
                <a:spcBef>
                  <a:spcPct val="0"/>
                </a:spcBef>
                <a:spcAft>
                  <a:spcPct val="0"/>
                </a:spcAft>
              </a:pPr>
              <a:r>
                <a:rPr lang="en-GB" sz="1600" dirty="0">
                  <a:latin typeface="+mn-lt"/>
                </a:rPr>
                <a:t>micro-lattices</a:t>
              </a:r>
            </a:p>
          </p:txBody>
        </p:sp>
      </p:grpSp>
    </p:spTree>
    <p:extLst>
      <p:ext uri="{BB962C8B-B14F-4D97-AF65-F5344CB8AC3E}">
        <p14:creationId xmlns:p14="http://schemas.microsoft.com/office/powerpoint/2010/main" val="24001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sz="3200"/>
              <a:t>Combining textile technology, mechanics and material</a:t>
            </a:r>
            <a:endParaRPr lang="en-US"/>
          </a:p>
        </p:txBody>
      </p:sp>
      <p:pic>
        <p:nvPicPr>
          <p:cNvPr id="5" name="Picture 4">
            <a:extLst>
              <a:ext uri="{FF2B5EF4-FFF2-40B4-BE49-F238E27FC236}">
                <a16:creationId xmlns:a16="http://schemas.microsoft.com/office/drawing/2014/main" id="{0979260F-6DB1-4DB4-B1D2-F18ABD82A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574" y="763712"/>
            <a:ext cx="28622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BE5AF3C-243E-46C4-8F0E-FAABADB7F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786" y="798636"/>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C8FE01AD-C45A-4B20-82DF-D5CDF687E1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3645024"/>
            <a:ext cx="35433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6A9ADC32-5AC8-41A7-9098-92A017F04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387" y="3502150"/>
            <a:ext cx="32988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4">
            <a:extLst>
              <a:ext uri="{FF2B5EF4-FFF2-40B4-BE49-F238E27FC236}">
                <a16:creationId xmlns:a16="http://schemas.microsoft.com/office/drawing/2014/main" id="{5EAACBBD-7E31-4EDF-9B77-095EBDDC5D90}"/>
              </a:ext>
            </a:extLst>
          </p:cNvPr>
          <p:cNvSpPr txBox="1">
            <a:spLocks noChangeArrowheads="1"/>
          </p:cNvSpPr>
          <p:nvPr/>
        </p:nvSpPr>
        <p:spPr bwMode="auto">
          <a:xfrm>
            <a:off x="2040186" y="3148136"/>
            <a:ext cx="1680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(a)  Simple weave</a:t>
            </a:r>
          </a:p>
        </p:txBody>
      </p:sp>
      <p:sp>
        <p:nvSpPr>
          <p:cNvPr id="15" name="TextBox 15">
            <a:extLst>
              <a:ext uri="{FF2B5EF4-FFF2-40B4-BE49-F238E27FC236}">
                <a16:creationId xmlns:a16="http://schemas.microsoft.com/office/drawing/2014/main" id="{5F0CC5DB-10E9-48AB-BD1C-783F18C8C5EF}"/>
              </a:ext>
            </a:extLst>
          </p:cNvPr>
          <p:cNvSpPr txBox="1">
            <a:spLocks noChangeArrowheads="1"/>
          </p:cNvSpPr>
          <p:nvPr/>
        </p:nvSpPr>
        <p:spPr bwMode="auto">
          <a:xfrm>
            <a:off x="4973886" y="3160836"/>
            <a:ext cx="18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Woven carbon fiber</a:t>
            </a:r>
          </a:p>
        </p:txBody>
      </p:sp>
      <p:sp>
        <p:nvSpPr>
          <p:cNvPr id="17" name="TextBox 16">
            <a:extLst>
              <a:ext uri="{FF2B5EF4-FFF2-40B4-BE49-F238E27FC236}">
                <a16:creationId xmlns:a16="http://schemas.microsoft.com/office/drawing/2014/main" id="{FBBB9FD3-3057-481E-AA9E-E9E6FFA6F26E}"/>
              </a:ext>
            </a:extLst>
          </p:cNvPr>
          <p:cNvSpPr txBox="1">
            <a:spLocks noChangeArrowheads="1"/>
          </p:cNvSpPr>
          <p:nvPr/>
        </p:nvSpPr>
        <p:spPr bwMode="auto">
          <a:xfrm>
            <a:off x="8275886" y="3237036"/>
            <a:ext cx="13299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CFRP product</a:t>
            </a:r>
          </a:p>
        </p:txBody>
      </p:sp>
      <p:pic>
        <p:nvPicPr>
          <p:cNvPr id="19" name="Picture 15">
            <a:extLst>
              <a:ext uri="{FF2B5EF4-FFF2-40B4-BE49-F238E27FC236}">
                <a16:creationId xmlns:a16="http://schemas.microsoft.com/office/drawing/2014/main" id="{A9040178-F89F-43B9-A64A-25912114F3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7486" y="738312"/>
            <a:ext cx="13716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9">
            <a:extLst>
              <a:ext uri="{FF2B5EF4-FFF2-40B4-BE49-F238E27FC236}">
                <a16:creationId xmlns:a16="http://schemas.microsoft.com/office/drawing/2014/main" id="{A59EC5AF-512C-466F-A20C-2B1B70EEC830}"/>
              </a:ext>
            </a:extLst>
          </p:cNvPr>
          <p:cNvSpPr txBox="1">
            <a:spLocks noChangeArrowheads="1"/>
          </p:cNvSpPr>
          <p:nvPr/>
        </p:nvSpPr>
        <p:spPr bwMode="auto">
          <a:xfrm>
            <a:off x="2383087" y="5842124"/>
            <a:ext cx="2480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(b)  3-dimensional weaving</a:t>
            </a:r>
          </a:p>
        </p:txBody>
      </p:sp>
      <p:sp>
        <p:nvSpPr>
          <p:cNvPr id="23" name="TextBox 20">
            <a:extLst>
              <a:ext uri="{FF2B5EF4-FFF2-40B4-BE49-F238E27FC236}">
                <a16:creationId xmlns:a16="http://schemas.microsoft.com/office/drawing/2014/main" id="{08B857D6-DB32-4038-8E5D-91DB6666A688}"/>
              </a:ext>
            </a:extLst>
          </p:cNvPr>
          <p:cNvSpPr txBox="1">
            <a:spLocks noChangeArrowheads="1"/>
          </p:cNvSpPr>
          <p:nvPr/>
        </p:nvSpPr>
        <p:spPr bwMode="auto">
          <a:xfrm>
            <a:off x="6510586" y="5772274"/>
            <a:ext cx="2749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(c)  The kagome weave</a:t>
            </a:r>
          </a:p>
        </p:txBody>
      </p:sp>
      <p:sp>
        <p:nvSpPr>
          <p:cNvPr id="25" name="AutoShape 19">
            <a:extLst>
              <a:ext uri="{FF2B5EF4-FFF2-40B4-BE49-F238E27FC236}">
                <a16:creationId xmlns:a16="http://schemas.microsoft.com/office/drawing/2014/main" id="{79253340-0290-4415-A3BB-F8A62815E5DB}"/>
              </a:ext>
            </a:extLst>
          </p:cNvPr>
          <p:cNvSpPr>
            <a:spLocks noChangeArrowheads="1"/>
          </p:cNvSpPr>
          <p:nvPr/>
        </p:nvSpPr>
        <p:spPr bwMode="auto">
          <a:xfrm>
            <a:off x="4053138" y="1763718"/>
            <a:ext cx="531908" cy="714207"/>
          </a:xfrm>
          <a:prstGeom prst="rightArrow">
            <a:avLst>
              <a:gd name="adj1" fmla="val 50000"/>
              <a:gd name="adj2" fmla="val 39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7" name="AutoShape 20">
            <a:extLst>
              <a:ext uri="{FF2B5EF4-FFF2-40B4-BE49-F238E27FC236}">
                <a16:creationId xmlns:a16="http://schemas.microsoft.com/office/drawing/2014/main" id="{FC0325D6-E58C-483C-8CA4-6470C9F5E882}"/>
              </a:ext>
            </a:extLst>
          </p:cNvPr>
          <p:cNvSpPr>
            <a:spLocks noChangeArrowheads="1"/>
          </p:cNvSpPr>
          <p:nvPr/>
        </p:nvSpPr>
        <p:spPr bwMode="auto">
          <a:xfrm>
            <a:off x="7679635" y="1744262"/>
            <a:ext cx="523322" cy="733663"/>
          </a:xfrm>
          <a:prstGeom prst="rightArrow">
            <a:avLst>
              <a:gd name="adj1" fmla="val 50000"/>
              <a:gd name="adj2" fmla="val 39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Tree>
    <p:extLst>
      <p:ext uri="{BB962C8B-B14F-4D97-AF65-F5344CB8AC3E}">
        <p14:creationId xmlns:p14="http://schemas.microsoft.com/office/powerpoint/2010/main" val="261171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Foams and lattice structures</a:t>
            </a:r>
          </a:p>
        </p:txBody>
      </p:sp>
      <p:pic>
        <p:nvPicPr>
          <p:cNvPr id="4" name="Picture 3">
            <a:extLst>
              <a:ext uri="{FF2B5EF4-FFF2-40B4-BE49-F238E27FC236}">
                <a16:creationId xmlns:a16="http://schemas.microsoft.com/office/drawing/2014/main" id="{B30240CF-FD4A-4006-814B-251499D6D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620688"/>
            <a:ext cx="7635875" cy="54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7">
            <a:extLst>
              <a:ext uri="{FF2B5EF4-FFF2-40B4-BE49-F238E27FC236}">
                <a16:creationId xmlns:a16="http://schemas.microsoft.com/office/drawing/2014/main" id="{07F9CB8A-BC9B-41C1-897F-EBAF25234435}"/>
              </a:ext>
            </a:extLst>
          </p:cNvPr>
          <p:cNvSpPr txBox="1">
            <a:spLocks noChangeArrowheads="1"/>
          </p:cNvSpPr>
          <p:nvPr/>
        </p:nvSpPr>
        <p:spPr bwMode="auto">
          <a:xfrm>
            <a:off x="8484367" y="5186476"/>
            <a:ext cx="1924050" cy="590550"/>
          </a:xfrm>
          <a:prstGeom prst="rect">
            <a:avLst/>
          </a:prstGeom>
          <a:solidFill>
            <a:schemeClr val="bg1"/>
          </a:solidFill>
          <a:ln w="9525">
            <a:solidFill>
              <a:schemeClr val="accent1"/>
            </a:solidFill>
            <a:miter lim="800000"/>
            <a:headEnd/>
            <a:tailEnd/>
          </a:ln>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Plus:</a:t>
            </a:r>
          </a:p>
          <a:p>
            <a:pPr algn="ctr">
              <a:spcBef>
                <a:spcPct val="0"/>
              </a:spcBef>
              <a:spcAft>
                <a:spcPct val="0"/>
              </a:spcAft>
            </a:pPr>
            <a:r>
              <a:rPr lang="en-GB" sz="1600">
                <a:latin typeface="+mn-lt"/>
              </a:rPr>
              <a:t>multifunctionality</a:t>
            </a:r>
          </a:p>
        </p:txBody>
      </p:sp>
      <p:grpSp>
        <p:nvGrpSpPr>
          <p:cNvPr id="8" name="Group 30">
            <a:extLst>
              <a:ext uri="{FF2B5EF4-FFF2-40B4-BE49-F238E27FC236}">
                <a16:creationId xmlns:a16="http://schemas.microsoft.com/office/drawing/2014/main" id="{B9E2D30F-6606-48A5-8B9E-106BD298C928}"/>
              </a:ext>
            </a:extLst>
          </p:cNvPr>
          <p:cNvGrpSpPr>
            <a:grpSpLocks/>
          </p:cNvGrpSpPr>
          <p:nvPr/>
        </p:nvGrpSpPr>
        <p:grpSpPr bwMode="auto">
          <a:xfrm rot="-1497674">
            <a:off x="4633092" y="2163876"/>
            <a:ext cx="2919413" cy="1112838"/>
            <a:chOff x="2260" y="1252"/>
            <a:chExt cx="1839" cy="701"/>
          </a:xfrm>
        </p:grpSpPr>
        <p:sp>
          <p:nvSpPr>
            <p:cNvPr id="9" name="Freeform 31">
              <a:extLst>
                <a:ext uri="{FF2B5EF4-FFF2-40B4-BE49-F238E27FC236}">
                  <a16:creationId xmlns:a16="http://schemas.microsoft.com/office/drawing/2014/main" id="{AB27AA87-0BDA-4870-B79A-0B3B9DB0D76A}"/>
                </a:ext>
              </a:extLst>
            </p:cNvPr>
            <p:cNvSpPr>
              <a:spLocks/>
            </p:cNvSpPr>
            <p:nvPr/>
          </p:nvSpPr>
          <p:spPr bwMode="auto">
            <a:xfrm>
              <a:off x="2260" y="1252"/>
              <a:ext cx="1839" cy="701"/>
            </a:xfrm>
            <a:custGeom>
              <a:avLst/>
              <a:gdLst>
                <a:gd name="T0" fmla="*/ 1826 w 1839"/>
                <a:gd name="T1" fmla="*/ 26 h 701"/>
                <a:gd name="T2" fmla="*/ 746 w 1839"/>
                <a:gd name="T3" fmla="*/ 314 h 701"/>
                <a:gd name="T4" fmla="*/ 104 w 1839"/>
                <a:gd name="T5" fmla="*/ 560 h 701"/>
                <a:gd name="T6" fmla="*/ 122 w 1839"/>
                <a:gd name="T7" fmla="*/ 686 h 701"/>
                <a:gd name="T8" fmla="*/ 824 w 1839"/>
                <a:gd name="T9" fmla="*/ 470 h 701"/>
                <a:gd name="T10" fmla="*/ 1826 w 1839"/>
                <a:gd name="T11" fmla="*/ 26 h 701"/>
                <a:gd name="T12" fmla="*/ 0 60000 65536"/>
                <a:gd name="T13" fmla="*/ 0 60000 65536"/>
                <a:gd name="T14" fmla="*/ 0 60000 65536"/>
                <a:gd name="T15" fmla="*/ 0 60000 65536"/>
                <a:gd name="T16" fmla="*/ 0 60000 65536"/>
                <a:gd name="T17" fmla="*/ 0 60000 65536"/>
                <a:gd name="T18" fmla="*/ 0 w 1839"/>
                <a:gd name="T19" fmla="*/ 0 h 701"/>
                <a:gd name="T20" fmla="*/ 1839 w 1839"/>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1839" h="701">
                  <a:moveTo>
                    <a:pt x="1826" y="26"/>
                  </a:moveTo>
                  <a:cubicBezTo>
                    <a:pt x="1813" y="0"/>
                    <a:pt x="1033" y="225"/>
                    <a:pt x="746" y="314"/>
                  </a:cubicBezTo>
                  <a:cubicBezTo>
                    <a:pt x="459" y="403"/>
                    <a:pt x="208" y="498"/>
                    <a:pt x="104" y="560"/>
                  </a:cubicBezTo>
                  <a:cubicBezTo>
                    <a:pt x="0" y="622"/>
                    <a:pt x="2" y="701"/>
                    <a:pt x="122" y="686"/>
                  </a:cubicBezTo>
                  <a:cubicBezTo>
                    <a:pt x="242" y="671"/>
                    <a:pt x="536" y="580"/>
                    <a:pt x="824" y="470"/>
                  </a:cubicBezTo>
                  <a:cubicBezTo>
                    <a:pt x="1112" y="360"/>
                    <a:pt x="1839" y="52"/>
                    <a:pt x="1826" y="26"/>
                  </a:cubicBezTo>
                  <a:close/>
                </a:path>
              </a:pathLst>
            </a:custGeom>
            <a:solidFill>
              <a:srgbClr val="EBFFEB">
                <a:alpha val="50195"/>
              </a:srgbClr>
            </a:solidFill>
            <a:ln w="19050">
              <a:solidFill>
                <a:schemeClr val="accent1"/>
              </a:solidFill>
              <a:round/>
              <a:headEnd/>
              <a:tailEnd/>
            </a:ln>
          </p:spPr>
          <p:txBody>
            <a:bodyPr>
              <a:spAutoFit/>
            </a:bodyPr>
            <a:lstStyle/>
            <a:p>
              <a:endParaRPr lang="en-GB"/>
            </a:p>
          </p:txBody>
        </p:sp>
        <p:sp>
          <p:nvSpPr>
            <p:cNvPr id="10" name="Text Box 32">
              <a:extLst>
                <a:ext uri="{FF2B5EF4-FFF2-40B4-BE49-F238E27FC236}">
                  <a16:creationId xmlns:a16="http://schemas.microsoft.com/office/drawing/2014/main" id="{24F986FA-EEE5-4080-B31B-8DE6CE8F2F17}"/>
                </a:ext>
              </a:extLst>
            </p:cNvPr>
            <p:cNvSpPr txBox="1">
              <a:spLocks noChangeArrowheads="1"/>
            </p:cNvSpPr>
            <p:nvPr/>
          </p:nvSpPr>
          <p:spPr bwMode="auto">
            <a:xfrm rot="20504287">
              <a:off x="2395" y="1645"/>
              <a:ext cx="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400"/>
                <a:t>Alu foams</a:t>
              </a:r>
            </a:p>
          </p:txBody>
        </p:sp>
      </p:grpSp>
      <p:grpSp>
        <p:nvGrpSpPr>
          <p:cNvPr id="11" name="Group 5">
            <a:extLst>
              <a:ext uri="{FF2B5EF4-FFF2-40B4-BE49-F238E27FC236}">
                <a16:creationId xmlns:a16="http://schemas.microsoft.com/office/drawing/2014/main" id="{8774AF70-EC75-4170-9BF8-0D5AF86B70C5}"/>
              </a:ext>
            </a:extLst>
          </p:cNvPr>
          <p:cNvGrpSpPr>
            <a:grpSpLocks/>
          </p:cNvGrpSpPr>
          <p:nvPr/>
        </p:nvGrpSpPr>
        <p:grpSpPr bwMode="auto">
          <a:xfrm>
            <a:off x="2638321" y="913944"/>
            <a:ext cx="4057650" cy="2746375"/>
            <a:chOff x="1154" y="805"/>
            <a:chExt cx="2359" cy="1730"/>
          </a:xfrm>
        </p:grpSpPr>
        <p:sp>
          <p:nvSpPr>
            <p:cNvPr id="12" name="Freeform 6">
              <a:extLst>
                <a:ext uri="{FF2B5EF4-FFF2-40B4-BE49-F238E27FC236}">
                  <a16:creationId xmlns:a16="http://schemas.microsoft.com/office/drawing/2014/main" id="{7A7EA149-A071-47F2-950A-B3ED7B402012}"/>
                </a:ext>
              </a:extLst>
            </p:cNvPr>
            <p:cNvSpPr>
              <a:spLocks/>
            </p:cNvSpPr>
            <p:nvPr/>
          </p:nvSpPr>
          <p:spPr bwMode="auto">
            <a:xfrm>
              <a:off x="1154" y="805"/>
              <a:ext cx="2359" cy="1730"/>
            </a:xfrm>
            <a:custGeom>
              <a:avLst/>
              <a:gdLst>
                <a:gd name="T0" fmla="*/ 162 w 2371"/>
                <a:gd name="T1" fmla="*/ 164 h 1700"/>
                <a:gd name="T2" fmla="*/ 856 w 2371"/>
                <a:gd name="T3" fmla="*/ 133 h 1700"/>
                <a:gd name="T4" fmla="*/ 2066 w 2371"/>
                <a:gd name="T5" fmla="*/ 155 h 1700"/>
                <a:gd name="T6" fmla="*/ 1968 w 2371"/>
                <a:gd name="T7" fmla="*/ 621 h 1700"/>
                <a:gd name="T8" fmla="*/ 1415 w 2371"/>
                <a:gd name="T9" fmla="*/ 1300 h 1700"/>
                <a:gd name="T10" fmla="*/ 422 w 2371"/>
                <a:gd name="T11" fmla="*/ 1994 h 1700"/>
                <a:gd name="T12" fmla="*/ 58 w 2371"/>
                <a:gd name="T13" fmla="*/ 1493 h 1700"/>
                <a:gd name="T14" fmla="*/ 94 w 2371"/>
                <a:gd name="T15" fmla="*/ 220 h 1700"/>
                <a:gd name="T16" fmla="*/ 162 w 2371"/>
                <a:gd name="T17" fmla="*/ 164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1" h="1700">
                  <a:moveTo>
                    <a:pt x="172" y="137"/>
                  </a:moveTo>
                  <a:cubicBezTo>
                    <a:pt x="306" y="125"/>
                    <a:pt x="564" y="114"/>
                    <a:pt x="898" y="113"/>
                  </a:cubicBezTo>
                  <a:cubicBezTo>
                    <a:pt x="1232" y="112"/>
                    <a:pt x="1981" y="63"/>
                    <a:pt x="2176" y="131"/>
                  </a:cubicBezTo>
                  <a:cubicBezTo>
                    <a:pt x="2371" y="199"/>
                    <a:pt x="2183" y="361"/>
                    <a:pt x="2068" y="521"/>
                  </a:cubicBezTo>
                  <a:cubicBezTo>
                    <a:pt x="1953" y="681"/>
                    <a:pt x="1757" y="899"/>
                    <a:pt x="1486" y="1091"/>
                  </a:cubicBezTo>
                  <a:cubicBezTo>
                    <a:pt x="1215" y="1283"/>
                    <a:pt x="680" y="1646"/>
                    <a:pt x="442" y="1673"/>
                  </a:cubicBezTo>
                  <a:cubicBezTo>
                    <a:pt x="204" y="1700"/>
                    <a:pt x="116" y="1501"/>
                    <a:pt x="58" y="1253"/>
                  </a:cubicBezTo>
                  <a:cubicBezTo>
                    <a:pt x="0" y="1005"/>
                    <a:pt x="73" y="370"/>
                    <a:pt x="94" y="185"/>
                  </a:cubicBezTo>
                  <a:cubicBezTo>
                    <a:pt x="115" y="0"/>
                    <a:pt x="38" y="149"/>
                    <a:pt x="172" y="137"/>
                  </a:cubicBezTo>
                  <a:close/>
                </a:path>
              </a:pathLst>
            </a:custGeom>
            <a:solidFill>
              <a:srgbClr val="EAEAEA">
                <a:alpha val="50195"/>
              </a:srgbClr>
            </a:solidFill>
            <a:ln w="28575">
              <a:solidFill>
                <a:schemeClr val="tx1"/>
              </a:solidFill>
              <a:prstDash val="dash"/>
              <a:round/>
              <a:headEnd/>
              <a:tailEnd/>
            </a:ln>
          </p:spPr>
          <p:txBody>
            <a:bodyPr anchor="ctr">
              <a:spAutoFit/>
            </a:bodyPr>
            <a:lstStyle/>
            <a:p>
              <a:endParaRPr lang="en-GB"/>
            </a:p>
          </p:txBody>
        </p:sp>
        <p:sp>
          <p:nvSpPr>
            <p:cNvPr id="13" name="Text Box 7">
              <a:extLst>
                <a:ext uri="{FF2B5EF4-FFF2-40B4-BE49-F238E27FC236}">
                  <a16:creationId xmlns:a16="http://schemas.microsoft.com/office/drawing/2014/main" id="{A96C8ACA-5D8D-4BC9-AB0D-F6241C3AAC72}"/>
                </a:ext>
              </a:extLst>
            </p:cNvPr>
            <p:cNvSpPr txBox="1">
              <a:spLocks noChangeArrowheads="1"/>
            </p:cNvSpPr>
            <p:nvPr/>
          </p:nvSpPr>
          <p:spPr bwMode="auto">
            <a:xfrm>
              <a:off x="1402" y="1129"/>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14" name="Group 13">
            <a:extLst>
              <a:ext uri="{FF2B5EF4-FFF2-40B4-BE49-F238E27FC236}">
                <a16:creationId xmlns:a16="http://schemas.microsoft.com/office/drawing/2014/main" id="{2B8340BC-4297-4B3A-8D4D-6B96B60252B3}"/>
              </a:ext>
            </a:extLst>
          </p:cNvPr>
          <p:cNvGrpSpPr/>
          <p:nvPr/>
        </p:nvGrpSpPr>
        <p:grpSpPr>
          <a:xfrm>
            <a:off x="4156842" y="1620951"/>
            <a:ext cx="3090863" cy="1112838"/>
            <a:chOff x="3416300" y="1987550"/>
            <a:chExt cx="3090863" cy="1112838"/>
          </a:xfrm>
        </p:grpSpPr>
        <p:grpSp>
          <p:nvGrpSpPr>
            <p:cNvPr id="15" name="Group 14">
              <a:extLst>
                <a:ext uri="{FF2B5EF4-FFF2-40B4-BE49-F238E27FC236}">
                  <a16:creationId xmlns:a16="http://schemas.microsoft.com/office/drawing/2014/main" id="{94125226-F371-4641-A796-FDB0BB3F89FC}"/>
                </a:ext>
              </a:extLst>
            </p:cNvPr>
            <p:cNvGrpSpPr>
              <a:grpSpLocks/>
            </p:cNvGrpSpPr>
            <p:nvPr/>
          </p:nvGrpSpPr>
          <p:grpSpPr bwMode="auto">
            <a:xfrm>
              <a:off x="3416300" y="1987550"/>
              <a:ext cx="3090863" cy="1112838"/>
              <a:chOff x="2152" y="1252"/>
              <a:chExt cx="1947" cy="701"/>
            </a:xfrm>
          </p:grpSpPr>
          <p:sp>
            <p:nvSpPr>
              <p:cNvPr id="17" name="Freeform 26">
                <a:extLst>
                  <a:ext uri="{FF2B5EF4-FFF2-40B4-BE49-F238E27FC236}">
                    <a16:creationId xmlns:a16="http://schemas.microsoft.com/office/drawing/2014/main" id="{9C67B9B3-878E-47B6-AA68-25B220C30D02}"/>
                  </a:ext>
                </a:extLst>
              </p:cNvPr>
              <p:cNvSpPr>
                <a:spLocks/>
              </p:cNvSpPr>
              <p:nvPr/>
            </p:nvSpPr>
            <p:spPr bwMode="auto">
              <a:xfrm>
                <a:off x="2260" y="1252"/>
                <a:ext cx="1839" cy="701"/>
              </a:xfrm>
              <a:custGeom>
                <a:avLst/>
                <a:gdLst>
                  <a:gd name="T0" fmla="*/ 1826 w 1839"/>
                  <a:gd name="T1" fmla="*/ 26 h 701"/>
                  <a:gd name="T2" fmla="*/ 746 w 1839"/>
                  <a:gd name="T3" fmla="*/ 314 h 701"/>
                  <a:gd name="T4" fmla="*/ 104 w 1839"/>
                  <a:gd name="T5" fmla="*/ 560 h 701"/>
                  <a:gd name="T6" fmla="*/ 122 w 1839"/>
                  <a:gd name="T7" fmla="*/ 686 h 701"/>
                  <a:gd name="T8" fmla="*/ 824 w 1839"/>
                  <a:gd name="T9" fmla="*/ 470 h 701"/>
                  <a:gd name="T10" fmla="*/ 1826 w 1839"/>
                  <a:gd name="T11" fmla="*/ 26 h 701"/>
                  <a:gd name="T12" fmla="*/ 0 60000 65536"/>
                  <a:gd name="T13" fmla="*/ 0 60000 65536"/>
                  <a:gd name="T14" fmla="*/ 0 60000 65536"/>
                  <a:gd name="T15" fmla="*/ 0 60000 65536"/>
                  <a:gd name="T16" fmla="*/ 0 60000 65536"/>
                  <a:gd name="T17" fmla="*/ 0 60000 65536"/>
                  <a:gd name="T18" fmla="*/ 0 w 1839"/>
                  <a:gd name="T19" fmla="*/ 0 h 701"/>
                  <a:gd name="T20" fmla="*/ 1839 w 1839"/>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1839" h="701">
                    <a:moveTo>
                      <a:pt x="1826" y="26"/>
                    </a:moveTo>
                    <a:cubicBezTo>
                      <a:pt x="1813" y="0"/>
                      <a:pt x="1033" y="225"/>
                      <a:pt x="746" y="314"/>
                    </a:cubicBezTo>
                    <a:cubicBezTo>
                      <a:pt x="459" y="403"/>
                      <a:pt x="208" y="498"/>
                      <a:pt x="104" y="560"/>
                    </a:cubicBezTo>
                    <a:cubicBezTo>
                      <a:pt x="0" y="622"/>
                      <a:pt x="2" y="701"/>
                      <a:pt x="122" y="686"/>
                    </a:cubicBezTo>
                    <a:cubicBezTo>
                      <a:pt x="242" y="671"/>
                      <a:pt x="536" y="580"/>
                      <a:pt x="824" y="470"/>
                    </a:cubicBezTo>
                    <a:cubicBezTo>
                      <a:pt x="1112" y="360"/>
                      <a:pt x="1839" y="52"/>
                      <a:pt x="1826" y="26"/>
                    </a:cubicBezTo>
                    <a:close/>
                  </a:path>
                </a:pathLst>
              </a:custGeom>
              <a:solidFill>
                <a:srgbClr val="EBFFEB">
                  <a:alpha val="50195"/>
                </a:srgbClr>
              </a:solidFill>
              <a:ln w="19050">
                <a:solidFill>
                  <a:schemeClr val="accent1"/>
                </a:solidFill>
                <a:round/>
                <a:headEnd/>
                <a:tailEnd/>
              </a:ln>
            </p:spPr>
            <p:txBody>
              <a:bodyPr>
                <a:spAutoFit/>
              </a:bodyPr>
              <a:lstStyle/>
              <a:p>
                <a:endParaRPr lang="en-GB"/>
              </a:p>
            </p:txBody>
          </p:sp>
          <p:sp>
            <p:nvSpPr>
              <p:cNvPr id="18" name="Text Box 28">
                <a:extLst>
                  <a:ext uri="{FF2B5EF4-FFF2-40B4-BE49-F238E27FC236}">
                    <a16:creationId xmlns:a16="http://schemas.microsoft.com/office/drawing/2014/main" id="{28D9CB5C-7AC7-4B38-8BA5-AAAE8661B810}"/>
                  </a:ext>
                </a:extLst>
              </p:cNvPr>
              <p:cNvSpPr txBox="1">
                <a:spLocks noChangeArrowheads="1"/>
              </p:cNvSpPr>
              <p:nvPr/>
            </p:nvSpPr>
            <p:spPr bwMode="auto">
              <a:xfrm rot="20649628">
                <a:off x="2152" y="1336"/>
                <a:ext cx="10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400"/>
                  <a:t>Alu micro-lattices</a:t>
                </a:r>
              </a:p>
            </p:txBody>
          </p:sp>
        </p:grpSp>
        <p:cxnSp>
          <p:nvCxnSpPr>
            <p:cNvPr id="16" name="Straight Connector 15">
              <a:extLst>
                <a:ext uri="{FF2B5EF4-FFF2-40B4-BE49-F238E27FC236}">
                  <a16:creationId xmlns:a16="http://schemas.microsoft.com/office/drawing/2014/main" id="{9C6C7C9C-1285-4E23-84E3-DBFA2243F9DF}"/>
                </a:ext>
              </a:extLst>
            </p:cNvPr>
            <p:cNvCxnSpPr>
              <a:stCxn id="18" idx="2"/>
            </p:cNvCxnSpPr>
            <p:nvPr/>
          </p:nvCxnSpPr>
          <p:spPr bwMode="auto">
            <a:xfrm>
              <a:off x="4300517" y="2422589"/>
              <a:ext cx="337523" cy="116178"/>
            </a:xfrm>
            <a:prstGeom prst="line">
              <a:avLst/>
            </a:prstGeom>
            <a:noFill/>
            <a:ln w="28575" cap="flat" cmpd="sng" algn="ctr">
              <a:solidFill>
                <a:srgbClr val="CC0000"/>
              </a:solidFill>
              <a:prstDash val="solid"/>
              <a:round/>
              <a:headEnd type="none" w="med" len="med"/>
              <a:tailEnd type="none" w="med" len="med"/>
            </a:ln>
            <a:effectLst/>
          </p:spPr>
        </p:cxnSp>
      </p:grpSp>
    </p:spTree>
    <p:extLst>
      <p:ext uri="{BB962C8B-B14F-4D97-AF65-F5344CB8AC3E}">
        <p14:creationId xmlns:p14="http://schemas.microsoft.com/office/powerpoint/2010/main" val="42445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2/3*#ppt_w"/>
                                          </p:val>
                                        </p:tav>
                                        <p:tav tm="100000">
                                          <p:val>
                                            <p:strVal val="#ppt_w"/>
                                          </p:val>
                                        </p:tav>
                                      </p:tavLst>
                                    </p:anim>
                                    <p:anim calcmode="lin" valueType="num">
                                      <p:cBhvr>
                                        <p:cTn id="18" dur="500" fill="hold"/>
                                        <p:tgtEl>
                                          <p:spTgt spid="11"/>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Configuration: controlling expansion</a:t>
            </a:r>
          </a:p>
        </p:txBody>
      </p:sp>
      <p:pic>
        <p:nvPicPr>
          <p:cNvPr id="4" name="Picture 3">
            <a:extLst>
              <a:ext uri="{FF2B5EF4-FFF2-40B4-BE49-F238E27FC236}">
                <a16:creationId xmlns:a16="http://schemas.microsoft.com/office/drawing/2014/main" id="{CC7FDA46-2FFB-4E77-A68F-B60F23B17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773" y="1046788"/>
            <a:ext cx="2686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4">
            <a:extLst>
              <a:ext uri="{FF2B5EF4-FFF2-40B4-BE49-F238E27FC236}">
                <a16:creationId xmlns:a16="http://schemas.microsoft.com/office/drawing/2014/main" id="{F11B2B63-705B-4B92-BA1A-9F65CE47FC4E}"/>
              </a:ext>
            </a:extLst>
          </p:cNvPr>
          <p:cNvGrpSpPr>
            <a:grpSpLocks/>
          </p:cNvGrpSpPr>
          <p:nvPr/>
        </p:nvGrpSpPr>
        <p:grpSpPr bwMode="auto">
          <a:xfrm>
            <a:off x="5735826" y="1073501"/>
            <a:ext cx="4572000" cy="4806950"/>
            <a:chOff x="3114" y="888"/>
            <a:chExt cx="2880" cy="3028"/>
          </a:xfrm>
        </p:grpSpPr>
        <p:pic>
          <p:nvPicPr>
            <p:cNvPr id="6" name="Picture 4" descr="low CTE fig 11.tif                                             0005CF1CMacintosh HD                   BE7B5AD4:">
              <a:extLst>
                <a:ext uri="{FF2B5EF4-FFF2-40B4-BE49-F238E27FC236}">
                  <a16:creationId xmlns:a16="http://schemas.microsoft.com/office/drawing/2014/main" id="{6FECE808-339D-43C3-97C7-0E07D2C83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 y="1982"/>
              <a:ext cx="2880" cy="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Untitled-1.tif                                                 0005CF1CMacintosh HD                   BE7B5AD4:">
              <a:extLst>
                <a:ext uri="{FF2B5EF4-FFF2-40B4-BE49-F238E27FC236}">
                  <a16:creationId xmlns:a16="http://schemas.microsoft.com/office/drawing/2014/main" id="{D5AC7875-102C-49F1-8EE5-910D078B2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 y="888"/>
              <a:ext cx="993"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
            <a:extLst>
              <a:ext uri="{FF2B5EF4-FFF2-40B4-BE49-F238E27FC236}">
                <a16:creationId xmlns:a16="http://schemas.microsoft.com/office/drawing/2014/main" id="{69D25A3A-2E00-4A5D-96EE-6764DCDA48CF}"/>
              </a:ext>
            </a:extLst>
          </p:cNvPr>
          <p:cNvGrpSpPr>
            <a:grpSpLocks noChangeAspect="1"/>
          </p:cNvGrpSpPr>
          <p:nvPr/>
        </p:nvGrpSpPr>
        <p:grpSpPr bwMode="auto">
          <a:xfrm>
            <a:off x="2198042" y="3459083"/>
            <a:ext cx="2309214" cy="2129916"/>
            <a:chOff x="490" y="2179"/>
            <a:chExt cx="1919" cy="1770"/>
          </a:xfrm>
        </p:grpSpPr>
        <p:pic>
          <p:nvPicPr>
            <p:cNvPr id="9" name="Picture 7">
              <a:extLst>
                <a:ext uri="{FF2B5EF4-FFF2-40B4-BE49-F238E27FC236}">
                  <a16:creationId xmlns:a16="http://schemas.microsoft.com/office/drawing/2014/main" id="{20E95527-0E65-4BE9-880D-FC9DE0363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 y="2179"/>
              <a:ext cx="1884"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a:ext uri="{FF2B5EF4-FFF2-40B4-BE49-F238E27FC236}">
                  <a16:creationId xmlns:a16="http://schemas.microsoft.com/office/drawing/2014/main" id="{2A2C0BE5-0BEF-4465-BDB6-343C589C93D1}"/>
                </a:ext>
              </a:extLst>
            </p:cNvPr>
            <p:cNvSpPr>
              <a:spLocks noChangeArrowheads="1"/>
            </p:cNvSpPr>
            <p:nvPr/>
          </p:nvSpPr>
          <p:spPr bwMode="auto">
            <a:xfrm>
              <a:off x="490" y="2915"/>
              <a:ext cx="1919" cy="30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pic>
        <p:nvPicPr>
          <p:cNvPr id="11" name="Picture 9">
            <a:extLst>
              <a:ext uri="{FF2B5EF4-FFF2-40B4-BE49-F238E27FC236}">
                <a16:creationId xmlns:a16="http://schemas.microsoft.com/office/drawing/2014/main" id="{7679BE07-A590-4DE5-B6D6-4BC803B27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317DD74C-14F4-4071-AF6A-C57DC2E11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434DC7DA-CF9D-4E9D-B8AE-961AAB071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D6E2B551-78B8-4F1C-8B3B-C3415B162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B8D628B6-74D2-4F8B-97AA-2AB919F882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8" y="3429000"/>
            <a:ext cx="2299688" cy="216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2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Material-property space: </a:t>
            </a:r>
            <a:r>
              <a:rPr lang="en-US">
                <a:latin typeface="Symbol" pitchFamily="18" charset="2"/>
              </a:rPr>
              <a:t>a </a:t>
            </a:r>
            <a:r>
              <a:rPr lang="en-US"/>
              <a:t>and</a:t>
            </a:r>
            <a:r>
              <a:rPr lang="en-US">
                <a:latin typeface="Symbol" pitchFamily="18" charset="2"/>
              </a:rPr>
              <a:t> l</a:t>
            </a:r>
            <a:endParaRPr lang="en-US"/>
          </a:p>
        </p:txBody>
      </p:sp>
      <p:sp>
        <p:nvSpPr>
          <p:cNvPr id="4" name="Rectangle 2">
            <a:extLst>
              <a:ext uri="{FF2B5EF4-FFF2-40B4-BE49-F238E27FC236}">
                <a16:creationId xmlns:a16="http://schemas.microsoft.com/office/drawing/2014/main" id="{2B156F7D-C33A-4770-9ED3-3E14954B4FED}"/>
              </a:ext>
            </a:extLst>
          </p:cNvPr>
          <p:cNvSpPr>
            <a:spLocks noChangeArrowheads="1"/>
          </p:cNvSpPr>
          <p:nvPr/>
        </p:nvSpPr>
        <p:spPr bwMode="auto">
          <a:xfrm>
            <a:off x="7104112" y="2708920"/>
            <a:ext cx="1619450" cy="82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a:extLst>
              <a:ext uri="{FF2B5EF4-FFF2-40B4-BE49-F238E27FC236}">
                <a16:creationId xmlns:a16="http://schemas.microsoft.com/office/drawing/2014/main" id="{EC3C8C03-E8C7-487D-8A22-CDBFA7419D31}"/>
              </a:ext>
            </a:extLst>
          </p:cNvPr>
          <p:cNvSpPr>
            <a:spLocks noChangeArrowheads="1"/>
          </p:cNvSpPr>
          <p:nvPr/>
        </p:nvSpPr>
        <p:spPr bwMode="auto">
          <a:xfrm>
            <a:off x="6627862" y="4974282"/>
            <a:ext cx="1452626" cy="82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6" name="Picture 4">
            <a:extLst>
              <a:ext uri="{FF2B5EF4-FFF2-40B4-BE49-F238E27FC236}">
                <a16:creationId xmlns:a16="http://schemas.microsoft.com/office/drawing/2014/main" id="{5C53AB49-5FA8-46F0-BC5E-1EF394BF0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507" y="602595"/>
            <a:ext cx="7710092" cy="555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2D4C38D7-B8D4-4134-BB23-82508C0A9FDD}"/>
              </a:ext>
            </a:extLst>
          </p:cNvPr>
          <p:cNvGrpSpPr>
            <a:grpSpLocks/>
          </p:cNvGrpSpPr>
          <p:nvPr/>
        </p:nvGrpSpPr>
        <p:grpSpPr bwMode="auto">
          <a:xfrm>
            <a:off x="5884912" y="3649683"/>
            <a:ext cx="3580415" cy="2033361"/>
            <a:chOff x="2927" y="2551"/>
            <a:chExt cx="2100" cy="1292"/>
          </a:xfrm>
        </p:grpSpPr>
        <p:sp>
          <p:nvSpPr>
            <p:cNvPr id="8" name="Freeform 6">
              <a:extLst>
                <a:ext uri="{FF2B5EF4-FFF2-40B4-BE49-F238E27FC236}">
                  <a16:creationId xmlns:a16="http://schemas.microsoft.com/office/drawing/2014/main" id="{5446C881-5350-477F-BB10-2DC28D880AE6}"/>
                </a:ext>
              </a:extLst>
            </p:cNvPr>
            <p:cNvSpPr>
              <a:spLocks/>
            </p:cNvSpPr>
            <p:nvPr/>
          </p:nvSpPr>
          <p:spPr bwMode="auto">
            <a:xfrm>
              <a:off x="2927" y="2551"/>
              <a:ext cx="2100" cy="1292"/>
            </a:xfrm>
            <a:custGeom>
              <a:avLst/>
              <a:gdLst>
                <a:gd name="T0" fmla="*/ 85 w 2100"/>
                <a:gd name="T1" fmla="*/ 1187 h 1292"/>
                <a:gd name="T2" fmla="*/ 19 w 2100"/>
                <a:gd name="T3" fmla="*/ 659 h 1292"/>
                <a:gd name="T4" fmla="*/ 121 w 2100"/>
                <a:gd name="T5" fmla="*/ 167 h 1292"/>
                <a:gd name="T6" fmla="*/ 301 w 2100"/>
                <a:gd name="T7" fmla="*/ 11 h 1292"/>
                <a:gd name="T8" fmla="*/ 553 w 2100"/>
                <a:gd name="T9" fmla="*/ 233 h 1292"/>
                <a:gd name="T10" fmla="*/ 847 w 2100"/>
                <a:gd name="T11" fmla="*/ 407 h 1292"/>
                <a:gd name="T12" fmla="*/ 1579 w 2100"/>
                <a:gd name="T13" fmla="*/ 467 h 1292"/>
                <a:gd name="T14" fmla="*/ 1963 w 2100"/>
                <a:gd name="T15" fmla="*/ 707 h 1292"/>
                <a:gd name="T16" fmla="*/ 2005 w 2100"/>
                <a:gd name="T17" fmla="*/ 1169 h 1292"/>
                <a:gd name="T18" fmla="*/ 1393 w 2100"/>
                <a:gd name="T19" fmla="*/ 1265 h 1292"/>
                <a:gd name="T20" fmla="*/ 529 w 2100"/>
                <a:gd name="T21" fmla="*/ 1283 h 1292"/>
                <a:gd name="T22" fmla="*/ 85 w 2100"/>
                <a:gd name="T23" fmla="*/ 1187 h 1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0"/>
                <a:gd name="T37" fmla="*/ 0 h 1292"/>
                <a:gd name="T38" fmla="*/ 2100 w 2100"/>
                <a:gd name="T39" fmla="*/ 1292 h 1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0" h="1292">
                  <a:moveTo>
                    <a:pt x="85" y="1187"/>
                  </a:moveTo>
                  <a:cubicBezTo>
                    <a:pt x="0" y="1083"/>
                    <a:pt x="13" y="829"/>
                    <a:pt x="19" y="659"/>
                  </a:cubicBezTo>
                  <a:cubicBezTo>
                    <a:pt x="25" y="489"/>
                    <a:pt x="74" y="275"/>
                    <a:pt x="121" y="167"/>
                  </a:cubicBezTo>
                  <a:cubicBezTo>
                    <a:pt x="168" y="59"/>
                    <a:pt x="229" y="0"/>
                    <a:pt x="301" y="11"/>
                  </a:cubicBezTo>
                  <a:cubicBezTo>
                    <a:pt x="373" y="22"/>
                    <a:pt x="462" y="167"/>
                    <a:pt x="553" y="233"/>
                  </a:cubicBezTo>
                  <a:cubicBezTo>
                    <a:pt x="644" y="299"/>
                    <a:pt x="676" y="368"/>
                    <a:pt x="847" y="407"/>
                  </a:cubicBezTo>
                  <a:cubicBezTo>
                    <a:pt x="1018" y="446"/>
                    <a:pt x="1393" y="417"/>
                    <a:pt x="1579" y="467"/>
                  </a:cubicBezTo>
                  <a:cubicBezTo>
                    <a:pt x="1765" y="517"/>
                    <a:pt x="1892" y="590"/>
                    <a:pt x="1963" y="707"/>
                  </a:cubicBezTo>
                  <a:cubicBezTo>
                    <a:pt x="2034" y="824"/>
                    <a:pt x="2100" y="1076"/>
                    <a:pt x="2005" y="1169"/>
                  </a:cubicBezTo>
                  <a:cubicBezTo>
                    <a:pt x="1910" y="1262"/>
                    <a:pt x="1639" y="1246"/>
                    <a:pt x="1393" y="1265"/>
                  </a:cubicBezTo>
                  <a:cubicBezTo>
                    <a:pt x="1147" y="1284"/>
                    <a:pt x="747" y="1292"/>
                    <a:pt x="529" y="1283"/>
                  </a:cubicBezTo>
                  <a:cubicBezTo>
                    <a:pt x="311" y="1274"/>
                    <a:pt x="170" y="1291"/>
                    <a:pt x="85" y="1187"/>
                  </a:cubicBezTo>
                  <a:close/>
                </a:path>
              </a:pathLst>
            </a:custGeom>
            <a:solidFill>
              <a:srgbClr val="EAEAEA">
                <a:alpha val="50195"/>
              </a:srgbClr>
            </a:solidFill>
            <a:ln w="28575">
              <a:solidFill>
                <a:schemeClr val="tx1"/>
              </a:solidFill>
              <a:prstDash val="dash"/>
              <a:round/>
              <a:headEnd/>
              <a:tailEnd/>
            </a:ln>
          </p:spPr>
          <p:txBody>
            <a:bodyPr wrap="none" anchor="ctr">
              <a:spAutoFit/>
            </a:bodyPr>
            <a:lstStyle/>
            <a:p>
              <a:endParaRPr lang="en-GB"/>
            </a:p>
          </p:txBody>
        </p:sp>
        <p:sp>
          <p:nvSpPr>
            <p:cNvPr id="9" name="Text Box 7">
              <a:extLst>
                <a:ext uri="{FF2B5EF4-FFF2-40B4-BE49-F238E27FC236}">
                  <a16:creationId xmlns:a16="http://schemas.microsoft.com/office/drawing/2014/main" id="{9DCDAB22-482B-4AEC-B0BD-847DA7D22B95}"/>
                </a:ext>
              </a:extLst>
            </p:cNvPr>
            <p:cNvSpPr txBox="1">
              <a:spLocks noChangeArrowheads="1"/>
            </p:cNvSpPr>
            <p:nvPr/>
          </p:nvSpPr>
          <p:spPr bwMode="auto">
            <a:xfrm>
              <a:off x="4028" y="3392"/>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10" name="Group 9">
            <a:extLst>
              <a:ext uri="{FF2B5EF4-FFF2-40B4-BE49-F238E27FC236}">
                <a16:creationId xmlns:a16="http://schemas.microsoft.com/office/drawing/2014/main" id="{D3DAD6F1-6881-4A06-ADA2-D85CC7A8900B}"/>
              </a:ext>
            </a:extLst>
          </p:cNvPr>
          <p:cNvGrpSpPr>
            <a:grpSpLocks/>
          </p:cNvGrpSpPr>
          <p:nvPr/>
        </p:nvGrpSpPr>
        <p:grpSpPr bwMode="auto">
          <a:xfrm>
            <a:off x="2184449" y="808725"/>
            <a:ext cx="7266277" cy="5212456"/>
            <a:chOff x="840" y="744"/>
            <a:chExt cx="4617" cy="3312"/>
          </a:xfrm>
        </p:grpSpPr>
        <p:grpSp>
          <p:nvGrpSpPr>
            <p:cNvPr id="11" name="Group 10">
              <a:extLst>
                <a:ext uri="{FF2B5EF4-FFF2-40B4-BE49-F238E27FC236}">
                  <a16:creationId xmlns:a16="http://schemas.microsoft.com/office/drawing/2014/main" id="{F284DD46-7732-444C-9877-872CE6A6D91A}"/>
                </a:ext>
              </a:extLst>
            </p:cNvPr>
            <p:cNvGrpSpPr>
              <a:grpSpLocks/>
            </p:cNvGrpSpPr>
            <p:nvPr/>
          </p:nvGrpSpPr>
          <p:grpSpPr bwMode="auto">
            <a:xfrm>
              <a:off x="1007" y="744"/>
              <a:ext cx="4450" cy="3088"/>
              <a:chOff x="1007" y="744"/>
              <a:chExt cx="4450" cy="3088"/>
            </a:xfrm>
          </p:grpSpPr>
          <p:sp>
            <p:nvSpPr>
              <p:cNvPr id="18" name="Line 11">
                <a:extLst>
                  <a:ext uri="{FF2B5EF4-FFF2-40B4-BE49-F238E27FC236}">
                    <a16:creationId xmlns:a16="http://schemas.microsoft.com/office/drawing/2014/main" id="{967F7605-3841-4715-943E-FCE480E1D54B}"/>
                  </a:ext>
                </a:extLst>
              </p:cNvPr>
              <p:cNvSpPr>
                <a:spLocks noChangeShapeType="1"/>
              </p:cNvSpPr>
              <p:nvPr/>
            </p:nvSpPr>
            <p:spPr bwMode="auto">
              <a:xfrm flipV="1">
                <a:off x="1016" y="982"/>
                <a:ext cx="2649" cy="21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12">
                <a:extLst>
                  <a:ext uri="{FF2B5EF4-FFF2-40B4-BE49-F238E27FC236}">
                    <a16:creationId xmlns:a16="http://schemas.microsoft.com/office/drawing/2014/main" id="{84C7BD0D-68CE-4272-A52B-334DEFBAF9C3}"/>
                  </a:ext>
                </a:extLst>
              </p:cNvPr>
              <p:cNvSpPr>
                <a:spLocks noChangeShapeType="1"/>
              </p:cNvSpPr>
              <p:nvPr/>
            </p:nvSpPr>
            <p:spPr bwMode="auto">
              <a:xfrm flipV="1">
                <a:off x="3662" y="2408"/>
                <a:ext cx="1756" cy="14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 name="Line 13">
                <a:extLst>
                  <a:ext uri="{FF2B5EF4-FFF2-40B4-BE49-F238E27FC236}">
                    <a16:creationId xmlns:a16="http://schemas.microsoft.com/office/drawing/2014/main" id="{C65C9581-E9ED-4EF0-86D9-F74846325038}"/>
                  </a:ext>
                </a:extLst>
              </p:cNvPr>
              <p:cNvSpPr>
                <a:spLocks noChangeShapeType="1"/>
              </p:cNvSpPr>
              <p:nvPr/>
            </p:nvSpPr>
            <p:spPr bwMode="auto">
              <a:xfrm flipV="1">
                <a:off x="1012" y="976"/>
                <a:ext cx="3532" cy="28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 name="Line 14">
                <a:extLst>
                  <a:ext uri="{FF2B5EF4-FFF2-40B4-BE49-F238E27FC236}">
                    <a16:creationId xmlns:a16="http://schemas.microsoft.com/office/drawing/2014/main" id="{A388D62A-BDB5-4B18-8375-CA08FFE0B44D}"/>
                  </a:ext>
                </a:extLst>
              </p:cNvPr>
              <p:cNvSpPr>
                <a:spLocks noChangeShapeType="1"/>
              </p:cNvSpPr>
              <p:nvPr/>
            </p:nvSpPr>
            <p:spPr bwMode="auto">
              <a:xfrm flipV="1">
                <a:off x="1909" y="992"/>
                <a:ext cx="3524" cy="28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2" name="Line 15">
                <a:extLst>
                  <a:ext uri="{FF2B5EF4-FFF2-40B4-BE49-F238E27FC236}">
                    <a16:creationId xmlns:a16="http://schemas.microsoft.com/office/drawing/2014/main" id="{94D81DB7-0995-4A5E-8250-137F27FC5E91}"/>
                  </a:ext>
                </a:extLst>
              </p:cNvPr>
              <p:cNvSpPr>
                <a:spLocks noChangeShapeType="1"/>
              </p:cNvSpPr>
              <p:nvPr/>
            </p:nvSpPr>
            <p:spPr bwMode="auto">
              <a:xfrm flipV="1">
                <a:off x="2787" y="1680"/>
                <a:ext cx="2670" cy="2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 name="Line 16">
                <a:extLst>
                  <a:ext uri="{FF2B5EF4-FFF2-40B4-BE49-F238E27FC236}">
                    <a16:creationId xmlns:a16="http://schemas.microsoft.com/office/drawing/2014/main" id="{C9D8752C-3857-4334-920C-31A9BF1EF4ED}"/>
                  </a:ext>
                </a:extLst>
              </p:cNvPr>
              <p:cNvSpPr>
                <a:spLocks noChangeShapeType="1"/>
              </p:cNvSpPr>
              <p:nvPr/>
            </p:nvSpPr>
            <p:spPr bwMode="auto">
              <a:xfrm flipV="1">
                <a:off x="1007" y="744"/>
                <a:ext cx="2097" cy="16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aphicFrame>
          <p:nvGraphicFramePr>
            <p:cNvPr id="12" name="Object 2">
              <a:extLst>
                <a:ext uri="{FF2B5EF4-FFF2-40B4-BE49-F238E27FC236}">
                  <a16:creationId xmlns:a16="http://schemas.microsoft.com/office/drawing/2014/main" id="{090086F6-E19A-4957-B6C9-E446DE43E211}"/>
                </a:ext>
              </a:extLst>
            </p:cNvPr>
            <p:cNvGraphicFramePr>
              <a:graphicFrameLocks noChangeAspect="1"/>
            </p:cNvGraphicFramePr>
            <p:nvPr/>
          </p:nvGraphicFramePr>
          <p:xfrm>
            <a:off x="4883" y="3237"/>
            <a:ext cx="187" cy="446"/>
          </p:xfrm>
          <a:graphic>
            <a:graphicData uri="http://schemas.openxmlformats.org/presentationml/2006/ole">
              <mc:AlternateContent xmlns:mc="http://schemas.openxmlformats.org/markup-compatibility/2006">
                <mc:Choice xmlns:v="urn:schemas-microsoft-com:vml" Requires="v">
                  <p:oleObj name="Equation" r:id="rId4" imgW="164880" imgH="393480" progId="Equation.3">
                    <p:embed/>
                  </p:oleObj>
                </mc:Choice>
                <mc:Fallback>
                  <p:oleObj name="Equation" r:id="rId4" imgW="164880" imgH="393480" progId="Equation.3">
                    <p:embed/>
                    <p:pic>
                      <p:nvPicPr>
                        <p:cNvPr id="12" name="Object 2">
                          <a:extLst>
                            <a:ext uri="{FF2B5EF4-FFF2-40B4-BE49-F238E27FC236}">
                              <a16:creationId xmlns:a16="http://schemas.microsoft.com/office/drawing/2014/main" id="{090086F6-E19A-4957-B6C9-E446DE43E2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 y="3237"/>
                          <a:ext cx="187" cy="446"/>
                        </a:xfrm>
                        <a:prstGeom prst="rect">
                          <a:avLst/>
                        </a:prstGeom>
                        <a:solidFill>
                          <a:schemeClr val="bg1"/>
                        </a:solidFill>
                        <a:ln w="9525">
                          <a:solidFill>
                            <a:schemeClr val="accent1"/>
                          </a:solidFill>
                          <a:miter lim="800000"/>
                          <a:headEnd/>
                          <a:tailEnd/>
                        </a:ln>
                        <a:effectLst/>
                      </p:spPr>
                    </p:pic>
                  </p:oleObj>
                </mc:Fallback>
              </mc:AlternateContent>
            </a:graphicData>
          </a:graphic>
        </p:graphicFrame>
        <p:sp>
          <p:nvSpPr>
            <p:cNvPr id="13" name="AutoShape 18">
              <a:extLst>
                <a:ext uri="{FF2B5EF4-FFF2-40B4-BE49-F238E27FC236}">
                  <a16:creationId xmlns:a16="http://schemas.microsoft.com/office/drawing/2014/main" id="{17260049-F9DC-41A3-AF02-C87B24D0A22E}"/>
                </a:ext>
              </a:extLst>
            </p:cNvPr>
            <p:cNvSpPr>
              <a:spLocks noChangeArrowheads="1"/>
            </p:cNvSpPr>
            <p:nvPr/>
          </p:nvSpPr>
          <p:spPr bwMode="auto">
            <a:xfrm rot="13901512">
              <a:off x="3660" y="2743"/>
              <a:ext cx="1377" cy="108"/>
            </a:xfrm>
            <a:prstGeom prst="leftArrow">
              <a:avLst>
                <a:gd name="adj1" fmla="val 50000"/>
                <a:gd name="adj2" fmla="val 234722"/>
              </a:avLst>
            </a:prstGeom>
            <a:solidFill>
              <a:srgbClr val="EAEAEA"/>
            </a:solidFill>
            <a:ln w="19050">
              <a:solidFill>
                <a:schemeClr val="accent1"/>
              </a:solidFill>
              <a:miter lim="800000"/>
              <a:headEnd/>
              <a:tailEnd/>
            </a:ln>
          </p:spPr>
          <p:txBody>
            <a:bodyPr wrap="square" anchor="ctr">
              <a:spAutoFit/>
            </a:bodyPr>
            <a:lstStyle/>
            <a:p>
              <a:endParaRPr lang="en-GB"/>
            </a:p>
          </p:txBody>
        </p:sp>
        <p:grpSp>
          <p:nvGrpSpPr>
            <p:cNvPr id="14" name="Group 19">
              <a:extLst>
                <a:ext uri="{FF2B5EF4-FFF2-40B4-BE49-F238E27FC236}">
                  <a16:creationId xmlns:a16="http://schemas.microsoft.com/office/drawing/2014/main" id="{572BA28B-F6B3-4CCB-A4C6-396968A1706B}"/>
                </a:ext>
              </a:extLst>
            </p:cNvPr>
            <p:cNvGrpSpPr>
              <a:grpSpLocks/>
            </p:cNvGrpSpPr>
            <p:nvPr/>
          </p:nvGrpSpPr>
          <p:grpSpPr bwMode="auto">
            <a:xfrm>
              <a:off x="840" y="3136"/>
              <a:ext cx="920" cy="920"/>
              <a:chOff x="520" y="2840"/>
              <a:chExt cx="920" cy="920"/>
            </a:xfrm>
          </p:grpSpPr>
          <p:sp>
            <p:nvSpPr>
              <p:cNvPr id="15" name="AutoShape 20">
                <a:extLst>
                  <a:ext uri="{FF2B5EF4-FFF2-40B4-BE49-F238E27FC236}">
                    <a16:creationId xmlns:a16="http://schemas.microsoft.com/office/drawing/2014/main" id="{DCD25FDC-1387-4507-B32A-F0ED4BAA9F22}"/>
                  </a:ext>
                </a:extLst>
              </p:cNvPr>
              <p:cNvSpPr>
                <a:spLocks noChangeArrowheads="1"/>
              </p:cNvSpPr>
              <p:nvPr/>
            </p:nvSpPr>
            <p:spPr bwMode="auto">
              <a:xfrm>
                <a:off x="588" y="2840"/>
                <a:ext cx="821" cy="920"/>
              </a:xfrm>
              <a:prstGeom prst="roundRect">
                <a:avLst>
                  <a:gd name="adj" fmla="val 8775"/>
                </a:avLst>
              </a:prstGeom>
              <a:solidFill>
                <a:schemeClr val="bg1"/>
              </a:solidFill>
              <a:ln w="28575">
                <a:solidFill>
                  <a:schemeClr val="accent1"/>
                </a:solidFill>
                <a:round/>
                <a:headEnd/>
                <a:tailEnd/>
              </a:ln>
            </p:spPr>
            <p:txBody>
              <a:bodyPr wrap="square" anchor="ctr">
                <a:spAutoFit/>
              </a:bodyPr>
              <a:lstStyle/>
              <a:p>
                <a:endParaRPr lang="en-GB"/>
              </a:p>
            </p:txBody>
          </p:sp>
          <p:sp>
            <p:nvSpPr>
              <p:cNvPr id="16" name="Text Box 21">
                <a:extLst>
                  <a:ext uri="{FF2B5EF4-FFF2-40B4-BE49-F238E27FC236}">
                    <a16:creationId xmlns:a16="http://schemas.microsoft.com/office/drawing/2014/main" id="{C831FD4A-5FF6-4D49-95E5-95E6BD8C67C5}"/>
                  </a:ext>
                </a:extLst>
              </p:cNvPr>
              <p:cNvSpPr txBox="1">
                <a:spLocks noChangeArrowheads="1"/>
              </p:cNvSpPr>
              <p:nvPr/>
            </p:nvSpPr>
            <p:spPr bwMode="auto">
              <a:xfrm>
                <a:off x="520" y="2856"/>
                <a:ext cx="92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a:latin typeface="+mn-lt"/>
                  </a:rPr>
                  <a:t>Contours of </a:t>
                </a:r>
              </a:p>
              <a:p>
                <a:pPr algn="ctr">
                  <a:spcBef>
                    <a:spcPct val="0"/>
                  </a:spcBef>
                  <a:spcAft>
                    <a:spcPct val="0"/>
                  </a:spcAft>
                </a:pPr>
                <a:r>
                  <a:rPr lang="en-GB" b="0">
                    <a:latin typeface="+mn-lt"/>
                  </a:rPr>
                  <a:t>the index</a:t>
                </a:r>
              </a:p>
            </p:txBody>
          </p:sp>
          <p:graphicFrame>
            <p:nvGraphicFramePr>
              <p:cNvPr id="17" name="Object 3">
                <a:extLst>
                  <a:ext uri="{FF2B5EF4-FFF2-40B4-BE49-F238E27FC236}">
                    <a16:creationId xmlns:a16="http://schemas.microsoft.com/office/drawing/2014/main" id="{FF3F4907-2511-4E08-9025-F2A836D6DBD9}"/>
                  </a:ext>
                </a:extLst>
              </p:cNvPr>
              <p:cNvGraphicFramePr>
                <a:graphicFrameLocks noChangeAspect="1"/>
              </p:cNvGraphicFramePr>
              <p:nvPr/>
            </p:nvGraphicFramePr>
            <p:xfrm>
              <a:off x="882" y="3225"/>
              <a:ext cx="210" cy="498"/>
            </p:xfrm>
            <a:graphic>
              <a:graphicData uri="http://schemas.openxmlformats.org/presentationml/2006/ole">
                <mc:AlternateContent xmlns:mc="http://schemas.openxmlformats.org/markup-compatibility/2006">
                  <mc:Choice xmlns:v="urn:schemas-microsoft-com:vml" Requires="v">
                    <p:oleObj name="Equation" r:id="rId4" imgW="164880" imgH="393480" progId="Equation.3">
                      <p:embed/>
                    </p:oleObj>
                  </mc:Choice>
                  <mc:Fallback>
                    <p:oleObj name="Equation" r:id="rId4" imgW="164880" imgH="393480" progId="Equation.3">
                      <p:embed/>
                      <p:pic>
                        <p:nvPicPr>
                          <p:cNvPr id="17" name="Object 3">
                            <a:extLst>
                              <a:ext uri="{FF2B5EF4-FFF2-40B4-BE49-F238E27FC236}">
                                <a16:creationId xmlns:a16="http://schemas.microsoft.com/office/drawing/2014/main" id="{FF3F4907-2511-4E08-9025-F2A836D6DB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 y="3225"/>
                            <a:ext cx="210" cy="498"/>
                          </a:xfrm>
                          <a:prstGeom prst="rect">
                            <a:avLst/>
                          </a:prstGeom>
                          <a:noFill/>
                          <a:ln>
                            <a:noFill/>
                          </a:ln>
                          <a:effectLst/>
                        </p:spPr>
                      </p:pic>
                    </p:oleObj>
                  </mc:Fallback>
                </mc:AlternateContent>
              </a:graphicData>
            </a:graphic>
          </p:graphicFrame>
        </p:grpSp>
      </p:grpSp>
      <p:sp>
        <p:nvSpPr>
          <p:cNvPr id="24" name="Oval 23">
            <a:extLst>
              <a:ext uri="{FF2B5EF4-FFF2-40B4-BE49-F238E27FC236}">
                <a16:creationId xmlns:a16="http://schemas.microsoft.com/office/drawing/2014/main" id="{A2937B7A-2B1C-4540-AB99-A2C565211C10}"/>
              </a:ext>
            </a:extLst>
          </p:cNvPr>
          <p:cNvSpPr>
            <a:spLocks noChangeArrowheads="1"/>
          </p:cNvSpPr>
          <p:nvPr/>
        </p:nvSpPr>
        <p:spPr bwMode="auto">
          <a:xfrm>
            <a:off x="7747049" y="3152952"/>
            <a:ext cx="339944" cy="226629"/>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5" name="Oval 24">
            <a:extLst>
              <a:ext uri="{FF2B5EF4-FFF2-40B4-BE49-F238E27FC236}">
                <a16:creationId xmlns:a16="http://schemas.microsoft.com/office/drawing/2014/main" id="{5D2A3EF0-8A14-420C-A912-4735A7B8B9BA}"/>
              </a:ext>
            </a:extLst>
          </p:cNvPr>
          <p:cNvSpPr>
            <a:spLocks noChangeArrowheads="1"/>
          </p:cNvSpPr>
          <p:nvPr/>
        </p:nvSpPr>
        <p:spPr bwMode="auto">
          <a:xfrm>
            <a:off x="8051849" y="2860852"/>
            <a:ext cx="491030" cy="226629"/>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nvGrpSpPr>
          <p:cNvPr id="26" name="Group 25">
            <a:extLst>
              <a:ext uri="{FF2B5EF4-FFF2-40B4-BE49-F238E27FC236}">
                <a16:creationId xmlns:a16="http://schemas.microsoft.com/office/drawing/2014/main" id="{9CD1F2DE-6327-4B5A-86C8-0E3FEB8589A6}"/>
              </a:ext>
            </a:extLst>
          </p:cNvPr>
          <p:cNvGrpSpPr>
            <a:grpSpLocks/>
          </p:cNvGrpSpPr>
          <p:nvPr/>
        </p:nvGrpSpPr>
        <p:grpSpPr bwMode="auto">
          <a:xfrm>
            <a:off x="7454949" y="3411339"/>
            <a:ext cx="465847" cy="2190742"/>
            <a:chOff x="4160" y="2400"/>
            <a:chExt cx="296" cy="1392"/>
          </a:xfrm>
        </p:grpSpPr>
        <p:sp>
          <p:nvSpPr>
            <p:cNvPr id="27" name="Line 26">
              <a:extLst>
                <a:ext uri="{FF2B5EF4-FFF2-40B4-BE49-F238E27FC236}">
                  <a16:creationId xmlns:a16="http://schemas.microsoft.com/office/drawing/2014/main" id="{690D8D0E-D8AC-4F37-91E6-4FA7BDA1ED94}"/>
                </a:ext>
              </a:extLst>
            </p:cNvPr>
            <p:cNvSpPr>
              <a:spLocks noChangeShapeType="1"/>
            </p:cNvSpPr>
            <p:nvPr/>
          </p:nvSpPr>
          <p:spPr bwMode="auto">
            <a:xfrm flipH="1">
              <a:off x="4248" y="2400"/>
              <a:ext cx="208" cy="137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28" name="Oval 27">
              <a:extLst>
                <a:ext uri="{FF2B5EF4-FFF2-40B4-BE49-F238E27FC236}">
                  <a16:creationId xmlns:a16="http://schemas.microsoft.com/office/drawing/2014/main" id="{63B39D3C-56D2-45B7-820E-1899D3E17144}"/>
                </a:ext>
              </a:extLst>
            </p:cNvPr>
            <p:cNvSpPr>
              <a:spLocks noChangeArrowheads="1"/>
            </p:cNvSpPr>
            <p:nvPr/>
          </p:nvSpPr>
          <p:spPr bwMode="auto">
            <a:xfrm>
              <a:off x="4160" y="3560"/>
              <a:ext cx="216" cy="232"/>
            </a:xfrm>
            <a:prstGeom prst="ellipse">
              <a:avLst/>
            </a:prstGeom>
            <a:solidFill>
              <a:srgbClr val="FFFFFF"/>
            </a:solidFill>
            <a:ln w="38100">
              <a:solidFill>
                <a:schemeClr val="accent1"/>
              </a:solidFill>
              <a:round/>
              <a:headEnd/>
              <a:tailEnd/>
            </a:ln>
          </p:spPr>
          <p:txBody>
            <a:bodyPr anchor="ctr">
              <a:spAutoFit/>
            </a:bodyPr>
            <a:lstStyle/>
            <a:p>
              <a:endParaRPr lang="en-GB"/>
            </a:p>
          </p:txBody>
        </p:sp>
      </p:grpSp>
      <p:pic>
        <p:nvPicPr>
          <p:cNvPr id="29" name="Picture 28">
            <a:extLst>
              <a:ext uri="{FF2B5EF4-FFF2-40B4-BE49-F238E27FC236}">
                <a16:creationId xmlns:a16="http://schemas.microsoft.com/office/drawing/2014/main" id="{AAA22007-8FC0-42CE-9F03-E00FD2139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874" y="671647"/>
            <a:ext cx="1614728" cy="10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latin typeface="+mn-lt"/>
              </a:rPr>
              <a:pPr/>
              <a:t>25</a:t>
            </a:fld>
            <a:endParaRPr lang="en-US">
              <a:latin typeface="+mn-lt"/>
            </a:endParaRPr>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latin typeface="+mn-lt"/>
              </a:rPr>
              <a:t>Summary</a:t>
            </a:r>
          </a:p>
        </p:txBody>
      </p:sp>
      <p:grpSp>
        <p:nvGrpSpPr>
          <p:cNvPr id="6" name="Group 15">
            <a:extLst>
              <a:ext uri="{FF2B5EF4-FFF2-40B4-BE49-F238E27FC236}">
                <a16:creationId xmlns:a16="http://schemas.microsoft.com/office/drawing/2014/main" id="{291DB60E-A6D1-46A5-97DB-CE9BF25B2C0A}"/>
              </a:ext>
            </a:extLst>
          </p:cNvPr>
          <p:cNvGrpSpPr>
            <a:grpSpLocks/>
          </p:cNvGrpSpPr>
          <p:nvPr/>
        </p:nvGrpSpPr>
        <p:grpSpPr bwMode="auto">
          <a:xfrm>
            <a:off x="1919536" y="2651767"/>
            <a:ext cx="8875713" cy="1330325"/>
            <a:chOff x="474" y="1724"/>
            <a:chExt cx="5591" cy="838"/>
          </a:xfrm>
        </p:grpSpPr>
        <p:sp>
          <p:nvSpPr>
            <p:cNvPr id="7" name="Text Box 9">
              <a:extLst>
                <a:ext uri="{FF2B5EF4-FFF2-40B4-BE49-F238E27FC236}">
                  <a16:creationId xmlns:a16="http://schemas.microsoft.com/office/drawing/2014/main" id="{A894050C-5030-4114-A51E-8617A3853B1B}"/>
                </a:ext>
              </a:extLst>
            </p:cNvPr>
            <p:cNvSpPr txBox="1">
              <a:spLocks noChangeArrowheads="1"/>
            </p:cNvSpPr>
            <p:nvPr/>
          </p:nvSpPr>
          <p:spPr bwMode="auto">
            <a:xfrm>
              <a:off x="474" y="1724"/>
              <a:ext cx="55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tx1"/>
                </a:buClr>
                <a:buSzPct val="120000"/>
                <a:buFont typeface="Wingdings" pitchFamily="2" charset="2"/>
                <a:buChar char="§"/>
              </a:pPr>
              <a:r>
                <a:rPr lang="en-US">
                  <a:latin typeface="+mn-lt"/>
                </a:rPr>
                <a:t>  Material development strategies</a:t>
              </a:r>
            </a:p>
          </p:txBody>
        </p:sp>
        <p:sp>
          <p:nvSpPr>
            <p:cNvPr id="8" name="Text Box 13">
              <a:extLst>
                <a:ext uri="{FF2B5EF4-FFF2-40B4-BE49-F238E27FC236}">
                  <a16:creationId xmlns:a16="http://schemas.microsoft.com/office/drawing/2014/main" id="{81707851-1300-492B-9459-32325A9654FB}"/>
                </a:ext>
              </a:extLst>
            </p:cNvPr>
            <p:cNvSpPr txBox="1">
              <a:spLocks noChangeArrowheads="1"/>
            </p:cNvSpPr>
            <p:nvPr/>
          </p:nvSpPr>
          <p:spPr bwMode="auto">
            <a:xfrm>
              <a:off x="780" y="1980"/>
              <a:ext cx="502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accent1"/>
                </a:buClr>
                <a:buSzPct val="110000"/>
                <a:buFontTx/>
                <a:buChar char="•"/>
              </a:pPr>
              <a:r>
                <a:rPr lang="en-US">
                  <a:solidFill>
                    <a:schemeClr val="accent1"/>
                  </a:solidFill>
                  <a:latin typeface="+mn-lt"/>
                </a:rPr>
                <a:t>  </a:t>
              </a:r>
              <a:r>
                <a:rPr lang="en-US">
                  <a:latin typeface="+mn-lt"/>
                </a:rPr>
                <a:t>Classical </a:t>
              </a:r>
              <a:r>
                <a:rPr lang="en-US" b="0">
                  <a:latin typeface="+mn-lt"/>
                </a:rPr>
                <a:t>(classical alloy development, polymer chemistry….)</a:t>
              </a:r>
            </a:p>
            <a:p>
              <a:pPr>
                <a:spcBef>
                  <a:spcPct val="0"/>
                </a:spcBef>
                <a:buClr>
                  <a:schemeClr val="accent1"/>
                </a:buClr>
                <a:buSzPct val="110000"/>
                <a:buFontTx/>
                <a:buChar char="•"/>
              </a:pPr>
              <a:r>
                <a:rPr lang="en-US">
                  <a:latin typeface="+mn-lt"/>
                </a:rPr>
                <a:t> “Nano” (sub-micron) scale </a:t>
              </a:r>
              <a:r>
                <a:rPr lang="en-US" b="0">
                  <a:latin typeface="+mn-lt"/>
                </a:rPr>
                <a:t>(exploiting scale-dependence of properties)</a:t>
              </a:r>
            </a:p>
            <a:p>
              <a:pPr>
                <a:spcBef>
                  <a:spcPct val="0"/>
                </a:spcBef>
                <a:buClr>
                  <a:schemeClr val="accent1"/>
                </a:buClr>
                <a:buSzPct val="110000"/>
                <a:buFontTx/>
                <a:buChar char="•"/>
              </a:pPr>
              <a:r>
                <a:rPr lang="en-US" b="0">
                  <a:latin typeface="+mn-lt"/>
                </a:rPr>
                <a:t>  </a:t>
              </a:r>
              <a:r>
                <a:rPr lang="en-US">
                  <a:latin typeface="+mn-lt"/>
                </a:rPr>
                <a:t>Hybridization</a:t>
              </a:r>
              <a:r>
                <a:rPr lang="en-US" b="0">
                  <a:latin typeface="+mn-lt"/>
                </a:rPr>
                <a:t> (exploiting materials, configuration and connectivity)</a:t>
              </a:r>
              <a:endParaRPr lang="en-GB" b="0">
                <a:latin typeface="+mn-lt"/>
              </a:endParaRPr>
            </a:p>
          </p:txBody>
        </p:sp>
      </p:grpSp>
      <p:grpSp>
        <p:nvGrpSpPr>
          <p:cNvPr id="9" name="Group 20">
            <a:extLst>
              <a:ext uri="{FF2B5EF4-FFF2-40B4-BE49-F238E27FC236}">
                <a16:creationId xmlns:a16="http://schemas.microsoft.com/office/drawing/2014/main" id="{C812290B-7B5E-4E87-9C35-C1005D5282F0}"/>
              </a:ext>
            </a:extLst>
          </p:cNvPr>
          <p:cNvGrpSpPr>
            <a:grpSpLocks/>
          </p:cNvGrpSpPr>
          <p:nvPr/>
        </p:nvGrpSpPr>
        <p:grpSpPr bwMode="auto">
          <a:xfrm>
            <a:off x="1919536" y="994419"/>
            <a:ext cx="8010525" cy="1081088"/>
            <a:chOff x="496" y="800"/>
            <a:chExt cx="5046" cy="681"/>
          </a:xfrm>
        </p:grpSpPr>
        <p:sp>
          <p:nvSpPr>
            <p:cNvPr id="10" name="Text Box 5">
              <a:extLst>
                <a:ext uri="{FF2B5EF4-FFF2-40B4-BE49-F238E27FC236}">
                  <a16:creationId xmlns:a16="http://schemas.microsoft.com/office/drawing/2014/main" id="{042AA3E4-263F-47D2-8FCD-E25CA969FEF2}"/>
                </a:ext>
              </a:extLst>
            </p:cNvPr>
            <p:cNvSpPr txBox="1">
              <a:spLocks noChangeArrowheads="1"/>
            </p:cNvSpPr>
            <p:nvPr/>
          </p:nvSpPr>
          <p:spPr bwMode="auto">
            <a:xfrm>
              <a:off x="496" y="800"/>
              <a:ext cx="50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SzPct val="120000"/>
                <a:buFont typeface="Wingdings" pitchFamily="2" charset="2"/>
                <a:buChar char="§"/>
              </a:pPr>
              <a:r>
                <a:rPr lang="en-US" dirty="0">
                  <a:latin typeface="+mn-lt"/>
                </a:rPr>
                <a:t>  Multi-dimensional material-property space</a:t>
              </a:r>
            </a:p>
          </p:txBody>
        </p:sp>
        <p:sp>
          <p:nvSpPr>
            <p:cNvPr id="11" name="Text Box 19">
              <a:extLst>
                <a:ext uri="{FF2B5EF4-FFF2-40B4-BE49-F238E27FC236}">
                  <a16:creationId xmlns:a16="http://schemas.microsoft.com/office/drawing/2014/main" id="{35B9AE68-3761-445E-B79A-F6AF22307FBB}"/>
                </a:ext>
              </a:extLst>
            </p:cNvPr>
            <p:cNvSpPr txBox="1">
              <a:spLocks noChangeArrowheads="1"/>
            </p:cNvSpPr>
            <p:nvPr/>
          </p:nvSpPr>
          <p:spPr bwMode="auto">
            <a:xfrm>
              <a:off x="804" y="1074"/>
              <a:ext cx="458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accent1"/>
                </a:buClr>
                <a:buSzPct val="110000"/>
                <a:buFontTx/>
                <a:buChar char="•"/>
              </a:pPr>
              <a:r>
                <a:rPr lang="en-US">
                  <a:solidFill>
                    <a:schemeClr val="accent1"/>
                  </a:solidFill>
                  <a:latin typeface="+mn-lt"/>
                </a:rPr>
                <a:t> </a:t>
              </a:r>
              <a:r>
                <a:rPr lang="en-US">
                  <a:latin typeface="+mn-lt"/>
                </a:rPr>
                <a:t>Only part-filled </a:t>
              </a:r>
              <a:r>
                <a:rPr lang="en-US" b="0">
                  <a:latin typeface="+mn-lt"/>
                </a:rPr>
                <a:t>by monolithic materials</a:t>
              </a:r>
            </a:p>
            <a:p>
              <a:pPr>
                <a:spcBef>
                  <a:spcPct val="0"/>
                </a:spcBef>
                <a:buClr>
                  <a:schemeClr val="accent1"/>
                </a:buClr>
                <a:buSzPct val="110000"/>
                <a:buFontTx/>
                <a:buChar char="•"/>
              </a:pPr>
              <a:r>
                <a:rPr lang="en-US">
                  <a:latin typeface="+mn-lt"/>
                </a:rPr>
                <a:t> </a:t>
              </a:r>
              <a:r>
                <a:rPr lang="en-US" b="0">
                  <a:latin typeface="+mn-lt"/>
                </a:rPr>
                <a:t>True of </a:t>
              </a:r>
              <a:r>
                <a:rPr lang="en-US">
                  <a:latin typeface="+mn-lt"/>
                </a:rPr>
                <a:t>mechanical, thermal, electrical, magnetic</a:t>
              </a:r>
              <a:r>
                <a:rPr lang="en-US" b="0">
                  <a:latin typeface="+mn-lt"/>
                </a:rPr>
                <a:t> and </a:t>
              </a:r>
              <a:r>
                <a:rPr lang="en-US">
                  <a:latin typeface="+mn-lt"/>
                </a:rPr>
                <a:t>optical</a:t>
              </a:r>
              <a:r>
                <a:rPr lang="en-US" b="0">
                  <a:latin typeface="+mn-lt"/>
                </a:rPr>
                <a:t> properties</a:t>
              </a:r>
              <a:endParaRPr lang="en-GB">
                <a:latin typeface="+mn-lt"/>
              </a:endParaRPr>
            </a:p>
          </p:txBody>
        </p:sp>
      </p:grpSp>
      <p:grpSp>
        <p:nvGrpSpPr>
          <p:cNvPr id="12" name="Group 22">
            <a:extLst>
              <a:ext uri="{FF2B5EF4-FFF2-40B4-BE49-F238E27FC236}">
                <a16:creationId xmlns:a16="http://schemas.microsoft.com/office/drawing/2014/main" id="{46939A47-4C48-4364-B0D4-321A70F4824F}"/>
              </a:ext>
            </a:extLst>
          </p:cNvPr>
          <p:cNvGrpSpPr>
            <a:grpSpLocks/>
          </p:cNvGrpSpPr>
          <p:nvPr/>
        </p:nvGrpSpPr>
        <p:grpSpPr bwMode="auto">
          <a:xfrm>
            <a:off x="1833810" y="4242442"/>
            <a:ext cx="8707438" cy="1566863"/>
            <a:chOff x="444" y="2894"/>
            <a:chExt cx="5485" cy="987"/>
          </a:xfrm>
        </p:grpSpPr>
        <p:sp>
          <p:nvSpPr>
            <p:cNvPr id="13" name="Text Box 18">
              <a:extLst>
                <a:ext uri="{FF2B5EF4-FFF2-40B4-BE49-F238E27FC236}">
                  <a16:creationId xmlns:a16="http://schemas.microsoft.com/office/drawing/2014/main" id="{FAD30C07-CFDE-4D84-9DD1-08E97FB5C95B}"/>
                </a:ext>
              </a:extLst>
            </p:cNvPr>
            <p:cNvSpPr txBox="1">
              <a:spLocks noChangeArrowheads="1"/>
            </p:cNvSpPr>
            <p:nvPr/>
          </p:nvSpPr>
          <p:spPr bwMode="auto">
            <a:xfrm>
              <a:off x="444" y="2894"/>
              <a:ext cx="548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tx1"/>
                </a:buClr>
                <a:buSzPct val="120000"/>
                <a:buFont typeface="Wingdings" pitchFamily="2" charset="2"/>
                <a:buChar char="§"/>
              </a:pPr>
              <a:r>
                <a:rPr lang="en-US">
                  <a:latin typeface="+mn-lt"/>
                </a:rPr>
                <a:t>  The strategy:</a:t>
              </a:r>
            </a:p>
            <a:p>
              <a:pPr lvl="1">
                <a:spcBef>
                  <a:spcPct val="0"/>
                </a:spcBef>
                <a:buClr>
                  <a:schemeClr val="tx1"/>
                </a:buClr>
                <a:buSzPct val="55000"/>
              </a:pPr>
              <a:endParaRPr lang="en-US" b="0">
                <a:solidFill>
                  <a:srgbClr val="666633"/>
                </a:solidFill>
                <a:latin typeface="+mn-lt"/>
              </a:endParaRPr>
            </a:p>
          </p:txBody>
        </p:sp>
        <p:sp>
          <p:nvSpPr>
            <p:cNvPr id="14" name="Text Box 21">
              <a:extLst>
                <a:ext uri="{FF2B5EF4-FFF2-40B4-BE49-F238E27FC236}">
                  <a16:creationId xmlns:a16="http://schemas.microsoft.com/office/drawing/2014/main" id="{3FE7A5B6-C29F-415C-9F42-F755AC7C91DE}"/>
                </a:ext>
              </a:extLst>
            </p:cNvPr>
            <p:cNvSpPr txBox="1">
              <a:spLocks noChangeArrowheads="1"/>
            </p:cNvSpPr>
            <p:nvPr/>
          </p:nvSpPr>
          <p:spPr bwMode="auto">
            <a:xfrm>
              <a:off x="496" y="3125"/>
              <a:ext cx="497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lvl="1">
                <a:spcBef>
                  <a:spcPct val="0"/>
                </a:spcBef>
                <a:buClr>
                  <a:schemeClr val="accent1"/>
                </a:buClr>
                <a:buSzPct val="115000"/>
                <a:buFontTx/>
                <a:buChar char="•"/>
              </a:pPr>
              <a:r>
                <a:rPr lang="en-US" b="0">
                  <a:latin typeface="+mn-lt"/>
                </a:rPr>
                <a:t>  Map out the filled areas</a:t>
              </a:r>
            </a:p>
            <a:p>
              <a:pPr lvl="1">
                <a:spcBef>
                  <a:spcPct val="0"/>
                </a:spcBef>
                <a:buClr>
                  <a:schemeClr val="accent1"/>
                </a:buClr>
                <a:buSzPct val="115000"/>
                <a:buFontTx/>
                <a:buChar char="•"/>
              </a:pPr>
              <a:r>
                <a:rPr lang="en-US" b="0">
                  <a:latin typeface="+mn-lt"/>
                </a:rPr>
                <a:t>  Explore the ultimate boundaries</a:t>
              </a:r>
            </a:p>
            <a:p>
              <a:pPr lvl="1">
                <a:spcBef>
                  <a:spcPct val="0"/>
                </a:spcBef>
                <a:buClr>
                  <a:schemeClr val="accent1"/>
                </a:buClr>
                <a:buSzPct val="115000"/>
                <a:buFontTx/>
                <a:buChar char="•"/>
              </a:pPr>
              <a:r>
                <a:rPr lang="en-US" b="0">
                  <a:latin typeface="+mn-lt"/>
                </a:rPr>
                <a:t>  Explore ways of filling the empty space. </a:t>
              </a:r>
            </a:p>
            <a:p>
              <a:pPr lvl="1">
                <a:spcBef>
                  <a:spcPct val="0"/>
                </a:spcBef>
                <a:buClr>
                  <a:schemeClr val="accent1"/>
                </a:buClr>
                <a:buSzPct val="115000"/>
                <a:buFontTx/>
                <a:buChar char="•"/>
              </a:pPr>
              <a:r>
                <a:rPr lang="en-US" b="0">
                  <a:latin typeface="+mn-lt"/>
                </a:rPr>
                <a:t>  Hybrids, exploiting potential of novel configurations, have potential for this</a:t>
              </a:r>
            </a:p>
          </p:txBody>
        </p:sp>
      </p:grpSp>
    </p:spTree>
    <p:extLst>
      <p:ext uri="{BB962C8B-B14F-4D97-AF65-F5344CB8AC3E}">
        <p14:creationId xmlns:p14="http://schemas.microsoft.com/office/powerpoint/2010/main" val="22047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26</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dirty="0"/>
              <a:t>Outline</a:t>
            </a:r>
          </a:p>
        </p:txBody>
      </p:sp>
      <p:pic>
        <p:nvPicPr>
          <p:cNvPr id="5" name="Picture 5">
            <a:extLst>
              <a:ext uri="{FF2B5EF4-FFF2-40B4-BE49-F238E27FC236}">
                <a16:creationId xmlns:a16="http://schemas.microsoft.com/office/drawing/2014/main" id="{340B0523-E937-4BED-8818-C0BBEE032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844071"/>
            <a:ext cx="4276368" cy="316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B0F579F2-C4E4-4160-B423-F8277B6AEE34}"/>
              </a:ext>
            </a:extLst>
          </p:cNvPr>
          <p:cNvSpPr>
            <a:spLocks noChangeArrowheads="1"/>
          </p:cNvSpPr>
          <p:nvPr/>
        </p:nvSpPr>
        <p:spPr bwMode="auto">
          <a:xfrm>
            <a:off x="5663952" y="2822052"/>
            <a:ext cx="4460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Holes in material property space</a:t>
            </a:r>
            <a:endParaRPr lang="en-US" sz="2000"/>
          </a:p>
        </p:txBody>
      </p:sp>
      <p:sp>
        <p:nvSpPr>
          <p:cNvPr id="9" name="Rectangle 5">
            <a:extLst>
              <a:ext uri="{FF2B5EF4-FFF2-40B4-BE49-F238E27FC236}">
                <a16:creationId xmlns:a16="http://schemas.microsoft.com/office/drawing/2014/main" id="{2B09A1D2-53FD-485E-84A1-09C1306AE26D}"/>
              </a:ext>
            </a:extLst>
          </p:cNvPr>
          <p:cNvSpPr>
            <a:spLocks noChangeArrowheads="1"/>
          </p:cNvSpPr>
          <p:nvPr/>
        </p:nvSpPr>
        <p:spPr bwMode="auto">
          <a:xfrm>
            <a:off x="5663951" y="2230546"/>
            <a:ext cx="4086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History of structural materials</a:t>
            </a:r>
            <a:endParaRPr lang="en-US" sz="2000"/>
          </a:p>
        </p:txBody>
      </p:sp>
      <p:sp>
        <p:nvSpPr>
          <p:cNvPr id="11" name="Rectangle 6">
            <a:extLst>
              <a:ext uri="{FF2B5EF4-FFF2-40B4-BE49-F238E27FC236}">
                <a16:creationId xmlns:a16="http://schemas.microsoft.com/office/drawing/2014/main" id="{CD2493DF-65C1-4956-AF65-2C653AFDFBE7}"/>
              </a:ext>
            </a:extLst>
          </p:cNvPr>
          <p:cNvSpPr>
            <a:spLocks noChangeArrowheads="1"/>
          </p:cNvSpPr>
          <p:nvPr/>
        </p:nvSpPr>
        <p:spPr bwMode="auto">
          <a:xfrm>
            <a:off x="5663952" y="3413558"/>
            <a:ext cx="2876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Fundamental limits</a:t>
            </a:r>
          </a:p>
        </p:txBody>
      </p:sp>
      <p:sp>
        <p:nvSpPr>
          <p:cNvPr id="13" name="Rectangle 8">
            <a:extLst>
              <a:ext uri="{FF2B5EF4-FFF2-40B4-BE49-F238E27FC236}">
                <a16:creationId xmlns:a16="http://schemas.microsoft.com/office/drawing/2014/main" id="{7EB38C96-F6E3-4D07-A427-8A406A661D93}"/>
              </a:ext>
            </a:extLst>
          </p:cNvPr>
          <p:cNvSpPr>
            <a:spLocks noChangeArrowheads="1"/>
          </p:cNvSpPr>
          <p:nvPr/>
        </p:nvSpPr>
        <p:spPr bwMode="auto">
          <a:xfrm>
            <a:off x="5663952" y="4005064"/>
            <a:ext cx="4651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Hybrid materials as a way forward</a:t>
            </a:r>
          </a:p>
        </p:txBody>
      </p:sp>
    </p:spTree>
    <p:extLst>
      <p:ext uri="{BB962C8B-B14F-4D97-AF65-F5344CB8AC3E}">
        <p14:creationId xmlns:p14="http://schemas.microsoft.com/office/powerpoint/2010/main" val="217270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9" name="Picture 8">
            <a:extLst>
              <a:ext uri="{FF2B5EF4-FFF2-40B4-BE49-F238E27FC236}">
                <a16:creationId xmlns:a16="http://schemas.microsoft.com/office/drawing/2014/main" id="{FD83106F-A690-47CA-8C2D-284F39737FDB}"/>
              </a:ext>
            </a:extLst>
          </p:cNvPr>
          <p:cNvPicPr>
            <a:picLocks noChangeAspect="1"/>
          </p:cNvPicPr>
          <p:nvPr/>
        </p:nvPicPr>
        <p:blipFill rotWithShape="1">
          <a:blip r:embed="rId3">
            <a:extLst>
              <a:ext uri="{28A0092B-C50C-407E-A947-70E740481C1C}">
                <a14:useLocalDpi xmlns:a14="http://schemas.microsoft.com/office/drawing/2010/main" val="0"/>
              </a:ext>
            </a:extLst>
          </a:blip>
          <a:srcRect l="16008" t="9752" r="14276" b="15031"/>
          <a:stretch/>
        </p:blipFill>
        <p:spPr>
          <a:xfrm>
            <a:off x="8189328" y="1386440"/>
            <a:ext cx="2291424" cy="1622499"/>
          </a:xfrm>
          <a:prstGeom prst="rect">
            <a:avLst/>
          </a:prstGeom>
        </p:spPr>
      </p:pic>
      <p:sp>
        <p:nvSpPr>
          <p:cNvPr id="11" name="TextBox 10">
            <a:extLst>
              <a:ext uri="{FF2B5EF4-FFF2-40B4-BE49-F238E27FC236}">
                <a16:creationId xmlns:a16="http://schemas.microsoft.com/office/drawing/2014/main" id="{6751D5F0-2513-4590-9F43-5FCA16E716A8}"/>
              </a:ext>
            </a:extLst>
          </p:cNvPr>
          <p:cNvSpPr txBox="1"/>
          <p:nvPr/>
        </p:nvSpPr>
        <p:spPr>
          <a:xfrm>
            <a:off x="8382503" y="3124505"/>
            <a:ext cx="1905073" cy="369332"/>
          </a:xfrm>
          <a:prstGeom prst="rect">
            <a:avLst/>
          </a:prstGeom>
          <a:noFill/>
        </p:spPr>
        <p:txBody>
          <a:bodyPr wrap="none" rtlCol="0">
            <a:spAutoFit/>
          </a:bodyPr>
          <a:lstStyle/>
          <a:p>
            <a:pPr algn="ctr"/>
            <a:r>
              <a:rPr lang="en-GB"/>
              <a:t>Egyptian Pyramids</a:t>
            </a:r>
          </a:p>
        </p:txBody>
      </p:sp>
      <p:pic>
        <p:nvPicPr>
          <p:cNvPr id="8" name="Picture 7" descr="A diagram of a plant&#10;&#10;Description automatically generated">
            <a:extLst>
              <a:ext uri="{FF2B5EF4-FFF2-40B4-BE49-F238E27FC236}">
                <a16:creationId xmlns:a16="http://schemas.microsoft.com/office/drawing/2014/main" id="{5C404EE3-E8F1-F1B4-05AC-66A130CE7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1219115"/>
            <a:ext cx="7315200" cy="4180112"/>
          </a:xfrm>
          <a:prstGeom prst="rect">
            <a:avLst/>
          </a:prstGeom>
        </p:spPr>
      </p:pic>
    </p:spTree>
    <p:extLst>
      <p:ext uri="{BB962C8B-B14F-4D97-AF65-F5344CB8AC3E}">
        <p14:creationId xmlns:p14="http://schemas.microsoft.com/office/powerpoint/2010/main" val="328890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5</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7" name="Picture 6">
            <a:extLst>
              <a:ext uri="{FF2B5EF4-FFF2-40B4-BE49-F238E27FC236}">
                <a16:creationId xmlns:a16="http://schemas.microsoft.com/office/drawing/2014/main" id="{4B041434-53F1-430B-9F21-58AE90609CE9}"/>
              </a:ext>
            </a:extLst>
          </p:cNvPr>
          <p:cNvPicPr>
            <a:picLocks noChangeAspect="1"/>
          </p:cNvPicPr>
          <p:nvPr/>
        </p:nvPicPr>
        <p:blipFill rotWithShape="1">
          <a:blip r:embed="rId3">
            <a:extLst>
              <a:ext uri="{28A0092B-C50C-407E-A947-70E740481C1C}">
                <a14:useLocalDpi xmlns:a14="http://schemas.microsoft.com/office/drawing/2010/main" val="0"/>
              </a:ext>
            </a:extLst>
          </a:blip>
          <a:srcRect l="5663" t="761" r="13064" b="27502"/>
          <a:stretch/>
        </p:blipFill>
        <p:spPr>
          <a:xfrm>
            <a:off x="8177608" y="1250441"/>
            <a:ext cx="2423160" cy="1604148"/>
          </a:xfrm>
          <a:prstGeom prst="rect">
            <a:avLst/>
          </a:prstGeom>
        </p:spPr>
      </p:pic>
      <p:sp>
        <p:nvSpPr>
          <p:cNvPr id="9" name="TextBox 8">
            <a:extLst>
              <a:ext uri="{FF2B5EF4-FFF2-40B4-BE49-F238E27FC236}">
                <a16:creationId xmlns:a16="http://schemas.microsoft.com/office/drawing/2014/main" id="{D104B5ED-409B-460F-ACD8-EC63AEBF4C24}"/>
              </a:ext>
            </a:extLst>
          </p:cNvPr>
          <p:cNvSpPr txBox="1"/>
          <p:nvPr/>
        </p:nvSpPr>
        <p:spPr>
          <a:xfrm>
            <a:off x="8475142" y="3205937"/>
            <a:ext cx="1847685" cy="380904"/>
          </a:xfrm>
          <a:prstGeom prst="rect">
            <a:avLst/>
          </a:prstGeom>
          <a:noFill/>
        </p:spPr>
        <p:txBody>
          <a:bodyPr wrap="square" rtlCol="0">
            <a:spAutoFit/>
          </a:bodyPr>
          <a:lstStyle/>
          <a:p>
            <a:r>
              <a:rPr lang="en-GB"/>
              <a:t>Roman Temples</a:t>
            </a:r>
          </a:p>
        </p:txBody>
      </p:sp>
      <p:pic>
        <p:nvPicPr>
          <p:cNvPr id="10" name="Picture 9" descr="A diagram of a variety of materials&#10;&#10;Description automatically generated">
            <a:extLst>
              <a:ext uri="{FF2B5EF4-FFF2-40B4-BE49-F238E27FC236}">
                <a16:creationId xmlns:a16="http://schemas.microsoft.com/office/drawing/2014/main" id="{EA8800C3-0B88-682B-E1A5-1495A3CC2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306332"/>
            <a:ext cx="7315200" cy="4180114"/>
          </a:xfrm>
          <a:prstGeom prst="rect">
            <a:avLst/>
          </a:prstGeom>
        </p:spPr>
      </p:pic>
    </p:spTree>
    <p:extLst>
      <p:ext uri="{BB962C8B-B14F-4D97-AF65-F5344CB8AC3E}">
        <p14:creationId xmlns:p14="http://schemas.microsoft.com/office/powerpoint/2010/main" val="353570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19" name="Picture 18">
            <a:extLst>
              <a:ext uri="{FF2B5EF4-FFF2-40B4-BE49-F238E27FC236}">
                <a16:creationId xmlns:a16="http://schemas.microsoft.com/office/drawing/2014/main" id="{7701074D-7386-442A-AF46-E8A711D326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39" t="5784" r="25230" b="50000"/>
          <a:stretch/>
        </p:blipFill>
        <p:spPr>
          <a:xfrm>
            <a:off x="8275904" y="1363103"/>
            <a:ext cx="2305408" cy="1441818"/>
          </a:xfrm>
          <a:prstGeom prst="rect">
            <a:avLst/>
          </a:prstGeom>
        </p:spPr>
      </p:pic>
      <p:sp>
        <p:nvSpPr>
          <p:cNvPr id="21" name="TextBox 20">
            <a:extLst>
              <a:ext uri="{FF2B5EF4-FFF2-40B4-BE49-F238E27FC236}">
                <a16:creationId xmlns:a16="http://schemas.microsoft.com/office/drawing/2014/main" id="{6243C0A9-9611-4DB2-8DBB-BF0E58D193AE}"/>
              </a:ext>
            </a:extLst>
          </p:cNvPr>
          <p:cNvSpPr txBox="1"/>
          <p:nvPr/>
        </p:nvSpPr>
        <p:spPr>
          <a:xfrm>
            <a:off x="8470654" y="3226097"/>
            <a:ext cx="1992853" cy="369332"/>
          </a:xfrm>
          <a:prstGeom prst="rect">
            <a:avLst/>
          </a:prstGeom>
          <a:noFill/>
        </p:spPr>
        <p:txBody>
          <a:bodyPr wrap="square" rtlCol="0">
            <a:spAutoFit/>
          </a:bodyPr>
          <a:lstStyle/>
          <a:p>
            <a:r>
              <a:rPr lang="en-GB"/>
              <a:t>Medieval Castles</a:t>
            </a:r>
          </a:p>
        </p:txBody>
      </p:sp>
      <p:pic>
        <p:nvPicPr>
          <p:cNvPr id="6" name="Picture 5" descr="A diagram of a variety of materials&#10;&#10;Description automatically generated">
            <a:extLst>
              <a:ext uri="{FF2B5EF4-FFF2-40B4-BE49-F238E27FC236}">
                <a16:creationId xmlns:a16="http://schemas.microsoft.com/office/drawing/2014/main" id="{B166B06B-F787-52A4-AF6E-3E5FE1C43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1320706"/>
            <a:ext cx="7315200" cy="4180114"/>
          </a:xfrm>
          <a:prstGeom prst="rect">
            <a:avLst/>
          </a:prstGeom>
        </p:spPr>
      </p:pic>
    </p:spTree>
    <p:extLst>
      <p:ext uri="{BB962C8B-B14F-4D97-AF65-F5344CB8AC3E}">
        <p14:creationId xmlns:p14="http://schemas.microsoft.com/office/powerpoint/2010/main" val="77258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7</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7" name="Picture 6">
            <a:extLst>
              <a:ext uri="{FF2B5EF4-FFF2-40B4-BE49-F238E27FC236}">
                <a16:creationId xmlns:a16="http://schemas.microsoft.com/office/drawing/2014/main" id="{808856AD-6A07-4DE0-B965-3642880CC2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740" b="30291"/>
          <a:stretch/>
        </p:blipFill>
        <p:spPr>
          <a:xfrm>
            <a:off x="8260695" y="1293053"/>
            <a:ext cx="2357135" cy="1573680"/>
          </a:xfrm>
          <a:prstGeom prst="rect">
            <a:avLst/>
          </a:prstGeom>
        </p:spPr>
      </p:pic>
      <p:sp>
        <p:nvSpPr>
          <p:cNvPr id="9" name="TextBox 8">
            <a:extLst>
              <a:ext uri="{FF2B5EF4-FFF2-40B4-BE49-F238E27FC236}">
                <a16:creationId xmlns:a16="http://schemas.microsoft.com/office/drawing/2014/main" id="{1A70FFE5-82F4-4A2C-A997-32D00F536440}"/>
              </a:ext>
            </a:extLst>
          </p:cNvPr>
          <p:cNvSpPr txBox="1"/>
          <p:nvPr/>
        </p:nvSpPr>
        <p:spPr>
          <a:xfrm>
            <a:off x="8648019" y="3181087"/>
            <a:ext cx="1582484" cy="369332"/>
          </a:xfrm>
          <a:prstGeom prst="rect">
            <a:avLst/>
          </a:prstGeom>
          <a:noFill/>
        </p:spPr>
        <p:txBody>
          <a:bodyPr wrap="square" rtlCol="0">
            <a:spAutoFit/>
          </a:bodyPr>
          <a:lstStyle/>
          <a:p>
            <a:r>
              <a:rPr lang="en-GB"/>
              <a:t>Art Nouveaux</a:t>
            </a:r>
          </a:p>
        </p:txBody>
      </p:sp>
      <p:pic>
        <p:nvPicPr>
          <p:cNvPr id="10" name="Picture 9" descr="A diagram of a structure&#10;&#10;Description automatically generated">
            <a:extLst>
              <a:ext uri="{FF2B5EF4-FFF2-40B4-BE49-F238E27FC236}">
                <a16:creationId xmlns:a16="http://schemas.microsoft.com/office/drawing/2014/main" id="{3EABE3A2-0692-6D81-31F9-1E3C9AE08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249570"/>
            <a:ext cx="7406640" cy="4232365"/>
          </a:xfrm>
          <a:prstGeom prst="rect">
            <a:avLst/>
          </a:prstGeom>
        </p:spPr>
      </p:pic>
    </p:spTree>
    <p:extLst>
      <p:ext uri="{BB962C8B-B14F-4D97-AF65-F5344CB8AC3E}">
        <p14:creationId xmlns:p14="http://schemas.microsoft.com/office/powerpoint/2010/main" val="91557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8</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7" name="Picture 6">
            <a:extLst>
              <a:ext uri="{FF2B5EF4-FFF2-40B4-BE49-F238E27FC236}">
                <a16:creationId xmlns:a16="http://schemas.microsoft.com/office/drawing/2014/main" id="{836ED228-D8CF-4BA6-B5BD-208CDB1DE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99" t="15775" r="9869" b="44669"/>
          <a:stretch/>
        </p:blipFill>
        <p:spPr>
          <a:xfrm>
            <a:off x="8214149" y="1159001"/>
            <a:ext cx="2429839" cy="1676400"/>
          </a:xfrm>
          <a:prstGeom prst="rect">
            <a:avLst/>
          </a:prstGeom>
        </p:spPr>
      </p:pic>
      <p:sp>
        <p:nvSpPr>
          <p:cNvPr id="9" name="TextBox 8">
            <a:extLst>
              <a:ext uri="{FF2B5EF4-FFF2-40B4-BE49-F238E27FC236}">
                <a16:creationId xmlns:a16="http://schemas.microsoft.com/office/drawing/2014/main" id="{47E5F4BF-DCC1-4E24-B504-A53FE0ED4A04}"/>
              </a:ext>
            </a:extLst>
          </p:cNvPr>
          <p:cNvSpPr txBox="1"/>
          <p:nvPr/>
        </p:nvSpPr>
        <p:spPr>
          <a:xfrm>
            <a:off x="8701945" y="3174991"/>
            <a:ext cx="1454244" cy="369332"/>
          </a:xfrm>
          <a:prstGeom prst="rect">
            <a:avLst/>
          </a:prstGeom>
          <a:noFill/>
        </p:spPr>
        <p:txBody>
          <a:bodyPr wrap="square" rtlCol="0">
            <a:spAutoFit/>
          </a:bodyPr>
          <a:lstStyle/>
          <a:p>
            <a:r>
              <a:rPr lang="en-GB"/>
              <a:t>Skyscrapers</a:t>
            </a:r>
          </a:p>
        </p:txBody>
      </p:sp>
      <p:pic>
        <p:nvPicPr>
          <p:cNvPr id="6" name="Picture 5" descr="A diagram of different types of matter&#10;&#10;Description automatically generated">
            <a:extLst>
              <a:ext uri="{FF2B5EF4-FFF2-40B4-BE49-F238E27FC236}">
                <a16:creationId xmlns:a16="http://schemas.microsoft.com/office/drawing/2014/main" id="{19425BC5-ED9E-8B93-6D23-C97B689B4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269600"/>
            <a:ext cx="7315200" cy="4180114"/>
          </a:xfrm>
          <a:prstGeom prst="rect">
            <a:avLst/>
          </a:prstGeom>
        </p:spPr>
      </p:pic>
    </p:spTree>
    <p:extLst>
      <p:ext uri="{BB962C8B-B14F-4D97-AF65-F5344CB8AC3E}">
        <p14:creationId xmlns:p14="http://schemas.microsoft.com/office/powerpoint/2010/main" val="403230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9</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sp>
        <p:nvSpPr>
          <p:cNvPr id="7" name="Text Box 36">
            <a:extLst>
              <a:ext uri="{FF2B5EF4-FFF2-40B4-BE49-F238E27FC236}">
                <a16:creationId xmlns:a16="http://schemas.microsoft.com/office/drawing/2014/main" id="{8A2A006A-7DBC-4251-B855-AB1FC95A6F46}"/>
              </a:ext>
            </a:extLst>
          </p:cNvPr>
          <p:cNvSpPr txBox="1">
            <a:spLocks noChangeArrowheads="1"/>
          </p:cNvSpPr>
          <p:nvPr/>
        </p:nvSpPr>
        <p:spPr bwMode="auto">
          <a:xfrm>
            <a:off x="8439930" y="4501063"/>
            <a:ext cx="2058266"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b="0" dirty="0">
                <a:latin typeface="+mn-lt"/>
              </a:rPr>
              <a:t>        21</a:t>
            </a:r>
            <a:r>
              <a:rPr lang="en-GB" sz="1600" b="0" baseline="30000" dirty="0">
                <a:latin typeface="+mn-lt"/>
              </a:rPr>
              <a:t>st</a:t>
            </a:r>
            <a:r>
              <a:rPr lang="en-GB" sz="1600" b="0" dirty="0">
                <a:latin typeface="+mn-lt"/>
              </a:rPr>
              <a:t>   Century     </a:t>
            </a:r>
          </a:p>
        </p:txBody>
      </p:sp>
      <p:pic>
        <p:nvPicPr>
          <p:cNvPr id="11" name="Picture 10">
            <a:extLst>
              <a:ext uri="{FF2B5EF4-FFF2-40B4-BE49-F238E27FC236}">
                <a16:creationId xmlns:a16="http://schemas.microsoft.com/office/drawing/2014/main" id="{5632AC93-A09A-4EA9-B57E-FC1C154D9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974" y="1072101"/>
            <a:ext cx="2220222" cy="3351279"/>
          </a:xfrm>
          <a:prstGeom prst="rect">
            <a:avLst/>
          </a:prstGeom>
        </p:spPr>
      </p:pic>
      <p:pic>
        <p:nvPicPr>
          <p:cNvPr id="6" name="Picture 5" descr="A diagram of different colors and shapes&#10;&#10;Description automatically generated">
            <a:extLst>
              <a:ext uri="{FF2B5EF4-FFF2-40B4-BE49-F238E27FC236}">
                <a16:creationId xmlns:a16="http://schemas.microsoft.com/office/drawing/2014/main" id="{F94907F5-EAC0-417F-B306-92D936CAD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338943"/>
            <a:ext cx="7315200" cy="4180114"/>
          </a:xfrm>
          <a:prstGeom prst="rect">
            <a:avLst/>
          </a:prstGeom>
        </p:spPr>
      </p:pic>
    </p:spTree>
    <p:extLst>
      <p:ext uri="{BB962C8B-B14F-4D97-AF65-F5344CB8AC3E}">
        <p14:creationId xmlns:p14="http://schemas.microsoft.com/office/powerpoint/2010/main" val="3219615490"/>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0</TotalTime>
  <Words>3330</Words>
  <Application>Microsoft Office PowerPoint</Application>
  <PresentationFormat>Widescreen</PresentationFormat>
  <Paragraphs>292</Paragraphs>
  <Slides>27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Wingdings</vt:lpstr>
      <vt:lpstr>Symbol</vt:lpstr>
      <vt:lpstr>Calibri</vt:lpstr>
      <vt:lpstr>Courier New</vt:lpstr>
      <vt:lpstr>Ansys - Slide Master</vt:lpstr>
      <vt:lpstr>Equation</vt:lpstr>
      <vt:lpstr>PowerPoint Presentation</vt:lpstr>
      <vt:lpstr>Learning objectives for this lecture unit</vt:lpstr>
      <vt:lpstr>Outline</vt:lpstr>
      <vt:lpstr>The evolution of structural materials</vt:lpstr>
      <vt:lpstr>The evolution of structural materials</vt:lpstr>
      <vt:lpstr>The evolution of structural materials</vt:lpstr>
      <vt:lpstr>The evolution of structural materials</vt:lpstr>
      <vt:lpstr>The evolution of structural materials</vt:lpstr>
      <vt:lpstr>The evolution of structural materials</vt:lpstr>
      <vt:lpstr>Modulus and density</vt:lpstr>
      <vt:lpstr>Limits: modulus - density</vt:lpstr>
      <vt:lpstr>Strength - density</vt:lpstr>
      <vt:lpstr>Limits: strength - density</vt:lpstr>
      <vt:lpstr>Hybrid materials</vt:lpstr>
      <vt:lpstr>The good and the bad about Hybrids</vt:lpstr>
      <vt:lpstr>Using Hybrids to fill holes</vt:lpstr>
      <vt:lpstr>Familiar architectures</vt:lpstr>
      <vt:lpstr>Designing hybrid materials</vt:lpstr>
      <vt:lpstr>Bending and stretch dominated structures</vt:lpstr>
      <vt:lpstr>Foams and micro-lattices</vt:lpstr>
      <vt:lpstr>Combining textile technology, mechanics and material</vt:lpstr>
      <vt:lpstr>Foams and lattice structures</vt:lpstr>
      <vt:lpstr>Configuration: controlling expansion</vt:lpstr>
      <vt:lpstr>Material-property space: a and l</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2025-08-26T16:50:08Z</dcterms:created>
  <dcterms:modified xsi:type="dcterms:W3CDTF">2025-08-26T16:50:48Z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