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2"/>
  </p:notesMasterIdLst>
  <p:sldIdLst>
    <p:sldId id="311" r:id="rId5"/>
    <p:sldId id="312" r:id="rId6"/>
    <p:sldId id="287" r:id="rId7"/>
    <p:sldId id="288" r:id="rId8"/>
    <p:sldId id="289" r:id="rId9"/>
    <p:sldId id="290" r:id="rId10"/>
    <p:sldId id="291" r:id="rId11"/>
    <p:sldId id="292" r:id="rId12"/>
    <p:sldId id="293" r:id="rId13"/>
    <p:sldId id="294" r:id="rId14"/>
    <p:sldId id="295" r:id="rId15"/>
    <p:sldId id="296" r:id="rId16"/>
    <p:sldId id="321" r:id="rId17"/>
    <p:sldId id="298" r:id="rId18"/>
    <p:sldId id="299" r:id="rId19"/>
    <p:sldId id="300" r:id="rId20"/>
    <p:sldId id="301" r:id="rId21"/>
    <p:sldId id="302" r:id="rId22"/>
    <p:sldId id="303" r:id="rId23"/>
    <p:sldId id="304" r:id="rId24"/>
    <p:sldId id="322" r:id="rId25"/>
    <p:sldId id="306" r:id="rId26"/>
    <p:sldId id="307" r:id="rId27"/>
    <p:sldId id="323" r:id="rId28"/>
    <p:sldId id="309" r:id="rId29"/>
    <p:sldId id="324" r:id="rId30"/>
    <p:sldId id="325" r:id="rId31"/>
    <p:sldId id="326" r:id="rId32"/>
    <p:sldId id="313" r:id="rId33"/>
    <p:sldId id="314" r:id="rId34"/>
    <p:sldId id="315" r:id="rId35"/>
    <p:sldId id="316" r:id="rId36"/>
    <p:sldId id="317" r:id="rId37"/>
    <p:sldId id="318" r:id="rId38"/>
    <p:sldId id="319" r:id="rId39"/>
    <p:sldId id="310" r:id="rId40"/>
    <p:sldId id="258" r:id="rId41"/>
  </p:sldIdLst>
  <p:sldSz cx="12192000" cy="6858000"/>
  <p:notesSz cx="6858000" cy="9144000"/>
  <p:embeddedFontLst>
    <p:embeddedFont>
      <p:font typeface="Arial Unicode MS" panose="020B0604020202020204" charset="0"/>
      <p:regular r:id="rId43"/>
    </p:embeddedFont>
    <p:embeddedFont>
      <p:font typeface="Segoe UI Symbol" panose="020B0502040204020203" pitchFamily="34" charset="0"/>
      <p:regular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82" autoAdjust="0"/>
  </p:normalViewPr>
  <p:slideViewPr>
    <p:cSldViewPr showGuides="1">
      <p:cViewPr varScale="1">
        <p:scale>
          <a:sx n="140" d="100"/>
          <a:sy n="140" d="100"/>
        </p:scale>
        <p:origin x="1036" y="92"/>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8/26/2025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Datasheets</a:t>
            </a:r>
            <a:endParaRPr lang="en-US" dirty="0"/>
          </a:p>
          <a:p>
            <a:pPr marL="171450" indent="-171450">
              <a:buFont typeface="Arial" panose="020B0604020202020204" pitchFamily="34" charset="0"/>
              <a:buChar char="•"/>
            </a:pPr>
            <a:r>
              <a:rPr lang="en-US" dirty="0"/>
              <a:t>Clicking a product takes you into its datasheet, which contains product information and clickable links.</a:t>
            </a:r>
          </a:p>
          <a:p>
            <a:pPr marL="171450" indent="-171450">
              <a:buFont typeface="Arial" panose="020B0604020202020204" pitchFamily="34" charset="0"/>
              <a:buChar char="•"/>
            </a:pPr>
            <a:r>
              <a:rPr lang="en-US" dirty="0"/>
              <a:t>These links take you to further data-tables on Materials, Processes, Designers and Manufacturers of the products.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67546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Designer</a:t>
            </a:r>
            <a:endParaRPr lang="en-US" dirty="0"/>
          </a:p>
          <a:p>
            <a:pPr marL="171450" indent="-171450">
              <a:buFont typeface="Arial" panose="020B0604020202020204" pitchFamily="34" charset="0"/>
              <a:buChar char="•"/>
            </a:pPr>
            <a:r>
              <a:rPr lang="en-US" dirty="0"/>
              <a:t>Behind every product is a Designer, who provides a human dimension and background. Here the British designer that helped shape many Apple products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115034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90000"/>
              </a:lnSpc>
              <a:spcBef>
                <a:spcPts val="501"/>
              </a:spcBef>
              <a:spcAft>
                <a:spcPts val="501"/>
              </a:spcAft>
              <a:buFont typeface="Arial" panose="020B0604020202020204" pitchFamily="34" charset="0"/>
              <a:buNone/>
            </a:pPr>
            <a:r>
              <a:rPr lang="en-GB" sz="1200" b="1" i="1" dirty="0"/>
              <a:t>Different views</a:t>
            </a:r>
          </a:p>
          <a:p>
            <a:pPr marL="171450" indent="-171450" algn="l">
              <a:lnSpc>
                <a:spcPct val="90000"/>
              </a:lnSpc>
              <a:spcBef>
                <a:spcPts val="501"/>
              </a:spcBef>
              <a:spcAft>
                <a:spcPts val="501"/>
              </a:spcAft>
              <a:buFont typeface="Arial" panose="020B0604020202020204" pitchFamily="34" charset="0"/>
              <a:buChar char="•"/>
            </a:pPr>
            <a:r>
              <a:rPr lang="en-GB" sz="1200" dirty="0"/>
              <a:t>Following up on the link to the materials data-table, we can choose between two alternative views</a:t>
            </a:r>
          </a:p>
          <a:p>
            <a:pPr marL="171450" indent="-171450" algn="l">
              <a:lnSpc>
                <a:spcPct val="90000"/>
              </a:lnSpc>
              <a:spcBef>
                <a:spcPts val="501"/>
              </a:spcBef>
              <a:spcAft>
                <a:spcPts val="501"/>
              </a:spcAft>
              <a:buFont typeface="Arial" panose="020B0604020202020204" pitchFamily="34" charset="0"/>
              <a:buChar char="•"/>
            </a:pPr>
            <a:r>
              <a:rPr lang="en-GB" sz="1200" dirty="0"/>
              <a:t>The Engineer’s view and the Designer’s view (which is the default) are available through a dropdown menu</a:t>
            </a:r>
          </a:p>
          <a:p>
            <a:pPr algn="ctr">
              <a:lnSpc>
                <a:spcPct val="90000"/>
              </a:lnSpc>
              <a:spcBef>
                <a:spcPts val="501"/>
              </a:spcBef>
              <a:spcAft>
                <a:spcPts val="501"/>
              </a:spcAft>
            </a:pPr>
            <a:r>
              <a:rPr lang="en-GB" sz="1200" dirty="0"/>
              <a:t>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172735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a:t>Designers view</a:t>
            </a:r>
            <a:endParaRPr lang="en-US" dirty="0"/>
          </a:p>
          <a:p>
            <a:pPr marL="171450" indent="-171450">
              <a:buFont typeface="Arial" panose="020B0604020202020204" pitchFamily="34" charset="0"/>
              <a:buChar char="•"/>
            </a:pPr>
            <a:r>
              <a:rPr lang="en-US" dirty="0"/>
              <a:t>The Designer’s view contains a simplified set of the main properties,  </a:t>
            </a:r>
          </a:p>
          <a:p>
            <a:pPr marL="171450" indent="-171450">
              <a:buFont typeface="Arial" panose="020B0604020202020204" pitchFamily="34" charset="0"/>
              <a:buChar char="•"/>
            </a:pPr>
            <a:r>
              <a:rPr lang="en-US" dirty="0"/>
              <a:t>A more visual presentation of data is given for the Aesthetic Attributes and some Sustainability data</a:t>
            </a:r>
          </a:p>
          <a:p>
            <a:pPr marL="171450" indent="-171450">
              <a:buFont typeface="Arial" panose="020B0604020202020204" pitchFamily="34" charset="0"/>
              <a:buChar char="•"/>
            </a:pPr>
            <a:r>
              <a:rPr lang="en-US" dirty="0"/>
              <a:t>Comments and definitions regarding the scales and attributes are given via the </a:t>
            </a:r>
            <a:r>
              <a:rPr lang="en-US" dirty="0">
                <a:latin typeface="Segoe UI Symbol" panose="020B0502040204020203" pitchFamily="34" charset="0"/>
                <a:ea typeface="Segoe UI Symbol" panose="020B0502040204020203" pitchFamily="34" charset="0"/>
              </a:rPr>
              <a:t>ⓘ</a:t>
            </a:r>
            <a:r>
              <a:rPr lang="en-US" dirty="0"/>
              <a:t>-buttons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3095888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a:t>Engineers view</a:t>
            </a:r>
            <a:endParaRPr lang="en-US" dirty="0"/>
          </a:p>
          <a:p>
            <a:pPr marL="171450" indent="-171450">
              <a:buFont typeface="Arial" panose="020B0604020202020204" pitchFamily="34" charset="0"/>
              <a:buChar char="•"/>
            </a:pPr>
            <a:r>
              <a:rPr lang="en-US" dirty="0"/>
              <a:t>The Engineer’s view contains the full set of numerical data (same display of images, material description and General properties)</a:t>
            </a:r>
          </a:p>
          <a:p>
            <a:pPr marL="171450" indent="-171450">
              <a:buFont typeface="Arial" panose="020B0604020202020204" pitchFamily="34" charset="0"/>
              <a:buChar char="•"/>
            </a:pPr>
            <a:r>
              <a:rPr lang="en-US" dirty="0"/>
              <a:t>The links from a </a:t>
            </a:r>
            <a:r>
              <a:rPr lang="en-US" b="1" i="1" dirty="0"/>
              <a:t>material record </a:t>
            </a:r>
            <a:r>
              <a:rPr lang="en-US" dirty="0"/>
              <a:t>give all manufacturing processes that can be applied to this material or all products in the database containing it.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3056346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a:t>Manufacturing processes</a:t>
            </a:r>
            <a:endParaRPr lang="en-US" dirty="0"/>
          </a:p>
          <a:p>
            <a:pPr marL="171450" indent="-171450">
              <a:buFont typeface="Arial" panose="020B0604020202020204" pitchFamily="34" charset="0"/>
              <a:buChar char="•"/>
            </a:pPr>
            <a:r>
              <a:rPr lang="en-US" dirty="0"/>
              <a:t>Manufacturing processes are inevitably linked both to products and materials</a:t>
            </a:r>
          </a:p>
          <a:p>
            <a:pPr marL="171450" indent="-171450">
              <a:buFont typeface="Arial" panose="020B0604020202020204" pitchFamily="34" charset="0"/>
              <a:buChar char="•"/>
            </a:pPr>
            <a:r>
              <a:rPr lang="en-US" dirty="0"/>
              <a:t>Each data record contains information on Design guidelines and typical uses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3375176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Manufacturers and suppliers</a:t>
            </a:r>
          </a:p>
          <a:p>
            <a:pPr marL="171450" indent="-171450">
              <a:buFont typeface="Arial" panose="020B0604020202020204" pitchFamily="34" charset="0"/>
              <a:buChar char="•"/>
            </a:pPr>
            <a:r>
              <a:rPr lang="en-US" dirty="0"/>
              <a:t>The Design database for products contains not only Products, Materials and Processes, but also auxiliary data that facilitates realistic projects</a:t>
            </a:r>
          </a:p>
          <a:p>
            <a:pPr marL="171450" indent="-171450">
              <a:buFont typeface="Arial" panose="020B0604020202020204" pitchFamily="34" charset="0"/>
              <a:buChar char="•"/>
            </a:pPr>
            <a:r>
              <a:rPr lang="en-US" dirty="0"/>
              <a:t>Manufacturers </a:t>
            </a:r>
            <a:r>
              <a:rPr lang="en-US" b="1" dirty="0"/>
              <a:t>of products </a:t>
            </a:r>
            <a:r>
              <a:rPr lang="en-US" dirty="0"/>
              <a:t>have their own data-table, as does suppliers </a:t>
            </a:r>
            <a:r>
              <a:rPr lang="en-US" b="1" dirty="0"/>
              <a:t>of materials</a:t>
            </a:r>
          </a:p>
          <a:p>
            <a:pPr marL="171450" indent="-171450">
              <a:buFont typeface="Arial" panose="020B0604020202020204" pitchFamily="34" charset="0"/>
              <a:buChar char="•"/>
            </a:pPr>
            <a:r>
              <a:rPr lang="en-US" b="1" dirty="0"/>
              <a:t>Suppliers </a:t>
            </a:r>
            <a:r>
              <a:rPr lang="en-US" b="0" dirty="0"/>
              <a:t>can be accessed </a:t>
            </a:r>
            <a:r>
              <a:rPr lang="en-US" b="0" i="1" dirty="0"/>
              <a:t>directly</a:t>
            </a:r>
            <a:r>
              <a:rPr lang="en-US" b="0" dirty="0"/>
              <a:t> from a data-table or from a material datasheet</a:t>
            </a:r>
            <a:endParaRPr lang="en-US" b="0" i="0" dirty="0"/>
          </a:p>
          <a:p>
            <a:pPr marL="171450" indent="-171450">
              <a:buFont typeface="Arial" panose="020B0604020202020204" pitchFamily="34" charset="0"/>
              <a:buChar char="•"/>
            </a:pPr>
            <a:r>
              <a:rPr lang="en-US" b="1" dirty="0"/>
              <a:t>Manufacturers</a:t>
            </a:r>
            <a:r>
              <a:rPr lang="en-US" b="0" dirty="0"/>
              <a:t> can be found via the links from a product record</a:t>
            </a:r>
          </a:p>
          <a:p>
            <a:pPr marL="171450" indent="-171450">
              <a:buFont typeface="Arial" panose="020B0604020202020204" pitchFamily="34" charset="0"/>
              <a:buChar char="•"/>
            </a:pPr>
            <a:r>
              <a:rPr lang="en-US" b="0" dirty="0"/>
              <a:t>Some companies are present in both these data-tables but Manufacturers and Suppliers have fundamentally different roles</a:t>
            </a:r>
            <a:endParaRPr lang="en-US" b="1"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3336206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90000"/>
              </a:lnSpc>
              <a:spcBef>
                <a:spcPts val="501"/>
              </a:spcBef>
              <a:spcAft>
                <a:spcPts val="501"/>
              </a:spcAft>
              <a:buFont typeface="Arial" panose="020B0604020202020204" pitchFamily="34" charset="0"/>
              <a:buNone/>
            </a:pPr>
            <a:r>
              <a:rPr lang="en-GB" sz="1200" b="1" dirty="0">
                <a:solidFill>
                  <a:schemeClr val="tx1"/>
                </a:solidFill>
              </a:rPr>
              <a:t>Main tool buttons</a:t>
            </a:r>
            <a:endParaRPr lang="en-GB" sz="1200" b="1" dirty="0"/>
          </a:p>
          <a:p>
            <a:pPr marL="171450" indent="-171450" algn="l">
              <a:lnSpc>
                <a:spcPct val="90000"/>
              </a:lnSpc>
              <a:spcBef>
                <a:spcPts val="501"/>
              </a:spcBef>
              <a:spcAft>
                <a:spcPts val="501"/>
              </a:spcAft>
              <a:buFont typeface="Arial" panose="020B0604020202020204" pitchFamily="34" charset="0"/>
              <a:buChar char="•"/>
            </a:pPr>
            <a:r>
              <a:rPr lang="en-GB" sz="1200" dirty="0"/>
              <a:t>There are three main tool buttons: Browse, Search and Chart/Select</a:t>
            </a:r>
          </a:p>
          <a:p>
            <a:pPr marL="171450" indent="-171450" algn="l">
              <a:lnSpc>
                <a:spcPct val="90000"/>
              </a:lnSpc>
              <a:spcBef>
                <a:spcPts val="501"/>
              </a:spcBef>
              <a:spcAft>
                <a:spcPts val="501"/>
              </a:spcAft>
              <a:buFont typeface="Arial" panose="020B0604020202020204" pitchFamily="34" charset="0"/>
              <a:buChar char="•"/>
            </a:pPr>
            <a:r>
              <a:rPr lang="en-GB" sz="1200" dirty="0"/>
              <a:t>We will now look at each of these tool features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1812541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Arial" pitchFamily="34" charset="0"/>
              </a:rPr>
              <a:t>Browse Mode </a:t>
            </a:r>
            <a:endParaRPr lang="en-GB" sz="1200" b="1" i="1" kern="1200" dirty="0">
              <a:solidFill>
                <a:schemeClr val="tx1"/>
              </a:solidFill>
              <a:effectLst/>
              <a:latin typeface="+mn-lt"/>
              <a:ea typeface="+mn-ea"/>
              <a:cs typeface="Arial" pitchFamily="34" charset="0"/>
            </a:endParaRP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The Design database for products opens, by default, in the Products data-table set to the Browse mode. </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Thumbnail images identifying products allow browsing of datasheets.</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The products are organized in categories, or families, as shown</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Material records are organized by material class: Metals, Polymers, Ceramics, and Hybrids. </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Process records are organized under the headings Shaping, Joining, and Surface Finishing. </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Designers and Manufacturers are organized alphabetically.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361274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Arial" pitchFamily="34" charset="0"/>
              </a:rPr>
              <a:t>Search Mode</a:t>
            </a:r>
            <a:endParaRPr lang="en-GB" sz="1200" kern="1200" dirty="0">
              <a:solidFill>
                <a:schemeClr val="tx1"/>
              </a:solidFill>
              <a:effectLst/>
              <a:latin typeface="+mn-lt"/>
              <a:ea typeface="+mn-ea"/>
              <a:cs typeface="Arial" pitchFamily="34" charset="0"/>
            </a:endParaRP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The Search mode allows a full-text search of all the records in the database. </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Entering a search string such as “Furniture” delivers the results shown</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Logic operators such as AND can also be used.</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Records from the other data-tables than products appear because they too contain the string used in the search. </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As can be seen, both manufacturers and suppliers appear in the results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25149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a:solidFill>
                  <a:srgbClr val="CC0000"/>
                </a:solidFill>
              </a:rPr>
              <a:t>Learning Objectives</a:t>
            </a:r>
          </a:p>
          <a:p>
            <a:endParaRPr lang="en-US" sz="1200" dirty="0"/>
          </a:p>
          <a:p>
            <a:r>
              <a:rPr lang="en-US" sz="1200" dirty="0"/>
              <a:t>These Intended Learning Outcomes are based on a taxonomy of </a:t>
            </a:r>
            <a:r>
              <a:rPr lang="en-US" sz="1200" i="1" dirty="0"/>
              <a:t>knowledge and understanding</a:t>
            </a:r>
            <a:r>
              <a:rPr lang="en-US" sz="1200" dirty="0"/>
              <a:t> as the basis, </a:t>
            </a:r>
            <a:r>
              <a:rPr lang="en-US" sz="1200" i="1" dirty="0"/>
              <a:t>skills and abilities</a:t>
            </a:r>
            <a:r>
              <a:rPr lang="en-US" sz="1200" dirty="0"/>
              <a:t> as necessary for the practical use of knowledge and understanding, followed by acquired </a:t>
            </a:r>
            <a:r>
              <a:rPr lang="en-US" sz="1200" i="1" dirty="0"/>
              <a:t>values and attitudes</a:t>
            </a:r>
            <a:r>
              <a:rPr lang="en-US" sz="1200" dirty="0"/>
              <a:t> enabling assessments and responsible use of these abilities.</a:t>
            </a:r>
          </a:p>
          <a:p>
            <a:endParaRPr lang="en-US" sz="1200" dirty="0"/>
          </a:p>
          <a:p>
            <a:r>
              <a:rPr lang="en-US" sz="1200" dirty="0"/>
              <a:t>Combined with a suitable assessment, they should be helpful in the context of accreditations or for the CDIO Syllabus.</a:t>
            </a:r>
          </a:p>
          <a:p>
            <a:endParaRPr lang="en-US" sz="1200" dirty="0"/>
          </a:p>
          <a:p>
            <a:r>
              <a:rPr lang="en-US" sz="1200" dirty="0"/>
              <a:t>The Texts listed are from books authored or co-authored by Mike Ashby but other texts are also referred to in the Science Notes.</a:t>
            </a:r>
            <a:endParaRPr lang="en-GB" sz="120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44405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mn-lt"/>
                <a:ea typeface="+mn-ea"/>
                <a:cs typeface="Arial" pitchFamily="34" charset="0"/>
              </a:rPr>
              <a:t>Chart/Select Mode</a:t>
            </a:r>
            <a:endParaRPr lang="en-GB" sz="1200" b="1" i="1" kern="1200" dirty="0">
              <a:solidFill>
                <a:schemeClr val="tx1"/>
              </a:solidFill>
              <a:effectLst/>
              <a:latin typeface="+mn-lt"/>
              <a:ea typeface="+mn-ea"/>
              <a:cs typeface="Arial" pitchFamily="34" charset="0"/>
            </a:endParaRPr>
          </a:p>
          <a:p>
            <a:pPr marL="171450" indent="-171450">
              <a:buFont typeface="Arial" panose="020B0604020202020204" pitchFamily="34" charset="0"/>
              <a:buChar char="•"/>
            </a:pPr>
            <a:r>
              <a:rPr lang="en-US" dirty="0">
                <a:latin typeface="+mn-lt"/>
              </a:rPr>
              <a:t>Materials and manufacturing processes need to be selected to fit the design of your product</a:t>
            </a:r>
            <a:endParaRPr lang="en-US" sz="1200" b="1" i="1" kern="1200" dirty="0">
              <a:solidFill>
                <a:schemeClr val="tx1"/>
              </a:solidFill>
              <a:effectLst/>
              <a:latin typeface="+mn-lt"/>
              <a:ea typeface="+mn-ea"/>
              <a:cs typeface="Arial" pitchFamily="34" charset="0"/>
            </a:endParaRP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The Ansys Granta EduPack software allows selection by several different routes.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Arial" pitchFamily="34" charset="0"/>
              </a:rPr>
              <a:t>There are three selection tools: Graph, Limit, and Tree</a:t>
            </a:r>
            <a:endParaRPr lang="en-US" dirty="0">
              <a:latin typeface="+mn-lt"/>
            </a:endParaRP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To use them the user must first choose the data-table from which the selection is to be made: e.g., </a:t>
            </a:r>
          </a:p>
          <a:p>
            <a:pPr marL="171450" indent="-171450">
              <a:buFont typeface="Arial" panose="020B0604020202020204" pitchFamily="34" charset="0"/>
              <a:buChar char="•"/>
            </a:pPr>
            <a:r>
              <a:rPr lang="en-US" sz="1200" kern="1200" dirty="0">
                <a:solidFill>
                  <a:schemeClr val="tx1"/>
                </a:solidFill>
                <a:effectLst/>
                <a:latin typeface="+mn-lt"/>
                <a:ea typeface="+mn-ea"/>
                <a:cs typeface="Arial" pitchFamily="34" charset="0"/>
              </a:rPr>
              <a:t>To select Products, choose the Products data-table.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1181699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Making a product chart</a:t>
            </a:r>
            <a:endParaRPr lang="en-GB" dirty="0"/>
          </a:p>
          <a:p>
            <a:pPr marL="171450" indent="-171450">
              <a:buFont typeface="Arial" panose="020B0604020202020204" pitchFamily="34" charset="0"/>
              <a:buChar char="•"/>
            </a:pPr>
            <a:r>
              <a:rPr lang="en-GB" dirty="0"/>
              <a:t>A simple example of how to make a product Chart and use it is to plot Style, Influence against Material type</a:t>
            </a:r>
          </a:p>
          <a:p>
            <a:pPr marL="171450" indent="-171450">
              <a:buFont typeface="Arial" panose="020B0604020202020204" pitchFamily="34" charset="0"/>
              <a:buChar char="•"/>
            </a:pPr>
            <a:r>
              <a:rPr lang="en-GB" dirty="0"/>
              <a:t>If the property is discreet (Awarded: Yes/No, or Style: Art Deco) then the numbers in the database appear </a:t>
            </a:r>
          </a:p>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dirty="0"/>
          </a:p>
        </p:txBody>
      </p:sp>
    </p:spTree>
    <p:extLst>
      <p:ext uri="{BB962C8B-B14F-4D97-AF65-F5344CB8AC3E}">
        <p14:creationId xmlns:p14="http://schemas.microsoft.com/office/powerpoint/2010/main" val="3342634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How to use product charts</a:t>
            </a:r>
          </a:p>
          <a:p>
            <a:pPr marL="171450" indent="-171450">
              <a:buFont typeface="Arial" panose="020B0604020202020204" pitchFamily="34" charset="0"/>
              <a:buChar char="•"/>
            </a:pPr>
            <a:r>
              <a:rPr lang="en-GB" dirty="0"/>
              <a:t>This Chart shows the number of products from the PMP database in each style and material</a:t>
            </a:r>
          </a:p>
          <a:p>
            <a:pPr marL="171450" indent="-171450">
              <a:buFont typeface="Arial" panose="020B0604020202020204" pitchFamily="34" charset="0"/>
              <a:buChar char="•"/>
            </a:pPr>
            <a:r>
              <a:rPr lang="en-GB" dirty="0"/>
              <a:t>It is easy to find products from the Arts and Craft style made of naturel materials, for example</a:t>
            </a:r>
          </a:p>
          <a:p>
            <a:pPr marL="171450" indent="-171450">
              <a:buFont typeface="Arial" panose="020B0604020202020204" pitchFamily="34" charset="0"/>
              <a:buChar char="•"/>
            </a:pPr>
            <a:r>
              <a:rPr lang="en-GB" dirty="0"/>
              <a:t>Natural materials are also popular in the contemporary products of the database</a:t>
            </a:r>
          </a:p>
          <a:p>
            <a:pPr marL="171450" indent="-171450">
              <a:buFont typeface="Arial" panose="020B0604020202020204" pitchFamily="34" charset="0"/>
              <a:buChar char="•"/>
            </a:pPr>
            <a:r>
              <a:rPr lang="en-GB" dirty="0"/>
              <a:t>Polymers are also prominent in contemporary products and, of course in Pop Art and Psychedelic style</a:t>
            </a:r>
          </a:p>
          <a:p>
            <a:pPr marL="171450" indent="-171450">
              <a:buFont typeface="Arial" panose="020B0604020202020204" pitchFamily="34" charset="0"/>
              <a:buChar char="•"/>
            </a:pPr>
            <a:r>
              <a:rPr lang="en-GB" dirty="0"/>
              <a:t>Clicking on this number results in a list of products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dirty="0"/>
          </a:p>
        </p:txBody>
      </p:sp>
    </p:spTree>
    <p:extLst>
      <p:ext uri="{BB962C8B-B14F-4D97-AF65-F5344CB8AC3E}">
        <p14:creationId xmlns:p14="http://schemas.microsoft.com/office/powerpoint/2010/main" val="587018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Products over time</a:t>
            </a:r>
          </a:p>
          <a:p>
            <a:pPr marL="171450" indent="-171450">
              <a:buFont typeface="Arial" panose="020B0604020202020204" pitchFamily="34" charset="0"/>
              <a:buChar char="•"/>
            </a:pPr>
            <a:r>
              <a:rPr lang="en-GB" dirty="0"/>
              <a:t>Here is another example of how you can visualize properties and then add pictures from the database</a:t>
            </a:r>
          </a:p>
          <a:p>
            <a:pPr marL="171450" indent="-171450">
              <a:buFont typeface="Arial" panose="020B0604020202020204" pitchFamily="34" charset="0"/>
              <a:buChar char="•"/>
            </a:pPr>
            <a:r>
              <a:rPr lang="en-GB" dirty="0"/>
              <a:t>These images are added manually with </a:t>
            </a:r>
            <a:r>
              <a:rPr lang="en-GB" i="1" dirty="0"/>
              <a:t>copy-paste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dirty="0"/>
          </a:p>
        </p:txBody>
      </p:sp>
    </p:spTree>
    <p:extLst>
      <p:ext uri="{BB962C8B-B14F-4D97-AF65-F5344CB8AC3E}">
        <p14:creationId xmlns:p14="http://schemas.microsoft.com/office/powerpoint/2010/main" val="1773134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1" kern="1200" dirty="0">
                <a:solidFill>
                  <a:schemeClr val="tx1"/>
                </a:solidFill>
                <a:effectLst/>
                <a:latin typeface="+mn-lt"/>
                <a:ea typeface="+mn-ea"/>
                <a:cs typeface="Arial" pitchFamily="34" charset="0"/>
              </a:rPr>
              <a:t>New designs</a:t>
            </a:r>
            <a:endParaRPr lang="en-US" sz="1200" kern="1200" dirty="0">
              <a:solidFill>
                <a:schemeClr val="tx1"/>
              </a:solidFill>
              <a:effectLst/>
              <a:latin typeface="+mn-lt"/>
              <a:ea typeface="+mn-ea"/>
              <a:cs typeface="Arial"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Arial" pitchFamily="34" charset="0"/>
              </a:rPr>
              <a:t>The images and the data in the database can be used also to show the evolution of products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mn-ea"/>
                <a:cs typeface="Arial" pitchFamily="34" charset="0"/>
              </a:rPr>
              <a:t>New materials and processes enable new designs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dirty="0"/>
          </a:p>
        </p:txBody>
      </p:sp>
    </p:spTree>
    <p:extLst>
      <p:ext uri="{BB962C8B-B14F-4D97-AF65-F5344CB8AC3E}">
        <p14:creationId xmlns:p14="http://schemas.microsoft.com/office/powerpoint/2010/main" val="4035735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Chart/ Select </a:t>
            </a:r>
          </a:p>
          <a:p>
            <a:pPr marL="171450" indent="-171450">
              <a:buFont typeface="Arial" panose="020B0604020202020204" pitchFamily="34" charset="0"/>
              <a:buChar char="•"/>
            </a:pPr>
            <a:r>
              <a:rPr lang="en-US" dirty="0"/>
              <a:t>Here is an example of an advanced material property chart, plotted as shown before using Chart/Select</a:t>
            </a:r>
          </a:p>
          <a:p>
            <a:pPr marL="171450" indent="-171450">
              <a:buFont typeface="Arial" panose="020B0604020202020204" pitchFamily="34" charset="0"/>
              <a:buChar char="•"/>
            </a:pPr>
            <a:r>
              <a:rPr lang="en-US" dirty="0"/>
              <a:t>Materials that are light and strong can be found above the line (upper left in diagram)</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dirty="0"/>
          </a:p>
        </p:txBody>
      </p:sp>
    </p:spTree>
    <p:extLst>
      <p:ext uri="{BB962C8B-B14F-4D97-AF65-F5344CB8AC3E}">
        <p14:creationId xmlns:p14="http://schemas.microsoft.com/office/powerpoint/2010/main" val="2822845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Enabling innovation</a:t>
            </a:r>
          </a:p>
          <a:p>
            <a:pPr marL="171450" indent="-171450">
              <a:buFont typeface="Arial" panose="020B0604020202020204" pitchFamily="34" charset="0"/>
              <a:buChar char="•"/>
            </a:pPr>
            <a:r>
              <a:rPr lang="en-US" dirty="0"/>
              <a:t>This kind of Chart can be used to illustrate how material performance links to products</a:t>
            </a:r>
          </a:p>
          <a:p>
            <a:pPr marL="171450" indent="-171450">
              <a:buFont typeface="Arial" panose="020B0604020202020204" pitchFamily="34" charset="0"/>
              <a:buChar char="•"/>
            </a:pPr>
            <a:r>
              <a:rPr lang="en-US" dirty="0"/>
              <a:t>The bicycle frame material can be found in the Chart and a selection line guides the performance evolution</a:t>
            </a:r>
          </a:p>
          <a:p>
            <a:pPr marL="171450" indent="-171450">
              <a:buFont typeface="Arial" panose="020B0604020202020204" pitchFamily="34" charset="0"/>
              <a:buChar char="•"/>
            </a:pPr>
            <a:r>
              <a:rPr lang="en-US" dirty="0"/>
              <a:t>A steel bicycle is stronger than an antique one, but heavier. An Al-frame performs better than a polymer one etc.</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dirty="0"/>
          </a:p>
        </p:txBody>
      </p:sp>
    </p:spTree>
    <p:extLst>
      <p:ext uri="{BB962C8B-B14F-4D97-AF65-F5344CB8AC3E}">
        <p14:creationId xmlns:p14="http://schemas.microsoft.com/office/powerpoint/2010/main" val="3139813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Materials influence style and shape</a:t>
            </a:r>
            <a:endParaRPr lang="en-US" dirty="0"/>
          </a:p>
          <a:p>
            <a:pPr marL="171450" indent="-171450">
              <a:buFont typeface="Arial" panose="020B0604020202020204" pitchFamily="34" charset="0"/>
              <a:buChar char="•"/>
            </a:pPr>
            <a:r>
              <a:rPr lang="en-US" dirty="0"/>
              <a:t>Here we can see how material influence style and shape of products</a:t>
            </a:r>
          </a:p>
          <a:p>
            <a:pPr marL="171450" indent="-171450">
              <a:buFont typeface="Arial" panose="020B0604020202020204" pitchFamily="34" charset="0"/>
              <a:buChar char="•"/>
            </a:pPr>
            <a:r>
              <a:rPr lang="en-US" dirty="0"/>
              <a:t>Some shapes are entirely dependent on material performance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27</a:t>
            </a:fld>
            <a:endParaRPr lang="en-US" dirty="0"/>
          </a:p>
        </p:txBody>
      </p:sp>
    </p:spTree>
    <p:extLst>
      <p:ext uri="{BB962C8B-B14F-4D97-AF65-F5344CB8AC3E}">
        <p14:creationId xmlns:p14="http://schemas.microsoft.com/office/powerpoint/2010/main" val="2342096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US" b="1" i="1" dirty="0"/>
              <a:t>Product character</a:t>
            </a:r>
            <a:endParaRPr lang="en-US" dirty="0"/>
          </a:p>
          <a:p>
            <a:pPr marL="171450" indent="-171450">
              <a:buFont typeface="Arial" panose="020B0604020202020204" pitchFamily="34" charset="0"/>
              <a:buChar char="•"/>
            </a:pPr>
            <a:r>
              <a:rPr lang="en-US" dirty="0"/>
              <a:t>The same product can be studied in terms of how the material affects its character</a:t>
            </a:r>
          </a:p>
          <a:p>
            <a:pPr marL="171450" indent="-171450">
              <a:buFont typeface="Arial" panose="020B0604020202020204" pitchFamily="34" charset="0"/>
              <a:buChar char="•"/>
            </a:pPr>
            <a:r>
              <a:rPr lang="en-US" dirty="0"/>
              <a:t>All of these materials and products are connected to manufacturing process descriptions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dirty="0"/>
          </a:p>
        </p:txBody>
      </p:sp>
    </p:spTree>
    <p:extLst>
      <p:ext uri="{BB962C8B-B14F-4D97-AF65-F5344CB8AC3E}">
        <p14:creationId xmlns:p14="http://schemas.microsoft.com/office/powerpoint/2010/main" val="2346112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dirty="0"/>
              <a:t>Products at the centre</a:t>
            </a:r>
          </a:p>
          <a:p>
            <a:endParaRPr lang="en-GB" dirty="0"/>
          </a:p>
          <a:p>
            <a:r>
              <a:rPr lang="en-GB" dirty="0"/>
              <a:t>The Design database for products is unique in </a:t>
            </a:r>
            <a:r>
              <a:rPr lang="en-GB"/>
              <a:t>the Ansys Granta </a:t>
            </a:r>
            <a:r>
              <a:rPr lang="en-GB" dirty="0"/>
              <a:t>EduPack software, in that it centres around an entire product and its design. It gives the user an opportunity to explore the connection between the product and the material that it is made of and the main manufacturing processes involved as well as practical information about its design and manufacture.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dirty="0"/>
          </a:p>
        </p:txBody>
      </p:sp>
    </p:spTree>
    <p:extLst>
      <p:ext uri="{BB962C8B-B14F-4D97-AF65-F5344CB8AC3E}">
        <p14:creationId xmlns:p14="http://schemas.microsoft.com/office/powerpoint/2010/main" val="339571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dirty="0"/>
              <a:t>Outline</a:t>
            </a:r>
          </a:p>
          <a:p>
            <a:pPr marL="0" indent="0">
              <a:buFont typeface="Arial" panose="020B0604020202020204" pitchFamily="34" charset="0"/>
              <a:buNone/>
            </a:pPr>
            <a:r>
              <a:rPr lang="en-GB" sz="1200" dirty="0"/>
              <a:t>In this presentation we show why materials and processes are important to the design process and how products can be at the centre of this. We also elaborate on the role of materials in product design and introduce aesthetic or sensorial properties into the picture.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3413294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Perceiving material properties</a:t>
            </a:r>
          </a:p>
          <a:p>
            <a:pPr marL="171450" indent="-171450">
              <a:buFont typeface="Arial" panose="020B0604020202020204" pitchFamily="34" charset="0"/>
              <a:buChar char="•"/>
            </a:pPr>
            <a:r>
              <a:rPr lang="en-US" dirty="0"/>
              <a:t>The Design database is unique in that it has Aesthetic properties, such as Sensorial ones</a:t>
            </a:r>
          </a:p>
          <a:p>
            <a:pPr marL="171450" indent="-171450">
              <a:buFont typeface="Arial" panose="020B0604020202020204" pitchFamily="34" charset="0"/>
              <a:buChar char="•"/>
            </a:pPr>
            <a:r>
              <a:rPr lang="en-US" dirty="0"/>
              <a:t>These are subjective but can actually be quantified by using other material properties</a:t>
            </a:r>
          </a:p>
          <a:p>
            <a:pPr marL="171450" indent="-171450">
              <a:buFont typeface="Arial" panose="020B0604020202020204" pitchFamily="34" charset="0"/>
              <a:buChar char="•"/>
            </a:pPr>
            <a:r>
              <a:rPr lang="en-US" dirty="0"/>
              <a:t>The feeling of warm and cold when you touch a material depends on thermal conductivity </a:t>
            </a:r>
            <a:r>
              <a:rPr lang="en-US" dirty="0" err="1"/>
              <a:t>etc</a:t>
            </a:r>
            <a:endParaRPr lang="en-US" dirty="0"/>
          </a:p>
          <a:p>
            <a:pPr marL="171450" indent="-171450">
              <a:buFont typeface="Arial" panose="020B0604020202020204" pitchFamily="34" charset="0"/>
              <a:buChar char="•"/>
            </a:pPr>
            <a:r>
              <a:rPr lang="en-US" dirty="0"/>
              <a:t>How soft a material feels depends on hardness and stiffness, for example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dirty="0"/>
          </a:p>
        </p:txBody>
      </p:sp>
    </p:spTree>
    <p:extLst>
      <p:ext uri="{BB962C8B-B14F-4D97-AF65-F5344CB8AC3E}">
        <p14:creationId xmlns:p14="http://schemas.microsoft.com/office/powerpoint/2010/main" val="3430851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Aesthetic properties</a:t>
            </a:r>
          </a:p>
          <a:p>
            <a:pPr marL="171450" indent="-171450">
              <a:buFont typeface="Arial" panose="020B0604020202020204" pitchFamily="34" charset="0"/>
              <a:buChar char="•"/>
            </a:pPr>
            <a:r>
              <a:rPr lang="en-US" dirty="0"/>
              <a:t>The Aesthetic (sensorial) properties of materials can be plotted in a property Chart</a:t>
            </a:r>
          </a:p>
          <a:p>
            <a:pPr marL="171450" indent="-171450">
              <a:buFont typeface="Arial" panose="020B0604020202020204" pitchFamily="34" charset="0"/>
              <a:buChar char="•"/>
            </a:pPr>
            <a:r>
              <a:rPr lang="en-US" dirty="0"/>
              <a:t>There are project files prepared for some example charts on the Teaching Resources website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31</a:t>
            </a:fld>
            <a:endParaRPr lang="en-US" dirty="0"/>
          </a:p>
        </p:txBody>
      </p:sp>
    </p:spTree>
    <p:extLst>
      <p:ext uri="{BB962C8B-B14F-4D97-AF65-F5344CB8AC3E}">
        <p14:creationId xmlns:p14="http://schemas.microsoft.com/office/powerpoint/2010/main" val="1053933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err="1"/>
              <a:t>Color</a:t>
            </a:r>
            <a:r>
              <a:rPr lang="en-GB" b="1" i="1" dirty="0"/>
              <a:t> coding</a:t>
            </a:r>
          </a:p>
          <a:p>
            <a:pPr marL="171450" indent="-171450">
              <a:buFont typeface="Arial" panose="020B0604020202020204" pitchFamily="34" charset="0"/>
              <a:buChar char="•"/>
            </a:pPr>
            <a:r>
              <a:rPr lang="en-GB" dirty="0"/>
              <a:t>The Charts can be color-coded to enhance information, this gives the chart an extra dimension.</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32</a:t>
            </a:fld>
            <a:endParaRPr lang="en-US" dirty="0"/>
          </a:p>
        </p:txBody>
      </p:sp>
    </p:spTree>
    <p:extLst>
      <p:ext uri="{BB962C8B-B14F-4D97-AF65-F5344CB8AC3E}">
        <p14:creationId xmlns:p14="http://schemas.microsoft.com/office/powerpoint/2010/main" val="3870489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i="1" dirty="0"/>
              <a:t>Eco materials</a:t>
            </a:r>
          </a:p>
          <a:p>
            <a:pPr marL="171450" indent="-171450">
              <a:buFont typeface="Arial" panose="020B0604020202020204" pitchFamily="34" charset="0"/>
              <a:buChar char="•"/>
            </a:pPr>
            <a:r>
              <a:rPr lang="en-GB" dirty="0"/>
              <a:t>The database also contains data on Eco-properties, such as CO</a:t>
            </a:r>
            <a:r>
              <a:rPr lang="en-GB" baseline="-25000" dirty="0"/>
              <a:t>2</a:t>
            </a:r>
            <a:r>
              <a:rPr lang="en-GB" dirty="0"/>
              <a:t>-footprint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33</a:t>
            </a:fld>
            <a:endParaRPr lang="en-US" dirty="0"/>
          </a:p>
        </p:txBody>
      </p:sp>
    </p:spTree>
    <p:extLst>
      <p:ext uri="{BB962C8B-B14F-4D97-AF65-F5344CB8AC3E}">
        <p14:creationId xmlns:p14="http://schemas.microsoft.com/office/powerpoint/2010/main" val="1970702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Conclusions</a:t>
            </a:r>
          </a:p>
          <a:p>
            <a:pPr algn="ctr"/>
            <a:endParaRPr lang="en-US" b="1" i="1" dirty="0"/>
          </a:p>
          <a:p>
            <a:pPr marL="171450" indent="-171450" algn="l">
              <a:buFont typeface="Arial" panose="020B0604020202020204" pitchFamily="34" charset="0"/>
              <a:buChar char="•"/>
            </a:pPr>
            <a:r>
              <a:rPr lang="en-US" b="0" i="0" dirty="0"/>
              <a:t>The Design database for products links manufacturer, designers, processes, materials and suppliers</a:t>
            </a:r>
          </a:p>
          <a:p>
            <a:pPr marL="171450" indent="-171450" algn="l">
              <a:buFont typeface="Arial" panose="020B0604020202020204" pitchFamily="34" charset="0"/>
              <a:buChar char="•"/>
            </a:pPr>
            <a:r>
              <a:rPr lang="en-US" b="0" i="0" dirty="0"/>
              <a:t>With ease of navigation and sensorial properties in the Designers view, inspiration and understanding can be gained</a:t>
            </a:r>
          </a:p>
          <a:p>
            <a:pPr marL="171450" indent="-171450" algn="l">
              <a:buFont typeface="Arial" panose="020B0604020202020204" pitchFamily="34" charset="0"/>
              <a:buChar char="•"/>
            </a:pPr>
            <a:r>
              <a:rPr lang="en-US" b="0" i="0" dirty="0"/>
              <a:t>A deeper understanding of products can enable greater design</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34</a:t>
            </a:fld>
            <a:endParaRPr lang="en-US" dirty="0"/>
          </a:p>
        </p:txBody>
      </p:sp>
    </p:spTree>
    <p:extLst>
      <p:ext uri="{BB962C8B-B14F-4D97-AF65-F5344CB8AC3E}">
        <p14:creationId xmlns:p14="http://schemas.microsoft.com/office/powerpoint/2010/main" val="4062028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Educational Resources</a:t>
            </a:r>
          </a:p>
          <a:p>
            <a:r>
              <a:rPr lang="en-US" dirty="0">
                <a:solidFill>
                  <a:schemeClr val="tx1"/>
                </a:solidFill>
              </a:rPr>
              <a:t>There are several useful resources on the Ansys Education Resources to support teaching materials to product designers.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rgbClr val="FF0000"/>
                </a:solidFill>
              </a:rPr>
              <a:t>www.ansys.com/education-resources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35</a:t>
            </a:fld>
            <a:endParaRPr lang="en-US" dirty="0"/>
          </a:p>
        </p:txBody>
      </p:sp>
    </p:spTree>
    <p:extLst>
      <p:ext uri="{BB962C8B-B14F-4D97-AF65-F5344CB8AC3E}">
        <p14:creationId xmlns:p14="http://schemas.microsoft.com/office/powerpoint/2010/main" val="1334422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Survey link for copy-paste method </a:t>
            </a:r>
            <a:r>
              <a:rPr lang="en-US" dirty="0">
                <a:sym typeface="Wingdings" panose="05000000000000000000" pitchFamily="2" charset="2"/>
              </a:rPr>
              <a:t> </a:t>
            </a:r>
            <a:r>
              <a:rPr lang="en-US" dirty="0"/>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36</a:t>
            </a:fld>
            <a:endParaRPr lang="en-US"/>
          </a:p>
        </p:txBody>
      </p:sp>
    </p:spTree>
    <p:extLst>
      <p:ext uri="{BB962C8B-B14F-4D97-AF65-F5344CB8AC3E}">
        <p14:creationId xmlns:p14="http://schemas.microsoft.com/office/powerpoint/2010/main" val="27753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baseline="0" dirty="0"/>
              <a:t>What?</a:t>
            </a:r>
          </a:p>
          <a:p>
            <a:pPr marL="171450" indent="-171450">
              <a:buFont typeface="Arial" panose="020B0604020202020204" pitchFamily="34" charset="0"/>
              <a:buChar char="•"/>
            </a:pPr>
            <a:r>
              <a:rPr lang="en-GB" baseline="0" dirty="0"/>
              <a:t>The software is visual and interactive, which makes it easy to use and engaging </a:t>
            </a:r>
          </a:p>
          <a:p>
            <a:pPr marL="171450" indent="-171450">
              <a:buFont typeface="Arial" panose="020B0604020202020204" pitchFamily="34" charset="0"/>
              <a:buChar char="•"/>
            </a:pPr>
            <a:r>
              <a:rPr lang="en-GB" baseline="0" dirty="0"/>
              <a:t>The structure of the information is intended to facilitate and inspire innovation and design</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300105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Database background- How?</a:t>
            </a:r>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4137084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Database background- Why?</a:t>
            </a:r>
          </a:p>
          <a:p>
            <a:pPr marL="171450" indent="-171450">
              <a:buFont typeface="Arial" panose="020B0604020202020204" pitchFamily="34" charset="0"/>
              <a:buChar char="•"/>
            </a:pPr>
            <a:r>
              <a:rPr lang="en-GB" dirty="0"/>
              <a:t>The idea behind this database is to use products to teach and inspire engineers and designers </a:t>
            </a:r>
          </a:p>
          <a:p>
            <a:pPr marL="171450" indent="-171450">
              <a:buFont typeface="Arial" panose="020B0604020202020204" pitchFamily="34" charset="0"/>
              <a:buChar char="•"/>
            </a:pPr>
            <a:r>
              <a:rPr lang="en-GB" dirty="0"/>
              <a:t>The use of materials and manufacturing processes in products is relevant to both engineers and (industrial) designers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77163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1" dirty="0"/>
              <a:t>Database background- What can you do with it?</a:t>
            </a:r>
          </a:p>
          <a:p>
            <a:pPr marL="171450" indent="-171450">
              <a:buFont typeface="Arial" panose="020B0604020202020204" pitchFamily="34" charset="0"/>
              <a:buChar char="•"/>
            </a:pPr>
            <a:r>
              <a:rPr lang="en-US" dirty="0"/>
              <a:t>The data (high quality) in the Ansys Granta EduPack platform and the software tools facilitate several outcomes</a:t>
            </a:r>
          </a:p>
          <a:p>
            <a:pPr marL="171450" indent="-171450">
              <a:buFont typeface="Arial" panose="020B0604020202020204" pitchFamily="34" charset="0"/>
              <a:buChar char="•"/>
            </a:pPr>
            <a:r>
              <a:rPr lang="en-US" dirty="0"/>
              <a:t>The links between the products, materials, manufacturing and the designers enable better understanding</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220721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1" i="1" dirty="0"/>
              <a:t>Structure</a:t>
            </a:r>
          </a:p>
          <a:p>
            <a:pPr marL="171450" indent="-171450">
              <a:buFont typeface="Arial" panose="020B0604020202020204" pitchFamily="34" charset="0"/>
              <a:buChar char="•"/>
            </a:pPr>
            <a:r>
              <a:rPr lang="en-US" dirty="0"/>
              <a:t>There are more than 180 products currently in the database, divided into 6 different product families: Interior, Tech, Packaging, Fashion etc.</a:t>
            </a:r>
          </a:p>
          <a:p>
            <a:pPr marL="171450" indent="-171450">
              <a:buFont typeface="Arial" panose="020B0604020202020204" pitchFamily="34" charset="0"/>
              <a:buChar char="•"/>
            </a:pPr>
            <a:r>
              <a:rPr lang="en-US" dirty="0"/>
              <a:t>The products are linked to 4 other data-tables containing information about Materials, Manufacturing processes, Manufacturers and the Designers behind the products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225961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1" dirty="0"/>
              <a:t>The home page</a:t>
            </a:r>
            <a:endParaRPr lang="en-US" dirty="0"/>
          </a:p>
          <a:p>
            <a:pPr marL="171450" indent="-171450">
              <a:buFont typeface="Arial" panose="020B0604020202020204" pitchFamily="34" charset="0"/>
              <a:buChar char="•"/>
            </a:pPr>
            <a:r>
              <a:rPr lang="en-US" dirty="0"/>
              <a:t>When starting the Ansys Granta EduPack software Design database, the home page shows a random selection of clickable product images</a:t>
            </a:r>
          </a:p>
          <a:p>
            <a:pPr marL="171450" indent="-171450">
              <a:buFont typeface="Arial" panose="020B0604020202020204" pitchFamily="34" charset="0"/>
              <a:buChar char="•"/>
            </a:pPr>
            <a:r>
              <a:rPr lang="en-US" dirty="0"/>
              <a:t>These products are organized into 6 different families, or datatables, that can also be explored directly by clicking</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39756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ansys.sharepoint.com/sites/AcademicDevelopmentTeam/Lists/Content%20Development%20Pipeline/AllItems.aspx" TargetMode="External"/><Relationship Id="rId2" Type="http://schemas.openxmlformats.org/officeDocument/2006/relationships/hyperlink" Target="https://ansys-my.sharepoint.com/:f:/r/personal/kaitlin_tyler_ansys_com/Documents/Digital%20Learning%20Content/1.%20AERs/00.%20MARKETING%20REVIEW%20SUBMISSION%20FOLDER?csf=1&amp;web=1&amp;e=VCK0Fc"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5685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2025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9144000" cy="584775"/>
          </a:xfrm>
          <a:prstGeom prst="rect">
            <a:avLst/>
          </a:prstGeom>
          <a:noFill/>
        </p:spPr>
        <p:txBody>
          <a:bodyPr wrap="square">
            <a:spAutoFit/>
          </a:bodyPr>
          <a:lstStyle/>
          <a:p>
            <a:r>
              <a:rPr lang="en-US" sz="3200" dirty="0"/>
              <a:t>Resource Submission Checklist &amp; Process</a:t>
            </a:r>
          </a:p>
        </p:txBody>
      </p:sp>
      <p:grpSp>
        <p:nvGrpSpPr>
          <p:cNvPr id="46" name="Group 45">
            <a:extLst>
              <a:ext uri="{FF2B5EF4-FFF2-40B4-BE49-F238E27FC236}">
                <a16:creationId xmlns:a16="http://schemas.microsoft.com/office/drawing/2014/main" id="{D38A8E9C-12A4-7ED4-C180-3666143E5674}"/>
              </a:ext>
            </a:extLst>
          </p:cNvPr>
          <p:cNvGrpSpPr/>
          <p:nvPr userDrawn="1"/>
        </p:nvGrpSpPr>
        <p:grpSpPr>
          <a:xfrm>
            <a:off x="468573" y="2008728"/>
            <a:ext cx="3505200" cy="369332"/>
            <a:chOff x="533400" y="1115298"/>
            <a:chExt cx="3505200" cy="369332"/>
          </a:xfrm>
        </p:grpSpPr>
        <p:sp>
          <p:nvSpPr>
            <p:cNvPr id="47" name="Rectangle 46">
              <a:extLst>
                <a:ext uri="{FF2B5EF4-FFF2-40B4-BE49-F238E27FC236}">
                  <a16:creationId xmlns:a16="http://schemas.microsoft.com/office/drawing/2014/main" id="{B17A6E40-190B-2212-058B-0C1AA1829582}"/>
                </a:ext>
              </a:extLst>
            </p:cNvPr>
            <p:cNvSpPr/>
            <p:nvPr/>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FC66C7B7-CC7B-3EB2-A5A4-38F2B646F8DC}"/>
                </a:ext>
              </a:extLst>
            </p:cNvPr>
            <p:cNvSpPr txBox="1"/>
            <p:nvPr/>
          </p:nvSpPr>
          <p:spPr>
            <a:xfrm>
              <a:off x="1078900" y="1115298"/>
              <a:ext cx="2959700" cy="369332"/>
            </a:xfrm>
            <a:prstGeom prst="rect">
              <a:avLst/>
            </a:prstGeom>
            <a:noFill/>
          </p:spPr>
          <p:txBody>
            <a:bodyPr wrap="square" rtlCol="0">
              <a:spAutoFit/>
            </a:bodyPr>
            <a:lstStyle/>
            <a:p>
              <a:r>
                <a:rPr lang="en-US" dirty="0"/>
                <a:t>Resource final draft</a:t>
              </a:r>
            </a:p>
          </p:txBody>
        </p:sp>
      </p:grpSp>
      <p:grpSp>
        <p:nvGrpSpPr>
          <p:cNvPr id="49" name="Group 48">
            <a:extLst>
              <a:ext uri="{FF2B5EF4-FFF2-40B4-BE49-F238E27FC236}">
                <a16:creationId xmlns:a16="http://schemas.microsoft.com/office/drawing/2014/main" id="{50E7B9E5-9A29-516E-0BC4-AF3DDB21EA8E}"/>
              </a:ext>
            </a:extLst>
          </p:cNvPr>
          <p:cNvGrpSpPr/>
          <p:nvPr userDrawn="1"/>
        </p:nvGrpSpPr>
        <p:grpSpPr>
          <a:xfrm>
            <a:off x="468573" y="2966086"/>
            <a:ext cx="5480554" cy="584775"/>
            <a:chOff x="533400" y="2981374"/>
            <a:chExt cx="5480554" cy="584775"/>
          </a:xfrm>
        </p:grpSpPr>
        <p:sp>
          <p:nvSpPr>
            <p:cNvPr id="51" name="Rectangle 50">
              <a:extLst>
                <a:ext uri="{FF2B5EF4-FFF2-40B4-BE49-F238E27FC236}">
                  <a16:creationId xmlns:a16="http://schemas.microsoft.com/office/drawing/2014/main" id="{304D57DD-30EB-6AF5-051D-31705F3C7A97}"/>
                </a:ext>
              </a:extLst>
            </p:cNvPr>
            <p:cNvSpPr/>
            <p:nvPr/>
          </p:nvSpPr>
          <p:spPr>
            <a:xfrm>
              <a:off x="533400" y="312136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30702621-5FDF-11A0-51A1-C4B919B7F21F}"/>
                </a:ext>
              </a:extLst>
            </p:cNvPr>
            <p:cNvSpPr txBox="1"/>
            <p:nvPr/>
          </p:nvSpPr>
          <p:spPr>
            <a:xfrm>
              <a:off x="1073054" y="2981374"/>
              <a:ext cx="4940900" cy="584775"/>
            </a:xfrm>
            <a:prstGeom prst="rect">
              <a:avLst/>
            </a:prstGeom>
            <a:noFill/>
          </p:spPr>
          <p:txBody>
            <a:bodyPr wrap="square" rtlCol="0">
              <a:spAutoFit/>
            </a:bodyPr>
            <a:lstStyle/>
            <a:p>
              <a:r>
                <a:rPr lang="en-US" dirty="0"/>
                <a:t>Resource development software files </a:t>
              </a:r>
              <a:br>
                <a:rPr lang="en-US" dirty="0"/>
              </a:br>
              <a:r>
                <a:rPr lang="en-US" sz="1400" dirty="0">
                  <a:solidFill>
                    <a:schemeClr val="bg1">
                      <a:lumMod val="50000"/>
                    </a:schemeClr>
                  </a:solidFill>
                </a:rPr>
                <a:t>(make clear if any should be uploaded with resource document)</a:t>
              </a:r>
              <a:r>
                <a:rPr lang="en-US" sz="1400" dirty="0"/>
                <a:t> </a:t>
              </a:r>
              <a:endParaRPr lang="en-US" dirty="0">
                <a:solidFill>
                  <a:schemeClr val="bg1">
                    <a:lumMod val="50000"/>
                  </a:schemeClr>
                </a:solidFill>
              </a:endParaRPr>
            </a:p>
          </p:txBody>
        </p:sp>
      </p:grpSp>
      <p:grpSp>
        <p:nvGrpSpPr>
          <p:cNvPr id="53" name="Group 52">
            <a:extLst>
              <a:ext uri="{FF2B5EF4-FFF2-40B4-BE49-F238E27FC236}">
                <a16:creationId xmlns:a16="http://schemas.microsoft.com/office/drawing/2014/main" id="{11A9581D-1B18-28F4-ED06-4F450E17480A}"/>
              </a:ext>
            </a:extLst>
          </p:cNvPr>
          <p:cNvGrpSpPr/>
          <p:nvPr userDrawn="1"/>
        </p:nvGrpSpPr>
        <p:grpSpPr>
          <a:xfrm>
            <a:off x="468573" y="3613194"/>
            <a:ext cx="2286000" cy="369332"/>
            <a:chOff x="533400" y="3627060"/>
            <a:chExt cx="2286000" cy="369332"/>
          </a:xfrm>
        </p:grpSpPr>
        <p:sp>
          <p:nvSpPr>
            <p:cNvPr id="54" name="Rectangle 53">
              <a:extLst>
                <a:ext uri="{FF2B5EF4-FFF2-40B4-BE49-F238E27FC236}">
                  <a16:creationId xmlns:a16="http://schemas.microsoft.com/office/drawing/2014/main" id="{049168FB-0DF7-11B7-D7A1-F606575ED0BB}"/>
                </a:ext>
              </a:extLst>
            </p:cNvPr>
            <p:cNvSpPr/>
            <p:nvPr/>
          </p:nvSpPr>
          <p:spPr>
            <a:xfrm>
              <a:off x="533400" y="3657034"/>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a:extLst>
                <a:ext uri="{FF2B5EF4-FFF2-40B4-BE49-F238E27FC236}">
                  <a16:creationId xmlns:a16="http://schemas.microsoft.com/office/drawing/2014/main" id="{460B5F0D-BE7C-331B-A066-7D63F511BA7E}"/>
                </a:ext>
              </a:extLst>
            </p:cNvPr>
            <p:cNvSpPr txBox="1"/>
            <p:nvPr/>
          </p:nvSpPr>
          <p:spPr>
            <a:xfrm>
              <a:off x="1078900" y="3627060"/>
              <a:ext cx="1740500" cy="369332"/>
            </a:xfrm>
            <a:prstGeom prst="rect">
              <a:avLst/>
            </a:prstGeom>
            <a:noFill/>
          </p:spPr>
          <p:txBody>
            <a:bodyPr wrap="square" rtlCol="0">
              <a:spAutoFit/>
            </a:bodyPr>
            <a:lstStyle/>
            <a:p>
              <a:r>
                <a:rPr lang="en-US" dirty="0"/>
                <a:t>Webpage image</a:t>
              </a:r>
              <a:endParaRPr lang="en-US" dirty="0">
                <a:solidFill>
                  <a:schemeClr val="bg1">
                    <a:lumMod val="50000"/>
                  </a:schemeClr>
                </a:solidFill>
              </a:endParaRPr>
            </a:p>
          </p:txBody>
        </p:sp>
      </p:grpSp>
      <p:grpSp>
        <p:nvGrpSpPr>
          <p:cNvPr id="56" name="Group 55">
            <a:extLst>
              <a:ext uri="{FF2B5EF4-FFF2-40B4-BE49-F238E27FC236}">
                <a16:creationId xmlns:a16="http://schemas.microsoft.com/office/drawing/2014/main" id="{E207857D-BAEF-8CEC-9A64-0BF09E4C47A9}"/>
              </a:ext>
            </a:extLst>
          </p:cNvPr>
          <p:cNvGrpSpPr/>
          <p:nvPr userDrawn="1"/>
        </p:nvGrpSpPr>
        <p:grpSpPr>
          <a:xfrm>
            <a:off x="468573" y="4682836"/>
            <a:ext cx="4876800" cy="369332"/>
            <a:chOff x="533400" y="4659868"/>
            <a:chExt cx="4876800" cy="369332"/>
          </a:xfrm>
        </p:grpSpPr>
        <p:sp>
          <p:nvSpPr>
            <p:cNvPr id="57" name="Rectangle 56">
              <a:extLst>
                <a:ext uri="{FF2B5EF4-FFF2-40B4-BE49-F238E27FC236}">
                  <a16:creationId xmlns:a16="http://schemas.microsoft.com/office/drawing/2014/main" id="{C477D265-6D03-A75F-F36A-D9D3AD81D1EC}"/>
                </a:ext>
              </a:extLst>
            </p:cNvPr>
            <p:cNvSpPr/>
            <p:nvPr/>
          </p:nvSpPr>
          <p:spPr>
            <a:xfrm>
              <a:off x="533400" y="468757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DDBD2DE5-7ADC-9B87-F7E9-7816CC4CD2FC}"/>
                </a:ext>
              </a:extLst>
            </p:cNvPr>
            <p:cNvSpPr txBox="1"/>
            <p:nvPr/>
          </p:nvSpPr>
          <p:spPr>
            <a:xfrm>
              <a:off x="1078900" y="4659868"/>
              <a:ext cx="4331300" cy="369332"/>
            </a:xfrm>
            <a:prstGeom prst="rect">
              <a:avLst/>
            </a:prstGeom>
            <a:noFill/>
          </p:spPr>
          <p:txBody>
            <a:bodyPr wrap="square" rtlCol="0">
              <a:spAutoFit/>
            </a:bodyPr>
            <a:lstStyle/>
            <a:p>
              <a:r>
                <a:rPr lang="en-US" dirty="0"/>
                <a:t>Completed Marketing content document</a:t>
              </a:r>
            </a:p>
          </p:txBody>
        </p:sp>
      </p:grpSp>
      <p:grpSp>
        <p:nvGrpSpPr>
          <p:cNvPr id="59" name="Group 58">
            <a:extLst>
              <a:ext uri="{FF2B5EF4-FFF2-40B4-BE49-F238E27FC236}">
                <a16:creationId xmlns:a16="http://schemas.microsoft.com/office/drawing/2014/main" id="{6A2DF809-2E23-6342-6A4F-49B1267C68AF}"/>
              </a:ext>
            </a:extLst>
          </p:cNvPr>
          <p:cNvGrpSpPr/>
          <p:nvPr userDrawn="1"/>
        </p:nvGrpSpPr>
        <p:grpSpPr>
          <a:xfrm>
            <a:off x="462727" y="4148016"/>
            <a:ext cx="3053846" cy="369332"/>
            <a:chOff x="527554" y="4126468"/>
            <a:chExt cx="3053846" cy="369332"/>
          </a:xfrm>
        </p:grpSpPr>
        <p:sp>
          <p:nvSpPr>
            <p:cNvPr id="60" name="Rectangle 59">
              <a:extLst>
                <a:ext uri="{FF2B5EF4-FFF2-40B4-BE49-F238E27FC236}">
                  <a16:creationId xmlns:a16="http://schemas.microsoft.com/office/drawing/2014/main" id="{ACBE5440-0725-4562-AE15-F4B63E227F13}"/>
                </a:ext>
              </a:extLst>
            </p:cNvPr>
            <p:cNvSpPr/>
            <p:nvPr/>
          </p:nvSpPr>
          <p:spPr>
            <a:xfrm>
              <a:off x="527554" y="415644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80357AA4-7044-478C-0D71-7B9C2C6E6198}"/>
                </a:ext>
              </a:extLst>
            </p:cNvPr>
            <p:cNvSpPr txBox="1"/>
            <p:nvPr/>
          </p:nvSpPr>
          <p:spPr>
            <a:xfrm>
              <a:off x="1073054" y="4126468"/>
              <a:ext cx="2508346" cy="369332"/>
            </a:xfrm>
            <a:prstGeom prst="rect">
              <a:avLst/>
            </a:prstGeom>
            <a:noFill/>
          </p:spPr>
          <p:txBody>
            <a:bodyPr wrap="square" rtlCol="0">
              <a:spAutoFit/>
            </a:bodyPr>
            <a:lstStyle/>
            <a:p>
              <a:r>
                <a:rPr lang="en-US" dirty="0"/>
                <a:t>Webpage thumbnail</a:t>
              </a:r>
              <a:endParaRPr lang="en-US" dirty="0">
                <a:solidFill>
                  <a:schemeClr val="bg1">
                    <a:lumMod val="50000"/>
                  </a:schemeClr>
                </a:solidFill>
              </a:endParaRPr>
            </a:p>
          </p:txBody>
        </p:sp>
      </p:grpSp>
      <p:grpSp>
        <p:nvGrpSpPr>
          <p:cNvPr id="62" name="Group 61">
            <a:extLst>
              <a:ext uri="{FF2B5EF4-FFF2-40B4-BE49-F238E27FC236}">
                <a16:creationId xmlns:a16="http://schemas.microsoft.com/office/drawing/2014/main" id="{2B5C0236-FDCE-B566-20A0-E963B5BE3C57}"/>
              </a:ext>
            </a:extLst>
          </p:cNvPr>
          <p:cNvGrpSpPr/>
          <p:nvPr userDrawn="1"/>
        </p:nvGrpSpPr>
        <p:grpSpPr>
          <a:xfrm>
            <a:off x="462727" y="2543550"/>
            <a:ext cx="5181600" cy="369332"/>
            <a:chOff x="527554" y="1613590"/>
            <a:chExt cx="5181600" cy="369332"/>
          </a:xfrm>
        </p:grpSpPr>
        <p:sp>
          <p:nvSpPr>
            <p:cNvPr id="63" name="Rectangle 62">
              <a:extLst>
                <a:ext uri="{FF2B5EF4-FFF2-40B4-BE49-F238E27FC236}">
                  <a16:creationId xmlns:a16="http://schemas.microsoft.com/office/drawing/2014/main" id="{512B41CD-F9C9-BEC8-A055-9A8341B426FB}"/>
                </a:ext>
              </a:extLst>
            </p:cNvPr>
            <p:cNvSpPr/>
            <p:nvPr/>
          </p:nvSpPr>
          <p:spPr>
            <a:xfrm>
              <a:off x="527554" y="164129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TextBox 63">
              <a:extLst>
                <a:ext uri="{FF2B5EF4-FFF2-40B4-BE49-F238E27FC236}">
                  <a16:creationId xmlns:a16="http://schemas.microsoft.com/office/drawing/2014/main" id="{DE124438-81B7-C3DD-5DD6-D85DB2B5C82E}"/>
                </a:ext>
              </a:extLst>
            </p:cNvPr>
            <p:cNvSpPr txBox="1"/>
            <p:nvPr/>
          </p:nvSpPr>
          <p:spPr>
            <a:xfrm>
              <a:off x="1073054" y="1613590"/>
              <a:ext cx="4636100" cy="369332"/>
            </a:xfrm>
            <a:prstGeom prst="rect">
              <a:avLst/>
            </a:prstGeom>
            <a:noFill/>
          </p:spPr>
          <p:txBody>
            <a:bodyPr wrap="square" rtlCol="0">
              <a:spAutoFit/>
            </a:bodyPr>
            <a:lstStyle/>
            <a:p>
              <a:r>
                <a:rPr lang="en-US" dirty="0"/>
                <a:t>Resource image files </a:t>
              </a:r>
              <a:r>
                <a:rPr lang="en-US" sz="1400" dirty="0">
                  <a:solidFill>
                    <a:schemeClr val="bg1">
                      <a:lumMod val="50000"/>
                    </a:schemeClr>
                  </a:solidFill>
                </a:rPr>
                <a:t>(saved as individual image files)</a:t>
              </a:r>
              <a:endParaRPr lang="en-US" dirty="0">
                <a:solidFill>
                  <a:schemeClr val="bg1">
                    <a:lumMod val="50000"/>
                  </a:schemeClr>
                </a:solidFill>
              </a:endParaRPr>
            </a:p>
          </p:txBody>
        </p:sp>
      </p:grpSp>
      <p:sp>
        <p:nvSpPr>
          <p:cNvPr id="65" name="TextBox 64">
            <a:extLst>
              <a:ext uri="{FF2B5EF4-FFF2-40B4-BE49-F238E27FC236}">
                <a16:creationId xmlns:a16="http://schemas.microsoft.com/office/drawing/2014/main" id="{BFBB3727-3036-A630-B788-3ACAD34DCCF2}"/>
              </a:ext>
            </a:extLst>
          </p:cNvPr>
          <p:cNvSpPr txBox="1"/>
          <p:nvPr userDrawn="1"/>
        </p:nvSpPr>
        <p:spPr>
          <a:xfrm>
            <a:off x="316172" y="1336294"/>
            <a:ext cx="4800600" cy="461665"/>
          </a:xfrm>
          <a:prstGeom prst="rect">
            <a:avLst/>
          </a:prstGeom>
          <a:noFill/>
        </p:spPr>
        <p:txBody>
          <a:bodyPr wrap="square" rtlCol="0">
            <a:spAutoFit/>
          </a:bodyPr>
          <a:lstStyle/>
          <a:p>
            <a:r>
              <a:rPr lang="en-US" sz="2400" b="1" dirty="0"/>
              <a:t>Submission Checklist</a:t>
            </a:r>
          </a:p>
        </p:txBody>
      </p:sp>
      <p:sp>
        <p:nvSpPr>
          <p:cNvPr id="66" name="TextBox 65">
            <a:extLst>
              <a:ext uri="{FF2B5EF4-FFF2-40B4-BE49-F238E27FC236}">
                <a16:creationId xmlns:a16="http://schemas.microsoft.com/office/drawing/2014/main" id="{7311843B-6C86-FA4E-224E-5636CD47B497}"/>
              </a:ext>
            </a:extLst>
          </p:cNvPr>
          <p:cNvSpPr txBox="1"/>
          <p:nvPr userDrawn="1"/>
        </p:nvSpPr>
        <p:spPr>
          <a:xfrm>
            <a:off x="6564572" y="1336294"/>
            <a:ext cx="5398827" cy="461665"/>
          </a:xfrm>
          <a:prstGeom prst="rect">
            <a:avLst/>
          </a:prstGeom>
          <a:noFill/>
        </p:spPr>
        <p:txBody>
          <a:bodyPr wrap="square" rtlCol="0">
            <a:spAutoFit/>
          </a:bodyPr>
          <a:lstStyle/>
          <a:p>
            <a:r>
              <a:rPr lang="en-US" sz="2400" b="1" dirty="0"/>
              <a:t>Submission Process </a:t>
            </a:r>
          </a:p>
        </p:txBody>
      </p:sp>
      <p:sp>
        <p:nvSpPr>
          <p:cNvPr id="67" name="TextBox 66">
            <a:extLst>
              <a:ext uri="{FF2B5EF4-FFF2-40B4-BE49-F238E27FC236}">
                <a16:creationId xmlns:a16="http://schemas.microsoft.com/office/drawing/2014/main" id="{9C253D1A-C7DC-E4EE-81E9-EB3D351E2048}"/>
              </a:ext>
            </a:extLst>
          </p:cNvPr>
          <p:cNvSpPr txBox="1"/>
          <p:nvPr userDrawn="1"/>
        </p:nvSpPr>
        <p:spPr>
          <a:xfrm>
            <a:off x="6640773" y="1981200"/>
            <a:ext cx="5181600" cy="3139321"/>
          </a:xfrm>
          <a:prstGeom prst="rect">
            <a:avLst/>
          </a:prstGeom>
          <a:noFill/>
        </p:spPr>
        <p:txBody>
          <a:bodyPr wrap="square" rtlCol="0">
            <a:spAutoFit/>
          </a:bodyPr>
          <a:lstStyle/>
          <a:p>
            <a:pPr marL="342900" indent="-342900">
              <a:buAutoNum type="arabicPeriod"/>
            </a:pPr>
            <a:r>
              <a:rPr lang="en-US" dirty="0"/>
              <a:t>Upload contents of checklist to </a:t>
            </a:r>
            <a:br>
              <a:rPr lang="en-US" dirty="0"/>
            </a:br>
            <a:r>
              <a:rPr lang="en-US" dirty="0">
                <a:hlinkClick r:id="rId2"/>
              </a:rPr>
              <a:t>Marketing Review Submission Folder</a:t>
            </a: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Create a subfolder for your resource</a:t>
            </a:r>
            <a:r>
              <a:rPr lang="en-US" dirty="0">
                <a:sym typeface="Wingdings" panose="05000000000000000000" pitchFamily="2" charset="2"/>
              </a:rPr>
              <a:t> unique name identifier</a:t>
            </a:r>
          </a:p>
          <a:p>
            <a:pPr marL="342900" indent="-342900">
              <a:buAutoNum type="arabicPeriod"/>
            </a:pPr>
            <a:endParaRPr lang="en-US" dirty="0">
              <a:sym typeface="Wingdings" panose="05000000000000000000" pitchFamily="2" charset="2"/>
            </a:endParaRPr>
          </a:p>
          <a:p>
            <a:pPr marL="342900" indent="-342900">
              <a:buAutoNum type="arabicPeriod"/>
            </a:pPr>
            <a:r>
              <a:rPr lang="en-US" dirty="0">
                <a:sym typeface="Wingdings" panose="05000000000000000000" pitchFamily="2" charset="2"/>
              </a:rPr>
              <a:t>Change </a:t>
            </a:r>
            <a:r>
              <a:rPr lang="en-US" dirty="0">
                <a:sym typeface="Wingdings" panose="05000000000000000000" pitchFamily="2" charset="2"/>
                <a:hlinkClick r:id="rId3"/>
              </a:rPr>
              <a:t>Resource Pipeline Status </a:t>
            </a:r>
            <a:r>
              <a:rPr lang="en-US" dirty="0">
                <a:sym typeface="Wingdings" panose="05000000000000000000" pitchFamily="2" charset="2"/>
              </a:rPr>
              <a:t>from </a:t>
            </a:r>
            <a:br>
              <a:rPr lang="en-US" dirty="0">
                <a:sym typeface="Wingdings" panose="05000000000000000000" pitchFamily="2" charset="2"/>
              </a:rPr>
            </a:br>
            <a:r>
              <a:rPr lang="en-US" dirty="0">
                <a:sym typeface="Wingdings" panose="05000000000000000000" pitchFamily="2" charset="2"/>
              </a:rPr>
              <a:t>3. Technical Review to 2. Marketing Review</a:t>
            </a:r>
          </a:p>
          <a:p>
            <a:pPr marL="800100" lvl="1" indent="-342900">
              <a:buFont typeface="Arial" panose="020B0604020202020204" pitchFamily="34" charset="0"/>
              <a:buChar char="•"/>
            </a:pPr>
            <a:endParaRPr lang="en-US" dirty="0">
              <a:sym typeface="Wingdings" panose="05000000000000000000" pitchFamily="2" charset="2"/>
            </a:endParaRPr>
          </a:p>
          <a:p>
            <a:pPr marL="800100" lvl="1" indent="-342900">
              <a:buFont typeface="Arial" panose="020B0604020202020204" pitchFamily="34" charset="0"/>
              <a:buChar char="•"/>
            </a:pPr>
            <a:r>
              <a:rPr lang="en-US" dirty="0">
                <a:sym typeface="Wingdings" panose="05000000000000000000" pitchFamily="2" charset="2"/>
              </a:rPr>
              <a:t>Sends automated email to Kaitlin &amp; Kylie that content is ready for review</a:t>
            </a:r>
            <a:endParaRPr lang="en-US" dirty="0"/>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DDD0D-54CB-CEA3-0BD7-DB5F45703C63}"/>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11658600" y="6324600"/>
            <a:ext cx="368300" cy="238960"/>
          </a:xfrm>
          <a:prstGeom prst="rect">
            <a:avLst/>
          </a:prstGeom>
        </p:spPr>
        <p:txBody>
          <a:bodyPr vert="horz" lIns="91440" tIns="45720" rIns="91440" bIns="45720" rtlCol="0" anchor="ctr"/>
          <a:lstStyle>
            <a:lvl1pPr algn="l">
              <a:defRPr sz="700" b="0" i="0">
                <a:solidFill>
                  <a:schemeClr val="bg1"/>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5410200" y="6611779"/>
            <a:ext cx="1371600" cy="246221"/>
          </a:xfrm>
          <a:prstGeom prst="rect">
            <a:avLst/>
          </a:prstGeom>
          <a:noFill/>
        </p:spPr>
        <p:txBody>
          <a:bodyPr wrap="square" rtlCol="0">
            <a:spAutoFit/>
          </a:bodyPr>
          <a:lstStyle/>
          <a:p>
            <a:r>
              <a:rPr lang="en-US" sz="1000" dirty="0">
                <a:solidFill>
                  <a:schemeClr val="tx2"/>
                </a:solidFill>
              </a:rPr>
              <a:t>©2025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5" r:id="rId6"/>
    <p:sldLayoutId id="2147483734" r:id="rId7"/>
    <p:sldLayoutId id="2147483663" r:id="rId8"/>
    <p:sldLayoutId id="2147483729" r:id="rId9"/>
    <p:sldLayoutId id="2147483730" r:id="rId10"/>
    <p:sldLayoutId id="2147483731" r:id="rId11"/>
    <p:sldLayoutId id="2147483727" r:id="rId12"/>
    <p:sldLayoutId id="2147483726" r:id="rId13"/>
    <p:sldLayoutId id="2147483736" r:id="rId14"/>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33.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s://www.ansys.com/academic/educators/education-resources/paper-the-design-database?utm_campaign=academic&amp;utm_medium=referral&amp;utm_source=education-resource&amp;utm_content=partner_cross-bu_educator-resource-link_case-study_download_na_en_global&amp;campaignID=7013g000000gv7hAA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33.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69.png"/><Relationship Id="rId7" Type="http://schemas.microsoft.com/office/2007/relationships/hdphoto" Target="../media/hdphoto2.wdp"/><Relationship Id="rId12" Type="http://schemas.openxmlformats.org/officeDocument/2006/relationships/image" Target="../media/image74.png"/><Relationship Id="rId17" Type="http://schemas.openxmlformats.org/officeDocument/2006/relationships/image" Target="../media/image77.png"/><Relationship Id="rId2" Type="http://schemas.openxmlformats.org/officeDocument/2006/relationships/notesSlide" Target="../notesSlides/notesSlide23.xml"/><Relationship Id="rId16" Type="http://schemas.openxmlformats.org/officeDocument/2006/relationships/image" Target="../media/image76.png"/><Relationship Id="rId20" Type="http://schemas.microsoft.com/office/2007/relationships/hdphoto" Target="../media/hdphoto8.wdp"/><Relationship Id="rId1" Type="http://schemas.openxmlformats.org/officeDocument/2006/relationships/slideLayout" Target="../slideLayouts/slideLayout5.xml"/><Relationship Id="rId6" Type="http://schemas.openxmlformats.org/officeDocument/2006/relationships/image" Target="../media/image71.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3.png"/><Relationship Id="rId19" Type="http://schemas.openxmlformats.org/officeDocument/2006/relationships/image" Target="../media/image78.png"/><Relationship Id="rId4" Type="http://schemas.openxmlformats.org/officeDocument/2006/relationships/image" Target="../media/image70.png"/><Relationship Id="rId9" Type="http://schemas.microsoft.com/office/2007/relationships/hdphoto" Target="../media/hdphoto3.wdp"/><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image" Target="../media/image107.wm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oleObject" Target="../embeddings/oleObject2.bin"/><Relationship Id="rId5" Type="http://schemas.openxmlformats.org/officeDocument/2006/relationships/image" Target="../media/image106.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g"/></Relationships>
</file>

<file path=ppt/slides/_rels/slide36.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gif"/><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GB" sz="3200" b="1" dirty="0"/>
              <a:t>The Design database</a:t>
            </a:r>
            <a:br>
              <a:rPr lang="en-GB" sz="3200" b="1" dirty="0"/>
            </a:br>
            <a:r>
              <a:rPr lang="en-GB" sz="3200" b="1" dirty="0"/>
              <a:t>for products</a:t>
            </a:r>
            <a:endParaRPr lang="en-US" sz="3200" b="1"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1143000"/>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Mike Ashby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Department of Engineering,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University of Cambridge</a:t>
            </a:r>
            <a:endParaRPr kumimoji="0" lang="en-US"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endParaRPr lang="en-US" dirty="0">
              <a:solidFill>
                <a:schemeClr val="accent3"/>
              </a:solidFill>
            </a:endParaRPr>
          </a:p>
        </p:txBody>
      </p:sp>
      <p:pic>
        <p:nvPicPr>
          <p:cNvPr id="4" name="Picture 3">
            <a:extLst>
              <a:ext uri="{FF2B5EF4-FFF2-40B4-BE49-F238E27FC236}">
                <a16:creationId xmlns:a16="http://schemas.microsoft.com/office/drawing/2014/main" id="{6C4C85B1-466F-420C-B5F6-609D92D8CA41}"/>
              </a:ext>
            </a:extLst>
          </p:cNvPr>
          <p:cNvPicPr/>
          <p:nvPr/>
        </p:nvPicPr>
        <p:blipFill>
          <a:blip r:embed="rId3">
            <a:extLst>
              <a:ext uri="{28A0092B-C50C-407E-A947-70E740481C1C}">
                <a14:useLocalDpi xmlns:a14="http://schemas.microsoft.com/office/drawing/2010/main" val="0"/>
              </a:ext>
            </a:extLst>
          </a:blip>
          <a:stretch>
            <a:fillRect/>
          </a:stretch>
        </p:blipFill>
        <p:spPr>
          <a:xfrm>
            <a:off x="6324600" y="926622"/>
            <a:ext cx="4595926" cy="3636331"/>
          </a:xfrm>
          <a:prstGeom prst="rect">
            <a:avLst/>
          </a:prstGeom>
        </p:spPr>
      </p:pic>
    </p:spTree>
    <p:extLst>
      <p:ext uri="{BB962C8B-B14F-4D97-AF65-F5344CB8AC3E}">
        <p14:creationId xmlns:p14="http://schemas.microsoft.com/office/powerpoint/2010/main" val="192230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j-lt"/>
                <a:cs typeface="Arial" panose="020B0604020202020204" pitchFamily="34" charset="0"/>
              </a:rPr>
              <a:t>Product datasheet</a:t>
            </a:r>
            <a:endParaRPr lang="en-US" dirty="0">
              <a:latin typeface="+mj-lt"/>
            </a:endParaRPr>
          </a:p>
        </p:txBody>
      </p:sp>
      <p:sp>
        <p:nvSpPr>
          <p:cNvPr id="4" name="Rectangle 3">
            <a:extLst>
              <a:ext uri="{FF2B5EF4-FFF2-40B4-BE49-F238E27FC236}">
                <a16:creationId xmlns:a16="http://schemas.microsoft.com/office/drawing/2014/main" id="{89D3F6D7-1CAD-46BD-9968-BCCC09DC7F34}"/>
              </a:ext>
            </a:extLst>
          </p:cNvPr>
          <p:cNvSpPr/>
          <p:nvPr/>
        </p:nvSpPr>
        <p:spPr bwMode="auto">
          <a:xfrm>
            <a:off x="1965448" y="4005064"/>
            <a:ext cx="8261104" cy="34910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5" name="Rectangle 4">
            <a:extLst>
              <a:ext uri="{FF2B5EF4-FFF2-40B4-BE49-F238E27FC236}">
                <a16:creationId xmlns:a16="http://schemas.microsoft.com/office/drawing/2014/main" id="{28773BD6-8EF9-4D9B-BFC6-6114777E4E53}"/>
              </a:ext>
            </a:extLst>
          </p:cNvPr>
          <p:cNvSpPr/>
          <p:nvPr/>
        </p:nvSpPr>
        <p:spPr bwMode="auto">
          <a:xfrm>
            <a:off x="1965448" y="2872990"/>
            <a:ext cx="8261104" cy="79092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6" name="Rectangle 5">
            <a:extLst>
              <a:ext uri="{FF2B5EF4-FFF2-40B4-BE49-F238E27FC236}">
                <a16:creationId xmlns:a16="http://schemas.microsoft.com/office/drawing/2014/main" id="{E42ACF5A-5AB3-4D64-96E5-A790CF012CA7}"/>
              </a:ext>
            </a:extLst>
          </p:cNvPr>
          <p:cNvSpPr/>
          <p:nvPr/>
        </p:nvSpPr>
        <p:spPr bwMode="auto">
          <a:xfrm>
            <a:off x="4166641" y="1568509"/>
            <a:ext cx="3177338" cy="36933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GB" b="1"/>
          </a:p>
        </p:txBody>
      </p:sp>
      <p:sp>
        <p:nvSpPr>
          <p:cNvPr id="7" name="Rectangle 6">
            <a:extLst>
              <a:ext uri="{FF2B5EF4-FFF2-40B4-BE49-F238E27FC236}">
                <a16:creationId xmlns:a16="http://schemas.microsoft.com/office/drawing/2014/main" id="{EA2D8C8F-514D-4675-AD0E-A8B2A6A7CC11}"/>
              </a:ext>
            </a:extLst>
          </p:cNvPr>
          <p:cNvSpPr/>
          <p:nvPr/>
        </p:nvSpPr>
        <p:spPr>
          <a:xfrm>
            <a:off x="1965448" y="814991"/>
            <a:ext cx="4953000" cy="701731"/>
          </a:xfrm>
          <a:prstGeom prst="rect">
            <a:avLst/>
          </a:prstGeom>
        </p:spPr>
        <p:txBody>
          <a:bodyPr>
            <a:spAutoFit/>
          </a:bodyPr>
          <a:lstStyle/>
          <a:p>
            <a:pPr>
              <a:lnSpc>
                <a:spcPct val="115000"/>
              </a:lnSpc>
              <a:spcAft>
                <a:spcPts val="0"/>
              </a:spcAft>
            </a:pPr>
            <a:r>
              <a:rPr lang="en-GB" b="1" dirty="0">
                <a:latin typeface="Tahoma" panose="020B0604030504040204" pitchFamily="34" charset="0"/>
                <a:ea typeface="Calibri" panose="020F0502020204030204" pitchFamily="34" charset="0"/>
                <a:cs typeface="Times New Roman" panose="02020603050405020304" pitchFamily="18" charset="0"/>
              </a:rPr>
              <a:t>iMac G3</a:t>
            </a:r>
          </a:p>
          <a:p>
            <a:pPr>
              <a:lnSpc>
                <a:spcPct val="115000"/>
              </a:lnSpc>
              <a:spcAft>
                <a:spcPts val="0"/>
              </a:spcAft>
            </a:pPr>
            <a:r>
              <a:rPr lang="en-GB" sz="1400" dirty="0">
                <a:latin typeface="Tahoma" panose="020B0604030504040204" pitchFamily="34" charset="0"/>
                <a:ea typeface="Calibri" panose="020F0502020204030204" pitchFamily="34" charset="0"/>
                <a:cs typeface="Times New Roman" panose="02020603050405020304" pitchFamily="18" charset="0"/>
              </a:rPr>
              <a:t>by Jonathan </a:t>
            </a:r>
            <a:r>
              <a:rPr lang="en-GB" sz="1400" dirty="0" err="1">
                <a:latin typeface="Tahoma" panose="020B0604030504040204" pitchFamily="34" charset="0"/>
                <a:ea typeface="Calibri" panose="020F0502020204030204" pitchFamily="34" charset="0"/>
                <a:cs typeface="Times New Roman" panose="02020603050405020304" pitchFamily="18" charset="0"/>
              </a:rPr>
              <a:t>Ive</a:t>
            </a:r>
            <a:r>
              <a:rPr lang="en-GB" sz="1400" dirty="0">
                <a:latin typeface="Tahoma" panose="020B0604030504040204" pitchFamily="34" charset="0"/>
                <a:ea typeface="Calibri" panose="020F0502020204030204" pitchFamily="34" charset="0"/>
                <a:cs typeface="Times New Roman" panose="02020603050405020304" pitchFamily="18" charset="0"/>
              </a:rPr>
              <a:t> for Apple</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F91B36E-63EB-446D-A4E9-1FE822194728}"/>
              </a:ext>
            </a:extLst>
          </p:cNvPr>
          <p:cNvSpPr/>
          <p:nvPr/>
        </p:nvSpPr>
        <p:spPr>
          <a:xfrm>
            <a:off x="1965449" y="1568510"/>
            <a:ext cx="950901" cy="307777"/>
          </a:xfrm>
          <a:prstGeom prst="rect">
            <a:avLst/>
          </a:prstGeom>
        </p:spPr>
        <p:txBody>
          <a:bodyPr wrap="none">
            <a:spAutoFit/>
          </a:bodyPr>
          <a:lstStyle/>
          <a:p>
            <a:r>
              <a:rPr lang="en-GB" sz="1400" b="1" dirty="0">
                <a:latin typeface="Arial" panose="020B0604020202020204" pitchFamily="34" charset="0"/>
                <a:ea typeface="Calibri" panose="020F0502020204030204" pitchFamily="34" charset="0"/>
              </a:rPr>
              <a:t>Designer</a:t>
            </a:r>
            <a:endParaRPr lang="en-GB" sz="1400" b="1" dirty="0"/>
          </a:p>
        </p:txBody>
      </p:sp>
      <p:sp>
        <p:nvSpPr>
          <p:cNvPr id="9" name="Rectangle 8">
            <a:extLst>
              <a:ext uri="{FF2B5EF4-FFF2-40B4-BE49-F238E27FC236}">
                <a16:creationId xmlns:a16="http://schemas.microsoft.com/office/drawing/2014/main" id="{3B1F77A2-0803-4399-8104-60F182ACAB07}"/>
              </a:ext>
            </a:extLst>
          </p:cNvPr>
          <p:cNvSpPr/>
          <p:nvPr/>
        </p:nvSpPr>
        <p:spPr>
          <a:xfrm>
            <a:off x="1965448" y="1876025"/>
            <a:ext cx="1317990" cy="307777"/>
          </a:xfrm>
          <a:prstGeom prst="rect">
            <a:avLst/>
          </a:prstGeom>
        </p:spPr>
        <p:txBody>
          <a:bodyPr wrap="none">
            <a:spAutoFit/>
          </a:bodyPr>
          <a:lstStyle/>
          <a:p>
            <a:r>
              <a:rPr lang="en-GB" sz="1400" b="1" dirty="0">
                <a:latin typeface="Arial" panose="020B0604020202020204" pitchFamily="34" charset="0"/>
                <a:ea typeface="Calibri" panose="020F0502020204030204" pitchFamily="34" charset="0"/>
              </a:rPr>
              <a:t>Manufacturer</a:t>
            </a:r>
            <a:endParaRPr lang="en-GB" sz="1400" b="1" dirty="0"/>
          </a:p>
        </p:txBody>
      </p:sp>
      <p:sp>
        <p:nvSpPr>
          <p:cNvPr id="10" name="Rectangle 9">
            <a:extLst>
              <a:ext uri="{FF2B5EF4-FFF2-40B4-BE49-F238E27FC236}">
                <a16:creationId xmlns:a16="http://schemas.microsoft.com/office/drawing/2014/main" id="{F6606355-D2C4-43C9-836F-FA227373B4DC}"/>
              </a:ext>
            </a:extLst>
          </p:cNvPr>
          <p:cNvSpPr/>
          <p:nvPr/>
        </p:nvSpPr>
        <p:spPr>
          <a:xfrm>
            <a:off x="4308598" y="1561545"/>
            <a:ext cx="1258678" cy="324128"/>
          </a:xfrm>
          <a:prstGeom prst="rect">
            <a:avLst/>
          </a:prstGeom>
        </p:spPr>
        <p:txBody>
          <a:bodyPr wrap="none">
            <a:spAutoFit/>
          </a:bodyPr>
          <a:lstStyle/>
          <a:p>
            <a:pPr marL="3616960" indent="-3616960">
              <a:lnSpc>
                <a:spcPct val="115000"/>
              </a:lnSpc>
              <a:spcAft>
                <a:spcPts val="0"/>
              </a:spcAft>
              <a:tabLst>
                <a:tab pos="3616960" algn="l"/>
              </a:tabLst>
            </a:pPr>
            <a:r>
              <a:rPr lang="en-GB" sz="1400" dirty="0">
                <a:latin typeface="Arial" panose="020B0604020202020204" pitchFamily="34" charset="0"/>
                <a:ea typeface="Calibri" panose="020F0502020204030204" pitchFamily="34" charset="0"/>
                <a:cs typeface="Times New Roman" panose="02020603050405020304" pitchFamily="18" charset="0"/>
              </a:rPr>
              <a:t>Jonathan </a:t>
            </a:r>
            <a:r>
              <a:rPr lang="en-GB" sz="1400" dirty="0" err="1">
                <a:latin typeface="Arial" panose="020B0604020202020204" pitchFamily="34" charset="0"/>
                <a:ea typeface="Calibri" panose="020F0502020204030204" pitchFamily="34" charset="0"/>
                <a:cs typeface="Times New Roman" panose="02020603050405020304" pitchFamily="18" charset="0"/>
              </a:rPr>
              <a:t>Ive</a:t>
            </a:r>
            <a:r>
              <a:rPr lang="en-GB" sz="1400" dirty="0">
                <a:latin typeface="Arial" panose="020B060402020202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DDBB8DF-F8E2-42A6-9059-B3067ABC04AD}"/>
              </a:ext>
            </a:extLst>
          </p:cNvPr>
          <p:cNvSpPr/>
          <p:nvPr/>
        </p:nvSpPr>
        <p:spPr>
          <a:xfrm>
            <a:off x="4308599" y="1874668"/>
            <a:ext cx="643125" cy="307777"/>
          </a:xfrm>
          <a:prstGeom prst="rect">
            <a:avLst/>
          </a:prstGeom>
        </p:spPr>
        <p:txBody>
          <a:bodyPr wrap="none">
            <a:spAutoFit/>
          </a:bodyPr>
          <a:lstStyle/>
          <a:p>
            <a:r>
              <a:rPr lang="en-GB" sz="1400" dirty="0">
                <a:latin typeface="Arial" panose="020B0604020202020204" pitchFamily="34" charset="0"/>
                <a:ea typeface="Calibri" panose="020F0502020204030204" pitchFamily="34" charset="0"/>
              </a:rPr>
              <a:t>Apple</a:t>
            </a:r>
            <a:endParaRPr lang="en-GB" sz="1400" dirty="0"/>
          </a:p>
        </p:txBody>
      </p:sp>
      <p:sp>
        <p:nvSpPr>
          <p:cNvPr id="12" name="Rectangle 11">
            <a:extLst>
              <a:ext uri="{FF2B5EF4-FFF2-40B4-BE49-F238E27FC236}">
                <a16:creationId xmlns:a16="http://schemas.microsoft.com/office/drawing/2014/main" id="{4F073CD9-32F8-45D7-8BBB-FF05A67E88A3}"/>
              </a:ext>
            </a:extLst>
          </p:cNvPr>
          <p:cNvSpPr/>
          <p:nvPr/>
        </p:nvSpPr>
        <p:spPr>
          <a:xfrm>
            <a:off x="4308598" y="2126962"/>
            <a:ext cx="1747594" cy="375552"/>
          </a:xfrm>
          <a:prstGeom prst="rect">
            <a:avLst/>
          </a:prstGeom>
        </p:spPr>
        <p:txBody>
          <a:bodyPr wrap="none">
            <a:spAutoFit/>
          </a:bodyPr>
          <a:lstStyle/>
          <a:p>
            <a:pPr>
              <a:lnSpc>
                <a:spcPct val="150000"/>
              </a:lnSpc>
            </a:pPr>
            <a:r>
              <a:rPr lang="en-US" sz="1400" dirty="0">
                <a:latin typeface="Arial" panose="020B0604020202020204" pitchFamily="34" charset="0"/>
              </a:rPr>
              <a:t>Polycarbonate (PC)</a:t>
            </a:r>
          </a:p>
        </p:txBody>
      </p:sp>
      <p:sp>
        <p:nvSpPr>
          <p:cNvPr id="13" name="Rectangle 12">
            <a:extLst>
              <a:ext uri="{FF2B5EF4-FFF2-40B4-BE49-F238E27FC236}">
                <a16:creationId xmlns:a16="http://schemas.microsoft.com/office/drawing/2014/main" id="{C0F7664E-3EA8-43A7-9EBB-3FA523BB678F}"/>
              </a:ext>
            </a:extLst>
          </p:cNvPr>
          <p:cNvSpPr/>
          <p:nvPr/>
        </p:nvSpPr>
        <p:spPr>
          <a:xfrm>
            <a:off x="1965449" y="2180824"/>
            <a:ext cx="960519" cy="307777"/>
          </a:xfrm>
          <a:prstGeom prst="rect">
            <a:avLst/>
          </a:prstGeom>
        </p:spPr>
        <p:txBody>
          <a:bodyPr wrap="none">
            <a:spAutoFit/>
          </a:bodyPr>
          <a:lstStyle/>
          <a:p>
            <a:r>
              <a:rPr lang="en-US" sz="1400" b="1" dirty="0">
                <a:latin typeface="Arial" panose="020B0604020202020204" pitchFamily="34" charset="0"/>
              </a:rPr>
              <a:t>Materials</a:t>
            </a:r>
            <a:endParaRPr lang="en-GB" sz="1400" dirty="0"/>
          </a:p>
        </p:txBody>
      </p:sp>
      <p:sp>
        <p:nvSpPr>
          <p:cNvPr id="14" name="Rectangle 13">
            <a:extLst>
              <a:ext uri="{FF2B5EF4-FFF2-40B4-BE49-F238E27FC236}">
                <a16:creationId xmlns:a16="http://schemas.microsoft.com/office/drawing/2014/main" id="{C63ABFCA-6B1C-408D-83D6-EBF081711056}"/>
              </a:ext>
            </a:extLst>
          </p:cNvPr>
          <p:cNvSpPr/>
          <p:nvPr/>
        </p:nvSpPr>
        <p:spPr>
          <a:xfrm>
            <a:off x="1965448" y="2546431"/>
            <a:ext cx="1168910" cy="307777"/>
          </a:xfrm>
          <a:prstGeom prst="rect">
            <a:avLst/>
          </a:prstGeom>
        </p:spPr>
        <p:txBody>
          <a:bodyPr wrap="none">
            <a:spAutoFit/>
          </a:bodyPr>
          <a:lstStyle/>
          <a:p>
            <a:r>
              <a:rPr lang="en-US" sz="1400" b="1" dirty="0">
                <a:latin typeface="Arial" panose="020B0604020202020204" pitchFamily="34" charset="0"/>
              </a:rPr>
              <a:t>Description</a:t>
            </a:r>
            <a:endParaRPr lang="en-GB" sz="1400" dirty="0"/>
          </a:p>
        </p:txBody>
      </p:sp>
      <p:sp>
        <p:nvSpPr>
          <p:cNvPr id="15" name="Rectangle 14">
            <a:extLst>
              <a:ext uri="{FF2B5EF4-FFF2-40B4-BE49-F238E27FC236}">
                <a16:creationId xmlns:a16="http://schemas.microsoft.com/office/drawing/2014/main" id="{F872AB0B-61C5-490B-A4FD-C74A72A148BB}"/>
              </a:ext>
            </a:extLst>
          </p:cNvPr>
          <p:cNvSpPr/>
          <p:nvPr/>
        </p:nvSpPr>
        <p:spPr>
          <a:xfrm>
            <a:off x="1965448" y="2844682"/>
            <a:ext cx="8261105" cy="738664"/>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The iMac was dramatically different from any previous mainstream computer. It was made of translucent "Bondi Blue"-</a:t>
            </a:r>
            <a:r>
              <a:rPr lang="en-GB" sz="1400" dirty="0" err="1">
                <a:latin typeface="Arial" panose="020B0604020202020204" pitchFamily="34" charset="0"/>
                <a:cs typeface="Arial" panose="020B0604020202020204" pitchFamily="34" charset="0"/>
              </a:rPr>
              <a:t>colored</a:t>
            </a:r>
            <a:r>
              <a:rPr lang="en-GB" sz="1400" dirty="0">
                <a:latin typeface="Arial" panose="020B0604020202020204" pitchFamily="34" charset="0"/>
                <a:cs typeface="Arial" panose="020B0604020202020204" pitchFamily="34" charset="0"/>
              </a:rPr>
              <a:t> plastic and was egg-shaped around a 14-inch (35.5 cm) CRT display. The keyboard and mouse were redesigned for the iMac with translucent plastics and a Bondi Blue trim.</a:t>
            </a:r>
            <a:endParaRPr lang="en-US"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65D669E-3E60-47D8-B354-E3062123701B}"/>
              </a:ext>
            </a:extLst>
          </p:cNvPr>
          <p:cNvSpPr/>
          <p:nvPr/>
        </p:nvSpPr>
        <p:spPr>
          <a:xfrm>
            <a:off x="1965448" y="3711458"/>
            <a:ext cx="588110" cy="307777"/>
          </a:xfrm>
          <a:prstGeom prst="rect">
            <a:avLst/>
          </a:prstGeom>
        </p:spPr>
        <p:txBody>
          <a:bodyPr wrap="none">
            <a:spAutoFit/>
          </a:bodyPr>
          <a:lstStyle/>
          <a:p>
            <a:r>
              <a:rPr lang="en-US" sz="1400" b="1" dirty="0">
                <a:latin typeface="Arial" panose="020B0604020202020204" pitchFamily="34" charset="0"/>
              </a:rPr>
              <a:t>Tags</a:t>
            </a:r>
            <a:endParaRPr lang="en-GB" sz="1400" b="1" dirty="0">
              <a:latin typeface="Arial" panose="020B0604020202020204" pitchFamily="34" charset="0"/>
            </a:endParaRPr>
          </a:p>
        </p:txBody>
      </p:sp>
      <p:sp>
        <p:nvSpPr>
          <p:cNvPr id="17" name="Rectangle 16">
            <a:extLst>
              <a:ext uri="{FF2B5EF4-FFF2-40B4-BE49-F238E27FC236}">
                <a16:creationId xmlns:a16="http://schemas.microsoft.com/office/drawing/2014/main" id="{B2AF1328-B8CC-40F4-927A-E82A18D20D40}"/>
              </a:ext>
            </a:extLst>
          </p:cNvPr>
          <p:cNvSpPr/>
          <p:nvPr/>
        </p:nvSpPr>
        <p:spPr>
          <a:xfrm>
            <a:off x="1965448" y="3994677"/>
            <a:ext cx="8261106"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Consumer, household, home, kitchenware, food, washing up, clean, hygiene, designer, classic.</a:t>
            </a:r>
          </a:p>
        </p:txBody>
      </p:sp>
      <p:sp>
        <p:nvSpPr>
          <p:cNvPr id="18" name="Rectangle 17">
            <a:extLst>
              <a:ext uri="{FF2B5EF4-FFF2-40B4-BE49-F238E27FC236}">
                <a16:creationId xmlns:a16="http://schemas.microsoft.com/office/drawing/2014/main" id="{7DFB3A25-CBAB-4ED9-A1E8-FAC920B3DD35}"/>
              </a:ext>
            </a:extLst>
          </p:cNvPr>
          <p:cNvSpPr/>
          <p:nvPr/>
        </p:nvSpPr>
        <p:spPr>
          <a:xfrm>
            <a:off x="1965448" y="4388834"/>
            <a:ext cx="651140" cy="307777"/>
          </a:xfrm>
          <a:prstGeom prst="rect">
            <a:avLst/>
          </a:prstGeom>
        </p:spPr>
        <p:txBody>
          <a:bodyPr wrap="none">
            <a:spAutoFit/>
          </a:bodyPr>
          <a:lstStyle/>
          <a:p>
            <a:r>
              <a:rPr lang="en-US" sz="1400" b="1" dirty="0">
                <a:latin typeface="Arial" panose="020B0604020202020204" pitchFamily="34" charset="0"/>
              </a:rPr>
              <a:t>Links</a:t>
            </a:r>
            <a:endParaRPr lang="en-GB" sz="1400" b="1" dirty="0">
              <a:latin typeface="Arial" panose="020B0604020202020204" pitchFamily="34" charset="0"/>
            </a:endParaRPr>
          </a:p>
        </p:txBody>
      </p:sp>
      <p:grpSp>
        <p:nvGrpSpPr>
          <p:cNvPr id="19" name="Group 18">
            <a:extLst>
              <a:ext uri="{FF2B5EF4-FFF2-40B4-BE49-F238E27FC236}">
                <a16:creationId xmlns:a16="http://schemas.microsoft.com/office/drawing/2014/main" id="{209EC371-A9B4-46D7-A26D-37DB01B7DA9B}"/>
              </a:ext>
            </a:extLst>
          </p:cNvPr>
          <p:cNvGrpSpPr/>
          <p:nvPr/>
        </p:nvGrpSpPr>
        <p:grpSpPr>
          <a:xfrm>
            <a:off x="2937280" y="4704595"/>
            <a:ext cx="2214380" cy="1221873"/>
            <a:chOff x="1748020" y="4861279"/>
            <a:chExt cx="2214380" cy="1221873"/>
          </a:xfrm>
        </p:grpSpPr>
        <p:sp>
          <p:nvSpPr>
            <p:cNvPr id="20" name="Rectangle 19">
              <a:extLst>
                <a:ext uri="{FF2B5EF4-FFF2-40B4-BE49-F238E27FC236}">
                  <a16:creationId xmlns:a16="http://schemas.microsoft.com/office/drawing/2014/main" id="{FE4A22CC-E439-423A-BDA8-D66C0B3F40A8}"/>
                </a:ext>
              </a:extLst>
            </p:cNvPr>
            <p:cNvSpPr/>
            <p:nvPr/>
          </p:nvSpPr>
          <p:spPr>
            <a:xfrm>
              <a:off x="1748020" y="4861279"/>
              <a:ext cx="2214380" cy="1221873"/>
            </a:xfrm>
            <a:prstGeom prst="rect">
              <a:avLst/>
            </a:prstGeom>
          </p:spPr>
          <p:txBody>
            <a:bodyPr wrap="square">
              <a:spAutoFit/>
            </a:bodyPr>
            <a:lstStyle/>
            <a:p>
              <a:pPr>
                <a:lnSpc>
                  <a:spcPts val="1800"/>
                </a:lnSpc>
                <a:spcBef>
                  <a:spcPts val="200"/>
                </a:spcBef>
              </a:pPr>
              <a:r>
                <a:rPr lang="en-US" sz="1400" dirty="0">
                  <a:latin typeface="Arial" panose="020B0604020202020204" pitchFamily="34" charset="0"/>
                  <a:cs typeface="Arial" panose="020B0604020202020204" pitchFamily="34" charset="0"/>
                </a:rPr>
                <a:t>Materials</a:t>
              </a:r>
            </a:p>
            <a:p>
              <a:pPr>
                <a:lnSpc>
                  <a:spcPts val="1800"/>
                </a:lnSpc>
                <a:spcBef>
                  <a:spcPts val="200"/>
                </a:spcBef>
              </a:pPr>
              <a:r>
                <a:rPr lang="en-US" sz="1400" dirty="0">
                  <a:latin typeface="Arial" panose="020B0604020202020204" pitchFamily="34" charset="0"/>
                  <a:cs typeface="Arial" panose="020B0604020202020204" pitchFamily="34" charset="0"/>
                </a:rPr>
                <a:t>Processes</a:t>
              </a:r>
            </a:p>
            <a:p>
              <a:pPr>
                <a:lnSpc>
                  <a:spcPts val="1800"/>
                </a:lnSpc>
                <a:spcBef>
                  <a:spcPts val="200"/>
                </a:spcBef>
              </a:pPr>
              <a:r>
                <a:rPr lang="en-US" sz="1400" dirty="0">
                  <a:latin typeface="Arial" panose="020B0604020202020204" pitchFamily="34" charset="0"/>
                  <a:cs typeface="Arial" panose="020B0604020202020204" pitchFamily="34" charset="0"/>
                </a:rPr>
                <a:t>Designer</a:t>
              </a:r>
            </a:p>
            <a:p>
              <a:pPr>
                <a:lnSpc>
                  <a:spcPts val="1800"/>
                </a:lnSpc>
                <a:spcBef>
                  <a:spcPts val="200"/>
                </a:spcBef>
              </a:pPr>
              <a:r>
                <a:rPr lang="en-US" sz="1400" dirty="0">
                  <a:latin typeface="Arial" panose="020B0604020202020204" pitchFamily="34" charset="0"/>
                  <a:cs typeface="Arial" panose="020B0604020202020204" pitchFamily="34" charset="0"/>
                </a:rPr>
                <a:t>Manufacturers</a:t>
              </a:r>
            </a:p>
          </p:txBody>
        </p:sp>
        <p:pic>
          <p:nvPicPr>
            <p:cNvPr id="21" name="Picture 2">
              <a:extLst>
                <a:ext uri="{FF2B5EF4-FFF2-40B4-BE49-F238E27FC236}">
                  <a16:creationId xmlns:a16="http://schemas.microsoft.com/office/drawing/2014/main" id="{AA3FCE8A-4545-40EC-BCC4-5AB4E083E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958" y="4866531"/>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C380F9A5-4E45-4009-B84F-9DFC1310B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958" y="5155694"/>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a:extLst>
                <a:ext uri="{FF2B5EF4-FFF2-40B4-BE49-F238E27FC236}">
                  <a16:creationId xmlns:a16="http://schemas.microsoft.com/office/drawing/2014/main" id="{98879F48-C825-4F67-B341-8E68FEE59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958" y="5438171"/>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a:extLst>
                <a:ext uri="{FF2B5EF4-FFF2-40B4-BE49-F238E27FC236}">
                  <a16:creationId xmlns:a16="http://schemas.microsoft.com/office/drawing/2014/main" id="{885F23A1-5B4A-4FD5-9225-089980866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239" y="5719284"/>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a:extLst>
              <a:ext uri="{FF2B5EF4-FFF2-40B4-BE49-F238E27FC236}">
                <a16:creationId xmlns:a16="http://schemas.microsoft.com/office/drawing/2014/main" id="{72AE2C7D-B5E5-4E10-8CE5-5AB5BB87E5C5}"/>
              </a:ext>
            </a:extLst>
          </p:cNvPr>
          <p:cNvGrpSpPr/>
          <p:nvPr/>
        </p:nvGrpSpPr>
        <p:grpSpPr>
          <a:xfrm>
            <a:off x="1965448" y="1571355"/>
            <a:ext cx="5387976" cy="914400"/>
            <a:chOff x="831849" y="2141170"/>
            <a:chExt cx="6302376" cy="914400"/>
          </a:xfrm>
        </p:grpSpPr>
        <p:cxnSp>
          <p:nvCxnSpPr>
            <p:cNvPr id="26" name="Straight Connector 25">
              <a:extLst>
                <a:ext uri="{FF2B5EF4-FFF2-40B4-BE49-F238E27FC236}">
                  <a16:creationId xmlns:a16="http://schemas.microsoft.com/office/drawing/2014/main" id="{B9FBD693-2184-44DC-94BE-D4322B60CE29}"/>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14CE19E-064F-4273-961D-24E5630F393E}"/>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C625832-9F47-4B9C-B2B3-A0A40BBEFDE8}"/>
                </a:ext>
              </a:extLst>
            </p:cNvPr>
            <p:cNvCxnSpPr/>
            <p:nvPr/>
          </p:nvCxnSpPr>
          <p:spPr bwMode="auto">
            <a:xfrm>
              <a:off x="831850" y="27507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6107F1D-2902-4474-8F26-C8412559222B}"/>
                </a:ext>
              </a:extLst>
            </p:cNvPr>
            <p:cNvCxnSpPr/>
            <p:nvPr/>
          </p:nvCxnSpPr>
          <p:spPr bwMode="auto">
            <a:xfrm>
              <a:off x="831850" y="30555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83230149-FF44-416F-89A3-AE5D19B5888E}"/>
              </a:ext>
            </a:extLst>
          </p:cNvPr>
          <p:cNvGrpSpPr/>
          <p:nvPr/>
        </p:nvGrpSpPr>
        <p:grpSpPr>
          <a:xfrm>
            <a:off x="1936173" y="4674198"/>
            <a:ext cx="5387976" cy="1149533"/>
            <a:chOff x="950815" y="4960463"/>
            <a:chExt cx="5387976" cy="1216958"/>
          </a:xfrm>
        </p:grpSpPr>
        <p:grpSp>
          <p:nvGrpSpPr>
            <p:cNvPr id="31" name="Group 30">
              <a:extLst>
                <a:ext uri="{FF2B5EF4-FFF2-40B4-BE49-F238E27FC236}">
                  <a16:creationId xmlns:a16="http://schemas.microsoft.com/office/drawing/2014/main" id="{EA1F45FF-1806-4562-9614-C7AD964FCAA0}"/>
                </a:ext>
              </a:extLst>
            </p:cNvPr>
            <p:cNvGrpSpPr/>
            <p:nvPr/>
          </p:nvGrpSpPr>
          <p:grpSpPr>
            <a:xfrm>
              <a:off x="950815" y="4960463"/>
              <a:ext cx="5387976" cy="914400"/>
              <a:chOff x="831849" y="2141170"/>
              <a:chExt cx="6302376" cy="914400"/>
            </a:xfrm>
          </p:grpSpPr>
          <p:cxnSp>
            <p:nvCxnSpPr>
              <p:cNvPr id="33" name="Straight Connector 32">
                <a:extLst>
                  <a:ext uri="{FF2B5EF4-FFF2-40B4-BE49-F238E27FC236}">
                    <a16:creationId xmlns:a16="http://schemas.microsoft.com/office/drawing/2014/main" id="{396A650B-1EA9-4A5F-8BB1-47B15176F39B}"/>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92752D7-0299-47B6-A8FB-02A950C2C1B4}"/>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A4F9354-1F17-4F30-BE28-25BE9A2BCAF9}"/>
                  </a:ext>
                </a:extLst>
              </p:cNvPr>
              <p:cNvCxnSpPr/>
              <p:nvPr/>
            </p:nvCxnSpPr>
            <p:spPr bwMode="auto">
              <a:xfrm>
                <a:off x="831850" y="27507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5E7D68D-EE3E-4B05-AF68-D2B5C0D3D2D9}"/>
                  </a:ext>
                </a:extLst>
              </p:cNvPr>
              <p:cNvCxnSpPr/>
              <p:nvPr/>
            </p:nvCxnSpPr>
            <p:spPr bwMode="auto">
              <a:xfrm>
                <a:off x="831850" y="30555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2" name="Straight Connector 31">
              <a:extLst>
                <a:ext uri="{FF2B5EF4-FFF2-40B4-BE49-F238E27FC236}">
                  <a16:creationId xmlns:a16="http://schemas.microsoft.com/office/drawing/2014/main" id="{BB9B2000-9FC3-4846-941A-F04D69978D5E}"/>
                </a:ext>
              </a:extLst>
            </p:cNvPr>
            <p:cNvCxnSpPr/>
            <p:nvPr/>
          </p:nvCxnSpPr>
          <p:spPr bwMode="auto">
            <a:xfrm>
              <a:off x="950815" y="6177421"/>
              <a:ext cx="53879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7" name="Oval Callout 16">
            <a:extLst>
              <a:ext uri="{FF2B5EF4-FFF2-40B4-BE49-F238E27FC236}">
                <a16:creationId xmlns:a16="http://schemas.microsoft.com/office/drawing/2014/main" id="{ACC9DAE0-4446-4B1B-B9EA-C68B1EA57492}"/>
              </a:ext>
            </a:extLst>
          </p:cNvPr>
          <p:cNvSpPr/>
          <p:nvPr/>
        </p:nvSpPr>
        <p:spPr>
          <a:xfrm>
            <a:off x="9651711" y="3609600"/>
            <a:ext cx="1378774" cy="790927"/>
          </a:xfrm>
          <a:prstGeom prst="wedgeEllipseCallout">
            <a:avLst>
              <a:gd name="adj1" fmla="val -43487"/>
              <a:gd name="adj2" fmla="val -540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Designer’s description</a:t>
            </a:r>
          </a:p>
        </p:txBody>
      </p:sp>
      <p:sp>
        <p:nvSpPr>
          <p:cNvPr id="38" name="Oval Callout 8">
            <a:extLst>
              <a:ext uri="{FF2B5EF4-FFF2-40B4-BE49-F238E27FC236}">
                <a16:creationId xmlns:a16="http://schemas.microsoft.com/office/drawing/2014/main" id="{463908B4-C6D3-4528-8EF1-22E4F3FEC7D5}"/>
              </a:ext>
            </a:extLst>
          </p:cNvPr>
          <p:cNvSpPr/>
          <p:nvPr/>
        </p:nvSpPr>
        <p:spPr>
          <a:xfrm>
            <a:off x="5059791" y="4791043"/>
            <a:ext cx="1408355" cy="916244"/>
          </a:xfrm>
          <a:prstGeom prst="wedgeEllipseCallout">
            <a:avLst>
              <a:gd name="adj1" fmla="val -52994"/>
              <a:gd name="adj2" fmla="val -372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Links to further data-tables</a:t>
            </a:r>
            <a:endParaRPr lang="en-GB" sz="1400" dirty="0">
              <a:solidFill>
                <a:schemeClr val="tx1"/>
              </a:solidFill>
              <a:cs typeface="Arial" panose="020B0604020202020204" pitchFamily="34" charset="0"/>
            </a:endParaRPr>
          </a:p>
        </p:txBody>
      </p:sp>
      <p:pic>
        <p:nvPicPr>
          <p:cNvPr id="39" name="Picture 38">
            <a:extLst>
              <a:ext uri="{FF2B5EF4-FFF2-40B4-BE49-F238E27FC236}">
                <a16:creationId xmlns:a16="http://schemas.microsoft.com/office/drawing/2014/main" id="{4DE761A4-6584-43BF-B0AD-73FD85C98F1A}"/>
              </a:ext>
            </a:extLst>
          </p:cNvPr>
          <p:cNvPicPr>
            <a:picLocks noChangeAspect="1"/>
          </p:cNvPicPr>
          <p:nvPr/>
        </p:nvPicPr>
        <p:blipFill>
          <a:blip r:embed="rId4"/>
          <a:stretch>
            <a:fillRect/>
          </a:stretch>
        </p:blipFill>
        <p:spPr>
          <a:xfrm>
            <a:off x="7801652" y="757953"/>
            <a:ext cx="2352675" cy="2038350"/>
          </a:xfrm>
          <a:prstGeom prst="rect">
            <a:avLst/>
          </a:prstGeom>
        </p:spPr>
      </p:pic>
    </p:spTree>
    <p:extLst>
      <p:ext uri="{BB962C8B-B14F-4D97-AF65-F5344CB8AC3E}">
        <p14:creationId xmlns:p14="http://schemas.microsoft.com/office/powerpoint/2010/main" val="134986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11</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Insights directly from the designer</a:t>
            </a:r>
            <a:endParaRPr lang="en-US" dirty="0">
              <a:latin typeface="+mn-lt"/>
            </a:endParaRPr>
          </a:p>
        </p:txBody>
      </p:sp>
      <p:sp>
        <p:nvSpPr>
          <p:cNvPr id="4" name="Rectangle 3">
            <a:extLst>
              <a:ext uri="{FF2B5EF4-FFF2-40B4-BE49-F238E27FC236}">
                <a16:creationId xmlns:a16="http://schemas.microsoft.com/office/drawing/2014/main" id="{9DBEA174-77DF-42E6-A8C9-828A0D27163B}"/>
              </a:ext>
            </a:extLst>
          </p:cNvPr>
          <p:cNvSpPr/>
          <p:nvPr/>
        </p:nvSpPr>
        <p:spPr bwMode="auto">
          <a:xfrm>
            <a:off x="3379387" y="4664076"/>
            <a:ext cx="5145579" cy="131683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5" name="Rectangle 4">
            <a:extLst>
              <a:ext uri="{FF2B5EF4-FFF2-40B4-BE49-F238E27FC236}">
                <a16:creationId xmlns:a16="http://schemas.microsoft.com/office/drawing/2014/main" id="{981DBA3C-2C59-413B-AEB9-71DFBA0721CC}"/>
              </a:ext>
            </a:extLst>
          </p:cNvPr>
          <p:cNvSpPr/>
          <p:nvPr/>
        </p:nvSpPr>
        <p:spPr>
          <a:xfrm>
            <a:off x="3648076" y="4973030"/>
            <a:ext cx="4608203" cy="830997"/>
          </a:xfrm>
          <a:prstGeom prst="rect">
            <a:avLst/>
          </a:prstGeom>
        </p:spPr>
        <p:txBody>
          <a:bodyPr wrap="square">
            <a:spAutoFit/>
          </a:bodyPr>
          <a:lstStyle/>
          <a:p>
            <a:pPr algn="ctr"/>
            <a:r>
              <a:rPr lang="en-US" sz="2400" b="1" dirty="0">
                <a:cs typeface="Arial" panose="020B0604020202020204" pitchFamily="34" charset="0"/>
              </a:rPr>
              <a:t>Inspiring background information adds to the understanding</a:t>
            </a:r>
            <a:endParaRPr lang="en-US" sz="2400" dirty="0">
              <a:cs typeface="Arial" panose="020B0604020202020204" pitchFamily="34" charset="0"/>
            </a:endParaRPr>
          </a:p>
        </p:txBody>
      </p:sp>
      <p:pic>
        <p:nvPicPr>
          <p:cNvPr id="6" name="Picture 5">
            <a:extLst>
              <a:ext uri="{FF2B5EF4-FFF2-40B4-BE49-F238E27FC236}">
                <a16:creationId xmlns:a16="http://schemas.microsoft.com/office/drawing/2014/main" id="{73893FA1-2427-4619-A817-71DE2E1B7D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38435" y="1364803"/>
            <a:ext cx="1609640" cy="1606997"/>
          </a:xfrm>
          <a:prstGeom prst="rect">
            <a:avLst/>
          </a:prstGeom>
          <a:noFill/>
          <a:ln>
            <a:noFill/>
          </a:ln>
        </p:spPr>
      </p:pic>
      <p:sp>
        <p:nvSpPr>
          <p:cNvPr id="7" name="Rectangle 6">
            <a:extLst>
              <a:ext uri="{FF2B5EF4-FFF2-40B4-BE49-F238E27FC236}">
                <a16:creationId xmlns:a16="http://schemas.microsoft.com/office/drawing/2014/main" id="{9CC74D60-FB4B-4BD3-8A51-A214DD0CBE7E}"/>
              </a:ext>
            </a:extLst>
          </p:cNvPr>
          <p:cNvSpPr/>
          <p:nvPr/>
        </p:nvSpPr>
        <p:spPr bwMode="auto">
          <a:xfrm>
            <a:off x="5610226" y="1379801"/>
            <a:ext cx="4066493" cy="40011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GB" sz="2000" b="1"/>
          </a:p>
        </p:txBody>
      </p:sp>
      <p:sp>
        <p:nvSpPr>
          <p:cNvPr id="8" name="Rectangle 7">
            <a:extLst>
              <a:ext uri="{FF2B5EF4-FFF2-40B4-BE49-F238E27FC236}">
                <a16:creationId xmlns:a16="http://schemas.microsoft.com/office/drawing/2014/main" id="{FE993DBA-F5EF-45C4-AFF9-924D3728D498}"/>
              </a:ext>
            </a:extLst>
          </p:cNvPr>
          <p:cNvSpPr/>
          <p:nvPr/>
        </p:nvSpPr>
        <p:spPr>
          <a:xfrm>
            <a:off x="3894807" y="1379802"/>
            <a:ext cx="689612" cy="338554"/>
          </a:xfrm>
          <a:prstGeom prst="rect">
            <a:avLst/>
          </a:prstGeom>
        </p:spPr>
        <p:txBody>
          <a:bodyPr wrap="none">
            <a:spAutoFit/>
          </a:bodyPr>
          <a:lstStyle/>
          <a:p>
            <a:r>
              <a:rPr lang="en-GB" sz="1600" b="1" dirty="0">
                <a:ea typeface="Calibri" panose="020F0502020204030204" pitchFamily="34" charset="0"/>
              </a:rPr>
              <a:t>Name</a:t>
            </a:r>
            <a:endParaRPr lang="en-GB" sz="1600" b="1" dirty="0"/>
          </a:p>
        </p:txBody>
      </p:sp>
      <p:sp>
        <p:nvSpPr>
          <p:cNvPr id="9" name="Rectangle 8">
            <a:extLst>
              <a:ext uri="{FF2B5EF4-FFF2-40B4-BE49-F238E27FC236}">
                <a16:creationId xmlns:a16="http://schemas.microsoft.com/office/drawing/2014/main" id="{089BEAC4-9824-4843-B0F5-0CD5D072DD9F}"/>
              </a:ext>
            </a:extLst>
          </p:cNvPr>
          <p:cNvSpPr/>
          <p:nvPr/>
        </p:nvSpPr>
        <p:spPr>
          <a:xfrm>
            <a:off x="3894807" y="1687317"/>
            <a:ext cx="734496" cy="338554"/>
          </a:xfrm>
          <a:prstGeom prst="rect">
            <a:avLst/>
          </a:prstGeom>
        </p:spPr>
        <p:txBody>
          <a:bodyPr wrap="none">
            <a:spAutoFit/>
          </a:bodyPr>
          <a:lstStyle/>
          <a:p>
            <a:r>
              <a:rPr lang="en-GB" sz="1600" b="1" dirty="0">
                <a:ea typeface="Calibri" panose="020F0502020204030204" pitchFamily="34" charset="0"/>
              </a:rPr>
              <a:t>Studio</a:t>
            </a:r>
            <a:endParaRPr lang="en-GB" sz="1600" b="1" dirty="0"/>
          </a:p>
        </p:txBody>
      </p:sp>
      <p:sp>
        <p:nvSpPr>
          <p:cNvPr id="10" name="Rectangle 9">
            <a:extLst>
              <a:ext uri="{FF2B5EF4-FFF2-40B4-BE49-F238E27FC236}">
                <a16:creationId xmlns:a16="http://schemas.microsoft.com/office/drawing/2014/main" id="{1CC51212-84DD-44ED-A35A-609E10D9EB7A}"/>
              </a:ext>
            </a:extLst>
          </p:cNvPr>
          <p:cNvSpPr/>
          <p:nvPr/>
        </p:nvSpPr>
        <p:spPr>
          <a:xfrm>
            <a:off x="5714082" y="1372837"/>
            <a:ext cx="1282018" cy="358816"/>
          </a:xfrm>
          <a:prstGeom prst="rect">
            <a:avLst/>
          </a:prstGeom>
        </p:spPr>
        <p:txBody>
          <a:bodyPr wrap="none">
            <a:spAutoFit/>
          </a:bodyPr>
          <a:lstStyle/>
          <a:p>
            <a:pPr marL="3616960" indent="-3616960">
              <a:lnSpc>
                <a:spcPct val="115000"/>
              </a:lnSpc>
              <a:spcAft>
                <a:spcPts val="0"/>
              </a:spcAft>
              <a:tabLst>
                <a:tab pos="3616960" algn="l"/>
              </a:tabLst>
            </a:pPr>
            <a:r>
              <a:rPr lang="en-GB" sz="1600" dirty="0">
                <a:ea typeface="Calibri" panose="020F0502020204030204" pitchFamily="34" charset="0"/>
                <a:cs typeface="Times New Roman" panose="02020603050405020304" pitchFamily="18" charset="0"/>
              </a:rPr>
              <a:t>Jonathan </a:t>
            </a:r>
            <a:r>
              <a:rPr lang="en-GB" sz="1600" dirty="0" err="1">
                <a:ea typeface="Calibri" panose="020F0502020204030204" pitchFamily="34" charset="0"/>
                <a:cs typeface="Times New Roman" panose="02020603050405020304" pitchFamily="18" charset="0"/>
              </a:rPr>
              <a:t>Ive</a:t>
            </a:r>
            <a:r>
              <a:rPr lang="en-GB" sz="1600" dirty="0">
                <a:ea typeface="Calibri" panose="020F0502020204030204" pitchFamily="34" charset="0"/>
                <a:cs typeface="Times New Roman" panose="02020603050405020304" pitchFamily="18" charset="0"/>
              </a:rPr>
              <a:t> </a:t>
            </a:r>
            <a:endParaRPr lang="en-GB" sz="2000" dirty="0">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8B8F2EA-687D-42DF-A096-052C2D39A2AC}"/>
              </a:ext>
            </a:extLst>
          </p:cNvPr>
          <p:cNvSpPr/>
          <p:nvPr/>
        </p:nvSpPr>
        <p:spPr>
          <a:xfrm>
            <a:off x="5714083" y="1685960"/>
            <a:ext cx="667170" cy="338554"/>
          </a:xfrm>
          <a:prstGeom prst="rect">
            <a:avLst/>
          </a:prstGeom>
        </p:spPr>
        <p:txBody>
          <a:bodyPr wrap="none">
            <a:spAutoFit/>
          </a:bodyPr>
          <a:lstStyle/>
          <a:p>
            <a:r>
              <a:rPr lang="en-GB" sz="1600" dirty="0">
                <a:ea typeface="Calibri" panose="020F0502020204030204" pitchFamily="34" charset="0"/>
              </a:rPr>
              <a:t>Apple</a:t>
            </a:r>
            <a:endParaRPr lang="en-GB" sz="1600" dirty="0"/>
          </a:p>
        </p:txBody>
      </p:sp>
      <p:sp>
        <p:nvSpPr>
          <p:cNvPr id="12" name="Rectangle 11">
            <a:extLst>
              <a:ext uri="{FF2B5EF4-FFF2-40B4-BE49-F238E27FC236}">
                <a16:creationId xmlns:a16="http://schemas.microsoft.com/office/drawing/2014/main" id="{653F55E7-075A-46C2-99EE-16B63318B3F9}"/>
              </a:ext>
            </a:extLst>
          </p:cNvPr>
          <p:cNvSpPr/>
          <p:nvPr/>
        </p:nvSpPr>
        <p:spPr>
          <a:xfrm>
            <a:off x="5714082" y="1938254"/>
            <a:ext cx="3639330" cy="423449"/>
          </a:xfrm>
          <a:prstGeom prst="rect">
            <a:avLst/>
          </a:prstGeom>
        </p:spPr>
        <p:txBody>
          <a:bodyPr wrap="none">
            <a:spAutoFit/>
          </a:bodyPr>
          <a:lstStyle/>
          <a:p>
            <a:pPr>
              <a:lnSpc>
                <a:spcPct val="150000"/>
              </a:lnSpc>
            </a:pPr>
            <a:r>
              <a:rPr lang="en-US" sz="1600" dirty="0"/>
              <a:t>Industrial Design, </a:t>
            </a:r>
            <a:r>
              <a:rPr lang="en-US" sz="1600" dirty="0" err="1"/>
              <a:t>Northumbria</a:t>
            </a:r>
            <a:r>
              <a:rPr lang="en-US" sz="1600" dirty="0"/>
              <a:t> University</a:t>
            </a:r>
          </a:p>
        </p:txBody>
      </p:sp>
      <p:sp>
        <p:nvSpPr>
          <p:cNvPr id="13" name="Rectangle 12">
            <a:extLst>
              <a:ext uri="{FF2B5EF4-FFF2-40B4-BE49-F238E27FC236}">
                <a16:creationId xmlns:a16="http://schemas.microsoft.com/office/drawing/2014/main" id="{38AD3406-EF65-4ECC-96E3-EC2AB8967A45}"/>
              </a:ext>
            </a:extLst>
          </p:cNvPr>
          <p:cNvSpPr/>
          <p:nvPr/>
        </p:nvSpPr>
        <p:spPr>
          <a:xfrm>
            <a:off x="3894808" y="1992116"/>
            <a:ext cx="1028102" cy="338554"/>
          </a:xfrm>
          <a:prstGeom prst="rect">
            <a:avLst/>
          </a:prstGeom>
        </p:spPr>
        <p:txBody>
          <a:bodyPr wrap="none">
            <a:spAutoFit/>
          </a:bodyPr>
          <a:lstStyle/>
          <a:p>
            <a:r>
              <a:rPr lang="en-US" sz="1600" b="1" dirty="0"/>
              <a:t>Education</a:t>
            </a:r>
            <a:endParaRPr lang="en-GB" sz="1600" dirty="0"/>
          </a:p>
        </p:txBody>
      </p:sp>
      <p:grpSp>
        <p:nvGrpSpPr>
          <p:cNvPr id="14" name="Group 13">
            <a:extLst>
              <a:ext uri="{FF2B5EF4-FFF2-40B4-BE49-F238E27FC236}">
                <a16:creationId xmlns:a16="http://schemas.microsoft.com/office/drawing/2014/main" id="{9D18D823-D7C6-4C5B-A180-F1033C88ADF7}"/>
              </a:ext>
            </a:extLst>
          </p:cNvPr>
          <p:cNvGrpSpPr/>
          <p:nvPr/>
        </p:nvGrpSpPr>
        <p:grpSpPr>
          <a:xfrm>
            <a:off x="3894807" y="1382647"/>
            <a:ext cx="5781911" cy="914400"/>
            <a:chOff x="831849" y="2141170"/>
            <a:chExt cx="6302376" cy="914400"/>
          </a:xfrm>
        </p:grpSpPr>
        <p:cxnSp>
          <p:nvCxnSpPr>
            <p:cNvPr id="15" name="Straight Connector 14">
              <a:extLst>
                <a:ext uri="{FF2B5EF4-FFF2-40B4-BE49-F238E27FC236}">
                  <a16:creationId xmlns:a16="http://schemas.microsoft.com/office/drawing/2014/main" id="{8355556B-D820-48D9-A73C-6A779FED39CE}"/>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50860C4-A120-4A23-88C5-4DD14F28A50C}"/>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15B6877-8326-4416-9F07-ED570463E093}"/>
                </a:ext>
              </a:extLst>
            </p:cNvPr>
            <p:cNvCxnSpPr/>
            <p:nvPr/>
          </p:nvCxnSpPr>
          <p:spPr bwMode="auto">
            <a:xfrm>
              <a:off x="831850" y="27507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966C93A-B05D-4B7B-B79B-54AE895A4F6D}"/>
                </a:ext>
              </a:extLst>
            </p:cNvPr>
            <p:cNvCxnSpPr/>
            <p:nvPr/>
          </p:nvCxnSpPr>
          <p:spPr bwMode="auto">
            <a:xfrm>
              <a:off x="831850" y="30555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EEB35FE8-EACF-4224-A8A0-87C956D5B23D}"/>
              </a:ext>
            </a:extLst>
          </p:cNvPr>
          <p:cNvSpPr/>
          <p:nvPr/>
        </p:nvSpPr>
        <p:spPr bwMode="auto">
          <a:xfrm>
            <a:off x="3894808" y="2785449"/>
            <a:ext cx="5781909" cy="62450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20" name="Rectangle 19">
            <a:extLst>
              <a:ext uri="{FF2B5EF4-FFF2-40B4-BE49-F238E27FC236}">
                <a16:creationId xmlns:a16="http://schemas.microsoft.com/office/drawing/2014/main" id="{F40B5FCC-C566-41CB-A7F9-94D38CBABBB4}"/>
              </a:ext>
            </a:extLst>
          </p:cNvPr>
          <p:cNvSpPr/>
          <p:nvPr/>
        </p:nvSpPr>
        <p:spPr>
          <a:xfrm>
            <a:off x="3894807" y="2458890"/>
            <a:ext cx="1160061" cy="338554"/>
          </a:xfrm>
          <a:prstGeom prst="rect">
            <a:avLst/>
          </a:prstGeom>
        </p:spPr>
        <p:txBody>
          <a:bodyPr wrap="none">
            <a:spAutoFit/>
          </a:bodyPr>
          <a:lstStyle/>
          <a:p>
            <a:r>
              <a:rPr lang="en-US" sz="1600" b="1" dirty="0"/>
              <a:t>Description</a:t>
            </a:r>
            <a:endParaRPr lang="en-GB" sz="1600" dirty="0"/>
          </a:p>
        </p:txBody>
      </p:sp>
      <p:sp>
        <p:nvSpPr>
          <p:cNvPr id="21" name="Rectangle 20">
            <a:extLst>
              <a:ext uri="{FF2B5EF4-FFF2-40B4-BE49-F238E27FC236}">
                <a16:creationId xmlns:a16="http://schemas.microsoft.com/office/drawing/2014/main" id="{58150986-263C-4023-8919-1098A8F12BC1}"/>
              </a:ext>
            </a:extLst>
          </p:cNvPr>
          <p:cNvSpPr/>
          <p:nvPr/>
        </p:nvSpPr>
        <p:spPr>
          <a:xfrm>
            <a:off x="3894807" y="2757141"/>
            <a:ext cx="5781910" cy="584775"/>
          </a:xfrm>
          <a:prstGeom prst="rect">
            <a:avLst/>
          </a:prstGeom>
        </p:spPr>
        <p:txBody>
          <a:bodyPr wrap="square">
            <a:spAutoFit/>
          </a:bodyPr>
          <a:lstStyle/>
          <a:p>
            <a:r>
              <a:rPr lang="en-GB" sz="1600" dirty="0">
                <a:cs typeface="Arial" panose="020B0604020202020204" pitchFamily="34" charset="0"/>
              </a:rPr>
              <a:t>Sir Jonathan </a:t>
            </a:r>
            <a:r>
              <a:rPr lang="en-GB" sz="1600" dirty="0" err="1">
                <a:cs typeface="Arial" panose="020B0604020202020204" pitchFamily="34" charset="0"/>
              </a:rPr>
              <a:t>Ive</a:t>
            </a:r>
            <a:r>
              <a:rPr lang="en-GB" sz="1600" dirty="0">
                <a:cs typeface="Arial" panose="020B0604020202020204" pitchFamily="34" charset="0"/>
              </a:rPr>
              <a:t> is an English designer and was the Senior Vice President of Design at Apple Inc. </a:t>
            </a:r>
            <a:endParaRPr lang="en-US" sz="1600" dirty="0">
              <a:cs typeface="Arial" panose="020B0604020202020204" pitchFamily="34" charset="0"/>
            </a:endParaRPr>
          </a:p>
        </p:txBody>
      </p:sp>
      <p:sp>
        <p:nvSpPr>
          <p:cNvPr id="22" name="Rectangle 21">
            <a:extLst>
              <a:ext uri="{FF2B5EF4-FFF2-40B4-BE49-F238E27FC236}">
                <a16:creationId xmlns:a16="http://schemas.microsoft.com/office/drawing/2014/main" id="{78DFC073-902A-4344-A3DA-C8A39F7B1D2D}"/>
              </a:ext>
            </a:extLst>
          </p:cNvPr>
          <p:cNvSpPr/>
          <p:nvPr/>
        </p:nvSpPr>
        <p:spPr>
          <a:xfrm>
            <a:off x="3894806" y="3464143"/>
            <a:ext cx="609334" cy="338554"/>
          </a:xfrm>
          <a:prstGeom prst="rect">
            <a:avLst/>
          </a:prstGeom>
        </p:spPr>
        <p:txBody>
          <a:bodyPr wrap="none">
            <a:spAutoFit/>
          </a:bodyPr>
          <a:lstStyle/>
          <a:p>
            <a:r>
              <a:rPr lang="en-US" sz="1600" b="1" dirty="0"/>
              <a:t>Links</a:t>
            </a:r>
            <a:endParaRPr lang="en-GB" sz="1600" b="1" dirty="0"/>
          </a:p>
        </p:txBody>
      </p:sp>
      <p:grpSp>
        <p:nvGrpSpPr>
          <p:cNvPr id="23" name="Group 22">
            <a:extLst>
              <a:ext uri="{FF2B5EF4-FFF2-40B4-BE49-F238E27FC236}">
                <a16:creationId xmlns:a16="http://schemas.microsoft.com/office/drawing/2014/main" id="{1A0F512A-BB88-4D42-8ADB-78E83FC91BF1}"/>
              </a:ext>
            </a:extLst>
          </p:cNvPr>
          <p:cNvGrpSpPr/>
          <p:nvPr/>
        </p:nvGrpSpPr>
        <p:grpSpPr>
          <a:xfrm>
            <a:off x="3952875" y="3779903"/>
            <a:ext cx="3118618" cy="323165"/>
            <a:chOff x="843782" y="4861279"/>
            <a:chExt cx="3118618" cy="323165"/>
          </a:xfrm>
        </p:grpSpPr>
        <p:sp>
          <p:nvSpPr>
            <p:cNvPr id="24" name="Rectangle 23">
              <a:extLst>
                <a:ext uri="{FF2B5EF4-FFF2-40B4-BE49-F238E27FC236}">
                  <a16:creationId xmlns:a16="http://schemas.microsoft.com/office/drawing/2014/main" id="{83A0909D-4C90-4EA1-9BE5-EE6A421013F8}"/>
                </a:ext>
              </a:extLst>
            </p:cNvPr>
            <p:cNvSpPr/>
            <p:nvPr/>
          </p:nvSpPr>
          <p:spPr>
            <a:xfrm>
              <a:off x="843782" y="4861279"/>
              <a:ext cx="3118618" cy="323165"/>
            </a:xfrm>
            <a:prstGeom prst="rect">
              <a:avLst/>
            </a:prstGeom>
          </p:spPr>
          <p:txBody>
            <a:bodyPr wrap="square">
              <a:spAutoFit/>
            </a:bodyPr>
            <a:lstStyle/>
            <a:p>
              <a:pPr>
                <a:lnSpc>
                  <a:spcPts val="1800"/>
                </a:lnSpc>
                <a:spcBef>
                  <a:spcPts val="200"/>
                </a:spcBef>
              </a:pPr>
              <a:r>
                <a:rPr lang="en-US" sz="1600" dirty="0">
                  <a:cs typeface="Arial" panose="020B0604020202020204" pitchFamily="34" charset="0"/>
                </a:rPr>
                <a:t>Products</a:t>
              </a:r>
            </a:p>
          </p:txBody>
        </p:sp>
        <p:pic>
          <p:nvPicPr>
            <p:cNvPr id="25" name="Picture 2">
              <a:extLst>
                <a:ext uri="{FF2B5EF4-FFF2-40B4-BE49-F238E27FC236}">
                  <a16:creationId xmlns:a16="http://schemas.microsoft.com/office/drawing/2014/main" id="{28D09C5D-D195-4DB1-B7EE-300EEF4C1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165" y="4892720"/>
              <a:ext cx="242427" cy="22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a:extLst>
              <a:ext uri="{FF2B5EF4-FFF2-40B4-BE49-F238E27FC236}">
                <a16:creationId xmlns:a16="http://schemas.microsoft.com/office/drawing/2014/main" id="{FF51569C-4A9B-4333-83AE-603475081B5A}"/>
              </a:ext>
            </a:extLst>
          </p:cNvPr>
          <p:cNvGrpSpPr/>
          <p:nvPr/>
        </p:nvGrpSpPr>
        <p:grpSpPr>
          <a:xfrm>
            <a:off x="3894806" y="3770889"/>
            <a:ext cx="5781909" cy="314187"/>
            <a:chOff x="831849" y="2141170"/>
            <a:chExt cx="6302376" cy="314187"/>
          </a:xfrm>
        </p:grpSpPr>
        <p:cxnSp>
          <p:nvCxnSpPr>
            <p:cNvPr id="27" name="Straight Connector 26">
              <a:extLst>
                <a:ext uri="{FF2B5EF4-FFF2-40B4-BE49-F238E27FC236}">
                  <a16:creationId xmlns:a16="http://schemas.microsoft.com/office/drawing/2014/main" id="{609849DF-7A75-41E7-B2C1-4521144FEF05}"/>
                </a:ext>
              </a:extLst>
            </p:cNvPr>
            <p:cNvCxnSpPr/>
            <p:nvPr/>
          </p:nvCxnSpPr>
          <p:spPr bwMode="auto">
            <a:xfrm>
              <a:off x="831850" y="2141170"/>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D7D618-375B-406A-85F3-707D6FBA18CE}"/>
                </a:ext>
              </a:extLst>
            </p:cNvPr>
            <p:cNvCxnSpPr/>
            <p:nvPr/>
          </p:nvCxnSpPr>
          <p:spPr bwMode="auto">
            <a:xfrm>
              <a:off x="831849" y="2455357"/>
              <a:ext cx="6302375" cy="0"/>
            </a:xfrm>
            <a:prstGeom prst="line">
              <a:avLst/>
            </a:prstGeom>
            <a:ln w="19050">
              <a:solidFill>
                <a:schemeClr val="bg1">
                  <a:lumMod val="8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9" name="Rectangle 28">
            <a:extLst>
              <a:ext uri="{FF2B5EF4-FFF2-40B4-BE49-F238E27FC236}">
                <a16:creationId xmlns:a16="http://schemas.microsoft.com/office/drawing/2014/main" id="{FDC57C74-AA31-4F88-85E3-3A8ABA3726DD}"/>
              </a:ext>
            </a:extLst>
          </p:cNvPr>
          <p:cNvSpPr/>
          <p:nvPr/>
        </p:nvSpPr>
        <p:spPr>
          <a:xfrm>
            <a:off x="2116887" y="3024586"/>
            <a:ext cx="1531188" cy="261610"/>
          </a:xfrm>
          <a:prstGeom prst="rect">
            <a:avLst/>
          </a:prstGeom>
        </p:spPr>
        <p:txBody>
          <a:bodyPr wrap="none">
            <a:spAutoFit/>
          </a:bodyPr>
          <a:lstStyle/>
          <a:p>
            <a:r>
              <a:rPr lang="en-GB" sz="1100" dirty="0">
                <a:solidFill>
                  <a:schemeClr val="bg1">
                    <a:lumMod val="85000"/>
                  </a:schemeClr>
                </a:solidFill>
                <a:latin typeface="Arial" panose="020B0604020202020204" pitchFamily="34" charset="0"/>
                <a:ea typeface="Calibri" panose="020F0502020204030204" pitchFamily="34" charset="0"/>
              </a:rPr>
              <a:t>Courtesy of Apple Inc</a:t>
            </a:r>
            <a:endParaRPr lang="en-GB" sz="1100" dirty="0">
              <a:solidFill>
                <a:schemeClr val="bg1">
                  <a:lumMod val="85000"/>
                </a:schemeClr>
              </a:solidFill>
            </a:endParaRPr>
          </a:p>
        </p:txBody>
      </p:sp>
    </p:spTree>
    <p:extLst>
      <p:ext uri="{BB962C8B-B14F-4D97-AF65-F5344CB8AC3E}">
        <p14:creationId xmlns:p14="http://schemas.microsoft.com/office/powerpoint/2010/main" val="318120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12</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t>The materials data-table: catering for dual needs</a:t>
            </a:r>
            <a:endParaRPr lang="en-US" dirty="0"/>
          </a:p>
        </p:txBody>
      </p:sp>
      <p:grpSp>
        <p:nvGrpSpPr>
          <p:cNvPr id="12" name="Group 11">
            <a:extLst>
              <a:ext uri="{FF2B5EF4-FFF2-40B4-BE49-F238E27FC236}">
                <a16:creationId xmlns:a16="http://schemas.microsoft.com/office/drawing/2014/main" id="{E5D178F8-13FD-4203-8291-0AD39FE79F98}"/>
              </a:ext>
            </a:extLst>
          </p:cNvPr>
          <p:cNvGrpSpPr/>
          <p:nvPr/>
        </p:nvGrpSpPr>
        <p:grpSpPr>
          <a:xfrm>
            <a:off x="3227310" y="1507665"/>
            <a:ext cx="5705907" cy="816014"/>
            <a:chOff x="2084309" y="1507664"/>
            <a:chExt cx="5705907" cy="816014"/>
          </a:xfrm>
        </p:grpSpPr>
        <p:sp>
          <p:nvSpPr>
            <p:cNvPr id="13" name="Text Box 4">
              <a:extLst>
                <a:ext uri="{FF2B5EF4-FFF2-40B4-BE49-F238E27FC236}">
                  <a16:creationId xmlns:a16="http://schemas.microsoft.com/office/drawing/2014/main" id="{DEE71891-1E07-4990-A15F-AAE6A91E3D72}"/>
                </a:ext>
              </a:extLst>
            </p:cNvPr>
            <p:cNvSpPr txBox="1">
              <a:spLocks noChangeArrowheads="1"/>
            </p:cNvSpPr>
            <p:nvPr/>
          </p:nvSpPr>
          <p:spPr bwMode="auto">
            <a:xfrm>
              <a:off x="2490041" y="1507664"/>
              <a:ext cx="49259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800"/>
                </a:spcBef>
                <a:spcAft>
                  <a:spcPts val="1200"/>
                </a:spcAft>
              </a:pPr>
              <a:r>
                <a:rPr lang="en-GB" sz="3200" b="0" i="1" dirty="0">
                  <a:latin typeface="+mn-lt"/>
                </a:rPr>
                <a:t>Alternative</a:t>
              </a:r>
              <a:r>
                <a:rPr lang="en-GB" sz="3200" i="1" dirty="0">
                  <a:latin typeface="+mn-lt"/>
                </a:rPr>
                <a:t> Materials </a:t>
              </a:r>
              <a:r>
                <a:rPr lang="en-GB" sz="3200" b="0" i="1" dirty="0">
                  <a:latin typeface="+mn-lt"/>
                </a:rPr>
                <a:t>views</a:t>
              </a:r>
              <a:endParaRPr lang="en-GB" sz="3200" b="0" dirty="0">
                <a:latin typeface="+mn-lt"/>
              </a:endParaRPr>
            </a:p>
          </p:txBody>
        </p:sp>
        <p:pic>
          <p:nvPicPr>
            <p:cNvPr id="14" name="Graphic 13" descr="Line Arrow: Clockwise curve">
              <a:extLst>
                <a:ext uri="{FF2B5EF4-FFF2-40B4-BE49-F238E27FC236}">
                  <a16:creationId xmlns:a16="http://schemas.microsoft.com/office/drawing/2014/main" id="{BC8306D7-F022-4B01-BA72-6A6DE36B3A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964356" flipH="1">
              <a:off x="2084309" y="1703471"/>
              <a:ext cx="613156" cy="578375"/>
            </a:xfrm>
            <a:prstGeom prst="rect">
              <a:avLst/>
            </a:prstGeom>
          </p:spPr>
        </p:pic>
        <p:pic>
          <p:nvPicPr>
            <p:cNvPr id="15" name="Graphic 14" descr="Line Arrow: Clockwise curve">
              <a:extLst>
                <a:ext uri="{FF2B5EF4-FFF2-40B4-BE49-F238E27FC236}">
                  <a16:creationId xmlns:a16="http://schemas.microsoft.com/office/drawing/2014/main" id="{D855DBC4-1AA3-45FE-9A57-BA1314A7A6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73398">
              <a:off x="7155054" y="1745303"/>
              <a:ext cx="635162" cy="578375"/>
            </a:xfrm>
            <a:prstGeom prst="rect">
              <a:avLst/>
            </a:prstGeom>
          </p:spPr>
        </p:pic>
      </p:grpSp>
      <p:grpSp>
        <p:nvGrpSpPr>
          <p:cNvPr id="19" name="Group 18">
            <a:extLst>
              <a:ext uri="{FF2B5EF4-FFF2-40B4-BE49-F238E27FC236}">
                <a16:creationId xmlns:a16="http://schemas.microsoft.com/office/drawing/2014/main" id="{4C2AF195-0F87-E08B-B817-60E0CDDD5E51}"/>
              </a:ext>
            </a:extLst>
          </p:cNvPr>
          <p:cNvGrpSpPr/>
          <p:nvPr/>
        </p:nvGrpSpPr>
        <p:grpSpPr>
          <a:xfrm>
            <a:off x="1093422" y="1711926"/>
            <a:ext cx="4763690" cy="4114800"/>
            <a:chOff x="1093422" y="1711926"/>
            <a:chExt cx="4763690" cy="4114800"/>
          </a:xfrm>
        </p:grpSpPr>
        <p:pic>
          <p:nvPicPr>
            <p:cNvPr id="6" name="Picture 4" descr="Brain, Mind, Psychology, Idea, Drawing">
              <a:extLst>
                <a:ext uri="{FF2B5EF4-FFF2-40B4-BE49-F238E27FC236}">
                  <a16:creationId xmlns:a16="http://schemas.microsoft.com/office/drawing/2014/main" id="{4B61FF95-D493-403E-B783-20C700849C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1550"/>
            <a:stretch/>
          </p:blipFill>
          <p:spPr bwMode="auto">
            <a:xfrm>
              <a:off x="1917700" y="2568264"/>
              <a:ext cx="1229887" cy="19340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3152FCC-F387-4ED3-AB5D-5E159DED1A99}"/>
                </a:ext>
              </a:extLst>
            </p:cNvPr>
            <p:cNvSpPr/>
            <p:nvPr/>
          </p:nvSpPr>
          <p:spPr>
            <a:xfrm>
              <a:off x="3352800" y="3139240"/>
              <a:ext cx="1552575" cy="892552"/>
            </a:xfrm>
            <a:prstGeom prst="rect">
              <a:avLst/>
            </a:prstGeom>
          </p:spPr>
          <p:txBody>
            <a:bodyPr wrap="square">
              <a:spAutoFit/>
            </a:bodyPr>
            <a:lstStyle/>
            <a:p>
              <a:pPr algn="ctr"/>
              <a:r>
                <a:rPr lang="en-GB" sz="2000" b="1" dirty="0"/>
                <a:t>Engineering</a:t>
              </a:r>
              <a:r>
                <a:rPr lang="en-GB" sz="2000" dirty="0"/>
                <a:t> </a:t>
              </a:r>
              <a:r>
                <a:rPr lang="en-GB" sz="3200" dirty="0"/>
                <a:t>view</a:t>
              </a:r>
            </a:p>
          </p:txBody>
        </p:sp>
        <p:pic>
          <p:nvPicPr>
            <p:cNvPr id="17" name="Graphic 16" descr="Monitor with solid fill">
              <a:extLst>
                <a:ext uri="{FF2B5EF4-FFF2-40B4-BE49-F238E27FC236}">
                  <a16:creationId xmlns:a16="http://schemas.microsoft.com/office/drawing/2014/main" id="{5E7A8564-0CCA-9C59-4115-A40345C5AC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422" y="1711926"/>
              <a:ext cx="4763690" cy="4114800"/>
            </a:xfrm>
            <a:prstGeom prst="rect">
              <a:avLst/>
            </a:prstGeom>
          </p:spPr>
        </p:pic>
      </p:grpSp>
      <p:grpSp>
        <p:nvGrpSpPr>
          <p:cNvPr id="20" name="Group 19">
            <a:extLst>
              <a:ext uri="{FF2B5EF4-FFF2-40B4-BE49-F238E27FC236}">
                <a16:creationId xmlns:a16="http://schemas.microsoft.com/office/drawing/2014/main" id="{BAF58752-5AB1-ACC2-D9DB-7EA0C0A05D5C}"/>
              </a:ext>
            </a:extLst>
          </p:cNvPr>
          <p:cNvGrpSpPr/>
          <p:nvPr/>
        </p:nvGrpSpPr>
        <p:grpSpPr>
          <a:xfrm>
            <a:off x="6296992" y="1708219"/>
            <a:ext cx="4763690" cy="4114800"/>
            <a:chOff x="6296992" y="1708219"/>
            <a:chExt cx="4763690" cy="4114800"/>
          </a:xfrm>
        </p:grpSpPr>
        <p:pic>
          <p:nvPicPr>
            <p:cNvPr id="10" name="Picture 4" descr="Brain, Mind, Psychology, Idea, Drawing">
              <a:extLst>
                <a:ext uri="{FF2B5EF4-FFF2-40B4-BE49-F238E27FC236}">
                  <a16:creationId xmlns:a16="http://schemas.microsoft.com/office/drawing/2014/main" id="{3BB28565-5031-4C26-B3EB-2809B5CB21F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9419"/>
            <a:stretch/>
          </p:blipFill>
          <p:spPr bwMode="auto">
            <a:xfrm>
              <a:off x="8966570" y="2540440"/>
              <a:ext cx="1283997" cy="19340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5873D56-2060-4A22-BF86-F4E0B1B49A06}"/>
                </a:ext>
              </a:extLst>
            </p:cNvPr>
            <p:cNvSpPr/>
            <p:nvPr/>
          </p:nvSpPr>
          <p:spPr>
            <a:xfrm>
              <a:off x="7315200" y="3109996"/>
              <a:ext cx="1552575" cy="892552"/>
            </a:xfrm>
            <a:prstGeom prst="rect">
              <a:avLst/>
            </a:prstGeom>
          </p:spPr>
          <p:txBody>
            <a:bodyPr wrap="square">
              <a:spAutoFit/>
            </a:bodyPr>
            <a:lstStyle/>
            <a:p>
              <a:pPr algn="ctr"/>
              <a:r>
                <a:rPr lang="en-GB" sz="2000" b="1" dirty="0"/>
                <a:t>Designer</a:t>
              </a:r>
              <a:r>
                <a:rPr lang="en-GB" sz="2000" dirty="0"/>
                <a:t> </a:t>
              </a:r>
              <a:r>
                <a:rPr lang="en-GB" sz="3200" dirty="0"/>
                <a:t>view</a:t>
              </a:r>
              <a:endParaRPr lang="en-GB" sz="2000" dirty="0"/>
            </a:p>
          </p:txBody>
        </p:sp>
        <p:pic>
          <p:nvPicPr>
            <p:cNvPr id="18" name="Graphic 17" descr="Monitor with solid fill">
              <a:extLst>
                <a:ext uri="{FF2B5EF4-FFF2-40B4-BE49-F238E27FC236}">
                  <a16:creationId xmlns:a16="http://schemas.microsoft.com/office/drawing/2014/main" id="{68BE6BA2-341B-C2D3-2537-FB6E6338B5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6992" y="1708219"/>
              <a:ext cx="4763690" cy="4114800"/>
            </a:xfrm>
            <a:prstGeom prst="rect">
              <a:avLst/>
            </a:prstGeom>
          </p:spPr>
        </p:pic>
      </p:grpSp>
    </p:spTree>
    <p:extLst>
      <p:ext uri="{BB962C8B-B14F-4D97-AF65-F5344CB8AC3E}">
        <p14:creationId xmlns:p14="http://schemas.microsoft.com/office/powerpoint/2010/main" val="128355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1DCBFC5-5077-9C44-CD80-B6D3CC136B87}"/>
              </a:ext>
            </a:extLst>
          </p:cNvPr>
          <p:cNvPicPr>
            <a:picLocks noChangeAspect="1"/>
          </p:cNvPicPr>
          <p:nvPr/>
        </p:nvPicPr>
        <p:blipFill>
          <a:blip r:embed="rId3"/>
          <a:stretch>
            <a:fillRect/>
          </a:stretch>
        </p:blipFill>
        <p:spPr>
          <a:xfrm>
            <a:off x="6331533" y="684793"/>
            <a:ext cx="1919607" cy="2972808"/>
          </a:xfrm>
          <a:prstGeom prst="rect">
            <a:avLst/>
          </a:prstGeom>
        </p:spPr>
      </p:pic>
      <p:pic>
        <p:nvPicPr>
          <p:cNvPr id="23" name="Picture 22">
            <a:extLst>
              <a:ext uri="{FF2B5EF4-FFF2-40B4-BE49-F238E27FC236}">
                <a16:creationId xmlns:a16="http://schemas.microsoft.com/office/drawing/2014/main" id="{3C6323C6-184C-705C-2EB1-B26E8BD602A6}"/>
              </a:ext>
            </a:extLst>
          </p:cNvPr>
          <p:cNvPicPr>
            <a:picLocks noChangeAspect="1"/>
          </p:cNvPicPr>
          <p:nvPr/>
        </p:nvPicPr>
        <p:blipFill>
          <a:blip r:embed="rId4"/>
          <a:stretch>
            <a:fillRect/>
          </a:stretch>
        </p:blipFill>
        <p:spPr>
          <a:xfrm>
            <a:off x="6331532" y="3657601"/>
            <a:ext cx="4031667" cy="2632359"/>
          </a:xfrm>
          <a:prstGeom prst="rect">
            <a:avLst/>
          </a:prstGeom>
        </p:spPr>
      </p:pic>
      <p:pic>
        <p:nvPicPr>
          <p:cNvPr id="19" name="Picture 18">
            <a:extLst>
              <a:ext uri="{FF2B5EF4-FFF2-40B4-BE49-F238E27FC236}">
                <a16:creationId xmlns:a16="http://schemas.microsoft.com/office/drawing/2014/main" id="{22B69DC1-AF3F-DCD4-FEE1-7C4F7933F990}"/>
              </a:ext>
            </a:extLst>
          </p:cNvPr>
          <p:cNvPicPr>
            <a:picLocks noChangeAspect="1"/>
          </p:cNvPicPr>
          <p:nvPr/>
        </p:nvPicPr>
        <p:blipFill>
          <a:blip r:embed="rId5"/>
          <a:stretch>
            <a:fillRect/>
          </a:stretch>
        </p:blipFill>
        <p:spPr>
          <a:xfrm>
            <a:off x="1398486" y="5163160"/>
            <a:ext cx="4648833" cy="735439"/>
          </a:xfrm>
          <a:prstGeom prst="rect">
            <a:avLst/>
          </a:prstGeom>
        </p:spPr>
      </p:pic>
      <p:pic>
        <p:nvPicPr>
          <p:cNvPr id="17" name="Picture 16">
            <a:extLst>
              <a:ext uri="{FF2B5EF4-FFF2-40B4-BE49-F238E27FC236}">
                <a16:creationId xmlns:a16="http://schemas.microsoft.com/office/drawing/2014/main" id="{7711B72C-E885-8E13-935D-5B74F333A167}"/>
              </a:ext>
            </a:extLst>
          </p:cNvPr>
          <p:cNvPicPr>
            <a:picLocks noChangeAspect="1"/>
          </p:cNvPicPr>
          <p:nvPr/>
        </p:nvPicPr>
        <p:blipFill rotWithShape="1">
          <a:blip r:embed="rId6"/>
          <a:srcRect l="28533" t="14305" r="14920" b="7040"/>
          <a:stretch/>
        </p:blipFill>
        <p:spPr>
          <a:xfrm>
            <a:off x="1398486" y="727178"/>
            <a:ext cx="4667551" cy="4353541"/>
          </a:xfrm>
          <a:prstGeom prst="rect">
            <a:avLst/>
          </a:prstGeom>
        </p:spPr>
      </p:pic>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0" dirty="0">
                <a:latin typeface="+mn-lt"/>
                <a:cs typeface="Arial" panose="020B0604020202020204" pitchFamily="34" charset="0"/>
              </a:rPr>
              <a:t>Typical material record: </a:t>
            </a:r>
            <a:r>
              <a:rPr lang="en-GB" dirty="0">
                <a:latin typeface="+mn-lt"/>
                <a:cs typeface="Arial" panose="020B0604020202020204" pitchFamily="34" charset="0"/>
              </a:rPr>
              <a:t>designer’s view</a:t>
            </a:r>
            <a:endParaRPr lang="en-US" dirty="0">
              <a:latin typeface="+mn-lt"/>
            </a:endParaRPr>
          </a:p>
        </p:txBody>
      </p:sp>
      <p:sp>
        <p:nvSpPr>
          <p:cNvPr id="5" name="TextBox 4">
            <a:extLst>
              <a:ext uri="{FF2B5EF4-FFF2-40B4-BE49-F238E27FC236}">
                <a16:creationId xmlns:a16="http://schemas.microsoft.com/office/drawing/2014/main" id="{A919CAD5-F02B-4C02-B0AF-666D953FCC0D}"/>
              </a:ext>
            </a:extLst>
          </p:cNvPr>
          <p:cNvSpPr txBox="1"/>
          <p:nvPr/>
        </p:nvSpPr>
        <p:spPr>
          <a:xfrm>
            <a:off x="6331533" y="1598874"/>
            <a:ext cx="3672408" cy="369332"/>
          </a:xfrm>
          <a:prstGeom prst="rect">
            <a:avLst/>
          </a:prstGeom>
          <a:noFill/>
        </p:spPr>
        <p:txBody>
          <a:bodyPr wrap="square" rtlCol="0">
            <a:spAutoFit/>
          </a:bodyPr>
          <a:lstStyle/>
          <a:p>
            <a:endParaRPr lang="en-US" dirty="0"/>
          </a:p>
        </p:txBody>
      </p:sp>
      <p:sp>
        <p:nvSpPr>
          <p:cNvPr id="8" name="Oval Callout 8">
            <a:extLst>
              <a:ext uri="{FF2B5EF4-FFF2-40B4-BE49-F238E27FC236}">
                <a16:creationId xmlns:a16="http://schemas.microsoft.com/office/drawing/2014/main" id="{4069C403-AF22-4AB9-89CF-60C742610251}"/>
              </a:ext>
            </a:extLst>
          </p:cNvPr>
          <p:cNvSpPr/>
          <p:nvPr/>
        </p:nvSpPr>
        <p:spPr>
          <a:xfrm>
            <a:off x="8424287" y="1246982"/>
            <a:ext cx="1444607" cy="863940"/>
          </a:xfrm>
          <a:prstGeom prst="wedgeEllipseCallout">
            <a:avLst>
              <a:gd name="adj1" fmla="val -60248"/>
              <a:gd name="adj2" fmla="val -28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Aesthetic data</a:t>
            </a:r>
            <a:endParaRPr lang="en-GB" sz="1400" dirty="0">
              <a:solidFill>
                <a:schemeClr val="tx1"/>
              </a:solidFill>
              <a:cs typeface="Arial" panose="020B0604020202020204" pitchFamily="34" charset="0"/>
            </a:endParaRPr>
          </a:p>
        </p:txBody>
      </p:sp>
      <p:sp>
        <p:nvSpPr>
          <p:cNvPr id="9" name="Oval Callout 8">
            <a:extLst>
              <a:ext uri="{FF2B5EF4-FFF2-40B4-BE49-F238E27FC236}">
                <a16:creationId xmlns:a16="http://schemas.microsoft.com/office/drawing/2014/main" id="{E581459B-CE5F-45A1-8180-8FD9DD58DDDD}"/>
              </a:ext>
            </a:extLst>
          </p:cNvPr>
          <p:cNvSpPr/>
          <p:nvPr/>
        </p:nvSpPr>
        <p:spPr>
          <a:xfrm>
            <a:off x="10013466" y="3124200"/>
            <a:ext cx="1637685" cy="899322"/>
          </a:xfrm>
          <a:prstGeom prst="wedgeEllipseCallout">
            <a:avLst>
              <a:gd name="adj1" fmla="val -53278"/>
              <a:gd name="adj2" fmla="val 335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Sustainability data</a:t>
            </a:r>
            <a:endParaRPr lang="en-GB" sz="1400" dirty="0">
              <a:solidFill>
                <a:schemeClr val="tx1"/>
              </a:solidFill>
              <a:cs typeface="Arial" panose="020B0604020202020204" pitchFamily="34" charset="0"/>
            </a:endParaRPr>
          </a:p>
        </p:txBody>
      </p:sp>
      <p:sp>
        <p:nvSpPr>
          <p:cNvPr id="13" name="Oval Callout 8">
            <a:extLst>
              <a:ext uri="{FF2B5EF4-FFF2-40B4-BE49-F238E27FC236}">
                <a16:creationId xmlns:a16="http://schemas.microsoft.com/office/drawing/2014/main" id="{7E452933-ECB2-4697-BD5D-A0AE07BB5F9A}"/>
              </a:ext>
            </a:extLst>
          </p:cNvPr>
          <p:cNvSpPr/>
          <p:nvPr/>
        </p:nvSpPr>
        <p:spPr>
          <a:xfrm>
            <a:off x="9562568" y="5098909"/>
            <a:ext cx="1444607" cy="863940"/>
          </a:xfrm>
          <a:prstGeom prst="wedgeEllipseCallout">
            <a:avLst>
              <a:gd name="adj1" fmla="val -28599"/>
              <a:gd name="adj2" fmla="val -640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General text + data</a:t>
            </a:r>
            <a:endParaRPr lang="en-GB" sz="1400" dirty="0">
              <a:solidFill>
                <a:schemeClr val="tx1"/>
              </a:solidFill>
              <a:cs typeface="Arial" panose="020B0604020202020204" pitchFamily="34" charset="0"/>
            </a:endParaRPr>
          </a:p>
        </p:txBody>
      </p:sp>
    </p:spTree>
    <p:extLst>
      <p:ext uri="{BB962C8B-B14F-4D97-AF65-F5344CB8AC3E}">
        <p14:creationId xmlns:p14="http://schemas.microsoft.com/office/powerpoint/2010/main" val="20178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2A0C774-17CF-8BF7-62E7-8E1BC231B8F9}"/>
              </a:ext>
            </a:extLst>
          </p:cNvPr>
          <p:cNvPicPr>
            <a:picLocks noChangeAspect="1"/>
          </p:cNvPicPr>
          <p:nvPr/>
        </p:nvPicPr>
        <p:blipFill>
          <a:blip r:embed="rId3"/>
          <a:stretch>
            <a:fillRect/>
          </a:stretch>
        </p:blipFill>
        <p:spPr>
          <a:xfrm>
            <a:off x="6221430" y="2326514"/>
            <a:ext cx="3483185" cy="3468929"/>
          </a:xfrm>
          <a:prstGeom prst="rect">
            <a:avLst/>
          </a:prstGeom>
          <a:ln>
            <a:solidFill>
              <a:schemeClr val="tx1">
                <a:lumMod val="75000"/>
                <a:lumOff val="25000"/>
              </a:schemeClr>
            </a:solidFill>
          </a:ln>
        </p:spPr>
      </p:pic>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0" dirty="0">
                <a:latin typeface="+mn-lt"/>
                <a:cs typeface="Arial" panose="020B0604020202020204" pitchFamily="34" charset="0"/>
              </a:rPr>
              <a:t>Typical material record: </a:t>
            </a:r>
            <a:r>
              <a:rPr lang="en-GB" dirty="0">
                <a:latin typeface="+mn-lt"/>
                <a:cs typeface="Arial" panose="020B0604020202020204" pitchFamily="34" charset="0"/>
              </a:rPr>
              <a:t>engineer's view</a:t>
            </a:r>
            <a:endParaRPr lang="en-US" dirty="0">
              <a:latin typeface="+mn-lt"/>
            </a:endParaRPr>
          </a:p>
        </p:txBody>
      </p:sp>
      <p:pic>
        <p:nvPicPr>
          <p:cNvPr id="30" name="Picture 29">
            <a:extLst>
              <a:ext uri="{FF2B5EF4-FFF2-40B4-BE49-F238E27FC236}">
                <a16:creationId xmlns:a16="http://schemas.microsoft.com/office/drawing/2014/main" id="{07A7C061-CF07-2234-B584-17F4FD153C34}"/>
              </a:ext>
            </a:extLst>
          </p:cNvPr>
          <p:cNvPicPr>
            <a:picLocks noChangeAspect="1"/>
          </p:cNvPicPr>
          <p:nvPr/>
        </p:nvPicPr>
        <p:blipFill>
          <a:blip r:embed="rId4"/>
          <a:stretch>
            <a:fillRect/>
          </a:stretch>
        </p:blipFill>
        <p:spPr>
          <a:xfrm>
            <a:off x="6609166" y="1529816"/>
            <a:ext cx="3478432" cy="3882349"/>
          </a:xfrm>
          <a:prstGeom prst="rect">
            <a:avLst/>
          </a:prstGeom>
          <a:ln>
            <a:solidFill>
              <a:schemeClr val="tx1">
                <a:lumMod val="75000"/>
                <a:lumOff val="25000"/>
              </a:schemeClr>
            </a:solidFill>
          </a:ln>
        </p:spPr>
      </p:pic>
      <p:pic>
        <p:nvPicPr>
          <p:cNvPr id="28" name="Picture 27">
            <a:extLst>
              <a:ext uri="{FF2B5EF4-FFF2-40B4-BE49-F238E27FC236}">
                <a16:creationId xmlns:a16="http://schemas.microsoft.com/office/drawing/2014/main" id="{DF184858-13EE-361B-857B-20ED58703B8F}"/>
              </a:ext>
            </a:extLst>
          </p:cNvPr>
          <p:cNvPicPr>
            <a:picLocks noChangeAspect="1"/>
          </p:cNvPicPr>
          <p:nvPr/>
        </p:nvPicPr>
        <p:blipFill>
          <a:blip r:embed="rId5"/>
          <a:stretch>
            <a:fillRect/>
          </a:stretch>
        </p:blipFill>
        <p:spPr>
          <a:xfrm>
            <a:off x="7264965" y="1148498"/>
            <a:ext cx="3478432" cy="3906109"/>
          </a:xfrm>
          <a:prstGeom prst="rect">
            <a:avLst/>
          </a:prstGeom>
          <a:ln>
            <a:solidFill>
              <a:schemeClr val="tx1">
                <a:lumMod val="75000"/>
                <a:lumOff val="25000"/>
              </a:schemeClr>
            </a:solidFill>
          </a:ln>
        </p:spPr>
      </p:pic>
      <p:pic>
        <p:nvPicPr>
          <p:cNvPr id="26" name="Picture 25">
            <a:extLst>
              <a:ext uri="{FF2B5EF4-FFF2-40B4-BE49-F238E27FC236}">
                <a16:creationId xmlns:a16="http://schemas.microsoft.com/office/drawing/2014/main" id="{0FB727B3-20ED-F6CA-FB51-93F8040533C2}"/>
              </a:ext>
            </a:extLst>
          </p:cNvPr>
          <p:cNvPicPr>
            <a:picLocks noChangeAspect="1"/>
          </p:cNvPicPr>
          <p:nvPr/>
        </p:nvPicPr>
        <p:blipFill>
          <a:blip r:embed="rId6"/>
          <a:stretch>
            <a:fillRect/>
          </a:stretch>
        </p:blipFill>
        <p:spPr>
          <a:xfrm>
            <a:off x="7925514" y="625407"/>
            <a:ext cx="3473681" cy="3887101"/>
          </a:xfrm>
          <a:prstGeom prst="rect">
            <a:avLst/>
          </a:prstGeom>
          <a:ln>
            <a:solidFill>
              <a:schemeClr val="tx1">
                <a:lumMod val="75000"/>
                <a:lumOff val="25000"/>
              </a:schemeClr>
            </a:solidFill>
          </a:ln>
        </p:spPr>
      </p:pic>
      <p:sp>
        <p:nvSpPr>
          <p:cNvPr id="6" name="TextBox 5">
            <a:extLst>
              <a:ext uri="{FF2B5EF4-FFF2-40B4-BE49-F238E27FC236}">
                <a16:creationId xmlns:a16="http://schemas.microsoft.com/office/drawing/2014/main" id="{69732EFF-56B3-47F7-AD3C-2040F5D0B3AA}"/>
              </a:ext>
            </a:extLst>
          </p:cNvPr>
          <p:cNvSpPr txBox="1"/>
          <p:nvPr/>
        </p:nvSpPr>
        <p:spPr>
          <a:xfrm>
            <a:off x="6299449" y="1749002"/>
            <a:ext cx="3672408" cy="369332"/>
          </a:xfrm>
          <a:prstGeom prst="rect">
            <a:avLst/>
          </a:prstGeom>
          <a:noFill/>
        </p:spPr>
        <p:txBody>
          <a:bodyPr wrap="square" rtlCol="0">
            <a:spAutoFit/>
          </a:bodyPr>
          <a:lstStyle/>
          <a:p>
            <a:endParaRPr lang="en-US" dirty="0"/>
          </a:p>
        </p:txBody>
      </p:sp>
      <p:sp>
        <p:nvSpPr>
          <p:cNvPr id="17" name="Oval Callout 8">
            <a:extLst>
              <a:ext uri="{FF2B5EF4-FFF2-40B4-BE49-F238E27FC236}">
                <a16:creationId xmlns:a16="http://schemas.microsoft.com/office/drawing/2014/main" id="{7468F035-FBDC-4C51-8E4F-D394030924A6}"/>
              </a:ext>
            </a:extLst>
          </p:cNvPr>
          <p:cNvSpPr/>
          <p:nvPr/>
        </p:nvSpPr>
        <p:spPr>
          <a:xfrm>
            <a:off x="9685565" y="1849040"/>
            <a:ext cx="1947036" cy="684929"/>
          </a:xfrm>
          <a:prstGeom prst="wedgeEllipseCallout">
            <a:avLst>
              <a:gd name="adj1" fmla="val -44950"/>
              <a:gd name="adj2" fmla="val 486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Full engineering property data</a:t>
            </a:r>
            <a:endParaRPr lang="en-GB" sz="1400" dirty="0">
              <a:solidFill>
                <a:schemeClr val="tx1"/>
              </a:solidFill>
              <a:cs typeface="Arial" panose="020B0604020202020204" pitchFamily="34" charset="0"/>
            </a:endParaRPr>
          </a:p>
        </p:txBody>
      </p:sp>
      <p:sp>
        <p:nvSpPr>
          <p:cNvPr id="18" name="Oval Callout 8">
            <a:extLst>
              <a:ext uri="{FF2B5EF4-FFF2-40B4-BE49-F238E27FC236}">
                <a16:creationId xmlns:a16="http://schemas.microsoft.com/office/drawing/2014/main" id="{3A78DE9A-E7A2-4B40-A365-3F1C68A4FC77}"/>
              </a:ext>
            </a:extLst>
          </p:cNvPr>
          <p:cNvSpPr/>
          <p:nvPr/>
        </p:nvSpPr>
        <p:spPr>
          <a:xfrm>
            <a:off x="9401020" y="5252308"/>
            <a:ext cx="1497298" cy="937220"/>
          </a:xfrm>
          <a:prstGeom prst="wedgeEllipseCallout">
            <a:avLst>
              <a:gd name="adj1" fmla="val -58871"/>
              <a:gd name="adj2" fmla="val -59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Links to related data records</a:t>
            </a:r>
            <a:endParaRPr lang="en-GB" sz="1400" dirty="0">
              <a:solidFill>
                <a:schemeClr val="tx1"/>
              </a:solidFill>
              <a:cs typeface="Arial" panose="020B0604020202020204" pitchFamily="34" charset="0"/>
            </a:endParaRPr>
          </a:p>
        </p:txBody>
      </p:sp>
      <p:pic>
        <p:nvPicPr>
          <p:cNvPr id="22" name="Picture 21">
            <a:extLst>
              <a:ext uri="{FF2B5EF4-FFF2-40B4-BE49-F238E27FC236}">
                <a16:creationId xmlns:a16="http://schemas.microsoft.com/office/drawing/2014/main" id="{79F7F51E-D72F-957F-538D-E6396EED7BA5}"/>
              </a:ext>
            </a:extLst>
          </p:cNvPr>
          <p:cNvPicPr>
            <a:picLocks noChangeAspect="1"/>
          </p:cNvPicPr>
          <p:nvPr/>
        </p:nvPicPr>
        <p:blipFill rotWithShape="1">
          <a:blip r:embed="rId7"/>
          <a:srcRect l="28760" t="14500" r="11256" b="6795"/>
          <a:stretch/>
        </p:blipFill>
        <p:spPr>
          <a:xfrm>
            <a:off x="1293682" y="836713"/>
            <a:ext cx="4586688" cy="4035604"/>
          </a:xfrm>
          <a:prstGeom prst="rect">
            <a:avLst/>
          </a:prstGeom>
        </p:spPr>
      </p:pic>
      <p:pic>
        <p:nvPicPr>
          <p:cNvPr id="24" name="Picture 23">
            <a:extLst>
              <a:ext uri="{FF2B5EF4-FFF2-40B4-BE49-F238E27FC236}">
                <a16:creationId xmlns:a16="http://schemas.microsoft.com/office/drawing/2014/main" id="{A2D1EF2F-E566-F0BA-056C-286DBC8CB7FF}"/>
              </a:ext>
            </a:extLst>
          </p:cNvPr>
          <p:cNvPicPr>
            <a:picLocks noChangeAspect="1"/>
          </p:cNvPicPr>
          <p:nvPr/>
        </p:nvPicPr>
        <p:blipFill>
          <a:blip r:embed="rId8"/>
          <a:stretch>
            <a:fillRect/>
          </a:stretch>
        </p:blipFill>
        <p:spPr>
          <a:xfrm>
            <a:off x="1293682" y="4944905"/>
            <a:ext cx="4566786" cy="658053"/>
          </a:xfrm>
          <a:prstGeom prst="rect">
            <a:avLst/>
          </a:prstGeom>
        </p:spPr>
      </p:pic>
    </p:spTree>
    <p:extLst>
      <p:ext uri="{BB962C8B-B14F-4D97-AF65-F5344CB8AC3E}">
        <p14:creationId xmlns:p14="http://schemas.microsoft.com/office/powerpoint/2010/main" val="23301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j-lt"/>
                <a:cs typeface="Arial" panose="020B0604020202020204" pitchFamily="34" charset="0"/>
              </a:rPr>
              <a:t>Manufacturing processes of products</a:t>
            </a:r>
            <a:endParaRPr lang="en-US" dirty="0">
              <a:latin typeface="+mj-lt"/>
            </a:endParaRPr>
          </a:p>
        </p:txBody>
      </p:sp>
      <p:sp>
        <p:nvSpPr>
          <p:cNvPr id="4" name="Rectangle 3">
            <a:extLst>
              <a:ext uri="{FF2B5EF4-FFF2-40B4-BE49-F238E27FC236}">
                <a16:creationId xmlns:a16="http://schemas.microsoft.com/office/drawing/2014/main" id="{62542B58-10EB-4F36-B8B8-45F4EE9666F9}"/>
              </a:ext>
            </a:extLst>
          </p:cNvPr>
          <p:cNvSpPr/>
          <p:nvPr/>
        </p:nvSpPr>
        <p:spPr bwMode="auto">
          <a:xfrm>
            <a:off x="6566953" y="3132451"/>
            <a:ext cx="4063527" cy="79590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dirty="0"/>
          </a:p>
        </p:txBody>
      </p:sp>
      <p:sp>
        <p:nvSpPr>
          <p:cNvPr id="5" name="Rectangle 4">
            <a:extLst>
              <a:ext uri="{FF2B5EF4-FFF2-40B4-BE49-F238E27FC236}">
                <a16:creationId xmlns:a16="http://schemas.microsoft.com/office/drawing/2014/main" id="{84E50822-28F9-43A2-95D8-560561572A05}"/>
              </a:ext>
            </a:extLst>
          </p:cNvPr>
          <p:cNvSpPr/>
          <p:nvPr/>
        </p:nvSpPr>
        <p:spPr bwMode="auto">
          <a:xfrm>
            <a:off x="6566953" y="4184382"/>
            <a:ext cx="4063527" cy="58828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dirty="0"/>
          </a:p>
        </p:txBody>
      </p:sp>
      <p:sp>
        <p:nvSpPr>
          <p:cNvPr id="6" name="Rectangle 5">
            <a:extLst>
              <a:ext uri="{FF2B5EF4-FFF2-40B4-BE49-F238E27FC236}">
                <a16:creationId xmlns:a16="http://schemas.microsoft.com/office/drawing/2014/main" id="{706A246D-3127-4D24-849F-3D2C0024C4A4}"/>
              </a:ext>
            </a:extLst>
          </p:cNvPr>
          <p:cNvSpPr/>
          <p:nvPr/>
        </p:nvSpPr>
        <p:spPr bwMode="auto">
          <a:xfrm>
            <a:off x="1559496" y="3144916"/>
            <a:ext cx="4712410" cy="73229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a:p>
        </p:txBody>
      </p:sp>
      <p:pic>
        <p:nvPicPr>
          <p:cNvPr id="7" name="Picture 6">
            <a:extLst>
              <a:ext uri="{FF2B5EF4-FFF2-40B4-BE49-F238E27FC236}">
                <a16:creationId xmlns:a16="http://schemas.microsoft.com/office/drawing/2014/main" id="{41808293-4976-44EC-986D-A417C1D3C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5787" y="861063"/>
            <a:ext cx="1972269" cy="1876474"/>
          </a:xfrm>
          <a:prstGeom prst="rect">
            <a:avLst/>
          </a:prstGeom>
          <a:noFill/>
          <a:ln>
            <a:noFill/>
          </a:ln>
        </p:spPr>
      </p:pic>
      <p:sp>
        <p:nvSpPr>
          <p:cNvPr id="8" name="Rectangle 7">
            <a:extLst>
              <a:ext uri="{FF2B5EF4-FFF2-40B4-BE49-F238E27FC236}">
                <a16:creationId xmlns:a16="http://schemas.microsoft.com/office/drawing/2014/main" id="{EA8786D1-B82C-4D1F-A111-7AF826B5887C}"/>
              </a:ext>
            </a:extLst>
          </p:cNvPr>
          <p:cNvSpPr/>
          <p:nvPr/>
        </p:nvSpPr>
        <p:spPr>
          <a:xfrm>
            <a:off x="1468624" y="739940"/>
            <a:ext cx="2561919" cy="400110"/>
          </a:xfrm>
          <a:prstGeom prst="rect">
            <a:avLst/>
          </a:prstGeom>
        </p:spPr>
        <p:txBody>
          <a:bodyPr wrap="none">
            <a:spAutoFit/>
          </a:bodyPr>
          <a:lstStyle/>
          <a:p>
            <a:pPr algn="r"/>
            <a:r>
              <a:rPr lang="en-US" sz="2000" b="1" dirty="0">
                <a:latin typeface="Arial" panose="020B0604020202020204" pitchFamily="34" charset="0"/>
                <a:cs typeface="Arial" panose="020B0604020202020204" pitchFamily="34" charset="0"/>
              </a:rPr>
              <a:t>Silk screen printing</a:t>
            </a:r>
            <a:endParaRPr lang="en-US"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6E11110-9368-460D-94F6-9202D80174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59496" y="1256604"/>
            <a:ext cx="4697359" cy="1560760"/>
          </a:xfrm>
          <a:prstGeom prst="rect">
            <a:avLst/>
          </a:prstGeom>
          <a:noFill/>
          <a:ln>
            <a:noFill/>
          </a:ln>
        </p:spPr>
      </p:pic>
      <p:sp>
        <p:nvSpPr>
          <p:cNvPr id="10" name="Rectangle 9">
            <a:extLst>
              <a:ext uri="{FF2B5EF4-FFF2-40B4-BE49-F238E27FC236}">
                <a16:creationId xmlns:a16="http://schemas.microsoft.com/office/drawing/2014/main" id="{FA2C4BDA-461C-4AD4-80BE-AA1BD4BA1190}"/>
              </a:ext>
            </a:extLst>
          </p:cNvPr>
          <p:cNvSpPr/>
          <p:nvPr/>
        </p:nvSpPr>
        <p:spPr>
          <a:xfrm>
            <a:off x="1559496" y="2915369"/>
            <a:ext cx="4691735" cy="923330"/>
          </a:xfrm>
          <a:prstGeom prst="rect">
            <a:avLst/>
          </a:prstGeom>
        </p:spPr>
        <p:txBody>
          <a:bodyPr wrap="square">
            <a:spAutoFit/>
          </a:bodyPr>
          <a:lstStyle/>
          <a:p>
            <a:pPr algn="just"/>
            <a:r>
              <a:rPr lang="en-US" sz="1000" b="1" dirty="0">
                <a:latin typeface="Arial" panose="020B0604020202020204" pitchFamily="34" charset="0"/>
                <a:cs typeface="Arial" panose="020B0604020202020204" pitchFamily="34" charset="0"/>
              </a:rPr>
              <a:t>Image Caption</a:t>
            </a:r>
          </a:p>
          <a:p>
            <a:pPr algn="just"/>
            <a:r>
              <a:rPr lang="en-US" sz="1000" dirty="0">
                <a:latin typeface="Arial" panose="020B0604020202020204" pitchFamily="34" charset="0"/>
                <a:cs typeface="Arial" panose="020B0604020202020204" pitchFamily="34" charset="0"/>
              </a:rPr>
              <a:t>(1) Poster production by silk-screen printing © U.S. National Archives and Records Administration at Wikimedia Commons [Public domain] (2) Screen print squeegee hand bench © Scrud123 at Wikimedia Commons (CC BY-SA 3.0) (3) T-Shirts design patters © Survivor at </a:t>
            </a:r>
            <a:r>
              <a:rPr lang="en-US" sz="1000" dirty="0" err="1">
                <a:latin typeface="Arial" panose="020B0604020202020204" pitchFamily="34" charset="0"/>
                <a:cs typeface="Arial" panose="020B0604020202020204" pitchFamily="34" charset="0"/>
              </a:rPr>
              <a:t>Pixabay</a:t>
            </a:r>
            <a:endParaRPr lang="en-US" sz="10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DD5BB8F-C58C-447B-A48B-0480B4FAED55}"/>
              </a:ext>
            </a:extLst>
          </p:cNvPr>
          <p:cNvSpPr/>
          <p:nvPr/>
        </p:nvSpPr>
        <p:spPr bwMode="auto">
          <a:xfrm>
            <a:off x="1570823" y="4174443"/>
            <a:ext cx="4712410" cy="80172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000" b="1" dirty="0"/>
          </a:p>
        </p:txBody>
      </p:sp>
      <p:sp>
        <p:nvSpPr>
          <p:cNvPr id="12" name="Rectangle 11">
            <a:extLst>
              <a:ext uri="{FF2B5EF4-FFF2-40B4-BE49-F238E27FC236}">
                <a16:creationId xmlns:a16="http://schemas.microsoft.com/office/drawing/2014/main" id="{1A4EE60A-B4DB-4F8A-893A-1EA31A197CDF}"/>
              </a:ext>
            </a:extLst>
          </p:cNvPr>
          <p:cNvSpPr/>
          <p:nvPr/>
        </p:nvSpPr>
        <p:spPr>
          <a:xfrm>
            <a:off x="1559495" y="3954835"/>
            <a:ext cx="4691735" cy="923330"/>
          </a:xfrm>
          <a:prstGeom prst="rect">
            <a:avLst/>
          </a:prstGeom>
        </p:spPr>
        <p:txBody>
          <a:bodyPr wrap="square">
            <a:spAutoFit/>
          </a:bodyPr>
          <a:lstStyle/>
          <a:p>
            <a:pPr algn="just"/>
            <a:r>
              <a:rPr lang="en-US" sz="1000" b="1" dirty="0">
                <a:latin typeface="Arial" panose="020B0604020202020204" pitchFamily="34" charset="0"/>
                <a:cs typeface="Arial" panose="020B0604020202020204" pitchFamily="34" charset="0"/>
              </a:rPr>
              <a:t>The process</a:t>
            </a:r>
          </a:p>
          <a:p>
            <a:pPr algn="just"/>
            <a:r>
              <a:rPr lang="en-US" sz="1000" dirty="0">
                <a:latin typeface="Arial" panose="020B0604020202020204" pitchFamily="34" charset="0"/>
                <a:cs typeface="Arial" panose="020B0604020202020204" pitchFamily="34" charset="0"/>
              </a:rPr>
              <a:t>Silk screen printing has its origins in Japanese stenciling. During the First World War in America screen printing took off as an industrial printing process; but it was the invention of the photographic stencil in the 1930s that revolutionized the process. It is now a $5 billion per year industry.</a:t>
            </a:r>
          </a:p>
        </p:txBody>
      </p:sp>
      <p:sp>
        <p:nvSpPr>
          <p:cNvPr id="13" name="Rectangle 12">
            <a:extLst>
              <a:ext uri="{FF2B5EF4-FFF2-40B4-BE49-F238E27FC236}">
                <a16:creationId xmlns:a16="http://schemas.microsoft.com/office/drawing/2014/main" id="{8B225EAB-8DC8-47C3-B6C4-FD9FE5D1BCDE}"/>
              </a:ext>
            </a:extLst>
          </p:cNvPr>
          <p:cNvSpPr/>
          <p:nvPr/>
        </p:nvSpPr>
        <p:spPr>
          <a:xfrm>
            <a:off x="6450808" y="1047831"/>
            <a:ext cx="1338828" cy="246221"/>
          </a:xfrm>
          <a:prstGeom prst="rect">
            <a:avLst/>
          </a:prstGeom>
        </p:spPr>
        <p:txBody>
          <a:bodyPr wrap="none">
            <a:spAutoFit/>
          </a:bodyPr>
          <a:lstStyle/>
          <a:p>
            <a:pPr algn="just"/>
            <a:r>
              <a:rPr lang="en-US" sz="1000" b="1" dirty="0">
                <a:latin typeface="Arial" panose="020B0604020202020204" pitchFamily="34" charset="0"/>
                <a:cs typeface="Arial" panose="020B0604020202020204" pitchFamily="34" charset="0"/>
              </a:rPr>
              <a:t>Process schematic</a:t>
            </a:r>
          </a:p>
        </p:txBody>
      </p:sp>
      <p:sp>
        <p:nvSpPr>
          <p:cNvPr id="14" name="Rectangle 13">
            <a:extLst>
              <a:ext uri="{FF2B5EF4-FFF2-40B4-BE49-F238E27FC236}">
                <a16:creationId xmlns:a16="http://schemas.microsoft.com/office/drawing/2014/main" id="{C41E3C4B-A3BC-4315-AF2A-65C478C5BD53}"/>
              </a:ext>
            </a:extLst>
          </p:cNvPr>
          <p:cNvSpPr/>
          <p:nvPr/>
        </p:nvSpPr>
        <p:spPr>
          <a:xfrm>
            <a:off x="6534949" y="2914865"/>
            <a:ext cx="4095531" cy="923330"/>
          </a:xfrm>
          <a:prstGeom prst="rect">
            <a:avLst/>
          </a:prstGeom>
        </p:spPr>
        <p:txBody>
          <a:bodyPr wrap="square">
            <a:spAutoFit/>
          </a:bodyPr>
          <a:lstStyle/>
          <a:p>
            <a:pPr algn="just"/>
            <a:r>
              <a:rPr lang="en-GB" sz="1000" b="1" dirty="0"/>
              <a:t>Design guidelines</a:t>
            </a:r>
          </a:p>
          <a:p>
            <a:pPr algn="just"/>
            <a:r>
              <a:rPr lang="en-GB" sz="1000" dirty="0"/>
              <a:t>The process can be applied to polymers, glass, metals, wood, textiles and of course paper and board. Flat and cylindrical objects can be printed. Multiple </a:t>
            </a:r>
            <a:r>
              <a:rPr lang="en-GB" sz="1000" dirty="0" err="1"/>
              <a:t>colors</a:t>
            </a:r>
            <a:r>
              <a:rPr lang="en-GB" sz="1000" dirty="0"/>
              <a:t> can be printed, but each requires a separate screen.</a:t>
            </a:r>
          </a:p>
        </p:txBody>
      </p:sp>
      <p:sp>
        <p:nvSpPr>
          <p:cNvPr id="15" name="Rectangle 14">
            <a:extLst>
              <a:ext uri="{FF2B5EF4-FFF2-40B4-BE49-F238E27FC236}">
                <a16:creationId xmlns:a16="http://schemas.microsoft.com/office/drawing/2014/main" id="{E7D25B61-D305-4D0E-B83A-5843B0CFD091}"/>
              </a:ext>
            </a:extLst>
          </p:cNvPr>
          <p:cNvSpPr/>
          <p:nvPr/>
        </p:nvSpPr>
        <p:spPr>
          <a:xfrm>
            <a:off x="6534949" y="3965795"/>
            <a:ext cx="4095531" cy="769441"/>
          </a:xfrm>
          <a:prstGeom prst="rect">
            <a:avLst/>
          </a:prstGeom>
        </p:spPr>
        <p:txBody>
          <a:bodyPr wrap="square">
            <a:spAutoFit/>
          </a:bodyPr>
          <a:lstStyle/>
          <a:p>
            <a:pPr algn="just"/>
            <a:r>
              <a:rPr lang="en-GB" sz="1000" b="1" dirty="0"/>
              <a:t>Typical uses</a:t>
            </a:r>
          </a:p>
          <a:p>
            <a:pPr algn="just"/>
            <a:r>
              <a:rPr lang="en-GB" sz="1000" dirty="0"/>
              <a:t>Posters, stickers, ticketing, shelf strips, banners, exhibition panels, ring binders, mouse-mats, site boards, signs, T-shirts, control panels and badges for computers.</a:t>
            </a:r>
          </a:p>
        </p:txBody>
      </p:sp>
      <p:sp>
        <p:nvSpPr>
          <p:cNvPr id="18" name="Oval Callout 8">
            <a:extLst>
              <a:ext uri="{FF2B5EF4-FFF2-40B4-BE49-F238E27FC236}">
                <a16:creationId xmlns:a16="http://schemas.microsoft.com/office/drawing/2014/main" id="{309A3325-9876-4D5B-AC4D-2EB9967324F7}"/>
              </a:ext>
            </a:extLst>
          </p:cNvPr>
          <p:cNvSpPr/>
          <p:nvPr/>
        </p:nvSpPr>
        <p:spPr>
          <a:xfrm>
            <a:off x="9114302" y="2074499"/>
            <a:ext cx="1846443" cy="863940"/>
          </a:xfrm>
          <a:prstGeom prst="wedgeEllipseCallout">
            <a:avLst>
              <a:gd name="adj1" fmla="val -16008"/>
              <a:gd name="adj2" fmla="val 751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Guidelines and Typical uses</a:t>
            </a:r>
            <a:endParaRPr lang="en-GB" sz="1400" dirty="0">
              <a:solidFill>
                <a:sysClr val="windowText" lastClr="000000"/>
              </a:solidFill>
              <a:cs typeface="Arial" panose="020B0604020202020204" pitchFamily="34" charset="0"/>
            </a:endParaRPr>
          </a:p>
        </p:txBody>
      </p:sp>
      <p:pic>
        <p:nvPicPr>
          <p:cNvPr id="21" name="Picture 20">
            <a:extLst>
              <a:ext uri="{FF2B5EF4-FFF2-40B4-BE49-F238E27FC236}">
                <a16:creationId xmlns:a16="http://schemas.microsoft.com/office/drawing/2014/main" id="{5E8FD034-8F9E-E840-37B1-4F6B393B32F8}"/>
              </a:ext>
            </a:extLst>
          </p:cNvPr>
          <p:cNvPicPr>
            <a:picLocks noChangeAspect="1"/>
          </p:cNvPicPr>
          <p:nvPr/>
        </p:nvPicPr>
        <p:blipFill>
          <a:blip r:embed="rId5"/>
          <a:stretch>
            <a:fillRect/>
          </a:stretch>
        </p:blipFill>
        <p:spPr>
          <a:xfrm>
            <a:off x="1570823" y="5075295"/>
            <a:ext cx="4712410" cy="892419"/>
          </a:xfrm>
          <a:prstGeom prst="rect">
            <a:avLst/>
          </a:prstGeom>
        </p:spPr>
      </p:pic>
      <p:sp>
        <p:nvSpPr>
          <p:cNvPr id="19" name="Oval Callout 8">
            <a:extLst>
              <a:ext uri="{FF2B5EF4-FFF2-40B4-BE49-F238E27FC236}">
                <a16:creationId xmlns:a16="http://schemas.microsoft.com/office/drawing/2014/main" id="{95C65E87-D516-41F9-B3D4-B750B69E91AB}"/>
              </a:ext>
            </a:extLst>
          </p:cNvPr>
          <p:cNvSpPr/>
          <p:nvPr/>
        </p:nvSpPr>
        <p:spPr>
          <a:xfrm>
            <a:off x="4980486" y="4303265"/>
            <a:ext cx="1444607" cy="863940"/>
          </a:xfrm>
          <a:prstGeom prst="wedgeEllipseCallout">
            <a:avLst>
              <a:gd name="adj1" fmla="val -35504"/>
              <a:gd name="adj2" fmla="val 561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General text + data</a:t>
            </a:r>
            <a:endParaRPr lang="en-GB" sz="1400" dirty="0">
              <a:solidFill>
                <a:sysClr val="windowText" lastClr="000000"/>
              </a:solidFill>
              <a:cs typeface="Arial" panose="020B0604020202020204" pitchFamily="34" charset="0"/>
            </a:endParaRPr>
          </a:p>
        </p:txBody>
      </p:sp>
      <p:pic>
        <p:nvPicPr>
          <p:cNvPr id="23" name="Picture 22">
            <a:extLst>
              <a:ext uri="{FF2B5EF4-FFF2-40B4-BE49-F238E27FC236}">
                <a16:creationId xmlns:a16="http://schemas.microsoft.com/office/drawing/2014/main" id="{D9106B0B-9482-4BA5-7CF1-CB499BE0CBB8}"/>
              </a:ext>
            </a:extLst>
          </p:cNvPr>
          <p:cNvPicPr>
            <a:picLocks noChangeAspect="1"/>
          </p:cNvPicPr>
          <p:nvPr/>
        </p:nvPicPr>
        <p:blipFill rotWithShape="1">
          <a:blip r:embed="rId6"/>
          <a:srcRect r="26246"/>
          <a:stretch/>
        </p:blipFill>
        <p:spPr>
          <a:xfrm>
            <a:off x="6566953" y="4891412"/>
            <a:ext cx="4063527" cy="762580"/>
          </a:xfrm>
          <a:prstGeom prst="rect">
            <a:avLst/>
          </a:prstGeom>
        </p:spPr>
      </p:pic>
    </p:spTree>
    <p:extLst>
      <p:ext uri="{BB962C8B-B14F-4D97-AF65-F5344CB8AC3E}">
        <p14:creationId xmlns:p14="http://schemas.microsoft.com/office/powerpoint/2010/main" val="3098665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j-lt"/>
                <a:cs typeface="Arial" panose="020B0604020202020204" pitchFamily="34" charset="0"/>
              </a:rPr>
              <a:t>Manufacturers and suppliers</a:t>
            </a:r>
            <a:endParaRPr lang="en-US" dirty="0">
              <a:latin typeface="+mj-lt"/>
            </a:endParaRPr>
          </a:p>
        </p:txBody>
      </p:sp>
      <p:sp>
        <p:nvSpPr>
          <p:cNvPr id="4" name="Rectangle 3">
            <a:extLst>
              <a:ext uri="{FF2B5EF4-FFF2-40B4-BE49-F238E27FC236}">
                <a16:creationId xmlns:a16="http://schemas.microsoft.com/office/drawing/2014/main" id="{E8978AC3-FBEA-4F7E-8A01-390982018506}"/>
              </a:ext>
            </a:extLst>
          </p:cNvPr>
          <p:cNvSpPr/>
          <p:nvPr/>
        </p:nvSpPr>
        <p:spPr>
          <a:xfrm>
            <a:off x="2712477" y="797341"/>
            <a:ext cx="6767045" cy="400110"/>
          </a:xfrm>
          <a:prstGeom prst="rect">
            <a:avLst/>
          </a:prstGeom>
        </p:spPr>
        <p:txBody>
          <a:bodyPr wrap="none">
            <a:spAutoFit/>
          </a:bodyPr>
          <a:lstStyle/>
          <a:p>
            <a:pPr algn="ctr"/>
            <a:r>
              <a:rPr lang="en-US" sz="2000" dirty="0">
                <a:cs typeface="Arial" panose="020B0604020202020204" pitchFamily="34" charset="0"/>
              </a:rPr>
              <a:t>Important auxiliary information adds to the </a:t>
            </a:r>
            <a:r>
              <a:rPr lang="en-US" sz="2000" b="1" dirty="0">
                <a:cs typeface="Arial" panose="020B0604020202020204" pitchFamily="34" charset="0"/>
              </a:rPr>
              <a:t>realism in projects </a:t>
            </a:r>
            <a:endParaRPr lang="en-US" sz="2000" dirty="0">
              <a:cs typeface="Arial" panose="020B0604020202020204" pitchFamily="34" charset="0"/>
            </a:endParaRPr>
          </a:p>
        </p:txBody>
      </p:sp>
      <p:grpSp>
        <p:nvGrpSpPr>
          <p:cNvPr id="7" name="Group 6">
            <a:extLst>
              <a:ext uri="{FF2B5EF4-FFF2-40B4-BE49-F238E27FC236}">
                <a16:creationId xmlns:a16="http://schemas.microsoft.com/office/drawing/2014/main" id="{E63B161A-4D64-42EB-8A8D-38F258474EFF}"/>
              </a:ext>
            </a:extLst>
          </p:cNvPr>
          <p:cNvGrpSpPr/>
          <p:nvPr/>
        </p:nvGrpSpPr>
        <p:grpSpPr>
          <a:xfrm>
            <a:off x="3048000" y="1383099"/>
            <a:ext cx="2907544" cy="1098088"/>
            <a:chOff x="1820867" y="1564008"/>
            <a:chExt cx="2907544" cy="1098088"/>
          </a:xfrm>
        </p:grpSpPr>
        <p:pic>
          <p:nvPicPr>
            <p:cNvPr id="8" name="Picture 7">
              <a:extLst>
                <a:ext uri="{FF2B5EF4-FFF2-40B4-BE49-F238E27FC236}">
                  <a16:creationId xmlns:a16="http://schemas.microsoft.com/office/drawing/2014/main" id="{D5D9DEB6-006A-415C-8A75-BB1996A1FC2E}"/>
                </a:ext>
              </a:extLst>
            </p:cNvPr>
            <p:cNvPicPr>
              <a:picLocks noChangeAspect="1"/>
            </p:cNvPicPr>
            <p:nvPr/>
          </p:nvPicPr>
          <p:blipFill rotWithShape="1">
            <a:blip r:embed="rId3"/>
            <a:srcRect r="52537"/>
            <a:stretch/>
          </p:blipFill>
          <p:spPr>
            <a:xfrm>
              <a:off x="2532890" y="1564008"/>
              <a:ext cx="2195521" cy="993585"/>
            </a:xfrm>
            <a:prstGeom prst="rect">
              <a:avLst/>
            </a:prstGeom>
          </p:spPr>
        </p:pic>
        <p:pic>
          <p:nvPicPr>
            <p:cNvPr id="9" name="Graphic 8" descr="Line Arrow: Clockwise curve">
              <a:extLst>
                <a:ext uri="{FF2B5EF4-FFF2-40B4-BE49-F238E27FC236}">
                  <a16:creationId xmlns:a16="http://schemas.microsoft.com/office/drawing/2014/main" id="{A5150252-4C64-40E4-9C7D-706565FDFE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964356" flipH="1">
              <a:off x="1820867" y="2083721"/>
              <a:ext cx="595522" cy="578375"/>
            </a:xfrm>
            <a:prstGeom prst="rect">
              <a:avLst/>
            </a:prstGeom>
          </p:spPr>
        </p:pic>
      </p:grpSp>
      <p:sp>
        <p:nvSpPr>
          <p:cNvPr id="10" name="Rectangle 9">
            <a:extLst>
              <a:ext uri="{FF2B5EF4-FFF2-40B4-BE49-F238E27FC236}">
                <a16:creationId xmlns:a16="http://schemas.microsoft.com/office/drawing/2014/main" id="{ACC8C238-19C8-4046-AF86-1F262BE8E46D}"/>
              </a:ext>
            </a:extLst>
          </p:cNvPr>
          <p:cNvSpPr/>
          <p:nvPr/>
        </p:nvSpPr>
        <p:spPr>
          <a:xfrm>
            <a:off x="3585973" y="5799049"/>
            <a:ext cx="5516157" cy="523220"/>
          </a:xfrm>
          <a:prstGeom prst="rect">
            <a:avLst/>
          </a:prstGeom>
        </p:spPr>
        <p:txBody>
          <a:bodyPr wrap="square">
            <a:spAutoFit/>
          </a:bodyPr>
          <a:lstStyle/>
          <a:p>
            <a:r>
              <a:rPr lang="en-US" sz="2000" dirty="0">
                <a:cs typeface="Arial" panose="020B0604020202020204" pitchFamily="34" charset="0"/>
              </a:rPr>
              <a:t>Product</a:t>
            </a:r>
            <a:r>
              <a:rPr lang="en-US" sz="2000" b="1" dirty="0">
                <a:cs typeface="Arial" panose="020B0604020202020204" pitchFamily="34" charset="0"/>
              </a:rPr>
              <a:t> manufacturer </a:t>
            </a:r>
            <a:r>
              <a:rPr lang="en-US" sz="2800" dirty="0">
                <a:cs typeface="Arial" panose="020B0604020202020204" pitchFamily="34" charset="0"/>
              </a:rPr>
              <a:t>≠</a:t>
            </a:r>
            <a:r>
              <a:rPr lang="en-US" sz="2000" b="1" dirty="0">
                <a:cs typeface="Arial" panose="020B0604020202020204" pitchFamily="34" charset="0"/>
              </a:rPr>
              <a:t> </a:t>
            </a:r>
            <a:r>
              <a:rPr lang="en-US" sz="2000" dirty="0">
                <a:cs typeface="Arial" panose="020B0604020202020204" pitchFamily="34" charset="0"/>
              </a:rPr>
              <a:t>Material</a:t>
            </a:r>
            <a:r>
              <a:rPr lang="en-US" sz="2000" b="1" dirty="0">
                <a:cs typeface="Arial" panose="020B0604020202020204" pitchFamily="34" charset="0"/>
              </a:rPr>
              <a:t> suppliers!</a:t>
            </a:r>
          </a:p>
        </p:txBody>
      </p:sp>
      <p:grpSp>
        <p:nvGrpSpPr>
          <p:cNvPr id="11" name="Group 10">
            <a:extLst>
              <a:ext uri="{FF2B5EF4-FFF2-40B4-BE49-F238E27FC236}">
                <a16:creationId xmlns:a16="http://schemas.microsoft.com/office/drawing/2014/main" id="{2AD516E5-400F-4DF9-BFF7-CD2F02B097ED}"/>
              </a:ext>
            </a:extLst>
          </p:cNvPr>
          <p:cNvGrpSpPr/>
          <p:nvPr/>
        </p:nvGrpSpPr>
        <p:grpSpPr>
          <a:xfrm>
            <a:off x="5943600" y="1376101"/>
            <a:ext cx="3127374" cy="1108590"/>
            <a:chOff x="4725558" y="1557010"/>
            <a:chExt cx="3127374" cy="1108590"/>
          </a:xfrm>
        </p:grpSpPr>
        <p:pic>
          <p:nvPicPr>
            <p:cNvPr id="12" name="Graphic 11" descr="Line Arrow: Clockwise curve">
              <a:extLst>
                <a:ext uri="{FF2B5EF4-FFF2-40B4-BE49-F238E27FC236}">
                  <a16:creationId xmlns:a16="http://schemas.microsoft.com/office/drawing/2014/main" id="{111786F3-DBD0-472F-813C-926B7FD87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635644">
              <a:off x="7275214" y="2087225"/>
              <a:ext cx="577718" cy="578375"/>
            </a:xfrm>
            <a:prstGeom prst="rect">
              <a:avLst/>
            </a:prstGeom>
          </p:spPr>
        </p:pic>
        <p:pic>
          <p:nvPicPr>
            <p:cNvPr id="13" name="Picture 12">
              <a:extLst>
                <a:ext uri="{FF2B5EF4-FFF2-40B4-BE49-F238E27FC236}">
                  <a16:creationId xmlns:a16="http://schemas.microsoft.com/office/drawing/2014/main" id="{07E4A28C-EEFC-4DC4-BF60-61D9FB93F0E2}"/>
                </a:ext>
              </a:extLst>
            </p:cNvPr>
            <p:cNvPicPr>
              <a:picLocks noChangeAspect="1"/>
            </p:cNvPicPr>
            <p:nvPr/>
          </p:nvPicPr>
          <p:blipFill rotWithShape="1">
            <a:blip r:embed="rId3"/>
            <a:srcRect l="47488" r="-2378"/>
            <a:stretch/>
          </p:blipFill>
          <p:spPr>
            <a:xfrm>
              <a:off x="4725558" y="1557010"/>
              <a:ext cx="2539019" cy="993585"/>
            </a:xfrm>
            <a:prstGeom prst="rect">
              <a:avLst/>
            </a:prstGeom>
          </p:spPr>
        </p:pic>
      </p:grpSp>
      <p:pic>
        <p:nvPicPr>
          <p:cNvPr id="15" name="Picture 14">
            <a:extLst>
              <a:ext uri="{FF2B5EF4-FFF2-40B4-BE49-F238E27FC236}">
                <a16:creationId xmlns:a16="http://schemas.microsoft.com/office/drawing/2014/main" id="{8C4F4CA3-3809-D68D-8B8A-7001A9FC5440}"/>
              </a:ext>
            </a:extLst>
          </p:cNvPr>
          <p:cNvPicPr>
            <a:picLocks noChangeAspect="1"/>
          </p:cNvPicPr>
          <p:nvPr/>
        </p:nvPicPr>
        <p:blipFill>
          <a:blip r:embed="rId6"/>
          <a:stretch>
            <a:fillRect/>
          </a:stretch>
        </p:blipFill>
        <p:spPr>
          <a:xfrm>
            <a:off x="2087148" y="2588242"/>
            <a:ext cx="3608357" cy="3125578"/>
          </a:xfrm>
          <a:prstGeom prst="rect">
            <a:avLst/>
          </a:prstGeom>
          <a:ln>
            <a:solidFill>
              <a:schemeClr val="tx1">
                <a:lumMod val="75000"/>
                <a:lumOff val="25000"/>
              </a:schemeClr>
            </a:solidFill>
          </a:ln>
        </p:spPr>
      </p:pic>
      <p:pic>
        <p:nvPicPr>
          <p:cNvPr id="17" name="Picture 16">
            <a:extLst>
              <a:ext uri="{FF2B5EF4-FFF2-40B4-BE49-F238E27FC236}">
                <a16:creationId xmlns:a16="http://schemas.microsoft.com/office/drawing/2014/main" id="{80FABAC3-91F0-0ABA-7158-9B46E7AF0CFD}"/>
              </a:ext>
            </a:extLst>
          </p:cNvPr>
          <p:cNvPicPr>
            <a:picLocks noChangeAspect="1"/>
          </p:cNvPicPr>
          <p:nvPr/>
        </p:nvPicPr>
        <p:blipFill>
          <a:blip r:embed="rId7"/>
          <a:stretch>
            <a:fillRect/>
          </a:stretch>
        </p:blipFill>
        <p:spPr>
          <a:xfrm>
            <a:off x="6496497" y="2588241"/>
            <a:ext cx="4083203" cy="3125579"/>
          </a:xfrm>
          <a:prstGeom prst="rect">
            <a:avLst/>
          </a:prstGeom>
          <a:ln>
            <a:solidFill>
              <a:schemeClr val="tx1">
                <a:lumMod val="75000"/>
                <a:lumOff val="25000"/>
              </a:schemeClr>
            </a:solidFill>
          </a:ln>
        </p:spPr>
      </p:pic>
    </p:spTree>
    <p:extLst>
      <p:ext uri="{BB962C8B-B14F-4D97-AF65-F5344CB8AC3E}">
        <p14:creationId xmlns:p14="http://schemas.microsoft.com/office/powerpoint/2010/main" val="1768116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US" dirty="0"/>
              <a:t>Using the database</a:t>
            </a:r>
          </a:p>
        </p:txBody>
      </p:sp>
      <p:sp>
        <p:nvSpPr>
          <p:cNvPr id="4" name="Rectangle 3">
            <a:extLst>
              <a:ext uri="{FF2B5EF4-FFF2-40B4-BE49-F238E27FC236}">
                <a16:creationId xmlns:a16="http://schemas.microsoft.com/office/drawing/2014/main" id="{7A95A07A-2AAE-4310-A829-BB3CA085D76B}"/>
              </a:ext>
            </a:extLst>
          </p:cNvPr>
          <p:cNvSpPr/>
          <p:nvPr/>
        </p:nvSpPr>
        <p:spPr bwMode="auto">
          <a:xfrm>
            <a:off x="7062967" y="2465953"/>
            <a:ext cx="2558278" cy="192609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5" name="Rectangle 4">
            <a:extLst>
              <a:ext uri="{FF2B5EF4-FFF2-40B4-BE49-F238E27FC236}">
                <a16:creationId xmlns:a16="http://schemas.microsoft.com/office/drawing/2014/main" id="{9B95D841-9323-4171-BFEB-B5325F2E7D19}"/>
              </a:ext>
            </a:extLst>
          </p:cNvPr>
          <p:cNvSpPr/>
          <p:nvPr/>
        </p:nvSpPr>
        <p:spPr bwMode="auto">
          <a:xfrm>
            <a:off x="4976416" y="2465954"/>
            <a:ext cx="1926095" cy="192609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6" name="Rectangle 5">
            <a:extLst>
              <a:ext uri="{FF2B5EF4-FFF2-40B4-BE49-F238E27FC236}">
                <a16:creationId xmlns:a16="http://schemas.microsoft.com/office/drawing/2014/main" id="{364C221B-E00D-4CFC-A27F-882962B81FA0}"/>
              </a:ext>
            </a:extLst>
          </p:cNvPr>
          <p:cNvSpPr/>
          <p:nvPr/>
        </p:nvSpPr>
        <p:spPr bwMode="auto">
          <a:xfrm>
            <a:off x="2884068" y="2465954"/>
            <a:ext cx="1926095" cy="1926095"/>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8" name="Text Box 4">
            <a:extLst>
              <a:ext uri="{FF2B5EF4-FFF2-40B4-BE49-F238E27FC236}">
                <a16:creationId xmlns:a16="http://schemas.microsoft.com/office/drawing/2014/main" id="{279807E5-2291-4F2E-87C5-A1CE73E7AC18}"/>
              </a:ext>
            </a:extLst>
          </p:cNvPr>
          <p:cNvSpPr txBox="1">
            <a:spLocks noChangeArrowheads="1"/>
          </p:cNvSpPr>
          <p:nvPr/>
        </p:nvSpPr>
        <p:spPr bwMode="auto">
          <a:xfrm>
            <a:off x="6972799" y="3430173"/>
            <a:ext cx="2738617" cy="754694"/>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lnSpc>
                <a:spcPct val="150000"/>
              </a:lnSpc>
              <a:spcBef>
                <a:spcPts val="1800"/>
              </a:spcBef>
              <a:spcAft>
                <a:spcPts val="1200"/>
              </a:spcAft>
            </a:pPr>
            <a:r>
              <a:rPr lang="en-GB" sz="3200" i="1" dirty="0">
                <a:latin typeface="+mn-lt"/>
              </a:rPr>
              <a:t>Chart / Select</a:t>
            </a:r>
            <a:endParaRPr lang="en-GB" sz="3200" dirty="0">
              <a:latin typeface="+mn-lt"/>
            </a:endParaRPr>
          </a:p>
        </p:txBody>
      </p:sp>
      <p:sp>
        <p:nvSpPr>
          <p:cNvPr id="12" name="Rectangle 11">
            <a:extLst>
              <a:ext uri="{FF2B5EF4-FFF2-40B4-BE49-F238E27FC236}">
                <a16:creationId xmlns:a16="http://schemas.microsoft.com/office/drawing/2014/main" id="{3D3C6794-AFC6-4E04-AAE3-DAD2B41C6C05}"/>
              </a:ext>
            </a:extLst>
          </p:cNvPr>
          <p:cNvSpPr/>
          <p:nvPr/>
        </p:nvSpPr>
        <p:spPr>
          <a:xfrm>
            <a:off x="3105565" y="3430173"/>
            <a:ext cx="1483098" cy="754694"/>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lnSpc>
                <a:spcPct val="150000"/>
              </a:lnSpc>
              <a:spcBef>
                <a:spcPts val="1800"/>
              </a:spcBef>
              <a:spcAft>
                <a:spcPts val="1200"/>
              </a:spcAft>
            </a:pPr>
            <a:r>
              <a:rPr lang="en-GB" sz="3200" b="1" i="1" dirty="0"/>
              <a:t>Browse</a:t>
            </a:r>
          </a:p>
        </p:txBody>
      </p:sp>
      <p:sp>
        <p:nvSpPr>
          <p:cNvPr id="15" name="Rectangle 14">
            <a:extLst>
              <a:ext uri="{FF2B5EF4-FFF2-40B4-BE49-F238E27FC236}">
                <a16:creationId xmlns:a16="http://schemas.microsoft.com/office/drawing/2014/main" id="{76810E9E-9497-4CF2-9D8F-970AAE118E87}"/>
              </a:ext>
            </a:extLst>
          </p:cNvPr>
          <p:cNvSpPr/>
          <p:nvPr/>
        </p:nvSpPr>
        <p:spPr>
          <a:xfrm>
            <a:off x="5247606" y="3565788"/>
            <a:ext cx="1322798" cy="584775"/>
          </a:xfrm>
          <a:prstGeom prst="rect">
            <a:avLst/>
          </a:prstGeom>
        </p:spPr>
        <p:txBody>
          <a:bodyPr wrap="none">
            <a:spAutoFit/>
          </a:bodyPr>
          <a:lstStyle/>
          <a:p>
            <a:r>
              <a:rPr lang="en-GB" sz="3200" b="1" i="1" dirty="0"/>
              <a:t>Search</a:t>
            </a:r>
          </a:p>
        </p:txBody>
      </p:sp>
      <p:sp>
        <p:nvSpPr>
          <p:cNvPr id="16" name="Rectangle 15">
            <a:extLst>
              <a:ext uri="{FF2B5EF4-FFF2-40B4-BE49-F238E27FC236}">
                <a16:creationId xmlns:a16="http://schemas.microsoft.com/office/drawing/2014/main" id="{309DA6DD-2ACF-4DFC-B228-11018EF7B620}"/>
              </a:ext>
            </a:extLst>
          </p:cNvPr>
          <p:cNvSpPr/>
          <p:nvPr/>
        </p:nvSpPr>
        <p:spPr>
          <a:xfrm>
            <a:off x="1710702" y="1237771"/>
            <a:ext cx="2943947" cy="584775"/>
          </a:xfrm>
          <a:prstGeom prst="rect">
            <a:avLst/>
          </a:prstGeom>
        </p:spPr>
        <p:txBody>
          <a:bodyPr wrap="none">
            <a:spAutoFit/>
          </a:bodyPr>
          <a:lstStyle/>
          <a:p>
            <a:pPr algn="ctr"/>
            <a:r>
              <a:rPr lang="en-GB" sz="3200" dirty="0"/>
              <a:t>The tool buttons</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CE298964-00DD-BEC1-2088-9C87489C5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775" y="2590800"/>
            <a:ext cx="1521989" cy="1086618"/>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5FE788F2-3CCB-C57B-1C44-08085C156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070" y="2590800"/>
            <a:ext cx="1466343" cy="1046889"/>
          </a:xfrm>
          <a:prstGeom prst="rect">
            <a:avLst/>
          </a:prstGeom>
        </p:spPr>
      </p:pic>
      <p:pic>
        <p:nvPicPr>
          <p:cNvPr id="22" name="Picture 21" descr="A colorful circle shapes on a black background&#10;&#10;Description automatically generated">
            <a:extLst>
              <a:ext uri="{FF2B5EF4-FFF2-40B4-BE49-F238E27FC236}">
                <a16:creationId xmlns:a16="http://schemas.microsoft.com/office/drawing/2014/main" id="{A6A59244-365B-1AA0-37B4-FC9B55B39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6852" y="2589695"/>
            <a:ext cx="1650507" cy="1178933"/>
          </a:xfrm>
          <a:prstGeom prst="rect">
            <a:avLst/>
          </a:prstGeom>
        </p:spPr>
      </p:pic>
    </p:spTree>
    <p:extLst>
      <p:ext uri="{BB962C8B-B14F-4D97-AF65-F5344CB8AC3E}">
        <p14:creationId xmlns:p14="http://schemas.microsoft.com/office/powerpoint/2010/main" val="1098220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1" dirty="0">
                <a:latin typeface="+mj-lt"/>
                <a:cs typeface="Arial" panose="020B0604020202020204" pitchFamily="34" charset="0"/>
              </a:rPr>
              <a:t>Browse</a:t>
            </a:r>
            <a:r>
              <a:rPr lang="en-GB" dirty="0">
                <a:latin typeface="+mj-lt"/>
                <a:cs typeface="Arial" panose="020B0604020202020204" pitchFamily="34" charset="0"/>
              </a:rPr>
              <a:t> </a:t>
            </a:r>
            <a:r>
              <a:rPr lang="en-GB" b="0" dirty="0">
                <a:latin typeface="+mj-lt"/>
                <a:cs typeface="Arial" panose="020B0604020202020204" pitchFamily="34" charset="0"/>
              </a:rPr>
              <a:t>to</a:t>
            </a:r>
            <a:r>
              <a:rPr lang="en-GB" dirty="0">
                <a:latin typeface="+mj-lt"/>
                <a:cs typeface="Arial" panose="020B0604020202020204" pitchFamily="34" charset="0"/>
              </a:rPr>
              <a:t> </a:t>
            </a:r>
            <a:r>
              <a:rPr lang="en-GB" b="0" dirty="0">
                <a:latin typeface="+mj-lt"/>
                <a:cs typeface="Arial" panose="020B0604020202020204" pitchFamily="34" charset="0"/>
              </a:rPr>
              <a:t>explore products</a:t>
            </a:r>
            <a:endParaRPr lang="en-US" dirty="0">
              <a:latin typeface="+mj-lt"/>
            </a:endParaRPr>
          </a:p>
        </p:txBody>
      </p:sp>
      <p:grpSp>
        <p:nvGrpSpPr>
          <p:cNvPr id="4" name="Group 3">
            <a:extLst>
              <a:ext uri="{FF2B5EF4-FFF2-40B4-BE49-F238E27FC236}">
                <a16:creationId xmlns:a16="http://schemas.microsoft.com/office/drawing/2014/main" id="{94D613F0-1C93-4A2C-ABAD-976B616A1250}"/>
              </a:ext>
            </a:extLst>
          </p:cNvPr>
          <p:cNvGrpSpPr/>
          <p:nvPr/>
        </p:nvGrpSpPr>
        <p:grpSpPr>
          <a:xfrm>
            <a:off x="1702838" y="703918"/>
            <a:ext cx="1798556" cy="761439"/>
            <a:chOff x="439820" y="1266168"/>
            <a:chExt cx="1798556" cy="761439"/>
          </a:xfrm>
        </p:grpSpPr>
        <p:sp>
          <p:nvSpPr>
            <p:cNvPr id="5" name="Rectangle 4">
              <a:extLst>
                <a:ext uri="{FF2B5EF4-FFF2-40B4-BE49-F238E27FC236}">
                  <a16:creationId xmlns:a16="http://schemas.microsoft.com/office/drawing/2014/main" id="{FFA328D5-EA3F-4E3B-9EC4-5D827A18211C}"/>
                </a:ext>
              </a:extLst>
            </p:cNvPr>
            <p:cNvSpPr/>
            <p:nvPr/>
          </p:nvSpPr>
          <p:spPr bwMode="auto">
            <a:xfrm>
              <a:off x="439820" y="1266168"/>
              <a:ext cx="1798556" cy="76143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6" name="Rectangle 5">
              <a:extLst>
                <a:ext uri="{FF2B5EF4-FFF2-40B4-BE49-F238E27FC236}">
                  <a16:creationId xmlns:a16="http://schemas.microsoft.com/office/drawing/2014/main" id="{E7AF90D8-F93B-4AA9-9CE3-278F9B9845C1}"/>
                </a:ext>
              </a:extLst>
            </p:cNvPr>
            <p:cNvSpPr/>
            <p:nvPr/>
          </p:nvSpPr>
          <p:spPr>
            <a:xfrm>
              <a:off x="1123839" y="1499382"/>
              <a:ext cx="954107"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Browse</a:t>
              </a:r>
              <a:endParaRPr lang="en-GB" dirty="0"/>
            </a:p>
          </p:txBody>
        </p:sp>
      </p:grpSp>
      <p:grpSp>
        <p:nvGrpSpPr>
          <p:cNvPr id="8" name="Group 7">
            <a:extLst>
              <a:ext uri="{FF2B5EF4-FFF2-40B4-BE49-F238E27FC236}">
                <a16:creationId xmlns:a16="http://schemas.microsoft.com/office/drawing/2014/main" id="{6009F209-C6F0-4FF2-8BC1-A52DEE9D4C3A}"/>
              </a:ext>
            </a:extLst>
          </p:cNvPr>
          <p:cNvGrpSpPr/>
          <p:nvPr/>
        </p:nvGrpSpPr>
        <p:grpSpPr>
          <a:xfrm>
            <a:off x="3626412" y="703918"/>
            <a:ext cx="3167907" cy="5388876"/>
            <a:chOff x="2363393" y="1266169"/>
            <a:chExt cx="3167907" cy="5450167"/>
          </a:xfrm>
        </p:grpSpPr>
        <p:sp>
          <p:nvSpPr>
            <p:cNvPr id="9" name="Rectangle 8">
              <a:extLst>
                <a:ext uri="{FF2B5EF4-FFF2-40B4-BE49-F238E27FC236}">
                  <a16:creationId xmlns:a16="http://schemas.microsoft.com/office/drawing/2014/main" id="{17A534C7-06B2-4666-900E-D2D86CE94D0C}"/>
                </a:ext>
              </a:extLst>
            </p:cNvPr>
            <p:cNvSpPr/>
            <p:nvPr/>
          </p:nvSpPr>
          <p:spPr bwMode="auto">
            <a:xfrm>
              <a:off x="2363393" y="1266169"/>
              <a:ext cx="3167907" cy="545016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10" name="Rectangle 9">
              <a:extLst>
                <a:ext uri="{FF2B5EF4-FFF2-40B4-BE49-F238E27FC236}">
                  <a16:creationId xmlns:a16="http://schemas.microsoft.com/office/drawing/2014/main" id="{2F878F1E-3AC2-426D-8382-87BEEA7DEA45}"/>
                </a:ext>
              </a:extLst>
            </p:cNvPr>
            <p:cNvSpPr/>
            <p:nvPr/>
          </p:nvSpPr>
          <p:spPr>
            <a:xfrm>
              <a:off x="2456718" y="1353669"/>
              <a:ext cx="2236283" cy="307777"/>
            </a:xfrm>
            <a:prstGeom prst="rect">
              <a:avLst/>
            </a:prstGeom>
          </p:spPr>
          <p:txBody>
            <a:bodyPr wrap="square">
              <a:spAutoFit/>
            </a:bodyPr>
            <a:lstStyle/>
            <a:p>
              <a:r>
                <a:rPr lang="en-GB" sz="1400" b="1" dirty="0">
                  <a:latin typeface="Arial" panose="020B0604020202020204" pitchFamily="34" charset="0"/>
                  <a:cs typeface="Arial" panose="020B0604020202020204" pitchFamily="34" charset="0"/>
                </a:rPr>
                <a:t>Browse</a:t>
              </a:r>
              <a:endParaRPr lang="en-GB" sz="1400" b="1" dirty="0"/>
            </a:p>
          </p:txBody>
        </p:sp>
        <p:sp>
          <p:nvSpPr>
            <p:cNvPr id="11" name="Rectangle 10">
              <a:extLst>
                <a:ext uri="{FF2B5EF4-FFF2-40B4-BE49-F238E27FC236}">
                  <a16:creationId xmlns:a16="http://schemas.microsoft.com/office/drawing/2014/main" id="{EE572EF7-D385-409A-A127-833ACEAA929F}"/>
                </a:ext>
              </a:extLst>
            </p:cNvPr>
            <p:cNvSpPr/>
            <p:nvPr/>
          </p:nvSpPr>
          <p:spPr>
            <a:xfrm>
              <a:off x="2456718" y="1677484"/>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Database:</a:t>
              </a:r>
              <a:endParaRPr lang="en-GB" sz="1400" dirty="0"/>
            </a:p>
          </p:txBody>
        </p:sp>
        <p:sp>
          <p:nvSpPr>
            <p:cNvPr id="12" name="Rectangle 11">
              <a:extLst>
                <a:ext uri="{FF2B5EF4-FFF2-40B4-BE49-F238E27FC236}">
                  <a16:creationId xmlns:a16="http://schemas.microsoft.com/office/drawing/2014/main" id="{24F75AE1-D964-46F6-8786-3408462FF27B}"/>
                </a:ext>
              </a:extLst>
            </p:cNvPr>
            <p:cNvSpPr/>
            <p:nvPr/>
          </p:nvSpPr>
          <p:spPr>
            <a:xfrm>
              <a:off x="2456718" y="2035868"/>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Table:</a:t>
              </a:r>
              <a:endParaRPr lang="en-GB" sz="1400" dirty="0"/>
            </a:p>
          </p:txBody>
        </p:sp>
        <p:sp>
          <p:nvSpPr>
            <p:cNvPr id="13" name="Rectangle 12">
              <a:extLst>
                <a:ext uri="{FF2B5EF4-FFF2-40B4-BE49-F238E27FC236}">
                  <a16:creationId xmlns:a16="http://schemas.microsoft.com/office/drawing/2014/main" id="{B5AE2D9F-484C-47B4-B08E-895BA6DD67F8}"/>
                </a:ext>
              </a:extLst>
            </p:cNvPr>
            <p:cNvSpPr/>
            <p:nvPr/>
          </p:nvSpPr>
          <p:spPr>
            <a:xfrm>
              <a:off x="2456718" y="2378740"/>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Subset:</a:t>
              </a:r>
              <a:endParaRPr lang="en-GB" sz="1400" dirty="0"/>
            </a:p>
          </p:txBody>
        </p:sp>
        <p:sp>
          <p:nvSpPr>
            <p:cNvPr id="14" name="Rectangle 13">
              <a:extLst>
                <a:ext uri="{FF2B5EF4-FFF2-40B4-BE49-F238E27FC236}">
                  <a16:creationId xmlns:a16="http://schemas.microsoft.com/office/drawing/2014/main" id="{0644AF45-943E-4D63-B0E5-866A7A822D76}"/>
                </a:ext>
              </a:extLst>
            </p:cNvPr>
            <p:cNvSpPr/>
            <p:nvPr/>
          </p:nvSpPr>
          <p:spPr bwMode="auto">
            <a:xfrm>
              <a:off x="2456718" y="2767115"/>
              <a:ext cx="2925193" cy="39492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15" name="Rectangle 14">
              <a:extLst>
                <a:ext uri="{FF2B5EF4-FFF2-40B4-BE49-F238E27FC236}">
                  <a16:creationId xmlns:a16="http://schemas.microsoft.com/office/drawing/2014/main" id="{A093F841-9BD9-4CB8-9BE8-29F61058CE35}"/>
                </a:ext>
              </a:extLst>
            </p:cNvPr>
            <p:cNvSpPr/>
            <p:nvPr/>
          </p:nvSpPr>
          <p:spPr bwMode="auto">
            <a:xfrm>
              <a:off x="3493724" y="1680249"/>
              <a:ext cx="188818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16" name="Rectangle 15">
              <a:extLst>
                <a:ext uri="{FF2B5EF4-FFF2-40B4-BE49-F238E27FC236}">
                  <a16:creationId xmlns:a16="http://schemas.microsoft.com/office/drawing/2014/main" id="{57E8143E-9FFF-4298-ABC9-46803E59F8F3}"/>
                </a:ext>
              </a:extLst>
            </p:cNvPr>
            <p:cNvSpPr/>
            <p:nvPr/>
          </p:nvSpPr>
          <p:spPr bwMode="auto">
            <a:xfrm>
              <a:off x="3493724" y="2032105"/>
              <a:ext cx="188818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17" name="Rectangle 16">
              <a:extLst>
                <a:ext uri="{FF2B5EF4-FFF2-40B4-BE49-F238E27FC236}">
                  <a16:creationId xmlns:a16="http://schemas.microsoft.com/office/drawing/2014/main" id="{6980357B-480D-4AAD-A4F4-6956666C0CAD}"/>
                </a:ext>
              </a:extLst>
            </p:cNvPr>
            <p:cNvSpPr/>
            <p:nvPr/>
          </p:nvSpPr>
          <p:spPr bwMode="auto">
            <a:xfrm>
              <a:off x="3493724" y="2385341"/>
              <a:ext cx="188818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grpSp>
      <p:sp>
        <p:nvSpPr>
          <p:cNvPr id="18" name="Rectangle 17">
            <a:extLst>
              <a:ext uri="{FF2B5EF4-FFF2-40B4-BE49-F238E27FC236}">
                <a16:creationId xmlns:a16="http://schemas.microsoft.com/office/drawing/2014/main" id="{9ABD9965-CA43-4D21-B182-700A4E383419}"/>
              </a:ext>
            </a:extLst>
          </p:cNvPr>
          <p:cNvSpPr/>
          <p:nvPr/>
        </p:nvSpPr>
        <p:spPr>
          <a:xfrm>
            <a:off x="4802097" y="1115234"/>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Design</a:t>
            </a:r>
            <a:endParaRPr lang="en-GB" sz="1400" dirty="0"/>
          </a:p>
        </p:txBody>
      </p:sp>
      <p:sp>
        <p:nvSpPr>
          <p:cNvPr id="19" name="Rectangle 18">
            <a:extLst>
              <a:ext uri="{FF2B5EF4-FFF2-40B4-BE49-F238E27FC236}">
                <a16:creationId xmlns:a16="http://schemas.microsoft.com/office/drawing/2014/main" id="{E9BCC2EF-1DD8-4119-8D30-F555041D4606}"/>
              </a:ext>
            </a:extLst>
          </p:cNvPr>
          <p:cNvSpPr/>
          <p:nvPr/>
        </p:nvSpPr>
        <p:spPr>
          <a:xfrm>
            <a:off x="4801636" y="1473618"/>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Products</a:t>
            </a:r>
            <a:endParaRPr lang="en-GB" sz="1400" dirty="0"/>
          </a:p>
        </p:txBody>
      </p:sp>
      <p:sp>
        <p:nvSpPr>
          <p:cNvPr id="20" name="Rectangle 19">
            <a:extLst>
              <a:ext uri="{FF2B5EF4-FFF2-40B4-BE49-F238E27FC236}">
                <a16:creationId xmlns:a16="http://schemas.microsoft.com/office/drawing/2014/main" id="{DF279BCC-41CD-484E-AEEF-5384D744F201}"/>
              </a:ext>
            </a:extLst>
          </p:cNvPr>
          <p:cNvSpPr/>
          <p:nvPr/>
        </p:nvSpPr>
        <p:spPr>
          <a:xfrm>
            <a:off x="4814306" y="1816490"/>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All products</a:t>
            </a:r>
            <a:endParaRPr lang="en-GB" sz="1400" dirty="0"/>
          </a:p>
        </p:txBody>
      </p:sp>
      <p:grpSp>
        <p:nvGrpSpPr>
          <p:cNvPr id="21" name="Group 20">
            <a:extLst>
              <a:ext uri="{FF2B5EF4-FFF2-40B4-BE49-F238E27FC236}">
                <a16:creationId xmlns:a16="http://schemas.microsoft.com/office/drawing/2014/main" id="{1B92A5F5-A9FA-4246-84CC-882CA7EB8A63}"/>
              </a:ext>
            </a:extLst>
          </p:cNvPr>
          <p:cNvGrpSpPr/>
          <p:nvPr/>
        </p:nvGrpSpPr>
        <p:grpSpPr>
          <a:xfrm>
            <a:off x="6944595" y="703917"/>
            <a:ext cx="3167907" cy="5388876"/>
            <a:chOff x="5681576" y="1266168"/>
            <a:chExt cx="3167907" cy="5596330"/>
          </a:xfrm>
        </p:grpSpPr>
        <p:sp>
          <p:nvSpPr>
            <p:cNvPr id="22" name="Rectangle 21">
              <a:extLst>
                <a:ext uri="{FF2B5EF4-FFF2-40B4-BE49-F238E27FC236}">
                  <a16:creationId xmlns:a16="http://schemas.microsoft.com/office/drawing/2014/main" id="{142CC9E3-02F4-416E-BE66-FC78B532E011}"/>
                </a:ext>
              </a:extLst>
            </p:cNvPr>
            <p:cNvSpPr/>
            <p:nvPr/>
          </p:nvSpPr>
          <p:spPr bwMode="auto">
            <a:xfrm>
              <a:off x="5681576" y="1266168"/>
              <a:ext cx="3167907" cy="559633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3" name="Rectangle 22">
              <a:extLst>
                <a:ext uri="{FF2B5EF4-FFF2-40B4-BE49-F238E27FC236}">
                  <a16:creationId xmlns:a16="http://schemas.microsoft.com/office/drawing/2014/main" id="{7E51D949-09A6-4670-8269-62FE15CDE594}"/>
                </a:ext>
              </a:extLst>
            </p:cNvPr>
            <p:cNvSpPr/>
            <p:nvPr/>
          </p:nvSpPr>
          <p:spPr>
            <a:xfrm>
              <a:off x="5774901" y="1353669"/>
              <a:ext cx="2236283" cy="307777"/>
            </a:xfrm>
            <a:prstGeom prst="rect">
              <a:avLst/>
            </a:prstGeom>
          </p:spPr>
          <p:txBody>
            <a:bodyPr wrap="square">
              <a:spAutoFit/>
            </a:bodyPr>
            <a:lstStyle/>
            <a:p>
              <a:r>
                <a:rPr lang="en-GB" sz="1400" b="1" dirty="0">
                  <a:latin typeface="Arial" panose="020B0604020202020204" pitchFamily="34" charset="0"/>
                  <a:cs typeface="Arial" panose="020B0604020202020204" pitchFamily="34" charset="0"/>
                </a:rPr>
                <a:t>Browse</a:t>
              </a:r>
              <a:endParaRPr lang="en-GB" sz="1400" b="1" dirty="0"/>
            </a:p>
          </p:txBody>
        </p:sp>
        <p:sp>
          <p:nvSpPr>
            <p:cNvPr id="24" name="Rectangle 23">
              <a:extLst>
                <a:ext uri="{FF2B5EF4-FFF2-40B4-BE49-F238E27FC236}">
                  <a16:creationId xmlns:a16="http://schemas.microsoft.com/office/drawing/2014/main" id="{15C70D69-3C42-4F55-8B34-259B19F162E0}"/>
                </a:ext>
              </a:extLst>
            </p:cNvPr>
            <p:cNvSpPr/>
            <p:nvPr/>
          </p:nvSpPr>
          <p:spPr>
            <a:xfrm>
              <a:off x="5774901" y="1677484"/>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Database:</a:t>
              </a:r>
              <a:endParaRPr lang="en-GB" sz="1400" dirty="0"/>
            </a:p>
          </p:txBody>
        </p:sp>
        <p:sp>
          <p:nvSpPr>
            <p:cNvPr id="25" name="Rectangle 24">
              <a:extLst>
                <a:ext uri="{FF2B5EF4-FFF2-40B4-BE49-F238E27FC236}">
                  <a16:creationId xmlns:a16="http://schemas.microsoft.com/office/drawing/2014/main" id="{A467729B-5A46-4C3D-AF79-5794617EB277}"/>
                </a:ext>
              </a:extLst>
            </p:cNvPr>
            <p:cNvSpPr/>
            <p:nvPr/>
          </p:nvSpPr>
          <p:spPr>
            <a:xfrm>
              <a:off x="5774901" y="2035868"/>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Table:</a:t>
              </a:r>
              <a:endParaRPr lang="en-GB" sz="1400" dirty="0"/>
            </a:p>
          </p:txBody>
        </p:sp>
        <p:sp>
          <p:nvSpPr>
            <p:cNvPr id="26" name="Rectangle 25">
              <a:extLst>
                <a:ext uri="{FF2B5EF4-FFF2-40B4-BE49-F238E27FC236}">
                  <a16:creationId xmlns:a16="http://schemas.microsoft.com/office/drawing/2014/main" id="{E137BACA-FC6C-45D9-A063-2024A5BFA161}"/>
                </a:ext>
              </a:extLst>
            </p:cNvPr>
            <p:cNvSpPr/>
            <p:nvPr/>
          </p:nvSpPr>
          <p:spPr>
            <a:xfrm>
              <a:off x="5774901" y="2378740"/>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Subset:</a:t>
              </a:r>
              <a:endParaRPr lang="en-GB" sz="1400" dirty="0"/>
            </a:p>
          </p:txBody>
        </p:sp>
        <p:sp>
          <p:nvSpPr>
            <p:cNvPr id="27" name="Rectangle 26">
              <a:extLst>
                <a:ext uri="{FF2B5EF4-FFF2-40B4-BE49-F238E27FC236}">
                  <a16:creationId xmlns:a16="http://schemas.microsoft.com/office/drawing/2014/main" id="{8E76C33E-82DF-4C17-B28D-7A62B3E7D69D}"/>
                </a:ext>
              </a:extLst>
            </p:cNvPr>
            <p:cNvSpPr/>
            <p:nvPr/>
          </p:nvSpPr>
          <p:spPr bwMode="auto">
            <a:xfrm>
              <a:off x="5774901" y="2767114"/>
              <a:ext cx="2925193" cy="40908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8" name="Rectangle 27">
              <a:extLst>
                <a:ext uri="{FF2B5EF4-FFF2-40B4-BE49-F238E27FC236}">
                  <a16:creationId xmlns:a16="http://schemas.microsoft.com/office/drawing/2014/main" id="{951E9EDF-8CA8-47C8-845D-35C0B3C36D65}"/>
                </a:ext>
              </a:extLst>
            </p:cNvPr>
            <p:cNvSpPr/>
            <p:nvPr/>
          </p:nvSpPr>
          <p:spPr bwMode="auto">
            <a:xfrm>
              <a:off x="6811907" y="1680249"/>
              <a:ext cx="188818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9" name="Rectangle 28">
              <a:extLst>
                <a:ext uri="{FF2B5EF4-FFF2-40B4-BE49-F238E27FC236}">
                  <a16:creationId xmlns:a16="http://schemas.microsoft.com/office/drawing/2014/main" id="{F2D7DC7A-17EB-4E79-9949-1436618264E1}"/>
                </a:ext>
              </a:extLst>
            </p:cNvPr>
            <p:cNvSpPr/>
            <p:nvPr/>
          </p:nvSpPr>
          <p:spPr bwMode="auto">
            <a:xfrm>
              <a:off x="6811907" y="2032105"/>
              <a:ext cx="188818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30" name="Rectangle 29">
              <a:extLst>
                <a:ext uri="{FF2B5EF4-FFF2-40B4-BE49-F238E27FC236}">
                  <a16:creationId xmlns:a16="http://schemas.microsoft.com/office/drawing/2014/main" id="{64AAB306-8FE1-488C-9DD3-0B8C617B78F7}"/>
                </a:ext>
              </a:extLst>
            </p:cNvPr>
            <p:cNvSpPr/>
            <p:nvPr/>
          </p:nvSpPr>
          <p:spPr bwMode="auto">
            <a:xfrm>
              <a:off x="6811907" y="2385341"/>
              <a:ext cx="1888187" cy="3020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grpSp>
      <p:sp>
        <p:nvSpPr>
          <p:cNvPr id="31" name="Rectangle 30">
            <a:extLst>
              <a:ext uri="{FF2B5EF4-FFF2-40B4-BE49-F238E27FC236}">
                <a16:creationId xmlns:a16="http://schemas.microsoft.com/office/drawing/2014/main" id="{84B5E912-6849-4BDE-82BD-5DBACDC21E5A}"/>
              </a:ext>
            </a:extLst>
          </p:cNvPr>
          <p:cNvSpPr/>
          <p:nvPr/>
        </p:nvSpPr>
        <p:spPr>
          <a:xfrm>
            <a:off x="8120280" y="1115234"/>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Design</a:t>
            </a:r>
            <a:endParaRPr lang="en-GB" sz="1400" dirty="0"/>
          </a:p>
        </p:txBody>
      </p:sp>
      <p:sp>
        <p:nvSpPr>
          <p:cNvPr id="32" name="Rectangle 31">
            <a:extLst>
              <a:ext uri="{FF2B5EF4-FFF2-40B4-BE49-F238E27FC236}">
                <a16:creationId xmlns:a16="http://schemas.microsoft.com/office/drawing/2014/main" id="{50949005-40FB-44BB-B297-28906B544E64}"/>
              </a:ext>
            </a:extLst>
          </p:cNvPr>
          <p:cNvSpPr/>
          <p:nvPr/>
        </p:nvSpPr>
        <p:spPr>
          <a:xfrm>
            <a:off x="8119819" y="1473618"/>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Materials</a:t>
            </a:r>
            <a:endParaRPr lang="en-GB" sz="1400" dirty="0"/>
          </a:p>
        </p:txBody>
      </p:sp>
      <p:sp>
        <p:nvSpPr>
          <p:cNvPr id="33" name="Rectangle 32">
            <a:extLst>
              <a:ext uri="{FF2B5EF4-FFF2-40B4-BE49-F238E27FC236}">
                <a16:creationId xmlns:a16="http://schemas.microsoft.com/office/drawing/2014/main" id="{0061ABEE-EBD2-4A49-B02D-9FFB27F2B86F}"/>
              </a:ext>
            </a:extLst>
          </p:cNvPr>
          <p:cNvSpPr/>
          <p:nvPr/>
        </p:nvSpPr>
        <p:spPr>
          <a:xfrm>
            <a:off x="8132489" y="1816490"/>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All materials</a:t>
            </a:r>
            <a:endParaRPr lang="en-GB" sz="1400" dirty="0"/>
          </a:p>
        </p:txBody>
      </p:sp>
      <p:sp>
        <p:nvSpPr>
          <p:cNvPr id="34" name="Oval Callout 17">
            <a:extLst>
              <a:ext uri="{FF2B5EF4-FFF2-40B4-BE49-F238E27FC236}">
                <a16:creationId xmlns:a16="http://schemas.microsoft.com/office/drawing/2014/main" id="{0E1F10A4-F8BF-4D40-9D46-EA4089194C55}"/>
              </a:ext>
            </a:extLst>
          </p:cNvPr>
          <p:cNvSpPr/>
          <p:nvPr/>
        </p:nvSpPr>
        <p:spPr>
          <a:xfrm>
            <a:off x="2319535" y="2197426"/>
            <a:ext cx="1152128" cy="792088"/>
          </a:xfrm>
          <a:prstGeom prst="wedgeEllipseCallout">
            <a:avLst>
              <a:gd name="adj1" fmla="val 49055"/>
              <a:gd name="adj2" fmla="val 40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Tree</a:t>
            </a:r>
            <a:endParaRPr lang="en-GB" sz="1400" dirty="0">
              <a:solidFill>
                <a:schemeClr val="tx1"/>
              </a:solidFill>
              <a:cs typeface="Arial" panose="020B0604020202020204" pitchFamily="34" charset="0"/>
            </a:endParaRPr>
          </a:p>
        </p:txBody>
      </p:sp>
      <p:pic>
        <p:nvPicPr>
          <p:cNvPr id="35" name="Graphic 34" descr="Line Arrow: Clockwise curve">
            <a:extLst>
              <a:ext uri="{FF2B5EF4-FFF2-40B4-BE49-F238E27FC236}">
                <a16:creationId xmlns:a16="http://schemas.microsoft.com/office/drawing/2014/main" id="{D8A65C06-F6A2-4790-9FEE-5F87197BA7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flipH="1">
            <a:off x="2910501" y="1516715"/>
            <a:ext cx="569743" cy="599546"/>
          </a:xfrm>
          <a:prstGeom prst="rect">
            <a:avLst/>
          </a:prstGeom>
        </p:spPr>
      </p:pic>
      <p:pic>
        <p:nvPicPr>
          <p:cNvPr id="36" name="Picture 35">
            <a:extLst>
              <a:ext uri="{FF2B5EF4-FFF2-40B4-BE49-F238E27FC236}">
                <a16:creationId xmlns:a16="http://schemas.microsoft.com/office/drawing/2014/main" id="{17D87AF9-812B-4D21-961A-26BF30716149}"/>
              </a:ext>
            </a:extLst>
          </p:cNvPr>
          <p:cNvPicPr>
            <a:picLocks noChangeAspect="1"/>
          </p:cNvPicPr>
          <p:nvPr/>
        </p:nvPicPr>
        <p:blipFill rotWithShape="1">
          <a:blip r:embed="rId5"/>
          <a:srcRect b="37630"/>
          <a:stretch/>
        </p:blipFill>
        <p:spPr>
          <a:xfrm>
            <a:off x="3719736" y="2204864"/>
            <a:ext cx="2930043" cy="3861718"/>
          </a:xfrm>
          <a:prstGeom prst="rect">
            <a:avLst/>
          </a:prstGeom>
        </p:spPr>
      </p:pic>
      <p:pic>
        <p:nvPicPr>
          <p:cNvPr id="37" name="Picture 36">
            <a:extLst>
              <a:ext uri="{FF2B5EF4-FFF2-40B4-BE49-F238E27FC236}">
                <a16:creationId xmlns:a16="http://schemas.microsoft.com/office/drawing/2014/main" id="{2F4F104D-EB4D-4D64-A127-39F16B28C50A}"/>
              </a:ext>
            </a:extLst>
          </p:cNvPr>
          <p:cNvPicPr>
            <a:picLocks noChangeAspect="1"/>
          </p:cNvPicPr>
          <p:nvPr/>
        </p:nvPicPr>
        <p:blipFill rotWithShape="1">
          <a:blip r:embed="rId6"/>
          <a:srcRect b="33107"/>
          <a:stretch/>
        </p:blipFill>
        <p:spPr>
          <a:xfrm>
            <a:off x="7037920" y="2204865"/>
            <a:ext cx="2925193" cy="3861718"/>
          </a:xfrm>
          <a:prstGeom prst="rect">
            <a:avLst/>
          </a:prstGeom>
        </p:spPr>
      </p:pic>
      <p:pic>
        <p:nvPicPr>
          <p:cNvPr id="38" name="Picture 37" descr="A black background with a black square&#10;&#10;Description automatically generated with medium confidence">
            <a:extLst>
              <a:ext uri="{FF2B5EF4-FFF2-40B4-BE49-F238E27FC236}">
                <a16:creationId xmlns:a16="http://schemas.microsoft.com/office/drawing/2014/main" id="{85B77BDB-EF55-9698-F803-0E0097294E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3725" y="762157"/>
            <a:ext cx="884236" cy="631296"/>
          </a:xfrm>
          <a:prstGeom prst="rect">
            <a:avLst/>
          </a:prstGeom>
        </p:spPr>
      </p:pic>
    </p:spTree>
    <p:extLst>
      <p:ext uri="{BB962C8B-B14F-4D97-AF65-F5344CB8AC3E}">
        <p14:creationId xmlns:p14="http://schemas.microsoft.com/office/powerpoint/2010/main" val="147923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US" b="1" dirty="0"/>
              <a:t>Search</a:t>
            </a:r>
            <a:r>
              <a:rPr lang="en-US" dirty="0"/>
              <a:t> on keywords</a:t>
            </a:r>
            <a:endParaRPr lang="en-US" b="1" dirty="0"/>
          </a:p>
        </p:txBody>
      </p:sp>
      <p:sp>
        <p:nvSpPr>
          <p:cNvPr id="4" name="Oval Callout 16">
            <a:extLst>
              <a:ext uri="{FF2B5EF4-FFF2-40B4-BE49-F238E27FC236}">
                <a16:creationId xmlns:a16="http://schemas.microsoft.com/office/drawing/2014/main" id="{919F2557-DEEA-4196-A0A5-B7759B6ECCBD}"/>
              </a:ext>
            </a:extLst>
          </p:cNvPr>
          <p:cNvSpPr/>
          <p:nvPr/>
        </p:nvSpPr>
        <p:spPr>
          <a:xfrm>
            <a:off x="1533712" y="3857828"/>
            <a:ext cx="1152128" cy="792088"/>
          </a:xfrm>
          <a:prstGeom prst="wedgeEllipseCallout">
            <a:avLst>
              <a:gd name="adj1" fmla="val 49066"/>
              <a:gd name="adj2" fmla="val -457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Records found</a:t>
            </a:r>
            <a:endParaRPr lang="en-GB" sz="1400" dirty="0">
              <a:solidFill>
                <a:schemeClr val="tx1"/>
              </a:solidFill>
              <a:cs typeface="Arial" panose="020B0604020202020204" pitchFamily="34" charset="0"/>
            </a:endParaRPr>
          </a:p>
        </p:txBody>
      </p:sp>
      <p:sp>
        <p:nvSpPr>
          <p:cNvPr id="5" name="Oval Callout 17">
            <a:extLst>
              <a:ext uri="{FF2B5EF4-FFF2-40B4-BE49-F238E27FC236}">
                <a16:creationId xmlns:a16="http://schemas.microsoft.com/office/drawing/2014/main" id="{479DFD2D-31A0-4CCD-9218-486300BE4834}"/>
              </a:ext>
            </a:extLst>
          </p:cNvPr>
          <p:cNvSpPr/>
          <p:nvPr/>
        </p:nvSpPr>
        <p:spPr>
          <a:xfrm>
            <a:off x="1471079" y="2079348"/>
            <a:ext cx="1152128" cy="792088"/>
          </a:xfrm>
          <a:prstGeom prst="wedgeEllipseCallout">
            <a:avLst>
              <a:gd name="adj1" fmla="val 60335"/>
              <a:gd name="adj2" fmla="val -33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Search string</a:t>
            </a:r>
            <a:endParaRPr lang="en-GB" sz="1400" dirty="0">
              <a:solidFill>
                <a:schemeClr val="tx1"/>
              </a:solidFill>
              <a:cs typeface="Arial" panose="020B0604020202020204" pitchFamily="34" charset="0"/>
            </a:endParaRPr>
          </a:p>
        </p:txBody>
      </p:sp>
      <p:sp>
        <p:nvSpPr>
          <p:cNvPr id="7" name="TextBox 6">
            <a:extLst>
              <a:ext uri="{FF2B5EF4-FFF2-40B4-BE49-F238E27FC236}">
                <a16:creationId xmlns:a16="http://schemas.microsoft.com/office/drawing/2014/main" id="{FCB976CA-304F-4130-BFB0-A15D58F23A2F}"/>
              </a:ext>
            </a:extLst>
          </p:cNvPr>
          <p:cNvSpPr txBox="1"/>
          <p:nvPr/>
        </p:nvSpPr>
        <p:spPr>
          <a:xfrm>
            <a:off x="2760174" y="1748325"/>
            <a:ext cx="2124217" cy="369332"/>
          </a:xfrm>
          <a:prstGeom prst="rect">
            <a:avLst/>
          </a:prstGeom>
          <a:noFill/>
        </p:spPr>
        <p:txBody>
          <a:bodyPr wrap="square" rtlCol="0">
            <a:spAutoFit/>
          </a:bodyPr>
          <a:lstStyle/>
          <a:p>
            <a:r>
              <a:rPr lang="en-GB" dirty="0"/>
              <a:t>Database: Design</a:t>
            </a:r>
          </a:p>
        </p:txBody>
      </p:sp>
      <p:sp>
        <p:nvSpPr>
          <p:cNvPr id="8" name="TextBox 7">
            <a:extLst>
              <a:ext uri="{FF2B5EF4-FFF2-40B4-BE49-F238E27FC236}">
                <a16:creationId xmlns:a16="http://schemas.microsoft.com/office/drawing/2014/main" id="{76F81ADA-DD3D-44CA-8E7A-DC7AF77967E1}"/>
              </a:ext>
            </a:extLst>
          </p:cNvPr>
          <p:cNvSpPr txBox="1"/>
          <p:nvPr/>
        </p:nvSpPr>
        <p:spPr>
          <a:xfrm>
            <a:off x="2781808" y="2199020"/>
            <a:ext cx="922590" cy="307777"/>
          </a:xfrm>
          <a:prstGeom prst="rect">
            <a:avLst/>
          </a:prstGeom>
          <a:noFill/>
        </p:spPr>
        <p:txBody>
          <a:bodyPr wrap="square" rtlCol="0">
            <a:spAutoFit/>
          </a:bodyPr>
          <a:lstStyle/>
          <a:p>
            <a:r>
              <a:rPr lang="en-GB" sz="1400" dirty="0"/>
              <a:t>Furniture</a:t>
            </a:r>
          </a:p>
        </p:txBody>
      </p:sp>
      <p:sp>
        <p:nvSpPr>
          <p:cNvPr id="9" name="Rectangle 8">
            <a:extLst>
              <a:ext uri="{FF2B5EF4-FFF2-40B4-BE49-F238E27FC236}">
                <a16:creationId xmlns:a16="http://schemas.microsoft.com/office/drawing/2014/main" id="{7C1D6021-0CF5-4D88-A003-E2209CC5B063}"/>
              </a:ext>
            </a:extLst>
          </p:cNvPr>
          <p:cNvSpPr/>
          <p:nvPr/>
        </p:nvSpPr>
        <p:spPr bwMode="auto">
          <a:xfrm>
            <a:off x="2776001" y="2132515"/>
            <a:ext cx="3143801" cy="412302"/>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pic>
        <p:nvPicPr>
          <p:cNvPr id="10" name="Picture 9">
            <a:extLst>
              <a:ext uri="{FF2B5EF4-FFF2-40B4-BE49-F238E27FC236}">
                <a16:creationId xmlns:a16="http://schemas.microsoft.com/office/drawing/2014/main" id="{1C5E8615-DEEF-488B-B489-FEDAAE4337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92" r="70754"/>
          <a:stretch/>
        </p:blipFill>
        <p:spPr>
          <a:xfrm>
            <a:off x="5563248" y="2199819"/>
            <a:ext cx="285528" cy="302029"/>
          </a:xfrm>
          <a:prstGeom prst="rect">
            <a:avLst/>
          </a:prstGeom>
        </p:spPr>
      </p:pic>
      <p:sp>
        <p:nvSpPr>
          <p:cNvPr id="11" name="Rectangle 10">
            <a:extLst>
              <a:ext uri="{FF2B5EF4-FFF2-40B4-BE49-F238E27FC236}">
                <a16:creationId xmlns:a16="http://schemas.microsoft.com/office/drawing/2014/main" id="{3557A4E1-F925-4B5A-9141-9B8961880E18}"/>
              </a:ext>
            </a:extLst>
          </p:cNvPr>
          <p:cNvSpPr/>
          <p:nvPr/>
        </p:nvSpPr>
        <p:spPr bwMode="auto">
          <a:xfrm>
            <a:off x="2776001" y="2598688"/>
            <a:ext cx="3143801" cy="2140972"/>
          </a:xfrm>
          <a:prstGeom prst="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12" name="TextBox 11">
            <a:extLst>
              <a:ext uri="{FF2B5EF4-FFF2-40B4-BE49-F238E27FC236}">
                <a16:creationId xmlns:a16="http://schemas.microsoft.com/office/drawing/2014/main" id="{FF69265B-7935-41CD-B5A9-7BCFF5510D94}"/>
              </a:ext>
            </a:extLst>
          </p:cNvPr>
          <p:cNvSpPr txBox="1"/>
          <p:nvPr/>
        </p:nvSpPr>
        <p:spPr>
          <a:xfrm>
            <a:off x="2855640" y="2671868"/>
            <a:ext cx="2124217" cy="1815882"/>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(31)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(18)</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(29)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(6)</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(60)</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Suppliers (2)</a:t>
            </a:r>
          </a:p>
        </p:txBody>
      </p:sp>
      <p:sp>
        <p:nvSpPr>
          <p:cNvPr id="13" name="Rectangle 12">
            <a:extLst>
              <a:ext uri="{FF2B5EF4-FFF2-40B4-BE49-F238E27FC236}">
                <a16:creationId xmlns:a16="http://schemas.microsoft.com/office/drawing/2014/main" id="{D40B80F1-184B-467D-B1C9-2A5ECA03CBD8}"/>
              </a:ext>
            </a:extLst>
          </p:cNvPr>
          <p:cNvSpPr/>
          <p:nvPr/>
        </p:nvSpPr>
        <p:spPr bwMode="auto">
          <a:xfrm>
            <a:off x="2878201" y="2669630"/>
            <a:ext cx="2830512" cy="181588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b="1"/>
          </a:p>
        </p:txBody>
      </p:sp>
      <p:sp>
        <p:nvSpPr>
          <p:cNvPr id="14" name="TextBox 13">
            <a:extLst>
              <a:ext uri="{FF2B5EF4-FFF2-40B4-BE49-F238E27FC236}">
                <a16:creationId xmlns:a16="http://schemas.microsoft.com/office/drawing/2014/main" id="{7DF54186-57CD-4474-82BD-76FC3F3F1ED0}"/>
              </a:ext>
            </a:extLst>
          </p:cNvPr>
          <p:cNvSpPr txBox="1"/>
          <p:nvPr/>
        </p:nvSpPr>
        <p:spPr>
          <a:xfrm>
            <a:off x="2855640" y="2198593"/>
            <a:ext cx="2054103" cy="307777"/>
          </a:xfrm>
          <a:prstGeom prst="rect">
            <a:avLst/>
          </a:prstGeom>
          <a:solidFill>
            <a:schemeClr val="bg1"/>
          </a:solidFill>
        </p:spPr>
        <p:txBody>
          <a:bodyPr wrap="square" rtlCol="0">
            <a:spAutoFit/>
          </a:bodyPr>
          <a:lstStyle/>
          <a:p>
            <a:r>
              <a:rPr lang="en-GB" sz="1400" dirty="0"/>
              <a:t>Furniture AND Wood</a:t>
            </a:r>
          </a:p>
        </p:txBody>
      </p:sp>
      <p:sp>
        <p:nvSpPr>
          <p:cNvPr id="15" name="TextBox 14">
            <a:extLst>
              <a:ext uri="{FF2B5EF4-FFF2-40B4-BE49-F238E27FC236}">
                <a16:creationId xmlns:a16="http://schemas.microsoft.com/office/drawing/2014/main" id="{12A0256F-F9E4-4543-93F7-BE0E2C2117B6}"/>
              </a:ext>
            </a:extLst>
          </p:cNvPr>
          <p:cNvSpPr txBox="1"/>
          <p:nvPr/>
        </p:nvSpPr>
        <p:spPr>
          <a:xfrm>
            <a:off x="2855640" y="2671869"/>
            <a:ext cx="2124217" cy="1514261"/>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(2)</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(19)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(3)</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(12)</a:t>
            </a:r>
          </a:p>
        </p:txBody>
      </p:sp>
      <p:sp>
        <p:nvSpPr>
          <p:cNvPr id="16" name="TextBox 15">
            <a:extLst>
              <a:ext uri="{FF2B5EF4-FFF2-40B4-BE49-F238E27FC236}">
                <a16:creationId xmlns:a16="http://schemas.microsoft.com/office/drawing/2014/main" id="{BE1BA089-240B-4FEB-BA1D-2DB434C4F6CC}"/>
              </a:ext>
            </a:extLst>
          </p:cNvPr>
          <p:cNvSpPr txBox="1"/>
          <p:nvPr/>
        </p:nvSpPr>
        <p:spPr>
          <a:xfrm>
            <a:off x="2776001" y="4813233"/>
            <a:ext cx="3143801" cy="897977"/>
          </a:xfrm>
          <a:prstGeom prst="rect">
            <a:avLst/>
          </a:prstGeom>
          <a:solidFill>
            <a:schemeClr val="bg1">
              <a:lumMod val="95000"/>
            </a:schemeClr>
          </a:solidFill>
          <a:ln>
            <a:noFill/>
          </a:ln>
        </p:spPr>
        <p:txBody>
          <a:bodyPr wrap="square" lIns="0" tIns="0" rIns="0" bIns="0" rtlCol="0" anchor="ctr">
            <a:noAutofit/>
          </a:bodyPr>
          <a:lstStyle/>
          <a:p>
            <a:pPr indent="87313" algn="ctr"/>
            <a:r>
              <a:rPr lang="en-GB" sz="1100" b="1" dirty="0">
                <a:latin typeface="Arial" panose="020B0604020202020204" pitchFamily="34" charset="0"/>
                <a:cs typeface="Arial" panose="020B0604020202020204" pitchFamily="34" charset="0"/>
              </a:rPr>
              <a:t> Full text search of </a:t>
            </a:r>
            <a:br>
              <a:rPr lang="en-GB" sz="1100" b="1" dirty="0">
                <a:latin typeface="Arial" panose="020B0604020202020204" pitchFamily="34" charset="0"/>
                <a:cs typeface="Arial" panose="020B0604020202020204" pitchFamily="34" charset="0"/>
              </a:rPr>
            </a:br>
            <a:r>
              <a:rPr lang="en-GB" sz="1100" b="1" dirty="0">
                <a:latin typeface="Arial" panose="020B0604020202020204" pitchFamily="34" charset="0"/>
                <a:cs typeface="Arial" panose="020B0604020202020204" pitchFamily="34" charset="0"/>
              </a:rPr>
              <a:t>entire database:</a:t>
            </a:r>
          </a:p>
          <a:p>
            <a:pPr indent="87313" algn="ctr"/>
            <a:r>
              <a:rPr lang="en-GB" sz="1100" dirty="0">
                <a:latin typeface="Arial" panose="020B0604020202020204" pitchFamily="34" charset="0"/>
                <a:cs typeface="Arial" panose="020B0604020202020204" pitchFamily="34" charset="0"/>
              </a:rPr>
              <a:t>Not case-sensitive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but sensitive to spelling</a:t>
            </a:r>
          </a:p>
        </p:txBody>
      </p:sp>
      <p:sp>
        <p:nvSpPr>
          <p:cNvPr id="17" name="Rectangle 16">
            <a:extLst>
              <a:ext uri="{FF2B5EF4-FFF2-40B4-BE49-F238E27FC236}">
                <a16:creationId xmlns:a16="http://schemas.microsoft.com/office/drawing/2014/main" id="{CDADB8B4-66EA-4E5C-B698-F159819D750C}"/>
              </a:ext>
            </a:extLst>
          </p:cNvPr>
          <p:cNvSpPr/>
          <p:nvPr/>
        </p:nvSpPr>
        <p:spPr bwMode="auto">
          <a:xfrm>
            <a:off x="1471079" y="890903"/>
            <a:ext cx="1798556" cy="76143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18" name="Rectangle 17">
            <a:extLst>
              <a:ext uri="{FF2B5EF4-FFF2-40B4-BE49-F238E27FC236}">
                <a16:creationId xmlns:a16="http://schemas.microsoft.com/office/drawing/2014/main" id="{B9A91B8E-6A5D-4701-84A8-C6D5452A0F46}"/>
              </a:ext>
            </a:extLst>
          </p:cNvPr>
          <p:cNvSpPr/>
          <p:nvPr/>
        </p:nvSpPr>
        <p:spPr>
          <a:xfrm>
            <a:off x="2155099" y="1124116"/>
            <a:ext cx="915635"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Search</a:t>
            </a:r>
            <a:endParaRPr lang="en-GB" dirty="0"/>
          </a:p>
        </p:txBody>
      </p:sp>
      <p:pic>
        <p:nvPicPr>
          <p:cNvPr id="20" name="Graphic 19" descr="Line Arrow: Clockwise curve">
            <a:extLst>
              <a:ext uri="{FF2B5EF4-FFF2-40B4-BE49-F238E27FC236}">
                <a16:creationId xmlns:a16="http://schemas.microsoft.com/office/drawing/2014/main" id="{8472A38A-FC94-40F0-930F-6575D25A88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149519">
            <a:off x="3421695" y="1091775"/>
            <a:ext cx="565409" cy="549129"/>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C6997D85-8710-1C1F-05D2-DCC44246A3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919" y="994418"/>
            <a:ext cx="828821" cy="591734"/>
          </a:xfrm>
          <a:prstGeom prst="rect">
            <a:avLst/>
          </a:prstGeom>
        </p:spPr>
      </p:pic>
      <p:pic>
        <p:nvPicPr>
          <p:cNvPr id="23" name="Picture 22">
            <a:extLst>
              <a:ext uri="{FF2B5EF4-FFF2-40B4-BE49-F238E27FC236}">
                <a16:creationId xmlns:a16="http://schemas.microsoft.com/office/drawing/2014/main" id="{10A988A9-F1B5-52AC-89E7-C9098AE2482F}"/>
              </a:ext>
            </a:extLst>
          </p:cNvPr>
          <p:cNvPicPr>
            <a:picLocks noChangeAspect="1"/>
          </p:cNvPicPr>
          <p:nvPr/>
        </p:nvPicPr>
        <p:blipFill>
          <a:blip r:embed="rId7"/>
          <a:stretch>
            <a:fillRect/>
          </a:stretch>
        </p:blipFill>
        <p:spPr>
          <a:xfrm>
            <a:off x="6362218" y="571499"/>
            <a:ext cx="4604705" cy="5456215"/>
          </a:xfrm>
          <a:prstGeom prst="rect">
            <a:avLst/>
          </a:prstGeom>
          <a:ln>
            <a:solidFill>
              <a:schemeClr val="tx1">
                <a:lumMod val="75000"/>
                <a:lumOff val="25000"/>
              </a:schemeClr>
            </a:solidFill>
          </a:ln>
        </p:spPr>
      </p:pic>
    </p:spTree>
    <p:extLst>
      <p:ext uri="{BB962C8B-B14F-4D97-AF65-F5344CB8AC3E}">
        <p14:creationId xmlns:p14="http://schemas.microsoft.com/office/powerpoint/2010/main" val="127452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GB" dirty="0"/>
              <a:t>Learning objectives for this lecture unit</a:t>
            </a:r>
            <a:endParaRPr lang="en-US" dirty="0"/>
          </a:p>
        </p:txBody>
      </p:sp>
      <p:graphicFrame>
        <p:nvGraphicFramePr>
          <p:cNvPr id="6" name="Table 5">
            <a:extLst>
              <a:ext uri="{FF2B5EF4-FFF2-40B4-BE49-F238E27FC236}">
                <a16:creationId xmlns:a16="http://schemas.microsoft.com/office/drawing/2014/main" id="{1396CEED-1C35-4DC8-853C-AFF45D646151}"/>
              </a:ext>
            </a:extLst>
          </p:cNvPr>
          <p:cNvGraphicFramePr>
            <a:graphicFrameLocks noGrp="1"/>
          </p:cNvGraphicFramePr>
          <p:nvPr/>
        </p:nvGraphicFramePr>
        <p:xfrm>
          <a:off x="957742" y="175260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Understanding of materials and processes properties through products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find design and engineering data from products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Appreciation of the relationships between Products, Materials and Processes.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Content Placeholder 3">
            <a:extLst>
              <a:ext uri="{FF2B5EF4-FFF2-40B4-BE49-F238E27FC236}">
                <a16:creationId xmlns:a16="http://schemas.microsoft.com/office/drawing/2014/main" id="{BF266830-4A4A-4400-BB79-4EAD969F0B1C}"/>
              </a:ext>
            </a:extLst>
          </p:cNvPr>
          <p:cNvSpPr txBox="1">
            <a:spLocks/>
          </p:cNvSpPr>
          <p:nvPr/>
        </p:nvSpPr>
        <p:spPr bwMode="auto">
          <a:xfrm>
            <a:off x="957741" y="4155529"/>
            <a:ext cx="10276514" cy="150195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GB" sz="1400" i="0" u="none" strike="noStrike" kern="0" cap="none" spc="0" normalizeH="0" baseline="0" noProof="0" dirty="0">
                <a:ln>
                  <a:noFill/>
                </a:ln>
                <a:solidFill>
                  <a:prstClr val="black"/>
                </a:solidFill>
                <a:effectLst/>
                <a:uLnTx/>
                <a:uFillTx/>
                <a:ea typeface="+mn-ea"/>
                <a:cs typeface="+mn-cs"/>
              </a:rPr>
              <a:t>Text: </a:t>
            </a:r>
            <a:r>
              <a:rPr kumimoji="0" lang="en-GB" sz="1400" b="0" i="0" u="none" strike="noStrike" kern="0" cap="none" spc="0" normalizeH="0" baseline="0" noProof="0" dirty="0">
                <a:ln>
                  <a:noFill/>
                </a:ln>
                <a:solidFill>
                  <a:prstClr val="black"/>
                </a:solidFill>
                <a:effectLst/>
                <a:uLnTx/>
                <a:uFillTx/>
                <a:ea typeface="+mn-ea"/>
                <a:cs typeface="+mn-cs"/>
              </a:rPr>
              <a:t>“Materials and Design: The Art and Science of Material Selection in Product Design”, 3rd edition by M. Ashby and K Johnson, Butterworth Heinemann, Oxford, 2014 </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GB" sz="1400" i="0" u="none" strike="noStrike" kern="0" cap="none" spc="0" normalizeH="0" baseline="0" noProof="0" dirty="0">
                <a:ln>
                  <a:noFill/>
                </a:ln>
                <a:solidFill>
                  <a:prstClr val="black"/>
                </a:solidFill>
                <a:effectLst/>
                <a:uLnTx/>
                <a:uFillTx/>
                <a:ea typeface="+mn-ea"/>
                <a:cs typeface="+mn-cs"/>
              </a:rPr>
              <a:t>Paper: </a:t>
            </a:r>
            <a:r>
              <a:rPr kumimoji="0" lang="en-GB" sz="1400" b="0" i="0" u="none" strike="noStrike" kern="0" cap="none" spc="0" normalizeH="0" baseline="0" noProof="0" dirty="0">
                <a:ln>
                  <a:noFill/>
                </a:ln>
                <a:solidFill>
                  <a:prstClr val="black"/>
                </a:solidFill>
                <a:effectLst/>
                <a:uLnTx/>
                <a:uFillTx/>
                <a:ea typeface="+mn-ea"/>
                <a:cs typeface="+mn-cs"/>
                <a:hlinkClick r:id="rId3"/>
              </a:rPr>
              <a:t>The Design Database</a:t>
            </a:r>
            <a:endParaRPr kumimoji="0" lang="en-GB" sz="1400" b="0" i="0" u="none" strike="noStrike" kern="0" cap="none" spc="0" normalizeH="0" baseline="0" noProof="0" dirty="0">
              <a:ln>
                <a:noFill/>
              </a:ln>
              <a:solidFill>
                <a:prstClr val="black"/>
              </a:solidFill>
              <a:effectLst/>
              <a:uLnTx/>
              <a:uFillTx/>
              <a:ea typeface="+mn-ea"/>
              <a:cs typeface="+mn-cs"/>
            </a:endParaRPr>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graphicFrame>
        <p:nvGraphicFramePr>
          <p:cNvPr id="4" name="Table 3">
            <a:extLst>
              <a:ext uri="{FF2B5EF4-FFF2-40B4-BE49-F238E27FC236}">
                <a16:creationId xmlns:a16="http://schemas.microsoft.com/office/drawing/2014/main" id="{6B690E37-FAFC-DFDE-B578-6E1338EC8D16}"/>
              </a:ext>
            </a:extLst>
          </p:cNvPr>
          <p:cNvGraphicFramePr>
            <a:graphicFrameLocks noGrp="1"/>
          </p:cNvGraphicFramePr>
          <p:nvPr/>
        </p:nvGraphicFramePr>
        <p:xfrm>
          <a:off x="957741" y="990600"/>
          <a:ext cx="10285752" cy="370840"/>
        </p:xfrm>
        <a:graphic>
          <a:graphicData uri="http://schemas.openxmlformats.org/drawingml/2006/table">
            <a:tbl>
              <a:tblPr bandRow="1">
                <a:tableStyleId>{5C22544A-7EE6-4342-B048-85BDC9FD1C3A}</a:tableStyleId>
              </a:tblPr>
              <a:tblGrid>
                <a:gridCol w="2768363">
                  <a:extLst>
                    <a:ext uri="{9D8B030D-6E8A-4147-A177-3AD203B41FA5}">
                      <a16:colId xmlns:a16="http://schemas.microsoft.com/office/drawing/2014/main" val="2450680109"/>
                    </a:ext>
                  </a:extLst>
                </a:gridCol>
                <a:gridCol w="7517389">
                  <a:extLst>
                    <a:ext uri="{9D8B030D-6E8A-4147-A177-3AD203B41FA5}">
                      <a16:colId xmlns:a16="http://schemas.microsoft.com/office/drawing/2014/main" val="2357916095"/>
                    </a:ext>
                  </a:extLst>
                </a:gridCol>
              </a:tblGrid>
              <a:tr h="370840">
                <a:tc>
                  <a:txBody>
                    <a:bodyPr/>
                    <a:lstStyle/>
                    <a:p>
                      <a:r>
                        <a:rPr lang="en-US" b="1" dirty="0"/>
                        <a:t>Ansys software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mn-lt"/>
                          <a:ea typeface="+mn-ea"/>
                          <a:cs typeface="+mn-cs"/>
                        </a:rPr>
                        <a:t>Ansys Granta EduPack™­, a teaching software for materials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71220"/>
                  </a:ext>
                </a:extLst>
              </a:tr>
            </a:tbl>
          </a:graphicData>
        </a:graphic>
      </p:graphicFrame>
    </p:spTree>
    <p:extLst>
      <p:ext uri="{BB962C8B-B14F-4D97-AF65-F5344CB8AC3E}">
        <p14:creationId xmlns:p14="http://schemas.microsoft.com/office/powerpoint/2010/main" val="2085111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1" dirty="0">
                <a:latin typeface="+mn-lt"/>
                <a:cs typeface="Arial" panose="020B0604020202020204" pitchFamily="34" charset="0"/>
              </a:rPr>
              <a:t>Chart / Select </a:t>
            </a:r>
            <a:r>
              <a:rPr lang="en-GB" b="0" dirty="0">
                <a:latin typeface="+mn-lt"/>
                <a:cs typeface="Arial" panose="020B0604020202020204" pitchFamily="34" charset="0"/>
              </a:rPr>
              <a:t>to plot and screen data</a:t>
            </a:r>
            <a:endParaRPr lang="en-US" dirty="0">
              <a:latin typeface="+mn-lt"/>
            </a:endParaRPr>
          </a:p>
        </p:txBody>
      </p:sp>
      <p:sp>
        <p:nvSpPr>
          <p:cNvPr id="4" name="Rectangle 3">
            <a:extLst>
              <a:ext uri="{FF2B5EF4-FFF2-40B4-BE49-F238E27FC236}">
                <a16:creationId xmlns:a16="http://schemas.microsoft.com/office/drawing/2014/main" id="{091DCD4F-B9FF-463C-AF3F-A8E79E40B991}"/>
              </a:ext>
            </a:extLst>
          </p:cNvPr>
          <p:cNvSpPr/>
          <p:nvPr/>
        </p:nvSpPr>
        <p:spPr bwMode="auto">
          <a:xfrm>
            <a:off x="4344902" y="976488"/>
            <a:ext cx="3704317" cy="4527051"/>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5" name="Rectangle 4">
            <a:extLst>
              <a:ext uri="{FF2B5EF4-FFF2-40B4-BE49-F238E27FC236}">
                <a16:creationId xmlns:a16="http://schemas.microsoft.com/office/drawing/2014/main" id="{DBE57450-37E8-41E7-90AE-D3649ED9F37C}"/>
              </a:ext>
            </a:extLst>
          </p:cNvPr>
          <p:cNvSpPr/>
          <p:nvPr/>
        </p:nvSpPr>
        <p:spPr bwMode="auto">
          <a:xfrm>
            <a:off x="1726289" y="980986"/>
            <a:ext cx="2330625" cy="76143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6" name="Oval Callout 16">
            <a:extLst>
              <a:ext uri="{FF2B5EF4-FFF2-40B4-BE49-F238E27FC236}">
                <a16:creationId xmlns:a16="http://schemas.microsoft.com/office/drawing/2014/main" id="{D91ADBB1-9F8C-4135-B3A1-190701452516}"/>
              </a:ext>
            </a:extLst>
          </p:cNvPr>
          <p:cNvSpPr/>
          <p:nvPr/>
        </p:nvSpPr>
        <p:spPr>
          <a:xfrm>
            <a:off x="1969271" y="2064201"/>
            <a:ext cx="1510731" cy="792088"/>
          </a:xfrm>
          <a:prstGeom prst="wedgeEllipseCallout">
            <a:avLst>
              <a:gd name="adj1" fmla="val 29648"/>
              <a:gd name="adj2" fmla="val -676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latin typeface="Arial" panose="020B0604020202020204" pitchFamily="34" charset="0"/>
                <a:cs typeface="Arial" panose="020B0604020202020204" pitchFamily="34" charset="0"/>
              </a:rPr>
              <a:t>Make charts</a:t>
            </a:r>
            <a:endParaRPr lang="en-GB" sz="1400" dirty="0">
              <a:solidFill>
                <a:sysClr val="windowText" lastClr="00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823CD4F-12F8-495A-8632-1E0DBD38F142}"/>
              </a:ext>
            </a:extLst>
          </p:cNvPr>
          <p:cNvSpPr/>
          <p:nvPr/>
        </p:nvSpPr>
        <p:spPr>
          <a:xfrm>
            <a:off x="4439244" y="2857848"/>
            <a:ext cx="2567194" cy="36933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2. Selection Stages</a:t>
            </a:r>
            <a:endParaRPr lang="en-GB" b="1" dirty="0"/>
          </a:p>
        </p:txBody>
      </p:sp>
      <p:sp>
        <p:nvSpPr>
          <p:cNvPr id="8" name="Rectangle 7">
            <a:extLst>
              <a:ext uri="{FF2B5EF4-FFF2-40B4-BE49-F238E27FC236}">
                <a16:creationId xmlns:a16="http://schemas.microsoft.com/office/drawing/2014/main" id="{BF0BD8A7-AB37-4A17-A69E-E3630DD963C8}"/>
              </a:ext>
            </a:extLst>
          </p:cNvPr>
          <p:cNvSpPr/>
          <p:nvPr/>
        </p:nvSpPr>
        <p:spPr>
          <a:xfrm>
            <a:off x="2410309" y="1214199"/>
            <a:ext cx="1646605"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Chart / Select </a:t>
            </a:r>
            <a:endParaRPr lang="en-GB" dirty="0"/>
          </a:p>
        </p:txBody>
      </p:sp>
      <p:pic>
        <p:nvPicPr>
          <p:cNvPr id="10" name="Picture 9" descr="A picture containing table&#10;&#10;Description automatically generated">
            <a:extLst>
              <a:ext uri="{FF2B5EF4-FFF2-40B4-BE49-F238E27FC236}">
                <a16:creationId xmlns:a16="http://schemas.microsoft.com/office/drawing/2014/main" id="{9ECE9CFA-2925-4A96-8B3C-27F0E13B7A32}"/>
              </a:ext>
            </a:extLst>
          </p:cNvPr>
          <p:cNvPicPr>
            <a:picLocks noChangeAspect="1"/>
          </p:cNvPicPr>
          <p:nvPr/>
        </p:nvPicPr>
        <p:blipFill rotWithShape="1">
          <a:blip r:embed="rId3">
            <a:extLst>
              <a:ext uri="{28A0092B-C50C-407E-A947-70E740481C1C}">
                <a14:useLocalDpi xmlns:a14="http://schemas.microsoft.com/office/drawing/2010/main" val="0"/>
              </a:ext>
            </a:extLst>
          </a:blip>
          <a:srcRect l="50429" r="22633"/>
          <a:stretch/>
        </p:blipFill>
        <p:spPr>
          <a:xfrm>
            <a:off x="6803541" y="3289177"/>
            <a:ext cx="424493" cy="393946"/>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68510ECF-76F6-4F4E-86A8-9125CD2BD618}"/>
              </a:ext>
            </a:extLst>
          </p:cNvPr>
          <p:cNvPicPr>
            <a:picLocks noChangeAspect="1"/>
          </p:cNvPicPr>
          <p:nvPr/>
        </p:nvPicPr>
        <p:blipFill rotWithShape="1">
          <a:blip r:embed="rId3">
            <a:extLst>
              <a:ext uri="{28A0092B-C50C-407E-A947-70E740481C1C}">
                <a14:useLocalDpi xmlns:a14="http://schemas.microsoft.com/office/drawing/2010/main" val="0"/>
              </a:ext>
            </a:extLst>
          </a:blip>
          <a:srcRect r="74434"/>
          <a:stretch/>
        </p:blipFill>
        <p:spPr>
          <a:xfrm>
            <a:off x="4458294" y="3289177"/>
            <a:ext cx="402862" cy="393946"/>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37120D10-F2B8-43E2-A1D2-9642B66E740B}"/>
              </a:ext>
            </a:extLst>
          </p:cNvPr>
          <p:cNvPicPr>
            <a:picLocks noChangeAspect="1"/>
          </p:cNvPicPr>
          <p:nvPr/>
        </p:nvPicPr>
        <p:blipFill rotWithShape="1">
          <a:blip r:embed="rId3">
            <a:extLst>
              <a:ext uri="{28A0092B-C50C-407E-A947-70E740481C1C}">
                <a14:useLocalDpi xmlns:a14="http://schemas.microsoft.com/office/drawing/2010/main" val="0"/>
              </a:ext>
            </a:extLst>
          </a:blip>
          <a:srcRect l="24800" r="50509"/>
          <a:stretch/>
        </p:blipFill>
        <p:spPr>
          <a:xfrm>
            <a:off x="5639768" y="3289177"/>
            <a:ext cx="389070" cy="393946"/>
          </a:xfrm>
          <a:prstGeom prst="rect">
            <a:avLst/>
          </a:prstGeom>
        </p:spPr>
      </p:pic>
      <p:sp>
        <p:nvSpPr>
          <p:cNvPr id="13" name="Rectangle 12">
            <a:extLst>
              <a:ext uri="{FF2B5EF4-FFF2-40B4-BE49-F238E27FC236}">
                <a16:creationId xmlns:a16="http://schemas.microsoft.com/office/drawing/2014/main" id="{77ADBA0F-EBC4-4C67-BDFD-CD725ED99782}"/>
              </a:ext>
            </a:extLst>
          </p:cNvPr>
          <p:cNvSpPr/>
          <p:nvPr/>
        </p:nvSpPr>
        <p:spPr>
          <a:xfrm>
            <a:off x="4790740" y="3320421"/>
            <a:ext cx="67986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Chart</a:t>
            </a:r>
            <a:endParaRPr lang="en-GB" sz="1600" dirty="0"/>
          </a:p>
        </p:txBody>
      </p:sp>
      <p:sp>
        <p:nvSpPr>
          <p:cNvPr id="14" name="Rectangle 13">
            <a:extLst>
              <a:ext uri="{FF2B5EF4-FFF2-40B4-BE49-F238E27FC236}">
                <a16:creationId xmlns:a16="http://schemas.microsoft.com/office/drawing/2014/main" id="{9D1BF9E9-3D91-4738-A883-A261411A83AF}"/>
              </a:ext>
            </a:extLst>
          </p:cNvPr>
          <p:cNvSpPr/>
          <p:nvPr/>
        </p:nvSpPr>
        <p:spPr>
          <a:xfrm>
            <a:off x="5972214" y="3320421"/>
            <a:ext cx="67986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Limit</a:t>
            </a:r>
            <a:endParaRPr lang="en-GB" sz="1600" dirty="0"/>
          </a:p>
        </p:txBody>
      </p:sp>
      <p:sp>
        <p:nvSpPr>
          <p:cNvPr id="15" name="Rectangle 14">
            <a:extLst>
              <a:ext uri="{FF2B5EF4-FFF2-40B4-BE49-F238E27FC236}">
                <a16:creationId xmlns:a16="http://schemas.microsoft.com/office/drawing/2014/main" id="{86B5A465-6E9E-421C-AD2A-50E204DDC418}"/>
              </a:ext>
            </a:extLst>
          </p:cNvPr>
          <p:cNvSpPr/>
          <p:nvPr/>
        </p:nvSpPr>
        <p:spPr>
          <a:xfrm>
            <a:off x="7185844" y="3320421"/>
            <a:ext cx="67986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Tree</a:t>
            </a:r>
            <a:endParaRPr lang="en-GB" sz="1600" dirty="0"/>
          </a:p>
        </p:txBody>
      </p:sp>
      <p:sp>
        <p:nvSpPr>
          <p:cNvPr id="16" name="Rectangle 15">
            <a:extLst>
              <a:ext uri="{FF2B5EF4-FFF2-40B4-BE49-F238E27FC236}">
                <a16:creationId xmlns:a16="http://schemas.microsoft.com/office/drawing/2014/main" id="{8F317101-11F5-4A17-AED3-88C55779735E}"/>
              </a:ext>
            </a:extLst>
          </p:cNvPr>
          <p:cNvSpPr/>
          <p:nvPr/>
        </p:nvSpPr>
        <p:spPr>
          <a:xfrm>
            <a:off x="4439245" y="1063989"/>
            <a:ext cx="2236283"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Selection Project</a:t>
            </a:r>
            <a:endParaRPr lang="en-GB" sz="1400" dirty="0"/>
          </a:p>
        </p:txBody>
      </p:sp>
      <p:sp>
        <p:nvSpPr>
          <p:cNvPr id="17" name="Rectangle 16">
            <a:extLst>
              <a:ext uri="{FF2B5EF4-FFF2-40B4-BE49-F238E27FC236}">
                <a16:creationId xmlns:a16="http://schemas.microsoft.com/office/drawing/2014/main" id="{789B6917-51A9-487E-BF16-F10F09583286}"/>
              </a:ext>
            </a:extLst>
          </p:cNvPr>
          <p:cNvSpPr/>
          <p:nvPr/>
        </p:nvSpPr>
        <p:spPr>
          <a:xfrm>
            <a:off x="4438689" y="1469158"/>
            <a:ext cx="2236283" cy="36933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1. Selection Data</a:t>
            </a:r>
            <a:endParaRPr lang="en-GB" b="1" dirty="0"/>
          </a:p>
        </p:txBody>
      </p:sp>
      <p:sp>
        <p:nvSpPr>
          <p:cNvPr id="18" name="Rectangle 17">
            <a:extLst>
              <a:ext uri="{FF2B5EF4-FFF2-40B4-BE49-F238E27FC236}">
                <a16:creationId xmlns:a16="http://schemas.microsoft.com/office/drawing/2014/main" id="{F3F2E418-C046-4AB6-A986-0D6B48DEA040}"/>
              </a:ext>
            </a:extLst>
          </p:cNvPr>
          <p:cNvSpPr/>
          <p:nvPr/>
        </p:nvSpPr>
        <p:spPr>
          <a:xfrm>
            <a:off x="4438688" y="1911679"/>
            <a:ext cx="144835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Database:</a:t>
            </a:r>
            <a:endParaRPr lang="en-GB" sz="1400" dirty="0"/>
          </a:p>
        </p:txBody>
      </p:sp>
      <p:sp>
        <p:nvSpPr>
          <p:cNvPr id="19" name="Rectangle 18">
            <a:extLst>
              <a:ext uri="{FF2B5EF4-FFF2-40B4-BE49-F238E27FC236}">
                <a16:creationId xmlns:a16="http://schemas.microsoft.com/office/drawing/2014/main" id="{E45E150D-8BA1-4C56-AEF4-5BD291C75F8D}"/>
              </a:ext>
            </a:extLst>
          </p:cNvPr>
          <p:cNvSpPr/>
          <p:nvPr/>
        </p:nvSpPr>
        <p:spPr>
          <a:xfrm>
            <a:off x="4438688" y="2261629"/>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Selected from:</a:t>
            </a:r>
            <a:endParaRPr lang="en-GB" sz="1400" dirty="0"/>
          </a:p>
        </p:txBody>
      </p:sp>
      <p:sp>
        <p:nvSpPr>
          <p:cNvPr id="20" name="Rectangle 19">
            <a:extLst>
              <a:ext uri="{FF2B5EF4-FFF2-40B4-BE49-F238E27FC236}">
                <a16:creationId xmlns:a16="http://schemas.microsoft.com/office/drawing/2014/main" id="{7CCB1415-2B0F-4A56-BABE-8292A1E39D2A}"/>
              </a:ext>
            </a:extLst>
          </p:cNvPr>
          <p:cNvSpPr/>
          <p:nvPr/>
        </p:nvSpPr>
        <p:spPr bwMode="auto">
          <a:xfrm>
            <a:off x="5896569" y="2257250"/>
            <a:ext cx="2013215" cy="3385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1" name="Rectangle 20">
            <a:extLst>
              <a:ext uri="{FF2B5EF4-FFF2-40B4-BE49-F238E27FC236}">
                <a16:creationId xmlns:a16="http://schemas.microsoft.com/office/drawing/2014/main" id="{C365D2D7-50FA-4F2D-94D1-8F7A66833C95}"/>
              </a:ext>
            </a:extLst>
          </p:cNvPr>
          <p:cNvSpPr/>
          <p:nvPr/>
        </p:nvSpPr>
        <p:spPr>
          <a:xfrm>
            <a:off x="5870402" y="2261629"/>
            <a:ext cx="1023250"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Products</a:t>
            </a:r>
            <a:endParaRPr lang="en-GB" sz="1400" dirty="0"/>
          </a:p>
        </p:txBody>
      </p:sp>
      <p:sp>
        <p:nvSpPr>
          <p:cNvPr id="22" name="Rectangle 21">
            <a:extLst>
              <a:ext uri="{FF2B5EF4-FFF2-40B4-BE49-F238E27FC236}">
                <a16:creationId xmlns:a16="http://schemas.microsoft.com/office/drawing/2014/main" id="{E9338504-B960-4F05-ACF2-8879893EB38D}"/>
              </a:ext>
            </a:extLst>
          </p:cNvPr>
          <p:cNvSpPr/>
          <p:nvPr/>
        </p:nvSpPr>
        <p:spPr bwMode="auto">
          <a:xfrm>
            <a:off x="5887045" y="1894924"/>
            <a:ext cx="2013215" cy="3385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1600" b="1"/>
          </a:p>
        </p:txBody>
      </p:sp>
      <p:sp>
        <p:nvSpPr>
          <p:cNvPr id="23" name="Rectangle 22">
            <a:extLst>
              <a:ext uri="{FF2B5EF4-FFF2-40B4-BE49-F238E27FC236}">
                <a16:creationId xmlns:a16="http://schemas.microsoft.com/office/drawing/2014/main" id="{989BC891-500C-4DD7-9E53-EDE5000D7870}"/>
              </a:ext>
            </a:extLst>
          </p:cNvPr>
          <p:cNvSpPr/>
          <p:nvPr/>
        </p:nvSpPr>
        <p:spPr>
          <a:xfrm>
            <a:off x="5863487" y="1911679"/>
            <a:ext cx="1681397"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Design</a:t>
            </a:r>
            <a:endParaRPr lang="en-GB" sz="1400" dirty="0"/>
          </a:p>
        </p:txBody>
      </p:sp>
      <p:pic>
        <p:nvPicPr>
          <p:cNvPr id="24" name="Graphic 23" descr="Line Arrow: Clockwise curve">
            <a:extLst>
              <a:ext uri="{FF2B5EF4-FFF2-40B4-BE49-F238E27FC236}">
                <a16:creationId xmlns:a16="http://schemas.microsoft.com/office/drawing/2014/main" id="{FC843C39-2F9F-48A8-AB53-3E298CB2DF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flipH="1">
            <a:off x="3541187" y="1813784"/>
            <a:ext cx="569743" cy="599546"/>
          </a:xfrm>
          <a:prstGeom prst="rect">
            <a:avLst/>
          </a:prstGeom>
        </p:spPr>
      </p:pic>
      <p:sp>
        <p:nvSpPr>
          <p:cNvPr id="25" name="Rectangle 24">
            <a:extLst>
              <a:ext uri="{FF2B5EF4-FFF2-40B4-BE49-F238E27FC236}">
                <a16:creationId xmlns:a16="http://schemas.microsoft.com/office/drawing/2014/main" id="{1F5DA7B7-1B42-469E-9318-85B775A72511}"/>
              </a:ext>
            </a:extLst>
          </p:cNvPr>
          <p:cNvSpPr/>
          <p:nvPr/>
        </p:nvSpPr>
        <p:spPr>
          <a:xfrm>
            <a:off x="4415796" y="3217202"/>
            <a:ext cx="3557223" cy="50102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Callout 16">
            <a:extLst>
              <a:ext uri="{FF2B5EF4-FFF2-40B4-BE49-F238E27FC236}">
                <a16:creationId xmlns:a16="http://schemas.microsoft.com/office/drawing/2014/main" id="{33C98F40-5336-45A8-87B3-4385835BE672}"/>
              </a:ext>
            </a:extLst>
          </p:cNvPr>
          <p:cNvSpPr/>
          <p:nvPr/>
        </p:nvSpPr>
        <p:spPr>
          <a:xfrm>
            <a:off x="7288811" y="2287264"/>
            <a:ext cx="1323547" cy="838200"/>
          </a:xfrm>
          <a:prstGeom prst="wedgeEllipseCallout">
            <a:avLst>
              <a:gd name="adj1" fmla="val -37900"/>
              <a:gd name="adj2" fmla="val 512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latin typeface="Arial" panose="020B0604020202020204" pitchFamily="34" charset="0"/>
                <a:cs typeface="Arial" panose="020B0604020202020204" pitchFamily="34" charset="0"/>
              </a:rPr>
              <a:t>Select by screening</a:t>
            </a:r>
            <a:endParaRPr lang="en-GB" sz="1400" dirty="0">
              <a:solidFill>
                <a:sysClr val="windowText" lastClr="0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CEB09BC-B1AE-4F8D-9D5A-93D43BDA616C}"/>
              </a:ext>
            </a:extLst>
          </p:cNvPr>
          <p:cNvSpPr/>
          <p:nvPr/>
        </p:nvSpPr>
        <p:spPr bwMode="auto">
          <a:xfrm>
            <a:off x="4439245" y="3810568"/>
            <a:ext cx="3533775" cy="14126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grpSp>
        <p:nvGrpSpPr>
          <p:cNvPr id="28" name="Group 27">
            <a:extLst>
              <a:ext uri="{FF2B5EF4-FFF2-40B4-BE49-F238E27FC236}">
                <a16:creationId xmlns:a16="http://schemas.microsoft.com/office/drawing/2014/main" id="{6F16B63B-B13E-4316-9609-C175B8E1A625}"/>
              </a:ext>
            </a:extLst>
          </p:cNvPr>
          <p:cNvGrpSpPr/>
          <p:nvPr/>
        </p:nvGrpSpPr>
        <p:grpSpPr>
          <a:xfrm>
            <a:off x="2253621" y="3771354"/>
            <a:ext cx="7684758" cy="2171937"/>
            <a:chOff x="967152" y="4056536"/>
            <a:chExt cx="7684758" cy="2171937"/>
          </a:xfrm>
        </p:grpSpPr>
        <p:grpSp>
          <p:nvGrpSpPr>
            <p:cNvPr id="29" name="Group 28">
              <a:extLst>
                <a:ext uri="{FF2B5EF4-FFF2-40B4-BE49-F238E27FC236}">
                  <a16:creationId xmlns:a16="http://schemas.microsoft.com/office/drawing/2014/main" id="{EE544E9E-0EE3-4FE3-8483-F7DD1524AB19}"/>
                </a:ext>
              </a:extLst>
            </p:cNvPr>
            <p:cNvGrpSpPr>
              <a:grpSpLocks/>
            </p:cNvGrpSpPr>
            <p:nvPr/>
          </p:nvGrpSpPr>
          <p:grpSpPr bwMode="auto">
            <a:xfrm>
              <a:off x="967152" y="4569712"/>
              <a:ext cx="2622591" cy="1658761"/>
              <a:chOff x="1275" y="1350"/>
              <a:chExt cx="2161" cy="1396"/>
            </a:xfrm>
          </p:grpSpPr>
          <p:sp>
            <p:nvSpPr>
              <p:cNvPr id="50" name="Text Box 50">
                <a:extLst>
                  <a:ext uri="{FF2B5EF4-FFF2-40B4-BE49-F238E27FC236}">
                    <a16:creationId xmlns:a16="http://schemas.microsoft.com/office/drawing/2014/main" id="{FE10E78F-15F9-4B5D-9708-7C716B8260EA}"/>
                  </a:ext>
                </a:extLst>
              </p:cNvPr>
              <p:cNvSpPr txBox="1">
                <a:spLocks noChangeArrowheads="1"/>
              </p:cNvSpPr>
              <p:nvPr/>
            </p:nvSpPr>
            <p:spPr bwMode="auto">
              <a:xfrm rot="16200000">
                <a:off x="954" y="1849"/>
                <a:ext cx="89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9pPr>
              </a:lstStyle>
              <a:p>
                <a:pPr algn="ctr"/>
                <a:r>
                  <a:rPr lang="en-US" sz="1100" dirty="0">
                    <a:latin typeface="+mn-lt"/>
                  </a:rPr>
                  <a:t>Property 1</a:t>
                </a:r>
              </a:p>
            </p:txBody>
          </p:sp>
          <p:sp>
            <p:nvSpPr>
              <p:cNvPr id="51" name="Text Box 51">
                <a:extLst>
                  <a:ext uri="{FF2B5EF4-FFF2-40B4-BE49-F238E27FC236}">
                    <a16:creationId xmlns:a16="http://schemas.microsoft.com/office/drawing/2014/main" id="{17D1AC2C-A1F8-4689-9244-8D37C9593E9F}"/>
                  </a:ext>
                </a:extLst>
              </p:cNvPr>
              <p:cNvSpPr txBox="1">
                <a:spLocks noChangeArrowheads="1"/>
              </p:cNvSpPr>
              <p:nvPr/>
            </p:nvSpPr>
            <p:spPr bwMode="auto">
              <a:xfrm>
                <a:off x="1998" y="2534"/>
                <a:ext cx="9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9pPr>
              </a:lstStyle>
              <a:p>
                <a:pPr algn="ctr"/>
                <a:r>
                  <a:rPr lang="en-US" sz="1100" dirty="0">
                    <a:latin typeface="+mn-lt"/>
                  </a:rPr>
                  <a:t>Property 2</a:t>
                </a:r>
              </a:p>
            </p:txBody>
          </p:sp>
          <p:sp>
            <p:nvSpPr>
              <p:cNvPr id="52" name="Rectangle 51">
                <a:extLst>
                  <a:ext uri="{FF2B5EF4-FFF2-40B4-BE49-F238E27FC236}">
                    <a16:creationId xmlns:a16="http://schemas.microsoft.com/office/drawing/2014/main" id="{D367A9C9-77E9-4003-89E0-93B5D4A63282}"/>
                  </a:ext>
                </a:extLst>
              </p:cNvPr>
              <p:cNvSpPr>
                <a:spLocks noChangeArrowheads="1"/>
              </p:cNvSpPr>
              <p:nvPr/>
            </p:nvSpPr>
            <p:spPr bwMode="auto">
              <a:xfrm>
                <a:off x="1496" y="1350"/>
                <a:ext cx="1940" cy="1212"/>
              </a:xfrm>
              <a:prstGeom prst="rect">
                <a:avLst/>
              </a:prstGeom>
              <a:solidFill>
                <a:srgbClr val="FFFFFF"/>
              </a:solidFill>
              <a:ln w="28575">
                <a:solidFill>
                  <a:schemeClr val="bg1">
                    <a:lumMod val="75000"/>
                  </a:schemeClr>
                </a:solidFill>
                <a:miter lim="800000"/>
                <a:headEnd/>
                <a:tailEnd/>
              </a:ln>
            </p:spPr>
            <p:txBody>
              <a:bodyPr anchor="ctr">
                <a:noAutofit/>
              </a:bodyPr>
              <a:lstStyle/>
              <a:p>
                <a:endParaRPr lang="en-GB" dirty="0"/>
              </a:p>
            </p:txBody>
          </p:sp>
          <p:sp>
            <p:nvSpPr>
              <p:cNvPr id="53" name="Oval 52">
                <a:extLst>
                  <a:ext uri="{FF2B5EF4-FFF2-40B4-BE49-F238E27FC236}">
                    <a16:creationId xmlns:a16="http://schemas.microsoft.com/office/drawing/2014/main" id="{2436F48E-E6C5-4A44-8F39-449435E3E8EC}"/>
                  </a:ext>
                </a:extLst>
              </p:cNvPr>
              <p:cNvSpPr>
                <a:spLocks noChangeArrowheads="1"/>
              </p:cNvSpPr>
              <p:nvPr/>
            </p:nvSpPr>
            <p:spPr bwMode="auto">
              <a:xfrm>
                <a:off x="2024" y="1984"/>
                <a:ext cx="113" cy="221"/>
              </a:xfrm>
              <a:prstGeom prst="ellipse">
                <a:avLst/>
              </a:prstGeom>
              <a:solidFill>
                <a:srgbClr val="CCECFF"/>
              </a:solidFill>
              <a:ln w="19050">
                <a:noFill/>
                <a:round/>
                <a:headEnd/>
                <a:tailEnd/>
              </a:ln>
            </p:spPr>
            <p:txBody>
              <a:bodyPr anchor="ctr">
                <a:noAutofit/>
              </a:bodyPr>
              <a:lstStyle/>
              <a:p>
                <a:endParaRPr lang="en-GB"/>
              </a:p>
            </p:txBody>
          </p:sp>
          <p:sp>
            <p:nvSpPr>
              <p:cNvPr id="54" name="Oval 53">
                <a:extLst>
                  <a:ext uri="{FF2B5EF4-FFF2-40B4-BE49-F238E27FC236}">
                    <a16:creationId xmlns:a16="http://schemas.microsoft.com/office/drawing/2014/main" id="{EAB01E19-324F-4AF0-B501-1D09E0B5561E}"/>
                  </a:ext>
                </a:extLst>
              </p:cNvPr>
              <p:cNvSpPr>
                <a:spLocks noChangeArrowheads="1"/>
              </p:cNvSpPr>
              <p:nvPr/>
            </p:nvSpPr>
            <p:spPr bwMode="auto">
              <a:xfrm>
                <a:off x="2120" y="2287"/>
                <a:ext cx="286" cy="115"/>
              </a:xfrm>
              <a:prstGeom prst="ellipse">
                <a:avLst/>
              </a:prstGeom>
              <a:solidFill>
                <a:schemeClr val="accent2"/>
              </a:solidFill>
              <a:ln w="19050">
                <a:noFill/>
                <a:round/>
                <a:headEnd/>
                <a:tailEnd/>
              </a:ln>
            </p:spPr>
            <p:txBody>
              <a:bodyPr anchor="ctr">
                <a:noAutofit/>
              </a:bodyPr>
              <a:lstStyle/>
              <a:p>
                <a:endParaRPr lang="en-GB"/>
              </a:p>
            </p:txBody>
          </p:sp>
          <p:sp>
            <p:nvSpPr>
              <p:cNvPr id="55" name="Oval 54">
                <a:extLst>
                  <a:ext uri="{FF2B5EF4-FFF2-40B4-BE49-F238E27FC236}">
                    <a16:creationId xmlns:a16="http://schemas.microsoft.com/office/drawing/2014/main" id="{D32E956E-B61F-4993-BFFC-53B8E59ED4F7}"/>
                  </a:ext>
                </a:extLst>
              </p:cNvPr>
              <p:cNvSpPr>
                <a:spLocks noChangeArrowheads="1"/>
              </p:cNvSpPr>
              <p:nvPr/>
            </p:nvSpPr>
            <p:spPr bwMode="auto">
              <a:xfrm>
                <a:off x="2386" y="2013"/>
                <a:ext cx="185" cy="315"/>
              </a:xfrm>
              <a:prstGeom prst="ellipse">
                <a:avLst/>
              </a:prstGeom>
              <a:solidFill>
                <a:srgbClr val="CCECFF"/>
              </a:solidFill>
              <a:ln w="19050">
                <a:noFill/>
                <a:round/>
                <a:headEnd/>
                <a:tailEnd/>
              </a:ln>
            </p:spPr>
            <p:txBody>
              <a:bodyPr anchor="ctr">
                <a:noAutofit/>
              </a:bodyPr>
              <a:lstStyle/>
              <a:p>
                <a:pPr algn="ctr"/>
                <a:endParaRPr lang="en-GB" b="1"/>
              </a:p>
            </p:txBody>
          </p:sp>
          <p:sp>
            <p:nvSpPr>
              <p:cNvPr id="56" name="Oval 55">
                <a:extLst>
                  <a:ext uri="{FF2B5EF4-FFF2-40B4-BE49-F238E27FC236}">
                    <a16:creationId xmlns:a16="http://schemas.microsoft.com/office/drawing/2014/main" id="{0948D6DF-7FC4-48C6-8780-3E013BC60916}"/>
                  </a:ext>
                </a:extLst>
              </p:cNvPr>
              <p:cNvSpPr>
                <a:spLocks noChangeArrowheads="1"/>
              </p:cNvSpPr>
              <p:nvPr/>
            </p:nvSpPr>
            <p:spPr bwMode="auto">
              <a:xfrm>
                <a:off x="2813" y="2049"/>
                <a:ext cx="373" cy="177"/>
              </a:xfrm>
              <a:prstGeom prst="ellipse">
                <a:avLst/>
              </a:prstGeom>
              <a:solidFill>
                <a:schemeClr val="accent2"/>
              </a:solidFill>
              <a:ln w="19050">
                <a:noFill/>
                <a:round/>
                <a:headEnd/>
                <a:tailEnd/>
              </a:ln>
            </p:spPr>
            <p:txBody>
              <a:bodyPr anchor="ctr">
                <a:noAutofit/>
              </a:bodyPr>
              <a:lstStyle/>
              <a:p>
                <a:endParaRPr lang="en-GB"/>
              </a:p>
            </p:txBody>
          </p:sp>
          <p:sp>
            <p:nvSpPr>
              <p:cNvPr id="57" name="Oval 56">
                <a:extLst>
                  <a:ext uri="{FF2B5EF4-FFF2-40B4-BE49-F238E27FC236}">
                    <a16:creationId xmlns:a16="http://schemas.microsoft.com/office/drawing/2014/main" id="{FD212A2B-57CC-4E03-A3B4-90703FF39A25}"/>
                  </a:ext>
                </a:extLst>
              </p:cNvPr>
              <p:cNvSpPr>
                <a:spLocks noChangeArrowheads="1"/>
              </p:cNvSpPr>
              <p:nvPr/>
            </p:nvSpPr>
            <p:spPr bwMode="auto">
              <a:xfrm>
                <a:off x="2699" y="1522"/>
                <a:ext cx="191" cy="399"/>
              </a:xfrm>
              <a:prstGeom prst="ellipse">
                <a:avLst/>
              </a:prstGeom>
              <a:solidFill>
                <a:srgbClr val="990000"/>
              </a:solidFill>
              <a:ln w="19050">
                <a:noFill/>
                <a:round/>
                <a:headEnd/>
                <a:tailEnd/>
              </a:ln>
            </p:spPr>
            <p:txBody>
              <a:bodyPr anchor="ctr">
                <a:noAutofit/>
              </a:bodyPr>
              <a:lstStyle/>
              <a:p>
                <a:endParaRPr lang="en-GB"/>
              </a:p>
            </p:txBody>
          </p:sp>
          <p:sp>
            <p:nvSpPr>
              <p:cNvPr id="58" name="Oval 57">
                <a:extLst>
                  <a:ext uri="{FF2B5EF4-FFF2-40B4-BE49-F238E27FC236}">
                    <a16:creationId xmlns:a16="http://schemas.microsoft.com/office/drawing/2014/main" id="{9B3DB625-FBF3-43D1-ABEC-5335B9A9056D}"/>
                  </a:ext>
                </a:extLst>
              </p:cNvPr>
              <p:cNvSpPr>
                <a:spLocks noChangeArrowheads="1"/>
              </p:cNvSpPr>
              <p:nvPr/>
            </p:nvSpPr>
            <p:spPr bwMode="auto">
              <a:xfrm>
                <a:off x="2933" y="1848"/>
                <a:ext cx="191" cy="151"/>
              </a:xfrm>
              <a:prstGeom prst="ellipse">
                <a:avLst/>
              </a:prstGeom>
              <a:solidFill>
                <a:srgbClr val="FF3300"/>
              </a:solidFill>
              <a:ln w="19050">
                <a:noFill/>
                <a:round/>
                <a:headEnd/>
                <a:tailEnd/>
              </a:ln>
            </p:spPr>
            <p:txBody>
              <a:bodyPr anchor="ctr">
                <a:noAutofit/>
              </a:bodyPr>
              <a:lstStyle/>
              <a:p>
                <a:endParaRPr lang="en-GB"/>
              </a:p>
            </p:txBody>
          </p:sp>
          <p:sp>
            <p:nvSpPr>
              <p:cNvPr id="59" name="Oval 58">
                <a:extLst>
                  <a:ext uri="{FF2B5EF4-FFF2-40B4-BE49-F238E27FC236}">
                    <a16:creationId xmlns:a16="http://schemas.microsoft.com/office/drawing/2014/main" id="{F1689191-0442-4980-AB01-8292D73D68F9}"/>
                  </a:ext>
                </a:extLst>
              </p:cNvPr>
              <p:cNvSpPr>
                <a:spLocks noChangeArrowheads="1"/>
              </p:cNvSpPr>
              <p:nvPr/>
            </p:nvSpPr>
            <p:spPr bwMode="auto">
              <a:xfrm>
                <a:off x="2570" y="2090"/>
                <a:ext cx="191" cy="150"/>
              </a:xfrm>
              <a:prstGeom prst="ellipse">
                <a:avLst/>
              </a:prstGeom>
              <a:solidFill>
                <a:schemeClr val="accent2"/>
              </a:solidFill>
              <a:ln w="19050">
                <a:noFill/>
                <a:round/>
                <a:headEnd/>
                <a:tailEnd/>
              </a:ln>
            </p:spPr>
            <p:txBody>
              <a:bodyPr anchor="ctr">
                <a:noAutofit/>
              </a:bodyPr>
              <a:lstStyle/>
              <a:p>
                <a:endParaRPr lang="en-GB"/>
              </a:p>
            </p:txBody>
          </p:sp>
          <p:sp>
            <p:nvSpPr>
              <p:cNvPr id="60" name="Oval 59">
                <a:extLst>
                  <a:ext uri="{FF2B5EF4-FFF2-40B4-BE49-F238E27FC236}">
                    <a16:creationId xmlns:a16="http://schemas.microsoft.com/office/drawing/2014/main" id="{23505E53-3B2E-4272-A2E3-E4BED3EBB89E}"/>
                  </a:ext>
                </a:extLst>
              </p:cNvPr>
              <p:cNvSpPr>
                <a:spLocks noChangeArrowheads="1"/>
              </p:cNvSpPr>
              <p:nvPr/>
            </p:nvSpPr>
            <p:spPr bwMode="auto">
              <a:xfrm>
                <a:off x="1842" y="2209"/>
                <a:ext cx="191" cy="151"/>
              </a:xfrm>
              <a:prstGeom prst="ellipse">
                <a:avLst/>
              </a:prstGeom>
              <a:solidFill>
                <a:srgbClr val="009900"/>
              </a:solidFill>
              <a:ln w="19050">
                <a:noFill/>
                <a:round/>
                <a:headEnd/>
                <a:tailEnd/>
              </a:ln>
            </p:spPr>
            <p:txBody>
              <a:bodyPr anchor="ctr">
                <a:noAutofit/>
              </a:bodyPr>
              <a:lstStyle/>
              <a:p>
                <a:endParaRPr lang="en-GB"/>
              </a:p>
            </p:txBody>
          </p:sp>
          <p:sp>
            <p:nvSpPr>
              <p:cNvPr id="61" name="Oval 60">
                <a:extLst>
                  <a:ext uri="{FF2B5EF4-FFF2-40B4-BE49-F238E27FC236}">
                    <a16:creationId xmlns:a16="http://schemas.microsoft.com/office/drawing/2014/main" id="{2D0FBD6B-869F-4C54-99BA-0978EEBAF9FD}"/>
                  </a:ext>
                </a:extLst>
              </p:cNvPr>
              <p:cNvSpPr>
                <a:spLocks noChangeArrowheads="1"/>
              </p:cNvSpPr>
              <p:nvPr/>
            </p:nvSpPr>
            <p:spPr bwMode="auto">
              <a:xfrm>
                <a:off x="1589" y="2174"/>
                <a:ext cx="185" cy="315"/>
              </a:xfrm>
              <a:prstGeom prst="ellipse">
                <a:avLst/>
              </a:prstGeom>
              <a:solidFill>
                <a:srgbClr val="009900"/>
              </a:solidFill>
              <a:ln w="19050">
                <a:noFill/>
                <a:round/>
                <a:headEnd/>
                <a:tailEnd/>
              </a:ln>
            </p:spPr>
            <p:txBody>
              <a:bodyPr anchor="ctr">
                <a:noAutofit/>
              </a:bodyPr>
              <a:lstStyle/>
              <a:p>
                <a:pPr algn="ctr"/>
                <a:endParaRPr lang="en-GB" b="1" dirty="0"/>
              </a:p>
            </p:txBody>
          </p:sp>
          <p:sp>
            <p:nvSpPr>
              <p:cNvPr id="62" name="Oval 61">
                <a:extLst>
                  <a:ext uri="{FF2B5EF4-FFF2-40B4-BE49-F238E27FC236}">
                    <a16:creationId xmlns:a16="http://schemas.microsoft.com/office/drawing/2014/main" id="{1F4FBBF5-7B0D-4498-990E-C67172CC47D3}"/>
                  </a:ext>
                </a:extLst>
              </p:cNvPr>
              <p:cNvSpPr>
                <a:spLocks noChangeArrowheads="1"/>
              </p:cNvSpPr>
              <p:nvPr/>
            </p:nvSpPr>
            <p:spPr bwMode="auto">
              <a:xfrm>
                <a:off x="2970" y="1425"/>
                <a:ext cx="372" cy="177"/>
              </a:xfrm>
              <a:prstGeom prst="ellipse">
                <a:avLst/>
              </a:prstGeom>
              <a:solidFill>
                <a:srgbClr val="FF3300"/>
              </a:solidFill>
              <a:ln w="19050">
                <a:noFill/>
                <a:round/>
                <a:headEnd/>
                <a:tailEnd/>
              </a:ln>
            </p:spPr>
            <p:txBody>
              <a:bodyPr anchor="ctr">
                <a:noAutofit/>
              </a:bodyPr>
              <a:lstStyle/>
              <a:p>
                <a:endParaRPr lang="en-GB"/>
              </a:p>
            </p:txBody>
          </p:sp>
          <p:sp>
            <p:nvSpPr>
              <p:cNvPr id="63" name="Oval 62">
                <a:extLst>
                  <a:ext uri="{FF2B5EF4-FFF2-40B4-BE49-F238E27FC236}">
                    <a16:creationId xmlns:a16="http://schemas.microsoft.com/office/drawing/2014/main" id="{07911ED8-4504-4AE9-A7D1-F7893497817A}"/>
                  </a:ext>
                </a:extLst>
              </p:cNvPr>
              <p:cNvSpPr>
                <a:spLocks noChangeArrowheads="1"/>
              </p:cNvSpPr>
              <p:nvPr/>
            </p:nvSpPr>
            <p:spPr bwMode="auto">
              <a:xfrm>
                <a:off x="3047" y="1900"/>
                <a:ext cx="286" cy="116"/>
              </a:xfrm>
              <a:prstGeom prst="ellipse">
                <a:avLst/>
              </a:prstGeom>
              <a:solidFill>
                <a:srgbClr val="990000"/>
              </a:solidFill>
              <a:ln w="19050">
                <a:noFill/>
                <a:round/>
                <a:headEnd/>
                <a:tailEnd/>
              </a:ln>
            </p:spPr>
            <p:txBody>
              <a:bodyPr anchor="ctr">
                <a:noAutofit/>
              </a:bodyPr>
              <a:lstStyle/>
              <a:p>
                <a:endParaRPr lang="en-GB"/>
              </a:p>
            </p:txBody>
          </p:sp>
        </p:grpSp>
        <p:grpSp>
          <p:nvGrpSpPr>
            <p:cNvPr id="30" name="Group 29">
              <a:extLst>
                <a:ext uri="{FF2B5EF4-FFF2-40B4-BE49-F238E27FC236}">
                  <a16:creationId xmlns:a16="http://schemas.microsoft.com/office/drawing/2014/main" id="{1B03AA32-1FAA-4F34-BF08-7F7A6C4E9EEA}"/>
                </a:ext>
              </a:extLst>
            </p:cNvPr>
            <p:cNvGrpSpPr/>
            <p:nvPr/>
          </p:nvGrpSpPr>
          <p:grpSpPr>
            <a:xfrm>
              <a:off x="3771781" y="4572124"/>
              <a:ext cx="2354385" cy="1440128"/>
              <a:chOff x="7290322" y="3132437"/>
              <a:chExt cx="2354385" cy="1440128"/>
            </a:xfrm>
          </p:grpSpPr>
          <p:sp>
            <p:nvSpPr>
              <p:cNvPr id="37" name="Rectangle 36">
                <a:extLst>
                  <a:ext uri="{FF2B5EF4-FFF2-40B4-BE49-F238E27FC236}">
                    <a16:creationId xmlns:a16="http://schemas.microsoft.com/office/drawing/2014/main" id="{999E6CB3-614C-47F8-9886-89407BD11E53}"/>
                  </a:ext>
                </a:extLst>
              </p:cNvPr>
              <p:cNvSpPr>
                <a:spLocks noChangeArrowheads="1"/>
              </p:cNvSpPr>
              <p:nvPr/>
            </p:nvSpPr>
            <p:spPr bwMode="auto">
              <a:xfrm>
                <a:off x="7290322" y="3132437"/>
                <a:ext cx="2354385" cy="1440128"/>
              </a:xfrm>
              <a:prstGeom prst="rect">
                <a:avLst/>
              </a:prstGeom>
              <a:solidFill>
                <a:schemeClr val="bg1">
                  <a:lumMod val="95000"/>
                </a:schemeClr>
              </a:solidFill>
              <a:ln w="28575">
                <a:solidFill>
                  <a:schemeClr val="bg1">
                    <a:lumMod val="75000"/>
                  </a:schemeClr>
                </a:solidFill>
                <a:miter lim="800000"/>
                <a:headEnd/>
                <a:tailEnd/>
              </a:ln>
            </p:spPr>
            <p:txBody>
              <a:bodyPr anchor="ctr">
                <a:noAutofit/>
              </a:bodyPr>
              <a:lstStyle/>
              <a:p>
                <a:endParaRPr lang="en-GB" dirty="0"/>
              </a:p>
            </p:txBody>
          </p:sp>
          <p:sp>
            <p:nvSpPr>
              <p:cNvPr id="38" name="Rectangle 37">
                <a:extLst>
                  <a:ext uri="{FF2B5EF4-FFF2-40B4-BE49-F238E27FC236}">
                    <a16:creationId xmlns:a16="http://schemas.microsoft.com/office/drawing/2014/main" id="{5E13C000-D97F-4A67-AA79-27F0B12342F7}"/>
                  </a:ext>
                </a:extLst>
              </p:cNvPr>
              <p:cNvSpPr>
                <a:spLocks noChangeArrowheads="1"/>
              </p:cNvSpPr>
              <p:nvPr/>
            </p:nvSpPr>
            <p:spPr bwMode="auto">
              <a:xfrm>
                <a:off x="7347472" y="3269083"/>
                <a:ext cx="2225153" cy="299125"/>
              </a:xfrm>
              <a:prstGeom prst="rect">
                <a:avLst/>
              </a:prstGeom>
              <a:solidFill>
                <a:srgbClr val="FFFFFF"/>
              </a:solidFill>
              <a:ln w="9525">
                <a:solidFill>
                  <a:schemeClr val="bg1">
                    <a:lumMod val="75000"/>
                  </a:schemeClr>
                </a:solidFill>
                <a:miter lim="800000"/>
                <a:headEnd/>
                <a:tailEnd/>
              </a:ln>
            </p:spPr>
            <p:txBody>
              <a:bodyPr anchor="ctr">
                <a:noAutofit/>
              </a:bodyPr>
              <a:lstStyle/>
              <a:p>
                <a:pPr marL="171450" indent="-171450">
                  <a:buClr>
                    <a:schemeClr val="bg1">
                      <a:lumMod val="50000"/>
                    </a:schemeClr>
                  </a:buClr>
                  <a:buFont typeface="Arial Unicode MS" panose="020B0604020202020204" pitchFamily="34" charset="-128"/>
                  <a:buChar char="▷"/>
                </a:pPr>
                <a:r>
                  <a:rPr lang="en-GB" sz="1200" dirty="0"/>
                  <a:t>General properties</a:t>
                </a:r>
              </a:p>
            </p:txBody>
          </p:sp>
          <p:sp>
            <p:nvSpPr>
              <p:cNvPr id="39" name="Rectangle 38">
                <a:extLst>
                  <a:ext uri="{FF2B5EF4-FFF2-40B4-BE49-F238E27FC236}">
                    <a16:creationId xmlns:a16="http://schemas.microsoft.com/office/drawing/2014/main" id="{B08CCFE3-A79E-4480-B7AA-14C720F39B9E}"/>
                  </a:ext>
                </a:extLst>
              </p:cNvPr>
              <p:cNvSpPr>
                <a:spLocks noChangeArrowheads="1"/>
              </p:cNvSpPr>
              <p:nvPr/>
            </p:nvSpPr>
            <p:spPr bwMode="auto">
              <a:xfrm>
                <a:off x="8416047" y="381181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0" name="Rectangle 39">
                <a:extLst>
                  <a:ext uri="{FF2B5EF4-FFF2-40B4-BE49-F238E27FC236}">
                    <a16:creationId xmlns:a16="http://schemas.microsoft.com/office/drawing/2014/main" id="{9150F8F2-AFA6-4E13-B09B-7D02A33D838F}"/>
                  </a:ext>
                </a:extLst>
              </p:cNvPr>
              <p:cNvSpPr>
                <a:spLocks noChangeArrowheads="1"/>
              </p:cNvSpPr>
              <p:nvPr/>
            </p:nvSpPr>
            <p:spPr bwMode="auto">
              <a:xfrm>
                <a:off x="9002997" y="381181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1" name="Rectangle 40">
                <a:extLst>
                  <a:ext uri="{FF2B5EF4-FFF2-40B4-BE49-F238E27FC236}">
                    <a16:creationId xmlns:a16="http://schemas.microsoft.com/office/drawing/2014/main" id="{B11B6D7C-D39A-4298-B0C3-23723BAB475D}"/>
                  </a:ext>
                </a:extLst>
              </p:cNvPr>
              <p:cNvSpPr/>
              <p:nvPr/>
            </p:nvSpPr>
            <p:spPr>
              <a:xfrm>
                <a:off x="7415091" y="3769321"/>
                <a:ext cx="655949" cy="261610"/>
              </a:xfrm>
              <a:prstGeom prst="rect">
                <a:avLst/>
              </a:prstGeom>
            </p:spPr>
            <p:txBody>
              <a:bodyPr wrap="none">
                <a:spAutoFit/>
              </a:bodyPr>
              <a:lstStyle/>
              <a:p>
                <a:r>
                  <a:rPr lang="en-GB" sz="1100" dirty="0"/>
                  <a:t>Density</a:t>
                </a:r>
              </a:p>
            </p:txBody>
          </p:sp>
          <p:sp>
            <p:nvSpPr>
              <p:cNvPr id="42" name="Rectangle 41">
                <a:extLst>
                  <a:ext uri="{FF2B5EF4-FFF2-40B4-BE49-F238E27FC236}">
                    <a16:creationId xmlns:a16="http://schemas.microsoft.com/office/drawing/2014/main" id="{25B41F4C-ACB1-4AA8-AD22-83DAEA4F397B}"/>
                  </a:ext>
                </a:extLst>
              </p:cNvPr>
              <p:cNvSpPr>
                <a:spLocks noChangeArrowheads="1"/>
              </p:cNvSpPr>
              <p:nvPr/>
            </p:nvSpPr>
            <p:spPr bwMode="auto">
              <a:xfrm>
                <a:off x="8416047" y="403937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3" name="Rectangle 42">
                <a:extLst>
                  <a:ext uri="{FF2B5EF4-FFF2-40B4-BE49-F238E27FC236}">
                    <a16:creationId xmlns:a16="http://schemas.microsoft.com/office/drawing/2014/main" id="{E9802B40-D5E2-4F41-B848-AC0BF66AAD71}"/>
                  </a:ext>
                </a:extLst>
              </p:cNvPr>
              <p:cNvSpPr>
                <a:spLocks noChangeArrowheads="1"/>
              </p:cNvSpPr>
              <p:nvPr/>
            </p:nvSpPr>
            <p:spPr bwMode="auto">
              <a:xfrm>
                <a:off x="9002997" y="4039379"/>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4" name="Rectangle 43">
                <a:extLst>
                  <a:ext uri="{FF2B5EF4-FFF2-40B4-BE49-F238E27FC236}">
                    <a16:creationId xmlns:a16="http://schemas.microsoft.com/office/drawing/2014/main" id="{40F8BCBF-76CD-4F8F-9EEA-51133B4ECEE3}"/>
                  </a:ext>
                </a:extLst>
              </p:cNvPr>
              <p:cNvSpPr/>
              <p:nvPr/>
            </p:nvSpPr>
            <p:spPr>
              <a:xfrm>
                <a:off x="7415091" y="3996881"/>
                <a:ext cx="506870" cy="261610"/>
              </a:xfrm>
              <a:prstGeom prst="rect">
                <a:avLst/>
              </a:prstGeom>
            </p:spPr>
            <p:txBody>
              <a:bodyPr wrap="none">
                <a:spAutoFit/>
              </a:bodyPr>
              <a:lstStyle/>
              <a:p>
                <a:r>
                  <a:rPr lang="en-GB" sz="1100" dirty="0"/>
                  <a:t>Price</a:t>
                </a:r>
              </a:p>
            </p:txBody>
          </p:sp>
          <p:sp>
            <p:nvSpPr>
              <p:cNvPr id="45" name="Rectangle 44">
                <a:extLst>
                  <a:ext uri="{FF2B5EF4-FFF2-40B4-BE49-F238E27FC236}">
                    <a16:creationId xmlns:a16="http://schemas.microsoft.com/office/drawing/2014/main" id="{5376784A-57CE-4B24-A5B6-F32967539491}"/>
                  </a:ext>
                </a:extLst>
              </p:cNvPr>
              <p:cNvSpPr>
                <a:spLocks noChangeArrowheads="1"/>
              </p:cNvSpPr>
              <p:nvPr/>
            </p:nvSpPr>
            <p:spPr bwMode="auto">
              <a:xfrm>
                <a:off x="8416047" y="4269415"/>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6" name="Rectangle 45">
                <a:extLst>
                  <a:ext uri="{FF2B5EF4-FFF2-40B4-BE49-F238E27FC236}">
                    <a16:creationId xmlns:a16="http://schemas.microsoft.com/office/drawing/2014/main" id="{F030C268-FC41-4C23-908E-EFFDE1A32932}"/>
                  </a:ext>
                </a:extLst>
              </p:cNvPr>
              <p:cNvSpPr>
                <a:spLocks noChangeArrowheads="1"/>
              </p:cNvSpPr>
              <p:nvPr/>
            </p:nvSpPr>
            <p:spPr bwMode="auto">
              <a:xfrm>
                <a:off x="9002997" y="4269415"/>
                <a:ext cx="529737" cy="176615"/>
              </a:xfrm>
              <a:prstGeom prst="rect">
                <a:avLst/>
              </a:prstGeom>
              <a:solidFill>
                <a:srgbClr val="FFFFFF"/>
              </a:solidFill>
              <a:ln w="9525">
                <a:solidFill>
                  <a:schemeClr val="bg1">
                    <a:lumMod val="75000"/>
                  </a:schemeClr>
                </a:solidFill>
                <a:miter lim="800000"/>
                <a:headEnd/>
                <a:tailEnd/>
              </a:ln>
            </p:spPr>
            <p:txBody>
              <a:bodyPr anchor="ctr">
                <a:noAutofit/>
              </a:bodyPr>
              <a:lstStyle/>
              <a:p>
                <a:endParaRPr lang="en-GB" dirty="0"/>
              </a:p>
            </p:txBody>
          </p:sp>
          <p:sp>
            <p:nvSpPr>
              <p:cNvPr id="47" name="Rectangle 46">
                <a:extLst>
                  <a:ext uri="{FF2B5EF4-FFF2-40B4-BE49-F238E27FC236}">
                    <a16:creationId xmlns:a16="http://schemas.microsoft.com/office/drawing/2014/main" id="{88D3C50B-B60D-4148-A500-4634F84320CE}"/>
                  </a:ext>
                </a:extLst>
              </p:cNvPr>
              <p:cNvSpPr/>
              <p:nvPr/>
            </p:nvSpPr>
            <p:spPr>
              <a:xfrm>
                <a:off x="7415091" y="4226917"/>
                <a:ext cx="904415" cy="261610"/>
              </a:xfrm>
              <a:prstGeom prst="rect">
                <a:avLst/>
              </a:prstGeom>
            </p:spPr>
            <p:txBody>
              <a:bodyPr wrap="none">
                <a:spAutoFit/>
              </a:bodyPr>
              <a:lstStyle/>
              <a:p>
                <a:r>
                  <a:rPr lang="en-GB" sz="1100" dirty="0"/>
                  <a:t>Date of use</a:t>
                </a:r>
              </a:p>
            </p:txBody>
          </p:sp>
          <p:sp>
            <p:nvSpPr>
              <p:cNvPr id="48" name="Rectangle 47">
                <a:extLst>
                  <a:ext uri="{FF2B5EF4-FFF2-40B4-BE49-F238E27FC236}">
                    <a16:creationId xmlns:a16="http://schemas.microsoft.com/office/drawing/2014/main" id="{4759A37F-F780-4DBA-816B-8F6021386FD3}"/>
                  </a:ext>
                </a:extLst>
              </p:cNvPr>
              <p:cNvSpPr/>
              <p:nvPr/>
            </p:nvSpPr>
            <p:spPr>
              <a:xfrm>
                <a:off x="8474769" y="3590903"/>
                <a:ext cx="412292" cy="261610"/>
              </a:xfrm>
              <a:prstGeom prst="rect">
                <a:avLst/>
              </a:prstGeom>
            </p:spPr>
            <p:txBody>
              <a:bodyPr wrap="none">
                <a:spAutoFit/>
              </a:bodyPr>
              <a:lstStyle/>
              <a:p>
                <a:r>
                  <a:rPr lang="en-GB" sz="1100" dirty="0"/>
                  <a:t>Min</a:t>
                </a:r>
              </a:p>
            </p:txBody>
          </p:sp>
          <p:sp>
            <p:nvSpPr>
              <p:cNvPr id="49" name="Rectangle 48">
                <a:extLst>
                  <a:ext uri="{FF2B5EF4-FFF2-40B4-BE49-F238E27FC236}">
                    <a16:creationId xmlns:a16="http://schemas.microsoft.com/office/drawing/2014/main" id="{087A444B-7A33-4BF4-BA0B-C2519973C2BC}"/>
                  </a:ext>
                </a:extLst>
              </p:cNvPr>
              <p:cNvSpPr/>
              <p:nvPr/>
            </p:nvSpPr>
            <p:spPr>
              <a:xfrm>
                <a:off x="9050895" y="3590903"/>
                <a:ext cx="450764" cy="261610"/>
              </a:xfrm>
              <a:prstGeom prst="rect">
                <a:avLst/>
              </a:prstGeom>
            </p:spPr>
            <p:txBody>
              <a:bodyPr wrap="none">
                <a:spAutoFit/>
              </a:bodyPr>
              <a:lstStyle/>
              <a:p>
                <a:r>
                  <a:rPr lang="en-GB" sz="1100" dirty="0"/>
                  <a:t>Max</a:t>
                </a:r>
              </a:p>
            </p:txBody>
          </p:sp>
        </p:grpSp>
        <p:sp>
          <p:nvSpPr>
            <p:cNvPr id="31" name="Rectangle 30">
              <a:extLst>
                <a:ext uri="{FF2B5EF4-FFF2-40B4-BE49-F238E27FC236}">
                  <a16:creationId xmlns:a16="http://schemas.microsoft.com/office/drawing/2014/main" id="{773DE4DA-C344-45C8-B560-7355FBD5038D}"/>
                </a:ext>
              </a:extLst>
            </p:cNvPr>
            <p:cNvSpPr>
              <a:spLocks noChangeArrowheads="1"/>
            </p:cNvSpPr>
            <p:nvPr/>
          </p:nvSpPr>
          <p:spPr bwMode="auto">
            <a:xfrm>
              <a:off x="6297525" y="4569712"/>
              <a:ext cx="2354385" cy="1440128"/>
            </a:xfrm>
            <a:prstGeom prst="rect">
              <a:avLst/>
            </a:prstGeom>
            <a:solidFill>
              <a:schemeClr val="bg1">
                <a:lumMod val="95000"/>
              </a:schemeClr>
            </a:solidFill>
            <a:ln w="28575">
              <a:solidFill>
                <a:schemeClr val="bg1">
                  <a:lumMod val="75000"/>
                </a:schemeClr>
              </a:solidFill>
              <a:miter lim="800000"/>
              <a:headEnd/>
              <a:tailEnd/>
            </a:ln>
          </p:spPr>
          <p:txBody>
            <a:bodyPr anchor="ctr">
              <a:noAutofit/>
            </a:bodyPr>
            <a:lstStyle/>
            <a:p>
              <a:endParaRPr lang="en-GB" dirty="0"/>
            </a:p>
          </p:txBody>
        </p:sp>
        <p:sp>
          <p:nvSpPr>
            <p:cNvPr id="32" name="Rectangle 31">
              <a:extLst>
                <a:ext uri="{FF2B5EF4-FFF2-40B4-BE49-F238E27FC236}">
                  <a16:creationId xmlns:a16="http://schemas.microsoft.com/office/drawing/2014/main" id="{6106EF18-6B91-4173-BC44-BF43A179E5CE}"/>
                </a:ext>
              </a:extLst>
            </p:cNvPr>
            <p:cNvSpPr>
              <a:spLocks noChangeArrowheads="1"/>
            </p:cNvSpPr>
            <p:nvPr/>
          </p:nvSpPr>
          <p:spPr bwMode="auto">
            <a:xfrm>
              <a:off x="6354675" y="4706358"/>
              <a:ext cx="2225153" cy="299125"/>
            </a:xfrm>
            <a:prstGeom prst="rect">
              <a:avLst/>
            </a:prstGeom>
            <a:solidFill>
              <a:srgbClr val="FFFFFF"/>
            </a:solidFill>
            <a:ln w="9525">
              <a:solidFill>
                <a:schemeClr val="bg1">
                  <a:lumMod val="75000"/>
                </a:schemeClr>
              </a:solidFill>
              <a:miter lim="800000"/>
              <a:headEnd/>
              <a:tailEnd/>
            </a:ln>
          </p:spPr>
          <p:txBody>
            <a:bodyPr anchor="ctr">
              <a:noAutofit/>
            </a:bodyPr>
            <a:lstStyle/>
            <a:p>
              <a:pPr>
                <a:buClr>
                  <a:schemeClr val="bg1">
                    <a:lumMod val="50000"/>
                  </a:schemeClr>
                </a:buClr>
              </a:pPr>
              <a:r>
                <a:rPr lang="en-GB" sz="1200" dirty="0"/>
                <a:t>Tree Materials</a:t>
              </a:r>
            </a:p>
          </p:txBody>
        </p:sp>
        <p:sp>
          <p:nvSpPr>
            <p:cNvPr id="33" name="Rectangle 32">
              <a:extLst>
                <a:ext uri="{FF2B5EF4-FFF2-40B4-BE49-F238E27FC236}">
                  <a16:creationId xmlns:a16="http://schemas.microsoft.com/office/drawing/2014/main" id="{AD671733-9CAA-407F-A9D3-685BAF0A5F4B}"/>
                </a:ext>
              </a:extLst>
            </p:cNvPr>
            <p:cNvSpPr>
              <a:spLocks noChangeArrowheads="1"/>
            </p:cNvSpPr>
            <p:nvPr/>
          </p:nvSpPr>
          <p:spPr bwMode="auto">
            <a:xfrm>
              <a:off x="6354675" y="5067301"/>
              <a:ext cx="2225153" cy="874850"/>
            </a:xfrm>
            <a:prstGeom prst="rect">
              <a:avLst/>
            </a:prstGeom>
            <a:solidFill>
              <a:srgbClr val="FFFFFF"/>
            </a:solidFill>
            <a:ln w="9525">
              <a:noFill/>
              <a:miter lim="800000"/>
              <a:headEnd/>
              <a:tailEnd/>
            </a:ln>
          </p:spPr>
          <p:txBody>
            <a:bodyPr anchor="ctr">
              <a:noAutofit/>
            </a:bodyPr>
            <a:lstStyle/>
            <a:p>
              <a:pPr marL="171450" indent="-171450">
                <a:lnSpc>
                  <a:spcPts val="1000"/>
                </a:lnSpc>
                <a:buClr>
                  <a:schemeClr val="bg1">
                    <a:lumMod val="50000"/>
                  </a:schemeClr>
                </a:buClr>
                <a:buFont typeface="Arial Unicode MS" panose="020B0604020202020204" pitchFamily="34" charset="-128"/>
                <a:buChar char="▷"/>
              </a:pPr>
              <a:r>
                <a:rPr lang="en-GB" sz="1000" dirty="0"/>
                <a:t>Ceramics and glasses</a:t>
              </a:r>
            </a:p>
            <a:p>
              <a:pPr marL="171450" indent="-171450">
                <a:lnSpc>
                  <a:spcPts val="1000"/>
                </a:lnSpc>
                <a:buClr>
                  <a:schemeClr val="bg1">
                    <a:lumMod val="50000"/>
                  </a:schemeClr>
                </a:buClr>
                <a:buFont typeface="Arial Unicode MS" panose="020B0604020202020204" pitchFamily="34" charset="-128"/>
                <a:buChar char="▷"/>
              </a:pPr>
              <a:r>
                <a:rPr lang="en-GB" sz="1000" dirty="0"/>
                <a:t>Hybrids: composites, foam</a:t>
              </a:r>
            </a:p>
            <a:p>
              <a:pPr marL="171450" indent="-171450">
                <a:lnSpc>
                  <a:spcPts val="1000"/>
                </a:lnSpc>
                <a:buClr>
                  <a:schemeClr val="bg1">
                    <a:lumMod val="50000"/>
                  </a:schemeClr>
                </a:buClr>
                <a:buFont typeface="Arial Unicode MS" panose="020B0604020202020204" pitchFamily="34" charset="-128"/>
                <a:buChar char="▷"/>
              </a:pPr>
              <a:r>
                <a:rPr lang="en-GB" sz="1000" dirty="0"/>
                <a:t>Metals and alloys</a:t>
              </a:r>
            </a:p>
            <a:p>
              <a:pPr marL="171450" indent="-171450">
                <a:lnSpc>
                  <a:spcPts val="1000"/>
                </a:lnSpc>
                <a:buClr>
                  <a:schemeClr val="bg1">
                    <a:lumMod val="50000"/>
                  </a:schemeClr>
                </a:buClr>
                <a:buFont typeface="Arial Unicode MS" panose="020B0604020202020204" pitchFamily="34" charset="-128"/>
                <a:buChar char="▷"/>
              </a:pPr>
              <a:r>
                <a:rPr lang="en-GB" sz="1000" dirty="0"/>
                <a:t>Polymers and elastomers</a:t>
              </a:r>
            </a:p>
          </p:txBody>
        </p:sp>
        <p:cxnSp>
          <p:nvCxnSpPr>
            <p:cNvPr id="34" name="Straight Arrow Connector 33">
              <a:extLst>
                <a:ext uri="{FF2B5EF4-FFF2-40B4-BE49-F238E27FC236}">
                  <a16:creationId xmlns:a16="http://schemas.microsoft.com/office/drawing/2014/main" id="{D110885C-4F86-49CF-BCCD-2F184C5ADE59}"/>
                </a:ext>
              </a:extLst>
            </p:cNvPr>
            <p:cNvCxnSpPr/>
            <p:nvPr/>
          </p:nvCxnSpPr>
          <p:spPr bwMode="auto">
            <a:xfrm flipH="1">
              <a:off x="3152218" y="4095750"/>
              <a:ext cx="505382" cy="352425"/>
            </a:xfrm>
            <a:prstGeom prst="straightConnector1">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35" name="Straight Arrow Connector 34">
              <a:extLst>
                <a:ext uri="{FF2B5EF4-FFF2-40B4-BE49-F238E27FC236}">
                  <a16:creationId xmlns:a16="http://schemas.microsoft.com/office/drawing/2014/main" id="{B35252F1-0AF4-4C53-8110-92B8AD22823D}"/>
                </a:ext>
              </a:extLst>
            </p:cNvPr>
            <p:cNvCxnSpPr>
              <a:cxnSpLocks/>
            </p:cNvCxnSpPr>
            <p:nvPr/>
          </p:nvCxnSpPr>
          <p:spPr bwMode="auto">
            <a:xfrm>
              <a:off x="4897506" y="4065200"/>
              <a:ext cx="55494" cy="453801"/>
            </a:xfrm>
            <a:prstGeom prst="straightConnector1">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36" name="Straight Arrow Connector 35">
              <a:extLst>
                <a:ext uri="{FF2B5EF4-FFF2-40B4-BE49-F238E27FC236}">
                  <a16:creationId xmlns:a16="http://schemas.microsoft.com/office/drawing/2014/main" id="{1F1731AA-E559-4D66-B4AE-0AAB06486158}"/>
                </a:ext>
              </a:extLst>
            </p:cNvPr>
            <p:cNvCxnSpPr>
              <a:cxnSpLocks/>
            </p:cNvCxnSpPr>
            <p:nvPr/>
          </p:nvCxnSpPr>
          <p:spPr bwMode="auto">
            <a:xfrm>
              <a:off x="6248402" y="4056536"/>
              <a:ext cx="247648" cy="462465"/>
            </a:xfrm>
            <a:prstGeom prst="straightConnector1">
              <a:avLst/>
            </a:prstGeom>
            <a:ln>
              <a:headEnd type="none" w="med" len="med"/>
              <a:tailEnd type="arrow" w="med" len="med"/>
            </a:ln>
          </p:spPr>
          <p:style>
            <a:lnRef idx="2">
              <a:schemeClr val="accent3"/>
            </a:lnRef>
            <a:fillRef idx="0">
              <a:schemeClr val="accent3"/>
            </a:fillRef>
            <a:effectRef idx="1">
              <a:schemeClr val="accent3"/>
            </a:effectRef>
            <a:fontRef idx="minor">
              <a:schemeClr val="tx1"/>
            </a:fontRef>
          </p:style>
        </p:cxnSp>
      </p:grpSp>
      <p:pic>
        <p:nvPicPr>
          <p:cNvPr id="64" name="Picture 63" descr="A colorful circle shapes on a black background&#10;&#10;Description automatically generated">
            <a:extLst>
              <a:ext uri="{FF2B5EF4-FFF2-40B4-BE49-F238E27FC236}">
                <a16:creationId xmlns:a16="http://schemas.microsoft.com/office/drawing/2014/main" id="{C28EC2FA-96BA-8D0D-3FBA-81DACFD1B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6289" y="1035249"/>
            <a:ext cx="903638" cy="645456"/>
          </a:xfrm>
          <a:prstGeom prst="rect">
            <a:avLst/>
          </a:prstGeom>
        </p:spPr>
      </p:pic>
    </p:spTree>
    <p:extLst>
      <p:ext uri="{BB962C8B-B14F-4D97-AF65-F5344CB8AC3E}">
        <p14:creationId xmlns:p14="http://schemas.microsoft.com/office/powerpoint/2010/main" val="2523856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2E26B2-0F52-19F7-3D91-E85944CEF38A}"/>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
        <p:nvSpPr>
          <p:cNvPr id="3" name="Title 2">
            <a:extLst>
              <a:ext uri="{FF2B5EF4-FFF2-40B4-BE49-F238E27FC236}">
                <a16:creationId xmlns:a16="http://schemas.microsoft.com/office/drawing/2014/main" id="{DFD739A8-9BC3-A710-19EC-6C9375A8686F}"/>
              </a:ext>
            </a:extLst>
          </p:cNvPr>
          <p:cNvSpPr>
            <a:spLocks noGrp="1"/>
          </p:cNvSpPr>
          <p:nvPr>
            <p:ph type="title"/>
          </p:nvPr>
        </p:nvSpPr>
        <p:spPr/>
        <p:txBody>
          <a:bodyPr/>
          <a:lstStyle/>
          <a:p>
            <a:r>
              <a:rPr lang="en-GB" dirty="0"/>
              <a:t> Making advanced product chart – combining stages</a:t>
            </a:r>
          </a:p>
        </p:txBody>
      </p:sp>
      <p:pic>
        <p:nvPicPr>
          <p:cNvPr id="5" name="Picture 4">
            <a:extLst>
              <a:ext uri="{FF2B5EF4-FFF2-40B4-BE49-F238E27FC236}">
                <a16:creationId xmlns:a16="http://schemas.microsoft.com/office/drawing/2014/main" id="{728D1E0C-DFB3-A1B3-59B4-C09CF0404798}"/>
              </a:ext>
            </a:extLst>
          </p:cNvPr>
          <p:cNvPicPr>
            <a:picLocks noChangeAspect="1"/>
          </p:cNvPicPr>
          <p:nvPr/>
        </p:nvPicPr>
        <p:blipFill>
          <a:blip r:embed="rId3"/>
          <a:stretch>
            <a:fillRect/>
          </a:stretch>
        </p:blipFill>
        <p:spPr>
          <a:xfrm>
            <a:off x="609601" y="1219200"/>
            <a:ext cx="6248399" cy="3934025"/>
          </a:xfrm>
          <a:prstGeom prst="rect">
            <a:avLst/>
          </a:prstGeom>
          <a:ln>
            <a:solidFill>
              <a:schemeClr val="tx1">
                <a:lumMod val="75000"/>
                <a:lumOff val="25000"/>
              </a:schemeClr>
            </a:solidFill>
          </a:ln>
        </p:spPr>
      </p:pic>
      <p:grpSp>
        <p:nvGrpSpPr>
          <p:cNvPr id="17" name="Group 16">
            <a:extLst>
              <a:ext uri="{FF2B5EF4-FFF2-40B4-BE49-F238E27FC236}">
                <a16:creationId xmlns:a16="http://schemas.microsoft.com/office/drawing/2014/main" id="{14B81FAC-78AE-110F-A79D-9EFA008AAF0F}"/>
              </a:ext>
            </a:extLst>
          </p:cNvPr>
          <p:cNvGrpSpPr/>
          <p:nvPr/>
        </p:nvGrpSpPr>
        <p:grpSpPr>
          <a:xfrm>
            <a:off x="609600" y="1447800"/>
            <a:ext cx="7382057" cy="4343400"/>
            <a:chOff x="609600" y="1447800"/>
            <a:chExt cx="7382057" cy="4343400"/>
          </a:xfrm>
        </p:grpSpPr>
        <p:pic>
          <p:nvPicPr>
            <p:cNvPr id="7" name="Picture 6">
              <a:extLst>
                <a:ext uri="{FF2B5EF4-FFF2-40B4-BE49-F238E27FC236}">
                  <a16:creationId xmlns:a16="http://schemas.microsoft.com/office/drawing/2014/main" id="{27D21891-816E-67BA-D856-F078EEB5DA3E}"/>
                </a:ext>
              </a:extLst>
            </p:cNvPr>
            <p:cNvPicPr>
              <a:picLocks noChangeAspect="1"/>
            </p:cNvPicPr>
            <p:nvPr/>
          </p:nvPicPr>
          <p:blipFill>
            <a:blip r:embed="rId4"/>
            <a:stretch>
              <a:fillRect/>
            </a:stretch>
          </p:blipFill>
          <p:spPr>
            <a:xfrm>
              <a:off x="4200343" y="1447800"/>
              <a:ext cx="3791314" cy="4343400"/>
            </a:xfrm>
            <a:prstGeom prst="rect">
              <a:avLst/>
            </a:prstGeom>
          </p:spPr>
        </p:pic>
        <p:sp>
          <p:nvSpPr>
            <p:cNvPr id="10" name="Rectangle 9">
              <a:extLst>
                <a:ext uri="{FF2B5EF4-FFF2-40B4-BE49-F238E27FC236}">
                  <a16:creationId xmlns:a16="http://schemas.microsoft.com/office/drawing/2014/main" id="{430AF0D9-AEE4-B28E-0013-B9954C88D8C7}"/>
                </a:ext>
              </a:extLst>
            </p:cNvPr>
            <p:cNvSpPr/>
            <p:nvPr/>
          </p:nvSpPr>
          <p:spPr>
            <a:xfrm>
              <a:off x="609600" y="2057400"/>
              <a:ext cx="503518" cy="154449"/>
            </a:xfrm>
            <a:prstGeom prst="rect">
              <a:avLst/>
            </a:prstGeom>
            <a:no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1" name="Straight Arrow Connector 10">
              <a:extLst>
                <a:ext uri="{FF2B5EF4-FFF2-40B4-BE49-F238E27FC236}">
                  <a16:creationId xmlns:a16="http://schemas.microsoft.com/office/drawing/2014/main" id="{EC599C12-04D2-CED5-3738-6CFD543EEF85}"/>
                </a:ext>
              </a:extLst>
            </p:cNvPr>
            <p:cNvCxnSpPr>
              <a:cxnSpLocks/>
              <a:stCxn id="10" idx="3"/>
            </p:cNvCxnSpPr>
            <p:nvPr/>
          </p:nvCxnSpPr>
          <p:spPr bwMode="auto">
            <a:xfrm>
              <a:off x="1113118" y="2134625"/>
              <a:ext cx="3087225" cy="0"/>
            </a:xfrm>
            <a:prstGeom prst="straightConnector1">
              <a:avLst/>
            </a:prstGeom>
            <a:noFill/>
            <a:ln w="28575">
              <a:solidFill>
                <a:srgbClr val="FFB71B"/>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grpSp>
      <p:grpSp>
        <p:nvGrpSpPr>
          <p:cNvPr id="16" name="Group 15">
            <a:extLst>
              <a:ext uri="{FF2B5EF4-FFF2-40B4-BE49-F238E27FC236}">
                <a16:creationId xmlns:a16="http://schemas.microsoft.com/office/drawing/2014/main" id="{99159B38-C270-9EF3-E44D-9663AFF9BBB4}"/>
              </a:ext>
            </a:extLst>
          </p:cNvPr>
          <p:cNvGrpSpPr/>
          <p:nvPr/>
        </p:nvGrpSpPr>
        <p:grpSpPr>
          <a:xfrm>
            <a:off x="6858000" y="1748782"/>
            <a:ext cx="4440246" cy="4495800"/>
            <a:chOff x="6858000" y="1748782"/>
            <a:chExt cx="4440246" cy="4495800"/>
          </a:xfrm>
        </p:grpSpPr>
        <p:pic>
          <p:nvPicPr>
            <p:cNvPr id="9" name="Picture 8">
              <a:extLst>
                <a:ext uri="{FF2B5EF4-FFF2-40B4-BE49-F238E27FC236}">
                  <a16:creationId xmlns:a16="http://schemas.microsoft.com/office/drawing/2014/main" id="{7D32ACAA-878B-09F5-71B0-3AF03F422596}"/>
                </a:ext>
              </a:extLst>
            </p:cNvPr>
            <p:cNvPicPr>
              <a:picLocks noChangeAspect="1"/>
            </p:cNvPicPr>
            <p:nvPr/>
          </p:nvPicPr>
          <p:blipFill>
            <a:blip r:embed="rId5"/>
            <a:stretch>
              <a:fillRect/>
            </a:stretch>
          </p:blipFill>
          <p:spPr>
            <a:xfrm>
              <a:off x="8153400" y="1748782"/>
              <a:ext cx="3144846" cy="4495800"/>
            </a:xfrm>
            <a:prstGeom prst="rect">
              <a:avLst/>
            </a:prstGeom>
          </p:spPr>
        </p:pic>
        <p:sp>
          <p:nvSpPr>
            <p:cNvPr id="13" name="Rectangle 12">
              <a:extLst>
                <a:ext uri="{FF2B5EF4-FFF2-40B4-BE49-F238E27FC236}">
                  <a16:creationId xmlns:a16="http://schemas.microsoft.com/office/drawing/2014/main" id="{24DA1362-6C1F-2D0F-828D-6B696D7A46D0}"/>
                </a:ext>
              </a:extLst>
            </p:cNvPr>
            <p:cNvSpPr/>
            <p:nvPr/>
          </p:nvSpPr>
          <p:spPr>
            <a:xfrm>
              <a:off x="6858000" y="2895601"/>
              <a:ext cx="503518" cy="152400"/>
            </a:xfrm>
            <a:prstGeom prst="rect">
              <a:avLst/>
            </a:prstGeom>
            <a:no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4" name="Straight Arrow Connector 13">
              <a:extLst>
                <a:ext uri="{FF2B5EF4-FFF2-40B4-BE49-F238E27FC236}">
                  <a16:creationId xmlns:a16="http://schemas.microsoft.com/office/drawing/2014/main" id="{2637F8FA-5E4E-9B67-F74D-F6F6777BC05D}"/>
                </a:ext>
              </a:extLst>
            </p:cNvPr>
            <p:cNvCxnSpPr>
              <a:cxnSpLocks/>
              <a:stCxn id="13" idx="3"/>
            </p:cNvCxnSpPr>
            <p:nvPr/>
          </p:nvCxnSpPr>
          <p:spPr bwMode="auto">
            <a:xfrm>
              <a:off x="7361518" y="2971801"/>
              <a:ext cx="791882" cy="0"/>
            </a:xfrm>
            <a:prstGeom prst="straightConnector1">
              <a:avLst/>
            </a:prstGeom>
            <a:noFill/>
            <a:ln w="28575">
              <a:solidFill>
                <a:srgbClr val="FFB71B"/>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17421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t>Examples of Product Charts</a:t>
            </a:r>
            <a:endParaRPr lang="en-US" dirty="0"/>
          </a:p>
        </p:txBody>
      </p:sp>
      <p:pic>
        <p:nvPicPr>
          <p:cNvPr id="4" name="Picture 3">
            <a:extLst>
              <a:ext uri="{FF2B5EF4-FFF2-40B4-BE49-F238E27FC236}">
                <a16:creationId xmlns:a16="http://schemas.microsoft.com/office/drawing/2014/main" id="{95FFFB8B-404E-4C61-9B92-39527097F00E}"/>
              </a:ext>
            </a:extLst>
          </p:cNvPr>
          <p:cNvPicPr>
            <a:picLocks noChangeAspect="1"/>
          </p:cNvPicPr>
          <p:nvPr/>
        </p:nvPicPr>
        <p:blipFill rotWithShape="1">
          <a:blip r:embed="rId3"/>
          <a:srcRect t="9119"/>
          <a:stretch/>
        </p:blipFill>
        <p:spPr>
          <a:xfrm>
            <a:off x="1957737" y="1163080"/>
            <a:ext cx="7976547" cy="4843885"/>
          </a:xfrm>
          <a:prstGeom prst="rect">
            <a:avLst/>
          </a:prstGeom>
        </p:spPr>
      </p:pic>
      <p:graphicFrame>
        <p:nvGraphicFramePr>
          <p:cNvPr id="5" name="Table 4">
            <a:extLst>
              <a:ext uri="{FF2B5EF4-FFF2-40B4-BE49-F238E27FC236}">
                <a16:creationId xmlns:a16="http://schemas.microsoft.com/office/drawing/2014/main" id="{83CCC58D-51AE-43F8-8834-7EC3812EDF2A}"/>
              </a:ext>
            </a:extLst>
          </p:cNvPr>
          <p:cNvGraphicFramePr>
            <a:graphicFrameLocks noGrp="1"/>
          </p:cNvGraphicFramePr>
          <p:nvPr/>
        </p:nvGraphicFramePr>
        <p:xfrm>
          <a:off x="3935760" y="1208641"/>
          <a:ext cx="5953128" cy="4440717"/>
        </p:xfrm>
        <a:graphic>
          <a:graphicData uri="http://schemas.openxmlformats.org/drawingml/2006/table">
            <a:tbl>
              <a:tblPr/>
              <a:tblGrid>
                <a:gridCol w="744141">
                  <a:extLst>
                    <a:ext uri="{9D8B030D-6E8A-4147-A177-3AD203B41FA5}">
                      <a16:colId xmlns:a16="http://schemas.microsoft.com/office/drawing/2014/main" val="1819514645"/>
                    </a:ext>
                  </a:extLst>
                </a:gridCol>
                <a:gridCol w="744141">
                  <a:extLst>
                    <a:ext uri="{9D8B030D-6E8A-4147-A177-3AD203B41FA5}">
                      <a16:colId xmlns:a16="http://schemas.microsoft.com/office/drawing/2014/main" val="4150541724"/>
                    </a:ext>
                  </a:extLst>
                </a:gridCol>
                <a:gridCol w="744141">
                  <a:extLst>
                    <a:ext uri="{9D8B030D-6E8A-4147-A177-3AD203B41FA5}">
                      <a16:colId xmlns:a16="http://schemas.microsoft.com/office/drawing/2014/main" val="1865706241"/>
                    </a:ext>
                  </a:extLst>
                </a:gridCol>
                <a:gridCol w="744141">
                  <a:extLst>
                    <a:ext uri="{9D8B030D-6E8A-4147-A177-3AD203B41FA5}">
                      <a16:colId xmlns:a16="http://schemas.microsoft.com/office/drawing/2014/main" val="3590653240"/>
                    </a:ext>
                  </a:extLst>
                </a:gridCol>
                <a:gridCol w="744141">
                  <a:extLst>
                    <a:ext uri="{9D8B030D-6E8A-4147-A177-3AD203B41FA5}">
                      <a16:colId xmlns:a16="http://schemas.microsoft.com/office/drawing/2014/main" val="3214580523"/>
                    </a:ext>
                  </a:extLst>
                </a:gridCol>
                <a:gridCol w="744141">
                  <a:extLst>
                    <a:ext uri="{9D8B030D-6E8A-4147-A177-3AD203B41FA5}">
                      <a16:colId xmlns:a16="http://schemas.microsoft.com/office/drawing/2014/main" val="1628761780"/>
                    </a:ext>
                  </a:extLst>
                </a:gridCol>
                <a:gridCol w="744141">
                  <a:extLst>
                    <a:ext uri="{9D8B030D-6E8A-4147-A177-3AD203B41FA5}">
                      <a16:colId xmlns:a16="http://schemas.microsoft.com/office/drawing/2014/main" val="2809045007"/>
                    </a:ext>
                  </a:extLst>
                </a:gridCol>
                <a:gridCol w="744141">
                  <a:extLst>
                    <a:ext uri="{9D8B030D-6E8A-4147-A177-3AD203B41FA5}">
                      <a16:colId xmlns:a16="http://schemas.microsoft.com/office/drawing/2014/main" val="2486455309"/>
                    </a:ext>
                  </a:extLst>
                </a:gridCol>
              </a:tblGrid>
              <a:tr h="493413">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anchor="ctr">
                    <a:lnL>
                      <a:noFill/>
                    </a:lnL>
                    <a:lnR>
                      <a:noFill/>
                    </a:lnR>
                    <a:lnT>
                      <a:noFill/>
                    </a:lnT>
                    <a:lnB>
                      <a:noFill/>
                    </a:lnB>
                    <a:solidFill>
                      <a:srgbClr val="FFE082"/>
                    </a:solidFill>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anchor="ctr">
                    <a:lnL>
                      <a:noFill/>
                    </a:lnL>
                    <a:lnR>
                      <a:noFill/>
                    </a:lnR>
                    <a:lnT>
                      <a:noFill/>
                    </a:lnT>
                    <a:lnB>
                      <a:noFill/>
                    </a:lnB>
                    <a:solidFill>
                      <a:srgbClr val="FFE082"/>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23</a:t>
                      </a:r>
                    </a:p>
                  </a:txBody>
                  <a:tcPr marL="9525" marR="9525" marT="9525" anchor="ctr">
                    <a:lnL>
                      <a:noFill/>
                    </a:lnL>
                    <a:lnR>
                      <a:noFill/>
                    </a:lnR>
                    <a:lnT>
                      <a:noFill/>
                    </a:lnT>
                    <a:lnB>
                      <a:noFill/>
                    </a:lnB>
                    <a:solidFill>
                      <a:srgbClr val="FB9D75"/>
                    </a:solidFill>
                  </a:tcPr>
                </a:tc>
                <a:tc>
                  <a:txBody>
                    <a:bodyPr/>
                    <a:lstStyle/>
                    <a:p>
                      <a:pPr algn="ctr" fontAlgn="ctr"/>
                      <a:r>
                        <a:rPr lang="en-GB" sz="1100" b="0" i="0" u="none" strike="noStrike">
                          <a:solidFill>
                            <a:srgbClr val="000000"/>
                          </a:solidFill>
                          <a:effectLst/>
                          <a:latin typeface="Calibri" panose="020F0502020204030204" pitchFamily="34" charset="0"/>
                        </a:rPr>
                        <a:t>35</a:t>
                      </a:r>
                    </a:p>
                  </a:txBody>
                  <a:tcPr marL="9525" marR="9525" marT="9525" anchor="ctr">
                    <a:lnL>
                      <a:noFill/>
                    </a:lnL>
                    <a:lnR>
                      <a:noFill/>
                    </a:lnR>
                    <a:lnT>
                      <a:noFill/>
                    </a:lnT>
                    <a:lnB>
                      <a:noFill/>
                    </a:lnB>
                    <a:solidFill>
                      <a:srgbClr val="F9716D"/>
                    </a:solidFill>
                  </a:tcPr>
                </a:tc>
                <a:tc>
                  <a:txBody>
                    <a:bodyPr/>
                    <a:lstStyle/>
                    <a:p>
                      <a:pPr algn="ctr" fontAlgn="ctr"/>
                      <a:r>
                        <a:rPr lang="en-GB" sz="1100" b="0" i="0" u="none" strike="noStrike">
                          <a:solidFill>
                            <a:srgbClr val="000000"/>
                          </a:solidFill>
                          <a:effectLst/>
                          <a:latin typeface="Calibri" panose="020F0502020204030204" pitchFamily="34" charset="0"/>
                        </a:rPr>
                        <a:t>37</a:t>
                      </a:r>
                    </a:p>
                  </a:txBody>
                  <a:tcPr marL="9525" marR="9525" marT="9525" anchor="ctr">
                    <a:lnL>
                      <a:noFill/>
                    </a:lnL>
                    <a:lnR>
                      <a:noFill/>
                    </a:lnR>
                    <a:lnT>
                      <a:noFill/>
                    </a:lnT>
                    <a:lnB>
                      <a:noFill/>
                    </a:lnB>
                    <a:solidFill>
                      <a:srgbClr val="F8696B"/>
                    </a:solidFill>
                  </a:tcPr>
                </a:tc>
                <a:extLst>
                  <a:ext uri="{0D108BD9-81ED-4DB2-BD59-A6C34878D82A}">
                    <a16:rowId xmlns:a16="http://schemas.microsoft.com/office/drawing/2014/main" val="2255519630"/>
                  </a:ext>
                </a:extLst>
              </a:tr>
              <a:tr h="493413">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anchor="ctr">
                    <a:lnL>
                      <a:noFill/>
                    </a:lnL>
                    <a:lnR>
                      <a:noFill/>
                    </a:lnR>
                    <a:lnT>
                      <a:noFill/>
                    </a:lnT>
                    <a:lnB>
                      <a:noFill/>
                    </a:lnB>
                    <a:solidFill>
                      <a:srgbClr val="FDC37D"/>
                    </a:solidFill>
                  </a:tcPr>
                </a:tc>
                <a:tc>
                  <a:txBody>
                    <a:bodyPr/>
                    <a:lstStyle/>
                    <a:p>
                      <a:pPr algn="ctr" fontAlgn="ctr"/>
                      <a:r>
                        <a:rPr lang="en-GB" sz="1100" b="0" i="0" u="none" strike="noStrike">
                          <a:solidFill>
                            <a:srgbClr val="000000"/>
                          </a:solidFill>
                          <a:effectLst/>
                          <a:latin typeface="Calibri" panose="020F0502020204030204" pitchFamily="34" charset="0"/>
                        </a:rPr>
                        <a:t>11</a:t>
                      </a:r>
                    </a:p>
                  </a:txBody>
                  <a:tcPr marL="9525" marR="9525" marT="9525" anchor="ctr">
                    <a:lnL>
                      <a:noFill/>
                    </a:lnL>
                    <a:lnR>
                      <a:noFill/>
                    </a:lnR>
                    <a:lnT>
                      <a:noFill/>
                    </a:lnT>
                    <a:lnB>
                      <a:noFill/>
                    </a:lnB>
                    <a:solidFill>
                      <a:srgbClr val="FECA7E"/>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extLst>
                  <a:ext uri="{0D108BD9-81ED-4DB2-BD59-A6C34878D82A}">
                    <a16:rowId xmlns:a16="http://schemas.microsoft.com/office/drawing/2014/main" val="3670891933"/>
                  </a:ext>
                </a:extLst>
              </a:tr>
              <a:tr h="493413">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anchor="ctr">
                    <a:lnL>
                      <a:noFill/>
                    </a:lnL>
                    <a:lnR>
                      <a:noFill/>
                    </a:lnR>
                    <a:lnT>
                      <a:noFill/>
                    </a:lnT>
                    <a:lnB>
                      <a:noFill/>
                    </a:lnB>
                    <a:solidFill>
                      <a:srgbClr val="FFDD82"/>
                    </a:solidFill>
                  </a:tcPr>
                </a:tc>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anchor="ctr">
                    <a:lnL>
                      <a:noFill/>
                    </a:lnL>
                    <a:lnR>
                      <a:noFill/>
                    </a:lnR>
                    <a:lnT>
                      <a:noFill/>
                    </a:lnT>
                    <a:lnB>
                      <a:noFill/>
                    </a:lnB>
                    <a:solidFill>
                      <a:srgbClr val="FFD981"/>
                    </a:solidFill>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anchor="ctr">
                    <a:lnL>
                      <a:noFill/>
                    </a:lnL>
                    <a:lnR>
                      <a:noFill/>
                    </a:lnR>
                    <a:lnT>
                      <a:noFill/>
                    </a:lnT>
                    <a:lnB>
                      <a:noFill/>
                    </a:lnB>
                    <a:solidFill>
                      <a:srgbClr val="FDC37D"/>
                    </a:solidFill>
                  </a:tcPr>
                </a:tc>
                <a:extLst>
                  <a:ext uri="{0D108BD9-81ED-4DB2-BD59-A6C34878D82A}">
                    <a16:rowId xmlns:a16="http://schemas.microsoft.com/office/drawing/2014/main" val="3572681067"/>
                  </a:ext>
                </a:extLst>
              </a:tr>
              <a:tr h="493413">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extLst>
                  <a:ext uri="{0D108BD9-81ED-4DB2-BD59-A6C34878D82A}">
                    <a16:rowId xmlns:a16="http://schemas.microsoft.com/office/drawing/2014/main" val="2868074139"/>
                  </a:ext>
                </a:extLst>
              </a:tr>
              <a:tr h="493413">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anchor="ctr">
                    <a:lnL>
                      <a:noFill/>
                    </a:lnL>
                    <a:lnR>
                      <a:noFill/>
                    </a:lnR>
                    <a:lnT>
                      <a:noFill/>
                    </a:lnT>
                    <a:lnB>
                      <a:noFill/>
                    </a:lnB>
                    <a:solidFill>
                      <a:srgbClr val="FFE082"/>
                    </a:solidFill>
                  </a:tcPr>
                </a:tc>
                <a:extLst>
                  <a:ext uri="{0D108BD9-81ED-4DB2-BD59-A6C34878D82A}">
                    <a16:rowId xmlns:a16="http://schemas.microsoft.com/office/drawing/2014/main" val="2873587763"/>
                  </a:ext>
                </a:extLst>
              </a:tr>
              <a:tr h="493413">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anchor="ctr">
                    <a:lnL>
                      <a:noFill/>
                    </a:lnL>
                    <a:lnR>
                      <a:noFill/>
                    </a:lnR>
                    <a:lnT>
                      <a:noFill/>
                    </a:lnT>
                    <a:lnB>
                      <a:noFill/>
                    </a:lnB>
                    <a:solidFill>
                      <a:srgbClr val="FDB87B"/>
                    </a:solidFill>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anchor="ctr">
                    <a:lnL>
                      <a:noFill/>
                    </a:lnL>
                    <a:lnR>
                      <a:noFill/>
                    </a:lnR>
                    <a:lnT>
                      <a:noFill/>
                    </a:lnT>
                    <a:lnB>
                      <a:noFill/>
                    </a:lnB>
                    <a:solidFill>
                      <a:srgbClr val="FFDD82"/>
                    </a:solidFill>
                  </a:tcPr>
                </a:tc>
                <a:extLst>
                  <a:ext uri="{0D108BD9-81ED-4DB2-BD59-A6C34878D82A}">
                    <a16:rowId xmlns:a16="http://schemas.microsoft.com/office/drawing/2014/main" val="1403113610"/>
                  </a:ext>
                </a:extLst>
              </a:tr>
              <a:tr h="493413">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extLst>
                  <a:ext uri="{0D108BD9-81ED-4DB2-BD59-A6C34878D82A}">
                    <a16:rowId xmlns:a16="http://schemas.microsoft.com/office/drawing/2014/main" val="3508835734"/>
                  </a:ext>
                </a:extLst>
              </a:tr>
              <a:tr h="493413">
                <a:tc>
                  <a:txBody>
                    <a:bodyPr/>
                    <a:lstStyle/>
                    <a:p>
                      <a:pPr algn="ctr" fontAlgn="ctr"/>
                      <a:r>
                        <a:rPr lang="en-GB" sz="1100" b="0" i="0" u="none" strike="noStrike">
                          <a:solidFill>
                            <a:srgbClr val="000000"/>
                          </a:solidFill>
                          <a:effectLst/>
                          <a:latin typeface="Calibri" panose="020F0502020204030204" pitchFamily="34" charset="0"/>
                        </a:rPr>
                        <a:t>11</a:t>
                      </a:r>
                    </a:p>
                  </a:txBody>
                  <a:tcPr marL="9525" marR="9525" marT="9525" anchor="ctr">
                    <a:lnL>
                      <a:noFill/>
                    </a:lnL>
                    <a:lnR>
                      <a:noFill/>
                    </a:lnR>
                    <a:lnT>
                      <a:noFill/>
                    </a:lnT>
                    <a:lnB>
                      <a:noFill/>
                    </a:lnB>
                    <a:solidFill>
                      <a:srgbClr val="FECA7E"/>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anchor="ctr">
                    <a:lnL>
                      <a:noFill/>
                    </a:lnL>
                    <a:lnR>
                      <a:noFill/>
                    </a:lnR>
                    <a:lnT>
                      <a:noFill/>
                    </a:lnT>
                    <a:lnB>
                      <a:noFill/>
                    </a:lnB>
                    <a:solidFill>
                      <a:srgbClr val="FDC37D"/>
                    </a:solidFill>
                  </a:tcPr>
                </a:tc>
                <a:tc>
                  <a:txBody>
                    <a:bodyPr/>
                    <a:lstStyle/>
                    <a:p>
                      <a:pPr algn="ctr" fontAlgn="ctr"/>
                      <a:r>
                        <a:rPr lang="en-GB" sz="1100" b="0" i="0" u="none" strike="noStrike">
                          <a:solidFill>
                            <a:srgbClr val="000000"/>
                          </a:solidFill>
                          <a:effectLst/>
                          <a:latin typeface="Calibri" panose="020F0502020204030204" pitchFamily="34" charset="0"/>
                        </a:rPr>
                        <a:t>35</a:t>
                      </a:r>
                    </a:p>
                  </a:txBody>
                  <a:tcPr marL="9525" marR="9525" marT="9525" anchor="ctr">
                    <a:lnL>
                      <a:noFill/>
                    </a:lnL>
                    <a:lnR>
                      <a:noFill/>
                    </a:lnR>
                    <a:lnT>
                      <a:noFill/>
                    </a:lnT>
                    <a:lnB>
                      <a:noFill/>
                    </a:lnB>
                    <a:solidFill>
                      <a:srgbClr val="F9716D"/>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anchor="ctr">
                    <a:lnL>
                      <a:noFill/>
                    </a:lnL>
                    <a:lnR>
                      <a:noFill/>
                    </a:lnR>
                    <a:lnT>
                      <a:noFill/>
                    </a:lnT>
                    <a:lnB>
                      <a:noFill/>
                    </a:lnB>
                    <a:solidFill>
                      <a:srgbClr val="FFE483"/>
                    </a:solidFill>
                  </a:tcPr>
                </a:tc>
                <a:extLst>
                  <a:ext uri="{0D108BD9-81ED-4DB2-BD59-A6C34878D82A}">
                    <a16:rowId xmlns:a16="http://schemas.microsoft.com/office/drawing/2014/main" val="2791997156"/>
                  </a:ext>
                </a:extLst>
              </a:tr>
              <a:tr h="493413">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anchor="ctr">
                    <a:lnL>
                      <a:noFill/>
                    </a:lnL>
                    <a:lnR>
                      <a:noFill/>
                    </a:lnR>
                    <a:lnT>
                      <a:noFill/>
                    </a:lnT>
                    <a:lnB>
                      <a:noFill/>
                    </a:lnB>
                    <a:solidFill>
                      <a:srgbClr val="FFE884"/>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anchor="ctr">
                    <a:lnL>
                      <a:noFill/>
                    </a:lnL>
                    <a:lnR>
                      <a:noFill/>
                    </a:lnR>
                    <a:lnT>
                      <a:noFill/>
                    </a:lnT>
                    <a:lnB>
                      <a:noFill/>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anchor="ctr">
                    <a:lnL>
                      <a:noFill/>
                    </a:lnL>
                    <a:lnR>
                      <a:noFill/>
                    </a:lnR>
                    <a:lnT>
                      <a:noFill/>
                    </a:lnT>
                    <a:lnB>
                      <a:noFill/>
                    </a:lnB>
                    <a:solidFill>
                      <a:srgbClr val="B1D47F"/>
                    </a:solidFill>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anchor="ctr">
                    <a:lnL>
                      <a:noFill/>
                    </a:lnL>
                    <a:lnR>
                      <a:noFill/>
                    </a:lnR>
                    <a:lnT>
                      <a:noFill/>
                    </a:lnT>
                    <a:lnB>
                      <a:noFill/>
                    </a:lnB>
                    <a:solidFill>
                      <a:srgbClr val="FFDD82"/>
                    </a:solidFill>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anchor="ctr">
                    <a:lnL>
                      <a:noFill/>
                    </a:lnL>
                    <a:lnR>
                      <a:noFill/>
                    </a:lnR>
                    <a:lnT>
                      <a:noFill/>
                    </a:lnT>
                    <a:lnB>
                      <a:noFill/>
                    </a:lnB>
                    <a:solidFill>
                      <a:srgbClr val="FED580"/>
                    </a:solidFill>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anchor="ctr">
                    <a:lnL>
                      <a:noFill/>
                    </a:lnL>
                    <a:lnR>
                      <a:noFill/>
                    </a:lnR>
                    <a:lnT>
                      <a:noFill/>
                    </a:lnT>
                    <a:lnB>
                      <a:noFill/>
                    </a:lnB>
                    <a:solidFill>
                      <a:srgbClr val="FFEB84"/>
                    </a:solidFill>
                  </a:tcPr>
                </a:tc>
                <a:extLst>
                  <a:ext uri="{0D108BD9-81ED-4DB2-BD59-A6C34878D82A}">
                    <a16:rowId xmlns:a16="http://schemas.microsoft.com/office/drawing/2014/main" val="2527485265"/>
                  </a:ext>
                </a:extLst>
              </a:tr>
            </a:tbl>
          </a:graphicData>
        </a:graphic>
      </p:graphicFrame>
      <p:sp>
        <p:nvSpPr>
          <p:cNvPr id="6" name="Rectangle 5">
            <a:extLst>
              <a:ext uri="{FF2B5EF4-FFF2-40B4-BE49-F238E27FC236}">
                <a16:creationId xmlns:a16="http://schemas.microsoft.com/office/drawing/2014/main" id="{2D5A689A-8F08-4C16-BCB6-8191D958C870}"/>
              </a:ext>
            </a:extLst>
          </p:cNvPr>
          <p:cNvSpPr/>
          <p:nvPr/>
        </p:nvSpPr>
        <p:spPr>
          <a:xfrm>
            <a:off x="9164990" y="2195417"/>
            <a:ext cx="723891" cy="465513"/>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7" name="Picture 6">
            <a:extLst>
              <a:ext uri="{FF2B5EF4-FFF2-40B4-BE49-F238E27FC236}">
                <a16:creationId xmlns:a16="http://schemas.microsoft.com/office/drawing/2014/main" id="{34CB938A-0FE7-4711-8AB1-08531E7E9CBF}"/>
              </a:ext>
            </a:extLst>
          </p:cNvPr>
          <p:cNvPicPr>
            <a:picLocks noChangeAspect="1"/>
          </p:cNvPicPr>
          <p:nvPr/>
        </p:nvPicPr>
        <p:blipFill rotWithShape="1">
          <a:blip r:embed="rId4"/>
          <a:srcRect t="5622"/>
          <a:stretch/>
        </p:blipFill>
        <p:spPr>
          <a:xfrm>
            <a:off x="8077200" y="2829591"/>
            <a:ext cx="2036675" cy="2066619"/>
          </a:xfrm>
          <a:prstGeom prst="rect">
            <a:avLst/>
          </a:prstGeom>
          <a:ln>
            <a:noFill/>
          </a:ln>
          <a:effectLst>
            <a:outerShdw blurRad="190500" algn="tl" rotWithShape="0">
              <a:srgbClr val="000000">
                <a:alpha val="70000"/>
              </a:srgbClr>
            </a:outerShdw>
          </a:effectLst>
        </p:spPr>
      </p:pic>
      <p:cxnSp>
        <p:nvCxnSpPr>
          <p:cNvPr id="8" name="Straight Arrow Connector 7">
            <a:extLst>
              <a:ext uri="{FF2B5EF4-FFF2-40B4-BE49-F238E27FC236}">
                <a16:creationId xmlns:a16="http://schemas.microsoft.com/office/drawing/2014/main" id="{193DF410-D0EE-45A2-8D7D-FB03B4B57790}"/>
              </a:ext>
            </a:extLst>
          </p:cNvPr>
          <p:cNvCxnSpPr/>
          <p:nvPr/>
        </p:nvCxnSpPr>
        <p:spPr bwMode="auto">
          <a:xfrm flipV="1">
            <a:off x="3935760" y="1208641"/>
            <a:ext cx="0" cy="4440717"/>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9EF0D52A-18E8-451D-A222-7D784E66F595}"/>
              </a:ext>
            </a:extLst>
          </p:cNvPr>
          <p:cNvSpPr/>
          <p:nvPr/>
        </p:nvSpPr>
        <p:spPr>
          <a:xfrm>
            <a:off x="3639854" y="876877"/>
            <a:ext cx="548035" cy="276999"/>
          </a:xfrm>
          <a:prstGeom prst="rect">
            <a:avLst/>
          </a:prstGeom>
        </p:spPr>
        <p:txBody>
          <a:bodyPr wrap="none">
            <a:spAutoFit/>
          </a:bodyPr>
          <a:lstStyle/>
          <a:p>
            <a:r>
              <a:rPr lang="en-GB" sz="1200" dirty="0">
                <a:cs typeface="Arial" panose="020B0604020202020204" pitchFamily="34" charset="0"/>
              </a:rPr>
              <a:t>Today</a:t>
            </a:r>
            <a:endParaRPr lang="en-GB" sz="1200" dirty="0"/>
          </a:p>
        </p:txBody>
      </p:sp>
      <p:sp>
        <p:nvSpPr>
          <p:cNvPr id="10" name="Rectangle 9">
            <a:extLst>
              <a:ext uri="{FF2B5EF4-FFF2-40B4-BE49-F238E27FC236}">
                <a16:creationId xmlns:a16="http://schemas.microsoft.com/office/drawing/2014/main" id="{2F5BCED8-246C-4653-9A8D-265CA6E147F3}"/>
              </a:ext>
            </a:extLst>
          </p:cNvPr>
          <p:cNvSpPr/>
          <p:nvPr/>
        </p:nvSpPr>
        <p:spPr>
          <a:xfrm>
            <a:off x="1481186" y="753765"/>
            <a:ext cx="1167499" cy="400110"/>
          </a:xfrm>
          <a:prstGeom prst="rect">
            <a:avLst/>
          </a:prstGeom>
        </p:spPr>
        <p:txBody>
          <a:bodyPr wrap="none">
            <a:spAutoFit/>
          </a:bodyPr>
          <a:lstStyle/>
          <a:p>
            <a:pPr algn="ctr"/>
            <a:r>
              <a:rPr lang="en-GB" sz="2000" dirty="0"/>
              <a:t>Examples</a:t>
            </a:r>
          </a:p>
        </p:txBody>
      </p:sp>
    </p:spTree>
    <p:extLst>
      <p:ext uri="{BB962C8B-B14F-4D97-AF65-F5344CB8AC3E}">
        <p14:creationId xmlns:p14="http://schemas.microsoft.com/office/powerpoint/2010/main" val="277681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895DD9A-E0B9-F062-EF09-5AFF3ED5D612}"/>
              </a:ext>
            </a:extLst>
          </p:cNvPr>
          <p:cNvPicPr>
            <a:picLocks noChangeAspect="1"/>
          </p:cNvPicPr>
          <p:nvPr/>
        </p:nvPicPr>
        <p:blipFill>
          <a:blip r:embed="rId3"/>
          <a:stretch>
            <a:fillRect/>
          </a:stretch>
        </p:blipFill>
        <p:spPr>
          <a:xfrm>
            <a:off x="1524000" y="1157850"/>
            <a:ext cx="9144000" cy="5067140"/>
          </a:xfrm>
          <a:prstGeom prst="rect">
            <a:avLst/>
          </a:prstGeom>
        </p:spPr>
      </p:pic>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t>Other charts – products over time</a:t>
            </a:r>
            <a:endParaRPr lang="en-US" dirty="0"/>
          </a:p>
        </p:txBody>
      </p:sp>
      <p:sp>
        <p:nvSpPr>
          <p:cNvPr id="28" name="Rectangle 27">
            <a:extLst>
              <a:ext uri="{FF2B5EF4-FFF2-40B4-BE49-F238E27FC236}">
                <a16:creationId xmlns:a16="http://schemas.microsoft.com/office/drawing/2014/main" id="{BACDD454-9BBE-4EF4-83CB-BC871543DF84}"/>
              </a:ext>
            </a:extLst>
          </p:cNvPr>
          <p:cNvSpPr/>
          <p:nvPr/>
        </p:nvSpPr>
        <p:spPr>
          <a:xfrm>
            <a:off x="1566683" y="756886"/>
            <a:ext cx="1311576" cy="400110"/>
          </a:xfrm>
          <a:prstGeom prst="rect">
            <a:avLst/>
          </a:prstGeom>
        </p:spPr>
        <p:txBody>
          <a:bodyPr wrap="none">
            <a:spAutoFit/>
          </a:bodyPr>
          <a:lstStyle/>
          <a:p>
            <a:pPr algn="ctr"/>
            <a:r>
              <a:rPr lang="en-GB" sz="2000" dirty="0"/>
              <a:t>Examples</a:t>
            </a:r>
          </a:p>
        </p:txBody>
      </p:sp>
      <p:pic>
        <p:nvPicPr>
          <p:cNvPr id="30" name="Picture 29">
            <a:extLst>
              <a:ext uri="{FF2B5EF4-FFF2-40B4-BE49-F238E27FC236}">
                <a16:creationId xmlns:a16="http://schemas.microsoft.com/office/drawing/2014/main" id="{0F705624-E25E-241D-3885-164064EFC92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70" b="94340" l="9954" r="89815">
                        <a14:foregroundMark x1="20602" y1="32075" x2="20602" y2="32075"/>
                        <a14:foregroundMark x1="43519" y1="7170" x2="43519" y2="7170"/>
                        <a14:foregroundMark x1="65972" y1="94340" x2="65972" y2="94340"/>
                        <a14:foregroundMark x1="63657" y1="93585" x2="63657" y2="93585"/>
                      </a14:backgroundRemoval>
                    </a14:imgEffect>
                  </a14:imgLayer>
                </a14:imgProps>
              </a:ext>
            </a:extLst>
          </a:blip>
          <a:stretch>
            <a:fillRect/>
          </a:stretch>
        </p:blipFill>
        <p:spPr>
          <a:xfrm>
            <a:off x="1981200" y="2277349"/>
            <a:ext cx="1645920" cy="1009647"/>
          </a:xfrm>
          <a:prstGeom prst="rect">
            <a:avLst/>
          </a:prstGeom>
        </p:spPr>
      </p:pic>
      <p:pic>
        <p:nvPicPr>
          <p:cNvPr id="34" name="Picture 33">
            <a:extLst>
              <a:ext uri="{FF2B5EF4-FFF2-40B4-BE49-F238E27FC236}">
                <a16:creationId xmlns:a16="http://schemas.microsoft.com/office/drawing/2014/main" id="{4ADFCF40-3564-1ADE-4E97-D75C296750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94" b="89668" l="3152" r="96562">
                        <a14:foregroundMark x1="89685" y1="52030" x2="89685" y2="52030"/>
                        <a14:foregroundMark x1="91977" y1="54982" x2="96848" y2="67528"/>
                        <a14:foregroundMark x1="26074" y1="87823" x2="3152" y2="76384"/>
                        <a14:foregroundMark x1="3152" y1="76384" x2="10602" y2="50554"/>
                      </a14:backgroundRemoval>
                    </a14:imgEffect>
                  </a14:imgLayer>
                </a14:imgProps>
              </a:ext>
            </a:extLst>
          </a:blip>
          <a:stretch>
            <a:fillRect/>
          </a:stretch>
        </p:blipFill>
        <p:spPr>
          <a:xfrm>
            <a:off x="4267200" y="1981200"/>
            <a:ext cx="1097280" cy="852042"/>
          </a:xfrm>
          <a:prstGeom prst="rect">
            <a:avLst/>
          </a:prstGeom>
        </p:spPr>
      </p:pic>
      <p:pic>
        <p:nvPicPr>
          <p:cNvPr id="36" name="Picture 35">
            <a:extLst>
              <a:ext uri="{FF2B5EF4-FFF2-40B4-BE49-F238E27FC236}">
                <a16:creationId xmlns:a16="http://schemas.microsoft.com/office/drawing/2014/main" id="{766C2D01-7C47-8E16-7788-C71BC73A876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704" b="97778" l="9924" r="89695">
                        <a14:foregroundMark x1="36641" y1="7407" x2="36641" y2="7407"/>
                        <a14:foregroundMark x1="35496" y1="4074" x2="35496" y2="4074"/>
                        <a14:foregroundMark x1="49618" y1="5556" x2="49618" y2="5556"/>
                        <a14:foregroundMark x1="51527" y1="6667" x2="43511" y2="5185"/>
                        <a14:foregroundMark x1="33206" y1="90741" x2="62977" y2="92963"/>
                        <a14:foregroundMark x1="62977" y1="92963" x2="67557" y2="91852"/>
                        <a14:foregroundMark x1="72137" y1="87407" x2="42366" y2="97778"/>
                        <a14:foregroundMark x1="42366" y1="97778" x2="32443" y2="86296"/>
                        <a14:foregroundMark x1="37023" y1="30000" x2="28626" y2="90000"/>
                        <a14:foregroundMark x1="28626" y1="90000" x2="64504" y2="97778"/>
                        <a14:foregroundMark x1="64504" y1="97778" x2="73282" y2="67778"/>
                        <a14:foregroundMark x1="73282" y1="67778" x2="59924" y2="39259"/>
                        <a14:foregroundMark x1="59924" y1="39259" x2="59160" y2="25926"/>
                        <a14:foregroundMark x1="43893" y1="6296" x2="33969" y2="5556"/>
                      </a14:backgroundRemoval>
                    </a14:imgEffect>
                  </a14:imgLayer>
                </a14:imgProps>
              </a:ext>
            </a:extLst>
          </a:blip>
          <a:stretch>
            <a:fillRect/>
          </a:stretch>
        </p:blipFill>
        <p:spPr>
          <a:xfrm>
            <a:off x="4327822" y="3153672"/>
            <a:ext cx="976036" cy="1005840"/>
          </a:xfrm>
          <a:prstGeom prst="rect">
            <a:avLst/>
          </a:prstGeom>
        </p:spPr>
      </p:pic>
      <p:pic>
        <p:nvPicPr>
          <p:cNvPr id="38" name="Picture 37">
            <a:extLst>
              <a:ext uri="{FF2B5EF4-FFF2-40B4-BE49-F238E27FC236}">
                <a16:creationId xmlns:a16="http://schemas.microsoft.com/office/drawing/2014/main" id="{68745EA1-785C-3BB8-559E-E884C2A74A4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693" b="96751" l="9404" r="94725">
                        <a14:foregroundMark x1="43349" y1="5415" x2="43349" y2="5415"/>
                        <a14:foregroundMark x1="48165" y1="6498" x2="48165" y2="6498"/>
                        <a14:foregroundMark x1="63303" y1="10469" x2="63303" y2="10469"/>
                        <a14:foregroundMark x1="61239" y1="10469" x2="61239" y2="10469"/>
                        <a14:foregroundMark x1="70872" y1="53791" x2="63761" y2="82671"/>
                        <a14:foregroundMark x1="65990" y1="84477" x2="79358" y2="95307"/>
                        <a14:foregroundMark x1="63761" y1="82671" x2="65990" y2="84477"/>
                        <a14:foregroundMark x1="79358" y1="95307" x2="95872" y2="79422"/>
                        <a14:foregroundMark x1="95872" y1="79422" x2="94954" y2="51986"/>
                        <a14:foregroundMark x1="94954" y1="51986" x2="70642" y2="51625"/>
                        <a14:foregroundMark x1="11697" y1="39350" x2="5275" y2="65704"/>
                        <a14:foregroundMark x1="5275" y1="65704" x2="21330" y2="94585"/>
                        <a14:foregroundMark x1="21330" y1="94585" x2="44725" y2="96751"/>
                        <a14:foregroundMark x1="44725" y1="96751" x2="52064" y2="66426"/>
                        <a14:foregroundMark x1="52064" y1="66426" x2="11927" y2="39711"/>
                        <a14:foregroundMark x1="11927" y1="39711" x2="11239" y2="39711"/>
                        <a14:backgroundMark x1="59633" y1="89170" x2="59633" y2="89170"/>
                        <a14:backgroundMark x1="63303" y1="84477" x2="63303" y2="84477"/>
                        <a14:backgroundMark x1="89220" y1="90253" x2="94495" y2="95307"/>
                      </a14:backgroundRemoval>
                    </a14:imgEffect>
                  </a14:imgLayer>
                </a14:imgProps>
              </a:ext>
            </a:extLst>
          </a:blip>
          <a:stretch>
            <a:fillRect/>
          </a:stretch>
        </p:blipFill>
        <p:spPr>
          <a:xfrm>
            <a:off x="4342029" y="5181600"/>
            <a:ext cx="1188720" cy="755216"/>
          </a:xfrm>
          <a:prstGeom prst="rect">
            <a:avLst/>
          </a:prstGeom>
        </p:spPr>
      </p:pic>
      <p:pic>
        <p:nvPicPr>
          <p:cNvPr id="40" name="Picture 39">
            <a:extLst>
              <a:ext uri="{FF2B5EF4-FFF2-40B4-BE49-F238E27FC236}">
                <a16:creationId xmlns:a16="http://schemas.microsoft.com/office/drawing/2014/main" id="{5735BF7A-54C8-BD14-F6E5-034A02A9B63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046" b="91571" l="10000" r="90000">
                        <a14:foregroundMark x1="49333" y1="8046" x2="49333" y2="8046"/>
                        <a14:foregroundMark x1="10667" y1="73563" x2="16000" y2="77011"/>
                        <a14:foregroundMark x1="26000" y1="88889" x2="82000" y2="86973"/>
                        <a14:foregroundMark x1="82000" y1="86973" x2="81333" y2="68582"/>
                        <a14:foregroundMark x1="88667" y1="75862" x2="88667" y2="75862"/>
                        <a14:foregroundMark x1="49333" y1="91571" x2="49333" y2="91571"/>
                      </a14:backgroundRemoval>
                    </a14:imgEffect>
                  </a14:imgLayer>
                </a14:imgProps>
              </a:ext>
            </a:extLst>
          </a:blip>
          <a:stretch>
            <a:fillRect/>
          </a:stretch>
        </p:blipFill>
        <p:spPr>
          <a:xfrm>
            <a:off x="6370320" y="2133600"/>
            <a:ext cx="457200" cy="795528"/>
          </a:xfrm>
          <a:prstGeom prst="rect">
            <a:avLst/>
          </a:prstGeom>
        </p:spPr>
      </p:pic>
      <p:pic>
        <p:nvPicPr>
          <p:cNvPr id="42" name="Picture 41">
            <a:extLst>
              <a:ext uri="{FF2B5EF4-FFF2-40B4-BE49-F238E27FC236}">
                <a16:creationId xmlns:a16="http://schemas.microsoft.com/office/drawing/2014/main" id="{AA5620CC-EBFC-B52D-AFF0-7A1F9F065AF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555" b="94891" l="9581" r="93413">
                        <a14:foregroundMark x1="14671" y1="91971" x2="14671" y2="91971"/>
                        <a14:foregroundMark x1="11677" y1="95255" x2="11677" y2="95255"/>
                        <a14:foregroundMark x1="45509" y1="51460" x2="45509" y2="51460"/>
                        <a14:foregroundMark x1="43713" y1="37226" x2="43713" y2="37226"/>
                        <a14:foregroundMark x1="48204" y1="35766" x2="45808" y2="33212"/>
                        <a14:foregroundMark x1="45808" y1="32117" x2="52395" y2="37956"/>
                        <a14:foregroundMark x1="87725" y1="3285" x2="87725" y2="3285"/>
                        <a14:foregroundMark x1="93413" y1="2555" x2="93413" y2="2555"/>
                        <a14:foregroundMark x1="71557" y1="56204" x2="79940" y2="55839"/>
                        <a14:foregroundMark x1="77246" y1="59489" x2="78443" y2="59854"/>
                        <a14:foregroundMark x1="70359" y1="49270" x2="70359" y2="49270"/>
                        <a14:foregroundMark x1="73653" y1="40146" x2="73653" y2="42701"/>
                        <a14:foregroundMark x1="76647" y1="44526" x2="76647" y2="44526"/>
                        <a14:foregroundMark x1="74850" y1="51460" x2="73952" y2="53650"/>
                        <a14:foregroundMark x1="67365" y1="43066" x2="68263" y2="44526"/>
                        <a14:foregroundMark x1="79641" y1="51095" x2="79641" y2="51095"/>
                      </a14:backgroundRemoval>
                    </a14:imgEffect>
                  </a14:imgLayer>
                </a14:imgProps>
              </a:ext>
            </a:extLst>
          </a:blip>
          <a:stretch>
            <a:fillRect/>
          </a:stretch>
        </p:blipFill>
        <p:spPr>
          <a:xfrm>
            <a:off x="6584713" y="3259350"/>
            <a:ext cx="1097280" cy="900162"/>
          </a:xfrm>
          <a:prstGeom prst="rect">
            <a:avLst/>
          </a:prstGeom>
        </p:spPr>
      </p:pic>
      <p:pic>
        <p:nvPicPr>
          <p:cNvPr id="44" name="Picture 43">
            <a:extLst>
              <a:ext uri="{FF2B5EF4-FFF2-40B4-BE49-F238E27FC236}">
                <a16:creationId xmlns:a16="http://schemas.microsoft.com/office/drawing/2014/main" id="{31C379E7-C42D-080E-5DBB-94EBCD3F96B3}"/>
              </a:ext>
            </a:extLst>
          </p:cNvPr>
          <p:cNvPicPr>
            <a:picLocks noChangeAspect="1"/>
          </p:cNvPicPr>
          <p:nvPr/>
        </p:nvPicPr>
        <p:blipFill>
          <a:blip r:embed="rId16"/>
          <a:stretch>
            <a:fillRect/>
          </a:stretch>
        </p:blipFill>
        <p:spPr>
          <a:xfrm>
            <a:off x="6839144" y="4894216"/>
            <a:ext cx="1005840" cy="574767"/>
          </a:xfrm>
          <a:prstGeom prst="rect">
            <a:avLst/>
          </a:prstGeom>
        </p:spPr>
      </p:pic>
      <p:pic>
        <p:nvPicPr>
          <p:cNvPr id="46" name="Picture 45">
            <a:extLst>
              <a:ext uri="{FF2B5EF4-FFF2-40B4-BE49-F238E27FC236}">
                <a16:creationId xmlns:a16="http://schemas.microsoft.com/office/drawing/2014/main" id="{073E407E-8ADD-413D-F8C6-84CE0BC21AC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8631" r="95536">
                        <a14:foregroundMark x1="91667" y1="57407" x2="91667" y2="57407"/>
                        <a14:foregroundMark x1="95536" y1="64444" x2="95833" y2="65556"/>
                        <a14:foregroundMark x1="8631" y1="49259" x2="8631" y2="49259"/>
                        <a14:backgroundMark x1="20833" y1="68519" x2="97619" y2="78519"/>
                      </a14:backgroundRemoval>
                    </a14:imgEffect>
                  </a14:imgLayer>
                </a14:imgProps>
              </a:ext>
            </a:extLst>
          </a:blip>
          <a:stretch>
            <a:fillRect/>
          </a:stretch>
        </p:blipFill>
        <p:spPr>
          <a:xfrm>
            <a:off x="8686800" y="2583421"/>
            <a:ext cx="1097280" cy="881742"/>
          </a:xfrm>
          <a:prstGeom prst="rect">
            <a:avLst/>
          </a:prstGeom>
        </p:spPr>
      </p:pic>
      <p:pic>
        <p:nvPicPr>
          <p:cNvPr id="48" name="Picture 47">
            <a:extLst>
              <a:ext uri="{FF2B5EF4-FFF2-40B4-BE49-F238E27FC236}">
                <a16:creationId xmlns:a16="http://schemas.microsoft.com/office/drawing/2014/main" id="{94D98429-0647-440B-85C8-EAF78659943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8244" b="89606" l="2321" r="98453">
                        <a14:foregroundMark x1="21083" y1="10036" x2="21083" y2="10036"/>
                        <a14:foregroundMark x1="36750" y1="9319" x2="40426" y2="8602"/>
                        <a14:foregroundMark x1="93037" y1="43728" x2="93037" y2="43728"/>
                        <a14:foregroundMark x1="95551" y1="43369" x2="95551" y2="43369"/>
                        <a14:foregroundMark x1="93810" y1="44086" x2="78143" y2="47670"/>
                        <a14:foregroundMark x1="95358" y1="43369" x2="76983" y2="45161"/>
                        <a14:foregroundMark x1="95745" y1="56631" x2="78723" y2="59857"/>
                        <a14:foregroundMark x1="98066" y1="84946" x2="80464" y2="89964"/>
                        <a14:foregroundMark x1="98839" y1="71685" x2="98839" y2="71685"/>
                        <a14:foregroundMark x1="23598" y1="78136" x2="26112" y2="85663"/>
                        <a14:foregroundMark x1="11799" y1="79211" x2="9671" y2="87814"/>
                        <a14:foregroundMark x1="10058" y1="64516" x2="2321" y2="64875"/>
                        <a14:foregroundMark x1="12573" y1="45161" x2="6383" y2="45520"/>
                      </a14:backgroundRemoval>
                    </a14:imgEffect>
                  </a14:imgLayer>
                </a14:imgProps>
              </a:ext>
            </a:extLst>
          </a:blip>
          <a:stretch>
            <a:fillRect/>
          </a:stretch>
        </p:blipFill>
        <p:spPr>
          <a:xfrm>
            <a:off x="8763000" y="4648200"/>
            <a:ext cx="1371600" cy="740183"/>
          </a:xfrm>
          <a:prstGeom prst="rect">
            <a:avLst/>
          </a:prstGeom>
        </p:spPr>
      </p:pic>
    </p:spTree>
    <p:extLst>
      <p:ext uri="{BB962C8B-B14F-4D97-AF65-F5344CB8AC3E}">
        <p14:creationId xmlns:p14="http://schemas.microsoft.com/office/powerpoint/2010/main" val="3226712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24</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New materials and processes enable new designs</a:t>
            </a:r>
            <a:endParaRPr lang="en-US" dirty="0">
              <a:latin typeface="+mn-lt"/>
            </a:endParaRPr>
          </a:p>
        </p:txBody>
      </p:sp>
      <p:grpSp>
        <p:nvGrpSpPr>
          <p:cNvPr id="6" name="Group 5">
            <a:extLst>
              <a:ext uri="{FF2B5EF4-FFF2-40B4-BE49-F238E27FC236}">
                <a16:creationId xmlns:a16="http://schemas.microsoft.com/office/drawing/2014/main" id="{442CEF57-E18E-49BB-9B2E-0751FAFDBA08}"/>
              </a:ext>
            </a:extLst>
          </p:cNvPr>
          <p:cNvGrpSpPr/>
          <p:nvPr/>
        </p:nvGrpSpPr>
        <p:grpSpPr>
          <a:xfrm>
            <a:off x="5024738" y="3176985"/>
            <a:ext cx="2400000" cy="2825692"/>
            <a:chOff x="3525180" y="3447695"/>
            <a:chExt cx="2400000" cy="2825692"/>
          </a:xfrm>
        </p:grpSpPr>
        <p:sp>
          <p:nvSpPr>
            <p:cNvPr id="7" name="Oval Callout 27">
              <a:extLst>
                <a:ext uri="{FF2B5EF4-FFF2-40B4-BE49-F238E27FC236}">
                  <a16:creationId xmlns:a16="http://schemas.microsoft.com/office/drawing/2014/main" id="{03EC273F-595A-413D-9E14-A6BFB6278B80}"/>
                </a:ext>
              </a:extLst>
            </p:cNvPr>
            <p:cNvSpPr/>
            <p:nvPr/>
          </p:nvSpPr>
          <p:spPr>
            <a:xfrm flipH="1">
              <a:off x="3879545" y="5473701"/>
              <a:ext cx="1392365" cy="799686"/>
            </a:xfrm>
            <a:prstGeom prst="wedgeEllipseCallout">
              <a:avLst>
                <a:gd name="adj1" fmla="val 2060"/>
                <a:gd name="adj2" fmla="val -74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ysClr val="windowText" lastClr="000000"/>
                  </a:solidFill>
                  <a:cs typeface="Arial" panose="020B0604020202020204" pitchFamily="34" charset="0"/>
                </a:rPr>
                <a:t>Magnesium,</a:t>
              </a:r>
              <a:br>
                <a:rPr lang="en-GB" sz="1200" dirty="0">
                  <a:solidFill>
                    <a:sysClr val="windowText" lastClr="000000"/>
                  </a:solidFill>
                  <a:cs typeface="Arial" panose="020B0604020202020204" pitchFamily="34" charset="0"/>
                </a:rPr>
              </a:br>
              <a:r>
                <a:rPr lang="en-GB" sz="1200" dirty="0">
                  <a:solidFill>
                    <a:sysClr val="windowText" lastClr="000000"/>
                  </a:solidFill>
                  <a:cs typeface="Arial" panose="020B0604020202020204" pitchFamily="34" charset="0"/>
                </a:rPr>
                <a:t>Die cast</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1986</a:t>
              </a:r>
              <a:endParaRPr lang="en-GB" sz="1200" dirty="0">
                <a:solidFill>
                  <a:sysClr val="windowText" lastClr="000000"/>
                </a:solidFill>
                <a:cs typeface="Arial" panose="020B0604020202020204" pitchFamily="34" charset="0"/>
              </a:endParaRPr>
            </a:p>
          </p:txBody>
        </p:sp>
        <p:pic>
          <p:nvPicPr>
            <p:cNvPr id="8" name="Picture 2">
              <a:extLst>
                <a:ext uri="{FF2B5EF4-FFF2-40B4-BE49-F238E27FC236}">
                  <a16:creationId xmlns:a16="http://schemas.microsoft.com/office/drawing/2014/main" id="{2464AD2D-F046-4139-98D0-204227D1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180" y="3447695"/>
              <a:ext cx="24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a:extLst>
              <a:ext uri="{FF2B5EF4-FFF2-40B4-BE49-F238E27FC236}">
                <a16:creationId xmlns:a16="http://schemas.microsoft.com/office/drawing/2014/main" id="{B793BFD2-2DA0-4EED-AEE8-9299F0241011}"/>
              </a:ext>
            </a:extLst>
          </p:cNvPr>
          <p:cNvGrpSpPr/>
          <p:nvPr/>
        </p:nvGrpSpPr>
        <p:grpSpPr>
          <a:xfrm>
            <a:off x="7799750" y="3176986"/>
            <a:ext cx="2400000" cy="2728341"/>
            <a:chOff x="6300192" y="3447695"/>
            <a:chExt cx="2400000" cy="2728341"/>
          </a:xfrm>
        </p:grpSpPr>
        <p:pic>
          <p:nvPicPr>
            <p:cNvPr id="10" name="Picture 3">
              <a:extLst>
                <a:ext uri="{FF2B5EF4-FFF2-40B4-BE49-F238E27FC236}">
                  <a16:creationId xmlns:a16="http://schemas.microsoft.com/office/drawing/2014/main" id="{0DAB6C2A-CB59-4019-8DFF-A0FC1B04D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447695"/>
              <a:ext cx="24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Callout 28">
              <a:extLst>
                <a:ext uri="{FF2B5EF4-FFF2-40B4-BE49-F238E27FC236}">
                  <a16:creationId xmlns:a16="http://schemas.microsoft.com/office/drawing/2014/main" id="{6754A11A-3404-4883-831A-D9F9B386ED47}"/>
                </a:ext>
              </a:extLst>
            </p:cNvPr>
            <p:cNvSpPr/>
            <p:nvPr/>
          </p:nvSpPr>
          <p:spPr>
            <a:xfrm>
              <a:off x="7164289" y="5445224"/>
              <a:ext cx="1247718" cy="730812"/>
            </a:xfrm>
            <a:prstGeom prst="wedgeEllipseCallout">
              <a:avLst>
                <a:gd name="adj1" fmla="val -27797"/>
                <a:gd name="adj2" fmla="val -78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ysClr val="windowText" lastClr="000000"/>
                  </a:solidFill>
                  <a:cs typeface="Arial" panose="020B0604020202020204" pitchFamily="34" charset="0"/>
                </a:rPr>
                <a:t>Carbon,</a:t>
              </a:r>
              <a:br>
                <a:rPr lang="en-GB" sz="1200" dirty="0">
                  <a:solidFill>
                    <a:sysClr val="windowText" lastClr="000000"/>
                  </a:solidFill>
                  <a:cs typeface="Arial" panose="020B0604020202020204" pitchFamily="34" charset="0"/>
                </a:rPr>
              </a:br>
              <a:r>
                <a:rPr lang="en-GB" sz="1200" dirty="0">
                  <a:solidFill>
                    <a:sysClr val="windowText" lastClr="000000"/>
                  </a:solidFill>
                  <a:cs typeface="Arial" panose="020B0604020202020204" pitchFamily="34" charset="0"/>
                </a:rPr>
                <a:t>Lay-up</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1992</a:t>
              </a:r>
              <a:endParaRPr lang="en-GB" sz="1200" dirty="0">
                <a:solidFill>
                  <a:sysClr val="windowText" lastClr="000000"/>
                </a:solidFill>
                <a:cs typeface="Arial" panose="020B0604020202020204" pitchFamily="34" charset="0"/>
              </a:endParaRPr>
            </a:p>
          </p:txBody>
        </p:sp>
      </p:grpSp>
      <p:grpSp>
        <p:nvGrpSpPr>
          <p:cNvPr id="12" name="Group 11">
            <a:extLst>
              <a:ext uri="{FF2B5EF4-FFF2-40B4-BE49-F238E27FC236}">
                <a16:creationId xmlns:a16="http://schemas.microsoft.com/office/drawing/2014/main" id="{1DAE72EF-CF6F-47E2-9B0C-54AB655A624B}"/>
              </a:ext>
            </a:extLst>
          </p:cNvPr>
          <p:cNvGrpSpPr/>
          <p:nvPr/>
        </p:nvGrpSpPr>
        <p:grpSpPr>
          <a:xfrm>
            <a:off x="1751074" y="3284984"/>
            <a:ext cx="2898652" cy="2620342"/>
            <a:chOff x="251516" y="3555695"/>
            <a:chExt cx="2898652" cy="2620342"/>
          </a:xfrm>
        </p:grpSpPr>
        <p:sp>
          <p:nvSpPr>
            <p:cNvPr id="13" name="Oval Callout 25">
              <a:extLst>
                <a:ext uri="{FF2B5EF4-FFF2-40B4-BE49-F238E27FC236}">
                  <a16:creationId xmlns:a16="http://schemas.microsoft.com/office/drawing/2014/main" id="{75D6D650-D675-4666-B3FA-73930B2C3937}"/>
                </a:ext>
              </a:extLst>
            </p:cNvPr>
            <p:cNvSpPr/>
            <p:nvPr/>
          </p:nvSpPr>
          <p:spPr>
            <a:xfrm flipH="1">
              <a:off x="251516" y="5373216"/>
              <a:ext cx="1368154" cy="802821"/>
            </a:xfrm>
            <a:prstGeom prst="wedgeEllipseCallout">
              <a:avLst>
                <a:gd name="adj1" fmla="val -36240"/>
                <a:gd name="adj2" fmla="val -621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ysClr val="windowText" lastClr="000000"/>
                  </a:solidFill>
                  <a:cs typeface="Arial" panose="020B0604020202020204" pitchFamily="34" charset="0"/>
                </a:rPr>
                <a:t>Plastic,</a:t>
              </a:r>
              <a:br>
                <a:rPr lang="en-GB" sz="1200" dirty="0">
                  <a:solidFill>
                    <a:sysClr val="windowText" lastClr="000000"/>
                  </a:solidFill>
                  <a:cs typeface="Arial" panose="020B0604020202020204" pitchFamily="34" charset="0"/>
                </a:rPr>
              </a:br>
              <a:r>
                <a:rPr lang="en-GB" sz="1200" dirty="0">
                  <a:solidFill>
                    <a:sysClr val="windowText" lastClr="000000"/>
                  </a:solidFill>
                  <a:cs typeface="Arial" panose="020B0604020202020204" pitchFamily="34" charset="0"/>
                </a:rPr>
                <a:t>Molded</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1983</a:t>
              </a:r>
              <a:endParaRPr lang="en-GB" sz="1200" dirty="0">
                <a:solidFill>
                  <a:sysClr val="windowText" lastClr="000000"/>
                </a:solidFill>
                <a:cs typeface="Arial" panose="020B0604020202020204" pitchFamily="34" charset="0"/>
              </a:endParaRPr>
            </a:p>
          </p:txBody>
        </p:sp>
        <p:pic>
          <p:nvPicPr>
            <p:cNvPr id="14" name="Picture 4">
              <a:extLst>
                <a:ext uri="{FF2B5EF4-FFF2-40B4-BE49-F238E27FC236}">
                  <a16:creationId xmlns:a16="http://schemas.microsoft.com/office/drawing/2014/main" id="{6521AAE1-59F0-4153-B221-4D79AF55A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576" y="3555695"/>
              <a:ext cx="2569592"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a:extLst>
              <a:ext uri="{FF2B5EF4-FFF2-40B4-BE49-F238E27FC236}">
                <a16:creationId xmlns:a16="http://schemas.microsoft.com/office/drawing/2014/main" id="{756809C7-C099-4FDD-A8EC-29744644A6FD}"/>
              </a:ext>
            </a:extLst>
          </p:cNvPr>
          <p:cNvGrpSpPr/>
          <p:nvPr/>
        </p:nvGrpSpPr>
        <p:grpSpPr>
          <a:xfrm>
            <a:off x="2111119" y="654074"/>
            <a:ext cx="2477647" cy="2576024"/>
            <a:chOff x="611560" y="924784"/>
            <a:chExt cx="2477647" cy="2576024"/>
          </a:xfrm>
        </p:grpSpPr>
        <p:pic>
          <p:nvPicPr>
            <p:cNvPr id="16" name="Picture 8">
              <a:extLst>
                <a:ext uri="{FF2B5EF4-FFF2-40B4-BE49-F238E27FC236}">
                  <a16:creationId xmlns:a16="http://schemas.microsoft.com/office/drawing/2014/main" id="{A38CF873-5F97-4CD3-A400-05E72664A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700808"/>
              <a:ext cx="2477647"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Callout 24">
              <a:extLst>
                <a:ext uri="{FF2B5EF4-FFF2-40B4-BE49-F238E27FC236}">
                  <a16:creationId xmlns:a16="http://schemas.microsoft.com/office/drawing/2014/main" id="{A17D828C-AB1C-4617-965B-41D063A34A32}"/>
                </a:ext>
              </a:extLst>
            </p:cNvPr>
            <p:cNvSpPr/>
            <p:nvPr/>
          </p:nvSpPr>
          <p:spPr>
            <a:xfrm flipH="1">
              <a:off x="772514" y="924784"/>
              <a:ext cx="1368152" cy="848032"/>
            </a:xfrm>
            <a:prstGeom prst="wedgeEllipseCallout">
              <a:avLst>
                <a:gd name="adj1" fmla="val -17056"/>
                <a:gd name="adj2" fmla="val 682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chemeClr val="tx1"/>
                  </a:solidFill>
                  <a:cs typeface="Arial" panose="020B0604020202020204" pitchFamily="34" charset="0"/>
                </a:rPr>
                <a:t>Ash, Iron,</a:t>
              </a:r>
              <a:br>
                <a:rPr lang="en-GB" sz="1200" dirty="0">
                  <a:solidFill>
                    <a:schemeClr val="tx1"/>
                  </a:solidFill>
                  <a:cs typeface="Arial" panose="020B0604020202020204" pitchFamily="34" charset="0"/>
                </a:rPr>
              </a:br>
              <a:r>
                <a:rPr lang="en-GB" sz="1200" dirty="0">
                  <a:solidFill>
                    <a:schemeClr val="tx1"/>
                  </a:solidFill>
                  <a:cs typeface="Arial" panose="020B0604020202020204" pitchFamily="34" charset="0"/>
                </a:rPr>
                <a:t>Sawn, forged</a:t>
              </a:r>
              <a:br>
                <a:rPr lang="en-GB" sz="1200" dirty="0">
                  <a:solidFill>
                    <a:schemeClr val="tx1"/>
                  </a:solidFill>
                  <a:cs typeface="Arial" panose="020B0604020202020204" pitchFamily="34" charset="0"/>
                </a:rPr>
              </a:br>
              <a:r>
                <a:rPr lang="en-GB" sz="1200" b="1" dirty="0">
                  <a:solidFill>
                    <a:schemeClr val="tx1"/>
                  </a:solidFill>
                  <a:cs typeface="Arial" panose="020B0604020202020204" pitchFamily="34" charset="0"/>
                </a:rPr>
                <a:t>1862</a:t>
              </a:r>
              <a:endParaRPr lang="en-GB" sz="1200" dirty="0">
                <a:solidFill>
                  <a:schemeClr val="tx1"/>
                </a:solidFill>
                <a:cs typeface="Arial" panose="020B0604020202020204" pitchFamily="34" charset="0"/>
              </a:endParaRPr>
            </a:p>
          </p:txBody>
        </p:sp>
      </p:grpSp>
      <p:grpSp>
        <p:nvGrpSpPr>
          <p:cNvPr id="18" name="Group 17">
            <a:extLst>
              <a:ext uri="{FF2B5EF4-FFF2-40B4-BE49-F238E27FC236}">
                <a16:creationId xmlns:a16="http://schemas.microsoft.com/office/drawing/2014/main" id="{95E750EB-917F-47BB-A1F2-A2178CC10857}"/>
              </a:ext>
            </a:extLst>
          </p:cNvPr>
          <p:cNvGrpSpPr/>
          <p:nvPr/>
        </p:nvGrpSpPr>
        <p:grpSpPr>
          <a:xfrm>
            <a:off x="7826286" y="726092"/>
            <a:ext cx="2349728" cy="2370730"/>
            <a:chOff x="6326728" y="996803"/>
            <a:chExt cx="2349728" cy="2370730"/>
          </a:xfrm>
        </p:grpSpPr>
        <p:pic>
          <p:nvPicPr>
            <p:cNvPr id="19" name="Picture 7">
              <a:extLst>
                <a:ext uri="{FF2B5EF4-FFF2-40B4-BE49-F238E27FC236}">
                  <a16:creationId xmlns:a16="http://schemas.microsoft.com/office/drawing/2014/main" id="{314023EB-F372-44E7-BDD3-1672878F12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728" y="1999533"/>
              <a:ext cx="227772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Callout 26">
              <a:extLst>
                <a:ext uri="{FF2B5EF4-FFF2-40B4-BE49-F238E27FC236}">
                  <a16:creationId xmlns:a16="http://schemas.microsoft.com/office/drawing/2014/main" id="{2BB3686B-3ABF-495B-B082-84FB289C6E06}"/>
                </a:ext>
              </a:extLst>
            </p:cNvPr>
            <p:cNvSpPr/>
            <p:nvPr/>
          </p:nvSpPr>
          <p:spPr>
            <a:xfrm>
              <a:off x="7308303" y="996803"/>
              <a:ext cx="1368153" cy="776014"/>
            </a:xfrm>
            <a:prstGeom prst="wedgeEllipseCallout">
              <a:avLst>
                <a:gd name="adj1" fmla="val -26072"/>
                <a:gd name="adj2" fmla="val 700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err="1">
                  <a:solidFill>
                    <a:sysClr val="windowText" lastClr="000000"/>
                  </a:solidFill>
                  <a:cs typeface="Arial" panose="020B0604020202020204" pitchFamily="34" charset="0"/>
                </a:rPr>
                <a:t>Aluminum</a:t>
              </a:r>
              <a:r>
                <a:rPr lang="en-GB" sz="1200" dirty="0">
                  <a:solidFill>
                    <a:sysClr val="windowText" lastClr="000000"/>
                  </a:solidFill>
                  <a:cs typeface="Arial" panose="020B0604020202020204" pitchFamily="34" charset="0"/>
                </a:rPr>
                <a:t>,</a:t>
              </a:r>
              <a:br>
                <a:rPr lang="en-GB" sz="1200" dirty="0">
                  <a:solidFill>
                    <a:sysClr val="windowText" lastClr="000000"/>
                  </a:solidFill>
                  <a:cs typeface="Arial" panose="020B0604020202020204" pitchFamily="34" charset="0"/>
                </a:rPr>
              </a:br>
              <a:r>
                <a:rPr lang="en-GB" sz="1200" dirty="0">
                  <a:solidFill>
                    <a:sysClr val="windowText" lastClr="000000"/>
                  </a:solidFill>
                  <a:cs typeface="Arial" panose="020B0604020202020204" pitchFamily="34" charset="0"/>
                </a:rPr>
                <a:t>Heat treated</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1983</a:t>
              </a:r>
              <a:endParaRPr lang="en-GB" sz="1200" dirty="0">
                <a:solidFill>
                  <a:sysClr val="windowText" lastClr="000000"/>
                </a:solidFill>
                <a:cs typeface="Arial" panose="020B0604020202020204" pitchFamily="34" charset="0"/>
              </a:endParaRPr>
            </a:p>
          </p:txBody>
        </p:sp>
      </p:grpSp>
      <p:grpSp>
        <p:nvGrpSpPr>
          <p:cNvPr id="21" name="Group 20">
            <a:extLst>
              <a:ext uri="{FF2B5EF4-FFF2-40B4-BE49-F238E27FC236}">
                <a16:creationId xmlns:a16="http://schemas.microsoft.com/office/drawing/2014/main" id="{98A9ACE2-838A-42F8-9C6A-8492080C2976}"/>
              </a:ext>
            </a:extLst>
          </p:cNvPr>
          <p:cNvGrpSpPr/>
          <p:nvPr/>
        </p:nvGrpSpPr>
        <p:grpSpPr>
          <a:xfrm>
            <a:off x="4919327" y="726093"/>
            <a:ext cx="2423662" cy="2432039"/>
            <a:chOff x="3444482" y="996801"/>
            <a:chExt cx="2423662" cy="2432039"/>
          </a:xfrm>
        </p:grpSpPr>
        <p:pic>
          <p:nvPicPr>
            <p:cNvPr id="22" name="Picture 2">
              <a:extLst>
                <a:ext uri="{FF2B5EF4-FFF2-40B4-BE49-F238E27FC236}">
                  <a16:creationId xmlns:a16="http://schemas.microsoft.com/office/drawing/2014/main" id="{C0C60A63-2669-407D-B650-6C42BB28A7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4482" y="1988840"/>
              <a:ext cx="242366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Oval Callout 16">
              <a:extLst>
                <a:ext uri="{FF2B5EF4-FFF2-40B4-BE49-F238E27FC236}">
                  <a16:creationId xmlns:a16="http://schemas.microsoft.com/office/drawing/2014/main" id="{08A61FB1-C1AD-4923-9E16-3EFEF47B03C3}"/>
                </a:ext>
              </a:extLst>
            </p:cNvPr>
            <p:cNvSpPr/>
            <p:nvPr/>
          </p:nvSpPr>
          <p:spPr>
            <a:xfrm flipH="1">
              <a:off x="3751155" y="996801"/>
              <a:ext cx="1545468" cy="776015"/>
            </a:xfrm>
            <a:prstGeom prst="wedgeEllipseCallout">
              <a:avLst>
                <a:gd name="adj1" fmla="val -73"/>
                <a:gd name="adj2" fmla="val 718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a:solidFill>
                    <a:sysClr val="windowText" lastClr="000000"/>
                  </a:solidFill>
                  <a:cs typeface="Arial" panose="020B0604020202020204" pitchFamily="34" charset="0"/>
                </a:rPr>
                <a:t>Mild steel</a:t>
              </a:r>
              <a:br>
                <a:rPr lang="en-GB" sz="1200" dirty="0">
                  <a:solidFill>
                    <a:sysClr val="windowText" lastClr="000000"/>
                  </a:solidFill>
                  <a:cs typeface="Arial" panose="020B0604020202020204" pitchFamily="34" charset="0"/>
                </a:rPr>
              </a:br>
              <a:r>
                <a:rPr lang="en-GB" sz="1200" dirty="0">
                  <a:solidFill>
                    <a:sysClr val="windowText" lastClr="000000"/>
                  </a:solidFill>
                  <a:cs typeface="Arial" panose="020B0604020202020204" pitchFamily="34" charset="0"/>
                </a:rPr>
                <a:t>Rolled, brazed</a:t>
              </a:r>
              <a:br>
                <a:rPr lang="en-GB" sz="1200" dirty="0">
                  <a:solidFill>
                    <a:sysClr val="windowText" lastClr="000000"/>
                  </a:solidFill>
                  <a:cs typeface="Arial" panose="020B0604020202020204" pitchFamily="34" charset="0"/>
                </a:rPr>
              </a:br>
              <a:r>
                <a:rPr lang="en-GB" sz="1200" b="1" dirty="0">
                  <a:solidFill>
                    <a:sysClr val="windowText" lastClr="000000"/>
                  </a:solidFill>
                  <a:cs typeface="Arial" panose="020B0604020202020204" pitchFamily="34" charset="0"/>
                </a:rPr>
                <a:t>1900</a:t>
              </a:r>
              <a:endParaRPr lang="en-GB" sz="1200" dirty="0">
                <a:solidFill>
                  <a:sysClr val="windowText" lastClr="000000"/>
                </a:solidFill>
                <a:cs typeface="Arial" panose="020B0604020202020204" pitchFamily="34" charset="0"/>
              </a:endParaRPr>
            </a:p>
          </p:txBody>
        </p:sp>
      </p:grpSp>
    </p:spTree>
    <p:extLst>
      <p:ext uri="{BB962C8B-B14F-4D97-AF65-F5344CB8AC3E}">
        <p14:creationId xmlns:p14="http://schemas.microsoft.com/office/powerpoint/2010/main" val="22123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Chart / Select on material properties</a:t>
            </a:r>
            <a:endParaRPr lang="en-US" dirty="0">
              <a:latin typeface="+mn-lt"/>
            </a:endParaRPr>
          </a:p>
        </p:txBody>
      </p:sp>
      <p:pic>
        <p:nvPicPr>
          <p:cNvPr id="4" name="Picture 3">
            <a:extLst>
              <a:ext uri="{FF2B5EF4-FFF2-40B4-BE49-F238E27FC236}">
                <a16:creationId xmlns:a16="http://schemas.microsoft.com/office/drawing/2014/main" id="{2C9BDE1A-CC45-4C16-8729-BF43140B2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819000"/>
            <a:ext cx="7103698"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51FF995C-E1D0-480B-A06A-1112C0345505}"/>
              </a:ext>
            </a:extLst>
          </p:cNvPr>
          <p:cNvGrpSpPr/>
          <p:nvPr/>
        </p:nvGrpSpPr>
        <p:grpSpPr>
          <a:xfrm rot="1812863">
            <a:off x="4791227" y="1445823"/>
            <a:ext cx="1409679" cy="1205833"/>
            <a:chOff x="7116203" y="4613485"/>
            <a:chExt cx="1710700" cy="1205833"/>
          </a:xfrm>
        </p:grpSpPr>
        <p:sp>
          <p:nvSpPr>
            <p:cNvPr id="6" name="Left Arrow 7170">
              <a:extLst>
                <a:ext uri="{FF2B5EF4-FFF2-40B4-BE49-F238E27FC236}">
                  <a16:creationId xmlns:a16="http://schemas.microsoft.com/office/drawing/2014/main" id="{61E0DA14-2FBB-4CB9-8E95-301B7C61F031}"/>
                </a:ext>
              </a:extLst>
            </p:cNvPr>
            <p:cNvSpPr/>
            <p:nvPr/>
          </p:nvSpPr>
          <p:spPr>
            <a:xfrm rot="2158325">
              <a:off x="7780344" y="5387270"/>
              <a:ext cx="1046559" cy="432048"/>
            </a:xfrm>
            <a:prstGeom prst="leftArrow">
              <a:avLst>
                <a:gd name="adj1" fmla="val 50000"/>
                <a:gd name="adj2" fmla="val 76760"/>
              </a:avLst>
            </a:prstGeom>
            <a:solidFill>
              <a:schemeClr val="bg1"/>
            </a:solidFill>
            <a:ln>
              <a:solidFill>
                <a:srgbClr val="33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E98D94-E1A5-4CEF-98B4-DA6DE48CA5AD}"/>
                </a:ext>
              </a:extLst>
            </p:cNvPr>
            <p:cNvSpPr txBox="1"/>
            <p:nvPr/>
          </p:nvSpPr>
          <p:spPr>
            <a:xfrm rot="18714138">
              <a:off x="6973614" y="4756074"/>
              <a:ext cx="1069524" cy="784345"/>
            </a:xfrm>
            <a:prstGeom prst="rect">
              <a:avLst/>
            </a:prstGeom>
            <a:solidFill>
              <a:schemeClr val="bg1"/>
            </a:solidFill>
          </p:spPr>
          <p:txBody>
            <a:bodyPr wrap="none" rtlCol="0">
              <a:spAutoFit/>
            </a:bodyPr>
            <a:lstStyle/>
            <a:p>
              <a:pPr algn="ctr"/>
              <a:r>
                <a:rPr lang="en-GB" dirty="0"/>
                <a:t>Lighter,</a:t>
              </a:r>
              <a:br>
                <a:rPr lang="en-GB" dirty="0"/>
              </a:br>
              <a:r>
                <a:rPr lang="en-GB" dirty="0"/>
                <a:t>Stronger</a:t>
              </a:r>
              <a:endParaRPr lang="en-US" dirty="0"/>
            </a:p>
          </p:txBody>
        </p:sp>
      </p:grpSp>
      <p:sp>
        <p:nvSpPr>
          <p:cNvPr id="8" name="Oval Callout 18">
            <a:extLst>
              <a:ext uri="{FF2B5EF4-FFF2-40B4-BE49-F238E27FC236}">
                <a16:creationId xmlns:a16="http://schemas.microsoft.com/office/drawing/2014/main" id="{4134FA02-E3FF-493C-BD5D-7C0318F2520F}"/>
              </a:ext>
            </a:extLst>
          </p:cNvPr>
          <p:cNvSpPr/>
          <p:nvPr/>
        </p:nvSpPr>
        <p:spPr>
          <a:xfrm>
            <a:off x="8590201" y="4367557"/>
            <a:ext cx="1404899" cy="1008398"/>
          </a:xfrm>
          <a:prstGeom prst="wedgeEllipseCallout">
            <a:avLst>
              <a:gd name="adj1" fmla="val -49913"/>
              <a:gd name="adj2" fmla="val -341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A materials chart</a:t>
            </a:r>
            <a:endParaRPr lang="en-GB" sz="1400" dirty="0">
              <a:solidFill>
                <a:sysClr val="windowText" lastClr="000000"/>
              </a:solidFill>
              <a:cs typeface="Arial" panose="020B0604020202020204" pitchFamily="34" charset="0"/>
            </a:endParaRPr>
          </a:p>
        </p:txBody>
      </p:sp>
      <p:cxnSp>
        <p:nvCxnSpPr>
          <p:cNvPr id="9" name="Straight Connector 8">
            <a:extLst>
              <a:ext uri="{FF2B5EF4-FFF2-40B4-BE49-F238E27FC236}">
                <a16:creationId xmlns:a16="http://schemas.microsoft.com/office/drawing/2014/main" id="{E5A54DE3-9BC6-463B-9D72-224C82B3B47F}"/>
              </a:ext>
            </a:extLst>
          </p:cNvPr>
          <p:cNvCxnSpPr/>
          <p:nvPr/>
        </p:nvCxnSpPr>
        <p:spPr>
          <a:xfrm flipV="1">
            <a:off x="2684996" y="1610536"/>
            <a:ext cx="6336704" cy="252028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8DB59EB-C6D6-4767-9C8F-9D8B9F236F99}"/>
              </a:ext>
            </a:extLst>
          </p:cNvPr>
          <p:cNvSpPr txBox="1"/>
          <p:nvPr/>
        </p:nvSpPr>
        <p:spPr>
          <a:xfrm>
            <a:off x="9171905" y="1224874"/>
            <a:ext cx="1878424" cy="707886"/>
          </a:xfrm>
          <a:prstGeom prst="rect">
            <a:avLst/>
          </a:prstGeom>
          <a:noFill/>
        </p:spPr>
        <p:txBody>
          <a:bodyPr wrap="square" rtlCol="0">
            <a:spAutoFit/>
          </a:bodyPr>
          <a:lstStyle/>
          <a:p>
            <a:r>
              <a:rPr lang="en-GB" sz="1400" b="1" dirty="0"/>
              <a:t>Index Line = </a:t>
            </a:r>
            <a:r>
              <a:rPr lang="en-GB" sz="1400" dirty="0"/>
              <a:t>Relation between</a:t>
            </a:r>
            <a:br>
              <a:rPr lang="en-GB" sz="1400" dirty="0"/>
            </a:br>
            <a:r>
              <a:rPr lang="en-GB" sz="1200" dirty="0"/>
              <a:t>Density/ Yield strength</a:t>
            </a:r>
            <a:endParaRPr lang="en-GB" sz="1400" dirty="0"/>
          </a:p>
        </p:txBody>
      </p:sp>
    </p:spTree>
    <p:extLst>
      <p:ext uri="{BB962C8B-B14F-4D97-AF65-F5344CB8AC3E}">
        <p14:creationId xmlns:p14="http://schemas.microsoft.com/office/powerpoint/2010/main" val="201843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26</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New materials enable innovation</a:t>
            </a:r>
            <a:endParaRPr lang="en-US" dirty="0">
              <a:latin typeface="+mn-lt"/>
            </a:endParaRPr>
          </a:p>
        </p:txBody>
      </p:sp>
      <p:grpSp>
        <p:nvGrpSpPr>
          <p:cNvPr id="4" name="Group 3">
            <a:extLst>
              <a:ext uri="{FF2B5EF4-FFF2-40B4-BE49-F238E27FC236}">
                <a16:creationId xmlns:a16="http://schemas.microsoft.com/office/drawing/2014/main" id="{16B97D4C-D56A-462D-B29E-D0E6DFA63638}"/>
              </a:ext>
            </a:extLst>
          </p:cNvPr>
          <p:cNvGrpSpPr/>
          <p:nvPr/>
        </p:nvGrpSpPr>
        <p:grpSpPr>
          <a:xfrm>
            <a:off x="1602013" y="826692"/>
            <a:ext cx="8987974" cy="5204615"/>
            <a:chOff x="12010" y="854385"/>
            <a:chExt cx="8987974" cy="5204616"/>
          </a:xfrm>
          <a:effectLst/>
        </p:grpSpPr>
        <p:sp>
          <p:nvSpPr>
            <p:cNvPr id="5" name="Rectangle 4">
              <a:extLst>
                <a:ext uri="{FF2B5EF4-FFF2-40B4-BE49-F238E27FC236}">
                  <a16:creationId xmlns:a16="http://schemas.microsoft.com/office/drawing/2014/main" id="{B4320CF5-19AC-4FAD-8AD1-6597D26A0744}"/>
                </a:ext>
              </a:extLst>
            </p:cNvPr>
            <p:cNvSpPr/>
            <p:nvPr/>
          </p:nvSpPr>
          <p:spPr>
            <a:xfrm>
              <a:off x="12010" y="854385"/>
              <a:ext cx="8987974" cy="5022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a:t>
              </a:r>
              <a:endParaRPr lang="en-US" dirty="0"/>
            </a:p>
          </p:txBody>
        </p:sp>
        <p:pic>
          <p:nvPicPr>
            <p:cNvPr id="6" name="Picture 3">
              <a:extLst>
                <a:ext uri="{FF2B5EF4-FFF2-40B4-BE49-F238E27FC236}">
                  <a16:creationId xmlns:a16="http://schemas.microsoft.com/office/drawing/2014/main" id="{74B46D63-6C4A-4FFB-896A-9A35DCC3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914" y="1739001"/>
              <a:ext cx="5878923"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a:extLst>
              <a:ext uri="{FF2B5EF4-FFF2-40B4-BE49-F238E27FC236}">
                <a16:creationId xmlns:a16="http://schemas.microsoft.com/office/drawing/2014/main" id="{48C9B15B-9B1D-4FDB-A64A-72470942FAB8}"/>
              </a:ext>
            </a:extLst>
          </p:cNvPr>
          <p:cNvGrpSpPr/>
          <p:nvPr/>
        </p:nvGrpSpPr>
        <p:grpSpPr>
          <a:xfrm>
            <a:off x="1799571" y="2628575"/>
            <a:ext cx="4170593" cy="900000"/>
            <a:chOff x="110457" y="2937493"/>
            <a:chExt cx="4170593" cy="900000"/>
          </a:xfrm>
        </p:grpSpPr>
        <p:pic>
          <p:nvPicPr>
            <p:cNvPr id="8" name="Picture 2">
              <a:extLst>
                <a:ext uri="{FF2B5EF4-FFF2-40B4-BE49-F238E27FC236}">
                  <a16:creationId xmlns:a16="http://schemas.microsoft.com/office/drawing/2014/main" id="{620F711B-EB87-4B3B-950E-46BFCFCAD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57" y="2937493"/>
              <a:ext cx="1231132" cy="900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9" name="Straight Connector 8">
              <a:extLst>
                <a:ext uri="{FF2B5EF4-FFF2-40B4-BE49-F238E27FC236}">
                  <a16:creationId xmlns:a16="http://schemas.microsoft.com/office/drawing/2014/main" id="{490A381C-EA02-4152-973A-3AA6ED639ED5}"/>
                </a:ext>
              </a:extLst>
            </p:cNvPr>
            <p:cNvCxnSpPr/>
            <p:nvPr/>
          </p:nvCxnSpPr>
          <p:spPr>
            <a:xfrm>
              <a:off x="1341589" y="3387493"/>
              <a:ext cx="2939461" cy="261481"/>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F408E65-C34A-4E30-B07A-DD09FAC3D6F1}"/>
              </a:ext>
            </a:extLst>
          </p:cNvPr>
          <p:cNvGrpSpPr/>
          <p:nvPr/>
        </p:nvGrpSpPr>
        <p:grpSpPr>
          <a:xfrm>
            <a:off x="7716439" y="2751287"/>
            <a:ext cx="2707751" cy="792000"/>
            <a:chOff x="6014893" y="2912239"/>
            <a:chExt cx="2707751" cy="792000"/>
          </a:xfrm>
        </p:grpSpPr>
        <p:pic>
          <p:nvPicPr>
            <p:cNvPr id="11" name="Picture 6">
              <a:extLst>
                <a:ext uri="{FF2B5EF4-FFF2-40B4-BE49-F238E27FC236}">
                  <a16:creationId xmlns:a16="http://schemas.microsoft.com/office/drawing/2014/main" id="{F41E8A95-9527-40AE-93DA-3AC25CD14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044" y="2912239"/>
              <a:ext cx="1381600" cy="792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2" name="Straight Connector 11">
              <a:extLst>
                <a:ext uri="{FF2B5EF4-FFF2-40B4-BE49-F238E27FC236}">
                  <a16:creationId xmlns:a16="http://schemas.microsoft.com/office/drawing/2014/main" id="{2A8E4527-D817-4F3F-AEBC-B87DF8CCA984}"/>
                </a:ext>
              </a:extLst>
            </p:cNvPr>
            <p:cNvCxnSpPr>
              <a:endCxn id="11" idx="1"/>
            </p:cNvCxnSpPr>
            <p:nvPr/>
          </p:nvCxnSpPr>
          <p:spPr>
            <a:xfrm>
              <a:off x="6014893" y="2971467"/>
              <a:ext cx="1326151" cy="336772"/>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6ADCFEC-DBF1-41D4-B4F0-BEA100E0511B}"/>
              </a:ext>
            </a:extLst>
          </p:cNvPr>
          <p:cNvGrpSpPr/>
          <p:nvPr/>
        </p:nvGrpSpPr>
        <p:grpSpPr>
          <a:xfrm>
            <a:off x="1880932" y="964816"/>
            <a:ext cx="4392612" cy="2288520"/>
            <a:chOff x="179388" y="1125768"/>
            <a:chExt cx="4392612" cy="2288520"/>
          </a:xfrm>
        </p:grpSpPr>
        <p:pic>
          <p:nvPicPr>
            <p:cNvPr id="14" name="Picture 2">
              <a:extLst>
                <a:ext uri="{FF2B5EF4-FFF2-40B4-BE49-F238E27FC236}">
                  <a16:creationId xmlns:a16="http://schemas.microsoft.com/office/drawing/2014/main" id="{05D347BC-36FF-4F79-A175-54CDA8926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125768"/>
              <a:ext cx="1455273"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5" name="Straight Connector 14">
              <a:extLst>
                <a:ext uri="{FF2B5EF4-FFF2-40B4-BE49-F238E27FC236}">
                  <a16:creationId xmlns:a16="http://schemas.microsoft.com/office/drawing/2014/main" id="{7ADF81B4-AE67-4712-B73E-084E5E653BCF}"/>
                </a:ext>
              </a:extLst>
            </p:cNvPr>
            <p:cNvCxnSpPr/>
            <p:nvPr/>
          </p:nvCxnSpPr>
          <p:spPr>
            <a:xfrm>
              <a:off x="1634661" y="1953768"/>
              <a:ext cx="2937339" cy="1460520"/>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5257A005-DFA1-4CB8-9E97-367026F028F3}"/>
              </a:ext>
            </a:extLst>
          </p:cNvPr>
          <p:cNvGrpSpPr/>
          <p:nvPr/>
        </p:nvGrpSpPr>
        <p:grpSpPr>
          <a:xfrm>
            <a:off x="3795736" y="783866"/>
            <a:ext cx="2765840" cy="2195037"/>
            <a:chOff x="2094192" y="944816"/>
            <a:chExt cx="2765840" cy="2195037"/>
          </a:xfrm>
        </p:grpSpPr>
        <p:pic>
          <p:nvPicPr>
            <p:cNvPr id="17" name="Picture 5">
              <a:extLst>
                <a:ext uri="{FF2B5EF4-FFF2-40B4-BE49-F238E27FC236}">
                  <a16:creationId xmlns:a16="http://schemas.microsoft.com/office/drawing/2014/main" id="{FECBF47E-33C4-447B-A4A1-B262F8D49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4192" y="944816"/>
              <a:ext cx="1316520"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8" name="Straight Connector 17">
              <a:extLst>
                <a:ext uri="{FF2B5EF4-FFF2-40B4-BE49-F238E27FC236}">
                  <a16:creationId xmlns:a16="http://schemas.microsoft.com/office/drawing/2014/main" id="{0271CE46-CEB8-4556-9F91-38B3906B464B}"/>
                </a:ext>
              </a:extLst>
            </p:cNvPr>
            <p:cNvCxnSpPr/>
            <p:nvPr/>
          </p:nvCxnSpPr>
          <p:spPr>
            <a:xfrm>
              <a:off x="3410712" y="1773187"/>
              <a:ext cx="1449320" cy="1366666"/>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B256597-E4D6-4156-9B98-86C272F70DFE}"/>
              </a:ext>
            </a:extLst>
          </p:cNvPr>
          <p:cNvGrpSpPr/>
          <p:nvPr/>
        </p:nvGrpSpPr>
        <p:grpSpPr>
          <a:xfrm>
            <a:off x="5502196" y="783864"/>
            <a:ext cx="1331629" cy="1807374"/>
            <a:chOff x="3800650" y="944816"/>
            <a:chExt cx="1331629" cy="1807374"/>
          </a:xfrm>
        </p:grpSpPr>
        <p:pic>
          <p:nvPicPr>
            <p:cNvPr id="20" name="Picture 4">
              <a:extLst>
                <a:ext uri="{FF2B5EF4-FFF2-40B4-BE49-F238E27FC236}">
                  <a16:creationId xmlns:a16="http://schemas.microsoft.com/office/drawing/2014/main" id="{38477B40-1490-41FD-94F6-835409665C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0650" y="944816"/>
              <a:ext cx="1331629"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1" name="Straight Connector 20">
              <a:extLst>
                <a:ext uri="{FF2B5EF4-FFF2-40B4-BE49-F238E27FC236}">
                  <a16:creationId xmlns:a16="http://schemas.microsoft.com/office/drawing/2014/main" id="{C3570763-0557-4C6A-B12E-DD2BE0C6D411}"/>
                </a:ext>
              </a:extLst>
            </p:cNvPr>
            <p:cNvCxnSpPr/>
            <p:nvPr/>
          </p:nvCxnSpPr>
          <p:spPr>
            <a:xfrm>
              <a:off x="4518241" y="1773187"/>
              <a:ext cx="341791" cy="979003"/>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9D188C84-169D-48F7-BA09-D71356CC620E}"/>
              </a:ext>
            </a:extLst>
          </p:cNvPr>
          <p:cNvGrpSpPr/>
          <p:nvPr/>
        </p:nvGrpSpPr>
        <p:grpSpPr>
          <a:xfrm>
            <a:off x="7356000" y="477086"/>
            <a:ext cx="2026692" cy="2052136"/>
            <a:chOff x="4932040" y="944816"/>
            <a:chExt cx="2026692" cy="2052136"/>
          </a:xfrm>
        </p:grpSpPr>
        <p:pic>
          <p:nvPicPr>
            <p:cNvPr id="23" name="Picture 7">
              <a:extLst>
                <a:ext uri="{FF2B5EF4-FFF2-40B4-BE49-F238E27FC236}">
                  <a16:creationId xmlns:a16="http://schemas.microsoft.com/office/drawing/2014/main" id="{63232150-4956-47B6-965D-F8F7F4761B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112" y="944816"/>
              <a:ext cx="1378620" cy="828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4" name="Straight Connector 23">
              <a:extLst>
                <a:ext uri="{FF2B5EF4-FFF2-40B4-BE49-F238E27FC236}">
                  <a16:creationId xmlns:a16="http://schemas.microsoft.com/office/drawing/2014/main" id="{2C58FD8C-95A9-4F0A-B826-71099C967DBF}"/>
                </a:ext>
              </a:extLst>
            </p:cNvPr>
            <p:cNvCxnSpPr/>
            <p:nvPr/>
          </p:nvCxnSpPr>
          <p:spPr>
            <a:xfrm flipH="1">
              <a:off x="4932040" y="1773187"/>
              <a:ext cx="648073" cy="1223765"/>
            </a:xfrm>
            <a:prstGeom prst="line">
              <a:avLst/>
            </a:prstGeom>
            <a:ln w="19050">
              <a:solidFill>
                <a:srgbClr val="FFB71B"/>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0468CCBF-F551-4FA6-B917-696FC72297D2}"/>
              </a:ext>
            </a:extLst>
          </p:cNvPr>
          <p:cNvCxnSpPr/>
          <p:nvPr/>
        </p:nvCxnSpPr>
        <p:spPr>
          <a:xfrm flipV="1">
            <a:off x="3579355" y="2356530"/>
            <a:ext cx="5214471" cy="2002914"/>
          </a:xfrm>
          <a:prstGeom prst="line">
            <a:avLst/>
          </a:prstGeom>
          <a:ln w="19050">
            <a:solidFill>
              <a:srgbClr val="00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40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1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27</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0" dirty="0">
                <a:latin typeface="+mn-lt"/>
                <a:cs typeface="Arial" panose="020B0604020202020204" pitchFamily="34" charset="0"/>
              </a:rPr>
              <a:t>Materials influence both </a:t>
            </a:r>
            <a:r>
              <a:rPr lang="en-GB" dirty="0">
                <a:latin typeface="+mn-lt"/>
                <a:cs typeface="Arial" panose="020B0604020202020204" pitchFamily="34" charset="0"/>
              </a:rPr>
              <a:t>style and shape</a:t>
            </a:r>
            <a:endParaRPr lang="en-US" dirty="0">
              <a:latin typeface="+mn-lt"/>
            </a:endParaRPr>
          </a:p>
        </p:txBody>
      </p:sp>
      <p:grpSp>
        <p:nvGrpSpPr>
          <p:cNvPr id="4" name="Group 3">
            <a:extLst>
              <a:ext uri="{FF2B5EF4-FFF2-40B4-BE49-F238E27FC236}">
                <a16:creationId xmlns:a16="http://schemas.microsoft.com/office/drawing/2014/main" id="{EDA248AF-FD0F-4C17-A939-216ED7ED0E93}"/>
              </a:ext>
            </a:extLst>
          </p:cNvPr>
          <p:cNvGrpSpPr/>
          <p:nvPr/>
        </p:nvGrpSpPr>
        <p:grpSpPr>
          <a:xfrm>
            <a:off x="3359696" y="1500734"/>
            <a:ext cx="6042628" cy="3856532"/>
            <a:chOff x="1121460" y="2093066"/>
            <a:chExt cx="6042628" cy="3856532"/>
          </a:xfrm>
        </p:grpSpPr>
        <p:pic>
          <p:nvPicPr>
            <p:cNvPr id="5" name="Picture 3">
              <a:extLst>
                <a:ext uri="{FF2B5EF4-FFF2-40B4-BE49-F238E27FC236}">
                  <a16:creationId xmlns:a16="http://schemas.microsoft.com/office/drawing/2014/main" id="{A844A932-445C-4A8E-BF1C-AE160E834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74" y="2093066"/>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B12541E7-AB9B-46DA-A00A-ACBFA0766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60" y="2093066"/>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a:extLst>
                <a:ext uri="{FF2B5EF4-FFF2-40B4-BE49-F238E27FC236}">
                  <a16:creationId xmlns:a16="http://schemas.microsoft.com/office/drawing/2014/main" id="{8E42B65D-EC6D-438A-B516-53CEC4026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093066"/>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6">
              <a:extLst>
                <a:ext uri="{FF2B5EF4-FFF2-40B4-BE49-F238E27FC236}">
                  <a16:creationId xmlns:a16="http://schemas.microsoft.com/office/drawing/2014/main" id="{211AB3AE-6150-461F-8CC9-CAEBC6849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4149598"/>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7">
              <a:extLst>
                <a:ext uri="{FF2B5EF4-FFF2-40B4-BE49-F238E27FC236}">
                  <a16:creationId xmlns:a16="http://schemas.microsoft.com/office/drawing/2014/main" id="{05683E1B-51A7-4F57-B858-A7F8D6397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460" y="4149598"/>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8">
              <a:extLst>
                <a:ext uri="{FF2B5EF4-FFF2-40B4-BE49-F238E27FC236}">
                  <a16:creationId xmlns:a16="http://schemas.microsoft.com/office/drawing/2014/main" id="{E997A59D-1D53-40CD-A20F-5095D645F7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0" y="4149598"/>
              <a:ext cx="1800000" cy="180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1" name="Oval Callout 24">
            <a:extLst>
              <a:ext uri="{FF2B5EF4-FFF2-40B4-BE49-F238E27FC236}">
                <a16:creationId xmlns:a16="http://schemas.microsoft.com/office/drawing/2014/main" id="{E27009B7-C81C-4AA1-9C26-DF5D2BDAED46}"/>
              </a:ext>
            </a:extLst>
          </p:cNvPr>
          <p:cNvSpPr/>
          <p:nvPr/>
        </p:nvSpPr>
        <p:spPr>
          <a:xfrm flipH="1">
            <a:off x="2127888" y="915580"/>
            <a:ext cx="1656183" cy="585154"/>
          </a:xfrm>
          <a:prstGeom prst="wedgeEllipseCallout">
            <a:avLst>
              <a:gd name="adj1" fmla="val -38018"/>
              <a:gd name="adj2" fmla="val 686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Coconut</a:t>
            </a:r>
            <a:br>
              <a:rPr lang="en-GB" sz="1400" b="1" dirty="0">
                <a:solidFill>
                  <a:schemeClr val="tx1"/>
                </a:solidFill>
                <a:cs typeface="Arial" panose="020B0604020202020204" pitchFamily="34" charset="0"/>
              </a:rPr>
            </a:br>
            <a:r>
              <a:rPr lang="en-GB" sz="1400" dirty="0">
                <a:solidFill>
                  <a:schemeClr val="tx1"/>
                </a:solidFill>
                <a:cs typeface="Arial" panose="020B0604020202020204" pitchFamily="34" charset="0"/>
              </a:rPr>
              <a:t>eco-eccentric</a:t>
            </a:r>
          </a:p>
        </p:txBody>
      </p:sp>
      <p:sp>
        <p:nvSpPr>
          <p:cNvPr id="12" name="Oval Callout 25">
            <a:extLst>
              <a:ext uri="{FF2B5EF4-FFF2-40B4-BE49-F238E27FC236}">
                <a16:creationId xmlns:a16="http://schemas.microsoft.com/office/drawing/2014/main" id="{E7ECED2E-0F8A-4BC8-9F5C-A8582EA06724}"/>
              </a:ext>
            </a:extLst>
          </p:cNvPr>
          <p:cNvSpPr/>
          <p:nvPr/>
        </p:nvSpPr>
        <p:spPr>
          <a:xfrm flipH="1">
            <a:off x="2706493" y="5460120"/>
            <a:ext cx="1771707" cy="636246"/>
          </a:xfrm>
          <a:prstGeom prst="wedgeEllipseCallout">
            <a:avLst>
              <a:gd name="adj1" fmla="val -26013"/>
              <a:gd name="adj2" fmla="val -7574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cs typeface="Arial" panose="020B0604020202020204" pitchFamily="34" charset="0"/>
              </a:rPr>
              <a:t>Steel</a:t>
            </a:r>
            <a:br>
              <a:rPr lang="en-GB" sz="1400" b="1" dirty="0">
                <a:solidFill>
                  <a:schemeClr val="tx1"/>
                </a:solidFill>
                <a:cs typeface="Arial" panose="020B0604020202020204" pitchFamily="34" charset="0"/>
              </a:rPr>
            </a:br>
            <a:r>
              <a:rPr lang="en-GB" sz="1400" dirty="0">
                <a:solidFill>
                  <a:schemeClr val="tx1"/>
                </a:solidFill>
                <a:cs typeface="Arial" panose="020B0604020202020204" pitchFamily="34" charset="0"/>
              </a:rPr>
              <a:t>cool statement</a:t>
            </a:r>
          </a:p>
        </p:txBody>
      </p:sp>
      <p:grpSp>
        <p:nvGrpSpPr>
          <p:cNvPr id="17" name="Group 16">
            <a:extLst>
              <a:ext uri="{FF2B5EF4-FFF2-40B4-BE49-F238E27FC236}">
                <a16:creationId xmlns:a16="http://schemas.microsoft.com/office/drawing/2014/main" id="{15541A30-8CB5-4770-BAC5-923ECC4811E4}"/>
              </a:ext>
            </a:extLst>
          </p:cNvPr>
          <p:cNvGrpSpPr/>
          <p:nvPr/>
        </p:nvGrpSpPr>
        <p:grpSpPr>
          <a:xfrm>
            <a:off x="1453330" y="730822"/>
            <a:ext cx="4178943" cy="5410482"/>
            <a:chOff x="312871" y="964918"/>
            <a:chExt cx="4178943" cy="5410482"/>
          </a:xfrm>
        </p:grpSpPr>
        <p:grpSp>
          <p:nvGrpSpPr>
            <p:cNvPr id="18" name="Group 17">
              <a:extLst>
                <a:ext uri="{FF2B5EF4-FFF2-40B4-BE49-F238E27FC236}">
                  <a16:creationId xmlns:a16="http://schemas.microsoft.com/office/drawing/2014/main" id="{0C4C6F7E-7476-4E86-AEDE-E47C8CBB8B76}"/>
                </a:ext>
              </a:extLst>
            </p:cNvPr>
            <p:cNvGrpSpPr/>
            <p:nvPr/>
          </p:nvGrpSpPr>
          <p:grpSpPr>
            <a:xfrm>
              <a:off x="312871" y="964918"/>
              <a:ext cx="3471334" cy="5410482"/>
              <a:chOff x="245533" y="1786354"/>
              <a:chExt cx="3471334" cy="5410482"/>
            </a:xfrm>
          </p:grpSpPr>
          <p:sp>
            <p:nvSpPr>
              <p:cNvPr id="21" name="Rectangle 20">
                <a:extLst>
                  <a:ext uri="{FF2B5EF4-FFF2-40B4-BE49-F238E27FC236}">
                    <a16:creationId xmlns:a16="http://schemas.microsoft.com/office/drawing/2014/main" id="{4E4B6881-78A7-4E59-AFB1-DC83CB974FCB}"/>
                  </a:ext>
                </a:extLst>
              </p:cNvPr>
              <p:cNvSpPr/>
              <p:nvPr/>
            </p:nvSpPr>
            <p:spPr bwMode="auto">
              <a:xfrm>
                <a:off x="245533" y="1786354"/>
                <a:ext cx="3471334" cy="541048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2" name="TextBox 21">
                <a:extLst>
                  <a:ext uri="{FF2B5EF4-FFF2-40B4-BE49-F238E27FC236}">
                    <a16:creationId xmlns:a16="http://schemas.microsoft.com/office/drawing/2014/main" id="{39F0E9B9-2F48-4B22-955D-F0228DB42805}"/>
                  </a:ext>
                </a:extLst>
              </p:cNvPr>
              <p:cNvSpPr txBox="1"/>
              <p:nvPr/>
            </p:nvSpPr>
            <p:spPr>
              <a:xfrm>
                <a:off x="389184" y="2142754"/>
                <a:ext cx="922590" cy="307777"/>
              </a:xfrm>
              <a:prstGeom prst="rect">
                <a:avLst/>
              </a:prstGeom>
              <a:noFill/>
            </p:spPr>
            <p:txBody>
              <a:bodyPr wrap="square" rtlCol="0">
                <a:spAutoFit/>
              </a:bodyPr>
              <a:lstStyle/>
              <a:p>
                <a:r>
                  <a:rPr lang="en-GB" sz="1400" dirty="0"/>
                  <a:t>Furniture</a:t>
                </a:r>
              </a:p>
            </p:txBody>
          </p:sp>
          <p:sp>
            <p:nvSpPr>
              <p:cNvPr id="23" name="Rectangle 22">
                <a:extLst>
                  <a:ext uri="{FF2B5EF4-FFF2-40B4-BE49-F238E27FC236}">
                    <a16:creationId xmlns:a16="http://schemas.microsoft.com/office/drawing/2014/main" id="{F2434296-5DB3-45C5-BEEF-FAC42998B5D9}"/>
                  </a:ext>
                </a:extLst>
              </p:cNvPr>
              <p:cNvSpPr/>
              <p:nvPr/>
            </p:nvSpPr>
            <p:spPr bwMode="auto">
              <a:xfrm>
                <a:off x="383376" y="2076250"/>
                <a:ext cx="3143801" cy="412302"/>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pic>
            <p:nvPicPr>
              <p:cNvPr id="24" name="Picture 23">
                <a:extLst>
                  <a:ext uri="{FF2B5EF4-FFF2-40B4-BE49-F238E27FC236}">
                    <a16:creationId xmlns:a16="http://schemas.microsoft.com/office/drawing/2014/main" id="{F3C4C444-AE76-4E3C-9464-46185A3A73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792" r="70754"/>
              <a:stretch/>
            </p:blipFill>
            <p:spPr>
              <a:xfrm>
                <a:off x="3170624" y="2143553"/>
                <a:ext cx="285528" cy="302029"/>
              </a:xfrm>
              <a:prstGeom prst="rect">
                <a:avLst/>
              </a:prstGeom>
            </p:spPr>
          </p:pic>
          <p:sp>
            <p:nvSpPr>
              <p:cNvPr id="25" name="Rectangle 24">
                <a:extLst>
                  <a:ext uri="{FF2B5EF4-FFF2-40B4-BE49-F238E27FC236}">
                    <a16:creationId xmlns:a16="http://schemas.microsoft.com/office/drawing/2014/main" id="{EA56A880-780C-405F-9E64-97BAD920D6D5}"/>
                  </a:ext>
                </a:extLst>
              </p:cNvPr>
              <p:cNvSpPr/>
              <p:nvPr/>
            </p:nvSpPr>
            <p:spPr bwMode="auto">
              <a:xfrm>
                <a:off x="383376" y="2542422"/>
                <a:ext cx="3143801" cy="4450883"/>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6" name="TextBox 25">
                <a:extLst>
                  <a:ext uri="{FF2B5EF4-FFF2-40B4-BE49-F238E27FC236}">
                    <a16:creationId xmlns:a16="http://schemas.microsoft.com/office/drawing/2014/main" id="{7E1493E9-123F-43FC-BD77-0364E61D3E61}"/>
                  </a:ext>
                </a:extLst>
              </p:cNvPr>
              <p:cNvSpPr txBox="1"/>
              <p:nvPr/>
            </p:nvSpPr>
            <p:spPr>
              <a:xfrm>
                <a:off x="463015" y="2615603"/>
                <a:ext cx="2124217" cy="1384995"/>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(31)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(18)</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(29)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(6)</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(60)</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Suppliers (2)</a:t>
                </a:r>
              </a:p>
            </p:txBody>
          </p:sp>
          <p:sp>
            <p:nvSpPr>
              <p:cNvPr id="27" name="Rectangle 26">
                <a:extLst>
                  <a:ext uri="{FF2B5EF4-FFF2-40B4-BE49-F238E27FC236}">
                    <a16:creationId xmlns:a16="http://schemas.microsoft.com/office/drawing/2014/main" id="{EC0CC13D-C637-4FA5-AC21-ABDA56D16A75}"/>
                  </a:ext>
                </a:extLst>
              </p:cNvPr>
              <p:cNvSpPr/>
              <p:nvPr/>
            </p:nvSpPr>
            <p:spPr bwMode="auto">
              <a:xfrm>
                <a:off x="485577" y="2613365"/>
                <a:ext cx="2830512" cy="181588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b="1"/>
              </a:p>
            </p:txBody>
          </p:sp>
          <p:sp>
            <p:nvSpPr>
              <p:cNvPr id="28" name="TextBox 27">
                <a:extLst>
                  <a:ext uri="{FF2B5EF4-FFF2-40B4-BE49-F238E27FC236}">
                    <a16:creationId xmlns:a16="http://schemas.microsoft.com/office/drawing/2014/main" id="{BAE168CF-85B6-4016-8E3F-F43EE6ED7256}"/>
                  </a:ext>
                </a:extLst>
              </p:cNvPr>
              <p:cNvSpPr txBox="1"/>
              <p:nvPr/>
            </p:nvSpPr>
            <p:spPr>
              <a:xfrm>
                <a:off x="392901" y="2142326"/>
                <a:ext cx="2124217" cy="307777"/>
              </a:xfrm>
              <a:prstGeom prst="rect">
                <a:avLst/>
              </a:prstGeom>
              <a:solidFill>
                <a:schemeClr val="bg1"/>
              </a:solidFill>
            </p:spPr>
            <p:txBody>
              <a:bodyPr wrap="square" rtlCol="0">
                <a:spAutoFit/>
              </a:bodyPr>
              <a:lstStyle/>
              <a:p>
                <a:r>
                  <a:rPr lang="en-GB" sz="1400" dirty="0"/>
                  <a:t>Chair</a:t>
                </a:r>
              </a:p>
            </p:txBody>
          </p:sp>
          <p:sp>
            <p:nvSpPr>
              <p:cNvPr id="29" name="TextBox 28">
                <a:extLst>
                  <a:ext uri="{FF2B5EF4-FFF2-40B4-BE49-F238E27FC236}">
                    <a16:creationId xmlns:a16="http://schemas.microsoft.com/office/drawing/2014/main" id="{1753C2B6-4E11-4387-9B9B-CFC62322E6D4}"/>
                  </a:ext>
                </a:extLst>
              </p:cNvPr>
              <p:cNvSpPr txBox="1"/>
              <p:nvPr/>
            </p:nvSpPr>
            <p:spPr>
              <a:xfrm>
                <a:off x="463015" y="2615603"/>
                <a:ext cx="2124217" cy="982385"/>
              </a:xfrm>
              <a:prstGeom prst="rect">
                <a:avLst/>
              </a:prstGeom>
              <a:noFill/>
            </p:spPr>
            <p:txBody>
              <a:bodyPr wrap="square" rtlCol="0">
                <a:spAutoFit/>
              </a:bodyPr>
              <a:lstStyle/>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Designers (8)</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Manufacturers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Materials (7)</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Processes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Products (21)</a:t>
                </a:r>
              </a:p>
            </p:txBody>
          </p:sp>
        </p:grpSp>
        <p:sp>
          <p:nvSpPr>
            <p:cNvPr id="19" name="Oval Callout 20">
              <a:extLst>
                <a:ext uri="{FF2B5EF4-FFF2-40B4-BE49-F238E27FC236}">
                  <a16:creationId xmlns:a16="http://schemas.microsoft.com/office/drawing/2014/main" id="{A8BFEB88-2F25-463F-9A94-12A3D55A905E}"/>
                </a:ext>
              </a:extLst>
            </p:cNvPr>
            <p:cNvSpPr/>
            <p:nvPr/>
          </p:nvSpPr>
          <p:spPr>
            <a:xfrm flipH="1">
              <a:off x="2467086" y="2027269"/>
              <a:ext cx="2024728" cy="856907"/>
            </a:xfrm>
            <a:prstGeom prst="wedgeEllipseCallout">
              <a:avLst>
                <a:gd name="adj1" fmla="val 46205"/>
                <a:gd name="adj2" fmla="val -509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a:solidFill>
                    <a:sysClr val="windowText" lastClr="000000"/>
                  </a:solidFill>
                  <a:cs typeface="Arial" panose="020B0604020202020204" pitchFamily="34" charset="0"/>
                </a:rPr>
                <a:t>One product,</a:t>
              </a:r>
              <a:br>
                <a:rPr lang="en-GB" sz="1400"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different materials</a:t>
              </a:r>
            </a:p>
          </p:txBody>
        </p:sp>
        <p:pic>
          <p:nvPicPr>
            <p:cNvPr id="20" name="Picture 19">
              <a:extLst>
                <a:ext uri="{FF2B5EF4-FFF2-40B4-BE49-F238E27FC236}">
                  <a16:creationId xmlns:a16="http://schemas.microsoft.com/office/drawing/2014/main" id="{2CC2A1DF-6A9C-4743-BAE3-26BFF56EB842}"/>
                </a:ext>
              </a:extLst>
            </p:cNvPr>
            <p:cNvPicPr>
              <a:picLocks noChangeAspect="1"/>
            </p:cNvPicPr>
            <p:nvPr/>
          </p:nvPicPr>
          <p:blipFill rotWithShape="1">
            <a:blip r:embed="rId10"/>
            <a:srcRect b="14956"/>
            <a:stretch/>
          </p:blipFill>
          <p:spPr>
            <a:xfrm>
              <a:off x="568278" y="3033953"/>
              <a:ext cx="2961305" cy="3137916"/>
            </a:xfrm>
            <a:prstGeom prst="rect">
              <a:avLst/>
            </a:prstGeom>
          </p:spPr>
        </p:pic>
      </p:grpSp>
      <p:sp>
        <p:nvSpPr>
          <p:cNvPr id="13" name="Oval Callout 26">
            <a:extLst>
              <a:ext uri="{FF2B5EF4-FFF2-40B4-BE49-F238E27FC236}">
                <a16:creationId xmlns:a16="http://schemas.microsoft.com/office/drawing/2014/main" id="{8B99CFBE-E140-4C76-AA20-2ECFA9B8AEA3}"/>
              </a:ext>
            </a:extLst>
          </p:cNvPr>
          <p:cNvSpPr/>
          <p:nvPr/>
        </p:nvSpPr>
        <p:spPr>
          <a:xfrm>
            <a:off x="8246280" y="776064"/>
            <a:ext cx="1770869" cy="892573"/>
          </a:xfrm>
          <a:prstGeom prst="wedgeEllipseCallout">
            <a:avLst>
              <a:gd name="adj1" fmla="val -21637"/>
              <a:gd name="adj2" fmla="val 645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Polyethylene</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exuberant, </a:t>
            </a:r>
            <a:br>
              <a:rPr lang="en-GB" sz="1400"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pop-arty</a:t>
            </a:r>
          </a:p>
        </p:txBody>
      </p:sp>
      <p:sp>
        <p:nvSpPr>
          <p:cNvPr id="14" name="Oval Callout 27">
            <a:extLst>
              <a:ext uri="{FF2B5EF4-FFF2-40B4-BE49-F238E27FC236}">
                <a16:creationId xmlns:a16="http://schemas.microsoft.com/office/drawing/2014/main" id="{2DE30F52-CC9C-42B0-B1ED-2430F5E6E9F4}"/>
              </a:ext>
            </a:extLst>
          </p:cNvPr>
          <p:cNvSpPr/>
          <p:nvPr/>
        </p:nvSpPr>
        <p:spPr>
          <a:xfrm flipH="1">
            <a:off x="5389289" y="5449164"/>
            <a:ext cx="1643490" cy="602607"/>
          </a:xfrm>
          <a:prstGeom prst="wedgeEllipseCallout">
            <a:avLst>
              <a:gd name="adj1" fmla="val -1094"/>
              <a:gd name="adj2" fmla="val -1002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Cardboard</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gentle</a:t>
            </a:r>
          </a:p>
        </p:txBody>
      </p:sp>
      <p:sp>
        <p:nvSpPr>
          <p:cNvPr id="15" name="Oval Callout 28">
            <a:extLst>
              <a:ext uri="{FF2B5EF4-FFF2-40B4-BE49-F238E27FC236}">
                <a16:creationId xmlns:a16="http://schemas.microsoft.com/office/drawing/2014/main" id="{6A77CA6C-F791-4DB4-A6CB-2E82DEBFC7FB}"/>
              </a:ext>
            </a:extLst>
          </p:cNvPr>
          <p:cNvSpPr/>
          <p:nvPr/>
        </p:nvSpPr>
        <p:spPr>
          <a:xfrm>
            <a:off x="8418613" y="5449164"/>
            <a:ext cx="1751774" cy="668489"/>
          </a:xfrm>
          <a:prstGeom prst="wedgeEllipseCallout">
            <a:avLst>
              <a:gd name="adj1" fmla="val -15411"/>
              <a:gd name="adj2" fmla="val -880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Carbon </a:t>
            </a:r>
            <a:r>
              <a:rPr lang="en-GB" sz="1400" b="1" dirty="0" err="1">
                <a:solidFill>
                  <a:sysClr val="windowText" lastClr="000000"/>
                </a:solidFill>
                <a:cs typeface="Arial" panose="020B0604020202020204" pitchFamily="34" charset="0"/>
              </a:rPr>
              <a:t>fiber</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space-age</a:t>
            </a:r>
          </a:p>
        </p:txBody>
      </p:sp>
      <p:sp>
        <p:nvSpPr>
          <p:cNvPr id="16" name="Oval Callout 29">
            <a:extLst>
              <a:ext uri="{FF2B5EF4-FFF2-40B4-BE49-F238E27FC236}">
                <a16:creationId xmlns:a16="http://schemas.microsoft.com/office/drawing/2014/main" id="{97499643-4ABF-4E8F-9414-AED3755680E3}"/>
              </a:ext>
            </a:extLst>
          </p:cNvPr>
          <p:cNvSpPr/>
          <p:nvPr/>
        </p:nvSpPr>
        <p:spPr>
          <a:xfrm flipH="1">
            <a:off x="6059152" y="764562"/>
            <a:ext cx="1830703" cy="804412"/>
          </a:xfrm>
          <a:prstGeom prst="wedgeEllipseCallout">
            <a:avLst>
              <a:gd name="adj1" fmla="val 28470"/>
              <a:gd name="adj2" fmla="val 641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Beech</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craftsmanship, quality</a:t>
            </a:r>
          </a:p>
        </p:txBody>
      </p:sp>
    </p:spTree>
    <p:extLst>
      <p:ext uri="{BB962C8B-B14F-4D97-AF65-F5344CB8AC3E}">
        <p14:creationId xmlns:p14="http://schemas.microsoft.com/office/powerpoint/2010/main" val="105199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28</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0" dirty="0">
                <a:latin typeface="+mn-lt"/>
                <a:cs typeface="Arial" panose="020B0604020202020204" pitchFamily="34" charset="0"/>
              </a:rPr>
              <a:t>Materials and product </a:t>
            </a:r>
            <a:r>
              <a:rPr lang="en-GB" dirty="0">
                <a:latin typeface="+mn-lt"/>
                <a:cs typeface="Arial" panose="020B0604020202020204" pitchFamily="34" charset="0"/>
              </a:rPr>
              <a:t>character</a:t>
            </a:r>
            <a:endParaRPr lang="en-US" dirty="0">
              <a:latin typeface="+mn-lt"/>
            </a:endParaRPr>
          </a:p>
        </p:txBody>
      </p:sp>
      <p:grpSp>
        <p:nvGrpSpPr>
          <p:cNvPr id="4" name="Group 3">
            <a:extLst>
              <a:ext uri="{FF2B5EF4-FFF2-40B4-BE49-F238E27FC236}">
                <a16:creationId xmlns:a16="http://schemas.microsoft.com/office/drawing/2014/main" id="{5E6BE07D-D049-42FA-99B3-8EADB950DB7E}"/>
              </a:ext>
            </a:extLst>
          </p:cNvPr>
          <p:cNvGrpSpPr/>
          <p:nvPr/>
        </p:nvGrpSpPr>
        <p:grpSpPr>
          <a:xfrm>
            <a:off x="2279576" y="605285"/>
            <a:ext cx="7417909" cy="5488011"/>
            <a:chOff x="1209155" y="926559"/>
            <a:chExt cx="7417909" cy="5488011"/>
          </a:xfrm>
        </p:grpSpPr>
        <p:grpSp>
          <p:nvGrpSpPr>
            <p:cNvPr id="5" name="Group 4">
              <a:extLst>
                <a:ext uri="{FF2B5EF4-FFF2-40B4-BE49-F238E27FC236}">
                  <a16:creationId xmlns:a16="http://schemas.microsoft.com/office/drawing/2014/main" id="{624C97AA-6AB3-487B-879C-9DE916A8DC53}"/>
                </a:ext>
              </a:extLst>
            </p:cNvPr>
            <p:cNvGrpSpPr/>
            <p:nvPr/>
          </p:nvGrpSpPr>
          <p:grpSpPr>
            <a:xfrm>
              <a:off x="2086810" y="1762344"/>
              <a:ext cx="6264496" cy="3946746"/>
              <a:chOff x="1043608" y="1607505"/>
              <a:chExt cx="6264496" cy="3946746"/>
            </a:xfrm>
          </p:grpSpPr>
          <p:pic>
            <p:nvPicPr>
              <p:cNvPr id="12" name="Picture 4">
                <a:extLst>
                  <a:ext uri="{FF2B5EF4-FFF2-40B4-BE49-F238E27FC236}">
                    <a16:creationId xmlns:a16="http://schemas.microsoft.com/office/drawing/2014/main" id="{AA4B584C-5B0F-4C7D-B032-CFA4301D7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607505"/>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5">
                <a:extLst>
                  <a:ext uri="{FF2B5EF4-FFF2-40B4-BE49-F238E27FC236}">
                    <a16:creationId xmlns:a16="http://schemas.microsoft.com/office/drawing/2014/main" id="{83AA3BDA-BC06-4693-B99D-A66A70CE9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607505"/>
                <a:ext cx="1800000" cy="18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6">
                <a:extLst>
                  <a:ext uri="{FF2B5EF4-FFF2-40B4-BE49-F238E27FC236}">
                    <a16:creationId xmlns:a16="http://schemas.microsoft.com/office/drawing/2014/main" id="{ECDE0600-3840-497E-86CC-80926CC86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607505"/>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7">
                <a:extLst>
                  <a:ext uri="{FF2B5EF4-FFF2-40B4-BE49-F238E27FC236}">
                    <a16:creationId xmlns:a16="http://schemas.microsoft.com/office/drawing/2014/main" id="{9365A668-F3BE-4F2B-8858-3C524184C1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3754251"/>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8">
                <a:extLst>
                  <a:ext uri="{FF2B5EF4-FFF2-40B4-BE49-F238E27FC236}">
                    <a16:creationId xmlns:a16="http://schemas.microsoft.com/office/drawing/2014/main" id="{4186B9B1-06CB-4631-8287-6F2ACA7CD7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3754251"/>
                <a:ext cx="1800000" cy="1800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9">
                <a:extLst>
                  <a:ext uri="{FF2B5EF4-FFF2-40B4-BE49-F238E27FC236}">
                    <a16:creationId xmlns:a16="http://schemas.microsoft.com/office/drawing/2014/main" id="{F1131B57-E9F9-4CC0-A948-8DEE5420FC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3754251"/>
                <a:ext cx="1800000" cy="18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Oval Callout 18">
              <a:extLst>
                <a:ext uri="{FF2B5EF4-FFF2-40B4-BE49-F238E27FC236}">
                  <a16:creationId xmlns:a16="http://schemas.microsoft.com/office/drawing/2014/main" id="{53FF8F6E-79D6-4EF2-9C0D-858048BE86F3}"/>
                </a:ext>
              </a:extLst>
            </p:cNvPr>
            <p:cNvSpPr/>
            <p:nvPr/>
          </p:nvSpPr>
          <p:spPr>
            <a:xfrm flipH="1">
              <a:off x="1209155" y="935204"/>
              <a:ext cx="1827488" cy="772970"/>
            </a:xfrm>
            <a:prstGeom prst="wedgeEllipseCallout">
              <a:avLst>
                <a:gd name="adj1" fmla="val -17579"/>
                <a:gd name="adj2" fmla="val 708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Bamboo</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simple, environmental</a:t>
              </a:r>
            </a:p>
          </p:txBody>
        </p:sp>
        <p:sp>
          <p:nvSpPr>
            <p:cNvPr id="7" name="Oval Callout 31">
              <a:extLst>
                <a:ext uri="{FF2B5EF4-FFF2-40B4-BE49-F238E27FC236}">
                  <a16:creationId xmlns:a16="http://schemas.microsoft.com/office/drawing/2014/main" id="{03E4AA1B-1D95-4619-9276-759CDE72D401}"/>
                </a:ext>
              </a:extLst>
            </p:cNvPr>
            <p:cNvSpPr/>
            <p:nvPr/>
          </p:nvSpPr>
          <p:spPr>
            <a:xfrm flipH="1">
              <a:off x="1660729" y="5656364"/>
              <a:ext cx="1715671" cy="653704"/>
            </a:xfrm>
            <a:prstGeom prst="wedgeEllipseCallout">
              <a:avLst>
                <a:gd name="adj1" fmla="val -21648"/>
                <a:gd name="adj2" fmla="val -733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Cork</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warm, natural</a:t>
              </a:r>
              <a:endParaRPr lang="en-GB" sz="1400" b="1" dirty="0">
                <a:solidFill>
                  <a:sysClr val="windowText" lastClr="000000"/>
                </a:solidFill>
                <a:cs typeface="Arial" panose="020B0604020202020204" pitchFamily="34" charset="0"/>
              </a:endParaRPr>
            </a:p>
          </p:txBody>
        </p:sp>
        <p:sp>
          <p:nvSpPr>
            <p:cNvPr id="8" name="Oval Callout 30">
              <a:extLst>
                <a:ext uri="{FF2B5EF4-FFF2-40B4-BE49-F238E27FC236}">
                  <a16:creationId xmlns:a16="http://schemas.microsoft.com/office/drawing/2014/main" id="{E75BD66B-394E-4535-AD73-8287865D5003}"/>
                </a:ext>
              </a:extLst>
            </p:cNvPr>
            <p:cNvSpPr/>
            <p:nvPr/>
          </p:nvSpPr>
          <p:spPr>
            <a:xfrm>
              <a:off x="7156391" y="1123021"/>
              <a:ext cx="1470673" cy="585153"/>
            </a:xfrm>
            <a:prstGeom prst="wedgeEllipseCallout">
              <a:avLst>
                <a:gd name="adj1" fmla="val -31084"/>
                <a:gd name="adj2" fmla="val 788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Glass </a:t>
              </a:r>
              <a:r>
                <a:rPr lang="en-GB" sz="1400" dirty="0">
                  <a:solidFill>
                    <a:sysClr val="windowText" lastClr="000000"/>
                  </a:solidFill>
                  <a:cs typeface="Arial" panose="020B0604020202020204" pitchFamily="34" charset="0"/>
                </a:rPr>
                <a:t>clinical</a:t>
              </a:r>
            </a:p>
          </p:txBody>
        </p:sp>
        <p:sp>
          <p:nvSpPr>
            <p:cNvPr id="9" name="Oval Callout 32">
              <a:extLst>
                <a:ext uri="{FF2B5EF4-FFF2-40B4-BE49-F238E27FC236}">
                  <a16:creationId xmlns:a16="http://schemas.microsoft.com/office/drawing/2014/main" id="{B9069DE4-BCF1-4C7F-B364-C5809E455AE0}"/>
                </a:ext>
              </a:extLst>
            </p:cNvPr>
            <p:cNvSpPr/>
            <p:nvPr/>
          </p:nvSpPr>
          <p:spPr>
            <a:xfrm flipH="1">
              <a:off x="4282325" y="5655828"/>
              <a:ext cx="1681823" cy="758742"/>
            </a:xfrm>
            <a:prstGeom prst="wedgeEllipseCallout">
              <a:avLst>
                <a:gd name="adj1" fmla="val -20417"/>
                <a:gd name="adj2" fmla="val -751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Wood</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stylish, crafted</a:t>
              </a:r>
            </a:p>
          </p:txBody>
        </p:sp>
        <p:sp>
          <p:nvSpPr>
            <p:cNvPr id="10" name="Oval Callout 33">
              <a:extLst>
                <a:ext uri="{FF2B5EF4-FFF2-40B4-BE49-F238E27FC236}">
                  <a16:creationId xmlns:a16="http://schemas.microsoft.com/office/drawing/2014/main" id="{4DA875D2-72C6-43DC-A4C0-94A471805C32}"/>
                </a:ext>
              </a:extLst>
            </p:cNvPr>
            <p:cNvSpPr/>
            <p:nvPr/>
          </p:nvSpPr>
          <p:spPr>
            <a:xfrm>
              <a:off x="7254455" y="5589732"/>
              <a:ext cx="1372609" cy="613371"/>
            </a:xfrm>
            <a:prstGeom prst="wedgeEllipseCallout">
              <a:avLst>
                <a:gd name="adj1" fmla="val -19905"/>
                <a:gd name="adj2" fmla="val -82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Steel</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engineered</a:t>
              </a:r>
            </a:p>
          </p:txBody>
        </p:sp>
        <p:sp>
          <p:nvSpPr>
            <p:cNvPr id="11" name="Oval Callout 35">
              <a:extLst>
                <a:ext uri="{FF2B5EF4-FFF2-40B4-BE49-F238E27FC236}">
                  <a16:creationId xmlns:a16="http://schemas.microsoft.com/office/drawing/2014/main" id="{12FCAB76-2AAA-4961-946B-2BEF0D9A2DE9}"/>
                </a:ext>
              </a:extLst>
            </p:cNvPr>
            <p:cNvSpPr/>
            <p:nvPr/>
          </p:nvSpPr>
          <p:spPr>
            <a:xfrm flipH="1">
              <a:off x="4197450" y="926559"/>
              <a:ext cx="1647567" cy="781615"/>
            </a:xfrm>
            <a:prstGeom prst="wedgeEllipseCallout">
              <a:avLst>
                <a:gd name="adj1" fmla="val -18911"/>
                <a:gd name="adj2" fmla="val 69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Ceramic</a:t>
              </a:r>
              <a:br>
                <a:rPr lang="en-GB" sz="1400" b="1" dirty="0">
                  <a:solidFill>
                    <a:sysClr val="windowText" lastClr="000000"/>
                  </a:solidFill>
                  <a:cs typeface="Arial" panose="020B0604020202020204" pitchFamily="34" charset="0"/>
                </a:rPr>
              </a:br>
              <a:r>
                <a:rPr lang="en-GB" sz="1400" dirty="0">
                  <a:solidFill>
                    <a:sysClr val="windowText" lastClr="000000"/>
                  </a:solidFill>
                  <a:cs typeface="Arial" panose="020B0604020202020204" pitchFamily="34" charset="0"/>
                </a:rPr>
                <a:t>cold, technical</a:t>
              </a:r>
            </a:p>
          </p:txBody>
        </p:sp>
      </p:grpSp>
      <p:grpSp>
        <p:nvGrpSpPr>
          <p:cNvPr id="18" name="Group 17">
            <a:extLst>
              <a:ext uri="{FF2B5EF4-FFF2-40B4-BE49-F238E27FC236}">
                <a16:creationId xmlns:a16="http://schemas.microsoft.com/office/drawing/2014/main" id="{0B49063C-F26D-40CC-B56C-E26647209CD9}"/>
              </a:ext>
            </a:extLst>
          </p:cNvPr>
          <p:cNvGrpSpPr/>
          <p:nvPr/>
        </p:nvGrpSpPr>
        <p:grpSpPr>
          <a:xfrm>
            <a:off x="1578019" y="578312"/>
            <a:ext cx="3885056" cy="5410482"/>
            <a:chOff x="312871" y="964918"/>
            <a:chExt cx="3885056" cy="5410482"/>
          </a:xfrm>
        </p:grpSpPr>
        <p:grpSp>
          <p:nvGrpSpPr>
            <p:cNvPr id="19" name="Group 18">
              <a:extLst>
                <a:ext uri="{FF2B5EF4-FFF2-40B4-BE49-F238E27FC236}">
                  <a16:creationId xmlns:a16="http://schemas.microsoft.com/office/drawing/2014/main" id="{44A04AD9-AF51-4284-A532-7CB20CD48B50}"/>
                </a:ext>
              </a:extLst>
            </p:cNvPr>
            <p:cNvGrpSpPr/>
            <p:nvPr/>
          </p:nvGrpSpPr>
          <p:grpSpPr>
            <a:xfrm>
              <a:off x="312871" y="964918"/>
              <a:ext cx="3471334" cy="5410482"/>
              <a:chOff x="245533" y="1786354"/>
              <a:chExt cx="3471334" cy="5410482"/>
            </a:xfrm>
          </p:grpSpPr>
          <p:sp>
            <p:nvSpPr>
              <p:cNvPr id="22" name="Rectangle 21">
                <a:extLst>
                  <a:ext uri="{FF2B5EF4-FFF2-40B4-BE49-F238E27FC236}">
                    <a16:creationId xmlns:a16="http://schemas.microsoft.com/office/drawing/2014/main" id="{BFEC7DCC-5B35-4DFA-A7B4-644A021A8F6B}"/>
                  </a:ext>
                </a:extLst>
              </p:cNvPr>
              <p:cNvSpPr/>
              <p:nvPr/>
            </p:nvSpPr>
            <p:spPr bwMode="auto">
              <a:xfrm>
                <a:off x="245533" y="1786354"/>
                <a:ext cx="3471334" cy="541048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3" name="TextBox 22">
                <a:extLst>
                  <a:ext uri="{FF2B5EF4-FFF2-40B4-BE49-F238E27FC236}">
                    <a16:creationId xmlns:a16="http://schemas.microsoft.com/office/drawing/2014/main" id="{B66CD193-C7B5-4C37-8953-B6CC60D64366}"/>
                  </a:ext>
                </a:extLst>
              </p:cNvPr>
              <p:cNvSpPr txBox="1"/>
              <p:nvPr/>
            </p:nvSpPr>
            <p:spPr>
              <a:xfrm>
                <a:off x="389184" y="2142754"/>
                <a:ext cx="922590" cy="307777"/>
              </a:xfrm>
              <a:prstGeom prst="rect">
                <a:avLst/>
              </a:prstGeom>
              <a:noFill/>
            </p:spPr>
            <p:txBody>
              <a:bodyPr wrap="square" rtlCol="0">
                <a:spAutoFit/>
              </a:bodyPr>
              <a:lstStyle/>
              <a:p>
                <a:r>
                  <a:rPr lang="en-GB" sz="1400" dirty="0"/>
                  <a:t>Furniture</a:t>
                </a:r>
              </a:p>
            </p:txBody>
          </p:sp>
          <p:sp>
            <p:nvSpPr>
              <p:cNvPr id="24" name="Rectangle 23">
                <a:extLst>
                  <a:ext uri="{FF2B5EF4-FFF2-40B4-BE49-F238E27FC236}">
                    <a16:creationId xmlns:a16="http://schemas.microsoft.com/office/drawing/2014/main" id="{CDBF4208-B680-494C-8437-0707252078F5}"/>
                  </a:ext>
                </a:extLst>
              </p:cNvPr>
              <p:cNvSpPr/>
              <p:nvPr/>
            </p:nvSpPr>
            <p:spPr bwMode="auto">
              <a:xfrm>
                <a:off x="383376" y="2076250"/>
                <a:ext cx="3143801" cy="412302"/>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pic>
            <p:nvPicPr>
              <p:cNvPr id="25" name="Picture 24">
                <a:extLst>
                  <a:ext uri="{FF2B5EF4-FFF2-40B4-BE49-F238E27FC236}">
                    <a16:creationId xmlns:a16="http://schemas.microsoft.com/office/drawing/2014/main" id="{8FCDB2C6-228B-4668-B986-9B00CBB65F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792" r="70754"/>
              <a:stretch/>
            </p:blipFill>
            <p:spPr>
              <a:xfrm>
                <a:off x="3170624" y="2143553"/>
                <a:ext cx="285528" cy="302029"/>
              </a:xfrm>
              <a:prstGeom prst="rect">
                <a:avLst/>
              </a:prstGeom>
            </p:spPr>
          </p:pic>
          <p:sp>
            <p:nvSpPr>
              <p:cNvPr id="26" name="Rectangle 25">
                <a:extLst>
                  <a:ext uri="{FF2B5EF4-FFF2-40B4-BE49-F238E27FC236}">
                    <a16:creationId xmlns:a16="http://schemas.microsoft.com/office/drawing/2014/main" id="{4DB51EB9-80B4-4332-B99D-8293C9C3C37A}"/>
                  </a:ext>
                </a:extLst>
              </p:cNvPr>
              <p:cNvSpPr/>
              <p:nvPr/>
            </p:nvSpPr>
            <p:spPr bwMode="auto">
              <a:xfrm>
                <a:off x="383376" y="2542422"/>
                <a:ext cx="3143801" cy="4450883"/>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b="1"/>
              </a:p>
            </p:txBody>
          </p:sp>
          <p:sp>
            <p:nvSpPr>
              <p:cNvPr id="27" name="TextBox 26">
                <a:extLst>
                  <a:ext uri="{FF2B5EF4-FFF2-40B4-BE49-F238E27FC236}">
                    <a16:creationId xmlns:a16="http://schemas.microsoft.com/office/drawing/2014/main" id="{83EDA388-810B-4ED5-A606-47C3D3926DF4}"/>
                  </a:ext>
                </a:extLst>
              </p:cNvPr>
              <p:cNvSpPr txBox="1"/>
              <p:nvPr/>
            </p:nvSpPr>
            <p:spPr>
              <a:xfrm>
                <a:off x="463015" y="2615603"/>
                <a:ext cx="2124217" cy="1384995"/>
              </a:xfrm>
              <a:prstGeom prst="rect">
                <a:avLst/>
              </a:prstGeom>
              <a:noFill/>
            </p:spPr>
            <p:txBody>
              <a:bodyPr wrap="square" rtlCol="0">
                <a:spAutoFit/>
              </a:bodyPr>
              <a:lstStyle/>
              <a:p>
                <a:pPr marL="180975" indent="-180975">
                  <a:buClr>
                    <a:schemeClr val="bg1">
                      <a:lumMod val="50000"/>
                    </a:schemeClr>
                  </a:buClr>
                  <a:buFont typeface="Arial Unicode MS" panose="020B0604020202020204" pitchFamily="34" charset="-128"/>
                  <a:buChar char="▷"/>
                </a:pPr>
                <a:r>
                  <a:rPr lang="en-GB" sz="1400" dirty="0">
                    <a:solidFill>
                      <a:srgbClr val="002060"/>
                    </a:solidFill>
                  </a:rPr>
                  <a:t>Designers (31)</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Manufacturers (18)</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Materials (29)</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Processes (6)</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Products (60)</a:t>
                </a:r>
              </a:p>
              <a:p>
                <a:pPr marL="180975" indent="-180975">
                  <a:buClr>
                    <a:schemeClr val="bg1">
                      <a:lumMod val="50000"/>
                    </a:schemeClr>
                  </a:buClr>
                  <a:buFont typeface="Arial Unicode MS" panose="020B0604020202020204" pitchFamily="34" charset="-128"/>
                  <a:buChar char="▷"/>
                </a:pPr>
                <a:r>
                  <a:rPr lang="en-GB" sz="1400" dirty="0">
                    <a:solidFill>
                      <a:srgbClr val="002060"/>
                    </a:solidFill>
                  </a:rPr>
                  <a:t>Suppliers (2)</a:t>
                </a:r>
              </a:p>
            </p:txBody>
          </p:sp>
          <p:sp>
            <p:nvSpPr>
              <p:cNvPr id="28" name="Rectangle 27">
                <a:extLst>
                  <a:ext uri="{FF2B5EF4-FFF2-40B4-BE49-F238E27FC236}">
                    <a16:creationId xmlns:a16="http://schemas.microsoft.com/office/drawing/2014/main" id="{8F4B6EEA-96DC-4AB2-A689-0A5B70BE7E33}"/>
                  </a:ext>
                </a:extLst>
              </p:cNvPr>
              <p:cNvSpPr/>
              <p:nvPr/>
            </p:nvSpPr>
            <p:spPr bwMode="auto">
              <a:xfrm>
                <a:off x="485577" y="2613365"/>
                <a:ext cx="2830512" cy="1815882"/>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b="1"/>
              </a:p>
            </p:txBody>
          </p:sp>
          <p:sp>
            <p:nvSpPr>
              <p:cNvPr id="29" name="TextBox 28">
                <a:extLst>
                  <a:ext uri="{FF2B5EF4-FFF2-40B4-BE49-F238E27FC236}">
                    <a16:creationId xmlns:a16="http://schemas.microsoft.com/office/drawing/2014/main" id="{137CFDCB-AB7A-48A1-B112-9E628DEA6868}"/>
                  </a:ext>
                </a:extLst>
              </p:cNvPr>
              <p:cNvSpPr txBox="1"/>
              <p:nvPr/>
            </p:nvSpPr>
            <p:spPr>
              <a:xfrm>
                <a:off x="392901" y="2142326"/>
                <a:ext cx="2124217" cy="307777"/>
              </a:xfrm>
              <a:prstGeom prst="rect">
                <a:avLst/>
              </a:prstGeom>
              <a:solidFill>
                <a:schemeClr val="bg1"/>
              </a:solidFill>
            </p:spPr>
            <p:txBody>
              <a:bodyPr wrap="square" rtlCol="0">
                <a:spAutoFit/>
              </a:bodyPr>
              <a:lstStyle/>
              <a:p>
                <a:r>
                  <a:rPr lang="en-GB" sz="1400" dirty="0"/>
                  <a:t>Lamp</a:t>
                </a:r>
              </a:p>
            </p:txBody>
          </p:sp>
          <p:sp>
            <p:nvSpPr>
              <p:cNvPr id="30" name="TextBox 29">
                <a:extLst>
                  <a:ext uri="{FF2B5EF4-FFF2-40B4-BE49-F238E27FC236}">
                    <a16:creationId xmlns:a16="http://schemas.microsoft.com/office/drawing/2014/main" id="{C7FD8894-3806-49B0-9166-295FB9E266EB}"/>
                  </a:ext>
                </a:extLst>
              </p:cNvPr>
              <p:cNvSpPr txBox="1"/>
              <p:nvPr/>
            </p:nvSpPr>
            <p:spPr>
              <a:xfrm>
                <a:off x="463015" y="2615603"/>
                <a:ext cx="2124217" cy="982385"/>
              </a:xfrm>
              <a:prstGeom prst="rect">
                <a:avLst/>
              </a:prstGeom>
              <a:noFill/>
            </p:spPr>
            <p:txBody>
              <a:bodyPr wrap="square" rtlCol="0">
                <a:spAutoFit/>
              </a:bodyPr>
              <a:lstStyle/>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Designers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Manufacturers (1)</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Materials (9)</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Processes (2)</a:t>
                </a:r>
              </a:p>
              <a:p>
                <a:pPr marL="180975" indent="-180975">
                  <a:lnSpc>
                    <a:spcPts val="1400"/>
                  </a:lnSpc>
                  <a:buClr>
                    <a:schemeClr val="bg1">
                      <a:lumMod val="50000"/>
                    </a:schemeClr>
                  </a:buClr>
                  <a:buFont typeface="Arial Unicode MS" panose="020B0604020202020204" pitchFamily="34" charset="-128"/>
                  <a:buChar char="▷"/>
                </a:pPr>
                <a:r>
                  <a:rPr lang="en-GB" sz="1100" dirty="0">
                    <a:solidFill>
                      <a:srgbClr val="002060"/>
                    </a:solidFill>
                  </a:rPr>
                  <a:t>Products (10)</a:t>
                </a:r>
              </a:p>
            </p:txBody>
          </p:sp>
        </p:grpSp>
        <p:pic>
          <p:nvPicPr>
            <p:cNvPr id="20" name="Picture 19">
              <a:extLst>
                <a:ext uri="{FF2B5EF4-FFF2-40B4-BE49-F238E27FC236}">
                  <a16:creationId xmlns:a16="http://schemas.microsoft.com/office/drawing/2014/main" id="{884CE91D-A5EB-480C-BBE9-B80B25CF4EAB}"/>
                </a:ext>
              </a:extLst>
            </p:cNvPr>
            <p:cNvPicPr>
              <a:picLocks noChangeAspect="1"/>
            </p:cNvPicPr>
            <p:nvPr/>
          </p:nvPicPr>
          <p:blipFill>
            <a:blip r:embed="rId10"/>
            <a:stretch>
              <a:fillRect/>
            </a:stretch>
          </p:blipFill>
          <p:spPr>
            <a:xfrm>
              <a:off x="568812" y="3034762"/>
              <a:ext cx="2952458" cy="1866404"/>
            </a:xfrm>
            <a:prstGeom prst="rect">
              <a:avLst/>
            </a:prstGeom>
          </p:spPr>
        </p:pic>
        <p:sp>
          <p:nvSpPr>
            <p:cNvPr id="21" name="Oval Callout 20">
              <a:extLst>
                <a:ext uri="{FF2B5EF4-FFF2-40B4-BE49-F238E27FC236}">
                  <a16:creationId xmlns:a16="http://schemas.microsoft.com/office/drawing/2014/main" id="{C6D9CB60-F37C-41A5-9D3D-7AA393AB40A6}"/>
                </a:ext>
              </a:extLst>
            </p:cNvPr>
            <p:cNvSpPr/>
            <p:nvPr/>
          </p:nvSpPr>
          <p:spPr>
            <a:xfrm flipH="1">
              <a:off x="2467086" y="2027269"/>
              <a:ext cx="1730841" cy="1339386"/>
            </a:xfrm>
            <a:prstGeom prst="wedgeEllipseCallout">
              <a:avLst>
                <a:gd name="adj1" fmla="val 46205"/>
                <a:gd name="adj2" fmla="val -509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a:solidFill>
                    <a:sysClr val="windowText" lastClr="000000"/>
                  </a:solidFill>
                  <a:cs typeface="Arial" panose="020B0604020202020204" pitchFamily="34" charset="0"/>
                </a:rPr>
                <a:t>Another product search,</a:t>
              </a:r>
              <a:br>
                <a:rPr lang="en-GB" sz="1400" dirty="0">
                  <a:solidFill>
                    <a:sysClr val="windowText" lastClr="000000"/>
                  </a:solidFill>
                  <a:cs typeface="Arial" panose="020B0604020202020204" pitchFamily="34" charset="0"/>
                </a:rPr>
              </a:br>
              <a:r>
                <a:rPr lang="en-GB" sz="1400" b="1" dirty="0">
                  <a:solidFill>
                    <a:sysClr val="windowText" lastClr="000000"/>
                  </a:solidFill>
                  <a:cs typeface="Arial" panose="020B0604020202020204" pitchFamily="34" charset="0"/>
                </a:rPr>
                <a:t>different materials</a:t>
              </a:r>
              <a:endParaRPr lang="en-GB" sz="1400" dirty="0">
                <a:solidFill>
                  <a:sysClr val="windowText" lastClr="000000"/>
                </a:solidFill>
                <a:cs typeface="Arial" panose="020B0604020202020204" pitchFamily="34" charset="0"/>
              </a:endParaRPr>
            </a:p>
          </p:txBody>
        </p:sp>
      </p:grpSp>
    </p:spTree>
    <p:extLst>
      <p:ext uri="{BB962C8B-B14F-4D97-AF65-F5344CB8AC3E}">
        <p14:creationId xmlns:p14="http://schemas.microsoft.com/office/powerpoint/2010/main" val="18608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29</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rPr>
              <a:t>The Structure</a:t>
            </a:r>
            <a:endParaRPr lang="en-US" dirty="0">
              <a:latin typeface="+mn-lt"/>
            </a:endParaRPr>
          </a:p>
        </p:txBody>
      </p:sp>
      <p:sp>
        <p:nvSpPr>
          <p:cNvPr id="4" name="Oval 3">
            <a:extLst>
              <a:ext uri="{FF2B5EF4-FFF2-40B4-BE49-F238E27FC236}">
                <a16:creationId xmlns:a16="http://schemas.microsoft.com/office/drawing/2014/main" id="{114AE47E-D05B-4999-8C1F-180705C20737}"/>
              </a:ext>
            </a:extLst>
          </p:cNvPr>
          <p:cNvSpPr/>
          <p:nvPr/>
        </p:nvSpPr>
        <p:spPr>
          <a:xfrm>
            <a:off x="4513546" y="2425110"/>
            <a:ext cx="1800200" cy="1800200"/>
          </a:xfrm>
          <a:prstGeom prst="ellipse">
            <a:avLst/>
          </a:prstGeom>
          <a:solidFill>
            <a:schemeClr val="bg1"/>
          </a:solidFill>
          <a:ln w="38100">
            <a:solidFill>
              <a:schemeClr val="accent1">
                <a:lumMod val="75000"/>
              </a:schemeClr>
            </a:solidFill>
          </a:ln>
          <a:effectLst>
            <a:glow rad="101600">
              <a:schemeClr val="tx1">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lumMod val="75000"/>
                  <a:lumOff val="25000"/>
                </a:schemeClr>
              </a:solidFill>
            </a:endParaRPr>
          </a:p>
        </p:txBody>
      </p:sp>
      <p:sp>
        <p:nvSpPr>
          <p:cNvPr id="5" name="Oval 4">
            <a:extLst>
              <a:ext uri="{FF2B5EF4-FFF2-40B4-BE49-F238E27FC236}">
                <a16:creationId xmlns:a16="http://schemas.microsoft.com/office/drawing/2014/main" id="{E50836EB-F8B5-43AC-B488-7CCB1F8EE4BB}"/>
              </a:ext>
            </a:extLst>
          </p:cNvPr>
          <p:cNvSpPr/>
          <p:nvPr/>
        </p:nvSpPr>
        <p:spPr>
          <a:xfrm>
            <a:off x="3029691" y="4171991"/>
            <a:ext cx="1431776" cy="1431776"/>
          </a:xfrm>
          <a:prstGeom prst="ellipse">
            <a:avLst/>
          </a:prstGeom>
          <a:solidFill>
            <a:schemeClr val="bg1"/>
          </a:solidFill>
          <a:ln>
            <a:solidFill>
              <a:schemeClr val="accent1">
                <a:lumMod val="75000"/>
              </a:schemeClr>
            </a:solidFill>
          </a:ln>
          <a:effectLst>
            <a:glow rad="101600">
              <a:schemeClr val="tx1">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sp>
        <p:nvSpPr>
          <p:cNvPr id="6" name="Rectangle 5">
            <a:extLst>
              <a:ext uri="{FF2B5EF4-FFF2-40B4-BE49-F238E27FC236}">
                <a16:creationId xmlns:a16="http://schemas.microsoft.com/office/drawing/2014/main" id="{CB6A3BBC-AFE6-425B-A2C9-B58ABC7555AF}"/>
              </a:ext>
            </a:extLst>
          </p:cNvPr>
          <p:cNvSpPr/>
          <p:nvPr/>
        </p:nvSpPr>
        <p:spPr>
          <a:xfrm>
            <a:off x="3145672" y="4698927"/>
            <a:ext cx="1199816" cy="400110"/>
          </a:xfrm>
          <a:prstGeom prst="rect">
            <a:avLst/>
          </a:prstGeom>
        </p:spPr>
        <p:txBody>
          <a:bodyPr wrap="none">
            <a:spAutoFit/>
          </a:bodyPr>
          <a:lstStyle/>
          <a:p>
            <a:pPr algn="ctr"/>
            <a:r>
              <a:rPr lang="en-GB" sz="2000" dirty="0">
                <a:solidFill>
                  <a:schemeClr val="tx1">
                    <a:lumMod val="75000"/>
                    <a:lumOff val="25000"/>
                  </a:schemeClr>
                </a:solidFill>
              </a:rPr>
              <a:t>Designers</a:t>
            </a:r>
          </a:p>
        </p:txBody>
      </p:sp>
      <p:sp>
        <p:nvSpPr>
          <p:cNvPr id="7" name="Oval 6">
            <a:extLst>
              <a:ext uri="{FF2B5EF4-FFF2-40B4-BE49-F238E27FC236}">
                <a16:creationId xmlns:a16="http://schemas.microsoft.com/office/drawing/2014/main" id="{B5B68B07-66C0-4B9C-ACD1-161623977C80}"/>
              </a:ext>
            </a:extLst>
          </p:cNvPr>
          <p:cNvSpPr/>
          <p:nvPr/>
        </p:nvSpPr>
        <p:spPr>
          <a:xfrm>
            <a:off x="6879029" y="1235093"/>
            <a:ext cx="1431776" cy="1431776"/>
          </a:xfrm>
          <a:prstGeom prst="ellipse">
            <a:avLst/>
          </a:prstGeom>
          <a:solidFill>
            <a:schemeClr val="bg1"/>
          </a:solidFill>
          <a:ln>
            <a:solidFill>
              <a:schemeClr val="accent1">
                <a:lumMod val="75000"/>
              </a:schemeClr>
            </a:solidFill>
          </a:ln>
          <a:effectLst>
            <a:glow rad="101600">
              <a:schemeClr val="tx1">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grpSp>
        <p:nvGrpSpPr>
          <p:cNvPr id="8" name="Group 7">
            <a:extLst>
              <a:ext uri="{FF2B5EF4-FFF2-40B4-BE49-F238E27FC236}">
                <a16:creationId xmlns:a16="http://schemas.microsoft.com/office/drawing/2014/main" id="{DFB8312C-E096-41C8-9B8D-01663467A5F1}"/>
              </a:ext>
            </a:extLst>
          </p:cNvPr>
          <p:cNvGrpSpPr/>
          <p:nvPr/>
        </p:nvGrpSpPr>
        <p:grpSpPr>
          <a:xfrm>
            <a:off x="2820012" y="908720"/>
            <a:ext cx="1431776" cy="1431776"/>
            <a:chOff x="2596757" y="1271670"/>
            <a:chExt cx="1431776" cy="1431776"/>
          </a:xfrm>
        </p:grpSpPr>
        <p:sp>
          <p:nvSpPr>
            <p:cNvPr id="9" name="Oval 8">
              <a:extLst>
                <a:ext uri="{FF2B5EF4-FFF2-40B4-BE49-F238E27FC236}">
                  <a16:creationId xmlns:a16="http://schemas.microsoft.com/office/drawing/2014/main" id="{A3D65FE3-8B13-4136-945B-5376EE2F837C}"/>
                </a:ext>
              </a:extLst>
            </p:cNvPr>
            <p:cNvSpPr/>
            <p:nvPr/>
          </p:nvSpPr>
          <p:spPr>
            <a:xfrm>
              <a:off x="2596757" y="1271670"/>
              <a:ext cx="1431776" cy="143177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16C9DD99-221C-4AC9-99FD-DC516B389DA4}"/>
                </a:ext>
              </a:extLst>
            </p:cNvPr>
            <p:cNvSpPr/>
            <p:nvPr/>
          </p:nvSpPr>
          <p:spPr>
            <a:xfrm>
              <a:off x="2736971" y="1798606"/>
              <a:ext cx="1170192" cy="400110"/>
            </a:xfrm>
            <a:prstGeom prst="rect">
              <a:avLst/>
            </a:prstGeom>
            <a:ln>
              <a:noFill/>
            </a:ln>
          </p:spPr>
          <p:txBody>
            <a:bodyPr wrap="none">
              <a:spAutoFit/>
            </a:bodyPr>
            <a:lstStyle/>
            <a:p>
              <a:pPr algn="ctr"/>
              <a:r>
                <a:rPr lang="en-GB" sz="2000" dirty="0">
                  <a:solidFill>
                    <a:schemeClr val="tx1">
                      <a:lumMod val="75000"/>
                      <a:lumOff val="25000"/>
                    </a:schemeClr>
                  </a:solidFill>
                </a:rPr>
                <a:t>Materials</a:t>
              </a:r>
            </a:p>
          </p:txBody>
        </p:sp>
      </p:grpSp>
      <p:sp>
        <p:nvSpPr>
          <p:cNvPr id="11" name="Oval 10">
            <a:extLst>
              <a:ext uri="{FF2B5EF4-FFF2-40B4-BE49-F238E27FC236}">
                <a16:creationId xmlns:a16="http://schemas.microsoft.com/office/drawing/2014/main" id="{2F3107BC-B2E4-4EE4-880B-7D8018B3A1FB}"/>
              </a:ext>
            </a:extLst>
          </p:cNvPr>
          <p:cNvSpPr/>
          <p:nvPr/>
        </p:nvSpPr>
        <p:spPr>
          <a:xfrm>
            <a:off x="6527373" y="4384092"/>
            <a:ext cx="1431776" cy="143177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AD2964C3-F6C3-4399-B2F2-C52144D8CB30}"/>
              </a:ext>
            </a:extLst>
          </p:cNvPr>
          <p:cNvCxnSpPr>
            <a:cxnSpLocks/>
            <a:stCxn id="9" idx="6"/>
            <a:endCxn id="7" idx="2"/>
          </p:cNvCxnSpPr>
          <p:nvPr/>
        </p:nvCxnSpPr>
        <p:spPr>
          <a:xfrm>
            <a:off x="4251789" y="1624609"/>
            <a:ext cx="2627241" cy="326373"/>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0DF0557-E835-4F62-BF0C-220D55C78C3A}"/>
              </a:ext>
            </a:extLst>
          </p:cNvPr>
          <p:cNvCxnSpPr>
            <a:cxnSpLocks/>
            <a:stCxn id="11" idx="0"/>
            <a:endCxn id="7" idx="4"/>
          </p:cNvCxnSpPr>
          <p:nvPr/>
        </p:nvCxnSpPr>
        <p:spPr>
          <a:xfrm flipV="1">
            <a:off x="7243261" y="2666870"/>
            <a:ext cx="351656" cy="1717223"/>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80A878B-03C9-4AE9-B52D-CB3B45AF5C0B}"/>
              </a:ext>
            </a:extLst>
          </p:cNvPr>
          <p:cNvCxnSpPr>
            <a:cxnSpLocks/>
            <a:stCxn id="5" idx="7"/>
            <a:endCxn id="4" idx="3"/>
          </p:cNvCxnSpPr>
          <p:nvPr/>
        </p:nvCxnSpPr>
        <p:spPr>
          <a:xfrm flipV="1">
            <a:off x="4251789" y="3961678"/>
            <a:ext cx="525391" cy="419993"/>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C60DE53-78FF-4EBF-A57E-1E89CD01FBAB}"/>
              </a:ext>
            </a:extLst>
          </p:cNvPr>
          <p:cNvCxnSpPr>
            <a:cxnSpLocks/>
            <a:stCxn id="4" idx="1"/>
            <a:endCxn id="9" idx="5"/>
          </p:cNvCxnSpPr>
          <p:nvPr/>
        </p:nvCxnSpPr>
        <p:spPr>
          <a:xfrm flipH="1" flipV="1">
            <a:off x="4042109" y="2130817"/>
            <a:ext cx="735070" cy="557926"/>
          </a:xfrm>
          <a:prstGeom prst="lin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F34ACB2-24AC-4CA9-83F2-5B29B568FA9D}"/>
              </a:ext>
            </a:extLst>
          </p:cNvPr>
          <p:cNvCxnSpPr>
            <a:cxnSpLocks/>
            <a:stCxn id="11" idx="1"/>
            <a:endCxn id="4" idx="5"/>
          </p:cNvCxnSpPr>
          <p:nvPr/>
        </p:nvCxnSpPr>
        <p:spPr>
          <a:xfrm flipH="1" flipV="1">
            <a:off x="6050114" y="3961677"/>
            <a:ext cx="686939" cy="632094"/>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4A58113-4B0F-4B10-AD8E-025C4DBD8751}"/>
              </a:ext>
            </a:extLst>
          </p:cNvPr>
          <p:cNvCxnSpPr>
            <a:cxnSpLocks/>
            <a:stCxn id="4" idx="7"/>
            <a:endCxn id="7" idx="3"/>
          </p:cNvCxnSpPr>
          <p:nvPr/>
        </p:nvCxnSpPr>
        <p:spPr>
          <a:xfrm flipV="1">
            <a:off x="6050114" y="2457191"/>
            <a:ext cx="1038595" cy="231553"/>
          </a:xfrm>
          <a:prstGeom prst="line">
            <a:avLst/>
          </a:prstGeom>
          <a:ln w="127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201D410-1D41-4237-A91A-0D9603B20C5D}"/>
              </a:ext>
            </a:extLst>
          </p:cNvPr>
          <p:cNvSpPr/>
          <p:nvPr/>
        </p:nvSpPr>
        <p:spPr>
          <a:xfrm>
            <a:off x="4759749" y="3087680"/>
            <a:ext cx="1307794" cy="461665"/>
          </a:xfrm>
          <a:prstGeom prst="rect">
            <a:avLst/>
          </a:prstGeom>
        </p:spPr>
        <p:txBody>
          <a:bodyPr wrap="none">
            <a:spAutoFit/>
          </a:bodyPr>
          <a:lstStyle/>
          <a:p>
            <a:pPr algn="ctr"/>
            <a:r>
              <a:rPr lang="en-GB" sz="2400" b="1" dirty="0">
                <a:solidFill>
                  <a:schemeClr val="tx1">
                    <a:lumMod val="75000"/>
                    <a:lumOff val="25000"/>
                  </a:schemeClr>
                </a:solidFill>
              </a:rPr>
              <a:t>Products</a:t>
            </a:r>
          </a:p>
        </p:txBody>
      </p:sp>
      <p:sp>
        <p:nvSpPr>
          <p:cNvPr id="19" name="Rectangle 18">
            <a:extLst>
              <a:ext uri="{FF2B5EF4-FFF2-40B4-BE49-F238E27FC236}">
                <a16:creationId xmlns:a16="http://schemas.microsoft.com/office/drawing/2014/main" id="{35AD7C0E-7653-481A-9132-930C9A2C8AF4}"/>
              </a:ext>
            </a:extLst>
          </p:cNvPr>
          <p:cNvSpPr/>
          <p:nvPr/>
        </p:nvSpPr>
        <p:spPr>
          <a:xfrm>
            <a:off x="7045187" y="1818350"/>
            <a:ext cx="1099468" cy="369332"/>
          </a:xfrm>
          <a:prstGeom prst="rect">
            <a:avLst/>
          </a:prstGeom>
        </p:spPr>
        <p:txBody>
          <a:bodyPr wrap="none">
            <a:spAutoFit/>
          </a:bodyPr>
          <a:lstStyle/>
          <a:p>
            <a:pPr algn="ctr"/>
            <a:r>
              <a:rPr lang="en-GB" dirty="0">
                <a:solidFill>
                  <a:schemeClr val="tx1">
                    <a:lumMod val="75000"/>
                    <a:lumOff val="25000"/>
                  </a:schemeClr>
                </a:solidFill>
              </a:rPr>
              <a:t>Processes</a:t>
            </a:r>
          </a:p>
        </p:txBody>
      </p:sp>
      <p:sp>
        <p:nvSpPr>
          <p:cNvPr id="20" name="Rectangle 19">
            <a:extLst>
              <a:ext uri="{FF2B5EF4-FFF2-40B4-BE49-F238E27FC236}">
                <a16:creationId xmlns:a16="http://schemas.microsoft.com/office/drawing/2014/main" id="{F9CA96B9-8C99-4D94-A171-CE0A4363E516}"/>
              </a:ext>
            </a:extLst>
          </p:cNvPr>
          <p:cNvSpPr/>
          <p:nvPr/>
        </p:nvSpPr>
        <p:spPr>
          <a:xfrm>
            <a:off x="6612005" y="4991521"/>
            <a:ext cx="1262525" cy="307777"/>
          </a:xfrm>
          <a:prstGeom prst="rect">
            <a:avLst/>
          </a:prstGeom>
        </p:spPr>
        <p:txBody>
          <a:bodyPr wrap="none">
            <a:spAutoFit/>
          </a:bodyPr>
          <a:lstStyle/>
          <a:p>
            <a:pPr algn="ctr"/>
            <a:r>
              <a:rPr lang="en-GB" sz="1400" dirty="0">
                <a:solidFill>
                  <a:schemeClr val="tx1">
                    <a:lumMod val="75000"/>
                    <a:lumOff val="25000"/>
                  </a:schemeClr>
                </a:solidFill>
              </a:rPr>
              <a:t>Manufacturers</a:t>
            </a:r>
          </a:p>
        </p:txBody>
      </p:sp>
      <p:grpSp>
        <p:nvGrpSpPr>
          <p:cNvPr id="21" name="Group 20">
            <a:extLst>
              <a:ext uri="{FF2B5EF4-FFF2-40B4-BE49-F238E27FC236}">
                <a16:creationId xmlns:a16="http://schemas.microsoft.com/office/drawing/2014/main" id="{79B7B961-D415-49F0-9152-AC4425C2E4EF}"/>
              </a:ext>
            </a:extLst>
          </p:cNvPr>
          <p:cNvGrpSpPr/>
          <p:nvPr/>
        </p:nvGrpSpPr>
        <p:grpSpPr>
          <a:xfrm>
            <a:off x="3232547" y="2310773"/>
            <a:ext cx="1344641" cy="788571"/>
            <a:chOff x="2367694" y="2417314"/>
            <a:chExt cx="1344641" cy="788571"/>
          </a:xfrm>
        </p:grpSpPr>
        <p:sp>
          <p:nvSpPr>
            <p:cNvPr id="22" name="TextBox 21">
              <a:extLst>
                <a:ext uri="{FF2B5EF4-FFF2-40B4-BE49-F238E27FC236}">
                  <a16:creationId xmlns:a16="http://schemas.microsoft.com/office/drawing/2014/main" id="{6F45A47A-930C-48E9-80E0-66C3EFCD191E}"/>
                </a:ext>
              </a:extLst>
            </p:cNvPr>
            <p:cNvSpPr txBox="1"/>
            <p:nvPr/>
          </p:nvSpPr>
          <p:spPr>
            <a:xfrm>
              <a:off x="2564220" y="2417314"/>
              <a:ext cx="806019" cy="646331"/>
            </a:xfrm>
            <a:prstGeom prst="rect">
              <a:avLst/>
            </a:prstGeom>
            <a:noFill/>
          </p:spPr>
          <p:txBody>
            <a:bodyPr wrap="square" rtlCol="0">
              <a:spAutoFit/>
            </a:bodyPr>
            <a:lstStyle/>
            <a:p>
              <a:pPr algn="ctr"/>
              <a:r>
                <a:rPr lang="en-GB" sz="3600" dirty="0">
                  <a:solidFill>
                    <a:srgbClr val="002060"/>
                  </a:solidFill>
                  <a:cs typeface="Arial" panose="020B0604020202020204" pitchFamily="34" charset="0"/>
                </a:rPr>
                <a:t>?</a:t>
              </a:r>
            </a:p>
          </p:txBody>
        </p:sp>
        <p:sp>
          <p:nvSpPr>
            <p:cNvPr id="23" name="TextBox 22">
              <a:extLst>
                <a:ext uri="{FF2B5EF4-FFF2-40B4-BE49-F238E27FC236}">
                  <a16:creationId xmlns:a16="http://schemas.microsoft.com/office/drawing/2014/main" id="{0C98B574-485B-4E29-B6A0-4EBEB201DEE6}"/>
                </a:ext>
              </a:extLst>
            </p:cNvPr>
            <p:cNvSpPr txBox="1"/>
            <p:nvPr/>
          </p:nvSpPr>
          <p:spPr>
            <a:xfrm>
              <a:off x="2367694" y="2836553"/>
              <a:ext cx="1344641" cy="369332"/>
            </a:xfrm>
            <a:prstGeom prst="rect">
              <a:avLst/>
            </a:prstGeom>
            <a:noFill/>
          </p:spPr>
          <p:txBody>
            <a:bodyPr wrap="square" rtlCol="0">
              <a:spAutoFit/>
            </a:bodyPr>
            <a:lstStyle/>
            <a:p>
              <a:r>
                <a:rPr lang="en-GB" dirty="0"/>
                <a:t>Challenge</a:t>
              </a:r>
            </a:p>
          </p:txBody>
        </p:sp>
      </p:grpSp>
      <p:sp>
        <p:nvSpPr>
          <p:cNvPr id="24" name="Oval 23">
            <a:extLst>
              <a:ext uri="{FF2B5EF4-FFF2-40B4-BE49-F238E27FC236}">
                <a16:creationId xmlns:a16="http://schemas.microsoft.com/office/drawing/2014/main" id="{A47A3DFD-B2C8-40B4-B444-EE0D6690C249}"/>
              </a:ext>
            </a:extLst>
          </p:cNvPr>
          <p:cNvSpPr/>
          <p:nvPr/>
        </p:nvSpPr>
        <p:spPr>
          <a:xfrm>
            <a:off x="8325698" y="2757579"/>
            <a:ext cx="1431776" cy="1431776"/>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solidFill>
                <a:schemeClr val="tx1">
                  <a:lumMod val="75000"/>
                  <a:lumOff val="25000"/>
                </a:schemeClr>
              </a:solidFill>
            </a:endParaRPr>
          </a:p>
        </p:txBody>
      </p:sp>
      <p:sp>
        <p:nvSpPr>
          <p:cNvPr id="25" name="Rectangle 24">
            <a:extLst>
              <a:ext uri="{FF2B5EF4-FFF2-40B4-BE49-F238E27FC236}">
                <a16:creationId xmlns:a16="http://schemas.microsoft.com/office/drawing/2014/main" id="{8556AEDD-24A4-438D-B25A-E3B5A54A95FB}"/>
              </a:ext>
            </a:extLst>
          </p:cNvPr>
          <p:cNvSpPr/>
          <p:nvPr/>
        </p:nvSpPr>
        <p:spPr>
          <a:xfrm>
            <a:off x="8520033" y="3318511"/>
            <a:ext cx="1043106" cy="369332"/>
          </a:xfrm>
          <a:prstGeom prst="rect">
            <a:avLst/>
          </a:prstGeom>
        </p:spPr>
        <p:txBody>
          <a:bodyPr wrap="none">
            <a:spAutoFit/>
          </a:bodyPr>
          <a:lstStyle/>
          <a:p>
            <a:pPr algn="ctr"/>
            <a:r>
              <a:rPr lang="en-GB" dirty="0">
                <a:solidFill>
                  <a:schemeClr val="tx1">
                    <a:lumMod val="75000"/>
                    <a:lumOff val="25000"/>
                  </a:schemeClr>
                </a:solidFill>
              </a:rPr>
              <a:t>Suppliers</a:t>
            </a:r>
          </a:p>
        </p:txBody>
      </p:sp>
      <p:cxnSp>
        <p:nvCxnSpPr>
          <p:cNvPr id="26" name="Straight Connector 25">
            <a:extLst>
              <a:ext uri="{FF2B5EF4-FFF2-40B4-BE49-F238E27FC236}">
                <a16:creationId xmlns:a16="http://schemas.microsoft.com/office/drawing/2014/main" id="{89330C99-5AFA-4364-893E-B9CB3640A69E}"/>
              </a:ext>
            </a:extLst>
          </p:cNvPr>
          <p:cNvCxnSpPr>
            <a:cxnSpLocks/>
            <a:stCxn id="11" idx="7"/>
            <a:endCxn id="24" idx="3"/>
          </p:cNvCxnSpPr>
          <p:nvPr/>
        </p:nvCxnSpPr>
        <p:spPr>
          <a:xfrm flipV="1">
            <a:off x="7749471" y="3979677"/>
            <a:ext cx="785907" cy="614095"/>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BD63DFA-6DA5-4E77-94AD-068BFD4C390D}"/>
              </a:ext>
            </a:extLst>
          </p:cNvPr>
          <p:cNvCxnSpPr>
            <a:cxnSpLocks/>
            <a:stCxn id="24" idx="1"/>
            <a:endCxn id="7" idx="5"/>
          </p:cNvCxnSpPr>
          <p:nvPr/>
        </p:nvCxnSpPr>
        <p:spPr>
          <a:xfrm flipH="1" flipV="1">
            <a:off x="8101127" y="2457190"/>
            <a:ext cx="434251" cy="510068"/>
          </a:xfrm>
          <a:prstGeom prst="line">
            <a:avLst/>
          </a:prstGeom>
          <a:ln w="9525">
            <a:solidFill>
              <a:schemeClr val="accent1">
                <a:lumMod val="75000"/>
              </a:schemeClr>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2953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t>Outline</a:t>
            </a:r>
            <a:endParaRPr lang="en-US" dirty="0"/>
          </a:p>
        </p:txBody>
      </p:sp>
      <p:sp>
        <p:nvSpPr>
          <p:cNvPr id="4" name="Text Box 11">
            <a:extLst>
              <a:ext uri="{FF2B5EF4-FFF2-40B4-BE49-F238E27FC236}">
                <a16:creationId xmlns:a16="http://schemas.microsoft.com/office/drawing/2014/main" id="{4FF642D1-3288-453B-B8A4-D56DF10FFC76}"/>
              </a:ext>
            </a:extLst>
          </p:cNvPr>
          <p:cNvSpPr txBox="1">
            <a:spLocks noChangeArrowheads="1"/>
          </p:cNvSpPr>
          <p:nvPr/>
        </p:nvSpPr>
        <p:spPr bwMode="auto">
          <a:xfrm>
            <a:off x="4925632" y="2965148"/>
            <a:ext cx="49525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buClr>
                <a:schemeClr val="accent1"/>
              </a:buClr>
              <a:buSzPct val="105000"/>
              <a:buFont typeface="Wingdings" pitchFamily="2" charset="2"/>
              <a:buChar char="§"/>
            </a:pPr>
            <a:r>
              <a:rPr lang="en-US" sz="2000" dirty="0">
                <a:latin typeface="+mn-lt"/>
              </a:rPr>
              <a:t>  </a:t>
            </a:r>
            <a:r>
              <a:rPr lang="en-US" sz="2000" b="1" dirty="0">
                <a:latin typeface="+mn-lt"/>
              </a:rPr>
              <a:t>The Designer’s </a:t>
            </a:r>
            <a:r>
              <a:rPr lang="en-US" sz="2000" dirty="0">
                <a:latin typeface="+mn-lt"/>
              </a:rPr>
              <a:t>and </a:t>
            </a:r>
            <a:r>
              <a:rPr lang="en-US" sz="2000" b="1" dirty="0">
                <a:latin typeface="+mn-lt"/>
              </a:rPr>
              <a:t>Engineer’s view</a:t>
            </a:r>
            <a:endParaRPr lang="en-US" sz="2000" dirty="0">
              <a:latin typeface="+mn-lt"/>
            </a:endParaRPr>
          </a:p>
        </p:txBody>
      </p:sp>
      <p:sp>
        <p:nvSpPr>
          <p:cNvPr id="5" name="Text Box 14">
            <a:extLst>
              <a:ext uri="{FF2B5EF4-FFF2-40B4-BE49-F238E27FC236}">
                <a16:creationId xmlns:a16="http://schemas.microsoft.com/office/drawing/2014/main" id="{BD265971-9B45-4064-95C5-6661139B2D86}"/>
              </a:ext>
            </a:extLst>
          </p:cNvPr>
          <p:cNvSpPr txBox="1">
            <a:spLocks noChangeArrowheads="1"/>
          </p:cNvSpPr>
          <p:nvPr/>
        </p:nvSpPr>
        <p:spPr bwMode="auto">
          <a:xfrm>
            <a:off x="4906779" y="2545446"/>
            <a:ext cx="5326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
                <a:schemeClr val="accent1"/>
              </a:buClr>
              <a:buSzPct val="105000"/>
              <a:buFont typeface="Wingdings" pitchFamily="2" charset="2"/>
              <a:buChar char="§"/>
            </a:pPr>
            <a:r>
              <a:rPr lang="en-US" sz="2000" dirty="0">
                <a:latin typeface="+mn-lt"/>
              </a:rPr>
              <a:t>  </a:t>
            </a:r>
            <a:r>
              <a:rPr lang="en-US" sz="2000" b="1" dirty="0">
                <a:latin typeface="+mn-lt"/>
              </a:rPr>
              <a:t>Products </a:t>
            </a:r>
            <a:r>
              <a:rPr lang="en-US" sz="2000" dirty="0">
                <a:latin typeface="+mn-lt"/>
              </a:rPr>
              <a:t>at the center of attention</a:t>
            </a:r>
            <a:endParaRPr lang="en-US" sz="2000" i="1" dirty="0">
              <a:latin typeface="+mn-lt"/>
            </a:endParaRPr>
          </a:p>
        </p:txBody>
      </p:sp>
      <p:sp>
        <p:nvSpPr>
          <p:cNvPr id="6" name="Text Box 36">
            <a:extLst>
              <a:ext uri="{FF2B5EF4-FFF2-40B4-BE49-F238E27FC236}">
                <a16:creationId xmlns:a16="http://schemas.microsoft.com/office/drawing/2014/main" id="{9D6BE45A-9925-431D-81D2-371922E61019}"/>
              </a:ext>
            </a:extLst>
          </p:cNvPr>
          <p:cNvSpPr txBox="1">
            <a:spLocks noChangeArrowheads="1"/>
          </p:cNvSpPr>
          <p:nvPr/>
        </p:nvSpPr>
        <p:spPr bwMode="auto">
          <a:xfrm>
            <a:off x="4935060" y="3812652"/>
            <a:ext cx="32349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buClr>
                <a:schemeClr val="accent1"/>
              </a:buClr>
              <a:buSzPct val="105000"/>
              <a:buFont typeface="Wingdings" pitchFamily="2" charset="2"/>
              <a:buChar char="§"/>
            </a:pPr>
            <a:r>
              <a:rPr lang="en-US" sz="2000" dirty="0">
                <a:latin typeface="+mn-lt"/>
              </a:rPr>
              <a:t>  </a:t>
            </a:r>
            <a:r>
              <a:rPr lang="en-US" sz="2000" b="1" dirty="0">
                <a:latin typeface="+mn-lt"/>
              </a:rPr>
              <a:t>Aesthetic </a:t>
            </a:r>
            <a:r>
              <a:rPr lang="en-US" sz="2000" dirty="0">
                <a:latin typeface="+mn-lt"/>
              </a:rPr>
              <a:t>properties</a:t>
            </a:r>
          </a:p>
        </p:txBody>
      </p:sp>
      <p:sp>
        <p:nvSpPr>
          <p:cNvPr id="7" name="Text Box 14">
            <a:extLst>
              <a:ext uri="{FF2B5EF4-FFF2-40B4-BE49-F238E27FC236}">
                <a16:creationId xmlns:a16="http://schemas.microsoft.com/office/drawing/2014/main" id="{FD43489E-CDBC-4641-BCCC-341F3C80398B}"/>
              </a:ext>
            </a:extLst>
          </p:cNvPr>
          <p:cNvSpPr txBox="1">
            <a:spLocks noChangeArrowheads="1"/>
          </p:cNvSpPr>
          <p:nvPr/>
        </p:nvSpPr>
        <p:spPr bwMode="auto">
          <a:xfrm>
            <a:off x="4906779" y="2133852"/>
            <a:ext cx="46450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spcBef>
                <a:spcPct val="0"/>
              </a:spcBef>
              <a:spcAft>
                <a:spcPct val="0"/>
              </a:spcAft>
              <a:buClr>
                <a:schemeClr val="accent1"/>
              </a:buClr>
              <a:buSzPct val="105000"/>
              <a:buFont typeface="Wingdings" pitchFamily="2" charset="2"/>
              <a:buChar char="§"/>
            </a:pPr>
            <a:r>
              <a:rPr lang="en-US" sz="2000" dirty="0">
                <a:latin typeface="+mn-lt"/>
              </a:rPr>
              <a:t>  </a:t>
            </a:r>
            <a:r>
              <a:rPr lang="en-US" sz="2000" b="1" dirty="0">
                <a:latin typeface="+mn-lt"/>
              </a:rPr>
              <a:t>Why </a:t>
            </a:r>
            <a:r>
              <a:rPr lang="en-US" sz="2000" dirty="0">
                <a:latin typeface="+mn-lt"/>
              </a:rPr>
              <a:t>a </a:t>
            </a:r>
            <a:r>
              <a:rPr lang="en-US" sz="2000" i="1" dirty="0">
                <a:latin typeface="+mn-lt"/>
              </a:rPr>
              <a:t>Product-Centered </a:t>
            </a:r>
            <a:r>
              <a:rPr lang="en-US" sz="2000" dirty="0">
                <a:latin typeface="+mn-lt"/>
              </a:rPr>
              <a:t>database</a:t>
            </a:r>
            <a:endParaRPr lang="en-US" sz="2000" i="1" dirty="0">
              <a:latin typeface="+mn-lt"/>
            </a:endParaRPr>
          </a:p>
        </p:txBody>
      </p:sp>
      <p:pic>
        <p:nvPicPr>
          <p:cNvPr id="8" name="Picture 7">
            <a:extLst>
              <a:ext uri="{FF2B5EF4-FFF2-40B4-BE49-F238E27FC236}">
                <a16:creationId xmlns:a16="http://schemas.microsoft.com/office/drawing/2014/main" id="{3CA5D35C-BEC3-4C78-BD4A-DD1D0C31A0FB}"/>
              </a:ext>
            </a:extLst>
          </p:cNvPr>
          <p:cNvPicPr/>
          <p:nvPr/>
        </p:nvPicPr>
        <p:blipFill rotWithShape="1">
          <a:blip r:embed="rId3">
            <a:extLst>
              <a:ext uri="{28A0092B-C50C-407E-A947-70E740481C1C}">
                <a14:useLocalDpi xmlns:a14="http://schemas.microsoft.com/office/drawing/2010/main" val="0"/>
              </a:ext>
            </a:extLst>
          </a:blip>
          <a:srcRect r="32450"/>
          <a:stretch/>
        </p:blipFill>
        <p:spPr>
          <a:xfrm>
            <a:off x="1487488" y="1706635"/>
            <a:ext cx="2940981" cy="3444729"/>
          </a:xfrm>
          <a:prstGeom prst="rect">
            <a:avLst/>
          </a:prstGeom>
        </p:spPr>
      </p:pic>
      <p:sp>
        <p:nvSpPr>
          <p:cNvPr id="9" name="Text Box 11">
            <a:extLst>
              <a:ext uri="{FF2B5EF4-FFF2-40B4-BE49-F238E27FC236}">
                <a16:creationId xmlns:a16="http://schemas.microsoft.com/office/drawing/2014/main" id="{71918831-EB9D-4A4E-ABA2-D6F891478CEE}"/>
              </a:ext>
            </a:extLst>
          </p:cNvPr>
          <p:cNvSpPr txBox="1">
            <a:spLocks noChangeArrowheads="1"/>
          </p:cNvSpPr>
          <p:nvPr/>
        </p:nvSpPr>
        <p:spPr bwMode="auto">
          <a:xfrm>
            <a:off x="4930842" y="3383647"/>
            <a:ext cx="49525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pitchFamily="34" charset="0"/>
              </a:defRPr>
            </a:lvl9pPr>
          </a:lstStyle>
          <a:p>
            <a:pPr>
              <a:buClr>
                <a:schemeClr val="accent1"/>
              </a:buClr>
              <a:buSzPct val="105000"/>
              <a:buFont typeface="Wingdings" pitchFamily="2" charset="2"/>
              <a:buChar char="§"/>
            </a:pPr>
            <a:r>
              <a:rPr lang="en-US" sz="2000" dirty="0">
                <a:latin typeface="+mn-lt"/>
              </a:rPr>
              <a:t>  The role of Materials in</a:t>
            </a:r>
            <a:r>
              <a:rPr lang="en-US" sz="2000" b="1" dirty="0">
                <a:latin typeface="+mn-lt"/>
              </a:rPr>
              <a:t> Designs</a:t>
            </a:r>
            <a:endParaRPr lang="en-US" sz="2000" dirty="0">
              <a:latin typeface="+mn-lt"/>
            </a:endParaRPr>
          </a:p>
        </p:txBody>
      </p:sp>
    </p:spTree>
    <p:extLst>
      <p:ext uri="{BB962C8B-B14F-4D97-AF65-F5344CB8AC3E}">
        <p14:creationId xmlns:p14="http://schemas.microsoft.com/office/powerpoint/2010/main" val="2473426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30</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Aesthetic properties</a:t>
            </a:r>
            <a:endParaRPr lang="en-US" dirty="0">
              <a:latin typeface="+mn-lt"/>
            </a:endParaRPr>
          </a:p>
        </p:txBody>
      </p:sp>
      <p:pic>
        <p:nvPicPr>
          <p:cNvPr id="4" name="Picture 32">
            <a:extLst>
              <a:ext uri="{FF2B5EF4-FFF2-40B4-BE49-F238E27FC236}">
                <a16:creationId xmlns:a16="http://schemas.microsoft.com/office/drawing/2014/main" id="{0B711725-2494-4CCF-AD5B-2FEBB3405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0" r="41967"/>
          <a:stretch/>
        </p:blipFill>
        <p:spPr bwMode="auto">
          <a:xfrm>
            <a:off x="1631504" y="1216051"/>
            <a:ext cx="3599356" cy="460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630AB829-CE28-4905-AC90-8CBE3F3449BB}"/>
              </a:ext>
            </a:extLst>
          </p:cNvPr>
          <p:cNvGrpSpPr/>
          <p:nvPr/>
        </p:nvGrpSpPr>
        <p:grpSpPr>
          <a:xfrm>
            <a:off x="6017097" y="1216052"/>
            <a:ext cx="4613311" cy="2334125"/>
            <a:chOff x="3599360" y="1854646"/>
            <a:chExt cx="4613311" cy="2334125"/>
          </a:xfrm>
          <a:effectLst/>
        </p:grpSpPr>
        <p:sp>
          <p:nvSpPr>
            <p:cNvPr id="6" name="Rectangle 5">
              <a:extLst>
                <a:ext uri="{FF2B5EF4-FFF2-40B4-BE49-F238E27FC236}">
                  <a16:creationId xmlns:a16="http://schemas.microsoft.com/office/drawing/2014/main" id="{9A7E751F-37BF-4D9A-9AFC-AC2D06710F8A}"/>
                </a:ext>
              </a:extLst>
            </p:cNvPr>
            <p:cNvSpPr/>
            <p:nvPr/>
          </p:nvSpPr>
          <p:spPr>
            <a:xfrm>
              <a:off x="3599360" y="1854646"/>
              <a:ext cx="4613311" cy="2334125"/>
            </a:xfrm>
            <a:prstGeom prst="rect">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accent1"/>
                </a:solidFill>
                <a:cs typeface="Arial" panose="020B0604020202020204" pitchFamily="34" charset="0"/>
              </a:endParaRPr>
            </a:p>
          </p:txBody>
        </p:sp>
        <p:sp>
          <p:nvSpPr>
            <p:cNvPr id="7" name="TextBox 6">
              <a:extLst>
                <a:ext uri="{FF2B5EF4-FFF2-40B4-BE49-F238E27FC236}">
                  <a16:creationId xmlns:a16="http://schemas.microsoft.com/office/drawing/2014/main" id="{7B7E2DDB-2D3E-4DB4-ACCA-FF76AD3090EA}"/>
                </a:ext>
              </a:extLst>
            </p:cNvPr>
            <p:cNvSpPr txBox="1"/>
            <p:nvPr/>
          </p:nvSpPr>
          <p:spPr>
            <a:xfrm>
              <a:off x="3689895" y="2096109"/>
              <a:ext cx="1399422" cy="369332"/>
            </a:xfrm>
            <a:prstGeom prst="rect">
              <a:avLst/>
            </a:prstGeom>
            <a:noFill/>
          </p:spPr>
          <p:txBody>
            <a:bodyPr wrap="none" rtlCol="0">
              <a:spAutoFit/>
            </a:bodyPr>
            <a:lstStyle/>
            <a:p>
              <a:pPr algn="l"/>
              <a:r>
                <a:rPr lang="en-GB" b="1" dirty="0">
                  <a:solidFill>
                    <a:srgbClr val="002060"/>
                  </a:solidFill>
                </a:rPr>
                <a:t>Warm / Cold</a:t>
              </a:r>
            </a:p>
          </p:txBody>
        </p:sp>
        <p:grpSp>
          <p:nvGrpSpPr>
            <p:cNvPr id="8" name="Group 7">
              <a:extLst>
                <a:ext uri="{FF2B5EF4-FFF2-40B4-BE49-F238E27FC236}">
                  <a16:creationId xmlns:a16="http://schemas.microsoft.com/office/drawing/2014/main" id="{BECACFC8-285E-4BB0-8F48-84D873BC0E6A}"/>
                </a:ext>
              </a:extLst>
            </p:cNvPr>
            <p:cNvGrpSpPr/>
            <p:nvPr/>
          </p:nvGrpSpPr>
          <p:grpSpPr>
            <a:xfrm>
              <a:off x="4052817" y="2576688"/>
              <a:ext cx="4024859" cy="1393698"/>
              <a:chOff x="3893837" y="2346158"/>
              <a:chExt cx="4702997" cy="1746817"/>
            </a:xfrm>
          </p:grpSpPr>
          <p:graphicFrame>
            <p:nvGraphicFramePr>
              <p:cNvPr id="9" name="Object 8">
                <a:extLst>
                  <a:ext uri="{FF2B5EF4-FFF2-40B4-BE49-F238E27FC236}">
                    <a16:creationId xmlns:a16="http://schemas.microsoft.com/office/drawing/2014/main" id="{AA904991-A95A-4456-AA1B-98A8CDCBF3BA}"/>
                  </a:ext>
                </a:extLst>
              </p:cNvPr>
              <p:cNvGraphicFramePr>
                <a:graphicFrameLocks noChangeAspect="1"/>
              </p:cNvGraphicFramePr>
              <p:nvPr/>
            </p:nvGraphicFramePr>
            <p:xfrm>
              <a:off x="4044116" y="2346158"/>
              <a:ext cx="3157153" cy="582781"/>
            </p:xfrm>
            <a:graphic>
              <a:graphicData uri="http://schemas.openxmlformats.org/presentationml/2006/ole">
                <mc:AlternateContent xmlns:mc="http://schemas.openxmlformats.org/markup-compatibility/2006">
                  <mc:Choice xmlns:v="urn:schemas-microsoft-com:vml" Requires="v">
                    <p:oleObj name="Equation" r:id="rId4" imgW="1447560" imgH="266400" progId="Equation.3">
                      <p:embed/>
                    </p:oleObj>
                  </mc:Choice>
                  <mc:Fallback>
                    <p:oleObj name="Equation" r:id="rId4" imgW="1447560" imgH="266400" progId="Equation.3">
                      <p:embed/>
                      <p:pic>
                        <p:nvPicPr>
                          <p:cNvPr id="9" name="Object 8">
                            <a:extLst>
                              <a:ext uri="{FF2B5EF4-FFF2-40B4-BE49-F238E27FC236}">
                                <a16:creationId xmlns:a16="http://schemas.microsoft.com/office/drawing/2014/main" id="{AA904991-A95A-4456-AA1B-98A8CDCBF3BA}"/>
                              </a:ext>
                            </a:extLst>
                          </p:cNvPr>
                          <p:cNvPicPr>
                            <a:picLocks noChangeAspect="1" noChangeArrowheads="1"/>
                          </p:cNvPicPr>
                          <p:nvPr/>
                        </p:nvPicPr>
                        <p:blipFill>
                          <a:blip r:embed="rId5"/>
                          <a:srcRect/>
                          <a:stretch>
                            <a:fillRect/>
                          </a:stretch>
                        </p:blipFill>
                        <p:spPr bwMode="auto">
                          <a:xfrm>
                            <a:off x="4044116" y="2346158"/>
                            <a:ext cx="3157153" cy="582781"/>
                          </a:xfrm>
                          <a:prstGeom prst="rect">
                            <a:avLst/>
                          </a:prstGeom>
                          <a:solidFill>
                            <a:srgbClr val="EBFFFF"/>
                          </a:solidFill>
                          <a:ln>
                            <a:solidFill>
                              <a:srgbClr val="92D050"/>
                            </a:solidFill>
                          </a:ln>
                        </p:spPr>
                      </p:pic>
                    </p:oleObj>
                  </mc:Fallback>
                </mc:AlternateContent>
              </a:graphicData>
            </a:graphic>
          </p:graphicFrame>
          <p:sp>
            <p:nvSpPr>
              <p:cNvPr id="10" name="Line Callout 2 (No Border) 26">
                <a:extLst>
                  <a:ext uri="{FF2B5EF4-FFF2-40B4-BE49-F238E27FC236}">
                    <a16:creationId xmlns:a16="http://schemas.microsoft.com/office/drawing/2014/main" id="{E8DCC3DC-B51C-46E5-A26A-A2EBB432FCFA}"/>
                  </a:ext>
                </a:extLst>
              </p:cNvPr>
              <p:cNvSpPr/>
              <p:nvPr/>
            </p:nvSpPr>
            <p:spPr bwMode="auto">
              <a:xfrm flipH="1">
                <a:off x="5026176" y="3107100"/>
                <a:ext cx="749508" cy="612648"/>
              </a:xfrm>
              <a:prstGeom prst="callout2">
                <a:avLst>
                  <a:gd name="adj1" fmla="val 55452"/>
                  <a:gd name="adj2" fmla="val -16333"/>
                  <a:gd name="adj3" fmla="val 55452"/>
                  <a:gd name="adj4" fmla="val -54667"/>
                  <a:gd name="adj5" fmla="val -26966"/>
                  <a:gd name="adj6" fmla="val -88667"/>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a:t>Density</a:t>
                </a:r>
              </a:p>
            </p:txBody>
          </p:sp>
          <p:sp>
            <p:nvSpPr>
              <p:cNvPr id="11" name="Line Callout 2 (No Border) 27">
                <a:extLst>
                  <a:ext uri="{FF2B5EF4-FFF2-40B4-BE49-F238E27FC236}">
                    <a16:creationId xmlns:a16="http://schemas.microsoft.com/office/drawing/2014/main" id="{96EBAF82-24B4-4BAD-9672-D8F4142AF916}"/>
                  </a:ext>
                </a:extLst>
              </p:cNvPr>
              <p:cNvSpPr/>
              <p:nvPr/>
            </p:nvSpPr>
            <p:spPr bwMode="auto">
              <a:xfrm flipH="1">
                <a:off x="3893837" y="3480327"/>
                <a:ext cx="2157497" cy="612648"/>
              </a:xfrm>
              <a:prstGeom prst="callout2">
                <a:avLst>
                  <a:gd name="adj1" fmla="val 48112"/>
                  <a:gd name="adj2" fmla="val -4249"/>
                  <a:gd name="adj3" fmla="val 48112"/>
                  <a:gd name="adj4" fmla="val -22791"/>
                  <a:gd name="adj5" fmla="val -90583"/>
                  <a:gd name="adj6" fmla="val -32389"/>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a:t>Thermal conductivity</a:t>
                </a:r>
              </a:p>
            </p:txBody>
          </p:sp>
          <p:sp>
            <p:nvSpPr>
              <p:cNvPr id="12" name="Line Callout 2 (No Border) 28">
                <a:extLst>
                  <a:ext uri="{FF2B5EF4-FFF2-40B4-BE49-F238E27FC236}">
                    <a16:creationId xmlns:a16="http://schemas.microsoft.com/office/drawing/2014/main" id="{30019B44-F3C7-4CD6-884B-7C56BE629620}"/>
                  </a:ext>
                </a:extLst>
              </p:cNvPr>
              <p:cNvSpPr/>
              <p:nvPr/>
            </p:nvSpPr>
            <p:spPr bwMode="auto">
              <a:xfrm>
                <a:off x="7620502" y="3113392"/>
                <a:ext cx="976332" cy="612648"/>
              </a:xfrm>
              <a:prstGeom prst="callout2">
                <a:avLst>
                  <a:gd name="adj1" fmla="val 53586"/>
                  <a:gd name="adj2" fmla="val -21904"/>
                  <a:gd name="adj3" fmla="val 53586"/>
                  <a:gd name="adj4" fmla="val -47642"/>
                  <a:gd name="adj5" fmla="val -23235"/>
                  <a:gd name="adj6" fmla="val -61741"/>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a:t>Specific </a:t>
                </a:r>
                <a:br>
                  <a:rPr lang="en-GB" sz="1600" dirty="0"/>
                </a:br>
                <a:r>
                  <a:rPr lang="en-GB" sz="1600" dirty="0"/>
                  <a:t>heat</a:t>
                </a:r>
              </a:p>
            </p:txBody>
          </p:sp>
        </p:grpSp>
      </p:grpSp>
      <p:grpSp>
        <p:nvGrpSpPr>
          <p:cNvPr id="13" name="Group 12">
            <a:extLst>
              <a:ext uri="{FF2B5EF4-FFF2-40B4-BE49-F238E27FC236}">
                <a16:creationId xmlns:a16="http://schemas.microsoft.com/office/drawing/2014/main" id="{9B5AFA11-453E-4ACC-9851-0AAA44771ED5}"/>
              </a:ext>
            </a:extLst>
          </p:cNvPr>
          <p:cNvGrpSpPr/>
          <p:nvPr/>
        </p:nvGrpSpPr>
        <p:grpSpPr>
          <a:xfrm>
            <a:off x="6017097" y="3823339"/>
            <a:ext cx="4613311" cy="1995573"/>
            <a:chOff x="3599360" y="4461933"/>
            <a:chExt cx="4613311" cy="1995573"/>
          </a:xfrm>
          <a:effectLst/>
        </p:grpSpPr>
        <p:sp>
          <p:nvSpPr>
            <p:cNvPr id="14" name="Rectangle 13">
              <a:extLst>
                <a:ext uri="{FF2B5EF4-FFF2-40B4-BE49-F238E27FC236}">
                  <a16:creationId xmlns:a16="http://schemas.microsoft.com/office/drawing/2014/main" id="{C0513A47-7CDA-478E-A24B-594B213D50F2}"/>
                </a:ext>
              </a:extLst>
            </p:cNvPr>
            <p:cNvSpPr/>
            <p:nvPr/>
          </p:nvSpPr>
          <p:spPr>
            <a:xfrm>
              <a:off x="3599360" y="4461933"/>
              <a:ext cx="4613311" cy="1995573"/>
            </a:xfrm>
            <a:prstGeom prst="rect">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accent1"/>
                </a:solidFill>
                <a:cs typeface="Arial" panose="020B0604020202020204" pitchFamily="34" charset="0"/>
              </a:endParaRPr>
            </a:p>
          </p:txBody>
        </p:sp>
        <p:grpSp>
          <p:nvGrpSpPr>
            <p:cNvPr id="15" name="Group 14">
              <a:extLst>
                <a:ext uri="{FF2B5EF4-FFF2-40B4-BE49-F238E27FC236}">
                  <a16:creationId xmlns:a16="http://schemas.microsoft.com/office/drawing/2014/main" id="{1C05FFDD-2F28-46CC-A1C6-F8111CD30820}"/>
                </a:ext>
              </a:extLst>
            </p:cNvPr>
            <p:cNvGrpSpPr/>
            <p:nvPr/>
          </p:nvGrpSpPr>
          <p:grpSpPr>
            <a:xfrm>
              <a:off x="4091831" y="5186848"/>
              <a:ext cx="3291398" cy="894725"/>
              <a:chOff x="4013279" y="4347129"/>
              <a:chExt cx="4371198" cy="1267763"/>
            </a:xfrm>
          </p:grpSpPr>
          <p:graphicFrame>
            <p:nvGraphicFramePr>
              <p:cNvPr id="17" name="Object 16">
                <a:extLst>
                  <a:ext uri="{FF2B5EF4-FFF2-40B4-BE49-F238E27FC236}">
                    <a16:creationId xmlns:a16="http://schemas.microsoft.com/office/drawing/2014/main" id="{86565D64-8087-49CD-910F-423631B061CD}"/>
                  </a:ext>
                </a:extLst>
              </p:cNvPr>
              <p:cNvGraphicFramePr>
                <a:graphicFrameLocks noChangeAspect="1"/>
              </p:cNvGraphicFramePr>
              <p:nvPr/>
            </p:nvGraphicFramePr>
            <p:xfrm>
              <a:off x="4013279" y="4347129"/>
              <a:ext cx="2775302" cy="538409"/>
            </p:xfrm>
            <a:graphic>
              <a:graphicData uri="http://schemas.openxmlformats.org/presentationml/2006/ole">
                <mc:AlternateContent xmlns:mc="http://schemas.openxmlformats.org/markup-compatibility/2006">
                  <mc:Choice xmlns:v="urn:schemas-microsoft-com:vml" Requires="v">
                    <p:oleObj name="Equation" r:id="rId6" imgW="1244520" imgH="241200" progId="Equation.3">
                      <p:embed/>
                    </p:oleObj>
                  </mc:Choice>
                  <mc:Fallback>
                    <p:oleObj name="Equation" r:id="rId6" imgW="1244520" imgH="241200" progId="Equation.3">
                      <p:embed/>
                      <p:pic>
                        <p:nvPicPr>
                          <p:cNvPr id="17" name="Object 16">
                            <a:extLst>
                              <a:ext uri="{FF2B5EF4-FFF2-40B4-BE49-F238E27FC236}">
                                <a16:creationId xmlns:a16="http://schemas.microsoft.com/office/drawing/2014/main" id="{86565D64-8087-49CD-910F-423631B061CD}"/>
                              </a:ext>
                            </a:extLst>
                          </p:cNvPr>
                          <p:cNvPicPr/>
                          <p:nvPr/>
                        </p:nvPicPr>
                        <p:blipFill>
                          <a:blip r:embed="rId7"/>
                          <a:stretch>
                            <a:fillRect/>
                          </a:stretch>
                        </p:blipFill>
                        <p:spPr>
                          <a:xfrm>
                            <a:off x="4013279" y="4347129"/>
                            <a:ext cx="2775302" cy="538409"/>
                          </a:xfrm>
                          <a:prstGeom prst="rect">
                            <a:avLst/>
                          </a:prstGeom>
                          <a:solidFill>
                            <a:srgbClr val="EBFFFF"/>
                          </a:solidFill>
                          <a:ln>
                            <a:solidFill>
                              <a:srgbClr val="92D050"/>
                            </a:solidFill>
                          </a:ln>
                        </p:spPr>
                      </p:pic>
                    </p:oleObj>
                  </mc:Fallback>
                </mc:AlternateContent>
              </a:graphicData>
            </a:graphic>
          </p:graphicFrame>
          <p:sp>
            <p:nvSpPr>
              <p:cNvPr id="18" name="Line Callout 2 (No Border) 34">
                <a:extLst>
                  <a:ext uri="{FF2B5EF4-FFF2-40B4-BE49-F238E27FC236}">
                    <a16:creationId xmlns:a16="http://schemas.microsoft.com/office/drawing/2014/main" id="{146FD4AF-DA0E-443C-A318-32F16848C800}"/>
                  </a:ext>
                </a:extLst>
              </p:cNvPr>
              <p:cNvSpPr/>
              <p:nvPr/>
            </p:nvSpPr>
            <p:spPr bwMode="auto">
              <a:xfrm>
                <a:off x="7477459" y="4997797"/>
                <a:ext cx="907018" cy="612648"/>
              </a:xfrm>
              <a:prstGeom prst="callout2">
                <a:avLst>
                  <a:gd name="adj1" fmla="val 55452"/>
                  <a:gd name="adj2" fmla="val -16333"/>
                  <a:gd name="adj3" fmla="val 55452"/>
                  <a:gd name="adj4" fmla="val -54667"/>
                  <a:gd name="adj5" fmla="val -26966"/>
                  <a:gd name="adj6" fmla="val -88667"/>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a:t>Hardness</a:t>
                </a:r>
              </a:p>
            </p:txBody>
          </p:sp>
          <p:sp>
            <p:nvSpPr>
              <p:cNvPr id="19" name="Line Callout 2 (No Border) 35">
                <a:extLst>
                  <a:ext uri="{FF2B5EF4-FFF2-40B4-BE49-F238E27FC236}">
                    <a16:creationId xmlns:a16="http://schemas.microsoft.com/office/drawing/2014/main" id="{B7D97868-9B3F-4EF6-AD88-6C67DEA5B2A4}"/>
                  </a:ext>
                </a:extLst>
              </p:cNvPr>
              <p:cNvSpPr/>
              <p:nvPr/>
            </p:nvSpPr>
            <p:spPr bwMode="auto">
              <a:xfrm flipH="1">
                <a:off x="4182541" y="5002244"/>
                <a:ext cx="1121859" cy="612648"/>
              </a:xfrm>
              <a:prstGeom prst="callout2">
                <a:avLst>
                  <a:gd name="adj1" fmla="val 55452"/>
                  <a:gd name="adj2" fmla="val -16333"/>
                  <a:gd name="adj3" fmla="val 55452"/>
                  <a:gd name="adj4" fmla="val -54667"/>
                  <a:gd name="adj5" fmla="val -26966"/>
                  <a:gd name="adj6" fmla="val -88667"/>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buClrTx/>
                  <a:buSzTx/>
                </a:pPr>
                <a:r>
                  <a:rPr lang="en-GB" sz="1600" dirty="0"/>
                  <a:t>Modulus</a:t>
                </a:r>
              </a:p>
            </p:txBody>
          </p:sp>
        </p:grpSp>
        <p:sp>
          <p:nvSpPr>
            <p:cNvPr id="16" name="TextBox 15">
              <a:extLst>
                <a:ext uri="{FF2B5EF4-FFF2-40B4-BE49-F238E27FC236}">
                  <a16:creationId xmlns:a16="http://schemas.microsoft.com/office/drawing/2014/main" id="{0F8D91FF-DEAB-4C36-8C1E-0FF17FD1DE06}"/>
                </a:ext>
              </a:extLst>
            </p:cNvPr>
            <p:cNvSpPr txBox="1"/>
            <p:nvPr/>
          </p:nvSpPr>
          <p:spPr>
            <a:xfrm>
              <a:off x="3742330" y="4700004"/>
              <a:ext cx="3715931" cy="369332"/>
            </a:xfrm>
            <a:prstGeom prst="rect">
              <a:avLst/>
            </a:prstGeom>
            <a:noFill/>
          </p:spPr>
          <p:txBody>
            <a:bodyPr wrap="square" rtlCol="0">
              <a:spAutoFit/>
            </a:bodyPr>
            <a:lstStyle/>
            <a:p>
              <a:pPr algn="l"/>
              <a:r>
                <a:rPr lang="en-GB" b="1" dirty="0">
                  <a:solidFill>
                    <a:srgbClr val="002060"/>
                  </a:solidFill>
                </a:rPr>
                <a:t>Soft / Hard</a:t>
              </a:r>
            </a:p>
          </p:txBody>
        </p:sp>
      </p:grpSp>
      <p:pic>
        <p:nvPicPr>
          <p:cNvPr id="20" name="Picture 56">
            <a:extLst>
              <a:ext uri="{FF2B5EF4-FFF2-40B4-BE49-F238E27FC236}">
                <a16:creationId xmlns:a16="http://schemas.microsoft.com/office/drawing/2014/main" id="{F86B9605-D19F-4896-8535-48B7A636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965"/>
          <a:stretch/>
        </p:blipFill>
        <p:spPr bwMode="auto">
          <a:xfrm>
            <a:off x="3786542" y="713757"/>
            <a:ext cx="1803395" cy="1856847"/>
          </a:xfrm>
          <a:prstGeom prst="rect">
            <a:avLst/>
          </a:prstGeom>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10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31</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Aesthetic properties</a:t>
            </a:r>
            <a:endParaRPr lang="en-US" dirty="0">
              <a:latin typeface="+mn-lt"/>
            </a:endParaRPr>
          </a:p>
        </p:txBody>
      </p:sp>
      <p:pic>
        <p:nvPicPr>
          <p:cNvPr id="4" name="Picture 3">
            <a:extLst>
              <a:ext uri="{FF2B5EF4-FFF2-40B4-BE49-F238E27FC236}">
                <a16:creationId xmlns:a16="http://schemas.microsoft.com/office/drawing/2014/main" id="{EE55D69C-89CE-4C48-A0B2-465B0D3E6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733425"/>
            <a:ext cx="70580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10">
            <a:extLst>
              <a:ext uri="{FF2B5EF4-FFF2-40B4-BE49-F238E27FC236}">
                <a16:creationId xmlns:a16="http://schemas.microsoft.com/office/drawing/2014/main" id="{79B7B6C7-171F-48D9-B583-10CB94111FE8}"/>
              </a:ext>
            </a:extLst>
          </p:cNvPr>
          <p:cNvSpPr/>
          <p:nvPr/>
        </p:nvSpPr>
        <p:spPr>
          <a:xfrm>
            <a:off x="9372846" y="1237481"/>
            <a:ext cx="1259656" cy="792088"/>
          </a:xfrm>
          <a:prstGeom prst="wedgeEllipseCallout">
            <a:avLst>
              <a:gd name="adj1" fmla="val -67247"/>
              <a:gd name="adj2" fmla="val 284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Plot GRAPHS</a:t>
            </a:r>
            <a:endParaRPr lang="en-GB" sz="1400" dirty="0">
              <a:solidFill>
                <a:sysClr val="windowText" lastClr="000000"/>
              </a:solidFill>
              <a:cs typeface="Arial" panose="020B0604020202020204" pitchFamily="34" charset="0"/>
            </a:endParaRPr>
          </a:p>
        </p:txBody>
      </p:sp>
    </p:spTree>
    <p:extLst>
      <p:ext uri="{BB962C8B-B14F-4D97-AF65-F5344CB8AC3E}">
        <p14:creationId xmlns:p14="http://schemas.microsoft.com/office/powerpoint/2010/main" val="3435066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32</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rPr>
              <a:t>Aesthetic properties - Example Warm / Cool</a:t>
            </a:r>
            <a:endParaRPr lang="en-US" dirty="0">
              <a:latin typeface="+mn-lt"/>
            </a:endParaRPr>
          </a:p>
        </p:txBody>
      </p:sp>
      <p:pic>
        <p:nvPicPr>
          <p:cNvPr id="4" name="Picture 3">
            <a:extLst>
              <a:ext uri="{FF2B5EF4-FFF2-40B4-BE49-F238E27FC236}">
                <a16:creationId xmlns:a16="http://schemas.microsoft.com/office/drawing/2014/main" id="{22D767B6-8C09-4543-9940-ED33451D1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641" y="909000"/>
            <a:ext cx="7904717"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C49E39A2-BB12-44B8-B008-B7876A813108}"/>
              </a:ext>
            </a:extLst>
          </p:cNvPr>
          <p:cNvGrpSpPr/>
          <p:nvPr/>
        </p:nvGrpSpPr>
        <p:grpSpPr>
          <a:xfrm>
            <a:off x="2134116" y="909000"/>
            <a:ext cx="8211510" cy="5040000"/>
            <a:chOff x="647701" y="1314450"/>
            <a:chExt cx="8211510" cy="5040000"/>
          </a:xfrm>
        </p:grpSpPr>
        <p:pic>
          <p:nvPicPr>
            <p:cNvPr id="6" name="Picture 4">
              <a:extLst>
                <a:ext uri="{FF2B5EF4-FFF2-40B4-BE49-F238E27FC236}">
                  <a16:creationId xmlns:a16="http://schemas.microsoft.com/office/drawing/2014/main" id="{9A26EA17-620E-4E49-989D-443668C57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1" y="1314450"/>
              <a:ext cx="7916604"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C8D35A15-D62B-4318-BFEB-311F0F3DE360}"/>
                </a:ext>
              </a:extLst>
            </p:cNvPr>
            <p:cNvSpPr/>
            <p:nvPr/>
          </p:nvSpPr>
          <p:spPr>
            <a:xfrm>
              <a:off x="6552411" y="5193278"/>
              <a:ext cx="2232248" cy="1152127"/>
            </a:xfrm>
            <a:prstGeom prst="rect">
              <a:avLst/>
            </a:prstGeom>
            <a:solidFill>
              <a:schemeClr val="bg1"/>
            </a:soli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8" name="Oval 7">
              <a:extLst>
                <a:ext uri="{FF2B5EF4-FFF2-40B4-BE49-F238E27FC236}">
                  <a16:creationId xmlns:a16="http://schemas.microsoft.com/office/drawing/2014/main" id="{01576485-B415-4E0D-B7B7-BDFA89C00F09}"/>
                </a:ext>
              </a:extLst>
            </p:cNvPr>
            <p:cNvSpPr>
              <a:spLocks noChangeAspect="1"/>
            </p:cNvSpPr>
            <p:nvPr/>
          </p:nvSpPr>
          <p:spPr>
            <a:xfrm>
              <a:off x="6752828" y="5769342"/>
              <a:ext cx="151217" cy="151217"/>
            </a:xfrm>
            <a:prstGeom prst="ellipse">
              <a:avLst/>
            </a:prstGeom>
            <a:solidFill>
              <a:srgbClr val="FFA5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9" name="Oval 8">
              <a:extLst>
                <a:ext uri="{FF2B5EF4-FFF2-40B4-BE49-F238E27FC236}">
                  <a16:creationId xmlns:a16="http://schemas.microsoft.com/office/drawing/2014/main" id="{CDC61BF1-FD32-4EF8-81C1-AE61974C3B84}"/>
                </a:ext>
              </a:extLst>
            </p:cNvPr>
            <p:cNvSpPr>
              <a:spLocks noChangeAspect="1"/>
            </p:cNvSpPr>
            <p:nvPr/>
          </p:nvSpPr>
          <p:spPr>
            <a:xfrm>
              <a:off x="6752828" y="5499312"/>
              <a:ext cx="151217" cy="151217"/>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10" name="Oval 9">
              <a:extLst>
                <a:ext uri="{FF2B5EF4-FFF2-40B4-BE49-F238E27FC236}">
                  <a16:creationId xmlns:a16="http://schemas.microsoft.com/office/drawing/2014/main" id="{41504A6E-C77A-46FE-928B-ACE59B9E3E05}"/>
                </a:ext>
              </a:extLst>
            </p:cNvPr>
            <p:cNvSpPr>
              <a:spLocks noChangeAspect="1"/>
            </p:cNvSpPr>
            <p:nvPr/>
          </p:nvSpPr>
          <p:spPr>
            <a:xfrm>
              <a:off x="6752828" y="6039372"/>
              <a:ext cx="151217" cy="151217"/>
            </a:xfrm>
            <a:prstGeom prst="ellipse">
              <a:avLst/>
            </a:prstGeom>
            <a:solidFill>
              <a:srgbClr val="00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cs typeface="Arial" panose="020B0604020202020204" pitchFamily="34" charset="0"/>
              </a:endParaRPr>
            </a:p>
          </p:txBody>
        </p:sp>
        <p:sp>
          <p:nvSpPr>
            <p:cNvPr id="11" name="TextBox 10">
              <a:extLst>
                <a:ext uri="{FF2B5EF4-FFF2-40B4-BE49-F238E27FC236}">
                  <a16:creationId xmlns:a16="http://schemas.microsoft.com/office/drawing/2014/main" id="{9B454B3F-443F-4E6B-B336-79DC1EA2B85E}"/>
                </a:ext>
              </a:extLst>
            </p:cNvPr>
            <p:cNvSpPr txBox="1"/>
            <p:nvPr/>
          </p:nvSpPr>
          <p:spPr>
            <a:xfrm>
              <a:off x="6914995" y="5285907"/>
              <a:ext cx="1944216" cy="966868"/>
            </a:xfrm>
            <a:prstGeom prst="rect">
              <a:avLst/>
            </a:prstGeom>
            <a:noFill/>
          </p:spPr>
          <p:txBody>
            <a:bodyPr wrap="square" rtlCol="0">
              <a:spAutoFit/>
            </a:bodyPr>
            <a:lstStyle/>
            <a:p>
              <a:pPr>
                <a:lnSpc>
                  <a:spcPts val="1400"/>
                </a:lnSpc>
                <a:spcBef>
                  <a:spcPts val="400"/>
                </a:spcBef>
              </a:pPr>
              <a:r>
                <a:rPr lang="en-GB" sz="1200" i="1" dirty="0">
                  <a:cs typeface="Arial" panose="020B0604020202020204" pitchFamily="34" charset="0"/>
                </a:rPr>
                <a:t>                   Warm to cool</a:t>
              </a:r>
            </a:p>
            <a:p>
              <a:pPr>
                <a:lnSpc>
                  <a:spcPts val="1400"/>
                </a:lnSpc>
                <a:spcBef>
                  <a:spcPts val="400"/>
                </a:spcBef>
              </a:pPr>
              <a:r>
                <a:rPr lang="en-GB" sz="1400" dirty="0">
                  <a:cs typeface="Arial" panose="020B0604020202020204" pitchFamily="34" charset="0"/>
                </a:rPr>
                <a:t>Warm	    0 – 3.9</a:t>
              </a:r>
            </a:p>
            <a:p>
              <a:pPr>
                <a:lnSpc>
                  <a:spcPts val="1400"/>
                </a:lnSpc>
                <a:spcBef>
                  <a:spcPts val="400"/>
                </a:spcBef>
              </a:pPr>
              <a:r>
                <a:rPr lang="en-GB" sz="1400" dirty="0">
                  <a:cs typeface="Arial" panose="020B0604020202020204" pitchFamily="34" charset="0"/>
                </a:rPr>
                <a:t>Intermediate   4 – 5.9</a:t>
              </a:r>
            </a:p>
            <a:p>
              <a:pPr>
                <a:lnSpc>
                  <a:spcPts val="1400"/>
                </a:lnSpc>
                <a:spcBef>
                  <a:spcPts val="400"/>
                </a:spcBef>
              </a:pPr>
              <a:r>
                <a:rPr lang="en-GB" sz="1400" dirty="0">
                  <a:cs typeface="Arial" panose="020B0604020202020204" pitchFamily="34" charset="0"/>
                </a:rPr>
                <a:t>Cool                   6 – 10</a:t>
              </a:r>
              <a:endParaRPr lang="en-US" sz="1400" dirty="0">
                <a:cs typeface="Arial" panose="020B0604020202020204" pitchFamily="34" charset="0"/>
              </a:endParaRPr>
            </a:p>
          </p:txBody>
        </p:sp>
      </p:grpSp>
    </p:spTree>
    <p:extLst>
      <p:ext uri="{BB962C8B-B14F-4D97-AF65-F5344CB8AC3E}">
        <p14:creationId xmlns:p14="http://schemas.microsoft.com/office/powerpoint/2010/main" val="62262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33</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t>Example eco materials</a:t>
            </a:r>
            <a:endParaRPr lang="en-US" dirty="0"/>
          </a:p>
        </p:txBody>
      </p:sp>
      <p:pic>
        <p:nvPicPr>
          <p:cNvPr id="4" name="Picture 3">
            <a:extLst>
              <a:ext uri="{FF2B5EF4-FFF2-40B4-BE49-F238E27FC236}">
                <a16:creationId xmlns:a16="http://schemas.microsoft.com/office/drawing/2014/main" id="{A2F9B336-2220-410D-931F-F55C2301F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909000"/>
            <a:ext cx="7904717"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2E06B1E0-A857-4AB0-ABFB-4818E09C3C3C}"/>
              </a:ext>
            </a:extLst>
          </p:cNvPr>
          <p:cNvGrpSpPr/>
          <p:nvPr/>
        </p:nvGrpSpPr>
        <p:grpSpPr>
          <a:xfrm>
            <a:off x="1974843" y="901389"/>
            <a:ext cx="8363001" cy="5040000"/>
            <a:chOff x="769804" y="1314450"/>
            <a:chExt cx="8174056" cy="5040000"/>
          </a:xfrm>
        </p:grpSpPr>
        <p:pic>
          <p:nvPicPr>
            <p:cNvPr id="6" name="Picture 2">
              <a:extLst>
                <a:ext uri="{FF2B5EF4-FFF2-40B4-BE49-F238E27FC236}">
                  <a16:creationId xmlns:a16="http://schemas.microsoft.com/office/drawing/2014/main" id="{E1B1E660-7FA2-44B9-8992-118FFECCF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804" y="1314450"/>
              <a:ext cx="7782614"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307A55D-DE24-4D2C-95AE-C550507BE8FF}"/>
                </a:ext>
              </a:extLst>
            </p:cNvPr>
            <p:cNvSpPr/>
            <p:nvPr/>
          </p:nvSpPr>
          <p:spPr>
            <a:xfrm>
              <a:off x="6704411" y="5136193"/>
              <a:ext cx="2232248" cy="1152127"/>
            </a:xfrm>
            <a:prstGeom prst="rect">
              <a:avLst/>
            </a:prstGeom>
            <a:solidFill>
              <a:schemeClr val="bg1"/>
            </a:soli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8E7BA7F-F920-4900-816F-1B4D6279DECE}"/>
                </a:ext>
              </a:extLst>
            </p:cNvPr>
            <p:cNvSpPr txBox="1"/>
            <p:nvPr/>
          </p:nvSpPr>
          <p:spPr>
            <a:xfrm>
              <a:off x="6999644" y="5168517"/>
              <a:ext cx="1944216" cy="966868"/>
            </a:xfrm>
            <a:prstGeom prst="rect">
              <a:avLst/>
            </a:prstGeom>
            <a:noFill/>
            <a:ln>
              <a:noFill/>
            </a:ln>
          </p:spPr>
          <p:txBody>
            <a:bodyPr wrap="square" rtlCol="0">
              <a:spAutoFit/>
            </a:bodyPr>
            <a:lstStyle/>
            <a:p>
              <a:pPr>
                <a:lnSpc>
                  <a:spcPts val="1400"/>
                </a:lnSpc>
                <a:spcBef>
                  <a:spcPts val="400"/>
                </a:spcBef>
              </a:pPr>
              <a:r>
                <a:rPr lang="en-GB" sz="1200" i="1" dirty="0">
                  <a:cs typeface="Arial" panose="020B0604020202020204" pitchFamily="34" charset="0"/>
                </a:rPr>
                <a:t>              CO2 footprint</a:t>
              </a:r>
            </a:p>
            <a:p>
              <a:pPr>
                <a:lnSpc>
                  <a:spcPts val="1400"/>
                </a:lnSpc>
                <a:spcBef>
                  <a:spcPts val="400"/>
                </a:spcBef>
              </a:pPr>
              <a:r>
                <a:rPr lang="en-GB" sz="1400" dirty="0">
                  <a:cs typeface="Arial" panose="020B0604020202020204" pitchFamily="34" charset="0"/>
                </a:rPr>
                <a:t>High         &lt; 1.9  kg/kg</a:t>
              </a:r>
            </a:p>
            <a:p>
              <a:pPr>
                <a:lnSpc>
                  <a:spcPts val="1400"/>
                </a:lnSpc>
                <a:spcBef>
                  <a:spcPts val="400"/>
                </a:spcBef>
              </a:pPr>
              <a:r>
                <a:rPr lang="en-GB" sz="1400" dirty="0">
                  <a:cs typeface="Arial" panose="020B0604020202020204" pitchFamily="34" charset="0"/>
                </a:rPr>
                <a:t>Medium   2 – 9.9 kg/kg</a:t>
              </a:r>
            </a:p>
            <a:p>
              <a:pPr>
                <a:lnSpc>
                  <a:spcPts val="1400"/>
                </a:lnSpc>
                <a:spcBef>
                  <a:spcPts val="400"/>
                </a:spcBef>
              </a:pPr>
              <a:r>
                <a:rPr lang="en-GB" sz="1400" dirty="0">
                  <a:cs typeface="Arial" panose="020B0604020202020204" pitchFamily="34" charset="0"/>
                </a:rPr>
                <a:t>Low          &gt; 10 kg/kg</a:t>
              </a:r>
              <a:endParaRPr lang="en-US" sz="1400" dirty="0">
                <a:cs typeface="Arial" panose="020B0604020202020204" pitchFamily="34" charset="0"/>
              </a:endParaRPr>
            </a:p>
          </p:txBody>
        </p:sp>
        <p:sp>
          <p:nvSpPr>
            <p:cNvPr id="9" name="Oval 8">
              <a:extLst>
                <a:ext uri="{FF2B5EF4-FFF2-40B4-BE49-F238E27FC236}">
                  <a16:creationId xmlns:a16="http://schemas.microsoft.com/office/drawing/2014/main" id="{B2097BD2-A387-47A9-A7A0-5710F602D754}"/>
                </a:ext>
              </a:extLst>
            </p:cNvPr>
            <p:cNvSpPr>
              <a:spLocks noChangeAspect="1"/>
            </p:cNvSpPr>
            <p:nvPr/>
          </p:nvSpPr>
          <p:spPr>
            <a:xfrm>
              <a:off x="6848427" y="5674060"/>
              <a:ext cx="151217" cy="151217"/>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43860D06-986C-4E4B-A003-F15BCDE8936F}"/>
                </a:ext>
              </a:extLst>
            </p:cNvPr>
            <p:cNvSpPr>
              <a:spLocks noChangeAspect="1"/>
            </p:cNvSpPr>
            <p:nvPr/>
          </p:nvSpPr>
          <p:spPr>
            <a:xfrm>
              <a:off x="6848427" y="5404030"/>
              <a:ext cx="151217" cy="151217"/>
            </a:xfrm>
            <a:prstGeom prst="ellipse">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0EBEE530-267A-4757-B5ED-8376B3B8F34B}"/>
                </a:ext>
              </a:extLst>
            </p:cNvPr>
            <p:cNvSpPr>
              <a:spLocks noChangeAspect="1"/>
            </p:cNvSpPr>
            <p:nvPr/>
          </p:nvSpPr>
          <p:spPr>
            <a:xfrm>
              <a:off x="6848427" y="5944090"/>
              <a:ext cx="151217" cy="151217"/>
            </a:xfrm>
            <a:prstGeom prst="ellipse">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2298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34</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US" dirty="0">
                <a:latin typeface="+mn-lt"/>
              </a:rPr>
              <a:t>Summary</a:t>
            </a:r>
          </a:p>
        </p:txBody>
      </p:sp>
      <p:sp>
        <p:nvSpPr>
          <p:cNvPr id="26" name="Rectangle 25">
            <a:extLst>
              <a:ext uri="{FF2B5EF4-FFF2-40B4-BE49-F238E27FC236}">
                <a16:creationId xmlns:a16="http://schemas.microsoft.com/office/drawing/2014/main" id="{CF4D4DAF-CF5C-47B1-92C0-1722673F6857}"/>
              </a:ext>
            </a:extLst>
          </p:cNvPr>
          <p:cNvSpPr/>
          <p:nvPr/>
        </p:nvSpPr>
        <p:spPr>
          <a:xfrm>
            <a:off x="2063552" y="4509120"/>
            <a:ext cx="6641567" cy="584775"/>
          </a:xfrm>
          <a:prstGeom prst="rect">
            <a:avLst/>
          </a:prstGeom>
        </p:spPr>
        <p:txBody>
          <a:bodyPr wrap="square">
            <a:spAutoFit/>
          </a:bodyPr>
          <a:lstStyle/>
          <a:p>
            <a:pPr eaLnBrk="0" fontAlgn="base" hangingPunct="0">
              <a:spcBef>
                <a:spcPct val="20000"/>
              </a:spcBef>
              <a:spcAft>
                <a:spcPct val="20000"/>
              </a:spcAft>
              <a:buClr>
                <a:prstClr val="white">
                  <a:lumMod val="75000"/>
                </a:prstClr>
              </a:buClr>
              <a:buSzPct val="80000"/>
              <a:buFont typeface="Wingdings" pitchFamily="2" charset="2"/>
              <a:buNone/>
            </a:pPr>
            <a:r>
              <a:rPr lang="en-GB" sz="1600" dirty="0">
                <a:solidFill>
                  <a:srgbClr val="0C0C0C"/>
                </a:solidFill>
                <a:cs typeface="Arial" panose="020B0604020202020204" pitchFamily="34" charset="0"/>
              </a:rPr>
              <a:t>Highlights the interaction between products, materials and processes and  their role in creating style, product character, performance etc.</a:t>
            </a:r>
          </a:p>
        </p:txBody>
      </p:sp>
      <p:sp>
        <p:nvSpPr>
          <p:cNvPr id="27" name="Rectangle 26">
            <a:extLst>
              <a:ext uri="{FF2B5EF4-FFF2-40B4-BE49-F238E27FC236}">
                <a16:creationId xmlns:a16="http://schemas.microsoft.com/office/drawing/2014/main" id="{23233C1F-9EFD-4872-9415-F7FD13409C78}"/>
              </a:ext>
            </a:extLst>
          </p:cNvPr>
          <p:cNvSpPr/>
          <p:nvPr/>
        </p:nvSpPr>
        <p:spPr>
          <a:xfrm>
            <a:off x="2063551" y="5191523"/>
            <a:ext cx="6228692" cy="584775"/>
          </a:xfrm>
          <a:prstGeom prst="rect">
            <a:avLst/>
          </a:prstGeom>
        </p:spPr>
        <p:txBody>
          <a:bodyPr wrap="square">
            <a:spAutoFit/>
          </a:bodyPr>
          <a:lstStyle/>
          <a:p>
            <a:pPr eaLnBrk="0" fontAlgn="base" hangingPunct="0">
              <a:spcBef>
                <a:spcPct val="20000"/>
              </a:spcBef>
              <a:spcAft>
                <a:spcPct val="20000"/>
              </a:spcAft>
              <a:buClr>
                <a:prstClr val="white">
                  <a:lumMod val="75000"/>
                </a:prstClr>
              </a:buClr>
              <a:buSzPct val="80000"/>
              <a:buFont typeface="Wingdings" pitchFamily="2" charset="2"/>
              <a:buNone/>
            </a:pPr>
            <a:r>
              <a:rPr lang="en-GB" sz="1600" dirty="0">
                <a:solidFill>
                  <a:srgbClr val="0C0C0C"/>
                </a:solidFill>
                <a:cs typeface="Arial" panose="020B0604020202020204" pitchFamily="34" charset="0"/>
              </a:rPr>
              <a:t>Suggests how a deeper understanding of products can enable innovation and inspire greater design.</a:t>
            </a:r>
          </a:p>
        </p:txBody>
      </p:sp>
      <p:cxnSp>
        <p:nvCxnSpPr>
          <p:cNvPr id="28" name="Straight Connector 27">
            <a:extLst>
              <a:ext uri="{FF2B5EF4-FFF2-40B4-BE49-F238E27FC236}">
                <a16:creationId xmlns:a16="http://schemas.microsoft.com/office/drawing/2014/main" id="{1BD643D4-C555-4E0C-9DD7-14440CEEC25B}"/>
              </a:ext>
            </a:extLst>
          </p:cNvPr>
          <p:cNvCxnSpPr>
            <a:stCxn id="29" idx="4"/>
            <a:endCxn id="30" idx="0"/>
          </p:cNvCxnSpPr>
          <p:nvPr/>
        </p:nvCxnSpPr>
        <p:spPr>
          <a:xfrm flipH="1">
            <a:off x="1723969" y="4908092"/>
            <a:ext cx="101843" cy="431137"/>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sp>
        <p:nvSpPr>
          <p:cNvPr id="29" name="Oval 28">
            <a:extLst>
              <a:ext uri="{FF2B5EF4-FFF2-40B4-BE49-F238E27FC236}">
                <a16:creationId xmlns:a16="http://schemas.microsoft.com/office/drawing/2014/main" id="{5453255F-2D6B-4A0C-B635-396C51A898CE}"/>
              </a:ext>
            </a:extLst>
          </p:cNvPr>
          <p:cNvSpPr/>
          <p:nvPr/>
        </p:nvSpPr>
        <p:spPr>
          <a:xfrm flipH="1">
            <a:off x="1681782" y="4620034"/>
            <a:ext cx="288056" cy="288056"/>
          </a:xfrm>
          <a:prstGeom prst="ellipse">
            <a:avLst/>
          </a:prstGeom>
          <a:solidFill>
            <a:sysClr val="window" lastClr="FFFFFF"/>
          </a:solidFill>
          <a:ln w="28575" cap="flat" cmpd="sng" algn="ctr">
            <a:solidFill>
              <a:schemeClr val="accent1"/>
            </a:solidFill>
            <a:prstDash val="solid"/>
          </a:ln>
          <a:effectLst/>
        </p:spPr>
        <p:txBody>
          <a:bodyPr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3200" b="0" i="0" u="none" strike="noStrike" kern="0" cap="none" spc="0" normalizeH="0" baseline="0" noProof="0" dirty="0">
              <a:ln>
                <a:noFill/>
              </a:ln>
              <a:solidFill>
                <a:srgbClr val="0C0C0C">
                  <a:lumMod val="75000"/>
                  <a:lumOff val="25000"/>
                </a:srgbClr>
              </a:solidFill>
              <a:effectLst/>
              <a:uLnTx/>
              <a:uFillTx/>
              <a:ea typeface="+mn-ea"/>
              <a:cs typeface="+mn-cs"/>
            </a:endParaRPr>
          </a:p>
        </p:txBody>
      </p:sp>
      <p:sp>
        <p:nvSpPr>
          <p:cNvPr id="30" name="Oval 29">
            <a:extLst>
              <a:ext uri="{FF2B5EF4-FFF2-40B4-BE49-F238E27FC236}">
                <a16:creationId xmlns:a16="http://schemas.microsoft.com/office/drawing/2014/main" id="{1CEBE4C1-7E29-447D-86DC-7A8FBD5F6407}"/>
              </a:ext>
            </a:extLst>
          </p:cNvPr>
          <p:cNvSpPr/>
          <p:nvPr/>
        </p:nvSpPr>
        <p:spPr>
          <a:xfrm flipH="1">
            <a:off x="1579939" y="5339227"/>
            <a:ext cx="288056" cy="288056"/>
          </a:xfrm>
          <a:prstGeom prst="ellipse">
            <a:avLst/>
          </a:prstGeom>
          <a:solidFill>
            <a:sysClr val="window" lastClr="FFFFFF"/>
          </a:solidFill>
          <a:ln w="28575" cap="flat" cmpd="sng" algn="ctr">
            <a:solidFill>
              <a:schemeClr val="accent1"/>
            </a:solidFill>
            <a:prstDash val="solid"/>
          </a:ln>
          <a:effectLst/>
        </p:spPr>
        <p:txBody>
          <a:bodyPr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3200" b="0" i="0" u="none" strike="noStrike" kern="0" cap="none" spc="0" normalizeH="0" baseline="0" noProof="0" dirty="0">
              <a:ln>
                <a:noFill/>
              </a:ln>
              <a:solidFill>
                <a:srgbClr val="0C0C0C">
                  <a:lumMod val="75000"/>
                  <a:lumOff val="25000"/>
                </a:srgbClr>
              </a:solidFill>
              <a:effectLst/>
              <a:uLnTx/>
              <a:uFillTx/>
              <a:ea typeface="+mn-ea"/>
              <a:cs typeface="+mn-cs"/>
            </a:endParaRPr>
          </a:p>
        </p:txBody>
      </p:sp>
      <p:sp>
        <p:nvSpPr>
          <p:cNvPr id="31" name="Rectangle 30">
            <a:extLst>
              <a:ext uri="{FF2B5EF4-FFF2-40B4-BE49-F238E27FC236}">
                <a16:creationId xmlns:a16="http://schemas.microsoft.com/office/drawing/2014/main" id="{D400031A-3910-4E68-A03D-01B4C6CFF595}"/>
              </a:ext>
            </a:extLst>
          </p:cNvPr>
          <p:cNvSpPr/>
          <p:nvPr/>
        </p:nvSpPr>
        <p:spPr>
          <a:xfrm>
            <a:off x="2077826" y="3861048"/>
            <a:ext cx="6228692" cy="584775"/>
          </a:xfrm>
          <a:prstGeom prst="rect">
            <a:avLst/>
          </a:prstGeom>
        </p:spPr>
        <p:txBody>
          <a:bodyPr wrap="square">
            <a:spAutoFit/>
          </a:bodyPr>
          <a:lstStyle/>
          <a:p>
            <a:pPr eaLnBrk="0" fontAlgn="base" hangingPunct="0">
              <a:spcBef>
                <a:spcPct val="20000"/>
              </a:spcBef>
              <a:spcAft>
                <a:spcPct val="20000"/>
              </a:spcAft>
              <a:buClr>
                <a:prstClr val="white">
                  <a:lumMod val="75000"/>
                </a:prstClr>
              </a:buClr>
              <a:buSzPct val="80000"/>
              <a:buFont typeface="Wingdings" pitchFamily="2" charset="2"/>
              <a:buNone/>
            </a:pPr>
            <a:r>
              <a:rPr lang="en-GB" sz="1600" dirty="0">
                <a:solidFill>
                  <a:srgbClr val="0C0C0C"/>
                </a:solidFill>
                <a:cs typeface="Arial" panose="020B0604020202020204" pitchFamily="34" charset="0"/>
              </a:rPr>
              <a:t>The Design resources open a window on the role of material properties and manufacturing processes in product design.</a:t>
            </a:r>
          </a:p>
        </p:txBody>
      </p:sp>
      <p:cxnSp>
        <p:nvCxnSpPr>
          <p:cNvPr id="32" name="Straight Connector 31">
            <a:extLst>
              <a:ext uri="{FF2B5EF4-FFF2-40B4-BE49-F238E27FC236}">
                <a16:creationId xmlns:a16="http://schemas.microsoft.com/office/drawing/2014/main" id="{0925E622-B146-4E06-9310-F3B6DBF206E8}"/>
              </a:ext>
            </a:extLst>
          </p:cNvPr>
          <p:cNvCxnSpPr>
            <a:stCxn id="33" idx="4"/>
          </p:cNvCxnSpPr>
          <p:nvPr/>
        </p:nvCxnSpPr>
        <p:spPr>
          <a:xfrm>
            <a:off x="1711081" y="4182316"/>
            <a:ext cx="102753" cy="436939"/>
          </a:xfrm>
          <a:prstGeom prst="line">
            <a:avLst/>
          </a:prstGeom>
          <a:noFill/>
          <a:ln w="12700" cap="flat" cmpd="sng" algn="ctr">
            <a:solidFill>
              <a:sysClr val="window" lastClr="FFFFFF">
                <a:lumMod val="50000"/>
              </a:sysClr>
            </a:solidFill>
            <a:prstDash val="solid"/>
          </a:ln>
          <a:effectLst>
            <a:outerShdw blurRad="40000" dist="20000" dir="5400000" rotWithShape="0">
              <a:srgbClr val="000000">
                <a:alpha val="38000"/>
              </a:srgbClr>
            </a:outerShdw>
          </a:effectLst>
        </p:spPr>
      </p:cxnSp>
      <p:sp>
        <p:nvSpPr>
          <p:cNvPr id="33" name="Oval 32">
            <a:extLst>
              <a:ext uri="{FF2B5EF4-FFF2-40B4-BE49-F238E27FC236}">
                <a16:creationId xmlns:a16="http://schemas.microsoft.com/office/drawing/2014/main" id="{7CD72798-4818-46F6-BA8C-267CF1CD9077}"/>
              </a:ext>
            </a:extLst>
          </p:cNvPr>
          <p:cNvSpPr/>
          <p:nvPr/>
        </p:nvSpPr>
        <p:spPr>
          <a:xfrm flipH="1">
            <a:off x="1567051" y="3894258"/>
            <a:ext cx="288056" cy="288056"/>
          </a:xfrm>
          <a:prstGeom prst="ellipse">
            <a:avLst/>
          </a:prstGeom>
          <a:solidFill>
            <a:sysClr val="window" lastClr="FFFFFF"/>
          </a:solidFill>
          <a:ln w="28575" cap="flat" cmpd="sng" algn="ctr">
            <a:solidFill>
              <a:schemeClr val="accent1"/>
            </a:solidFill>
            <a:prstDash val="solid"/>
          </a:ln>
          <a:effectLst/>
        </p:spPr>
        <p:txBody>
          <a:bodyPr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3200" b="0" i="0" u="none" strike="noStrike" kern="0" cap="none" spc="0" normalizeH="0" baseline="0" noProof="0" dirty="0">
              <a:ln>
                <a:noFill/>
              </a:ln>
              <a:solidFill>
                <a:srgbClr val="0C0C0C">
                  <a:lumMod val="75000"/>
                  <a:lumOff val="25000"/>
                </a:srgbClr>
              </a:solidFill>
              <a:effectLst/>
              <a:uLnTx/>
              <a:uFillTx/>
              <a:ea typeface="+mn-ea"/>
              <a:cs typeface="+mn-cs"/>
            </a:endParaRPr>
          </a:p>
        </p:txBody>
      </p:sp>
      <p:grpSp>
        <p:nvGrpSpPr>
          <p:cNvPr id="62" name="Group 61">
            <a:extLst>
              <a:ext uri="{FF2B5EF4-FFF2-40B4-BE49-F238E27FC236}">
                <a16:creationId xmlns:a16="http://schemas.microsoft.com/office/drawing/2014/main" id="{5B6E5FAA-5643-47AE-86E3-0F61B90D0D44}"/>
              </a:ext>
            </a:extLst>
          </p:cNvPr>
          <p:cNvGrpSpPr/>
          <p:nvPr/>
        </p:nvGrpSpPr>
        <p:grpSpPr>
          <a:xfrm>
            <a:off x="6675029" y="980199"/>
            <a:ext cx="3861895" cy="3596744"/>
            <a:chOff x="2169937" y="1589073"/>
            <a:chExt cx="4812770" cy="4482333"/>
          </a:xfrm>
        </p:grpSpPr>
        <p:cxnSp>
          <p:nvCxnSpPr>
            <p:cNvPr id="63" name="Straight Connector 62">
              <a:extLst>
                <a:ext uri="{FF2B5EF4-FFF2-40B4-BE49-F238E27FC236}">
                  <a16:creationId xmlns:a16="http://schemas.microsoft.com/office/drawing/2014/main" id="{579CC21B-B604-4F48-818F-2BB0915AC343}"/>
                </a:ext>
              </a:extLst>
            </p:cNvPr>
            <p:cNvCxnSpPr>
              <a:cxnSpLocks/>
            </p:cNvCxnSpPr>
            <p:nvPr/>
          </p:nvCxnSpPr>
          <p:spPr>
            <a:xfrm>
              <a:off x="4041477" y="2870680"/>
              <a:ext cx="221937" cy="363170"/>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cxnSp>
          <p:nvCxnSpPr>
            <p:cNvPr id="64" name="Straight Connector 63">
              <a:extLst>
                <a:ext uri="{FF2B5EF4-FFF2-40B4-BE49-F238E27FC236}">
                  <a16:creationId xmlns:a16="http://schemas.microsoft.com/office/drawing/2014/main" id="{75F9E45F-9458-4D94-9DE2-8C29927F5D83}"/>
                </a:ext>
              </a:extLst>
            </p:cNvPr>
            <p:cNvCxnSpPr>
              <a:cxnSpLocks/>
            </p:cNvCxnSpPr>
            <p:nvPr/>
          </p:nvCxnSpPr>
          <p:spPr>
            <a:xfrm flipH="1">
              <a:off x="4865658" y="2870680"/>
              <a:ext cx="191352" cy="336268"/>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cxnSp>
          <p:nvCxnSpPr>
            <p:cNvPr id="65" name="Straight Connector 64">
              <a:extLst>
                <a:ext uri="{FF2B5EF4-FFF2-40B4-BE49-F238E27FC236}">
                  <a16:creationId xmlns:a16="http://schemas.microsoft.com/office/drawing/2014/main" id="{E94BB018-23E1-4C16-AF5B-B5EA1B56AB19}"/>
                </a:ext>
              </a:extLst>
            </p:cNvPr>
            <p:cNvCxnSpPr>
              <a:cxnSpLocks/>
            </p:cNvCxnSpPr>
            <p:nvPr/>
          </p:nvCxnSpPr>
          <p:spPr>
            <a:xfrm>
              <a:off x="5756449" y="2886669"/>
              <a:ext cx="195034" cy="327004"/>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66" name="Oval 65">
              <a:extLst>
                <a:ext uri="{FF2B5EF4-FFF2-40B4-BE49-F238E27FC236}">
                  <a16:creationId xmlns:a16="http://schemas.microsoft.com/office/drawing/2014/main" id="{A2B81140-2E47-49A6-AA9F-789B222DEB06}"/>
                </a:ext>
              </a:extLst>
            </p:cNvPr>
            <p:cNvSpPr/>
            <p:nvPr/>
          </p:nvSpPr>
          <p:spPr>
            <a:xfrm>
              <a:off x="2997098" y="1589073"/>
              <a:ext cx="1380587" cy="1380587"/>
            </a:xfrm>
            <a:prstGeom prst="ellipse">
              <a:avLst/>
            </a:prstGeom>
            <a:solidFill>
              <a:sysClr val="window" lastClr="FFFFFF"/>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a:ln>
                    <a:noFill/>
                  </a:ln>
                  <a:solidFill>
                    <a:schemeClr val="accent2">
                      <a:lumMod val="25000"/>
                    </a:schemeClr>
                  </a:solidFill>
                  <a:effectLst/>
                  <a:uLnTx/>
                  <a:uFillTx/>
                  <a:ea typeface="+mn-ea"/>
                  <a:cs typeface="+mn-cs"/>
                </a:rPr>
                <a:t>Designers</a:t>
              </a:r>
            </a:p>
          </p:txBody>
        </p:sp>
        <p:sp>
          <p:nvSpPr>
            <p:cNvPr id="67" name="Oval 66">
              <a:extLst>
                <a:ext uri="{FF2B5EF4-FFF2-40B4-BE49-F238E27FC236}">
                  <a16:creationId xmlns:a16="http://schemas.microsoft.com/office/drawing/2014/main" id="{304F281C-3B6C-44FD-9254-75717DC8620C}"/>
                </a:ext>
              </a:extLst>
            </p:cNvPr>
            <p:cNvSpPr/>
            <p:nvPr/>
          </p:nvSpPr>
          <p:spPr>
            <a:xfrm>
              <a:off x="4744073" y="1589073"/>
              <a:ext cx="1380587" cy="1380587"/>
            </a:xfrm>
            <a:prstGeom prst="ellipse">
              <a:avLst/>
            </a:prstGeom>
            <a:solidFill>
              <a:sysClr val="window" lastClr="FFFFFF"/>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a:ln>
                    <a:noFill/>
                  </a:ln>
                  <a:solidFill>
                    <a:schemeClr val="accent2">
                      <a:lumMod val="25000"/>
                    </a:schemeClr>
                  </a:solidFill>
                  <a:effectLst/>
                  <a:uLnTx/>
                  <a:uFillTx/>
                  <a:ea typeface="+mn-ea"/>
                  <a:cs typeface="+mn-cs"/>
                </a:rPr>
                <a:t>Processes</a:t>
              </a:r>
            </a:p>
          </p:txBody>
        </p:sp>
        <p:cxnSp>
          <p:nvCxnSpPr>
            <p:cNvPr id="68" name="Straight Connector 67">
              <a:extLst>
                <a:ext uri="{FF2B5EF4-FFF2-40B4-BE49-F238E27FC236}">
                  <a16:creationId xmlns:a16="http://schemas.microsoft.com/office/drawing/2014/main" id="{210705F2-50F5-4CEF-B3E4-8371F6DD7B99}"/>
                </a:ext>
              </a:extLst>
            </p:cNvPr>
            <p:cNvCxnSpPr>
              <a:cxnSpLocks/>
              <a:stCxn id="69" idx="6"/>
              <a:endCxn id="70" idx="2"/>
            </p:cNvCxnSpPr>
            <p:nvPr/>
          </p:nvCxnSpPr>
          <p:spPr>
            <a:xfrm flipV="1">
              <a:off x="5390019" y="3830240"/>
              <a:ext cx="212100" cy="1"/>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69" name="Oval 68">
              <a:extLst>
                <a:ext uri="{FF2B5EF4-FFF2-40B4-BE49-F238E27FC236}">
                  <a16:creationId xmlns:a16="http://schemas.microsoft.com/office/drawing/2014/main" id="{8B35A652-D675-4E78-A327-6D8D3FEF8E9E}"/>
                </a:ext>
              </a:extLst>
            </p:cNvPr>
            <p:cNvSpPr/>
            <p:nvPr/>
          </p:nvSpPr>
          <p:spPr>
            <a:xfrm>
              <a:off x="3762626" y="3016544"/>
              <a:ext cx="1627394" cy="1627393"/>
            </a:xfrm>
            <a:prstGeom prst="ellipse">
              <a:avLst/>
            </a:prstGeom>
            <a:solidFill>
              <a:schemeClr val="accent1">
                <a:lumMod val="75000"/>
              </a:schemeClr>
            </a:solidFill>
            <a:ln w="25400" cap="flat" cmpd="sng" algn="ctr">
              <a:no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0" i="0" u="none" strike="noStrike" kern="0" cap="none" spc="0" normalizeH="0" baseline="0" noProof="0" dirty="0">
                  <a:ln>
                    <a:noFill/>
                  </a:ln>
                  <a:solidFill>
                    <a:prstClr val="white"/>
                  </a:solidFill>
                  <a:effectLst/>
                  <a:uLnTx/>
                  <a:uFillTx/>
                  <a:ea typeface="+mn-ea"/>
                  <a:cs typeface="+mn-cs"/>
                </a:rPr>
                <a:t>PRODUCTS</a:t>
              </a:r>
            </a:p>
          </p:txBody>
        </p:sp>
        <p:sp>
          <p:nvSpPr>
            <p:cNvPr id="70" name="Oval 69">
              <a:extLst>
                <a:ext uri="{FF2B5EF4-FFF2-40B4-BE49-F238E27FC236}">
                  <a16:creationId xmlns:a16="http://schemas.microsoft.com/office/drawing/2014/main" id="{59DF8993-88E7-422F-BF46-574CEEC7A16B}"/>
                </a:ext>
              </a:extLst>
            </p:cNvPr>
            <p:cNvSpPr/>
            <p:nvPr/>
          </p:nvSpPr>
          <p:spPr>
            <a:xfrm>
              <a:off x="5602120" y="3139946"/>
              <a:ext cx="1380587" cy="1380587"/>
            </a:xfrm>
            <a:prstGeom prst="ellipse">
              <a:avLst/>
            </a:prstGeom>
            <a:solidFill>
              <a:sysClr val="window" lastClr="FFFFFF"/>
            </a:solidFill>
            <a:ln w="28575" cap="flat" cmpd="sng" algn="ctr">
              <a:solidFill>
                <a:schemeClr val="accent2">
                  <a:lumMod val="75000"/>
                </a:schemeClr>
              </a:solidFill>
              <a:prstDash val="soli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a:ln>
                    <a:noFill/>
                  </a:ln>
                  <a:solidFill>
                    <a:schemeClr val="accent2">
                      <a:lumMod val="25000"/>
                    </a:schemeClr>
                  </a:solidFill>
                  <a:effectLst/>
                  <a:uLnTx/>
                  <a:uFillTx/>
                  <a:ea typeface="+mn-ea"/>
                  <a:cs typeface="+mn-cs"/>
                </a:rPr>
                <a:t>MATERIALS</a:t>
              </a:r>
            </a:p>
          </p:txBody>
        </p:sp>
        <p:cxnSp>
          <p:nvCxnSpPr>
            <p:cNvPr id="71" name="Straight Connector 70">
              <a:extLst>
                <a:ext uri="{FF2B5EF4-FFF2-40B4-BE49-F238E27FC236}">
                  <a16:creationId xmlns:a16="http://schemas.microsoft.com/office/drawing/2014/main" id="{C532A7A4-5C34-45C6-90B6-C7C1CE0A2121}"/>
                </a:ext>
              </a:extLst>
            </p:cNvPr>
            <p:cNvCxnSpPr>
              <a:cxnSpLocks/>
              <a:stCxn id="72" idx="6"/>
              <a:endCxn id="69" idx="2"/>
            </p:cNvCxnSpPr>
            <p:nvPr/>
          </p:nvCxnSpPr>
          <p:spPr>
            <a:xfrm>
              <a:off x="3550524" y="3830241"/>
              <a:ext cx="212101" cy="0"/>
            </a:xfrm>
            <a:prstGeom prst="line">
              <a:avLst/>
            </a:prstGeom>
            <a:no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72" name="Oval 71">
              <a:extLst>
                <a:ext uri="{FF2B5EF4-FFF2-40B4-BE49-F238E27FC236}">
                  <a16:creationId xmlns:a16="http://schemas.microsoft.com/office/drawing/2014/main" id="{509FE6D3-9F18-4CDE-B852-8464593423BD}"/>
                </a:ext>
              </a:extLst>
            </p:cNvPr>
            <p:cNvSpPr/>
            <p:nvPr/>
          </p:nvSpPr>
          <p:spPr>
            <a:xfrm>
              <a:off x="2169937" y="3139947"/>
              <a:ext cx="1380587" cy="1380587"/>
            </a:xfrm>
            <a:prstGeom prst="ellipse">
              <a:avLst/>
            </a:prstGeom>
            <a:solidFill>
              <a:schemeClr val="accent1"/>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a:ln>
                    <a:noFill/>
                  </a:ln>
                  <a:solidFill>
                    <a:schemeClr val="accent2">
                      <a:lumMod val="25000"/>
                    </a:schemeClr>
                  </a:solidFill>
                  <a:effectLst/>
                  <a:uLnTx/>
                  <a:uFillTx/>
                  <a:ea typeface="+mn-ea"/>
                  <a:cs typeface="+mn-cs"/>
                </a:rPr>
                <a:t>Manufacturer</a:t>
              </a:r>
            </a:p>
          </p:txBody>
        </p:sp>
        <p:grpSp>
          <p:nvGrpSpPr>
            <p:cNvPr id="73" name="Group 72">
              <a:extLst>
                <a:ext uri="{FF2B5EF4-FFF2-40B4-BE49-F238E27FC236}">
                  <a16:creationId xmlns:a16="http://schemas.microsoft.com/office/drawing/2014/main" id="{163FF217-DCD5-4107-BC35-79E5AE38402C}"/>
                </a:ext>
              </a:extLst>
            </p:cNvPr>
            <p:cNvGrpSpPr/>
            <p:nvPr/>
          </p:nvGrpSpPr>
          <p:grpSpPr>
            <a:xfrm>
              <a:off x="4805775" y="4464592"/>
              <a:ext cx="1380587" cy="1606814"/>
              <a:chOff x="4805775" y="4464592"/>
              <a:chExt cx="1380587" cy="1606814"/>
            </a:xfrm>
            <a:solidFill>
              <a:srgbClr val="0476BD">
                <a:lumMod val="20000"/>
                <a:lumOff val="80000"/>
              </a:srgbClr>
            </a:solidFill>
          </p:grpSpPr>
          <p:cxnSp>
            <p:nvCxnSpPr>
              <p:cNvPr id="74" name="Straight Connector 73">
                <a:extLst>
                  <a:ext uri="{FF2B5EF4-FFF2-40B4-BE49-F238E27FC236}">
                    <a16:creationId xmlns:a16="http://schemas.microsoft.com/office/drawing/2014/main" id="{CF1523BA-F347-41EC-8CE5-58648485D067}"/>
                  </a:ext>
                </a:extLst>
              </p:cNvPr>
              <p:cNvCxnSpPr>
                <a:cxnSpLocks/>
              </p:cNvCxnSpPr>
              <p:nvPr/>
            </p:nvCxnSpPr>
            <p:spPr>
              <a:xfrm flipH="1">
                <a:off x="5816978" y="4464592"/>
                <a:ext cx="181583" cy="302642"/>
              </a:xfrm>
              <a:prstGeom prst="line">
                <a:avLst/>
              </a:prstGeom>
              <a:grpFill/>
              <a:ln w="57150" cap="flat" cmpd="sng" algn="ctr">
                <a:solidFill>
                  <a:schemeClr val="accent2">
                    <a:lumMod val="75000"/>
                  </a:schemeClr>
                </a:solidFill>
                <a:prstDash val="solid"/>
              </a:ln>
              <a:effectLst>
                <a:outerShdw blurRad="40000" dist="23000" dir="5400000" rotWithShape="0">
                  <a:srgbClr val="000000">
                    <a:alpha val="35000"/>
                  </a:srgbClr>
                </a:outerShdw>
              </a:effectLst>
            </p:spPr>
          </p:cxnSp>
          <p:sp>
            <p:nvSpPr>
              <p:cNvPr id="75" name="Oval 74">
                <a:extLst>
                  <a:ext uri="{FF2B5EF4-FFF2-40B4-BE49-F238E27FC236}">
                    <a16:creationId xmlns:a16="http://schemas.microsoft.com/office/drawing/2014/main" id="{8FA8BB2D-4AC5-42C5-B11E-079B1F8EA8DC}"/>
                  </a:ext>
                </a:extLst>
              </p:cNvPr>
              <p:cNvSpPr/>
              <p:nvPr/>
            </p:nvSpPr>
            <p:spPr>
              <a:xfrm>
                <a:off x="4805775" y="4690819"/>
                <a:ext cx="1380587" cy="1380587"/>
              </a:xfrm>
              <a:prstGeom prst="ellipse">
                <a:avLst/>
              </a:prstGeom>
              <a:solidFill>
                <a:schemeClr val="accent1"/>
              </a:solidFill>
              <a:ln w="28575" cap="flat" cmpd="sng" algn="ctr">
                <a:solidFill>
                  <a:schemeClr val="accent2">
                    <a:lumMod val="75000"/>
                  </a:schemeClr>
                </a:solidFill>
                <a:prstDash val="solid"/>
              </a:ln>
              <a:effectLst/>
            </p:spPr>
            <p:txBody>
              <a:bodyPr wrap="none" lIns="0" tIns="0" rIns="0" bIns="0"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400" b="0" i="0" u="none" strike="noStrike" kern="0" cap="none" spc="0" normalizeH="0" baseline="0" noProof="0" dirty="0">
                    <a:ln>
                      <a:noFill/>
                    </a:ln>
                    <a:solidFill>
                      <a:schemeClr val="accent2">
                        <a:lumMod val="25000"/>
                      </a:schemeClr>
                    </a:solidFill>
                    <a:effectLst/>
                    <a:uLnTx/>
                    <a:uFillTx/>
                    <a:ea typeface="+mn-ea"/>
                    <a:cs typeface="+mn-cs"/>
                  </a:rPr>
                  <a:t>Suppliers</a:t>
                </a:r>
              </a:p>
            </p:txBody>
          </p:sp>
        </p:grpSp>
      </p:grpSp>
    </p:spTree>
    <p:extLst>
      <p:ext uri="{BB962C8B-B14F-4D97-AF65-F5344CB8AC3E}">
        <p14:creationId xmlns:p14="http://schemas.microsoft.com/office/powerpoint/2010/main" val="2670007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35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t>Further resources</a:t>
            </a:r>
            <a:endParaRPr lang="en-US" dirty="0"/>
          </a:p>
        </p:txBody>
      </p:sp>
      <p:grpSp>
        <p:nvGrpSpPr>
          <p:cNvPr id="15" name="Group 14">
            <a:extLst>
              <a:ext uri="{FF2B5EF4-FFF2-40B4-BE49-F238E27FC236}">
                <a16:creationId xmlns:a16="http://schemas.microsoft.com/office/drawing/2014/main" id="{C23764E6-B618-4E9A-8525-D0920683D630}"/>
              </a:ext>
            </a:extLst>
          </p:cNvPr>
          <p:cNvGrpSpPr/>
          <p:nvPr/>
        </p:nvGrpSpPr>
        <p:grpSpPr>
          <a:xfrm>
            <a:off x="4572000" y="3632206"/>
            <a:ext cx="2993366" cy="2300534"/>
            <a:chOff x="5365630" y="1160496"/>
            <a:chExt cx="2993366" cy="2300534"/>
          </a:xfrm>
        </p:grpSpPr>
        <p:pic>
          <p:nvPicPr>
            <p:cNvPr id="16" name="Picture 3">
              <a:extLst>
                <a:ext uri="{FF2B5EF4-FFF2-40B4-BE49-F238E27FC236}">
                  <a16:creationId xmlns:a16="http://schemas.microsoft.com/office/drawing/2014/main" id="{F36D09E7-99F6-4B1B-BDB6-B99C47FF15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5578" y="1160496"/>
              <a:ext cx="2892801" cy="2063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4079174-502A-400C-9979-CD50690B742F}"/>
                </a:ext>
              </a:extLst>
            </p:cNvPr>
            <p:cNvSpPr txBox="1"/>
            <p:nvPr/>
          </p:nvSpPr>
          <p:spPr>
            <a:xfrm>
              <a:off x="5365630" y="3021135"/>
              <a:ext cx="2993366" cy="439895"/>
            </a:xfrm>
            <a:prstGeom prst="rect">
              <a:avLst/>
            </a:prstGeom>
            <a:solidFill>
              <a:srgbClr val="68768A"/>
            </a:solidFill>
          </p:spPr>
          <p:txBody>
            <a:bodyPr wrap="square" rtlCol="0" anchor="ctr">
              <a:noAutofit/>
            </a:bodyPr>
            <a:lstStyle/>
            <a:p>
              <a:pPr algn="ctr"/>
              <a:r>
                <a:rPr lang="en-GB" sz="1600" b="1" dirty="0">
                  <a:solidFill>
                    <a:schemeClr val="bg1"/>
                  </a:solidFill>
                  <a:latin typeface="Arial" panose="020B0604020202020204" pitchFamily="34" charset="0"/>
                  <a:cs typeface="Arial" panose="020B0604020202020204" pitchFamily="34" charset="0"/>
                </a:rPr>
                <a:t>Poster</a:t>
              </a:r>
              <a:r>
                <a:rPr lang="en-GB" sz="1600" b="1" dirty="0">
                  <a:latin typeface="Arial" panose="020B0604020202020204" pitchFamily="34" charset="0"/>
                  <a:cs typeface="Arial" panose="020B0604020202020204" pitchFamily="34" charset="0"/>
                </a:rPr>
                <a:t>                      </a:t>
              </a:r>
            </a:p>
          </p:txBody>
        </p:sp>
      </p:grpSp>
      <p:grpSp>
        <p:nvGrpSpPr>
          <p:cNvPr id="19" name="Group 18">
            <a:extLst>
              <a:ext uri="{FF2B5EF4-FFF2-40B4-BE49-F238E27FC236}">
                <a16:creationId xmlns:a16="http://schemas.microsoft.com/office/drawing/2014/main" id="{77BAE184-FDEC-4C61-83D1-B614008BAB88}"/>
              </a:ext>
            </a:extLst>
          </p:cNvPr>
          <p:cNvGrpSpPr/>
          <p:nvPr/>
        </p:nvGrpSpPr>
        <p:grpSpPr>
          <a:xfrm>
            <a:off x="3333120" y="967041"/>
            <a:ext cx="1654674" cy="2510378"/>
            <a:chOff x="3474390" y="1067622"/>
            <a:chExt cx="1549362" cy="2350605"/>
          </a:xfrm>
        </p:grpSpPr>
        <p:pic>
          <p:nvPicPr>
            <p:cNvPr id="20" name="Picture 19">
              <a:extLst>
                <a:ext uri="{FF2B5EF4-FFF2-40B4-BE49-F238E27FC236}">
                  <a16:creationId xmlns:a16="http://schemas.microsoft.com/office/drawing/2014/main" id="{039ADCE5-6D50-49CE-A3C3-64A7E6AC4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390" y="1067622"/>
              <a:ext cx="1549362" cy="2032983"/>
            </a:xfrm>
            <a:prstGeom prst="rect">
              <a:avLst/>
            </a:prstGeom>
            <a:ln>
              <a:solidFill>
                <a:schemeClr val="bg1">
                  <a:lumMod val="85000"/>
                </a:schemeClr>
              </a:solidFill>
            </a:ln>
          </p:spPr>
        </p:pic>
        <p:sp>
          <p:nvSpPr>
            <p:cNvPr id="21" name="TextBox 20">
              <a:extLst>
                <a:ext uri="{FF2B5EF4-FFF2-40B4-BE49-F238E27FC236}">
                  <a16:creationId xmlns:a16="http://schemas.microsoft.com/office/drawing/2014/main" id="{69B146E0-5986-4428-A7AE-6F73D2B59215}"/>
                </a:ext>
              </a:extLst>
            </p:cNvPr>
            <p:cNvSpPr txBox="1"/>
            <p:nvPr/>
          </p:nvSpPr>
          <p:spPr>
            <a:xfrm>
              <a:off x="3474390" y="3101220"/>
              <a:ext cx="1546497" cy="317007"/>
            </a:xfrm>
            <a:prstGeom prst="rect">
              <a:avLst/>
            </a:prstGeom>
            <a:solidFill>
              <a:srgbClr val="68768A"/>
            </a:solidFill>
          </p:spPr>
          <p:txBody>
            <a:bodyPr wrap="square" rtlCol="0" anchor="ctr">
              <a:spAutoFit/>
            </a:bodyPr>
            <a:lstStyle/>
            <a:p>
              <a:pPr algn="ctr">
                <a:spcBef>
                  <a:spcPts val="0"/>
                </a:spcBef>
                <a:spcAft>
                  <a:spcPts val="0"/>
                </a:spcAft>
              </a:pPr>
              <a:r>
                <a:rPr lang="en-GB" sz="1600" b="1" dirty="0">
                  <a:solidFill>
                    <a:schemeClr val="bg1"/>
                  </a:solidFill>
                  <a:latin typeface="Arial" panose="020B0604020202020204" pitchFamily="34" charset="0"/>
                  <a:cs typeface="Arial" panose="020B0604020202020204" pitchFamily="34" charset="0"/>
                </a:rPr>
                <a:t>Textbook</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94B1A39F-9E78-3C7A-4DD7-DFF0405BA5C7}"/>
              </a:ext>
            </a:extLst>
          </p:cNvPr>
          <p:cNvGrpSpPr/>
          <p:nvPr/>
        </p:nvGrpSpPr>
        <p:grpSpPr>
          <a:xfrm>
            <a:off x="5234647" y="992015"/>
            <a:ext cx="1668074" cy="2505682"/>
            <a:chOff x="4190431" y="1049497"/>
            <a:chExt cx="1668074" cy="2505682"/>
          </a:xfrm>
        </p:grpSpPr>
        <p:sp>
          <p:nvSpPr>
            <p:cNvPr id="8" name="TextBox 7">
              <a:extLst>
                <a:ext uri="{FF2B5EF4-FFF2-40B4-BE49-F238E27FC236}">
                  <a16:creationId xmlns:a16="http://schemas.microsoft.com/office/drawing/2014/main" id="{CCA5CD6D-722C-43D0-9F34-53159B0EF3AC}"/>
                </a:ext>
              </a:extLst>
            </p:cNvPr>
            <p:cNvSpPr txBox="1"/>
            <p:nvPr/>
          </p:nvSpPr>
          <p:spPr>
            <a:xfrm>
              <a:off x="4190431" y="3216625"/>
              <a:ext cx="1668073" cy="338554"/>
            </a:xfrm>
            <a:prstGeom prst="rect">
              <a:avLst/>
            </a:prstGeom>
            <a:solidFill>
              <a:srgbClr val="68768A"/>
            </a:solidFill>
          </p:spPr>
          <p:txBody>
            <a:bodyPr wrap="square" rtlCol="0" anchor="ctr">
              <a:spAutoFit/>
            </a:bodyPr>
            <a:lstStyle>
              <a:defPPr>
                <a:defRPr lang="en-US"/>
              </a:defPPr>
              <a:lvl1pPr algn="ctr">
                <a:spcBef>
                  <a:spcPts val="0"/>
                </a:spcBef>
                <a:spcAft>
                  <a:spcPts val="0"/>
                </a:spcAft>
                <a:defRPr sz="1600" b="1">
                  <a:solidFill>
                    <a:schemeClr val="bg1"/>
                  </a:solidFill>
                  <a:latin typeface="Arial" panose="020B0604020202020204" pitchFamily="34" charset="0"/>
                  <a:cs typeface="Arial" panose="020B0604020202020204" pitchFamily="34" charset="0"/>
                </a:defRPr>
              </a:lvl1pPr>
            </a:lstStyle>
            <a:p>
              <a:r>
                <a:rPr lang="en-GB" dirty="0"/>
                <a:t>White Paper </a:t>
              </a:r>
            </a:p>
          </p:txBody>
        </p:sp>
        <p:pic>
          <p:nvPicPr>
            <p:cNvPr id="24" name="Picture 23">
              <a:extLst>
                <a:ext uri="{FF2B5EF4-FFF2-40B4-BE49-F238E27FC236}">
                  <a16:creationId xmlns:a16="http://schemas.microsoft.com/office/drawing/2014/main" id="{730C1949-89A1-14E3-262C-6C1275663CDD}"/>
                </a:ext>
              </a:extLst>
            </p:cNvPr>
            <p:cNvPicPr>
              <a:picLocks noChangeAspect="1"/>
            </p:cNvPicPr>
            <p:nvPr/>
          </p:nvPicPr>
          <p:blipFill>
            <a:blip r:embed="rId5"/>
            <a:stretch>
              <a:fillRect/>
            </a:stretch>
          </p:blipFill>
          <p:spPr>
            <a:xfrm>
              <a:off x="4190432" y="1049497"/>
              <a:ext cx="1668073" cy="2167128"/>
            </a:xfrm>
            <a:prstGeom prst="rect">
              <a:avLst/>
            </a:prstGeom>
            <a:ln>
              <a:solidFill>
                <a:schemeClr val="tx2"/>
              </a:solidFill>
            </a:ln>
          </p:spPr>
        </p:pic>
      </p:grpSp>
      <p:grpSp>
        <p:nvGrpSpPr>
          <p:cNvPr id="27" name="Group 26">
            <a:extLst>
              <a:ext uri="{FF2B5EF4-FFF2-40B4-BE49-F238E27FC236}">
                <a16:creationId xmlns:a16="http://schemas.microsoft.com/office/drawing/2014/main" id="{FAA1A06A-EF45-BE53-EFCD-8BB6881045E9}"/>
              </a:ext>
            </a:extLst>
          </p:cNvPr>
          <p:cNvGrpSpPr/>
          <p:nvPr/>
        </p:nvGrpSpPr>
        <p:grpSpPr>
          <a:xfrm>
            <a:off x="6983311" y="992015"/>
            <a:ext cx="1665972" cy="2482594"/>
            <a:chOff x="5939095" y="1049497"/>
            <a:chExt cx="1665972" cy="2482594"/>
          </a:xfrm>
        </p:grpSpPr>
        <p:sp>
          <p:nvSpPr>
            <p:cNvPr id="22" name="TextBox 21">
              <a:extLst>
                <a:ext uri="{FF2B5EF4-FFF2-40B4-BE49-F238E27FC236}">
                  <a16:creationId xmlns:a16="http://schemas.microsoft.com/office/drawing/2014/main" id="{8F8482FA-2A1A-4C9E-8D19-F89DABABAB15}"/>
                </a:ext>
              </a:extLst>
            </p:cNvPr>
            <p:cNvSpPr txBox="1"/>
            <p:nvPr/>
          </p:nvSpPr>
          <p:spPr>
            <a:xfrm>
              <a:off x="5939095" y="3193537"/>
              <a:ext cx="1665971" cy="338554"/>
            </a:xfrm>
            <a:prstGeom prst="rect">
              <a:avLst/>
            </a:prstGeom>
            <a:solidFill>
              <a:srgbClr val="68768A">
                <a:alpha val="87000"/>
              </a:srgbClr>
            </a:solidFill>
          </p:spPr>
          <p:txBody>
            <a:bodyPr wrap="square" rtlCol="0" anchor="ctr">
              <a:spAutoFit/>
            </a:bodyPr>
            <a:lstStyle>
              <a:defPPr>
                <a:defRPr lang="en-US"/>
              </a:defPPr>
              <a:lvl1pPr algn="ctr">
                <a:defRPr b="1"/>
              </a:lvl1pPr>
            </a:lstStyle>
            <a:p>
              <a:r>
                <a:rPr lang="en-GB" sz="1600" dirty="0">
                  <a:solidFill>
                    <a:schemeClr val="bg1"/>
                  </a:solidFill>
                  <a:latin typeface="Arial" panose="020B0604020202020204" pitchFamily="34" charset="0"/>
                  <a:cs typeface="Arial" panose="020B0604020202020204" pitchFamily="34" charset="0"/>
                </a:rPr>
                <a:t>Exercises</a:t>
              </a:r>
            </a:p>
          </p:txBody>
        </p:sp>
        <p:pic>
          <p:nvPicPr>
            <p:cNvPr id="26" name="Picture 25">
              <a:extLst>
                <a:ext uri="{FF2B5EF4-FFF2-40B4-BE49-F238E27FC236}">
                  <a16:creationId xmlns:a16="http://schemas.microsoft.com/office/drawing/2014/main" id="{3FFA32F5-9172-A601-EA61-0F4E90DC12C8}"/>
                </a:ext>
              </a:extLst>
            </p:cNvPr>
            <p:cNvPicPr>
              <a:picLocks noChangeAspect="1"/>
            </p:cNvPicPr>
            <p:nvPr/>
          </p:nvPicPr>
          <p:blipFill>
            <a:blip r:embed="rId6"/>
            <a:stretch>
              <a:fillRect/>
            </a:stretch>
          </p:blipFill>
          <p:spPr>
            <a:xfrm>
              <a:off x="5939096" y="1049497"/>
              <a:ext cx="1665971" cy="2167128"/>
            </a:xfrm>
            <a:prstGeom prst="rect">
              <a:avLst/>
            </a:prstGeom>
            <a:ln>
              <a:solidFill>
                <a:schemeClr val="tx2"/>
              </a:solidFill>
            </a:ln>
          </p:spPr>
        </p:pic>
      </p:grpSp>
    </p:spTree>
    <p:extLst>
      <p:ext uri="{BB962C8B-B14F-4D97-AF65-F5344CB8AC3E}">
        <p14:creationId xmlns:p14="http://schemas.microsoft.com/office/powerpoint/2010/main" val="751106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36</a:t>
            </a:fld>
            <a:endParaRPr lang="en-US"/>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lstStyle/>
          <a:p>
            <a:r>
              <a:rPr lang="en-US" dirty="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lstStyle/>
          <a:p>
            <a:pPr marL="0" indent="0">
              <a:buNone/>
            </a:pPr>
            <a:r>
              <a:rPr lang="en-US" dirty="0"/>
              <a:t>Here at Ansys, we rely on your feedback to ensure the educational content we create is up-to-date and fits your teaching needs. </a:t>
            </a:r>
          </a:p>
          <a:p>
            <a:pPr marL="0" indent="0">
              <a:buNone/>
            </a:pPr>
            <a:endParaRPr lang="en-US" dirty="0"/>
          </a:p>
          <a:p>
            <a:pPr marL="0" indent="0">
              <a:buNone/>
            </a:pPr>
            <a:r>
              <a:rPr lang="en-US" dirty="0"/>
              <a:t>Please click the link below to fill out a short survey (~7 minutes) to help us continue to support academics around the world utilizing Ansys tools in the classroom. </a:t>
            </a:r>
          </a:p>
          <a:p>
            <a:pPr marL="0" indent="0">
              <a:buNone/>
            </a:pPr>
            <a:endParaRPr lang="en-US" dirty="0"/>
          </a:p>
          <a:p>
            <a:pPr marL="0" indent="0">
              <a:buNone/>
            </a:pPr>
            <a:endParaRPr lang="en-US" dirty="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2247898" y="4419600"/>
            <a:ext cx="76962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Feedback Survey Link</a:t>
            </a:r>
          </a:p>
        </p:txBody>
      </p:sp>
    </p:spTree>
    <p:extLst>
      <p:ext uri="{BB962C8B-B14F-4D97-AF65-F5344CB8AC3E}">
        <p14:creationId xmlns:p14="http://schemas.microsoft.com/office/powerpoint/2010/main" val="3881190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37</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The design database: products, materials and processes</a:t>
            </a:r>
            <a:endParaRPr lang="en-US" dirty="0">
              <a:latin typeface="+mn-lt"/>
            </a:endParaRPr>
          </a:p>
        </p:txBody>
      </p:sp>
      <p:grpSp>
        <p:nvGrpSpPr>
          <p:cNvPr id="4" name="Group 3">
            <a:extLst>
              <a:ext uri="{FF2B5EF4-FFF2-40B4-BE49-F238E27FC236}">
                <a16:creationId xmlns:a16="http://schemas.microsoft.com/office/drawing/2014/main" id="{40DF3930-1730-478D-BB82-35DEA795AFAF}"/>
              </a:ext>
            </a:extLst>
          </p:cNvPr>
          <p:cNvGrpSpPr/>
          <p:nvPr/>
        </p:nvGrpSpPr>
        <p:grpSpPr>
          <a:xfrm>
            <a:off x="1703512" y="1196752"/>
            <a:ext cx="6530723" cy="4800410"/>
            <a:chOff x="385466" y="142875"/>
            <a:chExt cx="9139534" cy="6718017"/>
          </a:xfrm>
        </p:grpSpPr>
        <p:pic>
          <p:nvPicPr>
            <p:cNvPr id="5" name="Picture 10" descr="http://atwoodsc.com/wp-content/uploads/2014/03/product-design-sketches.jpg">
              <a:extLst>
                <a:ext uri="{FF2B5EF4-FFF2-40B4-BE49-F238E27FC236}">
                  <a16:creationId xmlns:a16="http://schemas.microsoft.com/office/drawing/2014/main" id="{297D6AA6-6E2B-4A14-84A4-E3AE4CE5CDC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85466" y="684507"/>
              <a:ext cx="9139534" cy="54837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busydoor.com/images/2013/11/Wiggle-Side-Chair-With-Hard-Fiber-Board-From-Frank-Gehry.jpg">
              <a:extLst>
                <a:ext uri="{FF2B5EF4-FFF2-40B4-BE49-F238E27FC236}">
                  <a16:creationId xmlns:a16="http://schemas.microsoft.com/office/drawing/2014/main" id="{6CEC4523-CA0F-452E-B7CF-FC199D93A47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93" t="13715" r="12006" b="10603"/>
            <a:stretch/>
          </p:blipFill>
          <p:spPr bwMode="auto">
            <a:xfrm>
              <a:off x="5529064" y="5716664"/>
              <a:ext cx="840226" cy="11442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http://gunkelmanflesher.typepad.com/.a/6a010535ed3e5d970b014e5f47baec970c-320wi">
              <a:extLst>
                <a:ext uri="{FF2B5EF4-FFF2-40B4-BE49-F238E27FC236}">
                  <a16:creationId xmlns:a16="http://schemas.microsoft.com/office/drawing/2014/main" id="{DA647F09-D9A5-4E68-B6F2-02EC86FBFA5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a:stretch/>
          </p:blipFill>
          <p:spPr bwMode="auto">
            <a:xfrm>
              <a:off x="4918969" y="173113"/>
              <a:ext cx="867763" cy="10227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captivatist.com/most-popular-floor-lamps-2011-6.jpg">
              <a:extLst>
                <a:ext uri="{FF2B5EF4-FFF2-40B4-BE49-F238E27FC236}">
                  <a16:creationId xmlns:a16="http://schemas.microsoft.com/office/drawing/2014/main" id="{42929656-2840-4212-9000-3ED6AD85E6A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663" t="4400" r="29091" b="3234"/>
            <a:stretch/>
          </p:blipFill>
          <p:spPr bwMode="auto">
            <a:xfrm>
              <a:off x="6379162" y="469626"/>
              <a:ext cx="720080" cy="1968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7" descr="http://www.wantoday.com/inside_16_2012/Anglepoise%20Original%201227%20all%5B1%5D.jpg">
              <a:extLst>
                <a:ext uri="{FF2B5EF4-FFF2-40B4-BE49-F238E27FC236}">
                  <a16:creationId xmlns:a16="http://schemas.microsoft.com/office/drawing/2014/main" id="{B9870FB4-7BBF-43EC-8B2B-FC227D8E6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bwMode="auto">
            <a:xfrm>
              <a:off x="3408028" y="3300192"/>
              <a:ext cx="1042882" cy="1489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http://iconicinteriors.com/images/uploads/products/buy-barcelona-chair-vintage.jpg">
              <a:extLst>
                <a:ext uri="{FF2B5EF4-FFF2-40B4-BE49-F238E27FC236}">
                  <a16:creationId xmlns:a16="http://schemas.microsoft.com/office/drawing/2014/main" id="{2ECE2483-C3D6-48EF-BAFD-E22DBA53EED3}"/>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2982" y="5293098"/>
              <a:ext cx="1656184" cy="10457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upload.wikimedia.org/wikipedia/commons/b/bd/Olivetti-Valentine.jpg">
              <a:extLst>
                <a:ext uri="{FF2B5EF4-FFF2-40B4-BE49-F238E27FC236}">
                  <a16:creationId xmlns:a16="http://schemas.microsoft.com/office/drawing/2014/main" id="{E14A6007-C9FD-4783-ACF8-73C6C81AAAC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6904" y="3501001"/>
              <a:ext cx="1480592" cy="12307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http://modculture.typepad.com/.a/6a00d83451cbb069e2011571485585970b-800wi">
              <a:extLst>
                <a:ext uri="{FF2B5EF4-FFF2-40B4-BE49-F238E27FC236}">
                  <a16:creationId xmlns:a16="http://schemas.microsoft.com/office/drawing/2014/main" id="{C54B3E22-6B7B-4F2E-982B-45994290ED7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1272" y="1772816"/>
              <a:ext cx="1357164" cy="13571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http://cdn-static.zdnet.com/i/story/70/00/012700/iprototype-to-product-inside-the-design-of-apples-most-iconic-devices.jpg">
              <a:extLst>
                <a:ext uri="{FF2B5EF4-FFF2-40B4-BE49-F238E27FC236}">
                  <a16:creationId xmlns:a16="http://schemas.microsoft.com/office/drawing/2014/main" id="{540C58F7-76E8-426C-9550-CE3A03E3ADB9}"/>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12147"/>
            <a:stretch/>
          </p:blipFill>
          <p:spPr bwMode="auto">
            <a:xfrm>
              <a:off x="2432720" y="142875"/>
              <a:ext cx="2008354" cy="12314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designbeyondtime.files.wordpress.com/2008/10/philippe-starck-zitronenpresse1.jpg">
              <a:extLst>
                <a:ext uri="{FF2B5EF4-FFF2-40B4-BE49-F238E27FC236}">
                  <a16:creationId xmlns:a16="http://schemas.microsoft.com/office/drawing/2014/main" id="{2F5DEA79-60E1-41C0-B0DD-1034E6C2783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630" r="29158"/>
            <a:stretch/>
          </p:blipFill>
          <p:spPr bwMode="auto">
            <a:xfrm>
              <a:off x="1613985" y="4701634"/>
              <a:ext cx="674719" cy="16371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http://1.bp.blogspot.com/_pP7LNOjD4Eo/TQCi4CDwgQI/AAAAAAAAAD4/9u2IpRV4c3I/s1600/Marcel+breuer+Wassily+Chair+mid-century+modern+arm+chair.gif">
              <a:extLst>
                <a:ext uri="{FF2B5EF4-FFF2-40B4-BE49-F238E27FC236}">
                  <a16:creationId xmlns:a16="http://schemas.microsoft.com/office/drawing/2014/main" id="{B32F8EB7-4996-498E-A9A1-C664DC585553}"/>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27" r="16406"/>
            <a:stretch/>
          </p:blipFill>
          <p:spPr bwMode="auto">
            <a:xfrm>
              <a:off x="7905328" y="4802598"/>
              <a:ext cx="1296144" cy="1458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s://lh3.googleusercontent.com/-zs95dGSlBRo/TXToQ-UHX6I/AAAAAAAAAdE/fLjdh3FrkD4/s1600/18241.png">
              <a:extLst>
                <a:ext uri="{FF2B5EF4-FFF2-40B4-BE49-F238E27FC236}">
                  <a16:creationId xmlns:a16="http://schemas.microsoft.com/office/drawing/2014/main" id="{6D5D2D39-4CFA-4575-8881-5AF6F96D4D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9338" y="2996952"/>
              <a:ext cx="1357319" cy="15074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9" descr="http://cdni.condenast.co.uk/426x639/a_c/50IconicProducts19_EL_29mar12_pr_bt.jpg">
              <a:extLst>
                <a:ext uri="{FF2B5EF4-FFF2-40B4-BE49-F238E27FC236}">
                  <a16:creationId xmlns:a16="http://schemas.microsoft.com/office/drawing/2014/main" id="{83CB49F7-0F6A-413D-9DD5-C9E10C6D3E2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24809" y="5884336"/>
              <a:ext cx="571355" cy="8570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3" descr="http://www.heals.co.uk/content/ebiz/heals/page/design_originals/eames_lounge_chair.jpg">
              <a:extLst>
                <a:ext uri="{FF2B5EF4-FFF2-40B4-BE49-F238E27FC236}">
                  <a16:creationId xmlns:a16="http://schemas.microsoft.com/office/drawing/2014/main" id="{21233249-9AAF-4619-BE1B-F387F8C508B3}"/>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6560" y="1167444"/>
              <a:ext cx="1960176" cy="11814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a:extLst>
                <a:ext uri="{FF2B5EF4-FFF2-40B4-BE49-F238E27FC236}">
                  <a16:creationId xmlns:a16="http://schemas.microsoft.com/office/drawing/2014/main" id="{BAE622D4-E121-4570-8908-CC47A953783A}"/>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3520" y="548681"/>
              <a:ext cx="6019800" cy="591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Content Placeholder 19">
            <a:extLst>
              <a:ext uri="{FF2B5EF4-FFF2-40B4-BE49-F238E27FC236}">
                <a16:creationId xmlns:a16="http://schemas.microsoft.com/office/drawing/2014/main" id="{51E75D63-A06A-41BA-8ACD-C93D66A681A2}"/>
              </a:ext>
            </a:extLst>
          </p:cNvPr>
          <p:cNvSpPr txBox="1">
            <a:spLocks/>
          </p:cNvSpPr>
          <p:nvPr/>
        </p:nvSpPr>
        <p:spPr>
          <a:xfrm>
            <a:off x="8346384" y="1322831"/>
            <a:ext cx="2357178" cy="304698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Products as gateway to innovation and design with materials and processes</a:t>
            </a:r>
          </a:p>
        </p:txBody>
      </p:sp>
    </p:spTree>
    <p:extLst>
      <p:ext uri="{BB962C8B-B14F-4D97-AF65-F5344CB8AC3E}">
        <p14:creationId xmlns:p14="http://schemas.microsoft.com/office/powerpoint/2010/main" val="188584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b="0" dirty="0"/>
              <a:t>How did we </a:t>
            </a:r>
            <a:r>
              <a:rPr lang="en-GB" dirty="0"/>
              <a:t>choose the products </a:t>
            </a:r>
            <a:r>
              <a:rPr lang="en-GB" b="0" dirty="0"/>
              <a:t>for the database?</a:t>
            </a:r>
            <a:endParaRPr lang="en-US" dirty="0"/>
          </a:p>
        </p:txBody>
      </p:sp>
      <p:sp>
        <p:nvSpPr>
          <p:cNvPr id="4" name="Freeform 8">
            <a:extLst>
              <a:ext uri="{FF2B5EF4-FFF2-40B4-BE49-F238E27FC236}">
                <a16:creationId xmlns:a16="http://schemas.microsoft.com/office/drawing/2014/main" id="{7F0D8CC1-1B71-41C5-9C74-DF9D1D2CACC7}"/>
              </a:ext>
            </a:extLst>
          </p:cNvPr>
          <p:cNvSpPr/>
          <p:nvPr/>
        </p:nvSpPr>
        <p:spPr>
          <a:xfrm>
            <a:off x="4223792" y="1988840"/>
            <a:ext cx="5230484" cy="4089003"/>
          </a:xfrm>
          <a:custGeom>
            <a:avLst/>
            <a:gdLst>
              <a:gd name="connsiteX0" fmla="*/ 0 w 5760720"/>
              <a:gd name="connsiteY0" fmla="*/ 2615184 h 4096512"/>
              <a:gd name="connsiteX1" fmla="*/ 1929384 w 5760720"/>
              <a:gd name="connsiteY1" fmla="*/ 4096512 h 4096512"/>
              <a:gd name="connsiteX2" fmla="*/ 5760720 w 5760720"/>
              <a:gd name="connsiteY2" fmla="*/ 1371600 h 4096512"/>
              <a:gd name="connsiteX3" fmla="*/ 3136392 w 5760720"/>
              <a:gd name="connsiteY3" fmla="*/ 0 h 4096512"/>
              <a:gd name="connsiteX4" fmla="*/ 0 w 5760720"/>
              <a:gd name="connsiteY4" fmla="*/ 2615184 h 4096512"/>
              <a:gd name="connsiteX0" fmla="*/ 0 w 6117336"/>
              <a:gd name="connsiteY0" fmla="*/ 2761488 h 4096512"/>
              <a:gd name="connsiteX1" fmla="*/ 2286000 w 6117336"/>
              <a:gd name="connsiteY1" fmla="*/ 4096512 h 4096512"/>
              <a:gd name="connsiteX2" fmla="*/ 6117336 w 6117336"/>
              <a:gd name="connsiteY2" fmla="*/ 1371600 h 4096512"/>
              <a:gd name="connsiteX3" fmla="*/ 3493008 w 6117336"/>
              <a:gd name="connsiteY3" fmla="*/ 0 h 4096512"/>
              <a:gd name="connsiteX4" fmla="*/ 0 w 6117336"/>
              <a:gd name="connsiteY4" fmla="*/ 2761488 h 4096512"/>
              <a:gd name="connsiteX0" fmla="*/ 0 w 6117336"/>
              <a:gd name="connsiteY0" fmla="*/ 2761488 h 4837176"/>
              <a:gd name="connsiteX1" fmla="*/ 2221992 w 6117336"/>
              <a:gd name="connsiteY1" fmla="*/ 4837176 h 4837176"/>
              <a:gd name="connsiteX2" fmla="*/ 6117336 w 6117336"/>
              <a:gd name="connsiteY2" fmla="*/ 1371600 h 4837176"/>
              <a:gd name="connsiteX3" fmla="*/ 3493008 w 6117336"/>
              <a:gd name="connsiteY3" fmla="*/ 0 h 4837176"/>
              <a:gd name="connsiteX4" fmla="*/ 0 w 6117336"/>
              <a:gd name="connsiteY4" fmla="*/ 2761488 h 4837176"/>
              <a:gd name="connsiteX0" fmla="*/ 0 w 6117336"/>
              <a:gd name="connsiteY0" fmla="*/ 2761488 h 4837176"/>
              <a:gd name="connsiteX1" fmla="*/ 2221992 w 6117336"/>
              <a:gd name="connsiteY1" fmla="*/ 4837176 h 4837176"/>
              <a:gd name="connsiteX2" fmla="*/ 6117336 w 6117336"/>
              <a:gd name="connsiteY2" fmla="*/ 1033272 h 4837176"/>
              <a:gd name="connsiteX3" fmla="*/ 3493008 w 6117336"/>
              <a:gd name="connsiteY3" fmla="*/ 0 h 4837176"/>
              <a:gd name="connsiteX4" fmla="*/ 0 w 6117336"/>
              <a:gd name="connsiteY4" fmla="*/ 2761488 h 4837176"/>
              <a:gd name="connsiteX0" fmla="*/ 0 w 6117336"/>
              <a:gd name="connsiteY0" fmla="*/ 2706624 h 4782312"/>
              <a:gd name="connsiteX1" fmla="*/ 2221992 w 6117336"/>
              <a:gd name="connsiteY1" fmla="*/ 4782312 h 4782312"/>
              <a:gd name="connsiteX2" fmla="*/ 6117336 w 6117336"/>
              <a:gd name="connsiteY2" fmla="*/ 978408 h 4782312"/>
              <a:gd name="connsiteX3" fmla="*/ 3867912 w 6117336"/>
              <a:gd name="connsiteY3" fmla="*/ 0 h 4782312"/>
              <a:gd name="connsiteX4" fmla="*/ 0 w 6117336"/>
              <a:gd name="connsiteY4" fmla="*/ 2706624 h 478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336" h="4782312">
                <a:moveTo>
                  <a:pt x="0" y="2706624"/>
                </a:moveTo>
                <a:lnTo>
                  <a:pt x="2221992" y="4782312"/>
                </a:lnTo>
                <a:lnTo>
                  <a:pt x="6117336" y="978408"/>
                </a:lnTo>
                <a:lnTo>
                  <a:pt x="3867912" y="0"/>
                </a:lnTo>
                <a:lnTo>
                  <a:pt x="0" y="2706624"/>
                </a:lnTo>
                <a:close/>
              </a:path>
            </a:pathLst>
          </a:custGeom>
          <a:gradFill flip="none" rotWithShape="1">
            <a:gsLst>
              <a:gs pos="0">
                <a:schemeClr val="bg1">
                  <a:lumMod val="85000"/>
                  <a:shade val="30000"/>
                  <a:satMod val="115000"/>
                  <a:alpha val="68000"/>
                </a:schemeClr>
              </a:gs>
              <a:gs pos="46700">
                <a:srgbClr val="A8A8A8">
                  <a:alpha val="14000"/>
                </a:srgbClr>
              </a:gs>
              <a:gs pos="100000">
                <a:schemeClr val="bg1">
                  <a:lumMod val="85000"/>
                  <a:shade val="100000"/>
                  <a:satMod val="115000"/>
                  <a:alpha val="5500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sp>
        <p:nvSpPr>
          <p:cNvPr id="5" name="Freeform 6">
            <a:extLst>
              <a:ext uri="{FF2B5EF4-FFF2-40B4-BE49-F238E27FC236}">
                <a16:creationId xmlns:a16="http://schemas.microsoft.com/office/drawing/2014/main" id="{2298B9D4-EFE0-47F3-B382-1E9CFE300271}"/>
              </a:ext>
            </a:extLst>
          </p:cNvPr>
          <p:cNvSpPr/>
          <p:nvPr/>
        </p:nvSpPr>
        <p:spPr>
          <a:xfrm>
            <a:off x="2628847" y="781278"/>
            <a:ext cx="4925568" cy="3502626"/>
          </a:xfrm>
          <a:custGeom>
            <a:avLst/>
            <a:gdLst>
              <a:gd name="connsiteX0" fmla="*/ 0 w 5760720"/>
              <a:gd name="connsiteY0" fmla="*/ 2615184 h 4096512"/>
              <a:gd name="connsiteX1" fmla="*/ 1929384 w 5760720"/>
              <a:gd name="connsiteY1" fmla="*/ 4096512 h 4096512"/>
              <a:gd name="connsiteX2" fmla="*/ 5760720 w 5760720"/>
              <a:gd name="connsiteY2" fmla="*/ 1371600 h 4096512"/>
              <a:gd name="connsiteX3" fmla="*/ 3136392 w 5760720"/>
              <a:gd name="connsiteY3" fmla="*/ 0 h 4096512"/>
              <a:gd name="connsiteX4" fmla="*/ 0 w 5760720"/>
              <a:gd name="connsiteY4" fmla="*/ 2615184 h 409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0" h="4096512">
                <a:moveTo>
                  <a:pt x="0" y="2615184"/>
                </a:moveTo>
                <a:lnTo>
                  <a:pt x="1929384" y="4096512"/>
                </a:lnTo>
                <a:lnTo>
                  <a:pt x="5760720" y="1371600"/>
                </a:lnTo>
                <a:lnTo>
                  <a:pt x="3136392" y="0"/>
                </a:lnTo>
                <a:lnTo>
                  <a:pt x="0" y="2615184"/>
                </a:lnTo>
                <a:close/>
              </a:path>
            </a:pathLst>
          </a:custGeom>
          <a:gradFill flip="none" rotWithShape="1">
            <a:gsLst>
              <a:gs pos="0">
                <a:schemeClr val="bg1">
                  <a:lumMod val="85000"/>
                  <a:shade val="30000"/>
                  <a:satMod val="115000"/>
                  <a:alpha val="68000"/>
                </a:schemeClr>
              </a:gs>
              <a:gs pos="46700">
                <a:srgbClr val="A8A8A8">
                  <a:alpha val="14000"/>
                </a:srgbClr>
              </a:gs>
              <a:gs pos="100000">
                <a:schemeClr val="bg1">
                  <a:lumMod val="85000"/>
                  <a:shade val="100000"/>
                  <a:satMod val="115000"/>
                  <a:alpha val="5500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7970BFD-B356-48F7-81DA-1D500B1B2AF7}"/>
              </a:ext>
            </a:extLst>
          </p:cNvPr>
          <p:cNvGrpSpPr/>
          <p:nvPr/>
        </p:nvGrpSpPr>
        <p:grpSpPr>
          <a:xfrm>
            <a:off x="2417814" y="679618"/>
            <a:ext cx="5148328" cy="2524625"/>
            <a:chOff x="521282" y="365734"/>
            <a:chExt cx="6021251" cy="2952687"/>
          </a:xfrm>
        </p:grpSpPr>
        <p:pic>
          <p:nvPicPr>
            <p:cNvPr id="7" name="Picture 2">
              <a:extLst>
                <a:ext uri="{FF2B5EF4-FFF2-40B4-BE49-F238E27FC236}">
                  <a16:creationId xmlns:a16="http://schemas.microsoft.com/office/drawing/2014/main" id="{1C874BE5-5A14-4949-8805-9B04A3595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82" y="365734"/>
              <a:ext cx="3849477" cy="295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EDFAAD8B-1CF9-46A7-9A36-D6B920D32DC9}"/>
                </a:ext>
              </a:extLst>
            </p:cNvPr>
            <p:cNvSpPr/>
            <p:nvPr/>
          </p:nvSpPr>
          <p:spPr>
            <a:xfrm>
              <a:off x="4384474" y="731071"/>
              <a:ext cx="2158059" cy="827911"/>
            </a:xfrm>
            <a:prstGeom prst="rect">
              <a:avLst/>
            </a:prstGeom>
          </p:spPr>
          <p:txBody>
            <a:bodyPr wrap="square">
              <a:spAutoFit/>
            </a:bodyPr>
            <a:lstStyle/>
            <a:p>
              <a:pPr lvl="0" algn="ctr"/>
              <a:r>
                <a:rPr lang="en-GB" sz="2000" b="1" dirty="0"/>
                <a:t>1. Collected Designs</a:t>
              </a:r>
            </a:p>
          </p:txBody>
        </p:sp>
      </p:grpSp>
      <p:grpSp>
        <p:nvGrpSpPr>
          <p:cNvPr id="9" name="Group 8">
            <a:extLst>
              <a:ext uri="{FF2B5EF4-FFF2-40B4-BE49-F238E27FC236}">
                <a16:creationId xmlns:a16="http://schemas.microsoft.com/office/drawing/2014/main" id="{EFD4BF6D-13C8-4F86-935B-21230DC4675E}"/>
              </a:ext>
            </a:extLst>
          </p:cNvPr>
          <p:cNvGrpSpPr/>
          <p:nvPr/>
        </p:nvGrpSpPr>
        <p:grpSpPr>
          <a:xfrm>
            <a:off x="2207314" y="1941929"/>
            <a:ext cx="5358828" cy="2530418"/>
            <a:chOff x="275091" y="1842077"/>
            <a:chExt cx="6267441" cy="2959461"/>
          </a:xfrm>
        </p:grpSpPr>
        <p:pic>
          <p:nvPicPr>
            <p:cNvPr id="10" name="Picture 3">
              <a:extLst>
                <a:ext uri="{FF2B5EF4-FFF2-40B4-BE49-F238E27FC236}">
                  <a16:creationId xmlns:a16="http://schemas.microsoft.com/office/drawing/2014/main" id="{F7B773E6-BCAA-4351-AD34-1E90B54690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588"/>
            <a:stretch/>
          </p:blipFill>
          <p:spPr bwMode="auto">
            <a:xfrm>
              <a:off x="2620205" y="1842077"/>
              <a:ext cx="3922327" cy="27664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5798D631-B814-4581-B32A-E523B768195F}"/>
                </a:ext>
              </a:extLst>
            </p:cNvPr>
            <p:cNvSpPr/>
            <p:nvPr/>
          </p:nvSpPr>
          <p:spPr>
            <a:xfrm>
              <a:off x="275091" y="3613665"/>
              <a:ext cx="2307013" cy="1187873"/>
            </a:xfrm>
            <a:prstGeom prst="rect">
              <a:avLst/>
            </a:prstGeom>
          </p:spPr>
          <p:txBody>
            <a:bodyPr wrap="square">
              <a:spAutoFit/>
            </a:bodyPr>
            <a:lstStyle/>
            <a:p>
              <a:pPr lvl="0" algn="ctr"/>
              <a:r>
                <a:rPr lang="en-GB" sz="2000" b="1" dirty="0"/>
                <a:t>2. Selected best examples of Products</a:t>
              </a:r>
            </a:p>
          </p:txBody>
        </p:sp>
      </p:grpSp>
      <p:grpSp>
        <p:nvGrpSpPr>
          <p:cNvPr id="12" name="Group 11">
            <a:extLst>
              <a:ext uri="{FF2B5EF4-FFF2-40B4-BE49-F238E27FC236}">
                <a16:creationId xmlns:a16="http://schemas.microsoft.com/office/drawing/2014/main" id="{D203BB59-3D73-4745-A900-89043A5C5984}"/>
              </a:ext>
            </a:extLst>
          </p:cNvPr>
          <p:cNvGrpSpPr/>
          <p:nvPr/>
        </p:nvGrpSpPr>
        <p:grpSpPr>
          <a:xfrm>
            <a:off x="3755377" y="2797370"/>
            <a:ext cx="5698901" cy="3296947"/>
            <a:chOff x="2085633" y="2842560"/>
            <a:chExt cx="6665174" cy="3855960"/>
          </a:xfrm>
        </p:grpSpPr>
        <p:grpSp>
          <p:nvGrpSpPr>
            <p:cNvPr id="13" name="Group 12">
              <a:extLst>
                <a:ext uri="{FF2B5EF4-FFF2-40B4-BE49-F238E27FC236}">
                  <a16:creationId xmlns:a16="http://schemas.microsoft.com/office/drawing/2014/main" id="{0D774421-124D-4A91-846F-229F40EFBA78}"/>
                </a:ext>
              </a:extLst>
            </p:cNvPr>
            <p:cNvGrpSpPr/>
            <p:nvPr/>
          </p:nvGrpSpPr>
          <p:grpSpPr>
            <a:xfrm>
              <a:off x="4820134" y="2842560"/>
              <a:ext cx="3930673" cy="3855960"/>
              <a:chOff x="4820134" y="2842560"/>
              <a:chExt cx="3930673" cy="3855960"/>
            </a:xfrm>
          </p:grpSpPr>
          <p:grpSp>
            <p:nvGrpSpPr>
              <p:cNvPr id="15" name="Group 14">
                <a:extLst>
                  <a:ext uri="{FF2B5EF4-FFF2-40B4-BE49-F238E27FC236}">
                    <a16:creationId xmlns:a16="http://schemas.microsoft.com/office/drawing/2014/main" id="{7F3C4604-5450-4F84-98B7-FABE9CD89B11}"/>
                  </a:ext>
                </a:extLst>
              </p:cNvPr>
              <p:cNvGrpSpPr/>
              <p:nvPr/>
            </p:nvGrpSpPr>
            <p:grpSpPr>
              <a:xfrm>
                <a:off x="6117860" y="2842560"/>
                <a:ext cx="2632947" cy="3316679"/>
                <a:chOff x="3878106" y="224643"/>
                <a:chExt cx="5265894" cy="6633357"/>
              </a:xfrm>
            </p:grpSpPr>
            <p:sp>
              <p:nvSpPr>
                <p:cNvPr id="17" name="Rectangle 16">
                  <a:extLst>
                    <a:ext uri="{FF2B5EF4-FFF2-40B4-BE49-F238E27FC236}">
                      <a16:creationId xmlns:a16="http://schemas.microsoft.com/office/drawing/2014/main" id="{2D846CE4-66E6-49AD-954C-B501949D37DD}"/>
                    </a:ext>
                  </a:extLst>
                </p:cNvPr>
                <p:cNvSpPr/>
                <p:nvPr/>
              </p:nvSpPr>
              <p:spPr>
                <a:xfrm>
                  <a:off x="3878106" y="224643"/>
                  <a:ext cx="5265893" cy="663335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a:extLst>
                    <a:ext uri="{FF2B5EF4-FFF2-40B4-BE49-F238E27FC236}">
                      <a16:creationId xmlns:a16="http://schemas.microsoft.com/office/drawing/2014/main" id="{DC6E84DE-9E2A-439A-862A-0A7705257B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0" t="8076" r="10486" b="5859"/>
                <a:stretch/>
              </p:blipFill>
              <p:spPr bwMode="auto">
                <a:xfrm>
                  <a:off x="4187191" y="563935"/>
                  <a:ext cx="4956809"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2" descr="\\terra\home\qiuying.lai\New Products\Permission Forms\AneStool_TroyBackhouse.jpg">
                <a:extLst>
                  <a:ext uri="{FF2B5EF4-FFF2-40B4-BE49-F238E27FC236}">
                    <a16:creationId xmlns:a16="http://schemas.microsoft.com/office/drawing/2014/main" id="{1741AB41-CFA5-4E81-9125-3F7ECCD764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0134" y="3478531"/>
                <a:ext cx="2275610" cy="32199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A1824309-023F-49B9-80F1-B4F6AA892FCF}"/>
                </a:ext>
              </a:extLst>
            </p:cNvPr>
            <p:cNvSpPr/>
            <p:nvPr/>
          </p:nvSpPr>
          <p:spPr>
            <a:xfrm>
              <a:off x="2085633" y="5301734"/>
              <a:ext cx="2638256" cy="1187873"/>
            </a:xfrm>
            <a:prstGeom prst="rect">
              <a:avLst/>
            </a:prstGeom>
          </p:spPr>
          <p:txBody>
            <a:bodyPr wrap="square">
              <a:spAutoFit/>
            </a:bodyPr>
            <a:lstStyle/>
            <a:p>
              <a:pPr lvl="0" algn="ctr"/>
              <a:r>
                <a:rPr lang="en-GB" sz="2000" b="1" dirty="0"/>
                <a:t>3. Obtained Permissions from Designers</a:t>
              </a:r>
            </a:p>
          </p:txBody>
        </p:sp>
      </p:grpSp>
    </p:spTree>
    <p:extLst>
      <p:ext uri="{BB962C8B-B14F-4D97-AF65-F5344CB8AC3E}">
        <p14:creationId xmlns:p14="http://schemas.microsoft.com/office/powerpoint/2010/main" val="116419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t>Finding products to engage across disciplines</a:t>
            </a:r>
            <a:endParaRPr lang="en-US" dirty="0"/>
          </a:p>
        </p:txBody>
      </p:sp>
      <p:grpSp>
        <p:nvGrpSpPr>
          <p:cNvPr id="56" name="Group 55">
            <a:extLst>
              <a:ext uri="{FF2B5EF4-FFF2-40B4-BE49-F238E27FC236}">
                <a16:creationId xmlns:a16="http://schemas.microsoft.com/office/drawing/2014/main" id="{3F0F87F3-E542-4DC7-BE75-21D981D86181}"/>
              </a:ext>
            </a:extLst>
          </p:cNvPr>
          <p:cNvGrpSpPr/>
          <p:nvPr/>
        </p:nvGrpSpPr>
        <p:grpSpPr>
          <a:xfrm>
            <a:off x="1127448" y="1700808"/>
            <a:ext cx="5469392" cy="3123822"/>
            <a:chOff x="-297538" y="2057778"/>
            <a:chExt cx="5469392" cy="3123822"/>
          </a:xfrm>
        </p:grpSpPr>
        <p:sp>
          <p:nvSpPr>
            <p:cNvPr id="57" name="Oval 56">
              <a:extLst>
                <a:ext uri="{FF2B5EF4-FFF2-40B4-BE49-F238E27FC236}">
                  <a16:creationId xmlns:a16="http://schemas.microsoft.com/office/drawing/2014/main" id="{B5A3E121-7A33-40BB-8542-3ACF893F33C4}"/>
                </a:ext>
              </a:extLst>
            </p:cNvPr>
            <p:cNvSpPr/>
            <p:nvPr/>
          </p:nvSpPr>
          <p:spPr>
            <a:xfrm>
              <a:off x="2188023" y="2197769"/>
              <a:ext cx="2983831" cy="2983831"/>
            </a:xfrm>
            <a:prstGeom prst="ellipse">
              <a:avLst/>
            </a:prstGeom>
            <a:noFill/>
            <a:ln w="28575" cap="flat" cmpd="sng" algn="ctr">
              <a:solidFill>
                <a:srgbClr val="002060"/>
              </a:solidFill>
              <a:prstDash val="solid"/>
            </a:ln>
            <a:effectLst/>
          </p:spPr>
          <p:txBody>
            <a:bodyPr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0" i="0" u="none" strike="noStrike" kern="0" cap="none" spc="0" normalizeH="0" baseline="0" noProof="0" dirty="0">
                <a:ln>
                  <a:noFill/>
                </a:ln>
                <a:solidFill>
                  <a:srgbClr val="0476BD"/>
                </a:solidFill>
                <a:effectLst/>
                <a:uLnTx/>
                <a:uFillTx/>
                <a:ea typeface="+mn-ea"/>
                <a:cs typeface="Arial" panose="020B0604020202020204" pitchFamily="34" charset="0"/>
              </a:endParaRPr>
            </a:p>
          </p:txBody>
        </p:sp>
        <p:sp>
          <p:nvSpPr>
            <p:cNvPr id="58" name="Rectangle 57">
              <a:extLst>
                <a:ext uri="{FF2B5EF4-FFF2-40B4-BE49-F238E27FC236}">
                  <a16:creationId xmlns:a16="http://schemas.microsoft.com/office/drawing/2014/main" id="{569C67F7-EEDE-47C7-B823-2DB099BD0A46}"/>
                </a:ext>
              </a:extLst>
            </p:cNvPr>
            <p:cNvSpPr/>
            <p:nvPr/>
          </p:nvSpPr>
          <p:spPr>
            <a:xfrm>
              <a:off x="908022" y="2057778"/>
              <a:ext cx="1538057"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1" i="0" u="none" strike="noStrike" kern="0" cap="none" spc="0" normalizeH="0" baseline="0" noProof="0" dirty="0">
                  <a:ln>
                    <a:noFill/>
                  </a:ln>
                  <a:solidFill>
                    <a:srgbClr val="0C0C0C"/>
                  </a:solidFill>
                  <a:effectLst/>
                  <a:uLnTx/>
                  <a:uFillTx/>
                </a:rPr>
                <a:t>Consumer</a:t>
              </a:r>
              <a:r>
                <a:rPr kumimoji="0" lang="en-GB" sz="1600" b="0" i="0" u="none" strike="noStrike" kern="0" cap="none" spc="0" normalizeH="0" baseline="0" noProof="0" dirty="0">
                  <a:ln>
                    <a:noFill/>
                  </a:ln>
                  <a:solidFill>
                    <a:srgbClr val="0C0C0C"/>
                  </a:solidFill>
                  <a:effectLst/>
                  <a:uLnTx/>
                  <a:uFillTx/>
                </a:rPr>
                <a:t> products</a:t>
              </a:r>
            </a:p>
          </p:txBody>
        </p:sp>
        <p:sp>
          <p:nvSpPr>
            <p:cNvPr id="59" name="Rectangle 58">
              <a:extLst>
                <a:ext uri="{FF2B5EF4-FFF2-40B4-BE49-F238E27FC236}">
                  <a16:creationId xmlns:a16="http://schemas.microsoft.com/office/drawing/2014/main" id="{CBCF6157-9B9A-4197-8E6F-48B3B43DD355}"/>
                </a:ext>
              </a:extLst>
            </p:cNvPr>
            <p:cNvSpPr/>
            <p:nvPr/>
          </p:nvSpPr>
          <p:spPr>
            <a:xfrm>
              <a:off x="838826" y="4565029"/>
              <a:ext cx="1260567"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1" i="0" u="none" strike="noStrike" kern="0" cap="none" spc="0" normalizeH="0" baseline="0" noProof="0" dirty="0">
                  <a:ln>
                    <a:noFill/>
                  </a:ln>
                  <a:solidFill>
                    <a:srgbClr val="0C0C0C"/>
                  </a:solidFill>
                  <a:effectLst/>
                  <a:uLnTx/>
                  <a:uFillTx/>
                </a:rPr>
                <a:t>Everyday</a:t>
              </a:r>
              <a:r>
                <a:rPr kumimoji="0" lang="en-GB" sz="1600" b="0" i="0" u="none" strike="noStrike" kern="0" cap="none" spc="0" normalizeH="0" baseline="0" noProof="0" dirty="0">
                  <a:ln>
                    <a:noFill/>
                  </a:ln>
                  <a:solidFill>
                    <a:srgbClr val="0C0C0C"/>
                  </a:solidFill>
                  <a:effectLst/>
                  <a:uLnTx/>
                  <a:uFillTx/>
                </a:rPr>
                <a:t> products</a:t>
              </a:r>
            </a:p>
          </p:txBody>
        </p:sp>
        <p:cxnSp>
          <p:nvCxnSpPr>
            <p:cNvPr id="60" name="Straight Arrow Connector 59">
              <a:extLst>
                <a:ext uri="{FF2B5EF4-FFF2-40B4-BE49-F238E27FC236}">
                  <a16:creationId xmlns:a16="http://schemas.microsoft.com/office/drawing/2014/main" id="{118C37B5-FB57-4069-B1E5-B64AB3E575BA}"/>
                </a:ext>
              </a:extLst>
            </p:cNvPr>
            <p:cNvCxnSpPr/>
            <p:nvPr/>
          </p:nvCxnSpPr>
          <p:spPr>
            <a:xfrm flipV="1">
              <a:off x="2010060" y="4528888"/>
              <a:ext cx="436019" cy="283747"/>
            </a:xfrm>
            <a:prstGeom prst="straightConnector1">
              <a:avLst/>
            </a:prstGeom>
            <a:noFill/>
            <a:ln w="12700" cap="flat" cmpd="sng" algn="ctr">
              <a:solidFill>
                <a:srgbClr val="0476BD">
                  <a:shade val="50000"/>
                </a:srgbClr>
              </a:solidFill>
              <a:prstDash val="solid"/>
            </a:ln>
            <a:effectLst/>
          </p:spPr>
        </p:cxnSp>
        <p:cxnSp>
          <p:nvCxnSpPr>
            <p:cNvPr id="61" name="Straight Arrow Connector 60">
              <a:extLst>
                <a:ext uri="{FF2B5EF4-FFF2-40B4-BE49-F238E27FC236}">
                  <a16:creationId xmlns:a16="http://schemas.microsoft.com/office/drawing/2014/main" id="{DFF326A3-0AA5-4C89-ADED-BB72F4AE9570}"/>
                </a:ext>
              </a:extLst>
            </p:cNvPr>
            <p:cNvCxnSpPr>
              <a:endCxn id="57" idx="1"/>
            </p:cNvCxnSpPr>
            <p:nvPr/>
          </p:nvCxnSpPr>
          <p:spPr>
            <a:xfrm>
              <a:off x="2228069" y="2429578"/>
              <a:ext cx="396926" cy="205163"/>
            </a:xfrm>
            <a:prstGeom prst="straightConnector1">
              <a:avLst/>
            </a:prstGeom>
            <a:noFill/>
            <a:ln w="12700" cap="flat" cmpd="sng" algn="ctr">
              <a:solidFill>
                <a:srgbClr val="0476BD">
                  <a:shade val="50000"/>
                </a:srgbClr>
              </a:solidFill>
              <a:prstDash val="solid"/>
            </a:ln>
            <a:effectLst/>
          </p:spPr>
        </p:cxnSp>
        <p:sp>
          <p:nvSpPr>
            <p:cNvPr id="62" name="Rectangle 61">
              <a:extLst>
                <a:ext uri="{FF2B5EF4-FFF2-40B4-BE49-F238E27FC236}">
                  <a16:creationId xmlns:a16="http://schemas.microsoft.com/office/drawing/2014/main" id="{CB5E0692-A268-47D8-839D-5F364D9C88F8}"/>
                </a:ext>
              </a:extLst>
            </p:cNvPr>
            <p:cNvSpPr/>
            <p:nvPr/>
          </p:nvSpPr>
          <p:spPr>
            <a:xfrm>
              <a:off x="-297538" y="3326656"/>
              <a:ext cx="2089725" cy="683264"/>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1" i="0" u="none" strike="noStrike" kern="0" cap="none" spc="0" normalizeH="0" baseline="0" noProof="0" dirty="0">
                  <a:ln>
                    <a:noFill/>
                  </a:ln>
                  <a:solidFill>
                    <a:srgbClr val="0C0C0C"/>
                  </a:solidFill>
                  <a:effectLst/>
                  <a:uLnTx/>
                  <a:uFillTx/>
                </a:rPr>
                <a:t>Complex/technical</a:t>
              </a:r>
            </a:p>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0" i="0" u="none" strike="noStrike" kern="0" cap="none" spc="0" normalizeH="0" baseline="0" noProof="0" dirty="0">
                  <a:ln>
                    <a:noFill/>
                  </a:ln>
                  <a:solidFill>
                    <a:srgbClr val="0C0C0C"/>
                  </a:solidFill>
                  <a:effectLst/>
                  <a:uLnTx/>
                  <a:uFillTx/>
                </a:rPr>
                <a:t>products</a:t>
              </a:r>
            </a:p>
          </p:txBody>
        </p:sp>
        <p:sp>
          <p:nvSpPr>
            <p:cNvPr id="63" name="Rectangle 62">
              <a:extLst>
                <a:ext uri="{FF2B5EF4-FFF2-40B4-BE49-F238E27FC236}">
                  <a16:creationId xmlns:a16="http://schemas.microsoft.com/office/drawing/2014/main" id="{EB0E6BE4-DA3D-4681-A31C-B234AB757696}"/>
                </a:ext>
              </a:extLst>
            </p:cNvPr>
            <p:cNvSpPr/>
            <p:nvPr/>
          </p:nvSpPr>
          <p:spPr>
            <a:xfrm>
              <a:off x="2164725" y="3245928"/>
              <a:ext cx="1705550" cy="646331"/>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800" b="0" i="0" u="none" strike="noStrike" kern="0" cap="none" spc="0" normalizeH="0" baseline="0" noProof="0" dirty="0">
                  <a:ln>
                    <a:noFill/>
                  </a:ln>
                  <a:solidFill>
                    <a:srgbClr val="002060"/>
                  </a:solidFill>
                  <a:effectLst/>
                  <a:uLnTx/>
                  <a:uFillTx/>
                </a:rPr>
                <a:t>Interesting to </a:t>
              </a:r>
              <a:r>
                <a:rPr kumimoji="0" lang="en-GB" sz="1800" b="1" i="0" u="none" strike="noStrike" kern="0" cap="none" spc="0" normalizeH="0" baseline="0" noProof="0" dirty="0">
                  <a:ln>
                    <a:noFill/>
                  </a:ln>
                  <a:solidFill>
                    <a:srgbClr val="002060"/>
                  </a:solidFill>
                  <a:effectLst/>
                  <a:uLnTx/>
                  <a:uFillTx/>
                </a:rPr>
                <a:t>engineers</a:t>
              </a:r>
            </a:p>
          </p:txBody>
        </p:sp>
        <p:cxnSp>
          <p:nvCxnSpPr>
            <p:cNvPr id="64" name="Straight Arrow Connector 63">
              <a:extLst>
                <a:ext uri="{FF2B5EF4-FFF2-40B4-BE49-F238E27FC236}">
                  <a16:creationId xmlns:a16="http://schemas.microsoft.com/office/drawing/2014/main" id="{9F62572F-3B12-444A-AB29-10BAF3406689}"/>
                </a:ext>
              </a:extLst>
            </p:cNvPr>
            <p:cNvCxnSpPr/>
            <p:nvPr/>
          </p:nvCxnSpPr>
          <p:spPr>
            <a:xfrm>
              <a:off x="1792187" y="3710621"/>
              <a:ext cx="388216" cy="0"/>
            </a:xfrm>
            <a:prstGeom prst="straightConnector1">
              <a:avLst/>
            </a:prstGeom>
            <a:noFill/>
            <a:ln w="12700" cap="flat" cmpd="sng" algn="ctr">
              <a:solidFill>
                <a:srgbClr val="0476BD">
                  <a:shade val="50000"/>
                </a:srgbClr>
              </a:solidFill>
              <a:prstDash val="solid"/>
            </a:ln>
            <a:effectLst/>
          </p:spPr>
        </p:cxnSp>
      </p:grpSp>
      <p:grpSp>
        <p:nvGrpSpPr>
          <p:cNvPr id="65" name="Group 64">
            <a:extLst>
              <a:ext uri="{FF2B5EF4-FFF2-40B4-BE49-F238E27FC236}">
                <a16:creationId xmlns:a16="http://schemas.microsoft.com/office/drawing/2014/main" id="{CE89C46F-2F61-45A9-A120-20D5CA76B66E}"/>
              </a:ext>
            </a:extLst>
          </p:cNvPr>
          <p:cNvGrpSpPr/>
          <p:nvPr/>
        </p:nvGrpSpPr>
        <p:grpSpPr>
          <a:xfrm>
            <a:off x="5225642" y="1670031"/>
            <a:ext cx="5142163" cy="3154598"/>
            <a:chOff x="3800655" y="2027001"/>
            <a:chExt cx="5142163" cy="3154598"/>
          </a:xfrm>
        </p:grpSpPr>
        <p:sp>
          <p:nvSpPr>
            <p:cNvPr id="66" name="Oval 65">
              <a:extLst>
                <a:ext uri="{FF2B5EF4-FFF2-40B4-BE49-F238E27FC236}">
                  <a16:creationId xmlns:a16="http://schemas.microsoft.com/office/drawing/2014/main" id="{12DE0915-9F15-43E3-833B-FA4B15D5EF32}"/>
                </a:ext>
              </a:extLst>
            </p:cNvPr>
            <p:cNvSpPr/>
            <p:nvPr/>
          </p:nvSpPr>
          <p:spPr>
            <a:xfrm>
              <a:off x="3800655" y="2197768"/>
              <a:ext cx="2983831" cy="2983831"/>
            </a:xfrm>
            <a:prstGeom prst="ellipse">
              <a:avLst/>
            </a:prstGeom>
            <a:noFill/>
            <a:ln w="28575" cap="flat" cmpd="sng" algn="ctr">
              <a:solidFill>
                <a:srgbClr val="002060"/>
              </a:solidFill>
              <a:prstDash val="solid"/>
            </a:ln>
            <a:effectLst/>
          </p:spPr>
          <p:txBody>
            <a:bodyPr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0" i="0" u="none" strike="noStrike" kern="0" cap="none" spc="0" normalizeH="0" baseline="0" noProof="0" dirty="0">
                <a:ln>
                  <a:noFill/>
                </a:ln>
                <a:solidFill>
                  <a:srgbClr val="0476BD"/>
                </a:solidFill>
                <a:effectLst/>
                <a:uLnTx/>
                <a:uFillTx/>
                <a:ea typeface="+mn-ea"/>
                <a:cs typeface="Arial" panose="020B0604020202020204" pitchFamily="34" charset="0"/>
              </a:endParaRPr>
            </a:p>
          </p:txBody>
        </p:sp>
        <p:sp>
          <p:nvSpPr>
            <p:cNvPr id="67" name="Rectangle 66">
              <a:extLst>
                <a:ext uri="{FF2B5EF4-FFF2-40B4-BE49-F238E27FC236}">
                  <a16:creationId xmlns:a16="http://schemas.microsoft.com/office/drawing/2014/main" id="{5F455F56-FE43-4A98-90FB-8DA622361071}"/>
                </a:ext>
              </a:extLst>
            </p:cNvPr>
            <p:cNvSpPr/>
            <p:nvPr/>
          </p:nvSpPr>
          <p:spPr>
            <a:xfrm>
              <a:off x="6784486" y="2027001"/>
              <a:ext cx="1538057" cy="338554"/>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1" i="0" u="none" strike="noStrike" kern="0" cap="none" spc="0" normalizeH="0" baseline="0" noProof="0" dirty="0">
                  <a:ln>
                    <a:noFill/>
                  </a:ln>
                  <a:solidFill>
                    <a:srgbClr val="0C0C0C"/>
                  </a:solidFill>
                  <a:effectLst/>
                  <a:uLnTx/>
                  <a:uFillTx/>
                </a:rPr>
                <a:t>Iconic</a:t>
              </a:r>
              <a:r>
                <a:rPr kumimoji="0" lang="en-GB" sz="1600" b="0" i="0" u="none" strike="noStrike" kern="0" cap="none" spc="0" normalizeH="0" baseline="0" noProof="0" dirty="0">
                  <a:ln>
                    <a:noFill/>
                  </a:ln>
                  <a:solidFill>
                    <a:srgbClr val="0C0C0C"/>
                  </a:solidFill>
                  <a:effectLst/>
                  <a:uLnTx/>
                  <a:uFillTx/>
                </a:rPr>
                <a:t> products</a:t>
              </a:r>
            </a:p>
          </p:txBody>
        </p:sp>
        <p:sp>
          <p:nvSpPr>
            <p:cNvPr id="68" name="Rectangle 67">
              <a:extLst>
                <a:ext uri="{FF2B5EF4-FFF2-40B4-BE49-F238E27FC236}">
                  <a16:creationId xmlns:a16="http://schemas.microsoft.com/office/drawing/2014/main" id="{5AA91B67-BD6D-4DAF-87FA-BB46FB412515}"/>
                </a:ext>
              </a:extLst>
            </p:cNvPr>
            <p:cNvSpPr/>
            <p:nvPr/>
          </p:nvSpPr>
          <p:spPr>
            <a:xfrm>
              <a:off x="7058702" y="4487361"/>
              <a:ext cx="1240091"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1" i="0" u="none" strike="noStrike" kern="0" cap="none" spc="0" normalizeH="0" baseline="0" noProof="0" dirty="0">
                  <a:ln>
                    <a:noFill/>
                  </a:ln>
                  <a:solidFill>
                    <a:srgbClr val="0C0C0C"/>
                  </a:solidFill>
                  <a:effectLst/>
                  <a:uLnTx/>
                  <a:uFillTx/>
                </a:rPr>
                <a:t>“Cool”</a:t>
              </a:r>
              <a:r>
                <a:rPr kumimoji="0" lang="en-GB" sz="1600" b="0" i="0" u="none" strike="noStrike" kern="0" cap="none" spc="0" normalizeH="0" baseline="0" noProof="0" dirty="0">
                  <a:ln>
                    <a:noFill/>
                  </a:ln>
                  <a:solidFill>
                    <a:srgbClr val="0C0C0C"/>
                  </a:solidFill>
                  <a:effectLst/>
                  <a:uLnTx/>
                  <a:uFillTx/>
                </a:rPr>
                <a:t> products</a:t>
              </a:r>
            </a:p>
          </p:txBody>
        </p:sp>
        <p:cxnSp>
          <p:nvCxnSpPr>
            <p:cNvPr id="69" name="Straight Arrow Connector 68">
              <a:extLst>
                <a:ext uri="{FF2B5EF4-FFF2-40B4-BE49-F238E27FC236}">
                  <a16:creationId xmlns:a16="http://schemas.microsoft.com/office/drawing/2014/main" id="{5D8D8234-93A9-4D9E-B0E3-04A14048539A}"/>
                </a:ext>
              </a:extLst>
            </p:cNvPr>
            <p:cNvCxnSpPr>
              <a:endCxn id="66" idx="7"/>
            </p:cNvCxnSpPr>
            <p:nvPr/>
          </p:nvCxnSpPr>
          <p:spPr>
            <a:xfrm flipH="1">
              <a:off x="6347514" y="2350166"/>
              <a:ext cx="557693" cy="284574"/>
            </a:xfrm>
            <a:prstGeom prst="straightConnector1">
              <a:avLst/>
            </a:prstGeom>
            <a:noFill/>
            <a:ln w="12700" cap="flat" cmpd="sng" algn="ctr">
              <a:solidFill>
                <a:srgbClr val="0476BD">
                  <a:shade val="50000"/>
                </a:srgbClr>
              </a:solidFill>
              <a:prstDash val="solid"/>
            </a:ln>
            <a:effectLst/>
          </p:spPr>
        </p:cxnSp>
        <p:cxnSp>
          <p:nvCxnSpPr>
            <p:cNvPr id="70" name="Straight Arrow Connector 69">
              <a:extLst>
                <a:ext uri="{FF2B5EF4-FFF2-40B4-BE49-F238E27FC236}">
                  <a16:creationId xmlns:a16="http://schemas.microsoft.com/office/drawing/2014/main" id="{279D6510-168F-4536-ACE7-8ABCB7858579}"/>
                </a:ext>
              </a:extLst>
            </p:cNvPr>
            <p:cNvCxnSpPr/>
            <p:nvPr/>
          </p:nvCxnSpPr>
          <p:spPr>
            <a:xfrm flipH="1" flipV="1">
              <a:off x="6624466" y="4375322"/>
              <a:ext cx="616021" cy="172616"/>
            </a:xfrm>
            <a:prstGeom prst="straightConnector1">
              <a:avLst/>
            </a:prstGeom>
            <a:noFill/>
            <a:ln w="12700" cap="flat" cmpd="sng" algn="ctr">
              <a:solidFill>
                <a:srgbClr val="0476BD">
                  <a:shade val="50000"/>
                </a:srgbClr>
              </a:solidFill>
              <a:prstDash val="solid"/>
            </a:ln>
            <a:effectLst/>
          </p:spPr>
        </p:cxnSp>
        <p:sp>
          <p:nvSpPr>
            <p:cNvPr id="71" name="Rectangle 70">
              <a:extLst>
                <a:ext uri="{FF2B5EF4-FFF2-40B4-BE49-F238E27FC236}">
                  <a16:creationId xmlns:a16="http://schemas.microsoft.com/office/drawing/2014/main" id="{A47D4C70-A9B0-4B57-B0DD-68E593A15C0A}"/>
                </a:ext>
              </a:extLst>
            </p:cNvPr>
            <p:cNvSpPr/>
            <p:nvPr/>
          </p:nvSpPr>
          <p:spPr>
            <a:xfrm>
              <a:off x="7404761" y="3095994"/>
              <a:ext cx="1538057" cy="584775"/>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600" b="1" i="0" u="none" strike="noStrike" kern="0" cap="none" spc="0" normalizeH="0" baseline="0" noProof="0" dirty="0">
                  <a:ln>
                    <a:noFill/>
                  </a:ln>
                  <a:solidFill>
                    <a:srgbClr val="0C0C0C"/>
                  </a:solidFill>
                  <a:effectLst/>
                  <a:uLnTx/>
                  <a:uFillTx/>
                </a:rPr>
                <a:t>Innovative</a:t>
              </a:r>
              <a:r>
                <a:rPr kumimoji="0" lang="en-GB" sz="1600" b="0" i="0" u="none" strike="noStrike" kern="0" cap="none" spc="0" normalizeH="0" baseline="0" noProof="0" dirty="0">
                  <a:ln>
                    <a:noFill/>
                  </a:ln>
                  <a:solidFill>
                    <a:srgbClr val="0C0C0C"/>
                  </a:solidFill>
                  <a:effectLst/>
                  <a:uLnTx/>
                  <a:uFillTx/>
                </a:rPr>
                <a:t> products</a:t>
              </a:r>
            </a:p>
          </p:txBody>
        </p:sp>
        <p:sp>
          <p:nvSpPr>
            <p:cNvPr id="72" name="Rectangle 71">
              <a:extLst>
                <a:ext uri="{FF2B5EF4-FFF2-40B4-BE49-F238E27FC236}">
                  <a16:creationId xmlns:a16="http://schemas.microsoft.com/office/drawing/2014/main" id="{3EA08D26-4964-43B3-914E-A237FA5C68F4}"/>
                </a:ext>
              </a:extLst>
            </p:cNvPr>
            <p:cNvSpPr/>
            <p:nvPr/>
          </p:nvSpPr>
          <p:spPr>
            <a:xfrm>
              <a:off x="5115872" y="3245928"/>
              <a:ext cx="1691913" cy="646331"/>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800" b="0" i="0" u="none" strike="noStrike" kern="0" cap="none" spc="0" normalizeH="0" baseline="0" noProof="0" dirty="0">
                  <a:ln>
                    <a:noFill/>
                  </a:ln>
                  <a:solidFill>
                    <a:srgbClr val="002060"/>
                  </a:solidFill>
                  <a:effectLst/>
                  <a:uLnTx/>
                  <a:uFillTx/>
                </a:rPr>
                <a:t>Interesting to </a:t>
              </a:r>
              <a:r>
                <a:rPr kumimoji="0" lang="en-GB" sz="1800" b="1" i="0" u="none" strike="noStrike" kern="0" cap="none" spc="0" normalizeH="0" baseline="0" noProof="0" dirty="0">
                  <a:ln>
                    <a:noFill/>
                  </a:ln>
                  <a:solidFill>
                    <a:srgbClr val="002060"/>
                  </a:solidFill>
                  <a:effectLst/>
                  <a:uLnTx/>
                  <a:uFillTx/>
                </a:rPr>
                <a:t>designers</a:t>
              </a:r>
            </a:p>
          </p:txBody>
        </p:sp>
        <p:cxnSp>
          <p:nvCxnSpPr>
            <p:cNvPr id="73" name="Straight Arrow Connector 72">
              <a:extLst>
                <a:ext uri="{FF2B5EF4-FFF2-40B4-BE49-F238E27FC236}">
                  <a16:creationId xmlns:a16="http://schemas.microsoft.com/office/drawing/2014/main" id="{B91E921B-B146-48AB-89E3-9C0CCABFEEC1}"/>
                </a:ext>
              </a:extLst>
            </p:cNvPr>
            <p:cNvCxnSpPr/>
            <p:nvPr/>
          </p:nvCxnSpPr>
          <p:spPr>
            <a:xfrm flipH="1">
              <a:off x="6771231" y="3404618"/>
              <a:ext cx="616022" cy="95216"/>
            </a:xfrm>
            <a:prstGeom prst="straightConnector1">
              <a:avLst/>
            </a:prstGeom>
            <a:noFill/>
            <a:ln w="12700" cap="flat" cmpd="sng" algn="ctr">
              <a:solidFill>
                <a:srgbClr val="0476BD">
                  <a:shade val="50000"/>
                </a:srgbClr>
              </a:solidFill>
              <a:prstDash val="solid"/>
            </a:ln>
            <a:effectLst/>
          </p:spPr>
        </p:cxnSp>
      </p:grpSp>
      <p:grpSp>
        <p:nvGrpSpPr>
          <p:cNvPr id="74" name="Group 73">
            <a:extLst>
              <a:ext uri="{FF2B5EF4-FFF2-40B4-BE49-F238E27FC236}">
                <a16:creationId xmlns:a16="http://schemas.microsoft.com/office/drawing/2014/main" id="{B34FD84D-41E1-428C-A40C-8B393078A982}"/>
              </a:ext>
            </a:extLst>
          </p:cNvPr>
          <p:cNvGrpSpPr/>
          <p:nvPr/>
        </p:nvGrpSpPr>
        <p:grpSpPr>
          <a:xfrm>
            <a:off x="3829993" y="1137673"/>
            <a:ext cx="4182205" cy="4704592"/>
            <a:chOff x="2786007" y="1361293"/>
            <a:chExt cx="4182205" cy="4704592"/>
          </a:xfrm>
        </p:grpSpPr>
        <p:grpSp>
          <p:nvGrpSpPr>
            <p:cNvPr id="75" name="Group 74">
              <a:extLst>
                <a:ext uri="{FF2B5EF4-FFF2-40B4-BE49-F238E27FC236}">
                  <a16:creationId xmlns:a16="http://schemas.microsoft.com/office/drawing/2014/main" id="{7B38272B-669A-46E9-A609-55560C46E1D4}"/>
                </a:ext>
              </a:extLst>
            </p:cNvPr>
            <p:cNvGrpSpPr/>
            <p:nvPr/>
          </p:nvGrpSpPr>
          <p:grpSpPr>
            <a:xfrm>
              <a:off x="2786007" y="1361293"/>
              <a:ext cx="4182205" cy="4704592"/>
              <a:chOff x="2405007" y="1494642"/>
              <a:chExt cx="4182205" cy="4704592"/>
            </a:xfrm>
          </p:grpSpPr>
          <p:sp>
            <p:nvSpPr>
              <p:cNvPr id="77" name="Rectangle 76">
                <a:extLst>
                  <a:ext uri="{FF2B5EF4-FFF2-40B4-BE49-F238E27FC236}">
                    <a16:creationId xmlns:a16="http://schemas.microsoft.com/office/drawing/2014/main" id="{0C4A43F4-A15D-4B59-BB9A-92EDD24D1CFA}"/>
                  </a:ext>
                </a:extLst>
              </p:cNvPr>
              <p:cNvSpPr/>
              <p:nvPr/>
            </p:nvSpPr>
            <p:spPr>
              <a:xfrm>
                <a:off x="4612376" y="1494642"/>
                <a:ext cx="1974836" cy="523220"/>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2800" b="1" i="0" u="none" strike="noStrike" kern="0" cap="none" spc="0" normalizeH="0" baseline="0" noProof="0" dirty="0">
                    <a:ln>
                      <a:noFill/>
                    </a:ln>
                    <a:solidFill>
                      <a:srgbClr val="002060"/>
                    </a:solidFill>
                    <a:effectLst/>
                    <a:uLnTx/>
                    <a:uFillTx/>
                  </a:rPr>
                  <a:t>Materiality</a:t>
                </a:r>
              </a:p>
            </p:txBody>
          </p:sp>
          <p:sp>
            <p:nvSpPr>
              <p:cNvPr id="78" name="Rectangle 77">
                <a:extLst>
                  <a:ext uri="{FF2B5EF4-FFF2-40B4-BE49-F238E27FC236}">
                    <a16:creationId xmlns:a16="http://schemas.microsoft.com/office/drawing/2014/main" id="{5D866C5E-9642-4B60-AE1B-27CAD84CED06}"/>
                  </a:ext>
                </a:extLst>
              </p:cNvPr>
              <p:cNvSpPr/>
              <p:nvPr/>
            </p:nvSpPr>
            <p:spPr>
              <a:xfrm>
                <a:off x="2405007" y="1508106"/>
                <a:ext cx="1761133" cy="523220"/>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2800" b="1" i="0" u="none" strike="noStrike" kern="0" cap="none" spc="0" normalizeH="0" baseline="0" noProof="0" dirty="0">
                    <a:ln>
                      <a:noFill/>
                    </a:ln>
                    <a:solidFill>
                      <a:srgbClr val="002060"/>
                    </a:solidFill>
                    <a:effectLst/>
                    <a:uLnTx/>
                    <a:uFillTx/>
                  </a:rPr>
                  <a:t>Materials</a:t>
                </a:r>
              </a:p>
            </p:txBody>
          </p:sp>
          <p:sp>
            <p:nvSpPr>
              <p:cNvPr id="79" name="Rectangle 78">
                <a:extLst>
                  <a:ext uri="{FF2B5EF4-FFF2-40B4-BE49-F238E27FC236}">
                    <a16:creationId xmlns:a16="http://schemas.microsoft.com/office/drawing/2014/main" id="{0F8DCEB3-489D-4E9E-B39F-1AEA1D124735}"/>
                  </a:ext>
                </a:extLst>
              </p:cNvPr>
              <p:cNvSpPr/>
              <p:nvPr/>
            </p:nvSpPr>
            <p:spPr>
              <a:xfrm>
                <a:off x="3209818" y="5442104"/>
                <a:ext cx="3174348" cy="757130"/>
              </a:xfrm>
              <a:prstGeom prst="rect">
                <a:avLst/>
              </a:prstGeom>
            </p:spPr>
            <p:txBody>
              <a:bodyPr wrap="square">
                <a:spAutoFit/>
              </a:bodyP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800" b="0" i="0" u="none" strike="noStrike" kern="0" cap="none" spc="0" normalizeH="0" baseline="0" noProof="0" dirty="0">
                    <a:ln>
                      <a:noFill/>
                    </a:ln>
                    <a:solidFill>
                      <a:srgbClr val="0C0C0C"/>
                    </a:solidFill>
                    <a:effectLst/>
                    <a:uLnTx/>
                    <a:uFillTx/>
                  </a:rPr>
                  <a:t>products that can </a:t>
                </a:r>
              </a:p>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r>
                  <a:rPr kumimoji="0" lang="en-GB" sz="1800" b="0" i="0" u="none" strike="noStrike" kern="0" cap="none" spc="0" normalizeH="0" baseline="0" noProof="0" dirty="0">
                    <a:ln>
                      <a:noFill/>
                    </a:ln>
                    <a:solidFill>
                      <a:srgbClr val="0C0C0C"/>
                    </a:solidFill>
                    <a:effectLst/>
                    <a:uLnTx/>
                    <a:uFillTx/>
                  </a:rPr>
                  <a:t>inspire both groups</a:t>
                </a:r>
              </a:p>
            </p:txBody>
          </p:sp>
          <p:sp>
            <p:nvSpPr>
              <p:cNvPr id="80" name="Freeform 3">
                <a:extLst>
                  <a:ext uri="{FF2B5EF4-FFF2-40B4-BE49-F238E27FC236}">
                    <a16:creationId xmlns:a16="http://schemas.microsoft.com/office/drawing/2014/main" id="{032B6396-352D-497C-B6BD-8DDCC69BBFE1}"/>
                  </a:ext>
                </a:extLst>
              </p:cNvPr>
              <p:cNvSpPr/>
              <p:nvPr/>
            </p:nvSpPr>
            <p:spPr>
              <a:xfrm>
                <a:off x="3843005" y="2532158"/>
                <a:ext cx="1283896" cy="2344117"/>
              </a:xfrm>
              <a:custGeom>
                <a:avLst/>
                <a:gdLst>
                  <a:gd name="connsiteX0" fmla="*/ 685816 w 1362193"/>
                  <a:gd name="connsiteY0" fmla="*/ 76 h 2505241"/>
                  <a:gd name="connsiteX1" fmla="*/ 16 w 1362193"/>
                  <a:gd name="connsiteY1" fmla="*/ 1295476 h 2505241"/>
                  <a:gd name="connsiteX2" fmla="*/ 666766 w 1362193"/>
                  <a:gd name="connsiteY2" fmla="*/ 2505151 h 2505241"/>
                  <a:gd name="connsiteX3" fmla="*/ 1362091 w 1362193"/>
                  <a:gd name="connsiteY3" fmla="*/ 1352626 h 2505241"/>
                  <a:gd name="connsiteX4" fmla="*/ 685816 w 1362193"/>
                  <a:gd name="connsiteY4" fmla="*/ 76 h 2505241"/>
                  <a:gd name="connsiteX0" fmla="*/ 704866 w 1381243"/>
                  <a:gd name="connsiteY0" fmla="*/ 347 h 2505512"/>
                  <a:gd name="connsiteX1" fmla="*/ 16 w 1381243"/>
                  <a:gd name="connsiteY1" fmla="*/ 1233835 h 2505512"/>
                  <a:gd name="connsiteX2" fmla="*/ 685816 w 1381243"/>
                  <a:gd name="connsiteY2" fmla="*/ 2505422 h 2505512"/>
                  <a:gd name="connsiteX3" fmla="*/ 1381141 w 1381243"/>
                  <a:gd name="connsiteY3" fmla="*/ 1352897 h 2505512"/>
                  <a:gd name="connsiteX4" fmla="*/ 704866 w 1381243"/>
                  <a:gd name="connsiteY4" fmla="*/ 347 h 2505512"/>
                  <a:gd name="connsiteX0" fmla="*/ 704866 w 1381243"/>
                  <a:gd name="connsiteY0" fmla="*/ 0 h 2505152"/>
                  <a:gd name="connsiteX1" fmla="*/ 16 w 1381243"/>
                  <a:gd name="connsiteY1" fmla="*/ 1233488 h 2505152"/>
                  <a:gd name="connsiteX2" fmla="*/ 685816 w 1381243"/>
                  <a:gd name="connsiteY2" fmla="*/ 2505075 h 2505152"/>
                  <a:gd name="connsiteX3" fmla="*/ 1381141 w 1381243"/>
                  <a:gd name="connsiteY3" fmla="*/ 1233487 h 2505152"/>
                  <a:gd name="connsiteX4" fmla="*/ 704866 w 1381243"/>
                  <a:gd name="connsiteY4" fmla="*/ 0 h 2505152"/>
                  <a:gd name="connsiteX0" fmla="*/ 704866 w 1381243"/>
                  <a:gd name="connsiteY0" fmla="*/ 68 h 2505225"/>
                  <a:gd name="connsiteX1" fmla="*/ 16 w 1381243"/>
                  <a:gd name="connsiteY1" fmla="*/ 1233556 h 2505225"/>
                  <a:gd name="connsiteX2" fmla="*/ 685816 w 1381243"/>
                  <a:gd name="connsiteY2" fmla="*/ 2505143 h 2505225"/>
                  <a:gd name="connsiteX3" fmla="*/ 1381141 w 1381243"/>
                  <a:gd name="connsiteY3" fmla="*/ 1285942 h 2505225"/>
                  <a:gd name="connsiteX4" fmla="*/ 704866 w 1381243"/>
                  <a:gd name="connsiteY4" fmla="*/ 68 h 2505225"/>
                  <a:gd name="connsiteX0" fmla="*/ 704866 w 1381157"/>
                  <a:gd name="connsiteY0" fmla="*/ 68 h 2505243"/>
                  <a:gd name="connsiteX1" fmla="*/ 16 w 1381157"/>
                  <a:gd name="connsiteY1" fmla="*/ 1233556 h 2505243"/>
                  <a:gd name="connsiteX2" fmla="*/ 685816 w 1381157"/>
                  <a:gd name="connsiteY2" fmla="*/ 2505143 h 2505243"/>
                  <a:gd name="connsiteX3" fmla="*/ 1381141 w 1381157"/>
                  <a:gd name="connsiteY3" fmla="*/ 1285942 h 2505243"/>
                  <a:gd name="connsiteX4" fmla="*/ 704866 w 1381157"/>
                  <a:gd name="connsiteY4" fmla="*/ 68 h 2505243"/>
                  <a:gd name="connsiteX0" fmla="*/ 705101 w 1381392"/>
                  <a:gd name="connsiteY0" fmla="*/ 89 h 2505264"/>
                  <a:gd name="connsiteX1" fmla="*/ 251 w 1381392"/>
                  <a:gd name="connsiteY1" fmla="*/ 1233577 h 2505264"/>
                  <a:gd name="connsiteX2" fmla="*/ 686051 w 1381392"/>
                  <a:gd name="connsiteY2" fmla="*/ 2505164 h 2505264"/>
                  <a:gd name="connsiteX3" fmla="*/ 1381376 w 1381392"/>
                  <a:gd name="connsiteY3" fmla="*/ 1285963 h 2505264"/>
                  <a:gd name="connsiteX4" fmla="*/ 705101 w 1381392"/>
                  <a:gd name="connsiteY4" fmla="*/ 89 h 2505264"/>
                  <a:gd name="connsiteX0" fmla="*/ 705101 w 1381392"/>
                  <a:gd name="connsiteY0" fmla="*/ 89 h 2505388"/>
                  <a:gd name="connsiteX1" fmla="*/ 251 w 1381392"/>
                  <a:gd name="connsiteY1" fmla="*/ 1233577 h 2505388"/>
                  <a:gd name="connsiteX2" fmla="*/ 686051 w 1381392"/>
                  <a:gd name="connsiteY2" fmla="*/ 2505164 h 2505388"/>
                  <a:gd name="connsiteX3" fmla="*/ 1381376 w 1381392"/>
                  <a:gd name="connsiteY3" fmla="*/ 1285963 h 2505388"/>
                  <a:gd name="connsiteX4" fmla="*/ 705101 w 1381392"/>
                  <a:gd name="connsiteY4" fmla="*/ 89 h 2505388"/>
                  <a:gd name="connsiteX0" fmla="*/ 705048 w 1381339"/>
                  <a:gd name="connsiteY0" fmla="*/ 89 h 2505388"/>
                  <a:gd name="connsiteX1" fmla="*/ 198 w 1381339"/>
                  <a:gd name="connsiteY1" fmla="*/ 1233577 h 2505388"/>
                  <a:gd name="connsiteX2" fmla="*/ 685998 w 1381339"/>
                  <a:gd name="connsiteY2" fmla="*/ 2505164 h 2505388"/>
                  <a:gd name="connsiteX3" fmla="*/ 1381323 w 1381339"/>
                  <a:gd name="connsiteY3" fmla="*/ 1285963 h 2505388"/>
                  <a:gd name="connsiteX4" fmla="*/ 705048 w 1381339"/>
                  <a:gd name="connsiteY4" fmla="*/ 89 h 2505388"/>
                  <a:gd name="connsiteX0" fmla="*/ 705048 w 1381336"/>
                  <a:gd name="connsiteY0" fmla="*/ 211 h 2505510"/>
                  <a:gd name="connsiteX1" fmla="*/ 198 w 1381336"/>
                  <a:gd name="connsiteY1" fmla="*/ 1233699 h 2505510"/>
                  <a:gd name="connsiteX2" fmla="*/ 685998 w 1381336"/>
                  <a:gd name="connsiteY2" fmla="*/ 2505286 h 2505510"/>
                  <a:gd name="connsiteX3" fmla="*/ 1381323 w 1381336"/>
                  <a:gd name="connsiteY3" fmla="*/ 1286085 h 2505510"/>
                  <a:gd name="connsiteX4" fmla="*/ 705048 w 1381336"/>
                  <a:gd name="connsiteY4" fmla="*/ 211 h 2505510"/>
                  <a:gd name="connsiteX0" fmla="*/ 705048 w 1381952"/>
                  <a:gd name="connsiteY0" fmla="*/ 211 h 2505561"/>
                  <a:gd name="connsiteX1" fmla="*/ 198 w 1381952"/>
                  <a:gd name="connsiteY1" fmla="*/ 1233699 h 2505561"/>
                  <a:gd name="connsiteX2" fmla="*/ 685998 w 1381952"/>
                  <a:gd name="connsiteY2" fmla="*/ 2505286 h 2505561"/>
                  <a:gd name="connsiteX3" fmla="*/ 1381323 w 1381952"/>
                  <a:gd name="connsiteY3" fmla="*/ 1286085 h 2505561"/>
                  <a:gd name="connsiteX4" fmla="*/ 705048 w 1381952"/>
                  <a:gd name="connsiteY4" fmla="*/ 211 h 2505561"/>
                  <a:gd name="connsiteX0" fmla="*/ 704854 w 1381758"/>
                  <a:gd name="connsiteY0" fmla="*/ 237 h 2505587"/>
                  <a:gd name="connsiteX1" fmla="*/ 4 w 1381758"/>
                  <a:gd name="connsiteY1" fmla="*/ 1233725 h 2505587"/>
                  <a:gd name="connsiteX2" fmla="*/ 685804 w 1381758"/>
                  <a:gd name="connsiteY2" fmla="*/ 2505312 h 2505587"/>
                  <a:gd name="connsiteX3" fmla="*/ 1381129 w 1381758"/>
                  <a:gd name="connsiteY3" fmla="*/ 1286111 h 2505587"/>
                  <a:gd name="connsiteX4" fmla="*/ 704854 w 1381758"/>
                  <a:gd name="connsiteY4" fmla="*/ 237 h 2505587"/>
                  <a:gd name="connsiteX0" fmla="*/ 704854 w 1381892"/>
                  <a:gd name="connsiteY0" fmla="*/ 41 h 2505391"/>
                  <a:gd name="connsiteX1" fmla="*/ 4 w 1381892"/>
                  <a:gd name="connsiteY1" fmla="*/ 1252579 h 2505391"/>
                  <a:gd name="connsiteX2" fmla="*/ 685804 w 1381892"/>
                  <a:gd name="connsiteY2" fmla="*/ 2505116 h 2505391"/>
                  <a:gd name="connsiteX3" fmla="*/ 1381129 w 1381892"/>
                  <a:gd name="connsiteY3" fmla="*/ 1285915 h 2505391"/>
                  <a:gd name="connsiteX4" fmla="*/ 704854 w 1381892"/>
                  <a:gd name="connsiteY4" fmla="*/ 41 h 2505391"/>
                  <a:gd name="connsiteX0" fmla="*/ 704854 w 1381819"/>
                  <a:gd name="connsiteY0" fmla="*/ 1 h 2505351"/>
                  <a:gd name="connsiteX1" fmla="*/ 4 w 1381819"/>
                  <a:gd name="connsiteY1" fmla="*/ 1252539 h 2505351"/>
                  <a:gd name="connsiteX2" fmla="*/ 685804 w 1381819"/>
                  <a:gd name="connsiteY2" fmla="*/ 2505076 h 2505351"/>
                  <a:gd name="connsiteX3" fmla="*/ 1381129 w 1381819"/>
                  <a:gd name="connsiteY3" fmla="*/ 1285875 h 2505351"/>
                  <a:gd name="connsiteX4" fmla="*/ 704854 w 1381819"/>
                  <a:gd name="connsiteY4" fmla="*/ 1 h 250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819" h="2505351">
                    <a:moveTo>
                      <a:pt x="704854" y="1"/>
                    </a:moveTo>
                    <a:cubicBezTo>
                      <a:pt x="527054" y="-792"/>
                      <a:pt x="-1583" y="568327"/>
                      <a:pt x="4" y="1252539"/>
                    </a:cubicBezTo>
                    <a:cubicBezTo>
                      <a:pt x="1591" y="1936751"/>
                      <a:pt x="592142" y="2509839"/>
                      <a:pt x="685804" y="2505076"/>
                    </a:cubicBezTo>
                    <a:cubicBezTo>
                      <a:pt x="846141" y="2519363"/>
                      <a:pt x="1358904" y="1976438"/>
                      <a:pt x="1381129" y="1285875"/>
                    </a:cubicBezTo>
                    <a:cubicBezTo>
                      <a:pt x="1403354" y="595312"/>
                      <a:pt x="882654" y="794"/>
                      <a:pt x="704854" y="1"/>
                    </a:cubicBezTo>
                    <a:close/>
                  </a:path>
                </a:pathLst>
              </a:custGeom>
              <a:pattFill prst="wdUpDiag">
                <a:fgClr>
                  <a:srgbClr val="00B050"/>
                </a:fgClr>
                <a:bgClr>
                  <a:srgbClr val="92D050"/>
                </a:bgClr>
              </a:pattFill>
              <a:ln w="12700" cap="flat" cmpd="sng" algn="ctr">
                <a:noFill/>
                <a:prstDash val="solid"/>
              </a:ln>
              <a:effectLst/>
            </p:spPr>
            <p:txBody>
              <a:bodyPr rtlCol="0" anchor="ctr"/>
              <a:lstStyle/>
              <a:p>
                <a:pPr marL="0" marR="0" lvl="0" indent="0" algn="ctr"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0" i="0" u="none" strike="noStrike" kern="0" cap="none" spc="0" normalizeH="0" baseline="0" noProof="0" dirty="0">
                  <a:ln>
                    <a:noFill/>
                  </a:ln>
                  <a:solidFill>
                    <a:srgbClr val="0476BD"/>
                  </a:solidFill>
                  <a:effectLst/>
                  <a:uLnTx/>
                  <a:uFillTx/>
                  <a:ea typeface="+mn-ea"/>
                  <a:cs typeface="Arial" panose="020B0604020202020204" pitchFamily="34" charset="0"/>
                </a:endParaRPr>
              </a:p>
            </p:txBody>
          </p:sp>
          <p:cxnSp>
            <p:nvCxnSpPr>
              <p:cNvPr id="81" name="Straight Arrow Connector 80">
                <a:extLst>
                  <a:ext uri="{FF2B5EF4-FFF2-40B4-BE49-F238E27FC236}">
                    <a16:creationId xmlns:a16="http://schemas.microsoft.com/office/drawing/2014/main" id="{7B621A66-AF5D-41E8-BA16-72F000EBB60A}"/>
                  </a:ext>
                </a:extLst>
              </p:cNvPr>
              <p:cNvCxnSpPr/>
              <p:nvPr/>
            </p:nvCxnSpPr>
            <p:spPr>
              <a:xfrm flipV="1">
                <a:off x="4484572" y="4315327"/>
                <a:ext cx="0" cy="994611"/>
              </a:xfrm>
              <a:prstGeom prst="straightConnector1">
                <a:avLst/>
              </a:prstGeom>
              <a:noFill/>
              <a:ln w="38100" cap="flat" cmpd="sng" algn="ctr">
                <a:solidFill>
                  <a:srgbClr val="002060"/>
                </a:solidFill>
                <a:prstDash val="solid"/>
                <a:tailEnd type="arrow"/>
              </a:ln>
              <a:effectLst>
                <a:outerShdw blurRad="40000" dist="23000" dir="5400000" rotWithShape="0">
                  <a:srgbClr val="000000">
                    <a:alpha val="35000"/>
                  </a:srgbClr>
                </a:outerShdw>
              </a:effectLst>
            </p:spPr>
          </p:cxnSp>
        </p:grpSp>
        <p:sp>
          <p:nvSpPr>
            <p:cNvPr id="76" name="Left-Right Arrow 10">
              <a:extLst>
                <a:ext uri="{FF2B5EF4-FFF2-40B4-BE49-F238E27FC236}">
                  <a16:creationId xmlns:a16="http://schemas.microsoft.com/office/drawing/2014/main" id="{E98B8A10-4899-4400-A6B4-A35DE1B48914}"/>
                </a:ext>
              </a:extLst>
            </p:cNvPr>
            <p:cNvSpPr/>
            <p:nvPr/>
          </p:nvSpPr>
          <p:spPr bwMode="auto">
            <a:xfrm>
              <a:off x="4551247" y="1533525"/>
              <a:ext cx="450212" cy="733663"/>
            </a:xfrm>
            <a:prstGeom prst="leftRightArrow">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20000"/>
                </a:spcBef>
                <a:spcAft>
                  <a:spcPct val="20000"/>
                </a:spcAft>
                <a:buClr>
                  <a:srgbClr val="009B9B"/>
                </a:buClr>
                <a:buSzPct val="80000"/>
                <a:buFont typeface="Wingdings" pitchFamily="2" charset="2"/>
                <a:buNone/>
                <a:tabLst/>
                <a:defRPr/>
              </a:pPr>
              <a:endParaRPr kumimoji="0" lang="en-GB" sz="1800" b="1" i="0" u="none" strike="noStrike" kern="0" cap="none" spc="0" normalizeH="0" baseline="0" noProof="0">
                <a:ln>
                  <a:noFill/>
                </a:ln>
                <a:solidFill>
                  <a:srgbClr val="0C0C0C"/>
                </a:solidFill>
                <a:effectLst/>
                <a:uLnTx/>
                <a:uFillTx/>
              </a:endParaRPr>
            </a:p>
          </p:txBody>
        </p:sp>
      </p:grpSp>
    </p:spTree>
    <p:extLst>
      <p:ext uri="{BB962C8B-B14F-4D97-AF65-F5344CB8AC3E}">
        <p14:creationId xmlns:p14="http://schemas.microsoft.com/office/powerpoint/2010/main" val="9724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0-#ppt_w/2"/>
                                          </p:val>
                                        </p:tav>
                                        <p:tav tm="100000">
                                          <p:val>
                                            <p:strVal val="#ppt_x"/>
                                          </p:val>
                                        </p:tav>
                                      </p:tavLst>
                                    </p:anim>
                                    <p:anim calcmode="lin" valueType="num">
                                      <p:cBhvr additive="base">
                                        <p:cTn id="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1000" fill="hold"/>
                                        <p:tgtEl>
                                          <p:spTgt spid="65"/>
                                        </p:tgtEl>
                                        <p:attrNameLst>
                                          <p:attrName>ppt_x</p:attrName>
                                        </p:attrNameLst>
                                      </p:cBhvr>
                                      <p:tavLst>
                                        <p:tav tm="0">
                                          <p:val>
                                            <p:strVal val="1+#ppt_w/2"/>
                                          </p:val>
                                        </p:tav>
                                        <p:tav tm="100000">
                                          <p:val>
                                            <p:strVal val="#ppt_x"/>
                                          </p:val>
                                        </p:tav>
                                      </p:tavLst>
                                    </p:anim>
                                    <p:anim calcmode="lin" valueType="num">
                                      <p:cBhvr additive="base">
                                        <p:cTn id="14"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j-lt"/>
                <a:cs typeface="Arial" panose="020B0604020202020204" pitchFamily="34" charset="0"/>
              </a:rPr>
              <a:t>The Design Database</a:t>
            </a:r>
            <a:endParaRPr lang="en-US" dirty="0">
              <a:latin typeface="+mj-lt"/>
            </a:endParaRPr>
          </a:p>
        </p:txBody>
      </p:sp>
      <p:sp>
        <p:nvSpPr>
          <p:cNvPr id="4" name="Rectangle 3">
            <a:extLst>
              <a:ext uri="{FF2B5EF4-FFF2-40B4-BE49-F238E27FC236}">
                <a16:creationId xmlns:a16="http://schemas.microsoft.com/office/drawing/2014/main" id="{ACB442E9-B9DB-4EC0-AE3F-A7227F0B8E9A}"/>
              </a:ext>
            </a:extLst>
          </p:cNvPr>
          <p:cNvSpPr/>
          <p:nvPr/>
        </p:nvSpPr>
        <p:spPr>
          <a:xfrm>
            <a:off x="3038516" y="2878166"/>
            <a:ext cx="6228692" cy="338554"/>
          </a:xfrm>
          <a:prstGeom prst="rect">
            <a:avLst/>
          </a:prstGeom>
        </p:spPr>
        <p:txBody>
          <a:bodyPr wrap="square">
            <a:spAutoFit/>
          </a:bodyPr>
          <a:lstStyle/>
          <a:p>
            <a:pPr>
              <a:buClr>
                <a:schemeClr val="bg1">
                  <a:lumMod val="75000"/>
                </a:schemeClr>
              </a:buClr>
            </a:pPr>
            <a:r>
              <a:rPr lang="en-GB" sz="1600" dirty="0">
                <a:cs typeface="Arial" panose="020B0604020202020204" pitchFamily="34" charset="0"/>
              </a:rPr>
              <a:t>Visualize how materials create product character, desirability.</a:t>
            </a:r>
          </a:p>
        </p:txBody>
      </p:sp>
      <p:sp>
        <p:nvSpPr>
          <p:cNvPr id="5" name="Rectangle 4">
            <a:extLst>
              <a:ext uri="{FF2B5EF4-FFF2-40B4-BE49-F238E27FC236}">
                <a16:creationId xmlns:a16="http://schemas.microsoft.com/office/drawing/2014/main" id="{F5AAA042-54B5-4D85-9C0C-E18C8E7D4736}"/>
              </a:ext>
            </a:extLst>
          </p:cNvPr>
          <p:cNvSpPr/>
          <p:nvPr/>
        </p:nvSpPr>
        <p:spPr>
          <a:xfrm>
            <a:off x="3038516" y="3501468"/>
            <a:ext cx="6228692" cy="584775"/>
          </a:xfrm>
          <a:prstGeom prst="rect">
            <a:avLst/>
          </a:prstGeom>
        </p:spPr>
        <p:txBody>
          <a:bodyPr wrap="square">
            <a:spAutoFit/>
          </a:bodyPr>
          <a:lstStyle/>
          <a:p>
            <a:pPr>
              <a:buClr>
                <a:schemeClr val="bg1">
                  <a:lumMod val="75000"/>
                </a:schemeClr>
              </a:buClr>
            </a:pPr>
            <a:r>
              <a:rPr lang="en-GB" sz="1600" dirty="0">
                <a:cs typeface="Arial" panose="020B0604020202020204" pitchFamily="34" charset="0"/>
              </a:rPr>
              <a:t>Show how new materials stimulate innovation: the evolution of materials in products.</a:t>
            </a:r>
          </a:p>
        </p:txBody>
      </p:sp>
      <p:sp>
        <p:nvSpPr>
          <p:cNvPr id="6" name="Rectangle 5">
            <a:extLst>
              <a:ext uri="{FF2B5EF4-FFF2-40B4-BE49-F238E27FC236}">
                <a16:creationId xmlns:a16="http://schemas.microsoft.com/office/drawing/2014/main" id="{620B6E3A-F199-4064-B7A6-00FB9739A390}"/>
              </a:ext>
            </a:extLst>
          </p:cNvPr>
          <p:cNvSpPr/>
          <p:nvPr/>
        </p:nvSpPr>
        <p:spPr>
          <a:xfrm>
            <a:off x="2417001" y="1374239"/>
            <a:ext cx="3678999" cy="400110"/>
          </a:xfrm>
          <a:prstGeom prst="rect">
            <a:avLst/>
          </a:prstGeom>
        </p:spPr>
        <p:txBody>
          <a:bodyPr wrap="square">
            <a:spAutoFit/>
          </a:bodyPr>
          <a:lstStyle/>
          <a:p>
            <a:pPr>
              <a:buClr>
                <a:schemeClr val="bg1">
                  <a:lumMod val="75000"/>
                </a:schemeClr>
              </a:buClr>
            </a:pPr>
            <a:r>
              <a:rPr lang="en-GB" sz="2000" b="1" dirty="0">
                <a:cs typeface="Arial" panose="020B0604020202020204" pitchFamily="34" charset="0"/>
              </a:rPr>
              <a:t>What can you do with it?</a:t>
            </a:r>
          </a:p>
        </p:txBody>
      </p:sp>
      <p:cxnSp>
        <p:nvCxnSpPr>
          <p:cNvPr id="7" name="Straight Connector 6">
            <a:extLst>
              <a:ext uri="{FF2B5EF4-FFF2-40B4-BE49-F238E27FC236}">
                <a16:creationId xmlns:a16="http://schemas.microsoft.com/office/drawing/2014/main" id="{3B8DBEFF-9617-49B8-B05D-FB54BEE6B599}"/>
              </a:ext>
            </a:extLst>
          </p:cNvPr>
          <p:cNvCxnSpPr>
            <a:stCxn id="8" idx="4"/>
            <a:endCxn id="10" idx="0"/>
          </p:cNvCxnSpPr>
          <p:nvPr/>
        </p:nvCxnSpPr>
        <p:spPr>
          <a:xfrm flipH="1">
            <a:off x="2698934" y="3173660"/>
            <a:ext cx="101843" cy="431137"/>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19C875D6-72BF-46F1-8D7B-58E1310C7F2A}"/>
              </a:ext>
            </a:extLst>
          </p:cNvPr>
          <p:cNvSpPr/>
          <p:nvPr/>
        </p:nvSpPr>
        <p:spPr>
          <a:xfrm flipH="1">
            <a:off x="2656747" y="2885602"/>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cxnSp>
        <p:nvCxnSpPr>
          <p:cNvPr id="9" name="Straight Connector 8">
            <a:extLst>
              <a:ext uri="{FF2B5EF4-FFF2-40B4-BE49-F238E27FC236}">
                <a16:creationId xmlns:a16="http://schemas.microsoft.com/office/drawing/2014/main" id="{211097C6-126E-44A9-8979-72B5A84714C1}"/>
              </a:ext>
            </a:extLst>
          </p:cNvPr>
          <p:cNvCxnSpPr>
            <a:stCxn id="10" idx="4"/>
            <a:endCxn id="11" idx="0"/>
          </p:cNvCxnSpPr>
          <p:nvPr/>
        </p:nvCxnSpPr>
        <p:spPr>
          <a:xfrm>
            <a:off x="2698934" y="3892853"/>
            <a:ext cx="102753" cy="436939"/>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0863804-C877-49D0-B4EA-B89D4A10C3A4}"/>
              </a:ext>
            </a:extLst>
          </p:cNvPr>
          <p:cNvSpPr/>
          <p:nvPr/>
        </p:nvSpPr>
        <p:spPr>
          <a:xfrm flipH="1">
            <a:off x="2554904" y="3604795"/>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
        <p:nvSpPr>
          <p:cNvPr id="11" name="Oval 10">
            <a:extLst>
              <a:ext uri="{FF2B5EF4-FFF2-40B4-BE49-F238E27FC236}">
                <a16:creationId xmlns:a16="http://schemas.microsoft.com/office/drawing/2014/main" id="{9624D0CB-DDFA-4F62-953E-A65226577800}"/>
              </a:ext>
            </a:extLst>
          </p:cNvPr>
          <p:cNvSpPr/>
          <p:nvPr/>
        </p:nvSpPr>
        <p:spPr>
          <a:xfrm flipH="1">
            <a:off x="2657657" y="4329790"/>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
        <p:nvSpPr>
          <p:cNvPr id="12" name="Rectangle 11">
            <a:extLst>
              <a:ext uri="{FF2B5EF4-FFF2-40B4-BE49-F238E27FC236}">
                <a16:creationId xmlns:a16="http://schemas.microsoft.com/office/drawing/2014/main" id="{27DD6CB7-0A0A-40A6-832C-CC343457ABE9}"/>
              </a:ext>
            </a:extLst>
          </p:cNvPr>
          <p:cNvSpPr/>
          <p:nvPr/>
        </p:nvSpPr>
        <p:spPr>
          <a:xfrm>
            <a:off x="3038517" y="2008645"/>
            <a:ext cx="4799809" cy="584775"/>
          </a:xfrm>
          <a:prstGeom prst="rect">
            <a:avLst/>
          </a:prstGeom>
        </p:spPr>
        <p:txBody>
          <a:bodyPr wrap="square">
            <a:spAutoFit/>
          </a:bodyPr>
          <a:lstStyle/>
          <a:p>
            <a:pPr>
              <a:buClr>
                <a:schemeClr val="bg1">
                  <a:lumMod val="75000"/>
                </a:schemeClr>
              </a:buClr>
            </a:pPr>
            <a:r>
              <a:rPr lang="en-GB" sz="1600" dirty="0">
                <a:cs typeface="Arial" panose="020B0604020202020204" pitchFamily="34" charset="0"/>
              </a:rPr>
              <a:t>Engage in the visual, material and manufacturing aspects of products and industrial design.</a:t>
            </a:r>
          </a:p>
        </p:txBody>
      </p:sp>
      <p:cxnSp>
        <p:nvCxnSpPr>
          <p:cNvPr id="13" name="Straight Connector 12">
            <a:extLst>
              <a:ext uri="{FF2B5EF4-FFF2-40B4-BE49-F238E27FC236}">
                <a16:creationId xmlns:a16="http://schemas.microsoft.com/office/drawing/2014/main" id="{B35849B0-DA2C-4A4E-A74A-E66B4B3E1129}"/>
              </a:ext>
            </a:extLst>
          </p:cNvPr>
          <p:cNvCxnSpPr>
            <a:stCxn id="14" idx="4"/>
          </p:cNvCxnSpPr>
          <p:nvPr/>
        </p:nvCxnSpPr>
        <p:spPr>
          <a:xfrm>
            <a:off x="2686046" y="2447884"/>
            <a:ext cx="102753" cy="436939"/>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EBFEE2DA-CC0E-4634-80D4-012AD7E428B7}"/>
              </a:ext>
            </a:extLst>
          </p:cNvPr>
          <p:cNvSpPr/>
          <p:nvPr/>
        </p:nvSpPr>
        <p:spPr>
          <a:xfrm flipH="1">
            <a:off x="2542016" y="2159826"/>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
        <p:nvSpPr>
          <p:cNvPr id="15" name="Rectangle 14">
            <a:extLst>
              <a:ext uri="{FF2B5EF4-FFF2-40B4-BE49-F238E27FC236}">
                <a16:creationId xmlns:a16="http://schemas.microsoft.com/office/drawing/2014/main" id="{6FF6B746-CC6B-457B-BD23-5A68BB702665}"/>
              </a:ext>
            </a:extLst>
          </p:cNvPr>
          <p:cNvSpPr/>
          <p:nvPr/>
        </p:nvSpPr>
        <p:spPr>
          <a:xfrm>
            <a:off x="3070242" y="4304541"/>
            <a:ext cx="5642498" cy="338554"/>
          </a:xfrm>
          <a:prstGeom prst="rect">
            <a:avLst/>
          </a:prstGeom>
        </p:spPr>
        <p:txBody>
          <a:bodyPr wrap="square">
            <a:spAutoFit/>
          </a:bodyPr>
          <a:lstStyle/>
          <a:p>
            <a:pPr>
              <a:buClr>
                <a:schemeClr val="bg1">
                  <a:lumMod val="75000"/>
                </a:schemeClr>
              </a:buClr>
            </a:pPr>
            <a:r>
              <a:rPr lang="en-GB" sz="1600" dirty="0">
                <a:cs typeface="Arial" panose="020B0604020202020204" pitchFamily="34" charset="0"/>
              </a:rPr>
              <a:t>Excite interest in materials through products.</a:t>
            </a:r>
          </a:p>
        </p:txBody>
      </p:sp>
      <p:sp>
        <p:nvSpPr>
          <p:cNvPr id="16" name="Rectangle 15">
            <a:extLst>
              <a:ext uri="{FF2B5EF4-FFF2-40B4-BE49-F238E27FC236}">
                <a16:creationId xmlns:a16="http://schemas.microsoft.com/office/drawing/2014/main" id="{D9E6297A-1A7E-473C-B5D1-EBAC7E8064B7}"/>
              </a:ext>
            </a:extLst>
          </p:cNvPr>
          <p:cNvSpPr/>
          <p:nvPr/>
        </p:nvSpPr>
        <p:spPr>
          <a:xfrm>
            <a:off x="3038517" y="5024245"/>
            <a:ext cx="6486439" cy="338554"/>
          </a:xfrm>
          <a:prstGeom prst="rect">
            <a:avLst/>
          </a:prstGeom>
        </p:spPr>
        <p:txBody>
          <a:bodyPr wrap="square">
            <a:spAutoFit/>
          </a:bodyPr>
          <a:lstStyle/>
          <a:p>
            <a:pPr>
              <a:buClr>
                <a:schemeClr val="bg1">
                  <a:lumMod val="75000"/>
                </a:schemeClr>
              </a:buClr>
            </a:pPr>
            <a:r>
              <a:rPr lang="en-GB" sz="1600" dirty="0">
                <a:cs typeface="Arial" panose="020B0604020202020204" pitchFamily="34" charset="0"/>
              </a:rPr>
              <a:t>Understand how products and their components are manufactured.</a:t>
            </a:r>
          </a:p>
        </p:txBody>
      </p:sp>
      <p:cxnSp>
        <p:nvCxnSpPr>
          <p:cNvPr id="17" name="Straight Connector 16">
            <a:extLst>
              <a:ext uri="{FF2B5EF4-FFF2-40B4-BE49-F238E27FC236}">
                <a16:creationId xmlns:a16="http://schemas.microsoft.com/office/drawing/2014/main" id="{8E056D71-5672-4FEB-8777-9A9CC9707C11}"/>
              </a:ext>
            </a:extLst>
          </p:cNvPr>
          <p:cNvCxnSpPr>
            <a:endCxn id="18" idx="0"/>
          </p:cNvCxnSpPr>
          <p:nvPr/>
        </p:nvCxnSpPr>
        <p:spPr>
          <a:xfrm flipH="1">
            <a:off x="2686046" y="4593110"/>
            <a:ext cx="101843" cy="431137"/>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AE18EAAC-F420-4907-B837-82F89F487312}"/>
              </a:ext>
            </a:extLst>
          </p:cNvPr>
          <p:cNvSpPr/>
          <p:nvPr/>
        </p:nvSpPr>
        <p:spPr>
          <a:xfrm flipH="1">
            <a:off x="2542016" y="5024245"/>
            <a:ext cx="288056" cy="288056"/>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3200" dirty="0">
              <a:solidFill>
                <a:schemeClr val="tx1"/>
              </a:solidFill>
              <a:latin typeface="Helvetica37ThinCondObli" pitchFamily="34" charset="0"/>
            </a:endParaRPr>
          </a:p>
        </p:txBody>
      </p:sp>
    </p:spTree>
    <p:extLst>
      <p:ext uri="{BB962C8B-B14F-4D97-AF65-F5344CB8AC3E}">
        <p14:creationId xmlns:p14="http://schemas.microsoft.com/office/powerpoint/2010/main" val="24391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10" grpId="0" animBg="1"/>
      <p:bldP spid="11" grpId="0" animBg="1"/>
      <p:bldP spid="12" grpId="0"/>
      <p:bldP spid="14" grpId="0" animBg="1"/>
      <p:bldP spid="15" grpId="0"/>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8</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Product-centred structure of the database</a:t>
            </a:r>
            <a:endParaRPr lang="en-US" dirty="0">
              <a:latin typeface="+mn-lt"/>
            </a:endParaRPr>
          </a:p>
        </p:txBody>
      </p:sp>
      <p:pic>
        <p:nvPicPr>
          <p:cNvPr id="4" name="Picture 3">
            <a:extLst>
              <a:ext uri="{FF2B5EF4-FFF2-40B4-BE49-F238E27FC236}">
                <a16:creationId xmlns:a16="http://schemas.microsoft.com/office/drawing/2014/main" id="{184FF7F7-55A7-42BE-92E8-EBAD547827B4}"/>
              </a:ext>
            </a:extLst>
          </p:cNvPr>
          <p:cNvPicPr>
            <a:picLocks noChangeAspect="1"/>
          </p:cNvPicPr>
          <p:nvPr/>
        </p:nvPicPr>
        <p:blipFill rotWithShape="1">
          <a:blip r:embed="rId3"/>
          <a:srcRect l="4485" t="2948" r="3985" b="9185"/>
          <a:stretch/>
        </p:blipFill>
        <p:spPr>
          <a:xfrm>
            <a:off x="7172860" y="963930"/>
            <a:ext cx="1669565" cy="1428181"/>
          </a:xfrm>
          <a:prstGeom prst="rect">
            <a:avLst/>
          </a:prstGeom>
        </p:spPr>
      </p:pic>
      <p:sp>
        <p:nvSpPr>
          <p:cNvPr id="5" name="Oval 4">
            <a:extLst>
              <a:ext uri="{FF2B5EF4-FFF2-40B4-BE49-F238E27FC236}">
                <a16:creationId xmlns:a16="http://schemas.microsoft.com/office/drawing/2014/main" id="{BC93D788-DF0D-4933-93C9-D7CA0F63C42A}"/>
              </a:ext>
            </a:extLst>
          </p:cNvPr>
          <p:cNvSpPr/>
          <p:nvPr/>
        </p:nvSpPr>
        <p:spPr bwMode="auto">
          <a:xfrm>
            <a:off x="6978041" y="648419"/>
            <a:ext cx="2059200" cy="2059200"/>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pic>
        <p:nvPicPr>
          <p:cNvPr id="6" name="Picture 5">
            <a:extLst>
              <a:ext uri="{FF2B5EF4-FFF2-40B4-BE49-F238E27FC236}">
                <a16:creationId xmlns:a16="http://schemas.microsoft.com/office/drawing/2014/main" id="{0605521F-3FAF-4DE5-B452-98CCADF5E003}"/>
              </a:ext>
            </a:extLst>
          </p:cNvPr>
          <p:cNvPicPr>
            <a:picLocks noChangeAspect="1"/>
          </p:cNvPicPr>
          <p:nvPr/>
        </p:nvPicPr>
        <p:blipFill>
          <a:blip r:embed="rId4"/>
          <a:stretch>
            <a:fillRect/>
          </a:stretch>
        </p:blipFill>
        <p:spPr>
          <a:xfrm>
            <a:off x="7150052" y="5015221"/>
            <a:ext cx="1715178" cy="451734"/>
          </a:xfrm>
          <a:prstGeom prst="rect">
            <a:avLst/>
          </a:prstGeom>
        </p:spPr>
      </p:pic>
      <p:cxnSp>
        <p:nvCxnSpPr>
          <p:cNvPr id="7" name="Straight Arrow Connector 6">
            <a:extLst>
              <a:ext uri="{FF2B5EF4-FFF2-40B4-BE49-F238E27FC236}">
                <a16:creationId xmlns:a16="http://schemas.microsoft.com/office/drawing/2014/main" id="{DA4727B9-4244-4AF8-B0BE-17C16868D082}"/>
              </a:ext>
            </a:extLst>
          </p:cNvPr>
          <p:cNvCxnSpPr/>
          <p:nvPr/>
        </p:nvCxnSpPr>
        <p:spPr>
          <a:xfrm>
            <a:off x="7766968" y="5133076"/>
            <a:ext cx="481349" cy="216024"/>
          </a:xfrm>
          <a:prstGeom prst="straightConnector1">
            <a:avLst/>
          </a:prstGeom>
          <a:ln w="19050">
            <a:noFill/>
            <a:tailEnd type="triangle" w="sm"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3219585-A8C6-4208-99BA-D4220C6801D0}"/>
              </a:ext>
            </a:extLst>
          </p:cNvPr>
          <p:cNvSpPr/>
          <p:nvPr/>
        </p:nvSpPr>
        <p:spPr bwMode="auto">
          <a:xfrm>
            <a:off x="6978041" y="4078481"/>
            <a:ext cx="2059200" cy="2059200"/>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9" name="Oval 8">
            <a:extLst>
              <a:ext uri="{FF2B5EF4-FFF2-40B4-BE49-F238E27FC236}">
                <a16:creationId xmlns:a16="http://schemas.microsoft.com/office/drawing/2014/main" id="{B25E7452-0A4A-4EEF-B02A-39B550D671D5}"/>
              </a:ext>
            </a:extLst>
          </p:cNvPr>
          <p:cNvSpPr/>
          <p:nvPr/>
        </p:nvSpPr>
        <p:spPr>
          <a:xfrm>
            <a:off x="6978782" y="649160"/>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Oval 10">
            <a:extLst>
              <a:ext uri="{FF2B5EF4-FFF2-40B4-BE49-F238E27FC236}">
                <a16:creationId xmlns:a16="http://schemas.microsoft.com/office/drawing/2014/main" id="{07A3CEF1-070C-42F1-A5BB-B8BCF1BB5B5D}"/>
              </a:ext>
            </a:extLst>
          </p:cNvPr>
          <p:cNvSpPr/>
          <p:nvPr/>
        </p:nvSpPr>
        <p:spPr>
          <a:xfrm>
            <a:off x="6978782" y="4079222"/>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27DF20EC-E9C4-4634-939E-66669C10AE7C}"/>
              </a:ext>
            </a:extLst>
          </p:cNvPr>
          <p:cNvSpPr>
            <a:spLocks noChangeArrowheads="1"/>
          </p:cNvSpPr>
          <p:nvPr/>
        </p:nvSpPr>
        <p:spPr bwMode="auto">
          <a:xfrm>
            <a:off x="7100517" y="5384694"/>
            <a:ext cx="17809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spcBef>
                <a:spcPct val="0"/>
              </a:spcBef>
              <a:spcAft>
                <a:spcPct val="0"/>
              </a:spcAft>
              <a:buClrTx/>
              <a:buSzTx/>
            </a:pPr>
            <a:r>
              <a:rPr lang="en-US" altLang="en-US" sz="1600" b="1" dirty="0">
                <a:solidFill>
                  <a:schemeClr val="bg1"/>
                </a:solidFill>
                <a:cs typeface="Arial" panose="020B0604020202020204" pitchFamily="34" charset="0"/>
              </a:rPr>
              <a:t>Manufacturer</a:t>
            </a:r>
          </a:p>
        </p:txBody>
      </p:sp>
      <p:pic>
        <p:nvPicPr>
          <p:cNvPr id="14" name="Picture 10" descr="Abstract, Alloy, Aluminum, Backdrop, Background, Design">
            <a:extLst>
              <a:ext uri="{FF2B5EF4-FFF2-40B4-BE49-F238E27FC236}">
                <a16:creationId xmlns:a16="http://schemas.microsoft.com/office/drawing/2014/main" id="{A832F1CD-C4FD-480F-9A68-313593E0C1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316"/>
          <a:stretch/>
        </p:blipFill>
        <p:spPr bwMode="auto">
          <a:xfrm>
            <a:off x="2860550" y="654347"/>
            <a:ext cx="2047898" cy="2047344"/>
          </a:xfrm>
          <a:prstGeom prst="ellipse">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DF7B4DF6-FCC5-46BD-95D5-E4C5A6AEFBD6}"/>
              </a:ext>
            </a:extLst>
          </p:cNvPr>
          <p:cNvSpPr/>
          <p:nvPr/>
        </p:nvSpPr>
        <p:spPr>
          <a:xfrm>
            <a:off x="2855640" y="649160"/>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6" name="Group 15">
            <a:extLst>
              <a:ext uri="{FF2B5EF4-FFF2-40B4-BE49-F238E27FC236}">
                <a16:creationId xmlns:a16="http://schemas.microsoft.com/office/drawing/2014/main" id="{8FA53710-0F50-4A0C-A100-D9E7CB4898AC}"/>
              </a:ext>
            </a:extLst>
          </p:cNvPr>
          <p:cNvGrpSpPr/>
          <p:nvPr/>
        </p:nvGrpSpPr>
        <p:grpSpPr>
          <a:xfrm>
            <a:off x="2854898" y="1398165"/>
            <a:ext cx="2059201" cy="827098"/>
            <a:chOff x="1871964" y="1823873"/>
            <a:chExt cx="2059201" cy="827098"/>
          </a:xfrm>
        </p:grpSpPr>
        <p:sp>
          <p:nvSpPr>
            <p:cNvPr id="17" name="Rectangle 16">
              <a:extLst>
                <a:ext uri="{FF2B5EF4-FFF2-40B4-BE49-F238E27FC236}">
                  <a16:creationId xmlns:a16="http://schemas.microsoft.com/office/drawing/2014/main" id="{DCF4DDC7-597F-4EA8-B6D5-0CD96F55F510}"/>
                </a:ext>
              </a:extLst>
            </p:cNvPr>
            <p:cNvSpPr/>
            <p:nvPr/>
          </p:nvSpPr>
          <p:spPr>
            <a:xfrm>
              <a:off x="2238729" y="2312417"/>
              <a:ext cx="1325674" cy="338554"/>
            </a:xfrm>
            <a:prstGeom prst="rect">
              <a:avLst/>
            </a:prstGeom>
          </p:spPr>
          <p:txBody>
            <a:bodyPr wrap="square">
              <a:spAutoFit/>
            </a:bodyPr>
            <a:lstStyle/>
            <a:p>
              <a:pPr algn="ctr"/>
              <a:r>
                <a:rPr lang="en-US" sz="1600" b="1" dirty="0">
                  <a:solidFill>
                    <a:schemeClr val="bg1"/>
                  </a:solidFill>
                  <a:cs typeface="Arial" panose="020B0604020202020204" pitchFamily="34" charset="0"/>
                </a:rPr>
                <a:t>Material</a:t>
              </a:r>
            </a:p>
          </p:txBody>
        </p:sp>
        <p:sp>
          <p:nvSpPr>
            <p:cNvPr id="18" name="Rectangle 17">
              <a:extLst>
                <a:ext uri="{FF2B5EF4-FFF2-40B4-BE49-F238E27FC236}">
                  <a16:creationId xmlns:a16="http://schemas.microsoft.com/office/drawing/2014/main" id="{200B3B93-94EF-4D1E-8B93-5AFA599387F6}"/>
                </a:ext>
              </a:extLst>
            </p:cNvPr>
            <p:cNvSpPr/>
            <p:nvPr/>
          </p:nvSpPr>
          <p:spPr>
            <a:xfrm>
              <a:off x="1871964" y="1823873"/>
              <a:ext cx="2059201" cy="346698"/>
            </a:xfrm>
            <a:prstGeom prst="rect">
              <a:avLst/>
            </a:prstGeom>
          </p:spPr>
          <p:txBody>
            <a:bodyPr wrap="square">
              <a:spAutoFit/>
            </a:bodyPr>
            <a:lstStyle/>
            <a:p>
              <a:pPr algn="ctr">
                <a:lnSpc>
                  <a:spcPts val="1800"/>
                </a:lnSpc>
              </a:pPr>
              <a:r>
                <a:rPr lang="en-US" sz="2400" dirty="0">
                  <a:solidFill>
                    <a:schemeClr val="bg1"/>
                  </a:solidFill>
                </a:rPr>
                <a:t>Cast Al-alloys</a:t>
              </a:r>
              <a:endParaRPr lang="en-US" dirty="0"/>
            </a:p>
          </p:txBody>
        </p:sp>
      </p:grpSp>
      <p:pic>
        <p:nvPicPr>
          <p:cNvPr id="20" name="Picture 19" descr="A picture containing sitting, counter, white, table&#10;&#10;Description automatically generated">
            <a:extLst>
              <a:ext uri="{FF2B5EF4-FFF2-40B4-BE49-F238E27FC236}">
                <a16:creationId xmlns:a16="http://schemas.microsoft.com/office/drawing/2014/main" id="{135F6A0B-3445-42A0-A28C-5E37F2F3A2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 t="8013" r="994" b="24834"/>
          <a:stretch/>
        </p:blipFill>
        <p:spPr>
          <a:xfrm>
            <a:off x="4728304" y="2193127"/>
            <a:ext cx="2440434" cy="2441401"/>
          </a:xfrm>
          <a:prstGeom prst="ellipse">
            <a:avLst/>
          </a:prstGeom>
        </p:spPr>
      </p:pic>
      <p:sp>
        <p:nvSpPr>
          <p:cNvPr id="21" name="Oval 20">
            <a:extLst>
              <a:ext uri="{FF2B5EF4-FFF2-40B4-BE49-F238E27FC236}">
                <a16:creationId xmlns:a16="http://schemas.microsoft.com/office/drawing/2014/main" id="{FEC764BD-3E18-4DC3-9E76-15911C5E1F88}"/>
              </a:ext>
            </a:extLst>
          </p:cNvPr>
          <p:cNvSpPr/>
          <p:nvPr/>
        </p:nvSpPr>
        <p:spPr bwMode="auto">
          <a:xfrm>
            <a:off x="4718315" y="2181613"/>
            <a:ext cx="2460412" cy="2464429"/>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GB" sz="2000" b="1"/>
          </a:p>
        </p:txBody>
      </p:sp>
      <p:sp>
        <p:nvSpPr>
          <p:cNvPr id="22" name="Oval 21">
            <a:extLst>
              <a:ext uri="{FF2B5EF4-FFF2-40B4-BE49-F238E27FC236}">
                <a16:creationId xmlns:a16="http://schemas.microsoft.com/office/drawing/2014/main" id="{E482799B-8CAB-4A15-8294-7493529947F0}"/>
              </a:ext>
            </a:extLst>
          </p:cNvPr>
          <p:cNvSpPr/>
          <p:nvPr/>
        </p:nvSpPr>
        <p:spPr>
          <a:xfrm>
            <a:off x="4718317" y="2183622"/>
            <a:ext cx="2460411" cy="2460411"/>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23" name="Group 22">
            <a:extLst>
              <a:ext uri="{FF2B5EF4-FFF2-40B4-BE49-F238E27FC236}">
                <a16:creationId xmlns:a16="http://schemas.microsoft.com/office/drawing/2014/main" id="{9C808597-8471-40FC-B394-194B6558F43B}"/>
              </a:ext>
            </a:extLst>
          </p:cNvPr>
          <p:cNvGrpSpPr/>
          <p:nvPr/>
        </p:nvGrpSpPr>
        <p:grpSpPr>
          <a:xfrm>
            <a:off x="5186521" y="3065544"/>
            <a:ext cx="1428750" cy="950636"/>
            <a:chOff x="4175013" y="3491252"/>
            <a:chExt cx="1428750" cy="950636"/>
          </a:xfrm>
        </p:grpSpPr>
        <p:sp>
          <p:nvSpPr>
            <p:cNvPr id="24" name="Rectangle 8">
              <a:extLst>
                <a:ext uri="{FF2B5EF4-FFF2-40B4-BE49-F238E27FC236}">
                  <a16:creationId xmlns:a16="http://schemas.microsoft.com/office/drawing/2014/main" id="{2CF0D4E8-E391-4014-97F2-37B0507F9B35}"/>
                </a:ext>
              </a:extLst>
            </p:cNvPr>
            <p:cNvSpPr>
              <a:spLocks noChangeArrowheads="1"/>
            </p:cNvSpPr>
            <p:nvPr/>
          </p:nvSpPr>
          <p:spPr bwMode="auto">
            <a:xfrm>
              <a:off x="4175013" y="4103334"/>
              <a:ext cx="1428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spcBef>
                  <a:spcPct val="0"/>
                </a:spcBef>
                <a:spcAft>
                  <a:spcPct val="0"/>
                </a:spcAft>
                <a:buClrTx/>
                <a:buSzTx/>
                <a:tabLst>
                  <a:tab pos="1160463" algn="l"/>
                </a:tabLst>
              </a:pPr>
              <a:r>
                <a:rPr lang="en-US" altLang="en-US" sz="1600" b="1" dirty="0">
                  <a:solidFill>
                    <a:schemeClr val="bg1"/>
                  </a:solidFill>
                  <a:ea typeface="Calibri" pitchFamily="34" charset="0"/>
                  <a:cs typeface="Arial" panose="020B0604020202020204" pitchFamily="34" charset="0"/>
                </a:rPr>
                <a:t>Product</a:t>
              </a:r>
              <a:endParaRPr lang="en-US" altLang="en-US" sz="800" dirty="0">
                <a:solidFill>
                  <a:schemeClr val="bg1"/>
                </a:solidFill>
                <a:cs typeface="Arial" pitchFamily="34" charset="0"/>
              </a:endParaRPr>
            </a:p>
          </p:txBody>
        </p:sp>
        <p:sp>
          <p:nvSpPr>
            <p:cNvPr id="25" name="Rectangle 24">
              <a:extLst>
                <a:ext uri="{FF2B5EF4-FFF2-40B4-BE49-F238E27FC236}">
                  <a16:creationId xmlns:a16="http://schemas.microsoft.com/office/drawing/2014/main" id="{8DB5DBB0-A9D0-4C7D-8E8E-FB2890307944}"/>
                </a:ext>
              </a:extLst>
            </p:cNvPr>
            <p:cNvSpPr/>
            <p:nvPr/>
          </p:nvSpPr>
          <p:spPr>
            <a:xfrm>
              <a:off x="4226462" y="3491252"/>
              <a:ext cx="1377301" cy="461665"/>
            </a:xfrm>
            <a:prstGeom prst="rect">
              <a:avLst/>
            </a:prstGeom>
          </p:spPr>
          <p:txBody>
            <a:bodyPr wrap="none">
              <a:spAutoFit/>
            </a:bodyPr>
            <a:lstStyle/>
            <a:p>
              <a:pPr algn="ctr"/>
              <a:r>
                <a:rPr lang="en-GB" sz="2400" dirty="0">
                  <a:solidFill>
                    <a:schemeClr val="bg1"/>
                  </a:solidFill>
                </a:rPr>
                <a:t>Juicy </a:t>
              </a:r>
              <a:r>
                <a:rPr lang="en-GB" sz="2400" dirty="0" err="1">
                  <a:solidFill>
                    <a:schemeClr val="bg1"/>
                  </a:solidFill>
                </a:rPr>
                <a:t>Salif</a:t>
              </a:r>
              <a:endParaRPr lang="en-GB" sz="2400" dirty="0">
                <a:solidFill>
                  <a:schemeClr val="bg1"/>
                </a:solidFill>
              </a:endParaRPr>
            </a:p>
          </p:txBody>
        </p:sp>
      </p:grpSp>
      <p:sp>
        <p:nvSpPr>
          <p:cNvPr id="27" name="Oval 26">
            <a:extLst>
              <a:ext uri="{FF2B5EF4-FFF2-40B4-BE49-F238E27FC236}">
                <a16:creationId xmlns:a16="http://schemas.microsoft.com/office/drawing/2014/main" id="{8073A1CA-7D99-4B3C-B75D-42EA04D3C7D6}"/>
              </a:ext>
            </a:extLst>
          </p:cNvPr>
          <p:cNvSpPr/>
          <p:nvPr/>
        </p:nvSpPr>
        <p:spPr>
          <a:xfrm>
            <a:off x="2855640" y="4079222"/>
            <a:ext cx="2057718" cy="205771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8" name="Picture 8" descr="Image result for Philippe Starck">
            <a:extLst>
              <a:ext uri="{FF2B5EF4-FFF2-40B4-BE49-F238E27FC236}">
                <a16:creationId xmlns:a16="http://schemas.microsoft.com/office/drawing/2014/main" id="{32AF6AC8-43AC-4AA1-B471-F5BD7DCE09C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800"/>
          <a:stretch/>
        </p:blipFill>
        <p:spPr bwMode="auto">
          <a:xfrm>
            <a:off x="2855640" y="4077072"/>
            <a:ext cx="2057718" cy="2062021"/>
          </a:xfrm>
          <a:prstGeom prst="ellipse">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BE9C2FE8-5323-4C12-89A9-DEA114D81195}"/>
              </a:ext>
            </a:extLst>
          </p:cNvPr>
          <p:cNvGrpSpPr/>
          <p:nvPr/>
        </p:nvGrpSpPr>
        <p:grpSpPr>
          <a:xfrm>
            <a:off x="3170124" y="5069143"/>
            <a:ext cx="1428750" cy="769342"/>
            <a:chOff x="2187191" y="5494851"/>
            <a:chExt cx="1428750" cy="769342"/>
          </a:xfrm>
        </p:grpSpPr>
        <p:sp>
          <p:nvSpPr>
            <p:cNvPr id="30" name="Rectangle 8">
              <a:extLst>
                <a:ext uri="{FF2B5EF4-FFF2-40B4-BE49-F238E27FC236}">
                  <a16:creationId xmlns:a16="http://schemas.microsoft.com/office/drawing/2014/main" id="{576E3054-A15C-49B6-8110-CDF85366E88D}"/>
                </a:ext>
              </a:extLst>
            </p:cNvPr>
            <p:cNvSpPr>
              <a:spLocks noChangeArrowheads="1"/>
            </p:cNvSpPr>
            <p:nvPr/>
          </p:nvSpPr>
          <p:spPr bwMode="auto">
            <a:xfrm>
              <a:off x="2187191" y="5494851"/>
              <a:ext cx="1428750" cy="622414"/>
            </a:xfrm>
            <a:prstGeom prst="rect">
              <a:avLst/>
            </a:prstGeom>
          </p:spPr>
          <p:txBody>
            <a:bodyPr wrap="square">
              <a:spAutoFit/>
            </a:bodyPr>
            <a:lstStyle/>
            <a:p>
              <a:pPr algn="ctr">
                <a:lnSpc>
                  <a:spcPts val="2000"/>
                </a:lnSpc>
              </a:pPr>
              <a:r>
                <a:rPr lang="en-US" altLang="en-US" sz="2400" dirty="0">
                  <a:solidFill>
                    <a:schemeClr val="bg1"/>
                  </a:solidFill>
                </a:rPr>
                <a:t>Philippe Stark</a:t>
              </a:r>
            </a:p>
          </p:txBody>
        </p:sp>
        <p:sp>
          <p:nvSpPr>
            <p:cNvPr id="31" name="Rectangle 30">
              <a:extLst>
                <a:ext uri="{FF2B5EF4-FFF2-40B4-BE49-F238E27FC236}">
                  <a16:creationId xmlns:a16="http://schemas.microsoft.com/office/drawing/2014/main" id="{E9FECE91-A6A2-4519-9A61-FFB4DDD502AD}"/>
                </a:ext>
              </a:extLst>
            </p:cNvPr>
            <p:cNvSpPr/>
            <p:nvPr/>
          </p:nvSpPr>
          <p:spPr>
            <a:xfrm>
              <a:off x="2333412" y="5956416"/>
              <a:ext cx="1136309" cy="307777"/>
            </a:xfrm>
            <a:prstGeom prst="rect">
              <a:avLst/>
            </a:prstGeom>
          </p:spPr>
          <p:txBody>
            <a:bodyPr wrap="square">
              <a:spAutoFit/>
            </a:bodyPr>
            <a:lstStyle/>
            <a:p>
              <a:pPr algn="ctr"/>
              <a:r>
                <a:rPr lang="en-US" sz="1400" b="1" dirty="0">
                  <a:solidFill>
                    <a:schemeClr val="bg1"/>
                  </a:solidFill>
                  <a:cs typeface="Arial" panose="020B0604020202020204" pitchFamily="34" charset="0"/>
                </a:rPr>
                <a:t>Designer</a:t>
              </a:r>
            </a:p>
          </p:txBody>
        </p:sp>
      </p:grpSp>
      <p:cxnSp>
        <p:nvCxnSpPr>
          <p:cNvPr id="33" name="Straight Connector 32">
            <a:extLst>
              <a:ext uri="{FF2B5EF4-FFF2-40B4-BE49-F238E27FC236}">
                <a16:creationId xmlns:a16="http://schemas.microsoft.com/office/drawing/2014/main" id="{C2DDCD6F-589A-4ED8-AA9F-03E2958728A3}"/>
              </a:ext>
            </a:extLst>
          </p:cNvPr>
          <p:cNvCxnSpPr>
            <a:cxnSpLocks/>
            <a:endCxn id="15" idx="5"/>
          </p:cNvCxnSpPr>
          <p:nvPr/>
        </p:nvCxnSpPr>
        <p:spPr bwMode="auto">
          <a:xfrm flipH="1" flipV="1">
            <a:off x="4612012" y="2405533"/>
            <a:ext cx="357060" cy="254331"/>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861619BA-629A-4958-9779-2D838C9F6158}"/>
              </a:ext>
            </a:extLst>
          </p:cNvPr>
          <p:cNvCxnSpPr>
            <a:cxnSpLocks/>
            <a:endCxn id="27" idx="7"/>
          </p:cNvCxnSpPr>
          <p:nvPr/>
        </p:nvCxnSpPr>
        <p:spPr bwMode="auto">
          <a:xfrm flipH="1">
            <a:off x="4612013" y="4139942"/>
            <a:ext cx="339643" cy="240626"/>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grpSp>
        <p:nvGrpSpPr>
          <p:cNvPr id="35" name="Group 34">
            <a:extLst>
              <a:ext uri="{FF2B5EF4-FFF2-40B4-BE49-F238E27FC236}">
                <a16:creationId xmlns:a16="http://schemas.microsoft.com/office/drawing/2014/main" id="{98CD606E-38C0-4042-9A0D-669C6AB8B3BD}"/>
              </a:ext>
            </a:extLst>
          </p:cNvPr>
          <p:cNvGrpSpPr/>
          <p:nvPr/>
        </p:nvGrpSpPr>
        <p:grpSpPr>
          <a:xfrm>
            <a:off x="7047572" y="1247622"/>
            <a:ext cx="1953305" cy="1188917"/>
            <a:chOff x="6064638" y="1673330"/>
            <a:chExt cx="1953305" cy="1188917"/>
          </a:xfrm>
        </p:grpSpPr>
        <p:sp>
          <p:nvSpPr>
            <p:cNvPr id="36" name="Rectangle 35">
              <a:extLst>
                <a:ext uri="{FF2B5EF4-FFF2-40B4-BE49-F238E27FC236}">
                  <a16:creationId xmlns:a16="http://schemas.microsoft.com/office/drawing/2014/main" id="{081DDDDD-4271-413F-A320-B635B2921175}"/>
                </a:ext>
              </a:extLst>
            </p:cNvPr>
            <p:cNvSpPr/>
            <p:nvPr/>
          </p:nvSpPr>
          <p:spPr>
            <a:xfrm>
              <a:off x="6064638" y="1673330"/>
              <a:ext cx="1953305" cy="622414"/>
            </a:xfrm>
            <a:prstGeom prst="rect">
              <a:avLst/>
            </a:prstGeom>
          </p:spPr>
          <p:txBody>
            <a:bodyPr wrap="square">
              <a:spAutoFit/>
            </a:bodyPr>
            <a:lstStyle/>
            <a:p>
              <a:pPr algn="ctr">
                <a:lnSpc>
                  <a:spcPts val="2000"/>
                </a:lnSpc>
              </a:pPr>
              <a:r>
                <a:rPr lang="en-GB" sz="2400" dirty="0">
                  <a:solidFill>
                    <a:schemeClr val="bg1"/>
                  </a:solidFill>
                </a:rPr>
                <a:t>Investment casting</a:t>
              </a:r>
            </a:p>
          </p:txBody>
        </p:sp>
        <p:sp>
          <p:nvSpPr>
            <p:cNvPr id="37" name="Rectangle 36">
              <a:extLst>
                <a:ext uri="{FF2B5EF4-FFF2-40B4-BE49-F238E27FC236}">
                  <a16:creationId xmlns:a16="http://schemas.microsoft.com/office/drawing/2014/main" id="{6F7F26C8-8F51-436A-8EE5-99ECE6CBF322}"/>
                </a:ext>
              </a:extLst>
            </p:cNvPr>
            <p:cNvSpPr/>
            <p:nvPr/>
          </p:nvSpPr>
          <p:spPr>
            <a:xfrm>
              <a:off x="6583722" y="2523693"/>
              <a:ext cx="881973" cy="338554"/>
            </a:xfrm>
            <a:prstGeom prst="rect">
              <a:avLst/>
            </a:prstGeom>
          </p:spPr>
          <p:txBody>
            <a:bodyPr wrap="square">
              <a:spAutoFit/>
            </a:bodyPr>
            <a:lstStyle/>
            <a:p>
              <a:pPr algn="ctr"/>
              <a:r>
                <a:rPr lang="en-GB" sz="1600" b="1" dirty="0">
                  <a:solidFill>
                    <a:schemeClr val="bg1"/>
                  </a:solidFill>
                  <a:cs typeface="Arial" panose="020B0604020202020204" pitchFamily="34" charset="0"/>
                </a:rPr>
                <a:t>Process</a:t>
              </a:r>
              <a:endParaRPr lang="en-US" sz="1600" b="1" dirty="0">
                <a:solidFill>
                  <a:schemeClr val="bg1"/>
                </a:solidFill>
                <a:cs typeface="Arial" panose="020B0604020202020204" pitchFamily="34" charset="0"/>
              </a:endParaRPr>
            </a:p>
          </p:txBody>
        </p:sp>
      </p:grpSp>
      <p:cxnSp>
        <p:nvCxnSpPr>
          <p:cNvPr id="38" name="Straight Connector 37">
            <a:extLst>
              <a:ext uri="{FF2B5EF4-FFF2-40B4-BE49-F238E27FC236}">
                <a16:creationId xmlns:a16="http://schemas.microsoft.com/office/drawing/2014/main" id="{40FC6B01-770E-4E97-9292-D44842C92CE7}"/>
              </a:ext>
            </a:extLst>
          </p:cNvPr>
          <p:cNvCxnSpPr>
            <a:cxnSpLocks/>
          </p:cNvCxnSpPr>
          <p:nvPr/>
        </p:nvCxnSpPr>
        <p:spPr bwMode="auto">
          <a:xfrm flipH="1" flipV="1">
            <a:off x="6911110" y="4180063"/>
            <a:ext cx="306368" cy="273801"/>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C8790CF7-98D4-4E32-B4E9-D3F9C7E803E4}"/>
              </a:ext>
            </a:extLst>
          </p:cNvPr>
          <p:cNvCxnSpPr>
            <a:cxnSpLocks/>
          </p:cNvCxnSpPr>
          <p:nvPr/>
        </p:nvCxnSpPr>
        <p:spPr bwMode="auto">
          <a:xfrm flipV="1">
            <a:off x="6911110" y="2406056"/>
            <a:ext cx="368495" cy="253808"/>
          </a:xfrm>
          <a:prstGeom prst="line">
            <a:avLst/>
          </a:prstGeom>
          <a:ln>
            <a:solidFill>
              <a:schemeClr val="tx2"/>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E706FF57-521D-4EA4-B230-E967E6B221B2}"/>
              </a:ext>
            </a:extLst>
          </p:cNvPr>
          <p:cNvSpPr txBox="1"/>
          <p:nvPr/>
        </p:nvSpPr>
        <p:spPr>
          <a:xfrm>
            <a:off x="9000877" y="3169876"/>
            <a:ext cx="1536023" cy="707886"/>
          </a:xfrm>
          <a:prstGeom prst="rect">
            <a:avLst/>
          </a:prstGeom>
          <a:noFill/>
        </p:spPr>
        <p:txBody>
          <a:bodyPr wrap="square" rtlCol="0">
            <a:spAutoFit/>
          </a:bodyPr>
          <a:lstStyle/>
          <a:p>
            <a:r>
              <a:rPr lang="en-GB" sz="2000" dirty="0"/>
              <a:t>Records in the database</a:t>
            </a:r>
          </a:p>
        </p:txBody>
      </p:sp>
      <p:pic>
        <p:nvPicPr>
          <p:cNvPr id="41" name="Picture 40" descr="A close up of a sign&#10;&#10;Description automatically generated">
            <a:extLst>
              <a:ext uri="{FF2B5EF4-FFF2-40B4-BE49-F238E27FC236}">
                <a16:creationId xmlns:a16="http://schemas.microsoft.com/office/drawing/2014/main" id="{C693CB76-555C-4D16-8674-5FCBCDE37582}"/>
              </a:ext>
            </a:extLst>
          </p:cNvPr>
          <p:cNvPicPr>
            <a:picLocks noChangeAspect="1"/>
          </p:cNvPicPr>
          <p:nvPr/>
        </p:nvPicPr>
        <p:blipFill>
          <a:blip r:embed="rId8">
            <a:biLevel thresh="50000"/>
            <a:extLst>
              <a:ext uri="{28A0092B-C50C-407E-A947-70E740481C1C}">
                <a14:useLocalDpi xmlns:a14="http://schemas.microsoft.com/office/drawing/2010/main" val="0"/>
              </a:ext>
            </a:extLst>
          </a:blip>
          <a:stretch>
            <a:fillRect/>
          </a:stretch>
        </p:blipFill>
        <p:spPr>
          <a:xfrm>
            <a:off x="8496651" y="3169875"/>
            <a:ext cx="609524" cy="609524"/>
          </a:xfrm>
          <a:prstGeom prst="rect">
            <a:avLst/>
          </a:prstGeom>
        </p:spPr>
      </p:pic>
    </p:spTree>
    <p:extLst>
      <p:ext uri="{BB962C8B-B14F-4D97-AF65-F5344CB8AC3E}">
        <p14:creationId xmlns:p14="http://schemas.microsoft.com/office/powerpoint/2010/main" val="35484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p:bldP spid="15" grpId="0" animBg="1"/>
      <p:bldP spid="21" grpId="0" animBg="1"/>
      <p:bldP spid="27" grpId="0" animBg="1"/>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36A824-05F8-ACB9-9502-8912B56F5619}"/>
              </a:ext>
            </a:extLst>
          </p:cNvPr>
          <p:cNvPicPr>
            <a:picLocks noChangeAspect="1"/>
          </p:cNvPicPr>
          <p:nvPr/>
        </p:nvPicPr>
        <p:blipFill>
          <a:blip r:embed="rId3"/>
          <a:stretch>
            <a:fillRect/>
          </a:stretch>
        </p:blipFill>
        <p:spPr>
          <a:xfrm>
            <a:off x="1743275" y="825706"/>
            <a:ext cx="8253285" cy="5206588"/>
          </a:xfrm>
          <a:prstGeom prst="rect">
            <a:avLst/>
          </a:prstGeom>
          <a:ln>
            <a:solidFill>
              <a:schemeClr val="tx1">
                <a:lumMod val="75000"/>
                <a:lumOff val="25000"/>
              </a:schemeClr>
            </a:solidFill>
          </a:ln>
        </p:spPr>
      </p:pic>
      <p:sp>
        <p:nvSpPr>
          <p:cNvPr id="2" name="Slide Number Placeholder 1">
            <a:extLst>
              <a:ext uri="{FF2B5EF4-FFF2-40B4-BE49-F238E27FC236}">
                <a16:creationId xmlns:a16="http://schemas.microsoft.com/office/drawing/2014/main" id="{4380110E-44E8-4974-8B8D-0089E0146E57}"/>
              </a:ext>
            </a:extLst>
          </p:cNvPr>
          <p:cNvSpPr>
            <a:spLocks noGrp="1"/>
          </p:cNvSpPr>
          <p:nvPr>
            <p:ph type="sldNum" sz="quarter" idx="11"/>
          </p:nvPr>
        </p:nvSpPr>
        <p:spPr/>
        <p:txBody>
          <a:bodyPr/>
          <a:lstStyle/>
          <a:p>
            <a:fld id="{F0D23093-2AB0-F74C-B865-1A12A15B650E}" type="slidenum">
              <a:rPr lang="en-US" smtClean="0">
                <a:latin typeface="+mn-lt"/>
              </a:rPr>
              <a:pPr/>
              <a:t>9</a:t>
            </a:fld>
            <a:endParaRPr lang="en-US" dirty="0">
              <a:latin typeface="+mn-lt"/>
            </a:endParaRPr>
          </a:p>
        </p:txBody>
      </p:sp>
      <p:sp>
        <p:nvSpPr>
          <p:cNvPr id="3" name="Title 2">
            <a:extLst>
              <a:ext uri="{FF2B5EF4-FFF2-40B4-BE49-F238E27FC236}">
                <a16:creationId xmlns:a16="http://schemas.microsoft.com/office/drawing/2014/main" id="{15A43BC0-E2D1-492C-8A81-DBD59E81C962}"/>
              </a:ext>
            </a:extLst>
          </p:cNvPr>
          <p:cNvSpPr>
            <a:spLocks noGrp="1"/>
          </p:cNvSpPr>
          <p:nvPr>
            <p:ph type="title"/>
          </p:nvPr>
        </p:nvSpPr>
        <p:spPr/>
        <p:txBody>
          <a:bodyPr/>
          <a:lstStyle/>
          <a:p>
            <a:r>
              <a:rPr lang="en-GB" dirty="0">
                <a:latin typeface="+mn-lt"/>
                <a:cs typeface="Arial" panose="020B0604020202020204" pitchFamily="34" charset="0"/>
              </a:rPr>
              <a:t>Starting the Design database: the Home page</a:t>
            </a:r>
            <a:endParaRPr lang="en-US" dirty="0">
              <a:latin typeface="+mn-lt"/>
            </a:endParaRPr>
          </a:p>
        </p:txBody>
      </p:sp>
      <p:sp>
        <p:nvSpPr>
          <p:cNvPr id="5" name="Oval Callout 8">
            <a:extLst>
              <a:ext uri="{FF2B5EF4-FFF2-40B4-BE49-F238E27FC236}">
                <a16:creationId xmlns:a16="http://schemas.microsoft.com/office/drawing/2014/main" id="{74E71BF7-EE2C-4707-AEEF-C2D081A3EE1D}"/>
              </a:ext>
            </a:extLst>
          </p:cNvPr>
          <p:cNvSpPr/>
          <p:nvPr/>
        </p:nvSpPr>
        <p:spPr>
          <a:xfrm>
            <a:off x="9545599" y="2087372"/>
            <a:ext cx="2036801" cy="1002708"/>
          </a:xfrm>
          <a:prstGeom prst="wedgeEllipseCallout">
            <a:avLst>
              <a:gd name="adj1" fmla="val -48472"/>
              <a:gd name="adj2" fmla="val 454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All products in the database, </a:t>
            </a:r>
            <a:r>
              <a:rPr lang="en-GB" sz="1400" dirty="0">
                <a:solidFill>
                  <a:sysClr val="windowText" lastClr="000000"/>
                </a:solidFill>
                <a:cs typeface="Arial" panose="020B0604020202020204" pitchFamily="34" charset="0"/>
              </a:rPr>
              <a:t>clickable</a:t>
            </a:r>
          </a:p>
        </p:txBody>
      </p:sp>
      <p:sp>
        <p:nvSpPr>
          <p:cNvPr id="6" name="Oval Callout 8">
            <a:extLst>
              <a:ext uri="{FF2B5EF4-FFF2-40B4-BE49-F238E27FC236}">
                <a16:creationId xmlns:a16="http://schemas.microsoft.com/office/drawing/2014/main" id="{E15F3F2F-5833-4A17-89D8-92CAAB588CE0}"/>
              </a:ext>
            </a:extLst>
          </p:cNvPr>
          <p:cNvSpPr/>
          <p:nvPr/>
        </p:nvSpPr>
        <p:spPr>
          <a:xfrm>
            <a:off x="4648200" y="994418"/>
            <a:ext cx="2036801" cy="973464"/>
          </a:xfrm>
          <a:prstGeom prst="wedgeEllipseCallout">
            <a:avLst>
              <a:gd name="adj1" fmla="val -38483"/>
              <a:gd name="adj2" fmla="val 644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ysClr val="windowText" lastClr="000000"/>
                </a:solidFill>
                <a:cs typeface="Arial" panose="020B0604020202020204" pitchFamily="34" charset="0"/>
              </a:rPr>
              <a:t>All families of the products, </a:t>
            </a:r>
            <a:r>
              <a:rPr lang="en-GB" sz="1400" dirty="0">
                <a:solidFill>
                  <a:sysClr val="windowText" lastClr="000000"/>
                </a:solidFill>
                <a:cs typeface="Arial" panose="020B0604020202020204" pitchFamily="34" charset="0"/>
              </a:rPr>
              <a:t>clickable</a:t>
            </a:r>
          </a:p>
        </p:txBody>
      </p:sp>
    </p:spTree>
    <p:extLst>
      <p:ext uri="{BB962C8B-B14F-4D97-AF65-F5344CB8AC3E}">
        <p14:creationId xmlns:p14="http://schemas.microsoft.com/office/powerpoint/2010/main" val="1762215738"/>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A95693B-F4F6-40E4-AAC3-0C6016CC0A2E}" vid="{E4EA6F39-EDF9-497A-94BC-4553D7436E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2025-AER-Ansys Endorsed-PPT-Template-Internal</Template>
  <TotalTime>1</TotalTime>
  <Words>3086</Words>
  <Application>Microsoft Office PowerPoint</Application>
  <PresentationFormat>Widescreen</PresentationFormat>
  <Paragraphs>571</Paragraphs>
  <Slides>37</Slides>
  <Notes>36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Arial</vt:lpstr>
      <vt:lpstr>Wingdings</vt:lpstr>
      <vt:lpstr>Tahoma</vt:lpstr>
      <vt:lpstr>Arial Unicode MS</vt:lpstr>
      <vt:lpstr>Calibri</vt:lpstr>
      <vt:lpstr>Courier New</vt:lpstr>
      <vt:lpstr>Segoe UI Symbol</vt:lpstr>
      <vt:lpstr>Helvetica37ThinCondObli</vt:lpstr>
      <vt:lpstr>Ansys - Slide Master</vt:lpstr>
      <vt:lpstr>Equation</vt:lpstr>
      <vt:lpstr>PowerPoint Presentation</vt:lpstr>
      <vt:lpstr>Learning objectives for this lecture unit</vt:lpstr>
      <vt:lpstr>Outline</vt:lpstr>
      <vt:lpstr>The design database: products, materials and processes</vt:lpstr>
      <vt:lpstr>How did we choose the products for the database?</vt:lpstr>
      <vt:lpstr>Finding products to engage across disciplines</vt:lpstr>
      <vt:lpstr>The Design Database</vt:lpstr>
      <vt:lpstr>Product-centred structure of the database</vt:lpstr>
      <vt:lpstr>Starting the Design database: the Home page</vt:lpstr>
      <vt:lpstr>Product datasheet</vt:lpstr>
      <vt:lpstr>Insights directly from the designer</vt:lpstr>
      <vt:lpstr>The materials data-table: catering for dual needs</vt:lpstr>
      <vt:lpstr>Typical material record: designer’s view</vt:lpstr>
      <vt:lpstr>Typical material record: engineer's view</vt:lpstr>
      <vt:lpstr>Manufacturing processes of products</vt:lpstr>
      <vt:lpstr>Manufacturers and suppliers</vt:lpstr>
      <vt:lpstr>Using the database</vt:lpstr>
      <vt:lpstr>Browse to explore products</vt:lpstr>
      <vt:lpstr>Search on keywords</vt:lpstr>
      <vt:lpstr>Chart / Select to plot and screen data</vt:lpstr>
      <vt:lpstr> Making advanced product chart – combining stages</vt:lpstr>
      <vt:lpstr>Examples of Product Charts</vt:lpstr>
      <vt:lpstr>Other charts – products over time</vt:lpstr>
      <vt:lpstr>New materials and processes enable new designs</vt:lpstr>
      <vt:lpstr>Chart / Select on material properties</vt:lpstr>
      <vt:lpstr>New materials enable innovation</vt:lpstr>
      <vt:lpstr>Materials influence both style and shape</vt:lpstr>
      <vt:lpstr>Materials and product character</vt:lpstr>
      <vt:lpstr>The Structure</vt:lpstr>
      <vt:lpstr>Aesthetic properties</vt:lpstr>
      <vt:lpstr>Aesthetic properties</vt:lpstr>
      <vt:lpstr>Aesthetic properties - Example Warm / Cool</vt:lpstr>
      <vt:lpstr>Example eco materials</vt:lpstr>
      <vt:lpstr>Summary</vt:lpstr>
      <vt:lpstr>Further resources</vt:lpstr>
      <vt:lpstr>Ansys Education Resources Feedback Survey</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Kaitlin Tyler</dc:creator>
  <cp:lastModifiedBy>Kaitlin Tyler</cp:lastModifiedBy>
  <cp:revision>1</cp:revision>
  <dcterms:created xsi:type="dcterms:W3CDTF">2025-08-26T16:48:27Z</dcterms:created>
  <dcterms:modified xsi:type="dcterms:W3CDTF">2025-08-26T16:49:28Z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