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9"/>
  </p:notesMasterIdLst>
  <p:sldIdLst>
    <p:sldId id="311" r:id="rId5"/>
    <p:sldId id="312" r:id="rId6"/>
    <p:sldId id="281" r:id="rId7"/>
    <p:sldId id="282" r:id="rId8"/>
    <p:sldId id="268" r:id="rId9"/>
    <p:sldId id="267" r:id="rId10"/>
    <p:sldId id="271" r:id="rId11"/>
    <p:sldId id="293" r:id="rId12"/>
    <p:sldId id="283" r:id="rId13"/>
    <p:sldId id="284" r:id="rId14"/>
    <p:sldId id="277" r:id="rId15"/>
    <p:sldId id="279" r:id="rId16"/>
    <p:sldId id="278" r:id="rId17"/>
    <p:sldId id="280" r:id="rId18"/>
    <p:sldId id="313" r:id="rId19"/>
    <p:sldId id="297" r:id="rId20"/>
    <p:sldId id="269" r:id="rId21"/>
    <p:sldId id="287" r:id="rId22"/>
    <p:sldId id="272" r:id="rId23"/>
    <p:sldId id="276" r:id="rId24"/>
    <p:sldId id="314" r:id="rId25"/>
    <p:sldId id="315" r:id="rId26"/>
    <p:sldId id="285" r:id="rId27"/>
    <p:sldId id="25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89182" autoAdjust="0"/>
  </p:normalViewPr>
  <p:slideViewPr>
    <p:cSldViewPr showGuides="1">
      <p:cViewPr varScale="1">
        <p:scale>
          <a:sx n="140" d="100"/>
          <a:sy n="140" d="100"/>
        </p:scale>
        <p:origin x="960" y="92"/>
      </p:cViewPr>
      <p:guideLst>
        <p:guide orient="horz" pos="2160"/>
        <p:guide pos="3840"/>
      </p:guideLst>
    </p:cSldViewPr>
  </p:slideViewPr>
  <p:notesTextViewPr>
    <p:cViewPr>
      <p:scale>
        <a:sx n="1" d="1"/>
        <a:sy n="1" d="1"/>
      </p:scale>
      <p:origin x="0" y="0"/>
    </p:cViewPr>
  </p:notesTextViewPr>
  <p:sorterViewPr>
    <p:cViewPr>
      <p:scale>
        <a:sx n="100" d="100"/>
        <a:sy n="100" d="100"/>
      </p:scale>
      <p:origin x="0" y="-28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8/26/2025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ur-lex.europa.eu/legal-content/EN/TXT/PDF/?uri=CELEX:32023R1542"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rmalliance.eu/hre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47408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dirty="0"/>
              <a:t>Reduces reliance on specific exporting nations. This means potential risk of governance and negative social impact are reduced.</a:t>
            </a:r>
            <a:r>
              <a:rPr lang="en-GB" dirty="0"/>
              <a:t> </a:t>
            </a:r>
            <a:endParaRPr lang="en-GB" sz="1200" dirty="0"/>
          </a:p>
          <a:p>
            <a:pPr>
              <a:defRPr/>
            </a:pPr>
            <a:endParaRPr lang="en-GB" dirty="0"/>
          </a:p>
          <a:p>
            <a:pPr>
              <a:defRPr/>
            </a:pPr>
            <a:r>
              <a:rPr lang="en-GB" sz="1200" dirty="0"/>
              <a:t>By investing in domestic supply the need to import materials from other nations is decreased.</a:t>
            </a:r>
            <a:r>
              <a:rPr lang="en-GB" dirty="0"/>
              <a:t> </a:t>
            </a:r>
            <a:endParaRPr lang="en-GB" sz="1200" dirty="0">
              <a:ea typeface="Calibri"/>
              <a:cs typeface="Calibri"/>
            </a:endParaRPr>
          </a:p>
          <a:p>
            <a:pPr>
              <a:defRPr/>
            </a:pPr>
            <a:endParaRPr lang="en-GB" dirty="0"/>
          </a:p>
          <a:p>
            <a:pPr>
              <a:defRPr/>
            </a:pPr>
            <a:r>
              <a:rPr lang="en-GB" sz="1200" dirty="0"/>
              <a:t>Materials can either be reintegrated into the same </a:t>
            </a:r>
            <a:r>
              <a:rPr lang="en-GB" dirty="0"/>
              <a:t>technology</a:t>
            </a:r>
            <a:r>
              <a:rPr lang="en-GB" sz="1200" dirty="0"/>
              <a:t> by recycling or reused for different purposes in a degraded form.</a:t>
            </a:r>
            <a:r>
              <a:rPr lang="en-GB" dirty="0"/>
              <a:t> </a:t>
            </a:r>
            <a:endParaRPr lang="en-GB" dirty="0">
              <a:ea typeface="Calibri" panose="020F0502020204030204"/>
              <a:cs typeface="Calibri" panose="020F0502020204030204"/>
            </a:endParaRPr>
          </a:p>
          <a:p>
            <a:pPr>
              <a:defRPr/>
            </a:pPr>
            <a:r>
              <a:rPr lang="en-GB" dirty="0"/>
              <a:t>Recycling can reduce supply risk, yet is not easy to increase recycling of certain elements as they are found in small quantities and their recycling rates are low at the moment. </a:t>
            </a:r>
            <a:endParaRPr lang="en-GB" dirty="0">
              <a:ea typeface="Calibri"/>
              <a:cs typeface="Calibri"/>
            </a:endParaRPr>
          </a:p>
          <a:p>
            <a:pPr>
              <a:defRPr/>
            </a:pPr>
            <a:endParaRPr lang="en-GB" dirty="0"/>
          </a:p>
          <a:p>
            <a:pPr>
              <a:defRPr/>
            </a:pPr>
            <a:r>
              <a:rPr lang="en-GB" dirty="0"/>
              <a:t>Yet, a recycled content declaration requirement would apply from 1 January2027, for instance, to industrial, EV and automotive batteries containing cobalt, lead, lithium or nickel in active materials with mandatory minimum levels of recycled content from 2030. These targets should encourage market of secondary materials. </a:t>
            </a:r>
            <a:endParaRPr lang="en-GB" dirty="0">
              <a:ea typeface="Calibri"/>
              <a:cs typeface="Calibri"/>
            </a:endParaRPr>
          </a:p>
          <a:p>
            <a:pPr>
              <a:defRPr/>
            </a:pPr>
            <a:r>
              <a:rPr lang="en-GB" dirty="0">
                <a:hlinkClick r:id="rId3"/>
              </a:rPr>
              <a:t>Regulation (EU) 2023/ of the European Parliament and of the Council of 12 July 2023 concerning batteries and waste batteries, amending Directive 2008/98/EC and Regulation (EU) 2019/1020 and repealing Directive 2006/66/EC (europa.eu)</a:t>
            </a:r>
            <a:endParaRPr lang="en-GB" dirty="0"/>
          </a:p>
          <a:p>
            <a:pPr>
              <a:defRPr/>
            </a:pPr>
            <a:endParaRPr lang="en-GB" dirty="0">
              <a:ea typeface="Calibri"/>
              <a:cs typeface="Calibri"/>
            </a:endParaRPr>
          </a:p>
          <a:p>
            <a:pPr marL="0" marR="0" lvl="0" indent="0" algn="l" defTabSz="914400">
              <a:lnSpc>
                <a:spcPct val="100000"/>
              </a:lnSpc>
              <a:spcBef>
                <a:spcPts val="0"/>
              </a:spcBef>
              <a:spcAft>
                <a:spcPts val="0"/>
              </a:spcAft>
              <a:buClrTx/>
              <a:buSzTx/>
              <a:buFontTx/>
              <a:buNone/>
              <a:tabLst/>
              <a:defRPr/>
            </a:pPr>
            <a:r>
              <a:rPr lang="en-GB" sz="1200" dirty="0"/>
              <a:t>The quantity of a material used could be reduced; examples include cathode technologies that now can use significantly less Cobalt.</a:t>
            </a:r>
            <a:endParaRPr lang="en-GB" sz="1200"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22A8BA24-D475-4DC4-ACF5-CA2288C8819C}" type="slidenum">
              <a:rPr lang="en-US" smtClean="0"/>
              <a:t>13</a:t>
            </a:fld>
            <a:endParaRPr lang="en-US"/>
          </a:p>
        </p:txBody>
      </p:sp>
    </p:spTree>
    <p:extLst>
      <p:ext uri="{BB962C8B-B14F-4D97-AF65-F5344CB8AC3E}">
        <p14:creationId xmlns:p14="http://schemas.microsoft.com/office/powerpoint/2010/main" val="270218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Slide is prepared with the 24R1 Ansys Granta EduPack software release– no noticeable change in data with the 25R1 Granta EduPack release</a:t>
            </a:r>
          </a:p>
        </p:txBody>
      </p:sp>
      <p:sp>
        <p:nvSpPr>
          <p:cNvPr id="4" name="Slide Number Placeholder 3"/>
          <p:cNvSpPr>
            <a:spLocks noGrp="1"/>
          </p:cNvSpPr>
          <p:nvPr>
            <p:ph type="sldNum" sz="quarter" idx="5"/>
          </p:nvPr>
        </p:nvSpPr>
        <p:spPr/>
        <p:txBody>
          <a:bodyPr/>
          <a:lstStyle/>
          <a:p>
            <a:fld id="{22A8BA24-D475-4DC4-ACF5-CA2288C8819C}" type="slidenum">
              <a:rPr lang="en-US" smtClean="0"/>
              <a:t>15</a:t>
            </a:fld>
            <a:endParaRPr lang="en-US"/>
          </a:p>
        </p:txBody>
      </p:sp>
    </p:spTree>
    <p:extLst>
      <p:ext uri="{BB962C8B-B14F-4D97-AF65-F5344CB8AC3E}">
        <p14:creationId xmlns:p14="http://schemas.microsoft.com/office/powerpoint/2010/main" val="1184250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The ore grade is an indicator for the abundance of each element in the extracted rock. Cobalt has a varied grade and is difficult to extract and process. </a:t>
            </a:r>
          </a:p>
          <a:p>
            <a:r>
              <a:rPr lang="en-US" dirty="0">
                <a:latin typeface="Calibri"/>
                <a:ea typeface="Calibri"/>
                <a:cs typeface="Calibri"/>
              </a:rPr>
              <a:t>Slide is prepared with the </a:t>
            </a:r>
            <a:r>
              <a:rPr lang="en-US">
                <a:latin typeface="Calibri"/>
                <a:ea typeface="Calibri"/>
                <a:cs typeface="Calibri"/>
              </a:rPr>
              <a:t>24R1 Granta EduPack </a:t>
            </a:r>
            <a:r>
              <a:rPr lang="en-US" dirty="0">
                <a:latin typeface="Calibri"/>
                <a:ea typeface="Calibri"/>
                <a:cs typeface="Calibri"/>
              </a:rPr>
              <a:t>release– no noticeable change in data with the </a:t>
            </a:r>
            <a:r>
              <a:rPr lang="en-US">
                <a:latin typeface="Calibri"/>
                <a:ea typeface="Calibri"/>
                <a:cs typeface="Calibri"/>
              </a:rPr>
              <a:t>25R1 Granta EduPack </a:t>
            </a:r>
            <a:r>
              <a:rPr lang="en-US" dirty="0">
                <a:latin typeface="Calibri"/>
                <a:ea typeface="Calibri"/>
                <a:cs typeface="Calibri"/>
              </a:rPr>
              <a:t>release</a:t>
            </a:r>
          </a:p>
        </p:txBody>
      </p:sp>
      <p:sp>
        <p:nvSpPr>
          <p:cNvPr id="4" name="Slide Number Placeholder 3"/>
          <p:cNvSpPr>
            <a:spLocks noGrp="1"/>
          </p:cNvSpPr>
          <p:nvPr>
            <p:ph type="sldNum" sz="quarter" idx="5"/>
          </p:nvPr>
        </p:nvSpPr>
        <p:spPr/>
        <p:txBody>
          <a:bodyPr/>
          <a:lstStyle/>
          <a:p>
            <a:fld id="{22A8BA24-D475-4DC4-ACF5-CA2288C8819C}" type="slidenum">
              <a:rPr lang="en-US" smtClean="0"/>
              <a:t>16</a:t>
            </a:fld>
            <a:endParaRPr lang="en-US"/>
          </a:p>
        </p:txBody>
      </p:sp>
    </p:spTree>
    <p:extLst>
      <p:ext uri="{BB962C8B-B14F-4D97-AF65-F5344CB8AC3E}">
        <p14:creationId xmlns:p14="http://schemas.microsoft.com/office/powerpoint/2010/main" val="2438189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1F1F1F"/>
                </a:solidFill>
                <a:effectLst/>
                <a:latin typeface="ElsevierGulliver"/>
              </a:rPr>
              <a:t>Cobalt (Co) is critical for many high-tech applications, in particular, high-strength materials, magnets and rechargeable batteries. The majority of world cobalt output arises as a by-product of extracting other metals, such as nickel (Ni) and copper (Cu). Significant differences in cobalt ores makes it challenging to develop a single extraction or a single treatment process. </a:t>
            </a:r>
          </a:p>
          <a:p>
            <a:endParaRPr lang="en-GB" b="0" i="0">
              <a:solidFill>
                <a:srgbClr val="1F1F1F"/>
              </a:solidFill>
              <a:effectLst/>
              <a:latin typeface="ElsevierGulliver"/>
            </a:endParaRPr>
          </a:p>
          <a:p>
            <a:r>
              <a:rPr lang="en-GB"/>
              <a:t>Quentin </a:t>
            </a:r>
            <a:r>
              <a:rPr lang="en-GB" err="1"/>
              <a:t>Dehaine</a:t>
            </a:r>
            <a:r>
              <a:rPr lang="en-GB"/>
              <a:t>, Laurens T. </a:t>
            </a:r>
            <a:r>
              <a:rPr lang="en-GB" err="1"/>
              <a:t>Tijsseling</a:t>
            </a:r>
            <a:r>
              <a:rPr lang="en-GB"/>
              <a:t>, </a:t>
            </a:r>
            <a:r>
              <a:rPr lang="en-GB" err="1"/>
              <a:t>Hylke</a:t>
            </a:r>
            <a:r>
              <a:rPr lang="en-GB"/>
              <a:t> J. Glass, Tuomo </a:t>
            </a:r>
            <a:r>
              <a:rPr lang="en-GB" err="1"/>
              <a:t>Törmänen</a:t>
            </a:r>
            <a:r>
              <a:rPr lang="en-GB"/>
              <a:t>, Alan R. Butcher,</a:t>
            </a:r>
          </a:p>
          <a:p>
            <a:r>
              <a:rPr lang="en-GB" err="1"/>
              <a:t>Geometallurgy</a:t>
            </a:r>
            <a:r>
              <a:rPr lang="en-GB"/>
              <a:t> of cobalt ores: A review,</a:t>
            </a:r>
          </a:p>
          <a:p>
            <a:r>
              <a:rPr lang="en-GB"/>
              <a:t>Minerals Engineering,</a:t>
            </a:r>
          </a:p>
          <a:p>
            <a:r>
              <a:rPr lang="en-GB"/>
              <a:t>Volume 160,</a:t>
            </a:r>
          </a:p>
          <a:p>
            <a:r>
              <a:rPr lang="en-GB"/>
              <a:t>2021,</a:t>
            </a:r>
          </a:p>
          <a:p>
            <a:r>
              <a:rPr lang="en-GB"/>
              <a:t>106656,</a:t>
            </a:r>
          </a:p>
          <a:p>
            <a:r>
              <a:rPr lang="en-GB"/>
              <a:t>ISSN 0892-6875,</a:t>
            </a:r>
          </a:p>
          <a:p>
            <a:r>
              <a:rPr lang="en-GB"/>
              <a:t>https://doi.org/10.1016/j.mineng.2020.106656.</a:t>
            </a:r>
          </a:p>
          <a:p>
            <a:endParaRPr lang="en-GB"/>
          </a:p>
        </p:txBody>
      </p:sp>
      <p:sp>
        <p:nvSpPr>
          <p:cNvPr id="4" name="Slide Number Placeholder 3"/>
          <p:cNvSpPr>
            <a:spLocks noGrp="1"/>
          </p:cNvSpPr>
          <p:nvPr>
            <p:ph type="sldNum" sz="quarter" idx="5"/>
          </p:nvPr>
        </p:nvSpPr>
        <p:spPr/>
        <p:txBody>
          <a:bodyPr/>
          <a:lstStyle/>
          <a:p>
            <a:fld id="{22A8BA24-D475-4DC4-ACF5-CA2288C8819C}" type="slidenum">
              <a:rPr lang="en-US" smtClean="0"/>
              <a:t>17</a:t>
            </a:fld>
            <a:endParaRPr lang="en-US"/>
          </a:p>
        </p:txBody>
      </p:sp>
    </p:spTree>
    <p:extLst>
      <p:ext uri="{BB962C8B-B14F-4D97-AF65-F5344CB8AC3E}">
        <p14:creationId xmlns:p14="http://schemas.microsoft.com/office/powerpoint/2010/main" val="2059853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A8BA24-D475-4DC4-ACF5-CA2288C8819C}" type="slidenum">
              <a:rPr lang="en-US" smtClean="0"/>
              <a:t>20</a:t>
            </a:fld>
            <a:endParaRPr lang="en-US"/>
          </a:p>
        </p:txBody>
      </p:sp>
    </p:spTree>
    <p:extLst>
      <p:ext uri="{BB962C8B-B14F-4D97-AF65-F5344CB8AC3E}">
        <p14:creationId xmlns:p14="http://schemas.microsoft.com/office/powerpoint/2010/main" val="4223143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Feedback Survey link for copy-paste method </a:t>
            </a:r>
            <a:r>
              <a:rPr lang="en-US" dirty="0">
                <a:sym typeface="Wingdings" panose="05000000000000000000" pitchFamily="2" charset="2"/>
              </a:rPr>
              <a:t> </a:t>
            </a:r>
            <a:r>
              <a:rPr lang="en-US" dirty="0"/>
              <a:t>https://ansys.typeform.com/to/jcattJI5</a:t>
            </a:r>
          </a:p>
        </p:txBody>
      </p:sp>
      <p:sp>
        <p:nvSpPr>
          <p:cNvPr id="4" name="Slide Number Placeholder 3"/>
          <p:cNvSpPr>
            <a:spLocks noGrp="1"/>
          </p:cNvSpPr>
          <p:nvPr>
            <p:ph type="sldNum" sz="quarter" idx="5"/>
          </p:nvPr>
        </p:nvSpPr>
        <p:spPr/>
        <p:txBody>
          <a:bodyPr/>
          <a:lstStyle/>
          <a:p>
            <a:fld id="{27FDDAD7-A41A-4414-8211-C5E2AC7F93EC}" type="slidenum">
              <a:rPr lang="en-US" smtClean="0"/>
              <a:pPr/>
              <a:t>22</a:t>
            </a:fld>
            <a:endParaRPr lang="en-US"/>
          </a:p>
        </p:txBody>
      </p:sp>
    </p:spTree>
    <p:extLst>
      <p:ext uri="{BB962C8B-B14F-4D97-AF65-F5344CB8AC3E}">
        <p14:creationId xmlns:p14="http://schemas.microsoft.com/office/powerpoint/2010/main" val="2775380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A8BA24-D475-4DC4-ACF5-CA2288C8819C}" type="slidenum">
              <a:rPr lang="en-US" smtClean="0"/>
              <a:t>23</a:t>
            </a:fld>
            <a:endParaRPr lang="en-US"/>
          </a:p>
        </p:txBody>
      </p:sp>
    </p:spTree>
    <p:extLst>
      <p:ext uri="{BB962C8B-B14F-4D97-AF65-F5344CB8AC3E}">
        <p14:creationId xmlns:p14="http://schemas.microsoft.com/office/powerpoint/2010/main" val="2882365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Following World War 1 the need to quickly develop new technologies was clear. Despite having good access to resources, it was evident to the US that should another war begin, these supplies could become strained, a result of relying on imports from other nations. In 1939 the US passed the Strategic and Critical Raw Materials </a:t>
            </a:r>
            <a:r>
              <a:rPr lang="en-GB" sz="1200" err="1"/>
              <a:t>Sockpiling</a:t>
            </a:r>
            <a:r>
              <a:rPr lang="en-GB" sz="1200"/>
              <a:t> Act. The 1939 act established strategic materials supply reserves for the US common defence, industrial demands and military commitments. This included materials that were vital to the production and deployment of products related to these industries and  capabilities. The US government set out a three-step approach to mitigating supply risk of these materials: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endParaRPr lang="en-GB"/>
          </a:p>
        </p:txBody>
      </p:sp>
      <p:sp>
        <p:nvSpPr>
          <p:cNvPr id="4" name="Slide Number Placeholder 3"/>
          <p:cNvSpPr>
            <a:spLocks noGrp="1"/>
          </p:cNvSpPr>
          <p:nvPr>
            <p:ph type="sldNum" sz="quarter" idx="5"/>
          </p:nvPr>
        </p:nvSpPr>
        <p:spPr/>
        <p:txBody>
          <a:bodyPr/>
          <a:lstStyle/>
          <a:p>
            <a:fld id="{22A8BA24-D475-4DC4-ACF5-CA2288C8819C}" type="slidenum">
              <a:rPr lang="en-US" smtClean="0"/>
              <a:t>3</a:t>
            </a:fld>
            <a:endParaRPr lang="en-US"/>
          </a:p>
        </p:txBody>
      </p:sp>
    </p:spTree>
    <p:extLst>
      <p:ext uri="{BB962C8B-B14F-4D97-AF65-F5344CB8AC3E}">
        <p14:creationId xmlns:p14="http://schemas.microsoft.com/office/powerpoint/2010/main" val="2002960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1980s the notion of resource nationalism came to light, countries began to control and evaluate their own supply however, assessments that were carried out were not expansive enough. </a:t>
            </a:r>
          </a:p>
        </p:txBody>
      </p:sp>
      <p:sp>
        <p:nvSpPr>
          <p:cNvPr id="4" name="Slide Number Placeholder 3"/>
          <p:cNvSpPr>
            <a:spLocks noGrp="1"/>
          </p:cNvSpPr>
          <p:nvPr>
            <p:ph type="sldNum" sz="quarter" idx="5"/>
          </p:nvPr>
        </p:nvSpPr>
        <p:spPr/>
        <p:txBody>
          <a:bodyPr/>
          <a:lstStyle/>
          <a:p>
            <a:fld id="{22A8BA24-D475-4DC4-ACF5-CA2288C8819C}" type="slidenum">
              <a:rPr lang="en-US" smtClean="0"/>
              <a:t>4</a:t>
            </a:fld>
            <a:endParaRPr lang="en-US"/>
          </a:p>
        </p:txBody>
      </p:sp>
    </p:spTree>
    <p:extLst>
      <p:ext uri="{BB962C8B-B14F-4D97-AF65-F5344CB8AC3E}">
        <p14:creationId xmlns:p14="http://schemas.microsoft.com/office/powerpoint/2010/main" val="2665300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Current challenges faced by society can be broken down into three distinct categories: </a:t>
            </a:r>
          </a:p>
          <a:p>
            <a:pPr marL="171450" indent="-171450">
              <a:buFont typeface="Arial" panose="020B0604020202020204" pitchFamily="34" charset="0"/>
              <a:buChar char="•"/>
            </a:pPr>
            <a:r>
              <a:rPr lang="en-GB" sz="1200" b="1"/>
              <a:t>Social </a:t>
            </a:r>
          </a:p>
          <a:p>
            <a:pPr marL="171450" indent="-171450">
              <a:buFont typeface="Arial" panose="020B0604020202020204" pitchFamily="34" charset="0"/>
              <a:buChar char="•"/>
            </a:pPr>
            <a:r>
              <a:rPr lang="en-GB" sz="1200" b="1"/>
              <a:t>Economic </a:t>
            </a:r>
          </a:p>
          <a:p>
            <a:pPr marL="171450" indent="-171450">
              <a:buFont typeface="Arial" panose="020B0604020202020204" pitchFamily="34" charset="0"/>
              <a:buChar char="•"/>
            </a:pPr>
            <a:r>
              <a:rPr lang="en-GB" sz="1200" b="1"/>
              <a:t>Environmental (Ecological) </a:t>
            </a:r>
          </a:p>
          <a:p>
            <a:pPr marL="171450" indent="-171450">
              <a:buFont typeface="Arial" panose="020B0604020202020204" pitchFamily="34" charset="0"/>
              <a:buChar char="•"/>
            </a:pPr>
            <a:endParaRPr lang="en-GB" sz="1200" b="1"/>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t>Acknowledging this the UN developed 17 sustainable development goals. These aim to</a:t>
            </a:r>
            <a:r>
              <a:rPr lang="en-GB" sz="1200" b="1"/>
              <a:t> improve </a:t>
            </a:r>
            <a:r>
              <a:rPr lang="en-GB" sz="1200"/>
              <a:t>each aspect of the triple bottom line. </a:t>
            </a:r>
            <a:endParaRPr lang="en-GB"/>
          </a:p>
        </p:txBody>
      </p:sp>
      <p:sp>
        <p:nvSpPr>
          <p:cNvPr id="4" name="Slide Number Placeholder 3"/>
          <p:cNvSpPr>
            <a:spLocks noGrp="1"/>
          </p:cNvSpPr>
          <p:nvPr>
            <p:ph type="sldNum" sz="quarter" idx="5"/>
          </p:nvPr>
        </p:nvSpPr>
        <p:spPr/>
        <p:txBody>
          <a:bodyPr/>
          <a:lstStyle/>
          <a:p>
            <a:fld id="{22A8BA24-D475-4DC4-ACF5-CA2288C8819C}" type="slidenum">
              <a:rPr lang="en-US" smtClean="0"/>
              <a:t>5</a:t>
            </a:fld>
            <a:endParaRPr lang="en-US"/>
          </a:p>
        </p:txBody>
      </p:sp>
    </p:spTree>
    <p:extLst>
      <p:ext uri="{BB962C8B-B14F-4D97-AF65-F5344CB8AC3E}">
        <p14:creationId xmlns:p14="http://schemas.microsoft.com/office/powerpoint/2010/main" val="1086996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buFont typeface="Arial" panose="020B0604020202020204" pitchFamily="34" charset="0"/>
              <a:buNone/>
            </a:pPr>
            <a:r>
              <a:rPr lang="en-GB" b="0" i="0">
                <a:solidFill>
                  <a:srgbClr val="000000"/>
                </a:solidFill>
                <a:effectLst/>
                <a:latin typeface="wfont_b764c2_221f4b892cd94b3a9df101f38d58029b"/>
              </a:rPr>
              <a:t>The REE are split into two groups, the Light Rare Earth Elements (LREE - La, Ce, </a:t>
            </a:r>
            <a:r>
              <a:rPr lang="en-GB" b="0" i="0" err="1">
                <a:solidFill>
                  <a:srgbClr val="000000"/>
                </a:solidFill>
                <a:effectLst/>
                <a:latin typeface="wfont_b764c2_221f4b892cd94b3a9df101f38d58029b"/>
              </a:rPr>
              <a:t>Pr</a:t>
            </a:r>
            <a:r>
              <a:rPr lang="en-GB" b="0" i="0">
                <a:solidFill>
                  <a:srgbClr val="000000"/>
                </a:solidFill>
                <a:effectLst/>
                <a:latin typeface="wfont_b764c2_221f4b892cd94b3a9df101f38d58029b"/>
              </a:rPr>
              <a:t>, Nd, </a:t>
            </a:r>
            <a:r>
              <a:rPr lang="en-GB" b="0" i="0" err="1">
                <a:solidFill>
                  <a:srgbClr val="000000"/>
                </a:solidFill>
                <a:effectLst/>
                <a:latin typeface="wfont_b764c2_221f4b892cd94b3a9df101f38d58029b"/>
              </a:rPr>
              <a:t>Sm</a:t>
            </a:r>
            <a:r>
              <a:rPr lang="en-GB" b="0" i="0">
                <a:solidFill>
                  <a:srgbClr val="000000"/>
                </a:solidFill>
                <a:effectLst/>
                <a:latin typeface="wfont_b764c2_221f4b892cd94b3a9df101f38d58029b"/>
              </a:rPr>
              <a:t>) and Heavy Rare Earth Elements (HREE - Eu, Gd, Tb, Dy, Ho, Er, Tm, Yb, Lu, Y), both for </a:t>
            </a:r>
            <a:r>
              <a:rPr lang="en-GB" b="0" i="0" err="1">
                <a:solidFill>
                  <a:srgbClr val="000000"/>
                </a:solidFill>
                <a:effectLst/>
                <a:latin typeface="wfont_b764c2_221f4b892cd94b3a9df101f38d58029b"/>
              </a:rPr>
              <a:t>physico</a:t>
            </a:r>
            <a:r>
              <a:rPr lang="en-GB" b="0" i="0">
                <a:solidFill>
                  <a:srgbClr val="000000"/>
                </a:solidFill>
                <a:effectLst/>
                <a:latin typeface="wfont_b764c2_221f4b892cd94b3a9df101f38d58029b"/>
              </a:rPr>
              <a:t>-chemical and commercial reasons. For more see here, for instance, </a:t>
            </a:r>
            <a:r>
              <a:rPr lang="en-GB">
                <a:hlinkClick r:id="rId3"/>
              </a:rPr>
              <a:t>Rare Earth Elements | CRM Alliance</a:t>
            </a:r>
            <a:endParaRPr lang="en-GB" b="0" i="0">
              <a:solidFill>
                <a:srgbClr val="000000"/>
              </a:solidFill>
              <a:effectLst/>
            </a:endParaRPr>
          </a:p>
          <a:p>
            <a:endParaRPr lang="en-GB"/>
          </a:p>
        </p:txBody>
      </p:sp>
      <p:sp>
        <p:nvSpPr>
          <p:cNvPr id="4" name="Slide Number Placeholder 3"/>
          <p:cNvSpPr>
            <a:spLocks noGrp="1"/>
          </p:cNvSpPr>
          <p:nvPr>
            <p:ph type="sldNum" sz="quarter" idx="5"/>
          </p:nvPr>
        </p:nvSpPr>
        <p:spPr/>
        <p:txBody>
          <a:bodyPr/>
          <a:lstStyle/>
          <a:p>
            <a:fld id="{22A8BA24-D475-4DC4-ACF5-CA2288C8819C}" type="slidenum">
              <a:rPr lang="en-US" smtClean="0"/>
              <a:t>6</a:t>
            </a:fld>
            <a:endParaRPr lang="en-US"/>
          </a:p>
        </p:txBody>
      </p:sp>
    </p:spTree>
    <p:extLst>
      <p:ext uri="{BB962C8B-B14F-4D97-AF65-F5344CB8AC3E}">
        <p14:creationId xmlns:p14="http://schemas.microsoft.com/office/powerpoint/2010/main" val="782177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a:t>Economic importance is not strictly evaluated based on GDP but rather the contribution to the economy the material creates both directly and indirectly. </a:t>
            </a:r>
          </a:p>
          <a:p>
            <a:pPr algn="l"/>
            <a:endParaRPr lang="en-GB"/>
          </a:p>
          <a:p>
            <a:pPr algn="l"/>
            <a:r>
              <a:rPr lang="en-GB"/>
              <a:t>“Strategic raw materials” and “Critical raw materials” are sometimes used interchangeably. Often, however, “strategic” refers more to military purposes. </a:t>
            </a:r>
          </a:p>
          <a:p>
            <a:pPr algn="l"/>
            <a:r>
              <a:rPr lang="en-GB"/>
              <a:t>Important: In the EU, it is not the same! “Strategic raw materials” are a subset of critical raw materials that are, amongst others, defined by their expected demand growth and their relevance for “strategic technologies”</a:t>
            </a:r>
          </a:p>
          <a:p>
            <a:endParaRPr lang="en-GB"/>
          </a:p>
        </p:txBody>
      </p:sp>
      <p:sp>
        <p:nvSpPr>
          <p:cNvPr id="4" name="Slide Number Placeholder 3"/>
          <p:cNvSpPr>
            <a:spLocks noGrp="1"/>
          </p:cNvSpPr>
          <p:nvPr>
            <p:ph type="sldNum" sz="quarter" idx="5"/>
          </p:nvPr>
        </p:nvSpPr>
        <p:spPr/>
        <p:txBody>
          <a:bodyPr/>
          <a:lstStyle/>
          <a:p>
            <a:fld id="{22A8BA24-D475-4DC4-ACF5-CA2288C8819C}" type="slidenum">
              <a:rPr lang="en-US" smtClean="0"/>
              <a:t>7</a:t>
            </a:fld>
            <a:endParaRPr lang="en-US"/>
          </a:p>
        </p:txBody>
      </p:sp>
    </p:spTree>
    <p:extLst>
      <p:ext uri="{BB962C8B-B14F-4D97-AF65-F5344CB8AC3E}">
        <p14:creationId xmlns:p14="http://schemas.microsoft.com/office/powerpoint/2010/main" val="1058411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a:t>In the mid 1980 with demand growing and domestic supplies waning many countries began to nationalise resource reserves. </a:t>
            </a:r>
          </a:p>
          <a:p>
            <a:pPr algn="l"/>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Japan, a country that relied heavily on China for resource exports, recognised the potential impact that reduced resource supply could have.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As a result, in 1983 Japan began to stockpile 7 resources including, Cobalt, Tungsten and Vanadium. The Chinese also increased export taxes on REEs.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In 2010 China placed an REE embargo on Japan, a result of tensions surrounding the Diaoyu Islands and the detention of a Chinese boat captain.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Reaction: </a:t>
            </a:r>
            <a:r>
              <a:rPr lang="en-GB" sz="1200" b="0"/>
              <a:t>Japanese government cooperated with companies to focus on mitigating the impact of import over reliance. As a result companies such as Toyota and Mitsubishi began to focus on decreasing the use of CRMs and looking for substitutes. They also created strategies to reuse and recycle materials as well as establishing domestic supplies. Recently, submarine exploration found and have established 6 deposits of CRMs in the ocean. </a:t>
            </a:r>
            <a:r>
              <a:rPr lang="en-GB" sz="120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Results: </a:t>
            </a:r>
            <a:r>
              <a:rPr lang="en-GB" sz="1200"/>
              <a:t>In 2018 Japan had decreased its reliance on Chinese REEs from 85% in 2009 to 58%. By 2025 it is on track to reduce its single country import reliance for materials to 50% as well as increasing its self-sufficiency in meeting Cobalt demand to 50%. It has also increased its reserves to 180 days of domestic consumption from 60 and recently signed a deal with the EU to collaborate in meeting CRM challenges.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endParaRPr lang="en-GB"/>
          </a:p>
        </p:txBody>
      </p:sp>
      <p:sp>
        <p:nvSpPr>
          <p:cNvPr id="4" name="Slide Number Placeholder 3"/>
          <p:cNvSpPr>
            <a:spLocks noGrp="1"/>
          </p:cNvSpPr>
          <p:nvPr>
            <p:ph type="sldNum" sz="quarter" idx="5"/>
          </p:nvPr>
        </p:nvSpPr>
        <p:spPr/>
        <p:txBody>
          <a:bodyPr/>
          <a:lstStyle/>
          <a:p>
            <a:fld id="{22A8BA24-D475-4DC4-ACF5-CA2288C8819C}" type="slidenum">
              <a:rPr lang="en-US" smtClean="0"/>
              <a:t>9</a:t>
            </a:fld>
            <a:endParaRPr lang="en-US"/>
          </a:p>
        </p:txBody>
      </p:sp>
    </p:spTree>
    <p:extLst>
      <p:ext uri="{BB962C8B-B14F-4D97-AF65-F5344CB8AC3E}">
        <p14:creationId xmlns:p14="http://schemas.microsoft.com/office/powerpoint/2010/main" val="286092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GB"/>
          </a:p>
        </p:txBody>
      </p:sp>
      <p:sp>
        <p:nvSpPr>
          <p:cNvPr id="4" name="Slide Number Placeholder 3"/>
          <p:cNvSpPr>
            <a:spLocks noGrp="1"/>
          </p:cNvSpPr>
          <p:nvPr>
            <p:ph type="sldNum" sz="quarter" idx="5"/>
          </p:nvPr>
        </p:nvSpPr>
        <p:spPr/>
        <p:txBody>
          <a:bodyPr/>
          <a:lstStyle/>
          <a:p>
            <a:fld id="{22A8BA24-D475-4DC4-ACF5-CA2288C8819C}" type="slidenum">
              <a:rPr lang="en-US" smtClean="0"/>
              <a:t>11</a:t>
            </a:fld>
            <a:endParaRPr lang="en-US"/>
          </a:p>
        </p:txBody>
      </p:sp>
    </p:spTree>
    <p:extLst>
      <p:ext uri="{BB962C8B-B14F-4D97-AF65-F5344CB8AC3E}">
        <p14:creationId xmlns:p14="http://schemas.microsoft.com/office/powerpoint/2010/main" val="3124534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A8BA24-D475-4DC4-ACF5-CA2288C8819C}" type="slidenum">
              <a:rPr lang="en-US" smtClean="0"/>
              <a:t>12</a:t>
            </a:fld>
            <a:endParaRPr lang="en-US"/>
          </a:p>
        </p:txBody>
      </p:sp>
    </p:spTree>
    <p:extLst>
      <p:ext uri="{BB962C8B-B14F-4D97-AF65-F5344CB8AC3E}">
        <p14:creationId xmlns:p14="http://schemas.microsoft.com/office/powerpoint/2010/main" val="1667536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mailto:education@ansys.com" TargetMode="External"/><Relationship Id="rId2" Type="http://schemas.openxmlformats.org/officeDocument/2006/relationships/hyperlink" Target="http://www.ansys.com/education-resources"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ansys.sharepoint.com/sites/AcademicDevelopmentTeam/Lists/Content%20Development%20Pipeline/AllItems.aspx" TargetMode="External"/><Relationship Id="rId2" Type="http://schemas.openxmlformats.org/officeDocument/2006/relationships/hyperlink" Target="https://ansys-my.sharepoint.com/:f:/r/personal/kaitlin_tyler_ansys_com/Documents/Digital%20Learning%20Content/1.%20AERs/00.%20MARKETING%20REVIEW%20SUBMISSION%20FOLDER?csf=1&amp;web=1&amp;e=VCK0Fc"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568541"/>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2025 ANSYS, Inc. All rights reserved.</a:t>
            </a: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engineering and design concepts via Ansys software.</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a:t>
            </a:r>
            <a:r>
              <a:rPr lang="en-US" sz="1400" dirty="0">
                <a:effectLst/>
                <a:latin typeface="+mj-lt"/>
                <a:ea typeface="Calibri" panose="020F0502020204030204" pitchFamily="34" charset="0"/>
                <a:cs typeface="Times New Roman" panose="02020603050405020304" pitchFamily="18" charset="0"/>
                <a:hlinkClick r:id="rId2"/>
              </a:rPr>
              <a:t>www.ansys.com/education-resources</a:t>
            </a:r>
            <a:r>
              <a:rPr lang="en-US" sz="1400" dirty="0">
                <a:effectLst/>
                <a:latin typeface="+mj-lt"/>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1400" dirty="0">
              <a:effectLst/>
              <a:latin typeface="+mj-lt"/>
              <a:ea typeface="Calibri" panose="020F0502020204030204" pitchFamily="34" charset="0"/>
              <a:cs typeface="Times New Roman" panose="02020603050405020304" pitchFamily="18" charset="0"/>
            </a:endParaRPr>
          </a:p>
          <a:p>
            <a:r>
              <a:rPr lang="en-US" sz="1400" b="1" i="0" u="none" strike="noStrike" baseline="0" dirty="0">
                <a:solidFill>
                  <a:srgbClr val="000000"/>
                </a:solidFill>
                <a:latin typeface="Calibri" panose="020F0502020204030204" pitchFamily="34" charset="0"/>
              </a:rPr>
              <a:t>Feedback </a:t>
            </a:r>
            <a:endParaRPr lang="en-US" sz="1400" b="0" i="0" u="none" strike="noStrike" baseline="0" dirty="0">
              <a:solidFill>
                <a:srgbClr val="000000"/>
              </a:solidFill>
              <a:latin typeface="Calibri" panose="020F0502020204030204" pitchFamily="34" charset="0"/>
            </a:endParaRPr>
          </a:p>
          <a:p>
            <a:r>
              <a:rPr lang="en-US" sz="1400" b="0" i="0" u="none" strike="noStrike" baseline="0" dirty="0">
                <a:solidFill>
                  <a:srgbClr val="000000"/>
                </a:solidFill>
                <a:latin typeface="Calibri" panose="020F0502020204030204" pitchFamily="34" charset="0"/>
              </a:rPr>
              <a:t>If you notice any errors in this resource or need to get in contact with the authors, please email us at </a:t>
            </a:r>
            <a:r>
              <a:rPr lang="en-US" sz="1400" b="0" i="0" u="none" strike="noStrike" baseline="0" dirty="0">
                <a:solidFill>
                  <a:srgbClr val="0000FF"/>
                </a:solidFill>
                <a:latin typeface="Calibri" panose="020F0502020204030204" pitchFamily="34" charset="0"/>
                <a:hlinkClick r:id="rId3"/>
              </a:rPr>
              <a:t>education@ansys.com</a:t>
            </a:r>
            <a:endParaRPr lang="en-US" sz="1400" b="0" i="0" u="none" strike="noStrike" baseline="0" dirty="0">
              <a:solidFill>
                <a:srgbClr val="0000FF"/>
              </a:solidFill>
              <a:latin typeface="Calibri" panose="020F0502020204030204" pitchFamily="34" charset="0"/>
            </a:endParaRP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6A771A-8E39-E44C-A8DD-E28422034FF9}" type="datetime5">
              <a:rPr lang="en-US" smtClean="0"/>
              <a:t>26-Aug-25</a:t>
            </a:fld>
            <a:endParaRPr lang="en-US"/>
          </a:p>
        </p:txBody>
      </p:sp>
      <p:sp>
        <p:nvSpPr>
          <p:cNvPr id="4" name="Footer Placeholder 3"/>
          <p:cNvSpPr>
            <a:spLocks noGrp="1"/>
          </p:cNvSpPr>
          <p:nvPr>
            <p:ph type="ftr" sz="quarter" idx="11"/>
          </p:nvPr>
        </p:nvSpPr>
        <p:spPr/>
        <p:txBody>
          <a:bodyPr/>
          <a:lstStyle/>
          <a:p>
            <a:r>
              <a:rPr lang="en-US"/>
              <a:t>©2023 ANSYS / Confidential</a:t>
            </a:r>
          </a:p>
        </p:txBody>
      </p:sp>
      <p:sp>
        <p:nvSpPr>
          <p:cNvPr id="5" name="Slide Number Placeholder 4"/>
          <p:cNvSpPr>
            <a:spLocks noGrp="1"/>
          </p:cNvSpPr>
          <p:nvPr>
            <p:ph type="sldNum" sz="quarter" idx="12"/>
          </p:nvPr>
        </p:nvSpPr>
        <p:spPr/>
        <p:txBody>
          <a:bodyPr/>
          <a:lstStyle/>
          <a:p>
            <a:fld id="{1909D2FC-EBC3-4E88-8B9A-2F52EBFF7A54}" type="slidenum">
              <a:rPr lang="en-US" smtClean="0"/>
              <a:t>‹#›</a:t>
            </a:fld>
            <a:endParaRPr lang="en-US"/>
          </a:p>
        </p:txBody>
      </p:sp>
    </p:spTree>
    <p:extLst>
      <p:ext uri="{BB962C8B-B14F-4D97-AF65-F5344CB8AC3E}">
        <p14:creationId xmlns:p14="http://schemas.microsoft.com/office/powerpoint/2010/main" val="3836723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143000"/>
            <a:ext cx="10972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2BE725-F1B0-7243-BAC8-43B25DA2BC48}"/>
              </a:ext>
            </a:extLst>
          </p:cNvPr>
          <p:cNvSpPr>
            <a:spLocks noGrp="1"/>
          </p:cNvSpPr>
          <p:nvPr>
            <p:ph type="dt" sz="half" idx="10"/>
          </p:nvPr>
        </p:nvSpPr>
        <p:spPr/>
        <p:txBody>
          <a:bodyPr/>
          <a:lstStyle/>
          <a:p>
            <a:fld id="{7E4BBA83-940A-D344-8476-F6C53B5C9486}" type="datetime5">
              <a:rPr lang="en-US" smtClean="0"/>
              <a:t>26-Aug-25</a:t>
            </a:fld>
            <a:endParaRPr lang="en-US"/>
          </a:p>
        </p:txBody>
      </p:sp>
      <p:sp>
        <p:nvSpPr>
          <p:cNvPr id="8" name="Footer Placeholder 7">
            <a:extLst>
              <a:ext uri="{FF2B5EF4-FFF2-40B4-BE49-F238E27FC236}">
                <a16:creationId xmlns:a16="http://schemas.microsoft.com/office/drawing/2014/main" id="{3EA6356A-FB64-5C40-8589-6A136590A773}"/>
              </a:ext>
            </a:extLst>
          </p:cNvPr>
          <p:cNvSpPr>
            <a:spLocks noGrp="1"/>
          </p:cNvSpPr>
          <p:nvPr>
            <p:ph type="ftr" sz="quarter" idx="11"/>
          </p:nvPr>
        </p:nvSpPr>
        <p:spPr/>
        <p:txBody>
          <a:bodyPr/>
          <a:lstStyle/>
          <a:p>
            <a:r>
              <a:rPr lang="en-US"/>
              <a:t>©2023 ANSYS / Confidential</a:t>
            </a:r>
          </a:p>
        </p:txBody>
      </p:sp>
      <p:sp>
        <p:nvSpPr>
          <p:cNvPr id="9" name="Slide Number Placeholder 8">
            <a:extLst>
              <a:ext uri="{FF2B5EF4-FFF2-40B4-BE49-F238E27FC236}">
                <a16:creationId xmlns:a16="http://schemas.microsoft.com/office/drawing/2014/main" id="{043763EC-58C9-9643-8F7D-42A80860E669}"/>
              </a:ext>
            </a:extLst>
          </p:cNvPr>
          <p:cNvSpPr>
            <a:spLocks noGrp="1"/>
          </p:cNvSpPr>
          <p:nvPr>
            <p:ph type="sldNum" sz="quarter" idx="12"/>
          </p:nvPr>
        </p:nvSpPr>
        <p:spPr/>
        <p:txBody>
          <a:bodyPr/>
          <a:lstStyle/>
          <a:p>
            <a:fld id="{1909D2FC-EBC3-4E88-8B9A-2F52EBFF7A54}" type="slidenum">
              <a:rPr lang="en-US" smtClean="0"/>
              <a:pPr/>
              <a:t>‹#›</a:t>
            </a:fld>
            <a:endParaRPr lang="en-US"/>
          </a:p>
        </p:txBody>
      </p:sp>
    </p:spTree>
    <p:extLst>
      <p:ext uri="{BB962C8B-B14F-4D97-AF65-F5344CB8AC3E}">
        <p14:creationId xmlns:p14="http://schemas.microsoft.com/office/powerpoint/2010/main" val="3447578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0"/>
            <a:ext cx="525779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4600" y="1143000"/>
            <a:ext cx="525145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10E587-7CF6-0747-A550-7B374EB5355C}" type="datetime5">
              <a:rPr lang="en-US" smtClean="0"/>
              <a:t>26-Aug-25</a:t>
            </a:fld>
            <a:endParaRPr lang="en-US"/>
          </a:p>
        </p:txBody>
      </p:sp>
      <p:sp>
        <p:nvSpPr>
          <p:cNvPr id="6" name="Footer Placeholder 5"/>
          <p:cNvSpPr>
            <a:spLocks noGrp="1"/>
          </p:cNvSpPr>
          <p:nvPr>
            <p:ph type="ftr" sz="quarter" idx="11"/>
          </p:nvPr>
        </p:nvSpPr>
        <p:spPr/>
        <p:txBody>
          <a:bodyPr/>
          <a:lstStyle/>
          <a:p>
            <a:r>
              <a:rPr lang="en-US"/>
              <a:t>©2023 ANSYS / Confidential</a:t>
            </a:r>
          </a:p>
        </p:txBody>
      </p:sp>
      <p:sp>
        <p:nvSpPr>
          <p:cNvPr id="7" name="Slide Number Placeholder 6"/>
          <p:cNvSpPr>
            <a:spLocks noGrp="1"/>
          </p:cNvSpPr>
          <p:nvPr>
            <p:ph type="sldNum" sz="quarter" idx="12"/>
          </p:nvPr>
        </p:nvSpPr>
        <p:spPr/>
        <p:txBody>
          <a:bodyPr/>
          <a:lstStyle/>
          <a:p>
            <a:fld id="{1909D2FC-EBC3-4E88-8B9A-2F52EBFF7A54}" type="slidenum">
              <a:rPr lang="en-US" smtClean="0"/>
              <a:t>‹#›</a:t>
            </a:fld>
            <a:endParaRPr lang="en-US"/>
          </a:p>
        </p:txBody>
      </p:sp>
    </p:spTree>
    <p:extLst>
      <p:ext uri="{BB962C8B-B14F-4D97-AF65-F5344CB8AC3E}">
        <p14:creationId xmlns:p14="http://schemas.microsoft.com/office/powerpoint/2010/main" val="3074398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EF18AD-72D0-A088-8C9C-E0ED35491A8D}"/>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50" name="TextBox 49">
            <a:extLst>
              <a:ext uri="{FF2B5EF4-FFF2-40B4-BE49-F238E27FC236}">
                <a16:creationId xmlns:a16="http://schemas.microsoft.com/office/drawing/2014/main" id="{0FF5CC29-E70A-42E0-E10D-676414208801}"/>
              </a:ext>
            </a:extLst>
          </p:cNvPr>
          <p:cNvSpPr txBox="1"/>
          <p:nvPr userDrawn="1"/>
        </p:nvSpPr>
        <p:spPr>
          <a:xfrm>
            <a:off x="533400" y="207005"/>
            <a:ext cx="9144000" cy="584775"/>
          </a:xfrm>
          <a:prstGeom prst="rect">
            <a:avLst/>
          </a:prstGeom>
          <a:noFill/>
        </p:spPr>
        <p:txBody>
          <a:bodyPr wrap="square">
            <a:spAutoFit/>
          </a:bodyPr>
          <a:lstStyle/>
          <a:p>
            <a:r>
              <a:rPr lang="en-US" sz="3200" dirty="0"/>
              <a:t>Resource Submission Checklist &amp; Process</a:t>
            </a:r>
          </a:p>
        </p:txBody>
      </p:sp>
      <p:grpSp>
        <p:nvGrpSpPr>
          <p:cNvPr id="46" name="Group 45">
            <a:extLst>
              <a:ext uri="{FF2B5EF4-FFF2-40B4-BE49-F238E27FC236}">
                <a16:creationId xmlns:a16="http://schemas.microsoft.com/office/drawing/2014/main" id="{D38A8E9C-12A4-7ED4-C180-3666143E5674}"/>
              </a:ext>
            </a:extLst>
          </p:cNvPr>
          <p:cNvGrpSpPr/>
          <p:nvPr userDrawn="1"/>
        </p:nvGrpSpPr>
        <p:grpSpPr>
          <a:xfrm>
            <a:off x="468573" y="2008728"/>
            <a:ext cx="3505200" cy="369332"/>
            <a:chOff x="533400" y="1115298"/>
            <a:chExt cx="3505200" cy="369332"/>
          </a:xfrm>
        </p:grpSpPr>
        <p:sp>
          <p:nvSpPr>
            <p:cNvPr id="47" name="Rectangle 46">
              <a:extLst>
                <a:ext uri="{FF2B5EF4-FFF2-40B4-BE49-F238E27FC236}">
                  <a16:creationId xmlns:a16="http://schemas.microsoft.com/office/drawing/2014/main" id="{B17A6E40-190B-2212-058B-0C1AA1829582}"/>
                </a:ext>
              </a:extLst>
            </p:cNvPr>
            <p:cNvSpPr/>
            <p:nvPr/>
          </p:nvSpPr>
          <p:spPr>
            <a:xfrm>
              <a:off x="533400" y="1143000"/>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 name="TextBox 47">
              <a:extLst>
                <a:ext uri="{FF2B5EF4-FFF2-40B4-BE49-F238E27FC236}">
                  <a16:creationId xmlns:a16="http://schemas.microsoft.com/office/drawing/2014/main" id="{FC66C7B7-CC7B-3EB2-A5A4-38F2B646F8DC}"/>
                </a:ext>
              </a:extLst>
            </p:cNvPr>
            <p:cNvSpPr txBox="1"/>
            <p:nvPr/>
          </p:nvSpPr>
          <p:spPr>
            <a:xfrm>
              <a:off x="1078900" y="1115298"/>
              <a:ext cx="2959700" cy="369332"/>
            </a:xfrm>
            <a:prstGeom prst="rect">
              <a:avLst/>
            </a:prstGeom>
            <a:noFill/>
          </p:spPr>
          <p:txBody>
            <a:bodyPr wrap="square" rtlCol="0">
              <a:spAutoFit/>
            </a:bodyPr>
            <a:lstStyle/>
            <a:p>
              <a:r>
                <a:rPr lang="en-US" dirty="0"/>
                <a:t>Resource final draft</a:t>
              </a:r>
            </a:p>
          </p:txBody>
        </p:sp>
      </p:grpSp>
      <p:grpSp>
        <p:nvGrpSpPr>
          <p:cNvPr id="49" name="Group 48">
            <a:extLst>
              <a:ext uri="{FF2B5EF4-FFF2-40B4-BE49-F238E27FC236}">
                <a16:creationId xmlns:a16="http://schemas.microsoft.com/office/drawing/2014/main" id="{50E7B9E5-9A29-516E-0BC4-AF3DDB21EA8E}"/>
              </a:ext>
            </a:extLst>
          </p:cNvPr>
          <p:cNvGrpSpPr/>
          <p:nvPr userDrawn="1"/>
        </p:nvGrpSpPr>
        <p:grpSpPr>
          <a:xfrm>
            <a:off x="468573" y="2966086"/>
            <a:ext cx="5480554" cy="584775"/>
            <a:chOff x="533400" y="2981374"/>
            <a:chExt cx="5480554" cy="584775"/>
          </a:xfrm>
        </p:grpSpPr>
        <p:sp>
          <p:nvSpPr>
            <p:cNvPr id="51" name="Rectangle 50">
              <a:extLst>
                <a:ext uri="{FF2B5EF4-FFF2-40B4-BE49-F238E27FC236}">
                  <a16:creationId xmlns:a16="http://schemas.microsoft.com/office/drawing/2014/main" id="{304D57DD-30EB-6AF5-051D-31705F3C7A97}"/>
                </a:ext>
              </a:extLst>
            </p:cNvPr>
            <p:cNvSpPr/>
            <p:nvPr/>
          </p:nvSpPr>
          <p:spPr>
            <a:xfrm>
              <a:off x="533400" y="312136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TextBox 51">
              <a:extLst>
                <a:ext uri="{FF2B5EF4-FFF2-40B4-BE49-F238E27FC236}">
                  <a16:creationId xmlns:a16="http://schemas.microsoft.com/office/drawing/2014/main" id="{30702621-5FDF-11A0-51A1-C4B919B7F21F}"/>
                </a:ext>
              </a:extLst>
            </p:cNvPr>
            <p:cNvSpPr txBox="1"/>
            <p:nvPr/>
          </p:nvSpPr>
          <p:spPr>
            <a:xfrm>
              <a:off x="1073054" y="2981374"/>
              <a:ext cx="4940900" cy="584775"/>
            </a:xfrm>
            <a:prstGeom prst="rect">
              <a:avLst/>
            </a:prstGeom>
            <a:noFill/>
          </p:spPr>
          <p:txBody>
            <a:bodyPr wrap="square" rtlCol="0">
              <a:spAutoFit/>
            </a:bodyPr>
            <a:lstStyle/>
            <a:p>
              <a:r>
                <a:rPr lang="en-US" dirty="0"/>
                <a:t>Resource development software files </a:t>
              </a:r>
              <a:br>
                <a:rPr lang="en-US" dirty="0"/>
              </a:br>
              <a:r>
                <a:rPr lang="en-US" sz="1400" dirty="0">
                  <a:solidFill>
                    <a:schemeClr val="bg1">
                      <a:lumMod val="50000"/>
                    </a:schemeClr>
                  </a:solidFill>
                </a:rPr>
                <a:t>(make clear if any should be uploaded with resource document)</a:t>
              </a:r>
              <a:r>
                <a:rPr lang="en-US" sz="1400" dirty="0"/>
                <a:t> </a:t>
              </a:r>
              <a:endParaRPr lang="en-US" dirty="0">
                <a:solidFill>
                  <a:schemeClr val="bg1">
                    <a:lumMod val="50000"/>
                  </a:schemeClr>
                </a:solidFill>
              </a:endParaRPr>
            </a:p>
          </p:txBody>
        </p:sp>
      </p:grpSp>
      <p:grpSp>
        <p:nvGrpSpPr>
          <p:cNvPr id="53" name="Group 52">
            <a:extLst>
              <a:ext uri="{FF2B5EF4-FFF2-40B4-BE49-F238E27FC236}">
                <a16:creationId xmlns:a16="http://schemas.microsoft.com/office/drawing/2014/main" id="{11A9581D-1B18-28F4-ED06-4F450E17480A}"/>
              </a:ext>
            </a:extLst>
          </p:cNvPr>
          <p:cNvGrpSpPr/>
          <p:nvPr userDrawn="1"/>
        </p:nvGrpSpPr>
        <p:grpSpPr>
          <a:xfrm>
            <a:off x="468573" y="3613194"/>
            <a:ext cx="2286000" cy="369332"/>
            <a:chOff x="533400" y="3627060"/>
            <a:chExt cx="2286000" cy="369332"/>
          </a:xfrm>
        </p:grpSpPr>
        <p:sp>
          <p:nvSpPr>
            <p:cNvPr id="54" name="Rectangle 53">
              <a:extLst>
                <a:ext uri="{FF2B5EF4-FFF2-40B4-BE49-F238E27FC236}">
                  <a16:creationId xmlns:a16="http://schemas.microsoft.com/office/drawing/2014/main" id="{049168FB-0DF7-11B7-D7A1-F606575ED0BB}"/>
                </a:ext>
              </a:extLst>
            </p:cNvPr>
            <p:cNvSpPr/>
            <p:nvPr/>
          </p:nvSpPr>
          <p:spPr>
            <a:xfrm>
              <a:off x="533400" y="3657034"/>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5" name="TextBox 54">
              <a:extLst>
                <a:ext uri="{FF2B5EF4-FFF2-40B4-BE49-F238E27FC236}">
                  <a16:creationId xmlns:a16="http://schemas.microsoft.com/office/drawing/2014/main" id="{460B5F0D-BE7C-331B-A066-7D63F511BA7E}"/>
                </a:ext>
              </a:extLst>
            </p:cNvPr>
            <p:cNvSpPr txBox="1"/>
            <p:nvPr/>
          </p:nvSpPr>
          <p:spPr>
            <a:xfrm>
              <a:off x="1078900" y="3627060"/>
              <a:ext cx="1740500" cy="369332"/>
            </a:xfrm>
            <a:prstGeom prst="rect">
              <a:avLst/>
            </a:prstGeom>
            <a:noFill/>
          </p:spPr>
          <p:txBody>
            <a:bodyPr wrap="square" rtlCol="0">
              <a:spAutoFit/>
            </a:bodyPr>
            <a:lstStyle/>
            <a:p>
              <a:r>
                <a:rPr lang="en-US" dirty="0"/>
                <a:t>Webpage image</a:t>
              </a:r>
              <a:endParaRPr lang="en-US" dirty="0">
                <a:solidFill>
                  <a:schemeClr val="bg1">
                    <a:lumMod val="50000"/>
                  </a:schemeClr>
                </a:solidFill>
              </a:endParaRPr>
            </a:p>
          </p:txBody>
        </p:sp>
      </p:grpSp>
      <p:grpSp>
        <p:nvGrpSpPr>
          <p:cNvPr id="56" name="Group 55">
            <a:extLst>
              <a:ext uri="{FF2B5EF4-FFF2-40B4-BE49-F238E27FC236}">
                <a16:creationId xmlns:a16="http://schemas.microsoft.com/office/drawing/2014/main" id="{E207857D-BAEF-8CEC-9A64-0BF09E4C47A9}"/>
              </a:ext>
            </a:extLst>
          </p:cNvPr>
          <p:cNvGrpSpPr/>
          <p:nvPr userDrawn="1"/>
        </p:nvGrpSpPr>
        <p:grpSpPr>
          <a:xfrm>
            <a:off x="468573" y="4682836"/>
            <a:ext cx="4876800" cy="369332"/>
            <a:chOff x="533400" y="4659868"/>
            <a:chExt cx="4876800" cy="369332"/>
          </a:xfrm>
        </p:grpSpPr>
        <p:sp>
          <p:nvSpPr>
            <p:cNvPr id="57" name="Rectangle 56">
              <a:extLst>
                <a:ext uri="{FF2B5EF4-FFF2-40B4-BE49-F238E27FC236}">
                  <a16:creationId xmlns:a16="http://schemas.microsoft.com/office/drawing/2014/main" id="{C477D265-6D03-A75F-F36A-D9D3AD81D1EC}"/>
                </a:ext>
              </a:extLst>
            </p:cNvPr>
            <p:cNvSpPr/>
            <p:nvPr/>
          </p:nvSpPr>
          <p:spPr>
            <a:xfrm>
              <a:off x="533400" y="4687570"/>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8" name="TextBox 57">
              <a:extLst>
                <a:ext uri="{FF2B5EF4-FFF2-40B4-BE49-F238E27FC236}">
                  <a16:creationId xmlns:a16="http://schemas.microsoft.com/office/drawing/2014/main" id="{DDBD2DE5-7ADC-9B87-F7E9-7816CC4CD2FC}"/>
                </a:ext>
              </a:extLst>
            </p:cNvPr>
            <p:cNvSpPr txBox="1"/>
            <p:nvPr/>
          </p:nvSpPr>
          <p:spPr>
            <a:xfrm>
              <a:off x="1078900" y="4659868"/>
              <a:ext cx="4331300" cy="369332"/>
            </a:xfrm>
            <a:prstGeom prst="rect">
              <a:avLst/>
            </a:prstGeom>
            <a:noFill/>
          </p:spPr>
          <p:txBody>
            <a:bodyPr wrap="square" rtlCol="0">
              <a:spAutoFit/>
            </a:bodyPr>
            <a:lstStyle/>
            <a:p>
              <a:r>
                <a:rPr lang="en-US" dirty="0"/>
                <a:t>Completed Marketing content document</a:t>
              </a:r>
            </a:p>
          </p:txBody>
        </p:sp>
      </p:grpSp>
      <p:grpSp>
        <p:nvGrpSpPr>
          <p:cNvPr id="59" name="Group 58">
            <a:extLst>
              <a:ext uri="{FF2B5EF4-FFF2-40B4-BE49-F238E27FC236}">
                <a16:creationId xmlns:a16="http://schemas.microsoft.com/office/drawing/2014/main" id="{6A2DF809-2E23-6342-6A4F-49B1267C68AF}"/>
              </a:ext>
            </a:extLst>
          </p:cNvPr>
          <p:cNvGrpSpPr/>
          <p:nvPr userDrawn="1"/>
        </p:nvGrpSpPr>
        <p:grpSpPr>
          <a:xfrm>
            <a:off x="462727" y="4148016"/>
            <a:ext cx="3053846" cy="369332"/>
            <a:chOff x="527554" y="4126468"/>
            <a:chExt cx="3053846" cy="369332"/>
          </a:xfrm>
        </p:grpSpPr>
        <p:sp>
          <p:nvSpPr>
            <p:cNvPr id="60" name="Rectangle 59">
              <a:extLst>
                <a:ext uri="{FF2B5EF4-FFF2-40B4-BE49-F238E27FC236}">
                  <a16:creationId xmlns:a16="http://schemas.microsoft.com/office/drawing/2014/main" id="{ACBE5440-0725-4562-AE15-F4B63E227F13}"/>
                </a:ext>
              </a:extLst>
            </p:cNvPr>
            <p:cNvSpPr/>
            <p:nvPr/>
          </p:nvSpPr>
          <p:spPr>
            <a:xfrm>
              <a:off x="527554" y="415644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1" name="TextBox 60">
              <a:extLst>
                <a:ext uri="{FF2B5EF4-FFF2-40B4-BE49-F238E27FC236}">
                  <a16:creationId xmlns:a16="http://schemas.microsoft.com/office/drawing/2014/main" id="{80357AA4-7044-478C-0D71-7B9C2C6E6198}"/>
                </a:ext>
              </a:extLst>
            </p:cNvPr>
            <p:cNvSpPr txBox="1"/>
            <p:nvPr/>
          </p:nvSpPr>
          <p:spPr>
            <a:xfrm>
              <a:off x="1073054" y="4126468"/>
              <a:ext cx="2508346" cy="369332"/>
            </a:xfrm>
            <a:prstGeom prst="rect">
              <a:avLst/>
            </a:prstGeom>
            <a:noFill/>
          </p:spPr>
          <p:txBody>
            <a:bodyPr wrap="square" rtlCol="0">
              <a:spAutoFit/>
            </a:bodyPr>
            <a:lstStyle/>
            <a:p>
              <a:r>
                <a:rPr lang="en-US" dirty="0"/>
                <a:t>Webpage thumbnail</a:t>
              </a:r>
              <a:endParaRPr lang="en-US" dirty="0">
                <a:solidFill>
                  <a:schemeClr val="bg1">
                    <a:lumMod val="50000"/>
                  </a:schemeClr>
                </a:solidFill>
              </a:endParaRPr>
            </a:p>
          </p:txBody>
        </p:sp>
      </p:grpSp>
      <p:grpSp>
        <p:nvGrpSpPr>
          <p:cNvPr id="62" name="Group 61">
            <a:extLst>
              <a:ext uri="{FF2B5EF4-FFF2-40B4-BE49-F238E27FC236}">
                <a16:creationId xmlns:a16="http://schemas.microsoft.com/office/drawing/2014/main" id="{2B5C0236-FDCE-B566-20A0-E963B5BE3C57}"/>
              </a:ext>
            </a:extLst>
          </p:cNvPr>
          <p:cNvGrpSpPr/>
          <p:nvPr userDrawn="1"/>
        </p:nvGrpSpPr>
        <p:grpSpPr>
          <a:xfrm>
            <a:off x="462727" y="2543550"/>
            <a:ext cx="5181600" cy="369332"/>
            <a:chOff x="527554" y="1613590"/>
            <a:chExt cx="5181600" cy="369332"/>
          </a:xfrm>
        </p:grpSpPr>
        <p:sp>
          <p:nvSpPr>
            <p:cNvPr id="63" name="Rectangle 62">
              <a:extLst>
                <a:ext uri="{FF2B5EF4-FFF2-40B4-BE49-F238E27FC236}">
                  <a16:creationId xmlns:a16="http://schemas.microsoft.com/office/drawing/2014/main" id="{512B41CD-F9C9-BEC8-A055-9A8341B426FB}"/>
                </a:ext>
              </a:extLst>
            </p:cNvPr>
            <p:cNvSpPr/>
            <p:nvPr/>
          </p:nvSpPr>
          <p:spPr>
            <a:xfrm>
              <a:off x="527554" y="164129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TextBox 63">
              <a:extLst>
                <a:ext uri="{FF2B5EF4-FFF2-40B4-BE49-F238E27FC236}">
                  <a16:creationId xmlns:a16="http://schemas.microsoft.com/office/drawing/2014/main" id="{DE124438-81B7-C3DD-5DD6-D85DB2B5C82E}"/>
                </a:ext>
              </a:extLst>
            </p:cNvPr>
            <p:cNvSpPr txBox="1"/>
            <p:nvPr/>
          </p:nvSpPr>
          <p:spPr>
            <a:xfrm>
              <a:off x="1073054" y="1613590"/>
              <a:ext cx="4636100" cy="369332"/>
            </a:xfrm>
            <a:prstGeom prst="rect">
              <a:avLst/>
            </a:prstGeom>
            <a:noFill/>
          </p:spPr>
          <p:txBody>
            <a:bodyPr wrap="square" rtlCol="0">
              <a:spAutoFit/>
            </a:bodyPr>
            <a:lstStyle/>
            <a:p>
              <a:r>
                <a:rPr lang="en-US" dirty="0"/>
                <a:t>Resource image files </a:t>
              </a:r>
              <a:r>
                <a:rPr lang="en-US" sz="1400" dirty="0">
                  <a:solidFill>
                    <a:schemeClr val="bg1">
                      <a:lumMod val="50000"/>
                    </a:schemeClr>
                  </a:solidFill>
                </a:rPr>
                <a:t>(saved as individual image files)</a:t>
              </a:r>
              <a:endParaRPr lang="en-US" dirty="0">
                <a:solidFill>
                  <a:schemeClr val="bg1">
                    <a:lumMod val="50000"/>
                  </a:schemeClr>
                </a:solidFill>
              </a:endParaRPr>
            </a:p>
          </p:txBody>
        </p:sp>
      </p:grpSp>
      <p:sp>
        <p:nvSpPr>
          <p:cNvPr id="65" name="TextBox 64">
            <a:extLst>
              <a:ext uri="{FF2B5EF4-FFF2-40B4-BE49-F238E27FC236}">
                <a16:creationId xmlns:a16="http://schemas.microsoft.com/office/drawing/2014/main" id="{BFBB3727-3036-A630-B788-3ACAD34DCCF2}"/>
              </a:ext>
            </a:extLst>
          </p:cNvPr>
          <p:cNvSpPr txBox="1"/>
          <p:nvPr userDrawn="1"/>
        </p:nvSpPr>
        <p:spPr>
          <a:xfrm>
            <a:off x="316172" y="1336294"/>
            <a:ext cx="4800600" cy="461665"/>
          </a:xfrm>
          <a:prstGeom prst="rect">
            <a:avLst/>
          </a:prstGeom>
          <a:noFill/>
        </p:spPr>
        <p:txBody>
          <a:bodyPr wrap="square" rtlCol="0">
            <a:spAutoFit/>
          </a:bodyPr>
          <a:lstStyle/>
          <a:p>
            <a:r>
              <a:rPr lang="en-US" sz="2400" b="1" dirty="0"/>
              <a:t>Submission Checklist</a:t>
            </a:r>
          </a:p>
        </p:txBody>
      </p:sp>
      <p:sp>
        <p:nvSpPr>
          <p:cNvPr id="66" name="TextBox 65">
            <a:extLst>
              <a:ext uri="{FF2B5EF4-FFF2-40B4-BE49-F238E27FC236}">
                <a16:creationId xmlns:a16="http://schemas.microsoft.com/office/drawing/2014/main" id="{7311843B-6C86-FA4E-224E-5636CD47B497}"/>
              </a:ext>
            </a:extLst>
          </p:cNvPr>
          <p:cNvSpPr txBox="1"/>
          <p:nvPr userDrawn="1"/>
        </p:nvSpPr>
        <p:spPr>
          <a:xfrm>
            <a:off x="6564572" y="1336294"/>
            <a:ext cx="5398827" cy="461665"/>
          </a:xfrm>
          <a:prstGeom prst="rect">
            <a:avLst/>
          </a:prstGeom>
          <a:noFill/>
        </p:spPr>
        <p:txBody>
          <a:bodyPr wrap="square" rtlCol="0">
            <a:spAutoFit/>
          </a:bodyPr>
          <a:lstStyle/>
          <a:p>
            <a:r>
              <a:rPr lang="en-US" sz="2400" b="1" dirty="0"/>
              <a:t>Submission Process </a:t>
            </a:r>
          </a:p>
        </p:txBody>
      </p:sp>
      <p:sp>
        <p:nvSpPr>
          <p:cNvPr id="67" name="TextBox 66">
            <a:extLst>
              <a:ext uri="{FF2B5EF4-FFF2-40B4-BE49-F238E27FC236}">
                <a16:creationId xmlns:a16="http://schemas.microsoft.com/office/drawing/2014/main" id="{9C253D1A-C7DC-E4EE-81E9-EB3D351E2048}"/>
              </a:ext>
            </a:extLst>
          </p:cNvPr>
          <p:cNvSpPr txBox="1"/>
          <p:nvPr userDrawn="1"/>
        </p:nvSpPr>
        <p:spPr>
          <a:xfrm>
            <a:off x="6640773" y="1981200"/>
            <a:ext cx="5181600" cy="3139321"/>
          </a:xfrm>
          <a:prstGeom prst="rect">
            <a:avLst/>
          </a:prstGeom>
          <a:noFill/>
        </p:spPr>
        <p:txBody>
          <a:bodyPr wrap="square" rtlCol="0">
            <a:spAutoFit/>
          </a:bodyPr>
          <a:lstStyle/>
          <a:p>
            <a:pPr marL="342900" indent="-342900">
              <a:buAutoNum type="arabicPeriod"/>
            </a:pPr>
            <a:r>
              <a:rPr lang="en-US" dirty="0"/>
              <a:t>Upload contents of checklist to </a:t>
            </a:r>
            <a:br>
              <a:rPr lang="en-US" dirty="0"/>
            </a:br>
            <a:r>
              <a:rPr lang="en-US" dirty="0">
                <a:hlinkClick r:id="rId2"/>
              </a:rPr>
              <a:t>Marketing Review Submission Folder</a:t>
            </a: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a:t>Create a subfolder for your resource</a:t>
            </a:r>
            <a:r>
              <a:rPr lang="en-US" dirty="0">
                <a:sym typeface="Wingdings" panose="05000000000000000000" pitchFamily="2" charset="2"/>
              </a:rPr>
              <a:t> unique name identifier</a:t>
            </a:r>
          </a:p>
          <a:p>
            <a:pPr marL="342900" indent="-342900">
              <a:buAutoNum type="arabicPeriod"/>
            </a:pPr>
            <a:endParaRPr lang="en-US" dirty="0">
              <a:sym typeface="Wingdings" panose="05000000000000000000" pitchFamily="2" charset="2"/>
            </a:endParaRPr>
          </a:p>
          <a:p>
            <a:pPr marL="342900" indent="-342900">
              <a:buAutoNum type="arabicPeriod"/>
            </a:pPr>
            <a:r>
              <a:rPr lang="en-US" dirty="0">
                <a:sym typeface="Wingdings" panose="05000000000000000000" pitchFamily="2" charset="2"/>
              </a:rPr>
              <a:t>Change </a:t>
            </a:r>
            <a:r>
              <a:rPr lang="en-US" dirty="0">
                <a:sym typeface="Wingdings" panose="05000000000000000000" pitchFamily="2" charset="2"/>
                <a:hlinkClick r:id="rId3"/>
              </a:rPr>
              <a:t>Resource Pipeline Status </a:t>
            </a:r>
            <a:r>
              <a:rPr lang="en-US" dirty="0">
                <a:sym typeface="Wingdings" panose="05000000000000000000" pitchFamily="2" charset="2"/>
              </a:rPr>
              <a:t>from </a:t>
            </a:r>
            <a:br>
              <a:rPr lang="en-US" dirty="0">
                <a:sym typeface="Wingdings" panose="05000000000000000000" pitchFamily="2" charset="2"/>
              </a:rPr>
            </a:br>
            <a:r>
              <a:rPr lang="en-US" dirty="0">
                <a:sym typeface="Wingdings" panose="05000000000000000000" pitchFamily="2" charset="2"/>
              </a:rPr>
              <a:t>3. Technical Review to 2. Marketing Review</a:t>
            </a:r>
          </a:p>
          <a:p>
            <a:pPr marL="800100" lvl="1" indent="-342900">
              <a:buFont typeface="Arial" panose="020B0604020202020204" pitchFamily="34" charset="0"/>
              <a:buChar char="•"/>
            </a:pPr>
            <a:endParaRPr lang="en-US" dirty="0">
              <a:sym typeface="Wingdings" panose="05000000000000000000" pitchFamily="2" charset="2"/>
            </a:endParaRPr>
          </a:p>
          <a:p>
            <a:pPr marL="800100" lvl="1" indent="-342900">
              <a:buFont typeface="Arial" panose="020B0604020202020204" pitchFamily="34" charset="0"/>
              <a:buChar char="•"/>
            </a:pPr>
            <a:r>
              <a:rPr lang="en-US" dirty="0">
                <a:sym typeface="Wingdings" panose="05000000000000000000" pitchFamily="2" charset="2"/>
              </a:rPr>
              <a:t>Sends automated email to Kaitlin &amp; Kylie that content is ready for review</a:t>
            </a:r>
            <a:endParaRPr lang="en-US" dirty="0"/>
          </a:p>
        </p:txBody>
      </p:sp>
    </p:spTree>
    <p:extLst>
      <p:ext uri="{BB962C8B-B14F-4D97-AF65-F5344CB8AC3E}">
        <p14:creationId xmlns:p14="http://schemas.microsoft.com/office/powerpoint/2010/main" val="175401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9DDD0D-54CB-CEA3-0BD7-DB5F45703C63}"/>
              </a:ext>
              <a:ext uri="{C183D7F6-B498-43B3-948B-1728B52AA6E4}">
                <adec:decorative xmlns:adec="http://schemas.microsoft.com/office/drawing/2017/decorative" val="1"/>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11658600" y="6324600"/>
            <a:ext cx="368300" cy="238960"/>
          </a:xfrm>
          <a:prstGeom prst="rect">
            <a:avLst/>
          </a:prstGeom>
        </p:spPr>
        <p:txBody>
          <a:bodyPr vert="horz" lIns="91440" tIns="45720" rIns="91440" bIns="45720" rtlCol="0" anchor="ctr"/>
          <a:lstStyle>
            <a:lvl1pPr algn="l">
              <a:defRPr sz="700" b="0" i="0">
                <a:solidFill>
                  <a:schemeClr val="bg1"/>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5410200" y="6611779"/>
            <a:ext cx="1371600" cy="246221"/>
          </a:xfrm>
          <a:prstGeom prst="rect">
            <a:avLst/>
          </a:prstGeom>
          <a:noFill/>
        </p:spPr>
        <p:txBody>
          <a:bodyPr wrap="square" rtlCol="0">
            <a:spAutoFit/>
          </a:bodyPr>
          <a:lstStyle/>
          <a:p>
            <a:r>
              <a:rPr lang="en-US" sz="1000" dirty="0">
                <a:solidFill>
                  <a:schemeClr val="tx2"/>
                </a:solidFill>
              </a:rPr>
              <a:t>©2025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38" r:id="rId4"/>
    <p:sldLayoutId id="2147483724" r:id="rId5"/>
    <p:sldLayoutId id="2147483735" r:id="rId6"/>
    <p:sldLayoutId id="2147483734" r:id="rId7"/>
    <p:sldLayoutId id="2147483663" r:id="rId8"/>
    <p:sldLayoutId id="2147483729" r:id="rId9"/>
    <p:sldLayoutId id="2147483730" r:id="rId10"/>
    <p:sldLayoutId id="2147483731" r:id="rId11"/>
    <p:sldLayoutId id="2147483727" r:id="rId12"/>
    <p:sldLayoutId id="2147483726" r:id="rId13"/>
    <p:sldLayoutId id="2147483736" r:id="rId14"/>
    <p:sldLayoutId id="2147483739" r:id="rId15"/>
    <p:sldLayoutId id="2147483740" r:id="rId16"/>
    <p:sldLayoutId id="2147483741" r:id="rId17"/>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www.sciencedirect.com/topics/engineering/criticality"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s://www.omlus.com/wp-content/uploads/2017/12/Cobalt-Institute-60-yrs-1024x561.png"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hyperlink" Target="https://ansys.typeform.com/to/jcattJI5"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jstor.org/stable/resrep30033.%20Accessed%204%20Dec.%202023" TargetMode="External"/><Relationship Id="rId13" Type="http://schemas.openxmlformats.org/officeDocument/2006/relationships/hyperlink" Target="https://www.ansys.com/academic/educators/education-resources#t=EducationResourcesTab&amp;sort=relevancy&amp;layout=card&amp;numberOfResults=15&amp;f:@keydiscipline=[Materials]" TargetMode="External"/><Relationship Id="rId3" Type="http://schemas.openxmlformats.org/officeDocument/2006/relationships/hyperlink" Target="https://www.suscritmat.eu/mooc/" TargetMode="External"/><Relationship Id="rId7" Type="http://schemas.openxmlformats.org/officeDocument/2006/relationships/hyperlink" Target="https://eur-lex.europa.eu/legal-content/EN/TXT/PDF/?uri=CELEX:32023R1542" TargetMode="External"/><Relationship Id="rId12" Type="http://schemas.openxmlformats.org/officeDocument/2006/relationships/hyperlink" Target="https://data.europa.eu/doi/10.2873/725585"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hyperlink" Target="https://eur-lex.europa.eu/legal-content/EN/TXT/?uri=CELEX:52020DC0474" TargetMode="External"/><Relationship Id="rId11" Type="http://schemas.openxmlformats.org/officeDocument/2006/relationships/hyperlink" Target="https://single-market-economy.ec.europa.eu/system/files/2023-03/Study%202023%20CRM%20Assessment.pdf" TargetMode="External"/><Relationship Id="rId5" Type="http://schemas.openxmlformats.org/officeDocument/2006/relationships/hyperlink" Target="https://www.crmalliance.eu/hrees" TargetMode="External"/><Relationship Id="rId10" Type="http://schemas.openxmlformats.org/officeDocument/2006/relationships/hyperlink" Target="https://www.cobaltinstitute.org/about-cobalt/cobalt-life-cycle/" TargetMode="External"/><Relationship Id="rId4" Type="http://schemas.openxmlformats.org/officeDocument/2006/relationships/hyperlink" Target="https://ec.europa.eu/docsroom/documents/42881" TargetMode="External"/><Relationship Id="rId9" Type="http://schemas.openxmlformats.org/officeDocument/2006/relationships/hyperlink" Target="https://www.omlus.com/wp-content/uploads/2017/12/Cobalt-Institute-60-yrs-1024x561.png" TargetMode="External"/><Relationship Id="rId14" Type="http://schemas.openxmlformats.org/officeDocument/2006/relationships/hyperlink" Target="https://doi.org/10.1016/j.resconrec.2019.104617"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hyperlink" Target="https://www.suscritmat.eu/mooc/"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s://www.suscritmat.eu/mooc/"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s://www.suscritmat.eu/mooc/"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p:txBody>
          <a:bodyPr/>
          <a:lstStyle/>
          <a:p>
            <a:r>
              <a:rPr lang="en-US" dirty="0"/>
              <a:t>Exploring Critical Materials using Ansys Granta EduPack Software</a:t>
            </a:r>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a:xfrm>
            <a:off x="601663" y="2667000"/>
            <a:ext cx="6713537" cy="1981200"/>
          </a:xfrm>
        </p:spPr>
        <p:txBody>
          <a:bodyPr>
            <a:normAutofit/>
          </a:bodyPr>
          <a:lstStyle/>
          <a:p>
            <a:r>
              <a:rPr lang="en-US" sz="900" dirty="0">
                <a:solidFill>
                  <a:schemeClr val="accent3"/>
                </a:solidFill>
              </a:rPr>
              <a:t>Piers Ireland</a:t>
            </a:r>
            <a:r>
              <a:rPr lang="en-US" sz="900" baseline="30000" dirty="0">
                <a:solidFill>
                  <a:schemeClr val="accent3"/>
                </a:solidFill>
              </a:rPr>
              <a:t>1</a:t>
            </a:r>
            <a:r>
              <a:rPr lang="en-US" sz="900" dirty="0">
                <a:solidFill>
                  <a:schemeClr val="accent3"/>
                </a:solidFill>
              </a:rPr>
              <a:t>, Tatiana Vakhitova</a:t>
            </a:r>
            <a:r>
              <a:rPr lang="en-US" sz="900" baseline="30000" dirty="0">
                <a:solidFill>
                  <a:schemeClr val="accent3"/>
                </a:solidFill>
              </a:rPr>
              <a:t>1</a:t>
            </a:r>
            <a:r>
              <a:rPr lang="en-US" sz="900" dirty="0">
                <a:solidFill>
                  <a:schemeClr val="accent3"/>
                </a:solidFill>
              </a:rPr>
              <a:t>, and Alessandra Hool</a:t>
            </a:r>
            <a:r>
              <a:rPr lang="en-US" sz="900" baseline="30000" dirty="0"/>
              <a:t>2</a:t>
            </a:r>
          </a:p>
          <a:p>
            <a:endParaRPr lang="en-US" sz="900" baseline="30000" dirty="0">
              <a:solidFill>
                <a:schemeClr val="accent3"/>
              </a:solidFill>
            </a:endParaRPr>
          </a:p>
          <a:p>
            <a:r>
              <a:rPr lang="en-US" sz="900" baseline="30000" dirty="0">
                <a:solidFill>
                  <a:schemeClr val="accent3"/>
                </a:solidFill>
              </a:rPr>
              <a:t>1 </a:t>
            </a:r>
            <a:r>
              <a:rPr lang="en-US" sz="900" dirty="0">
                <a:solidFill>
                  <a:schemeClr val="accent3"/>
                </a:solidFill>
              </a:rPr>
              <a:t>Ansys Academic Development Team</a:t>
            </a:r>
          </a:p>
          <a:p>
            <a:r>
              <a:rPr lang="en-US" sz="900" baseline="30000" dirty="0"/>
              <a:t>2 </a:t>
            </a:r>
            <a:r>
              <a:rPr lang="en-US" sz="900" dirty="0">
                <a:solidFill>
                  <a:schemeClr val="accent3"/>
                </a:solidFill>
              </a:rPr>
              <a:t>ESM Foundation</a:t>
            </a:r>
          </a:p>
        </p:txBody>
      </p:sp>
      <p:pic>
        <p:nvPicPr>
          <p:cNvPr id="6" name="Picture 5" descr="A blue and silver batteries next to black rocks&#10;&#10;Description automatically generated">
            <a:extLst>
              <a:ext uri="{FF2B5EF4-FFF2-40B4-BE49-F238E27FC236}">
                <a16:creationId xmlns:a16="http://schemas.microsoft.com/office/drawing/2014/main" id="{02B34622-20F6-09D2-4DEA-DA63ADA7B1A8}"/>
              </a:ext>
            </a:extLst>
          </p:cNvPr>
          <p:cNvPicPr>
            <a:picLocks noChangeAspect="1"/>
          </p:cNvPicPr>
          <p:nvPr/>
        </p:nvPicPr>
        <p:blipFill>
          <a:blip r:embed="rId3"/>
          <a:stretch>
            <a:fillRect/>
          </a:stretch>
        </p:blipFill>
        <p:spPr>
          <a:xfrm>
            <a:off x="6670766" y="3246454"/>
            <a:ext cx="5011783" cy="2698988"/>
          </a:xfrm>
          <a:prstGeom prst="rect">
            <a:avLst/>
          </a:prstGeom>
        </p:spPr>
      </p:pic>
    </p:spTree>
    <p:extLst>
      <p:ext uri="{BB962C8B-B14F-4D97-AF65-F5344CB8AC3E}">
        <p14:creationId xmlns:p14="http://schemas.microsoft.com/office/powerpoint/2010/main" val="2608491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1EAD6-4219-4E93-B846-6856B35B9D3A}"/>
              </a:ext>
            </a:extLst>
          </p:cNvPr>
          <p:cNvSpPr>
            <a:spLocks noGrp="1"/>
          </p:cNvSpPr>
          <p:nvPr>
            <p:ph type="title"/>
          </p:nvPr>
        </p:nvSpPr>
        <p:spPr/>
        <p:txBody>
          <a:bodyPr/>
          <a:lstStyle/>
          <a:p>
            <a:r>
              <a:rPr lang="en-GB"/>
              <a:t>Result of CRM control to the Triple-bottom-line</a:t>
            </a:r>
          </a:p>
        </p:txBody>
      </p:sp>
      <p:grpSp>
        <p:nvGrpSpPr>
          <p:cNvPr id="43" name="Group 42">
            <a:extLst>
              <a:ext uri="{FF2B5EF4-FFF2-40B4-BE49-F238E27FC236}">
                <a16:creationId xmlns:a16="http://schemas.microsoft.com/office/drawing/2014/main" id="{08823084-30FF-9DDE-799F-C49351317559}"/>
              </a:ext>
            </a:extLst>
          </p:cNvPr>
          <p:cNvGrpSpPr/>
          <p:nvPr/>
        </p:nvGrpSpPr>
        <p:grpSpPr>
          <a:xfrm>
            <a:off x="1253534" y="646430"/>
            <a:ext cx="9907456" cy="5496741"/>
            <a:chOff x="1217529" y="936471"/>
            <a:chExt cx="9907456" cy="5496741"/>
          </a:xfrm>
        </p:grpSpPr>
        <p:sp>
          <p:nvSpPr>
            <p:cNvPr id="38" name="TextBox 37">
              <a:extLst>
                <a:ext uri="{FF2B5EF4-FFF2-40B4-BE49-F238E27FC236}">
                  <a16:creationId xmlns:a16="http://schemas.microsoft.com/office/drawing/2014/main" id="{9957B3EB-0F55-949E-2849-646890785991}"/>
                </a:ext>
              </a:extLst>
            </p:cNvPr>
            <p:cNvSpPr txBox="1"/>
            <p:nvPr/>
          </p:nvSpPr>
          <p:spPr>
            <a:xfrm>
              <a:off x="1217529" y="3755556"/>
              <a:ext cx="2520280" cy="2677656"/>
            </a:xfrm>
            <a:prstGeom prst="rect">
              <a:avLst/>
            </a:prstGeom>
            <a:noFill/>
          </p:spPr>
          <p:txBody>
            <a:bodyPr wrap="square" rtlCol="0">
              <a:spAutoFit/>
            </a:bodyPr>
            <a:lstStyle/>
            <a:p>
              <a:pPr marL="285750" indent="-285750">
                <a:buFont typeface="Arial" panose="020B0604020202020204" pitchFamily="34" charset="0"/>
                <a:buChar char="•"/>
              </a:pPr>
              <a:r>
                <a:rPr lang="en-GB" sz="1200" b="1"/>
                <a:t>Diversified </a:t>
              </a:r>
              <a:r>
                <a:rPr lang="en-GB" sz="1200"/>
                <a:t>resource supply reduces risk of material shortages. e.g. Japanese supply REEs from Australian mine - Lynas Rare Earth.</a:t>
              </a:r>
            </a:p>
            <a:p>
              <a:pPr marL="285750" indent="-285750">
                <a:buFont typeface="Arial" panose="020B0604020202020204" pitchFamily="34" charset="0"/>
                <a:buChar char="•"/>
              </a:pPr>
              <a:r>
                <a:rPr lang="en-GB" sz="1200" b="1"/>
                <a:t>Innovative technology</a:t>
              </a:r>
              <a:r>
                <a:rPr lang="en-GB" sz="1200"/>
                <a:t> with less CRMs can increase competitiveness </a:t>
              </a:r>
            </a:p>
            <a:p>
              <a:pPr marL="285750" indent="-285750">
                <a:buFont typeface="Arial" panose="020B0604020202020204" pitchFamily="34" charset="0"/>
                <a:buChar char="•"/>
              </a:pPr>
              <a:r>
                <a:rPr lang="en-GB" sz="1200"/>
                <a:t>Lessened </a:t>
              </a:r>
              <a:r>
                <a:rPr lang="en-GB" sz="1200" b="1"/>
                <a:t>reliance</a:t>
              </a:r>
              <a:r>
                <a:rPr lang="en-GB" sz="1200"/>
                <a:t> on </a:t>
              </a:r>
              <a:r>
                <a:rPr lang="en-GB" sz="1200" b="1"/>
                <a:t>single exporters </a:t>
              </a:r>
              <a:r>
                <a:rPr lang="en-GB" sz="1200"/>
                <a:t>stabilises industrial economies as commodity volatility and production bottlenecks (a result of supply shortage) are reduced. </a:t>
              </a:r>
            </a:p>
          </p:txBody>
        </p:sp>
        <p:grpSp>
          <p:nvGrpSpPr>
            <p:cNvPr id="42" name="Group 41">
              <a:extLst>
                <a:ext uri="{FF2B5EF4-FFF2-40B4-BE49-F238E27FC236}">
                  <a16:creationId xmlns:a16="http://schemas.microsoft.com/office/drawing/2014/main" id="{2400B0AF-E242-5C29-FEDB-ADF9D9E71DB8}"/>
                </a:ext>
              </a:extLst>
            </p:cNvPr>
            <p:cNvGrpSpPr/>
            <p:nvPr/>
          </p:nvGrpSpPr>
          <p:grpSpPr>
            <a:xfrm>
              <a:off x="2055691" y="936471"/>
              <a:ext cx="9069294" cy="5112619"/>
              <a:chOff x="2055691" y="936471"/>
              <a:chExt cx="9069294" cy="5112619"/>
            </a:xfrm>
          </p:grpSpPr>
          <p:grpSp>
            <p:nvGrpSpPr>
              <p:cNvPr id="4" name="Group 3">
                <a:extLst>
                  <a:ext uri="{FF2B5EF4-FFF2-40B4-BE49-F238E27FC236}">
                    <a16:creationId xmlns:a16="http://schemas.microsoft.com/office/drawing/2014/main" id="{AB8CF6BB-82EB-6B2C-95A0-D16AD526DD39}"/>
                  </a:ext>
                </a:extLst>
              </p:cNvPr>
              <p:cNvGrpSpPr/>
              <p:nvPr/>
            </p:nvGrpSpPr>
            <p:grpSpPr>
              <a:xfrm>
                <a:off x="2055691" y="1268760"/>
                <a:ext cx="8176082" cy="2541692"/>
                <a:chOff x="-895135" y="1600505"/>
                <a:chExt cx="6133516" cy="1983301"/>
              </a:xfrm>
            </p:grpSpPr>
            <p:grpSp>
              <p:nvGrpSpPr>
                <p:cNvPr id="5" name="Group 4">
                  <a:extLst>
                    <a:ext uri="{FF2B5EF4-FFF2-40B4-BE49-F238E27FC236}">
                      <a16:creationId xmlns:a16="http://schemas.microsoft.com/office/drawing/2014/main" id="{D3CF6456-C326-E14E-723F-1987A21AA747}"/>
                    </a:ext>
                  </a:extLst>
                </p:cNvPr>
                <p:cNvGrpSpPr/>
                <p:nvPr/>
              </p:nvGrpSpPr>
              <p:grpSpPr>
                <a:xfrm>
                  <a:off x="-866608" y="1600505"/>
                  <a:ext cx="5978447" cy="1774650"/>
                  <a:chOff x="-866608" y="1600505"/>
                  <a:chExt cx="5978447" cy="1774650"/>
                </a:xfrm>
              </p:grpSpPr>
              <p:grpSp>
                <p:nvGrpSpPr>
                  <p:cNvPr id="9" name="Group 8">
                    <a:extLst>
                      <a:ext uri="{FF2B5EF4-FFF2-40B4-BE49-F238E27FC236}">
                        <a16:creationId xmlns:a16="http://schemas.microsoft.com/office/drawing/2014/main" id="{2871AE53-033F-0912-1DD3-20CCCE6EE766}"/>
                      </a:ext>
                    </a:extLst>
                  </p:cNvPr>
                  <p:cNvGrpSpPr/>
                  <p:nvPr/>
                </p:nvGrpSpPr>
                <p:grpSpPr>
                  <a:xfrm>
                    <a:off x="-866608" y="1988840"/>
                    <a:ext cx="5978447" cy="1386315"/>
                    <a:chOff x="-866608" y="1988840"/>
                    <a:chExt cx="5978447" cy="1386315"/>
                  </a:xfrm>
                </p:grpSpPr>
                <p:grpSp>
                  <p:nvGrpSpPr>
                    <p:cNvPr id="13" name="Group 12">
                      <a:extLst>
                        <a:ext uri="{FF2B5EF4-FFF2-40B4-BE49-F238E27FC236}">
                          <a16:creationId xmlns:a16="http://schemas.microsoft.com/office/drawing/2014/main" id="{E494D92F-0D5C-E220-A662-B80B84BF80BA}"/>
                        </a:ext>
                      </a:extLst>
                    </p:cNvPr>
                    <p:cNvGrpSpPr/>
                    <p:nvPr/>
                  </p:nvGrpSpPr>
                  <p:grpSpPr>
                    <a:xfrm>
                      <a:off x="-866608" y="1988840"/>
                      <a:ext cx="5978447" cy="1386315"/>
                      <a:chOff x="-866608" y="1988840"/>
                      <a:chExt cx="5978447" cy="1386315"/>
                    </a:xfrm>
                  </p:grpSpPr>
                  <p:sp>
                    <p:nvSpPr>
                      <p:cNvPr id="17" name="Flowchart: Connector 16">
                        <a:extLst>
                          <a:ext uri="{FF2B5EF4-FFF2-40B4-BE49-F238E27FC236}">
                            <a16:creationId xmlns:a16="http://schemas.microsoft.com/office/drawing/2014/main" id="{243D583B-069F-D69F-32A3-5B8F3808025A}"/>
                          </a:ext>
                        </a:extLst>
                      </p:cNvPr>
                      <p:cNvSpPr/>
                      <p:nvPr/>
                    </p:nvSpPr>
                    <p:spPr>
                      <a:xfrm>
                        <a:off x="1847526" y="2765511"/>
                        <a:ext cx="576064" cy="555801"/>
                      </a:xfrm>
                      <a:prstGeom prst="flowChartConnector">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8" name="Flowchart: Connector 17">
                        <a:extLst>
                          <a:ext uri="{FF2B5EF4-FFF2-40B4-BE49-F238E27FC236}">
                            <a16:creationId xmlns:a16="http://schemas.microsoft.com/office/drawing/2014/main" id="{B65E1C56-EE9C-B79D-B399-FADAB90B91FC}"/>
                          </a:ext>
                        </a:extLst>
                      </p:cNvPr>
                      <p:cNvSpPr/>
                      <p:nvPr/>
                    </p:nvSpPr>
                    <p:spPr>
                      <a:xfrm>
                        <a:off x="4535775" y="2788100"/>
                        <a:ext cx="576064" cy="555801"/>
                      </a:xfrm>
                      <a:prstGeom prst="flowChartConnector">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9" name="Flowchart: Connector 18">
                        <a:extLst>
                          <a:ext uri="{FF2B5EF4-FFF2-40B4-BE49-F238E27FC236}">
                            <a16:creationId xmlns:a16="http://schemas.microsoft.com/office/drawing/2014/main" id="{9DB6403E-B60B-9BC2-363E-5716F0F47C1C}"/>
                          </a:ext>
                        </a:extLst>
                      </p:cNvPr>
                      <p:cNvSpPr/>
                      <p:nvPr/>
                    </p:nvSpPr>
                    <p:spPr>
                      <a:xfrm>
                        <a:off x="-866608" y="2819354"/>
                        <a:ext cx="576064" cy="555801"/>
                      </a:xfrm>
                      <a:prstGeom prst="flowChartConnector">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0" name="Straight Connector 19">
                        <a:extLst>
                          <a:ext uri="{FF2B5EF4-FFF2-40B4-BE49-F238E27FC236}">
                            <a16:creationId xmlns:a16="http://schemas.microsoft.com/office/drawing/2014/main" id="{63C99BAA-2436-E144-9CD3-6F267EE0E5F2}"/>
                          </a:ext>
                        </a:extLst>
                      </p:cNvPr>
                      <p:cNvCxnSpPr>
                        <a:cxnSpLocks/>
                      </p:cNvCxnSpPr>
                      <p:nvPr/>
                    </p:nvCxnSpPr>
                    <p:spPr>
                      <a:xfrm flipV="1">
                        <a:off x="-565124" y="2550642"/>
                        <a:ext cx="5401881" cy="2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5BD6D95-0467-1527-638D-E87470287C9F}"/>
                          </a:ext>
                        </a:extLst>
                      </p:cNvPr>
                      <p:cNvCxnSpPr/>
                      <p:nvPr/>
                    </p:nvCxnSpPr>
                    <p:spPr>
                      <a:xfrm flipV="1">
                        <a:off x="2135560" y="1988840"/>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FB309DB-207E-51BE-84B6-F8F04A54902C}"/>
                          </a:ext>
                        </a:extLst>
                      </p:cNvPr>
                      <p:cNvCxnSpPr/>
                      <p:nvPr/>
                    </p:nvCxnSpPr>
                    <p:spPr>
                      <a:xfrm>
                        <a:off x="4836757" y="2550642"/>
                        <a:ext cx="0"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E991169-B5A7-446C-08A9-39CD18B5D34A}"/>
                          </a:ext>
                        </a:extLst>
                      </p:cNvPr>
                      <p:cNvCxnSpPr>
                        <a:cxnSpLocks/>
                      </p:cNvCxnSpPr>
                      <p:nvPr/>
                    </p:nvCxnSpPr>
                    <p:spPr>
                      <a:xfrm flipH="1">
                        <a:off x="-565125" y="2550642"/>
                        <a:ext cx="1" cy="2302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A3E730F-CF9D-A49F-F5AD-DFD8D88F2B0F}"/>
                          </a:ext>
                        </a:extLst>
                      </p:cNvPr>
                      <p:cNvCxnSpPr>
                        <a:cxnSpLocks/>
                      </p:cNvCxnSpPr>
                      <p:nvPr/>
                    </p:nvCxnSpPr>
                    <p:spPr>
                      <a:xfrm>
                        <a:off x="2135560" y="2564904"/>
                        <a:ext cx="0"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14" name="Graphic 13" descr="Money outline">
                      <a:extLst>
                        <a:ext uri="{FF2B5EF4-FFF2-40B4-BE49-F238E27FC236}">
                          <a16:creationId xmlns:a16="http://schemas.microsoft.com/office/drawing/2014/main" id="{49A6647B-F12F-7920-33F1-5FE1A12615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3041" y="2866094"/>
                      <a:ext cx="455218" cy="455218"/>
                    </a:xfrm>
                    <a:prstGeom prst="rect">
                      <a:avLst/>
                    </a:prstGeom>
                  </p:spPr>
                </p:pic>
                <p:pic>
                  <p:nvPicPr>
                    <p:cNvPr id="15" name="Graphic 14" descr="Social network outline">
                      <a:extLst>
                        <a:ext uri="{FF2B5EF4-FFF2-40B4-BE49-F238E27FC236}">
                          <a16:creationId xmlns:a16="http://schemas.microsoft.com/office/drawing/2014/main" id="{42F8FE6A-F4FE-3420-4C5D-F80B85C7C4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83530" y="2819354"/>
                      <a:ext cx="504055" cy="504055"/>
                    </a:xfrm>
                    <a:prstGeom prst="rect">
                      <a:avLst/>
                    </a:prstGeom>
                  </p:spPr>
                </p:pic>
                <p:pic>
                  <p:nvPicPr>
                    <p:cNvPr id="16" name="Graphic 15" descr="Plant outline">
                      <a:extLst>
                        <a:ext uri="{FF2B5EF4-FFF2-40B4-BE49-F238E27FC236}">
                          <a16:creationId xmlns:a16="http://schemas.microsoft.com/office/drawing/2014/main" id="{9C57DDD1-B4D0-16BB-95F4-62FD849267F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92288" y="2811892"/>
                      <a:ext cx="463039" cy="463039"/>
                    </a:xfrm>
                    <a:prstGeom prst="rect">
                      <a:avLst/>
                    </a:prstGeom>
                  </p:spPr>
                </p:pic>
              </p:grpSp>
              <p:grpSp>
                <p:nvGrpSpPr>
                  <p:cNvPr id="10" name="Group 9">
                    <a:extLst>
                      <a:ext uri="{FF2B5EF4-FFF2-40B4-BE49-F238E27FC236}">
                        <a16:creationId xmlns:a16="http://schemas.microsoft.com/office/drawing/2014/main" id="{8F364E62-6EB5-6868-B7DE-B18E31FF4AD9}"/>
                      </a:ext>
                    </a:extLst>
                  </p:cNvPr>
                  <p:cNvGrpSpPr/>
                  <p:nvPr/>
                </p:nvGrpSpPr>
                <p:grpSpPr>
                  <a:xfrm>
                    <a:off x="1055440" y="1600505"/>
                    <a:ext cx="2160236" cy="402596"/>
                    <a:chOff x="1055438" y="1531531"/>
                    <a:chExt cx="2160236" cy="402596"/>
                  </a:xfrm>
                </p:grpSpPr>
                <p:sp>
                  <p:nvSpPr>
                    <p:cNvPr id="11" name="Rectangle: Rounded Corners 10">
                      <a:extLst>
                        <a:ext uri="{FF2B5EF4-FFF2-40B4-BE49-F238E27FC236}">
                          <a16:creationId xmlns:a16="http://schemas.microsoft.com/office/drawing/2014/main" id="{D9F4EC8D-5D4D-41B3-5EA0-A96575D62907}"/>
                        </a:ext>
                      </a:extLst>
                    </p:cNvPr>
                    <p:cNvSpPr/>
                    <p:nvPr/>
                  </p:nvSpPr>
                  <p:spPr>
                    <a:xfrm>
                      <a:off x="1271464" y="1531531"/>
                      <a:ext cx="1728189" cy="38833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 name="TextBox 11">
                      <a:extLst>
                        <a:ext uri="{FF2B5EF4-FFF2-40B4-BE49-F238E27FC236}">
                          <a16:creationId xmlns:a16="http://schemas.microsoft.com/office/drawing/2014/main" id="{D4724A02-18C8-2434-6993-89C93A1CD3F2}"/>
                        </a:ext>
                      </a:extLst>
                    </p:cNvPr>
                    <p:cNvSpPr txBox="1"/>
                    <p:nvPr/>
                  </p:nvSpPr>
                  <p:spPr>
                    <a:xfrm>
                      <a:off x="1055438" y="1595573"/>
                      <a:ext cx="2160236" cy="338554"/>
                    </a:xfrm>
                    <a:prstGeom prst="rect">
                      <a:avLst/>
                    </a:prstGeom>
                    <a:noFill/>
                  </p:spPr>
                  <p:txBody>
                    <a:bodyPr wrap="square" rtlCol="0">
                      <a:spAutoFit/>
                    </a:bodyPr>
                    <a:lstStyle/>
                    <a:p>
                      <a:pPr algn="ctr"/>
                      <a:r>
                        <a:rPr lang="en-GB" sz="1600" b="1"/>
                        <a:t>Tripple-bottom-line</a:t>
                      </a:r>
                    </a:p>
                  </p:txBody>
                </p:sp>
              </p:grpSp>
            </p:grpSp>
            <p:sp>
              <p:nvSpPr>
                <p:cNvPr id="6" name="TextBox 5">
                  <a:extLst>
                    <a:ext uri="{FF2B5EF4-FFF2-40B4-BE49-F238E27FC236}">
                      <a16:creationId xmlns:a16="http://schemas.microsoft.com/office/drawing/2014/main" id="{B83ED958-51EE-2D3E-D939-481F956174E6}"/>
                    </a:ext>
                  </a:extLst>
                </p:cNvPr>
                <p:cNvSpPr txBox="1"/>
                <p:nvPr/>
              </p:nvSpPr>
              <p:spPr>
                <a:xfrm>
                  <a:off x="1961267" y="3370639"/>
                  <a:ext cx="438057" cy="213167"/>
                </a:xfrm>
                <a:prstGeom prst="rect">
                  <a:avLst/>
                </a:prstGeom>
                <a:noFill/>
              </p:spPr>
              <p:txBody>
                <a:bodyPr wrap="square" rtlCol="0">
                  <a:spAutoFit/>
                </a:bodyPr>
                <a:lstStyle/>
                <a:p>
                  <a:r>
                    <a:rPr lang="en-GB" sz="1100" b="1"/>
                    <a:t>Social</a:t>
                  </a:r>
                  <a:r>
                    <a:rPr lang="en-GB" sz="1100"/>
                    <a:t> </a:t>
                  </a:r>
                </a:p>
              </p:txBody>
            </p:sp>
            <p:sp>
              <p:nvSpPr>
                <p:cNvPr id="7" name="TextBox 6">
                  <a:extLst>
                    <a:ext uri="{FF2B5EF4-FFF2-40B4-BE49-F238E27FC236}">
                      <a16:creationId xmlns:a16="http://schemas.microsoft.com/office/drawing/2014/main" id="{BA2B95F9-E8CC-18E9-6CB8-5585D13E5FD4}"/>
                    </a:ext>
                  </a:extLst>
                </p:cNvPr>
                <p:cNvSpPr txBox="1"/>
                <p:nvPr/>
              </p:nvSpPr>
              <p:spPr>
                <a:xfrm>
                  <a:off x="-895135" y="3375155"/>
                  <a:ext cx="742397" cy="204136"/>
                </a:xfrm>
                <a:prstGeom prst="rect">
                  <a:avLst/>
                </a:prstGeom>
                <a:noFill/>
              </p:spPr>
              <p:txBody>
                <a:bodyPr wrap="square" rtlCol="0">
                  <a:spAutoFit/>
                </a:bodyPr>
                <a:lstStyle/>
                <a:p>
                  <a:pPr algn="ctr"/>
                  <a:r>
                    <a:rPr lang="en-GB" sz="1100" b="1"/>
                    <a:t>Economy</a:t>
                  </a:r>
                  <a:r>
                    <a:rPr lang="en-GB" sz="1100"/>
                    <a:t> </a:t>
                  </a:r>
                </a:p>
              </p:txBody>
            </p:sp>
            <p:sp>
              <p:nvSpPr>
                <p:cNvPr id="8" name="TextBox 7">
                  <a:extLst>
                    <a:ext uri="{FF2B5EF4-FFF2-40B4-BE49-F238E27FC236}">
                      <a16:creationId xmlns:a16="http://schemas.microsoft.com/office/drawing/2014/main" id="{375C2374-F73C-F643-9CAB-E75B292E4D7F}"/>
                    </a:ext>
                  </a:extLst>
                </p:cNvPr>
                <p:cNvSpPr txBox="1"/>
                <p:nvPr/>
              </p:nvSpPr>
              <p:spPr>
                <a:xfrm>
                  <a:off x="4435134" y="3370602"/>
                  <a:ext cx="803247" cy="204136"/>
                </a:xfrm>
                <a:prstGeom prst="rect">
                  <a:avLst/>
                </a:prstGeom>
                <a:noFill/>
              </p:spPr>
              <p:txBody>
                <a:bodyPr wrap="square" rtlCol="0">
                  <a:spAutoFit/>
                </a:bodyPr>
                <a:lstStyle/>
                <a:p>
                  <a:pPr algn="ctr"/>
                  <a:r>
                    <a:rPr lang="en-GB" sz="1100" b="1"/>
                    <a:t>Environment </a:t>
                  </a:r>
                  <a:r>
                    <a:rPr lang="en-GB" sz="1100"/>
                    <a:t> </a:t>
                  </a:r>
                </a:p>
              </p:txBody>
            </p:sp>
          </p:grpSp>
          <p:sp>
            <p:nvSpPr>
              <p:cNvPr id="36" name="TextBox 35">
                <a:extLst>
                  <a:ext uri="{FF2B5EF4-FFF2-40B4-BE49-F238E27FC236}">
                    <a16:creationId xmlns:a16="http://schemas.microsoft.com/office/drawing/2014/main" id="{2B6DBF4C-CA6B-6DB2-A812-6478AD73CD91}"/>
                  </a:ext>
                </a:extLst>
              </p:cNvPr>
              <p:cNvSpPr txBox="1"/>
              <p:nvPr/>
            </p:nvSpPr>
            <p:spPr>
              <a:xfrm>
                <a:off x="8604705" y="3740766"/>
                <a:ext cx="2520280" cy="2308324"/>
              </a:xfrm>
              <a:prstGeom prst="rect">
                <a:avLst/>
              </a:prstGeom>
              <a:noFill/>
            </p:spPr>
            <p:txBody>
              <a:bodyPr wrap="square" rtlCol="0">
                <a:spAutoFit/>
              </a:bodyPr>
              <a:lstStyle/>
              <a:p>
                <a:pPr marL="285750" indent="-285750">
                  <a:buFont typeface="Arial" panose="020B0604020202020204" pitchFamily="34" charset="0"/>
                  <a:buChar char="•"/>
                </a:pPr>
                <a:r>
                  <a:rPr lang="en-GB" sz="1200"/>
                  <a:t>More stable supply of technology materials (CRMs) in Japan means less risk of disruption for production of </a:t>
                </a:r>
                <a:r>
                  <a:rPr lang="en-GB" sz="1200" b="1"/>
                  <a:t>sustainable/green technologies. </a:t>
                </a:r>
              </a:p>
              <a:p>
                <a:pPr marL="285750" indent="-285750">
                  <a:buFont typeface="Arial" panose="020B0604020202020204" pitchFamily="34" charset="0"/>
                  <a:buChar char="•"/>
                </a:pPr>
                <a:r>
                  <a:rPr lang="en-GB" sz="1200"/>
                  <a:t>Seabed mining is in exploratory stage, while an idea of bringing more reliable domestic supply is a very attractive one, can cause </a:t>
                </a:r>
                <a:r>
                  <a:rPr lang="en-GB" sz="1200" b="1"/>
                  <a:t>environmental disruption.</a:t>
                </a:r>
                <a:r>
                  <a:rPr lang="en-GB" sz="1200"/>
                  <a:t> </a:t>
                </a:r>
              </a:p>
              <a:p>
                <a:pPr marL="285750" indent="-285750">
                  <a:buFont typeface="Arial" panose="020B0604020202020204" pitchFamily="34" charset="0"/>
                  <a:buChar char="•"/>
                </a:pPr>
                <a:r>
                  <a:rPr lang="en-GB" sz="1200"/>
                  <a:t>Recycling and reuse reduces strain on </a:t>
                </a:r>
                <a:r>
                  <a:rPr lang="en-GB" sz="1200" b="1"/>
                  <a:t>environment</a:t>
                </a:r>
                <a:r>
                  <a:rPr lang="en-GB" sz="1200"/>
                  <a:t>. </a:t>
                </a:r>
              </a:p>
            </p:txBody>
          </p:sp>
          <p:sp>
            <p:nvSpPr>
              <p:cNvPr id="37" name="TextBox 36">
                <a:extLst>
                  <a:ext uri="{FF2B5EF4-FFF2-40B4-BE49-F238E27FC236}">
                    <a16:creationId xmlns:a16="http://schemas.microsoft.com/office/drawing/2014/main" id="{BAA99635-6D21-4BE1-5B4B-81AD57F3C630}"/>
                  </a:ext>
                </a:extLst>
              </p:cNvPr>
              <p:cNvSpPr txBox="1"/>
              <p:nvPr/>
            </p:nvSpPr>
            <p:spPr>
              <a:xfrm>
                <a:off x="4965259" y="3798831"/>
                <a:ext cx="2411996" cy="2123658"/>
              </a:xfrm>
              <a:prstGeom prst="rect">
                <a:avLst/>
              </a:prstGeom>
              <a:noFill/>
            </p:spPr>
            <p:txBody>
              <a:bodyPr wrap="square" rtlCol="0">
                <a:spAutoFit/>
              </a:bodyPr>
              <a:lstStyle/>
              <a:p>
                <a:pPr marL="285750" indent="-285750">
                  <a:buFont typeface="Arial" panose="020B0604020202020204" pitchFamily="34" charset="0"/>
                  <a:buChar char="•"/>
                </a:pPr>
                <a:r>
                  <a:rPr lang="en-GB" sz="1200"/>
                  <a:t>Exploration of new technologies domestically helps engagement of </a:t>
                </a:r>
                <a:r>
                  <a:rPr lang="en-GB" sz="1200" b="1"/>
                  <a:t>local communities</a:t>
                </a:r>
                <a:r>
                  <a:rPr lang="en-GB" sz="1200"/>
                  <a:t>. </a:t>
                </a:r>
              </a:p>
              <a:p>
                <a:pPr marL="285750" indent="-285750">
                  <a:buFont typeface="Arial" panose="020B0604020202020204" pitchFamily="34" charset="0"/>
                  <a:buChar char="•"/>
                </a:pPr>
                <a:r>
                  <a:rPr lang="en-GB" sz="1200"/>
                  <a:t>Mining conditions in another industrialized country, such as Australia are under scrutiny of international and local regulations - an impact on </a:t>
                </a:r>
                <a:r>
                  <a:rPr lang="en-GB" sz="1200" b="1"/>
                  <a:t>workers</a:t>
                </a:r>
                <a:r>
                  <a:rPr lang="en-GB" sz="1200"/>
                  <a:t> can be better controlled. </a:t>
                </a:r>
              </a:p>
            </p:txBody>
          </p:sp>
          <p:cxnSp>
            <p:nvCxnSpPr>
              <p:cNvPr id="40" name="Connector: Curved 39">
                <a:extLst>
                  <a:ext uri="{FF2B5EF4-FFF2-40B4-BE49-F238E27FC236}">
                    <a16:creationId xmlns:a16="http://schemas.microsoft.com/office/drawing/2014/main" id="{C233FC86-9ED7-8F39-E20D-DD2B7712E7A0}"/>
                  </a:ext>
                </a:extLst>
              </p:cNvPr>
              <p:cNvCxnSpPr/>
              <p:nvPr/>
            </p:nvCxnSpPr>
            <p:spPr>
              <a:xfrm flipV="1">
                <a:off x="7355797" y="1124744"/>
                <a:ext cx="684419" cy="44302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D7E6088-2550-3FB3-551F-374CEB3D750A}"/>
                  </a:ext>
                </a:extLst>
              </p:cNvPr>
              <p:cNvSpPr txBox="1"/>
              <p:nvPr/>
            </p:nvSpPr>
            <p:spPr>
              <a:xfrm>
                <a:off x="8014344" y="936471"/>
                <a:ext cx="1146687" cy="338554"/>
              </a:xfrm>
              <a:prstGeom prst="rect">
                <a:avLst/>
              </a:prstGeom>
              <a:noFill/>
            </p:spPr>
            <p:txBody>
              <a:bodyPr wrap="square" rtlCol="0">
                <a:spAutoFit/>
              </a:bodyPr>
              <a:lstStyle/>
              <a:p>
                <a:r>
                  <a:rPr lang="en-GB" sz="1600" i="1"/>
                  <a:t>Japan</a:t>
                </a:r>
              </a:p>
            </p:txBody>
          </p:sp>
        </p:grpSp>
      </p:grpSp>
    </p:spTree>
    <p:extLst>
      <p:ext uri="{BB962C8B-B14F-4D97-AF65-F5344CB8AC3E}">
        <p14:creationId xmlns:p14="http://schemas.microsoft.com/office/powerpoint/2010/main" val="1072174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D1B365EE-5BC5-A24F-A20F-E0EA7FF65896}"/>
              </a:ext>
            </a:extLst>
          </p:cNvPr>
          <p:cNvSpPr>
            <a:spLocks noGrp="1"/>
          </p:cNvSpPr>
          <p:nvPr>
            <p:ph type="title"/>
          </p:nvPr>
        </p:nvSpPr>
        <p:spPr>
          <a:xfrm>
            <a:off x="609600" y="152400"/>
            <a:ext cx="10972800" cy="494030"/>
          </a:xfrm>
        </p:spPr>
        <p:txBody>
          <a:bodyPr/>
          <a:lstStyle/>
          <a:p>
            <a:r>
              <a:rPr lang="en-US"/>
              <a:t>Assessing criticality </a:t>
            </a:r>
          </a:p>
        </p:txBody>
      </p:sp>
      <p:sp>
        <p:nvSpPr>
          <p:cNvPr id="1033" name="Content Placeholder 2">
            <a:extLst>
              <a:ext uri="{FF2B5EF4-FFF2-40B4-BE49-F238E27FC236}">
                <a16:creationId xmlns:a16="http://schemas.microsoft.com/office/drawing/2014/main" id="{B3E38A15-AB9E-1C1A-4154-0952165B1FD9}"/>
              </a:ext>
            </a:extLst>
          </p:cNvPr>
          <p:cNvSpPr>
            <a:spLocks noGrp="1"/>
          </p:cNvSpPr>
          <p:nvPr>
            <p:ph sz="half" idx="1"/>
          </p:nvPr>
        </p:nvSpPr>
        <p:spPr>
          <a:xfrm>
            <a:off x="479376" y="1700808"/>
            <a:ext cx="5257796" cy="4572000"/>
          </a:xfrm>
        </p:spPr>
        <p:txBody>
          <a:bodyPr/>
          <a:lstStyle/>
          <a:p>
            <a:r>
              <a:rPr lang="en-US" sz="1600" dirty="0"/>
              <a:t>Criticality assessments are developed to raise awareness of CRMs and carried out by governments, companies and even individuals. </a:t>
            </a:r>
          </a:p>
          <a:p>
            <a:r>
              <a:rPr lang="en-GB" sz="1600" dirty="0"/>
              <a:t>If a company uses its own criticality assessment, each company-specific mitigation steps influences the individual criticality score; if it e.g. uses a national list as a reference, this is not necessarily the case.</a:t>
            </a:r>
          </a:p>
          <a:p>
            <a:r>
              <a:rPr lang="en-US" sz="1600" dirty="0"/>
              <a:t>The EU evaluates the criticality of a material by aggregating into single values of supply risk and the economic importance. A threshold is then defined for both axes. If a material is found to be above both thresholds – it is considered critical. </a:t>
            </a:r>
          </a:p>
          <a:p>
            <a:endParaRPr lang="en-US" sz="1600" dirty="0"/>
          </a:p>
        </p:txBody>
      </p:sp>
      <p:pic>
        <p:nvPicPr>
          <p:cNvPr id="1026" name="Picture 2" descr="Resources | Free Full-Text | An Overview of Indicator Choice and  Normalization in Raw Material Supply Risk Assessments">
            <a:extLst>
              <a:ext uri="{FF2B5EF4-FFF2-40B4-BE49-F238E27FC236}">
                <a16:creationId xmlns:a16="http://schemas.microsoft.com/office/drawing/2014/main" id="{0432F8C2-F66D-A6DB-E9E4-A755A670D1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343980" y="1584427"/>
            <a:ext cx="5251452" cy="3689145"/>
          </a:xfrm>
          <a:prstGeom prst="rect">
            <a:avLst/>
          </a:prstGeom>
          <a:solidFill>
            <a:srgbClr val="FFFFFF"/>
          </a:solidFill>
        </p:spPr>
      </p:pic>
      <p:sp>
        <p:nvSpPr>
          <p:cNvPr id="2" name="TextBox 1">
            <a:extLst>
              <a:ext uri="{FF2B5EF4-FFF2-40B4-BE49-F238E27FC236}">
                <a16:creationId xmlns:a16="http://schemas.microsoft.com/office/drawing/2014/main" id="{052C7711-220D-E3C2-82EA-18040CE6C76A}"/>
              </a:ext>
            </a:extLst>
          </p:cNvPr>
          <p:cNvSpPr txBox="1"/>
          <p:nvPr/>
        </p:nvSpPr>
        <p:spPr>
          <a:xfrm>
            <a:off x="7084089" y="5485919"/>
            <a:ext cx="4511344" cy="430887"/>
          </a:xfrm>
          <a:prstGeom prst="rect">
            <a:avLst/>
          </a:prstGeom>
          <a:noFill/>
        </p:spPr>
        <p:txBody>
          <a:bodyPr wrap="square" rtlCol="0">
            <a:spAutoFit/>
          </a:bodyPr>
          <a:lstStyle/>
          <a:p>
            <a:pPr algn="ctr"/>
            <a:r>
              <a:rPr lang="en-GB" sz="1100" b="1"/>
              <a:t>Supply risk categories in Raw Material Supply Risk Assessments </a:t>
            </a:r>
          </a:p>
          <a:p>
            <a:pPr algn="ctr"/>
            <a:r>
              <a:rPr lang="en-GB" sz="1100"/>
              <a:t> - more information in </a:t>
            </a:r>
            <a:r>
              <a:rPr lang="en-GB" sz="1100" err="1"/>
              <a:t>Helbig</a:t>
            </a:r>
            <a:r>
              <a:rPr lang="en-GB" sz="1100"/>
              <a:t> C. et al (2021, 3)</a:t>
            </a:r>
            <a:endParaRPr lang="en-GB" sz="1100">
              <a:highlight>
                <a:srgbClr val="FFFF00"/>
              </a:highlight>
            </a:endParaRPr>
          </a:p>
        </p:txBody>
      </p:sp>
    </p:spTree>
    <p:extLst>
      <p:ext uri="{BB962C8B-B14F-4D97-AF65-F5344CB8AC3E}">
        <p14:creationId xmlns:p14="http://schemas.microsoft.com/office/powerpoint/2010/main" val="656396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81E6A-E5DA-AF83-ED2D-87DBAD1A4937}"/>
              </a:ext>
            </a:extLst>
          </p:cNvPr>
          <p:cNvSpPr>
            <a:spLocks noGrp="1"/>
          </p:cNvSpPr>
          <p:nvPr>
            <p:ph type="title"/>
          </p:nvPr>
        </p:nvSpPr>
        <p:spPr/>
        <p:txBody>
          <a:bodyPr/>
          <a:lstStyle/>
          <a:p>
            <a:r>
              <a:rPr lang="en-GB"/>
              <a:t>Challenges with criticality assessment </a:t>
            </a:r>
          </a:p>
        </p:txBody>
      </p:sp>
      <p:grpSp>
        <p:nvGrpSpPr>
          <p:cNvPr id="8" name="Group 7">
            <a:extLst>
              <a:ext uri="{FF2B5EF4-FFF2-40B4-BE49-F238E27FC236}">
                <a16:creationId xmlns:a16="http://schemas.microsoft.com/office/drawing/2014/main" id="{240066DE-F768-5B12-D8EF-2BB320A9D49D}"/>
              </a:ext>
            </a:extLst>
          </p:cNvPr>
          <p:cNvGrpSpPr/>
          <p:nvPr/>
        </p:nvGrpSpPr>
        <p:grpSpPr>
          <a:xfrm>
            <a:off x="1227854" y="970916"/>
            <a:ext cx="9736292" cy="877750"/>
            <a:chOff x="983432" y="539701"/>
            <a:chExt cx="10297144" cy="1224136"/>
          </a:xfrm>
        </p:grpSpPr>
        <p:sp>
          <p:nvSpPr>
            <p:cNvPr id="6" name="Rectangle: Rounded Corners 5">
              <a:extLst>
                <a:ext uri="{FF2B5EF4-FFF2-40B4-BE49-F238E27FC236}">
                  <a16:creationId xmlns:a16="http://schemas.microsoft.com/office/drawing/2014/main" id="{6FA46239-81F3-35CD-4AEE-FE5261C57594}"/>
                </a:ext>
              </a:extLst>
            </p:cNvPr>
            <p:cNvSpPr/>
            <p:nvPr/>
          </p:nvSpPr>
          <p:spPr>
            <a:xfrm>
              <a:off x="983432" y="539701"/>
              <a:ext cx="10297144" cy="1224136"/>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242037D8-AF08-27E7-84A3-CCBDACFFA157}"/>
                </a:ext>
              </a:extLst>
            </p:cNvPr>
            <p:cNvSpPr txBox="1"/>
            <p:nvPr/>
          </p:nvSpPr>
          <p:spPr>
            <a:xfrm>
              <a:off x="1091443" y="563913"/>
              <a:ext cx="10081120" cy="648200"/>
            </a:xfrm>
            <a:prstGeom prst="rect">
              <a:avLst/>
            </a:prstGeom>
            <a:noFill/>
          </p:spPr>
          <p:txBody>
            <a:bodyPr wrap="square" rtlCol="0">
              <a:spAutoFit/>
            </a:bodyPr>
            <a:lstStyle/>
            <a:p>
              <a:pPr algn="ctr"/>
              <a:r>
                <a:rPr lang="en-GB" sz="1600" b="0" i="0">
                  <a:solidFill>
                    <a:srgbClr val="1F1F1F"/>
                  </a:solidFill>
                  <a:effectLst/>
                  <a:latin typeface="ElsevierGulliver"/>
                </a:rPr>
                <a:t>“Raw material </a:t>
              </a:r>
              <a:r>
                <a:rPr lang="en-GB" sz="1600" b="0" i="0">
                  <a:solidFill>
                    <a:srgbClr val="1F1F1F"/>
                  </a:solidFill>
                  <a:effectLst/>
                  <a:latin typeface="ElsevierGulliver"/>
                  <a:hlinkClick r:id="rId3" tooltip="Learn more about criticality from ScienceDirect's AI-generated Topic Pages"/>
                </a:rPr>
                <a:t>criticality</a:t>
              </a:r>
              <a:r>
                <a:rPr lang="en-GB" sz="1600" b="0" i="0">
                  <a:solidFill>
                    <a:srgbClr val="1F1F1F"/>
                  </a:solidFill>
                  <a:effectLst/>
                  <a:latin typeface="ElsevierGulliver"/>
                </a:rPr>
                <a:t> is the field of study that evaluates the economic and technical dependency on a certain material, as well as the probability of supply disruptions, for a defined stakeholder group within a certain time frame”. (Schrijvers et al, 2020, 2). </a:t>
              </a:r>
              <a:endParaRPr lang="en-GB" sz="1600"/>
            </a:p>
          </p:txBody>
        </p:sp>
      </p:grpSp>
      <p:sp>
        <p:nvSpPr>
          <p:cNvPr id="7" name="TextBox 6">
            <a:extLst>
              <a:ext uri="{FF2B5EF4-FFF2-40B4-BE49-F238E27FC236}">
                <a16:creationId xmlns:a16="http://schemas.microsoft.com/office/drawing/2014/main" id="{B4B44215-BC63-23A5-2F1E-8FF5CE96067E}"/>
              </a:ext>
            </a:extLst>
          </p:cNvPr>
          <p:cNvSpPr txBox="1"/>
          <p:nvPr/>
        </p:nvSpPr>
        <p:spPr>
          <a:xfrm>
            <a:off x="1024382" y="1999623"/>
            <a:ext cx="4584886" cy="2308324"/>
          </a:xfrm>
          <a:prstGeom prst="rect">
            <a:avLst/>
          </a:prstGeom>
          <a:noFill/>
        </p:spPr>
        <p:txBody>
          <a:bodyPr wrap="square" rtlCol="0">
            <a:spAutoFit/>
          </a:bodyPr>
          <a:lstStyle/>
          <a:p>
            <a:r>
              <a:rPr lang="en-GB" sz="1600" b="1" dirty="0"/>
              <a:t>Issues with criticality evaluation: </a:t>
            </a:r>
          </a:p>
          <a:p>
            <a:endParaRPr lang="en-GB" sz="1600" b="1" dirty="0"/>
          </a:p>
          <a:p>
            <a:pPr marL="285750" indent="-285750">
              <a:buFont typeface="Arial" panose="020B0604020202020204" pitchFamily="34" charset="0"/>
              <a:buChar char="•"/>
            </a:pPr>
            <a:r>
              <a:rPr lang="en-GB" sz="1600" dirty="0"/>
              <a:t>Differences in goals and scope, leading to different priorities and indicators, not always transparent enough and limited by availability of quality data, yet also reflect individual cases.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Comprehensive review of criticality assessment methods is provided here: (Schrijvers et al, 2020)</a:t>
            </a:r>
          </a:p>
        </p:txBody>
      </p:sp>
      <p:pic>
        <p:nvPicPr>
          <p:cNvPr id="10" name="Picture 9">
            <a:extLst>
              <a:ext uri="{FF2B5EF4-FFF2-40B4-BE49-F238E27FC236}">
                <a16:creationId xmlns:a16="http://schemas.microsoft.com/office/drawing/2014/main" id="{73771151-D539-E5F4-4F04-608CC0B46843}"/>
              </a:ext>
            </a:extLst>
          </p:cNvPr>
          <p:cNvPicPr>
            <a:picLocks noChangeAspect="1"/>
          </p:cNvPicPr>
          <p:nvPr/>
        </p:nvPicPr>
        <p:blipFill>
          <a:blip r:embed="rId4"/>
          <a:stretch>
            <a:fillRect/>
          </a:stretch>
        </p:blipFill>
        <p:spPr>
          <a:xfrm>
            <a:off x="5807946" y="1999623"/>
            <a:ext cx="5073307" cy="3754920"/>
          </a:xfrm>
          <a:prstGeom prst="rect">
            <a:avLst/>
          </a:prstGeom>
        </p:spPr>
      </p:pic>
      <p:sp>
        <p:nvSpPr>
          <p:cNvPr id="3" name="TextBox 2">
            <a:extLst>
              <a:ext uri="{FF2B5EF4-FFF2-40B4-BE49-F238E27FC236}">
                <a16:creationId xmlns:a16="http://schemas.microsoft.com/office/drawing/2014/main" id="{0F5D58CA-2635-548B-4383-EA5D22CE9C0F}"/>
              </a:ext>
            </a:extLst>
          </p:cNvPr>
          <p:cNvSpPr txBox="1"/>
          <p:nvPr/>
        </p:nvSpPr>
        <p:spPr>
          <a:xfrm>
            <a:off x="6582733" y="5740359"/>
            <a:ext cx="3114955" cy="430887"/>
          </a:xfrm>
          <a:prstGeom prst="rect">
            <a:avLst/>
          </a:prstGeom>
          <a:noFill/>
        </p:spPr>
        <p:txBody>
          <a:bodyPr wrap="none" rtlCol="0">
            <a:spAutoFit/>
          </a:bodyPr>
          <a:lstStyle/>
          <a:p>
            <a:pPr algn="ctr"/>
            <a:r>
              <a:rPr lang="en-GB" sz="1100" b="1"/>
              <a:t>Comparison of CRM lists for the US, EU and Japan </a:t>
            </a:r>
          </a:p>
          <a:p>
            <a:pPr algn="ctr"/>
            <a:r>
              <a:rPr lang="en-GB" sz="1100"/>
              <a:t>- more information in (Nakano J., 2021). </a:t>
            </a:r>
            <a:endParaRPr lang="en-GB" sz="1100">
              <a:highlight>
                <a:srgbClr val="FFFF00"/>
              </a:highlight>
            </a:endParaRPr>
          </a:p>
        </p:txBody>
      </p:sp>
    </p:spTree>
    <p:extLst>
      <p:ext uri="{BB962C8B-B14F-4D97-AF65-F5344CB8AC3E}">
        <p14:creationId xmlns:p14="http://schemas.microsoft.com/office/powerpoint/2010/main" val="4046302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17944-FA5F-496F-9AF6-3F94AABA3A9B}"/>
              </a:ext>
            </a:extLst>
          </p:cNvPr>
          <p:cNvSpPr>
            <a:spLocks noGrp="1"/>
          </p:cNvSpPr>
          <p:nvPr>
            <p:ph type="title"/>
          </p:nvPr>
        </p:nvSpPr>
        <p:spPr/>
        <p:txBody>
          <a:bodyPr/>
          <a:lstStyle/>
          <a:p>
            <a:r>
              <a:rPr lang="en-GB"/>
              <a:t>Methods of mitigating criticality</a:t>
            </a:r>
          </a:p>
        </p:txBody>
      </p:sp>
      <p:grpSp>
        <p:nvGrpSpPr>
          <p:cNvPr id="60" name="Group 59">
            <a:extLst>
              <a:ext uri="{FF2B5EF4-FFF2-40B4-BE49-F238E27FC236}">
                <a16:creationId xmlns:a16="http://schemas.microsoft.com/office/drawing/2014/main" id="{925AFCF6-6C41-A990-5D5C-97299FE25E32}"/>
              </a:ext>
            </a:extLst>
          </p:cNvPr>
          <p:cNvGrpSpPr/>
          <p:nvPr/>
        </p:nvGrpSpPr>
        <p:grpSpPr>
          <a:xfrm>
            <a:off x="429551" y="1258734"/>
            <a:ext cx="11529107" cy="4573911"/>
            <a:chOff x="331446" y="1565219"/>
            <a:chExt cx="11529107" cy="3727561"/>
          </a:xfrm>
        </p:grpSpPr>
        <p:grpSp>
          <p:nvGrpSpPr>
            <p:cNvPr id="51" name="Group 50">
              <a:extLst>
                <a:ext uri="{FF2B5EF4-FFF2-40B4-BE49-F238E27FC236}">
                  <a16:creationId xmlns:a16="http://schemas.microsoft.com/office/drawing/2014/main" id="{D2A54C99-52AF-C2E5-68D8-39B9C0A0DEE2}"/>
                </a:ext>
              </a:extLst>
            </p:cNvPr>
            <p:cNvGrpSpPr/>
            <p:nvPr/>
          </p:nvGrpSpPr>
          <p:grpSpPr>
            <a:xfrm>
              <a:off x="331446" y="1565219"/>
              <a:ext cx="11529107" cy="3727561"/>
              <a:chOff x="331447" y="1240029"/>
              <a:chExt cx="11529107" cy="3727561"/>
            </a:xfrm>
          </p:grpSpPr>
          <p:sp>
            <p:nvSpPr>
              <p:cNvPr id="19" name="Rectangle: Rounded Corners 18">
                <a:extLst>
                  <a:ext uri="{FF2B5EF4-FFF2-40B4-BE49-F238E27FC236}">
                    <a16:creationId xmlns:a16="http://schemas.microsoft.com/office/drawing/2014/main" id="{F42BBF90-9F96-48E2-1AE5-2B2EB8FCFEC0}"/>
                  </a:ext>
                </a:extLst>
              </p:cNvPr>
              <p:cNvSpPr/>
              <p:nvPr/>
            </p:nvSpPr>
            <p:spPr>
              <a:xfrm>
                <a:off x="6515062" y="2686307"/>
                <a:ext cx="2088232" cy="946810"/>
              </a:xfrm>
              <a:prstGeom prst="roundRect">
                <a:avLst/>
              </a:prstGeom>
              <a:ln w="19050">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nvGrpSpPr>
              <p:cNvPr id="9" name="Group 8">
                <a:extLst>
                  <a:ext uri="{FF2B5EF4-FFF2-40B4-BE49-F238E27FC236}">
                    <a16:creationId xmlns:a16="http://schemas.microsoft.com/office/drawing/2014/main" id="{4F6D41E1-BF53-C3C2-EC6D-FA672E2EDE29}"/>
                  </a:ext>
                </a:extLst>
              </p:cNvPr>
              <p:cNvGrpSpPr/>
              <p:nvPr/>
            </p:nvGrpSpPr>
            <p:grpSpPr>
              <a:xfrm>
                <a:off x="3649918" y="1240029"/>
                <a:ext cx="4651139" cy="830997"/>
                <a:chOff x="769598" y="1268760"/>
                <a:chExt cx="4651139" cy="830997"/>
              </a:xfrm>
            </p:grpSpPr>
            <p:sp>
              <p:nvSpPr>
                <p:cNvPr id="10" name="Rectangle: Rounded Corners 9">
                  <a:extLst>
                    <a:ext uri="{FF2B5EF4-FFF2-40B4-BE49-F238E27FC236}">
                      <a16:creationId xmlns:a16="http://schemas.microsoft.com/office/drawing/2014/main" id="{F089AEBD-0F84-675E-5882-1E9F7652B02E}"/>
                    </a:ext>
                  </a:extLst>
                </p:cNvPr>
                <p:cNvSpPr/>
                <p:nvPr/>
              </p:nvSpPr>
              <p:spPr>
                <a:xfrm>
                  <a:off x="769598" y="1268760"/>
                  <a:ext cx="4606322" cy="830997"/>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B4088676-2F6C-B482-53F6-DB0A6E1149A2}"/>
                    </a:ext>
                  </a:extLst>
                </p:cNvPr>
                <p:cNvSpPr txBox="1"/>
                <p:nvPr/>
              </p:nvSpPr>
              <p:spPr>
                <a:xfrm>
                  <a:off x="814415" y="1310735"/>
                  <a:ext cx="4606322" cy="677231"/>
                </a:xfrm>
                <a:prstGeom prst="rect">
                  <a:avLst/>
                </a:prstGeom>
                <a:noFill/>
              </p:spPr>
              <p:txBody>
                <a:bodyPr wrap="square" rtlCol="0">
                  <a:spAutoFit/>
                </a:bodyPr>
                <a:lstStyle/>
                <a:p>
                  <a:pPr algn="just"/>
                  <a:r>
                    <a:rPr lang="en-GB" sz="1600"/>
                    <a:t>There are multiple methods of reducing our reliance on CRMs. It should be noted though that at times, CRMs </a:t>
                  </a:r>
                  <a:r>
                    <a:rPr lang="en-GB" sz="1600" b="1"/>
                    <a:t>have to be used </a:t>
                  </a:r>
                  <a:r>
                    <a:rPr lang="en-GB" sz="1600"/>
                    <a:t>as there are </a:t>
                  </a:r>
                  <a:r>
                    <a:rPr lang="en-GB" sz="1600" b="1"/>
                    <a:t>no alternatives</a:t>
                  </a:r>
                  <a:r>
                    <a:rPr lang="en-GB" sz="1200"/>
                    <a:t>. </a:t>
                  </a:r>
                </a:p>
              </p:txBody>
            </p:sp>
          </p:grpSp>
          <p:grpSp>
            <p:nvGrpSpPr>
              <p:cNvPr id="14" name="Group 13">
                <a:extLst>
                  <a:ext uri="{FF2B5EF4-FFF2-40B4-BE49-F238E27FC236}">
                    <a16:creationId xmlns:a16="http://schemas.microsoft.com/office/drawing/2014/main" id="{46FA1F3B-A72D-EB3F-0A22-9E78120F2F31}"/>
                  </a:ext>
                </a:extLst>
              </p:cNvPr>
              <p:cNvGrpSpPr/>
              <p:nvPr/>
            </p:nvGrpSpPr>
            <p:grpSpPr>
              <a:xfrm>
                <a:off x="331447" y="2718566"/>
                <a:ext cx="2088232" cy="946810"/>
                <a:chOff x="1908295" y="3490552"/>
                <a:chExt cx="2088232" cy="946810"/>
              </a:xfrm>
            </p:grpSpPr>
            <p:sp>
              <p:nvSpPr>
                <p:cNvPr id="12" name="Rectangle: Rounded Corners 11">
                  <a:extLst>
                    <a:ext uri="{FF2B5EF4-FFF2-40B4-BE49-F238E27FC236}">
                      <a16:creationId xmlns:a16="http://schemas.microsoft.com/office/drawing/2014/main" id="{104BF5F0-D3D6-5D6B-76BE-38CDAA3A7120}"/>
                    </a:ext>
                  </a:extLst>
                </p:cNvPr>
                <p:cNvSpPr/>
                <p:nvPr/>
              </p:nvSpPr>
              <p:spPr>
                <a:xfrm>
                  <a:off x="1908295" y="3490552"/>
                  <a:ext cx="2088232" cy="946810"/>
                </a:xfrm>
                <a:prstGeom prst="roundRect">
                  <a:avLst/>
                </a:prstGeom>
                <a:ln w="19050">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 name="TextBox 12">
                  <a:extLst>
                    <a:ext uri="{FF2B5EF4-FFF2-40B4-BE49-F238E27FC236}">
                      <a16:creationId xmlns:a16="http://schemas.microsoft.com/office/drawing/2014/main" id="{E815E234-D283-2724-5BD9-9503010E40EB}"/>
                    </a:ext>
                  </a:extLst>
                </p:cNvPr>
                <p:cNvSpPr txBox="1"/>
                <p:nvPr/>
              </p:nvSpPr>
              <p:spPr>
                <a:xfrm>
                  <a:off x="1936502" y="3644371"/>
                  <a:ext cx="1404156" cy="584775"/>
                </a:xfrm>
                <a:prstGeom prst="rect">
                  <a:avLst/>
                </a:prstGeom>
                <a:noFill/>
              </p:spPr>
              <p:txBody>
                <a:bodyPr wrap="square" rtlCol="0">
                  <a:spAutoFit/>
                </a:bodyPr>
                <a:lstStyle/>
                <a:p>
                  <a:pPr algn="ctr"/>
                  <a:r>
                    <a:rPr lang="en-GB" sz="1600" b="1"/>
                    <a:t>Diversify supply chains</a:t>
                  </a:r>
                </a:p>
              </p:txBody>
            </p:sp>
          </p:grpSp>
          <p:grpSp>
            <p:nvGrpSpPr>
              <p:cNvPr id="15" name="Group 14">
                <a:extLst>
                  <a:ext uri="{FF2B5EF4-FFF2-40B4-BE49-F238E27FC236}">
                    <a16:creationId xmlns:a16="http://schemas.microsoft.com/office/drawing/2014/main" id="{3B778A29-6C95-3708-C381-8003C0063823}"/>
                  </a:ext>
                </a:extLst>
              </p:cNvPr>
              <p:cNvGrpSpPr/>
              <p:nvPr/>
            </p:nvGrpSpPr>
            <p:grpSpPr>
              <a:xfrm>
                <a:off x="3605621" y="2686307"/>
                <a:ext cx="2088232" cy="946810"/>
                <a:chOff x="2221140" y="3460116"/>
                <a:chExt cx="2088232" cy="946810"/>
              </a:xfrm>
            </p:grpSpPr>
            <p:sp>
              <p:nvSpPr>
                <p:cNvPr id="16" name="Rectangle: Rounded Corners 15">
                  <a:extLst>
                    <a:ext uri="{FF2B5EF4-FFF2-40B4-BE49-F238E27FC236}">
                      <a16:creationId xmlns:a16="http://schemas.microsoft.com/office/drawing/2014/main" id="{5861674F-AAB8-25ED-FF5E-905651C11682}"/>
                    </a:ext>
                  </a:extLst>
                </p:cNvPr>
                <p:cNvSpPr/>
                <p:nvPr/>
              </p:nvSpPr>
              <p:spPr>
                <a:xfrm>
                  <a:off x="2221140" y="3460116"/>
                  <a:ext cx="2088232" cy="946810"/>
                </a:xfrm>
                <a:prstGeom prst="roundRect">
                  <a:avLst/>
                </a:prstGeom>
                <a:ln w="19050">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7" name="TextBox 16">
                  <a:extLst>
                    <a:ext uri="{FF2B5EF4-FFF2-40B4-BE49-F238E27FC236}">
                      <a16:creationId xmlns:a16="http://schemas.microsoft.com/office/drawing/2014/main" id="{F2673C50-B6E8-9B0B-8287-FB97145F638D}"/>
                    </a:ext>
                  </a:extLst>
                </p:cNvPr>
                <p:cNvSpPr txBox="1"/>
                <p:nvPr/>
              </p:nvSpPr>
              <p:spPr>
                <a:xfrm>
                  <a:off x="2265437" y="3500127"/>
                  <a:ext cx="1319122" cy="830997"/>
                </a:xfrm>
                <a:prstGeom prst="rect">
                  <a:avLst/>
                </a:prstGeom>
                <a:noFill/>
              </p:spPr>
              <p:txBody>
                <a:bodyPr wrap="square" rtlCol="0">
                  <a:spAutoFit/>
                </a:bodyPr>
                <a:lstStyle/>
                <a:p>
                  <a:pPr algn="ctr"/>
                  <a:r>
                    <a:rPr lang="en-GB" sz="1600" b="1"/>
                    <a:t>Increase domestic supply </a:t>
                  </a:r>
                </a:p>
              </p:txBody>
            </p:sp>
          </p:grpSp>
          <p:sp>
            <p:nvSpPr>
              <p:cNvPr id="20" name="TextBox 19">
                <a:extLst>
                  <a:ext uri="{FF2B5EF4-FFF2-40B4-BE49-F238E27FC236}">
                    <a16:creationId xmlns:a16="http://schemas.microsoft.com/office/drawing/2014/main" id="{EEF8E176-17EC-5F26-A5A7-A6C5246C675D}"/>
                  </a:ext>
                </a:extLst>
              </p:cNvPr>
              <p:cNvSpPr txBox="1"/>
              <p:nvPr/>
            </p:nvSpPr>
            <p:spPr>
              <a:xfrm>
                <a:off x="6400309" y="2866363"/>
                <a:ext cx="1565945" cy="476569"/>
              </a:xfrm>
              <a:prstGeom prst="rect">
                <a:avLst/>
              </a:prstGeom>
              <a:noFill/>
            </p:spPr>
            <p:txBody>
              <a:bodyPr wrap="square" lIns="91440" tIns="45720" rIns="91440" bIns="45720" rtlCol="0" anchor="t">
                <a:spAutoFit/>
              </a:bodyPr>
              <a:lstStyle/>
              <a:p>
                <a:pPr algn="ctr"/>
                <a:r>
                  <a:rPr lang="en-GB" sz="1600" b="1"/>
                  <a:t>Circular economy </a:t>
                </a:r>
              </a:p>
            </p:txBody>
          </p:sp>
          <p:grpSp>
            <p:nvGrpSpPr>
              <p:cNvPr id="21" name="Group 20">
                <a:extLst>
                  <a:ext uri="{FF2B5EF4-FFF2-40B4-BE49-F238E27FC236}">
                    <a16:creationId xmlns:a16="http://schemas.microsoft.com/office/drawing/2014/main" id="{66782B20-3469-0293-3570-35C4FAC4D839}"/>
                  </a:ext>
                </a:extLst>
              </p:cNvPr>
              <p:cNvGrpSpPr/>
              <p:nvPr/>
            </p:nvGrpSpPr>
            <p:grpSpPr>
              <a:xfrm>
                <a:off x="9772322" y="2716744"/>
                <a:ext cx="2088232" cy="942540"/>
                <a:chOff x="1908295" y="3490552"/>
                <a:chExt cx="2088232" cy="942540"/>
              </a:xfrm>
            </p:grpSpPr>
            <p:sp>
              <p:nvSpPr>
                <p:cNvPr id="22" name="Rectangle: Rounded Corners 21">
                  <a:extLst>
                    <a:ext uri="{FF2B5EF4-FFF2-40B4-BE49-F238E27FC236}">
                      <a16:creationId xmlns:a16="http://schemas.microsoft.com/office/drawing/2014/main" id="{D39B30E8-919B-5553-1838-5F12F52EA265}"/>
                    </a:ext>
                  </a:extLst>
                </p:cNvPr>
                <p:cNvSpPr/>
                <p:nvPr/>
              </p:nvSpPr>
              <p:spPr>
                <a:xfrm>
                  <a:off x="1908295" y="3490552"/>
                  <a:ext cx="2088232" cy="942540"/>
                </a:xfrm>
                <a:prstGeom prst="roundRect">
                  <a:avLst/>
                </a:prstGeom>
                <a:ln w="19050">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3" name="TextBox 22">
                  <a:extLst>
                    <a:ext uri="{FF2B5EF4-FFF2-40B4-BE49-F238E27FC236}">
                      <a16:creationId xmlns:a16="http://schemas.microsoft.com/office/drawing/2014/main" id="{DB31D3BA-0D04-2424-BD07-FF046E3DA2D4}"/>
                    </a:ext>
                  </a:extLst>
                </p:cNvPr>
                <p:cNvSpPr txBox="1"/>
                <p:nvPr/>
              </p:nvSpPr>
              <p:spPr>
                <a:xfrm>
                  <a:off x="1936433" y="3518022"/>
                  <a:ext cx="1169275" cy="830997"/>
                </a:xfrm>
                <a:prstGeom prst="rect">
                  <a:avLst/>
                </a:prstGeom>
                <a:noFill/>
              </p:spPr>
              <p:txBody>
                <a:bodyPr wrap="square" rtlCol="0">
                  <a:spAutoFit/>
                </a:bodyPr>
                <a:lstStyle/>
                <a:p>
                  <a:pPr algn="ctr"/>
                  <a:r>
                    <a:rPr lang="en-GB" sz="1600" b="1"/>
                    <a:t>Reduced use in technology </a:t>
                  </a:r>
                </a:p>
              </p:txBody>
            </p:sp>
          </p:grpSp>
          <p:cxnSp>
            <p:nvCxnSpPr>
              <p:cNvPr id="25" name="Straight Arrow Connector 24">
                <a:extLst>
                  <a:ext uri="{FF2B5EF4-FFF2-40B4-BE49-F238E27FC236}">
                    <a16:creationId xmlns:a16="http://schemas.microsoft.com/office/drawing/2014/main" id="{B6A3FAF7-C04A-73E1-AF3B-2B9EF6F23D91}"/>
                  </a:ext>
                </a:extLst>
              </p:cNvPr>
              <p:cNvCxnSpPr>
                <a:cxnSpLocks/>
                <a:stCxn id="10" idx="2"/>
              </p:cNvCxnSpPr>
              <p:nvPr/>
            </p:nvCxnSpPr>
            <p:spPr>
              <a:xfrm flipH="1">
                <a:off x="1375562" y="2071026"/>
                <a:ext cx="4577517" cy="524653"/>
              </a:xfrm>
              <a:prstGeom prst="straightConnector1">
                <a:avLst/>
              </a:prstGeom>
              <a:ln w="22225">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DF22F89-C256-C36F-86C6-2463AA88A02A}"/>
                  </a:ext>
                </a:extLst>
              </p:cNvPr>
              <p:cNvCxnSpPr>
                <a:cxnSpLocks/>
                <a:stCxn id="10" idx="2"/>
              </p:cNvCxnSpPr>
              <p:nvPr/>
            </p:nvCxnSpPr>
            <p:spPr>
              <a:xfrm flipH="1">
                <a:off x="4649737" y="2071026"/>
                <a:ext cx="1303342" cy="524653"/>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23423B6-6DF0-D60D-C298-F537AF551BC0}"/>
                  </a:ext>
                </a:extLst>
              </p:cNvPr>
              <p:cNvCxnSpPr>
                <a:cxnSpLocks/>
                <a:stCxn id="10" idx="2"/>
              </p:cNvCxnSpPr>
              <p:nvPr/>
            </p:nvCxnSpPr>
            <p:spPr>
              <a:xfrm>
                <a:off x="5953079" y="2071026"/>
                <a:ext cx="1589184" cy="524653"/>
              </a:xfrm>
              <a:prstGeom prst="straightConnector1">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39ACDA5-7F31-5CA1-7837-E128D0E636C3}"/>
                  </a:ext>
                </a:extLst>
              </p:cNvPr>
              <p:cNvCxnSpPr>
                <a:cxnSpLocks/>
                <a:stCxn id="10" idx="2"/>
              </p:cNvCxnSpPr>
              <p:nvPr/>
            </p:nvCxnSpPr>
            <p:spPr>
              <a:xfrm>
                <a:off x="5953079" y="2071026"/>
                <a:ext cx="4808115" cy="549115"/>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69AC91D3-DC57-4505-B5A5-A1A09EE8699C}"/>
                  </a:ext>
                </a:extLst>
              </p:cNvPr>
              <p:cNvSpPr txBox="1"/>
              <p:nvPr/>
            </p:nvSpPr>
            <p:spPr>
              <a:xfrm>
                <a:off x="576578" y="4690591"/>
                <a:ext cx="1597968" cy="276999"/>
              </a:xfrm>
              <a:prstGeom prst="rect">
                <a:avLst/>
              </a:prstGeom>
              <a:noFill/>
            </p:spPr>
            <p:txBody>
              <a:bodyPr wrap="square" rtlCol="0">
                <a:spAutoFit/>
              </a:bodyPr>
              <a:lstStyle/>
              <a:p>
                <a:pPr algn="ctr"/>
                <a:endParaRPr lang="en-GB" sz="1200"/>
              </a:p>
            </p:txBody>
          </p:sp>
          <p:sp>
            <p:nvSpPr>
              <p:cNvPr id="47" name="TextBox 46">
                <a:extLst>
                  <a:ext uri="{FF2B5EF4-FFF2-40B4-BE49-F238E27FC236}">
                    <a16:creationId xmlns:a16="http://schemas.microsoft.com/office/drawing/2014/main" id="{749B12B2-1B4D-36AC-31DF-E809D73FC5F3}"/>
                  </a:ext>
                </a:extLst>
              </p:cNvPr>
              <p:cNvSpPr txBox="1"/>
              <p:nvPr/>
            </p:nvSpPr>
            <p:spPr>
              <a:xfrm>
                <a:off x="10049972" y="4564285"/>
                <a:ext cx="1597968" cy="276999"/>
              </a:xfrm>
              <a:prstGeom prst="rect">
                <a:avLst/>
              </a:prstGeom>
              <a:noFill/>
            </p:spPr>
            <p:txBody>
              <a:bodyPr wrap="square" rtlCol="0">
                <a:spAutoFit/>
              </a:bodyPr>
              <a:lstStyle/>
              <a:p>
                <a:pPr algn="ctr"/>
                <a:endParaRPr lang="en-GB" sz="1200"/>
              </a:p>
            </p:txBody>
          </p:sp>
        </p:grpSp>
        <p:pic>
          <p:nvPicPr>
            <p:cNvPr id="59" name="Graphic 58" descr="Recycle with solid fill">
              <a:extLst>
                <a:ext uri="{FF2B5EF4-FFF2-40B4-BE49-F238E27FC236}">
                  <a16:creationId xmlns:a16="http://schemas.microsoft.com/office/drawing/2014/main" id="{60E0FDDE-6ABD-7F95-984D-7BF49B6031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184" y="3103643"/>
              <a:ext cx="742872" cy="742872"/>
            </a:xfrm>
            <a:prstGeom prst="rect">
              <a:avLst/>
            </a:prstGeom>
          </p:spPr>
        </p:pic>
      </p:grpSp>
      <p:pic>
        <p:nvPicPr>
          <p:cNvPr id="62" name="Graphic 61" descr="Home with solid fill">
            <a:extLst>
              <a:ext uri="{FF2B5EF4-FFF2-40B4-BE49-F238E27FC236}">
                <a16:creationId xmlns:a16="http://schemas.microsoft.com/office/drawing/2014/main" id="{F9482BCF-51E3-E6BB-1871-94343E19B4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37083" y="3136343"/>
            <a:ext cx="766214" cy="766214"/>
          </a:xfrm>
          <a:prstGeom prst="rect">
            <a:avLst/>
          </a:prstGeom>
        </p:spPr>
      </p:pic>
      <p:pic>
        <p:nvPicPr>
          <p:cNvPr id="64" name="Graphic 63" descr="Link with solid fill">
            <a:extLst>
              <a:ext uri="{FF2B5EF4-FFF2-40B4-BE49-F238E27FC236}">
                <a16:creationId xmlns:a16="http://schemas.microsoft.com/office/drawing/2014/main" id="{6B2372B3-6C2C-30B9-E2BB-BBC59B139D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78559" y="3136343"/>
            <a:ext cx="841119" cy="841119"/>
          </a:xfrm>
          <a:prstGeom prst="rect">
            <a:avLst/>
          </a:prstGeom>
        </p:spPr>
      </p:pic>
      <p:pic>
        <p:nvPicPr>
          <p:cNvPr id="66" name="Graphic 65" descr="Internet Of Things with solid fill">
            <a:extLst>
              <a:ext uri="{FF2B5EF4-FFF2-40B4-BE49-F238E27FC236}">
                <a16:creationId xmlns:a16="http://schemas.microsoft.com/office/drawing/2014/main" id="{D48BBD59-9DC2-9A74-10A4-9F144E25B3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31228" y="3160907"/>
            <a:ext cx="798504" cy="798504"/>
          </a:xfrm>
          <a:prstGeom prst="rect">
            <a:avLst/>
          </a:prstGeom>
        </p:spPr>
      </p:pic>
    </p:spTree>
    <p:extLst>
      <p:ext uri="{BB962C8B-B14F-4D97-AF65-F5344CB8AC3E}">
        <p14:creationId xmlns:p14="http://schemas.microsoft.com/office/powerpoint/2010/main" val="2831696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179DA-BDDA-6533-FB86-F15B64EC8C3F}"/>
              </a:ext>
            </a:extLst>
          </p:cNvPr>
          <p:cNvSpPr>
            <a:spLocks noGrp="1"/>
          </p:cNvSpPr>
          <p:nvPr>
            <p:ph type="title"/>
          </p:nvPr>
        </p:nvSpPr>
        <p:spPr/>
        <p:txBody>
          <a:bodyPr/>
          <a:lstStyle/>
          <a:p>
            <a:r>
              <a:rPr lang="en-GB" dirty="0"/>
              <a:t>Evaluating criticality with </a:t>
            </a:r>
            <a:r>
              <a:rPr lang="en-US" dirty="0">
                <a:cs typeface="Calibri"/>
              </a:rPr>
              <a:t>Ansys Granta EduPack</a:t>
            </a:r>
            <a:r>
              <a:rPr lang="en-GB" dirty="0"/>
              <a:t> software data</a:t>
            </a:r>
          </a:p>
        </p:txBody>
      </p:sp>
      <p:sp>
        <p:nvSpPr>
          <p:cNvPr id="3" name="Content Placeholder 2">
            <a:extLst>
              <a:ext uri="{FF2B5EF4-FFF2-40B4-BE49-F238E27FC236}">
                <a16:creationId xmlns:a16="http://schemas.microsoft.com/office/drawing/2014/main" id="{DD591C85-02B9-E14C-8D15-D2DF5D3D73CA}"/>
              </a:ext>
            </a:extLst>
          </p:cNvPr>
          <p:cNvSpPr>
            <a:spLocks noGrp="1"/>
          </p:cNvSpPr>
          <p:nvPr>
            <p:ph sz="half" idx="1"/>
          </p:nvPr>
        </p:nvSpPr>
        <p:spPr>
          <a:xfrm>
            <a:off x="491564" y="2676561"/>
            <a:ext cx="5257796" cy="1493912"/>
          </a:xfrm>
        </p:spPr>
        <p:txBody>
          <a:bodyPr/>
          <a:lstStyle/>
          <a:p>
            <a:r>
              <a:rPr lang="en-GB" sz="1600" dirty="0"/>
              <a:t>Can check to see if an element is on either the </a:t>
            </a:r>
            <a:r>
              <a:rPr lang="en-GB" sz="1600" b="1" dirty="0"/>
              <a:t>EU or US </a:t>
            </a:r>
            <a:r>
              <a:rPr lang="en-GB" sz="1600" dirty="0"/>
              <a:t>critical raw material list in the </a:t>
            </a:r>
            <a:r>
              <a:rPr lang="en-GB" sz="1600" b="1" dirty="0"/>
              <a:t>Element record</a:t>
            </a:r>
            <a:r>
              <a:rPr lang="en-GB" sz="1600" dirty="0"/>
              <a:t>. </a:t>
            </a:r>
          </a:p>
          <a:p>
            <a:pPr marL="0" indent="0">
              <a:buNone/>
            </a:pPr>
            <a:endParaRPr lang="en-GB" sz="1600" dirty="0"/>
          </a:p>
          <a:p>
            <a:r>
              <a:rPr lang="en-GB" sz="1600" dirty="0"/>
              <a:t>Can also see if </a:t>
            </a:r>
            <a:r>
              <a:rPr lang="en-GB" sz="1600" b="1" dirty="0"/>
              <a:t>more than 5%</a:t>
            </a:r>
            <a:r>
              <a:rPr lang="en-GB" sz="1600" dirty="0"/>
              <a:t> of a material contains        </a:t>
            </a:r>
            <a:r>
              <a:rPr lang="en-GB" sz="1600" b="1" dirty="0"/>
              <a:t>critical elements </a:t>
            </a:r>
            <a:r>
              <a:rPr lang="en-GB" sz="1600" dirty="0"/>
              <a:t>in the </a:t>
            </a:r>
            <a:r>
              <a:rPr lang="en-GB" sz="1600" b="1" dirty="0"/>
              <a:t>Material record</a:t>
            </a:r>
            <a:r>
              <a:rPr lang="en-GB" sz="1600" dirty="0"/>
              <a:t>.</a:t>
            </a:r>
          </a:p>
        </p:txBody>
      </p:sp>
      <p:grpSp>
        <p:nvGrpSpPr>
          <p:cNvPr id="10" name="Group 9">
            <a:extLst>
              <a:ext uri="{FF2B5EF4-FFF2-40B4-BE49-F238E27FC236}">
                <a16:creationId xmlns:a16="http://schemas.microsoft.com/office/drawing/2014/main" id="{192FC3FE-182E-A2C8-2769-0F0AFC9F35FB}"/>
              </a:ext>
            </a:extLst>
          </p:cNvPr>
          <p:cNvGrpSpPr/>
          <p:nvPr/>
        </p:nvGrpSpPr>
        <p:grpSpPr>
          <a:xfrm>
            <a:off x="6312024" y="1677011"/>
            <a:ext cx="5270376" cy="887894"/>
            <a:chOff x="6541840" y="1304196"/>
            <a:chExt cx="5040560" cy="756651"/>
          </a:xfrm>
        </p:grpSpPr>
        <p:sp>
          <p:nvSpPr>
            <p:cNvPr id="8" name="Rectangle: Rounded Corners 7">
              <a:extLst>
                <a:ext uri="{FF2B5EF4-FFF2-40B4-BE49-F238E27FC236}">
                  <a16:creationId xmlns:a16="http://schemas.microsoft.com/office/drawing/2014/main" id="{C9655543-EA8F-A804-0F49-49D560B462E3}"/>
                </a:ext>
              </a:extLst>
            </p:cNvPr>
            <p:cNvSpPr/>
            <p:nvPr/>
          </p:nvSpPr>
          <p:spPr>
            <a:xfrm>
              <a:off x="6541840" y="1304196"/>
              <a:ext cx="5040560" cy="756651"/>
            </a:xfrm>
            <a:prstGeom prst="roundRect">
              <a:avLst/>
            </a:prstGeom>
            <a:ln w="19050">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6" name="Picture 5">
              <a:extLst>
                <a:ext uri="{FF2B5EF4-FFF2-40B4-BE49-F238E27FC236}">
                  <a16:creationId xmlns:a16="http://schemas.microsoft.com/office/drawing/2014/main" id="{2A5D5537-7DCD-8A9C-2214-98E7AC649A1E}"/>
                </a:ext>
              </a:extLst>
            </p:cNvPr>
            <p:cNvPicPr>
              <a:picLocks noChangeAspect="1"/>
            </p:cNvPicPr>
            <p:nvPr/>
          </p:nvPicPr>
          <p:blipFill rotWithShape="1">
            <a:blip r:embed="rId2"/>
            <a:srcRect r="28717" b="-3551"/>
            <a:stretch/>
          </p:blipFill>
          <p:spPr>
            <a:xfrm>
              <a:off x="6744072" y="1376205"/>
              <a:ext cx="4650014" cy="576064"/>
            </a:xfrm>
            <a:prstGeom prst="rect">
              <a:avLst/>
            </a:prstGeom>
          </p:spPr>
        </p:pic>
      </p:grpSp>
      <p:sp>
        <p:nvSpPr>
          <p:cNvPr id="9" name="Rectangle: Rounded Corners 8">
            <a:extLst>
              <a:ext uri="{FF2B5EF4-FFF2-40B4-BE49-F238E27FC236}">
                <a16:creationId xmlns:a16="http://schemas.microsoft.com/office/drawing/2014/main" id="{23C41852-BD28-4A7E-2C70-FB43F2EF5EDA}"/>
              </a:ext>
            </a:extLst>
          </p:cNvPr>
          <p:cNvSpPr/>
          <p:nvPr/>
        </p:nvSpPr>
        <p:spPr>
          <a:xfrm>
            <a:off x="6442642" y="3933056"/>
            <a:ext cx="5139758" cy="999551"/>
          </a:xfrm>
          <a:prstGeom prst="roundRect">
            <a:avLst/>
          </a:prstGeom>
          <a:ln w="19050">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cxnSp>
        <p:nvCxnSpPr>
          <p:cNvPr id="12" name="Connector: Curved 11">
            <a:extLst>
              <a:ext uri="{FF2B5EF4-FFF2-40B4-BE49-F238E27FC236}">
                <a16:creationId xmlns:a16="http://schemas.microsoft.com/office/drawing/2014/main" id="{5ED49247-A176-7741-0C48-C11F697DA10F}"/>
              </a:ext>
            </a:extLst>
          </p:cNvPr>
          <p:cNvCxnSpPr/>
          <p:nvPr/>
        </p:nvCxnSpPr>
        <p:spPr>
          <a:xfrm flipV="1">
            <a:off x="5159896" y="2279951"/>
            <a:ext cx="1152128" cy="71700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or: Curved 13">
            <a:extLst>
              <a:ext uri="{FF2B5EF4-FFF2-40B4-BE49-F238E27FC236}">
                <a16:creationId xmlns:a16="http://schemas.microsoft.com/office/drawing/2014/main" id="{2991375D-EB1B-E0EB-A146-7B18C74A5C22}"/>
              </a:ext>
            </a:extLst>
          </p:cNvPr>
          <p:cNvCxnSpPr>
            <a:cxnSpLocks/>
          </p:cNvCxnSpPr>
          <p:nvPr/>
        </p:nvCxnSpPr>
        <p:spPr>
          <a:xfrm>
            <a:off x="5159896" y="4005064"/>
            <a:ext cx="1152128" cy="54921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8D3BCC44-D216-1629-7030-B5975050711F}"/>
              </a:ext>
            </a:extLst>
          </p:cNvPr>
          <p:cNvPicPr>
            <a:picLocks noChangeAspect="1"/>
          </p:cNvPicPr>
          <p:nvPr/>
        </p:nvPicPr>
        <p:blipFill>
          <a:blip r:embed="rId3"/>
          <a:stretch>
            <a:fillRect/>
          </a:stretch>
        </p:blipFill>
        <p:spPr>
          <a:xfrm>
            <a:off x="6683812" y="4170473"/>
            <a:ext cx="4770533" cy="620048"/>
          </a:xfrm>
          <a:prstGeom prst="rect">
            <a:avLst/>
          </a:prstGeom>
        </p:spPr>
      </p:pic>
    </p:spTree>
    <p:extLst>
      <p:ext uri="{BB962C8B-B14F-4D97-AF65-F5344CB8AC3E}">
        <p14:creationId xmlns:p14="http://schemas.microsoft.com/office/powerpoint/2010/main" val="3235162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C1553-D70B-A0AF-426A-23D74C9C6EF1}"/>
              </a:ext>
            </a:extLst>
          </p:cNvPr>
          <p:cNvSpPr>
            <a:spLocks noGrp="1"/>
          </p:cNvSpPr>
          <p:nvPr>
            <p:ph type="title"/>
          </p:nvPr>
        </p:nvSpPr>
        <p:spPr/>
        <p:txBody>
          <a:bodyPr/>
          <a:lstStyle/>
          <a:p>
            <a:r>
              <a:rPr lang="en-US" dirty="0">
                <a:cs typeface="Calibri"/>
              </a:rPr>
              <a:t>Analyzing CRMs data with </a:t>
            </a:r>
            <a:r>
              <a:rPr lang="en-US">
                <a:cs typeface="Calibri"/>
              </a:rPr>
              <a:t>Ansys Granta EduPack </a:t>
            </a:r>
            <a:r>
              <a:rPr lang="en-US" dirty="0">
                <a:cs typeface="Calibri"/>
              </a:rPr>
              <a:t>Software</a:t>
            </a:r>
            <a:endParaRPr lang="en-US" dirty="0"/>
          </a:p>
        </p:txBody>
      </p:sp>
      <p:pic>
        <p:nvPicPr>
          <p:cNvPr id="6" name="Picture 5">
            <a:extLst>
              <a:ext uri="{FF2B5EF4-FFF2-40B4-BE49-F238E27FC236}">
                <a16:creationId xmlns:a16="http://schemas.microsoft.com/office/drawing/2014/main" id="{A0C449CA-F1E5-8B4E-6E89-07107779724F}"/>
              </a:ext>
            </a:extLst>
          </p:cNvPr>
          <p:cNvPicPr>
            <a:picLocks noChangeAspect="1"/>
          </p:cNvPicPr>
          <p:nvPr/>
        </p:nvPicPr>
        <p:blipFill>
          <a:blip r:embed="rId3"/>
          <a:stretch>
            <a:fillRect/>
          </a:stretch>
        </p:blipFill>
        <p:spPr>
          <a:xfrm>
            <a:off x="1581150" y="647700"/>
            <a:ext cx="9029700" cy="5562600"/>
          </a:xfrm>
          <a:prstGeom prst="rect">
            <a:avLst/>
          </a:prstGeom>
        </p:spPr>
      </p:pic>
    </p:spTree>
    <p:extLst>
      <p:ext uri="{BB962C8B-B14F-4D97-AF65-F5344CB8AC3E}">
        <p14:creationId xmlns:p14="http://schemas.microsoft.com/office/powerpoint/2010/main" val="1055502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142D9-7542-7DA1-BC3D-C940C5510BD5}"/>
              </a:ext>
            </a:extLst>
          </p:cNvPr>
          <p:cNvSpPr>
            <a:spLocks noGrp="1"/>
          </p:cNvSpPr>
          <p:nvPr>
            <p:ph type="title"/>
          </p:nvPr>
        </p:nvSpPr>
        <p:spPr/>
        <p:txBody>
          <a:bodyPr/>
          <a:lstStyle/>
          <a:p>
            <a:r>
              <a:rPr lang="en-US" dirty="0">
                <a:cs typeface="Calibri"/>
              </a:rPr>
              <a:t> Ore grades &amp; Elements in </a:t>
            </a:r>
            <a:r>
              <a:rPr lang="en-US">
                <a:cs typeface="Calibri"/>
              </a:rPr>
              <a:t>Ansys Granta EduPack </a:t>
            </a:r>
            <a:r>
              <a:rPr lang="en-US" dirty="0">
                <a:cs typeface="Calibri"/>
              </a:rPr>
              <a:t>software</a:t>
            </a:r>
            <a:endParaRPr lang="en-US" dirty="0"/>
          </a:p>
        </p:txBody>
      </p:sp>
      <p:pic>
        <p:nvPicPr>
          <p:cNvPr id="7" name="Picture 6">
            <a:extLst>
              <a:ext uri="{FF2B5EF4-FFF2-40B4-BE49-F238E27FC236}">
                <a16:creationId xmlns:a16="http://schemas.microsoft.com/office/drawing/2014/main" id="{6BE5EBD6-02BF-C2D9-45E8-07C14F38263D}"/>
              </a:ext>
            </a:extLst>
          </p:cNvPr>
          <p:cNvPicPr>
            <a:picLocks noChangeAspect="1"/>
          </p:cNvPicPr>
          <p:nvPr/>
        </p:nvPicPr>
        <p:blipFill>
          <a:blip r:embed="rId3"/>
          <a:stretch>
            <a:fillRect/>
          </a:stretch>
        </p:blipFill>
        <p:spPr>
          <a:xfrm>
            <a:off x="1878532" y="791396"/>
            <a:ext cx="7976668" cy="5457004"/>
          </a:xfrm>
          <a:prstGeom prst="rect">
            <a:avLst/>
          </a:prstGeom>
        </p:spPr>
      </p:pic>
    </p:spTree>
    <p:extLst>
      <p:ext uri="{BB962C8B-B14F-4D97-AF65-F5344CB8AC3E}">
        <p14:creationId xmlns:p14="http://schemas.microsoft.com/office/powerpoint/2010/main" val="1347766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1F45D6FC-3B1A-9F4C-8346-66D0B7CCFF10}"/>
              </a:ext>
            </a:extLst>
          </p:cNvPr>
          <p:cNvGrpSpPr/>
          <p:nvPr/>
        </p:nvGrpSpPr>
        <p:grpSpPr>
          <a:xfrm>
            <a:off x="1981310" y="497411"/>
            <a:ext cx="8229380" cy="5401511"/>
            <a:chOff x="1981310" y="361461"/>
            <a:chExt cx="8229380" cy="5401511"/>
          </a:xfrm>
        </p:grpSpPr>
        <p:sp>
          <p:nvSpPr>
            <p:cNvPr id="4" name="Oval 3">
              <a:extLst>
                <a:ext uri="{FF2B5EF4-FFF2-40B4-BE49-F238E27FC236}">
                  <a16:creationId xmlns:a16="http://schemas.microsoft.com/office/drawing/2014/main" id="{400221A4-7CA3-BED2-4374-E2407CBB62B5}"/>
                </a:ext>
              </a:extLst>
            </p:cNvPr>
            <p:cNvSpPr/>
            <p:nvPr/>
          </p:nvSpPr>
          <p:spPr>
            <a:xfrm>
              <a:off x="5375920" y="2276872"/>
              <a:ext cx="1440160" cy="1440160"/>
            </a:xfrm>
            <a:prstGeom prst="ellipse">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2666128F-7ED4-448C-B574-F4AD5D82BE1E}"/>
                </a:ext>
              </a:extLst>
            </p:cNvPr>
            <p:cNvSpPr txBox="1"/>
            <p:nvPr/>
          </p:nvSpPr>
          <p:spPr>
            <a:xfrm>
              <a:off x="5627948" y="2489120"/>
              <a:ext cx="936104" cy="984885"/>
            </a:xfrm>
            <a:prstGeom prst="rect">
              <a:avLst/>
            </a:prstGeom>
            <a:noFill/>
          </p:spPr>
          <p:txBody>
            <a:bodyPr wrap="square" rtlCol="0">
              <a:spAutoFit/>
            </a:bodyPr>
            <a:lstStyle/>
            <a:p>
              <a:pPr algn="ctr"/>
              <a:r>
                <a:rPr lang="en-GB" sz="4400" b="1"/>
                <a:t>Co </a:t>
              </a:r>
            </a:p>
            <a:p>
              <a:pPr algn="ctr"/>
              <a:r>
                <a:rPr lang="en-GB" sz="1400" b="1"/>
                <a:t>Cobalt</a:t>
              </a:r>
            </a:p>
          </p:txBody>
        </p:sp>
        <p:cxnSp>
          <p:nvCxnSpPr>
            <p:cNvPr id="7" name="Straight Arrow Connector 6">
              <a:extLst>
                <a:ext uri="{FF2B5EF4-FFF2-40B4-BE49-F238E27FC236}">
                  <a16:creationId xmlns:a16="http://schemas.microsoft.com/office/drawing/2014/main" id="{E62CC0BC-295E-D6BB-99CF-B83D69A4043A}"/>
                </a:ext>
              </a:extLst>
            </p:cNvPr>
            <p:cNvCxnSpPr>
              <a:cxnSpLocks/>
              <a:stCxn id="4" idx="7"/>
            </p:cNvCxnSpPr>
            <p:nvPr/>
          </p:nvCxnSpPr>
          <p:spPr>
            <a:xfrm flipV="1">
              <a:off x="6605173" y="1268760"/>
              <a:ext cx="1651067" cy="1219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80D3AB8-20CD-72AF-D8FE-243E3038F412}"/>
                </a:ext>
              </a:extLst>
            </p:cNvPr>
            <p:cNvCxnSpPr>
              <a:cxnSpLocks/>
              <a:stCxn id="4" idx="5"/>
            </p:cNvCxnSpPr>
            <p:nvPr/>
          </p:nvCxnSpPr>
          <p:spPr>
            <a:xfrm>
              <a:off x="6605173" y="3506125"/>
              <a:ext cx="1651067" cy="1363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CAC6558-11D5-625B-57EF-780302732F33}"/>
                </a:ext>
              </a:extLst>
            </p:cNvPr>
            <p:cNvCxnSpPr>
              <a:cxnSpLocks/>
              <a:stCxn id="4" idx="3"/>
            </p:cNvCxnSpPr>
            <p:nvPr/>
          </p:nvCxnSpPr>
          <p:spPr>
            <a:xfrm flipH="1">
              <a:off x="3935760" y="3506125"/>
              <a:ext cx="1651067" cy="1363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7C50A1B-E714-A142-F6DD-82A1808D6C3D}"/>
                </a:ext>
              </a:extLst>
            </p:cNvPr>
            <p:cNvCxnSpPr>
              <a:cxnSpLocks/>
              <a:stCxn id="4" idx="1"/>
            </p:cNvCxnSpPr>
            <p:nvPr/>
          </p:nvCxnSpPr>
          <p:spPr>
            <a:xfrm flipH="1" flipV="1">
              <a:off x="3935760" y="1268760"/>
              <a:ext cx="1651067" cy="1219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02BBFBC-3813-6718-FA99-A0AB17B40EC2}"/>
                </a:ext>
              </a:extLst>
            </p:cNvPr>
            <p:cNvGrpSpPr/>
            <p:nvPr/>
          </p:nvGrpSpPr>
          <p:grpSpPr>
            <a:xfrm>
              <a:off x="8338482" y="853261"/>
              <a:ext cx="1872208" cy="830997"/>
              <a:chOff x="8338482" y="548680"/>
              <a:chExt cx="1872208" cy="830997"/>
            </a:xfrm>
          </p:grpSpPr>
          <p:sp>
            <p:nvSpPr>
              <p:cNvPr id="19" name="Rectangle: Rounded Corners 18">
                <a:extLst>
                  <a:ext uri="{FF2B5EF4-FFF2-40B4-BE49-F238E27FC236}">
                    <a16:creationId xmlns:a16="http://schemas.microsoft.com/office/drawing/2014/main" id="{75DA7D35-59CA-1BA0-DE8A-CCF4DF488A69}"/>
                  </a:ext>
                </a:extLst>
              </p:cNvPr>
              <p:cNvSpPr/>
              <p:nvPr/>
            </p:nvSpPr>
            <p:spPr>
              <a:xfrm>
                <a:off x="8338482" y="548680"/>
                <a:ext cx="1872208" cy="830997"/>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TextBox 19">
                <a:extLst>
                  <a:ext uri="{FF2B5EF4-FFF2-40B4-BE49-F238E27FC236}">
                    <a16:creationId xmlns:a16="http://schemas.microsoft.com/office/drawing/2014/main" id="{8FBC7C1C-AF79-9560-4775-1DE7D24830CF}"/>
                  </a:ext>
                </a:extLst>
              </p:cNvPr>
              <p:cNvSpPr txBox="1"/>
              <p:nvPr/>
            </p:nvSpPr>
            <p:spPr>
              <a:xfrm>
                <a:off x="8338482" y="589015"/>
                <a:ext cx="1872208" cy="646331"/>
              </a:xfrm>
              <a:prstGeom prst="rect">
                <a:avLst/>
              </a:prstGeom>
              <a:noFill/>
            </p:spPr>
            <p:txBody>
              <a:bodyPr wrap="square" rtlCol="0">
                <a:spAutoFit/>
              </a:bodyPr>
              <a:lstStyle/>
              <a:p>
                <a:pPr algn="ctr"/>
                <a:r>
                  <a:rPr lang="en-GB" sz="1200"/>
                  <a:t>Used in </a:t>
                </a:r>
                <a:r>
                  <a:rPr lang="en-GB" sz="1200" b="1"/>
                  <a:t>Superalloys </a:t>
                </a:r>
                <a:r>
                  <a:rPr lang="en-GB" sz="1200"/>
                  <a:t>in aviation given its high temperature strength</a:t>
                </a:r>
              </a:p>
            </p:txBody>
          </p:sp>
        </p:grpSp>
        <p:grpSp>
          <p:nvGrpSpPr>
            <p:cNvPr id="22" name="Group 21">
              <a:extLst>
                <a:ext uri="{FF2B5EF4-FFF2-40B4-BE49-F238E27FC236}">
                  <a16:creationId xmlns:a16="http://schemas.microsoft.com/office/drawing/2014/main" id="{5D01D633-6D89-DF6F-F883-3E7217EB3B59}"/>
                </a:ext>
              </a:extLst>
            </p:cNvPr>
            <p:cNvGrpSpPr/>
            <p:nvPr/>
          </p:nvGrpSpPr>
          <p:grpSpPr>
            <a:xfrm>
              <a:off x="8320923" y="4453661"/>
              <a:ext cx="1889767" cy="830997"/>
              <a:chOff x="8320923" y="548680"/>
              <a:chExt cx="1889767" cy="830997"/>
            </a:xfrm>
          </p:grpSpPr>
          <p:sp>
            <p:nvSpPr>
              <p:cNvPr id="23" name="Rectangle: Rounded Corners 22">
                <a:extLst>
                  <a:ext uri="{FF2B5EF4-FFF2-40B4-BE49-F238E27FC236}">
                    <a16:creationId xmlns:a16="http://schemas.microsoft.com/office/drawing/2014/main" id="{2D43779C-4607-1218-4A20-7ACE67E3500A}"/>
                  </a:ext>
                </a:extLst>
              </p:cNvPr>
              <p:cNvSpPr/>
              <p:nvPr/>
            </p:nvSpPr>
            <p:spPr>
              <a:xfrm>
                <a:off x="8338482" y="548680"/>
                <a:ext cx="1872208" cy="830997"/>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TextBox 23">
                <a:extLst>
                  <a:ext uri="{FF2B5EF4-FFF2-40B4-BE49-F238E27FC236}">
                    <a16:creationId xmlns:a16="http://schemas.microsoft.com/office/drawing/2014/main" id="{DB3A6250-8A2C-B198-99FC-4E39A41BB208}"/>
                  </a:ext>
                </a:extLst>
              </p:cNvPr>
              <p:cNvSpPr txBox="1"/>
              <p:nvPr/>
            </p:nvSpPr>
            <p:spPr>
              <a:xfrm>
                <a:off x="8320923" y="730997"/>
                <a:ext cx="1872208" cy="461665"/>
              </a:xfrm>
              <a:prstGeom prst="rect">
                <a:avLst/>
              </a:prstGeom>
              <a:noFill/>
            </p:spPr>
            <p:txBody>
              <a:bodyPr wrap="square" rtlCol="0">
                <a:spAutoFit/>
              </a:bodyPr>
              <a:lstStyle/>
              <a:p>
                <a:pPr algn="ctr"/>
                <a:r>
                  <a:rPr lang="en-GB" sz="1200" b="1"/>
                  <a:t>Electroplating </a:t>
                </a:r>
                <a:r>
                  <a:rPr lang="en-GB" sz="1200"/>
                  <a:t>as it is hard and resistant to oxidation. </a:t>
                </a:r>
              </a:p>
            </p:txBody>
          </p:sp>
        </p:grpSp>
        <p:grpSp>
          <p:nvGrpSpPr>
            <p:cNvPr id="25" name="Group 24">
              <a:extLst>
                <a:ext uri="{FF2B5EF4-FFF2-40B4-BE49-F238E27FC236}">
                  <a16:creationId xmlns:a16="http://schemas.microsoft.com/office/drawing/2014/main" id="{5105A3DB-2FE9-BA30-0EEB-5D08AF877F19}"/>
                </a:ext>
              </a:extLst>
            </p:cNvPr>
            <p:cNvGrpSpPr/>
            <p:nvPr/>
          </p:nvGrpSpPr>
          <p:grpSpPr>
            <a:xfrm>
              <a:off x="1981310" y="4451313"/>
              <a:ext cx="1880988" cy="830997"/>
              <a:chOff x="8338482" y="548680"/>
              <a:chExt cx="1880988" cy="830997"/>
            </a:xfrm>
          </p:grpSpPr>
          <p:sp>
            <p:nvSpPr>
              <p:cNvPr id="26" name="Rectangle: Rounded Corners 25">
                <a:extLst>
                  <a:ext uri="{FF2B5EF4-FFF2-40B4-BE49-F238E27FC236}">
                    <a16:creationId xmlns:a16="http://schemas.microsoft.com/office/drawing/2014/main" id="{49BCFA82-C955-EA05-ECC8-EDF99C4957A4}"/>
                  </a:ext>
                </a:extLst>
              </p:cNvPr>
              <p:cNvSpPr/>
              <p:nvPr/>
            </p:nvSpPr>
            <p:spPr>
              <a:xfrm>
                <a:off x="8338482" y="548680"/>
                <a:ext cx="1872208" cy="830997"/>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7" name="TextBox 26">
                <a:extLst>
                  <a:ext uri="{FF2B5EF4-FFF2-40B4-BE49-F238E27FC236}">
                    <a16:creationId xmlns:a16="http://schemas.microsoft.com/office/drawing/2014/main" id="{766B81D9-9003-4209-5801-9CF66197F6B7}"/>
                  </a:ext>
                </a:extLst>
              </p:cNvPr>
              <p:cNvSpPr txBox="1"/>
              <p:nvPr/>
            </p:nvSpPr>
            <p:spPr>
              <a:xfrm>
                <a:off x="8347262" y="641011"/>
                <a:ext cx="1872208" cy="646331"/>
              </a:xfrm>
              <a:prstGeom prst="rect">
                <a:avLst/>
              </a:prstGeom>
              <a:noFill/>
            </p:spPr>
            <p:txBody>
              <a:bodyPr wrap="square" rtlCol="0">
                <a:spAutoFit/>
              </a:bodyPr>
              <a:lstStyle/>
              <a:p>
                <a:pPr algn="ctr"/>
                <a:r>
                  <a:rPr lang="en-GB" sz="1200" b="1"/>
                  <a:t>Electrical components </a:t>
                </a:r>
                <a:r>
                  <a:rPr lang="en-GB" sz="1200"/>
                  <a:t>in circuits and semi-conductors.</a:t>
                </a:r>
              </a:p>
            </p:txBody>
          </p:sp>
        </p:grpSp>
        <p:grpSp>
          <p:nvGrpSpPr>
            <p:cNvPr id="28" name="Group 27">
              <a:extLst>
                <a:ext uri="{FF2B5EF4-FFF2-40B4-BE49-F238E27FC236}">
                  <a16:creationId xmlns:a16="http://schemas.microsoft.com/office/drawing/2014/main" id="{D2C649BB-B9E6-F4C0-A054-5673CCA2B843}"/>
                </a:ext>
              </a:extLst>
            </p:cNvPr>
            <p:cNvGrpSpPr/>
            <p:nvPr/>
          </p:nvGrpSpPr>
          <p:grpSpPr>
            <a:xfrm>
              <a:off x="1981310" y="853261"/>
              <a:ext cx="1872208" cy="830997"/>
              <a:chOff x="8338482" y="548680"/>
              <a:chExt cx="1872208" cy="830997"/>
            </a:xfrm>
          </p:grpSpPr>
          <p:sp>
            <p:nvSpPr>
              <p:cNvPr id="29" name="Rectangle: Rounded Corners 28">
                <a:extLst>
                  <a:ext uri="{FF2B5EF4-FFF2-40B4-BE49-F238E27FC236}">
                    <a16:creationId xmlns:a16="http://schemas.microsoft.com/office/drawing/2014/main" id="{DC7EDB2E-9C70-050E-C8FB-D48FFB71AB1F}"/>
                  </a:ext>
                </a:extLst>
              </p:cNvPr>
              <p:cNvSpPr/>
              <p:nvPr/>
            </p:nvSpPr>
            <p:spPr>
              <a:xfrm>
                <a:off x="8338482" y="548680"/>
                <a:ext cx="1872208" cy="830997"/>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0" name="TextBox 29">
                <a:extLst>
                  <a:ext uri="{FF2B5EF4-FFF2-40B4-BE49-F238E27FC236}">
                    <a16:creationId xmlns:a16="http://schemas.microsoft.com/office/drawing/2014/main" id="{7E3D2DC5-FE0D-DE1A-B5F2-EE48488E30CF}"/>
                  </a:ext>
                </a:extLst>
              </p:cNvPr>
              <p:cNvSpPr txBox="1"/>
              <p:nvPr/>
            </p:nvSpPr>
            <p:spPr>
              <a:xfrm>
                <a:off x="8338482" y="641012"/>
                <a:ext cx="1872208" cy="646331"/>
              </a:xfrm>
              <a:prstGeom prst="rect">
                <a:avLst/>
              </a:prstGeom>
              <a:noFill/>
            </p:spPr>
            <p:txBody>
              <a:bodyPr wrap="square" rtlCol="0">
                <a:spAutoFit/>
              </a:bodyPr>
              <a:lstStyle/>
              <a:p>
                <a:pPr algn="ctr"/>
                <a:r>
                  <a:rPr lang="en-GB" sz="1200"/>
                  <a:t>Extensively used as a component of the </a:t>
                </a:r>
                <a:r>
                  <a:rPr lang="en-GB" sz="1200" b="1"/>
                  <a:t>cathode </a:t>
                </a:r>
                <a:r>
                  <a:rPr lang="en-GB" sz="1200"/>
                  <a:t>in batteries.</a:t>
                </a:r>
              </a:p>
            </p:txBody>
          </p:sp>
        </p:grpSp>
        <p:cxnSp>
          <p:nvCxnSpPr>
            <p:cNvPr id="32" name="Straight Arrow Connector 31">
              <a:extLst>
                <a:ext uri="{FF2B5EF4-FFF2-40B4-BE49-F238E27FC236}">
                  <a16:creationId xmlns:a16="http://schemas.microsoft.com/office/drawing/2014/main" id="{4432F1D2-64A5-7686-CCA8-1E612F9B78C9}"/>
                </a:ext>
              </a:extLst>
            </p:cNvPr>
            <p:cNvCxnSpPr>
              <a:stCxn id="4" idx="6"/>
            </p:cNvCxnSpPr>
            <p:nvPr/>
          </p:nvCxnSpPr>
          <p:spPr>
            <a:xfrm flipV="1">
              <a:off x="6816080" y="2996951"/>
              <a:ext cx="144016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A5AAFA4-DC2C-2440-B729-FBDDDFAD421A}"/>
                </a:ext>
              </a:extLst>
            </p:cNvPr>
            <p:cNvCxnSpPr>
              <a:stCxn id="4" idx="2"/>
            </p:cNvCxnSpPr>
            <p:nvPr/>
          </p:nvCxnSpPr>
          <p:spPr>
            <a:xfrm flipH="1" flipV="1">
              <a:off x="3935760" y="2996951"/>
              <a:ext cx="144016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209DBA9-BFC5-524B-238E-473469103C53}"/>
                </a:ext>
              </a:extLst>
            </p:cNvPr>
            <p:cNvCxnSpPr>
              <a:stCxn id="4" idx="0"/>
            </p:cNvCxnSpPr>
            <p:nvPr/>
          </p:nvCxnSpPr>
          <p:spPr>
            <a:xfrm flipV="1">
              <a:off x="6096000" y="1268759"/>
              <a:ext cx="0" cy="1008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4A090D3-614A-8929-CEC5-9E074A772846}"/>
                </a:ext>
              </a:extLst>
            </p:cNvPr>
            <p:cNvCxnSpPr>
              <a:stCxn id="4" idx="4"/>
            </p:cNvCxnSpPr>
            <p:nvPr/>
          </p:nvCxnSpPr>
          <p:spPr>
            <a:xfrm>
              <a:off x="6096000" y="3717032"/>
              <a:ext cx="0" cy="1149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16879F5C-1A9A-024A-729F-3DDCD65F1867}"/>
                </a:ext>
              </a:extLst>
            </p:cNvPr>
            <p:cNvGrpSpPr/>
            <p:nvPr/>
          </p:nvGrpSpPr>
          <p:grpSpPr>
            <a:xfrm>
              <a:off x="1981310" y="2615910"/>
              <a:ext cx="1872208" cy="830997"/>
              <a:chOff x="8338482" y="548680"/>
              <a:chExt cx="1872208" cy="830997"/>
            </a:xfrm>
          </p:grpSpPr>
          <p:sp>
            <p:nvSpPr>
              <p:cNvPr id="40" name="Rectangle: Rounded Corners 39">
                <a:extLst>
                  <a:ext uri="{FF2B5EF4-FFF2-40B4-BE49-F238E27FC236}">
                    <a16:creationId xmlns:a16="http://schemas.microsoft.com/office/drawing/2014/main" id="{833257BC-96FA-0C29-852C-EDAF53861532}"/>
                  </a:ext>
                </a:extLst>
              </p:cNvPr>
              <p:cNvSpPr/>
              <p:nvPr/>
            </p:nvSpPr>
            <p:spPr>
              <a:xfrm>
                <a:off x="8338482" y="548680"/>
                <a:ext cx="1872208" cy="830997"/>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1" name="TextBox 40">
                <a:extLst>
                  <a:ext uri="{FF2B5EF4-FFF2-40B4-BE49-F238E27FC236}">
                    <a16:creationId xmlns:a16="http://schemas.microsoft.com/office/drawing/2014/main" id="{011D7327-9445-0258-2DF8-7BDBAED6E845}"/>
                  </a:ext>
                </a:extLst>
              </p:cNvPr>
              <p:cNvSpPr txBox="1"/>
              <p:nvPr/>
            </p:nvSpPr>
            <p:spPr>
              <a:xfrm>
                <a:off x="8338482" y="548680"/>
                <a:ext cx="1872208" cy="276999"/>
              </a:xfrm>
              <a:prstGeom prst="rect">
                <a:avLst/>
              </a:prstGeom>
              <a:noFill/>
            </p:spPr>
            <p:txBody>
              <a:bodyPr wrap="square" rtlCol="0">
                <a:spAutoFit/>
              </a:bodyPr>
              <a:lstStyle/>
              <a:p>
                <a:pPr algn="ctr"/>
                <a:endParaRPr lang="en-GB" sz="1200"/>
              </a:p>
            </p:txBody>
          </p:sp>
        </p:grpSp>
        <p:grpSp>
          <p:nvGrpSpPr>
            <p:cNvPr id="42" name="Group 41">
              <a:extLst>
                <a:ext uri="{FF2B5EF4-FFF2-40B4-BE49-F238E27FC236}">
                  <a16:creationId xmlns:a16="http://schemas.microsoft.com/office/drawing/2014/main" id="{68070718-40D1-7F8F-EB01-4C8C726E88D6}"/>
                </a:ext>
              </a:extLst>
            </p:cNvPr>
            <p:cNvGrpSpPr/>
            <p:nvPr/>
          </p:nvGrpSpPr>
          <p:grpSpPr>
            <a:xfrm>
              <a:off x="5159895" y="361461"/>
              <a:ext cx="5050795" cy="5401511"/>
              <a:chOff x="5159895" y="-1719812"/>
              <a:chExt cx="5050795" cy="5401511"/>
            </a:xfrm>
          </p:grpSpPr>
          <p:sp>
            <p:nvSpPr>
              <p:cNvPr id="43" name="Rectangle: Rounded Corners 42">
                <a:extLst>
                  <a:ext uri="{FF2B5EF4-FFF2-40B4-BE49-F238E27FC236}">
                    <a16:creationId xmlns:a16="http://schemas.microsoft.com/office/drawing/2014/main" id="{300AE989-B5CC-946A-5E44-DC3B9A12BCF5}"/>
                  </a:ext>
                </a:extLst>
              </p:cNvPr>
              <p:cNvSpPr/>
              <p:nvPr/>
            </p:nvSpPr>
            <p:spPr>
              <a:xfrm>
                <a:off x="8338482" y="548680"/>
                <a:ext cx="1872208" cy="830997"/>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4" name="TextBox 43">
                <a:extLst>
                  <a:ext uri="{FF2B5EF4-FFF2-40B4-BE49-F238E27FC236}">
                    <a16:creationId xmlns:a16="http://schemas.microsoft.com/office/drawing/2014/main" id="{189A7FA4-B547-F767-B110-FF3E7556FE8C}"/>
                  </a:ext>
                </a:extLst>
              </p:cNvPr>
              <p:cNvSpPr txBox="1"/>
              <p:nvPr/>
            </p:nvSpPr>
            <p:spPr>
              <a:xfrm>
                <a:off x="8338482" y="626969"/>
                <a:ext cx="1872208" cy="646331"/>
              </a:xfrm>
              <a:prstGeom prst="rect">
                <a:avLst/>
              </a:prstGeom>
              <a:noFill/>
            </p:spPr>
            <p:txBody>
              <a:bodyPr wrap="square" rtlCol="0">
                <a:spAutoFit/>
              </a:bodyPr>
              <a:lstStyle/>
              <a:p>
                <a:pPr algn="ctr"/>
                <a:r>
                  <a:rPr lang="en-GB" sz="1200"/>
                  <a:t>Can be turned into a blue colour for </a:t>
                </a:r>
                <a:r>
                  <a:rPr lang="en-GB" sz="1200" b="1"/>
                  <a:t>pigments</a:t>
                </a:r>
                <a:r>
                  <a:rPr lang="en-GB" sz="1200"/>
                  <a:t> and </a:t>
                </a:r>
                <a:r>
                  <a:rPr lang="en-GB" sz="1200" b="1"/>
                  <a:t>inks</a:t>
                </a:r>
                <a:r>
                  <a:rPr lang="en-GB" sz="1200"/>
                  <a:t>. </a:t>
                </a:r>
              </a:p>
            </p:txBody>
          </p:sp>
          <p:sp>
            <p:nvSpPr>
              <p:cNvPr id="45" name="Rectangle: Rounded Corners 44">
                <a:extLst>
                  <a:ext uri="{FF2B5EF4-FFF2-40B4-BE49-F238E27FC236}">
                    <a16:creationId xmlns:a16="http://schemas.microsoft.com/office/drawing/2014/main" id="{773F7E21-CA46-ED44-DD2E-A6339377C2DF}"/>
                  </a:ext>
                </a:extLst>
              </p:cNvPr>
              <p:cNvSpPr/>
              <p:nvPr/>
            </p:nvSpPr>
            <p:spPr>
              <a:xfrm>
                <a:off x="5191650" y="2850702"/>
                <a:ext cx="1872208" cy="830997"/>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TextBox 45">
                <a:extLst>
                  <a:ext uri="{FF2B5EF4-FFF2-40B4-BE49-F238E27FC236}">
                    <a16:creationId xmlns:a16="http://schemas.microsoft.com/office/drawing/2014/main" id="{A3946D02-5E0A-9C4F-DB6B-C558B383CCE4}"/>
                  </a:ext>
                </a:extLst>
              </p:cNvPr>
              <p:cNvSpPr txBox="1"/>
              <p:nvPr/>
            </p:nvSpPr>
            <p:spPr>
              <a:xfrm>
                <a:off x="5191650" y="2943034"/>
                <a:ext cx="1872208" cy="646331"/>
              </a:xfrm>
              <a:prstGeom prst="rect">
                <a:avLst/>
              </a:prstGeom>
              <a:noFill/>
            </p:spPr>
            <p:txBody>
              <a:bodyPr wrap="square" rtlCol="0">
                <a:spAutoFit/>
              </a:bodyPr>
              <a:lstStyle/>
              <a:p>
                <a:pPr algn="ctr"/>
                <a:r>
                  <a:rPr lang="en-GB" sz="1200"/>
                  <a:t>Also used as a </a:t>
                </a:r>
                <a:r>
                  <a:rPr lang="en-GB" sz="1200" b="1"/>
                  <a:t>catalyst </a:t>
                </a:r>
                <a:r>
                  <a:rPr lang="en-GB" sz="1200"/>
                  <a:t>in the photochemical and plastic industries. </a:t>
                </a:r>
              </a:p>
            </p:txBody>
          </p:sp>
          <p:sp>
            <p:nvSpPr>
              <p:cNvPr id="47" name="Rectangle: Rounded Corners 46">
                <a:extLst>
                  <a:ext uri="{FF2B5EF4-FFF2-40B4-BE49-F238E27FC236}">
                    <a16:creationId xmlns:a16="http://schemas.microsoft.com/office/drawing/2014/main" id="{BF84388E-D1BC-DFA9-EAEE-072F092EA2BF}"/>
                  </a:ext>
                </a:extLst>
              </p:cNvPr>
              <p:cNvSpPr/>
              <p:nvPr/>
            </p:nvSpPr>
            <p:spPr>
              <a:xfrm>
                <a:off x="5159895" y="-1719812"/>
                <a:ext cx="1872208" cy="830997"/>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8" name="TextBox 47">
                <a:extLst>
                  <a:ext uri="{FF2B5EF4-FFF2-40B4-BE49-F238E27FC236}">
                    <a16:creationId xmlns:a16="http://schemas.microsoft.com/office/drawing/2014/main" id="{5AC53373-7F86-2326-FB81-52559F03C209}"/>
                  </a:ext>
                </a:extLst>
              </p:cNvPr>
              <p:cNvSpPr txBox="1"/>
              <p:nvPr/>
            </p:nvSpPr>
            <p:spPr>
              <a:xfrm>
                <a:off x="5159895" y="-1719812"/>
                <a:ext cx="1872208" cy="276999"/>
              </a:xfrm>
              <a:prstGeom prst="rect">
                <a:avLst/>
              </a:prstGeom>
              <a:noFill/>
            </p:spPr>
            <p:txBody>
              <a:bodyPr wrap="square" rtlCol="0">
                <a:spAutoFit/>
              </a:bodyPr>
              <a:lstStyle/>
              <a:p>
                <a:pPr algn="ctr"/>
                <a:endParaRPr lang="en-GB" sz="1200"/>
              </a:p>
            </p:txBody>
          </p:sp>
        </p:grpSp>
      </p:grpSp>
      <p:sp>
        <p:nvSpPr>
          <p:cNvPr id="52" name="Title 51">
            <a:extLst>
              <a:ext uri="{FF2B5EF4-FFF2-40B4-BE49-F238E27FC236}">
                <a16:creationId xmlns:a16="http://schemas.microsoft.com/office/drawing/2014/main" id="{4DA7FFB5-121C-F73B-335A-948928746F19}"/>
              </a:ext>
            </a:extLst>
          </p:cNvPr>
          <p:cNvSpPr>
            <a:spLocks noGrp="1"/>
          </p:cNvSpPr>
          <p:nvPr>
            <p:ph type="title"/>
          </p:nvPr>
        </p:nvSpPr>
        <p:spPr>
          <a:xfrm>
            <a:off x="695400" y="152399"/>
            <a:ext cx="10887000" cy="461663"/>
          </a:xfrm>
        </p:spPr>
        <p:txBody>
          <a:bodyPr/>
          <a:lstStyle/>
          <a:p>
            <a:r>
              <a:rPr lang="en-GB"/>
              <a:t>The many uses of Cobalt</a:t>
            </a:r>
            <a:endParaRPr lang="en-GB" sz="800"/>
          </a:p>
        </p:txBody>
      </p:sp>
      <p:sp>
        <p:nvSpPr>
          <p:cNvPr id="59" name="TextBox 58">
            <a:extLst>
              <a:ext uri="{FF2B5EF4-FFF2-40B4-BE49-F238E27FC236}">
                <a16:creationId xmlns:a16="http://schemas.microsoft.com/office/drawing/2014/main" id="{FBE02901-8911-93F5-2D05-37F4FA6952E4}"/>
              </a:ext>
            </a:extLst>
          </p:cNvPr>
          <p:cNvSpPr txBox="1"/>
          <p:nvPr/>
        </p:nvSpPr>
        <p:spPr>
          <a:xfrm>
            <a:off x="5107121" y="559817"/>
            <a:ext cx="1991752" cy="830997"/>
          </a:xfrm>
          <a:prstGeom prst="rect">
            <a:avLst/>
          </a:prstGeom>
          <a:noFill/>
        </p:spPr>
        <p:txBody>
          <a:bodyPr wrap="square" rtlCol="0">
            <a:spAutoFit/>
          </a:bodyPr>
          <a:lstStyle/>
          <a:p>
            <a:pPr algn="ctr"/>
            <a:r>
              <a:rPr lang="en-GB" sz="1200"/>
              <a:t>Used in </a:t>
            </a:r>
            <a:r>
              <a:rPr lang="en-GB" sz="1200" b="1"/>
              <a:t>medicine</a:t>
            </a:r>
            <a:r>
              <a:rPr lang="en-GB" sz="1200"/>
              <a:t> due to their high </a:t>
            </a:r>
            <a:r>
              <a:rPr lang="en-GB" sz="1200" b="1"/>
              <a:t>biocompatibility</a:t>
            </a:r>
            <a:r>
              <a:rPr lang="en-GB" sz="1200"/>
              <a:t>, high </a:t>
            </a:r>
            <a:r>
              <a:rPr lang="en-GB" sz="1200" b="1"/>
              <a:t>corrosion</a:t>
            </a:r>
            <a:r>
              <a:rPr lang="en-GB" sz="1200"/>
              <a:t> and wear </a:t>
            </a:r>
            <a:r>
              <a:rPr lang="en-GB" sz="1200" b="1"/>
              <a:t>resistance</a:t>
            </a:r>
            <a:r>
              <a:rPr lang="en-GB" sz="1200"/>
              <a:t>. </a:t>
            </a:r>
          </a:p>
        </p:txBody>
      </p:sp>
      <p:sp>
        <p:nvSpPr>
          <p:cNvPr id="60" name="TextBox 59">
            <a:extLst>
              <a:ext uri="{FF2B5EF4-FFF2-40B4-BE49-F238E27FC236}">
                <a16:creationId xmlns:a16="http://schemas.microsoft.com/office/drawing/2014/main" id="{3D3AB381-1025-B300-81FA-61F18904A112}"/>
              </a:ext>
            </a:extLst>
          </p:cNvPr>
          <p:cNvSpPr txBox="1"/>
          <p:nvPr/>
        </p:nvSpPr>
        <p:spPr>
          <a:xfrm>
            <a:off x="2125326" y="2967335"/>
            <a:ext cx="1584176" cy="461665"/>
          </a:xfrm>
          <a:prstGeom prst="rect">
            <a:avLst/>
          </a:prstGeom>
          <a:noFill/>
        </p:spPr>
        <p:txBody>
          <a:bodyPr wrap="square" rtlCol="0">
            <a:spAutoFit/>
          </a:bodyPr>
          <a:lstStyle/>
          <a:p>
            <a:pPr algn="ctr"/>
            <a:r>
              <a:rPr lang="en-GB" sz="1200"/>
              <a:t>Component </a:t>
            </a:r>
            <a:r>
              <a:rPr lang="en-GB" sz="1200" b="1"/>
              <a:t>of vitamin B12</a:t>
            </a:r>
          </a:p>
        </p:txBody>
      </p:sp>
      <p:sp>
        <p:nvSpPr>
          <p:cNvPr id="3" name="TextBox 2">
            <a:extLst>
              <a:ext uri="{FF2B5EF4-FFF2-40B4-BE49-F238E27FC236}">
                <a16:creationId xmlns:a16="http://schemas.microsoft.com/office/drawing/2014/main" id="{44FB2F73-BBBB-2190-D02E-F647D219E2EF}"/>
              </a:ext>
            </a:extLst>
          </p:cNvPr>
          <p:cNvSpPr txBox="1"/>
          <p:nvPr/>
        </p:nvSpPr>
        <p:spPr>
          <a:xfrm>
            <a:off x="1960112" y="5987939"/>
            <a:ext cx="9588388" cy="261610"/>
          </a:xfrm>
          <a:prstGeom prst="rect">
            <a:avLst/>
          </a:prstGeom>
          <a:noFill/>
        </p:spPr>
        <p:txBody>
          <a:bodyPr wrap="square" lIns="91440" tIns="45720" rIns="91440" bIns="45720" anchor="t">
            <a:spAutoFit/>
          </a:bodyPr>
          <a:lstStyle/>
          <a:p>
            <a:r>
              <a:rPr lang="en-GB" sz="1100" dirty="0">
                <a:hlinkClick r:id="rId3"/>
              </a:rPr>
              <a:t>https://www.omlus.com/wp-content/uploads/2017/12/Cobalt-Institute-60-yrs-1024x561.png</a:t>
            </a:r>
            <a:r>
              <a:rPr lang="en-GB" sz="1100" dirty="0"/>
              <a:t> - a modified figure from this source</a:t>
            </a:r>
          </a:p>
        </p:txBody>
      </p:sp>
      <p:sp>
        <p:nvSpPr>
          <p:cNvPr id="6" name="TextBox 5">
            <a:extLst>
              <a:ext uri="{FF2B5EF4-FFF2-40B4-BE49-F238E27FC236}">
                <a16:creationId xmlns:a16="http://schemas.microsoft.com/office/drawing/2014/main" id="{E4C99C85-8AB3-B28E-FB71-2A0611B659FA}"/>
              </a:ext>
            </a:extLst>
          </p:cNvPr>
          <p:cNvSpPr txBox="1"/>
          <p:nvPr/>
        </p:nvSpPr>
        <p:spPr>
          <a:xfrm>
            <a:off x="2133710" y="2955529"/>
            <a:ext cx="1872208" cy="276999"/>
          </a:xfrm>
          <a:prstGeom prst="rect">
            <a:avLst/>
          </a:prstGeom>
          <a:noFill/>
        </p:spPr>
        <p:txBody>
          <a:bodyPr wrap="square" rtlCol="0">
            <a:spAutoFit/>
          </a:bodyPr>
          <a:lstStyle/>
          <a:p>
            <a:pPr algn="ctr"/>
            <a:endParaRPr lang="en-GB" sz="1200"/>
          </a:p>
        </p:txBody>
      </p:sp>
      <p:sp>
        <p:nvSpPr>
          <p:cNvPr id="8" name="Rectangle: Rounded Corners 7">
            <a:extLst>
              <a:ext uri="{FF2B5EF4-FFF2-40B4-BE49-F238E27FC236}">
                <a16:creationId xmlns:a16="http://schemas.microsoft.com/office/drawing/2014/main" id="{ACD69AE7-1C32-ECEE-2069-801308C416CB}"/>
              </a:ext>
            </a:extLst>
          </p:cNvPr>
          <p:cNvSpPr/>
          <p:nvPr/>
        </p:nvSpPr>
        <p:spPr>
          <a:xfrm>
            <a:off x="415451" y="1882901"/>
            <a:ext cx="1872208" cy="773596"/>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1200"/>
              <a:t>Can be magnetised, when alloyed with Al or Ni makes </a:t>
            </a:r>
            <a:r>
              <a:rPr lang="en-GB" sz="1200" b="1"/>
              <a:t>powerful magnets </a:t>
            </a:r>
          </a:p>
        </p:txBody>
      </p:sp>
      <p:cxnSp>
        <p:nvCxnSpPr>
          <p:cNvPr id="12" name="Straight Arrow Connector 11">
            <a:extLst>
              <a:ext uri="{FF2B5EF4-FFF2-40B4-BE49-F238E27FC236}">
                <a16:creationId xmlns:a16="http://schemas.microsoft.com/office/drawing/2014/main" id="{7F4FFE10-2631-BDF4-B6F5-F1935F27DC84}"/>
              </a:ext>
            </a:extLst>
          </p:cNvPr>
          <p:cNvCxnSpPr>
            <a:cxnSpLocks/>
          </p:cNvCxnSpPr>
          <p:nvPr/>
        </p:nvCxnSpPr>
        <p:spPr>
          <a:xfrm flipH="1" flipV="1">
            <a:off x="2811181" y="2300856"/>
            <a:ext cx="2674530" cy="6072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6E1B293-C454-5F15-BA86-2A0E67961E3A}"/>
              </a:ext>
            </a:extLst>
          </p:cNvPr>
          <p:cNvCxnSpPr>
            <a:cxnSpLocks/>
          </p:cNvCxnSpPr>
          <p:nvPr/>
        </p:nvCxnSpPr>
        <p:spPr>
          <a:xfrm flipV="1">
            <a:off x="6754306" y="2314865"/>
            <a:ext cx="2932375" cy="630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4E4D186-2BDC-18DF-9866-A053C1F81716}"/>
              </a:ext>
            </a:extLst>
          </p:cNvPr>
          <p:cNvSpPr txBox="1"/>
          <p:nvPr/>
        </p:nvSpPr>
        <p:spPr>
          <a:xfrm>
            <a:off x="5447291" y="2691155"/>
            <a:ext cx="418704" cy="369332"/>
          </a:xfrm>
          <a:prstGeom prst="rect">
            <a:avLst/>
          </a:prstGeom>
          <a:noFill/>
        </p:spPr>
        <p:txBody>
          <a:bodyPr wrap="none" rtlCol="0">
            <a:spAutoFit/>
          </a:bodyPr>
          <a:lstStyle/>
          <a:p>
            <a:r>
              <a:rPr lang="en-GB"/>
              <a:t>27</a:t>
            </a:r>
          </a:p>
        </p:txBody>
      </p:sp>
      <p:sp>
        <p:nvSpPr>
          <p:cNvPr id="17" name="Rectangle: Rounded Corners 16">
            <a:extLst>
              <a:ext uri="{FF2B5EF4-FFF2-40B4-BE49-F238E27FC236}">
                <a16:creationId xmlns:a16="http://schemas.microsoft.com/office/drawing/2014/main" id="{1D8BECE1-3B73-D290-BF7E-32C391550F8C}"/>
              </a:ext>
            </a:extLst>
          </p:cNvPr>
          <p:cNvSpPr/>
          <p:nvPr/>
        </p:nvSpPr>
        <p:spPr>
          <a:xfrm>
            <a:off x="9303285" y="1851218"/>
            <a:ext cx="2458505" cy="805279"/>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1200"/>
              <a:t>Cobalt-based cathode technology important for</a:t>
            </a:r>
            <a:r>
              <a:rPr lang="en-GB" sz="1200" b="1"/>
              <a:t> electric transport/renewable energy storage</a:t>
            </a:r>
          </a:p>
        </p:txBody>
      </p:sp>
    </p:spTree>
    <p:extLst>
      <p:ext uri="{BB962C8B-B14F-4D97-AF65-F5344CB8AC3E}">
        <p14:creationId xmlns:p14="http://schemas.microsoft.com/office/powerpoint/2010/main" val="724637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D5E9F-8CDE-A8A9-D20A-5E7E44EEACF9}"/>
              </a:ext>
            </a:extLst>
          </p:cNvPr>
          <p:cNvSpPr>
            <a:spLocks noGrp="1"/>
          </p:cNvSpPr>
          <p:nvPr>
            <p:ph type="title"/>
          </p:nvPr>
        </p:nvSpPr>
        <p:spPr/>
        <p:txBody>
          <a:bodyPr/>
          <a:lstStyle/>
          <a:p>
            <a:r>
              <a:rPr lang="en-GB"/>
              <a:t>World Cobalt production and reserves in 2019</a:t>
            </a:r>
          </a:p>
        </p:txBody>
      </p:sp>
      <p:pic>
        <p:nvPicPr>
          <p:cNvPr id="4" name="Picture 3">
            <a:extLst>
              <a:ext uri="{FF2B5EF4-FFF2-40B4-BE49-F238E27FC236}">
                <a16:creationId xmlns:a16="http://schemas.microsoft.com/office/drawing/2014/main" id="{81303CEF-781D-419F-C867-C0E8A4B60E39}"/>
              </a:ext>
            </a:extLst>
          </p:cNvPr>
          <p:cNvPicPr>
            <a:picLocks noChangeAspect="1"/>
          </p:cNvPicPr>
          <p:nvPr/>
        </p:nvPicPr>
        <p:blipFill>
          <a:blip r:embed="rId2"/>
          <a:stretch>
            <a:fillRect/>
          </a:stretch>
        </p:blipFill>
        <p:spPr>
          <a:xfrm>
            <a:off x="2207567" y="944724"/>
            <a:ext cx="7776865" cy="4968552"/>
          </a:xfrm>
          <a:prstGeom prst="rect">
            <a:avLst/>
          </a:prstGeom>
        </p:spPr>
      </p:pic>
      <p:sp>
        <p:nvSpPr>
          <p:cNvPr id="6" name="TextBox 5">
            <a:extLst>
              <a:ext uri="{FF2B5EF4-FFF2-40B4-BE49-F238E27FC236}">
                <a16:creationId xmlns:a16="http://schemas.microsoft.com/office/drawing/2014/main" id="{8734C3AC-9875-6566-4AF2-CA15E4D6F337}"/>
              </a:ext>
            </a:extLst>
          </p:cNvPr>
          <p:cNvSpPr txBox="1"/>
          <p:nvPr/>
        </p:nvSpPr>
        <p:spPr>
          <a:xfrm>
            <a:off x="4474163" y="5913100"/>
            <a:ext cx="6096000" cy="261610"/>
          </a:xfrm>
          <a:prstGeom prst="rect">
            <a:avLst/>
          </a:prstGeom>
          <a:noFill/>
        </p:spPr>
        <p:txBody>
          <a:bodyPr wrap="square">
            <a:spAutoFit/>
          </a:bodyPr>
          <a:lstStyle/>
          <a:p>
            <a:r>
              <a:rPr lang="en-GB" sz="1100"/>
              <a:t>https://www.cobaltinstitute.org/about-cobalt/cobalt-life-cycle/</a:t>
            </a:r>
          </a:p>
        </p:txBody>
      </p:sp>
    </p:spTree>
    <p:extLst>
      <p:ext uri="{BB962C8B-B14F-4D97-AF65-F5344CB8AC3E}">
        <p14:creationId xmlns:p14="http://schemas.microsoft.com/office/powerpoint/2010/main" val="660300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97B14-C4E0-9EE5-791E-C431996200CF}"/>
              </a:ext>
            </a:extLst>
          </p:cNvPr>
          <p:cNvSpPr>
            <a:spLocks noGrp="1"/>
          </p:cNvSpPr>
          <p:nvPr>
            <p:ph type="title"/>
          </p:nvPr>
        </p:nvSpPr>
        <p:spPr/>
        <p:txBody>
          <a:bodyPr/>
          <a:lstStyle/>
          <a:p>
            <a:r>
              <a:rPr lang="en-GB"/>
              <a:t>The problems with Cobalt </a:t>
            </a:r>
          </a:p>
        </p:txBody>
      </p:sp>
      <p:grpSp>
        <p:nvGrpSpPr>
          <p:cNvPr id="10" name="Group 9">
            <a:extLst>
              <a:ext uri="{FF2B5EF4-FFF2-40B4-BE49-F238E27FC236}">
                <a16:creationId xmlns:a16="http://schemas.microsoft.com/office/drawing/2014/main" id="{917D4F4C-92C9-E6C4-A000-0C8A821165C3}"/>
              </a:ext>
            </a:extLst>
          </p:cNvPr>
          <p:cNvGrpSpPr/>
          <p:nvPr/>
        </p:nvGrpSpPr>
        <p:grpSpPr>
          <a:xfrm>
            <a:off x="799622" y="2986827"/>
            <a:ext cx="3960441" cy="1563515"/>
            <a:chOff x="853610" y="1057188"/>
            <a:chExt cx="3960441" cy="720080"/>
          </a:xfrm>
        </p:grpSpPr>
        <p:sp>
          <p:nvSpPr>
            <p:cNvPr id="4" name="Rectangle: Rounded Corners 3">
              <a:extLst>
                <a:ext uri="{FF2B5EF4-FFF2-40B4-BE49-F238E27FC236}">
                  <a16:creationId xmlns:a16="http://schemas.microsoft.com/office/drawing/2014/main" id="{F5613DA4-4BFF-036D-AE71-7775DDE832FA}"/>
                </a:ext>
              </a:extLst>
            </p:cNvPr>
            <p:cNvSpPr/>
            <p:nvPr/>
          </p:nvSpPr>
          <p:spPr>
            <a:xfrm>
              <a:off x="853610" y="1057188"/>
              <a:ext cx="3960441" cy="720080"/>
            </a:xfrm>
            <a:prstGeom prst="roundRect">
              <a:avLst/>
            </a:prstGeom>
            <a:ln w="19050">
              <a:solidFill>
                <a:schemeClr val="tx1"/>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902649E6-970A-0AA0-677A-444ADBD77BEF}"/>
                </a:ext>
              </a:extLst>
            </p:cNvPr>
            <p:cNvSpPr txBox="1"/>
            <p:nvPr/>
          </p:nvSpPr>
          <p:spPr>
            <a:xfrm>
              <a:off x="1024661" y="1154094"/>
              <a:ext cx="3600400" cy="609513"/>
            </a:xfrm>
            <a:prstGeom prst="rect">
              <a:avLst/>
            </a:prstGeom>
            <a:noFill/>
          </p:spPr>
          <p:txBody>
            <a:bodyPr wrap="square" rtlCol="0">
              <a:spAutoFit/>
            </a:bodyPr>
            <a:lstStyle/>
            <a:p>
              <a:pPr algn="ctr"/>
              <a:r>
                <a:rPr lang="en-GB" sz="1600"/>
                <a:t>The </a:t>
              </a:r>
              <a:r>
                <a:rPr lang="en-GB" sz="1600" b="1"/>
                <a:t>DR Congo </a:t>
              </a:r>
              <a:r>
                <a:rPr lang="en-GB" sz="1600"/>
                <a:t>has more Cobalt deposits than every other nation combined. </a:t>
              </a:r>
            </a:p>
            <a:p>
              <a:pPr algn="ctr"/>
              <a:r>
                <a:rPr lang="en-GB" sz="1600"/>
                <a:t>Co mines in the DRC are mostly owned </a:t>
              </a:r>
              <a:r>
                <a:rPr lang="en-GB" sz="1600" b="1"/>
                <a:t>by foreign companies</a:t>
              </a:r>
              <a:r>
                <a:rPr lang="en-GB" sz="1600"/>
                <a:t>; China dominates refining (2/3 of world production).</a:t>
              </a:r>
            </a:p>
          </p:txBody>
        </p:sp>
      </p:grpSp>
      <p:sp>
        <p:nvSpPr>
          <p:cNvPr id="6" name="Rectangle: Rounded Corners 5">
            <a:extLst>
              <a:ext uri="{FF2B5EF4-FFF2-40B4-BE49-F238E27FC236}">
                <a16:creationId xmlns:a16="http://schemas.microsoft.com/office/drawing/2014/main" id="{1137DD85-8DA8-B123-5E7A-760383DADF2E}"/>
              </a:ext>
            </a:extLst>
          </p:cNvPr>
          <p:cNvSpPr/>
          <p:nvPr/>
        </p:nvSpPr>
        <p:spPr>
          <a:xfrm>
            <a:off x="7139024" y="646430"/>
            <a:ext cx="3960441" cy="2098492"/>
          </a:xfrm>
          <a:prstGeom prst="roundRect">
            <a:avLst/>
          </a:prstGeom>
          <a:ln w="19050">
            <a:solidFill>
              <a:srgbClr val="777777"/>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B3EEBD02-87FF-F057-A17B-7628D607CBFD}"/>
              </a:ext>
            </a:extLst>
          </p:cNvPr>
          <p:cNvSpPr txBox="1"/>
          <p:nvPr/>
        </p:nvSpPr>
        <p:spPr>
          <a:xfrm>
            <a:off x="7319044" y="787735"/>
            <a:ext cx="3600400" cy="1815882"/>
          </a:xfrm>
          <a:prstGeom prst="rect">
            <a:avLst/>
          </a:prstGeom>
          <a:noFill/>
        </p:spPr>
        <p:txBody>
          <a:bodyPr wrap="square" rtlCol="0">
            <a:spAutoFit/>
          </a:bodyPr>
          <a:lstStyle/>
          <a:p>
            <a:pPr algn="ctr"/>
            <a:r>
              <a:rPr lang="en-GB" sz="1600"/>
              <a:t>The DR Congo relies heavily on ‘artisanal’ mining. This essentially refers to: </a:t>
            </a:r>
          </a:p>
          <a:p>
            <a:pPr marL="171450" indent="-171450" algn="ctr">
              <a:buFont typeface="Arial" panose="020B0604020202020204" pitchFamily="34" charset="0"/>
              <a:buChar char="•"/>
            </a:pPr>
            <a:r>
              <a:rPr lang="en-GB" sz="1600" b="1"/>
              <a:t>Child Labor </a:t>
            </a:r>
          </a:p>
          <a:p>
            <a:pPr marL="171450" indent="-171450" algn="ctr">
              <a:buFont typeface="Arial" panose="020B0604020202020204" pitchFamily="34" charset="0"/>
              <a:buChar char="•"/>
            </a:pPr>
            <a:r>
              <a:rPr lang="en-GB" sz="1600" b="1"/>
              <a:t>Slave Labor </a:t>
            </a:r>
          </a:p>
          <a:p>
            <a:pPr marL="171450" indent="-171450" algn="ctr">
              <a:buFont typeface="Arial" panose="020B0604020202020204" pitchFamily="34" charset="0"/>
              <a:buChar char="•"/>
            </a:pPr>
            <a:r>
              <a:rPr lang="en-GB" sz="1600" b="1"/>
              <a:t>Extremely low salary </a:t>
            </a:r>
          </a:p>
          <a:p>
            <a:pPr marL="171450" indent="-171450" algn="ctr">
              <a:buFont typeface="Arial" panose="020B0604020202020204" pitchFamily="34" charset="0"/>
              <a:buChar char="•"/>
            </a:pPr>
            <a:r>
              <a:rPr lang="en-GB" sz="1600" b="1"/>
              <a:t>Use of hands or pickaxe and shovel </a:t>
            </a:r>
          </a:p>
          <a:p>
            <a:pPr marL="171450" indent="-171450" algn="ctr">
              <a:buFont typeface="Arial" panose="020B0604020202020204" pitchFamily="34" charset="0"/>
              <a:buChar char="•"/>
            </a:pPr>
            <a:r>
              <a:rPr lang="en-GB" sz="1600" b="1"/>
              <a:t>No safety equipment </a:t>
            </a:r>
          </a:p>
        </p:txBody>
      </p:sp>
      <p:sp>
        <p:nvSpPr>
          <p:cNvPr id="8" name="Rectangle: Rounded Corners 7">
            <a:extLst>
              <a:ext uri="{FF2B5EF4-FFF2-40B4-BE49-F238E27FC236}">
                <a16:creationId xmlns:a16="http://schemas.microsoft.com/office/drawing/2014/main" id="{7D5154C3-A6F0-F8B2-47C3-43703A14E1CF}"/>
              </a:ext>
            </a:extLst>
          </p:cNvPr>
          <p:cNvSpPr/>
          <p:nvPr/>
        </p:nvSpPr>
        <p:spPr>
          <a:xfrm>
            <a:off x="7162354" y="3245677"/>
            <a:ext cx="3960441" cy="2472739"/>
          </a:xfrm>
          <a:prstGeom prst="roundRect">
            <a:avLst/>
          </a:prstGeom>
          <a:ln w="19050">
            <a:solidFill>
              <a:srgbClr val="777777"/>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DF4CB43F-EF60-4E51-9F29-3090057C76F9}"/>
              </a:ext>
            </a:extLst>
          </p:cNvPr>
          <p:cNvSpPr txBox="1"/>
          <p:nvPr/>
        </p:nvSpPr>
        <p:spPr>
          <a:xfrm>
            <a:off x="7342374" y="3370637"/>
            <a:ext cx="3600400" cy="2492990"/>
          </a:xfrm>
          <a:prstGeom prst="rect">
            <a:avLst/>
          </a:prstGeom>
          <a:noFill/>
        </p:spPr>
        <p:txBody>
          <a:bodyPr wrap="square" rtlCol="0">
            <a:spAutoFit/>
          </a:bodyPr>
          <a:lstStyle/>
          <a:p>
            <a:pPr algn="ctr"/>
            <a:r>
              <a:rPr lang="en-GB" sz="1600"/>
              <a:t>Cobalt is a </a:t>
            </a:r>
            <a:r>
              <a:rPr lang="en-GB" sz="1600" b="1"/>
              <a:t>gamma emitter </a:t>
            </a:r>
            <a:r>
              <a:rPr lang="en-GB" sz="1600"/>
              <a:t>and is therefore, radioactive. Complications of unsafe extraction conditions have been shown to include: </a:t>
            </a:r>
          </a:p>
          <a:p>
            <a:pPr marL="171450" indent="-171450" algn="ctr">
              <a:buFont typeface="Arial" panose="020B0604020202020204" pitchFamily="34" charset="0"/>
              <a:buChar char="•"/>
            </a:pPr>
            <a:r>
              <a:rPr lang="en-GB" sz="1600" b="1"/>
              <a:t>Cancer </a:t>
            </a:r>
          </a:p>
          <a:p>
            <a:pPr marL="171450" indent="-171450" algn="ctr">
              <a:buFont typeface="Arial" panose="020B0604020202020204" pitchFamily="34" charset="0"/>
              <a:buChar char="•"/>
            </a:pPr>
            <a:r>
              <a:rPr lang="en-GB" sz="1600" b="1"/>
              <a:t>Thyroid issues </a:t>
            </a:r>
          </a:p>
          <a:p>
            <a:pPr marL="171450" indent="-171450" algn="ctr">
              <a:buFont typeface="Arial" panose="020B0604020202020204" pitchFamily="34" charset="0"/>
              <a:buChar char="•"/>
            </a:pPr>
            <a:r>
              <a:rPr lang="en-GB" sz="1600" b="1"/>
              <a:t>Vomiting and heart complications </a:t>
            </a:r>
          </a:p>
          <a:p>
            <a:pPr marL="171450" indent="-171450" algn="ctr">
              <a:buFont typeface="Arial" panose="020B0604020202020204" pitchFamily="34" charset="0"/>
              <a:buChar char="•"/>
            </a:pPr>
            <a:r>
              <a:rPr lang="en-GB" sz="1600" b="1"/>
              <a:t>Asma and pneumonia </a:t>
            </a:r>
          </a:p>
          <a:p>
            <a:pPr marL="171450" indent="-171450" algn="ctr">
              <a:buFont typeface="Arial" panose="020B0604020202020204" pitchFamily="34" charset="0"/>
              <a:buChar char="•"/>
            </a:pPr>
            <a:r>
              <a:rPr lang="en-GB" sz="1600" b="1"/>
              <a:t>Damage to water supply and ecology </a:t>
            </a:r>
          </a:p>
          <a:p>
            <a:pPr marL="171450" indent="-171450" algn="ctr">
              <a:buFont typeface="Arial" panose="020B0604020202020204" pitchFamily="34" charset="0"/>
              <a:buChar char="•"/>
            </a:pPr>
            <a:endParaRPr lang="en-GB" sz="1200" b="1"/>
          </a:p>
        </p:txBody>
      </p:sp>
      <p:grpSp>
        <p:nvGrpSpPr>
          <p:cNvPr id="11" name="Group 10">
            <a:extLst>
              <a:ext uri="{FF2B5EF4-FFF2-40B4-BE49-F238E27FC236}">
                <a16:creationId xmlns:a16="http://schemas.microsoft.com/office/drawing/2014/main" id="{ED4AC256-0F2F-261F-B3FC-23D1518CB588}"/>
              </a:ext>
            </a:extLst>
          </p:cNvPr>
          <p:cNvGrpSpPr/>
          <p:nvPr/>
        </p:nvGrpSpPr>
        <p:grpSpPr>
          <a:xfrm>
            <a:off x="724429" y="1580347"/>
            <a:ext cx="4029715" cy="1328320"/>
            <a:chOff x="820108" y="1521658"/>
            <a:chExt cx="3960441" cy="720080"/>
          </a:xfrm>
        </p:grpSpPr>
        <p:sp>
          <p:nvSpPr>
            <p:cNvPr id="12" name="Rectangle: Rounded Corners 11">
              <a:extLst>
                <a:ext uri="{FF2B5EF4-FFF2-40B4-BE49-F238E27FC236}">
                  <a16:creationId xmlns:a16="http://schemas.microsoft.com/office/drawing/2014/main" id="{018889F9-1922-F057-B239-C51EF59E4952}"/>
                </a:ext>
              </a:extLst>
            </p:cNvPr>
            <p:cNvSpPr/>
            <p:nvPr/>
          </p:nvSpPr>
          <p:spPr>
            <a:xfrm>
              <a:off x="820108" y="1521658"/>
              <a:ext cx="3960441" cy="720080"/>
            </a:xfrm>
            <a:prstGeom prst="roundRect">
              <a:avLst/>
            </a:prstGeom>
            <a:ln w="19050">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 name="TextBox 12">
              <a:extLst>
                <a:ext uri="{FF2B5EF4-FFF2-40B4-BE49-F238E27FC236}">
                  <a16:creationId xmlns:a16="http://schemas.microsoft.com/office/drawing/2014/main" id="{3EAB8B1B-1317-6E1B-5336-9087EB562413}"/>
                </a:ext>
              </a:extLst>
            </p:cNvPr>
            <p:cNvSpPr txBox="1"/>
            <p:nvPr/>
          </p:nvSpPr>
          <p:spPr>
            <a:xfrm>
              <a:off x="933119" y="1521658"/>
              <a:ext cx="3710191" cy="583958"/>
            </a:xfrm>
            <a:prstGeom prst="rect">
              <a:avLst/>
            </a:prstGeom>
            <a:noFill/>
          </p:spPr>
          <p:txBody>
            <a:bodyPr wrap="square" rtlCol="0">
              <a:spAutoFit/>
            </a:bodyPr>
            <a:lstStyle/>
            <a:p>
              <a:pPr algn="ctr"/>
              <a:r>
                <a:rPr lang="en-GB" sz="1600"/>
                <a:t>Cobalt has a wide range of applications and is used </a:t>
              </a:r>
              <a:r>
                <a:rPr lang="en-GB" sz="1600" b="1"/>
                <a:t>extensively</a:t>
              </a:r>
              <a:r>
                <a:rPr lang="en-GB" sz="1600"/>
                <a:t> in </a:t>
              </a:r>
              <a:r>
                <a:rPr lang="en-GB" sz="1600" b="1"/>
                <a:t>sustainable</a:t>
              </a:r>
              <a:r>
                <a:rPr lang="en-GB" sz="1600"/>
                <a:t> technologies. </a:t>
              </a:r>
              <a:r>
                <a:rPr lang="en-GB" sz="1600" b="1"/>
                <a:t>Demand</a:t>
              </a:r>
              <a:r>
                <a:rPr lang="en-GB" sz="1600"/>
                <a:t> has significantly </a:t>
              </a:r>
              <a:r>
                <a:rPr lang="en-GB" sz="1600" b="1"/>
                <a:t>increased</a:t>
              </a:r>
              <a:r>
                <a:rPr lang="en-GB" sz="1600"/>
                <a:t> year-on-year.  </a:t>
              </a:r>
            </a:p>
          </p:txBody>
        </p:sp>
      </p:grpSp>
      <p:cxnSp>
        <p:nvCxnSpPr>
          <p:cNvPr id="15" name="Connector: Curved 14">
            <a:extLst>
              <a:ext uri="{FF2B5EF4-FFF2-40B4-BE49-F238E27FC236}">
                <a16:creationId xmlns:a16="http://schemas.microsoft.com/office/drawing/2014/main" id="{E2DC20E4-723B-27C2-6C13-790D7596CC7C}"/>
              </a:ext>
            </a:extLst>
          </p:cNvPr>
          <p:cNvCxnSpPr>
            <a:cxnSpLocks/>
          </p:cNvCxnSpPr>
          <p:nvPr/>
        </p:nvCxnSpPr>
        <p:spPr>
          <a:xfrm flipV="1">
            <a:off x="5161543" y="1642590"/>
            <a:ext cx="1908207" cy="151217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ight Brace 15">
            <a:extLst>
              <a:ext uri="{FF2B5EF4-FFF2-40B4-BE49-F238E27FC236}">
                <a16:creationId xmlns:a16="http://schemas.microsoft.com/office/drawing/2014/main" id="{6547E43D-32D9-ABFF-DB8A-5C00CC1C384C}"/>
              </a:ext>
            </a:extLst>
          </p:cNvPr>
          <p:cNvSpPr/>
          <p:nvPr/>
        </p:nvSpPr>
        <p:spPr>
          <a:xfrm>
            <a:off x="4788781" y="2201356"/>
            <a:ext cx="217116" cy="1899793"/>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9" name="Connector: Curved 18">
            <a:extLst>
              <a:ext uri="{FF2B5EF4-FFF2-40B4-BE49-F238E27FC236}">
                <a16:creationId xmlns:a16="http://schemas.microsoft.com/office/drawing/2014/main" id="{1D263F89-BA7C-468C-497A-BB0DF04B24B9}"/>
              </a:ext>
            </a:extLst>
          </p:cNvPr>
          <p:cNvCxnSpPr>
            <a:cxnSpLocks/>
          </p:cNvCxnSpPr>
          <p:nvPr/>
        </p:nvCxnSpPr>
        <p:spPr>
          <a:xfrm>
            <a:off x="5161543" y="3154760"/>
            <a:ext cx="1870561" cy="135498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1536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DA9DCA-F2FB-4D3B-9940-5D6D577F3D7C}"/>
              </a:ext>
            </a:extLst>
          </p:cNvPr>
          <p:cNvSpPr>
            <a:spLocks noGrp="1"/>
          </p:cNvSpPr>
          <p:nvPr>
            <p:ph type="sldNum" sz="quarter" idx="11"/>
          </p:nvPr>
        </p:nvSpPr>
        <p:spPr/>
        <p:txBody>
          <a:bodyPr/>
          <a:lstStyle/>
          <a:p>
            <a:fld id="{F0D23093-2AB0-F74C-B865-1A12A15B650E}" type="slidenum">
              <a:rPr lang="en-US" smtClean="0"/>
              <a:pPr/>
              <a:t>2</a:t>
            </a:fld>
            <a:endParaRPr lang="en-US" dirty="0"/>
          </a:p>
        </p:txBody>
      </p:sp>
      <p:sp>
        <p:nvSpPr>
          <p:cNvPr id="3" name="Title 2">
            <a:extLst>
              <a:ext uri="{FF2B5EF4-FFF2-40B4-BE49-F238E27FC236}">
                <a16:creationId xmlns:a16="http://schemas.microsoft.com/office/drawing/2014/main" id="{F1194F8B-4ADC-4491-803D-17042386BDB2}"/>
              </a:ext>
            </a:extLst>
          </p:cNvPr>
          <p:cNvSpPr>
            <a:spLocks noGrp="1"/>
          </p:cNvSpPr>
          <p:nvPr>
            <p:ph type="title"/>
          </p:nvPr>
        </p:nvSpPr>
        <p:spPr>
          <a:xfrm>
            <a:off x="609600" y="152400"/>
            <a:ext cx="10972799" cy="845837"/>
          </a:xfrm>
        </p:spPr>
        <p:txBody>
          <a:bodyPr/>
          <a:lstStyle/>
          <a:p>
            <a:r>
              <a:rPr lang="en-US" dirty="0"/>
              <a:t>Learning objectives and contents</a:t>
            </a:r>
          </a:p>
        </p:txBody>
      </p:sp>
      <p:graphicFrame>
        <p:nvGraphicFramePr>
          <p:cNvPr id="5" name="Table 4">
            <a:extLst>
              <a:ext uri="{FF2B5EF4-FFF2-40B4-BE49-F238E27FC236}">
                <a16:creationId xmlns:a16="http://schemas.microsoft.com/office/drawing/2014/main" id="{B9545945-1100-6188-E452-A14E63AA8273}"/>
              </a:ext>
            </a:extLst>
          </p:cNvPr>
          <p:cNvGraphicFramePr>
            <a:graphicFrameLocks noGrp="1"/>
          </p:cNvGraphicFramePr>
          <p:nvPr/>
        </p:nvGraphicFramePr>
        <p:xfrm>
          <a:off x="609600" y="1664951"/>
          <a:ext cx="10515600" cy="1764049"/>
        </p:xfrm>
        <a:graphic>
          <a:graphicData uri="http://schemas.openxmlformats.org/drawingml/2006/table">
            <a:tbl>
              <a:tblPr firstRow="1" bandRow="1">
                <a:tableStyleId>{2D5ABB26-0587-4C30-8999-92F81FD0307C}</a:tableStyleId>
              </a:tblPr>
              <a:tblGrid>
                <a:gridCol w="2015890">
                  <a:extLst>
                    <a:ext uri="{9D8B030D-6E8A-4147-A177-3AD203B41FA5}">
                      <a16:colId xmlns:a16="http://schemas.microsoft.com/office/drawing/2014/main" val="20000"/>
                    </a:ext>
                  </a:extLst>
                </a:gridCol>
                <a:gridCol w="8499710">
                  <a:extLst>
                    <a:ext uri="{9D8B030D-6E8A-4147-A177-3AD203B41FA5}">
                      <a16:colId xmlns:a16="http://schemas.microsoft.com/office/drawing/2014/main" val="20001"/>
                    </a:ext>
                  </a:extLst>
                </a:gridCol>
              </a:tblGrid>
              <a:tr h="43448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Intended Learning Outcomes</a:t>
                      </a: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434412">
                <a:tc>
                  <a:txBody>
                    <a:bodyPr/>
                    <a:lstStyle/>
                    <a:p>
                      <a:pPr algn="l"/>
                      <a:r>
                        <a:rPr lang="en-GB" sz="1400" b="1">
                          <a:solidFill>
                            <a:sysClr val="windowText" lastClr="000000"/>
                          </a:solidFill>
                        </a:rPr>
                        <a:t>Knowledge and Understanding</a:t>
                      </a:r>
                      <a:endParaRPr lang="en-GB" sz="1400" b="1" i="1">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Understanding of materials criticality concept and challenges with criticality assessment </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34480">
                <a:tc>
                  <a:txBody>
                    <a:bodyPr/>
                    <a:lstStyle/>
                    <a:p>
                      <a:pPr algn="l"/>
                      <a:r>
                        <a:rPr lang="en-GB" sz="1400" b="1">
                          <a:solidFill>
                            <a:sysClr val="windowText" lastClr="000000"/>
                          </a:solidFill>
                        </a:rPr>
                        <a:t>Skills and Abilities</a:t>
                      </a:r>
                      <a:endParaRPr lang="en-GB" sz="1400" b="1" i="1">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tx1"/>
                          </a:solidFill>
                          <a:effectLst/>
                          <a:latin typeface="+mn-lt"/>
                          <a:ea typeface="+mn-ea"/>
                          <a:cs typeface="+mn-cs"/>
                        </a:rPr>
                        <a:t>Ability to identify materials criticality and learn how to use the Ansys Granta EduPack software to help analysing it</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6907">
                <a:tc>
                  <a:txBody>
                    <a:bodyPr/>
                    <a:lstStyle/>
                    <a:p>
                      <a:pPr algn="l"/>
                      <a:r>
                        <a:rPr lang="en-GB" sz="1400" b="1">
                          <a:solidFill>
                            <a:sysClr val="windowText" lastClr="000000"/>
                          </a:solidFill>
                        </a:rPr>
                        <a:t>Values and Attitudes</a:t>
                      </a:r>
                      <a:endParaRPr lang="en-GB" sz="1400" b="1" i="1">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tx1"/>
                          </a:solidFill>
                          <a:effectLst/>
                          <a:latin typeface="+mn-lt"/>
                          <a:ea typeface="+mn-ea"/>
                          <a:cs typeface="+mn-cs"/>
                        </a:rPr>
                        <a:t>Insights into materials-related risk</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F65CC487-9E59-7345-1908-E9A801B61671}"/>
              </a:ext>
            </a:extLst>
          </p:cNvPr>
          <p:cNvSpPr txBox="1"/>
          <p:nvPr/>
        </p:nvSpPr>
        <p:spPr>
          <a:xfrm>
            <a:off x="685800" y="3937821"/>
            <a:ext cx="10591800" cy="2062103"/>
          </a:xfrm>
          <a:prstGeom prst="rect">
            <a:avLst/>
          </a:prstGeom>
          <a:noFill/>
        </p:spPr>
        <p:txBody>
          <a:bodyPr wrap="square" rtlCol="0">
            <a:spAutoFit/>
          </a:bodyPr>
          <a:lstStyle/>
          <a:p>
            <a:r>
              <a:rPr lang="en-US" sz="2400" b="1" dirty="0">
                <a:solidFill>
                  <a:schemeClr val="accent1"/>
                </a:solidFill>
              </a:rPr>
              <a:t>Contents:</a:t>
            </a:r>
          </a:p>
          <a:p>
            <a:pPr marL="285750" indent="-285750">
              <a:buFont typeface="Arial" panose="020B0604020202020204" pitchFamily="34" charset="0"/>
              <a:buChar char="•"/>
            </a:pPr>
            <a:r>
              <a:rPr lang="en-US" sz="1600" dirty="0"/>
              <a:t>A brief history of critical raw materials</a:t>
            </a:r>
          </a:p>
          <a:p>
            <a:pPr marL="285750" indent="-285750">
              <a:buFont typeface="Arial" panose="020B0604020202020204" pitchFamily="34" charset="0"/>
              <a:buChar char="•"/>
            </a:pPr>
            <a:r>
              <a:rPr lang="en-GB" sz="1600" dirty="0"/>
              <a:t>Critical Raw Materials and their importance </a:t>
            </a:r>
          </a:p>
          <a:p>
            <a:pPr marL="285750" indent="-285750">
              <a:buFont typeface="Arial" panose="020B0604020202020204" pitchFamily="34" charset="0"/>
              <a:buChar char="•"/>
            </a:pPr>
            <a:r>
              <a:rPr lang="en-GB" sz="1600" dirty="0"/>
              <a:t>Criticality assessment </a:t>
            </a:r>
          </a:p>
          <a:p>
            <a:pPr marL="285750" indent="-285750">
              <a:buFont typeface="Arial" panose="020B0604020202020204" pitchFamily="34" charset="0"/>
              <a:buChar char="•"/>
            </a:pPr>
            <a:r>
              <a:rPr lang="en-GB" sz="1600" dirty="0"/>
              <a:t>Exploring material risk with Ansys Granta EduPack software</a:t>
            </a:r>
          </a:p>
          <a:p>
            <a:pPr marL="285750" indent="-285750">
              <a:buFont typeface="Arial" panose="020B0604020202020204" pitchFamily="34" charset="0"/>
              <a:buChar char="•"/>
            </a:pPr>
            <a:r>
              <a:rPr lang="en-GB" sz="1600" dirty="0"/>
              <a:t>CRM Example: Cobalt</a:t>
            </a:r>
            <a:endParaRPr lang="en-GB" sz="1600" b="1" dirty="0"/>
          </a:p>
          <a:p>
            <a:pPr marL="285750" indent="-285750">
              <a:buFont typeface="Arial" panose="020B0604020202020204" pitchFamily="34" charset="0"/>
              <a:buChar char="•"/>
            </a:pPr>
            <a:endParaRPr lang="en-US" sz="2400" dirty="0"/>
          </a:p>
        </p:txBody>
      </p:sp>
      <p:graphicFrame>
        <p:nvGraphicFramePr>
          <p:cNvPr id="4" name="Table 3">
            <a:extLst>
              <a:ext uri="{FF2B5EF4-FFF2-40B4-BE49-F238E27FC236}">
                <a16:creationId xmlns:a16="http://schemas.microsoft.com/office/drawing/2014/main" id="{7DFD044A-1EFB-436C-16AB-D4E4A9579A76}"/>
              </a:ext>
            </a:extLst>
          </p:cNvPr>
          <p:cNvGraphicFramePr>
            <a:graphicFrameLocks noGrp="1"/>
          </p:cNvGraphicFramePr>
          <p:nvPr/>
        </p:nvGraphicFramePr>
        <p:xfrm>
          <a:off x="615122" y="901073"/>
          <a:ext cx="10285752" cy="370840"/>
        </p:xfrm>
        <a:graphic>
          <a:graphicData uri="http://schemas.openxmlformats.org/drawingml/2006/table">
            <a:tbl>
              <a:tblPr bandRow="1">
                <a:tableStyleId>{5C22544A-7EE6-4342-B048-85BDC9FD1C3A}</a:tableStyleId>
              </a:tblPr>
              <a:tblGrid>
                <a:gridCol w="2768363">
                  <a:extLst>
                    <a:ext uri="{9D8B030D-6E8A-4147-A177-3AD203B41FA5}">
                      <a16:colId xmlns:a16="http://schemas.microsoft.com/office/drawing/2014/main" val="2450680109"/>
                    </a:ext>
                  </a:extLst>
                </a:gridCol>
                <a:gridCol w="7517389">
                  <a:extLst>
                    <a:ext uri="{9D8B030D-6E8A-4147-A177-3AD203B41FA5}">
                      <a16:colId xmlns:a16="http://schemas.microsoft.com/office/drawing/2014/main" val="2357916095"/>
                    </a:ext>
                  </a:extLst>
                </a:gridCol>
              </a:tblGrid>
              <a:tr h="370840">
                <a:tc>
                  <a:txBody>
                    <a:bodyPr/>
                    <a:lstStyle/>
                    <a:p>
                      <a:r>
                        <a:rPr lang="en-US" b="1" dirty="0"/>
                        <a:t>Ansys software mentioned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a:solidFill>
                            <a:schemeClr val="dk1"/>
                          </a:solidFill>
                          <a:latin typeface="+mn-lt"/>
                          <a:ea typeface="+mn-ea"/>
                          <a:cs typeface="+mn-cs"/>
                        </a:rPr>
                        <a:t>Ansys Granta EduPack™­, a teaching software for materials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3571220"/>
                  </a:ext>
                </a:extLst>
              </a:tr>
            </a:tbl>
          </a:graphicData>
        </a:graphic>
      </p:graphicFrame>
    </p:spTree>
    <p:extLst>
      <p:ext uri="{BB962C8B-B14F-4D97-AF65-F5344CB8AC3E}">
        <p14:creationId xmlns:p14="http://schemas.microsoft.com/office/powerpoint/2010/main" val="2639135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F5472-2A80-9076-681A-BE80AA4B0436}"/>
              </a:ext>
            </a:extLst>
          </p:cNvPr>
          <p:cNvSpPr>
            <a:spLocks noGrp="1"/>
          </p:cNvSpPr>
          <p:nvPr>
            <p:ph type="title"/>
          </p:nvPr>
        </p:nvSpPr>
        <p:spPr/>
        <p:txBody>
          <a:bodyPr/>
          <a:lstStyle/>
          <a:p>
            <a:r>
              <a:rPr lang="en-GB"/>
              <a:t>The breakdown </a:t>
            </a:r>
          </a:p>
        </p:txBody>
      </p:sp>
      <p:sp>
        <p:nvSpPr>
          <p:cNvPr id="9" name="TextBox 8">
            <a:extLst>
              <a:ext uri="{FF2B5EF4-FFF2-40B4-BE49-F238E27FC236}">
                <a16:creationId xmlns:a16="http://schemas.microsoft.com/office/drawing/2014/main" id="{15CB94BE-A473-4D71-327A-EBD5D3B87F46}"/>
              </a:ext>
            </a:extLst>
          </p:cNvPr>
          <p:cNvSpPr txBox="1"/>
          <p:nvPr/>
        </p:nvSpPr>
        <p:spPr>
          <a:xfrm>
            <a:off x="1048767" y="1791687"/>
            <a:ext cx="4399161" cy="2554545"/>
          </a:xfrm>
          <a:prstGeom prst="rect">
            <a:avLst/>
          </a:prstGeom>
          <a:noFill/>
        </p:spPr>
        <p:txBody>
          <a:bodyPr wrap="square" rtlCol="0">
            <a:spAutoFit/>
          </a:bodyPr>
          <a:lstStyle/>
          <a:p>
            <a:r>
              <a:rPr lang="en-GB" sz="1600" b="1" dirty="0"/>
              <a:t>Issues:</a:t>
            </a:r>
            <a:r>
              <a:rPr lang="en-GB" sz="1600" dirty="0"/>
              <a:t> </a:t>
            </a:r>
          </a:p>
          <a:p>
            <a:pPr marL="285750" indent="-285750">
              <a:buFont typeface="Arial" panose="020B0604020202020204" pitchFamily="34" charset="0"/>
              <a:buChar char="•"/>
            </a:pPr>
            <a:r>
              <a:rPr lang="en-GB" sz="1600" dirty="0"/>
              <a:t>Cobalt is a technology material, and it is therefore of </a:t>
            </a:r>
            <a:r>
              <a:rPr lang="en-GB" sz="1600" b="1" dirty="0"/>
              <a:t>economic importance.</a:t>
            </a:r>
            <a:r>
              <a:rPr lang="en-GB" sz="1600" dirty="0"/>
              <a:t> </a:t>
            </a:r>
            <a:r>
              <a:rPr lang="en-GB" sz="1600" b="1" dirty="0"/>
              <a:t>Demand</a:t>
            </a:r>
            <a:r>
              <a:rPr lang="en-GB" sz="1600" dirty="0"/>
              <a:t> has greatly increased. </a:t>
            </a:r>
          </a:p>
          <a:p>
            <a:pPr marL="285750" indent="-285750">
              <a:buFont typeface="Arial" panose="020B0604020202020204" pitchFamily="34" charset="0"/>
              <a:buChar char="•"/>
            </a:pPr>
            <a:r>
              <a:rPr lang="en-GB" sz="1600" dirty="0"/>
              <a:t>Extraction grade material is sourced mainly from the DR Congo. The human rights abuses and poor governance in the DR Congo creates a </a:t>
            </a:r>
            <a:r>
              <a:rPr lang="en-GB" sz="1600" b="1" dirty="0"/>
              <a:t>supply risk and lead to negative social consequences</a:t>
            </a:r>
            <a:r>
              <a:rPr lang="en-GB" sz="1600" dirty="0"/>
              <a:t>. </a:t>
            </a:r>
          </a:p>
          <a:p>
            <a:pPr marL="285750" indent="-285750">
              <a:buFont typeface="Arial" panose="020B0604020202020204" pitchFamily="34" charset="0"/>
              <a:buChar char="•"/>
            </a:pPr>
            <a:endParaRPr lang="en-GB" sz="1600" dirty="0"/>
          </a:p>
        </p:txBody>
      </p:sp>
      <p:cxnSp>
        <p:nvCxnSpPr>
          <p:cNvPr id="15" name="Connector: Curved 14">
            <a:extLst>
              <a:ext uri="{FF2B5EF4-FFF2-40B4-BE49-F238E27FC236}">
                <a16:creationId xmlns:a16="http://schemas.microsoft.com/office/drawing/2014/main" id="{F6D88BEA-81C2-8BA1-BAC6-291946A729C8}"/>
              </a:ext>
            </a:extLst>
          </p:cNvPr>
          <p:cNvCxnSpPr>
            <a:cxnSpLocks/>
          </p:cNvCxnSpPr>
          <p:nvPr/>
        </p:nvCxnSpPr>
        <p:spPr>
          <a:xfrm flipV="1">
            <a:off x="5274285" y="1844824"/>
            <a:ext cx="1643429" cy="1442194"/>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196EB25D-4FEB-B21A-4624-428ACB52416E}"/>
              </a:ext>
            </a:extLst>
          </p:cNvPr>
          <p:cNvGrpSpPr/>
          <p:nvPr/>
        </p:nvGrpSpPr>
        <p:grpSpPr>
          <a:xfrm>
            <a:off x="5849007" y="368662"/>
            <a:ext cx="5294225" cy="2032894"/>
            <a:chOff x="839416" y="1484784"/>
            <a:chExt cx="3960441" cy="800964"/>
          </a:xfrm>
        </p:grpSpPr>
        <p:sp>
          <p:nvSpPr>
            <p:cNvPr id="17" name="Rectangle: Rounded Corners 16">
              <a:extLst>
                <a:ext uri="{FF2B5EF4-FFF2-40B4-BE49-F238E27FC236}">
                  <a16:creationId xmlns:a16="http://schemas.microsoft.com/office/drawing/2014/main" id="{4B9ED8B9-E4BD-0B33-11F8-ADFD2084CBB8}"/>
                </a:ext>
              </a:extLst>
            </p:cNvPr>
            <p:cNvSpPr/>
            <p:nvPr/>
          </p:nvSpPr>
          <p:spPr>
            <a:xfrm>
              <a:off x="839416" y="1484784"/>
              <a:ext cx="3960441" cy="800964"/>
            </a:xfrm>
            <a:prstGeom prst="roundRect">
              <a:avLst/>
            </a:prstGeom>
            <a:ln w="19050">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8" name="TextBox 17">
              <a:extLst>
                <a:ext uri="{FF2B5EF4-FFF2-40B4-BE49-F238E27FC236}">
                  <a16:creationId xmlns:a16="http://schemas.microsoft.com/office/drawing/2014/main" id="{F73C40F6-48BE-656B-E341-7FD36E89D1BD}"/>
                </a:ext>
              </a:extLst>
            </p:cNvPr>
            <p:cNvSpPr txBox="1"/>
            <p:nvPr/>
          </p:nvSpPr>
          <p:spPr>
            <a:xfrm>
              <a:off x="839416" y="1574033"/>
              <a:ext cx="3780421" cy="455312"/>
            </a:xfrm>
            <a:prstGeom prst="rect">
              <a:avLst/>
            </a:prstGeom>
            <a:noFill/>
          </p:spPr>
          <p:txBody>
            <a:bodyPr wrap="square" rtlCol="0">
              <a:spAutoFit/>
            </a:bodyPr>
            <a:lstStyle/>
            <a:p>
              <a:pPr marL="285750" indent="-285750" algn="just">
                <a:buFont typeface="Arial" panose="020B0604020202020204" pitchFamily="34" charset="0"/>
                <a:buChar char="•"/>
              </a:pPr>
              <a:r>
                <a:rPr lang="en-GB" sz="1600"/>
                <a:t>It is important to note that here the supply risk is </a:t>
              </a:r>
              <a:r>
                <a:rPr lang="en-GB" sz="1600" b="1"/>
                <a:t>not</a:t>
              </a:r>
              <a:r>
                <a:rPr lang="en-GB" sz="1600"/>
                <a:t> a result of the limited reserves, but rather the risk of reliance on a country with </a:t>
              </a:r>
              <a:r>
                <a:rPr lang="en-GB" sz="1600" b="1"/>
                <a:t>poor governance </a:t>
              </a:r>
              <a:r>
                <a:rPr lang="en-GB" sz="1600"/>
                <a:t>and working conditions. </a:t>
              </a:r>
            </a:p>
            <a:p>
              <a:pPr marL="285750" indent="-285750" algn="just">
                <a:buFont typeface="Arial" panose="020B0604020202020204" pitchFamily="34" charset="0"/>
                <a:buChar char="•"/>
              </a:pPr>
              <a:r>
                <a:rPr lang="en-GB" sz="1600"/>
                <a:t>This creates </a:t>
              </a:r>
              <a:r>
                <a:rPr lang="en-GB" sz="1600" b="1"/>
                <a:t>reputational risk </a:t>
              </a:r>
              <a:r>
                <a:rPr lang="en-GB" sz="1600"/>
                <a:t>for companies, supplying materials from this region, affecting their brand value. </a:t>
              </a:r>
            </a:p>
          </p:txBody>
        </p:sp>
      </p:grpSp>
      <p:sp>
        <p:nvSpPr>
          <p:cNvPr id="23" name="TextBox 22">
            <a:extLst>
              <a:ext uri="{FF2B5EF4-FFF2-40B4-BE49-F238E27FC236}">
                <a16:creationId xmlns:a16="http://schemas.microsoft.com/office/drawing/2014/main" id="{6A9B3DA2-28F4-3883-056E-3D22C54536B0}"/>
              </a:ext>
            </a:extLst>
          </p:cNvPr>
          <p:cNvSpPr txBox="1"/>
          <p:nvPr/>
        </p:nvSpPr>
        <p:spPr>
          <a:xfrm>
            <a:off x="5849007" y="2945848"/>
            <a:ext cx="5294225" cy="2800767"/>
          </a:xfrm>
          <a:prstGeom prst="rect">
            <a:avLst/>
          </a:prstGeom>
          <a:noFill/>
        </p:spPr>
        <p:txBody>
          <a:bodyPr wrap="square" rtlCol="0">
            <a:spAutoFit/>
          </a:bodyPr>
          <a:lstStyle/>
          <a:p>
            <a:r>
              <a:rPr lang="en-GB" sz="1600" b="1"/>
              <a:t>Mitigation:</a:t>
            </a:r>
          </a:p>
          <a:p>
            <a:endParaRPr lang="en-GB" sz="1600" b="1"/>
          </a:p>
          <a:p>
            <a:pPr marL="285750" indent="-285750">
              <a:buFont typeface="Arial" panose="020B0604020202020204" pitchFamily="34" charset="0"/>
              <a:buChar char="•"/>
            </a:pPr>
            <a:r>
              <a:rPr lang="en-GB" sz="1600"/>
              <a:t>Technologies that are </a:t>
            </a:r>
            <a:r>
              <a:rPr lang="en-GB" sz="1600" b="1"/>
              <a:t>less reliant </a:t>
            </a:r>
            <a:r>
              <a:rPr lang="en-GB" sz="1600"/>
              <a:t>on Cobalt could be developed, e.g. </a:t>
            </a:r>
            <a:r>
              <a:rPr lang="en-GB" sz="1600" b="1"/>
              <a:t>substitution</a:t>
            </a:r>
            <a:r>
              <a:rPr lang="en-GB" sz="1600"/>
              <a:t>. </a:t>
            </a:r>
          </a:p>
          <a:p>
            <a:pPr marL="285750" indent="-285750">
              <a:buFont typeface="Arial" panose="020B0604020202020204" pitchFamily="34" charset="0"/>
              <a:buChar char="•"/>
            </a:pPr>
            <a:r>
              <a:rPr lang="en-GB" sz="1600" b="1"/>
              <a:t>Diversification of supply chain and increase of its transparency, potentially via certification</a:t>
            </a:r>
            <a:r>
              <a:rPr lang="en-GB" sz="1600"/>
              <a:t> route. </a:t>
            </a:r>
          </a:p>
          <a:p>
            <a:pPr marL="285750" indent="-285750">
              <a:buFont typeface="Arial" panose="020B0604020202020204" pitchFamily="34" charset="0"/>
              <a:buChar char="•"/>
            </a:pPr>
            <a:r>
              <a:rPr lang="en-GB" sz="1600" b="1"/>
              <a:t>Exploration of domestic supply. </a:t>
            </a:r>
            <a:endParaRPr lang="en-GB" sz="1600"/>
          </a:p>
          <a:p>
            <a:pPr marL="285750" indent="-285750">
              <a:buFont typeface="Arial" panose="020B0604020202020204" pitchFamily="34" charset="0"/>
              <a:buChar char="•"/>
            </a:pPr>
            <a:r>
              <a:rPr lang="en-GB" sz="1600"/>
              <a:t>Increase </a:t>
            </a:r>
            <a:r>
              <a:rPr lang="en-GB" sz="1600" b="1"/>
              <a:t>reuse </a:t>
            </a:r>
            <a:r>
              <a:rPr lang="en-GB" sz="1600"/>
              <a:t>(and recycling) and promote material </a:t>
            </a:r>
            <a:r>
              <a:rPr lang="en-GB" sz="1600" b="1"/>
              <a:t>circularity, </a:t>
            </a:r>
            <a:r>
              <a:rPr lang="en-GB" sz="1600"/>
              <a:t>decreasing demand of primary production.</a:t>
            </a:r>
          </a:p>
          <a:p>
            <a:pPr marL="285750" indent="-285750">
              <a:buFont typeface="Arial" panose="020B0604020202020204" pitchFamily="34" charset="0"/>
              <a:buChar char="•"/>
            </a:pPr>
            <a:r>
              <a:rPr lang="en-GB" sz="1600" b="1"/>
              <a:t>Opportunities for social investments to combat </a:t>
            </a:r>
            <a:r>
              <a:rPr lang="en-GB" sz="1600"/>
              <a:t>negative social consequences.</a:t>
            </a:r>
          </a:p>
        </p:txBody>
      </p:sp>
    </p:spTree>
    <p:extLst>
      <p:ext uri="{BB962C8B-B14F-4D97-AF65-F5344CB8AC3E}">
        <p14:creationId xmlns:p14="http://schemas.microsoft.com/office/powerpoint/2010/main" val="2134608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660B-FEF2-8903-C06C-42E289F9111C}"/>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C68481B1-252C-877E-DA80-8F8A3914D3FF}"/>
              </a:ext>
            </a:extLst>
          </p:cNvPr>
          <p:cNvSpPr>
            <a:spLocks noGrp="1"/>
          </p:cNvSpPr>
          <p:nvPr>
            <p:ph idx="1"/>
          </p:nvPr>
        </p:nvSpPr>
        <p:spPr/>
        <p:txBody>
          <a:bodyPr vert="horz" lIns="91440" tIns="45720" rIns="91440" bIns="45720" rtlCol="0" anchor="t">
            <a:normAutofit/>
          </a:bodyPr>
          <a:lstStyle/>
          <a:p>
            <a:endParaRPr lang="en-GB" sz="1600" dirty="0">
              <a:latin typeface="Calibri"/>
              <a:ea typeface="Calibri"/>
              <a:cs typeface="Calibri"/>
            </a:endParaRPr>
          </a:p>
          <a:p>
            <a:endParaRPr lang="en-GB" sz="1600" dirty="0">
              <a:latin typeface="Calibri"/>
              <a:ea typeface="Calibri"/>
              <a:cs typeface="Calibri"/>
            </a:endParaRPr>
          </a:p>
          <a:p>
            <a:r>
              <a:rPr lang="en-GB" sz="1600" dirty="0">
                <a:latin typeface="Calibri"/>
                <a:ea typeface="Calibri"/>
                <a:cs typeface="Calibri"/>
              </a:rPr>
              <a:t>Groups of materials of particularly high economic importance and supply risk are referred to </a:t>
            </a:r>
            <a:r>
              <a:rPr lang="en-GB" sz="1600" b="1" dirty="0">
                <a:latin typeface="Calibri"/>
                <a:ea typeface="Calibri"/>
                <a:cs typeface="Calibri"/>
              </a:rPr>
              <a:t>as Critical Raw Materials</a:t>
            </a:r>
            <a:r>
              <a:rPr lang="en-GB" sz="1600" dirty="0">
                <a:latin typeface="Calibri"/>
                <a:ea typeface="Calibri"/>
                <a:cs typeface="Calibri"/>
              </a:rPr>
              <a:t> (</a:t>
            </a:r>
            <a:r>
              <a:rPr lang="en-GB" sz="1600" b="1" dirty="0">
                <a:latin typeface="Calibri"/>
                <a:ea typeface="Calibri"/>
                <a:cs typeface="Calibri"/>
              </a:rPr>
              <a:t>CRMs</a:t>
            </a:r>
            <a:r>
              <a:rPr lang="en-GB" sz="1600" dirty="0">
                <a:latin typeface="Calibri"/>
                <a:ea typeface="Calibri"/>
                <a:cs typeface="Calibri"/>
              </a:rPr>
              <a:t>). </a:t>
            </a:r>
            <a:endParaRPr lang="en-GB" sz="1600" dirty="0">
              <a:ea typeface="Calibri"/>
            </a:endParaRPr>
          </a:p>
          <a:p>
            <a:r>
              <a:rPr lang="en-GB" sz="1600" dirty="0">
                <a:latin typeface="Calibri"/>
                <a:ea typeface="Calibri"/>
                <a:cs typeface="Calibri"/>
              </a:rPr>
              <a:t>Different countries have different </a:t>
            </a:r>
            <a:r>
              <a:rPr lang="en-GB" sz="1600" b="1" dirty="0">
                <a:latin typeface="Calibri"/>
                <a:ea typeface="Calibri"/>
                <a:cs typeface="Calibri"/>
              </a:rPr>
              <a:t>lists of CRMs </a:t>
            </a:r>
            <a:r>
              <a:rPr lang="en-GB" sz="1600" dirty="0">
                <a:latin typeface="Calibri"/>
                <a:ea typeface="Calibri"/>
                <a:cs typeface="Calibri"/>
              </a:rPr>
              <a:t>depending on access to domestic supply, geopolitics and economic strength nationally.</a:t>
            </a:r>
          </a:p>
          <a:p>
            <a:r>
              <a:rPr lang="en-US" sz="1600" dirty="0">
                <a:latin typeface="Calibri"/>
                <a:ea typeface="Calibri"/>
                <a:cs typeface="Calibri"/>
              </a:rPr>
              <a:t>There are </a:t>
            </a:r>
            <a:r>
              <a:rPr lang="en-US" sz="1600" b="1" dirty="0">
                <a:latin typeface="Calibri"/>
                <a:ea typeface="Calibri"/>
                <a:cs typeface="Calibri"/>
              </a:rPr>
              <a:t>different methods for criticality assessment</a:t>
            </a:r>
            <a:r>
              <a:rPr lang="en-US" sz="1600" dirty="0">
                <a:latin typeface="Calibri"/>
                <a:ea typeface="Calibri"/>
                <a:cs typeface="Calibri"/>
              </a:rPr>
              <a:t>, varied in </a:t>
            </a:r>
            <a:r>
              <a:rPr lang="en-GB" sz="1600" dirty="0">
                <a:latin typeface="Calibri"/>
                <a:ea typeface="Calibri"/>
                <a:cs typeface="Calibri"/>
              </a:rPr>
              <a:t>goals and scopes, using different indicators.</a:t>
            </a:r>
          </a:p>
          <a:p>
            <a:r>
              <a:rPr lang="en-GB" sz="1600">
                <a:latin typeface="Calibri"/>
                <a:ea typeface="Calibri"/>
                <a:cs typeface="Calibri"/>
              </a:rPr>
              <a:t>The Granta EduPack </a:t>
            </a:r>
            <a:r>
              <a:rPr lang="en-GB" sz="1600" dirty="0">
                <a:latin typeface="Calibri"/>
                <a:ea typeface="Calibri"/>
                <a:cs typeface="Calibri"/>
              </a:rPr>
              <a:t>software can help </a:t>
            </a:r>
            <a:r>
              <a:rPr lang="en-GB" sz="1600" b="1" dirty="0">
                <a:latin typeface="Calibri"/>
                <a:ea typeface="Calibri"/>
                <a:cs typeface="Calibri"/>
              </a:rPr>
              <a:t>in visualising data on elements and CRMs</a:t>
            </a:r>
            <a:r>
              <a:rPr lang="en-GB" sz="1600" dirty="0">
                <a:latin typeface="Calibri"/>
                <a:ea typeface="Calibri"/>
                <a:cs typeface="Calibri"/>
              </a:rPr>
              <a:t>, helping with presenting a bigger picture.</a:t>
            </a:r>
          </a:p>
          <a:p>
            <a:r>
              <a:rPr lang="en-US" sz="1600" dirty="0">
                <a:latin typeface="Calibri"/>
                <a:ea typeface="Calibri"/>
                <a:cs typeface="Calibri"/>
              </a:rPr>
              <a:t>Example of </a:t>
            </a:r>
            <a:r>
              <a:rPr lang="en-US" sz="1600" b="1" dirty="0">
                <a:latin typeface="Calibri"/>
                <a:ea typeface="Calibri"/>
                <a:cs typeface="Calibri"/>
              </a:rPr>
              <a:t>Cobalt</a:t>
            </a:r>
            <a:r>
              <a:rPr lang="en-US" sz="1600" dirty="0">
                <a:latin typeface="Calibri"/>
                <a:ea typeface="Calibri"/>
                <a:cs typeface="Calibri"/>
              </a:rPr>
              <a:t> shows high importance of CRMs and complex challenges in many cases. </a:t>
            </a:r>
            <a:endParaRPr lang="en-US" sz="1600" dirty="0">
              <a:ea typeface="Calibri"/>
            </a:endParaRPr>
          </a:p>
          <a:p>
            <a:pPr marL="0" indent="0">
              <a:buNone/>
            </a:pPr>
            <a:endParaRPr lang="en-GB" sz="2400" dirty="0"/>
          </a:p>
          <a:p>
            <a:endParaRPr lang="en-GB" sz="2400" dirty="0"/>
          </a:p>
          <a:p>
            <a:endParaRPr lang="en-GB" dirty="0"/>
          </a:p>
          <a:p>
            <a:endParaRPr lang="en-GB" sz="2400" dirty="0"/>
          </a:p>
          <a:p>
            <a:endParaRPr lang="en-GB" dirty="0"/>
          </a:p>
        </p:txBody>
      </p:sp>
      <p:sp>
        <p:nvSpPr>
          <p:cNvPr id="4" name="Slide Number Placeholder 3">
            <a:extLst>
              <a:ext uri="{FF2B5EF4-FFF2-40B4-BE49-F238E27FC236}">
                <a16:creationId xmlns:a16="http://schemas.microsoft.com/office/drawing/2014/main" id="{B00C5494-2D41-F915-3AE3-64B3620E22D4}"/>
              </a:ext>
            </a:extLst>
          </p:cNvPr>
          <p:cNvSpPr>
            <a:spLocks noGrp="1"/>
          </p:cNvSpPr>
          <p:nvPr>
            <p:ph type="sldNum" sz="quarter" idx="12"/>
          </p:nvPr>
        </p:nvSpPr>
        <p:spPr/>
        <p:txBody>
          <a:bodyPr/>
          <a:lstStyle/>
          <a:p>
            <a:fld id="{1909D2FC-EBC3-4E88-8B9A-2F52EBFF7A54}" type="slidenum">
              <a:rPr lang="en-US" smtClean="0"/>
              <a:pPr/>
              <a:t>21</a:t>
            </a:fld>
            <a:endParaRPr lang="en-US"/>
          </a:p>
        </p:txBody>
      </p:sp>
    </p:spTree>
    <p:extLst>
      <p:ext uri="{BB962C8B-B14F-4D97-AF65-F5344CB8AC3E}">
        <p14:creationId xmlns:p14="http://schemas.microsoft.com/office/powerpoint/2010/main" val="1655452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27E022B-FE81-ED35-763B-4712D8DAA3DF}"/>
              </a:ext>
            </a:extLst>
          </p:cNvPr>
          <p:cNvSpPr>
            <a:spLocks noGrp="1"/>
          </p:cNvSpPr>
          <p:nvPr>
            <p:ph type="sldNum" sz="quarter" idx="11"/>
          </p:nvPr>
        </p:nvSpPr>
        <p:spPr/>
        <p:txBody>
          <a:bodyPr/>
          <a:lstStyle/>
          <a:p>
            <a:fld id="{1909D2FC-EBC3-4E88-8B9A-2F52EBFF7A54}" type="slidenum">
              <a:rPr lang="en-US" smtClean="0"/>
              <a:pPr/>
              <a:t>22</a:t>
            </a:fld>
            <a:endParaRPr lang="en-US"/>
          </a:p>
        </p:txBody>
      </p:sp>
      <p:sp>
        <p:nvSpPr>
          <p:cNvPr id="7" name="Title 6">
            <a:extLst>
              <a:ext uri="{FF2B5EF4-FFF2-40B4-BE49-F238E27FC236}">
                <a16:creationId xmlns:a16="http://schemas.microsoft.com/office/drawing/2014/main" id="{7E1306FB-F93B-8452-6232-77942F503C56}"/>
              </a:ext>
            </a:extLst>
          </p:cNvPr>
          <p:cNvSpPr>
            <a:spLocks noGrp="1"/>
          </p:cNvSpPr>
          <p:nvPr>
            <p:ph type="title"/>
          </p:nvPr>
        </p:nvSpPr>
        <p:spPr/>
        <p:txBody>
          <a:bodyPr/>
          <a:lstStyle/>
          <a:p>
            <a:r>
              <a:rPr lang="en-US" dirty="0"/>
              <a:t>Ansys Education Resources Feedback Survey</a:t>
            </a:r>
          </a:p>
        </p:txBody>
      </p:sp>
      <p:sp>
        <p:nvSpPr>
          <p:cNvPr id="8" name="Text Placeholder 7">
            <a:extLst>
              <a:ext uri="{FF2B5EF4-FFF2-40B4-BE49-F238E27FC236}">
                <a16:creationId xmlns:a16="http://schemas.microsoft.com/office/drawing/2014/main" id="{531724FE-09A4-3FAE-49A4-6C67FB2F3656}"/>
              </a:ext>
            </a:extLst>
          </p:cNvPr>
          <p:cNvSpPr>
            <a:spLocks noGrp="1"/>
          </p:cNvSpPr>
          <p:nvPr>
            <p:ph type="body" sz="quarter" idx="13"/>
          </p:nvPr>
        </p:nvSpPr>
        <p:spPr>
          <a:xfrm>
            <a:off x="609599" y="1447800"/>
            <a:ext cx="10972799" cy="2133600"/>
          </a:xfrm>
        </p:spPr>
        <p:txBody>
          <a:bodyPr/>
          <a:lstStyle/>
          <a:p>
            <a:pPr marL="0" indent="0">
              <a:buNone/>
            </a:pPr>
            <a:r>
              <a:rPr lang="en-US" dirty="0"/>
              <a:t>Here at Ansys, we rely on your feedback to ensure the educational content we create is up-to-date and fits your teaching needs. </a:t>
            </a:r>
          </a:p>
          <a:p>
            <a:pPr marL="0" indent="0">
              <a:buNone/>
            </a:pPr>
            <a:endParaRPr lang="en-US" dirty="0"/>
          </a:p>
          <a:p>
            <a:pPr marL="0" indent="0">
              <a:buNone/>
            </a:pPr>
            <a:r>
              <a:rPr lang="en-US" dirty="0"/>
              <a:t>Please click the link below to fill out a short survey (~7 minutes) to help us continue to support academics around the world utilizing Ansys tools in the classroom. </a:t>
            </a:r>
          </a:p>
          <a:p>
            <a:pPr marL="0" indent="0">
              <a:buNone/>
            </a:pPr>
            <a:endParaRPr lang="en-US" dirty="0"/>
          </a:p>
          <a:p>
            <a:pPr marL="0" indent="0">
              <a:buNone/>
            </a:pPr>
            <a:endParaRPr lang="en-US" dirty="0"/>
          </a:p>
        </p:txBody>
      </p:sp>
      <p:sp>
        <p:nvSpPr>
          <p:cNvPr id="2" name="Rectangle: Rounded Corners 1">
            <a:hlinkClick r:id="rId3"/>
            <a:extLst>
              <a:ext uri="{FF2B5EF4-FFF2-40B4-BE49-F238E27FC236}">
                <a16:creationId xmlns:a16="http://schemas.microsoft.com/office/drawing/2014/main" id="{91DF5177-BC49-BC1E-0E57-8C70AA24C9A7}"/>
              </a:ext>
            </a:extLst>
          </p:cNvPr>
          <p:cNvSpPr/>
          <p:nvPr/>
        </p:nvSpPr>
        <p:spPr>
          <a:xfrm>
            <a:off x="2247898" y="4419600"/>
            <a:ext cx="7696200" cy="838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t>Feedback Survey Link</a:t>
            </a:r>
          </a:p>
        </p:txBody>
      </p:sp>
    </p:spTree>
    <p:extLst>
      <p:ext uri="{BB962C8B-B14F-4D97-AF65-F5344CB8AC3E}">
        <p14:creationId xmlns:p14="http://schemas.microsoft.com/office/powerpoint/2010/main" val="4266070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092B6-A60F-D9BB-637E-696CFD673C96}"/>
              </a:ext>
            </a:extLst>
          </p:cNvPr>
          <p:cNvSpPr>
            <a:spLocks noGrp="1"/>
          </p:cNvSpPr>
          <p:nvPr>
            <p:ph type="title"/>
          </p:nvPr>
        </p:nvSpPr>
        <p:spPr/>
        <p:txBody>
          <a:bodyPr/>
          <a:lstStyle/>
          <a:p>
            <a:r>
              <a:rPr lang="en-GB" dirty="0">
                <a:latin typeface="Calibri"/>
                <a:cs typeface="Calibri"/>
              </a:rPr>
              <a:t>References </a:t>
            </a:r>
          </a:p>
        </p:txBody>
      </p:sp>
      <p:sp>
        <p:nvSpPr>
          <p:cNvPr id="3" name="Content Placeholder 2">
            <a:extLst>
              <a:ext uri="{FF2B5EF4-FFF2-40B4-BE49-F238E27FC236}">
                <a16:creationId xmlns:a16="http://schemas.microsoft.com/office/drawing/2014/main" id="{3FABE5A6-1EE1-5D4B-3B14-B701338DACB2}"/>
              </a:ext>
            </a:extLst>
          </p:cNvPr>
          <p:cNvSpPr>
            <a:spLocks noGrp="1"/>
          </p:cNvSpPr>
          <p:nvPr>
            <p:ph idx="1"/>
          </p:nvPr>
        </p:nvSpPr>
        <p:spPr>
          <a:xfrm>
            <a:off x="271463" y="646430"/>
            <a:ext cx="11530012" cy="5467350"/>
          </a:xfrm>
        </p:spPr>
        <p:txBody>
          <a:bodyPr vert="horz" lIns="45720" tIns="0" rIns="0" bIns="0" rtlCol="0" anchor="t">
            <a:noAutofit/>
          </a:bodyPr>
          <a:lstStyle/>
          <a:p>
            <a:endParaRPr lang="en-GB" sz="1400" dirty="0">
              <a:solidFill>
                <a:srgbClr val="C89211"/>
              </a:solidFill>
              <a:latin typeface="Calibri"/>
              <a:ea typeface="Calibri"/>
              <a:cs typeface="Calibri"/>
            </a:endParaRPr>
          </a:p>
          <a:p>
            <a:r>
              <a:rPr lang="en-GB" sz="1400" dirty="0">
                <a:solidFill>
                  <a:srgbClr val="C89211"/>
                </a:solidFill>
                <a:latin typeface="Calibri"/>
                <a:ea typeface="Calibri"/>
                <a:cs typeface="Calibri"/>
                <a:hlinkClick r:id="rId3">
                  <a:extLst>
                    <a:ext uri="{A12FA001-AC4F-418D-AE19-62706E023703}">
                      <ahyp:hlinkClr xmlns:ahyp="http://schemas.microsoft.com/office/drawing/2018/hyperlinkcolor" val="tx"/>
                    </a:ext>
                  </a:extLst>
                </a:hlinkClick>
              </a:rPr>
              <a:t>MOOC | </a:t>
            </a:r>
            <a:r>
              <a:rPr lang="en-GB" sz="1400" dirty="0">
                <a:latin typeface="Calibri"/>
                <a:ea typeface="Calibri"/>
                <a:cs typeface="Calibri"/>
                <a:hlinkClick r:id="rId3">
                  <a:extLst>
                    <a:ext uri="{A12FA001-AC4F-418D-AE19-62706E023703}">
                      <ahyp:hlinkClr xmlns:ahyp="http://schemas.microsoft.com/office/drawing/2018/hyperlinkcolor" val="tx"/>
                    </a:ext>
                  </a:extLst>
                </a:hlinkClick>
              </a:rPr>
              <a:t>SuscritMat</a:t>
            </a:r>
            <a:r>
              <a:rPr lang="en-GB" sz="1400" dirty="0">
                <a:latin typeface="Calibri"/>
                <a:ea typeface="Calibri"/>
                <a:cs typeface="Calibri"/>
              </a:rPr>
              <a:t> learning content was reused from the material, developed within the framework of </a:t>
            </a:r>
            <a:r>
              <a:rPr lang="en-GB" sz="1400" err="1">
                <a:latin typeface="Calibri"/>
                <a:ea typeface="Calibri"/>
                <a:cs typeface="Calibri"/>
              </a:rPr>
              <a:t>SusCritMat</a:t>
            </a:r>
            <a:r>
              <a:rPr lang="en-GB" sz="1400" dirty="0">
                <a:latin typeface="Calibri"/>
                <a:ea typeface="Calibri"/>
                <a:cs typeface="Calibri"/>
              </a:rPr>
              <a:t> MOOC project. </a:t>
            </a:r>
            <a:endParaRPr lang="en-GB"/>
          </a:p>
          <a:p>
            <a:r>
              <a:rPr lang="en-GB" sz="1400" dirty="0">
                <a:solidFill>
                  <a:srgbClr val="C89211"/>
                </a:solidFill>
                <a:latin typeface="Calibri"/>
                <a:ea typeface="Calibri"/>
                <a:cs typeface="Calibri"/>
                <a:hlinkClick r:id="rId4">
                  <a:extLst>
                    <a:ext uri="{A12FA001-AC4F-418D-AE19-62706E023703}">
                      <ahyp:hlinkClr xmlns:ahyp="http://schemas.microsoft.com/office/drawing/2018/hyperlinkcolor" val="tx"/>
                    </a:ext>
                  </a:extLst>
                </a:hlinkClick>
              </a:rPr>
              <a:t>DocsRoom</a:t>
            </a:r>
            <a:r>
              <a:rPr lang="en-GB" sz="1400" dirty="0">
                <a:latin typeface="Calibri"/>
                <a:ea typeface="Calibri"/>
                <a:cs typeface="Calibri"/>
                <a:hlinkClick r:id="rId4">
                  <a:extLst>
                    <a:ext uri="{A12FA001-AC4F-418D-AE19-62706E023703}">
                      <ahyp:hlinkClr xmlns:ahyp="http://schemas.microsoft.com/office/drawing/2018/hyperlinkcolor" val="tx"/>
                    </a:ext>
                  </a:extLst>
                </a:hlinkClick>
              </a:rPr>
              <a:t> - European Commission (europa.eu)</a:t>
            </a:r>
            <a:endParaRPr lang="en-GB" sz="1400" dirty="0">
              <a:latin typeface="Calibri"/>
              <a:ea typeface="Calibri"/>
              <a:cs typeface="Calibri"/>
            </a:endParaRPr>
          </a:p>
          <a:p>
            <a:r>
              <a:rPr lang="en-GB" sz="1400" dirty="0">
                <a:hlinkClick r:id="rId5">
                  <a:extLst>
                    <a:ext uri="{A12FA001-AC4F-418D-AE19-62706E023703}">
                      <ahyp:hlinkClr xmlns:ahyp="http://schemas.microsoft.com/office/drawing/2018/hyperlinkcolor" val="tx"/>
                    </a:ext>
                  </a:extLst>
                </a:hlinkClick>
              </a:rPr>
              <a:t>Rare Earth Elements | CRM Alliance</a:t>
            </a:r>
            <a:endParaRPr lang="en-GB" sz="1400" dirty="0"/>
          </a:p>
          <a:p>
            <a:r>
              <a:rPr lang="fr-FR" sz="1400" dirty="0">
                <a:solidFill>
                  <a:srgbClr val="C89211"/>
                </a:solidFill>
                <a:latin typeface="Calibri"/>
                <a:ea typeface="Calibri"/>
                <a:cs typeface="Calibri"/>
                <a:hlinkClick r:id="rId6">
                  <a:extLst>
                    <a:ext uri="{A12FA001-AC4F-418D-AE19-62706E023703}">
                      <ahyp:hlinkClr xmlns:ahyp="http://schemas.microsoft.com/office/drawing/2018/hyperlinkcolor" val="tx"/>
                    </a:ext>
                  </a:extLst>
                </a:hlinkClick>
              </a:rPr>
              <a:t>EUR-Lex - 52020DC0474 - EN - EUR-Lex (europa.eu</a:t>
            </a:r>
            <a:r>
              <a:rPr lang="fr-FR" sz="1400" dirty="0">
                <a:latin typeface="Calibri"/>
                <a:ea typeface="Calibri"/>
                <a:cs typeface="Calibri"/>
                <a:hlinkClick r:id="rId6">
                  <a:extLst>
                    <a:ext uri="{A12FA001-AC4F-418D-AE19-62706E023703}">
                      <ahyp:hlinkClr xmlns:ahyp="http://schemas.microsoft.com/office/drawing/2018/hyperlinkcolor" val="tx"/>
                    </a:ext>
                  </a:extLst>
                </a:hlinkClick>
              </a:rPr>
              <a:t>)</a:t>
            </a:r>
            <a:r>
              <a:rPr lang="fr-FR" sz="1400" dirty="0">
                <a:latin typeface="Calibri"/>
                <a:ea typeface="Calibri"/>
                <a:cs typeface="Calibri"/>
              </a:rPr>
              <a:t>; </a:t>
            </a:r>
            <a:r>
              <a:rPr lang="fr-FR" sz="1400" dirty="0">
                <a:latin typeface="Calibri"/>
                <a:ea typeface="+mn-lt"/>
                <a:cs typeface="+mn-lt"/>
                <a:hlinkClick r:id="rId7"/>
              </a:rPr>
              <a:t>Regulation (EU) 2023/ of the European Parliament and of the Council of 12 July 2023 concerning batteries and waste batteries, amending Directive 2008/98/EC and Regulation (EU) 2019/1020 and repealing Directive 2006/66/EC (europa.eu)</a:t>
            </a:r>
            <a:endParaRPr lang="fr-FR" sz="1400">
              <a:latin typeface="Calibri"/>
              <a:ea typeface="+mn-lt"/>
              <a:cs typeface="+mn-lt"/>
            </a:endParaRPr>
          </a:p>
          <a:p>
            <a:r>
              <a:rPr lang="en-GB" sz="1400" dirty="0">
                <a:latin typeface="Calibri"/>
                <a:ea typeface="Calibri"/>
                <a:cs typeface="Calibri"/>
              </a:rPr>
              <a:t>Nakano, Jane. </a:t>
            </a:r>
            <a:r>
              <a:rPr lang="en-GB" sz="1400" i="1" dirty="0">
                <a:latin typeface="Calibri"/>
                <a:ea typeface="Calibri"/>
                <a:cs typeface="Calibri"/>
              </a:rPr>
              <a:t>The Geopolitics of Critical Minerals Supply Chains</a:t>
            </a:r>
            <a:r>
              <a:rPr lang="en-GB" sz="1400" dirty="0">
                <a:latin typeface="Calibri"/>
                <a:ea typeface="Calibri"/>
                <a:cs typeface="Calibri"/>
              </a:rPr>
              <a:t>. Center for Strategic and International Studies (CSIS), 2021. </a:t>
            </a:r>
            <a:r>
              <a:rPr lang="en-GB" sz="1400" i="1" dirty="0">
                <a:latin typeface="Calibri"/>
                <a:ea typeface="Calibri"/>
                <a:cs typeface="Calibri"/>
              </a:rPr>
              <a:t>JSTOR</a:t>
            </a:r>
            <a:r>
              <a:rPr lang="en-GB" sz="1400" dirty="0">
                <a:latin typeface="Calibri"/>
                <a:ea typeface="Calibri"/>
                <a:cs typeface="Calibri"/>
              </a:rPr>
              <a:t>, </a:t>
            </a:r>
            <a:r>
              <a:rPr lang="en-GB" sz="1400" dirty="0">
                <a:latin typeface="Calibri"/>
                <a:ea typeface="Calibri"/>
                <a:cs typeface="Calibri"/>
                <a:hlinkClick r:id="rId8">
                  <a:extLst>
                    <a:ext uri="{A12FA001-AC4F-418D-AE19-62706E023703}">
                      <ahyp:hlinkClr xmlns:ahyp="http://schemas.microsoft.com/office/drawing/2018/hyperlinkcolor" val="tx"/>
                    </a:ext>
                  </a:extLst>
                </a:hlinkClick>
              </a:rPr>
              <a:t>http://www.jstor.org/stable/resrep30033. Accessed 4 Dec. 2023</a:t>
            </a:r>
            <a:r>
              <a:rPr lang="en-GB" sz="1400" dirty="0">
                <a:latin typeface="Calibri"/>
                <a:ea typeface="Calibri"/>
                <a:cs typeface="Calibri"/>
              </a:rPr>
              <a:t>.</a:t>
            </a:r>
          </a:p>
          <a:p>
            <a:r>
              <a:rPr lang="en-GB" sz="1400" dirty="0">
                <a:latin typeface="Calibri"/>
                <a:ea typeface="Calibri"/>
                <a:cs typeface="Calibri"/>
              </a:rPr>
              <a:t>Christoph Helbig, Martin Bruckler, Andrea </a:t>
            </a:r>
            <a:r>
              <a:rPr lang="en-GB" sz="1400" err="1">
                <a:latin typeface="Calibri"/>
                <a:ea typeface="Calibri"/>
                <a:cs typeface="Calibri"/>
              </a:rPr>
              <a:t>Thorenz</a:t>
            </a:r>
            <a:r>
              <a:rPr lang="en-GB" sz="1400" dirty="0">
                <a:latin typeface="Calibri"/>
                <a:ea typeface="Calibri"/>
                <a:cs typeface="Calibri"/>
              </a:rPr>
              <a:t>, and Axel Tuma. “</a:t>
            </a:r>
            <a:r>
              <a:rPr lang="en-GB" sz="1400" i="1" dirty="0">
                <a:latin typeface="Calibri"/>
                <a:ea typeface="Calibri"/>
                <a:cs typeface="Calibri"/>
              </a:rPr>
              <a:t>An overview of indicator choice and normalization in raw material supply risk assessments</a:t>
            </a:r>
            <a:r>
              <a:rPr lang="en-GB" sz="1400" dirty="0">
                <a:latin typeface="Calibri"/>
                <a:ea typeface="Calibri"/>
                <a:cs typeface="Calibri"/>
              </a:rPr>
              <a:t>”. In: Resources 10.8 (2021)</a:t>
            </a:r>
          </a:p>
          <a:p>
            <a:r>
              <a:rPr lang="en-GB" sz="1400" dirty="0">
                <a:latin typeface="Calibri"/>
                <a:ea typeface="Calibri"/>
                <a:cs typeface="Calibri"/>
                <a:hlinkClick r:id="rId9">
                  <a:extLst>
                    <a:ext uri="{A12FA001-AC4F-418D-AE19-62706E023703}">
                      <ahyp:hlinkClr xmlns:ahyp="http://schemas.microsoft.com/office/drawing/2018/hyperlinkcolor" val="tx"/>
                    </a:ext>
                  </a:extLst>
                </a:hlinkClick>
              </a:rPr>
              <a:t>Cobalt-Institute-60-yrs-1024x561.png (1024×561) (omlus.com)</a:t>
            </a:r>
            <a:r>
              <a:rPr lang="en-GB" sz="1400" dirty="0">
                <a:latin typeface="Calibri"/>
                <a:ea typeface="Calibri"/>
                <a:cs typeface="Calibri"/>
              </a:rPr>
              <a:t> &amp; </a:t>
            </a:r>
            <a:r>
              <a:rPr lang="en-GB" sz="1400" dirty="0">
                <a:latin typeface="Calibri"/>
                <a:ea typeface="Calibri"/>
                <a:cs typeface="Calibri"/>
                <a:hlinkClick r:id="rId10"/>
              </a:rPr>
              <a:t>Cobalt Life Cycle: From Extraction to Recycling (cobaltinstitute.org)</a:t>
            </a:r>
            <a:endParaRPr lang="en-GB" sz="1400" dirty="0">
              <a:ea typeface="Calibri" panose="020F0502020204030204" pitchFamily="34" charset="0"/>
            </a:endParaRPr>
          </a:p>
          <a:p>
            <a:r>
              <a:rPr lang="en-GB" sz="1400" dirty="0">
                <a:hlinkClick r:id="rId11">
                  <a:extLst>
                    <a:ext uri="{A12FA001-AC4F-418D-AE19-62706E023703}">
                      <ahyp:hlinkClr xmlns:ahyp="http://schemas.microsoft.com/office/drawing/2018/hyperlinkcolor" val="tx"/>
                    </a:ext>
                  </a:extLst>
                </a:hlinkClick>
              </a:rPr>
              <a:t>https://single-market-economy.ec.europa.eu/system/files/2023-03/Study%202023%20CRM%20Assessment.pdf</a:t>
            </a:r>
            <a:endParaRPr lang="en-GB" sz="1400" dirty="0"/>
          </a:p>
          <a:p>
            <a:r>
              <a:rPr lang="en-GB" sz="1400" b="0" i="0" dirty="0">
                <a:effectLst/>
                <a:latin typeface="Calibri"/>
                <a:ea typeface="Calibri"/>
                <a:cs typeface="Calibri"/>
              </a:rPr>
              <a:t>European Commission, Directorate-General for Internal Market, Industry, Entrepreneurship and SMEs, Grohol, M., Veeh, C., </a:t>
            </a:r>
            <a:r>
              <a:rPr lang="en-GB" sz="1400" b="0" i="1" dirty="0">
                <a:effectLst/>
                <a:latin typeface="Calibri"/>
                <a:ea typeface="Calibri"/>
                <a:cs typeface="Calibri"/>
              </a:rPr>
              <a:t>Study on the critical raw materials for the EU 2023 – Final report</a:t>
            </a:r>
            <a:r>
              <a:rPr lang="en-GB" sz="1400" b="0" i="0" dirty="0">
                <a:effectLst/>
                <a:latin typeface="Calibri"/>
                <a:ea typeface="Calibri"/>
                <a:cs typeface="Calibri"/>
              </a:rPr>
              <a:t>, Publications Office of the European </a:t>
            </a:r>
            <a:r>
              <a:rPr lang="en-GB" sz="1400" i="0" dirty="0">
                <a:effectLst/>
                <a:latin typeface="Calibri"/>
                <a:ea typeface="Calibri"/>
                <a:cs typeface="Calibri"/>
              </a:rPr>
              <a:t>Union, 2023, </a:t>
            </a:r>
            <a:r>
              <a:rPr lang="en-GB" sz="1400" i="0" u="none" strike="noStrike" dirty="0">
                <a:effectLst/>
                <a:latin typeface="Calibri"/>
                <a:ea typeface="Calibri"/>
                <a:cs typeface="Calibri"/>
                <a:hlinkClick r:id="rId12">
                  <a:extLst>
                    <a:ext uri="{A12FA001-AC4F-418D-AE19-62706E023703}">
                      <ahyp:hlinkClr xmlns:ahyp="http://schemas.microsoft.com/office/drawing/2018/hyperlinkcolor" val="tx"/>
                    </a:ext>
                  </a:extLst>
                </a:hlinkClick>
              </a:rPr>
              <a:t>https://data.europa.eu/doi/10.2873/725585</a:t>
            </a:r>
            <a:endParaRPr lang="en-GB" sz="1400" i="0" u="none" strike="noStrike" dirty="0">
              <a:effectLst/>
              <a:latin typeface="Calibri"/>
              <a:ea typeface="Calibri"/>
              <a:cs typeface="Calibri"/>
            </a:endParaRPr>
          </a:p>
          <a:p>
            <a:r>
              <a:rPr lang="en-GB" sz="1400" dirty="0">
                <a:solidFill>
                  <a:srgbClr val="C89211"/>
                </a:solidFill>
                <a:hlinkClick r:id="rId13">
                  <a:extLst>
                    <a:ext uri="{A12FA001-AC4F-418D-AE19-62706E023703}">
                      <ahyp:hlinkClr xmlns:ahyp="http://schemas.microsoft.com/office/drawing/2018/hyperlinkcolor" val="tx"/>
                    </a:ext>
                  </a:extLst>
                </a:hlinkClick>
              </a:rPr>
              <a:t>Ansys Education Resources – Teaching Materials</a:t>
            </a:r>
            <a:r>
              <a:rPr lang="en-GB" sz="1400" dirty="0">
                <a:solidFill>
                  <a:srgbClr val="C89211"/>
                </a:solidFill>
              </a:rPr>
              <a:t> </a:t>
            </a:r>
            <a:r>
              <a:rPr lang="en-GB" sz="1400" dirty="0"/>
              <a:t>– education resources for teaching and learning </a:t>
            </a:r>
            <a:endParaRPr lang="en-GB" sz="1400" dirty="0">
              <a:ea typeface="Calibri"/>
              <a:cs typeface="Calibri"/>
            </a:endParaRPr>
          </a:p>
          <a:p>
            <a:r>
              <a:rPr lang="en-GB" sz="1400" dirty="0"/>
              <a:t>Schrijvers et al, A review of methods and data to determine raw material criticality, Resources, Conservation and Recycling, Volume 155, 2020, 104617, ISSN 0921-3449, </a:t>
            </a:r>
            <a:r>
              <a:rPr lang="en-GB" sz="1400" dirty="0">
                <a:hlinkClick r:id="rId14"/>
              </a:rPr>
              <a:t>https://doi.org/10.1016/j.resconrec.2019.104617</a:t>
            </a:r>
            <a:r>
              <a:rPr lang="en-GB" sz="1400" dirty="0"/>
              <a:t>. </a:t>
            </a:r>
            <a:endParaRPr lang="en-GB" sz="1400" dirty="0">
              <a:ea typeface="Calibri"/>
              <a:cs typeface="Calibri"/>
            </a:endParaRPr>
          </a:p>
          <a:p>
            <a:r>
              <a:rPr lang="en-GB" sz="1400" dirty="0">
                <a:latin typeface="Calibri"/>
                <a:ea typeface="Calibri"/>
                <a:cs typeface="Calibri"/>
              </a:rPr>
              <a:t>Quentin </a:t>
            </a:r>
            <a:r>
              <a:rPr lang="en-GB" sz="1400" dirty="0" err="1">
                <a:latin typeface="Calibri"/>
                <a:ea typeface="Calibri"/>
                <a:cs typeface="Calibri"/>
              </a:rPr>
              <a:t>Dehaine</a:t>
            </a:r>
            <a:r>
              <a:rPr lang="en-GB" sz="1400" dirty="0">
                <a:latin typeface="Calibri"/>
                <a:ea typeface="Calibri"/>
                <a:cs typeface="Calibri"/>
              </a:rPr>
              <a:t>, Laurens T. </a:t>
            </a:r>
            <a:r>
              <a:rPr lang="en-GB" sz="1400" dirty="0" err="1">
                <a:latin typeface="Calibri"/>
                <a:ea typeface="Calibri"/>
                <a:cs typeface="Calibri"/>
              </a:rPr>
              <a:t>Tijsseling</a:t>
            </a:r>
            <a:r>
              <a:rPr lang="en-GB" sz="1400" dirty="0">
                <a:latin typeface="Calibri"/>
                <a:ea typeface="Calibri"/>
                <a:cs typeface="Calibri"/>
              </a:rPr>
              <a:t>, Hylke J. Glass, Tuomo Törmänen, Alan R. Butcher, </a:t>
            </a:r>
            <a:r>
              <a:rPr lang="en-GB" sz="1400" dirty="0" err="1">
                <a:latin typeface="Calibri"/>
                <a:ea typeface="Calibri"/>
                <a:cs typeface="Calibri"/>
              </a:rPr>
              <a:t>Geometallurgy</a:t>
            </a:r>
            <a:r>
              <a:rPr lang="en-GB" sz="1400" dirty="0">
                <a:latin typeface="Calibri"/>
                <a:ea typeface="Calibri"/>
                <a:cs typeface="Calibri"/>
              </a:rPr>
              <a:t> of cobalt ores: A review, Minerals Engineering, Volume 160, 2021, 106656, ISSN 0892-6875,https://doi.org/10.1016/j.mineng.2020.106656.</a:t>
            </a:r>
          </a:p>
          <a:p>
            <a:endParaRPr lang="en-GB" sz="1400" dirty="0">
              <a:ea typeface="Calibri" panose="020F0502020204030204" pitchFamily="34" charset="0"/>
            </a:endParaRPr>
          </a:p>
          <a:p>
            <a:endParaRPr lang="en-GB" sz="1400" dirty="0">
              <a:ea typeface="Calibri" panose="020F0502020204030204" pitchFamily="34" charset="0"/>
            </a:endParaRPr>
          </a:p>
          <a:p>
            <a:pPr marL="0" indent="0">
              <a:buNone/>
            </a:pPr>
            <a:endParaRPr lang="en-GB" dirty="0">
              <a:ea typeface="Calibri" panose="020F0502020204030204" pitchFamily="34" charset="0"/>
            </a:endParaRPr>
          </a:p>
          <a:p>
            <a:endParaRPr lang="en-GB" dirty="0">
              <a:ea typeface="Calibri" panose="020F0502020204030204" pitchFamily="34" charset="0"/>
            </a:endParaRPr>
          </a:p>
          <a:p>
            <a:endParaRPr lang="en-GB" dirty="0">
              <a:ea typeface="Calibri" panose="020F0502020204030204" pitchFamily="34" charset="0"/>
            </a:endParaRPr>
          </a:p>
        </p:txBody>
      </p:sp>
    </p:spTree>
    <p:extLst>
      <p:ext uri="{BB962C8B-B14F-4D97-AF65-F5344CB8AC3E}">
        <p14:creationId xmlns:p14="http://schemas.microsoft.com/office/powerpoint/2010/main" val="3493056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24</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53FAA-C653-46DA-9320-B759DD0B7901}"/>
              </a:ext>
            </a:extLst>
          </p:cNvPr>
          <p:cNvSpPr>
            <a:spLocks noGrp="1"/>
          </p:cNvSpPr>
          <p:nvPr>
            <p:ph type="title"/>
          </p:nvPr>
        </p:nvSpPr>
        <p:spPr/>
        <p:txBody>
          <a:bodyPr/>
          <a:lstStyle/>
          <a:p>
            <a:r>
              <a:rPr lang="en-GB" dirty="0"/>
              <a:t>The history of Critical Raw Materials (CRM) </a:t>
            </a:r>
          </a:p>
        </p:txBody>
      </p:sp>
      <p:pic>
        <p:nvPicPr>
          <p:cNvPr id="2050" name="Picture 2" descr="three monoplanes  squadron in World War 2">
            <a:extLst>
              <a:ext uri="{FF2B5EF4-FFF2-40B4-BE49-F238E27FC236}">
                <a16:creationId xmlns:a16="http://schemas.microsoft.com/office/drawing/2014/main" id="{8E9D731B-2220-C205-5EF9-638978BEF9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6068" y="789778"/>
            <a:ext cx="3265962" cy="20842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eople sitting and standing on battle tank">
            <a:extLst>
              <a:ext uri="{FF2B5EF4-FFF2-40B4-BE49-F238E27FC236}">
                <a16:creationId xmlns:a16="http://schemas.microsoft.com/office/drawing/2014/main" id="{564FF7AD-E210-6F2F-E627-667A709A6E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6193" y="3382753"/>
            <a:ext cx="3199648" cy="2131679"/>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7D8D1C2C-E92D-5EE7-D378-DD4592136BAD}"/>
              </a:ext>
            </a:extLst>
          </p:cNvPr>
          <p:cNvGrpSpPr/>
          <p:nvPr/>
        </p:nvGrpSpPr>
        <p:grpSpPr>
          <a:xfrm>
            <a:off x="1159340" y="1085483"/>
            <a:ext cx="4309132" cy="2010073"/>
            <a:chOff x="983432" y="1446476"/>
            <a:chExt cx="3816424" cy="1747294"/>
          </a:xfrm>
        </p:grpSpPr>
        <p:sp>
          <p:nvSpPr>
            <p:cNvPr id="4" name="Rectangle: Rounded Corners 3">
              <a:extLst>
                <a:ext uri="{FF2B5EF4-FFF2-40B4-BE49-F238E27FC236}">
                  <a16:creationId xmlns:a16="http://schemas.microsoft.com/office/drawing/2014/main" id="{2DCD046A-D063-4F09-A90B-E13FC838E76D}"/>
                </a:ext>
              </a:extLst>
            </p:cNvPr>
            <p:cNvSpPr/>
            <p:nvPr/>
          </p:nvSpPr>
          <p:spPr>
            <a:xfrm>
              <a:off x="983432" y="1446476"/>
              <a:ext cx="3816424" cy="174729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0032568E-1860-8612-3812-47C16DAD949D}"/>
                </a:ext>
              </a:extLst>
            </p:cNvPr>
            <p:cNvSpPr txBox="1"/>
            <p:nvPr/>
          </p:nvSpPr>
          <p:spPr>
            <a:xfrm>
              <a:off x="1019436" y="1614250"/>
              <a:ext cx="3744416" cy="1364457"/>
            </a:xfrm>
            <a:prstGeom prst="rect">
              <a:avLst/>
            </a:prstGeom>
            <a:noFill/>
          </p:spPr>
          <p:txBody>
            <a:bodyPr wrap="square" rtlCol="0">
              <a:spAutoFit/>
            </a:bodyPr>
            <a:lstStyle/>
            <a:p>
              <a:pPr marL="171450" indent="-171450">
                <a:buFont typeface="Arial" panose="020B0604020202020204" pitchFamily="34" charset="0"/>
                <a:buChar char="•"/>
              </a:pPr>
              <a:r>
                <a:rPr lang="en-GB" sz="1600"/>
                <a:t>Post WW1 US passed the 1939 </a:t>
              </a:r>
              <a:r>
                <a:rPr lang="en-GB" sz="1600" b="1"/>
                <a:t>Strategic and Critical Raw Materials Stockpiling Act</a:t>
              </a:r>
              <a:r>
                <a:rPr lang="en-GB" sz="1600"/>
                <a:t> </a:t>
              </a:r>
            </a:p>
            <a:p>
              <a:pPr marL="171450" indent="-171450">
                <a:buFont typeface="Arial" panose="020B0604020202020204" pitchFamily="34" charset="0"/>
                <a:buChar char="•"/>
              </a:pPr>
              <a:endParaRPr lang="en-GB" sz="1600"/>
            </a:p>
            <a:p>
              <a:pPr marL="171450" indent="-171450">
                <a:buFont typeface="Arial" panose="020B0604020202020204" pitchFamily="34" charset="0"/>
                <a:buChar char="•"/>
              </a:pPr>
              <a:r>
                <a:rPr lang="en-GB" sz="1600"/>
                <a:t>The Act established strategic materials supply reserves for the US common defence, industrial demands and military commitments. </a:t>
              </a:r>
            </a:p>
          </p:txBody>
        </p:sp>
      </p:grpSp>
      <p:grpSp>
        <p:nvGrpSpPr>
          <p:cNvPr id="11" name="Group 10">
            <a:extLst>
              <a:ext uri="{FF2B5EF4-FFF2-40B4-BE49-F238E27FC236}">
                <a16:creationId xmlns:a16="http://schemas.microsoft.com/office/drawing/2014/main" id="{3CFE0C43-1089-B035-010A-8489B360706D}"/>
              </a:ext>
            </a:extLst>
          </p:cNvPr>
          <p:cNvGrpSpPr/>
          <p:nvPr/>
        </p:nvGrpSpPr>
        <p:grpSpPr>
          <a:xfrm>
            <a:off x="7090816" y="3382753"/>
            <a:ext cx="4491583" cy="2464222"/>
            <a:chOff x="6840287" y="3194127"/>
            <a:chExt cx="4752528" cy="2255073"/>
          </a:xfrm>
        </p:grpSpPr>
        <p:sp>
          <p:nvSpPr>
            <p:cNvPr id="6" name="Rectangle: Rounded Corners 5">
              <a:extLst>
                <a:ext uri="{FF2B5EF4-FFF2-40B4-BE49-F238E27FC236}">
                  <a16:creationId xmlns:a16="http://schemas.microsoft.com/office/drawing/2014/main" id="{AA54A1BA-8EBB-1E31-C9C4-B39E5B0FF23F}"/>
                </a:ext>
              </a:extLst>
            </p:cNvPr>
            <p:cNvSpPr/>
            <p:nvPr/>
          </p:nvSpPr>
          <p:spPr>
            <a:xfrm>
              <a:off x="6840287" y="3194127"/>
              <a:ext cx="4752528" cy="2255073"/>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6F02E0BA-79C3-5271-7CBF-964F86E0237D}"/>
                </a:ext>
              </a:extLst>
            </p:cNvPr>
            <p:cNvSpPr txBox="1"/>
            <p:nvPr/>
          </p:nvSpPr>
          <p:spPr>
            <a:xfrm>
              <a:off x="6920535" y="3374799"/>
              <a:ext cx="4516857" cy="1887084"/>
            </a:xfrm>
            <a:prstGeom prst="rect">
              <a:avLst/>
            </a:prstGeom>
            <a:noFill/>
          </p:spPr>
          <p:txBody>
            <a:bodyPr wrap="square" rtlCol="0">
              <a:spAutoFit/>
            </a:bodyPr>
            <a:lstStyle/>
            <a:p>
              <a:r>
                <a:rPr lang="en-GB" sz="1600"/>
                <a:t>The 1939 Act introduced three key initiatives to controlling Strategic material supplies: </a:t>
              </a:r>
            </a:p>
            <a:p>
              <a:endParaRPr lang="en-GB" sz="1600"/>
            </a:p>
            <a:p>
              <a:pPr marL="171450" indent="-171450">
                <a:buFont typeface="Arial" panose="020B0604020202020204" pitchFamily="34" charset="0"/>
                <a:buChar char="•"/>
              </a:pPr>
              <a:r>
                <a:rPr lang="en-GB" sz="1600" b="1"/>
                <a:t>Determine and develop domestic sources</a:t>
              </a:r>
            </a:p>
            <a:p>
              <a:pPr marL="171450" indent="-171450">
                <a:buFont typeface="Arial" panose="020B0604020202020204" pitchFamily="34" charset="0"/>
                <a:buChar char="•"/>
              </a:pPr>
              <a:endParaRPr lang="en-GB" sz="1600" b="1"/>
            </a:p>
            <a:p>
              <a:pPr marL="171450" indent="-171450">
                <a:buFont typeface="Arial" panose="020B0604020202020204" pitchFamily="34" charset="0"/>
                <a:buChar char="•"/>
              </a:pPr>
              <a:r>
                <a:rPr lang="en-GB" sz="1600" b="1"/>
                <a:t>Devise new methods of recycling and reuse</a:t>
              </a:r>
            </a:p>
            <a:p>
              <a:pPr marL="171450" indent="-171450">
                <a:buFont typeface="Arial" panose="020B0604020202020204" pitchFamily="34" charset="0"/>
                <a:buChar char="•"/>
              </a:pPr>
              <a:endParaRPr lang="en-GB" sz="1600" b="1"/>
            </a:p>
            <a:p>
              <a:pPr marL="171450" indent="-171450">
                <a:buFont typeface="Arial" panose="020B0604020202020204" pitchFamily="34" charset="0"/>
                <a:buChar char="•"/>
              </a:pPr>
              <a:r>
                <a:rPr lang="en-GB" sz="1600" b="1"/>
                <a:t>Develop substitutes for these materials</a:t>
              </a:r>
            </a:p>
          </p:txBody>
        </p:sp>
      </p:grpSp>
      <p:sp>
        <p:nvSpPr>
          <p:cNvPr id="7" name="TextBox 6">
            <a:extLst>
              <a:ext uri="{FF2B5EF4-FFF2-40B4-BE49-F238E27FC236}">
                <a16:creationId xmlns:a16="http://schemas.microsoft.com/office/drawing/2014/main" id="{A737DBB8-E0D5-C2FC-D81E-01CD30FD5346}"/>
              </a:ext>
            </a:extLst>
          </p:cNvPr>
          <p:cNvSpPr txBox="1"/>
          <p:nvPr/>
        </p:nvSpPr>
        <p:spPr>
          <a:xfrm>
            <a:off x="1775520" y="5831880"/>
            <a:ext cx="7537056" cy="338554"/>
          </a:xfrm>
          <a:prstGeom prst="rect">
            <a:avLst/>
          </a:prstGeom>
          <a:noFill/>
        </p:spPr>
        <p:txBody>
          <a:bodyPr wrap="square">
            <a:spAutoFit/>
          </a:bodyPr>
          <a:lstStyle/>
          <a:p>
            <a:r>
              <a:rPr lang="en-GB" sz="1600"/>
              <a:t>Developed using informative materials produced by </a:t>
            </a:r>
            <a:r>
              <a:rPr lang="en-GB" sz="1600" err="1"/>
              <a:t>SusCritMooc</a:t>
            </a:r>
            <a:r>
              <a:rPr lang="en-GB" sz="1600"/>
              <a:t> </a:t>
            </a:r>
            <a:r>
              <a:rPr lang="en-GB" sz="1600">
                <a:hlinkClick r:id="rId5"/>
              </a:rPr>
              <a:t>MOOC | </a:t>
            </a:r>
            <a:r>
              <a:rPr lang="en-GB" sz="1600" err="1">
                <a:hlinkClick r:id="rId5"/>
              </a:rPr>
              <a:t>SuscritMat</a:t>
            </a:r>
            <a:endParaRPr lang="en-GB" sz="1600"/>
          </a:p>
        </p:txBody>
      </p:sp>
    </p:spTree>
    <p:extLst>
      <p:ext uri="{BB962C8B-B14F-4D97-AF65-F5344CB8AC3E}">
        <p14:creationId xmlns:p14="http://schemas.microsoft.com/office/powerpoint/2010/main" val="2102727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92BD-B13D-EB35-0A92-689F757C317E}"/>
              </a:ext>
            </a:extLst>
          </p:cNvPr>
          <p:cNvSpPr>
            <a:spLocks noGrp="1"/>
          </p:cNvSpPr>
          <p:nvPr>
            <p:ph type="title"/>
          </p:nvPr>
        </p:nvSpPr>
        <p:spPr/>
        <p:txBody>
          <a:bodyPr/>
          <a:lstStyle/>
          <a:p>
            <a:r>
              <a:rPr lang="en-GB" dirty="0">
                <a:latin typeface="Calibri"/>
                <a:ea typeface="Calibri"/>
                <a:cs typeface="Calibri"/>
              </a:rPr>
              <a:t>The years post WW2 in view of criticality</a:t>
            </a: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r>
              <a:rPr lang="en-GB" dirty="0">
                <a:latin typeface="Calibri"/>
                <a:ea typeface="Calibri"/>
                <a:cs typeface="Calibri"/>
              </a:rPr>
              <a:t>		</a:t>
            </a:r>
            <a:r>
              <a:rPr lang="en-GB" sz="1600" dirty="0">
                <a:latin typeface="Calibri"/>
                <a:ea typeface="Calibri"/>
                <a:cs typeface="Calibri"/>
              </a:rPr>
              <a:t>Developed using informative materials produced by </a:t>
            </a:r>
            <a:r>
              <a:rPr lang="en-GB" sz="1600" dirty="0" err="1">
                <a:latin typeface="Calibri"/>
                <a:ea typeface="Calibri"/>
                <a:cs typeface="Calibri"/>
              </a:rPr>
              <a:t>SusCritMooc</a:t>
            </a:r>
            <a:r>
              <a:rPr lang="en-GB" sz="1600" dirty="0">
                <a:latin typeface="Calibri"/>
                <a:ea typeface="Calibri"/>
                <a:cs typeface="Calibri"/>
              </a:rPr>
              <a:t> </a:t>
            </a:r>
            <a:r>
              <a:rPr lang="en-GB" sz="1600" dirty="0">
                <a:latin typeface="Calibri"/>
                <a:ea typeface="Calibri"/>
                <a:cs typeface="Calibri"/>
                <a:hlinkClick r:id="rId3"/>
              </a:rPr>
              <a:t>MOOC | SuscritMat</a:t>
            </a:r>
            <a:endParaRPr lang="en-GB" sz="1600" dirty="0">
              <a:latin typeface="Calibri"/>
              <a:ea typeface="Calibri"/>
              <a:cs typeface="Calibri"/>
            </a:endParaRPr>
          </a:p>
        </p:txBody>
      </p:sp>
      <p:grpSp>
        <p:nvGrpSpPr>
          <p:cNvPr id="23" name="Group 22">
            <a:extLst>
              <a:ext uri="{FF2B5EF4-FFF2-40B4-BE49-F238E27FC236}">
                <a16:creationId xmlns:a16="http://schemas.microsoft.com/office/drawing/2014/main" id="{1CA6E803-90D6-4C81-86A4-12B9594EC047}"/>
              </a:ext>
            </a:extLst>
          </p:cNvPr>
          <p:cNvGrpSpPr/>
          <p:nvPr/>
        </p:nvGrpSpPr>
        <p:grpSpPr>
          <a:xfrm>
            <a:off x="109984" y="858536"/>
            <a:ext cx="12105748" cy="4784320"/>
            <a:chOff x="371366" y="1078893"/>
            <a:chExt cx="12105748" cy="4784320"/>
          </a:xfrm>
        </p:grpSpPr>
        <p:cxnSp>
          <p:nvCxnSpPr>
            <p:cNvPr id="5" name="Straight Connector 4">
              <a:extLst>
                <a:ext uri="{FF2B5EF4-FFF2-40B4-BE49-F238E27FC236}">
                  <a16:creationId xmlns:a16="http://schemas.microsoft.com/office/drawing/2014/main" id="{54D5AD3C-D014-9A8D-8EEF-C58BEABD4E74}"/>
                </a:ext>
              </a:extLst>
            </p:cNvPr>
            <p:cNvCxnSpPr>
              <a:cxnSpLocks/>
            </p:cNvCxnSpPr>
            <p:nvPr/>
          </p:nvCxnSpPr>
          <p:spPr>
            <a:xfrm>
              <a:off x="1626036" y="3429000"/>
              <a:ext cx="9387767" cy="0"/>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DE561F4-FEDD-7677-F586-415051ACDBD1}"/>
                </a:ext>
              </a:extLst>
            </p:cNvPr>
            <p:cNvCxnSpPr/>
            <p:nvPr/>
          </p:nvCxnSpPr>
          <p:spPr>
            <a:xfrm>
              <a:off x="1631469" y="3140968"/>
              <a:ext cx="0" cy="57606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FA87D0D-E2E0-E0C0-ADB0-319483C5AB91}"/>
                </a:ext>
              </a:extLst>
            </p:cNvPr>
            <p:cNvCxnSpPr/>
            <p:nvPr/>
          </p:nvCxnSpPr>
          <p:spPr>
            <a:xfrm>
              <a:off x="11029895" y="3140968"/>
              <a:ext cx="0" cy="57606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C04763-E1A4-2A5D-C620-DB4B373B5276}"/>
                </a:ext>
              </a:extLst>
            </p:cNvPr>
            <p:cNvCxnSpPr/>
            <p:nvPr/>
          </p:nvCxnSpPr>
          <p:spPr>
            <a:xfrm>
              <a:off x="2936327" y="3429000"/>
              <a:ext cx="0" cy="57606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90E334D-0322-9951-0C2F-0BE969452DEB}"/>
                </a:ext>
              </a:extLst>
            </p:cNvPr>
            <p:cNvCxnSpPr/>
            <p:nvPr/>
          </p:nvCxnSpPr>
          <p:spPr>
            <a:xfrm>
              <a:off x="4290080" y="2852936"/>
              <a:ext cx="0" cy="57606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6F30B0A-2A95-6960-5CA2-F77E5A1CBD58}"/>
                </a:ext>
              </a:extLst>
            </p:cNvPr>
            <p:cNvCxnSpPr/>
            <p:nvPr/>
          </p:nvCxnSpPr>
          <p:spPr>
            <a:xfrm>
              <a:off x="6096000" y="3429000"/>
              <a:ext cx="0" cy="57606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A1CA04B-642A-9AB6-0526-7DE63A48315E}"/>
                </a:ext>
              </a:extLst>
            </p:cNvPr>
            <p:cNvCxnSpPr/>
            <p:nvPr/>
          </p:nvCxnSpPr>
          <p:spPr>
            <a:xfrm>
              <a:off x="7536160" y="2852936"/>
              <a:ext cx="0" cy="57606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DCFF02A-7558-E22F-359C-44E0D665023C}"/>
                </a:ext>
              </a:extLst>
            </p:cNvPr>
            <p:cNvCxnSpPr/>
            <p:nvPr/>
          </p:nvCxnSpPr>
          <p:spPr>
            <a:xfrm>
              <a:off x="8859942" y="3429000"/>
              <a:ext cx="0" cy="57606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ED0FD07-64F5-86EE-260E-834A7DA6265A}"/>
                </a:ext>
              </a:extLst>
            </p:cNvPr>
            <p:cNvSpPr txBox="1"/>
            <p:nvPr/>
          </p:nvSpPr>
          <p:spPr>
            <a:xfrm>
              <a:off x="371366" y="2797632"/>
              <a:ext cx="1368150" cy="1077218"/>
            </a:xfrm>
            <a:prstGeom prst="rect">
              <a:avLst/>
            </a:prstGeom>
            <a:noFill/>
          </p:spPr>
          <p:txBody>
            <a:bodyPr wrap="square" lIns="91440" tIns="45720" rIns="91440" bIns="45720" rtlCol="0" anchor="t">
              <a:spAutoFit/>
            </a:bodyPr>
            <a:lstStyle/>
            <a:p>
              <a:pPr algn="ctr"/>
              <a:r>
                <a:rPr lang="en-GB" sz="1600" dirty="0"/>
                <a:t>During </a:t>
              </a:r>
              <a:r>
                <a:rPr lang="en-GB" sz="1600" b="1" dirty="0"/>
                <a:t>WW2</a:t>
              </a:r>
            </a:p>
            <a:p>
              <a:pPr algn="ctr"/>
              <a:r>
                <a:rPr lang="en-GB" sz="1600" dirty="0"/>
                <a:t> geopolitical resource management</a:t>
              </a:r>
              <a:endParaRPr lang="en-GB" sz="1600" dirty="0">
                <a:ea typeface="Calibri"/>
                <a:cs typeface="Calibri"/>
              </a:endParaRPr>
            </a:p>
          </p:txBody>
        </p:sp>
        <p:sp>
          <p:nvSpPr>
            <p:cNvPr id="15" name="TextBox 14">
              <a:extLst>
                <a:ext uri="{FF2B5EF4-FFF2-40B4-BE49-F238E27FC236}">
                  <a16:creationId xmlns:a16="http://schemas.microsoft.com/office/drawing/2014/main" id="{796C14CC-BEC2-66DE-FBA2-9D4D4E004E53}"/>
                </a:ext>
              </a:extLst>
            </p:cNvPr>
            <p:cNvSpPr txBox="1"/>
            <p:nvPr/>
          </p:nvSpPr>
          <p:spPr>
            <a:xfrm>
              <a:off x="2275171" y="4056062"/>
              <a:ext cx="1881019" cy="1323439"/>
            </a:xfrm>
            <a:prstGeom prst="rect">
              <a:avLst/>
            </a:prstGeom>
            <a:noFill/>
          </p:spPr>
          <p:txBody>
            <a:bodyPr wrap="square" rtlCol="0">
              <a:spAutoFit/>
            </a:bodyPr>
            <a:lstStyle/>
            <a:p>
              <a:pPr algn="ctr"/>
              <a:r>
                <a:rPr lang="en-GB" sz="1600" b="1" dirty="0"/>
                <a:t>1950s, </a:t>
              </a:r>
              <a:r>
                <a:rPr lang="en-GB" sz="1600" dirty="0"/>
                <a:t>growth limited by resource supply as new technologies need more materials  </a:t>
              </a:r>
            </a:p>
          </p:txBody>
        </p:sp>
        <p:sp>
          <p:nvSpPr>
            <p:cNvPr id="16" name="TextBox 15">
              <a:extLst>
                <a:ext uri="{FF2B5EF4-FFF2-40B4-BE49-F238E27FC236}">
                  <a16:creationId xmlns:a16="http://schemas.microsoft.com/office/drawing/2014/main" id="{373E4473-00B6-5E07-B356-BA0A354F5444}"/>
                </a:ext>
              </a:extLst>
            </p:cNvPr>
            <p:cNvSpPr txBox="1"/>
            <p:nvPr/>
          </p:nvSpPr>
          <p:spPr>
            <a:xfrm>
              <a:off x="3395309" y="1251149"/>
              <a:ext cx="1548171" cy="1323439"/>
            </a:xfrm>
            <a:prstGeom prst="rect">
              <a:avLst/>
            </a:prstGeom>
            <a:noFill/>
          </p:spPr>
          <p:txBody>
            <a:bodyPr wrap="square" rtlCol="0">
              <a:spAutoFit/>
            </a:bodyPr>
            <a:lstStyle/>
            <a:p>
              <a:pPr algn="ctr"/>
              <a:r>
                <a:rPr lang="en-GB" sz="1600" b="1" dirty="0"/>
                <a:t>1960s, </a:t>
              </a:r>
              <a:r>
                <a:rPr lang="en-GB" sz="1600" dirty="0"/>
                <a:t>World economy grows placing strain on resources and environment</a:t>
              </a:r>
              <a:endParaRPr lang="en-GB" sz="1600" b="1" dirty="0"/>
            </a:p>
          </p:txBody>
        </p:sp>
        <p:sp>
          <p:nvSpPr>
            <p:cNvPr id="17" name="TextBox 16">
              <a:extLst>
                <a:ext uri="{FF2B5EF4-FFF2-40B4-BE49-F238E27FC236}">
                  <a16:creationId xmlns:a16="http://schemas.microsoft.com/office/drawing/2014/main" id="{73B548DB-50C2-7017-4BF7-2A4E4DE5A9B8}"/>
                </a:ext>
              </a:extLst>
            </p:cNvPr>
            <p:cNvSpPr txBox="1"/>
            <p:nvPr/>
          </p:nvSpPr>
          <p:spPr>
            <a:xfrm>
              <a:off x="10992128" y="2688126"/>
              <a:ext cx="1484986" cy="2554545"/>
            </a:xfrm>
            <a:prstGeom prst="rect">
              <a:avLst/>
            </a:prstGeom>
            <a:noFill/>
          </p:spPr>
          <p:txBody>
            <a:bodyPr wrap="square" rtlCol="0">
              <a:spAutoFit/>
            </a:bodyPr>
            <a:lstStyle/>
            <a:p>
              <a:pPr algn="ctr"/>
              <a:r>
                <a:rPr lang="en-GB" sz="1600" b="1"/>
                <a:t>Modern age </a:t>
              </a:r>
            </a:p>
            <a:p>
              <a:pPr algn="ctr"/>
              <a:r>
                <a:rPr lang="en-GB" sz="1600" b="1"/>
                <a:t>from ca 2006 </a:t>
              </a:r>
              <a:r>
                <a:rPr lang="en-GB" sz="1600"/>
                <a:t>trade/armed wars with strategies to secure  economic power and strategic autonomy.</a:t>
              </a:r>
            </a:p>
          </p:txBody>
        </p:sp>
        <p:sp>
          <p:nvSpPr>
            <p:cNvPr id="18" name="TextBox 17">
              <a:extLst>
                <a:ext uri="{FF2B5EF4-FFF2-40B4-BE49-F238E27FC236}">
                  <a16:creationId xmlns:a16="http://schemas.microsoft.com/office/drawing/2014/main" id="{9A13BC84-13AF-B5B1-1431-6386829F0A29}"/>
                </a:ext>
              </a:extLst>
            </p:cNvPr>
            <p:cNvSpPr txBox="1"/>
            <p:nvPr/>
          </p:nvSpPr>
          <p:spPr>
            <a:xfrm>
              <a:off x="5155490" y="4047331"/>
              <a:ext cx="1881020" cy="1569660"/>
            </a:xfrm>
            <a:prstGeom prst="rect">
              <a:avLst/>
            </a:prstGeom>
            <a:noFill/>
          </p:spPr>
          <p:txBody>
            <a:bodyPr wrap="square" rtlCol="0">
              <a:spAutoFit/>
            </a:bodyPr>
            <a:lstStyle/>
            <a:p>
              <a:pPr algn="ctr"/>
              <a:r>
                <a:rPr lang="en-GB" sz="1600" b="1"/>
                <a:t>1970s, </a:t>
              </a:r>
              <a:r>
                <a:rPr lang="en-GB" sz="1600"/>
                <a:t>Growing world population, Oil/materials  shortages, the notion of limits to growth. </a:t>
              </a:r>
              <a:endParaRPr lang="en-GB" sz="1600" b="1"/>
            </a:p>
          </p:txBody>
        </p:sp>
        <p:sp>
          <p:nvSpPr>
            <p:cNvPr id="20" name="TextBox 19">
              <a:extLst>
                <a:ext uri="{FF2B5EF4-FFF2-40B4-BE49-F238E27FC236}">
                  <a16:creationId xmlns:a16="http://schemas.microsoft.com/office/drawing/2014/main" id="{E53FBBE7-1604-70F3-DDB9-C62AA3939111}"/>
                </a:ext>
              </a:extLst>
            </p:cNvPr>
            <p:cNvSpPr txBox="1"/>
            <p:nvPr/>
          </p:nvSpPr>
          <p:spPr>
            <a:xfrm>
              <a:off x="8035810" y="4047331"/>
              <a:ext cx="1881020" cy="1815882"/>
            </a:xfrm>
            <a:prstGeom prst="rect">
              <a:avLst/>
            </a:prstGeom>
            <a:noFill/>
          </p:spPr>
          <p:txBody>
            <a:bodyPr wrap="square" rtlCol="0">
              <a:spAutoFit/>
            </a:bodyPr>
            <a:lstStyle/>
            <a:p>
              <a:pPr algn="ctr"/>
              <a:r>
                <a:rPr lang="en-GB" sz="1600" b="1"/>
                <a:t>1980-2000s</a:t>
              </a:r>
            </a:p>
            <a:p>
              <a:pPr algn="ctr"/>
              <a:r>
                <a:rPr lang="en-GB" sz="1600"/>
                <a:t>Technological revolution, climate change &amp; sustainability, a start of resource nationalism </a:t>
              </a:r>
            </a:p>
          </p:txBody>
        </p:sp>
        <p:sp>
          <p:nvSpPr>
            <p:cNvPr id="22" name="TextBox 21">
              <a:extLst>
                <a:ext uri="{FF2B5EF4-FFF2-40B4-BE49-F238E27FC236}">
                  <a16:creationId xmlns:a16="http://schemas.microsoft.com/office/drawing/2014/main" id="{4623192F-974E-A929-A831-94542F1DD88C}"/>
                </a:ext>
              </a:extLst>
            </p:cNvPr>
            <p:cNvSpPr txBox="1"/>
            <p:nvPr/>
          </p:nvSpPr>
          <p:spPr>
            <a:xfrm>
              <a:off x="6462518" y="1078893"/>
              <a:ext cx="1873774" cy="1815882"/>
            </a:xfrm>
            <a:prstGeom prst="rect">
              <a:avLst/>
            </a:prstGeom>
            <a:noFill/>
          </p:spPr>
          <p:txBody>
            <a:bodyPr wrap="square" rtlCol="0">
              <a:spAutoFit/>
            </a:bodyPr>
            <a:lstStyle/>
            <a:p>
              <a:pPr algn="ctr"/>
              <a:r>
                <a:rPr lang="en-GB" sz="1600" b="1"/>
                <a:t>1975-1980, </a:t>
              </a:r>
              <a:r>
                <a:rPr lang="en-GB" sz="1600"/>
                <a:t>Guidance released on managing resource supplies and CRMs but not looking at a wide range of materials.</a:t>
              </a:r>
              <a:endParaRPr lang="en-GB" sz="1600" b="1"/>
            </a:p>
          </p:txBody>
        </p:sp>
      </p:grpSp>
      <p:cxnSp>
        <p:nvCxnSpPr>
          <p:cNvPr id="4" name="Straight Connector 3">
            <a:extLst>
              <a:ext uri="{FF2B5EF4-FFF2-40B4-BE49-F238E27FC236}">
                <a16:creationId xmlns:a16="http://schemas.microsoft.com/office/drawing/2014/main" id="{F898CCDB-F5F3-C52D-6E9E-DE8F091DFBF8}"/>
              </a:ext>
            </a:extLst>
          </p:cNvPr>
          <p:cNvCxnSpPr/>
          <p:nvPr/>
        </p:nvCxnSpPr>
        <p:spPr>
          <a:xfrm>
            <a:off x="9800516" y="2662930"/>
            <a:ext cx="0" cy="57606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D0C9DA5-D560-111E-C531-FEDFF0478A03}"/>
              </a:ext>
            </a:extLst>
          </p:cNvPr>
          <p:cNvSpPr txBox="1"/>
          <p:nvPr/>
        </p:nvSpPr>
        <p:spPr>
          <a:xfrm>
            <a:off x="9355933" y="998170"/>
            <a:ext cx="1650597" cy="1569660"/>
          </a:xfrm>
          <a:prstGeom prst="rect">
            <a:avLst/>
          </a:prstGeom>
          <a:noFill/>
        </p:spPr>
        <p:txBody>
          <a:bodyPr wrap="square">
            <a:spAutoFit/>
          </a:bodyPr>
          <a:lstStyle/>
          <a:p>
            <a:r>
              <a:rPr lang="en-GB" sz="1600" b="1"/>
              <a:t>btw ca. 2005 and 2015 </a:t>
            </a:r>
            <a:r>
              <a:rPr lang="en-GB" sz="1600"/>
              <a:t>an emergence of criticality  assessment methodologies. </a:t>
            </a:r>
            <a:endParaRPr lang="en-GB"/>
          </a:p>
        </p:txBody>
      </p:sp>
    </p:spTree>
    <p:extLst>
      <p:ext uri="{BB962C8B-B14F-4D97-AF65-F5344CB8AC3E}">
        <p14:creationId xmlns:p14="http://schemas.microsoft.com/office/powerpoint/2010/main" val="565924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BBA67C94-78DF-F244-FBB7-1738494A2731}"/>
              </a:ext>
            </a:extLst>
          </p:cNvPr>
          <p:cNvSpPr/>
          <p:nvPr/>
        </p:nvSpPr>
        <p:spPr>
          <a:xfrm>
            <a:off x="2867593" y="4608479"/>
            <a:ext cx="6692630" cy="1103892"/>
          </a:xfrm>
          <a:prstGeom prst="roundRect">
            <a:avLst/>
          </a:prstGeom>
          <a:ln w="19050">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6541B7B0-55F6-F187-33CC-CC22565DA7D9}"/>
              </a:ext>
            </a:extLst>
          </p:cNvPr>
          <p:cNvSpPr>
            <a:spLocks noGrp="1"/>
          </p:cNvSpPr>
          <p:nvPr>
            <p:ph type="title"/>
          </p:nvPr>
        </p:nvSpPr>
        <p:spPr/>
        <p:txBody>
          <a:bodyPr/>
          <a:lstStyle/>
          <a:p>
            <a:r>
              <a:rPr lang="en-GB"/>
              <a:t>Challenges to today’s society </a:t>
            </a:r>
          </a:p>
        </p:txBody>
      </p:sp>
      <p:grpSp>
        <p:nvGrpSpPr>
          <p:cNvPr id="4" name="Group 3">
            <a:extLst>
              <a:ext uri="{FF2B5EF4-FFF2-40B4-BE49-F238E27FC236}">
                <a16:creationId xmlns:a16="http://schemas.microsoft.com/office/drawing/2014/main" id="{6BA1AE87-F22A-51D6-38E7-92CFE95E1907}"/>
              </a:ext>
            </a:extLst>
          </p:cNvPr>
          <p:cNvGrpSpPr/>
          <p:nvPr/>
        </p:nvGrpSpPr>
        <p:grpSpPr>
          <a:xfrm>
            <a:off x="1775517" y="1631932"/>
            <a:ext cx="2952331" cy="2472006"/>
            <a:chOff x="1055440" y="1600505"/>
            <a:chExt cx="2214773" cy="1928924"/>
          </a:xfrm>
        </p:grpSpPr>
        <p:grpSp>
          <p:nvGrpSpPr>
            <p:cNvPr id="5" name="Group 4">
              <a:extLst>
                <a:ext uri="{FF2B5EF4-FFF2-40B4-BE49-F238E27FC236}">
                  <a16:creationId xmlns:a16="http://schemas.microsoft.com/office/drawing/2014/main" id="{FB4E2DFA-491C-8AFD-10D6-668816059BAE}"/>
                </a:ext>
              </a:extLst>
            </p:cNvPr>
            <p:cNvGrpSpPr/>
            <p:nvPr/>
          </p:nvGrpSpPr>
          <p:grpSpPr>
            <a:xfrm>
              <a:off x="1055440" y="1600505"/>
              <a:ext cx="2160236" cy="1743396"/>
              <a:chOff x="1055440" y="1600505"/>
              <a:chExt cx="2160236" cy="1743396"/>
            </a:xfrm>
          </p:grpSpPr>
          <p:grpSp>
            <p:nvGrpSpPr>
              <p:cNvPr id="9" name="Group 8">
                <a:extLst>
                  <a:ext uri="{FF2B5EF4-FFF2-40B4-BE49-F238E27FC236}">
                    <a16:creationId xmlns:a16="http://schemas.microsoft.com/office/drawing/2014/main" id="{CA564D7D-85B0-297A-C4E3-A28D1735AE6E}"/>
                  </a:ext>
                </a:extLst>
              </p:cNvPr>
              <p:cNvGrpSpPr/>
              <p:nvPr/>
            </p:nvGrpSpPr>
            <p:grpSpPr>
              <a:xfrm>
                <a:off x="1127448" y="1988840"/>
                <a:ext cx="2016224" cy="1355061"/>
                <a:chOff x="1127448" y="1988840"/>
                <a:chExt cx="2016224" cy="1355061"/>
              </a:xfrm>
            </p:grpSpPr>
            <p:grpSp>
              <p:nvGrpSpPr>
                <p:cNvPr id="13" name="Group 12">
                  <a:extLst>
                    <a:ext uri="{FF2B5EF4-FFF2-40B4-BE49-F238E27FC236}">
                      <a16:creationId xmlns:a16="http://schemas.microsoft.com/office/drawing/2014/main" id="{CDC567E4-6294-A9A0-8A5E-AC34531DE481}"/>
                    </a:ext>
                  </a:extLst>
                </p:cNvPr>
                <p:cNvGrpSpPr/>
                <p:nvPr/>
              </p:nvGrpSpPr>
              <p:grpSpPr>
                <a:xfrm>
                  <a:off x="1127448" y="1988840"/>
                  <a:ext cx="2016224" cy="1355061"/>
                  <a:chOff x="1127448" y="1988840"/>
                  <a:chExt cx="2016224" cy="1355061"/>
                </a:xfrm>
              </p:grpSpPr>
              <p:sp>
                <p:nvSpPr>
                  <p:cNvPr id="17" name="Flowchart: Connector 16">
                    <a:extLst>
                      <a:ext uri="{FF2B5EF4-FFF2-40B4-BE49-F238E27FC236}">
                        <a16:creationId xmlns:a16="http://schemas.microsoft.com/office/drawing/2014/main" id="{1D3D5F50-D4E5-B3A6-D2FD-CF1E5E46593D}"/>
                      </a:ext>
                    </a:extLst>
                  </p:cNvPr>
                  <p:cNvSpPr/>
                  <p:nvPr/>
                </p:nvSpPr>
                <p:spPr>
                  <a:xfrm>
                    <a:off x="1127448" y="2788100"/>
                    <a:ext cx="576064" cy="555801"/>
                  </a:xfrm>
                  <a:prstGeom prst="flowChartConnector">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8" name="Flowchart: Connector 17">
                    <a:extLst>
                      <a:ext uri="{FF2B5EF4-FFF2-40B4-BE49-F238E27FC236}">
                        <a16:creationId xmlns:a16="http://schemas.microsoft.com/office/drawing/2014/main" id="{2AFBE54F-DA19-3176-15F5-528336E02706}"/>
                      </a:ext>
                    </a:extLst>
                  </p:cNvPr>
                  <p:cNvSpPr/>
                  <p:nvPr/>
                </p:nvSpPr>
                <p:spPr>
                  <a:xfrm>
                    <a:off x="2567608" y="2788100"/>
                    <a:ext cx="576064" cy="555801"/>
                  </a:xfrm>
                  <a:prstGeom prst="flowChartConnector">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9" name="Flowchart: Connector 18">
                    <a:extLst>
                      <a:ext uri="{FF2B5EF4-FFF2-40B4-BE49-F238E27FC236}">
                        <a16:creationId xmlns:a16="http://schemas.microsoft.com/office/drawing/2014/main" id="{F0E30864-E803-C0BD-E855-812D2EC2DB00}"/>
                      </a:ext>
                    </a:extLst>
                  </p:cNvPr>
                  <p:cNvSpPr/>
                  <p:nvPr/>
                </p:nvSpPr>
                <p:spPr>
                  <a:xfrm>
                    <a:off x="1847528" y="2788100"/>
                    <a:ext cx="576064" cy="555801"/>
                  </a:xfrm>
                  <a:prstGeom prst="flowChartConnector">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0" name="Straight Connector 19">
                    <a:extLst>
                      <a:ext uri="{FF2B5EF4-FFF2-40B4-BE49-F238E27FC236}">
                        <a16:creationId xmlns:a16="http://schemas.microsoft.com/office/drawing/2014/main" id="{2679979F-C460-9F37-89DA-CD85AFC3DD48}"/>
                      </a:ext>
                    </a:extLst>
                  </p:cNvPr>
                  <p:cNvCxnSpPr>
                    <a:cxnSpLocks/>
                  </p:cNvCxnSpPr>
                  <p:nvPr/>
                </p:nvCxnSpPr>
                <p:spPr>
                  <a:xfrm>
                    <a:off x="1415480" y="2564904"/>
                    <a:ext cx="1440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5896C4-4FFD-982C-8705-01F761AD59B5}"/>
                      </a:ext>
                    </a:extLst>
                  </p:cNvPr>
                  <p:cNvCxnSpPr/>
                  <p:nvPr/>
                </p:nvCxnSpPr>
                <p:spPr>
                  <a:xfrm flipV="1">
                    <a:off x="2135560" y="1988840"/>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468FBAE-B6C2-DC09-C7C2-9DB27F73E53D}"/>
                      </a:ext>
                    </a:extLst>
                  </p:cNvPr>
                  <p:cNvCxnSpPr/>
                  <p:nvPr/>
                </p:nvCxnSpPr>
                <p:spPr>
                  <a:xfrm>
                    <a:off x="2855640" y="2564904"/>
                    <a:ext cx="0"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40DC657-BD86-3E93-DB19-95C15EB19D4B}"/>
                      </a:ext>
                    </a:extLst>
                  </p:cNvPr>
                  <p:cNvCxnSpPr/>
                  <p:nvPr/>
                </p:nvCxnSpPr>
                <p:spPr>
                  <a:xfrm>
                    <a:off x="1415480" y="2564904"/>
                    <a:ext cx="0"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8435EDB-8FF4-2B9F-4292-E825B7EC7B6B}"/>
                      </a:ext>
                    </a:extLst>
                  </p:cNvPr>
                  <p:cNvCxnSpPr>
                    <a:cxnSpLocks/>
                  </p:cNvCxnSpPr>
                  <p:nvPr/>
                </p:nvCxnSpPr>
                <p:spPr>
                  <a:xfrm>
                    <a:off x="2135560" y="2564904"/>
                    <a:ext cx="0"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14" name="Graphic 13" descr="Money outline">
                  <a:extLst>
                    <a:ext uri="{FF2B5EF4-FFF2-40B4-BE49-F238E27FC236}">
                      <a16:creationId xmlns:a16="http://schemas.microsoft.com/office/drawing/2014/main" id="{52BF1F3F-1152-10B0-D96D-D607853258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7951" y="2811892"/>
                  <a:ext cx="455218" cy="455218"/>
                </a:xfrm>
                <a:prstGeom prst="rect">
                  <a:avLst/>
                </a:prstGeom>
              </p:spPr>
            </p:pic>
            <p:pic>
              <p:nvPicPr>
                <p:cNvPr id="15" name="Graphic 14" descr="Social network outline">
                  <a:extLst>
                    <a:ext uri="{FF2B5EF4-FFF2-40B4-BE49-F238E27FC236}">
                      <a16:creationId xmlns:a16="http://schemas.microsoft.com/office/drawing/2014/main" id="{7A238014-5684-2461-E90A-11E3D5F38E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3452" y="2800667"/>
                  <a:ext cx="504055" cy="504055"/>
                </a:xfrm>
                <a:prstGeom prst="rect">
                  <a:avLst/>
                </a:prstGeom>
              </p:spPr>
            </p:pic>
            <p:pic>
              <p:nvPicPr>
                <p:cNvPr id="16" name="Graphic 15" descr="Plant outline">
                  <a:extLst>
                    <a:ext uri="{FF2B5EF4-FFF2-40B4-BE49-F238E27FC236}">
                      <a16:creationId xmlns:a16="http://schemas.microsoft.com/office/drawing/2014/main" id="{65709348-6B63-7DC4-3C7D-9D1CAB7DFDA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24120" y="2811892"/>
                  <a:ext cx="463039" cy="463039"/>
                </a:xfrm>
                <a:prstGeom prst="rect">
                  <a:avLst/>
                </a:prstGeom>
              </p:spPr>
            </p:pic>
          </p:grpSp>
          <p:grpSp>
            <p:nvGrpSpPr>
              <p:cNvPr id="10" name="Group 9">
                <a:extLst>
                  <a:ext uri="{FF2B5EF4-FFF2-40B4-BE49-F238E27FC236}">
                    <a16:creationId xmlns:a16="http://schemas.microsoft.com/office/drawing/2014/main" id="{1B002F0F-57E5-858B-A14D-CC709692C15B}"/>
                  </a:ext>
                </a:extLst>
              </p:cNvPr>
              <p:cNvGrpSpPr/>
              <p:nvPr/>
            </p:nvGrpSpPr>
            <p:grpSpPr>
              <a:xfrm>
                <a:off x="1055440" y="1600505"/>
                <a:ext cx="2160236" cy="402596"/>
                <a:chOff x="1055438" y="1531531"/>
                <a:chExt cx="2160236" cy="402596"/>
              </a:xfrm>
            </p:grpSpPr>
            <p:sp>
              <p:nvSpPr>
                <p:cNvPr id="11" name="Rectangle: Rounded Corners 10">
                  <a:extLst>
                    <a:ext uri="{FF2B5EF4-FFF2-40B4-BE49-F238E27FC236}">
                      <a16:creationId xmlns:a16="http://schemas.microsoft.com/office/drawing/2014/main" id="{44B51CD5-2FDC-03E7-8FF5-29984513A645}"/>
                    </a:ext>
                  </a:extLst>
                </p:cNvPr>
                <p:cNvSpPr/>
                <p:nvPr/>
              </p:nvSpPr>
              <p:spPr>
                <a:xfrm>
                  <a:off x="1271464" y="1531531"/>
                  <a:ext cx="1728189" cy="38833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 name="TextBox 11">
                  <a:extLst>
                    <a:ext uri="{FF2B5EF4-FFF2-40B4-BE49-F238E27FC236}">
                      <a16:creationId xmlns:a16="http://schemas.microsoft.com/office/drawing/2014/main" id="{037D1E94-F3A6-BBF1-CE4E-8EA83E6E8AEB}"/>
                    </a:ext>
                  </a:extLst>
                </p:cNvPr>
                <p:cNvSpPr txBox="1"/>
                <p:nvPr/>
              </p:nvSpPr>
              <p:spPr>
                <a:xfrm>
                  <a:off x="1055438" y="1595573"/>
                  <a:ext cx="2160236" cy="338554"/>
                </a:xfrm>
                <a:prstGeom prst="rect">
                  <a:avLst/>
                </a:prstGeom>
                <a:noFill/>
              </p:spPr>
              <p:txBody>
                <a:bodyPr wrap="square" rtlCol="0">
                  <a:spAutoFit/>
                </a:bodyPr>
                <a:lstStyle/>
                <a:p>
                  <a:pPr algn="ctr"/>
                  <a:r>
                    <a:rPr lang="en-GB" sz="1600" b="1"/>
                    <a:t>Tripple-bottom-line</a:t>
                  </a:r>
                </a:p>
              </p:txBody>
            </p:sp>
          </p:grpSp>
        </p:grpSp>
        <p:sp>
          <p:nvSpPr>
            <p:cNvPr id="6" name="TextBox 5">
              <a:extLst>
                <a:ext uri="{FF2B5EF4-FFF2-40B4-BE49-F238E27FC236}">
                  <a16:creationId xmlns:a16="http://schemas.microsoft.com/office/drawing/2014/main" id="{9E01FB64-8EAF-5C90-FDC1-2A2F42BC39B5}"/>
                </a:ext>
              </a:extLst>
            </p:cNvPr>
            <p:cNvSpPr txBox="1"/>
            <p:nvPr/>
          </p:nvSpPr>
          <p:spPr>
            <a:xfrm>
              <a:off x="1200456" y="3316262"/>
              <a:ext cx="438057" cy="213167"/>
            </a:xfrm>
            <a:prstGeom prst="rect">
              <a:avLst/>
            </a:prstGeom>
            <a:noFill/>
          </p:spPr>
          <p:txBody>
            <a:bodyPr wrap="square" rtlCol="0">
              <a:spAutoFit/>
            </a:bodyPr>
            <a:lstStyle/>
            <a:p>
              <a:r>
                <a:rPr lang="en-GB" sz="1100" b="1"/>
                <a:t>Social</a:t>
              </a:r>
              <a:r>
                <a:rPr lang="en-GB" sz="1100"/>
                <a:t> </a:t>
              </a:r>
            </a:p>
          </p:txBody>
        </p:sp>
        <p:sp>
          <p:nvSpPr>
            <p:cNvPr id="7" name="TextBox 6">
              <a:extLst>
                <a:ext uri="{FF2B5EF4-FFF2-40B4-BE49-F238E27FC236}">
                  <a16:creationId xmlns:a16="http://schemas.microsoft.com/office/drawing/2014/main" id="{8A225D40-BA99-A351-C475-A7DD5B953B59}"/>
                </a:ext>
              </a:extLst>
            </p:cNvPr>
            <p:cNvSpPr txBox="1"/>
            <p:nvPr/>
          </p:nvSpPr>
          <p:spPr>
            <a:xfrm>
              <a:off x="1764361" y="3319599"/>
              <a:ext cx="742397" cy="204136"/>
            </a:xfrm>
            <a:prstGeom prst="rect">
              <a:avLst/>
            </a:prstGeom>
            <a:noFill/>
          </p:spPr>
          <p:txBody>
            <a:bodyPr wrap="square" rtlCol="0">
              <a:spAutoFit/>
            </a:bodyPr>
            <a:lstStyle/>
            <a:p>
              <a:pPr algn="ctr"/>
              <a:r>
                <a:rPr lang="en-GB" sz="1100" b="1"/>
                <a:t>Economy</a:t>
              </a:r>
              <a:r>
                <a:rPr lang="en-GB" sz="1100"/>
                <a:t> </a:t>
              </a:r>
            </a:p>
          </p:txBody>
        </p:sp>
        <p:sp>
          <p:nvSpPr>
            <p:cNvPr id="8" name="TextBox 7">
              <a:extLst>
                <a:ext uri="{FF2B5EF4-FFF2-40B4-BE49-F238E27FC236}">
                  <a16:creationId xmlns:a16="http://schemas.microsoft.com/office/drawing/2014/main" id="{18F010B8-B7DF-13BF-E129-C1F37729A34E}"/>
                </a:ext>
              </a:extLst>
            </p:cNvPr>
            <p:cNvSpPr txBox="1"/>
            <p:nvPr/>
          </p:nvSpPr>
          <p:spPr>
            <a:xfrm>
              <a:off x="2466966" y="3316262"/>
              <a:ext cx="803247" cy="204136"/>
            </a:xfrm>
            <a:prstGeom prst="rect">
              <a:avLst/>
            </a:prstGeom>
            <a:noFill/>
          </p:spPr>
          <p:txBody>
            <a:bodyPr wrap="square" rtlCol="0">
              <a:spAutoFit/>
            </a:bodyPr>
            <a:lstStyle/>
            <a:p>
              <a:pPr algn="ctr"/>
              <a:r>
                <a:rPr lang="en-GB" sz="1100" b="1"/>
                <a:t>Environment </a:t>
              </a:r>
              <a:r>
                <a:rPr lang="en-GB" sz="1100"/>
                <a:t> </a:t>
              </a:r>
            </a:p>
          </p:txBody>
        </p:sp>
      </p:grpSp>
      <p:pic>
        <p:nvPicPr>
          <p:cNvPr id="2050" name="Picture 2" descr="Sustainable Development Goals launch in 2016">
            <a:extLst>
              <a:ext uri="{FF2B5EF4-FFF2-40B4-BE49-F238E27FC236}">
                <a16:creationId xmlns:a16="http://schemas.microsoft.com/office/drawing/2014/main" id="{AFC071E6-C7C8-115F-EFEF-2C94A6381E7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7039" y="1813969"/>
            <a:ext cx="3466623" cy="214759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A723CD68-C681-6CD1-4869-3B20ACBB50C7}"/>
              </a:ext>
            </a:extLst>
          </p:cNvPr>
          <p:cNvSpPr txBox="1"/>
          <p:nvPr/>
        </p:nvSpPr>
        <p:spPr>
          <a:xfrm>
            <a:off x="1206390" y="965336"/>
            <a:ext cx="5007518" cy="338554"/>
          </a:xfrm>
          <a:prstGeom prst="rect">
            <a:avLst/>
          </a:prstGeom>
          <a:noFill/>
        </p:spPr>
        <p:txBody>
          <a:bodyPr wrap="square" rtlCol="0">
            <a:spAutoFit/>
          </a:bodyPr>
          <a:lstStyle/>
          <a:p>
            <a:r>
              <a:rPr lang="en-GB" sz="1600" b="1"/>
              <a:t>Sustainability Framework in industrial context </a:t>
            </a:r>
          </a:p>
        </p:txBody>
      </p:sp>
      <p:sp>
        <p:nvSpPr>
          <p:cNvPr id="28" name="Arrow: Right 27">
            <a:extLst>
              <a:ext uri="{FF2B5EF4-FFF2-40B4-BE49-F238E27FC236}">
                <a16:creationId xmlns:a16="http://schemas.microsoft.com/office/drawing/2014/main" id="{09F2F4BA-01FA-6E53-A6B6-C3F76D11F4EF}"/>
              </a:ext>
            </a:extLst>
          </p:cNvPr>
          <p:cNvSpPr/>
          <p:nvPr/>
        </p:nvSpPr>
        <p:spPr>
          <a:xfrm>
            <a:off x="5509258" y="2867854"/>
            <a:ext cx="786429" cy="494013"/>
          </a:xfrm>
          <a:prstGeom prst="rightArrow">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59E683F1-F4D1-5489-435A-77582721E80C}"/>
              </a:ext>
            </a:extLst>
          </p:cNvPr>
          <p:cNvSpPr txBox="1"/>
          <p:nvPr/>
        </p:nvSpPr>
        <p:spPr>
          <a:xfrm>
            <a:off x="7933688" y="1008108"/>
            <a:ext cx="2320654" cy="338554"/>
          </a:xfrm>
          <a:prstGeom prst="rect">
            <a:avLst/>
          </a:prstGeom>
          <a:noFill/>
        </p:spPr>
        <p:txBody>
          <a:bodyPr wrap="square" rtlCol="0">
            <a:spAutoFit/>
          </a:bodyPr>
          <a:lstStyle/>
          <a:p>
            <a:r>
              <a:rPr lang="en-GB" sz="1600" b="1"/>
              <a:t>UN: the way forward</a:t>
            </a:r>
          </a:p>
        </p:txBody>
      </p:sp>
      <p:sp>
        <p:nvSpPr>
          <p:cNvPr id="27" name="TextBox 26">
            <a:extLst>
              <a:ext uri="{FF2B5EF4-FFF2-40B4-BE49-F238E27FC236}">
                <a16:creationId xmlns:a16="http://schemas.microsoft.com/office/drawing/2014/main" id="{36F0697D-388B-BA0B-FAEF-7EA02F7E7D65}"/>
              </a:ext>
            </a:extLst>
          </p:cNvPr>
          <p:cNvSpPr txBox="1"/>
          <p:nvPr/>
        </p:nvSpPr>
        <p:spPr>
          <a:xfrm>
            <a:off x="3215333" y="4789041"/>
            <a:ext cx="7953983" cy="923330"/>
          </a:xfrm>
          <a:prstGeom prst="rect">
            <a:avLst/>
          </a:prstGeom>
          <a:noFill/>
        </p:spPr>
        <p:txBody>
          <a:bodyPr wrap="square">
            <a:spAutoFit/>
          </a:bodyPr>
          <a:lstStyle/>
          <a:p>
            <a:r>
              <a:rPr lang="en-GB"/>
              <a:t>Yet, we must ask </a:t>
            </a:r>
            <a:r>
              <a:rPr lang="en-GB" b="1"/>
              <a:t>how</a:t>
            </a:r>
            <a:r>
              <a:rPr lang="en-GB"/>
              <a:t> are these goals achieved? </a:t>
            </a:r>
          </a:p>
          <a:p>
            <a:r>
              <a:rPr lang="en-GB"/>
              <a:t>In part, each goal can be achieved via technological solution. </a:t>
            </a:r>
          </a:p>
          <a:p>
            <a:endParaRPr lang="en-GB"/>
          </a:p>
        </p:txBody>
      </p:sp>
    </p:spTree>
    <p:extLst>
      <p:ext uri="{BB962C8B-B14F-4D97-AF65-F5344CB8AC3E}">
        <p14:creationId xmlns:p14="http://schemas.microsoft.com/office/powerpoint/2010/main" val="2145364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2EE7E-5AA3-0996-48D1-4077382BDA45}"/>
              </a:ext>
            </a:extLst>
          </p:cNvPr>
          <p:cNvSpPr>
            <a:spLocks noGrp="1"/>
          </p:cNvSpPr>
          <p:nvPr>
            <p:ph type="title"/>
          </p:nvPr>
        </p:nvSpPr>
        <p:spPr/>
        <p:txBody>
          <a:bodyPr/>
          <a:lstStyle/>
          <a:p>
            <a:r>
              <a:rPr lang="en-GB"/>
              <a:t>Material flows in strategic technology</a:t>
            </a:r>
          </a:p>
        </p:txBody>
      </p:sp>
      <p:pic>
        <p:nvPicPr>
          <p:cNvPr id="5" name="Picture 4" descr="A diagram of different types of energy&#10;&#10;Description automatically generated">
            <a:extLst>
              <a:ext uri="{FF2B5EF4-FFF2-40B4-BE49-F238E27FC236}">
                <a16:creationId xmlns:a16="http://schemas.microsoft.com/office/drawing/2014/main" id="{E677E026-E9CB-AED0-45D1-C0E2D1EC8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9882" y="1394352"/>
            <a:ext cx="5332434" cy="3031392"/>
          </a:xfrm>
          <a:prstGeom prst="rect">
            <a:avLst/>
          </a:prstGeom>
        </p:spPr>
      </p:pic>
      <p:sp>
        <p:nvSpPr>
          <p:cNvPr id="6" name="TextBox 5">
            <a:extLst>
              <a:ext uri="{FF2B5EF4-FFF2-40B4-BE49-F238E27FC236}">
                <a16:creationId xmlns:a16="http://schemas.microsoft.com/office/drawing/2014/main" id="{A4E40B14-DDBE-2E2A-F705-D9BD517EE045}"/>
              </a:ext>
            </a:extLst>
          </p:cNvPr>
          <p:cNvSpPr txBox="1"/>
          <p:nvPr/>
        </p:nvSpPr>
        <p:spPr>
          <a:xfrm>
            <a:off x="6888088" y="4425744"/>
            <a:ext cx="4464496" cy="430887"/>
          </a:xfrm>
          <a:prstGeom prst="rect">
            <a:avLst/>
          </a:prstGeom>
          <a:noFill/>
        </p:spPr>
        <p:txBody>
          <a:bodyPr wrap="square" rtlCol="0">
            <a:spAutoFit/>
          </a:bodyPr>
          <a:lstStyle/>
          <a:p>
            <a:pPr algn="ctr"/>
            <a:r>
              <a:rPr lang="en-GB" sz="1100"/>
              <a:t>Fig 1 European Commission, Critical materials for strategic technologies and sectors in the EU – a foresight study 2020</a:t>
            </a:r>
          </a:p>
        </p:txBody>
      </p:sp>
      <p:sp>
        <p:nvSpPr>
          <p:cNvPr id="7" name="Rectangle: Rounded Corners 6">
            <a:extLst>
              <a:ext uri="{FF2B5EF4-FFF2-40B4-BE49-F238E27FC236}">
                <a16:creationId xmlns:a16="http://schemas.microsoft.com/office/drawing/2014/main" id="{BE5EC446-1E21-018B-8547-755D4C79218A}"/>
              </a:ext>
            </a:extLst>
          </p:cNvPr>
          <p:cNvSpPr/>
          <p:nvPr/>
        </p:nvSpPr>
        <p:spPr>
          <a:xfrm>
            <a:off x="1132282" y="908720"/>
            <a:ext cx="3960441" cy="1207120"/>
          </a:xfrm>
          <a:prstGeom prst="roundRect">
            <a:avLst/>
          </a:prstGeom>
          <a:ln w="19050">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8D7A0E3A-67C4-52DE-11CF-BC023BF51F4E}"/>
              </a:ext>
            </a:extLst>
          </p:cNvPr>
          <p:cNvSpPr txBox="1"/>
          <p:nvPr/>
        </p:nvSpPr>
        <p:spPr>
          <a:xfrm>
            <a:off x="1078002" y="973671"/>
            <a:ext cx="4067016" cy="1077218"/>
          </a:xfrm>
          <a:prstGeom prst="rect">
            <a:avLst/>
          </a:prstGeom>
          <a:noFill/>
        </p:spPr>
        <p:txBody>
          <a:bodyPr wrap="square" rtlCol="0">
            <a:spAutoFit/>
          </a:bodyPr>
          <a:lstStyle/>
          <a:p>
            <a:pPr algn="ctr"/>
            <a:r>
              <a:rPr lang="en-GB" sz="1600" dirty="0"/>
              <a:t>There are now many materials that are key to the deployment of technology that will help to solve these problems. These are often referred to as </a:t>
            </a:r>
            <a:r>
              <a:rPr lang="en-GB" sz="1600" b="1" dirty="0"/>
              <a:t>technology materials</a:t>
            </a:r>
            <a:r>
              <a:rPr lang="en-GB" sz="1600" dirty="0"/>
              <a:t>.</a:t>
            </a:r>
          </a:p>
        </p:txBody>
      </p:sp>
      <p:sp>
        <p:nvSpPr>
          <p:cNvPr id="9" name="Rectangle: Rounded Corners 8">
            <a:extLst>
              <a:ext uri="{FF2B5EF4-FFF2-40B4-BE49-F238E27FC236}">
                <a16:creationId xmlns:a16="http://schemas.microsoft.com/office/drawing/2014/main" id="{69E5101B-5D2D-09F2-F380-C9DC08904215}"/>
              </a:ext>
            </a:extLst>
          </p:cNvPr>
          <p:cNvSpPr/>
          <p:nvPr/>
        </p:nvSpPr>
        <p:spPr>
          <a:xfrm>
            <a:off x="1119068" y="2513552"/>
            <a:ext cx="3896809" cy="1345199"/>
          </a:xfrm>
          <a:prstGeom prst="roundRect">
            <a:avLst/>
          </a:prstGeom>
          <a:ln w="19050">
            <a:solidFill>
              <a:schemeClr val="tx1"/>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 name="TextBox 13">
            <a:extLst>
              <a:ext uri="{FF2B5EF4-FFF2-40B4-BE49-F238E27FC236}">
                <a16:creationId xmlns:a16="http://schemas.microsoft.com/office/drawing/2014/main" id="{89B2B8D6-2883-47DC-E3DA-481C37943AB8}"/>
              </a:ext>
            </a:extLst>
          </p:cNvPr>
          <p:cNvSpPr txBox="1"/>
          <p:nvPr/>
        </p:nvSpPr>
        <p:spPr>
          <a:xfrm>
            <a:off x="1167864" y="2535312"/>
            <a:ext cx="3743845" cy="1323439"/>
          </a:xfrm>
          <a:prstGeom prst="rect">
            <a:avLst/>
          </a:prstGeom>
          <a:noFill/>
        </p:spPr>
        <p:txBody>
          <a:bodyPr wrap="square" rtlCol="0">
            <a:spAutoFit/>
          </a:bodyPr>
          <a:lstStyle/>
          <a:p>
            <a:pPr algn="just"/>
            <a:r>
              <a:rPr lang="en-GB" sz="1600"/>
              <a:t>Each group of materials in the figure has an associated supply risk. We can see that some of these groups, notably the </a:t>
            </a:r>
            <a:r>
              <a:rPr lang="en-GB" sz="1600" b="1" i="0">
                <a:solidFill>
                  <a:srgbClr val="000000"/>
                </a:solidFill>
                <a:effectLst/>
              </a:rPr>
              <a:t>Heavy Rare Earth Elements (</a:t>
            </a:r>
            <a:r>
              <a:rPr lang="en-GB" sz="1600" b="1"/>
              <a:t>HREEs) </a:t>
            </a:r>
            <a:r>
              <a:rPr lang="en-GB" sz="1600"/>
              <a:t>and </a:t>
            </a:r>
            <a:r>
              <a:rPr lang="en-GB" sz="1600" b="1" i="0">
                <a:solidFill>
                  <a:srgbClr val="000000"/>
                </a:solidFill>
                <a:effectLst/>
              </a:rPr>
              <a:t>Light Rare Earth Elements</a:t>
            </a:r>
            <a:r>
              <a:rPr lang="en-GB" sz="1600" b="1"/>
              <a:t> (LREEs)</a:t>
            </a:r>
            <a:r>
              <a:rPr lang="en-GB" sz="1600"/>
              <a:t>, are high risk. </a:t>
            </a:r>
          </a:p>
        </p:txBody>
      </p:sp>
      <p:sp>
        <p:nvSpPr>
          <p:cNvPr id="15" name="Rectangle: Rounded Corners 14">
            <a:extLst>
              <a:ext uri="{FF2B5EF4-FFF2-40B4-BE49-F238E27FC236}">
                <a16:creationId xmlns:a16="http://schemas.microsoft.com/office/drawing/2014/main" id="{6B3CBC0F-0DD1-5C1C-F751-EBF88D98E43B}"/>
              </a:ext>
            </a:extLst>
          </p:cNvPr>
          <p:cNvSpPr/>
          <p:nvPr/>
        </p:nvSpPr>
        <p:spPr>
          <a:xfrm>
            <a:off x="1152507" y="4321414"/>
            <a:ext cx="3960441" cy="1103892"/>
          </a:xfrm>
          <a:prstGeom prst="roundRect">
            <a:avLst/>
          </a:prstGeom>
          <a:ln w="19050">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6" name="TextBox 15">
            <a:extLst>
              <a:ext uri="{FF2B5EF4-FFF2-40B4-BE49-F238E27FC236}">
                <a16:creationId xmlns:a16="http://schemas.microsoft.com/office/drawing/2014/main" id="{A34A7846-A55D-1BAD-F85C-328D709E99DA}"/>
              </a:ext>
            </a:extLst>
          </p:cNvPr>
          <p:cNvSpPr txBox="1"/>
          <p:nvPr/>
        </p:nvSpPr>
        <p:spPr>
          <a:xfrm>
            <a:off x="1267621" y="4317790"/>
            <a:ext cx="3743843" cy="1077218"/>
          </a:xfrm>
          <a:prstGeom prst="rect">
            <a:avLst/>
          </a:prstGeom>
          <a:noFill/>
        </p:spPr>
        <p:txBody>
          <a:bodyPr wrap="square" rtlCol="0">
            <a:spAutoFit/>
          </a:bodyPr>
          <a:lstStyle/>
          <a:p>
            <a:pPr algn="just"/>
            <a:r>
              <a:rPr lang="en-GB" sz="1600"/>
              <a:t>How do we </a:t>
            </a:r>
            <a:r>
              <a:rPr lang="en-GB" sz="1600" b="1"/>
              <a:t>categorise</a:t>
            </a:r>
            <a:r>
              <a:rPr lang="en-GB" sz="1600"/>
              <a:t> these materials and how can we </a:t>
            </a:r>
            <a:r>
              <a:rPr lang="en-GB" sz="1600" b="1"/>
              <a:t>mitigate</a:t>
            </a:r>
            <a:r>
              <a:rPr lang="en-GB" sz="1600"/>
              <a:t> these risks without sacrificing technological capability and efficiency? </a:t>
            </a:r>
          </a:p>
        </p:txBody>
      </p:sp>
      <p:grpSp>
        <p:nvGrpSpPr>
          <p:cNvPr id="23" name="Group 22">
            <a:extLst>
              <a:ext uri="{FF2B5EF4-FFF2-40B4-BE49-F238E27FC236}">
                <a16:creationId xmlns:a16="http://schemas.microsoft.com/office/drawing/2014/main" id="{25949ED5-6128-426E-58A2-B99365859FEA}"/>
              </a:ext>
            </a:extLst>
          </p:cNvPr>
          <p:cNvGrpSpPr/>
          <p:nvPr/>
        </p:nvGrpSpPr>
        <p:grpSpPr>
          <a:xfrm>
            <a:off x="6096000" y="5088873"/>
            <a:ext cx="5768324" cy="939472"/>
            <a:chOff x="5663952" y="5276514"/>
            <a:chExt cx="3600400" cy="808781"/>
          </a:xfrm>
        </p:grpSpPr>
        <p:sp>
          <p:nvSpPr>
            <p:cNvPr id="17" name="Rectangle: Rounded Corners 16">
              <a:extLst>
                <a:ext uri="{FF2B5EF4-FFF2-40B4-BE49-F238E27FC236}">
                  <a16:creationId xmlns:a16="http://schemas.microsoft.com/office/drawing/2014/main" id="{0FE98A22-A262-9EE3-3BF9-9CB8DC9BC6E3}"/>
                </a:ext>
              </a:extLst>
            </p:cNvPr>
            <p:cNvSpPr/>
            <p:nvPr/>
          </p:nvSpPr>
          <p:spPr>
            <a:xfrm>
              <a:off x="5663952" y="5276514"/>
              <a:ext cx="3600400" cy="720080"/>
            </a:xfrm>
            <a:prstGeom prst="roundRect">
              <a:avLst/>
            </a:prstGeom>
            <a:ln w="1905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8" name="TextBox 17">
              <a:extLst>
                <a:ext uri="{FF2B5EF4-FFF2-40B4-BE49-F238E27FC236}">
                  <a16:creationId xmlns:a16="http://schemas.microsoft.com/office/drawing/2014/main" id="{5BCF00F8-36D4-17DC-DE79-74928189FAD1}"/>
                </a:ext>
              </a:extLst>
            </p:cNvPr>
            <p:cNvSpPr txBox="1"/>
            <p:nvPr/>
          </p:nvSpPr>
          <p:spPr>
            <a:xfrm>
              <a:off x="5663952" y="5369899"/>
              <a:ext cx="3600400" cy="715396"/>
            </a:xfrm>
            <a:prstGeom prst="rect">
              <a:avLst/>
            </a:prstGeom>
            <a:noFill/>
          </p:spPr>
          <p:txBody>
            <a:bodyPr wrap="square" rtlCol="0">
              <a:spAutoFit/>
            </a:bodyPr>
            <a:lstStyle/>
            <a:p>
              <a:pPr algn="ctr"/>
              <a:r>
                <a:rPr lang="en-GB" sz="1600"/>
                <a:t>These are just a few examples of how these materials are used in technology. They are used much more extensively in practice. </a:t>
              </a:r>
            </a:p>
          </p:txBody>
        </p:sp>
      </p:grpSp>
      <p:cxnSp>
        <p:nvCxnSpPr>
          <p:cNvPr id="32" name="Straight Arrow Connector 31">
            <a:extLst>
              <a:ext uri="{FF2B5EF4-FFF2-40B4-BE49-F238E27FC236}">
                <a16:creationId xmlns:a16="http://schemas.microsoft.com/office/drawing/2014/main" id="{E6AA82EB-27B9-470B-D92D-ACB16F362661}"/>
              </a:ext>
            </a:extLst>
          </p:cNvPr>
          <p:cNvCxnSpPr>
            <a:cxnSpLocks/>
          </p:cNvCxnSpPr>
          <p:nvPr/>
        </p:nvCxnSpPr>
        <p:spPr>
          <a:xfrm>
            <a:off x="3076498" y="2187848"/>
            <a:ext cx="0" cy="23304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F8B2C5E-FE36-3701-8E5F-BAD769C22E82}"/>
              </a:ext>
            </a:extLst>
          </p:cNvPr>
          <p:cNvCxnSpPr>
            <a:cxnSpLocks/>
          </p:cNvCxnSpPr>
          <p:nvPr/>
        </p:nvCxnSpPr>
        <p:spPr>
          <a:xfrm>
            <a:off x="3055734" y="3935218"/>
            <a:ext cx="0" cy="251399"/>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8CB7879-2A3C-0794-A29F-A02A7BC3805C}"/>
              </a:ext>
            </a:extLst>
          </p:cNvPr>
          <p:cNvSpPr txBox="1"/>
          <p:nvPr/>
        </p:nvSpPr>
        <p:spPr>
          <a:xfrm>
            <a:off x="6240016" y="748022"/>
            <a:ext cx="6096896" cy="646331"/>
          </a:xfrm>
          <a:prstGeom prst="rect">
            <a:avLst/>
          </a:prstGeom>
          <a:noFill/>
        </p:spPr>
        <p:txBody>
          <a:bodyPr wrap="square">
            <a:spAutoFit/>
          </a:bodyPr>
          <a:lstStyle/>
          <a:p>
            <a:r>
              <a:rPr lang="fr-FR"/>
              <a:t>	LREE - La, Ce, Pr, Nd, </a:t>
            </a:r>
            <a:r>
              <a:rPr lang="fr-FR" err="1"/>
              <a:t>Sm</a:t>
            </a:r>
            <a:r>
              <a:rPr lang="fr-FR"/>
              <a:t> </a:t>
            </a:r>
          </a:p>
          <a:p>
            <a:r>
              <a:rPr lang="nn-NO" b="0" i="0">
                <a:solidFill>
                  <a:srgbClr val="000000"/>
                </a:solidFill>
                <a:effectLst/>
                <a:latin typeface="wfont_b764c2_221f4b892cd94b3a9df101f38d58029b"/>
              </a:rPr>
              <a:t>	HREE - Eu, Gd, Tb, Dy, Ho, Er, Tm, Yb, Lu, Y</a:t>
            </a:r>
            <a:endParaRPr lang="en-GB"/>
          </a:p>
        </p:txBody>
      </p:sp>
    </p:spTree>
    <p:extLst>
      <p:ext uri="{BB962C8B-B14F-4D97-AF65-F5344CB8AC3E}">
        <p14:creationId xmlns:p14="http://schemas.microsoft.com/office/powerpoint/2010/main" val="3564791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2EBCC-99CF-C185-65CE-13D4B8E90EC1}"/>
              </a:ext>
            </a:extLst>
          </p:cNvPr>
          <p:cNvSpPr>
            <a:spLocks noGrp="1"/>
          </p:cNvSpPr>
          <p:nvPr>
            <p:ph type="title"/>
          </p:nvPr>
        </p:nvSpPr>
        <p:spPr/>
        <p:txBody>
          <a:bodyPr/>
          <a:lstStyle/>
          <a:p>
            <a:r>
              <a:rPr lang="en-GB" dirty="0"/>
              <a:t>Critical Raw Materials </a:t>
            </a:r>
          </a:p>
        </p:txBody>
      </p:sp>
      <p:grpSp>
        <p:nvGrpSpPr>
          <p:cNvPr id="6" name="Group 5">
            <a:extLst>
              <a:ext uri="{FF2B5EF4-FFF2-40B4-BE49-F238E27FC236}">
                <a16:creationId xmlns:a16="http://schemas.microsoft.com/office/drawing/2014/main" id="{FAE6D922-034E-6637-365F-F0F17B40DB2E}"/>
              </a:ext>
            </a:extLst>
          </p:cNvPr>
          <p:cNvGrpSpPr/>
          <p:nvPr/>
        </p:nvGrpSpPr>
        <p:grpSpPr>
          <a:xfrm>
            <a:off x="1055440" y="1052736"/>
            <a:ext cx="4320480" cy="1169551"/>
            <a:chOff x="1055440" y="1268760"/>
            <a:chExt cx="4320480" cy="1169551"/>
          </a:xfrm>
        </p:grpSpPr>
        <p:sp>
          <p:nvSpPr>
            <p:cNvPr id="4" name="Rectangle: Rounded Corners 3">
              <a:extLst>
                <a:ext uri="{FF2B5EF4-FFF2-40B4-BE49-F238E27FC236}">
                  <a16:creationId xmlns:a16="http://schemas.microsoft.com/office/drawing/2014/main" id="{F72ED1B9-C952-CD73-936C-2BA225C7F6F4}"/>
                </a:ext>
              </a:extLst>
            </p:cNvPr>
            <p:cNvSpPr/>
            <p:nvPr/>
          </p:nvSpPr>
          <p:spPr>
            <a:xfrm>
              <a:off x="1055440" y="1268760"/>
              <a:ext cx="4320480" cy="1132610"/>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8102421E-3F6B-B995-785A-CB6A2CF0E1B0}"/>
                </a:ext>
              </a:extLst>
            </p:cNvPr>
            <p:cNvSpPr txBox="1"/>
            <p:nvPr/>
          </p:nvSpPr>
          <p:spPr>
            <a:xfrm>
              <a:off x="1199456" y="1361093"/>
              <a:ext cx="3888432" cy="1077218"/>
            </a:xfrm>
            <a:prstGeom prst="rect">
              <a:avLst/>
            </a:prstGeom>
            <a:noFill/>
          </p:spPr>
          <p:txBody>
            <a:bodyPr wrap="square" rtlCol="0">
              <a:spAutoFit/>
            </a:bodyPr>
            <a:lstStyle/>
            <a:p>
              <a:pPr algn="ctr"/>
              <a:r>
                <a:rPr lang="en-GB" sz="1600"/>
                <a:t>There is an inherent </a:t>
              </a:r>
              <a:r>
                <a:rPr lang="en-GB" sz="1600" b="1"/>
                <a:t>risk</a:t>
              </a:r>
              <a:r>
                <a:rPr lang="en-GB" sz="1600"/>
                <a:t> to the </a:t>
              </a:r>
              <a:r>
                <a:rPr lang="en-GB" sz="1600" b="1"/>
                <a:t>supply</a:t>
              </a:r>
              <a:r>
                <a:rPr lang="en-GB" sz="1600"/>
                <a:t> of any material. In order to be able to continue developing and deploying key technologies it is vital to mitigate or avoid this. </a:t>
              </a:r>
            </a:p>
          </p:txBody>
        </p:sp>
      </p:grpSp>
      <p:grpSp>
        <p:nvGrpSpPr>
          <p:cNvPr id="7" name="Group 6">
            <a:extLst>
              <a:ext uri="{FF2B5EF4-FFF2-40B4-BE49-F238E27FC236}">
                <a16:creationId xmlns:a16="http://schemas.microsoft.com/office/drawing/2014/main" id="{1DCBDA49-59B3-89A5-F63B-87ECBD1B1A02}"/>
              </a:ext>
            </a:extLst>
          </p:cNvPr>
          <p:cNvGrpSpPr/>
          <p:nvPr/>
        </p:nvGrpSpPr>
        <p:grpSpPr>
          <a:xfrm>
            <a:off x="1055438" y="2312876"/>
            <a:ext cx="4320480" cy="1169550"/>
            <a:chOff x="1055440" y="1268760"/>
            <a:chExt cx="4320480" cy="1169550"/>
          </a:xfrm>
        </p:grpSpPr>
        <p:sp>
          <p:nvSpPr>
            <p:cNvPr id="8" name="Rectangle: Rounded Corners 7">
              <a:extLst>
                <a:ext uri="{FF2B5EF4-FFF2-40B4-BE49-F238E27FC236}">
                  <a16:creationId xmlns:a16="http://schemas.microsoft.com/office/drawing/2014/main" id="{A13A8474-4A17-5F0A-247A-67C4158F6848}"/>
                </a:ext>
              </a:extLst>
            </p:cNvPr>
            <p:cNvSpPr/>
            <p:nvPr/>
          </p:nvSpPr>
          <p:spPr>
            <a:xfrm>
              <a:off x="1055440" y="1268760"/>
              <a:ext cx="4320480" cy="1169550"/>
            </a:xfrm>
            <a:prstGeom prst="round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D8B0452B-2813-EB43-885F-BC9B494E2890}"/>
                </a:ext>
              </a:extLst>
            </p:cNvPr>
            <p:cNvSpPr txBox="1"/>
            <p:nvPr/>
          </p:nvSpPr>
          <p:spPr>
            <a:xfrm>
              <a:off x="1271464" y="1361092"/>
              <a:ext cx="3888432" cy="1077218"/>
            </a:xfrm>
            <a:prstGeom prst="rect">
              <a:avLst/>
            </a:prstGeom>
            <a:noFill/>
          </p:spPr>
          <p:txBody>
            <a:bodyPr wrap="square" rtlCol="0">
              <a:spAutoFit/>
            </a:bodyPr>
            <a:lstStyle/>
            <a:p>
              <a:pPr algn="ctr"/>
              <a:r>
                <a:rPr lang="en-GB" sz="1600"/>
                <a:t>Countries and other entities began creating lists of materials that had a high associated </a:t>
              </a:r>
              <a:r>
                <a:rPr lang="en-GB" sz="1600" b="1"/>
                <a:t>supply risk </a:t>
              </a:r>
              <a:r>
                <a:rPr lang="en-GB" sz="1600"/>
                <a:t>and were also of high </a:t>
              </a:r>
              <a:r>
                <a:rPr lang="en-GB" sz="1600" b="1"/>
                <a:t>economic importance</a:t>
              </a:r>
              <a:r>
                <a:rPr lang="en-GB" sz="1600"/>
                <a:t>.  </a:t>
              </a:r>
            </a:p>
          </p:txBody>
        </p:sp>
      </p:grpSp>
      <p:sp>
        <p:nvSpPr>
          <p:cNvPr id="19" name="Rectangle: Rounded Corners 18">
            <a:extLst>
              <a:ext uri="{FF2B5EF4-FFF2-40B4-BE49-F238E27FC236}">
                <a16:creationId xmlns:a16="http://schemas.microsoft.com/office/drawing/2014/main" id="{2DA4C35B-A213-5647-B40F-AEA093212E27}"/>
              </a:ext>
            </a:extLst>
          </p:cNvPr>
          <p:cNvSpPr/>
          <p:nvPr/>
        </p:nvSpPr>
        <p:spPr>
          <a:xfrm>
            <a:off x="1055438" y="3649624"/>
            <a:ext cx="4392490" cy="230832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7B3916FE-778C-F3A7-819C-B14C4EBFF1E5}"/>
              </a:ext>
            </a:extLst>
          </p:cNvPr>
          <p:cNvSpPr/>
          <p:nvPr/>
        </p:nvSpPr>
        <p:spPr>
          <a:xfrm>
            <a:off x="6744070" y="4099995"/>
            <a:ext cx="4608514" cy="201162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1" name="TextBox 20">
            <a:extLst>
              <a:ext uri="{FF2B5EF4-FFF2-40B4-BE49-F238E27FC236}">
                <a16:creationId xmlns:a16="http://schemas.microsoft.com/office/drawing/2014/main" id="{A245DD09-C24C-0A9A-71AF-281F631F142A}"/>
              </a:ext>
            </a:extLst>
          </p:cNvPr>
          <p:cNvSpPr txBox="1"/>
          <p:nvPr/>
        </p:nvSpPr>
        <p:spPr>
          <a:xfrm>
            <a:off x="1235459" y="3756208"/>
            <a:ext cx="3816426" cy="2308324"/>
          </a:xfrm>
          <a:prstGeom prst="rect">
            <a:avLst/>
          </a:prstGeom>
          <a:noFill/>
        </p:spPr>
        <p:txBody>
          <a:bodyPr wrap="square" rtlCol="0">
            <a:spAutoFit/>
          </a:bodyPr>
          <a:lstStyle/>
          <a:p>
            <a:pPr algn="just"/>
            <a:r>
              <a:rPr lang="en-GB" sz="1600" dirty="0"/>
              <a:t>Groups of materials of particularly high economic importance and supply risk are referred to </a:t>
            </a:r>
            <a:r>
              <a:rPr lang="en-GB" sz="1600" b="1" dirty="0"/>
              <a:t>as Critical Raw Materials</a:t>
            </a:r>
            <a:r>
              <a:rPr lang="en-GB" sz="1600" dirty="0"/>
              <a:t> (</a:t>
            </a:r>
            <a:r>
              <a:rPr lang="en-GB" sz="1600" b="1" dirty="0"/>
              <a:t>CRMs</a:t>
            </a:r>
            <a:r>
              <a:rPr lang="en-GB" sz="1600" dirty="0"/>
              <a:t>). Different countries have different lists of CRMs depending on access to domestic supply, geopolitics and economic strength nationally</a:t>
            </a:r>
            <a:r>
              <a:rPr lang="en-GB" sz="1200" dirty="0"/>
              <a:t>. </a:t>
            </a:r>
            <a:r>
              <a:rPr lang="en-GB" sz="1600" dirty="0"/>
              <a:t>Such lists are reviewed every 3-4 years. </a:t>
            </a:r>
          </a:p>
          <a:p>
            <a:pPr algn="just"/>
            <a:endParaRPr lang="en-GB" sz="1600" dirty="0"/>
          </a:p>
        </p:txBody>
      </p:sp>
      <p:sp>
        <p:nvSpPr>
          <p:cNvPr id="24" name="Arrow: Right 23">
            <a:extLst>
              <a:ext uri="{FF2B5EF4-FFF2-40B4-BE49-F238E27FC236}">
                <a16:creationId xmlns:a16="http://schemas.microsoft.com/office/drawing/2014/main" id="{5F3E1082-DDFB-8ADD-02C4-53BC50E641A0}"/>
              </a:ext>
            </a:extLst>
          </p:cNvPr>
          <p:cNvSpPr/>
          <p:nvPr/>
        </p:nvSpPr>
        <p:spPr>
          <a:xfrm>
            <a:off x="5807967" y="4613399"/>
            <a:ext cx="576064" cy="576064"/>
          </a:xfrm>
          <a:prstGeom prst="rightArrow">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5174136-E45E-EFF6-1E70-F3E357631F65}"/>
              </a:ext>
            </a:extLst>
          </p:cNvPr>
          <p:cNvSpPr txBox="1"/>
          <p:nvPr/>
        </p:nvSpPr>
        <p:spPr>
          <a:xfrm>
            <a:off x="6911322" y="4146049"/>
            <a:ext cx="4320480" cy="2062103"/>
          </a:xfrm>
          <a:prstGeom prst="rect">
            <a:avLst/>
          </a:prstGeom>
          <a:noFill/>
        </p:spPr>
        <p:txBody>
          <a:bodyPr wrap="square" rtlCol="0">
            <a:spAutoFit/>
          </a:bodyPr>
          <a:lstStyle/>
          <a:p>
            <a:pPr algn="just"/>
            <a:r>
              <a:rPr lang="en-GB" sz="1600"/>
              <a:t>“Strategic Raw materials” and “Critical Raw materials” are sometimes used interchangeably. Often, however, “strategic” refers more to military purposes or how relevant they are for “strategic technologies”. Copper and Nickel do not meet the CRM thresholds but are on the CRM list as Strategic Raw Materials (European Critical Raw Materials Act 2023). </a:t>
            </a:r>
          </a:p>
        </p:txBody>
      </p:sp>
      <p:pic>
        <p:nvPicPr>
          <p:cNvPr id="16" name="Picture 15">
            <a:extLst>
              <a:ext uri="{FF2B5EF4-FFF2-40B4-BE49-F238E27FC236}">
                <a16:creationId xmlns:a16="http://schemas.microsoft.com/office/drawing/2014/main" id="{CAB65FC1-E2EE-34DB-57E3-96BA0442354D}"/>
              </a:ext>
            </a:extLst>
          </p:cNvPr>
          <p:cNvPicPr>
            <a:picLocks noChangeAspect="1"/>
          </p:cNvPicPr>
          <p:nvPr/>
        </p:nvPicPr>
        <p:blipFill>
          <a:blip r:embed="rId3"/>
          <a:stretch>
            <a:fillRect/>
          </a:stretch>
        </p:blipFill>
        <p:spPr>
          <a:xfrm>
            <a:off x="5519933" y="562708"/>
            <a:ext cx="6242487" cy="3417545"/>
          </a:xfrm>
          <a:prstGeom prst="rect">
            <a:avLst/>
          </a:prstGeom>
        </p:spPr>
      </p:pic>
    </p:spTree>
    <p:extLst>
      <p:ext uri="{BB962C8B-B14F-4D97-AF65-F5344CB8AC3E}">
        <p14:creationId xmlns:p14="http://schemas.microsoft.com/office/powerpoint/2010/main" val="1469124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50466-69B7-3E55-235E-7EA365C88952}"/>
              </a:ext>
            </a:extLst>
          </p:cNvPr>
          <p:cNvSpPr>
            <a:spLocks noGrp="1"/>
          </p:cNvSpPr>
          <p:nvPr>
            <p:ph type="title"/>
          </p:nvPr>
        </p:nvSpPr>
        <p:spPr/>
        <p:txBody>
          <a:bodyPr/>
          <a:lstStyle/>
          <a:p>
            <a:r>
              <a:rPr lang="en-GB"/>
              <a:t>Criticality broader view</a:t>
            </a:r>
          </a:p>
        </p:txBody>
      </p:sp>
      <p:sp>
        <p:nvSpPr>
          <p:cNvPr id="3" name="Content Placeholder 2">
            <a:extLst>
              <a:ext uri="{FF2B5EF4-FFF2-40B4-BE49-F238E27FC236}">
                <a16:creationId xmlns:a16="http://schemas.microsoft.com/office/drawing/2014/main" id="{4B670B11-F596-8B2D-CD43-3EB055DB6A3C}"/>
              </a:ext>
            </a:extLst>
          </p:cNvPr>
          <p:cNvSpPr>
            <a:spLocks noGrp="1"/>
          </p:cNvSpPr>
          <p:nvPr>
            <p:ph idx="1"/>
          </p:nvPr>
        </p:nvSpPr>
        <p:spPr>
          <a:xfrm>
            <a:off x="622824" y="1268760"/>
            <a:ext cx="10972800" cy="4572000"/>
          </a:xfrm>
        </p:spPr>
        <p:txBody>
          <a:bodyPr/>
          <a:lstStyle/>
          <a:p>
            <a:endParaRPr lang="en-GB" dirty="0"/>
          </a:p>
          <a:p>
            <a:endParaRPr lang="en-GB" dirty="0"/>
          </a:p>
          <a:p>
            <a:r>
              <a:rPr lang="en-GB" sz="1600" dirty="0"/>
              <a:t>The </a:t>
            </a:r>
            <a:r>
              <a:rPr lang="en-GB" sz="1600" b="1" dirty="0"/>
              <a:t>scope for criticality assessment </a:t>
            </a:r>
            <a:r>
              <a:rPr lang="en-GB" sz="1600" dirty="0"/>
              <a:t>can be different, be that at a level of economy, sector, technology, company, product. For an individual company in the EU the whole list of critical raw materials might not be applicable. </a:t>
            </a:r>
          </a:p>
          <a:p>
            <a:endParaRPr lang="en-GB" sz="1600" dirty="0"/>
          </a:p>
          <a:p>
            <a:r>
              <a:rPr lang="en-GB" sz="1600" dirty="0"/>
              <a:t>The </a:t>
            </a:r>
            <a:r>
              <a:rPr lang="en-GB" sz="1600" b="1" dirty="0"/>
              <a:t>level of criticality </a:t>
            </a:r>
            <a:r>
              <a:rPr lang="en-GB" sz="1600" dirty="0"/>
              <a:t>depends on the </a:t>
            </a:r>
            <a:r>
              <a:rPr lang="en-GB" sz="1600" b="1" dirty="0"/>
              <a:t>probability</a:t>
            </a:r>
            <a:r>
              <a:rPr lang="en-GB" sz="1600" dirty="0"/>
              <a:t> of the </a:t>
            </a:r>
            <a:r>
              <a:rPr lang="en-GB" sz="1600" b="1" dirty="0"/>
              <a:t>supply disruption and vulnerability to supply disruption (or economic importance)</a:t>
            </a:r>
            <a:r>
              <a:rPr lang="en-GB" sz="1600" dirty="0"/>
              <a:t>, which can be influenced by </a:t>
            </a:r>
            <a:r>
              <a:rPr lang="en-GB" sz="1600" b="1" dirty="0"/>
              <a:t>geopolitical, geological, economic, technical, social and environmental factors</a:t>
            </a:r>
            <a:r>
              <a:rPr lang="en-GB" sz="1600" dirty="0"/>
              <a:t>. </a:t>
            </a:r>
          </a:p>
          <a:p>
            <a:endParaRPr lang="en-GB" dirty="0"/>
          </a:p>
          <a:p>
            <a:endParaRPr lang="en-GB" dirty="0"/>
          </a:p>
        </p:txBody>
      </p:sp>
    </p:spTree>
    <p:extLst>
      <p:ext uri="{BB962C8B-B14F-4D97-AF65-F5344CB8AC3E}">
        <p14:creationId xmlns:p14="http://schemas.microsoft.com/office/powerpoint/2010/main" val="467944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35B90-AC32-A0B3-E82C-C2BFC222EDB0}"/>
              </a:ext>
            </a:extLst>
          </p:cNvPr>
          <p:cNvSpPr>
            <a:spLocks noGrp="1"/>
          </p:cNvSpPr>
          <p:nvPr>
            <p:ph type="title"/>
          </p:nvPr>
        </p:nvSpPr>
        <p:spPr/>
        <p:txBody>
          <a:bodyPr/>
          <a:lstStyle/>
          <a:p>
            <a:r>
              <a:rPr lang="en-GB"/>
              <a:t>Example of Rare Earth Elements (REE) strategy in Japan</a:t>
            </a:r>
          </a:p>
        </p:txBody>
      </p:sp>
      <p:grpSp>
        <p:nvGrpSpPr>
          <p:cNvPr id="27" name="Group 26">
            <a:extLst>
              <a:ext uri="{FF2B5EF4-FFF2-40B4-BE49-F238E27FC236}">
                <a16:creationId xmlns:a16="http://schemas.microsoft.com/office/drawing/2014/main" id="{B085FEEB-5D4C-AB99-0C00-F7379523694E}"/>
              </a:ext>
            </a:extLst>
          </p:cNvPr>
          <p:cNvGrpSpPr/>
          <p:nvPr/>
        </p:nvGrpSpPr>
        <p:grpSpPr>
          <a:xfrm>
            <a:off x="537220" y="953333"/>
            <a:ext cx="3002342" cy="5447467"/>
            <a:chOff x="407368" y="2122078"/>
            <a:chExt cx="2940081" cy="3753165"/>
          </a:xfrm>
        </p:grpSpPr>
        <p:sp>
          <p:nvSpPr>
            <p:cNvPr id="5" name="Rectangle: Rounded Corners 4">
              <a:extLst>
                <a:ext uri="{FF2B5EF4-FFF2-40B4-BE49-F238E27FC236}">
                  <a16:creationId xmlns:a16="http://schemas.microsoft.com/office/drawing/2014/main" id="{B4485CB2-B24F-1DDD-1BD2-7A6C624A0329}"/>
                </a:ext>
              </a:extLst>
            </p:cNvPr>
            <p:cNvSpPr/>
            <p:nvPr/>
          </p:nvSpPr>
          <p:spPr>
            <a:xfrm>
              <a:off x="467129" y="2122078"/>
              <a:ext cx="2880320" cy="2860668"/>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3ACED6B1-2A69-28A1-F4BF-5DCFC3831B76}"/>
                </a:ext>
              </a:extLst>
            </p:cNvPr>
            <p:cNvSpPr txBox="1"/>
            <p:nvPr/>
          </p:nvSpPr>
          <p:spPr>
            <a:xfrm>
              <a:off x="407368" y="2335813"/>
              <a:ext cx="2736304" cy="3539430"/>
            </a:xfrm>
            <a:prstGeom prst="rect">
              <a:avLst/>
            </a:prstGeom>
            <a:noFill/>
          </p:spPr>
          <p:txBody>
            <a:bodyPr wrap="square" rtlCol="0">
              <a:spAutoFit/>
            </a:bodyPr>
            <a:lstStyle/>
            <a:p>
              <a:pPr marL="171450" indent="-171450">
                <a:buFont typeface="Arial" panose="020B0604020202020204" pitchFamily="34" charset="0"/>
                <a:buChar char="•"/>
              </a:pPr>
              <a:r>
                <a:rPr lang="en-GB" sz="1600"/>
                <a:t>Resource </a:t>
              </a:r>
              <a:r>
                <a:rPr lang="en-GB" sz="1600" b="1"/>
                <a:t>shortages</a:t>
              </a:r>
              <a:r>
                <a:rPr lang="en-GB" sz="1600"/>
                <a:t> in 1980.</a:t>
              </a:r>
            </a:p>
            <a:p>
              <a:pPr marL="171450" indent="-171450">
                <a:buFont typeface="Arial" panose="020B0604020202020204" pitchFamily="34" charset="0"/>
                <a:buChar char="•"/>
              </a:pPr>
              <a:endParaRPr lang="en-GB" sz="1600" b="1"/>
            </a:p>
            <a:p>
              <a:pPr marL="171450" indent="-171450">
                <a:buFont typeface="Arial" panose="020B0604020202020204" pitchFamily="34" charset="0"/>
                <a:buChar char="•"/>
              </a:pPr>
              <a:r>
                <a:rPr lang="en-GB" sz="1600" b="1"/>
                <a:t>Nationalise </a:t>
              </a:r>
              <a:r>
                <a:rPr lang="en-GB" sz="1600"/>
                <a:t>resource reserves.</a:t>
              </a:r>
            </a:p>
            <a:p>
              <a:pPr marL="171450" indent="-171450">
                <a:buFont typeface="Arial" panose="020B0604020202020204" pitchFamily="34" charset="0"/>
                <a:buChar char="•"/>
              </a:pPr>
              <a:endParaRPr lang="en-GB" sz="1600"/>
            </a:p>
            <a:p>
              <a:pPr marL="171450" indent="-171450">
                <a:buFont typeface="Arial" panose="020B0604020202020204" pitchFamily="34" charset="0"/>
                <a:buChar char="•"/>
              </a:pPr>
              <a:r>
                <a:rPr lang="en-GB" sz="1600"/>
                <a:t>Relied heavily on China for REEs.</a:t>
              </a:r>
            </a:p>
            <a:p>
              <a:pPr marL="171450" indent="-171450">
                <a:buFont typeface="Arial" panose="020B0604020202020204" pitchFamily="34" charset="0"/>
                <a:buChar char="•"/>
              </a:pPr>
              <a:endParaRPr lang="en-GB" sz="1600"/>
            </a:p>
            <a:p>
              <a:pPr marL="171450" indent="-171450">
                <a:buFont typeface="Arial" panose="020B0604020202020204" pitchFamily="34" charset="0"/>
                <a:buChar char="•"/>
              </a:pPr>
              <a:r>
                <a:rPr lang="en-GB" sz="1600"/>
                <a:t>In 1983 </a:t>
              </a:r>
              <a:r>
                <a:rPr lang="en-GB" sz="1600" b="1"/>
                <a:t>stockpiled</a:t>
              </a:r>
              <a:r>
                <a:rPr lang="en-GB" sz="1600"/>
                <a:t> 7 key resources.</a:t>
              </a:r>
            </a:p>
            <a:p>
              <a:pPr marL="171450" indent="-171450">
                <a:buFont typeface="Arial" panose="020B0604020202020204" pitchFamily="34" charset="0"/>
                <a:buChar char="•"/>
              </a:pPr>
              <a:endParaRPr lang="en-GB" sz="1600"/>
            </a:p>
            <a:p>
              <a:pPr marL="171450" indent="-171450">
                <a:buFont typeface="Arial" panose="020B0604020202020204" pitchFamily="34" charset="0"/>
                <a:buChar char="•"/>
              </a:pPr>
              <a:r>
                <a:rPr lang="en-GB" sz="1600"/>
                <a:t>2010 </a:t>
              </a:r>
              <a:r>
                <a:rPr lang="en-GB" sz="1600" b="1"/>
                <a:t>Chinese REE embargo </a:t>
              </a:r>
              <a:r>
                <a:rPr lang="en-GB" sz="1600"/>
                <a:t>on Japan and an increase in export tax and VAT. </a:t>
              </a:r>
            </a:p>
          </p:txBody>
        </p:sp>
      </p:grpSp>
      <p:sp>
        <p:nvSpPr>
          <p:cNvPr id="12" name="Arrow: Right 11">
            <a:extLst>
              <a:ext uri="{FF2B5EF4-FFF2-40B4-BE49-F238E27FC236}">
                <a16:creationId xmlns:a16="http://schemas.microsoft.com/office/drawing/2014/main" id="{7245D604-C498-CAB9-88D6-1CE169A7D066}"/>
              </a:ext>
            </a:extLst>
          </p:cNvPr>
          <p:cNvSpPr/>
          <p:nvPr/>
        </p:nvSpPr>
        <p:spPr>
          <a:xfrm>
            <a:off x="3800758" y="2708583"/>
            <a:ext cx="864096" cy="494030"/>
          </a:xfrm>
          <a:prstGeom prst="rightArrow">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660FF1FE-5924-31D7-221C-AB9A4D7D7586}"/>
              </a:ext>
            </a:extLst>
          </p:cNvPr>
          <p:cNvGrpSpPr/>
          <p:nvPr/>
        </p:nvGrpSpPr>
        <p:grpSpPr>
          <a:xfrm>
            <a:off x="4879608" y="900690"/>
            <a:ext cx="3154087" cy="4328038"/>
            <a:chOff x="8151134" y="584864"/>
            <a:chExt cx="3013999" cy="4574711"/>
          </a:xfrm>
        </p:grpSpPr>
        <p:grpSp>
          <p:nvGrpSpPr>
            <p:cNvPr id="13" name="Group 12">
              <a:extLst>
                <a:ext uri="{FF2B5EF4-FFF2-40B4-BE49-F238E27FC236}">
                  <a16:creationId xmlns:a16="http://schemas.microsoft.com/office/drawing/2014/main" id="{3ED3A000-A390-A750-9286-462747D779F4}"/>
                </a:ext>
              </a:extLst>
            </p:cNvPr>
            <p:cNvGrpSpPr/>
            <p:nvPr/>
          </p:nvGrpSpPr>
          <p:grpSpPr>
            <a:xfrm>
              <a:off x="8256240" y="584864"/>
              <a:ext cx="2880320" cy="842534"/>
              <a:chOff x="3935760" y="915983"/>
              <a:chExt cx="2880320" cy="842534"/>
            </a:xfrm>
          </p:grpSpPr>
          <p:sp>
            <p:nvSpPr>
              <p:cNvPr id="14" name="Rectangle: Rounded Corners 13">
                <a:extLst>
                  <a:ext uri="{FF2B5EF4-FFF2-40B4-BE49-F238E27FC236}">
                    <a16:creationId xmlns:a16="http://schemas.microsoft.com/office/drawing/2014/main" id="{A85760E1-F9FB-5E8F-3E0B-E7C9E7896562}"/>
                  </a:ext>
                </a:extLst>
              </p:cNvPr>
              <p:cNvSpPr/>
              <p:nvPr/>
            </p:nvSpPr>
            <p:spPr>
              <a:xfrm>
                <a:off x="3935760" y="915983"/>
                <a:ext cx="2880320" cy="842534"/>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5" name="TextBox 14">
                <a:extLst>
                  <a:ext uri="{FF2B5EF4-FFF2-40B4-BE49-F238E27FC236}">
                    <a16:creationId xmlns:a16="http://schemas.microsoft.com/office/drawing/2014/main" id="{F8E1577E-D266-796E-89DA-AD44FFC034FC}"/>
                  </a:ext>
                </a:extLst>
              </p:cNvPr>
              <p:cNvSpPr txBox="1"/>
              <p:nvPr/>
            </p:nvSpPr>
            <p:spPr>
              <a:xfrm>
                <a:off x="4007767" y="1028135"/>
                <a:ext cx="2808312" cy="618104"/>
              </a:xfrm>
              <a:prstGeom prst="rect">
                <a:avLst/>
              </a:prstGeom>
              <a:noFill/>
            </p:spPr>
            <p:txBody>
              <a:bodyPr wrap="square" rtlCol="0">
                <a:spAutoFit/>
              </a:bodyPr>
              <a:lstStyle/>
              <a:p>
                <a:pPr algn="ctr"/>
                <a:r>
                  <a:rPr lang="en-GB" sz="1600"/>
                  <a:t>Developed production processes that </a:t>
                </a:r>
                <a:r>
                  <a:rPr lang="en-GB" sz="1600" b="1"/>
                  <a:t>decrease the use of CRMs</a:t>
                </a:r>
                <a:r>
                  <a:rPr lang="en-GB" sz="1600"/>
                  <a:t>.</a:t>
                </a:r>
              </a:p>
            </p:txBody>
          </p:sp>
        </p:grpSp>
        <p:grpSp>
          <p:nvGrpSpPr>
            <p:cNvPr id="16" name="Group 15">
              <a:extLst>
                <a:ext uri="{FF2B5EF4-FFF2-40B4-BE49-F238E27FC236}">
                  <a16:creationId xmlns:a16="http://schemas.microsoft.com/office/drawing/2014/main" id="{1397E1C0-B0DA-2F6C-6255-3E5E624F2582}"/>
                </a:ext>
              </a:extLst>
            </p:cNvPr>
            <p:cNvGrpSpPr/>
            <p:nvPr/>
          </p:nvGrpSpPr>
          <p:grpSpPr>
            <a:xfrm>
              <a:off x="8152377" y="1545795"/>
              <a:ext cx="2984182" cy="878360"/>
              <a:chOff x="3831897" y="444366"/>
              <a:chExt cx="2984182" cy="878360"/>
            </a:xfrm>
          </p:grpSpPr>
          <p:sp>
            <p:nvSpPr>
              <p:cNvPr id="17" name="Rectangle: Rounded Corners 16">
                <a:extLst>
                  <a:ext uri="{FF2B5EF4-FFF2-40B4-BE49-F238E27FC236}">
                    <a16:creationId xmlns:a16="http://schemas.microsoft.com/office/drawing/2014/main" id="{B83688C3-1082-E84B-DFC9-B5FD9DB141FC}"/>
                  </a:ext>
                </a:extLst>
              </p:cNvPr>
              <p:cNvSpPr/>
              <p:nvPr/>
            </p:nvSpPr>
            <p:spPr>
              <a:xfrm>
                <a:off x="3935759" y="454375"/>
                <a:ext cx="2880320" cy="842533"/>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8" name="TextBox 17">
                <a:extLst>
                  <a:ext uri="{FF2B5EF4-FFF2-40B4-BE49-F238E27FC236}">
                    <a16:creationId xmlns:a16="http://schemas.microsoft.com/office/drawing/2014/main" id="{A43ECB6C-8245-0C76-D669-E52787CE2337}"/>
                  </a:ext>
                </a:extLst>
              </p:cNvPr>
              <p:cNvSpPr txBox="1"/>
              <p:nvPr/>
            </p:nvSpPr>
            <p:spPr>
              <a:xfrm>
                <a:off x="3831897" y="444366"/>
                <a:ext cx="2880319" cy="878360"/>
              </a:xfrm>
              <a:prstGeom prst="rect">
                <a:avLst/>
              </a:prstGeom>
              <a:noFill/>
            </p:spPr>
            <p:txBody>
              <a:bodyPr wrap="square" rtlCol="0">
                <a:spAutoFit/>
              </a:bodyPr>
              <a:lstStyle/>
              <a:p>
                <a:pPr algn="ctr"/>
                <a:r>
                  <a:rPr lang="en-GB" sz="1600" b="1"/>
                  <a:t>Invested in R&amp;D to explore substitutions</a:t>
                </a:r>
                <a:r>
                  <a:rPr lang="en-GB" sz="1600"/>
                  <a:t> for CRMs particularly REEs</a:t>
                </a:r>
              </a:p>
            </p:txBody>
          </p:sp>
        </p:grpSp>
        <p:grpSp>
          <p:nvGrpSpPr>
            <p:cNvPr id="19" name="Group 18">
              <a:extLst>
                <a:ext uri="{FF2B5EF4-FFF2-40B4-BE49-F238E27FC236}">
                  <a16:creationId xmlns:a16="http://schemas.microsoft.com/office/drawing/2014/main" id="{240A6D9A-0CD5-9BAC-B5FA-B19DCD028255}"/>
                </a:ext>
              </a:extLst>
            </p:cNvPr>
            <p:cNvGrpSpPr/>
            <p:nvPr/>
          </p:nvGrpSpPr>
          <p:grpSpPr>
            <a:xfrm>
              <a:off x="8151134" y="2564833"/>
              <a:ext cx="3013999" cy="584462"/>
              <a:chOff x="3830654" y="48780"/>
              <a:chExt cx="3013999" cy="584462"/>
            </a:xfrm>
          </p:grpSpPr>
          <p:sp>
            <p:nvSpPr>
              <p:cNvPr id="20" name="Rectangle: Rounded Corners 19">
                <a:extLst>
                  <a:ext uri="{FF2B5EF4-FFF2-40B4-BE49-F238E27FC236}">
                    <a16:creationId xmlns:a16="http://schemas.microsoft.com/office/drawing/2014/main" id="{ECF97323-0A97-C55F-97F4-89FB11A5A331}"/>
                  </a:ext>
                </a:extLst>
              </p:cNvPr>
              <p:cNvSpPr/>
              <p:nvPr/>
            </p:nvSpPr>
            <p:spPr>
              <a:xfrm>
                <a:off x="3923143" y="65050"/>
                <a:ext cx="2880320" cy="568192"/>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1" name="TextBox 20">
                <a:extLst>
                  <a:ext uri="{FF2B5EF4-FFF2-40B4-BE49-F238E27FC236}">
                    <a16:creationId xmlns:a16="http://schemas.microsoft.com/office/drawing/2014/main" id="{EED333EF-1E86-D589-F8ED-C780F7980753}"/>
                  </a:ext>
                </a:extLst>
              </p:cNvPr>
              <p:cNvSpPr txBox="1"/>
              <p:nvPr/>
            </p:nvSpPr>
            <p:spPr>
              <a:xfrm>
                <a:off x="3830654" y="48780"/>
                <a:ext cx="3013999" cy="357850"/>
              </a:xfrm>
              <a:prstGeom prst="rect">
                <a:avLst/>
              </a:prstGeom>
              <a:noFill/>
            </p:spPr>
            <p:txBody>
              <a:bodyPr wrap="square" rtlCol="0">
                <a:spAutoFit/>
              </a:bodyPr>
              <a:lstStyle/>
              <a:p>
                <a:pPr algn="ctr"/>
                <a:r>
                  <a:rPr lang="en-GB" sz="1600" b="1"/>
                  <a:t>Domestic</a:t>
                </a:r>
                <a:r>
                  <a:rPr lang="en-GB" sz="1600"/>
                  <a:t> ocean supply exploration. </a:t>
                </a:r>
              </a:p>
            </p:txBody>
          </p:sp>
        </p:grpSp>
        <p:grpSp>
          <p:nvGrpSpPr>
            <p:cNvPr id="22" name="Group 21">
              <a:extLst>
                <a:ext uri="{FF2B5EF4-FFF2-40B4-BE49-F238E27FC236}">
                  <a16:creationId xmlns:a16="http://schemas.microsoft.com/office/drawing/2014/main" id="{92793E10-6A45-8B03-F96D-3EA6967D42E4}"/>
                </a:ext>
              </a:extLst>
            </p:cNvPr>
            <p:cNvGrpSpPr/>
            <p:nvPr/>
          </p:nvGrpSpPr>
          <p:grpSpPr>
            <a:xfrm>
              <a:off x="8256239" y="4353482"/>
              <a:ext cx="2880320" cy="806093"/>
              <a:chOff x="3922861" y="436129"/>
              <a:chExt cx="2880320" cy="806093"/>
            </a:xfrm>
          </p:grpSpPr>
          <p:sp>
            <p:nvSpPr>
              <p:cNvPr id="23" name="Rectangle: Rounded Corners 22">
                <a:extLst>
                  <a:ext uri="{FF2B5EF4-FFF2-40B4-BE49-F238E27FC236}">
                    <a16:creationId xmlns:a16="http://schemas.microsoft.com/office/drawing/2014/main" id="{F416EE24-D6F1-D75A-FBEA-8DC61AF9C464}"/>
                  </a:ext>
                </a:extLst>
              </p:cNvPr>
              <p:cNvSpPr/>
              <p:nvPr/>
            </p:nvSpPr>
            <p:spPr>
              <a:xfrm>
                <a:off x="3922861" y="436129"/>
                <a:ext cx="2880320" cy="806093"/>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4" name="TextBox 23">
                <a:extLst>
                  <a:ext uri="{FF2B5EF4-FFF2-40B4-BE49-F238E27FC236}">
                    <a16:creationId xmlns:a16="http://schemas.microsoft.com/office/drawing/2014/main" id="{655A8DB0-DF73-8F30-9A13-329A69729FEA}"/>
                  </a:ext>
                </a:extLst>
              </p:cNvPr>
              <p:cNvSpPr txBox="1"/>
              <p:nvPr/>
            </p:nvSpPr>
            <p:spPr>
              <a:xfrm>
                <a:off x="3972726" y="583818"/>
                <a:ext cx="2736304" cy="618103"/>
              </a:xfrm>
              <a:prstGeom prst="rect">
                <a:avLst/>
              </a:prstGeom>
              <a:noFill/>
            </p:spPr>
            <p:txBody>
              <a:bodyPr wrap="square" rtlCol="0">
                <a:spAutoFit/>
              </a:bodyPr>
              <a:lstStyle/>
              <a:p>
                <a:pPr algn="ctr"/>
                <a:r>
                  <a:rPr lang="en-GB" sz="1600"/>
                  <a:t>Increased </a:t>
                </a:r>
                <a:r>
                  <a:rPr lang="en-GB" sz="1600" b="1"/>
                  <a:t>reuse </a:t>
                </a:r>
                <a:r>
                  <a:rPr lang="en-GB" sz="1600"/>
                  <a:t>and </a:t>
                </a:r>
                <a:r>
                  <a:rPr lang="en-GB" sz="1600" b="1"/>
                  <a:t>recycling</a:t>
                </a:r>
                <a:r>
                  <a:rPr lang="en-GB" sz="1600"/>
                  <a:t> of CRMs. </a:t>
                </a:r>
              </a:p>
            </p:txBody>
          </p:sp>
        </p:grpSp>
      </p:grpSp>
      <p:sp>
        <p:nvSpPr>
          <p:cNvPr id="29" name="Arrow: Right 28">
            <a:extLst>
              <a:ext uri="{FF2B5EF4-FFF2-40B4-BE49-F238E27FC236}">
                <a16:creationId xmlns:a16="http://schemas.microsoft.com/office/drawing/2014/main" id="{FE30297B-112E-731D-9380-892AF7761C60}"/>
              </a:ext>
            </a:extLst>
          </p:cNvPr>
          <p:cNvSpPr/>
          <p:nvPr/>
        </p:nvSpPr>
        <p:spPr>
          <a:xfrm>
            <a:off x="8119191" y="2665294"/>
            <a:ext cx="864096" cy="494030"/>
          </a:xfrm>
          <a:prstGeom prst="rightArrow">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 name="Group 29">
            <a:extLst>
              <a:ext uri="{FF2B5EF4-FFF2-40B4-BE49-F238E27FC236}">
                <a16:creationId xmlns:a16="http://schemas.microsoft.com/office/drawing/2014/main" id="{4371F3ED-058C-67B2-59C5-DC18FC421096}"/>
              </a:ext>
            </a:extLst>
          </p:cNvPr>
          <p:cNvGrpSpPr/>
          <p:nvPr/>
        </p:nvGrpSpPr>
        <p:grpSpPr>
          <a:xfrm>
            <a:off x="9118533" y="953333"/>
            <a:ext cx="2364891" cy="3927575"/>
            <a:chOff x="3940798" y="617382"/>
            <a:chExt cx="2880320" cy="3299507"/>
          </a:xfrm>
        </p:grpSpPr>
        <p:sp>
          <p:nvSpPr>
            <p:cNvPr id="31" name="Rectangle: Rounded Corners 30">
              <a:extLst>
                <a:ext uri="{FF2B5EF4-FFF2-40B4-BE49-F238E27FC236}">
                  <a16:creationId xmlns:a16="http://schemas.microsoft.com/office/drawing/2014/main" id="{54BC480A-AE2E-3BAE-3143-A7A5E299FE96}"/>
                </a:ext>
              </a:extLst>
            </p:cNvPr>
            <p:cNvSpPr/>
            <p:nvPr/>
          </p:nvSpPr>
          <p:spPr>
            <a:xfrm>
              <a:off x="3940798" y="617382"/>
              <a:ext cx="2880320" cy="3177592"/>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2" name="TextBox 31">
              <a:extLst>
                <a:ext uri="{FF2B5EF4-FFF2-40B4-BE49-F238E27FC236}">
                  <a16:creationId xmlns:a16="http://schemas.microsoft.com/office/drawing/2014/main" id="{47391CC6-3EFB-39C8-C545-8F93EA94DEEF}"/>
                </a:ext>
              </a:extLst>
            </p:cNvPr>
            <p:cNvSpPr txBox="1"/>
            <p:nvPr/>
          </p:nvSpPr>
          <p:spPr>
            <a:xfrm>
              <a:off x="4012806" y="736609"/>
              <a:ext cx="2736303" cy="3180280"/>
            </a:xfrm>
            <a:prstGeom prst="rect">
              <a:avLst/>
            </a:prstGeom>
            <a:noFill/>
          </p:spPr>
          <p:txBody>
            <a:bodyPr wrap="square" rtlCol="0">
              <a:spAutoFit/>
            </a:bodyPr>
            <a:lstStyle/>
            <a:p>
              <a:pPr marL="171450" indent="-171450">
                <a:buFont typeface="Arial" panose="020B0604020202020204" pitchFamily="34" charset="0"/>
                <a:buChar char="•"/>
              </a:pPr>
              <a:r>
                <a:rPr lang="en-GB" sz="1600" b="1"/>
                <a:t>Reliance</a:t>
              </a:r>
              <a:r>
                <a:rPr lang="en-GB" sz="1600"/>
                <a:t> on Chinese REEs exports fell from 85% (2009) to 58% </a:t>
              </a:r>
            </a:p>
            <a:p>
              <a:r>
                <a:rPr lang="en-GB" sz="1600"/>
                <a:t>    in 2018.</a:t>
              </a:r>
            </a:p>
            <a:p>
              <a:endParaRPr lang="en-GB" sz="1600"/>
            </a:p>
            <a:p>
              <a:pPr marL="171450" indent="-171450">
                <a:buFont typeface="Arial" panose="020B0604020202020204" pitchFamily="34" charset="0"/>
                <a:buChar char="•"/>
              </a:pPr>
              <a:r>
                <a:rPr lang="en-GB" sz="1600"/>
                <a:t>By 2025 it is on track to </a:t>
              </a:r>
              <a:r>
                <a:rPr lang="en-GB" sz="1600" b="1"/>
                <a:t>reduce</a:t>
              </a:r>
              <a:r>
                <a:rPr lang="en-GB" sz="1600"/>
                <a:t> its single country </a:t>
              </a:r>
              <a:r>
                <a:rPr lang="en-GB" sz="1600" b="1"/>
                <a:t>import reliance </a:t>
              </a:r>
              <a:r>
                <a:rPr lang="en-GB" sz="1600"/>
                <a:t>for materials to 50%. As well as increasing its self-sufficiency in meeting Cobalt demand to 50%. </a:t>
              </a:r>
            </a:p>
            <a:p>
              <a:pPr marL="171450" indent="-171450">
                <a:buFont typeface="Arial" panose="020B0604020202020204" pitchFamily="34" charset="0"/>
                <a:buChar char="•"/>
              </a:pPr>
              <a:endParaRPr lang="en-GB" sz="1600"/>
            </a:p>
          </p:txBody>
        </p:sp>
      </p:grpSp>
      <p:sp>
        <p:nvSpPr>
          <p:cNvPr id="4" name="Rectangle: Rounded Corners 3">
            <a:extLst>
              <a:ext uri="{FF2B5EF4-FFF2-40B4-BE49-F238E27FC236}">
                <a16:creationId xmlns:a16="http://schemas.microsoft.com/office/drawing/2014/main" id="{86DD2C4B-7B42-7F42-35B8-2C598711D121}"/>
              </a:ext>
            </a:extLst>
          </p:cNvPr>
          <p:cNvSpPr/>
          <p:nvPr/>
        </p:nvSpPr>
        <p:spPr>
          <a:xfrm>
            <a:off x="4988540" y="3490936"/>
            <a:ext cx="3049833" cy="777724"/>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a:solidFill>
                  <a:schemeClr val="tx1"/>
                </a:solidFill>
              </a:rPr>
              <a:t>Signed a progressive </a:t>
            </a:r>
            <a:r>
              <a:rPr lang="en-GB" sz="1600" b="1">
                <a:solidFill>
                  <a:schemeClr val="tx1"/>
                </a:solidFill>
              </a:rPr>
              <a:t>deal with EU to share a joint CRM strategy</a:t>
            </a:r>
            <a:r>
              <a:rPr lang="en-GB" sz="1600">
                <a:solidFill>
                  <a:schemeClr val="tx1"/>
                </a:solidFill>
              </a:rPr>
              <a:t> (2023).</a:t>
            </a:r>
          </a:p>
        </p:txBody>
      </p:sp>
      <p:sp>
        <p:nvSpPr>
          <p:cNvPr id="8" name="TextBox 7">
            <a:extLst>
              <a:ext uri="{FF2B5EF4-FFF2-40B4-BE49-F238E27FC236}">
                <a16:creationId xmlns:a16="http://schemas.microsoft.com/office/drawing/2014/main" id="{2119C7E7-274B-44A9-D95B-30C6C1CB42B5}"/>
              </a:ext>
            </a:extLst>
          </p:cNvPr>
          <p:cNvSpPr txBox="1"/>
          <p:nvPr/>
        </p:nvSpPr>
        <p:spPr>
          <a:xfrm>
            <a:off x="3213529" y="5672218"/>
            <a:ext cx="7488338" cy="338554"/>
          </a:xfrm>
          <a:prstGeom prst="rect">
            <a:avLst/>
          </a:prstGeom>
          <a:noFill/>
        </p:spPr>
        <p:txBody>
          <a:bodyPr wrap="square">
            <a:spAutoFit/>
          </a:bodyPr>
          <a:lstStyle/>
          <a:p>
            <a:r>
              <a:rPr kumimoji="0" lang="en-GB" sz="1600" b="0" i="0" u="none" strike="noStrike" kern="1200" cap="none" spc="0" normalizeH="0" baseline="0" noProof="0">
                <a:ln>
                  <a:noFill/>
                </a:ln>
                <a:solidFill>
                  <a:srgbClr val="000000"/>
                </a:solidFill>
                <a:effectLst/>
                <a:uLnTx/>
                <a:uFillTx/>
                <a:latin typeface="Calibri" panose="020F0502020204030204"/>
                <a:ea typeface="+mj-ea"/>
                <a:cs typeface="+mj-cs"/>
              </a:rPr>
              <a:t>Developed using informative materials produced by </a:t>
            </a:r>
            <a:r>
              <a:rPr kumimoji="0" lang="en-GB" sz="1600" b="0" i="0" u="none" strike="noStrike" kern="1200" cap="none" spc="0" normalizeH="0" baseline="0" noProof="0" err="1">
                <a:ln>
                  <a:noFill/>
                </a:ln>
                <a:solidFill>
                  <a:srgbClr val="000000"/>
                </a:solidFill>
                <a:effectLst/>
                <a:uLnTx/>
                <a:uFillTx/>
                <a:latin typeface="Calibri" panose="020F0502020204030204"/>
                <a:ea typeface="+mj-ea"/>
                <a:cs typeface="+mj-cs"/>
              </a:rPr>
              <a:t>SusCritMooc</a:t>
            </a:r>
            <a:r>
              <a:rPr kumimoji="0" lang="en-GB" sz="1600" b="0" i="0" u="none" strike="noStrike" kern="1200" cap="none" spc="0" normalizeH="0" baseline="0" noProof="0">
                <a:ln>
                  <a:noFill/>
                </a:ln>
                <a:solidFill>
                  <a:srgbClr val="000000"/>
                </a:solidFill>
                <a:effectLst/>
                <a:uLnTx/>
                <a:uFillTx/>
                <a:latin typeface="Calibri" panose="020F0502020204030204"/>
                <a:ea typeface="+mj-ea"/>
                <a:cs typeface="+mj-cs"/>
              </a:rPr>
              <a:t> </a:t>
            </a:r>
            <a:r>
              <a:rPr kumimoji="0" lang="en-GB" sz="1600" b="0" i="0" u="none" strike="noStrike" kern="1200" cap="none" spc="0" normalizeH="0" baseline="0" noProof="0">
                <a:ln>
                  <a:noFill/>
                </a:ln>
                <a:solidFill>
                  <a:srgbClr val="000000"/>
                </a:solidFill>
                <a:effectLst/>
                <a:uLnTx/>
                <a:uFillTx/>
                <a:latin typeface="Calibri" panose="020F0502020204030204"/>
                <a:ea typeface="+mj-ea"/>
                <a:cs typeface="+mj-cs"/>
                <a:hlinkClick r:id="rId3"/>
              </a:rPr>
              <a:t>MOOC | </a:t>
            </a:r>
            <a:r>
              <a:rPr kumimoji="0" lang="en-GB" sz="1600" b="0" i="0" u="none" strike="noStrike" kern="1200" cap="none" spc="0" normalizeH="0" baseline="0" noProof="0" err="1">
                <a:ln>
                  <a:noFill/>
                </a:ln>
                <a:solidFill>
                  <a:srgbClr val="000000"/>
                </a:solidFill>
                <a:effectLst/>
                <a:uLnTx/>
                <a:uFillTx/>
                <a:latin typeface="Calibri" panose="020F0502020204030204"/>
                <a:ea typeface="+mj-ea"/>
                <a:cs typeface="+mj-cs"/>
                <a:hlinkClick r:id="rId3"/>
              </a:rPr>
              <a:t>SuscritMat</a:t>
            </a:r>
            <a:endParaRPr lang="en-GB"/>
          </a:p>
        </p:txBody>
      </p:sp>
    </p:spTree>
    <p:extLst>
      <p:ext uri="{BB962C8B-B14F-4D97-AF65-F5344CB8AC3E}">
        <p14:creationId xmlns:p14="http://schemas.microsoft.com/office/powerpoint/2010/main" val="980554075"/>
      </p:ext>
    </p:extLst>
  </p:cSld>
  <p:clrMapOvr>
    <a:masterClrMapping/>
  </p:clrMapOvr>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EA95693B-F4F6-40E4-AAC3-0C6016CC0A2E}" vid="{E4EA6F39-EDF9-497A-94BC-4553D7436E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11F15CCDA16C44AB1AFF6EA8F76A1A" ma:contentTypeVersion="4" ma:contentTypeDescription="Create a new document." ma:contentTypeScope="" ma:versionID="d752d88f6e15926aeafc7e1273366542">
  <xsd:schema xmlns:xsd="http://www.w3.org/2001/XMLSchema" xmlns:xs="http://www.w3.org/2001/XMLSchema" xmlns:p="http://schemas.microsoft.com/office/2006/metadata/properties" xmlns:ns2="4486bbf1-55fc-49d2-af7e-ec287a4789b3" targetNamespace="http://schemas.microsoft.com/office/2006/metadata/properties" ma:root="true" ma:fieldsID="eec12d9aca73fdae2aa434908dafe120" ns2:_="">
    <xsd:import namespace="4486bbf1-55fc-49d2-af7e-ec287a4789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86bbf1-55fc-49d2-af7e-ec287a47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2.xml><?xml version="1.0" encoding="utf-8"?>
<ds:datastoreItem xmlns:ds="http://schemas.openxmlformats.org/officeDocument/2006/customXml" ds:itemID="{DDFA53D3-C218-4FBF-9050-B806120142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86bbf1-55fc-49d2-af7e-ec287a4789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54582C-3F01-4F8D-9460-F0A670A527E2}">
  <ds:schemaRefs>
    <ds:schemaRef ds:uri="http://schemas.microsoft.com/office/2006/documentManagement/types"/>
    <ds:schemaRef ds:uri="ef833346-f83e-40f5-a0e1-5788cb232001"/>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7f20fa63-e241-4761-94ba-32b364e68bb9"/>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2025-AER-Ansys Endorsed-PPT-Template-Internal</Template>
  <TotalTime>108</TotalTime>
  <Words>3597</Words>
  <Application>Microsoft Office PowerPoint</Application>
  <PresentationFormat>Widescreen</PresentationFormat>
  <Paragraphs>281</Paragraphs>
  <Slides>24</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Wingdings</vt:lpstr>
      <vt:lpstr>wfont_b764c2_221f4b892cd94b3a9df101f38d58029b</vt:lpstr>
      <vt:lpstr>ElsevierGulliver</vt:lpstr>
      <vt:lpstr>Calibri</vt:lpstr>
      <vt:lpstr>Courier New</vt:lpstr>
      <vt:lpstr>Ansys - Slide Master</vt:lpstr>
      <vt:lpstr>PowerPoint Presentation</vt:lpstr>
      <vt:lpstr>Learning objectives and contents</vt:lpstr>
      <vt:lpstr>The history of Critical Raw Materials (CRM) </vt:lpstr>
      <vt:lpstr>The years post WW2 in view of criticality              Developed using informative materials produced by SusCritMooc MOOC | SuscritMat</vt:lpstr>
      <vt:lpstr>Challenges to today’s society </vt:lpstr>
      <vt:lpstr>Material flows in strategic technology</vt:lpstr>
      <vt:lpstr>Critical Raw Materials </vt:lpstr>
      <vt:lpstr>Criticality broader view</vt:lpstr>
      <vt:lpstr>Example of Rare Earth Elements (REE) strategy in Japan</vt:lpstr>
      <vt:lpstr>Result of CRM control to the Triple-bottom-line</vt:lpstr>
      <vt:lpstr>Assessing criticality </vt:lpstr>
      <vt:lpstr>Challenges with criticality assessment </vt:lpstr>
      <vt:lpstr>Methods of mitigating criticality</vt:lpstr>
      <vt:lpstr>Evaluating criticality with Ansys Granta EduPack software data</vt:lpstr>
      <vt:lpstr>Analyzing CRMs data with Ansys Granta EduPack Software</vt:lpstr>
      <vt:lpstr> Ore grades &amp; Elements in Ansys Granta EduPack software</vt:lpstr>
      <vt:lpstr>The many uses of Cobalt</vt:lpstr>
      <vt:lpstr>World Cobalt production and reserves in 2019</vt:lpstr>
      <vt:lpstr>The problems with Cobalt </vt:lpstr>
      <vt:lpstr>The breakdown </vt:lpstr>
      <vt:lpstr>Summary</vt:lpstr>
      <vt:lpstr>Ansys Education Resources Feedback Survey</vt:lpstr>
      <vt:lpstr>References </vt:lpstr>
      <vt:lpstr>PowerPoint Presentation</vt:lpstr>
    </vt:vector>
  </TitlesOfParts>
  <Company>Ansys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Kaitlin Tyler</dc:creator>
  <cp:lastModifiedBy>Kaitlin Tyler</cp:lastModifiedBy>
  <cp:revision>1</cp:revision>
  <dcterms:created xsi:type="dcterms:W3CDTF">2025-08-26T14:59:15Z</dcterms:created>
  <dcterms:modified xsi:type="dcterms:W3CDTF">2025-08-26T16:47:45Z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0x0101006F11F15CCDA16C44AB1AFF6EA8F76A1A</vt:lpwstr>
  </property>
</Properties>
</file>