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26"/>
  </p:notesMasterIdLst>
  <p:sldIdLst>
    <p:sldId id="256" r:id="rId5"/>
    <p:sldId id="286" r:id="rId6"/>
    <p:sldId id="287" r:id="rId7"/>
    <p:sldId id="288" r:id="rId8"/>
    <p:sldId id="289" r:id="rId9"/>
    <p:sldId id="290" r:id="rId10"/>
    <p:sldId id="291" r:id="rId11"/>
    <p:sldId id="292" r:id="rId12"/>
    <p:sldId id="293" r:id="rId13"/>
    <p:sldId id="311" r:id="rId14"/>
    <p:sldId id="305" r:id="rId15"/>
    <p:sldId id="306" r:id="rId16"/>
    <p:sldId id="298" r:id="rId17"/>
    <p:sldId id="299" r:id="rId18"/>
    <p:sldId id="300" r:id="rId19"/>
    <p:sldId id="308" r:id="rId20"/>
    <p:sldId id="302" r:id="rId21"/>
    <p:sldId id="303" r:id="rId22"/>
    <p:sldId id="304" r:id="rId23"/>
    <p:sldId id="310" r:id="rId24"/>
    <p:sldId id="25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7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9" autoAdjust="0"/>
    <p:restoredTop sz="89182" autoAdjust="0"/>
  </p:normalViewPr>
  <p:slideViewPr>
    <p:cSldViewPr showGuides="1">
      <p:cViewPr varScale="1">
        <p:scale>
          <a:sx n="140" d="100"/>
          <a:sy n="140" d="100"/>
        </p:scale>
        <p:origin x="960" y="92"/>
      </p:cViewPr>
      <p:guideLst>
        <p:guide orient="horz" pos="2160"/>
        <p:guide pos="3840"/>
      </p:guideLst>
    </p:cSldViewPr>
  </p:slideViewPr>
  <p:notesTextViewPr>
    <p:cViewPr>
      <p:scale>
        <a:sx n="1" d="1"/>
        <a:sy n="1" d="1"/>
      </p:scale>
      <p:origin x="0" y="0"/>
    </p:cViewPr>
  </p:notesTextViewPr>
  <p:sorterViewPr>
    <p:cViewPr>
      <p:scale>
        <a:sx n="100" d="100"/>
        <a:sy n="100" d="100"/>
      </p:scale>
      <p:origin x="0" y="-28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BB9E86C5-9689-42B4-BE7D-FDE5EB4274E3}" type="datetimeFigureOut">
              <a:rPr lang="en-US" smtClean="0"/>
              <a:pPr/>
              <a:t>8/26/2025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27FDDAD7-A41A-4414-8211-C5E2AC7F93EC}" type="slidenum">
              <a:rPr lang="en-US" smtClean="0"/>
              <a:pPr/>
              <a:t>‹#›</a:t>
            </a:fld>
            <a:endParaRPr lang="en-US" dirty="0"/>
          </a:p>
        </p:txBody>
      </p:sp>
    </p:spTree>
    <p:extLst>
      <p:ext uri="{BB962C8B-B14F-4D97-AF65-F5344CB8AC3E}">
        <p14:creationId xmlns:p14="http://schemas.microsoft.com/office/powerpoint/2010/main" val="766296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a:lvl2pPr marL="457200" algn="l" defTabSz="914400" rtl="0" eaLnBrk="1" latinLnBrk="0" hangingPunct="1">
      <a:defRPr sz="1200" b="0" i="0" kern="1200">
        <a:solidFill>
          <a:schemeClr val="tx1"/>
        </a:solidFill>
        <a:latin typeface="Calibri" panose="020F0502020204030204" pitchFamily="34" charset="0"/>
        <a:ea typeface="+mn-ea"/>
        <a:cs typeface="+mn-cs"/>
      </a:defRPr>
    </a:lvl2pPr>
    <a:lvl3pPr marL="914400" algn="l" defTabSz="914400" rtl="0" eaLnBrk="1" latinLnBrk="0" hangingPunct="1">
      <a:defRPr sz="1200" b="0" i="0" kern="1200">
        <a:solidFill>
          <a:schemeClr val="tx1"/>
        </a:solidFill>
        <a:latin typeface="Calibri" panose="020F0502020204030204" pitchFamily="34" charset="0"/>
        <a:ea typeface="+mn-ea"/>
        <a:cs typeface="+mn-cs"/>
      </a:defRPr>
    </a:lvl3pPr>
    <a:lvl4pPr marL="1371600" algn="l" defTabSz="914400" rtl="0" eaLnBrk="1" latinLnBrk="0" hangingPunct="1">
      <a:defRPr sz="1200" b="0" i="0" kern="1200">
        <a:solidFill>
          <a:schemeClr val="tx1"/>
        </a:solidFill>
        <a:latin typeface="Calibri" panose="020F0502020204030204" pitchFamily="34" charset="0"/>
        <a:ea typeface="+mn-ea"/>
        <a:cs typeface="+mn-cs"/>
      </a:defRPr>
    </a:lvl4pPr>
    <a:lvl5pPr marL="1828800" algn="l" defTabSz="914400" rtl="0" eaLnBrk="1" latinLnBrk="0" hangingPunct="1">
      <a:defRPr sz="1200" b="0"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a:t>
            </a:fld>
            <a:endParaRPr lang="en-US" dirty="0"/>
          </a:p>
        </p:txBody>
      </p:sp>
    </p:spTree>
    <p:extLst>
      <p:ext uri="{BB962C8B-B14F-4D97-AF65-F5344CB8AC3E}">
        <p14:creationId xmlns:p14="http://schemas.microsoft.com/office/powerpoint/2010/main" val="147408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database differentiates between various building systems, their functions and typical materials used in those systems</a:t>
            </a:r>
          </a:p>
        </p:txBody>
      </p:sp>
      <p:sp>
        <p:nvSpPr>
          <p:cNvPr id="4" name="Slide Number Placeholder 3"/>
          <p:cNvSpPr>
            <a:spLocks noGrp="1"/>
          </p:cNvSpPr>
          <p:nvPr>
            <p:ph type="sldNum" sz="quarter" idx="5"/>
          </p:nvPr>
        </p:nvSpPr>
        <p:spPr/>
        <p:txBody>
          <a:bodyPr/>
          <a:lstStyle/>
          <a:p>
            <a:fld id="{27FDDAD7-A41A-4414-8211-C5E2AC7F93EC}" type="slidenum">
              <a:rPr lang="en-US" smtClean="0"/>
              <a:pPr/>
              <a:t>10</a:t>
            </a:fld>
            <a:endParaRPr lang="en-US" dirty="0"/>
          </a:p>
        </p:txBody>
      </p:sp>
    </p:spTree>
    <p:extLst>
      <p:ext uri="{BB962C8B-B14F-4D97-AF65-F5344CB8AC3E}">
        <p14:creationId xmlns:p14="http://schemas.microsoft.com/office/powerpoint/2010/main" val="1561499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Granta EduPack database has a Browse window that looks like this. Opening the tree-like organization of the material classification allows records to be accessed. Records can also be found by the use of the </a:t>
            </a:r>
            <a:r>
              <a:rPr lang="en-GB" sz="1200" i="1" dirty="0"/>
              <a:t>Search</a:t>
            </a:r>
            <a:r>
              <a:rPr lang="en-GB" sz="1200" dirty="0"/>
              <a:t> facility. Both </a:t>
            </a:r>
            <a:r>
              <a:rPr lang="en-GB" sz="1200" i="1" dirty="0"/>
              <a:t>Browse</a:t>
            </a:r>
            <a:r>
              <a:rPr lang="en-GB" sz="1200" dirty="0"/>
              <a:t> and </a:t>
            </a:r>
            <a:r>
              <a:rPr lang="en-GB" sz="1200" i="1" dirty="0"/>
              <a:t>Search</a:t>
            </a:r>
            <a:r>
              <a:rPr lang="en-GB" sz="1200" dirty="0"/>
              <a:t> are described fully in Unit 1.</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11</a:t>
            </a:fld>
            <a:endParaRPr lang="en-US" dirty="0"/>
          </a:p>
        </p:txBody>
      </p:sp>
    </p:spTree>
    <p:extLst>
      <p:ext uri="{BB962C8B-B14F-4D97-AF65-F5344CB8AC3E}">
        <p14:creationId xmlns:p14="http://schemas.microsoft.com/office/powerpoint/2010/main" val="859579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Ansys Granta EduPack software Built Environment database contains 133 records for materials and 116 records for processes. The materials records, of which this is an example, are illustrated where possible with examples drawn from architecture, and contain properties of relevance for building design. There are records for all the “new” materials mentioned earlier – ETFE, EPDM – and many more. The properties unique to this database are ringed in red above.</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12</a:t>
            </a:fld>
            <a:endParaRPr lang="en-US" dirty="0"/>
          </a:p>
        </p:txBody>
      </p:sp>
    </p:spTree>
    <p:extLst>
      <p:ext uri="{BB962C8B-B14F-4D97-AF65-F5344CB8AC3E}">
        <p14:creationId xmlns:p14="http://schemas.microsoft.com/office/powerpoint/2010/main" val="424980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Ansys Granta EduPack software database for the Built Environment differs from the Granta EduPack Level 2 database in the ways listed here.</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13</a:t>
            </a:fld>
            <a:endParaRPr lang="en-US" dirty="0"/>
          </a:p>
        </p:txBody>
      </p:sp>
    </p:spTree>
    <p:extLst>
      <p:ext uri="{BB962C8B-B14F-4D97-AF65-F5344CB8AC3E}">
        <p14:creationId xmlns:p14="http://schemas.microsoft.com/office/powerpoint/2010/main" val="818738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Granta EduPack software allows the construction of bar charts and bubble charts in the ways described in Unit 2. Here is a bar-chart of thermal resistivity, the reciprocal of thermal conductivity. It allows the selection of materials with exceptionally high resistivity by positioning a selection box as shown here.</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14</a:t>
            </a:fld>
            <a:endParaRPr lang="en-US" dirty="0"/>
          </a:p>
        </p:txBody>
      </p:sp>
    </p:spTree>
    <p:extLst>
      <p:ext uri="{BB962C8B-B14F-4D97-AF65-F5344CB8AC3E}">
        <p14:creationId xmlns:p14="http://schemas.microsoft.com/office/powerpoint/2010/main" val="3802779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This frame sets up a case study. A material is sought for the cladding of a building. It must meet certain </a:t>
            </a:r>
            <a:r>
              <a:rPr lang="en-GB" sz="1200" b="1" dirty="0">
                <a:solidFill>
                  <a:srgbClr val="CC0000"/>
                </a:solidFill>
              </a:rPr>
              <a:t>constraints</a:t>
            </a:r>
            <a:r>
              <a:rPr lang="en-GB" sz="1200" dirty="0"/>
              <a:t>, listed here</a:t>
            </a:r>
          </a:p>
          <a:p>
            <a:endParaRPr lang="en-GB" sz="1200" dirty="0"/>
          </a:p>
          <a:p>
            <a:pPr>
              <a:buClr>
                <a:srgbClr val="CC0000"/>
              </a:buClr>
              <a:buSzPct val="120000"/>
              <a:buFont typeface="Wingdings" panose="05000000000000000000" pitchFamily="2" charset="2"/>
              <a:buChar char="§"/>
            </a:pPr>
            <a:r>
              <a:rPr lang="en-GB" sz="1200" dirty="0"/>
              <a:t>  Availability in the form of sheet</a:t>
            </a:r>
          </a:p>
          <a:p>
            <a:pPr>
              <a:buClr>
                <a:srgbClr val="CC0000"/>
              </a:buClr>
              <a:buSzPct val="120000"/>
              <a:buFont typeface="Wingdings" panose="05000000000000000000" pitchFamily="2" charset="2"/>
              <a:buNone/>
            </a:pPr>
            <a:endParaRPr lang="en-GB" sz="1200" dirty="0"/>
          </a:p>
          <a:p>
            <a:pPr>
              <a:buClr>
                <a:srgbClr val="CC0000"/>
              </a:buClr>
              <a:buSzPct val="120000"/>
              <a:buFont typeface="Wingdings" panose="05000000000000000000" pitchFamily="2" charset="2"/>
              <a:buChar char="§"/>
            </a:pPr>
            <a:r>
              <a:rPr lang="en-GB" sz="1200" dirty="0"/>
              <a:t>  Sufficient strength to support working loads – 50 MPa, the strength of typical of </a:t>
            </a:r>
            <a:r>
              <a:rPr lang="en-GB" sz="1200" dirty="0" err="1"/>
              <a:t>aluminum</a:t>
            </a:r>
            <a:r>
              <a:rPr lang="en-GB" sz="1200" dirty="0"/>
              <a:t> cladding is a good bench-mark</a:t>
            </a:r>
          </a:p>
          <a:p>
            <a:pPr>
              <a:buClr>
                <a:srgbClr val="CC0000"/>
              </a:buClr>
              <a:buSzPct val="120000"/>
              <a:buFont typeface="Wingdings" panose="05000000000000000000" pitchFamily="2" charset="2"/>
              <a:buNone/>
            </a:pPr>
            <a:endParaRPr lang="en-GB" sz="1200" dirty="0"/>
          </a:p>
          <a:p>
            <a:pPr>
              <a:buClr>
                <a:srgbClr val="CC0000"/>
              </a:buClr>
              <a:buSzPct val="120000"/>
              <a:buFont typeface="Wingdings" panose="05000000000000000000" pitchFamily="2" charset="2"/>
              <a:buChar char="§"/>
            </a:pPr>
            <a:r>
              <a:rPr lang="en-GB" sz="1200" dirty="0"/>
              <a:t>  Sufficient ductility to allow bending to accommodate changing roof profiles</a:t>
            </a:r>
          </a:p>
          <a:p>
            <a:pPr>
              <a:buClr>
                <a:srgbClr val="CC0000"/>
              </a:buClr>
              <a:buSzPct val="120000"/>
              <a:buFont typeface="Wingdings" panose="05000000000000000000" pitchFamily="2" charset="2"/>
              <a:buNone/>
            </a:pPr>
            <a:endParaRPr lang="en-GB" sz="1200" dirty="0"/>
          </a:p>
          <a:p>
            <a:pPr>
              <a:buClr>
                <a:srgbClr val="CC0000"/>
              </a:buClr>
              <a:buSzPct val="120000"/>
              <a:buFont typeface="Wingdings" panose="05000000000000000000" pitchFamily="2" charset="2"/>
              <a:buChar char="§"/>
            </a:pPr>
            <a:r>
              <a:rPr lang="en-GB" sz="1200" dirty="0"/>
              <a:t>  Durability in industrial, rural and marine environments</a:t>
            </a:r>
          </a:p>
          <a:p>
            <a:pPr>
              <a:buClr>
                <a:srgbClr val="CC0000"/>
              </a:buClr>
              <a:buSzPct val="120000"/>
              <a:buFont typeface="Wingdings" panose="05000000000000000000" pitchFamily="2" charset="2"/>
              <a:buNone/>
            </a:pPr>
            <a:endParaRPr lang="en-GB" sz="1200" dirty="0"/>
          </a:p>
          <a:p>
            <a:pPr>
              <a:buClr>
                <a:srgbClr val="CC0000"/>
              </a:buClr>
              <a:buSzPct val="120000"/>
              <a:buFont typeface="Wingdings" panose="05000000000000000000" pitchFamily="2" charset="2"/>
              <a:buNone/>
            </a:pPr>
            <a:r>
              <a:rPr lang="en-GB" sz="1200" dirty="0"/>
              <a:t>There are two </a:t>
            </a:r>
            <a:r>
              <a:rPr lang="en-GB" sz="1200" b="1" dirty="0">
                <a:solidFill>
                  <a:srgbClr val="CC0000"/>
                </a:solidFill>
              </a:rPr>
              <a:t>objectives </a:t>
            </a:r>
            <a:r>
              <a:rPr lang="en-GB" sz="1200" dirty="0"/>
              <a:t>(objectives are discussed in Units 7 and 8): </a:t>
            </a:r>
          </a:p>
          <a:p>
            <a:pPr>
              <a:buClr>
                <a:srgbClr val="CC0000"/>
              </a:buClr>
              <a:buSzPct val="120000"/>
              <a:buFont typeface="Wingdings" panose="05000000000000000000" pitchFamily="2" charset="2"/>
              <a:buNone/>
            </a:pPr>
            <a:endParaRPr lang="en-GB" sz="1200" dirty="0"/>
          </a:p>
          <a:p>
            <a:pPr>
              <a:buClr>
                <a:srgbClr val="CC0000"/>
              </a:buClr>
              <a:buSzPct val="120000"/>
              <a:buFont typeface="Wingdings" panose="05000000000000000000" pitchFamily="2" charset="2"/>
              <a:buChar char="§"/>
            </a:pPr>
            <a:r>
              <a:rPr lang="en-GB" sz="1200" dirty="0"/>
              <a:t>  To minimize material cost, and </a:t>
            </a:r>
          </a:p>
          <a:p>
            <a:pPr>
              <a:buClr>
                <a:srgbClr val="CC0000"/>
              </a:buClr>
              <a:buSzPct val="120000"/>
              <a:buFont typeface="Wingdings" panose="05000000000000000000" pitchFamily="2" charset="2"/>
              <a:buChar char="§"/>
            </a:pPr>
            <a:endParaRPr lang="en-GB" sz="1200" dirty="0"/>
          </a:p>
          <a:p>
            <a:pPr>
              <a:buClr>
                <a:srgbClr val="CC0000"/>
              </a:buClr>
              <a:buSzPct val="120000"/>
              <a:buFont typeface="Wingdings" panose="05000000000000000000" pitchFamily="2" charset="2"/>
              <a:buChar char="§"/>
            </a:pPr>
            <a:r>
              <a:rPr lang="en-GB" sz="1200" dirty="0"/>
              <a:t>  The wish to use a material with the lowest possible embodied energy.</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15</a:t>
            </a:fld>
            <a:endParaRPr lang="en-US" dirty="0"/>
          </a:p>
        </p:txBody>
      </p:sp>
    </p:spTree>
    <p:extLst>
      <p:ext uri="{BB962C8B-B14F-4D97-AF65-F5344CB8AC3E}">
        <p14:creationId xmlns:p14="http://schemas.microsoft.com/office/powerpoint/2010/main" val="2655191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constraints are imposed using a Limit stage, as illustrated here.</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16</a:t>
            </a:fld>
            <a:endParaRPr lang="en-US" dirty="0"/>
          </a:p>
        </p:txBody>
      </p:sp>
    </p:spTree>
    <p:extLst>
      <p:ext uri="{BB962C8B-B14F-4D97-AF65-F5344CB8AC3E}">
        <p14:creationId xmlns:p14="http://schemas.microsoft.com/office/powerpoint/2010/main" val="623624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objectives are applied in the way shown here. It is a bubble-chart of material price and material embodied energy – materials with low values of both lie towards the bottom left. Materials that failed to meet one or more of the constraints appear in grey, those that meet all the constraints remain </a:t>
            </a:r>
            <a:r>
              <a:rPr lang="en-GB" sz="1200" dirty="0" err="1"/>
              <a:t>colored</a:t>
            </a:r>
            <a:r>
              <a:rPr lang="en-GB" sz="1200" dirty="0"/>
              <a:t>. The one with the lowest price and embodied energy, meeting all constraints is Galvanized steel. Its data sheet is shown in the next frame.</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17</a:t>
            </a:fld>
            <a:endParaRPr lang="en-US" dirty="0"/>
          </a:p>
        </p:txBody>
      </p:sp>
    </p:spTree>
    <p:extLst>
      <p:ext uri="{BB962C8B-B14F-4D97-AF65-F5344CB8AC3E}">
        <p14:creationId xmlns:p14="http://schemas.microsoft.com/office/powerpoint/2010/main" val="1405672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Granta EduPack Selection screen lists the materials that meet the constraints in the Results window at the lower left. The main window shows the beginning of the record for Galvanized steel.</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18</a:t>
            </a:fld>
            <a:endParaRPr lang="en-US" dirty="0"/>
          </a:p>
        </p:txBody>
      </p:sp>
    </p:spTree>
    <p:extLst>
      <p:ext uri="{BB962C8B-B14F-4D97-AF65-F5344CB8AC3E}">
        <p14:creationId xmlns:p14="http://schemas.microsoft.com/office/powerpoint/2010/main" val="2105034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Feedback Survey link for copy-paste method </a:t>
            </a:r>
            <a:r>
              <a:rPr lang="en-US" dirty="0">
                <a:sym typeface="Wingdings" panose="05000000000000000000" pitchFamily="2" charset="2"/>
              </a:rPr>
              <a:t> </a:t>
            </a:r>
            <a:r>
              <a:rPr lang="en-US" dirty="0"/>
              <a:t>https://ansys.typeform.com/to/jcattJI5</a:t>
            </a:r>
          </a:p>
        </p:txBody>
      </p:sp>
      <p:sp>
        <p:nvSpPr>
          <p:cNvPr id="4" name="Slide Number Placeholder 3"/>
          <p:cNvSpPr>
            <a:spLocks noGrp="1"/>
          </p:cNvSpPr>
          <p:nvPr>
            <p:ph type="sldNum" sz="quarter" idx="5"/>
          </p:nvPr>
        </p:nvSpPr>
        <p:spPr/>
        <p:txBody>
          <a:bodyPr/>
          <a:lstStyle/>
          <a:p>
            <a:fld id="{27FDDAD7-A41A-4414-8211-C5E2AC7F93EC}" type="slidenum">
              <a:rPr lang="en-US" smtClean="0"/>
              <a:pPr/>
              <a:t>20</a:t>
            </a:fld>
            <a:endParaRPr lang="en-US"/>
          </a:p>
        </p:txBody>
      </p:sp>
    </p:spTree>
    <p:extLst>
      <p:ext uri="{BB962C8B-B14F-4D97-AF65-F5344CB8AC3E}">
        <p14:creationId xmlns:p14="http://schemas.microsoft.com/office/powerpoint/2010/main" val="2526415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b="1" i="1" dirty="0">
                <a:solidFill>
                  <a:srgbClr val="CC0000"/>
                </a:solidFill>
              </a:rPr>
              <a:t>Learning Objectives</a:t>
            </a:r>
          </a:p>
          <a:p>
            <a:endParaRPr lang="en-US" sz="1200" dirty="0"/>
          </a:p>
          <a:p>
            <a:r>
              <a:rPr lang="en-US" sz="1200" dirty="0"/>
              <a:t>These Intended Learning Outcomes are based on a taxonomy of </a:t>
            </a:r>
            <a:r>
              <a:rPr lang="en-US" sz="1200" i="1" dirty="0"/>
              <a:t>knowledge and understanding</a:t>
            </a:r>
            <a:r>
              <a:rPr lang="en-US" sz="1200" dirty="0"/>
              <a:t> as the basis, </a:t>
            </a:r>
            <a:r>
              <a:rPr lang="en-US" sz="1200" i="1" dirty="0"/>
              <a:t>skills and abilities</a:t>
            </a:r>
            <a:r>
              <a:rPr lang="en-US" sz="1200" dirty="0"/>
              <a:t> as necessary for the practical use of knowledge and understanding, followed by acquired </a:t>
            </a:r>
            <a:r>
              <a:rPr lang="en-US" sz="1200" i="1" dirty="0"/>
              <a:t>values and attitudes</a:t>
            </a:r>
            <a:r>
              <a:rPr lang="en-US" sz="1200" dirty="0"/>
              <a:t> enabling assessments and responsible use of these abilities.</a:t>
            </a:r>
          </a:p>
          <a:p>
            <a:endParaRPr lang="en-US" sz="1200" dirty="0"/>
          </a:p>
          <a:p>
            <a:r>
              <a:rPr lang="en-US" sz="1200" dirty="0"/>
              <a:t>Combined with a suitable assessment, they should be helpful in the context of accreditations or for the CDIO Syllabus.</a:t>
            </a:r>
          </a:p>
          <a:p>
            <a:endParaRPr lang="en-US" sz="1200" dirty="0"/>
          </a:p>
          <a:p>
            <a:r>
              <a:rPr lang="en-US" sz="1200" dirty="0"/>
              <a:t>The Texts listed are from books authored or co-authored by Mike Ashby and/or John Fernandez but other texts are also referred to in the Science Notes.</a:t>
            </a:r>
            <a:endParaRPr lang="en-GB" sz="1200" dirty="0"/>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a:t>
            </a:fld>
            <a:endParaRPr lang="en-US" dirty="0"/>
          </a:p>
        </p:txBody>
      </p:sp>
    </p:spTree>
    <p:extLst>
      <p:ext uri="{BB962C8B-B14F-4D97-AF65-F5344CB8AC3E}">
        <p14:creationId xmlns:p14="http://schemas.microsoft.com/office/powerpoint/2010/main" val="2193575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400" b="1" i="1" dirty="0"/>
              <a:t>Outline</a:t>
            </a:r>
          </a:p>
          <a:p>
            <a:endParaRPr lang="en-GB" sz="1200" dirty="0"/>
          </a:p>
          <a:p>
            <a:r>
              <a:rPr lang="en-GB" sz="1200" dirty="0"/>
              <a:t>This Unit is about materials in Architecture. The Units link closely to the </a:t>
            </a:r>
            <a:r>
              <a:rPr lang="en-GB" sz="1200" b="1" dirty="0">
                <a:solidFill>
                  <a:srgbClr val="CC0000"/>
                </a:solidFill>
              </a:rPr>
              <a:t>Text</a:t>
            </a:r>
            <a:r>
              <a:rPr lang="en-GB" sz="1200" dirty="0"/>
              <a:t> listed on the previous frame but can equally by used in conjunction with texts such as Callister, Budinski, Askeland and others.. The methods developed in the course are implemented in the Ansys Granta EduPack software, which is structured to evolve in pace with the student throughout an architecture or engineering program. Lecture Unit 1-2 introduces materials and processes, and the way in which information about them can be classified, retrieved and explored visually.</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3</a:t>
            </a:fld>
            <a:endParaRPr lang="en-US" dirty="0"/>
          </a:p>
        </p:txBody>
      </p:sp>
    </p:spTree>
    <p:extLst>
      <p:ext uri="{BB962C8B-B14F-4D97-AF65-F5344CB8AC3E}">
        <p14:creationId xmlns:p14="http://schemas.microsoft.com/office/powerpoint/2010/main" val="2323551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Why do architects and engineers need to know about </a:t>
            </a:r>
            <a:r>
              <a:rPr lang="en-US" sz="1200" b="1" dirty="0">
                <a:solidFill>
                  <a:srgbClr val="CC0000"/>
                </a:solidFill>
              </a:rPr>
              <a:t>materials</a:t>
            </a:r>
            <a:r>
              <a:rPr lang="en-US" sz="1200" b="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first reason is obvious: buildings, and the industry of construction, have changed dramatically over the past several hundred years. Among the changes are the many new materials available to be used in contemporary buildings; new aluminum alloys, composites, adhesives, synthetic polymers (like the ETFE in the photo above right), and others.</a:t>
            </a:r>
            <a:r>
              <a:rPr lang="en-US" sz="1400" dirty="0"/>
              <a:t> </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4</a:t>
            </a:fld>
            <a:endParaRPr lang="en-US" dirty="0"/>
          </a:p>
        </p:txBody>
      </p:sp>
    </p:spTree>
    <p:extLst>
      <p:ext uri="{BB962C8B-B14F-4D97-AF65-F5344CB8AC3E}">
        <p14:creationId xmlns:p14="http://schemas.microsoft.com/office/powerpoint/2010/main" val="695020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Architects and Building Engineers deal principally with products, most of which combine several materials. The performance of these products depends on the properties of the materials of which they are made. A working knowledge of material properties can assist the designer in aligning anticipated behavior with functional needs – and ignorance of them can lead to missed opportunities and mistaken choices.</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5</a:t>
            </a:fld>
            <a:endParaRPr lang="en-US" dirty="0"/>
          </a:p>
        </p:txBody>
      </p:sp>
    </p:spTree>
    <p:extLst>
      <p:ext uri="{BB962C8B-B14F-4D97-AF65-F5344CB8AC3E}">
        <p14:creationId xmlns:p14="http://schemas.microsoft.com/office/powerpoint/2010/main" val="699753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New materials can provide the impetus for new architecture – but it takes knowledge on the designers’ part to take advantage of the potential of non-traditional materials. In this building the use of angle-selective glass surrounding the main gallery space of the cantilevered volume above leads to unique visual and functional behaviors.</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6</a:t>
            </a:fld>
            <a:endParaRPr lang="en-US" dirty="0"/>
          </a:p>
        </p:txBody>
      </p:sp>
    </p:spTree>
    <p:extLst>
      <p:ext uri="{BB962C8B-B14F-4D97-AF65-F5344CB8AC3E}">
        <p14:creationId xmlns:p14="http://schemas.microsoft.com/office/powerpoint/2010/main" val="966157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Many new materials are now used in building systems and may be unfamiliar. Materials such as silicone sealants, organic coatings, composites, high strength concretes, etc. have their origins in corporate laboratories and are sold directly to the systems manufacturers. This frame shows photographs of the waterproof, adhesive-backed EPDM (right) that lies underneath the aluminum skin of the finished building (left).</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7</a:t>
            </a:fld>
            <a:endParaRPr lang="en-US" dirty="0"/>
          </a:p>
        </p:txBody>
      </p:sp>
    </p:spTree>
    <p:extLst>
      <p:ext uri="{BB962C8B-B14F-4D97-AF65-F5344CB8AC3E}">
        <p14:creationId xmlns:p14="http://schemas.microsoft.com/office/powerpoint/2010/main" val="56035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Some of these “new” materials have the potential to change the way we think about buildings and their systems. Silica aerogels, for example, are not only excellent thermal insulators but also translucent - allowing for the design and construction of a high-performance glass curtain-walls with high thermal resistance while providing daylight for occupants.</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8</a:t>
            </a:fld>
            <a:endParaRPr lang="en-US" dirty="0"/>
          </a:p>
        </p:txBody>
      </p:sp>
    </p:spTree>
    <p:extLst>
      <p:ext uri="{BB962C8B-B14F-4D97-AF65-F5344CB8AC3E}">
        <p14:creationId xmlns:p14="http://schemas.microsoft.com/office/powerpoint/2010/main" val="1335974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Evolving needs include ecological and environmental performance indicators such as embodied energy, toxicity, recycle potential, renewability etc. The desire for very long-life buildings such as the Cathedral of Los Angeles, above, led to the choice of high-density concrete with stainless steel reinforcing bars that promise a no-maintenance service life of at least 500 years.</a:t>
            </a:r>
          </a:p>
          <a:p>
            <a:endParaRPr lang="en-US" sz="1200" dirty="0"/>
          </a:p>
          <a:p>
            <a:r>
              <a:rPr lang="en-US" sz="1200" dirty="0"/>
              <a:t>Building design is a restless discipline, engaged in a constant search for new forms and new processes to create them. The Stata Center above is an example of wildly personal forms achieved through the use of a diversity of stainless steels, zinc-coated titanium composite metal sheets and an array of polymer adhesives and sealants. In addition, the exterior envelope was substantially produced using a variety of Computer Assisted Manufacturing (CAM) methods that required the use of lightweight foams and other materials to reduce transportation weights of large window panels.</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9</a:t>
            </a:fld>
            <a:endParaRPr lang="en-US" dirty="0"/>
          </a:p>
        </p:txBody>
      </p:sp>
    </p:spTree>
    <p:extLst>
      <p:ext uri="{BB962C8B-B14F-4D97-AF65-F5344CB8AC3E}">
        <p14:creationId xmlns:p14="http://schemas.microsoft.com/office/powerpoint/2010/main" val="277323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education@ansys.com" TargetMode="External"/><Relationship Id="rId2" Type="http://schemas.openxmlformats.org/officeDocument/2006/relationships/hyperlink" Target="http://www.ansys.com/education-resources"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ansys.sharepoint.com/sites/AcademicDevelopmentTeam/Lists/Content%20Development%20Pipeline/AllItems.aspx" TargetMode="External"/><Relationship Id="rId2" Type="http://schemas.openxmlformats.org/officeDocument/2006/relationships/hyperlink" Target="https://ansys-my.sharepoint.com/:f:/r/personal/kaitlin_tyler_ansys_com/Documents/Digital%20Learning%20Content/1.%20AERs/00.%20MARKETING%20REVIEW%20SUBMISSION%20FOLDER?csf=1&amp;web=1&amp;e=VCK0Fc"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3B808CC-F74C-B743-BAB4-F4C99E195655}"/>
              </a:ext>
            </a:extLst>
          </p:cNvPr>
          <p:cNvSpPr>
            <a:spLocks noGrp="1"/>
          </p:cNvSpPr>
          <p:nvPr>
            <p:ph type="body" sz="quarter" idx="10"/>
          </p:nvPr>
        </p:nvSpPr>
        <p:spPr>
          <a:xfrm>
            <a:off x="601663" y="914400"/>
            <a:ext cx="5394325" cy="1449388"/>
          </a:xfrm>
          <a:prstGeom prst="rect">
            <a:avLst/>
          </a:prstGeom>
        </p:spPr>
        <p:txBody>
          <a:bodyPr>
            <a:normAutofit/>
          </a:bodyPr>
          <a:lstStyle>
            <a:lvl1pPr marL="0" indent="0">
              <a:buNone/>
              <a:defRPr sz="3200" b="1" i="0">
                <a:solidFill>
                  <a:schemeClr val="tx1"/>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9AFE08CF-AC0B-7143-9A94-E8A35CBC7D4B}"/>
              </a:ext>
            </a:extLst>
          </p:cNvPr>
          <p:cNvSpPr>
            <a:spLocks noGrp="1"/>
          </p:cNvSpPr>
          <p:nvPr>
            <p:ph type="body" sz="quarter" idx="12"/>
          </p:nvPr>
        </p:nvSpPr>
        <p:spPr>
          <a:xfrm>
            <a:off x="601663" y="2667000"/>
            <a:ext cx="5394325" cy="848315"/>
          </a:xfrm>
          <a:prstGeom prst="rect">
            <a:avLst/>
          </a:prstGeom>
        </p:spPr>
        <p:txBody>
          <a:bodyPr anchor="t">
            <a:normAutofit/>
          </a:bodyPr>
          <a:lstStyle>
            <a:lvl1pPr marL="0" indent="0">
              <a:buNone/>
              <a:defRPr sz="2000" b="0" i="0">
                <a:solidFill>
                  <a:schemeClr val="accent3"/>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92240569"/>
      </p:ext>
    </p:extLst>
  </p:cSld>
  <p:clrMapOvr>
    <a:masterClrMapping/>
  </p:clrMapOvr>
  <p:extLst>
    <p:ext uri="{DCECCB84-F9BA-43D5-87BE-67443E8EF086}">
      <p15:sldGuideLst xmlns:p15="http://schemas.microsoft.com/office/powerpoint/2012/main">
        <p15:guide id="1" orient="horz" pos="1584" userDrawn="1">
          <p15:clr>
            <a:srgbClr val="FBAE40"/>
          </p15:clr>
        </p15:guide>
        <p15:guide id="2" orient="horz" pos="261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7" name="Table Placeholder 6">
            <a:extLst>
              <a:ext uri="{FF2B5EF4-FFF2-40B4-BE49-F238E27FC236}">
                <a16:creationId xmlns:a16="http://schemas.microsoft.com/office/drawing/2014/main" id="{87182008-9414-AB43-BE9E-97630CA1A98F}"/>
              </a:ext>
            </a:extLst>
          </p:cNvPr>
          <p:cNvSpPr>
            <a:spLocks noGrp="1"/>
          </p:cNvSpPr>
          <p:nvPr>
            <p:ph type="tbl" sz="quarter" idx="14"/>
          </p:nvPr>
        </p:nvSpPr>
        <p:spPr>
          <a:xfrm>
            <a:off x="6096001" y="1447800"/>
            <a:ext cx="5486400" cy="4572000"/>
          </a:xfrm>
          <a:prstGeom prst="rect">
            <a:avLst/>
          </a:prstGeom>
        </p:spPr>
        <p:txBody>
          <a:bodyPr/>
          <a:lstStyle/>
          <a:p>
            <a:r>
              <a:rPr lang="en-US"/>
              <a:t>Click icon to add table</a:t>
            </a:r>
            <a:endParaRPr lang="en-US" dirty="0"/>
          </a:p>
        </p:txBody>
      </p:sp>
      <p:sp>
        <p:nvSpPr>
          <p:cNvPr id="12" name="Slide Number Placeholder 11">
            <a:extLst>
              <a:ext uri="{FF2B5EF4-FFF2-40B4-BE49-F238E27FC236}">
                <a16:creationId xmlns:a16="http://schemas.microsoft.com/office/drawing/2014/main" id="{0594F819-73D6-7A44-B97C-D99C7DAB92D6}"/>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8E21A6B3-25CA-5C4B-9371-8E317E850D7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4552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Video Cli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Media Placeholder 4">
            <a:extLst>
              <a:ext uri="{FF2B5EF4-FFF2-40B4-BE49-F238E27FC236}">
                <a16:creationId xmlns:a16="http://schemas.microsoft.com/office/drawing/2014/main" id="{76C186EF-8C58-7249-A024-F6C1D0AD12BC}"/>
              </a:ext>
            </a:extLst>
          </p:cNvPr>
          <p:cNvSpPr>
            <a:spLocks noGrp="1"/>
          </p:cNvSpPr>
          <p:nvPr>
            <p:ph type="media" sz="quarter" idx="14"/>
          </p:nvPr>
        </p:nvSpPr>
        <p:spPr>
          <a:xfrm>
            <a:off x="6096001" y="1447799"/>
            <a:ext cx="5486400" cy="4590977"/>
          </a:xfrm>
          <a:prstGeom prst="rect">
            <a:avLst/>
          </a:prstGeom>
        </p:spPr>
        <p:txBody>
          <a:bodyPr/>
          <a:lstStyle/>
          <a:p>
            <a:r>
              <a:rPr lang="en-US"/>
              <a:t>Click icon to add media</a:t>
            </a:r>
            <a:endParaRPr lang="en-US" dirty="0"/>
          </a:p>
        </p:txBody>
      </p:sp>
      <p:sp>
        <p:nvSpPr>
          <p:cNvPr id="11" name="Slide Number Placeholder 10">
            <a:extLst>
              <a:ext uri="{FF2B5EF4-FFF2-40B4-BE49-F238E27FC236}">
                <a16:creationId xmlns:a16="http://schemas.microsoft.com/office/drawing/2014/main" id="{931A0CB9-E7C5-BC4C-83B3-6A04784CA591}"/>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BB673984-7F55-E14A-9088-44C94432DA36}"/>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2417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ulti-pictur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B3363707-8337-D14D-8CD6-076D7F38DEED}"/>
              </a:ext>
            </a:extLst>
          </p:cNvPr>
          <p:cNvSpPr>
            <a:spLocks noGrp="1"/>
          </p:cNvSpPr>
          <p:nvPr>
            <p:ph type="pic" sz="quarter" idx="10"/>
          </p:nvPr>
        </p:nvSpPr>
        <p:spPr>
          <a:xfrm>
            <a:off x="609600" y="11430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5" name="Picture Placeholder 6">
            <a:extLst>
              <a:ext uri="{FF2B5EF4-FFF2-40B4-BE49-F238E27FC236}">
                <a16:creationId xmlns:a16="http://schemas.microsoft.com/office/drawing/2014/main" id="{AF67D610-3DBA-EB48-B589-E895E66AEF08}"/>
              </a:ext>
            </a:extLst>
          </p:cNvPr>
          <p:cNvSpPr>
            <a:spLocks noGrp="1"/>
          </p:cNvSpPr>
          <p:nvPr>
            <p:ph type="pic" sz="quarter" idx="11"/>
          </p:nvPr>
        </p:nvSpPr>
        <p:spPr>
          <a:xfrm>
            <a:off x="609600" y="36576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7" name="Picture Placeholder 6">
            <a:extLst>
              <a:ext uri="{FF2B5EF4-FFF2-40B4-BE49-F238E27FC236}">
                <a16:creationId xmlns:a16="http://schemas.microsoft.com/office/drawing/2014/main" id="{9BFD49B6-2BF3-F94C-AD6B-7B77861203C0}"/>
              </a:ext>
            </a:extLst>
          </p:cNvPr>
          <p:cNvSpPr>
            <a:spLocks noGrp="1"/>
          </p:cNvSpPr>
          <p:nvPr>
            <p:ph type="pic" sz="quarter" idx="13"/>
          </p:nvPr>
        </p:nvSpPr>
        <p:spPr>
          <a:xfrm>
            <a:off x="4470400" y="11599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8" name="Picture Placeholder 6">
            <a:extLst>
              <a:ext uri="{FF2B5EF4-FFF2-40B4-BE49-F238E27FC236}">
                <a16:creationId xmlns:a16="http://schemas.microsoft.com/office/drawing/2014/main" id="{75F3481B-E073-FC4C-8662-89F64D478623}"/>
              </a:ext>
            </a:extLst>
          </p:cNvPr>
          <p:cNvSpPr>
            <a:spLocks noGrp="1"/>
          </p:cNvSpPr>
          <p:nvPr>
            <p:ph type="pic" sz="quarter" idx="14"/>
          </p:nvPr>
        </p:nvSpPr>
        <p:spPr>
          <a:xfrm>
            <a:off x="4470400" y="36745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9" name="Picture Placeholder 6">
            <a:extLst>
              <a:ext uri="{FF2B5EF4-FFF2-40B4-BE49-F238E27FC236}">
                <a16:creationId xmlns:a16="http://schemas.microsoft.com/office/drawing/2014/main" id="{4E9685A2-20AD-6C44-B1B9-DCB2E44370F5}"/>
              </a:ext>
            </a:extLst>
          </p:cNvPr>
          <p:cNvSpPr>
            <a:spLocks noGrp="1"/>
          </p:cNvSpPr>
          <p:nvPr>
            <p:ph type="pic" sz="quarter" idx="15"/>
          </p:nvPr>
        </p:nvSpPr>
        <p:spPr>
          <a:xfrm>
            <a:off x="8128000" y="11514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10" name="Picture Placeholder 6">
            <a:extLst>
              <a:ext uri="{FF2B5EF4-FFF2-40B4-BE49-F238E27FC236}">
                <a16:creationId xmlns:a16="http://schemas.microsoft.com/office/drawing/2014/main" id="{498EFFC6-47A8-C248-AF67-33A51B038851}"/>
              </a:ext>
            </a:extLst>
          </p:cNvPr>
          <p:cNvSpPr>
            <a:spLocks noGrp="1"/>
          </p:cNvSpPr>
          <p:nvPr>
            <p:ph type="pic" sz="quarter" idx="16"/>
          </p:nvPr>
        </p:nvSpPr>
        <p:spPr>
          <a:xfrm>
            <a:off x="8128000" y="36660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11" name="Text Placeholder 13">
            <a:extLst>
              <a:ext uri="{FF2B5EF4-FFF2-40B4-BE49-F238E27FC236}">
                <a16:creationId xmlns:a16="http://schemas.microsoft.com/office/drawing/2014/main" id="{5327F1EC-8CEB-F348-A688-603CC6AF3B7E}"/>
              </a:ext>
            </a:extLst>
          </p:cNvPr>
          <p:cNvSpPr>
            <a:spLocks noGrp="1"/>
          </p:cNvSpPr>
          <p:nvPr>
            <p:ph type="body" sz="quarter" idx="17"/>
          </p:nvPr>
        </p:nvSpPr>
        <p:spPr>
          <a:xfrm>
            <a:off x="6096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2" name="Text Placeholder 13">
            <a:extLst>
              <a:ext uri="{FF2B5EF4-FFF2-40B4-BE49-F238E27FC236}">
                <a16:creationId xmlns:a16="http://schemas.microsoft.com/office/drawing/2014/main" id="{D8D84EB5-FEF7-D145-9924-EDC82C5DD725}"/>
              </a:ext>
            </a:extLst>
          </p:cNvPr>
          <p:cNvSpPr>
            <a:spLocks noGrp="1"/>
          </p:cNvSpPr>
          <p:nvPr>
            <p:ph type="body" sz="quarter" idx="18"/>
          </p:nvPr>
        </p:nvSpPr>
        <p:spPr>
          <a:xfrm>
            <a:off x="44704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3" name="Text Placeholder 13">
            <a:extLst>
              <a:ext uri="{FF2B5EF4-FFF2-40B4-BE49-F238E27FC236}">
                <a16:creationId xmlns:a16="http://schemas.microsoft.com/office/drawing/2014/main" id="{73B743E4-6516-C94E-BADC-931FCAF3B346}"/>
              </a:ext>
            </a:extLst>
          </p:cNvPr>
          <p:cNvSpPr>
            <a:spLocks noGrp="1"/>
          </p:cNvSpPr>
          <p:nvPr>
            <p:ph type="body" sz="quarter" idx="19"/>
          </p:nvPr>
        </p:nvSpPr>
        <p:spPr>
          <a:xfrm>
            <a:off x="8150577"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4" name="Text Placeholder 13">
            <a:extLst>
              <a:ext uri="{FF2B5EF4-FFF2-40B4-BE49-F238E27FC236}">
                <a16:creationId xmlns:a16="http://schemas.microsoft.com/office/drawing/2014/main" id="{FED4C7F5-70CF-2C4D-8AF3-4D76760714C7}"/>
              </a:ext>
            </a:extLst>
          </p:cNvPr>
          <p:cNvSpPr>
            <a:spLocks noGrp="1"/>
          </p:cNvSpPr>
          <p:nvPr>
            <p:ph type="body" sz="quarter" idx="20"/>
          </p:nvPr>
        </p:nvSpPr>
        <p:spPr>
          <a:xfrm>
            <a:off x="609600" y="57023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5" name="Text Placeholder 13">
            <a:extLst>
              <a:ext uri="{FF2B5EF4-FFF2-40B4-BE49-F238E27FC236}">
                <a16:creationId xmlns:a16="http://schemas.microsoft.com/office/drawing/2014/main" id="{6B853D87-F6A1-6443-AB6D-6E9819089E0E}"/>
              </a:ext>
            </a:extLst>
          </p:cNvPr>
          <p:cNvSpPr>
            <a:spLocks noGrp="1"/>
          </p:cNvSpPr>
          <p:nvPr>
            <p:ph type="body" sz="quarter" idx="21"/>
          </p:nvPr>
        </p:nvSpPr>
        <p:spPr>
          <a:xfrm>
            <a:off x="4470400"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6" name="Text Placeholder 13">
            <a:extLst>
              <a:ext uri="{FF2B5EF4-FFF2-40B4-BE49-F238E27FC236}">
                <a16:creationId xmlns:a16="http://schemas.microsoft.com/office/drawing/2014/main" id="{256BC893-7821-9640-98BC-FFCFED83EB9C}"/>
              </a:ext>
            </a:extLst>
          </p:cNvPr>
          <p:cNvSpPr>
            <a:spLocks noGrp="1"/>
          </p:cNvSpPr>
          <p:nvPr>
            <p:ph type="body" sz="quarter" idx="22"/>
          </p:nvPr>
        </p:nvSpPr>
        <p:spPr>
          <a:xfrm>
            <a:off x="8150577"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9" name="Slide Number Placeholder 18">
            <a:extLst>
              <a:ext uri="{FF2B5EF4-FFF2-40B4-BE49-F238E27FC236}">
                <a16:creationId xmlns:a16="http://schemas.microsoft.com/office/drawing/2014/main" id="{02F90602-9DC6-3F4D-B178-EF64100603FB}"/>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774FC734-09F5-2F40-BB01-29D6BBF76E0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4988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 Grid">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4EBE792-3674-F042-8191-29D73F7CA4C8}"/>
              </a:ext>
            </a:extLst>
          </p:cNvPr>
          <p:cNvSpPr>
            <a:spLocks noGrp="1"/>
          </p:cNvSpPr>
          <p:nvPr>
            <p:ph type="pic" sz="quarter" idx="10" hasCustomPrompt="1"/>
          </p:nvPr>
        </p:nvSpPr>
        <p:spPr>
          <a:xfrm>
            <a:off x="914400" y="1371600"/>
            <a:ext cx="1930400" cy="1295400"/>
          </a:xfrm>
          <a:prstGeom prst="rect">
            <a:avLst/>
          </a:prstGeom>
          <a:effectLst/>
        </p:spPr>
        <p:txBody>
          <a:bodyPr/>
          <a:lstStyle>
            <a:lvl1pPr marL="0" indent="0">
              <a:buFontTx/>
              <a:buNone/>
              <a:defRPr sz="1100" b="0" i="0" baseline="0">
                <a:latin typeface="Calibri" panose="020F0502020204030204" pitchFamily="34" charset="0"/>
              </a:defRPr>
            </a:lvl1pPr>
          </a:lstStyle>
          <a:p>
            <a:r>
              <a:rPr lang="en-US" dirty="0"/>
              <a:t>160x147 logo</a:t>
            </a:r>
          </a:p>
        </p:txBody>
      </p:sp>
      <p:sp>
        <p:nvSpPr>
          <p:cNvPr id="7" name="Picture Placeholder 5">
            <a:extLst>
              <a:ext uri="{FF2B5EF4-FFF2-40B4-BE49-F238E27FC236}">
                <a16:creationId xmlns:a16="http://schemas.microsoft.com/office/drawing/2014/main" id="{93ABDDAC-BA7B-4A4A-9D64-71FA88868E4B}"/>
              </a:ext>
            </a:extLst>
          </p:cNvPr>
          <p:cNvSpPr>
            <a:spLocks noGrp="1"/>
          </p:cNvSpPr>
          <p:nvPr>
            <p:ph type="pic" sz="quarter" idx="11" hasCustomPrompt="1"/>
          </p:nvPr>
        </p:nvSpPr>
        <p:spPr>
          <a:xfrm>
            <a:off x="9144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8" name="Picture Placeholder 5">
            <a:extLst>
              <a:ext uri="{FF2B5EF4-FFF2-40B4-BE49-F238E27FC236}">
                <a16:creationId xmlns:a16="http://schemas.microsoft.com/office/drawing/2014/main" id="{BE481E25-6792-6B48-8A87-D3E9D1B2232D}"/>
              </a:ext>
            </a:extLst>
          </p:cNvPr>
          <p:cNvSpPr>
            <a:spLocks noGrp="1"/>
          </p:cNvSpPr>
          <p:nvPr>
            <p:ph type="pic" sz="quarter" idx="13" hasCustomPrompt="1"/>
          </p:nvPr>
        </p:nvSpPr>
        <p:spPr>
          <a:xfrm>
            <a:off x="9144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9" name="Picture Placeholder 5">
            <a:extLst>
              <a:ext uri="{FF2B5EF4-FFF2-40B4-BE49-F238E27FC236}">
                <a16:creationId xmlns:a16="http://schemas.microsoft.com/office/drawing/2014/main" id="{D548604C-E487-1D4F-91AF-D210004A5189}"/>
              </a:ext>
            </a:extLst>
          </p:cNvPr>
          <p:cNvSpPr>
            <a:spLocks noGrp="1"/>
          </p:cNvSpPr>
          <p:nvPr>
            <p:ph type="pic" sz="quarter" idx="14" hasCustomPrompt="1"/>
          </p:nvPr>
        </p:nvSpPr>
        <p:spPr>
          <a:xfrm>
            <a:off x="37592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0" name="Picture Placeholder 5">
            <a:extLst>
              <a:ext uri="{FF2B5EF4-FFF2-40B4-BE49-F238E27FC236}">
                <a16:creationId xmlns:a16="http://schemas.microsoft.com/office/drawing/2014/main" id="{7624EDF6-2365-2545-8099-338237F309C3}"/>
              </a:ext>
            </a:extLst>
          </p:cNvPr>
          <p:cNvSpPr>
            <a:spLocks noGrp="1"/>
          </p:cNvSpPr>
          <p:nvPr>
            <p:ph type="pic" sz="quarter" idx="15" hasCustomPrompt="1"/>
          </p:nvPr>
        </p:nvSpPr>
        <p:spPr>
          <a:xfrm>
            <a:off x="37592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1" name="Picture Placeholder 5">
            <a:extLst>
              <a:ext uri="{FF2B5EF4-FFF2-40B4-BE49-F238E27FC236}">
                <a16:creationId xmlns:a16="http://schemas.microsoft.com/office/drawing/2014/main" id="{0D36446A-2E05-9F4F-83D7-905FD354E021}"/>
              </a:ext>
            </a:extLst>
          </p:cNvPr>
          <p:cNvSpPr>
            <a:spLocks noGrp="1"/>
          </p:cNvSpPr>
          <p:nvPr>
            <p:ph type="pic" sz="quarter" idx="16" hasCustomPrompt="1"/>
          </p:nvPr>
        </p:nvSpPr>
        <p:spPr>
          <a:xfrm>
            <a:off x="37592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2" name="Picture Placeholder 5">
            <a:extLst>
              <a:ext uri="{FF2B5EF4-FFF2-40B4-BE49-F238E27FC236}">
                <a16:creationId xmlns:a16="http://schemas.microsoft.com/office/drawing/2014/main" id="{BBC79A31-D13D-4C49-88CC-6B949DE06C2C}"/>
              </a:ext>
            </a:extLst>
          </p:cNvPr>
          <p:cNvSpPr>
            <a:spLocks noGrp="1"/>
          </p:cNvSpPr>
          <p:nvPr>
            <p:ph type="pic" sz="quarter" idx="17" hasCustomPrompt="1"/>
          </p:nvPr>
        </p:nvSpPr>
        <p:spPr>
          <a:xfrm>
            <a:off x="66040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3" name="Picture Placeholder 5">
            <a:extLst>
              <a:ext uri="{FF2B5EF4-FFF2-40B4-BE49-F238E27FC236}">
                <a16:creationId xmlns:a16="http://schemas.microsoft.com/office/drawing/2014/main" id="{CFF59C9F-D752-594A-A821-7BDA91DA3749}"/>
              </a:ext>
            </a:extLst>
          </p:cNvPr>
          <p:cNvSpPr>
            <a:spLocks noGrp="1"/>
          </p:cNvSpPr>
          <p:nvPr>
            <p:ph type="pic" sz="quarter" idx="18" hasCustomPrompt="1"/>
          </p:nvPr>
        </p:nvSpPr>
        <p:spPr>
          <a:xfrm>
            <a:off x="66040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4" name="Picture Placeholder 5">
            <a:extLst>
              <a:ext uri="{FF2B5EF4-FFF2-40B4-BE49-F238E27FC236}">
                <a16:creationId xmlns:a16="http://schemas.microsoft.com/office/drawing/2014/main" id="{254F3492-5AA9-9249-B742-69BFC01BE9E2}"/>
              </a:ext>
            </a:extLst>
          </p:cNvPr>
          <p:cNvSpPr>
            <a:spLocks noGrp="1"/>
          </p:cNvSpPr>
          <p:nvPr>
            <p:ph type="pic" sz="quarter" idx="19" hasCustomPrompt="1"/>
          </p:nvPr>
        </p:nvSpPr>
        <p:spPr>
          <a:xfrm>
            <a:off x="66040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5" name="Picture Placeholder 5">
            <a:extLst>
              <a:ext uri="{FF2B5EF4-FFF2-40B4-BE49-F238E27FC236}">
                <a16:creationId xmlns:a16="http://schemas.microsoft.com/office/drawing/2014/main" id="{C51E22CD-7582-9D41-A0FC-914A34BF189E}"/>
              </a:ext>
            </a:extLst>
          </p:cNvPr>
          <p:cNvSpPr>
            <a:spLocks noGrp="1"/>
          </p:cNvSpPr>
          <p:nvPr>
            <p:ph type="pic" sz="quarter" idx="20" hasCustomPrompt="1"/>
          </p:nvPr>
        </p:nvSpPr>
        <p:spPr>
          <a:xfrm>
            <a:off x="92456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6" name="Picture Placeholder 5">
            <a:extLst>
              <a:ext uri="{FF2B5EF4-FFF2-40B4-BE49-F238E27FC236}">
                <a16:creationId xmlns:a16="http://schemas.microsoft.com/office/drawing/2014/main" id="{3D0B9166-BA76-6544-89C3-4C8B4A739F73}"/>
              </a:ext>
            </a:extLst>
          </p:cNvPr>
          <p:cNvSpPr>
            <a:spLocks noGrp="1"/>
          </p:cNvSpPr>
          <p:nvPr>
            <p:ph type="pic" sz="quarter" idx="21" hasCustomPrompt="1"/>
          </p:nvPr>
        </p:nvSpPr>
        <p:spPr>
          <a:xfrm>
            <a:off x="92456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7" name="Picture Placeholder 5">
            <a:extLst>
              <a:ext uri="{FF2B5EF4-FFF2-40B4-BE49-F238E27FC236}">
                <a16:creationId xmlns:a16="http://schemas.microsoft.com/office/drawing/2014/main" id="{537026EB-3BFB-0947-A881-5729F13CFA4E}"/>
              </a:ext>
            </a:extLst>
          </p:cNvPr>
          <p:cNvSpPr>
            <a:spLocks noGrp="1"/>
          </p:cNvSpPr>
          <p:nvPr>
            <p:ph type="pic" sz="quarter" idx="22" hasCustomPrompt="1"/>
          </p:nvPr>
        </p:nvSpPr>
        <p:spPr>
          <a:xfrm>
            <a:off x="92456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9" name="Slide Number Placeholder 18">
            <a:extLst>
              <a:ext uri="{FF2B5EF4-FFF2-40B4-BE49-F238E27FC236}">
                <a16:creationId xmlns:a16="http://schemas.microsoft.com/office/drawing/2014/main" id="{1D9580FA-CA76-994A-9775-1D87D5927DBD}"/>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C81C7F89-740B-3143-8447-70CC02F636A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1988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pyrigh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3357E3-4FE4-4164-A381-204B98DEEAB8}"/>
              </a:ext>
            </a:extLst>
          </p:cNvPr>
          <p:cNvSpPr>
            <a:spLocks noGrp="1"/>
          </p:cNvSpPr>
          <p:nvPr>
            <p:ph type="sldNum" sz="quarter" idx="10"/>
          </p:nvPr>
        </p:nvSpPr>
        <p:spPr/>
        <p:txBody>
          <a:bodyPr/>
          <a:lstStyle/>
          <a:p>
            <a:fld id="{F0D23093-2AB0-F74C-B865-1A12A15B650E}" type="slidenum">
              <a:rPr lang="en-US" smtClean="0"/>
              <a:pPr/>
              <a:t>‹#›</a:t>
            </a:fld>
            <a:endParaRPr lang="en-US" dirty="0"/>
          </a:p>
        </p:txBody>
      </p:sp>
      <p:sp>
        <p:nvSpPr>
          <p:cNvPr id="4" name="TextBox 3">
            <a:extLst>
              <a:ext uri="{FF2B5EF4-FFF2-40B4-BE49-F238E27FC236}">
                <a16:creationId xmlns:a16="http://schemas.microsoft.com/office/drawing/2014/main" id="{E6AEF1B2-1440-4FE5-8C1B-C291F424F993}"/>
              </a:ext>
            </a:extLst>
          </p:cNvPr>
          <p:cNvSpPr txBox="1"/>
          <p:nvPr userDrawn="1"/>
        </p:nvSpPr>
        <p:spPr>
          <a:xfrm>
            <a:off x="533400" y="609600"/>
            <a:ext cx="10972800" cy="3568541"/>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dirty="0">
                <a:effectLst/>
                <a:latin typeface="+mj-lt"/>
                <a:ea typeface="Calibri" panose="020F0502020204030204" pitchFamily="34" charset="0"/>
                <a:cs typeface="Times New Roman" panose="02020603050405020304" pitchFamily="18" charset="0"/>
              </a:rPr>
              <a:t>© </a:t>
            </a:r>
            <a:r>
              <a:rPr lang="en-US" sz="1400" dirty="0">
                <a:solidFill>
                  <a:srgbClr val="000000"/>
                </a:solidFill>
                <a:effectLst/>
                <a:latin typeface="+mj-lt"/>
                <a:ea typeface="Times New Roman" panose="02020603050405020304" pitchFamily="18" charset="0"/>
                <a:cs typeface="Times New Roman" panose="02020603050405020304" pitchFamily="18" charset="0"/>
              </a:rPr>
              <a:t>2025 ANSYS, Inc. All rights reserved.</a:t>
            </a:r>
          </a:p>
          <a:p>
            <a:pPr marL="0" marR="0">
              <a:lnSpc>
                <a:spcPct val="107000"/>
              </a:lnSpc>
              <a:spcBef>
                <a:spcPts val="0"/>
              </a:spcBef>
              <a:spcAft>
                <a:spcPts val="0"/>
              </a:spcAft>
            </a:pPr>
            <a:endParaRPr lang="en-US" sz="1600" b="1"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Use and Reproduction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The content used in this resource </a:t>
            </a:r>
            <a:r>
              <a:rPr lang="en-US" sz="1400" dirty="0">
                <a:solidFill>
                  <a:srgbClr val="201F1E"/>
                </a:solidFill>
                <a:effectLst/>
                <a:latin typeface="+mj-lt"/>
                <a:ea typeface="Times New Roman" panose="02020603050405020304" pitchFamily="18" charset="0"/>
                <a:cs typeface="Times New Roman" panose="02020603050405020304" pitchFamily="18" charset="0"/>
              </a:rPr>
              <a:t>may only be used or reproduced for teaching purposes; and any commercial use is strictly prohibited.</a:t>
            </a:r>
            <a:r>
              <a:rPr lang="en-US" sz="1400" i="1" dirty="0">
                <a:solidFill>
                  <a:srgbClr val="201F1E"/>
                </a:solidFill>
                <a:effectLst/>
                <a:latin typeface="+mj-lt"/>
                <a:ea typeface="Times New Roman" panose="02020603050405020304" pitchFamily="18"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Document Information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This lecture unit is part of a set of teaching resources to help introduce students to engineering and design concepts via Ansys software.</a:t>
            </a: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Ansys Education Resources</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To access more undergraduate education resources, including lecture presentations with notes, exercises with worked solutions, microprojects, real life examples and more, visit </a:t>
            </a:r>
            <a:r>
              <a:rPr lang="en-US" sz="1400" dirty="0">
                <a:effectLst/>
                <a:latin typeface="+mj-lt"/>
                <a:ea typeface="Calibri" panose="020F0502020204030204" pitchFamily="34" charset="0"/>
                <a:cs typeface="Times New Roman" panose="02020603050405020304" pitchFamily="18" charset="0"/>
                <a:hlinkClick r:id="rId2"/>
              </a:rPr>
              <a:t>www.ansys.com/education-resources</a:t>
            </a:r>
            <a:r>
              <a:rPr lang="en-US" sz="1400" dirty="0">
                <a:effectLst/>
                <a:latin typeface="+mj-lt"/>
                <a:ea typeface="Calibri" panose="020F0502020204030204" pitchFamily="34" charset="0"/>
                <a:cs typeface="Times New Roman" panose="02020603050405020304" pitchFamily="18" charset="0"/>
              </a:rPr>
              <a:t>.</a:t>
            </a:r>
          </a:p>
          <a:p>
            <a:pPr marL="0" marR="0">
              <a:lnSpc>
                <a:spcPct val="107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p>
            <a:r>
              <a:rPr lang="en-US" sz="1400" b="1" i="0" u="none" strike="noStrike" baseline="0" dirty="0">
                <a:solidFill>
                  <a:srgbClr val="000000"/>
                </a:solidFill>
                <a:latin typeface="Calibri" panose="020F0502020204030204" pitchFamily="34" charset="0"/>
              </a:rPr>
              <a:t>Feedback </a:t>
            </a:r>
            <a:endParaRPr lang="en-US" sz="1400" b="0" i="0" u="none" strike="noStrike" baseline="0" dirty="0">
              <a:solidFill>
                <a:srgbClr val="000000"/>
              </a:solidFill>
              <a:latin typeface="Calibri" panose="020F0502020204030204" pitchFamily="34" charset="0"/>
            </a:endParaRPr>
          </a:p>
          <a:p>
            <a:r>
              <a:rPr lang="en-US" sz="1400" b="0" i="0" u="none" strike="noStrike" baseline="0" dirty="0">
                <a:solidFill>
                  <a:srgbClr val="000000"/>
                </a:solidFill>
                <a:latin typeface="Calibri" panose="020F0502020204030204" pitchFamily="34" charset="0"/>
              </a:rPr>
              <a:t>If you notice any errors in this resource or need to get in contact with the authors, please email us at </a:t>
            </a:r>
            <a:r>
              <a:rPr lang="en-US" sz="1400" b="0" i="0" u="none" strike="noStrike" baseline="0" dirty="0">
                <a:solidFill>
                  <a:srgbClr val="0000FF"/>
                </a:solidFill>
                <a:latin typeface="Calibri" panose="020F0502020204030204" pitchFamily="34" charset="0"/>
                <a:hlinkClick r:id="rId3"/>
              </a:rPr>
              <a:t>education@ansys.com</a:t>
            </a:r>
            <a:endParaRPr lang="en-US" sz="1400" b="0" i="0" u="none" strike="noStrike" baseline="0" dirty="0">
              <a:solidFill>
                <a:srgbClr val="0000FF"/>
              </a:solidFill>
              <a:latin typeface="Calibri" panose="020F0502020204030204" pitchFamily="34" charset="0"/>
            </a:endParaRPr>
          </a:p>
          <a:p>
            <a:endParaRPr lang="en-US" sz="1600" dirty="0">
              <a:latin typeface="+mj-lt"/>
            </a:endParaRPr>
          </a:p>
        </p:txBody>
      </p:sp>
    </p:spTree>
    <p:extLst>
      <p:ext uri="{BB962C8B-B14F-4D97-AF65-F5344CB8AC3E}">
        <p14:creationId xmlns:p14="http://schemas.microsoft.com/office/powerpoint/2010/main" val="2844354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6576C04-D572-9D4D-8F10-3E7CBF2FDD8E}"/>
              </a:ext>
            </a:extLst>
          </p:cNvPr>
          <p:cNvSpPr>
            <a:spLocks noGrp="1"/>
          </p:cNvSpPr>
          <p:nvPr>
            <p:ph type="body" sz="quarter" idx="13"/>
          </p:nvPr>
        </p:nvSpPr>
        <p:spPr>
          <a:xfrm>
            <a:off x="609599" y="1447800"/>
            <a:ext cx="10972799"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3957048"/>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E7604C-BDCE-428F-B486-BE14D622E649}"/>
              </a:ext>
            </a:extLst>
          </p:cNvPr>
          <p:cNvSpPr>
            <a:spLocks noGrp="1"/>
          </p:cNvSpPr>
          <p:nvPr>
            <p:ph type="sldNum" sz="quarter" idx="10"/>
          </p:nvPr>
        </p:nvSpPr>
        <p:spPr/>
        <p:txBody>
          <a:bodyPr/>
          <a:lstStyle/>
          <a:p>
            <a:fld id="{F0D23093-2AB0-F74C-B865-1A12A15B650E}" type="slidenum">
              <a:rPr lang="en-US" smtClean="0"/>
              <a:pPr/>
              <a:t>‹#›</a:t>
            </a:fld>
            <a:endParaRPr lang="en-US" dirty="0"/>
          </a:p>
        </p:txBody>
      </p:sp>
    </p:spTree>
    <p:extLst>
      <p:ext uri="{BB962C8B-B14F-4D97-AF65-F5344CB8AC3E}">
        <p14:creationId xmlns:p14="http://schemas.microsoft.com/office/powerpoint/2010/main" val="863081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9EF18AD-72D0-A088-8C9C-E0ED35491A8D}"/>
              </a:ext>
            </a:extLst>
          </p:cNvPr>
          <p:cNvSpPr>
            <a:spLocks noGrp="1"/>
          </p:cNvSpPr>
          <p:nvPr>
            <p:ph type="sldNum" sz="quarter" idx="10"/>
          </p:nvPr>
        </p:nvSpPr>
        <p:spPr/>
        <p:txBody>
          <a:bodyPr/>
          <a:lstStyle/>
          <a:p>
            <a:fld id="{F0D23093-2AB0-F74C-B865-1A12A15B650E}" type="slidenum">
              <a:rPr lang="en-US" smtClean="0"/>
              <a:pPr/>
              <a:t>‹#›</a:t>
            </a:fld>
            <a:endParaRPr lang="en-US" dirty="0"/>
          </a:p>
        </p:txBody>
      </p:sp>
      <p:sp>
        <p:nvSpPr>
          <p:cNvPr id="50" name="TextBox 49">
            <a:extLst>
              <a:ext uri="{FF2B5EF4-FFF2-40B4-BE49-F238E27FC236}">
                <a16:creationId xmlns:a16="http://schemas.microsoft.com/office/drawing/2014/main" id="{0FF5CC29-E70A-42E0-E10D-676414208801}"/>
              </a:ext>
            </a:extLst>
          </p:cNvPr>
          <p:cNvSpPr txBox="1"/>
          <p:nvPr userDrawn="1"/>
        </p:nvSpPr>
        <p:spPr>
          <a:xfrm>
            <a:off x="533400" y="207005"/>
            <a:ext cx="9144000" cy="584775"/>
          </a:xfrm>
          <a:prstGeom prst="rect">
            <a:avLst/>
          </a:prstGeom>
          <a:noFill/>
        </p:spPr>
        <p:txBody>
          <a:bodyPr wrap="square">
            <a:spAutoFit/>
          </a:bodyPr>
          <a:lstStyle/>
          <a:p>
            <a:r>
              <a:rPr lang="en-US" sz="3200" dirty="0"/>
              <a:t>Resource Submission Checklist &amp; Process</a:t>
            </a:r>
          </a:p>
        </p:txBody>
      </p:sp>
      <p:grpSp>
        <p:nvGrpSpPr>
          <p:cNvPr id="46" name="Group 45">
            <a:extLst>
              <a:ext uri="{FF2B5EF4-FFF2-40B4-BE49-F238E27FC236}">
                <a16:creationId xmlns:a16="http://schemas.microsoft.com/office/drawing/2014/main" id="{D38A8E9C-12A4-7ED4-C180-3666143E5674}"/>
              </a:ext>
            </a:extLst>
          </p:cNvPr>
          <p:cNvGrpSpPr/>
          <p:nvPr userDrawn="1"/>
        </p:nvGrpSpPr>
        <p:grpSpPr>
          <a:xfrm>
            <a:off x="468573" y="2008728"/>
            <a:ext cx="3505200" cy="369332"/>
            <a:chOff x="533400" y="1115298"/>
            <a:chExt cx="3505200" cy="369332"/>
          </a:xfrm>
        </p:grpSpPr>
        <p:sp>
          <p:nvSpPr>
            <p:cNvPr id="47" name="Rectangle 46">
              <a:extLst>
                <a:ext uri="{FF2B5EF4-FFF2-40B4-BE49-F238E27FC236}">
                  <a16:creationId xmlns:a16="http://schemas.microsoft.com/office/drawing/2014/main" id="{B17A6E40-190B-2212-058B-0C1AA1829582}"/>
                </a:ext>
              </a:extLst>
            </p:cNvPr>
            <p:cNvSpPr/>
            <p:nvPr/>
          </p:nvSpPr>
          <p:spPr>
            <a:xfrm>
              <a:off x="533400" y="1143000"/>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8" name="TextBox 47">
              <a:extLst>
                <a:ext uri="{FF2B5EF4-FFF2-40B4-BE49-F238E27FC236}">
                  <a16:creationId xmlns:a16="http://schemas.microsoft.com/office/drawing/2014/main" id="{FC66C7B7-CC7B-3EB2-A5A4-38F2B646F8DC}"/>
                </a:ext>
              </a:extLst>
            </p:cNvPr>
            <p:cNvSpPr txBox="1"/>
            <p:nvPr/>
          </p:nvSpPr>
          <p:spPr>
            <a:xfrm>
              <a:off x="1078900" y="1115298"/>
              <a:ext cx="2959700" cy="369332"/>
            </a:xfrm>
            <a:prstGeom prst="rect">
              <a:avLst/>
            </a:prstGeom>
            <a:noFill/>
          </p:spPr>
          <p:txBody>
            <a:bodyPr wrap="square" rtlCol="0">
              <a:spAutoFit/>
            </a:bodyPr>
            <a:lstStyle/>
            <a:p>
              <a:r>
                <a:rPr lang="en-US" dirty="0"/>
                <a:t>Resource final draft</a:t>
              </a:r>
            </a:p>
          </p:txBody>
        </p:sp>
      </p:grpSp>
      <p:grpSp>
        <p:nvGrpSpPr>
          <p:cNvPr id="49" name="Group 48">
            <a:extLst>
              <a:ext uri="{FF2B5EF4-FFF2-40B4-BE49-F238E27FC236}">
                <a16:creationId xmlns:a16="http://schemas.microsoft.com/office/drawing/2014/main" id="{50E7B9E5-9A29-516E-0BC4-AF3DDB21EA8E}"/>
              </a:ext>
            </a:extLst>
          </p:cNvPr>
          <p:cNvGrpSpPr/>
          <p:nvPr userDrawn="1"/>
        </p:nvGrpSpPr>
        <p:grpSpPr>
          <a:xfrm>
            <a:off x="468573" y="2966086"/>
            <a:ext cx="5480554" cy="584775"/>
            <a:chOff x="533400" y="2981374"/>
            <a:chExt cx="5480554" cy="584775"/>
          </a:xfrm>
        </p:grpSpPr>
        <p:sp>
          <p:nvSpPr>
            <p:cNvPr id="51" name="Rectangle 50">
              <a:extLst>
                <a:ext uri="{FF2B5EF4-FFF2-40B4-BE49-F238E27FC236}">
                  <a16:creationId xmlns:a16="http://schemas.microsoft.com/office/drawing/2014/main" id="{304D57DD-30EB-6AF5-051D-31705F3C7A97}"/>
                </a:ext>
              </a:extLst>
            </p:cNvPr>
            <p:cNvSpPr/>
            <p:nvPr/>
          </p:nvSpPr>
          <p:spPr>
            <a:xfrm>
              <a:off x="533400" y="3121362"/>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2" name="TextBox 51">
              <a:extLst>
                <a:ext uri="{FF2B5EF4-FFF2-40B4-BE49-F238E27FC236}">
                  <a16:creationId xmlns:a16="http://schemas.microsoft.com/office/drawing/2014/main" id="{30702621-5FDF-11A0-51A1-C4B919B7F21F}"/>
                </a:ext>
              </a:extLst>
            </p:cNvPr>
            <p:cNvSpPr txBox="1"/>
            <p:nvPr/>
          </p:nvSpPr>
          <p:spPr>
            <a:xfrm>
              <a:off x="1073054" y="2981374"/>
              <a:ext cx="4940900" cy="584775"/>
            </a:xfrm>
            <a:prstGeom prst="rect">
              <a:avLst/>
            </a:prstGeom>
            <a:noFill/>
          </p:spPr>
          <p:txBody>
            <a:bodyPr wrap="square" rtlCol="0">
              <a:spAutoFit/>
            </a:bodyPr>
            <a:lstStyle/>
            <a:p>
              <a:r>
                <a:rPr lang="en-US" dirty="0"/>
                <a:t>Resource development software files </a:t>
              </a:r>
              <a:br>
                <a:rPr lang="en-US" dirty="0"/>
              </a:br>
              <a:r>
                <a:rPr lang="en-US" sz="1400" dirty="0">
                  <a:solidFill>
                    <a:schemeClr val="bg1">
                      <a:lumMod val="50000"/>
                    </a:schemeClr>
                  </a:solidFill>
                </a:rPr>
                <a:t>(make clear if any should be uploaded with resource document)</a:t>
              </a:r>
              <a:r>
                <a:rPr lang="en-US" sz="1400" dirty="0"/>
                <a:t> </a:t>
              </a:r>
              <a:endParaRPr lang="en-US" dirty="0">
                <a:solidFill>
                  <a:schemeClr val="bg1">
                    <a:lumMod val="50000"/>
                  </a:schemeClr>
                </a:solidFill>
              </a:endParaRPr>
            </a:p>
          </p:txBody>
        </p:sp>
      </p:grpSp>
      <p:grpSp>
        <p:nvGrpSpPr>
          <p:cNvPr id="53" name="Group 52">
            <a:extLst>
              <a:ext uri="{FF2B5EF4-FFF2-40B4-BE49-F238E27FC236}">
                <a16:creationId xmlns:a16="http://schemas.microsoft.com/office/drawing/2014/main" id="{11A9581D-1B18-28F4-ED06-4F450E17480A}"/>
              </a:ext>
            </a:extLst>
          </p:cNvPr>
          <p:cNvGrpSpPr/>
          <p:nvPr userDrawn="1"/>
        </p:nvGrpSpPr>
        <p:grpSpPr>
          <a:xfrm>
            <a:off x="468573" y="3613194"/>
            <a:ext cx="2286000" cy="369332"/>
            <a:chOff x="533400" y="3627060"/>
            <a:chExt cx="2286000" cy="369332"/>
          </a:xfrm>
        </p:grpSpPr>
        <p:sp>
          <p:nvSpPr>
            <p:cNvPr id="54" name="Rectangle 53">
              <a:extLst>
                <a:ext uri="{FF2B5EF4-FFF2-40B4-BE49-F238E27FC236}">
                  <a16:creationId xmlns:a16="http://schemas.microsoft.com/office/drawing/2014/main" id="{049168FB-0DF7-11B7-D7A1-F606575ED0BB}"/>
                </a:ext>
              </a:extLst>
            </p:cNvPr>
            <p:cNvSpPr/>
            <p:nvPr/>
          </p:nvSpPr>
          <p:spPr>
            <a:xfrm>
              <a:off x="533400" y="3657034"/>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5" name="TextBox 54">
              <a:extLst>
                <a:ext uri="{FF2B5EF4-FFF2-40B4-BE49-F238E27FC236}">
                  <a16:creationId xmlns:a16="http://schemas.microsoft.com/office/drawing/2014/main" id="{460B5F0D-BE7C-331B-A066-7D63F511BA7E}"/>
                </a:ext>
              </a:extLst>
            </p:cNvPr>
            <p:cNvSpPr txBox="1"/>
            <p:nvPr/>
          </p:nvSpPr>
          <p:spPr>
            <a:xfrm>
              <a:off x="1078900" y="3627060"/>
              <a:ext cx="1740500" cy="369332"/>
            </a:xfrm>
            <a:prstGeom prst="rect">
              <a:avLst/>
            </a:prstGeom>
            <a:noFill/>
          </p:spPr>
          <p:txBody>
            <a:bodyPr wrap="square" rtlCol="0">
              <a:spAutoFit/>
            </a:bodyPr>
            <a:lstStyle/>
            <a:p>
              <a:r>
                <a:rPr lang="en-US" dirty="0"/>
                <a:t>Webpage image</a:t>
              </a:r>
              <a:endParaRPr lang="en-US" dirty="0">
                <a:solidFill>
                  <a:schemeClr val="bg1">
                    <a:lumMod val="50000"/>
                  </a:schemeClr>
                </a:solidFill>
              </a:endParaRPr>
            </a:p>
          </p:txBody>
        </p:sp>
      </p:grpSp>
      <p:grpSp>
        <p:nvGrpSpPr>
          <p:cNvPr id="56" name="Group 55">
            <a:extLst>
              <a:ext uri="{FF2B5EF4-FFF2-40B4-BE49-F238E27FC236}">
                <a16:creationId xmlns:a16="http://schemas.microsoft.com/office/drawing/2014/main" id="{E207857D-BAEF-8CEC-9A64-0BF09E4C47A9}"/>
              </a:ext>
            </a:extLst>
          </p:cNvPr>
          <p:cNvGrpSpPr/>
          <p:nvPr userDrawn="1"/>
        </p:nvGrpSpPr>
        <p:grpSpPr>
          <a:xfrm>
            <a:off x="468573" y="4682836"/>
            <a:ext cx="4876800" cy="369332"/>
            <a:chOff x="533400" y="4659868"/>
            <a:chExt cx="4876800" cy="369332"/>
          </a:xfrm>
        </p:grpSpPr>
        <p:sp>
          <p:nvSpPr>
            <p:cNvPr id="57" name="Rectangle 56">
              <a:extLst>
                <a:ext uri="{FF2B5EF4-FFF2-40B4-BE49-F238E27FC236}">
                  <a16:creationId xmlns:a16="http://schemas.microsoft.com/office/drawing/2014/main" id="{C477D265-6D03-A75F-F36A-D9D3AD81D1EC}"/>
                </a:ext>
              </a:extLst>
            </p:cNvPr>
            <p:cNvSpPr/>
            <p:nvPr/>
          </p:nvSpPr>
          <p:spPr>
            <a:xfrm>
              <a:off x="533400" y="4687570"/>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58" name="TextBox 57">
              <a:extLst>
                <a:ext uri="{FF2B5EF4-FFF2-40B4-BE49-F238E27FC236}">
                  <a16:creationId xmlns:a16="http://schemas.microsoft.com/office/drawing/2014/main" id="{DDBD2DE5-7ADC-9B87-F7E9-7816CC4CD2FC}"/>
                </a:ext>
              </a:extLst>
            </p:cNvPr>
            <p:cNvSpPr txBox="1"/>
            <p:nvPr/>
          </p:nvSpPr>
          <p:spPr>
            <a:xfrm>
              <a:off x="1078900" y="4659868"/>
              <a:ext cx="4331300" cy="369332"/>
            </a:xfrm>
            <a:prstGeom prst="rect">
              <a:avLst/>
            </a:prstGeom>
            <a:noFill/>
          </p:spPr>
          <p:txBody>
            <a:bodyPr wrap="square" rtlCol="0">
              <a:spAutoFit/>
            </a:bodyPr>
            <a:lstStyle/>
            <a:p>
              <a:r>
                <a:rPr lang="en-US" dirty="0"/>
                <a:t>Completed Marketing content document</a:t>
              </a:r>
            </a:p>
          </p:txBody>
        </p:sp>
      </p:grpSp>
      <p:grpSp>
        <p:nvGrpSpPr>
          <p:cNvPr id="59" name="Group 58">
            <a:extLst>
              <a:ext uri="{FF2B5EF4-FFF2-40B4-BE49-F238E27FC236}">
                <a16:creationId xmlns:a16="http://schemas.microsoft.com/office/drawing/2014/main" id="{6A2DF809-2E23-6342-6A4F-49B1267C68AF}"/>
              </a:ext>
            </a:extLst>
          </p:cNvPr>
          <p:cNvGrpSpPr/>
          <p:nvPr userDrawn="1"/>
        </p:nvGrpSpPr>
        <p:grpSpPr>
          <a:xfrm>
            <a:off x="462727" y="4148016"/>
            <a:ext cx="3053846" cy="369332"/>
            <a:chOff x="527554" y="4126468"/>
            <a:chExt cx="3053846" cy="369332"/>
          </a:xfrm>
        </p:grpSpPr>
        <p:sp>
          <p:nvSpPr>
            <p:cNvPr id="60" name="Rectangle 59">
              <a:extLst>
                <a:ext uri="{FF2B5EF4-FFF2-40B4-BE49-F238E27FC236}">
                  <a16:creationId xmlns:a16="http://schemas.microsoft.com/office/drawing/2014/main" id="{ACBE5440-0725-4562-AE15-F4B63E227F13}"/>
                </a:ext>
              </a:extLst>
            </p:cNvPr>
            <p:cNvSpPr/>
            <p:nvPr/>
          </p:nvSpPr>
          <p:spPr>
            <a:xfrm>
              <a:off x="527554" y="4156442"/>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1" name="TextBox 60">
              <a:extLst>
                <a:ext uri="{FF2B5EF4-FFF2-40B4-BE49-F238E27FC236}">
                  <a16:creationId xmlns:a16="http://schemas.microsoft.com/office/drawing/2014/main" id="{80357AA4-7044-478C-0D71-7B9C2C6E6198}"/>
                </a:ext>
              </a:extLst>
            </p:cNvPr>
            <p:cNvSpPr txBox="1"/>
            <p:nvPr/>
          </p:nvSpPr>
          <p:spPr>
            <a:xfrm>
              <a:off x="1073054" y="4126468"/>
              <a:ext cx="2508346" cy="369332"/>
            </a:xfrm>
            <a:prstGeom prst="rect">
              <a:avLst/>
            </a:prstGeom>
            <a:noFill/>
          </p:spPr>
          <p:txBody>
            <a:bodyPr wrap="square" rtlCol="0">
              <a:spAutoFit/>
            </a:bodyPr>
            <a:lstStyle/>
            <a:p>
              <a:r>
                <a:rPr lang="en-US" dirty="0"/>
                <a:t>Webpage thumbnail</a:t>
              </a:r>
              <a:endParaRPr lang="en-US" dirty="0">
                <a:solidFill>
                  <a:schemeClr val="bg1">
                    <a:lumMod val="50000"/>
                  </a:schemeClr>
                </a:solidFill>
              </a:endParaRPr>
            </a:p>
          </p:txBody>
        </p:sp>
      </p:grpSp>
      <p:grpSp>
        <p:nvGrpSpPr>
          <p:cNvPr id="62" name="Group 61">
            <a:extLst>
              <a:ext uri="{FF2B5EF4-FFF2-40B4-BE49-F238E27FC236}">
                <a16:creationId xmlns:a16="http://schemas.microsoft.com/office/drawing/2014/main" id="{2B5C0236-FDCE-B566-20A0-E963B5BE3C57}"/>
              </a:ext>
            </a:extLst>
          </p:cNvPr>
          <p:cNvGrpSpPr/>
          <p:nvPr userDrawn="1"/>
        </p:nvGrpSpPr>
        <p:grpSpPr>
          <a:xfrm>
            <a:off x="462727" y="2543550"/>
            <a:ext cx="5181600" cy="369332"/>
            <a:chOff x="527554" y="1613590"/>
            <a:chExt cx="5181600" cy="369332"/>
          </a:xfrm>
        </p:grpSpPr>
        <p:sp>
          <p:nvSpPr>
            <p:cNvPr id="63" name="Rectangle 62">
              <a:extLst>
                <a:ext uri="{FF2B5EF4-FFF2-40B4-BE49-F238E27FC236}">
                  <a16:creationId xmlns:a16="http://schemas.microsoft.com/office/drawing/2014/main" id="{512B41CD-F9C9-BEC8-A055-9A8341B426FB}"/>
                </a:ext>
              </a:extLst>
            </p:cNvPr>
            <p:cNvSpPr/>
            <p:nvPr/>
          </p:nvSpPr>
          <p:spPr>
            <a:xfrm>
              <a:off x="527554" y="1641292"/>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4" name="TextBox 63">
              <a:extLst>
                <a:ext uri="{FF2B5EF4-FFF2-40B4-BE49-F238E27FC236}">
                  <a16:creationId xmlns:a16="http://schemas.microsoft.com/office/drawing/2014/main" id="{DE124438-81B7-C3DD-5DD6-D85DB2B5C82E}"/>
                </a:ext>
              </a:extLst>
            </p:cNvPr>
            <p:cNvSpPr txBox="1"/>
            <p:nvPr/>
          </p:nvSpPr>
          <p:spPr>
            <a:xfrm>
              <a:off x="1073054" y="1613590"/>
              <a:ext cx="4636100" cy="369332"/>
            </a:xfrm>
            <a:prstGeom prst="rect">
              <a:avLst/>
            </a:prstGeom>
            <a:noFill/>
          </p:spPr>
          <p:txBody>
            <a:bodyPr wrap="square" rtlCol="0">
              <a:spAutoFit/>
            </a:bodyPr>
            <a:lstStyle/>
            <a:p>
              <a:r>
                <a:rPr lang="en-US" dirty="0"/>
                <a:t>Resource image files </a:t>
              </a:r>
              <a:r>
                <a:rPr lang="en-US" sz="1400" dirty="0">
                  <a:solidFill>
                    <a:schemeClr val="bg1">
                      <a:lumMod val="50000"/>
                    </a:schemeClr>
                  </a:solidFill>
                </a:rPr>
                <a:t>(saved as individual image files)</a:t>
              </a:r>
              <a:endParaRPr lang="en-US" dirty="0">
                <a:solidFill>
                  <a:schemeClr val="bg1">
                    <a:lumMod val="50000"/>
                  </a:schemeClr>
                </a:solidFill>
              </a:endParaRPr>
            </a:p>
          </p:txBody>
        </p:sp>
      </p:grpSp>
      <p:sp>
        <p:nvSpPr>
          <p:cNvPr id="65" name="TextBox 64">
            <a:extLst>
              <a:ext uri="{FF2B5EF4-FFF2-40B4-BE49-F238E27FC236}">
                <a16:creationId xmlns:a16="http://schemas.microsoft.com/office/drawing/2014/main" id="{BFBB3727-3036-A630-B788-3ACAD34DCCF2}"/>
              </a:ext>
            </a:extLst>
          </p:cNvPr>
          <p:cNvSpPr txBox="1"/>
          <p:nvPr userDrawn="1"/>
        </p:nvSpPr>
        <p:spPr>
          <a:xfrm>
            <a:off x="316172" y="1336294"/>
            <a:ext cx="4800600" cy="461665"/>
          </a:xfrm>
          <a:prstGeom prst="rect">
            <a:avLst/>
          </a:prstGeom>
          <a:noFill/>
        </p:spPr>
        <p:txBody>
          <a:bodyPr wrap="square" rtlCol="0">
            <a:spAutoFit/>
          </a:bodyPr>
          <a:lstStyle/>
          <a:p>
            <a:r>
              <a:rPr lang="en-US" sz="2400" b="1" dirty="0"/>
              <a:t>Submission Checklist</a:t>
            </a:r>
          </a:p>
        </p:txBody>
      </p:sp>
      <p:sp>
        <p:nvSpPr>
          <p:cNvPr id="66" name="TextBox 65">
            <a:extLst>
              <a:ext uri="{FF2B5EF4-FFF2-40B4-BE49-F238E27FC236}">
                <a16:creationId xmlns:a16="http://schemas.microsoft.com/office/drawing/2014/main" id="{7311843B-6C86-FA4E-224E-5636CD47B497}"/>
              </a:ext>
            </a:extLst>
          </p:cNvPr>
          <p:cNvSpPr txBox="1"/>
          <p:nvPr userDrawn="1"/>
        </p:nvSpPr>
        <p:spPr>
          <a:xfrm>
            <a:off x="6564572" y="1336294"/>
            <a:ext cx="5398827" cy="461665"/>
          </a:xfrm>
          <a:prstGeom prst="rect">
            <a:avLst/>
          </a:prstGeom>
          <a:noFill/>
        </p:spPr>
        <p:txBody>
          <a:bodyPr wrap="square" rtlCol="0">
            <a:spAutoFit/>
          </a:bodyPr>
          <a:lstStyle/>
          <a:p>
            <a:r>
              <a:rPr lang="en-US" sz="2400" b="1" dirty="0"/>
              <a:t>Submission Process </a:t>
            </a:r>
          </a:p>
        </p:txBody>
      </p:sp>
      <p:sp>
        <p:nvSpPr>
          <p:cNvPr id="67" name="TextBox 66">
            <a:extLst>
              <a:ext uri="{FF2B5EF4-FFF2-40B4-BE49-F238E27FC236}">
                <a16:creationId xmlns:a16="http://schemas.microsoft.com/office/drawing/2014/main" id="{9C253D1A-C7DC-E4EE-81E9-EB3D351E2048}"/>
              </a:ext>
            </a:extLst>
          </p:cNvPr>
          <p:cNvSpPr txBox="1"/>
          <p:nvPr userDrawn="1"/>
        </p:nvSpPr>
        <p:spPr>
          <a:xfrm>
            <a:off x="6640773" y="1981200"/>
            <a:ext cx="5181600" cy="3139321"/>
          </a:xfrm>
          <a:prstGeom prst="rect">
            <a:avLst/>
          </a:prstGeom>
          <a:noFill/>
        </p:spPr>
        <p:txBody>
          <a:bodyPr wrap="square" rtlCol="0">
            <a:spAutoFit/>
          </a:bodyPr>
          <a:lstStyle/>
          <a:p>
            <a:pPr marL="342900" indent="-342900">
              <a:buAutoNum type="arabicPeriod"/>
            </a:pPr>
            <a:r>
              <a:rPr lang="en-US" dirty="0"/>
              <a:t>Upload contents of checklist to </a:t>
            </a:r>
            <a:br>
              <a:rPr lang="en-US" dirty="0"/>
            </a:br>
            <a:r>
              <a:rPr lang="en-US" dirty="0">
                <a:hlinkClick r:id="rId2"/>
              </a:rPr>
              <a:t>Marketing Review Submission Folder</a:t>
            </a:r>
            <a:endParaRPr lang="en-US" dirty="0"/>
          </a:p>
          <a:p>
            <a:pPr marL="800100" lvl="1" indent="-342900">
              <a:buFont typeface="Arial" panose="020B0604020202020204" pitchFamily="34" charset="0"/>
              <a:buChar char="•"/>
            </a:pPr>
            <a:endParaRPr lang="en-US" dirty="0"/>
          </a:p>
          <a:p>
            <a:pPr marL="800100" lvl="1" indent="-342900">
              <a:buFont typeface="Arial" panose="020B0604020202020204" pitchFamily="34" charset="0"/>
              <a:buChar char="•"/>
            </a:pPr>
            <a:r>
              <a:rPr lang="en-US" dirty="0"/>
              <a:t>Create a subfolder for your resource</a:t>
            </a:r>
            <a:r>
              <a:rPr lang="en-US" dirty="0">
                <a:sym typeface="Wingdings" panose="05000000000000000000" pitchFamily="2" charset="2"/>
              </a:rPr>
              <a:t> unique name identifier</a:t>
            </a:r>
          </a:p>
          <a:p>
            <a:pPr marL="342900" indent="-342900">
              <a:buAutoNum type="arabicPeriod"/>
            </a:pPr>
            <a:endParaRPr lang="en-US" dirty="0">
              <a:sym typeface="Wingdings" panose="05000000000000000000" pitchFamily="2" charset="2"/>
            </a:endParaRPr>
          </a:p>
          <a:p>
            <a:pPr marL="342900" indent="-342900">
              <a:buAutoNum type="arabicPeriod"/>
            </a:pPr>
            <a:r>
              <a:rPr lang="en-US" dirty="0">
                <a:sym typeface="Wingdings" panose="05000000000000000000" pitchFamily="2" charset="2"/>
              </a:rPr>
              <a:t>Change </a:t>
            </a:r>
            <a:r>
              <a:rPr lang="en-US" dirty="0">
                <a:sym typeface="Wingdings" panose="05000000000000000000" pitchFamily="2" charset="2"/>
                <a:hlinkClick r:id="rId3"/>
              </a:rPr>
              <a:t>Resource Pipeline Status </a:t>
            </a:r>
            <a:r>
              <a:rPr lang="en-US" dirty="0">
                <a:sym typeface="Wingdings" panose="05000000000000000000" pitchFamily="2" charset="2"/>
              </a:rPr>
              <a:t>from </a:t>
            </a:r>
            <a:br>
              <a:rPr lang="en-US" dirty="0">
                <a:sym typeface="Wingdings" panose="05000000000000000000" pitchFamily="2" charset="2"/>
              </a:rPr>
            </a:br>
            <a:r>
              <a:rPr lang="en-US" dirty="0">
                <a:sym typeface="Wingdings" panose="05000000000000000000" pitchFamily="2" charset="2"/>
              </a:rPr>
              <a:t>3. Technical Review to 2. Marketing Review</a:t>
            </a:r>
          </a:p>
          <a:p>
            <a:pPr marL="800100" lvl="1" indent="-342900">
              <a:buFont typeface="Arial" panose="020B0604020202020204" pitchFamily="34" charset="0"/>
              <a:buChar char="•"/>
            </a:pPr>
            <a:endParaRPr lang="en-US" dirty="0">
              <a:sym typeface="Wingdings" panose="05000000000000000000" pitchFamily="2" charset="2"/>
            </a:endParaRPr>
          </a:p>
          <a:p>
            <a:pPr marL="800100" lvl="1" indent="-342900">
              <a:buFont typeface="Arial" panose="020B0604020202020204" pitchFamily="34" charset="0"/>
              <a:buChar char="•"/>
            </a:pPr>
            <a:r>
              <a:rPr lang="en-US" dirty="0">
                <a:sym typeface="Wingdings" panose="05000000000000000000" pitchFamily="2" charset="2"/>
              </a:rPr>
              <a:t>Sends automated email to Kaitlin &amp; Kylie that content is ready for review</a:t>
            </a:r>
            <a:endParaRPr lang="en-US" dirty="0"/>
          </a:p>
        </p:txBody>
      </p:sp>
    </p:spTree>
    <p:extLst>
      <p:ext uri="{BB962C8B-B14F-4D97-AF65-F5344CB8AC3E}">
        <p14:creationId xmlns:p14="http://schemas.microsoft.com/office/powerpoint/2010/main" val="1754017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9" name="Title 8">
            <a:extLst>
              <a:ext uri="{FF2B5EF4-FFF2-40B4-BE49-F238E27FC236}">
                <a16:creationId xmlns:a16="http://schemas.microsoft.com/office/drawing/2014/main" id="{98341DC2-F80D-BD4F-90EE-4B809029C2D3}"/>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74740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o slash/no titl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2" name="Rectangle 1">
            <a:extLst>
              <a:ext uri="{FF2B5EF4-FFF2-40B4-BE49-F238E27FC236}">
                <a16:creationId xmlns:a16="http://schemas.microsoft.com/office/drawing/2014/main" id="{96277581-3B6E-45DC-A28B-56B0B91539B8}"/>
              </a:ext>
            </a:extLst>
          </p:cNvPr>
          <p:cNvSpPr/>
          <p:nvPr userDrawn="1"/>
        </p:nvSpPr>
        <p:spPr>
          <a:xfrm>
            <a:off x="152400" y="76200"/>
            <a:ext cx="609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5060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Side by Side">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4748E687-7CF0-0540-A98D-56F74939DB2D}"/>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E9E3B09F-B45B-354E-B308-DCD243A5A41B}"/>
              </a:ext>
            </a:extLst>
          </p:cNvPr>
          <p:cNvSpPr>
            <a:spLocks noGrp="1"/>
          </p:cNvSpPr>
          <p:nvPr>
            <p:ph type="body" sz="quarter" idx="14"/>
          </p:nvPr>
        </p:nvSpPr>
        <p:spPr>
          <a:xfrm>
            <a:off x="6096000" y="1447800"/>
            <a:ext cx="5486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63366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CE20C0D-A7DE-48DF-B095-F557A066298E}"/>
              </a:ext>
            </a:extLst>
          </p:cNvPr>
          <p:cNvSpPr>
            <a:spLocks noGrp="1"/>
          </p:cNvSpPr>
          <p:nvPr>
            <p:ph type="pic" sz="quarter" idx="12"/>
          </p:nvPr>
        </p:nvSpPr>
        <p:spPr>
          <a:xfrm>
            <a:off x="6095999" y="1447800"/>
            <a:ext cx="5486401" cy="4590976"/>
          </a:xfrm>
          <a:prstGeom prst="rect">
            <a:avLst/>
          </a:prstGeom>
        </p:spPr>
        <p:txBody>
          <a:bodyPr>
            <a:normAutofit/>
          </a:bodyPr>
          <a:lstStyle>
            <a:lvl1pPr>
              <a:defRPr sz="2400" b="0" i="0">
                <a:latin typeface="Calibri" panose="020F0502020204030204" pitchFamily="34" charset="0"/>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44A5571E-6D46-AF49-B918-ACB2130FFF3D}"/>
              </a:ext>
            </a:extLst>
          </p:cNvPr>
          <p:cNvSpPr>
            <a:spLocks noGrp="1"/>
          </p:cNvSpPr>
          <p:nvPr>
            <p:ph type="sldNum" sz="quarter" idx="15"/>
          </p:nvPr>
        </p:nvSpPr>
        <p:spPr/>
        <p:txBody>
          <a:bodyPr/>
          <a:lstStyle/>
          <a:p>
            <a:fld id="{F0D23093-2AB0-F74C-B865-1A12A15B650E}" type="slidenum">
              <a:rPr lang="en-US" smtClean="0"/>
              <a:pPr/>
              <a:t>‹#›</a:t>
            </a:fld>
            <a:endParaRPr lang="en-US" dirty="0"/>
          </a:p>
        </p:txBody>
      </p:sp>
      <p:sp>
        <p:nvSpPr>
          <p:cNvPr id="12" name="Title 11">
            <a:extLst>
              <a:ext uri="{FF2B5EF4-FFF2-40B4-BE49-F238E27FC236}">
                <a16:creationId xmlns:a16="http://schemas.microsoft.com/office/drawing/2014/main" id="{26B59188-CA07-ED4C-990F-C94539E4F92B}"/>
              </a:ext>
            </a:extLst>
          </p:cNvPr>
          <p:cNvSpPr>
            <a:spLocks noGrp="1"/>
          </p:cNvSpPr>
          <p:nvPr>
            <p:ph type="title"/>
          </p:nvPr>
        </p:nvSpPr>
        <p:spPr/>
        <p:txBody>
          <a:bodyPr/>
          <a:lstStyle/>
          <a:p>
            <a:r>
              <a:rPr lang="en-US"/>
              <a:t>Click to edit Master title style</a:t>
            </a:r>
            <a:endParaRPr lang="en-US" dirty="0"/>
          </a:p>
        </p:txBody>
      </p:sp>
      <p:sp>
        <p:nvSpPr>
          <p:cNvPr id="13" name="Text Placeholder 3">
            <a:extLst>
              <a:ext uri="{FF2B5EF4-FFF2-40B4-BE49-F238E27FC236}">
                <a16:creationId xmlns:a16="http://schemas.microsoft.com/office/drawing/2014/main" id="{036E03A1-C74F-0042-A727-58B1205468A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7106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Chart Placeholder 4">
            <a:extLst>
              <a:ext uri="{FF2B5EF4-FFF2-40B4-BE49-F238E27FC236}">
                <a16:creationId xmlns:a16="http://schemas.microsoft.com/office/drawing/2014/main" id="{F2261C8B-A96F-5641-9461-4553158F07C6}"/>
              </a:ext>
            </a:extLst>
          </p:cNvPr>
          <p:cNvSpPr>
            <a:spLocks noGrp="1"/>
          </p:cNvSpPr>
          <p:nvPr>
            <p:ph type="chart" sz="quarter" idx="14"/>
          </p:nvPr>
        </p:nvSpPr>
        <p:spPr>
          <a:xfrm>
            <a:off x="6096001" y="1447800"/>
            <a:ext cx="5486400" cy="4590976"/>
          </a:xfrm>
          <a:prstGeom prst="rect">
            <a:avLst/>
          </a:prstGeom>
        </p:spPr>
        <p:txBody>
          <a:bodyPr/>
          <a:lstStyle/>
          <a:p>
            <a:r>
              <a:rPr lang="en-US"/>
              <a:t>Click icon to add chart</a:t>
            </a:r>
            <a:endParaRPr lang="en-US" dirty="0"/>
          </a:p>
        </p:txBody>
      </p:sp>
      <p:sp>
        <p:nvSpPr>
          <p:cNvPr id="12" name="Slide Number Placeholder 11">
            <a:extLst>
              <a:ext uri="{FF2B5EF4-FFF2-40B4-BE49-F238E27FC236}">
                <a16:creationId xmlns:a16="http://schemas.microsoft.com/office/drawing/2014/main" id="{BFD433F9-2D70-7E4E-9171-17DDDD0C1BC5}"/>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1" name="Text Placeholder 3">
            <a:extLst>
              <a:ext uri="{FF2B5EF4-FFF2-40B4-BE49-F238E27FC236}">
                <a16:creationId xmlns:a16="http://schemas.microsoft.com/office/drawing/2014/main" id="{7EE28EC2-FFB1-CB46-9BE7-371DA4C09A9F}"/>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8918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9DDD0D-54CB-CEA3-0BD7-DB5F45703C63}"/>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2" name="Title Placeholder 1">
            <a:extLst>
              <a:ext uri="{FF2B5EF4-FFF2-40B4-BE49-F238E27FC236}">
                <a16:creationId xmlns:a16="http://schemas.microsoft.com/office/drawing/2014/main" id="{C33F0A99-5B9C-4CA5-9F50-2F4E34F6E27A}"/>
              </a:ext>
            </a:extLst>
          </p:cNvPr>
          <p:cNvSpPr>
            <a:spLocks noGrp="1"/>
          </p:cNvSpPr>
          <p:nvPr>
            <p:ph type="title"/>
          </p:nvPr>
        </p:nvSpPr>
        <p:spPr>
          <a:xfrm>
            <a:off x="609601" y="148581"/>
            <a:ext cx="10972799" cy="845837"/>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9A249833-0938-F747-9F14-C1C0453EFF13}"/>
              </a:ext>
            </a:extLst>
          </p:cNvPr>
          <p:cNvSpPr>
            <a:spLocks noGrp="1"/>
          </p:cNvSpPr>
          <p:nvPr>
            <p:ph type="sldNum" sz="quarter" idx="4"/>
          </p:nvPr>
        </p:nvSpPr>
        <p:spPr>
          <a:xfrm>
            <a:off x="11658600" y="6324600"/>
            <a:ext cx="368300" cy="238960"/>
          </a:xfrm>
          <a:prstGeom prst="rect">
            <a:avLst/>
          </a:prstGeom>
        </p:spPr>
        <p:txBody>
          <a:bodyPr vert="horz" lIns="91440" tIns="45720" rIns="91440" bIns="45720" rtlCol="0" anchor="ctr"/>
          <a:lstStyle>
            <a:lvl1pPr algn="l">
              <a:defRPr sz="700" b="0" i="0">
                <a:solidFill>
                  <a:schemeClr val="bg1"/>
                </a:solidFill>
                <a:latin typeface="Calibri" panose="020F0502020204030204" pitchFamily="34" charset="0"/>
                <a:cs typeface="Calibri" panose="020F0502020204030204" pitchFamily="34" charset="0"/>
              </a:defRPr>
            </a:lvl1pPr>
          </a:lstStyle>
          <a:p>
            <a:fld id="{F0D23093-2AB0-F74C-B865-1A12A15B650E}" type="slidenum">
              <a:rPr lang="en-US" smtClean="0"/>
              <a:pPr/>
              <a:t>‹#›</a:t>
            </a:fld>
            <a:endParaRPr lang="en-US" dirty="0"/>
          </a:p>
        </p:txBody>
      </p:sp>
      <p:sp>
        <p:nvSpPr>
          <p:cNvPr id="5" name="Text Placeholder 4">
            <a:extLst>
              <a:ext uri="{FF2B5EF4-FFF2-40B4-BE49-F238E27FC236}">
                <a16:creationId xmlns:a16="http://schemas.microsoft.com/office/drawing/2014/main" id="{04F227F0-8FC0-9046-A60F-1749263CF3E5}"/>
              </a:ext>
            </a:extLst>
          </p:cNvPr>
          <p:cNvSpPr>
            <a:spLocks noGrp="1"/>
          </p:cNvSpPr>
          <p:nvPr>
            <p:ph type="body" idx="1"/>
          </p:nvPr>
        </p:nvSpPr>
        <p:spPr>
          <a:xfrm>
            <a:off x="609600" y="1295400"/>
            <a:ext cx="10972800" cy="47433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Box 2">
            <a:extLst>
              <a:ext uri="{FF2B5EF4-FFF2-40B4-BE49-F238E27FC236}">
                <a16:creationId xmlns:a16="http://schemas.microsoft.com/office/drawing/2014/main" id="{7C66E622-A13F-4675-A281-8D8CC6175629}"/>
              </a:ext>
            </a:extLst>
          </p:cNvPr>
          <p:cNvSpPr txBox="1"/>
          <p:nvPr userDrawn="1"/>
        </p:nvSpPr>
        <p:spPr>
          <a:xfrm>
            <a:off x="5410200" y="6611779"/>
            <a:ext cx="1371600" cy="246221"/>
          </a:xfrm>
          <a:prstGeom prst="rect">
            <a:avLst/>
          </a:prstGeom>
          <a:noFill/>
        </p:spPr>
        <p:txBody>
          <a:bodyPr wrap="square" rtlCol="0">
            <a:spAutoFit/>
          </a:bodyPr>
          <a:lstStyle/>
          <a:p>
            <a:r>
              <a:rPr lang="en-US" sz="1000" dirty="0">
                <a:solidFill>
                  <a:schemeClr val="tx2"/>
                </a:solidFill>
              </a:rPr>
              <a:t>©2025 ANSYS, Inc.</a:t>
            </a:r>
          </a:p>
        </p:txBody>
      </p:sp>
    </p:spTree>
    <p:extLst>
      <p:ext uri="{BB962C8B-B14F-4D97-AF65-F5344CB8AC3E}">
        <p14:creationId xmlns:p14="http://schemas.microsoft.com/office/powerpoint/2010/main" val="1291537134"/>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737" r:id="rId3"/>
    <p:sldLayoutId id="2147483738" r:id="rId4"/>
    <p:sldLayoutId id="2147483724" r:id="rId5"/>
    <p:sldLayoutId id="2147483735" r:id="rId6"/>
    <p:sldLayoutId id="2147483734" r:id="rId7"/>
    <p:sldLayoutId id="2147483663" r:id="rId8"/>
    <p:sldLayoutId id="2147483729" r:id="rId9"/>
    <p:sldLayoutId id="2147483730" r:id="rId10"/>
    <p:sldLayoutId id="2147483731" r:id="rId11"/>
    <p:sldLayoutId id="2147483727" r:id="rId12"/>
    <p:sldLayoutId id="2147483726" r:id="rId13"/>
    <p:sldLayoutId id="2147483736" r:id="rId14"/>
  </p:sldLayoutIdLst>
  <p:hf hdr="0" ftr="0" dt="0"/>
  <p:txStyles>
    <p:title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jpe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www.ansys.com/products/materials/granta-edupack"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ansys.typeform.com/to/jcattJI5"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0"/>
          </p:nvPr>
        </p:nvSpPr>
        <p:spPr/>
        <p:txBody>
          <a:bodyPr/>
          <a:lstStyle/>
          <a:p>
            <a:r>
              <a:rPr lang="en-US" dirty="0"/>
              <a:t>T</a:t>
            </a:r>
            <a:r>
              <a:rPr lang="en-US" sz="3200" b="1" dirty="0"/>
              <a:t>he </a:t>
            </a:r>
            <a:r>
              <a:rPr lang="en-US" dirty="0"/>
              <a:t>B</a:t>
            </a:r>
            <a:r>
              <a:rPr lang="en-US" sz="3200" b="1" dirty="0"/>
              <a:t>uilt </a:t>
            </a:r>
            <a:r>
              <a:rPr lang="en-US" dirty="0"/>
              <a:t>E</a:t>
            </a:r>
            <a:r>
              <a:rPr lang="en-US" sz="3200" b="1" dirty="0"/>
              <a:t>nvironment:</a:t>
            </a:r>
          </a:p>
          <a:p>
            <a:r>
              <a:rPr lang="en-US" sz="2400" b="0" dirty="0"/>
              <a:t>Materials for construction</a:t>
            </a:r>
          </a:p>
        </p:txBody>
      </p:sp>
      <p:sp>
        <p:nvSpPr>
          <p:cNvPr id="4" name="Text Placeholder 2">
            <a:extLst>
              <a:ext uri="{FF2B5EF4-FFF2-40B4-BE49-F238E27FC236}">
                <a16:creationId xmlns:a16="http://schemas.microsoft.com/office/drawing/2014/main" id="{3C35BFED-67A4-447C-9B1B-1EBA2576B9CB}"/>
              </a:ext>
            </a:extLst>
          </p:cNvPr>
          <p:cNvSpPr>
            <a:spLocks noGrp="1"/>
          </p:cNvSpPr>
          <p:nvPr>
            <p:ph type="body" sz="quarter" idx="12"/>
          </p:nvPr>
        </p:nvSpPr>
        <p:spPr>
          <a:xfrm>
            <a:off x="613145" y="2590800"/>
            <a:ext cx="4449256" cy="976934"/>
          </a:xfrm>
        </p:spPr>
        <p:txBody>
          <a:bodyPr>
            <a:normAutofit fontScale="92500" lnSpcReduction="20000"/>
          </a:bodyPr>
          <a:lstStyle/>
          <a:p>
            <a:r>
              <a:rPr lang="en-US" dirty="0"/>
              <a:t>Mike Ashby</a:t>
            </a:r>
          </a:p>
          <a:p>
            <a:r>
              <a:rPr lang="en-GB" dirty="0"/>
              <a:t>Department of Engineering, </a:t>
            </a:r>
          </a:p>
          <a:p>
            <a:r>
              <a:rPr lang="en-GB" dirty="0"/>
              <a:t>University of Cambridge</a:t>
            </a:r>
            <a:endParaRPr lang="en-US" dirty="0"/>
          </a:p>
        </p:txBody>
      </p:sp>
      <p:sp>
        <p:nvSpPr>
          <p:cNvPr id="5" name="Text Placeholder 2">
            <a:extLst>
              <a:ext uri="{FF2B5EF4-FFF2-40B4-BE49-F238E27FC236}">
                <a16:creationId xmlns:a16="http://schemas.microsoft.com/office/drawing/2014/main" id="{88CB96F3-B783-4F95-85FE-F6F81E1F9468}"/>
              </a:ext>
            </a:extLst>
          </p:cNvPr>
          <p:cNvSpPr txBox="1">
            <a:spLocks/>
          </p:cNvSpPr>
          <p:nvPr/>
        </p:nvSpPr>
        <p:spPr>
          <a:xfrm>
            <a:off x="613145" y="3719624"/>
            <a:ext cx="4449256" cy="976934"/>
          </a:xfrm>
          <a:prstGeom prst="rect">
            <a:avLst/>
          </a:prstGeom>
        </p:spPr>
        <p:txBody>
          <a:bodyPr vert="horz" lIns="91440" tIns="45720" rIns="91440" bIns="45720" rtlCol="0" anchor="t">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kern="1200" baseline="0">
                <a:solidFill>
                  <a:schemeClr val="tx1"/>
                </a:solidFill>
                <a:latin typeface="Calibri" panose="020F0502020204030204" pitchFamily="34" charset="0"/>
                <a:ea typeface="+mn-ea"/>
                <a:cs typeface="Calibri" panose="020F0502020204030204" pitchFamily="34" charset="0"/>
              </a:defRPr>
            </a:lvl1pPr>
            <a:lvl2pPr marL="230188" marR="0" indent="0" algn="l" defTabSz="914400" rtl="0" eaLnBrk="1" fontAlgn="auto" latinLnBrk="0" hangingPunct="1">
              <a:lnSpc>
                <a:spcPct val="90000"/>
              </a:lnSpc>
              <a:spcBef>
                <a:spcPts val="500"/>
              </a:spcBef>
              <a:spcAft>
                <a:spcPts val="0"/>
              </a:spcAft>
              <a:buClrTx/>
              <a:buSzTx/>
              <a:buFont typeface="Calibri" panose="020F0502020204030204" pitchFamily="34" charset="0"/>
              <a:buNone/>
              <a:tabLst/>
              <a:defRPr sz="2000" b="0" i="0" kern="1200" baseline="0">
                <a:solidFill>
                  <a:schemeClr val="bg1"/>
                </a:solidFill>
                <a:latin typeface="Calibri" panose="020F0502020204030204" pitchFamily="34" charset="0"/>
                <a:ea typeface="+mn-ea"/>
                <a:cs typeface="Calibri" panose="020F0502020204030204" pitchFamily="34" charset="0"/>
              </a:defRPr>
            </a:lvl2pPr>
            <a:lvl3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kern="1200" baseline="0">
                <a:solidFill>
                  <a:schemeClr val="bg1"/>
                </a:solidFill>
                <a:latin typeface="Calibri" panose="020F0502020204030204" pitchFamily="34" charset="0"/>
                <a:ea typeface="+mn-ea"/>
                <a:cs typeface="Calibri" panose="020F0502020204030204" pitchFamily="34" charset="0"/>
              </a:defRPr>
            </a:lvl3pPr>
            <a:lvl4pPr marL="746125" marR="0" indent="0" algn="l" defTabSz="914400" rtl="0" eaLnBrk="1" fontAlgn="auto" latinLnBrk="0" hangingPunct="1">
              <a:lnSpc>
                <a:spcPct val="90000"/>
              </a:lnSpc>
              <a:spcBef>
                <a:spcPts val="500"/>
              </a:spcBef>
              <a:spcAft>
                <a:spcPts val="0"/>
              </a:spcAft>
              <a:buClrTx/>
              <a:buSzTx/>
              <a:buFont typeface="Wingdings" panose="05000000000000000000" pitchFamily="2" charset="2"/>
              <a:buNone/>
              <a:tabLst/>
              <a:defRPr sz="1400" kern="1200" baseline="0">
                <a:solidFill>
                  <a:schemeClr val="bg1"/>
                </a:solidFill>
                <a:latin typeface="Calibri" panose="020F0502020204030204" pitchFamily="34" charset="0"/>
                <a:ea typeface="+mn-ea"/>
                <a:cs typeface="Calibri" panose="020F0502020204030204" pitchFamily="34" charset="0"/>
              </a:defRPr>
            </a:lvl4pPr>
            <a:lvl5pPr marL="969962" marR="0" indent="0" algn="l" defTabSz="914400" rtl="0" eaLnBrk="1" fontAlgn="auto" latinLnBrk="0" hangingPunct="1">
              <a:lnSpc>
                <a:spcPct val="90000"/>
              </a:lnSpc>
              <a:spcBef>
                <a:spcPts val="500"/>
              </a:spcBef>
              <a:spcAft>
                <a:spcPts val="0"/>
              </a:spcAft>
              <a:buClrTx/>
              <a:buSzTx/>
              <a:buFont typeface="Courier New" panose="02070309020205020404" pitchFamily="49" charset="0"/>
              <a:buNone/>
              <a:tabLst/>
              <a:defRPr sz="1200" kern="1200" baseline="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dirty="0">
                <a:solidFill>
                  <a:schemeClr val="accent3"/>
                </a:solidFill>
                <a:latin typeface="Calibri"/>
                <a:cs typeface="Calibri"/>
              </a:rPr>
              <a:t>John Fernandez</a:t>
            </a:r>
            <a:endParaRPr lang="en-US" sz="1900" dirty="0">
              <a:solidFill>
                <a:schemeClr val="accent3"/>
              </a:solidFill>
            </a:endParaRPr>
          </a:p>
          <a:p>
            <a:r>
              <a:rPr lang="en-GB" sz="1900" dirty="0">
                <a:solidFill>
                  <a:schemeClr val="accent3"/>
                </a:solidFill>
              </a:rPr>
              <a:t>Massachusetts Institute of Technology</a:t>
            </a:r>
            <a:endParaRPr lang="en-US" sz="1900" dirty="0">
              <a:solidFill>
                <a:schemeClr val="accent3"/>
              </a:solidFill>
            </a:endParaRPr>
          </a:p>
        </p:txBody>
      </p:sp>
      <p:grpSp>
        <p:nvGrpSpPr>
          <p:cNvPr id="10" name="Group 9">
            <a:extLst>
              <a:ext uri="{FF2B5EF4-FFF2-40B4-BE49-F238E27FC236}">
                <a16:creationId xmlns:a16="http://schemas.microsoft.com/office/drawing/2014/main" id="{ED829F4E-DAD1-4DE5-93C8-9540545A7F23}"/>
              </a:ext>
            </a:extLst>
          </p:cNvPr>
          <p:cNvGrpSpPr/>
          <p:nvPr/>
        </p:nvGrpSpPr>
        <p:grpSpPr>
          <a:xfrm>
            <a:off x="4751818" y="1981200"/>
            <a:ext cx="3514120" cy="3352800"/>
            <a:chOff x="0" y="0"/>
            <a:chExt cx="2266950" cy="2481580"/>
          </a:xfrm>
        </p:grpSpPr>
        <p:pic>
          <p:nvPicPr>
            <p:cNvPr id="14" name="Picture 13">
              <a:extLst>
                <a:ext uri="{FF2B5EF4-FFF2-40B4-BE49-F238E27FC236}">
                  <a16:creationId xmlns:a16="http://schemas.microsoft.com/office/drawing/2014/main" id="{7652B30C-D462-4D37-90E3-6F5A902D98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266950" cy="2481580"/>
            </a:xfrm>
            <a:prstGeom prst="rect">
              <a:avLst/>
            </a:prstGeom>
            <a:noFill/>
            <a:ln>
              <a:noFill/>
            </a:ln>
          </p:spPr>
        </p:pic>
        <p:pic>
          <p:nvPicPr>
            <p:cNvPr id="15" name="Picture 14">
              <a:extLst>
                <a:ext uri="{FF2B5EF4-FFF2-40B4-BE49-F238E27FC236}">
                  <a16:creationId xmlns:a16="http://schemas.microsoft.com/office/drawing/2014/main" id="{5AB8891C-D165-4423-8974-72784322113C}"/>
                </a:ext>
              </a:extLst>
            </p:cNvPr>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t="18919" r="79152" b="35134"/>
            <a:stretch/>
          </p:blipFill>
          <p:spPr bwMode="auto">
            <a:xfrm>
              <a:off x="942975" y="2295525"/>
              <a:ext cx="1276350" cy="161925"/>
            </a:xfrm>
            <a:prstGeom prst="rect">
              <a:avLst/>
            </a:prstGeom>
            <a:solidFill>
              <a:schemeClr val="tx1">
                <a:lumMod val="75000"/>
                <a:lumOff val="25000"/>
              </a:schemeClr>
            </a:solidFill>
            <a:ln>
              <a:noFill/>
            </a:ln>
            <a:extLst>
              <a:ext uri="{53640926-AAD7-44D8-BBD7-CCE9431645EC}">
                <a14:shadowObscured xmlns:a14="http://schemas.microsoft.com/office/drawing/2010/main"/>
              </a:ext>
            </a:extLst>
          </p:spPr>
        </p:pic>
      </p:grpSp>
      <p:grpSp>
        <p:nvGrpSpPr>
          <p:cNvPr id="11" name="Group 10">
            <a:extLst>
              <a:ext uri="{FF2B5EF4-FFF2-40B4-BE49-F238E27FC236}">
                <a16:creationId xmlns:a16="http://schemas.microsoft.com/office/drawing/2014/main" id="{DD8D8896-CC28-4061-A681-4C80B54CF720}"/>
              </a:ext>
            </a:extLst>
          </p:cNvPr>
          <p:cNvGrpSpPr/>
          <p:nvPr/>
        </p:nvGrpSpPr>
        <p:grpSpPr>
          <a:xfrm>
            <a:off x="8403848" y="1985356"/>
            <a:ext cx="3484590" cy="3350226"/>
            <a:chOff x="1" y="0"/>
            <a:chExt cx="2076975" cy="2479675"/>
          </a:xfrm>
        </p:grpSpPr>
        <p:pic>
          <p:nvPicPr>
            <p:cNvPr id="12" name="Picture 11">
              <a:extLst>
                <a:ext uri="{FF2B5EF4-FFF2-40B4-BE49-F238E27FC236}">
                  <a16:creationId xmlns:a16="http://schemas.microsoft.com/office/drawing/2014/main" id="{9A69AEFF-8544-46A7-9F78-CD255DF09C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235" r="14228" b="6615"/>
            <a:stretch/>
          </p:blipFill>
          <p:spPr bwMode="auto">
            <a:xfrm>
              <a:off x="1" y="0"/>
              <a:ext cx="2076975" cy="2479675"/>
            </a:xfrm>
            <a:prstGeom prst="rect">
              <a:avLst/>
            </a:prstGeom>
            <a:noFill/>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66B0B6EB-C3B6-48AA-95C0-5E35F77A7EE7}"/>
                </a:ext>
              </a:extLst>
            </p:cNvPr>
            <p:cNvPicPr>
              <a:picLocks noChangeAspect="1"/>
            </p:cNvPicPr>
            <p:nvPr/>
          </p:nvPicPr>
          <p:blipFill rotWithShape="1">
            <a:blip r:embed="rId6">
              <a:duotone>
                <a:schemeClr val="bg2">
                  <a:shade val="45000"/>
                  <a:satMod val="135000"/>
                </a:schemeClr>
                <a:prstClr val="white"/>
              </a:duotone>
              <a:extLst>
                <a:ext uri="{28A0092B-C50C-407E-A947-70E740481C1C}">
                  <a14:useLocalDpi xmlns:a14="http://schemas.microsoft.com/office/drawing/2010/main" val="0"/>
                </a:ext>
              </a:extLst>
            </a:blip>
            <a:srcRect r="69768" b="-1"/>
            <a:stretch/>
          </p:blipFill>
          <p:spPr bwMode="auto">
            <a:xfrm>
              <a:off x="276156" y="2295525"/>
              <a:ext cx="1733550" cy="142875"/>
            </a:xfrm>
            <a:prstGeom prst="rect">
              <a:avLst/>
            </a:prstGeom>
            <a:solidFill>
              <a:schemeClr val="tx1">
                <a:lumMod val="75000"/>
                <a:lumOff val="25000"/>
              </a:schemeClr>
            </a:solid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207685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50D649-08A6-4EEC-ADD3-DE55747725A2}"/>
              </a:ext>
            </a:extLst>
          </p:cNvPr>
          <p:cNvSpPr>
            <a:spLocks noGrp="1"/>
          </p:cNvSpPr>
          <p:nvPr>
            <p:ph type="sldNum" sz="quarter" idx="11"/>
          </p:nvPr>
        </p:nvSpPr>
        <p:spPr/>
        <p:txBody>
          <a:bodyPr/>
          <a:lstStyle/>
          <a:p>
            <a:fld id="{F0D23093-2AB0-F74C-B865-1A12A15B650E}" type="slidenum">
              <a:rPr lang="en-US" smtClean="0"/>
              <a:pPr/>
              <a:t>10</a:t>
            </a:fld>
            <a:endParaRPr lang="en-US" dirty="0"/>
          </a:p>
        </p:txBody>
      </p:sp>
      <p:sp>
        <p:nvSpPr>
          <p:cNvPr id="3" name="Title 2">
            <a:extLst>
              <a:ext uri="{FF2B5EF4-FFF2-40B4-BE49-F238E27FC236}">
                <a16:creationId xmlns:a16="http://schemas.microsoft.com/office/drawing/2014/main" id="{1EC05E2B-D18B-475F-A8B4-95E107E0251F}"/>
              </a:ext>
            </a:extLst>
          </p:cNvPr>
          <p:cNvSpPr>
            <a:spLocks noGrp="1"/>
          </p:cNvSpPr>
          <p:nvPr>
            <p:ph type="title"/>
          </p:nvPr>
        </p:nvSpPr>
        <p:spPr/>
        <p:txBody>
          <a:bodyPr/>
          <a:lstStyle/>
          <a:p>
            <a:r>
              <a:rPr lang="en-GB" dirty="0"/>
              <a:t>Different building systems require different materials</a:t>
            </a:r>
          </a:p>
        </p:txBody>
      </p:sp>
      <p:grpSp>
        <p:nvGrpSpPr>
          <p:cNvPr id="10" name="Group 9">
            <a:extLst>
              <a:ext uri="{FF2B5EF4-FFF2-40B4-BE49-F238E27FC236}">
                <a16:creationId xmlns:a16="http://schemas.microsoft.com/office/drawing/2014/main" id="{3BDCF0EA-B654-415B-AAC4-CAB1922B905B}"/>
              </a:ext>
            </a:extLst>
          </p:cNvPr>
          <p:cNvGrpSpPr/>
          <p:nvPr/>
        </p:nvGrpSpPr>
        <p:grpSpPr>
          <a:xfrm>
            <a:off x="304800" y="1105832"/>
            <a:ext cx="2453411" cy="4687841"/>
            <a:chOff x="304800" y="1105832"/>
            <a:chExt cx="2453411" cy="4687841"/>
          </a:xfrm>
        </p:grpSpPr>
        <p:sp>
          <p:nvSpPr>
            <p:cNvPr id="4" name="Text Box 8">
              <a:extLst>
                <a:ext uri="{FF2B5EF4-FFF2-40B4-BE49-F238E27FC236}">
                  <a16:creationId xmlns:a16="http://schemas.microsoft.com/office/drawing/2014/main" id="{70C17656-A8C5-4458-9CCA-589ACE4905FA}"/>
                </a:ext>
              </a:extLst>
            </p:cNvPr>
            <p:cNvSpPr txBox="1">
              <a:spLocks noChangeArrowheads="1"/>
            </p:cNvSpPr>
            <p:nvPr/>
          </p:nvSpPr>
          <p:spPr bwMode="auto">
            <a:xfrm>
              <a:off x="1056584" y="1790983"/>
              <a:ext cx="160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marL="342900" indent="-342900">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342900" marR="0" lvl="0" indent="-342900" algn="l" defTabSz="9144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Superstructure</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ext Box 11">
              <a:extLst>
                <a:ext uri="{FF2B5EF4-FFF2-40B4-BE49-F238E27FC236}">
                  <a16:creationId xmlns:a16="http://schemas.microsoft.com/office/drawing/2014/main" id="{E1FD1750-C08E-448D-8FD2-4CF7208276A4}"/>
                </a:ext>
              </a:extLst>
            </p:cNvPr>
            <p:cNvSpPr txBox="1">
              <a:spLocks noChangeArrowheads="1"/>
            </p:cNvSpPr>
            <p:nvPr/>
          </p:nvSpPr>
          <p:spPr bwMode="auto">
            <a:xfrm>
              <a:off x="863927" y="5295161"/>
              <a:ext cx="1894284"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marL="342900" indent="-342900">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342900" marR="0" lvl="0" indent="-342900" algn="l" defTabSz="9144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Building services</a:t>
              </a:r>
            </a:p>
          </p:txBody>
        </p:sp>
        <p:sp>
          <p:nvSpPr>
            <p:cNvPr id="6" name="Text Box 16">
              <a:extLst>
                <a:ext uri="{FF2B5EF4-FFF2-40B4-BE49-F238E27FC236}">
                  <a16:creationId xmlns:a16="http://schemas.microsoft.com/office/drawing/2014/main" id="{287D212D-2A29-457E-8ECE-63955B9B7B62}"/>
                </a:ext>
              </a:extLst>
            </p:cNvPr>
            <p:cNvSpPr txBox="1">
              <a:spLocks noChangeArrowheads="1"/>
            </p:cNvSpPr>
            <p:nvPr/>
          </p:nvSpPr>
          <p:spPr bwMode="auto">
            <a:xfrm>
              <a:off x="1270730" y="2904756"/>
              <a:ext cx="1117861" cy="369888"/>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342900" marR="0" lvl="0" indent="-342900" algn="l" defTabSz="9144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Enclosure</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Text Box 20">
              <a:extLst>
                <a:ext uri="{FF2B5EF4-FFF2-40B4-BE49-F238E27FC236}">
                  <a16:creationId xmlns:a16="http://schemas.microsoft.com/office/drawing/2014/main" id="{4341BFBA-1B4E-48ED-B769-78490082F692}"/>
                </a:ext>
              </a:extLst>
            </p:cNvPr>
            <p:cNvSpPr txBox="1">
              <a:spLocks noChangeArrowheads="1"/>
            </p:cNvSpPr>
            <p:nvPr/>
          </p:nvSpPr>
          <p:spPr bwMode="auto">
            <a:xfrm>
              <a:off x="1270729" y="4135379"/>
              <a:ext cx="111786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marL="342900" indent="-342900">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342900" marR="0" lvl="0" indent="-342900" algn="l" defTabSz="9144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Interiors</a:t>
              </a:r>
            </a:p>
          </p:txBody>
        </p:sp>
        <p:pic>
          <p:nvPicPr>
            <p:cNvPr id="8" name="Graphic 7" descr="Thermometer with solid fill">
              <a:extLst>
                <a:ext uri="{FF2B5EF4-FFF2-40B4-BE49-F238E27FC236}">
                  <a16:creationId xmlns:a16="http://schemas.microsoft.com/office/drawing/2014/main" id="{3A5DA8A4-49F5-46DA-AF7C-2B2A08CA24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800" y="5108522"/>
              <a:ext cx="685151" cy="685151"/>
            </a:xfrm>
            <a:prstGeom prst="rect">
              <a:avLst/>
            </a:prstGeom>
          </p:spPr>
        </p:pic>
        <p:pic>
          <p:nvPicPr>
            <p:cNvPr id="9" name="Graphic 8" descr="Windy with solid fill">
              <a:extLst>
                <a:ext uri="{FF2B5EF4-FFF2-40B4-BE49-F238E27FC236}">
                  <a16:creationId xmlns:a16="http://schemas.microsoft.com/office/drawing/2014/main" id="{143ACB18-EB25-492A-A438-6B8310CA3C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1198" y="2836441"/>
              <a:ext cx="685151" cy="685151"/>
            </a:xfrm>
            <a:prstGeom prst="rect">
              <a:avLst/>
            </a:prstGeom>
          </p:spPr>
        </p:pic>
        <p:pic>
          <p:nvPicPr>
            <p:cNvPr id="11" name="Graphic 10" descr="Modern architecture with solid fill">
              <a:extLst>
                <a:ext uri="{FF2B5EF4-FFF2-40B4-BE49-F238E27FC236}">
                  <a16:creationId xmlns:a16="http://schemas.microsoft.com/office/drawing/2014/main" id="{F067202A-2902-4103-84A4-2D20499883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4800" y="1537168"/>
              <a:ext cx="685151" cy="685151"/>
            </a:xfrm>
            <a:prstGeom prst="rect">
              <a:avLst/>
            </a:prstGeom>
          </p:spPr>
        </p:pic>
        <p:pic>
          <p:nvPicPr>
            <p:cNvPr id="15" name="Graphic 14" descr="Door Open with solid fill">
              <a:extLst>
                <a:ext uri="{FF2B5EF4-FFF2-40B4-BE49-F238E27FC236}">
                  <a16:creationId xmlns:a16="http://schemas.microsoft.com/office/drawing/2014/main" id="{CC43F3F6-5919-4EEF-B61B-E237E9DCA1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7318" y="3943989"/>
              <a:ext cx="685151" cy="685151"/>
            </a:xfrm>
            <a:prstGeom prst="rect">
              <a:avLst/>
            </a:prstGeom>
          </p:spPr>
        </p:pic>
        <p:sp>
          <p:nvSpPr>
            <p:cNvPr id="16" name="Text Box 4">
              <a:extLst>
                <a:ext uri="{FF2B5EF4-FFF2-40B4-BE49-F238E27FC236}">
                  <a16:creationId xmlns:a16="http://schemas.microsoft.com/office/drawing/2014/main" id="{AFB5A573-42EF-4289-9BED-DC0C399A2F1C}"/>
                </a:ext>
              </a:extLst>
            </p:cNvPr>
            <p:cNvSpPr txBox="1">
              <a:spLocks noChangeArrowheads="1"/>
            </p:cNvSpPr>
            <p:nvPr/>
          </p:nvSpPr>
          <p:spPr bwMode="auto">
            <a:xfrm>
              <a:off x="889892" y="1105832"/>
              <a:ext cx="1487384"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eaLnBrk="1" hangingPunct="1">
                <a:spcBef>
                  <a:spcPct val="50000"/>
                </a:spcBef>
                <a:spcAft>
                  <a:spcPct val="0"/>
                </a:spcAft>
                <a:buClrTx/>
                <a:buSzTx/>
                <a:buFontTx/>
                <a:buNone/>
              </a:pPr>
              <a:r>
                <a:rPr lang="en-US" sz="1800" dirty="0">
                  <a:latin typeface="+mn-lt"/>
                </a:rPr>
                <a:t>System</a:t>
              </a:r>
            </a:p>
          </p:txBody>
        </p:sp>
      </p:grpSp>
      <p:grpSp>
        <p:nvGrpSpPr>
          <p:cNvPr id="12" name="Group 11">
            <a:extLst>
              <a:ext uri="{FF2B5EF4-FFF2-40B4-BE49-F238E27FC236}">
                <a16:creationId xmlns:a16="http://schemas.microsoft.com/office/drawing/2014/main" id="{8ECB1A9B-00A5-4216-912E-210BD475464E}"/>
              </a:ext>
            </a:extLst>
          </p:cNvPr>
          <p:cNvGrpSpPr/>
          <p:nvPr/>
        </p:nvGrpSpPr>
        <p:grpSpPr>
          <a:xfrm>
            <a:off x="2624672" y="1081911"/>
            <a:ext cx="4995129" cy="4889831"/>
            <a:chOff x="2624672" y="1081911"/>
            <a:chExt cx="4995129" cy="4889831"/>
          </a:xfrm>
        </p:grpSpPr>
        <p:sp>
          <p:nvSpPr>
            <p:cNvPr id="18" name="Text Box 4">
              <a:extLst>
                <a:ext uri="{FF2B5EF4-FFF2-40B4-BE49-F238E27FC236}">
                  <a16:creationId xmlns:a16="http://schemas.microsoft.com/office/drawing/2014/main" id="{761960DF-AFCB-4B1C-8039-0F1EF5FEF5CD}"/>
                </a:ext>
              </a:extLst>
            </p:cNvPr>
            <p:cNvSpPr txBox="1">
              <a:spLocks noChangeArrowheads="1"/>
            </p:cNvSpPr>
            <p:nvPr/>
          </p:nvSpPr>
          <p:spPr bwMode="auto">
            <a:xfrm>
              <a:off x="3333923" y="1081911"/>
              <a:ext cx="315970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eaLnBrk="1" hangingPunct="1">
                <a:spcBef>
                  <a:spcPct val="50000"/>
                </a:spcBef>
                <a:spcAft>
                  <a:spcPct val="0"/>
                </a:spcAft>
                <a:buClrTx/>
                <a:buSzTx/>
                <a:buFontTx/>
                <a:buNone/>
              </a:pPr>
              <a:r>
                <a:rPr lang="en-US" sz="1800" dirty="0">
                  <a:latin typeface="+mn-lt"/>
                </a:rPr>
                <a:t>Functions</a:t>
              </a:r>
            </a:p>
          </p:txBody>
        </p:sp>
        <p:grpSp>
          <p:nvGrpSpPr>
            <p:cNvPr id="35" name="Group 34">
              <a:extLst>
                <a:ext uri="{FF2B5EF4-FFF2-40B4-BE49-F238E27FC236}">
                  <a16:creationId xmlns:a16="http://schemas.microsoft.com/office/drawing/2014/main" id="{921E998E-9DF5-4B0C-95DE-3BE4F6AD0C83}"/>
                </a:ext>
              </a:extLst>
            </p:cNvPr>
            <p:cNvGrpSpPr/>
            <p:nvPr/>
          </p:nvGrpSpPr>
          <p:grpSpPr>
            <a:xfrm>
              <a:off x="2659549" y="1528858"/>
              <a:ext cx="4953000" cy="894136"/>
              <a:chOff x="2314813" y="1624857"/>
              <a:chExt cx="4953000" cy="894136"/>
            </a:xfrm>
          </p:grpSpPr>
          <p:sp>
            <p:nvSpPr>
              <p:cNvPr id="20" name="TextBox 19">
                <a:extLst>
                  <a:ext uri="{FF2B5EF4-FFF2-40B4-BE49-F238E27FC236}">
                    <a16:creationId xmlns:a16="http://schemas.microsoft.com/office/drawing/2014/main" id="{2B0E800E-E16F-4717-914E-96653F11602C}"/>
                  </a:ext>
                </a:extLst>
              </p:cNvPr>
              <p:cNvSpPr txBox="1"/>
              <p:nvPr/>
            </p:nvSpPr>
            <p:spPr>
              <a:xfrm>
                <a:off x="2505313" y="1642545"/>
                <a:ext cx="4572000" cy="855619"/>
              </a:xfrm>
              <a:prstGeom prst="rect">
                <a:avLst/>
              </a:prstGeom>
              <a:noFill/>
            </p:spPr>
            <p:txBody>
              <a:bodyPr wrap="square">
                <a:spAutoFit/>
              </a:bodyPr>
              <a:lstStyle/>
              <a:p>
                <a:pPr marL="285750" indent="-285750" eaLnBrk="1" hangingPunct="1">
                  <a:spcBef>
                    <a:spcPct val="5000"/>
                  </a:spcBef>
                  <a:spcAft>
                    <a:spcPct val="0"/>
                  </a:spcAft>
                  <a:buClrTx/>
                  <a:buFont typeface="Arial" panose="020B0604020202020204" pitchFamily="34" charset="0"/>
                  <a:buChar char="•"/>
                </a:pPr>
                <a:r>
                  <a:rPr lang="en-US" sz="1600" b="0" dirty="0">
                    <a:latin typeface="+mn-lt"/>
                  </a:rPr>
                  <a:t>Transmit vertical loads to foundation</a:t>
                </a:r>
              </a:p>
              <a:p>
                <a:pPr marL="285750" indent="-285750" eaLnBrk="1" hangingPunct="1">
                  <a:spcBef>
                    <a:spcPct val="5000"/>
                  </a:spcBef>
                  <a:spcAft>
                    <a:spcPct val="0"/>
                  </a:spcAft>
                  <a:buClrTx/>
                  <a:buFont typeface="Arial" panose="020B0604020202020204" pitchFamily="34" charset="0"/>
                  <a:buChar char="•"/>
                </a:pPr>
                <a:r>
                  <a:rPr lang="en-US" sz="1600" b="0" dirty="0">
                    <a:latin typeface="+mn-lt"/>
                  </a:rPr>
                  <a:t>Resist dynamic loading from wind &amp; seismic loads</a:t>
                </a:r>
              </a:p>
              <a:p>
                <a:pPr marL="285750" indent="-285750" eaLnBrk="1" hangingPunct="1">
                  <a:spcBef>
                    <a:spcPct val="5000"/>
                  </a:spcBef>
                  <a:spcAft>
                    <a:spcPct val="0"/>
                  </a:spcAft>
                  <a:buClrTx/>
                  <a:buFont typeface="Arial" panose="020B0604020202020204" pitchFamily="34" charset="0"/>
                  <a:buChar char="•"/>
                </a:pPr>
                <a:r>
                  <a:rPr lang="en-US" sz="1600" b="0" dirty="0">
                    <a:latin typeface="+mn-lt"/>
                  </a:rPr>
                  <a:t>Provide long term service </a:t>
                </a:r>
              </a:p>
            </p:txBody>
          </p:sp>
          <p:sp>
            <p:nvSpPr>
              <p:cNvPr id="21" name="Rectangle: Rounded Corners 20">
                <a:extLst>
                  <a:ext uri="{FF2B5EF4-FFF2-40B4-BE49-F238E27FC236}">
                    <a16:creationId xmlns:a16="http://schemas.microsoft.com/office/drawing/2014/main" id="{DB991509-67AC-4B49-8BEB-1425847CADCB}"/>
                  </a:ext>
                </a:extLst>
              </p:cNvPr>
              <p:cNvSpPr/>
              <p:nvPr/>
            </p:nvSpPr>
            <p:spPr>
              <a:xfrm>
                <a:off x="2314813" y="1624857"/>
                <a:ext cx="4953000" cy="894136"/>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a:extLst>
                <a:ext uri="{FF2B5EF4-FFF2-40B4-BE49-F238E27FC236}">
                  <a16:creationId xmlns:a16="http://schemas.microsoft.com/office/drawing/2014/main" id="{FF353F86-2129-4CCE-A9E8-FF781098FD08}"/>
                </a:ext>
              </a:extLst>
            </p:cNvPr>
            <p:cNvGrpSpPr/>
            <p:nvPr/>
          </p:nvGrpSpPr>
          <p:grpSpPr>
            <a:xfrm>
              <a:off x="2637677" y="2708399"/>
              <a:ext cx="4953001" cy="894136"/>
              <a:chOff x="2396490" y="2893079"/>
              <a:chExt cx="4953001" cy="894136"/>
            </a:xfrm>
          </p:grpSpPr>
          <p:sp>
            <p:nvSpPr>
              <p:cNvPr id="23" name="TextBox 22">
                <a:extLst>
                  <a:ext uri="{FF2B5EF4-FFF2-40B4-BE49-F238E27FC236}">
                    <a16:creationId xmlns:a16="http://schemas.microsoft.com/office/drawing/2014/main" id="{ADBCE212-4B49-43E7-B2C8-6ECFDC641BEE}"/>
                  </a:ext>
                </a:extLst>
              </p:cNvPr>
              <p:cNvSpPr txBox="1"/>
              <p:nvPr/>
            </p:nvSpPr>
            <p:spPr>
              <a:xfrm>
                <a:off x="2549632" y="2911568"/>
                <a:ext cx="4572000" cy="855619"/>
              </a:xfrm>
              <a:prstGeom prst="rect">
                <a:avLst/>
              </a:prstGeom>
              <a:noFill/>
            </p:spPr>
            <p:txBody>
              <a:bodyPr wrap="square">
                <a:spAutoFit/>
              </a:bodyPr>
              <a:lstStyle/>
              <a:p>
                <a:pPr marL="285750" indent="-285750" eaLnBrk="1" hangingPunct="1">
                  <a:spcBef>
                    <a:spcPct val="5000"/>
                  </a:spcBef>
                  <a:spcAft>
                    <a:spcPct val="0"/>
                  </a:spcAft>
                  <a:buClrTx/>
                  <a:buFont typeface="Arial" panose="020B0604020202020204" pitchFamily="34" charset="0"/>
                  <a:buChar char="•"/>
                </a:pPr>
                <a:r>
                  <a:rPr lang="en-US" sz="1600" b="0" dirty="0">
                    <a:latin typeface="+mn-lt"/>
                  </a:rPr>
                  <a:t>Control the transfer of air, heat</a:t>
                </a:r>
                <a:r>
                  <a:rPr lang="en-US" sz="1600" dirty="0"/>
                  <a:t>, </a:t>
                </a:r>
                <a:r>
                  <a:rPr lang="en-US" sz="1600" b="0" dirty="0">
                    <a:latin typeface="+mn-lt"/>
                  </a:rPr>
                  <a:t>water, vapor</a:t>
                </a:r>
              </a:p>
              <a:p>
                <a:pPr marL="285750" indent="-285750" eaLnBrk="1" hangingPunct="1">
                  <a:spcBef>
                    <a:spcPct val="5000"/>
                  </a:spcBef>
                  <a:spcAft>
                    <a:spcPct val="0"/>
                  </a:spcAft>
                  <a:buClrTx/>
                  <a:buFont typeface="Arial" panose="020B0604020202020204" pitchFamily="34" charset="0"/>
                  <a:buChar char="•"/>
                </a:pPr>
                <a:r>
                  <a:rPr lang="en-US" sz="1600" b="0" dirty="0">
                    <a:latin typeface="+mn-lt"/>
                  </a:rPr>
                  <a:t>Regulate radiation </a:t>
                </a:r>
              </a:p>
              <a:p>
                <a:pPr marL="285750" indent="-285750" eaLnBrk="1" hangingPunct="1">
                  <a:spcBef>
                    <a:spcPct val="5000"/>
                  </a:spcBef>
                  <a:spcAft>
                    <a:spcPct val="0"/>
                  </a:spcAft>
                  <a:buClrTx/>
                  <a:buFont typeface="Arial" panose="020B0604020202020204" pitchFamily="34" charset="0"/>
                  <a:buChar char="•"/>
                </a:pPr>
                <a:r>
                  <a:rPr lang="en-US" sz="1600" b="0" dirty="0">
                    <a:latin typeface="+mn-lt"/>
                  </a:rPr>
                  <a:t>Provide acoustic separation</a:t>
                </a:r>
              </a:p>
            </p:txBody>
          </p:sp>
          <p:sp>
            <p:nvSpPr>
              <p:cNvPr id="24" name="Rectangle: Rounded Corners 23">
                <a:extLst>
                  <a:ext uri="{FF2B5EF4-FFF2-40B4-BE49-F238E27FC236}">
                    <a16:creationId xmlns:a16="http://schemas.microsoft.com/office/drawing/2014/main" id="{519D28A3-2F49-4700-8BF8-D23D34AD2A30}"/>
                  </a:ext>
                </a:extLst>
              </p:cNvPr>
              <p:cNvSpPr/>
              <p:nvPr/>
            </p:nvSpPr>
            <p:spPr>
              <a:xfrm>
                <a:off x="2396490" y="2893079"/>
                <a:ext cx="4953001" cy="894136"/>
              </a:xfrm>
              <a:prstGeom prst="roundRect">
                <a:avLst/>
              </a:prstGeom>
              <a:noFill/>
              <a:ln>
                <a:solidFill>
                  <a:srgbClr val="D698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 name="Group 36">
              <a:extLst>
                <a:ext uri="{FF2B5EF4-FFF2-40B4-BE49-F238E27FC236}">
                  <a16:creationId xmlns:a16="http://schemas.microsoft.com/office/drawing/2014/main" id="{2862709E-FDB2-4947-84B8-B8CF19235AD2}"/>
                </a:ext>
              </a:extLst>
            </p:cNvPr>
            <p:cNvGrpSpPr/>
            <p:nvPr/>
          </p:nvGrpSpPr>
          <p:grpSpPr>
            <a:xfrm>
              <a:off x="2647376" y="3886412"/>
              <a:ext cx="4953001" cy="894136"/>
              <a:chOff x="2396491" y="3917588"/>
              <a:chExt cx="4953001" cy="894136"/>
            </a:xfrm>
          </p:grpSpPr>
          <p:sp>
            <p:nvSpPr>
              <p:cNvPr id="26" name="TextBox 25">
                <a:extLst>
                  <a:ext uri="{FF2B5EF4-FFF2-40B4-BE49-F238E27FC236}">
                    <a16:creationId xmlns:a16="http://schemas.microsoft.com/office/drawing/2014/main" id="{A65A256D-7061-44F1-8C72-BF5582CC4651}"/>
                  </a:ext>
                </a:extLst>
              </p:cNvPr>
              <p:cNvSpPr txBox="1"/>
              <p:nvPr/>
            </p:nvSpPr>
            <p:spPr>
              <a:xfrm>
                <a:off x="2534401" y="3936846"/>
                <a:ext cx="4648200" cy="855619"/>
              </a:xfrm>
              <a:prstGeom prst="rect">
                <a:avLst/>
              </a:prstGeom>
              <a:noFill/>
            </p:spPr>
            <p:txBody>
              <a:bodyPr wrap="square">
                <a:spAutoFit/>
              </a:bodyPr>
              <a:lstStyle/>
              <a:p>
                <a:pPr marL="285750" indent="-285750" eaLnBrk="1" hangingPunct="1">
                  <a:spcBef>
                    <a:spcPct val="5000"/>
                  </a:spcBef>
                  <a:spcAft>
                    <a:spcPct val="0"/>
                  </a:spcAft>
                  <a:buClrTx/>
                  <a:buFont typeface="Arial" panose="020B0604020202020204" pitchFamily="34" charset="0"/>
                  <a:buChar char="•"/>
                </a:pPr>
                <a:r>
                  <a:rPr lang="en-US" sz="1600" b="0" dirty="0">
                    <a:latin typeface="+mn-lt"/>
                  </a:rPr>
                  <a:t>Delineate interior space and distinct climate zones</a:t>
                </a:r>
              </a:p>
              <a:p>
                <a:pPr marL="285750" indent="-285750" eaLnBrk="1" hangingPunct="1">
                  <a:spcBef>
                    <a:spcPct val="5000"/>
                  </a:spcBef>
                  <a:spcAft>
                    <a:spcPct val="0"/>
                  </a:spcAft>
                  <a:buClrTx/>
                  <a:buFont typeface="Arial" panose="020B0604020202020204" pitchFamily="34" charset="0"/>
                  <a:buChar char="•"/>
                </a:pPr>
                <a:r>
                  <a:rPr lang="en-US" sz="1600" b="0" dirty="0">
                    <a:latin typeface="+mn-lt"/>
                  </a:rPr>
                  <a:t>acoustically separate zones</a:t>
                </a:r>
              </a:p>
              <a:p>
                <a:pPr marL="285750" indent="-285750" eaLnBrk="1" hangingPunct="1">
                  <a:spcBef>
                    <a:spcPct val="5000"/>
                  </a:spcBef>
                  <a:spcAft>
                    <a:spcPct val="0"/>
                  </a:spcAft>
                  <a:buClrTx/>
                  <a:buFont typeface="Arial" panose="020B0604020202020204" pitchFamily="34" charset="0"/>
                  <a:buChar char="•"/>
                </a:pPr>
                <a:r>
                  <a:rPr lang="en-US" sz="1600" dirty="0"/>
                  <a:t>Provide space for </a:t>
                </a:r>
                <a:r>
                  <a:rPr lang="en-US" sz="1600" b="0" dirty="0">
                    <a:latin typeface="+mn-lt"/>
                  </a:rPr>
                  <a:t>finished surfaces</a:t>
                </a:r>
              </a:p>
            </p:txBody>
          </p:sp>
          <p:sp>
            <p:nvSpPr>
              <p:cNvPr id="29" name="Rectangle: Rounded Corners 28">
                <a:extLst>
                  <a:ext uri="{FF2B5EF4-FFF2-40B4-BE49-F238E27FC236}">
                    <a16:creationId xmlns:a16="http://schemas.microsoft.com/office/drawing/2014/main" id="{329B070D-F461-4DF8-908A-F7B1AD6D1E48}"/>
                  </a:ext>
                </a:extLst>
              </p:cNvPr>
              <p:cNvSpPr/>
              <p:nvPr/>
            </p:nvSpPr>
            <p:spPr>
              <a:xfrm>
                <a:off x="2396491" y="3917588"/>
                <a:ext cx="4953001" cy="894136"/>
              </a:xfrm>
              <a:prstGeom prst="roundRect">
                <a:avLst/>
              </a:prstGeom>
              <a:noFill/>
              <a:ln>
                <a:solidFill>
                  <a:srgbClr val="898A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a:extLst>
                <a:ext uri="{FF2B5EF4-FFF2-40B4-BE49-F238E27FC236}">
                  <a16:creationId xmlns:a16="http://schemas.microsoft.com/office/drawing/2014/main" id="{1860595E-052A-44EF-8656-72DA2DAC2662}"/>
                </a:ext>
              </a:extLst>
            </p:cNvPr>
            <p:cNvGrpSpPr/>
            <p:nvPr/>
          </p:nvGrpSpPr>
          <p:grpSpPr>
            <a:xfrm>
              <a:off x="2666800" y="5071977"/>
              <a:ext cx="4953001" cy="899765"/>
              <a:chOff x="2396771" y="5055695"/>
              <a:chExt cx="4953001" cy="899765"/>
            </a:xfrm>
          </p:grpSpPr>
          <p:sp>
            <p:nvSpPr>
              <p:cNvPr id="28" name="TextBox 27">
                <a:extLst>
                  <a:ext uri="{FF2B5EF4-FFF2-40B4-BE49-F238E27FC236}">
                    <a16:creationId xmlns:a16="http://schemas.microsoft.com/office/drawing/2014/main" id="{D5449476-1045-4E8F-8106-8D8CAAF82052}"/>
                  </a:ext>
                </a:extLst>
              </p:cNvPr>
              <p:cNvSpPr txBox="1"/>
              <p:nvPr/>
            </p:nvSpPr>
            <p:spPr>
              <a:xfrm>
                <a:off x="2513676" y="5099841"/>
                <a:ext cx="4648200" cy="855619"/>
              </a:xfrm>
              <a:prstGeom prst="rect">
                <a:avLst/>
              </a:prstGeom>
              <a:noFill/>
            </p:spPr>
            <p:txBody>
              <a:bodyPr wrap="square">
                <a:spAutoFit/>
              </a:bodyPr>
              <a:lstStyle/>
              <a:p>
                <a:pPr marL="285750" indent="-285750" eaLnBrk="1" hangingPunct="1">
                  <a:spcBef>
                    <a:spcPct val="5000"/>
                  </a:spcBef>
                  <a:spcAft>
                    <a:spcPct val="0"/>
                  </a:spcAft>
                  <a:buClrTx/>
                  <a:buFont typeface="Arial" panose="020B0604020202020204" pitchFamily="34" charset="0"/>
                  <a:buChar char="•"/>
                </a:pPr>
                <a:r>
                  <a:rPr lang="en-US" sz="1600" dirty="0"/>
                  <a:t>Manage</a:t>
                </a:r>
                <a:r>
                  <a:rPr lang="en-US" sz="1600" b="0" dirty="0">
                    <a:latin typeface="+mn-lt"/>
                  </a:rPr>
                  <a:t> heating, cooling and ventilation</a:t>
                </a:r>
                <a:endParaRPr lang="en-US" sz="1600" dirty="0"/>
              </a:p>
              <a:p>
                <a:pPr marL="285750" indent="-285750" eaLnBrk="1" hangingPunct="1">
                  <a:spcBef>
                    <a:spcPct val="5000"/>
                  </a:spcBef>
                  <a:spcAft>
                    <a:spcPct val="0"/>
                  </a:spcAft>
                  <a:buClrTx/>
                  <a:buFont typeface="Arial" panose="020B0604020202020204" pitchFamily="34" charset="0"/>
                  <a:buChar char="•"/>
                </a:pPr>
                <a:r>
                  <a:rPr lang="en-US" sz="1600" dirty="0"/>
                  <a:t>Regulate </a:t>
                </a:r>
                <a:r>
                  <a:rPr lang="en-US" sz="1600" b="0" dirty="0">
                    <a:latin typeface="+mn-lt"/>
                  </a:rPr>
                  <a:t>artificial and natural light</a:t>
                </a:r>
              </a:p>
              <a:p>
                <a:pPr marL="285750" indent="-285750" eaLnBrk="1" hangingPunct="1">
                  <a:spcBef>
                    <a:spcPct val="5000"/>
                  </a:spcBef>
                  <a:spcAft>
                    <a:spcPct val="0"/>
                  </a:spcAft>
                  <a:buClrTx/>
                  <a:buFont typeface="Arial" panose="020B0604020202020204" pitchFamily="34" charset="0"/>
                  <a:buChar char="•"/>
                </a:pPr>
                <a:r>
                  <a:rPr lang="en-US" sz="1600" dirty="0"/>
                  <a:t>Provide </a:t>
                </a:r>
                <a:r>
                  <a:rPr lang="en-US" sz="1600" b="0" dirty="0">
                    <a:latin typeface="+mn-lt"/>
                  </a:rPr>
                  <a:t>water and waste removal</a:t>
                </a:r>
              </a:p>
            </p:txBody>
          </p:sp>
          <p:sp>
            <p:nvSpPr>
              <p:cNvPr id="30" name="Rectangle: Rounded Corners 29">
                <a:extLst>
                  <a:ext uri="{FF2B5EF4-FFF2-40B4-BE49-F238E27FC236}">
                    <a16:creationId xmlns:a16="http://schemas.microsoft.com/office/drawing/2014/main" id="{7E54541B-F82B-421D-87E4-CC64C3E222A5}"/>
                  </a:ext>
                </a:extLst>
              </p:cNvPr>
              <p:cNvSpPr/>
              <p:nvPr/>
            </p:nvSpPr>
            <p:spPr>
              <a:xfrm>
                <a:off x="2396771" y="5055695"/>
                <a:ext cx="4953001" cy="89413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9" name="Line 21">
              <a:extLst>
                <a:ext uri="{FF2B5EF4-FFF2-40B4-BE49-F238E27FC236}">
                  <a16:creationId xmlns:a16="http://schemas.microsoft.com/office/drawing/2014/main" id="{F75A7788-034D-4EAF-BEE2-963B9A797AEE}"/>
                </a:ext>
              </a:extLst>
            </p:cNvPr>
            <p:cNvSpPr>
              <a:spLocks noChangeShapeType="1"/>
            </p:cNvSpPr>
            <p:nvPr/>
          </p:nvSpPr>
          <p:spPr bwMode="auto">
            <a:xfrm flipV="1">
              <a:off x="2624672" y="1275316"/>
              <a:ext cx="1224319" cy="2628"/>
            </a:xfrm>
            <a:prstGeom prst="line">
              <a:avLst/>
            </a:prstGeom>
            <a:ln>
              <a:headEnd/>
              <a:tailEnd type="triangle" w="med" len="lg"/>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wrap="square">
              <a:spAutoFit/>
            </a:bodyPr>
            <a:lstStyle/>
            <a:p>
              <a:endParaRPr lang="en-GB" dirty="0"/>
            </a:p>
          </p:txBody>
        </p:sp>
      </p:grpSp>
      <p:grpSp>
        <p:nvGrpSpPr>
          <p:cNvPr id="51" name="Group 50">
            <a:extLst>
              <a:ext uri="{FF2B5EF4-FFF2-40B4-BE49-F238E27FC236}">
                <a16:creationId xmlns:a16="http://schemas.microsoft.com/office/drawing/2014/main" id="{44DAF94C-92F6-4093-ACDA-7481C881FFF4}"/>
              </a:ext>
            </a:extLst>
          </p:cNvPr>
          <p:cNvGrpSpPr/>
          <p:nvPr/>
        </p:nvGrpSpPr>
        <p:grpSpPr>
          <a:xfrm>
            <a:off x="7391400" y="1066800"/>
            <a:ext cx="4501639" cy="5087447"/>
            <a:chOff x="7047608" y="1097212"/>
            <a:chExt cx="4501639" cy="5087447"/>
          </a:xfrm>
        </p:grpSpPr>
        <p:sp>
          <p:nvSpPr>
            <p:cNvPr id="17" name="Text Box 4">
              <a:extLst>
                <a:ext uri="{FF2B5EF4-FFF2-40B4-BE49-F238E27FC236}">
                  <a16:creationId xmlns:a16="http://schemas.microsoft.com/office/drawing/2014/main" id="{52DC5364-3BC3-46AC-91C7-7B23344225BE}"/>
                </a:ext>
              </a:extLst>
            </p:cNvPr>
            <p:cNvSpPr txBox="1">
              <a:spLocks noChangeArrowheads="1"/>
            </p:cNvSpPr>
            <p:nvPr/>
          </p:nvSpPr>
          <p:spPr bwMode="auto">
            <a:xfrm>
              <a:off x="7960469" y="1097212"/>
              <a:ext cx="31597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eaLnBrk="1" hangingPunct="1">
                <a:spcBef>
                  <a:spcPct val="50000"/>
                </a:spcBef>
                <a:spcAft>
                  <a:spcPct val="0"/>
                </a:spcAft>
                <a:buClrTx/>
                <a:buSzTx/>
                <a:buFontTx/>
                <a:buNone/>
              </a:pPr>
              <a:r>
                <a:rPr lang="en-US" sz="2000" dirty="0">
                  <a:latin typeface="+mn-lt"/>
                </a:rPr>
                <a:t>Materials</a:t>
              </a:r>
            </a:p>
          </p:txBody>
        </p:sp>
        <p:sp>
          <p:nvSpPr>
            <p:cNvPr id="31" name="Text Box 6">
              <a:extLst>
                <a:ext uri="{FF2B5EF4-FFF2-40B4-BE49-F238E27FC236}">
                  <a16:creationId xmlns:a16="http://schemas.microsoft.com/office/drawing/2014/main" id="{680450DB-FFD0-42ED-88F1-16D573E1FEF1}"/>
                </a:ext>
              </a:extLst>
            </p:cNvPr>
            <p:cNvSpPr txBox="1">
              <a:spLocks noChangeArrowheads="1"/>
            </p:cNvSpPr>
            <p:nvPr/>
          </p:nvSpPr>
          <p:spPr bwMode="auto">
            <a:xfrm>
              <a:off x="7808801" y="1440431"/>
              <a:ext cx="3647978" cy="1232678"/>
            </a:xfrm>
            <a:prstGeom prst="roundRect">
              <a:avLst>
                <a:gd name="adj" fmla="val 5811"/>
              </a:avLst>
            </a:prstGeom>
            <a:solidFill>
              <a:schemeClr val="bg1"/>
            </a:solidFill>
            <a:ln w="28575">
              <a:noFill/>
              <a:miter lim="800000"/>
              <a:headEnd/>
              <a:tailEnd/>
            </a:ln>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342900" indent="-342900" eaLnBrk="1" hangingPunct="1">
                <a:spcBef>
                  <a:spcPct val="5000"/>
                </a:spcBef>
                <a:spcAft>
                  <a:spcPct val="0"/>
                </a:spcAft>
                <a:buClrTx/>
                <a:buSzPct val="80000"/>
              </a:pPr>
              <a:r>
                <a:rPr lang="en-US" sz="1600" b="0" dirty="0">
                  <a:latin typeface="+mn-lt"/>
                </a:rPr>
                <a:t>Steel reinforced concrete, stone</a:t>
              </a:r>
            </a:p>
            <a:p>
              <a:pPr marL="342900" indent="-342900" eaLnBrk="1" hangingPunct="1">
                <a:spcBef>
                  <a:spcPct val="5000"/>
                </a:spcBef>
                <a:spcAft>
                  <a:spcPct val="0"/>
                </a:spcAft>
                <a:buClrTx/>
                <a:buSzPct val="80000"/>
              </a:pPr>
              <a:r>
                <a:rPr lang="en-US" sz="1600" b="0" dirty="0">
                  <a:latin typeface="+mn-lt"/>
                </a:rPr>
                <a:t>Cast iron and steel alloys</a:t>
              </a:r>
            </a:p>
            <a:p>
              <a:pPr marL="342900" indent="-342900" eaLnBrk="1" hangingPunct="1">
                <a:spcBef>
                  <a:spcPct val="5000"/>
                </a:spcBef>
                <a:spcAft>
                  <a:spcPct val="0"/>
                </a:spcAft>
                <a:buClrTx/>
                <a:buSzPct val="80000"/>
              </a:pPr>
              <a:r>
                <a:rPr lang="en-US" sz="1600" b="0" dirty="0">
                  <a:latin typeface="+mn-lt"/>
                </a:rPr>
                <a:t>Timber </a:t>
              </a:r>
            </a:p>
            <a:p>
              <a:pPr marL="342900" indent="-342900" eaLnBrk="1" hangingPunct="1">
                <a:spcBef>
                  <a:spcPct val="5000"/>
                </a:spcBef>
                <a:spcAft>
                  <a:spcPct val="0"/>
                </a:spcAft>
                <a:buClrTx/>
                <a:buSzPct val="80000"/>
              </a:pPr>
              <a:r>
                <a:rPr lang="en-US" sz="1600" b="0" dirty="0">
                  <a:latin typeface="+mn-lt"/>
                </a:rPr>
                <a:t>Brick, clay-based ceramics</a:t>
              </a:r>
            </a:p>
          </p:txBody>
        </p:sp>
        <p:sp>
          <p:nvSpPr>
            <p:cNvPr id="32" name="Text Box 10">
              <a:extLst>
                <a:ext uri="{FF2B5EF4-FFF2-40B4-BE49-F238E27FC236}">
                  <a16:creationId xmlns:a16="http://schemas.microsoft.com/office/drawing/2014/main" id="{175D9B74-CF09-4040-9603-7B64458CA8B4}"/>
                </a:ext>
              </a:extLst>
            </p:cNvPr>
            <p:cNvSpPr txBox="1">
              <a:spLocks noChangeArrowheads="1"/>
            </p:cNvSpPr>
            <p:nvPr/>
          </p:nvSpPr>
          <p:spPr bwMode="auto">
            <a:xfrm>
              <a:off x="7808801" y="2566711"/>
              <a:ext cx="3740446" cy="1146477"/>
            </a:xfrm>
            <a:prstGeom prst="roundRect">
              <a:avLst>
                <a:gd name="adj" fmla="val 6294"/>
              </a:avLst>
            </a:prstGeom>
            <a:solidFill>
              <a:schemeClr val="bg1"/>
            </a:solidFill>
            <a:ln w="28575">
              <a:noFill/>
              <a:miter lim="800000"/>
              <a:headEnd/>
              <a:tailEnd/>
            </a:ln>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342900" indent="-342900" eaLnBrk="1" hangingPunct="1">
                <a:spcBef>
                  <a:spcPct val="5000"/>
                </a:spcBef>
                <a:spcAft>
                  <a:spcPct val="0"/>
                </a:spcAft>
                <a:buClrTx/>
                <a:buSzPct val="80000"/>
              </a:pPr>
              <a:r>
                <a:rPr lang="en-US" sz="1600" b="0" dirty="0">
                  <a:latin typeface="+mn-lt"/>
                </a:rPr>
                <a:t>Glass </a:t>
              </a:r>
            </a:p>
            <a:p>
              <a:pPr marL="342900" indent="-342900" eaLnBrk="1" hangingPunct="1">
                <a:spcBef>
                  <a:spcPct val="5000"/>
                </a:spcBef>
                <a:spcAft>
                  <a:spcPct val="0"/>
                </a:spcAft>
                <a:buClrTx/>
                <a:buSzPct val="80000"/>
              </a:pPr>
              <a:r>
                <a:rPr lang="en-US" sz="1600" b="0" dirty="0">
                  <a:latin typeface="+mn-lt"/>
                </a:rPr>
                <a:t>Aluminum</a:t>
              </a:r>
            </a:p>
            <a:p>
              <a:pPr marL="342900" indent="-342900" eaLnBrk="1" hangingPunct="1">
                <a:spcBef>
                  <a:spcPct val="5000"/>
                </a:spcBef>
                <a:spcAft>
                  <a:spcPct val="0"/>
                </a:spcAft>
                <a:buClrTx/>
                <a:buSzPct val="80000"/>
              </a:pPr>
              <a:r>
                <a:rPr lang="en-US" sz="1600" b="0" dirty="0">
                  <a:latin typeface="+mn-lt"/>
                </a:rPr>
                <a:t>Silicone, neoprene, epoxies, bitumen</a:t>
              </a:r>
            </a:p>
            <a:p>
              <a:pPr marL="342900" indent="-342900" eaLnBrk="1" hangingPunct="1">
                <a:spcBef>
                  <a:spcPct val="5000"/>
                </a:spcBef>
                <a:spcAft>
                  <a:spcPct val="0"/>
                </a:spcAft>
                <a:buClrTx/>
                <a:buSzPct val="80000"/>
              </a:pPr>
              <a:r>
                <a:rPr lang="en-US" sz="1600" b="0" dirty="0">
                  <a:latin typeface="+mn-lt"/>
                </a:rPr>
                <a:t>Insulating fibers and foams</a:t>
              </a:r>
            </a:p>
          </p:txBody>
        </p:sp>
        <p:sp>
          <p:nvSpPr>
            <p:cNvPr id="33" name="Text Box 14">
              <a:extLst>
                <a:ext uri="{FF2B5EF4-FFF2-40B4-BE49-F238E27FC236}">
                  <a16:creationId xmlns:a16="http://schemas.microsoft.com/office/drawing/2014/main" id="{67CB8447-157F-4B14-ACBB-26EB7C418296}"/>
                </a:ext>
              </a:extLst>
            </p:cNvPr>
            <p:cNvSpPr txBox="1">
              <a:spLocks noChangeArrowheads="1"/>
            </p:cNvSpPr>
            <p:nvPr/>
          </p:nvSpPr>
          <p:spPr bwMode="auto">
            <a:xfrm>
              <a:off x="7733865" y="3734396"/>
              <a:ext cx="3768325" cy="1232678"/>
            </a:xfrm>
            <a:prstGeom prst="roundRect">
              <a:avLst>
                <a:gd name="adj" fmla="val 4906"/>
              </a:avLst>
            </a:prstGeom>
            <a:solidFill>
              <a:schemeClr val="bg1"/>
            </a:solidFill>
            <a:ln w="28575">
              <a:noFill/>
              <a:miter lim="800000"/>
              <a:headEnd/>
              <a:tailEnd/>
            </a:ln>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342900" indent="-342900" eaLnBrk="1" hangingPunct="1">
                <a:spcBef>
                  <a:spcPct val="5000"/>
                </a:spcBef>
                <a:spcAft>
                  <a:spcPct val="0"/>
                </a:spcAft>
                <a:buClrTx/>
                <a:buSzPct val="80000"/>
              </a:pPr>
              <a:r>
                <a:rPr lang="en-US" sz="1600" b="0" dirty="0">
                  <a:latin typeface="+mn-lt"/>
                </a:rPr>
                <a:t>Wood particle boards</a:t>
              </a:r>
            </a:p>
            <a:p>
              <a:pPr marL="342900" indent="-342900" eaLnBrk="1" hangingPunct="1">
                <a:spcBef>
                  <a:spcPct val="5000"/>
                </a:spcBef>
                <a:spcAft>
                  <a:spcPct val="0"/>
                </a:spcAft>
                <a:buClrTx/>
                <a:buSzPct val="80000"/>
              </a:pPr>
              <a:r>
                <a:rPr lang="en-US" sz="1600" b="0" dirty="0">
                  <a:latin typeface="+mn-lt"/>
                </a:rPr>
                <a:t>Polymer reinforced plaster</a:t>
              </a:r>
            </a:p>
            <a:p>
              <a:pPr marL="342900" indent="-342900" eaLnBrk="1" hangingPunct="1">
                <a:spcBef>
                  <a:spcPct val="5000"/>
                </a:spcBef>
                <a:spcAft>
                  <a:spcPct val="0"/>
                </a:spcAft>
                <a:buClrTx/>
                <a:buSzPct val="80000"/>
              </a:pPr>
              <a:r>
                <a:rPr lang="en-US" sz="1600" b="0" dirty="0">
                  <a:latin typeface="+mn-lt"/>
                </a:rPr>
                <a:t>Resins and other polymers</a:t>
              </a:r>
            </a:p>
            <a:p>
              <a:pPr marL="342900" indent="-342900" eaLnBrk="1" hangingPunct="1">
                <a:spcBef>
                  <a:spcPct val="5000"/>
                </a:spcBef>
                <a:spcAft>
                  <a:spcPct val="0"/>
                </a:spcAft>
                <a:buClrTx/>
                <a:buSzPct val="80000"/>
              </a:pPr>
              <a:r>
                <a:rPr lang="en-US" sz="1600" b="0" dirty="0">
                  <a:latin typeface="+mn-lt"/>
                </a:rPr>
                <a:t>Tiles, terracotta, brick</a:t>
              </a:r>
            </a:p>
          </p:txBody>
        </p:sp>
        <p:sp>
          <p:nvSpPr>
            <p:cNvPr id="34" name="Text Box 18">
              <a:extLst>
                <a:ext uri="{FF2B5EF4-FFF2-40B4-BE49-F238E27FC236}">
                  <a16:creationId xmlns:a16="http://schemas.microsoft.com/office/drawing/2014/main" id="{E88FDB0D-BF38-4D91-8AEE-8DE7E7953F1C}"/>
                </a:ext>
              </a:extLst>
            </p:cNvPr>
            <p:cNvSpPr txBox="1">
              <a:spLocks noChangeArrowheads="1"/>
            </p:cNvSpPr>
            <p:nvPr/>
          </p:nvSpPr>
          <p:spPr bwMode="auto">
            <a:xfrm>
              <a:off x="7710756" y="4951981"/>
              <a:ext cx="3740446" cy="1232678"/>
            </a:xfrm>
            <a:prstGeom prst="roundRect">
              <a:avLst>
                <a:gd name="adj" fmla="val 6716"/>
              </a:avLst>
            </a:prstGeom>
            <a:noFill/>
            <a:ln w="28575">
              <a:noFill/>
              <a:miter lim="800000"/>
              <a:headEnd/>
              <a:tailEnd/>
            </a:ln>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342900" indent="-342900" eaLnBrk="1" hangingPunct="1">
                <a:spcBef>
                  <a:spcPct val="5000"/>
                </a:spcBef>
                <a:spcAft>
                  <a:spcPct val="0"/>
                </a:spcAft>
                <a:buClrTx/>
                <a:buSzPct val="80000"/>
              </a:pPr>
              <a:r>
                <a:rPr lang="en-US" sz="1600" b="0" dirty="0">
                  <a:latin typeface="+mn-lt"/>
                </a:rPr>
                <a:t>Galvanized sheet metals</a:t>
              </a:r>
            </a:p>
            <a:p>
              <a:pPr marL="342900" indent="-342900" eaLnBrk="1" hangingPunct="1">
                <a:spcBef>
                  <a:spcPct val="5000"/>
                </a:spcBef>
                <a:spcAft>
                  <a:spcPct val="0"/>
                </a:spcAft>
                <a:buClrTx/>
                <a:buSzPct val="80000"/>
              </a:pPr>
              <a:r>
                <a:rPr lang="en-US" sz="1600" b="0" dirty="0">
                  <a:latin typeface="+mn-lt"/>
                </a:rPr>
                <a:t>Polymer electrical insulators</a:t>
              </a:r>
            </a:p>
            <a:p>
              <a:pPr marL="342900" indent="-342900" eaLnBrk="1" hangingPunct="1">
                <a:spcBef>
                  <a:spcPct val="5000"/>
                </a:spcBef>
                <a:spcAft>
                  <a:spcPct val="0"/>
                </a:spcAft>
                <a:buClrTx/>
                <a:buSzPct val="80000"/>
              </a:pPr>
              <a:r>
                <a:rPr lang="en-US" sz="1600" b="0" dirty="0">
                  <a:latin typeface="+mn-lt"/>
                </a:rPr>
                <a:t>Heat exchange materials</a:t>
              </a:r>
            </a:p>
            <a:p>
              <a:pPr marL="342900" indent="-342900" eaLnBrk="1" hangingPunct="1">
                <a:spcBef>
                  <a:spcPct val="5000"/>
                </a:spcBef>
                <a:spcAft>
                  <a:spcPct val="0"/>
                </a:spcAft>
                <a:buClrTx/>
                <a:buSzPct val="80000"/>
              </a:pPr>
              <a:r>
                <a:rPr lang="en-US" sz="1600" b="0" dirty="0">
                  <a:latin typeface="+mn-lt"/>
                </a:rPr>
                <a:t>Copper and PVC piping</a:t>
              </a:r>
            </a:p>
          </p:txBody>
        </p:sp>
        <p:sp>
          <p:nvSpPr>
            <p:cNvPr id="39" name="Rectangle: Rounded Corners 38">
              <a:extLst>
                <a:ext uri="{FF2B5EF4-FFF2-40B4-BE49-F238E27FC236}">
                  <a16:creationId xmlns:a16="http://schemas.microsoft.com/office/drawing/2014/main" id="{50D86469-60D4-46CC-BA4B-D187CE5934E5}"/>
                </a:ext>
              </a:extLst>
            </p:cNvPr>
            <p:cNvSpPr/>
            <p:nvPr/>
          </p:nvSpPr>
          <p:spPr>
            <a:xfrm>
              <a:off x="7716333" y="1483652"/>
              <a:ext cx="3647977" cy="1050563"/>
            </a:xfrm>
            <a:prstGeom prst="roundRect">
              <a:avLst>
                <a:gd name="adj" fmla="val 5980"/>
              </a:avLst>
            </a:prstGeom>
            <a:noFill/>
            <a:ln>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EF59BB81-3C19-4207-B6F1-AF0889B0A360}"/>
                </a:ext>
              </a:extLst>
            </p:cNvPr>
            <p:cNvSpPr/>
            <p:nvPr/>
          </p:nvSpPr>
          <p:spPr>
            <a:xfrm>
              <a:off x="7716332" y="2625272"/>
              <a:ext cx="3647978" cy="1050563"/>
            </a:xfrm>
            <a:prstGeom prst="roundRect">
              <a:avLst>
                <a:gd name="adj" fmla="val 5980"/>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43B03C93-EF5F-4E59-90D2-D607E1A66E03}"/>
                </a:ext>
              </a:extLst>
            </p:cNvPr>
            <p:cNvSpPr/>
            <p:nvPr/>
          </p:nvSpPr>
          <p:spPr>
            <a:xfrm>
              <a:off x="7725763" y="3795728"/>
              <a:ext cx="3664180" cy="1046390"/>
            </a:xfrm>
            <a:prstGeom prst="roundRect">
              <a:avLst>
                <a:gd name="adj" fmla="val 5980"/>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938906D1-91B4-4751-A2D7-F4ADA179F194}"/>
                </a:ext>
              </a:extLst>
            </p:cNvPr>
            <p:cNvSpPr/>
            <p:nvPr/>
          </p:nvSpPr>
          <p:spPr>
            <a:xfrm>
              <a:off x="7733865" y="4984416"/>
              <a:ext cx="3647977" cy="1050563"/>
            </a:xfrm>
            <a:prstGeom prst="roundRect">
              <a:avLst>
                <a:gd name="adj" fmla="val 59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AutoShape 8">
              <a:extLst>
                <a:ext uri="{FF2B5EF4-FFF2-40B4-BE49-F238E27FC236}">
                  <a16:creationId xmlns:a16="http://schemas.microsoft.com/office/drawing/2014/main" id="{60480889-8BDA-4C6C-B528-035B8C3BBA19}"/>
                </a:ext>
              </a:extLst>
            </p:cNvPr>
            <p:cNvSpPr>
              <a:spLocks noChangeArrowheads="1"/>
            </p:cNvSpPr>
            <p:nvPr/>
          </p:nvSpPr>
          <p:spPr bwMode="auto">
            <a:xfrm>
              <a:off x="7391027" y="1940572"/>
              <a:ext cx="215208" cy="131533"/>
            </a:xfrm>
            <a:prstGeom prst="rightArrow">
              <a:avLst>
                <a:gd name="adj1" fmla="val 52806"/>
                <a:gd name="adj2" fmla="val 104846"/>
              </a:avLst>
            </a:prstGeom>
            <a:solidFill>
              <a:schemeClr val="accent1"/>
            </a:solidFill>
            <a:ln w="28575">
              <a:solidFill>
                <a:schemeClr val="accent1"/>
              </a:solidFill>
              <a:miter lim="800000"/>
              <a:headEnd/>
              <a:tailEnd/>
            </a:ln>
          </p:spPr>
          <p:txBody>
            <a:bodyPr wrap="none" anchor="ct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20000"/>
                </a:spcBef>
                <a:spcAft>
                  <a:spcPct val="20000"/>
                </a:spcAft>
                <a:buClr>
                  <a:srgbClr val="009B9B"/>
                </a:buClr>
                <a:buSzPct val="80000"/>
                <a:buFont typeface="Wingdings" panose="05000000000000000000" pitchFamily="2" charset="2"/>
                <a:buNone/>
                <a:tabLst/>
                <a:defRPr/>
              </a:pPr>
              <a:endParaRPr kumimoji="0" lang="en-GB" sz="14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5" name="AutoShape 12">
              <a:extLst>
                <a:ext uri="{FF2B5EF4-FFF2-40B4-BE49-F238E27FC236}">
                  <a16:creationId xmlns:a16="http://schemas.microsoft.com/office/drawing/2014/main" id="{934B396F-B8AD-4B64-B25D-7D9D19F3EDD2}"/>
                </a:ext>
              </a:extLst>
            </p:cNvPr>
            <p:cNvSpPr>
              <a:spLocks noChangeArrowheads="1"/>
            </p:cNvSpPr>
            <p:nvPr/>
          </p:nvSpPr>
          <p:spPr bwMode="auto">
            <a:xfrm>
              <a:off x="7415926" y="3084786"/>
              <a:ext cx="215208" cy="131533"/>
            </a:xfrm>
            <a:prstGeom prst="rightArrow">
              <a:avLst>
                <a:gd name="adj1" fmla="val 52806"/>
                <a:gd name="adj2" fmla="val 104846"/>
              </a:avLst>
            </a:prstGeom>
            <a:solidFill>
              <a:schemeClr val="accent1">
                <a:lumMod val="75000"/>
              </a:schemeClr>
            </a:solidFill>
            <a:ln w="28575">
              <a:solidFill>
                <a:schemeClr val="accent5"/>
              </a:solidFill>
              <a:miter lim="800000"/>
              <a:headEnd/>
              <a:tailEnd/>
            </a:ln>
          </p:spPr>
          <p:txBody>
            <a:bodyPr wrap="none" anchor="ct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20000"/>
                </a:spcBef>
                <a:spcAft>
                  <a:spcPct val="20000"/>
                </a:spcAft>
                <a:buClr>
                  <a:srgbClr val="009B9B"/>
                </a:buClr>
                <a:buSzPct val="80000"/>
                <a:buFont typeface="Wingdings" panose="05000000000000000000" pitchFamily="2" charset="2"/>
                <a:buNone/>
                <a:tabLst/>
                <a:defRPr/>
              </a:pPr>
              <a:endPar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6" name="AutoShape 16">
              <a:extLst>
                <a:ext uri="{FF2B5EF4-FFF2-40B4-BE49-F238E27FC236}">
                  <a16:creationId xmlns:a16="http://schemas.microsoft.com/office/drawing/2014/main" id="{6CF9D41B-3A4E-453D-99F3-25B360ABF29D}"/>
                </a:ext>
              </a:extLst>
            </p:cNvPr>
            <p:cNvSpPr>
              <a:spLocks noChangeArrowheads="1"/>
            </p:cNvSpPr>
            <p:nvPr/>
          </p:nvSpPr>
          <p:spPr bwMode="auto">
            <a:xfrm>
              <a:off x="7414610" y="4284968"/>
              <a:ext cx="215208" cy="131533"/>
            </a:xfrm>
            <a:prstGeom prst="rightArrow">
              <a:avLst>
                <a:gd name="adj1" fmla="val 52806"/>
                <a:gd name="adj2" fmla="val 104846"/>
              </a:avLst>
            </a:prstGeom>
            <a:solidFill>
              <a:schemeClr val="tx2"/>
            </a:solidFill>
            <a:ln w="28575">
              <a:solidFill>
                <a:schemeClr val="accent3"/>
              </a:solidFill>
              <a:miter lim="800000"/>
              <a:headEnd/>
              <a:tailEnd/>
            </a:ln>
          </p:spPr>
          <p:txBody>
            <a:bodyPr wrap="none" anchor="ct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20000"/>
                </a:spcBef>
                <a:spcAft>
                  <a:spcPct val="20000"/>
                </a:spcAft>
                <a:buClr>
                  <a:srgbClr val="009B9B"/>
                </a:buClr>
                <a:buSzPct val="80000"/>
                <a:buFont typeface="Wingdings" panose="05000000000000000000" pitchFamily="2" charset="2"/>
                <a:buNone/>
                <a:tabLst/>
                <a:defRPr/>
              </a:pPr>
              <a:endPar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7" name="AutoShape 20">
              <a:extLst>
                <a:ext uri="{FF2B5EF4-FFF2-40B4-BE49-F238E27FC236}">
                  <a16:creationId xmlns:a16="http://schemas.microsoft.com/office/drawing/2014/main" id="{5BB360A8-036F-476A-969B-E9CFA6188EA4}"/>
                </a:ext>
              </a:extLst>
            </p:cNvPr>
            <p:cNvSpPr>
              <a:spLocks noChangeArrowheads="1"/>
            </p:cNvSpPr>
            <p:nvPr/>
          </p:nvSpPr>
          <p:spPr bwMode="auto">
            <a:xfrm>
              <a:off x="7444560" y="5477666"/>
              <a:ext cx="215208" cy="131533"/>
            </a:xfrm>
            <a:prstGeom prst="rightArrow">
              <a:avLst>
                <a:gd name="adj1" fmla="val 52806"/>
                <a:gd name="adj2" fmla="val 104846"/>
              </a:avLst>
            </a:prstGeom>
            <a:solidFill>
              <a:schemeClr val="tx1"/>
            </a:solidFill>
            <a:ln w="28575">
              <a:solidFill>
                <a:schemeClr val="tx1"/>
              </a:solidFill>
              <a:miter lim="800000"/>
              <a:headEnd/>
              <a:tailEnd/>
            </a:ln>
          </p:spPr>
          <p:txBody>
            <a:bodyPr wrap="none" anchor="ct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20000"/>
                </a:spcBef>
                <a:spcAft>
                  <a:spcPct val="20000"/>
                </a:spcAft>
                <a:buClr>
                  <a:srgbClr val="009B9B"/>
                </a:buClr>
                <a:buSzPct val="80000"/>
                <a:buFont typeface="Wingdings" panose="05000000000000000000" pitchFamily="2" charset="2"/>
                <a:buNone/>
                <a:tabLst/>
                <a:defRPr/>
              </a:pPr>
              <a:endPar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0" name="Line 21">
              <a:extLst>
                <a:ext uri="{FF2B5EF4-FFF2-40B4-BE49-F238E27FC236}">
                  <a16:creationId xmlns:a16="http://schemas.microsoft.com/office/drawing/2014/main" id="{ADB58C38-E0B6-47BF-B3F0-E18C2A6AF946}"/>
                </a:ext>
              </a:extLst>
            </p:cNvPr>
            <p:cNvSpPr>
              <a:spLocks noChangeShapeType="1"/>
            </p:cNvSpPr>
            <p:nvPr/>
          </p:nvSpPr>
          <p:spPr bwMode="auto">
            <a:xfrm flipV="1">
              <a:off x="7047608" y="1290565"/>
              <a:ext cx="1224319" cy="2628"/>
            </a:xfrm>
            <a:prstGeom prst="line">
              <a:avLst/>
            </a:prstGeom>
            <a:ln>
              <a:headEnd/>
              <a:tailEnd type="triangle" w="med" len="lg"/>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wrap="square">
              <a:spAutoFit/>
            </a:bodyPr>
            <a:lstStyle/>
            <a:p>
              <a:endParaRPr lang="en-GB" dirty="0"/>
            </a:p>
          </p:txBody>
        </p:sp>
      </p:grpSp>
    </p:spTree>
    <p:extLst>
      <p:ext uri="{BB962C8B-B14F-4D97-AF65-F5344CB8AC3E}">
        <p14:creationId xmlns:p14="http://schemas.microsoft.com/office/powerpoint/2010/main" val="374655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latin typeface="+mn-lt"/>
              </a:rPr>
              <a:pPr/>
              <a:t>11</a:t>
            </a:fld>
            <a:endParaRPr lang="en-US" dirty="0">
              <a:latin typeface="+mn-lt"/>
            </a:endParaRPr>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GB" dirty="0">
                <a:latin typeface="+mn-lt"/>
              </a:rPr>
              <a:t>Ansys Granta EduPack software database for the built environment</a:t>
            </a:r>
            <a:endParaRPr lang="en-US" dirty="0">
              <a:latin typeface="+mn-lt"/>
            </a:endParaRPr>
          </a:p>
        </p:txBody>
      </p:sp>
      <p:sp>
        <p:nvSpPr>
          <p:cNvPr id="4" name="Text Box 6">
            <a:extLst>
              <a:ext uri="{FF2B5EF4-FFF2-40B4-BE49-F238E27FC236}">
                <a16:creationId xmlns:a16="http://schemas.microsoft.com/office/drawing/2014/main" id="{C893AF8E-16EC-4843-9E13-523B46D88C96}"/>
              </a:ext>
            </a:extLst>
          </p:cNvPr>
          <p:cNvSpPr txBox="1">
            <a:spLocks noChangeArrowheads="1"/>
          </p:cNvSpPr>
          <p:nvPr/>
        </p:nvSpPr>
        <p:spPr bwMode="auto">
          <a:xfrm>
            <a:off x="34065" y="1701324"/>
            <a:ext cx="91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0"/>
              </a:spcBef>
              <a:spcAft>
                <a:spcPct val="0"/>
              </a:spcAft>
              <a:buClr>
                <a:srgbClr val="009B9B"/>
              </a:buClr>
              <a:buSzPct val="80000"/>
              <a:buFont typeface="Wingdings" panose="05000000000000000000" pitchFamily="2" charset="2"/>
              <a:buNone/>
            </a:pPr>
            <a:r>
              <a:rPr lang="en-US" sz="1800" i="1" dirty="0">
                <a:latin typeface="+mn-lt"/>
              </a:rPr>
              <a:t>Toolbar</a:t>
            </a:r>
            <a:endParaRPr lang="en-US" sz="1800" dirty="0">
              <a:latin typeface="+mn-lt"/>
            </a:endParaRPr>
          </a:p>
        </p:txBody>
      </p:sp>
      <p:cxnSp>
        <p:nvCxnSpPr>
          <p:cNvPr id="5" name="Straight Arrow Connector 4">
            <a:extLst>
              <a:ext uri="{FF2B5EF4-FFF2-40B4-BE49-F238E27FC236}">
                <a16:creationId xmlns:a16="http://schemas.microsoft.com/office/drawing/2014/main" id="{75275AC7-9D85-4E1C-838E-C4789A56E763}"/>
              </a:ext>
            </a:extLst>
          </p:cNvPr>
          <p:cNvCxnSpPr/>
          <p:nvPr/>
        </p:nvCxnSpPr>
        <p:spPr bwMode="auto">
          <a:xfrm>
            <a:off x="3095933" y="2429978"/>
            <a:ext cx="914400" cy="914400"/>
          </a:xfrm>
          <a:prstGeom prst="straightConnector1">
            <a:avLst/>
          </a:prstGeom>
          <a:noFill/>
          <a:ln w="9525" cap="flat" cmpd="sng" algn="ctr">
            <a:noFill/>
            <a:prstDash val="solid"/>
            <a:round/>
            <a:headEnd type="none" w="med" len="med"/>
            <a:tailEnd type="triangle"/>
          </a:ln>
          <a:effectLst/>
        </p:spPr>
      </p:cxnSp>
      <p:sp>
        <p:nvSpPr>
          <p:cNvPr id="10" name="Line 80">
            <a:extLst>
              <a:ext uri="{FF2B5EF4-FFF2-40B4-BE49-F238E27FC236}">
                <a16:creationId xmlns:a16="http://schemas.microsoft.com/office/drawing/2014/main" id="{07E72F12-E427-4E15-A5BB-94FDE6826CB2}"/>
              </a:ext>
            </a:extLst>
          </p:cNvPr>
          <p:cNvSpPr>
            <a:spLocks noChangeShapeType="1"/>
          </p:cNvSpPr>
          <p:nvPr/>
        </p:nvSpPr>
        <p:spPr bwMode="auto">
          <a:xfrm flipH="1">
            <a:off x="2286000" y="2091998"/>
            <a:ext cx="0" cy="559225"/>
          </a:xfrm>
          <a:prstGeom prst="line">
            <a:avLst/>
          </a:prstGeom>
          <a:noFill/>
          <a:ln w="28575">
            <a:solidFill>
              <a:schemeClr val="accent1"/>
            </a:solidFill>
            <a:round/>
            <a:headEnd type="none" w="med" len="med"/>
            <a:tailEnd type="arrow" w="med" len="med"/>
          </a:ln>
          <a:extLst>
            <a:ext uri="{909E8E84-426E-40DD-AFC4-6F175D3DCCD1}">
              <a14:hiddenFill xmlns:a14="http://schemas.microsoft.com/office/drawing/2010/main">
                <a:noFill/>
              </a14:hiddenFill>
            </a:ext>
          </a:extLst>
        </p:spPr>
        <p:txBody>
          <a:bodyPr anchor="ctr"/>
          <a:lstStyle/>
          <a:p>
            <a:endParaRPr lang="en-GB" dirty="0"/>
          </a:p>
        </p:txBody>
      </p:sp>
      <p:sp>
        <p:nvSpPr>
          <p:cNvPr id="13" name="Freeform 102">
            <a:extLst>
              <a:ext uri="{FF2B5EF4-FFF2-40B4-BE49-F238E27FC236}">
                <a16:creationId xmlns:a16="http://schemas.microsoft.com/office/drawing/2014/main" id="{0519E9C3-C3C9-4CBE-81F3-A91056C68003}"/>
              </a:ext>
            </a:extLst>
          </p:cNvPr>
          <p:cNvSpPr>
            <a:spLocks/>
          </p:cNvSpPr>
          <p:nvPr/>
        </p:nvSpPr>
        <p:spPr bwMode="auto">
          <a:xfrm>
            <a:off x="3182948" y="2091998"/>
            <a:ext cx="3726120" cy="566621"/>
          </a:xfrm>
          <a:custGeom>
            <a:avLst/>
            <a:gdLst>
              <a:gd name="T0" fmla="*/ 0 w 1064"/>
              <a:gd name="T1" fmla="*/ 0 h 360"/>
              <a:gd name="T2" fmla="*/ 0 w 1064"/>
              <a:gd name="T3" fmla="*/ 168 h 360"/>
              <a:gd name="T4" fmla="*/ 1064 w 1064"/>
              <a:gd name="T5" fmla="*/ 168 h 360"/>
              <a:gd name="T6" fmla="*/ 1064 w 1064"/>
              <a:gd name="T7" fmla="*/ 360 h 360"/>
              <a:gd name="T8" fmla="*/ 0 60000 65536"/>
              <a:gd name="T9" fmla="*/ 0 60000 65536"/>
              <a:gd name="T10" fmla="*/ 0 60000 65536"/>
              <a:gd name="T11" fmla="*/ 0 60000 65536"/>
              <a:gd name="T12" fmla="*/ 0 w 1064"/>
              <a:gd name="T13" fmla="*/ 0 h 360"/>
              <a:gd name="T14" fmla="*/ 1064 w 1064"/>
              <a:gd name="T15" fmla="*/ 360 h 360"/>
            </a:gdLst>
            <a:ahLst/>
            <a:cxnLst>
              <a:cxn ang="T8">
                <a:pos x="T0" y="T1"/>
              </a:cxn>
              <a:cxn ang="T9">
                <a:pos x="T2" y="T3"/>
              </a:cxn>
              <a:cxn ang="T10">
                <a:pos x="T4" y="T5"/>
              </a:cxn>
              <a:cxn ang="T11">
                <a:pos x="T6" y="T7"/>
              </a:cxn>
            </a:cxnLst>
            <a:rect l="T12" t="T13" r="T14" b="T15"/>
            <a:pathLst>
              <a:path w="1064" h="360">
                <a:moveTo>
                  <a:pt x="0" y="0"/>
                </a:moveTo>
                <a:lnTo>
                  <a:pt x="0" y="168"/>
                </a:lnTo>
                <a:lnTo>
                  <a:pt x="1064" y="168"/>
                </a:lnTo>
                <a:lnTo>
                  <a:pt x="1064" y="360"/>
                </a:lnTo>
              </a:path>
            </a:pathLst>
          </a:custGeom>
          <a:noFill/>
          <a:ln w="28575">
            <a:solidFill>
              <a:schemeClr val="accent1"/>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GB" dirty="0"/>
          </a:p>
        </p:txBody>
      </p:sp>
      <p:pic>
        <p:nvPicPr>
          <p:cNvPr id="7" name="Picture 6">
            <a:extLst>
              <a:ext uri="{FF2B5EF4-FFF2-40B4-BE49-F238E27FC236}">
                <a16:creationId xmlns:a16="http://schemas.microsoft.com/office/drawing/2014/main" id="{4040FA43-55F5-1BBA-7712-338FD9F09DD3}"/>
              </a:ext>
            </a:extLst>
          </p:cNvPr>
          <p:cNvPicPr>
            <a:picLocks noChangeAspect="1"/>
          </p:cNvPicPr>
          <p:nvPr/>
        </p:nvPicPr>
        <p:blipFill>
          <a:blip r:embed="rId3"/>
          <a:stretch>
            <a:fillRect/>
          </a:stretch>
        </p:blipFill>
        <p:spPr>
          <a:xfrm>
            <a:off x="1219200" y="1692507"/>
            <a:ext cx="9509760" cy="377755"/>
          </a:xfrm>
          <a:prstGeom prst="rect">
            <a:avLst/>
          </a:prstGeom>
        </p:spPr>
      </p:pic>
      <p:pic>
        <p:nvPicPr>
          <p:cNvPr id="9" name="Picture 8">
            <a:extLst>
              <a:ext uri="{FF2B5EF4-FFF2-40B4-BE49-F238E27FC236}">
                <a16:creationId xmlns:a16="http://schemas.microsoft.com/office/drawing/2014/main" id="{DE0EF58D-C13D-0618-17AF-1C6B3BB94899}"/>
              </a:ext>
            </a:extLst>
          </p:cNvPr>
          <p:cNvPicPr>
            <a:picLocks noChangeAspect="1"/>
          </p:cNvPicPr>
          <p:nvPr/>
        </p:nvPicPr>
        <p:blipFill>
          <a:blip r:embed="rId4"/>
          <a:stretch>
            <a:fillRect/>
          </a:stretch>
        </p:blipFill>
        <p:spPr>
          <a:xfrm>
            <a:off x="990600" y="2666325"/>
            <a:ext cx="3322320" cy="2468880"/>
          </a:xfrm>
          <a:prstGeom prst="rect">
            <a:avLst/>
          </a:prstGeom>
          <a:ln>
            <a:solidFill>
              <a:schemeClr val="tx1"/>
            </a:solidFill>
          </a:ln>
        </p:spPr>
      </p:pic>
      <p:pic>
        <p:nvPicPr>
          <p:cNvPr id="12" name="Picture 11">
            <a:extLst>
              <a:ext uri="{FF2B5EF4-FFF2-40B4-BE49-F238E27FC236}">
                <a16:creationId xmlns:a16="http://schemas.microsoft.com/office/drawing/2014/main" id="{8B624C94-95D3-9155-AAEE-D20D14113AE4}"/>
              </a:ext>
            </a:extLst>
          </p:cNvPr>
          <p:cNvPicPr>
            <a:picLocks noChangeAspect="1"/>
          </p:cNvPicPr>
          <p:nvPr/>
        </p:nvPicPr>
        <p:blipFill>
          <a:blip r:embed="rId5"/>
          <a:stretch>
            <a:fillRect/>
          </a:stretch>
        </p:blipFill>
        <p:spPr>
          <a:xfrm>
            <a:off x="5046008" y="2680355"/>
            <a:ext cx="3657600" cy="1781686"/>
          </a:xfrm>
          <a:prstGeom prst="rect">
            <a:avLst/>
          </a:prstGeom>
          <a:ln>
            <a:solidFill>
              <a:schemeClr val="tx1"/>
            </a:solidFill>
          </a:ln>
        </p:spPr>
      </p:pic>
    </p:spTree>
    <p:extLst>
      <p:ext uri="{BB962C8B-B14F-4D97-AF65-F5344CB8AC3E}">
        <p14:creationId xmlns:p14="http://schemas.microsoft.com/office/powerpoint/2010/main" val="3045500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latin typeface="+mn-lt"/>
              </a:rPr>
              <a:pPr/>
              <a:t>12</a:t>
            </a:fld>
            <a:endParaRPr lang="en-US" dirty="0">
              <a:latin typeface="+mn-lt"/>
            </a:endParaRPr>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GB" dirty="0">
                <a:latin typeface="+mn-lt"/>
              </a:rPr>
              <a:t>The Built Environment data records</a:t>
            </a:r>
            <a:endParaRPr lang="en-US" dirty="0">
              <a:latin typeface="+mn-lt"/>
            </a:endParaRPr>
          </a:p>
        </p:txBody>
      </p:sp>
      <p:sp>
        <p:nvSpPr>
          <p:cNvPr id="5" name="Text Box 14">
            <a:extLst>
              <a:ext uri="{FF2B5EF4-FFF2-40B4-BE49-F238E27FC236}">
                <a16:creationId xmlns:a16="http://schemas.microsoft.com/office/drawing/2014/main" id="{B1E9806A-9249-49C6-9397-EA8F2F642702}"/>
              </a:ext>
            </a:extLst>
          </p:cNvPr>
          <p:cNvSpPr txBox="1">
            <a:spLocks noChangeArrowheads="1"/>
          </p:cNvSpPr>
          <p:nvPr/>
        </p:nvSpPr>
        <p:spPr bwMode="auto">
          <a:xfrm>
            <a:off x="5651860" y="4648200"/>
            <a:ext cx="24495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50000"/>
              </a:spcBef>
              <a:buClr>
                <a:srgbClr val="009B9B"/>
              </a:buClr>
              <a:buSzPct val="80000"/>
              <a:buFont typeface="Wingdings" panose="05000000000000000000" pitchFamily="2" charset="2"/>
              <a:buNone/>
            </a:pPr>
            <a:endParaRPr lang="en-GB" sz="1800" dirty="0">
              <a:latin typeface="+mn-lt"/>
            </a:endParaRPr>
          </a:p>
        </p:txBody>
      </p:sp>
      <p:sp>
        <p:nvSpPr>
          <p:cNvPr id="6" name="Text Box 15">
            <a:extLst>
              <a:ext uri="{FF2B5EF4-FFF2-40B4-BE49-F238E27FC236}">
                <a16:creationId xmlns:a16="http://schemas.microsoft.com/office/drawing/2014/main" id="{F0D0EF78-1791-4FE5-92A3-086E7E4F62C8}"/>
              </a:ext>
            </a:extLst>
          </p:cNvPr>
          <p:cNvSpPr txBox="1">
            <a:spLocks noChangeArrowheads="1"/>
          </p:cNvSpPr>
          <p:nvPr/>
        </p:nvSpPr>
        <p:spPr bwMode="auto">
          <a:xfrm>
            <a:off x="185459" y="686641"/>
            <a:ext cx="2550223" cy="3693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buClr>
                <a:srgbClr val="009B9B"/>
              </a:buClr>
              <a:buSzPct val="80000"/>
              <a:buFont typeface="Wingdings" panose="05000000000000000000" pitchFamily="2" charset="2"/>
              <a:buNone/>
            </a:pPr>
            <a:r>
              <a:rPr lang="en-GB" sz="1600" dirty="0">
                <a:latin typeface="+mn-lt"/>
              </a:rPr>
              <a:t>A typical record</a:t>
            </a:r>
            <a:r>
              <a:rPr lang="en-GB" sz="1600" b="0" dirty="0">
                <a:latin typeface="+mn-lt"/>
              </a:rPr>
              <a:t>:</a:t>
            </a:r>
            <a:r>
              <a:rPr lang="en-GB" sz="1600" dirty="0">
                <a:latin typeface="+mn-lt"/>
              </a:rPr>
              <a:t> </a:t>
            </a:r>
            <a:r>
              <a:rPr lang="en-GB" sz="1600" dirty="0">
                <a:solidFill>
                  <a:schemeClr val="tx2"/>
                </a:solidFill>
                <a:latin typeface="+mn-lt"/>
              </a:rPr>
              <a:t>Sandstone</a:t>
            </a:r>
            <a:r>
              <a:rPr lang="en-GB" sz="1800" dirty="0">
                <a:latin typeface="+mn-lt"/>
              </a:rPr>
              <a:t> </a:t>
            </a:r>
          </a:p>
        </p:txBody>
      </p:sp>
      <p:sp>
        <p:nvSpPr>
          <p:cNvPr id="11" name="Text Box 15">
            <a:extLst>
              <a:ext uri="{FF2B5EF4-FFF2-40B4-BE49-F238E27FC236}">
                <a16:creationId xmlns:a16="http://schemas.microsoft.com/office/drawing/2014/main" id="{936AAF05-8425-4580-99C4-B5CECAE56CA2}"/>
              </a:ext>
            </a:extLst>
          </p:cNvPr>
          <p:cNvSpPr txBox="1">
            <a:spLocks noChangeArrowheads="1"/>
          </p:cNvSpPr>
          <p:nvPr/>
        </p:nvSpPr>
        <p:spPr bwMode="auto">
          <a:xfrm>
            <a:off x="162156" y="994418"/>
            <a:ext cx="2349535" cy="33855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buClr>
                <a:srgbClr val="009B9B"/>
              </a:buClr>
              <a:buSzPct val="80000"/>
              <a:buFont typeface="Wingdings" panose="05000000000000000000" pitchFamily="2" charset="2"/>
              <a:buNone/>
            </a:pPr>
            <a:r>
              <a:rPr lang="en-GB" sz="1600" dirty="0">
                <a:solidFill>
                  <a:schemeClr val="accent1"/>
                </a:solidFill>
                <a:latin typeface="+mn-lt"/>
              </a:rPr>
              <a:t>Some unique properties</a:t>
            </a:r>
            <a:endParaRPr lang="en-GB" sz="1800" dirty="0">
              <a:solidFill>
                <a:schemeClr val="accent1"/>
              </a:solidFill>
              <a:latin typeface="+mn-lt"/>
            </a:endParaRPr>
          </a:p>
        </p:txBody>
      </p:sp>
      <p:pic>
        <p:nvPicPr>
          <p:cNvPr id="8" name="Picture 7">
            <a:extLst>
              <a:ext uri="{FF2B5EF4-FFF2-40B4-BE49-F238E27FC236}">
                <a16:creationId xmlns:a16="http://schemas.microsoft.com/office/drawing/2014/main" id="{8B422CE1-21BB-65F7-26DD-AACF04D31A54}"/>
              </a:ext>
            </a:extLst>
          </p:cNvPr>
          <p:cNvPicPr>
            <a:picLocks noChangeAspect="1"/>
          </p:cNvPicPr>
          <p:nvPr/>
        </p:nvPicPr>
        <p:blipFill>
          <a:blip r:embed="rId3"/>
          <a:stretch>
            <a:fillRect/>
          </a:stretch>
        </p:blipFill>
        <p:spPr>
          <a:xfrm>
            <a:off x="304800" y="1491681"/>
            <a:ext cx="3657600" cy="2849571"/>
          </a:xfrm>
          <a:prstGeom prst="rect">
            <a:avLst/>
          </a:prstGeom>
          <a:ln>
            <a:solidFill>
              <a:schemeClr val="tx1"/>
            </a:solidFill>
          </a:ln>
        </p:spPr>
      </p:pic>
      <p:pic>
        <p:nvPicPr>
          <p:cNvPr id="10" name="Picture 9">
            <a:extLst>
              <a:ext uri="{FF2B5EF4-FFF2-40B4-BE49-F238E27FC236}">
                <a16:creationId xmlns:a16="http://schemas.microsoft.com/office/drawing/2014/main" id="{5192C75E-C096-E4E1-F912-86AB0B656054}"/>
              </a:ext>
            </a:extLst>
          </p:cNvPr>
          <p:cNvPicPr>
            <a:picLocks noChangeAspect="1"/>
          </p:cNvPicPr>
          <p:nvPr/>
        </p:nvPicPr>
        <p:blipFill>
          <a:blip r:embed="rId4"/>
          <a:stretch>
            <a:fillRect/>
          </a:stretch>
        </p:blipFill>
        <p:spPr>
          <a:xfrm>
            <a:off x="308317" y="4448764"/>
            <a:ext cx="3657600" cy="656391"/>
          </a:xfrm>
          <a:prstGeom prst="rect">
            <a:avLst/>
          </a:prstGeom>
          <a:ln>
            <a:solidFill>
              <a:schemeClr val="tx1"/>
            </a:solidFill>
          </a:ln>
        </p:spPr>
      </p:pic>
      <p:pic>
        <p:nvPicPr>
          <p:cNvPr id="13" name="Picture 12">
            <a:extLst>
              <a:ext uri="{FF2B5EF4-FFF2-40B4-BE49-F238E27FC236}">
                <a16:creationId xmlns:a16="http://schemas.microsoft.com/office/drawing/2014/main" id="{2AF5B890-F71F-6289-921D-8BD63BEBA747}"/>
              </a:ext>
            </a:extLst>
          </p:cNvPr>
          <p:cNvPicPr>
            <a:picLocks noChangeAspect="1"/>
          </p:cNvPicPr>
          <p:nvPr/>
        </p:nvPicPr>
        <p:blipFill>
          <a:blip r:embed="rId5"/>
          <a:stretch>
            <a:fillRect/>
          </a:stretch>
        </p:blipFill>
        <p:spPr>
          <a:xfrm>
            <a:off x="4197634" y="871307"/>
            <a:ext cx="3657600" cy="4988823"/>
          </a:xfrm>
          <a:prstGeom prst="rect">
            <a:avLst/>
          </a:prstGeom>
          <a:ln>
            <a:solidFill>
              <a:schemeClr val="tx1"/>
            </a:solidFill>
          </a:ln>
        </p:spPr>
      </p:pic>
      <p:pic>
        <p:nvPicPr>
          <p:cNvPr id="15" name="Picture 14">
            <a:extLst>
              <a:ext uri="{FF2B5EF4-FFF2-40B4-BE49-F238E27FC236}">
                <a16:creationId xmlns:a16="http://schemas.microsoft.com/office/drawing/2014/main" id="{99BE7BB6-732E-953D-08DE-2F236CA4E3FC}"/>
              </a:ext>
            </a:extLst>
          </p:cNvPr>
          <p:cNvPicPr>
            <a:picLocks noChangeAspect="1"/>
          </p:cNvPicPr>
          <p:nvPr/>
        </p:nvPicPr>
        <p:blipFill>
          <a:blip r:embed="rId6"/>
          <a:stretch>
            <a:fillRect/>
          </a:stretch>
        </p:blipFill>
        <p:spPr>
          <a:xfrm>
            <a:off x="8101372" y="1491681"/>
            <a:ext cx="3657600" cy="3413977"/>
          </a:xfrm>
          <a:prstGeom prst="rect">
            <a:avLst/>
          </a:prstGeom>
          <a:ln>
            <a:solidFill>
              <a:schemeClr val="tx1"/>
            </a:solidFill>
          </a:ln>
        </p:spPr>
      </p:pic>
    </p:spTree>
    <p:extLst>
      <p:ext uri="{BB962C8B-B14F-4D97-AF65-F5344CB8AC3E}">
        <p14:creationId xmlns:p14="http://schemas.microsoft.com/office/powerpoint/2010/main" val="3730362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latin typeface="+mn-lt"/>
              </a:rPr>
              <a:pPr/>
              <a:t>13</a:t>
            </a:fld>
            <a:endParaRPr lang="en-US" dirty="0">
              <a:latin typeface="+mn-lt"/>
            </a:endParaRPr>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GB" dirty="0">
                <a:latin typeface="+mn-lt"/>
              </a:rPr>
              <a:t>The expanded Level 2 database</a:t>
            </a:r>
            <a:endParaRPr lang="en-US" dirty="0">
              <a:latin typeface="+mn-lt"/>
            </a:endParaRPr>
          </a:p>
        </p:txBody>
      </p:sp>
      <p:grpSp>
        <p:nvGrpSpPr>
          <p:cNvPr id="9" name="Group 8">
            <a:extLst>
              <a:ext uri="{FF2B5EF4-FFF2-40B4-BE49-F238E27FC236}">
                <a16:creationId xmlns:a16="http://schemas.microsoft.com/office/drawing/2014/main" id="{94292438-9DC7-4D7F-A3E8-4BEFAD16B3E4}"/>
              </a:ext>
            </a:extLst>
          </p:cNvPr>
          <p:cNvGrpSpPr/>
          <p:nvPr/>
        </p:nvGrpSpPr>
        <p:grpSpPr>
          <a:xfrm>
            <a:off x="5905499" y="3466325"/>
            <a:ext cx="5134536" cy="1949809"/>
            <a:chOff x="5905499" y="3466325"/>
            <a:chExt cx="5134536" cy="1949809"/>
          </a:xfrm>
        </p:grpSpPr>
        <p:sp>
          <p:nvSpPr>
            <p:cNvPr id="5" name="Text Box 9">
              <a:extLst>
                <a:ext uri="{FF2B5EF4-FFF2-40B4-BE49-F238E27FC236}">
                  <a16:creationId xmlns:a16="http://schemas.microsoft.com/office/drawing/2014/main" id="{94450EE0-828C-455F-951A-0445650C9216}"/>
                </a:ext>
              </a:extLst>
            </p:cNvPr>
            <p:cNvSpPr txBox="1">
              <a:spLocks noChangeArrowheads="1"/>
            </p:cNvSpPr>
            <p:nvPr/>
          </p:nvSpPr>
          <p:spPr bwMode="auto">
            <a:xfrm>
              <a:off x="5905499" y="3466325"/>
              <a:ext cx="51345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buClr>
                  <a:schemeClr val="accent1"/>
                </a:buClr>
                <a:buSzTx/>
              </a:pPr>
              <a:r>
                <a:rPr lang="en-GB" sz="1800" b="0" dirty="0">
                  <a:latin typeface="+mn-lt"/>
                </a:rPr>
                <a:t>  </a:t>
              </a:r>
              <a:r>
                <a:rPr lang="en-GB" sz="1800" dirty="0">
                  <a:latin typeface="+mn-lt"/>
                </a:rPr>
                <a:t>Additional property fields</a:t>
              </a:r>
              <a:endParaRPr lang="en-GB" sz="1800" b="0" dirty="0">
                <a:latin typeface="+mn-lt"/>
              </a:endParaRPr>
            </a:p>
          </p:txBody>
        </p:sp>
        <p:sp>
          <p:nvSpPr>
            <p:cNvPr id="6" name="Text Box 10">
              <a:extLst>
                <a:ext uri="{FF2B5EF4-FFF2-40B4-BE49-F238E27FC236}">
                  <a16:creationId xmlns:a16="http://schemas.microsoft.com/office/drawing/2014/main" id="{677F6EBB-4B99-483D-9912-93430C519504}"/>
                </a:ext>
              </a:extLst>
            </p:cNvPr>
            <p:cNvSpPr txBox="1">
              <a:spLocks noChangeArrowheads="1"/>
            </p:cNvSpPr>
            <p:nvPr/>
          </p:nvSpPr>
          <p:spPr bwMode="auto">
            <a:xfrm>
              <a:off x="6921190" y="4229057"/>
              <a:ext cx="3952197" cy="1187077"/>
            </a:xfrm>
            <a:prstGeom prst="roundRect">
              <a:avLst>
                <a:gd name="adj" fmla="val 2759"/>
              </a:avLst>
            </a:prstGeom>
            <a:ln w="19050">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just">
                <a:spcBef>
                  <a:spcPct val="50000"/>
                </a:spcBef>
                <a:buClr>
                  <a:srgbClr val="666633"/>
                </a:buClr>
                <a:buSzPct val="60000"/>
                <a:buNone/>
              </a:pPr>
              <a:r>
                <a:rPr lang="en-GB" sz="1600" b="0" i="1" dirty="0">
                  <a:latin typeface="+mn-lt"/>
                </a:rPr>
                <a:t>  Mechanical properties in bending</a:t>
              </a:r>
            </a:p>
            <a:p>
              <a:pPr algn="just">
                <a:spcBef>
                  <a:spcPct val="50000"/>
                </a:spcBef>
                <a:buClr>
                  <a:srgbClr val="666633"/>
                </a:buClr>
                <a:buSzPct val="60000"/>
                <a:buNone/>
              </a:pPr>
              <a:r>
                <a:rPr lang="en-GB" sz="1600" b="0" i="1" dirty="0">
                  <a:latin typeface="+mn-lt"/>
                </a:rPr>
                <a:t>  Hygro-thermal properties</a:t>
              </a:r>
            </a:p>
            <a:p>
              <a:pPr algn="just">
                <a:spcBef>
                  <a:spcPct val="50000"/>
                </a:spcBef>
                <a:buClr>
                  <a:srgbClr val="666633"/>
                </a:buClr>
                <a:buSzPct val="60000"/>
                <a:buNone/>
              </a:pPr>
              <a:r>
                <a:rPr lang="en-GB" sz="1600" b="0" i="1" dirty="0">
                  <a:latin typeface="+mn-lt"/>
                </a:rPr>
                <a:t>  Acoustic properties</a:t>
              </a:r>
            </a:p>
          </p:txBody>
        </p:sp>
      </p:grpSp>
      <p:grpSp>
        <p:nvGrpSpPr>
          <p:cNvPr id="8" name="Group 7">
            <a:extLst>
              <a:ext uri="{FF2B5EF4-FFF2-40B4-BE49-F238E27FC236}">
                <a16:creationId xmlns:a16="http://schemas.microsoft.com/office/drawing/2014/main" id="{F112DC23-D8B4-48D4-A669-57E744484A15}"/>
              </a:ext>
            </a:extLst>
          </p:cNvPr>
          <p:cNvGrpSpPr/>
          <p:nvPr/>
        </p:nvGrpSpPr>
        <p:grpSpPr>
          <a:xfrm>
            <a:off x="5905499" y="929160"/>
            <a:ext cx="6324600" cy="2319141"/>
            <a:chOff x="5905499" y="929160"/>
            <a:chExt cx="6324600" cy="2319141"/>
          </a:xfrm>
        </p:grpSpPr>
        <p:sp>
          <p:nvSpPr>
            <p:cNvPr id="7" name="Text Box 11">
              <a:extLst>
                <a:ext uri="{FF2B5EF4-FFF2-40B4-BE49-F238E27FC236}">
                  <a16:creationId xmlns:a16="http://schemas.microsoft.com/office/drawing/2014/main" id="{BFCA3AC3-C026-42D6-BD5D-F8F80A715916}"/>
                </a:ext>
              </a:extLst>
            </p:cNvPr>
            <p:cNvSpPr txBox="1">
              <a:spLocks noChangeArrowheads="1"/>
            </p:cNvSpPr>
            <p:nvPr/>
          </p:nvSpPr>
          <p:spPr bwMode="auto">
            <a:xfrm>
              <a:off x="6934200" y="1484414"/>
              <a:ext cx="3900487" cy="1763887"/>
            </a:xfrm>
            <a:prstGeom prst="roundRect">
              <a:avLst>
                <a:gd name="adj" fmla="val 2759"/>
              </a:avLst>
            </a:prstGeom>
            <a:noFill/>
            <a:ln w="190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50000"/>
                </a:spcBef>
                <a:buClr>
                  <a:srgbClr val="666633"/>
                </a:buClr>
                <a:buSzPct val="60000"/>
                <a:buNone/>
              </a:pPr>
              <a:r>
                <a:rPr lang="en-GB" sz="1600" b="0" i="1" dirty="0">
                  <a:latin typeface="+mn-lt"/>
                </a:rPr>
                <a:t>  More classes of concrete</a:t>
              </a:r>
            </a:p>
            <a:p>
              <a:pPr>
                <a:spcBef>
                  <a:spcPct val="50000"/>
                </a:spcBef>
                <a:buClr>
                  <a:srgbClr val="666633"/>
                </a:buClr>
                <a:buSzPct val="60000"/>
                <a:buNone/>
              </a:pPr>
              <a:r>
                <a:rPr lang="en-GB" sz="1600" b="0" i="1" dirty="0">
                  <a:latin typeface="+mn-lt"/>
                </a:rPr>
                <a:t>  More classes of brick and tile</a:t>
              </a:r>
            </a:p>
            <a:p>
              <a:pPr>
                <a:spcBef>
                  <a:spcPct val="50000"/>
                </a:spcBef>
                <a:buClr>
                  <a:srgbClr val="666633"/>
                </a:buClr>
                <a:buSzPct val="60000"/>
                <a:buNone/>
              </a:pPr>
              <a:r>
                <a:rPr lang="en-GB" sz="1600" b="0" i="1" dirty="0">
                  <a:latin typeface="+mn-lt"/>
                </a:rPr>
                <a:t>  More fibers, particle and plywoods</a:t>
              </a:r>
            </a:p>
            <a:p>
              <a:pPr>
                <a:spcBef>
                  <a:spcPct val="50000"/>
                </a:spcBef>
                <a:buClr>
                  <a:srgbClr val="666633"/>
                </a:buClr>
                <a:buSzPct val="60000"/>
                <a:buNone/>
              </a:pPr>
              <a:r>
                <a:rPr lang="en-GB" sz="1600" b="0" i="1" dirty="0">
                  <a:latin typeface="+mn-lt"/>
                </a:rPr>
                <a:t>  More materials for insulation</a:t>
              </a:r>
            </a:p>
          </p:txBody>
        </p:sp>
        <p:sp>
          <p:nvSpPr>
            <p:cNvPr id="11" name="Text Box 14">
              <a:extLst>
                <a:ext uri="{FF2B5EF4-FFF2-40B4-BE49-F238E27FC236}">
                  <a16:creationId xmlns:a16="http://schemas.microsoft.com/office/drawing/2014/main" id="{1E957A3B-3B2B-43E9-BF02-B4726696CC87}"/>
                </a:ext>
              </a:extLst>
            </p:cNvPr>
            <p:cNvSpPr txBox="1">
              <a:spLocks noChangeArrowheads="1"/>
            </p:cNvSpPr>
            <p:nvPr/>
          </p:nvSpPr>
          <p:spPr bwMode="auto">
            <a:xfrm>
              <a:off x="5905499" y="929160"/>
              <a:ext cx="6324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285750" indent="-285750">
                <a:buClr>
                  <a:srgbClr val="FFC000"/>
                </a:buClr>
                <a:buSzPct val="80000"/>
              </a:pPr>
              <a:r>
                <a:rPr lang="en-GB" sz="1800" dirty="0">
                  <a:latin typeface="+mn-lt"/>
                </a:rPr>
                <a:t>133 records</a:t>
              </a:r>
              <a:r>
                <a:rPr lang="en-GB" sz="1800" b="0" dirty="0">
                  <a:latin typeface="+mn-lt"/>
                </a:rPr>
                <a:t> emphasising materials for the built environment</a:t>
              </a:r>
              <a:endParaRPr lang="en-GB" sz="1800" dirty="0">
                <a:latin typeface="+mn-lt"/>
              </a:endParaRPr>
            </a:p>
          </p:txBody>
        </p:sp>
      </p:grpSp>
      <p:grpSp>
        <p:nvGrpSpPr>
          <p:cNvPr id="4" name="Group 3">
            <a:extLst>
              <a:ext uri="{FF2B5EF4-FFF2-40B4-BE49-F238E27FC236}">
                <a16:creationId xmlns:a16="http://schemas.microsoft.com/office/drawing/2014/main" id="{CF4F0949-02C6-4EBD-A1D7-5978039BB55B}"/>
              </a:ext>
            </a:extLst>
          </p:cNvPr>
          <p:cNvGrpSpPr/>
          <p:nvPr/>
        </p:nvGrpSpPr>
        <p:grpSpPr>
          <a:xfrm>
            <a:off x="135225" y="937854"/>
            <a:ext cx="5921746" cy="4961396"/>
            <a:chOff x="135225" y="937854"/>
            <a:chExt cx="5921746" cy="4961396"/>
          </a:xfrm>
        </p:grpSpPr>
        <p:sp>
          <p:nvSpPr>
            <p:cNvPr id="10" name="Text Box 12">
              <a:extLst>
                <a:ext uri="{FF2B5EF4-FFF2-40B4-BE49-F238E27FC236}">
                  <a16:creationId xmlns:a16="http://schemas.microsoft.com/office/drawing/2014/main" id="{B176A1FA-5144-498F-B737-86DB057DD5DF}"/>
                </a:ext>
              </a:extLst>
            </p:cNvPr>
            <p:cNvSpPr txBox="1">
              <a:spLocks noChangeArrowheads="1"/>
            </p:cNvSpPr>
            <p:nvPr/>
          </p:nvSpPr>
          <p:spPr bwMode="auto">
            <a:xfrm>
              <a:off x="135225" y="937854"/>
              <a:ext cx="5770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buClr>
                  <a:schemeClr val="accent1"/>
                </a:buClr>
                <a:buSzPct val="95000"/>
              </a:pPr>
              <a:r>
                <a:rPr lang="en-GB" sz="1800" dirty="0">
                  <a:latin typeface="+mn-lt"/>
                </a:rPr>
                <a:t>  Images </a:t>
              </a:r>
              <a:r>
                <a:rPr lang="en-GB" sz="1800" b="0" dirty="0">
                  <a:latin typeface="+mn-lt"/>
                </a:rPr>
                <a:t>relating to the built environment  where possible</a:t>
              </a:r>
            </a:p>
          </p:txBody>
        </p:sp>
        <p:pic>
          <p:nvPicPr>
            <p:cNvPr id="13" name="Picture 12" descr="A picture containing sky, grass, outdoor, track&#10;&#10;Description automatically generated">
              <a:extLst>
                <a:ext uri="{FF2B5EF4-FFF2-40B4-BE49-F238E27FC236}">
                  <a16:creationId xmlns:a16="http://schemas.microsoft.com/office/drawing/2014/main" id="{6FC138EF-9F3E-4FF3-B421-6A48D8639417}"/>
                </a:ext>
              </a:extLst>
            </p:cNvPr>
            <p:cNvPicPr>
              <a:picLocks noChangeAspect="1"/>
            </p:cNvPicPr>
            <p:nvPr/>
          </p:nvPicPr>
          <p:blipFill rotWithShape="1">
            <a:blip r:embed="rId3">
              <a:extLst>
                <a:ext uri="{28A0092B-C50C-407E-A947-70E740481C1C}">
                  <a14:useLocalDpi xmlns:a14="http://schemas.microsoft.com/office/drawing/2010/main" val="0"/>
                </a:ext>
              </a:extLst>
            </a:blip>
            <a:srcRect r="16280"/>
            <a:stretch/>
          </p:blipFill>
          <p:spPr>
            <a:xfrm>
              <a:off x="353362" y="1307222"/>
              <a:ext cx="5334000" cy="4244387"/>
            </a:xfrm>
            <a:prstGeom prst="rect">
              <a:avLst/>
            </a:prstGeom>
          </p:spPr>
        </p:pic>
        <p:sp>
          <p:nvSpPr>
            <p:cNvPr id="14" name="TextBox 13">
              <a:extLst>
                <a:ext uri="{FF2B5EF4-FFF2-40B4-BE49-F238E27FC236}">
                  <a16:creationId xmlns:a16="http://schemas.microsoft.com/office/drawing/2014/main" id="{7C17E1DF-9213-4D48-9170-DDE23701515A}"/>
                </a:ext>
              </a:extLst>
            </p:cNvPr>
            <p:cNvSpPr txBox="1"/>
            <p:nvPr/>
          </p:nvSpPr>
          <p:spPr>
            <a:xfrm>
              <a:off x="304800" y="5560696"/>
              <a:ext cx="2438400" cy="338554"/>
            </a:xfrm>
            <a:prstGeom prst="rect">
              <a:avLst/>
            </a:prstGeom>
            <a:noFill/>
          </p:spPr>
          <p:txBody>
            <a:bodyPr wrap="square" rtlCol="0">
              <a:spAutoFit/>
            </a:bodyPr>
            <a:lstStyle/>
            <a:p>
              <a:r>
                <a:rPr lang="en-GB" sz="1600" dirty="0"/>
                <a:t>Millau Viaduct, France</a:t>
              </a:r>
            </a:p>
          </p:txBody>
        </p:sp>
        <p:sp>
          <p:nvSpPr>
            <p:cNvPr id="16" name="TextBox 15">
              <a:extLst>
                <a:ext uri="{FF2B5EF4-FFF2-40B4-BE49-F238E27FC236}">
                  <a16:creationId xmlns:a16="http://schemas.microsoft.com/office/drawing/2014/main" id="{B9B8415E-563C-4ECD-8EFB-1393B535BE56}"/>
                </a:ext>
              </a:extLst>
            </p:cNvPr>
            <p:cNvSpPr txBox="1"/>
            <p:nvPr/>
          </p:nvSpPr>
          <p:spPr>
            <a:xfrm>
              <a:off x="2780371" y="5519718"/>
              <a:ext cx="3276600" cy="261610"/>
            </a:xfrm>
            <a:prstGeom prst="rect">
              <a:avLst/>
            </a:prstGeom>
            <a:noFill/>
          </p:spPr>
          <p:txBody>
            <a:bodyPr wrap="square">
              <a:spAutoFit/>
            </a:bodyPr>
            <a:lstStyle/>
            <a:p>
              <a:r>
                <a:rPr lang="en-GB" sz="1100" dirty="0"/>
                <a:t>Image used under license from Shutterstock.com</a:t>
              </a:r>
            </a:p>
          </p:txBody>
        </p:sp>
      </p:grpSp>
    </p:spTree>
    <p:extLst>
      <p:ext uri="{BB962C8B-B14F-4D97-AF65-F5344CB8AC3E}">
        <p14:creationId xmlns:p14="http://schemas.microsoft.com/office/powerpoint/2010/main" val="268090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262B1A-6B2E-7416-EB6E-7F340ECB5B47}"/>
              </a:ext>
            </a:extLst>
          </p:cNvPr>
          <p:cNvPicPr>
            <a:picLocks noChangeAspect="1"/>
          </p:cNvPicPr>
          <p:nvPr/>
        </p:nvPicPr>
        <p:blipFill>
          <a:blip r:embed="rId3"/>
          <a:stretch>
            <a:fillRect/>
          </a:stretch>
        </p:blipFill>
        <p:spPr>
          <a:xfrm>
            <a:off x="1981200" y="754512"/>
            <a:ext cx="8740575" cy="4846320"/>
          </a:xfrm>
          <a:prstGeom prst="rect">
            <a:avLst/>
          </a:prstGeom>
        </p:spPr>
      </p:pic>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latin typeface="+mn-lt"/>
              </a:rPr>
              <a:pPr/>
              <a:t>14</a:t>
            </a:fld>
            <a:endParaRPr lang="en-US" dirty="0">
              <a:latin typeface="+mn-lt"/>
            </a:endParaRPr>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GB" dirty="0">
                <a:latin typeface="+mn-lt"/>
              </a:rPr>
              <a:t>Ability to create property charts</a:t>
            </a:r>
            <a:endParaRPr lang="en-US" dirty="0">
              <a:latin typeface="+mn-lt"/>
            </a:endParaRPr>
          </a:p>
        </p:txBody>
      </p:sp>
      <p:sp>
        <p:nvSpPr>
          <p:cNvPr id="4" name="Text Box 3">
            <a:extLst>
              <a:ext uri="{FF2B5EF4-FFF2-40B4-BE49-F238E27FC236}">
                <a16:creationId xmlns:a16="http://schemas.microsoft.com/office/drawing/2014/main" id="{E6F3FB74-62E3-4EDE-BBBD-AF782E31F673}"/>
              </a:ext>
            </a:extLst>
          </p:cNvPr>
          <p:cNvSpPr txBox="1">
            <a:spLocks noChangeArrowheads="1"/>
          </p:cNvSpPr>
          <p:nvPr/>
        </p:nvSpPr>
        <p:spPr bwMode="auto">
          <a:xfrm>
            <a:off x="516761" y="5638800"/>
            <a:ext cx="6252866"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buClr>
                <a:schemeClr val="accent1"/>
              </a:buClr>
            </a:pPr>
            <a:r>
              <a:rPr lang="en-US" sz="1400" dirty="0">
                <a:latin typeface="+mn-lt"/>
              </a:rPr>
              <a:t> Enables students to explore relationships</a:t>
            </a:r>
          </a:p>
          <a:p>
            <a:pPr>
              <a:buClr>
                <a:schemeClr val="accent1"/>
              </a:buClr>
            </a:pPr>
            <a:r>
              <a:rPr lang="en-US" sz="1400" dirty="0">
                <a:latin typeface="+mn-lt"/>
              </a:rPr>
              <a:t> Carry out elementary selections (“</a:t>
            </a:r>
            <a:r>
              <a:rPr lang="en-US" sz="1400" i="1" dirty="0">
                <a:latin typeface="+mn-lt"/>
              </a:rPr>
              <a:t>Find materials with large thermal resistivity</a:t>
            </a:r>
            <a:r>
              <a:rPr lang="en-US" sz="1400" dirty="0">
                <a:latin typeface="+mn-lt"/>
              </a:rPr>
              <a:t>”)</a:t>
            </a:r>
          </a:p>
        </p:txBody>
      </p:sp>
      <p:grpSp>
        <p:nvGrpSpPr>
          <p:cNvPr id="18" name="Group 17">
            <a:extLst>
              <a:ext uri="{FF2B5EF4-FFF2-40B4-BE49-F238E27FC236}">
                <a16:creationId xmlns:a16="http://schemas.microsoft.com/office/drawing/2014/main" id="{67A9DA62-B57A-BFF7-7853-60013F46FAAA}"/>
              </a:ext>
            </a:extLst>
          </p:cNvPr>
          <p:cNvGrpSpPr/>
          <p:nvPr/>
        </p:nvGrpSpPr>
        <p:grpSpPr>
          <a:xfrm>
            <a:off x="2438400" y="838201"/>
            <a:ext cx="8229600" cy="693190"/>
            <a:chOff x="2438400" y="838201"/>
            <a:chExt cx="8229600" cy="693190"/>
          </a:xfrm>
        </p:grpSpPr>
        <p:sp>
          <p:nvSpPr>
            <p:cNvPr id="7" name="Rectangle 4">
              <a:extLst>
                <a:ext uri="{FF2B5EF4-FFF2-40B4-BE49-F238E27FC236}">
                  <a16:creationId xmlns:a16="http://schemas.microsoft.com/office/drawing/2014/main" id="{234F56FC-194F-44C4-A823-2177B241151F}"/>
                </a:ext>
              </a:extLst>
            </p:cNvPr>
            <p:cNvSpPr>
              <a:spLocks noChangeArrowheads="1"/>
            </p:cNvSpPr>
            <p:nvPr/>
          </p:nvSpPr>
          <p:spPr bwMode="auto">
            <a:xfrm>
              <a:off x="2438400" y="838201"/>
              <a:ext cx="8229600" cy="693190"/>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a:buClr>
                  <a:srgbClr val="009B9B"/>
                </a:buClr>
                <a:buSzPct val="80000"/>
                <a:buFont typeface="Wingdings" panose="05000000000000000000" pitchFamily="2" charset="2"/>
                <a:buNone/>
              </a:pPr>
              <a:endParaRPr lang="en-GB" sz="1400" dirty="0">
                <a:latin typeface="+mn-lt"/>
              </a:endParaRPr>
            </a:p>
          </p:txBody>
        </p:sp>
        <p:sp>
          <p:nvSpPr>
            <p:cNvPr id="8" name="Text Box 14">
              <a:extLst>
                <a:ext uri="{FF2B5EF4-FFF2-40B4-BE49-F238E27FC236}">
                  <a16:creationId xmlns:a16="http://schemas.microsoft.com/office/drawing/2014/main" id="{5FB39FAB-5596-4564-8A4F-A57CBA4046A3}"/>
                </a:ext>
              </a:extLst>
            </p:cNvPr>
            <p:cNvSpPr txBox="1">
              <a:spLocks noChangeArrowheads="1"/>
            </p:cNvSpPr>
            <p:nvPr/>
          </p:nvSpPr>
          <p:spPr bwMode="auto">
            <a:xfrm>
              <a:off x="4774433" y="1025387"/>
              <a:ext cx="3946970" cy="1981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a:buClr>
                  <a:srgbClr val="009B9B"/>
                </a:buClr>
                <a:buSzPct val="80000"/>
                <a:buFont typeface="Wingdings" panose="05000000000000000000" pitchFamily="2" charset="2"/>
                <a:buNone/>
              </a:pPr>
              <a:r>
                <a:rPr lang="en-GB" sz="1600" i="1" dirty="0">
                  <a:latin typeface="+mn-lt"/>
                </a:rPr>
                <a:t>Materials with high thermal resistivity</a:t>
              </a:r>
            </a:p>
          </p:txBody>
        </p:sp>
      </p:grpSp>
      <p:grpSp>
        <p:nvGrpSpPr>
          <p:cNvPr id="9" name="Group 16">
            <a:extLst>
              <a:ext uri="{FF2B5EF4-FFF2-40B4-BE49-F238E27FC236}">
                <a16:creationId xmlns:a16="http://schemas.microsoft.com/office/drawing/2014/main" id="{239ECCA5-2101-40A1-8882-55EDEDAB1C7C}"/>
              </a:ext>
            </a:extLst>
          </p:cNvPr>
          <p:cNvGrpSpPr>
            <a:grpSpLocks/>
          </p:cNvGrpSpPr>
          <p:nvPr/>
        </p:nvGrpSpPr>
        <p:grpSpPr bwMode="auto">
          <a:xfrm>
            <a:off x="2736082" y="3559722"/>
            <a:ext cx="2380192" cy="1800225"/>
            <a:chOff x="965" y="2271"/>
            <a:chExt cx="1384" cy="1134"/>
          </a:xfrm>
        </p:grpSpPr>
        <p:sp>
          <p:nvSpPr>
            <p:cNvPr id="10" name="AutoShape 17">
              <a:extLst>
                <a:ext uri="{FF2B5EF4-FFF2-40B4-BE49-F238E27FC236}">
                  <a16:creationId xmlns:a16="http://schemas.microsoft.com/office/drawing/2014/main" id="{29EDC3FE-C6CB-4F52-92E2-DFF55C787E34}"/>
                </a:ext>
              </a:extLst>
            </p:cNvPr>
            <p:cNvSpPr>
              <a:spLocks noChangeArrowheads="1"/>
            </p:cNvSpPr>
            <p:nvPr/>
          </p:nvSpPr>
          <p:spPr bwMode="auto">
            <a:xfrm>
              <a:off x="965" y="2275"/>
              <a:ext cx="1384" cy="1130"/>
            </a:xfrm>
            <a:prstGeom prst="roundRect">
              <a:avLst>
                <a:gd name="adj" fmla="val 2292"/>
              </a:avLst>
            </a:prstGeom>
            <a:solidFill>
              <a:schemeClr val="bg1"/>
            </a:solidFill>
            <a:ln w="28575">
              <a:solidFill>
                <a:schemeClr val="accent1"/>
              </a:solidFill>
              <a:round/>
              <a:headEnd/>
              <a:tailEnd/>
            </a:ln>
          </p:spPr>
          <p:txBody>
            <a:bodyPr anchor="ct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a:buClr>
                  <a:srgbClr val="009B9B"/>
                </a:buClr>
                <a:buSzPct val="80000"/>
                <a:buFont typeface="Wingdings" panose="05000000000000000000" pitchFamily="2" charset="2"/>
                <a:buNone/>
              </a:pPr>
              <a:endParaRPr lang="en-GB" sz="1400" dirty="0">
                <a:latin typeface="+mn-lt"/>
              </a:endParaRPr>
            </a:p>
          </p:txBody>
        </p:sp>
        <p:sp>
          <p:nvSpPr>
            <p:cNvPr id="11" name="Text Box 18">
              <a:extLst>
                <a:ext uri="{FF2B5EF4-FFF2-40B4-BE49-F238E27FC236}">
                  <a16:creationId xmlns:a16="http://schemas.microsoft.com/office/drawing/2014/main" id="{106782EE-3855-44C8-B77A-366476B703A5}"/>
                </a:ext>
              </a:extLst>
            </p:cNvPr>
            <p:cNvSpPr txBox="1">
              <a:spLocks noChangeArrowheads="1"/>
            </p:cNvSpPr>
            <p:nvPr/>
          </p:nvSpPr>
          <p:spPr bwMode="auto">
            <a:xfrm>
              <a:off x="1020" y="2292"/>
              <a:ext cx="68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a:spcBef>
                  <a:spcPct val="0"/>
                </a:spcBef>
                <a:spcAft>
                  <a:spcPct val="0"/>
                </a:spcAft>
                <a:buClr>
                  <a:srgbClr val="009B9B"/>
                </a:buClr>
                <a:buSzPct val="80000"/>
                <a:buFont typeface="Wingdings" panose="05000000000000000000" pitchFamily="2" charset="2"/>
                <a:buNone/>
              </a:pPr>
              <a:r>
                <a:rPr lang="en-GB" sz="1600" i="1" dirty="0">
                  <a:latin typeface="+mn-lt"/>
                </a:rPr>
                <a:t>Results   </a:t>
              </a:r>
            </a:p>
            <a:p>
              <a:pPr algn="ctr">
                <a:spcBef>
                  <a:spcPct val="0"/>
                </a:spcBef>
                <a:spcAft>
                  <a:spcPct val="0"/>
                </a:spcAft>
                <a:buClr>
                  <a:srgbClr val="009B9B"/>
                </a:buClr>
                <a:buSzPct val="80000"/>
                <a:buFont typeface="Wingdings" panose="05000000000000000000" pitchFamily="2" charset="2"/>
                <a:buNone/>
              </a:pPr>
              <a:r>
                <a:rPr lang="en-GB" sz="1200" b="0" i="1" dirty="0">
                  <a:latin typeface="+mn-lt"/>
                </a:rPr>
                <a:t>5 out of 95 pass</a:t>
              </a:r>
            </a:p>
          </p:txBody>
        </p:sp>
        <p:sp>
          <p:nvSpPr>
            <p:cNvPr id="12" name="Text Box 19">
              <a:extLst>
                <a:ext uri="{FF2B5EF4-FFF2-40B4-BE49-F238E27FC236}">
                  <a16:creationId xmlns:a16="http://schemas.microsoft.com/office/drawing/2014/main" id="{C021944B-46DE-413B-9A1A-0B64139C519A}"/>
                </a:ext>
              </a:extLst>
            </p:cNvPr>
            <p:cNvSpPr txBox="1">
              <a:spLocks noChangeArrowheads="1"/>
            </p:cNvSpPr>
            <p:nvPr/>
          </p:nvSpPr>
          <p:spPr bwMode="auto">
            <a:xfrm>
              <a:off x="1021" y="2605"/>
              <a:ext cx="986" cy="77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10000"/>
                </a:spcBef>
                <a:buClr>
                  <a:srgbClr val="009B9B"/>
                </a:buClr>
                <a:buSzPct val="80000"/>
                <a:buFont typeface="Wingdings" panose="05000000000000000000" pitchFamily="2" charset="2"/>
                <a:buNone/>
              </a:pPr>
              <a:r>
                <a:rPr lang="en-GB" sz="1200" b="0" dirty="0">
                  <a:latin typeface="+mn-lt"/>
                </a:rPr>
                <a:t>Material 1                 313 </a:t>
              </a:r>
            </a:p>
            <a:p>
              <a:pPr>
                <a:spcBef>
                  <a:spcPct val="10000"/>
                </a:spcBef>
                <a:buClr>
                  <a:srgbClr val="009B9B"/>
                </a:buClr>
                <a:buSzPct val="80000"/>
                <a:buFont typeface="Wingdings" panose="05000000000000000000" pitchFamily="2" charset="2"/>
                <a:buNone/>
              </a:pPr>
              <a:r>
                <a:rPr lang="en-GB" sz="1200" b="0" dirty="0">
                  <a:latin typeface="+mn-lt"/>
                </a:rPr>
                <a:t>Material 2                 300 </a:t>
              </a:r>
            </a:p>
            <a:p>
              <a:pPr>
                <a:spcBef>
                  <a:spcPct val="10000"/>
                </a:spcBef>
                <a:buClr>
                  <a:srgbClr val="009B9B"/>
                </a:buClr>
                <a:buSzPct val="80000"/>
                <a:buFont typeface="Wingdings" panose="05000000000000000000" pitchFamily="2" charset="2"/>
                <a:buNone/>
              </a:pPr>
              <a:r>
                <a:rPr lang="en-GB" sz="1200" b="0" dirty="0">
                  <a:latin typeface="+mn-lt"/>
                </a:rPr>
                <a:t>Material 3                 278 </a:t>
              </a:r>
            </a:p>
            <a:p>
              <a:pPr>
                <a:spcBef>
                  <a:spcPct val="10000"/>
                </a:spcBef>
                <a:buClr>
                  <a:srgbClr val="009B9B"/>
                </a:buClr>
                <a:buSzPct val="80000"/>
                <a:buFont typeface="Wingdings" panose="05000000000000000000" pitchFamily="2" charset="2"/>
                <a:buNone/>
              </a:pPr>
              <a:r>
                <a:rPr lang="en-GB" sz="1200" b="0" dirty="0">
                  <a:latin typeface="+mn-lt"/>
                </a:rPr>
                <a:t>Material 4                 247</a:t>
              </a:r>
            </a:p>
            <a:p>
              <a:pPr>
                <a:spcBef>
                  <a:spcPct val="10000"/>
                </a:spcBef>
                <a:buClr>
                  <a:srgbClr val="009B9B"/>
                </a:buClr>
                <a:buSzPct val="80000"/>
                <a:buFont typeface="Wingdings" panose="05000000000000000000" pitchFamily="2" charset="2"/>
                <a:buNone/>
              </a:pPr>
              <a:r>
                <a:rPr lang="en-GB" sz="1200" b="0" dirty="0">
                  <a:latin typeface="+mn-lt"/>
                </a:rPr>
                <a:t>etc...</a:t>
              </a:r>
            </a:p>
          </p:txBody>
        </p:sp>
        <p:sp>
          <p:nvSpPr>
            <p:cNvPr id="13" name="Text Box 20">
              <a:extLst>
                <a:ext uri="{FF2B5EF4-FFF2-40B4-BE49-F238E27FC236}">
                  <a16:creationId xmlns:a16="http://schemas.microsoft.com/office/drawing/2014/main" id="{F71DEE23-9912-4310-90CC-E0A75CE05FE0}"/>
                </a:ext>
              </a:extLst>
            </p:cNvPr>
            <p:cNvSpPr txBox="1">
              <a:spLocks noChangeArrowheads="1"/>
            </p:cNvSpPr>
            <p:nvPr/>
          </p:nvSpPr>
          <p:spPr bwMode="auto">
            <a:xfrm>
              <a:off x="1710" y="2271"/>
              <a:ext cx="626"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a:spcBef>
                  <a:spcPct val="0"/>
                </a:spcBef>
                <a:spcAft>
                  <a:spcPct val="0"/>
                </a:spcAft>
                <a:buClr>
                  <a:srgbClr val="009B9B"/>
                </a:buClr>
                <a:buSzPct val="80000"/>
                <a:buFont typeface="Wingdings" panose="05000000000000000000" pitchFamily="2" charset="2"/>
                <a:buNone/>
              </a:pPr>
              <a:r>
                <a:rPr lang="en-GB" sz="1600" i="1" dirty="0">
                  <a:solidFill>
                    <a:srgbClr val="666633"/>
                  </a:solidFill>
                  <a:latin typeface="+mn-lt"/>
                </a:rPr>
                <a:t>  </a:t>
              </a:r>
              <a:r>
                <a:rPr lang="en-GB" sz="1600" i="1" dirty="0">
                  <a:latin typeface="+mn-lt"/>
                </a:rPr>
                <a:t>Ranking</a:t>
              </a:r>
              <a:r>
                <a:rPr lang="en-GB" sz="1600" i="1" dirty="0">
                  <a:solidFill>
                    <a:srgbClr val="666633"/>
                  </a:solidFill>
                  <a:latin typeface="+mn-lt"/>
                </a:rPr>
                <a:t> </a:t>
              </a:r>
              <a:r>
                <a:rPr lang="en-GB" sz="1800" i="1" dirty="0">
                  <a:solidFill>
                    <a:srgbClr val="666633"/>
                  </a:solidFill>
                  <a:latin typeface="+mn-lt"/>
                </a:rPr>
                <a:t> </a:t>
              </a:r>
            </a:p>
            <a:p>
              <a:pPr algn="ctr">
                <a:spcBef>
                  <a:spcPct val="0"/>
                </a:spcBef>
                <a:spcAft>
                  <a:spcPct val="0"/>
                </a:spcAft>
                <a:buClr>
                  <a:srgbClr val="009B9B"/>
                </a:buClr>
                <a:buSzPct val="80000"/>
                <a:buFont typeface="Wingdings" panose="05000000000000000000" pitchFamily="2" charset="2"/>
                <a:buNone/>
              </a:pPr>
              <a:r>
                <a:rPr lang="en-GB" sz="1200" b="0" i="1" dirty="0">
                  <a:latin typeface="+mn-lt"/>
                </a:rPr>
                <a:t>T-resistivity</a:t>
              </a:r>
            </a:p>
          </p:txBody>
        </p:sp>
      </p:grpSp>
    </p:spTree>
    <p:extLst>
      <p:ext uri="{BB962C8B-B14F-4D97-AF65-F5344CB8AC3E}">
        <p14:creationId xmlns:p14="http://schemas.microsoft.com/office/powerpoint/2010/main" val="388277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latin typeface="+mn-lt"/>
              </a:rPr>
              <a:pPr/>
              <a:t>15</a:t>
            </a:fld>
            <a:endParaRPr lang="en-US" dirty="0">
              <a:latin typeface="+mn-lt"/>
            </a:endParaRPr>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US" dirty="0">
                <a:latin typeface="+mn-lt"/>
              </a:rPr>
              <a:t>Material selection project: cladding for buildings</a:t>
            </a:r>
          </a:p>
        </p:txBody>
      </p:sp>
      <p:sp>
        <p:nvSpPr>
          <p:cNvPr id="4" name="Text Box 4">
            <a:extLst>
              <a:ext uri="{FF2B5EF4-FFF2-40B4-BE49-F238E27FC236}">
                <a16:creationId xmlns:a16="http://schemas.microsoft.com/office/drawing/2014/main" id="{3876CB03-0CDC-4CE9-889D-149597205F5E}"/>
              </a:ext>
            </a:extLst>
          </p:cNvPr>
          <p:cNvSpPr txBox="1">
            <a:spLocks noChangeArrowheads="1"/>
          </p:cNvSpPr>
          <p:nvPr/>
        </p:nvSpPr>
        <p:spPr bwMode="auto">
          <a:xfrm>
            <a:off x="476457" y="795833"/>
            <a:ext cx="470514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buClr>
                <a:schemeClr val="tx1"/>
              </a:buClr>
              <a:buSzPct val="80000"/>
              <a:buFont typeface="Wingdings" panose="05000000000000000000" pitchFamily="2" charset="2"/>
              <a:buChar char="n"/>
            </a:pPr>
            <a:r>
              <a:rPr lang="en-GB" sz="1800" dirty="0">
                <a:solidFill>
                  <a:schemeClr val="accent1"/>
                </a:solidFill>
                <a:latin typeface="+mn-lt"/>
              </a:rPr>
              <a:t>  </a:t>
            </a:r>
            <a:r>
              <a:rPr lang="en-GB" sz="1800" dirty="0">
                <a:latin typeface="+mn-lt"/>
              </a:rPr>
              <a:t>Translate design requirements</a:t>
            </a:r>
            <a:r>
              <a:rPr lang="en-GB" sz="1800" b="0" dirty="0">
                <a:latin typeface="+mn-lt"/>
              </a:rPr>
              <a:t> </a:t>
            </a:r>
          </a:p>
        </p:txBody>
      </p:sp>
      <p:grpSp>
        <p:nvGrpSpPr>
          <p:cNvPr id="5" name="Group 36">
            <a:extLst>
              <a:ext uri="{FF2B5EF4-FFF2-40B4-BE49-F238E27FC236}">
                <a16:creationId xmlns:a16="http://schemas.microsoft.com/office/drawing/2014/main" id="{7CF2A691-93AB-4D22-83A3-41E3FB5C7094}"/>
              </a:ext>
            </a:extLst>
          </p:cNvPr>
          <p:cNvGrpSpPr>
            <a:grpSpLocks/>
          </p:cNvGrpSpPr>
          <p:nvPr/>
        </p:nvGrpSpPr>
        <p:grpSpPr bwMode="auto">
          <a:xfrm>
            <a:off x="299234" y="1953914"/>
            <a:ext cx="3821377" cy="2608264"/>
            <a:chOff x="162" y="867"/>
            <a:chExt cx="2222" cy="1643"/>
          </a:xfrm>
        </p:grpSpPr>
        <p:sp>
          <p:nvSpPr>
            <p:cNvPr id="6" name="Text Box 13">
              <a:extLst>
                <a:ext uri="{FF2B5EF4-FFF2-40B4-BE49-F238E27FC236}">
                  <a16:creationId xmlns:a16="http://schemas.microsoft.com/office/drawing/2014/main" id="{D7E4EBC9-86C3-43A2-B5A3-801C5B1E5C23}"/>
                </a:ext>
              </a:extLst>
            </p:cNvPr>
            <p:cNvSpPr txBox="1">
              <a:spLocks noChangeArrowheads="1"/>
            </p:cNvSpPr>
            <p:nvPr/>
          </p:nvSpPr>
          <p:spPr bwMode="auto">
            <a:xfrm>
              <a:off x="242" y="1206"/>
              <a:ext cx="2142" cy="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55000"/>
                </a:spcBef>
                <a:spcAft>
                  <a:spcPct val="35000"/>
                </a:spcAft>
                <a:buClr>
                  <a:schemeClr val="accent1"/>
                </a:buClr>
                <a:buSzTx/>
              </a:pPr>
              <a:r>
                <a:rPr lang="en-GB" sz="1800" b="0" dirty="0">
                  <a:latin typeface="+mn-lt"/>
                </a:rPr>
                <a:t> Durable, strong, ductile cladding </a:t>
              </a:r>
            </a:p>
            <a:p>
              <a:pPr>
                <a:spcBef>
                  <a:spcPct val="55000"/>
                </a:spcBef>
                <a:spcAft>
                  <a:spcPct val="35000"/>
                </a:spcAft>
                <a:buClr>
                  <a:schemeClr val="accent1"/>
                </a:buClr>
                <a:buSzTx/>
              </a:pPr>
              <a:r>
                <a:rPr lang="en-GB" sz="1800" b="0" dirty="0">
                  <a:latin typeface="+mn-lt"/>
                </a:rPr>
                <a:t> Available in sheet form</a:t>
              </a:r>
            </a:p>
            <a:p>
              <a:pPr>
                <a:spcBef>
                  <a:spcPct val="55000"/>
                </a:spcBef>
                <a:spcAft>
                  <a:spcPct val="35000"/>
                </a:spcAft>
                <a:buClr>
                  <a:schemeClr val="accent1"/>
                </a:buClr>
                <a:buSzTx/>
              </a:pPr>
              <a:r>
                <a:rPr lang="en-GB" sz="1800" b="0" dirty="0">
                  <a:latin typeface="+mn-lt"/>
                </a:rPr>
                <a:t> Environmentally friendly</a:t>
              </a:r>
            </a:p>
            <a:p>
              <a:pPr>
                <a:spcBef>
                  <a:spcPct val="55000"/>
                </a:spcBef>
                <a:spcAft>
                  <a:spcPct val="35000"/>
                </a:spcAft>
                <a:buClr>
                  <a:schemeClr val="accent1"/>
                </a:buClr>
                <a:buSzTx/>
              </a:pPr>
              <a:r>
                <a:rPr lang="en-GB" sz="1800" b="0" dirty="0">
                  <a:latin typeface="+mn-lt"/>
                </a:rPr>
                <a:t> As cheap as possible                     </a:t>
              </a:r>
              <a:endParaRPr lang="en-GB" sz="1600" b="0" dirty="0">
                <a:latin typeface="+mn-lt"/>
              </a:endParaRPr>
            </a:p>
          </p:txBody>
        </p:sp>
        <p:sp>
          <p:nvSpPr>
            <p:cNvPr id="7" name="AutoShape 14">
              <a:extLst>
                <a:ext uri="{FF2B5EF4-FFF2-40B4-BE49-F238E27FC236}">
                  <a16:creationId xmlns:a16="http://schemas.microsoft.com/office/drawing/2014/main" id="{B2DB6D4C-8FFB-4ACD-8D1E-EDEDE771A0C4}"/>
                </a:ext>
              </a:extLst>
            </p:cNvPr>
            <p:cNvSpPr>
              <a:spLocks noChangeArrowheads="1"/>
            </p:cNvSpPr>
            <p:nvPr/>
          </p:nvSpPr>
          <p:spPr bwMode="auto">
            <a:xfrm>
              <a:off x="162" y="1134"/>
              <a:ext cx="2133" cy="1376"/>
            </a:xfrm>
            <a:prstGeom prst="roundRect">
              <a:avLst>
                <a:gd name="adj" fmla="val 737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a:buClr>
                  <a:srgbClr val="009B9B"/>
                </a:buClr>
                <a:buSzPct val="80000"/>
                <a:buFont typeface="Wingdings" panose="05000000000000000000" pitchFamily="2" charset="2"/>
                <a:buNone/>
              </a:pPr>
              <a:endParaRPr lang="en-GB" sz="1400" dirty="0">
                <a:latin typeface="+mn-lt"/>
              </a:endParaRPr>
            </a:p>
          </p:txBody>
        </p:sp>
        <p:sp>
          <p:nvSpPr>
            <p:cNvPr id="8" name="Text Box 15">
              <a:extLst>
                <a:ext uri="{FF2B5EF4-FFF2-40B4-BE49-F238E27FC236}">
                  <a16:creationId xmlns:a16="http://schemas.microsoft.com/office/drawing/2014/main" id="{E23435DA-C1EA-41F1-A0B4-2441EF47D4C3}"/>
                </a:ext>
              </a:extLst>
            </p:cNvPr>
            <p:cNvSpPr txBox="1">
              <a:spLocks noChangeArrowheads="1"/>
            </p:cNvSpPr>
            <p:nvPr/>
          </p:nvSpPr>
          <p:spPr bwMode="auto">
            <a:xfrm>
              <a:off x="556" y="867"/>
              <a:ext cx="17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0"/>
                </a:spcBef>
                <a:spcAft>
                  <a:spcPct val="0"/>
                </a:spcAft>
                <a:buClrTx/>
                <a:buSzTx/>
                <a:buFontTx/>
                <a:buNone/>
              </a:pPr>
              <a:r>
                <a:rPr lang="en-GB" sz="1800" i="1" dirty="0">
                  <a:latin typeface="+mn-lt"/>
                </a:rPr>
                <a:t>Design requirements</a:t>
              </a:r>
              <a:endParaRPr lang="en-GB" sz="1800" dirty="0">
                <a:latin typeface="+mn-lt"/>
              </a:endParaRPr>
            </a:p>
          </p:txBody>
        </p:sp>
      </p:grpSp>
      <p:sp>
        <p:nvSpPr>
          <p:cNvPr id="10" name="AutoShape 17">
            <a:extLst>
              <a:ext uri="{FF2B5EF4-FFF2-40B4-BE49-F238E27FC236}">
                <a16:creationId xmlns:a16="http://schemas.microsoft.com/office/drawing/2014/main" id="{BA25218B-FC7C-45D9-A21D-159518AA5142}"/>
              </a:ext>
            </a:extLst>
          </p:cNvPr>
          <p:cNvSpPr>
            <a:spLocks noChangeArrowheads="1"/>
          </p:cNvSpPr>
          <p:nvPr/>
        </p:nvSpPr>
        <p:spPr bwMode="auto">
          <a:xfrm>
            <a:off x="4249607" y="3221642"/>
            <a:ext cx="1064785" cy="414715"/>
          </a:xfrm>
          <a:prstGeom prst="rightArrow">
            <a:avLst>
              <a:gd name="adj1" fmla="val 50000"/>
              <a:gd name="adj2" fmla="val 25000"/>
            </a:avLst>
          </a:prstGeom>
          <a:solidFill>
            <a:srgbClr val="F8F8F8"/>
          </a:solidFill>
          <a:ln w="28575">
            <a:solidFill>
              <a:srgbClr val="FFC000"/>
            </a:solidFill>
            <a:miter lim="800000"/>
            <a:headEnd/>
            <a:tailEnd/>
          </a:ln>
        </p:spPr>
        <p:txBody>
          <a:bodyPr wrap="none" anchor="ct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a:buClr>
                <a:srgbClr val="009B9B"/>
              </a:buClr>
              <a:buSzPct val="80000"/>
              <a:buFont typeface="Wingdings" panose="05000000000000000000" pitchFamily="2" charset="2"/>
              <a:buNone/>
            </a:pPr>
            <a:endParaRPr lang="en-GB" sz="1400" dirty="0">
              <a:latin typeface="+mn-lt"/>
            </a:endParaRPr>
          </a:p>
        </p:txBody>
      </p:sp>
      <p:grpSp>
        <p:nvGrpSpPr>
          <p:cNvPr id="9" name="Group 8">
            <a:extLst>
              <a:ext uri="{FF2B5EF4-FFF2-40B4-BE49-F238E27FC236}">
                <a16:creationId xmlns:a16="http://schemas.microsoft.com/office/drawing/2014/main" id="{645E6CC2-E60A-45C6-8903-C0FD5FF4DAF9}"/>
              </a:ext>
            </a:extLst>
          </p:cNvPr>
          <p:cNvGrpSpPr/>
          <p:nvPr/>
        </p:nvGrpSpPr>
        <p:grpSpPr>
          <a:xfrm>
            <a:off x="5777745" y="1120476"/>
            <a:ext cx="5658605" cy="5089525"/>
            <a:chOff x="5777745" y="1120476"/>
            <a:chExt cx="5658605" cy="5089525"/>
          </a:xfrm>
        </p:grpSpPr>
        <p:sp>
          <p:nvSpPr>
            <p:cNvPr id="11" name="Text Box 18">
              <a:extLst>
                <a:ext uri="{FF2B5EF4-FFF2-40B4-BE49-F238E27FC236}">
                  <a16:creationId xmlns:a16="http://schemas.microsoft.com/office/drawing/2014/main" id="{5B1FC5B5-610C-4D95-8F59-785CD08D042B}"/>
                </a:ext>
              </a:extLst>
            </p:cNvPr>
            <p:cNvSpPr txBox="1">
              <a:spLocks noChangeArrowheads="1"/>
            </p:cNvSpPr>
            <p:nvPr/>
          </p:nvSpPr>
          <p:spPr bwMode="auto">
            <a:xfrm>
              <a:off x="7795235" y="1120476"/>
              <a:ext cx="154106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0"/>
                </a:spcBef>
                <a:spcAft>
                  <a:spcPct val="0"/>
                </a:spcAft>
                <a:buClrTx/>
                <a:buSzTx/>
                <a:buFontTx/>
                <a:buNone/>
              </a:pPr>
              <a:r>
                <a:rPr lang="en-GB" sz="1800" i="1" dirty="0">
                  <a:latin typeface="+mn-lt"/>
                </a:rPr>
                <a:t>Translation</a:t>
              </a:r>
              <a:endParaRPr lang="en-GB" sz="1800" dirty="0">
                <a:latin typeface="+mn-lt"/>
              </a:endParaRPr>
            </a:p>
          </p:txBody>
        </p:sp>
        <p:sp>
          <p:nvSpPr>
            <p:cNvPr id="13" name="AutoShape 22">
              <a:extLst>
                <a:ext uri="{FF2B5EF4-FFF2-40B4-BE49-F238E27FC236}">
                  <a16:creationId xmlns:a16="http://schemas.microsoft.com/office/drawing/2014/main" id="{F045B628-53A7-4455-BC15-E91EDDBF07D8}"/>
                </a:ext>
              </a:extLst>
            </p:cNvPr>
            <p:cNvSpPr>
              <a:spLocks noChangeArrowheads="1"/>
            </p:cNvSpPr>
            <p:nvPr/>
          </p:nvSpPr>
          <p:spPr bwMode="auto">
            <a:xfrm>
              <a:off x="5777745" y="1495126"/>
              <a:ext cx="5658605" cy="4714875"/>
            </a:xfrm>
            <a:prstGeom prst="roundRect">
              <a:avLst>
                <a:gd name="adj" fmla="val 3111"/>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a:buClr>
                  <a:srgbClr val="009B9B"/>
                </a:buClr>
                <a:buSzPct val="80000"/>
                <a:buFont typeface="Wingdings" panose="05000000000000000000" pitchFamily="2" charset="2"/>
                <a:buNone/>
              </a:pPr>
              <a:endParaRPr lang="en-GB" sz="1400" dirty="0">
                <a:latin typeface="+mn-lt"/>
              </a:endParaRPr>
            </a:p>
          </p:txBody>
        </p:sp>
      </p:grpSp>
      <p:grpSp>
        <p:nvGrpSpPr>
          <p:cNvPr id="27" name="Group 26">
            <a:extLst>
              <a:ext uri="{FF2B5EF4-FFF2-40B4-BE49-F238E27FC236}">
                <a16:creationId xmlns:a16="http://schemas.microsoft.com/office/drawing/2014/main" id="{90967BA5-31B3-4AD8-AE59-7FE9CF377886}"/>
              </a:ext>
            </a:extLst>
          </p:cNvPr>
          <p:cNvGrpSpPr/>
          <p:nvPr/>
        </p:nvGrpSpPr>
        <p:grpSpPr>
          <a:xfrm>
            <a:off x="5930819" y="1638001"/>
            <a:ext cx="5434093" cy="4446588"/>
            <a:chOff x="5930819" y="1638001"/>
            <a:chExt cx="5434093" cy="4446588"/>
          </a:xfrm>
        </p:grpSpPr>
        <p:grpSp>
          <p:nvGrpSpPr>
            <p:cNvPr id="12" name="Group 34">
              <a:extLst>
                <a:ext uri="{FF2B5EF4-FFF2-40B4-BE49-F238E27FC236}">
                  <a16:creationId xmlns:a16="http://schemas.microsoft.com/office/drawing/2014/main" id="{6CDA2550-0F0E-4026-8148-E12E109225E8}"/>
                </a:ext>
              </a:extLst>
            </p:cNvPr>
            <p:cNvGrpSpPr>
              <a:grpSpLocks/>
            </p:cNvGrpSpPr>
            <p:nvPr/>
          </p:nvGrpSpPr>
          <p:grpSpPr bwMode="auto">
            <a:xfrm>
              <a:off x="5930819" y="1638001"/>
              <a:ext cx="5376535" cy="417513"/>
              <a:chOff x="2087" y="1160"/>
              <a:chExt cx="3126" cy="263"/>
            </a:xfrm>
          </p:grpSpPr>
          <p:sp>
            <p:nvSpPr>
              <p:cNvPr id="14" name="AutoShape 20">
                <a:extLst>
                  <a:ext uri="{FF2B5EF4-FFF2-40B4-BE49-F238E27FC236}">
                    <a16:creationId xmlns:a16="http://schemas.microsoft.com/office/drawing/2014/main" id="{AEEB143A-4B3E-419F-9DB9-838C78D9C461}"/>
                  </a:ext>
                </a:extLst>
              </p:cNvPr>
              <p:cNvSpPr>
                <a:spLocks noChangeArrowheads="1"/>
              </p:cNvSpPr>
              <p:nvPr/>
            </p:nvSpPr>
            <p:spPr bwMode="auto">
              <a:xfrm>
                <a:off x="2087" y="1160"/>
                <a:ext cx="956" cy="263"/>
              </a:xfrm>
              <a:prstGeom prst="roundRect">
                <a:avLst>
                  <a:gd name="adj" fmla="val 16667"/>
                </a:avLst>
              </a:prstGeom>
              <a:solidFill>
                <a:schemeClr val="bg1">
                  <a:lumMod val="95000"/>
                </a:schemeClr>
              </a:solidFill>
              <a:ln w="19050">
                <a:solidFill>
                  <a:schemeClr val="accent1"/>
                </a:solidFill>
                <a:round/>
                <a:headEnd/>
                <a:tailEnd/>
              </a:ln>
            </p:spPr>
            <p:txBody>
              <a:bodyPr anchor="ct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a:spcBef>
                    <a:spcPct val="0"/>
                  </a:spcBef>
                  <a:spcAft>
                    <a:spcPct val="0"/>
                  </a:spcAft>
                  <a:buClrTx/>
                  <a:buSzTx/>
                  <a:buFontTx/>
                  <a:buNone/>
                </a:pPr>
                <a:r>
                  <a:rPr lang="en-US" sz="1800" b="0" dirty="0">
                    <a:latin typeface="+mn-lt"/>
                  </a:rPr>
                  <a:t> Function  </a:t>
                </a:r>
              </a:p>
            </p:txBody>
          </p:sp>
          <p:sp>
            <p:nvSpPr>
              <p:cNvPr id="15" name="Text Box 21">
                <a:extLst>
                  <a:ext uri="{FF2B5EF4-FFF2-40B4-BE49-F238E27FC236}">
                    <a16:creationId xmlns:a16="http://schemas.microsoft.com/office/drawing/2014/main" id="{57B499F2-AAD9-4CEC-9218-8E5967C0A455}"/>
                  </a:ext>
                </a:extLst>
              </p:cNvPr>
              <p:cNvSpPr txBox="1">
                <a:spLocks noChangeArrowheads="1"/>
              </p:cNvSpPr>
              <p:nvPr/>
            </p:nvSpPr>
            <p:spPr bwMode="auto">
              <a:xfrm>
                <a:off x="3208" y="1178"/>
                <a:ext cx="200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50000"/>
                  </a:spcBef>
                  <a:buClr>
                    <a:srgbClr val="009B9B"/>
                  </a:buClr>
                  <a:buSzPct val="80000"/>
                  <a:buFont typeface="Wingdings" panose="05000000000000000000" pitchFamily="2" charset="2"/>
                  <a:buNone/>
                </a:pPr>
                <a:r>
                  <a:rPr lang="en-US" sz="1600" b="0" dirty="0">
                    <a:latin typeface="+mn-lt"/>
                  </a:rPr>
                  <a:t>Protective cladding</a:t>
                </a:r>
              </a:p>
            </p:txBody>
          </p:sp>
        </p:grpSp>
        <p:grpSp>
          <p:nvGrpSpPr>
            <p:cNvPr id="16" name="Group 33">
              <a:extLst>
                <a:ext uri="{FF2B5EF4-FFF2-40B4-BE49-F238E27FC236}">
                  <a16:creationId xmlns:a16="http://schemas.microsoft.com/office/drawing/2014/main" id="{18F9BC19-34A3-48FA-B929-763AD7AA52A1}"/>
                </a:ext>
              </a:extLst>
            </p:cNvPr>
            <p:cNvGrpSpPr>
              <a:grpSpLocks/>
            </p:cNvGrpSpPr>
            <p:nvPr/>
          </p:nvGrpSpPr>
          <p:grpSpPr bwMode="auto">
            <a:xfrm>
              <a:off x="5930900" y="2209500"/>
              <a:ext cx="5345112" cy="2514600"/>
              <a:chOff x="2087" y="1520"/>
              <a:chExt cx="3108" cy="1584"/>
            </a:xfrm>
          </p:grpSpPr>
          <p:sp>
            <p:nvSpPr>
              <p:cNvPr id="17" name="AutoShape 24">
                <a:extLst>
                  <a:ext uri="{FF2B5EF4-FFF2-40B4-BE49-F238E27FC236}">
                    <a16:creationId xmlns:a16="http://schemas.microsoft.com/office/drawing/2014/main" id="{8CFCD8FE-1F1B-4DE1-BCB0-DF51844B9BA4}"/>
                  </a:ext>
                </a:extLst>
              </p:cNvPr>
              <p:cNvSpPr>
                <a:spLocks noChangeArrowheads="1"/>
              </p:cNvSpPr>
              <p:nvPr/>
            </p:nvSpPr>
            <p:spPr bwMode="auto">
              <a:xfrm>
                <a:off x="2087" y="1520"/>
                <a:ext cx="960" cy="263"/>
              </a:xfrm>
              <a:prstGeom prst="roundRect">
                <a:avLst>
                  <a:gd name="adj" fmla="val 16667"/>
                </a:avLst>
              </a:prstGeom>
              <a:solidFill>
                <a:schemeClr val="bg1">
                  <a:lumMod val="95000"/>
                </a:schemeClr>
              </a:solidFill>
              <a:ln w="19050">
                <a:solidFill>
                  <a:schemeClr val="accent1"/>
                </a:solidFill>
                <a:round/>
                <a:headEnd/>
                <a:tailEnd/>
              </a:ln>
            </p:spPr>
            <p:txBody>
              <a:bodyPr anchor="ct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a:spcBef>
                    <a:spcPct val="0"/>
                  </a:spcBef>
                  <a:spcAft>
                    <a:spcPct val="0"/>
                  </a:spcAft>
                  <a:buClrTx/>
                  <a:buSzTx/>
                  <a:buFontTx/>
                  <a:buNone/>
                </a:pPr>
                <a:r>
                  <a:rPr lang="en-US" sz="1800" b="0" dirty="0">
                    <a:latin typeface="+mn-lt"/>
                  </a:rPr>
                  <a:t> Constraints</a:t>
                </a:r>
              </a:p>
            </p:txBody>
          </p:sp>
          <p:sp>
            <p:nvSpPr>
              <p:cNvPr id="18" name="Text Box 25">
                <a:extLst>
                  <a:ext uri="{FF2B5EF4-FFF2-40B4-BE49-F238E27FC236}">
                    <a16:creationId xmlns:a16="http://schemas.microsoft.com/office/drawing/2014/main" id="{765C4EA4-4EEA-4604-AAA1-C652388AC4D3}"/>
                  </a:ext>
                </a:extLst>
              </p:cNvPr>
              <p:cNvSpPr txBox="1">
                <a:spLocks noChangeArrowheads="1"/>
              </p:cNvSpPr>
              <p:nvPr/>
            </p:nvSpPr>
            <p:spPr bwMode="auto">
              <a:xfrm>
                <a:off x="2172" y="1590"/>
                <a:ext cx="3023" cy="1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66700">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buClr>
                    <a:schemeClr val="accent1"/>
                  </a:buClr>
                  <a:buFontTx/>
                  <a:buNone/>
                </a:pPr>
                <a:endParaRPr lang="en-GB" sz="1600" dirty="0">
                  <a:latin typeface="+mn-lt"/>
                </a:endParaRPr>
              </a:p>
              <a:p>
                <a:pPr>
                  <a:spcBef>
                    <a:spcPct val="0"/>
                  </a:spcBef>
                  <a:buClr>
                    <a:srgbClr val="666633"/>
                  </a:buClr>
                  <a:buFontTx/>
                  <a:buChar char="•"/>
                </a:pPr>
                <a:r>
                  <a:rPr lang="en-GB" sz="1600" b="0" dirty="0">
                    <a:latin typeface="+mn-lt"/>
                  </a:rPr>
                  <a:t>Form: sheet</a:t>
                </a:r>
              </a:p>
              <a:p>
                <a:pPr>
                  <a:spcBef>
                    <a:spcPct val="0"/>
                  </a:spcBef>
                  <a:buClr>
                    <a:srgbClr val="666633"/>
                  </a:buClr>
                  <a:buFontTx/>
                  <a:buChar char="•"/>
                </a:pPr>
                <a:r>
                  <a:rPr lang="en-GB" sz="1600" b="0" dirty="0">
                    <a:latin typeface="+mn-lt"/>
                  </a:rPr>
                  <a:t>Tensile strength &gt; 50 MPa</a:t>
                </a:r>
              </a:p>
              <a:p>
                <a:pPr>
                  <a:spcBef>
                    <a:spcPct val="0"/>
                  </a:spcBef>
                  <a:buClrTx/>
                  <a:buFontTx/>
                  <a:buChar char="•"/>
                </a:pPr>
                <a:r>
                  <a:rPr lang="en-GB" sz="1600" b="0" dirty="0">
                    <a:latin typeface="+mn-lt"/>
                  </a:rPr>
                  <a:t>Elongation &gt; 2%</a:t>
                </a:r>
              </a:p>
              <a:p>
                <a:pPr>
                  <a:spcBef>
                    <a:spcPct val="0"/>
                  </a:spcBef>
                  <a:buClr>
                    <a:srgbClr val="666633"/>
                  </a:buClr>
                  <a:buFontTx/>
                  <a:buChar char="•"/>
                </a:pPr>
                <a:r>
                  <a:rPr lang="en-GB" sz="1600" b="0" dirty="0">
                    <a:latin typeface="+mn-lt"/>
                  </a:rPr>
                  <a:t>Durability in industrial environment: Excellent</a:t>
                </a:r>
              </a:p>
              <a:p>
                <a:pPr>
                  <a:spcBef>
                    <a:spcPct val="0"/>
                  </a:spcBef>
                  <a:buClr>
                    <a:srgbClr val="666633"/>
                  </a:buClr>
                  <a:buFontTx/>
                  <a:buChar char="•"/>
                </a:pPr>
                <a:r>
                  <a:rPr lang="en-GB" sz="1600" b="0" dirty="0">
                    <a:latin typeface="+mn-lt"/>
                  </a:rPr>
                  <a:t>Durability in rural environment: Excellent</a:t>
                </a:r>
              </a:p>
              <a:p>
                <a:pPr>
                  <a:spcBef>
                    <a:spcPct val="0"/>
                  </a:spcBef>
                  <a:buClr>
                    <a:srgbClr val="666633"/>
                  </a:buClr>
                  <a:buFontTx/>
                  <a:buChar char="•"/>
                </a:pPr>
                <a:r>
                  <a:rPr lang="en-GB" sz="1600" b="0" dirty="0">
                    <a:latin typeface="+mn-lt"/>
                  </a:rPr>
                  <a:t>Durability in marine environment: Acceptable</a:t>
                </a:r>
              </a:p>
              <a:p>
                <a:pPr>
                  <a:buClr>
                    <a:schemeClr val="accent1"/>
                  </a:buClr>
                  <a:buFontTx/>
                  <a:buNone/>
                </a:pPr>
                <a:endParaRPr lang="en-GB" sz="1400" dirty="0">
                  <a:latin typeface="+mn-lt"/>
                </a:endParaRPr>
              </a:p>
            </p:txBody>
          </p:sp>
        </p:grpSp>
        <p:grpSp>
          <p:nvGrpSpPr>
            <p:cNvPr id="19" name="Group 26">
              <a:extLst>
                <a:ext uri="{FF2B5EF4-FFF2-40B4-BE49-F238E27FC236}">
                  <a16:creationId xmlns:a16="http://schemas.microsoft.com/office/drawing/2014/main" id="{8E29786D-223D-4139-8B6F-D6214C7B6362}"/>
                </a:ext>
              </a:extLst>
            </p:cNvPr>
            <p:cNvGrpSpPr>
              <a:grpSpLocks/>
            </p:cNvGrpSpPr>
            <p:nvPr/>
          </p:nvGrpSpPr>
          <p:grpSpPr bwMode="auto">
            <a:xfrm>
              <a:off x="5930900" y="5667076"/>
              <a:ext cx="5434012" cy="417513"/>
              <a:chOff x="280" y="3824"/>
              <a:chExt cx="3160" cy="263"/>
            </a:xfrm>
          </p:grpSpPr>
          <p:sp>
            <p:nvSpPr>
              <p:cNvPr id="20" name="AutoShape 27">
                <a:extLst>
                  <a:ext uri="{FF2B5EF4-FFF2-40B4-BE49-F238E27FC236}">
                    <a16:creationId xmlns:a16="http://schemas.microsoft.com/office/drawing/2014/main" id="{7F4B76F7-A0BD-4F5D-B292-2C838281C72D}"/>
                  </a:ext>
                </a:extLst>
              </p:cNvPr>
              <p:cNvSpPr>
                <a:spLocks noChangeArrowheads="1"/>
              </p:cNvSpPr>
              <p:nvPr/>
            </p:nvSpPr>
            <p:spPr bwMode="auto">
              <a:xfrm>
                <a:off x="280" y="3824"/>
                <a:ext cx="1014" cy="263"/>
              </a:xfrm>
              <a:prstGeom prst="roundRect">
                <a:avLst>
                  <a:gd name="adj" fmla="val 16667"/>
                </a:avLst>
              </a:prstGeom>
              <a:solidFill>
                <a:schemeClr val="bg1">
                  <a:lumMod val="95000"/>
                </a:schemeClr>
              </a:solidFill>
              <a:ln w="19050">
                <a:solidFill>
                  <a:schemeClr val="accent1"/>
                </a:solidFill>
                <a:round/>
                <a:headEnd/>
                <a:tailEnd/>
              </a:ln>
            </p:spPr>
            <p:txBody>
              <a:bodyPr anchor="ct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a:spcBef>
                    <a:spcPct val="0"/>
                  </a:spcBef>
                  <a:spcAft>
                    <a:spcPct val="0"/>
                  </a:spcAft>
                  <a:buClrTx/>
                  <a:buSzTx/>
                  <a:buFontTx/>
                  <a:buNone/>
                </a:pPr>
                <a:r>
                  <a:rPr lang="en-US" sz="1800" b="0" dirty="0">
                    <a:latin typeface="+mn-lt"/>
                  </a:rPr>
                  <a:t>Free variable</a:t>
                </a:r>
              </a:p>
            </p:txBody>
          </p:sp>
          <p:sp>
            <p:nvSpPr>
              <p:cNvPr id="21" name="Text Box 28">
                <a:extLst>
                  <a:ext uri="{FF2B5EF4-FFF2-40B4-BE49-F238E27FC236}">
                    <a16:creationId xmlns:a16="http://schemas.microsoft.com/office/drawing/2014/main" id="{C3277262-9B84-43E9-84CF-332CEB217289}"/>
                  </a:ext>
                </a:extLst>
              </p:cNvPr>
              <p:cNvSpPr txBox="1">
                <a:spLocks noChangeArrowheads="1"/>
              </p:cNvSpPr>
              <p:nvPr/>
            </p:nvSpPr>
            <p:spPr bwMode="auto">
              <a:xfrm>
                <a:off x="1312" y="3856"/>
                <a:ext cx="21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0"/>
                  </a:spcBef>
                  <a:spcAft>
                    <a:spcPct val="0"/>
                  </a:spcAft>
                  <a:buClrTx/>
                  <a:buSzTx/>
                  <a:buFontTx/>
                  <a:buNone/>
                </a:pPr>
                <a:r>
                  <a:rPr lang="en-GB" sz="1600" b="0" i="1" dirty="0">
                    <a:latin typeface="+mn-lt"/>
                  </a:rPr>
                  <a:t> </a:t>
                </a:r>
                <a:r>
                  <a:rPr lang="en-GB" sz="1600" b="0" dirty="0">
                    <a:latin typeface="+mn-lt"/>
                  </a:rPr>
                  <a:t>Choice of material</a:t>
                </a:r>
                <a:endParaRPr lang="en-GB" sz="1400" b="0" dirty="0">
                  <a:latin typeface="+mn-lt"/>
                </a:endParaRPr>
              </a:p>
            </p:txBody>
          </p:sp>
        </p:grpSp>
        <p:grpSp>
          <p:nvGrpSpPr>
            <p:cNvPr id="22" name="Group 32">
              <a:extLst>
                <a:ext uri="{FF2B5EF4-FFF2-40B4-BE49-F238E27FC236}">
                  <a16:creationId xmlns:a16="http://schemas.microsoft.com/office/drawing/2014/main" id="{2B0FD926-8886-4812-97BE-92951BA9711D}"/>
                </a:ext>
              </a:extLst>
            </p:cNvPr>
            <p:cNvGrpSpPr>
              <a:grpSpLocks/>
            </p:cNvGrpSpPr>
            <p:nvPr/>
          </p:nvGrpSpPr>
          <p:grpSpPr bwMode="auto">
            <a:xfrm>
              <a:off x="5930900" y="4562175"/>
              <a:ext cx="5434012" cy="1022350"/>
              <a:chOff x="2087" y="3002"/>
              <a:chExt cx="3160" cy="644"/>
            </a:xfrm>
          </p:grpSpPr>
          <p:sp>
            <p:nvSpPr>
              <p:cNvPr id="23" name="Text Box 10">
                <a:extLst>
                  <a:ext uri="{FF2B5EF4-FFF2-40B4-BE49-F238E27FC236}">
                    <a16:creationId xmlns:a16="http://schemas.microsoft.com/office/drawing/2014/main" id="{37AFAA07-E040-4EA4-B704-AB251BAA719B}"/>
                  </a:ext>
                </a:extLst>
              </p:cNvPr>
              <p:cNvSpPr txBox="1">
                <a:spLocks noChangeArrowheads="1"/>
              </p:cNvSpPr>
              <p:nvPr/>
            </p:nvSpPr>
            <p:spPr bwMode="auto">
              <a:xfrm>
                <a:off x="2189" y="3064"/>
                <a:ext cx="1968"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buClr>
                    <a:schemeClr val="accent1"/>
                  </a:buClr>
                  <a:buFontTx/>
                  <a:buNone/>
                </a:pPr>
                <a:endParaRPr lang="en-GB" sz="1600" dirty="0">
                  <a:latin typeface="+mn-lt"/>
                </a:endParaRPr>
              </a:p>
              <a:p>
                <a:pPr>
                  <a:spcBef>
                    <a:spcPct val="0"/>
                  </a:spcBef>
                  <a:buClr>
                    <a:srgbClr val="666633"/>
                  </a:buClr>
                  <a:buFontTx/>
                  <a:buChar char="•"/>
                </a:pPr>
                <a:r>
                  <a:rPr lang="en-GB" sz="1600" b="0" dirty="0">
                    <a:latin typeface="+mn-lt"/>
                  </a:rPr>
                  <a:t> Minimize cost (and / or)</a:t>
                </a:r>
              </a:p>
              <a:p>
                <a:pPr>
                  <a:spcBef>
                    <a:spcPct val="0"/>
                  </a:spcBef>
                  <a:buClrTx/>
                  <a:buFontTx/>
                  <a:buChar char="•"/>
                </a:pPr>
                <a:r>
                  <a:rPr lang="en-GB" sz="1600" b="0" dirty="0">
                    <a:latin typeface="+mn-lt"/>
                  </a:rPr>
                  <a:t> Minimize embodied energy</a:t>
                </a:r>
              </a:p>
            </p:txBody>
          </p:sp>
          <p:grpSp>
            <p:nvGrpSpPr>
              <p:cNvPr id="24" name="Group 29">
                <a:extLst>
                  <a:ext uri="{FF2B5EF4-FFF2-40B4-BE49-F238E27FC236}">
                    <a16:creationId xmlns:a16="http://schemas.microsoft.com/office/drawing/2014/main" id="{32D922B6-C019-4DDC-8C83-FBAB0F80F766}"/>
                  </a:ext>
                </a:extLst>
              </p:cNvPr>
              <p:cNvGrpSpPr>
                <a:grpSpLocks/>
              </p:cNvGrpSpPr>
              <p:nvPr/>
            </p:nvGrpSpPr>
            <p:grpSpPr bwMode="auto">
              <a:xfrm>
                <a:off x="2087" y="3002"/>
                <a:ext cx="3160" cy="263"/>
                <a:chOff x="280" y="3824"/>
                <a:chExt cx="3160" cy="263"/>
              </a:xfrm>
            </p:grpSpPr>
            <p:sp>
              <p:nvSpPr>
                <p:cNvPr id="25" name="AutoShape 30">
                  <a:extLst>
                    <a:ext uri="{FF2B5EF4-FFF2-40B4-BE49-F238E27FC236}">
                      <a16:creationId xmlns:a16="http://schemas.microsoft.com/office/drawing/2014/main" id="{94031172-EA4A-41C6-B9A6-85E1743B5388}"/>
                    </a:ext>
                  </a:extLst>
                </p:cNvPr>
                <p:cNvSpPr>
                  <a:spLocks noChangeArrowheads="1"/>
                </p:cNvSpPr>
                <p:nvPr/>
              </p:nvSpPr>
              <p:spPr bwMode="auto">
                <a:xfrm>
                  <a:off x="280" y="3824"/>
                  <a:ext cx="1014" cy="263"/>
                </a:xfrm>
                <a:prstGeom prst="roundRect">
                  <a:avLst>
                    <a:gd name="adj" fmla="val 16667"/>
                  </a:avLst>
                </a:prstGeom>
                <a:solidFill>
                  <a:schemeClr val="bg1">
                    <a:lumMod val="95000"/>
                  </a:schemeClr>
                </a:solidFill>
                <a:ln w="19050">
                  <a:solidFill>
                    <a:schemeClr val="accent1"/>
                  </a:solidFill>
                  <a:round/>
                  <a:headEnd/>
                  <a:tailEnd/>
                </a:ln>
              </p:spPr>
              <p:txBody>
                <a:bodyPr anchor="ct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a:spcBef>
                      <a:spcPct val="0"/>
                    </a:spcBef>
                    <a:spcAft>
                      <a:spcPct val="0"/>
                    </a:spcAft>
                    <a:buClrTx/>
                    <a:buSzTx/>
                    <a:buFontTx/>
                    <a:buNone/>
                  </a:pPr>
                  <a:r>
                    <a:rPr lang="en-US" sz="1800" b="0" dirty="0">
                      <a:latin typeface="+mn-lt"/>
                    </a:rPr>
                    <a:t>Objectives</a:t>
                  </a:r>
                </a:p>
              </p:txBody>
            </p:sp>
            <p:sp>
              <p:nvSpPr>
                <p:cNvPr id="26" name="Text Box 31">
                  <a:extLst>
                    <a:ext uri="{FF2B5EF4-FFF2-40B4-BE49-F238E27FC236}">
                      <a16:creationId xmlns:a16="http://schemas.microsoft.com/office/drawing/2014/main" id="{2A1F3910-5745-4F7B-A6BC-F746249DCA38}"/>
                    </a:ext>
                  </a:extLst>
                </p:cNvPr>
                <p:cNvSpPr txBox="1">
                  <a:spLocks noChangeArrowheads="1"/>
                </p:cNvSpPr>
                <p:nvPr/>
              </p:nvSpPr>
              <p:spPr bwMode="auto">
                <a:xfrm>
                  <a:off x="1312" y="3856"/>
                  <a:ext cx="21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0"/>
                    </a:spcBef>
                    <a:spcAft>
                      <a:spcPct val="0"/>
                    </a:spcAft>
                    <a:buClrTx/>
                    <a:buSzTx/>
                    <a:buFontTx/>
                    <a:buNone/>
                  </a:pPr>
                  <a:r>
                    <a:rPr lang="en-GB" sz="1600" b="0" i="1" dirty="0">
                      <a:latin typeface="+mn-lt"/>
                    </a:rPr>
                    <a:t> </a:t>
                  </a:r>
                  <a:endParaRPr lang="en-GB" sz="1400" i="1" dirty="0">
                    <a:latin typeface="+mn-lt"/>
                  </a:endParaRPr>
                </a:p>
              </p:txBody>
            </p:sp>
          </p:grpSp>
        </p:grpSp>
      </p:grpSp>
    </p:spTree>
    <p:extLst>
      <p:ext uri="{BB962C8B-B14F-4D97-AF65-F5344CB8AC3E}">
        <p14:creationId xmlns:p14="http://schemas.microsoft.com/office/powerpoint/2010/main" val="366056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latin typeface="+mn-lt"/>
              </a:rPr>
              <a:pPr/>
              <a:t>16</a:t>
            </a:fld>
            <a:endParaRPr lang="en-US" dirty="0">
              <a:latin typeface="+mn-lt"/>
            </a:endParaRPr>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US" dirty="0">
                <a:latin typeface="+mn-lt"/>
              </a:rPr>
              <a:t>Material selection project: cladding for buildings</a:t>
            </a:r>
          </a:p>
        </p:txBody>
      </p:sp>
      <p:sp>
        <p:nvSpPr>
          <p:cNvPr id="4" name="Text Box 37">
            <a:extLst>
              <a:ext uri="{FF2B5EF4-FFF2-40B4-BE49-F238E27FC236}">
                <a16:creationId xmlns:a16="http://schemas.microsoft.com/office/drawing/2014/main" id="{17B4C162-365C-4488-A13C-41E0FCE4204E}"/>
              </a:ext>
            </a:extLst>
          </p:cNvPr>
          <p:cNvSpPr txBox="1">
            <a:spLocks noChangeArrowheads="1"/>
          </p:cNvSpPr>
          <p:nvPr/>
        </p:nvSpPr>
        <p:spPr bwMode="auto">
          <a:xfrm>
            <a:off x="304800" y="1280554"/>
            <a:ext cx="457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266700">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buClr>
                <a:srgbClr val="C70F44"/>
              </a:buClr>
              <a:buSzTx/>
              <a:buFont typeface="Wingdings" panose="05000000000000000000" pitchFamily="2" charset="2"/>
              <a:buNone/>
            </a:pPr>
            <a:r>
              <a:rPr lang="en-GB" sz="1600" b="0" dirty="0">
                <a:latin typeface="+mn-lt"/>
              </a:rPr>
              <a:t>In addition to numerical constraints, additional qualitative properties may be screened</a:t>
            </a:r>
          </a:p>
        </p:txBody>
      </p:sp>
      <p:sp>
        <p:nvSpPr>
          <p:cNvPr id="40" name="Text Box 4">
            <a:extLst>
              <a:ext uri="{FF2B5EF4-FFF2-40B4-BE49-F238E27FC236}">
                <a16:creationId xmlns:a16="http://schemas.microsoft.com/office/drawing/2014/main" id="{00040DC9-C517-4613-BCD7-847D5B5342AD}"/>
              </a:ext>
            </a:extLst>
          </p:cNvPr>
          <p:cNvSpPr txBox="1">
            <a:spLocks noChangeArrowheads="1"/>
          </p:cNvSpPr>
          <p:nvPr/>
        </p:nvSpPr>
        <p:spPr bwMode="auto">
          <a:xfrm>
            <a:off x="476457" y="795833"/>
            <a:ext cx="47051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buClr>
                <a:schemeClr val="tx1"/>
              </a:buClr>
              <a:buSzPct val="80000"/>
              <a:buFont typeface="Wingdings" panose="05000000000000000000" pitchFamily="2" charset="2"/>
              <a:buChar char="n"/>
            </a:pPr>
            <a:r>
              <a:rPr lang="en-GB" sz="1800" dirty="0">
                <a:solidFill>
                  <a:schemeClr val="accent1"/>
                </a:solidFill>
                <a:latin typeface="+mn-lt"/>
              </a:rPr>
              <a:t>  </a:t>
            </a:r>
            <a:r>
              <a:rPr lang="en-GB" sz="1800" b="1" dirty="0">
                <a:latin typeface="+mn-lt"/>
              </a:rPr>
              <a:t>Apply constraints using a Limit stage </a:t>
            </a:r>
          </a:p>
        </p:txBody>
      </p:sp>
      <p:pic>
        <p:nvPicPr>
          <p:cNvPr id="7" name="Picture 6">
            <a:extLst>
              <a:ext uri="{FF2B5EF4-FFF2-40B4-BE49-F238E27FC236}">
                <a16:creationId xmlns:a16="http://schemas.microsoft.com/office/drawing/2014/main" id="{6632C961-0F5F-499E-E1E3-B63640CF599B}"/>
              </a:ext>
            </a:extLst>
          </p:cNvPr>
          <p:cNvPicPr>
            <a:picLocks noChangeAspect="1"/>
          </p:cNvPicPr>
          <p:nvPr/>
        </p:nvPicPr>
        <p:blipFill>
          <a:blip r:embed="rId3"/>
          <a:stretch>
            <a:fillRect/>
          </a:stretch>
        </p:blipFill>
        <p:spPr>
          <a:xfrm>
            <a:off x="476457" y="2027548"/>
            <a:ext cx="4663440" cy="2933988"/>
          </a:xfrm>
          <a:prstGeom prst="rect">
            <a:avLst/>
          </a:prstGeom>
          <a:ln>
            <a:solidFill>
              <a:schemeClr val="tx1"/>
            </a:solidFill>
          </a:ln>
        </p:spPr>
      </p:pic>
      <p:pic>
        <p:nvPicPr>
          <p:cNvPr id="10" name="Picture 9">
            <a:extLst>
              <a:ext uri="{FF2B5EF4-FFF2-40B4-BE49-F238E27FC236}">
                <a16:creationId xmlns:a16="http://schemas.microsoft.com/office/drawing/2014/main" id="{4FF24B1D-BFB0-244E-4B4D-6662976CD3C5}"/>
              </a:ext>
            </a:extLst>
          </p:cNvPr>
          <p:cNvPicPr>
            <a:picLocks noChangeAspect="1"/>
          </p:cNvPicPr>
          <p:nvPr/>
        </p:nvPicPr>
        <p:blipFill>
          <a:blip r:embed="rId4"/>
          <a:stretch>
            <a:fillRect/>
          </a:stretch>
        </p:blipFill>
        <p:spPr>
          <a:xfrm>
            <a:off x="5432067" y="1046376"/>
            <a:ext cx="5353325" cy="3073558"/>
          </a:xfrm>
          <a:prstGeom prst="rect">
            <a:avLst/>
          </a:prstGeom>
          <a:ln>
            <a:solidFill>
              <a:schemeClr val="tx1"/>
            </a:solidFill>
          </a:ln>
        </p:spPr>
      </p:pic>
      <p:grpSp>
        <p:nvGrpSpPr>
          <p:cNvPr id="20" name="Group 19">
            <a:extLst>
              <a:ext uri="{FF2B5EF4-FFF2-40B4-BE49-F238E27FC236}">
                <a16:creationId xmlns:a16="http://schemas.microsoft.com/office/drawing/2014/main" id="{F936AC3A-8D85-6E57-DA0C-AD1C68A6E2A3}"/>
              </a:ext>
            </a:extLst>
          </p:cNvPr>
          <p:cNvGrpSpPr/>
          <p:nvPr/>
        </p:nvGrpSpPr>
        <p:grpSpPr>
          <a:xfrm>
            <a:off x="5434412" y="4371288"/>
            <a:ext cx="5281382" cy="1419912"/>
            <a:chOff x="5504010" y="4648200"/>
            <a:chExt cx="5281382" cy="1419912"/>
          </a:xfrm>
        </p:grpSpPr>
        <p:pic>
          <p:nvPicPr>
            <p:cNvPr id="14" name="Picture 13">
              <a:extLst>
                <a:ext uri="{FF2B5EF4-FFF2-40B4-BE49-F238E27FC236}">
                  <a16:creationId xmlns:a16="http://schemas.microsoft.com/office/drawing/2014/main" id="{44CCD85F-8505-B1F7-1BCB-E4F712D120F6}"/>
                </a:ext>
              </a:extLst>
            </p:cNvPr>
            <p:cNvPicPr>
              <a:picLocks noChangeAspect="1"/>
            </p:cNvPicPr>
            <p:nvPr/>
          </p:nvPicPr>
          <p:blipFill rotWithShape="1">
            <a:blip r:embed="rId5"/>
            <a:srcRect b="89087"/>
            <a:stretch/>
          </p:blipFill>
          <p:spPr>
            <a:xfrm>
              <a:off x="5504010" y="4681272"/>
              <a:ext cx="5281382" cy="407405"/>
            </a:xfrm>
            <a:prstGeom prst="rect">
              <a:avLst/>
            </a:prstGeom>
            <a:ln>
              <a:noFill/>
            </a:ln>
          </p:spPr>
        </p:pic>
        <p:pic>
          <p:nvPicPr>
            <p:cNvPr id="15" name="Picture 14">
              <a:extLst>
                <a:ext uri="{FF2B5EF4-FFF2-40B4-BE49-F238E27FC236}">
                  <a16:creationId xmlns:a16="http://schemas.microsoft.com/office/drawing/2014/main" id="{FFD55653-7CE1-A819-75B1-D87BC0DD9F4A}"/>
                </a:ext>
              </a:extLst>
            </p:cNvPr>
            <p:cNvPicPr>
              <a:picLocks noChangeAspect="1"/>
            </p:cNvPicPr>
            <p:nvPr/>
          </p:nvPicPr>
          <p:blipFill rotWithShape="1">
            <a:blip r:embed="rId5"/>
            <a:srcRect t="49694" b="24071"/>
            <a:stretch/>
          </p:blipFill>
          <p:spPr>
            <a:xfrm>
              <a:off x="5504010" y="5088677"/>
              <a:ext cx="5281382" cy="979435"/>
            </a:xfrm>
            <a:prstGeom prst="rect">
              <a:avLst/>
            </a:prstGeom>
            <a:ln>
              <a:noFill/>
            </a:ln>
          </p:spPr>
        </p:pic>
        <p:sp>
          <p:nvSpPr>
            <p:cNvPr id="18" name="Rectangle 17">
              <a:extLst>
                <a:ext uri="{FF2B5EF4-FFF2-40B4-BE49-F238E27FC236}">
                  <a16:creationId xmlns:a16="http://schemas.microsoft.com/office/drawing/2014/main" id="{13C65979-E89B-3219-8E72-CCFCF31458E0}"/>
                </a:ext>
              </a:extLst>
            </p:cNvPr>
            <p:cNvSpPr/>
            <p:nvPr/>
          </p:nvSpPr>
          <p:spPr>
            <a:xfrm>
              <a:off x="5504010" y="4648200"/>
              <a:ext cx="5281382" cy="138684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15008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latin typeface="+mn-lt"/>
              </a:rPr>
              <a:pPr/>
              <a:t>17</a:t>
            </a:fld>
            <a:endParaRPr lang="en-US" dirty="0">
              <a:latin typeface="+mn-lt"/>
            </a:endParaRPr>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a:xfrm>
            <a:off x="609601" y="90886"/>
            <a:ext cx="10972799" cy="845837"/>
          </a:xfrm>
        </p:spPr>
        <p:txBody>
          <a:bodyPr/>
          <a:lstStyle/>
          <a:p>
            <a:r>
              <a:rPr lang="en-US" dirty="0"/>
              <a:t>Material selection project: cladding for buildings</a:t>
            </a:r>
            <a:endParaRPr lang="en-US" dirty="0">
              <a:latin typeface="+mn-lt"/>
            </a:endParaRPr>
          </a:p>
        </p:txBody>
      </p:sp>
      <p:sp>
        <p:nvSpPr>
          <p:cNvPr id="11" name="Text Box 4">
            <a:extLst>
              <a:ext uri="{FF2B5EF4-FFF2-40B4-BE49-F238E27FC236}">
                <a16:creationId xmlns:a16="http://schemas.microsoft.com/office/drawing/2014/main" id="{F988C25F-4FF4-4D31-BF8A-4930AF0290F8}"/>
              </a:ext>
            </a:extLst>
          </p:cNvPr>
          <p:cNvSpPr txBox="1">
            <a:spLocks noChangeArrowheads="1"/>
          </p:cNvSpPr>
          <p:nvPr/>
        </p:nvSpPr>
        <p:spPr bwMode="auto">
          <a:xfrm>
            <a:off x="476456" y="795833"/>
            <a:ext cx="83627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buClr>
                <a:schemeClr val="tx1"/>
              </a:buClr>
              <a:buSzPct val="80000"/>
              <a:buFont typeface="Wingdings" panose="05000000000000000000" pitchFamily="2" charset="2"/>
              <a:buChar char="n"/>
            </a:pPr>
            <a:r>
              <a:rPr lang="en-GB" sz="1800" dirty="0">
                <a:solidFill>
                  <a:schemeClr val="accent1"/>
                </a:solidFill>
                <a:latin typeface="+mn-lt"/>
              </a:rPr>
              <a:t>  </a:t>
            </a:r>
            <a:r>
              <a:rPr lang="en-GB" sz="1800" dirty="0">
                <a:latin typeface="+mn-lt"/>
              </a:rPr>
              <a:t>A graph stage to minimize cost and embodied energy after suitable constraints</a:t>
            </a:r>
          </a:p>
        </p:txBody>
      </p:sp>
      <p:pic>
        <p:nvPicPr>
          <p:cNvPr id="7" name="Picture 6">
            <a:extLst>
              <a:ext uri="{FF2B5EF4-FFF2-40B4-BE49-F238E27FC236}">
                <a16:creationId xmlns:a16="http://schemas.microsoft.com/office/drawing/2014/main" id="{B75EF313-9741-6162-6C79-24B64DFAAFDC}"/>
              </a:ext>
            </a:extLst>
          </p:cNvPr>
          <p:cNvPicPr>
            <a:picLocks noChangeAspect="1"/>
          </p:cNvPicPr>
          <p:nvPr/>
        </p:nvPicPr>
        <p:blipFill>
          <a:blip r:embed="rId3"/>
          <a:stretch>
            <a:fillRect/>
          </a:stretch>
        </p:blipFill>
        <p:spPr>
          <a:xfrm>
            <a:off x="1524000" y="1320432"/>
            <a:ext cx="9144000" cy="5067140"/>
          </a:xfrm>
          <a:prstGeom prst="rect">
            <a:avLst/>
          </a:prstGeom>
        </p:spPr>
      </p:pic>
    </p:spTree>
    <p:extLst>
      <p:ext uri="{BB962C8B-B14F-4D97-AF65-F5344CB8AC3E}">
        <p14:creationId xmlns:p14="http://schemas.microsoft.com/office/powerpoint/2010/main" val="269205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pPr/>
              <a:t>18</a:t>
            </a:fld>
            <a:endParaRPr lang="en-US" dirty="0"/>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US" dirty="0">
                <a:latin typeface="+mn-lt"/>
              </a:rPr>
              <a:t>Material selection project: cladding for buildings</a:t>
            </a:r>
            <a:endParaRPr lang="en-US" dirty="0"/>
          </a:p>
        </p:txBody>
      </p:sp>
      <p:sp>
        <p:nvSpPr>
          <p:cNvPr id="5" name="Text Box 4">
            <a:extLst>
              <a:ext uri="{FF2B5EF4-FFF2-40B4-BE49-F238E27FC236}">
                <a16:creationId xmlns:a16="http://schemas.microsoft.com/office/drawing/2014/main" id="{3A09279B-1DF0-4059-BB23-99DC557A21A4}"/>
              </a:ext>
            </a:extLst>
          </p:cNvPr>
          <p:cNvSpPr txBox="1">
            <a:spLocks noChangeArrowheads="1"/>
          </p:cNvSpPr>
          <p:nvPr/>
        </p:nvSpPr>
        <p:spPr bwMode="auto">
          <a:xfrm>
            <a:off x="476457" y="795833"/>
            <a:ext cx="15809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buClr>
                <a:schemeClr val="tx1"/>
              </a:buClr>
              <a:buSzPct val="80000"/>
              <a:buFont typeface="Wingdings" panose="05000000000000000000" pitchFamily="2" charset="2"/>
              <a:buChar char="n"/>
            </a:pPr>
            <a:r>
              <a:rPr lang="en-GB" sz="1800" dirty="0">
                <a:solidFill>
                  <a:schemeClr val="accent1"/>
                </a:solidFill>
                <a:latin typeface="+mn-lt"/>
              </a:rPr>
              <a:t>  </a:t>
            </a:r>
            <a:r>
              <a:rPr lang="en-GB" sz="1800" dirty="0">
                <a:latin typeface="+mn-lt"/>
              </a:rPr>
              <a:t>Result</a:t>
            </a:r>
          </a:p>
        </p:txBody>
      </p:sp>
      <p:pic>
        <p:nvPicPr>
          <p:cNvPr id="7" name="Picture 6">
            <a:extLst>
              <a:ext uri="{FF2B5EF4-FFF2-40B4-BE49-F238E27FC236}">
                <a16:creationId xmlns:a16="http://schemas.microsoft.com/office/drawing/2014/main" id="{BD23780A-867B-4D6A-6BAD-A6B929C15E77}"/>
              </a:ext>
            </a:extLst>
          </p:cNvPr>
          <p:cNvPicPr>
            <a:picLocks noChangeAspect="1"/>
          </p:cNvPicPr>
          <p:nvPr/>
        </p:nvPicPr>
        <p:blipFill>
          <a:blip r:embed="rId3"/>
          <a:stretch>
            <a:fillRect/>
          </a:stretch>
        </p:blipFill>
        <p:spPr>
          <a:xfrm>
            <a:off x="3162149" y="968248"/>
            <a:ext cx="5867702" cy="4921503"/>
          </a:xfrm>
          <a:prstGeom prst="rect">
            <a:avLst/>
          </a:prstGeom>
          <a:ln>
            <a:solidFill>
              <a:schemeClr val="tx1"/>
            </a:solidFill>
          </a:ln>
        </p:spPr>
      </p:pic>
    </p:spTree>
    <p:extLst>
      <p:ext uri="{BB962C8B-B14F-4D97-AF65-F5344CB8AC3E}">
        <p14:creationId xmlns:p14="http://schemas.microsoft.com/office/powerpoint/2010/main" val="2986364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pPr/>
              <a:t>19</a:t>
            </a:fld>
            <a:endParaRPr lang="en-US" dirty="0"/>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US" dirty="0"/>
              <a:t>Summary</a:t>
            </a:r>
          </a:p>
        </p:txBody>
      </p:sp>
      <p:sp>
        <p:nvSpPr>
          <p:cNvPr id="4" name="Content Placeholder 2">
            <a:extLst>
              <a:ext uri="{FF2B5EF4-FFF2-40B4-BE49-F238E27FC236}">
                <a16:creationId xmlns:a16="http://schemas.microsoft.com/office/drawing/2014/main" id="{7DEDA9CB-3AF0-46EB-8B87-F75698D0BF6D}"/>
              </a:ext>
            </a:extLst>
          </p:cNvPr>
          <p:cNvSpPr txBox="1">
            <a:spLocks/>
          </p:cNvSpPr>
          <p:nvPr/>
        </p:nvSpPr>
        <p:spPr>
          <a:xfrm>
            <a:off x="1245332" y="2117677"/>
            <a:ext cx="9701336" cy="2149524"/>
          </a:xfrm>
          <a:prstGeom prst="rect">
            <a:avLst/>
          </a:prstGeom>
          <a:ln>
            <a:solidFill>
              <a:schemeClr val="accent1"/>
            </a:solidFill>
          </a:ln>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rgbClr val="FFC000"/>
              </a:buClr>
              <a:buFont typeface="Wingdings" panose="05000000000000000000" pitchFamily="2" charset="2"/>
              <a:buChar char="§"/>
            </a:pPr>
            <a:r>
              <a:rPr lang="en-GB" sz="1800" dirty="0"/>
              <a:t>Engineers and architects get acquainted with new materials in a visual and engaging way</a:t>
            </a:r>
          </a:p>
          <a:p>
            <a:pPr>
              <a:lnSpc>
                <a:spcPct val="150000"/>
              </a:lnSpc>
              <a:buClr>
                <a:srgbClr val="FFC000"/>
              </a:buClr>
              <a:buFont typeface="Wingdings" panose="05000000000000000000" pitchFamily="2" charset="2"/>
              <a:buChar char="§"/>
            </a:pPr>
            <a:r>
              <a:rPr lang="en-GB" sz="1800" dirty="0"/>
              <a:t>Environmental data is available for all materials in the database, sustainability concepts can easily be incorporated</a:t>
            </a:r>
          </a:p>
          <a:p>
            <a:pPr>
              <a:lnSpc>
                <a:spcPct val="150000"/>
              </a:lnSpc>
              <a:buClr>
                <a:srgbClr val="FFC000"/>
              </a:buClr>
              <a:buFont typeface="Wingdings" panose="05000000000000000000" pitchFamily="2" charset="2"/>
              <a:buChar char="§"/>
            </a:pPr>
            <a:r>
              <a:rPr lang="en-GB" sz="1800" dirty="0"/>
              <a:t>Materials selection and substitution is facilitated</a:t>
            </a:r>
          </a:p>
        </p:txBody>
      </p:sp>
    </p:spTree>
    <p:extLst>
      <p:ext uri="{BB962C8B-B14F-4D97-AF65-F5344CB8AC3E}">
        <p14:creationId xmlns:p14="http://schemas.microsoft.com/office/powerpoint/2010/main" val="951689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latin typeface="+mn-lt"/>
              </a:rPr>
              <a:pPr/>
              <a:t>2</a:t>
            </a:fld>
            <a:endParaRPr lang="en-US" dirty="0">
              <a:latin typeface="+mn-lt"/>
            </a:endParaRPr>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GB" dirty="0">
                <a:latin typeface="+mn-lt"/>
              </a:rPr>
              <a:t>Learning objectives for this lecture unit</a:t>
            </a:r>
            <a:endParaRPr lang="en-US" dirty="0">
              <a:latin typeface="+mn-lt"/>
            </a:endParaRPr>
          </a:p>
        </p:txBody>
      </p:sp>
      <p:graphicFrame>
        <p:nvGraphicFramePr>
          <p:cNvPr id="4" name="Table 3">
            <a:extLst>
              <a:ext uri="{FF2B5EF4-FFF2-40B4-BE49-F238E27FC236}">
                <a16:creationId xmlns:a16="http://schemas.microsoft.com/office/drawing/2014/main" id="{87FF6F61-3E55-4058-BBB6-616D53E6A3C4}"/>
              </a:ext>
            </a:extLst>
          </p:cNvPr>
          <p:cNvGraphicFramePr>
            <a:graphicFrameLocks noGrp="1"/>
          </p:cNvGraphicFramePr>
          <p:nvPr>
            <p:extLst>
              <p:ext uri="{D42A27DB-BD31-4B8C-83A1-F6EECF244321}">
                <p14:modId xmlns:p14="http://schemas.microsoft.com/office/powerpoint/2010/main" val="2736408481"/>
              </p:ext>
            </p:extLst>
          </p:nvPr>
        </p:nvGraphicFramePr>
        <p:xfrm>
          <a:off x="957742" y="1846480"/>
          <a:ext cx="10276514" cy="2074460"/>
        </p:xfrm>
        <a:graphic>
          <a:graphicData uri="http://schemas.openxmlformats.org/drawingml/2006/table">
            <a:tbl>
              <a:tblPr firstRow="1" bandRow="1">
                <a:tableStyleId>{2D5ABB26-0587-4C30-8999-92F81FD0307C}</a:tableStyleId>
              </a:tblPr>
              <a:tblGrid>
                <a:gridCol w="1970056">
                  <a:extLst>
                    <a:ext uri="{9D8B030D-6E8A-4147-A177-3AD203B41FA5}">
                      <a16:colId xmlns:a16="http://schemas.microsoft.com/office/drawing/2014/main" val="20000"/>
                    </a:ext>
                  </a:extLst>
                </a:gridCol>
                <a:gridCol w="8306458">
                  <a:extLst>
                    <a:ext uri="{9D8B030D-6E8A-4147-A177-3AD203B41FA5}">
                      <a16:colId xmlns:a16="http://schemas.microsoft.com/office/drawing/2014/main" val="20001"/>
                    </a:ext>
                  </a:extLst>
                </a:gridCol>
              </a:tblGrid>
              <a:tr h="53640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Intended Learning Outcomes</a:t>
                      </a: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71B"/>
                    </a:solidFill>
                  </a:tcPr>
                </a:tc>
                <a:tc hMerge="1">
                  <a:txBody>
                    <a:bodyPr/>
                    <a:lstStyle/>
                    <a:p>
                      <a:endParaRPr lang="en-GB"/>
                    </a:p>
                  </a:txBody>
                  <a:tcPr/>
                </a:tc>
                <a:extLst>
                  <a:ext uri="{0D108BD9-81ED-4DB2-BD59-A6C34878D82A}">
                    <a16:rowId xmlns:a16="http://schemas.microsoft.com/office/drawing/2014/main" val="10000"/>
                  </a:ext>
                </a:extLst>
              </a:tr>
              <a:tr h="536322">
                <a:tc>
                  <a:txBody>
                    <a:bodyPr/>
                    <a:lstStyle/>
                    <a:p>
                      <a:pPr algn="l"/>
                      <a:r>
                        <a:rPr lang="en-GB" sz="1400" b="1" dirty="0">
                          <a:solidFill>
                            <a:sysClr val="windowText" lastClr="000000"/>
                          </a:solidFill>
                        </a:rPr>
                        <a:t>Knowledge and Understanding</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a:solidFill>
                            <a:schemeClr val="dk1"/>
                          </a:solidFill>
                          <a:effectLst/>
                          <a:latin typeface="+mn-lt"/>
                          <a:ea typeface="+mn-ea"/>
                          <a:cs typeface="+mn-cs"/>
                        </a:rPr>
                        <a:t>Understanding of the materials used in the built environment </a:t>
                      </a: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36406">
                <a:tc>
                  <a:txBody>
                    <a:bodyPr/>
                    <a:lstStyle/>
                    <a:p>
                      <a:pPr algn="l"/>
                      <a:r>
                        <a:rPr lang="en-GB" sz="1400" b="1" dirty="0">
                          <a:solidFill>
                            <a:sysClr val="windowText" lastClr="000000"/>
                          </a:solidFill>
                        </a:rPr>
                        <a:t>Skills and Abilities</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a:solidFill>
                            <a:schemeClr val="dk1"/>
                          </a:solidFill>
                          <a:effectLst/>
                          <a:latin typeface="+mn-lt"/>
                          <a:ea typeface="+mn-ea"/>
                          <a:cs typeface="+mn-cs"/>
                        </a:rPr>
                        <a:t>Ability to select materials to meet design criteria in built environment structures and interiors</a:t>
                      </a: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5326">
                <a:tc>
                  <a:txBody>
                    <a:bodyPr/>
                    <a:lstStyle/>
                    <a:p>
                      <a:pPr algn="l"/>
                      <a:r>
                        <a:rPr lang="en-GB" sz="1400" b="1" dirty="0">
                          <a:solidFill>
                            <a:sysClr val="windowText" lastClr="000000"/>
                          </a:solidFill>
                        </a:rPr>
                        <a:t>Values and Attitudes</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a:solidFill>
                            <a:schemeClr val="dk1"/>
                          </a:solidFill>
                          <a:effectLst/>
                          <a:latin typeface="+mn-lt"/>
                          <a:ea typeface="+mn-ea"/>
                          <a:cs typeface="+mn-cs"/>
                        </a:rPr>
                        <a:t>Insight into the diverse use and importance of materials in architecture and the built environment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Content Placeholder 3">
            <a:extLst>
              <a:ext uri="{FF2B5EF4-FFF2-40B4-BE49-F238E27FC236}">
                <a16:creationId xmlns:a16="http://schemas.microsoft.com/office/drawing/2014/main" id="{2EE48695-3927-4B4F-A93F-DB3216079C06}"/>
              </a:ext>
            </a:extLst>
          </p:cNvPr>
          <p:cNvSpPr txBox="1">
            <a:spLocks/>
          </p:cNvSpPr>
          <p:nvPr/>
        </p:nvSpPr>
        <p:spPr bwMode="auto">
          <a:xfrm>
            <a:off x="957741" y="4249409"/>
            <a:ext cx="10276514" cy="1501950"/>
          </a:xfrm>
          <a:prstGeom prst="rect">
            <a:avLst/>
          </a:prstGeom>
          <a:solidFill>
            <a:schemeClr val="bg1">
              <a:lumMod val="95000"/>
            </a:schemeClr>
          </a:solidFill>
          <a:ln w="28575">
            <a:solidFill>
              <a:srgbClr val="FFB71B"/>
            </a:solidFill>
          </a:ln>
        </p:spPr>
        <p:txBody>
          <a:bodyPr vert="horz" wrap="square" lIns="91440" tIns="45720" rIns="91440" bIns="45720" numCol="1" anchor="t" anchorCtr="0" compatLnSpc="1">
            <a:prstTxWarp prst="textNoShape">
              <a:avLst/>
            </a:prstTxWarp>
            <a:spAutoFit/>
          </a:bodyPr>
          <a:lstStyle>
            <a:lvl1pPr marL="0" indent="0" algn="ctr" rtl="0" eaLnBrk="0" fontAlgn="base" hangingPunct="0">
              <a:spcBef>
                <a:spcPct val="20000"/>
              </a:spcBef>
              <a:spcAft>
                <a:spcPct val="20000"/>
              </a:spcAft>
              <a:buClr>
                <a:schemeClr val="bg1">
                  <a:lumMod val="65000"/>
                </a:schemeClr>
              </a:buClr>
              <a:buSzPct val="120000"/>
              <a:buFont typeface="Wingdings" panose="05000000000000000000" pitchFamily="2" charset="2"/>
              <a:buNone/>
              <a:defRPr sz="1800" b="1">
                <a:solidFill>
                  <a:schemeClr val="tx1"/>
                </a:solidFill>
                <a:latin typeface="+mn-lt"/>
                <a:ea typeface="+mn-ea"/>
                <a:cs typeface="+mn-cs"/>
              </a:defRPr>
            </a:lvl1pPr>
            <a:lvl2pPr marL="827088" indent="-346075" algn="l" rtl="0" eaLnBrk="0" fontAlgn="base" hangingPunct="0">
              <a:spcBef>
                <a:spcPct val="20000"/>
              </a:spcBef>
              <a:spcAft>
                <a:spcPct val="20000"/>
              </a:spcAft>
              <a:buClr>
                <a:schemeClr val="bg1">
                  <a:lumMod val="65000"/>
                </a:schemeClr>
              </a:buClr>
              <a:buSzPct val="80000"/>
              <a:buFont typeface="Wingdings" panose="05000000000000000000" pitchFamily="2" charset="2"/>
              <a:buChar char="n"/>
              <a:defRPr lang="en-US" sz="1400" b="0" dirty="0" smtClean="0">
                <a:solidFill>
                  <a:schemeClr val="tx1"/>
                </a:solidFill>
                <a:latin typeface="+mn-lt"/>
                <a:ea typeface="+mn-ea"/>
                <a:cs typeface="+mn-cs"/>
              </a:defRPr>
            </a:lvl2pPr>
            <a:lvl3pPr marL="1079500" indent="-165100"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600" b="0">
                <a:solidFill>
                  <a:schemeClr val="tx1"/>
                </a:solidFill>
                <a:latin typeface="+mn-lt"/>
              </a:defRPr>
            </a:lvl3pPr>
            <a:lvl4pPr marL="1439863" indent="-231775"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400" b="0">
                <a:solidFill>
                  <a:schemeClr val="tx1"/>
                </a:solidFill>
                <a:latin typeface="+mn-lt"/>
              </a:defRPr>
            </a:lvl4pPr>
            <a:lvl5pPr marL="1862138" indent="-231775" algn="l" rtl="0" eaLnBrk="0" fontAlgn="base" hangingPunct="0">
              <a:spcBef>
                <a:spcPct val="20000"/>
              </a:spcBef>
              <a:spcAft>
                <a:spcPct val="0"/>
              </a:spcAft>
              <a:buClr>
                <a:schemeClr val="bg1">
                  <a:lumMod val="65000"/>
                </a:schemeClr>
              </a:buClr>
              <a:buFont typeface="Wingdings" panose="05000000000000000000" pitchFamily="2" charset="2"/>
              <a:buChar char="§"/>
              <a:defRPr sz="1200" b="0">
                <a:solidFill>
                  <a:schemeClr val="tx1"/>
                </a:solidFill>
                <a:latin typeface="+mn-lt"/>
              </a:defRPr>
            </a:lvl5pPr>
            <a:lvl6pPr marL="23193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6pPr>
            <a:lvl7pPr marL="27765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7pPr>
            <a:lvl8pPr marL="32337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8pPr>
            <a:lvl9pPr marL="36909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20000"/>
              </a:spcAft>
              <a:buClr>
                <a:sysClr val="window" lastClr="FFFFFF">
                  <a:lumMod val="65000"/>
                </a:sysClr>
              </a:buClr>
              <a:buSzPct val="120000"/>
              <a:buFont typeface="Wingdings" panose="05000000000000000000" pitchFamily="2" charset="2"/>
              <a:buNone/>
              <a:tabLst/>
              <a:defRPr/>
            </a:pPr>
            <a:r>
              <a:rPr kumimoji="0" lang="en-GB" sz="1800" b="1" i="0" u="none" strike="noStrike" kern="0" cap="none" spc="0" normalizeH="0" baseline="0" noProof="0" dirty="0">
                <a:ln>
                  <a:noFill/>
                </a:ln>
                <a:solidFill>
                  <a:srgbClr val="0C0C0C"/>
                </a:solidFill>
                <a:effectLst/>
                <a:uLnTx/>
                <a:uFillTx/>
                <a:ea typeface="+mn-ea"/>
                <a:cs typeface="+mn-cs"/>
              </a:rPr>
              <a:t>Resources</a:t>
            </a:r>
          </a:p>
          <a:p>
            <a:pPr marL="552450" marR="0" lvl="0" indent="-285750" algn="l" defTabSz="914400" rtl="0" eaLnBrk="0" fontAlgn="base" latinLnBrk="0" hangingPunct="0">
              <a:lnSpc>
                <a:spcPct val="100000"/>
              </a:lnSpc>
              <a:spcBef>
                <a:spcPct val="20000"/>
              </a:spcBef>
              <a:spcAft>
                <a:spcPct val="20000"/>
              </a:spcAft>
              <a:buClr>
                <a:schemeClr val="accent1"/>
              </a:buClr>
              <a:buSzPct val="100000"/>
              <a:buFont typeface="Wingdings" panose="05000000000000000000" pitchFamily="2" charset="2"/>
              <a:buChar char="§"/>
              <a:tabLst/>
              <a:defRPr/>
            </a:pPr>
            <a:r>
              <a:rPr kumimoji="0" lang="en-US" sz="1400" i="0" u="none" strike="noStrike" kern="0" cap="none" spc="0" normalizeH="0" baseline="0" noProof="0" dirty="0">
                <a:ln>
                  <a:noFill/>
                </a:ln>
                <a:solidFill>
                  <a:prstClr val="black"/>
                </a:solidFill>
                <a:effectLst/>
                <a:uLnTx/>
                <a:uFillTx/>
                <a:ea typeface="+mn-ea"/>
                <a:cs typeface="+mn-cs"/>
              </a:rPr>
              <a:t>Text: </a:t>
            </a:r>
            <a:r>
              <a:rPr kumimoji="0" lang="en-US" sz="1400" b="0" i="0" u="none" strike="noStrike" kern="0" cap="none" spc="0" normalizeH="0" baseline="0" noProof="0" dirty="0">
                <a:ln>
                  <a:noFill/>
                </a:ln>
                <a:solidFill>
                  <a:prstClr val="black"/>
                </a:solidFill>
                <a:effectLst/>
                <a:uLnTx/>
                <a:uFillTx/>
                <a:ea typeface="+mn-ea"/>
                <a:cs typeface="+mn-cs"/>
              </a:rPr>
              <a:t>“Material Architecture – emergent materials for innovative buildings and ecological construction” by John Fernandez, Architecture Press, Elsevier, Oxford, UK, 2006  ISBN 0-7506-6497-5.</a:t>
            </a:r>
          </a:p>
          <a:p>
            <a:pPr marL="552450" marR="0" lvl="0" indent="-285750" algn="l" defTabSz="914400" rtl="0" eaLnBrk="0" fontAlgn="base" latinLnBrk="0" hangingPunct="0">
              <a:lnSpc>
                <a:spcPct val="100000"/>
              </a:lnSpc>
              <a:spcBef>
                <a:spcPct val="20000"/>
              </a:spcBef>
              <a:spcAft>
                <a:spcPct val="20000"/>
              </a:spcAft>
              <a:buClr>
                <a:schemeClr val="accent1"/>
              </a:buClr>
              <a:buSzPct val="100000"/>
              <a:buFont typeface="Wingdings" panose="05000000000000000000" pitchFamily="2" charset="2"/>
              <a:buChar char="§"/>
              <a:tabLst/>
              <a:defRPr/>
            </a:pPr>
            <a:r>
              <a:rPr kumimoji="0" lang="en-US" sz="1400" i="0" u="none" strike="noStrike" kern="0" cap="none" spc="0" normalizeH="0" baseline="0" noProof="0" dirty="0">
                <a:ln>
                  <a:noFill/>
                </a:ln>
                <a:solidFill>
                  <a:prstClr val="black"/>
                </a:solidFill>
                <a:effectLst/>
                <a:uLnTx/>
                <a:uFillTx/>
                <a:ea typeface="+mn-ea"/>
                <a:cs typeface="+mn-cs"/>
              </a:rPr>
              <a:t>Software: </a:t>
            </a:r>
            <a:r>
              <a:rPr lang="en-US" sz="1400" b="0" kern="0" dirty="0">
                <a:solidFill>
                  <a:prstClr val="black"/>
                </a:solidFill>
              </a:rPr>
              <a:t>Ansys </a:t>
            </a:r>
            <a:r>
              <a:rPr kumimoji="0" lang="en-US" sz="1400" b="0" i="0" u="none" strike="noStrike" kern="0" cap="none" spc="0" normalizeH="0" baseline="0" noProof="0" dirty="0">
                <a:ln>
                  <a:noFill/>
                </a:ln>
                <a:solidFill>
                  <a:prstClr val="black"/>
                </a:solidFill>
                <a:effectLst/>
                <a:uLnTx/>
                <a:uFillTx/>
                <a:ea typeface="+mn-ea"/>
                <a:cs typeface="+mn-cs"/>
              </a:rPr>
              <a:t>Granta EduPack software Built Environment Database (</a:t>
            </a:r>
            <a:r>
              <a:rPr kumimoji="0" lang="en-US" sz="1400" b="0" i="0" u="none" strike="noStrike" kern="0" cap="none" spc="0" normalizeH="0" baseline="0" noProof="0" dirty="0">
                <a:ln>
                  <a:noFill/>
                </a:ln>
                <a:solidFill>
                  <a:prstClr val="black"/>
                </a:solidFill>
                <a:effectLst/>
                <a:uLnTx/>
                <a:uFillTx/>
                <a:ea typeface="+mn-ea"/>
                <a:cs typeface="+mn-cs"/>
                <a:hlinkClick r:id="rId3"/>
              </a:rPr>
              <a:t>www.ansys.com/products/materials/granta-edupack</a:t>
            </a:r>
            <a:r>
              <a:rPr kumimoji="0" lang="en-US" sz="1400" b="0" i="0" u="none" strike="noStrike" kern="0" cap="none" spc="0" normalizeH="0" baseline="0" noProof="0" dirty="0">
                <a:ln>
                  <a:noFill/>
                </a:ln>
                <a:solidFill>
                  <a:prstClr val="black"/>
                </a:solidFill>
                <a:effectLst/>
                <a:uLnTx/>
                <a:uFillTx/>
                <a:ea typeface="+mn-ea"/>
                <a:cs typeface="+mn-cs"/>
              </a:rPr>
              <a:t>) </a:t>
            </a:r>
          </a:p>
          <a:p>
            <a:pPr marL="266700" marR="0" lvl="0" algn="l" defTabSz="914400" rtl="0" eaLnBrk="0" fontAlgn="base" latinLnBrk="0" hangingPunct="0">
              <a:lnSpc>
                <a:spcPct val="100000"/>
              </a:lnSpc>
              <a:spcBef>
                <a:spcPct val="20000"/>
              </a:spcBef>
              <a:spcAft>
                <a:spcPct val="20000"/>
              </a:spcAft>
              <a:buClr>
                <a:srgbClr val="C00000"/>
              </a:buClr>
              <a:buSzPct val="100000"/>
              <a:tabLst/>
              <a:defRPr/>
            </a:pPr>
            <a:endParaRPr kumimoji="0" lang="en-US" sz="1400" b="0" i="0" u="none" strike="noStrike" kern="0" cap="none" spc="0" normalizeH="0" baseline="0" noProof="0" dirty="0">
              <a:ln>
                <a:noFill/>
              </a:ln>
              <a:solidFill>
                <a:prstClr val="black"/>
              </a:solidFill>
              <a:effectLst/>
              <a:uLnTx/>
              <a:uFillTx/>
              <a:ea typeface="+mn-ea"/>
              <a:cs typeface="+mn-cs"/>
            </a:endParaRPr>
          </a:p>
        </p:txBody>
      </p:sp>
      <p:graphicFrame>
        <p:nvGraphicFramePr>
          <p:cNvPr id="6" name="Table 5">
            <a:extLst>
              <a:ext uri="{FF2B5EF4-FFF2-40B4-BE49-F238E27FC236}">
                <a16:creationId xmlns:a16="http://schemas.microsoft.com/office/drawing/2014/main" id="{0EEB41F6-10BA-482E-E1F1-4C4AE61939DF}"/>
              </a:ext>
            </a:extLst>
          </p:cNvPr>
          <p:cNvGraphicFramePr>
            <a:graphicFrameLocks noGrp="1"/>
          </p:cNvGraphicFramePr>
          <p:nvPr>
            <p:extLst>
              <p:ext uri="{D42A27DB-BD31-4B8C-83A1-F6EECF244321}">
                <p14:modId xmlns:p14="http://schemas.microsoft.com/office/powerpoint/2010/main" val="2980167335"/>
              </p:ext>
            </p:extLst>
          </p:nvPr>
        </p:nvGraphicFramePr>
        <p:xfrm>
          <a:off x="948503" y="1066800"/>
          <a:ext cx="10285752" cy="370840"/>
        </p:xfrm>
        <a:graphic>
          <a:graphicData uri="http://schemas.openxmlformats.org/drawingml/2006/table">
            <a:tbl>
              <a:tblPr bandRow="1">
                <a:tableStyleId>{5C22544A-7EE6-4342-B048-85BDC9FD1C3A}</a:tableStyleId>
              </a:tblPr>
              <a:tblGrid>
                <a:gridCol w="2768363">
                  <a:extLst>
                    <a:ext uri="{9D8B030D-6E8A-4147-A177-3AD203B41FA5}">
                      <a16:colId xmlns:a16="http://schemas.microsoft.com/office/drawing/2014/main" val="2450680109"/>
                    </a:ext>
                  </a:extLst>
                </a:gridCol>
                <a:gridCol w="7517389">
                  <a:extLst>
                    <a:ext uri="{9D8B030D-6E8A-4147-A177-3AD203B41FA5}">
                      <a16:colId xmlns:a16="http://schemas.microsoft.com/office/drawing/2014/main" val="2357916095"/>
                    </a:ext>
                  </a:extLst>
                </a:gridCol>
              </a:tblGrid>
              <a:tr h="370840">
                <a:tc>
                  <a:txBody>
                    <a:bodyPr/>
                    <a:lstStyle/>
                    <a:p>
                      <a:r>
                        <a:rPr lang="en-US" b="1" dirty="0"/>
                        <a:t>Ansys software mentioned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i="0" u="none" strike="noStrike" kern="1200" baseline="0" dirty="0">
                          <a:solidFill>
                            <a:schemeClr val="dk1"/>
                          </a:solidFill>
                          <a:latin typeface="+mn-lt"/>
                          <a:ea typeface="+mn-ea"/>
                          <a:cs typeface="+mn-cs"/>
                        </a:rPr>
                        <a:t>Ansys Granta EduPack™­, a teaching software for materials education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3571220"/>
                  </a:ext>
                </a:extLst>
              </a:tr>
            </a:tbl>
          </a:graphicData>
        </a:graphic>
      </p:graphicFrame>
    </p:spTree>
    <p:extLst>
      <p:ext uri="{BB962C8B-B14F-4D97-AF65-F5344CB8AC3E}">
        <p14:creationId xmlns:p14="http://schemas.microsoft.com/office/powerpoint/2010/main" val="451766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27E022B-FE81-ED35-763B-4712D8DAA3DF}"/>
              </a:ext>
            </a:extLst>
          </p:cNvPr>
          <p:cNvSpPr>
            <a:spLocks noGrp="1"/>
          </p:cNvSpPr>
          <p:nvPr>
            <p:ph type="sldNum" sz="quarter" idx="11"/>
          </p:nvPr>
        </p:nvSpPr>
        <p:spPr/>
        <p:txBody>
          <a:bodyPr/>
          <a:lstStyle/>
          <a:p>
            <a:fld id="{1909D2FC-EBC3-4E88-8B9A-2F52EBFF7A54}" type="slidenum">
              <a:rPr lang="en-US" smtClean="0"/>
              <a:pPr/>
              <a:t>20</a:t>
            </a:fld>
            <a:endParaRPr lang="en-US"/>
          </a:p>
        </p:txBody>
      </p:sp>
      <p:sp>
        <p:nvSpPr>
          <p:cNvPr id="7" name="Title 6">
            <a:extLst>
              <a:ext uri="{FF2B5EF4-FFF2-40B4-BE49-F238E27FC236}">
                <a16:creationId xmlns:a16="http://schemas.microsoft.com/office/drawing/2014/main" id="{7E1306FB-F93B-8452-6232-77942F503C56}"/>
              </a:ext>
            </a:extLst>
          </p:cNvPr>
          <p:cNvSpPr>
            <a:spLocks noGrp="1"/>
          </p:cNvSpPr>
          <p:nvPr>
            <p:ph type="title"/>
          </p:nvPr>
        </p:nvSpPr>
        <p:spPr/>
        <p:txBody>
          <a:bodyPr/>
          <a:lstStyle/>
          <a:p>
            <a:r>
              <a:rPr lang="en-US" dirty="0"/>
              <a:t>Ansys Education Resources Feedback Survey</a:t>
            </a:r>
          </a:p>
        </p:txBody>
      </p:sp>
      <p:sp>
        <p:nvSpPr>
          <p:cNvPr id="8" name="Text Placeholder 7">
            <a:extLst>
              <a:ext uri="{FF2B5EF4-FFF2-40B4-BE49-F238E27FC236}">
                <a16:creationId xmlns:a16="http://schemas.microsoft.com/office/drawing/2014/main" id="{531724FE-09A4-3FAE-49A4-6C67FB2F3656}"/>
              </a:ext>
            </a:extLst>
          </p:cNvPr>
          <p:cNvSpPr>
            <a:spLocks noGrp="1"/>
          </p:cNvSpPr>
          <p:nvPr>
            <p:ph type="body" sz="quarter" idx="13"/>
          </p:nvPr>
        </p:nvSpPr>
        <p:spPr>
          <a:xfrm>
            <a:off x="609599" y="1447800"/>
            <a:ext cx="10972799" cy="2133600"/>
          </a:xfrm>
        </p:spPr>
        <p:txBody>
          <a:bodyPr/>
          <a:lstStyle/>
          <a:p>
            <a:pPr marL="0" indent="0">
              <a:buNone/>
            </a:pPr>
            <a:r>
              <a:rPr lang="en-US" dirty="0"/>
              <a:t>Here at Ansys, we rely on your feedback to ensure the educational content we create is up-to-date and fits your teaching needs. </a:t>
            </a:r>
          </a:p>
          <a:p>
            <a:pPr marL="0" indent="0">
              <a:buNone/>
            </a:pPr>
            <a:endParaRPr lang="en-US" dirty="0"/>
          </a:p>
          <a:p>
            <a:pPr marL="0" indent="0">
              <a:buNone/>
            </a:pPr>
            <a:r>
              <a:rPr lang="en-US" dirty="0"/>
              <a:t>Please click the link below to fill out a short survey (~7 minutes) to help us continue to support academics around the world utilizing Ansys tools in the classroom. </a:t>
            </a:r>
          </a:p>
          <a:p>
            <a:pPr marL="0" indent="0">
              <a:buNone/>
            </a:pPr>
            <a:endParaRPr lang="en-US" dirty="0"/>
          </a:p>
          <a:p>
            <a:pPr marL="0" indent="0">
              <a:buNone/>
            </a:pPr>
            <a:endParaRPr lang="en-US" dirty="0"/>
          </a:p>
        </p:txBody>
      </p:sp>
      <p:sp>
        <p:nvSpPr>
          <p:cNvPr id="2" name="Rectangle: Rounded Corners 1">
            <a:hlinkClick r:id="rId3"/>
            <a:extLst>
              <a:ext uri="{FF2B5EF4-FFF2-40B4-BE49-F238E27FC236}">
                <a16:creationId xmlns:a16="http://schemas.microsoft.com/office/drawing/2014/main" id="{91DF5177-BC49-BC1E-0E57-8C70AA24C9A7}"/>
              </a:ext>
            </a:extLst>
          </p:cNvPr>
          <p:cNvSpPr/>
          <p:nvPr/>
        </p:nvSpPr>
        <p:spPr>
          <a:xfrm>
            <a:off x="2247898" y="4419600"/>
            <a:ext cx="7696200" cy="838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Feedback Survey Link</a:t>
            </a:r>
          </a:p>
        </p:txBody>
      </p:sp>
    </p:spTree>
    <p:extLst>
      <p:ext uri="{BB962C8B-B14F-4D97-AF65-F5344CB8AC3E}">
        <p14:creationId xmlns:p14="http://schemas.microsoft.com/office/powerpoint/2010/main" val="3902023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C3F3E9-6C8B-4F69-BB4F-1361D681D917}"/>
              </a:ext>
            </a:extLst>
          </p:cNvPr>
          <p:cNvSpPr>
            <a:spLocks noGrp="1"/>
          </p:cNvSpPr>
          <p:nvPr>
            <p:ph type="sldNum" sz="quarter" idx="10"/>
          </p:nvPr>
        </p:nvSpPr>
        <p:spPr/>
        <p:txBody>
          <a:bodyPr/>
          <a:lstStyle/>
          <a:p>
            <a:fld id="{F0D23093-2AB0-F74C-B865-1A12A15B650E}" type="slidenum">
              <a:rPr lang="en-US" smtClean="0"/>
              <a:pPr/>
              <a:t>21</a:t>
            </a:fld>
            <a:endParaRPr lang="en-US" dirty="0"/>
          </a:p>
        </p:txBody>
      </p:sp>
    </p:spTree>
    <p:extLst>
      <p:ext uri="{BB962C8B-B14F-4D97-AF65-F5344CB8AC3E}">
        <p14:creationId xmlns:p14="http://schemas.microsoft.com/office/powerpoint/2010/main" val="3114710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latin typeface="+mn-lt"/>
              </a:rPr>
              <a:pPr/>
              <a:t>3</a:t>
            </a:fld>
            <a:endParaRPr lang="en-US" dirty="0">
              <a:latin typeface="+mn-lt"/>
            </a:endParaRPr>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GB" dirty="0">
                <a:latin typeface="+mn-lt"/>
              </a:rPr>
              <a:t>Outline of the lecture unit </a:t>
            </a:r>
            <a:endParaRPr lang="en-US" dirty="0">
              <a:latin typeface="+mn-lt"/>
            </a:endParaRPr>
          </a:p>
        </p:txBody>
      </p:sp>
      <p:sp>
        <p:nvSpPr>
          <p:cNvPr id="7" name="Text Box 1027">
            <a:extLst>
              <a:ext uri="{FF2B5EF4-FFF2-40B4-BE49-F238E27FC236}">
                <a16:creationId xmlns:a16="http://schemas.microsoft.com/office/drawing/2014/main" id="{09C322B7-1E20-40A0-847E-A5DE6F55E484}"/>
              </a:ext>
            </a:extLst>
          </p:cNvPr>
          <p:cNvSpPr txBox="1">
            <a:spLocks noChangeArrowheads="1"/>
          </p:cNvSpPr>
          <p:nvPr/>
        </p:nvSpPr>
        <p:spPr bwMode="auto">
          <a:xfrm>
            <a:off x="5743044" y="3581400"/>
            <a:ext cx="5705899"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0000" tIns="46800" rIns="90000" bIns="46800" anchor="ct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100000"/>
              </a:spcBef>
              <a:spcAft>
                <a:spcPct val="0"/>
              </a:spcAft>
              <a:buClr>
                <a:schemeClr val="accent1"/>
              </a:buClr>
              <a:buSzPct val="115000"/>
            </a:pPr>
            <a:r>
              <a:rPr lang="en-GB" sz="2000" b="0" dirty="0">
                <a:latin typeface="+mn-lt"/>
              </a:rPr>
              <a:t>  The expanded Level 2 </a:t>
            </a:r>
            <a:r>
              <a:rPr lang="en-GB" sz="2000" i="1" dirty="0">
                <a:latin typeface="+mn-lt"/>
              </a:rPr>
              <a:t>Built Environment</a:t>
            </a:r>
            <a:r>
              <a:rPr lang="en-GB" sz="2000" b="0" dirty="0">
                <a:latin typeface="+mn-lt"/>
              </a:rPr>
              <a:t> database</a:t>
            </a:r>
            <a:endParaRPr lang="en-GB" sz="2000" dirty="0">
              <a:latin typeface="+mn-lt"/>
            </a:endParaRPr>
          </a:p>
        </p:txBody>
      </p:sp>
      <p:sp>
        <p:nvSpPr>
          <p:cNvPr id="8" name="Text Box 1036">
            <a:extLst>
              <a:ext uri="{FF2B5EF4-FFF2-40B4-BE49-F238E27FC236}">
                <a16:creationId xmlns:a16="http://schemas.microsoft.com/office/drawing/2014/main" id="{A7D4DD3E-3BD6-4B4E-A7FA-FEC4156A0F43}"/>
              </a:ext>
            </a:extLst>
          </p:cNvPr>
          <p:cNvSpPr txBox="1">
            <a:spLocks noChangeArrowheads="1"/>
          </p:cNvSpPr>
          <p:nvPr/>
        </p:nvSpPr>
        <p:spPr bwMode="auto">
          <a:xfrm>
            <a:off x="5743044" y="2425700"/>
            <a:ext cx="642718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0000" tIns="46800" rIns="90000" bIns="46800" anchor="ct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100000"/>
              </a:spcBef>
              <a:spcAft>
                <a:spcPct val="0"/>
              </a:spcAft>
              <a:buClr>
                <a:schemeClr val="accent1"/>
              </a:buClr>
              <a:buSzPct val="115000"/>
            </a:pPr>
            <a:r>
              <a:rPr lang="en-GB" sz="2000" b="0" dirty="0">
                <a:latin typeface="+mn-lt"/>
              </a:rPr>
              <a:t>  Why are architects and engineers interested in materials?</a:t>
            </a:r>
          </a:p>
        </p:txBody>
      </p:sp>
      <p:sp>
        <p:nvSpPr>
          <p:cNvPr id="9" name="Text Box 1037">
            <a:extLst>
              <a:ext uri="{FF2B5EF4-FFF2-40B4-BE49-F238E27FC236}">
                <a16:creationId xmlns:a16="http://schemas.microsoft.com/office/drawing/2014/main" id="{DC7E3D14-280B-4E5B-8B64-5965B121174E}"/>
              </a:ext>
            </a:extLst>
          </p:cNvPr>
          <p:cNvSpPr txBox="1">
            <a:spLocks noChangeArrowheads="1"/>
          </p:cNvSpPr>
          <p:nvPr/>
        </p:nvSpPr>
        <p:spPr bwMode="auto">
          <a:xfrm>
            <a:off x="5743044" y="2983707"/>
            <a:ext cx="4564304"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0000" tIns="46800" rIns="90000" bIns="46800" anchor="ct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100000"/>
              </a:spcBef>
              <a:spcAft>
                <a:spcPct val="0"/>
              </a:spcAft>
              <a:buClr>
                <a:schemeClr val="accent1"/>
              </a:buClr>
              <a:buSzPct val="115000"/>
            </a:pPr>
            <a:r>
              <a:rPr lang="en-GB" sz="2000" b="0" dirty="0">
                <a:latin typeface="+mn-lt"/>
              </a:rPr>
              <a:t>  </a:t>
            </a:r>
            <a:r>
              <a:rPr lang="en-GB" sz="2000" i="1" dirty="0">
                <a:latin typeface="+mn-lt"/>
              </a:rPr>
              <a:t>Architecture and the Built Environment</a:t>
            </a:r>
            <a:endParaRPr lang="en-GB" sz="2000" dirty="0">
              <a:latin typeface="+mn-lt"/>
            </a:endParaRPr>
          </a:p>
        </p:txBody>
      </p:sp>
      <p:grpSp>
        <p:nvGrpSpPr>
          <p:cNvPr id="10" name="Group 9">
            <a:extLst>
              <a:ext uri="{FF2B5EF4-FFF2-40B4-BE49-F238E27FC236}">
                <a16:creationId xmlns:a16="http://schemas.microsoft.com/office/drawing/2014/main" id="{EC8FC960-5432-435A-A7B9-3CAACCEE5A36}"/>
              </a:ext>
            </a:extLst>
          </p:cNvPr>
          <p:cNvGrpSpPr/>
          <p:nvPr/>
        </p:nvGrpSpPr>
        <p:grpSpPr>
          <a:xfrm>
            <a:off x="228600" y="762000"/>
            <a:ext cx="5410200" cy="5562600"/>
            <a:chOff x="1" y="0"/>
            <a:chExt cx="2076975" cy="2479675"/>
          </a:xfrm>
        </p:grpSpPr>
        <p:pic>
          <p:nvPicPr>
            <p:cNvPr id="11" name="Picture 10">
              <a:extLst>
                <a:ext uri="{FF2B5EF4-FFF2-40B4-BE49-F238E27FC236}">
                  <a16:creationId xmlns:a16="http://schemas.microsoft.com/office/drawing/2014/main" id="{8F1B6C72-6710-4B01-AD9C-92C518022F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35" r="14228" b="6615"/>
            <a:stretch/>
          </p:blipFill>
          <p:spPr bwMode="auto">
            <a:xfrm>
              <a:off x="1" y="0"/>
              <a:ext cx="2076975" cy="2479675"/>
            </a:xfrm>
            <a:prstGeom prst="rect">
              <a:avLst/>
            </a:prstGeom>
            <a:noFill/>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0A13FB4F-79DF-49E0-8EC3-6BB95997DF9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69768" b="-1"/>
            <a:stretch/>
          </p:blipFill>
          <p:spPr bwMode="auto">
            <a:xfrm>
              <a:off x="380292" y="2363213"/>
              <a:ext cx="1098744" cy="90555"/>
            </a:xfrm>
            <a:prstGeom prst="rect">
              <a:avLst/>
            </a:prstGeom>
            <a:solidFill>
              <a:schemeClr val="tx1">
                <a:lumMod val="75000"/>
                <a:lumOff val="25000"/>
              </a:schemeClr>
            </a:solid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97032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latin typeface="+mn-lt"/>
              </a:rPr>
              <a:pPr/>
              <a:t>4</a:t>
            </a:fld>
            <a:endParaRPr lang="en-US" dirty="0">
              <a:latin typeface="+mn-lt"/>
            </a:endParaRPr>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GB" dirty="0">
                <a:latin typeface="+mn-lt"/>
              </a:rPr>
              <a:t>Why do engineers and architects need to know about materials?</a:t>
            </a:r>
            <a:endParaRPr lang="en-US" dirty="0">
              <a:latin typeface="+mn-lt"/>
            </a:endParaRPr>
          </a:p>
        </p:txBody>
      </p:sp>
      <p:grpSp>
        <p:nvGrpSpPr>
          <p:cNvPr id="8" name="Group 10">
            <a:extLst>
              <a:ext uri="{FF2B5EF4-FFF2-40B4-BE49-F238E27FC236}">
                <a16:creationId xmlns:a16="http://schemas.microsoft.com/office/drawing/2014/main" id="{F7618FBF-221B-4407-844E-52DE806C623A}"/>
              </a:ext>
            </a:extLst>
          </p:cNvPr>
          <p:cNvGrpSpPr>
            <a:grpSpLocks/>
          </p:cNvGrpSpPr>
          <p:nvPr/>
        </p:nvGrpSpPr>
        <p:grpSpPr bwMode="auto">
          <a:xfrm>
            <a:off x="461578" y="914400"/>
            <a:ext cx="4110422" cy="5441951"/>
            <a:chOff x="-928" y="685"/>
            <a:chExt cx="2390" cy="3428"/>
          </a:xfrm>
        </p:grpSpPr>
        <p:pic>
          <p:nvPicPr>
            <p:cNvPr id="9" name="Picture 3" descr="FigureX-C-Glass-YorkMinster">
              <a:extLst>
                <a:ext uri="{FF2B5EF4-FFF2-40B4-BE49-F238E27FC236}">
                  <a16:creationId xmlns:a16="http://schemas.microsoft.com/office/drawing/2014/main" id="{A8C42FA5-6477-4EF6-B4B8-3273833E94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737"/>
            <a:stretch/>
          </p:blipFill>
          <p:spPr bwMode="auto">
            <a:xfrm>
              <a:off x="-854" y="685"/>
              <a:ext cx="2277" cy="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a:extLst>
                <a:ext uri="{FF2B5EF4-FFF2-40B4-BE49-F238E27FC236}">
                  <a16:creationId xmlns:a16="http://schemas.microsoft.com/office/drawing/2014/main" id="{BAC46C2F-F3DC-4588-94C3-F74D9572380A}"/>
                </a:ext>
              </a:extLst>
            </p:cNvPr>
            <p:cNvSpPr txBox="1">
              <a:spLocks noChangeArrowheads="1"/>
            </p:cNvSpPr>
            <p:nvPr/>
          </p:nvSpPr>
          <p:spPr bwMode="auto">
            <a:xfrm>
              <a:off x="-928" y="3702"/>
              <a:ext cx="155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eaLnBrk="1" hangingPunct="1">
                <a:spcBef>
                  <a:spcPct val="0"/>
                </a:spcBef>
                <a:spcAft>
                  <a:spcPct val="0"/>
                </a:spcAft>
                <a:buClrTx/>
                <a:buSzTx/>
                <a:buFontTx/>
                <a:buNone/>
              </a:pPr>
              <a:r>
                <a:rPr lang="en-US" sz="1800" dirty="0">
                  <a:latin typeface="+mn-lt"/>
                </a:rPr>
                <a:t>Pre-industrial revolution </a:t>
              </a:r>
            </a:p>
            <a:p>
              <a:pPr algn="ctr" eaLnBrk="1" hangingPunct="1">
                <a:spcBef>
                  <a:spcPct val="0"/>
                </a:spcBef>
                <a:spcAft>
                  <a:spcPct val="0"/>
                </a:spcAft>
                <a:buClrTx/>
                <a:buSzTx/>
                <a:buFontTx/>
                <a:buNone/>
              </a:pPr>
              <a:r>
                <a:rPr lang="en-US" sz="1800" dirty="0">
                  <a:latin typeface="+mn-lt"/>
                </a:rPr>
                <a:t>Stone, wood, glass</a:t>
              </a:r>
            </a:p>
          </p:txBody>
        </p:sp>
        <p:sp>
          <p:nvSpPr>
            <p:cNvPr id="11" name="Text Box 8">
              <a:extLst>
                <a:ext uri="{FF2B5EF4-FFF2-40B4-BE49-F238E27FC236}">
                  <a16:creationId xmlns:a16="http://schemas.microsoft.com/office/drawing/2014/main" id="{43C24BF8-CEF9-435D-8A24-1AA8A122B3F9}"/>
                </a:ext>
              </a:extLst>
            </p:cNvPr>
            <p:cNvSpPr txBox="1">
              <a:spLocks noChangeArrowheads="1"/>
            </p:cNvSpPr>
            <p:nvPr/>
          </p:nvSpPr>
          <p:spPr bwMode="auto">
            <a:xfrm>
              <a:off x="623" y="3706"/>
              <a:ext cx="839"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eaLnBrk="1" hangingPunct="1">
                <a:spcBef>
                  <a:spcPct val="0"/>
                </a:spcBef>
                <a:spcAft>
                  <a:spcPct val="0"/>
                </a:spcAft>
                <a:buClrTx/>
                <a:buSzTx/>
                <a:buFontTx/>
                <a:buNone/>
              </a:pPr>
              <a:r>
                <a:rPr lang="en-US" sz="1800" b="0" dirty="0">
                  <a:latin typeface="+mn-lt"/>
                </a:rPr>
                <a:t>York Minster, </a:t>
              </a:r>
            </a:p>
            <a:p>
              <a:pPr algn="ctr" eaLnBrk="1" hangingPunct="1">
                <a:spcBef>
                  <a:spcPct val="0"/>
                </a:spcBef>
                <a:spcAft>
                  <a:spcPct val="0"/>
                </a:spcAft>
                <a:buClrTx/>
                <a:buSzTx/>
                <a:buFontTx/>
                <a:buNone/>
              </a:pPr>
              <a:r>
                <a:rPr lang="en-US" sz="1800" b="0" dirty="0">
                  <a:latin typeface="+mn-lt"/>
                </a:rPr>
                <a:t>York, UK.</a:t>
              </a:r>
            </a:p>
          </p:txBody>
        </p:sp>
      </p:grpSp>
      <p:grpSp>
        <p:nvGrpSpPr>
          <p:cNvPr id="5" name="Group 4">
            <a:extLst>
              <a:ext uri="{FF2B5EF4-FFF2-40B4-BE49-F238E27FC236}">
                <a16:creationId xmlns:a16="http://schemas.microsoft.com/office/drawing/2014/main" id="{592CD825-3B57-470C-98A9-64D2DF3493FE}"/>
              </a:ext>
            </a:extLst>
          </p:cNvPr>
          <p:cNvGrpSpPr/>
          <p:nvPr/>
        </p:nvGrpSpPr>
        <p:grpSpPr>
          <a:xfrm>
            <a:off x="4800600" y="914400"/>
            <a:ext cx="6629400" cy="5441951"/>
            <a:chOff x="4800600" y="914400"/>
            <a:chExt cx="6629400" cy="5441951"/>
          </a:xfrm>
        </p:grpSpPr>
        <p:grpSp>
          <p:nvGrpSpPr>
            <p:cNvPr id="4" name="Group 11">
              <a:extLst>
                <a:ext uri="{FF2B5EF4-FFF2-40B4-BE49-F238E27FC236}">
                  <a16:creationId xmlns:a16="http://schemas.microsoft.com/office/drawing/2014/main" id="{B9CBC3FA-880D-4EF3-9573-72FD780DB91D}"/>
                </a:ext>
              </a:extLst>
            </p:cNvPr>
            <p:cNvGrpSpPr>
              <a:grpSpLocks/>
            </p:cNvGrpSpPr>
            <p:nvPr/>
          </p:nvGrpSpPr>
          <p:grpSpPr bwMode="auto">
            <a:xfrm>
              <a:off x="4800600" y="3130551"/>
              <a:ext cx="4882489" cy="3209925"/>
              <a:chOff x="2817" y="1917"/>
              <a:chExt cx="2839" cy="2022"/>
            </a:xfrm>
          </p:grpSpPr>
          <p:sp>
            <p:nvSpPr>
              <p:cNvPr id="6" name="Text Box 6">
                <a:extLst>
                  <a:ext uri="{FF2B5EF4-FFF2-40B4-BE49-F238E27FC236}">
                    <a16:creationId xmlns:a16="http://schemas.microsoft.com/office/drawing/2014/main" id="{DD5E255F-F550-48F4-ACC2-40C309A888A7}"/>
                  </a:ext>
                </a:extLst>
              </p:cNvPr>
              <p:cNvSpPr txBox="1">
                <a:spLocks noChangeArrowheads="1"/>
              </p:cNvSpPr>
              <p:nvPr/>
            </p:nvSpPr>
            <p:spPr bwMode="auto">
              <a:xfrm>
                <a:off x="2817" y="3535"/>
                <a:ext cx="196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eaLnBrk="1" hangingPunct="1">
                  <a:spcBef>
                    <a:spcPct val="0"/>
                  </a:spcBef>
                  <a:spcAft>
                    <a:spcPct val="0"/>
                  </a:spcAft>
                  <a:buClrTx/>
                  <a:buSzTx/>
                  <a:buFontTx/>
                  <a:buNone/>
                </a:pPr>
                <a:r>
                  <a:rPr lang="en-US" sz="1800" dirty="0">
                    <a:latin typeface="+mn-lt"/>
                  </a:rPr>
                  <a:t>Post-industrial revolution</a:t>
                </a:r>
              </a:p>
              <a:p>
                <a:pPr algn="ctr" eaLnBrk="1" hangingPunct="1">
                  <a:spcBef>
                    <a:spcPct val="0"/>
                  </a:spcBef>
                  <a:spcAft>
                    <a:spcPct val="0"/>
                  </a:spcAft>
                  <a:buClrTx/>
                  <a:buSzTx/>
                  <a:buFontTx/>
                  <a:buNone/>
                </a:pPr>
                <a:r>
                  <a:rPr lang="en-US" sz="1800" dirty="0">
                    <a:latin typeface="+mn-lt"/>
                  </a:rPr>
                  <a:t>ETFE </a:t>
                </a:r>
                <a:r>
                  <a:rPr lang="en-US" sz="1800" i="1" dirty="0">
                    <a:latin typeface="+mn-lt"/>
                  </a:rPr>
                  <a:t>(and thousands more)</a:t>
                </a:r>
              </a:p>
            </p:txBody>
          </p:sp>
          <p:sp>
            <p:nvSpPr>
              <p:cNvPr id="7" name="Text Box 7">
                <a:extLst>
                  <a:ext uri="{FF2B5EF4-FFF2-40B4-BE49-F238E27FC236}">
                    <a16:creationId xmlns:a16="http://schemas.microsoft.com/office/drawing/2014/main" id="{EA70F8CB-1A71-41C7-AFAC-4FB271AE5869}"/>
                  </a:ext>
                </a:extLst>
              </p:cNvPr>
              <p:cNvSpPr txBox="1">
                <a:spLocks noChangeArrowheads="1"/>
              </p:cNvSpPr>
              <p:nvPr/>
            </p:nvSpPr>
            <p:spPr bwMode="auto">
              <a:xfrm>
                <a:off x="4777" y="1917"/>
                <a:ext cx="879"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eaLnBrk="1" hangingPunct="1">
                  <a:spcBef>
                    <a:spcPct val="0"/>
                  </a:spcBef>
                  <a:spcAft>
                    <a:spcPct val="0"/>
                  </a:spcAft>
                  <a:buClrTx/>
                  <a:buSzTx/>
                  <a:buFontTx/>
                  <a:buNone/>
                </a:pPr>
                <a:r>
                  <a:rPr lang="en-US" sz="1400" b="0" dirty="0">
                    <a:latin typeface="+mn-lt"/>
                  </a:rPr>
                  <a:t>Space Center, Leicester, UK.</a:t>
                </a:r>
              </a:p>
              <a:p>
                <a:pPr eaLnBrk="1" hangingPunct="1">
                  <a:spcBef>
                    <a:spcPct val="0"/>
                  </a:spcBef>
                  <a:spcAft>
                    <a:spcPct val="0"/>
                  </a:spcAft>
                  <a:buClrTx/>
                  <a:buSzTx/>
                  <a:buFontTx/>
                  <a:buNone/>
                </a:pPr>
                <a:r>
                  <a:rPr lang="en-US" sz="1400" b="0" dirty="0">
                    <a:latin typeface="+mn-lt"/>
                  </a:rPr>
                  <a:t>N. Grimshaw </a:t>
                </a:r>
              </a:p>
              <a:p>
                <a:pPr eaLnBrk="1" hangingPunct="1">
                  <a:spcBef>
                    <a:spcPct val="0"/>
                  </a:spcBef>
                  <a:spcAft>
                    <a:spcPct val="0"/>
                  </a:spcAft>
                  <a:buClrTx/>
                  <a:buSzTx/>
                  <a:buFontTx/>
                  <a:buNone/>
                </a:pPr>
                <a:r>
                  <a:rPr lang="en-US" sz="1400" b="0" dirty="0">
                    <a:latin typeface="+mn-lt"/>
                  </a:rPr>
                  <a:t>Architect</a:t>
                </a:r>
              </a:p>
            </p:txBody>
          </p:sp>
        </p:grpSp>
        <p:pic>
          <p:nvPicPr>
            <p:cNvPr id="13" name="Picture 12">
              <a:extLst>
                <a:ext uri="{FF2B5EF4-FFF2-40B4-BE49-F238E27FC236}">
                  <a16:creationId xmlns:a16="http://schemas.microsoft.com/office/drawing/2014/main" id="{4F588F41-F076-4901-8F90-75D1591CC211}"/>
                </a:ext>
              </a:extLst>
            </p:cNvPr>
            <p:cNvPicPr>
              <a:picLocks noChangeAspect="1"/>
            </p:cNvPicPr>
            <p:nvPr/>
          </p:nvPicPr>
          <p:blipFill rotWithShape="1">
            <a:blip r:embed="rId4"/>
            <a:srcRect l="3285" t="1400" r="17424" b="13503"/>
            <a:stretch/>
          </p:blipFill>
          <p:spPr>
            <a:xfrm>
              <a:off x="4953000" y="914400"/>
              <a:ext cx="6477000" cy="4632326"/>
            </a:xfrm>
            <a:prstGeom prst="rect">
              <a:avLst/>
            </a:prstGeom>
          </p:spPr>
        </p:pic>
        <p:sp>
          <p:nvSpPr>
            <p:cNvPr id="14" name="Text Box 8">
              <a:extLst>
                <a:ext uri="{FF2B5EF4-FFF2-40B4-BE49-F238E27FC236}">
                  <a16:creationId xmlns:a16="http://schemas.microsoft.com/office/drawing/2014/main" id="{EEF64563-A95C-43AD-A8AA-105EB6241C32}"/>
                </a:ext>
              </a:extLst>
            </p:cNvPr>
            <p:cNvSpPr txBox="1">
              <a:spLocks noChangeArrowheads="1"/>
            </p:cNvSpPr>
            <p:nvPr/>
          </p:nvSpPr>
          <p:spPr bwMode="auto">
            <a:xfrm>
              <a:off x="9296400" y="5710020"/>
              <a:ext cx="14429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eaLnBrk="1" hangingPunct="1">
                <a:spcBef>
                  <a:spcPct val="0"/>
                </a:spcBef>
                <a:spcAft>
                  <a:spcPct val="0"/>
                </a:spcAft>
                <a:buClrTx/>
                <a:buSzTx/>
                <a:buFontTx/>
                <a:buNone/>
              </a:pPr>
              <a:r>
                <a:rPr lang="en-US" sz="1800" b="0" dirty="0">
                  <a:latin typeface="+mn-lt"/>
                </a:rPr>
                <a:t>Eden Project, </a:t>
              </a:r>
            </a:p>
            <a:p>
              <a:pPr algn="ctr" eaLnBrk="1" hangingPunct="1">
                <a:spcBef>
                  <a:spcPct val="0"/>
                </a:spcBef>
                <a:spcAft>
                  <a:spcPct val="0"/>
                </a:spcAft>
                <a:buClrTx/>
                <a:buSzTx/>
                <a:buFontTx/>
                <a:buNone/>
              </a:pPr>
              <a:r>
                <a:rPr lang="en-US" sz="1800" b="0" dirty="0">
                  <a:latin typeface="+mn-lt"/>
                </a:rPr>
                <a:t>Cornwall, UK</a:t>
              </a:r>
            </a:p>
          </p:txBody>
        </p:sp>
      </p:grpSp>
    </p:spTree>
    <p:extLst>
      <p:ext uri="{BB962C8B-B14F-4D97-AF65-F5344CB8AC3E}">
        <p14:creationId xmlns:p14="http://schemas.microsoft.com/office/powerpoint/2010/main" val="208597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latin typeface="+mn-lt"/>
              </a:rPr>
              <a:pPr/>
              <a:t>5</a:t>
            </a:fld>
            <a:endParaRPr lang="en-US" dirty="0">
              <a:latin typeface="+mn-lt"/>
            </a:endParaRPr>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GB" dirty="0">
                <a:latin typeface="+mn-lt"/>
              </a:rPr>
              <a:t>Products, not just materials?</a:t>
            </a:r>
            <a:endParaRPr lang="en-US" dirty="0">
              <a:latin typeface="+mn-lt"/>
            </a:endParaRPr>
          </a:p>
        </p:txBody>
      </p:sp>
      <p:sp>
        <p:nvSpPr>
          <p:cNvPr id="4" name="Text Box 1029">
            <a:extLst>
              <a:ext uri="{FF2B5EF4-FFF2-40B4-BE49-F238E27FC236}">
                <a16:creationId xmlns:a16="http://schemas.microsoft.com/office/drawing/2014/main" id="{2CA41168-2175-4896-AE59-10CD940E6D6E}"/>
              </a:ext>
            </a:extLst>
          </p:cNvPr>
          <p:cNvSpPr txBox="1">
            <a:spLocks noChangeArrowheads="1"/>
          </p:cNvSpPr>
          <p:nvPr/>
        </p:nvSpPr>
        <p:spPr bwMode="auto">
          <a:xfrm>
            <a:off x="546100" y="794363"/>
            <a:ext cx="8667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eaLnBrk="1" hangingPunct="1">
              <a:spcBef>
                <a:spcPct val="50000"/>
              </a:spcBef>
              <a:spcAft>
                <a:spcPct val="0"/>
              </a:spcAft>
              <a:buClrTx/>
              <a:buSzTx/>
              <a:buFontTx/>
              <a:buNone/>
            </a:pPr>
            <a:r>
              <a:rPr lang="en-US" sz="2000" b="0" dirty="0">
                <a:latin typeface="+mn-lt"/>
              </a:rPr>
              <a:t>Today, architects and structural engineers specify products, not just materials</a:t>
            </a:r>
            <a:endParaRPr lang="en-US" sz="2800" b="0" dirty="0">
              <a:latin typeface="+mn-lt"/>
            </a:endParaRPr>
          </a:p>
        </p:txBody>
      </p:sp>
      <p:grpSp>
        <p:nvGrpSpPr>
          <p:cNvPr id="13" name="Group 12">
            <a:extLst>
              <a:ext uri="{FF2B5EF4-FFF2-40B4-BE49-F238E27FC236}">
                <a16:creationId xmlns:a16="http://schemas.microsoft.com/office/drawing/2014/main" id="{ABE621BC-B3C4-48D4-8751-E8B98E86D440}"/>
              </a:ext>
            </a:extLst>
          </p:cNvPr>
          <p:cNvGrpSpPr/>
          <p:nvPr/>
        </p:nvGrpSpPr>
        <p:grpSpPr>
          <a:xfrm>
            <a:off x="365820" y="1182524"/>
            <a:ext cx="5196780" cy="5206608"/>
            <a:chOff x="365820" y="1182524"/>
            <a:chExt cx="5196780" cy="5206608"/>
          </a:xfrm>
        </p:grpSpPr>
        <p:sp>
          <p:nvSpPr>
            <p:cNvPr id="8" name="Text Box 1034">
              <a:extLst>
                <a:ext uri="{FF2B5EF4-FFF2-40B4-BE49-F238E27FC236}">
                  <a16:creationId xmlns:a16="http://schemas.microsoft.com/office/drawing/2014/main" id="{87EF591A-B42D-407F-A1CE-FC5992F09C03}"/>
                </a:ext>
              </a:extLst>
            </p:cNvPr>
            <p:cNvSpPr txBox="1">
              <a:spLocks noChangeArrowheads="1"/>
            </p:cNvSpPr>
            <p:nvPr/>
          </p:nvSpPr>
          <p:spPr bwMode="auto">
            <a:xfrm>
              <a:off x="1219200" y="6019800"/>
              <a:ext cx="2882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eaLnBrk="1" hangingPunct="1">
                <a:spcBef>
                  <a:spcPct val="50000"/>
                </a:spcBef>
                <a:spcAft>
                  <a:spcPct val="0"/>
                </a:spcAft>
                <a:buClrTx/>
                <a:buSzTx/>
                <a:buFontTx/>
                <a:buNone/>
              </a:pPr>
              <a:r>
                <a:rPr lang="en-US" sz="1800" dirty="0">
                  <a:latin typeface="+mn-lt"/>
                </a:rPr>
                <a:t>Low-e laminated glass</a:t>
              </a:r>
            </a:p>
          </p:txBody>
        </p:sp>
        <p:pic>
          <p:nvPicPr>
            <p:cNvPr id="10" name="Picture 9">
              <a:extLst>
                <a:ext uri="{FF2B5EF4-FFF2-40B4-BE49-F238E27FC236}">
                  <a16:creationId xmlns:a16="http://schemas.microsoft.com/office/drawing/2014/main" id="{2E2D8A0A-6880-4603-AE23-E49F9BBBE5EB}"/>
                </a:ext>
              </a:extLst>
            </p:cNvPr>
            <p:cNvPicPr>
              <a:picLocks noChangeAspect="1"/>
            </p:cNvPicPr>
            <p:nvPr/>
          </p:nvPicPr>
          <p:blipFill rotWithShape="1">
            <a:blip r:embed="rId3"/>
            <a:srcRect l="26668"/>
            <a:stretch/>
          </p:blipFill>
          <p:spPr>
            <a:xfrm>
              <a:off x="365820" y="1182524"/>
              <a:ext cx="5196780" cy="4723470"/>
            </a:xfrm>
            <a:prstGeom prst="rect">
              <a:avLst/>
            </a:prstGeom>
          </p:spPr>
        </p:pic>
      </p:grpSp>
      <p:grpSp>
        <p:nvGrpSpPr>
          <p:cNvPr id="14" name="Group 13">
            <a:extLst>
              <a:ext uri="{FF2B5EF4-FFF2-40B4-BE49-F238E27FC236}">
                <a16:creationId xmlns:a16="http://schemas.microsoft.com/office/drawing/2014/main" id="{52627C65-5576-44C6-8011-B7464BC53956}"/>
              </a:ext>
            </a:extLst>
          </p:cNvPr>
          <p:cNvGrpSpPr/>
          <p:nvPr/>
        </p:nvGrpSpPr>
        <p:grpSpPr>
          <a:xfrm>
            <a:off x="5818338" y="1177916"/>
            <a:ext cx="6373662" cy="5215877"/>
            <a:chOff x="5818338" y="1177916"/>
            <a:chExt cx="6373662" cy="5215877"/>
          </a:xfrm>
        </p:grpSpPr>
        <p:sp>
          <p:nvSpPr>
            <p:cNvPr id="6" name="Text Box 1032">
              <a:extLst>
                <a:ext uri="{FF2B5EF4-FFF2-40B4-BE49-F238E27FC236}">
                  <a16:creationId xmlns:a16="http://schemas.microsoft.com/office/drawing/2014/main" id="{E5078ED9-FE2F-4991-B841-3F9CA25BD126}"/>
                </a:ext>
              </a:extLst>
            </p:cNvPr>
            <p:cNvSpPr txBox="1">
              <a:spLocks noChangeArrowheads="1"/>
            </p:cNvSpPr>
            <p:nvPr/>
          </p:nvSpPr>
          <p:spPr bwMode="auto">
            <a:xfrm>
              <a:off x="5943600" y="6024461"/>
              <a:ext cx="624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eaLnBrk="1" hangingPunct="1">
                <a:spcBef>
                  <a:spcPct val="0"/>
                </a:spcBef>
                <a:spcAft>
                  <a:spcPct val="0"/>
                </a:spcAft>
                <a:buClrTx/>
                <a:buSzTx/>
                <a:buFontTx/>
                <a:buNone/>
              </a:pPr>
              <a:r>
                <a:rPr lang="en-US" sz="1800" dirty="0">
                  <a:latin typeface="+mn-lt"/>
                </a:rPr>
                <a:t>Aluminum composite panels used as building ‘skins’</a:t>
              </a:r>
            </a:p>
          </p:txBody>
        </p:sp>
        <p:pic>
          <p:nvPicPr>
            <p:cNvPr id="12" name="Picture 11">
              <a:extLst>
                <a:ext uri="{FF2B5EF4-FFF2-40B4-BE49-F238E27FC236}">
                  <a16:creationId xmlns:a16="http://schemas.microsoft.com/office/drawing/2014/main" id="{72717D04-A034-4CC5-8544-E1CAB4B5808A}"/>
                </a:ext>
              </a:extLst>
            </p:cNvPr>
            <p:cNvPicPr>
              <a:picLocks noChangeAspect="1"/>
            </p:cNvPicPr>
            <p:nvPr/>
          </p:nvPicPr>
          <p:blipFill rotWithShape="1">
            <a:blip r:embed="rId4"/>
            <a:srcRect l="7884" r="6655"/>
            <a:stretch/>
          </p:blipFill>
          <p:spPr>
            <a:xfrm>
              <a:off x="5818338" y="1177916"/>
              <a:ext cx="6056163" cy="4723470"/>
            </a:xfrm>
            <a:prstGeom prst="rect">
              <a:avLst/>
            </a:prstGeom>
          </p:spPr>
        </p:pic>
      </p:grpSp>
    </p:spTree>
    <p:extLst>
      <p:ext uri="{BB962C8B-B14F-4D97-AF65-F5344CB8AC3E}">
        <p14:creationId xmlns:p14="http://schemas.microsoft.com/office/powerpoint/2010/main" val="63248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pPr/>
              <a:t>6</a:t>
            </a:fld>
            <a:endParaRPr lang="en-US" dirty="0"/>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GB" dirty="0">
                <a:latin typeface="+mj-lt"/>
              </a:rPr>
              <a:t>Unfamiliar materials used in new products</a:t>
            </a:r>
            <a:endParaRPr lang="en-US" dirty="0"/>
          </a:p>
        </p:txBody>
      </p:sp>
      <p:pic>
        <p:nvPicPr>
          <p:cNvPr id="4" name="Picture 2" descr="ICA-Boston">
            <a:extLst>
              <a:ext uri="{FF2B5EF4-FFF2-40B4-BE49-F238E27FC236}">
                <a16:creationId xmlns:a16="http://schemas.microsoft.com/office/drawing/2014/main" id="{82884945-9EAC-40F7-B942-8A4E4FA009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0"/>
            <a:ext cx="10896600" cy="5028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a:extLst>
              <a:ext uri="{FF2B5EF4-FFF2-40B4-BE49-F238E27FC236}">
                <a16:creationId xmlns:a16="http://schemas.microsoft.com/office/drawing/2014/main" id="{76B4FCA6-E152-48F4-AB74-B26F291A82C3}"/>
              </a:ext>
            </a:extLst>
          </p:cNvPr>
          <p:cNvSpPr txBox="1">
            <a:spLocks noChangeArrowheads="1"/>
          </p:cNvSpPr>
          <p:nvPr/>
        </p:nvSpPr>
        <p:spPr bwMode="auto">
          <a:xfrm>
            <a:off x="4724400" y="5883409"/>
            <a:ext cx="693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eaLnBrk="1" hangingPunct="1">
              <a:spcBef>
                <a:spcPct val="50000"/>
              </a:spcBef>
              <a:spcAft>
                <a:spcPct val="0"/>
              </a:spcAft>
              <a:buClrTx/>
              <a:buSzTx/>
              <a:buFontTx/>
              <a:buNone/>
            </a:pPr>
            <a:r>
              <a:rPr lang="en-US" sz="1800" b="0" dirty="0">
                <a:latin typeface="+mn-lt"/>
              </a:rPr>
              <a:t>Institute of Contemporary Art, Boston, MA. Diller + Scofidio, Architect.</a:t>
            </a:r>
          </a:p>
        </p:txBody>
      </p:sp>
      <p:sp>
        <p:nvSpPr>
          <p:cNvPr id="6" name="Text Box 9">
            <a:extLst>
              <a:ext uri="{FF2B5EF4-FFF2-40B4-BE49-F238E27FC236}">
                <a16:creationId xmlns:a16="http://schemas.microsoft.com/office/drawing/2014/main" id="{9078B7D9-6A2D-4322-9324-6006DF982881}"/>
              </a:ext>
            </a:extLst>
          </p:cNvPr>
          <p:cNvSpPr txBox="1">
            <a:spLocks noChangeArrowheads="1"/>
          </p:cNvSpPr>
          <p:nvPr/>
        </p:nvSpPr>
        <p:spPr bwMode="auto">
          <a:xfrm>
            <a:off x="1160704" y="5883409"/>
            <a:ext cx="21285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a:buClr>
                <a:srgbClr val="009B9B"/>
              </a:buClr>
              <a:buSzPct val="80000"/>
              <a:buFont typeface="Wingdings" panose="05000000000000000000" pitchFamily="2" charset="2"/>
              <a:buNone/>
            </a:pPr>
            <a:r>
              <a:rPr lang="en-GB" sz="1800" dirty="0">
                <a:latin typeface="+mn-lt"/>
              </a:rPr>
              <a:t>Angle selective glass</a:t>
            </a:r>
          </a:p>
        </p:txBody>
      </p:sp>
    </p:spTree>
    <p:extLst>
      <p:ext uri="{BB962C8B-B14F-4D97-AF65-F5344CB8AC3E}">
        <p14:creationId xmlns:p14="http://schemas.microsoft.com/office/powerpoint/2010/main" val="411394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pPr/>
              <a:t>7</a:t>
            </a:fld>
            <a:endParaRPr lang="en-US" dirty="0"/>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GB" dirty="0">
                <a:latin typeface="+mj-lt"/>
              </a:rPr>
              <a:t>Unfamiliar materials used in new products</a:t>
            </a:r>
            <a:endParaRPr lang="en-US" dirty="0"/>
          </a:p>
        </p:txBody>
      </p:sp>
      <p:sp>
        <p:nvSpPr>
          <p:cNvPr id="4" name="Text Box 5">
            <a:extLst>
              <a:ext uri="{FF2B5EF4-FFF2-40B4-BE49-F238E27FC236}">
                <a16:creationId xmlns:a16="http://schemas.microsoft.com/office/drawing/2014/main" id="{6BF8FD3A-2B4C-4686-A2CE-2DB818701ECC}"/>
              </a:ext>
            </a:extLst>
          </p:cNvPr>
          <p:cNvSpPr txBox="1">
            <a:spLocks noChangeArrowheads="1"/>
          </p:cNvSpPr>
          <p:nvPr/>
        </p:nvSpPr>
        <p:spPr bwMode="auto">
          <a:xfrm>
            <a:off x="688588" y="674804"/>
            <a:ext cx="76771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eaLnBrk="1" hangingPunct="1">
              <a:spcBef>
                <a:spcPct val="50000"/>
              </a:spcBef>
              <a:spcAft>
                <a:spcPct val="0"/>
              </a:spcAft>
              <a:buClrTx/>
              <a:buSzTx/>
              <a:buFontTx/>
              <a:buNone/>
            </a:pPr>
            <a:r>
              <a:rPr lang="en-US" sz="2000" b="0" dirty="0">
                <a:latin typeface="+mn-lt"/>
              </a:rPr>
              <a:t>Many materials used in these products may be unfamiliar to designers. </a:t>
            </a:r>
          </a:p>
        </p:txBody>
      </p:sp>
      <p:grpSp>
        <p:nvGrpSpPr>
          <p:cNvPr id="11" name="Group 10">
            <a:extLst>
              <a:ext uri="{FF2B5EF4-FFF2-40B4-BE49-F238E27FC236}">
                <a16:creationId xmlns:a16="http://schemas.microsoft.com/office/drawing/2014/main" id="{9A885CAF-5184-4968-9987-585A3CFAAA9F}"/>
              </a:ext>
            </a:extLst>
          </p:cNvPr>
          <p:cNvGrpSpPr/>
          <p:nvPr/>
        </p:nvGrpSpPr>
        <p:grpSpPr>
          <a:xfrm>
            <a:off x="688588" y="1202862"/>
            <a:ext cx="4759712" cy="5158505"/>
            <a:chOff x="688588" y="1202862"/>
            <a:chExt cx="4759712" cy="5158505"/>
          </a:xfrm>
        </p:grpSpPr>
        <p:pic>
          <p:nvPicPr>
            <p:cNvPr id="7" name="Picture 9" descr="Holl-Simmons-Wall">
              <a:extLst>
                <a:ext uri="{FF2B5EF4-FFF2-40B4-BE49-F238E27FC236}">
                  <a16:creationId xmlns:a16="http://schemas.microsoft.com/office/drawing/2014/main" id="{4F7F2D5F-A06D-4B88-858A-274673FE92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5" b="6753"/>
            <a:stretch/>
          </p:blipFill>
          <p:spPr bwMode="auto">
            <a:xfrm>
              <a:off x="723900" y="1202862"/>
              <a:ext cx="4724400" cy="4494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
              <a:extLst>
                <a:ext uri="{FF2B5EF4-FFF2-40B4-BE49-F238E27FC236}">
                  <a16:creationId xmlns:a16="http://schemas.microsoft.com/office/drawing/2014/main" id="{779B45BC-E4ED-4B2D-AA11-BF3852525D24}"/>
                </a:ext>
              </a:extLst>
            </p:cNvPr>
            <p:cNvSpPr txBox="1">
              <a:spLocks noChangeArrowheads="1"/>
            </p:cNvSpPr>
            <p:nvPr/>
          </p:nvSpPr>
          <p:spPr bwMode="auto">
            <a:xfrm>
              <a:off x="688588" y="5992035"/>
              <a:ext cx="2898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a:buClr>
                  <a:srgbClr val="009B9B"/>
                </a:buClr>
                <a:buSzPct val="80000"/>
                <a:buFont typeface="Wingdings" panose="05000000000000000000" pitchFamily="2" charset="2"/>
                <a:buNone/>
              </a:pPr>
              <a:r>
                <a:rPr lang="en-GB" sz="1800" dirty="0">
                  <a:latin typeface="+mn-lt"/>
                </a:rPr>
                <a:t>Aluminum skin, covering…..                                                                                      </a:t>
              </a:r>
            </a:p>
          </p:txBody>
        </p:sp>
      </p:grpSp>
      <p:grpSp>
        <p:nvGrpSpPr>
          <p:cNvPr id="12" name="Group 11">
            <a:extLst>
              <a:ext uri="{FF2B5EF4-FFF2-40B4-BE49-F238E27FC236}">
                <a16:creationId xmlns:a16="http://schemas.microsoft.com/office/drawing/2014/main" id="{9DD1E792-782F-4EE1-A18C-EC2B35D4CF83}"/>
              </a:ext>
            </a:extLst>
          </p:cNvPr>
          <p:cNvGrpSpPr/>
          <p:nvPr/>
        </p:nvGrpSpPr>
        <p:grpSpPr>
          <a:xfrm>
            <a:off x="5867400" y="1211920"/>
            <a:ext cx="6248400" cy="5149447"/>
            <a:chOff x="5867400" y="1211920"/>
            <a:chExt cx="6248400" cy="5149447"/>
          </a:xfrm>
        </p:grpSpPr>
        <p:pic>
          <p:nvPicPr>
            <p:cNvPr id="5" name="Picture 7" descr="Polymer-SimmonsHall-red">
              <a:extLst>
                <a:ext uri="{FF2B5EF4-FFF2-40B4-BE49-F238E27FC236}">
                  <a16:creationId xmlns:a16="http://schemas.microsoft.com/office/drawing/2014/main" id="{067B54DB-D77C-4CC2-B530-879137E3C0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3" b="7481"/>
            <a:stretch/>
          </p:blipFill>
          <p:spPr bwMode="auto">
            <a:xfrm>
              <a:off x="5867400" y="1211920"/>
              <a:ext cx="5486400" cy="448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8">
              <a:extLst>
                <a:ext uri="{FF2B5EF4-FFF2-40B4-BE49-F238E27FC236}">
                  <a16:creationId xmlns:a16="http://schemas.microsoft.com/office/drawing/2014/main" id="{5F371747-6A6B-4B6F-9AEA-3D0BE8F35A15}"/>
                </a:ext>
              </a:extLst>
            </p:cNvPr>
            <p:cNvSpPr txBox="1">
              <a:spLocks noChangeArrowheads="1"/>
            </p:cNvSpPr>
            <p:nvPr/>
          </p:nvSpPr>
          <p:spPr bwMode="auto">
            <a:xfrm>
              <a:off x="6270625" y="5684258"/>
              <a:ext cx="51974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eaLnBrk="1" hangingPunct="1">
                <a:spcBef>
                  <a:spcPct val="50000"/>
                </a:spcBef>
                <a:spcAft>
                  <a:spcPct val="0"/>
                </a:spcAft>
                <a:buClrTx/>
                <a:buSzTx/>
                <a:buFontTx/>
                <a:buNone/>
              </a:pPr>
              <a:r>
                <a:rPr lang="en-US" sz="1400" b="0" dirty="0">
                  <a:latin typeface="+mn-lt"/>
                </a:rPr>
                <a:t>Simmons Hall Student Dormitory, MIT, USA. Steven Holl, Architect.</a:t>
              </a:r>
            </a:p>
          </p:txBody>
        </p:sp>
        <p:sp>
          <p:nvSpPr>
            <p:cNvPr id="10" name="TextBox 9">
              <a:extLst>
                <a:ext uri="{FF2B5EF4-FFF2-40B4-BE49-F238E27FC236}">
                  <a16:creationId xmlns:a16="http://schemas.microsoft.com/office/drawing/2014/main" id="{D764FAC5-C65A-4AF5-94AC-1F8DB3EA221D}"/>
                </a:ext>
              </a:extLst>
            </p:cNvPr>
            <p:cNvSpPr txBox="1"/>
            <p:nvPr/>
          </p:nvSpPr>
          <p:spPr>
            <a:xfrm>
              <a:off x="7924800" y="5992035"/>
              <a:ext cx="4191000" cy="369332"/>
            </a:xfrm>
            <a:prstGeom prst="rect">
              <a:avLst/>
            </a:prstGeom>
            <a:noFill/>
          </p:spPr>
          <p:txBody>
            <a:bodyPr wrap="square">
              <a:spAutoFit/>
            </a:bodyPr>
            <a:lstStyle/>
            <a:p>
              <a:r>
                <a:rPr lang="en-US" sz="1800" b="1" dirty="0">
                  <a:latin typeface="+mn-lt"/>
                </a:rPr>
                <a:t>Waterproof, adhesive-backed EPDM</a:t>
              </a:r>
              <a:endParaRPr lang="en-GB" b="1" dirty="0"/>
            </a:p>
          </p:txBody>
        </p:sp>
      </p:grpSp>
    </p:spTree>
    <p:extLst>
      <p:ext uri="{BB962C8B-B14F-4D97-AF65-F5344CB8AC3E}">
        <p14:creationId xmlns:p14="http://schemas.microsoft.com/office/powerpoint/2010/main" val="137596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pPr/>
              <a:t>8</a:t>
            </a:fld>
            <a:endParaRPr lang="en-US" dirty="0"/>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GB" dirty="0">
                <a:latin typeface="+mj-lt"/>
              </a:rPr>
              <a:t>Unfamiliar materials used in new products</a:t>
            </a:r>
            <a:endParaRPr lang="en-US" dirty="0"/>
          </a:p>
        </p:txBody>
      </p:sp>
      <p:pic>
        <p:nvPicPr>
          <p:cNvPr id="4" name="Picture 2" descr="THerzog-Aerogel Wall-Photo04-081701">
            <a:extLst>
              <a:ext uri="{FF2B5EF4-FFF2-40B4-BE49-F238E27FC236}">
                <a16:creationId xmlns:a16="http://schemas.microsoft.com/office/drawing/2014/main" id="{34483F2A-E511-4FAF-B84C-1D515A179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0136" y="1492565"/>
            <a:ext cx="3025775" cy="418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THerzog-Aerogel Wall-Detail01-081701">
            <a:extLst>
              <a:ext uri="{FF2B5EF4-FFF2-40B4-BE49-F238E27FC236}">
                <a16:creationId xmlns:a16="http://schemas.microsoft.com/office/drawing/2014/main" id="{4A613D2D-924F-481F-8965-7A623A0988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536" y="1457639"/>
            <a:ext cx="2708275"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THerzog-Aerogel Wall-Photo01-081701">
            <a:extLst>
              <a:ext uri="{FF2B5EF4-FFF2-40B4-BE49-F238E27FC236}">
                <a16:creationId xmlns:a16="http://schemas.microsoft.com/office/drawing/2014/main" id="{468B660A-C882-40B8-A62E-67766F666D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3748" y="3545203"/>
            <a:ext cx="284797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THerzog-Aerogel Wall-Photo03-081701">
            <a:extLst>
              <a:ext uri="{FF2B5EF4-FFF2-40B4-BE49-F238E27FC236}">
                <a16:creationId xmlns:a16="http://schemas.microsoft.com/office/drawing/2014/main" id="{C47558C5-AB61-43AE-82D3-57AC9E681E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0136" y="1479865"/>
            <a:ext cx="3063875" cy="418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
            <a:extLst>
              <a:ext uri="{FF2B5EF4-FFF2-40B4-BE49-F238E27FC236}">
                <a16:creationId xmlns:a16="http://schemas.microsoft.com/office/drawing/2014/main" id="{83D105E6-7062-4458-89C2-51615924905C}"/>
              </a:ext>
            </a:extLst>
          </p:cNvPr>
          <p:cNvSpPr txBox="1">
            <a:spLocks noChangeArrowheads="1"/>
          </p:cNvSpPr>
          <p:nvPr/>
        </p:nvSpPr>
        <p:spPr bwMode="auto">
          <a:xfrm>
            <a:off x="3810000" y="1066800"/>
            <a:ext cx="65359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eaLnBrk="1" hangingPunct="1">
              <a:spcBef>
                <a:spcPct val="50000"/>
              </a:spcBef>
              <a:spcAft>
                <a:spcPct val="0"/>
              </a:spcAft>
              <a:buClrTx/>
              <a:buSzTx/>
              <a:buFontTx/>
              <a:buNone/>
            </a:pPr>
            <a:r>
              <a:rPr lang="en-US" sz="1800" b="0" dirty="0">
                <a:latin typeface="+mn-lt"/>
              </a:rPr>
              <a:t>Apartment Building, Munich, Germany. Thomas Herzog, Architect.</a:t>
            </a:r>
          </a:p>
        </p:txBody>
      </p:sp>
      <p:grpSp>
        <p:nvGrpSpPr>
          <p:cNvPr id="9" name="Group 11">
            <a:extLst>
              <a:ext uri="{FF2B5EF4-FFF2-40B4-BE49-F238E27FC236}">
                <a16:creationId xmlns:a16="http://schemas.microsoft.com/office/drawing/2014/main" id="{BB4A78A8-2A5A-4687-BC48-BD3B27C16640}"/>
              </a:ext>
            </a:extLst>
          </p:cNvPr>
          <p:cNvGrpSpPr>
            <a:grpSpLocks/>
          </p:cNvGrpSpPr>
          <p:nvPr/>
        </p:nvGrpSpPr>
        <p:grpSpPr bwMode="auto">
          <a:xfrm>
            <a:off x="1468611" y="1492564"/>
            <a:ext cx="3394075" cy="4211638"/>
            <a:chOff x="317" y="822"/>
            <a:chExt cx="1973" cy="2653"/>
          </a:xfrm>
        </p:grpSpPr>
        <p:pic>
          <p:nvPicPr>
            <p:cNvPr id="10" name="Picture 12" descr="THerzog-Aerogel Wall-Detail03-081701">
              <a:extLst>
                <a:ext uri="{FF2B5EF4-FFF2-40B4-BE49-F238E27FC236}">
                  <a16:creationId xmlns:a16="http://schemas.microsoft.com/office/drawing/2014/main" id="{F1B81203-1542-4429-89C3-D079439CA9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 y="822"/>
              <a:ext cx="1679" cy="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3">
              <a:extLst>
                <a:ext uri="{FF2B5EF4-FFF2-40B4-BE49-F238E27FC236}">
                  <a16:creationId xmlns:a16="http://schemas.microsoft.com/office/drawing/2014/main" id="{DCF03FC8-7C82-4AD8-8B82-E56073E6F650}"/>
                </a:ext>
              </a:extLst>
            </p:cNvPr>
            <p:cNvSpPr>
              <a:spLocks noChangeArrowheads="1"/>
            </p:cNvSpPr>
            <p:nvPr/>
          </p:nvSpPr>
          <p:spPr bwMode="auto">
            <a:xfrm>
              <a:off x="317" y="822"/>
              <a:ext cx="1678" cy="2631"/>
            </a:xfrm>
            <a:prstGeom prst="rect">
              <a:avLst/>
            </a:prstGeom>
            <a:noFill/>
            <a:ln w="3810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a:buClr>
                  <a:srgbClr val="009B9B"/>
                </a:buClr>
                <a:buSzPct val="80000"/>
                <a:buFont typeface="Wingdings" panose="05000000000000000000" pitchFamily="2" charset="2"/>
                <a:buNone/>
              </a:pPr>
              <a:endParaRPr lang="en-GB" sz="1600" dirty="0">
                <a:latin typeface="+mn-lt"/>
              </a:endParaRPr>
            </a:p>
          </p:txBody>
        </p:sp>
        <p:sp>
          <p:nvSpPr>
            <p:cNvPr id="12" name="Rectangle 14">
              <a:extLst>
                <a:ext uri="{FF2B5EF4-FFF2-40B4-BE49-F238E27FC236}">
                  <a16:creationId xmlns:a16="http://schemas.microsoft.com/office/drawing/2014/main" id="{0C82E824-C39C-420A-A0C7-514D8EED0FAF}"/>
                </a:ext>
              </a:extLst>
            </p:cNvPr>
            <p:cNvSpPr>
              <a:spLocks noChangeArrowheads="1"/>
            </p:cNvSpPr>
            <p:nvPr/>
          </p:nvSpPr>
          <p:spPr bwMode="auto">
            <a:xfrm>
              <a:off x="2222" y="1774"/>
              <a:ext cx="68" cy="91"/>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a:buClr>
                  <a:srgbClr val="009B9B"/>
                </a:buClr>
                <a:buSzPct val="80000"/>
                <a:buFont typeface="Wingdings" panose="05000000000000000000" pitchFamily="2" charset="2"/>
                <a:buNone/>
              </a:pPr>
              <a:endParaRPr lang="en-GB" sz="1600" dirty="0">
                <a:latin typeface="+mn-lt"/>
              </a:endParaRPr>
            </a:p>
          </p:txBody>
        </p:sp>
        <p:sp>
          <p:nvSpPr>
            <p:cNvPr id="13" name="Line 15">
              <a:extLst>
                <a:ext uri="{FF2B5EF4-FFF2-40B4-BE49-F238E27FC236}">
                  <a16:creationId xmlns:a16="http://schemas.microsoft.com/office/drawing/2014/main" id="{F06CC741-3C77-41F9-8388-6780B7E12372}"/>
                </a:ext>
              </a:extLst>
            </p:cNvPr>
            <p:cNvSpPr>
              <a:spLocks noChangeShapeType="1"/>
            </p:cNvSpPr>
            <p:nvPr/>
          </p:nvSpPr>
          <p:spPr bwMode="auto">
            <a:xfrm flipH="1">
              <a:off x="1995" y="1865"/>
              <a:ext cx="295" cy="161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GB" sz="2000" dirty="0"/>
            </a:p>
          </p:txBody>
        </p:sp>
        <p:sp>
          <p:nvSpPr>
            <p:cNvPr id="14" name="Line 16">
              <a:extLst>
                <a:ext uri="{FF2B5EF4-FFF2-40B4-BE49-F238E27FC236}">
                  <a16:creationId xmlns:a16="http://schemas.microsoft.com/office/drawing/2014/main" id="{F9062BC8-87D6-4491-A48E-BA87BD3BCD93}"/>
                </a:ext>
              </a:extLst>
            </p:cNvPr>
            <p:cNvSpPr>
              <a:spLocks noChangeShapeType="1"/>
            </p:cNvSpPr>
            <p:nvPr/>
          </p:nvSpPr>
          <p:spPr bwMode="auto">
            <a:xfrm flipH="1" flipV="1">
              <a:off x="1995" y="822"/>
              <a:ext cx="295" cy="95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GB" sz="2000" dirty="0"/>
            </a:p>
          </p:txBody>
        </p:sp>
      </p:grpSp>
      <p:sp>
        <p:nvSpPr>
          <p:cNvPr id="15" name="Text Box 18">
            <a:extLst>
              <a:ext uri="{FF2B5EF4-FFF2-40B4-BE49-F238E27FC236}">
                <a16:creationId xmlns:a16="http://schemas.microsoft.com/office/drawing/2014/main" id="{92E1EAB0-03C2-4FB4-A021-39EEE393DD7B}"/>
              </a:ext>
            </a:extLst>
          </p:cNvPr>
          <p:cNvSpPr txBox="1">
            <a:spLocks noChangeArrowheads="1"/>
          </p:cNvSpPr>
          <p:nvPr/>
        </p:nvSpPr>
        <p:spPr bwMode="auto">
          <a:xfrm>
            <a:off x="925221" y="5848665"/>
            <a:ext cx="103415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a:buClr>
                <a:srgbClr val="009B9B"/>
              </a:buClr>
              <a:buSzPct val="80000"/>
              <a:buFont typeface="Wingdings" panose="05000000000000000000" pitchFamily="2" charset="2"/>
              <a:buNone/>
            </a:pPr>
            <a:r>
              <a:rPr lang="en-GB" sz="1800" dirty="0">
                <a:latin typeface="+mn-lt"/>
              </a:rPr>
              <a:t>Silica aerogels allowing…..                                                      </a:t>
            </a:r>
            <a:r>
              <a:rPr lang="en-US" sz="1800" dirty="0">
                <a:latin typeface="+mn-lt"/>
              </a:rPr>
              <a:t>translucent walls with high thermal resistance</a:t>
            </a:r>
            <a:endParaRPr lang="en-GB" sz="1800" dirty="0">
              <a:latin typeface="+mn-lt"/>
            </a:endParaRPr>
          </a:p>
        </p:txBody>
      </p:sp>
    </p:spTree>
    <p:extLst>
      <p:ext uri="{BB962C8B-B14F-4D97-AF65-F5344CB8AC3E}">
        <p14:creationId xmlns:p14="http://schemas.microsoft.com/office/powerpoint/2010/main" val="106136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pPr/>
              <a:t>9</a:t>
            </a:fld>
            <a:endParaRPr lang="en-US" dirty="0"/>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a:xfrm>
            <a:off x="381000" y="138001"/>
            <a:ext cx="10972799" cy="845837"/>
          </a:xfrm>
        </p:spPr>
        <p:txBody>
          <a:bodyPr/>
          <a:lstStyle/>
          <a:p>
            <a:r>
              <a:rPr lang="en-GB" dirty="0">
                <a:latin typeface="+mn-lt"/>
              </a:rPr>
              <a:t>Unfamiliar materials used in new products</a:t>
            </a:r>
            <a:br>
              <a:rPr lang="en-GB" dirty="0">
                <a:latin typeface="+mn-lt"/>
              </a:rPr>
            </a:br>
            <a:endParaRPr lang="en-US" dirty="0">
              <a:latin typeface="+mn-lt"/>
            </a:endParaRPr>
          </a:p>
        </p:txBody>
      </p:sp>
      <p:pic>
        <p:nvPicPr>
          <p:cNvPr id="5" name="Picture 8" descr="Images 023">
            <a:extLst>
              <a:ext uri="{FF2B5EF4-FFF2-40B4-BE49-F238E27FC236}">
                <a16:creationId xmlns:a16="http://schemas.microsoft.com/office/drawing/2014/main" id="{8B21BEA6-A022-46B2-9ECB-DCDDAED2F8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4946" y="1222995"/>
            <a:ext cx="3555909" cy="437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4B6BFE38-C5ED-4747-8BEB-A4E52F250B1B}"/>
              </a:ext>
            </a:extLst>
          </p:cNvPr>
          <p:cNvGrpSpPr/>
          <p:nvPr/>
        </p:nvGrpSpPr>
        <p:grpSpPr>
          <a:xfrm>
            <a:off x="116079" y="791308"/>
            <a:ext cx="6738001" cy="5279593"/>
            <a:chOff x="116079" y="791308"/>
            <a:chExt cx="6738001" cy="5279593"/>
          </a:xfrm>
        </p:grpSpPr>
        <p:pic>
          <p:nvPicPr>
            <p:cNvPr id="4" name="Picture 7" descr="0802-Virginia-Los Angeles 097">
              <a:extLst>
                <a:ext uri="{FF2B5EF4-FFF2-40B4-BE49-F238E27FC236}">
                  <a16:creationId xmlns:a16="http://schemas.microsoft.com/office/drawing/2014/main" id="{F6A5CEE6-6AAF-4866-AF56-D80B887D73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100" y="1232327"/>
              <a:ext cx="6307980" cy="4366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9">
              <a:extLst>
                <a:ext uri="{FF2B5EF4-FFF2-40B4-BE49-F238E27FC236}">
                  <a16:creationId xmlns:a16="http://schemas.microsoft.com/office/drawing/2014/main" id="{D3BF05F5-49EC-4A73-AF8F-3DB0CDCED812}"/>
                </a:ext>
              </a:extLst>
            </p:cNvPr>
            <p:cNvSpPr txBox="1">
              <a:spLocks noChangeArrowheads="1"/>
            </p:cNvSpPr>
            <p:nvPr/>
          </p:nvSpPr>
          <p:spPr bwMode="auto">
            <a:xfrm>
              <a:off x="546100" y="791308"/>
              <a:ext cx="58037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eaLnBrk="1" hangingPunct="1">
                <a:spcBef>
                  <a:spcPct val="50000"/>
                </a:spcBef>
                <a:spcAft>
                  <a:spcPct val="0"/>
                </a:spcAft>
                <a:buClrTx/>
                <a:buSzTx/>
                <a:buFontTx/>
                <a:buNone/>
              </a:pPr>
              <a:r>
                <a:rPr lang="en-US" sz="1800" b="0" dirty="0">
                  <a:latin typeface="+mn-lt"/>
                </a:rPr>
                <a:t>Cathedral of Los Angeles, USA. Rafael Moneo Architect</a:t>
              </a:r>
            </a:p>
          </p:txBody>
        </p:sp>
        <p:sp>
          <p:nvSpPr>
            <p:cNvPr id="8" name="Text Box 13">
              <a:extLst>
                <a:ext uri="{FF2B5EF4-FFF2-40B4-BE49-F238E27FC236}">
                  <a16:creationId xmlns:a16="http://schemas.microsoft.com/office/drawing/2014/main" id="{7540D567-073B-4646-BF1D-9C5AD2BA0267}"/>
                </a:ext>
              </a:extLst>
            </p:cNvPr>
            <p:cNvSpPr txBox="1">
              <a:spLocks noChangeArrowheads="1"/>
            </p:cNvSpPr>
            <p:nvPr/>
          </p:nvSpPr>
          <p:spPr bwMode="auto">
            <a:xfrm>
              <a:off x="116079" y="5701569"/>
              <a:ext cx="609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a:spcBef>
                  <a:spcPct val="0"/>
                </a:spcBef>
                <a:spcAft>
                  <a:spcPct val="0"/>
                </a:spcAft>
                <a:buClr>
                  <a:srgbClr val="009B9B"/>
                </a:buClr>
                <a:buSzPct val="80000"/>
                <a:buFont typeface="Wingdings" panose="05000000000000000000" pitchFamily="2" charset="2"/>
                <a:buNone/>
              </a:pPr>
              <a:r>
                <a:rPr lang="en-GB" sz="1800" dirty="0">
                  <a:latin typeface="+mn-lt"/>
                </a:rPr>
                <a:t>High density concrete with stainless steel reinforcement</a:t>
              </a:r>
            </a:p>
          </p:txBody>
        </p:sp>
      </p:grpSp>
      <p:grpSp>
        <p:nvGrpSpPr>
          <p:cNvPr id="11" name="Group 10">
            <a:extLst>
              <a:ext uri="{FF2B5EF4-FFF2-40B4-BE49-F238E27FC236}">
                <a16:creationId xmlns:a16="http://schemas.microsoft.com/office/drawing/2014/main" id="{417E367F-A7FC-4313-866E-EA4192F9A633}"/>
              </a:ext>
            </a:extLst>
          </p:cNvPr>
          <p:cNvGrpSpPr/>
          <p:nvPr/>
        </p:nvGrpSpPr>
        <p:grpSpPr>
          <a:xfrm>
            <a:off x="6689879" y="791308"/>
            <a:ext cx="5386042" cy="5507229"/>
            <a:chOff x="6689879" y="791308"/>
            <a:chExt cx="5386042" cy="5507229"/>
          </a:xfrm>
        </p:grpSpPr>
        <p:sp>
          <p:nvSpPr>
            <p:cNvPr id="7" name="Text Box 10">
              <a:extLst>
                <a:ext uri="{FF2B5EF4-FFF2-40B4-BE49-F238E27FC236}">
                  <a16:creationId xmlns:a16="http://schemas.microsoft.com/office/drawing/2014/main" id="{5046EFEA-0988-4B6F-87BE-491517248DAC}"/>
                </a:ext>
              </a:extLst>
            </p:cNvPr>
            <p:cNvSpPr txBox="1">
              <a:spLocks noChangeArrowheads="1"/>
            </p:cNvSpPr>
            <p:nvPr/>
          </p:nvSpPr>
          <p:spPr bwMode="auto">
            <a:xfrm>
              <a:off x="7174464" y="791308"/>
              <a:ext cx="44168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eaLnBrk="1" hangingPunct="1">
                <a:spcBef>
                  <a:spcPct val="50000"/>
                </a:spcBef>
                <a:spcAft>
                  <a:spcPct val="0"/>
                </a:spcAft>
                <a:buClrTx/>
                <a:buSzTx/>
                <a:buFontTx/>
                <a:buNone/>
              </a:pPr>
              <a:r>
                <a:rPr lang="en-US" sz="1800" b="0" dirty="0">
                  <a:latin typeface="+mn-lt"/>
                </a:rPr>
                <a:t>Stata Center, MIT, USA. F.O. Gehry Architect</a:t>
              </a:r>
            </a:p>
          </p:txBody>
        </p:sp>
        <p:sp>
          <p:nvSpPr>
            <p:cNvPr id="9" name="Text Box 14">
              <a:extLst>
                <a:ext uri="{FF2B5EF4-FFF2-40B4-BE49-F238E27FC236}">
                  <a16:creationId xmlns:a16="http://schemas.microsoft.com/office/drawing/2014/main" id="{9F12D5C1-9437-4F78-81B6-1B7AF7AD5828}"/>
                </a:ext>
              </a:extLst>
            </p:cNvPr>
            <p:cNvSpPr txBox="1">
              <a:spLocks noChangeArrowheads="1"/>
            </p:cNvSpPr>
            <p:nvPr/>
          </p:nvSpPr>
          <p:spPr bwMode="auto">
            <a:xfrm>
              <a:off x="6689879" y="5652206"/>
              <a:ext cx="53860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a:spcBef>
                  <a:spcPct val="0"/>
                </a:spcBef>
                <a:spcAft>
                  <a:spcPct val="0"/>
                </a:spcAft>
                <a:buClr>
                  <a:srgbClr val="009B9B"/>
                </a:buClr>
                <a:buSzPct val="80000"/>
                <a:buFont typeface="Wingdings" panose="05000000000000000000" pitchFamily="2" charset="2"/>
                <a:buNone/>
              </a:pPr>
              <a:r>
                <a:rPr lang="en-GB" sz="1800" dirty="0">
                  <a:latin typeface="+mn-lt"/>
                </a:rPr>
                <a:t>Stainless steel, zinc coated titanium, </a:t>
              </a:r>
            </a:p>
            <a:p>
              <a:pPr algn="ctr">
                <a:spcBef>
                  <a:spcPct val="0"/>
                </a:spcBef>
                <a:spcAft>
                  <a:spcPct val="0"/>
                </a:spcAft>
                <a:buClr>
                  <a:srgbClr val="009B9B"/>
                </a:buClr>
                <a:buSzPct val="80000"/>
                <a:buFont typeface="Wingdings" panose="05000000000000000000" pitchFamily="2" charset="2"/>
                <a:buNone/>
              </a:pPr>
              <a:r>
                <a:rPr lang="en-GB" sz="1800" dirty="0">
                  <a:latin typeface="+mn-lt"/>
                </a:rPr>
                <a:t>polymer sealants</a:t>
              </a:r>
            </a:p>
          </p:txBody>
        </p:sp>
      </p:grpSp>
    </p:spTree>
    <p:extLst>
      <p:ext uri="{BB962C8B-B14F-4D97-AF65-F5344CB8AC3E}">
        <p14:creationId xmlns:p14="http://schemas.microsoft.com/office/powerpoint/2010/main" val="358950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nsys - Slide Master">
  <a:themeElements>
    <a:clrScheme name="Ansys Color Theme - 2020">
      <a:dk1>
        <a:srgbClr val="000000"/>
      </a:dk1>
      <a:lt1>
        <a:srgbClr val="FFFFFF"/>
      </a:lt1>
      <a:dk2>
        <a:srgbClr val="898A8D"/>
      </a:dk2>
      <a:lt2>
        <a:srgbClr val="FFFFFF"/>
      </a:lt2>
      <a:accent1>
        <a:srgbClr val="FFB71B"/>
      </a:accent1>
      <a:accent2>
        <a:srgbClr val="D9D8D6"/>
      </a:accent2>
      <a:accent3>
        <a:srgbClr val="898A8D"/>
      </a:accent3>
      <a:accent4>
        <a:srgbClr val="444446"/>
      </a:accent4>
      <a:accent5>
        <a:srgbClr val="D29100"/>
      </a:accent5>
      <a:accent6>
        <a:srgbClr val="F9DD42"/>
      </a:accent6>
      <a:hlink>
        <a:srgbClr val="FFB71B"/>
      </a:hlink>
      <a:folHlink>
        <a:srgbClr val="898A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EA95693B-F4F6-40E4-AAC3-0C6016CC0A2E}" vid="{E4EA6F39-EDF9-497A-94BC-4553D7436ED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11F15CCDA16C44AB1AFF6EA8F76A1A" ma:contentTypeVersion="4" ma:contentTypeDescription="Create a new document." ma:contentTypeScope="" ma:versionID="d752d88f6e15926aeafc7e1273366542">
  <xsd:schema xmlns:xsd="http://www.w3.org/2001/XMLSchema" xmlns:xs="http://www.w3.org/2001/XMLSchema" xmlns:p="http://schemas.microsoft.com/office/2006/metadata/properties" xmlns:ns2="4486bbf1-55fc-49d2-af7e-ec287a4789b3" targetNamespace="http://schemas.microsoft.com/office/2006/metadata/properties" ma:root="true" ma:fieldsID="eec12d9aca73fdae2aa434908dafe120" ns2:_="">
    <xsd:import namespace="4486bbf1-55fc-49d2-af7e-ec287a4789b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86bbf1-55fc-49d2-af7e-ec287a4789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F5FE876-BBFA-4E5E-8653-4E4CAC43203B}">
  <ds:schemaRefs>
    <ds:schemaRef ds:uri="http://schemas.microsoft.com/sharepoint/v3/contenttype/forms"/>
  </ds:schemaRefs>
</ds:datastoreItem>
</file>

<file path=customXml/itemProps2.xml><?xml version="1.0" encoding="utf-8"?>
<ds:datastoreItem xmlns:ds="http://schemas.openxmlformats.org/officeDocument/2006/customXml" ds:itemID="{DDFA53D3-C218-4FBF-9050-B806120142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86bbf1-55fc-49d2-af7e-ec287a4789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54582C-3F01-4F8D-9460-F0A670A527E2}">
  <ds:schemaRefs>
    <ds:schemaRef ds:uri="http://schemas.microsoft.com/office/2006/documentManagement/types"/>
    <ds:schemaRef ds:uri="ef833346-f83e-40f5-a0e1-5788cb232001"/>
    <ds:schemaRef ds:uri="http://purl.org/dc/elements/1.1/"/>
    <ds:schemaRef ds:uri="http://schemas.microsoft.com/office/infopath/2007/PartnerControls"/>
    <ds:schemaRef ds:uri="http://purl.org/dc/terms/"/>
    <ds:schemaRef ds:uri="http://schemas.openxmlformats.org/package/2006/metadata/core-properties"/>
    <ds:schemaRef ds:uri="http://www.w3.org/XML/1998/namespace"/>
    <ds:schemaRef ds:uri="7f20fa63-e241-4761-94ba-32b364e68bb9"/>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2025-AER-Ansys Endorsed-PPT-Template-Internal</Template>
  <TotalTime>2</TotalTime>
  <Words>2129</Words>
  <Application>Microsoft Office PowerPoint</Application>
  <PresentationFormat>Widescreen</PresentationFormat>
  <Paragraphs>248</Paragraphs>
  <Slides>21</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Wingdings</vt:lpstr>
      <vt:lpstr>Calibri</vt:lpstr>
      <vt:lpstr>Courier New</vt:lpstr>
      <vt:lpstr>Ansys - Slide Master</vt:lpstr>
      <vt:lpstr>PowerPoint Presentation</vt:lpstr>
      <vt:lpstr>Learning objectives for this lecture unit</vt:lpstr>
      <vt:lpstr>Outline of the lecture unit </vt:lpstr>
      <vt:lpstr>Why do engineers and architects need to know about materials?</vt:lpstr>
      <vt:lpstr>Products, not just materials?</vt:lpstr>
      <vt:lpstr>Unfamiliar materials used in new products</vt:lpstr>
      <vt:lpstr>Unfamiliar materials used in new products</vt:lpstr>
      <vt:lpstr>Unfamiliar materials used in new products</vt:lpstr>
      <vt:lpstr>Unfamiliar materials used in new products </vt:lpstr>
      <vt:lpstr>Different building systems require different materials</vt:lpstr>
      <vt:lpstr>Ansys Granta EduPack software database for the built environment</vt:lpstr>
      <vt:lpstr>The Built Environment data records</vt:lpstr>
      <vt:lpstr>The expanded Level 2 database</vt:lpstr>
      <vt:lpstr>Ability to create property charts</vt:lpstr>
      <vt:lpstr>Material selection project: cladding for buildings</vt:lpstr>
      <vt:lpstr>Material selection project: cladding for buildings</vt:lpstr>
      <vt:lpstr>Material selection project: cladding for buildings</vt:lpstr>
      <vt:lpstr>Material selection project: cladding for buildings</vt:lpstr>
      <vt:lpstr>Summary</vt:lpstr>
      <vt:lpstr>Ansys Education Resources Feedback Survey</vt:lpstr>
      <vt:lpstr>PowerPoint Presentation</vt:lpstr>
    </vt:vector>
  </TitlesOfParts>
  <Company>Ansys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Kaitlin Tyler</dc:creator>
  <cp:lastModifiedBy>Kaitlin Tyler</cp:lastModifiedBy>
  <cp:revision>1</cp:revision>
  <dcterms:created xsi:type="dcterms:W3CDTF">2025-08-26T14:57:07Z</dcterms:created>
  <dcterms:modified xsi:type="dcterms:W3CDTF">2025-08-26T14:59:29Z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0x0101006F11F15CCDA16C44AB1AFF6EA8F76A1A</vt:lpwstr>
  </property>
</Properties>
</file>