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sldIdLst>
    <p:sldId id="2076136604" r:id="rId5"/>
    <p:sldId id="2076136584" r:id="rId6"/>
    <p:sldId id="589" r:id="rId7"/>
    <p:sldId id="2076136585" r:id="rId8"/>
    <p:sldId id="2076136588" r:id="rId9"/>
    <p:sldId id="2076136586" r:id="rId10"/>
    <p:sldId id="2076136589" r:id="rId11"/>
    <p:sldId id="2076136591" r:id="rId12"/>
    <p:sldId id="2076136592" r:id="rId13"/>
    <p:sldId id="2076136593" r:id="rId14"/>
    <p:sldId id="2076136594" r:id="rId15"/>
    <p:sldId id="2076136595" r:id="rId16"/>
    <p:sldId id="2076136596" r:id="rId17"/>
    <p:sldId id="2076136597" r:id="rId18"/>
    <p:sldId id="2076136598" r:id="rId19"/>
    <p:sldId id="2076136599" r:id="rId20"/>
    <p:sldId id="2076136600" r:id="rId21"/>
    <p:sldId id="2076136590" r:id="rId22"/>
    <p:sldId id="2076136602" r:id="rId23"/>
    <p:sldId id="2076136603" r:id="rId24"/>
    <p:sldId id="257" r:id="rId25"/>
    <p:sldId id="2076136605"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81136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10</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Energy and power density</a:t>
            </a:r>
          </a:p>
          <a:p>
            <a:pPr algn="ctr"/>
            <a:endParaRPr lang="en-US" sz="1000" b="1" i="1" dirty="0"/>
          </a:p>
          <a:p>
            <a:pPr marL="171450" indent="-171450">
              <a:buFont typeface="Arial" panose="020B0604020202020204" pitchFamily="34" charset="0"/>
              <a:buChar char="•"/>
            </a:pPr>
            <a:r>
              <a:rPr lang="en-US" sz="1000" dirty="0"/>
              <a:t>If weight is not essential, but volume is restricted, then Energy and power densities can be used</a:t>
            </a:r>
          </a:p>
          <a:p>
            <a:pPr marL="171450" indent="-171450">
              <a:buFont typeface="Arial" panose="020B0604020202020204" pitchFamily="34" charset="0"/>
              <a:buChar char="•"/>
            </a:pPr>
            <a:r>
              <a:rPr lang="en-US" sz="1000" dirty="0"/>
              <a:t>The picture is more or less the same as for performance per weight</a:t>
            </a:r>
          </a:p>
          <a:p>
            <a:pPr marL="171450" indent="-171450">
              <a:buFont typeface="Arial" panose="020B0604020202020204" pitchFamily="34" charset="0"/>
              <a:buChar char="•"/>
            </a:pPr>
            <a:r>
              <a:rPr lang="en-GB" sz="1000" dirty="0"/>
              <a:t>Lithium chemistry is still superior among secondary battery types (rechargeable)</a:t>
            </a:r>
          </a:p>
        </p:txBody>
      </p:sp>
    </p:spTree>
    <p:extLst>
      <p:ext uri="{BB962C8B-B14F-4D97-AF65-F5344CB8AC3E}">
        <p14:creationId xmlns:p14="http://schemas.microsoft.com/office/powerpoint/2010/main" val="103886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11</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Electrode to Battery Pack</a:t>
            </a:r>
          </a:p>
          <a:p>
            <a:pPr algn="ctr"/>
            <a:endParaRPr lang="en-US" sz="1000" b="1" i="1" dirty="0"/>
          </a:p>
          <a:p>
            <a:pPr marL="171450" indent="-171450">
              <a:buFont typeface="Arial" panose="020B0604020202020204" pitchFamily="34" charset="0"/>
              <a:buChar char="•"/>
            </a:pPr>
            <a:r>
              <a:rPr lang="en-US" sz="1000" dirty="0"/>
              <a:t>This slide shows the typical building blocks for full scale battery design in transportation. </a:t>
            </a:r>
          </a:p>
          <a:p>
            <a:pPr marL="171450" indent="-171450">
              <a:buFont typeface="Arial" panose="020B0604020202020204" pitchFamily="34" charset="0"/>
              <a:buChar char="•"/>
            </a:pPr>
            <a:r>
              <a:rPr lang="en-US" sz="1000" dirty="0"/>
              <a:t>Ansys Granta EduPack software can help non-expert students to explore some of these aspects. </a:t>
            </a:r>
          </a:p>
          <a:p>
            <a:pPr marL="171450" indent="-171450">
              <a:buFont typeface="Arial" panose="020B0604020202020204" pitchFamily="34" charset="0"/>
              <a:buChar char="•"/>
            </a:pPr>
            <a:r>
              <a:rPr lang="en-US" sz="1000" dirty="0"/>
              <a:t>The battery cells subset contains 128 records of the most common battery typed. </a:t>
            </a:r>
          </a:p>
          <a:p>
            <a:pPr marL="171450" indent="-171450">
              <a:buFont typeface="Arial" panose="020B0604020202020204" pitchFamily="34" charset="0"/>
              <a:buChar char="•"/>
            </a:pPr>
            <a:r>
              <a:rPr lang="en-US" sz="1000" dirty="0"/>
              <a:t>For the later stages of design, the </a:t>
            </a:r>
            <a:r>
              <a:rPr lang="en-US" sz="1000" dirty="0" err="1"/>
              <a:t>syntheizer</a:t>
            </a:r>
            <a:r>
              <a:rPr lang="en-US" sz="1000" dirty="0"/>
              <a:t> tool now contains models to estimate properties of battery pack and battery modules </a:t>
            </a:r>
          </a:p>
          <a:p>
            <a:pPr marL="171450" indent="-171450">
              <a:buFont typeface="Arial" panose="020B0604020202020204" pitchFamily="34" charset="0"/>
              <a:buChar char="•"/>
            </a:pPr>
            <a:r>
              <a:rPr lang="en-US" sz="1000" dirty="0"/>
              <a:t>It does this by combining cell, geometry, casing material, and cooling system parameters.</a:t>
            </a:r>
            <a:endParaRPr lang="en-GB" sz="1000" b="1" i="1" dirty="0"/>
          </a:p>
          <a:p>
            <a:pPr algn="ctr"/>
            <a:endParaRPr lang="en-GB" sz="1000" b="1" i="1" dirty="0"/>
          </a:p>
        </p:txBody>
      </p:sp>
    </p:spTree>
    <p:extLst>
      <p:ext uri="{BB962C8B-B14F-4D97-AF65-F5344CB8AC3E}">
        <p14:creationId xmlns:p14="http://schemas.microsoft.com/office/powerpoint/2010/main" val="142087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12</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Synthesizer tool</a:t>
            </a:r>
          </a:p>
          <a:p>
            <a:pPr algn="ctr"/>
            <a:endParaRPr lang="en-US" sz="1000" b="1" i="1" dirty="0"/>
          </a:p>
          <a:p>
            <a:pPr algn="ctr"/>
            <a:endParaRPr lang="en-GB" sz="1050" b="1" i="1" dirty="0"/>
          </a:p>
          <a:p>
            <a:pPr marL="171450" indent="-171450" algn="l">
              <a:buFont typeface="Arial" panose="020B0604020202020204" pitchFamily="34" charset="0"/>
              <a:buChar char="•"/>
            </a:pPr>
            <a:r>
              <a:rPr lang="en-GB" sz="1000" dirty="0"/>
              <a:t>The </a:t>
            </a:r>
            <a:r>
              <a:rPr lang="en-GB" sz="1000" b="0" dirty="0"/>
              <a:t>Granta</a:t>
            </a:r>
            <a:r>
              <a:rPr lang="en-GB" sz="1000" dirty="0"/>
              <a:t> </a:t>
            </a:r>
            <a:r>
              <a:rPr lang="en-GB" sz="1000" dirty="0" err="1"/>
              <a:t>EduPack</a:t>
            </a:r>
            <a:r>
              <a:rPr lang="en-GB" sz="1000" dirty="0"/>
              <a:t> </a:t>
            </a:r>
            <a:r>
              <a:rPr lang="en-GB" sz="1000" b="1" dirty="0">
                <a:solidFill>
                  <a:srgbClr val="CC0000"/>
                </a:solidFill>
              </a:rPr>
              <a:t>Synthesizer Tool</a:t>
            </a:r>
            <a:r>
              <a:rPr lang="en-GB" sz="1000" dirty="0"/>
              <a:t> lets you create records and estimate properties based on data in the databases and user input, for example, properties of composite materials or the cost of manufactured products. </a:t>
            </a:r>
          </a:p>
          <a:p>
            <a:pPr marL="171450" indent="-171450">
              <a:buFont typeface="Arial" panose="020B0604020202020204" pitchFamily="34" charset="0"/>
              <a:buChar char="•"/>
            </a:pPr>
            <a:r>
              <a:rPr lang="en-US" sz="1000" b="0" dirty="0"/>
              <a:t>One of the available models is the Battery Designer, to explore bespoke cell configurations</a:t>
            </a:r>
          </a:p>
          <a:p>
            <a:pPr marL="171450" indent="-171450">
              <a:buFont typeface="Arial" panose="020B0604020202020204" pitchFamily="34" charset="0"/>
              <a:buChar char="•"/>
            </a:pPr>
            <a:r>
              <a:rPr lang="en-US" sz="1000" b="0" dirty="0"/>
              <a:t>It </a:t>
            </a:r>
            <a:r>
              <a:rPr lang="en-GB" sz="1000" dirty="0"/>
              <a:t>estimates electrical properties of battery packs and modules based on the battery cell data-table</a:t>
            </a:r>
            <a:endParaRPr lang="en-US" sz="1000" b="0" dirty="0"/>
          </a:p>
        </p:txBody>
      </p:sp>
    </p:spTree>
    <p:extLst>
      <p:ext uri="{BB962C8B-B14F-4D97-AF65-F5344CB8AC3E}">
        <p14:creationId xmlns:p14="http://schemas.microsoft.com/office/powerpoint/2010/main" val="257498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13</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Transparency</a:t>
            </a:r>
          </a:p>
          <a:p>
            <a:pPr algn="ctr"/>
            <a:endParaRPr lang="en-GB" sz="1000" b="1" i="1" dirty="0"/>
          </a:p>
          <a:p>
            <a:pPr marL="171450" indent="-171450" algn="l">
              <a:buFont typeface="Arial" panose="020B0604020202020204" pitchFamily="34" charset="0"/>
              <a:buChar char="•"/>
            </a:pPr>
            <a:r>
              <a:rPr lang="en-GB" sz="900" dirty="0"/>
              <a:t>As usual, the models used to calculate properties are available for students to investigate and discuss</a:t>
            </a:r>
          </a:p>
          <a:p>
            <a:pPr marL="171450" indent="-171450" algn="l">
              <a:buFont typeface="Arial" panose="020B0604020202020204" pitchFamily="34" charset="0"/>
              <a:buChar char="•"/>
            </a:pPr>
            <a:r>
              <a:rPr lang="en-GB" sz="900" dirty="0"/>
              <a:t>The Granta </a:t>
            </a:r>
            <a:r>
              <a:rPr lang="en-GB" sz="900" dirty="0" err="1"/>
              <a:t>EduPack</a:t>
            </a:r>
            <a:r>
              <a:rPr lang="en-GB" sz="900" dirty="0"/>
              <a:t> Help function in the main menu bar shows the assumptions and equations for the Battery Designer and other models</a:t>
            </a:r>
          </a:p>
          <a:p>
            <a:pPr marL="171450" indent="-171450" algn="l">
              <a:buFont typeface="Arial" panose="020B0604020202020204" pitchFamily="34" charset="0"/>
              <a:buChar char="•"/>
            </a:pPr>
            <a:endParaRPr lang="en-GB" sz="900" dirty="0"/>
          </a:p>
        </p:txBody>
      </p:sp>
    </p:spTree>
    <p:extLst>
      <p:ext uri="{BB962C8B-B14F-4D97-AF65-F5344CB8AC3E}">
        <p14:creationId xmlns:p14="http://schemas.microsoft.com/office/powerpoint/2010/main" val="305298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14</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Cell to Module</a:t>
            </a:r>
          </a:p>
          <a:p>
            <a:endParaRPr lang="en-US" sz="1000" b="1" dirty="0"/>
          </a:p>
          <a:p>
            <a:pPr marL="171450" indent="-171450">
              <a:buFont typeface="Arial" panose="020B0604020202020204" pitchFamily="34" charset="0"/>
              <a:buChar char="•"/>
            </a:pPr>
            <a:r>
              <a:rPr lang="en-US" sz="1000" b="0" dirty="0"/>
              <a:t>There are two models for the creation of records from battery cells in the database to battery modules</a:t>
            </a:r>
          </a:p>
          <a:p>
            <a:pPr marL="171450" indent="-171450">
              <a:buFont typeface="Arial" panose="020B0604020202020204" pitchFamily="34" charset="0"/>
              <a:buChar char="•"/>
            </a:pPr>
            <a:r>
              <a:rPr lang="en-US" sz="1000" b="0" dirty="0"/>
              <a:t>Cell to module by number of cells, for different cell configurations, or by performance, for electrical constraints</a:t>
            </a:r>
          </a:p>
          <a:p>
            <a:pPr marL="171450" indent="-171450">
              <a:buFont typeface="Arial" panose="020B0604020202020204" pitchFamily="34" charset="0"/>
              <a:buChar char="•"/>
            </a:pPr>
            <a:r>
              <a:rPr lang="en-US" sz="1000" b="0" dirty="0"/>
              <a:t>Both these options have a clickable icon, marked by a question mark (?) to give further information</a:t>
            </a:r>
          </a:p>
        </p:txBody>
      </p:sp>
    </p:spTree>
    <p:extLst>
      <p:ext uri="{BB962C8B-B14F-4D97-AF65-F5344CB8AC3E}">
        <p14:creationId xmlns:p14="http://schemas.microsoft.com/office/powerpoint/2010/main" val="2228663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15</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Cell to module</a:t>
            </a:r>
          </a:p>
          <a:p>
            <a:pPr algn="ctr"/>
            <a:endParaRPr lang="en-GB" sz="1000" b="1" i="1" dirty="0"/>
          </a:p>
          <a:p>
            <a:pPr marL="171450" indent="-171450" algn="l">
              <a:buFont typeface="Arial" panose="020B0604020202020204" pitchFamily="34" charset="0"/>
              <a:buChar char="•"/>
            </a:pPr>
            <a:r>
              <a:rPr lang="en-GB" sz="900" dirty="0"/>
              <a:t>The two main options are described here. The ranges are used to create several records in a series </a:t>
            </a:r>
          </a:p>
        </p:txBody>
      </p:sp>
    </p:spTree>
    <p:extLst>
      <p:ext uri="{BB962C8B-B14F-4D97-AF65-F5344CB8AC3E}">
        <p14:creationId xmlns:p14="http://schemas.microsoft.com/office/powerpoint/2010/main" val="21714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16</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Cell to module</a:t>
            </a:r>
          </a:p>
          <a:p>
            <a:pPr algn="ctr"/>
            <a:endParaRPr lang="en-GB" sz="1000" b="1" i="1" dirty="0"/>
          </a:p>
          <a:p>
            <a:pPr marL="171450" indent="-171450" algn="l">
              <a:buFont typeface="Arial" panose="020B0604020202020204" pitchFamily="34" charset="0"/>
              <a:buChar char="•"/>
            </a:pPr>
            <a:r>
              <a:rPr lang="en-GB" sz="900" dirty="0"/>
              <a:t>The options relating to cell and module configuration are shown on this slide</a:t>
            </a:r>
          </a:p>
        </p:txBody>
      </p:sp>
    </p:spTree>
    <p:extLst>
      <p:ext uri="{BB962C8B-B14F-4D97-AF65-F5344CB8AC3E}">
        <p14:creationId xmlns:p14="http://schemas.microsoft.com/office/powerpoint/2010/main" val="396767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17</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sz="900" dirty="0"/>
          </a:p>
        </p:txBody>
      </p:sp>
    </p:spTree>
    <p:extLst>
      <p:ext uri="{BB962C8B-B14F-4D97-AF65-F5344CB8AC3E}">
        <p14:creationId xmlns:p14="http://schemas.microsoft.com/office/powerpoint/2010/main" val="425738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18</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Module to pack</a:t>
            </a:r>
          </a:p>
          <a:p>
            <a:pPr algn="ctr"/>
            <a:endParaRPr lang="en-GB" sz="1000" b="1" i="1" dirty="0"/>
          </a:p>
          <a:p>
            <a:pPr marL="171450" indent="-171450">
              <a:buFont typeface="Arial" panose="020B0604020202020204" pitchFamily="34" charset="0"/>
              <a:buChar char="•"/>
            </a:pPr>
            <a:r>
              <a:rPr lang="en-GB" sz="1200" dirty="0"/>
              <a:t>Select the Custom configuration checkbox to specify packaging materials and geometry.</a:t>
            </a:r>
          </a:p>
          <a:p>
            <a:pPr marL="171450" indent="-171450">
              <a:buFont typeface="Arial" panose="020B0604020202020204" pitchFamily="34" charset="0"/>
              <a:buChar char="•"/>
            </a:pPr>
            <a:r>
              <a:rPr lang="en-GB" sz="1200" dirty="0"/>
              <a:t>Click Browse... to select a Casing material and Insulation material, and enter the corresponding Wall thickness or Insulation thickness. </a:t>
            </a:r>
          </a:p>
          <a:p>
            <a:pPr marL="171450" indent="-171450">
              <a:buFont typeface="Arial" panose="020B0604020202020204" pitchFamily="34" charset="0"/>
              <a:buChar char="•"/>
            </a:pPr>
            <a:r>
              <a:rPr lang="en-GB" sz="1200" dirty="0"/>
              <a:t>Specify the Module spacing within the Pack.</a:t>
            </a:r>
          </a:p>
          <a:p>
            <a:pPr algn="ctr"/>
            <a:endParaRPr lang="en-GB" sz="1000" b="1" i="1" dirty="0"/>
          </a:p>
        </p:txBody>
      </p:sp>
    </p:spTree>
    <p:extLst>
      <p:ext uri="{BB962C8B-B14F-4D97-AF65-F5344CB8AC3E}">
        <p14:creationId xmlns:p14="http://schemas.microsoft.com/office/powerpoint/2010/main" val="131806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Battery module for e-scooters</a:t>
            </a:r>
          </a:p>
          <a:p>
            <a:pPr algn="ctr"/>
            <a:endParaRPr lang="en-GB" sz="1400" b="1" i="1" dirty="0"/>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top performing batteries from each Li-ion family that fulfill the constraints are: cylindrical 3500mAh NCA cell, 3000 </a:t>
            </a:r>
            <a:r>
              <a:rPr lang="en-US" sz="1800" dirty="0" err="1">
                <a:effectLst/>
                <a:latin typeface="Calibri" panose="020F0502020204030204" pitchFamily="34" charset="0"/>
                <a:ea typeface="Calibri" panose="020F0502020204030204" pitchFamily="34" charset="0"/>
                <a:cs typeface="Arial" panose="020B0604020202020204" pitchFamily="34" charset="0"/>
              </a:rPr>
              <a:t>mAh</a:t>
            </a:r>
            <a:r>
              <a:rPr lang="en-US" sz="1800" dirty="0">
                <a:effectLst/>
                <a:latin typeface="Calibri" panose="020F0502020204030204" pitchFamily="34" charset="0"/>
                <a:ea typeface="Calibri" panose="020F0502020204030204" pitchFamily="34" charset="0"/>
                <a:cs typeface="Arial" panose="020B0604020202020204" pitchFamily="34" charset="0"/>
              </a:rPr>
              <a:t> LFP cell, 2500 </a:t>
            </a:r>
            <a:r>
              <a:rPr lang="en-US" sz="1800" dirty="0" err="1">
                <a:effectLst/>
                <a:latin typeface="Calibri" panose="020F0502020204030204" pitchFamily="34" charset="0"/>
                <a:ea typeface="Calibri" panose="020F0502020204030204" pitchFamily="34" charset="0"/>
                <a:cs typeface="Arial" panose="020B0604020202020204" pitchFamily="34" charset="0"/>
              </a:rPr>
              <a:t>mAh</a:t>
            </a:r>
            <a:r>
              <a:rPr lang="en-US" sz="1800" dirty="0">
                <a:effectLst/>
                <a:latin typeface="Calibri" panose="020F0502020204030204" pitchFamily="34" charset="0"/>
                <a:ea typeface="Calibri" panose="020F0502020204030204" pitchFamily="34" charset="0"/>
                <a:cs typeface="Arial" panose="020B0604020202020204" pitchFamily="34" charset="0"/>
              </a:rPr>
              <a:t> LCO cell and 2500 </a:t>
            </a:r>
            <a:r>
              <a:rPr lang="en-US" sz="1800" dirty="0" err="1">
                <a:effectLst/>
                <a:latin typeface="Calibri" panose="020F0502020204030204" pitchFamily="34" charset="0"/>
                <a:ea typeface="Calibri" panose="020F0502020204030204" pitchFamily="34" charset="0"/>
                <a:cs typeface="Arial" panose="020B0604020202020204" pitchFamily="34" charset="0"/>
              </a:rPr>
              <a:t>mAh</a:t>
            </a:r>
            <a:r>
              <a:rPr lang="en-US" sz="1800" dirty="0">
                <a:effectLst/>
                <a:latin typeface="Calibri" panose="020F0502020204030204" pitchFamily="34" charset="0"/>
                <a:ea typeface="Calibri" panose="020F0502020204030204" pitchFamily="34" charset="0"/>
                <a:cs typeface="Arial" panose="020B0604020202020204" pitchFamily="34" charset="0"/>
              </a:rPr>
              <a:t> NMC cell.</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eScooter</a:t>
            </a:r>
            <a:r>
              <a:rPr lang="en-US" sz="1800" dirty="0">
                <a:effectLst/>
                <a:latin typeface="Calibri" panose="020F0502020204030204" pitchFamily="34" charset="0"/>
                <a:ea typeface="Calibri" panose="020F0502020204030204" pitchFamily="34" charset="0"/>
                <a:cs typeface="Arial" panose="020B0604020202020204" pitchFamily="34" charset="0"/>
              </a:rPr>
              <a:t> typically operates on 36 V with a maximum current of around 10 A, resulting in around 3-400 W of power for a module.</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 order to obtain 36 V, the number of cells in series will be automatically assigned to stacks of 10</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By requesting the charging time to be 30, 60 or 90 min the synthesizer will sweep different configurations of parallel stacks to fulfill requirements.</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pre-defined shrink-wrapped configuration (not the industrial or automotive) is the most suitable for this application, it is designed for high volume / low cost, passive air cooling is assumed here.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Four series of configurations were generated in the synthesizer tool by completing the boxes in the form and naming them after their respective cell chemistry.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As expected, the performance of the battery modules are scaled up with the stack sizes, but not in a linear fashion.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Click the help icon (?) for further general information, for example that the volume calculation assumes a cubic configuration of the cells.</a:t>
            </a:r>
            <a:endParaRPr lang="en-GB" sz="1400" b="1" i="1" dirty="0"/>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69569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1762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Battery module for e-scooters</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charging temperature of some modules with fewer parallel stacks is very high, around or even over 100</a:t>
            </a:r>
            <a:r>
              <a:rPr lang="en-US" sz="18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C.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Only two alternatives have realistic values for safe design, the 70 cell LCO module and the 60 cell NMC module.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Both have parallel stacks of 10 cells in series to generate 36-37 V and achieve their moderate temperatures by operating around 30%, as can be read in records generated by the synthesizer tool.</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 volume calculated for the modules shown in the previous Ashby plot above is based on a crude model, resulting in a total volume of over 4 l for the 70 cell LCO solution of 18650 batteries. </a:t>
            </a:r>
          </a:p>
          <a:p>
            <a:pPr marL="285750" indent="-285750" algn="l">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A 7 x 10-stack configuration, shown to the right (end view), would fit within 653 x 100 x 30 mm which would be feasible. The 60 cell NMC solution would be somewhat smaller.</a:t>
            </a:r>
            <a:endParaRPr lang="en-GB" sz="1400" b="1" i="1" dirty="0"/>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50513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400" dirty="0"/>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304566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3</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pPr algn="l"/>
            <a:r>
              <a:rPr lang="en-GB" sz="900" dirty="0"/>
              <a:t>This lecture Unit introduced the </a:t>
            </a:r>
            <a:r>
              <a:rPr lang="en-GB" sz="900" b="1" dirty="0">
                <a:solidFill>
                  <a:srgbClr val="CC0000"/>
                </a:solidFill>
              </a:rPr>
              <a:t>hybrid materials</a:t>
            </a:r>
            <a:r>
              <a:rPr lang="en-GB" sz="900" dirty="0"/>
              <a:t> and the Ansys </a:t>
            </a:r>
            <a:r>
              <a:rPr lang="en-GB" sz="900" b="0" dirty="0"/>
              <a:t>Granta</a:t>
            </a:r>
            <a:r>
              <a:rPr lang="en-GB" sz="900" dirty="0"/>
              <a:t> EduPack software </a:t>
            </a:r>
            <a:r>
              <a:rPr lang="en-GB" sz="900" b="1" dirty="0">
                <a:solidFill>
                  <a:srgbClr val="CC0000"/>
                </a:solidFill>
              </a:rPr>
              <a:t>Synthesizer Tool</a:t>
            </a:r>
            <a:r>
              <a:rPr lang="en-GB" sz="900" dirty="0"/>
              <a:t> that lets you create records for their properties or estimate the cost of manufactured products. These properties can be compared directly with those of all the other materials in the </a:t>
            </a:r>
            <a:r>
              <a:rPr lang="en-GB" sz="900" b="0" dirty="0"/>
              <a:t>Ansys Granta EduPack software </a:t>
            </a:r>
            <a:r>
              <a:rPr lang="en-GB" sz="900" dirty="0"/>
              <a:t>databases, allowing selection that includes hybrids.</a:t>
            </a:r>
          </a:p>
        </p:txBody>
      </p:sp>
    </p:spTree>
    <p:extLst>
      <p:ext uri="{BB962C8B-B14F-4D97-AF65-F5344CB8AC3E}">
        <p14:creationId xmlns:p14="http://schemas.microsoft.com/office/powerpoint/2010/main" val="24242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4</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Databases for Batteries</a:t>
            </a:r>
          </a:p>
          <a:p>
            <a:pPr algn="ctr"/>
            <a:endParaRPr lang="en-GB" sz="1000" b="1" i="1" dirty="0"/>
          </a:p>
        </p:txBody>
      </p:sp>
    </p:spTree>
    <p:extLst>
      <p:ext uri="{BB962C8B-B14F-4D97-AF65-F5344CB8AC3E}">
        <p14:creationId xmlns:p14="http://schemas.microsoft.com/office/powerpoint/2010/main" val="71008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5</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Electric transport </a:t>
            </a:r>
            <a:r>
              <a:rPr lang="fr-FR" sz="1000" b="1" i="1" dirty="0" err="1"/>
              <a:t>systems</a:t>
            </a:r>
            <a:endParaRPr lang="fr-FR" sz="1000" b="1" i="1" dirty="0"/>
          </a:p>
          <a:p>
            <a:pPr algn="ctr"/>
            <a:endParaRPr lang="fr-FR" sz="1000" b="1" i="1" dirty="0"/>
          </a:p>
          <a:p>
            <a:pPr marL="171450" indent="-171450">
              <a:buFont typeface="Arial" panose="020B0604020202020204" pitchFamily="34" charset="0"/>
              <a:buChar char="•"/>
            </a:pPr>
            <a:r>
              <a:rPr lang="fr-FR" sz="1000" dirty="0"/>
              <a:t>Electric transport </a:t>
            </a:r>
            <a:r>
              <a:rPr lang="fr-FR" sz="1000" dirty="0" err="1"/>
              <a:t>systems</a:t>
            </a:r>
            <a:r>
              <a:rPr lang="fr-FR" sz="1000" dirty="0"/>
              <a:t> in </a:t>
            </a:r>
            <a:r>
              <a:rPr lang="fr-FR" sz="1000" dirty="0" err="1"/>
              <a:t>general</a:t>
            </a:r>
            <a:r>
              <a:rPr lang="fr-FR" sz="1000" dirty="0"/>
              <a:t>, and plug in </a:t>
            </a:r>
            <a:r>
              <a:rPr lang="fr-FR" sz="1000" dirty="0" err="1"/>
              <a:t>vehicles</a:t>
            </a:r>
            <a:r>
              <a:rPr lang="fr-FR" sz="1000" dirty="0"/>
              <a:t> in </a:t>
            </a:r>
            <a:r>
              <a:rPr lang="fr-FR" sz="1000" dirty="0" err="1"/>
              <a:t>particular</a:t>
            </a:r>
            <a:r>
              <a:rPr lang="fr-FR" sz="1000" dirty="0"/>
              <a:t>, have </a:t>
            </a:r>
            <a:r>
              <a:rPr lang="fr-FR" sz="1000" dirty="0" err="1"/>
              <a:t>increased</a:t>
            </a:r>
            <a:r>
              <a:rPr lang="fr-FR" sz="1000" dirty="0"/>
              <a:t> </a:t>
            </a:r>
            <a:r>
              <a:rPr lang="fr-FR" sz="1000" dirty="0" err="1"/>
              <a:t>significantly</a:t>
            </a:r>
            <a:r>
              <a:rPr lang="fr-FR" sz="1000" dirty="0"/>
              <a:t> over the </a:t>
            </a:r>
            <a:r>
              <a:rPr lang="fr-FR" sz="1000" dirty="0" err="1"/>
              <a:t>past</a:t>
            </a:r>
            <a:r>
              <a:rPr lang="fr-FR" sz="1000" dirty="0"/>
              <a:t> few </a:t>
            </a:r>
            <a:r>
              <a:rPr lang="fr-FR" sz="1000" dirty="0" err="1"/>
              <a:t>years</a:t>
            </a:r>
            <a:endParaRPr lang="fr-FR" sz="1000" dirty="0"/>
          </a:p>
          <a:p>
            <a:pPr marL="171450" indent="-171450">
              <a:buFont typeface="Arial" panose="020B0604020202020204" pitchFamily="34" charset="0"/>
              <a:buChar char="•"/>
            </a:pPr>
            <a:r>
              <a:rPr lang="fr-FR" sz="1000" dirty="0"/>
              <a:t>This trend </a:t>
            </a:r>
            <a:r>
              <a:rPr lang="fr-FR" sz="1000" dirty="0" err="1"/>
              <a:t>comes</a:t>
            </a:r>
            <a:r>
              <a:rPr lang="fr-FR" sz="1000" dirty="0"/>
              <a:t> </a:t>
            </a:r>
            <a:r>
              <a:rPr lang="fr-FR" sz="1000" dirty="0" err="1"/>
              <a:t>from</a:t>
            </a:r>
            <a:r>
              <a:rPr lang="fr-FR" sz="1000" dirty="0"/>
              <a:t> the a </a:t>
            </a:r>
            <a:r>
              <a:rPr lang="fr-FR" sz="1000" dirty="0" err="1"/>
              <a:t>popular</a:t>
            </a:r>
            <a:r>
              <a:rPr lang="fr-FR" sz="1000" dirty="0"/>
              <a:t> </a:t>
            </a:r>
            <a:r>
              <a:rPr lang="fr-FR" sz="1000" dirty="0" err="1"/>
              <a:t>demand</a:t>
            </a:r>
            <a:r>
              <a:rPr lang="fr-FR" sz="1000" dirty="0"/>
              <a:t> to </a:t>
            </a:r>
            <a:r>
              <a:rPr lang="fr-FR" sz="1000" dirty="0" err="1"/>
              <a:t>reduce</a:t>
            </a:r>
            <a:r>
              <a:rPr lang="fr-FR" sz="1000" dirty="0"/>
              <a:t> CO2 </a:t>
            </a:r>
            <a:r>
              <a:rPr lang="fr-FR" sz="1000" dirty="0" err="1"/>
              <a:t>emissions</a:t>
            </a:r>
            <a:r>
              <a:rPr lang="fr-FR" sz="1000" dirty="0"/>
              <a:t>, of course</a:t>
            </a:r>
          </a:p>
          <a:p>
            <a:pPr marL="171450" indent="-171450">
              <a:buFont typeface="Arial" panose="020B0604020202020204" pitchFamily="34" charset="0"/>
              <a:buChar char="•"/>
            </a:pPr>
            <a:r>
              <a:rPr lang="fr-FR" sz="1000" dirty="0"/>
              <a:t>But </a:t>
            </a:r>
            <a:r>
              <a:rPr lang="fr-FR" sz="1000" dirty="0" err="1"/>
              <a:t>it</a:t>
            </a:r>
            <a:r>
              <a:rPr lang="fr-FR" sz="1000" dirty="0"/>
              <a:t> </a:t>
            </a:r>
            <a:r>
              <a:rPr lang="fr-FR" sz="1000" dirty="0" err="1"/>
              <a:t>is</a:t>
            </a:r>
            <a:r>
              <a:rPr lang="fr-FR" sz="1000" dirty="0"/>
              <a:t> </a:t>
            </a:r>
            <a:r>
              <a:rPr lang="fr-FR" sz="1000" dirty="0" err="1"/>
              <a:t>also</a:t>
            </a:r>
            <a:r>
              <a:rPr lang="fr-FR" sz="1000" dirty="0"/>
              <a:t> possible </a:t>
            </a:r>
            <a:r>
              <a:rPr lang="fr-FR" sz="1000" dirty="0" err="1"/>
              <a:t>because</a:t>
            </a:r>
            <a:r>
              <a:rPr lang="fr-FR" sz="1000" dirty="0"/>
              <a:t> of </a:t>
            </a:r>
            <a:r>
              <a:rPr lang="fr-FR" sz="1000" dirty="0" err="1"/>
              <a:t>recent</a:t>
            </a:r>
            <a:r>
              <a:rPr lang="fr-FR" sz="1000" dirty="0"/>
              <a:t> </a:t>
            </a:r>
            <a:r>
              <a:rPr lang="fr-FR" sz="1000" dirty="0" err="1"/>
              <a:t>improvements</a:t>
            </a:r>
            <a:r>
              <a:rPr lang="fr-FR" sz="1000" dirty="0"/>
              <a:t> in the performance and </a:t>
            </a:r>
            <a:r>
              <a:rPr lang="fr-FR" sz="1000" dirty="0" err="1"/>
              <a:t>cost</a:t>
            </a:r>
            <a:r>
              <a:rPr lang="fr-FR" sz="1000" dirty="0"/>
              <a:t> of </a:t>
            </a:r>
            <a:r>
              <a:rPr lang="fr-FR" sz="1000" dirty="0" err="1"/>
              <a:t>battery</a:t>
            </a:r>
            <a:r>
              <a:rPr lang="fr-FR" sz="1000" dirty="0"/>
              <a:t> </a:t>
            </a:r>
            <a:r>
              <a:rPr lang="fr-FR" sz="1000" dirty="0" err="1"/>
              <a:t>technology</a:t>
            </a:r>
            <a:endParaRPr lang="fr-FR" sz="1000" dirty="0"/>
          </a:p>
          <a:p>
            <a:pPr marL="171450" indent="-171450">
              <a:buFont typeface="Arial" panose="020B0604020202020204" pitchFamily="34" charset="0"/>
              <a:buChar char="•"/>
            </a:pPr>
            <a:r>
              <a:rPr lang="en-GB" sz="1000" b="0" dirty="0"/>
              <a:t>The growth of electric vehicles globally puts pressure on material supply</a:t>
            </a:r>
          </a:p>
          <a:p>
            <a:pPr marL="171450" indent="-171450">
              <a:buFont typeface="Arial" panose="020B0604020202020204" pitchFamily="34" charset="0"/>
              <a:buChar char="•"/>
            </a:pPr>
            <a:r>
              <a:rPr lang="en-GB" sz="1000" b="0" dirty="0"/>
              <a:t>In particular, there are issues with batteries and permanent magnets for electric motors</a:t>
            </a:r>
          </a:p>
          <a:p>
            <a:pPr marL="171450" indent="-171450">
              <a:buFont typeface="Arial" panose="020B0604020202020204" pitchFamily="34" charset="0"/>
              <a:buChar char="•"/>
            </a:pPr>
            <a:r>
              <a:rPr lang="en-GB" sz="1000" b="0" dirty="0"/>
              <a:t>Traditional rechargeable batteries contain toxic heavy metals and the magnets contain rare earth elements</a:t>
            </a:r>
          </a:p>
        </p:txBody>
      </p:sp>
    </p:spTree>
    <p:extLst>
      <p:ext uri="{BB962C8B-B14F-4D97-AF65-F5344CB8AC3E}">
        <p14:creationId xmlns:p14="http://schemas.microsoft.com/office/powerpoint/2010/main" val="382817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6</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i="1" dirty="0"/>
              <a:t>Energy </a:t>
            </a:r>
            <a:r>
              <a:rPr lang="fr-FR" sz="1000" b="1" i="1" dirty="0" err="1"/>
              <a:t>storage</a:t>
            </a:r>
            <a:r>
              <a:rPr lang="fr-FR" sz="1000" b="1" i="1" dirty="0"/>
              <a:t> </a:t>
            </a:r>
            <a:r>
              <a:rPr lang="fr-FR" sz="1000" b="1" i="1" dirty="0" err="1"/>
              <a:t>systems</a:t>
            </a:r>
            <a:r>
              <a:rPr lang="fr-FR" sz="1000" b="1" i="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0" dirty="0"/>
              <a:t>There </a:t>
            </a:r>
            <a:r>
              <a:rPr lang="fr-FR" sz="900" b="0" dirty="0" err="1"/>
              <a:t>exists</a:t>
            </a:r>
            <a:r>
              <a:rPr lang="fr-FR" sz="900" b="0" dirty="0"/>
              <a:t> </a:t>
            </a:r>
            <a:r>
              <a:rPr lang="fr-FR" sz="900" b="0" dirty="0" err="1"/>
              <a:t>many</a:t>
            </a:r>
            <a:r>
              <a:rPr lang="fr-FR" sz="900" b="0" dirty="0"/>
              <a:t> engineering </a:t>
            </a:r>
            <a:r>
              <a:rPr lang="fr-FR" sz="900" b="0" dirty="0" err="1"/>
              <a:t>systems</a:t>
            </a:r>
            <a:r>
              <a:rPr lang="fr-FR" sz="900" b="0" dirty="0"/>
              <a:t> </a:t>
            </a:r>
            <a:r>
              <a:rPr lang="fr-FR" sz="900" b="0" dirty="0" err="1"/>
              <a:t>that</a:t>
            </a:r>
            <a:r>
              <a:rPr lang="fr-FR" sz="900" b="0" dirty="0"/>
              <a:t> can store </a:t>
            </a:r>
            <a:r>
              <a:rPr lang="fr-FR" sz="900" b="0" dirty="0" err="1"/>
              <a:t>energy</a:t>
            </a:r>
            <a:r>
              <a:rPr lang="fr-FR" sz="900" b="0" dirty="0"/>
              <a:t> for </a:t>
            </a:r>
            <a:r>
              <a:rPr lang="fr-FR" sz="900" b="0" dirty="0" err="1"/>
              <a:t>various</a:t>
            </a:r>
            <a:r>
              <a:rPr lang="fr-FR" sz="900" b="0" dirty="0"/>
              <a:t> power, </a:t>
            </a:r>
            <a:r>
              <a:rPr lang="fr-FR" sz="900" b="0" dirty="0" err="1"/>
              <a:t>load</a:t>
            </a:r>
            <a:r>
              <a:rPr lang="fr-FR" sz="900" b="0" dirty="0"/>
              <a:t> </a:t>
            </a:r>
            <a:r>
              <a:rPr lang="fr-FR" sz="900" b="0" dirty="0" err="1"/>
              <a:t>cycling</a:t>
            </a:r>
            <a:r>
              <a:rPr lang="fr-FR" sz="900" b="0" dirty="0"/>
              <a:t>, range and </a:t>
            </a:r>
            <a:r>
              <a:rPr lang="fr-FR" sz="900" b="0" dirty="0" err="1"/>
              <a:t>charging</a:t>
            </a:r>
            <a:r>
              <a:rPr lang="fr-FR" sz="900" b="0" dirty="0"/>
              <a:t> </a:t>
            </a:r>
            <a:r>
              <a:rPr lang="fr-FR" sz="900" b="0" dirty="0" err="1"/>
              <a:t>requirements</a:t>
            </a:r>
            <a:endParaRPr lang="fr-FR" sz="9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0" dirty="0"/>
              <a:t>Electro-</a:t>
            </a:r>
            <a:r>
              <a:rPr lang="fr-FR" sz="900" b="0" dirty="0" err="1"/>
              <a:t>chemical</a:t>
            </a:r>
            <a:r>
              <a:rPr lang="fr-FR" sz="900" b="0" dirty="0"/>
              <a:t> </a:t>
            </a:r>
            <a:r>
              <a:rPr lang="fr-FR" sz="900" b="0" dirty="0" err="1"/>
              <a:t>storage</a:t>
            </a:r>
            <a:r>
              <a:rPr lang="fr-FR" sz="900" b="0" dirty="0"/>
              <a:t> </a:t>
            </a:r>
            <a:r>
              <a:rPr lang="fr-FR" sz="900" b="0" dirty="0" err="1"/>
              <a:t>systems</a:t>
            </a:r>
            <a:r>
              <a:rPr lang="fr-FR" sz="900" b="0" dirty="0"/>
              <a:t>, or batteries, are one of </a:t>
            </a:r>
            <a:r>
              <a:rPr lang="fr-FR" sz="900" b="0" dirty="0" err="1"/>
              <a:t>them</a:t>
            </a:r>
            <a:r>
              <a:rPr lang="fr-FR" sz="900" b="0" dirty="0"/>
              <a:t>, </a:t>
            </a:r>
            <a:r>
              <a:rPr lang="fr-FR" sz="900" b="0" dirty="0" err="1"/>
              <a:t>highlighted</a:t>
            </a:r>
            <a:r>
              <a:rPr lang="fr-FR" sz="900" b="0" dirty="0"/>
              <a:t> </a:t>
            </a:r>
            <a:r>
              <a:rPr lang="fr-FR" sz="900" b="0" dirty="0" err="1"/>
              <a:t>here</a:t>
            </a:r>
            <a:r>
              <a:rPr lang="fr-FR" sz="900" b="0" dirty="0"/>
              <a:t> in Yellow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0" dirty="0"/>
              <a:t>If </a:t>
            </a:r>
            <a:r>
              <a:rPr lang="fr-FR" sz="900" b="0" dirty="0" err="1"/>
              <a:t>we</a:t>
            </a:r>
            <a:r>
              <a:rPr lang="fr-FR" sz="900" b="0" dirty="0"/>
              <a:t> focus on transport applications, batteries show </a:t>
            </a:r>
            <a:r>
              <a:rPr lang="fr-FR" sz="900" b="0" dirty="0" err="1"/>
              <a:t>very</a:t>
            </a:r>
            <a:r>
              <a:rPr lang="fr-FR" sz="900" b="0" dirty="0"/>
              <a:t> good </a:t>
            </a:r>
            <a:r>
              <a:rPr lang="fr-FR" sz="900" b="0" dirty="0" err="1"/>
              <a:t>specific</a:t>
            </a:r>
            <a:r>
              <a:rPr lang="fr-FR" sz="900" b="0" dirty="0"/>
              <a:t> power and </a:t>
            </a:r>
            <a:r>
              <a:rPr lang="fr-FR" sz="900" b="0" dirty="0" err="1"/>
              <a:t>energy</a:t>
            </a:r>
            <a:r>
              <a:rPr lang="fr-FR" sz="900" b="0" dirty="0"/>
              <a:t>, but </a:t>
            </a:r>
            <a:r>
              <a:rPr lang="fr-FR" sz="900" b="0" dirty="0" err="1"/>
              <a:t>also</a:t>
            </a:r>
            <a:r>
              <a:rPr lang="fr-FR" sz="900" b="0" dirty="0"/>
              <a:t> high </a:t>
            </a:r>
            <a:r>
              <a:rPr lang="fr-FR" sz="900" b="0" dirty="0" err="1"/>
              <a:t>energy</a:t>
            </a:r>
            <a:r>
              <a:rPr lang="fr-FR" sz="900" b="0" dirty="0"/>
              <a:t> </a:t>
            </a:r>
            <a:r>
              <a:rPr lang="fr-FR" sz="900" b="0" dirty="0" err="1"/>
              <a:t>density</a:t>
            </a:r>
            <a:r>
              <a:rPr lang="fr-FR" sz="900" b="0" dirty="0"/>
              <a:t> </a:t>
            </a:r>
            <a:r>
              <a:rPr lang="fr-FR" sz="900" b="0" dirty="0" err="1"/>
              <a:t>which</a:t>
            </a:r>
            <a:r>
              <a:rPr lang="fr-FR" sz="900" b="0" dirty="0"/>
              <a:t> </a:t>
            </a:r>
            <a:r>
              <a:rPr lang="fr-FR" sz="900" b="0" dirty="0" err="1"/>
              <a:t>means</a:t>
            </a:r>
            <a:r>
              <a:rPr lang="fr-FR" sz="900" b="0" dirty="0"/>
              <a:t> </a:t>
            </a:r>
            <a:r>
              <a:rPr lang="fr-FR" sz="900" b="0" dirty="0" err="1"/>
              <a:t>low</a:t>
            </a:r>
            <a:r>
              <a:rPr lang="fr-FR" sz="900" b="0" dirty="0"/>
              <a:t> </a:t>
            </a:r>
            <a:r>
              <a:rPr lang="fr-FR" sz="900" b="0" dirty="0" err="1"/>
              <a:t>space</a:t>
            </a:r>
            <a:r>
              <a:rPr lang="fr-FR" sz="900" b="0" dirty="0"/>
              <a:t> </a:t>
            </a:r>
            <a:r>
              <a:rPr lang="fr-FR" sz="900" b="0" dirty="0" err="1"/>
              <a:t>requirements</a:t>
            </a:r>
            <a:endParaRPr lang="fr-FR" sz="9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Li-ion batteries perform better than others, but without the need for lead or cadmium</a:t>
            </a:r>
            <a:r>
              <a:rPr lang="fr-FR" sz="900" b="0" dirty="0"/>
              <a:t> </a:t>
            </a:r>
            <a:endParaRPr lang="en-GB" sz="900" b="0" dirty="0"/>
          </a:p>
        </p:txBody>
      </p:sp>
    </p:spTree>
    <p:extLst>
      <p:ext uri="{BB962C8B-B14F-4D97-AF65-F5344CB8AC3E}">
        <p14:creationId xmlns:p14="http://schemas.microsoft.com/office/powerpoint/2010/main" val="5440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7</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t>Battery cells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There are many types of batteries included in the battery cell data-table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battery cells subset contains 128 records covering the most common chemistry families. </a:t>
            </a:r>
            <a:endParaRPr lang="en-US" sz="10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dirty="0"/>
              <a:t>Primary and secondary (rechargeable) batteries of most relevant chemistries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dirty="0"/>
              <a:t>Four types of cell geometries are available; Cylindrical, Prismatic, Pouch and Coin batteries</a:t>
            </a:r>
            <a:r>
              <a:rPr lang="en-GB" sz="900" dirty="0"/>
              <a:t>.</a:t>
            </a:r>
          </a:p>
        </p:txBody>
      </p:sp>
    </p:spTree>
    <p:extLst>
      <p:ext uri="{BB962C8B-B14F-4D97-AF65-F5344CB8AC3E}">
        <p14:creationId xmlns:p14="http://schemas.microsoft.com/office/powerpoint/2010/main" val="251360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8</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err="1"/>
              <a:t>Ragone</a:t>
            </a:r>
            <a:r>
              <a:rPr lang="en-US" sz="1000" b="1" i="1" dirty="0"/>
              <a:t> plots and History</a:t>
            </a:r>
            <a:endParaRPr lang="en-GB" sz="1000" b="1" i="1" dirty="0"/>
          </a:p>
          <a:p>
            <a:pPr algn="ctr"/>
            <a:endParaRPr lang="en-GB" sz="1000" b="1" i="1" dirty="0"/>
          </a:p>
          <a:p>
            <a:pPr marL="171450" indent="-171450">
              <a:buFont typeface="Arial" panose="020B0604020202020204" pitchFamily="34" charset="0"/>
              <a:buChar char="•"/>
            </a:pPr>
            <a:r>
              <a:rPr lang="fr-FR" sz="900" dirty="0"/>
              <a:t>Battery </a:t>
            </a:r>
            <a:r>
              <a:rPr lang="fr-FR" sz="900" dirty="0" err="1"/>
              <a:t>cells</a:t>
            </a:r>
            <a:r>
              <a:rPr lang="fr-FR" sz="900" dirty="0"/>
              <a:t> have been </a:t>
            </a:r>
            <a:r>
              <a:rPr lang="fr-FR" sz="900" dirty="0" err="1"/>
              <a:t>around</a:t>
            </a:r>
            <a:r>
              <a:rPr lang="fr-FR" sz="900" dirty="0"/>
              <a:t> for more </a:t>
            </a:r>
            <a:r>
              <a:rPr lang="fr-FR" sz="900" dirty="0" err="1"/>
              <a:t>than</a:t>
            </a:r>
            <a:r>
              <a:rPr lang="fr-FR" sz="900" dirty="0"/>
              <a:t> 200 </a:t>
            </a:r>
            <a:r>
              <a:rPr lang="fr-FR" sz="900" dirty="0" err="1"/>
              <a:t>years</a:t>
            </a:r>
            <a:r>
              <a:rPr lang="fr-FR" sz="900" dirty="0"/>
              <a:t>. The first large volume application </a:t>
            </a:r>
            <a:r>
              <a:rPr lang="fr-FR" sz="900" dirty="0" err="1"/>
              <a:t>technology</a:t>
            </a:r>
            <a:r>
              <a:rPr lang="fr-FR" sz="900" dirty="0"/>
              <a:t> </a:t>
            </a:r>
            <a:r>
              <a:rPr lang="fr-FR" sz="900" dirty="0" err="1"/>
              <a:t>was</a:t>
            </a:r>
            <a:r>
              <a:rPr lang="fr-FR" sz="900" dirty="0"/>
              <a:t> Lead Acid batteries, </a:t>
            </a:r>
            <a:r>
              <a:rPr lang="fr-FR" sz="900" dirty="0" err="1"/>
              <a:t>developed</a:t>
            </a:r>
            <a:r>
              <a:rPr lang="fr-FR" sz="900" dirty="0"/>
              <a:t> in the </a:t>
            </a:r>
            <a:r>
              <a:rPr lang="fr-FR" sz="900" dirty="0" err="1"/>
              <a:t>mid</a:t>
            </a:r>
            <a:r>
              <a:rPr lang="fr-FR" sz="900" dirty="0"/>
              <a:t> 1800’s </a:t>
            </a:r>
          </a:p>
          <a:p>
            <a:pPr marL="171450" indent="-171450">
              <a:buFont typeface="Arial" panose="020B0604020202020204" pitchFamily="34" charset="0"/>
              <a:buChar char="•"/>
            </a:pPr>
            <a:r>
              <a:rPr lang="fr-FR" sz="900" dirty="0" err="1"/>
              <a:t>Then</a:t>
            </a:r>
            <a:r>
              <a:rPr lang="fr-FR" sz="900" dirty="0"/>
              <a:t> over a </a:t>
            </a:r>
            <a:r>
              <a:rPr lang="fr-FR" sz="900" dirty="0" err="1"/>
              <a:t>period</a:t>
            </a:r>
            <a:r>
              <a:rPr lang="fr-FR" sz="900" dirty="0"/>
              <a:t> of 50 </a:t>
            </a:r>
            <a:r>
              <a:rPr lang="fr-FR" sz="900" dirty="0" err="1"/>
              <a:t>years</a:t>
            </a:r>
            <a:r>
              <a:rPr lang="fr-FR" sz="900" dirty="0"/>
              <a:t>, multiple </a:t>
            </a:r>
            <a:r>
              <a:rPr lang="fr-FR" sz="900" dirty="0" err="1"/>
              <a:t>discoveries</a:t>
            </a:r>
            <a:r>
              <a:rPr lang="fr-FR" sz="900" dirty="0"/>
              <a:t> </a:t>
            </a:r>
            <a:r>
              <a:rPr lang="fr-FR" sz="900" dirty="0" err="1"/>
              <a:t>occured</a:t>
            </a:r>
            <a:r>
              <a:rPr lang="fr-FR" sz="900" dirty="0"/>
              <a:t> </a:t>
            </a:r>
            <a:r>
              <a:rPr lang="fr-FR" sz="900" dirty="0" err="1"/>
              <a:t>with</a:t>
            </a:r>
            <a:r>
              <a:rPr lang="fr-FR" sz="900" dirty="0"/>
              <a:t> the </a:t>
            </a:r>
            <a:r>
              <a:rPr lang="fr-FR" sz="900" dirty="0" err="1"/>
              <a:t>families</a:t>
            </a:r>
            <a:r>
              <a:rPr lang="fr-FR" sz="900" dirty="0"/>
              <a:t> of Zinc-, </a:t>
            </a:r>
            <a:r>
              <a:rPr lang="fr-FR" sz="900" dirty="0" err="1"/>
              <a:t>Silver</a:t>
            </a:r>
            <a:r>
              <a:rPr lang="fr-FR" sz="900" dirty="0"/>
              <a:t>-, and Nickel Cadmium-</a:t>
            </a:r>
            <a:r>
              <a:rPr lang="fr-FR" sz="900" dirty="0" err="1"/>
              <a:t>based</a:t>
            </a:r>
            <a:r>
              <a:rPr lang="fr-FR" sz="900" dirty="0"/>
              <a:t> </a:t>
            </a:r>
            <a:r>
              <a:rPr lang="fr-FR" sz="900" dirty="0" err="1"/>
              <a:t>cells</a:t>
            </a:r>
            <a:endParaRPr lang="fr-FR" sz="900" dirty="0"/>
          </a:p>
          <a:p>
            <a:pPr marL="171450" indent="-171450">
              <a:buFont typeface="Arial" panose="020B0604020202020204" pitchFamily="34" charset="0"/>
              <a:buChar char="•"/>
            </a:pPr>
            <a:r>
              <a:rPr lang="fr-FR" sz="900" dirty="0"/>
              <a:t>1949 </a:t>
            </a:r>
            <a:r>
              <a:rPr lang="fr-FR" sz="900" dirty="0" err="1"/>
              <a:t>was</a:t>
            </a:r>
            <a:r>
              <a:rPr lang="fr-FR" sz="900" dirty="0"/>
              <a:t> </a:t>
            </a:r>
            <a:r>
              <a:rPr lang="fr-FR" sz="900" dirty="0" err="1"/>
              <a:t>another</a:t>
            </a:r>
            <a:r>
              <a:rPr lang="fr-FR" sz="900" dirty="0"/>
              <a:t> </a:t>
            </a:r>
            <a:r>
              <a:rPr lang="fr-FR" sz="900" dirty="0" err="1"/>
              <a:t>stepping</a:t>
            </a:r>
            <a:r>
              <a:rPr lang="fr-FR" sz="900" dirty="0"/>
              <a:t> stone </a:t>
            </a:r>
            <a:r>
              <a:rPr lang="fr-FR" sz="900" dirty="0" err="1"/>
              <a:t>with</a:t>
            </a:r>
            <a:r>
              <a:rPr lang="fr-FR" sz="900" dirty="0"/>
              <a:t> the invention of </a:t>
            </a:r>
            <a:r>
              <a:rPr lang="fr-FR" sz="900" dirty="0" err="1"/>
              <a:t>Alkaline</a:t>
            </a:r>
            <a:r>
              <a:rPr lang="fr-FR" sz="900" dirty="0"/>
              <a:t> </a:t>
            </a:r>
            <a:r>
              <a:rPr lang="fr-FR" sz="900" dirty="0" err="1"/>
              <a:t>Manganese</a:t>
            </a:r>
            <a:r>
              <a:rPr lang="fr-FR" sz="900" dirty="0"/>
              <a:t>, </a:t>
            </a:r>
            <a:r>
              <a:rPr lang="fr-FR" sz="900" dirty="0" err="1"/>
              <a:t>extremely</a:t>
            </a:r>
            <a:r>
              <a:rPr lang="fr-FR" sz="900" dirty="0"/>
              <a:t> </a:t>
            </a:r>
            <a:r>
              <a:rPr lang="fr-FR" sz="900" dirty="0" err="1"/>
              <a:t>popular</a:t>
            </a:r>
            <a:r>
              <a:rPr lang="fr-FR" sz="900" dirty="0"/>
              <a:t> </a:t>
            </a:r>
            <a:r>
              <a:rPr lang="fr-FR" sz="900" dirty="0" err="1"/>
              <a:t>nowadays</a:t>
            </a:r>
            <a:r>
              <a:rPr lang="fr-FR" sz="900" dirty="0"/>
              <a:t> </a:t>
            </a:r>
            <a:r>
              <a:rPr lang="fr-FR" sz="900" dirty="0" err="1"/>
              <a:t>with</a:t>
            </a:r>
            <a:r>
              <a:rPr lang="fr-FR" sz="900" dirty="0"/>
              <a:t> AA and AAA batteries</a:t>
            </a:r>
          </a:p>
          <a:p>
            <a:pPr marL="171450" indent="-171450">
              <a:buFont typeface="Arial" panose="020B0604020202020204" pitchFamily="34" charset="0"/>
              <a:buChar char="•"/>
            </a:pPr>
            <a:r>
              <a:rPr lang="fr-FR" sz="900" dirty="0" err="1"/>
              <a:t>Since</a:t>
            </a:r>
            <a:r>
              <a:rPr lang="fr-FR" sz="900" dirty="0"/>
              <a:t> the 80’s, the Lithium-ion </a:t>
            </a:r>
            <a:r>
              <a:rPr lang="fr-FR" sz="900" dirty="0" err="1"/>
              <a:t>technology</a:t>
            </a:r>
            <a:r>
              <a:rPr lang="fr-FR" sz="900" dirty="0"/>
              <a:t> has been </a:t>
            </a:r>
            <a:r>
              <a:rPr lang="fr-FR" sz="900" dirty="0" err="1"/>
              <a:t>discovered</a:t>
            </a:r>
            <a:r>
              <a:rPr lang="fr-FR" sz="900" dirty="0"/>
              <a:t>, and </a:t>
            </a:r>
            <a:r>
              <a:rPr lang="fr-FR" sz="900" dirty="0" err="1"/>
              <a:t>many</a:t>
            </a:r>
            <a:r>
              <a:rPr lang="fr-FR" sz="900" dirty="0"/>
              <a:t> </a:t>
            </a:r>
            <a:r>
              <a:rPr lang="fr-FR" sz="900" dirty="0" err="1"/>
              <a:t>electrochemical</a:t>
            </a:r>
            <a:r>
              <a:rPr lang="fr-FR" sz="900" dirty="0"/>
              <a:t> </a:t>
            </a:r>
            <a:r>
              <a:rPr lang="fr-FR" sz="900" dirty="0" err="1"/>
              <a:t>materials</a:t>
            </a:r>
            <a:r>
              <a:rPr lang="fr-FR" sz="900" dirty="0"/>
              <a:t> have been </a:t>
            </a:r>
            <a:r>
              <a:rPr lang="fr-FR" sz="900" dirty="0" err="1"/>
              <a:t>developed</a:t>
            </a:r>
            <a:r>
              <a:rPr lang="fr-FR" sz="900" dirty="0"/>
              <a:t> </a:t>
            </a:r>
          </a:p>
          <a:p>
            <a:pPr marL="171450" indent="-171450">
              <a:buFont typeface="Arial" panose="020B0604020202020204" pitchFamily="34" charset="0"/>
              <a:buChar char="•"/>
            </a:pPr>
            <a:r>
              <a:rPr lang="fr-FR" sz="900" dirty="0"/>
              <a:t>This </a:t>
            </a:r>
            <a:r>
              <a:rPr lang="fr-FR" sz="900" dirty="0" err="1"/>
              <a:t>breakthrough</a:t>
            </a:r>
            <a:r>
              <a:rPr lang="fr-FR" sz="900" dirty="0"/>
              <a:t> has been </a:t>
            </a:r>
            <a:r>
              <a:rPr lang="fr-FR" sz="900" dirty="0" err="1"/>
              <a:t>so</a:t>
            </a:r>
            <a:r>
              <a:rPr lang="fr-FR" sz="900" dirty="0"/>
              <a:t> </a:t>
            </a:r>
            <a:r>
              <a:rPr lang="fr-FR" sz="900" dirty="0" err="1"/>
              <a:t>significant</a:t>
            </a:r>
            <a:r>
              <a:rPr lang="fr-FR" sz="900" dirty="0"/>
              <a:t> </a:t>
            </a:r>
            <a:r>
              <a:rPr lang="fr-FR" sz="900" dirty="0" err="1"/>
              <a:t>that</a:t>
            </a:r>
            <a:r>
              <a:rPr lang="fr-FR" sz="900" dirty="0"/>
              <a:t> the </a:t>
            </a:r>
            <a:r>
              <a:rPr lang="fr-FR" sz="900" dirty="0" err="1"/>
              <a:t>inventors</a:t>
            </a:r>
            <a:r>
              <a:rPr lang="fr-FR" sz="900" dirty="0"/>
              <a:t> </a:t>
            </a:r>
            <a:r>
              <a:rPr lang="fr-FR" sz="900" dirty="0" err="1"/>
              <a:t>were</a:t>
            </a:r>
            <a:r>
              <a:rPr lang="fr-FR" sz="900" dirty="0"/>
              <a:t> </a:t>
            </a:r>
            <a:r>
              <a:rPr lang="fr-FR" sz="900" dirty="0" err="1"/>
              <a:t>awareded</a:t>
            </a:r>
            <a:r>
              <a:rPr lang="fr-FR" sz="900" dirty="0"/>
              <a:t> the Nobel </a:t>
            </a:r>
            <a:r>
              <a:rPr lang="fr-FR" sz="900" dirty="0" err="1"/>
              <a:t>Prize</a:t>
            </a:r>
            <a:r>
              <a:rPr lang="fr-FR" sz="900" dirty="0"/>
              <a:t> of Chemistry in 2019</a:t>
            </a:r>
          </a:p>
        </p:txBody>
      </p:sp>
    </p:spTree>
    <p:extLst>
      <p:ext uri="{BB962C8B-B14F-4D97-AF65-F5344CB8AC3E}">
        <p14:creationId xmlns:p14="http://schemas.microsoft.com/office/powerpoint/2010/main" val="56436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9</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dirty="0"/>
              <a:t>Rechargeable batteries</a:t>
            </a:r>
            <a:endParaRPr lang="en-GB" sz="1000" b="1" i="1" dirty="0"/>
          </a:p>
          <a:p>
            <a:pPr algn="ctr"/>
            <a:endParaRPr lang="en-GB" sz="1000" b="1" i="1" dirty="0"/>
          </a:p>
          <a:p>
            <a:pPr marL="171450" indent="-171450">
              <a:buFont typeface="Arial" panose="020B0604020202020204" pitchFamily="34" charset="0"/>
              <a:buChar char="•"/>
            </a:pPr>
            <a:r>
              <a:rPr lang="fr-FR" sz="900" dirty="0" err="1"/>
              <a:t>Ragone</a:t>
            </a:r>
            <a:r>
              <a:rPr lang="fr-FR" sz="900" dirty="0"/>
              <a:t> plots are a </a:t>
            </a:r>
            <a:r>
              <a:rPr lang="fr-FR" sz="900" dirty="0" err="1"/>
              <a:t>graphical</a:t>
            </a:r>
            <a:r>
              <a:rPr lang="fr-FR" sz="900" dirty="0"/>
              <a:t> </a:t>
            </a:r>
            <a:r>
              <a:rPr lang="fr-FR" sz="900" dirty="0" err="1"/>
              <a:t>way</a:t>
            </a:r>
            <a:r>
              <a:rPr lang="fr-FR" sz="900" dirty="0"/>
              <a:t> to </a:t>
            </a:r>
            <a:r>
              <a:rPr lang="fr-FR" sz="900" dirty="0" err="1"/>
              <a:t>visualize</a:t>
            </a:r>
            <a:r>
              <a:rPr lang="fr-FR" sz="900" dirty="0"/>
              <a:t> the performance of </a:t>
            </a:r>
            <a:r>
              <a:rPr lang="fr-FR" sz="900" dirty="0" err="1"/>
              <a:t>energy</a:t>
            </a:r>
            <a:r>
              <a:rPr lang="fr-FR" sz="900" dirty="0"/>
              <a:t> </a:t>
            </a:r>
            <a:r>
              <a:rPr lang="fr-FR" sz="900" dirty="0" err="1"/>
              <a:t>storage</a:t>
            </a:r>
            <a:r>
              <a:rPr lang="fr-FR" sz="900" dirty="0"/>
              <a:t> </a:t>
            </a:r>
            <a:r>
              <a:rPr lang="fr-FR" sz="900" dirty="0" err="1"/>
              <a:t>systems</a:t>
            </a:r>
            <a:endParaRPr lang="fr-FR" sz="900" dirty="0"/>
          </a:p>
          <a:p>
            <a:pPr marL="171450" indent="-171450">
              <a:buFont typeface="Arial" panose="020B0604020202020204" pitchFamily="34" charset="0"/>
              <a:buChar char="•"/>
            </a:pPr>
            <a:r>
              <a:rPr lang="fr-FR" sz="900" dirty="0" err="1"/>
              <a:t>They</a:t>
            </a:r>
            <a:r>
              <a:rPr lang="fr-FR" sz="900" dirty="0"/>
              <a:t> </a:t>
            </a:r>
            <a:r>
              <a:rPr lang="fr-FR" sz="900" dirty="0" err="1"/>
              <a:t>will</a:t>
            </a:r>
            <a:r>
              <a:rPr lang="fr-FR" sz="900" dirty="0"/>
              <a:t> </a:t>
            </a:r>
            <a:r>
              <a:rPr lang="fr-FR" sz="900" dirty="0" err="1"/>
              <a:t>be</a:t>
            </a:r>
            <a:r>
              <a:rPr lang="fr-FR" sz="900" dirty="0"/>
              <a:t> </a:t>
            </a:r>
            <a:r>
              <a:rPr lang="fr-FR" sz="900" dirty="0" err="1"/>
              <a:t>used</a:t>
            </a:r>
            <a:r>
              <a:rPr lang="fr-FR" sz="900" dirty="0"/>
              <a:t> </a:t>
            </a:r>
            <a:r>
              <a:rPr lang="fr-FR" sz="900" dirty="0" err="1"/>
              <a:t>them</a:t>
            </a:r>
            <a:r>
              <a:rPr lang="fr-FR" sz="900" dirty="0"/>
              <a:t> multiple times in </a:t>
            </a:r>
            <a:r>
              <a:rPr lang="fr-FR" sz="900" dirty="0" err="1"/>
              <a:t>this</a:t>
            </a:r>
            <a:r>
              <a:rPr lang="fr-FR" sz="900" dirty="0"/>
              <a:t> </a:t>
            </a:r>
            <a:r>
              <a:rPr lang="fr-FR" sz="900" dirty="0" err="1"/>
              <a:t>presentation</a:t>
            </a:r>
            <a:r>
              <a:rPr lang="fr-FR" sz="900" dirty="0"/>
              <a:t>, </a:t>
            </a:r>
            <a:r>
              <a:rPr lang="fr-FR" sz="900" dirty="0" err="1"/>
              <a:t>here</a:t>
            </a:r>
            <a:r>
              <a:rPr lang="fr-FR" sz="900" dirty="0"/>
              <a:t> </a:t>
            </a:r>
            <a:r>
              <a:rPr lang="fr-FR" sz="900" dirty="0" err="1"/>
              <a:t>showing</a:t>
            </a:r>
            <a:r>
              <a:rPr lang="fr-FR" sz="900" dirty="0"/>
              <a:t> the rechargeable </a:t>
            </a:r>
            <a:r>
              <a:rPr lang="fr-FR" sz="900" dirty="0" err="1"/>
              <a:t>battery</a:t>
            </a:r>
            <a:r>
              <a:rPr lang="fr-FR" sz="900" dirty="0"/>
              <a:t> types</a:t>
            </a:r>
          </a:p>
          <a:p>
            <a:pPr marL="171450" indent="-171450">
              <a:buFont typeface="Arial" panose="020B0604020202020204" pitchFamily="34" charset="0"/>
              <a:buChar char="•"/>
            </a:pPr>
            <a:r>
              <a:rPr lang="fr-FR" sz="900" dirty="0"/>
              <a:t>Lithium technologies are </a:t>
            </a:r>
            <a:r>
              <a:rPr lang="fr-FR" sz="900" dirty="0" err="1"/>
              <a:t>superior</a:t>
            </a:r>
            <a:r>
              <a:rPr lang="fr-FR" sz="900" dirty="0"/>
              <a:t> to </a:t>
            </a:r>
            <a:r>
              <a:rPr lang="fr-FR" sz="900" dirty="0" err="1"/>
              <a:t>other</a:t>
            </a:r>
            <a:r>
              <a:rPr lang="fr-FR" sz="900" dirty="0"/>
              <a:t> types, </a:t>
            </a:r>
            <a:r>
              <a:rPr lang="fr-FR" sz="900" dirty="0" err="1"/>
              <a:t>both</a:t>
            </a:r>
            <a:r>
              <a:rPr lang="fr-FR" sz="900" dirty="0"/>
              <a:t> in </a:t>
            </a:r>
            <a:r>
              <a:rPr lang="fr-FR" sz="900" dirty="0" err="1"/>
              <a:t>energy</a:t>
            </a:r>
            <a:r>
              <a:rPr lang="fr-FR" sz="900" dirty="0"/>
              <a:t> </a:t>
            </a:r>
            <a:r>
              <a:rPr lang="fr-FR" sz="900" dirty="0" err="1"/>
              <a:t>storage</a:t>
            </a:r>
            <a:r>
              <a:rPr lang="fr-FR" sz="900" dirty="0"/>
              <a:t> and power </a:t>
            </a:r>
            <a:r>
              <a:rPr lang="fr-FR" sz="900" dirty="0" err="1"/>
              <a:t>capacity</a:t>
            </a:r>
            <a:r>
              <a:rPr lang="fr-FR" sz="900" dirty="0"/>
              <a:t> per </a:t>
            </a:r>
            <a:r>
              <a:rPr lang="fr-FR" sz="900" dirty="0" err="1"/>
              <a:t>weight</a:t>
            </a:r>
            <a:endParaRPr lang="fr-FR" sz="900" dirty="0"/>
          </a:p>
        </p:txBody>
      </p:sp>
    </p:spTree>
    <p:extLst>
      <p:ext uri="{BB962C8B-B14F-4D97-AF65-F5344CB8AC3E}">
        <p14:creationId xmlns:p14="http://schemas.microsoft.com/office/powerpoint/2010/main" val="75963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upport.grantadesign.com/resources/grantaedupack/2021R1/help/html/select/landers_tools.ht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upport.grantadesign.com/resources/grantaedupack/2021R1/help/html/synthesizer/synthesizer_refererence.htm" TargetMode="External"/><Relationship Id="rId4" Type="http://schemas.openxmlformats.org/officeDocument/2006/relationships/hyperlink" Target="http://support.grantadesign.com/resources/grantaedupack/2021R1/help/html/synthesizer/synthesizer_lander.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the-synthesizer-tool-model-writers-guide?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nsys.com/academic/educators/education-resources/battery-designer-and-materials-for-transportation?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en.wikipedia.org/wiki/Power_(physics)" TargetMode="External"/><Relationship Id="rId11" Type="http://schemas.openxmlformats.org/officeDocument/2006/relationships/image" Target="../media/image21.png"/><Relationship Id="rId5" Type="http://schemas.openxmlformats.org/officeDocument/2006/relationships/hyperlink" Target="https://en.wikipedia.org/wiki/Energy" TargetMode="External"/><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4FE0A7-8179-46E0-B206-3FC1B462113E}"/>
              </a:ext>
            </a:extLst>
          </p:cNvPr>
          <p:cNvSpPr>
            <a:spLocks noGrp="1"/>
          </p:cNvSpPr>
          <p:nvPr>
            <p:ph type="body" sz="quarter" idx="10"/>
          </p:nvPr>
        </p:nvSpPr>
        <p:spPr/>
        <p:txBody>
          <a:bodyPr>
            <a:normAutofit/>
          </a:bodyPr>
          <a:lstStyle/>
          <a:p>
            <a:r>
              <a:rPr lang="en-US" dirty="0">
                <a:solidFill>
                  <a:schemeClr val="tx1"/>
                </a:solidFill>
              </a:rPr>
              <a:t>The Battery Designer Tool</a:t>
            </a:r>
          </a:p>
        </p:txBody>
      </p:sp>
      <p:sp>
        <p:nvSpPr>
          <p:cNvPr id="2" name="Text Placeholder 1">
            <a:extLst>
              <a:ext uri="{FF2B5EF4-FFF2-40B4-BE49-F238E27FC236}">
                <a16:creationId xmlns:a16="http://schemas.microsoft.com/office/drawing/2014/main" id="{0C6A2DAE-91FC-4BD7-87E1-97AB5942E427}"/>
              </a:ext>
            </a:extLst>
          </p:cNvPr>
          <p:cNvSpPr>
            <a:spLocks noGrp="1"/>
          </p:cNvSpPr>
          <p:nvPr>
            <p:ph type="body" sz="quarter" idx="12"/>
          </p:nvPr>
        </p:nvSpPr>
        <p:spPr/>
        <p:txBody>
          <a:bodyPr>
            <a:normAutofit/>
          </a:bodyPr>
          <a:lstStyle/>
          <a:p>
            <a:r>
              <a:rPr lang="en-US" dirty="0"/>
              <a:t>Claes Fredriksson</a:t>
            </a:r>
          </a:p>
          <a:p>
            <a:r>
              <a:rPr lang="en-US" dirty="0"/>
              <a:t>Ansys Academic Development Team</a:t>
            </a:r>
          </a:p>
        </p:txBody>
      </p:sp>
      <p:pic>
        <p:nvPicPr>
          <p:cNvPr id="6" name="Picture 5" descr="A battery picture containing text, electronics&#10;&#10;Description automatically generated">
            <a:extLst>
              <a:ext uri="{FF2B5EF4-FFF2-40B4-BE49-F238E27FC236}">
                <a16:creationId xmlns:a16="http://schemas.microsoft.com/office/drawing/2014/main" id="{2DEAB618-16D9-466A-BF02-859FA999807A}"/>
              </a:ext>
            </a:extLst>
          </p:cNvPr>
          <p:cNvPicPr>
            <a:picLocks noChangeAspect="1"/>
          </p:cNvPicPr>
          <p:nvPr/>
        </p:nvPicPr>
        <p:blipFill rotWithShape="1">
          <a:blip r:embed="rId3">
            <a:extLst>
              <a:ext uri="{28A0092B-C50C-407E-A947-70E740481C1C}">
                <a14:useLocalDpi xmlns:a14="http://schemas.microsoft.com/office/drawing/2010/main" val="0"/>
              </a:ext>
            </a:extLst>
          </a:blip>
          <a:srcRect l="6782" t="12699" r="8235" b="11003"/>
          <a:stretch/>
        </p:blipFill>
        <p:spPr>
          <a:xfrm>
            <a:off x="5791200" y="1752600"/>
            <a:ext cx="5728942" cy="3429000"/>
          </a:xfrm>
          <a:prstGeom prst="rect">
            <a:avLst/>
          </a:prstGeom>
        </p:spPr>
      </p:pic>
    </p:spTree>
    <p:extLst>
      <p:ext uri="{BB962C8B-B14F-4D97-AF65-F5344CB8AC3E}">
        <p14:creationId xmlns:p14="http://schemas.microsoft.com/office/powerpoint/2010/main" val="38745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19458" name="Rectangle 2"/>
          <p:cNvSpPr>
            <a:spLocks noGrp="1" noChangeArrowheads="1"/>
          </p:cNvSpPr>
          <p:nvPr>
            <p:ph type="title"/>
          </p:nvPr>
        </p:nvSpPr>
        <p:spPr>
          <a:ln w="9525"/>
        </p:spPr>
        <p:txBody>
          <a:bodyPr/>
          <a:lstStyle/>
          <a:p>
            <a:r>
              <a:rPr lang="en-GB" dirty="0"/>
              <a:t>Energy density and Power density for rechargeable batteries</a:t>
            </a:r>
            <a:endParaRPr lang="en-US" dirty="0"/>
          </a:p>
        </p:txBody>
      </p:sp>
      <p:pic>
        <p:nvPicPr>
          <p:cNvPr id="4" name="Picture 3">
            <a:extLst>
              <a:ext uri="{FF2B5EF4-FFF2-40B4-BE49-F238E27FC236}">
                <a16:creationId xmlns:a16="http://schemas.microsoft.com/office/drawing/2014/main" id="{AC577A69-4084-4CE4-ACF7-E9513C815A6D}"/>
              </a:ext>
            </a:extLst>
          </p:cNvPr>
          <p:cNvPicPr>
            <a:picLocks noChangeAspect="1"/>
          </p:cNvPicPr>
          <p:nvPr/>
        </p:nvPicPr>
        <p:blipFill>
          <a:blip r:embed="rId3"/>
          <a:stretch>
            <a:fillRect/>
          </a:stretch>
        </p:blipFill>
        <p:spPr>
          <a:xfrm>
            <a:off x="1295400" y="1143000"/>
            <a:ext cx="7538357" cy="4861442"/>
          </a:xfrm>
          <a:prstGeom prst="rect">
            <a:avLst/>
          </a:prstGeom>
        </p:spPr>
      </p:pic>
    </p:spTree>
    <p:extLst>
      <p:ext uri="{BB962C8B-B14F-4D97-AF65-F5344CB8AC3E}">
        <p14:creationId xmlns:p14="http://schemas.microsoft.com/office/powerpoint/2010/main" val="24777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19458" name="Rectangle 2"/>
          <p:cNvSpPr>
            <a:spLocks noGrp="1" noChangeArrowheads="1"/>
          </p:cNvSpPr>
          <p:nvPr>
            <p:ph type="title"/>
          </p:nvPr>
        </p:nvSpPr>
        <p:spPr>
          <a:ln w="9525"/>
        </p:spPr>
        <p:txBody>
          <a:bodyPr/>
          <a:lstStyle/>
          <a:p>
            <a:r>
              <a:rPr lang="en-US" dirty="0"/>
              <a:t>Battery Designer models and building blocks for transportation</a:t>
            </a:r>
          </a:p>
        </p:txBody>
      </p:sp>
      <p:grpSp>
        <p:nvGrpSpPr>
          <p:cNvPr id="4" name="Group 3">
            <a:extLst>
              <a:ext uri="{FF2B5EF4-FFF2-40B4-BE49-F238E27FC236}">
                <a16:creationId xmlns:a16="http://schemas.microsoft.com/office/drawing/2014/main" id="{D1AA33C0-BF44-4BDF-BE84-5380EAB01E97}"/>
              </a:ext>
            </a:extLst>
          </p:cNvPr>
          <p:cNvGrpSpPr/>
          <p:nvPr/>
        </p:nvGrpSpPr>
        <p:grpSpPr>
          <a:xfrm>
            <a:off x="1203827" y="1447800"/>
            <a:ext cx="9784345" cy="3581400"/>
            <a:chOff x="1066800" y="1295400"/>
            <a:chExt cx="8534400" cy="3123878"/>
          </a:xfrm>
        </p:grpSpPr>
        <p:pic>
          <p:nvPicPr>
            <p:cNvPr id="5" name="Picture 4">
              <a:extLst>
                <a:ext uri="{FF2B5EF4-FFF2-40B4-BE49-F238E27FC236}">
                  <a16:creationId xmlns:a16="http://schemas.microsoft.com/office/drawing/2014/main" id="{F46563EF-85ED-461B-896F-D70C085AC383}"/>
                </a:ext>
              </a:extLst>
            </p:cNvPr>
            <p:cNvPicPr>
              <a:picLocks noChangeAspect="1"/>
            </p:cNvPicPr>
            <p:nvPr/>
          </p:nvPicPr>
          <p:blipFill rotWithShape="1">
            <a:blip r:embed="rId3"/>
            <a:srcRect t="9259" b="18210"/>
            <a:stretch/>
          </p:blipFill>
          <p:spPr>
            <a:xfrm>
              <a:off x="1066800" y="1295400"/>
              <a:ext cx="8534400" cy="3123878"/>
            </a:xfrm>
            <a:prstGeom prst="rect">
              <a:avLst/>
            </a:prstGeom>
            <a:ln w="12700">
              <a:solidFill>
                <a:schemeClr val="bg1"/>
              </a:solidFill>
            </a:ln>
          </p:spPr>
        </p:pic>
        <p:sp>
          <p:nvSpPr>
            <p:cNvPr id="6" name="TextBox 5">
              <a:extLst>
                <a:ext uri="{FF2B5EF4-FFF2-40B4-BE49-F238E27FC236}">
                  <a16:creationId xmlns:a16="http://schemas.microsoft.com/office/drawing/2014/main" id="{49FC869F-413E-4074-83FA-23C8DD8D8F84}"/>
                </a:ext>
              </a:extLst>
            </p:cNvPr>
            <p:cNvSpPr txBox="1"/>
            <p:nvPr/>
          </p:nvSpPr>
          <p:spPr>
            <a:xfrm>
              <a:off x="8102367" y="2857339"/>
              <a:ext cx="1066800" cy="429534"/>
            </a:xfrm>
            <a:prstGeom prst="rect">
              <a:avLst/>
            </a:prstGeom>
            <a:solidFill>
              <a:schemeClr val="bg1"/>
            </a:solidFill>
            <a:ln>
              <a:solidFill>
                <a:schemeClr val="bg1"/>
              </a:solidFill>
            </a:ln>
          </p:spPr>
          <p:txBody>
            <a:bodyPr wrap="square" rtlCol="0">
              <a:spAutoFit/>
            </a:bodyPr>
            <a:lstStyle/>
            <a:p>
              <a:pPr algn="ctr"/>
              <a:r>
                <a:rPr lang="fr-FR" sz="1300" b="1" dirty="0"/>
                <a:t>Transport System</a:t>
              </a:r>
            </a:p>
          </p:txBody>
        </p:sp>
      </p:grpSp>
    </p:spTree>
    <p:extLst>
      <p:ext uri="{BB962C8B-B14F-4D97-AF65-F5344CB8AC3E}">
        <p14:creationId xmlns:p14="http://schemas.microsoft.com/office/powerpoint/2010/main" val="82210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19458" name="Rectangle 2"/>
          <p:cNvSpPr>
            <a:spLocks noGrp="1" noChangeArrowheads="1"/>
          </p:cNvSpPr>
          <p:nvPr>
            <p:ph type="title"/>
          </p:nvPr>
        </p:nvSpPr>
        <p:spPr>
          <a:ln w="9525"/>
        </p:spPr>
        <p:txBody>
          <a:bodyPr/>
          <a:lstStyle/>
          <a:p>
            <a:r>
              <a:rPr lang="en-US" sz="3200" dirty="0"/>
              <a:t>What is the Synthesizer tool?</a:t>
            </a:r>
            <a:endParaRPr lang="en-US" dirty="0"/>
          </a:p>
        </p:txBody>
      </p:sp>
      <p:sp>
        <p:nvSpPr>
          <p:cNvPr id="6" name="Rectangle 1">
            <a:extLst>
              <a:ext uri="{FF2B5EF4-FFF2-40B4-BE49-F238E27FC236}">
                <a16:creationId xmlns:a16="http://schemas.microsoft.com/office/drawing/2014/main" id="{D54C0B9E-A208-46C2-9973-2D28BB83502E}"/>
              </a:ext>
            </a:extLst>
          </p:cNvPr>
          <p:cNvSpPr>
            <a:spLocks noChangeArrowheads="1"/>
          </p:cNvSpPr>
          <p:nvPr/>
        </p:nvSpPr>
        <p:spPr bwMode="auto">
          <a:xfrm>
            <a:off x="872958" y="1776834"/>
            <a:ext cx="5562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Click on </a:t>
            </a:r>
            <a:r>
              <a:rPr kumimoji="0" lang="en-US" altLang="en-US" sz="1800" b="1" i="0" u="none" strike="noStrike" cap="none" normalizeH="0" baseline="0" dirty="0">
                <a:ln>
                  <a:noFill/>
                </a:ln>
                <a:solidFill>
                  <a:schemeClr val="tx1"/>
                </a:solidFill>
                <a:effectLst/>
              </a:rPr>
              <a:t>Synthesizer</a:t>
            </a:r>
            <a:r>
              <a:rPr kumimoji="0" lang="en-US" altLang="en-US" sz="1800" b="0" i="0" u="none" strike="noStrike" cap="none" normalizeH="0" baseline="0" dirty="0">
                <a:ln>
                  <a:noFill/>
                </a:ln>
                <a:solidFill>
                  <a:schemeClr val="tx1"/>
                </a:solidFill>
                <a:effectLst/>
              </a:rPr>
              <a:t> on the main toolbar and under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Battery Designer</a:t>
            </a:r>
            <a:r>
              <a:rPr kumimoji="0" lang="en-US" altLang="en-US" sz="1800" b="0" i="0" u="none" strike="noStrike" cap="none" normalizeH="0" baseline="0" dirty="0">
                <a:ln>
                  <a:noFill/>
                </a:ln>
                <a:solidFill>
                  <a:schemeClr val="tx1"/>
                </a:solidFill>
                <a:effectLst/>
              </a:rPr>
              <a:t>, click on the required model type: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
                <a:srgbClr val="FFB71B"/>
              </a:buClr>
              <a:buSzTx/>
              <a:buFont typeface="Wingdings" panose="05000000000000000000" pitchFamily="2" charset="2"/>
              <a:buChar char="§"/>
              <a:tabLst/>
            </a:pPr>
            <a:r>
              <a:rPr kumimoji="0" lang="en-US" altLang="en-US" sz="1800" b="0" i="0" u="none" strike="noStrike" cap="none" normalizeH="0" baseline="0" dirty="0">
                <a:ln>
                  <a:noFill/>
                </a:ln>
                <a:solidFill>
                  <a:schemeClr val="tx1"/>
                </a:solidFill>
                <a:effectLst/>
              </a:rPr>
              <a:t> Cell to Module (specified by number of cells) </a:t>
            </a:r>
          </a:p>
          <a:p>
            <a:pPr marL="285750" marR="0" lvl="0" indent="-285750" algn="l" defTabSz="914400" rtl="0" eaLnBrk="0" fontAlgn="base" latinLnBrk="0" hangingPunct="0">
              <a:lnSpc>
                <a:spcPct val="100000"/>
              </a:lnSpc>
              <a:spcBef>
                <a:spcPct val="0"/>
              </a:spcBef>
              <a:spcAft>
                <a:spcPct val="0"/>
              </a:spcAft>
              <a:buClr>
                <a:srgbClr val="FFB71B"/>
              </a:buClr>
              <a:buSzTx/>
              <a:buFont typeface="Wingdings" panose="05000000000000000000" pitchFamily="2" charset="2"/>
              <a:buChar char="§"/>
              <a:tabLst/>
            </a:pPr>
            <a:r>
              <a:rPr kumimoji="0" lang="en-US" altLang="en-US" sz="1800" b="0" i="0" u="none" strike="noStrike" cap="none" normalizeH="0" baseline="0" dirty="0">
                <a:ln>
                  <a:noFill/>
                </a:ln>
                <a:solidFill>
                  <a:schemeClr val="tx1"/>
                </a:solidFill>
                <a:effectLst/>
              </a:rPr>
              <a:t> Cell to Module (specified by performance) </a:t>
            </a:r>
          </a:p>
          <a:p>
            <a:pPr marL="285750" marR="0" lvl="0" indent="-285750" algn="l" defTabSz="914400" rtl="0" eaLnBrk="0" fontAlgn="base" latinLnBrk="0" hangingPunct="0">
              <a:lnSpc>
                <a:spcPct val="100000"/>
              </a:lnSpc>
              <a:spcBef>
                <a:spcPct val="0"/>
              </a:spcBef>
              <a:spcAft>
                <a:spcPct val="0"/>
              </a:spcAft>
              <a:buClr>
                <a:srgbClr val="FFB71B"/>
              </a:buClr>
              <a:buSzTx/>
              <a:buFont typeface="Wingdings" panose="05000000000000000000" pitchFamily="2" charset="2"/>
              <a:buChar char="§"/>
              <a:tabLst/>
            </a:pPr>
            <a:r>
              <a:rPr kumimoji="0" lang="en-US" altLang="en-US" sz="1800" b="0" i="0" u="none" strike="noStrike" cap="none" normalizeH="0" baseline="0" dirty="0">
                <a:ln>
                  <a:noFill/>
                </a:ln>
                <a:solidFill>
                  <a:schemeClr val="tx1"/>
                </a:solidFill>
                <a:effectLst/>
              </a:rPr>
              <a:t> Module to Pack </a:t>
            </a:r>
          </a:p>
        </p:txBody>
      </p:sp>
      <p:pic>
        <p:nvPicPr>
          <p:cNvPr id="3" name="Picture 2">
            <a:extLst>
              <a:ext uri="{FF2B5EF4-FFF2-40B4-BE49-F238E27FC236}">
                <a16:creationId xmlns:a16="http://schemas.microsoft.com/office/drawing/2014/main" id="{2E13488A-8C1A-868A-DA98-CE81D6630300}"/>
              </a:ext>
            </a:extLst>
          </p:cNvPr>
          <p:cNvPicPr>
            <a:picLocks noChangeAspect="1"/>
          </p:cNvPicPr>
          <p:nvPr/>
        </p:nvPicPr>
        <p:blipFill>
          <a:blip r:embed="rId3"/>
          <a:stretch>
            <a:fillRect/>
          </a:stretch>
        </p:blipFill>
        <p:spPr>
          <a:xfrm>
            <a:off x="6052318" y="1524000"/>
            <a:ext cx="5791498" cy="4673840"/>
          </a:xfrm>
          <a:prstGeom prst="rect">
            <a:avLst/>
          </a:prstGeom>
        </p:spPr>
      </p:pic>
      <p:pic>
        <p:nvPicPr>
          <p:cNvPr id="7" name="Picture 6">
            <a:extLst>
              <a:ext uri="{FF2B5EF4-FFF2-40B4-BE49-F238E27FC236}">
                <a16:creationId xmlns:a16="http://schemas.microsoft.com/office/drawing/2014/main" id="{EA1E35FC-941F-510B-2724-200859165F2B}"/>
              </a:ext>
            </a:extLst>
          </p:cNvPr>
          <p:cNvPicPr>
            <a:picLocks noChangeAspect="1"/>
          </p:cNvPicPr>
          <p:nvPr/>
        </p:nvPicPr>
        <p:blipFill>
          <a:blip r:embed="rId4"/>
          <a:stretch>
            <a:fillRect/>
          </a:stretch>
        </p:blipFill>
        <p:spPr>
          <a:xfrm>
            <a:off x="546100" y="911781"/>
            <a:ext cx="11012437" cy="409632"/>
          </a:xfrm>
          <a:prstGeom prst="rect">
            <a:avLst/>
          </a:prstGeom>
          <a:ln>
            <a:solidFill>
              <a:schemeClr val="tx1"/>
            </a:solidFill>
          </a:ln>
        </p:spPr>
      </p:pic>
    </p:spTree>
    <p:extLst>
      <p:ext uri="{BB962C8B-B14F-4D97-AF65-F5344CB8AC3E}">
        <p14:creationId xmlns:p14="http://schemas.microsoft.com/office/powerpoint/2010/main" val="165033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19458" name="Rectangle 2"/>
          <p:cNvSpPr>
            <a:spLocks noGrp="1" noChangeArrowheads="1"/>
          </p:cNvSpPr>
          <p:nvPr>
            <p:ph type="title"/>
          </p:nvPr>
        </p:nvSpPr>
        <p:spPr>
          <a:ln w="9525"/>
        </p:spPr>
        <p:txBody>
          <a:bodyPr/>
          <a:lstStyle/>
          <a:p>
            <a:r>
              <a:rPr lang="en-GB" dirty="0">
                <a:solidFill>
                  <a:srgbClr val="000000"/>
                </a:solidFill>
                <a:effectLst/>
              </a:rPr>
              <a:t>Battery</a:t>
            </a:r>
            <a:r>
              <a:rPr lang="en-GB" dirty="0"/>
              <a:t> Designer: Assumptions and calculations</a:t>
            </a:r>
            <a:br>
              <a:rPr lang="en-GB" dirty="0"/>
            </a:br>
            <a:endParaRPr lang="en-US" dirty="0"/>
          </a:p>
        </p:txBody>
      </p:sp>
      <p:sp>
        <p:nvSpPr>
          <p:cNvPr id="5" name="TextBox 4">
            <a:extLst>
              <a:ext uri="{FF2B5EF4-FFF2-40B4-BE49-F238E27FC236}">
                <a16:creationId xmlns:a16="http://schemas.microsoft.com/office/drawing/2014/main" id="{99F7873A-D564-4189-AE60-42DCAF616060}"/>
              </a:ext>
            </a:extLst>
          </p:cNvPr>
          <p:cNvSpPr txBox="1"/>
          <p:nvPr/>
        </p:nvSpPr>
        <p:spPr>
          <a:xfrm>
            <a:off x="609601" y="962615"/>
            <a:ext cx="9525000" cy="369332"/>
          </a:xfrm>
          <a:prstGeom prst="rect">
            <a:avLst/>
          </a:prstGeom>
          <a:noFill/>
        </p:spPr>
        <p:txBody>
          <a:bodyPr wrap="square">
            <a:spAutoFit/>
          </a:bodyPr>
          <a:lstStyle/>
          <a:p>
            <a:pPr algn="l"/>
            <a:r>
              <a:rPr lang="en-GB" dirty="0">
                <a:effectLst/>
              </a:rPr>
              <a:t>&gt; </a:t>
            </a:r>
            <a:r>
              <a:rPr lang="en-GB" u="none" strike="noStrike" dirty="0">
                <a:effectLst/>
                <a:hlinkClick r:id="rId3">
                  <a:extLst>
                    <a:ext uri="{A12FA001-AC4F-418D-AE19-62706E023703}">
                      <ahyp:hlinkClr xmlns:ahyp="http://schemas.microsoft.com/office/drawing/2018/hyperlinkcolor" val="tx"/>
                    </a:ext>
                  </a:extLst>
                </a:hlinkClick>
              </a:rPr>
              <a:t>Tools</a:t>
            </a:r>
            <a:r>
              <a:rPr lang="en-GB" dirty="0">
                <a:effectLst/>
              </a:rPr>
              <a:t> &gt; </a:t>
            </a:r>
            <a:r>
              <a:rPr lang="en-GB" u="none" strike="noStrike" dirty="0">
                <a:effectLst/>
                <a:hlinkClick r:id="rId4">
                  <a:extLst>
                    <a:ext uri="{A12FA001-AC4F-418D-AE19-62706E023703}">
                      <ahyp:hlinkClr xmlns:ahyp="http://schemas.microsoft.com/office/drawing/2018/hyperlinkcolor" val="tx"/>
                    </a:ext>
                  </a:extLst>
                </a:hlinkClick>
              </a:rPr>
              <a:t>Synthesizer Tool</a:t>
            </a:r>
            <a:r>
              <a:rPr lang="en-GB" dirty="0">
                <a:effectLst/>
              </a:rPr>
              <a:t> &gt; </a:t>
            </a:r>
            <a:r>
              <a:rPr lang="en-GB" u="none" strike="noStrike" dirty="0">
                <a:effectLst/>
                <a:hlinkClick r:id="rId5">
                  <a:extLst>
                    <a:ext uri="{A12FA001-AC4F-418D-AE19-62706E023703}">
                      <ahyp:hlinkClr xmlns:ahyp="http://schemas.microsoft.com/office/drawing/2018/hyperlinkcolor" val="tx"/>
                    </a:ext>
                  </a:extLst>
                </a:hlinkClick>
              </a:rPr>
              <a:t>Synthesizer Reference</a:t>
            </a:r>
            <a:r>
              <a:rPr lang="en-GB" dirty="0">
                <a:effectLst/>
              </a:rPr>
              <a:t> &gt; </a:t>
            </a:r>
            <a:r>
              <a:rPr lang="en-GB" u="none" strike="noStrike" dirty="0">
                <a:effectLst/>
              </a:rPr>
              <a:t>Battery Designer: Assumptions and calculations</a:t>
            </a:r>
            <a:r>
              <a:rPr lang="en-GB" dirty="0">
                <a:effectLst/>
              </a:rPr>
              <a:t> </a:t>
            </a:r>
          </a:p>
        </p:txBody>
      </p:sp>
      <p:grpSp>
        <p:nvGrpSpPr>
          <p:cNvPr id="3" name="Group 2">
            <a:extLst>
              <a:ext uri="{FF2B5EF4-FFF2-40B4-BE49-F238E27FC236}">
                <a16:creationId xmlns:a16="http://schemas.microsoft.com/office/drawing/2014/main" id="{F26115C5-07C0-47D9-A0A4-9B0BCB49683C}"/>
              </a:ext>
            </a:extLst>
          </p:cNvPr>
          <p:cNvGrpSpPr/>
          <p:nvPr/>
        </p:nvGrpSpPr>
        <p:grpSpPr>
          <a:xfrm>
            <a:off x="4753980" y="1464734"/>
            <a:ext cx="6093994" cy="4537001"/>
            <a:chOff x="4753980" y="1464734"/>
            <a:chExt cx="6093994" cy="4537001"/>
          </a:xfrm>
        </p:grpSpPr>
        <p:sp>
          <p:nvSpPr>
            <p:cNvPr id="4" name="TextBox 3">
              <a:extLst>
                <a:ext uri="{FF2B5EF4-FFF2-40B4-BE49-F238E27FC236}">
                  <a16:creationId xmlns:a16="http://schemas.microsoft.com/office/drawing/2014/main" id="{3901063D-C54D-4463-9EFD-AE61732291B9}"/>
                </a:ext>
              </a:extLst>
            </p:cNvPr>
            <p:cNvSpPr txBox="1"/>
            <p:nvPr/>
          </p:nvSpPr>
          <p:spPr>
            <a:xfrm>
              <a:off x="4790075" y="2308416"/>
              <a:ext cx="5257800" cy="3693319"/>
            </a:xfrm>
            <a:prstGeom prst="rect">
              <a:avLst/>
            </a:prstGeom>
            <a:noFill/>
          </p:spPr>
          <p:txBody>
            <a:bodyPr wrap="square">
              <a:spAutoFit/>
            </a:bodyPr>
            <a:lstStyle/>
            <a:p>
              <a:r>
                <a:rPr lang="en-GB" dirty="0"/>
                <a:t>Assumptions used by model</a:t>
              </a:r>
            </a:p>
            <a:p>
              <a:pPr lvl="1"/>
              <a:r>
                <a:rPr lang="en-GB" dirty="0"/>
                <a:t>Energy and Power calculations</a:t>
              </a:r>
            </a:p>
            <a:p>
              <a:pPr lvl="1"/>
              <a:r>
                <a:rPr lang="en-GB" dirty="0"/>
                <a:t>Thermal Management model</a:t>
              </a:r>
            </a:p>
            <a:p>
              <a:r>
                <a:rPr lang="en-GB" dirty="0"/>
                <a:t>Calculations used by model</a:t>
              </a:r>
            </a:p>
            <a:p>
              <a:pPr lvl="1"/>
              <a:r>
                <a:rPr lang="en-GB" dirty="0"/>
                <a:t>Cell to Module calculations</a:t>
              </a:r>
            </a:p>
            <a:p>
              <a:pPr lvl="2"/>
              <a:r>
                <a:rPr lang="en-GB" dirty="0"/>
                <a:t>Discharge, Energy and Power</a:t>
              </a:r>
            </a:p>
            <a:p>
              <a:pPr lvl="2"/>
              <a:r>
                <a:rPr lang="en-GB" dirty="0"/>
                <a:t>Thermal Management</a:t>
              </a:r>
            </a:p>
            <a:p>
              <a:pPr lvl="1"/>
              <a:r>
                <a:rPr lang="en-GB" dirty="0"/>
                <a:t>Module to Pack calculations</a:t>
              </a:r>
            </a:p>
            <a:p>
              <a:pPr lvl="1"/>
              <a:r>
                <a:rPr lang="en-GB" dirty="0"/>
                <a:t>Summary of data and inputs required</a:t>
              </a:r>
            </a:p>
            <a:p>
              <a:pPr lvl="2"/>
              <a:r>
                <a:rPr lang="en-GB" dirty="0"/>
                <a:t>Cell to Module (by number of cells)</a:t>
              </a:r>
            </a:p>
            <a:p>
              <a:pPr lvl="2"/>
              <a:r>
                <a:rPr lang="en-GB" dirty="0"/>
                <a:t>Cell to Module (by performance)</a:t>
              </a:r>
            </a:p>
            <a:p>
              <a:pPr lvl="2"/>
              <a:r>
                <a:rPr lang="en-GB" dirty="0"/>
                <a:t>Module to Pack (by number of modules)</a:t>
              </a:r>
            </a:p>
            <a:p>
              <a:pPr lvl="2"/>
              <a:r>
                <a:rPr lang="en-GB" dirty="0"/>
                <a:t>Module to Pack (by performance)</a:t>
              </a:r>
            </a:p>
          </p:txBody>
        </p:sp>
        <p:sp>
          <p:nvSpPr>
            <p:cNvPr id="7" name="TextBox 6">
              <a:extLst>
                <a:ext uri="{FF2B5EF4-FFF2-40B4-BE49-F238E27FC236}">
                  <a16:creationId xmlns:a16="http://schemas.microsoft.com/office/drawing/2014/main" id="{BFCDD40A-DBC3-499E-BBC2-217A8465C76B}"/>
                </a:ext>
              </a:extLst>
            </p:cNvPr>
            <p:cNvSpPr txBox="1"/>
            <p:nvPr/>
          </p:nvSpPr>
          <p:spPr>
            <a:xfrm>
              <a:off x="4753980" y="1464734"/>
              <a:ext cx="6093994" cy="646331"/>
            </a:xfrm>
            <a:prstGeom prst="rect">
              <a:avLst/>
            </a:prstGeom>
            <a:noFill/>
          </p:spPr>
          <p:txBody>
            <a:bodyPr wrap="square">
              <a:spAutoFit/>
            </a:bodyPr>
            <a:lstStyle/>
            <a:p>
              <a:r>
                <a:rPr lang="en-GB" dirty="0"/>
                <a:t>The equations used by the Synthesizer tool's </a:t>
              </a:r>
              <a:r>
                <a:rPr lang="en-GB" dirty="0">
                  <a:solidFill>
                    <a:srgbClr val="000000"/>
                  </a:solidFill>
                  <a:effectLst/>
                </a:rPr>
                <a:t>Battery</a:t>
              </a:r>
              <a:r>
                <a:rPr lang="en-GB" dirty="0"/>
                <a:t> Designer, and full details of the assumptions the models make.</a:t>
              </a:r>
            </a:p>
          </p:txBody>
        </p:sp>
      </p:grpSp>
      <p:sp>
        <p:nvSpPr>
          <p:cNvPr id="8" name="TextBox 7">
            <a:extLst>
              <a:ext uri="{FF2B5EF4-FFF2-40B4-BE49-F238E27FC236}">
                <a16:creationId xmlns:a16="http://schemas.microsoft.com/office/drawing/2014/main" id="{C6FB2BCF-C70B-4C6D-8987-3CCAD321B0C2}"/>
              </a:ext>
            </a:extLst>
          </p:cNvPr>
          <p:cNvSpPr txBox="1"/>
          <p:nvPr/>
        </p:nvSpPr>
        <p:spPr>
          <a:xfrm>
            <a:off x="762000" y="2332672"/>
            <a:ext cx="3617495" cy="1477328"/>
          </a:xfrm>
          <a:prstGeom prst="rect">
            <a:avLst/>
          </a:prstGeom>
          <a:noFill/>
          <a:ln>
            <a:solidFill>
              <a:srgbClr val="FFB71B"/>
            </a:solidFill>
          </a:ln>
        </p:spPr>
        <p:txBody>
          <a:bodyPr wrap="square">
            <a:spAutoFit/>
          </a:bodyPr>
          <a:lstStyle/>
          <a:p>
            <a:r>
              <a:rPr lang="en-GB" dirty="0"/>
              <a:t>The models in the </a:t>
            </a:r>
            <a:r>
              <a:rPr lang="en-GB" dirty="0">
                <a:solidFill>
                  <a:srgbClr val="000000"/>
                </a:solidFill>
                <a:effectLst/>
              </a:rPr>
              <a:t>Battery</a:t>
            </a:r>
            <a:r>
              <a:rPr lang="en-GB" dirty="0"/>
              <a:t> Designer are heavily simplified and designed to allow rapid comparison between different cells, configurations and thermal management systems.</a:t>
            </a:r>
          </a:p>
        </p:txBody>
      </p:sp>
      <p:pic>
        <p:nvPicPr>
          <p:cNvPr id="10" name="Picture 9">
            <a:extLst>
              <a:ext uri="{FF2B5EF4-FFF2-40B4-BE49-F238E27FC236}">
                <a16:creationId xmlns:a16="http://schemas.microsoft.com/office/drawing/2014/main" id="{D1D02559-9366-4F30-AD43-8CD71498BA70}"/>
              </a:ext>
            </a:extLst>
          </p:cNvPr>
          <p:cNvPicPr>
            <a:picLocks noChangeAspect="1"/>
          </p:cNvPicPr>
          <p:nvPr/>
        </p:nvPicPr>
        <p:blipFill>
          <a:blip r:embed="rId6"/>
          <a:stretch>
            <a:fillRect/>
          </a:stretch>
        </p:blipFill>
        <p:spPr>
          <a:xfrm>
            <a:off x="762000" y="1483539"/>
            <a:ext cx="3617495" cy="627525"/>
          </a:xfrm>
          <a:prstGeom prst="rect">
            <a:avLst/>
          </a:prstGeom>
        </p:spPr>
      </p:pic>
    </p:spTree>
    <p:extLst>
      <p:ext uri="{BB962C8B-B14F-4D97-AF65-F5344CB8AC3E}">
        <p14:creationId xmlns:p14="http://schemas.microsoft.com/office/powerpoint/2010/main" val="37980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19458" name="Rectangle 2"/>
          <p:cNvSpPr>
            <a:spLocks noGrp="1" noChangeArrowheads="1"/>
          </p:cNvSpPr>
          <p:nvPr>
            <p:ph type="title"/>
          </p:nvPr>
        </p:nvSpPr>
        <p:spPr>
          <a:ln w="9525"/>
        </p:spPr>
        <p:txBody>
          <a:bodyPr/>
          <a:lstStyle/>
          <a:p>
            <a:r>
              <a:rPr lang="en-US" sz="3200" dirty="0"/>
              <a:t>Synthesizer model: Cell to module options</a:t>
            </a:r>
            <a:endParaRPr lang="en-US" dirty="0"/>
          </a:p>
        </p:txBody>
      </p:sp>
      <p:sp>
        <p:nvSpPr>
          <p:cNvPr id="6" name="TextBox 5">
            <a:extLst>
              <a:ext uri="{FF2B5EF4-FFF2-40B4-BE49-F238E27FC236}">
                <a16:creationId xmlns:a16="http://schemas.microsoft.com/office/drawing/2014/main" id="{CA0A0226-A77A-44C3-84D7-C61DBEEF61D5}"/>
              </a:ext>
            </a:extLst>
          </p:cNvPr>
          <p:cNvSpPr txBox="1"/>
          <p:nvPr/>
        </p:nvSpPr>
        <p:spPr>
          <a:xfrm>
            <a:off x="990600" y="733623"/>
            <a:ext cx="3194616" cy="369332"/>
          </a:xfrm>
          <a:prstGeom prst="rect">
            <a:avLst/>
          </a:prstGeom>
          <a:noFill/>
        </p:spPr>
        <p:txBody>
          <a:bodyPr wrap="square" rtlCol="0">
            <a:spAutoFit/>
          </a:bodyPr>
          <a:lstStyle/>
          <a:p>
            <a:r>
              <a:rPr lang="en-GB" b="1" dirty="0">
                <a:latin typeface="+mj-lt"/>
                <a:cs typeface="Calibri" panose="020F0502020204030204" pitchFamily="34" charset="0"/>
              </a:rPr>
              <a:t>①</a:t>
            </a:r>
            <a:r>
              <a:rPr lang="en-GB" dirty="0">
                <a:latin typeface="+mj-lt"/>
                <a:cs typeface="Calibri" panose="020F0502020204030204" pitchFamily="34" charset="0"/>
              </a:rPr>
              <a:t> By number of cells</a:t>
            </a:r>
            <a:endParaRPr lang="en-GB" b="1" dirty="0">
              <a:latin typeface="+mj-lt"/>
            </a:endParaRPr>
          </a:p>
        </p:txBody>
      </p:sp>
      <p:sp>
        <p:nvSpPr>
          <p:cNvPr id="7" name="TextBox 6">
            <a:extLst>
              <a:ext uri="{FF2B5EF4-FFF2-40B4-BE49-F238E27FC236}">
                <a16:creationId xmlns:a16="http://schemas.microsoft.com/office/drawing/2014/main" id="{7C0E9DB1-BFC2-43B3-BA4E-5244E629452F}"/>
              </a:ext>
            </a:extLst>
          </p:cNvPr>
          <p:cNvSpPr txBox="1"/>
          <p:nvPr/>
        </p:nvSpPr>
        <p:spPr>
          <a:xfrm>
            <a:off x="6448708" y="750885"/>
            <a:ext cx="2819400" cy="369332"/>
          </a:xfrm>
          <a:prstGeom prst="rect">
            <a:avLst/>
          </a:prstGeom>
          <a:noFill/>
        </p:spPr>
        <p:txBody>
          <a:bodyPr wrap="square">
            <a:spAutoFit/>
          </a:bodyPr>
          <a:lstStyle/>
          <a:p>
            <a:r>
              <a:rPr lang="en-GB" b="1" dirty="0">
                <a:latin typeface="+mj-lt"/>
                <a:cs typeface="Calibri" panose="020F0502020204030204" pitchFamily="34" charset="0"/>
              </a:rPr>
              <a:t>② </a:t>
            </a:r>
            <a:r>
              <a:rPr lang="en-GB" dirty="0">
                <a:latin typeface="+mj-lt"/>
                <a:cs typeface="Calibri" panose="020F0502020204030204" pitchFamily="34" charset="0"/>
              </a:rPr>
              <a:t>By performance </a:t>
            </a:r>
            <a:endParaRPr lang="en-GB" b="1" dirty="0">
              <a:latin typeface="+mj-lt"/>
            </a:endParaRPr>
          </a:p>
        </p:txBody>
      </p:sp>
      <p:pic>
        <p:nvPicPr>
          <p:cNvPr id="12" name="Picture 11">
            <a:extLst>
              <a:ext uri="{FF2B5EF4-FFF2-40B4-BE49-F238E27FC236}">
                <a16:creationId xmlns:a16="http://schemas.microsoft.com/office/drawing/2014/main" id="{B42A6845-D9D6-6B00-F120-95AA8F62597D}"/>
              </a:ext>
            </a:extLst>
          </p:cNvPr>
          <p:cNvPicPr>
            <a:picLocks noChangeAspect="1"/>
          </p:cNvPicPr>
          <p:nvPr/>
        </p:nvPicPr>
        <p:blipFill>
          <a:blip r:embed="rId3"/>
          <a:stretch>
            <a:fillRect/>
          </a:stretch>
        </p:blipFill>
        <p:spPr>
          <a:xfrm>
            <a:off x="1143000" y="1365726"/>
            <a:ext cx="4572000" cy="4126548"/>
          </a:xfrm>
          <a:prstGeom prst="rect">
            <a:avLst/>
          </a:prstGeom>
        </p:spPr>
      </p:pic>
      <p:pic>
        <p:nvPicPr>
          <p:cNvPr id="14" name="Picture 13">
            <a:extLst>
              <a:ext uri="{FF2B5EF4-FFF2-40B4-BE49-F238E27FC236}">
                <a16:creationId xmlns:a16="http://schemas.microsoft.com/office/drawing/2014/main" id="{EABD5CCA-191F-EC0A-AE38-EDD44D4BF89C}"/>
              </a:ext>
            </a:extLst>
          </p:cNvPr>
          <p:cNvPicPr>
            <a:picLocks noChangeAspect="1"/>
          </p:cNvPicPr>
          <p:nvPr/>
        </p:nvPicPr>
        <p:blipFill>
          <a:blip r:embed="rId4"/>
          <a:stretch>
            <a:fillRect/>
          </a:stretch>
        </p:blipFill>
        <p:spPr>
          <a:xfrm>
            <a:off x="6705600" y="1365726"/>
            <a:ext cx="4572000" cy="4107962"/>
          </a:xfrm>
          <a:prstGeom prst="rect">
            <a:avLst/>
          </a:prstGeom>
        </p:spPr>
      </p:pic>
    </p:spTree>
    <p:extLst>
      <p:ext uri="{BB962C8B-B14F-4D97-AF65-F5344CB8AC3E}">
        <p14:creationId xmlns:p14="http://schemas.microsoft.com/office/powerpoint/2010/main" val="349584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19458" name="Rectangle 2"/>
          <p:cNvSpPr>
            <a:spLocks noGrp="1" noChangeArrowheads="1"/>
          </p:cNvSpPr>
          <p:nvPr>
            <p:ph type="title"/>
          </p:nvPr>
        </p:nvSpPr>
        <p:spPr>
          <a:ln w="9525"/>
        </p:spPr>
        <p:txBody>
          <a:bodyPr/>
          <a:lstStyle/>
          <a:p>
            <a:r>
              <a:rPr lang="en-US" sz="3200" dirty="0"/>
              <a:t>Synthesizer model: Cell to module specifications</a:t>
            </a:r>
            <a:endParaRPr lang="en-US" dirty="0"/>
          </a:p>
        </p:txBody>
      </p:sp>
      <p:sp>
        <p:nvSpPr>
          <p:cNvPr id="4" name="TextBox 3">
            <a:extLst>
              <a:ext uri="{FF2B5EF4-FFF2-40B4-BE49-F238E27FC236}">
                <a16:creationId xmlns:a16="http://schemas.microsoft.com/office/drawing/2014/main" id="{0FE2E51D-283D-4454-9ACC-BB955D52D2A0}"/>
              </a:ext>
            </a:extLst>
          </p:cNvPr>
          <p:cNvSpPr txBox="1"/>
          <p:nvPr/>
        </p:nvSpPr>
        <p:spPr>
          <a:xfrm>
            <a:off x="990602" y="973306"/>
            <a:ext cx="10210799" cy="2031325"/>
          </a:xfrm>
          <a:prstGeom prst="rect">
            <a:avLst/>
          </a:prstGeom>
          <a:noFill/>
        </p:spPr>
        <p:txBody>
          <a:bodyPr wrap="square">
            <a:spAutoFit/>
          </a:bodyPr>
          <a:lstStyle/>
          <a:p>
            <a:r>
              <a:rPr lang="en-GB" dirty="0"/>
              <a:t>Specify your required module properties, then click Create to synthesize the Module record(s). </a:t>
            </a:r>
          </a:p>
          <a:p>
            <a:r>
              <a:rPr lang="en-GB" dirty="0"/>
              <a:t>The records will be added to the Battery Cells table under My Records &gt; Synthesized &gt; Modules.</a:t>
            </a:r>
          </a:p>
          <a:p>
            <a:r>
              <a:rPr lang="en-GB" dirty="0"/>
              <a:t>Click Previous to go back and choose a different model.</a:t>
            </a:r>
          </a:p>
          <a:p>
            <a:endParaRPr lang="en-GB" dirty="0"/>
          </a:p>
          <a:p>
            <a:r>
              <a:rPr lang="en-GB" b="1" dirty="0"/>
              <a:t>Module</a:t>
            </a:r>
          </a:p>
          <a:p>
            <a:r>
              <a:rPr lang="en-GB" dirty="0"/>
              <a:t>Enter a Module name; this is used to name the synthesized records. </a:t>
            </a:r>
          </a:p>
          <a:p>
            <a:r>
              <a:rPr lang="en-GB" dirty="0"/>
              <a:t>Click Browse... to select a Battery cell from the Batteries </a:t>
            </a:r>
            <a:r>
              <a:rPr lang="en-GB" dirty="0" err="1"/>
              <a:t>datatable</a:t>
            </a:r>
            <a:r>
              <a:rPr lang="en-GB" dirty="0"/>
              <a:t>.</a:t>
            </a:r>
          </a:p>
        </p:txBody>
      </p:sp>
      <p:sp>
        <p:nvSpPr>
          <p:cNvPr id="5" name="TextBox 4">
            <a:extLst>
              <a:ext uri="{FF2B5EF4-FFF2-40B4-BE49-F238E27FC236}">
                <a16:creationId xmlns:a16="http://schemas.microsoft.com/office/drawing/2014/main" id="{B7885CD4-E1D0-448D-A6EF-3B4ED15D66E8}"/>
              </a:ext>
            </a:extLst>
          </p:cNvPr>
          <p:cNvSpPr txBox="1"/>
          <p:nvPr/>
        </p:nvSpPr>
        <p:spPr>
          <a:xfrm>
            <a:off x="6642102" y="3117502"/>
            <a:ext cx="4343400" cy="1200329"/>
          </a:xfrm>
          <a:prstGeom prst="rect">
            <a:avLst/>
          </a:prstGeom>
          <a:noFill/>
        </p:spPr>
        <p:txBody>
          <a:bodyPr wrap="square">
            <a:spAutoFit/>
          </a:bodyPr>
          <a:lstStyle/>
          <a:p>
            <a:r>
              <a:rPr lang="en-GB" b="1" dirty="0"/>
              <a:t>2. Cell to Module (by performance)</a:t>
            </a:r>
          </a:p>
          <a:p>
            <a:r>
              <a:rPr lang="en-GB" dirty="0"/>
              <a:t>Enter the target Discharge time, Current and Voltage for the module. You can enter a single value or a range (</a:t>
            </a:r>
            <a:r>
              <a:rPr lang="en-GB" dirty="0" err="1"/>
              <a:t>e.g</a:t>
            </a:r>
            <a:r>
              <a:rPr lang="en-GB" dirty="0"/>
              <a:t> 12-20 V).</a:t>
            </a:r>
          </a:p>
        </p:txBody>
      </p:sp>
      <p:sp>
        <p:nvSpPr>
          <p:cNvPr id="6" name="TextBox 5">
            <a:extLst>
              <a:ext uri="{FF2B5EF4-FFF2-40B4-BE49-F238E27FC236}">
                <a16:creationId xmlns:a16="http://schemas.microsoft.com/office/drawing/2014/main" id="{120AD95A-CFAB-4D7B-82D4-108593D58CED}"/>
              </a:ext>
            </a:extLst>
          </p:cNvPr>
          <p:cNvSpPr txBox="1"/>
          <p:nvPr/>
        </p:nvSpPr>
        <p:spPr>
          <a:xfrm>
            <a:off x="990602" y="3139759"/>
            <a:ext cx="5384801" cy="2031325"/>
          </a:xfrm>
          <a:prstGeom prst="rect">
            <a:avLst/>
          </a:prstGeom>
          <a:noFill/>
        </p:spPr>
        <p:txBody>
          <a:bodyPr wrap="square">
            <a:spAutoFit/>
          </a:bodyPr>
          <a:lstStyle/>
          <a:p>
            <a:r>
              <a:rPr lang="en-GB" b="1" dirty="0"/>
              <a:t>1. Cell to Module (by number of cells)</a:t>
            </a:r>
          </a:p>
          <a:p>
            <a:r>
              <a:rPr lang="en-GB" dirty="0"/>
              <a:t>Enter the required Number of cells in parallel and Number of cells in series</a:t>
            </a:r>
          </a:p>
          <a:p>
            <a:r>
              <a:rPr lang="en-GB" b="1" dirty="0"/>
              <a:t>Discharge</a:t>
            </a:r>
          </a:p>
          <a:p>
            <a:r>
              <a:rPr lang="en-GB" dirty="0"/>
              <a:t>Enter the target Discharge current for the module. </a:t>
            </a:r>
          </a:p>
          <a:p>
            <a:r>
              <a:rPr lang="en-GB" dirty="0"/>
              <a:t>You can enter a single value or a range (e.g. 0.1-0.2 A).</a:t>
            </a:r>
          </a:p>
          <a:p>
            <a:endParaRPr lang="en-GB" dirty="0"/>
          </a:p>
        </p:txBody>
      </p:sp>
      <p:pic>
        <p:nvPicPr>
          <p:cNvPr id="7" name="Picture 6">
            <a:extLst>
              <a:ext uri="{FF2B5EF4-FFF2-40B4-BE49-F238E27FC236}">
                <a16:creationId xmlns:a16="http://schemas.microsoft.com/office/drawing/2014/main" id="{22A9CD5C-2B0A-47E1-9844-2F140B61A975}"/>
              </a:ext>
            </a:extLst>
          </p:cNvPr>
          <p:cNvPicPr>
            <a:picLocks noChangeAspect="1"/>
          </p:cNvPicPr>
          <p:nvPr/>
        </p:nvPicPr>
        <p:blipFill>
          <a:blip r:embed="rId3"/>
          <a:stretch>
            <a:fillRect/>
          </a:stretch>
        </p:blipFill>
        <p:spPr>
          <a:xfrm>
            <a:off x="838201" y="5171084"/>
            <a:ext cx="10667999" cy="614280"/>
          </a:xfrm>
          <a:prstGeom prst="rect">
            <a:avLst/>
          </a:prstGeom>
          <a:ln>
            <a:solidFill>
              <a:schemeClr val="tx2"/>
            </a:solidFill>
          </a:ln>
        </p:spPr>
      </p:pic>
    </p:spTree>
    <p:extLst>
      <p:ext uri="{BB962C8B-B14F-4D97-AF65-F5344CB8AC3E}">
        <p14:creationId xmlns:p14="http://schemas.microsoft.com/office/powerpoint/2010/main" val="105616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19458" name="Rectangle 2"/>
          <p:cNvSpPr>
            <a:spLocks noGrp="1" noChangeArrowheads="1"/>
          </p:cNvSpPr>
          <p:nvPr>
            <p:ph type="title"/>
          </p:nvPr>
        </p:nvSpPr>
        <p:spPr>
          <a:ln w="9525"/>
        </p:spPr>
        <p:txBody>
          <a:bodyPr/>
          <a:lstStyle/>
          <a:p>
            <a:r>
              <a:rPr lang="en-US" sz="3200" dirty="0"/>
              <a:t>Synthesizer model: Cell to module configurations</a:t>
            </a:r>
            <a:endParaRPr lang="en-US" dirty="0"/>
          </a:p>
        </p:txBody>
      </p:sp>
      <p:sp>
        <p:nvSpPr>
          <p:cNvPr id="4" name="TextBox 3">
            <a:extLst>
              <a:ext uri="{FF2B5EF4-FFF2-40B4-BE49-F238E27FC236}">
                <a16:creationId xmlns:a16="http://schemas.microsoft.com/office/drawing/2014/main" id="{94CD0301-FB8D-4F12-A774-FC3A7A3D0DD1}"/>
              </a:ext>
            </a:extLst>
          </p:cNvPr>
          <p:cNvSpPr txBox="1"/>
          <p:nvPr/>
        </p:nvSpPr>
        <p:spPr>
          <a:xfrm>
            <a:off x="990600" y="2943979"/>
            <a:ext cx="10033002" cy="3139321"/>
          </a:xfrm>
          <a:prstGeom prst="rect">
            <a:avLst/>
          </a:prstGeom>
          <a:noFill/>
        </p:spPr>
        <p:txBody>
          <a:bodyPr wrap="square">
            <a:spAutoFit/>
          </a:bodyPr>
          <a:lstStyle/>
          <a:p>
            <a:r>
              <a:rPr lang="en-GB" b="1" dirty="0"/>
              <a:t>Packaging</a:t>
            </a:r>
          </a:p>
          <a:p>
            <a:r>
              <a:rPr lang="en-GB" dirty="0"/>
              <a:t>Click Browse... to select a Casing material and Insulation material, and enter the corresponding Wall thickness or Insulation thickness. Specify the Cell spacing within the module.</a:t>
            </a:r>
          </a:p>
          <a:p>
            <a:endParaRPr lang="en-GB" b="1" dirty="0"/>
          </a:p>
          <a:p>
            <a:r>
              <a:rPr lang="en-GB" b="1" dirty="0"/>
              <a:t>Thermal management system (TMS)</a:t>
            </a:r>
          </a:p>
          <a:p>
            <a:r>
              <a:rPr lang="en-GB" dirty="0"/>
              <a:t>Select a cooling system from the list:</a:t>
            </a:r>
          </a:p>
          <a:p>
            <a:r>
              <a:rPr lang="en-GB" dirty="0"/>
              <a:t> - None</a:t>
            </a:r>
          </a:p>
          <a:p>
            <a:r>
              <a:rPr lang="en-GB" dirty="0"/>
              <a:t> - Passive air cooling</a:t>
            </a:r>
          </a:p>
          <a:p>
            <a:r>
              <a:rPr lang="en-GB" dirty="0"/>
              <a:t> - Active air cooling</a:t>
            </a:r>
          </a:p>
          <a:p>
            <a:r>
              <a:rPr lang="en-GB" dirty="0"/>
              <a:t> - Liquid cooling</a:t>
            </a:r>
          </a:p>
          <a:p>
            <a:r>
              <a:rPr lang="en-GB" dirty="0"/>
              <a:t> - Dielectric cooling</a:t>
            </a:r>
          </a:p>
        </p:txBody>
      </p:sp>
      <p:sp>
        <p:nvSpPr>
          <p:cNvPr id="5" name="TextBox 4">
            <a:extLst>
              <a:ext uri="{FF2B5EF4-FFF2-40B4-BE49-F238E27FC236}">
                <a16:creationId xmlns:a16="http://schemas.microsoft.com/office/drawing/2014/main" id="{591501D2-AA1D-4443-9499-341517ED6206}"/>
              </a:ext>
            </a:extLst>
          </p:cNvPr>
          <p:cNvSpPr txBox="1"/>
          <p:nvPr/>
        </p:nvSpPr>
        <p:spPr>
          <a:xfrm>
            <a:off x="990600" y="762000"/>
            <a:ext cx="9296400" cy="2031325"/>
          </a:xfrm>
          <a:prstGeom prst="rect">
            <a:avLst/>
          </a:prstGeom>
          <a:noFill/>
        </p:spPr>
        <p:txBody>
          <a:bodyPr wrap="square">
            <a:spAutoFit/>
          </a:bodyPr>
          <a:lstStyle/>
          <a:p>
            <a:r>
              <a:rPr lang="en-GB" b="1" dirty="0"/>
              <a:t>Configuration</a:t>
            </a:r>
          </a:p>
          <a:p>
            <a:r>
              <a:rPr lang="en-GB" dirty="0"/>
              <a:t>Select the Pre-defined module checkbox to select one of the pre-defined configurations: Industrial, Automotive, or Shrink wrap.</a:t>
            </a:r>
          </a:p>
          <a:p>
            <a:endParaRPr lang="en-GB" dirty="0"/>
          </a:p>
          <a:p>
            <a:r>
              <a:rPr lang="en-GB" dirty="0"/>
              <a:t>Select the Custom configuration checkbox to specify module properties in the Packaging section.</a:t>
            </a:r>
          </a:p>
          <a:p>
            <a:r>
              <a:rPr lang="en-GB" dirty="0"/>
              <a:t>If both checkboxes are selected, the Pre-defined configuration will be applied. If neither checkbox is selected, the Custom configuration will be applied.</a:t>
            </a:r>
          </a:p>
        </p:txBody>
      </p:sp>
    </p:spTree>
    <p:extLst>
      <p:ext uri="{BB962C8B-B14F-4D97-AF65-F5344CB8AC3E}">
        <p14:creationId xmlns:p14="http://schemas.microsoft.com/office/powerpoint/2010/main" val="271891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19458" name="Rectangle 2"/>
          <p:cNvSpPr>
            <a:spLocks noGrp="1" noChangeArrowheads="1"/>
          </p:cNvSpPr>
          <p:nvPr>
            <p:ph type="title"/>
          </p:nvPr>
        </p:nvSpPr>
        <p:spPr>
          <a:ln w="9525"/>
        </p:spPr>
        <p:txBody>
          <a:bodyPr/>
          <a:lstStyle/>
          <a:p>
            <a:r>
              <a:rPr lang="en-US" sz="3200" dirty="0"/>
              <a:t>Synthesizer model: </a:t>
            </a:r>
            <a:r>
              <a:rPr lang="en-US" dirty="0"/>
              <a:t>M</a:t>
            </a:r>
            <a:r>
              <a:rPr lang="en-US" sz="3200" dirty="0"/>
              <a:t>odule to pack</a:t>
            </a:r>
            <a:endParaRPr lang="en-US" dirty="0"/>
          </a:p>
        </p:txBody>
      </p:sp>
      <p:sp>
        <p:nvSpPr>
          <p:cNvPr id="5" name="TextBox 4">
            <a:extLst>
              <a:ext uri="{FF2B5EF4-FFF2-40B4-BE49-F238E27FC236}">
                <a16:creationId xmlns:a16="http://schemas.microsoft.com/office/drawing/2014/main" id="{22582CDA-5BBC-4532-A3B0-0F8C7D052A97}"/>
              </a:ext>
            </a:extLst>
          </p:cNvPr>
          <p:cNvSpPr txBox="1"/>
          <p:nvPr/>
        </p:nvSpPr>
        <p:spPr>
          <a:xfrm>
            <a:off x="8229600" y="1252478"/>
            <a:ext cx="2972803" cy="2862322"/>
          </a:xfrm>
          <a:prstGeom prst="rect">
            <a:avLst/>
          </a:prstGeom>
          <a:noFill/>
        </p:spPr>
        <p:txBody>
          <a:bodyPr wrap="square">
            <a:spAutoFit/>
          </a:bodyPr>
          <a:lstStyle/>
          <a:p>
            <a:r>
              <a:rPr lang="en-GB" dirty="0"/>
              <a:t>A Module consists of multiple connected cells in a casing with insulation and optional cooling system.</a:t>
            </a:r>
          </a:p>
          <a:p>
            <a:endParaRPr lang="en-GB" dirty="0"/>
          </a:p>
          <a:p>
            <a:endParaRPr lang="en-GB" dirty="0"/>
          </a:p>
          <a:p>
            <a:r>
              <a:rPr lang="en-GB" dirty="0"/>
              <a:t>A Pack consists of multiple connected modules in a casing with insulation and optional cooling system.</a:t>
            </a:r>
          </a:p>
        </p:txBody>
      </p:sp>
      <p:pic>
        <p:nvPicPr>
          <p:cNvPr id="8" name="Picture 7">
            <a:extLst>
              <a:ext uri="{FF2B5EF4-FFF2-40B4-BE49-F238E27FC236}">
                <a16:creationId xmlns:a16="http://schemas.microsoft.com/office/drawing/2014/main" id="{81AAF26D-916C-5F9B-544F-3BE568D9D8D0}"/>
              </a:ext>
            </a:extLst>
          </p:cNvPr>
          <p:cNvPicPr>
            <a:picLocks noChangeAspect="1"/>
          </p:cNvPicPr>
          <p:nvPr/>
        </p:nvPicPr>
        <p:blipFill>
          <a:blip r:embed="rId3"/>
          <a:stretch>
            <a:fillRect/>
          </a:stretch>
        </p:blipFill>
        <p:spPr>
          <a:xfrm>
            <a:off x="1752600" y="914400"/>
            <a:ext cx="6007409" cy="4807197"/>
          </a:xfrm>
          <a:prstGeom prst="rect">
            <a:avLst/>
          </a:prstGeom>
        </p:spPr>
      </p:pic>
    </p:spTree>
    <p:extLst>
      <p:ext uri="{BB962C8B-B14F-4D97-AF65-F5344CB8AC3E}">
        <p14:creationId xmlns:p14="http://schemas.microsoft.com/office/powerpoint/2010/main" val="421991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19458" name="Rectangle 2"/>
          <p:cNvSpPr>
            <a:spLocks noGrp="1" noChangeArrowheads="1"/>
          </p:cNvSpPr>
          <p:nvPr>
            <p:ph type="title"/>
          </p:nvPr>
        </p:nvSpPr>
        <p:spPr>
          <a:ln w="9525"/>
        </p:spPr>
        <p:txBody>
          <a:bodyPr/>
          <a:lstStyle/>
          <a:p>
            <a:r>
              <a:rPr lang="en-US" sz="3200" dirty="0"/>
              <a:t>Synthesizer model: </a:t>
            </a:r>
            <a:r>
              <a:rPr lang="en-US" dirty="0"/>
              <a:t>M</a:t>
            </a:r>
            <a:r>
              <a:rPr lang="en-US" sz="3200" dirty="0"/>
              <a:t>odule to pack model</a:t>
            </a:r>
            <a:endParaRPr lang="en-US" dirty="0"/>
          </a:p>
        </p:txBody>
      </p:sp>
      <p:sp>
        <p:nvSpPr>
          <p:cNvPr id="4" name="TextBox 3">
            <a:extLst>
              <a:ext uri="{FF2B5EF4-FFF2-40B4-BE49-F238E27FC236}">
                <a16:creationId xmlns:a16="http://schemas.microsoft.com/office/drawing/2014/main" id="{8C5E17CB-6BD2-414C-9BF0-D6E3ADCC250B}"/>
              </a:ext>
            </a:extLst>
          </p:cNvPr>
          <p:cNvSpPr txBox="1"/>
          <p:nvPr/>
        </p:nvSpPr>
        <p:spPr>
          <a:xfrm>
            <a:off x="914400" y="860868"/>
            <a:ext cx="10820400" cy="4524315"/>
          </a:xfrm>
          <a:prstGeom prst="rect">
            <a:avLst/>
          </a:prstGeom>
          <a:noFill/>
        </p:spPr>
        <p:txBody>
          <a:bodyPr wrap="square">
            <a:spAutoFit/>
          </a:bodyPr>
          <a:lstStyle/>
          <a:p>
            <a:r>
              <a:rPr lang="en-GB" dirty="0"/>
              <a:t>Specify your pack requirements, then click Create to synthesize Pack record(s). </a:t>
            </a:r>
          </a:p>
          <a:p>
            <a:r>
              <a:rPr lang="en-GB" dirty="0"/>
              <a:t>The records will be added to the Battery Cells table under My Records &gt; Synthesized &gt; Packs.</a:t>
            </a:r>
          </a:p>
          <a:p>
            <a:r>
              <a:rPr lang="en-GB" dirty="0"/>
              <a:t>Click Previous to </a:t>
            </a:r>
            <a:r>
              <a:rPr lang="en-GB" dirty="0" err="1"/>
              <a:t>to</a:t>
            </a:r>
            <a:r>
              <a:rPr lang="en-GB" dirty="0"/>
              <a:t> go back and choose a different model.</a:t>
            </a:r>
          </a:p>
          <a:p>
            <a:endParaRPr lang="en-GB" b="1" dirty="0"/>
          </a:p>
          <a:p>
            <a:r>
              <a:rPr lang="en-GB" b="1" dirty="0"/>
              <a:t>Pack</a:t>
            </a:r>
          </a:p>
          <a:p>
            <a:r>
              <a:rPr lang="en-GB" dirty="0"/>
              <a:t>Enter a Pack name (this will be used to name the synthesized records), and click Browse... to select a Module </a:t>
            </a:r>
          </a:p>
          <a:p>
            <a:r>
              <a:rPr lang="en-GB" dirty="0"/>
              <a:t>from the browse tree. You can use a cell record from the data-table, or your own synthesized Module record.</a:t>
            </a:r>
          </a:p>
          <a:p>
            <a:endParaRPr lang="en-GB" b="1" dirty="0"/>
          </a:p>
          <a:p>
            <a:r>
              <a:rPr lang="en-GB" b="1" dirty="0"/>
              <a:t>Number of Modules</a:t>
            </a:r>
          </a:p>
          <a:p>
            <a:r>
              <a:rPr lang="en-GB" dirty="0"/>
              <a:t>To calculate number of modules from performance requirements:</a:t>
            </a:r>
          </a:p>
          <a:p>
            <a:pPr>
              <a:buFont typeface="+mj-lt"/>
              <a:buAutoNum type="arabicPeriod"/>
            </a:pPr>
            <a:r>
              <a:rPr lang="en-GB" dirty="0"/>
              <a:t>Select the Specify by performance checkbox</a:t>
            </a:r>
          </a:p>
          <a:p>
            <a:pPr>
              <a:buFont typeface="+mj-lt"/>
              <a:buAutoNum type="arabicPeriod"/>
            </a:pPr>
            <a:r>
              <a:rPr lang="en-GB" dirty="0"/>
              <a:t>Edit the target Voltage window, Discharge time and Discharge current as a single value or a range (e.g. 3.3-3.7 V)</a:t>
            </a:r>
          </a:p>
          <a:p>
            <a:endParaRPr lang="en-GB" dirty="0"/>
          </a:p>
          <a:p>
            <a:r>
              <a:rPr lang="en-GB" dirty="0"/>
              <a:t>To calculate pack performance from number of modules:</a:t>
            </a:r>
          </a:p>
          <a:p>
            <a:pPr>
              <a:buFont typeface="+mj-lt"/>
              <a:buAutoNum type="arabicPeriod"/>
            </a:pPr>
            <a:r>
              <a:rPr lang="en-GB" dirty="0"/>
              <a:t>Select the Specify by number in series or parallel checkbox</a:t>
            </a:r>
          </a:p>
          <a:p>
            <a:pPr>
              <a:buFont typeface="+mj-lt"/>
              <a:buAutoNum type="arabicPeriod"/>
            </a:pPr>
            <a:r>
              <a:rPr lang="en-GB" dirty="0"/>
              <a:t>Edit the Number of modules in series and Number of modules in parallel</a:t>
            </a:r>
          </a:p>
        </p:txBody>
      </p:sp>
      <p:pic>
        <p:nvPicPr>
          <p:cNvPr id="5" name="Picture 4">
            <a:extLst>
              <a:ext uri="{FF2B5EF4-FFF2-40B4-BE49-F238E27FC236}">
                <a16:creationId xmlns:a16="http://schemas.microsoft.com/office/drawing/2014/main" id="{11A5B197-2A16-444F-BBAF-1D58CBA1095B}"/>
              </a:ext>
            </a:extLst>
          </p:cNvPr>
          <p:cNvPicPr>
            <a:picLocks noChangeAspect="1"/>
          </p:cNvPicPr>
          <p:nvPr/>
        </p:nvPicPr>
        <p:blipFill>
          <a:blip r:embed="rId3"/>
          <a:stretch>
            <a:fillRect/>
          </a:stretch>
        </p:blipFill>
        <p:spPr>
          <a:xfrm>
            <a:off x="838200" y="5453293"/>
            <a:ext cx="10604666" cy="642707"/>
          </a:xfrm>
          <a:prstGeom prst="rect">
            <a:avLst/>
          </a:prstGeom>
          <a:ln>
            <a:solidFill>
              <a:schemeClr val="tx2"/>
            </a:solidFill>
          </a:ln>
        </p:spPr>
      </p:pic>
    </p:spTree>
    <p:extLst>
      <p:ext uri="{BB962C8B-B14F-4D97-AF65-F5344CB8AC3E}">
        <p14:creationId xmlns:p14="http://schemas.microsoft.com/office/powerpoint/2010/main" val="14854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p:txBody>
          <a:bodyPr/>
          <a:lstStyle/>
          <a:p>
            <a:r>
              <a:rPr lang="en-US" dirty="0"/>
              <a:t>Example – Battery module for e-scooters</a:t>
            </a:r>
          </a:p>
        </p:txBody>
      </p:sp>
      <p:pic>
        <p:nvPicPr>
          <p:cNvPr id="6" name="Picture 5">
            <a:extLst>
              <a:ext uri="{FF2B5EF4-FFF2-40B4-BE49-F238E27FC236}">
                <a16:creationId xmlns:a16="http://schemas.microsoft.com/office/drawing/2014/main" id="{593565DC-F25D-43A7-AA86-6C919C3E00A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8567" y="2964463"/>
            <a:ext cx="5330133" cy="3229079"/>
          </a:xfrm>
          <a:prstGeom prst="rect">
            <a:avLst/>
          </a:prstGeom>
        </p:spPr>
      </p:pic>
      <p:sp>
        <p:nvSpPr>
          <p:cNvPr id="7" name="TextBox 6">
            <a:extLst>
              <a:ext uri="{FF2B5EF4-FFF2-40B4-BE49-F238E27FC236}">
                <a16:creationId xmlns:a16="http://schemas.microsoft.com/office/drawing/2014/main" id="{EA20AAF7-F0EA-4320-8818-B2B643ABD015}"/>
              </a:ext>
            </a:extLst>
          </p:cNvPr>
          <p:cNvSpPr txBox="1"/>
          <p:nvPr/>
        </p:nvSpPr>
        <p:spPr>
          <a:xfrm>
            <a:off x="914400" y="819849"/>
            <a:ext cx="5492775" cy="2138406"/>
          </a:xfrm>
          <a:prstGeom prst="rect">
            <a:avLst/>
          </a:prstGeom>
          <a:noFill/>
        </p:spPr>
        <p:txBody>
          <a:bodyPr wrap="square" rtlCol="0">
            <a:spAutoFit/>
          </a:bodyPr>
          <a:lstStyle/>
          <a:p>
            <a:pPr>
              <a:buClr>
                <a:srgbClr val="FFB71B"/>
              </a:buClr>
            </a:pPr>
            <a:r>
              <a:rPr lang="fr-FR" dirty="0"/>
              <a:t>Objective: </a:t>
            </a:r>
            <a:r>
              <a:rPr lang="fr-FR" dirty="0" err="1"/>
              <a:t>Maximize</a:t>
            </a:r>
            <a:r>
              <a:rPr lang="fr-FR" dirty="0"/>
              <a:t> </a:t>
            </a:r>
            <a:r>
              <a:rPr lang="fr-FR" dirty="0" err="1"/>
              <a:t>energy</a:t>
            </a:r>
            <a:r>
              <a:rPr lang="fr-FR" dirty="0"/>
              <a:t> </a:t>
            </a:r>
            <a:r>
              <a:rPr lang="fr-FR" dirty="0" err="1"/>
              <a:t>density</a:t>
            </a:r>
            <a:r>
              <a:rPr lang="fr-FR" dirty="0"/>
              <a:t>, </a:t>
            </a:r>
            <a:r>
              <a:rPr lang="fr-FR" dirty="0" err="1"/>
              <a:t>limited</a:t>
            </a:r>
            <a:r>
              <a:rPr lang="fr-FR" dirty="0"/>
              <a:t> volume </a:t>
            </a:r>
          </a:p>
          <a:p>
            <a:pPr>
              <a:buClr>
                <a:srgbClr val="FFB71B"/>
              </a:buClr>
            </a:pPr>
            <a:endParaRPr lang="fr-FR" dirty="0"/>
          </a:p>
          <a:p>
            <a:pPr>
              <a:buClr>
                <a:srgbClr val="FFB71B"/>
              </a:buClr>
            </a:pPr>
            <a:r>
              <a:rPr lang="fr-FR" dirty="0" err="1"/>
              <a:t>Requirements</a:t>
            </a:r>
            <a:r>
              <a:rPr lang="fr-FR" dirty="0"/>
              <a:t>: </a:t>
            </a:r>
          </a:p>
          <a:p>
            <a:pPr marL="285750" indent="-285750">
              <a:lnSpc>
                <a:spcPts val="2400"/>
              </a:lnSpc>
              <a:buClr>
                <a:srgbClr val="FFB71B"/>
              </a:buClr>
              <a:buFont typeface="Wingdings" panose="05000000000000000000" pitchFamily="2" charset="2"/>
              <a:buChar char="§"/>
            </a:pPr>
            <a:r>
              <a:rPr lang="fr-FR" dirty="0"/>
              <a:t>Li </a:t>
            </a:r>
            <a:r>
              <a:rPr lang="fr-FR" dirty="0" err="1"/>
              <a:t>chemistry</a:t>
            </a:r>
            <a:r>
              <a:rPr lang="fr-FR" dirty="0"/>
              <a:t> </a:t>
            </a:r>
            <a:r>
              <a:rPr lang="fr-FR" dirty="0" err="1"/>
              <a:t>cells</a:t>
            </a:r>
            <a:r>
              <a:rPr lang="fr-FR" dirty="0"/>
              <a:t>, </a:t>
            </a:r>
            <a:r>
              <a:rPr lang="fr-FR" dirty="0" err="1"/>
              <a:t>Geometry</a:t>
            </a:r>
            <a:r>
              <a:rPr lang="fr-FR" dirty="0"/>
              <a:t>: </a:t>
            </a:r>
            <a:r>
              <a:rPr lang="fr-FR" dirty="0" err="1"/>
              <a:t>Cylindrical</a:t>
            </a:r>
            <a:endParaRPr lang="fr-FR" dirty="0"/>
          </a:p>
          <a:p>
            <a:pPr marL="285750" indent="-285750">
              <a:lnSpc>
                <a:spcPts val="2400"/>
              </a:lnSpc>
              <a:buClr>
                <a:srgbClr val="FFB71B"/>
              </a:buClr>
              <a:buFont typeface="Wingdings" panose="05000000000000000000" pitchFamily="2" charset="2"/>
              <a:buChar char="§"/>
            </a:pPr>
            <a:r>
              <a:rPr lang="fr-FR" dirty="0"/>
              <a:t>1000 cycles, 3yr life </a:t>
            </a:r>
            <a:r>
              <a:rPr lang="fr-FR" dirty="0" err="1"/>
              <a:t>span</a:t>
            </a:r>
            <a:r>
              <a:rPr lang="fr-FR" dirty="0"/>
              <a:t> (</a:t>
            </a:r>
            <a:r>
              <a:rPr lang="fr-FR" dirty="0" err="1"/>
              <a:t>every</a:t>
            </a:r>
            <a:r>
              <a:rPr lang="fr-FR" dirty="0"/>
              <a:t> </a:t>
            </a:r>
            <a:r>
              <a:rPr lang="fr-FR" dirty="0" err="1"/>
              <a:t>day</a:t>
            </a:r>
            <a:r>
              <a:rPr lang="fr-FR" dirty="0"/>
              <a:t> usage)</a:t>
            </a:r>
          </a:p>
          <a:p>
            <a:pPr marL="285750" indent="-285750">
              <a:lnSpc>
                <a:spcPts val="2400"/>
              </a:lnSpc>
              <a:buClr>
                <a:srgbClr val="FFB71B"/>
              </a:buClr>
              <a:buFont typeface="Wingdings" panose="05000000000000000000" pitchFamily="2" charset="2"/>
              <a:buChar char="§"/>
            </a:pPr>
            <a:r>
              <a:rPr lang="en-US" dirty="0"/>
              <a:t>Supplies 36 V​, 10 A</a:t>
            </a:r>
          </a:p>
          <a:p>
            <a:pPr marL="285750" indent="-285750">
              <a:lnSpc>
                <a:spcPts val="2400"/>
              </a:lnSpc>
              <a:buClr>
                <a:srgbClr val="FFB71B"/>
              </a:buClr>
              <a:buFont typeface="Wingdings" panose="05000000000000000000" pitchFamily="2" charset="2"/>
              <a:buChar char="§"/>
            </a:pPr>
            <a:r>
              <a:rPr lang="en-US" dirty="0"/>
              <a:t>30-90 minutes use</a:t>
            </a:r>
            <a:endParaRPr lang="fr-FR" dirty="0"/>
          </a:p>
        </p:txBody>
      </p:sp>
      <p:pic>
        <p:nvPicPr>
          <p:cNvPr id="10" name="Picture 9">
            <a:extLst>
              <a:ext uri="{FF2B5EF4-FFF2-40B4-BE49-F238E27FC236}">
                <a16:creationId xmlns:a16="http://schemas.microsoft.com/office/drawing/2014/main" id="{B2E79119-CC61-B853-E636-BF64DD136829}"/>
              </a:ext>
            </a:extLst>
          </p:cNvPr>
          <p:cNvPicPr>
            <a:picLocks noChangeAspect="1"/>
          </p:cNvPicPr>
          <p:nvPr/>
        </p:nvPicPr>
        <p:blipFill>
          <a:blip r:embed="rId4"/>
          <a:stretch>
            <a:fillRect/>
          </a:stretch>
        </p:blipFill>
        <p:spPr>
          <a:xfrm>
            <a:off x="6477000" y="994418"/>
            <a:ext cx="5486400" cy="4946377"/>
          </a:xfrm>
          <a:prstGeom prst="rect">
            <a:avLst/>
          </a:prstGeom>
        </p:spPr>
      </p:pic>
    </p:spTree>
    <p:extLst>
      <p:ext uri="{BB962C8B-B14F-4D97-AF65-F5344CB8AC3E}">
        <p14:creationId xmlns:p14="http://schemas.microsoft.com/office/powerpoint/2010/main" val="272000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p:txBody>
          <a:bodyPr/>
          <a:lstStyle/>
          <a:p>
            <a:r>
              <a:rPr lang="en-GB" altLang="en-US" sz="3200" dirty="0"/>
              <a:t>Learning objectives for this Lecture Unit</a:t>
            </a:r>
            <a:endParaRPr lang="en-US" dirty="0"/>
          </a:p>
        </p:txBody>
      </p:sp>
      <p:graphicFrame>
        <p:nvGraphicFramePr>
          <p:cNvPr id="5" name="Table 4">
            <a:extLst>
              <a:ext uri="{FF2B5EF4-FFF2-40B4-BE49-F238E27FC236}">
                <a16:creationId xmlns:a16="http://schemas.microsoft.com/office/drawing/2014/main" id="{1F58C735-98E3-4A00-8A0B-8F179A4B0B2F}"/>
              </a:ext>
            </a:extLst>
          </p:cNvPr>
          <p:cNvGraphicFramePr>
            <a:graphicFrameLocks noGrp="1"/>
          </p:cNvGraphicFramePr>
          <p:nvPr/>
        </p:nvGraphicFramePr>
        <p:xfrm>
          <a:off x="957742" y="1720765"/>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Knowledge of different battery cells and how they can be combined</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Ability to select battery cells to modules for applications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Awareness </a:t>
                      </a:r>
                      <a:r>
                        <a:rPr lang="en-GB" sz="1400" kern="1200" baseline="0" dirty="0">
                          <a:solidFill>
                            <a:schemeClr val="dk1"/>
                          </a:solidFill>
                          <a:effectLst/>
                        </a:rPr>
                        <a:t>of how battery </a:t>
                      </a:r>
                      <a:r>
                        <a:rPr lang="en-GB" sz="1400" kern="1200" dirty="0">
                          <a:solidFill>
                            <a:schemeClr val="dk1"/>
                          </a:solidFill>
                          <a:effectLst/>
                        </a:rPr>
                        <a:t>performance changes with configuration and cell types</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ent Placeholder 3">
            <a:extLst>
              <a:ext uri="{FF2B5EF4-FFF2-40B4-BE49-F238E27FC236}">
                <a16:creationId xmlns:a16="http://schemas.microsoft.com/office/drawing/2014/main" id="{F977BDB2-2BF1-4172-8122-68A2240DAD2D}"/>
              </a:ext>
            </a:extLst>
          </p:cNvPr>
          <p:cNvSpPr txBox="1">
            <a:spLocks/>
          </p:cNvSpPr>
          <p:nvPr/>
        </p:nvSpPr>
        <p:spPr bwMode="auto">
          <a:xfrm>
            <a:off x="957741" y="4123694"/>
            <a:ext cx="10276514" cy="1286506"/>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Arial"/>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Paper: </a:t>
            </a:r>
            <a:r>
              <a:rPr lang="en-GB" sz="1400" kern="0" dirty="0">
                <a:solidFill>
                  <a:prstClr val="black"/>
                </a:solidFill>
                <a:latin typeface="Arial"/>
                <a:hlinkClick r:id="rId3"/>
              </a:rPr>
              <a:t>The Synthesizer Tool - Model Writer’s Guide</a:t>
            </a:r>
            <a:endParaRPr kumimoji="0" lang="en-GB" sz="1400" b="0" u="none" strike="noStrike" kern="0" cap="none" spc="0" normalizeH="0" baseline="0" noProof="0" dirty="0">
              <a:ln>
                <a:noFill/>
              </a:ln>
              <a:solidFill>
                <a:prstClr val="black"/>
              </a:solidFill>
              <a:effectLst/>
              <a:uLnTx/>
              <a:uFillTx/>
              <a:latin typeface="Arial"/>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lang="en-GB" sz="1400" b="0" kern="0" dirty="0">
                <a:solidFill>
                  <a:prstClr val="black"/>
                </a:solidFill>
                <a:latin typeface="Arial"/>
              </a:rPr>
              <a:t>Level 3 Industrial Case Study: </a:t>
            </a:r>
            <a:r>
              <a:rPr lang="en-GB" sz="1400" b="0" kern="0" dirty="0">
                <a:solidFill>
                  <a:prstClr val="black"/>
                </a:solidFill>
                <a:latin typeface="Arial"/>
                <a:hlinkClick r:id="rId4"/>
              </a:rPr>
              <a:t>Battery Designer and Materials for Transportation</a:t>
            </a:r>
            <a:endParaRPr lang="en-GB" sz="1400" b="0" i="1" kern="0" dirty="0">
              <a:solidFill>
                <a:prstClr val="black"/>
              </a:solidFill>
              <a:latin typeface="Aria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919DCA8B-4933-1272-E729-550D4CDF4C8B}"/>
              </a:ext>
            </a:extLst>
          </p:cNvPr>
          <p:cNvGraphicFramePr>
            <a:graphicFrameLocks noGrp="1"/>
          </p:cNvGraphicFramePr>
          <p:nvPr>
            <p:extLst>
              <p:ext uri="{D42A27DB-BD31-4B8C-83A1-F6EECF244321}">
                <p14:modId xmlns:p14="http://schemas.microsoft.com/office/powerpoint/2010/main" val="3106247207"/>
              </p:ext>
            </p:extLst>
          </p:nvPr>
        </p:nvGraphicFramePr>
        <p:xfrm>
          <a:off x="957741" y="99060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125848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p:txBody>
          <a:bodyPr/>
          <a:lstStyle/>
          <a:p>
            <a:r>
              <a:rPr lang="en-US" dirty="0"/>
              <a:t>Example – Battery module for e-scooters</a:t>
            </a:r>
          </a:p>
        </p:txBody>
      </p:sp>
      <p:pic>
        <p:nvPicPr>
          <p:cNvPr id="10" name="Picture 9">
            <a:extLst>
              <a:ext uri="{FF2B5EF4-FFF2-40B4-BE49-F238E27FC236}">
                <a16:creationId xmlns:a16="http://schemas.microsoft.com/office/drawing/2014/main" id="{1760A340-2E03-4118-89C8-1B1DA094D8C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2843" y="1341236"/>
            <a:ext cx="6055074" cy="3649569"/>
          </a:xfrm>
          <a:prstGeom prst="rect">
            <a:avLst/>
          </a:prstGeom>
        </p:spPr>
      </p:pic>
      <p:grpSp>
        <p:nvGrpSpPr>
          <p:cNvPr id="11" name="Group 10">
            <a:extLst>
              <a:ext uri="{FF2B5EF4-FFF2-40B4-BE49-F238E27FC236}">
                <a16:creationId xmlns:a16="http://schemas.microsoft.com/office/drawing/2014/main" id="{FE9AAC00-2B17-4C3C-A3AB-2E399E0E0DF8}"/>
              </a:ext>
            </a:extLst>
          </p:cNvPr>
          <p:cNvGrpSpPr/>
          <p:nvPr/>
        </p:nvGrpSpPr>
        <p:grpSpPr>
          <a:xfrm>
            <a:off x="7679741" y="4275612"/>
            <a:ext cx="2370258" cy="1061054"/>
            <a:chOff x="0" y="0"/>
            <a:chExt cx="3810000" cy="1706896"/>
          </a:xfrm>
        </p:grpSpPr>
        <p:grpSp>
          <p:nvGrpSpPr>
            <p:cNvPr id="12" name="Group 11">
              <a:extLst>
                <a:ext uri="{FF2B5EF4-FFF2-40B4-BE49-F238E27FC236}">
                  <a16:creationId xmlns:a16="http://schemas.microsoft.com/office/drawing/2014/main" id="{79D27495-CB2B-433A-AD0C-88E8F77D0BFA}"/>
                </a:ext>
              </a:extLst>
            </p:cNvPr>
            <p:cNvGrpSpPr/>
            <p:nvPr/>
          </p:nvGrpSpPr>
          <p:grpSpPr>
            <a:xfrm>
              <a:off x="0" y="0"/>
              <a:ext cx="845837" cy="845837"/>
              <a:chOff x="0" y="0"/>
              <a:chExt cx="845837" cy="845837"/>
            </a:xfrm>
          </p:grpSpPr>
          <p:sp>
            <p:nvSpPr>
              <p:cNvPr id="36" name="Oval 35">
                <a:extLst>
                  <a:ext uri="{FF2B5EF4-FFF2-40B4-BE49-F238E27FC236}">
                    <a16:creationId xmlns:a16="http://schemas.microsoft.com/office/drawing/2014/main" id="{27E2FD86-A067-4E03-BFC7-11298F4EABEF}"/>
                  </a:ext>
                </a:extLst>
              </p:cNvPr>
              <p:cNvSpPr/>
              <p:nvPr/>
            </p:nvSpPr>
            <p:spPr>
              <a:xfrm>
                <a:off x="0" y="0"/>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7" name="Oval 36">
                <a:extLst>
                  <a:ext uri="{FF2B5EF4-FFF2-40B4-BE49-F238E27FC236}">
                    <a16:creationId xmlns:a16="http://schemas.microsoft.com/office/drawing/2014/main" id="{D507D6D1-5271-4B14-8BCC-62D036F64F4B}"/>
                  </a:ext>
                </a:extLst>
              </p:cNvPr>
              <p:cNvSpPr/>
              <p:nvPr/>
            </p:nvSpPr>
            <p:spPr>
              <a:xfrm>
                <a:off x="317863" y="317863"/>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3" name="Group 12">
              <a:extLst>
                <a:ext uri="{FF2B5EF4-FFF2-40B4-BE49-F238E27FC236}">
                  <a16:creationId xmlns:a16="http://schemas.microsoft.com/office/drawing/2014/main" id="{BE8CD4D3-90C5-42B5-9080-8E7F29122384}"/>
                </a:ext>
              </a:extLst>
            </p:cNvPr>
            <p:cNvGrpSpPr/>
            <p:nvPr/>
          </p:nvGrpSpPr>
          <p:grpSpPr>
            <a:xfrm>
              <a:off x="444689" y="861059"/>
              <a:ext cx="845837" cy="845837"/>
              <a:chOff x="444689" y="861059"/>
              <a:chExt cx="845837" cy="845837"/>
            </a:xfrm>
          </p:grpSpPr>
          <p:sp>
            <p:nvSpPr>
              <p:cNvPr id="34" name="Oval 33">
                <a:extLst>
                  <a:ext uri="{FF2B5EF4-FFF2-40B4-BE49-F238E27FC236}">
                    <a16:creationId xmlns:a16="http://schemas.microsoft.com/office/drawing/2014/main" id="{C306736E-31B4-42C1-8E1A-EEA0A9FC34DB}"/>
                  </a:ext>
                </a:extLst>
              </p:cNvPr>
              <p:cNvSpPr/>
              <p:nvPr/>
            </p:nvSpPr>
            <p:spPr>
              <a:xfrm>
                <a:off x="444689" y="861059"/>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5" name="Oval 34">
                <a:extLst>
                  <a:ext uri="{FF2B5EF4-FFF2-40B4-BE49-F238E27FC236}">
                    <a16:creationId xmlns:a16="http://schemas.microsoft.com/office/drawing/2014/main" id="{2AC5E793-6B47-408A-ABE9-A2117CF42378}"/>
                  </a:ext>
                </a:extLst>
              </p:cNvPr>
              <p:cNvSpPr/>
              <p:nvPr/>
            </p:nvSpPr>
            <p:spPr>
              <a:xfrm>
                <a:off x="762552" y="1175458"/>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4" name="Group 13">
              <a:extLst>
                <a:ext uri="{FF2B5EF4-FFF2-40B4-BE49-F238E27FC236}">
                  <a16:creationId xmlns:a16="http://schemas.microsoft.com/office/drawing/2014/main" id="{A4B69082-F349-4BAF-ACDC-F607B7EAA0CB}"/>
                </a:ext>
              </a:extLst>
            </p:cNvPr>
            <p:cNvGrpSpPr/>
            <p:nvPr/>
          </p:nvGrpSpPr>
          <p:grpSpPr>
            <a:xfrm>
              <a:off x="1488647" y="854233"/>
              <a:ext cx="845837" cy="845837"/>
              <a:chOff x="1488647" y="854233"/>
              <a:chExt cx="845837" cy="845837"/>
            </a:xfrm>
          </p:grpSpPr>
          <p:sp>
            <p:nvSpPr>
              <p:cNvPr id="32" name="Oval 31">
                <a:extLst>
                  <a:ext uri="{FF2B5EF4-FFF2-40B4-BE49-F238E27FC236}">
                    <a16:creationId xmlns:a16="http://schemas.microsoft.com/office/drawing/2014/main" id="{7AB561D6-826E-44EA-AC60-DBA9867018C0}"/>
                  </a:ext>
                </a:extLst>
              </p:cNvPr>
              <p:cNvSpPr/>
              <p:nvPr/>
            </p:nvSpPr>
            <p:spPr>
              <a:xfrm>
                <a:off x="1488647" y="854233"/>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3" name="Oval 32">
                <a:extLst>
                  <a:ext uri="{FF2B5EF4-FFF2-40B4-BE49-F238E27FC236}">
                    <a16:creationId xmlns:a16="http://schemas.microsoft.com/office/drawing/2014/main" id="{ED6BF994-0185-477F-BB0C-C3D3B85BB2BC}"/>
                  </a:ext>
                </a:extLst>
              </p:cNvPr>
              <p:cNvSpPr/>
              <p:nvPr/>
            </p:nvSpPr>
            <p:spPr>
              <a:xfrm>
                <a:off x="1803046" y="1162403"/>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5" name="Group 14">
              <a:extLst>
                <a:ext uri="{FF2B5EF4-FFF2-40B4-BE49-F238E27FC236}">
                  <a16:creationId xmlns:a16="http://schemas.microsoft.com/office/drawing/2014/main" id="{D39CB40D-4BF6-438C-9444-C33EB4B9497D}"/>
                </a:ext>
              </a:extLst>
            </p:cNvPr>
            <p:cNvGrpSpPr/>
            <p:nvPr/>
          </p:nvGrpSpPr>
          <p:grpSpPr>
            <a:xfrm>
              <a:off x="2478260" y="845837"/>
              <a:ext cx="845837" cy="845837"/>
              <a:chOff x="2478260" y="845837"/>
              <a:chExt cx="845837" cy="845837"/>
            </a:xfrm>
          </p:grpSpPr>
          <p:sp>
            <p:nvSpPr>
              <p:cNvPr id="30" name="Oval 29">
                <a:extLst>
                  <a:ext uri="{FF2B5EF4-FFF2-40B4-BE49-F238E27FC236}">
                    <a16:creationId xmlns:a16="http://schemas.microsoft.com/office/drawing/2014/main" id="{2751853F-5D3E-401C-8B1A-19671E3934FA}"/>
                  </a:ext>
                </a:extLst>
              </p:cNvPr>
              <p:cNvSpPr/>
              <p:nvPr/>
            </p:nvSpPr>
            <p:spPr>
              <a:xfrm>
                <a:off x="2478260" y="845837"/>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1" name="Oval 30">
                <a:extLst>
                  <a:ext uri="{FF2B5EF4-FFF2-40B4-BE49-F238E27FC236}">
                    <a16:creationId xmlns:a16="http://schemas.microsoft.com/office/drawing/2014/main" id="{B32D2649-2659-4784-92C9-2E6C4023AA7B}"/>
                  </a:ext>
                </a:extLst>
              </p:cNvPr>
              <p:cNvSpPr/>
              <p:nvPr/>
            </p:nvSpPr>
            <p:spPr>
              <a:xfrm>
                <a:off x="2796123" y="1160236"/>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6" name="Group 15">
              <a:extLst>
                <a:ext uri="{FF2B5EF4-FFF2-40B4-BE49-F238E27FC236}">
                  <a16:creationId xmlns:a16="http://schemas.microsoft.com/office/drawing/2014/main" id="{46977FD7-8759-4FAA-AF00-7664F32006BF}"/>
                </a:ext>
              </a:extLst>
            </p:cNvPr>
            <p:cNvGrpSpPr/>
            <p:nvPr/>
          </p:nvGrpSpPr>
          <p:grpSpPr>
            <a:xfrm>
              <a:off x="2964163" y="15222"/>
              <a:ext cx="845837" cy="845837"/>
              <a:chOff x="2964163" y="15222"/>
              <a:chExt cx="845837" cy="845837"/>
            </a:xfrm>
          </p:grpSpPr>
          <p:sp>
            <p:nvSpPr>
              <p:cNvPr id="28" name="Oval 27">
                <a:extLst>
                  <a:ext uri="{FF2B5EF4-FFF2-40B4-BE49-F238E27FC236}">
                    <a16:creationId xmlns:a16="http://schemas.microsoft.com/office/drawing/2014/main" id="{8F79D0E7-ED56-4A55-83C2-0D60F345994C}"/>
                  </a:ext>
                </a:extLst>
              </p:cNvPr>
              <p:cNvSpPr/>
              <p:nvPr/>
            </p:nvSpPr>
            <p:spPr>
              <a:xfrm>
                <a:off x="2964163" y="15222"/>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9" name="Oval 28">
                <a:extLst>
                  <a:ext uri="{FF2B5EF4-FFF2-40B4-BE49-F238E27FC236}">
                    <a16:creationId xmlns:a16="http://schemas.microsoft.com/office/drawing/2014/main" id="{5AC6CD67-0CC4-41BB-B5ED-020825CD4DF0}"/>
                  </a:ext>
                </a:extLst>
              </p:cNvPr>
              <p:cNvSpPr/>
              <p:nvPr/>
            </p:nvSpPr>
            <p:spPr>
              <a:xfrm>
                <a:off x="3278562" y="333085"/>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7" name="Group 16">
              <a:extLst>
                <a:ext uri="{FF2B5EF4-FFF2-40B4-BE49-F238E27FC236}">
                  <a16:creationId xmlns:a16="http://schemas.microsoft.com/office/drawing/2014/main" id="{C8B1673E-AB9C-4ACE-8EF9-6D94D225E69B}"/>
                </a:ext>
              </a:extLst>
            </p:cNvPr>
            <p:cNvGrpSpPr/>
            <p:nvPr/>
          </p:nvGrpSpPr>
          <p:grpSpPr>
            <a:xfrm>
              <a:off x="1971454" y="3248"/>
              <a:ext cx="845837" cy="845837"/>
              <a:chOff x="1971454" y="3248"/>
              <a:chExt cx="845837" cy="845837"/>
            </a:xfrm>
          </p:grpSpPr>
          <p:sp>
            <p:nvSpPr>
              <p:cNvPr id="26" name="Oval 25">
                <a:extLst>
                  <a:ext uri="{FF2B5EF4-FFF2-40B4-BE49-F238E27FC236}">
                    <a16:creationId xmlns:a16="http://schemas.microsoft.com/office/drawing/2014/main" id="{F130A182-5675-4F8F-9357-060FC95D52D4}"/>
                  </a:ext>
                </a:extLst>
              </p:cNvPr>
              <p:cNvSpPr/>
              <p:nvPr/>
            </p:nvSpPr>
            <p:spPr>
              <a:xfrm>
                <a:off x="1971454" y="3248"/>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7" name="Oval 26">
                <a:extLst>
                  <a:ext uri="{FF2B5EF4-FFF2-40B4-BE49-F238E27FC236}">
                    <a16:creationId xmlns:a16="http://schemas.microsoft.com/office/drawing/2014/main" id="{656E438C-F4E3-44F0-AC39-C3FEF6DCD11B}"/>
                  </a:ext>
                </a:extLst>
              </p:cNvPr>
              <p:cNvSpPr/>
              <p:nvPr/>
            </p:nvSpPr>
            <p:spPr>
              <a:xfrm>
                <a:off x="2289317" y="321111"/>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8" name="Group 17">
              <a:extLst>
                <a:ext uri="{FF2B5EF4-FFF2-40B4-BE49-F238E27FC236}">
                  <a16:creationId xmlns:a16="http://schemas.microsoft.com/office/drawing/2014/main" id="{8B0823D2-A0EF-43A4-B3A6-C1FDBFD4A247}"/>
                </a:ext>
              </a:extLst>
            </p:cNvPr>
            <p:cNvGrpSpPr/>
            <p:nvPr/>
          </p:nvGrpSpPr>
          <p:grpSpPr>
            <a:xfrm>
              <a:off x="982963" y="15222"/>
              <a:ext cx="845837" cy="845837"/>
              <a:chOff x="982963" y="15222"/>
              <a:chExt cx="845837" cy="845837"/>
            </a:xfrm>
          </p:grpSpPr>
          <p:sp>
            <p:nvSpPr>
              <p:cNvPr id="24" name="Oval 23">
                <a:extLst>
                  <a:ext uri="{FF2B5EF4-FFF2-40B4-BE49-F238E27FC236}">
                    <a16:creationId xmlns:a16="http://schemas.microsoft.com/office/drawing/2014/main" id="{FFDC740F-0D34-4B8D-811A-CD1F8D1110FE}"/>
                  </a:ext>
                </a:extLst>
              </p:cNvPr>
              <p:cNvSpPr/>
              <p:nvPr/>
            </p:nvSpPr>
            <p:spPr>
              <a:xfrm>
                <a:off x="982963" y="15222"/>
                <a:ext cx="845837" cy="845837"/>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5" name="Oval 24">
                <a:extLst>
                  <a:ext uri="{FF2B5EF4-FFF2-40B4-BE49-F238E27FC236}">
                    <a16:creationId xmlns:a16="http://schemas.microsoft.com/office/drawing/2014/main" id="{A9D87676-2271-497A-ABC8-FE46F44A8DA2}"/>
                  </a:ext>
                </a:extLst>
              </p:cNvPr>
              <p:cNvSpPr/>
              <p:nvPr/>
            </p:nvSpPr>
            <p:spPr>
              <a:xfrm>
                <a:off x="1297362" y="329621"/>
                <a:ext cx="228600" cy="2286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cxnSp>
          <p:nvCxnSpPr>
            <p:cNvPr id="19" name="Straight Connector 18">
              <a:extLst>
                <a:ext uri="{FF2B5EF4-FFF2-40B4-BE49-F238E27FC236}">
                  <a16:creationId xmlns:a16="http://schemas.microsoft.com/office/drawing/2014/main" id="{3B6C06CC-B701-4E23-9AC6-436111657D4B}"/>
                </a:ext>
              </a:extLst>
            </p:cNvPr>
            <p:cNvCxnSpPr>
              <a:cxnSpLocks/>
            </p:cNvCxnSpPr>
            <p:nvPr/>
          </p:nvCxnSpPr>
          <p:spPr>
            <a:xfrm flipH="1">
              <a:off x="861478" y="1262759"/>
              <a:ext cx="2539104" cy="26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11E03-138A-481C-ADB3-196FE7085035}"/>
                </a:ext>
              </a:extLst>
            </p:cNvPr>
            <p:cNvCxnSpPr>
              <a:cxnSpLocks/>
            </p:cNvCxnSpPr>
            <p:nvPr/>
          </p:nvCxnSpPr>
          <p:spPr>
            <a:xfrm flipH="1" flipV="1">
              <a:off x="424917" y="415770"/>
              <a:ext cx="446625" cy="857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B11D82-3D65-45AA-A610-DF9C216A1EB9}"/>
                </a:ext>
              </a:extLst>
            </p:cNvPr>
            <p:cNvCxnSpPr>
              <a:cxnSpLocks/>
            </p:cNvCxnSpPr>
            <p:nvPr/>
          </p:nvCxnSpPr>
          <p:spPr>
            <a:xfrm flipH="1" flipV="1">
              <a:off x="436419" y="432163"/>
              <a:ext cx="2964163" cy="15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3F6ECB1-3506-451C-ABE3-B5B5BB4CDA4B}"/>
                </a:ext>
              </a:extLst>
            </p:cNvPr>
            <p:cNvSpPr/>
            <p:nvPr/>
          </p:nvSpPr>
          <p:spPr>
            <a:xfrm>
              <a:off x="3424928" y="1185912"/>
              <a:ext cx="191255" cy="19125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8" name="Picture 37">
            <a:extLst>
              <a:ext uri="{FF2B5EF4-FFF2-40B4-BE49-F238E27FC236}">
                <a16:creationId xmlns:a16="http://schemas.microsoft.com/office/drawing/2014/main" id="{A276DB4C-09DB-4330-8376-C1412506F67C}"/>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7232" b="21996"/>
          <a:stretch/>
        </p:blipFill>
        <p:spPr bwMode="auto">
          <a:xfrm>
            <a:off x="6824169" y="1444346"/>
            <a:ext cx="4081402" cy="1860639"/>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ED84269-FE33-4FB8-9D1F-EB09B1BEF014}"/>
              </a:ext>
            </a:extLst>
          </p:cNvPr>
          <p:cNvSpPr txBox="1"/>
          <p:nvPr/>
        </p:nvSpPr>
        <p:spPr>
          <a:xfrm>
            <a:off x="9918548" y="5060578"/>
            <a:ext cx="771365" cy="369332"/>
          </a:xfrm>
          <a:prstGeom prst="rect">
            <a:avLst/>
          </a:prstGeom>
          <a:noFill/>
        </p:spPr>
        <p:txBody>
          <a:bodyPr wrap="none" rtlCol="0">
            <a:spAutoFit/>
          </a:bodyPr>
          <a:lstStyle/>
          <a:p>
            <a:r>
              <a:rPr lang="en-GB" dirty="0"/>
              <a:t>+ 36 V</a:t>
            </a:r>
          </a:p>
        </p:txBody>
      </p:sp>
      <p:sp>
        <p:nvSpPr>
          <p:cNvPr id="40" name="TextBox 39">
            <a:extLst>
              <a:ext uri="{FF2B5EF4-FFF2-40B4-BE49-F238E27FC236}">
                <a16:creationId xmlns:a16="http://schemas.microsoft.com/office/drawing/2014/main" id="{B5D37D3E-6E3E-4686-83E2-1C61F65C2DC9}"/>
              </a:ext>
            </a:extLst>
          </p:cNvPr>
          <p:cNvSpPr txBox="1"/>
          <p:nvPr/>
        </p:nvSpPr>
        <p:spPr>
          <a:xfrm>
            <a:off x="7875333" y="3718027"/>
            <a:ext cx="184405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7 x 10-stack Li-ion </a:t>
            </a:r>
            <a:endParaRPr lang="en-GB" dirty="0"/>
          </a:p>
        </p:txBody>
      </p:sp>
    </p:spTree>
    <p:extLst>
      <p:ext uri="{BB962C8B-B14F-4D97-AF65-F5344CB8AC3E}">
        <p14:creationId xmlns:p14="http://schemas.microsoft.com/office/powerpoint/2010/main" val="119801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p:txBody>
          <a:bodyPr/>
          <a:lstStyle/>
          <a:p>
            <a:r>
              <a:rPr lang="en-US" dirty="0"/>
              <a:t>Summary</a:t>
            </a:r>
          </a:p>
        </p:txBody>
      </p:sp>
      <p:sp>
        <p:nvSpPr>
          <p:cNvPr id="4" name="Text Placeholder 3">
            <a:extLst>
              <a:ext uri="{FF2B5EF4-FFF2-40B4-BE49-F238E27FC236}">
                <a16:creationId xmlns:a16="http://schemas.microsoft.com/office/drawing/2014/main" id="{03C0A22E-CAC2-4A00-98FF-2ABB836C6304}"/>
              </a:ext>
            </a:extLst>
          </p:cNvPr>
          <p:cNvSpPr>
            <a:spLocks noGrp="1"/>
          </p:cNvSpPr>
          <p:nvPr>
            <p:ph type="body" sz="quarter" idx="13"/>
          </p:nvPr>
        </p:nvSpPr>
        <p:spPr>
          <a:xfrm>
            <a:off x="609601" y="1007118"/>
            <a:ext cx="10972799" cy="3717282"/>
          </a:xfrm>
        </p:spPr>
        <p:txBody>
          <a:bodyPr/>
          <a:lstStyle/>
          <a:p>
            <a:pPr>
              <a:buClr>
                <a:srgbClr val="FFB71B"/>
              </a:buClr>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Battery Designer is an early-stage battery pack design tool for initial comparisons across different module and pack configurations. </a:t>
            </a:r>
          </a:p>
          <a:p>
            <a:pPr>
              <a:buClr>
                <a:srgbClr val="FFB71B"/>
              </a:buClr>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It uses simplified models and selection data from commercially available cell types to estimate key performance metrics, taking choice of cell, configuration, casing and insulation materials, and thermal management system into account.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buClr>
                <a:srgbClr val="FFB71B"/>
              </a:buClr>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A database of products, such as the battery cell one, will evolve with time and results will depend on which systems are available. It is also fundamentally different in selection than selection of materials based on material properties. Ashby charts and a performance index technique can still be used.</a:t>
            </a:r>
          </a:p>
          <a:p>
            <a:pPr>
              <a:buClr>
                <a:srgbClr val="FFB71B"/>
              </a:buClr>
              <a:buFont typeface="Wingdings" panose="05000000000000000000" pitchFamily="2" charset="2"/>
              <a:buChar char="§"/>
            </a:pPr>
            <a:r>
              <a:rPr lang="fr-FR" sz="1800" dirty="0" err="1"/>
              <a:t>Additional</a:t>
            </a:r>
            <a:r>
              <a:rPr lang="fr-FR" sz="1800" dirty="0"/>
              <a:t> </a:t>
            </a:r>
            <a:r>
              <a:rPr lang="fr-FR" sz="1800" dirty="0" err="1"/>
              <a:t>materials</a:t>
            </a:r>
            <a:r>
              <a:rPr lang="fr-FR" sz="1800" dirty="0"/>
              <a:t> </a:t>
            </a:r>
            <a:r>
              <a:rPr lang="fr-FR" sz="1800" dirty="0" err="1"/>
              <a:t>considerations</a:t>
            </a:r>
            <a:r>
              <a:rPr lang="fr-FR" sz="1800" dirty="0"/>
              <a:t> </a:t>
            </a:r>
            <a:r>
              <a:rPr lang="fr-FR" sz="1800" dirty="0" err="1"/>
              <a:t>could</a:t>
            </a:r>
            <a:r>
              <a:rPr lang="fr-FR" sz="1800" dirty="0"/>
              <a:t> </a:t>
            </a:r>
            <a:r>
              <a:rPr lang="fr-FR" sz="1800" dirty="0" err="1"/>
              <a:t>be</a:t>
            </a:r>
            <a:r>
              <a:rPr lang="fr-FR" sz="1800" dirty="0"/>
              <a:t> </a:t>
            </a:r>
            <a:r>
              <a:rPr lang="fr-FR" sz="1800" dirty="0" err="1"/>
              <a:t>explored</a:t>
            </a:r>
            <a:r>
              <a:rPr lang="fr-FR" sz="1800" dirty="0"/>
              <a:t> </a:t>
            </a:r>
            <a:r>
              <a:rPr lang="fr-FR" sz="1800" dirty="0" err="1"/>
              <a:t>with</a:t>
            </a:r>
            <a:r>
              <a:rPr lang="fr-FR" sz="1800" dirty="0"/>
              <a:t> the Ansys Granta EduPack software:</a:t>
            </a:r>
          </a:p>
          <a:p>
            <a:pPr lvl="1">
              <a:buClr>
                <a:schemeClr val="tx1"/>
              </a:buClr>
            </a:pPr>
            <a:r>
              <a:rPr lang="fr-FR" sz="1800" dirty="0" err="1"/>
              <a:t>Material</a:t>
            </a:r>
            <a:r>
              <a:rPr lang="fr-FR" sz="1800" dirty="0"/>
              <a:t> </a:t>
            </a:r>
            <a:r>
              <a:rPr lang="fr-FR" sz="1800" dirty="0" err="1"/>
              <a:t>selection</a:t>
            </a:r>
            <a:r>
              <a:rPr lang="fr-FR" sz="1800" dirty="0"/>
              <a:t> for </a:t>
            </a:r>
            <a:r>
              <a:rPr lang="fr-FR" sz="1800" dirty="0" err="1"/>
              <a:t>lighweight</a:t>
            </a:r>
            <a:r>
              <a:rPr lang="fr-FR" sz="1800" dirty="0"/>
              <a:t> of the structural casing</a:t>
            </a:r>
          </a:p>
          <a:p>
            <a:pPr lvl="1">
              <a:buClr>
                <a:schemeClr val="tx1"/>
              </a:buClr>
            </a:pPr>
            <a:r>
              <a:rPr lang="fr-FR" sz="1800" dirty="0"/>
              <a:t>Quick Eco Audit of e-transport </a:t>
            </a:r>
            <a:r>
              <a:rPr lang="fr-FR" sz="1800" dirty="0" err="1"/>
              <a:t>systems</a:t>
            </a:r>
            <a:r>
              <a:rPr lang="fr-FR" sz="1800" dirty="0"/>
              <a:t> </a:t>
            </a:r>
            <a:r>
              <a:rPr lang="fr-FR" sz="1800" i="1" dirty="0"/>
              <a:t>vs</a:t>
            </a:r>
            <a:r>
              <a:rPr lang="fr-FR" sz="1800" dirty="0"/>
              <a:t> </a:t>
            </a:r>
            <a:r>
              <a:rPr lang="fr-FR" sz="1800" dirty="0" err="1"/>
              <a:t>conventional</a:t>
            </a:r>
            <a:r>
              <a:rPr lang="fr-FR" sz="1800" dirty="0"/>
              <a:t> power</a:t>
            </a:r>
          </a:p>
          <a:p>
            <a:pPr lvl="1">
              <a:buClr>
                <a:schemeClr val="tx1"/>
              </a:buClr>
            </a:pPr>
            <a:r>
              <a:rPr lang="fr-FR" sz="1800" dirty="0"/>
              <a:t>Critical </a:t>
            </a:r>
            <a:r>
              <a:rPr lang="fr-FR" sz="1800" dirty="0" err="1"/>
              <a:t>materials</a:t>
            </a:r>
            <a:r>
              <a:rPr lang="fr-FR" sz="1800" dirty="0"/>
              <a:t>/</a:t>
            </a:r>
            <a:r>
              <a:rPr lang="fr-FR" sz="1800" dirty="0" err="1"/>
              <a:t>supply</a:t>
            </a:r>
            <a:r>
              <a:rPr lang="fr-FR" sz="1800" dirty="0"/>
              <a:t> </a:t>
            </a:r>
            <a:r>
              <a:rPr lang="fr-FR" sz="1800" dirty="0" err="1"/>
              <a:t>chain</a:t>
            </a:r>
            <a:r>
              <a:rPr lang="fr-FR" sz="1800" dirty="0"/>
              <a:t> </a:t>
            </a:r>
            <a:r>
              <a:rPr lang="fr-FR" sz="1800" dirty="0" err="1"/>
              <a:t>risks</a:t>
            </a:r>
            <a:r>
              <a:rPr lang="fr-FR" sz="1800" dirty="0"/>
              <a:t> of </a:t>
            </a:r>
            <a:r>
              <a:rPr lang="fr-FR" sz="1800" dirty="0" err="1"/>
              <a:t>battery</a:t>
            </a:r>
            <a:r>
              <a:rPr lang="fr-FR" sz="1800" dirty="0"/>
              <a:t> </a:t>
            </a:r>
            <a:r>
              <a:rPr lang="fr-FR" sz="1800" dirty="0" err="1"/>
              <a:t>elements</a:t>
            </a:r>
            <a:r>
              <a:rPr lang="fr-FR" sz="1800" dirty="0"/>
              <a:t> and </a:t>
            </a:r>
            <a:r>
              <a:rPr lang="fr-FR" sz="1800" dirty="0" err="1"/>
              <a:t>their</a:t>
            </a:r>
            <a:r>
              <a:rPr lang="fr-FR" sz="1800" dirty="0"/>
              <a:t> substitutes</a:t>
            </a:r>
          </a:p>
          <a:p>
            <a:pPr marL="0" indent="0">
              <a:buNone/>
            </a:pPr>
            <a:endParaRPr lang="en-US" dirty="0"/>
          </a:p>
        </p:txBody>
      </p:sp>
      <p:sp>
        <p:nvSpPr>
          <p:cNvPr id="5" name="TextBox 4">
            <a:extLst>
              <a:ext uri="{FF2B5EF4-FFF2-40B4-BE49-F238E27FC236}">
                <a16:creationId xmlns:a16="http://schemas.microsoft.com/office/drawing/2014/main" id="{20A9ED20-DD36-4E44-8565-2542E45609E2}"/>
              </a:ext>
            </a:extLst>
          </p:cNvPr>
          <p:cNvSpPr txBox="1"/>
          <p:nvPr/>
        </p:nvSpPr>
        <p:spPr>
          <a:xfrm>
            <a:off x="457200" y="5156566"/>
            <a:ext cx="11468102" cy="954107"/>
          </a:xfrm>
          <a:prstGeom prst="rect">
            <a:avLst/>
          </a:prstGeom>
          <a:noFill/>
        </p:spPr>
        <p:txBody>
          <a:bodyPr wrap="square">
            <a:spAutoFit/>
          </a:bodyPr>
          <a:lstStyle/>
          <a:p>
            <a:r>
              <a:rPr lang="en-GB" sz="1400" dirty="0"/>
              <a:t>The initial versions of </a:t>
            </a:r>
            <a:r>
              <a:rPr lang="en-GB" sz="1400" dirty="0">
                <a:solidFill>
                  <a:srgbClr val="000000"/>
                </a:solidFill>
                <a:effectLst/>
              </a:rPr>
              <a:t>Battery</a:t>
            </a:r>
            <a:r>
              <a:rPr lang="en-GB" sz="1400" dirty="0"/>
              <a:t> Designer and the </a:t>
            </a:r>
            <a:r>
              <a:rPr lang="en-GB" sz="1400" dirty="0">
                <a:solidFill>
                  <a:srgbClr val="000000"/>
                </a:solidFill>
                <a:effectLst/>
              </a:rPr>
              <a:t>Batteries</a:t>
            </a:r>
            <a:r>
              <a:rPr lang="en-GB" sz="1400" dirty="0"/>
              <a:t> data-table were developed as part of the MAT2BAT collaborative R&amp;D project (Innovate UK, Faraday Challenge competition, Project no 133723), and subsequently further developed and integrated by Granta Design Limited, an ANSYS Inc. subsidiary.</a:t>
            </a:r>
            <a:br>
              <a:rPr lang="en-GB" sz="1400" dirty="0"/>
            </a:br>
            <a:br>
              <a:rPr lang="en-GB" sz="1400" dirty="0"/>
            </a:br>
            <a:r>
              <a:rPr lang="en-GB" sz="1400" dirty="0"/>
              <a:t>Thanks to Dr Billy Wu, Dr Samuel Cooper and </a:t>
            </a:r>
            <a:r>
              <a:rPr lang="en-GB" sz="1400" dirty="0" err="1"/>
              <a:t>Nathasha</a:t>
            </a:r>
            <a:r>
              <a:rPr lang="en-GB" sz="1400" dirty="0"/>
              <a:t> </a:t>
            </a:r>
            <a:r>
              <a:rPr lang="en-GB" sz="1400" dirty="0" err="1"/>
              <a:t>Gjerløv</a:t>
            </a:r>
            <a:r>
              <a:rPr lang="en-GB" sz="1400" dirty="0"/>
              <a:t> </a:t>
            </a:r>
            <a:r>
              <a:rPr lang="en-GB" sz="1400" dirty="0" err="1"/>
              <a:t>Fiig</a:t>
            </a:r>
            <a:r>
              <a:rPr lang="en-GB" sz="1400" dirty="0"/>
              <a:t> of Imperial College London for their contributions to the tool and data table schema.</a:t>
            </a:r>
          </a:p>
        </p:txBody>
      </p:sp>
    </p:spTree>
    <p:extLst>
      <p:ext uri="{BB962C8B-B14F-4D97-AF65-F5344CB8AC3E}">
        <p14:creationId xmlns:p14="http://schemas.microsoft.com/office/powerpoint/2010/main" val="31415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430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19458" name="Rectangle 2"/>
          <p:cNvSpPr>
            <a:spLocks noGrp="1" noChangeArrowheads="1"/>
          </p:cNvSpPr>
          <p:nvPr>
            <p:ph type="title"/>
          </p:nvPr>
        </p:nvSpPr>
        <p:spPr>
          <a:ln w="9525"/>
        </p:spPr>
        <p:txBody>
          <a:bodyPr/>
          <a:lstStyle/>
          <a:p>
            <a:r>
              <a:rPr lang="en-GB" dirty="0">
                <a:latin typeface="+mn-lt"/>
              </a:rPr>
              <a:t>Outline of lecture unit </a:t>
            </a:r>
            <a:endParaRPr lang="en-US" dirty="0"/>
          </a:p>
        </p:txBody>
      </p:sp>
      <p:sp>
        <p:nvSpPr>
          <p:cNvPr id="12" name="Content Placeholder 3">
            <a:extLst>
              <a:ext uri="{FF2B5EF4-FFF2-40B4-BE49-F238E27FC236}">
                <a16:creationId xmlns:a16="http://schemas.microsoft.com/office/drawing/2014/main" id="{478E7E77-91EE-4670-85F4-70C9F9819A03}"/>
              </a:ext>
            </a:extLst>
          </p:cNvPr>
          <p:cNvSpPr txBox="1">
            <a:spLocks/>
          </p:cNvSpPr>
          <p:nvPr/>
        </p:nvSpPr>
        <p:spPr>
          <a:xfrm>
            <a:off x="6019800" y="838200"/>
            <a:ext cx="5170216" cy="499247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B71B"/>
              </a:buClr>
              <a:buFont typeface="Wingdings" panose="05000000000000000000" pitchFamily="2" charset="2"/>
              <a:buChar char="§"/>
            </a:pPr>
            <a:r>
              <a:rPr lang="en-US" dirty="0"/>
              <a:t>Background to batteries</a:t>
            </a:r>
          </a:p>
          <a:p>
            <a:pPr>
              <a:lnSpc>
                <a:spcPct val="150000"/>
              </a:lnSpc>
              <a:buClr>
                <a:srgbClr val="FFB71B"/>
              </a:buClr>
              <a:buFont typeface="Wingdings" panose="05000000000000000000" pitchFamily="2" charset="2"/>
              <a:buChar char="§"/>
            </a:pPr>
            <a:r>
              <a:rPr lang="en-GB" dirty="0"/>
              <a:t>Relevant data</a:t>
            </a:r>
          </a:p>
          <a:p>
            <a:pPr lvl="1">
              <a:lnSpc>
                <a:spcPct val="150000"/>
              </a:lnSpc>
            </a:pPr>
            <a:r>
              <a:rPr lang="en-GB" dirty="0"/>
              <a:t>Power Systems-Storage</a:t>
            </a:r>
          </a:p>
          <a:p>
            <a:pPr lvl="1">
              <a:lnSpc>
                <a:spcPct val="150000"/>
              </a:lnSpc>
            </a:pPr>
            <a:r>
              <a:rPr lang="en-GB" dirty="0"/>
              <a:t>Battery cells</a:t>
            </a:r>
          </a:p>
          <a:p>
            <a:pPr>
              <a:lnSpc>
                <a:spcPct val="150000"/>
              </a:lnSpc>
              <a:buClr>
                <a:srgbClr val="FFB71B"/>
              </a:buClr>
              <a:buFont typeface="Wingdings" panose="05000000000000000000" pitchFamily="2" charset="2"/>
              <a:buChar char="§"/>
            </a:pPr>
            <a:r>
              <a:rPr lang="en-GB" dirty="0"/>
              <a:t>Battery Designer synthesizer models</a:t>
            </a:r>
          </a:p>
          <a:p>
            <a:pPr lvl="1">
              <a:lnSpc>
                <a:spcPct val="150000"/>
              </a:lnSpc>
            </a:pPr>
            <a:r>
              <a:rPr lang="en-GB" dirty="0"/>
              <a:t>Cell to module</a:t>
            </a:r>
          </a:p>
          <a:p>
            <a:pPr lvl="1">
              <a:lnSpc>
                <a:spcPct val="150000"/>
              </a:lnSpc>
            </a:pPr>
            <a:r>
              <a:rPr lang="en-GB" dirty="0"/>
              <a:t>Module to pack</a:t>
            </a:r>
            <a:endParaRPr lang="en-GB" sz="2400" dirty="0"/>
          </a:p>
          <a:p>
            <a:pPr>
              <a:lnSpc>
                <a:spcPct val="150000"/>
              </a:lnSpc>
              <a:buClr>
                <a:srgbClr val="FFB71B"/>
              </a:buClr>
              <a:buSzPct val="100000"/>
              <a:buFont typeface="Wingdings" panose="05000000000000000000" pitchFamily="2" charset="2"/>
              <a:buChar char="§"/>
            </a:pPr>
            <a:r>
              <a:rPr lang="en-GB" dirty="0"/>
              <a:t>Example of module design: </a:t>
            </a:r>
            <a:r>
              <a:rPr lang="en-GB" dirty="0" err="1"/>
              <a:t>eScooter</a:t>
            </a:r>
            <a:endParaRPr lang="en-GB" dirty="0"/>
          </a:p>
        </p:txBody>
      </p:sp>
      <p:pic>
        <p:nvPicPr>
          <p:cNvPr id="8" name="Picture 7" descr="A battery picture containing text, electronics&#10;&#10;Description automatically generated">
            <a:extLst>
              <a:ext uri="{FF2B5EF4-FFF2-40B4-BE49-F238E27FC236}">
                <a16:creationId xmlns:a16="http://schemas.microsoft.com/office/drawing/2014/main" id="{E3F8DF17-56D5-AB50-6FF4-D6AD97E56C41}"/>
              </a:ext>
            </a:extLst>
          </p:cNvPr>
          <p:cNvPicPr>
            <a:picLocks noChangeAspect="1"/>
          </p:cNvPicPr>
          <p:nvPr/>
        </p:nvPicPr>
        <p:blipFill rotWithShape="1">
          <a:blip r:embed="rId3">
            <a:extLst>
              <a:ext uri="{28A0092B-C50C-407E-A947-70E740481C1C}">
                <a14:useLocalDpi xmlns:a14="http://schemas.microsoft.com/office/drawing/2010/main" val="0"/>
              </a:ext>
            </a:extLst>
          </a:blip>
          <a:srcRect l="6782" t="12699" r="8235" b="11003"/>
          <a:stretch/>
        </p:blipFill>
        <p:spPr>
          <a:xfrm>
            <a:off x="928353" y="1590597"/>
            <a:ext cx="4794084" cy="2869450"/>
          </a:xfrm>
          <a:prstGeom prst="rect">
            <a:avLst/>
          </a:prstGeom>
        </p:spPr>
      </p:pic>
    </p:spTree>
    <p:extLst>
      <p:ext uri="{BB962C8B-B14F-4D97-AF65-F5344CB8AC3E}">
        <p14:creationId xmlns:p14="http://schemas.microsoft.com/office/powerpoint/2010/main" val="152426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44FF00-377B-0E98-0077-AC93B6BBD9DB}"/>
              </a:ext>
            </a:extLst>
          </p:cNvPr>
          <p:cNvGrpSpPr>
            <a:grpSpLocks noChangeAspect="1"/>
          </p:cNvGrpSpPr>
          <p:nvPr/>
        </p:nvGrpSpPr>
        <p:grpSpPr>
          <a:xfrm>
            <a:off x="1219200" y="838200"/>
            <a:ext cx="9875520" cy="3245928"/>
            <a:chOff x="838200" y="734110"/>
            <a:chExt cx="10317480" cy="3391194"/>
          </a:xfrm>
        </p:grpSpPr>
        <p:pic>
          <p:nvPicPr>
            <p:cNvPr id="3" name="Picture 2">
              <a:extLst>
                <a:ext uri="{FF2B5EF4-FFF2-40B4-BE49-F238E27FC236}">
                  <a16:creationId xmlns:a16="http://schemas.microsoft.com/office/drawing/2014/main" id="{842DC829-85DB-D087-B98B-483E02D5E56B}"/>
                </a:ext>
              </a:extLst>
            </p:cNvPr>
            <p:cNvPicPr>
              <a:picLocks noChangeAspect="1"/>
            </p:cNvPicPr>
            <p:nvPr/>
          </p:nvPicPr>
          <p:blipFill>
            <a:blip r:embed="rId3"/>
            <a:stretch>
              <a:fillRect/>
            </a:stretch>
          </p:blipFill>
          <p:spPr>
            <a:xfrm>
              <a:off x="838200" y="734110"/>
              <a:ext cx="5921253" cy="3391194"/>
            </a:xfrm>
            <a:prstGeom prst="rect">
              <a:avLst/>
            </a:prstGeom>
          </p:spPr>
        </p:pic>
        <p:pic>
          <p:nvPicPr>
            <p:cNvPr id="4" name="Picture 3">
              <a:extLst>
                <a:ext uri="{FF2B5EF4-FFF2-40B4-BE49-F238E27FC236}">
                  <a16:creationId xmlns:a16="http://schemas.microsoft.com/office/drawing/2014/main" id="{9B8264F8-82D4-1C80-E695-C08C1605988C}"/>
                </a:ext>
              </a:extLst>
            </p:cNvPr>
            <p:cNvPicPr>
              <a:picLocks noChangeAspect="1"/>
            </p:cNvPicPr>
            <p:nvPr/>
          </p:nvPicPr>
          <p:blipFill>
            <a:blip r:embed="rId4"/>
            <a:stretch>
              <a:fillRect/>
            </a:stretch>
          </p:blipFill>
          <p:spPr>
            <a:xfrm>
              <a:off x="6858000" y="745358"/>
              <a:ext cx="4297680" cy="3379946"/>
            </a:xfrm>
            <a:prstGeom prst="rect">
              <a:avLst/>
            </a:prstGeom>
          </p:spPr>
        </p:pic>
      </p:grpSp>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19458" name="Rectangle 2"/>
          <p:cNvSpPr>
            <a:spLocks noGrp="1" noChangeArrowheads="1"/>
          </p:cNvSpPr>
          <p:nvPr>
            <p:ph type="title"/>
          </p:nvPr>
        </p:nvSpPr>
        <p:spPr>
          <a:ln w="9525"/>
        </p:spPr>
        <p:txBody>
          <a:bodyPr/>
          <a:lstStyle/>
          <a:p>
            <a:r>
              <a:rPr lang="en-US" sz="3200" dirty="0"/>
              <a:t>Granta EduPack databases with battery data</a:t>
            </a:r>
            <a:endParaRPr lang="en-US" dirty="0"/>
          </a:p>
        </p:txBody>
      </p:sp>
      <p:sp>
        <p:nvSpPr>
          <p:cNvPr id="7" name="Rectangle 6">
            <a:extLst>
              <a:ext uri="{FF2B5EF4-FFF2-40B4-BE49-F238E27FC236}">
                <a16:creationId xmlns:a16="http://schemas.microsoft.com/office/drawing/2014/main" id="{6E6F391F-712B-4567-B557-8884FB28E243}"/>
              </a:ext>
            </a:extLst>
          </p:cNvPr>
          <p:cNvSpPr/>
          <p:nvPr/>
        </p:nvSpPr>
        <p:spPr>
          <a:xfrm>
            <a:off x="7010401" y="2667000"/>
            <a:ext cx="2819400" cy="1417128"/>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057808-B64D-43EB-9BB0-5B0053BB3C26}"/>
              </a:ext>
            </a:extLst>
          </p:cNvPr>
          <p:cNvSpPr/>
          <p:nvPr/>
        </p:nvSpPr>
        <p:spPr>
          <a:xfrm>
            <a:off x="8382000" y="1295400"/>
            <a:ext cx="2743199" cy="1333306"/>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40D6D7E-D1D6-45EE-B649-9E8773903C8E}"/>
              </a:ext>
            </a:extLst>
          </p:cNvPr>
          <p:cNvSpPr txBox="1"/>
          <p:nvPr/>
        </p:nvSpPr>
        <p:spPr>
          <a:xfrm>
            <a:off x="1183220" y="4212194"/>
            <a:ext cx="8494180" cy="1938992"/>
          </a:xfrm>
          <a:prstGeom prst="rect">
            <a:avLst/>
          </a:prstGeom>
          <a:noFill/>
        </p:spPr>
        <p:txBody>
          <a:bodyPr wrap="square">
            <a:spAutoFit/>
          </a:bodyPr>
          <a:lstStyle/>
          <a:p>
            <a:pPr marL="342900" indent="-342900">
              <a:buClr>
                <a:srgbClr val="FFB71B"/>
              </a:buClr>
              <a:buFont typeface="Wingdings" panose="05000000000000000000" pitchFamily="2" charset="2"/>
              <a:buChar cha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The Elements database – All relevant elements for batteries</a:t>
            </a:r>
          </a:p>
          <a:p>
            <a:pPr marL="342900" indent="-342900">
              <a:buClr>
                <a:srgbClr val="FFB71B"/>
              </a:buClr>
              <a:buFont typeface="Wingdings" panose="05000000000000000000" pitchFamily="2" charset="2"/>
              <a:buChar cha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Sustainability Level 3 – Energy Storage database</a:t>
            </a:r>
          </a:p>
          <a:p>
            <a:pPr marL="342900" indent="-342900">
              <a:buClr>
                <a:srgbClr val="FFB71B"/>
              </a:buClr>
              <a:buFont typeface="Wingdings" panose="05000000000000000000" pitchFamily="2" charset="2"/>
              <a:buChar char="§"/>
            </a:pPr>
            <a:r>
              <a:rPr lang="en-GB" sz="2400" dirty="0">
                <a:solidFill>
                  <a:srgbClr val="000000"/>
                </a:solidFill>
                <a:latin typeface="Calibri" panose="020F0502020204030204"/>
              </a:rPr>
              <a:t>All four Specialized Advanced databases – Battery Cells data and The Battery Designer tool</a:t>
            </a: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GB" sz="2400" dirty="0"/>
          </a:p>
        </p:txBody>
      </p:sp>
      <p:sp>
        <p:nvSpPr>
          <p:cNvPr id="11" name="Rectangle 10">
            <a:extLst>
              <a:ext uri="{FF2B5EF4-FFF2-40B4-BE49-F238E27FC236}">
                <a16:creationId xmlns:a16="http://schemas.microsoft.com/office/drawing/2014/main" id="{F20BBCAF-3930-A91A-87AC-E5AEE2E394AF}"/>
              </a:ext>
            </a:extLst>
          </p:cNvPr>
          <p:cNvSpPr/>
          <p:nvPr/>
        </p:nvSpPr>
        <p:spPr>
          <a:xfrm>
            <a:off x="4053004" y="2667000"/>
            <a:ext cx="1433395" cy="1447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6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19458" name="Rectangle 2"/>
          <p:cNvSpPr>
            <a:spLocks noGrp="1" noChangeArrowheads="1"/>
          </p:cNvSpPr>
          <p:nvPr>
            <p:ph type="title"/>
          </p:nvPr>
        </p:nvSpPr>
        <p:spPr>
          <a:ln w="9525"/>
        </p:spPr>
        <p:txBody>
          <a:bodyPr/>
          <a:lstStyle/>
          <a:p>
            <a:r>
              <a:rPr lang="en-GB" dirty="0"/>
              <a:t>Background: materials for electrification of transport</a:t>
            </a:r>
            <a:endParaRPr lang="en-US" dirty="0"/>
          </a:p>
        </p:txBody>
      </p:sp>
      <p:sp>
        <p:nvSpPr>
          <p:cNvPr id="4" name="Rectangle 3">
            <a:extLst>
              <a:ext uri="{FF2B5EF4-FFF2-40B4-BE49-F238E27FC236}">
                <a16:creationId xmlns:a16="http://schemas.microsoft.com/office/drawing/2014/main" id="{013EBCD6-F9CC-41B0-9C55-9D0FEC51D69F}"/>
              </a:ext>
            </a:extLst>
          </p:cNvPr>
          <p:cNvSpPr/>
          <p:nvPr/>
        </p:nvSpPr>
        <p:spPr>
          <a:xfrm>
            <a:off x="622301" y="1213008"/>
            <a:ext cx="4532203" cy="4370427"/>
          </a:xfrm>
          <a:prstGeom prst="rect">
            <a:avLst/>
          </a:prstGeom>
        </p:spPr>
        <p:txBody>
          <a:bodyPr wrap="none">
            <a:spAutoFit/>
          </a:bodyPr>
          <a:lstStyle/>
          <a:p>
            <a:pPr marL="285750" indent="-285750">
              <a:spcBef>
                <a:spcPts val="600"/>
              </a:spcBef>
              <a:buClr>
                <a:srgbClr val="FFB71B"/>
              </a:buClr>
              <a:buFont typeface="Wingdings" panose="05000000000000000000" pitchFamily="2" charset="2"/>
              <a:buChar char="§"/>
            </a:pPr>
            <a:r>
              <a:rPr lang="en-GB" dirty="0"/>
              <a:t>Huge growth of electric and hybrid vehicles</a:t>
            </a:r>
          </a:p>
          <a:p>
            <a:pPr marL="285750" indent="-285750">
              <a:spcBef>
                <a:spcPts val="600"/>
              </a:spcBef>
              <a:buClr>
                <a:srgbClr val="FFB71B"/>
              </a:buClr>
              <a:buFont typeface="Wingdings" panose="05000000000000000000" pitchFamily="2" charset="2"/>
              <a:buChar char="§"/>
            </a:pPr>
            <a:r>
              <a:rPr lang="en-GB" dirty="0"/>
              <a:t>Many battery types contain toxic elements:</a:t>
            </a:r>
          </a:p>
          <a:p>
            <a:pPr marL="742950" lvl="1" indent="-285750">
              <a:spcBef>
                <a:spcPts val="600"/>
              </a:spcBef>
              <a:buFontTx/>
              <a:buChar char="-"/>
            </a:pPr>
            <a:r>
              <a:rPr lang="en-GB" sz="1600" b="1" dirty="0"/>
              <a:t>Lead, </a:t>
            </a:r>
          </a:p>
          <a:p>
            <a:pPr marL="742950" lvl="1" indent="-285750">
              <a:spcBef>
                <a:spcPts val="600"/>
              </a:spcBef>
              <a:buFontTx/>
              <a:buChar char="-"/>
            </a:pPr>
            <a:r>
              <a:rPr lang="en-GB" sz="1600" b="1" dirty="0"/>
              <a:t>Cadmium </a:t>
            </a:r>
          </a:p>
          <a:p>
            <a:pPr marL="742950" lvl="1" indent="-285750">
              <a:spcBef>
                <a:spcPts val="600"/>
              </a:spcBef>
              <a:buFontTx/>
              <a:buChar char="-"/>
            </a:pPr>
            <a:r>
              <a:rPr lang="en-GB" sz="1600" b="1" dirty="0"/>
              <a:t>Mercury</a:t>
            </a:r>
          </a:p>
          <a:p>
            <a:pPr marL="285750" indent="-285750">
              <a:spcBef>
                <a:spcPts val="600"/>
              </a:spcBef>
              <a:buClr>
                <a:srgbClr val="FFB71B"/>
              </a:buClr>
              <a:buFont typeface="Wingdings" panose="05000000000000000000" pitchFamily="2" charset="2"/>
              <a:buChar char="§"/>
            </a:pPr>
            <a:r>
              <a:rPr lang="en-GB" dirty="0"/>
              <a:t>Some contain critical elements:</a:t>
            </a:r>
          </a:p>
          <a:p>
            <a:pPr marL="742950" lvl="1" indent="-285750">
              <a:spcBef>
                <a:spcPts val="600"/>
              </a:spcBef>
              <a:buFontTx/>
              <a:buChar char="-"/>
            </a:pPr>
            <a:r>
              <a:rPr lang="en-GB" sz="1600" b="1" dirty="0"/>
              <a:t>Lithium</a:t>
            </a:r>
          </a:p>
          <a:p>
            <a:pPr marL="742950" lvl="1" indent="-285750">
              <a:spcBef>
                <a:spcPts val="600"/>
              </a:spcBef>
              <a:buFontTx/>
              <a:buChar char="-"/>
            </a:pPr>
            <a:r>
              <a:rPr lang="en-GB" sz="1600" b="1" dirty="0"/>
              <a:t>Cobalt</a:t>
            </a:r>
          </a:p>
          <a:p>
            <a:pPr marL="285750" indent="-285750">
              <a:spcBef>
                <a:spcPts val="600"/>
              </a:spcBef>
              <a:buClr>
                <a:srgbClr val="FFB71B"/>
              </a:buClr>
              <a:buFont typeface="Wingdings" panose="05000000000000000000" pitchFamily="2" charset="2"/>
              <a:buChar char="§"/>
            </a:pPr>
            <a:r>
              <a:rPr lang="en-GB" dirty="0"/>
              <a:t>Most electric motors contain magnets</a:t>
            </a:r>
          </a:p>
          <a:p>
            <a:pPr marL="285750" indent="-285750">
              <a:spcBef>
                <a:spcPts val="600"/>
              </a:spcBef>
              <a:buClr>
                <a:srgbClr val="FFB71B"/>
              </a:buClr>
              <a:buFont typeface="Wingdings" panose="05000000000000000000" pitchFamily="2" charset="2"/>
              <a:buChar char="§"/>
            </a:pPr>
            <a:r>
              <a:rPr lang="en-GB" dirty="0"/>
              <a:t>These have rare earth elements:</a:t>
            </a:r>
          </a:p>
          <a:p>
            <a:pPr marL="742950" lvl="1" indent="-285750">
              <a:spcBef>
                <a:spcPts val="600"/>
              </a:spcBef>
              <a:buFontTx/>
              <a:buChar char="-"/>
            </a:pPr>
            <a:r>
              <a:rPr lang="en-GB" sz="1600" b="1" dirty="0"/>
              <a:t>Neodymium</a:t>
            </a:r>
          </a:p>
          <a:p>
            <a:pPr marL="742950" lvl="1" indent="-285750">
              <a:spcBef>
                <a:spcPts val="600"/>
              </a:spcBef>
              <a:buFontTx/>
              <a:buChar char="-"/>
            </a:pPr>
            <a:r>
              <a:rPr lang="en-GB" sz="1600" b="1" dirty="0"/>
              <a:t>Samarium</a:t>
            </a:r>
          </a:p>
          <a:p>
            <a:pPr marL="742950" lvl="1" indent="-285750">
              <a:spcBef>
                <a:spcPts val="600"/>
              </a:spcBef>
              <a:buFontTx/>
              <a:buChar char="-"/>
            </a:pPr>
            <a:r>
              <a:rPr lang="en-GB" sz="1600" b="1" dirty="0"/>
              <a:t>Dysprosium</a:t>
            </a:r>
          </a:p>
        </p:txBody>
      </p:sp>
      <p:sp>
        <p:nvSpPr>
          <p:cNvPr id="5" name="TextBox 4">
            <a:extLst>
              <a:ext uri="{FF2B5EF4-FFF2-40B4-BE49-F238E27FC236}">
                <a16:creationId xmlns:a16="http://schemas.microsoft.com/office/drawing/2014/main" id="{5B5DD2BB-DFED-4BDB-95D1-AC5678016070}"/>
              </a:ext>
            </a:extLst>
          </p:cNvPr>
          <p:cNvSpPr txBox="1"/>
          <p:nvPr/>
        </p:nvSpPr>
        <p:spPr>
          <a:xfrm>
            <a:off x="6076220" y="5002393"/>
            <a:ext cx="54807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Top 5 Countries: China, Germany, USA, France, UK</a:t>
            </a:r>
          </a:p>
        </p:txBody>
      </p:sp>
      <p:pic>
        <p:nvPicPr>
          <p:cNvPr id="6" name="Picture 5">
            <a:extLst>
              <a:ext uri="{FF2B5EF4-FFF2-40B4-BE49-F238E27FC236}">
                <a16:creationId xmlns:a16="http://schemas.microsoft.com/office/drawing/2014/main" id="{172941D2-9C5D-46C7-8DE1-DFBEEF303D76}"/>
              </a:ext>
            </a:extLst>
          </p:cNvPr>
          <p:cNvPicPr>
            <a:picLocks noChangeAspect="1"/>
          </p:cNvPicPr>
          <p:nvPr/>
        </p:nvPicPr>
        <p:blipFill>
          <a:blip r:embed="rId3"/>
          <a:stretch>
            <a:fillRect/>
          </a:stretch>
        </p:blipFill>
        <p:spPr>
          <a:xfrm>
            <a:off x="5715000" y="1213008"/>
            <a:ext cx="5480779" cy="3755461"/>
          </a:xfrm>
          <a:prstGeom prst="rect">
            <a:avLst/>
          </a:prstGeom>
        </p:spPr>
      </p:pic>
    </p:spTree>
    <p:extLst>
      <p:ext uri="{BB962C8B-B14F-4D97-AF65-F5344CB8AC3E}">
        <p14:creationId xmlns:p14="http://schemas.microsoft.com/office/powerpoint/2010/main" val="17957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19458" name="Rectangle 2"/>
          <p:cNvSpPr>
            <a:spLocks noGrp="1" noChangeArrowheads="1"/>
          </p:cNvSpPr>
          <p:nvPr>
            <p:ph type="title"/>
          </p:nvPr>
        </p:nvSpPr>
        <p:spPr>
          <a:ln w="9525"/>
        </p:spPr>
        <p:txBody>
          <a:bodyPr/>
          <a:lstStyle/>
          <a:p>
            <a:r>
              <a:rPr lang="en-US" sz="3200" dirty="0"/>
              <a:t>The Power Systems-Storage datatable</a:t>
            </a:r>
            <a:endParaRPr lang="en-US" dirty="0"/>
          </a:p>
        </p:txBody>
      </p:sp>
      <p:pic>
        <p:nvPicPr>
          <p:cNvPr id="6" name="Picture 5">
            <a:extLst>
              <a:ext uri="{FF2B5EF4-FFF2-40B4-BE49-F238E27FC236}">
                <a16:creationId xmlns:a16="http://schemas.microsoft.com/office/drawing/2014/main" id="{420EA593-44CF-4937-B78E-B4442D29B104}"/>
              </a:ext>
            </a:extLst>
          </p:cNvPr>
          <p:cNvPicPr>
            <a:picLocks noChangeAspect="1"/>
          </p:cNvPicPr>
          <p:nvPr/>
        </p:nvPicPr>
        <p:blipFill>
          <a:blip r:embed="rId3"/>
          <a:stretch>
            <a:fillRect/>
          </a:stretch>
        </p:blipFill>
        <p:spPr>
          <a:xfrm>
            <a:off x="5334000" y="2342735"/>
            <a:ext cx="6019800" cy="3753265"/>
          </a:xfrm>
          <a:prstGeom prst="rect">
            <a:avLst/>
          </a:prstGeom>
        </p:spPr>
      </p:pic>
      <p:sp>
        <p:nvSpPr>
          <p:cNvPr id="7" name="Rectangle 6">
            <a:extLst>
              <a:ext uri="{FF2B5EF4-FFF2-40B4-BE49-F238E27FC236}">
                <a16:creationId xmlns:a16="http://schemas.microsoft.com/office/drawing/2014/main" id="{1A9BC1FB-F21E-4930-AD24-C0B6E94B763E}"/>
              </a:ext>
            </a:extLst>
          </p:cNvPr>
          <p:cNvSpPr/>
          <p:nvPr/>
        </p:nvSpPr>
        <p:spPr>
          <a:xfrm>
            <a:off x="5811778" y="878012"/>
            <a:ext cx="5707321" cy="1477328"/>
          </a:xfrm>
          <a:prstGeom prst="rect">
            <a:avLst/>
          </a:prstGeom>
        </p:spPr>
        <p:txBody>
          <a:bodyPr wrap="square">
            <a:spAutoFit/>
          </a:bodyPr>
          <a:lstStyle/>
          <a:p>
            <a:r>
              <a:rPr lang="en-GB" dirty="0">
                <a:solidFill>
                  <a:srgbClr val="FFB71B"/>
                </a:solidFill>
              </a:rPr>
              <a:t>Specific power </a:t>
            </a:r>
            <a:r>
              <a:rPr lang="en-GB" dirty="0"/>
              <a:t>= power per mass, promotes </a:t>
            </a:r>
            <a:r>
              <a:rPr lang="en-GB" u="sng" dirty="0"/>
              <a:t>acceleration</a:t>
            </a:r>
          </a:p>
          <a:p>
            <a:r>
              <a:rPr lang="en-GB" dirty="0">
                <a:solidFill>
                  <a:srgbClr val="FFB71B"/>
                </a:solidFill>
              </a:rPr>
              <a:t>Specific energy</a:t>
            </a:r>
            <a:r>
              <a:rPr lang="en-GB" dirty="0">
                <a:solidFill>
                  <a:srgbClr val="FF0000"/>
                </a:solidFill>
              </a:rPr>
              <a:t> </a:t>
            </a:r>
            <a:r>
              <a:rPr lang="en-GB" dirty="0"/>
              <a:t>= stored energy per mass, promotes </a:t>
            </a:r>
            <a:r>
              <a:rPr lang="en-GB" u="sng" dirty="0"/>
              <a:t>range</a:t>
            </a:r>
          </a:p>
          <a:p>
            <a:endParaRPr lang="en-GB" dirty="0"/>
          </a:p>
          <a:p>
            <a:r>
              <a:rPr lang="en-GB" dirty="0"/>
              <a:t>Li-ion batteries perform better than others, but without the need for lead or cadmium</a:t>
            </a:r>
          </a:p>
        </p:txBody>
      </p:sp>
      <p:pic>
        <p:nvPicPr>
          <p:cNvPr id="9" name="Picture 8">
            <a:extLst>
              <a:ext uri="{FF2B5EF4-FFF2-40B4-BE49-F238E27FC236}">
                <a16:creationId xmlns:a16="http://schemas.microsoft.com/office/drawing/2014/main" id="{F217B558-3EA2-4E4D-ACBB-F81DF41CA944}"/>
              </a:ext>
            </a:extLst>
          </p:cNvPr>
          <p:cNvPicPr>
            <a:picLocks noChangeAspect="1"/>
          </p:cNvPicPr>
          <p:nvPr/>
        </p:nvPicPr>
        <p:blipFill rotWithShape="1">
          <a:blip r:embed="rId4">
            <a:duotone>
              <a:prstClr val="black"/>
              <a:schemeClr val="bg2">
                <a:tint val="45000"/>
                <a:satMod val="400000"/>
              </a:schemeClr>
            </a:duotone>
          </a:blip>
          <a:srcRect l="34282" t="2655" r="33938"/>
          <a:stretch/>
        </p:blipFill>
        <p:spPr>
          <a:xfrm>
            <a:off x="2985595" y="4521700"/>
            <a:ext cx="1807616" cy="1491240"/>
          </a:xfrm>
          <a:prstGeom prst="rect">
            <a:avLst/>
          </a:prstGeom>
        </p:spPr>
      </p:pic>
      <p:pic>
        <p:nvPicPr>
          <p:cNvPr id="10" name="Picture 9">
            <a:extLst>
              <a:ext uri="{FF2B5EF4-FFF2-40B4-BE49-F238E27FC236}">
                <a16:creationId xmlns:a16="http://schemas.microsoft.com/office/drawing/2014/main" id="{ECFF07BB-4FD8-40E8-B615-0E296D016779}"/>
              </a:ext>
            </a:extLst>
          </p:cNvPr>
          <p:cNvPicPr>
            <a:picLocks noChangeAspect="1"/>
          </p:cNvPicPr>
          <p:nvPr/>
        </p:nvPicPr>
        <p:blipFill rotWithShape="1">
          <a:blip r:embed="rId4">
            <a:duotone>
              <a:prstClr val="black"/>
              <a:schemeClr val="accent1">
                <a:tint val="45000"/>
                <a:satMod val="400000"/>
              </a:schemeClr>
            </a:duotone>
          </a:blip>
          <a:srcRect l="-366" t="4421" r="67135" b="891"/>
          <a:stretch/>
        </p:blipFill>
        <p:spPr>
          <a:xfrm>
            <a:off x="571501" y="4524843"/>
            <a:ext cx="1943099" cy="1485901"/>
          </a:xfrm>
          <a:prstGeom prst="rect">
            <a:avLst/>
          </a:prstGeom>
        </p:spPr>
      </p:pic>
      <p:pic>
        <p:nvPicPr>
          <p:cNvPr id="5" name="Picture 4">
            <a:extLst>
              <a:ext uri="{FF2B5EF4-FFF2-40B4-BE49-F238E27FC236}">
                <a16:creationId xmlns:a16="http://schemas.microsoft.com/office/drawing/2014/main" id="{C7CC2430-0762-F550-5BF8-17078AEA5767}"/>
              </a:ext>
            </a:extLst>
          </p:cNvPr>
          <p:cNvPicPr>
            <a:picLocks noChangeAspect="1"/>
          </p:cNvPicPr>
          <p:nvPr/>
        </p:nvPicPr>
        <p:blipFill>
          <a:blip r:embed="rId5"/>
          <a:stretch>
            <a:fillRect/>
          </a:stretch>
        </p:blipFill>
        <p:spPr>
          <a:xfrm>
            <a:off x="1457878" y="1066800"/>
            <a:ext cx="2743341" cy="2609984"/>
          </a:xfrm>
          <a:prstGeom prst="rect">
            <a:avLst/>
          </a:prstGeom>
          <a:ln>
            <a:solidFill>
              <a:schemeClr val="tx1"/>
            </a:solidFill>
          </a:ln>
        </p:spPr>
      </p:pic>
    </p:spTree>
    <p:extLst>
      <p:ext uri="{BB962C8B-B14F-4D97-AF65-F5344CB8AC3E}">
        <p14:creationId xmlns:p14="http://schemas.microsoft.com/office/powerpoint/2010/main" val="2728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19458" name="Rectangle 2"/>
          <p:cNvSpPr>
            <a:spLocks noGrp="1" noChangeArrowheads="1"/>
          </p:cNvSpPr>
          <p:nvPr>
            <p:ph type="title"/>
          </p:nvPr>
        </p:nvSpPr>
        <p:spPr>
          <a:ln w="9525"/>
        </p:spPr>
        <p:txBody>
          <a:bodyPr/>
          <a:lstStyle/>
          <a:p>
            <a:r>
              <a:rPr lang="en-US" sz="3200" dirty="0"/>
              <a:t>The Battery cells datatable</a:t>
            </a:r>
            <a:endParaRPr lang="en-US" dirty="0"/>
          </a:p>
        </p:txBody>
      </p:sp>
      <p:grpSp>
        <p:nvGrpSpPr>
          <p:cNvPr id="16" name="Group 15">
            <a:extLst>
              <a:ext uri="{FF2B5EF4-FFF2-40B4-BE49-F238E27FC236}">
                <a16:creationId xmlns:a16="http://schemas.microsoft.com/office/drawing/2014/main" id="{782820E2-365B-4EB5-81F2-1768D28A10A0}"/>
              </a:ext>
            </a:extLst>
          </p:cNvPr>
          <p:cNvGrpSpPr/>
          <p:nvPr/>
        </p:nvGrpSpPr>
        <p:grpSpPr>
          <a:xfrm>
            <a:off x="6975583" y="2313911"/>
            <a:ext cx="4282787" cy="1218168"/>
            <a:chOff x="6975583" y="2313911"/>
            <a:chExt cx="4282787" cy="1218168"/>
          </a:xfrm>
        </p:grpSpPr>
        <p:grpSp>
          <p:nvGrpSpPr>
            <p:cNvPr id="7" name="Group 6">
              <a:extLst>
                <a:ext uri="{FF2B5EF4-FFF2-40B4-BE49-F238E27FC236}">
                  <a16:creationId xmlns:a16="http://schemas.microsoft.com/office/drawing/2014/main" id="{137C1345-033A-4F09-804B-177C5E3717F8}"/>
                </a:ext>
              </a:extLst>
            </p:cNvPr>
            <p:cNvGrpSpPr/>
            <p:nvPr/>
          </p:nvGrpSpPr>
          <p:grpSpPr>
            <a:xfrm>
              <a:off x="9834752" y="2464366"/>
              <a:ext cx="1423618" cy="1067713"/>
              <a:chOff x="8408523" y="2401398"/>
              <a:chExt cx="2306259" cy="1729694"/>
            </a:xfrm>
          </p:grpSpPr>
          <p:pic>
            <p:nvPicPr>
              <p:cNvPr id="8" name="Picture 7" descr="A picture containing electronics, circuit&#10;&#10;Description automatically generated">
                <a:extLst>
                  <a:ext uri="{FF2B5EF4-FFF2-40B4-BE49-F238E27FC236}">
                    <a16:creationId xmlns:a16="http://schemas.microsoft.com/office/drawing/2014/main" id="{F9937E71-2F0B-4971-8CAE-602BA332A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523" y="2401398"/>
                <a:ext cx="2306259" cy="1729694"/>
              </a:xfrm>
              <a:prstGeom prst="rect">
                <a:avLst/>
              </a:prstGeom>
            </p:spPr>
          </p:pic>
          <p:pic>
            <p:nvPicPr>
              <p:cNvPr id="9" name="Picture 8">
                <a:extLst>
                  <a:ext uri="{FF2B5EF4-FFF2-40B4-BE49-F238E27FC236}">
                    <a16:creationId xmlns:a16="http://schemas.microsoft.com/office/drawing/2014/main" id="{64F9B177-7DC7-411C-A4F3-48FE7EB93449}"/>
                  </a:ext>
                </a:extLst>
              </p:cNvPr>
              <p:cNvPicPr>
                <a:picLocks noChangeAspect="1"/>
              </p:cNvPicPr>
              <p:nvPr/>
            </p:nvPicPr>
            <p:blipFill>
              <a:blip r:embed="rId4"/>
              <a:stretch>
                <a:fillRect/>
              </a:stretch>
            </p:blipFill>
            <p:spPr>
              <a:xfrm>
                <a:off x="9606868" y="3063378"/>
                <a:ext cx="182135" cy="165578"/>
              </a:xfrm>
              <a:prstGeom prst="rect">
                <a:avLst/>
              </a:prstGeom>
            </p:spPr>
          </p:pic>
        </p:grpSp>
        <p:sp>
          <p:nvSpPr>
            <p:cNvPr id="11" name="TextBox 10">
              <a:extLst>
                <a:ext uri="{FF2B5EF4-FFF2-40B4-BE49-F238E27FC236}">
                  <a16:creationId xmlns:a16="http://schemas.microsoft.com/office/drawing/2014/main" id="{FDAE3D7C-B842-43A0-8B3D-958213224311}"/>
                </a:ext>
              </a:extLst>
            </p:cNvPr>
            <p:cNvSpPr txBox="1"/>
            <p:nvPr/>
          </p:nvSpPr>
          <p:spPr>
            <a:xfrm>
              <a:off x="6975583" y="2313911"/>
              <a:ext cx="3141583" cy="120032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
                  <a:srgbClr val="FFB71B"/>
                </a:buClr>
                <a:buSzTx/>
                <a:tabLst/>
                <a:defRPr/>
              </a:pPr>
              <a:r>
                <a:rPr kumimoji="0" lang="en-GB" b="1" i="0" u="none" strike="noStrike" kern="1200" cap="none" spc="0" normalizeH="0" baseline="0" noProof="0" dirty="0">
                  <a:ln>
                    <a:noFill/>
                  </a:ln>
                  <a:solidFill>
                    <a:srgbClr val="000000"/>
                  </a:solidFill>
                  <a:effectLst/>
                  <a:uLnTx/>
                  <a:uFillTx/>
                  <a:ea typeface="+mn-ea"/>
                  <a:cs typeface="Arial" panose="020B0604020202020204" pitchFamily="34" charset="0"/>
                </a:rPr>
                <a:t>Prismatic cell</a:t>
              </a:r>
            </a:p>
            <a:p>
              <a:pPr marL="285750" indent="-285750">
                <a:buFontTx/>
                <a:buChar char="-"/>
                <a:defRPr/>
              </a:pPr>
              <a:r>
                <a:rPr lang="en-GB" dirty="0">
                  <a:solidFill>
                    <a:srgbClr val="000000"/>
                  </a:solidFill>
                  <a:cs typeface="Arial" panose="020B0604020202020204" pitchFamily="34" charset="0"/>
                </a:rPr>
                <a:t>High mechanical stability</a:t>
              </a:r>
            </a:p>
            <a:p>
              <a:pPr marL="285750" indent="-285750">
                <a:buFontTx/>
                <a:buChar char="-"/>
                <a:defRPr/>
              </a:pPr>
              <a:r>
                <a:rPr lang="en-GB" dirty="0">
                  <a:solidFill>
                    <a:srgbClr val="000000"/>
                  </a:solidFill>
                  <a:cs typeface="Arial" panose="020B0604020202020204" pitchFamily="34" charset="0"/>
                </a:rPr>
                <a:t>High packing density</a:t>
              </a:r>
            </a:p>
            <a:p>
              <a:pPr marL="285750" indent="-285750">
                <a:buFontTx/>
                <a:buChar char="-"/>
                <a:defRPr/>
              </a:pPr>
              <a:r>
                <a:rPr lang="en-GB" dirty="0">
                  <a:solidFill>
                    <a:srgbClr val="000000"/>
                  </a:solidFill>
                  <a:cs typeface="Arial" panose="020B0604020202020204" pitchFamily="34" charset="0"/>
                </a:rPr>
                <a:t>Used in phones</a:t>
              </a:r>
            </a:p>
          </p:txBody>
        </p:sp>
      </p:grpSp>
      <p:grpSp>
        <p:nvGrpSpPr>
          <p:cNvPr id="3" name="Group 2">
            <a:extLst>
              <a:ext uri="{FF2B5EF4-FFF2-40B4-BE49-F238E27FC236}">
                <a16:creationId xmlns:a16="http://schemas.microsoft.com/office/drawing/2014/main" id="{AF05D5FD-D07A-43D5-BBDF-956CEE239199}"/>
              </a:ext>
            </a:extLst>
          </p:cNvPr>
          <p:cNvGrpSpPr/>
          <p:nvPr/>
        </p:nvGrpSpPr>
        <p:grpSpPr>
          <a:xfrm>
            <a:off x="6975583" y="839597"/>
            <a:ext cx="4081960" cy="1477328"/>
            <a:chOff x="6975583" y="839597"/>
            <a:chExt cx="4081960" cy="1477328"/>
          </a:xfrm>
        </p:grpSpPr>
        <p:pic>
          <p:nvPicPr>
            <p:cNvPr id="6" name="Picture 5" descr="A picture containing logo&#10;&#10;Description automatically generated">
              <a:extLst>
                <a:ext uri="{FF2B5EF4-FFF2-40B4-BE49-F238E27FC236}">
                  <a16:creationId xmlns:a16="http://schemas.microsoft.com/office/drawing/2014/main" id="{6C62A778-6DCE-40C6-B25F-35B8D6ECF89E}"/>
                </a:ext>
              </a:extLst>
            </p:cNvPr>
            <p:cNvPicPr>
              <a:picLocks noChangeAspect="1"/>
            </p:cNvPicPr>
            <p:nvPr/>
          </p:nvPicPr>
          <p:blipFill rotWithShape="1">
            <a:blip r:embed="rId5">
              <a:extLst>
                <a:ext uri="{28A0092B-C50C-407E-A947-70E740481C1C}">
                  <a14:useLocalDpi xmlns:a14="http://schemas.microsoft.com/office/drawing/2010/main" val="0"/>
                </a:ext>
              </a:extLst>
            </a:blip>
            <a:srcRect l="15114" t="11584" r="19340" b="19098"/>
            <a:stretch/>
          </p:blipFill>
          <p:spPr>
            <a:xfrm>
              <a:off x="9852553" y="963032"/>
              <a:ext cx="1204990" cy="1274335"/>
            </a:xfrm>
            <a:prstGeom prst="rect">
              <a:avLst/>
            </a:prstGeom>
          </p:spPr>
        </p:pic>
        <p:sp>
          <p:nvSpPr>
            <p:cNvPr id="12" name="TextBox 11">
              <a:extLst>
                <a:ext uri="{FF2B5EF4-FFF2-40B4-BE49-F238E27FC236}">
                  <a16:creationId xmlns:a16="http://schemas.microsoft.com/office/drawing/2014/main" id="{203EF806-7E2D-4A86-A25F-23AEEEBB1A11}"/>
                </a:ext>
              </a:extLst>
            </p:cNvPr>
            <p:cNvSpPr txBox="1"/>
            <p:nvPr/>
          </p:nvSpPr>
          <p:spPr>
            <a:xfrm>
              <a:off x="6975583" y="839597"/>
              <a:ext cx="3069996" cy="1477328"/>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
                  <a:srgbClr val="FFB71B"/>
                </a:buClr>
                <a:buSzTx/>
                <a:tabLst/>
                <a:defRPr/>
              </a:pPr>
              <a:r>
                <a:rPr kumimoji="0" lang="en-GB" b="1" i="0" u="none" strike="noStrike" kern="1200" cap="none" spc="0" normalizeH="0" baseline="0" noProof="0" dirty="0">
                  <a:ln>
                    <a:noFill/>
                  </a:ln>
                  <a:solidFill>
                    <a:srgbClr val="000000"/>
                  </a:solidFill>
                  <a:effectLst/>
                  <a:uLnTx/>
                  <a:uFillTx/>
                  <a:ea typeface="+mn-ea"/>
                  <a:cs typeface="Arial" panose="020B0604020202020204" pitchFamily="34" charset="0"/>
                </a:rPr>
                <a:t>Cylindrical cell</a:t>
              </a:r>
            </a:p>
            <a:p>
              <a:pPr marL="285750" lvl="0" indent="-285750">
                <a:buFontTx/>
                <a:buChar char="-"/>
                <a:defRPr/>
              </a:pPr>
              <a:r>
                <a:rPr lang="en-GB" dirty="0">
                  <a:solidFill>
                    <a:srgbClr val="000000"/>
                  </a:solidFill>
                  <a:cs typeface="Arial" panose="020B0604020202020204" pitchFamily="34" charset="0"/>
                </a:rPr>
                <a:t>Generally lower cost</a:t>
              </a:r>
              <a:endParaRPr lang="en-GB" b="1" dirty="0">
                <a:solidFill>
                  <a:srgbClr val="000000"/>
                </a:solidFill>
                <a:cs typeface="Arial" panose="020B0604020202020204" pitchFamily="34" charset="0"/>
              </a:endParaRPr>
            </a:p>
            <a:p>
              <a:pPr marL="285750" lvl="0" indent="-285750">
                <a:buFontTx/>
                <a:buChar char="-"/>
                <a:defRPr/>
              </a:pPr>
              <a:r>
                <a:rPr kumimoji="0" lang="en-GB" b="0" i="0" u="none" strike="noStrike" kern="1200" cap="none" spc="0" normalizeH="0" baseline="0" noProof="0" dirty="0">
                  <a:ln>
                    <a:noFill/>
                  </a:ln>
                  <a:solidFill>
                    <a:srgbClr val="000000"/>
                  </a:solidFill>
                  <a:effectLst/>
                  <a:uLnTx/>
                  <a:uFillTx/>
                  <a:ea typeface="+mn-ea"/>
                  <a:cs typeface="Arial" panose="020B0604020202020204" pitchFamily="34" charset="0"/>
                </a:rPr>
                <a:t>High mechanical stability</a:t>
              </a:r>
            </a:p>
            <a:p>
              <a:pPr marL="285750" lvl="0" indent="-285750">
                <a:buFontTx/>
                <a:buChar char="-"/>
                <a:defRPr/>
              </a:pPr>
              <a:r>
                <a:rPr lang="en-GB" dirty="0">
                  <a:solidFill>
                    <a:srgbClr val="000000"/>
                  </a:solidFill>
                  <a:cs typeface="Arial" panose="020B0604020202020204" pitchFamily="34" charset="0"/>
                </a:rPr>
                <a:t>Most commonly available</a:t>
              </a:r>
            </a:p>
            <a:p>
              <a:pPr marL="285750" lvl="0" indent="-285750">
                <a:buFontTx/>
                <a:buChar char="-"/>
                <a:defRPr/>
              </a:pPr>
              <a:r>
                <a:rPr lang="en-GB" dirty="0">
                  <a:solidFill>
                    <a:srgbClr val="000000"/>
                  </a:solidFill>
                  <a:cs typeface="Arial" panose="020B0604020202020204" pitchFamily="34" charset="0"/>
                </a:rPr>
                <a:t>Used in EVs</a:t>
              </a:r>
            </a:p>
          </p:txBody>
        </p:sp>
      </p:grpSp>
      <p:grpSp>
        <p:nvGrpSpPr>
          <p:cNvPr id="17" name="Group 16">
            <a:extLst>
              <a:ext uri="{FF2B5EF4-FFF2-40B4-BE49-F238E27FC236}">
                <a16:creationId xmlns:a16="http://schemas.microsoft.com/office/drawing/2014/main" id="{90527B86-C217-4D34-9C0C-EED70E784998}"/>
              </a:ext>
            </a:extLst>
          </p:cNvPr>
          <p:cNvGrpSpPr/>
          <p:nvPr/>
        </p:nvGrpSpPr>
        <p:grpSpPr>
          <a:xfrm>
            <a:off x="6963824" y="3550764"/>
            <a:ext cx="4527255" cy="1325220"/>
            <a:chOff x="6963824" y="3550764"/>
            <a:chExt cx="4527255" cy="1325220"/>
          </a:xfrm>
        </p:grpSpPr>
        <p:pic>
          <p:nvPicPr>
            <p:cNvPr id="5" name="Picture 4">
              <a:extLst>
                <a:ext uri="{FF2B5EF4-FFF2-40B4-BE49-F238E27FC236}">
                  <a16:creationId xmlns:a16="http://schemas.microsoft.com/office/drawing/2014/main" id="{33DCCCB7-2BFB-41FC-8372-7FFB2FCF8836}"/>
                </a:ext>
              </a:extLst>
            </p:cNvPr>
            <p:cNvPicPr>
              <a:picLocks noChangeAspect="1"/>
            </p:cNvPicPr>
            <p:nvPr/>
          </p:nvPicPr>
          <p:blipFill rotWithShape="1">
            <a:blip r:embed="rId6">
              <a:extLst>
                <a:ext uri="{28A0092B-C50C-407E-A947-70E740481C1C}">
                  <a14:useLocalDpi xmlns:a14="http://schemas.microsoft.com/office/drawing/2010/main" val="0"/>
                </a:ext>
              </a:extLst>
            </a:blip>
            <a:srcRect t="8707" r="21349" b="8833"/>
            <a:stretch/>
          </p:blipFill>
          <p:spPr>
            <a:xfrm>
              <a:off x="9834752" y="3899176"/>
              <a:ext cx="1656327" cy="976808"/>
            </a:xfrm>
            <a:prstGeom prst="rect">
              <a:avLst/>
            </a:prstGeom>
          </p:spPr>
        </p:pic>
        <p:sp>
          <p:nvSpPr>
            <p:cNvPr id="13" name="TextBox 12">
              <a:extLst>
                <a:ext uri="{FF2B5EF4-FFF2-40B4-BE49-F238E27FC236}">
                  <a16:creationId xmlns:a16="http://schemas.microsoft.com/office/drawing/2014/main" id="{CD63A764-980D-4FD2-8F8D-C54B0FE6C5D5}"/>
                </a:ext>
              </a:extLst>
            </p:cNvPr>
            <p:cNvSpPr txBox="1"/>
            <p:nvPr/>
          </p:nvSpPr>
          <p:spPr>
            <a:xfrm>
              <a:off x="6963824" y="3550764"/>
              <a:ext cx="2870928" cy="120032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
                  <a:srgbClr val="FFB71B"/>
                </a:buClr>
                <a:buSzTx/>
                <a:tabLst/>
                <a:defRPr/>
              </a:pPr>
              <a:r>
                <a:rPr kumimoji="0" lang="en-GB" b="1" i="0" u="none" strike="noStrike" kern="1200" cap="none" spc="0" normalizeH="0" baseline="0" noProof="0" dirty="0">
                  <a:ln>
                    <a:noFill/>
                  </a:ln>
                  <a:solidFill>
                    <a:srgbClr val="000000"/>
                  </a:solidFill>
                  <a:effectLst/>
                  <a:uLnTx/>
                  <a:uFillTx/>
                  <a:ea typeface="+mn-ea"/>
                  <a:cs typeface="Arial" panose="020B0604020202020204" pitchFamily="34" charset="0"/>
                </a:rPr>
                <a:t>Pouch cell</a:t>
              </a:r>
            </a:p>
            <a:p>
              <a:pPr marL="285750" indent="-285750">
                <a:buFontTx/>
                <a:buChar char="-"/>
                <a:defRPr/>
              </a:pPr>
              <a:r>
                <a:rPr lang="en-GB" dirty="0">
                  <a:solidFill>
                    <a:srgbClr val="000000"/>
                  </a:solidFill>
                  <a:cs typeface="Arial" panose="020B0604020202020204" pitchFamily="34" charset="0"/>
                </a:rPr>
                <a:t>Low mechanical stability</a:t>
              </a:r>
            </a:p>
            <a:p>
              <a:pPr marL="285750" indent="-285750">
                <a:buFontTx/>
                <a:buChar char="-"/>
                <a:defRPr/>
              </a:pPr>
              <a:r>
                <a:rPr lang="en-GB" dirty="0">
                  <a:solidFill>
                    <a:srgbClr val="000000"/>
                  </a:solidFill>
                  <a:cs typeface="Arial" panose="020B0604020202020204" pitchFamily="34" charset="0"/>
                </a:rPr>
                <a:t>High packing density</a:t>
              </a:r>
            </a:p>
            <a:p>
              <a:pPr marL="285750" indent="-285750">
                <a:buFontTx/>
                <a:buChar char="-"/>
                <a:defRPr/>
              </a:pPr>
              <a:r>
                <a:rPr lang="en-GB" dirty="0">
                  <a:solidFill>
                    <a:srgbClr val="000000"/>
                  </a:solidFill>
                  <a:cs typeface="Arial" panose="020B0604020202020204" pitchFamily="34" charset="0"/>
                </a:rPr>
                <a:t>Used in drones and R/C</a:t>
              </a:r>
            </a:p>
          </p:txBody>
        </p:sp>
      </p:grpSp>
      <p:grpSp>
        <p:nvGrpSpPr>
          <p:cNvPr id="18" name="Group 17">
            <a:extLst>
              <a:ext uri="{FF2B5EF4-FFF2-40B4-BE49-F238E27FC236}">
                <a16:creationId xmlns:a16="http://schemas.microsoft.com/office/drawing/2014/main" id="{533EA2FE-1967-4C0F-84D5-9F7408B984C7}"/>
              </a:ext>
            </a:extLst>
          </p:cNvPr>
          <p:cNvGrpSpPr/>
          <p:nvPr/>
        </p:nvGrpSpPr>
        <p:grpSpPr>
          <a:xfrm>
            <a:off x="7013125" y="5000875"/>
            <a:ext cx="3673523" cy="1200329"/>
            <a:chOff x="7013125" y="5000875"/>
            <a:chExt cx="3673523" cy="1200329"/>
          </a:xfrm>
        </p:grpSpPr>
        <p:sp>
          <p:nvSpPr>
            <p:cNvPr id="14" name="TextBox 13">
              <a:extLst>
                <a:ext uri="{FF2B5EF4-FFF2-40B4-BE49-F238E27FC236}">
                  <a16:creationId xmlns:a16="http://schemas.microsoft.com/office/drawing/2014/main" id="{E4BFA77B-A36F-456A-BD6B-312AB9F69CE5}"/>
                </a:ext>
              </a:extLst>
            </p:cNvPr>
            <p:cNvSpPr txBox="1"/>
            <p:nvPr/>
          </p:nvSpPr>
          <p:spPr>
            <a:xfrm>
              <a:off x="7013125" y="5000875"/>
              <a:ext cx="2870928" cy="120032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
                  <a:srgbClr val="FFB71B"/>
                </a:buClr>
                <a:buSzTx/>
                <a:tabLst/>
                <a:defRPr/>
              </a:pPr>
              <a:r>
                <a:rPr kumimoji="0" lang="en-GB" b="1" i="0" u="none" strike="noStrike" kern="1200" cap="none" spc="0" normalizeH="0" baseline="0" noProof="0" dirty="0">
                  <a:ln>
                    <a:noFill/>
                  </a:ln>
                  <a:solidFill>
                    <a:srgbClr val="000000"/>
                  </a:solidFill>
                  <a:effectLst/>
                  <a:uLnTx/>
                  <a:uFillTx/>
                  <a:ea typeface="+mn-ea"/>
                  <a:cs typeface="Arial" panose="020B0604020202020204" pitchFamily="34" charset="0"/>
                </a:rPr>
                <a:t>Coin cell</a:t>
              </a:r>
            </a:p>
            <a:p>
              <a:pPr marL="285750" indent="-285750">
                <a:buFontTx/>
                <a:buChar char="-"/>
                <a:defRPr/>
              </a:pPr>
              <a:r>
                <a:rPr kumimoji="0" lang="en-GB" b="0" i="0" u="none" strike="noStrike" kern="1200" cap="none" spc="0" normalizeH="0" baseline="0" noProof="0" dirty="0">
                  <a:ln>
                    <a:noFill/>
                  </a:ln>
                  <a:solidFill>
                    <a:srgbClr val="000000"/>
                  </a:solidFill>
                  <a:effectLst/>
                  <a:uLnTx/>
                  <a:uFillTx/>
                  <a:ea typeface="+mn-ea"/>
                  <a:cs typeface="Arial" panose="020B0604020202020204" pitchFamily="34" charset="0"/>
                </a:rPr>
                <a:t>Small</a:t>
              </a:r>
              <a:endParaRPr lang="en-GB" dirty="0">
                <a:solidFill>
                  <a:srgbClr val="000000"/>
                </a:solidFill>
                <a:cs typeface="Arial" panose="020B0604020202020204" pitchFamily="34" charset="0"/>
              </a:endParaRPr>
            </a:p>
            <a:p>
              <a:pPr marL="285750" indent="-285750">
                <a:buFontTx/>
                <a:buChar char="-"/>
                <a:defRPr/>
              </a:pPr>
              <a:r>
                <a:rPr lang="en-GB" dirty="0">
                  <a:solidFill>
                    <a:srgbClr val="000000"/>
                  </a:solidFill>
                  <a:cs typeface="Arial" panose="020B0604020202020204" pitchFamily="34" charset="0"/>
                </a:rPr>
                <a:t>Inexpensive</a:t>
              </a:r>
            </a:p>
            <a:p>
              <a:pPr marL="285750" indent="-285750">
                <a:buFontTx/>
                <a:buChar char="-"/>
                <a:defRPr/>
              </a:pPr>
              <a:r>
                <a:rPr kumimoji="0" lang="en-GB" b="0" i="0" u="none" strike="noStrike" kern="1200" cap="none" spc="0" normalizeH="0" baseline="0" noProof="0" dirty="0">
                  <a:ln>
                    <a:noFill/>
                  </a:ln>
                  <a:solidFill>
                    <a:srgbClr val="000000"/>
                  </a:solidFill>
                  <a:effectLst/>
                  <a:uLnTx/>
                  <a:uFillTx/>
                  <a:ea typeface="+mn-ea"/>
                  <a:cs typeface="Arial" panose="020B0604020202020204" pitchFamily="34" charset="0"/>
                </a:rPr>
                <a:t>Used in small appliances</a:t>
              </a:r>
            </a:p>
          </p:txBody>
        </p:sp>
        <p:pic>
          <p:nvPicPr>
            <p:cNvPr id="15" name="Picture 14" descr="A picture containing shape&#10;&#10;Description automatically generated">
              <a:extLst>
                <a:ext uri="{FF2B5EF4-FFF2-40B4-BE49-F238E27FC236}">
                  <a16:creationId xmlns:a16="http://schemas.microsoft.com/office/drawing/2014/main" id="{31FB80AB-D056-49E8-9453-0839F03A52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4752" y="5243081"/>
              <a:ext cx="851896" cy="567709"/>
            </a:xfrm>
            <a:prstGeom prst="rect">
              <a:avLst/>
            </a:prstGeom>
          </p:spPr>
        </p:pic>
      </p:grpSp>
      <p:pic>
        <p:nvPicPr>
          <p:cNvPr id="10" name="Picture 9">
            <a:extLst>
              <a:ext uri="{FF2B5EF4-FFF2-40B4-BE49-F238E27FC236}">
                <a16:creationId xmlns:a16="http://schemas.microsoft.com/office/drawing/2014/main" id="{62CDFF65-3064-D762-BF1C-1ABDF7F84B7A}"/>
              </a:ext>
            </a:extLst>
          </p:cNvPr>
          <p:cNvPicPr>
            <a:picLocks noChangeAspect="1"/>
          </p:cNvPicPr>
          <p:nvPr/>
        </p:nvPicPr>
        <p:blipFill>
          <a:blip r:embed="rId8"/>
          <a:stretch>
            <a:fillRect/>
          </a:stretch>
        </p:blipFill>
        <p:spPr>
          <a:xfrm>
            <a:off x="897527" y="1842894"/>
            <a:ext cx="5486400" cy="3172212"/>
          </a:xfrm>
          <a:prstGeom prst="rect">
            <a:avLst/>
          </a:prstGeom>
          <a:ln>
            <a:solidFill>
              <a:schemeClr val="tx1"/>
            </a:solidFill>
          </a:ln>
        </p:spPr>
      </p:pic>
    </p:spTree>
    <p:extLst>
      <p:ext uri="{BB962C8B-B14F-4D97-AF65-F5344CB8AC3E}">
        <p14:creationId xmlns:p14="http://schemas.microsoft.com/office/powerpoint/2010/main" val="22872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19458" name="Rectangle 2"/>
          <p:cNvSpPr>
            <a:spLocks noGrp="1" noChangeArrowheads="1"/>
          </p:cNvSpPr>
          <p:nvPr>
            <p:ph type="title"/>
          </p:nvPr>
        </p:nvSpPr>
        <p:spPr>
          <a:ln w="9525"/>
        </p:spPr>
        <p:txBody>
          <a:bodyPr/>
          <a:lstStyle/>
          <a:p>
            <a:r>
              <a:rPr lang="fr-FR" dirty="0"/>
              <a:t>Battery </a:t>
            </a:r>
            <a:r>
              <a:rPr lang="fr-FR" dirty="0" err="1"/>
              <a:t>cell</a:t>
            </a:r>
            <a:r>
              <a:rPr lang="fr-FR" dirty="0"/>
              <a:t> </a:t>
            </a:r>
            <a:r>
              <a:rPr lang="fr-FR" dirty="0" err="1"/>
              <a:t>technology</a:t>
            </a:r>
            <a:r>
              <a:rPr lang="fr-FR" dirty="0"/>
              <a:t> – 200 </a:t>
            </a:r>
            <a:r>
              <a:rPr lang="fr-FR" dirty="0" err="1"/>
              <a:t>years</a:t>
            </a:r>
            <a:r>
              <a:rPr lang="fr-FR" dirty="0"/>
              <a:t> of </a:t>
            </a:r>
            <a:r>
              <a:rPr lang="fr-FR" dirty="0" err="1"/>
              <a:t>development</a:t>
            </a:r>
            <a:endParaRPr lang="en-US" dirty="0"/>
          </a:p>
        </p:txBody>
      </p:sp>
      <p:pic>
        <p:nvPicPr>
          <p:cNvPr id="5" name="Picture 4">
            <a:extLst>
              <a:ext uri="{FF2B5EF4-FFF2-40B4-BE49-F238E27FC236}">
                <a16:creationId xmlns:a16="http://schemas.microsoft.com/office/drawing/2014/main" id="{2AA8F2E8-D063-4F20-888C-43614A04AEA2}"/>
              </a:ext>
            </a:extLst>
          </p:cNvPr>
          <p:cNvPicPr>
            <a:picLocks noChangeAspect="1"/>
          </p:cNvPicPr>
          <p:nvPr/>
        </p:nvPicPr>
        <p:blipFill rotWithShape="1">
          <a:blip r:embed="rId3"/>
          <a:srcRect l="28677" t="6104" r="27876" b="3958"/>
          <a:stretch/>
        </p:blipFill>
        <p:spPr>
          <a:xfrm>
            <a:off x="9057522" y="2072398"/>
            <a:ext cx="1946862" cy="1343406"/>
          </a:xfrm>
          <a:prstGeom prst="rect">
            <a:avLst/>
          </a:prstGeom>
        </p:spPr>
      </p:pic>
      <p:pic>
        <p:nvPicPr>
          <p:cNvPr id="7" name="Picture 6">
            <a:extLst>
              <a:ext uri="{FF2B5EF4-FFF2-40B4-BE49-F238E27FC236}">
                <a16:creationId xmlns:a16="http://schemas.microsoft.com/office/drawing/2014/main" id="{39AFD922-A9B3-4DBB-AC39-59A8D4C8EC7D}"/>
              </a:ext>
            </a:extLst>
          </p:cNvPr>
          <p:cNvPicPr>
            <a:picLocks noChangeAspect="1"/>
          </p:cNvPicPr>
          <p:nvPr/>
        </p:nvPicPr>
        <p:blipFill>
          <a:blip r:embed="rId4"/>
          <a:stretch>
            <a:fillRect/>
          </a:stretch>
        </p:blipFill>
        <p:spPr>
          <a:xfrm>
            <a:off x="9254777" y="4629465"/>
            <a:ext cx="1261956" cy="1261956"/>
          </a:xfrm>
          <a:prstGeom prst="rect">
            <a:avLst/>
          </a:prstGeom>
        </p:spPr>
      </p:pic>
      <p:sp>
        <p:nvSpPr>
          <p:cNvPr id="8" name="TextBox 7">
            <a:extLst>
              <a:ext uri="{FF2B5EF4-FFF2-40B4-BE49-F238E27FC236}">
                <a16:creationId xmlns:a16="http://schemas.microsoft.com/office/drawing/2014/main" id="{893A8B47-181B-4529-822C-7D15F461F268}"/>
              </a:ext>
            </a:extLst>
          </p:cNvPr>
          <p:cNvSpPr txBox="1"/>
          <p:nvPr/>
        </p:nvSpPr>
        <p:spPr>
          <a:xfrm>
            <a:off x="732130" y="981718"/>
            <a:ext cx="10515600" cy="923330"/>
          </a:xfrm>
          <a:prstGeom prst="rect">
            <a:avLst/>
          </a:prstGeom>
          <a:noFill/>
        </p:spPr>
        <p:txBody>
          <a:bodyPr wrap="square">
            <a:spAutoFit/>
          </a:bodyPr>
          <a:lstStyle/>
          <a:p>
            <a:r>
              <a:rPr lang="en-GB" dirty="0"/>
              <a:t>The </a:t>
            </a:r>
            <a:r>
              <a:rPr lang="en-GB" dirty="0" err="1"/>
              <a:t>Ragone</a:t>
            </a:r>
            <a:r>
              <a:rPr lang="en-GB" dirty="0"/>
              <a:t> plot is suitable for comparing performance of energy-storage devices, as well as energy devices such as engines, gas turbines, and fuel cells. The vertical axis describes how much </a:t>
            </a:r>
            <a:r>
              <a:rPr lang="en-GB" dirty="0">
                <a:hlinkClick r:id="rId5" tooltip="Energy"/>
              </a:rPr>
              <a:t>energy</a:t>
            </a:r>
            <a:r>
              <a:rPr lang="en-GB" dirty="0"/>
              <a:t> is available per unit mass, while the horizontal axis shows how quickly that energy can be delivered, the </a:t>
            </a:r>
            <a:r>
              <a:rPr lang="en-GB" dirty="0">
                <a:hlinkClick r:id="rId6" tooltip="Power (physics)"/>
              </a:rPr>
              <a:t>power</a:t>
            </a:r>
            <a:r>
              <a:rPr lang="en-GB" dirty="0"/>
              <a:t> per unit mass.</a:t>
            </a:r>
          </a:p>
        </p:txBody>
      </p:sp>
      <p:sp>
        <p:nvSpPr>
          <p:cNvPr id="9" name="TextBox 8">
            <a:extLst>
              <a:ext uri="{FF2B5EF4-FFF2-40B4-BE49-F238E27FC236}">
                <a16:creationId xmlns:a16="http://schemas.microsoft.com/office/drawing/2014/main" id="{05EAFD9B-B5CD-4CBB-A356-4CD70F9F1BD3}"/>
              </a:ext>
            </a:extLst>
          </p:cNvPr>
          <p:cNvSpPr txBox="1"/>
          <p:nvPr/>
        </p:nvSpPr>
        <p:spPr>
          <a:xfrm>
            <a:off x="8668978" y="5825623"/>
            <a:ext cx="3065822" cy="276999"/>
          </a:xfrm>
          <a:prstGeom prst="rect">
            <a:avLst/>
          </a:prstGeom>
          <a:noFill/>
        </p:spPr>
        <p:txBody>
          <a:bodyPr wrap="square" rtlCol="0">
            <a:spAutoFit/>
          </a:bodyPr>
          <a:lstStyle/>
          <a:p>
            <a:r>
              <a:rPr lang="fr-FR" sz="1200" dirty="0"/>
              <a:t>Images </a:t>
            </a:r>
            <a:r>
              <a:rPr lang="fr-FR" sz="1200" dirty="0" err="1"/>
              <a:t>from</a:t>
            </a:r>
            <a:r>
              <a:rPr lang="fr-FR" sz="1200" dirty="0"/>
              <a:t> Ansys Granta EduPack software</a:t>
            </a:r>
          </a:p>
        </p:txBody>
      </p:sp>
      <p:grpSp>
        <p:nvGrpSpPr>
          <p:cNvPr id="3" name="Group 2">
            <a:extLst>
              <a:ext uri="{FF2B5EF4-FFF2-40B4-BE49-F238E27FC236}">
                <a16:creationId xmlns:a16="http://schemas.microsoft.com/office/drawing/2014/main" id="{86A7A558-08CB-4C0C-88F0-CC4748784BC4}"/>
              </a:ext>
            </a:extLst>
          </p:cNvPr>
          <p:cNvGrpSpPr/>
          <p:nvPr/>
        </p:nvGrpSpPr>
        <p:grpSpPr>
          <a:xfrm>
            <a:off x="8928777" y="3479583"/>
            <a:ext cx="1904284" cy="1112525"/>
            <a:chOff x="8928777" y="3479583"/>
            <a:chExt cx="1904284" cy="1112525"/>
          </a:xfrm>
        </p:grpSpPr>
        <p:pic>
          <p:nvPicPr>
            <p:cNvPr id="6" name="Picture 5">
              <a:extLst>
                <a:ext uri="{FF2B5EF4-FFF2-40B4-BE49-F238E27FC236}">
                  <a16:creationId xmlns:a16="http://schemas.microsoft.com/office/drawing/2014/main" id="{90054C27-FE67-426A-B61B-44129D1F1A7D}"/>
                </a:ext>
              </a:extLst>
            </p:cNvPr>
            <p:cNvPicPr>
              <a:picLocks noChangeAspect="1"/>
            </p:cNvPicPr>
            <p:nvPr/>
          </p:nvPicPr>
          <p:blipFill rotWithShape="1">
            <a:blip r:embed="rId7"/>
            <a:srcRect l="62882" t="3536" r="6965" b="5024"/>
            <a:stretch/>
          </p:blipFill>
          <p:spPr>
            <a:xfrm>
              <a:off x="8928777" y="3479583"/>
              <a:ext cx="1102176" cy="1112525"/>
            </a:xfrm>
            <a:prstGeom prst="rect">
              <a:avLst/>
            </a:prstGeom>
          </p:spPr>
        </p:pic>
        <p:sp>
          <p:nvSpPr>
            <p:cNvPr id="10" name="TextBox 9">
              <a:extLst>
                <a:ext uri="{FF2B5EF4-FFF2-40B4-BE49-F238E27FC236}">
                  <a16:creationId xmlns:a16="http://schemas.microsoft.com/office/drawing/2014/main" id="{3D703E1D-1DFE-49F5-AA73-23A88574D116}"/>
                </a:ext>
              </a:extLst>
            </p:cNvPr>
            <p:cNvSpPr txBox="1"/>
            <p:nvPr/>
          </p:nvSpPr>
          <p:spPr>
            <a:xfrm>
              <a:off x="9723730" y="3784763"/>
              <a:ext cx="110933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18650 - 18 mm diameter,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65 mm long</a:t>
              </a:r>
            </a:p>
          </p:txBody>
        </p:sp>
      </p:grpSp>
      <p:pic>
        <p:nvPicPr>
          <p:cNvPr id="11" name="Picture 10">
            <a:extLst>
              <a:ext uri="{FF2B5EF4-FFF2-40B4-BE49-F238E27FC236}">
                <a16:creationId xmlns:a16="http://schemas.microsoft.com/office/drawing/2014/main" id="{91961EEF-051C-4584-8AB7-1A1B8BE64B71}"/>
              </a:ext>
            </a:extLst>
          </p:cNvPr>
          <p:cNvPicPr>
            <a:picLocks noChangeAspect="1"/>
          </p:cNvPicPr>
          <p:nvPr/>
        </p:nvPicPr>
        <p:blipFill>
          <a:blip r:embed="rId8"/>
          <a:stretch>
            <a:fillRect/>
          </a:stretch>
        </p:blipFill>
        <p:spPr>
          <a:xfrm>
            <a:off x="1092426" y="1979322"/>
            <a:ext cx="6809506" cy="3830648"/>
          </a:xfrm>
          <a:prstGeom prst="rect">
            <a:avLst/>
          </a:prstGeom>
          <a:ln>
            <a:solidFill>
              <a:schemeClr val="tx1"/>
            </a:solidFill>
          </a:ln>
        </p:spPr>
      </p:pic>
      <p:pic>
        <p:nvPicPr>
          <p:cNvPr id="12" name="Picture 11">
            <a:extLst>
              <a:ext uri="{FF2B5EF4-FFF2-40B4-BE49-F238E27FC236}">
                <a16:creationId xmlns:a16="http://schemas.microsoft.com/office/drawing/2014/main" id="{D0E48FAB-8EB8-4668-81E3-B48EF584E07C}"/>
              </a:ext>
            </a:extLst>
          </p:cNvPr>
          <p:cNvPicPr>
            <a:picLocks noChangeAspect="1"/>
          </p:cNvPicPr>
          <p:nvPr/>
        </p:nvPicPr>
        <p:blipFill>
          <a:blip r:embed="rId9"/>
          <a:stretch>
            <a:fillRect/>
          </a:stretch>
        </p:blipFill>
        <p:spPr>
          <a:xfrm>
            <a:off x="1092427" y="1979322"/>
            <a:ext cx="6809505" cy="3830648"/>
          </a:xfrm>
          <a:prstGeom prst="rect">
            <a:avLst/>
          </a:prstGeom>
          <a:ln>
            <a:solidFill>
              <a:schemeClr val="tx1"/>
            </a:solidFill>
          </a:ln>
        </p:spPr>
      </p:pic>
      <p:pic>
        <p:nvPicPr>
          <p:cNvPr id="13" name="Picture 12">
            <a:extLst>
              <a:ext uri="{FF2B5EF4-FFF2-40B4-BE49-F238E27FC236}">
                <a16:creationId xmlns:a16="http://schemas.microsoft.com/office/drawing/2014/main" id="{F09E4BDE-F2BF-45B1-987B-35E1873AE312}"/>
              </a:ext>
            </a:extLst>
          </p:cNvPr>
          <p:cNvPicPr>
            <a:picLocks noChangeAspect="1"/>
          </p:cNvPicPr>
          <p:nvPr/>
        </p:nvPicPr>
        <p:blipFill>
          <a:blip r:embed="rId10"/>
          <a:stretch>
            <a:fillRect/>
          </a:stretch>
        </p:blipFill>
        <p:spPr>
          <a:xfrm>
            <a:off x="1093713" y="1976719"/>
            <a:ext cx="6814133" cy="3833251"/>
          </a:xfrm>
          <a:prstGeom prst="rect">
            <a:avLst/>
          </a:prstGeom>
          <a:ln>
            <a:solidFill>
              <a:schemeClr val="tx1"/>
            </a:solidFill>
          </a:ln>
        </p:spPr>
      </p:pic>
      <p:pic>
        <p:nvPicPr>
          <p:cNvPr id="14" name="Picture 13">
            <a:extLst>
              <a:ext uri="{FF2B5EF4-FFF2-40B4-BE49-F238E27FC236}">
                <a16:creationId xmlns:a16="http://schemas.microsoft.com/office/drawing/2014/main" id="{711E5BB3-4DB9-4836-8022-E56F3A482546}"/>
              </a:ext>
            </a:extLst>
          </p:cNvPr>
          <p:cNvPicPr>
            <a:picLocks noChangeAspect="1"/>
          </p:cNvPicPr>
          <p:nvPr/>
        </p:nvPicPr>
        <p:blipFill>
          <a:blip r:embed="rId11"/>
          <a:stretch>
            <a:fillRect/>
          </a:stretch>
        </p:blipFill>
        <p:spPr>
          <a:xfrm>
            <a:off x="1096670" y="1976719"/>
            <a:ext cx="6814133" cy="3833251"/>
          </a:xfrm>
          <a:prstGeom prst="rect">
            <a:avLst/>
          </a:prstGeom>
          <a:ln>
            <a:solidFill>
              <a:schemeClr val="tx1"/>
            </a:solidFill>
          </a:ln>
        </p:spPr>
      </p:pic>
      <p:pic>
        <p:nvPicPr>
          <p:cNvPr id="15" name="Picture 14">
            <a:extLst>
              <a:ext uri="{FF2B5EF4-FFF2-40B4-BE49-F238E27FC236}">
                <a16:creationId xmlns:a16="http://schemas.microsoft.com/office/drawing/2014/main" id="{857FD732-BF04-48DE-AC92-4464EFE71FE3}"/>
              </a:ext>
            </a:extLst>
          </p:cNvPr>
          <p:cNvPicPr>
            <a:picLocks noChangeAspect="1"/>
          </p:cNvPicPr>
          <p:nvPr/>
        </p:nvPicPr>
        <p:blipFill>
          <a:blip r:embed="rId12"/>
          <a:stretch>
            <a:fillRect/>
          </a:stretch>
        </p:blipFill>
        <p:spPr>
          <a:xfrm>
            <a:off x="1096670" y="1976718"/>
            <a:ext cx="6814134" cy="3833251"/>
          </a:xfrm>
          <a:prstGeom prst="rect">
            <a:avLst/>
          </a:prstGeom>
          <a:ln>
            <a:solidFill>
              <a:schemeClr val="tx1"/>
            </a:solidFill>
          </a:ln>
        </p:spPr>
      </p:pic>
    </p:spTree>
    <p:extLst>
      <p:ext uri="{BB962C8B-B14F-4D97-AF65-F5344CB8AC3E}">
        <p14:creationId xmlns:p14="http://schemas.microsoft.com/office/powerpoint/2010/main" val="162862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19458" name="Rectangle 2"/>
          <p:cNvSpPr>
            <a:spLocks noGrp="1" noChangeArrowheads="1"/>
          </p:cNvSpPr>
          <p:nvPr>
            <p:ph type="title"/>
          </p:nvPr>
        </p:nvSpPr>
        <p:spPr>
          <a:ln w="9525"/>
        </p:spPr>
        <p:txBody>
          <a:bodyPr/>
          <a:lstStyle/>
          <a:p>
            <a:r>
              <a:rPr lang="en-GB" dirty="0" err="1"/>
              <a:t>Ragone</a:t>
            </a:r>
            <a:r>
              <a:rPr lang="en-GB" dirty="0"/>
              <a:t> plots for rechargeable batteries</a:t>
            </a:r>
            <a:endParaRPr lang="en-US" dirty="0"/>
          </a:p>
        </p:txBody>
      </p:sp>
      <p:sp>
        <p:nvSpPr>
          <p:cNvPr id="5" name="TextBox 4">
            <a:extLst>
              <a:ext uri="{FF2B5EF4-FFF2-40B4-BE49-F238E27FC236}">
                <a16:creationId xmlns:a16="http://schemas.microsoft.com/office/drawing/2014/main" id="{C4308BB9-4943-466D-B89B-A9AFCC5815E3}"/>
              </a:ext>
            </a:extLst>
          </p:cNvPr>
          <p:cNvSpPr txBox="1"/>
          <p:nvPr/>
        </p:nvSpPr>
        <p:spPr>
          <a:xfrm>
            <a:off x="8406846" y="3028217"/>
            <a:ext cx="3359703" cy="2031325"/>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Lithium-ion type batteries are superior in both energy and power performance.</a:t>
            </a:r>
          </a:p>
          <a:p>
            <a:endParaRPr lang="en-GB" dirty="0">
              <a:solidFill>
                <a:prstClr val="black"/>
              </a:solidFill>
              <a:latin typeface="Calibri" panose="020F0502020204030204"/>
            </a:endParaRPr>
          </a:p>
          <a:p>
            <a:r>
              <a:rPr lang="en-GB" dirty="0"/>
              <a:t>Heavy metal batteries have considerably less energy storage capacity per weight.</a:t>
            </a:r>
          </a:p>
        </p:txBody>
      </p:sp>
      <p:sp>
        <p:nvSpPr>
          <p:cNvPr id="6" name="TextBox 5">
            <a:extLst>
              <a:ext uri="{FF2B5EF4-FFF2-40B4-BE49-F238E27FC236}">
                <a16:creationId xmlns:a16="http://schemas.microsoft.com/office/drawing/2014/main" id="{C96EC8B8-C13D-4341-A6F6-01F544AE13BE}"/>
              </a:ext>
            </a:extLst>
          </p:cNvPr>
          <p:cNvSpPr txBox="1"/>
          <p:nvPr/>
        </p:nvSpPr>
        <p:spPr>
          <a:xfrm>
            <a:off x="8190946" y="1227556"/>
            <a:ext cx="3550203" cy="1200329"/>
          </a:xfrm>
          <a:prstGeom prst="rect">
            <a:avLst/>
          </a:prstGeom>
          <a:noFill/>
          <a:ln>
            <a:solidFill>
              <a:schemeClr val="accent1"/>
            </a:solidFill>
          </a:ln>
        </p:spPr>
        <p:txBody>
          <a:bodyPr wrap="none" rtlCol="0">
            <a:spAutoFit/>
          </a:bodyPr>
          <a:lstStyle/>
          <a:p>
            <a:r>
              <a:rPr lang="en-GB" dirty="0">
                <a:latin typeface="+mj-lt"/>
              </a:rPr>
              <a:t>LCO=Lithium Cobalt Oxide</a:t>
            </a:r>
          </a:p>
          <a:p>
            <a:r>
              <a:rPr lang="en-GB" dirty="0">
                <a:latin typeface="+mj-lt"/>
              </a:rPr>
              <a:t>LFP=Lithium Iron Phosphate</a:t>
            </a:r>
          </a:p>
          <a:p>
            <a:r>
              <a:rPr lang="en-GB" dirty="0">
                <a:latin typeface="+mj-lt"/>
              </a:rPr>
              <a:t>NCA=Nickel Cobalt </a:t>
            </a:r>
            <a:r>
              <a:rPr lang="en-GB" dirty="0" err="1">
                <a:latin typeface="+mj-lt"/>
              </a:rPr>
              <a:t>Aluminum</a:t>
            </a:r>
            <a:r>
              <a:rPr lang="en-GB" dirty="0">
                <a:latin typeface="+mj-lt"/>
              </a:rPr>
              <a:t> Oxide</a:t>
            </a:r>
          </a:p>
          <a:p>
            <a:r>
              <a:rPr lang="en-GB" dirty="0">
                <a:latin typeface="+mj-lt"/>
              </a:rPr>
              <a:t>NMC=Nickel Manganese Cobalt</a:t>
            </a:r>
          </a:p>
        </p:txBody>
      </p:sp>
      <p:grpSp>
        <p:nvGrpSpPr>
          <p:cNvPr id="9" name="Group 8">
            <a:extLst>
              <a:ext uri="{FF2B5EF4-FFF2-40B4-BE49-F238E27FC236}">
                <a16:creationId xmlns:a16="http://schemas.microsoft.com/office/drawing/2014/main" id="{D73E7698-FEA3-4E40-9915-5D67E220CE20}"/>
              </a:ext>
            </a:extLst>
          </p:cNvPr>
          <p:cNvGrpSpPr/>
          <p:nvPr/>
        </p:nvGrpSpPr>
        <p:grpSpPr>
          <a:xfrm>
            <a:off x="546100" y="1130300"/>
            <a:ext cx="7434771" cy="4794640"/>
            <a:chOff x="546100" y="1130300"/>
            <a:chExt cx="7434771" cy="4794640"/>
          </a:xfrm>
        </p:grpSpPr>
        <p:pic>
          <p:nvPicPr>
            <p:cNvPr id="4" name="Picture 3">
              <a:extLst>
                <a:ext uri="{FF2B5EF4-FFF2-40B4-BE49-F238E27FC236}">
                  <a16:creationId xmlns:a16="http://schemas.microsoft.com/office/drawing/2014/main" id="{49F50AB7-7260-4C61-A627-49A7BF45C3FC}"/>
                </a:ext>
              </a:extLst>
            </p:cNvPr>
            <p:cNvPicPr>
              <a:picLocks noChangeAspect="1"/>
            </p:cNvPicPr>
            <p:nvPr/>
          </p:nvPicPr>
          <p:blipFill>
            <a:blip r:embed="rId3"/>
            <a:stretch>
              <a:fillRect/>
            </a:stretch>
          </p:blipFill>
          <p:spPr>
            <a:xfrm>
              <a:off x="546100" y="1130300"/>
              <a:ext cx="7434771" cy="4794640"/>
            </a:xfrm>
            <a:prstGeom prst="rect">
              <a:avLst/>
            </a:prstGeom>
          </p:spPr>
        </p:pic>
        <p:sp>
          <p:nvSpPr>
            <p:cNvPr id="3" name="TextBox 2">
              <a:extLst>
                <a:ext uri="{FF2B5EF4-FFF2-40B4-BE49-F238E27FC236}">
                  <a16:creationId xmlns:a16="http://schemas.microsoft.com/office/drawing/2014/main" id="{DD0647EA-3CFA-4DFA-B430-4D6A928A8DF5}"/>
                </a:ext>
              </a:extLst>
            </p:cNvPr>
            <p:cNvSpPr txBox="1"/>
            <p:nvPr/>
          </p:nvSpPr>
          <p:spPr>
            <a:xfrm>
              <a:off x="2783366" y="3766881"/>
              <a:ext cx="1394934"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Lithium-ion (LCO)</a:t>
              </a:r>
            </a:p>
          </p:txBody>
        </p:sp>
        <p:cxnSp>
          <p:nvCxnSpPr>
            <p:cNvPr id="8" name="Straight Connector 7">
              <a:extLst>
                <a:ext uri="{FF2B5EF4-FFF2-40B4-BE49-F238E27FC236}">
                  <a16:creationId xmlns:a16="http://schemas.microsoft.com/office/drawing/2014/main" id="{29441771-0712-471B-BD81-5E4416056214}"/>
                </a:ext>
              </a:extLst>
            </p:cNvPr>
            <p:cNvCxnSpPr/>
            <p:nvPr/>
          </p:nvCxnSpPr>
          <p:spPr>
            <a:xfrm flipH="1">
              <a:off x="3568700" y="3492500"/>
              <a:ext cx="609600" cy="276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15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11</TotalTime>
  <Words>2739</Words>
  <Application>Microsoft Office PowerPoint</Application>
  <PresentationFormat>Widescreen</PresentationFormat>
  <Paragraphs>316</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Courier New</vt:lpstr>
      <vt:lpstr>Arial</vt:lpstr>
      <vt:lpstr>Wingdings</vt:lpstr>
      <vt:lpstr>Times New Roman</vt:lpstr>
      <vt:lpstr>Ansys - Slide Master</vt:lpstr>
      <vt:lpstr>PowerPoint Presentation</vt:lpstr>
      <vt:lpstr>Learning objectives for this Lecture Unit</vt:lpstr>
      <vt:lpstr>Outline of lecture unit </vt:lpstr>
      <vt:lpstr>Granta EduPack databases with battery data</vt:lpstr>
      <vt:lpstr>Background: materials for electrification of transport</vt:lpstr>
      <vt:lpstr>The Power Systems-Storage datatable</vt:lpstr>
      <vt:lpstr>The Battery cells datatable</vt:lpstr>
      <vt:lpstr>Battery cell technology – 200 years of development</vt:lpstr>
      <vt:lpstr>Ragone plots for rechargeable batteries</vt:lpstr>
      <vt:lpstr>Energy density and Power density for rechargeable batteries</vt:lpstr>
      <vt:lpstr>Battery Designer models and building blocks for transportation</vt:lpstr>
      <vt:lpstr>What is the Synthesizer tool?</vt:lpstr>
      <vt:lpstr>Battery Designer: Assumptions and calculations </vt:lpstr>
      <vt:lpstr>Synthesizer model: Cell to module options</vt:lpstr>
      <vt:lpstr>Synthesizer model: Cell to module specifications</vt:lpstr>
      <vt:lpstr>Synthesizer model: Cell to module configurations</vt:lpstr>
      <vt:lpstr>Synthesizer model: Module to pack</vt:lpstr>
      <vt:lpstr>Synthesizer model: Module to pack model</vt:lpstr>
      <vt:lpstr>Example – Battery module for e-scooters</vt:lpstr>
      <vt:lpstr>Example – Battery module for e-scooters</vt:lpstr>
      <vt:lpstr>Summary</vt:lpstr>
      <vt:lpstr>PowerPoint Presentation</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2025-08-26T13:17:10Z</dcterms:created>
  <dcterms:modified xsi:type="dcterms:W3CDTF">2025-08-26T13:28:30Z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