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Lst>
  <p:notesMasterIdLst>
    <p:notesMasterId r:id="rId39"/>
  </p:notesMasterIdLst>
  <p:sldIdLst>
    <p:sldId id="311" r:id="rId5"/>
    <p:sldId id="2144867590" r:id="rId6"/>
    <p:sldId id="589" r:id="rId7"/>
    <p:sldId id="2144867589" r:id="rId8"/>
    <p:sldId id="2144867555" r:id="rId9"/>
    <p:sldId id="2144867544" r:id="rId10"/>
    <p:sldId id="2144867543" r:id="rId11"/>
    <p:sldId id="9799" r:id="rId12"/>
    <p:sldId id="2144867261" r:id="rId13"/>
    <p:sldId id="2144867569" r:id="rId14"/>
    <p:sldId id="2144867592" r:id="rId15"/>
    <p:sldId id="2076137353" r:id="rId16"/>
    <p:sldId id="2076137603" r:id="rId17"/>
    <p:sldId id="2144867576" r:id="rId18"/>
    <p:sldId id="2144867591" r:id="rId19"/>
    <p:sldId id="2144867547" r:id="rId20"/>
    <p:sldId id="2144867583" r:id="rId21"/>
    <p:sldId id="2144867366" r:id="rId22"/>
    <p:sldId id="9128" r:id="rId23"/>
    <p:sldId id="2144867578" r:id="rId24"/>
    <p:sldId id="2144867580" r:id="rId25"/>
    <p:sldId id="2144867243" r:id="rId26"/>
    <p:sldId id="2076138040" r:id="rId27"/>
    <p:sldId id="2144867579" r:id="rId28"/>
    <p:sldId id="2241" r:id="rId29"/>
    <p:sldId id="2144867588" r:id="rId30"/>
    <p:sldId id="2144867574" r:id="rId31"/>
    <p:sldId id="2144867561" r:id="rId32"/>
    <p:sldId id="2144867551" r:id="rId33"/>
    <p:sldId id="2144867572" r:id="rId34"/>
    <p:sldId id="2144867566" r:id="rId35"/>
    <p:sldId id="2144867593" r:id="rId36"/>
    <p:sldId id="310" r:id="rId37"/>
    <p:sldId id="25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7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61DFD3-5403-4F5D-838E-F858508C1E26}" v="5" dt="2026-04-15T10:26:14.8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9" autoAdjust="0"/>
    <p:restoredTop sz="89182" autoAdjust="0"/>
  </p:normalViewPr>
  <p:slideViewPr>
    <p:cSldViewPr showGuides="1">
      <p:cViewPr>
        <p:scale>
          <a:sx n="86" d="100"/>
          <a:sy n="86" d="100"/>
        </p:scale>
        <p:origin x="518" y="46"/>
      </p:cViewPr>
      <p:guideLst>
        <p:guide orient="horz" pos="2160"/>
        <p:guide pos="3840"/>
      </p:guideLst>
    </p:cSldViewPr>
  </p:slideViewPr>
  <p:notesTextViewPr>
    <p:cViewPr>
      <p:scale>
        <a:sx n="1" d="1"/>
        <a:sy n="1" d="1"/>
      </p:scale>
      <p:origin x="0" y="0"/>
    </p:cViewPr>
  </p:notesTextViewPr>
  <p:sorterViewPr>
    <p:cViewPr>
      <p:scale>
        <a:sx n="100" d="100"/>
        <a:sy n="100" d="100"/>
      </p:scale>
      <p:origin x="0" y="-28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itlin Tyler" userId="9fe895bd-0629-4884-9289-afe88e7d7070" providerId="ADAL" clId="{9FB349CB-5FDD-40BC-A677-1A786CA2F6E0}"/>
    <pc:docChg chg="custSel addSld delSld modSld">
      <pc:chgData name="Kaitlin Tyler" userId="9fe895bd-0629-4884-9289-afe88e7d7070" providerId="ADAL" clId="{9FB349CB-5FDD-40BC-A677-1A786CA2F6E0}" dt="2026-04-15T10:27:31.602" v="173" actId="1035"/>
      <pc:docMkLst>
        <pc:docMk/>
      </pc:docMkLst>
      <pc:sldChg chg="modSp add del mod">
        <pc:chgData name="Kaitlin Tyler" userId="9fe895bd-0629-4884-9289-afe88e7d7070" providerId="ADAL" clId="{9FB349CB-5FDD-40BC-A677-1A786CA2F6E0}" dt="2026-04-15T10:21:45.634" v="42" actId="47"/>
        <pc:sldMkLst>
          <pc:docMk/>
          <pc:sldMk cId="4263359355" sldId="308"/>
        </pc:sldMkLst>
      </pc:sldChg>
      <pc:sldChg chg="modSp mod">
        <pc:chgData name="Kaitlin Tyler" userId="9fe895bd-0629-4884-9289-afe88e7d7070" providerId="ADAL" clId="{9FB349CB-5FDD-40BC-A677-1A786CA2F6E0}" dt="2026-04-15T10:26:35.548" v="150" actId="1076"/>
        <pc:sldMkLst>
          <pc:docMk/>
          <pc:sldMk cId="1027164867" sldId="9128"/>
        </pc:sldMkLst>
        <pc:spChg chg="mod">
          <ac:chgData name="Kaitlin Tyler" userId="9fe895bd-0629-4884-9289-afe88e7d7070" providerId="ADAL" clId="{9FB349CB-5FDD-40BC-A677-1A786CA2F6E0}" dt="2026-04-15T10:26:35.548" v="150" actId="1076"/>
          <ac:spMkLst>
            <pc:docMk/>
            <pc:sldMk cId="1027164867" sldId="9128"/>
            <ac:spMk id="305" creationId="{9B992993-D464-65C1-4E01-EE4432DA9896}"/>
          </ac:spMkLst>
        </pc:spChg>
      </pc:sldChg>
      <pc:sldChg chg="modSp mod">
        <pc:chgData name="Kaitlin Tyler" userId="9fe895bd-0629-4884-9289-afe88e7d7070" providerId="ADAL" clId="{9FB349CB-5FDD-40BC-A677-1A786CA2F6E0}" dt="2026-04-15T10:25:13.865" v="108" actId="1076"/>
        <pc:sldMkLst>
          <pc:docMk/>
          <pc:sldMk cId="1456013083" sldId="2076137353"/>
        </pc:sldMkLst>
        <pc:grpChg chg="mod">
          <ac:chgData name="Kaitlin Tyler" userId="9fe895bd-0629-4884-9289-afe88e7d7070" providerId="ADAL" clId="{9FB349CB-5FDD-40BC-A677-1A786CA2F6E0}" dt="2026-04-15T10:25:13.865" v="108" actId="1076"/>
          <ac:grpSpMkLst>
            <pc:docMk/>
            <pc:sldMk cId="1456013083" sldId="2076137353"/>
            <ac:grpSpMk id="4" creationId="{CF805158-C98E-6DBA-DF55-22510F2C8451}"/>
          </ac:grpSpMkLst>
        </pc:grpChg>
      </pc:sldChg>
      <pc:sldChg chg="modSp mod">
        <pc:chgData name="Kaitlin Tyler" userId="9fe895bd-0629-4884-9289-afe88e7d7070" providerId="ADAL" clId="{9FB349CB-5FDD-40BC-A677-1A786CA2F6E0}" dt="2026-04-15T10:27:10.304" v="163" actId="1076"/>
        <pc:sldMkLst>
          <pc:docMk/>
          <pc:sldMk cId="550339732" sldId="2076138040"/>
        </pc:sldMkLst>
        <pc:grpChg chg="mod">
          <ac:chgData name="Kaitlin Tyler" userId="9fe895bd-0629-4884-9289-afe88e7d7070" providerId="ADAL" clId="{9FB349CB-5FDD-40BC-A677-1A786CA2F6E0}" dt="2026-04-15T10:27:10.304" v="163" actId="1076"/>
          <ac:grpSpMkLst>
            <pc:docMk/>
            <pc:sldMk cId="550339732" sldId="2076138040"/>
            <ac:grpSpMk id="13" creationId="{4F216056-3F44-67D4-5AF6-C3DB8B0E9CBF}"/>
          </ac:grpSpMkLst>
        </pc:grpChg>
      </pc:sldChg>
      <pc:sldChg chg="delSp modSp mod">
        <pc:chgData name="Kaitlin Tyler" userId="9fe895bd-0629-4884-9289-afe88e7d7070" providerId="ADAL" clId="{9FB349CB-5FDD-40BC-A677-1A786CA2F6E0}" dt="2026-04-15T10:26:23.472" v="148" actId="478"/>
        <pc:sldMkLst>
          <pc:docMk/>
          <pc:sldMk cId="2931364964" sldId="2144867366"/>
        </pc:sldMkLst>
        <pc:spChg chg="mod">
          <ac:chgData name="Kaitlin Tyler" userId="9fe895bd-0629-4884-9289-afe88e7d7070" providerId="ADAL" clId="{9FB349CB-5FDD-40BC-A677-1A786CA2F6E0}" dt="2026-04-15T10:26:17.760" v="143" actId="1035"/>
          <ac:spMkLst>
            <pc:docMk/>
            <pc:sldMk cId="2931364964" sldId="2144867366"/>
            <ac:spMk id="6" creationId="{6BF56639-A65F-BD1D-F0D0-3AD0299A57F0}"/>
          </ac:spMkLst>
        </pc:spChg>
        <pc:spChg chg="del">
          <ac:chgData name="Kaitlin Tyler" userId="9fe895bd-0629-4884-9289-afe88e7d7070" providerId="ADAL" clId="{9FB349CB-5FDD-40BC-A677-1A786CA2F6E0}" dt="2026-04-15T10:26:23.472" v="148" actId="478"/>
          <ac:spMkLst>
            <pc:docMk/>
            <pc:sldMk cId="2931364964" sldId="2144867366"/>
            <ac:spMk id="35" creationId="{6113A2AA-7D81-0919-8970-674CA21BE305}"/>
          </ac:spMkLst>
        </pc:spChg>
        <pc:graphicFrameChg chg="mod">
          <ac:chgData name="Kaitlin Tyler" userId="9fe895bd-0629-4884-9289-afe88e7d7070" providerId="ADAL" clId="{9FB349CB-5FDD-40BC-A677-1A786CA2F6E0}" dt="2026-04-15T10:26:14.870" v="141"/>
          <ac:graphicFrameMkLst>
            <pc:docMk/>
            <pc:sldMk cId="2931364964" sldId="2144867366"/>
            <ac:graphicFrameMk id="4" creationId="{A10DC8C0-2979-4C55-9A7B-D5EE8BDDC9D8}"/>
          </ac:graphicFrameMkLst>
        </pc:graphicFrameChg>
        <pc:picChg chg="mod">
          <ac:chgData name="Kaitlin Tyler" userId="9fe895bd-0629-4884-9289-afe88e7d7070" providerId="ADAL" clId="{9FB349CB-5FDD-40BC-A677-1A786CA2F6E0}" dt="2026-04-15T10:26:10.493" v="139" actId="1035"/>
          <ac:picMkLst>
            <pc:docMk/>
            <pc:sldMk cId="2931364964" sldId="2144867366"/>
            <ac:picMk id="11" creationId="{24E44D3D-87D4-B879-174D-05DA8CFB868C}"/>
          </ac:picMkLst>
        </pc:picChg>
        <pc:picChg chg="mod">
          <ac:chgData name="Kaitlin Tyler" userId="9fe895bd-0629-4884-9289-afe88e7d7070" providerId="ADAL" clId="{9FB349CB-5FDD-40BC-A677-1A786CA2F6E0}" dt="2026-04-15T10:26:03.122" v="136" actId="1035"/>
          <ac:picMkLst>
            <pc:docMk/>
            <pc:sldMk cId="2931364964" sldId="2144867366"/>
            <ac:picMk id="18" creationId="{51CFD67D-D7D0-05DB-94A4-79749BA17F85}"/>
          </ac:picMkLst>
        </pc:picChg>
        <pc:picChg chg="del mod">
          <ac:chgData name="Kaitlin Tyler" userId="9fe895bd-0629-4884-9289-afe88e7d7070" providerId="ADAL" clId="{9FB349CB-5FDD-40BC-A677-1A786CA2F6E0}" dt="2026-04-15T10:26:05.927" v="137" actId="478"/>
          <ac:picMkLst>
            <pc:docMk/>
            <pc:sldMk cId="2931364964" sldId="2144867366"/>
            <ac:picMk id="39" creationId="{EA4FB1EE-AFBD-4DDA-9F1A-0D6F27F3ABFD}"/>
          </ac:picMkLst>
        </pc:picChg>
        <pc:picChg chg="mod">
          <ac:chgData name="Kaitlin Tyler" userId="9fe895bd-0629-4884-9289-afe88e7d7070" providerId="ADAL" clId="{9FB349CB-5FDD-40BC-A677-1A786CA2F6E0}" dt="2026-04-15T10:26:10.493" v="139" actId="1035"/>
          <ac:picMkLst>
            <pc:docMk/>
            <pc:sldMk cId="2931364964" sldId="2144867366"/>
            <ac:picMk id="44" creationId="{39C870EC-4114-4B2B-BBA1-CAC98C65B06E}"/>
          </ac:picMkLst>
        </pc:picChg>
        <pc:picChg chg="mod">
          <ac:chgData name="Kaitlin Tyler" userId="9fe895bd-0629-4884-9289-afe88e7d7070" providerId="ADAL" clId="{9FB349CB-5FDD-40BC-A677-1A786CA2F6E0}" dt="2026-04-15T10:26:21.120" v="147" actId="1035"/>
          <ac:picMkLst>
            <pc:docMk/>
            <pc:sldMk cId="2931364964" sldId="2144867366"/>
            <ac:picMk id="45" creationId="{C43DDBCC-7E55-4E46-B646-6471E4AA25C6}"/>
          </ac:picMkLst>
        </pc:picChg>
      </pc:sldChg>
      <pc:sldChg chg="modSp mod">
        <pc:chgData name="Kaitlin Tyler" userId="9fe895bd-0629-4884-9289-afe88e7d7070" providerId="ADAL" clId="{9FB349CB-5FDD-40BC-A677-1A786CA2F6E0}" dt="2026-04-15T10:22:12.456" v="47" actId="207"/>
        <pc:sldMkLst>
          <pc:docMk/>
          <pc:sldMk cId="282781712" sldId="2144867555"/>
        </pc:sldMkLst>
        <pc:spChg chg="mod">
          <ac:chgData name="Kaitlin Tyler" userId="9fe895bd-0629-4884-9289-afe88e7d7070" providerId="ADAL" clId="{9FB349CB-5FDD-40BC-A677-1A786CA2F6E0}" dt="2026-04-15T10:22:12.456" v="47" actId="207"/>
          <ac:spMkLst>
            <pc:docMk/>
            <pc:sldMk cId="282781712" sldId="2144867555"/>
            <ac:spMk id="16" creationId="{73AB86F4-BDF2-351E-7635-0589278936F0}"/>
          </ac:spMkLst>
        </pc:spChg>
      </pc:sldChg>
      <pc:sldChg chg="modSp mod">
        <pc:chgData name="Kaitlin Tyler" userId="9fe895bd-0629-4884-9289-afe88e7d7070" providerId="ADAL" clId="{9FB349CB-5FDD-40BC-A677-1A786CA2F6E0}" dt="2026-04-15T10:27:31.602" v="173" actId="1035"/>
        <pc:sldMkLst>
          <pc:docMk/>
          <pc:sldMk cId="1191009922" sldId="2144867561"/>
        </pc:sldMkLst>
        <pc:spChg chg="mod">
          <ac:chgData name="Kaitlin Tyler" userId="9fe895bd-0629-4884-9289-afe88e7d7070" providerId="ADAL" clId="{9FB349CB-5FDD-40BC-A677-1A786CA2F6E0}" dt="2026-04-15T10:27:31.602" v="173" actId="1035"/>
          <ac:spMkLst>
            <pc:docMk/>
            <pc:sldMk cId="1191009922" sldId="2144867561"/>
            <ac:spMk id="23" creationId="{9E8A81BB-7DE5-28A4-09A6-442811B26D2E}"/>
          </ac:spMkLst>
        </pc:spChg>
        <pc:spChg chg="mod">
          <ac:chgData name="Kaitlin Tyler" userId="9fe895bd-0629-4884-9289-afe88e7d7070" providerId="ADAL" clId="{9FB349CB-5FDD-40BC-A677-1A786CA2F6E0}" dt="2026-04-15T10:27:28.363" v="171" actId="1038"/>
          <ac:spMkLst>
            <pc:docMk/>
            <pc:sldMk cId="1191009922" sldId="2144867561"/>
            <ac:spMk id="82" creationId="{597171B0-8F30-4904-619C-3763E8382123}"/>
          </ac:spMkLst>
        </pc:spChg>
      </pc:sldChg>
      <pc:sldChg chg="modSp mod">
        <pc:chgData name="Kaitlin Tyler" userId="9fe895bd-0629-4884-9289-afe88e7d7070" providerId="ADAL" clId="{9FB349CB-5FDD-40BC-A677-1A786CA2F6E0}" dt="2026-04-15T10:22:38.053" v="48" actId="1076"/>
        <pc:sldMkLst>
          <pc:docMk/>
          <pc:sldMk cId="173407145" sldId="2144867569"/>
        </pc:sldMkLst>
        <pc:grpChg chg="mod">
          <ac:chgData name="Kaitlin Tyler" userId="9fe895bd-0629-4884-9289-afe88e7d7070" providerId="ADAL" clId="{9FB349CB-5FDD-40BC-A677-1A786CA2F6E0}" dt="2026-04-15T10:22:38.053" v="48" actId="1076"/>
          <ac:grpSpMkLst>
            <pc:docMk/>
            <pc:sldMk cId="173407145" sldId="2144867569"/>
            <ac:grpSpMk id="8" creationId="{32A895F2-A95A-2F39-0FFD-181EAEB33026}"/>
          </ac:grpSpMkLst>
        </pc:grpChg>
      </pc:sldChg>
      <pc:sldChg chg="modSp mod">
        <pc:chgData name="Kaitlin Tyler" userId="9fe895bd-0629-4884-9289-afe88e7d7070" providerId="ADAL" clId="{9FB349CB-5FDD-40BC-A677-1A786CA2F6E0}" dt="2026-04-15T10:27:20.295" v="167" actId="1036"/>
        <pc:sldMkLst>
          <pc:docMk/>
          <pc:sldMk cId="1540942857" sldId="2144867574"/>
        </pc:sldMkLst>
        <pc:spChg chg="mod">
          <ac:chgData name="Kaitlin Tyler" userId="9fe895bd-0629-4884-9289-afe88e7d7070" providerId="ADAL" clId="{9FB349CB-5FDD-40BC-A677-1A786CA2F6E0}" dt="2026-04-15T10:27:20.295" v="167" actId="1036"/>
          <ac:spMkLst>
            <pc:docMk/>
            <pc:sldMk cId="1540942857" sldId="2144867574"/>
            <ac:spMk id="9" creationId="{45CEEAC5-FFB0-5DCE-742A-B0CD6519EDE1}"/>
          </ac:spMkLst>
        </pc:spChg>
      </pc:sldChg>
      <pc:sldChg chg="modSp mod">
        <pc:chgData name="Kaitlin Tyler" userId="9fe895bd-0629-4884-9289-afe88e7d7070" providerId="ADAL" clId="{9FB349CB-5FDD-40BC-A677-1A786CA2F6E0}" dt="2026-04-15T10:26:59.515" v="162" actId="1035"/>
        <pc:sldMkLst>
          <pc:docMk/>
          <pc:sldMk cId="1065740485" sldId="2144867578"/>
        </pc:sldMkLst>
        <pc:spChg chg="mod">
          <ac:chgData name="Kaitlin Tyler" userId="9fe895bd-0629-4884-9289-afe88e7d7070" providerId="ADAL" clId="{9FB349CB-5FDD-40BC-A677-1A786CA2F6E0}" dt="2026-04-15T10:26:53.751" v="159" actId="1035"/>
          <ac:spMkLst>
            <pc:docMk/>
            <pc:sldMk cId="1065740485" sldId="2144867578"/>
            <ac:spMk id="59" creationId="{8C129904-2664-EDEC-BF0B-4754047AE14D}"/>
          </ac:spMkLst>
        </pc:spChg>
        <pc:spChg chg="mod">
          <ac:chgData name="Kaitlin Tyler" userId="9fe895bd-0629-4884-9289-afe88e7d7070" providerId="ADAL" clId="{9FB349CB-5FDD-40BC-A677-1A786CA2F6E0}" dt="2026-04-15T10:26:50.696" v="156" actId="1036"/>
          <ac:spMkLst>
            <pc:docMk/>
            <pc:sldMk cId="1065740485" sldId="2144867578"/>
            <ac:spMk id="60" creationId="{F16BD3D0-D141-A87D-5FB6-A639FCD9A8FB}"/>
          </ac:spMkLst>
        </pc:spChg>
        <pc:spChg chg="mod">
          <ac:chgData name="Kaitlin Tyler" userId="9fe895bd-0629-4884-9289-afe88e7d7070" providerId="ADAL" clId="{9FB349CB-5FDD-40BC-A677-1A786CA2F6E0}" dt="2026-04-15T10:26:59.515" v="162" actId="1035"/>
          <ac:spMkLst>
            <pc:docMk/>
            <pc:sldMk cId="1065740485" sldId="2144867578"/>
            <ac:spMk id="85" creationId="{4EBCD49A-99D1-0997-9221-6A8C6337E90D}"/>
          </ac:spMkLst>
        </pc:spChg>
        <pc:spChg chg="mod">
          <ac:chgData name="Kaitlin Tyler" userId="9fe895bd-0629-4884-9289-afe88e7d7070" providerId="ADAL" clId="{9FB349CB-5FDD-40BC-A677-1A786CA2F6E0}" dt="2026-04-15T10:26:45.564" v="152" actId="1076"/>
          <ac:spMkLst>
            <pc:docMk/>
            <pc:sldMk cId="1065740485" sldId="2144867578"/>
            <ac:spMk id="86" creationId="{5AE1392C-6060-8AB5-585F-CBD550977B26}"/>
          </ac:spMkLst>
        </pc:spChg>
        <pc:grpChg chg="mod">
          <ac:chgData name="Kaitlin Tyler" userId="9fe895bd-0629-4884-9289-afe88e7d7070" providerId="ADAL" clId="{9FB349CB-5FDD-40BC-A677-1A786CA2F6E0}" dt="2026-04-15T10:26:50.696" v="156" actId="1036"/>
          <ac:grpSpMkLst>
            <pc:docMk/>
            <pc:sldMk cId="1065740485" sldId="2144867578"/>
            <ac:grpSpMk id="39" creationId="{6F12BA09-33B6-D72F-AA72-754FF9648506}"/>
          </ac:grpSpMkLst>
        </pc:grpChg>
        <pc:grpChg chg="mod">
          <ac:chgData name="Kaitlin Tyler" userId="9fe895bd-0629-4884-9289-afe88e7d7070" providerId="ADAL" clId="{9FB349CB-5FDD-40BC-A677-1A786CA2F6E0}" dt="2026-04-15T10:26:41.445" v="151" actId="1076"/>
          <ac:grpSpMkLst>
            <pc:docMk/>
            <pc:sldMk cId="1065740485" sldId="2144867578"/>
            <ac:grpSpMk id="76" creationId="{791B5899-08B2-0890-2C98-CB92D74DB1CC}"/>
          </ac:grpSpMkLst>
        </pc:grpChg>
      </pc:sldChg>
      <pc:sldChg chg="modNotesTx">
        <pc:chgData name="Kaitlin Tyler" userId="9fe895bd-0629-4884-9289-afe88e7d7070" providerId="ADAL" clId="{9FB349CB-5FDD-40BC-A677-1A786CA2F6E0}" dt="2026-04-08T14:08:38.036" v="0" actId="313"/>
        <pc:sldMkLst>
          <pc:docMk/>
          <pc:sldMk cId="2656276027" sldId="2144867580"/>
        </pc:sldMkLst>
      </pc:sldChg>
      <pc:sldChg chg="modSp mod">
        <pc:chgData name="Kaitlin Tyler" userId="9fe895bd-0629-4884-9289-afe88e7d7070" providerId="ADAL" clId="{9FB349CB-5FDD-40BC-A677-1A786CA2F6E0}" dt="2026-04-15T10:25:54.472" v="134" actId="1036"/>
        <pc:sldMkLst>
          <pc:docMk/>
          <pc:sldMk cId="2485068080" sldId="2144867583"/>
        </pc:sldMkLst>
        <pc:spChg chg="mod">
          <ac:chgData name="Kaitlin Tyler" userId="9fe895bd-0629-4884-9289-afe88e7d7070" providerId="ADAL" clId="{9FB349CB-5FDD-40BC-A677-1A786CA2F6E0}" dt="2026-04-15T10:25:54.472" v="134" actId="1036"/>
          <ac:spMkLst>
            <pc:docMk/>
            <pc:sldMk cId="2485068080" sldId="2144867583"/>
            <ac:spMk id="10" creationId="{EC3E68C1-7F8F-30E7-947B-7F6DD9E60FB2}"/>
          </ac:spMkLst>
        </pc:spChg>
        <pc:spChg chg="mod">
          <ac:chgData name="Kaitlin Tyler" userId="9fe895bd-0629-4884-9289-afe88e7d7070" providerId="ADAL" clId="{9FB349CB-5FDD-40BC-A677-1A786CA2F6E0}" dt="2026-04-15T10:25:39.457" v="117" actId="1035"/>
          <ac:spMkLst>
            <pc:docMk/>
            <pc:sldMk cId="2485068080" sldId="2144867583"/>
            <ac:spMk id="12" creationId="{03718AFA-5A9E-7CD3-5361-6C090F3F1427}"/>
          </ac:spMkLst>
        </pc:spChg>
        <pc:spChg chg="mod">
          <ac:chgData name="Kaitlin Tyler" userId="9fe895bd-0629-4884-9289-afe88e7d7070" providerId="ADAL" clId="{9FB349CB-5FDD-40BC-A677-1A786CA2F6E0}" dt="2026-04-15T10:25:42.682" v="121" actId="1035"/>
          <ac:spMkLst>
            <pc:docMk/>
            <pc:sldMk cId="2485068080" sldId="2144867583"/>
            <ac:spMk id="15" creationId="{4A8D0D45-DE60-967D-3724-B3369C29F230}"/>
          </ac:spMkLst>
        </pc:spChg>
        <pc:spChg chg="mod">
          <ac:chgData name="Kaitlin Tyler" userId="9fe895bd-0629-4884-9289-afe88e7d7070" providerId="ADAL" clId="{9FB349CB-5FDD-40BC-A677-1A786CA2F6E0}" dt="2026-04-15T10:25:51.789" v="131" actId="1036"/>
          <ac:spMkLst>
            <pc:docMk/>
            <pc:sldMk cId="2485068080" sldId="2144867583"/>
            <ac:spMk id="16" creationId="{9976BFC4-C463-03B3-3A1E-421026F2EF8A}"/>
          </ac:spMkLst>
        </pc:spChg>
        <pc:spChg chg="mod">
          <ac:chgData name="Kaitlin Tyler" userId="9fe895bd-0629-4884-9289-afe88e7d7070" providerId="ADAL" clId="{9FB349CB-5FDD-40BC-A677-1A786CA2F6E0}" dt="2026-04-15T10:25:47.141" v="125" actId="1036"/>
          <ac:spMkLst>
            <pc:docMk/>
            <pc:sldMk cId="2485068080" sldId="2144867583"/>
            <ac:spMk id="17" creationId="{F625FF7B-D8FB-2E3A-2235-C7D688680022}"/>
          </ac:spMkLst>
        </pc:spChg>
        <pc:spChg chg="mod">
          <ac:chgData name="Kaitlin Tyler" userId="9fe895bd-0629-4884-9289-afe88e7d7070" providerId="ADAL" clId="{9FB349CB-5FDD-40BC-A677-1A786CA2F6E0}" dt="2026-04-15T10:25:35.816" v="115" actId="1035"/>
          <ac:spMkLst>
            <pc:docMk/>
            <pc:sldMk cId="2485068080" sldId="2144867583"/>
            <ac:spMk id="18" creationId="{CFA73E3E-6008-BF83-265A-E90CEC0C2408}"/>
          </ac:spMkLst>
        </pc:spChg>
        <pc:spChg chg="mod">
          <ac:chgData name="Kaitlin Tyler" userId="9fe895bd-0629-4884-9289-afe88e7d7070" providerId="ADAL" clId="{9FB349CB-5FDD-40BC-A677-1A786CA2F6E0}" dt="2026-04-15T10:25:49.442" v="128" actId="1035"/>
          <ac:spMkLst>
            <pc:docMk/>
            <pc:sldMk cId="2485068080" sldId="2144867583"/>
            <ac:spMk id="29" creationId="{CFC8074D-E90D-C4C4-5FB6-4591DD67E4C5}"/>
          </ac:spMkLst>
        </pc:spChg>
        <pc:picChg chg="mod">
          <ac:chgData name="Kaitlin Tyler" userId="9fe895bd-0629-4884-9289-afe88e7d7070" providerId="ADAL" clId="{9FB349CB-5FDD-40BC-A677-1A786CA2F6E0}" dt="2026-04-15T10:25:30.631" v="113" actId="1036"/>
          <ac:picMkLst>
            <pc:docMk/>
            <pc:sldMk cId="2485068080" sldId="2144867583"/>
            <ac:picMk id="27" creationId="{96C4111E-7A78-2D53-8AE6-6ABE6D9478DD}"/>
          </ac:picMkLst>
        </pc:picChg>
      </pc:sldChg>
      <pc:sldChg chg="addSp modSp mod">
        <pc:chgData name="Kaitlin Tyler" userId="9fe895bd-0629-4884-9289-afe88e7d7070" providerId="ADAL" clId="{9FB349CB-5FDD-40BC-A677-1A786CA2F6E0}" dt="2026-04-08T14:10:20.425" v="41" actId="404"/>
        <pc:sldMkLst>
          <pc:docMk/>
          <pc:sldMk cId="3796460299" sldId="2144867590"/>
        </pc:sldMkLst>
        <pc:graphicFrameChg chg="add mod modGraphic">
          <ac:chgData name="Kaitlin Tyler" userId="9fe895bd-0629-4884-9289-afe88e7d7070" providerId="ADAL" clId="{9FB349CB-5FDD-40BC-A677-1A786CA2F6E0}" dt="2026-04-08T14:10:20.425" v="41" actId="404"/>
          <ac:graphicFrameMkLst>
            <pc:docMk/>
            <pc:sldMk cId="3796460299" sldId="2144867590"/>
            <ac:graphicFrameMk id="6" creationId="{06C2FED9-D355-2915-1ABB-54F75E1AFD6D}"/>
          </ac:graphicFrameMkLst>
        </pc:graphicFrameChg>
      </pc:sldChg>
      <pc:sldChg chg="addSp delSp modSp mod">
        <pc:chgData name="Kaitlin Tyler" userId="9fe895bd-0629-4884-9289-afe88e7d7070" providerId="ADAL" clId="{9FB349CB-5FDD-40BC-A677-1A786CA2F6E0}" dt="2026-04-15T10:25:05.693" v="107" actId="1035"/>
        <pc:sldMkLst>
          <pc:docMk/>
          <pc:sldMk cId="1404286939" sldId="2144867592"/>
        </pc:sldMkLst>
        <pc:spChg chg="del mod">
          <ac:chgData name="Kaitlin Tyler" userId="9fe895bd-0629-4884-9289-afe88e7d7070" providerId="ADAL" clId="{9FB349CB-5FDD-40BC-A677-1A786CA2F6E0}" dt="2026-04-15T10:23:32.008" v="58" actId="478"/>
          <ac:spMkLst>
            <pc:docMk/>
            <pc:sldMk cId="1404286939" sldId="2144867592"/>
            <ac:spMk id="99" creationId="{AB5802E1-4C05-C94E-5531-B3FB80B4367D}"/>
          </ac:spMkLst>
        </pc:spChg>
        <pc:spChg chg="mod">
          <ac:chgData name="Kaitlin Tyler" userId="9fe895bd-0629-4884-9289-afe88e7d7070" providerId="ADAL" clId="{9FB349CB-5FDD-40BC-A677-1A786CA2F6E0}" dt="2026-04-15T10:24:25.280" v="73" actId="404"/>
          <ac:spMkLst>
            <pc:docMk/>
            <pc:sldMk cId="1404286939" sldId="2144867592"/>
            <ac:spMk id="100" creationId="{1D3D4DBB-6F60-F781-500B-9E44FB865144}"/>
          </ac:spMkLst>
        </pc:spChg>
        <pc:spChg chg="mod">
          <ac:chgData name="Kaitlin Tyler" userId="9fe895bd-0629-4884-9289-afe88e7d7070" providerId="ADAL" clId="{9FB349CB-5FDD-40BC-A677-1A786CA2F6E0}" dt="2026-04-15T10:25:05.693" v="107" actId="1035"/>
          <ac:spMkLst>
            <pc:docMk/>
            <pc:sldMk cId="1404286939" sldId="2144867592"/>
            <ac:spMk id="102" creationId="{CC184C8E-22D6-FDD3-2048-35864ACB376C}"/>
          </ac:spMkLst>
        </pc:spChg>
        <pc:spChg chg="mod">
          <ac:chgData name="Kaitlin Tyler" userId="9fe895bd-0629-4884-9289-afe88e7d7070" providerId="ADAL" clId="{9FB349CB-5FDD-40BC-A677-1A786CA2F6E0}" dt="2026-04-15T10:25:05.693" v="107" actId="1035"/>
          <ac:spMkLst>
            <pc:docMk/>
            <pc:sldMk cId="1404286939" sldId="2144867592"/>
            <ac:spMk id="103" creationId="{9BE66EB6-84D3-B1A3-C5C5-D06618E0AB58}"/>
          </ac:spMkLst>
        </pc:spChg>
        <pc:spChg chg="mod">
          <ac:chgData name="Kaitlin Tyler" userId="9fe895bd-0629-4884-9289-afe88e7d7070" providerId="ADAL" clId="{9FB349CB-5FDD-40BC-A677-1A786CA2F6E0}" dt="2026-04-15T10:24:52.683" v="85" actId="1036"/>
          <ac:spMkLst>
            <pc:docMk/>
            <pc:sldMk cId="1404286939" sldId="2144867592"/>
            <ac:spMk id="105" creationId="{A39930A2-583F-D181-8408-E1DF0818A010}"/>
          </ac:spMkLst>
        </pc:spChg>
        <pc:spChg chg="mod">
          <ac:chgData name="Kaitlin Tyler" userId="9fe895bd-0629-4884-9289-afe88e7d7070" providerId="ADAL" clId="{9FB349CB-5FDD-40BC-A677-1A786CA2F6E0}" dt="2026-04-15T10:24:52.683" v="85" actId="1036"/>
          <ac:spMkLst>
            <pc:docMk/>
            <pc:sldMk cId="1404286939" sldId="2144867592"/>
            <ac:spMk id="106" creationId="{2D5A98F0-B04B-07F2-1C8E-89B9E2529F15}"/>
          </ac:spMkLst>
        </pc:spChg>
        <pc:spChg chg="mod">
          <ac:chgData name="Kaitlin Tyler" userId="9fe895bd-0629-4884-9289-afe88e7d7070" providerId="ADAL" clId="{9FB349CB-5FDD-40BC-A677-1A786CA2F6E0}" dt="2026-04-15T10:24:52.683" v="85" actId="1036"/>
          <ac:spMkLst>
            <pc:docMk/>
            <pc:sldMk cId="1404286939" sldId="2144867592"/>
            <ac:spMk id="107" creationId="{3AD434E8-D7F7-A623-B2DA-0C2FC19EC734}"/>
          </ac:spMkLst>
        </pc:spChg>
        <pc:spChg chg="mod">
          <ac:chgData name="Kaitlin Tyler" userId="9fe895bd-0629-4884-9289-afe88e7d7070" providerId="ADAL" clId="{9FB349CB-5FDD-40BC-A677-1A786CA2F6E0}" dt="2026-04-15T10:24:52.683" v="85" actId="1036"/>
          <ac:spMkLst>
            <pc:docMk/>
            <pc:sldMk cId="1404286939" sldId="2144867592"/>
            <ac:spMk id="108" creationId="{B0ECD5D2-7A4B-63B7-26B6-76D11F73D4DA}"/>
          </ac:spMkLst>
        </pc:spChg>
        <pc:spChg chg="mod">
          <ac:chgData name="Kaitlin Tyler" userId="9fe895bd-0629-4884-9289-afe88e7d7070" providerId="ADAL" clId="{9FB349CB-5FDD-40BC-A677-1A786CA2F6E0}" dt="2026-04-15T10:25:05.693" v="107" actId="1035"/>
          <ac:spMkLst>
            <pc:docMk/>
            <pc:sldMk cId="1404286939" sldId="2144867592"/>
            <ac:spMk id="109" creationId="{C626EE2D-582B-E91F-DA25-7F052FE2AB59}"/>
          </ac:spMkLst>
        </pc:spChg>
        <pc:spChg chg="mod">
          <ac:chgData name="Kaitlin Tyler" userId="9fe895bd-0629-4884-9289-afe88e7d7070" providerId="ADAL" clId="{9FB349CB-5FDD-40BC-A677-1A786CA2F6E0}" dt="2026-04-15T10:24:35.820" v="79" actId="1036"/>
          <ac:spMkLst>
            <pc:docMk/>
            <pc:sldMk cId="1404286939" sldId="2144867592"/>
            <ac:spMk id="110" creationId="{79DECFCB-00C4-236B-C454-59A364FABF4E}"/>
          </ac:spMkLst>
        </pc:spChg>
        <pc:spChg chg="mod">
          <ac:chgData name="Kaitlin Tyler" userId="9fe895bd-0629-4884-9289-afe88e7d7070" providerId="ADAL" clId="{9FB349CB-5FDD-40BC-A677-1A786CA2F6E0}" dt="2026-04-15T10:24:09.740" v="70" actId="1038"/>
          <ac:spMkLst>
            <pc:docMk/>
            <pc:sldMk cId="1404286939" sldId="2144867592"/>
            <ac:spMk id="111" creationId="{1C2C4F05-4EEB-C02A-D9D7-1C569E85C7B8}"/>
          </ac:spMkLst>
        </pc:spChg>
        <pc:cxnChg chg="add del">
          <ac:chgData name="Kaitlin Tyler" userId="9fe895bd-0629-4884-9289-afe88e7d7070" providerId="ADAL" clId="{9FB349CB-5FDD-40BC-A677-1A786CA2F6E0}" dt="2026-04-15T10:23:46.778" v="60" actId="478"/>
          <ac:cxnSpMkLst>
            <pc:docMk/>
            <pc:sldMk cId="1404286939" sldId="2144867592"/>
            <ac:cxnSpMk id="5" creationId="{436AD4BE-31C3-B621-BDB3-615A55538599}"/>
          </ac:cxnSpMkLst>
        </pc:cxnChg>
        <pc:cxnChg chg="add mod">
          <ac:chgData name="Kaitlin Tyler" userId="9fe895bd-0629-4884-9289-afe88e7d7070" providerId="ADAL" clId="{9FB349CB-5FDD-40BC-A677-1A786CA2F6E0}" dt="2026-04-15T10:24:03.700" v="63" actId="208"/>
          <ac:cxnSpMkLst>
            <pc:docMk/>
            <pc:sldMk cId="1404286939" sldId="2144867592"/>
            <ac:cxnSpMk id="8" creationId="{7E50A447-AE7A-7151-4A27-8086D4C8AA5F}"/>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F2E08E-02E6-48C6-A89B-86136D226550}"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A6062138-BFA9-4B1E-9D23-6C9579BA5ADA}">
      <dgm:prSet phldrT="[Text]" phldr="0"/>
      <dgm:spPr/>
      <dgm:t>
        <a:bodyPr/>
        <a:lstStyle/>
        <a:p>
          <a:r>
            <a:rPr lang="fr-FR" dirty="0"/>
            <a:t>Inputs</a:t>
          </a:r>
          <a:endParaRPr lang="en-US" dirty="0"/>
        </a:p>
      </dgm:t>
    </dgm:pt>
    <dgm:pt modelId="{4669B40A-4349-42BA-AA49-B18312047AF4}" type="parTrans" cxnId="{888CC01D-FCE6-42A7-9174-B2EC5FDFBE6D}">
      <dgm:prSet/>
      <dgm:spPr/>
      <dgm:t>
        <a:bodyPr/>
        <a:lstStyle/>
        <a:p>
          <a:endParaRPr lang="en-US"/>
        </a:p>
      </dgm:t>
    </dgm:pt>
    <dgm:pt modelId="{2E75BBEB-BBA4-4198-8212-85DD4E61656E}" type="sibTrans" cxnId="{888CC01D-FCE6-42A7-9174-B2EC5FDFBE6D}">
      <dgm:prSet/>
      <dgm:spPr/>
      <dgm:t>
        <a:bodyPr/>
        <a:lstStyle/>
        <a:p>
          <a:endParaRPr lang="en-US"/>
        </a:p>
      </dgm:t>
    </dgm:pt>
    <dgm:pt modelId="{43C9CEC9-486C-44D1-8BB2-7BE1E2388387}">
      <dgm:prSet phldrT="[Text]" phldr="0"/>
      <dgm:spPr/>
      <dgm:t>
        <a:bodyPr/>
        <a:lstStyle/>
        <a:p>
          <a:r>
            <a:rPr lang="fr-FR" dirty="0" err="1"/>
            <a:t>Modelling</a:t>
          </a:r>
          <a:r>
            <a:rPr lang="fr-FR" dirty="0"/>
            <a:t> / </a:t>
          </a:r>
          <a:r>
            <a:rPr lang="fr-FR" dirty="0" err="1"/>
            <a:t>Optimization</a:t>
          </a:r>
          <a:endParaRPr lang="en-US" dirty="0"/>
        </a:p>
      </dgm:t>
    </dgm:pt>
    <dgm:pt modelId="{94BAF873-6E20-48B3-AA0A-A15696F2D1F7}" type="parTrans" cxnId="{1A86B0F0-67B5-4E50-AF88-E277C7C4B51F}">
      <dgm:prSet/>
      <dgm:spPr/>
      <dgm:t>
        <a:bodyPr/>
        <a:lstStyle/>
        <a:p>
          <a:endParaRPr lang="en-US"/>
        </a:p>
      </dgm:t>
    </dgm:pt>
    <dgm:pt modelId="{F364669C-EF42-4569-9FEA-A7B2430CF4CF}" type="sibTrans" cxnId="{1A86B0F0-67B5-4E50-AF88-E277C7C4B51F}">
      <dgm:prSet/>
      <dgm:spPr/>
      <dgm:t>
        <a:bodyPr/>
        <a:lstStyle/>
        <a:p>
          <a:endParaRPr lang="en-US"/>
        </a:p>
      </dgm:t>
    </dgm:pt>
    <dgm:pt modelId="{FDF3ABD3-AFDA-4E70-B9CC-9F62DF6D6CA5}">
      <dgm:prSet phldrT="[Text]" phldr="0"/>
      <dgm:spPr/>
      <dgm:t>
        <a:bodyPr/>
        <a:lstStyle/>
        <a:p>
          <a:r>
            <a:rPr lang="fr-FR" dirty="0"/>
            <a:t>Outputs</a:t>
          </a:r>
          <a:endParaRPr lang="en-US" dirty="0"/>
        </a:p>
      </dgm:t>
    </dgm:pt>
    <dgm:pt modelId="{329DBF51-F0C6-4C74-BE63-71FF446E0B5A}" type="parTrans" cxnId="{911F7C4C-8871-44B2-A1F3-44AC65C9D3E3}">
      <dgm:prSet/>
      <dgm:spPr/>
      <dgm:t>
        <a:bodyPr/>
        <a:lstStyle/>
        <a:p>
          <a:endParaRPr lang="en-US"/>
        </a:p>
      </dgm:t>
    </dgm:pt>
    <dgm:pt modelId="{91936381-B055-408F-8268-6A014FC05EA4}" type="sibTrans" cxnId="{911F7C4C-8871-44B2-A1F3-44AC65C9D3E3}">
      <dgm:prSet/>
      <dgm:spPr/>
      <dgm:t>
        <a:bodyPr/>
        <a:lstStyle/>
        <a:p>
          <a:endParaRPr lang="en-US"/>
        </a:p>
      </dgm:t>
    </dgm:pt>
    <dgm:pt modelId="{5CBF88E6-3081-4837-A35B-1464C98E1DE2}" type="pres">
      <dgm:prSet presAssocID="{20F2E08E-02E6-48C6-A89B-86136D226550}" presName="Name0" presStyleCnt="0">
        <dgm:presLayoutVars>
          <dgm:dir/>
          <dgm:animLvl val="lvl"/>
          <dgm:resizeHandles val="exact"/>
        </dgm:presLayoutVars>
      </dgm:prSet>
      <dgm:spPr/>
    </dgm:pt>
    <dgm:pt modelId="{12178175-DBBA-4FF8-BB7B-B1181237C9AA}" type="pres">
      <dgm:prSet presAssocID="{A6062138-BFA9-4B1E-9D23-6C9579BA5ADA}" presName="parTxOnly" presStyleLbl="node1" presStyleIdx="0" presStyleCnt="3">
        <dgm:presLayoutVars>
          <dgm:chMax val="0"/>
          <dgm:chPref val="0"/>
          <dgm:bulletEnabled val="1"/>
        </dgm:presLayoutVars>
      </dgm:prSet>
      <dgm:spPr/>
    </dgm:pt>
    <dgm:pt modelId="{4C1F9C6D-E6DF-48BE-8BC4-F362E982E1BE}" type="pres">
      <dgm:prSet presAssocID="{2E75BBEB-BBA4-4198-8212-85DD4E61656E}" presName="parTxOnlySpace" presStyleCnt="0"/>
      <dgm:spPr/>
    </dgm:pt>
    <dgm:pt modelId="{295B46A6-E08E-459E-8481-8031C87E8A93}" type="pres">
      <dgm:prSet presAssocID="{43C9CEC9-486C-44D1-8BB2-7BE1E2388387}" presName="parTxOnly" presStyleLbl="node1" presStyleIdx="1" presStyleCnt="3">
        <dgm:presLayoutVars>
          <dgm:chMax val="0"/>
          <dgm:chPref val="0"/>
          <dgm:bulletEnabled val="1"/>
        </dgm:presLayoutVars>
      </dgm:prSet>
      <dgm:spPr/>
    </dgm:pt>
    <dgm:pt modelId="{CAF981AE-710C-41FD-853F-7E1C134C647F}" type="pres">
      <dgm:prSet presAssocID="{F364669C-EF42-4569-9FEA-A7B2430CF4CF}" presName="parTxOnlySpace" presStyleCnt="0"/>
      <dgm:spPr/>
    </dgm:pt>
    <dgm:pt modelId="{4A99F12E-5FF8-4D0A-B889-882180F92055}" type="pres">
      <dgm:prSet presAssocID="{FDF3ABD3-AFDA-4E70-B9CC-9F62DF6D6CA5}" presName="parTxOnly" presStyleLbl="node1" presStyleIdx="2" presStyleCnt="3">
        <dgm:presLayoutVars>
          <dgm:chMax val="0"/>
          <dgm:chPref val="0"/>
          <dgm:bulletEnabled val="1"/>
        </dgm:presLayoutVars>
      </dgm:prSet>
      <dgm:spPr/>
    </dgm:pt>
  </dgm:ptLst>
  <dgm:cxnLst>
    <dgm:cxn modelId="{888CC01D-FCE6-42A7-9174-B2EC5FDFBE6D}" srcId="{20F2E08E-02E6-48C6-A89B-86136D226550}" destId="{A6062138-BFA9-4B1E-9D23-6C9579BA5ADA}" srcOrd="0" destOrd="0" parTransId="{4669B40A-4349-42BA-AA49-B18312047AF4}" sibTransId="{2E75BBEB-BBA4-4198-8212-85DD4E61656E}"/>
    <dgm:cxn modelId="{69AA2045-F955-4DDA-B1FD-C19FAA16F29F}" type="presOf" srcId="{43C9CEC9-486C-44D1-8BB2-7BE1E2388387}" destId="{295B46A6-E08E-459E-8481-8031C87E8A93}" srcOrd="0" destOrd="0" presId="urn:microsoft.com/office/officeart/2005/8/layout/chevron1"/>
    <dgm:cxn modelId="{911F7C4C-8871-44B2-A1F3-44AC65C9D3E3}" srcId="{20F2E08E-02E6-48C6-A89B-86136D226550}" destId="{FDF3ABD3-AFDA-4E70-B9CC-9F62DF6D6CA5}" srcOrd="2" destOrd="0" parTransId="{329DBF51-F0C6-4C74-BE63-71FF446E0B5A}" sibTransId="{91936381-B055-408F-8268-6A014FC05EA4}"/>
    <dgm:cxn modelId="{BC2E0CD7-FF40-484B-BF6B-8F9CBE43EAC8}" type="presOf" srcId="{A6062138-BFA9-4B1E-9D23-6C9579BA5ADA}" destId="{12178175-DBBA-4FF8-BB7B-B1181237C9AA}" srcOrd="0" destOrd="0" presId="urn:microsoft.com/office/officeart/2005/8/layout/chevron1"/>
    <dgm:cxn modelId="{304195D8-E57C-4F85-801C-E3EAD864B1CF}" type="presOf" srcId="{FDF3ABD3-AFDA-4E70-B9CC-9F62DF6D6CA5}" destId="{4A99F12E-5FF8-4D0A-B889-882180F92055}" srcOrd="0" destOrd="0" presId="urn:microsoft.com/office/officeart/2005/8/layout/chevron1"/>
    <dgm:cxn modelId="{9D9BFAE5-18E1-49EF-9C93-ACD383B14A4F}" type="presOf" srcId="{20F2E08E-02E6-48C6-A89B-86136D226550}" destId="{5CBF88E6-3081-4837-A35B-1464C98E1DE2}" srcOrd="0" destOrd="0" presId="urn:microsoft.com/office/officeart/2005/8/layout/chevron1"/>
    <dgm:cxn modelId="{1A86B0F0-67B5-4E50-AF88-E277C7C4B51F}" srcId="{20F2E08E-02E6-48C6-A89B-86136D226550}" destId="{43C9CEC9-486C-44D1-8BB2-7BE1E2388387}" srcOrd="1" destOrd="0" parTransId="{94BAF873-6E20-48B3-AA0A-A15696F2D1F7}" sibTransId="{F364669C-EF42-4569-9FEA-A7B2430CF4CF}"/>
    <dgm:cxn modelId="{D865B857-D6F0-49A4-BBBB-CDED39AD6370}" type="presParOf" srcId="{5CBF88E6-3081-4837-A35B-1464C98E1DE2}" destId="{12178175-DBBA-4FF8-BB7B-B1181237C9AA}" srcOrd="0" destOrd="0" presId="urn:microsoft.com/office/officeart/2005/8/layout/chevron1"/>
    <dgm:cxn modelId="{7ADC9189-AAD2-4081-9D72-73A724A64F12}" type="presParOf" srcId="{5CBF88E6-3081-4837-A35B-1464C98E1DE2}" destId="{4C1F9C6D-E6DF-48BE-8BC4-F362E982E1BE}" srcOrd="1" destOrd="0" presId="urn:microsoft.com/office/officeart/2005/8/layout/chevron1"/>
    <dgm:cxn modelId="{0B2C6441-FF92-419F-94C2-277C05B51B3D}" type="presParOf" srcId="{5CBF88E6-3081-4837-A35B-1464C98E1DE2}" destId="{295B46A6-E08E-459E-8481-8031C87E8A93}" srcOrd="2" destOrd="0" presId="urn:microsoft.com/office/officeart/2005/8/layout/chevron1"/>
    <dgm:cxn modelId="{E18FB356-4EAB-4A57-912B-6D78AB014682}" type="presParOf" srcId="{5CBF88E6-3081-4837-A35B-1464C98E1DE2}" destId="{CAF981AE-710C-41FD-853F-7E1C134C647F}" srcOrd="3" destOrd="0" presId="urn:microsoft.com/office/officeart/2005/8/layout/chevron1"/>
    <dgm:cxn modelId="{D59079F8-194E-49FC-9885-1950AF86BFB9}" type="presParOf" srcId="{5CBF88E6-3081-4837-A35B-1464C98E1DE2}" destId="{4A99F12E-5FF8-4D0A-B889-882180F92055}" srcOrd="4" destOrd="0" presId="urn:microsoft.com/office/officeart/2005/8/layout/chevron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F26B50-FF9E-4CDC-AEEB-42E97925CBBA}" type="doc">
      <dgm:prSet loTypeId="urn:microsoft.com/office/officeart/2008/layout/RadialCluster" loCatId="cycle" qsTypeId="urn:microsoft.com/office/officeart/2005/8/quickstyle/simple1" qsCatId="simple" csTypeId="urn:microsoft.com/office/officeart/2005/8/colors/accent1_2" csCatId="accent1" phldr="1"/>
      <dgm:spPr/>
      <dgm:t>
        <a:bodyPr/>
        <a:lstStyle/>
        <a:p>
          <a:endParaRPr lang="en-US"/>
        </a:p>
      </dgm:t>
    </dgm:pt>
    <dgm:pt modelId="{A9B980D3-834D-41BA-B5D8-71E0711588EE}">
      <dgm:prSet phldrT="[Text]" custT="1"/>
      <dgm:spPr/>
      <dgm:t>
        <a:bodyPr anchor="t"/>
        <a:lstStyle/>
        <a:p>
          <a:r>
            <a:rPr lang="fr-FR" sz="2000" dirty="0"/>
            <a:t>MDMS</a:t>
          </a:r>
          <a:endParaRPr lang="en-US" sz="2000" dirty="0"/>
        </a:p>
      </dgm:t>
    </dgm:pt>
    <dgm:pt modelId="{0EF01502-CCD5-42C9-B1E7-57047B6CCDAA}" type="sibTrans" cxnId="{B380EAF9-B8C4-4416-9B4A-3157D7157DC6}">
      <dgm:prSet/>
      <dgm:spPr/>
      <dgm:t>
        <a:bodyPr/>
        <a:lstStyle/>
        <a:p>
          <a:endParaRPr lang="en-US"/>
        </a:p>
      </dgm:t>
    </dgm:pt>
    <dgm:pt modelId="{4B8D8DFE-8FB9-4CAA-9632-E91864F838A6}" type="parTrans" cxnId="{B380EAF9-B8C4-4416-9B4A-3157D7157DC6}">
      <dgm:prSet/>
      <dgm:spPr/>
      <dgm:t>
        <a:bodyPr/>
        <a:lstStyle/>
        <a:p>
          <a:endParaRPr lang="en-US"/>
        </a:p>
      </dgm:t>
    </dgm:pt>
    <dgm:pt modelId="{C01F3E93-5ED8-40E0-92F8-E0ADBC235B82}">
      <dgm:prSet phldrT="[Text]" custT="1"/>
      <dgm:spPr>
        <a:solidFill>
          <a:schemeClr val="tx2"/>
        </a:solidFill>
      </dgm:spPr>
      <dgm:t>
        <a:bodyPr/>
        <a:lstStyle/>
        <a:p>
          <a:r>
            <a:rPr lang="fr-FR" sz="1800" dirty="0"/>
            <a:t>Data </a:t>
          </a:r>
          <a:r>
            <a:rPr lang="en-US" sz="1800" noProof="0" dirty="0"/>
            <a:t>search</a:t>
          </a:r>
          <a:r>
            <a:rPr lang="fr-FR" sz="1800" dirty="0"/>
            <a:t> and </a:t>
          </a:r>
          <a:r>
            <a:rPr lang="en-US" sz="1800" noProof="0" dirty="0"/>
            <a:t>retrieval</a:t>
          </a:r>
        </a:p>
      </dgm:t>
    </dgm:pt>
    <dgm:pt modelId="{91FEEC4E-AE8E-4A15-B5F9-7D22F09CA6CF}" type="sibTrans" cxnId="{9BF84127-23BD-45D4-9510-2A728AA7C0DF}">
      <dgm:prSet/>
      <dgm:spPr/>
      <dgm:t>
        <a:bodyPr/>
        <a:lstStyle/>
        <a:p>
          <a:endParaRPr lang="en-US"/>
        </a:p>
      </dgm:t>
    </dgm:pt>
    <dgm:pt modelId="{4E246FAB-611E-4E2B-95A2-3162C1CB6308}" type="parTrans" cxnId="{9BF84127-23BD-45D4-9510-2A728AA7C0DF}">
      <dgm:prSet/>
      <dgm:spPr/>
      <dgm:t>
        <a:bodyPr/>
        <a:lstStyle/>
        <a:p>
          <a:endParaRPr lang="en-US"/>
        </a:p>
      </dgm:t>
    </dgm:pt>
    <dgm:pt modelId="{107F19F6-C598-437F-8BE2-992A6B571F02}">
      <dgm:prSet phldrT="[Text]" custT="1"/>
      <dgm:spPr>
        <a:solidFill>
          <a:schemeClr val="tx2"/>
        </a:solidFill>
      </dgm:spPr>
      <dgm:t>
        <a:bodyPr/>
        <a:lstStyle/>
        <a:p>
          <a:r>
            <a:rPr lang="en-US" sz="1800" noProof="0" dirty="0"/>
            <a:t>Data</a:t>
          </a:r>
          <a:r>
            <a:rPr lang="fr-FR" sz="1800" dirty="0"/>
            <a:t> </a:t>
          </a:r>
          <a:r>
            <a:rPr lang="en-US" sz="1800" noProof="0" dirty="0"/>
            <a:t>analysis</a:t>
          </a:r>
          <a:r>
            <a:rPr lang="fr-FR" sz="1800" dirty="0"/>
            <a:t> and </a:t>
          </a:r>
          <a:r>
            <a:rPr lang="en-US" sz="1800" noProof="0" dirty="0"/>
            <a:t>visualization</a:t>
          </a:r>
        </a:p>
      </dgm:t>
    </dgm:pt>
    <dgm:pt modelId="{81D0089B-09B2-4E70-B380-43D6FCCEB238}" type="sibTrans" cxnId="{72B8ED98-65AF-47FE-91D0-5B1419082A4B}">
      <dgm:prSet/>
      <dgm:spPr/>
      <dgm:t>
        <a:bodyPr/>
        <a:lstStyle/>
        <a:p>
          <a:endParaRPr lang="en-US"/>
        </a:p>
      </dgm:t>
    </dgm:pt>
    <dgm:pt modelId="{B2B9E3FE-A44A-413B-9283-A98A1200E120}" type="parTrans" cxnId="{72B8ED98-65AF-47FE-91D0-5B1419082A4B}">
      <dgm:prSet/>
      <dgm:spPr/>
      <dgm:t>
        <a:bodyPr/>
        <a:lstStyle/>
        <a:p>
          <a:endParaRPr lang="en-US"/>
        </a:p>
      </dgm:t>
    </dgm:pt>
    <dgm:pt modelId="{D46E496D-9FBC-475F-8456-5681CF9C4959}">
      <dgm:prSet phldrT="[Text]" custT="1"/>
      <dgm:spPr>
        <a:solidFill>
          <a:schemeClr val="tx2"/>
        </a:solidFill>
      </dgm:spPr>
      <dgm:t>
        <a:bodyPr/>
        <a:lstStyle/>
        <a:p>
          <a:r>
            <a:rPr lang="fr-FR" sz="1800" dirty="0"/>
            <a:t>Data </a:t>
          </a:r>
          <a:r>
            <a:rPr lang="en-US" sz="1800" noProof="0" dirty="0"/>
            <a:t>storage</a:t>
          </a:r>
          <a:r>
            <a:rPr lang="fr-FR" sz="1800" dirty="0"/>
            <a:t> and </a:t>
          </a:r>
          <a:r>
            <a:rPr lang="en-US" sz="1800" noProof="0" dirty="0"/>
            <a:t>organization</a:t>
          </a:r>
        </a:p>
      </dgm:t>
    </dgm:pt>
    <dgm:pt modelId="{ADF1CD07-5FE9-432B-BC36-56745C08C716}" type="parTrans" cxnId="{2BE0B2D0-C4B7-4360-8F14-DE471166A7B0}">
      <dgm:prSet/>
      <dgm:spPr/>
      <dgm:t>
        <a:bodyPr/>
        <a:lstStyle/>
        <a:p>
          <a:endParaRPr lang="en-US"/>
        </a:p>
      </dgm:t>
    </dgm:pt>
    <dgm:pt modelId="{B63CAE05-52B0-4808-961B-ADD56A92BC36}" type="sibTrans" cxnId="{2BE0B2D0-C4B7-4360-8F14-DE471166A7B0}">
      <dgm:prSet/>
      <dgm:spPr/>
      <dgm:t>
        <a:bodyPr/>
        <a:lstStyle/>
        <a:p>
          <a:endParaRPr lang="en-US"/>
        </a:p>
      </dgm:t>
    </dgm:pt>
    <dgm:pt modelId="{D6BD99A6-18A2-44B9-964E-26664D2D7F7F}">
      <dgm:prSet phldrT="[Text]" custT="1"/>
      <dgm:spPr>
        <a:solidFill>
          <a:schemeClr val="tx2"/>
        </a:solidFill>
      </dgm:spPr>
      <dgm:t>
        <a:bodyPr/>
        <a:lstStyle/>
        <a:p>
          <a:r>
            <a:rPr lang="fr-FR" sz="1800" dirty="0"/>
            <a:t>Data sharing and collaboration</a:t>
          </a:r>
        </a:p>
        <a:p>
          <a:r>
            <a:rPr lang="fr-FR" sz="1800" b="1" dirty="0">
              <a:solidFill>
                <a:schemeClr val="tx1"/>
              </a:solidFill>
            </a:rPr>
            <a:t>Export </a:t>
          </a:r>
          <a:r>
            <a:rPr lang="fr-FR" sz="1800" b="1" dirty="0" err="1">
              <a:solidFill>
                <a:schemeClr val="tx1"/>
              </a:solidFill>
            </a:rPr>
            <a:t>tools</a:t>
          </a:r>
          <a:endParaRPr lang="en-US" sz="1800" dirty="0">
            <a:solidFill>
              <a:schemeClr val="tx1"/>
            </a:solidFill>
          </a:endParaRPr>
        </a:p>
      </dgm:t>
    </dgm:pt>
    <dgm:pt modelId="{429CBB93-367D-4A1C-B424-3D6DB511256F}" type="parTrans" cxnId="{6D60FBF8-9928-4815-B7D0-3F0FF8A5B8C6}">
      <dgm:prSet/>
      <dgm:spPr/>
      <dgm:t>
        <a:bodyPr/>
        <a:lstStyle/>
        <a:p>
          <a:endParaRPr lang="en-US"/>
        </a:p>
      </dgm:t>
    </dgm:pt>
    <dgm:pt modelId="{6B87C256-89A9-4A55-8496-9964D3C96753}" type="sibTrans" cxnId="{6D60FBF8-9928-4815-B7D0-3F0FF8A5B8C6}">
      <dgm:prSet/>
      <dgm:spPr/>
      <dgm:t>
        <a:bodyPr/>
        <a:lstStyle/>
        <a:p>
          <a:endParaRPr lang="en-US"/>
        </a:p>
      </dgm:t>
    </dgm:pt>
    <dgm:pt modelId="{3028AB33-D26D-4827-9FDF-5CEE8E2445B8}">
      <dgm:prSet phldrT="[Text]" custT="1"/>
      <dgm:spPr>
        <a:solidFill>
          <a:schemeClr val="tx2"/>
        </a:solidFill>
      </dgm:spPr>
      <dgm:t>
        <a:bodyPr/>
        <a:lstStyle/>
        <a:p>
          <a:r>
            <a:rPr lang="fr-FR" sz="1800" dirty="0"/>
            <a:t>Data </a:t>
          </a:r>
          <a:r>
            <a:rPr lang="en-US" sz="1800" noProof="0" dirty="0"/>
            <a:t>security</a:t>
          </a:r>
          <a:r>
            <a:rPr lang="fr-FR" sz="1800" dirty="0"/>
            <a:t> and </a:t>
          </a:r>
          <a:r>
            <a:rPr lang="en-US" sz="1800" noProof="0" dirty="0"/>
            <a:t>integrity</a:t>
          </a:r>
        </a:p>
      </dgm:t>
    </dgm:pt>
    <dgm:pt modelId="{1EA49F16-378C-4387-997B-CC1100969FE7}" type="parTrans" cxnId="{A8526AFC-885E-4562-9F7E-23AC23BB8659}">
      <dgm:prSet/>
      <dgm:spPr/>
      <dgm:t>
        <a:bodyPr/>
        <a:lstStyle/>
        <a:p>
          <a:endParaRPr lang="en-US"/>
        </a:p>
      </dgm:t>
    </dgm:pt>
    <dgm:pt modelId="{6101BEF9-D715-480E-80B8-76D4B8E74DDE}" type="sibTrans" cxnId="{A8526AFC-885E-4562-9F7E-23AC23BB8659}">
      <dgm:prSet/>
      <dgm:spPr/>
      <dgm:t>
        <a:bodyPr/>
        <a:lstStyle/>
        <a:p>
          <a:endParaRPr lang="en-US"/>
        </a:p>
      </dgm:t>
    </dgm:pt>
    <dgm:pt modelId="{D8EA611E-DB5B-4787-9C4C-5A333912315D}" type="pres">
      <dgm:prSet presAssocID="{1EF26B50-FF9E-4CDC-AEEB-42E97925CBBA}" presName="Name0" presStyleCnt="0">
        <dgm:presLayoutVars>
          <dgm:chMax val="1"/>
          <dgm:chPref val="1"/>
          <dgm:dir/>
          <dgm:animOne val="branch"/>
          <dgm:animLvl val="lvl"/>
        </dgm:presLayoutVars>
      </dgm:prSet>
      <dgm:spPr/>
    </dgm:pt>
    <dgm:pt modelId="{AE6699D2-36F5-48C2-940D-2E9C008F7104}" type="pres">
      <dgm:prSet presAssocID="{A9B980D3-834D-41BA-B5D8-71E0711588EE}" presName="singleCycle" presStyleCnt="0"/>
      <dgm:spPr/>
    </dgm:pt>
    <dgm:pt modelId="{89371DF9-FD5E-4C01-B04C-6111D3BC9AC5}" type="pres">
      <dgm:prSet presAssocID="{A9B980D3-834D-41BA-B5D8-71E0711588EE}" presName="singleCenter" presStyleLbl="node1" presStyleIdx="0" presStyleCnt="6" custLinFactNeighborY="2400">
        <dgm:presLayoutVars>
          <dgm:chMax val="7"/>
          <dgm:chPref val="7"/>
        </dgm:presLayoutVars>
      </dgm:prSet>
      <dgm:spPr/>
    </dgm:pt>
    <dgm:pt modelId="{FE028344-4E9D-4EE4-9F41-249BBD0AA179}" type="pres">
      <dgm:prSet presAssocID="{ADF1CD07-5FE9-432B-BC36-56745C08C716}" presName="Name56" presStyleLbl="parChTrans1D2" presStyleIdx="0" presStyleCnt="5"/>
      <dgm:spPr/>
    </dgm:pt>
    <dgm:pt modelId="{252F3C15-643C-4F66-BA87-AF01DCEA6704}" type="pres">
      <dgm:prSet presAssocID="{D46E496D-9FBC-475F-8456-5681CF9C4959}" presName="text0" presStyleLbl="node1" presStyleIdx="1" presStyleCnt="6" custScaleX="203788" custRadScaleRad="124523" custRadScaleInc="229632">
        <dgm:presLayoutVars>
          <dgm:bulletEnabled val="1"/>
        </dgm:presLayoutVars>
      </dgm:prSet>
      <dgm:spPr/>
    </dgm:pt>
    <dgm:pt modelId="{D45048D7-E807-465E-9EC9-B70E8A7F5C43}" type="pres">
      <dgm:prSet presAssocID="{4E246FAB-611E-4E2B-95A2-3162C1CB6308}" presName="Name56" presStyleLbl="parChTrans1D2" presStyleIdx="1" presStyleCnt="5"/>
      <dgm:spPr/>
    </dgm:pt>
    <dgm:pt modelId="{6AED2495-DB9E-4DF0-A4DE-7CC7EBC9A829}" type="pres">
      <dgm:prSet presAssocID="{C01F3E93-5ED8-40E0-92F8-E0ADBC235B82}" presName="text0" presStyleLbl="node1" presStyleIdx="2" presStyleCnt="6" custScaleX="216565" custRadScaleRad="117484" custRadScaleInc="105168">
        <dgm:presLayoutVars>
          <dgm:bulletEnabled val="1"/>
        </dgm:presLayoutVars>
      </dgm:prSet>
      <dgm:spPr/>
    </dgm:pt>
    <dgm:pt modelId="{DE7DB9D0-EA50-4155-A2CC-03BCFCE09CD0}" type="pres">
      <dgm:prSet presAssocID="{B2B9E3FE-A44A-413B-9283-A98A1200E120}" presName="Name56" presStyleLbl="parChTrans1D2" presStyleIdx="2" presStyleCnt="5"/>
      <dgm:spPr/>
    </dgm:pt>
    <dgm:pt modelId="{B9742FD4-446C-48E5-87DE-45A33531A071}" type="pres">
      <dgm:prSet presAssocID="{107F19F6-C598-437F-8BE2-992A6B571F02}" presName="text0" presStyleLbl="node1" presStyleIdx="3" presStyleCnt="6" custScaleX="177870" custRadScaleRad="67852" custRadScaleInc="101445">
        <dgm:presLayoutVars>
          <dgm:bulletEnabled val="1"/>
        </dgm:presLayoutVars>
      </dgm:prSet>
      <dgm:spPr/>
    </dgm:pt>
    <dgm:pt modelId="{6C82158F-384A-45AA-84AE-908575695FB7}" type="pres">
      <dgm:prSet presAssocID="{429CBB93-367D-4A1C-B424-3D6DB511256F}" presName="Name56" presStyleLbl="parChTrans1D2" presStyleIdx="3" presStyleCnt="5"/>
      <dgm:spPr/>
    </dgm:pt>
    <dgm:pt modelId="{9E2970C7-E9A1-45AC-B952-9B406BEB1DD8}" type="pres">
      <dgm:prSet presAssocID="{D6BD99A6-18A2-44B9-964E-26664D2D7F7F}" presName="text0" presStyleLbl="node1" presStyleIdx="4" presStyleCnt="6" custScaleX="197084" custRadScaleRad="106161" custRadScaleInc="94207">
        <dgm:presLayoutVars>
          <dgm:bulletEnabled val="1"/>
        </dgm:presLayoutVars>
      </dgm:prSet>
      <dgm:spPr/>
    </dgm:pt>
    <dgm:pt modelId="{C72E7322-733A-456B-88A8-557B881DBE6D}" type="pres">
      <dgm:prSet presAssocID="{1EA49F16-378C-4387-997B-CC1100969FE7}" presName="Name56" presStyleLbl="parChTrans1D2" presStyleIdx="4" presStyleCnt="5"/>
      <dgm:spPr/>
    </dgm:pt>
    <dgm:pt modelId="{D24B88B3-645C-4B05-8A30-29EFEC374F68}" type="pres">
      <dgm:prSet presAssocID="{3028AB33-D26D-4827-9FDF-5CEE8E2445B8}" presName="text0" presStyleLbl="node1" presStyleIdx="5" presStyleCnt="6" custScaleX="175817" custRadScaleRad="118327" custRadScaleInc="-27975">
        <dgm:presLayoutVars>
          <dgm:bulletEnabled val="1"/>
        </dgm:presLayoutVars>
      </dgm:prSet>
      <dgm:spPr/>
    </dgm:pt>
  </dgm:ptLst>
  <dgm:cxnLst>
    <dgm:cxn modelId="{CF786526-0E07-4A74-AD31-77D20E955C91}" type="presOf" srcId="{429CBB93-367D-4A1C-B424-3D6DB511256F}" destId="{6C82158F-384A-45AA-84AE-908575695FB7}" srcOrd="0" destOrd="0" presId="urn:microsoft.com/office/officeart/2008/layout/RadialCluster"/>
    <dgm:cxn modelId="{9BF84127-23BD-45D4-9510-2A728AA7C0DF}" srcId="{A9B980D3-834D-41BA-B5D8-71E0711588EE}" destId="{C01F3E93-5ED8-40E0-92F8-E0ADBC235B82}" srcOrd="1" destOrd="0" parTransId="{4E246FAB-611E-4E2B-95A2-3162C1CB6308}" sibTransId="{91FEEC4E-AE8E-4A15-B5F9-7D22F09CA6CF}"/>
    <dgm:cxn modelId="{8DA8683A-0D11-4EA2-A0FC-0D4F0AC3BD3D}" type="presOf" srcId="{3028AB33-D26D-4827-9FDF-5CEE8E2445B8}" destId="{D24B88B3-645C-4B05-8A30-29EFEC374F68}" srcOrd="0" destOrd="0" presId="urn:microsoft.com/office/officeart/2008/layout/RadialCluster"/>
    <dgm:cxn modelId="{9CA89E78-E72E-43CE-8DA6-81BB8C3F4C55}" type="presOf" srcId="{B2B9E3FE-A44A-413B-9283-A98A1200E120}" destId="{DE7DB9D0-EA50-4155-A2CC-03BCFCE09CD0}" srcOrd="0" destOrd="0" presId="urn:microsoft.com/office/officeart/2008/layout/RadialCluster"/>
    <dgm:cxn modelId="{FDD4415A-3911-4389-8F5D-86F10BBE7572}" type="presOf" srcId="{C01F3E93-5ED8-40E0-92F8-E0ADBC235B82}" destId="{6AED2495-DB9E-4DF0-A4DE-7CC7EBC9A829}" srcOrd="0" destOrd="0" presId="urn:microsoft.com/office/officeart/2008/layout/RadialCluster"/>
    <dgm:cxn modelId="{81C5845A-5203-4976-909C-FA5AAC59DBD8}" type="presOf" srcId="{A9B980D3-834D-41BA-B5D8-71E0711588EE}" destId="{89371DF9-FD5E-4C01-B04C-6111D3BC9AC5}" srcOrd="0" destOrd="0" presId="urn:microsoft.com/office/officeart/2008/layout/RadialCluster"/>
    <dgm:cxn modelId="{72B8ED98-65AF-47FE-91D0-5B1419082A4B}" srcId="{A9B980D3-834D-41BA-B5D8-71E0711588EE}" destId="{107F19F6-C598-437F-8BE2-992A6B571F02}" srcOrd="2" destOrd="0" parTransId="{B2B9E3FE-A44A-413B-9283-A98A1200E120}" sibTransId="{81D0089B-09B2-4E70-B380-43D6FCCEB238}"/>
    <dgm:cxn modelId="{587933A7-ECF8-4F49-BFAF-FB6C8A1D78A6}" type="presOf" srcId="{107F19F6-C598-437F-8BE2-992A6B571F02}" destId="{B9742FD4-446C-48E5-87DE-45A33531A071}" srcOrd="0" destOrd="0" presId="urn:microsoft.com/office/officeart/2008/layout/RadialCluster"/>
    <dgm:cxn modelId="{60CD73B2-9008-4D7C-98CD-19DA74B36F0D}" type="presOf" srcId="{D46E496D-9FBC-475F-8456-5681CF9C4959}" destId="{252F3C15-643C-4F66-BA87-AF01DCEA6704}" srcOrd="0" destOrd="0" presId="urn:microsoft.com/office/officeart/2008/layout/RadialCluster"/>
    <dgm:cxn modelId="{08EEE0B4-B6A9-4043-A91F-45CF7A2A831F}" type="presOf" srcId="{D6BD99A6-18A2-44B9-964E-26664D2D7F7F}" destId="{9E2970C7-E9A1-45AC-B952-9B406BEB1DD8}" srcOrd="0" destOrd="0" presId="urn:microsoft.com/office/officeart/2008/layout/RadialCluster"/>
    <dgm:cxn modelId="{E29A16C9-7552-4A5C-B3D5-F1C0ED845BC1}" type="presOf" srcId="{ADF1CD07-5FE9-432B-BC36-56745C08C716}" destId="{FE028344-4E9D-4EE4-9F41-249BBD0AA179}" srcOrd="0" destOrd="0" presId="urn:microsoft.com/office/officeart/2008/layout/RadialCluster"/>
    <dgm:cxn modelId="{2BE0B2D0-C4B7-4360-8F14-DE471166A7B0}" srcId="{A9B980D3-834D-41BA-B5D8-71E0711588EE}" destId="{D46E496D-9FBC-475F-8456-5681CF9C4959}" srcOrd="0" destOrd="0" parTransId="{ADF1CD07-5FE9-432B-BC36-56745C08C716}" sibTransId="{B63CAE05-52B0-4808-961B-ADD56A92BC36}"/>
    <dgm:cxn modelId="{552F55D1-42C8-4939-8BF3-9B36BFEDF7CA}" type="presOf" srcId="{1EA49F16-378C-4387-997B-CC1100969FE7}" destId="{C72E7322-733A-456B-88A8-557B881DBE6D}" srcOrd="0" destOrd="0" presId="urn:microsoft.com/office/officeart/2008/layout/RadialCluster"/>
    <dgm:cxn modelId="{FCC462E0-68F4-4C35-9546-8839296F84F6}" type="presOf" srcId="{4E246FAB-611E-4E2B-95A2-3162C1CB6308}" destId="{D45048D7-E807-465E-9EC9-B70E8A7F5C43}" srcOrd="0" destOrd="0" presId="urn:microsoft.com/office/officeart/2008/layout/RadialCluster"/>
    <dgm:cxn modelId="{2B136AEF-556B-444F-83EA-F04137EA7E7A}" type="presOf" srcId="{1EF26B50-FF9E-4CDC-AEEB-42E97925CBBA}" destId="{D8EA611E-DB5B-4787-9C4C-5A333912315D}" srcOrd="0" destOrd="0" presId="urn:microsoft.com/office/officeart/2008/layout/RadialCluster"/>
    <dgm:cxn modelId="{6D60FBF8-9928-4815-B7D0-3F0FF8A5B8C6}" srcId="{A9B980D3-834D-41BA-B5D8-71E0711588EE}" destId="{D6BD99A6-18A2-44B9-964E-26664D2D7F7F}" srcOrd="3" destOrd="0" parTransId="{429CBB93-367D-4A1C-B424-3D6DB511256F}" sibTransId="{6B87C256-89A9-4A55-8496-9964D3C96753}"/>
    <dgm:cxn modelId="{B380EAF9-B8C4-4416-9B4A-3157D7157DC6}" srcId="{1EF26B50-FF9E-4CDC-AEEB-42E97925CBBA}" destId="{A9B980D3-834D-41BA-B5D8-71E0711588EE}" srcOrd="0" destOrd="0" parTransId="{4B8D8DFE-8FB9-4CAA-9632-E91864F838A6}" sibTransId="{0EF01502-CCD5-42C9-B1E7-57047B6CCDAA}"/>
    <dgm:cxn modelId="{A8526AFC-885E-4562-9F7E-23AC23BB8659}" srcId="{A9B980D3-834D-41BA-B5D8-71E0711588EE}" destId="{3028AB33-D26D-4827-9FDF-5CEE8E2445B8}" srcOrd="4" destOrd="0" parTransId="{1EA49F16-378C-4387-997B-CC1100969FE7}" sibTransId="{6101BEF9-D715-480E-80B8-76D4B8E74DDE}"/>
    <dgm:cxn modelId="{0E8DD461-3147-4093-B1BA-531299DBA21F}" type="presParOf" srcId="{D8EA611E-DB5B-4787-9C4C-5A333912315D}" destId="{AE6699D2-36F5-48C2-940D-2E9C008F7104}" srcOrd="0" destOrd="0" presId="urn:microsoft.com/office/officeart/2008/layout/RadialCluster"/>
    <dgm:cxn modelId="{A5A32A4C-7ED3-4358-8257-ACDFA77D3D57}" type="presParOf" srcId="{AE6699D2-36F5-48C2-940D-2E9C008F7104}" destId="{89371DF9-FD5E-4C01-B04C-6111D3BC9AC5}" srcOrd="0" destOrd="0" presId="urn:microsoft.com/office/officeart/2008/layout/RadialCluster"/>
    <dgm:cxn modelId="{7064D56E-46C1-4224-B7CE-9B4DC10D7EB9}" type="presParOf" srcId="{AE6699D2-36F5-48C2-940D-2E9C008F7104}" destId="{FE028344-4E9D-4EE4-9F41-249BBD0AA179}" srcOrd="1" destOrd="0" presId="urn:microsoft.com/office/officeart/2008/layout/RadialCluster"/>
    <dgm:cxn modelId="{DE905C09-EFB7-4975-B9F8-6A35C68B8E38}" type="presParOf" srcId="{AE6699D2-36F5-48C2-940D-2E9C008F7104}" destId="{252F3C15-643C-4F66-BA87-AF01DCEA6704}" srcOrd="2" destOrd="0" presId="urn:microsoft.com/office/officeart/2008/layout/RadialCluster"/>
    <dgm:cxn modelId="{45B9DA0C-711C-43DC-9CFE-DC8999A99D76}" type="presParOf" srcId="{AE6699D2-36F5-48C2-940D-2E9C008F7104}" destId="{D45048D7-E807-465E-9EC9-B70E8A7F5C43}" srcOrd="3" destOrd="0" presId="urn:microsoft.com/office/officeart/2008/layout/RadialCluster"/>
    <dgm:cxn modelId="{00004156-736C-4320-98CC-3E2277A0FE02}" type="presParOf" srcId="{AE6699D2-36F5-48C2-940D-2E9C008F7104}" destId="{6AED2495-DB9E-4DF0-A4DE-7CC7EBC9A829}" srcOrd="4" destOrd="0" presId="urn:microsoft.com/office/officeart/2008/layout/RadialCluster"/>
    <dgm:cxn modelId="{0FC76D9E-9D9B-4B53-8A34-CC8A41D39314}" type="presParOf" srcId="{AE6699D2-36F5-48C2-940D-2E9C008F7104}" destId="{DE7DB9D0-EA50-4155-A2CC-03BCFCE09CD0}" srcOrd="5" destOrd="0" presId="urn:microsoft.com/office/officeart/2008/layout/RadialCluster"/>
    <dgm:cxn modelId="{9F4BB2BF-3A0C-4337-BF39-B6F931158A70}" type="presParOf" srcId="{AE6699D2-36F5-48C2-940D-2E9C008F7104}" destId="{B9742FD4-446C-48E5-87DE-45A33531A071}" srcOrd="6" destOrd="0" presId="urn:microsoft.com/office/officeart/2008/layout/RadialCluster"/>
    <dgm:cxn modelId="{1B342858-2CDA-46D2-8185-CC50280B51E3}" type="presParOf" srcId="{AE6699D2-36F5-48C2-940D-2E9C008F7104}" destId="{6C82158F-384A-45AA-84AE-908575695FB7}" srcOrd="7" destOrd="0" presId="urn:microsoft.com/office/officeart/2008/layout/RadialCluster"/>
    <dgm:cxn modelId="{1D90C766-B74C-4221-8516-672EB63C5AC9}" type="presParOf" srcId="{AE6699D2-36F5-48C2-940D-2E9C008F7104}" destId="{9E2970C7-E9A1-45AC-B952-9B406BEB1DD8}" srcOrd="8" destOrd="0" presId="urn:microsoft.com/office/officeart/2008/layout/RadialCluster"/>
    <dgm:cxn modelId="{6D1D5F76-4E36-42D5-8DA3-D1D087A4B2C2}" type="presParOf" srcId="{AE6699D2-36F5-48C2-940D-2E9C008F7104}" destId="{C72E7322-733A-456B-88A8-557B881DBE6D}" srcOrd="9" destOrd="0" presId="urn:microsoft.com/office/officeart/2008/layout/RadialCluster"/>
    <dgm:cxn modelId="{DF0F8D0E-C889-4451-95CA-2F2162698001}" type="presParOf" srcId="{AE6699D2-36F5-48C2-940D-2E9C008F7104}" destId="{D24B88B3-645C-4B05-8A30-29EFEC374F68}" srcOrd="10" destOrd="0" presId="urn:microsoft.com/office/officeart/2008/layout/Radial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178175-DBBA-4FF8-BB7B-B1181237C9AA}">
      <dsp:nvSpPr>
        <dsp:cNvPr id="0" name=""/>
        <dsp:cNvSpPr/>
      </dsp:nvSpPr>
      <dsp:spPr>
        <a:xfrm>
          <a:off x="2348" y="0"/>
          <a:ext cx="2861575" cy="26477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fr-FR" sz="1500" kern="1200" dirty="0"/>
            <a:t>Inputs</a:t>
          </a:r>
          <a:endParaRPr lang="en-US" sz="1500" kern="1200" dirty="0"/>
        </a:p>
      </dsp:txBody>
      <dsp:txXfrm>
        <a:off x="134735" y="0"/>
        <a:ext cx="2596802" cy="264773"/>
      </dsp:txXfrm>
    </dsp:sp>
    <dsp:sp modelId="{295B46A6-E08E-459E-8481-8031C87E8A93}">
      <dsp:nvSpPr>
        <dsp:cNvPr id="0" name=""/>
        <dsp:cNvSpPr/>
      </dsp:nvSpPr>
      <dsp:spPr>
        <a:xfrm>
          <a:off x="2577766" y="0"/>
          <a:ext cx="2861575" cy="26477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fr-FR" sz="1500" kern="1200" dirty="0" err="1"/>
            <a:t>Modelling</a:t>
          </a:r>
          <a:r>
            <a:rPr lang="fr-FR" sz="1500" kern="1200" dirty="0"/>
            <a:t> / </a:t>
          </a:r>
          <a:r>
            <a:rPr lang="fr-FR" sz="1500" kern="1200" dirty="0" err="1"/>
            <a:t>Optimization</a:t>
          </a:r>
          <a:endParaRPr lang="en-US" sz="1500" kern="1200" dirty="0"/>
        </a:p>
      </dsp:txBody>
      <dsp:txXfrm>
        <a:off x="2710153" y="0"/>
        <a:ext cx="2596802" cy="264773"/>
      </dsp:txXfrm>
    </dsp:sp>
    <dsp:sp modelId="{4A99F12E-5FF8-4D0A-B889-882180F92055}">
      <dsp:nvSpPr>
        <dsp:cNvPr id="0" name=""/>
        <dsp:cNvSpPr/>
      </dsp:nvSpPr>
      <dsp:spPr>
        <a:xfrm>
          <a:off x="5153184" y="0"/>
          <a:ext cx="2861575" cy="264773"/>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a:lnSpc>
              <a:spcPct val="90000"/>
            </a:lnSpc>
            <a:spcBef>
              <a:spcPct val="0"/>
            </a:spcBef>
            <a:spcAft>
              <a:spcPct val="35000"/>
            </a:spcAft>
            <a:buNone/>
          </a:pPr>
          <a:r>
            <a:rPr lang="fr-FR" sz="1500" kern="1200" dirty="0"/>
            <a:t>Outputs</a:t>
          </a:r>
          <a:endParaRPr lang="en-US" sz="1500" kern="1200" dirty="0"/>
        </a:p>
      </dsp:txBody>
      <dsp:txXfrm>
        <a:off x="5285571" y="0"/>
        <a:ext cx="2596802" cy="2647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371DF9-FD5E-4C01-B04C-6111D3BC9AC5}">
      <dsp:nvSpPr>
        <dsp:cNvPr id="0" name=""/>
        <dsp:cNvSpPr/>
      </dsp:nvSpPr>
      <dsp:spPr>
        <a:xfrm>
          <a:off x="3187596" y="1986838"/>
          <a:ext cx="1452879" cy="145287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t" anchorCtr="0">
          <a:noAutofit/>
        </a:bodyPr>
        <a:lstStyle/>
        <a:p>
          <a:pPr marL="0" lvl="0" indent="0" algn="ctr" defTabSz="889000">
            <a:lnSpc>
              <a:spcPct val="90000"/>
            </a:lnSpc>
            <a:spcBef>
              <a:spcPct val="0"/>
            </a:spcBef>
            <a:spcAft>
              <a:spcPct val="35000"/>
            </a:spcAft>
            <a:buNone/>
          </a:pPr>
          <a:r>
            <a:rPr lang="fr-FR" sz="2000" kern="1200" dirty="0"/>
            <a:t>MDMS</a:t>
          </a:r>
          <a:endParaRPr lang="en-US" sz="2000" kern="1200" dirty="0"/>
        </a:p>
      </dsp:txBody>
      <dsp:txXfrm>
        <a:off x="3258520" y="2057762"/>
        <a:ext cx="1311031" cy="1311031"/>
      </dsp:txXfrm>
    </dsp:sp>
    <dsp:sp modelId="{FE028344-4E9D-4EE4-9F41-249BBD0AA179}">
      <dsp:nvSpPr>
        <dsp:cNvPr id="0" name=""/>
        <dsp:cNvSpPr/>
      </dsp:nvSpPr>
      <dsp:spPr>
        <a:xfrm rot="21029326">
          <a:off x="4634947" y="2525107"/>
          <a:ext cx="804409" cy="0"/>
        </a:xfrm>
        <a:custGeom>
          <a:avLst/>
          <a:gdLst/>
          <a:ahLst/>
          <a:cxnLst/>
          <a:rect l="0" t="0" r="0" b="0"/>
          <a:pathLst>
            <a:path>
              <a:moveTo>
                <a:pt x="0" y="0"/>
              </a:moveTo>
              <a:lnTo>
                <a:pt x="80440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52F3C15-643C-4F66-BA87-AF01DCEA6704}">
      <dsp:nvSpPr>
        <dsp:cNvPr id="0" name=""/>
        <dsp:cNvSpPr/>
      </dsp:nvSpPr>
      <dsp:spPr>
        <a:xfrm>
          <a:off x="5433827" y="1805750"/>
          <a:ext cx="1983732" cy="973429"/>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fr-FR" sz="1800" kern="1200" dirty="0"/>
            <a:t>Data </a:t>
          </a:r>
          <a:r>
            <a:rPr lang="en-US" sz="1800" kern="1200" noProof="0" dirty="0"/>
            <a:t>storage</a:t>
          </a:r>
          <a:r>
            <a:rPr lang="fr-FR" sz="1800" kern="1200" dirty="0"/>
            <a:t> and </a:t>
          </a:r>
          <a:r>
            <a:rPr lang="en-US" sz="1800" kern="1200" noProof="0" dirty="0"/>
            <a:t>organization</a:t>
          </a:r>
        </a:p>
      </dsp:txBody>
      <dsp:txXfrm>
        <a:off x="5481346" y="1853269"/>
        <a:ext cx="1888694" cy="878391"/>
      </dsp:txXfrm>
    </dsp:sp>
    <dsp:sp modelId="{D45048D7-E807-465E-9EC9-B70E8A7F5C43}">
      <dsp:nvSpPr>
        <dsp:cNvPr id="0" name=""/>
        <dsp:cNvSpPr/>
      </dsp:nvSpPr>
      <dsp:spPr>
        <a:xfrm rot="1057736">
          <a:off x="4628980" y="3018262"/>
          <a:ext cx="489612" cy="0"/>
        </a:xfrm>
        <a:custGeom>
          <a:avLst/>
          <a:gdLst/>
          <a:ahLst/>
          <a:cxnLst/>
          <a:rect l="0" t="0" r="0" b="0"/>
          <a:pathLst>
            <a:path>
              <a:moveTo>
                <a:pt x="0" y="0"/>
              </a:moveTo>
              <a:lnTo>
                <a:pt x="489612"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AED2495-DB9E-4DF0-A4DE-7CC7EBC9A829}">
      <dsp:nvSpPr>
        <dsp:cNvPr id="0" name=""/>
        <dsp:cNvSpPr/>
      </dsp:nvSpPr>
      <dsp:spPr>
        <a:xfrm>
          <a:off x="5107096" y="2940639"/>
          <a:ext cx="2108107" cy="973429"/>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fr-FR" sz="1800" kern="1200" dirty="0"/>
            <a:t>Data </a:t>
          </a:r>
          <a:r>
            <a:rPr lang="en-US" sz="1800" kern="1200" noProof="0" dirty="0"/>
            <a:t>search</a:t>
          </a:r>
          <a:r>
            <a:rPr lang="fr-FR" sz="1800" kern="1200" dirty="0"/>
            <a:t> and </a:t>
          </a:r>
          <a:r>
            <a:rPr lang="en-US" sz="1800" kern="1200" noProof="0" dirty="0"/>
            <a:t>retrieval</a:t>
          </a:r>
        </a:p>
      </dsp:txBody>
      <dsp:txXfrm>
        <a:off x="5154615" y="2988158"/>
        <a:ext cx="2013069" cy="878391"/>
      </dsp:txXfrm>
    </dsp:sp>
    <dsp:sp modelId="{DE7DB9D0-EA50-4155-A2CC-03BCFCE09CD0}">
      <dsp:nvSpPr>
        <dsp:cNvPr id="0" name=""/>
        <dsp:cNvSpPr/>
      </dsp:nvSpPr>
      <dsp:spPr>
        <a:xfrm rot="5433588">
          <a:off x="3872076" y="3474242"/>
          <a:ext cx="69050" cy="0"/>
        </a:xfrm>
        <a:custGeom>
          <a:avLst/>
          <a:gdLst/>
          <a:ahLst/>
          <a:cxnLst/>
          <a:rect l="0" t="0" r="0" b="0"/>
          <a:pathLst>
            <a:path>
              <a:moveTo>
                <a:pt x="0" y="0"/>
              </a:moveTo>
              <a:lnTo>
                <a:pt x="6905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9742FD4-446C-48E5-87DE-45A33531A071}">
      <dsp:nvSpPr>
        <dsp:cNvPr id="0" name=""/>
        <dsp:cNvSpPr/>
      </dsp:nvSpPr>
      <dsp:spPr>
        <a:xfrm>
          <a:off x="3035789" y="3508766"/>
          <a:ext cx="1731439" cy="973429"/>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kern="1200" noProof="0" dirty="0"/>
            <a:t>Data</a:t>
          </a:r>
          <a:r>
            <a:rPr lang="fr-FR" sz="1800" kern="1200" dirty="0"/>
            <a:t> </a:t>
          </a:r>
          <a:r>
            <a:rPr lang="en-US" sz="1800" kern="1200" noProof="0" dirty="0"/>
            <a:t>analysis</a:t>
          </a:r>
          <a:r>
            <a:rPr lang="fr-FR" sz="1800" kern="1200" dirty="0"/>
            <a:t> and </a:t>
          </a:r>
          <a:r>
            <a:rPr lang="en-US" sz="1800" kern="1200" noProof="0" dirty="0"/>
            <a:t>visualization</a:t>
          </a:r>
        </a:p>
      </dsp:txBody>
      <dsp:txXfrm>
        <a:off x="3083308" y="3556285"/>
        <a:ext cx="1636401" cy="878391"/>
      </dsp:txXfrm>
    </dsp:sp>
    <dsp:sp modelId="{6C82158F-384A-45AA-84AE-908575695FB7}">
      <dsp:nvSpPr>
        <dsp:cNvPr id="0" name=""/>
        <dsp:cNvSpPr/>
      </dsp:nvSpPr>
      <dsp:spPr>
        <a:xfrm rot="9743064">
          <a:off x="2837218" y="2998226"/>
          <a:ext cx="358789" cy="0"/>
        </a:xfrm>
        <a:custGeom>
          <a:avLst/>
          <a:gdLst/>
          <a:ahLst/>
          <a:cxnLst/>
          <a:rect l="0" t="0" r="0" b="0"/>
          <a:pathLst>
            <a:path>
              <a:moveTo>
                <a:pt x="0" y="0"/>
              </a:moveTo>
              <a:lnTo>
                <a:pt x="358789"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2970C7-E9A1-45AC-B952-9B406BEB1DD8}">
      <dsp:nvSpPr>
        <dsp:cNvPr id="0" name=""/>
        <dsp:cNvSpPr/>
      </dsp:nvSpPr>
      <dsp:spPr>
        <a:xfrm>
          <a:off x="927157" y="2870377"/>
          <a:ext cx="1918473" cy="973429"/>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fr-FR" sz="1800" kern="1200" dirty="0"/>
            <a:t>Data sharing and collaboration</a:t>
          </a:r>
        </a:p>
        <a:p>
          <a:pPr marL="0" lvl="0" indent="0" algn="ctr" defTabSz="800100">
            <a:lnSpc>
              <a:spcPct val="90000"/>
            </a:lnSpc>
            <a:spcBef>
              <a:spcPct val="0"/>
            </a:spcBef>
            <a:spcAft>
              <a:spcPct val="35000"/>
            </a:spcAft>
            <a:buNone/>
          </a:pPr>
          <a:r>
            <a:rPr lang="fr-FR" sz="1800" b="1" kern="1200" dirty="0">
              <a:solidFill>
                <a:schemeClr val="tx1"/>
              </a:solidFill>
            </a:rPr>
            <a:t>Export </a:t>
          </a:r>
          <a:r>
            <a:rPr lang="fr-FR" sz="1800" b="1" kern="1200" dirty="0" err="1">
              <a:solidFill>
                <a:schemeClr val="tx1"/>
              </a:solidFill>
            </a:rPr>
            <a:t>tools</a:t>
          </a:r>
          <a:endParaRPr lang="en-US" sz="1800" kern="1200" dirty="0">
            <a:solidFill>
              <a:schemeClr val="tx1"/>
            </a:solidFill>
          </a:endParaRPr>
        </a:p>
      </dsp:txBody>
      <dsp:txXfrm>
        <a:off x="974676" y="2917896"/>
        <a:ext cx="1823435" cy="878391"/>
      </dsp:txXfrm>
    </dsp:sp>
    <dsp:sp modelId="{C72E7322-733A-456B-88A8-557B881DBE6D}">
      <dsp:nvSpPr>
        <dsp:cNvPr id="0" name=""/>
        <dsp:cNvSpPr/>
      </dsp:nvSpPr>
      <dsp:spPr>
        <a:xfrm rot="11413019">
          <a:off x="2379953" y="2510148"/>
          <a:ext cx="814097" cy="0"/>
        </a:xfrm>
        <a:custGeom>
          <a:avLst/>
          <a:gdLst/>
          <a:ahLst/>
          <a:cxnLst/>
          <a:rect l="0" t="0" r="0" b="0"/>
          <a:pathLst>
            <a:path>
              <a:moveTo>
                <a:pt x="0" y="0"/>
              </a:moveTo>
              <a:lnTo>
                <a:pt x="81409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4B88B3-645C-4B05-8A30-29EFEC374F68}">
      <dsp:nvSpPr>
        <dsp:cNvPr id="0" name=""/>
        <dsp:cNvSpPr/>
      </dsp:nvSpPr>
      <dsp:spPr>
        <a:xfrm>
          <a:off x="674953" y="1797000"/>
          <a:ext cx="1711454" cy="973429"/>
        </a:xfrm>
        <a:prstGeom prst="roundRect">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fr-FR" sz="1800" kern="1200" dirty="0"/>
            <a:t>Data </a:t>
          </a:r>
          <a:r>
            <a:rPr lang="en-US" sz="1800" kern="1200" noProof="0" dirty="0"/>
            <a:t>security</a:t>
          </a:r>
          <a:r>
            <a:rPr lang="fr-FR" sz="1800" kern="1200" dirty="0"/>
            <a:t> and </a:t>
          </a:r>
          <a:r>
            <a:rPr lang="en-US" sz="1800" kern="1200" noProof="0" dirty="0"/>
            <a:t>integrity</a:t>
          </a:r>
        </a:p>
      </dsp:txBody>
      <dsp:txXfrm>
        <a:off x="722472" y="1844519"/>
        <a:ext cx="1616416" cy="878391"/>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BB9E86C5-9689-42B4-BE7D-FDE5EB4274E3}" type="datetimeFigureOut">
              <a:rPr lang="en-US" smtClean="0"/>
              <a:pPr/>
              <a:t>4/15/2026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27FDDAD7-A41A-4414-8211-C5E2AC7F93EC}" type="slidenum">
              <a:rPr lang="en-US" smtClean="0"/>
              <a:pPr/>
              <a:t>‹#›</a:t>
            </a:fld>
            <a:endParaRPr lang="en-US" dirty="0"/>
          </a:p>
        </p:txBody>
      </p:sp>
    </p:spTree>
    <p:extLst>
      <p:ext uri="{BB962C8B-B14F-4D97-AF65-F5344CB8AC3E}">
        <p14:creationId xmlns:p14="http://schemas.microsoft.com/office/powerpoint/2010/main" val="766296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a:lvl2pPr marL="457200" algn="l" defTabSz="914400" rtl="0" eaLnBrk="1" latinLnBrk="0" hangingPunct="1">
      <a:defRPr sz="1200" b="0" i="0" kern="1200">
        <a:solidFill>
          <a:schemeClr val="tx1"/>
        </a:solidFill>
        <a:latin typeface="Calibri" panose="020F0502020204030204" pitchFamily="34" charset="0"/>
        <a:ea typeface="+mn-ea"/>
        <a:cs typeface="+mn-cs"/>
      </a:defRPr>
    </a:lvl2pPr>
    <a:lvl3pPr marL="914400" algn="l" defTabSz="914400" rtl="0" eaLnBrk="1" latinLnBrk="0" hangingPunct="1">
      <a:defRPr sz="1200" b="0" i="0" kern="1200">
        <a:solidFill>
          <a:schemeClr val="tx1"/>
        </a:solidFill>
        <a:latin typeface="Calibri" panose="020F0502020204030204" pitchFamily="34" charset="0"/>
        <a:ea typeface="+mn-ea"/>
        <a:cs typeface="+mn-cs"/>
      </a:defRPr>
    </a:lvl3pPr>
    <a:lvl4pPr marL="1371600" algn="l" defTabSz="914400" rtl="0" eaLnBrk="1" latinLnBrk="0" hangingPunct="1">
      <a:defRPr sz="1200" b="0" i="0" kern="1200">
        <a:solidFill>
          <a:schemeClr val="tx1"/>
        </a:solidFill>
        <a:latin typeface="Calibri" panose="020F0502020204030204" pitchFamily="34" charset="0"/>
        <a:ea typeface="+mn-ea"/>
        <a:cs typeface="+mn-cs"/>
      </a:defRPr>
    </a:lvl4pPr>
    <a:lvl5pPr marL="1828800" algn="l" defTabSz="914400" rtl="0" eaLnBrk="1" latinLnBrk="0" hangingPunct="1">
      <a:defRPr sz="1200" b="0"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grantadesign.com/download/pdf/techpaper.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endParaRPr lang="en-GB" sz="1200"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a:t>
            </a:fld>
            <a:endParaRPr lang="en-US" dirty="0"/>
          </a:p>
        </p:txBody>
      </p:sp>
    </p:spTree>
    <p:extLst>
      <p:ext uri="{BB962C8B-B14F-4D97-AF65-F5344CB8AC3E}">
        <p14:creationId xmlns:p14="http://schemas.microsoft.com/office/powerpoint/2010/main" val="38113632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fr-FR" b="1" i="1" dirty="0"/>
              <a:t>Type of </a:t>
            </a:r>
            <a:r>
              <a:rPr lang="fr-FR" b="1" i="1" dirty="0" err="1"/>
              <a:t>materials</a:t>
            </a:r>
            <a:r>
              <a:rPr lang="fr-FR" b="1" i="1" dirty="0"/>
              <a:t> data</a:t>
            </a:r>
          </a:p>
          <a:p>
            <a:endParaRPr lang="fr-FR" dirty="0"/>
          </a:p>
          <a:p>
            <a:r>
              <a:rPr lang="fr-FR" dirty="0"/>
              <a:t>Materials data can </a:t>
            </a:r>
            <a:r>
              <a:rPr lang="fr-FR" dirty="0" err="1"/>
              <a:t>be</a:t>
            </a:r>
            <a:r>
              <a:rPr lang="fr-FR" dirty="0"/>
              <a:t> </a:t>
            </a:r>
            <a:r>
              <a:rPr lang="fr-FR" dirty="0" err="1"/>
              <a:t>expressed</a:t>
            </a:r>
            <a:r>
              <a:rPr lang="fr-FR" dirty="0"/>
              <a:t> in </a:t>
            </a:r>
            <a:r>
              <a:rPr lang="fr-FR" dirty="0" err="1"/>
              <a:t>different</a:t>
            </a:r>
            <a:r>
              <a:rPr lang="fr-FR" dirty="0"/>
              <a:t> format and </a:t>
            </a:r>
            <a:r>
              <a:rPr lang="fr-FR" dirty="0" err="1"/>
              <a:t>be</a:t>
            </a:r>
            <a:r>
              <a:rPr lang="fr-FR" dirty="0"/>
              <a:t> </a:t>
            </a:r>
            <a:r>
              <a:rPr lang="fr-FR" dirty="0" err="1"/>
              <a:t>stored</a:t>
            </a:r>
            <a:r>
              <a:rPr lang="fr-FR" dirty="0"/>
              <a:t> in </a:t>
            </a:r>
            <a:r>
              <a:rPr lang="fr-FR" dirty="0" err="1"/>
              <a:t>different</a:t>
            </a:r>
            <a:r>
              <a:rPr lang="fr-FR" dirty="0"/>
              <a:t> type of files (.</a:t>
            </a:r>
            <a:r>
              <a:rPr lang="fr-FR" dirty="0" err="1"/>
              <a:t>xls</a:t>
            </a:r>
            <a:r>
              <a:rPr lang="fr-FR" dirty="0"/>
              <a:t>, .txt, .jpg, .</a:t>
            </a:r>
            <a:r>
              <a:rPr lang="fr-FR" dirty="0" err="1"/>
              <a:t>dat</a:t>
            </a:r>
            <a:r>
              <a:rPr lang="fr-FR" dirty="0"/>
              <a:t>…), </a:t>
            </a:r>
            <a:r>
              <a:rPr lang="fr-FR" dirty="0" err="1"/>
              <a:t>inlcuding</a:t>
            </a:r>
            <a:r>
              <a:rPr lang="fr-FR" dirty="0"/>
              <a:t>:</a:t>
            </a:r>
          </a:p>
          <a:p>
            <a:pPr marL="171450" indent="-171450">
              <a:buFont typeface="Arial" panose="020B0604020202020204" pitchFamily="34" charset="0"/>
              <a:buChar char="•"/>
            </a:pPr>
            <a:r>
              <a:rPr lang="fr-FR" b="1" u="sng" dirty="0" err="1"/>
              <a:t>Numerical</a:t>
            </a:r>
            <a:r>
              <a:rPr lang="fr-FR" b="1" u="sng" dirty="0"/>
              <a:t>, </a:t>
            </a:r>
            <a:r>
              <a:rPr lang="fr-FR" b="1" u="sng" dirty="0" err="1"/>
              <a:t>Functional</a:t>
            </a:r>
            <a:r>
              <a:rPr lang="fr-FR" b="1" u="sng" dirty="0"/>
              <a:t>, </a:t>
            </a:r>
            <a:r>
              <a:rPr lang="fr-FR" b="1" u="sng" dirty="0" err="1"/>
              <a:t>tabular</a:t>
            </a:r>
            <a:r>
              <a:rPr lang="fr-FR" b="1" u="sng" dirty="0"/>
              <a:t> data</a:t>
            </a:r>
            <a:endParaRPr lang="fr-FR" b="0" u="sng" dirty="0"/>
          </a:p>
          <a:p>
            <a:pPr marL="171450" indent="-171450">
              <a:buFont typeface="Arial" panose="020B0604020202020204" pitchFamily="34" charset="0"/>
              <a:buChar char="•"/>
            </a:pPr>
            <a:r>
              <a:rPr lang="fr-FR" b="1" u="sng" dirty="0" err="1"/>
              <a:t>Text</a:t>
            </a:r>
            <a:r>
              <a:rPr lang="fr-FR" b="1" u="sng" dirty="0"/>
              <a:t> data</a:t>
            </a:r>
            <a:r>
              <a:rPr lang="fr-FR" b="1" dirty="0"/>
              <a:t> </a:t>
            </a:r>
          </a:p>
          <a:p>
            <a:pPr marL="171450" indent="-171450">
              <a:buFont typeface="Arial" panose="020B0604020202020204" pitchFamily="34" charset="0"/>
              <a:buChar char="•"/>
            </a:pPr>
            <a:r>
              <a:rPr lang="fr-FR" b="1" u="sng" dirty="0" err="1"/>
              <a:t>Medial</a:t>
            </a:r>
            <a:r>
              <a:rPr lang="fr-FR" b="1" u="sng" dirty="0"/>
              <a:t> and </a:t>
            </a:r>
            <a:r>
              <a:rPr lang="fr-FR" b="1" u="sng" dirty="0" err="1"/>
              <a:t>meta</a:t>
            </a:r>
            <a:r>
              <a:rPr lang="fr-FR" b="1" u="sng" dirty="0"/>
              <a:t> data</a:t>
            </a:r>
            <a:r>
              <a:rPr lang="fr-FR" b="1" dirty="0"/>
              <a:t> </a:t>
            </a:r>
            <a:endParaRPr lang="fr-FR" dirty="0"/>
          </a:p>
          <a:p>
            <a:r>
              <a:rPr lang="fr-FR" dirty="0"/>
              <a:t>(*Click*)</a:t>
            </a:r>
          </a:p>
          <a:p>
            <a:r>
              <a:rPr lang="fr-FR" u="sng" dirty="0" err="1"/>
              <a:t>Further</a:t>
            </a:r>
            <a:r>
              <a:rPr lang="fr-FR" u="sng" dirty="0"/>
              <a:t> Reading</a:t>
            </a:r>
            <a:r>
              <a:rPr lang="fr-FR" dirty="0"/>
              <a:t>:</a:t>
            </a:r>
          </a:p>
          <a:p>
            <a:pPr marL="171450" indent="-171450">
              <a:buFont typeface="Arial" panose="020B0604020202020204" pitchFamily="34" charset="0"/>
              <a:buChar char="•"/>
            </a:pPr>
            <a:r>
              <a:rPr lang="fr-FR" dirty="0"/>
              <a:t>Lecture unit on stresses and </a:t>
            </a:r>
            <a:r>
              <a:rPr lang="fr-FR" dirty="0" err="1"/>
              <a:t>strains</a:t>
            </a:r>
            <a:r>
              <a:rPr lang="fr-FR" dirty="0"/>
              <a:t> touches on </a:t>
            </a:r>
            <a:r>
              <a:rPr lang="fr-FR" dirty="0" err="1"/>
              <a:t>true</a:t>
            </a:r>
            <a:r>
              <a:rPr lang="fr-FR" dirty="0"/>
              <a:t> vs engineering values.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fr-FR" u="sng" dirty="0"/>
              <a:t>Next Slide</a:t>
            </a:r>
            <a:r>
              <a:rPr lang="fr-FR"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b="0" dirty="0"/>
              <a:t>The question of «How and </a:t>
            </a:r>
            <a:r>
              <a:rPr lang="fr-FR" b="0" dirty="0" err="1"/>
              <a:t>why</a:t>
            </a:r>
            <a:r>
              <a:rPr lang="fr-FR" b="0" dirty="0"/>
              <a:t> </a:t>
            </a:r>
            <a:r>
              <a:rPr lang="fr-FR" b="0" dirty="0" err="1"/>
              <a:t>materials</a:t>
            </a:r>
            <a:r>
              <a:rPr lang="fr-FR" b="0" dirty="0"/>
              <a:t> data </a:t>
            </a:r>
            <a:r>
              <a:rPr lang="fr-FR" b="0" dirty="0" err="1"/>
              <a:t>is</a:t>
            </a:r>
            <a:r>
              <a:rPr lang="fr-FR" b="0" dirty="0"/>
              <a:t> </a:t>
            </a:r>
            <a:r>
              <a:rPr lang="fr-FR" b="0" dirty="0" err="1"/>
              <a:t>used</a:t>
            </a:r>
            <a:r>
              <a:rPr lang="fr-FR" b="0" dirty="0"/>
              <a:t>? » </a:t>
            </a:r>
            <a:r>
              <a:rPr lang="fr-FR" b="0" dirty="0" err="1"/>
              <a:t>will</a:t>
            </a:r>
            <a:r>
              <a:rPr lang="fr-FR" b="0" dirty="0"/>
              <a:t> </a:t>
            </a:r>
            <a:r>
              <a:rPr lang="fr-FR" b="0" dirty="0" err="1"/>
              <a:t>be</a:t>
            </a:r>
            <a:r>
              <a:rPr lang="fr-FR" b="0" dirty="0"/>
              <a:t> </a:t>
            </a:r>
            <a:r>
              <a:rPr lang="fr-FR" b="0" dirty="0" err="1"/>
              <a:t>adressed</a:t>
            </a:r>
            <a:r>
              <a:rPr lang="fr-FR" b="0" dirty="0"/>
              <a:t> in the </a:t>
            </a:r>
            <a:r>
              <a:rPr lang="fr-FR" b="0" dirty="0" err="1"/>
              <a:t>following</a:t>
            </a:r>
            <a:r>
              <a:rPr lang="fr-FR" b="0" dirty="0"/>
              <a:t> slides.</a:t>
            </a:r>
          </a:p>
          <a:p>
            <a:pPr marL="0" indent="0">
              <a:buFont typeface="Arial" panose="020B0604020202020204" pitchFamily="34" charset="0"/>
              <a:buNone/>
            </a:pPr>
            <a:endParaRPr lang="fr-FR" dirty="0"/>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10</a:t>
            </a:fld>
            <a:endParaRPr lang="en-US"/>
          </a:p>
        </p:txBody>
      </p:sp>
    </p:spTree>
    <p:extLst>
      <p:ext uri="{BB962C8B-B14F-4D97-AF65-F5344CB8AC3E}">
        <p14:creationId xmlns:p14="http://schemas.microsoft.com/office/powerpoint/2010/main" val="2293790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i="1" dirty="0"/>
              <a:t>Materials data = f(scale)</a:t>
            </a:r>
          </a:p>
          <a:p>
            <a:br>
              <a:rPr lang="en-US" dirty="0"/>
            </a:br>
            <a:r>
              <a:rPr lang="en-US" dirty="0"/>
              <a:t>In materials modelling, the type and meaning of data depend on the observation scale. At the atomic scale, data describe atoms and bonds; at the microstructural scale, they describe grains and defects; and at the macroscopic scale, they describe effective material properties. </a:t>
            </a:r>
          </a:p>
          <a:p>
            <a:endParaRPr lang="en-US" dirty="0"/>
          </a:p>
          <a:p>
            <a:r>
              <a:rPr lang="en-US" dirty="0"/>
              <a:t>Choosing the right data for the right scale is essential to correctly represent material behavior.</a:t>
            </a:r>
          </a:p>
        </p:txBody>
      </p:sp>
      <p:sp>
        <p:nvSpPr>
          <p:cNvPr id="4" name="Slide Number Placeholder 3"/>
          <p:cNvSpPr>
            <a:spLocks noGrp="1"/>
          </p:cNvSpPr>
          <p:nvPr>
            <p:ph type="sldNum" sz="quarter" idx="5"/>
          </p:nvPr>
        </p:nvSpPr>
        <p:spPr/>
        <p:txBody>
          <a:bodyPr/>
          <a:lstStyle/>
          <a:p>
            <a:fld id="{27FDDAD7-A41A-4414-8211-C5E2AC7F93EC}" type="slidenum">
              <a:rPr lang="en-US" smtClean="0"/>
              <a:pPr/>
              <a:t>11</a:t>
            </a:fld>
            <a:endParaRPr lang="en-US"/>
          </a:p>
        </p:txBody>
      </p:sp>
    </p:spTree>
    <p:extLst>
      <p:ext uri="{BB962C8B-B14F-4D97-AF65-F5344CB8AC3E}">
        <p14:creationId xmlns:p14="http://schemas.microsoft.com/office/powerpoint/2010/main" val="490157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fr-FR" altLang="zh-CN" b="1" i="1"/>
              <a:t>Materials data are </a:t>
            </a:r>
            <a:r>
              <a:rPr lang="fr-FR" altLang="zh-CN" b="1" i="1" err="1"/>
              <a:t>used</a:t>
            </a:r>
            <a:r>
              <a:rPr lang="fr-FR" altLang="zh-CN" b="1" i="1"/>
              <a:t> in </a:t>
            </a:r>
            <a:r>
              <a:rPr lang="fr-FR" altLang="zh-CN" b="1" i="1" err="1"/>
              <a:t>material</a:t>
            </a:r>
            <a:r>
              <a:rPr lang="fr-FR" altLang="zh-CN" b="1" i="1"/>
              <a:t>/process design</a:t>
            </a:r>
            <a:endParaRPr lang="fr-FR" b="1" i="1"/>
          </a:p>
          <a:p>
            <a:endParaRPr lang="en-US"/>
          </a:p>
          <a:p>
            <a:r>
              <a:rPr lang="en-US"/>
              <a:t>Materials data play a crucial role in the design of materials and manufacturing processes. They provide critical information on the properties and behavior of materials, such as strength, elasticity, thermal and electrical conductivity, and corrosion resistance, which are essential in determining the suitability of a material for a specific application. In material design, materials data are used to identify the optimal material properties for a given application or performance requirement. This involves analyzing the properties of different materials and selecting the one that best meets the desired performance criteria. Materials data can also be used to predict the behavior of materials under specific conditions and to optimize their properties through the use of additives or processing techniques. In process design, materials data are used to determine the most appropriate manufacturing method for a given material. This involves analyzing the properties of the material and selecting the processing technique that will result in the desired properties and performance. Materials data can also be used to optimize the manufacturing process by adjusting parameters such as temperature, pressure, and time. In addition to design, materials data are also used in quality control and testing to ensure that materials and processes meet the required standards and specifications. This involves testing and analyzing materials properties and performance under various conditions to identify any weaknesses or areas for improvement. Overall, materials data are essential in the design and development of new materials and manufacturing processes. They provide critical information on material properties and behavior, and enable engineers and scientists to optimize performance and ensure quality and consistency.</a:t>
            </a:r>
          </a:p>
          <a:p>
            <a:endParaRPr lang="en-US"/>
          </a:p>
          <a:p>
            <a:r>
              <a:rPr lang="en-US" u="sng"/>
              <a:t>Further Reading:</a:t>
            </a:r>
          </a:p>
          <a:p>
            <a:r>
              <a:rPr lang="en-US"/>
              <a:t>One option to fill the holes in Ashby charts, i.e. to tailor the material properties, is to combine different materials and alter the structural geometry (e.g. lattice structures). This can be explored using the in-build synthesizer tool in Ansys Granta tools like </a:t>
            </a:r>
            <a:r>
              <a:rPr lang="en-US" err="1"/>
              <a:t>EduPack</a:t>
            </a:r>
            <a:r>
              <a:rPr lang="en-US"/>
              <a:t> and selector.</a:t>
            </a:r>
          </a:p>
        </p:txBody>
      </p:sp>
      <p:sp>
        <p:nvSpPr>
          <p:cNvPr id="4" name="Slide Number Placeholder 3"/>
          <p:cNvSpPr>
            <a:spLocks noGrp="1"/>
          </p:cNvSpPr>
          <p:nvPr>
            <p:ph type="sldNum" sz="quarter" idx="5"/>
          </p:nvPr>
        </p:nvSpPr>
        <p:spPr/>
        <p:txBody>
          <a:bodyPr/>
          <a:lstStyle/>
          <a:p>
            <a:fld id="{27FDDAD7-A41A-4414-8211-C5E2AC7F93EC}" type="slidenum">
              <a:rPr lang="en-US" smtClean="0"/>
              <a:pPr/>
              <a:t>12</a:t>
            </a:fld>
            <a:endParaRPr lang="en-US"/>
          </a:p>
        </p:txBody>
      </p:sp>
    </p:spTree>
    <p:extLst>
      <p:ext uri="{BB962C8B-B14F-4D97-AF65-F5344CB8AC3E}">
        <p14:creationId xmlns:p14="http://schemas.microsoft.com/office/powerpoint/2010/main" val="4010051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fr-FR" altLang="zh-CN" b="1" i="1" dirty="0"/>
              <a:t>Materials data in simulation </a:t>
            </a:r>
            <a:r>
              <a:rPr lang="fr-FR" altLang="zh-CN" b="1" i="1" dirty="0" err="1"/>
              <a:t>driven</a:t>
            </a:r>
            <a:r>
              <a:rPr lang="fr-FR" altLang="zh-CN" b="1" i="1" dirty="0"/>
              <a:t> design</a:t>
            </a:r>
          </a:p>
          <a:p>
            <a:pPr algn="ctr"/>
            <a:endParaRPr lang="en-US" dirty="0"/>
          </a:p>
          <a:p>
            <a:r>
              <a:rPr lang="en-US" dirty="0"/>
              <a:t>Materials data are essential in simulation-driven design, which is an approach to product design that involves using computer simulations to optimize design performance and reduce the need for physical prototyping. In simulation-driven design, materials data are used to create accurate models of material behavior and performance, which are then used in computer simulations to predict how a product will perform under different conditions. Materials data are used in simulation-driven design in several ways:</a:t>
            </a:r>
          </a:p>
          <a:p>
            <a:pPr marL="228600" indent="-228600">
              <a:buFont typeface="+mj-lt"/>
              <a:buAutoNum type="arabicPeriod"/>
            </a:pPr>
            <a:r>
              <a:rPr lang="en-US" dirty="0"/>
              <a:t>Material modeling: Materials data are used to create accurate material models, which are then used in simulation software to predict material behavior under different conditions. This includes modeling material properties such as elasticity, thermal conductivity, and fatigue behavior.</a:t>
            </a:r>
          </a:p>
          <a:p>
            <a:pPr marL="228600" indent="-228600">
              <a:buFont typeface="+mj-lt"/>
              <a:buAutoNum type="arabicPeriod"/>
            </a:pPr>
            <a:r>
              <a:rPr lang="en-US" dirty="0"/>
              <a:t>Finite element analysis: Finite element analysis (FEA) is a simulation technique that is used to analyze the behavior of complex products under different loads and conditions. Materials data are used to model the behavior of different materials and components, and to optimize the product design to minimize stress concentrations and improve performance.</a:t>
            </a:r>
          </a:p>
          <a:p>
            <a:pPr marL="228600" indent="-228600">
              <a:buFont typeface="+mj-lt"/>
              <a:buAutoNum type="arabicPeriod"/>
            </a:pPr>
            <a:r>
              <a:rPr lang="en-US" dirty="0"/>
              <a:t>Optimization: Materials data are used to optimize product designs by identifying the most suitable materials and manufacturing processes for each component or part of the product. This involves analyzing the properties of different materials and selecting the most appropriate material for each application, and designing the product to minimize weight and improve performance.</a:t>
            </a:r>
          </a:p>
          <a:p>
            <a:pPr marL="228600" indent="-228600">
              <a:buFont typeface="+mj-lt"/>
              <a:buAutoNum type="arabicPeriod"/>
            </a:pPr>
            <a:r>
              <a:rPr lang="en-US" dirty="0"/>
              <a:t>Virtual prototyping: Materials data are used in virtual prototyping, which involves using computer simulations to create a virtual prototype of a product before physical prototyping. Virtual prototyping allows engineers and designers to test and optimize product designs before committing to physical prototyping, which can save time and reduce costs.</a:t>
            </a:r>
          </a:p>
          <a:p>
            <a:pPr marL="228600" indent="-228600">
              <a:buFont typeface="+mj-lt"/>
              <a:buAutoNum type="arabicPeriod"/>
            </a:pPr>
            <a:endParaRPr lang="en-US" dirty="0"/>
          </a:p>
          <a:p>
            <a:pPr marL="0" indent="0">
              <a:buFont typeface="+mj-lt"/>
              <a:buNone/>
            </a:pPr>
            <a:r>
              <a:rPr lang="en-US" dirty="0"/>
              <a:t>Overall, materials data are essential in simulation-driven design, enabling engineers and designers to create accurate models of material behavior and performance, and to optimize product designs for improved performance and reliability. By using materials data in simulation-driven design, companies can reduce the need for physical prototyping, improve product performance, and accelerate time to market.</a:t>
            </a:r>
          </a:p>
        </p:txBody>
      </p:sp>
      <p:sp>
        <p:nvSpPr>
          <p:cNvPr id="4" name="Slide Number Placeholder 3"/>
          <p:cNvSpPr>
            <a:spLocks noGrp="1"/>
          </p:cNvSpPr>
          <p:nvPr>
            <p:ph type="sldNum" sz="quarter" idx="5"/>
          </p:nvPr>
        </p:nvSpPr>
        <p:spPr/>
        <p:txBody>
          <a:bodyPr/>
          <a:lstStyle/>
          <a:p>
            <a:fld id="{27FDDAD7-A41A-4414-8211-C5E2AC7F93EC}" type="slidenum">
              <a:rPr lang="en-US" smtClean="0"/>
              <a:pPr/>
              <a:t>13</a:t>
            </a:fld>
            <a:endParaRPr lang="en-US"/>
          </a:p>
        </p:txBody>
      </p:sp>
    </p:spTree>
    <p:extLst>
      <p:ext uri="{BB962C8B-B14F-4D97-AF65-F5344CB8AC3E}">
        <p14:creationId xmlns:p14="http://schemas.microsoft.com/office/powerpoint/2010/main" val="957724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fr-FR" b="1" i="1"/>
              <a:t>Materials data in ICME</a:t>
            </a:r>
          </a:p>
          <a:p>
            <a:endParaRPr lang="en-US"/>
          </a:p>
          <a:p>
            <a:r>
              <a:rPr lang="en-US"/>
              <a:t>Integrated Computational Materials Engineering (ICME) is an approach to materials design and development that involves using computer simulations to model and optimize the entire materials development process, from material synthesis to product design. Materials data play a crucial role in ICME, as they are used to create accurate models of material behavior and performance, which are then used to predict how a material will perform under different conditions and to optimize the material design. Materials data are used in ICME in several ways:</a:t>
            </a:r>
          </a:p>
          <a:p>
            <a:pPr marL="228600" indent="-228600">
              <a:buFont typeface="+mj-lt"/>
              <a:buAutoNum type="arabicPeriod"/>
            </a:pPr>
            <a:r>
              <a:rPr lang="en-US"/>
              <a:t>Material modeling: Materials data are used to develop accurate models of material behavior, which are then used in computer simulations to predict material performance under different conditions. This includes modeling the mechanical, thermal, and electrical properties of materials, as well as their microstructure and defect behavior.</a:t>
            </a:r>
          </a:p>
          <a:p>
            <a:pPr marL="228600" indent="-228600">
              <a:buFont typeface="+mj-lt"/>
              <a:buAutoNum type="arabicPeriod"/>
            </a:pPr>
            <a:r>
              <a:rPr lang="en-US"/>
              <a:t>Process modeling: Materials data are used to model the manufacturing processes used to produce materials, such as casting, forging, and additive manufacturing. Process models are used to predict the microstructure and properties of the material produced under different processing conditions, and to optimize the processing parameters to improve material performance.</a:t>
            </a:r>
          </a:p>
          <a:p>
            <a:pPr marL="228600" indent="-228600">
              <a:buFont typeface="+mj-lt"/>
              <a:buAutoNum type="arabicPeriod"/>
            </a:pPr>
            <a:r>
              <a:rPr lang="en-US"/>
              <a:t>Design optimization: Materials data are used to optimize the design of products and structures made from materials. Computer simulations are used to predict the performance of the product under different loads and conditions, and to optimize the product design to minimize weight, improve performance, and reduce costs.</a:t>
            </a:r>
          </a:p>
          <a:p>
            <a:pPr marL="228600" indent="-228600">
              <a:buFont typeface="+mj-lt"/>
              <a:buAutoNum type="arabicPeriod"/>
            </a:pPr>
            <a:r>
              <a:rPr lang="en-US"/>
              <a:t>Materials informatics: Materials data are used in materials informatics, which involves using data-driven approaches to materials development. Materials informatics uses machine learning and data analytics to analyze large datasets of materials data, and to identify relationships between materials properties, processing conditions, and performance.</a:t>
            </a:r>
          </a:p>
          <a:p>
            <a:pPr marL="228600" indent="-228600">
              <a:buFont typeface="+mj-lt"/>
              <a:buAutoNum type="arabicPeriod"/>
            </a:pPr>
            <a:endParaRPr lang="en-US"/>
          </a:p>
          <a:p>
            <a:pPr marL="0" indent="0">
              <a:buFont typeface="+mj-lt"/>
              <a:buNone/>
            </a:pPr>
            <a:r>
              <a:rPr lang="en-US"/>
              <a:t>Overall, materials data are essential in ICME, enabling engineers and scientists to develop accurate models of material behavior and performance, and to optimize material design and processing for improved performance and reliability. By using materials data in ICME, companies can accelerate the materials development process, reduce costs, and develop new materials with improved performance characteristics.</a:t>
            </a:r>
          </a:p>
        </p:txBody>
      </p:sp>
      <p:sp>
        <p:nvSpPr>
          <p:cNvPr id="4" name="Slide Number Placeholder 3"/>
          <p:cNvSpPr>
            <a:spLocks noGrp="1"/>
          </p:cNvSpPr>
          <p:nvPr>
            <p:ph type="sldNum" sz="quarter" idx="5"/>
          </p:nvPr>
        </p:nvSpPr>
        <p:spPr/>
        <p:txBody>
          <a:bodyPr/>
          <a:lstStyle/>
          <a:p>
            <a:fld id="{27FDDAD7-A41A-4414-8211-C5E2AC7F93EC}" type="slidenum">
              <a:rPr lang="en-US" smtClean="0"/>
              <a:pPr/>
              <a:t>14</a:t>
            </a:fld>
            <a:endParaRPr lang="en-US"/>
          </a:p>
        </p:txBody>
      </p:sp>
    </p:spTree>
    <p:extLst>
      <p:ext uri="{BB962C8B-B14F-4D97-AF65-F5344CB8AC3E}">
        <p14:creationId xmlns:p14="http://schemas.microsoft.com/office/powerpoint/2010/main" val="40569379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i="1" dirty="0"/>
              <a:t>Materials informatics</a:t>
            </a:r>
          </a:p>
          <a:p>
            <a:pPr algn="l"/>
            <a:br>
              <a:rPr lang="en-US" dirty="0"/>
            </a:br>
            <a:r>
              <a:rPr lang="en-US" dirty="0"/>
              <a:t>Materials informatics uses data science and machine learning to discover patterns in materials data and accelerate materials design.</a:t>
            </a:r>
          </a:p>
          <a:p>
            <a:pPr algn="l"/>
            <a:r>
              <a:rPr lang="en-US" dirty="0"/>
              <a:t>By combining experimental, computational, and literature data, it builds predictive models that link composition, processing, structure, and properties.</a:t>
            </a:r>
          </a:p>
          <a:p>
            <a:pPr algn="l"/>
            <a:r>
              <a:rPr lang="en-US" dirty="0"/>
              <a:t>This approach helps guide experiments and simulations more efficiently than trial-and-error methods.</a:t>
            </a:r>
          </a:p>
          <a:p>
            <a:pPr algn="l"/>
            <a:endParaRPr lang="en-US" dirty="0"/>
          </a:p>
          <a:p>
            <a:pPr algn="l"/>
            <a:r>
              <a:rPr lang="en-US" dirty="0"/>
              <a:t>Materials informatics is applied across many domains, including alloy and steel design, battery and energy materials, semiconductors and electronics, polymers and composites, catalysts, and biomaterials.</a:t>
            </a:r>
          </a:p>
          <a:p>
            <a:pPr algn="l"/>
            <a:r>
              <a:rPr lang="en-US" dirty="0"/>
              <a:t>It supports tasks such as property prediction, phase and microstructure optimization, process design, failure analysis, and accelerated discovery of new materials.</a:t>
            </a:r>
          </a:p>
        </p:txBody>
      </p:sp>
      <p:sp>
        <p:nvSpPr>
          <p:cNvPr id="4" name="Slide Number Placeholder 3"/>
          <p:cNvSpPr>
            <a:spLocks noGrp="1"/>
          </p:cNvSpPr>
          <p:nvPr>
            <p:ph type="sldNum" sz="quarter" idx="5"/>
          </p:nvPr>
        </p:nvSpPr>
        <p:spPr/>
        <p:txBody>
          <a:bodyPr/>
          <a:lstStyle/>
          <a:p>
            <a:fld id="{27FDDAD7-A41A-4414-8211-C5E2AC7F93EC}" type="slidenum">
              <a:rPr lang="en-US" smtClean="0"/>
              <a:pPr/>
              <a:t>15</a:t>
            </a:fld>
            <a:endParaRPr lang="en-US"/>
          </a:p>
        </p:txBody>
      </p:sp>
    </p:spTree>
    <p:extLst>
      <p:ext uri="{BB962C8B-B14F-4D97-AF65-F5344CB8AC3E}">
        <p14:creationId xmlns:p14="http://schemas.microsoft.com/office/powerpoint/2010/main" val="2775511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i="1"/>
              <a:t>What is materials data management?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Materials data management is actions that contribute to effective storage, preservation and reuse of materials data and documentation throughout the research or product lifecycle.</a:t>
            </a:r>
          </a:p>
          <a:p>
            <a:pPr>
              <a:defRPr/>
            </a:pPr>
            <a:r>
              <a:rPr lang="en-US" dirty="0">
                <a:latin typeface="Calibri"/>
                <a:cs typeface="Calibri"/>
              </a:rPr>
              <a:t>A typical workflow in materials data management including the building of a database is described here. Such workflow can be a description of a data management plan (DMP), almost systematically required for any new starting project (in industry or in academia).</a:t>
            </a:r>
          </a:p>
          <a:p>
            <a:endParaRPr lang="en-US"/>
          </a:p>
        </p:txBody>
      </p:sp>
      <p:sp>
        <p:nvSpPr>
          <p:cNvPr id="4" name="Slide Number Placeholder 3"/>
          <p:cNvSpPr>
            <a:spLocks noGrp="1"/>
          </p:cNvSpPr>
          <p:nvPr>
            <p:ph type="sldNum" sz="quarter" idx="5"/>
          </p:nvPr>
        </p:nvSpPr>
        <p:spPr/>
        <p:txBody>
          <a:bodyPr/>
          <a:lstStyle/>
          <a:p>
            <a:fld id="{27FDDAD7-A41A-4414-8211-C5E2AC7F93EC}" type="slidenum">
              <a:rPr lang="en-US" smtClean="0"/>
              <a:pPr/>
              <a:t>16</a:t>
            </a:fld>
            <a:endParaRPr lang="en-US"/>
          </a:p>
        </p:txBody>
      </p:sp>
    </p:spTree>
    <p:extLst>
      <p:ext uri="{BB962C8B-B14F-4D97-AF65-F5344CB8AC3E}">
        <p14:creationId xmlns:p14="http://schemas.microsoft.com/office/powerpoint/2010/main" val="1690615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i="1">
                <a:solidFill>
                  <a:schemeClr val="tx1">
                    <a:lumMod val="75000"/>
                    <a:lumOff val="25000"/>
                  </a:schemeClr>
                </a:solidFill>
                <a:cs typeface="Arial" panose="020B0604020202020204" pitchFamily="34" charset="0"/>
              </a:rPr>
              <a:t>Materials Data Space</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p>
          <a:p>
            <a:r>
              <a:rPr lang="en-US"/>
              <a:t>Materials Data Space (MDS) is a concept that refers to a digital infrastructure designed to store, manage, and exchange data related to materials and their properties. It aims to create a standardized platform where researchers, engineers, and scientists can access and share materials-related information. </a:t>
            </a:r>
            <a:endParaRPr lang="en-US" dirty="0"/>
          </a:p>
          <a:p>
            <a:r>
              <a:rPr lang="en-US"/>
              <a:t>MDS serves as a central repository for a wide range of data types, including </a:t>
            </a:r>
            <a:endParaRPr lang="en-US" dirty="0"/>
          </a:p>
          <a:p>
            <a:pPr marL="171450" indent="-171450">
              <a:buFont typeface="Arial" panose="020B0604020202020204" pitchFamily="34" charset="0"/>
              <a:buChar char="•"/>
            </a:pPr>
            <a:r>
              <a:rPr lang="en-US"/>
              <a:t>experimental data, </a:t>
            </a:r>
            <a:endParaRPr lang="en-US" dirty="0"/>
          </a:p>
          <a:p>
            <a:pPr marL="171450" indent="-171450">
              <a:buFont typeface="Arial" panose="020B0604020202020204" pitchFamily="34" charset="0"/>
              <a:buChar char="•"/>
            </a:pPr>
            <a:r>
              <a:rPr lang="en-US"/>
              <a:t>computational models, </a:t>
            </a:r>
            <a:endParaRPr lang="en-US" dirty="0"/>
          </a:p>
          <a:p>
            <a:pPr marL="171450" indent="-171450">
              <a:buFont typeface="Arial" panose="020B0604020202020204" pitchFamily="34" charset="0"/>
              <a:buChar char="•"/>
            </a:pPr>
            <a:r>
              <a:rPr lang="en-US"/>
              <a:t>simulation results, and </a:t>
            </a:r>
            <a:endParaRPr lang="en-US" dirty="0"/>
          </a:p>
          <a:p>
            <a:pPr marL="171450" indent="-171450">
              <a:buFont typeface="Arial" panose="020B0604020202020204" pitchFamily="34" charset="0"/>
              <a:buChar char="•"/>
            </a:pPr>
            <a:r>
              <a:rPr lang="en-US"/>
              <a:t>other relevant information about materials.</a:t>
            </a:r>
            <a:endParaRPr lang="en-US" dirty="0"/>
          </a:p>
          <a:p>
            <a:r>
              <a:rPr lang="en-US"/>
              <a:t>The primary goal of Materials Data Space is to facilitate the </a:t>
            </a:r>
            <a:endParaRPr lang="en-US" dirty="0"/>
          </a:p>
          <a:p>
            <a:pPr marL="171450" indent="-171450">
              <a:buFont typeface="Arial" panose="020B0604020202020204" pitchFamily="34" charset="0"/>
              <a:buChar char="•"/>
            </a:pPr>
            <a:r>
              <a:rPr lang="en-US"/>
              <a:t>discovery, </a:t>
            </a:r>
            <a:endParaRPr lang="en-US" dirty="0"/>
          </a:p>
          <a:p>
            <a:pPr marL="171450" indent="-171450">
              <a:buFont typeface="Arial" panose="020B0604020202020204" pitchFamily="34" charset="0"/>
              <a:buChar char="•"/>
            </a:pPr>
            <a:r>
              <a:rPr lang="en-US"/>
              <a:t>analysis, and </a:t>
            </a:r>
            <a:endParaRPr lang="en-US" dirty="0"/>
          </a:p>
          <a:p>
            <a:pPr marL="171450" indent="-171450">
              <a:buFont typeface="Arial" panose="020B0604020202020204" pitchFamily="34" charset="0"/>
              <a:buChar char="•"/>
            </a:pPr>
            <a:r>
              <a:rPr lang="en-US"/>
              <a:t>utilization </a:t>
            </a:r>
            <a:endParaRPr lang="en-US" dirty="0"/>
          </a:p>
          <a:p>
            <a:pPr marL="0" indent="0">
              <a:buFont typeface="Arial" panose="020B0604020202020204" pitchFamily="34" charset="0"/>
              <a:buNone/>
            </a:pPr>
            <a:r>
              <a:rPr lang="en-US"/>
              <a:t>of materials data. </a:t>
            </a:r>
            <a:endParaRPr lang="en-US" dirty="0"/>
          </a:p>
          <a:p>
            <a:pPr marL="0" indent="0">
              <a:buFont typeface="Arial" panose="020B0604020202020204" pitchFamily="34" charset="0"/>
              <a:buNone/>
            </a:pPr>
            <a:r>
              <a:rPr lang="en-US"/>
              <a:t>It provides a framework for capturing and organizing data from various sources, making it easier to search, integrate, and analyze materials-related information. By enabling data sharing and collaboration, MDS promotes knowledge exchange and accelerates materials research and development.</a:t>
            </a:r>
            <a:endParaRPr lang="en-US" dirty="0"/>
          </a:p>
          <a:p>
            <a:endParaRPr lang="en-US"/>
          </a:p>
        </p:txBody>
      </p:sp>
      <p:sp>
        <p:nvSpPr>
          <p:cNvPr id="4" name="Slide Number Placeholder 3"/>
          <p:cNvSpPr>
            <a:spLocks noGrp="1"/>
          </p:cNvSpPr>
          <p:nvPr>
            <p:ph type="sldNum" sz="quarter" idx="5"/>
          </p:nvPr>
        </p:nvSpPr>
        <p:spPr/>
        <p:txBody>
          <a:bodyPr/>
          <a:lstStyle/>
          <a:p>
            <a:fld id="{27FDDAD7-A41A-4414-8211-C5E2AC7F93EC}" type="slidenum">
              <a:rPr lang="en-US" smtClean="0"/>
              <a:pPr/>
              <a:t>17</a:t>
            </a:fld>
            <a:endParaRPr lang="en-US"/>
          </a:p>
        </p:txBody>
      </p:sp>
    </p:spTree>
    <p:extLst>
      <p:ext uri="{BB962C8B-B14F-4D97-AF65-F5344CB8AC3E}">
        <p14:creationId xmlns:p14="http://schemas.microsoft.com/office/powerpoint/2010/main" val="3616836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b="1" i="1" dirty="0">
                <a:solidFill>
                  <a:schemeClr val="tx1">
                    <a:lumMod val="75000"/>
                    <a:lumOff val="25000"/>
                  </a:schemeClr>
                </a:solidFill>
                <a:cs typeface="Arial" panose="020B0604020202020204" pitchFamily="34" charset="0"/>
              </a:rPr>
              <a:t>Materials Data Management System</a:t>
            </a:r>
          </a:p>
          <a:p>
            <a:endParaRPr lang="en-GB" dirty="0"/>
          </a:p>
          <a:p>
            <a:r>
              <a:rPr lang="en-US" dirty="0"/>
              <a:t>A Materials Data Management System (MDMS) is a software tool or platform that is designed to manage and organize materials data, making it easier for scientists, engineers, and researchers to access, analyze, and share materials data. An MDMS provides a centralized repository for materials data, allowing users to store, manage, and share data related to materials properties, performance, synthesis, and processing. A Materials Data Management System typically includes the following features:</a:t>
            </a:r>
          </a:p>
          <a:p>
            <a:pPr marL="228600" indent="-228600">
              <a:buFont typeface="+mj-lt"/>
              <a:buAutoNum type="arabicPeriod"/>
            </a:pPr>
            <a:r>
              <a:rPr lang="en-US" dirty="0"/>
              <a:t>Data storage and organization: An MDMS provides a centralized repository for materials data, allowing users to store and organize data related to materials properties, performance, synthesis, and processing.</a:t>
            </a:r>
          </a:p>
          <a:p>
            <a:pPr marL="228600" indent="-228600">
              <a:buFont typeface="+mj-lt"/>
              <a:buAutoNum type="arabicPeriod"/>
            </a:pPr>
            <a:r>
              <a:rPr lang="en-US" dirty="0"/>
              <a:t>Data search and retrieval: An MDMS allows users to search for materials data based on specific parameters, such as material type, composition, or property. Users can retrieve data from the repository using various search tools, such as keyword search, filters, and metadata tags.</a:t>
            </a:r>
          </a:p>
          <a:p>
            <a:pPr marL="228600" indent="-228600">
              <a:buFont typeface="+mj-lt"/>
              <a:buAutoNum type="arabicPeriod"/>
            </a:pPr>
            <a:r>
              <a:rPr lang="en-US" dirty="0"/>
              <a:t>Data analysis and visualization: An MDMS provides tools for analyzing and visualizing materials data, allowing users to perform statistical analysis, create graphs and charts, and generate reports on material properties and performance.</a:t>
            </a:r>
          </a:p>
          <a:p>
            <a:pPr marL="228600" indent="-228600">
              <a:buFont typeface="+mj-lt"/>
              <a:buAutoNum type="arabicPeriod"/>
            </a:pPr>
            <a:r>
              <a:rPr lang="en-US" dirty="0"/>
              <a:t>Data sharing and collaboration: An MDMS allows users to share materials data with colleagues and collaborators, either within the organization or externally. Users can control access to data and collaborate on materials projects in real-time.</a:t>
            </a:r>
          </a:p>
          <a:p>
            <a:pPr marL="228600" indent="-228600">
              <a:buFont typeface="+mj-lt"/>
              <a:buAutoNum type="arabicPeriod"/>
            </a:pPr>
            <a:r>
              <a:rPr lang="en-US" dirty="0"/>
              <a:t>Data security and integrity: An MDMS ensures the security and integrity of materials data by providing data backup and recovery mechanisms, user authentication and authorization, and data versioning and auditing.</a:t>
            </a:r>
          </a:p>
          <a:p>
            <a:pPr marL="228600" indent="-228600">
              <a:buFont typeface="+mj-lt"/>
              <a:buAutoNum type="arabicPeriod"/>
            </a:pPr>
            <a:endParaRPr lang="en-US" dirty="0"/>
          </a:p>
          <a:p>
            <a:pPr marL="0" indent="0">
              <a:buFont typeface="+mj-lt"/>
              <a:buNone/>
            </a:pPr>
            <a:r>
              <a:rPr lang="en-US" dirty="0"/>
              <a:t>Overall, a Materials Data Management System plays a crucial role in materials research and development, providing a centralized repository for materials data, streamlining data management, and facilitating collaboration and data sharing. By using an MDMS, materials scientists and engineers can accelerate the materials development process, improve the quality of materials data, and make informed decisions about materials selection, design, and processing.</a:t>
            </a:r>
          </a:p>
        </p:txBody>
      </p:sp>
      <p:sp>
        <p:nvSpPr>
          <p:cNvPr id="4" name="Slide Number Placeholder 3"/>
          <p:cNvSpPr>
            <a:spLocks noGrp="1"/>
          </p:cNvSpPr>
          <p:nvPr>
            <p:ph type="sldNum" sz="quarter" idx="5"/>
          </p:nvPr>
        </p:nvSpPr>
        <p:spPr/>
        <p:txBody>
          <a:bodyPr/>
          <a:lstStyle/>
          <a:p>
            <a:fld id="{27FDDAD7-A41A-4414-8211-C5E2AC7F93EC}" type="slidenum">
              <a:rPr lang="en-US" smtClean="0"/>
              <a:pPr/>
              <a:t>18</a:t>
            </a:fld>
            <a:endParaRPr lang="en-US"/>
          </a:p>
        </p:txBody>
      </p:sp>
    </p:spTree>
    <p:extLst>
      <p:ext uri="{BB962C8B-B14F-4D97-AF65-F5344CB8AC3E}">
        <p14:creationId xmlns:p14="http://schemas.microsoft.com/office/powerpoint/2010/main" val="410641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b="1" i="1"/>
              <a:t>Schema: Key element of Materials Data management</a:t>
            </a:r>
            <a:endParaRPr lang="en-GB" b="1" i="1" baseline="0"/>
          </a:p>
          <a:p>
            <a:endParaRPr lang="en-GB" baseline="0"/>
          </a:p>
          <a:p>
            <a:r>
              <a:rPr lang="en-US" baseline="0"/>
              <a:t>Materials data management requires a specialized approach to schemas to ensure that the unique properties and characteristics of materials are accurately captured and managed. Here are some of the key considerations for creating a schema for materials data management:</a:t>
            </a:r>
          </a:p>
          <a:p>
            <a:pPr marL="228600" indent="-228600">
              <a:buFont typeface="+mj-lt"/>
              <a:buAutoNum type="arabicPeriod"/>
            </a:pPr>
            <a:r>
              <a:rPr lang="en-US" baseline="0"/>
              <a:t>Identify the materials properties: The schema should define the specific properties of the materials being managed, such as chemical composition, physical properties, and mechanical properties.</a:t>
            </a:r>
          </a:p>
          <a:p>
            <a:pPr marL="228600" indent="-228600">
              <a:buFont typeface="+mj-lt"/>
              <a:buAutoNum type="arabicPeriod"/>
            </a:pPr>
            <a:r>
              <a:rPr lang="en-US" baseline="0"/>
              <a:t>Define the units of measurement: The schema should specify the units of measurement for each property, such as kilograms for mass and meters for length. This will help ensure consistency and accuracy when working with the data.</a:t>
            </a:r>
          </a:p>
          <a:p>
            <a:pPr marL="228600" indent="-228600">
              <a:buFont typeface="+mj-lt"/>
              <a:buAutoNum type="arabicPeriod"/>
            </a:pPr>
            <a:r>
              <a:rPr lang="en-US" baseline="0"/>
              <a:t>Define the materials hierarchy: The schema should define the hierarchy of materials being managed, such as raw materials, intermediate products, and finished goods. This will help ensure that materials are properly classified and tracked throughout their lifecycle.</a:t>
            </a:r>
          </a:p>
          <a:p>
            <a:pPr marL="228600" indent="-228600">
              <a:buFont typeface="+mj-lt"/>
              <a:buAutoNum type="arabicPeriod"/>
            </a:pPr>
            <a:r>
              <a:rPr lang="en-US" baseline="0"/>
              <a:t>Include quality control data: The schema should include fields for quality control data, such as test results and inspection records. This will help ensure that materials meet the necessary quality standards.</a:t>
            </a:r>
          </a:p>
          <a:p>
            <a:pPr marL="228600" indent="-228600">
              <a:buFont typeface="+mj-lt"/>
              <a:buAutoNum type="arabicPeriod"/>
            </a:pPr>
            <a:r>
              <a:rPr lang="en-US" baseline="0"/>
              <a:t>Include supply chain data: The schema should include fields for supply chain data, such as supplier information and shipping records. This will help ensure that materials are properly tracked and managed throughout the supply chain.</a:t>
            </a:r>
          </a:p>
          <a:p>
            <a:pPr marL="228600" indent="-228600">
              <a:buFont typeface="+mj-lt"/>
              <a:buAutoNum type="arabicPeriod"/>
            </a:pPr>
            <a:r>
              <a:rPr lang="en-US" baseline="0"/>
              <a:t>Consider data integration: The schema should be designed to integrate with other data management systems, such as enterprise resource planning (ERP) systems and product lifecycle management (PLM) systems. This will help ensure that materials data is properly integrated with other business processes and systems.</a:t>
            </a:r>
          </a:p>
          <a:p>
            <a:pPr marL="228600" indent="-228600">
              <a:buFont typeface="+mj-lt"/>
              <a:buAutoNum type="arabicPeriod"/>
            </a:pPr>
            <a:endParaRPr lang="en-US" baseline="0"/>
          </a:p>
          <a:p>
            <a:pPr marL="0" indent="0">
              <a:buFont typeface="+mj-lt"/>
              <a:buNone/>
            </a:pPr>
            <a:r>
              <a:rPr lang="en-US" baseline="0"/>
              <a:t>Overall, creating a schema for materials data management requires careful consideration of the unique properties and characteristics of materials, as well as the specific needs of the organization. By creating a well-designed schema, organizations can ensure that materials data is accurately captured, managed, and tracked throughout its lifecycle.</a:t>
            </a:r>
            <a:endParaRPr lang="en-GB" baseline="0"/>
          </a:p>
        </p:txBody>
      </p:sp>
      <p:sp>
        <p:nvSpPr>
          <p:cNvPr id="4" name="Slide Number Placeholder 3"/>
          <p:cNvSpPr>
            <a:spLocks noGrp="1"/>
          </p:cNvSpPr>
          <p:nvPr>
            <p:ph type="sldNum" sz="quarter" idx="10"/>
          </p:nvPr>
        </p:nvSpPr>
        <p:spPr/>
        <p:txBody>
          <a:bodyPr/>
          <a:lstStyle/>
          <a:p>
            <a:fld id="{58D7C242-0FF4-480C-BE62-97FF7E42585D}" type="slidenum">
              <a:rPr lang="en-GB" smtClean="0"/>
              <a:t>19</a:t>
            </a:fld>
            <a:endParaRPr lang="en-GB"/>
          </a:p>
        </p:txBody>
      </p:sp>
    </p:spTree>
    <p:extLst>
      <p:ext uri="{BB962C8B-B14F-4D97-AF65-F5344CB8AC3E}">
        <p14:creationId xmlns:p14="http://schemas.microsoft.com/office/powerpoint/2010/main" val="1758711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b="1" i="0">
                <a:solidFill>
                  <a:srgbClr val="CC0000"/>
                </a:solidFill>
              </a:rPr>
              <a:t>Learning Objectives</a:t>
            </a:r>
          </a:p>
          <a:p>
            <a:endParaRPr lang="en-US" sz="1200"/>
          </a:p>
          <a:p>
            <a:r>
              <a:rPr lang="en-US" sz="1200"/>
              <a:t>These Intended Learning Outcomes are based on a taxonomy of </a:t>
            </a:r>
            <a:r>
              <a:rPr lang="en-US" sz="1200" i="1"/>
              <a:t>knowledge and understanding</a:t>
            </a:r>
            <a:r>
              <a:rPr lang="en-US" sz="1200"/>
              <a:t> as the basis, </a:t>
            </a:r>
            <a:r>
              <a:rPr lang="en-US" sz="1200" i="1"/>
              <a:t>skills and abilities</a:t>
            </a:r>
            <a:r>
              <a:rPr lang="en-US" sz="1200"/>
              <a:t> as necessary for the practical use of knowledge and understanding, followed by acquired </a:t>
            </a:r>
            <a:r>
              <a:rPr lang="en-US" sz="1200" i="1"/>
              <a:t>values and attitudes</a:t>
            </a:r>
            <a:r>
              <a:rPr lang="en-US" sz="1200"/>
              <a:t> enabling assessments and responsible use of these abilities.</a:t>
            </a:r>
          </a:p>
          <a:p>
            <a:endParaRPr lang="en-US" sz="1200"/>
          </a:p>
          <a:p>
            <a:r>
              <a:rPr lang="en-US" sz="1200"/>
              <a:t>Combined with a suitable assessment, they should be helpful in the context of accreditations or for the CDIO Syllabus.</a:t>
            </a:r>
          </a:p>
        </p:txBody>
      </p:sp>
      <p:sp>
        <p:nvSpPr>
          <p:cNvPr id="4" name="Slide Number Placeholder 3"/>
          <p:cNvSpPr>
            <a:spLocks noGrp="1"/>
          </p:cNvSpPr>
          <p:nvPr>
            <p:ph type="sldNum" sz="quarter" idx="5"/>
          </p:nvPr>
        </p:nvSpPr>
        <p:spPr/>
        <p:txBody>
          <a:bodyPr/>
          <a:lstStyle/>
          <a:p>
            <a:fld id="{27FDDAD7-A41A-4414-8211-C5E2AC7F93EC}" type="slidenum">
              <a:rPr lang="en-US" smtClean="0"/>
              <a:pPr/>
              <a:t>2</a:t>
            </a:fld>
            <a:endParaRPr lang="en-US"/>
          </a:p>
        </p:txBody>
      </p:sp>
    </p:spTree>
    <p:extLst>
      <p:ext uri="{BB962C8B-B14F-4D97-AF65-F5344CB8AC3E}">
        <p14:creationId xmlns:p14="http://schemas.microsoft.com/office/powerpoint/2010/main" val="22955200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i="1"/>
              <a:t>Material Card and Material Passport</a:t>
            </a:r>
          </a:p>
          <a:p>
            <a:pPr algn="just"/>
            <a:endParaRPr lang="en-US"/>
          </a:p>
          <a:p>
            <a:pPr algn="just"/>
            <a:r>
              <a:rPr lang="en-US"/>
              <a:t>A </a:t>
            </a:r>
            <a:r>
              <a:rPr lang="en-US" b="1"/>
              <a:t>Material Card </a:t>
            </a:r>
            <a:r>
              <a:rPr lang="en-US"/>
              <a:t>is a standardized format for reporting information on materials properties, characteristics, and performance. It is typically used in the field of materials science and engineering, and serves as a way to communicate data and information on materials in a consistent and standardized way. The Material Card may include information on the material's chemical composition, physical properties, mechanical properties, and environmental properties, as well as information on how the material was tested and characterized. Material cards can be exported in standardized files to be reused in simulations </a:t>
            </a:r>
            <a:r>
              <a:rPr lang="en-US" err="1"/>
              <a:t>softwares</a:t>
            </a:r>
            <a:r>
              <a:rPr lang="en-US"/>
              <a:t> for example.</a:t>
            </a:r>
          </a:p>
          <a:p>
            <a:pPr algn="just"/>
            <a:endParaRPr lang="en-US"/>
          </a:p>
          <a:p>
            <a:r>
              <a:rPr lang="en-US"/>
              <a:t>A </a:t>
            </a:r>
            <a:r>
              <a:rPr lang="en-US" b="1"/>
              <a:t>Material Passport</a:t>
            </a:r>
            <a:r>
              <a:rPr lang="en-US"/>
              <a:t>, on the other hand, is a concept that goes beyond the Material Card and refers to a more comprehensive approach to tracking and managing materials data throughout their lifecycle. A Material Passport is a digital record of a material's composition, origin, and use, as well as its environmental and social impact. The goal of the Material Passport is to provide a complete and transparent picture of a material's history and impact, from its extraction and production to its use and disposal. The Material Passport can be used by manufacturers, designers, and other stakeholders in the materials industry to make more informed decisions about materials selection, use, and disposal. It can also help promote circular economy principles, by enabling materials to be tracked and reused more effectively and reducing waste and environmental impact.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 summary, a In summary, a Material Card is a standardized format for reporting materials data. A Material Passport is a more comprehensive approach to tracking and managing materials data throughout their lifecycle, with a focus on transparency and sustainability</a:t>
            </a:r>
          </a:p>
        </p:txBody>
      </p:sp>
      <p:sp>
        <p:nvSpPr>
          <p:cNvPr id="4" name="Slide Number Placeholder 3"/>
          <p:cNvSpPr>
            <a:spLocks noGrp="1"/>
          </p:cNvSpPr>
          <p:nvPr>
            <p:ph type="sldNum" sz="quarter" idx="5"/>
          </p:nvPr>
        </p:nvSpPr>
        <p:spPr/>
        <p:txBody>
          <a:bodyPr/>
          <a:lstStyle/>
          <a:p>
            <a:fld id="{27FDDAD7-A41A-4414-8211-C5E2AC7F93EC}" type="slidenum">
              <a:rPr lang="en-US" smtClean="0"/>
              <a:pPr/>
              <a:t>20</a:t>
            </a:fld>
            <a:endParaRPr lang="en-US"/>
          </a:p>
        </p:txBody>
      </p:sp>
    </p:spTree>
    <p:extLst>
      <p:ext uri="{BB962C8B-B14F-4D97-AF65-F5344CB8AC3E}">
        <p14:creationId xmlns:p14="http://schemas.microsoft.com/office/powerpoint/2010/main" val="1156315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i="1" noProof="0" dirty="0"/>
              <a:t>Ansys </a:t>
            </a:r>
            <a:r>
              <a:rPr lang="en-US" sz="1200" b="1" i="1" noProof="0" dirty="0"/>
              <a:t>Granta solutions for data management, data analysis...</a:t>
            </a:r>
          </a:p>
          <a:p>
            <a:pPr algn="ctr"/>
            <a:endParaRPr lang="en-US" sz="1200" b="1" i="1" noProof="0" dirty="0"/>
          </a:p>
          <a:p>
            <a:pPr algn="l"/>
            <a:r>
              <a:rPr lang="en-US" b="0" i="0" noProof="0" dirty="0"/>
              <a:t>Ansys offers multiple solutions to manage and analyze materials data with different levels of customization and automation: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noProof="0" dirty="0"/>
              <a:t>1. Software-Driven Analysis of Materials Data</a:t>
            </a:r>
            <a:endParaRPr lang="en-US" b="0" i="0" noProof="0" dirty="0"/>
          </a:p>
          <a:p>
            <a:pPr marL="171450" indent="-171450" algn="l">
              <a:buFont typeface="Wingdings" panose="05000000000000000000" pitchFamily="2" charset="2"/>
              <a:buChar char="à"/>
            </a:pPr>
            <a:r>
              <a:rPr lang="en-US" b="0" i="0" noProof="0" dirty="0"/>
              <a:t>Granta EduPack (for education only) and Granta Selector (for research and industry), </a:t>
            </a:r>
            <a:r>
              <a:rPr lang="en-US" b="0" i="0" noProof="0" dirty="0">
                <a:sym typeface="Wingdings" panose="05000000000000000000" pitchFamily="2" charset="2"/>
              </a:rPr>
              <a:t>based on the methodology developed by prof. M. Ashby, to perform material selection (see other lecture units on this topic), using reference materials databases.</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a:t>2. Software-Driven Management of Materials Data</a:t>
            </a:r>
            <a:endParaRPr lang="en-US" b="0" i="0" noProof="0" dirty="0">
              <a:sym typeface="Wingdings" panose="05000000000000000000" pitchFamily="2" charset="2"/>
            </a:endParaRPr>
          </a:p>
          <a:p>
            <a:pPr marL="171450" indent="-171450" algn="l">
              <a:buFont typeface="Wingdings" panose="05000000000000000000" pitchFamily="2" charset="2"/>
              <a:buChar char="à"/>
            </a:pPr>
            <a:r>
              <a:rPr lang="en-US" b="0" i="0" noProof="0" dirty="0">
                <a:sym typeface="Wingdings" panose="05000000000000000000" pitchFamily="2" charset="2"/>
              </a:rPr>
              <a:t>Granta MI Software to build databases, to manage and to standardize materials data.</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b="1" dirty="0"/>
              <a:t>3. Software-Driven Post-Processing of MD</a:t>
            </a:r>
          </a:p>
          <a:p>
            <a:pPr marL="0" indent="0" algn="l">
              <a:buFontTx/>
              <a:buNone/>
            </a:pPr>
            <a:r>
              <a:rPr lang="en-US" b="0" i="0" noProof="0" dirty="0">
                <a:sym typeface="Wingdings" panose="05000000000000000000" pitchFamily="2" charset="2"/>
              </a:rPr>
              <a:t> </a:t>
            </a:r>
            <a:r>
              <a:rPr lang="en-US" b="0" i="0" noProof="0" dirty="0" err="1">
                <a:sym typeface="Wingdings" panose="05000000000000000000" pitchFamily="2" charset="2"/>
              </a:rPr>
              <a:t>PyAnsys</a:t>
            </a:r>
            <a:r>
              <a:rPr lang="en-US" b="0" i="0" noProof="0" dirty="0">
                <a:sym typeface="Wingdings" panose="05000000000000000000" pitchFamily="2" charset="2"/>
              </a:rPr>
              <a:t> an open-source repository containing python libraries and python interfaces to interact with other Ansys </a:t>
            </a:r>
            <a:r>
              <a:rPr lang="en-US" b="0" i="0" noProof="0" dirty="0" err="1">
                <a:sym typeface="Wingdings" panose="05000000000000000000" pitchFamily="2" charset="2"/>
              </a:rPr>
              <a:t>softwares</a:t>
            </a:r>
            <a:r>
              <a:rPr lang="en-US" b="0" i="0" noProof="0" dirty="0">
                <a:sym typeface="Wingdings" panose="05000000000000000000" pitchFamily="2" charset="2"/>
              </a:rPr>
              <a:t> (for example Granta MI BoM analytics, MI python STK…).</a:t>
            </a:r>
            <a:endParaRPr lang="en-US" i="1" noProof="0" dirty="0"/>
          </a:p>
          <a:p>
            <a:pPr algn="ctr"/>
            <a:endParaRPr lang="en-US" i="1"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21</a:t>
            </a:fld>
            <a:endParaRPr lang="en-US"/>
          </a:p>
        </p:txBody>
      </p:sp>
    </p:spTree>
    <p:extLst>
      <p:ext uri="{BB962C8B-B14F-4D97-AF65-F5344CB8AC3E}">
        <p14:creationId xmlns:p14="http://schemas.microsoft.com/office/powerpoint/2010/main" val="1667492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noProof="0" dirty="0"/>
              <a:t>Example of materials data management in research</a:t>
            </a:r>
          </a:p>
          <a:p>
            <a:pPr algn="ctr"/>
            <a:endParaRPr lang="en-US" b="0" noProof="0" dirty="0"/>
          </a:p>
          <a:p>
            <a:pPr algn="l"/>
            <a:r>
              <a:rPr lang="en-US" b="0" noProof="0" dirty="0"/>
              <a:t>A number of different stakeholders are involved in a research project, such as:</a:t>
            </a:r>
          </a:p>
          <a:p>
            <a:pPr marL="0" indent="0" algn="l">
              <a:buFont typeface="Arial" panose="020B0604020202020204" pitchFamily="34" charset="0"/>
              <a:buNone/>
            </a:pPr>
            <a:r>
              <a:rPr lang="en-US" b="0" u="sng" noProof="0" dirty="0"/>
              <a:t>Academic Lab</a:t>
            </a:r>
          </a:p>
          <a:p>
            <a:pPr marL="171450" indent="-171450" algn="l">
              <a:buFont typeface="Arial" panose="020B0604020202020204" pitchFamily="34" charset="0"/>
              <a:buChar char="•"/>
            </a:pPr>
            <a:r>
              <a:rPr lang="en-US" b="0" noProof="0" dirty="0"/>
              <a:t>Professor</a:t>
            </a:r>
          </a:p>
          <a:p>
            <a:pPr marL="171450" indent="-171450" algn="l">
              <a:buFont typeface="Arial" panose="020B0604020202020204" pitchFamily="34" charset="0"/>
              <a:buChar char="•"/>
            </a:pPr>
            <a:r>
              <a:rPr lang="en-US" b="0" noProof="0" dirty="0"/>
              <a:t>Research Project Manager</a:t>
            </a:r>
          </a:p>
          <a:p>
            <a:pPr marL="171450" indent="-171450" algn="l">
              <a:buFont typeface="Arial" panose="020B0604020202020204" pitchFamily="34" charset="0"/>
              <a:buChar char="•"/>
            </a:pPr>
            <a:r>
              <a:rPr lang="en-US" b="0" noProof="0" dirty="0"/>
              <a:t>PhD Student, students…</a:t>
            </a:r>
          </a:p>
          <a:p>
            <a:pPr marL="171450" indent="-171450" algn="l">
              <a:buFont typeface="Arial" panose="020B0604020202020204" pitchFamily="34" charset="0"/>
              <a:buChar char="•"/>
            </a:pPr>
            <a:r>
              <a:rPr lang="en-US" b="0" noProof="0" dirty="0"/>
              <a:t>Numerical Modelling Expert</a:t>
            </a:r>
          </a:p>
          <a:p>
            <a:pPr marL="171450" indent="-171450" algn="l">
              <a:buFont typeface="Arial" panose="020B0604020202020204" pitchFamily="34" charset="0"/>
              <a:buChar char="•"/>
            </a:pPr>
            <a:r>
              <a:rPr lang="en-US" b="0" noProof="0" dirty="0"/>
              <a:t>…</a:t>
            </a:r>
          </a:p>
          <a:p>
            <a:pPr marL="0" indent="0" algn="l">
              <a:buFont typeface="Arial" panose="020B0604020202020204" pitchFamily="34" charset="0"/>
              <a:buNone/>
            </a:pPr>
            <a:r>
              <a:rPr lang="en-US" b="0" u="sng" noProof="0" dirty="0"/>
              <a:t>Industrial Partner</a:t>
            </a:r>
          </a:p>
          <a:p>
            <a:pPr marL="171450" indent="-171450" algn="l">
              <a:buFont typeface="Arial" panose="020B0604020202020204" pitchFamily="34" charset="0"/>
              <a:buChar char="•"/>
            </a:pPr>
            <a:r>
              <a:rPr lang="en-US" b="0" noProof="0" dirty="0"/>
              <a:t>Material Expert</a:t>
            </a:r>
          </a:p>
          <a:p>
            <a:pPr marL="171450" indent="-171450" algn="l">
              <a:buFont typeface="Arial" panose="020B0604020202020204" pitchFamily="34" charset="0"/>
              <a:buChar char="•"/>
            </a:pPr>
            <a:r>
              <a:rPr lang="en-US" b="0" noProof="0" dirty="0"/>
              <a:t>Engineer</a:t>
            </a:r>
          </a:p>
          <a:p>
            <a:pPr marL="171450" indent="-171450" algn="l">
              <a:buFont typeface="Arial" panose="020B0604020202020204" pitchFamily="34" charset="0"/>
              <a:buChar char="•"/>
            </a:pPr>
            <a:r>
              <a:rPr lang="en-US" b="0" noProof="0" dirty="0"/>
              <a:t>Lab technician</a:t>
            </a:r>
          </a:p>
          <a:p>
            <a:pPr marL="171450" indent="-171450" algn="l">
              <a:buFont typeface="Arial" panose="020B0604020202020204" pitchFamily="34" charset="0"/>
              <a:buChar char="•"/>
            </a:pPr>
            <a:r>
              <a:rPr lang="en-US" b="0" noProof="0" dirty="0"/>
              <a:t>…</a:t>
            </a:r>
          </a:p>
          <a:p>
            <a:pPr marL="0" indent="0" algn="l">
              <a:buFont typeface="Arial" panose="020B0604020202020204" pitchFamily="34" charset="0"/>
              <a:buNone/>
            </a:pPr>
            <a:endParaRPr lang="en-US" b="0" noProof="0" dirty="0"/>
          </a:p>
          <a:p>
            <a:pPr marL="0" indent="0" algn="l">
              <a:buFont typeface="Arial" panose="020B0604020202020204" pitchFamily="34" charset="0"/>
              <a:buNone/>
            </a:pPr>
            <a:endParaRPr lang="en-US" b="0" noProof="0" dirty="0"/>
          </a:p>
          <a:p>
            <a:pPr marL="0" indent="0" algn="l">
              <a:buFont typeface="Arial" panose="020B0604020202020204" pitchFamily="34" charset="0"/>
              <a:buNone/>
            </a:pPr>
            <a:endParaRPr lang="en-US" b="0" noProof="0" dirty="0"/>
          </a:p>
          <a:p>
            <a:pPr marL="0" indent="0" algn="l">
              <a:buFont typeface="Arial" panose="020B0604020202020204" pitchFamily="34" charset="0"/>
              <a:buNone/>
            </a:pPr>
            <a:endParaRPr lang="en-US" b="0" noProof="0"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22</a:t>
            </a:fld>
            <a:endParaRPr lang="en-US"/>
          </a:p>
        </p:txBody>
      </p:sp>
    </p:spTree>
    <p:extLst>
      <p:ext uri="{BB962C8B-B14F-4D97-AF65-F5344CB8AC3E}">
        <p14:creationId xmlns:p14="http://schemas.microsoft.com/office/powerpoint/2010/main" val="4165841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i="1" dirty="0"/>
              <a:t>Example of institution-wide materials data</a:t>
            </a:r>
          </a:p>
          <a:p>
            <a:pPr algn="ct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a:t>
            </a:r>
            <a:r>
              <a:rPr lang="en-GB" sz="1200" b="1" dirty="0">
                <a:solidFill>
                  <a:schemeClr val="tx1"/>
                </a:solidFill>
              </a:rPr>
              <a:t>Materials Information Management System (MDMS) </a:t>
            </a:r>
            <a:r>
              <a:rPr lang="en-GB" sz="1200" b="0" dirty="0">
                <a:solidFill>
                  <a:schemeClr val="tx1"/>
                </a:solidFill>
              </a:rPr>
              <a:t>sits at the core, i.e. connects and guarantees interoperability between multiple areas, systems and teams, namely: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b="0" dirty="0">
                <a:solidFill>
                  <a:schemeClr val="tx1"/>
                </a:solidFill>
              </a:rPr>
              <a:t>Product Development</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solidFill>
                  <a:schemeClr val="tx1"/>
                </a:solidFill>
              </a:rPr>
              <a:t>Design &amp; CAD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solidFill>
                  <a:schemeClr val="tx1"/>
                </a:solidFill>
              </a:rPr>
              <a:t>Simulation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solidFill>
                  <a:schemeClr val="tx1"/>
                </a:solidFill>
              </a:rPr>
              <a:t>Risk &amp; Compliance Engineers</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0" dirty="0">
                <a:solidFill>
                  <a:schemeClr val="tx1"/>
                </a:solidFill>
              </a:rPr>
              <a:t>Manufacturing </a:t>
            </a:r>
            <a:endParaRPr lang="en-GB" b="0" dirty="0"/>
          </a:p>
          <a:p>
            <a:pPr marL="228600" indent="-228600">
              <a:buFont typeface="+mj-lt"/>
              <a:buAutoNum type="arabicPeriod"/>
            </a:pPr>
            <a:r>
              <a:rPr lang="en-GB" dirty="0"/>
              <a:t>Extended Teams</a:t>
            </a:r>
          </a:p>
          <a:p>
            <a:pPr marL="685800" lvl="1" indent="-228600">
              <a:buFont typeface="Arial" panose="020B0604020202020204" pitchFamily="34" charset="0"/>
              <a:buChar char="•"/>
            </a:pPr>
            <a:r>
              <a:rPr lang="en-GB" dirty="0"/>
              <a:t>Test and data management</a:t>
            </a:r>
          </a:p>
          <a:p>
            <a:pPr marL="685800" lvl="1" indent="-228600">
              <a:buFont typeface="Arial" panose="020B0604020202020204" pitchFamily="34" charset="0"/>
              <a:buChar char="•"/>
            </a:pPr>
            <a:r>
              <a:rPr lang="en-GB" dirty="0"/>
              <a:t>Materials authority</a:t>
            </a:r>
          </a:p>
          <a:p>
            <a:pPr marL="685800" lvl="1" indent="-228600">
              <a:buFont typeface="Arial" panose="020B0604020202020204" pitchFamily="34" charset="0"/>
              <a:buChar char="•"/>
            </a:pPr>
            <a:r>
              <a:rPr lang="en-GB" dirty="0"/>
              <a:t>Field operations</a:t>
            </a:r>
          </a:p>
          <a:p>
            <a:pPr marL="228600" indent="-228600">
              <a:buFont typeface="+mj-lt"/>
              <a:buAutoNum type="arabicPeriod"/>
            </a:pPr>
            <a:r>
              <a:rPr lang="en-GB" dirty="0"/>
              <a:t>Product Management Systems</a:t>
            </a:r>
          </a:p>
          <a:p>
            <a:pPr marL="685800" lvl="1" indent="-228600">
              <a:buFont typeface="Arial" panose="020B0604020202020204" pitchFamily="34" charset="0"/>
              <a:buChar char="•"/>
            </a:pPr>
            <a:r>
              <a:rPr lang="en-GB" dirty="0"/>
              <a:t>PLM – Product Lifecycle Management</a:t>
            </a:r>
          </a:p>
          <a:p>
            <a:pPr marL="685800" lvl="1" indent="-228600">
              <a:buFont typeface="Arial" panose="020B0604020202020204" pitchFamily="34" charset="0"/>
              <a:buChar char="•"/>
            </a:pPr>
            <a:r>
              <a:rPr lang="en-GB" dirty="0"/>
              <a:t>SPDM – Simulation Process and Data Management</a:t>
            </a:r>
          </a:p>
          <a:p>
            <a:pPr marL="685800" lvl="1" indent="-228600">
              <a:buFont typeface="Arial" panose="020B0604020202020204" pitchFamily="34" charset="0"/>
              <a:buChar char="•"/>
            </a:pPr>
            <a:r>
              <a:rPr lang="en-GB" dirty="0"/>
              <a:t>ERP – Enterprise Resource Planning</a:t>
            </a:r>
          </a:p>
          <a:p>
            <a:pPr marL="685800" lvl="1" indent="-228600">
              <a:buFont typeface="Arial" panose="020B0604020202020204" pitchFamily="34" charset="0"/>
              <a:buChar char="•"/>
            </a:pPr>
            <a:r>
              <a:rPr lang="en-GB" dirty="0"/>
              <a:t>TDM – Test Data Management</a:t>
            </a:r>
          </a:p>
          <a:p>
            <a:pPr marL="685800" lvl="1" indent="-228600">
              <a:buFont typeface="Arial" panose="020B0604020202020204" pitchFamily="34" charset="0"/>
              <a:buChar char="•"/>
            </a:pPr>
            <a:r>
              <a:rPr lang="en-GB" dirty="0"/>
              <a:t>ALM – Application Lifecycle Management</a:t>
            </a:r>
          </a:p>
          <a:p>
            <a:pPr marL="228600" indent="-228600">
              <a:buFont typeface="+mj-lt"/>
              <a:buAutoNum type="arabicPeriod"/>
            </a:pPr>
            <a:r>
              <a:rPr lang="en-GB" dirty="0"/>
              <a:t>Research and Development</a:t>
            </a:r>
          </a:p>
          <a:p>
            <a:pPr marL="685800" lvl="1" indent="-228600">
              <a:buFont typeface="Arial" panose="020B0604020202020204" pitchFamily="34" charset="0"/>
              <a:buChar char="•"/>
            </a:pPr>
            <a:r>
              <a:rPr lang="en-GB" dirty="0"/>
              <a:t>Multiple different areas related to materials and processes</a:t>
            </a:r>
          </a:p>
          <a:p>
            <a:pPr marL="0" indent="0">
              <a:buFont typeface="+mj-lt"/>
              <a:buNone/>
            </a:pPr>
            <a:endParaRPr lang="en-GB" dirty="0"/>
          </a:p>
          <a:p>
            <a:pPr marL="0" indent="0">
              <a:buFont typeface="+mj-lt"/>
              <a:buNone/>
            </a:pPr>
            <a:r>
              <a:rPr lang="en-GB" dirty="0"/>
              <a:t>Due to the abundance of stakeholders, it is pivotal that an efficient and MDMS provides version and access control. This allows for consist, traceable and easily re-useable datasets, which is particularly important when collaborating with multiple departments, institutions or companies (Note, access control can include read or write rights or may be used to hide confidential data from certain collaborators). Furthermore, to effectively leverage the materials data space (MDS), scripting toolkits within the MIMS are becoming increasingly important (see also link to </a:t>
            </a:r>
            <a:r>
              <a:rPr lang="en-GB" dirty="0" err="1"/>
              <a:t>PyAnsys</a:t>
            </a:r>
            <a:r>
              <a:rPr lang="en-GB" dirty="0"/>
              <a:t>).</a:t>
            </a:r>
          </a:p>
        </p:txBody>
      </p:sp>
      <p:sp>
        <p:nvSpPr>
          <p:cNvPr id="4" name="Slide Number Placeholder 3"/>
          <p:cNvSpPr>
            <a:spLocks noGrp="1"/>
          </p:cNvSpPr>
          <p:nvPr>
            <p:ph type="sldNum" sz="quarter" idx="5"/>
          </p:nvPr>
        </p:nvSpPr>
        <p:spPr/>
        <p:txBody>
          <a:bodyPr/>
          <a:lstStyle/>
          <a:p>
            <a:fld id="{27FDDAD7-A41A-4414-8211-C5E2AC7F93EC}" type="slidenum">
              <a:rPr lang="en-US" smtClean="0"/>
              <a:pPr/>
              <a:t>23</a:t>
            </a:fld>
            <a:endParaRPr lang="en-US"/>
          </a:p>
        </p:txBody>
      </p:sp>
    </p:spTree>
    <p:extLst>
      <p:ext uri="{BB962C8B-B14F-4D97-AF65-F5344CB8AC3E}">
        <p14:creationId xmlns:p14="http://schemas.microsoft.com/office/powerpoint/2010/main" val="2436274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i="1" dirty="0">
                <a:latin typeface="Calibri"/>
                <a:cs typeface="Calibri"/>
              </a:rPr>
              <a:t>Example of Materials Data Embedded in Digital Product Management Systems</a:t>
            </a:r>
          </a:p>
          <a:p>
            <a:pPr algn="ctr"/>
            <a:endParaRPr lang="fr-FR" sz="1200" b="1" i="1" dirty="0"/>
          </a:p>
          <a:p>
            <a:r>
              <a:rPr lang="en-US" dirty="0"/>
              <a:t>Product Lifecycle Management (PLM) is a strategic approach that focuses on managing the entire lifecycle of a product, from its conception to disposal. It involves the integration of people, processes, and systems to effectively manage product data, documents, and processes throughout the different stages of a product's life.</a:t>
            </a:r>
          </a:p>
          <a:p>
            <a:r>
              <a:rPr lang="en-US" dirty="0"/>
              <a:t>PLM encompasses various activities, including product design, engineering, manufacturing, quality control, maintenance, and support. It provides a centralized platform for cross-functional collaboration and data management, allowing teams to work together seamlessly and access up-to-date product information.</a:t>
            </a:r>
          </a:p>
          <a:p>
            <a:r>
              <a:rPr lang="en-US" dirty="0"/>
              <a:t>Key components of PLM typically include:</a:t>
            </a:r>
          </a:p>
          <a:p>
            <a:pPr marL="228600" indent="-228600">
              <a:buFont typeface="+mj-lt"/>
              <a:buAutoNum type="arabicPeriod"/>
            </a:pPr>
            <a:r>
              <a:rPr lang="en-US" dirty="0"/>
              <a:t>Product Data Management (PDM): PDM involves the storage, organization, and retrieval of product-related data such as CAD files, specifications, bills of materials, and engineering change orders. It ensures that accurate and current product data is available to the relevant stakeholders.</a:t>
            </a:r>
          </a:p>
          <a:p>
            <a:pPr marL="228600" indent="-228600">
              <a:buFont typeface="+mj-lt"/>
              <a:buAutoNum type="arabicPeriod"/>
            </a:pPr>
            <a:r>
              <a:rPr lang="en-US" dirty="0"/>
              <a:t>Design and Simulation Tools: PLM systems often integrate with design and simulation software to enable product development and validation. This integration allows for seamless data exchange between design tools and the PLM system, facilitating efficient collaboration and reducing errors.</a:t>
            </a:r>
          </a:p>
          <a:p>
            <a:pPr marL="228600" indent="-228600">
              <a:buFont typeface="+mj-lt"/>
              <a:buAutoNum type="arabicPeriod"/>
            </a:pPr>
            <a:r>
              <a:rPr lang="en-US" dirty="0"/>
              <a:t>Workflow and Process Management: PLM systems provide workflows and processes to streamline product development activities. These workflows define the sequence of tasks, responsibilities, and approvals required at each stage of the product lifecycle, ensuring that processes are followed consistently.</a:t>
            </a:r>
          </a:p>
          <a:p>
            <a:pPr marL="228600" indent="-228600">
              <a:buFont typeface="+mj-lt"/>
              <a:buAutoNum type="arabicPeriod"/>
            </a:pPr>
            <a:r>
              <a:rPr lang="en-US" dirty="0"/>
              <a:t>Collaboration and Communication: PLM platforms foster collaboration among teams by providing communication tools, document sharing capabilities, and real-time collaboration features. These enable geographically dispersed teams to work together effectively, improving efficiency and reducing time to market.</a:t>
            </a:r>
          </a:p>
          <a:p>
            <a:pPr marL="228600" indent="-228600">
              <a:buFont typeface="+mj-lt"/>
              <a:buAutoNum type="arabicPeriod"/>
            </a:pPr>
            <a:r>
              <a:rPr lang="en-US" dirty="0"/>
              <a:t>Change Management: PLM systems include change management functionalities that help track and manage product changes throughout the lifecycle. This ensures that all stakeholders are aware of and can assess the impact of proposed changes before implementation.</a:t>
            </a:r>
          </a:p>
          <a:p>
            <a:pPr marL="228600" indent="-228600">
              <a:buFont typeface="+mj-lt"/>
              <a:buAutoNum type="arabicPeriod"/>
            </a:pPr>
            <a:r>
              <a:rPr lang="en-US" dirty="0"/>
              <a:t>Analytics and Reporting: PLM systems offer reporting and analytics capabilities to provide insights into product performance, quality, and other key metrics. These insights can inform decision-making, support continuous improvement, and help identify opportunities for innovation.</a:t>
            </a:r>
          </a:p>
          <a:p>
            <a:pPr marL="0" indent="0">
              <a:buFont typeface="+mj-lt"/>
              <a:buNone/>
            </a:pPr>
            <a:endParaRPr lang="en-US" dirty="0"/>
          </a:p>
          <a:p>
            <a:r>
              <a:rPr lang="en-US" dirty="0"/>
              <a:t>In summary, PLM is a comprehensive approach to managing the lifecycle of a product, covering aspects such as data management, collaboration, workflow automation, and analytics. It aims to enhance productivity, reduce time to market, improve product quality, and optimize resource utilization throughout the entire product lifecycle.</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24</a:t>
            </a:fld>
            <a:endParaRPr lang="en-US"/>
          </a:p>
        </p:txBody>
      </p:sp>
    </p:spTree>
    <p:extLst>
      <p:ext uri="{BB962C8B-B14F-4D97-AF65-F5344CB8AC3E}">
        <p14:creationId xmlns:p14="http://schemas.microsoft.com/office/powerpoint/2010/main" val="1766649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lnSpc>
                <a:spcPct val="90000"/>
              </a:lnSpc>
              <a:spcBef>
                <a:spcPct val="0"/>
              </a:spcBef>
            </a:pPr>
            <a:r>
              <a:rPr lang="en-US" b="1" i="1" dirty="0">
                <a:latin typeface="Calibri"/>
                <a:cs typeface="Calibri"/>
              </a:rPr>
              <a:t>Example of digitalization process in additive manufacturing</a:t>
            </a:r>
            <a:endParaRPr lang="en-US" b="1" dirty="0">
              <a:latin typeface="Calibri"/>
              <a:cs typeface="Calibri"/>
            </a:endParaRPr>
          </a:p>
          <a:p>
            <a:endParaRPr lang="en-US" b="1" dirty="0">
              <a:cs typeface="Calibri"/>
            </a:endParaRPr>
          </a:p>
          <a:p>
            <a:r>
              <a:rPr lang="en-US" dirty="0">
                <a:latin typeface="Calibri"/>
                <a:cs typeface="Calibri"/>
              </a:rPr>
              <a:t>In a nutshell, our current platform can import several data types and the machine-agnostic capabilities and the interconnectivity with a wider range of equipment, have been largely improved during the last decade throughout collaborative research projects. Ansys is creating new tools for automated data import and a digitalization of any type of information throughout manufacturing, to keep full traceability of data generation and data usage..</a:t>
            </a:r>
            <a:endParaRPr lang="en-GB" baseline="0" dirty="0">
              <a:latin typeface="Calibri"/>
              <a:cs typeface="Calibri"/>
            </a:endParaRPr>
          </a:p>
        </p:txBody>
      </p:sp>
    </p:spTree>
    <p:extLst>
      <p:ext uri="{BB962C8B-B14F-4D97-AF65-F5344CB8AC3E}">
        <p14:creationId xmlns:p14="http://schemas.microsoft.com/office/powerpoint/2010/main" val="3223590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fr-FR" b="1" i="1" dirty="0"/>
              <a:t>Materials data </a:t>
            </a:r>
            <a:r>
              <a:rPr lang="fr-FR" b="1" i="1" dirty="0" err="1"/>
              <a:t>quality</a:t>
            </a:r>
            <a:endParaRPr lang="fr-FR" b="1" i="1" dirty="0"/>
          </a:p>
          <a:p>
            <a:pPr algn="ctr"/>
            <a:endParaRPr lang="fr-FR" b="1" i="1" dirty="0"/>
          </a:p>
          <a:p>
            <a:pPr algn="l"/>
            <a:r>
              <a:rPr lang="en-US" b="0" i="0" dirty="0"/>
              <a:t>The quality of materials data refers to the accuracy, completeness, reliability, and consistency of information related to materials properties, characteristics, and performance. </a:t>
            </a:r>
          </a:p>
          <a:p>
            <a:pPr algn="l"/>
            <a:r>
              <a:rPr lang="en-US" b="0" i="0" dirty="0"/>
              <a:t>Here are some key aspects that contribute to the quality of materials data:</a:t>
            </a:r>
          </a:p>
          <a:p>
            <a:pPr marL="228600" indent="-228600" algn="l">
              <a:buAutoNum type="arabicPeriod"/>
            </a:pPr>
            <a:r>
              <a:rPr lang="en-US" b="0" i="0" dirty="0"/>
              <a:t>Accuracy: The data should be free from errors, providing precise and reliable information about the material's properties, including physical, mechanical, thermal, and chemical attributes. Accurate data ensures that the materials perform as expected in real-world applications.</a:t>
            </a:r>
          </a:p>
          <a:p>
            <a:pPr marL="228600" indent="-228600" algn="l">
              <a:buAutoNum type="arabicPeriod"/>
            </a:pPr>
            <a:r>
              <a:rPr lang="en-US" b="0" i="0" dirty="0"/>
              <a:t>Completeness: The data should encompass a wide range of relevant properties and parameters, covering the material's behavior under different conditions, such as temperature, pressure, and environmental factors. Complete data helps researchers and engineers make informed decisions and predictions.</a:t>
            </a:r>
          </a:p>
          <a:p>
            <a:pPr marL="228600" indent="-228600" algn="l">
              <a:buAutoNum type="arabicPeriod"/>
            </a:pPr>
            <a:r>
              <a:rPr lang="en-US" b="0" i="0" dirty="0"/>
              <a:t>Standardization: Materials data should follow recognized standards and measurement protocols to ensure consistency across different sources and facilitate data exchange and comparison. Standardization helps in eliminating ambiguities and discrepancies in the data, enabling better collaboration and reliable analysis.</a:t>
            </a:r>
          </a:p>
          <a:p>
            <a:pPr marL="228600" indent="-228600" algn="l">
              <a:buAutoNum type="arabicPeriod"/>
            </a:pPr>
            <a:r>
              <a:rPr lang="en-US" b="0" i="0" dirty="0"/>
              <a:t>Traceability: It is crucial to track the origin and sources of materials data, including the experimental methods and equipment used for measurements. Traceability allows for verification, reproducibility, and identification of potential errors or biases in the data.</a:t>
            </a:r>
          </a:p>
          <a:p>
            <a:pPr marL="228600" indent="-228600" algn="l">
              <a:buAutoNum type="arabicPeriod"/>
            </a:pPr>
            <a:r>
              <a:rPr lang="en-US" b="0" i="0" dirty="0"/>
              <a:t>Data Governance: Implementing robust data governance practices ensures the long-term quality and integrity of materials data. This includes proper documentation, version control, data validation processes, and data curation to prevent data degradation over time.</a:t>
            </a:r>
          </a:p>
          <a:p>
            <a:pPr marL="228600" indent="-228600" algn="l">
              <a:buAutoNum type="arabicPeriod"/>
            </a:pPr>
            <a:r>
              <a:rPr lang="en-US" b="0" i="0" dirty="0"/>
              <a:t>Data Integration: Combining materials data from multiple sources and integrating it with other relevant datasets, such as simulation models or historical data, can enhance the quality and value of the information. Integration enables comprehensive analysis, validation, and optimization of materials properties and performance.</a:t>
            </a:r>
          </a:p>
          <a:p>
            <a:pPr marL="228600" indent="-228600" algn="l">
              <a:buAutoNum type="arabicPeriod"/>
            </a:pPr>
            <a:r>
              <a:rPr lang="en-US" b="0" i="0" dirty="0"/>
              <a:t>Data Sharing and Collaboration: Encouraging data sharing and collaboration among researchers, organizations, and institutions fosters the collective improvement of materials data quality. Open data initiatives, collaborative platforms, and data exchange standards promote transparency, data validation, and peer review processes.</a:t>
            </a:r>
          </a:p>
          <a:p>
            <a:pPr marL="228600" indent="-228600" algn="l">
              <a:buAutoNum type="arabicPeriod"/>
            </a:pPr>
            <a:endParaRPr lang="en-US" b="0" i="0" dirty="0"/>
          </a:p>
          <a:p>
            <a:pPr marL="0" indent="0" algn="l">
              <a:buNone/>
            </a:pPr>
            <a:r>
              <a:rPr lang="en-US" b="0" i="0" dirty="0"/>
              <a:t>Efforts are continually being made to improve materials data quality through the establishment of databases, standardization organizations, and data-sharing platforms. These initiatives aim to provide reliable and comprehensive materials data to support scientific research, innovation, and industrial applications.</a:t>
            </a:r>
          </a:p>
          <a:p>
            <a:pPr marL="0" indent="0" algn="l">
              <a:buNone/>
            </a:pPr>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Materials data files quality refers to the characteristics and attributes of digital files that store materials data. These files can contain various types of data, such as text documents, spreadsheets, databases, images, graphs, and simulation models. Ensuring high-quality materials data files is crucial for efficient data management, accessibility, and usability. Here are some key considerations for materials data files 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File Format: Choosing an appropriate file format is important to ensure compatibility, accessibility, and long-term preservation of materials data. Common formats for materials data include CSV (comma-separated values), XML (Extensible Markup Language), JSON (JavaScript Object Notation), HDF5 (Hierarchical Data Format), and proprietary formats specific to certain software or databases.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Data Structure: The structure of the data within the file should be well-organized and logically arranged. This includes using consistent naming conventions, appropriate data types, and clear delineation of data fields or columns. A well-structured file facilitates efficient data processing, analysis, and integration with other tools or systems.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Metadata: Metadata provides descriptive information about the materials data, such as the source, author, date of creation, units, and relevant parameters. Including comprehensive metadata enhances the understanding, traceability, and discoverability of the data. It enables efficient search, filtering, and sorting of files, ensuring the data's context and provenance are preserved.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Data Integrity: Maintaining data integrity is crucial to ensure that the files accurately represent the materials data. Implementing measures such as checksums, digital signatures, or data validation techniques helps detect and prevent data corruption or loss during storage, transfer, or manipulation.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File Size and Compression: Large materials data files can pose challenges in storage, transfer, and processing. Consider optimizing file sizes through compression techniques while ensuring minimal loss of data quality. Balancing file size with accessibility and computational requirements is important for efficient data handling.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Version Control: Managing different versions of materials data files is crucial, especially when updates, modifications, or corrections are made over time. Version control systems or file naming conventions that indicate the file's version can help track changes, maintain data lineage, and ensure reproducibility.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Documentation and Annotation: Providing comprehensive documentation or annotations within the files or accompanying documents enhances the understanding and usability of the materials data. This includes clear explanations of data sources, measurement methods, units, and any relevant assumptions or limitations.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Data Security and Privacy: Safeguarding materials data files against unauthorized access, data breaches, or loss is essential. Implementing appropriate security measures, access controls, encryption techniques, and backup strategies protects the integrity and confidentiality of the data.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t>Long-Term Preservation: Considering the long-term preservation of materials data files is vital to ensure their accessibility and usability over time. This includes utilizing open and non-proprietary file formats, adhering to archival standards, and implementing data backup and migration strategies to prevent data loss or obsolescence.</a:t>
            </a:r>
            <a:br>
              <a:rPr lang="en-US" sz="1200" dirty="0"/>
            </a:b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Adhering to these principles and best practices for materials data files quality promotes effective data management, collaboration, and reusability, ensuring that materials data remains valuable and reliable for future research and applications.</a:t>
            </a:r>
            <a:endParaRPr lang="en-US" sz="1200" dirty="0">
              <a:cs typeface="Calibri"/>
            </a:endParaRPr>
          </a:p>
          <a:p>
            <a:pPr marL="0" indent="0" algn="l">
              <a:buNone/>
            </a:pPr>
            <a:endParaRPr lang="en-US" b="0" i="0"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27</a:t>
            </a:fld>
            <a:endParaRPr lang="en-US"/>
          </a:p>
        </p:txBody>
      </p:sp>
    </p:spTree>
    <p:extLst>
      <p:ext uri="{BB962C8B-B14F-4D97-AF65-F5344CB8AC3E}">
        <p14:creationId xmlns:p14="http://schemas.microsoft.com/office/powerpoint/2010/main" val="16746102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fr-FR" b="1" i="1" dirty="0"/>
              <a:t>Data </a:t>
            </a:r>
            <a:r>
              <a:rPr lang="fr-FR" b="1" i="1" dirty="0" err="1"/>
              <a:t>storage</a:t>
            </a:r>
            <a:r>
              <a:rPr lang="fr-FR" b="1" i="1" dirty="0"/>
              <a:t> and versioning</a:t>
            </a:r>
          </a:p>
          <a:p>
            <a:pPr algn="ctr"/>
            <a:endParaRPr lang="fr-FR" b="1" i="1" dirty="0"/>
          </a:p>
          <a:p>
            <a:pPr algn="l"/>
            <a:r>
              <a:rPr lang="en-US" b="0" i="0" dirty="0"/>
              <a:t>In the field of material sciences, data storage and versioning refer to the management and organization of scientific data and the tracking of different versions of that data. Here's a brief explanation of these concepts:</a:t>
            </a:r>
          </a:p>
          <a:p>
            <a:pPr algn="l"/>
            <a:endParaRPr lang="en-US" b="0" i="0" dirty="0"/>
          </a:p>
          <a:p>
            <a:pPr marL="228600" indent="-228600" algn="l">
              <a:buFont typeface="+mj-lt"/>
              <a:buAutoNum type="arabicPeriod"/>
            </a:pPr>
            <a:r>
              <a:rPr lang="en-US" b="0" i="0" dirty="0"/>
              <a:t>Data Storage: In material sciences, researchers generate vast amounts of data through experiments, simulations, and other scientific methods. Data storage involves storing and preserving this data in a secure and accessible manner. It may include various types of information such as experimental results, numerical simulations, characterization data, images, and more. Proper data storage ensures that the data is available for future reference, analysis, and replication of experiments.</a:t>
            </a:r>
          </a:p>
          <a:p>
            <a:pPr marL="228600" indent="-228600" algn="l">
              <a:buFont typeface="+mj-lt"/>
              <a:buAutoNum type="arabicPeriod"/>
            </a:pPr>
            <a:r>
              <a:rPr lang="en-US" b="0" i="0" dirty="0"/>
              <a:t>Versioning: Versioning refers to the practice of tracking and managing different versions of data or files. In material sciences, researchers often need to update and modify their data as new information becomes available, experiments are repeated, or errors are corrected. Versioning allows researchers to maintain a historical record of changes and iterations made to their data. It helps in preserving the integrity of the scientific process and enables traceability of data modifications.</a:t>
            </a:r>
          </a:p>
          <a:p>
            <a:pPr marL="228600" indent="-228600" algn="l">
              <a:buFont typeface="+mj-lt"/>
              <a:buAutoNum type="arabicPeriod"/>
            </a:pPr>
            <a:endParaRPr lang="en-US" b="0" i="0" dirty="0"/>
          </a:p>
          <a:p>
            <a:pPr marL="0" indent="0" algn="l">
              <a:buFont typeface="+mj-lt"/>
              <a:buNone/>
            </a:pPr>
            <a:r>
              <a:rPr lang="en-US" b="0" i="0" dirty="0"/>
              <a:t>Versioning systems can be implemented using different methods such as manual file naming conventions (e.g., appending version numbers or dates to file names), using version control software (e.g., Git), or utilizing databases specifically designed for scientific data management. These systems typically provide mechanisms to create branches, merge changes, and annotate data versions with relevant information, such as experimental conditions, analysis methods, and researcher contributions. By combining data storage and versioning, material scientists can effectively organize and preserve their research data, track changes over time, collaborate with colleagues, and ensure the reproducibility and transparency of their work. This facilitates knowledge sharing, data-driven discoveries, and the advancement of the field.</a:t>
            </a:r>
          </a:p>
        </p:txBody>
      </p:sp>
      <p:sp>
        <p:nvSpPr>
          <p:cNvPr id="4" name="Slide Number Placeholder 3"/>
          <p:cNvSpPr>
            <a:spLocks noGrp="1"/>
          </p:cNvSpPr>
          <p:nvPr>
            <p:ph type="sldNum" sz="quarter" idx="5"/>
          </p:nvPr>
        </p:nvSpPr>
        <p:spPr/>
        <p:txBody>
          <a:bodyPr/>
          <a:lstStyle/>
          <a:p>
            <a:fld id="{27FDDAD7-A41A-4414-8211-C5E2AC7F93EC}" type="slidenum">
              <a:rPr lang="en-US" smtClean="0"/>
              <a:pPr/>
              <a:t>28</a:t>
            </a:fld>
            <a:endParaRPr lang="en-US"/>
          </a:p>
        </p:txBody>
      </p:sp>
    </p:spTree>
    <p:extLst>
      <p:ext uri="{BB962C8B-B14F-4D97-AF65-F5344CB8AC3E}">
        <p14:creationId xmlns:p14="http://schemas.microsoft.com/office/powerpoint/2010/main" val="37457124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i="1" dirty="0"/>
              <a:t>Reducing the Environmental Impact of Materials Data Storage</a:t>
            </a:r>
            <a:br>
              <a:rPr lang="en-US" dirty="0"/>
            </a:br>
            <a:endParaRPr lang="en-US" dirty="0"/>
          </a:p>
          <a:p>
            <a:endParaRPr lang="en-US" dirty="0"/>
          </a:p>
          <a:p>
            <a:r>
              <a:rPr lang="en-US" dirty="0"/>
              <a:t>In terms of storage and usage, sustainable materials data refers to data that is stored, managed, and used in a way that minimizes its environmental impact. This could include:</a:t>
            </a:r>
          </a:p>
          <a:p>
            <a:endParaRPr lang="en-US" dirty="0"/>
          </a:p>
          <a:p>
            <a:pPr marL="228600" indent="-228600">
              <a:buFont typeface="+mj-lt"/>
              <a:buAutoNum type="arabicPeriod"/>
            </a:pPr>
            <a:r>
              <a:rPr lang="en-US" dirty="0"/>
              <a:t>Energy-efficient storage: Sustainable materials data should be stored on energy-efficient servers and data centers that minimize energy consumption and greenhouse gas emissions. Cloud-based storage solutions that use renewable energy sources, such as wind or solar power, are one example of sustainable data storage.</a:t>
            </a:r>
          </a:p>
          <a:p>
            <a:pPr marL="228600" indent="-228600">
              <a:buFont typeface="+mj-lt"/>
              <a:buAutoNum type="arabicPeriod"/>
            </a:pPr>
            <a:r>
              <a:rPr lang="en-US" dirty="0"/>
              <a:t>Efficient data transfer: Sustainable materials data should be transferred using efficient and eco-friendly methods. This could include using low-power wireless networks or fiber-optic cables that consume less energy and produce fewer emissions compared to traditional network infrastructure.</a:t>
            </a:r>
          </a:p>
          <a:p>
            <a:pPr marL="228600" indent="-228600">
              <a:buFont typeface="+mj-lt"/>
              <a:buAutoNum type="arabicPeriod"/>
            </a:pPr>
            <a:r>
              <a:rPr lang="en-US" dirty="0"/>
              <a:t>Minimizing paper use: Sustainable materials data should be stored and shared electronically, in order to minimize paper use and waste. This could include using electronic lab notebooks, digital data storage and sharing platforms, and other online collaboration tools.</a:t>
            </a:r>
          </a:p>
          <a:p>
            <a:pPr marL="228600" indent="-228600">
              <a:buFont typeface="+mj-lt"/>
              <a:buAutoNum type="arabicPeriod"/>
            </a:pPr>
            <a:r>
              <a:rPr lang="en-US" dirty="0"/>
              <a:t>Sustainable data centers: Sustainable materials data should be stored in data centers that use sustainable and efficient cooling and ventilation systems, and that minimize water use and waste. Some data centers are designed to be carbon-neutral, using renewable energy sources and offsetting any remaining emissions. By following these sustainable storage and usage practices, researchers can help reduce the environmental impact of their materials data, and contribute to a more sustainable and responsible research culture.</a:t>
            </a:r>
          </a:p>
        </p:txBody>
      </p:sp>
      <p:sp>
        <p:nvSpPr>
          <p:cNvPr id="4" name="Slide Number Placeholder 3"/>
          <p:cNvSpPr>
            <a:spLocks noGrp="1"/>
          </p:cNvSpPr>
          <p:nvPr>
            <p:ph type="sldNum" sz="quarter" idx="5"/>
          </p:nvPr>
        </p:nvSpPr>
        <p:spPr/>
        <p:txBody>
          <a:bodyPr/>
          <a:lstStyle/>
          <a:p>
            <a:fld id="{27FDDAD7-A41A-4414-8211-C5E2AC7F93EC}" type="slidenum">
              <a:rPr lang="en-US" smtClean="0"/>
              <a:pPr/>
              <a:t>29</a:t>
            </a:fld>
            <a:endParaRPr lang="en-US"/>
          </a:p>
        </p:txBody>
      </p:sp>
    </p:spTree>
    <p:extLst>
      <p:ext uri="{BB962C8B-B14F-4D97-AF65-F5344CB8AC3E}">
        <p14:creationId xmlns:p14="http://schemas.microsoft.com/office/powerpoint/2010/main" val="10542345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b="1" i="1" dirty="0"/>
              <a:t>Data </a:t>
            </a:r>
            <a:r>
              <a:rPr lang="fr-FR" b="1" i="1" dirty="0" err="1"/>
              <a:t>Ownership</a:t>
            </a:r>
            <a:r>
              <a:rPr lang="fr-FR" b="1" i="1" dirty="0"/>
              <a:t> and Copyrights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ownership refers to the legal and moral rights of an individual or organization to control and exploit the data they generate or possess. It includes the rights to access, use, share, modify, and dispose of the data. Data ownership is linked to Intellectual Property (IP) Rights. Intellectual property rights encompass legal rights that individuals or organizations hold over creations of the mind, such as inventions, designs, or artistic works. In the context of materials characterization, IP rights may include ownership of data, processes, algorithms, or methodologies developed during the characterization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kern="1200" dirty="0">
                <a:solidFill>
                  <a:schemeClr val="tx1"/>
                </a:solidFill>
                <a:latin typeface="Calibri" panose="020F0502020204030204" pitchFamily="34" charset="0"/>
                <a:ea typeface="+mn-ea"/>
                <a:cs typeface="+mn-cs"/>
              </a:rPr>
              <a:t>Research Institution Ownership: In the context of academic or research institutions, data ownership may be determined by institutional policies and agreements. In some cases, the institution may claim ownership of the data generated by its researchers or students, particularly if it was conducted using institutional resources or funding.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Collaborative Research Ownership: In collaborative research projects involving multiple parties, data ownership may be defined in agreements or contracts among the collaborators. These </a:t>
            </a:r>
            <a:r>
              <a:rPr lang="en-US" sz="1200" b="0" i="0" kern="1200" dirty="0">
                <a:solidFill>
                  <a:schemeClr val="tx1"/>
                </a:solidFill>
                <a:latin typeface="Calibri" panose="020F0502020204030204" pitchFamily="34" charset="0"/>
                <a:ea typeface="+mn-ea"/>
                <a:cs typeface="+mn-cs"/>
              </a:rPr>
              <a:t>agreements</a:t>
            </a:r>
            <a:r>
              <a:rPr lang="en-US" dirty="0"/>
              <a:t> outline the rights and responsibilities of each party concerning data ownership, access, and use.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Commercial Ownership: In industrial or commercial settings, materials characterization data ownership may be governed by employment agreements, contracts, or intellectual property clauses. The employer or the company funding the research may typically assert ownership rights over the generated </a:t>
            </a:r>
            <a:r>
              <a:rPr lang="en-US" dirty="0" err="1"/>
              <a:t>data.It</a:t>
            </a:r>
            <a:r>
              <a:rPr lang="en-US" dirty="0"/>
              <a:t> is important to note that data ownership in materials characterization can vary depending on the context, jurisdiction, and agreements between involved parties. Legal advice and specific contractual arrangements are necessary to establish clear guidelines regarding data ownership in a given situation.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copyrights refer to the legal protection of original works that are created through the collection, processing, and analysis of data. This can include a wide range of data-related products, such as databases, software, and data-driven content like news articles or research papers. Copyright law grants the owner of a work exclusive rights to control how that work is used, distributed, and reproduced. In the case of data copyrights, the owner of the copyright is usually the entity or individual who created the original work, such as a database or data-driven content. Data copyrights can be important for protecting the investment of time, resources, and creativity that goes into collecting, organizing, and analyzing data. They can also be used to prevent unauthorized use, reproduction, or distribution of data-related works, which can help to protect the intellectual property and financial interests of the copyright holder. However, the legal protection of data copyrights can also be complex, as data often involves the use of multiple sources or collaborations between different parties. Additionally, the use of data for research, analysis, or other purposes may be subject to fair use or other exceptions under copyright law. As such, it is important to carefully consider the legal implications of using and sharing data-related works, and to seek legal advice if necessary.</a:t>
            </a:r>
          </a:p>
        </p:txBody>
      </p:sp>
      <p:sp>
        <p:nvSpPr>
          <p:cNvPr id="4" name="Slide Number Placeholder 3"/>
          <p:cNvSpPr>
            <a:spLocks noGrp="1"/>
          </p:cNvSpPr>
          <p:nvPr>
            <p:ph type="sldNum" sz="quarter" idx="5"/>
          </p:nvPr>
        </p:nvSpPr>
        <p:spPr/>
        <p:txBody>
          <a:bodyPr/>
          <a:lstStyle/>
          <a:p>
            <a:fld id="{27FDDAD7-A41A-4414-8211-C5E2AC7F93EC}" type="slidenum">
              <a:rPr lang="en-US" smtClean="0"/>
              <a:pPr/>
              <a:t>30</a:t>
            </a:fld>
            <a:endParaRPr lang="en-US"/>
          </a:p>
        </p:txBody>
      </p:sp>
    </p:spTree>
    <p:extLst>
      <p:ext uri="{BB962C8B-B14F-4D97-AF65-F5344CB8AC3E}">
        <p14:creationId xmlns:p14="http://schemas.microsoft.com/office/powerpoint/2010/main" val="2067671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1pPr>
            <a:lvl2pPr marL="716798" indent="-275692"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2pPr>
            <a:lvl3pPr marL="1102766" indent="-220553"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3pPr>
            <a:lvl4pPr marL="1543873" indent="-220553"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4pPr>
            <a:lvl5pPr marL="1984980" indent="-220553" eaLnBrk="0"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5pPr>
            <a:lvl6pPr marL="2426086" indent="-220553"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6pPr>
            <a:lvl7pPr marL="2867193" indent="-220553"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7pPr>
            <a:lvl8pPr marL="3308299" indent="-220553"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8pPr>
            <a:lvl9pPr marL="3749406" indent="-220553" eaLnBrk="0" fontAlgn="base" hangingPunct="0">
              <a:spcBef>
                <a:spcPct val="20000"/>
              </a:spcBef>
              <a:spcAft>
                <a:spcPct val="20000"/>
              </a:spcAft>
              <a:buClr>
                <a:srgbClr val="009B9B"/>
              </a:buClr>
              <a:buSzPct val="80000"/>
              <a:buFont typeface="Wingdings" panose="05000000000000000000" pitchFamily="2" charset="2"/>
              <a:defRPr b="1">
                <a:solidFill>
                  <a:schemeClr val="tx1"/>
                </a:solidFill>
                <a:latin typeface="Arial" panose="020B0604020202020204" pitchFamily="34" charset="0"/>
              </a:defRPr>
            </a:lvl9pPr>
          </a:lstStyle>
          <a:p>
            <a:pPr>
              <a:spcBef>
                <a:spcPct val="0"/>
              </a:spcBef>
              <a:spcAft>
                <a:spcPct val="0"/>
              </a:spcAft>
              <a:buClrTx/>
              <a:buSzTx/>
              <a:buFontTx/>
              <a:buNone/>
            </a:pPr>
            <a:fld id="{9F89C479-F1C6-4ECF-9461-1DB93A725BA3}" type="slidenum">
              <a:rPr lang="en-GB" b="0">
                <a:latin typeface="Times New Roman" panose="02020603050405020304" pitchFamily="18" charset="0"/>
              </a:rPr>
              <a:pPr>
                <a:spcBef>
                  <a:spcPct val="0"/>
                </a:spcBef>
                <a:spcAft>
                  <a:spcPct val="0"/>
                </a:spcAft>
                <a:buClrTx/>
                <a:buSzTx/>
                <a:buFontTx/>
                <a:buNone/>
              </a:pPr>
              <a:t>3</a:t>
            </a:fld>
            <a:endParaRPr lang="en-GB" b="0">
              <a:latin typeface="Times New Roman" panose="02020603050405020304" pitchFamily="18"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GB" sz="1000" b="1" i="1" dirty="0"/>
              <a:t>Summary</a:t>
            </a:r>
          </a:p>
          <a:p>
            <a:pPr algn="ctr"/>
            <a:endParaRPr lang="en-GB" sz="1000" b="1" i="1" dirty="0"/>
          </a:p>
          <a:p>
            <a:pPr algn="l"/>
            <a:r>
              <a:rPr lang="en-GB" sz="900" dirty="0"/>
              <a:t>This lecture Unit introduced the concept of Materials Data Management.</a:t>
            </a:r>
          </a:p>
        </p:txBody>
      </p:sp>
    </p:spTree>
    <p:extLst>
      <p:ext uri="{BB962C8B-B14F-4D97-AF65-F5344CB8AC3E}">
        <p14:creationId xmlns:p14="http://schemas.microsoft.com/office/powerpoint/2010/main" val="24242300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fr-FR" b="1" i="1"/>
              <a:t>The FAIR Data Principles</a:t>
            </a:r>
          </a:p>
          <a:p>
            <a:pPr algn="ctr"/>
            <a:endParaRPr lang="fr-FR" b="1" i="1"/>
          </a:p>
          <a:p>
            <a:pPr algn="l"/>
            <a:r>
              <a:rPr lang="en-US" b="0" i="0"/>
              <a:t>The FAIR principles are a set of guiding principles for making scientific data Findable, Accessible, Interoperable, and Reusable. These principles were developed to address the challenges of managing and sharing scientific data in a way that promotes collaboration, reproducibility, and data-driven discovery. When it comes to materials data, the FAIR principles are particularly important because materials data are often complex and heterogeneous and can be difficult to share and reuse. By making materials data FAIR, researchers can ensure that their data is available for reuse, validation, and integration with other data sources, which can help accelerate materials discovery and innovation. Let's take a closer look at each of the FAIR principles and how they apply to materials data:</a:t>
            </a:r>
          </a:p>
          <a:p>
            <a:pPr algn="l"/>
            <a:endParaRPr lang="en-US" b="0" i="0"/>
          </a:p>
          <a:p>
            <a:pPr marL="228600" indent="-228600" algn="l">
              <a:buAutoNum type="arabicPeriod"/>
            </a:pPr>
            <a:r>
              <a:rPr lang="en-US" b="0" i="0"/>
              <a:t>Findable: Materials data should be easy to find for both humans and machines. This means that data should be assigned a persistent identifier, such as a DOI or URL, that can be easily located and cited. In addition, metadata should be provided that describes the data, including information such as the sample preparation methods, measurement techniques, and experimental conditions.</a:t>
            </a:r>
          </a:p>
          <a:p>
            <a:pPr marL="228600" indent="-228600" algn="l">
              <a:buAutoNum type="arabicPeriod"/>
            </a:pPr>
            <a:r>
              <a:rPr lang="en-US" b="0" i="0"/>
              <a:t>Accessible: Materials data should be open and accessible to anyone who wants to use it, subject to any necessary ethical and legal constraints. This means that data should be stored in a publicly accessible repository or data archive, and that access should be granted under an appropriate data access agreement or license.</a:t>
            </a:r>
          </a:p>
          <a:p>
            <a:pPr marL="228600" indent="-228600" algn="l">
              <a:buAutoNum type="arabicPeriod"/>
            </a:pPr>
            <a:r>
              <a:rPr lang="en-US" b="0" i="0"/>
              <a:t>Interoperable: Materials data should be structured in a way that allows it to be integrated with other data sources. This means that data should be described using standard vocabularies and formats, such as those provided by the Materials Project, which can be easily integrated with other data sources and tools.</a:t>
            </a:r>
          </a:p>
          <a:p>
            <a:pPr marL="228600" indent="-228600" algn="l">
              <a:buAutoNum type="arabicPeriod"/>
            </a:pPr>
            <a:r>
              <a:rPr lang="en-US" b="0" i="0"/>
              <a:t>Reusable: Materials data should be available for reuse and repurposing. This means that data should be provided under an appropriate license that allows others to use, modify, and redistribute the data. In addition, data should be well-documented and described in a way that makes it easy to understand and </a:t>
            </a:r>
            <a:r>
              <a:rPr lang="en-US" b="0" i="0" err="1"/>
              <a:t>use</a:t>
            </a:r>
            <a:r>
              <a:rPr lang="en-US" b="0" i="0"/>
              <a:t>. Overall, by following the FAIR principles, researchers can ensure that their materials data is of the highest quality and can be used by others to advance scientific knowledge and accelerate materials discovery and innovation.</a:t>
            </a:r>
          </a:p>
        </p:txBody>
      </p:sp>
      <p:sp>
        <p:nvSpPr>
          <p:cNvPr id="4" name="Slide Number Placeholder 3"/>
          <p:cNvSpPr>
            <a:spLocks noGrp="1"/>
          </p:cNvSpPr>
          <p:nvPr>
            <p:ph type="sldNum" sz="quarter" idx="5"/>
          </p:nvPr>
        </p:nvSpPr>
        <p:spPr/>
        <p:txBody>
          <a:bodyPr/>
          <a:lstStyle/>
          <a:p>
            <a:fld id="{27FDDAD7-A41A-4414-8211-C5E2AC7F93EC}" type="slidenum">
              <a:rPr lang="en-US" smtClean="0"/>
              <a:pPr/>
              <a:t>31</a:t>
            </a:fld>
            <a:endParaRPr lang="en-US"/>
          </a:p>
        </p:txBody>
      </p:sp>
    </p:spTree>
    <p:extLst>
      <p:ext uri="{BB962C8B-B14F-4D97-AF65-F5344CB8AC3E}">
        <p14:creationId xmlns:p14="http://schemas.microsoft.com/office/powerpoint/2010/main" val="40382912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400" b="1" i="1"/>
              <a:t>Summary</a:t>
            </a:r>
          </a:p>
          <a:p>
            <a:endParaRPr lang="en-GB" sz="1200"/>
          </a:p>
          <a:p>
            <a:pPr marL="171450" indent="-171450">
              <a:buFont typeface="Arial" panose="020B0604020202020204" pitchFamily="34" charset="0"/>
              <a:buChar char="•"/>
            </a:pPr>
            <a:r>
              <a:rPr lang="en-GB" sz="1200"/>
              <a:t>This final frame summarizes the points made in this Unit.</a:t>
            </a:r>
            <a:endParaRPr lang="en-GB"/>
          </a:p>
        </p:txBody>
      </p:sp>
      <p:sp>
        <p:nvSpPr>
          <p:cNvPr id="4" name="Slide Number Placeholder 3"/>
          <p:cNvSpPr>
            <a:spLocks noGrp="1"/>
          </p:cNvSpPr>
          <p:nvPr>
            <p:ph type="sldNum" sz="quarter" idx="5"/>
          </p:nvPr>
        </p:nvSpPr>
        <p:spPr/>
        <p:txBody>
          <a:bodyPr/>
          <a:lstStyle/>
          <a:p>
            <a:fld id="{27FDDAD7-A41A-4414-8211-C5E2AC7F93EC}" type="slidenum">
              <a:rPr lang="en-US" smtClean="0"/>
              <a:pPr/>
              <a:t>32</a:t>
            </a:fld>
            <a:endParaRPr lang="en-US"/>
          </a:p>
        </p:txBody>
      </p:sp>
    </p:spTree>
    <p:extLst>
      <p:ext uri="{BB962C8B-B14F-4D97-AF65-F5344CB8AC3E}">
        <p14:creationId xmlns:p14="http://schemas.microsoft.com/office/powerpoint/2010/main" val="30456603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Feedback Survey link for copy-paste method </a:t>
            </a:r>
            <a:r>
              <a:rPr lang="en-US" dirty="0">
                <a:sym typeface="Wingdings" panose="05000000000000000000" pitchFamily="2" charset="2"/>
              </a:rPr>
              <a:t> </a:t>
            </a:r>
            <a:r>
              <a:rPr lang="en-US" dirty="0"/>
              <a:t>https://ansys.typeform.com/to/jcattJI5</a:t>
            </a:r>
          </a:p>
        </p:txBody>
      </p:sp>
      <p:sp>
        <p:nvSpPr>
          <p:cNvPr id="4" name="Slide Number Placeholder 3"/>
          <p:cNvSpPr>
            <a:spLocks noGrp="1"/>
          </p:cNvSpPr>
          <p:nvPr>
            <p:ph type="sldNum" sz="quarter" idx="5"/>
          </p:nvPr>
        </p:nvSpPr>
        <p:spPr/>
        <p:txBody>
          <a:bodyPr/>
          <a:lstStyle/>
          <a:p>
            <a:fld id="{27FDDAD7-A41A-4414-8211-C5E2AC7F93EC}" type="slidenum">
              <a:rPr lang="en-US" smtClean="0"/>
              <a:pPr/>
              <a:t>33</a:t>
            </a:fld>
            <a:endParaRPr lang="en-US"/>
          </a:p>
        </p:txBody>
      </p:sp>
    </p:spTree>
    <p:extLst>
      <p:ext uri="{BB962C8B-B14F-4D97-AF65-F5344CB8AC3E}">
        <p14:creationId xmlns:p14="http://schemas.microsoft.com/office/powerpoint/2010/main" val="2775380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fr-FR" b="1" i="1" err="1"/>
              <a:t>What</a:t>
            </a:r>
            <a:r>
              <a:rPr lang="fr-FR" b="1" i="1"/>
              <a:t> </a:t>
            </a:r>
            <a:r>
              <a:rPr lang="fr-FR" b="1" i="1" err="1"/>
              <a:t>is</a:t>
            </a:r>
            <a:r>
              <a:rPr lang="fr-FR" b="1" i="1"/>
              <a:t> </a:t>
            </a:r>
            <a:r>
              <a:rPr lang="fr-FR" b="1" i="1" err="1"/>
              <a:t>materials</a:t>
            </a:r>
            <a:r>
              <a:rPr lang="fr-FR" b="1" i="1"/>
              <a:t> data? </a:t>
            </a:r>
          </a:p>
          <a:p>
            <a:pPr algn="ctr"/>
            <a:endParaRPr lang="fr-FR" b="1" i="1"/>
          </a:p>
          <a:p>
            <a:pPr marL="0" marR="0" lvl="0" indent="0" algn="l" defTabSz="914400" rtl="0" eaLnBrk="1" fontAlgn="auto" latinLnBrk="0" hangingPunct="1">
              <a:lnSpc>
                <a:spcPct val="100000"/>
              </a:lnSpc>
              <a:spcBef>
                <a:spcPts val="0"/>
              </a:spcBef>
              <a:spcAft>
                <a:spcPts val="0"/>
              </a:spcAft>
              <a:buClrTx/>
              <a:buSzTx/>
              <a:buFontTx/>
              <a:buNone/>
              <a:tabLst/>
              <a:defRPr/>
            </a:pPr>
            <a:r>
              <a:rPr lang="en-US"/>
              <a:t>Materials data is any information describing the properties and processing of the materials that labs or </a:t>
            </a:r>
            <a:r>
              <a:rPr lang="en-US" sz="1200"/>
              <a:t>manufacturing</a:t>
            </a:r>
            <a:r>
              <a:rPr lang="en-US"/>
              <a:t> organization uses </a:t>
            </a:r>
            <a:r>
              <a:rPr lang="en-US" sz="1200"/>
              <a:t>to enhance materials, processes and products.</a:t>
            </a:r>
            <a:endParaRPr lang="en-US"/>
          </a:p>
          <a:p>
            <a:pPr algn="l"/>
            <a:endParaRPr lang="en-US" b="0" i="0"/>
          </a:p>
        </p:txBody>
      </p:sp>
      <p:sp>
        <p:nvSpPr>
          <p:cNvPr id="4" name="Slide Number Placeholder 3"/>
          <p:cNvSpPr>
            <a:spLocks noGrp="1"/>
          </p:cNvSpPr>
          <p:nvPr>
            <p:ph type="sldNum" sz="quarter" idx="5"/>
          </p:nvPr>
        </p:nvSpPr>
        <p:spPr/>
        <p:txBody>
          <a:bodyPr/>
          <a:lstStyle/>
          <a:p>
            <a:fld id="{27FDDAD7-A41A-4414-8211-C5E2AC7F93EC}" type="slidenum">
              <a:rPr lang="en-US" smtClean="0"/>
              <a:pPr/>
              <a:t>4</a:t>
            </a:fld>
            <a:endParaRPr lang="en-US"/>
          </a:p>
        </p:txBody>
      </p:sp>
    </p:spTree>
    <p:extLst>
      <p:ext uri="{BB962C8B-B14F-4D97-AF65-F5344CB8AC3E}">
        <p14:creationId xmlns:p14="http://schemas.microsoft.com/office/powerpoint/2010/main" val="3276720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i="1">
                <a:latin typeface="Calibri"/>
                <a:cs typeface="Calibri"/>
              </a:rPr>
              <a:t>The indispensability of materials data</a:t>
            </a:r>
          </a:p>
          <a:p>
            <a:endParaRPr lang="en-US">
              <a:latin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“Materials property data, and broader materials information, are essential to a wide range of people and functions in engineering enterprises – from stress engineers and designers needing the right property data for engineering simulations, to buyers aiming for optimal purchasing decisions, to managers concerned with regulatory compliance.” </a:t>
            </a:r>
            <a:r>
              <a:rPr lang="en-US" sz="1000"/>
              <a:t>[1]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lumMod val="75000"/>
                  </a:schemeClr>
                </a:solidFill>
              </a:rPr>
              <a:t>[1] – W. Marsden, S. </a:t>
            </a:r>
            <a:r>
              <a:rPr lang="en-US" sz="1200" err="1">
                <a:solidFill>
                  <a:schemeClr val="bg1">
                    <a:lumMod val="75000"/>
                  </a:schemeClr>
                </a:solidFill>
              </a:rPr>
              <a:t>Warde</a:t>
            </a:r>
            <a:r>
              <a:rPr lang="en-US" sz="1200">
                <a:solidFill>
                  <a:schemeClr val="bg1">
                    <a:lumMod val="75000"/>
                  </a:schemeClr>
                </a:solidFill>
              </a:rPr>
              <a:t>, A. </a:t>
            </a:r>
            <a:r>
              <a:rPr lang="en-US" sz="1200" err="1">
                <a:solidFill>
                  <a:schemeClr val="bg1">
                    <a:lumMod val="75000"/>
                  </a:schemeClr>
                </a:solidFill>
              </a:rPr>
              <a:t>Fairfull</a:t>
            </a:r>
            <a:r>
              <a:rPr lang="en-US" sz="1200">
                <a:solidFill>
                  <a:schemeClr val="bg1">
                    <a:lumMod val="75000"/>
                  </a:schemeClr>
                </a:solidFill>
              </a:rPr>
              <a:t>, Meeting the Materials Data Management Needs of Engineering Enterprises (2007), Granta Technical Paper, </a:t>
            </a:r>
            <a:r>
              <a:rPr lang="en-US" sz="1200">
                <a:solidFill>
                  <a:schemeClr val="accent1">
                    <a:lumMod val="60000"/>
                    <a:lumOff val="40000"/>
                  </a:schemeClr>
                </a:solidFill>
                <a:hlinkClick r:id="rId3">
                  <a:extLst>
                    <a:ext uri="{A12FA001-AC4F-418D-AE19-62706E023703}">
                      <ahyp:hlinkClr xmlns:ahyp="http://schemas.microsoft.com/office/drawing/2018/hyperlinkcolor" val="tx"/>
                    </a:ext>
                  </a:extLst>
                </a:hlinkClick>
              </a:rPr>
              <a:t>URL</a:t>
            </a:r>
            <a:r>
              <a:rPr lang="en-US" sz="1200">
                <a:solidFill>
                  <a:schemeClr val="bg1">
                    <a:lumMod val="75000"/>
                  </a:schemeClr>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27FDDAD7-A41A-4414-8211-C5E2AC7F93EC}" type="slidenum">
              <a:rPr lang="en-US" smtClean="0"/>
              <a:pPr/>
              <a:t>5</a:t>
            </a:fld>
            <a:endParaRPr lang="en-US"/>
          </a:p>
        </p:txBody>
      </p:sp>
    </p:spTree>
    <p:extLst>
      <p:ext uri="{BB962C8B-B14F-4D97-AF65-F5344CB8AC3E}">
        <p14:creationId xmlns:p14="http://schemas.microsoft.com/office/powerpoint/2010/main" val="4294435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200" b="1" i="1"/>
              <a:t>Problem, the digital transformation for materials data</a:t>
            </a:r>
          </a:p>
          <a:p>
            <a:pPr algn="ctr"/>
            <a:endParaRPr lang="en-GB" sz="1200" b="1" i="1"/>
          </a:p>
          <a:p>
            <a:pPr algn="l"/>
            <a:r>
              <a:rPr lang="en-US" b="0" i="0"/>
              <a:t>Materials data digitalization refers to the process of converting physical properties and performance data of materials into a digital format for easy access, sharing, and analysis. The digitalization of materials data has become increasingly important in recent years due to the rise of Industry 4.0 and the demand for more efficient and sustainable manufacturing processes. Some of the key trends in materials data digitalization include:</a:t>
            </a:r>
          </a:p>
          <a:p>
            <a:pPr algn="l"/>
            <a:endParaRPr lang="en-US" b="0" i="0"/>
          </a:p>
          <a:p>
            <a:pPr marL="228600" indent="-228600" algn="l">
              <a:buFont typeface="+mj-lt"/>
              <a:buAutoNum type="arabicPeriod"/>
            </a:pPr>
            <a:r>
              <a:rPr lang="en-US" b="0" i="0"/>
              <a:t>Data standardization: The need for consistent and standardized data formats and structures to facilitate data sharing and analysis across different platforms and applications.</a:t>
            </a:r>
          </a:p>
          <a:p>
            <a:pPr marL="228600" indent="-228600" algn="l">
              <a:buFont typeface="+mj-lt"/>
              <a:buAutoNum type="arabicPeriod"/>
            </a:pPr>
            <a:r>
              <a:rPr lang="en-US" b="0" i="0"/>
              <a:t>Cloud-based platforms: The use of cloud-based platforms for storing, managing, and sharing materials data to facilitate collaboration and access across different organizations and industries.</a:t>
            </a:r>
          </a:p>
          <a:p>
            <a:pPr marL="228600" indent="-228600" algn="l">
              <a:buFont typeface="+mj-lt"/>
              <a:buAutoNum type="arabicPeriod"/>
            </a:pPr>
            <a:r>
              <a:rPr lang="en-US" b="0" i="0"/>
              <a:t>Machine learning and AI: The use of machine learning and artificial intelligence (AI) algorithms to analyze large datasets and extract insights that can help improve material performance and predict behavior.</a:t>
            </a:r>
          </a:p>
          <a:p>
            <a:pPr marL="228600" indent="-228600" algn="l">
              <a:buFont typeface="+mj-lt"/>
              <a:buAutoNum type="arabicPeriod"/>
            </a:pPr>
            <a:r>
              <a:rPr lang="en-US" b="0" i="0"/>
              <a:t>Open data initiatives: The adoption of open data initiatives that encourage the sharing of materials data across different organizations, researchers, and industries to drive innovation and accelerate research.</a:t>
            </a:r>
          </a:p>
          <a:p>
            <a:pPr marL="228600" indent="-228600" algn="l">
              <a:buFont typeface="+mj-lt"/>
              <a:buAutoNum type="arabicPeriod"/>
            </a:pPr>
            <a:endParaRPr lang="en-US" b="0" i="0"/>
          </a:p>
          <a:p>
            <a:pPr marL="0" indent="0" algn="l">
              <a:buFont typeface="+mj-lt"/>
              <a:buNone/>
            </a:pPr>
            <a:r>
              <a:rPr lang="en-US" b="0" i="0"/>
              <a:t>However, there are also several challenges associated with materials data digitalization, including:</a:t>
            </a:r>
          </a:p>
          <a:p>
            <a:pPr marL="228600" indent="-228600" algn="l">
              <a:buFont typeface="+mj-lt"/>
              <a:buAutoNum type="arabicPeriod"/>
            </a:pPr>
            <a:r>
              <a:rPr lang="en-US" b="0" i="0"/>
              <a:t>Data quality: The accuracy and consistency of materials data can be a challenge, especially when data is sourced from different locations and suppliers.</a:t>
            </a:r>
          </a:p>
          <a:p>
            <a:pPr marL="228600" indent="-228600" algn="l">
              <a:buFont typeface="+mj-lt"/>
              <a:buAutoNum type="arabicPeriod"/>
            </a:pPr>
            <a:r>
              <a:rPr lang="en-US" b="0" i="0"/>
              <a:t>Data privacy and security: The protection of sensitive materials data from cyber threats and unauthorized access is a critical concern.</a:t>
            </a:r>
          </a:p>
          <a:p>
            <a:pPr marL="228600" indent="-228600" algn="l">
              <a:buFont typeface="+mj-lt"/>
              <a:buAutoNum type="arabicPeriod"/>
            </a:pPr>
            <a:r>
              <a:rPr lang="en-US" b="0" i="0"/>
              <a:t>Data management: The management of large and complex datasets can be challenging and requires specialized expertise and tools.</a:t>
            </a:r>
          </a:p>
          <a:p>
            <a:pPr marL="228600" indent="-228600" algn="l">
              <a:buFont typeface="+mj-lt"/>
              <a:buAutoNum type="arabicPeriod"/>
            </a:pPr>
            <a:r>
              <a:rPr lang="en-US" b="0" i="0"/>
              <a:t>Data ownership: The issue of data ownership and intellectual property rights can be complex, especially when data is shared across different organizations and industries.</a:t>
            </a:r>
          </a:p>
          <a:p>
            <a:pPr marL="228600" indent="-228600" algn="l">
              <a:buFont typeface="+mj-lt"/>
              <a:buAutoNum type="arabicPeriod"/>
            </a:pPr>
            <a:endParaRPr lang="en-US" b="0" i="0"/>
          </a:p>
          <a:p>
            <a:pPr marL="0" indent="0" algn="l">
              <a:buFont typeface="+mj-lt"/>
              <a:buNone/>
            </a:pPr>
            <a:r>
              <a:rPr lang="en-US" b="0" i="0"/>
              <a:t>Overall, materials data digitalization presents both opportunities and challenges, and requires careful consideration of data standards, privacy and security, and collaboration and data sharing initiatives.</a:t>
            </a:r>
          </a:p>
        </p:txBody>
      </p:sp>
      <p:sp>
        <p:nvSpPr>
          <p:cNvPr id="4" name="Slide Number Placeholder 3"/>
          <p:cNvSpPr>
            <a:spLocks noGrp="1"/>
          </p:cNvSpPr>
          <p:nvPr>
            <p:ph type="sldNum" sz="quarter" idx="5"/>
          </p:nvPr>
        </p:nvSpPr>
        <p:spPr/>
        <p:txBody>
          <a:bodyPr/>
          <a:lstStyle/>
          <a:p>
            <a:fld id="{27FDDAD7-A41A-4414-8211-C5E2AC7F93EC}" type="slidenum">
              <a:rPr lang="en-US" smtClean="0"/>
              <a:pPr/>
              <a:t>6</a:t>
            </a:fld>
            <a:endParaRPr lang="en-US"/>
          </a:p>
        </p:txBody>
      </p:sp>
    </p:spTree>
    <p:extLst>
      <p:ext uri="{BB962C8B-B14F-4D97-AF65-F5344CB8AC3E}">
        <p14:creationId xmlns:p14="http://schemas.microsoft.com/office/powerpoint/2010/main" val="3571749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fr-FR" b="1" i="1">
                <a:latin typeface="Calibri"/>
                <a:cs typeface="Calibri"/>
              </a:rPr>
              <a:t>Materials Data </a:t>
            </a:r>
            <a:r>
              <a:rPr lang="fr-FR" b="1" i="1" err="1">
                <a:latin typeface="Calibri"/>
                <a:cs typeface="Calibri"/>
              </a:rPr>
              <a:t>is</a:t>
            </a:r>
            <a:r>
              <a:rPr lang="fr-FR" b="1" i="1">
                <a:latin typeface="Calibri"/>
                <a:cs typeface="Calibri"/>
              </a:rPr>
              <a:t> </a:t>
            </a:r>
            <a:r>
              <a:rPr lang="fr-FR" b="1" i="1" err="1">
                <a:latin typeface="Calibri"/>
                <a:cs typeface="Calibri"/>
              </a:rPr>
              <a:t>everywhere</a:t>
            </a:r>
            <a:endParaRPr lang="fr-FR" b="1" i="1">
              <a:latin typeface="Calibri"/>
              <a:cs typeface="Calibri"/>
            </a:endParaRPr>
          </a:p>
          <a:p>
            <a:pPr algn="ctr"/>
            <a:endParaRPr lang="fr-FR" b="1" i="1"/>
          </a:p>
          <a:p>
            <a:pPr algn="l"/>
            <a:r>
              <a:rPr lang="en-GB">
                <a:latin typeface="Calibri"/>
                <a:cs typeface="Calibri"/>
              </a:rPr>
              <a:t>Materials data is usually collected from observations, sensors, sensor networks, remote sensing, and more… and digitalized into many different file types and file formats.</a:t>
            </a:r>
          </a:p>
          <a:p>
            <a:pPr algn="l"/>
            <a:r>
              <a:rPr lang="en-US"/>
              <a:t>While data can simply be a piece of information, a list of measurements, or observations, a story or a description of a certain entity, metadata specifies information about the original data which assists in identifying the nature and features of that data. For example, </a:t>
            </a:r>
            <a:r>
              <a:rPr lang="en-US" b="1"/>
              <a:t>author, date created, date modified</a:t>
            </a:r>
            <a:r>
              <a:rPr lang="en-US" b="1" dirty="0"/>
              <a:t>,</a:t>
            </a:r>
            <a:r>
              <a:rPr lang="en-US" b="1"/>
              <a:t> and file size</a:t>
            </a:r>
            <a:r>
              <a:rPr lang="en-US"/>
              <a:t> are examples of very basic document file metadata., while Young’s modulus, grain size… are data related to the tested materials.</a:t>
            </a:r>
            <a:endParaRPr lang="en-GB">
              <a:latin typeface="Calibri"/>
              <a:cs typeface="Calibri"/>
            </a:endParaRPr>
          </a:p>
          <a:p>
            <a:endParaRPr lang="en-GB">
              <a:cs typeface="Calibri"/>
            </a:endParaRPr>
          </a:p>
        </p:txBody>
      </p:sp>
      <p:sp>
        <p:nvSpPr>
          <p:cNvPr id="4" name="Slide Number Placeholder 3"/>
          <p:cNvSpPr>
            <a:spLocks noGrp="1"/>
          </p:cNvSpPr>
          <p:nvPr>
            <p:ph type="sldNum" sz="quarter" idx="5"/>
          </p:nvPr>
        </p:nvSpPr>
        <p:spPr/>
        <p:txBody>
          <a:bodyPr/>
          <a:lstStyle/>
          <a:p>
            <a:fld id="{27FDDAD7-A41A-4414-8211-C5E2AC7F93EC}" type="slidenum">
              <a:rPr lang="en-US" smtClean="0"/>
              <a:pPr/>
              <a:t>7</a:t>
            </a:fld>
            <a:endParaRPr lang="en-US"/>
          </a:p>
        </p:txBody>
      </p:sp>
    </p:spTree>
    <p:extLst>
      <p:ext uri="{BB962C8B-B14F-4D97-AF65-F5344CB8AC3E}">
        <p14:creationId xmlns:p14="http://schemas.microsoft.com/office/powerpoint/2010/main" val="364360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ctr"/>
            <a:r>
              <a:rPr lang="fr-FR" b="1" i="1"/>
              <a:t>Source of </a:t>
            </a:r>
            <a:r>
              <a:rPr lang="fr-FR" b="1" i="1" err="1"/>
              <a:t>materials</a:t>
            </a:r>
            <a:r>
              <a:rPr lang="fr-FR" b="1" i="1"/>
              <a:t> data</a:t>
            </a:r>
          </a:p>
          <a:p>
            <a:pPr algn="ctr"/>
            <a:endParaRPr lang="fr-FR" b="1" i="1"/>
          </a:p>
          <a:p>
            <a:r>
              <a:rPr lang="en-US" sz="1200"/>
              <a:t>This data may come from a wide range of sources - e.g., technical documents, test reports, materials testing, quality assurance, or measurement of product performance. </a:t>
            </a:r>
            <a:endParaRPr lang="en-US"/>
          </a:p>
          <a:p>
            <a:endParaRPr lang="en-GB"/>
          </a:p>
        </p:txBody>
      </p:sp>
      <p:sp>
        <p:nvSpPr>
          <p:cNvPr id="4" name="Slide Number Placeholder 3"/>
          <p:cNvSpPr>
            <a:spLocks noGrp="1"/>
          </p:cNvSpPr>
          <p:nvPr>
            <p:ph type="sldNum" sz="quarter" idx="10"/>
          </p:nvPr>
        </p:nvSpPr>
        <p:spPr/>
        <p:txBody>
          <a:bodyPr/>
          <a:lstStyle/>
          <a:p>
            <a:fld id="{87BDD43C-7931-3441-84AA-95D54BB275FE}" type="slidenum">
              <a:rPr lang="en-US" smtClean="0"/>
              <a:t>8</a:t>
            </a:fld>
            <a:endParaRPr lang="en-US"/>
          </a:p>
        </p:txBody>
      </p:sp>
    </p:spTree>
    <p:extLst>
      <p:ext uri="{BB962C8B-B14F-4D97-AF65-F5344CB8AC3E}">
        <p14:creationId xmlns:p14="http://schemas.microsoft.com/office/powerpoint/2010/main" val="3065909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b="1" i="1" noProof="0"/>
              <a:t>Type of materials data</a:t>
            </a:r>
          </a:p>
          <a:p>
            <a:endParaRPr lang="fr-FR"/>
          </a:p>
          <a:p>
            <a:r>
              <a:rPr lang="en-US" noProof="0"/>
              <a:t>Materials data is everywhere, either it is obtained from experiments or from simulations. </a:t>
            </a:r>
          </a:p>
          <a:p>
            <a:r>
              <a:rPr lang="en-US" noProof="0"/>
              <a:t>In this slide, you will see some examples and initially you can see « 1D data », when only 1 material property is represented. Then, by increasing the complexity of the data (let’s say « 2D data »), by representing for example 2 materials attributes on a map, by showing functional property evolution or by plotting some statistical distribution of a material property, it is easy to increase the value of some results. This can be very helpful to highlight some trends or some </a:t>
            </a:r>
            <a:r>
              <a:rPr lang="en-US" noProof="0" err="1"/>
              <a:t>mecanisms</a:t>
            </a:r>
            <a:r>
              <a:rPr lang="en-US" noProof="0"/>
              <a:t>. Finally, « 3D data », dynamic datasets and other material results (images, overlays…) it is possible to represent very complex materials data and to perform high level analysis. In other words, materials data can have different representation, and the more data is complex the more it is rich of information.</a:t>
            </a:r>
          </a:p>
        </p:txBody>
      </p:sp>
      <p:sp>
        <p:nvSpPr>
          <p:cNvPr id="4" name="Slide Number Placeholder 3"/>
          <p:cNvSpPr>
            <a:spLocks noGrp="1"/>
          </p:cNvSpPr>
          <p:nvPr>
            <p:ph type="sldNum" sz="quarter" idx="5"/>
          </p:nvPr>
        </p:nvSpPr>
        <p:spPr/>
        <p:txBody>
          <a:bodyPr/>
          <a:lstStyle/>
          <a:p>
            <a:fld id="{27FDDAD7-A41A-4414-8211-C5E2AC7F93EC}" type="slidenum">
              <a:rPr lang="en-US" smtClean="0"/>
              <a:pPr/>
              <a:t>9</a:t>
            </a:fld>
            <a:endParaRPr lang="en-US"/>
          </a:p>
        </p:txBody>
      </p:sp>
    </p:spTree>
    <p:extLst>
      <p:ext uri="{BB962C8B-B14F-4D97-AF65-F5344CB8AC3E}">
        <p14:creationId xmlns:p14="http://schemas.microsoft.com/office/powerpoint/2010/main" val="1042255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www.ansys.com/education-resources" TargetMode="External"/><Relationship Id="rId2" Type="http://schemas.openxmlformats.org/officeDocument/2006/relationships/hyperlink" Target="https://www.ansys.com/academic/terms-and-conditions" TargetMode="External"/><Relationship Id="rId1" Type="http://schemas.openxmlformats.org/officeDocument/2006/relationships/slideMaster" Target="../slideMasters/slideMaster1.xml"/><Relationship Id="rId4" Type="http://schemas.openxmlformats.org/officeDocument/2006/relationships/hyperlink" Target="mailto:education@ansys.com"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ansys.sharepoint.com/sites/AcademicDevelopmentTeam/Lists/Content%20Development%20Pipeline/AllItems.aspx" TargetMode="External"/><Relationship Id="rId2" Type="http://schemas.openxmlformats.org/officeDocument/2006/relationships/hyperlink" Target="https://ansys-my.sharepoint.com/:f:/r/personal/kaitlin_tyler_ansys_com/Documents/Digital%20Learning%20Content/1.%20AERs/00.%20MARKETING%20REVIEW%20SUBMISSION%20FOLDER?csf=1&amp;web=1&amp;e=VCK0Fc"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23B808CC-F74C-B743-BAB4-F4C99E195655}"/>
              </a:ext>
            </a:extLst>
          </p:cNvPr>
          <p:cNvSpPr>
            <a:spLocks noGrp="1"/>
          </p:cNvSpPr>
          <p:nvPr>
            <p:ph type="body" sz="quarter" idx="10"/>
          </p:nvPr>
        </p:nvSpPr>
        <p:spPr>
          <a:xfrm>
            <a:off x="601663" y="914400"/>
            <a:ext cx="5394325" cy="1449388"/>
          </a:xfrm>
          <a:prstGeom prst="rect">
            <a:avLst/>
          </a:prstGeom>
        </p:spPr>
        <p:txBody>
          <a:bodyPr>
            <a:normAutofit/>
          </a:bodyPr>
          <a:lstStyle>
            <a:lvl1pPr marL="0" indent="0">
              <a:buNone/>
              <a:defRPr sz="3200" b="1" i="0">
                <a:solidFill>
                  <a:schemeClr val="tx1"/>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
        <p:nvSpPr>
          <p:cNvPr id="13" name="Text Placeholder 9">
            <a:extLst>
              <a:ext uri="{FF2B5EF4-FFF2-40B4-BE49-F238E27FC236}">
                <a16:creationId xmlns:a16="http://schemas.microsoft.com/office/drawing/2014/main" id="{9AFE08CF-AC0B-7143-9A94-E8A35CBC7D4B}"/>
              </a:ext>
            </a:extLst>
          </p:cNvPr>
          <p:cNvSpPr>
            <a:spLocks noGrp="1"/>
          </p:cNvSpPr>
          <p:nvPr>
            <p:ph type="body" sz="quarter" idx="12"/>
          </p:nvPr>
        </p:nvSpPr>
        <p:spPr>
          <a:xfrm>
            <a:off x="601663" y="2667000"/>
            <a:ext cx="5394325" cy="848315"/>
          </a:xfrm>
          <a:prstGeom prst="rect">
            <a:avLst/>
          </a:prstGeom>
        </p:spPr>
        <p:txBody>
          <a:bodyPr anchor="t">
            <a:normAutofit/>
          </a:bodyPr>
          <a:lstStyle>
            <a:lvl1pPr marL="0" indent="0">
              <a:buNone/>
              <a:defRPr sz="2000" b="0" i="0">
                <a:solidFill>
                  <a:schemeClr val="accent3"/>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92240569"/>
      </p:ext>
    </p:extLst>
  </p:cSld>
  <p:clrMapOvr>
    <a:masterClrMapping/>
  </p:clrMapOvr>
  <p:extLst>
    <p:ext uri="{DCECCB84-F9BA-43D5-87BE-67443E8EF086}">
      <p15:sldGuideLst xmlns:p15="http://schemas.microsoft.com/office/powerpoint/2012/main">
        <p15:guide id="1" orient="horz" pos="1584" userDrawn="1">
          <p15:clr>
            <a:srgbClr val="FBAE40"/>
          </p15:clr>
        </p15:guide>
        <p15:guide id="2" orient="horz" pos="261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7" name="Table Placeholder 6">
            <a:extLst>
              <a:ext uri="{FF2B5EF4-FFF2-40B4-BE49-F238E27FC236}">
                <a16:creationId xmlns:a16="http://schemas.microsoft.com/office/drawing/2014/main" id="{87182008-9414-AB43-BE9E-97630CA1A98F}"/>
              </a:ext>
            </a:extLst>
          </p:cNvPr>
          <p:cNvSpPr>
            <a:spLocks noGrp="1"/>
          </p:cNvSpPr>
          <p:nvPr>
            <p:ph type="tbl" sz="quarter" idx="14"/>
          </p:nvPr>
        </p:nvSpPr>
        <p:spPr>
          <a:xfrm>
            <a:off x="6096001" y="1447800"/>
            <a:ext cx="5486400" cy="4572000"/>
          </a:xfrm>
          <a:prstGeom prst="rect">
            <a:avLst/>
          </a:prstGeom>
        </p:spPr>
        <p:txBody>
          <a:bodyPr/>
          <a:lstStyle/>
          <a:p>
            <a:r>
              <a:rPr lang="en-US"/>
              <a:t>Click icon to add table</a:t>
            </a:r>
            <a:endParaRPr lang="en-US" dirty="0"/>
          </a:p>
        </p:txBody>
      </p:sp>
      <p:sp>
        <p:nvSpPr>
          <p:cNvPr id="12" name="Slide Number Placeholder 11">
            <a:extLst>
              <a:ext uri="{FF2B5EF4-FFF2-40B4-BE49-F238E27FC236}">
                <a16:creationId xmlns:a16="http://schemas.microsoft.com/office/drawing/2014/main" id="{0594F819-73D6-7A44-B97C-D99C7DAB92D6}"/>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0" name="Text Placeholder 3">
            <a:extLst>
              <a:ext uri="{FF2B5EF4-FFF2-40B4-BE49-F238E27FC236}">
                <a16:creationId xmlns:a16="http://schemas.microsoft.com/office/drawing/2014/main" id="{8E21A6B3-25CA-5C4B-9371-8E317E850D7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4552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Video Cli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Media Placeholder 4">
            <a:extLst>
              <a:ext uri="{FF2B5EF4-FFF2-40B4-BE49-F238E27FC236}">
                <a16:creationId xmlns:a16="http://schemas.microsoft.com/office/drawing/2014/main" id="{76C186EF-8C58-7249-A024-F6C1D0AD12BC}"/>
              </a:ext>
            </a:extLst>
          </p:cNvPr>
          <p:cNvSpPr>
            <a:spLocks noGrp="1"/>
          </p:cNvSpPr>
          <p:nvPr>
            <p:ph type="media" sz="quarter" idx="14"/>
          </p:nvPr>
        </p:nvSpPr>
        <p:spPr>
          <a:xfrm>
            <a:off x="6096001" y="1447799"/>
            <a:ext cx="5486400" cy="4590977"/>
          </a:xfrm>
          <a:prstGeom prst="rect">
            <a:avLst/>
          </a:prstGeom>
        </p:spPr>
        <p:txBody>
          <a:bodyPr/>
          <a:lstStyle/>
          <a:p>
            <a:r>
              <a:rPr lang="en-US"/>
              <a:t>Click icon to add media</a:t>
            </a:r>
            <a:endParaRPr lang="en-US" dirty="0"/>
          </a:p>
        </p:txBody>
      </p:sp>
      <p:sp>
        <p:nvSpPr>
          <p:cNvPr id="11" name="Slide Number Placeholder 10">
            <a:extLst>
              <a:ext uri="{FF2B5EF4-FFF2-40B4-BE49-F238E27FC236}">
                <a16:creationId xmlns:a16="http://schemas.microsoft.com/office/drawing/2014/main" id="{931A0CB9-E7C5-BC4C-83B3-6A04784CA591}"/>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0" name="Text Placeholder 3">
            <a:extLst>
              <a:ext uri="{FF2B5EF4-FFF2-40B4-BE49-F238E27FC236}">
                <a16:creationId xmlns:a16="http://schemas.microsoft.com/office/drawing/2014/main" id="{BB673984-7F55-E14A-9088-44C94432DA36}"/>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2417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ulti-pictur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B3363707-8337-D14D-8CD6-076D7F38DEED}"/>
              </a:ext>
            </a:extLst>
          </p:cNvPr>
          <p:cNvSpPr>
            <a:spLocks noGrp="1"/>
          </p:cNvSpPr>
          <p:nvPr>
            <p:ph type="pic" sz="quarter" idx="10"/>
          </p:nvPr>
        </p:nvSpPr>
        <p:spPr>
          <a:xfrm>
            <a:off x="609600" y="1143000"/>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5" name="Picture Placeholder 6">
            <a:extLst>
              <a:ext uri="{FF2B5EF4-FFF2-40B4-BE49-F238E27FC236}">
                <a16:creationId xmlns:a16="http://schemas.microsoft.com/office/drawing/2014/main" id="{AF67D610-3DBA-EB48-B589-E895E66AEF08}"/>
              </a:ext>
            </a:extLst>
          </p:cNvPr>
          <p:cNvSpPr>
            <a:spLocks noGrp="1"/>
          </p:cNvSpPr>
          <p:nvPr>
            <p:ph type="pic" sz="quarter" idx="11"/>
          </p:nvPr>
        </p:nvSpPr>
        <p:spPr>
          <a:xfrm>
            <a:off x="609600" y="3657600"/>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7" name="Picture Placeholder 6">
            <a:extLst>
              <a:ext uri="{FF2B5EF4-FFF2-40B4-BE49-F238E27FC236}">
                <a16:creationId xmlns:a16="http://schemas.microsoft.com/office/drawing/2014/main" id="{9BFD49B6-2BF3-F94C-AD6B-7B77861203C0}"/>
              </a:ext>
            </a:extLst>
          </p:cNvPr>
          <p:cNvSpPr>
            <a:spLocks noGrp="1"/>
          </p:cNvSpPr>
          <p:nvPr>
            <p:ph type="pic" sz="quarter" idx="13"/>
          </p:nvPr>
        </p:nvSpPr>
        <p:spPr>
          <a:xfrm>
            <a:off x="4470400" y="1159933"/>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8" name="Picture Placeholder 6">
            <a:extLst>
              <a:ext uri="{FF2B5EF4-FFF2-40B4-BE49-F238E27FC236}">
                <a16:creationId xmlns:a16="http://schemas.microsoft.com/office/drawing/2014/main" id="{75F3481B-E073-FC4C-8662-89F64D478623}"/>
              </a:ext>
            </a:extLst>
          </p:cNvPr>
          <p:cNvSpPr>
            <a:spLocks noGrp="1"/>
          </p:cNvSpPr>
          <p:nvPr>
            <p:ph type="pic" sz="quarter" idx="14"/>
          </p:nvPr>
        </p:nvSpPr>
        <p:spPr>
          <a:xfrm>
            <a:off x="4470400" y="3674533"/>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9" name="Picture Placeholder 6">
            <a:extLst>
              <a:ext uri="{FF2B5EF4-FFF2-40B4-BE49-F238E27FC236}">
                <a16:creationId xmlns:a16="http://schemas.microsoft.com/office/drawing/2014/main" id="{4E9685A2-20AD-6C44-B1B9-DCB2E44370F5}"/>
              </a:ext>
            </a:extLst>
          </p:cNvPr>
          <p:cNvSpPr>
            <a:spLocks noGrp="1"/>
          </p:cNvSpPr>
          <p:nvPr>
            <p:ph type="pic" sz="quarter" idx="15"/>
          </p:nvPr>
        </p:nvSpPr>
        <p:spPr>
          <a:xfrm>
            <a:off x="8128000" y="1151467"/>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10" name="Picture Placeholder 6">
            <a:extLst>
              <a:ext uri="{FF2B5EF4-FFF2-40B4-BE49-F238E27FC236}">
                <a16:creationId xmlns:a16="http://schemas.microsoft.com/office/drawing/2014/main" id="{498EFFC6-47A8-C248-AF67-33A51B038851}"/>
              </a:ext>
            </a:extLst>
          </p:cNvPr>
          <p:cNvSpPr>
            <a:spLocks noGrp="1"/>
          </p:cNvSpPr>
          <p:nvPr>
            <p:ph type="pic" sz="quarter" idx="16"/>
          </p:nvPr>
        </p:nvSpPr>
        <p:spPr>
          <a:xfrm>
            <a:off x="8128000" y="3666067"/>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11" name="Text Placeholder 13">
            <a:extLst>
              <a:ext uri="{FF2B5EF4-FFF2-40B4-BE49-F238E27FC236}">
                <a16:creationId xmlns:a16="http://schemas.microsoft.com/office/drawing/2014/main" id="{5327F1EC-8CEB-F348-A688-603CC6AF3B7E}"/>
              </a:ext>
            </a:extLst>
          </p:cNvPr>
          <p:cNvSpPr>
            <a:spLocks noGrp="1"/>
          </p:cNvSpPr>
          <p:nvPr>
            <p:ph type="body" sz="quarter" idx="17"/>
          </p:nvPr>
        </p:nvSpPr>
        <p:spPr>
          <a:xfrm>
            <a:off x="6096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2" name="Text Placeholder 13">
            <a:extLst>
              <a:ext uri="{FF2B5EF4-FFF2-40B4-BE49-F238E27FC236}">
                <a16:creationId xmlns:a16="http://schemas.microsoft.com/office/drawing/2014/main" id="{D8D84EB5-FEF7-D145-9924-EDC82C5DD725}"/>
              </a:ext>
            </a:extLst>
          </p:cNvPr>
          <p:cNvSpPr>
            <a:spLocks noGrp="1"/>
          </p:cNvSpPr>
          <p:nvPr>
            <p:ph type="body" sz="quarter" idx="18"/>
          </p:nvPr>
        </p:nvSpPr>
        <p:spPr>
          <a:xfrm>
            <a:off x="44704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3" name="Text Placeholder 13">
            <a:extLst>
              <a:ext uri="{FF2B5EF4-FFF2-40B4-BE49-F238E27FC236}">
                <a16:creationId xmlns:a16="http://schemas.microsoft.com/office/drawing/2014/main" id="{73B743E4-6516-C94E-BADC-931FCAF3B346}"/>
              </a:ext>
            </a:extLst>
          </p:cNvPr>
          <p:cNvSpPr>
            <a:spLocks noGrp="1"/>
          </p:cNvSpPr>
          <p:nvPr>
            <p:ph type="body" sz="quarter" idx="19"/>
          </p:nvPr>
        </p:nvSpPr>
        <p:spPr>
          <a:xfrm>
            <a:off x="8150577"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4" name="Text Placeholder 13">
            <a:extLst>
              <a:ext uri="{FF2B5EF4-FFF2-40B4-BE49-F238E27FC236}">
                <a16:creationId xmlns:a16="http://schemas.microsoft.com/office/drawing/2014/main" id="{FED4C7F5-70CF-2C4D-8AF3-4D76760714C7}"/>
              </a:ext>
            </a:extLst>
          </p:cNvPr>
          <p:cNvSpPr>
            <a:spLocks noGrp="1"/>
          </p:cNvSpPr>
          <p:nvPr>
            <p:ph type="body" sz="quarter" idx="20"/>
          </p:nvPr>
        </p:nvSpPr>
        <p:spPr>
          <a:xfrm>
            <a:off x="609600" y="57023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5" name="Text Placeholder 13">
            <a:extLst>
              <a:ext uri="{FF2B5EF4-FFF2-40B4-BE49-F238E27FC236}">
                <a16:creationId xmlns:a16="http://schemas.microsoft.com/office/drawing/2014/main" id="{6B853D87-F6A1-6443-AB6D-6E9819089E0E}"/>
              </a:ext>
            </a:extLst>
          </p:cNvPr>
          <p:cNvSpPr>
            <a:spLocks noGrp="1"/>
          </p:cNvSpPr>
          <p:nvPr>
            <p:ph type="body" sz="quarter" idx="21"/>
          </p:nvPr>
        </p:nvSpPr>
        <p:spPr>
          <a:xfrm>
            <a:off x="4470400"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6" name="Text Placeholder 13">
            <a:extLst>
              <a:ext uri="{FF2B5EF4-FFF2-40B4-BE49-F238E27FC236}">
                <a16:creationId xmlns:a16="http://schemas.microsoft.com/office/drawing/2014/main" id="{256BC893-7821-9640-98BC-FFCFED83EB9C}"/>
              </a:ext>
            </a:extLst>
          </p:cNvPr>
          <p:cNvSpPr>
            <a:spLocks noGrp="1"/>
          </p:cNvSpPr>
          <p:nvPr>
            <p:ph type="body" sz="quarter" idx="22"/>
          </p:nvPr>
        </p:nvSpPr>
        <p:spPr>
          <a:xfrm>
            <a:off x="8150577"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9" name="Slide Number Placeholder 18">
            <a:extLst>
              <a:ext uri="{FF2B5EF4-FFF2-40B4-BE49-F238E27FC236}">
                <a16:creationId xmlns:a16="http://schemas.microsoft.com/office/drawing/2014/main" id="{02F90602-9DC6-3F4D-B178-EF64100603FB}"/>
              </a:ext>
            </a:extLst>
          </p:cNvPr>
          <p:cNvSpPr>
            <a:spLocks noGrp="1"/>
          </p:cNvSpPr>
          <p:nvPr>
            <p:ph type="sldNum" sz="quarter" idx="24"/>
          </p:nvPr>
        </p:nvSpPr>
        <p:spPr/>
        <p:txBody>
          <a:bodyPr/>
          <a:lstStyle/>
          <a:p>
            <a:fld id="{F0D23093-2AB0-F74C-B865-1A12A15B650E}" type="slidenum">
              <a:rPr lang="en-US" smtClean="0"/>
              <a:pPr/>
              <a:t>‹#›</a:t>
            </a:fld>
            <a:endParaRPr lang="en-US" dirty="0"/>
          </a:p>
        </p:txBody>
      </p:sp>
      <p:sp>
        <p:nvSpPr>
          <p:cNvPr id="21" name="Title 20">
            <a:extLst>
              <a:ext uri="{FF2B5EF4-FFF2-40B4-BE49-F238E27FC236}">
                <a16:creationId xmlns:a16="http://schemas.microsoft.com/office/drawing/2014/main" id="{774FC734-09F5-2F40-BB01-29D6BBF76E0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49880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 Grid">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34EBE792-3674-F042-8191-29D73F7CA4C8}"/>
              </a:ext>
            </a:extLst>
          </p:cNvPr>
          <p:cNvSpPr>
            <a:spLocks noGrp="1"/>
          </p:cNvSpPr>
          <p:nvPr>
            <p:ph type="pic" sz="quarter" idx="10" hasCustomPrompt="1"/>
          </p:nvPr>
        </p:nvSpPr>
        <p:spPr>
          <a:xfrm>
            <a:off x="914400" y="1371600"/>
            <a:ext cx="1930400" cy="1295400"/>
          </a:xfrm>
          <a:prstGeom prst="rect">
            <a:avLst/>
          </a:prstGeom>
          <a:effectLst/>
        </p:spPr>
        <p:txBody>
          <a:bodyPr/>
          <a:lstStyle>
            <a:lvl1pPr marL="0" indent="0">
              <a:buFontTx/>
              <a:buNone/>
              <a:defRPr sz="1100" b="0" i="0" baseline="0">
                <a:latin typeface="Calibri" panose="020F0502020204030204" pitchFamily="34" charset="0"/>
              </a:defRPr>
            </a:lvl1pPr>
          </a:lstStyle>
          <a:p>
            <a:r>
              <a:rPr lang="en-US" dirty="0"/>
              <a:t>160x147 logo</a:t>
            </a:r>
          </a:p>
        </p:txBody>
      </p:sp>
      <p:sp>
        <p:nvSpPr>
          <p:cNvPr id="7" name="Picture Placeholder 5">
            <a:extLst>
              <a:ext uri="{FF2B5EF4-FFF2-40B4-BE49-F238E27FC236}">
                <a16:creationId xmlns:a16="http://schemas.microsoft.com/office/drawing/2014/main" id="{93ABDDAC-BA7B-4A4A-9D64-71FA88868E4B}"/>
              </a:ext>
            </a:extLst>
          </p:cNvPr>
          <p:cNvSpPr>
            <a:spLocks noGrp="1"/>
          </p:cNvSpPr>
          <p:nvPr>
            <p:ph type="pic" sz="quarter" idx="11" hasCustomPrompt="1"/>
          </p:nvPr>
        </p:nvSpPr>
        <p:spPr>
          <a:xfrm>
            <a:off x="9144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8" name="Picture Placeholder 5">
            <a:extLst>
              <a:ext uri="{FF2B5EF4-FFF2-40B4-BE49-F238E27FC236}">
                <a16:creationId xmlns:a16="http://schemas.microsoft.com/office/drawing/2014/main" id="{BE481E25-6792-6B48-8A87-D3E9D1B2232D}"/>
              </a:ext>
            </a:extLst>
          </p:cNvPr>
          <p:cNvSpPr>
            <a:spLocks noGrp="1"/>
          </p:cNvSpPr>
          <p:nvPr>
            <p:ph type="pic" sz="quarter" idx="13" hasCustomPrompt="1"/>
          </p:nvPr>
        </p:nvSpPr>
        <p:spPr>
          <a:xfrm>
            <a:off x="9144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9" name="Picture Placeholder 5">
            <a:extLst>
              <a:ext uri="{FF2B5EF4-FFF2-40B4-BE49-F238E27FC236}">
                <a16:creationId xmlns:a16="http://schemas.microsoft.com/office/drawing/2014/main" id="{D548604C-E487-1D4F-91AF-D210004A5189}"/>
              </a:ext>
            </a:extLst>
          </p:cNvPr>
          <p:cNvSpPr>
            <a:spLocks noGrp="1"/>
          </p:cNvSpPr>
          <p:nvPr>
            <p:ph type="pic" sz="quarter" idx="14" hasCustomPrompt="1"/>
          </p:nvPr>
        </p:nvSpPr>
        <p:spPr>
          <a:xfrm>
            <a:off x="37592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0" name="Picture Placeholder 5">
            <a:extLst>
              <a:ext uri="{FF2B5EF4-FFF2-40B4-BE49-F238E27FC236}">
                <a16:creationId xmlns:a16="http://schemas.microsoft.com/office/drawing/2014/main" id="{7624EDF6-2365-2545-8099-338237F309C3}"/>
              </a:ext>
            </a:extLst>
          </p:cNvPr>
          <p:cNvSpPr>
            <a:spLocks noGrp="1"/>
          </p:cNvSpPr>
          <p:nvPr>
            <p:ph type="pic" sz="quarter" idx="15" hasCustomPrompt="1"/>
          </p:nvPr>
        </p:nvSpPr>
        <p:spPr>
          <a:xfrm>
            <a:off x="37592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1" name="Picture Placeholder 5">
            <a:extLst>
              <a:ext uri="{FF2B5EF4-FFF2-40B4-BE49-F238E27FC236}">
                <a16:creationId xmlns:a16="http://schemas.microsoft.com/office/drawing/2014/main" id="{0D36446A-2E05-9F4F-83D7-905FD354E021}"/>
              </a:ext>
            </a:extLst>
          </p:cNvPr>
          <p:cNvSpPr>
            <a:spLocks noGrp="1"/>
          </p:cNvSpPr>
          <p:nvPr>
            <p:ph type="pic" sz="quarter" idx="16" hasCustomPrompt="1"/>
          </p:nvPr>
        </p:nvSpPr>
        <p:spPr>
          <a:xfrm>
            <a:off x="37592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2" name="Picture Placeholder 5">
            <a:extLst>
              <a:ext uri="{FF2B5EF4-FFF2-40B4-BE49-F238E27FC236}">
                <a16:creationId xmlns:a16="http://schemas.microsoft.com/office/drawing/2014/main" id="{BBC79A31-D13D-4C49-88CC-6B949DE06C2C}"/>
              </a:ext>
            </a:extLst>
          </p:cNvPr>
          <p:cNvSpPr>
            <a:spLocks noGrp="1"/>
          </p:cNvSpPr>
          <p:nvPr>
            <p:ph type="pic" sz="quarter" idx="17" hasCustomPrompt="1"/>
          </p:nvPr>
        </p:nvSpPr>
        <p:spPr>
          <a:xfrm>
            <a:off x="66040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3" name="Picture Placeholder 5">
            <a:extLst>
              <a:ext uri="{FF2B5EF4-FFF2-40B4-BE49-F238E27FC236}">
                <a16:creationId xmlns:a16="http://schemas.microsoft.com/office/drawing/2014/main" id="{CFF59C9F-D752-594A-A821-7BDA91DA3749}"/>
              </a:ext>
            </a:extLst>
          </p:cNvPr>
          <p:cNvSpPr>
            <a:spLocks noGrp="1"/>
          </p:cNvSpPr>
          <p:nvPr>
            <p:ph type="pic" sz="quarter" idx="18" hasCustomPrompt="1"/>
          </p:nvPr>
        </p:nvSpPr>
        <p:spPr>
          <a:xfrm>
            <a:off x="66040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4" name="Picture Placeholder 5">
            <a:extLst>
              <a:ext uri="{FF2B5EF4-FFF2-40B4-BE49-F238E27FC236}">
                <a16:creationId xmlns:a16="http://schemas.microsoft.com/office/drawing/2014/main" id="{254F3492-5AA9-9249-B742-69BFC01BE9E2}"/>
              </a:ext>
            </a:extLst>
          </p:cNvPr>
          <p:cNvSpPr>
            <a:spLocks noGrp="1"/>
          </p:cNvSpPr>
          <p:nvPr>
            <p:ph type="pic" sz="quarter" idx="19" hasCustomPrompt="1"/>
          </p:nvPr>
        </p:nvSpPr>
        <p:spPr>
          <a:xfrm>
            <a:off x="66040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dirty="0"/>
              <a:t>160x147 logo</a:t>
            </a:r>
          </a:p>
        </p:txBody>
      </p:sp>
      <p:sp>
        <p:nvSpPr>
          <p:cNvPr id="15" name="Picture Placeholder 5">
            <a:extLst>
              <a:ext uri="{FF2B5EF4-FFF2-40B4-BE49-F238E27FC236}">
                <a16:creationId xmlns:a16="http://schemas.microsoft.com/office/drawing/2014/main" id="{C51E22CD-7582-9D41-A0FC-914A34BF189E}"/>
              </a:ext>
            </a:extLst>
          </p:cNvPr>
          <p:cNvSpPr>
            <a:spLocks noGrp="1"/>
          </p:cNvSpPr>
          <p:nvPr>
            <p:ph type="pic" sz="quarter" idx="20" hasCustomPrompt="1"/>
          </p:nvPr>
        </p:nvSpPr>
        <p:spPr>
          <a:xfrm>
            <a:off x="92456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6" name="Picture Placeholder 5">
            <a:extLst>
              <a:ext uri="{FF2B5EF4-FFF2-40B4-BE49-F238E27FC236}">
                <a16:creationId xmlns:a16="http://schemas.microsoft.com/office/drawing/2014/main" id="{3D0B9166-BA76-6544-89C3-4C8B4A739F73}"/>
              </a:ext>
            </a:extLst>
          </p:cNvPr>
          <p:cNvSpPr>
            <a:spLocks noGrp="1"/>
          </p:cNvSpPr>
          <p:nvPr>
            <p:ph type="pic" sz="quarter" idx="21" hasCustomPrompt="1"/>
          </p:nvPr>
        </p:nvSpPr>
        <p:spPr>
          <a:xfrm>
            <a:off x="92456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7" name="Picture Placeholder 5">
            <a:extLst>
              <a:ext uri="{FF2B5EF4-FFF2-40B4-BE49-F238E27FC236}">
                <a16:creationId xmlns:a16="http://schemas.microsoft.com/office/drawing/2014/main" id="{537026EB-3BFB-0947-A881-5729F13CFA4E}"/>
              </a:ext>
            </a:extLst>
          </p:cNvPr>
          <p:cNvSpPr>
            <a:spLocks noGrp="1"/>
          </p:cNvSpPr>
          <p:nvPr>
            <p:ph type="pic" sz="quarter" idx="22" hasCustomPrompt="1"/>
          </p:nvPr>
        </p:nvSpPr>
        <p:spPr>
          <a:xfrm>
            <a:off x="92456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dirty="0"/>
              <a:t>160x147 logo</a:t>
            </a:r>
          </a:p>
        </p:txBody>
      </p:sp>
      <p:sp>
        <p:nvSpPr>
          <p:cNvPr id="19" name="Slide Number Placeholder 18">
            <a:extLst>
              <a:ext uri="{FF2B5EF4-FFF2-40B4-BE49-F238E27FC236}">
                <a16:creationId xmlns:a16="http://schemas.microsoft.com/office/drawing/2014/main" id="{1D9580FA-CA76-994A-9775-1D87D5927DBD}"/>
              </a:ext>
            </a:extLst>
          </p:cNvPr>
          <p:cNvSpPr>
            <a:spLocks noGrp="1"/>
          </p:cNvSpPr>
          <p:nvPr>
            <p:ph type="sldNum" sz="quarter" idx="24"/>
          </p:nvPr>
        </p:nvSpPr>
        <p:spPr/>
        <p:txBody>
          <a:bodyPr/>
          <a:lstStyle/>
          <a:p>
            <a:fld id="{F0D23093-2AB0-F74C-B865-1A12A15B650E}" type="slidenum">
              <a:rPr lang="en-US" smtClean="0"/>
              <a:pPr/>
              <a:t>‹#›</a:t>
            </a:fld>
            <a:endParaRPr lang="en-US" dirty="0"/>
          </a:p>
        </p:txBody>
      </p:sp>
      <p:sp>
        <p:nvSpPr>
          <p:cNvPr id="21" name="Title 20">
            <a:extLst>
              <a:ext uri="{FF2B5EF4-FFF2-40B4-BE49-F238E27FC236}">
                <a16:creationId xmlns:a16="http://schemas.microsoft.com/office/drawing/2014/main" id="{C81C7F89-740B-3143-8447-70CC02F636A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1988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pyright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3357E3-4FE4-4164-A381-204B98DEEAB8}"/>
              </a:ext>
            </a:extLst>
          </p:cNvPr>
          <p:cNvSpPr>
            <a:spLocks noGrp="1"/>
          </p:cNvSpPr>
          <p:nvPr>
            <p:ph type="sldNum" sz="quarter" idx="10"/>
          </p:nvPr>
        </p:nvSpPr>
        <p:spPr/>
        <p:txBody>
          <a:bodyPr/>
          <a:lstStyle/>
          <a:p>
            <a:fld id="{F0D23093-2AB0-F74C-B865-1A12A15B650E}" type="slidenum">
              <a:rPr lang="en-US" smtClean="0"/>
              <a:pPr/>
              <a:t>‹#›</a:t>
            </a:fld>
            <a:endParaRPr lang="en-US" dirty="0"/>
          </a:p>
        </p:txBody>
      </p:sp>
      <p:sp>
        <p:nvSpPr>
          <p:cNvPr id="4" name="TextBox 3">
            <a:extLst>
              <a:ext uri="{FF2B5EF4-FFF2-40B4-BE49-F238E27FC236}">
                <a16:creationId xmlns:a16="http://schemas.microsoft.com/office/drawing/2014/main" id="{E6AEF1B2-1440-4FE5-8C1B-C291F424F993}"/>
              </a:ext>
            </a:extLst>
          </p:cNvPr>
          <p:cNvSpPr txBox="1"/>
          <p:nvPr userDrawn="1"/>
        </p:nvSpPr>
        <p:spPr>
          <a:xfrm>
            <a:off x="533400" y="609600"/>
            <a:ext cx="10972800" cy="3799053"/>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dirty="0">
                <a:effectLst/>
                <a:latin typeface="+mj-lt"/>
                <a:ea typeface="Calibri" panose="020F0502020204030204" pitchFamily="34" charset="0"/>
                <a:cs typeface="Times New Roman" panose="02020603050405020304" pitchFamily="18" charset="0"/>
              </a:rPr>
              <a:t>© </a:t>
            </a:r>
            <a:r>
              <a:rPr lang="en-US" sz="1400" dirty="0">
                <a:solidFill>
                  <a:srgbClr val="000000"/>
                </a:solidFill>
                <a:effectLst/>
                <a:latin typeface="+mj-lt"/>
                <a:ea typeface="Times New Roman" panose="02020603050405020304" pitchFamily="18" charset="0"/>
                <a:cs typeface="Times New Roman" panose="02020603050405020304" pitchFamily="18" charset="0"/>
              </a:rPr>
              <a:t>2026 ANSYS, Inc. All rights reserved.</a:t>
            </a:r>
          </a:p>
          <a:p>
            <a:pPr marL="0" marR="0">
              <a:lnSpc>
                <a:spcPct val="107000"/>
              </a:lnSpc>
              <a:spcBef>
                <a:spcPts val="0"/>
              </a:spcBef>
              <a:spcAft>
                <a:spcPts val="0"/>
              </a:spcAft>
            </a:pPr>
            <a:endParaRPr lang="en-US" sz="1600" b="1"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Use and Reproduction</a:t>
            </a:r>
            <a:endParaRPr lang="en-US" sz="1400" dirty="0">
              <a:effectLst/>
              <a:latin typeface="+mj-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400" dirty="0">
                <a:effectLst/>
                <a:latin typeface="+mj-lt"/>
                <a:ea typeface="Calibri" panose="020F0502020204030204" pitchFamily="34" charset="0"/>
                <a:cs typeface="Times New Roman" panose="02020603050405020304" pitchFamily="18" charset="0"/>
              </a:rPr>
              <a:t>The content used in this resource </a:t>
            </a:r>
            <a:r>
              <a:rPr lang="en-US" sz="1400" dirty="0">
                <a:solidFill>
                  <a:srgbClr val="201F1E"/>
                </a:solidFill>
                <a:effectLst/>
                <a:latin typeface="+mj-lt"/>
                <a:ea typeface="Times New Roman" panose="02020603050405020304" pitchFamily="18" charset="0"/>
                <a:cs typeface="Times New Roman" panose="02020603050405020304" pitchFamily="18" charset="0"/>
              </a:rPr>
              <a:t>may only be used or reproduced for teaching purposes; and any commercial use is strictly prohibited.</a:t>
            </a:r>
            <a:r>
              <a:rPr lang="en-US" sz="1400" i="1" dirty="0">
                <a:solidFill>
                  <a:srgbClr val="201F1E"/>
                </a:solidFill>
                <a:effectLst/>
                <a:latin typeface="+mj-lt"/>
                <a:ea typeface="Times New Roman" panose="02020603050405020304" pitchFamily="18" charset="0"/>
                <a:cs typeface="Times New Roman" panose="02020603050405020304" pitchFamily="18" charset="0"/>
              </a:rPr>
              <a:t> </a:t>
            </a:r>
            <a:r>
              <a:rPr lang="en-US" sz="1400" i="0" kern="1200" dirty="0">
                <a:solidFill>
                  <a:srgbClr val="201F1E"/>
                </a:solidFill>
                <a:effectLst/>
                <a:latin typeface="+mn-lt"/>
                <a:ea typeface="Times New Roman" panose="02020603050405020304" pitchFamily="18" charset="0"/>
                <a:cs typeface="Times New Roman" panose="02020603050405020304" pitchFamily="18" charset="0"/>
              </a:rPr>
              <a:t>The full Academic Terms &amp; Conditions can be found using </a:t>
            </a:r>
            <a:r>
              <a:rPr lang="en-US" sz="1400" i="0" kern="1200" dirty="0">
                <a:solidFill>
                  <a:srgbClr val="201F1E"/>
                </a:solidFill>
                <a:effectLst/>
                <a:latin typeface="+mn-lt"/>
                <a:ea typeface="Times New Roman" panose="02020603050405020304" pitchFamily="18" charset="0"/>
                <a:cs typeface="Times New Roman" panose="02020603050405020304" pitchFamily="18" charset="0"/>
                <a:hlinkClick r:id="rId2"/>
              </a:rPr>
              <a:t>this link</a:t>
            </a:r>
            <a:r>
              <a:rPr lang="en-US" sz="1400" i="0" kern="1200" dirty="0">
                <a:solidFill>
                  <a:srgbClr val="201F1E"/>
                </a:solidFill>
                <a:effectLst/>
                <a:latin typeface="+mn-lt"/>
                <a:ea typeface="Times New Roman" panose="02020603050405020304" pitchFamily="18" charset="0"/>
                <a:cs typeface="Times New Roman" panose="02020603050405020304" pitchFamily="18" charset="0"/>
              </a:rPr>
              <a:t>.</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Document Information</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This lecture unit is part of a set of teaching resources to help introduce students to engineering and design concepts via Ansys software.</a:t>
            </a: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Ansys Education Resources</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To access more undergraduate education resources, including lecture presentations with notes, exercises with worked solutions, microprojects, real life examples and more, visit </a:t>
            </a:r>
            <a:r>
              <a:rPr lang="en-US" sz="1400" dirty="0">
                <a:effectLst/>
                <a:latin typeface="+mj-lt"/>
                <a:ea typeface="Calibri" panose="020F0502020204030204" pitchFamily="34" charset="0"/>
                <a:cs typeface="Times New Roman" panose="02020603050405020304" pitchFamily="18" charset="0"/>
                <a:hlinkClick r:id="rId3"/>
              </a:rPr>
              <a:t>www.ansys.com/education-resources</a:t>
            </a:r>
            <a:r>
              <a:rPr lang="en-US" sz="1400" dirty="0">
                <a:effectLst/>
                <a:latin typeface="+mj-lt"/>
                <a:ea typeface="Calibri" panose="020F0502020204030204" pitchFamily="34" charset="0"/>
                <a:cs typeface="Times New Roman" panose="02020603050405020304" pitchFamily="18" charset="0"/>
              </a:rPr>
              <a:t>.</a:t>
            </a:r>
          </a:p>
          <a:p>
            <a:pPr marL="0" marR="0">
              <a:lnSpc>
                <a:spcPct val="107000"/>
              </a:lnSpc>
              <a:spcBef>
                <a:spcPts val="0"/>
              </a:spcBef>
              <a:spcAft>
                <a:spcPts val="0"/>
              </a:spcAft>
            </a:pPr>
            <a:endParaRPr lang="en-US" sz="1400" dirty="0">
              <a:effectLst/>
              <a:latin typeface="+mj-lt"/>
              <a:ea typeface="Calibri" panose="020F0502020204030204" pitchFamily="34" charset="0"/>
              <a:cs typeface="Times New Roman" panose="02020603050405020304" pitchFamily="18" charset="0"/>
            </a:endParaRPr>
          </a:p>
          <a:p>
            <a:r>
              <a:rPr lang="en-US" sz="1400" b="1" i="0" u="none" strike="noStrike" baseline="0" dirty="0">
                <a:solidFill>
                  <a:srgbClr val="000000"/>
                </a:solidFill>
                <a:latin typeface="Calibri" panose="020F0502020204030204" pitchFamily="34" charset="0"/>
              </a:rPr>
              <a:t>Feedback </a:t>
            </a:r>
            <a:endParaRPr lang="en-US" sz="1400" b="0" i="0" u="none" strike="noStrike" baseline="0" dirty="0">
              <a:solidFill>
                <a:srgbClr val="000000"/>
              </a:solidFill>
              <a:latin typeface="Calibri" panose="020F0502020204030204" pitchFamily="34" charset="0"/>
            </a:endParaRPr>
          </a:p>
          <a:p>
            <a:r>
              <a:rPr lang="en-US" sz="1400" b="0" i="0" u="none" strike="noStrike" baseline="0" dirty="0">
                <a:solidFill>
                  <a:srgbClr val="000000"/>
                </a:solidFill>
                <a:latin typeface="Calibri" panose="020F0502020204030204" pitchFamily="34" charset="0"/>
              </a:rPr>
              <a:t>If you notice any errors in this resource or need to get in contact with the authors, please email us at </a:t>
            </a:r>
            <a:r>
              <a:rPr lang="en-US" sz="1400" b="0" i="0" u="none" strike="noStrike" baseline="0" dirty="0">
                <a:solidFill>
                  <a:srgbClr val="0000FF"/>
                </a:solidFill>
                <a:latin typeface="Calibri" panose="020F0502020204030204" pitchFamily="34" charset="0"/>
                <a:hlinkClick r:id="rId4"/>
              </a:rPr>
              <a:t>education@ansys.com</a:t>
            </a:r>
            <a:endParaRPr lang="en-US" sz="1400" b="0" i="0" u="none" strike="noStrike" baseline="0" dirty="0">
              <a:solidFill>
                <a:srgbClr val="0000FF"/>
              </a:solidFill>
              <a:latin typeface="Calibri" panose="020F0502020204030204" pitchFamily="34" charset="0"/>
            </a:endParaRPr>
          </a:p>
          <a:p>
            <a:endParaRPr lang="en-US" sz="1600" dirty="0">
              <a:latin typeface="+mj-lt"/>
            </a:endParaRPr>
          </a:p>
        </p:txBody>
      </p:sp>
    </p:spTree>
    <p:extLst>
      <p:ext uri="{BB962C8B-B14F-4D97-AF65-F5344CB8AC3E}">
        <p14:creationId xmlns:p14="http://schemas.microsoft.com/office/powerpoint/2010/main" val="2844354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26576C04-D572-9D4D-8F10-3E7CBF2FDD8E}"/>
              </a:ext>
            </a:extLst>
          </p:cNvPr>
          <p:cNvSpPr>
            <a:spLocks noGrp="1"/>
          </p:cNvSpPr>
          <p:nvPr>
            <p:ph type="body" sz="quarter" idx="13"/>
          </p:nvPr>
        </p:nvSpPr>
        <p:spPr>
          <a:xfrm>
            <a:off x="609599" y="1447800"/>
            <a:ext cx="10972799"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3957048"/>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E7604C-BDCE-428F-B486-BE14D622E649}"/>
              </a:ext>
            </a:extLst>
          </p:cNvPr>
          <p:cNvSpPr>
            <a:spLocks noGrp="1"/>
          </p:cNvSpPr>
          <p:nvPr>
            <p:ph type="sldNum" sz="quarter" idx="10"/>
          </p:nvPr>
        </p:nvSpPr>
        <p:spPr/>
        <p:txBody>
          <a:bodyPr/>
          <a:lstStyle/>
          <a:p>
            <a:fld id="{F0D23093-2AB0-F74C-B865-1A12A15B650E}" type="slidenum">
              <a:rPr lang="en-US" smtClean="0"/>
              <a:pPr/>
              <a:t>‹#›</a:t>
            </a:fld>
            <a:endParaRPr lang="en-US" dirty="0"/>
          </a:p>
        </p:txBody>
      </p:sp>
    </p:spTree>
    <p:extLst>
      <p:ext uri="{BB962C8B-B14F-4D97-AF65-F5344CB8AC3E}">
        <p14:creationId xmlns:p14="http://schemas.microsoft.com/office/powerpoint/2010/main" val="863081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9EF18AD-72D0-A088-8C9C-E0ED35491A8D}"/>
              </a:ext>
            </a:extLst>
          </p:cNvPr>
          <p:cNvSpPr>
            <a:spLocks noGrp="1"/>
          </p:cNvSpPr>
          <p:nvPr>
            <p:ph type="sldNum" sz="quarter" idx="10"/>
          </p:nvPr>
        </p:nvSpPr>
        <p:spPr/>
        <p:txBody>
          <a:bodyPr/>
          <a:lstStyle/>
          <a:p>
            <a:fld id="{F0D23093-2AB0-F74C-B865-1A12A15B650E}" type="slidenum">
              <a:rPr lang="en-US" smtClean="0"/>
              <a:pPr/>
              <a:t>‹#›</a:t>
            </a:fld>
            <a:endParaRPr lang="en-US" dirty="0"/>
          </a:p>
        </p:txBody>
      </p:sp>
      <p:sp>
        <p:nvSpPr>
          <p:cNvPr id="50" name="TextBox 49">
            <a:extLst>
              <a:ext uri="{FF2B5EF4-FFF2-40B4-BE49-F238E27FC236}">
                <a16:creationId xmlns:a16="http://schemas.microsoft.com/office/drawing/2014/main" id="{0FF5CC29-E70A-42E0-E10D-676414208801}"/>
              </a:ext>
            </a:extLst>
          </p:cNvPr>
          <p:cNvSpPr txBox="1"/>
          <p:nvPr userDrawn="1"/>
        </p:nvSpPr>
        <p:spPr>
          <a:xfrm>
            <a:off x="533400" y="207005"/>
            <a:ext cx="9144000" cy="584775"/>
          </a:xfrm>
          <a:prstGeom prst="rect">
            <a:avLst/>
          </a:prstGeom>
          <a:noFill/>
        </p:spPr>
        <p:txBody>
          <a:bodyPr wrap="square">
            <a:spAutoFit/>
          </a:bodyPr>
          <a:lstStyle/>
          <a:p>
            <a:r>
              <a:rPr lang="en-US" sz="3200" dirty="0"/>
              <a:t>Resource Submission Checklist &amp; Process</a:t>
            </a:r>
          </a:p>
        </p:txBody>
      </p:sp>
      <p:grpSp>
        <p:nvGrpSpPr>
          <p:cNvPr id="46" name="Group 45">
            <a:extLst>
              <a:ext uri="{FF2B5EF4-FFF2-40B4-BE49-F238E27FC236}">
                <a16:creationId xmlns:a16="http://schemas.microsoft.com/office/drawing/2014/main" id="{D38A8E9C-12A4-7ED4-C180-3666143E5674}"/>
              </a:ext>
            </a:extLst>
          </p:cNvPr>
          <p:cNvGrpSpPr/>
          <p:nvPr userDrawn="1"/>
        </p:nvGrpSpPr>
        <p:grpSpPr>
          <a:xfrm>
            <a:off x="468573" y="2008728"/>
            <a:ext cx="3505200" cy="369332"/>
            <a:chOff x="533400" y="1115298"/>
            <a:chExt cx="3505200" cy="369332"/>
          </a:xfrm>
        </p:grpSpPr>
        <p:sp>
          <p:nvSpPr>
            <p:cNvPr id="47" name="Rectangle 46">
              <a:extLst>
                <a:ext uri="{FF2B5EF4-FFF2-40B4-BE49-F238E27FC236}">
                  <a16:creationId xmlns:a16="http://schemas.microsoft.com/office/drawing/2014/main" id="{B17A6E40-190B-2212-058B-0C1AA1829582}"/>
                </a:ext>
              </a:extLst>
            </p:cNvPr>
            <p:cNvSpPr/>
            <p:nvPr/>
          </p:nvSpPr>
          <p:spPr>
            <a:xfrm>
              <a:off x="533400" y="1143000"/>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8" name="TextBox 47">
              <a:extLst>
                <a:ext uri="{FF2B5EF4-FFF2-40B4-BE49-F238E27FC236}">
                  <a16:creationId xmlns:a16="http://schemas.microsoft.com/office/drawing/2014/main" id="{FC66C7B7-CC7B-3EB2-A5A4-38F2B646F8DC}"/>
                </a:ext>
              </a:extLst>
            </p:cNvPr>
            <p:cNvSpPr txBox="1"/>
            <p:nvPr/>
          </p:nvSpPr>
          <p:spPr>
            <a:xfrm>
              <a:off x="1078900" y="1115298"/>
              <a:ext cx="2959700" cy="369332"/>
            </a:xfrm>
            <a:prstGeom prst="rect">
              <a:avLst/>
            </a:prstGeom>
            <a:noFill/>
          </p:spPr>
          <p:txBody>
            <a:bodyPr wrap="square" rtlCol="0">
              <a:spAutoFit/>
            </a:bodyPr>
            <a:lstStyle/>
            <a:p>
              <a:r>
                <a:rPr lang="en-US" dirty="0"/>
                <a:t>Resource final draft</a:t>
              </a:r>
            </a:p>
          </p:txBody>
        </p:sp>
      </p:grpSp>
      <p:grpSp>
        <p:nvGrpSpPr>
          <p:cNvPr id="49" name="Group 48">
            <a:extLst>
              <a:ext uri="{FF2B5EF4-FFF2-40B4-BE49-F238E27FC236}">
                <a16:creationId xmlns:a16="http://schemas.microsoft.com/office/drawing/2014/main" id="{50E7B9E5-9A29-516E-0BC4-AF3DDB21EA8E}"/>
              </a:ext>
            </a:extLst>
          </p:cNvPr>
          <p:cNvGrpSpPr/>
          <p:nvPr userDrawn="1"/>
        </p:nvGrpSpPr>
        <p:grpSpPr>
          <a:xfrm>
            <a:off x="468573" y="2966086"/>
            <a:ext cx="5480554" cy="584775"/>
            <a:chOff x="533400" y="2981374"/>
            <a:chExt cx="5480554" cy="584775"/>
          </a:xfrm>
        </p:grpSpPr>
        <p:sp>
          <p:nvSpPr>
            <p:cNvPr id="51" name="Rectangle 50">
              <a:extLst>
                <a:ext uri="{FF2B5EF4-FFF2-40B4-BE49-F238E27FC236}">
                  <a16:creationId xmlns:a16="http://schemas.microsoft.com/office/drawing/2014/main" id="{304D57DD-30EB-6AF5-051D-31705F3C7A97}"/>
                </a:ext>
              </a:extLst>
            </p:cNvPr>
            <p:cNvSpPr/>
            <p:nvPr/>
          </p:nvSpPr>
          <p:spPr>
            <a:xfrm>
              <a:off x="533400" y="3121362"/>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2" name="TextBox 51">
              <a:extLst>
                <a:ext uri="{FF2B5EF4-FFF2-40B4-BE49-F238E27FC236}">
                  <a16:creationId xmlns:a16="http://schemas.microsoft.com/office/drawing/2014/main" id="{30702621-5FDF-11A0-51A1-C4B919B7F21F}"/>
                </a:ext>
              </a:extLst>
            </p:cNvPr>
            <p:cNvSpPr txBox="1"/>
            <p:nvPr/>
          </p:nvSpPr>
          <p:spPr>
            <a:xfrm>
              <a:off x="1073054" y="2981374"/>
              <a:ext cx="4940900" cy="584775"/>
            </a:xfrm>
            <a:prstGeom prst="rect">
              <a:avLst/>
            </a:prstGeom>
            <a:noFill/>
          </p:spPr>
          <p:txBody>
            <a:bodyPr wrap="square" rtlCol="0">
              <a:spAutoFit/>
            </a:bodyPr>
            <a:lstStyle/>
            <a:p>
              <a:r>
                <a:rPr lang="en-US" dirty="0"/>
                <a:t>Resource development software files </a:t>
              </a:r>
              <a:br>
                <a:rPr lang="en-US" dirty="0"/>
              </a:br>
              <a:r>
                <a:rPr lang="en-US" sz="1400" dirty="0">
                  <a:solidFill>
                    <a:schemeClr val="bg1">
                      <a:lumMod val="50000"/>
                    </a:schemeClr>
                  </a:solidFill>
                </a:rPr>
                <a:t>(make clear if any should be uploaded with resource document)</a:t>
              </a:r>
              <a:r>
                <a:rPr lang="en-US" sz="1400" dirty="0"/>
                <a:t> </a:t>
              </a:r>
              <a:endParaRPr lang="en-US" dirty="0">
                <a:solidFill>
                  <a:schemeClr val="bg1">
                    <a:lumMod val="50000"/>
                  </a:schemeClr>
                </a:solidFill>
              </a:endParaRPr>
            </a:p>
          </p:txBody>
        </p:sp>
      </p:grpSp>
      <p:grpSp>
        <p:nvGrpSpPr>
          <p:cNvPr id="53" name="Group 52">
            <a:extLst>
              <a:ext uri="{FF2B5EF4-FFF2-40B4-BE49-F238E27FC236}">
                <a16:creationId xmlns:a16="http://schemas.microsoft.com/office/drawing/2014/main" id="{11A9581D-1B18-28F4-ED06-4F450E17480A}"/>
              </a:ext>
            </a:extLst>
          </p:cNvPr>
          <p:cNvGrpSpPr/>
          <p:nvPr userDrawn="1"/>
        </p:nvGrpSpPr>
        <p:grpSpPr>
          <a:xfrm>
            <a:off x="468573" y="3613194"/>
            <a:ext cx="2286000" cy="369332"/>
            <a:chOff x="533400" y="3627060"/>
            <a:chExt cx="2286000" cy="369332"/>
          </a:xfrm>
        </p:grpSpPr>
        <p:sp>
          <p:nvSpPr>
            <p:cNvPr id="54" name="Rectangle 53">
              <a:extLst>
                <a:ext uri="{FF2B5EF4-FFF2-40B4-BE49-F238E27FC236}">
                  <a16:creationId xmlns:a16="http://schemas.microsoft.com/office/drawing/2014/main" id="{049168FB-0DF7-11B7-D7A1-F606575ED0BB}"/>
                </a:ext>
              </a:extLst>
            </p:cNvPr>
            <p:cNvSpPr/>
            <p:nvPr/>
          </p:nvSpPr>
          <p:spPr>
            <a:xfrm>
              <a:off x="533400" y="3657034"/>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55" name="TextBox 54">
              <a:extLst>
                <a:ext uri="{FF2B5EF4-FFF2-40B4-BE49-F238E27FC236}">
                  <a16:creationId xmlns:a16="http://schemas.microsoft.com/office/drawing/2014/main" id="{460B5F0D-BE7C-331B-A066-7D63F511BA7E}"/>
                </a:ext>
              </a:extLst>
            </p:cNvPr>
            <p:cNvSpPr txBox="1"/>
            <p:nvPr/>
          </p:nvSpPr>
          <p:spPr>
            <a:xfrm>
              <a:off x="1078900" y="3627060"/>
              <a:ext cx="1740500" cy="369332"/>
            </a:xfrm>
            <a:prstGeom prst="rect">
              <a:avLst/>
            </a:prstGeom>
            <a:noFill/>
          </p:spPr>
          <p:txBody>
            <a:bodyPr wrap="square" rtlCol="0">
              <a:spAutoFit/>
            </a:bodyPr>
            <a:lstStyle/>
            <a:p>
              <a:r>
                <a:rPr lang="en-US" dirty="0"/>
                <a:t>Webpage image</a:t>
              </a:r>
              <a:endParaRPr lang="en-US" dirty="0">
                <a:solidFill>
                  <a:schemeClr val="bg1">
                    <a:lumMod val="50000"/>
                  </a:schemeClr>
                </a:solidFill>
              </a:endParaRPr>
            </a:p>
          </p:txBody>
        </p:sp>
      </p:grpSp>
      <p:grpSp>
        <p:nvGrpSpPr>
          <p:cNvPr id="56" name="Group 55">
            <a:extLst>
              <a:ext uri="{FF2B5EF4-FFF2-40B4-BE49-F238E27FC236}">
                <a16:creationId xmlns:a16="http://schemas.microsoft.com/office/drawing/2014/main" id="{E207857D-BAEF-8CEC-9A64-0BF09E4C47A9}"/>
              </a:ext>
            </a:extLst>
          </p:cNvPr>
          <p:cNvGrpSpPr/>
          <p:nvPr userDrawn="1"/>
        </p:nvGrpSpPr>
        <p:grpSpPr>
          <a:xfrm>
            <a:off x="468573" y="4682836"/>
            <a:ext cx="4876800" cy="369332"/>
            <a:chOff x="533400" y="4659868"/>
            <a:chExt cx="4876800" cy="369332"/>
          </a:xfrm>
        </p:grpSpPr>
        <p:sp>
          <p:nvSpPr>
            <p:cNvPr id="57" name="Rectangle 56">
              <a:extLst>
                <a:ext uri="{FF2B5EF4-FFF2-40B4-BE49-F238E27FC236}">
                  <a16:creationId xmlns:a16="http://schemas.microsoft.com/office/drawing/2014/main" id="{C477D265-6D03-A75F-F36A-D9D3AD81D1EC}"/>
                </a:ext>
              </a:extLst>
            </p:cNvPr>
            <p:cNvSpPr/>
            <p:nvPr/>
          </p:nvSpPr>
          <p:spPr>
            <a:xfrm>
              <a:off x="533400" y="4687570"/>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58" name="TextBox 57">
              <a:extLst>
                <a:ext uri="{FF2B5EF4-FFF2-40B4-BE49-F238E27FC236}">
                  <a16:creationId xmlns:a16="http://schemas.microsoft.com/office/drawing/2014/main" id="{DDBD2DE5-7ADC-9B87-F7E9-7816CC4CD2FC}"/>
                </a:ext>
              </a:extLst>
            </p:cNvPr>
            <p:cNvSpPr txBox="1"/>
            <p:nvPr/>
          </p:nvSpPr>
          <p:spPr>
            <a:xfrm>
              <a:off x="1078900" y="4659868"/>
              <a:ext cx="4331300" cy="369332"/>
            </a:xfrm>
            <a:prstGeom prst="rect">
              <a:avLst/>
            </a:prstGeom>
            <a:noFill/>
          </p:spPr>
          <p:txBody>
            <a:bodyPr wrap="square" rtlCol="0">
              <a:spAutoFit/>
            </a:bodyPr>
            <a:lstStyle/>
            <a:p>
              <a:r>
                <a:rPr lang="en-US" dirty="0"/>
                <a:t>Completed Marketing content document</a:t>
              </a:r>
            </a:p>
          </p:txBody>
        </p:sp>
      </p:grpSp>
      <p:grpSp>
        <p:nvGrpSpPr>
          <p:cNvPr id="59" name="Group 58">
            <a:extLst>
              <a:ext uri="{FF2B5EF4-FFF2-40B4-BE49-F238E27FC236}">
                <a16:creationId xmlns:a16="http://schemas.microsoft.com/office/drawing/2014/main" id="{6A2DF809-2E23-6342-6A4F-49B1267C68AF}"/>
              </a:ext>
            </a:extLst>
          </p:cNvPr>
          <p:cNvGrpSpPr/>
          <p:nvPr userDrawn="1"/>
        </p:nvGrpSpPr>
        <p:grpSpPr>
          <a:xfrm>
            <a:off x="462727" y="4148016"/>
            <a:ext cx="3053846" cy="369332"/>
            <a:chOff x="527554" y="4126468"/>
            <a:chExt cx="3053846" cy="369332"/>
          </a:xfrm>
        </p:grpSpPr>
        <p:sp>
          <p:nvSpPr>
            <p:cNvPr id="60" name="Rectangle 59">
              <a:extLst>
                <a:ext uri="{FF2B5EF4-FFF2-40B4-BE49-F238E27FC236}">
                  <a16:creationId xmlns:a16="http://schemas.microsoft.com/office/drawing/2014/main" id="{ACBE5440-0725-4562-AE15-F4B63E227F13}"/>
                </a:ext>
              </a:extLst>
            </p:cNvPr>
            <p:cNvSpPr/>
            <p:nvPr/>
          </p:nvSpPr>
          <p:spPr>
            <a:xfrm>
              <a:off x="527554" y="4156442"/>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1" name="TextBox 60">
              <a:extLst>
                <a:ext uri="{FF2B5EF4-FFF2-40B4-BE49-F238E27FC236}">
                  <a16:creationId xmlns:a16="http://schemas.microsoft.com/office/drawing/2014/main" id="{80357AA4-7044-478C-0D71-7B9C2C6E6198}"/>
                </a:ext>
              </a:extLst>
            </p:cNvPr>
            <p:cNvSpPr txBox="1"/>
            <p:nvPr/>
          </p:nvSpPr>
          <p:spPr>
            <a:xfrm>
              <a:off x="1073054" y="4126468"/>
              <a:ext cx="2508346" cy="369332"/>
            </a:xfrm>
            <a:prstGeom prst="rect">
              <a:avLst/>
            </a:prstGeom>
            <a:noFill/>
          </p:spPr>
          <p:txBody>
            <a:bodyPr wrap="square" rtlCol="0">
              <a:spAutoFit/>
            </a:bodyPr>
            <a:lstStyle/>
            <a:p>
              <a:r>
                <a:rPr lang="en-US" dirty="0"/>
                <a:t>Webpage thumbnail</a:t>
              </a:r>
              <a:endParaRPr lang="en-US" dirty="0">
                <a:solidFill>
                  <a:schemeClr val="bg1">
                    <a:lumMod val="50000"/>
                  </a:schemeClr>
                </a:solidFill>
              </a:endParaRPr>
            </a:p>
          </p:txBody>
        </p:sp>
      </p:grpSp>
      <p:grpSp>
        <p:nvGrpSpPr>
          <p:cNvPr id="62" name="Group 61">
            <a:extLst>
              <a:ext uri="{FF2B5EF4-FFF2-40B4-BE49-F238E27FC236}">
                <a16:creationId xmlns:a16="http://schemas.microsoft.com/office/drawing/2014/main" id="{2B5C0236-FDCE-B566-20A0-E963B5BE3C57}"/>
              </a:ext>
            </a:extLst>
          </p:cNvPr>
          <p:cNvGrpSpPr/>
          <p:nvPr userDrawn="1"/>
        </p:nvGrpSpPr>
        <p:grpSpPr>
          <a:xfrm>
            <a:off x="462727" y="2543550"/>
            <a:ext cx="5181600" cy="369332"/>
            <a:chOff x="527554" y="1613590"/>
            <a:chExt cx="5181600" cy="369332"/>
          </a:xfrm>
        </p:grpSpPr>
        <p:sp>
          <p:nvSpPr>
            <p:cNvPr id="63" name="Rectangle 62">
              <a:extLst>
                <a:ext uri="{FF2B5EF4-FFF2-40B4-BE49-F238E27FC236}">
                  <a16:creationId xmlns:a16="http://schemas.microsoft.com/office/drawing/2014/main" id="{512B41CD-F9C9-BEC8-A055-9A8341B426FB}"/>
                </a:ext>
              </a:extLst>
            </p:cNvPr>
            <p:cNvSpPr/>
            <p:nvPr/>
          </p:nvSpPr>
          <p:spPr>
            <a:xfrm>
              <a:off x="527554" y="1641292"/>
              <a:ext cx="304800" cy="304800"/>
            </a:xfrm>
            <a:prstGeom prst="rect">
              <a:avLst/>
            </a:prstGeom>
            <a:ln w="28575"/>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4" name="TextBox 63">
              <a:extLst>
                <a:ext uri="{FF2B5EF4-FFF2-40B4-BE49-F238E27FC236}">
                  <a16:creationId xmlns:a16="http://schemas.microsoft.com/office/drawing/2014/main" id="{DE124438-81B7-C3DD-5DD6-D85DB2B5C82E}"/>
                </a:ext>
              </a:extLst>
            </p:cNvPr>
            <p:cNvSpPr txBox="1"/>
            <p:nvPr/>
          </p:nvSpPr>
          <p:spPr>
            <a:xfrm>
              <a:off x="1073054" y="1613590"/>
              <a:ext cx="4636100" cy="369332"/>
            </a:xfrm>
            <a:prstGeom prst="rect">
              <a:avLst/>
            </a:prstGeom>
            <a:noFill/>
          </p:spPr>
          <p:txBody>
            <a:bodyPr wrap="square" rtlCol="0">
              <a:spAutoFit/>
            </a:bodyPr>
            <a:lstStyle/>
            <a:p>
              <a:r>
                <a:rPr lang="en-US" dirty="0"/>
                <a:t>Resource image files </a:t>
              </a:r>
              <a:r>
                <a:rPr lang="en-US" sz="1400" dirty="0">
                  <a:solidFill>
                    <a:schemeClr val="bg1">
                      <a:lumMod val="50000"/>
                    </a:schemeClr>
                  </a:solidFill>
                </a:rPr>
                <a:t>(saved as individual image files)</a:t>
              </a:r>
              <a:endParaRPr lang="en-US" dirty="0">
                <a:solidFill>
                  <a:schemeClr val="bg1">
                    <a:lumMod val="50000"/>
                  </a:schemeClr>
                </a:solidFill>
              </a:endParaRPr>
            </a:p>
          </p:txBody>
        </p:sp>
      </p:grpSp>
      <p:sp>
        <p:nvSpPr>
          <p:cNvPr id="65" name="TextBox 64">
            <a:extLst>
              <a:ext uri="{FF2B5EF4-FFF2-40B4-BE49-F238E27FC236}">
                <a16:creationId xmlns:a16="http://schemas.microsoft.com/office/drawing/2014/main" id="{BFBB3727-3036-A630-B788-3ACAD34DCCF2}"/>
              </a:ext>
            </a:extLst>
          </p:cNvPr>
          <p:cNvSpPr txBox="1"/>
          <p:nvPr userDrawn="1"/>
        </p:nvSpPr>
        <p:spPr>
          <a:xfrm>
            <a:off x="316172" y="1336294"/>
            <a:ext cx="4800600" cy="461665"/>
          </a:xfrm>
          <a:prstGeom prst="rect">
            <a:avLst/>
          </a:prstGeom>
          <a:noFill/>
        </p:spPr>
        <p:txBody>
          <a:bodyPr wrap="square" rtlCol="0">
            <a:spAutoFit/>
          </a:bodyPr>
          <a:lstStyle/>
          <a:p>
            <a:r>
              <a:rPr lang="en-US" sz="2400" b="1" dirty="0"/>
              <a:t>Submission Checklist</a:t>
            </a:r>
          </a:p>
        </p:txBody>
      </p:sp>
      <p:sp>
        <p:nvSpPr>
          <p:cNvPr id="66" name="TextBox 65">
            <a:extLst>
              <a:ext uri="{FF2B5EF4-FFF2-40B4-BE49-F238E27FC236}">
                <a16:creationId xmlns:a16="http://schemas.microsoft.com/office/drawing/2014/main" id="{7311843B-6C86-FA4E-224E-5636CD47B497}"/>
              </a:ext>
            </a:extLst>
          </p:cNvPr>
          <p:cNvSpPr txBox="1"/>
          <p:nvPr userDrawn="1"/>
        </p:nvSpPr>
        <p:spPr>
          <a:xfrm>
            <a:off x="6564572" y="1336294"/>
            <a:ext cx="5398827" cy="461665"/>
          </a:xfrm>
          <a:prstGeom prst="rect">
            <a:avLst/>
          </a:prstGeom>
          <a:noFill/>
        </p:spPr>
        <p:txBody>
          <a:bodyPr wrap="square" rtlCol="0">
            <a:spAutoFit/>
          </a:bodyPr>
          <a:lstStyle/>
          <a:p>
            <a:r>
              <a:rPr lang="en-US" sz="2400" b="1" dirty="0"/>
              <a:t>Submission Process </a:t>
            </a:r>
          </a:p>
        </p:txBody>
      </p:sp>
      <p:sp>
        <p:nvSpPr>
          <p:cNvPr id="67" name="TextBox 66">
            <a:extLst>
              <a:ext uri="{FF2B5EF4-FFF2-40B4-BE49-F238E27FC236}">
                <a16:creationId xmlns:a16="http://schemas.microsoft.com/office/drawing/2014/main" id="{9C253D1A-C7DC-E4EE-81E9-EB3D351E2048}"/>
              </a:ext>
            </a:extLst>
          </p:cNvPr>
          <p:cNvSpPr txBox="1"/>
          <p:nvPr userDrawn="1"/>
        </p:nvSpPr>
        <p:spPr>
          <a:xfrm>
            <a:off x="6640773" y="1981200"/>
            <a:ext cx="5181600" cy="3139321"/>
          </a:xfrm>
          <a:prstGeom prst="rect">
            <a:avLst/>
          </a:prstGeom>
          <a:noFill/>
        </p:spPr>
        <p:txBody>
          <a:bodyPr wrap="square" rtlCol="0">
            <a:spAutoFit/>
          </a:bodyPr>
          <a:lstStyle/>
          <a:p>
            <a:pPr marL="342900" indent="-342900">
              <a:buAutoNum type="arabicPeriod"/>
            </a:pPr>
            <a:r>
              <a:rPr lang="en-US" dirty="0"/>
              <a:t>Upload contents of checklist to </a:t>
            </a:r>
            <a:br>
              <a:rPr lang="en-US" dirty="0"/>
            </a:br>
            <a:r>
              <a:rPr lang="en-US" dirty="0">
                <a:hlinkClick r:id="rId2"/>
              </a:rPr>
              <a:t>Marketing Review Submission Folder</a:t>
            </a:r>
            <a:endParaRPr lang="en-US" dirty="0"/>
          </a:p>
          <a:p>
            <a:pPr marL="800100" lvl="1" indent="-342900">
              <a:buFont typeface="Arial" panose="020B0604020202020204" pitchFamily="34" charset="0"/>
              <a:buChar char="•"/>
            </a:pPr>
            <a:endParaRPr lang="en-US" dirty="0"/>
          </a:p>
          <a:p>
            <a:pPr marL="800100" lvl="1" indent="-342900">
              <a:buFont typeface="Arial" panose="020B0604020202020204" pitchFamily="34" charset="0"/>
              <a:buChar char="•"/>
            </a:pPr>
            <a:r>
              <a:rPr lang="en-US" dirty="0"/>
              <a:t>Create a subfolder for your resource</a:t>
            </a:r>
            <a:r>
              <a:rPr lang="en-US" dirty="0">
                <a:sym typeface="Wingdings" panose="05000000000000000000" pitchFamily="2" charset="2"/>
              </a:rPr>
              <a:t> unique name identifier</a:t>
            </a:r>
          </a:p>
          <a:p>
            <a:pPr marL="342900" indent="-342900">
              <a:buAutoNum type="arabicPeriod"/>
            </a:pPr>
            <a:endParaRPr lang="en-US" dirty="0">
              <a:sym typeface="Wingdings" panose="05000000000000000000" pitchFamily="2" charset="2"/>
            </a:endParaRPr>
          </a:p>
          <a:p>
            <a:pPr marL="342900" indent="-342900">
              <a:buAutoNum type="arabicPeriod"/>
            </a:pPr>
            <a:r>
              <a:rPr lang="en-US" dirty="0">
                <a:sym typeface="Wingdings" panose="05000000000000000000" pitchFamily="2" charset="2"/>
              </a:rPr>
              <a:t>Change </a:t>
            </a:r>
            <a:r>
              <a:rPr lang="en-US" dirty="0">
                <a:sym typeface="Wingdings" panose="05000000000000000000" pitchFamily="2" charset="2"/>
                <a:hlinkClick r:id="rId3"/>
              </a:rPr>
              <a:t>Resource Pipeline Status </a:t>
            </a:r>
            <a:r>
              <a:rPr lang="en-US" dirty="0">
                <a:sym typeface="Wingdings" panose="05000000000000000000" pitchFamily="2" charset="2"/>
              </a:rPr>
              <a:t>from </a:t>
            </a:r>
            <a:br>
              <a:rPr lang="en-US" dirty="0">
                <a:sym typeface="Wingdings" panose="05000000000000000000" pitchFamily="2" charset="2"/>
              </a:rPr>
            </a:br>
            <a:r>
              <a:rPr lang="en-US" dirty="0">
                <a:sym typeface="Wingdings" panose="05000000000000000000" pitchFamily="2" charset="2"/>
              </a:rPr>
              <a:t>3. Technical Review to 2. Marketing Review</a:t>
            </a:r>
          </a:p>
          <a:p>
            <a:pPr marL="800100" lvl="1" indent="-342900">
              <a:buFont typeface="Arial" panose="020B0604020202020204" pitchFamily="34" charset="0"/>
              <a:buChar char="•"/>
            </a:pPr>
            <a:endParaRPr lang="en-US" dirty="0">
              <a:sym typeface="Wingdings" panose="05000000000000000000" pitchFamily="2" charset="2"/>
            </a:endParaRPr>
          </a:p>
          <a:p>
            <a:pPr marL="800100" lvl="1" indent="-342900">
              <a:buFont typeface="Arial" panose="020B0604020202020204" pitchFamily="34" charset="0"/>
              <a:buChar char="•"/>
            </a:pPr>
            <a:r>
              <a:rPr lang="en-US" dirty="0">
                <a:sym typeface="Wingdings" panose="05000000000000000000" pitchFamily="2" charset="2"/>
              </a:rPr>
              <a:t>Sends automated email to Kaitlin &amp; Kylie that content is ready for review</a:t>
            </a:r>
            <a:endParaRPr lang="en-US" dirty="0"/>
          </a:p>
        </p:txBody>
      </p:sp>
    </p:spTree>
    <p:extLst>
      <p:ext uri="{BB962C8B-B14F-4D97-AF65-F5344CB8AC3E}">
        <p14:creationId xmlns:p14="http://schemas.microsoft.com/office/powerpoint/2010/main" val="17540174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9" name="Title 8">
            <a:extLst>
              <a:ext uri="{FF2B5EF4-FFF2-40B4-BE49-F238E27FC236}">
                <a16:creationId xmlns:a16="http://schemas.microsoft.com/office/drawing/2014/main" id="{98341DC2-F80D-BD4F-90EE-4B809029C2D3}"/>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74740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o slash/no titl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2" name="Rectangle 1">
            <a:extLst>
              <a:ext uri="{FF2B5EF4-FFF2-40B4-BE49-F238E27FC236}">
                <a16:creationId xmlns:a16="http://schemas.microsoft.com/office/drawing/2014/main" id="{96277581-3B6E-45DC-A28B-56B0B91539B8}"/>
              </a:ext>
            </a:extLst>
          </p:cNvPr>
          <p:cNvSpPr/>
          <p:nvPr userDrawn="1"/>
        </p:nvSpPr>
        <p:spPr>
          <a:xfrm>
            <a:off x="152400" y="76200"/>
            <a:ext cx="609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50609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Side by Side">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4748E687-7CF0-0540-A98D-56F74939DB2D}"/>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a:extLst>
              <a:ext uri="{FF2B5EF4-FFF2-40B4-BE49-F238E27FC236}">
                <a16:creationId xmlns:a16="http://schemas.microsoft.com/office/drawing/2014/main" id="{E9E3B09F-B45B-354E-B308-DCD243A5A41B}"/>
              </a:ext>
            </a:extLst>
          </p:cNvPr>
          <p:cNvSpPr>
            <a:spLocks noGrp="1"/>
          </p:cNvSpPr>
          <p:nvPr>
            <p:ph type="body" sz="quarter" idx="14"/>
          </p:nvPr>
        </p:nvSpPr>
        <p:spPr>
          <a:xfrm>
            <a:off x="6096000" y="1447800"/>
            <a:ext cx="5486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263366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CE20C0D-A7DE-48DF-B095-F557A066298E}"/>
              </a:ext>
            </a:extLst>
          </p:cNvPr>
          <p:cNvSpPr>
            <a:spLocks noGrp="1"/>
          </p:cNvSpPr>
          <p:nvPr>
            <p:ph type="pic" sz="quarter" idx="12"/>
          </p:nvPr>
        </p:nvSpPr>
        <p:spPr>
          <a:xfrm>
            <a:off x="6095999" y="1447800"/>
            <a:ext cx="5486401" cy="4590976"/>
          </a:xfrm>
          <a:prstGeom prst="rect">
            <a:avLst/>
          </a:prstGeom>
        </p:spPr>
        <p:txBody>
          <a:bodyPr>
            <a:normAutofit/>
          </a:bodyPr>
          <a:lstStyle>
            <a:lvl1pPr>
              <a:defRPr sz="2400" b="0" i="0">
                <a:latin typeface="Calibri" panose="020F0502020204030204" pitchFamily="34" charset="0"/>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44A5571E-6D46-AF49-B918-ACB2130FFF3D}"/>
              </a:ext>
            </a:extLst>
          </p:cNvPr>
          <p:cNvSpPr>
            <a:spLocks noGrp="1"/>
          </p:cNvSpPr>
          <p:nvPr>
            <p:ph type="sldNum" sz="quarter" idx="15"/>
          </p:nvPr>
        </p:nvSpPr>
        <p:spPr/>
        <p:txBody>
          <a:bodyPr/>
          <a:lstStyle/>
          <a:p>
            <a:fld id="{F0D23093-2AB0-F74C-B865-1A12A15B650E}" type="slidenum">
              <a:rPr lang="en-US" smtClean="0"/>
              <a:pPr/>
              <a:t>‹#›</a:t>
            </a:fld>
            <a:endParaRPr lang="en-US" dirty="0"/>
          </a:p>
        </p:txBody>
      </p:sp>
      <p:sp>
        <p:nvSpPr>
          <p:cNvPr id="12" name="Title 11">
            <a:extLst>
              <a:ext uri="{FF2B5EF4-FFF2-40B4-BE49-F238E27FC236}">
                <a16:creationId xmlns:a16="http://schemas.microsoft.com/office/drawing/2014/main" id="{26B59188-CA07-ED4C-990F-C94539E4F92B}"/>
              </a:ext>
            </a:extLst>
          </p:cNvPr>
          <p:cNvSpPr>
            <a:spLocks noGrp="1"/>
          </p:cNvSpPr>
          <p:nvPr>
            <p:ph type="title"/>
          </p:nvPr>
        </p:nvSpPr>
        <p:spPr/>
        <p:txBody>
          <a:bodyPr/>
          <a:lstStyle/>
          <a:p>
            <a:r>
              <a:rPr lang="en-US"/>
              <a:t>Click to edit Master title style</a:t>
            </a:r>
            <a:endParaRPr lang="en-US" dirty="0"/>
          </a:p>
        </p:txBody>
      </p:sp>
      <p:sp>
        <p:nvSpPr>
          <p:cNvPr id="13" name="Text Placeholder 3">
            <a:extLst>
              <a:ext uri="{FF2B5EF4-FFF2-40B4-BE49-F238E27FC236}">
                <a16:creationId xmlns:a16="http://schemas.microsoft.com/office/drawing/2014/main" id="{036E03A1-C74F-0042-A727-58B1205468A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7106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Chart Placeholder 4">
            <a:extLst>
              <a:ext uri="{FF2B5EF4-FFF2-40B4-BE49-F238E27FC236}">
                <a16:creationId xmlns:a16="http://schemas.microsoft.com/office/drawing/2014/main" id="{F2261C8B-A96F-5641-9461-4553158F07C6}"/>
              </a:ext>
            </a:extLst>
          </p:cNvPr>
          <p:cNvSpPr>
            <a:spLocks noGrp="1"/>
          </p:cNvSpPr>
          <p:nvPr>
            <p:ph type="chart" sz="quarter" idx="14"/>
          </p:nvPr>
        </p:nvSpPr>
        <p:spPr>
          <a:xfrm>
            <a:off x="6096001" y="1447800"/>
            <a:ext cx="5486400" cy="4590976"/>
          </a:xfrm>
          <a:prstGeom prst="rect">
            <a:avLst/>
          </a:prstGeom>
        </p:spPr>
        <p:txBody>
          <a:bodyPr/>
          <a:lstStyle/>
          <a:p>
            <a:r>
              <a:rPr lang="en-US"/>
              <a:t>Click icon to add chart</a:t>
            </a:r>
            <a:endParaRPr lang="en-US" dirty="0"/>
          </a:p>
        </p:txBody>
      </p:sp>
      <p:sp>
        <p:nvSpPr>
          <p:cNvPr id="12" name="Slide Number Placeholder 11">
            <a:extLst>
              <a:ext uri="{FF2B5EF4-FFF2-40B4-BE49-F238E27FC236}">
                <a16:creationId xmlns:a16="http://schemas.microsoft.com/office/drawing/2014/main" id="{BFD433F9-2D70-7E4E-9171-17DDDD0C1BC5}"/>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1" name="Text Placeholder 3">
            <a:extLst>
              <a:ext uri="{FF2B5EF4-FFF2-40B4-BE49-F238E27FC236}">
                <a16:creationId xmlns:a16="http://schemas.microsoft.com/office/drawing/2014/main" id="{7EE28EC2-FFB1-CB46-9BE7-371DA4C09A9F}"/>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8918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9DDD0D-54CB-CEA3-0BD7-DB5F45703C63}"/>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
        <p:nvSpPr>
          <p:cNvPr id="2" name="Title Placeholder 1">
            <a:extLst>
              <a:ext uri="{FF2B5EF4-FFF2-40B4-BE49-F238E27FC236}">
                <a16:creationId xmlns:a16="http://schemas.microsoft.com/office/drawing/2014/main" id="{C33F0A99-5B9C-4CA5-9F50-2F4E34F6E27A}"/>
              </a:ext>
            </a:extLst>
          </p:cNvPr>
          <p:cNvSpPr>
            <a:spLocks noGrp="1"/>
          </p:cNvSpPr>
          <p:nvPr>
            <p:ph type="title"/>
          </p:nvPr>
        </p:nvSpPr>
        <p:spPr>
          <a:xfrm>
            <a:off x="609601" y="148581"/>
            <a:ext cx="10972799" cy="845837"/>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9A249833-0938-F747-9F14-C1C0453EFF13}"/>
              </a:ext>
            </a:extLst>
          </p:cNvPr>
          <p:cNvSpPr>
            <a:spLocks noGrp="1"/>
          </p:cNvSpPr>
          <p:nvPr>
            <p:ph type="sldNum" sz="quarter" idx="4"/>
          </p:nvPr>
        </p:nvSpPr>
        <p:spPr>
          <a:xfrm>
            <a:off x="11658600" y="6324600"/>
            <a:ext cx="368300" cy="238960"/>
          </a:xfrm>
          <a:prstGeom prst="rect">
            <a:avLst/>
          </a:prstGeom>
        </p:spPr>
        <p:txBody>
          <a:bodyPr vert="horz" lIns="91440" tIns="45720" rIns="91440" bIns="45720" rtlCol="0" anchor="ctr"/>
          <a:lstStyle>
            <a:lvl1pPr algn="l">
              <a:defRPr sz="700" b="0" i="0">
                <a:solidFill>
                  <a:schemeClr val="bg1"/>
                </a:solidFill>
                <a:latin typeface="Calibri" panose="020F0502020204030204" pitchFamily="34" charset="0"/>
                <a:cs typeface="Calibri" panose="020F0502020204030204" pitchFamily="34" charset="0"/>
              </a:defRPr>
            </a:lvl1pPr>
          </a:lstStyle>
          <a:p>
            <a:fld id="{F0D23093-2AB0-F74C-B865-1A12A15B650E}" type="slidenum">
              <a:rPr lang="en-US" smtClean="0"/>
              <a:pPr/>
              <a:t>‹#›</a:t>
            </a:fld>
            <a:endParaRPr lang="en-US" dirty="0"/>
          </a:p>
        </p:txBody>
      </p:sp>
      <p:sp>
        <p:nvSpPr>
          <p:cNvPr id="5" name="Text Placeholder 4">
            <a:extLst>
              <a:ext uri="{FF2B5EF4-FFF2-40B4-BE49-F238E27FC236}">
                <a16:creationId xmlns:a16="http://schemas.microsoft.com/office/drawing/2014/main" id="{04F227F0-8FC0-9046-A60F-1749263CF3E5}"/>
              </a:ext>
            </a:extLst>
          </p:cNvPr>
          <p:cNvSpPr>
            <a:spLocks noGrp="1"/>
          </p:cNvSpPr>
          <p:nvPr>
            <p:ph type="body" idx="1"/>
          </p:nvPr>
        </p:nvSpPr>
        <p:spPr>
          <a:xfrm>
            <a:off x="609600" y="1295400"/>
            <a:ext cx="10972800" cy="47433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extBox 2">
            <a:extLst>
              <a:ext uri="{FF2B5EF4-FFF2-40B4-BE49-F238E27FC236}">
                <a16:creationId xmlns:a16="http://schemas.microsoft.com/office/drawing/2014/main" id="{7C66E622-A13F-4675-A281-8D8CC6175629}"/>
              </a:ext>
            </a:extLst>
          </p:cNvPr>
          <p:cNvSpPr txBox="1"/>
          <p:nvPr userDrawn="1"/>
        </p:nvSpPr>
        <p:spPr>
          <a:xfrm>
            <a:off x="5410200" y="6611779"/>
            <a:ext cx="1371600" cy="246221"/>
          </a:xfrm>
          <a:prstGeom prst="rect">
            <a:avLst/>
          </a:prstGeom>
          <a:noFill/>
        </p:spPr>
        <p:txBody>
          <a:bodyPr wrap="square" rtlCol="0">
            <a:spAutoFit/>
          </a:bodyPr>
          <a:lstStyle/>
          <a:p>
            <a:r>
              <a:rPr lang="en-US" sz="1000" dirty="0">
                <a:solidFill>
                  <a:schemeClr val="tx2"/>
                </a:solidFill>
              </a:rPr>
              <a:t>©2026 ANSYS, Inc.</a:t>
            </a:r>
          </a:p>
        </p:txBody>
      </p:sp>
    </p:spTree>
    <p:extLst>
      <p:ext uri="{BB962C8B-B14F-4D97-AF65-F5344CB8AC3E}">
        <p14:creationId xmlns:p14="http://schemas.microsoft.com/office/powerpoint/2010/main" val="1291537134"/>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737" r:id="rId3"/>
    <p:sldLayoutId id="2147483738" r:id="rId4"/>
    <p:sldLayoutId id="2147483724" r:id="rId5"/>
    <p:sldLayoutId id="2147483735" r:id="rId6"/>
    <p:sldLayoutId id="2147483734" r:id="rId7"/>
    <p:sldLayoutId id="2147483663" r:id="rId8"/>
    <p:sldLayoutId id="2147483729" r:id="rId9"/>
    <p:sldLayoutId id="2147483730" r:id="rId10"/>
    <p:sldLayoutId id="2147483731" r:id="rId11"/>
    <p:sldLayoutId id="2147483727" r:id="rId12"/>
    <p:sldLayoutId id="2147483726" r:id="rId13"/>
    <p:sldLayoutId id="2147483736" r:id="rId14"/>
  </p:sldLayoutIdLst>
  <p:hf hdr="0" ftr="0" dt="0"/>
  <p:txStyles>
    <p:title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p:titleStyle>
    <p:body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67.png"/><Relationship Id="rId7" Type="http://schemas.openxmlformats.org/officeDocument/2006/relationships/image" Target="../media/image7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hyperlink" Target="http://www.xyz.com/" TargetMode="External"/><Relationship Id="rId9" Type="http://schemas.openxmlformats.org/officeDocument/2006/relationships/hyperlink" Target="https://www.ansys.com/academic/educators/education-resources/lecture-stresses-strains-discovery"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hyperlink" Target="https://doi.org/10.1088/1361-651X/ab7150" TargetMode="External"/><Relationship Id="rId7" Type="http://schemas.microsoft.com/office/2007/relationships/hdphoto" Target="../media/hdphoto1.wdp"/><Relationship Id="rId12" Type="http://schemas.openxmlformats.org/officeDocument/2006/relationships/image" Target="../media/image8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8.png"/><Relationship Id="rId11" Type="http://schemas.microsoft.com/office/2007/relationships/hdphoto" Target="../media/hdphoto3.wdp"/><Relationship Id="rId5" Type="http://schemas.openxmlformats.org/officeDocument/2006/relationships/image" Target="../media/image77.png"/><Relationship Id="rId10" Type="http://schemas.openxmlformats.org/officeDocument/2006/relationships/image" Target="../media/image80.png"/><Relationship Id="rId4" Type="http://schemas.openxmlformats.org/officeDocument/2006/relationships/image" Target="../media/image76.png"/><Relationship Id="rId9"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87.svg"/><Relationship Id="rId13" Type="http://schemas.openxmlformats.org/officeDocument/2006/relationships/image" Target="../media/image92.jpeg"/><Relationship Id="rId3" Type="http://schemas.openxmlformats.org/officeDocument/2006/relationships/image" Target="../media/image82.jpeg"/><Relationship Id="rId7" Type="http://schemas.openxmlformats.org/officeDocument/2006/relationships/image" Target="../media/image86.png"/><Relationship Id="rId12" Type="http://schemas.openxmlformats.org/officeDocument/2006/relationships/image" Target="../media/image91.svg"/><Relationship Id="rId17" Type="http://schemas.openxmlformats.org/officeDocument/2006/relationships/hyperlink" Target="https://www.ansys.com/academic/educators/education-resources/lecture-unit-the-synthesizer-tool" TargetMode="External"/><Relationship Id="rId2" Type="http://schemas.openxmlformats.org/officeDocument/2006/relationships/notesSlide" Target="../notesSlides/notesSlide12.xml"/><Relationship Id="rId16" Type="http://schemas.openxmlformats.org/officeDocument/2006/relationships/image" Target="../media/image75.svg"/><Relationship Id="rId1" Type="http://schemas.openxmlformats.org/officeDocument/2006/relationships/slideLayout" Target="../slideLayouts/slideLayout5.xml"/><Relationship Id="rId6" Type="http://schemas.openxmlformats.org/officeDocument/2006/relationships/image" Target="../media/image85.svg"/><Relationship Id="rId11" Type="http://schemas.openxmlformats.org/officeDocument/2006/relationships/image" Target="../media/image90.png"/><Relationship Id="rId5" Type="http://schemas.openxmlformats.org/officeDocument/2006/relationships/image" Target="../media/image84.png"/><Relationship Id="rId15" Type="http://schemas.openxmlformats.org/officeDocument/2006/relationships/image" Target="../media/image74.png"/><Relationship Id="rId10" Type="http://schemas.openxmlformats.org/officeDocument/2006/relationships/image" Target="../media/image89.sv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3.png"/></Relationships>
</file>

<file path=ppt/slides/_rels/slide1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95.png"/></Relationships>
</file>

<file path=ppt/slides/_rels/slide1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image" Target="../media/image101.svg"/><Relationship Id="rId13" Type="http://schemas.openxmlformats.org/officeDocument/2006/relationships/diagramQuickStyle" Target="../diagrams/quickStyle1.xml"/><Relationship Id="rId18" Type="http://schemas.openxmlformats.org/officeDocument/2006/relationships/image" Target="../media/image106.svg"/><Relationship Id="rId3" Type="http://schemas.openxmlformats.org/officeDocument/2006/relationships/image" Target="../media/image97.png"/><Relationship Id="rId21" Type="http://schemas.openxmlformats.org/officeDocument/2006/relationships/image" Target="../media/image109.png"/><Relationship Id="rId7" Type="http://schemas.openxmlformats.org/officeDocument/2006/relationships/image" Target="../media/image100.png"/><Relationship Id="rId12" Type="http://schemas.openxmlformats.org/officeDocument/2006/relationships/diagramLayout" Target="../diagrams/layout1.xml"/><Relationship Id="rId17" Type="http://schemas.openxmlformats.org/officeDocument/2006/relationships/image" Target="../media/image105.png"/><Relationship Id="rId2" Type="http://schemas.openxmlformats.org/officeDocument/2006/relationships/notesSlide" Target="../notesSlides/notesSlide15.xml"/><Relationship Id="rId16" Type="http://schemas.openxmlformats.org/officeDocument/2006/relationships/image" Target="../media/image104.png"/><Relationship Id="rId20" Type="http://schemas.openxmlformats.org/officeDocument/2006/relationships/image" Target="../media/image108.svg"/><Relationship Id="rId1" Type="http://schemas.openxmlformats.org/officeDocument/2006/relationships/slideLayout" Target="../slideLayouts/slideLayout5.xml"/><Relationship Id="rId6" Type="http://schemas.openxmlformats.org/officeDocument/2006/relationships/image" Target="../media/image99.jpeg"/><Relationship Id="rId11" Type="http://schemas.openxmlformats.org/officeDocument/2006/relationships/diagramData" Target="../diagrams/data1.xml"/><Relationship Id="rId24" Type="http://schemas.openxmlformats.org/officeDocument/2006/relationships/image" Target="../media/image112.svg"/><Relationship Id="rId5" Type="http://schemas.openxmlformats.org/officeDocument/2006/relationships/image" Target="../media/image49.png"/><Relationship Id="rId15" Type="http://schemas.microsoft.com/office/2007/relationships/diagramDrawing" Target="../diagrams/drawing1.xml"/><Relationship Id="rId23" Type="http://schemas.openxmlformats.org/officeDocument/2006/relationships/image" Target="../media/image111.png"/><Relationship Id="rId10" Type="http://schemas.openxmlformats.org/officeDocument/2006/relationships/image" Target="../media/image103.svg"/><Relationship Id="rId19" Type="http://schemas.openxmlformats.org/officeDocument/2006/relationships/image" Target="../media/image107.png"/><Relationship Id="rId4" Type="http://schemas.openxmlformats.org/officeDocument/2006/relationships/image" Target="../media/image98.svg"/><Relationship Id="rId9" Type="http://schemas.openxmlformats.org/officeDocument/2006/relationships/image" Target="../media/image102.png"/><Relationship Id="rId14" Type="http://schemas.openxmlformats.org/officeDocument/2006/relationships/diagramColors" Target="../diagrams/colors1.xml"/><Relationship Id="rId22" Type="http://schemas.openxmlformats.org/officeDocument/2006/relationships/image" Target="../media/image110.svg"/></Relationships>
</file>

<file path=ppt/slides/_rels/slide1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98.svg"/></Relationships>
</file>

<file path=ppt/slides/_rels/slide1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114.sv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18.jpeg"/><Relationship Id="rId18" Type="http://schemas.openxmlformats.org/officeDocument/2006/relationships/image" Target="../media/image121.png"/><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hdphoto" Target="../media/hdphoto4.wdp"/><Relationship Id="rId17" Type="http://schemas.openxmlformats.org/officeDocument/2006/relationships/image" Target="../media/image98.svg"/><Relationship Id="rId2" Type="http://schemas.openxmlformats.org/officeDocument/2006/relationships/notesSlide" Target="../notesSlides/notesSlide18.xml"/><Relationship Id="rId16" Type="http://schemas.openxmlformats.org/officeDocument/2006/relationships/image" Target="../media/image97.png"/><Relationship Id="rId20" Type="http://schemas.openxmlformats.org/officeDocument/2006/relationships/image" Target="../media/image123.jpg"/><Relationship Id="rId1" Type="http://schemas.openxmlformats.org/officeDocument/2006/relationships/slideLayout" Target="../slideLayouts/slideLayout5.xml"/><Relationship Id="rId6" Type="http://schemas.openxmlformats.org/officeDocument/2006/relationships/diagramColors" Target="../diagrams/colors2.xml"/><Relationship Id="rId11" Type="http://schemas.openxmlformats.org/officeDocument/2006/relationships/image" Target="../media/image117.png"/><Relationship Id="rId5" Type="http://schemas.openxmlformats.org/officeDocument/2006/relationships/diagramQuickStyle" Target="../diagrams/quickStyle2.xml"/><Relationship Id="rId15" Type="http://schemas.openxmlformats.org/officeDocument/2006/relationships/image" Target="../media/image120.png"/><Relationship Id="rId10" Type="http://schemas.openxmlformats.org/officeDocument/2006/relationships/image" Target="../media/image116.svg"/><Relationship Id="rId19" Type="http://schemas.openxmlformats.org/officeDocument/2006/relationships/image" Target="../media/image122.png"/><Relationship Id="rId4" Type="http://schemas.openxmlformats.org/officeDocument/2006/relationships/diagramLayout" Target="../diagrams/layout2.xml"/><Relationship Id="rId9" Type="http://schemas.openxmlformats.org/officeDocument/2006/relationships/image" Target="../media/image115.png"/><Relationship Id="rId14" Type="http://schemas.openxmlformats.org/officeDocument/2006/relationships/image" Target="../media/image119.png"/></Relationships>
</file>

<file path=ppt/slides/_rels/slide1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133.svg"/><Relationship Id="rId13" Type="http://schemas.openxmlformats.org/officeDocument/2006/relationships/image" Target="../media/image138.png"/><Relationship Id="rId3" Type="http://schemas.openxmlformats.org/officeDocument/2006/relationships/image" Target="../media/image128.png"/><Relationship Id="rId7" Type="http://schemas.openxmlformats.org/officeDocument/2006/relationships/image" Target="../media/image132.png"/><Relationship Id="rId12" Type="http://schemas.openxmlformats.org/officeDocument/2006/relationships/image" Target="../media/image137.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131.svg"/><Relationship Id="rId11" Type="http://schemas.openxmlformats.org/officeDocument/2006/relationships/image" Target="../media/image136.png"/><Relationship Id="rId5" Type="http://schemas.openxmlformats.org/officeDocument/2006/relationships/image" Target="../media/image130.png"/><Relationship Id="rId10" Type="http://schemas.openxmlformats.org/officeDocument/2006/relationships/image" Target="../media/image135.svg"/><Relationship Id="rId4" Type="http://schemas.openxmlformats.org/officeDocument/2006/relationships/image" Target="../media/image129.svg"/><Relationship Id="rId9" Type="http://schemas.openxmlformats.org/officeDocument/2006/relationships/image" Target="../media/image134.png"/><Relationship Id="rId14" Type="http://schemas.openxmlformats.org/officeDocument/2006/relationships/image" Target="../media/image139.png"/></Relationships>
</file>

<file path=ppt/slides/_rels/slide21.xml.rels><?xml version="1.0" encoding="UTF-8" standalone="yes"?>
<Relationships xmlns="http://schemas.openxmlformats.org/package/2006/relationships"><Relationship Id="rId8" Type="http://schemas.openxmlformats.org/officeDocument/2006/relationships/image" Target="../media/image135.svg"/><Relationship Id="rId13" Type="http://schemas.openxmlformats.org/officeDocument/2006/relationships/image" Target="../media/image115.png"/><Relationship Id="rId18" Type="http://schemas.openxmlformats.org/officeDocument/2006/relationships/image" Target="../media/image145.svg"/><Relationship Id="rId26" Type="http://schemas.openxmlformats.org/officeDocument/2006/relationships/image" Target="../media/image152.svg"/><Relationship Id="rId3" Type="http://schemas.openxmlformats.org/officeDocument/2006/relationships/image" Target="../media/image140.png"/><Relationship Id="rId21" Type="http://schemas.openxmlformats.org/officeDocument/2006/relationships/image" Target="../media/image148.png"/><Relationship Id="rId7" Type="http://schemas.openxmlformats.org/officeDocument/2006/relationships/image" Target="../media/image134.png"/><Relationship Id="rId12" Type="http://schemas.openxmlformats.org/officeDocument/2006/relationships/image" Target="../media/image133.svg"/><Relationship Id="rId17" Type="http://schemas.openxmlformats.org/officeDocument/2006/relationships/image" Target="../media/image144.png"/><Relationship Id="rId25" Type="http://schemas.openxmlformats.org/officeDocument/2006/relationships/image" Target="../media/image151.png"/><Relationship Id="rId2" Type="http://schemas.openxmlformats.org/officeDocument/2006/relationships/notesSlide" Target="../notesSlides/notesSlide21.xml"/><Relationship Id="rId16" Type="http://schemas.microsoft.com/office/2007/relationships/hdphoto" Target="../media/hdphoto4.wdp"/><Relationship Id="rId20" Type="http://schemas.openxmlformats.org/officeDocument/2006/relationships/image" Target="../media/image147.svg"/><Relationship Id="rId1" Type="http://schemas.openxmlformats.org/officeDocument/2006/relationships/slideLayout" Target="../slideLayouts/slideLayout5.xml"/><Relationship Id="rId6" Type="http://schemas.openxmlformats.org/officeDocument/2006/relationships/image" Target="../media/image143.png"/><Relationship Id="rId11" Type="http://schemas.openxmlformats.org/officeDocument/2006/relationships/image" Target="../media/image132.png"/><Relationship Id="rId24" Type="http://schemas.openxmlformats.org/officeDocument/2006/relationships/image" Target="../media/image150.jpeg"/><Relationship Id="rId5" Type="http://schemas.openxmlformats.org/officeDocument/2006/relationships/image" Target="../media/image142.png"/><Relationship Id="rId15" Type="http://schemas.openxmlformats.org/officeDocument/2006/relationships/image" Target="../media/image117.png"/><Relationship Id="rId23" Type="http://schemas.openxmlformats.org/officeDocument/2006/relationships/image" Target="../media/image119.png"/><Relationship Id="rId10" Type="http://schemas.openxmlformats.org/officeDocument/2006/relationships/image" Target="../media/image131.svg"/><Relationship Id="rId19" Type="http://schemas.openxmlformats.org/officeDocument/2006/relationships/image" Target="../media/image146.png"/><Relationship Id="rId4" Type="http://schemas.openxmlformats.org/officeDocument/2006/relationships/image" Target="../media/image141.png"/><Relationship Id="rId9" Type="http://schemas.openxmlformats.org/officeDocument/2006/relationships/image" Target="../media/image130.png"/><Relationship Id="rId14" Type="http://schemas.openxmlformats.org/officeDocument/2006/relationships/image" Target="../media/image116.svg"/><Relationship Id="rId22" Type="http://schemas.openxmlformats.org/officeDocument/2006/relationships/image" Target="../media/image149.svg"/></Relationships>
</file>

<file path=ppt/slides/_rels/slide22.xml.rels><?xml version="1.0" encoding="UTF-8" standalone="yes"?>
<Relationships xmlns="http://schemas.openxmlformats.org/package/2006/relationships"><Relationship Id="rId8" Type="http://schemas.openxmlformats.org/officeDocument/2006/relationships/image" Target="../media/image155.svg"/><Relationship Id="rId3" Type="http://schemas.openxmlformats.org/officeDocument/2006/relationships/image" Target="../media/image153.jpeg"/><Relationship Id="rId7" Type="http://schemas.openxmlformats.org/officeDocument/2006/relationships/image" Target="../media/image154.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116.svg"/><Relationship Id="rId4" Type="http://schemas.openxmlformats.org/officeDocument/2006/relationships/image" Target="../media/image115.png"/><Relationship Id="rId9" Type="http://schemas.openxmlformats.org/officeDocument/2006/relationships/image" Target="../media/image52.png"/></Relationships>
</file>

<file path=ppt/slides/_rels/slide23.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164.svg"/><Relationship Id="rId18" Type="http://schemas.openxmlformats.org/officeDocument/2006/relationships/image" Target="../media/image169.png"/><Relationship Id="rId26" Type="http://schemas.openxmlformats.org/officeDocument/2006/relationships/image" Target="../media/image173.png"/><Relationship Id="rId39" Type="http://schemas.openxmlformats.org/officeDocument/2006/relationships/image" Target="../media/image181.svg"/><Relationship Id="rId3" Type="http://schemas.openxmlformats.org/officeDocument/2006/relationships/image" Target="../media/image156.png"/><Relationship Id="rId21" Type="http://schemas.openxmlformats.org/officeDocument/2006/relationships/image" Target="../media/image152.svg"/><Relationship Id="rId34" Type="http://schemas.openxmlformats.org/officeDocument/2006/relationships/image" Target="../media/image178.png"/><Relationship Id="rId42" Type="http://schemas.openxmlformats.org/officeDocument/2006/relationships/image" Target="../media/image183.png"/><Relationship Id="rId47" Type="http://schemas.openxmlformats.org/officeDocument/2006/relationships/image" Target="../media/image188.svg"/><Relationship Id="rId7" Type="http://schemas.openxmlformats.org/officeDocument/2006/relationships/image" Target="../media/image160.svg"/><Relationship Id="rId12" Type="http://schemas.openxmlformats.org/officeDocument/2006/relationships/image" Target="../media/image163.png"/><Relationship Id="rId17" Type="http://schemas.openxmlformats.org/officeDocument/2006/relationships/image" Target="../media/image168.svg"/><Relationship Id="rId25" Type="http://schemas.openxmlformats.org/officeDocument/2006/relationships/image" Target="../media/image101.svg"/><Relationship Id="rId33" Type="http://schemas.openxmlformats.org/officeDocument/2006/relationships/hyperlink" Target="https://docs.pyansys.com/version/stable/" TargetMode="External"/><Relationship Id="rId38" Type="http://schemas.openxmlformats.org/officeDocument/2006/relationships/image" Target="../media/image180.png"/><Relationship Id="rId46" Type="http://schemas.openxmlformats.org/officeDocument/2006/relationships/image" Target="../media/image187.png"/><Relationship Id="rId2" Type="http://schemas.openxmlformats.org/officeDocument/2006/relationships/notesSlide" Target="../notesSlides/notesSlide23.xml"/><Relationship Id="rId16" Type="http://schemas.openxmlformats.org/officeDocument/2006/relationships/image" Target="../media/image167.png"/><Relationship Id="rId20" Type="http://schemas.openxmlformats.org/officeDocument/2006/relationships/image" Target="../media/image151.png"/><Relationship Id="rId29" Type="http://schemas.openxmlformats.org/officeDocument/2006/relationships/image" Target="../media/image176.png"/><Relationship Id="rId41" Type="http://schemas.microsoft.com/office/2007/relationships/hdphoto" Target="../media/hdphoto7.wdp"/><Relationship Id="rId1" Type="http://schemas.openxmlformats.org/officeDocument/2006/relationships/slideLayout" Target="../slideLayouts/slideLayout5.xml"/><Relationship Id="rId6" Type="http://schemas.openxmlformats.org/officeDocument/2006/relationships/image" Target="../media/image159.png"/><Relationship Id="rId11" Type="http://schemas.openxmlformats.org/officeDocument/2006/relationships/image" Target="../media/image116.svg"/><Relationship Id="rId24" Type="http://schemas.openxmlformats.org/officeDocument/2006/relationships/image" Target="../media/image100.png"/><Relationship Id="rId32" Type="http://schemas.openxmlformats.org/officeDocument/2006/relationships/image" Target="../media/image75.svg"/><Relationship Id="rId37" Type="http://schemas.microsoft.com/office/2007/relationships/hdphoto" Target="../media/hdphoto6.wdp"/><Relationship Id="rId40" Type="http://schemas.openxmlformats.org/officeDocument/2006/relationships/image" Target="../media/image182.png"/><Relationship Id="rId45" Type="http://schemas.openxmlformats.org/officeDocument/2006/relationships/image" Target="../media/image186.svg"/><Relationship Id="rId5" Type="http://schemas.openxmlformats.org/officeDocument/2006/relationships/image" Target="../media/image158.svg"/><Relationship Id="rId15" Type="http://schemas.openxmlformats.org/officeDocument/2006/relationships/image" Target="../media/image166.svg"/><Relationship Id="rId23" Type="http://schemas.openxmlformats.org/officeDocument/2006/relationships/image" Target="../media/image172.svg"/><Relationship Id="rId28" Type="http://schemas.openxmlformats.org/officeDocument/2006/relationships/image" Target="../media/image175.png"/><Relationship Id="rId36" Type="http://schemas.openxmlformats.org/officeDocument/2006/relationships/image" Target="../media/image179.png"/><Relationship Id="rId10" Type="http://schemas.openxmlformats.org/officeDocument/2006/relationships/image" Target="../media/image115.png"/><Relationship Id="rId19" Type="http://schemas.openxmlformats.org/officeDocument/2006/relationships/image" Target="../media/image170.svg"/><Relationship Id="rId31" Type="http://schemas.openxmlformats.org/officeDocument/2006/relationships/image" Target="../media/image74.png"/><Relationship Id="rId44" Type="http://schemas.openxmlformats.org/officeDocument/2006/relationships/image" Target="../media/image185.png"/><Relationship Id="rId4" Type="http://schemas.openxmlformats.org/officeDocument/2006/relationships/image" Target="../media/image157.png"/><Relationship Id="rId9" Type="http://schemas.openxmlformats.org/officeDocument/2006/relationships/image" Target="../media/image162.svg"/><Relationship Id="rId14" Type="http://schemas.openxmlformats.org/officeDocument/2006/relationships/image" Target="../media/image165.png"/><Relationship Id="rId22" Type="http://schemas.openxmlformats.org/officeDocument/2006/relationships/image" Target="../media/image171.png"/><Relationship Id="rId27" Type="http://schemas.openxmlformats.org/officeDocument/2006/relationships/image" Target="../media/image174.svg"/><Relationship Id="rId30" Type="http://schemas.openxmlformats.org/officeDocument/2006/relationships/image" Target="../media/image177.svg"/><Relationship Id="rId35" Type="http://schemas.microsoft.com/office/2007/relationships/hdphoto" Target="../media/hdphoto5.wdp"/><Relationship Id="rId43" Type="http://schemas.openxmlformats.org/officeDocument/2006/relationships/image" Target="../media/image184.svg"/></Relationships>
</file>

<file path=ppt/slides/_rels/slide2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microsoft.com/office/2007/relationships/hdphoto" Target="../media/hdphoto8.wdp"/></Relationships>
</file>

<file path=ppt/slides/_rels/slide25.xml.rels><?xml version="1.0" encoding="UTF-8" standalone="yes"?>
<Relationships xmlns="http://schemas.openxmlformats.org/package/2006/relationships"><Relationship Id="rId8" Type="http://schemas.openxmlformats.org/officeDocument/2006/relationships/image" Target="../media/image195.png"/><Relationship Id="rId13" Type="http://schemas.openxmlformats.org/officeDocument/2006/relationships/image" Target="../media/image200.png"/><Relationship Id="rId18" Type="http://schemas.openxmlformats.org/officeDocument/2006/relationships/image" Target="../media/image205.jpeg"/><Relationship Id="rId3" Type="http://schemas.openxmlformats.org/officeDocument/2006/relationships/image" Target="../media/image190.png"/><Relationship Id="rId21" Type="http://schemas.openxmlformats.org/officeDocument/2006/relationships/image" Target="../media/image208.png"/><Relationship Id="rId7" Type="http://schemas.openxmlformats.org/officeDocument/2006/relationships/image" Target="../media/image194.jpeg"/><Relationship Id="rId12" Type="http://schemas.openxmlformats.org/officeDocument/2006/relationships/image" Target="../media/image199.jpeg"/><Relationship Id="rId17" Type="http://schemas.openxmlformats.org/officeDocument/2006/relationships/image" Target="../media/image204.png"/><Relationship Id="rId2" Type="http://schemas.openxmlformats.org/officeDocument/2006/relationships/notesSlide" Target="../notesSlides/notesSlide25.xml"/><Relationship Id="rId16" Type="http://schemas.openxmlformats.org/officeDocument/2006/relationships/image" Target="../media/image203.png"/><Relationship Id="rId20" Type="http://schemas.openxmlformats.org/officeDocument/2006/relationships/image" Target="../media/image207.png"/><Relationship Id="rId1" Type="http://schemas.openxmlformats.org/officeDocument/2006/relationships/slideLayout" Target="../slideLayouts/slideLayout5.xml"/><Relationship Id="rId6" Type="http://schemas.openxmlformats.org/officeDocument/2006/relationships/image" Target="../media/image193.jpeg"/><Relationship Id="rId11" Type="http://schemas.openxmlformats.org/officeDocument/2006/relationships/image" Target="../media/image198.png"/><Relationship Id="rId5" Type="http://schemas.openxmlformats.org/officeDocument/2006/relationships/image" Target="../media/image192.jpeg"/><Relationship Id="rId15" Type="http://schemas.openxmlformats.org/officeDocument/2006/relationships/image" Target="../media/image202.png"/><Relationship Id="rId23" Type="http://schemas.openxmlformats.org/officeDocument/2006/relationships/hyperlink" Target="http://superuser.com/questions/872948/how-to-use-sum-function-properly-in-excel-2007" TargetMode="External"/><Relationship Id="rId10" Type="http://schemas.openxmlformats.org/officeDocument/2006/relationships/image" Target="../media/image197.png"/><Relationship Id="rId19" Type="http://schemas.openxmlformats.org/officeDocument/2006/relationships/image" Target="../media/image206.jpeg"/><Relationship Id="rId4" Type="http://schemas.openxmlformats.org/officeDocument/2006/relationships/image" Target="../media/image191.png"/><Relationship Id="rId9" Type="http://schemas.openxmlformats.org/officeDocument/2006/relationships/image" Target="../media/image196.png"/><Relationship Id="rId14" Type="http://schemas.openxmlformats.org/officeDocument/2006/relationships/image" Target="../media/image201.jpeg"/><Relationship Id="rId22" Type="http://schemas.openxmlformats.org/officeDocument/2006/relationships/image" Target="../media/image209.png"/></Relationships>
</file>

<file path=ppt/slides/_rels/slide26.xml.rels><?xml version="1.0" encoding="UTF-8" standalone="yes"?>
<Relationships xmlns="http://schemas.openxmlformats.org/package/2006/relationships"><Relationship Id="rId3" Type="http://schemas.openxmlformats.org/officeDocument/2006/relationships/image" Target="../media/image211.jpg"/><Relationship Id="rId2" Type="http://schemas.openxmlformats.org/officeDocument/2006/relationships/image" Target="../media/image210.jpg"/><Relationship Id="rId1" Type="http://schemas.openxmlformats.org/officeDocument/2006/relationships/slideLayout" Target="../slideLayouts/slideLayout1.xml"/><Relationship Id="rId5" Type="http://schemas.openxmlformats.org/officeDocument/2006/relationships/image" Target="../media/image213.jpg"/><Relationship Id="rId4" Type="http://schemas.openxmlformats.org/officeDocument/2006/relationships/image" Target="../media/image212.jpg"/></Relationships>
</file>

<file path=ppt/slides/_rels/slide27.xml.rels><?xml version="1.0" encoding="UTF-8" standalone="yes"?>
<Relationships xmlns="http://schemas.openxmlformats.org/package/2006/relationships"><Relationship Id="rId3" Type="http://schemas.openxmlformats.org/officeDocument/2006/relationships/oleObject" Target="file:///C:\Users\dmercier\Downloads\Al7075_T6.pdf" TargetMode="External"/><Relationship Id="rId7" Type="http://schemas.microsoft.com/office/2007/relationships/hdphoto" Target="../media/hdphoto9.wdp"/><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image" Target="../media/image215.png"/><Relationship Id="rId5" Type="http://schemas.openxmlformats.org/officeDocument/2006/relationships/image" Target="../media/image67.png"/><Relationship Id="rId4" Type="http://schemas.openxmlformats.org/officeDocument/2006/relationships/image" Target="../media/image214.emf"/></Relationships>
</file>

<file path=ppt/slides/_rels/slide28.xml.rels><?xml version="1.0" encoding="UTF-8" standalone="yes"?>
<Relationships xmlns="http://schemas.openxmlformats.org/package/2006/relationships"><Relationship Id="rId8" Type="http://schemas.openxmlformats.org/officeDocument/2006/relationships/image" Target="../media/image217.svg"/><Relationship Id="rId3" Type="http://schemas.openxmlformats.org/officeDocument/2006/relationships/image" Target="../media/image115.png"/><Relationship Id="rId7" Type="http://schemas.openxmlformats.org/officeDocument/2006/relationships/image" Target="../media/image21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01.svg"/><Relationship Id="rId5" Type="http://schemas.openxmlformats.org/officeDocument/2006/relationships/image" Target="../media/image100.png"/><Relationship Id="rId4" Type="http://schemas.openxmlformats.org/officeDocument/2006/relationships/image" Target="../media/image116.svg"/></Relationships>
</file>

<file path=ppt/slides/_rels/slide29.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219.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225.svg"/><Relationship Id="rId13" Type="http://schemas.openxmlformats.org/officeDocument/2006/relationships/image" Target="../media/image230.svg"/><Relationship Id="rId3" Type="http://schemas.openxmlformats.org/officeDocument/2006/relationships/image" Target="../media/image220.png"/><Relationship Id="rId7" Type="http://schemas.openxmlformats.org/officeDocument/2006/relationships/image" Target="../media/image224.png"/><Relationship Id="rId12" Type="http://schemas.openxmlformats.org/officeDocument/2006/relationships/image" Target="../media/image229.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223.svg"/><Relationship Id="rId11" Type="http://schemas.openxmlformats.org/officeDocument/2006/relationships/image" Target="../media/image228.svg"/><Relationship Id="rId5" Type="http://schemas.openxmlformats.org/officeDocument/2006/relationships/image" Target="../media/image222.png"/><Relationship Id="rId10" Type="http://schemas.openxmlformats.org/officeDocument/2006/relationships/image" Target="../media/image227.png"/><Relationship Id="rId4" Type="http://schemas.openxmlformats.org/officeDocument/2006/relationships/image" Target="../media/image221.svg"/><Relationship Id="rId9" Type="http://schemas.openxmlformats.org/officeDocument/2006/relationships/image" Target="../media/image226.jpeg"/></Relationships>
</file>

<file path=ppt/slides/_rels/slide31.xml.rels><?xml version="1.0" encoding="UTF-8" standalone="yes"?>
<Relationships xmlns="http://schemas.openxmlformats.org/package/2006/relationships"><Relationship Id="rId3" Type="http://schemas.openxmlformats.org/officeDocument/2006/relationships/hyperlink" Target="https://www.go-fair.org/fair-principles/)."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233.svg"/><Relationship Id="rId5" Type="http://schemas.openxmlformats.org/officeDocument/2006/relationships/image" Target="../media/image232.png"/><Relationship Id="rId4" Type="http://schemas.openxmlformats.org/officeDocument/2006/relationships/image" Target="../media/image231.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ansys.typeform.com/to/jcattJI5"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18" Type="http://schemas.openxmlformats.org/officeDocument/2006/relationships/image" Target="../media/image19.sv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18.png"/><Relationship Id="rId25" Type="http://schemas.openxmlformats.org/officeDocument/2006/relationships/image" Target="../media/image26.svg"/><Relationship Id="rId2" Type="http://schemas.openxmlformats.org/officeDocument/2006/relationships/notesSlide" Target="../notesSlides/notesSlide4.xml"/><Relationship Id="rId16" Type="http://schemas.openxmlformats.org/officeDocument/2006/relationships/image" Target="../media/image17.svg"/><Relationship Id="rId20" Type="http://schemas.openxmlformats.org/officeDocument/2006/relationships/image" Target="../media/image21.svg"/><Relationship Id="rId1" Type="http://schemas.openxmlformats.org/officeDocument/2006/relationships/slideLayout" Target="../slideLayouts/slideLayout5.xml"/><Relationship Id="rId6" Type="http://schemas.openxmlformats.org/officeDocument/2006/relationships/image" Target="../media/image7.sv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svg"/><Relationship Id="rId10" Type="http://schemas.openxmlformats.org/officeDocument/2006/relationships/image" Target="../media/image11.svg"/><Relationship Id="rId19" Type="http://schemas.openxmlformats.org/officeDocument/2006/relationships/image" Target="../media/image20.pn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 Id="rId22" Type="http://schemas.openxmlformats.org/officeDocument/2006/relationships/image" Target="../media/image23.png"/></Relationships>
</file>

<file path=ppt/slides/_rels/slide5.xml.rels><?xml version="1.0" encoding="UTF-8" standalone="yes"?>
<Relationships xmlns="http://schemas.openxmlformats.org/package/2006/relationships"><Relationship Id="rId8" Type="http://schemas.openxmlformats.org/officeDocument/2006/relationships/hyperlink" Target="https://www.grantadesign.com/download/pdf/techpaper.pdf" TargetMode="External"/><Relationship Id="rId3" Type="http://schemas.openxmlformats.org/officeDocument/2006/relationships/image" Target="../media/image27.jpe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6.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18" Type="http://schemas.openxmlformats.org/officeDocument/2006/relationships/image" Target="../media/image46.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svg"/><Relationship Id="rId17" Type="http://schemas.openxmlformats.org/officeDocument/2006/relationships/image" Target="../media/image45.png"/><Relationship Id="rId2" Type="http://schemas.openxmlformats.org/officeDocument/2006/relationships/notesSlide" Target="../notesSlides/notesSlide6.xml"/><Relationship Id="rId16" Type="http://schemas.openxmlformats.org/officeDocument/2006/relationships/image" Target="../media/image44.svg"/><Relationship Id="rId20" Type="http://schemas.openxmlformats.org/officeDocument/2006/relationships/image" Target="../media/image48.svg"/><Relationship Id="rId1" Type="http://schemas.openxmlformats.org/officeDocument/2006/relationships/slideLayout" Target="../slideLayouts/slideLayout5.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sv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svg"/></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50.png"/><Relationship Id="rId3" Type="http://schemas.openxmlformats.org/officeDocument/2006/relationships/image" Target="../media/image54.jpeg"/><Relationship Id="rId7" Type="http://schemas.openxmlformats.org/officeDocument/2006/relationships/image" Target="../media/image58.jpeg"/><Relationship Id="rId12" Type="http://schemas.openxmlformats.org/officeDocument/2006/relationships/image" Target="../media/image61.png"/><Relationship Id="rId2" Type="http://schemas.openxmlformats.org/officeDocument/2006/relationships/notesSlide" Target="../notesSlides/notesSlide8.xml"/><Relationship Id="rId16" Type="http://schemas.openxmlformats.org/officeDocument/2006/relationships/image" Target="../media/image63.png"/><Relationship Id="rId1" Type="http://schemas.openxmlformats.org/officeDocument/2006/relationships/slideLayout" Target="../slideLayouts/slideLayout5.xml"/><Relationship Id="rId6" Type="http://schemas.openxmlformats.org/officeDocument/2006/relationships/image" Target="../media/image57.jpeg"/><Relationship Id="rId11" Type="http://schemas.openxmlformats.org/officeDocument/2006/relationships/image" Target="../media/image53.png"/><Relationship Id="rId5" Type="http://schemas.openxmlformats.org/officeDocument/2006/relationships/image" Target="../media/image56.jpeg"/><Relationship Id="rId15" Type="http://schemas.openxmlformats.org/officeDocument/2006/relationships/image" Target="../media/image52.png"/><Relationship Id="rId10" Type="http://schemas.openxmlformats.org/officeDocument/2006/relationships/image" Target="../media/image51.png"/><Relationship Id="rId4" Type="http://schemas.openxmlformats.org/officeDocument/2006/relationships/image" Target="../media/image55.jpeg"/><Relationship Id="rId9" Type="http://schemas.openxmlformats.org/officeDocument/2006/relationships/image" Target="../media/image60.png"/><Relationship Id="rId14" Type="http://schemas.openxmlformats.org/officeDocument/2006/relationships/image" Target="../media/image62.png"/></Relationships>
</file>

<file path=ppt/slides/_rels/slide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1.jpeg"/><Relationship Id="rId4" Type="http://schemas.openxmlformats.org/officeDocument/2006/relationships/image" Target="../media/image65.emf"/><Relationship Id="rId9"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74FE0A7-8179-46E0-B206-3FC1B462113E}"/>
              </a:ext>
            </a:extLst>
          </p:cNvPr>
          <p:cNvSpPr>
            <a:spLocks noGrp="1"/>
          </p:cNvSpPr>
          <p:nvPr>
            <p:ph type="body" sz="quarter" idx="10"/>
          </p:nvPr>
        </p:nvSpPr>
        <p:spPr>
          <a:xfrm>
            <a:off x="671858" y="1155390"/>
            <a:ext cx="5394325" cy="1449388"/>
          </a:xfrm>
        </p:spPr>
        <p:txBody>
          <a:bodyPr>
            <a:normAutofit/>
          </a:bodyPr>
          <a:lstStyle/>
          <a:p>
            <a:r>
              <a:rPr lang="en-US" dirty="0"/>
              <a:t>Introduction to Materials Data Management</a:t>
            </a:r>
          </a:p>
        </p:txBody>
      </p:sp>
      <p:sp>
        <p:nvSpPr>
          <p:cNvPr id="2" name="Text Placeholder 1">
            <a:extLst>
              <a:ext uri="{FF2B5EF4-FFF2-40B4-BE49-F238E27FC236}">
                <a16:creationId xmlns:a16="http://schemas.microsoft.com/office/drawing/2014/main" id="{0C6A2DAE-91FC-4BD7-87E1-97AB5942E427}"/>
              </a:ext>
            </a:extLst>
          </p:cNvPr>
          <p:cNvSpPr>
            <a:spLocks noGrp="1"/>
          </p:cNvSpPr>
          <p:nvPr>
            <p:ph type="body" sz="quarter" idx="12"/>
          </p:nvPr>
        </p:nvSpPr>
        <p:spPr>
          <a:xfrm>
            <a:off x="671857" y="3200400"/>
            <a:ext cx="5394325" cy="848315"/>
          </a:xfrm>
        </p:spPr>
        <p:txBody>
          <a:bodyPr>
            <a:normAutofit/>
          </a:bodyPr>
          <a:lstStyle/>
          <a:p>
            <a:r>
              <a:rPr lang="en-US" dirty="0"/>
              <a:t>David Mercier and János Plocher</a:t>
            </a:r>
          </a:p>
          <a:p>
            <a:r>
              <a:rPr lang="en-US" dirty="0"/>
              <a:t>Ansys Academic Development Team</a:t>
            </a:r>
          </a:p>
        </p:txBody>
      </p:sp>
      <p:pic>
        <p:nvPicPr>
          <p:cNvPr id="7" name="Picture 6">
            <a:extLst>
              <a:ext uri="{FF2B5EF4-FFF2-40B4-BE49-F238E27FC236}">
                <a16:creationId xmlns:a16="http://schemas.microsoft.com/office/drawing/2014/main" id="{185DED2D-774E-0D6C-95D2-33996B11CF15}"/>
              </a:ext>
            </a:extLst>
          </p:cNvPr>
          <p:cNvPicPr>
            <a:picLocks noChangeAspect="1"/>
          </p:cNvPicPr>
          <p:nvPr/>
        </p:nvPicPr>
        <p:blipFill>
          <a:blip r:embed="rId3"/>
          <a:stretch>
            <a:fillRect/>
          </a:stretch>
        </p:blipFill>
        <p:spPr>
          <a:xfrm>
            <a:off x="6236310" y="1168552"/>
            <a:ext cx="4124287" cy="3271961"/>
          </a:xfrm>
          <a:prstGeom prst="rect">
            <a:avLst/>
          </a:prstGeom>
          <a:ln w="28575">
            <a:noFill/>
          </a:ln>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7DB31523-686D-4748-F15D-A71E4CE6583E}"/>
              </a:ext>
            </a:extLst>
          </p:cNvPr>
          <p:cNvPicPr>
            <a:picLocks noChangeAspect="1"/>
          </p:cNvPicPr>
          <p:nvPr/>
        </p:nvPicPr>
        <p:blipFill>
          <a:blip r:embed="rId4"/>
          <a:stretch>
            <a:fillRect/>
          </a:stretch>
        </p:blipFill>
        <p:spPr>
          <a:xfrm>
            <a:off x="8229600" y="1721773"/>
            <a:ext cx="3505200" cy="4360420"/>
          </a:xfrm>
          <a:prstGeom prst="rect">
            <a:avLst/>
          </a:prstGeom>
          <a:ln w="28575">
            <a:no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47030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7B07470A-2B46-6393-7B6D-8F1BEAAE641D}"/>
              </a:ext>
            </a:extLst>
          </p:cNvPr>
          <p:cNvPicPr>
            <a:picLocks noChangeAspect="1"/>
          </p:cNvPicPr>
          <p:nvPr/>
        </p:nvPicPr>
        <p:blipFill>
          <a:blip r:embed="rId3"/>
          <a:stretch>
            <a:fillRect/>
          </a:stretch>
        </p:blipFill>
        <p:spPr>
          <a:xfrm>
            <a:off x="3757546" y="2642671"/>
            <a:ext cx="4005723" cy="1846502"/>
          </a:xfrm>
          <a:prstGeom prst="rect">
            <a:avLst/>
          </a:prstGeom>
          <a:ln>
            <a:noFill/>
          </a:ln>
          <a:effectLst>
            <a:outerShdw blurRad="190500" algn="tl" rotWithShape="0">
              <a:srgbClr val="000000">
                <a:alpha val="70000"/>
              </a:srgbClr>
            </a:outerShdw>
          </a:effectLst>
        </p:spPr>
      </p:pic>
      <p:sp>
        <p:nvSpPr>
          <p:cNvPr id="2" name="Slide Number Placeholder 1">
            <a:extLst>
              <a:ext uri="{FF2B5EF4-FFF2-40B4-BE49-F238E27FC236}">
                <a16:creationId xmlns:a16="http://schemas.microsoft.com/office/drawing/2014/main" id="{A01B013E-6058-4AEE-A4B9-A36C5236BA2D}"/>
              </a:ext>
            </a:extLst>
          </p:cNvPr>
          <p:cNvSpPr>
            <a:spLocks noGrp="1"/>
          </p:cNvSpPr>
          <p:nvPr>
            <p:ph type="sldNum" sz="quarter" idx="11"/>
          </p:nvPr>
        </p:nvSpPr>
        <p:spPr/>
        <p:txBody>
          <a:bodyPr/>
          <a:lstStyle/>
          <a:p>
            <a:fld id="{F0D23093-2AB0-F74C-B865-1A12A15B650E}" type="slidenum">
              <a:rPr lang="en-US" smtClean="0"/>
              <a:pPr/>
              <a:t>10</a:t>
            </a:fld>
            <a:endParaRPr lang="en-US"/>
          </a:p>
        </p:txBody>
      </p:sp>
      <p:sp>
        <p:nvSpPr>
          <p:cNvPr id="3" name="Title 2">
            <a:extLst>
              <a:ext uri="{FF2B5EF4-FFF2-40B4-BE49-F238E27FC236}">
                <a16:creationId xmlns:a16="http://schemas.microsoft.com/office/drawing/2014/main" id="{F9DD87B1-9028-4030-A221-2319D898AEB3}"/>
              </a:ext>
            </a:extLst>
          </p:cNvPr>
          <p:cNvSpPr>
            <a:spLocks noGrp="1"/>
          </p:cNvSpPr>
          <p:nvPr>
            <p:ph type="title"/>
          </p:nvPr>
        </p:nvSpPr>
        <p:spPr/>
        <p:txBody>
          <a:bodyPr/>
          <a:lstStyle/>
          <a:p>
            <a:r>
              <a:rPr lang="fr-FR" dirty="0"/>
              <a:t>Type of Materials Data (2/2)</a:t>
            </a:r>
            <a:endParaRPr lang="en-US" dirty="0"/>
          </a:p>
        </p:txBody>
      </p:sp>
      <p:cxnSp>
        <p:nvCxnSpPr>
          <p:cNvPr id="14" name="Straight Arrow Connector 13">
            <a:extLst>
              <a:ext uri="{FF2B5EF4-FFF2-40B4-BE49-F238E27FC236}">
                <a16:creationId xmlns:a16="http://schemas.microsoft.com/office/drawing/2014/main" id="{BF1FF607-CACB-A5A5-7666-8587B145F7A2}"/>
              </a:ext>
            </a:extLst>
          </p:cNvPr>
          <p:cNvCxnSpPr/>
          <p:nvPr/>
        </p:nvCxnSpPr>
        <p:spPr>
          <a:xfrm flipV="1">
            <a:off x="3235186" y="3964056"/>
            <a:ext cx="665922" cy="65101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D0C88CC-4F30-D325-DAC9-004DCB7168F8}"/>
              </a:ext>
            </a:extLst>
          </p:cNvPr>
          <p:cNvCxnSpPr>
            <a:cxnSpLocks/>
          </p:cNvCxnSpPr>
          <p:nvPr/>
        </p:nvCxnSpPr>
        <p:spPr>
          <a:xfrm flipH="1">
            <a:off x="5461552" y="1983708"/>
            <a:ext cx="34787" cy="13210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9D4174E-AB8B-08A3-C0A6-B9DD69A93167}"/>
              </a:ext>
            </a:extLst>
          </p:cNvPr>
          <p:cNvCxnSpPr>
            <a:cxnSpLocks/>
          </p:cNvCxnSpPr>
          <p:nvPr/>
        </p:nvCxnSpPr>
        <p:spPr>
          <a:xfrm flipH="1">
            <a:off x="7848306" y="3565922"/>
            <a:ext cx="630541" cy="11807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F4A9E0E-2FB7-05CB-4191-CA551EB04D13}"/>
              </a:ext>
            </a:extLst>
          </p:cNvPr>
          <p:cNvSpPr txBox="1"/>
          <p:nvPr/>
        </p:nvSpPr>
        <p:spPr>
          <a:xfrm>
            <a:off x="8478846" y="3293200"/>
            <a:ext cx="3457339" cy="1477328"/>
          </a:xfrm>
          <a:prstGeom prst="rect">
            <a:avLst/>
          </a:prstGeom>
          <a:noFill/>
        </p:spPr>
        <p:txBody>
          <a:bodyPr wrap="square" rtlCol="0">
            <a:spAutoFit/>
          </a:bodyPr>
          <a:lstStyle/>
          <a:p>
            <a:r>
              <a:rPr lang="fr-FR" b="1" u="sng" dirty="0" err="1"/>
              <a:t>Medial</a:t>
            </a:r>
            <a:r>
              <a:rPr lang="fr-FR" b="1" u="sng" dirty="0"/>
              <a:t> and </a:t>
            </a:r>
            <a:r>
              <a:rPr lang="fr-FR" b="1" u="sng" dirty="0" err="1"/>
              <a:t>meta</a:t>
            </a:r>
            <a:r>
              <a:rPr lang="fr-FR" b="1" u="sng" dirty="0"/>
              <a:t> data</a:t>
            </a:r>
            <a:r>
              <a:rPr lang="fr-FR" b="1" dirty="0"/>
              <a:t> </a:t>
            </a:r>
            <a:r>
              <a:rPr lang="fr-FR" dirty="0"/>
              <a:t>like </a:t>
            </a:r>
            <a:r>
              <a:rPr lang="fr-FR" dirty="0" err="1"/>
              <a:t>picture</a:t>
            </a:r>
            <a:r>
              <a:rPr lang="fr-FR" dirty="0"/>
              <a:t>, file, </a:t>
            </a:r>
            <a:r>
              <a:rPr lang="fr-FR" dirty="0" err="1"/>
              <a:t>hyperlink</a:t>
            </a:r>
            <a:r>
              <a:rPr lang="fr-FR" dirty="0"/>
              <a:t>, date, </a:t>
            </a:r>
            <a:r>
              <a:rPr lang="fr-FR" dirty="0" err="1"/>
              <a:t>boolean</a:t>
            </a:r>
            <a:r>
              <a:rPr lang="fr-FR" dirty="0"/>
              <a:t> (e.g. File XYZ.jpg, </a:t>
            </a:r>
            <a:r>
              <a:rPr lang="fr-FR" dirty="0">
                <a:hlinkClick r:id="rId4"/>
              </a:rPr>
              <a:t>www.xyz.com</a:t>
            </a:r>
            <a:r>
              <a:rPr lang="fr-FR" dirty="0"/>
              <a:t>, 01/01/2023, « Free of copyrights data » = Yes or No...)</a:t>
            </a:r>
            <a:endParaRPr lang="en-US" dirty="0"/>
          </a:p>
        </p:txBody>
      </p:sp>
      <p:sp>
        <p:nvSpPr>
          <p:cNvPr id="31" name="TextBox 30">
            <a:extLst>
              <a:ext uri="{FF2B5EF4-FFF2-40B4-BE49-F238E27FC236}">
                <a16:creationId xmlns:a16="http://schemas.microsoft.com/office/drawing/2014/main" id="{62AF3E9D-1031-A50B-653F-208F5EB86831}"/>
              </a:ext>
            </a:extLst>
          </p:cNvPr>
          <p:cNvSpPr txBox="1"/>
          <p:nvPr/>
        </p:nvSpPr>
        <p:spPr>
          <a:xfrm>
            <a:off x="3975652" y="1060378"/>
            <a:ext cx="4164495" cy="923330"/>
          </a:xfrm>
          <a:prstGeom prst="rect">
            <a:avLst/>
          </a:prstGeom>
          <a:noFill/>
        </p:spPr>
        <p:txBody>
          <a:bodyPr wrap="square" rtlCol="0">
            <a:spAutoFit/>
          </a:bodyPr>
          <a:lstStyle/>
          <a:p>
            <a:r>
              <a:rPr lang="fr-FR" b="1" u="sng" dirty="0" err="1"/>
              <a:t>Numerical</a:t>
            </a:r>
            <a:r>
              <a:rPr lang="fr-FR" b="1" u="sng" dirty="0"/>
              <a:t>, </a:t>
            </a:r>
            <a:r>
              <a:rPr lang="fr-FR" b="1" u="sng" dirty="0" err="1"/>
              <a:t>Functional</a:t>
            </a:r>
            <a:r>
              <a:rPr lang="fr-FR" b="1" u="sng" dirty="0"/>
              <a:t>, </a:t>
            </a:r>
            <a:r>
              <a:rPr lang="fr-FR" b="1" u="sng" dirty="0" err="1"/>
              <a:t>tabular</a:t>
            </a:r>
            <a:r>
              <a:rPr lang="fr-FR" b="1" u="sng" dirty="0"/>
              <a:t> data</a:t>
            </a:r>
            <a:r>
              <a:rPr lang="fr-FR" b="1" dirty="0"/>
              <a:t> </a:t>
            </a:r>
            <a:r>
              <a:rPr lang="fr-FR" dirty="0"/>
              <a:t>like point, range, </a:t>
            </a:r>
            <a:r>
              <a:rPr lang="fr-FR" dirty="0" err="1"/>
              <a:t>integer</a:t>
            </a:r>
            <a:r>
              <a:rPr lang="fr-FR" dirty="0"/>
              <a:t> values or </a:t>
            </a:r>
            <a:r>
              <a:rPr lang="fr-FR" dirty="0" err="1"/>
              <a:t>float</a:t>
            </a:r>
            <a:r>
              <a:rPr lang="fr-FR" dirty="0"/>
              <a:t> </a:t>
            </a:r>
            <a:r>
              <a:rPr lang="fr-FR" dirty="0" err="1"/>
              <a:t>functionals</a:t>
            </a:r>
            <a:r>
              <a:rPr lang="fr-FR" dirty="0"/>
              <a:t>… (e.g. 20°C or 125MPa)</a:t>
            </a:r>
            <a:endParaRPr lang="en-US" dirty="0"/>
          </a:p>
        </p:txBody>
      </p:sp>
      <p:sp>
        <p:nvSpPr>
          <p:cNvPr id="34" name="TextBox 33">
            <a:extLst>
              <a:ext uri="{FF2B5EF4-FFF2-40B4-BE49-F238E27FC236}">
                <a16:creationId xmlns:a16="http://schemas.microsoft.com/office/drawing/2014/main" id="{102FA09C-928B-FCFB-70F1-E10424CFF8B3}"/>
              </a:ext>
            </a:extLst>
          </p:cNvPr>
          <p:cNvSpPr txBox="1"/>
          <p:nvPr/>
        </p:nvSpPr>
        <p:spPr>
          <a:xfrm>
            <a:off x="715873" y="4153404"/>
            <a:ext cx="2573427" cy="923330"/>
          </a:xfrm>
          <a:prstGeom prst="rect">
            <a:avLst/>
          </a:prstGeom>
          <a:noFill/>
        </p:spPr>
        <p:txBody>
          <a:bodyPr wrap="square" rtlCol="0">
            <a:spAutoFit/>
          </a:bodyPr>
          <a:lstStyle/>
          <a:p>
            <a:r>
              <a:rPr lang="fr-FR" b="1" u="sng" dirty="0" err="1"/>
              <a:t>Text</a:t>
            </a:r>
            <a:r>
              <a:rPr lang="fr-FR" b="1" u="sng" dirty="0"/>
              <a:t> data</a:t>
            </a:r>
            <a:r>
              <a:rPr lang="fr-FR" b="1" dirty="0"/>
              <a:t> </a:t>
            </a:r>
            <a:r>
              <a:rPr lang="fr-FR" dirty="0"/>
              <a:t>like </a:t>
            </a:r>
            <a:r>
              <a:rPr lang="fr-FR" dirty="0" err="1"/>
              <a:t>text</a:t>
            </a:r>
            <a:r>
              <a:rPr lang="fr-FR" dirty="0"/>
              <a:t>, </a:t>
            </a:r>
            <a:r>
              <a:rPr lang="fr-FR" dirty="0" err="1"/>
              <a:t>lists</a:t>
            </a:r>
            <a:endParaRPr lang="fr-FR" dirty="0"/>
          </a:p>
          <a:p>
            <a:r>
              <a:rPr lang="fr-FR" dirty="0"/>
              <a:t>(e.g. « </a:t>
            </a:r>
            <a:r>
              <a:rPr lang="fr-FR" dirty="0" err="1"/>
              <a:t>True</a:t>
            </a:r>
            <a:r>
              <a:rPr lang="fr-FR" dirty="0"/>
              <a:t> plastic stress </a:t>
            </a:r>
            <a:r>
              <a:rPr lang="fr-FR" dirty="0" err="1"/>
              <a:t>strain</a:t>
            </a:r>
            <a:r>
              <a:rPr lang="fr-FR" dirty="0"/>
              <a:t>* (MPa)) »</a:t>
            </a:r>
            <a:endParaRPr lang="en-US" dirty="0"/>
          </a:p>
        </p:txBody>
      </p:sp>
      <p:pic>
        <p:nvPicPr>
          <p:cNvPr id="38" name="Graphic 37" descr="Warning with solid fill">
            <a:extLst>
              <a:ext uri="{FF2B5EF4-FFF2-40B4-BE49-F238E27FC236}">
                <a16:creationId xmlns:a16="http://schemas.microsoft.com/office/drawing/2014/main" id="{FF0BC0B0-2177-3353-E4B7-9094103C8F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37021" y="1168203"/>
            <a:ext cx="646331" cy="646331"/>
          </a:xfrm>
          <a:prstGeom prst="rect">
            <a:avLst/>
          </a:prstGeom>
        </p:spPr>
      </p:pic>
      <p:sp>
        <p:nvSpPr>
          <p:cNvPr id="40" name="TextBox 39">
            <a:extLst>
              <a:ext uri="{FF2B5EF4-FFF2-40B4-BE49-F238E27FC236}">
                <a16:creationId xmlns:a16="http://schemas.microsoft.com/office/drawing/2014/main" id="{F9C7FE46-82F8-CCD7-E82F-C455E493BB16}"/>
              </a:ext>
            </a:extLst>
          </p:cNvPr>
          <p:cNvSpPr txBox="1"/>
          <p:nvPr/>
        </p:nvSpPr>
        <p:spPr>
          <a:xfrm>
            <a:off x="8934110" y="1310545"/>
            <a:ext cx="1490648" cy="369332"/>
          </a:xfrm>
          <a:prstGeom prst="rect">
            <a:avLst/>
          </a:prstGeom>
          <a:noFill/>
        </p:spPr>
        <p:txBody>
          <a:bodyPr wrap="square" rtlCol="0">
            <a:spAutoFit/>
          </a:bodyPr>
          <a:lstStyle/>
          <a:p>
            <a:r>
              <a:rPr lang="fr-FR" b="1" u="sng" err="1"/>
              <a:t>With</a:t>
            </a:r>
            <a:r>
              <a:rPr lang="fr-FR" b="1" u="sng"/>
              <a:t> </a:t>
            </a:r>
            <a:r>
              <a:rPr lang="fr-FR" b="1" u="sng" err="1"/>
              <a:t>Units</a:t>
            </a:r>
            <a:endParaRPr lang="en-US"/>
          </a:p>
        </p:txBody>
      </p:sp>
      <p:sp>
        <p:nvSpPr>
          <p:cNvPr id="44" name="TextBox 43">
            <a:extLst>
              <a:ext uri="{FF2B5EF4-FFF2-40B4-BE49-F238E27FC236}">
                <a16:creationId xmlns:a16="http://schemas.microsoft.com/office/drawing/2014/main" id="{193C0FBC-F2B8-B39F-D5C6-64E0BBF60ED9}"/>
              </a:ext>
            </a:extLst>
          </p:cNvPr>
          <p:cNvSpPr txBox="1"/>
          <p:nvPr/>
        </p:nvSpPr>
        <p:spPr>
          <a:xfrm>
            <a:off x="7541231" y="5797622"/>
            <a:ext cx="4477172" cy="369332"/>
          </a:xfrm>
          <a:prstGeom prst="rect">
            <a:avLst/>
          </a:prstGeom>
          <a:noFill/>
        </p:spPr>
        <p:txBody>
          <a:bodyPr wrap="square" rtlCol="0">
            <a:spAutoFit/>
          </a:bodyPr>
          <a:lstStyle/>
          <a:p>
            <a:pPr algn="r"/>
            <a:r>
              <a:rPr lang="fr-FR" b="1" dirty="0"/>
              <a:t>… but how and </a:t>
            </a:r>
            <a:r>
              <a:rPr lang="fr-FR" b="1" dirty="0" err="1"/>
              <a:t>why</a:t>
            </a:r>
            <a:r>
              <a:rPr lang="fr-FR" b="1" dirty="0"/>
              <a:t> </a:t>
            </a:r>
            <a:r>
              <a:rPr lang="fr-FR" b="1" dirty="0" err="1"/>
              <a:t>is</a:t>
            </a:r>
            <a:r>
              <a:rPr lang="fr-FR" b="1" dirty="0"/>
              <a:t> </a:t>
            </a:r>
            <a:r>
              <a:rPr lang="fr-FR" b="1" dirty="0" err="1"/>
              <a:t>materials</a:t>
            </a:r>
            <a:r>
              <a:rPr lang="fr-FR" b="1" dirty="0"/>
              <a:t> data </a:t>
            </a:r>
            <a:r>
              <a:rPr lang="fr-FR" b="1" dirty="0" err="1"/>
              <a:t>used</a:t>
            </a:r>
            <a:r>
              <a:rPr lang="fr-FR" b="1" dirty="0"/>
              <a:t>?</a:t>
            </a:r>
            <a:endParaRPr lang="en-US" b="1" dirty="0"/>
          </a:p>
        </p:txBody>
      </p:sp>
      <p:grpSp>
        <p:nvGrpSpPr>
          <p:cNvPr id="8" name="Group 7">
            <a:extLst>
              <a:ext uri="{FF2B5EF4-FFF2-40B4-BE49-F238E27FC236}">
                <a16:creationId xmlns:a16="http://schemas.microsoft.com/office/drawing/2014/main" id="{32A895F2-A95A-2F39-0FFD-181EAEB33026}"/>
              </a:ext>
            </a:extLst>
          </p:cNvPr>
          <p:cNvGrpSpPr/>
          <p:nvPr/>
        </p:nvGrpSpPr>
        <p:grpSpPr>
          <a:xfrm>
            <a:off x="293516" y="5638800"/>
            <a:ext cx="6549262" cy="453262"/>
            <a:chOff x="319469" y="5839350"/>
            <a:chExt cx="6549262" cy="453262"/>
          </a:xfrm>
        </p:grpSpPr>
        <p:pic>
          <p:nvPicPr>
            <p:cNvPr id="5" name="Graphic 4" descr="Internet outline">
              <a:extLst>
                <a:ext uri="{FF2B5EF4-FFF2-40B4-BE49-F238E27FC236}">
                  <a16:creationId xmlns:a16="http://schemas.microsoft.com/office/drawing/2014/main" id="{41E3DC05-2B4D-8825-5539-63B697730C4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9469" y="5839350"/>
              <a:ext cx="453262" cy="453262"/>
            </a:xfrm>
            <a:prstGeom prst="rect">
              <a:avLst/>
            </a:prstGeom>
          </p:spPr>
        </p:pic>
        <p:sp>
          <p:nvSpPr>
            <p:cNvPr id="7" name="TextBox 6">
              <a:extLst>
                <a:ext uri="{FF2B5EF4-FFF2-40B4-BE49-F238E27FC236}">
                  <a16:creationId xmlns:a16="http://schemas.microsoft.com/office/drawing/2014/main" id="{A7D8151C-B5D5-F719-44D5-5A979EA149CE}"/>
                </a:ext>
              </a:extLst>
            </p:cNvPr>
            <p:cNvSpPr txBox="1"/>
            <p:nvPr/>
          </p:nvSpPr>
          <p:spPr>
            <a:xfrm>
              <a:off x="772731" y="5942675"/>
              <a:ext cx="6096000" cy="276999"/>
            </a:xfrm>
            <a:prstGeom prst="rect">
              <a:avLst/>
            </a:prstGeom>
            <a:noFill/>
          </p:spPr>
          <p:txBody>
            <a:bodyPr wrap="square">
              <a:spAutoFit/>
            </a:bodyPr>
            <a:lstStyle/>
            <a:p>
              <a:r>
                <a:rPr lang="en-US" sz="1200" dirty="0"/>
                <a:t>* </a:t>
              </a:r>
              <a:r>
                <a:rPr lang="en-US" sz="1200" dirty="0">
                  <a:hlinkClick r:id="rId9"/>
                </a:rPr>
                <a:t>Lecture Unit: Stresses and Strains with Ansys Discovery | Ansys</a:t>
              </a:r>
              <a:endParaRPr lang="en-US" sz="1200" dirty="0"/>
            </a:p>
          </p:txBody>
        </p:sp>
      </p:grpSp>
    </p:spTree>
    <p:extLst>
      <p:ext uri="{BB962C8B-B14F-4D97-AF65-F5344CB8AC3E}">
        <p14:creationId xmlns:p14="http://schemas.microsoft.com/office/powerpoint/2010/main" val="17340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ECB925-EF41-D507-FED9-1FE6B34FFA3E}"/>
              </a:ext>
            </a:extLst>
          </p:cNvPr>
          <p:cNvSpPr>
            <a:spLocks noGrp="1"/>
          </p:cNvSpPr>
          <p:nvPr>
            <p:ph type="sldNum" sz="quarter" idx="11"/>
          </p:nvPr>
        </p:nvSpPr>
        <p:spPr>
          <a:xfrm>
            <a:off x="546100" y="6534373"/>
            <a:ext cx="2743200" cy="247724"/>
          </a:xfrm>
        </p:spPr>
        <p:txBody>
          <a:bodyPr/>
          <a:lstStyle/>
          <a:p>
            <a:fld id="{F0D23093-2AB0-F74C-B865-1A12A15B650E}" type="slidenum">
              <a:rPr lang="en-US" smtClean="0"/>
              <a:pPr/>
              <a:t>11</a:t>
            </a:fld>
            <a:endParaRPr lang="en-US"/>
          </a:p>
        </p:txBody>
      </p:sp>
      <p:sp>
        <p:nvSpPr>
          <p:cNvPr id="3" name="Title 2">
            <a:extLst>
              <a:ext uri="{FF2B5EF4-FFF2-40B4-BE49-F238E27FC236}">
                <a16:creationId xmlns:a16="http://schemas.microsoft.com/office/drawing/2014/main" id="{670E142A-C520-A461-B63E-294250371E2A}"/>
              </a:ext>
            </a:extLst>
          </p:cNvPr>
          <p:cNvSpPr>
            <a:spLocks noGrp="1"/>
          </p:cNvSpPr>
          <p:nvPr>
            <p:ph type="title"/>
          </p:nvPr>
        </p:nvSpPr>
        <p:spPr/>
        <p:txBody>
          <a:bodyPr/>
          <a:lstStyle/>
          <a:p>
            <a:r>
              <a:rPr lang="fr-FR" dirty="0"/>
              <a:t>Materials Data = f(</a:t>
            </a:r>
            <a:r>
              <a:rPr lang="fr-FR" dirty="0" err="1"/>
              <a:t>Scale</a:t>
            </a:r>
            <a:r>
              <a:rPr lang="fr-FR" dirty="0"/>
              <a:t>)</a:t>
            </a:r>
            <a:endParaRPr lang="en-US" dirty="0"/>
          </a:p>
        </p:txBody>
      </p:sp>
      <p:sp>
        <p:nvSpPr>
          <p:cNvPr id="6" name="Freeform: Shape 5">
            <a:extLst>
              <a:ext uri="{FF2B5EF4-FFF2-40B4-BE49-F238E27FC236}">
                <a16:creationId xmlns:a16="http://schemas.microsoft.com/office/drawing/2014/main" id="{8AE6D295-8DFA-9E92-FD6D-73A08502EAE4}"/>
              </a:ext>
            </a:extLst>
          </p:cNvPr>
          <p:cNvSpPr/>
          <p:nvPr/>
        </p:nvSpPr>
        <p:spPr>
          <a:xfrm>
            <a:off x="2727474" y="875276"/>
            <a:ext cx="7594697" cy="2761761"/>
          </a:xfrm>
          <a:custGeom>
            <a:avLst/>
            <a:gdLst>
              <a:gd name="connsiteX0" fmla="*/ 0 w 8246533"/>
              <a:gd name="connsiteY0" fmla="*/ 3755672 h 3834074"/>
              <a:gd name="connsiteX1" fmla="*/ 1312333 w 8246533"/>
              <a:gd name="connsiteY1" fmla="*/ 3340806 h 3834074"/>
              <a:gd name="connsiteX2" fmla="*/ 2531533 w 8246533"/>
              <a:gd name="connsiteY2" fmla="*/ 21872 h 3834074"/>
              <a:gd name="connsiteX3" fmla="*/ 3733800 w 8246533"/>
              <a:gd name="connsiteY3" fmla="*/ 1960739 h 3834074"/>
              <a:gd name="connsiteX4" fmla="*/ 8246533 w 8246533"/>
              <a:gd name="connsiteY4" fmla="*/ 3146072 h 3834074"/>
              <a:gd name="connsiteX0" fmla="*/ 0 w 8246533"/>
              <a:gd name="connsiteY0" fmla="*/ 3555206 h 3624927"/>
              <a:gd name="connsiteX1" fmla="*/ 1312333 w 8246533"/>
              <a:gd name="connsiteY1" fmla="*/ 3140340 h 3624927"/>
              <a:gd name="connsiteX2" fmla="*/ 2302933 w 8246533"/>
              <a:gd name="connsiteY2" fmla="*/ 24606 h 3624927"/>
              <a:gd name="connsiteX3" fmla="*/ 3733800 w 8246533"/>
              <a:gd name="connsiteY3" fmla="*/ 1760273 h 3624927"/>
              <a:gd name="connsiteX4" fmla="*/ 8246533 w 8246533"/>
              <a:gd name="connsiteY4" fmla="*/ 2945606 h 3624927"/>
              <a:gd name="connsiteX0" fmla="*/ 0 w 8246533"/>
              <a:gd name="connsiteY0" fmla="*/ 3555206 h 3561435"/>
              <a:gd name="connsiteX1" fmla="*/ 1312333 w 8246533"/>
              <a:gd name="connsiteY1" fmla="*/ 3140340 h 3561435"/>
              <a:gd name="connsiteX2" fmla="*/ 2302933 w 8246533"/>
              <a:gd name="connsiteY2" fmla="*/ 24606 h 3561435"/>
              <a:gd name="connsiteX3" fmla="*/ 3733800 w 8246533"/>
              <a:gd name="connsiteY3" fmla="*/ 1760273 h 3561435"/>
              <a:gd name="connsiteX4" fmla="*/ 8246533 w 8246533"/>
              <a:gd name="connsiteY4" fmla="*/ 2945606 h 3561435"/>
              <a:gd name="connsiteX0" fmla="*/ 0 w 8246533"/>
              <a:gd name="connsiteY0" fmla="*/ 3549404 h 3549404"/>
              <a:gd name="connsiteX1" fmla="*/ 1261533 w 8246533"/>
              <a:gd name="connsiteY1" fmla="*/ 2939805 h 3549404"/>
              <a:gd name="connsiteX2" fmla="*/ 2302933 w 8246533"/>
              <a:gd name="connsiteY2" fmla="*/ 18804 h 3549404"/>
              <a:gd name="connsiteX3" fmla="*/ 3733800 w 8246533"/>
              <a:gd name="connsiteY3" fmla="*/ 1754471 h 3549404"/>
              <a:gd name="connsiteX4" fmla="*/ 8246533 w 8246533"/>
              <a:gd name="connsiteY4" fmla="*/ 2939804 h 3549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6533" h="3549404">
                <a:moveTo>
                  <a:pt x="0" y="3549404"/>
                </a:moveTo>
                <a:cubicBezTo>
                  <a:pt x="665338" y="3509188"/>
                  <a:pt x="877711" y="3528238"/>
                  <a:pt x="1261533" y="2939805"/>
                </a:cubicBezTo>
                <a:cubicBezTo>
                  <a:pt x="1645355" y="2351372"/>
                  <a:pt x="1890889" y="216360"/>
                  <a:pt x="2302933" y="18804"/>
                </a:cubicBezTo>
                <a:cubicBezTo>
                  <a:pt x="2714978" y="-178752"/>
                  <a:pt x="2781300" y="1233771"/>
                  <a:pt x="3733800" y="1754471"/>
                </a:cubicBezTo>
                <a:cubicBezTo>
                  <a:pt x="4686300" y="2275171"/>
                  <a:pt x="7714544" y="2853726"/>
                  <a:pt x="8246533" y="2939804"/>
                </a:cubicBezTo>
              </a:path>
            </a:pathLst>
          </a:custGeom>
          <a:solidFill>
            <a:schemeClr val="bg1"/>
          </a:solid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64A94E4-924C-DC8B-226C-7C3D3A0BBA8A}"/>
              </a:ext>
            </a:extLst>
          </p:cNvPr>
          <p:cNvSpPr txBox="1"/>
          <p:nvPr/>
        </p:nvSpPr>
        <p:spPr>
          <a:xfrm>
            <a:off x="2074298" y="2987958"/>
            <a:ext cx="1385143" cy="584775"/>
          </a:xfrm>
          <a:prstGeom prst="rect">
            <a:avLst/>
          </a:prstGeom>
          <a:noFill/>
        </p:spPr>
        <p:txBody>
          <a:bodyPr wrap="square" rtlCol="0">
            <a:spAutoFit/>
          </a:bodyPr>
          <a:lstStyle/>
          <a:p>
            <a:pPr algn="ctr"/>
            <a:r>
              <a:rPr lang="fr-FR" sz="1600" b="1" i="1" dirty="0"/>
              <a:t>DFT, ab initio MD…</a:t>
            </a:r>
            <a:endParaRPr lang="en-US" sz="1600" b="1" i="1" dirty="0"/>
          </a:p>
        </p:txBody>
      </p:sp>
      <p:sp>
        <p:nvSpPr>
          <p:cNvPr id="13" name="TextBox 12">
            <a:extLst>
              <a:ext uri="{FF2B5EF4-FFF2-40B4-BE49-F238E27FC236}">
                <a16:creationId xmlns:a16="http://schemas.microsoft.com/office/drawing/2014/main" id="{6CBFDB9C-B2E5-2310-FB8C-6AE737441349}"/>
              </a:ext>
            </a:extLst>
          </p:cNvPr>
          <p:cNvSpPr txBox="1"/>
          <p:nvPr/>
        </p:nvSpPr>
        <p:spPr>
          <a:xfrm>
            <a:off x="6319580" y="1767303"/>
            <a:ext cx="1704474" cy="584775"/>
          </a:xfrm>
          <a:prstGeom prst="rect">
            <a:avLst/>
          </a:prstGeom>
          <a:noFill/>
        </p:spPr>
        <p:txBody>
          <a:bodyPr wrap="square" rtlCol="0">
            <a:spAutoFit/>
          </a:bodyPr>
          <a:lstStyle/>
          <a:p>
            <a:pPr algn="ctr"/>
            <a:r>
              <a:rPr lang="fr-FR" sz="1600" b="1" i="1" err="1"/>
              <a:t>Coarse</a:t>
            </a:r>
            <a:r>
              <a:rPr lang="fr-FR" sz="1600" b="1" i="1"/>
              <a:t> </a:t>
            </a:r>
            <a:r>
              <a:rPr lang="fr-FR" sz="1600" b="1" i="1" err="1"/>
              <a:t>grained</a:t>
            </a:r>
            <a:r>
              <a:rPr lang="fr-FR" sz="1600" b="1" i="1"/>
              <a:t> microstructures</a:t>
            </a:r>
            <a:endParaRPr lang="en-US" sz="1600" b="1" i="1"/>
          </a:p>
        </p:txBody>
      </p:sp>
      <p:sp>
        <p:nvSpPr>
          <p:cNvPr id="14" name="TextBox 13">
            <a:extLst>
              <a:ext uri="{FF2B5EF4-FFF2-40B4-BE49-F238E27FC236}">
                <a16:creationId xmlns:a16="http://schemas.microsoft.com/office/drawing/2014/main" id="{7B8E2EB9-ED43-9313-057B-ED83A0D55720}"/>
              </a:ext>
            </a:extLst>
          </p:cNvPr>
          <p:cNvSpPr txBox="1"/>
          <p:nvPr/>
        </p:nvSpPr>
        <p:spPr>
          <a:xfrm>
            <a:off x="10218344" y="2991639"/>
            <a:ext cx="1704474" cy="584775"/>
          </a:xfrm>
          <a:prstGeom prst="rect">
            <a:avLst/>
          </a:prstGeom>
          <a:noFill/>
        </p:spPr>
        <p:txBody>
          <a:bodyPr wrap="square" rtlCol="0">
            <a:spAutoFit/>
          </a:bodyPr>
          <a:lstStyle/>
          <a:p>
            <a:pPr algn="ctr"/>
            <a:r>
              <a:rPr lang="fr-FR" sz="1600" b="1" i="1" dirty="0" err="1"/>
              <a:t>Homogenized</a:t>
            </a:r>
            <a:r>
              <a:rPr lang="fr-FR" sz="1600" b="1" i="1" dirty="0"/>
              <a:t> macro-</a:t>
            </a:r>
            <a:r>
              <a:rPr lang="fr-FR" sz="1600" b="1" i="1" dirty="0" err="1"/>
              <a:t>models</a:t>
            </a:r>
            <a:endParaRPr lang="en-US" sz="1600" b="1" i="1" dirty="0"/>
          </a:p>
        </p:txBody>
      </p:sp>
      <p:sp>
        <p:nvSpPr>
          <p:cNvPr id="15" name="TextBox 14">
            <a:extLst>
              <a:ext uri="{FF2B5EF4-FFF2-40B4-BE49-F238E27FC236}">
                <a16:creationId xmlns:a16="http://schemas.microsoft.com/office/drawing/2014/main" id="{48ACF210-F499-133C-28EA-126124F12223}"/>
              </a:ext>
            </a:extLst>
          </p:cNvPr>
          <p:cNvSpPr txBox="1"/>
          <p:nvPr/>
        </p:nvSpPr>
        <p:spPr>
          <a:xfrm>
            <a:off x="3351860" y="968558"/>
            <a:ext cx="1439386" cy="584775"/>
          </a:xfrm>
          <a:prstGeom prst="rect">
            <a:avLst/>
          </a:prstGeom>
          <a:noFill/>
        </p:spPr>
        <p:txBody>
          <a:bodyPr wrap="square" rtlCol="0">
            <a:spAutoFit/>
          </a:bodyPr>
          <a:lstStyle/>
          <a:p>
            <a:pPr algn="ctr"/>
            <a:r>
              <a:rPr lang="fr-FR" sz="1600" b="1" i="1" dirty="0" err="1"/>
              <a:t>Mesoscopic</a:t>
            </a:r>
            <a:r>
              <a:rPr lang="fr-FR" sz="1600" b="1" i="1" dirty="0"/>
              <a:t> full-</a:t>
            </a:r>
            <a:r>
              <a:rPr lang="fr-FR" sz="1600" b="1" i="1" dirty="0" err="1"/>
              <a:t>field</a:t>
            </a:r>
            <a:endParaRPr lang="en-US" sz="1600" b="1" i="1" dirty="0"/>
          </a:p>
        </p:txBody>
      </p:sp>
      <p:sp>
        <p:nvSpPr>
          <p:cNvPr id="16" name="TextBox 15">
            <a:extLst>
              <a:ext uri="{FF2B5EF4-FFF2-40B4-BE49-F238E27FC236}">
                <a16:creationId xmlns:a16="http://schemas.microsoft.com/office/drawing/2014/main" id="{C77AD95B-1123-55F4-B7B4-1C62C22AC7A4}"/>
              </a:ext>
            </a:extLst>
          </p:cNvPr>
          <p:cNvSpPr txBox="1"/>
          <p:nvPr/>
        </p:nvSpPr>
        <p:spPr>
          <a:xfrm>
            <a:off x="5319407" y="1198907"/>
            <a:ext cx="857645" cy="338554"/>
          </a:xfrm>
          <a:prstGeom prst="rect">
            <a:avLst/>
          </a:prstGeom>
          <a:noFill/>
        </p:spPr>
        <p:txBody>
          <a:bodyPr wrap="square" rtlCol="0">
            <a:spAutoFit/>
          </a:bodyPr>
          <a:lstStyle/>
          <a:p>
            <a:pPr algn="ctr"/>
            <a:r>
              <a:rPr lang="fr-FR" sz="1600" b="1" i="1" dirty="0"/>
              <a:t>CPFEM</a:t>
            </a:r>
            <a:endParaRPr lang="en-US" sz="1600" b="1" i="1" dirty="0"/>
          </a:p>
        </p:txBody>
      </p:sp>
      <p:sp>
        <p:nvSpPr>
          <p:cNvPr id="21" name="TextBox 20">
            <a:extLst>
              <a:ext uri="{FF2B5EF4-FFF2-40B4-BE49-F238E27FC236}">
                <a16:creationId xmlns:a16="http://schemas.microsoft.com/office/drawing/2014/main" id="{4925CD8D-D548-EB9C-FFB8-86457CDF88C2}"/>
              </a:ext>
            </a:extLst>
          </p:cNvPr>
          <p:cNvSpPr txBox="1"/>
          <p:nvPr/>
        </p:nvSpPr>
        <p:spPr>
          <a:xfrm>
            <a:off x="3415610" y="2312155"/>
            <a:ext cx="857645" cy="338554"/>
          </a:xfrm>
          <a:prstGeom prst="rect">
            <a:avLst/>
          </a:prstGeom>
          <a:noFill/>
        </p:spPr>
        <p:txBody>
          <a:bodyPr wrap="square" rtlCol="0">
            <a:spAutoFit/>
          </a:bodyPr>
          <a:lstStyle/>
          <a:p>
            <a:pPr algn="ctr"/>
            <a:r>
              <a:rPr lang="fr-FR" sz="1600" b="1" i="1"/>
              <a:t>MD</a:t>
            </a:r>
            <a:endParaRPr lang="en-US" sz="1600" b="1" i="1"/>
          </a:p>
        </p:txBody>
      </p:sp>
      <p:sp>
        <p:nvSpPr>
          <p:cNvPr id="22" name="TextBox 21">
            <a:extLst>
              <a:ext uri="{FF2B5EF4-FFF2-40B4-BE49-F238E27FC236}">
                <a16:creationId xmlns:a16="http://schemas.microsoft.com/office/drawing/2014/main" id="{3D5FCF94-1EB8-E111-4C95-0570D86F78BB}"/>
              </a:ext>
            </a:extLst>
          </p:cNvPr>
          <p:cNvSpPr txBox="1"/>
          <p:nvPr/>
        </p:nvSpPr>
        <p:spPr>
          <a:xfrm>
            <a:off x="788731" y="1689845"/>
            <a:ext cx="1453888" cy="461665"/>
          </a:xfrm>
          <a:prstGeom prst="rect">
            <a:avLst/>
          </a:prstGeom>
          <a:noFill/>
        </p:spPr>
        <p:txBody>
          <a:bodyPr wrap="square" rtlCol="0">
            <a:spAutoFit/>
          </a:bodyPr>
          <a:lstStyle/>
          <a:p>
            <a:pPr algn="ctr"/>
            <a:r>
              <a:rPr lang="fr-FR" sz="2400" b="1"/>
              <a:t>10</a:t>
            </a:r>
            <a:r>
              <a:rPr lang="fr-FR" sz="2400" b="1" baseline="30000"/>
              <a:t>2</a:t>
            </a:r>
            <a:endParaRPr lang="en-US" sz="2400" b="1" baseline="30000"/>
          </a:p>
        </p:txBody>
      </p:sp>
      <p:sp>
        <p:nvSpPr>
          <p:cNvPr id="23" name="TextBox 22">
            <a:extLst>
              <a:ext uri="{FF2B5EF4-FFF2-40B4-BE49-F238E27FC236}">
                <a16:creationId xmlns:a16="http://schemas.microsoft.com/office/drawing/2014/main" id="{359D7C76-FA47-FA6D-1E41-EE806C5E4798}"/>
              </a:ext>
            </a:extLst>
          </p:cNvPr>
          <p:cNvSpPr txBox="1"/>
          <p:nvPr/>
        </p:nvSpPr>
        <p:spPr>
          <a:xfrm>
            <a:off x="788731" y="3396642"/>
            <a:ext cx="1453888" cy="461665"/>
          </a:xfrm>
          <a:prstGeom prst="rect">
            <a:avLst/>
          </a:prstGeom>
          <a:noFill/>
        </p:spPr>
        <p:txBody>
          <a:bodyPr wrap="square" rtlCol="0">
            <a:spAutoFit/>
          </a:bodyPr>
          <a:lstStyle/>
          <a:p>
            <a:pPr algn="ctr"/>
            <a:r>
              <a:rPr lang="fr-FR" sz="2400" b="1" dirty="0"/>
              <a:t>10</a:t>
            </a:r>
            <a:r>
              <a:rPr lang="fr-FR" sz="2400" b="1" baseline="30000" dirty="0"/>
              <a:t>1</a:t>
            </a:r>
            <a:endParaRPr lang="en-US" sz="2400" b="1" baseline="30000" dirty="0"/>
          </a:p>
        </p:txBody>
      </p:sp>
      <p:sp>
        <p:nvSpPr>
          <p:cNvPr id="25" name="TextBox 24">
            <a:extLst>
              <a:ext uri="{FF2B5EF4-FFF2-40B4-BE49-F238E27FC236}">
                <a16:creationId xmlns:a16="http://schemas.microsoft.com/office/drawing/2014/main" id="{B42CB3B0-37F6-EB9F-3CE6-4B5D751004AF}"/>
              </a:ext>
            </a:extLst>
          </p:cNvPr>
          <p:cNvSpPr txBox="1"/>
          <p:nvPr/>
        </p:nvSpPr>
        <p:spPr>
          <a:xfrm>
            <a:off x="691888" y="793913"/>
            <a:ext cx="1289121" cy="707886"/>
          </a:xfrm>
          <a:prstGeom prst="rect">
            <a:avLst/>
          </a:prstGeom>
          <a:noFill/>
        </p:spPr>
        <p:txBody>
          <a:bodyPr wrap="square" rtlCol="0">
            <a:spAutoFit/>
          </a:bodyPr>
          <a:lstStyle/>
          <a:p>
            <a:pPr algn="ctr"/>
            <a:r>
              <a:rPr lang="fr-FR" sz="2000" b="1" err="1"/>
              <a:t>Number</a:t>
            </a:r>
            <a:r>
              <a:rPr lang="fr-FR" sz="2000" b="1"/>
              <a:t> of inputs</a:t>
            </a:r>
            <a:endParaRPr lang="en-US" sz="2000" b="1"/>
          </a:p>
        </p:txBody>
      </p:sp>
      <p:sp>
        <p:nvSpPr>
          <p:cNvPr id="33" name="Arrow: Right 32">
            <a:extLst>
              <a:ext uri="{FF2B5EF4-FFF2-40B4-BE49-F238E27FC236}">
                <a16:creationId xmlns:a16="http://schemas.microsoft.com/office/drawing/2014/main" id="{413CD108-6C4D-0E88-4AE5-2BD88EC2A670}"/>
              </a:ext>
            </a:extLst>
          </p:cNvPr>
          <p:cNvSpPr/>
          <p:nvPr/>
        </p:nvSpPr>
        <p:spPr>
          <a:xfrm rot="16200000">
            <a:off x="447084" y="2373311"/>
            <a:ext cx="3060000" cy="180000"/>
          </a:xfrm>
          <a:prstGeom prst="rightArrow">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6B592991-95E6-6F60-92F0-65D6BEDEA94F}"/>
              </a:ext>
            </a:extLst>
          </p:cNvPr>
          <p:cNvSpPr txBox="1"/>
          <p:nvPr/>
        </p:nvSpPr>
        <p:spPr>
          <a:xfrm>
            <a:off x="7671552" y="105135"/>
            <a:ext cx="4714911" cy="261610"/>
          </a:xfrm>
          <a:prstGeom prst="rect">
            <a:avLst/>
          </a:prstGeom>
          <a:noFill/>
        </p:spPr>
        <p:txBody>
          <a:bodyPr wrap="square">
            <a:spAutoFit/>
          </a:bodyPr>
          <a:lstStyle/>
          <a:p>
            <a:r>
              <a:rPr lang="en-US" sz="1100">
                <a:effectLst/>
                <a:hlinkClick r:id="rId3"/>
              </a:rPr>
              <a:t>Erik van der Giessen </a:t>
            </a:r>
            <a:r>
              <a:rPr lang="en-US" sz="1100" i="1">
                <a:effectLst/>
                <a:hlinkClick r:id="rId3"/>
              </a:rPr>
              <a:t>et al</a:t>
            </a:r>
            <a:r>
              <a:rPr lang="en-US" sz="1100">
                <a:effectLst/>
                <a:hlinkClick r:id="rId3"/>
              </a:rPr>
              <a:t> (2020) </a:t>
            </a:r>
            <a:r>
              <a:rPr lang="en-US" sz="1100" i="1">
                <a:effectLst/>
                <a:hlinkClick r:id="rId3"/>
              </a:rPr>
              <a:t>Roadmap on multiscale materials modeling</a:t>
            </a:r>
            <a:endParaRPr lang="en-US" sz="1100"/>
          </a:p>
        </p:txBody>
      </p:sp>
      <p:cxnSp>
        <p:nvCxnSpPr>
          <p:cNvPr id="98" name="Straight Connector 97">
            <a:extLst>
              <a:ext uri="{FF2B5EF4-FFF2-40B4-BE49-F238E27FC236}">
                <a16:creationId xmlns:a16="http://schemas.microsoft.com/office/drawing/2014/main" id="{FDE03F69-A86B-9FD8-80D3-46567D9EB01D}"/>
              </a:ext>
            </a:extLst>
          </p:cNvPr>
          <p:cNvCxnSpPr>
            <a:cxnSpLocks/>
          </p:cNvCxnSpPr>
          <p:nvPr/>
        </p:nvCxnSpPr>
        <p:spPr>
          <a:xfrm>
            <a:off x="8320025" y="4445728"/>
            <a:ext cx="0" cy="12600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1D3D4DBB-6F60-F781-500B-9E44FB865144}"/>
              </a:ext>
            </a:extLst>
          </p:cNvPr>
          <p:cNvSpPr txBox="1"/>
          <p:nvPr/>
        </p:nvSpPr>
        <p:spPr>
          <a:xfrm>
            <a:off x="9957917" y="5638800"/>
            <a:ext cx="2043253" cy="369332"/>
          </a:xfrm>
          <a:prstGeom prst="rect">
            <a:avLst/>
          </a:prstGeom>
          <a:noFill/>
        </p:spPr>
        <p:txBody>
          <a:bodyPr wrap="square" rtlCol="0">
            <a:spAutoFit/>
          </a:bodyPr>
          <a:lstStyle/>
          <a:p>
            <a:pPr algn="ctr"/>
            <a:r>
              <a:rPr lang="fr-FR" b="1" err="1"/>
              <a:t>Length</a:t>
            </a:r>
            <a:r>
              <a:rPr lang="fr-FR" b="1"/>
              <a:t> </a:t>
            </a:r>
            <a:r>
              <a:rPr lang="fr-FR" b="1" err="1"/>
              <a:t>scale</a:t>
            </a:r>
            <a:r>
              <a:rPr lang="fr-FR" b="1"/>
              <a:t> (m)</a:t>
            </a:r>
            <a:endParaRPr lang="en-US" b="1"/>
          </a:p>
        </p:txBody>
      </p:sp>
      <p:sp>
        <p:nvSpPr>
          <p:cNvPr id="101" name="TextBox 100">
            <a:extLst>
              <a:ext uri="{FF2B5EF4-FFF2-40B4-BE49-F238E27FC236}">
                <a16:creationId xmlns:a16="http://schemas.microsoft.com/office/drawing/2014/main" id="{DDFEA593-DBDF-664A-2165-BDC7105A9F7E}"/>
              </a:ext>
            </a:extLst>
          </p:cNvPr>
          <p:cNvSpPr txBox="1"/>
          <p:nvPr/>
        </p:nvSpPr>
        <p:spPr>
          <a:xfrm>
            <a:off x="2816101" y="6175788"/>
            <a:ext cx="2176674" cy="338554"/>
          </a:xfrm>
          <a:prstGeom prst="rect">
            <a:avLst/>
          </a:prstGeom>
          <a:noFill/>
        </p:spPr>
        <p:txBody>
          <a:bodyPr wrap="square" rtlCol="0">
            <a:spAutoFit/>
          </a:bodyPr>
          <a:lstStyle/>
          <a:p>
            <a:pPr algn="ctr"/>
            <a:r>
              <a:rPr lang="fr-FR" sz="1600" b="1" i="1"/>
              <a:t>Single Crystal</a:t>
            </a:r>
            <a:endParaRPr lang="en-US" sz="1600" b="1" i="1"/>
          </a:p>
        </p:txBody>
      </p:sp>
      <p:sp>
        <p:nvSpPr>
          <p:cNvPr id="102" name="TextBox 101">
            <a:extLst>
              <a:ext uri="{FF2B5EF4-FFF2-40B4-BE49-F238E27FC236}">
                <a16:creationId xmlns:a16="http://schemas.microsoft.com/office/drawing/2014/main" id="{CC184C8E-22D6-FDD3-2048-35864ACB376C}"/>
              </a:ext>
            </a:extLst>
          </p:cNvPr>
          <p:cNvSpPr txBox="1"/>
          <p:nvPr/>
        </p:nvSpPr>
        <p:spPr>
          <a:xfrm>
            <a:off x="5248683" y="5867400"/>
            <a:ext cx="2717291" cy="338554"/>
          </a:xfrm>
          <a:prstGeom prst="rect">
            <a:avLst/>
          </a:prstGeom>
          <a:noFill/>
        </p:spPr>
        <p:txBody>
          <a:bodyPr wrap="square" rtlCol="0">
            <a:spAutoFit/>
          </a:bodyPr>
          <a:lstStyle/>
          <a:p>
            <a:pPr algn="ctr"/>
            <a:r>
              <a:rPr lang="fr-FR" sz="1600" b="1" i="1" err="1"/>
              <a:t>Polycrystals</a:t>
            </a:r>
            <a:endParaRPr lang="en-US" sz="1600" b="1" i="1"/>
          </a:p>
        </p:txBody>
      </p:sp>
      <p:sp>
        <p:nvSpPr>
          <p:cNvPr id="103" name="TextBox 102">
            <a:extLst>
              <a:ext uri="{FF2B5EF4-FFF2-40B4-BE49-F238E27FC236}">
                <a16:creationId xmlns:a16="http://schemas.microsoft.com/office/drawing/2014/main" id="{9BE66EB6-84D3-B1A3-C5C5-D06618E0AB58}"/>
              </a:ext>
            </a:extLst>
          </p:cNvPr>
          <p:cNvSpPr txBox="1"/>
          <p:nvPr/>
        </p:nvSpPr>
        <p:spPr>
          <a:xfrm>
            <a:off x="7571174" y="5867400"/>
            <a:ext cx="2717291" cy="338554"/>
          </a:xfrm>
          <a:prstGeom prst="rect">
            <a:avLst/>
          </a:prstGeom>
          <a:noFill/>
        </p:spPr>
        <p:txBody>
          <a:bodyPr wrap="square" rtlCol="0">
            <a:spAutoFit/>
          </a:bodyPr>
          <a:lstStyle/>
          <a:p>
            <a:pPr algn="ctr"/>
            <a:r>
              <a:rPr lang="fr-FR" sz="1600" b="1" i="1" err="1"/>
              <a:t>Meso-scale</a:t>
            </a:r>
            <a:endParaRPr lang="en-US" sz="1600" b="1" i="1"/>
          </a:p>
        </p:txBody>
      </p:sp>
      <p:sp>
        <p:nvSpPr>
          <p:cNvPr id="104" name="TextBox 103">
            <a:extLst>
              <a:ext uri="{FF2B5EF4-FFF2-40B4-BE49-F238E27FC236}">
                <a16:creationId xmlns:a16="http://schemas.microsoft.com/office/drawing/2014/main" id="{6D2A10A4-631D-7362-1E80-D9D9B0769DB7}"/>
              </a:ext>
            </a:extLst>
          </p:cNvPr>
          <p:cNvSpPr txBox="1"/>
          <p:nvPr/>
        </p:nvSpPr>
        <p:spPr>
          <a:xfrm>
            <a:off x="9220257" y="6175788"/>
            <a:ext cx="2717291" cy="338554"/>
          </a:xfrm>
          <a:prstGeom prst="rect">
            <a:avLst/>
          </a:prstGeom>
          <a:noFill/>
        </p:spPr>
        <p:txBody>
          <a:bodyPr wrap="square" rtlCol="0">
            <a:spAutoFit/>
          </a:bodyPr>
          <a:lstStyle/>
          <a:p>
            <a:pPr algn="ctr"/>
            <a:r>
              <a:rPr lang="fr-FR" sz="1600" b="1" i="1"/>
              <a:t>Macro-</a:t>
            </a:r>
            <a:r>
              <a:rPr lang="fr-FR" sz="1600" b="1" i="1" err="1"/>
              <a:t>scale</a:t>
            </a:r>
            <a:endParaRPr lang="en-US" sz="1600" b="1" i="1"/>
          </a:p>
        </p:txBody>
      </p:sp>
      <p:sp>
        <p:nvSpPr>
          <p:cNvPr id="105" name="TextBox 104">
            <a:extLst>
              <a:ext uri="{FF2B5EF4-FFF2-40B4-BE49-F238E27FC236}">
                <a16:creationId xmlns:a16="http://schemas.microsoft.com/office/drawing/2014/main" id="{A39930A2-583F-D181-8408-E1DF0818A010}"/>
              </a:ext>
            </a:extLst>
          </p:cNvPr>
          <p:cNvSpPr txBox="1"/>
          <p:nvPr/>
        </p:nvSpPr>
        <p:spPr>
          <a:xfrm>
            <a:off x="2025937" y="5605046"/>
            <a:ext cx="1453888" cy="338554"/>
          </a:xfrm>
          <a:prstGeom prst="rect">
            <a:avLst/>
          </a:prstGeom>
          <a:noFill/>
        </p:spPr>
        <p:txBody>
          <a:bodyPr wrap="square" rtlCol="0">
            <a:spAutoFit/>
          </a:bodyPr>
          <a:lstStyle/>
          <a:p>
            <a:pPr algn="ctr"/>
            <a:r>
              <a:rPr lang="fr-FR" sz="1600" b="1"/>
              <a:t>10</a:t>
            </a:r>
            <a:r>
              <a:rPr lang="fr-FR" sz="1600" b="1" baseline="30000"/>
              <a:t>-9</a:t>
            </a:r>
            <a:endParaRPr lang="en-US" sz="1600" b="1" baseline="30000"/>
          </a:p>
        </p:txBody>
      </p:sp>
      <p:sp>
        <p:nvSpPr>
          <p:cNvPr id="106" name="TextBox 105">
            <a:extLst>
              <a:ext uri="{FF2B5EF4-FFF2-40B4-BE49-F238E27FC236}">
                <a16:creationId xmlns:a16="http://schemas.microsoft.com/office/drawing/2014/main" id="{2D5A98F0-B04B-07F2-1C8E-89B9E2529F15}"/>
              </a:ext>
            </a:extLst>
          </p:cNvPr>
          <p:cNvSpPr txBox="1"/>
          <p:nvPr/>
        </p:nvSpPr>
        <p:spPr>
          <a:xfrm>
            <a:off x="4294342" y="5605046"/>
            <a:ext cx="1453888" cy="338554"/>
          </a:xfrm>
          <a:prstGeom prst="rect">
            <a:avLst/>
          </a:prstGeom>
          <a:noFill/>
        </p:spPr>
        <p:txBody>
          <a:bodyPr wrap="square" rtlCol="0">
            <a:spAutoFit/>
          </a:bodyPr>
          <a:lstStyle/>
          <a:p>
            <a:pPr algn="ctr"/>
            <a:r>
              <a:rPr lang="fr-FR" sz="1600" b="1"/>
              <a:t>10</a:t>
            </a:r>
            <a:r>
              <a:rPr lang="fr-FR" sz="1600" b="1" baseline="30000"/>
              <a:t>-6</a:t>
            </a:r>
            <a:endParaRPr lang="en-US" sz="1600" b="1" baseline="30000"/>
          </a:p>
        </p:txBody>
      </p:sp>
      <p:sp>
        <p:nvSpPr>
          <p:cNvPr id="107" name="TextBox 106">
            <a:extLst>
              <a:ext uri="{FF2B5EF4-FFF2-40B4-BE49-F238E27FC236}">
                <a16:creationId xmlns:a16="http://schemas.microsoft.com/office/drawing/2014/main" id="{3AD434E8-D7F7-A623-B2DA-0C2FC19EC734}"/>
              </a:ext>
            </a:extLst>
          </p:cNvPr>
          <p:cNvSpPr txBox="1"/>
          <p:nvPr/>
        </p:nvSpPr>
        <p:spPr>
          <a:xfrm>
            <a:off x="6565621" y="5605046"/>
            <a:ext cx="1453888" cy="338554"/>
          </a:xfrm>
          <a:prstGeom prst="rect">
            <a:avLst/>
          </a:prstGeom>
          <a:noFill/>
        </p:spPr>
        <p:txBody>
          <a:bodyPr wrap="square" rtlCol="0">
            <a:spAutoFit/>
          </a:bodyPr>
          <a:lstStyle/>
          <a:p>
            <a:pPr algn="ctr"/>
            <a:r>
              <a:rPr lang="fr-FR" sz="1600" b="1"/>
              <a:t>10</a:t>
            </a:r>
            <a:r>
              <a:rPr lang="fr-FR" sz="1600" b="1" baseline="30000"/>
              <a:t>-3</a:t>
            </a:r>
            <a:endParaRPr lang="en-US" sz="1600" b="1" baseline="30000"/>
          </a:p>
        </p:txBody>
      </p:sp>
      <p:sp>
        <p:nvSpPr>
          <p:cNvPr id="108" name="TextBox 107">
            <a:extLst>
              <a:ext uri="{FF2B5EF4-FFF2-40B4-BE49-F238E27FC236}">
                <a16:creationId xmlns:a16="http://schemas.microsoft.com/office/drawing/2014/main" id="{B0ECD5D2-7A4B-63B7-26B6-76D11F73D4DA}"/>
              </a:ext>
            </a:extLst>
          </p:cNvPr>
          <p:cNvSpPr txBox="1"/>
          <p:nvPr/>
        </p:nvSpPr>
        <p:spPr>
          <a:xfrm>
            <a:off x="8831153" y="5605046"/>
            <a:ext cx="1453888" cy="338554"/>
          </a:xfrm>
          <a:prstGeom prst="rect">
            <a:avLst/>
          </a:prstGeom>
          <a:noFill/>
        </p:spPr>
        <p:txBody>
          <a:bodyPr wrap="square" rtlCol="0">
            <a:spAutoFit/>
          </a:bodyPr>
          <a:lstStyle/>
          <a:p>
            <a:pPr algn="ctr"/>
            <a:r>
              <a:rPr lang="fr-FR" sz="1600" b="1" dirty="0"/>
              <a:t>10</a:t>
            </a:r>
            <a:r>
              <a:rPr lang="fr-FR" sz="1600" b="1" baseline="30000" dirty="0"/>
              <a:t>0</a:t>
            </a:r>
            <a:endParaRPr lang="en-US" sz="1600" b="1" baseline="30000" dirty="0"/>
          </a:p>
        </p:txBody>
      </p:sp>
      <p:sp>
        <p:nvSpPr>
          <p:cNvPr id="109" name="TextBox 108">
            <a:extLst>
              <a:ext uri="{FF2B5EF4-FFF2-40B4-BE49-F238E27FC236}">
                <a16:creationId xmlns:a16="http://schemas.microsoft.com/office/drawing/2014/main" id="{C626EE2D-582B-E91F-DA25-7F052FE2AB59}"/>
              </a:ext>
            </a:extLst>
          </p:cNvPr>
          <p:cNvSpPr txBox="1"/>
          <p:nvPr/>
        </p:nvSpPr>
        <p:spPr>
          <a:xfrm>
            <a:off x="2209800" y="5867400"/>
            <a:ext cx="1453888" cy="338554"/>
          </a:xfrm>
          <a:prstGeom prst="rect">
            <a:avLst/>
          </a:prstGeom>
          <a:noFill/>
        </p:spPr>
        <p:txBody>
          <a:bodyPr wrap="square" rtlCol="0">
            <a:spAutoFit/>
          </a:bodyPr>
          <a:lstStyle/>
          <a:p>
            <a:pPr algn="ctr"/>
            <a:r>
              <a:rPr lang="fr-FR" sz="1600" b="1" i="1" err="1"/>
              <a:t>Atoms</a:t>
            </a:r>
            <a:endParaRPr lang="en-US" sz="1600" b="1" i="1"/>
          </a:p>
        </p:txBody>
      </p:sp>
      <p:sp>
        <p:nvSpPr>
          <p:cNvPr id="110" name="TextBox 109">
            <a:extLst>
              <a:ext uri="{FF2B5EF4-FFF2-40B4-BE49-F238E27FC236}">
                <a16:creationId xmlns:a16="http://schemas.microsoft.com/office/drawing/2014/main" id="{79DECFCB-00C4-236B-C454-59A364FABF4E}"/>
              </a:ext>
            </a:extLst>
          </p:cNvPr>
          <p:cNvSpPr txBox="1"/>
          <p:nvPr/>
        </p:nvSpPr>
        <p:spPr>
          <a:xfrm>
            <a:off x="8304453" y="5438001"/>
            <a:ext cx="243974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Arial" panose="020B0604020202020204"/>
                <a:ea typeface="+mn-ea"/>
                <a:cs typeface="+mn-cs"/>
              </a:rPr>
              <a:t>Design &amp; Simulate “with” Material</a:t>
            </a:r>
          </a:p>
        </p:txBody>
      </p:sp>
      <p:sp>
        <p:nvSpPr>
          <p:cNvPr id="111" name="TextBox 110">
            <a:extLst>
              <a:ext uri="{FF2B5EF4-FFF2-40B4-BE49-F238E27FC236}">
                <a16:creationId xmlns:a16="http://schemas.microsoft.com/office/drawing/2014/main" id="{1C2C4F05-4EEB-C02A-D9D7-1C569E85C7B8}"/>
              </a:ext>
            </a:extLst>
          </p:cNvPr>
          <p:cNvSpPr txBox="1"/>
          <p:nvPr/>
        </p:nvSpPr>
        <p:spPr>
          <a:xfrm>
            <a:off x="5709600" y="5285601"/>
            <a:ext cx="252000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prstClr val="black"/>
                </a:solidFill>
                <a:effectLst/>
                <a:uLnTx/>
                <a:uFillTx/>
                <a:latin typeface="Arial" panose="020B0604020202020204"/>
                <a:ea typeface="+mn-ea"/>
                <a:cs typeface="+mn-cs"/>
              </a:rPr>
              <a:t>Design &amp; Simulate “The” Material</a:t>
            </a:r>
          </a:p>
        </p:txBody>
      </p:sp>
      <p:pic>
        <p:nvPicPr>
          <p:cNvPr id="112" name="Picture 111">
            <a:extLst>
              <a:ext uri="{FF2B5EF4-FFF2-40B4-BE49-F238E27FC236}">
                <a16:creationId xmlns:a16="http://schemas.microsoft.com/office/drawing/2014/main" id="{352C94BE-926C-213E-D6A9-C9B4F1B514F0}"/>
              </a:ext>
            </a:extLst>
          </p:cNvPr>
          <p:cNvPicPr>
            <a:picLocks noChangeAspect="1"/>
          </p:cNvPicPr>
          <p:nvPr/>
        </p:nvPicPr>
        <p:blipFill>
          <a:blip r:embed="rId4"/>
          <a:stretch>
            <a:fillRect/>
          </a:stretch>
        </p:blipFill>
        <p:spPr>
          <a:xfrm>
            <a:off x="2631473" y="4600539"/>
            <a:ext cx="720000" cy="720000"/>
          </a:xfrm>
          <a:prstGeom prst="rect">
            <a:avLst/>
          </a:prstGeom>
        </p:spPr>
      </p:pic>
      <p:pic>
        <p:nvPicPr>
          <p:cNvPr id="113" name="Picture 112">
            <a:extLst>
              <a:ext uri="{FF2B5EF4-FFF2-40B4-BE49-F238E27FC236}">
                <a16:creationId xmlns:a16="http://schemas.microsoft.com/office/drawing/2014/main" id="{5875FFD8-FE68-56D2-C64A-43CFF34A279B}"/>
              </a:ext>
            </a:extLst>
          </p:cNvPr>
          <p:cNvPicPr>
            <a:picLocks/>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6930" t="7410" r="27311"/>
          <a:stretch/>
        </p:blipFill>
        <p:spPr>
          <a:xfrm>
            <a:off x="4748044" y="4600539"/>
            <a:ext cx="720000" cy="720000"/>
          </a:xfrm>
          <a:prstGeom prst="rect">
            <a:avLst/>
          </a:prstGeom>
        </p:spPr>
      </p:pic>
      <p:pic>
        <p:nvPicPr>
          <p:cNvPr id="114" name="Picture 113" descr="A multicolored object with a hole&#10;&#10;Description automatically generated">
            <a:extLst>
              <a:ext uri="{FF2B5EF4-FFF2-40B4-BE49-F238E27FC236}">
                <a16:creationId xmlns:a16="http://schemas.microsoft.com/office/drawing/2014/main" id="{60382A4D-B2D2-2B69-9A66-BF54E3501BF8}"/>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167" b="93333" l="10000" r="90000">
                        <a14:foregroundMark x1="25463" y1="7917" x2="25463" y2="7917"/>
                        <a14:foregroundMark x1="54167" y1="4167" x2="54167" y2="4167"/>
                        <a14:foregroundMark x1="63519" y1="93333" x2="63519" y2="93333"/>
                      </a14:backgroundRemoval>
                    </a14:imgEffect>
                  </a14:imgLayer>
                </a14:imgProps>
              </a:ext>
              <a:ext uri="{28A0092B-C50C-407E-A947-70E740481C1C}">
                <a14:useLocalDpi xmlns:a14="http://schemas.microsoft.com/office/drawing/2010/main" val="0"/>
              </a:ext>
            </a:extLst>
          </a:blip>
          <a:stretch>
            <a:fillRect/>
          </a:stretch>
        </p:blipFill>
        <p:spPr>
          <a:xfrm>
            <a:off x="9757208" y="4412744"/>
            <a:ext cx="1620000" cy="1080000"/>
          </a:xfrm>
          <a:prstGeom prst="rect">
            <a:avLst/>
          </a:prstGeom>
        </p:spPr>
      </p:pic>
      <p:pic>
        <p:nvPicPr>
          <p:cNvPr id="115" name="Picture 114">
            <a:extLst>
              <a:ext uri="{FF2B5EF4-FFF2-40B4-BE49-F238E27FC236}">
                <a16:creationId xmlns:a16="http://schemas.microsoft.com/office/drawing/2014/main" id="{8A4D85FC-F408-BC20-6943-E4EE2315A24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198" b="96503" l="9631" r="89919">
                        <a14:foregroundMark x1="53195" y1="93100" x2="53195" y2="93100"/>
                        <a14:foregroundMark x1="59136" y1="95936" x2="59136" y2="95936"/>
                        <a14:foregroundMark x1="59316" y1="96503" x2="59316" y2="96503"/>
                        <a14:foregroundMark x1="43114" y1="5293" x2="43114" y2="5293"/>
                        <a14:foregroundMark x1="88119" y1="24953" x2="88119" y2="24953"/>
                        <a14:foregroundMark x1="9631" y1="42911" x2="9631" y2="42911"/>
                      </a14:backgroundRemoval>
                    </a14:imgEffect>
                  </a14:imgLayer>
                </a14:imgProps>
              </a:ext>
            </a:extLst>
          </a:blip>
          <a:stretch>
            <a:fillRect/>
          </a:stretch>
        </p:blipFill>
        <p:spPr>
          <a:xfrm>
            <a:off x="6650632" y="4617713"/>
            <a:ext cx="720000" cy="685653"/>
          </a:xfrm>
          <a:prstGeom prst="rect">
            <a:avLst/>
          </a:prstGeom>
        </p:spPr>
      </p:pic>
      <p:pic>
        <p:nvPicPr>
          <p:cNvPr id="116" name="Picture 115">
            <a:extLst>
              <a:ext uri="{FF2B5EF4-FFF2-40B4-BE49-F238E27FC236}">
                <a16:creationId xmlns:a16="http://schemas.microsoft.com/office/drawing/2014/main" id="{5C8C4976-51CF-3E3B-DFC8-F540C33FCD3B}"/>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894" b="94943" l="6171" r="91585">
                        <a14:foregroundMark x1="10940" y1="23002" x2="10940" y2="23002"/>
                        <a14:foregroundMark x1="7013" y1="22349" x2="7013" y2="22349"/>
                        <a14:foregroundMark x1="39832" y1="5546" x2="39832" y2="5546"/>
                        <a14:foregroundMark x1="91445" y1="13540" x2="91445" y2="13540"/>
                        <a14:foregroundMark x1="91725" y1="79119" x2="91725" y2="79119"/>
                        <a14:foregroundMark x1="58065" y1="95106" x2="58065" y2="95106"/>
                        <a14:foregroundMark x1="6592" y1="91028" x2="6592" y2="91028"/>
                        <a14:foregroundMark x1="6171" y1="23002" x2="6171" y2="23002"/>
                      </a14:backgroundRemoval>
                    </a14:imgEffect>
                  </a14:imgLayer>
                </a14:imgProps>
              </a:ext>
            </a:extLst>
          </a:blip>
          <a:stretch>
            <a:fillRect/>
          </a:stretch>
        </p:blipFill>
        <p:spPr>
          <a:xfrm>
            <a:off x="7407097" y="4651030"/>
            <a:ext cx="720000" cy="619019"/>
          </a:xfrm>
          <a:prstGeom prst="rect">
            <a:avLst/>
          </a:prstGeom>
        </p:spPr>
      </p:pic>
      <p:sp>
        <p:nvSpPr>
          <p:cNvPr id="117" name="TextBox 116">
            <a:extLst>
              <a:ext uri="{FF2B5EF4-FFF2-40B4-BE49-F238E27FC236}">
                <a16:creationId xmlns:a16="http://schemas.microsoft.com/office/drawing/2014/main" id="{904DB838-8D7F-72F8-7EAF-8B5678376BA7}"/>
              </a:ext>
            </a:extLst>
          </p:cNvPr>
          <p:cNvSpPr txBox="1"/>
          <p:nvPr/>
        </p:nvSpPr>
        <p:spPr>
          <a:xfrm>
            <a:off x="5574467" y="3794890"/>
            <a:ext cx="4194171" cy="338554"/>
          </a:xfrm>
          <a:prstGeom prst="rect">
            <a:avLst/>
          </a:prstGeom>
          <a:noFill/>
        </p:spPr>
        <p:txBody>
          <a:bodyPr wrap="square" rtlCol="0">
            <a:spAutoFit/>
          </a:bodyPr>
          <a:lstStyle/>
          <a:p>
            <a:pPr algn="ctr"/>
            <a:r>
              <a:rPr lang="fr-FR" sz="1600" b="1" i="1"/>
              <a:t>Continuum</a:t>
            </a:r>
            <a:endParaRPr lang="en-US" sz="1600" b="1" i="1"/>
          </a:p>
        </p:txBody>
      </p:sp>
      <p:pic>
        <p:nvPicPr>
          <p:cNvPr id="118" name="Picture 117" descr="A rainbow colored metal object&#10;&#10;Description automatically generated">
            <a:extLst>
              <a:ext uri="{FF2B5EF4-FFF2-40B4-BE49-F238E27FC236}">
                <a16:creationId xmlns:a16="http://schemas.microsoft.com/office/drawing/2014/main" id="{7717DF32-3B82-DB47-5892-3D7A5B54DFB9}"/>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99669" y="4467805"/>
            <a:ext cx="1260000" cy="880594"/>
          </a:xfrm>
          <a:prstGeom prst="rect">
            <a:avLst/>
          </a:prstGeom>
        </p:spPr>
      </p:pic>
      <p:sp>
        <p:nvSpPr>
          <p:cNvPr id="119" name="TextBox 118">
            <a:extLst>
              <a:ext uri="{FF2B5EF4-FFF2-40B4-BE49-F238E27FC236}">
                <a16:creationId xmlns:a16="http://schemas.microsoft.com/office/drawing/2014/main" id="{84D3CFCC-BC82-D736-CECC-55944BE4DF2E}"/>
              </a:ext>
            </a:extLst>
          </p:cNvPr>
          <p:cNvSpPr txBox="1"/>
          <p:nvPr/>
        </p:nvSpPr>
        <p:spPr>
          <a:xfrm>
            <a:off x="2262900" y="3794890"/>
            <a:ext cx="1433361" cy="338554"/>
          </a:xfrm>
          <a:prstGeom prst="rect">
            <a:avLst/>
          </a:prstGeom>
          <a:noFill/>
        </p:spPr>
        <p:txBody>
          <a:bodyPr wrap="square" rtlCol="0">
            <a:spAutoFit/>
          </a:bodyPr>
          <a:lstStyle/>
          <a:p>
            <a:pPr algn="ctr"/>
            <a:r>
              <a:rPr lang="fr-FR" sz="1600" b="1" i="1" err="1"/>
              <a:t>Atomistic</a:t>
            </a:r>
            <a:endParaRPr lang="en-US" sz="1600" b="1" i="1"/>
          </a:p>
        </p:txBody>
      </p:sp>
      <p:sp>
        <p:nvSpPr>
          <p:cNvPr id="120" name="Right Brace 119">
            <a:extLst>
              <a:ext uri="{FF2B5EF4-FFF2-40B4-BE49-F238E27FC236}">
                <a16:creationId xmlns:a16="http://schemas.microsoft.com/office/drawing/2014/main" id="{332D1F11-2A4E-90A1-8689-424C89D5867D}"/>
              </a:ext>
            </a:extLst>
          </p:cNvPr>
          <p:cNvSpPr/>
          <p:nvPr/>
        </p:nvSpPr>
        <p:spPr>
          <a:xfrm rot="16200000">
            <a:off x="2879294" y="3578930"/>
            <a:ext cx="288000" cy="1440000"/>
          </a:xfrm>
          <a:prstGeom prst="rightBrace">
            <a:avLst>
              <a:gd name="adj1" fmla="val 29500"/>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1" name="Right Brace 120">
            <a:extLst>
              <a:ext uri="{FF2B5EF4-FFF2-40B4-BE49-F238E27FC236}">
                <a16:creationId xmlns:a16="http://schemas.microsoft.com/office/drawing/2014/main" id="{07D2C227-AB88-8363-10CD-BAA35F47FF6D}"/>
              </a:ext>
            </a:extLst>
          </p:cNvPr>
          <p:cNvSpPr/>
          <p:nvPr/>
        </p:nvSpPr>
        <p:spPr>
          <a:xfrm rot="16200000">
            <a:off x="7527553" y="698931"/>
            <a:ext cx="288000" cy="7200000"/>
          </a:xfrm>
          <a:prstGeom prst="rightBrace">
            <a:avLst>
              <a:gd name="adj1" fmla="val 35850"/>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7E50A447-AE7A-7151-4A27-8086D4C8AA5F}"/>
              </a:ext>
            </a:extLst>
          </p:cNvPr>
          <p:cNvCxnSpPr/>
          <p:nvPr/>
        </p:nvCxnSpPr>
        <p:spPr>
          <a:xfrm>
            <a:off x="2067085" y="5638800"/>
            <a:ext cx="920446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4286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3DB3EDA-8A65-43D4-BFF1-940338B0E34E}"/>
              </a:ext>
            </a:extLst>
          </p:cNvPr>
          <p:cNvSpPr>
            <a:spLocks noGrp="1"/>
          </p:cNvSpPr>
          <p:nvPr>
            <p:ph type="sldNum" sz="quarter" idx="11"/>
          </p:nvPr>
        </p:nvSpPr>
        <p:spPr/>
        <p:txBody>
          <a:bodyPr/>
          <a:lstStyle/>
          <a:p>
            <a:fld id="{8EE785EB-EF03-4969-B92C-F4DE1B20A222}" type="slidenum">
              <a:rPr lang="en-US" smtClean="0"/>
              <a:t>12</a:t>
            </a:fld>
            <a:endParaRPr lang="en-US"/>
          </a:p>
        </p:txBody>
      </p:sp>
      <p:sp>
        <p:nvSpPr>
          <p:cNvPr id="2" name="Title 1">
            <a:extLst>
              <a:ext uri="{FF2B5EF4-FFF2-40B4-BE49-F238E27FC236}">
                <a16:creationId xmlns:a16="http://schemas.microsoft.com/office/drawing/2014/main" id="{A14613DF-3F2E-4D64-BE47-FFE96CC7295B}"/>
              </a:ext>
            </a:extLst>
          </p:cNvPr>
          <p:cNvSpPr>
            <a:spLocks noGrp="1"/>
          </p:cNvSpPr>
          <p:nvPr>
            <p:ph type="title"/>
          </p:nvPr>
        </p:nvSpPr>
        <p:spPr/>
        <p:txBody>
          <a:bodyPr/>
          <a:lstStyle/>
          <a:p>
            <a:r>
              <a:rPr lang="fr-FR" altLang="zh-CN" dirty="0"/>
              <a:t>Materials Data </a:t>
            </a:r>
            <a:r>
              <a:rPr lang="fr-FR" altLang="zh-CN" dirty="0" err="1"/>
              <a:t>Used</a:t>
            </a:r>
            <a:r>
              <a:rPr lang="fr-FR" altLang="zh-CN" dirty="0"/>
              <a:t> in </a:t>
            </a:r>
            <a:r>
              <a:rPr lang="fr-FR" altLang="zh-CN" dirty="0" err="1"/>
              <a:t>Material</a:t>
            </a:r>
            <a:r>
              <a:rPr lang="fr-FR" altLang="zh-CN" dirty="0"/>
              <a:t> and Process Design</a:t>
            </a:r>
            <a:endParaRPr lang="en-US" dirty="0"/>
          </a:p>
        </p:txBody>
      </p:sp>
      <p:pic>
        <p:nvPicPr>
          <p:cNvPr id="8" name="Picture 4" descr="Full-size image (40 K)">
            <a:extLst>
              <a:ext uri="{FF2B5EF4-FFF2-40B4-BE49-F238E27FC236}">
                <a16:creationId xmlns:a16="http://schemas.microsoft.com/office/drawing/2014/main" id="{17F457D6-A671-407F-A5EA-30B913F545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6154" y="4744434"/>
            <a:ext cx="1975181" cy="1216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58" name="Group 57">
            <a:extLst>
              <a:ext uri="{FF2B5EF4-FFF2-40B4-BE49-F238E27FC236}">
                <a16:creationId xmlns:a16="http://schemas.microsoft.com/office/drawing/2014/main" id="{3285320B-FB06-4EFC-BDB7-B688EC01FB95}"/>
              </a:ext>
            </a:extLst>
          </p:cNvPr>
          <p:cNvGrpSpPr/>
          <p:nvPr/>
        </p:nvGrpSpPr>
        <p:grpSpPr>
          <a:xfrm>
            <a:off x="201962" y="1314005"/>
            <a:ext cx="5820473" cy="4562705"/>
            <a:chOff x="67379" y="945150"/>
            <a:chExt cx="6408529" cy="5023686"/>
          </a:xfrm>
        </p:grpSpPr>
        <p:pic>
          <p:nvPicPr>
            <p:cNvPr id="27" name="Picture 26">
              <a:extLst>
                <a:ext uri="{FF2B5EF4-FFF2-40B4-BE49-F238E27FC236}">
                  <a16:creationId xmlns:a16="http://schemas.microsoft.com/office/drawing/2014/main" id="{9F37DDCD-DFDC-4F4D-A6A6-18AE4C1E0F1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7379" y="1191360"/>
              <a:ext cx="6408529" cy="4320000"/>
            </a:xfrm>
            <a:prstGeom prst="rect">
              <a:avLst/>
            </a:prstGeom>
          </p:spPr>
        </p:pic>
        <p:sp>
          <p:nvSpPr>
            <p:cNvPr id="5" name="Text Box 717">
              <a:extLst>
                <a:ext uri="{FF2B5EF4-FFF2-40B4-BE49-F238E27FC236}">
                  <a16:creationId xmlns:a16="http://schemas.microsoft.com/office/drawing/2014/main" id="{CD0CEEF0-2EFE-43E4-B3F8-9473CA349784}"/>
                </a:ext>
              </a:extLst>
            </p:cNvPr>
            <p:cNvSpPr txBox="1">
              <a:spLocks noChangeArrowheads="1"/>
            </p:cNvSpPr>
            <p:nvPr/>
          </p:nvSpPr>
          <p:spPr bwMode="auto">
            <a:xfrm>
              <a:off x="1640110" y="5494416"/>
              <a:ext cx="3867728" cy="474420"/>
            </a:xfrm>
            <a:prstGeom prst="rect">
              <a:avLst/>
            </a:prstGeom>
            <a:noFill/>
            <a:ln w="12700">
              <a:noFill/>
              <a:miter lim="800000"/>
              <a:headEnd type="none" w="sm" len="sm"/>
              <a:tailEnd type="none" w="sm" len="sm"/>
            </a:ln>
          </p:spPr>
          <p:txBody>
            <a:bodyPr wrap="square" lIns="91440" tIns="45720" rIns="91440" bIns="45720" anchor="t">
              <a:spAutoFit/>
            </a:bodyPr>
            <a:lstStyle/>
            <a:p>
              <a:pPr algn="ctr" defTabSz="762000">
                <a:buClr>
                  <a:srgbClr val="006186"/>
                </a:buClr>
              </a:pPr>
              <a:r>
                <a:rPr lang="en-US" sz="1100" i="1" u="sng">
                  <a:solidFill>
                    <a:srgbClr val="000000"/>
                  </a:solidFill>
                  <a:cs typeface="Times New Roman"/>
                </a:rPr>
                <a:t>Graphic inspired by “Designing </a:t>
              </a:r>
              <a:r>
                <a:rPr lang="en-US" sz="1100" i="1" u="sng" err="1">
                  <a:solidFill>
                    <a:srgbClr val="000000"/>
                  </a:solidFill>
                  <a:cs typeface="Times New Roman"/>
                </a:rPr>
                <a:t>architectured</a:t>
              </a:r>
              <a:r>
                <a:rPr lang="en-US" sz="1100" i="1" u="sng">
                  <a:solidFill>
                    <a:srgbClr val="000000"/>
                  </a:solidFill>
                  <a:cs typeface="Times New Roman"/>
                </a:rPr>
                <a:t> materials” , M. Ashby (2013)</a:t>
              </a:r>
            </a:p>
          </p:txBody>
        </p:sp>
        <p:sp>
          <p:nvSpPr>
            <p:cNvPr id="11" name="TextBox 10">
              <a:extLst>
                <a:ext uri="{FF2B5EF4-FFF2-40B4-BE49-F238E27FC236}">
                  <a16:creationId xmlns:a16="http://schemas.microsoft.com/office/drawing/2014/main" id="{801F1712-9E0C-4500-84D1-A8B19E434820}"/>
                </a:ext>
              </a:extLst>
            </p:cNvPr>
            <p:cNvSpPr txBox="1"/>
            <p:nvPr/>
          </p:nvSpPr>
          <p:spPr>
            <a:xfrm>
              <a:off x="1478235" y="1995279"/>
              <a:ext cx="825867" cy="369332"/>
            </a:xfrm>
            <a:prstGeom prst="rect">
              <a:avLst/>
            </a:prstGeom>
            <a:noFill/>
          </p:spPr>
          <p:txBody>
            <a:bodyPr wrap="none" rtlCol="0">
              <a:spAutoFit/>
            </a:bodyPr>
            <a:lstStyle/>
            <a:p>
              <a:r>
                <a:rPr lang="en-GB" b="1">
                  <a:latin typeface="Arial" panose="020B0604020202020204" pitchFamily="34" charset="0"/>
                  <a:cs typeface="Arial" panose="020B0604020202020204" pitchFamily="34" charset="0"/>
                </a:rPr>
                <a:t>HOLE</a:t>
              </a:r>
            </a:p>
          </p:txBody>
        </p:sp>
        <p:sp>
          <p:nvSpPr>
            <p:cNvPr id="13" name="TextBox 12">
              <a:extLst>
                <a:ext uri="{FF2B5EF4-FFF2-40B4-BE49-F238E27FC236}">
                  <a16:creationId xmlns:a16="http://schemas.microsoft.com/office/drawing/2014/main" id="{17E55E2A-EDB7-4590-950B-AEC1ACF352DD}"/>
                </a:ext>
              </a:extLst>
            </p:cNvPr>
            <p:cNvSpPr txBox="1"/>
            <p:nvPr/>
          </p:nvSpPr>
          <p:spPr>
            <a:xfrm>
              <a:off x="5049936" y="3891278"/>
              <a:ext cx="825867" cy="369332"/>
            </a:xfrm>
            <a:prstGeom prst="rect">
              <a:avLst/>
            </a:prstGeom>
            <a:noFill/>
          </p:spPr>
          <p:txBody>
            <a:bodyPr wrap="none" rtlCol="0">
              <a:spAutoFit/>
            </a:bodyPr>
            <a:lstStyle/>
            <a:p>
              <a:r>
                <a:rPr lang="en-GB" b="1">
                  <a:latin typeface="Arial" panose="020B0604020202020204" pitchFamily="34" charset="0"/>
                  <a:cs typeface="Arial" panose="020B0604020202020204" pitchFamily="34" charset="0"/>
                </a:rPr>
                <a:t>HOLE</a:t>
              </a:r>
            </a:p>
          </p:txBody>
        </p:sp>
        <p:sp>
          <p:nvSpPr>
            <p:cNvPr id="12" name="Oval 11">
              <a:extLst>
                <a:ext uri="{FF2B5EF4-FFF2-40B4-BE49-F238E27FC236}">
                  <a16:creationId xmlns:a16="http://schemas.microsoft.com/office/drawing/2014/main" id="{E384903B-07B3-404D-8F01-A1E7B85EB782}"/>
                </a:ext>
              </a:extLst>
            </p:cNvPr>
            <p:cNvSpPr/>
            <p:nvPr/>
          </p:nvSpPr>
          <p:spPr>
            <a:xfrm>
              <a:off x="1478234" y="1926650"/>
              <a:ext cx="825867" cy="50658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2DB95E11-74C9-42D8-8339-DCA8391FCEBB}"/>
                </a:ext>
              </a:extLst>
            </p:cNvPr>
            <p:cNvSpPr/>
            <p:nvPr/>
          </p:nvSpPr>
          <p:spPr>
            <a:xfrm>
              <a:off x="5040164" y="3822649"/>
              <a:ext cx="825867" cy="50658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4CAC7022-FF90-4F98-AC3E-D65E5291FD3C}"/>
                </a:ext>
              </a:extLst>
            </p:cNvPr>
            <p:cNvSpPr txBox="1"/>
            <p:nvPr/>
          </p:nvSpPr>
          <p:spPr>
            <a:xfrm>
              <a:off x="4417112" y="1314494"/>
              <a:ext cx="463588" cy="230832"/>
            </a:xfrm>
            <a:prstGeom prst="rect">
              <a:avLst/>
            </a:prstGeom>
            <a:noFill/>
          </p:spPr>
          <p:txBody>
            <a:bodyPr wrap="none" rtlCol="0">
              <a:spAutoFit/>
            </a:bodyPr>
            <a:lstStyle/>
            <a:p>
              <a:r>
                <a:rPr lang="en-GB" sz="900">
                  <a:latin typeface="Arial" panose="020B0604020202020204" pitchFamily="34" charset="0"/>
                  <a:cs typeface="Arial" panose="020B0604020202020204" pitchFamily="34" charset="0"/>
                </a:rPr>
                <a:t>Al</a:t>
              </a:r>
              <a:r>
                <a:rPr lang="en-GB" sz="900" baseline="-25000">
                  <a:latin typeface="Arial" panose="020B0604020202020204" pitchFamily="34" charset="0"/>
                  <a:cs typeface="Arial" panose="020B0604020202020204" pitchFamily="34" charset="0"/>
                </a:rPr>
                <a:t>2</a:t>
              </a:r>
              <a:r>
                <a:rPr lang="en-GB" sz="900">
                  <a:latin typeface="Arial" panose="020B0604020202020204" pitchFamily="34" charset="0"/>
                  <a:cs typeface="Arial" panose="020B0604020202020204" pitchFamily="34" charset="0"/>
                </a:rPr>
                <a:t>O</a:t>
              </a:r>
              <a:r>
                <a:rPr lang="en-GB" sz="900" baseline="-25000">
                  <a:latin typeface="Arial" panose="020B0604020202020204" pitchFamily="34" charset="0"/>
                  <a:cs typeface="Arial" panose="020B0604020202020204" pitchFamily="34" charset="0"/>
                </a:rPr>
                <a:t>3</a:t>
              </a:r>
            </a:p>
          </p:txBody>
        </p:sp>
        <p:sp>
          <p:nvSpPr>
            <p:cNvPr id="20" name="Rectangle 19">
              <a:extLst>
                <a:ext uri="{FF2B5EF4-FFF2-40B4-BE49-F238E27FC236}">
                  <a16:creationId xmlns:a16="http://schemas.microsoft.com/office/drawing/2014/main" id="{5B38D5F6-1508-4E9F-B49D-4FCF30A87FFC}"/>
                </a:ext>
              </a:extLst>
            </p:cNvPr>
            <p:cNvSpPr/>
            <p:nvPr/>
          </p:nvSpPr>
          <p:spPr>
            <a:xfrm>
              <a:off x="3126952" y="3790150"/>
              <a:ext cx="173038" cy="2100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77577B3C-FFB2-4657-A5F0-D59C3268936F}"/>
                </a:ext>
              </a:extLst>
            </p:cNvPr>
            <p:cNvSpPr txBox="1"/>
            <p:nvPr/>
          </p:nvSpPr>
          <p:spPr>
            <a:xfrm>
              <a:off x="2831404" y="3712602"/>
              <a:ext cx="857927" cy="461665"/>
            </a:xfrm>
            <a:prstGeom prst="rect">
              <a:avLst/>
            </a:prstGeom>
            <a:noFill/>
          </p:spPr>
          <p:txBody>
            <a:bodyPr wrap="none" rtlCol="0">
              <a:spAutoFit/>
            </a:bodyPr>
            <a:lstStyle/>
            <a:p>
              <a:r>
                <a:rPr lang="en-GB" sz="1200" b="1">
                  <a:latin typeface="Arial" panose="020B0604020202020204" pitchFamily="34" charset="0"/>
                  <a:cs typeface="Arial" panose="020B0604020202020204" pitchFamily="34" charset="0"/>
                </a:rPr>
                <a:t>Natural </a:t>
              </a:r>
            </a:p>
            <a:p>
              <a:r>
                <a:rPr lang="en-GB" sz="1200" b="1">
                  <a:latin typeface="Arial" panose="020B0604020202020204" pitchFamily="34" charset="0"/>
                  <a:cs typeface="Arial" panose="020B0604020202020204" pitchFamily="34" charset="0"/>
                </a:rPr>
                <a:t>materials</a:t>
              </a:r>
            </a:p>
          </p:txBody>
        </p:sp>
        <p:sp>
          <p:nvSpPr>
            <p:cNvPr id="21" name="TextBox 20">
              <a:extLst>
                <a:ext uri="{FF2B5EF4-FFF2-40B4-BE49-F238E27FC236}">
                  <a16:creationId xmlns:a16="http://schemas.microsoft.com/office/drawing/2014/main" id="{6C329097-056B-4AF9-8511-8E3D380E16AF}"/>
                </a:ext>
              </a:extLst>
            </p:cNvPr>
            <p:cNvSpPr txBox="1"/>
            <p:nvPr/>
          </p:nvSpPr>
          <p:spPr>
            <a:xfrm>
              <a:off x="4771613" y="2668887"/>
              <a:ext cx="1245854" cy="461665"/>
            </a:xfrm>
            <a:prstGeom prst="rect">
              <a:avLst/>
            </a:prstGeom>
            <a:noFill/>
          </p:spPr>
          <p:txBody>
            <a:bodyPr wrap="none" rtlCol="0">
              <a:spAutoFit/>
            </a:bodyPr>
            <a:lstStyle/>
            <a:p>
              <a:r>
                <a:rPr lang="en-GB" sz="1200" b="1">
                  <a:latin typeface="Arial" panose="020B0604020202020204" pitchFamily="34" charset="0"/>
                  <a:cs typeface="Arial" panose="020B0604020202020204" pitchFamily="34" charset="0"/>
                </a:rPr>
                <a:t>Non-technical </a:t>
              </a:r>
            </a:p>
            <a:p>
              <a:r>
                <a:rPr lang="en-GB" sz="1200" b="1">
                  <a:latin typeface="Arial" panose="020B0604020202020204" pitchFamily="34" charset="0"/>
                  <a:cs typeface="Arial" panose="020B0604020202020204" pitchFamily="34" charset="0"/>
                </a:rPr>
                <a:t>Ceramics</a:t>
              </a:r>
            </a:p>
          </p:txBody>
        </p:sp>
        <p:sp>
          <p:nvSpPr>
            <p:cNvPr id="22" name="TextBox 21">
              <a:extLst>
                <a:ext uri="{FF2B5EF4-FFF2-40B4-BE49-F238E27FC236}">
                  <a16:creationId xmlns:a16="http://schemas.microsoft.com/office/drawing/2014/main" id="{738CA3E2-A936-4D35-98B1-41C12CE68055}"/>
                </a:ext>
              </a:extLst>
            </p:cNvPr>
            <p:cNvSpPr txBox="1"/>
            <p:nvPr/>
          </p:nvSpPr>
          <p:spPr>
            <a:xfrm>
              <a:off x="3698242" y="945150"/>
              <a:ext cx="1696298" cy="307777"/>
            </a:xfrm>
            <a:prstGeom prst="rect">
              <a:avLst/>
            </a:prstGeom>
            <a:noFill/>
          </p:spPr>
          <p:txBody>
            <a:bodyPr wrap="none" rtlCol="0">
              <a:spAutoFit/>
            </a:bodyPr>
            <a:lstStyle/>
            <a:p>
              <a:r>
                <a:rPr lang="en-GB" sz="1400" b="1">
                  <a:latin typeface="Arial" panose="020B0604020202020204" pitchFamily="34" charset="0"/>
                  <a:cs typeface="Arial" panose="020B0604020202020204" pitchFamily="34" charset="0"/>
                </a:rPr>
                <a:t>Contours of E</a:t>
              </a:r>
              <a:r>
                <a:rPr lang="en-GB" sz="1400" b="1" baseline="30000">
                  <a:latin typeface="Arial" panose="020B0604020202020204" pitchFamily="34" charset="0"/>
                  <a:cs typeface="Arial" panose="020B0604020202020204" pitchFamily="34" charset="0"/>
                </a:rPr>
                <a:t>1/3</a:t>
              </a:r>
              <a:r>
                <a:rPr lang="en-GB" sz="1400" b="1">
                  <a:latin typeface="Arial" panose="020B0604020202020204" pitchFamily="34" charset="0"/>
                  <a:cs typeface="Arial" panose="020B0604020202020204" pitchFamily="34" charset="0"/>
                </a:rPr>
                <a:t>/</a:t>
              </a:r>
              <a:r>
                <a:rPr lang="el-GR" sz="1400" b="1">
                  <a:latin typeface="Arial" panose="020B0604020202020204" pitchFamily="34" charset="0"/>
                  <a:cs typeface="Arial" panose="020B0604020202020204" pitchFamily="34" charset="0"/>
                </a:rPr>
                <a:t>ρ</a:t>
              </a:r>
              <a:endParaRPr lang="en-GB" sz="1400" b="1">
                <a:latin typeface="Arial" panose="020B0604020202020204" pitchFamily="34" charset="0"/>
                <a:cs typeface="Arial" panose="020B0604020202020204" pitchFamily="34" charset="0"/>
              </a:endParaRPr>
            </a:p>
          </p:txBody>
        </p:sp>
        <p:sp>
          <p:nvSpPr>
            <p:cNvPr id="25" name="Freeform: Shape 24">
              <a:extLst>
                <a:ext uri="{FF2B5EF4-FFF2-40B4-BE49-F238E27FC236}">
                  <a16:creationId xmlns:a16="http://schemas.microsoft.com/office/drawing/2014/main" id="{44D72669-8B48-41A8-9E02-4ED86B072158}"/>
                </a:ext>
              </a:extLst>
            </p:cNvPr>
            <p:cNvSpPr/>
            <p:nvPr/>
          </p:nvSpPr>
          <p:spPr>
            <a:xfrm>
              <a:off x="4021091" y="2433239"/>
              <a:ext cx="2293361" cy="2511660"/>
            </a:xfrm>
            <a:custGeom>
              <a:avLst/>
              <a:gdLst>
                <a:gd name="connsiteX0" fmla="*/ 1099670 w 2169458"/>
                <a:gd name="connsiteY0" fmla="*/ 304800 h 2438400"/>
                <a:gd name="connsiteX1" fmla="*/ 1571811 w 2169458"/>
                <a:gd name="connsiteY1" fmla="*/ 35859 h 2438400"/>
                <a:gd name="connsiteX2" fmla="*/ 1786964 w 2169458"/>
                <a:gd name="connsiteY2" fmla="*/ 0 h 2438400"/>
                <a:gd name="connsiteX3" fmla="*/ 2139576 w 2169458"/>
                <a:gd name="connsiteY3" fmla="*/ 59765 h 2438400"/>
                <a:gd name="connsiteX4" fmla="*/ 2169458 w 2169458"/>
                <a:gd name="connsiteY4" fmla="*/ 119530 h 2438400"/>
                <a:gd name="connsiteX5" fmla="*/ 2169458 w 2169458"/>
                <a:gd name="connsiteY5" fmla="*/ 2348753 h 2438400"/>
                <a:gd name="connsiteX6" fmla="*/ 1846729 w 2169458"/>
                <a:gd name="connsiteY6" fmla="*/ 2438400 h 2438400"/>
                <a:gd name="connsiteX7" fmla="*/ 525929 w 2169458"/>
                <a:gd name="connsiteY7" fmla="*/ 2420471 h 2438400"/>
                <a:gd name="connsiteX8" fmla="*/ 53788 w 2169458"/>
                <a:gd name="connsiteY8" fmla="*/ 2235200 h 2438400"/>
                <a:gd name="connsiteX9" fmla="*/ 0 w 2169458"/>
                <a:gd name="connsiteY9" fmla="*/ 1996142 h 2438400"/>
                <a:gd name="connsiteX10" fmla="*/ 209176 w 2169458"/>
                <a:gd name="connsiteY10" fmla="*/ 878542 h 2438400"/>
                <a:gd name="connsiteX11" fmla="*/ 525929 w 2169458"/>
                <a:gd name="connsiteY11" fmla="*/ 621553 h 2438400"/>
                <a:gd name="connsiteX12" fmla="*/ 1099670 w 2169458"/>
                <a:gd name="connsiteY12" fmla="*/ 304800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9458" h="2438400">
                  <a:moveTo>
                    <a:pt x="1099670" y="304800"/>
                  </a:moveTo>
                  <a:lnTo>
                    <a:pt x="1571811" y="35859"/>
                  </a:lnTo>
                  <a:lnTo>
                    <a:pt x="1786964" y="0"/>
                  </a:lnTo>
                  <a:lnTo>
                    <a:pt x="2139576" y="59765"/>
                  </a:lnTo>
                  <a:lnTo>
                    <a:pt x="2169458" y="119530"/>
                  </a:lnTo>
                  <a:lnTo>
                    <a:pt x="2169458" y="2348753"/>
                  </a:lnTo>
                  <a:lnTo>
                    <a:pt x="1846729" y="2438400"/>
                  </a:lnTo>
                  <a:lnTo>
                    <a:pt x="525929" y="2420471"/>
                  </a:lnTo>
                  <a:lnTo>
                    <a:pt x="53788" y="2235200"/>
                  </a:lnTo>
                  <a:lnTo>
                    <a:pt x="0" y="1996142"/>
                  </a:lnTo>
                  <a:lnTo>
                    <a:pt x="209176" y="878542"/>
                  </a:lnTo>
                  <a:lnTo>
                    <a:pt x="525929" y="621553"/>
                  </a:lnTo>
                  <a:lnTo>
                    <a:pt x="1099670" y="304800"/>
                  </a:ln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Shape 27">
              <a:extLst>
                <a:ext uri="{FF2B5EF4-FFF2-40B4-BE49-F238E27FC236}">
                  <a16:creationId xmlns:a16="http://schemas.microsoft.com/office/drawing/2014/main" id="{E02957D1-D1E8-41DC-9482-33D9927C68FA}"/>
                </a:ext>
              </a:extLst>
            </p:cNvPr>
            <p:cNvSpPr/>
            <p:nvPr/>
          </p:nvSpPr>
          <p:spPr>
            <a:xfrm>
              <a:off x="876439" y="1618654"/>
              <a:ext cx="2732442" cy="2536895"/>
            </a:xfrm>
            <a:custGeom>
              <a:avLst/>
              <a:gdLst>
                <a:gd name="connsiteX0" fmla="*/ 15587 w 2654878"/>
                <a:gd name="connsiteY0" fmla="*/ 0 h 2421082"/>
                <a:gd name="connsiteX1" fmla="*/ 2415887 w 2654878"/>
                <a:gd name="connsiteY1" fmla="*/ 20782 h 2421082"/>
                <a:gd name="connsiteX2" fmla="*/ 2654878 w 2654878"/>
                <a:gd name="connsiteY2" fmla="*/ 155864 h 2421082"/>
                <a:gd name="connsiteX3" fmla="*/ 2514600 w 2654878"/>
                <a:gd name="connsiteY3" fmla="*/ 472787 h 2421082"/>
                <a:gd name="connsiteX4" fmla="*/ 1828800 w 2654878"/>
                <a:gd name="connsiteY4" fmla="*/ 1231323 h 2421082"/>
                <a:gd name="connsiteX5" fmla="*/ 1070264 w 2654878"/>
                <a:gd name="connsiteY5" fmla="*/ 1517073 h 2421082"/>
                <a:gd name="connsiteX6" fmla="*/ 415637 w 2654878"/>
                <a:gd name="connsiteY6" fmla="*/ 1891146 h 2421082"/>
                <a:gd name="connsiteX7" fmla="*/ 181841 w 2654878"/>
                <a:gd name="connsiteY7" fmla="*/ 2389909 h 2421082"/>
                <a:gd name="connsiteX8" fmla="*/ 0 w 2654878"/>
                <a:gd name="connsiteY8" fmla="*/ 2421082 h 2421082"/>
                <a:gd name="connsiteX9" fmla="*/ 10391 w 2654878"/>
                <a:gd name="connsiteY9" fmla="*/ 1709305 h 2421082"/>
                <a:gd name="connsiteX10" fmla="*/ 15587 w 2654878"/>
                <a:gd name="connsiteY10" fmla="*/ 0 h 242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54878" h="2421082">
                  <a:moveTo>
                    <a:pt x="15587" y="0"/>
                  </a:moveTo>
                  <a:lnTo>
                    <a:pt x="2415887" y="20782"/>
                  </a:lnTo>
                  <a:lnTo>
                    <a:pt x="2654878" y="155864"/>
                  </a:lnTo>
                  <a:lnTo>
                    <a:pt x="2514600" y="472787"/>
                  </a:lnTo>
                  <a:lnTo>
                    <a:pt x="1828800" y="1231323"/>
                  </a:lnTo>
                  <a:lnTo>
                    <a:pt x="1070264" y="1517073"/>
                  </a:lnTo>
                  <a:lnTo>
                    <a:pt x="415637" y="1891146"/>
                  </a:lnTo>
                  <a:lnTo>
                    <a:pt x="181841" y="2389909"/>
                  </a:lnTo>
                  <a:lnTo>
                    <a:pt x="0" y="2421082"/>
                  </a:lnTo>
                  <a:lnTo>
                    <a:pt x="10391" y="1709305"/>
                  </a:lnTo>
                  <a:cubicBezTo>
                    <a:pt x="6927" y="1146464"/>
                    <a:pt x="3464" y="583623"/>
                    <a:pt x="15587" y="0"/>
                  </a:cubicBezTo>
                  <a:close/>
                </a:path>
              </a:pathLst>
            </a:cu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TextBox 5">
            <a:extLst>
              <a:ext uri="{FF2B5EF4-FFF2-40B4-BE49-F238E27FC236}">
                <a16:creationId xmlns:a16="http://schemas.microsoft.com/office/drawing/2014/main" id="{4A05B6D1-01BD-4819-AD9F-71A41492A7F2}"/>
              </a:ext>
            </a:extLst>
          </p:cNvPr>
          <p:cNvSpPr txBox="1"/>
          <p:nvPr/>
        </p:nvSpPr>
        <p:spPr>
          <a:xfrm>
            <a:off x="7433888" y="806999"/>
            <a:ext cx="3703409" cy="523220"/>
          </a:xfrm>
          <a:prstGeom prst="rect">
            <a:avLst/>
          </a:prstGeom>
          <a:noFill/>
        </p:spPr>
        <p:txBody>
          <a:bodyPr wrap="square" rtlCol="0">
            <a:spAutoFit/>
          </a:bodyPr>
          <a:lstStyle/>
          <a:p>
            <a:pPr algn="ctr"/>
            <a:r>
              <a:rPr lang="fr-FR" sz="2800">
                <a:ln w="0"/>
                <a:effectLst>
                  <a:outerShdw blurRad="38100" dist="19050" dir="2700000" algn="tl" rotWithShape="0">
                    <a:schemeClr val="dk1">
                      <a:alpha val="40000"/>
                    </a:schemeClr>
                  </a:outerShdw>
                </a:effectLst>
              </a:rPr>
              <a:t>How to </a:t>
            </a:r>
            <a:r>
              <a:rPr lang="fr-FR" sz="2800" err="1">
                <a:ln w="0"/>
                <a:effectLst>
                  <a:outerShdw blurRad="38100" dist="19050" dir="2700000" algn="tl" rotWithShape="0">
                    <a:schemeClr val="dk1">
                      <a:alpha val="40000"/>
                    </a:schemeClr>
                  </a:outerShdw>
                </a:effectLst>
              </a:rPr>
              <a:t>fill</a:t>
            </a:r>
            <a:r>
              <a:rPr lang="fr-FR" sz="2800">
                <a:ln w="0"/>
                <a:effectLst>
                  <a:outerShdw blurRad="38100" dist="19050" dir="2700000" algn="tl" rotWithShape="0">
                    <a:schemeClr val="dk1">
                      <a:alpha val="40000"/>
                    </a:schemeClr>
                  </a:outerShdw>
                </a:effectLst>
              </a:rPr>
              <a:t> the </a:t>
            </a:r>
            <a:r>
              <a:rPr lang="fr-FR" sz="2800" err="1">
                <a:ln w="0"/>
                <a:effectLst>
                  <a:outerShdw blurRad="38100" dist="19050" dir="2700000" algn="tl" rotWithShape="0">
                    <a:schemeClr val="dk1">
                      <a:alpha val="40000"/>
                    </a:schemeClr>
                  </a:outerShdw>
                </a:effectLst>
              </a:rPr>
              <a:t>holes</a:t>
            </a:r>
            <a:r>
              <a:rPr lang="fr-FR" sz="2800">
                <a:ln w="0"/>
                <a:effectLst>
                  <a:outerShdw blurRad="38100" dist="19050" dir="2700000" algn="tl" rotWithShape="0">
                    <a:schemeClr val="dk1">
                      <a:alpha val="40000"/>
                    </a:schemeClr>
                  </a:outerShdw>
                </a:effectLst>
              </a:rPr>
              <a:t>?</a:t>
            </a:r>
            <a:endParaRPr lang="en-US" sz="2800">
              <a:ln w="0"/>
              <a:effectLst>
                <a:outerShdw blurRad="38100" dist="19050" dir="2700000" algn="tl" rotWithShape="0">
                  <a:schemeClr val="dk1">
                    <a:alpha val="40000"/>
                  </a:schemeClr>
                </a:outerShdw>
              </a:effectLst>
            </a:endParaRPr>
          </a:p>
        </p:txBody>
      </p:sp>
      <p:sp>
        <p:nvSpPr>
          <p:cNvPr id="7" name="Arrow: Right 6">
            <a:extLst>
              <a:ext uri="{FF2B5EF4-FFF2-40B4-BE49-F238E27FC236}">
                <a16:creationId xmlns:a16="http://schemas.microsoft.com/office/drawing/2014/main" id="{83EC10B8-94CF-4DFA-9CC5-D4D0C59C9620}"/>
              </a:ext>
            </a:extLst>
          </p:cNvPr>
          <p:cNvSpPr/>
          <p:nvPr/>
        </p:nvSpPr>
        <p:spPr>
          <a:xfrm rot="7200000">
            <a:off x="7751925" y="1517151"/>
            <a:ext cx="540000" cy="3600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Arrow: Right 41">
            <a:extLst>
              <a:ext uri="{FF2B5EF4-FFF2-40B4-BE49-F238E27FC236}">
                <a16:creationId xmlns:a16="http://schemas.microsoft.com/office/drawing/2014/main" id="{19F3D386-65D5-4EBB-A613-3C50A1727A64}"/>
              </a:ext>
            </a:extLst>
          </p:cNvPr>
          <p:cNvSpPr/>
          <p:nvPr/>
        </p:nvSpPr>
        <p:spPr>
          <a:xfrm rot="14400000" flipH="1">
            <a:off x="10265493" y="1500575"/>
            <a:ext cx="540000" cy="360000"/>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Beaker with solid fill">
            <a:extLst>
              <a:ext uri="{FF2B5EF4-FFF2-40B4-BE49-F238E27FC236}">
                <a16:creationId xmlns:a16="http://schemas.microsoft.com/office/drawing/2014/main" id="{C8428D7D-8B61-4D79-87EE-23B36D3FEFF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06787" y="1980014"/>
            <a:ext cx="900000" cy="900000"/>
          </a:xfrm>
          <a:prstGeom prst="rect">
            <a:avLst/>
          </a:prstGeom>
        </p:spPr>
      </p:pic>
      <p:pic>
        <p:nvPicPr>
          <p:cNvPr id="45" name="Graphic 44" descr="Microscope with solid fill">
            <a:extLst>
              <a:ext uri="{FF2B5EF4-FFF2-40B4-BE49-F238E27FC236}">
                <a16:creationId xmlns:a16="http://schemas.microsoft.com/office/drawing/2014/main" id="{5F373EE7-7198-41F8-97D9-4276562FA08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38947" y="1980014"/>
            <a:ext cx="900000" cy="900000"/>
          </a:xfrm>
          <a:prstGeom prst="rect">
            <a:avLst/>
          </a:prstGeom>
        </p:spPr>
      </p:pic>
      <p:sp>
        <p:nvSpPr>
          <p:cNvPr id="46" name="TextBox 45">
            <a:extLst>
              <a:ext uri="{FF2B5EF4-FFF2-40B4-BE49-F238E27FC236}">
                <a16:creationId xmlns:a16="http://schemas.microsoft.com/office/drawing/2014/main" id="{B35A1A99-8C1C-4B2B-B54B-BC6878F84E76}"/>
              </a:ext>
            </a:extLst>
          </p:cNvPr>
          <p:cNvSpPr txBox="1"/>
          <p:nvPr/>
        </p:nvSpPr>
        <p:spPr>
          <a:xfrm>
            <a:off x="6379990" y="3007252"/>
            <a:ext cx="2700000" cy="1323439"/>
          </a:xfrm>
          <a:prstGeom prst="rect">
            <a:avLst/>
          </a:prstGeom>
          <a:noFill/>
        </p:spPr>
        <p:txBody>
          <a:bodyPr wrap="square" rtlCol="0">
            <a:spAutoFit/>
          </a:bodyPr>
          <a:lstStyle/>
          <a:p>
            <a:pPr marL="285750" indent="-285750">
              <a:buFont typeface="Arial" panose="020B0604020202020204" pitchFamily="34" charset="0"/>
              <a:buChar char="•"/>
            </a:pPr>
            <a:r>
              <a:rPr lang="fr-FR" sz="1600"/>
              <a:t>Trial and </a:t>
            </a:r>
            <a:r>
              <a:rPr lang="fr-FR" sz="1600" err="1"/>
              <a:t>Error</a:t>
            </a:r>
            <a:r>
              <a:rPr lang="fr-FR" sz="1600"/>
              <a:t> </a:t>
            </a:r>
            <a:r>
              <a:rPr lang="fr-FR" sz="1600" err="1"/>
              <a:t>Experiments</a:t>
            </a:r>
            <a:r>
              <a:rPr lang="fr-FR" sz="1600"/>
              <a:t> + </a:t>
            </a:r>
            <a:r>
              <a:rPr lang="fr-FR" sz="1600" err="1"/>
              <a:t>Characterization</a:t>
            </a:r>
            <a:endParaRPr lang="fr-FR" sz="1600"/>
          </a:p>
          <a:p>
            <a:pPr marL="285750" indent="-285750">
              <a:buFont typeface="Arial" panose="020B0604020202020204" pitchFamily="34" charset="0"/>
              <a:buChar char="•"/>
            </a:pPr>
            <a:r>
              <a:rPr lang="fr-FR" sz="1600" err="1"/>
              <a:t>Combinatorial</a:t>
            </a:r>
            <a:r>
              <a:rPr lang="fr-FR" sz="1600"/>
              <a:t> </a:t>
            </a:r>
            <a:r>
              <a:rPr lang="fr-FR" sz="1600" err="1"/>
              <a:t>synthesis</a:t>
            </a:r>
            <a:r>
              <a:rPr lang="fr-FR" sz="1600"/>
              <a:t>*</a:t>
            </a:r>
          </a:p>
          <a:p>
            <a:pPr marL="285750" indent="-285750">
              <a:buFont typeface="Arial" panose="020B0604020202020204" pitchFamily="34" charset="0"/>
              <a:buChar char="•"/>
            </a:pPr>
            <a:r>
              <a:rPr lang="fr-FR" sz="1600"/>
              <a:t>…</a:t>
            </a:r>
            <a:endParaRPr lang="en-US" sz="1600"/>
          </a:p>
        </p:txBody>
      </p:sp>
      <p:pic>
        <p:nvPicPr>
          <p:cNvPr id="48" name="Graphic 47" descr="Remote learning science with solid fill">
            <a:extLst>
              <a:ext uri="{FF2B5EF4-FFF2-40B4-BE49-F238E27FC236}">
                <a16:creationId xmlns:a16="http://schemas.microsoft.com/office/drawing/2014/main" id="{153B57D2-AFA6-4B35-9DE6-B95AC815A0D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907651" y="1980014"/>
            <a:ext cx="900000" cy="900000"/>
          </a:xfrm>
          <a:prstGeom prst="rect">
            <a:avLst/>
          </a:prstGeom>
        </p:spPr>
      </p:pic>
      <p:pic>
        <p:nvPicPr>
          <p:cNvPr id="50" name="Graphic 49" descr="Cloud Computing with solid fill">
            <a:extLst>
              <a:ext uri="{FF2B5EF4-FFF2-40B4-BE49-F238E27FC236}">
                <a16:creationId xmlns:a16="http://schemas.microsoft.com/office/drawing/2014/main" id="{E8613BF4-7097-4EB1-8D55-6C10C279447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847991" y="1980014"/>
            <a:ext cx="900000" cy="900000"/>
          </a:xfrm>
          <a:prstGeom prst="rect">
            <a:avLst/>
          </a:prstGeom>
        </p:spPr>
      </p:pic>
      <p:sp>
        <p:nvSpPr>
          <p:cNvPr id="51" name="TextBox 50">
            <a:extLst>
              <a:ext uri="{FF2B5EF4-FFF2-40B4-BE49-F238E27FC236}">
                <a16:creationId xmlns:a16="http://schemas.microsoft.com/office/drawing/2014/main" id="{67931CF5-5ADF-455F-96F6-B61A77DA263D}"/>
              </a:ext>
            </a:extLst>
          </p:cNvPr>
          <p:cNvSpPr txBox="1"/>
          <p:nvPr/>
        </p:nvSpPr>
        <p:spPr>
          <a:xfrm>
            <a:off x="9513849" y="3007252"/>
            <a:ext cx="2700000" cy="1107996"/>
          </a:xfrm>
          <a:prstGeom prst="rect">
            <a:avLst/>
          </a:prstGeom>
          <a:noFill/>
        </p:spPr>
        <p:txBody>
          <a:bodyPr wrap="square" rtlCol="0">
            <a:spAutoFit/>
          </a:bodyPr>
          <a:lstStyle/>
          <a:p>
            <a:pPr marL="285750" indent="-285750">
              <a:buFont typeface="Arial" panose="020B0604020202020204" pitchFamily="34" charset="0"/>
              <a:buChar char="•"/>
            </a:pPr>
            <a:r>
              <a:rPr lang="fr-FR" sz="1600" err="1"/>
              <a:t>Analytical</a:t>
            </a:r>
            <a:r>
              <a:rPr lang="fr-FR" sz="1600"/>
              <a:t> </a:t>
            </a:r>
            <a:r>
              <a:rPr lang="fr-FR" sz="1600" err="1"/>
              <a:t>Modelling</a:t>
            </a:r>
            <a:endParaRPr lang="fr-FR" sz="1600"/>
          </a:p>
          <a:p>
            <a:pPr marL="285750" indent="-285750">
              <a:buFont typeface="Arial" panose="020B0604020202020204" pitchFamily="34" charset="0"/>
              <a:buChar char="•"/>
            </a:pPr>
            <a:r>
              <a:rPr lang="fr-FR" sz="1600"/>
              <a:t>Ab initio, </a:t>
            </a:r>
            <a:r>
              <a:rPr lang="fr-FR" sz="1600" err="1"/>
              <a:t>multiscale</a:t>
            </a:r>
            <a:r>
              <a:rPr lang="fr-FR" sz="1600"/>
              <a:t>, </a:t>
            </a:r>
            <a:r>
              <a:rPr lang="fr-FR" sz="1600" err="1"/>
              <a:t>numerical</a:t>
            </a:r>
            <a:r>
              <a:rPr lang="fr-FR" sz="1600"/>
              <a:t> simulations</a:t>
            </a:r>
          </a:p>
          <a:p>
            <a:pPr marL="285750" indent="-285750">
              <a:buFont typeface="Arial" panose="020B0604020202020204" pitchFamily="34" charset="0"/>
              <a:buChar char="•"/>
            </a:pPr>
            <a:r>
              <a:rPr lang="fr-FR" sz="1600"/>
              <a:t>… </a:t>
            </a:r>
            <a:endParaRPr lang="en-US" sz="1600"/>
          </a:p>
        </p:txBody>
      </p:sp>
      <p:sp>
        <p:nvSpPr>
          <p:cNvPr id="52" name="Arrow: Left-Right 51">
            <a:extLst>
              <a:ext uri="{FF2B5EF4-FFF2-40B4-BE49-F238E27FC236}">
                <a16:creationId xmlns:a16="http://schemas.microsoft.com/office/drawing/2014/main" id="{AA94597D-525F-45DD-A044-DB9D7E57F6C9}"/>
              </a:ext>
            </a:extLst>
          </p:cNvPr>
          <p:cNvSpPr/>
          <p:nvPr/>
        </p:nvSpPr>
        <p:spPr>
          <a:xfrm>
            <a:off x="8863299" y="2367862"/>
            <a:ext cx="720000" cy="360000"/>
          </a:xfrm>
          <a:prstGeom prst="lef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ight Brace 52">
            <a:extLst>
              <a:ext uri="{FF2B5EF4-FFF2-40B4-BE49-F238E27FC236}">
                <a16:creationId xmlns:a16="http://schemas.microsoft.com/office/drawing/2014/main" id="{DFF932EE-03BF-4E96-AEB4-1B9A61F16699}"/>
              </a:ext>
            </a:extLst>
          </p:cNvPr>
          <p:cNvSpPr/>
          <p:nvPr/>
        </p:nvSpPr>
        <p:spPr>
          <a:xfrm rot="5400000">
            <a:off x="9198449" y="1757136"/>
            <a:ext cx="196941" cy="5399717"/>
          </a:xfrm>
          <a:prstGeom prst="rightBrace">
            <a:avLst>
              <a:gd name="adj1" fmla="val 59414"/>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026" name="Picture 2" descr="Alliage à haute entropie — Wikipédia">
            <a:extLst>
              <a:ext uri="{FF2B5EF4-FFF2-40B4-BE49-F238E27FC236}">
                <a16:creationId xmlns:a16="http://schemas.microsoft.com/office/drawing/2014/main" id="{AFCB101A-15D9-4859-BF2F-D0E2487A8FD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971032" y="4726879"/>
            <a:ext cx="936619" cy="952494"/>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DD4DDDA7-5D47-44DD-B8AF-C4FE9106BDFE}"/>
              </a:ext>
            </a:extLst>
          </p:cNvPr>
          <p:cNvPicPr>
            <a:picLocks noChangeAspect="1"/>
          </p:cNvPicPr>
          <p:nvPr/>
        </p:nvPicPr>
        <p:blipFill>
          <a:blip r:embed="rId14"/>
          <a:stretch>
            <a:fillRect/>
          </a:stretch>
        </p:blipFill>
        <p:spPr>
          <a:xfrm>
            <a:off x="10457490" y="4726879"/>
            <a:ext cx="1359613" cy="11725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0" name="TextBox 59">
            <a:extLst>
              <a:ext uri="{FF2B5EF4-FFF2-40B4-BE49-F238E27FC236}">
                <a16:creationId xmlns:a16="http://schemas.microsoft.com/office/drawing/2014/main" id="{64AD84D5-F480-438E-A48E-360A4B2644F5}"/>
              </a:ext>
            </a:extLst>
          </p:cNvPr>
          <p:cNvSpPr txBox="1"/>
          <p:nvPr/>
        </p:nvSpPr>
        <p:spPr>
          <a:xfrm>
            <a:off x="1636408" y="806999"/>
            <a:ext cx="3703409" cy="523220"/>
          </a:xfrm>
          <a:prstGeom prst="rect">
            <a:avLst/>
          </a:prstGeom>
          <a:noFill/>
        </p:spPr>
        <p:txBody>
          <a:bodyPr wrap="square" rtlCol="0">
            <a:spAutoFit/>
          </a:bodyPr>
          <a:lstStyle/>
          <a:p>
            <a:pPr algn="ctr"/>
            <a:r>
              <a:rPr lang="fr-FR" sz="2800">
                <a:ln w="0"/>
                <a:effectLst>
                  <a:outerShdw blurRad="38100" dist="19050" dir="2700000" algn="tl" rotWithShape="0">
                    <a:schemeClr val="dk1">
                      <a:alpha val="40000"/>
                    </a:schemeClr>
                  </a:outerShdw>
                </a:effectLst>
              </a:rPr>
              <a:t>Motivation</a:t>
            </a:r>
            <a:endParaRPr lang="en-US" sz="2800">
              <a:ln w="0"/>
              <a:effectLst>
                <a:outerShdw blurRad="38100" dist="19050" dir="2700000" algn="tl" rotWithShape="0">
                  <a:schemeClr val="dk1">
                    <a:alpha val="40000"/>
                  </a:schemeClr>
                </a:outerShdw>
              </a:effectLst>
            </a:endParaRPr>
          </a:p>
        </p:txBody>
      </p:sp>
      <p:sp>
        <p:nvSpPr>
          <p:cNvPr id="34" name="TextBox 33">
            <a:extLst>
              <a:ext uri="{FF2B5EF4-FFF2-40B4-BE49-F238E27FC236}">
                <a16:creationId xmlns:a16="http://schemas.microsoft.com/office/drawing/2014/main" id="{A7CD5705-ECC6-4981-BD1D-2A8AF4A1F201}"/>
              </a:ext>
            </a:extLst>
          </p:cNvPr>
          <p:cNvSpPr txBox="1"/>
          <p:nvPr/>
        </p:nvSpPr>
        <p:spPr>
          <a:xfrm>
            <a:off x="8595708" y="5669435"/>
            <a:ext cx="1734278" cy="415498"/>
          </a:xfrm>
          <a:prstGeom prst="rect">
            <a:avLst/>
          </a:prstGeom>
          <a:noFill/>
        </p:spPr>
        <p:txBody>
          <a:bodyPr wrap="square">
            <a:spAutoFit/>
          </a:bodyPr>
          <a:lstStyle/>
          <a:p>
            <a:pPr algn="ctr"/>
            <a:r>
              <a:rPr lang="en-US" sz="700"/>
              <a:t>https://upload.wikimedia.org/wikipedia/commons/b/bf/Atomic_structure_model_of_fcc_CoCrFeMnNi.png</a:t>
            </a:r>
          </a:p>
        </p:txBody>
      </p:sp>
      <p:sp>
        <p:nvSpPr>
          <p:cNvPr id="36" name="Slide Number Placeholder 2">
            <a:extLst>
              <a:ext uri="{FF2B5EF4-FFF2-40B4-BE49-F238E27FC236}">
                <a16:creationId xmlns:a16="http://schemas.microsoft.com/office/drawing/2014/main" id="{B231050F-6F2F-477B-A49D-C7BDEE324E2D}"/>
              </a:ext>
            </a:extLst>
          </p:cNvPr>
          <p:cNvSpPr txBox="1">
            <a:spLocks/>
          </p:cNvSpPr>
          <p:nvPr/>
        </p:nvSpPr>
        <p:spPr>
          <a:xfrm>
            <a:off x="546100" y="6542840"/>
            <a:ext cx="2743200" cy="247724"/>
          </a:xfrm>
          <a:prstGeom prst="rect">
            <a:avLst/>
          </a:prstGeom>
        </p:spPr>
        <p:txBody>
          <a:bodyPr vert="horz" lIns="91440" tIns="45720" rIns="91440" bIns="45720" rtlCol="0" anchor="ctr"/>
          <a:lstStyle>
            <a:defPPr>
              <a:defRPr lang="en-US"/>
            </a:defPPr>
            <a:lvl1pPr marL="0" algn="l" defTabSz="914400" rtl="0" eaLnBrk="1" latinLnBrk="0" hangingPunct="1">
              <a:defRPr sz="1200" b="0" i="0" kern="1200">
                <a:solidFill>
                  <a:schemeClr val="bg2">
                    <a:lumMod val="65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E785EB-EF03-4969-B92C-F4DE1B20A222}" type="slidenum">
              <a:rPr lang="en-US" smtClean="0"/>
              <a:pPr/>
              <a:t>12</a:t>
            </a:fld>
            <a:endParaRPr lang="en-US"/>
          </a:p>
        </p:txBody>
      </p:sp>
      <p:grpSp>
        <p:nvGrpSpPr>
          <p:cNvPr id="4" name="Group 3">
            <a:extLst>
              <a:ext uri="{FF2B5EF4-FFF2-40B4-BE49-F238E27FC236}">
                <a16:creationId xmlns:a16="http://schemas.microsoft.com/office/drawing/2014/main" id="{CF805158-C98E-6DBA-DF55-22510F2C8451}"/>
              </a:ext>
            </a:extLst>
          </p:cNvPr>
          <p:cNvGrpSpPr/>
          <p:nvPr/>
        </p:nvGrpSpPr>
        <p:grpSpPr>
          <a:xfrm>
            <a:off x="228600" y="5657745"/>
            <a:ext cx="6549262" cy="453262"/>
            <a:chOff x="319469" y="5839350"/>
            <a:chExt cx="6549262" cy="453262"/>
          </a:xfrm>
        </p:grpSpPr>
        <p:pic>
          <p:nvPicPr>
            <p:cNvPr id="9" name="Graphic 8" descr="Internet outline">
              <a:extLst>
                <a:ext uri="{FF2B5EF4-FFF2-40B4-BE49-F238E27FC236}">
                  <a16:creationId xmlns:a16="http://schemas.microsoft.com/office/drawing/2014/main" id="{7C4F8256-2DA9-2ED1-A386-7733402E8C3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19469" y="5839350"/>
              <a:ext cx="453262" cy="453262"/>
            </a:xfrm>
            <a:prstGeom prst="rect">
              <a:avLst/>
            </a:prstGeom>
          </p:spPr>
        </p:pic>
        <p:sp>
          <p:nvSpPr>
            <p:cNvPr id="14" name="TextBox 13">
              <a:extLst>
                <a:ext uri="{FF2B5EF4-FFF2-40B4-BE49-F238E27FC236}">
                  <a16:creationId xmlns:a16="http://schemas.microsoft.com/office/drawing/2014/main" id="{34C8CB0E-5B29-A486-0BA1-55B0CF496727}"/>
                </a:ext>
              </a:extLst>
            </p:cNvPr>
            <p:cNvSpPr txBox="1"/>
            <p:nvPr/>
          </p:nvSpPr>
          <p:spPr>
            <a:xfrm>
              <a:off x="772731" y="5942675"/>
              <a:ext cx="6096000" cy="276999"/>
            </a:xfrm>
            <a:prstGeom prst="rect">
              <a:avLst/>
            </a:prstGeom>
            <a:noFill/>
          </p:spPr>
          <p:txBody>
            <a:bodyPr wrap="square">
              <a:spAutoFit/>
            </a:bodyPr>
            <a:lstStyle/>
            <a:p>
              <a:r>
                <a:rPr lang="en-US" sz="1200"/>
                <a:t>* </a:t>
              </a:r>
              <a:r>
                <a:rPr lang="en-US" sz="1200">
                  <a:hlinkClick r:id="rId17"/>
                </a:rPr>
                <a:t>Lecture Unit: The Synthesizer tool | Ansys</a:t>
              </a:r>
              <a:endParaRPr lang="en-US" sz="1200"/>
            </a:p>
          </p:txBody>
        </p:sp>
      </p:grpSp>
    </p:spTree>
    <p:extLst>
      <p:ext uri="{BB962C8B-B14F-4D97-AF65-F5344CB8AC3E}">
        <p14:creationId xmlns:p14="http://schemas.microsoft.com/office/powerpoint/2010/main" val="14560130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5A6DF6-46CC-4937-9ECE-02E29054ED68}"/>
              </a:ext>
            </a:extLst>
          </p:cNvPr>
          <p:cNvSpPr>
            <a:spLocks noGrp="1"/>
          </p:cNvSpPr>
          <p:nvPr>
            <p:ph type="sldNum" sz="quarter" idx="11"/>
          </p:nvPr>
        </p:nvSpPr>
        <p:spPr/>
        <p:txBody>
          <a:bodyPr/>
          <a:lstStyle/>
          <a:p>
            <a:fld id="{8EE785EB-EF03-4969-B92C-F4DE1B20A222}" type="slidenum">
              <a:rPr lang="en-US" smtClean="0"/>
              <a:t>13</a:t>
            </a:fld>
            <a:endParaRPr lang="en-US"/>
          </a:p>
        </p:txBody>
      </p:sp>
      <p:sp>
        <p:nvSpPr>
          <p:cNvPr id="2" name="Title 1">
            <a:extLst>
              <a:ext uri="{FF2B5EF4-FFF2-40B4-BE49-F238E27FC236}">
                <a16:creationId xmlns:a16="http://schemas.microsoft.com/office/drawing/2014/main" id="{DE0382FD-4A75-429A-A135-2417B8B73071}"/>
              </a:ext>
            </a:extLst>
          </p:cNvPr>
          <p:cNvSpPr>
            <a:spLocks noGrp="1"/>
          </p:cNvSpPr>
          <p:nvPr>
            <p:ph type="title"/>
          </p:nvPr>
        </p:nvSpPr>
        <p:spPr/>
        <p:txBody>
          <a:bodyPr/>
          <a:lstStyle/>
          <a:p>
            <a:r>
              <a:rPr lang="fr-FR" altLang="zh-CN" dirty="0"/>
              <a:t>Materials Data in Simulation-Driven Design</a:t>
            </a:r>
            <a:br>
              <a:rPr lang="fr-FR" altLang="zh-CN" dirty="0"/>
            </a:br>
            <a:endParaRPr lang="en-US" dirty="0">
              <a:solidFill>
                <a:srgbClr val="FF0000"/>
              </a:solidFill>
            </a:endParaRPr>
          </a:p>
        </p:txBody>
      </p:sp>
      <p:pic>
        <p:nvPicPr>
          <p:cNvPr id="84" name="Picture 83" descr="Graphical user interface&#10;&#10;Description automatically generated with low confidence">
            <a:extLst>
              <a:ext uri="{FF2B5EF4-FFF2-40B4-BE49-F238E27FC236}">
                <a16:creationId xmlns:a16="http://schemas.microsoft.com/office/drawing/2014/main" id="{23E2498B-6FA9-454E-A84C-31870EFBE3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387" y="1423316"/>
            <a:ext cx="7544843" cy="2947614"/>
          </a:xfrm>
          <a:prstGeom prst="rect">
            <a:avLst/>
          </a:prstGeom>
          <a:ln>
            <a:noFill/>
          </a:ln>
          <a:effectLst>
            <a:outerShdw blurRad="190500" algn="tl" rotWithShape="0">
              <a:srgbClr val="000000">
                <a:alpha val="70000"/>
              </a:srgbClr>
            </a:outerShdw>
          </a:effectLst>
        </p:spPr>
      </p:pic>
      <p:sp>
        <p:nvSpPr>
          <p:cNvPr id="87" name="TextBox 86">
            <a:extLst>
              <a:ext uri="{FF2B5EF4-FFF2-40B4-BE49-F238E27FC236}">
                <a16:creationId xmlns:a16="http://schemas.microsoft.com/office/drawing/2014/main" id="{74BB818F-E6E8-4321-AA59-9F0585C9578D}"/>
              </a:ext>
            </a:extLst>
          </p:cNvPr>
          <p:cNvSpPr txBox="1"/>
          <p:nvPr/>
        </p:nvSpPr>
        <p:spPr>
          <a:xfrm>
            <a:off x="609600" y="881313"/>
            <a:ext cx="5153174" cy="461665"/>
          </a:xfrm>
          <a:prstGeom prst="rect">
            <a:avLst/>
          </a:prstGeom>
          <a:noFill/>
        </p:spPr>
        <p:txBody>
          <a:bodyPr wrap="square" rtlCol="0">
            <a:spAutoFit/>
          </a:bodyPr>
          <a:lstStyle/>
          <a:p>
            <a:r>
              <a:rPr lang="fr-FR" sz="2400">
                <a:ln w="0"/>
                <a:effectLst>
                  <a:outerShdw blurRad="38100" dist="19050" dir="2700000" algn="tl" rotWithShape="0">
                    <a:schemeClr val="dk1">
                      <a:alpha val="40000"/>
                    </a:schemeClr>
                  </a:outerShdw>
                </a:effectLst>
              </a:rPr>
              <a:t>Simulation Driven Design</a:t>
            </a:r>
            <a:endParaRPr lang="en-US" sz="2400">
              <a:ln w="0"/>
              <a:effectLst>
                <a:outerShdw blurRad="38100" dist="19050" dir="2700000" algn="tl" rotWithShape="0">
                  <a:schemeClr val="dk1">
                    <a:alpha val="40000"/>
                  </a:schemeClr>
                </a:outerShdw>
              </a:effectLst>
            </a:endParaRPr>
          </a:p>
        </p:txBody>
      </p:sp>
      <p:sp>
        <p:nvSpPr>
          <p:cNvPr id="17" name="TextBox 16">
            <a:extLst>
              <a:ext uri="{FF2B5EF4-FFF2-40B4-BE49-F238E27FC236}">
                <a16:creationId xmlns:a16="http://schemas.microsoft.com/office/drawing/2014/main" id="{5873D72E-D32A-4197-88FC-0495E06E7C5B}"/>
              </a:ext>
            </a:extLst>
          </p:cNvPr>
          <p:cNvSpPr txBox="1"/>
          <p:nvPr/>
        </p:nvSpPr>
        <p:spPr>
          <a:xfrm>
            <a:off x="747387" y="4017984"/>
            <a:ext cx="4405882" cy="253916"/>
          </a:xfrm>
          <a:prstGeom prst="rect">
            <a:avLst/>
          </a:prstGeom>
          <a:noFill/>
        </p:spPr>
        <p:txBody>
          <a:bodyPr wrap="square">
            <a:spAutoFit/>
          </a:bodyPr>
          <a:lstStyle/>
          <a:p>
            <a:r>
              <a:rPr lang="fr-FR" sz="1050"/>
              <a:t>L. Mohee and D. Mercier, NAFEMS </a:t>
            </a:r>
            <a:r>
              <a:rPr lang="fr-FR" sz="1050" err="1"/>
              <a:t>proceedings</a:t>
            </a:r>
            <a:r>
              <a:rPr lang="fr-FR" sz="1050"/>
              <a:t> 2021</a:t>
            </a:r>
            <a:endParaRPr lang="en-US" sz="1050"/>
          </a:p>
        </p:txBody>
      </p:sp>
      <p:sp>
        <p:nvSpPr>
          <p:cNvPr id="6" name="TextBox 5">
            <a:extLst>
              <a:ext uri="{FF2B5EF4-FFF2-40B4-BE49-F238E27FC236}">
                <a16:creationId xmlns:a16="http://schemas.microsoft.com/office/drawing/2014/main" id="{762D1999-7623-3C2F-A58A-BE62D0139226}"/>
              </a:ext>
            </a:extLst>
          </p:cNvPr>
          <p:cNvSpPr txBox="1"/>
          <p:nvPr/>
        </p:nvSpPr>
        <p:spPr>
          <a:xfrm>
            <a:off x="546100" y="4860194"/>
            <a:ext cx="11427912" cy="1200329"/>
          </a:xfrm>
          <a:prstGeom prst="rect">
            <a:avLst/>
          </a:prstGeom>
          <a:noFill/>
        </p:spPr>
        <p:txBody>
          <a:bodyPr wrap="square">
            <a:spAutoFit/>
          </a:bodyPr>
          <a:lstStyle/>
          <a:p>
            <a:pPr marL="285750" indent="-285750">
              <a:buFont typeface="Arial" panose="020B0604020202020204" pitchFamily="34" charset="0"/>
              <a:buChar char="•"/>
            </a:pPr>
            <a:r>
              <a:rPr lang="en-US"/>
              <a:t>Materials data are essential in simulation-driven design, which is an approach to product design that involves using computer simulations to optimize design performance and reduce the need for physical prototyping.</a:t>
            </a:r>
          </a:p>
          <a:p>
            <a:pPr marL="285750" indent="-285750">
              <a:buFont typeface="Arial" panose="020B0604020202020204" pitchFamily="34" charset="0"/>
              <a:buChar char="•"/>
            </a:pPr>
            <a:r>
              <a:rPr lang="en-US"/>
              <a:t>In simulation-driven design, materials data are used to create accurate models of material behavior and performance, which are then used in computer simulations to predict how a product will perform under different conditions. </a:t>
            </a:r>
          </a:p>
        </p:txBody>
      </p:sp>
      <p:pic>
        <p:nvPicPr>
          <p:cNvPr id="5" name="Picture 4">
            <a:extLst>
              <a:ext uri="{FF2B5EF4-FFF2-40B4-BE49-F238E27FC236}">
                <a16:creationId xmlns:a16="http://schemas.microsoft.com/office/drawing/2014/main" id="{1E0217C7-F36C-A7B1-8004-D41FE4337C5E}"/>
              </a:ext>
            </a:extLst>
          </p:cNvPr>
          <p:cNvPicPr>
            <a:picLocks noChangeAspect="1"/>
          </p:cNvPicPr>
          <p:nvPr/>
        </p:nvPicPr>
        <p:blipFill>
          <a:blip r:embed="rId4"/>
          <a:stretch>
            <a:fillRect/>
          </a:stretch>
        </p:blipFill>
        <p:spPr>
          <a:xfrm>
            <a:off x="8116584" y="2640641"/>
            <a:ext cx="3667748" cy="2092372"/>
          </a:xfrm>
          <a:prstGeom prst="rect">
            <a:avLst/>
          </a:prstGeom>
        </p:spPr>
      </p:pic>
    </p:spTree>
    <p:extLst>
      <p:ext uri="{BB962C8B-B14F-4D97-AF65-F5344CB8AC3E}">
        <p14:creationId xmlns:p14="http://schemas.microsoft.com/office/powerpoint/2010/main" val="11468046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FB956D-5CBC-2CA8-02D8-7CA7D62653D5}"/>
              </a:ext>
            </a:extLst>
          </p:cNvPr>
          <p:cNvSpPr>
            <a:spLocks noGrp="1"/>
          </p:cNvSpPr>
          <p:nvPr>
            <p:ph type="sldNum" sz="quarter" idx="11"/>
          </p:nvPr>
        </p:nvSpPr>
        <p:spPr/>
        <p:txBody>
          <a:bodyPr/>
          <a:lstStyle/>
          <a:p>
            <a:fld id="{F0D23093-2AB0-F74C-B865-1A12A15B650E}" type="slidenum">
              <a:rPr lang="en-US" smtClean="0"/>
              <a:pPr/>
              <a:t>14</a:t>
            </a:fld>
            <a:endParaRPr lang="en-US"/>
          </a:p>
        </p:txBody>
      </p:sp>
      <p:sp>
        <p:nvSpPr>
          <p:cNvPr id="3" name="Title 2">
            <a:extLst>
              <a:ext uri="{FF2B5EF4-FFF2-40B4-BE49-F238E27FC236}">
                <a16:creationId xmlns:a16="http://schemas.microsoft.com/office/drawing/2014/main" id="{5A590D4F-23E8-6654-0DC1-28B177B94124}"/>
              </a:ext>
            </a:extLst>
          </p:cNvPr>
          <p:cNvSpPr>
            <a:spLocks noGrp="1"/>
          </p:cNvSpPr>
          <p:nvPr>
            <p:ph type="title"/>
          </p:nvPr>
        </p:nvSpPr>
        <p:spPr/>
        <p:txBody>
          <a:bodyPr/>
          <a:lstStyle/>
          <a:p>
            <a:r>
              <a:rPr lang="fr-FR" dirty="0"/>
              <a:t>Materials Data in ICME</a:t>
            </a:r>
            <a:endParaRPr lang="en-US" dirty="0"/>
          </a:p>
        </p:txBody>
      </p:sp>
      <p:sp>
        <p:nvSpPr>
          <p:cNvPr id="4" name="TextBox 3">
            <a:extLst>
              <a:ext uri="{FF2B5EF4-FFF2-40B4-BE49-F238E27FC236}">
                <a16:creationId xmlns:a16="http://schemas.microsoft.com/office/drawing/2014/main" id="{9B6CA1E5-ADAD-0458-CDCB-BF59DE859823}"/>
              </a:ext>
            </a:extLst>
          </p:cNvPr>
          <p:cNvSpPr txBox="1"/>
          <p:nvPr/>
        </p:nvSpPr>
        <p:spPr>
          <a:xfrm>
            <a:off x="477807" y="994418"/>
            <a:ext cx="8873473" cy="461665"/>
          </a:xfrm>
          <a:prstGeom prst="rect">
            <a:avLst/>
          </a:prstGeom>
          <a:noFill/>
        </p:spPr>
        <p:txBody>
          <a:bodyPr wrap="square" rtlCol="0">
            <a:spAutoFit/>
          </a:bodyPr>
          <a:lstStyle/>
          <a:p>
            <a:r>
              <a:rPr lang="en-US" sz="2400">
                <a:ln w="0"/>
                <a:effectLst>
                  <a:outerShdw blurRad="38100" dist="19050" dir="2700000" algn="tl" rotWithShape="0">
                    <a:schemeClr val="dk1">
                      <a:alpha val="40000"/>
                    </a:schemeClr>
                  </a:outerShdw>
                </a:effectLst>
              </a:rPr>
              <a:t>Integrated Computational Materials Engineering (ICME)</a:t>
            </a:r>
          </a:p>
        </p:txBody>
      </p:sp>
      <p:sp>
        <p:nvSpPr>
          <p:cNvPr id="5" name="TextBox 4">
            <a:extLst>
              <a:ext uri="{FF2B5EF4-FFF2-40B4-BE49-F238E27FC236}">
                <a16:creationId xmlns:a16="http://schemas.microsoft.com/office/drawing/2014/main" id="{54A6ED5C-40D5-7027-CB32-13C901846246}"/>
              </a:ext>
            </a:extLst>
          </p:cNvPr>
          <p:cNvSpPr txBox="1"/>
          <p:nvPr/>
        </p:nvSpPr>
        <p:spPr>
          <a:xfrm>
            <a:off x="7488665" y="1659709"/>
            <a:ext cx="4312920" cy="3970318"/>
          </a:xfrm>
          <a:prstGeom prst="rect">
            <a:avLst/>
          </a:prstGeom>
          <a:noFill/>
        </p:spPr>
        <p:txBody>
          <a:bodyPr wrap="square">
            <a:spAutoFit/>
          </a:bodyPr>
          <a:lstStyle/>
          <a:p>
            <a:pPr marL="285750" indent="-285750">
              <a:buFont typeface="Arial" panose="020B0604020202020204" pitchFamily="34" charset="0"/>
              <a:buChar char="•"/>
            </a:pPr>
            <a:r>
              <a:rPr lang="en-US" b="1"/>
              <a:t>Integrated Computational Materials Engineering (ICME)</a:t>
            </a:r>
            <a:r>
              <a:rPr lang="en-US"/>
              <a:t> is an approach to </a:t>
            </a:r>
            <a:r>
              <a:rPr lang="en-US" b="1">
                <a:solidFill>
                  <a:schemeClr val="accent1"/>
                </a:solidFill>
              </a:rPr>
              <a:t>materials design</a:t>
            </a:r>
            <a:r>
              <a:rPr lang="en-US"/>
              <a:t> and development that involves using </a:t>
            </a:r>
            <a:r>
              <a:rPr lang="en-US" b="1">
                <a:solidFill>
                  <a:schemeClr val="accent1"/>
                </a:solidFill>
              </a:rPr>
              <a:t>computer simulations </a:t>
            </a:r>
            <a:r>
              <a:rPr lang="en-US"/>
              <a:t>to model and optimize the entire </a:t>
            </a:r>
            <a:r>
              <a:rPr lang="en-US" b="1">
                <a:solidFill>
                  <a:schemeClr val="accent1"/>
                </a:solidFill>
              </a:rPr>
              <a:t>materials development process</a:t>
            </a:r>
            <a:r>
              <a:rPr lang="en-US"/>
              <a:t>, from material synthesis to product design.</a:t>
            </a:r>
          </a:p>
          <a:p>
            <a:pPr marL="285750" indent="-285750">
              <a:buFont typeface="Arial" panose="020B0604020202020204" pitchFamily="34" charset="0"/>
              <a:buChar char="•"/>
            </a:pPr>
            <a:r>
              <a:rPr lang="en-US"/>
              <a:t>Materials data play a crucial role in ICME, as they are used to create accurate models of material behavior and performance, which are then used to </a:t>
            </a:r>
            <a:r>
              <a:rPr lang="en-US" b="1">
                <a:solidFill>
                  <a:schemeClr val="accent1"/>
                </a:solidFill>
              </a:rPr>
              <a:t>predict</a:t>
            </a:r>
            <a:r>
              <a:rPr lang="en-US"/>
              <a:t> </a:t>
            </a:r>
            <a:r>
              <a:rPr lang="en-US" b="1">
                <a:solidFill>
                  <a:schemeClr val="accent1"/>
                </a:solidFill>
              </a:rPr>
              <a:t>material performance </a:t>
            </a:r>
            <a:r>
              <a:rPr lang="en-US"/>
              <a:t>under different conditions and to optimize the material design. </a:t>
            </a:r>
          </a:p>
        </p:txBody>
      </p:sp>
      <p:pic>
        <p:nvPicPr>
          <p:cNvPr id="6" name="Picture 5" descr="Diagram, timeline&#10;&#10;Description automatically generated">
            <a:extLst>
              <a:ext uri="{FF2B5EF4-FFF2-40B4-BE49-F238E27FC236}">
                <a16:creationId xmlns:a16="http://schemas.microsoft.com/office/drawing/2014/main" id="{55703BD6-41DD-F0F9-4E8A-E701D0994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807" y="1501776"/>
            <a:ext cx="6921313" cy="4286185"/>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071576C0-E79F-1F9C-BD50-47FBB1093924}"/>
              </a:ext>
            </a:extLst>
          </p:cNvPr>
          <p:cNvSpPr txBox="1"/>
          <p:nvPr/>
        </p:nvSpPr>
        <p:spPr>
          <a:xfrm>
            <a:off x="421542" y="5827259"/>
            <a:ext cx="4424714" cy="253916"/>
          </a:xfrm>
          <a:prstGeom prst="rect">
            <a:avLst/>
          </a:prstGeom>
          <a:noFill/>
        </p:spPr>
        <p:txBody>
          <a:bodyPr wrap="square">
            <a:spAutoFit/>
          </a:bodyPr>
          <a:lstStyle/>
          <a:p>
            <a:r>
              <a:rPr lang="en-US" sz="1050" dirty="0"/>
              <a:t>https://upload.wikimedia.org/wikipedia/commons/6/63/ICMEg_concept.jpg</a:t>
            </a:r>
          </a:p>
        </p:txBody>
      </p:sp>
    </p:spTree>
    <p:extLst>
      <p:ext uri="{BB962C8B-B14F-4D97-AF65-F5344CB8AC3E}">
        <p14:creationId xmlns:p14="http://schemas.microsoft.com/office/powerpoint/2010/main" val="38274364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FDAB5F-3FEE-91BE-F38C-0258F3CF62E6}"/>
              </a:ext>
            </a:extLst>
          </p:cNvPr>
          <p:cNvSpPr>
            <a:spLocks noGrp="1"/>
          </p:cNvSpPr>
          <p:nvPr>
            <p:ph type="sldNum" sz="quarter" idx="11"/>
          </p:nvPr>
        </p:nvSpPr>
        <p:spPr/>
        <p:txBody>
          <a:bodyPr/>
          <a:lstStyle/>
          <a:p>
            <a:fld id="{F0D23093-2AB0-F74C-B865-1A12A15B650E}" type="slidenum">
              <a:rPr lang="en-US" smtClean="0"/>
              <a:pPr/>
              <a:t>15</a:t>
            </a:fld>
            <a:endParaRPr lang="en-US"/>
          </a:p>
        </p:txBody>
      </p:sp>
      <p:sp>
        <p:nvSpPr>
          <p:cNvPr id="3" name="Title 2">
            <a:extLst>
              <a:ext uri="{FF2B5EF4-FFF2-40B4-BE49-F238E27FC236}">
                <a16:creationId xmlns:a16="http://schemas.microsoft.com/office/drawing/2014/main" id="{1AD0563C-2A6D-4880-A8BE-7A3656B17BF1}"/>
              </a:ext>
            </a:extLst>
          </p:cNvPr>
          <p:cNvSpPr>
            <a:spLocks noGrp="1"/>
          </p:cNvSpPr>
          <p:nvPr>
            <p:ph type="title"/>
          </p:nvPr>
        </p:nvSpPr>
        <p:spPr/>
        <p:txBody>
          <a:bodyPr/>
          <a:lstStyle/>
          <a:p>
            <a:r>
              <a:rPr lang="fr-FR" dirty="0"/>
              <a:t>Materials </a:t>
            </a:r>
            <a:r>
              <a:rPr lang="fr-FR" dirty="0" err="1"/>
              <a:t>Informatics</a:t>
            </a:r>
            <a:endParaRPr lang="en-US" dirty="0"/>
          </a:p>
        </p:txBody>
      </p:sp>
      <p:pic>
        <p:nvPicPr>
          <p:cNvPr id="4" name="Graphic 3" descr="Database with solid fill">
            <a:extLst>
              <a:ext uri="{FF2B5EF4-FFF2-40B4-BE49-F238E27FC236}">
                <a16:creationId xmlns:a16="http://schemas.microsoft.com/office/drawing/2014/main" id="{FB14CDDF-3990-5B0A-A973-B12E33C9A5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90605" y="2853293"/>
            <a:ext cx="995094" cy="995094"/>
          </a:xfrm>
          <a:prstGeom prst="rect">
            <a:avLst/>
          </a:prstGeom>
        </p:spPr>
      </p:pic>
      <p:sp>
        <p:nvSpPr>
          <p:cNvPr id="5" name="Arrow: Right 4">
            <a:extLst>
              <a:ext uri="{FF2B5EF4-FFF2-40B4-BE49-F238E27FC236}">
                <a16:creationId xmlns:a16="http://schemas.microsoft.com/office/drawing/2014/main" id="{EB17570E-2905-E234-E409-61223C1DCBBC}"/>
              </a:ext>
            </a:extLst>
          </p:cNvPr>
          <p:cNvSpPr/>
          <p:nvPr/>
        </p:nvSpPr>
        <p:spPr>
          <a:xfrm rot="5400000">
            <a:off x="3518152" y="2322141"/>
            <a:ext cx="540000" cy="2880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CC0E1E7F-8CC3-8A89-7859-EF2A0C763328}"/>
              </a:ext>
            </a:extLst>
          </p:cNvPr>
          <p:cNvSpPr/>
          <p:nvPr/>
        </p:nvSpPr>
        <p:spPr>
          <a:xfrm rot="16200000">
            <a:off x="3518152" y="4091539"/>
            <a:ext cx="540000" cy="2880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E9058B3-A630-31D4-4C18-A35E8D864B5C}"/>
              </a:ext>
            </a:extLst>
          </p:cNvPr>
          <p:cNvPicPr>
            <a:picLocks noChangeAspect="1"/>
          </p:cNvPicPr>
          <p:nvPr/>
        </p:nvPicPr>
        <p:blipFill>
          <a:blip r:embed="rId5"/>
          <a:stretch>
            <a:fillRect/>
          </a:stretch>
        </p:blipFill>
        <p:spPr>
          <a:xfrm>
            <a:off x="3290605" y="1259009"/>
            <a:ext cx="995095" cy="819980"/>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C9B57E27-B00E-AF58-487D-DFD3956F3268}"/>
              </a:ext>
            </a:extLst>
          </p:cNvPr>
          <p:cNvSpPr txBox="1"/>
          <p:nvPr/>
        </p:nvSpPr>
        <p:spPr>
          <a:xfrm>
            <a:off x="3017310" y="889677"/>
            <a:ext cx="1541681" cy="369332"/>
          </a:xfrm>
          <a:prstGeom prst="rect">
            <a:avLst/>
          </a:prstGeom>
          <a:noFill/>
        </p:spPr>
        <p:txBody>
          <a:bodyPr wrap="square">
            <a:spAutoFit/>
          </a:bodyPr>
          <a:lstStyle/>
          <a:p>
            <a:pPr algn="ctr"/>
            <a:r>
              <a:rPr lang="en-US" b="1" dirty="0"/>
              <a:t>Experiments</a:t>
            </a:r>
            <a:endParaRPr lang="en-US" dirty="0"/>
          </a:p>
        </p:txBody>
      </p:sp>
      <p:sp>
        <p:nvSpPr>
          <p:cNvPr id="10" name="TextBox 9">
            <a:extLst>
              <a:ext uri="{FF2B5EF4-FFF2-40B4-BE49-F238E27FC236}">
                <a16:creationId xmlns:a16="http://schemas.microsoft.com/office/drawing/2014/main" id="{2F58B63A-2DD2-4E21-0506-1EC9E50DED15}"/>
              </a:ext>
            </a:extLst>
          </p:cNvPr>
          <p:cNvSpPr txBox="1"/>
          <p:nvPr/>
        </p:nvSpPr>
        <p:spPr>
          <a:xfrm>
            <a:off x="3017310" y="5376225"/>
            <a:ext cx="1541681" cy="369332"/>
          </a:xfrm>
          <a:prstGeom prst="rect">
            <a:avLst/>
          </a:prstGeom>
          <a:noFill/>
        </p:spPr>
        <p:txBody>
          <a:bodyPr wrap="square">
            <a:spAutoFit/>
          </a:bodyPr>
          <a:lstStyle/>
          <a:p>
            <a:pPr algn="ctr"/>
            <a:r>
              <a:rPr lang="en-US" b="1" dirty="0"/>
              <a:t>Simulation</a:t>
            </a:r>
            <a:endParaRPr lang="en-US" dirty="0"/>
          </a:p>
        </p:txBody>
      </p:sp>
      <p:pic>
        <p:nvPicPr>
          <p:cNvPr id="1026" name="Picture 2" descr="ANSYS Mechanical with Material Designer ...">
            <a:extLst>
              <a:ext uri="{FF2B5EF4-FFF2-40B4-BE49-F238E27FC236}">
                <a16:creationId xmlns:a16="http://schemas.microsoft.com/office/drawing/2014/main" id="{5CE11637-6A06-C5E6-07BC-619A45BFF8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6156" y="4587059"/>
            <a:ext cx="1423987" cy="800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Arrow: Right 10">
            <a:extLst>
              <a:ext uri="{FF2B5EF4-FFF2-40B4-BE49-F238E27FC236}">
                <a16:creationId xmlns:a16="http://schemas.microsoft.com/office/drawing/2014/main" id="{C67CBF9F-60EB-FDBC-725C-C6F4EE4FF214}"/>
              </a:ext>
            </a:extLst>
          </p:cNvPr>
          <p:cNvSpPr/>
          <p:nvPr/>
        </p:nvSpPr>
        <p:spPr>
          <a:xfrm>
            <a:off x="4230143" y="3206840"/>
            <a:ext cx="864000" cy="2880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descr="Statistics with solid fill">
            <a:extLst>
              <a:ext uri="{FF2B5EF4-FFF2-40B4-BE49-F238E27FC236}">
                <a16:creationId xmlns:a16="http://schemas.microsoft.com/office/drawing/2014/main" id="{8659965C-6FE7-CFB7-A37E-74BC221E89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14439" y="2893640"/>
            <a:ext cx="914400" cy="914400"/>
          </a:xfrm>
          <a:prstGeom prst="rect">
            <a:avLst/>
          </a:prstGeom>
        </p:spPr>
      </p:pic>
      <p:sp>
        <p:nvSpPr>
          <p:cNvPr id="14" name="Arrow: Right 13">
            <a:extLst>
              <a:ext uri="{FF2B5EF4-FFF2-40B4-BE49-F238E27FC236}">
                <a16:creationId xmlns:a16="http://schemas.microsoft.com/office/drawing/2014/main" id="{484D97B6-25B2-C2FF-3243-3EBCD79497FD}"/>
              </a:ext>
            </a:extLst>
          </p:cNvPr>
          <p:cNvSpPr/>
          <p:nvPr/>
        </p:nvSpPr>
        <p:spPr>
          <a:xfrm>
            <a:off x="6051192" y="3206840"/>
            <a:ext cx="540000" cy="2880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2A957A2-8B2E-9A92-AE77-3EFC44BDE2CD}"/>
              </a:ext>
            </a:extLst>
          </p:cNvPr>
          <p:cNvSpPr txBox="1"/>
          <p:nvPr/>
        </p:nvSpPr>
        <p:spPr>
          <a:xfrm>
            <a:off x="669913" y="2353511"/>
            <a:ext cx="2491399" cy="646331"/>
          </a:xfrm>
          <a:prstGeom prst="rect">
            <a:avLst/>
          </a:prstGeom>
          <a:noFill/>
        </p:spPr>
        <p:txBody>
          <a:bodyPr wrap="square">
            <a:spAutoFit/>
          </a:bodyPr>
          <a:lstStyle/>
          <a:p>
            <a:pPr algn="ctr"/>
            <a:r>
              <a:rPr lang="en-US" b="1" dirty="0"/>
              <a:t>Heterogeneous Materials Database</a:t>
            </a:r>
            <a:endParaRPr lang="en-US" dirty="0"/>
          </a:p>
        </p:txBody>
      </p:sp>
      <p:sp>
        <p:nvSpPr>
          <p:cNvPr id="16" name="TextBox 15">
            <a:extLst>
              <a:ext uri="{FF2B5EF4-FFF2-40B4-BE49-F238E27FC236}">
                <a16:creationId xmlns:a16="http://schemas.microsoft.com/office/drawing/2014/main" id="{51D036B7-FAE9-DB50-87CA-9E9C3576BE0F}"/>
              </a:ext>
            </a:extLst>
          </p:cNvPr>
          <p:cNvSpPr txBox="1"/>
          <p:nvPr/>
        </p:nvSpPr>
        <p:spPr>
          <a:xfrm>
            <a:off x="3834645" y="3201674"/>
            <a:ext cx="1541681" cy="276999"/>
          </a:xfrm>
          <a:prstGeom prst="rect">
            <a:avLst/>
          </a:prstGeom>
          <a:noFill/>
        </p:spPr>
        <p:txBody>
          <a:bodyPr wrap="square">
            <a:spAutoFit/>
          </a:bodyPr>
          <a:lstStyle/>
          <a:p>
            <a:pPr algn="ctr"/>
            <a:r>
              <a:rPr lang="en-US" sz="1200" b="1" dirty="0"/>
              <a:t>Descriptors</a:t>
            </a:r>
            <a:endParaRPr lang="en-US" sz="1200" dirty="0"/>
          </a:p>
        </p:txBody>
      </p:sp>
      <p:sp>
        <p:nvSpPr>
          <p:cNvPr id="18" name="TextBox 17">
            <a:extLst>
              <a:ext uri="{FF2B5EF4-FFF2-40B4-BE49-F238E27FC236}">
                <a16:creationId xmlns:a16="http://schemas.microsoft.com/office/drawing/2014/main" id="{DE2DF457-E1F2-054E-B36D-1427C86F75A7}"/>
              </a:ext>
            </a:extLst>
          </p:cNvPr>
          <p:cNvSpPr txBox="1"/>
          <p:nvPr/>
        </p:nvSpPr>
        <p:spPr>
          <a:xfrm>
            <a:off x="4810777" y="2627892"/>
            <a:ext cx="1541681" cy="369332"/>
          </a:xfrm>
          <a:prstGeom prst="rect">
            <a:avLst/>
          </a:prstGeom>
          <a:noFill/>
        </p:spPr>
        <p:txBody>
          <a:bodyPr wrap="square">
            <a:spAutoFit/>
          </a:bodyPr>
          <a:lstStyle/>
          <a:p>
            <a:pPr algn="ctr"/>
            <a:r>
              <a:rPr lang="en-US" b="1" dirty="0"/>
              <a:t>AI/ML</a:t>
            </a:r>
            <a:endParaRPr lang="en-US" dirty="0"/>
          </a:p>
        </p:txBody>
      </p:sp>
      <p:sp>
        <p:nvSpPr>
          <p:cNvPr id="19" name="TextBox 18">
            <a:extLst>
              <a:ext uri="{FF2B5EF4-FFF2-40B4-BE49-F238E27FC236}">
                <a16:creationId xmlns:a16="http://schemas.microsoft.com/office/drawing/2014/main" id="{A35F5F68-D93B-5511-A31B-6EE4CBE996C9}"/>
              </a:ext>
            </a:extLst>
          </p:cNvPr>
          <p:cNvSpPr txBox="1"/>
          <p:nvPr/>
        </p:nvSpPr>
        <p:spPr>
          <a:xfrm>
            <a:off x="4838530" y="3741891"/>
            <a:ext cx="1109681" cy="461665"/>
          </a:xfrm>
          <a:prstGeom prst="rect">
            <a:avLst/>
          </a:prstGeom>
          <a:noFill/>
        </p:spPr>
        <p:txBody>
          <a:bodyPr wrap="square">
            <a:spAutoFit/>
          </a:bodyPr>
          <a:lstStyle/>
          <a:p>
            <a:pPr algn="ctr"/>
            <a:r>
              <a:rPr lang="en-US" sz="1200" b="1" dirty="0"/>
              <a:t>Training</a:t>
            </a:r>
          </a:p>
          <a:p>
            <a:pPr algn="ctr"/>
            <a:r>
              <a:rPr lang="en-US" sz="1200" b="1" dirty="0"/>
              <a:t>Validation</a:t>
            </a:r>
            <a:endParaRPr lang="en-US" sz="1200" dirty="0"/>
          </a:p>
        </p:txBody>
      </p:sp>
      <p:pic>
        <p:nvPicPr>
          <p:cNvPr id="21" name="Graphic 20" descr="Clipboard Mixed with solid fill">
            <a:extLst>
              <a:ext uri="{FF2B5EF4-FFF2-40B4-BE49-F238E27FC236}">
                <a16:creationId xmlns:a16="http://schemas.microsoft.com/office/drawing/2014/main" id="{3233845E-29DE-F21F-94DB-26AF9FF0988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46624" y="3730809"/>
            <a:ext cx="457200" cy="457200"/>
          </a:xfrm>
          <a:prstGeom prst="rect">
            <a:avLst/>
          </a:prstGeom>
        </p:spPr>
      </p:pic>
      <p:sp>
        <p:nvSpPr>
          <p:cNvPr id="39" name="Left Brace 38">
            <a:extLst>
              <a:ext uri="{FF2B5EF4-FFF2-40B4-BE49-F238E27FC236}">
                <a16:creationId xmlns:a16="http://schemas.microsoft.com/office/drawing/2014/main" id="{03A9EFF3-F590-4CA2-4034-AC5D7F5ED737}"/>
              </a:ext>
            </a:extLst>
          </p:cNvPr>
          <p:cNvSpPr/>
          <p:nvPr/>
        </p:nvSpPr>
        <p:spPr>
          <a:xfrm>
            <a:off x="6729542" y="2687884"/>
            <a:ext cx="144000" cy="1296000"/>
          </a:xfrm>
          <a:prstGeom prst="leftBrace">
            <a:avLst>
              <a:gd name="adj1" fmla="val 53533"/>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TextBox 39">
            <a:extLst>
              <a:ext uri="{FF2B5EF4-FFF2-40B4-BE49-F238E27FC236}">
                <a16:creationId xmlns:a16="http://schemas.microsoft.com/office/drawing/2014/main" id="{36E08FBE-6703-BF0D-3B78-2211D909E5B7}"/>
              </a:ext>
            </a:extLst>
          </p:cNvPr>
          <p:cNvSpPr txBox="1"/>
          <p:nvPr/>
        </p:nvSpPr>
        <p:spPr>
          <a:xfrm>
            <a:off x="6904527" y="2750672"/>
            <a:ext cx="2895600" cy="1200329"/>
          </a:xfrm>
          <a:prstGeom prst="rect">
            <a:avLst/>
          </a:prstGeom>
          <a:noFill/>
        </p:spPr>
        <p:txBody>
          <a:bodyPr wrap="square" rtlCol="0">
            <a:spAutoFit/>
          </a:bodyPr>
          <a:lstStyle/>
          <a:p>
            <a:pPr marL="285750" indent="-285750">
              <a:buFont typeface="Arial" panose="020B0604020202020204" pitchFamily="34" charset="0"/>
              <a:buChar char="•"/>
            </a:pPr>
            <a:r>
              <a:rPr lang="fr-FR" dirty="0" err="1"/>
              <a:t>Property</a:t>
            </a:r>
            <a:r>
              <a:rPr lang="fr-FR" dirty="0"/>
              <a:t> </a:t>
            </a:r>
            <a:r>
              <a:rPr lang="fr-FR" dirty="0" err="1"/>
              <a:t>prediction</a:t>
            </a:r>
            <a:endParaRPr lang="fr-FR" dirty="0"/>
          </a:p>
          <a:p>
            <a:pPr marL="285750" indent="-285750">
              <a:buFont typeface="Arial" panose="020B0604020202020204" pitchFamily="34" charset="0"/>
              <a:buChar char="•"/>
            </a:pPr>
            <a:r>
              <a:rPr lang="fr-FR" dirty="0"/>
              <a:t>Structure quantification</a:t>
            </a:r>
          </a:p>
          <a:p>
            <a:pPr marL="285750" indent="-285750">
              <a:buFont typeface="Arial" panose="020B0604020202020204" pitchFamily="34" charset="0"/>
              <a:buChar char="•"/>
            </a:pPr>
            <a:r>
              <a:rPr lang="fr-FR" dirty="0"/>
              <a:t>Materials Design</a:t>
            </a:r>
          </a:p>
          <a:p>
            <a:pPr marL="285750" indent="-285750">
              <a:buFont typeface="Arial" panose="020B0604020202020204" pitchFamily="34" charset="0"/>
              <a:buChar char="•"/>
            </a:pPr>
            <a:r>
              <a:rPr lang="fr-FR" dirty="0"/>
              <a:t>…</a:t>
            </a:r>
            <a:endParaRPr lang="en-US" dirty="0"/>
          </a:p>
        </p:txBody>
      </p:sp>
      <p:graphicFrame>
        <p:nvGraphicFramePr>
          <p:cNvPr id="41" name="Diagram 40">
            <a:extLst>
              <a:ext uri="{FF2B5EF4-FFF2-40B4-BE49-F238E27FC236}">
                <a16:creationId xmlns:a16="http://schemas.microsoft.com/office/drawing/2014/main" id="{47E1CECB-D57F-9A56-0E6A-6EA64B1053B9}"/>
              </a:ext>
            </a:extLst>
          </p:cNvPr>
          <p:cNvGraphicFramePr/>
          <p:nvPr/>
        </p:nvGraphicFramePr>
        <p:xfrm>
          <a:off x="2225442" y="5893666"/>
          <a:ext cx="8017108" cy="264773"/>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42" name="TextBox 41">
            <a:extLst>
              <a:ext uri="{FF2B5EF4-FFF2-40B4-BE49-F238E27FC236}">
                <a16:creationId xmlns:a16="http://schemas.microsoft.com/office/drawing/2014/main" id="{070C5D31-200E-8797-D9E3-D8D284B8E3A7}"/>
              </a:ext>
            </a:extLst>
          </p:cNvPr>
          <p:cNvSpPr txBox="1"/>
          <p:nvPr/>
        </p:nvSpPr>
        <p:spPr>
          <a:xfrm>
            <a:off x="7231083" y="2258560"/>
            <a:ext cx="1541681" cy="369332"/>
          </a:xfrm>
          <a:prstGeom prst="rect">
            <a:avLst/>
          </a:prstGeom>
          <a:noFill/>
        </p:spPr>
        <p:txBody>
          <a:bodyPr wrap="square">
            <a:spAutoFit/>
          </a:bodyPr>
          <a:lstStyle/>
          <a:p>
            <a:pPr algn="ctr"/>
            <a:r>
              <a:rPr lang="en-US" b="1" dirty="0"/>
              <a:t>Knowledge</a:t>
            </a:r>
            <a:endParaRPr lang="en-US" dirty="0"/>
          </a:p>
        </p:txBody>
      </p:sp>
      <p:pic>
        <p:nvPicPr>
          <p:cNvPr id="1030" name="Picture 6" descr="Getting Started in Materials Informatics | Towards Data Science">
            <a:extLst>
              <a:ext uri="{FF2B5EF4-FFF2-40B4-BE49-F238E27FC236}">
                <a16:creationId xmlns:a16="http://schemas.microsoft.com/office/drawing/2014/main" id="{4E4D9746-1B7A-6903-B8E0-94F195AA85C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54845" y="2997224"/>
            <a:ext cx="2148978" cy="1308100"/>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B5B1A202-5B1F-1446-BF1B-C00FEEED43ED}"/>
              </a:ext>
            </a:extLst>
          </p:cNvPr>
          <p:cNvSpPr txBox="1"/>
          <p:nvPr/>
        </p:nvSpPr>
        <p:spPr>
          <a:xfrm>
            <a:off x="777542" y="4292323"/>
            <a:ext cx="1768808" cy="261610"/>
          </a:xfrm>
          <a:prstGeom prst="rect">
            <a:avLst/>
          </a:prstGeom>
          <a:noFill/>
        </p:spPr>
        <p:txBody>
          <a:bodyPr wrap="square">
            <a:spAutoFit/>
          </a:bodyPr>
          <a:lstStyle/>
          <a:p>
            <a:r>
              <a:rPr lang="en-US" sz="1050" i="1" dirty="0"/>
              <a:t>From Wikimedia Commons.</a:t>
            </a:r>
            <a:endParaRPr lang="en-US" sz="1050" dirty="0"/>
          </a:p>
        </p:txBody>
      </p:sp>
      <p:sp>
        <p:nvSpPr>
          <p:cNvPr id="45" name="Left Brace 44">
            <a:extLst>
              <a:ext uri="{FF2B5EF4-FFF2-40B4-BE49-F238E27FC236}">
                <a16:creationId xmlns:a16="http://schemas.microsoft.com/office/drawing/2014/main" id="{32FE38EF-2265-5734-38D8-331AA129DC65}"/>
              </a:ext>
            </a:extLst>
          </p:cNvPr>
          <p:cNvSpPr/>
          <p:nvPr/>
        </p:nvSpPr>
        <p:spPr>
          <a:xfrm>
            <a:off x="9602121" y="1483613"/>
            <a:ext cx="288001" cy="3455162"/>
          </a:xfrm>
          <a:prstGeom prst="leftBrace">
            <a:avLst>
              <a:gd name="adj1" fmla="val 53533"/>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7" name="Graphic 46" descr="Processor with solid fill">
            <a:extLst>
              <a:ext uri="{FF2B5EF4-FFF2-40B4-BE49-F238E27FC236}">
                <a16:creationId xmlns:a16="http://schemas.microsoft.com/office/drawing/2014/main" id="{FC848D38-4509-6424-8395-9CF3BBA5BAA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427071" y="1415345"/>
            <a:ext cx="914400" cy="914400"/>
          </a:xfrm>
          <a:prstGeom prst="rect">
            <a:avLst/>
          </a:prstGeom>
        </p:spPr>
      </p:pic>
      <p:sp>
        <p:nvSpPr>
          <p:cNvPr id="48" name="TextBox 47">
            <a:extLst>
              <a:ext uri="{FF2B5EF4-FFF2-40B4-BE49-F238E27FC236}">
                <a16:creationId xmlns:a16="http://schemas.microsoft.com/office/drawing/2014/main" id="{4BAE16D5-0A36-C3C1-99E0-1EE2E864E973}"/>
              </a:ext>
            </a:extLst>
          </p:cNvPr>
          <p:cNvSpPr txBox="1"/>
          <p:nvPr/>
        </p:nvSpPr>
        <p:spPr>
          <a:xfrm>
            <a:off x="10113430" y="971959"/>
            <a:ext cx="1541681" cy="369332"/>
          </a:xfrm>
          <a:prstGeom prst="rect">
            <a:avLst/>
          </a:prstGeom>
          <a:noFill/>
        </p:spPr>
        <p:txBody>
          <a:bodyPr wrap="square">
            <a:spAutoFit/>
          </a:bodyPr>
          <a:lstStyle/>
          <a:p>
            <a:pPr algn="ctr"/>
            <a:r>
              <a:rPr lang="en-US" b="1" dirty="0"/>
              <a:t>Applications</a:t>
            </a:r>
            <a:endParaRPr lang="en-US" dirty="0"/>
          </a:p>
        </p:txBody>
      </p:sp>
      <p:pic>
        <p:nvPicPr>
          <p:cNvPr id="50" name="Graphic 49" descr="Test tubes with solid fill">
            <a:extLst>
              <a:ext uri="{FF2B5EF4-FFF2-40B4-BE49-F238E27FC236}">
                <a16:creationId xmlns:a16="http://schemas.microsoft.com/office/drawing/2014/main" id="{6387204A-1F0F-FBE6-77FA-0C94D21EA78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457550" y="3273609"/>
            <a:ext cx="914400" cy="914400"/>
          </a:xfrm>
          <a:prstGeom prst="rect">
            <a:avLst/>
          </a:prstGeom>
        </p:spPr>
      </p:pic>
      <p:sp>
        <p:nvSpPr>
          <p:cNvPr id="56" name="TextBox 55">
            <a:extLst>
              <a:ext uri="{FF2B5EF4-FFF2-40B4-BE49-F238E27FC236}">
                <a16:creationId xmlns:a16="http://schemas.microsoft.com/office/drawing/2014/main" id="{04C341F4-E9CA-4237-84FD-F302DE578B5A}"/>
              </a:ext>
            </a:extLst>
          </p:cNvPr>
          <p:cNvSpPr txBox="1"/>
          <p:nvPr/>
        </p:nvSpPr>
        <p:spPr>
          <a:xfrm>
            <a:off x="10636170" y="5073323"/>
            <a:ext cx="496200" cy="369332"/>
          </a:xfrm>
          <a:prstGeom prst="rect">
            <a:avLst/>
          </a:prstGeom>
          <a:noFill/>
        </p:spPr>
        <p:txBody>
          <a:bodyPr wrap="square">
            <a:spAutoFit/>
          </a:bodyPr>
          <a:lstStyle/>
          <a:p>
            <a:pPr algn="ctr"/>
            <a:r>
              <a:rPr lang="fr-FR" dirty="0"/>
              <a:t>…</a:t>
            </a:r>
            <a:endParaRPr lang="en-US" dirty="0"/>
          </a:p>
        </p:txBody>
      </p:sp>
      <p:pic>
        <p:nvPicPr>
          <p:cNvPr id="58" name="Graphic 57" descr="Battery with solid fill">
            <a:extLst>
              <a:ext uri="{FF2B5EF4-FFF2-40B4-BE49-F238E27FC236}">
                <a16:creationId xmlns:a16="http://schemas.microsoft.com/office/drawing/2014/main" id="{2CD87718-C010-DDA0-05BA-FCFDF0E1887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0478304" y="2359209"/>
            <a:ext cx="914400" cy="914400"/>
          </a:xfrm>
          <a:prstGeom prst="rect">
            <a:avLst/>
          </a:prstGeom>
        </p:spPr>
      </p:pic>
      <p:pic>
        <p:nvPicPr>
          <p:cNvPr id="60" name="Graphic 59" descr="Production with solid fill">
            <a:extLst>
              <a:ext uri="{FF2B5EF4-FFF2-40B4-BE49-F238E27FC236}">
                <a16:creationId xmlns:a16="http://schemas.microsoft.com/office/drawing/2014/main" id="{9DCAD7E0-4A97-C2E2-0409-DD71058FE5C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489300" y="4188009"/>
            <a:ext cx="914400" cy="914400"/>
          </a:xfrm>
          <a:prstGeom prst="rect">
            <a:avLst/>
          </a:prstGeom>
        </p:spPr>
      </p:pic>
    </p:spTree>
    <p:extLst>
      <p:ext uri="{BB962C8B-B14F-4D97-AF65-F5344CB8AC3E}">
        <p14:creationId xmlns:p14="http://schemas.microsoft.com/office/powerpoint/2010/main" val="36633910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1289DAF-4F26-82AC-0652-AC6ADC0E8DC1}"/>
              </a:ext>
            </a:extLst>
          </p:cNvPr>
          <p:cNvSpPr>
            <a:spLocks noGrp="1"/>
          </p:cNvSpPr>
          <p:nvPr>
            <p:ph type="sldNum" sz="quarter" idx="11"/>
          </p:nvPr>
        </p:nvSpPr>
        <p:spPr/>
        <p:txBody>
          <a:bodyPr/>
          <a:lstStyle/>
          <a:p>
            <a:fld id="{F0D23093-2AB0-F74C-B865-1A12A15B650E}" type="slidenum">
              <a:rPr lang="en-US" smtClean="0"/>
              <a:pPr/>
              <a:t>16</a:t>
            </a:fld>
            <a:endParaRPr lang="en-US"/>
          </a:p>
        </p:txBody>
      </p:sp>
      <p:sp>
        <p:nvSpPr>
          <p:cNvPr id="3" name="Title 2">
            <a:extLst>
              <a:ext uri="{FF2B5EF4-FFF2-40B4-BE49-F238E27FC236}">
                <a16:creationId xmlns:a16="http://schemas.microsoft.com/office/drawing/2014/main" id="{2EB44F43-164F-4A06-59A3-6238E6E4B732}"/>
              </a:ext>
            </a:extLst>
          </p:cNvPr>
          <p:cNvSpPr>
            <a:spLocks noGrp="1"/>
          </p:cNvSpPr>
          <p:nvPr>
            <p:ph type="title"/>
          </p:nvPr>
        </p:nvSpPr>
        <p:spPr/>
        <p:txBody>
          <a:bodyPr/>
          <a:lstStyle/>
          <a:p>
            <a:r>
              <a:rPr lang="en-US" dirty="0"/>
              <a:t>What is Materials Data Management?</a:t>
            </a:r>
            <a:br>
              <a:rPr lang="en-US" dirty="0"/>
            </a:br>
            <a:endParaRPr lang="en-US" dirty="0"/>
          </a:p>
        </p:txBody>
      </p:sp>
      <p:sp>
        <p:nvSpPr>
          <p:cNvPr id="4" name="TextBox 3">
            <a:extLst>
              <a:ext uri="{FF2B5EF4-FFF2-40B4-BE49-F238E27FC236}">
                <a16:creationId xmlns:a16="http://schemas.microsoft.com/office/drawing/2014/main" id="{8498BF39-789F-6851-404F-D33667803C0B}"/>
              </a:ext>
            </a:extLst>
          </p:cNvPr>
          <p:cNvSpPr txBox="1"/>
          <p:nvPr/>
        </p:nvSpPr>
        <p:spPr>
          <a:xfrm>
            <a:off x="488970" y="1064930"/>
            <a:ext cx="7219520" cy="1754326"/>
          </a:xfrm>
          <a:prstGeom prst="rect">
            <a:avLst/>
          </a:prstGeom>
          <a:noFill/>
        </p:spPr>
        <p:txBody>
          <a:bodyPr wrap="square">
            <a:spAutoFit/>
          </a:bodyPr>
          <a:lstStyle/>
          <a:p>
            <a:pPr marL="285750" indent="-285750">
              <a:buFont typeface="Arial" panose="020B0604020202020204" pitchFamily="34" charset="0"/>
              <a:buChar char="•"/>
            </a:pPr>
            <a:r>
              <a:rPr lang="en-US" dirty="0"/>
              <a:t>Materials data management is actions that contribute to </a:t>
            </a:r>
            <a:r>
              <a:rPr lang="en-US" b="1" dirty="0"/>
              <a:t>effective storage, preservation and reuse of materials data </a:t>
            </a:r>
            <a:r>
              <a:rPr lang="en-US" dirty="0"/>
              <a:t>and </a:t>
            </a:r>
            <a:r>
              <a:rPr lang="en-US" b="1" dirty="0"/>
              <a:t>documentation</a:t>
            </a:r>
            <a:r>
              <a:rPr lang="en-US" dirty="0"/>
              <a:t> throughout the research or product lifecycle.</a:t>
            </a:r>
          </a:p>
          <a:p>
            <a:pPr marL="285750" indent="-285750">
              <a:buFont typeface="Arial" panose="020B0604020202020204" pitchFamily="34" charset="0"/>
              <a:buChar char="•"/>
            </a:pPr>
            <a:r>
              <a:rPr lang="en-US" dirty="0"/>
              <a:t>For that, it is required to design and to implement a data management workflow or data management plan (DMP) </a:t>
            </a:r>
          </a:p>
          <a:p>
            <a:pPr marL="285750" indent="-285750">
              <a:buFont typeface="Arial" panose="020B0604020202020204" pitchFamily="34" charset="0"/>
              <a:buChar char="•"/>
            </a:pPr>
            <a:endParaRPr lang="en-US" dirty="0"/>
          </a:p>
        </p:txBody>
      </p:sp>
      <p:sp>
        <p:nvSpPr>
          <p:cNvPr id="10" name="Rectangle 9">
            <a:extLst>
              <a:ext uri="{FF2B5EF4-FFF2-40B4-BE49-F238E27FC236}">
                <a16:creationId xmlns:a16="http://schemas.microsoft.com/office/drawing/2014/main" id="{55227EB8-1EEC-F6FB-E888-C4743A5C562B}"/>
              </a:ext>
            </a:extLst>
          </p:cNvPr>
          <p:cNvSpPr/>
          <p:nvPr/>
        </p:nvSpPr>
        <p:spPr>
          <a:xfrm>
            <a:off x="2774635" y="3891829"/>
            <a:ext cx="2212305" cy="923330"/>
          </a:xfrm>
          <a:prstGeom prst="rect">
            <a:avLst/>
          </a:prstGeom>
          <a:solidFill>
            <a:schemeClr val="accent1"/>
          </a:solidFill>
        </p:spPr>
        <p:txBody>
          <a:bodyPr wrap="square" lIns="91440" tIns="45720" rIns="91440" bIns="45720" anchor="t">
            <a:spAutoFit/>
          </a:bodyPr>
          <a:lstStyle/>
          <a:p>
            <a:pPr algn="ctr"/>
            <a:r>
              <a:rPr lang="fr-FR" b="1">
                <a:sym typeface="Wingdings" panose="05000000000000000000" pitchFamily="2" charset="2"/>
              </a:rPr>
              <a:t>Data </a:t>
            </a:r>
            <a:r>
              <a:rPr lang="fr-FR" b="1" err="1">
                <a:sym typeface="Wingdings" panose="05000000000000000000" pitchFamily="2" charset="2"/>
              </a:rPr>
              <a:t>cleaning</a:t>
            </a:r>
            <a:r>
              <a:rPr lang="fr-FR" b="1">
                <a:sym typeface="Wingdings" panose="05000000000000000000" pitchFamily="2" charset="2"/>
              </a:rPr>
              <a:t>/</a:t>
            </a:r>
            <a:r>
              <a:rPr lang="fr-FR" b="1" err="1">
                <a:sym typeface="Wingdings" panose="05000000000000000000" pitchFamily="2" charset="2"/>
              </a:rPr>
              <a:t>curing</a:t>
            </a:r>
            <a:endParaRPr lang="fr-FR" b="1">
              <a:sym typeface="Wingdings" panose="05000000000000000000" pitchFamily="2" charset="2"/>
            </a:endParaRPr>
          </a:p>
          <a:p>
            <a:pPr algn="ctr"/>
            <a:r>
              <a:rPr lang="fr-FR" b="1">
                <a:sym typeface="Wingdings" panose="05000000000000000000" pitchFamily="2" charset="2"/>
              </a:rPr>
              <a:t>(</a:t>
            </a:r>
            <a:r>
              <a:rPr lang="en-US" b="1"/>
              <a:t>Standardization, </a:t>
            </a:r>
            <a:r>
              <a:rPr lang="en-US" b="1" err="1"/>
              <a:t>homogenisation</a:t>
            </a:r>
            <a:r>
              <a:rPr lang="en-US" b="1"/>
              <a:t>……</a:t>
            </a:r>
            <a:r>
              <a:rPr lang="fr-FR" b="1">
                <a:sym typeface="Wingdings" panose="05000000000000000000" pitchFamily="2" charset="2"/>
              </a:rPr>
              <a:t>.)</a:t>
            </a:r>
            <a:endParaRPr lang="en-US" b="1"/>
          </a:p>
        </p:txBody>
      </p:sp>
      <p:pic>
        <p:nvPicPr>
          <p:cNvPr id="11" name="Graphic 10" descr="Database with solid fill">
            <a:extLst>
              <a:ext uri="{FF2B5EF4-FFF2-40B4-BE49-F238E27FC236}">
                <a16:creationId xmlns:a16="http://schemas.microsoft.com/office/drawing/2014/main" id="{617BEA5F-3FAA-9E9B-71BE-320AAD7551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23080" y="3540182"/>
            <a:ext cx="950360" cy="950360"/>
          </a:xfrm>
          <a:prstGeom prst="rect">
            <a:avLst/>
          </a:prstGeom>
        </p:spPr>
      </p:pic>
      <p:sp>
        <p:nvSpPr>
          <p:cNvPr id="12" name="Arrow: Down 11">
            <a:extLst>
              <a:ext uri="{FF2B5EF4-FFF2-40B4-BE49-F238E27FC236}">
                <a16:creationId xmlns:a16="http://schemas.microsoft.com/office/drawing/2014/main" id="{2B9F849B-7BA5-A422-6387-AB7EADF2E360}"/>
              </a:ext>
            </a:extLst>
          </p:cNvPr>
          <p:cNvSpPr/>
          <p:nvPr/>
        </p:nvSpPr>
        <p:spPr>
          <a:xfrm rot="16200000">
            <a:off x="5449682" y="3737699"/>
            <a:ext cx="247065" cy="950361"/>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A10BCF0F-6344-83D5-C95C-F2D8EFAF9E50}"/>
              </a:ext>
            </a:extLst>
          </p:cNvPr>
          <p:cNvSpPr/>
          <p:nvPr/>
        </p:nvSpPr>
        <p:spPr>
          <a:xfrm rot="16200000">
            <a:off x="7290572" y="3737697"/>
            <a:ext cx="247065" cy="950361"/>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B864721-128A-3B59-EE70-081CC3004E0C}"/>
              </a:ext>
            </a:extLst>
          </p:cNvPr>
          <p:cNvSpPr/>
          <p:nvPr/>
        </p:nvSpPr>
        <p:spPr>
          <a:xfrm>
            <a:off x="8092679" y="3889711"/>
            <a:ext cx="2911045" cy="923330"/>
          </a:xfrm>
          <a:prstGeom prst="rect">
            <a:avLst/>
          </a:prstGeom>
          <a:solidFill>
            <a:schemeClr val="accent1"/>
          </a:solidFill>
        </p:spPr>
        <p:txBody>
          <a:bodyPr wrap="square" lIns="91440" tIns="45720" rIns="91440" bIns="45720" anchor="t">
            <a:spAutoFit/>
          </a:bodyPr>
          <a:lstStyle/>
          <a:p>
            <a:pPr algn="ctr"/>
            <a:r>
              <a:rPr lang="fr-FR" b="1">
                <a:sym typeface="Wingdings" panose="05000000000000000000" pitchFamily="2" charset="2"/>
              </a:rPr>
              <a:t>Data Leveraging (</a:t>
            </a:r>
            <a:r>
              <a:rPr lang="fr-FR" b="1" err="1">
                <a:sym typeface="Wingdings" panose="05000000000000000000" pitchFamily="2" charset="2"/>
              </a:rPr>
              <a:t>analysis</a:t>
            </a:r>
            <a:r>
              <a:rPr lang="fr-FR" b="1">
                <a:sym typeface="Wingdings" panose="05000000000000000000" pitchFamily="2" charset="2"/>
              </a:rPr>
              <a:t>, simulation, calibration, optimisation…)</a:t>
            </a:r>
          </a:p>
        </p:txBody>
      </p:sp>
      <p:sp>
        <p:nvSpPr>
          <p:cNvPr id="15" name="Arrow: Right 14">
            <a:extLst>
              <a:ext uri="{FF2B5EF4-FFF2-40B4-BE49-F238E27FC236}">
                <a16:creationId xmlns:a16="http://schemas.microsoft.com/office/drawing/2014/main" id="{0F954079-D09C-D427-74A9-B49206DBC31B}"/>
              </a:ext>
            </a:extLst>
          </p:cNvPr>
          <p:cNvSpPr/>
          <p:nvPr/>
        </p:nvSpPr>
        <p:spPr>
          <a:xfrm>
            <a:off x="688975" y="5772549"/>
            <a:ext cx="10668000" cy="481558"/>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Materials/</a:t>
            </a:r>
            <a:r>
              <a:rPr lang="fr-FR" err="1"/>
              <a:t>Processes</a:t>
            </a:r>
            <a:r>
              <a:rPr lang="fr-FR"/>
              <a:t> or Product Design</a:t>
            </a:r>
            <a:endParaRPr lang="en-US"/>
          </a:p>
        </p:txBody>
      </p:sp>
      <p:sp>
        <p:nvSpPr>
          <p:cNvPr id="16" name="Arrow: U-Turn 15">
            <a:extLst>
              <a:ext uri="{FF2B5EF4-FFF2-40B4-BE49-F238E27FC236}">
                <a16:creationId xmlns:a16="http://schemas.microsoft.com/office/drawing/2014/main" id="{6A581AE7-474E-D199-DDDC-9345BE1B2D01}"/>
              </a:ext>
            </a:extLst>
          </p:cNvPr>
          <p:cNvSpPr/>
          <p:nvPr/>
        </p:nvSpPr>
        <p:spPr>
          <a:xfrm flipH="1">
            <a:off x="4657370" y="3435410"/>
            <a:ext cx="3581400" cy="369332"/>
          </a:xfrm>
          <a:prstGeom prst="utur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tangle 16">
            <a:extLst>
              <a:ext uri="{FF2B5EF4-FFF2-40B4-BE49-F238E27FC236}">
                <a16:creationId xmlns:a16="http://schemas.microsoft.com/office/drawing/2014/main" id="{4865B53F-9D16-B60F-D962-0D6473CAD45D}"/>
              </a:ext>
            </a:extLst>
          </p:cNvPr>
          <p:cNvSpPr/>
          <p:nvPr/>
        </p:nvSpPr>
        <p:spPr>
          <a:xfrm>
            <a:off x="4882820" y="2974516"/>
            <a:ext cx="3230880" cy="369332"/>
          </a:xfrm>
          <a:prstGeom prst="rect">
            <a:avLst/>
          </a:prstGeom>
          <a:solidFill>
            <a:schemeClr val="accent1"/>
          </a:solidFill>
        </p:spPr>
        <p:txBody>
          <a:bodyPr wrap="square" lIns="91440" tIns="45720" rIns="91440" bIns="45720" anchor="t">
            <a:spAutoFit/>
          </a:bodyPr>
          <a:lstStyle/>
          <a:p>
            <a:pPr algn="ctr"/>
            <a:r>
              <a:rPr lang="fr-FR" b="1">
                <a:sym typeface="Wingdings" panose="05000000000000000000" pitchFamily="2" charset="2"/>
              </a:rPr>
              <a:t>New Data to </a:t>
            </a:r>
            <a:r>
              <a:rPr lang="fr-FR" b="1" err="1">
                <a:sym typeface="Wingdings" panose="05000000000000000000" pitchFamily="2" charset="2"/>
              </a:rPr>
              <a:t>preserve</a:t>
            </a:r>
            <a:endParaRPr lang="fr-FR" b="1">
              <a:sym typeface="Wingdings" panose="05000000000000000000" pitchFamily="2" charset="2"/>
            </a:endParaRPr>
          </a:p>
        </p:txBody>
      </p:sp>
      <p:sp>
        <p:nvSpPr>
          <p:cNvPr id="18" name="Rectangle 17">
            <a:extLst>
              <a:ext uri="{FF2B5EF4-FFF2-40B4-BE49-F238E27FC236}">
                <a16:creationId xmlns:a16="http://schemas.microsoft.com/office/drawing/2014/main" id="{B3CCE6AB-2496-70C5-8D7E-1F34CD93351B}"/>
              </a:ext>
            </a:extLst>
          </p:cNvPr>
          <p:cNvSpPr/>
          <p:nvPr/>
        </p:nvSpPr>
        <p:spPr>
          <a:xfrm>
            <a:off x="903232" y="3611113"/>
            <a:ext cx="1161137" cy="1200329"/>
          </a:xfrm>
          <a:prstGeom prst="rect">
            <a:avLst/>
          </a:prstGeom>
          <a:solidFill>
            <a:schemeClr val="accent1"/>
          </a:solidFill>
        </p:spPr>
        <p:txBody>
          <a:bodyPr wrap="square" lIns="91440" tIns="45720" rIns="91440" bIns="45720" anchor="t">
            <a:spAutoFit/>
          </a:bodyPr>
          <a:lstStyle/>
          <a:p>
            <a:pPr algn="ctr"/>
            <a:r>
              <a:rPr lang="fr-FR" b="1">
                <a:sym typeface="Wingdings" panose="05000000000000000000" pitchFamily="2" charset="2"/>
              </a:rPr>
              <a:t>Data </a:t>
            </a:r>
            <a:r>
              <a:rPr lang="fr-FR" b="1" err="1">
                <a:sym typeface="Wingdings" panose="05000000000000000000" pitchFamily="2" charset="2"/>
              </a:rPr>
              <a:t>mining</a:t>
            </a:r>
            <a:r>
              <a:rPr lang="fr-FR" b="1">
                <a:sym typeface="Wingdings" panose="05000000000000000000" pitchFamily="2" charset="2"/>
              </a:rPr>
              <a:t> or data collection</a:t>
            </a:r>
          </a:p>
        </p:txBody>
      </p:sp>
      <p:sp>
        <p:nvSpPr>
          <p:cNvPr id="19" name="Arrow: Down 18">
            <a:extLst>
              <a:ext uri="{FF2B5EF4-FFF2-40B4-BE49-F238E27FC236}">
                <a16:creationId xmlns:a16="http://schemas.microsoft.com/office/drawing/2014/main" id="{0DC34104-8A30-F276-F2E9-D84CD14034DE}"/>
              </a:ext>
            </a:extLst>
          </p:cNvPr>
          <p:cNvSpPr/>
          <p:nvPr/>
        </p:nvSpPr>
        <p:spPr>
          <a:xfrm rot="16200000">
            <a:off x="2280422" y="3964878"/>
            <a:ext cx="247065" cy="496001"/>
          </a:xfrm>
          <a:prstGeom prst="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FB2310D-5CD9-D793-EBB1-170CE3715A6D}"/>
              </a:ext>
            </a:extLst>
          </p:cNvPr>
          <p:cNvSpPr/>
          <p:nvPr/>
        </p:nvSpPr>
        <p:spPr>
          <a:xfrm>
            <a:off x="5686787" y="4516986"/>
            <a:ext cx="1522566" cy="369332"/>
          </a:xfrm>
          <a:prstGeom prst="rect">
            <a:avLst/>
          </a:prstGeom>
          <a:solidFill>
            <a:schemeClr val="accent1"/>
          </a:solidFill>
        </p:spPr>
        <p:txBody>
          <a:bodyPr wrap="square" lIns="91440" tIns="45720" rIns="91440" bIns="45720" anchor="t">
            <a:spAutoFit/>
          </a:bodyPr>
          <a:lstStyle/>
          <a:p>
            <a:pPr algn="ctr"/>
            <a:r>
              <a:rPr lang="fr-FR" b="1">
                <a:sym typeface="Wingdings" panose="05000000000000000000" pitchFamily="2" charset="2"/>
              </a:rPr>
              <a:t>Data </a:t>
            </a:r>
            <a:r>
              <a:rPr lang="fr-FR" b="1" err="1">
                <a:sym typeface="Wingdings" panose="05000000000000000000" pitchFamily="2" charset="2"/>
              </a:rPr>
              <a:t>storing</a:t>
            </a:r>
            <a:endParaRPr lang="fr-FR" b="1">
              <a:sym typeface="Wingdings" panose="05000000000000000000" pitchFamily="2" charset="2"/>
            </a:endParaRPr>
          </a:p>
        </p:txBody>
      </p:sp>
      <p:sp>
        <p:nvSpPr>
          <p:cNvPr id="27" name="Rectangle: Rounded Corners 26">
            <a:extLst>
              <a:ext uri="{FF2B5EF4-FFF2-40B4-BE49-F238E27FC236}">
                <a16:creationId xmlns:a16="http://schemas.microsoft.com/office/drawing/2014/main" id="{D53AAF7E-924F-49C4-7EF1-9777DCB81EAD}"/>
              </a:ext>
            </a:extLst>
          </p:cNvPr>
          <p:cNvSpPr/>
          <p:nvPr/>
        </p:nvSpPr>
        <p:spPr>
          <a:xfrm>
            <a:off x="365559" y="2842591"/>
            <a:ext cx="11365672" cy="2898912"/>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E47CBB25-75ED-1138-09D9-B31A8FF70E1D}"/>
              </a:ext>
            </a:extLst>
          </p:cNvPr>
          <p:cNvSpPr txBox="1"/>
          <p:nvPr/>
        </p:nvSpPr>
        <p:spPr>
          <a:xfrm>
            <a:off x="488970" y="2448142"/>
            <a:ext cx="11118850" cy="369332"/>
          </a:xfrm>
          <a:prstGeom prst="rect">
            <a:avLst/>
          </a:prstGeom>
          <a:noFill/>
        </p:spPr>
        <p:txBody>
          <a:bodyPr wrap="square" lIns="91440" tIns="45720" rIns="91440" bIns="45720" anchor="t">
            <a:spAutoFit/>
          </a:bodyPr>
          <a:lstStyle/>
          <a:p>
            <a:pPr algn="r"/>
            <a:r>
              <a:rPr lang="en-US" b="1" i="1" dirty="0"/>
              <a:t>Data management workflow / Data management plan (DMP)</a:t>
            </a:r>
          </a:p>
        </p:txBody>
      </p:sp>
      <p:sp>
        <p:nvSpPr>
          <p:cNvPr id="30" name="Left Brace 29">
            <a:extLst>
              <a:ext uri="{FF2B5EF4-FFF2-40B4-BE49-F238E27FC236}">
                <a16:creationId xmlns:a16="http://schemas.microsoft.com/office/drawing/2014/main" id="{51B04C16-4795-A20F-0643-A74FAD89C585}"/>
              </a:ext>
            </a:extLst>
          </p:cNvPr>
          <p:cNvSpPr/>
          <p:nvPr/>
        </p:nvSpPr>
        <p:spPr>
          <a:xfrm rot="16200000">
            <a:off x="3842024" y="2067390"/>
            <a:ext cx="189485" cy="6210214"/>
          </a:xfrm>
          <a:prstGeom prst="leftBrace">
            <a:avLst>
              <a:gd name="adj1" fmla="val 55150"/>
              <a:gd name="adj2" fmla="val 5000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Rectangle 30">
            <a:extLst>
              <a:ext uri="{FF2B5EF4-FFF2-40B4-BE49-F238E27FC236}">
                <a16:creationId xmlns:a16="http://schemas.microsoft.com/office/drawing/2014/main" id="{4BE3774B-EE9D-8D26-7C06-06B2354BA765}"/>
              </a:ext>
            </a:extLst>
          </p:cNvPr>
          <p:cNvSpPr/>
          <p:nvPr/>
        </p:nvSpPr>
        <p:spPr>
          <a:xfrm>
            <a:off x="2321326" y="5283734"/>
            <a:ext cx="3230880" cy="369332"/>
          </a:xfrm>
          <a:prstGeom prst="rect">
            <a:avLst/>
          </a:prstGeom>
          <a:solidFill>
            <a:schemeClr val="accent1"/>
          </a:solidFill>
        </p:spPr>
        <p:txBody>
          <a:bodyPr wrap="square" lIns="91440" tIns="45720" rIns="91440" bIns="45720" anchor="t">
            <a:spAutoFit/>
          </a:bodyPr>
          <a:lstStyle/>
          <a:p>
            <a:pPr algn="ctr"/>
            <a:r>
              <a:rPr lang="fr-FR" b="1" err="1">
                <a:sym typeface="Wingdings" panose="05000000000000000000" pitchFamily="2" charset="2"/>
              </a:rPr>
              <a:t>Database</a:t>
            </a:r>
            <a:r>
              <a:rPr lang="fr-FR" b="1">
                <a:sym typeface="Wingdings" panose="05000000000000000000" pitchFamily="2" charset="2"/>
              </a:rPr>
              <a:t> building</a:t>
            </a:r>
          </a:p>
        </p:txBody>
      </p:sp>
      <p:sp>
        <p:nvSpPr>
          <p:cNvPr id="34" name="Thought Bubble: Cloud 33">
            <a:extLst>
              <a:ext uri="{FF2B5EF4-FFF2-40B4-BE49-F238E27FC236}">
                <a16:creationId xmlns:a16="http://schemas.microsoft.com/office/drawing/2014/main" id="{9AD034C3-ED60-B63C-1F98-E291E16EE7C4}"/>
              </a:ext>
            </a:extLst>
          </p:cNvPr>
          <p:cNvSpPr/>
          <p:nvPr/>
        </p:nvSpPr>
        <p:spPr>
          <a:xfrm>
            <a:off x="8368298" y="628931"/>
            <a:ext cx="3214101" cy="1285198"/>
          </a:xfrm>
          <a:prstGeom prst="cloudCallout">
            <a:avLst>
              <a:gd name="adj1" fmla="val -23710"/>
              <a:gd name="adj2" fmla="val 72093"/>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chemeClr val="tx1">
                    <a:lumMod val="75000"/>
                    <a:lumOff val="25000"/>
                  </a:schemeClr>
                </a:solidFill>
                <a:cs typeface="Arial" panose="020B0604020202020204" pitchFamily="34" charset="0"/>
              </a:rPr>
              <a:t>I need a </a:t>
            </a:r>
            <a:r>
              <a:rPr lang="en-US" b="1">
                <a:solidFill>
                  <a:schemeClr val="tx1">
                    <a:lumMod val="75000"/>
                    <a:lumOff val="25000"/>
                  </a:schemeClr>
                </a:solidFill>
                <a:cs typeface="Arial" panose="020B0604020202020204" pitchFamily="34" charset="0"/>
              </a:rPr>
              <a:t>Materials Data Space</a:t>
            </a:r>
            <a:endParaRPr lang="en-GB" b="1">
              <a:solidFill>
                <a:schemeClr val="tx1">
                  <a:lumMod val="75000"/>
                  <a:lumOff val="25000"/>
                </a:schemeClr>
              </a:solidFill>
              <a:cs typeface="Arial" panose="020B0604020202020204" pitchFamily="34" charset="0"/>
            </a:endParaRPr>
          </a:p>
        </p:txBody>
      </p:sp>
    </p:spTree>
    <p:extLst>
      <p:ext uri="{BB962C8B-B14F-4D97-AF65-F5344CB8AC3E}">
        <p14:creationId xmlns:p14="http://schemas.microsoft.com/office/powerpoint/2010/main" val="54931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arallelogram 9">
            <a:extLst>
              <a:ext uri="{FF2B5EF4-FFF2-40B4-BE49-F238E27FC236}">
                <a16:creationId xmlns:a16="http://schemas.microsoft.com/office/drawing/2014/main" id="{EC3E68C1-7F8F-30E7-947B-7F6DD9E60FB2}"/>
              </a:ext>
            </a:extLst>
          </p:cNvPr>
          <p:cNvSpPr/>
          <p:nvPr/>
        </p:nvSpPr>
        <p:spPr>
          <a:xfrm>
            <a:off x="4430484" y="797224"/>
            <a:ext cx="2383972" cy="1488776"/>
          </a:xfrm>
          <a:prstGeom prst="parallelogram">
            <a:avLst/>
          </a:prstGeom>
          <a:solidFill>
            <a:schemeClr val="accent1">
              <a:lumMod val="40000"/>
              <a:lumOff val="60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1400" dirty="0">
              <a:solidFill>
                <a:schemeClr val="tx1"/>
              </a:solidFill>
            </a:endParaRPr>
          </a:p>
        </p:txBody>
      </p:sp>
      <p:sp>
        <p:nvSpPr>
          <p:cNvPr id="30" name="Freeform: Shape 29">
            <a:extLst>
              <a:ext uri="{FF2B5EF4-FFF2-40B4-BE49-F238E27FC236}">
                <a16:creationId xmlns:a16="http://schemas.microsoft.com/office/drawing/2014/main" id="{0D2B058B-45ED-CDA5-AB80-2677E489B33F}"/>
              </a:ext>
            </a:extLst>
          </p:cNvPr>
          <p:cNvSpPr/>
          <p:nvPr/>
        </p:nvSpPr>
        <p:spPr>
          <a:xfrm>
            <a:off x="4338084" y="2222205"/>
            <a:ext cx="3561907" cy="2073348"/>
          </a:xfrm>
          <a:custGeom>
            <a:avLst/>
            <a:gdLst>
              <a:gd name="connsiteX0" fmla="*/ 701749 w 3561907"/>
              <a:gd name="connsiteY0" fmla="*/ 733646 h 2073348"/>
              <a:gd name="connsiteX1" fmla="*/ 776176 w 3561907"/>
              <a:gd name="connsiteY1" fmla="*/ 404037 h 2073348"/>
              <a:gd name="connsiteX2" fmla="*/ 967563 w 3561907"/>
              <a:gd name="connsiteY2" fmla="*/ 191386 h 2073348"/>
              <a:gd name="connsiteX3" fmla="*/ 1275907 w 3561907"/>
              <a:gd name="connsiteY3" fmla="*/ 31897 h 2073348"/>
              <a:gd name="connsiteX4" fmla="*/ 1594883 w 3561907"/>
              <a:gd name="connsiteY4" fmla="*/ 0 h 2073348"/>
              <a:gd name="connsiteX5" fmla="*/ 1903228 w 3561907"/>
              <a:gd name="connsiteY5" fmla="*/ 106325 h 2073348"/>
              <a:gd name="connsiteX6" fmla="*/ 2190307 w 3561907"/>
              <a:gd name="connsiteY6" fmla="*/ 372139 h 2073348"/>
              <a:gd name="connsiteX7" fmla="*/ 2551814 w 3561907"/>
              <a:gd name="connsiteY7" fmla="*/ 382772 h 2073348"/>
              <a:gd name="connsiteX8" fmla="*/ 2743200 w 3561907"/>
              <a:gd name="connsiteY8" fmla="*/ 467832 h 2073348"/>
              <a:gd name="connsiteX9" fmla="*/ 2934586 w 3561907"/>
              <a:gd name="connsiteY9" fmla="*/ 669851 h 2073348"/>
              <a:gd name="connsiteX10" fmla="*/ 3040911 w 3561907"/>
              <a:gd name="connsiteY10" fmla="*/ 935665 h 2073348"/>
              <a:gd name="connsiteX11" fmla="*/ 3338623 w 3561907"/>
              <a:gd name="connsiteY11" fmla="*/ 1041990 h 2073348"/>
              <a:gd name="connsiteX12" fmla="*/ 3487479 w 3561907"/>
              <a:gd name="connsiteY12" fmla="*/ 1233376 h 2073348"/>
              <a:gd name="connsiteX13" fmla="*/ 3561907 w 3561907"/>
              <a:gd name="connsiteY13" fmla="*/ 1488558 h 2073348"/>
              <a:gd name="connsiteX14" fmla="*/ 3508744 w 3561907"/>
              <a:gd name="connsiteY14" fmla="*/ 1850065 h 2073348"/>
              <a:gd name="connsiteX15" fmla="*/ 3189767 w 3561907"/>
              <a:gd name="connsiteY15" fmla="*/ 2052083 h 2073348"/>
              <a:gd name="connsiteX16" fmla="*/ 595423 w 3561907"/>
              <a:gd name="connsiteY16" fmla="*/ 2073348 h 2073348"/>
              <a:gd name="connsiteX17" fmla="*/ 191386 w 3561907"/>
              <a:gd name="connsiteY17" fmla="*/ 1903228 h 2073348"/>
              <a:gd name="connsiteX18" fmla="*/ 0 w 3561907"/>
              <a:gd name="connsiteY18" fmla="*/ 1552353 h 2073348"/>
              <a:gd name="connsiteX19" fmla="*/ 53163 w 3561907"/>
              <a:gd name="connsiteY19" fmla="*/ 1095153 h 2073348"/>
              <a:gd name="connsiteX20" fmla="*/ 276446 w 3561907"/>
              <a:gd name="connsiteY20" fmla="*/ 861237 h 2073348"/>
              <a:gd name="connsiteX21" fmla="*/ 574158 w 3561907"/>
              <a:gd name="connsiteY21" fmla="*/ 733646 h 2073348"/>
              <a:gd name="connsiteX22" fmla="*/ 701749 w 3561907"/>
              <a:gd name="connsiteY22" fmla="*/ 733646 h 207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61907" h="2073348">
                <a:moveTo>
                  <a:pt x="701749" y="733646"/>
                </a:moveTo>
                <a:lnTo>
                  <a:pt x="776176" y="404037"/>
                </a:lnTo>
                <a:lnTo>
                  <a:pt x="967563" y="191386"/>
                </a:lnTo>
                <a:lnTo>
                  <a:pt x="1275907" y="31897"/>
                </a:lnTo>
                <a:lnTo>
                  <a:pt x="1594883" y="0"/>
                </a:lnTo>
                <a:lnTo>
                  <a:pt x="1903228" y="106325"/>
                </a:lnTo>
                <a:lnTo>
                  <a:pt x="2190307" y="372139"/>
                </a:lnTo>
                <a:lnTo>
                  <a:pt x="2551814" y="382772"/>
                </a:lnTo>
                <a:lnTo>
                  <a:pt x="2743200" y="467832"/>
                </a:lnTo>
                <a:lnTo>
                  <a:pt x="2934586" y="669851"/>
                </a:lnTo>
                <a:lnTo>
                  <a:pt x="3040911" y="935665"/>
                </a:lnTo>
                <a:lnTo>
                  <a:pt x="3338623" y="1041990"/>
                </a:lnTo>
                <a:lnTo>
                  <a:pt x="3487479" y="1233376"/>
                </a:lnTo>
                <a:lnTo>
                  <a:pt x="3561907" y="1488558"/>
                </a:lnTo>
                <a:lnTo>
                  <a:pt x="3508744" y="1850065"/>
                </a:lnTo>
                <a:lnTo>
                  <a:pt x="3189767" y="2052083"/>
                </a:lnTo>
                <a:lnTo>
                  <a:pt x="595423" y="2073348"/>
                </a:lnTo>
                <a:lnTo>
                  <a:pt x="191386" y="1903228"/>
                </a:lnTo>
                <a:lnTo>
                  <a:pt x="0" y="1552353"/>
                </a:lnTo>
                <a:lnTo>
                  <a:pt x="53163" y="1095153"/>
                </a:lnTo>
                <a:lnTo>
                  <a:pt x="276446" y="861237"/>
                </a:lnTo>
                <a:lnTo>
                  <a:pt x="574158" y="733646"/>
                </a:lnTo>
                <a:lnTo>
                  <a:pt x="701749" y="733646"/>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descr="Internet Of Things outline">
            <a:extLst>
              <a:ext uri="{FF2B5EF4-FFF2-40B4-BE49-F238E27FC236}">
                <a16:creationId xmlns:a16="http://schemas.microsoft.com/office/drawing/2014/main" id="{96C4111E-7A78-2D53-8AE6-6ABE6D9478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08011" y="191932"/>
            <a:ext cx="6437468" cy="6437468"/>
          </a:xfrm>
          <a:prstGeom prst="rect">
            <a:avLst/>
          </a:prstGeom>
        </p:spPr>
      </p:pic>
      <p:sp>
        <p:nvSpPr>
          <p:cNvPr id="12" name="Parallelogram 11">
            <a:extLst>
              <a:ext uri="{FF2B5EF4-FFF2-40B4-BE49-F238E27FC236}">
                <a16:creationId xmlns:a16="http://schemas.microsoft.com/office/drawing/2014/main" id="{03718AFA-5A9E-7CD3-5361-6C090F3F1427}"/>
              </a:ext>
            </a:extLst>
          </p:cNvPr>
          <p:cNvSpPr/>
          <p:nvPr/>
        </p:nvSpPr>
        <p:spPr>
          <a:xfrm>
            <a:off x="398951" y="2667000"/>
            <a:ext cx="3650707" cy="3433883"/>
          </a:xfrm>
          <a:prstGeom prst="parallelogram">
            <a:avLst/>
          </a:prstGeom>
          <a:solidFill>
            <a:schemeClr val="accent1">
              <a:lumMod val="40000"/>
              <a:lumOff val="60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000" b="1" dirty="0">
                <a:solidFill>
                  <a:schemeClr val="tx1"/>
                </a:solidFill>
              </a:rPr>
              <a:t>Store &amp; Document</a:t>
            </a:r>
            <a:endParaRPr lang="en-US" sz="2000" b="1">
              <a:solidFill>
                <a:schemeClr val="tx1"/>
              </a:solidFill>
            </a:endParaRPr>
          </a:p>
          <a:p>
            <a:pPr marL="342900" indent="-342900">
              <a:buFont typeface="Arial" panose="020B0604020202020204" pitchFamily="34" charset="0"/>
              <a:buChar char="•"/>
            </a:pPr>
            <a:r>
              <a:rPr lang="en-US" sz="1400" dirty="0">
                <a:solidFill>
                  <a:schemeClr val="tx1"/>
                </a:solidFill>
              </a:rPr>
              <a:t>Data in standardized repository (terminology, ontology, metadata)</a:t>
            </a:r>
          </a:p>
          <a:p>
            <a:pPr marL="342900" indent="-342900">
              <a:buFont typeface="Arial" panose="020B0604020202020204" pitchFamily="34" charset="0"/>
              <a:buChar char="•"/>
            </a:pPr>
            <a:r>
              <a:rPr lang="en-US" sz="1400" dirty="0">
                <a:solidFill>
                  <a:schemeClr val="tx1"/>
                </a:solidFill>
              </a:rPr>
              <a:t>Data with assigned digital identifiers and tags</a:t>
            </a:r>
          </a:p>
          <a:p>
            <a:pPr marL="342900" indent="-342900">
              <a:buFont typeface="Arial" panose="020B0604020202020204" pitchFamily="34" charset="0"/>
              <a:buChar char="•"/>
            </a:pPr>
            <a:r>
              <a:rPr lang="en-US" sz="1400" dirty="0">
                <a:solidFill>
                  <a:schemeClr val="tx1"/>
                </a:solidFill>
              </a:rPr>
              <a:t>Educational and training material</a:t>
            </a:r>
          </a:p>
        </p:txBody>
      </p:sp>
      <p:sp>
        <p:nvSpPr>
          <p:cNvPr id="2" name="Slide Number Placeholder 1">
            <a:extLst>
              <a:ext uri="{FF2B5EF4-FFF2-40B4-BE49-F238E27FC236}">
                <a16:creationId xmlns:a16="http://schemas.microsoft.com/office/drawing/2014/main" id="{7FAA72B3-AEEA-4C3C-03A7-AD368A00CB62}"/>
              </a:ext>
            </a:extLst>
          </p:cNvPr>
          <p:cNvSpPr>
            <a:spLocks noGrp="1"/>
          </p:cNvSpPr>
          <p:nvPr>
            <p:ph type="sldNum" sz="quarter" idx="11"/>
          </p:nvPr>
        </p:nvSpPr>
        <p:spPr/>
        <p:txBody>
          <a:bodyPr/>
          <a:lstStyle/>
          <a:p>
            <a:fld id="{F0D23093-2AB0-F74C-B865-1A12A15B650E}" type="slidenum">
              <a:rPr lang="en-US" smtClean="0"/>
              <a:pPr/>
              <a:t>17</a:t>
            </a:fld>
            <a:endParaRPr lang="en-US"/>
          </a:p>
        </p:txBody>
      </p:sp>
      <p:sp>
        <p:nvSpPr>
          <p:cNvPr id="3" name="Title 2">
            <a:extLst>
              <a:ext uri="{FF2B5EF4-FFF2-40B4-BE49-F238E27FC236}">
                <a16:creationId xmlns:a16="http://schemas.microsoft.com/office/drawing/2014/main" id="{5832537F-CF46-A272-CA75-E742D42010A2}"/>
              </a:ext>
            </a:extLst>
          </p:cNvPr>
          <p:cNvSpPr>
            <a:spLocks noGrp="1"/>
          </p:cNvSpPr>
          <p:nvPr>
            <p:ph type="title"/>
          </p:nvPr>
        </p:nvSpPr>
        <p:spPr/>
        <p:txBody>
          <a:bodyPr/>
          <a:lstStyle/>
          <a:p>
            <a:r>
              <a:rPr lang="en-GB" sz="3200"/>
              <a:t>Materials Data Space (MDS)</a:t>
            </a:r>
            <a:endParaRPr lang="en-US"/>
          </a:p>
        </p:txBody>
      </p:sp>
      <p:grpSp>
        <p:nvGrpSpPr>
          <p:cNvPr id="4" name="Group 3">
            <a:extLst>
              <a:ext uri="{FF2B5EF4-FFF2-40B4-BE49-F238E27FC236}">
                <a16:creationId xmlns:a16="http://schemas.microsoft.com/office/drawing/2014/main" id="{EB09C8D7-4225-F61D-9C6A-27F20470BD3D}"/>
              </a:ext>
            </a:extLst>
          </p:cNvPr>
          <p:cNvGrpSpPr/>
          <p:nvPr/>
        </p:nvGrpSpPr>
        <p:grpSpPr>
          <a:xfrm>
            <a:off x="4678569" y="2621374"/>
            <a:ext cx="2469830" cy="1607330"/>
            <a:chOff x="8924934" y="5867521"/>
            <a:chExt cx="2316626" cy="1345440"/>
          </a:xfrm>
        </p:grpSpPr>
        <p:pic>
          <p:nvPicPr>
            <p:cNvPr id="6" name="Picture 5">
              <a:extLst>
                <a:ext uri="{FF2B5EF4-FFF2-40B4-BE49-F238E27FC236}">
                  <a16:creationId xmlns:a16="http://schemas.microsoft.com/office/drawing/2014/main" id="{7BCAC308-3ABF-7826-5B15-2581CB8DB5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4995" y="5867521"/>
              <a:ext cx="1916565" cy="1345440"/>
            </a:xfrm>
            <a:prstGeom prst="rect">
              <a:avLst/>
            </a:prstGeom>
          </p:spPr>
        </p:pic>
        <p:sp>
          <p:nvSpPr>
            <p:cNvPr id="7" name="TextBox 6">
              <a:extLst>
                <a:ext uri="{FF2B5EF4-FFF2-40B4-BE49-F238E27FC236}">
                  <a16:creationId xmlns:a16="http://schemas.microsoft.com/office/drawing/2014/main" id="{25F24BCC-AB47-A11B-80F1-8B633EAE5DFB}"/>
                </a:ext>
              </a:extLst>
            </p:cNvPr>
            <p:cNvSpPr txBox="1"/>
            <p:nvPr/>
          </p:nvSpPr>
          <p:spPr>
            <a:xfrm>
              <a:off x="8924934" y="5953345"/>
              <a:ext cx="1711761" cy="461665"/>
            </a:xfrm>
            <a:prstGeom prst="rect">
              <a:avLst/>
            </a:prstGeom>
            <a:noFill/>
          </p:spPr>
          <p:txBody>
            <a:bodyPr wrap="square" rtlCol="0">
              <a:spAutoFit/>
            </a:bodyPr>
            <a:lstStyle/>
            <a:p>
              <a:pPr algn="ctr"/>
              <a:r>
                <a:rPr lang="en-GB" sz="2400" b="1" dirty="0"/>
                <a:t>MDS</a:t>
              </a:r>
              <a:endParaRPr lang="en-GB" sz="1600" dirty="0"/>
            </a:p>
          </p:txBody>
        </p:sp>
      </p:grpSp>
      <p:sp>
        <p:nvSpPr>
          <p:cNvPr id="15" name="Parallelogram 14">
            <a:extLst>
              <a:ext uri="{FF2B5EF4-FFF2-40B4-BE49-F238E27FC236}">
                <a16:creationId xmlns:a16="http://schemas.microsoft.com/office/drawing/2014/main" id="{4A8D0D45-DE60-967D-3724-B3369C29F230}"/>
              </a:ext>
            </a:extLst>
          </p:cNvPr>
          <p:cNvSpPr/>
          <p:nvPr/>
        </p:nvSpPr>
        <p:spPr>
          <a:xfrm>
            <a:off x="1328000" y="762000"/>
            <a:ext cx="3244239" cy="1778577"/>
          </a:xfrm>
          <a:prstGeom prst="parallelogram">
            <a:avLst/>
          </a:prstGeom>
          <a:solidFill>
            <a:schemeClr val="accent1">
              <a:lumMod val="40000"/>
              <a:lumOff val="60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000" b="1" dirty="0">
                <a:solidFill>
                  <a:schemeClr val="tx1"/>
                </a:solidFill>
              </a:rPr>
              <a:t>Generate</a:t>
            </a:r>
          </a:p>
          <a:p>
            <a:pPr marL="342900" indent="-342900">
              <a:buFont typeface="Arial" panose="020B0604020202020204" pitchFamily="34" charset="0"/>
              <a:buChar char="•"/>
            </a:pPr>
            <a:r>
              <a:rPr lang="en-US" sz="1400" dirty="0">
                <a:solidFill>
                  <a:schemeClr val="tx1"/>
                </a:solidFill>
              </a:rPr>
              <a:t>Characterize materials and processes</a:t>
            </a:r>
          </a:p>
          <a:p>
            <a:pPr marL="342900" indent="-342900">
              <a:buFont typeface="Arial" panose="020B0604020202020204" pitchFamily="34" charset="0"/>
              <a:buChar char="•"/>
            </a:pPr>
            <a:r>
              <a:rPr lang="en-US" sz="1400" dirty="0">
                <a:solidFill>
                  <a:schemeClr val="tx1"/>
                </a:solidFill>
              </a:rPr>
              <a:t>Develop material models</a:t>
            </a:r>
          </a:p>
          <a:p>
            <a:pPr marL="342900" indent="-342900">
              <a:buFont typeface="Arial" panose="020B0604020202020204" pitchFamily="34" charset="0"/>
              <a:buChar char="•"/>
            </a:pPr>
            <a:r>
              <a:rPr lang="en-US" sz="1400" dirty="0">
                <a:solidFill>
                  <a:schemeClr val="tx1"/>
                </a:solidFill>
              </a:rPr>
              <a:t>Assess the material’s life-cycle and risk</a:t>
            </a:r>
          </a:p>
        </p:txBody>
      </p:sp>
      <p:sp>
        <p:nvSpPr>
          <p:cNvPr id="16" name="Parallelogram 15">
            <a:extLst>
              <a:ext uri="{FF2B5EF4-FFF2-40B4-BE49-F238E27FC236}">
                <a16:creationId xmlns:a16="http://schemas.microsoft.com/office/drawing/2014/main" id="{9976BFC4-C463-03B3-3A1E-421026F2EF8A}"/>
              </a:ext>
            </a:extLst>
          </p:cNvPr>
          <p:cNvSpPr/>
          <p:nvPr/>
        </p:nvSpPr>
        <p:spPr>
          <a:xfrm>
            <a:off x="6640115" y="797224"/>
            <a:ext cx="5214424" cy="1488776"/>
          </a:xfrm>
          <a:prstGeom prst="parallelogram">
            <a:avLst/>
          </a:prstGeom>
          <a:solidFill>
            <a:schemeClr val="accent1">
              <a:lumMod val="40000"/>
              <a:lumOff val="60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000" b="1" dirty="0">
                <a:solidFill>
                  <a:schemeClr val="tx1"/>
                </a:solidFill>
              </a:rPr>
              <a:t>Operate &amp; Manage</a:t>
            </a:r>
          </a:p>
          <a:p>
            <a:pPr marL="342900" indent="-342900">
              <a:buFont typeface="Arial" panose="020B0604020202020204" pitchFamily="34" charset="0"/>
              <a:buChar char="•"/>
            </a:pPr>
            <a:r>
              <a:rPr lang="en-US" sz="1400" dirty="0">
                <a:solidFill>
                  <a:schemeClr val="tx1"/>
                </a:solidFill>
              </a:rPr>
              <a:t>Govern access, </a:t>
            </a:r>
          </a:p>
          <a:p>
            <a:pPr marL="342900" indent="-342900">
              <a:buFont typeface="Arial" panose="020B0604020202020204" pitchFamily="34" charset="0"/>
              <a:buChar char="•"/>
            </a:pPr>
            <a:r>
              <a:rPr lang="en-US" sz="1400" dirty="0">
                <a:solidFill>
                  <a:schemeClr val="tx1"/>
                </a:solidFill>
              </a:rPr>
              <a:t>Guarantee data exchange between (e.g. between CAE tools and PLM systems)</a:t>
            </a:r>
          </a:p>
          <a:p>
            <a:pPr marL="342900" indent="-342900">
              <a:buFont typeface="Arial" panose="020B0604020202020204" pitchFamily="34" charset="0"/>
              <a:buChar char="•"/>
            </a:pPr>
            <a:r>
              <a:rPr lang="en-US" sz="1400" dirty="0">
                <a:solidFill>
                  <a:schemeClr val="tx1"/>
                </a:solidFill>
              </a:rPr>
              <a:t>Ensure data traceability</a:t>
            </a:r>
          </a:p>
          <a:p>
            <a:pPr marL="342900" indent="-342900">
              <a:buFont typeface="Arial" panose="020B0604020202020204" pitchFamily="34" charset="0"/>
              <a:buChar char="•"/>
            </a:pPr>
            <a:endParaRPr lang="en-US" sz="1400" dirty="0">
              <a:solidFill>
                <a:schemeClr val="tx1"/>
              </a:solidFill>
            </a:endParaRPr>
          </a:p>
        </p:txBody>
      </p:sp>
      <p:sp>
        <p:nvSpPr>
          <p:cNvPr id="17" name="Parallelogram 16">
            <a:extLst>
              <a:ext uri="{FF2B5EF4-FFF2-40B4-BE49-F238E27FC236}">
                <a16:creationId xmlns:a16="http://schemas.microsoft.com/office/drawing/2014/main" id="{F625FF7B-D8FB-2E3A-2235-C7D688680022}"/>
              </a:ext>
            </a:extLst>
          </p:cNvPr>
          <p:cNvSpPr/>
          <p:nvPr/>
        </p:nvSpPr>
        <p:spPr>
          <a:xfrm>
            <a:off x="8176077" y="2412424"/>
            <a:ext cx="3244238" cy="1778576"/>
          </a:xfrm>
          <a:prstGeom prst="parallelogram">
            <a:avLst/>
          </a:prstGeom>
          <a:solidFill>
            <a:schemeClr val="accent1">
              <a:lumMod val="40000"/>
              <a:lumOff val="60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000" b="1">
                <a:solidFill>
                  <a:schemeClr val="tx1"/>
                </a:solidFill>
              </a:rPr>
              <a:t>Discover</a:t>
            </a:r>
            <a:r>
              <a:rPr lang="en-US" sz="2000" b="1" dirty="0">
                <a:solidFill>
                  <a:schemeClr val="tx1"/>
                </a:solidFill>
              </a:rPr>
              <a:t> &amp; Exploit</a:t>
            </a:r>
            <a:endParaRPr lang="en-US" sz="2000" b="1">
              <a:solidFill>
                <a:schemeClr val="tx1"/>
              </a:solidFill>
            </a:endParaRPr>
          </a:p>
          <a:p>
            <a:pPr marL="342900" indent="-342900">
              <a:buFont typeface="Arial" panose="020B0604020202020204" pitchFamily="34" charset="0"/>
              <a:buChar char="•"/>
            </a:pPr>
            <a:r>
              <a:rPr lang="en-US" sz="1400" dirty="0">
                <a:solidFill>
                  <a:schemeClr val="tx1"/>
                </a:solidFill>
              </a:rPr>
              <a:t>Develop data schemes (curated)</a:t>
            </a:r>
          </a:p>
          <a:p>
            <a:pPr marL="342900" indent="-342900">
              <a:buFont typeface="Arial" panose="020B0604020202020204" pitchFamily="34" charset="0"/>
              <a:buChar char="•"/>
            </a:pPr>
            <a:r>
              <a:rPr lang="en-US" sz="1400" dirty="0">
                <a:solidFill>
                  <a:schemeClr val="tx1"/>
                </a:solidFill>
              </a:rPr>
              <a:t>Data through visualization and filtering tools</a:t>
            </a:r>
          </a:p>
        </p:txBody>
      </p:sp>
      <p:sp>
        <p:nvSpPr>
          <p:cNvPr id="18" name="Parallelogram 17">
            <a:extLst>
              <a:ext uri="{FF2B5EF4-FFF2-40B4-BE49-F238E27FC236}">
                <a16:creationId xmlns:a16="http://schemas.microsoft.com/office/drawing/2014/main" id="{CFA73E3E-6008-BF83-265A-E90CEC0C2408}"/>
              </a:ext>
            </a:extLst>
          </p:cNvPr>
          <p:cNvSpPr/>
          <p:nvPr/>
        </p:nvSpPr>
        <p:spPr>
          <a:xfrm>
            <a:off x="3406762" y="4648200"/>
            <a:ext cx="4409182" cy="1450377"/>
          </a:xfrm>
          <a:prstGeom prst="parallelogram">
            <a:avLst/>
          </a:prstGeom>
          <a:solidFill>
            <a:schemeClr val="accent1">
              <a:lumMod val="40000"/>
              <a:lumOff val="60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000" b="1" dirty="0">
                <a:solidFill>
                  <a:schemeClr val="tx1"/>
                </a:solidFill>
              </a:rPr>
              <a:t>Investigate</a:t>
            </a:r>
          </a:p>
          <a:p>
            <a:pPr marL="342900" indent="-342900">
              <a:buFont typeface="Arial" panose="020B0604020202020204" pitchFamily="34" charset="0"/>
              <a:buChar char="•"/>
            </a:pPr>
            <a:r>
              <a:rPr lang="en-US" sz="1400" dirty="0">
                <a:solidFill>
                  <a:schemeClr val="tx1"/>
                </a:solidFill>
              </a:rPr>
              <a:t>Links and interconnections between data entries</a:t>
            </a:r>
          </a:p>
          <a:p>
            <a:pPr marL="342900" indent="-342900">
              <a:buFont typeface="Arial" panose="020B0604020202020204" pitchFamily="34" charset="0"/>
              <a:buChar char="•"/>
            </a:pPr>
            <a:r>
              <a:rPr lang="en-US" sz="1400" dirty="0">
                <a:solidFill>
                  <a:schemeClr val="tx1"/>
                </a:solidFill>
              </a:rPr>
              <a:t>Raw data (e.g., machina data) &amp; post-processing</a:t>
            </a:r>
          </a:p>
        </p:txBody>
      </p:sp>
      <p:sp>
        <p:nvSpPr>
          <p:cNvPr id="29" name="Parallelogram 28">
            <a:extLst>
              <a:ext uri="{FF2B5EF4-FFF2-40B4-BE49-F238E27FC236}">
                <a16:creationId xmlns:a16="http://schemas.microsoft.com/office/drawing/2014/main" id="{CFC8074D-E90D-C4C4-5FB6-4591DD67E4C5}"/>
              </a:ext>
            </a:extLst>
          </p:cNvPr>
          <p:cNvSpPr/>
          <p:nvPr/>
        </p:nvSpPr>
        <p:spPr>
          <a:xfrm>
            <a:off x="7672758" y="4267200"/>
            <a:ext cx="3244238" cy="1778576"/>
          </a:xfrm>
          <a:prstGeom prst="parallelogram">
            <a:avLst/>
          </a:prstGeom>
          <a:solidFill>
            <a:schemeClr val="accent1">
              <a:lumMod val="40000"/>
              <a:lumOff val="60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2000" b="1" dirty="0">
                <a:solidFill>
                  <a:schemeClr val="tx1"/>
                </a:solidFill>
              </a:rPr>
              <a:t>Leverage</a:t>
            </a:r>
          </a:p>
          <a:p>
            <a:pPr marL="342900" indent="-342900">
              <a:buFont typeface="Arial" panose="020B0604020202020204" pitchFamily="34" charset="0"/>
              <a:buChar char="•"/>
            </a:pPr>
            <a:r>
              <a:rPr lang="en-US" sz="1400" dirty="0">
                <a:solidFill>
                  <a:schemeClr val="tx1"/>
                </a:solidFill>
              </a:rPr>
              <a:t>Data through ML/AI to accelerate research</a:t>
            </a:r>
          </a:p>
          <a:p>
            <a:pPr marL="342900" indent="-342900">
              <a:buFont typeface="Arial" panose="020B0604020202020204" pitchFamily="34" charset="0"/>
              <a:buChar char="•"/>
            </a:pPr>
            <a:r>
              <a:rPr lang="en-US" sz="1400" dirty="0">
                <a:solidFill>
                  <a:schemeClr val="tx1"/>
                </a:solidFill>
              </a:rPr>
              <a:t>Data to accelerate digital engineering and the product lifecycle</a:t>
            </a:r>
          </a:p>
        </p:txBody>
      </p:sp>
    </p:spTree>
    <p:extLst>
      <p:ext uri="{BB962C8B-B14F-4D97-AF65-F5344CB8AC3E}">
        <p14:creationId xmlns:p14="http://schemas.microsoft.com/office/powerpoint/2010/main" val="2485068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1FBDF4C-D738-4BF4-B279-80F0B6B1A59B}"/>
              </a:ext>
            </a:extLst>
          </p:cNvPr>
          <p:cNvSpPr>
            <a:spLocks noGrp="1"/>
          </p:cNvSpPr>
          <p:nvPr>
            <p:ph type="sldNum" sz="quarter" idx="11"/>
          </p:nvPr>
        </p:nvSpPr>
        <p:spPr/>
        <p:txBody>
          <a:bodyPr/>
          <a:lstStyle/>
          <a:p>
            <a:fld id="{F0D23093-2AB0-F74C-B865-1A12A15B650E}" type="slidenum">
              <a:rPr lang="en-US" smtClean="0"/>
              <a:pPr/>
              <a:t>18</a:t>
            </a:fld>
            <a:endParaRPr lang="en-US"/>
          </a:p>
        </p:txBody>
      </p:sp>
      <p:sp>
        <p:nvSpPr>
          <p:cNvPr id="3" name="Title 2">
            <a:extLst>
              <a:ext uri="{FF2B5EF4-FFF2-40B4-BE49-F238E27FC236}">
                <a16:creationId xmlns:a16="http://schemas.microsoft.com/office/drawing/2014/main" id="{F3529AFB-5CC9-456B-8373-30B6D9CFF48D}"/>
              </a:ext>
            </a:extLst>
          </p:cNvPr>
          <p:cNvSpPr>
            <a:spLocks noGrp="1"/>
          </p:cNvSpPr>
          <p:nvPr>
            <p:ph type="title"/>
          </p:nvPr>
        </p:nvSpPr>
        <p:spPr/>
        <p:txBody>
          <a:bodyPr/>
          <a:lstStyle/>
          <a:p>
            <a:r>
              <a:rPr lang="en-US" sz="3200" dirty="0"/>
              <a:t>Materials Data Management System (MDMS)</a:t>
            </a:r>
          </a:p>
        </p:txBody>
      </p:sp>
      <p:graphicFrame>
        <p:nvGraphicFramePr>
          <p:cNvPr id="4" name="Diagram 3">
            <a:extLst>
              <a:ext uri="{FF2B5EF4-FFF2-40B4-BE49-F238E27FC236}">
                <a16:creationId xmlns:a16="http://schemas.microsoft.com/office/drawing/2014/main" id="{A10DC8C0-2979-4C55-9A7B-D5EE8BDDC9D8}"/>
              </a:ext>
            </a:extLst>
          </p:cNvPr>
          <p:cNvGraphicFramePr/>
          <p:nvPr>
            <p:extLst>
              <p:ext uri="{D42A27DB-BD31-4B8C-83A1-F6EECF244321}">
                <p14:modId xmlns:p14="http://schemas.microsoft.com/office/powerpoint/2010/main" val="1269920571"/>
              </p:ext>
            </p:extLst>
          </p:nvPr>
        </p:nvGraphicFramePr>
        <p:xfrm>
          <a:off x="-14131" y="1215628"/>
          <a:ext cx="8026400" cy="48429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4" name="Group 13">
            <a:extLst>
              <a:ext uri="{FF2B5EF4-FFF2-40B4-BE49-F238E27FC236}">
                <a16:creationId xmlns:a16="http://schemas.microsoft.com/office/drawing/2014/main" id="{14807432-CBB3-497B-B7DC-A8618366A184}"/>
              </a:ext>
            </a:extLst>
          </p:cNvPr>
          <p:cNvGrpSpPr/>
          <p:nvPr/>
        </p:nvGrpSpPr>
        <p:grpSpPr>
          <a:xfrm>
            <a:off x="2405197" y="632011"/>
            <a:ext cx="2967388" cy="1846035"/>
            <a:chOff x="7933100" y="5403587"/>
            <a:chExt cx="2967388" cy="1846035"/>
          </a:xfrm>
        </p:grpSpPr>
        <p:pic>
          <p:nvPicPr>
            <p:cNvPr id="16" name="Picture 15">
              <a:extLst>
                <a:ext uri="{FF2B5EF4-FFF2-40B4-BE49-F238E27FC236}">
                  <a16:creationId xmlns:a16="http://schemas.microsoft.com/office/drawing/2014/main" id="{4E5CABBE-777E-4F4D-84EB-B608BD79E8F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43207" y="5403587"/>
              <a:ext cx="1604645" cy="1126470"/>
            </a:xfrm>
            <a:prstGeom prst="rect">
              <a:avLst/>
            </a:prstGeom>
          </p:spPr>
        </p:pic>
        <p:sp>
          <p:nvSpPr>
            <p:cNvPr id="17" name="TextBox 16">
              <a:extLst>
                <a:ext uri="{FF2B5EF4-FFF2-40B4-BE49-F238E27FC236}">
                  <a16:creationId xmlns:a16="http://schemas.microsoft.com/office/drawing/2014/main" id="{27D724D1-695F-4548-99EE-3FE243B7424F}"/>
                </a:ext>
              </a:extLst>
            </p:cNvPr>
            <p:cNvSpPr txBox="1"/>
            <p:nvPr/>
          </p:nvSpPr>
          <p:spPr>
            <a:xfrm>
              <a:off x="7933100" y="6495569"/>
              <a:ext cx="2967388" cy="754053"/>
            </a:xfrm>
            <a:prstGeom prst="rect">
              <a:avLst/>
            </a:prstGeom>
            <a:noFill/>
          </p:spPr>
          <p:txBody>
            <a:bodyPr wrap="square" rtlCol="0">
              <a:spAutoFit/>
            </a:bodyPr>
            <a:lstStyle/>
            <a:p>
              <a:pPr algn="ctr"/>
              <a:r>
                <a:rPr lang="en-US" sz="1600" b="1" dirty="0"/>
                <a:t>Proprietary </a:t>
              </a:r>
              <a:br>
                <a:rPr lang="en-US" sz="1600" b="1" dirty="0"/>
              </a:br>
              <a:r>
                <a:rPr lang="en-US" sz="1600" b="1" dirty="0"/>
                <a:t>materials information</a:t>
              </a:r>
              <a:br>
                <a:rPr lang="en-US" sz="1600" b="1" dirty="0"/>
              </a:br>
              <a:endParaRPr lang="en-US" sz="1100" dirty="0"/>
            </a:p>
          </p:txBody>
        </p:sp>
      </p:grpSp>
      <p:grpSp>
        <p:nvGrpSpPr>
          <p:cNvPr id="19" name="Group 18">
            <a:extLst>
              <a:ext uri="{FF2B5EF4-FFF2-40B4-BE49-F238E27FC236}">
                <a16:creationId xmlns:a16="http://schemas.microsoft.com/office/drawing/2014/main" id="{121C7699-825E-43F7-AF00-60AB12A4E00B}"/>
              </a:ext>
            </a:extLst>
          </p:cNvPr>
          <p:cNvGrpSpPr/>
          <p:nvPr/>
        </p:nvGrpSpPr>
        <p:grpSpPr>
          <a:xfrm>
            <a:off x="5521660" y="815491"/>
            <a:ext cx="914400" cy="996982"/>
            <a:chOff x="10502126" y="3870"/>
            <a:chExt cx="1240616" cy="1240616"/>
          </a:xfrm>
        </p:grpSpPr>
        <p:pic>
          <p:nvPicPr>
            <p:cNvPr id="20" name="Graphic 19" descr="Database with solid fill">
              <a:extLst>
                <a:ext uri="{FF2B5EF4-FFF2-40B4-BE49-F238E27FC236}">
                  <a16:creationId xmlns:a16="http://schemas.microsoft.com/office/drawing/2014/main" id="{05FC995F-093D-4DB9-B53E-337BF92AD51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502126" y="3870"/>
              <a:ext cx="1240616" cy="1240616"/>
            </a:xfrm>
            <a:prstGeom prst="rect">
              <a:avLst/>
            </a:prstGeom>
          </p:spPr>
        </p:pic>
        <p:pic>
          <p:nvPicPr>
            <p:cNvPr id="21" name="Picture 20" descr="Icon&#10;&#10;Description automatically generated">
              <a:extLst>
                <a:ext uri="{FF2B5EF4-FFF2-40B4-BE49-F238E27FC236}">
                  <a16:creationId xmlns:a16="http://schemas.microsoft.com/office/drawing/2014/main" id="{7E759044-54A1-479E-B693-40617DDD21C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766" b="89844" l="8594" r="90234">
                          <a14:foregroundMark x1="8984" y1="76563" x2="8984" y2="76563"/>
                          <a14:foregroundMark x1="90234" y1="76563" x2="90234" y2="76563"/>
                        </a14:backgroundRemoval>
                      </a14:imgEffect>
                    </a14:imgLayer>
                  </a14:imgProps>
                </a:ext>
                <a:ext uri="{28A0092B-C50C-407E-A947-70E740481C1C}">
                  <a14:useLocalDpi xmlns:a14="http://schemas.microsoft.com/office/drawing/2010/main" val="0"/>
                </a:ext>
              </a:extLst>
            </a:blip>
            <a:stretch>
              <a:fillRect/>
            </a:stretch>
          </p:blipFill>
          <p:spPr>
            <a:xfrm>
              <a:off x="10801599" y="335685"/>
              <a:ext cx="585742" cy="585742"/>
            </a:xfrm>
            <a:prstGeom prst="rect">
              <a:avLst/>
            </a:prstGeom>
          </p:spPr>
        </p:pic>
      </p:grpSp>
      <p:sp>
        <p:nvSpPr>
          <p:cNvPr id="22" name="TextBox 21">
            <a:extLst>
              <a:ext uri="{FF2B5EF4-FFF2-40B4-BE49-F238E27FC236}">
                <a16:creationId xmlns:a16="http://schemas.microsoft.com/office/drawing/2014/main" id="{0B2EA40F-23D1-4C82-9C85-D64290614065}"/>
              </a:ext>
            </a:extLst>
          </p:cNvPr>
          <p:cNvSpPr txBox="1"/>
          <p:nvPr/>
        </p:nvSpPr>
        <p:spPr>
          <a:xfrm>
            <a:off x="5015191" y="1664345"/>
            <a:ext cx="1900996" cy="646331"/>
          </a:xfrm>
          <a:prstGeom prst="rect">
            <a:avLst/>
          </a:prstGeom>
          <a:noFill/>
        </p:spPr>
        <p:txBody>
          <a:bodyPr wrap="square" rtlCol="0">
            <a:spAutoFit/>
          </a:bodyPr>
          <a:lstStyle/>
          <a:p>
            <a:pPr algn="ctr"/>
            <a:r>
              <a:rPr lang="en-US" b="1" dirty="0"/>
              <a:t>Materials </a:t>
            </a:r>
            <a:r>
              <a:rPr lang="en-US" dirty="0"/>
              <a:t>Data Library </a:t>
            </a:r>
          </a:p>
        </p:txBody>
      </p:sp>
      <p:cxnSp>
        <p:nvCxnSpPr>
          <p:cNvPr id="24" name="Straight Arrow Connector 23">
            <a:extLst>
              <a:ext uri="{FF2B5EF4-FFF2-40B4-BE49-F238E27FC236}">
                <a16:creationId xmlns:a16="http://schemas.microsoft.com/office/drawing/2014/main" id="{29E11A6B-763A-4C93-B51C-A0DA27938829}"/>
              </a:ext>
            </a:extLst>
          </p:cNvPr>
          <p:cNvCxnSpPr>
            <a:cxnSpLocks/>
          </p:cNvCxnSpPr>
          <p:nvPr/>
        </p:nvCxnSpPr>
        <p:spPr>
          <a:xfrm>
            <a:off x="3888891" y="2339882"/>
            <a:ext cx="0" cy="362572"/>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2FC6D23D-CFC5-5A5A-BB81-8006FDD47D90}"/>
              </a:ext>
            </a:extLst>
          </p:cNvPr>
          <p:cNvGrpSpPr/>
          <p:nvPr/>
        </p:nvGrpSpPr>
        <p:grpSpPr>
          <a:xfrm>
            <a:off x="8044336" y="893021"/>
            <a:ext cx="3881469" cy="387569"/>
            <a:chOff x="8341150" y="1016994"/>
            <a:chExt cx="3881469" cy="387569"/>
          </a:xfrm>
        </p:grpSpPr>
        <p:sp>
          <p:nvSpPr>
            <p:cNvPr id="31" name="Rectangle: Rounded Corners 30">
              <a:extLst>
                <a:ext uri="{FF2B5EF4-FFF2-40B4-BE49-F238E27FC236}">
                  <a16:creationId xmlns:a16="http://schemas.microsoft.com/office/drawing/2014/main" id="{F1CAC5D4-372A-4F22-936E-33D8AB78981B}"/>
                </a:ext>
              </a:extLst>
            </p:cNvPr>
            <p:cNvSpPr>
              <a:spLocks noChangeAspect="1"/>
            </p:cNvSpPr>
            <p:nvPr/>
          </p:nvSpPr>
          <p:spPr>
            <a:xfrm>
              <a:off x="8341150" y="1044563"/>
              <a:ext cx="360000" cy="36000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3" name="TextBox 32">
              <a:extLst>
                <a:ext uri="{FF2B5EF4-FFF2-40B4-BE49-F238E27FC236}">
                  <a16:creationId xmlns:a16="http://schemas.microsoft.com/office/drawing/2014/main" id="{76C6A98A-C350-4F32-92C1-3B75172E8182}"/>
                </a:ext>
              </a:extLst>
            </p:cNvPr>
            <p:cNvSpPr txBox="1"/>
            <p:nvPr/>
          </p:nvSpPr>
          <p:spPr>
            <a:xfrm>
              <a:off x="8727260" y="1016994"/>
              <a:ext cx="3495359" cy="369332"/>
            </a:xfrm>
            <a:prstGeom prst="rect">
              <a:avLst/>
            </a:prstGeom>
            <a:noFill/>
          </p:spPr>
          <p:txBody>
            <a:bodyPr wrap="square" rtlCol="0">
              <a:spAutoFit/>
            </a:bodyPr>
            <a:lstStyle/>
            <a:p>
              <a:r>
                <a:rPr lang="en-US" b="1" dirty="0"/>
                <a:t>Server side (cloud-based platform)</a:t>
              </a:r>
              <a:endParaRPr lang="en-US" dirty="0"/>
            </a:p>
          </p:txBody>
        </p:sp>
      </p:grpSp>
      <p:grpSp>
        <p:nvGrpSpPr>
          <p:cNvPr id="13" name="Group 12">
            <a:extLst>
              <a:ext uri="{FF2B5EF4-FFF2-40B4-BE49-F238E27FC236}">
                <a16:creationId xmlns:a16="http://schemas.microsoft.com/office/drawing/2014/main" id="{3FF9C24D-9AB0-9BF9-B0B7-7F24400BF745}"/>
              </a:ext>
            </a:extLst>
          </p:cNvPr>
          <p:cNvGrpSpPr/>
          <p:nvPr/>
        </p:nvGrpSpPr>
        <p:grpSpPr>
          <a:xfrm>
            <a:off x="8044336" y="1402844"/>
            <a:ext cx="3864507" cy="386337"/>
            <a:chOff x="8341150" y="1726973"/>
            <a:chExt cx="3864507" cy="386337"/>
          </a:xfrm>
        </p:grpSpPr>
        <p:sp>
          <p:nvSpPr>
            <p:cNvPr id="28" name="Rectangle: Rounded Corners 27">
              <a:extLst>
                <a:ext uri="{FF2B5EF4-FFF2-40B4-BE49-F238E27FC236}">
                  <a16:creationId xmlns:a16="http://schemas.microsoft.com/office/drawing/2014/main" id="{F60BBE1A-BF35-4698-989C-0236364C3CE7}"/>
                </a:ext>
              </a:extLst>
            </p:cNvPr>
            <p:cNvSpPr>
              <a:spLocks noChangeAspect="1"/>
            </p:cNvSpPr>
            <p:nvPr/>
          </p:nvSpPr>
          <p:spPr>
            <a:xfrm>
              <a:off x="8341150" y="1753310"/>
              <a:ext cx="360000" cy="360000"/>
            </a:xfrm>
            <a:prstGeom prst="roundRect">
              <a:avLst/>
            </a:pr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34" name="TextBox 33">
              <a:extLst>
                <a:ext uri="{FF2B5EF4-FFF2-40B4-BE49-F238E27FC236}">
                  <a16:creationId xmlns:a16="http://schemas.microsoft.com/office/drawing/2014/main" id="{55EC8812-B86D-4B5D-9B84-27D24CB59641}"/>
                </a:ext>
              </a:extLst>
            </p:cNvPr>
            <p:cNvSpPr txBox="1"/>
            <p:nvPr/>
          </p:nvSpPr>
          <p:spPr>
            <a:xfrm>
              <a:off x="8745970" y="1726973"/>
              <a:ext cx="3459687" cy="369332"/>
            </a:xfrm>
            <a:prstGeom prst="rect">
              <a:avLst/>
            </a:prstGeom>
            <a:noFill/>
          </p:spPr>
          <p:txBody>
            <a:bodyPr wrap="square" rtlCol="0">
              <a:spAutoFit/>
            </a:bodyPr>
            <a:lstStyle/>
            <a:p>
              <a:r>
                <a:rPr lang="en-US" b="1" dirty="0"/>
                <a:t>User side (web services, API, GUI)</a:t>
              </a:r>
              <a:endParaRPr lang="en-US" dirty="0"/>
            </a:p>
          </p:txBody>
        </p:sp>
      </p:grpSp>
      <p:pic>
        <p:nvPicPr>
          <p:cNvPr id="43" name="Picture 42">
            <a:extLst>
              <a:ext uri="{FF2B5EF4-FFF2-40B4-BE49-F238E27FC236}">
                <a16:creationId xmlns:a16="http://schemas.microsoft.com/office/drawing/2014/main" id="{7B97D040-DA68-460B-8DEB-691C7617440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384297" y="4980060"/>
            <a:ext cx="1596594" cy="972496"/>
          </a:xfrm>
          <a:prstGeom prst="rect">
            <a:avLst/>
          </a:prstGeom>
          <a:ln>
            <a:solidFill>
              <a:schemeClr val="tx1"/>
            </a:solidFill>
          </a:ln>
        </p:spPr>
      </p:pic>
      <p:pic>
        <p:nvPicPr>
          <p:cNvPr id="44" name="Picture 43">
            <a:extLst>
              <a:ext uri="{FF2B5EF4-FFF2-40B4-BE49-F238E27FC236}">
                <a16:creationId xmlns:a16="http://schemas.microsoft.com/office/drawing/2014/main" id="{39C870EC-4114-4B2B-BBA1-CAC98C65B06E}"/>
              </a:ext>
            </a:extLst>
          </p:cNvPr>
          <p:cNvPicPr>
            <a:picLocks noChangeAspect="1"/>
          </p:cNvPicPr>
          <p:nvPr/>
        </p:nvPicPr>
        <p:blipFill>
          <a:blip r:embed="rId14"/>
          <a:stretch>
            <a:fillRect/>
          </a:stretch>
        </p:blipFill>
        <p:spPr>
          <a:xfrm>
            <a:off x="2988108" y="5562601"/>
            <a:ext cx="1220060" cy="614841"/>
          </a:xfrm>
          <a:prstGeom prst="rect">
            <a:avLst/>
          </a:prstGeom>
          <a:ln>
            <a:solidFill>
              <a:schemeClr val="tx1"/>
            </a:solidFill>
          </a:ln>
        </p:spPr>
      </p:pic>
      <p:pic>
        <p:nvPicPr>
          <p:cNvPr id="45" name="Picture 44">
            <a:extLst>
              <a:ext uri="{FF2B5EF4-FFF2-40B4-BE49-F238E27FC236}">
                <a16:creationId xmlns:a16="http://schemas.microsoft.com/office/drawing/2014/main" id="{C43DDBCC-7E55-4E46-B646-6471E4AA25C6}"/>
              </a:ext>
            </a:extLst>
          </p:cNvPr>
          <p:cNvPicPr>
            <a:picLocks noChangeAspect="1"/>
          </p:cNvPicPr>
          <p:nvPr/>
        </p:nvPicPr>
        <p:blipFill>
          <a:blip r:embed="rId15"/>
          <a:stretch>
            <a:fillRect/>
          </a:stretch>
        </p:blipFill>
        <p:spPr>
          <a:xfrm>
            <a:off x="10439618" y="5029200"/>
            <a:ext cx="1404442" cy="104654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5" name="Graphic 4" descr="Database with solid fill">
            <a:extLst>
              <a:ext uri="{FF2B5EF4-FFF2-40B4-BE49-F238E27FC236}">
                <a16:creationId xmlns:a16="http://schemas.microsoft.com/office/drawing/2014/main" id="{9CAA72E8-0EE9-4054-2AE1-9FFBFA6FE82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391344" y="3575304"/>
            <a:ext cx="995094" cy="995094"/>
          </a:xfrm>
          <a:prstGeom prst="rect">
            <a:avLst/>
          </a:prstGeom>
        </p:spPr>
      </p:pic>
      <p:pic>
        <p:nvPicPr>
          <p:cNvPr id="7" name="Picture 6">
            <a:extLst>
              <a:ext uri="{FF2B5EF4-FFF2-40B4-BE49-F238E27FC236}">
                <a16:creationId xmlns:a16="http://schemas.microsoft.com/office/drawing/2014/main" id="{1293A1FB-7110-7EF1-1C05-7842850D9BC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51877" y="986698"/>
            <a:ext cx="1408685" cy="802256"/>
          </a:xfrm>
          <a:prstGeom prst="rect">
            <a:avLst/>
          </a:prstGeom>
        </p:spPr>
      </p:pic>
      <p:cxnSp>
        <p:nvCxnSpPr>
          <p:cNvPr id="12" name="Straight Arrow Connector 11">
            <a:extLst>
              <a:ext uri="{FF2B5EF4-FFF2-40B4-BE49-F238E27FC236}">
                <a16:creationId xmlns:a16="http://schemas.microsoft.com/office/drawing/2014/main" id="{9F3895CE-863D-D7EE-3A63-3A94F9239F87}"/>
              </a:ext>
            </a:extLst>
          </p:cNvPr>
          <p:cNvCxnSpPr>
            <a:cxnSpLocks/>
          </p:cNvCxnSpPr>
          <p:nvPr/>
        </p:nvCxnSpPr>
        <p:spPr>
          <a:xfrm flipH="1">
            <a:off x="4464053" y="2310676"/>
            <a:ext cx="1057607" cy="600214"/>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AD34BA67-3513-5413-4F00-13AAFB752B7D}"/>
              </a:ext>
            </a:extLst>
          </p:cNvPr>
          <p:cNvCxnSpPr>
            <a:cxnSpLocks/>
          </p:cNvCxnSpPr>
          <p:nvPr/>
        </p:nvCxnSpPr>
        <p:spPr>
          <a:xfrm>
            <a:off x="2193130" y="2253117"/>
            <a:ext cx="1120600" cy="657773"/>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B6BEB58B-3F26-F349-D691-0E563400BBC9}"/>
              </a:ext>
            </a:extLst>
          </p:cNvPr>
          <p:cNvSpPr txBox="1"/>
          <p:nvPr/>
        </p:nvSpPr>
        <p:spPr>
          <a:xfrm>
            <a:off x="83301" y="1756214"/>
            <a:ext cx="2967388" cy="754053"/>
          </a:xfrm>
          <a:prstGeom prst="rect">
            <a:avLst/>
          </a:prstGeom>
          <a:noFill/>
        </p:spPr>
        <p:txBody>
          <a:bodyPr wrap="square" rtlCol="0">
            <a:spAutoFit/>
          </a:bodyPr>
          <a:lstStyle/>
          <a:p>
            <a:pPr algn="ctr"/>
            <a:r>
              <a:rPr lang="en-US" sz="1600" b="1" dirty="0"/>
              <a:t>3</a:t>
            </a:r>
            <a:r>
              <a:rPr lang="en-US" sz="1600" b="1" baseline="30000" dirty="0"/>
              <a:t>rd</a:t>
            </a:r>
            <a:r>
              <a:rPr lang="en-US" sz="1600" b="1" dirty="0"/>
              <a:t> party materials</a:t>
            </a:r>
          </a:p>
          <a:p>
            <a:pPr algn="ctr"/>
            <a:r>
              <a:rPr lang="en-US" sz="1600" b="1" dirty="0"/>
              <a:t>information</a:t>
            </a:r>
            <a:br>
              <a:rPr lang="en-US" sz="1600" b="1" dirty="0"/>
            </a:br>
            <a:endParaRPr lang="en-US" sz="1100" dirty="0"/>
          </a:p>
        </p:txBody>
      </p:sp>
      <p:sp>
        <p:nvSpPr>
          <p:cNvPr id="9" name="Double Bracket 8">
            <a:extLst>
              <a:ext uri="{FF2B5EF4-FFF2-40B4-BE49-F238E27FC236}">
                <a16:creationId xmlns:a16="http://schemas.microsoft.com/office/drawing/2014/main" id="{00C3E6A9-5C1A-EF1C-7216-909BAF61FD0E}"/>
              </a:ext>
            </a:extLst>
          </p:cNvPr>
          <p:cNvSpPr/>
          <p:nvPr/>
        </p:nvSpPr>
        <p:spPr>
          <a:xfrm>
            <a:off x="7775655" y="2023242"/>
            <a:ext cx="4099059" cy="2838694"/>
          </a:xfrm>
          <a:prstGeom prst="bracketPair">
            <a:avLst>
              <a:gd name="adj" fmla="val 11156"/>
            </a:avLst>
          </a:prstGeom>
          <a:solidFill>
            <a:schemeClr val="bg1">
              <a:lumMod val="95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spcAft>
                <a:spcPts val="600"/>
              </a:spcAft>
            </a:pPr>
            <a:r>
              <a:rPr lang="en-US" b="1" dirty="0">
                <a:cs typeface="Arial" panose="020B0604020202020204" pitchFamily="34" charset="0"/>
              </a:rPr>
              <a:t>Critical system requirements:</a:t>
            </a:r>
          </a:p>
          <a:p>
            <a:pPr marL="285750" indent="-285750">
              <a:spcAft>
                <a:spcPts val="600"/>
              </a:spcAft>
              <a:buFont typeface="Wingdings" panose="05000000000000000000" pitchFamily="2" charset="2"/>
              <a:buChar char="§"/>
            </a:pPr>
            <a:r>
              <a:rPr lang="en-US" sz="1800" dirty="0">
                <a:cs typeface="Arial" panose="020B0604020202020204" pitchFamily="34" charset="0"/>
              </a:rPr>
              <a:t>Specialist materials data structures </a:t>
            </a:r>
          </a:p>
          <a:p>
            <a:pPr marL="285750" indent="-285750">
              <a:spcAft>
                <a:spcPts val="600"/>
              </a:spcAft>
              <a:buFont typeface="Wingdings" panose="05000000000000000000" pitchFamily="2" charset="2"/>
              <a:buChar char="§"/>
            </a:pPr>
            <a:r>
              <a:rPr lang="en-US" sz="1800" dirty="0">
                <a:cs typeface="Arial" panose="020B0604020202020204" pitchFamily="34" charset="0"/>
              </a:rPr>
              <a:t>Tools to manage the materials data lifecycle</a:t>
            </a:r>
          </a:p>
          <a:p>
            <a:pPr marL="285750" indent="-285750">
              <a:spcAft>
                <a:spcPts val="600"/>
              </a:spcAft>
              <a:buFont typeface="Wingdings" panose="05000000000000000000" pitchFamily="2" charset="2"/>
              <a:buChar char="§"/>
            </a:pPr>
            <a:r>
              <a:rPr lang="en-US" sz="1800" dirty="0">
                <a:cs typeface="Arial" panose="020B0604020202020204" pitchFamily="34" charset="0"/>
              </a:rPr>
              <a:t>Full traceability</a:t>
            </a:r>
          </a:p>
          <a:p>
            <a:pPr marL="285750" indent="-285750">
              <a:spcAft>
                <a:spcPts val="600"/>
              </a:spcAft>
              <a:buFont typeface="Wingdings" panose="05000000000000000000" pitchFamily="2" charset="2"/>
              <a:buChar char="§"/>
            </a:pPr>
            <a:r>
              <a:rPr lang="en-US" sz="1800" dirty="0">
                <a:cs typeface="Arial" panose="020B0604020202020204" pitchFamily="34" charset="0"/>
              </a:rPr>
              <a:t>Access and change control, workflow</a:t>
            </a:r>
          </a:p>
          <a:p>
            <a:pPr marL="285750" indent="-285750">
              <a:spcAft>
                <a:spcPts val="600"/>
              </a:spcAft>
              <a:buFont typeface="Wingdings" panose="05000000000000000000" pitchFamily="2" charset="2"/>
              <a:buChar char="§"/>
            </a:pPr>
            <a:r>
              <a:rPr lang="en-US" sz="1800" dirty="0">
                <a:cs typeface="Arial" panose="020B0604020202020204" pitchFamily="34" charset="0"/>
              </a:rPr>
              <a:t>Standardized process</a:t>
            </a:r>
            <a:endParaRPr lang="en-US" dirty="0">
              <a:cs typeface="Arial" panose="020B0604020202020204" pitchFamily="34" charset="0"/>
            </a:endParaRPr>
          </a:p>
        </p:txBody>
      </p:sp>
      <p:sp>
        <p:nvSpPr>
          <p:cNvPr id="6" name="Double Bracket 5">
            <a:extLst>
              <a:ext uri="{FF2B5EF4-FFF2-40B4-BE49-F238E27FC236}">
                <a16:creationId xmlns:a16="http://schemas.microsoft.com/office/drawing/2014/main" id="{6BF56639-A65F-BD1D-F0D0-3AD0299A57F0}"/>
              </a:ext>
            </a:extLst>
          </p:cNvPr>
          <p:cNvSpPr/>
          <p:nvPr/>
        </p:nvSpPr>
        <p:spPr>
          <a:xfrm rot="10800000" flipV="1">
            <a:off x="7775654" y="4953000"/>
            <a:ext cx="2477955" cy="1181067"/>
          </a:xfrm>
          <a:prstGeom prst="bracketPair">
            <a:avLst>
              <a:gd name="adj" fmla="val 25944"/>
            </a:avLst>
          </a:prstGeom>
          <a:solidFill>
            <a:schemeClr val="bg1">
              <a:lumMod val="95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spcAft>
                <a:spcPts val="600"/>
              </a:spcAft>
            </a:pPr>
            <a:r>
              <a:rPr lang="en-US" b="1" dirty="0">
                <a:cs typeface="Arial" panose="020B0604020202020204" pitchFamily="34" charset="0"/>
              </a:rPr>
              <a:t>A schema is required to organize data in a MDMS!</a:t>
            </a:r>
          </a:p>
        </p:txBody>
      </p:sp>
      <p:sp>
        <p:nvSpPr>
          <p:cNvPr id="8" name="Arrow: Right 7">
            <a:extLst>
              <a:ext uri="{FF2B5EF4-FFF2-40B4-BE49-F238E27FC236}">
                <a16:creationId xmlns:a16="http://schemas.microsoft.com/office/drawing/2014/main" id="{B1868BA9-F46B-027E-787A-7731BF148D6E}"/>
              </a:ext>
            </a:extLst>
          </p:cNvPr>
          <p:cNvSpPr/>
          <p:nvPr/>
        </p:nvSpPr>
        <p:spPr>
          <a:xfrm rot="5400000">
            <a:off x="8875232" y="4736957"/>
            <a:ext cx="234675" cy="484632"/>
          </a:xfrm>
          <a:prstGeom prst="rightArrow">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4E44D3D-87D4-B879-174D-05DA8CFB868C}"/>
              </a:ext>
            </a:extLst>
          </p:cNvPr>
          <p:cNvPicPr>
            <a:picLocks noChangeAspect="1"/>
          </p:cNvPicPr>
          <p:nvPr/>
        </p:nvPicPr>
        <p:blipFill>
          <a:blip r:embed="rId19"/>
          <a:stretch>
            <a:fillRect/>
          </a:stretch>
        </p:blipFill>
        <p:spPr>
          <a:xfrm>
            <a:off x="4208168" y="5562600"/>
            <a:ext cx="614841" cy="614841"/>
          </a:xfrm>
          <a:prstGeom prst="rect">
            <a:avLst/>
          </a:prstGeom>
        </p:spPr>
      </p:pic>
      <p:pic>
        <p:nvPicPr>
          <p:cNvPr id="18" name="Picture 17" descr="A computer screen shot of a computer program&#10;&#10;Description automatically generated">
            <a:extLst>
              <a:ext uri="{FF2B5EF4-FFF2-40B4-BE49-F238E27FC236}">
                <a16:creationId xmlns:a16="http://schemas.microsoft.com/office/drawing/2014/main" id="{51CFD67D-D7D0-05DB-94A4-79749BA17F8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82013" y="5322636"/>
            <a:ext cx="1433883" cy="805660"/>
          </a:xfrm>
          <a:prstGeom prst="rect">
            <a:avLst/>
          </a:prstGeom>
          <a:ln>
            <a:solidFill>
              <a:schemeClr val="tx1">
                <a:lumMod val="95000"/>
                <a:lumOff val="5000"/>
              </a:schemeClr>
            </a:solidFill>
          </a:ln>
        </p:spPr>
      </p:pic>
      <p:sp>
        <p:nvSpPr>
          <p:cNvPr id="32" name="TextBox 31">
            <a:extLst>
              <a:ext uri="{FF2B5EF4-FFF2-40B4-BE49-F238E27FC236}">
                <a16:creationId xmlns:a16="http://schemas.microsoft.com/office/drawing/2014/main" id="{4FC2C2DC-FF9D-FB9E-6B70-FD47048FE170}"/>
              </a:ext>
            </a:extLst>
          </p:cNvPr>
          <p:cNvSpPr txBox="1"/>
          <p:nvPr/>
        </p:nvSpPr>
        <p:spPr>
          <a:xfrm>
            <a:off x="3122664" y="2635964"/>
            <a:ext cx="1581092" cy="338554"/>
          </a:xfrm>
          <a:prstGeom prst="rect">
            <a:avLst/>
          </a:prstGeom>
          <a:noFill/>
        </p:spPr>
        <p:txBody>
          <a:bodyPr wrap="square">
            <a:spAutoFit/>
          </a:bodyPr>
          <a:lstStyle/>
          <a:p>
            <a:pPr lvl="0" algn="ctr"/>
            <a:r>
              <a:rPr lang="fr-FR" sz="1600" b="1" dirty="0"/>
              <a:t>Import </a:t>
            </a:r>
            <a:r>
              <a:rPr lang="fr-FR" sz="1600" b="1" dirty="0" err="1"/>
              <a:t>tools</a:t>
            </a:r>
            <a:endParaRPr lang="en-US" sz="1600" b="1" dirty="0"/>
          </a:p>
        </p:txBody>
      </p:sp>
      <p:cxnSp>
        <p:nvCxnSpPr>
          <p:cNvPr id="36" name="Straight Arrow Connector 35">
            <a:extLst>
              <a:ext uri="{FF2B5EF4-FFF2-40B4-BE49-F238E27FC236}">
                <a16:creationId xmlns:a16="http://schemas.microsoft.com/office/drawing/2014/main" id="{43815465-844E-F9CB-2FB7-963F76621CB7}"/>
              </a:ext>
            </a:extLst>
          </p:cNvPr>
          <p:cNvCxnSpPr>
            <a:cxnSpLocks/>
          </p:cNvCxnSpPr>
          <p:nvPr/>
        </p:nvCxnSpPr>
        <p:spPr>
          <a:xfrm>
            <a:off x="3882373" y="2956528"/>
            <a:ext cx="0" cy="362572"/>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49EECEBC-FE3B-2BF7-4099-B5DB01CF2B95}"/>
              </a:ext>
            </a:extLst>
          </p:cNvPr>
          <p:cNvCxnSpPr>
            <a:cxnSpLocks/>
          </p:cNvCxnSpPr>
          <p:nvPr/>
        </p:nvCxnSpPr>
        <p:spPr>
          <a:xfrm>
            <a:off x="1828021" y="5023249"/>
            <a:ext cx="0" cy="362572"/>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42FFE736-FDFF-E561-3855-C3E91AFCF920}"/>
              </a:ext>
            </a:extLst>
          </p:cNvPr>
          <p:cNvCxnSpPr>
            <a:cxnSpLocks/>
          </p:cNvCxnSpPr>
          <p:nvPr/>
        </p:nvCxnSpPr>
        <p:spPr>
          <a:xfrm>
            <a:off x="4208168" y="4616701"/>
            <a:ext cx="0" cy="362572"/>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4E5F9DD-57EB-AE8E-7889-CFD25845D60D}"/>
              </a:ext>
            </a:extLst>
          </p:cNvPr>
          <p:cNvCxnSpPr>
            <a:cxnSpLocks/>
          </p:cNvCxnSpPr>
          <p:nvPr/>
        </p:nvCxnSpPr>
        <p:spPr>
          <a:xfrm flipV="1">
            <a:off x="3557394" y="4592752"/>
            <a:ext cx="0" cy="362572"/>
          </a:xfrm>
          <a:prstGeom prst="straightConnector1">
            <a:avLst/>
          </a:prstGeom>
          <a:ln w="7620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1364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endCondLst>
                                    <p:cond evt="onNext" delay="0">
                                      <p:tgtEl>
                                        <p:sldTgt/>
                                      </p:tgtEl>
                                    </p:cond>
                                  </p:endCondLst>
                                  <p:childTnLst>
                                    <p:animRot by="120000">
                                      <p:cBhvr>
                                        <p:cTn id="6" dur="100" fill="hold">
                                          <p:stCondLst>
                                            <p:cond delay="0"/>
                                          </p:stCondLst>
                                        </p:cTn>
                                        <p:tgtEl>
                                          <p:spTgt spid="45"/>
                                        </p:tgtEl>
                                        <p:attrNameLst>
                                          <p:attrName>r</p:attrName>
                                        </p:attrNameLst>
                                      </p:cBhvr>
                                    </p:animRot>
                                    <p:animRot by="-240000">
                                      <p:cBhvr>
                                        <p:cTn id="7" dur="200" fill="hold">
                                          <p:stCondLst>
                                            <p:cond delay="200"/>
                                          </p:stCondLst>
                                        </p:cTn>
                                        <p:tgtEl>
                                          <p:spTgt spid="45"/>
                                        </p:tgtEl>
                                        <p:attrNameLst>
                                          <p:attrName>r</p:attrName>
                                        </p:attrNameLst>
                                      </p:cBhvr>
                                    </p:animRot>
                                    <p:animRot by="240000">
                                      <p:cBhvr>
                                        <p:cTn id="8" dur="200" fill="hold">
                                          <p:stCondLst>
                                            <p:cond delay="400"/>
                                          </p:stCondLst>
                                        </p:cTn>
                                        <p:tgtEl>
                                          <p:spTgt spid="45"/>
                                        </p:tgtEl>
                                        <p:attrNameLst>
                                          <p:attrName>r</p:attrName>
                                        </p:attrNameLst>
                                      </p:cBhvr>
                                    </p:animRot>
                                    <p:animRot by="-240000">
                                      <p:cBhvr>
                                        <p:cTn id="9" dur="200" fill="hold">
                                          <p:stCondLst>
                                            <p:cond delay="600"/>
                                          </p:stCondLst>
                                        </p:cTn>
                                        <p:tgtEl>
                                          <p:spTgt spid="45"/>
                                        </p:tgtEl>
                                        <p:attrNameLst>
                                          <p:attrName>r</p:attrName>
                                        </p:attrNameLst>
                                      </p:cBhvr>
                                    </p:animRot>
                                    <p:animRot by="120000">
                                      <p:cBhvr>
                                        <p:cTn id="10" dur="200" fill="hold">
                                          <p:stCondLst>
                                            <p:cond delay="800"/>
                                          </p:stCondLst>
                                        </p:cTn>
                                        <p:tgtEl>
                                          <p:spTgt spid="4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Building a Schema to Capture Data with Full Traceability</a:t>
            </a:r>
          </a:p>
        </p:txBody>
      </p:sp>
      <p:sp>
        <p:nvSpPr>
          <p:cNvPr id="24" name="Rectangle 23">
            <a:extLst>
              <a:ext uri="{FF2B5EF4-FFF2-40B4-BE49-F238E27FC236}">
                <a16:creationId xmlns:a16="http://schemas.microsoft.com/office/drawing/2014/main" id="{C1D7DA21-237E-452F-B9E5-59525076959C}"/>
              </a:ext>
            </a:extLst>
          </p:cNvPr>
          <p:cNvSpPr/>
          <p:nvPr/>
        </p:nvSpPr>
        <p:spPr>
          <a:xfrm>
            <a:off x="4427679" y="3938262"/>
            <a:ext cx="2160000" cy="432000"/>
          </a:xfrm>
          <a:prstGeom prst="rect">
            <a:avLst/>
          </a:prstGeom>
          <a:solidFill>
            <a:schemeClr val="accent6">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chemeClr val="tx1"/>
                </a:solidFill>
                <a:effectLst/>
                <a:uLnTx/>
                <a:uFillTx/>
                <a:latin typeface="Calibri" panose="020F0502020204030204" pitchFamily="34" charset="0"/>
                <a:ea typeface="+mn-ea"/>
                <a:cs typeface="Arial" panose="020B0604020202020204" pitchFamily="34" charset="0"/>
              </a:rPr>
              <a:t>Projects</a:t>
            </a:r>
          </a:p>
        </p:txBody>
      </p:sp>
      <p:sp>
        <p:nvSpPr>
          <p:cNvPr id="25" name="Rectangle 24">
            <a:extLst>
              <a:ext uri="{FF2B5EF4-FFF2-40B4-BE49-F238E27FC236}">
                <a16:creationId xmlns:a16="http://schemas.microsoft.com/office/drawing/2014/main" id="{849591CD-8131-4E04-9EF1-A934A5B4E683}"/>
              </a:ext>
            </a:extLst>
          </p:cNvPr>
          <p:cNvSpPr/>
          <p:nvPr/>
        </p:nvSpPr>
        <p:spPr>
          <a:xfrm>
            <a:off x="7558789" y="3896236"/>
            <a:ext cx="1152000" cy="396000"/>
          </a:xfrm>
          <a:prstGeom prst="rect">
            <a:avLst/>
          </a:prstGeom>
          <a:solidFill>
            <a:schemeClr val="tx1">
              <a:lumMod val="85000"/>
              <a:lumOff val="15000"/>
            </a:schemeClr>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Test Series</a:t>
            </a:r>
          </a:p>
        </p:txBody>
      </p:sp>
      <p:sp>
        <p:nvSpPr>
          <p:cNvPr id="26" name="Rectangle 25">
            <a:extLst>
              <a:ext uri="{FF2B5EF4-FFF2-40B4-BE49-F238E27FC236}">
                <a16:creationId xmlns:a16="http://schemas.microsoft.com/office/drawing/2014/main" id="{CC4C8FCE-0E2B-49A6-BF13-8DB952C4FA1B}"/>
              </a:ext>
            </a:extLst>
          </p:cNvPr>
          <p:cNvSpPr/>
          <p:nvPr/>
        </p:nvSpPr>
        <p:spPr>
          <a:xfrm>
            <a:off x="5221656" y="1837670"/>
            <a:ext cx="864000" cy="270000"/>
          </a:xfrm>
          <a:prstGeom prst="rect">
            <a:avLst/>
          </a:prstGeom>
          <a:solidFill>
            <a:schemeClr val="tx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Tensile</a:t>
            </a:r>
          </a:p>
        </p:txBody>
      </p:sp>
      <p:sp>
        <p:nvSpPr>
          <p:cNvPr id="27" name="Rectangle 26">
            <a:extLst>
              <a:ext uri="{FF2B5EF4-FFF2-40B4-BE49-F238E27FC236}">
                <a16:creationId xmlns:a16="http://schemas.microsoft.com/office/drawing/2014/main" id="{3B1B54E2-26C9-493E-A559-7D199D57EF11}"/>
              </a:ext>
            </a:extLst>
          </p:cNvPr>
          <p:cNvSpPr/>
          <p:nvPr/>
        </p:nvSpPr>
        <p:spPr>
          <a:xfrm>
            <a:off x="7475761" y="1735637"/>
            <a:ext cx="864000" cy="270000"/>
          </a:xfrm>
          <a:prstGeom prst="rect">
            <a:avLst/>
          </a:prstGeom>
          <a:solidFill>
            <a:schemeClr val="tx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Compression</a:t>
            </a:r>
          </a:p>
        </p:txBody>
      </p:sp>
      <p:sp>
        <p:nvSpPr>
          <p:cNvPr id="28" name="Rectangle 27">
            <a:extLst>
              <a:ext uri="{FF2B5EF4-FFF2-40B4-BE49-F238E27FC236}">
                <a16:creationId xmlns:a16="http://schemas.microsoft.com/office/drawing/2014/main" id="{237102F8-6104-4904-96A5-7AE048025602}"/>
              </a:ext>
            </a:extLst>
          </p:cNvPr>
          <p:cNvSpPr/>
          <p:nvPr/>
        </p:nvSpPr>
        <p:spPr>
          <a:xfrm>
            <a:off x="4949620" y="2708537"/>
            <a:ext cx="864000" cy="270000"/>
          </a:xfrm>
          <a:prstGeom prst="rect">
            <a:avLst/>
          </a:prstGeom>
          <a:solidFill>
            <a:schemeClr val="tx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HCF</a:t>
            </a:r>
          </a:p>
        </p:txBody>
      </p:sp>
      <p:sp>
        <p:nvSpPr>
          <p:cNvPr id="29" name="Rectangle 28">
            <a:extLst>
              <a:ext uri="{FF2B5EF4-FFF2-40B4-BE49-F238E27FC236}">
                <a16:creationId xmlns:a16="http://schemas.microsoft.com/office/drawing/2014/main" id="{C038224E-AEA1-4C78-80F0-5BEA7C224BCF}"/>
              </a:ext>
            </a:extLst>
          </p:cNvPr>
          <p:cNvSpPr/>
          <p:nvPr/>
        </p:nvSpPr>
        <p:spPr>
          <a:xfrm>
            <a:off x="7803888" y="2508724"/>
            <a:ext cx="864000" cy="270000"/>
          </a:xfrm>
          <a:prstGeom prst="rect">
            <a:avLst/>
          </a:prstGeom>
          <a:solidFill>
            <a:schemeClr val="tx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LCF</a:t>
            </a:r>
          </a:p>
        </p:txBody>
      </p:sp>
      <p:sp>
        <p:nvSpPr>
          <p:cNvPr id="30" name="Rectangle 29">
            <a:extLst>
              <a:ext uri="{FF2B5EF4-FFF2-40B4-BE49-F238E27FC236}">
                <a16:creationId xmlns:a16="http://schemas.microsoft.com/office/drawing/2014/main" id="{4EF4941B-F7FC-4054-8A43-8B6662A0F55A}"/>
              </a:ext>
            </a:extLst>
          </p:cNvPr>
          <p:cNvSpPr/>
          <p:nvPr/>
        </p:nvSpPr>
        <p:spPr>
          <a:xfrm>
            <a:off x="7196442" y="3046250"/>
            <a:ext cx="864000" cy="270000"/>
          </a:xfrm>
          <a:prstGeom prst="rect">
            <a:avLst/>
          </a:prstGeom>
          <a:solidFill>
            <a:schemeClr val="tx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Creep</a:t>
            </a:r>
          </a:p>
        </p:txBody>
      </p:sp>
      <p:sp>
        <p:nvSpPr>
          <p:cNvPr id="31" name="Rectangle 30">
            <a:extLst>
              <a:ext uri="{FF2B5EF4-FFF2-40B4-BE49-F238E27FC236}">
                <a16:creationId xmlns:a16="http://schemas.microsoft.com/office/drawing/2014/main" id="{D8B26741-FB05-439E-864E-1E37A7883308}"/>
              </a:ext>
            </a:extLst>
          </p:cNvPr>
          <p:cNvSpPr/>
          <p:nvPr/>
        </p:nvSpPr>
        <p:spPr>
          <a:xfrm>
            <a:off x="9408456" y="3775391"/>
            <a:ext cx="792000" cy="1440000"/>
          </a:xfrm>
          <a:prstGeom prst="rect">
            <a:avLst/>
          </a:prstGeom>
          <a:solidFill>
            <a:schemeClr val="bg2">
              <a:lumMod val="5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Design Data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endParaRPr>
          </a:p>
        </p:txBody>
      </p:sp>
      <p:sp>
        <p:nvSpPr>
          <p:cNvPr id="32" name="Rectangle 31">
            <a:extLst>
              <a:ext uri="{FF2B5EF4-FFF2-40B4-BE49-F238E27FC236}">
                <a16:creationId xmlns:a16="http://schemas.microsoft.com/office/drawing/2014/main" id="{AE24B26A-AAE8-40B3-8F78-EDF4BE9488DE}"/>
              </a:ext>
            </a:extLst>
          </p:cNvPr>
          <p:cNvSpPr/>
          <p:nvPr/>
        </p:nvSpPr>
        <p:spPr>
          <a:xfrm>
            <a:off x="3193562" y="2556318"/>
            <a:ext cx="792000" cy="792000"/>
          </a:xfrm>
          <a:prstGeom prst="rect">
            <a:avLst/>
          </a:prstGeom>
          <a:solidFill>
            <a:schemeClr val="accent2"/>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effectLst/>
                <a:uLnTx/>
                <a:uFillTx/>
                <a:latin typeface="Calibri" panose="020F0502020204030204" pitchFamily="34" charset="0"/>
                <a:ea typeface="+mn-ea"/>
                <a:cs typeface="Arial" panose="020B0604020202020204" pitchFamily="34" charset="0"/>
              </a:rPr>
              <a:t>Reports</a:t>
            </a:r>
          </a:p>
        </p:txBody>
      </p:sp>
      <p:sp>
        <p:nvSpPr>
          <p:cNvPr id="33" name="Rectangle 32">
            <a:extLst>
              <a:ext uri="{FF2B5EF4-FFF2-40B4-BE49-F238E27FC236}">
                <a16:creationId xmlns:a16="http://schemas.microsoft.com/office/drawing/2014/main" id="{A21DAB60-4651-42E7-AABD-C04B4C1D3084}"/>
              </a:ext>
            </a:extLst>
          </p:cNvPr>
          <p:cNvSpPr/>
          <p:nvPr/>
        </p:nvSpPr>
        <p:spPr>
          <a:xfrm>
            <a:off x="2292915" y="1591761"/>
            <a:ext cx="2160000" cy="432000"/>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0" cap="none" spc="0" normalizeH="0" baseline="0" noProof="0" dirty="0">
                <a:ln>
                  <a:noFill/>
                </a:ln>
                <a:solidFill>
                  <a:schemeClr val="tx1"/>
                </a:solidFill>
                <a:effectLst/>
                <a:uLnTx/>
                <a:uFillTx/>
                <a:latin typeface="Calibri" panose="020F0502020204030204" pitchFamily="34" charset="0"/>
                <a:ea typeface="+mn-ea"/>
                <a:cs typeface="Arial" panose="020B0604020202020204" pitchFamily="34" charset="0"/>
              </a:rPr>
              <a:t>Materials</a:t>
            </a:r>
          </a:p>
        </p:txBody>
      </p:sp>
      <p:sp>
        <p:nvSpPr>
          <p:cNvPr id="34" name="Rectangle 33">
            <a:extLst>
              <a:ext uri="{FF2B5EF4-FFF2-40B4-BE49-F238E27FC236}">
                <a16:creationId xmlns:a16="http://schemas.microsoft.com/office/drawing/2014/main" id="{1D33DD24-91E3-4FCB-AEF5-7FAA0F423DA9}"/>
              </a:ext>
            </a:extLst>
          </p:cNvPr>
          <p:cNvSpPr/>
          <p:nvPr/>
        </p:nvSpPr>
        <p:spPr>
          <a:xfrm>
            <a:off x="6496125" y="5364076"/>
            <a:ext cx="1152000" cy="396000"/>
          </a:xfrm>
          <a:prstGeom prst="rect">
            <a:avLst/>
          </a:prstGeom>
          <a:solidFill>
            <a:schemeClr val="accent1">
              <a:lumMod val="5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Specifications</a:t>
            </a:r>
          </a:p>
        </p:txBody>
      </p:sp>
      <p:sp>
        <p:nvSpPr>
          <p:cNvPr id="35" name="Rectangle 34">
            <a:extLst>
              <a:ext uri="{FF2B5EF4-FFF2-40B4-BE49-F238E27FC236}">
                <a16:creationId xmlns:a16="http://schemas.microsoft.com/office/drawing/2014/main" id="{2639B5C5-EBED-4437-BB2F-C2D9AFE9CB4B}"/>
              </a:ext>
            </a:extLst>
          </p:cNvPr>
          <p:cNvSpPr/>
          <p:nvPr/>
        </p:nvSpPr>
        <p:spPr>
          <a:xfrm>
            <a:off x="8885375" y="1295400"/>
            <a:ext cx="792000" cy="1440000"/>
          </a:xfrm>
          <a:prstGeom prst="rect">
            <a:avLst/>
          </a:prstGeom>
          <a:solidFill>
            <a:schemeClr val="accent1">
              <a:lumMod val="75000"/>
            </a:schemeClr>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Material Pedigree</a:t>
            </a:r>
          </a:p>
        </p:txBody>
      </p:sp>
      <p:sp>
        <p:nvSpPr>
          <p:cNvPr id="36" name="Rectangle 35">
            <a:extLst>
              <a:ext uri="{FF2B5EF4-FFF2-40B4-BE49-F238E27FC236}">
                <a16:creationId xmlns:a16="http://schemas.microsoft.com/office/drawing/2014/main" id="{DCABAAB1-2A37-4819-9935-3E6AA772D0B2}"/>
              </a:ext>
            </a:extLst>
          </p:cNvPr>
          <p:cNvSpPr/>
          <p:nvPr/>
        </p:nvSpPr>
        <p:spPr>
          <a:xfrm>
            <a:off x="2028322" y="5113781"/>
            <a:ext cx="792000" cy="792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0" cap="none" spc="0" normalizeH="0" baseline="0" noProof="0">
                <a:ln>
                  <a:noFill/>
                </a:ln>
                <a:solidFill>
                  <a:schemeClr val="tx1"/>
                </a:solidFill>
                <a:effectLst/>
                <a:uLnTx/>
                <a:uFillTx/>
                <a:latin typeface="Calibri" panose="020F0502020204030204" pitchFamily="34" charset="0"/>
                <a:ea typeface="+mn-ea"/>
                <a:cs typeface="Arial" panose="020B0604020202020204" pitchFamily="34" charset="0"/>
              </a:rPr>
              <a:t>Test Equipment</a:t>
            </a:r>
          </a:p>
        </p:txBody>
      </p:sp>
      <p:sp>
        <p:nvSpPr>
          <p:cNvPr id="37" name="Rectangle 36">
            <a:extLst>
              <a:ext uri="{FF2B5EF4-FFF2-40B4-BE49-F238E27FC236}">
                <a16:creationId xmlns:a16="http://schemas.microsoft.com/office/drawing/2014/main" id="{016A80A3-B11B-4ADF-9596-8CB13A3FAB68}"/>
              </a:ext>
            </a:extLst>
          </p:cNvPr>
          <p:cNvSpPr/>
          <p:nvPr/>
        </p:nvSpPr>
        <p:spPr>
          <a:xfrm>
            <a:off x="7126789" y="4824778"/>
            <a:ext cx="864000" cy="270000"/>
          </a:xfrm>
          <a:prstGeom prst="rect">
            <a:avLst/>
          </a:prstGeom>
          <a:solidFill>
            <a:schemeClr val="tx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FCG</a:t>
            </a:r>
          </a:p>
        </p:txBody>
      </p:sp>
      <p:sp>
        <p:nvSpPr>
          <p:cNvPr id="38" name="Rectangle 37">
            <a:extLst>
              <a:ext uri="{FF2B5EF4-FFF2-40B4-BE49-F238E27FC236}">
                <a16:creationId xmlns:a16="http://schemas.microsoft.com/office/drawing/2014/main" id="{690B0E83-AD3B-41CA-8696-AF7E974C196C}"/>
              </a:ext>
            </a:extLst>
          </p:cNvPr>
          <p:cNvSpPr/>
          <p:nvPr/>
        </p:nvSpPr>
        <p:spPr>
          <a:xfrm>
            <a:off x="4517620" y="5519580"/>
            <a:ext cx="864000" cy="270000"/>
          </a:xfrm>
          <a:prstGeom prst="rect">
            <a:avLst/>
          </a:prstGeom>
          <a:solidFill>
            <a:schemeClr val="tx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Fracture Toughness</a:t>
            </a:r>
          </a:p>
        </p:txBody>
      </p:sp>
      <p:sp>
        <p:nvSpPr>
          <p:cNvPr id="39" name="Rectangle 38">
            <a:extLst>
              <a:ext uri="{FF2B5EF4-FFF2-40B4-BE49-F238E27FC236}">
                <a16:creationId xmlns:a16="http://schemas.microsoft.com/office/drawing/2014/main" id="{AAC0DF49-90CF-4C0E-9272-936C91397B83}"/>
              </a:ext>
            </a:extLst>
          </p:cNvPr>
          <p:cNvSpPr/>
          <p:nvPr/>
        </p:nvSpPr>
        <p:spPr>
          <a:xfrm>
            <a:off x="2761562" y="4252336"/>
            <a:ext cx="864000" cy="270000"/>
          </a:xfrm>
          <a:prstGeom prst="rect">
            <a:avLst/>
          </a:prstGeom>
          <a:solidFill>
            <a:schemeClr val="tx1"/>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rPr>
              <a:t>Stress relaxation</a:t>
            </a:r>
          </a:p>
        </p:txBody>
      </p:sp>
      <p:sp>
        <p:nvSpPr>
          <p:cNvPr id="40" name="Rectangle 39">
            <a:extLst>
              <a:ext uri="{FF2B5EF4-FFF2-40B4-BE49-F238E27FC236}">
                <a16:creationId xmlns:a16="http://schemas.microsoft.com/office/drawing/2014/main" id="{117E3DB3-ECF5-4596-888C-C000C1909D0C}"/>
              </a:ext>
            </a:extLst>
          </p:cNvPr>
          <p:cNvSpPr/>
          <p:nvPr/>
        </p:nvSpPr>
        <p:spPr>
          <a:xfrm>
            <a:off x="6180647" y="2397906"/>
            <a:ext cx="864000" cy="277026"/>
          </a:xfrm>
          <a:prstGeom prst="rect">
            <a:avLst/>
          </a:pr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chemeClr val="tx1"/>
                </a:solidFill>
                <a:effectLst/>
                <a:uLnTx/>
                <a:uFillTx/>
                <a:latin typeface="Calibri" panose="020F0502020204030204" pitchFamily="34" charset="0"/>
                <a:ea typeface="+mn-ea"/>
                <a:cs typeface="Arial" panose="020B0604020202020204" pitchFamily="34" charset="0"/>
              </a:rPr>
              <a:t>Tensile</a:t>
            </a:r>
          </a:p>
        </p:txBody>
      </p:sp>
      <p:sp>
        <p:nvSpPr>
          <p:cNvPr id="41" name="Rectangle 40">
            <a:extLst>
              <a:ext uri="{FF2B5EF4-FFF2-40B4-BE49-F238E27FC236}">
                <a16:creationId xmlns:a16="http://schemas.microsoft.com/office/drawing/2014/main" id="{3851CD0C-A24F-4641-BE23-1EC88075C7B7}"/>
              </a:ext>
            </a:extLst>
          </p:cNvPr>
          <p:cNvSpPr/>
          <p:nvPr/>
        </p:nvSpPr>
        <p:spPr>
          <a:xfrm>
            <a:off x="4085620" y="3468836"/>
            <a:ext cx="864000" cy="269147"/>
          </a:xfrm>
          <a:prstGeom prst="rect">
            <a:avLst/>
          </a:pr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chemeClr val="tx1"/>
                </a:solidFill>
                <a:effectLst/>
                <a:uLnTx/>
                <a:uFillTx/>
                <a:latin typeface="Calibri" panose="020F0502020204030204" pitchFamily="34" charset="0"/>
                <a:ea typeface="+mn-ea"/>
                <a:cs typeface="Arial" panose="020B0604020202020204" pitchFamily="34" charset="0"/>
              </a:rPr>
              <a:t>Cyclic Deformation</a:t>
            </a:r>
          </a:p>
        </p:txBody>
      </p:sp>
      <p:sp>
        <p:nvSpPr>
          <p:cNvPr id="42" name="Rectangle 41">
            <a:extLst>
              <a:ext uri="{FF2B5EF4-FFF2-40B4-BE49-F238E27FC236}">
                <a16:creationId xmlns:a16="http://schemas.microsoft.com/office/drawing/2014/main" id="{E409E0B4-FB50-4D45-9000-364FBD6166E8}"/>
              </a:ext>
            </a:extLst>
          </p:cNvPr>
          <p:cNvSpPr/>
          <p:nvPr/>
        </p:nvSpPr>
        <p:spPr>
          <a:xfrm>
            <a:off x="5203811" y="4779513"/>
            <a:ext cx="864000" cy="277026"/>
          </a:xfrm>
          <a:prstGeom prst="rect">
            <a:avLst/>
          </a:pr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chemeClr val="tx1"/>
                </a:solidFill>
                <a:effectLst/>
                <a:uLnTx/>
                <a:uFillTx/>
                <a:latin typeface="Calibri" panose="020F0502020204030204" pitchFamily="34" charset="0"/>
                <a:ea typeface="+mn-ea"/>
                <a:cs typeface="Arial" panose="020B0604020202020204" pitchFamily="34" charset="0"/>
              </a:rPr>
              <a:t>Fatigue</a:t>
            </a:r>
          </a:p>
        </p:txBody>
      </p:sp>
      <p:sp>
        <p:nvSpPr>
          <p:cNvPr id="43" name="Rectangle 42">
            <a:extLst>
              <a:ext uri="{FF2B5EF4-FFF2-40B4-BE49-F238E27FC236}">
                <a16:creationId xmlns:a16="http://schemas.microsoft.com/office/drawing/2014/main" id="{FC7BF4DA-95A8-4A97-A84B-6BF4A5A2E37A}"/>
              </a:ext>
            </a:extLst>
          </p:cNvPr>
          <p:cNvSpPr/>
          <p:nvPr/>
        </p:nvSpPr>
        <p:spPr>
          <a:xfrm>
            <a:off x="8330630" y="5215391"/>
            <a:ext cx="864000" cy="269147"/>
          </a:xfrm>
          <a:prstGeom prst="rect">
            <a:avLst/>
          </a:pr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a:ln>
                  <a:noFill/>
                </a:ln>
                <a:solidFill>
                  <a:schemeClr val="tx1"/>
                </a:solidFill>
                <a:effectLst/>
                <a:uLnTx/>
                <a:uFillTx/>
                <a:latin typeface="Calibri" panose="020F0502020204030204" pitchFamily="34" charset="0"/>
                <a:ea typeface="+mn-ea"/>
                <a:cs typeface="Arial" panose="020B0604020202020204" pitchFamily="34" charset="0"/>
              </a:rPr>
              <a:t>Creep</a:t>
            </a:r>
          </a:p>
        </p:txBody>
      </p:sp>
      <p:cxnSp>
        <p:nvCxnSpPr>
          <p:cNvPr id="56" name="Elbow Connector 47">
            <a:extLst>
              <a:ext uri="{FF2B5EF4-FFF2-40B4-BE49-F238E27FC236}">
                <a16:creationId xmlns:a16="http://schemas.microsoft.com/office/drawing/2014/main" id="{CC319CB4-2E60-4B9F-980F-A33FD09DAF33}"/>
              </a:ext>
            </a:extLst>
          </p:cNvPr>
          <p:cNvCxnSpPr>
            <a:cxnSpLocks/>
          </p:cNvCxnSpPr>
          <p:nvPr/>
        </p:nvCxnSpPr>
        <p:spPr>
          <a:xfrm rot="5400000">
            <a:off x="4153910" y="2741681"/>
            <a:ext cx="273013" cy="598496"/>
          </a:xfrm>
          <a:prstGeom prst="bentConnector3">
            <a:avLst/>
          </a:prstGeom>
          <a:ln>
            <a:no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98A0E9F2-AECD-4E92-9956-D7706BA5284E}"/>
              </a:ext>
            </a:extLst>
          </p:cNvPr>
          <p:cNvCxnSpPr>
            <a:cxnSpLocks/>
          </p:cNvCxnSpPr>
          <p:nvPr/>
        </p:nvCxnSpPr>
        <p:spPr>
          <a:xfrm flipV="1">
            <a:off x="8395531" y="3970051"/>
            <a:ext cx="0" cy="216000"/>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48A9855F-544D-44CE-B422-0EF85C213AC4}"/>
              </a:ext>
            </a:extLst>
          </p:cNvPr>
          <p:cNvSpPr/>
          <p:nvPr/>
        </p:nvSpPr>
        <p:spPr bwMode="auto">
          <a:xfrm>
            <a:off x="3469761" y="1704437"/>
            <a:ext cx="5356607" cy="3994230"/>
          </a:xfrm>
          <a:prstGeom prst="rect">
            <a:avLst/>
          </a:prstGeom>
          <a:no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defRPr/>
            </a:pPr>
            <a:endParaRPr lang="en-GB" sz="1000">
              <a:solidFill>
                <a:srgbClr val="D8811A"/>
              </a:solidFill>
              <a:latin typeface="Calibri" panose="020F0502020204030204" pitchFamily="34" charset="0"/>
              <a:cs typeface="Arial" panose="020B0604020202020204" pitchFamily="34" charset="0"/>
            </a:endParaRPr>
          </a:p>
        </p:txBody>
      </p:sp>
      <p:sp>
        <p:nvSpPr>
          <p:cNvPr id="3" name="Slide Number Placeholder 1">
            <a:extLst>
              <a:ext uri="{FF2B5EF4-FFF2-40B4-BE49-F238E27FC236}">
                <a16:creationId xmlns:a16="http://schemas.microsoft.com/office/drawing/2014/main" id="{7F756D3A-0ED3-B15B-3FC2-5F477F7B68F1}"/>
              </a:ext>
            </a:extLst>
          </p:cNvPr>
          <p:cNvSpPr>
            <a:spLocks noGrp="1"/>
          </p:cNvSpPr>
          <p:nvPr>
            <p:ph type="sldNum" sz="quarter" idx="11"/>
          </p:nvPr>
        </p:nvSpPr>
        <p:spPr>
          <a:xfrm>
            <a:off x="546100" y="6542840"/>
            <a:ext cx="2743200" cy="247724"/>
          </a:xfrm>
        </p:spPr>
        <p:txBody>
          <a:bodyPr/>
          <a:lstStyle/>
          <a:p>
            <a:fld id="{F0D23093-2AB0-F74C-B865-1A12A15B650E}" type="slidenum">
              <a:rPr lang="en-US" smtClean="0"/>
              <a:pPr/>
              <a:t>19</a:t>
            </a:fld>
            <a:endParaRPr lang="en-US"/>
          </a:p>
        </p:txBody>
      </p:sp>
      <p:sp>
        <p:nvSpPr>
          <p:cNvPr id="288" name="TextBox 287">
            <a:extLst>
              <a:ext uri="{FF2B5EF4-FFF2-40B4-BE49-F238E27FC236}">
                <a16:creationId xmlns:a16="http://schemas.microsoft.com/office/drawing/2014/main" id="{75F0FB2F-656C-D9AF-8D2E-9CBE80F0B8EA}"/>
              </a:ext>
            </a:extLst>
          </p:cNvPr>
          <p:cNvSpPr txBox="1"/>
          <p:nvPr/>
        </p:nvSpPr>
        <p:spPr>
          <a:xfrm>
            <a:off x="695401" y="677337"/>
            <a:ext cx="10754504" cy="461665"/>
          </a:xfrm>
          <a:prstGeom prst="rect">
            <a:avLst/>
          </a:prstGeom>
          <a:noFill/>
        </p:spPr>
        <p:txBody>
          <a:bodyPr wrap="square" rtlCol="0">
            <a:spAutoFit/>
          </a:bodyPr>
          <a:lstStyle/>
          <a:p>
            <a:pPr algn="ctr" defTabSz="914400" eaLnBrk="0" fontAlgn="base" hangingPunct="0">
              <a:spcBef>
                <a:spcPct val="0"/>
              </a:spcBef>
              <a:spcAft>
                <a:spcPct val="0"/>
              </a:spcAft>
              <a:defRPr/>
            </a:pPr>
            <a:r>
              <a:rPr lang="en-GB" sz="2400" dirty="0">
                <a:cs typeface="Arial" panose="020B0604020202020204" pitchFamily="34" charset="0"/>
              </a:rPr>
              <a:t>The right </a:t>
            </a:r>
            <a:r>
              <a:rPr lang="en-GB" sz="2400" b="1" dirty="0">
                <a:cs typeface="Arial" panose="020B0604020202020204" pitchFamily="34" charset="0"/>
              </a:rPr>
              <a:t>data structures </a:t>
            </a:r>
            <a:r>
              <a:rPr lang="en-GB" sz="2400" dirty="0">
                <a:cs typeface="Arial" panose="020B0604020202020204" pitchFamily="34" charset="0"/>
              </a:rPr>
              <a:t>to capture complex data &amp; inter-relationships </a:t>
            </a:r>
          </a:p>
        </p:txBody>
      </p:sp>
      <p:grpSp>
        <p:nvGrpSpPr>
          <p:cNvPr id="289" name="Group 288">
            <a:extLst>
              <a:ext uri="{FF2B5EF4-FFF2-40B4-BE49-F238E27FC236}">
                <a16:creationId xmlns:a16="http://schemas.microsoft.com/office/drawing/2014/main" id="{F70E1937-1AAD-B5D0-1930-4B569A337D38}"/>
              </a:ext>
            </a:extLst>
          </p:cNvPr>
          <p:cNvGrpSpPr/>
          <p:nvPr/>
        </p:nvGrpSpPr>
        <p:grpSpPr>
          <a:xfrm>
            <a:off x="879808" y="2502482"/>
            <a:ext cx="6867142" cy="3103368"/>
            <a:chOff x="-644193" y="2782674"/>
            <a:chExt cx="6867142" cy="3103368"/>
          </a:xfrm>
        </p:grpSpPr>
        <p:sp>
          <p:nvSpPr>
            <p:cNvPr id="290" name="Rectangle 289">
              <a:extLst>
                <a:ext uri="{FF2B5EF4-FFF2-40B4-BE49-F238E27FC236}">
                  <a16:creationId xmlns:a16="http://schemas.microsoft.com/office/drawing/2014/main" id="{C0A060BA-2337-C1B8-3157-FA4E4780FB27}"/>
                </a:ext>
              </a:extLst>
            </p:cNvPr>
            <p:cNvSpPr/>
            <p:nvPr/>
          </p:nvSpPr>
          <p:spPr>
            <a:xfrm>
              <a:off x="2073262" y="5107942"/>
              <a:ext cx="757343" cy="778100"/>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1"/>
                </a:solidFill>
                <a:cs typeface="Arial" panose="020B0604020202020204" pitchFamily="34" charset="0"/>
              </a:endParaRPr>
            </a:p>
          </p:txBody>
        </p:sp>
        <p:sp>
          <p:nvSpPr>
            <p:cNvPr id="291" name="TextBox 290">
              <a:extLst>
                <a:ext uri="{FF2B5EF4-FFF2-40B4-BE49-F238E27FC236}">
                  <a16:creationId xmlns:a16="http://schemas.microsoft.com/office/drawing/2014/main" id="{FD81FEF1-20AF-20E8-9AC7-9F89E09346F9}"/>
                </a:ext>
              </a:extLst>
            </p:cNvPr>
            <p:cNvSpPr txBox="1"/>
            <p:nvPr/>
          </p:nvSpPr>
          <p:spPr>
            <a:xfrm>
              <a:off x="-644193" y="2980673"/>
              <a:ext cx="2353460" cy="923330"/>
            </a:xfrm>
            <a:prstGeom prst="rect">
              <a:avLst/>
            </a:prstGeom>
            <a:noFill/>
            <a:ln>
              <a:solidFill>
                <a:schemeClr val="tx2"/>
              </a:solidFill>
            </a:ln>
          </p:spPr>
          <p:txBody>
            <a:bodyPr wrap="square" rtlCol="0">
              <a:spAutoFit/>
            </a:bodyPr>
            <a:lstStyle/>
            <a:p>
              <a:pPr algn="ctr" defTabSz="914400" eaLnBrk="0" fontAlgn="base" hangingPunct="0">
                <a:spcBef>
                  <a:spcPct val="0"/>
                </a:spcBef>
                <a:spcAft>
                  <a:spcPct val="0"/>
                </a:spcAft>
                <a:defRPr/>
              </a:pPr>
              <a:r>
                <a:rPr lang="en-GB" b="1" dirty="0">
                  <a:cs typeface="Arial" panose="020B0604020202020204" pitchFamily="34" charset="0"/>
                </a:rPr>
                <a:t>Traceability:</a:t>
              </a:r>
              <a:br>
                <a:rPr lang="en-GB" b="1" dirty="0">
                  <a:solidFill>
                    <a:schemeClr val="accent1"/>
                  </a:solidFill>
                  <a:cs typeface="Arial" panose="020B0604020202020204" pitchFamily="34" charset="0"/>
                </a:rPr>
              </a:br>
              <a:r>
                <a:rPr lang="en-GB" b="1" dirty="0">
                  <a:cs typeface="Arial" panose="020B0604020202020204" pitchFamily="34" charset="0"/>
                </a:rPr>
                <a:t>Links</a:t>
              </a:r>
              <a:r>
                <a:rPr lang="en-GB" dirty="0">
                  <a:cs typeface="Arial" panose="020B0604020202020204" pitchFamily="34" charset="0"/>
                </a:rPr>
                <a:t> ensure you know where data came from</a:t>
              </a:r>
            </a:p>
          </p:txBody>
        </p:sp>
        <p:sp>
          <p:nvSpPr>
            <p:cNvPr id="292" name="Rectangle 291">
              <a:extLst>
                <a:ext uri="{FF2B5EF4-FFF2-40B4-BE49-F238E27FC236}">
                  <a16:creationId xmlns:a16="http://schemas.microsoft.com/office/drawing/2014/main" id="{B8910762-4565-4B91-4EAC-98F1DBC307AE}"/>
                </a:ext>
              </a:extLst>
            </p:cNvPr>
            <p:cNvSpPr/>
            <p:nvPr/>
          </p:nvSpPr>
          <p:spPr>
            <a:xfrm>
              <a:off x="4765531" y="2782674"/>
              <a:ext cx="1152000" cy="395999"/>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cs typeface="Arial" panose="020B0604020202020204" pitchFamily="34" charset="0"/>
              </a:endParaRPr>
            </a:p>
          </p:txBody>
        </p:sp>
        <p:cxnSp>
          <p:nvCxnSpPr>
            <p:cNvPr id="293" name="Connector: Elbow 292">
              <a:extLst>
                <a:ext uri="{FF2B5EF4-FFF2-40B4-BE49-F238E27FC236}">
                  <a16:creationId xmlns:a16="http://schemas.microsoft.com/office/drawing/2014/main" id="{1146FD1C-25E7-DD70-232C-4791D7216833}"/>
                </a:ext>
              </a:extLst>
            </p:cNvPr>
            <p:cNvCxnSpPr>
              <a:cxnSpLocks/>
              <a:stCxn id="292" idx="2"/>
            </p:cNvCxnSpPr>
            <p:nvPr/>
          </p:nvCxnSpPr>
          <p:spPr>
            <a:xfrm rot="5400000">
              <a:off x="4324557" y="2444325"/>
              <a:ext cx="282626" cy="1751323"/>
            </a:xfrm>
            <a:prstGeom prst="bentConnector3">
              <a:avLst>
                <a:gd name="adj1" fmla="val 50000"/>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294" name="Rectangle 293">
              <a:extLst>
                <a:ext uri="{FF2B5EF4-FFF2-40B4-BE49-F238E27FC236}">
                  <a16:creationId xmlns:a16="http://schemas.microsoft.com/office/drawing/2014/main" id="{06FFB79D-042B-6A9E-BE1A-94CF0066B2C9}"/>
                </a:ext>
              </a:extLst>
            </p:cNvPr>
            <p:cNvSpPr/>
            <p:nvPr/>
          </p:nvSpPr>
          <p:spPr>
            <a:xfrm>
              <a:off x="3158209" y="3537499"/>
              <a:ext cx="864000" cy="277026"/>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cs typeface="Arial" panose="020B0604020202020204" pitchFamily="34" charset="0"/>
              </a:endParaRPr>
            </a:p>
          </p:txBody>
        </p:sp>
        <p:sp>
          <p:nvSpPr>
            <p:cNvPr id="295" name="Rectangle 294">
              <a:extLst>
                <a:ext uri="{FF2B5EF4-FFF2-40B4-BE49-F238E27FC236}">
                  <a16:creationId xmlns:a16="http://schemas.microsoft.com/office/drawing/2014/main" id="{9B94B91F-3DCE-2CE1-7737-CF3E664DA955}"/>
                </a:ext>
              </a:extLst>
            </p:cNvPr>
            <p:cNvSpPr/>
            <p:nvPr/>
          </p:nvSpPr>
          <p:spPr>
            <a:xfrm>
              <a:off x="5358949" y="3536540"/>
              <a:ext cx="864000" cy="277026"/>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cs typeface="Arial" panose="020B0604020202020204" pitchFamily="34" charset="0"/>
              </a:endParaRPr>
            </a:p>
          </p:txBody>
        </p:sp>
        <p:cxnSp>
          <p:nvCxnSpPr>
            <p:cNvPr id="296" name="Straight Connector 295">
              <a:extLst>
                <a:ext uri="{FF2B5EF4-FFF2-40B4-BE49-F238E27FC236}">
                  <a16:creationId xmlns:a16="http://schemas.microsoft.com/office/drawing/2014/main" id="{372AD7BF-8924-3C2D-C9E8-9EBE4CEB6DD3}"/>
                </a:ext>
              </a:extLst>
            </p:cNvPr>
            <p:cNvCxnSpPr>
              <a:cxnSpLocks/>
              <a:stCxn id="294" idx="3"/>
              <a:endCxn id="295" idx="1"/>
            </p:cNvCxnSpPr>
            <p:nvPr/>
          </p:nvCxnSpPr>
          <p:spPr>
            <a:xfrm flipV="1">
              <a:off x="4022209" y="3675053"/>
              <a:ext cx="1336740" cy="959"/>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297" name="Rectangle 296">
              <a:extLst>
                <a:ext uri="{FF2B5EF4-FFF2-40B4-BE49-F238E27FC236}">
                  <a16:creationId xmlns:a16="http://schemas.microsoft.com/office/drawing/2014/main" id="{F16C81D9-0F21-9B5E-4492-6239136FEB05}"/>
                </a:ext>
              </a:extLst>
            </p:cNvPr>
            <p:cNvSpPr/>
            <p:nvPr/>
          </p:nvSpPr>
          <p:spPr>
            <a:xfrm>
              <a:off x="2085543" y="3463019"/>
              <a:ext cx="757343" cy="1428667"/>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cs typeface="Arial" panose="020B0604020202020204" pitchFamily="34" charset="0"/>
              </a:endParaRPr>
            </a:p>
          </p:txBody>
        </p:sp>
        <p:cxnSp>
          <p:nvCxnSpPr>
            <p:cNvPr id="298" name="Connector: Elbow 297">
              <a:extLst>
                <a:ext uri="{FF2B5EF4-FFF2-40B4-BE49-F238E27FC236}">
                  <a16:creationId xmlns:a16="http://schemas.microsoft.com/office/drawing/2014/main" id="{F140D36D-A647-CC0C-96DC-1FCD8534B6BE}"/>
                </a:ext>
              </a:extLst>
            </p:cNvPr>
            <p:cNvCxnSpPr>
              <a:cxnSpLocks/>
              <a:stCxn id="294" idx="2"/>
              <a:endCxn id="297" idx="3"/>
            </p:cNvCxnSpPr>
            <p:nvPr/>
          </p:nvCxnSpPr>
          <p:spPr>
            <a:xfrm rot="5400000">
              <a:off x="3035134" y="3622278"/>
              <a:ext cx="362828" cy="747323"/>
            </a:xfrm>
            <a:prstGeom prst="bentConnector2">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9" name="Connector: Elbow 298">
              <a:extLst>
                <a:ext uri="{FF2B5EF4-FFF2-40B4-BE49-F238E27FC236}">
                  <a16:creationId xmlns:a16="http://schemas.microsoft.com/office/drawing/2014/main" id="{7A877248-433F-A5BC-4C7A-EB274D8DEFC5}"/>
                </a:ext>
              </a:extLst>
            </p:cNvPr>
            <p:cNvCxnSpPr>
              <a:cxnSpLocks/>
              <a:stCxn id="294" idx="2"/>
              <a:endCxn id="290" idx="3"/>
            </p:cNvCxnSpPr>
            <p:nvPr/>
          </p:nvCxnSpPr>
          <p:spPr>
            <a:xfrm rot="5400000">
              <a:off x="2369174" y="4275956"/>
              <a:ext cx="1682467" cy="759604"/>
            </a:xfrm>
            <a:prstGeom prst="bentConnector2">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a:extLst>
                <a:ext uri="{FF2B5EF4-FFF2-40B4-BE49-F238E27FC236}">
                  <a16:creationId xmlns:a16="http://schemas.microsoft.com/office/drawing/2014/main" id="{804A5805-9B36-5FC7-ADF0-7D1BDB59BE9C}"/>
                </a:ext>
              </a:extLst>
            </p:cNvPr>
            <p:cNvCxnSpPr/>
            <p:nvPr/>
          </p:nvCxnSpPr>
          <p:spPr>
            <a:xfrm>
              <a:off x="1541124" y="3463019"/>
              <a:ext cx="527180" cy="212034"/>
            </a:xfrm>
            <a:prstGeom prst="line">
              <a:avLst/>
            </a:prstGeom>
            <a:ln>
              <a:solidFill>
                <a:schemeClr val="tx2"/>
              </a:solidFill>
              <a:prstDash val="sysDash"/>
            </a:ln>
          </p:spPr>
          <p:style>
            <a:lnRef idx="1">
              <a:schemeClr val="accent1"/>
            </a:lnRef>
            <a:fillRef idx="0">
              <a:schemeClr val="accent1"/>
            </a:fillRef>
            <a:effectRef idx="0">
              <a:schemeClr val="accent1"/>
            </a:effectRef>
            <a:fontRef idx="minor">
              <a:schemeClr val="tx1"/>
            </a:fontRef>
          </p:style>
        </p:cxnSp>
      </p:grpSp>
      <p:grpSp>
        <p:nvGrpSpPr>
          <p:cNvPr id="301" name="Group 300">
            <a:extLst>
              <a:ext uri="{FF2B5EF4-FFF2-40B4-BE49-F238E27FC236}">
                <a16:creationId xmlns:a16="http://schemas.microsoft.com/office/drawing/2014/main" id="{CEEC7DFA-038A-EE77-D66B-4D48B3AF5C14}"/>
              </a:ext>
            </a:extLst>
          </p:cNvPr>
          <p:cNvGrpSpPr/>
          <p:nvPr/>
        </p:nvGrpSpPr>
        <p:grpSpPr>
          <a:xfrm>
            <a:off x="7889656" y="3042831"/>
            <a:ext cx="3518029" cy="2649896"/>
            <a:chOff x="6365655" y="3323022"/>
            <a:chExt cx="3518029" cy="2649896"/>
          </a:xfrm>
        </p:grpSpPr>
        <p:sp>
          <p:nvSpPr>
            <p:cNvPr id="302" name="TextBox 301">
              <a:extLst>
                <a:ext uri="{FF2B5EF4-FFF2-40B4-BE49-F238E27FC236}">
                  <a16:creationId xmlns:a16="http://schemas.microsoft.com/office/drawing/2014/main" id="{6DAB1C43-64E5-9472-D437-D75CA60AB9A0}"/>
                </a:ext>
              </a:extLst>
            </p:cNvPr>
            <p:cNvSpPr txBox="1"/>
            <p:nvPr/>
          </p:nvSpPr>
          <p:spPr>
            <a:xfrm>
              <a:off x="7529750" y="3323022"/>
              <a:ext cx="2353934" cy="1200329"/>
            </a:xfrm>
            <a:prstGeom prst="rect">
              <a:avLst/>
            </a:prstGeom>
            <a:noFill/>
            <a:ln>
              <a:solidFill>
                <a:schemeClr val="tx2"/>
              </a:solidFill>
            </a:ln>
          </p:spPr>
          <p:txBody>
            <a:bodyPr wrap="square" rtlCol="0">
              <a:spAutoFit/>
            </a:bodyPr>
            <a:lstStyle/>
            <a:p>
              <a:pPr algn="ctr" defTabSz="914400" eaLnBrk="0" fontAlgn="base" hangingPunct="0">
                <a:spcBef>
                  <a:spcPct val="0"/>
                </a:spcBef>
                <a:spcAft>
                  <a:spcPct val="0"/>
                </a:spcAft>
                <a:defRPr/>
              </a:pPr>
              <a:r>
                <a:rPr lang="en-GB" b="1">
                  <a:cs typeface="Arial" panose="020B0604020202020204" pitchFamily="34" charset="0"/>
                </a:rPr>
                <a:t>Access control:</a:t>
              </a:r>
              <a:r>
                <a:rPr lang="en-GB" b="1">
                  <a:solidFill>
                    <a:schemeClr val="accent4">
                      <a:lumMod val="50000"/>
                    </a:schemeClr>
                  </a:solidFill>
                  <a:cs typeface="Arial" panose="020B0604020202020204" pitchFamily="34" charset="0"/>
                </a:rPr>
                <a:t> </a:t>
              </a:r>
              <a:r>
                <a:rPr lang="en-GB">
                  <a:cs typeface="Arial" panose="020B0604020202020204" pitchFamily="34" charset="0"/>
                </a:rPr>
                <a:t>secure your IP, ensure users only see appropriate data</a:t>
              </a:r>
            </a:p>
          </p:txBody>
        </p:sp>
        <p:sp>
          <p:nvSpPr>
            <p:cNvPr id="303" name="Rectangle 302">
              <a:extLst>
                <a:ext uri="{FF2B5EF4-FFF2-40B4-BE49-F238E27FC236}">
                  <a16:creationId xmlns:a16="http://schemas.microsoft.com/office/drawing/2014/main" id="{42A28C43-8055-FC87-495E-BF7FD69D82E2}"/>
                </a:ext>
              </a:extLst>
            </p:cNvPr>
            <p:cNvSpPr/>
            <p:nvPr/>
          </p:nvSpPr>
          <p:spPr>
            <a:xfrm>
              <a:off x="6365655" y="3349375"/>
              <a:ext cx="1021465" cy="2623543"/>
            </a:xfrm>
            <a:prstGeom prst="rect">
              <a:avLst/>
            </a:prstGeom>
            <a:noFill/>
            <a:ln w="2857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cs typeface="Arial" panose="020B0604020202020204" pitchFamily="34" charset="0"/>
              </a:endParaRPr>
            </a:p>
          </p:txBody>
        </p:sp>
        <p:cxnSp>
          <p:nvCxnSpPr>
            <p:cNvPr id="304" name="Straight Connector 303">
              <a:extLst>
                <a:ext uri="{FF2B5EF4-FFF2-40B4-BE49-F238E27FC236}">
                  <a16:creationId xmlns:a16="http://schemas.microsoft.com/office/drawing/2014/main" id="{81810FD8-F872-2EDC-9972-6968FF1EC078}"/>
                </a:ext>
              </a:extLst>
            </p:cNvPr>
            <p:cNvCxnSpPr>
              <a:cxnSpLocks/>
            </p:cNvCxnSpPr>
            <p:nvPr/>
          </p:nvCxnSpPr>
          <p:spPr>
            <a:xfrm flipH="1">
              <a:off x="7374367" y="3502722"/>
              <a:ext cx="324000" cy="0"/>
            </a:xfrm>
            <a:prstGeom prst="line">
              <a:avLst/>
            </a:prstGeom>
            <a:ln>
              <a:solidFill>
                <a:schemeClr val="tx2"/>
              </a:solidFill>
              <a:prstDash val="sysDash"/>
            </a:ln>
          </p:spPr>
          <p:style>
            <a:lnRef idx="1">
              <a:schemeClr val="accent1"/>
            </a:lnRef>
            <a:fillRef idx="0">
              <a:schemeClr val="accent1"/>
            </a:fillRef>
            <a:effectRef idx="0">
              <a:schemeClr val="accent1"/>
            </a:effectRef>
            <a:fontRef idx="minor">
              <a:schemeClr val="tx1"/>
            </a:fontRef>
          </p:style>
        </p:cxnSp>
      </p:grpSp>
      <p:sp>
        <p:nvSpPr>
          <p:cNvPr id="305" name="TextBox 304">
            <a:extLst>
              <a:ext uri="{FF2B5EF4-FFF2-40B4-BE49-F238E27FC236}">
                <a16:creationId xmlns:a16="http://schemas.microsoft.com/office/drawing/2014/main" id="{9B992993-D464-65C1-4E01-EE4432DA9896}"/>
              </a:ext>
            </a:extLst>
          </p:cNvPr>
          <p:cNvSpPr txBox="1"/>
          <p:nvPr/>
        </p:nvSpPr>
        <p:spPr>
          <a:xfrm>
            <a:off x="165185" y="4433058"/>
            <a:ext cx="2084658" cy="1323439"/>
          </a:xfrm>
          <a:prstGeom prst="rect">
            <a:avLst/>
          </a:prstGeom>
          <a:noFill/>
        </p:spPr>
        <p:txBody>
          <a:bodyPr wrap="square">
            <a:spAutoFit/>
          </a:bodyPr>
          <a:lstStyle/>
          <a:p>
            <a:r>
              <a:rPr lang="en-GB" sz="2000" dirty="0"/>
              <a:t>A </a:t>
            </a:r>
            <a:r>
              <a:rPr lang="en-GB" sz="2000" b="1" dirty="0"/>
              <a:t>schema</a:t>
            </a:r>
            <a:r>
              <a:rPr lang="en-GB" sz="2000" dirty="0"/>
              <a:t> is a key element of Materials Data management.</a:t>
            </a:r>
            <a:endParaRPr lang="en-US" sz="2000" dirty="0"/>
          </a:p>
        </p:txBody>
      </p:sp>
      <p:grpSp>
        <p:nvGrpSpPr>
          <p:cNvPr id="4" name="Group 3">
            <a:extLst>
              <a:ext uri="{FF2B5EF4-FFF2-40B4-BE49-F238E27FC236}">
                <a16:creationId xmlns:a16="http://schemas.microsoft.com/office/drawing/2014/main" id="{1600D525-26A4-7131-DAC9-3366F5C69A7E}"/>
              </a:ext>
            </a:extLst>
          </p:cNvPr>
          <p:cNvGrpSpPr>
            <a:grpSpLocks noChangeAspect="1"/>
          </p:cNvGrpSpPr>
          <p:nvPr/>
        </p:nvGrpSpPr>
        <p:grpSpPr>
          <a:xfrm>
            <a:off x="383164" y="1349734"/>
            <a:ext cx="2805828" cy="2628000"/>
            <a:chOff x="389953" y="1009384"/>
            <a:chExt cx="3820925" cy="3188035"/>
          </a:xfrm>
        </p:grpSpPr>
        <p:sp>
          <p:nvSpPr>
            <p:cNvPr id="5" name="TextBox 4">
              <a:extLst>
                <a:ext uri="{FF2B5EF4-FFF2-40B4-BE49-F238E27FC236}">
                  <a16:creationId xmlns:a16="http://schemas.microsoft.com/office/drawing/2014/main" id="{0D9EC4CF-C7FB-B641-772A-B4BFAABB5413}"/>
                </a:ext>
              </a:extLst>
            </p:cNvPr>
            <p:cNvSpPr txBox="1"/>
            <p:nvPr/>
          </p:nvSpPr>
          <p:spPr>
            <a:xfrm>
              <a:off x="389953" y="1009384"/>
              <a:ext cx="3820925" cy="345169"/>
            </a:xfrm>
            <a:prstGeom prst="rect">
              <a:avLst/>
            </a:prstGeom>
            <a:solidFill>
              <a:schemeClr val="bg1"/>
            </a:solidFill>
            <a:ln>
              <a:solidFill>
                <a:schemeClr val="tx1"/>
              </a:solidFill>
            </a:ln>
          </p:spPr>
          <p:txBody>
            <a:bodyPr wrap="square" rtlCol="0">
              <a:spAutoFit/>
            </a:bodyPr>
            <a:lstStyle/>
            <a:p>
              <a:pPr algn="ctr"/>
              <a:r>
                <a:rPr lang="en-GB" sz="1600">
                  <a:latin typeface="Arial" panose="020B0604020202020204" pitchFamily="34" charset="0"/>
                  <a:cs typeface="Arial" panose="020B0604020202020204" pitchFamily="34" charset="0"/>
                </a:rPr>
                <a:t>Metals Schema</a:t>
              </a:r>
            </a:p>
          </p:txBody>
        </p:sp>
        <p:pic>
          <p:nvPicPr>
            <p:cNvPr id="6" name="Picture 5">
              <a:extLst>
                <a:ext uri="{FF2B5EF4-FFF2-40B4-BE49-F238E27FC236}">
                  <a16:creationId xmlns:a16="http://schemas.microsoft.com/office/drawing/2014/main" id="{8746A857-930B-53A7-C82D-CD711657C3A2}"/>
                </a:ext>
              </a:extLst>
            </p:cNvPr>
            <p:cNvPicPr>
              <a:picLocks noChangeAspect="1"/>
            </p:cNvPicPr>
            <p:nvPr/>
          </p:nvPicPr>
          <p:blipFill>
            <a:blip r:embed="rId3"/>
            <a:stretch>
              <a:fillRect/>
            </a:stretch>
          </p:blipFill>
          <p:spPr>
            <a:xfrm>
              <a:off x="400878" y="1368494"/>
              <a:ext cx="3810000" cy="2828925"/>
            </a:xfrm>
            <a:prstGeom prst="rect">
              <a:avLst/>
            </a:prstGeom>
            <a:ln>
              <a:solidFill>
                <a:schemeClr val="tx1"/>
              </a:solidFill>
            </a:ln>
          </p:spPr>
        </p:pic>
      </p:grpSp>
      <p:grpSp>
        <p:nvGrpSpPr>
          <p:cNvPr id="7" name="Group 6">
            <a:extLst>
              <a:ext uri="{FF2B5EF4-FFF2-40B4-BE49-F238E27FC236}">
                <a16:creationId xmlns:a16="http://schemas.microsoft.com/office/drawing/2014/main" id="{60FA6D10-EFD2-EDB7-3843-4BFB9F268A44}"/>
              </a:ext>
            </a:extLst>
          </p:cNvPr>
          <p:cNvGrpSpPr>
            <a:grpSpLocks noChangeAspect="1"/>
          </p:cNvGrpSpPr>
          <p:nvPr/>
        </p:nvGrpSpPr>
        <p:grpSpPr>
          <a:xfrm>
            <a:off x="6067812" y="1175112"/>
            <a:ext cx="2848416" cy="2628000"/>
            <a:chOff x="2782820" y="2437561"/>
            <a:chExt cx="3205609" cy="3586669"/>
          </a:xfrm>
        </p:grpSpPr>
        <p:pic>
          <p:nvPicPr>
            <p:cNvPr id="8" name="Picture 7">
              <a:extLst>
                <a:ext uri="{FF2B5EF4-FFF2-40B4-BE49-F238E27FC236}">
                  <a16:creationId xmlns:a16="http://schemas.microsoft.com/office/drawing/2014/main" id="{D2DCCF12-40E2-E596-45D7-41BEB8322881}"/>
                </a:ext>
              </a:extLst>
            </p:cNvPr>
            <p:cNvPicPr>
              <a:picLocks noChangeAspect="1"/>
            </p:cNvPicPr>
            <p:nvPr/>
          </p:nvPicPr>
          <p:blipFill>
            <a:blip r:embed="rId4"/>
            <a:stretch>
              <a:fillRect/>
            </a:stretch>
          </p:blipFill>
          <p:spPr>
            <a:xfrm>
              <a:off x="2794449" y="2776115"/>
              <a:ext cx="3193980" cy="3248115"/>
            </a:xfrm>
            <a:prstGeom prst="rect">
              <a:avLst/>
            </a:prstGeom>
            <a:ln>
              <a:solidFill>
                <a:schemeClr val="tx1"/>
              </a:solidFill>
            </a:ln>
          </p:spPr>
        </p:pic>
        <p:sp>
          <p:nvSpPr>
            <p:cNvPr id="9" name="TextBox 8">
              <a:extLst>
                <a:ext uri="{FF2B5EF4-FFF2-40B4-BE49-F238E27FC236}">
                  <a16:creationId xmlns:a16="http://schemas.microsoft.com/office/drawing/2014/main" id="{B5432451-F238-4181-A11D-18145B9AE9FB}"/>
                </a:ext>
              </a:extLst>
            </p:cNvPr>
            <p:cNvSpPr txBox="1"/>
            <p:nvPr/>
          </p:nvSpPr>
          <p:spPr>
            <a:xfrm>
              <a:off x="2782820" y="2437561"/>
              <a:ext cx="3193980" cy="577756"/>
            </a:xfrm>
            <a:prstGeom prst="rect">
              <a:avLst/>
            </a:prstGeom>
            <a:solidFill>
              <a:schemeClr val="bg1"/>
            </a:solidFill>
            <a:ln>
              <a:solidFill>
                <a:schemeClr val="tx1"/>
              </a:solidFill>
            </a:ln>
          </p:spPr>
          <p:txBody>
            <a:bodyPr wrap="square" rtlCol="0">
              <a:spAutoFit/>
            </a:bodyPr>
            <a:lstStyle/>
            <a:p>
              <a:pPr algn="ctr"/>
              <a:r>
                <a:rPr lang="en-GB" sz="1400" dirty="0">
                  <a:latin typeface="Arial" panose="020B0604020202020204" pitchFamily="34" charset="0"/>
                  <a:cs typeface="Arial" panose="020B0604020202020204" pitchFamily="34" charset="0"/>
                </a:rPr>
                <a:t>Additive Manufacturing Schema</a:t>
              </a:r>
            </a:p>
          </p:txBody>
        </p:sp>
      </p:grpSp>
      <p:grpSp>
        <p:nvGrpSpPr>
          <p:cNvPr id="10" name="Group 9">
            <a:extLst>
              <a:ext uri="{FF2B5EF4-FFF2-40B4-BE49-F238E27FC236}">
                <a16:creationId xmlns:a16="http://schemas.microsoft.com/office/drawing/2014/main" id="{1B782C6D-DE1A-CCD7-E759-AE4A62F3323A}"/>
              </a:ext>
            </a:extLst>
          </p:cNvPr>
          <p:cNvGrpSpPr>
            <a:grpSpLocks noChangeAspect="1"/>
          </p:cNvGrpSpPr>
          <p:nvPr/>
        </p:nvGrpSpPr>
        <p:grpSpPr>
          <a:xfrm>
            <a:off x="8170144" y="3348318"/>
            <a:ext cx="3655986" cy="2628000"/>
            <a:chOff x="6331820" y="2738625"/>
            <a:chExt cx="4746222" cy="3124956"/>
          </a:xfrm>
        </p:grpSpPr>
        <p:pic>
          <p:nvPicPr>
            <p:cNvPr id="11" name="Picture 10">
              <a:extLst>
                <a:ext uri="{FF2B5EF4-FFF2-40B4-BE49-F238E27FC236}">
                  <a16:creationId xmlns:a16="http://schemas.microsoft.com/office/drawing/2014/main" id="{4359DFEB-317A-4962-7D03-FCED5B131F48}"/>
                </a:ext>
              </a:extLst>
            </p:cNvPr>
            <p:cNvPicPr>
              <a:picLocks noChangeAspect="1"/>
            </p:cNvPicPr>
            <p:nvPr/>
          </p:nvPicPr>
          <p:blipFill>
            <a:blip r:embed="rId5"/>
            <a:stretch>
              <a:fillRect/>
            </a:stretch>
          </p:blipFill>
          <p:spPr>
            <a:xfrm>
              <a:off x="6331820" y="2738625"/>
              <a:ext cx="4746222" cy="3124956"/>
            </a:xfrm>
            <a:prstGeom prst="rect">
              <a:avLst/>
            </a:prstGeom>
            <a:ln>
              <a:solidFill>
                <a:schemeClr val="tx1"/>
              </a:solidFill>
            </a:ln>
          </p:spPr>
        </p:pic>
        <p:sp>
          <p:nvSpPr>
            <p:cNvPr id="12" name="Rectangle 11">
              <a:extLst>
                <a:ext uri="{FF2B5EF4-FFF2-40B4-BE49-F238E27FC236}">
                  <a16:creationId xmlns:a16="http://schemas.microsoft.com/office/drawing/2014/main" id="{BF3B814B-D3A0-694C-C608-66E2E48E82EE}"/>
                </a:ext>
              </a:extLst>
            </p:cNvPr>
            <p:cNvSpPr/>
            <p:nvPr/>
          </p:nvSpPr>
          <p:spPr>
            <a:xfrm>
              <a:off x="6331820" y="5665298"/>
              <a:ext cx="340244" cy="1903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3" name="Group 12">
            <a:extLst>
              <a:ext uri="{FF2B5EF4-FFF2-40B4-BE49-F238E27FC236}">
                <a16:creationId xmlns:a16="http://schemas.microsoft.com/office/drawing/2014/main" id="{DDEF8AE3-7378-D973-B097-9F955827DE18}"/>
              </a:ext>
            </a:extLst>
          </p:cNvPr>
          <p:cNvGrpSpPr>
            <a:grpSpLocks noChangeAspect="1"/>
          </p:cNvGrpSpPr>
          <p:nvPr/>
        </p:nvGrpSpPr>
        <p:grpSpPr>
          <a:xfrm>
            <a:off x="3034148" y="3351206"/>
            <a:ext cx="3106798" cy="2628000"/>
            <a:chOff x="8636055" y="1290175"/>
            <a:chExt cx="2644521" cy="2713130"/>
          </a:xfrm>
        </p:grpSpPr>
        <p:sp>
          <p:nvSpPr>
            <p:cNvPr id="14" name="TextBox 13">
              <a:extLst>
                <a:ext uri="{FF2B5EF4-FFF2-40B4-BE49-F238E27FC236}">
                  <a16:creationId xmlns:a16="http://schemas.microsoft.com/office/drawing/2014/main" id="{E4414722-C847-7204-EC84-24FA1AE844B6}"/>
                </a:ext>
              </a:extLst>
            </p:cNvPr>
            <p:cNvSpPr txBox="1"/>
            <p:nvPr/>
          </p:nvSpPr>
          <p:spPr>
            <a:xfrm>
              <a:off x="8636055" y="1290175"/>
              <a:ext cx="2644521" cy="349521"/>
            </a:xfrm>
            <a:prstGeom prst="rect">
              <a:avLst/>
            </a:prstGeom>
            <a:solidFill>
              <a:schemeClr val="bg1"/>
            </a:solidFill>
            <a:ln>
              <a:solidFill>
                <a:schemeClr val="tx1"/>
              </a:solidFill>
            </a:ln>
          </p:spPr>
          <p:txBody>
            <a:bodyPr wrap="square" rtlCol="0">
              <a:spAutoFit/>
            </a:bodyPr>
            <a:lstStyle/>
            <a:p>
              <a:pPr algn="ctr"/>
              <a:r>
                <a:rPr lang="en-GB" sz="1600" dirty="0"/>
                <a:t>Composite schema</a:t>
              </a:r>
            </a:p>
          </p:txBody>
        </p:sp>
        <p:pic>
          <p:nvPicPr>
            <p:cNvPr id="15" name="Picture 14">
              <a:extLst>
                <a:ext uri="{FF2B5EF4-FFF2-40B4-BE49-F238E27FC236}">
                  <a16:creationId xmlns:a16="http://schemas.microsoft.com/office/drawing/2014/main" id="{22DCE683-9FD3-4F3E-A25C-CA31832B47ED}"/>
                </a:ext>
              </a:extLst>
            </p:cNvPr>
            <p:cNvPicPr>
              <a:picLocks noChangeAspect="1"/>
            </p:cNvPicPr>
            <p:nvPr/>
          </p:nvPicPr>
          <p:blipFill>
            <a:blip r:embed="rId6"/>
            <a:stretch>
              <a:fillRect/>
            </a:stretch>
          </p:blipFill>
          <p:spPr>
            <a:xfrm>
              <a:off x="8647504" y="1573675"/>
              <a:ext cx="2633072" cy="2429630"/>
            </a:xfrm>
            <a:prstGeom prst="rect">
              <a:avLst/>
            </a:prstGeom>
            <a:ln>
              <a:solidFill>
                <a:schemeClr val="tx1"/>
              </a:solidFill>
            </a:ln>
          </p:spPr>
        </p:pic>
      </p:grpSp>
    </p:spTree>
    <p:extLst>
      <p:ext uri="{BB962C8B-B14F-4D97-AF65-F5344CB8AC3E}">
        <p14:creationId xmlns:p14="http://schemas.microsoft.com/office/powerpoint/2010/main" val="102716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875E-6 -7.40741E-7 L 0.12812 -0.04074 " pathEditMode="relative" rAng="0" ptsTypes="AA">
                                      <p:cBhvr>
                                        <p:cTn id="6" dur="2000" fill="hold"/>
                                        <p:tgtEl>
                                          <p:spTgt spid="36"/>
                                        </p:tgtEl>
                                        <p:attrNameLst>
                                          <p:attrName>ppt_x</p:attrName>
                                          <p:attrName>ppt_y</p:attrName>
                                        </p:attrNameLst>
                                      </p:cBhvr>
                                      <p:rCtr x="6406" y="-2037"/>
                                    </p:animMotion>
                                  </p:childTnLst>
                                </p:cTn>
                              </p:par>
                              <p:par>
                                <p:cTn id="7" presetID="42" presetClass="path" presetSubtype="0" accel="50000" decel="50000" fill="hold" grpId="0" nodeType="withEffect">
                                  <p:stCondLst>
                                    <p:cond delay="0"/>
                                  </p:stCondLst>
                                  <p:childTnLst>
                                    <p:animMotion origin="layout" path="M 0.00065 0.00231 L 0.11211 -0.31644 " pathEditMode="relative" rAng="0" ptsTypes="AA">
                                      <p:cBhvr>
                                        <p:cTn id="8" dur="2000" fill="hold"/>
                                        <p:tgtEl>
                                          <p:spTgt spid="24"/>
                                        </p:tgtEl>
                                        <p:attrNameLst>
                                          <p:attrName>ppt_x</p:attrName>
                                          <p:attrName>ppt_y</p:attrName>
                                        </p:attrNameLst>
                                      </p:cBhvr>
                                      <p:rCtr x="5573" y="-15949"/>
                                    </p:animMotion>
                                  </p:childTnLst>
                                </p:cTn>
                              </p:par>
                              <p:par>
                                <p:cTn id="9" presetID="42" presetClass="path" presetSubtype="0" accel="50000" decel="50000" fill="hold" grpId="0" nodeType="withEffect">
                                  <p:stCondLst>
                                    <p:cond delay="0"/>
                                  </p:stCondLst>
                                  <p:childTnLst>
                                    <p:animMotion origin="layout" path="M 0.02083 0.02431 L -0.10404 -0.20208 " pathEditMode="relative" rAng="0" ptsTypes="AA">
                                      <p:cBhvr>
                                        <p:cTn id="10" dur="2000" fill="hold"/>
                                        <p:tgtEl>
                                          <p:spTgt spid="25"/>
                                        </p:tgtEl>
                                        <p:attrNameLst>
                                          <p:attrName>ppt_x</p:attrName>
                                          <p:attrName>ppt_y</p:attrName>
                                        </p:attrNameLst>
                                      </p:cBhvr>
                                      <p:rCtr x="-6250" y="-11319"/>
                                    </p:animMotion>
                                  </p:childTnLst>
                                </p:cTn>
                              </p:par>
                              <p:par>
                                <p:cTn id="11" presetID="42" presetClass="path" presetSubtype="0" accel="50000" decel="50000" fill="hold" grpId="0" nodeType="withEffect">
                                  <p:stCondLst>
                                    <p:cond delay="0"/>
                                  </p:stCondLst>
                                  <p:childTnLst>
                                    <p:animMotion origin="layout" path="M 0.00196 -0.00231 L -0.04323 0.20741 " pathEditMode="relative" rAng="0" ptsTypes="AA">
                                      <p:cBhvr>
                                        <p:cTn id="12" dur="2000" fill="hold"/>
                                        <p:tgtEl>
                                          <p:spTgt spid="26"/>
                                        </p:tgtEl>
                                        <p:attrNameLst>
                                          <p:attrName>ppt_x</p:attrName>
                                          <p:attrName>ppt_y</p:attrName>
                                        </p:attrNameLst>
                                      </p:cBhvr>
                                      <p:rCtr x="-2266" y="10486"/>
                                    </p:animMotion>
                                  </p:childTnLst>
                                </p:cTn>
                              </p:par>
                              <p:par>
                                <p:cTn id="13" presetID="42" presetClass="path" presetSubtype="0" accel="50000" decel="50000" fill="hold" grpId="0" nodeType="withEffect">
                                  <p:stCondLst>
                                    <p:cond delay="0"/>
                                  </p:stCondLst>
                                  <p:childTnLst>
                                    <p:animMotion origin="layout" path="M 2.29167E-6 0.00231 L -0.14948 0.22291 " pathEditMode="relative" rAng="0" ptsTypes="AA">
                                      <p:cBhvr>
                                        <p:cTn id="14" dur="2000" fill="hold"/>
                                        <p:tgtEl>
                                          <p:spTgt spid="27"/>
                                        </p:tgtEl>
                                        <p:attrNameLst>
                                          <p:attrName>ppt_x</p:attrName>
                                          <p:attrName>ppt_y</p:attrName>
                                        </p:attrNameLst>
                                      </p:cBhvr>
                                      <p:rCtr x="-7474" y="11019"/>
                                    </p:animMotion>
                                  </p:childTnLst>
                                </p:cTn>
                              </p:par>
                              <p:par>
                                <p:cTn id="15" presetID="42" presetClass="path" presetSubtype="0" accel="50000" decel="50000" fill="hold" grpId="0" nodeType="withEffect">
                                  <p:stCondLst>
                                    <p:cond delay="0"/>
                                  </p:stCondLst>
                                  <p:childTnLst>
                                    <p:animMotion origin="layout" path="M -0.00261 -3.33333E-6 L -0.02136 0.13889 " pathEditMode="relative" rAng="0" ptsTypes="AA">
                                      <p:cBhvr>
                                        <p:cTn id="16" dur="2000" fill="hold"/>
                                        <p:tgtEl>
                                          <p:spTgt spid="28"/>
                                        </p:tgtEl>
                                        <p:attrNameLst>
                                          <p:attrName>ppt_x</p:attrName>
                                          <p:attrName>ppt_y</p:attrName>
                                        </p:attrNameLst>
                                      </p:cBhvr>
                                      <p:rCtr x="-938" y="6944"/>
                                    </p:animMotion>
                                  </p:childTnLst>
                                </p:cTn>
                              </p:par>
                              <p:par>
                                <p:cTn id="17" presetID="42" presetClass="path" presetSubtype="0" accel="50000" decel="50000" fill="hold" grpId="0" nodeType="withEffect">
                                  <p:stCondLst>
                                    <p:cond delay="0"/>
                                  </p:stCondLst>
                                  <p:childTnLst>
                                    <p:animMotion origin="layout" path="M 0.00169 3.33333E-6 L -0.17643 0.16504 " pathEditMode="relative" rAng="0" ptsTypes="AA">
                                      <p:cBhvr>
                                        <p:cTn id="18" dur="2000" fill="hold"/>
                                        <p:tgtEl>
                                          <p:spTgt spid="29"/>
                                        </p:tgtEl>
                                        <p:attrNameLst>
                                          <p:attrName>ppt_x</p:attrName>
                                          <p:attrName>ppt_y</p:attrName>
                                        </p:attrNameLst>
                                      </p:cBhvr>
                                      <p:rCtr x="-8906" y="8241"/>
                                    </p:animMotion>
                                  </p:childTnLst>
                                </p:cTn>
                              </p:par>
                              <p:par>
                                <p:cTn id="19" presetID="42" presetClass="path" presetSubtype="0" accel="50000" decel="50000" fill="hold" grpId="0" nodeType="withEffect">
                                  <p:stCondLst>
                                    <p:cond delay="0"/>
                                  </p:stCondLst>
                                  <p:childTnLst>
                                    <p:animMotion origin="layout" path="M 0.00352 1.11111E-6 L -0.20573 0.14537 " pathEditMode="relative" rAng="0" ptsTypes="AA">
                                      <p:cBhvr>
                                        <p:cTn id="20" dur="2000" fill="hold"/>
                                        <p:tgtEl>
                                          <p:spTgt spid="30"/>
                                        </p:tgtEl>
                                        <p:attrNameLst>
                                          <p:attrName>ppt_x</p:attrName>
                                          <p:attrName>ppt_y</p:attrName>
                                        </p:attrNameLst>
                                      </p:cBhvr>
                                      <p:rCtr x="-10469" y="7269"/>
                                    </p:animMotion>
                                  </p:childTnLst>
                                </p:cTn>
                              </p:par>
                              <p:par>
                                <p:cTn id="21" presetID="42" presetClass="path" presetSubtype="0" accel="50000" decel="50000" fill="hold" grpId="0" nodeType="withEffect">
                                  <p:stCondLst>
                                    <p:cond delay="0"/>
                                  </p:stCondLst>
                                  <p:childTnLst>
                                    <p:animMotion origin="layout" path="M 3.33333E-6 -4.07407E-6 L -0.1155 0.06019 " pathEditMode="relative" rAng="0" ptsTypes="AA">
                                      <p:cBhvr>
                                        <p:cTn id="22" dur="2000" fill="hold"/>
                                        <p:tgtEl>
                                          <p:spTgt spid="31"/>
                                        </p:tgtEl>
                                        <p:attrNameLst>
                                          <p:attrName>ppt_x</p:attrName>
                                          <p:attrName>ppt_y</p:attrName>
                                        </p:attrNameLst>
                                      </p:cBhvr>
                                      <p:rCtr x="-5781" y="3009"/>
                                    </p:animMotion>
                                  </p:childTnLst>
                                </p:cTn>
                              </p:par>
                              <p:par>
                                <p:cTn id="23" presetID="42" presetClass="path" presetSubtype="0" accel="50000" decel="50000" fill="hold" grpId="0" nodeType="withEffect">
                                  <p:stCondLst>
                                    <p:cond delay="0"/>
                                  </p:stCondLst>
                                  <p:childTnLst>
                                    <p:animMotion origin="layout" path="M -1.04167E-6 0.00116 L 0.39427 0.08959 " pathEditMode="relative" rAng="0" ptsTypes="AA">
                                      <p:cBhvr>
                                        <p:cTn id="24" dur="2000" fill="hold"/>
                                        <p:tgtEl>
                                          <p:spTgt spid="32"/>
                                        </p:tgtEl>
                                        <p:attrNameLst>
                                          <p:attrName>ppt_x</p:attrName>
                                          <p:attrName>ppt_y</p:attrName>
                                        </p:attrNameLst>
                                      </p:cBhvr>
                                      <p:rCtr x="19714" y="4421"/>
                                    </p:animMotion>
                                  </p:childTnLst>
                                </p:cTn>
                              </p:par>
                              <p:par>
                                <p:cTn id="25" presetID="42" presetClass="path" presetSubtype="0" accel="50000" decel="50000" fill="hold" grpId="0" nodeType="withEffect">
                                  <p:stCondLst>
                                    <p:cond delay="0"/>
                                  </p:stCondLst>
                                  <p:childTnLst>
                                    <p:animMotion origin="layout" path="M -2.5E-6 -0.00232 L 0.09987 0.02592 " pathEditMode="relative" rAng="0" ptsTypes="AA">
                                      <p:cBhvr>
                                        <p:cTn id="26" dur="2000" fill="hold"/>
                                        <p:tgtEl>
                                          <p:spTgt spid="33"/>
                                        </p:tgtEl>
                                        <p:attrNameLst>
                                          <p:attrName>ppt_x</p:attrName>
                                          <p:attrName>ppt_y</p:attrName>
                                        </p:attrNameLst>
                                      </p:cBhvr>
                                      <p:rCtr x="4987" y="1412"/>
                                    </p:animMotion>
                                  </p:childTnLst>
                                </p:cTn>
                              </p:par>
                              <p:par>
                                <p:cTn id="27" presetID="42" presetClass="path" presetSubtype="0" accel="50000" decel="50000" fill="hold" grpId="0" nodeType="withEffect">
                                  <p:stCondLst>
                                    <p:cond delay="0"/>
                                  </p:stCondLst>
                                  <p:childTnLst>
                                    <p:animMotion origin="layout" path="M 0.0026 3.7037E-7 L -0.20287 -0.41597 " pathEditMode="relative" rAng="0" ptsTypes="AA">
                                      <p:cBhvr>
                                        <p:cTn id="28" dur="2000" fill="hold"/>
                                        <p:tgtEl>
                                          <p:spTgt spid="34"/>
                                        </p:tgtEl>
                                        <p:attrNameLst>
                                          <p:attrName>ppt_x</p:attrName>
                                          <p:attrName>ppt_y</p:attrName>
                                        </p:attrNameLst>
                                      </p:cBhvr>
                                      <p:rCtr x="-10273" y="-20810"/>
                                    </p:animMotion>
                                  </p:childTnLst>
                                </p:cTn>
                              </p:par>
                              <p:par>
                                <p:cTn id="29" presetID="42" presetClass="path" presetSubtype="0" accel="50000" decel="50000" fill="hold" grpId="0" nodeType="withEffect">
                                  <p:stCondLst>
                                    <p:cond delay="0"/>
                                  </p:stCondLst>
                                  <p:childTnLst>
                                    <p:animMotion origin="layout" path="M 0.0332 -0.00231 L -0.4336 0.27407 " pathEditMode="relative" rAng="0" ptsTypes="AA">
                                      <p:cBhvr>
                                        <p:cTn id="30" dur="2000" fill="hold"/>
                                        <p:tgtEl>
                                          <p:spTgt spid="35"/>
                                        </p:tgtEl>
                                        <p:attrNameLst>
                                          <p:attrName>ppt_x</p:attrName>
                                          <p:attrName>ppt_y</p:attrName>
                                        </p:attrNameLst>
                                      </p:cBhvr>
                                      <p:rCtr x="-23346" y="13819"/>
                                    </p:animMotion>
                                  </p:childTnLst>
                                </p:cTn>
                              </p:par>
                              <p:par>
                                <p:cTn id="31" presetID="42" presetClass="path" presetSubtype="0" accel="50000" decel="50000" fill="hold" grpId="0" nodeType="withEffect">
                                  <p:stCondLst>
                                    <p:cond delay="0"/>
                                  </p:stCondLst>
                                  <p:childTnLst>
                                    <p:animMotion origin="layout" path="M -0.0013 -0.00116 L -0.12122 -0.11227 " pathEditMode="relative" rAng="0" ptsTypes="AA">
                                      <p:cBhvr>
                                        <p:cTn id="32" dur="2000" fill="hold"/>
                                        <p:tgtEl>
                                          <p:spTgt spid="37"/>
                                        </p:tgtEl>
                                        <p:attrNameLst>
                                          <p:attrName>ppt_x</p:attrName>
                                          <p:attrName>ppt_y</p:attrName>
                                        </p:attrNameLst>
                                      </p:cBhvr>
                                      <p:rCtr x="-6003" y="-5556"/>
                                    </p:animMotion>
                                  </p:childTnLst>
                                </p:cTn>
                              </p:par>
                              <p:par>
                                <p:cTn id="33" presetID="42" presetClass="path" presetSubtype="0" accel="50000" decel="50000" fill="hold" grpId="0" nodeType="withEffect">
                                  <p:stCondLst>
                                    <p:cond delay="0"/>
                                  </p:stCondLst>
                                  <p:childTnLst>
                                    <p:animMotion origin="layout" path="M -0.00794 0.00023 L 0.01497 -0.15857 " pathEditMode="relative" rAng="0" ptsTypes="AA">
                                      <p:cBhvr>
                                        <p:cTn id="34" dur="2000" fill="hold"/>
                                        <p:tgtEl>
                                          <p:spTgt spid="38"/>
                                        </p:tgtEl>
                                        <p:attrNameLst>
                                          <p:attrName>ppt_x</p:attrName>
                                          <p:attrName>ppt_y</p:attrName>
                                        </p:attrNameLst>
                                      </p:cBhvr>
                                      <p:rCtr x="1146" y="-7940"/>
                                    </p:animMotion>
                                  </p:childTnLst>
                                </p:cTn>
                              </p:par>
                              <p:par>
                                <p:cTn id="35" presetID="42" presetClass="path" presetSubtype="0" accel="50000" decel="50000" fill="hold" grpId="0" nodeType="withEffect">
                                  <p:stCondLst>
                                    <p:cond delay="0"/>
                                  </p:stCondLst>
                                  <p:childTnLst>
                                    <p:animMotion origin="layout" path="M -0.00065 -4.81481E-6 L 0.23737 0.02778 " pathEditMode="relative" rAng="0" ptsTypes="AA">
                                      <p:cBhvr>
                                        <p:cTn id="36" dur="2000" fill="hold"/>
                                        <p:tgtEl>
                                          <p:spTgt spid="39"/>
                                        </p:tgtEl>
                                        <p:attrNameLst>
                                          <p:attrName>ppt_x</p:attrName>
                                          <p:attrName>ppt_y</p:attrName>
                                        </p:attrNameLst>
                                      </p:cBhvr>
                                      <p:rCtr x="11901" y="1389"/>
                                    </p:animMotion>
                                  </p:childTnLst>
                                </p:cTn>
                              </p:par>
                              <p:par>
                                <p:cTn id="37" presetID="42" presetClass="path" presetSubtype="0" accel="50000" decel="50000" fill="hold" grpId="0" nodeType="withEffect">
                                  <p:stCondLst>
                                    <p:cond delay="0"/>
                                  </p:stCondLst>
                                  <p:childTnLst>
                                    <p:animMotion origin="layout" path="M 2.29167E-6 -0.00116 L 0.05599 0.12361 " pathEditMode="relative" rAng="0" ptsTypes="AA">
                                      <p:cBhvr>
                                        <p:cTn id="38" dur="2000" fill="hold"/>
                                        <p:tgtEl>
                                          <p:spTgt spid="40"/>
                                        </p:tgtEl>
                                        <p:attrNameLst>
                                          <p:attrName>ppt_x</p:attrName>
                                          <p:attrName>ppt_y</p:attrName>
                                        </p:attrNameLst>
                                      </p:cBhvr>
                                      <p:rCtr x="2799" y="6227"/>
                                    </p:animMotion>
                                  </p:childTnLst>
                                </p:cTn>
                              </p:par>
                              <p:par>
                                <p:cTn id="39" presetID="42" presetClass="path" presetSubtype="0" accel="50000" decel="50000" fill="hold" grpId="0" nodeType="withEffect">
                                  <p:stCondLst>
                                    <p:cond delay="0"/>
                                  </p:stCondLst>
                                  <p:childTnLst>
                                    <p:animMotion origin="layout" path="M 0.00456 0.00579 L 0.22852 0.02894 " pathEditMode="relative" rAng="0" ptsTypes="AA">
                                      <p:cBhvr>
                                        <p:cTn id="40" dur="2000" fill="hold"/>
                                        <p:tgtEl>
                                          <p:spTgt spid="41"/>
                                        </p:tgtEl>
                                        <p:attrNameLst>
                                          <p:attrName>ppt_x</p:attrName>
                                          <p:attrName>ppt_y</p:attrName>
                                        </p:attrNameLst>
                                      </p:cBhvr>
                                      <p:rCtr x="11198" y="1157"/>
                                    </p:animMotion>
                                  </p:childTnLst>
                                </p:cTn>
                              </p:par>
                              <p:par>
                                <p:cTn id="41" presetID="42" presetClass="path" presetSubtype="0" accel="50000" decel="50000" fill="hold" grpId="0" nodeType="withEffect">
                                  <p:stCondLst>
                                    <p:cond delay="0"/>
                                  </p:stCondLst>
                                  <p:childTnLst>
                                    <p:animMotion origin="layout" path="M 4.16667E-7 3.7037E-7 L 0.1362 -0.10857 " pathEditMode="relative" rAng="0" ptsTypes="AA">
                                      <p:cBhvr>
                                        <p:cTn id="42" dur="2000" fill="hold"/>
                                        <p:tgtEl>
                                          <p:spTgt spid="42"/>
                                        </p:tgtEl>
                                        <p:attrNameLst>
                                          <p:attrName>ppt_x</p:attrName>
                                          <p:attrName>ppt_y</p:attrName>
                                        </p:attrNameLst>
                                      </p:cBhvr>
                                      <p:rCtr x="6810" y="-5440"/>
                                    </p:animMotion>
                                  </p:childTnLst>
                                </p:cTn>
                              </p:par>
                              <p:par>
                                <p:cTn id="43" presetID="42" presetClass="path" presetSubtype="0" accel="50000" decel="50000" fill="hold" grpId="0" nodeType="withEffect">
                                  <p:stCondLst>
                                    <p:cond delay="0"/>
                                  </p:stCondLst>
                                  <p:childTnLst>
                                    <p:animMotion origin="layout" path="M 0.00456 0.00116 L -0.11992 -0.11134 " pathEditMode="relative" rAng="0" ptsTypes="AA">
                                      <p:cBhvr>
                                        <p:cTn id="44" dur="2000" fill="hold"/>
                                        <p:tgtEl>
                                          <p:spTgt spid="43"/>
                                        </p:tgtEl>
                                        <p:attrNameLst>
                                          <p:attrName>ppt_x</p:attrName>
                                          <p:attrName>ppt_y</p:attrName>
                                        </p:attrNameLst>
                                      </p:cBhvr>
                                      <p:rCtr x="-6224" y="-5625"/>
                                    </p:animMotion>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8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301"/>
                                        </p:tgtEl>
                                        <p:attrNameLst>
                                          <p:attrName>style.visibility</p:attrName>
                                        </p:attrNameLst>
                                      </p:cBhvr>
                                      <p:to>
                                        <p:strVal val="visible"/>
                                      </p:to>
                                    </p:set>
                                    <p:animEffect transition="in" filter="wipe(up)">
                                      <p:cBhvr>
                                        <p:cTn id="53" dur="500"/>
                                        <p:tgtEl>
                                          <p:spTgt spid="301"/>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7"/>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6DCCB0-A206-4DF3-B55E-C23CC974CCAA}"/>
              </a:ext>
            </a:extLst>
          </p:cNvPr>
          <p:cNvSpPr>
            <a:spLocks noGrp="1"/>
          </p:cNvSpPr>
          <p:nvPr>
            <p:ph type="sldNum" sz="quarter" idx="11"/>
          </p:nvPr>
        </p:nvSpPr>
        <p:spPr/>
        <p:txBody>
          <a:bodyPr/>
          <a:lstStyle/>
          <a:p>
            <a:fld id="{F0D23093-2AB0-F74C-B865-1A12A15B650E}" type="slidenum">
              <a:rPr lang="en-US" smtClean="0"/>
              <a:pPr/>
              <a:t>2</a:t>
            </a:fld>
            <a:endParaRPr lang="en-US" dirty="0"/>
          </a:p>
        </p:txBody>
      </p:sp>
      <p:sp>
        <p:nvSpPr>
          <p:cNvPr id="3" name="Title 2">
            <a:extLst>
              <a:ext uri="{FF2B5EF4-FFF2-40B4-BE49-F238E27FC236}">
                <a16:creationId xmlns:a16="http://schemas.microsoft.com/office/drawing/2014/main" id="{487DA6F1-837D-4243-B39D-D2D4858D889E}"/>
              </a:ext>
            </a:extLst>
          </p:cNvPr>
          <p:cNvSpPr>
            <a:spLocks noGrp="1"/>
          </p:cNvSpPr>
          <p:nvPr>
            <p:ph type="title"/>
          </p:nvPr>
        </p:nvSpPr>
        <p:spPr>
          <a:xfrm>
            <a:off x="609600" y="228600"/>
            <a:ext cx="10972799" cy="845837"/>
          </a:xfrm>
        </p:spPr>
        <p:txBody>
          <a:bodyPr/>
          <a:lstStyle/>
          <a:p>
            <a:r>
              <a:rPr lang="en-GB" altLang="en-US" sz="3200" dirty="0"/>
              <a:t>Learning Objectives for This Lecture Unit</a:t>
            </a:r>
            <a:endParaRPr lang="en-US" dirty="0"/>
          </a:p>
        </p:txBody>
      </p:sp>
      <p:graphicFrame>
        <p:nvGraphicFramePr>
          <p:cNvPr id="4" name="Table 3">
            <a:extLst>
              <a:ext uri="{FF2B5EF4-FFF2-40B4-BE49-F238E27FC236}">
                <a16:creationId xmlns:a16="http://schemas.microsoft.com/office/drawing/2014/main" id="{2A282D6B-BB3A-4828-ADEC-3A188ED01EE2}"/>
              </a:ext>
            </a:extLst>
          </p:cNvPr>
          <p:cNvGraphicFramePr>
            <a:graphicFrameLocks noGrp="1"/>
          </p:cNvGraphicFramePr>
          <p:nvPr/>
        </p:nvGraphicFramePr>
        <p:xfrm>
          <a:off x="957742" y="1234620"/>
          <a:ext cx="10276514" cy="2074460"/>
        </p:xfrm>
        <a:graphic>
          <a:graphicData uri="http://schemas.openxmlformats.org/drawingml/2006/table">
            <a:tbl>
              <a:tblPr firstRow="1" bandRow="1">
                <a:tableStyleId>{2D5ABB26-0587-4C30-8999-92F81FD0307C}</a:tableStyleId>
              </a:tblPr>
              <a:tblGrid>
                <a:gridCol w="1970056">
                  <a:extLst>
                    <a:ext uri="{9D8B030D-6E8A-4147-A177-3AD203B41FA5}">
                      <a16:colId xmlns:a16="http://schemas.microsoft.com/office/drawing/2014/main" val="20000"/>
                    </a:ext>
                  </a:extLst>
                </a:gridCol>
                <a:gridCol w="8306458">
                  <a:extLst>
                    <a:ext uri="{9D8B030D-6E8A-4147-A177-3AD203B41FA5}">
                      <a16:colId xmlns:a16="http://schemas.microsoft.com/office/drawing/2014/main" val="20001"/>
                    </a:ext>
                  </a:extLst>
                </a:gridCol>
              </a:tblGrid>
              <a:tr h="53640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Intended Learning Outcomes</a:t>
                      </a: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71B"/>
                    </a:solidFill>
                  </a:tcPr>
                </a:tc>
                <a:tc hMerge="1">
                  <a:txBody>
                    <a:bodyPr/>
                    <a:lstStyle/>
                    <a:p>
                      <a:endParaRPr lang="en-GB"/>
                    </a:p>
                  </a:txBody>
                  <a:tcPr/>
                </a:tc>
                <a:extLst>
                  <a:ext uri="{0D108BD9-81ED-4DB2-BD59-A6C34878D82A}">
                    <a16:rowId xmlns:a16="http://schemas.microsoft.com/office/drawing/2014/main" val="10000"/>
                  </a:ext>
                </a:extLst>
              </a:tr>
              <a:tr h="536322">
                <a:tc>
                  <a:txBody>
                    <a:bodyPr/>
                    <a:lstStyle/>
                    <a:p>
                      <a:pPr algn="l"/>
                      <a:r>
                        <a:rPr lang="en-GB" sz="1400" b="1" dirty="0">
                          <a:solidFill>
                            <a:sysClr val="windowText" lastClr="000000"/>
                          </a:solidFill>
                        </a:rPr>
                        <a:t>Knowledge and Understanding</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dirty="0">
                          <a:solidFill>
                            <a:schemeClr val="dk1"/>
                          </a:solidFill>
                          <a:effectLst/>
                        </a:rPr>
                        <a:t>Broad knowledge of materials data and data management</a:t>
                      </a:r>
                      <a:endParaRPr lang="en-GB" sz="1400" kern="1200" dirty="0">
                        <a:solidFill>
                          <a:schemeClr val="dk1"/>
                        </a:solidFill>
                        <a:effectLst/>
                        <a:latin typeface="+mn-lt"/>
                        <a:ea typeface="+mn-ea"/>
                        <a:cs typeface="+mn-cs"/>
                      </a:endParaRP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36406">
                <a:tc>
                  <a:txBody>
                    <a:bodyPr/>
                    <a:lstStyle/>
                    <a:p>
                      <a:pPr algn="l"/>
                      <a:r>
                        <a:rPr lang="en-GB" sz="1400" b="1" dirty="0">
                          <a:solidFill>
                            <a:sysClr val="windowText" lastClr="000000"/>
                          </a:solidFill>
                        </a:rPr>
                        <a:t>Skills and Abilities</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dirty="0">
                          <a:solidFill>
                            <a:schemeClr val="dk1"/>
                          </a:solidFill>
                          <a:effectLst/>
                        </a:rPr>
                        <a:t>Ability to define different types of material data and to build materials databases</a:t>
                      </a:r>
                      <a:endParaRPr lang="en-GB" sz="1400" kern="1200" dirty="0">
                        <a:solidFill>
                          <a:schemeClr val="dk1"/>
                        </a:solidFill>
                        <a:effectLst/>
                        <a:latin typeface="+mn-lt"/>
                        <a:ea typeface="+mn-ea"/>
                        <a:cs typeface="+mn-cs"/>
                      </a:endParaRP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65326">
                <a:tc>
                  <a:txBody>
                    <a:bodyPr/>
                    <a:lstStyle/>
                    <a:p>
                      <a:pPr algn="l"/>
                      <a:r>
                        <a:rPr lang="en-GB" sz="1400" b="1" dirty="0">
                          <a:solidFill>
                            <a:sysClr val="windowText" lastClr="000000"/>
                          </a:solidFill>
                        </a:rPr>
                        <a:t>Values and Attitudes</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dirty="0">
                          <a:solidFill>
                            <a:schemeClr val="dk1"/>
                          </a:solidFill>
                          <a:effectLst/>
                        </a:rPr>
                        <a:t>Awareness </a:t>
                      </a:r>
                      <a:r>
                        <a:rPr lang="en-GB" sz="1400" kern="1200" baseline="0" dirty="0">
                          <a:solidFill>
                            <a:schemeClr val="dk1"/>
                          </a:solidFill>
                          <a:effectLst/>
                        </a:rPr>
                        <a:t>of how materials data can be used and </a:t>
                      </a:r>
                      <a:r>
                        <a:rPr lang="en-GB" sz="1400" kern="1200" baseline="0" dirty="0" err="1">
                          <a:solidFill>
                            <a:schemeClr val="dk1"/>
                          </a:solidFill>
                          <a:effectLst/>
                        </a:rPr>
                        <a:t>analyzed</a:t>
                      </a:r>
                      <a:endParaRPr lang="en-GB" sz="1400" kern="1200" dirty="0">
                        <a:solidFill>
                          <a:schemeClr val="dk1"/>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Content Placeholder 3">
            <a:extLst>
              <a:ext uri="{FF2B5EF4-FFF2-40B4-BE49-F238E27FC236}">
                <a16:creationId xmlns:a16="http://schemas.microsoft.com/office/drawing/2014/main" id="{7B29FF6E-EC76-4249-A5CE-D3F4FF443AA2}"/>
              </a:ext>
            </a:extLst>
          </p:cNvPr>
          <p:cNvSpPr txBox="1">
            <a:spLocks/>
          </p:cNvSpPr>
          <p:nvPr/>
        </p:nvSpPr>
        <p:spPr bwMode="auto">
          <a:xfrm>
            <a:off x="957742" y="3464043"/>
            <a:ext cx="10276514" cy="2345257"/>
          </a:xfrm>
          <a:prstGeom prst="rect">
            <a:avLst/>
          </a:prstGeom>
          <a:solidFill>
            <a:schemeClr val="bg1">
              <a:lumMod val="95000"/>
            </a:schemeClr>
          </a:solidFill>
          <a:ln w="28575">
            <a:solidFill>
              <a:srgbClr val="FFB71B"/>
            </a:solidFill>
          </a:ln>
        </p:spPr>
        <p:txBody>
          <a:bodyPr vert="horz" wrap="square" lIns="91440" tIns="45720" rIns="91440" bIns="45720" numCol="1" anchor="t" anchorCtr="0" compatLnSpc="1">
            <a:prstTxWarp prst="textNoShape">
              <a:avLst/>
            </a:prstTxWarp>
            <a:spAutoFit/>
          </a:bodyPr>
          <a:lstStyle>
            <a:lvl1pPr marL="0" indent="0" algn="ctr" rtl="0" eaLnBrk="0" fontAlgn="base" hangingPunct="0">
              <a:spcBef>
                <a:spcPct val="20000"/>
              </a:spcBef>
              <a:spcAft>
                <a:spcPct val="20000"/>
              </a:spcAft>
              <a:buClr>
                <a:schemeClr val="bg1">
                  <a:lumMod val="65000"/>
                </a:schemeClr>
              </a:buClr>
              <a:buSzPct val="120000"/>
              <a:buFont typeface="Wingdings" panose="05000000000000000000" pitchFamily="2" charset="2"/>
              <a:buNone/>
              <a:defRPr sz="1800" b="1">
                <a:solidFill>
                  <a:schemeClr val="tx1"/>
                </a:solidFill>
                <a:latin typeface="+mn-lt"/>
                <a:ea typeface="+mn-ea"/>
                <a:cs typeface="+mn-cs"/>
              </a:defRPr>
            </a:lvl1pPr>
            <a:lvl2pPr marL="827088" indent="-346075" algn="l" rtl="0" eaLnBrk="0" fontAlgn="base" hangingPunct="0">
              <a:spcBef>
                <a:spcPct val="20000"/>
              </a:spcBef>
              <a:spcAft>
                <a:spcPct val="20000"/>
              </a:spcAft>
              <a:buClr>
                <a:schemeClr val="bg1">
                  <a:lumMod val="65000"/>
                </a:schemeClr>
              </a:buClr>
              <a:buSzPct val="80000"/>
              <a:buFont typeface="Wingdings" panose="05000000000000000000" pitchFamily="2" charset="2"/>
              <a:buChar char="n"/>
              <a:defRPr lang="en-US" sz="1400" b="0" dirty="0" smtClean="0">
                <a:solidFill>
                  <a:schemeClr val="tx1"/>
                </a:solidFill>
                <a:latin typeface="+mn-lt"/>
                <a:ea typeface="+mn-ea"/>
                <a:cs typeface="+mn-cs"/>
              </a:defRPr>
            </a:lvl2pPr>
            <a:lvl3pPr marL="1079500" indent="-165100"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600" b="0">
                <a:solidFill>
                  <a:schemeClr val="tx1"/>
                </a:solidFill>
                <a:latin typeface="+mn-lt"/>
              </a:defRPr>
            </a:lvl3pPr>
            <a:lvl4pPr marL="1439863" indent="-231775"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400" b="0">
                <a:solidFill>
                  <a:schemeClr val="tx1"/>
                </a:solidFill>
                <a:latin typeface="+mn-lt"/>
              </a:defRPr>
            </a:lvl4pPr>
            <a:lvl5pPr marL="1862138" indent="-231775" algn="l" rtl="0" eaLnBrk="0" fontAlgn="base" hangingPunct="0">
              <a:spcBef>
                <a:spcPct val="20000"/>
              </a:spcBef>
              <a:spcAft>
                <a:spcPct val="0"/>
              </a:spcAft>
              <a:buClr>
                <a:schemeClr val="bg1">
                  <a:lumMod val="65000"/>
                </a:schemeClr>
              </a:buClr>
              <a:buFont typeface="Wingdings" panose="05000000000000000000" pitchFamily="2" charset="2"/>
              <a:buChar char="§"/>
              <a:defRPr sz="1200" b="0">
                <a:solidFill>
                  <a:schemeClr val="tx1"/>
                </a:solidFill>
                <a:latin typeface="+mn-lt"/>
              </a:defRPr>
            </a:lvl5pPr>
            <a:lvl6pPr marL="23193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6pPr>
            <a:lvl7pPr marL="27765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7pPr>
            <a:lvl8pPr marL="32337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8pPr>
            <a:lvl9pPr marL="36909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20000"/>
              </a:spcAft>
              <a:buClr>
                <a:sysClr val="window" lastClr="FFFFFF">
                  <a:lumMod val="65000"/>
                </a:sysClr>
              </a:buClr>
              <a:buSzPct val="120000"/>
              <a:buFont typeface="Wingdings" panose="05000000000000000000" pitchFamily="2" charset="2"/>
              <a:buNone/>
              <a:tabLst/>
              <a:defRPr/>
            </a:pPr>
            <a:r>
              <a:rPr kumimoji="0" lang="en-GB" sz="1600" b="1" i="0" u="none" strike="noStrike" kern="0" cap="none" spc="0" normalizeH="0" baseline="0" noProof="0" dirty="0">
                <a:ln>
                  <a:noFill/>
                </a:ln>
                <a:solidFill>
                  <a:srgbClr val="0C0C0C"/>
                </a:solidFill>
                <a:effectLst/>
                <a:uLnTx/>
                <a:uFillTx/>
                <a:ea typeface="+mn-ea"/>
                <a:cs typeface="+mn-cs"/>
              </a:rPr>
              <a:t>Resources</a:t>
            </a:r>
          </a:p>
          <a:p>
            <a:pPr marL="552450" marR="0" lvl="0" indent="-285750" algn="l" defTabSz="914400" rtl="0" eaLnBrk="0" fontAlgn="base" latinLnBrk="0" hangingPunct="0">
              <a:lnSpc>
                <a:spcPct val="100000"/>
              </a:lnSpc>
              <a:spcBef>
                <a:spcPct val="20000"/>
              </a:spcBef>
              <a:spcAft>
                <a:spcPct val="20000"/>
              </a:spcAft>
              <a:buClr>
                <a:srgbClr val="C00000"/>
              </a:buClr>
              <a:buSzPct val="100000"/>
              <a:buFont typeface="Wingdings" panose="05000000000000000000" pitchFamily="2" charset="2"/>
              <a:buChar char="§"/>
              <a:tabLst/>
              <a:defRPr/>
            </a:pPr>
            <a:r>
              <a:rPr kumimoji="0" lang="en-US" sz="1200" b="0" i="0" u="none" strike="noStrike" kern="0" cap="none" spc="0" normalizeH="0" baseline="0" noProof="0" dirty="0">
                <a:ln>
                  <a:noFill/>
                </a:ln>
                <a:solidFill>
                  <a:prstClr val="black"/>
                </a:solidFill>
                <a:effectLst/>
                <a:uLnTx/>
                <a:uFillTx/>
                <a:ea typeface="+mn-ea"/>
                <a:cs typeface="+mn-cs"/>
              </a:rPr>
              <a:t>White Paper: </a:t>
            </a:r>
            <a:r>
              <a:rPr kumimoji="0" lang="en-US" sz="1200" b="1" u="none" strike="noStrike" kern="0" cap="none" spc="0" normalizeH="0" baseline="0" noProof="0" dirty="0">
                <a:ln>
                  <a:noFill/>
                </a:ln>
                <a:solidFill>
                  <a:prstClr val="black"/>
                </a:solidFill>
                <a:effectLst/>
                <a:uLnTx/>
                <a:uFillTx/>
                <a:ea typeface="+mn-ea"/>
                <a:cs typeface="+mn-cs"/>
              </a:rPr>
              <a:t>“Meeting the Materials Data Management Needs of Engineering Enterprises</a:t>
            </a:r>
            <a:r>
              <a:rPr kumimoji="0" lang="en-GB" sz="1200" b="1" u="none" strike="noStrike" kern="0" cap="none" spc="0" normalizeH="0" baseline="0" noProof="0" dirty="0">
                <a:ln>
                  <a:noFill/>
                </a:ln>
                <a:solidFill>
                  <a:prstClr val="black"/>
                </a:solidFill>
                <a:effectLst/>
                <a:uLnTx/>
                <a:uFillTx/>
                <a:ea typeface="+mn-ea"/>
                <a:cs typeface="+mn-cs"/>
              </a:rPr>
              <a:t>”</a:t>
            </a:r>
          </a:p>
          <a:p>
            <a:pPr marL="552450" indent="-285750" algn="l">
              <a:buClr>
                <a:srgbClr val="C00000"/>
              </a:buClr>
              <a:buSzPct val="100000"/>
              <a:buFont typeface="Wingdings" panose="05000000000000000000" pitchFamily="2" charset="2"/>
              <a:buChar char="§"/>
              <a:defRPr/>
            </a:pPr>
            <a:r>
              <a:rPr lang="en-GB" sz="1200" b="0" kern="0" dirty="0">
                <a:solidFill>
                  <a:prstClr val="black"/>
                </a:solidFill>
              </a:rPr>
              <a:t>Paper: </a:t>
            </a:r>
            <a:r>
              <a:rPr lang="en-GB" sz="1200" kern="0" dirty="0">
                <a:solidFill>
                  <a:prstClr val="black"/>
                </a:solidFill>
              </a:rPr>
              <a:t>“</a:t>
            </a:r>
            <a:r>
              <a:rPr lang="en-US" sz="1200" dirty="0"/>
              <a:t>Engineering Materials Informatics</a:t>
            </a:r>
            <a:r>
              <a:rPr lang="en-GB" sz="1200" kern="0" dirty="0">
                <a:solidFill>
                  <a:prstClr val="black"/>
                </a:solidFill>
              </a:rPr>
              <a:t>”, D. Cebon and M.F. Ashby (2006), </a:t>
            </a:r>
            <a:r>
              <a:rPr lang="en-GB" sz="1200" kern="0" dirty="0" err="1">
                <a:solidFill>
                  <a:prstClr val="black"/>
                </a:solidFill>
              </a:rPr>
              <a:t>doi</a:t>
            </a:r>
            <a:r>
              <a:rPr lang="en-GB" sz="1200" kern="0" dirty="0">
                <a:solidFill>
                  <a:prstClr val="black"/>
                </a:solidFill>
              </a:rPr>
              <a:t>: </a:t>
            </a:r>
            <a:r>
              <a:rPr lang="en-US" sz="1200" dirty="0"/>
              <a:t>10.1557/mrs2006.229</a:t>
            </a:r>
          </a:p>
          <a:p>
            <a:pPr marL="552450" indent="-285750" algn="l">
              <a:buClr>
                <a:srgbClr val="C00000"/>
              </a:buClr>
              <a:buSzPct val="100000"/>
              <a:buFont typeface="Wingdings" panose="05000000000000000000" pitchFamily="2" charset="2"/>
              <a:buChar char="§"/>
              <a:defRPr/>
            </a:pPr>
            <a:r>
              <a:rPr lang="en-GB" sz="1200" b="0" kern="0" dirty="0">
                <a:solidFill>
                  <a:prstClr val="black"/>
                </a:solidFill>
              </a:rPr>
              <a:t>Paper: </a:t>
            </a:r>
            <a:r>
              <a:rPr lang="en-GB" sz="1200" kern="0" dirty="0">
                <a:solidFill>
                  <a:prstClr val="black"/>
                </a:solidFill>
              </a:rPr>
              <a:t>“</a:t>
            </a:r>
            <a:r>
              <a:rPr lang="en-US" sz="1200" dirty="0"/>
              <a:t>Effective Materials Property Information Management for the 21st Century</a:t>
            </a:r>
            <a:r>
              <a:rPr lang="en-GB" sz="1200" kern="0" dirty="0">
                <a:solidFill>
                  <a:prstClr val="black"/>
                </a:solidFill>
              </a:rPr>
              <a:t>”, W. Ren et al. (2011), </a:t>
            </a:r>
            <a:r>
              <a:rPr lang="en-GB" sz="1200" kern="0" dirty="0" err="1">
                <a:solidFill>
                  <a:prstClr val="black"/>
                </a:solidFill>
              </a:rPr>
              <a:t>doi</a:t>
            </a:r>
            <a:r>
              <a:rPr lang="en-GB" sz="1200" kern="0" dirty="0">
                <a:solidFill>
                  <a:prstClr val="black"/>
                </a:solidFill>
              </a:rPr>
              <a:t>: 10.1115/1.4002925</a:t>
            </a:r>
          </a:p>
          <a:p>
            <a:pPr marL="552450" indent="-285750" algn="l">
              <a:buClr>
                <a:srgbClr val="C00000"/>
              </a:buClr>
              <a:buSzPct val="100000"/>
              <a:buFont typeface="Wingdings" panose="05000000000000000000" pitchFamily="2" charset="2"/>
              <a:buChar char="§"/>
              <a:defRPr/>
            </a:pPr>
            <a:r>
              <a:rPr kumimoji="0" lang="en-GB" sz="1200" b="0" i="0" u="none" strike="noStrike" kern="0" cap="none" spc="0" normalizeH="0" baseline="0" noProof="0" dirty="0">
                <a:ln>
                  <a:noFill/>
                </a:ln>
                <a:solidFill>
                  <a:prstClr val="black"/>
                </a:solidFill>
                <a:effectLst/>
                <a:uLnTx/>
                <a:uFillTx/>
                <a:ea typeface="+mn-ea"/>
                <a:cs typeface="+mn-cs"/>
              </a:rPr>
              <a:t>Paper: </a:t>
            </a:r>
            <a:r>
              <a:rPr kumimoji="0" lang="en-GB" sz="1200" b="1" i="0" u="none" strike="noStrike" kern="0" cap="none" spc="0" normalizeH="0" baseline="0" noProof="0" dirty="0">
                <a:ln>
                  <a:noFill/>
                </a:ln>
                <a:solidFill>
                  <a:prstClr val="black"/>
                </a:solidFill>
                <a:effectLst/>
                <a:uLnTx/>
                <a:uFillTx/>
                <a:ea typeface="+mn-ea"/>
                <a:cs typeface="+mn-cs"/>
              </a:rPr>
              <a:t>“</a:t>
            </a:r>
            <a:r>
              <a:rPr kumimoji="0" lang="en-US" sz="1200" b="1" i="0" u="none" strike="noStrike" kern="0" cap="none" spc="0" normalizeH="0" baseline="0" noProof="0" dirty="0">
                <a:ln>
                  <a:noFill/>
                </a:ln>
                <a:solidFill>
                  <a:prstClr val="black"/>
                </a:solidFill>
                <a:effectLst/>
                <a:uLnTx/>
                <a:uFillTx/>
                <a:ea typeface="+mn-ea"/>
                <a:cs typeface="+mn-cs"/>
              </a:rPr>
              <a:t>Materials science with large-scale data and informatics: Unlocking new opportunities</a:t>
            </a:r>
            <a:r>
              <a:rPr kumimoji="0" lang="en-GB" sz="1200" b="1" i="0" u="none" strike="noStrike" kern="0" cap="none" spc="0" normalizeH="0" baseline="0" noProof="0" dirty="0">
                <a:ln>
                  <a:noFill/>
                </a:ln>
                <a:solidFill>
                  <a:prstClr val="black"/>
                </a:solidFill>
                <a:effectLst/>
                <a:uLnTx/>
                <a:uFillTx/>
                <a:ea typeface="+mn-ea"/>
                <a:cs typeface="+mn-cs"/>
              </a:rPr>
              <a:t>”, J. Hill et al. (2016), doi:10.1557/mrs.2016.93</a:t>
            </a:r>
          </a:p>
          <a:p>
            <a:pPr marL="552450" indent="-285750" algn="l">
              <a:buClr>
                <a:srgbClr val="C00000"/>
              </a:buClr>
              <a:buSzPct val="100000"/>
              <a:buFont typeface="Wingdings" panose="05000000000000000000" pitchFamily="2" charset="2"/>
              <a:buChar char="§"/>
              <a:defRPr/>
            </a:pPr>
            <a:r>
              <a:rPr lang="en-GB" sz="1200" b="0" kern="0" dirty="0">
                <a:solidFill>
                  <a:prstClr val="black"/>
                </a:solidFill>
              </a:rPr>
              <a:t>Paper: </a:t>
            </a:r>
            <a:r>
              <a:rPr lang="en-GB" sz="1200" kern="0" dirty="0">
                <a:solidFill>
                  <a:prstClr val="black"/>
                </a:solidFill>
              </a:rPr>
              <a:t>“</a:t>
            </a:r>
            <a:r>
              <a:rPr lang="en-US" sz="1200" kern="0" dirty="0">
                <a:solidFill>
                  <a:prstClr val="black"/>
                </a:solidFill>
              </a:rPr>
              <a:t>The FAIR Guiding Principles for scientific data management and stewardship</a:t>
            </a:r>
            <a:r>
              <a:rPr lang="en-GB" sz="1200" kern="0" dirty="0">
                <a:solidFill>
                  <a:prstClr val="black"/>
                </a:solidFill>
              </a:rPr>
              <a:t>”, M.D. Wilkinson et al. (2016), </a:t>
            </a:r>
            <a:r>
              <a:rPr kumimoji="0" lang="en-GB" sz="1200" b="1" i="0" u="none" strike="noStrike" kern="0" cap="none" spc="0" normalizeH="0" baseline="0" noProof="0" dirty="0" err="1">
                <a:ln>
                  <a:noFill/>
                </a:ln>
                <a:solidFill>
                  <a:prstClr val="black"/>
                </a:solidFill>
                <a:effectLst/>
                <a:uLnTx/>
                <a:uFillTx/>
                <a:ea typeface="+mn-ea"/>
                <a:cs typeface="+mn-cs"/>
              </a:rPr>
              <a:t>doi</a:t>
            </a:r>
            <a:r>
              <a:rPr kumimoji="0" lang="en-GB" sz="1200" b="1" i="0" u="none" strike="noStrike" kern="0" cap="none" spc="0" normalizeH="0" baseline="0" noProof="0" dirty="0">
                <a:ln>
                  <a:noFill/>
                </a:ln>
                <a:solidFill>
                  <a:prstClr val="black"/>
                </a:solidFill>
                <a:effectLst/>
                <a:uLnTx/>
                <a:uFillTx/>
                <a:ea typeface="+mn-ea"/>
                <a:cs typeface="+mn-cs"/>
              </a:rPr>
              <a:t>:</a:t>
            </a:r>
            <a:r>
              <a:rPr lang="en-GB" sz="1200" kern="0" dirty="0">
                <a:solidFill>
                  <a:prstClr val="black"/>
                </a:solidFill>
              </a:rPr>
              <a:t> 10.1038/sdata.2016.18</a:t>
            </a:r>
          </a:p>
          <a:p>
            <a:pPr marL="552450" marR="0" lvl="0" indent="-285750" algn="l" defTabSz="914400" rtl="0" eaLnBrk="0" fontAlgn="base" latinLnBrk="0" hangingPunct="0">
              <a:lnSpc>
                <a:spcPct val="100000"/>
              </a:lnSpc>
              <a:spcBef>
                <a:spcPct val="20000"/>
              </a:spcBef>
              <a:spcAft>
                <a:spcPct val="20000"/>
              </a:spcAft>
              <a:buClr>
                <a:srgbClr val="C00000"/>
              </a:buClr>
              <a:buSzPct val="100000"/>
              <a:buFont typeface="Wingdings" panose="05000000000000000000" pitchFamily="2" charset="2"/>
              <a:buChar char="§"/>
              <a:tabLst/>
              <a:defRPr/>
            </a:pPr>
            <a:r>
              <a:rPr lang="en-GB" sz="1200" b="0" kern="0" dirty="0">
                <a:solidFill>
                  <a:prstClr val="black"/>
                </a:solidFill>
              </a:rPr>
              <a:t>Paper: </a:t>
            </a:r>
            <a:r>
              <a:rPr lang="en-GB" sz="1200" kern="0" dirty="0">
                <a:solidFill>
                  <a:prstClr val="black"/>
                </a:solidFill>
              </a:rPr>
              <a:t>“</a:t>
            </a:r>
            <a:r>
              <a:rPr lang="en-US" sz="1200" kern="0" dirty="0">
                <a:solidFill>
                  <a:prstClr val="black"/>
                </a:solidFill>
              </a:rPr>
              <a:t>Accessing Materials Data: Challenges and Directions in the Digital Era</a:t>
            </a:r>
            <a:r>
              <a:rPr lang="en-GB" sz="1200" kern="0" dirty="0">
                <a:solidFill>
                  <a:prstClr val="black"/>
                </a:solidFill>
              </a:rPr>
              <a:t>”, J.R. Rumble Jr. (2017), </a:t>
            </a:r>
            <a:r>
              <a:rPr kumimoji="0" lang="en-GB" sz="1200" b="1" i="0" u="none" strike="noStrike" kern="0" cap="none" spc="0" normalizeH="0" baseline="0" noProof="0" dirty="0" err="1">
                <a:ln>
                  <a:noFill/>
                </a:ln>
                <a:solidFill>
                  <a:prstClr val="black"/>
                </a:solidFill>
                <a:effectLst/>
                <a:uLnTx/>
                <a:uFillTx/>
                <a:ea typeface="+mn-ea"/>
                <a:cs typeface="+mn-cs"/>
              </a:rPr>
              <a:t>doi</a:t>
            </a:r>
            <a:r>
              <a:rPr kumimoji="0" lang="en-GB" sz="1200" b="1" i="0" u="none" strike="noStrike" kern="0" cap="none" spc="0" normalizeH="0" baseline="0" noProof="0" dirty="0">
                <a:ln>
                  <a:noFill/>
                </a:ln>
                <a:solidFill>
                  <a:prstClr val="black"/>
                </a:solidFill>
                <a:effectLst/>
                <a:uLnTx/>
                <a:uFillTx/>
                <a:ea typeface="+mn-ea"/>
                <a:cs typeface="+mn-cs"/>
              </a:rPr>
              <a:t>:</a:t>
            </a:r>
            <a:r>
              <a:rPr lang="en-GB" sz="1200" kern="0" dirty="0">
                <a:solidFill>
                  <a:prstClr val="black"/>
                </a:solidFill>
              </a:rPr>
              <a:t> 10.1007/s40192-017-0095-2</a:t>
            </a:r>
          </a:p>
          <a:p>
            <a:pPr marL="552450" indent="-285750" algn="l">
              <a:buClr>
                <a:srgbClr val="C00000"/>
              </a:buClr>
              <a:buSzPct val="100000"/>
              <a:buFont typeface="Wingdings" panose="05000000000000000000" pitchFamily="2" charset="2"/>
              <a:buChar char="§"/>
              <a:defRPr/>
            </a:pPr>
            <a:r>
              <a:rPr lang="en-GB" sz="1200" b="0" kern="0" dirty="0">
                <a:solidFill>
                  <a:prstClr val="black"/>
                </a:solidFill>
              </a:rPr>
              <a:t>Paper: </a:t>
            </a:r>
            <a:r>
              <a:rPr lang="en-GB" sz="1200" kern="0" dirty="0">
                <a:solidFill>
                  <a:prstClr val="black"/>
                </a:solidFill>
              </a:rPr>
              <a:t>“</a:t>
            </a:r>
            <a:r>
              <a:rPr lang="en-US" sz="1200" kern="0" dirty="0">
                <a:solidFill>
                  <a:prstClr val="black"/>
                </a:solidFill>
              </a:rPr>
              <a:t>Innovative Data Management in advanced characterization: Implications for materials design</a:t>
            </a:r>
            <a:r>
              <a:rPr lang="en-GB" sz="1200" kern="0" dirty="0">
                <a:solidFill>
                  <a:prstClr val="black"/>
                </a:solidFill>
              </a:rPr>
              <a:t>”, N. Romanos (2019), </a:t>
            </a:r>
            <a:r>
              <a:rPr kumimoji="0" lang="en-GB" sz="1200" b="1" i="0" u="none" strike="noStrike" kern="0" cap="none" spc="0" normalizeH="0" baseline="0" noProof="0" dirty="0" err="1">
                <a:ln>
                  <a:noFill/>
                </a:ln>
                <a:solidFill>
                  <a:prstClr val="black"/>
                </a:solidFill>
                <a:effectLst/>
                <a:uLnTx/>
                <a:uFillTx/>
                <a:ea typeface="+mn-ea"/>
                <a:cs typeface="+mn-cs"/>
              </a:rPr>
              <a:t>doi</a:t>
            </a:r>
            <a:r>
              <a:rPr kumimoji="0" lang="en-GB" sz="1200" b="1" i="0" u="none" strike="noStrike" kern="0" cap="none" spc="0" normalizeH="0" baseline="0" noProof="0" dirty="0">
                <a:ln>
                  <a:noFill/>
                </a:ln>
                <a:solidFill>
                  <a:prstClr val="black"/>
                </a:solidFill>
                <a:effectLst/>
                <a:uLnTx/>
                <a:uFillTx/>
                <a:ea typeface="+mn-ea"/>
                <a:cs typeface="+mn-cs"/>
              </a:rPr>
              <a:t>:</a:t>
            </a:r>
            <a:r>
              <a:rPr lang="en-GB" sz="1200" kern="0" dirty="0">
                <a:solidFill>
                  <a:prstClr val="black"/>
                </a:solidFill>
              </a:rPr>
              <a:t> 10.1016/j.mtcomm.2019.100541</a:t>
            </a:r>
          </a:p>
        </p:txBody>
      </p:sp>
      <p:graphicFrame>
        <p:nvGraphicFramePr>
          <p:cNvPr id="6" name="Table 5">
            <a:extLst>
              <a:ext uri="{FF2B5EF4-FFF2-40B4-BE49-F238E27FC236}">
                <a16:creationId xmlns:a16="http://schemas.microsoft.com/office/drawing/2014/main" id="{06C2FED9-D355-2915-1ABB-54F75E1AFD6D}"/>
              </a:ext>
            </a:extLst>
          </p:cNvPr>
          <p:cNvGraphicFramePr>
            <a:graphicFrameLocks noGrp="1"/>
          </p:cNvGraphicFramePr>
          <p:nvPr>
            <p:extLst>
              <p:ext uri="{D42A27DB-BD31-4B8C-83A1-F6EECF244321}">
                <p14:modId xmlns:p14="http://schemas.microsoft.com/office/powerpoint/2010/main" val="1312758104"/>
              </p:ext>
            </p:extLst>
          </p:nvPr>
        </p:nvGraphicFramePr>
        <p:xfrm>
          <a:off x="957742" y="781079"/>
          <a:ext cx="10285752" cy="370840"/>
        </p:xfrm>
        <a:graphic>
          <a:graphicData uri="http://schemas.openxmlformats.org/drawingml/2006/table">
            <a:tbl>
              <a:tblPr bandRow="1">
                <a:tableStyleId>{5C22544A-7EE6-4342-B048-85BDC9FD1C3A}</a:tableStyleId>
              </a:tblPr>
              <a:tblGrid>
                <a:gridCol w="2768363">
                  <a:extLst>
                    <a:ext uri="{9D8B030D-6E8A-4147-A177-3AD203B41FA5}">
                      <a16:colId xmlns:a16="http://schemas.microsoft.com/office/drawing/2014/main" val="2450680109"/>
                    </a:ext>
                  </a:extLst>
                </a:gridCol>
                <a:gridCol w="7517389">
                  <a:extLst>
                    <a:ext uri="{9D8B030D-6E8A-4147-A177-3AD203B41FA5}">
                      <a16:colId xmlns:a16="http://schemas.microsoft.com/office/drawing/2014/main" val="2357916095"/>
                    </a:ext>
                  </a:extLst>
                </a:gridCol>
              </a:tblGrid>
              <a:tr h="370840">
                <a:tc>
                  <a:txBody>
                    <a:bodyPr/>
                    <a:lstStyle/>
                    <a:p>
                      <a:r>
                        <a:rPr lang="en-US" b="1" dirty="0"/>
                        <a:t>Ansys software mentioned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marL="0" indent="0">
                        <a:buFont typeface="Arial" panose="020B0604020202020204" pitchFamily="34" charset="0"/>
                        <a:buNone/>
                      </a:pPr>
                      <a:r>
                        <a:rPr lang="en-US" sz="1600" b="0" i="0" kern="1200" dirty="0">
                          <a:solidFill>
                            <a:schemeClr val="dk1"/>
                          </a:solidFill>
                          <a:effectLst/>
                          <a:latin typeface="+mn-lt"/>
                          <a:ea typeface="+mn-ea"/>
                          <a:cs typeface="+mn-cs"/>
                        </a:rPr>
                        <a:t>Ansys Granta MI® materials intelligence platform</a:t>
                      </a:r>
                      <a:endParaRPr lang="en-US" sz="1200" b="0" i="0" kern="1200" baseline="0" dirty="0">
                        <a:solidFill>
                          <a:schemeClr val="dk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93571220"/>
                  </a:ext>
                </a:extLst>
              </a:tr>
            </a:tbl>
          </a:graphicData>
        </a:graphic>
      </p:graphicFrame>
    </p:spTree>
    <p:extLst>
      <p:ext uri="{BB962C8B-B14F-4D97-AF65-F5344CB8AC3E}">
        <p14:creationId xmlns:p14="http://schemas.microsoft.com/office/powerpoint/2010/main" val="3796460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Freeform: Shape 56">
            <a:extLst>
              <a:ext uri="{FF2B5EF4-FFF2-40B4-BE49-F238E27FC236}">
                <a16:creationId xmlns:a16="http://schemas.microsoft.com/office/drawing/2014/main" id="{67FF87DC-2309-02B6-FEAF-900BD3887485}"/>
              </a:ext>
            </a:extLst>
          </p:cNvPr>
          <p:cNvSpPr/>
          <p:nvPr/>
        </p:nvSpPr>
        <p:spPr>
          <a:xfrm>
            <a:off x="6847840" y="3362960"/>
            <a:ext cx="1432560" cy="1788160"/>
          </a:xfrm>
          <a:custGeom>
            <a:avLst/>
            <a:gdLst>
              <a:gd name="connsiteX0" fmla="*/ 40640 w 1432560"/>
              <a:gd name="connsiteY0" fmla="*/ 1625600 h 1788160"/>
              <a:gd name="connsiteX1" fmla="*/ 0 w 1432560"/>
              <a:gd name="connsiteY1" fmla="*/ 0 h 1788160"/>
              <a:gd name="connsiteX2" fmla="*/ 1432560 w 1432560"/>
              <a:gd name="connsiteY2" fmla="*/ 955040 h 1788160"/>
              <a:gd name="connsiteX3" fmla="*/ 599440 w 1432560"/>
              <a:gd name="connsiteY3" fmla="*/ 1788160 h 1788160"/>
              <a:gd name="connsiteX4" fmla="*/ 589280 w 1432560"/>
              <a:gd name="connsiteY4" fmla="*/ 1605280 h 1788160"/>
              <a:gd name="connsiteX5" fmla="*/ 477520 w 1432560"/>
              <a:gd name="connsiteY5" fmla="*/ 1534160 h 1788160"/>
              <a:gd name="connsiteX6" fmla="*/ 355600 w 1432560"/>
              <a:gd name="connsiteY6" fmla="*/ 1473200 h 1788160"/>
              <a:gd name="connsiteX7" fmla="*/ 213360 w 1432560"/>
              <a:gd name="connsiteY7" fmla="*/ 1493520 h 1788160"/>
              <a:gd name="connsiteX8" fmla="*/ 40640 w 1432560"/>
              <a:gd name="connsiteY8" fmla="*/ 1625600 h 178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60" h="1788160">
                <a:moveTo>
                  <a:pt x="40640" y="1625600"/>
                </a:moveTo>
                <a:lnTo>
                  <a:pt x="0" y="0"/>
                </a:lnTo>
                <a:lnTo>
                  <a:pt x="1432560" y="955040"/>
                </a:lnTo>
                <a:lnTo>
                  <a:pt x="599440" y="1788160"/>
                </a:lnTo>
                <a:lnTo>
                  <a:pt x="589280" y="1605280"/>
                </a:lnTo>
                <a:lnTo>
                  <a:pt x="477520" y="1534160"/>
                </a:lnTo>
                <a:lnTo>
                  <a:pt x="355600" y="1473200"/>
                </a:lnTo>
                <a:lnTo>
                  <a:pt x="213360" y="1493520"/>
                </a:lnTo>
                <a:lnTo>
                  <a:pt x="40640" y="1625600"/>
                </a:lnTo>
                <a:close/>
              </a:path>
            </a:pathLst>
          </a:custGeom>
          <a:solidFill>
            <a:schemeClr val="bg1">
              <a:lumMod val="95000"/>
            </a:schemeClr>
          </a:solidFill>
          <a:ln>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44DF95FB-2AE4-BEBD-E112-A6CD8E78D6B4}"/>
              </a:ext>
            </a:extLst>
          </p:cNvPr>
          <p:cNvSpPr>
            <a:spLocks noChangeAspect="1"/>
          </p:cNvSpPr>
          <p:nvPr/>
        </p:nvSpPr>
        <p:spPr>
          <a:xfrm>
            <a:off x="6798714" y="2591871"/>
            <a:ext cx="1944000" cy="1944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descr="Magnifying glass with solid fill">
            <a:extLst>
              <a:ext uri="{FF2B5EF4-FFF2-40B4-BE49-F238E27FC236}">
                <a16:creationId xmlns:a16="http://schemas.microsoft.com/office/drawing/2014/main" id="{EA0ED23D-7AD2-0D1B-E37A-B7BC3A3436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70215" y="4709800"/>
            <a:ext cx="1000499" cy="1000499"/>
          </a:xfrm>
          <a:prstGeom prst="rect">
            <a:avLst/>
          </a:prstGeom>
        </p:spPr>
      </p:pic>
      <p:sp>
        <p:nvSpPr>
          <p:cNvPr id="2" name="Slide Number Placeholder 1">
            <a:extLst>
              <a:ext uri="{FF2B5EF4-FFF2-40B4-BE49-F238E27FC236}">
                <a16:creationId xmlns:a16="http://schemas.microsoft.com/office/drawing/2014/main" id="{2993A019-A969-CBE6-2435-5693EC29B298}"/>
              </a:ext>
            </a:extLst>
          </p:cNvPr>
          <p:cNvSpPr>
            <a:spLocks noGrp="1"/>
          </p:cNvSpPr>
          <p:nvPr>
            <p:ph type="sldNum" sz="quarter" idx="11"/>
          </p:nvPr>
        </p:nvSpPr>
        <p:spPr/>
        <p:txBody>
          <a:bodyPr/>
          <a:lstStyle/>
          <a:p>
            <a:fld id="{F0D23093-2AB0-F74C-B865-1A12A15B650E}" type="slidenum">
              <a:rPr lang="en-US" smtClean="0"/>
              <a:pPr/>
              <a:t>20</a:t>
            </a:fld>
            <a:endParaRPr lang="en-US"/>
          </a:p>
        </p:txBody>
      </p:sp>
      <p:sp>
        <p:nvSpPr>
          <p:cNvPr id="3" name="Title 2">
            <a:extLst>
              <a:ext uri="{FF2B5EF4-FFF2-40B4-BE49-F238E27FC236}">
                <a16:creationId xmlns:a16="http://schemas.microsoft.com/office/drawing/2014/main" id="{416C75A9-A6CA-6A06-DD1A-C360F11F539C}"/>
              </a:ext>
            </a:extLst>
          </p:cNvPr>
          <p:cNvSpPr>
            <a:spLocks noGrp="1"/>
          </p:cNvSpPr>
          <p:nvPr>
            <p:ph type="title"/>
          </p:nvPr>
        </p:nvSpPr>
        <p:spPr/>
        <p:txBody>
          <a:bodyPr/>
          <a:lstStyle/>
          <a:p>
            <a:r>
              <a:rPr lang="fr-FR" dirty="0" err="1"/>
              <a:t>Standardized</a:t>
            </a:r>
            <a:r>
              <a:rPr lang="fr-FR" dirty="0"/>
              <a:t> Format: </a:t>
            </a:r>
            <a:r>
              <a:rPr lang="fr-FR" dirty="0" err="1"/>
              <a:t>Material</a:t>
            </a:r>
            <a:r>
              <a:rPr lang="fr-FR" dirty="0"/>
              <a:t> </a:t>
            </a:r>
            <a:r>
              <a:rPr lang="fr-FR" dirty="0" err="1"/>
              <a:t>Card</a:t>
            </a:r>
            <a:r>
              <a:rPr lang="fr-FR" dirty="0"/>
              <a:t> and </a:t>
            </a:r>
            <a:r>
              <a:rPr lang="fr-FR" dirty="0" err="1"/>
              <a:t>Material</a:t>
            </a:r>
            <a:r>
              <a:rPr lang="fr-FR" dirty="0"/>
              <a:t> </a:t>
            </a:r>
            <a:r>
              <a:rPr lang="fr-FR" dirty="0" err="1"/>
              <a:t>Passport</a:t>
            </a:r>
            <a:endParaRPr lang="en-US" dirty="0"/>
          </a:p>
        </p:txBody>
      </p:sp>
      <p:grpSp>
        <p:nvGrpSpPr>
          <p:cNvPr id="4" name="Group 3">
            <a:extLst>
              <a:ext uri="{FF2B5EF4-FFF2-40B4-BE49-F238E27FC236}">
                <a16:creationId xmlns:a16="http://schemas.microsoft.com/office/drawing/2014/main" id="{AC41A5D8-863E-0852-BC86-2027018C6D35}"/>
              </a:ext>
            </a:extLst>
          </p:cNvPr>
          <p:cNvGrpSpPr/>
          <p:nvPr/>
        </p:nvGrpSpPr>
        <p:grpSpPr>
          <a:xfrm>
            <a:off x="7012800" y="708922"/>
            <a:ext cx="1310640" cy="1315720"/>
            <a:chOff x="7579360" y="2138680"/>
            <a:chExt cx="914400" cy="914400"/>
          </a:xfrm>
        </p:grpSpPr>
        <p:grpSp>
          <p:nvGrpSpPr>
            <p:cNvPr id="5" name="Group 4">
              <a:extLst>
                <a:ext uri="{FF2B5EF4-FFF2-40B4-BE49-F238E27FC236}">
                  <a16:creationId xmlns:a16="http://schemas.microsoft.com/office/drawing/2014/main" id="{E0AB0E5E-E5C4-3AB4-0585-D681781DAFA6}"/>
                </a:ext>
              </a:extLst>
            </p:cNvPr>
            <p:cNvGrpSpPr/>
            <p:nvPr/>
          </p:nvGrpSpPr>
          <p:grpSpPr>
            <a:xfrm>
              <a:off x="7579360" y="2138680"/>
              <a:ext cx="914400" cy="914400"/>
              <a:chOff x="7579360" y="2138680"/>
              <a:chExt cx="914400" cy="914400"/>
            </a:xfrm>
          </p:grpSpPr>
          <p:grpSp>
            <p:nvGrpSpPr>
              <p:cNvPr id="9" name="Group 8">
                <a:extLst>
                  <a:ext uri="{FF2B5EF4-FFF2-40B4-BE49-F238E27FC236}">
                    <a16:creationId xmlns:a16="http://schemas.microsoft.com/office/drawing/2014/main" id="{842BD26C-CE10-5A5D-BDEC-595819A7C991}"/>
                  </a:ext>
                </a:extLst>
              </p:cNvPr>
              <p:cNvGrpSpPr/>
              <p:nvPr/>
            </p:nvGrpSpPr>
            <p:grpSpPr>
              <a:xfrm>
                <a:off x="7579360" y="2138680"/>
                <a:ext cx="914400" cy="914400"/>
                <a:chOff x="7579360" y="2138680"/>
                <a:chExt cx="914400" cy="914400"/>
              </a:xfrm>
            </p:grpSpPr>
            <p:pic>
              <p:nvPicPr>
                <p:cNvPr id="11" name="Graphic 10" descr="Closed book outline">
                  <a:extLst>
                    <a:ext uri="{FF2B5EF4-FFF2-40B4-BE49-F238E27FC236}">
                      <a16:creationId xmlns:a16="http://schemas.microsoft.com/office/drawing/2014/main" id="{F1742E6B-C47E-A1A3-60C7-636D7295B9B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79360" y="2138680"/>
                  <a:ext cx="914400" cy="914400"/>
                </a:xfrm>
                <a:prstGeom prst="rect">
                  <a:avLst/>
                </a:prstGeom>
              </p:spPr>
            </p:pic>
            <p:sp>
              <p:nvSpPr>
                <p:cNvPr id="12" name="Rectangle 11">
                  <a:extLst>
                    <a:ext uri="{FF2B5EF4-FFF2-40B4-BE49-F238E27FC236}">
                      <a16:creationId xmlns:a16="http://schemas.microsoft.com/office/drawing/2014/main" id="{98BBBB94-7A8D-75C5-72D7-680E1301F980}"/>
                    </a:ext>
                  </a:extLst>
                </p:cNvPr>
                <p:cNvSpPr/>
                <p:nvPr/>
              </p:nvSpPr>
              <p:spPr>
                <a:xfrm>
                  <a:off x="7934960" y="2286000"/>
                  <a:ext cx="304800" cy="5283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grpSp>
          <p:pic>
            <p:nvPicPr>
              <p:cNvPr id="10" name="Graphic 9" descr="World outline">
                <a:extLst>
                  <a:ext uri="{FF2B5EF4-FFF2-40B4-BE49-F238E27FC236}">
                    <a16:creationId xmlns:a16="http://schemas.microsoft.com/office/drawing/2014/main" id="{C04D304E-2F83-6799-C3EA-4A607ADB764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38440" y="2247900"/>
                <a:ext cx="457200" cy="457200"/>
              </a:xfrm>
              <a:prstGeom prst="rect">
                <a:avLst/>
              </a:prstGeom>
            </p:spPr>
          </p:pic>
        </p:grpSp>
        <p:grpSp>
          <p:nvGrpSpPr>
            <p:cNvPr id="6" name="Group 5">
              <a:extLst>
                <a:ext uri="{FF2B5EF4-FFF2-40B4-BE49-F238E27FC236}">
                  <a16:creationId xmlns:a16="http://schemas.microsoft.com/office/drawing/2014/main" id="{F143B21F-D1B1-D79B-7F2E-48F6ECD31E74}"/>
                </a:ext>
              </a:extLst>
            </p:cNvPr>
            <p:cNvGrpSpPr/>
            <p:nvPr/>
          </p:nvGrpSpPr>
          <p:grpSpPr>
            <a:xfrm>
              <a:off x="7909560" y="2750820"/>
              <a:ext cx="304800" cy="101600"/>
              <a:chOff x="7914640" y="3075940"/>
              <a:chExt cx="304800" cy="101600"/>
            </a:xfrm>
          </p:grpSpPr>
          <p:cxnSp>
            <p:nvCxnSpPr>
              <p:cNvPr id="7" name="Straight Connector 6">
                <a:extLst>
                  <a:ext uri="{FF2B5EF4-FFF2-40B4-BE49-F238E27FC236}">
                    <a16:creationId xmlns:a16="http://schemas.microsoft.com/office/drawing/2014/main" id="{CD59BDEB-9646-A53A-2733-B42F5E93CBC1}"/>
                  </a:ext>
                </a:extLst>
              </p:cNvPr>
              <p:cNvCxnSpPr>
                <a:cxnSpLocks/>
              </p:cNvCxnSpPr>
              <p:nvPr/>
            </p:nvCxnSpPr>
            <p:spPr>
              <a:xfrm>
                <a:off x="7924800" y="3075940"/>
                <a:ext cx="152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6BD83D0-C475-CC1F-7204-6955A1229F2B}"/>
                  </a:ext>
                </a:extLst>
              </p:cNvPr>
              <p:cNvCxnSpPr>
                <a:cxnSpLocks/>
              </p:cNvCxnSpPr>
              <p:nvPr/>
            </p:nvCxnSpPr>
            <p:spPr>
              <a:xfrm>
                <a:off x="7914640" y="3177540"/>
                <a:ext cx="30480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grpSp>
        <p:nvGrpSpPr>
          <p:cNvPr id="22" name="Group 21">
            <a:extLst>
              <a:ext uri="{FF2B5EF4-FFF2-40B4-BE49-F238E27FC236}">
                <a16:creationId xmlns:a16="http://schemas.microsoft.com/office/drawing/2014/main" id="{73DE3AA8-490B-D358-BA79-38D8E96053BF}"/>
              </a:ext>
            </a:extLst>
          </p:cNvPr>
          <p:cNvGrpSpPr/>
          <p:nvPr/>
        </p:nvGrpSpPr>
        <p:grpSpPr>
          <a:xfrm>
            <a:off x="912001" y="854210"/>
            <a:ext cx="1310640" cy="1310640"/>
            <a:chOff x="6398400" y="2117863"/>
            <a:chExt cx="1310640" cy="1310640"/>
          </a:xfrm>
        </p:grpSpPr>
        <p:pic>
          <p:nvPicPr>
            <p:cNvPr id="18" name="Graphic 17" descr="Credit card outline">
              <a:extLst>
                <a:ext uri="{FF2B5EF4-FFF2-40B4-BE49-F238E27FC236}">
                  <a16:creationId xmlns:a16="http://schemas.microsoft.com/office/drawing/2014/main" id="{5EF11DF7-289C-15E7-1C07-76C3856CB1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98400" y="2117863"/>
              <a:ext cx="1310640" cy="1310640"/>
            </a:xfrm>
            <a:prstGeom prst="rect">
              <a:avLst/>
            </a:prstGeom>
          </p:spPr>
        </p:pic>
        <p:cxnSp>
          <p:nvCxnSpPr>
            <p:cNvPr id="19" name="Straight Connector 18">
              <a:extLst>
                <a:ext uri="{FF2B5EF4-FFF2-40B4-BE49-F238E27FC236}">
                  <a16:creationId xmlns:a16="http://schemas.microsoft.com/office/drawing/2014/main" id="{E96A57FF-D494-3BF2-76DD-238DC19E36DE}"/>
                </a:ext>
              </a:extLst>
            </p:cNvPr>
            <p:cNvCxnSpPr>
              <a:cxnSpLocks/>
            </p:cNvCxnSpPr>
            <p:nvPr/>
          </p:nvCxnSpPr>
          <p:spPr>
            <a:xfrm>
              <a:off x="6658942" y="2966268"/>
              <a:ext cx="2232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71C43B4-81E3-961C-6816-D8EACADD8FB0}"/>
                </a:ext>
              </a:extLst>
            </p:cNvPr>
            <p:cNvCxnSpPr>
              <a:cxnSpLocks/>
            </p:cNvCxnSpPr>
            <p:nvPr/>
          </p:nvCxnSpPr>
          <p:spPr>
            <a:xfrm>
              <a:off x="6912942" y="2966268"/>
              <a:ext cx="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15F9023D-DF89-5D79-F71C-9DA2CAF7A051}"/>
                </a:ext>
              </a:extLst>
            </p:cNvPr>
            <p:cNvSpPr/>
            <p:nvPr/>
          </p:nvSpPr>
          <p:spPr>
            <a:xfrm>
              <a:off x="7284720" y="2490227"/>
              <a:ext cx="203200" cy="131053"/>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4" name="Straight Connector 23">
            <a:extLst>
              <a:ext uri="{FF2B5EF4-FFF2-40B4-BE49-F238E27FC236}">
                <a16:creationId xmlns:a16="http://schemas.microsoft.com/office/drawing/2014/main" id="{8588B183-B632-52D8-336E-86D7932B7BF4}"/>
              </a:ext>
            </a:extLst>
          </p:cNvPr>
          <p:cNvCxnSpPr>
            <a:cxnSpLocks/>
          </p:cNvCxnSpPr>
          <p:nvPr/>
        </p:nvCxnSpPr>
        <p:spPr>
          <a:xfrm>
            <a:off x="6096000" y="708922"/>
            <a:ext cx="0" cy="56424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6F12BA09-33B6-D72F-AA72-754FF9648506}"/>
              </a:ext>
            </a:extLst>
          </p:cNvPr>
          <p:cNvGrpSpPr/>
          <p:nvPr/>
        </p:nvGrpSpPr>
        <p:grpSpPr>
          <a:xfrm flipH="1">
            <a:off x="7522492" y="5135420"/>
            <a:ext cx="1489421" cy="1000499"/>
            <a:chOff x="-846082" y="3534190"/>
            <a:chExt cx="4063132" cy="2610734"/>
          </a:xfrm>
          <a:solidFill>
            <a:schemeClr val="accent4"/>
          </a:solidFill>
        </p:grpSpPr>
        <p:sp>
          <p:nvSpPr>
            <p:cNvPr id="37" name="Freeform: Shape 36">
              <a:extLst>
                <a:ext uri="{FF2B5EF4-FFF2-40B4-BE49-F238E27FC236}">
                  <a16:creationId xmlns:a16="http://schemas.microsoft.com/office/drawing/2014/main" id="{C7571A2A-773C-131C-32CE-77706A8BB86A}"/>
                </a:ext>
              </a:extLst>
            </p:cNvPr>
            <p:cNvSpPr/>
            <p:nvPr/>
          </p:nvSpPr>
          <p:spPr>
            <a:xfrm>
              <a:off x="-12683" y="3534190"/>
              <a:ext cx="1312205" cy="1232846"/>
            </a:xfrm>
            <a:custGeom>
              <a:avLst/>
              <a:gdLst>
                <a:gd name="connsiteX0" fmla="*/ 656175 w 1312205"/>
                <a:gd name="connsiteY0" fmla="*/ 1232847 h 1232846"/>
                <a:gd name="connsiteX1" fmla="*/ 1312205 w 1312205"/>
                <a:gd name="connsiteY1" fmla="*/ 616423 h 1232846"/>
                <a:gd name="connsiteX2" fmla="*/ 656175 w 1312205"/>
                <a:gd name="connsiteY2" fmla="*/ 0 h 1232846"/>
                <a:gd name="connsiteX3" fmla="*/ 145 w 1312205"/>
                <a:gd name="connsiteY3" fmla="*/ 616423 h 1232846"/>
                <a:gd name="connsiteX4" fmla="*/ 656175 w 1312205"/>
                <a:gd name="connsiteY4" fmla="*/ 1232847 h 1232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205" h="1232846">
                  <a:moveTo>
                    <a:pt x="656175" y="1232847"/>
                  </a:moveTo>
                  <a:cubicBezTo>
                    <a:pt x="1018921" y="1232847"/>
                    <a:pt x="1312205" y="957269"/>
                    <a:pt x="1312205" y="616423"/>
                  </a:cubicBezTo>
                  <a:cubicBezTo>
                    <a:pt x="1312205" y="275578"/>
                    <a:pt x="1018921" y="0"/>
                    <a:pt x="656175" y="0"/>
                  </a:cubicBezTo>
                  <a:cubicBezTo>
                    <a:pt x="293429" y="0"/>
                    <a:pt x="145" y="275578"/>
                    <a:pt x="145" y="616423"/>
                  </a:cubicBezTo>
                  <a:cubicBezTo>
                    <a:pt x="-7573" y="957269"/>
                    <a:pt x="293429" y="1232847"/>
                    <a:pt x="656175" y="1232847"/>
                  </a:cubicBezTo>
                </a:path>
              </a:pathLst>
            </a:custGeom>
            <a:grpFill/>
            <a:ln w="77093" cap="flat">
              <a:solidFill>
                <a:schemeClr val="accent4"/>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8FE1DC52-5B8F-E83D-073F-23F9E3846C52}"/>
                </a:ext>
              </a:extLst>
            </p:cNvPr>
            <p:cNvSpPr/>
            <p:nvPr/>
          </p:nvSpPr>
          <p:spPr>
            <a:xfrm>
              <a:off x="-846082" y="3908078"/>
              <a:ext cx="4063132" cy="2236846"/>
            </a:xfrm>
            <a:custGeom>
              <a:avLst/>
              <a:gdLst>
                <a:gd name="connsiteX0" fmla="*/ 4013360 w 4063132"/>
                <a:gd name="connsiteY0" fmla="*/ 141007 h 2236846"/>
                <a:gd name="connsiteX1" fmla="*/ 3557998 w 4063132"/>
                <a:gd name="connsiteY1" fmla="*/ 46730 h 2236846"/>
                <a:gd name="connsiteX2" fmla="*/ 3496254 w 4063132"/>
                <a:gd name="connsiteY2" fmla="*/ 104746 h 2236846"/>
                <a:gd name="connsiteX3" fmla="*/ 2369426 w 4063132"/>
                <a:gd name="connsiteY3" fmla="*/ 1207057 h 2236846"/>
                <a:gd name="connsiteX4" fmla="*/ 2029834 w 4063132"/>
                <a:gd name="connsiteY4" fmla="*/ 1076520 h 2236846"/>
                <a:gd name="connsiteX5" fmla="*/ 1489574 w 4063132"/>
                <a:gd name="connsiteY5" fmla="*/ 1011252 h 2236846"/>
                <a:gd name="connsiteX6" fmla="*/ 949314 w 4063132"/>
                <a:gd name="connsiteY6" fmla="*/ 1091024 h 2236846"/>
                <a:gd name="connsiteX7" fmla="*/ 262412 w 4063132"/>
                <a:gd name="connsiteY7" fmla="*/ 1431870 h 2236846"/>
                <a:gd name="connsiteX8" fmla="*/ 162078 w 4063132"/>
                <a:gd name="connsiteY8" fmla="*/ 1598667 h 2236846"/>
                <a:gd name="connsiteX9" fmla="*/ 0 w 4063132"/>
                <a:gd name="connsiteY9" fmla="*/ 2236847 h 2236846"/>
                <a:gd name="connsiteX10" fmla="*/ 2307682 w 4063132"/>
                <a:gd name="connsiteY10" fmla="*/ 2236847 h 2236846"/>
                <a:gd name="connsiteX11" fmla="*/ 2307682 w 4063132"/>
                <a:gd name="connsiteY11" fmla="*/ 2229595 h 2236846"/>
                <a:gd name="connsiteX12" fmla="*/ 2963712 w 4063132"/>
                <a:gd name="connsiteY12" fmla="*/ 1511643 h 2236846"/>
                <a:gd name="connsiteX13" fmla="*/ 3974770 w 4063132"/>
                <a:gd name="connsiteY13" fmla="*/ 510861 h 2236846"/>
                <a:gd name="connsiteX14" fmla="*/ 4013360 w 4063132"/>
                <a:gd name="connsiteY14" fmla="*/ 141007 h 223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63132" h="2236846">
                  <a:moveTo>
                    <a:pt x="4013360" y="141007"/>
                  </a:moveTo>
                  <a:cubicBezTo>
                    <a:pt x="3913026" y="-4034"/>
                    <a:pt x="3712358" y="-40294"/>
                    <a:pt x="3557998" y="46730"/>
                  </a:cubicBezTo>
                  <a:cubicBezTo>
                    <a:pt x="3527126" y="61234"/>
                    <a:pt x="3511690" y="90243"/>
                    <a:pt x="3496254" y="104746"/>
                  </a:cubicBezTo>
                  <a:lnTo>
                    <a:pt x="2369426" y="1207057"/>
                  </a:lnTo>
                  <a:cubicBezTo>
                    <a:pt x="2261374" y="1156292"/>
                    <a:pt x="2145604" y="1112780"/>
                    <a:pt x="2029834" y="1076520"/>
                  </a:cubicBezTo>
                  <a:cubicBezTo>
                    <a:pt x="1852320" y="1047512"/>
                    <a:pt x="1667088" y="1011252"/>
                    <a:pt x="1489574" y="1011252"/>
                  </a:cubicBezTo>
                  <a:cubicBezTo>
                    <a:pt x="1312060" y="1011252"/>
                    <a:pt x="1126828" y="1040260"/>
                    <a:pt x="949314" y="1091024"/>
                  </a:cubicBezTo>
                  <a:cubicBezTo>
                    <a:pt x="686902" y="1156292"/>
                    <a:pt x="455362" y="1279577"/>
                    <a:pt x="262412" y="1431870"/>
                  </a:cubicBezTo>
                  <a:cubicBezTo>
                    <a:pt x="216104" y="1475382"/>
                    <a:pt x="177514" y="1540651"/>
                    <a:pt x="162078" y="1598667"/>
                  </a:cubicBezTo>
                  <a:lnTo>
                    <a:pt x="0" y="2236847"/>
                  </a:lnTo>
                  <a:lnTo>
                    <a:pt x="2307682" y="2236847"/>
                  </a:lnTo>
                  <a:lnTo>
                    <a:pt x="2307682" y="2229595"/>
                  </a:lnTo>
                  <a:lnTo>
                    <a:pt x="2963712" y="1511643"/>
                  </a:lnTo>
                  <a:lnTo>
                    <a:pt x="3974770" y="510861"/>
                  </a:lnTo>
                  <a:cubicBezTo>
                    <a:pt x="4067386" y="423836"/>
                    <a:pt x="4098258" y="257040"/>
                    <a:pt x="4013360" y="141007"/>
                  </a:cubicBezTo>
                </a:path>
              </a:pathLst>
            </a:custGeom>
            <a:grpFill/>
            <a:ln w="77093" cap="flat">
              <a:solidFill>
                <a:schemeClr val="accent4"/>
              </a:solidFill>
              <a:prstDash val="solid"/>
              <a:miter/>
            </a:ln>
          </p:spPr>
          <p:txBody>
            <a:bodyPr rtlCol="0" anchor="ctr"/>
            <a:lstStyle/>
            <a:p>
              <a:endParaRPr lang="en-US"/>
            </a:p>
          </p:txBody>
        </p:sp>
      </p:grpSp>
      <p:cxnSp>
        <p:nvCxnSpPr>
          <p:cNvPr id="42" name="Straight Connector 41">
            <a:extLst>
              <a:ext uri="{FF2B5EF4-FFF2-40B4-BE49-F238E27FC236}">
                <a16:creationId xmlns:a16="http://schemas.microsoft.com/office/drawing/2014/main" id="{80375F8A-D1B1-3B70-6503-C3D408850DEE}"/>
              </a:ext>
            </a:extLst>
          </p:cNvPr>
          <p:cNvCxnSpPr>
            <a:cxnSpLocks/>
          </p:cNvCxnSpPr>
          <p:nvPr/>
        </p:nvCxnSpPr>
        <p:spPr>
          <a:xfrm>
            <a:off x="934720" y="2167652"/>
            <a:ext cx="41627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EEB8FE9-7CED-D535-81AD-7E87CEE07FCA}"/>
              </a:ext>
            </a:extLst>
          </p:cNvPr>
          <p:cNvCxnSpPr>
            <a:cxnSpLocks/>
          </p:cNvCxnSpPr>
          <p:nvPr/>
        </p:nvCxnSpPr>
        <p:spPr>
          <a:xfrm>
            <a:off x="7123591" y="2164850"/>
            <a:ext cx="416279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70498BB3-A4C5-B5FF-078F-0E74F426F9FE}"/>
              </a:ext>
            </a:extLst>
          </p:cNvPr>
          <p:cNvSpPr txBox="1"/>
          <p:nvPr/>
        </p:nvSpPr>
        <p:spPr>
          <a:xfrm>
            <a:off x="2448561" y="1137920"/>
            <a:ext cx="2619850" cy="923330"/>
          </a:xfrm>
          <a:prstGeom prst="rect">
            <a:avLst/>
          </a:prstGeom>
          <a:noFill/>
        </p:spPr>
        <p:txBody>
          <a:bodyPr wrap="square" rtlCol="0">
            <a:spAutoFit/>
          </a:bodyPr>
          <a:lstStyle/>
          <a:p>
            <a:r>
              <a:rPr lang="en-US" b="1"/>
              <a:t>Material Card</a:t>
            </a:r>
          </a:p>
          <a:p>
            <a:r>
              <a:rPr lang="en-US" sz="1200">
                <a:solidFill>
                  <a:schemeClr val="tx2"/>
                </a:solidFill>
              </a:rPr>
              <a:t>Standardized format for reporting information on materials properties, characteristics, and performance.</a:t>
            </a:r>
          </a:p>
        </p:txBody>
      </p:sp>
      <p:sp>
        <p:nvSpPr>
          <p:cNvPr id="47" name="TextBox 46">
            <a:extLst>
              <a:ext uri="{FF2B5EF4-FFF2-40B4-BE49-F238E27FC236}">
                <a16:creationId xmlns:a16="http://schemas.microsoft.com/office/drawing/2014/main" id="{C764BDB7-1793-1008-87DD-1B2FB3F6CD37}"/>
              </a:ext>
            </a:extLst>
          </p:cNvPr>
          <p:cNvSpPr txBox="1"/>
          <p:nvPr/>
        </p:nvSpPr>
        <p:spPr>
          <a:xfrm>
            <a:off x="8266310" y="1046634"/>
            <a:ext cx="2619850" cy="923330"/>
          </a:xfrm>
          <a:prstGeom prst="rect">
            <a:avLst/>
          </a:prstGeom>
          <a:noFill/>
        </p:spPr>
        <p:txBody>
          <a:bodyPr wrap="square" rtlCol="0">
            <a:spAutoFit/>
          </a:bodyPr>
          <a:lstStyle/>
          <a:p>
            <a:r>
              <a:rPr lang="en-US" b="1"/>
              <a:t>Material Passport</a:t>
            </a:r>
          </a:p>
          <a:p>
            <a:r>
              <a:rPr lang="en-US" sz="1200">
                <a:solidFill>
                  <a:schemeClr val="tx2"/>
                </a:solidFill>
              </a:rPr>
              <a:t>Digital record of a material's composition, origin, and use, as well as its environmental and social impact.</a:t>
            </a:r>
          </a:p>
        </p:txBody>
      </p:sp>
      <p:grpSp>
        <p:nvGrpSpPr>
          <p:cNvPr id="54" name="Group 53">
            <a:extLst>
              <a:ext uri="{FF2B5EF4-FFF2-40B4-BE49-F238E27FC236}">
                <a16:creationId xmlns:a16="http://schemas.microsoft.com/office/drawing/2014/main" id="{04CD1247-A975-FD7A-13D8-144A0E3E80E0}"/>
              </a:ext>
            </a:extLst>
          </p:cNvPr>
          <p:cNvGrpSpPr/>
          <p:nvPr/>
        </p:nvGrpSpPr>
        <p:grpSpPr>
          <a:xfrm>
            <a:off x="6509799" y="2479917"/>
            <a:ext cx="2695191" cy="2213231"/>
            <a:chOff x="6509799" y="2479917"/>
            <a:chExt cx="2695191" cy="2213231"/>
          </a:xfrm>
        </p:grpSpPr>
        <p:pic>
          <p:nvPicPr>
            <p:cNvPr id="35" name="Picture 34">
              <a:extLst>
                <a:ext uri="{FF2B5EF4-FFF2-40B4-BE49-F238E27FC236}">
                  <a16:creationId xmlns:a16="http://schemas.microsoft.com/office/drawing/2014/main" id="{BB79588C-9956-39C6-DABB-0B3C7DBF6AC3}"/>
                </a:ext>
              </a:extLst>
            </p:cNvPr>
            <p:cNvPicPr>
              <a:picLocks noChangeAspect="1"/>
            </p:cNvPicPr>
            <p:nvPr/>
          </p:nvPicPr>
          <p:blipFill>
            <a:blip r:embed="rId11"/>
            <a:stretch>
              <a:fillRect/>
            </a:stretch>
          </p:blipFill>
          <p:spPr>
            <a:xfrm>
              <a:off x="6509799" y="2479917"/>
              <a:ext cx="2695191" cy="2213231"/>
            </a:xfrm>
            <a:prstGeom prst="rect">
              <a:avLst/>
            </a:prstGeom>
          </p:spPr>
        </p:pic>
        <p:sp>
          <p:nvSpPr>
            <p:cNvPr id="49" name="Rectangle 48">
              <a:extLst>
                <a:ext uri="{FF2B5EF4-FFF2-40B4-BE49-F238E27FC236}">
                  <a16:creationId xmlns:a16="http://schemas.microsoft.com/office/drawing/2014/main" id="{E2C75079-8C0F-139F-F894-5CB00E2DCA6F}"/>
                </a:ext>
              </a:extLst>
            </p:cNvPr>
            <p:cNvSpPr/>
            <p:nvPr/>
          </p:nvSpPr>
          <p:spPr>
            <a:xfrm>
              <a:off x="7242317" y="2806467"/>
              <a:ext cx="1161921" cy="307777"/>
            </a:xfrm>
            <a:prstGeom prst="rect">
              <a:avLst/>
            </a:prstGeom>
            <a:noFill/>
          </p:spPr>
          <p:txBody>
            <a:bodyPr wrap="none" lIns="91440" tIns="45720" rIns="91440" bIns="45720">
              <a:spAutoFit/>
            </a:bodyPr>
            <a:lstStyle/>
            <a:p>
              <a:pPr algn="ctr"/>
              <a:r>
                <a:rPr lang="en-US" sz="1400" b="0" i="1" cap="none" spc="0">
                  <a:ln w="0"/>
                  <a:solidFill>
                    <a:schemeClr val="accent1"/>
                  </a:solidFill>
                  <a:effectLst>
                    <a:outerShdw blurRad="38100" dist="25400" dir="5400000" algn="ctr" rotWithShape="0">
                      <a:srgbClr val="6E747A">
                        <a:alpha val="43000"/>
                      </a:srgbClr>
                    </a:outerShdw>
                  </a:effectLst>
                </a:rPr>
                <a:t>Transparency</a:t>
              </a:r>
              <a:endParaRPr lang="en-US" sz="1400" b="0" cap="none" spc="0">
                <a:ln w="0"/>
                <a:solidFill>
                  <a:schemeClr val="accent1"/>
                </a:solidFill>
                <a:effectLst>
                  <a:outerShdw blurRad="38100" dist="25400" dir="5400000" algn="ctr" rotWithShape="0">
                    <a:srgbClr val="6E747A">
                      <a:alpha val="43000"/>
                    </a:srgbClr>
                  </a:outerShdw>
                </a:effectLst>
              </a:endParaRPr>
            </a:p>
          </p:txBody>
        </p:sp>
        <p:sp>
          <p:nvSpPr>
            <p:cNvPr id="50" name="Rectangle 49">
              <a:extLst>
                <a:ext uri="{FF2B5EF4-FFF2-40B4-BE49-F238E27FC236}">
                  <a16:creationId xmlns:a16="http://schemas.microsoft.com/office/drawing/2014/main" id="{0847BFCE-F027-43DE-B272-77FAD5984927}"/>
                </a:ext>
              </a:extLst>
            </p:cNvPr>
            <p:cNvSpPr/>
            <p:nvPr/>
          </p:nvSpPr>
          <p:spPr>
            <a:xfrm>
              <a:off x="6920725" y="3175037"/>
              <a:ext cx="1203536" cy="307777"/>
            </a:xfrm>
            <a:prstGeom prst="rect">
              <a:avLst/>
            </a:prstGeom>
            <a:noFill/>
          </p:spPr>
          <p:txBody>
            <a:bodyPr wrap="none" lIns="91440" tIns="45720" rIns="91440" bIns="45720">
              <a:spAutoFit/>
            </a:bodyPr>
            <a:lstStyle/>
            <a:p>
              <a:pPr algn="ctr"/>
              <a:r>
                <a:rPr lang="en-US" sz="1400" i="1">
                  <a:ln w="0"/>
                  <a:solidFill>
                    <a:schemeClr val="tx2"/>
                  </a:solidFill>
                  <a:effectLst>
                    <a:outerShdw blurRad="38100" dist="25400" dir="5400000" algn="ctr" rotWithShape="0">
                      <a:srgbClr val="6E747A">
                        <a:alpha val="43000"/>
                      </a:srgbClr>
                    </a:outerShdw>
                  </a:effectLst>
                </a:rPr>
                <a:t>Digital Record</a:t>
              </a:r>
              <a:endParaRPr lang="en-US" sz="1400" b="0" cap="none" spc="0">
                <a:ln w="0"/>
                <a:solidFill>
                  <a:schemeClr val="tx2"/>
                </a:solidFill>
                <a:effectLst>
                  <a:outerShdw blurRad="38100" dist="25400" dir="5400000" algn="ctr" rotWithShape="0">
                    <a:srgbClr val="6E747A">
                      <a:alpha val="43000"/>
                    </a:srgbClr>
                  </a:outerShdw>
                </a:effectLst>
              </a:endParaRPr>
            </a:p>
          </p:txBody>
        </p:sp>
        <p:sp>
          <p:nvSpPr>
            <p:cNvPr id="52" name="Rectangle 51">
              <a:extLst>
                <a:ext uri="{FF2B5EF4-FFF2-40B4-BE49-F238E27FC236}">
                  <a16:creationId xmlns:a16="http://schemas.microsoft.com/office/drawing/2014/main" id="{21E04283-0A6C-C325-01CA-E86B4479FCB8}"/>
                </a:ext>
              </a:extLst>
            </p:cNvPr>
            <p:cNvSpPr/>
            <p:nvPr/>
          </p:nvSpPr>
          <p:spPr>
            <a:xfrm>
              <a:off x="7361903" y="3466056"/>
              <a:ext cx="1256538" cy="523220"/>
            </a:xfrm>
            <a:prstGeom prst="rect">
              <a:avLst/>
            </a:prstGeom>
            <a:noFill/>
          </p:spPr>
          <p:txBody>
            <a:bodyPr wrap="square" lIns="91440" tIns="45720" rIns="91440" bIns="45720">
              <a:spAutoFit/>
            </a:bodyPr>
            <a:lstStyle/>
            <a:p>
              <a:pPr algn="ctr"/>
              <a:r>
                <a:rPr lang="en-US" sz="1400" i="1">
                  <a:ln w="0"/>
                  <a:solidFill>
                    <a:schemeClr val="accent5"/>
                  </a:solidFill>
                  <a:effectLst>
                    <a:outerShdw blurRad="38100" dist="25400" dir="5400000" algn="ctr" rotWithShape="0">
                      <a:srgbClr val="6E747A">
                        <a:alpha val="43000"/>
                      </a:srgbClr>
                    </a:outerShdw>
                  </a:effectLst>
                </a:rPr>
                <a:t>Lifecycle Management</a:t>
              </a:r>
              <a:endParaRPr lang="en-US" sz="1400" b="0" cap="none" spc="0">
                <a:ln w="0"/>
                <a:solidFill>
                  <a:schemeClr val="accent5"/>
                </a:solidFill>
                <a:effectLst>
                  <a:outerShdw blurRad="38100" dist="25400" dir="5400000" algn="ctr" rotWithShape="0">
                    <a:srgbClr val="6E747A">
                      <a:alpha val="43000"/>
                    </a:srgbClr>
                  </a:outerShdw>
                </a:effectLst>
              </a:endParaRPr>
            </a:p>
          </p:txBody>
        </p:sp>
        <p:sp>
          <p:nvSpPr>
            <p:cNvPr id="53" name="Rectangle 52">
              <a:extLst>
                <a:ext uri="{FF2B5EF4-FFF2-40B4-BE49-F238E27FC236}">
                  <a16:creationId xmlns:a16="http://schemas.microsoft.com/office/drawing/2014/main" id="{4D69E8B6-AC1D-6865-FB1A-83D3C44480E1}"/>
                </a:ext>
              </a:extLst>
            </p:cNvPr>
            <p:cNvSpPr/>
            <p:nvPr/>
          </p:nvSpPr>
          <p:spPr>
            <a:xfrm>
              <a:off x="6920725" y="3999049"/>
              <a:ext cx="1256538" cy="307777"/>
            </a:xfrm>
            <a:prstGeom prst="rect">
              <a:avLst/>
            </a:prstGeom>
            <a:noFill/>
          </p:spPr>
          <p:txBody>
            <a:bodyPr wrap="square" lIns="91440" tIns="45720" rIns="91440" bIns="45720">
              <a:spAutoFit/>
            </a:bodyPr>
            <a:lstStyle/>
            <a:p>
              <a:pPr algn="ctr"/>
              <a:r>
                <a:rPr lang="en-US" sz="1400" i="1">
                  <a:ln w="0"/>
                  <a:effectLst>
                    <a:outerShdw blurRad="38100" dist="25400" dir="5400000" algn="ctr" rotWithShape="0">
                      <a:srgbClr val="6E747A">
                        <a:alpha val="43000"/>
                      </a:srgbClr>
                    </a:outerShdw>
                  </a:effectLst>
                </a:rPr>
                <a:t>Tracking</a:t>
              </a:r>
              <a:endParaRPr lang="en-US" sz="1400" b="0" cap="none" spc="0">
                <a:ln w="0"/>
                <a:effectLst>
                  <a:outerShdw blurRad="38100" dist="25400" dir="5400000" algn="ctr" rotWithShape="0">
                    <a:srgbClr val="6E747A">
                      <a:alpha val="43000"/>
                    </a:srgbClr>
                  </a:outerShdw>
                </a:effectLst>
              </a:endParaRPr>
            </a:p>
          </p:txBody>
        </p:sp>
      </p:grpSp>
      <p:sp>
        <p:nvSpPr>
          <p:cNvPr id="59" name="TextBox 58">
            <a:extLst>
              <a:ext uri="{FF2B5EF4-FFF2-40B4-BE49-F238E27FC236}">
                <a16:creationId xmlns:a16="http://schemas.microsoft.com/office/drawing/2014/main" id="{8C129904-2664-EDEC-BF0B-4754047AE14D}"/>
              </a:ext>
            </a:extLst>
          </p:cNvPr>
          <p:cNvSpPr txBox="1"/>
          <p:nvPr/>
        </p:nvSpPr>
        <p:spPr>
          <a:xfrm>
            <a:off x="6232112" y="5486400"/>
            <a:ext cx="2020409" cy="646331"/>
          </a:xfrm>
          <a:prstGeom prst="rect">
            <a:avLst/>
          </a:prstGeom>
          <a:noFill/>
        </p:spPr>
        <p:txBody>
          <a:bodyPr wrap="square">
            <a:spAutoFit/>
          </a:bodyPr>
          <a:lstStyle/>
          <a:p>
            <a:r>
              <a:rPr lang="en-US" sz="1200" i="1" dirty="0"/>
              <a:t>Manufacturers, </a:t>
            </a:r>
          </a:p>
          <a:p>
            <a:r>
              <a:rPr lang="en-US" sz="1200" i="1" dirty="0"/>
              <a:t>designers, and other stakeholders </a:t>
            </a:r>
          </a:p>
        </p:txBody>
      </p:sp>
      <p:sp>
        <p:nvSpPr>
          <p:cNvPr id="60" name="TextBox 59">
            <a:extLst>
              <a:ext uri="{FF2B5EF4-FFF2-40B4-BE49-F238E27FC236}">
                <a16:creationId xmlns:a16="http://schemas.microsoft.com/office/drawing/2014/main" id="{F16BD3D0-D141-A87D-5FB6-A639FCD9A8FB}"/>
              </a:ext>
            </a:extLst>
          </p:cNvPr>
          <p:cNvSpPr txBox="1"/>
          <p:nvPr/>
        </p:nvSpPr>
        <p:spPr>
          <a:xfrm>
            <a:off x="8214535" y="5895201"/>
            <a:ext cx="659091" cy="276999"/>
          </a:xfrm>
          <a:prstGeom prst="rect">
            <a:avLst/>
          </a:prstGeom>
          <a:noFill/>
        </p:spPr>
        <p:txBody>
          <a:bodyPr wrap="none" rtlCol="0">
            <a:spAutoFit/>
          </a:bodyPr>
          <a:lstStyle/>
          <a:p>
            <a:r>
              <a:rPr lang="en-US" sz="1200" b="1">
                <a:solidFill>
                  <a:schemeClr val="bg1"/>
                </a:solidFill>
              </a:rPr>
              <a:t>Control</a:t>
            </a:r>
          </a:p>
        </p:txBody>
      </p:sp>
      <p:pic>
        <p:nvPicPr>
          <p:cNvPr id="61" name="Picture 60">
            <a:extLst>
              <a:ext uri="{FF2B5EF4-FFF2-40B4-BE49-F238E27FC236}">
                <a16:creationId xmlns:a16="http://schemas.microsoft.com/office/drawing/2014/main" id="{190FF203-7DA2-8807-ABB6-82188615FFED}"/>
              </a:ext>
            </a:extLst>
          </p:cNvPr>
          <p:cNvPicPr>
            <a:picLocks noChangeAspect="1"/>
          </p:cNvPicPr>
          <p:nvPr/>
        </p:nvPicPr>
        <p:blipFill>
          <a:blip r:embed="rId12"/>
          <a:stretch>
            <a:fillRect/>
          </a:stretch>
        </p:blipFill>
        <p:spPr>
          <a:xfrm>
            <a:off x="7012800" y="4966997"/>
            <a:ext cx="326706" cy="328225"/>
          </a:xfrm>
          <a:prstGeom prst="rect">
            <a:avLst/>
          </a:prstGeom>
        </p:spPr>
      </p:pic>
      <p:sp>
        <p:nvSpPr>
          <p:cNvPr id="64" name="Double Bracket 63">
            <a:extLst>
              <a:ext uri="{FF2B5EF4-FFF2-40B4-BE49-F238E27FC236}">
                <a16:creationId xmlns:a16="http://schemas.microsoft.com/office/drawing/2014/main" id="{2E1FE662-19A3-744E-9519-E68C2DC5B29A}"/>
              </a:ext>
            </a:extLst>
          </p:cNvPr>
          <p:cNvSpPr/>
          <p:nvPr/>
        </p:nvSpPr>
        <p:spPr>
          <a:xfrm>
            <a:off x="9716321" y="2510538"/>
            <a:ext cx="2188302" cy="1258091"/>
          </a:xfrm>
          <a:prstGeom prst="bracketPair">
            <a:avLst/>
          </a:prstGeom>
          <a:solidFill>
            <a:schemeClr val="bg1">
              <a:lumMod val="95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TextBox 62">
            <a:extLst>
              <a:ext uri="{FF2B5EF4-FFF2-40B4-BE49-F238E27FC236}">
                <a16:creationId xmlns:a16="http://schemas.microsoft.com/office/drawing/2014/main" id="{9B036984-4FDC-9540-4E21-AFADAD0E3D5A}"/>
              </a:ext>
            </a:extLst>
          </p:cNvPr>
          <p:cNvSpPr txBox="1"/>
          <p:nvPr/>
        </p:nvSpPr>
        <p:spPr>
          <a:xfrm>
            <a:off x="9852266" y="2724380"/>
            <a:ext cx="1916411" cy="954107"/>
          </a:xfrm>
          <a:prstGeom prst="rect">
            <a:avLst/>
          </a:prstGeom>
          <a:noFill/>
        </p:spPr>
        <p:txBody>
          <a:bodyPr wrap="square">
            <a:spAutoFit/>
          </a:bodyPr>
          <a:lstStyle/>
          <a:p>
            <a:pPr algn="ctr"/>
            <a:r>
              <a:rPr lang="en-US" sz="1400" b="1"/>
              <a:t>Complete and transparent picture of a material's history and impact</a:t>
            </a:r>
          </a:p>
        </p:txBody>
      </p:sp>
      <p:sp>
        <p:nvSpPr>
          <p:cNvPr id="65" name="Arrow: Right 64">
            <a:extLst>
              <a:ext uri="{FF2B5EF4-FFF2-40B4-BE49-F238E27FC236}">
                <a16:creationId xmlns:a16="http://schemas.microsoft.com/office/drawing/2014/main" id="{F44295A8-423A-A2B9-86BC-507AE09ED2A6}"/>
              </a:ext>
            </a:extLst>
          </p:cNvPr>
          <p:cNvSpPr/>
          <p:nvPr/>
        </p:nvSpPr>
        <p:spPr>
          <a:xfrm>
            <a:off x="9330947" y="2878328"/>
            <a:ext cx="28784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Arrow: Right 65">
            <a:extLst>
              <a:ext uri="{FF2B5EF4-FFF2-40B4-BE49-F238E27FC236}">
                <a16:creationId xmlns:a16="http://schemas.microsoft.com/office/drawing/2014/main" id="{0DC22549-1A4B-9543-0CF4-3ED112924436}"/>
              </a:ext>
            </a:extLst>
          </p:cNvPr>
          <p:cNvSpPr/>
          <p:nvPr/>
        </p:nvSpPr>
        <p:spPr>
          <a:xfrm rot="5400000">
            <a:off x="10666550" y="3766701"/>
            <a:ext cx="28784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ouble Bracket 66">
            <a:extLst>
              <a:ext uri="{FF2B5EF4-FFF2-40B4-BE49-F238E27FC236}">
                <a16:creationId xmlns:a16="http://schemas.microsoft.com/office/drawing/2014/main" id="{5B88C808-6B7C-30D6-E9C5-EAF5E662D5D7}"/>
              </a:ext>
            </a:extLst>
          </p:cNvPr>
          <p:cNvSpPr/>
          <p:nvPr/>
        </p:nvSpPr>
        <p:spPr>
          <a:xfrm>
            <a:off x="9716321" y="4249406"/>
            <a:ext cx="2188302" cy="1953758"/>
          </a:xfrm>
          <a:prstGeom prst="bracketPair">
            <a:avLst/>
          </a:prstGeom>
          <a:solidFill>
            <a:schemeClr val="bg1">
              <a:lumMod val="95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TextBox 67">
            <a:extLst>
              <a:ext uri="{FF2B5EF4-FFF2-40B4-BE49-F238E27FC236}">
                <a16:creationId xmlns:a16="http://schemas.microsoft.com/office/drawing/2014/main" id="{65BBD920-18E5-A27B-46D0-7CDF07B68F76}"/>
              </a:ext>
            </a:extLst>
          </p:cNvPr>
          <p:cNvSpPr txBox="1"/>
          <p:nvPr/>
        </p:nvSpPr>
        <p:spPr>
          <a:xfrm>
            <a:off x="9891215" y="4336481"/>
            <a:ext cx="2013408" cy="1815882"/>
          </a:xfrm>
          <a:prstGeom prst="rect">
            <a:avLst/>
          </a:prstGeom>
          <a:noFill/>
        </p:spPr>
        <p:txBody>
          <a:bodyPr wrap="square">
            <a:spAutoFit/>
          </a:bodyPr>
          <a:lstStyle/>
          <a:p>
            <a:pPr marL="108000" indent="-108000">
              <a:buFont typeface="Arial" panose="020B0604020202020204" pitchFamily="34" charset="0"/>
              <a:buChar char="•"/>
            </a:pPr>
            <a:r>
              <a:rPr lang="en-US" sz="1400" b="1"/>
              <a:t>Make informed decisions about materials selection, use, and disposal. </a:t>
            </a:r>
          </a:p>
          <a:p>
            <a:pPr marL="108000" indent="-108000">
              <a:buFont typeface="Arial" panose="020B0604020202020204" pitchFamily="34" charset="0"/>
              <a:buChar char="•"/>
            </a:pPr>
            <a:r>
              <a:rPr lang="en-US" sz="1400" b="1"/>
              <a:t>Promote circular economy principles (reduce environmental impact</a:t>
            </a:r>
          </a:p>
        </p:txBody>
      </p:sp>
      <p:sp>
        <p:nvSpPr>
          <p:cNvPr id="73" name="Freeform: Shape 72">
            <a:extLst>
              <a:ext uri="{FF2B5EF4-FFF2-40B4-BE49-F238E27FC236}">
                <a16:creationId xmlns:a16="http://schemas.microsoft.com/office/drawing/2014/main" id="{52D7B8BE-D8FB-BBAE-94D6-543119A0972A}"/>
              </a:ext>
            </a:extLst>
          </p:cNvPr>
          <p:cNvSpPr/>
          <p:nvPr/>
        </p:nvSpPr>
        <p:spPr>
          <a:xfrm>
            <a:off x="921697" y="3362509"/>
            <a:ext cx="1432560" cy="1788160"/>
          </a:xfrm>
          <a:custGeom>
            <a:avLst/>
            <a:gdLst>
              <a:gd name="connsiteX0" fmla="*/ 40640 w 1432560"/>
              <a:gd name="connsiteY0" fmla="*/ 1625600 h 1788160"/>
              <a:gd name="connsiteX1" fmla="*/ 0 w 1432560"/>
              <a:gd name="connsiteY1" fmla="*/ 0 h 1788160"/>
              <a:gd name="connsiteX2" fmla="*/ 1432560 w 1432560"/>
              <a:gd name="connsiteY2" fmla="*/ 955040 h 1788160"/>
              <a:gd name="connsiteX3" fmla="*/ 599440 w 1432560"/>
              <a:gd name="connsiteY3" fmla="*/ 1788160 h 1788160"/>
              <a:gd name="connsiteX4" fmla="*/ 589280 w 1432560"/>
              <a:gd name="connsiteY4" fmla="*/ 1605280 h 1788160"/>
              <a:gd name="connsiteX5" fmla="*/ 477520 w 1432560"/>
              <a:gd name="connsiteY5" fmla="*/ 1534160 h 1788160"/>
              <a:gd name="connsiteX6" fmla="*/ 355600 w 1432560"/>
              <a:gd name="connsiteY6" fmla="*/ 1473200 h 1788160"/>
              <a:gd name="connsiteX7" fmla="*/ 213360 w 1432560"/>
              <a:gd name="connsiteY7" fmla="*/ 1493520 h 1788160"/>
              <a:gd name="connsiteX8" fmla="*/ 40640 w 1432560"/>
              <a:gd name="connsiteY8" fmla="*/ 1625600 h 178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60" h="1788160">
                <a:moveTo>
                  <a:pt x="40640" y="1625600"/>
                </a:moveTo>
                <a:lnTo>
                  <a:pt x="0" y="0"/>
                </a:lnTo>
                <a:lnTo>
                  <a:pt x="1432560" y="955040"/>
                </a:lnTo>
                <a:lnTo>
                  <a:pt x="599440" y="1788160"/>
                </a:lnTo>
                <a:lnTo>
                  <a:pt x="589280" y="1605280"/>
                </a:lnTo>
                <a:lnTo>
                  <a:pt x="477520" y="1534160"/>
                </a:lnTo>
                <a:lnTo>
                  <a:pt x="355600" y="1473200"/>
                </a:lnTo>
                <a:lnTo>
                  <a:pt x="213360" y="1493520"/>
                </a:lnTo>
                <a:lnTo>
                  <a:pt x="40640" y="1625600"/>
                </a:lnTo>
                <a:close/>
              </a:path>
            </a:pathLst>
          </a:custGeom>
          <a:solidFill>
            <a:schemeClr val="bg1">
              <a:lumMod val="95000"/>
            </a:schemeClr>
          </a:solidFill>
          <a:ln>
            <a:solidFill>
              <a:schemeClr val="bg1">
                <a:lumMod val="95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33B2BFBA-1B67-4292-6BF4-7E18C1568509}"/>
              </a:ext>
            </a:extLst>
          </p:cNvPr>
          <p:cNvSpPr>
            <a:spLocks noChangeAspect="1"/>
          </p:cNvSpPr>
          <p:nvPr/>
        </p:nvSpPr>
        <p:spPr>
          <a:xfrm>
            <a:off x="872571" y="2591420"/>
            <a:ext cx="1944000" cy="1944000"/>
          </a:xfrm>
          <a:prstGeom prst="ellipse">
            <a:avLst/>
          </a:prstGeom>
          <a:blipFill>
            <a:blip r:embed="rId13"/>
            <a:stretch>
              <a:fillRect/>
            </a:stretch>
          </a:blip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Graphic 74" descr="Magnifying glass with solid fill">
            <a:extLst>
              <a:ext uri="{FF2B5EF4-FFF2-40B4-BE49-F238E27FC236}">
                <a16:creationId xmlns:a16="http://schemas.microsoft.com/office/drawing/2014/main" id="{6580009C-3878-70D5-54AA-8E04419C4E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4072" y="4709349"/>
            <a:ext cx="1000499" cy="1000499"/>
          </a:xfrm>
          <a:prstGeom prst="rect">
            <a:avLst/>
          </a:prstGeom>
        </p:spPr>
      </p:pic>
      <p:grpSp>
        <p:nvGrpSpPr>
          <p:cNvPr id="76" name="Group 75">
            <a:extLst>
              <a:ext uri="{FF2B5EF4-FFF2-40B4-BE49-F238E27FC236}">
                <a16:creationId xmlns:a16="http://schemas.microsoft.com/office/drawing/2014/main" id="{791B5899-08B2-0890-2C98-CB92D74DB1CC}"/>
              </a:ext>
            </a:extLst>
          </p:cNvPr>
          <p:cNvGrpSpPr/>
          <p:nvPr/>
        </p:nvGrpSpPr>
        <p:grpSpPr>
          <a:xfrm flipH="1">
            <a:off x="1658976" y="5150669"/>
            <a:ext cx="1489421" cy="1000499"/>
            <a:chOff x="-846082" y="3534190"/>
            <a:chExt cx="4063132" cy="2610734"/>
          </a:xfrm>
          <a:solidFill>
            <a:schemeClr val="accent4"/>
          </a:solidFill>
        </p:grpSpPr>
        <p:sp>
          <p:nvSpPr>
            <p:cNvPr id="77" name="Freeform: Shape 76">
              <a:extLst>
                <a:ext uri="{FF2B5EF4-FFF2-40B4-BE49-F238E27FC236}">
                  <a16:creationId xmlns:a16="http://schemas.microsoft.com/office/drawing/2014/main" id="{92E62ED3-999F-E7D3-8FCC-068A971EB822}"/>
                </a:ext>
              </a:extLst>
            </p:cNvPr>
            <p:cNvSpPr/>
            <p:nvPr/>
          </p:nvSpPr>
          <p:spPr>
            <a:xfrm>
              <a:off x="-12683" y="3534190"/>
              <a:ext cx="1312205" cy="1232846"/>
            </a:xfrm>
            <a:custGeom>
              <a:avLst/>
              <a:gdLst>
                <a:gd name="connsiteX0" fmla="*/ 656175 w 1312205"/>
                <a:gd name="connsiteY0" fmla="*/ 1232847 h 1232846"/>
                <a:gd name="connsiteX1" fmla="*/ 1312205 w 1312205"/>
                <a:gd name="connsiteY1" fmla="*/ 616423 h 1232846"/>
                <a:gd name="connsiteX2" fmla="*/ 656175 w 1312205"/>
                <a:gd name="connsiteY2" fmla="*/ 0 h 1232846"/>
                <a:gd name="connsiteX3" fmla="*/ 145 w 1312205"/>
                <a:gd name="connsiteY3" fmla="*/ 616423 h 1232846"/>
                <a:gd name="connsiteX4" fmla="*/ 656175 w 1312205"/>
                <a:gd name="connsiteY4" fmla="*/ 1232847 h 12328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205" h="1232846">
                  <a:moveTo>
                    <a:pt x="656175" y="1232847"/>
                  </a:moveTo>
                  <a:cubicBezTo>
                    <a:pt x="1018921" y="1232847"/>
                    <a:pt x="1312205" y="957269"/>
                    <a:pt x="1312205" y="616423"/>
                  </a:cubicBezTo>
                  <a:cubicBezTo>
                    <a:pt x="1312205" y="275578"/>
                    <a:pt x="1018921" y="0"/>
                    <a:pt x="656175" y="0"/>
                  </a:cubicBezTo>
                  <a:cubicBezTo>
                    <a:pt x="293429" y="0"/>
                    <a:pt x="145" y="275578"/>
                    <a:pt x="145" y="616423"/>
                  </a:cubicBezTo>
                  <a:cubicBezTo>
                    <a:pt x="-7573" y="957269"/>
                    <a:pt x="293429" y="1232847"/>
                    <a:pt x="656175" y="1232847"/>
                  </a:cubicBezTo>
                </a:path>
              </a:pathLst>
            </a:custGeom>
            <a:grpFill/>
            <a:ln w="77093" cap="flat">
              <a:solidFill>
                <a:schemeClr val="accent4"/>
              </a:solid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0C885EE1-4D90-EFF4-2290-6D375E10E78F}"/>
                </a:ext>
              </a:extLst>
            </p:cNvPr>
            <p:cNvSpPr/>
            <p:nvPr/>
          </p:nvSpPr>
          <p:spPr>
            <a:xfrm>
              <a:off x="-846082" y="3908078"/>
              <a:ext cx="4063132" cy="2236846"/>
            </a:xfrm>
            <a:custGeom>
              <a:avLst/>
              <a:gdLst>
                <a:gd name="connsiteX0" fmla="*/ 4013360 w 4063132"/>
                <a:gd name="connsiteY0" fmla="*/ 141007 h 2236846"/>
                <a:gd name="connsiteX1" fmla="*/ 3557998 w 4063132"/>
                <a:gd name="connsiteY1" fmla="*/ 46730 h 2236846"/>
                <a:gd name="connsiteX2" fmla="*/ 3496254 w 4063132"/>
                <a:gd name="connsiteY2" fmla="*/ 104746 h 2236846"/>
                <a:gd name="connsiteX3" fmla="*/ 2369426 w 4063132"/>
                <a:gd name="connsiteY3" fmla="*/ 1207057 h 2236846"/>
                <a:gd name="connsiteX4" fmla="*/ 2029834 w 4063132"/>
                <a:gd name="connsiteY4" fmla="*/ 1076520 h 2236846"/>
                <a:gd name="connsiteX5" fmla="*/ 1489574 w 4063132"/>
                <a:gd name="connsiteY5" fmla="*/ 1011252 h 2236846"/>
                <a:gd name="connsiteX6" fmla="*/ 949314 w 4063132"/>
                <a:gd name="connsiteY6" fmla="*/ 1091024 h 2236846"/>
                <a:gd name="connsiteX7" fmla="*/ 262412 w 4063132"/>
                <a:gd name="connsiteY7" fmla="*/ 1431870 h 2236846"/>
                <a:gd name="connsiteX8" fmla="*/ 162078 w 4063132"/>
                <a:gd name="connsiteY8" fmla="*/ 1598667 h 2236846"/>
                <a:gd name="connsiteX9" fmla="*/ 0 w 4063132"/>
                <a:gd name="connsiteY9" fmla="*/ 2236847 h 2236846"/>
                <a:gd name="connsiteX10" fmla="*/ 2307682 w 4063132"/>
                <a:gd name="connsiteY10" fmla="*/ 2236847 h 2236846"/>
                <a:gd name="connsiteX11" fmla="*/ 2307682 w 4063132"/>
                <a:gd name="connsiteY11" fmla="*/ 2229595 h 2236846"/>
                <a:gd name="connsiteX12" fmla="*/ 2963712 w 4063132"/>
                <a:gd name="connsiteY12" fmla="*/ 1511643 h 2236846"/>
                <a:gd name="connsiteX13" fmla="*/ 3974770 w 4063132"/>
                <a:gd name="connsiteY13" fmla="*/ 510861 h 2236846"/>
                <a:gd name="connsiteX14" fmla="*/ 4013360 w 4063132"/>
                <a:gd name="connsiteY14" fmla="*/ 141007 h 223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63132" h="2236846">
                  <a:moveTo>
                    <a:pt x="4013360" y="141007"/>
                  </a:moveTo>
                  <a:cubicBezTo>
                    <a:pt x="3913026" y="-4034"/>
                    <a:pt x="3712358" y="-40294"/>
                    <a:pt x="3557998" y="46730"/>
                  </a:cubicBezTo>
                  <a:cubicBezTo>
                    <a:pt x="3527126" y="61234"/>
                    <a:pt x="3511690" y="90243"/>
                    <a:pt x="3496254" y="104746"/>
                  </a:cubicBezTo>
                  <a:lnTo>
                    <a:pt x="2369426" y="1207057"/>
                  </a:lnTo>
                  <a:cubicBezTo>
                    <a:pt x="2261374" y="1156292"/>
                    <a:pt x="2145604" y="1112780"/>
                    <a:pt x="2029834" y="1076520"/>
                  </a:cubicBezTo>
                  <a:cubicBezTo>
                    <a:pt x="1852320" y="1047512"/>
                    <a:pt x="1667088" y="1011252"/>
                    <a:pt x="1489574" y="1011252"/>
                  </a:cubicBezTo>
                  <a:cubicBezTo>
                    <a:pt x="1312060" y="1011252"/>
                    <a:pt x="1126828" y="1040260"/>
                    <a:pt x="949314" y="1091024"/>
                  </a:cubicBezTo>
                  <a:cubicBezTo>
                    <a:pt x="686902" y="1156292"/>
                    <a:pt x="455362" y="1279577"/>
                    <a:pt x="262412" y="1431870"/>
                  </a:cubicBezTo>
                  <a:cubicBezTo>
                    <a:pt x="216104" y="1475382"/>
                    <a:pt x="177514" y="1540651"/>
                    <a:pt x="162078" y="1598667"/>
                  </a:cubicBezTo>
                  <a:lnTo>
                    <a:pt x="0" y="2236847"/>
                  </a:lnTo>
                  <a:lnTo>
                    <a:pt x="2307682" y="2236847"/>
                  </a:lnTo>
                  <a:lnTo>
                    <a:pt x="2307682" y="2229595"/>
                  </a:lnTo>
                  <a:lnTo>
                    <a:pt x="2963712" y="1511643"/>
                  </a:lnTo>
                  <a:lnTo>
                    <a:pt x="3974770" y="510861"/>
                  </a:lnTo>
                  <a:cubicBezTo>
                    <a:pt x="4067386" y="423836"/>
                    <a:pt x="4098258" y="257040"/>
                    <a:pt x="4013360" y="141007"/>
                  </a:cubicBezTo>
                </a:path>
              </a:pathLst>
            </a:custGeom>
            <a:grpFill/>
            <a:ln w="77093" cap="flat">
              <a:solidFill>
                <a:schemeClr val="accent4"/>
              </a:solidFill>
              <a:prstDash val="solid"/>
              <a:miter/>
            </a:ln>
          </p:spPr>
          <p:txBody>
            <a:bodyPr rtlCol="0" anchor="ctr"/>
            <a:lstStyle/>
            <a:p>
              <a:endParaRPr lang="en-US"/>
            </a:p>
          </p:txBody>
        </p:sp>
      </p:grpSp>
      <p:sp>
        <p:nvSpPr>
          <p:cNvPr id="85" name="TextBox 84">
            <a:extLst>
              <a:ext uri="{FF2B5EF4-FFF2-40B4-BE49-F238E27FC236}">
                <a16:creationId xmlns:a16="http://schemas.microsoft.com/office/drawing/2014/main" id="{4EBCD49A-99D1-0997-9221-6A8C6337E90D}"/>
              </a:ext>
            </a:extLst>
          </p:cNvPr>
          <p:cNvSpPr txBox="1"/>
          <p:nvPr/>
        </p:nvSpPr>
        <p:spPr>
          <a:xfrm>
            <a:off x="305969" y="5486400"/>
            <a:ext cx="2020409" cy="646331"/>
          </a:xfrm>
          <a:prstGeom prst="rect">
            <a:avLst/>
          </a:prstGeom>
          <a:noFill/>
        </p:spPr>
        <p:txBody>
          <a:bodyPr wrap="square">
            <a:spAutoFit/>
          </a:bodyPr>
          <a:lstStyle/>
          <a:p>
            <a:r>
              <a:rPr lang="en-US" sz="1200" i="1" dirty="0"/>
              <a:t>Manufacturers, </a:t>
            </a:r>
          </a:p>
          <a:p>
            <a:r>
              <a:rPr lang="en-US" sz="1200" i="1" dirty="0"/>
              <a:t>designers, and other stakeholders </a:t>
            </a:r>
          </a:p>
        </p:txBody>
      </p:sp>
      <p:sp>
        <p:nvSpPr>
          <p:cNvPr id="86" name="TextBox 85">
            <a:extLst>
              <a:ext uri="{FF2B5EF4-FFF2-40B4-BE49-F238E27FC236}">
                <a16:creationId xmlns:a16="http://schemas.microsoft.com/office/drawing/2014/main" id="{5AE1392C-6060-8AB5-585F-CBD550977B26}"/>
              </a:ext>
            </a:extLst>
          </p:cNvPr>
          <p:cNvSpPr txBox="1"/>
          <p:nvPr/>
        </p:nvSpPr>
        <p:spPr>
          <a:xfrm>
            <a:off x="2294248" y="5874169"/>
            <a:ext cx="659091" cy="276999"/>
          </a:xfrm>
          <a:prstGeom prst="rect">
            <a:avLst/>
          </a:prstGeom>
          <a:noFill/>
        </p:spPr>
        <p:txBody>
          <a:bodyPr wrap="none" rtlCol="0">
            <a:spAutoFit/>
          </a:bodyPr>
          <a:lstStyle/>
          <a:p>
            <a:r>
              <a:rPr lang="en-US" sz="1200" b="1" dirty="0">
                <a:solidFill>
                  <a:schemeClr val="bg1"/>
                </a:solidFill>
              </a:rPr>
              <a:t>Control</a:t>
            </a:r>
          </a:p>
        </p:txBody>
      </p:sp>
      <p:sp>
        <p:nvSpPr>
          <p:cNvPr id="90" name="Double Bracket 89">
            <a:extLst>
              <a:ext uri="{FF2B5EF4-FFF2-40B4-BE49-F238E27FC236}">
                <a16:creationId xmlns:a16="http://schemas.microsoft.com/office/drawing/2014/main" id="{B345BE6C-CCDF-7365-C355-18FE0725694F}"/>
              </a:ext>
            </a:extLst>
          </p:cNvPr>
          <p:cNvSpPr/>
          <p:nvPr/>
        </p:nvSpPr>
        <p:spPr>
          <a:xfrm>
            <a:off x="3569222" y="2510538"/>
            <a:ext cx="2188302" cy="1825943"/>
          </a:xfrm>
          <a:prstGeom prst="bracketPair">
            <a:avLst/>
          </a:prstGeom>
          <a:solidFill>
            <a:schemeClr val="bg1">
              <a:lumMod val="95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TextBox 90">
            <a:extLst>
              <a:ext uri="{FF2B5EF4-FFF2-40B4-BE49-F238E27FC236}">
                <a16:creationId xmlns:a16="http://schemas.microsoft.com/office/drawing/2014/main" id="{921751B5-3C4B-3EA3-08B7-54A3B57B4D14}"/>
              </a:ext>
            </a:extLst>
          </p:cNvPr>
          <p:cNvSpPr txBox="1"/>
          <p:nvPr/>
        </p:nvSpPr>
        <p:spPr>
          <a:xfrm>
            <a:off x="3683681" y="2495762"/>
            <a:ext cx="2122970" cy="1815882"/>
          </a:xfrm>
          <a:prstGeom prst="rect">
            <a:avLst/>
          </a:prstGeom>
          <a:noFill/>
        </p:spPr>
        <p:txBody>
          <a:bodyPr wrap="square">
            <a:spAutoFit/>
          </a:bodyPr>
          <a:lstStyle/>
          <a:p>
            <a:r>
              <a:rPr lang="en-US" sz="1400" b="1"/>
              <a:t>Information on: </a:t>
            </a:r>
          </a:p>
          <a:p>
            <a:pPr marL="108000" indent="-108000">
              <a:buFont typeface="Arial" panose="020B0604020202020204" pitchFamily="34" charset="0"/>
              <a:buChar char="•"/>
            </a:pPr>
            <a:r>
              <a:rPr lang="en-US" sz="1400"/>
              <a:t>material's chemical composition </a:t>
            </a:r>
          </a:p>
          <a:p>
            <a:pPr marL="108000" indent="-108000">
              <a:buFont typeface="Arial" panose="020B0604020202020204" pitchFamily="34" charset="0"/>
              <a:buChar char="•"/>
            </a:pPr>
            <a:r>
              <a:rPr lang="en-US" sz="1400"/>
              <a:t>physical properties</a:t>
            </a:r>
          </a:p>
          <a:p>
            <a:pPr marL="108000" indent="-108000">
              <a:buFont typeface="Arial" panose="020B0604020202020204" pitchFamily="34" charset="0"/>
              <a:buChar char="•"/>
            </a:pPr>
            <a:r>
              <a:rPr lang="en-US" sz="1400"/>
              <a:t>mechanical properties</a:t>
            </a:r>
          </a:p>
          <a:p>
            <a:pPr marL="108000" indent="-108000">
              <a:buFont typeface="Arial" panose="020B0604020202020204" pitchFamily="34" charset="0"/>
              <a:buChar char="•"/>
            </a:pPr>
            <a:r>
              <a:rPr lang="en-US" sz="1400"/>
              <a:t>environmental properties</a:t>
            </a:r>
          </a:p>
          <a:p>
            <a:pPr marL="108000" indent="-108000">
              <a:buFont typeface="Arial" panose="020B0604020202020204" pitchFamily="34" charset="0"/>
              <a:buChar char="•"/>
            </a:pPr>
            <a:r>
              <a:rPr lang="en-US" sz="1400"/>
              <a:t>teste regime</a:t>
            </a:r>
          </a:p>
        </p:txBody>
      </p:sp>
      <p:sp>
        <p:nvSpPr>
          <p:cNvPr id="92" name="Arrow: Right 91">
            <a:extLst>
              <a:ext uri="{FF2B5EF4-FFF2-40B4-BE49-F238E27FC236}">
                <a16:creationId xmlns:a16="http://schemas.microsoft.com/office/drawing/2014/main" id="{92789B63-047D-E954-8270-30BD4BA4774E}"/>
              </a:ext>
            </a:extLst>
          </p:cNvPr>
          <p:cNvSpPr/>
          <p:nvPr/>
        </p:nvSpPr>
        <p:spPr>
          <a:xfrm>
            <a:off x="3112143" y="3161387"/>
            <a:ext cx="28784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Arrow: Right 92">
            <a:extLst>
              <a:ext uri="{FF2B5EF4-FFF2-40B4-BE49-F238E27FC236}">
                <a16:creationId xmlns:a16="http://schemas.microsoft.com/office/drawing/2014/main" id="{C00C28CA-0886-43DF-FCB6-152094E44E47}"/>
              </a:ext>
            </a:extLst>
          </p:cNvPr>
          <p:cNvSpPr/>
          <p:nvPr/>
        </p:nvSpPr>
        <p:spPr>
          <a:xfrm rot="5400000">
            <a:off x="4519451" y="4355981"/>
            <a:ext cx="28784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Double Bracket 93">
            <a:extLst>
              <a:ext uri="{FF2B5EF4-FFF2-40B4-BE49-F238E27FC236}">
                <a16:creationId xmlns:a16="http://schemas.microsoft.com/office/drawing/2014/main" id="{E7A6DDCF-5B78-D497-EA2F-837B53BDA057}"/>
              </a:ext>
            </a:extLst>
          </p:cNvPr>
          <p:cNvSpPr/>
          <p:nvPr/>
        </p:nvSpPr>
        <p:spPr>
          <a:xfrm>
            <a:off x="3569222" y="4846320"/>
            <a:ext cx="2188302" cy="1356844"/>
          </a:xfrm>
          <a:prstGeom prst="bracketPair">
            <a:avLst/>
          </a:prstGeom>
          <a:solidFill>
            <a:schemeClr val="bg1">
              <a:lumMod val="95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TextBox 94">
            <a:extLst>
              <a:ext uri="{FF2B5EF4-FFF2-40B4-BE49-F238E27FC236}">
                <a16:creationId xmlns:a16="http://schemas.microsoft.com/office/drawing/2014/main" id="{37017DDB-E0D0-3103-1441-7885C4F9FF65}"/>
              </a:ext>
            </a:extLst>
          </p:cNvPr>
          <p:cNvSpPr txBox="1"/>
          <p:nvPr/>
        </p:nvSpPr>
        <p:spPr>
          <a:xfrm>
            <a:off x="3651384" y="5053985"/>
            <a:ext cx="2013408" cy="954107"/>
          </a:xfrm>
          <a:prstGeom prst="rect">
            <a:avLst/>
          </a:prstGeom>
          <a:noFill/>
        </p:spPr>
        <p:txBody>
          <a:bodyPr wrap="square">
            <a:spAutoFit/>
          </a:bodyPr>
          <a:lstStyle/>
          <a:p>
            <a:pPr algn="ctr"/>
            <a:r>
              <a:rPr lang="en-US" sz="1400" b="1"/>
              <a:t>exported in standardized files to be reused (e.g. in simulations software)</a:t>
            </a:r>
          </a:p>
        </p:txBody>
      </p:sp>
      <p:pic>
        <p:nvPicPr>
          <p:cNvPr id="96" name="Picture 95">
            <a:extLst>
              <a:ext uri="{FF2B5EF4-FFF2-40B4-BE49-F238E27FC236}">
                <a16:creationId xmlns:a16="http://schemas.microsoft.com/office/drawing/2014/main" id="{09048484-1D96-57C5-16D5-C85A496CB1DD}"/>
              </a:ext>
            </a:extLst>
          </p:cNvPr>
          <p:cNvPicPr>
            <a:picLocks noChangeAspect="1"/>
          </p:cNvPicPr>
          <p:nvPr/>
        </p:nvPicPr>
        <p:blipFill>
          <a:blip r:embed="rId14"/>
          <a:stretch>
            <a:fillRect/>
          </a:stretch>
        </p:blipFill>
        <p:spPr>
          <a:xfrm>
            <a:off x="1041202" y="4928868"/>
            <a:ext cx="405890" cy="405890"/>
          </a:xfrm>
          <a:prstGeom prst="rect">
            <a:avLst/>
          </a:prstGeom>
        </p:spPr>
      </p:pic>
    </p:spTree>
    <p:extLst>
      <p:ext uri="{BB962C8B-B14F-4D97-AF65-F5344CB8AC3E}">
        <p14:creationId xmlns:p14="http://schemas.microsoft.com/office/powerpoint/2010/main" val="1065740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Freeform: Shape 69">
            <a:extLst>
              <a:ext uri="{FF2B5EF4-FFF2-40B4-BE49-F238E27FC236}">
                <a16:creationId xmlns:a16="http://schemas.microsoft.com/office/drawing/2014/main" id="{BA0C6454-93B6-46EA-B3D6-9F8714E8130A}"/>
              </a:ext>
            </a:extLst>
          </p:cNvPr>
          <p:cNvSpPr/>
          <p:nvPr/>
        </p:nvSpPr>
        <p:spPr>
          <a:xfrm>
            <a:off x="5154319" y="1533395"/>
            <a:ext cx="1770311" cy="609600"/>
          </a:xfrm>
          <a:custGeom>
            <a:avLst/>
            <a:gdLst>
              <a:gd name="connsiteX0" fmla="*/ 0 w 587829"/>
              <a:gd name="connsiteY0" fmla="*/ 76200 h 609600"/>
              <a:gd name="connsiteX1" fmla="*/ 587829 w 587829"/>
              <a:gd name="connsiteY1" fmla="*/ 0 h 609600"/>
              <a:gd name="connsiteX2" fmla="*/ 587829 w 587829"/>
              <a:gd name="connsiteY2" fmla="*/ 609600 h 609600"/>
              <a:gd name="connsiteX3" fmla="*/ 0 w 587829"/>
              <a:gd name="connsiteY3" fmla="*/ 511628 h 609600"/>
              <a:gd name="connsiteX4" fmla="*/ 0 w 587829"/>
              <a:gd name="connsiteY4" fmla="*/ 7620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829" h="609600">
                <a:moveTo>
                  <a:pt x="0" y="76200"/>
                </a:moveTo>
                <a:lnTo>
                  <a:pt x="587829" y="0"/>
                </a:lnTo>
                <a:lnTo>
                  <a:pt x="587829" y="609600"/>
                </a:lnTo>
                <a:lnTo>
                  <a:pt x="0" y="511628"/>
                </a:lnTo>
                <a:lnTo>
                  <a:pt x="0" y="76200"/>
                </a:lnTo>
                <a:close/>
              </a:path>
            </a:pathLst>
          </a:cu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ouble Bracket 70">
            <a:extLst>
              <a:ext uri="{FF2B5EF4-FFF2-40B4-BE49-F238E27FC236}">
                <a16:creationId xmlns:a16="http://schemas.microsoft.com/office/drawing/2014/main" id="{BB12D8D0-0F79-845E-7ED7-EAFADB59E6E5}"/>
              </a:ext>
            </a:extLst>
          </p:cNvPr>
          <p:cNvSpPr/>
          <p:nvPr/>
        </p:nvSpPr>
        <p:spPr>
          <a:xfrm>
            <a:off x="6829685" y="1510657"/>
            <a:ext cx="1074486" cy="1087847"/>
          </a:xfrm>
          <a:prstGeom prst="bracketPair">
            <a:avLst/>
          </a:prstGeom>
          <a:solidFill>
            <a:schemeClr val="bg1">
              <a:lumMod val="85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Freeform: Shape 65">
            <a:extLst>
              <a:ext uri="{FF2B5EF4-FFF2-40B4-BE49-F238E27FC236}">
                <a16:creationId xmlns:a16="http://schemas.microsoft.com/office/drawing/2014/main" id="{5838F266-92C5-DD2D-C0E9-375B7254509E}"/>
              </a:ext>
            </a:extLst>
          </p:cNvPr>
          <p:cNvSpPr/>
          <p:nvPr/>
        </p:nvSpPr>
        <p:spPr>
          <a:xfrm>
            <a:off x="1371600" y="1567543"/>
            <a:ext cx="587829" cy="609600"/>
          </a:xfrm>
          <a:custGeom>
            <a:avLst/>
            <a:gdLst>
              <a:gd name="connsiteX0" fmla="*/ 0 w 587829"/>
              <a:gd name="connsiteY0" fmla="*/ 76200 h 609600"/>
              <a:gd name="connsiteX1" fmla="*/ 587829 w 587829"/>
              <a:gd name="connsiteY1" fmla="*/ 0 h 609600"/>
              <a:gd name="connsiteX2" fmla="*/ 587829 w 587829"/>
              <a:gd name="connsiteY2" fmla="*/ 609600 h 609600"/>
              <a:gd name="connsiteX3" fmla="*/ 0 w 587829"/>
              <a:gd name="connsiteY3" fmla="*/ 511628 h 609600"/>
              <a:gd name="connsiteX4" fmla="*/ 0 w 587829"/>
              <a:gd name="connsiteY4" fmla="*/ 7620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829" h="609600">
                <a:moveTo>
                  <a:pt x="0" y="76200"/>
                </a:moveTo>
                <a:lnTo>
                  <a:pt x="587829" y="0"/>
                </a:lnTo>
                <a:lnTo>
                  <a:pt x="587829" y="609600"/>
                </a:lnTo>
                <a:lnTo>
                  <a:pt x="0" y="511628"/>
                </a:lnTo>
                <a:lnTo>
                  <a:pt x="0" y="76200"/>
                </a:lnTo>
                <a:close/>
              </a:path>
            </a:pathLst>
          </a:cu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Double Bracket 64">
            <a:extLst>
              <a:ext uri="{FF2B5EF4-FFF2-40B4-BE49-F238E27FC236}">
                <a16:creationId xmlns:a16="http://schemas.microsoft.com/office/drawing/2014/main" id="{5D45303D-7875-13C2-F9A0-8563F066242D}"/>
              </a:ext>
            </a:extLst>
          </p:cNvPr>
          <p:cNvSpPr/>
          <p:nvPr/>
        </p:nvSpPr>
        <p:spPr>
          <a:xfrm>
            <a:off x="1904580" y="1544806"/>
            <a:ext cx="1460108" cy="665702"/>
          </a:xfrm>
          <a:prstGeom prst="bracketPair">
            <a:avLst/>
          </a:prstGeom>
          <a:solidFill>
            <a:schemeClr val="bg1">
              <a:lumMod val="85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F8B86B4C-DA54-4C09-8898-9CFA46619D36}"/>
              </a:ext>
            </a:extLst>
          </p:cNvPr>
          <p:cNvSpPr>
            <a:spLocks noGrp="1"/>
          </p:cNvSpPr>
          <p:nvPr>
            <p:ph type="sldNum" sz="quarter" idx="11"/>
          </p:nvPr>
        </p:nvSpPr>
        <p:spPr/>
        <p:txBody>
          <a:bodyPr/>
          <a:lstStyle/>
          <a:p>
            <a:fld id="{F0D23093-2AB0-F74C-B865-1A12A15B650E}" type="slidenum">
              <a:rPr lang="en-US" smtClean="0"/>
              <a:pPr/>
              <a:t>21</a:t>
            </a:fld>
            <a:endParaRPr lang="en-US"/>
          </a:p>
        </p:txBody>
      </p:sp>
      <p:sp>
        <p:nvSpPr>
          <p:cNvPr id="3" name="Title 2">
            <a:extLst>
              <a:ext uri="{FF2B5EF4-FFF2-40B4-BE49-F238E27FC236}">
                <a16:creationId xmlns:a16="http://schemas.microsoft.com/office/drawing/2014/main" id="{DBA48D74-4D73-4445-B1C7-16076D5EF29B}"/>
              </a:ext>
            </a:extLst>
          </p:cNvPr>
          <p:cNvSpPr>
            <a:spLocks noGrp="1"/>
          </p:cNvSpPr>
          <p:nvPr>
            <p:ph type="title"/>
          </p:nvPr>
        </p:nvSpPr>
        <p:spPr/>
        <p:txBody>
          <a:bodyPr/>
          <a:lstStyle/>
          <a:p>
            <a:r>
              <a:rPr lang="fr-FR" dirty="0"/>
              <a:t>Solutions </a:t>
            </a:r>
            <a:r>
              <a:rPr lang="fr-FR" sz="3200" dirty="0"/>
              <a:t>for Data Management &amp; Data </a:t>
            </a:r>
            <a:r>
              <a:rPr lang="fr-FR" dirty="0" err="1"/>
              <a:t>A</a:t>
            </a:r>
            <a:r>
              <a:rPr lang="fr-FR" sz="3200" dirty="0" err="1"/>
              <a:t>nalysis</a:t>
            </a:r>
            <a:endParaRPr lang="en-US" dirty="0"/>
          </a:p>
        </p:txBody>
      </p:sp>
      <p:pic>
        <p:nvPicPr>
          <p:cNvPr id="6" name="Picture 5">
            <a:extLst>
              <a:ext uri="{FF2B5EF4-FFF2-40B4-BE49-F238E27FC236}">
                <a16:creationId xmlns:a16="http://schemas.microsoft.com/office/drawing/2014/main" id="{645ABA5E-72BD-0C45-2003-7475C4EA669B}"/>
              </a:ext>
            </a:extLst>
          </p:cNvPr>
          <p:cNvPicPr>
            <a:picLocks noChangeAspect="1"/>
          </p:cNvPicPr>
          <p:nvPr/>
        </p:nvPicPr>
        <p:blipFill>
          <a:blip r:embed="rId3"/>
          <a:stretch>
            <a:fillRect/>
          </a:stretch>
        </p:blipFill>
        <p:spPr>
          <a:xfrm>
            <a:off x="4396754" y="2239796"/>
            <a:ext cx="2280154" cy="1119576"/>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B5D6F1B9-2BDA-CB16-D888-737C222CB5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486" y="2346944"/>
            <a:ext cx="3156886" cy="2364770"/>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23DBA8A0-D3C6-6D2D-4626-5F5143347384}"/>
              </a:ext>
            </a:extLst>
          </p:cNvPr>
          <p:cNvPicPr>
            <a:picLocks noChangeAspect="1"/>
          </p:cNvPicPr>
          <p:nvPr/>
        </p:nvPicPr>
        <p:blipFill>
          <a:blip r:embed="rId5"/>
          <a:stretch>
            <a:fillRect/>
          </a:stretch>
        </p:blipFill>
        <p:spPr>
          <a:xfrm>
            <a:off x="5674584" y="2782807"/>
            <a:ext cx="2454884" cy="1153130"/>
          </a:xfrm>
          <a:prstGeom prst="rect">
            <a:avLst/>
          </a:prstGeom>
          <a:ln>
            <a:noFill/>
          </a:ln>
          <a:effectLst>
            <a:outerShdw blurRad="292100" dist="139700" dir="2700000" algn="tl" rotWithShape="0">
              <a:srgbClr val="333333">
                <a:alpha val="65000"/>
              </a:srgbClr>
            </a:outerShdw>
          </a:effectLst>
        </p:spPr>
      </p:pic>
      <p:sp>
        <p:nvSpPr>
          <p:cNvPr id="25" name="TextBox 24">
            <a:extLst>
              <a:ext uri="{FF2B5EF4-FFF2-40B4-BE49-F238E27FC236}">
                <a16:creationId xmlns:a16="http://schemas.microsoft.com/office/drawing/2014/main" id="{836EB7A0-9229-709F-52E4-1A799D92D1DC}"/>
              </a:ext>
            </a:extLst>
          </p:cNvPr>
          <p:cNvSpPr txBox="1"/>
          <p:nvPr/>
        </p:nvSpPr>
        <p:spPr>
          <a:xfrm>
            <a:off x="283027" y="4848150"/>
            <a:ext cx="3672384" cy="89255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cs typeface="Arial" panose="020B0604020202020204" pitchFamily="34" charset="0"/>
              </a:rPr>
              <a:t>Visualization, filtering &amp; analytical estimation tools of materials data.</a:t>
            </a:r>
          </a:p>
          <a:p>
            <a:pPr algn="ctr"/>
            <a:r>
              <a:rPr lang="en-GB" sz="1600" dirty="0">
                <a:solidFill>
                  <a:schemeClr val="tx2"/>
                </a:solidFill>
                <a:cs typeface="Arial" panose="020B0604020202020204" pitchFamily="34" charset="0"/>
              </a:rPr>
              <a:t>(usually local installation / single user)</a:t>
            </a:r>
          </a:p>
        </p:txBody>
      </p:sp>
      <p:sp>
        <p:nvSpPr>
          <p:cNvPr id="43" name="TextBox 42">
            <a:extLst>
              <a:ext uri="{FF2B5EF4-FFF2-40B4-BE49-F238E27FC236}">
                <a16:creationId xmlns:a16="http://schemas.microsoft.com/office/drawing/2014/main" id="{A12F8347-59E5-548D-89BF-25BDFCD83772}"/>
              </a:ext>
            </a:extLst>
          </p:cNvPr>
          <p:cNvSpPr txBox="1"/>
          <p:nvPr/>
        </p:nvSpPr>
        <p:spPr>
          <a:xfrm>
            <a:off x="4396753" y="4120239"/>
            <a:ext cx="3839837" cy="116955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dirty="0">
                <a:cs typeface="Arial" panose="020B0604020202020204" pitchFamily="34" charset="0"/>
              </a:rPr>
              <a:t>Import/export, search, visualization, filtering, managing and analysing materials data</a:t>
            </a:r>
          </a:p>
          <a:p>
            <a:pPr algn="ctr"/>
            <a:r>
              <a:rPr lang="en-GB" sz="1600" dirty="0">
                <a:solidFill>
                  <a:schemeClr val="tx2"/>
                </a:solidFill>
                <a:cs typeface="Arial" panose="020B0604020202020204" pitchFamily="34" charset="0"/>
              </a:rPr>
              <a:t>(usually shared installation / multiple users)</a:t>
            </a:r>
          </a:p>
        </p:txBody>
      </p:sp>
      <p:pic>
        <p:nvPicPr>
          <p:cNvPr id="45" name="Picture 44" descr="A screenshot of a graph&#10;&#10;Description automatically generated with low confidence">
            <a:extLst>
              <a:ext uri="{FF2B5EF4-FFF2-40B4-BE49-F238E27FC236}">
                <a16:creationId xmlns:a16="http://schemas.microsoft.com/office/drawing/2014/main" id="{3DEED0BA-54EA-0DE3-8ED1-84F0D934C2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74631" y="2760505"/>
            <a:ext cx="1199664" cy="1097006"/>
          </a:xfrm>
          <a:prstGeom prst="rect">
            <a:avLst/>
          </a:prstGeom>
          <a:ln>
            <a:noFill/>
          </a:ln>
          <a:effectLst>
            <a:outerShdw blurRad="292100" dist="139700" dir="2700000" algn="tl" rotWithShape="0">
              <a:srgbClr val="333333">
                <a:alpha val="65000"/>
              </a:srgbClr>
            </a:outerShdw>
          </a:effectLst>
        </p:spPr>
      </p:pic>
      <p:sp>
        <p:nvSpPr>
          <p:cNvPr id="54" name="TextBox 53">
            <a:extLst>
              <a:ext uri="{FF2B5EF4-FFF2-40B4-BE49-F238E27FC236}">
                <a16:creationId xmlns:a16="http://schemas.microsoft.com/office/drawing/2014/main" id="{372FD0B4-F925-AB50-5643-28E3A31B1161}"/>
              </a:ext>
            </a:extLst>
          </p:cNvPr>
          <p:cNvSpPr txBox="1"/>
          <p:nvPr/>
        </p:nvSpPr>
        <p:spPr>
          <a:xfrm>
            <a:off x="8807579" y="3881829"/>
            <a:ext cx="2811516" cy="120032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cs typeface="Arial" panose="020B0604020202020204" pitchFamily="34" charset="0"/>
              </a:rPr>
              <a:t>Processing, scripting, import/export, search, visualization, filtering, and analysing data </a:t>
            </a:r>
            <a:endParaRPr lang="en-GB" sz="1600">
              <a:cs typeface="Arial" panose="020B0604020202020204" pitchFamily="34" charset="0"/>
            </a:endParaRPr>
          </a:p>
        </p:txBody>
      </p:sp>
      <p:sp>
        <p:nvSpPr>
          <p:cNvPr id="4" name="Right Triangle 3">
            <a:extLst>
              <a:ext uri="{FF2B5EF4-FFF2-40B4-BE49-F238E27FC236}">
                <a16:creationId xmlns:a16="http://schemas.microsoft.com/office/drawing/2014/main" id="{4F89EE40-C11D-5DCF-6363-CBC370CC1D18}"/>
              </a:ext>
            </a:extLst>
          </p:cNvPr>
          <p:cNvSpPr/>
          <p:nvPr/>
        </p:nvSpPr>
        <p:spPr>
          <a:xfrm flipH="1">
            <a:off x="546098" y="5280643"/>
            <a:ext cx="11128196" cy="845837"/>
          </a:xfrm>
          <a:prstGeom prst="r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Degree of Customization &amp; Automation</a:t>
            </a:r>
          </a:p>
        </p:txBody>
      </p:sp>
      <p:sp>
        <p:nvSpPr>
          <p:cNvPr id="14" name="TextBox 13">
            <a:extLst>
              <a:ext uri="{FF2B5EF4-FFF2-40B4-BE49-F238E27FC236}">
                <a16:creationId xmlns:a16="http://schemas.microsoft.com/office/drawing/2014/main" id="{1BDD6CA3-0827-7FE7-CDDD-A878DBF8871F}"/>
              </a:ext>
            </a:extLst>
          </p:cNvPr>
          <p:cNvSpPr txBox="1"/>
          <p:nvPr/>
        </p:nvSpPr>
        <p:spPr>
          <a:xfrm>
            <a:off x="777496" y="882635"/>
            <a:ext cx="2619850" cy="646331"/>
          </a:xfrm>
          <a:prstGeom prst="rect">
            <a:avLst/>
          </a:prstGeom>
          <a:noFill/>
        </p:spPr>
        <p:txBody>
          <a:bodyPr wrap="square" rtlCol="0">
            <a:spAutoFit/>
          </a:bodyPr>
          <a:lstStyle/>
          <a:p>
            <a:pPr algn="ctr"/>
            <a:r>
              <a:rPr lang="en-US" b="1" dirty="0"/>
              <a:t>Software-Driven </a:t>
            </a:r>
            <a:r>
              <a:rPr lang="en-US" b="1" dirty="0">
                <a:solidFill>
                  <a:schemeClr val="accent1"/>
                </a:solidFill>
              </a:rPr>
              <a:t>Analysis</a:t>
            </a:r>
            <a:r>
              <a:rPr lang="en-US" b="1" dirty="0"/>
              <a:t> of Materials Data</a:t>
            </a:r>
          </a:p>
        </p:txBody>
      </p:sp>
      <p:grpSp>
        <p:nvGrpSpPr>
          <p:cNvPr id="15" name="Group 14">
            <a:extLst>
              <a:ext uri="{FF2B5EF4-FFF2-40B4-BE49-F238E27FC236}">
                <a16:creationId xmlns:a16="http://schemas.microsoft.com/office/drawing/2014/main" id="{3E77BAC7-ECA0-83F3-BD6E-051D2DFE54B3}"/>
              </a:ext>
            </a:extLst>
          </p:cNvPr>
          <p:cNvGrpSpPr/>
          <p:nvPr/>
        </p:nvGrpSpPr>
        <p:grpSpPr>
          <a:xfrm>
            <a:off x="1937238" y="1532811"/>
            <a:ext cx="666110" cy="702214"/>
            <a:chOff x="6398400" y="2117863"/>
            <a:chExt cx="1310640" cy="1310640"/>
          </a:xfrm>
        </p:grpSpPr>
        <p:pic>
          <p:nvPicPr>
            <p:cNvPr id="16" name="Graphic 15" descr="Credit card outline">
              <a:extLst>
                <a:ext uri="{FF2B5EF4-FFF2-40B4-BE49-F238E27FC236}">
                  <a16:creationId xmlns:a16="http://schemas.microsoft.com/office/drawing/2014/main" id="{9CABCDD4-C3A5-4447-DFAA-B0F9F8EFC5F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98400" y="2117863"/>
              <a:ext cx="1310640" cy="1310640"/>
            </a:xfrm>
            <a:prstGeom prst="rect">
              <a:avLst/>
            </a:prstGeom>
          </p:spPr>
        </p:pic>
        <p:cxnSp>
          <p:nvCxnSpPr>
            <p:cNvPr id="17" name="Straight Connector 16">
              <a:extLst>
                <a:ext uri="{FF2B5EF4-FFF2-40B4-BE49-F238E27FC236}">
                  <a16:creationId xmlns:a16="http://schemas.microsoft.com/office/drawing/2014/main" id="{75988095-DF12-4149-1AC3-96E55CFB513B}"/>
                </a:ext>
              </a:extLst>
            </p:cNvPr>
            <p:cNvCxnSpPr>
              <a:cxnSpLocks/>
            </p:cNvCxnSpPr>
            <p:nvPr/>
          </p:nvCxnSpPr>
          <p:spPr>
            <a:xfrm>
              <a:off x="6669216" y="2976542"/>
              <a:ext cx="2232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5956037-98A6-D407-7E92-08FC5700BBF8}"/>
                </a:ext>
              </a:extLst>
            </p:cNvPr>
            <p:cNvCxnSpPr>
              <a:cxnSpLocks/>
            </p:cNvCxnSpPr>
            <p:nvPr/>
          </p:nvCxnSpPr>
          <p:spPr>
            <a:xfrm>
              <a:off x="6923216" y="2976542"/>
              <a:ext cx="1440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AB0F534A-A215-48C8-7E10-27804C3E36B1}"/>
                </a:ext>
              </a:extLst>
            </p:cNvPr>
            <p:cNvSpPr/>
            <p:nvPr/>
          </p:nvSpPr>
          <p:spPr>
            <a:xfrm>
              <a:off x="7284720" y="2490227"/>
              <a:ext cx="203200" cy="131053"/>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a:extLst>
              <a:ext uri="{FF2B5EF4-FFF2-40B4-BE49-F238E27FC236}">
                <a16:creationId xmlns:a16="http://schemas.microsoft.com/office/drawing/2014/main" id="{EB9358D3-0D23-97EA-B7C3-C13E557CC0E9}"/>
              </a:ext>
            </a:extLst>
          </p:cNvPr>
          <p:cNvSpPr txBox="1"/>
          <p:nvPr/>
        </p:nvSpPr>
        <p:spPr>
          <a:xfrm>
            <a:off x="4396754" y="882635"/>
            <a:ext cx="3732714" cy="646331"/>
          </a:xfrm>
          <a:prstGeom prst="rect">
            <a:avLst/>
          </a:prstGeom>
          <a:noFill/>
        </p:spPr>
        <p:txBody>
          <a:bodyPr wrap="square" rtlCol="0">
            <a:spAutoFit/>
          </a:bodyPr>
          <a:lstStyle/>
          <a:p>
            <a:pPr algn="ctr"/>
            <a:r>
              <a:rPr lang="en-US" b="1" dirty="0"/>
              <a:t>Software-Driven </a:t>
            </a:r>
            <a:r>
              <a:rPr lang="en-US" b="1" dirty="0">
                <a:solidFill>
                  <a:schemeClr val="accent1"/>
                </a:solidFill>
              </a:rPr>
              <a:t>Management</a:t>
            </a:r>
            <a:r>
              <a:rPr lang="en-US" b="1" dirty="0"/>
              <a:t> of Materials Data</a:t>
            </a:r>
          </a:p>
        </p:txBody>
      </p:sp>
      <p:grpSp>
        <p:nvGrpSpPr>
          <p:cNvPr id="38" name="Group 37">
            <a:extLst>
              <a:ext uri="{FF2B5EF4-FFF2-40B4-BE49-F238E27FC236}">
                <a16:creationId xmlns:a16="http://schemas.microsoft.com/office/drawing/2014/main" id="{396D71F6-4C30-2CDB-2438-4351EDBD82F8}"/>
              </a:ext>
            </a:extLst>
          </p:cNvPr>
          <p:cNvGrpSpPr/>
          <p:nvPr/>
        </p:nvGrpSpPr>
        <p:grpSpPr>
          <a:xfrm>
            <a:off x="2694013" y="1559568"/>
            <a:ext cx="666110" cy="677811"/>
            <a:chOff x="7579360" y="2138680"/>
            <a:chExt cx="914400" cy="914400"/>
          </a:xfrm>
        </p:grpSpPr>
        <p:grpSp>
          <p:nvGrpSpPr>
            <p:cNvPr id="41" name="Group 40">
              <a:extLst>
                <a:ext uri="{FF2B5EF4-FFF2-40B4-BE49-F238E27FC236}">
                  <a16:creationId xmlns:a16="http://schemas.microsoft.com/office/drawing/2014/main" id="{1D6B1A1A-39EE-5679-6602-E8B0406CB58D}"/>
                </a:ext>
              </a:extLst>
            </p:cNvPr>
            <p:cNvGrpSpPr/>
            <p:nvPr/>
          </p:nvGrpSpPr>
          <p:grpSpPr>
            <a:xfrm>
              <a:off x="7579360" y="2138680"/>
              <a:ext cx="914400" cy="914400"/>
              <a:chOff x="7579360" y="2138680"/>
              <a:chExt cx="914400" cy="914400"/>
            </a:xfrm>
          </p:grpSpPr>
          <p:grpSp>
            <p:nvGrpSpPr>
              <p:cNvPr id="48" name="Group 47">
                <a:extLst>
                  <a:ext uri="{FF2B5EF4-FFF2-40B4-BE49-F238E27FC236}">
                    <a16:creationId xmlns:a16="http://schemas.microsoft.com/office/drawing/2014/main" id="{1728C66B-45B3-245C-576E-6FF246CBE442}"/>
                  </a:ext>
                </a:extLst>
              </p:cNvPr>
              <p:cNvGrpSpPr/>
              <p:nvPr/>
            </p:nvGrpSpPr>
            <p:grpSpPr>
              <a:xfrm>
                <a:off x="7579360" y="2138680"/>
                <a:ext cx="914400" cy="914400"/>
                <a:chOff x="7579360" y="2138680"/>
                <a:chExt cx="914400" cy="914400"/>
              </a:xfrm>
            </p:grpSpPr>
            <p:pic>
              <p:nvPicPr>
                <p:cNvPr id="50" name="Graphic 49" descr="Closed book outline">
                  <a:extLst>
                    <a:ext uri="{FF2B5EF4-FFF2-40B4-BE49-F238E27FC236}">
                      <a16:creationId xmlns:a16="http://schemas.microsoft.com/office/drawing/2014/main" id="{9F7A4AD8-810B-908E-37DF-4DDA9E129BB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579360" y="2138680"/>
                  <a:ext cx="914400" cy="914400"/>
                </a:xfrm>
                <a:prstGeom prst="rect">
                  <a:avLst/>
                </a:prstGeom>
              </p:spPr>
            </p:pic>
            <p:sp>
              <p:nvSpPr>
                <p:cNvPr id="52" name="Rectangle 51">
                  <a:extLst>
                    <a:ext uri="{FF2B5EF4-FFF2-40B4-BE49-F238E27FC236}">
                      <a16:creationId xmlns:a16="http://schemas.microsoft.com/office/drawing/2014/main" id="{DF0839B2-0FD5-77D2-E5B2-83A45458C618}"/>
                    </a:ext>
                  </a:extLst>
                </p:cNvPr>
                <p:cNvSpPr/>
                <p:nvPr/>
              </p:nvSpPr>
              <p:spPr>
                <a:xfrm>
                  <a:off x="7934960" y="2286000"/>
                  <a:ext cx="304800" cy="52832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grpSp>
          <p:pic>
            <p:nvPicPr>
              <p:cNvPr id="49" name="Graphic 48" descr="World outline">
                <a:extLst>
                  <a:ext uri="{FF2B5EF4-FFF2-40B4-BE49-F238E27FC236}">
                    <a16:creationId xmlns:a16="http://schemas.microsoft.com/office/drawing/2014/main" id="{C4995C5C-01CD-45B6-8AC4-4415648AB28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838440" y="2247900"/>
                <a:ext cx="457200" cy="457200"/>
              </a:xfrm>
              <a:prstGeom prst="rect">
                <a:avLst/>
              </a:prstGeom>
            </p:spPr>
          </p:pic>
        </p:grpSp>
        <p:grpSp>
          <p:nvGrpSpPr>
            <p:cNvPr id="44" name="Group 43">
              <a:extLst>
                <a:ext uri="{FF2B5EF4-FFF2-40B4-BE49-F238E27FC236}">
                  <a16:creationId xmlns:a16="http://schemas.microsoft.com/office/drawing/2014/main" id="{7BE5220F-AA7F-2839-E57D-9A9F491A5C00}"/>
                </a:ext>
              </a:extLst>
            </p:cNvPr>
            <p:cNvGrpSpPr/>
            <p:nvPr/>
          </p:nvGrpSpPr>
          <p:grpSpPr>
            <a:xfrm>
              <a:off x="7909560" y="2750820"/>
              <a:ext cx="304800" cy="101600"/>
              <a:chOff x="7914640" y="3075940"/>
              <a:chExt cx="304800" cy="101600"/>
            </a:xfrm>
          </p:grpSpPr>
          <p:cxnSp>
            <p:nvCxnSpPr>
              <p:cNvPr id="46" name="Straight Connector 45">
                <a:extLst>
                  <a:ext uri="{FF2B5EF4-FFF2-40B4-BE49-F238E27FC236}">
                    <a16:creationId xmlns:a16="http://schemas.microsoft.com/office/drawing/2014/main" id="{5A2AB2A1-5D8C-0BD1-A4FC-71C78A2E25FB}"/>
                  </a:ext>
                </a:extLst>
              </p:cNvPr>
              <p:cNvCxnSpPr>
                <a:cxnSpLocks/>
              </p:cNvCxnSpPr>
              <p:nvPr/>
            </p:nvCxnSpPr>
            <p:spPr>
              <a:xfrm>
                <a:off x="7924800" y="3075940"/>
                <a:ext cx="152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49A9136-49BD-7FFF-B543-365F01A2A04B}"/>
                  </a:ext>
                </a:extLst>
              </p:cNvPr>
              <p:cNvCxnSpPr>
                <a:cxnSpLocks/>
              </p:cNvCxnSpPr>
              <p:nvPr/>
            </p:nvCxnSpPr>
            <p:spPr>
              <a:xfrm>
                <a:off x="7914640" y="3177540"/>
                <a:ext cx="304800" cy="0"/>
              </a:xfrm>
              <a:prstGeom prst="line">
                <a:avLst/>
              </a:prstGeom>
              <a:ln w="28575"/>
            </p:spPr>
            <p:style>
              <a:lnRef idx="1">
                <a:schemeClr val="accent1"/>
              </a:lnRef>
              <a:fillRef idx="0">
                <a:schemeClr val="accent1"/>
              </a:fillRef>
              <a:effectRef idx="0">
                <a:schemeClr val="accent1"/>
              </a:effectRef>
              <a:fontRef idx="minor">
                <a:schemeClr val="tx1"/>
              </a:fontRef>
            </p:style>
          </p:cxnSp>
        </p:grpSp>
      </p:grpSp>
      <p:grpSp>
        <p:nvGrpSpPr>
          <p:cNvPr id="53" name="Group 52">
            <a:extLst>
              <a:ext uri="{FF2B5EF4-FFF2-40B4-BE49-F238E27FC236}">
                <a16:creationId xmlns:a16="http://schemas.microsoft.com/office/drawing/2014/main" id="{9931662D-44C4-4BFE-A1D1-99AA2DCEB3FA}"/>
              </a:ext>
            </a:extLst>
          </p:cNvPr>
          <p:cNvGrpSpPr/>
          <p:nvPr/>
        </p:nvGrpSpPr>
        <p:grpSpPr>
          <a:xfrm>
            <a:off x="6845885" y="1485417"/>
            <a:ext cx="1030704" cy="1119576"/>
            <a:chOff x="10521626" y="-211759"/>
            <a:chExt cx="1240616" cy="1240616"/>
          </a:xfrm>
        </p:grpSpPr>
        <p:pic>
          <p:nvPicPr>
            <p:cNvPr id="55" name="Graphic 54" descr="Database with solid fill">
              <a:extLst>
                <a:ext uri="{FF2B5EF4-FFF2-40B4-BE49-F238E27FC236}">
                  <a16:creationId xmlns:a16="http://schemas.microsoft.com/office/drawing/2014/main" id="{50A1856B-22A4-E9F3-FA75-B1166C3608A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521626" y="-211759"/>
              <a:ext cx="1240616" cy="1240616"/>
            </a:xfrm>
            <a:prstGeom prst="rect">
              <a:avLst/>
            </a:prstGeom>
          </p:spPr>
        </p:pic>
        <p:pic>
          <p:nvPicPr>
            <p:cNvPr id="56" name="Picture 55" descr="Icon&#10;&#10;Description automatically generated">
              <a:extLst>
                <a:ext uri="{FF2B5EF4-FFF2-40B4-BE49-F238E27FC236}">
                  <a16:creationId xmlns:a16="http://schemas.microsoft.com/office/drawing/2014/main" id="{8D21C815-1ECD-E781-890E-29B1C408F4AC}"/>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766" b="89844" l="8594" r="90234">
                          <a14:foregroundMark x1="8984" y1="76563" x2="8984" y2="76563"/>
                          <a14:foregroundMark x1="90234" y1="76563" x2="90234" y2="76563"/>
                        </a14:backgroundRemoval>
                      </a14:imgEffect>
                    </a14:imgLayer>
                  </a14:imgProps>
                </a:ext>
                <a:ext uri="{28A0092B-C50C-407E-A947-70E740481C1C}">
                  <a14:useLocalDpi xmlns:a14="http://schemas.microsoft.com/office/drawing/2010/main" val="0"/>
                </a:ext>
              </a:extLst>
            </a:blip>
            <a:stretch>
              <a:fillRect/>
            </a:stretch>
          </p:blipFill>
          <p:spPr>
            <a:xfrm>
              <a:off x="10849063" y="120040"/>
              <a:ext cx="585743" cy="585742"/>
            </a:xfrm>
            <a:prstGeom prst="rect">
              <a:avLst/>
            </a:prstGeom>
          </p:spPr>
        </p:pic>
      </p:grpSp>
      <p:sp>
        <p:nvSpPr>
          <p:cNvPr id="58" name="TextBox 57">
            <a:extLst>
              <a:ext uri="{FF2B5EF4-FFF2-40B4-BE49-F238E27FC236}">
                <a16:creationId xmlns:a16="http://schemas.microsoft.com/office/drawing/2014/main" id="{5177A0F7-0872-518D-EA2E-018E30C99D88}"/>
              </a:ext>
            </a:extLst>
          </p:cNvPr>
          <p:cNvSpPr txBox="1"/>
          <p:nvPr/>
        </p:nvSpPr>
        <p:spPr>
          <a:xfrm>
            <a:off x="9128876" y="870387"/>
            <a:ext cx="2619850" cy="646331"/>
          </a:xfrm>
          <a:prstGeom prst="rect">
            <a:avLst/>
          </a:prstGeom>
          <a:noFill/>
        </p:spPr>
        <p:txBody>
          <a:bodyPr wrap="square" rtlCol="0">
            <a:spAutoFit/>
          </a:bodyPr>
          <a:lstStyle/>
          <a:p>
            <a:pPr algn="ctr"/>
            <a:r>
              <a:rPr lang="en-US" b="1" dirty="0"/>
              <a:t>Software-Driven </a:t>
            </a:r>
            <a:r>
              <a:rPr lang="en-US" b="1" dirty="0">
                <a:solidFill>
                  <a:schemeClr val="accent1"/>
                </a:solidFill>
              </a:rPr>
              <a:t>Post-Processing</a:t>
            </a:r>
            <a:r>
              <a:rPr lang="en-US" b="1" dirty="0"/>
              <a:t> of MD</a:t>
            </a:r>
          </a:p>
        </p:txBody>
      </p:sp>
      <p:grpSp>
        <p:nvGrpSpPr>
          <p:cNvPr id="63" name="Group 62">
            <a:extLst>
              <a:ext uri="{FF2B5EF4-FFF2-40B4-BE49-F238E27FC236}">
                <a16:creationId xmlns:a16="http://schemas.microsoft.com/office/drawing/2014/main" id="{88E34964-21B5-4180-16D4-DC373F465603}"/>
              </a:ext>
            </a:extLst>
          </p:cNvPr>
          <p:cNvGrpSpPr/>
          <p:nvPr/>
        </p:nvGrpSpPr>
        <p:grpSpPr>
          <a:xfrm>
            <a:off x="570253" y="1450002"/>
            <a:ext cx="914400" cy="914400"/>
            <a:chOff x="570253" y="1450002"/>
            <a:chExt cx="914400" cy="914400"/>
          </a:xfrm>
        </p:grpSpPr>
        <p:pic>
          <p:nvPicPr>
            <p:cNvPr id="60" name="Graphic 59" descr="Monitor with solid fill">
              <a:extLst>
                <a:ext uri="{FF2B5EF4-FFF2-40B4-BE49-F238E27FC236}">
                  <a16:creationId xmlns:a16="http://schemas.microsoft.com/office/drawing/2014/main" id="{1D35070C-0F87-13B1-5014-CEF3F9373CB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70253" y="1450002"/>
              <a:ext cx="914400" cy="914400"/>
            </a:xfrm>
            <a:prstGeom prst="rect">
              <a:avLst/>
            </a:prstGeom>
          </p:spPr>
        </p:pic>
        <p:pic>
          <p:nvPicPr>
            <p:cNvPr id="62" name="Graphic 61" descr="Wrench with solid fill">
              <a:extLst>
                <a:ext uri="{FF2B5EF4-FFF2-40B4-BE49-F238E27FC236}">
                  <a16:creationId xmlns:a16="http://schemas.microsoft.com/office/drawing/2014/main" id="{14AC8019-F0DC-55FF-AD31-2BD944A65B2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22386" y="1632862"/>
              <a:ext cx="423620" cy="423620"/>
            </a:xfrm>
            <a:prstGeom prst="rect">
              <a:avLst/>
            </a:prstGeom>
          </p:spPr>
        </p:pic>
      </p:grpSp>
      <p:grpSp>
        <p:nvGrpSpPr>
          <p:cNvPr id="77" name="Group 76">
            <a:extLst>
              <a:ext uri="{FF2B5EF4-FFF2-40B4-BE49-F238E27FC236}">
                <a16:creationId xmlns:a16="http://schemas.microsoft.com/office/drawing/2014/main" id="{C754FE9B-2496-A858-024E-254A79DD4F84}"/>
              </a:ext>
            </a:extLst>
          </p:cNvPr>
          <p:cNvGrpSpPr/>
          <p:nvPr/>
        </p:nvGrpSpPr>
        <p:grpSpPr>
          <a:xfrm>
            <a:off x="4352972" y="1415854"/>
            <a:ext cx="914400" cy="914400"/>
            <a:chOff x="4352972" y="1415854"/>
            <a:chExt cx="914400" cy="914400"/>
          </a:xfrm>
        </p:grpSpPr>
        <p:pic>
          <p:nvPicPr>
            <p:cNvPr id="73" name="Graphic 72" descr="Monitor with solid fill">
              <a:extLst>
                <a:ext uri="{FF2B5EF4-FFF2-40B4-BE49-F238E27FC236}">
                  <a16:creationId xmlns:a16="http://schemas.microsoft.com/office/drawing/2014/main" id="{4DF283A6-33B0-0537-E801-FD1547A74E2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4352972" y="1415854"/>
              <a:ext cx="914400" cy="914400"/>
            </a:xfrm>
            <a:prstGeom prst="rect">
              <a:avLst/>
            </a:prstGeom>
          </p:spPr>
        </p:pic>
        <p:pic>
          <p:nvPicPr>
            <p:cNvPr id="76" name="Graphic 75" descr="Hierarchy with solid fill">
              <a:extLst>
                <a:ext uri="{FF2B5EF4-FFF2-40B4-BE49-F238E27FC236}">
                  <a16:creationId xmlns:a16="http://schemas.microsoft.com/office/drawing/2014/main" id="{85C038D9-C586-DAE7-6BD3-9D2E1816664C}"/>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557915" y="1567543"/>
              <a:ext cx="489364" cy="489364"/>
            </a:xfrm>
            <a:prstGeom prst="rect">
              <a:avLst/>
            </a:prstGeom>
          </p:spPr>
        </p:pic>
      </p:grpSp>
      <p:pic>
        <p:nvPicPr>
          <p:cNvPr id="78" name="Picture 77">
            <a:extLst>
              <a:ext uri="{FF2B5EF4-FFF2-40B4-BE49-F238E27FC236}">
                <a16:creationId xmlns:a16="http://schemas.microsoft.com/office/drawing/2014/main" id="{850AD96C-BB08-32D4-FF7B-5B3280DECB69}"/>
              </a:ext>
            </a:extLst>
          </p:cNvPr>
          <p:cNvPicPr>
            <a:picLocks noChangeAspect="1"/>
          </p:cNvPicPr>
          <p:nvPr/>
        </p:nvPicPr>
        <p:blipFill>
          <a:blip r:embed="rId23"/>
          <a:stretch>
            <a:fillRect/>
          </a:stretch>
        </p:blipFill>
        <p:spPr>
          <a:xfrm>
            <a:off x="8918283" y="2313438"/>
            <a:ext cx="2140917" cy="1078900"/>
          </a:xfrm>
          <a:prstGeom prst="rect">
            <a:avLst/>
          </a:prstGeom>
          <a:ln>
            <a:solidFill>
              <a:srgbClr val="0172DA"/>
            </a:solidFill>
          </a:ln>
        </p:spPr>
      </p:pic>
      <p:sp>
        <p:nvSpPr>
          <p:cNvPr id="79" name="Freeform: Shape 78">
            <a:extLst>
              <a:ext uri="{FF2B5EF4-FFF2-40B4-BE49-F238E27FC236}">
                <a16:creationId xmlns:a16="http://schemas.microsoft.com/office/drawing/2014/main" id="{130A3970-66F5-6F64-240A-97BDAD8A09A7}"/>
              </a:ext>
            </a:extLst>
          </p:cNvPr>
          <p:cNvSpPr/>
          <p:nvPr/>
        </p:nvSpPr>
        <p:spPr>
          <a:xfrm>
            <a:off x="9625508" y="1567543"/>
            <a:ext cx="587829" cy="609600"/>
          </a:xfrm>
          <a:custGeom>
            <a:avLst/>
            <a:gdLst>
              <a:gd name="connsiteX0" fmla="*/ 0 w 587829"/>
              <a:gd name="connsiteY0" fmla="*/ 76200 h 609600"/>
              <a:gd name="connsiteX1" fmla="*/ 587829 w 587829"/>
              <a:gd name="connsiteY1" fmla="*/ 0 h 609600"/>
              <a:gd name="connsiteX2" fmla="*/ 587829 w 587829"/>
              <a:gd name="connsiteY2" fmla="*/ 609600 h 609600"/>
              <a:gd name="connsiteX3" fmla="*/ 0 w 587829"/>
              <a:gd name="connsiteY3" fmla="*/ 511628 h 609600"/>
              <a:gd name="connsiteX4" fmla="*/ 0 w 587829"/>
              <a:gd name="connsiteY4" fmla="*/ 7620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829" h="609600">
                <a:moveTo>
                  <a:pt x="0" y="76200"/>
                </a:moveTo>
                <a:lnTo>
                  <a:pt x="587829" y="0"/>
                </a:lnTo>
                <a:lnTo>
                  <a:pt x="587829" y="609600"/>
                </a:lnTo>
                <a:lnTo>
                  <a:pt x="0" y="511628"/>
                </a:lnTo>
                <a:lnTo>
                  <a:pt x="0" y="76200"/>
                </a:lnTo>
                <a:close/>
              </a:path>
            </a:pathLst>
          </a:cu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Double Bracket 79">
            <a:extLst>
              <a:ext uri="{FF2B5EF4-FFF2-40B4-BE49-F238E27FC236}">
                <a16:creationId xmlns:a16="http://schemas.microsoft.com/office/drawing/2014/main" id="{AEFE9999-5B2B-F77D-B108-69437491E52C}"/>
              </a:ext>
            </a:extLst>
          </p:cNvPr>
          <p:cNvSpPr/>
          <p:nvPr/>
        </p:nvSpPr>
        <p:spPr>
          <a:xfrm>
            <a:off x="10158488" y="1544806"/>
            <a:ext cx="1460108" cy="665702"/>
          </a:xfrm>
          <a:prstGeom prst="bracketPair">
            <a:avLst/>
          </a:prstGeom>
          <a:solidFill>
            <a:schemeClr val="bg1">
              <a:lumMod val="85000"/>
            </a:schemeClr>
          </a:solidFill>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6" name="Graphic 95" descr="Monitor with solid fill">
            <a:extLst>
              <a:ext uri="{FF2B5EF4-FFF2-40B4-BE49-F238E27FC236}">
                <a16:creationId xmlns:a16="http://schemas.microsoft.com/office/drawing/2014/main" id="{A8A72403-B385-82D9-AB8E-CC16D72AE85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824161" y="1450002"/>
            <a:ext cx="914400" cy="914400"/>
          </a:xfrm>
          <a:prstGeom prst="rect">
            <a:avLst/>
          </a:prstGeom>
        </p:spPr>
      </p:pic>
      <p:pic>
        <p:nvPicPr>
          <p:cNvPr id="100" name="Picture 99" descr="A picture containing text, font, graphics, logo&#10;&#10;Description automatically generated">
            <a:extLst>
              <a:ext uri="{FF2B5EF4-FFF2-40B4-BE49-F238E27FC236}">
                <a16:creationId xmlns:a16="http://schemas.microsoft.com/office/drawing/2014/main" id="{5E53FE67-C6F5-385B-D124-3645FC64E867}"/>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360971" y="1725607"/>
            <a:ext cx="1109991" cy="280602"/>
          </a:xfrm>
          <a:prstGeom prst="rect">
            <a:avLst/>
          </a:prstGeom>
        </p:spPr>
      </p:pic>
      <p:pic>
        <p:nvPicPr>
          <p:cNvPr id="101" name="Graphic 100" descr="Web design with solid fill">
            <a:extLst>
              <a:ext uri="{FF2B5EF4-FFF2-40B4-BE49-F238E27FC236}">
                <a16:creationId xmlns:a16="http://schemas.microsoft.com/office/drawing/2014/main" id="{37C997CA-AC70-85AC-710D-4AA57C466E77}"/>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849372" y="1510657"/>
            <a:ext cx="855650" cy="666486"/>
          </a:xfrm>
          <a:prstGeom prst="rect">
            <a:avLst/>
          </a:prstGeom>
        </p:spPr>
      </p:pic>
    </p:spTree>
    <p:extLst>
      <p:ext uri="{BB962C8B-B14F-4D97-AF65-F5344CB8AC3E}">
        <p14:creationId xmlns:p14="http://schemas.microsoft.com/office/powerpoint/2010/main" val="26562760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22A466-9FD4-471F-9C11-FA8498A61017}"/>
              </a:ext>
            </a:extLst>
          </p:cNvPr>
          <p:cNvSpPr>
            <a:spLocks noGrp="1"/>
          </p:cNvSpPr>
          <p:nvPr>
            <p:ph type="sldNum" sz="quarter" idx="11"/>
          </p:nvPr>
        </p:nvSpPr>
        <p:spPr/>
        <p:txBody>
          <a:bodyPr/>
          <a:lstStyle/>
          <a:p>
            <a:fld id="{F0D23093-2AB0-F74C-B865-1A12A15B650E}" type="slidenum">
              <a:rPr lang="en-US" smtClean="0"/>
              <a:pPr/>
              <a:t>22</a:t>
            </a:fld>
            <a:endParaRPr lang="en-US"/>
          </a:p>
        </p:txBody>
      </p:sp>
      <p:sp>
        <p:nvSpPr>
          <p:cNvPr id="3" name="Title 2">
            <a:extLst>
              <a:ext uri="{FF2B5EF4-FFF2-40B4-BE49-F238E27FC236}">
                <a16:creationId xmlns:a16="http://schemas.microsoft.com/office/drawing/2014/main" id="{BDD3DC33-D461-4CE8-B20F-6FFE6967A4A9}"/>
              </a:ext>
            </a:extLst>
          </p:cNvPr>
          <p:cNvSpPr>
            <a:spLocks noGrp="1"/>
          </p:cNvSpPr>
          <p:nvPr>
            <p:ph type="title"/>
          </p:nvPr>
        </p:nvSpPr>
        <p:spPr/>
        <p:txBody>
          <a:bodyPr/>
          <a:lstStyle/>
          <a:p>
            <a:r>
              <a:rPr lang="en-US" dirty="0">
                <a:latin typeface="Calibri"/>
                <a:cs typeface="Calibri"/>
              </a:rPr>
              <a:t>Example of Materials Data Management in Research</a:t>
            </a:r>
            <a:endParaRPr lang="en-US" dirty="0"/>
          </a:p>
        </p:txBody>
      </p:sp>
      <p:pic>
        <p:nvPicPr>
          <p:cNvPr id="36" name="Picture 35" descr="A picture containing silhouette&#10;&#10;Description automatically generated">
            <a:extLst>
              <a:ext uri="{FF2B5EF4-FFF2-40B4-BE49-F238E27FC236}">
                <a16:creationId xmlns:a16="http://schemas.microsoft.com/office/drawing/2014/main" id="{95C6B23B-D17B-4CE5-8057-DB15A37F5109}"/>
              </a:ext>
            </a:extLst>
          </p:cNvPr>
          <p:cNvPicPr>
            <a:picLocks noChangeAspect="1"/>
          </p:cNvPicPr>
          <p:nvPr/>
        </p:nvPicPr>
        <p:blipFill rotWithShape="1">
          <a:blip r:embed="rId3">
            <a:extLst>
              <a:ext uri="{28A0092B-C50C-407E-A947-70E740481C1C}">
                <a14:useLocalDpi xmlns:a14="http://schemas.microsoft.com/office/drawing/2010/main" val="0"/>
              </a:ext>
            </a:extLst>
          </a:blip>
          <a:srcRect r="80440" b="50000"/>
          <a:stretch/>
        </p:blipFill>
        <p:spPr>
          <a:xfrm>
            <a:off x="1860073" y="2121990"/>
            <a:ext cx="394327" cy="1008000"/>
          </a:xfrm>
          <a:prstGeom prst="rect">
            <a:avLst/>
          </a:prstGeom>
        </p:spPr>
      </p:pic>
      <p:pic>
        <p:nvPicPr>
          <p:cNvPr id="37" name="Picture 36" descr="A picture containing silhouette&#10;&#10;Description automatically generated">
            <a:extLst>
              <a:ext uri="{FF2B5EF4-FFF2-40B4-BE49-F238E27FC236}">
                <a16:creationId xmlns:a16="http://schemas.microsoft.com/office/drawing/2014/main" id="{F1031241-6538-48FA-A200-C975DB59B415}"/>
              </a:ext>
            </a:extLst>
          </p:cNvPr>
          <p:cNvPicPr>
            <a:picLocks noChangeAspect="1"/>
          </p:cNvPicPr>
          <p:nvPr/>
        </p:nvPicPr>
        <p:blipFill rotWithShape="1">
          <a:blip r:embed="rId3">
            <a:extLst>
              <a:ext uri="{28A0092B-C50C-407E-A947-70E740481C1C}">
                <a14:useLocalDpi xmlns:a14="http://schemas.microsoft.com/office/drawing/2010/main" val="0"/>
              </a:ext>
            </a:extLst>
          </a:blip>
          <a:srcRect l="17604" r="58924" b="50000"/>
          <a:stretch/>
        </p:blipFill>
        <p:spPr>
          <a:xfrm>
            <a:off x="10786437" y="3923579"/>
            <a:ext cx="473193" cy="1008000"/>
          </a:xfrm>
          <a:prstGeom prst="rect">
            <a:avLst/>
          </a:prstGeom>
        </p:spPr>
      </p:pic>
      <p:pic>
        <p:nvPicPr>
          <p:cNvPr id="38" name="Picture 37" descr="A picture containing silhouette&#10;&#10;Description automatically generated">
            <a:extLst>
              <a:ext uri="{FF2B5EF4-FFF2-40B4-BE49-F238E27FC236}">
                <a16:creationId xmlns:a16="http://schemas.microsoft.com/office/drawing/2014/main" id="{2D8EAC9A-50EA-4E6F-A130-0A3706EB90B8}"/>
              </a:ext>
            </a:extLst>
          </p:cNvPr>
          <p:cNvPicPr>
            <a:picLocks noChangeAspect="1"/>
          </p:cNvPicPr>
          <p:nvPr/>
        </p:nvPicPr>
        <p:blipFill rotWithShape="1">
          <a:blip r:embed="rId3">
            <a:extLst>
              <a:ext uri="{28A0092B-C50C-407E-A947-70E740481C1C}">
                <a14:useLocalDpi xmlns:a14="http://schemas.microsoft.com/office/drawing/2010/main" val="0"/>
              </a:ext>
            </a:extLst>
          </a:blip>
          <a:srcRect l="42298" r="36838" b="50000"/>
          <a:stretch/>
        </p:blipFill>
        <p:spPr>
          <a:xfrm>
            <a:off x="1578825" y="4103356"/>
            <a:ext cx="420616" cy="1008000"/>
          </a:xfrm>
          <a:prstGeom prst="rect">
            <a:avLst/>
          </a:prstGeom>
        </p:spPr>
      </p:pic>
      <p:cxnSp>
        <p:nvCxnSpPr>
          <p:cNvPr id="39" name="Straight Arrow Connector 38">
            <a:extLst>
              <a:ext uri="{FF2B5EF4-FFF2-40B4-BE49-F238E27FC236}">
                <a16:creationId xmlns:a16="http://schemas.microsoft.com/office/drawing/2014/main" id="{138F3951-9288-4921-8A8B-ABCAFD95A372}"/>
              </a:ext>
            </a:extLst>
          </p:cNvPr>
          <p:cNvCxnSpPr>
            <a:cxnSpLocks/>
            <a:stCxn id="42" idx="3"/>
            <a:endCxn id="70" idx="1"/>
          </p:cNvCxnSpPr>
          <p:nvPr/>
        </p:nvCxnSpPr>
        <p:spPr>
          <a:xfrm>
            <a:off x="3869496" y="4595278"/>
            <a:ext cx="3899795" cy="0"/>
          </a:xfrm>
          <a:prstGeom prst="straightConnector1">
            <a:avLst/>
          </a:prstGeom>
          <a:ln w="57150" cap="flat" cmpd="sng" algn="ctr">
            <a:solidFill>
              <a:schemeClr val="accent1"/>
            </a:solidFill>
            <a:prstDash val="dash"/>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40" name="TextBox 39">
            <a:extLst>
              <a:ext uri="{FF2B5EF4-FFF2-40B4-BE49-F238E27FC236}">
                <a16:creationId xmlns:a16="http://schemas.microsoft.com/office/drawing/2014/main" id="{9C6D2A4F-53A0-426D-9C47-50C46D97458E}"/>
              </a:ext>
            </a:extLst>
          </p:cNvPr>
          <p:cNvSpPr txBox="1"/>
          <p:nvPr/>
        </p:nvSpPr>
        <p:spPr>
          <a:xfrm>
            <a:off x="2225162" y="1147912"/>
            <a:ext cx="1731713" cy="923330"/>
          </a:xfrm>
          <a:prstGeom prst="rect">
            <a:avLst/>
          </a:prstGeom>
          <a:solidFill>
            <a:schemeClr val="accent2"/>
          </a:solidFill>
        </p:spPr>
        <p:txBody>
          <a:bodyPr wrap="square" rtlCol="0">
            <a:spAutoFit/>
          </a:bodyPr>
          <a:lstStyle/>
          <a:p>
            <a:pPr algn="ctr"/>
            <a:r>
              <a:rPr lang="en-US" b="1" dirty="0"/>
              <a:t>Academic Lab</a:t>
            </a:r>
          </a:p>
          <a:p>
            <a:pPr algn="ctr"/>
            <a:r>
              <a:rPr lang="en-US" dirty="0"/>
              <a:t>Research Project Manager</a:t>
            </a:r>
          </a:p>
        </p:txBody>
      </p:sp>
      <p:sp>
        <p:nvSpPr>
          <p:cNvPr id="42" name="TextBox 41">
            <a:extLst>
              <a:ext uri="{FF2B5EF4-FFF2-40B4-BE49-F238E27FC236}">
                <a16:creationId xmlns:a16="http://schemas.microsoft.com/office/drawing/2014/main" id="{8A2CFBB5-8F5C-4BBF-8ACC-A624E514F583}"/>
              </a:ext>
            </a:extLst>
          </p:cNvPr>
          <p:cNvSpPr txBox="1"/>
          <p:nvPr/>
        </p:nvSpPr>
        <p:spPr>
          <a:xfrm>
            <a:off x="2370111" y="4272112"/>
            <a:ext cx="1499385" cy="646331"/>
          </a:xfrm>
          <a:prstGeom prst="rect">
            <a:avLst/>
          </a:prstGeom>
          <a:solidFill>
            <a:schemeClr val="accent2"/>
          </a:solidFill>
        </p:spPr>
        <p:txBody>
          <a:bodyPr wrap="none" rtlCol="0">
            <a:spAutoFit/>
          </a:bodyPr>
          <a:lstStyle/>
          <a:p>
            <a:pPr algn="ctr"/>
            <a:r>
              <a:rPr lang="en-US" b="1" dirty="0"/>
              <a:t>Academic Lab</a:t>
            </a:r>
          </a:p>
          <a:p>
            <a:pPr algn="ctr"/>
            <a:r>
              <a:rPr lang="en-US" dirty="0"/>
              <a:t>PhD student</a:t>
            </a:r>
          </a:p>
        </p:txBody>
      </p:sp>
      <p:sp>
        <p:nvSpPr>
          <p:cNvPr id="43" name="TextBox 42">
            <a:extLst>
              <a:ext uri="{FF2B5EF4-FFF2-40B4-BE49-F238E27FC236}">
                <a16:creationId xmlns:a16="http://schemas.microsoft.com/office/drawing/2014/main" id="{83A48DD0-AC5D-46D0-AFD6-666625C45D3B}"/>
              </a:ext>
            </a:extLst>
          </p:cNvPr>
          <p:cNvSpPr txBox="1"/>
          <p:nvPr/>
        </p:nvSpPr>
        <p:spPr>
          <a:xfrm>
            <a:off x="8235125" y="1290688"/>
            <a:ext cx="1860766" cy="646331"/>
          </a:xfrm>
          <a:prstGeom prst="rect">
            <a:avLst/>
          </a:prstGeom>
          <a:solidFill>
            <a:schemeClr val="accent1">
              <a:lumMod val="20000"/>
              <a:lumOff val="80000"/>
            </a:schemeClr>
          </a:solidFill>
        </p:spPr>
        <p:txBody>
          <a:bodyPr wrap="none" rtlCol="0">
            <a:spAutoFit/>
          </a:bodyPr>
          <a:lstStyle/>
          <a:p>
            <a:pPr algn="ctr"/>
            <a:r>
              <a:rPr lang="en-US" b="1" dirty="0"/>
              <a:t>Industrial Partner</a:t>
            </a:r>
          </a:p>
          <a:p>
            <a:pPr algn="ctr"/>
            <a:r>
              <a:rPr lang="en-US" dirty="0"/>
              <a:t>Material Expert</a:t>
            </a:r>
          </a:p>
        </p:txBody>
      </p:sp>
      <p:cxnSp>
        <p:nvCxnSpPr>
          <p:cNvPr id="46" name="Straight Arrow Connector 45">
            <a:extLst>
              <a:ext uri="{FF2B5EF4-FFF2-40B4-BE49-F238E27FC236}">
                <a16:creationId xmlns:a16="http://schemas.microsoft.com/office/drawing/2014/main" id="{6EBE1947-CE97-4C10-A8AF-39BE8EA162F6}"/>
              </a:ext>
            </a:extLst>
          </p:cNvPr>
          <p:cNvCxnSpPr>
            <a:cxnSpLocks/>
            <a:stCxn id="42" idx="0"/>
            <a:endCxn id="40" idx="2"/>
          </p:cNvCxnSpPr>
          <p:nvPr/>
        </p:nvCxnSpPr>
        <p:spPr>
          <a:xfrm flipH="1" flipV="1">
            <a:off x="3091019" y="2071242"/>
            <a:ext cx="28785" cy="2200870"/>
          </a:xfrm>
          <a:prstGeom prst="straightConnector1">
            <a:avLst/>
          </a:prstGeom>
          <a:ln w="57150" cap="flat" cmpd="sng" algn="ctr">
            <a:solidFill>
              <a:schemeClr val="accent1"/>
            </a:solidFill>
            <a:prstDash val="dash"/>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47" name="Straight Arrow Connector 46">
            <a:extLst>
              <a:ext uri="{FF2B5EF4-FFF2-40B4-BE49-F238E27FC236}">
                <a16:creationId xmlns:a16="http://schemas.microsoft.com/office/drawing/2014/main" id="{FF5947E3-EBCB-4483-889C-E536925826A9}"/>
              </a:ext>
            </a:extLst>
          </p:cNvPr>
          <p:cNvCxnSpPr>
            <a:cxnSpLocks/>
            <a:stCxn id="70" idx="0"/>
            <a:endCxn id="43" idx="2"/>
          </p:cNvCxnSpPr>
          <p:nvPr/>
        </p:nvCxnSpPr>
        <p:spPr>
          <a:xfrm flipV="1">
            <a:off x="9165507" y="1937019"/>
            <a:ext cx="1" cy="2335093"/>
          </a:xfrm>
          <a:prstGeom prst="straightConnector1">
            <a:avLst/>
          </a:prstGeom>
          <a:ln w="57150" cap="flat" cmpd="sng" algn="ctr">
            <a:solidFill>
              <a:schemeClr val="accent1"/>
            </a:solidFill>
            <a:prstDash val="dash"/>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48" name="Straight Arrow Connector 47">
            <a:extLst>
              <a:ext uri="{FF2B5EF4-FFF2-40B4-BE49-F238E27FC236}">
                <a16:creationId xmlns:a16="http://schemas.microsoft.com/office/drawing/2014/main" id="{18AF7310-0B66-4399-ABE6-DC0484131F0B}"/>
              </a:ext>
            </a:extLst>
          </p:cNvPr>
          <p:cNvCxnSpPr>
            <a:cxnSpLocks/>
            <a:stCxn id="40" idx="3"/>
            <a:endCxn id="43" idx="1"/>
          </p:cNvCxnSpPr>
          <p:nvPr/>
        </p:nvCxnSpPr>
        <p:spPr>
          <a:xfrm>
            <a:off x="3956875" y="1609577"/>
            <a:ext cx="4278250" cy="4277"/>
          </a:xfrm>
          <a:prstGeom prst="straightConnector1">
            <a:avLst/>
          </a:prstGeom>
          <a:ln w="57150" cap="flat" cmpd="sng" algn="ctr">
            <a:solidFill>
              <a:schemeClr val="accent1"/>
            </a:solidFill>
            <a:prstDash val="dash"/>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62" name="Speech Bubble: Rectangle with Corners Rounded 61">
            <a:extLst>
              <a:ext uri="{FF2B5EF4-FFF2-40B4-BE49-F238E27FC236}">
                <a16:creationId xmlns:a16="http://schemas.microsoft.com/office/drawing/2014/main" id="{ADF7D9F4-50AD-482E-85AA-BACE20F2005A}"/>
              </a:ext>
            </a:extLst>
          </p:cNvPr>
          <p:cNvSpPr/>
          <p:nvPr/>
        </p:nvSpPr>
        <p:spPr>
          <a:xfrm>
            <a:off x="9315809" y="3039781"/>
            <a:ext cx="1463989" cy="997480"/>
          </a:xfrm>
          <a:prstGeom prst="wedgeRoundRectCallout">
            <a:avLst>
              <a:gd name="adj1" fmla="val 62294"/>
              <a:gd name="adj2" fmla="val 5224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I need to have digital materials inputs for my simulations</a:t>
            </a:r>
          </a:p>
        </p:txBody>
      </p:sp>
      <p:sp>
        <p:nvSpPr>
          <p:cNvPr id="66" name="Speech Bubble: Rectangle with Corners Rounded 65">
            <a:extLst>
              <a:ext uri="{FF2B5EF4-FFF2-40B4-BE49-F238E27FC236}">
                <a16:creationId xmlns:a16="http://schemas.microsoft.com/office/drawing/2014/main" id="{F8D9D142-4FC7-4E26-8FEF-71FCFB2FE7D1}"/>
              </a:ext>
            </a:extLst>
          </p:cNvPr>
          <p:cNvSpPr/>
          <p:nvPr/>
        </p:nvSpPr>
        <p:spPr>
          <a:xfrm>
            <a:off x="791128" y="3312879"/>
            <a:ext cx="2002935" cy="689326"/>
          </a:xfrm>
          <a:prstGeom prst="wedgeRoundRectCallout">
            <a:avLst>
              <a:gd name="adj1" fmla="val 7997"/>
              <a:gd name="adj2" fmla="val 7429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I don’t know how to capitalize all my data…</a:t>
            </a:r>
          </a:p>
        </p:txBody>
      </p:sp>
      <p:pic>
        <p:nvPicPr>
          <p:cNvPr id="68" name="Picture 67" descr="A picture containing silhouette&#10;&#10;Description automatically generated">
            <a:extLst>
              <a:ext uri="{FF2B5EF4-FFF2-40B4-BE49-F238E27FC236}">
                <a16:creationId xmlns:a16="http://schemas.microsoft.com/office/drawing/2014/main" id="{97911AF4-784F-4B49-A65C-A19AEE46BDA4}"/>
              </a:ext>
            </a:extLst>
          </p:cNvPr>
          <p:cNvPicPr>
            <a:picLocks noChangeAspect="1"/>
          </p:cNvPicPr>
          <p:nvPr/>
        </p:nvPicPr>
        <p:blipFill rotWithShape="1">
          <a:blip r:embed="rId3">
            <a:extLst>
              <a:ext uri="{28A0092B-C50C-407E-A947-70E740481C1C}">
                <a14:useLocalDpi xmlns:a14="http://schemas.microsoft.com/office/drawing/2010/main" val="0"/>
              </a:ext>
            </a:extLst>
          </a:blip>
          <a:srcRect l="58680" t="1182" r="20456" b="48818"/>
          <a:stretch/>
        </p:blipFill>
        <p:spPr>
          <a:xfrm>
            <a:off x="9675273" y="1955219"/>
            <a:ext cx="420616" cy="1008000"/>
          </a:xfrm>
          <a:prstGeom prst="rect">
            <a:avLst/>
          </a:prstGeom>
        </p:spPr>
      </p:pic>
      <p:sp>
        <p:nvSpPr>
          <p:cNvPr id="69" name="Speech Bubble: Rectangle with Corners Rounded 68">
            <a:extLst>
              <a:ext uri="{FF2B5EF4-FFF2-40B4-BE49-F238E27FC236}">
                <a16:creationId xmlns:a16="http://schemas.microsoft.com/office/drawing/2014/main" id="{D91F450E-8FD0-4E59-AC12-38B784E7544E}"/>
              </a:ext>
            </a:extLst>
          </p:cNvPr>
          <p:cNvSpPr/>
          <p:nvPr/>
        </p:nvSpPr>
        <p:spPr>
          <a:xfrm>
            <a:off x="10198945" y="867770"/>
            <a:ext cx="1860766" cy="845836"/>
          </a:xfrm>
          <a:prstGeom prst="wedgeRoundRectCallout">
            <a:avLst>
              <a:gd name="adj1" fmla="val -50006"/>
              <a:gd name="adj2" fmla="val 9351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I need to get uniform and homogenized data from my academic partners</a:t>
            </a:r>
          </a:p>
        </p:txBody>
      </p:sp>
      <p:sp>
        <p:nvSpPr>
          <p:cNvPr id="70" name="TextBox 69">
            <a:extLst>
              <a:ext uri="{FF2B5EF4-FFF2-40B4-BE49-F238E27FC236}">
                <a16:creationId xmlns:a16="http://schemas.microsoft.com/office/drawing/2014/main" id="{63132D32-71FC-4FC7-8D7C-EB52B6F302B1}"/>
              </a:ext>
            </a:extLst>
          </p:cNvPr>
          <p:cNvSpPr txBox="1"/>
          <p:nvPr/>
        </p:nvSpPr>
        <p:spPr>
          <a:xfrm>
            <a:off x="7769291" y="4272112"/>
            <a:ext cx="2792432" cy="646331"/>
          </a:xfrm>
          <a:prstGeom prst="rect">
            <a:avLst/>
          </a:prstGeom>
          <a:solidFill>
            <a:schemeClr val="accent2"/>
          </a:solidFill>
        </p:spPr>
        <p:txBody>
          <a:bodyPr wrap="none" rtlCol="0">
            <a:spAutoFit/>
          </a:bodyPr>
          <a:lstStyle/>
          <a:p>
            <a:pPr algn="ctr"/>
            <a:r>
              <a:rPr lang="en-US" b="1" dirty="0"/>
              <a:t>Academic Lab</a:t>
            </a:r>
          </a:p>
          <a:p>
            <a:pPr algn="ctr"/>
            <a:r>
              <a:rPr lang="en-US" dirty="0"/>
              <a:t>Numerical Modelling Expert</a:t>
            </a:r>
          </a:p>
        </p:txBody>
      </p:sp>
      <p:sp>
        <p:nvSpPr>
          <p:cNvPr id="35" name="Speech Bubble: Rectangle with Corners Rounded 34">
            <a:extLst>
              <a:ext uri="{FF2B5EF4-FFF2-40B4-BE49-F238E27FC236}">
                <a16:creationId xmlns:a16="http://schemas.microsoft.com/office/drawing/2014/main" id="{2C51B24E-41F7-4F5B-A157-1085E4C77E9B}"/>
              </a:ext>
            </a:extLst>
          </p:cNvPr>
          <p:cNvSpPr/>
          <p:nvPr/>
        </p:nvSpPr>
        <p:spPr>
          <a:xfrm>
            <a:off x="122569" y="903607"/>
            <a:ext cx="1973540" cy="1177710"/>
          </a:xfrm>
          <a:prstGeom prst="wedgeRoundRectCallout">
            <a:avLst>
              <a:gd name="adj1" fmla="val 44279"/>
              <a:gd name="adj2" fmla="val 6690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How can I save time in analyzing easily tons of data from all my PhD students?</a:t>
            </a:r>
          </a:p>
        </p:txBody>
      </p:sp>
      <p:cxnSp>
        <p:nvCxnSpPr>
          <p:cNvPr id="97" name="Straight Arrow Connector 96">
            <a:extLst>
              <a:ext uri="{FF2B5EF4-FFF2-40B4-BE49-F238E27FC236}">
                <a16:creationId xmlns:a16="http://schemas.microsoft.com/office/drawing/2014/main" id="{EEDACA89-7FE5-43BE-AB19-BFD8BC063DE8}"/>
              </a:ext>
            </a:extLst>
          </p:cNvPr>
          <p:cNvCxnSpPr>
            <a:cxnSpLocks/>
          </p:cNvCxnSpPr>
          <p:nvPr/>
        </p:nvCxnSpPr>
        <p:spPr>
          <a:xfrm flipH="1" flipV="1">
            <a:off x="4135766" y="2078490"/>
            <a:ext cx="3609224" cy="2125969"/>
          </a:xfrm>
          <a:prstGeom prst="straightConnector1">
            <a:avLst/>
          </a:prstGeom>
          <a:ln w="57150" cap="flat" cmpd="sng" algn="ctr">
            <a:solidFill>
              <a:schemeClr val="accent1"/>
            </a:solidFill>
            <a:prstDash val="dash"/>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99" name="Straight Arrow Connector 98">
            <a:extLst>
              <a:ext uri="{FF2B5EF4-FFF2-40B4-BE49-F238E27FC236}">
                <a16:creationId xmlns:a16="http://schemas.microsoft.com/office/drawing/2014/main" id="{395DC9F3-AA25-421C-AEED-67D0A1313368}"/>
              </a:ext>
            </a:extLst>
          </p:cNvPr>
          <p:cNvCxnSpPr>
            <a:cxnSpLocks/>
          </p:cNvCxnSpPr>
          <p:nvPr/>
        </p:nvCxnSpPr>
        <p:spPr>
          <a:xfrm flipH="1">
            <a:off x="3910045" y="1943146"/>
            <a:ext cx="4412460" cy="2328966"/>
          </a:xfrm>
          <a:prstGeom prst="straightConnector1">
            <a:avLst/>
          </a:prstGeom>
          <a:ln w="57150" cap="flat" cmpd="sng" algn="ctr">
            <a:solidFill>
              <a:schemeClr val="accent1"/>
            </a:solidFill>
            <a:prstDash val="dash"/>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32" name="Rectangle 31">
            <a:extLst>
              <a:ext uri="{FF2B5EF4-FFF2-40B4-BE49-F238E27FC236}">
                <a16:creationId xmlns:a16="http://schemas.microsoft.com/office/drawing/2014/main" id="{3AA68B72-2176-4CC9-9705-7A2D429EC5AE}"/>
              </a:ext>
            </a:extLst>
          </p:cNvPr>
          <p:cNvSpPr/>
          <p:nvPr/>
        </p:nvSpPr>
        <p:spPr>
          <a:xfrm>
            <a:off x="4055267" y="2669912"/>
            <a:ext cx="4320000" cy="1080000"/>
          </a:xfrm>
          <a:prstGeom prst="rect">
            <a:avLst/>
          </a:prstGeom>
          <a:solidFill>
            <a:schemeClr val="accent1"/>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Arial"/>
              </a:rPr>
              <a:t>Research Projects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prstClr val="black"/>
                </a:solidFill>
                <a:latin typeface="Calibri"/>
                <a:cs typeface="Arial"/>
              </a:rPr>
              <a:t>(PhD thesis, Lab or Collaborative project, Industrial Partnership…) </a:t>
            </a:r>
            <a:endParaRPr kumimoji="0" lang="en-US" b="1" i="0" u="none" strike="noStrike" kern="1200" cap="none" spc="0" normalizeH="0" baseline="0" noProof="0" dirty="0">
              <a:ln>
                <a:noFill/>
              </a:ln>
              <a:solidFill>
                <a:prstClr val="black"/>
              </a:solidFill>
              <a:effectLst/>
              <a:uLnTx/>
              <a:uFillTx/>
              <a:latin typeface="Calibri"/>
              <a:ea typeface="+mn-ea"/>
              <a:cs typeface="Arial"/>
            </a:endParaRPr>
          </a:p>
        </p:txBody>
      </p:sp>
      <p:sp>
        <p:nvSpPr>
          <p:cNvPr id="44" name="Rectangle 43">
            <a:extLst>
              <a:ext uri="{FF2B5EF4-FFF2-40B4-BE49-F238E27FC236}">
                <a16:creationId xmlns:a16="http://schemas.microsoft.com/office/drawing/2014/main" id="{BB30FE6A-1E3A-41A9-9A58-A7154BFEA0A4}"/>
              </a:ext>
            </a:extLst>
          </p:cNvPr>
          <p:cNvSpPr/>
          <p:nvPr/>
        </p:nvSpPr>
        <p:spPr>
          <a:xfrm>
            <a:off x="651742" y="5241931"/>
            <a:ext cx="11065808" cy="923330"/>
          </a:xfrm>
          <a:prstGeom prst="rect">
            <a:avLst/>
          </a:prstGeom>
          <a:solidFill>
            <a:schemeClr val="accent1"/>
          </a:solidFill>
        </p:spPr>
        <p:txBody>
          <a:bodyPr wrap="square" lIns="91440" tIns="45720" rIns="91440" bIns="45720" anchor="t">
            <a:spAutoFit/>
          </a:bodyPr>
          <a:lstStyle/>
          <a:p>
            <a:pPr marL="285750" indent="-285750" algn="ctr">
              <a:buFont typeface="Wingdings" panose="05000000000000000000" pitchFamily="2" charset="2"/>
              <a:buChar char="è"/>
            </a:pPr>
            <a:r>
              <a:rPr lang="en-US" b="1" dirty="0">
                <a:sym typeface="Wingdings" panose="05000000000000000000" pitchFamily="2" charset="2"/>
              </a:rPr>
              <a:t>Amount of data becomes huge to deal with and in any science fields: metallurgy, healthcare, sustainability...</a:t>
            </a:r>
          </a:p>
          <a:p>
            <a:pPr marL="285750" indent="-285750" algn="ctr">
              <a:buFont typeface="Wingdings" panose="05000000000000000000" pitchFamily="2" charset="2"/>
              <a:buChar char="è"/>
            </a:pPr>
            <a:r>
              <a:rPr lang="en-US" b="1" dirty="0">
                <a:sym typeface="Wingdings" panose="05000000000000000000" pitchFamily="2" charset="2"/>
              </a:rPr>
              <a:t>Need to collaborate with other researchers (sharing data, control/versioning, traceability…)</a:t>
            </a:r>
          </a:p>
          <a:p>
            <a:pPr marL="285750" indent="-285750" algn="ctr">
              <a:buFont typeface="Wingdings" panose="05000000000000000000" pitchFamily="2" charset="2"/>
              <a:buChar char="è"/>
            </a:pPr>
            <a:r>
              <a:rPr lang="en-US" b="1" dirty="0">
                <a:sym typeface="Wingdings" panose="05000000000000000000" pitchFamily="2" charset="2"/>
              </a:rPr>
              <a:t>Need to create bridges between different scales and different physics using different tools (interoperability)</a:t>
            </a:r>
          </a:p>
        </p:txBody>
      </p:sp>
      <p:pic>
        <p:nvPicPr>
          <p:cNvPr id="4" name="Graphic 3" descr="Database with solid fill">
            <a:extLst>
              <a:ext uri="{FF2B5EF4-FFF2-40B4-BE49-F238E27FC236}">
                <a16:creationId xmlns:a16="http://schemas.microsoft.com/office/drawing/2014/main" id="{AB32C0AB-7148-6635-E14F-FA2706C9B68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54113" y="3704153"/>
            <a:ext cx="848491" cy="848491"/>
          </a:xfrm>
          <a:prstGeom prst="rect">
            <a:avLst/>
          </a:prstGeom>
        </p:spPr>
      </p:pic>
      <p:pic>
        <p:nvPicPr>
          <p:cNvPr id="5" name="Graphic 4" descr="Database with solid fill">
            <a:extLst>
              <a:ext uri="{FF2B5EF4-FFF2-40B4-BE49-F238E27FC236}">
                <a16:creationId xmlns:a16="http://schemas.microsoft.com/office/drawing/2014/main" id="{B23A3546-11A8-8F26-B71F-81C98488AA2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99905" y="4378008"/>
            <a:ext cx="566563" cy="566563"/>
          </a:xfrm>
          <a:prstGeom prst="rect">
            <a:avLst/>
          </a:prstGeom>
        </p:spPr>
      </p:pic>
      <p:pic>
        <p:nvPicPr>
          <p:cNvPr id="8" name="Picture 7">
            <a:extLst>
              <a:ext uri="{FF2B5EF4-FFF2-40B4-BE49-F238E27FC236}">
                <a16:creationId xmlns:a16="http://schemas.microsoft.com/office/drawing/2014/main" id="{F010E8A2-BF7C-A167-5936-F05A563D9C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1503" y="2146170"/>
            <a:ext cx="1275671" cy="1003481"/>
          </a:xfrm>
          <a:prstGeom prst="rect">
            <a:avLst/>
          </a:prstGeom>
        </p:spPr>
      </p:pic>
      <p:pic>
        <p:nvPicPr>
          <p:cNvPr id="11" name="Graphic 10" descr="Normal Distribution with solid fill">
            <a:extLst>
              <a:ext uri="{FF2B5EF4-FFF2-40B4-BE49-F238E27FC236}">
                <a16:creationId xmlns:a16="http://schemas.microsoft.com/office/drawing/2014/main" id="{4562EAF2-86A1-19F1-56AF-FAA73B4107C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1375390" y="4128398"/>
            <a:ext cx="684321" cy="727120"/>
          </a:xfrm>
          <a:prstGeom prst="rect">
            <a:avLst/>
          </a:prstGeom>
        </p:spPr>
      </p:pic>
      <p:pic>
        <p:nvPicPr>
          <p:cNvPr id="12" name="Picture 2">
            <a:extLst>
              <a:ext uri="{FF2B5EF4-FFF2-40B4-BE49-F238E27FC236}">
                <a16:creationId xmlns:a16="http://schemas.microsoft.com/office/drawing/2014/main" id="{BF5024B1-CF08-4AEA-4CD5-D6A9C66322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843589">
            <a:off x="10164505" y="2161691"/>
            <a:ext cx="659763" cy="759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01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92A3F553-6506-9619-2B75-D8977A32D8D9}"/>
              </a:ext>
            </a:extLst>
          </p:cNvPr>
          <p:cNvSpPr/>
          <p:nvPr/>
        </p:nvSpPr>
        <p:spPr>
          <a:xfrm>
            <a:off x="2708137" y="4928664"/>
            <a:ext cx="5199531" cy="1211239"/>
          </a:xfrm>
          <a:prstGeom prst="rect">
            <a:avLst/>
          </a:prstGeom>
          <a:solidFill>
            <a:schemeClr val="bg1">
              <a:lumMod val="75000"/>
            </a:schemeClr>
          </a:solidFill>
          <a:ln>
            <a:solidFill>
              <a:schemeClr val="bg1">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GB" sz="1600" b="1" dirty="0"/>
              <a:t>PRODUCT</a:t>
            </a:r>
          </a:p>
          <a:p>
            <a:r>
              <a:rPr lang="en-GB" sz="1600" b="1" dirty="0"/>
              <a:t>MANAGEMENT </a:t>
            </a:r>
          </a:p>
          <a:p>
            <a:r>
              <a:rPr lang="en-GB" sz="1600" b="1" dirty="0"/>
              <a:t>SYSTEMS</a:t>
            </a:r>
          </a:p>
        </p:txBody>
      </p:sp>
      <p:pic>
        <p:nvPicPr>
          <p:cNvPr id="23" name="Picture 22" descr="Map&#10;&#10;Description automatically generated">
            <a:extLst>
              <a:ext uri="{FF2B5EF4-FFF2-40B4-BE49-F238E27FC236}">
                <a16:creationId xmlns:a16="http://schemas.microsoft.com/office/drawing/2014/main" id="{55C58B1B-4ED9-43E8-A240-4FD7FE24F3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2718" y="-763205"/>
            <a:ext cx="4555566" cy="2948082"/>
          </a:xfrm>
          <a:prstGeom prst="rect">
            <a:avLst/>
          </a:prstGeom>
        </p:spPr>
      </p:pic>
      <p:sp>
        <p:nvSpPr>
          <p:cNvPr id="24" name="Oval 23">
            <a:extLst>
              <a:ext uri="{FF2B5EF4-FFF2-40B4-BE49-F238E27FC236}">
                <a16:creationId xmlns:a16="http://schemas.microsoft.com/office/drawing/2014/main" id="{EE16870B-DEBE-465C-B1CD-948CFB35F926}"/>
              </a:ext>
            </a:extLst>
          </p:cNvPr>
          <p:cNvSpPr/>
          <p:nvPr/>
        </p:nvSpPr>
        <p:spPr>
          <a:xfrm>
            <a:off x="8975961" y="380772"/>
            <a:ext cx="72000" cy="7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Oval 99">
            <a:extLst>
              <a:ext uri="{FF2B5EF4-FFF2-40B4-BE49-F238E27FC236}">
                <a16:creationId xmlns:a16="http://schemas.microsoft.com/office/drawing/2014/main" id="{7CA7B1E2-2058-4B40-ADD1-0C786C2CBC1B}"/>
              </a:ext>
            </a:extLst>
          </p:cNvPr>
          <p:cNvSpPr/>
          <p:nvPr/>
        </p:nvSpPr>
        <p:spPr>
          <a:xfrm>
            <a:off x="10215000" y="418873"/>
            <a:ext cx="72000" cy="7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Oval 100">
            <a:extLst>
              <a:ext uri="{FF2B5EF4-FFF2-40B4-BE49-F238E27FC236}">
                <a16:creationId xmlns:a16="http://schemas.microsoft.com/office/drawing/2014/main" id="{02ADD533-D434-4DDA-A5C0-1B7491DCDA9F}"/>
              </a:ext>
            </a:extLst>
          </p:cNvPr>
          <p:cNvSpPr/>
          <p:nvPr/>
        </p:nvSpPr>
        <p:spPr>
          <a:xfrm>
            <a:off x="10019399" y="1528200"/>
            <a:ext cx="72000" cy="7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Oval 101">
            <a:extLst>
              <a:ext uri="{FF2B5EF4-FFF2-40B4-BE49-F238E27FC236}">
                <a16:creationId xmlns:a16="http://schemas.microsoft.com/office/drawing/2014/main" id="{721F4EB5-7C77-4AA4-9DBD-D2B6BCB8ECFD}"/>
              </a:ext>
            </a:extLst>
          </p:cNvPr>
          <p:cNvSpPr/>
          <p:nvPr/>
        </p:nvSpPr>
        <p:spPr>
          <a:xfrm>
            <a:off x="10515600" y="346873"/>
            <a:ext cx="72000" cy="7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Oval 105">
            <a:extLst>
              <a:ext uri="{FF2B5EF4-FFF2-40B4-BE49-F238E27FC236}">
                <a16:creationId xmlns:a16="http://schemas.microsoft.com/office/drawing/2014/main" id="{0AFE85D3-E472-49F7-9CE6-ADE09E449E7B}"/>
              </a:ext>
            </a:extLst>
          </p:cNvPr>
          <p:cNvSpPr/>
          <p:nvPr/>
        </p:nvSpPr>
        <p:spPr>
          <a:xfrm>
            <a:off x="11967600" y="499273"/>
            <a:ext cx="72000" cy="7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Oval 106">
            <a:extLst>
              <a:ext uri="{FF2B5EF4-FFF2-40B4-BE49-F238E27FC236}">
                <a16:creationId xmlns:a16="http://schemas.microsoft.com/office/drawing/2014/main" id="{AA72A221-F4FD-4D2B-B899-406FD2774FCF}"/>
              </a:ext>
            </a:extLst>
          </p:cNvPr>
          <p:cNvSpPr/>
          <p:nvPr/>
        </p:nvSpPr>
        <p:spPr>
          <a:xfrm>
            <a:off x="10216199" y="804073"/>
            <a:ext cx="72000" cy="7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Arrow Connector 26">
            <a:extLst>
              <a:ext uri="{FF2B5EF4-FFF2-40B4-BE49-F238E27FC236}">
                <a16:creationId xmlns:a16="http://schemas.microsoft.com/office/drawing/2014/main" id="{C4F5999B-92AC-41C7-B683-D379CC1BEFB3}"/>
              </a:ext>
            </a:extLst>
          </p:cNvPr>
          <p:cNvCxnSpPr>
            <a:stCxn id="24" idx="6"/>
            <a:endCxn id="100" idx="2"/>
          </p:cNvCxnSpPr>
          <p:nvPr/>
        </p:nvCxnSpPr>
        <p:spPr>
          <a:xfrm>
            <a:off x="9047961" y="416772"/>
            <a:ext cx="1167039" cy="38101"/>
          </a:xfrm>
          <a:prstGeom prst="straightConnector1">
            <a:avLst/>
          </a:prstGeom>
          <a:ln w="3175">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8D150750-3BC9-4509-9B0B-C4702FF925C3}"/>
              </a:ext>
            </a:extLst>
          </p:cNvPr>
          <p:cNvCxnSpPr>
            <a:cxnSpLocks/>
            <a:stCxn id="100" idx="6"/>
            <a:endCxn id="102" idx="3"/>
          </p:cNvCxnSpPr>
          <p:nvPr/>
        </p:nvCxnSpPr>
        <p:spPr>
          <a:xfrm flipV="1">
            <a:off x="10287000" y="408329"/>
            <a:ext cx="239144" cy="46544"/>
          </a:xfrm>
          <a:prstGeom prst="straightConnector1">
            <a:avLst/>
          </a:prstGeom>
          <a:ln w="3175">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18" name="Straight Arrow Connector 117">
            <a:extLst>
              <a:ext uri="{FF2B5EF4-FFF2-40B4-BE49-F238E27FC236}">
                <a16:creationId xmlns:a16="http://schemas.microsoft.com/office/drawing/2014/main" id="{1139BBAD-55A0-4D17-8B1C-4D7571B690B4}"/>
              </a:ext>
            </a:extLst>
          </p:cNvPr>
          <p:cNvCxnSpPr>
            <a:cxnSpLocks/>
            <a:stCxn id="24" idx="5"/>
            <a:endCxn id="101" idx="1"/>
          </p:cNvCxnSpPr>
          <p:nvPr/>
        </p:nvCxnSpPr>
        <p:spPr>
          <a:xfrm>
            <a:off x="9037417" y="442228"/>
            <a:ext cx="992526" cy="1096516"/>
          </a:xfrm>
          <a:prstGeom prst="straightConnector1">
            <a:avLst/>
          </a:prstGeom>
          <a:ln w="3175">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32B1AE6B-A5D8-473E-91E7-0DF4A33226F6}"/>
              </a:ext>
            </a:extLst>
          </p:cNvPr>
          <p:cNvCxnSpPr>
            <a:cxnSpLocks/>
            <a:stCxn id="102" idx="5"/>
            <a:endCxn id="107" idx="1"/>
          </p:cNvCxnSpPr>
          <p:nvPr/>
        </p:nvCxnSpPr>
        <p:spPr>
          <a:xfrm flipH="1">
            <a:off x="10226743" y="408329"/>
            <a:ext cx="350313" cy="406288"/>
          </a:xfrm>
          <a:prstGeom prst="straightConnector1">
            <a:avLst/>
          </a:prstGeom>
          <a:ln w="3175">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D84242C4-4671-4E6B-8A88-422839FE0E19}"/>
              </a:ext>
            </a:extLst>
          </p:cNvPr>
          <p:cNvCxnSpPr>
            <a:cxnSpLocks/>
            <a:stCxn id="24" idx="5"/>
            <a:endCxn id="106" idx="2"/>
          </p:cNvCxnSpPr>
          <p:nvPr/>
        </p:nvCxnSpPr>
        <p:spPr>
          <a:xfrm>
            <a:off x="9037417" y="442228"/>
            <a:ext cx="2930183" cy="93045"/>
          </a:xfrm>
          <a:prstGeom prst="straightConnector1">
            <a:avLst/>
          </a:prstGeom>
          <a:ln w="3175">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30" name="Straight Arrow Connector 129">
            <a:extLst>
              <a:ext uri="{FF2B5EF4-FFF2-40B4-BE49-F238E27FC236}">
                <a16:creationId xmlns:a16="http://schemas.microsoft.com/office/drawing/2014/main" id="{FBF0E6D9-AA14-428B-B4DC-B5781D0F87A0}"/>
              </a:ext>
            </a:extLst>
          </p:cNvPr>
          <p:cNvCxnSpPr>
            <a:cxnSpLocks/>
            <a:stCxn id="107" idx="7"/>
            <a:endCxn id="106" idx="3"/>
          </p:cNvCxnSpPr>
          <p:nvPr/>
        </p:nvCxnSpPr>
        <p:spPr>
          <a:xfrm flipV="1">
            <a:off x="10277655" y="560729"/>
            <a:ext cx="1700489" cy="253888"/>
          </a:xfrm>
          <a:prstGeom prst="straightConnector1">
            <a:avLst/>
          </a:prstGeom>
          <a:ln w="3175">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B6244A54-F97F-4945-B625-A76ADF1F097A}"/>
              </a:ext>
            </a:extLst>
          </p:cNvPr>
          <p:cNvCxnSpPr>
            <a:cxnSpLocks/>
            <a:stCxn id="100" idx="5"/>
            <a:endCxn id="107" idx="2"/>
          </p:cNvCxnSpPr>
          <p:nvPr/>
        </p:nvCxnSpPr>
        <p:spPr>
          <a:xfrm flipH="1">
            <a:off x="10216199" y="480329"/>
            <a:ext cx="60257" cy="359744"/>
          </a:xfrm>
          <a:prstGeom prst="straightConnector1">
            <a:avLst/>
          </a:prstGeom>
          <a:ln w="3175">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42" name="Straight Arrow Connector 141">
            <a:extLst>
              <a:ext uri="{FF2B5EF4-FFF2-40B4-BE49-F238E27FC236}">
                <a16:creationId xmlns:a16="http://schemas.microsoft.com/office/drawing/2014/main" id="{FFED27A2-664C-4490-8518-3996C5C5BC2C}"/>
              </a:ext>
            </a:extLst>
          </p:cNvPr>
          <p:cNvCxnSpPr>
            <a:cxnSpLocks/>
            <a:stCxn id="100" idx="4"/>
            <a:endCxn id="101" idx="0"/>
          </p:cNvCxnSpPr>
          <p:nvPr/>
        </p:nvCxnSpPr>
        <p:spPr>
          <a:xfrm flipH="1">
            <a:off x="10055399" y="490873"/>
            <a:ext cx="195601" cy="1037327"/>
          </a:xfrm>
          <a:prstGeom prst="straightConnector1">
            <a:avLst/>
          </a:prstGeom>
          <a:ln w="3175">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46" name="Straight Arrow Connector 145">
            <a:extLst>
              <a:ext uri="{FF2B5EF4-FFF2-40B4-BE49-F238E27FC236}">
                <a16:creationId xmlns:a16="http://schemas.microsoft.com/office/drawing/2014/main" id="{F64641B9-112B-4A42-88E4-C18AB2EF5B00}"/>
              </a:ext>
            </a:extLst>
          </p:cNvPr>
          <p:cNvCxnSpPr>
            <a:cxnSpLocks/>
            <a:stCxn id="107" idx="3"/>
            <a:endCxn id="101" idx="7"/>
          </p:cNvCxnSpPr>
          <p:nvPr/>
        </p:nvCxnSpPr>
        <p:spPr>
          <a:xfrm flipH="1">
            <a:off x="10080855" y="865529"/>
            <a:ext cx="145888" cy="673215"/>
          </a:xfrm>
          <a:prstGeom prst="straightConnector1">
            <a:avLst/>
          </a:prstGeom>
          <a:ln w="3175">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D9D51175-0563-4B57-87C9-2CB4C0558F4C}"/>
              </a:ext>
            </a:extLst>
          </p:cNvPr>
          <p:cNvSpPr>
            <a:spLocks noGrp="1"/>
          </p:cNvSpPr>
          <p:nvPr>
            <p:ph type="sldNum" sz="quarter" idx="11"/>
          </p:nvPr>
        </p:nvSpPr>
        <p:spPr/>
        <p:txBody>
          <a:bodyPr/>
          <a:lstStyle/>
          <a:p>
            <a:fld id="{F0D23093-2AB0-F74C-B865-1A12A15B650E}" type="slidenum">
              <a:rPr lang="en-US" smtClean="0"/>
              <a:pPr/>
              <a:t>23</a:t>
            </a:fld>
            <a:endParaRPr lang="en-US"/>
          </a:p>
        </p:txBody>
      </p:sp>
      <p:sp>
        <p:nvSpPr>
          <p:cNvPr id="3" name="Title 2">
            <a:extLst>
              <a:ext uri="{FF2B5EF4-FFF2-40B4-BE49-F238E27FC236}">
                <a16:creationId xmlns:a16="http://schemas.microsoft.com/office/drawing/2014/main" id="{786A9DFB-0653-4C8D-B60A-303501D2B170}"/>
              </a:ext>
            </a:extLst>
          </p:cNvPr>
          <p:cNvSpPr>
            <a:spLocks noGrp="1"/>
          </p:cNvSpPr>
          <p:nvPr>
            <p:ph type="title"/>
          </p:nvPr>
        </p:nvSpPr>
        <p:spPr/>
        <p:txBody>
          <a:bodyPr/>
          <a:lstStyle/>
          <a:p>
            <a:r>
              <a:rPr lang="en-GB" dirty="0">
                <a:latin typeface="Calibri"/>
                <a:cs typeface="Calibri"/>
              </a:rPr>
              <a:t>Example of Institution-Wide Materials Data</a:t>
            </a:r>
          </a:p>
        </p:txBody>
      </p:sp>
      <p:sp>
        <p:nvSpPr>
          <p:cNvPr id="171" name="Rectangle 170">
            <a:extLst>
              <a:ext uri="{FF2B5EF4-FFF2-40B4-BE49-F238E27FC236}">
                <a16:creationId xmlns:a16="http://schemas.microsoft.com/office/drawing/2014/main" id="{8CC61FC8-7866-461E-A59B-FDE78ECBC5FF}"/>
              </a:ext>
            </a:extLst>
          </p:cNvPr>
          <p:cNvSpPr/>
          <p:nvPr/>
        </p:nvSpPr>
        <p:spPr>
          <a:xfrm>
            <a:off x="8684852" y="2615274"/>
            <a:ext cx="3186949" cy="3497113"/>
          </a:xfrm>
          <a:prstGeom prst="rect">
            <a:avLst/>
          </a:prstGeom>
          <a:solidFill>
            <a:schemeClr val="bg1">
              <a:lumMod val="75000"/>
            </a:schemeClr>
          </a:solidFill>
          <a:ln>
            <a:solidFill>
              <a:schemeClr val="bg1">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r>
              <a:rPr lang="en-GB" sz="1600" b="1" dirty="0"/>
              <a:t>RESEARCH &amp; DEVELOPMENT</a:t>
            </a:r>
          </a:p>
        </p:txBody>
      </p:sp>
      <p:sp>
        <p:nvSpPr>
          <p:cNvPr id="65" name="Rectangle 64">
            <a:extLst>
              <a:ext uri="{FF2B5EF4-FFF2-40B4-BE49-F238E27FC236}">
                <a16:creationId xmlns:a16="http://schemas.microsoft.com/office/drawing/2014/main" id="{53376FBD-0635-4FD7-BEAE-48E0FE709109}"/>
              </a:ext>
            </a:extLst>
          </p:cNvPr>
          <p:cNvSpPr/>
          <p:nvPr/>
        </p:nvSpPr>
        <p:spPr>
          <a:xfrm>
            <a:off x="698888" y="1075521"/>
            <a:ext cx="1679475" cy="4410879"/>
          </a:xfrm>
          <a:prstGeom prst="rect">
            <a:avLst/>
          </a:prstGeom>
          <a:solidFill>
            <a:schemeClr val="bg1">
              <a:lumMod val="75000"/>
            </a:schemeClr>
          </a:solidFill>
          <a:ln>
            <a:solidFill>
              <a:schemeClr val="bg1">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r>
              <a:rPr lang="en-GB" sz="1600" b="1"/>
              <a:t>EXTENDED TEAMS</a:t>
            </a:r>
          </a:p>
        </p:txBody>
      </p:sp>
      <p:sp>
        <p:nvSpPr>
          <p:cNvPr id="4" name="Rectangle 3">
            <a:extLst>
              <a:ext uri="{FF2B5EF4-FFF2-40B4-BE49-F238E27FC236}">
                <a16:creationId xmlns:a16="http://schemas.microsoft.com/office/drawing/2014/main" id="{9AC099C0-70E8-4FAF-AF18-9AF446E0FBA6}"/>
              </a:ext>
            </a:extLst>
          </p:cNvPr>
          <p:cNvSpPr/>
          <p:nvPr/>
        </p:nvSpPr>
        <p:spPr>
          <a:xfrm>
            <a:off x="2711793" y="1075521"/>
            <a:ext cx="7651455" cy="1211239"/>
          </a:xfrm>
          <a:prstGeom prst="rect">
            <a:avLst/>
          </a:prstGeom>
          <a:solidFill>
            <a:schemeClr val="bg1">
              <a:lumMod val="75000"/>
            </a:schemeClr>
          </a:solidFill>
          <a:ln>
            <a:solidFill>
              <a:schemeClr val="bg1">
                <a:lumMod val="75000"/>
              </a:schemeClr>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GB" sz="1600" b="1"/>
              <a:t>PRODUCT </a:t>
            </a:r>
          </a:p>
          <a:p>
            <a:r>
              <a:rPr lang="en-GB" sz="1600" b="1"/>
              <a:t>DEVELOPMENT</a:t>
            </a:r>
          </a:p>
        </p:txBody>
      </p:sp>
      <p:sp>
        <p:nvSpPr>
          <p:cNvPr id="5" name="Rectangle 4">
            <a:extLst>
              <a:ext uri="{FF2B5EF4-FFF2-40B4-BE49-F238E27FC236}">
                <a16:creationId xmlns:a16="http://schemas.microsoft.com/office/drawing/2014/main" id="{FEDB860E-0EB4-4BA0-90BD-99F50ED0F11F}"/>
              </a:ext>
            </a:extLst>
          </p:cNvPr>
          <p:cNvSpPr/>
          <p:nvPr/>
        </p:nvSpPr>
        <p:spPr>
          <a:xfrm>
            <a:off x="4394437" y="1189821"/>
            <a:ext cx="1296538" cy="9826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100" b="1">
                <a:solidFill>
                  <a:schemeClr val="tx1"/>
                </a:solidFill>
              </a:rPr>
              <a:t>Design &amp; CAD </a:t>
            </a:r>
          </a:p>
        </p:txBody>
      </p:sp>
      <p:sp>
        <p:nvSpPr>
          <p:cNvPr id="6" name="Rectangle 5">
            <a:extLst>
              <a:ext uri="{FF2B5EF4-FFF2-40B4-BE49-F238E27FC236}">
                <a16:creationId xmlns:a16="http://schemas.microsoft.com/office/drawing/2014/main" id="{2BC68EF9-48E8-4655-BA15-38F08A91F744}"/>
              </a:ext>
            </a:extLst>
          </p:cNvPr>
          <p:cNvSpPr/>
          <p:nvPr/>
        </p:nvSpPr>
        <p:spPr>
          <a:xfrm>
            <a:off x="5854748" y="1189821"/>
            <a:ext cx="1296538" cy="9826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100" b="1">
                <a:solidFill>
                  <a:schemeClr val="tx1"/>
                </a:solidFill>
              </a:rPr>
              <a:t>Simulation</a:t>
            </a:r>
          </a:p>
        </p:txBody>
      </p:sp>
      <p:sp>
        <p:nvSpPr>
          <p:cNvPr id="7" name="Rectangle 6">
            <a:extLst>
              <a:ext uri="{FF2B5EF4-FFF2-40B4-BE49-F238E27FC236}">
                <a16:creationId xmlns:a16="http://schemas.microsoft.com/office/drawing/2014/main" id="{8475B274-0871-4743-BB9B-EBD2AB31792E}"/>
              </a:ext>
            </a:extLst>
          </p:cNvPr>
          <p:cNvSpPr/>
          <p:nvPr/>
        </p:nvSpPr>
        <p:spPr>
          <a:xfrm>
            <a:off x="7315059" y="1189821"/>
            <a:ext cx="1296538" cy="9826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100" b="1">
                <a:solidFill>
                  <a:schemeClr val="tx1"/>
                </a:solidFill>
              </a:rPr>
              <a:t>Risk &amp; Compliance</a:t>
            </a:r>
          </a:p>
        </p:txBody>
      </p:sp>
      <p:sp>
        <p:nvSpPr>
          <p:cNvPr id="8" name="Rectangle 7">
            <a:extLst>
              <a:ext uri="{FF2B5EF4-FFF2-40B4-BE49-F238E27FC236}">
                <a16:creationId xmlns:a16="http://schemas.microsoft.com/office/drawing/2014/main" id="{34C681AC-40C1-4892-91C8-28F04456C879}"/>
              </a:ext>
            </a:extLst>
          </p:cNvPr>
          <p:cNvSpPr/>
          <p:nvPr/>
        </p:nvSpPr>
        <p:spPr>
          <a:xfrm>
            <a:off x="8775370" y="1189821"/>
            <a:ext cx="1296538" cy="9826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100" b="1">
                <a:solidFill>
                  <a:schemeClr val="tx1"/>
                </a:solidFill>
              </a:rPr>
              <a:t>Manufacturing</a:t>
            </a:r>
          </a:p>
        </p:txBody>
      </p:sp>
      <p:sp>
        <p:nvSpPr>
          <p:cNvPr id="9" name="Rectangle 8">
            <a:extLst>
              <a:ext uri="{FF2B5EF4-FFF2-40B4-BE49-F238E27FC236}">
                <a16:creationId xmlns:a16="http://schemas.microsoft.com/office/drawing/2014/main" id="{591F99ED-7F79-49BA-B75F-918CB9C8BCCF}"/>
              </a:ext>
            </a:extLst>
          </p:cNvPr>
          <p:cNvSpPr/>
          <p:nvPr/>
        </p:nvSpPr>
        <p:spPr>
          <a:xfrm>
            <a:off x="4465329" y="2736798"/>
            <a:ext cx="2959292" cy="1736109"/>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b="1" dirty="0">
                <a:solidFill>
                  <a:schemeClr val="tx1"/>
                </a:solidFill>
              </a:rPr>
              <a:t>Materials Data Management System</a:t>
            </a:r>
          </a:p>
        </p:txBody>
      </p:sp>
      <p:sp>
        <p:nvSpPr>
          <p:cNvPr id="10" name="Rectangle 9">
            <a:extLst>
              <a:ext uri="{FF2B5EF4-FFF2-40B4-BE49-F238E27FC236}">
                <a16:creationId xmlns:a16="http://schemas.microsoft.com/office/drawing/2014/main" id="{33656040-3D9D-47DB-AEB0-B8B698D2C3A3}"/>
              </a:ext>
            </a:extLst>
          </p:cNvPr>
          <p:cNvSpPr/>
          <p:nvPr/>
        </p:nvSpPr>
        <p:spPr>
          <a:xfrm>
            <a:off x="4465329" y="5079987"/>
            <a:ext cx="3274413" cy="939687"/>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1100" b="1">
              <a:solidFill>
                <a:schemeClr val="tx1"/>
              </a:solidFill>
            </a:endParaRPr>
          </a:p>
        </p:txBody>
      </p:sp>
      <p:pic>
        <p:nvPicPr>
          <p:cNvPr id="12" name="Graphic 11" descr="Server with solid fill">
            <a:extLst>
              <a:ext uri="{FF2B5EF4-FFF2-40B4-BE49-F238E27FC236}">
                <a16:creationId xmlns:a16="http://schemas.microsoft.com/office/drawing/2014/main" id="{8614FA02-151F-472F-991C-7CA2BB3956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93193" y="5142331"/>
            <a:ext cx="531982" cy="531982"/>
          </a:xfrm>
          <a:prstGeom prst="rect">
            <a:avLst/>
          </a:prstGeom>
        </p:spPr>
      </p:pic>
      <p:pic>
        <p:nvPicPr>
          <p:cNvPr id="15" name="Graphic 14" descr="Server with solid fill">
            <a:extLst>
              <a:ext uri="{FF2B5EF4-FFF2-40B4-BE49-F238E27FC236}">
                <a16:creationId xmlns:a16="http://schemas.microsoft.com/office/drawing/2014/main" id="{AC1DFEE0-82E2-419C-9FCC-B813D2F8228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579339" y="5133581"/>
            <a:ext cx="531982" cy="531982"/>
          </a:xfrm>
          <a:prstGeom prst="rect">
            <a:avLst/>
          </a:prstGeom>
        </p:spPr>
      </p:pic>
      <p:pic>
        <p:nvPicPr>
          <p:cNvPr id="16" name="Graphic 15" descr="Server with solid fill">
            <a:extLst>
              <a:ext uri="{FF2B5EF4-FFF2-40B4-BE49-F238E27FC236}">
                <a16:creationId xmlns:a16="http://schemas.microsoft.com/office/drawing/2014/main" id="{B5352101-B4C4-47E5-8EAC-435A3FC36C7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40788" y="5142331"/>
            <a:ext cx="531982" cy="531982"/>
          </a:xfrm>
          <a:prstGeom prst="rect">
            <a:avLst/>
          </a:prstGeom>
        </p:spPr>
      </p:pic>
      <p:sp>
        <p:nvSpPr>
          <p:cNvPr id="17" name="TextBox 16">
            <a:extLst>
              <a:ext uri="{FF2B5EF4-FFF2-40B4-BE49-F238E27FC236}">
                <a16:creationId xmlns:a16="http://schemas.microsoft.com/office/drawing/2014/main" id="{15BA3CFD-8243-4E91-8A80-84E229EA7034}"/>
              </a:ext>
            </a:extLst>
          </p:cNvPr>
          <p:cNvSpPr txBox="1"/>
          <p:nvPr/>
        </p:nvSpPr>
        <p:spPr>
          <a:xfrm>
            <a:off x="4622419" y="5647899"/>
            <a:ext cx="466794" cy="276999"/>
          </a:xfrm>
          <a:prstGeom prst="rect">
            <a:avLst/>
          </a:prstGeom>
          <a:noFill/>
        </p:spPr>
        <p:txBody>
          <a:bodyPr wrap="none" rtlCol="0">
            <a:spAutoFit/>
          </a:bodyPr>
          <a:lstStyle/>
          <a:p>
            <a:r>
              <a:rPr lang="en-GB" sz="1200" b="1"/>
              <a:t>PLM</a:t>
            </a:r>
          </a:p>
        </p:txBody>
      </p:sp>
      <p:sp>
        <p:nvSpPr>
          <p:cNvPr id="18" name="TextBox 17">
            <a:extLst>
              <a:ext uri="{FF2B5EF4-FFF2-40B4-BE49-F238E27FC236}">
                <a16:creationId xmlns:a16="http://schemas.microsoft.com/office/drawing/2014/main" id="{45EA58A6-42A9-429C-8996-D4052B9EADC7}"/>
              </a:ext>
            </a:extLst>
          </p:cNvPr>
          <p:cNvSpPr txBox="1"/>
          <p:nvPr/>
        </p:nvSpPr>
        <p:spPr>
          <a:xfrm>
            <a:off x="5176654" y="5657336"/>
            <a:ext cx="570990" cy="276999"/>
          </a:xfrm>
          <a:prstGeom prst="rect">
            <a:avLst/>
          </a:prstGeom>
          <a:noFill/>
        </p:spPr>
        <p:txBody>
          <a:bodyPr wrap="none" rtlCol="0">
            <a:spAutoFit/>
          </a:bodyPr>
          <a:lstStyle/>
          <a:p>
            <a:r>
              <a:rPr lang="en-GB" sz="1200" b="1" dirty="0"/>
              <a:t>SPDM</a:t>
            </a:r>
          </a:p>
        </p:txBody>
      </p:sp>
      <p:sp>
        <p:nvSpPr>
          <p:cNvPr id="19" name="TextBox 18">
            <a:extLst>
              <a:ext uri="{FF2B5EF4-FFF2-40B4-BE49-F238E27FC236}">
                <a16:creationId xmlns:a16="http://schemas.microsoft.com/office/drawing/2014/main" id="{3A4E194D-8EE5-47B0-9221-011AD2AD358F}"/>
              </a:ext>
            </a:extLst>
          </p:cNvPr>
          <p:cNvSpPr txBox="1"/>
          <p:nvPr/>
        </p:nvSpPr>
        <p:spPr>
          <a:xfrm>
            <a:off x="5883554" y="5656649"/>
            <a:ext cx="428322" cy="276999"/>
          </a:xfrm>
          <a:prstGeom prst="rect">
            <a:avLst/>
          </a:prstGeom>
          <a:noFill/>
        </p:spPr>
        <p:txBody>
          <a:bodyPr wrap="none" rtlCol="0">
            <a:spAutoFit/>
          </a:bodyPr>
          <a:lstStyle/>
          <a:p>
            <a:r>
              <a:rPr lang="en-GB" sz="1200" b="1" dirty="0"/>
              <a:t>ERP</a:t>
            </a:r>
          </a:p>
        </p:txBody>
      </p:sp>
      <p:sp>
        <p:nvSpPr>
          <p:cNvPr id="20" name="Rectangle 19">
            <a:extLst>
              <a:ext uri="{FF2B5EF4-FFF2-40B4-BE49-F238E27FC236}">
                <a16:creationId xmlns:a16="http://schemas.microsoft.com/office/drawing/2014/main" id="{4981CD14-4624-467D-9396-AB90ECAD5570}"/>
              </a:ext>
            </a:extLst>
          </p:cNvPr>
          <p:cNvSpPr/>
          <p:nvPr/>
        </p:nvSpPr>
        <p:spPr>
          <a:xfrm>
            <a:off x="4701339" y="3316713"/>
            <a:ext cx="996286" cy="9826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descr="Database with solid fill">
            <a:extLst>
              <a:ext uri="{FF2B5EF4-FFF2-40B4-BE49-F238E27FC236}">
                <a16:creationId xmlns:a16="http://schemas.microsoft.com/office/drawing/2014/main" id="{EAE9A96E-1D57-4C7D-A43F-CE2FE092CAD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742282" y="3384265"/>
            <a:ext cx="914400" cy="914400"/>
          </a:xfrm>
          <a:prstGeom prst="rect">
            <a:avLst/>
          </a:prstGeom>
        </p:spPr>
      </p:pic>
      <p:sp>
        <p:nvSpPr>
          <p:cNvPr id="53" name="Rectangle 52">
            <a:extLst>
              <a:ext uri="{FF2B5EF4-FFF2-40B4-BE49-F238E27FC236}">
                <a16:creationId xmlns:a16="http://schemas.microsoft.com/office/drawing/2014/main" id="{50D5BA08-6451-49C2-964F-6C2A5DC58703}"/>
              </a:ext>
            </a:extLst>
          </p:cNvPr>
          <p:cNvSpPr/>
          <p:nvPr/>
        </p:nvSpPr>
        <p:spPr>
          <a:xfrm>
            <a:off x="4637641" y="1556268"/>
            <a:ext cx="805984" cy="558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D3C6702E-6C8D-4B91-9CE9-7117744269E0}"/>
              </a:ext>
            </a:extLst>
          </p:cNvPr>
          <p:cNvSpPr/>
          <p:nvPr/>
        </p:nvSpPr>
        <p:spPr>
          <a:xfrm>
            <a:off x="6089222" y="1556268"/>
            <a:ext cx="805984" cy="558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B10D7E86-7498-4818-BC6A-17DA0CC8DD40}"/>
              </a:ext>
            </a:extLst>
          </p:cNvPr>
          <p:cNvSpPr/>
          <p:nvPr/>
        </p:nvSpPr>
        <p:spPr>
          <a:xfrm>
            <a:off x="7540803" y="1556268"/>
            <a:ext cx="805984" cy="558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Rectangle 55">
            <a:extLst>
              <a:ext uri="{FF2B5EF4-FFF2-40B4-BE49-F238E27FC236}">
                <a16:creationId xmlns:a16="http://schemas.microsoft.com/office/drawing/2014/main" id="{F4A988A0-7AE9-4ED8-AC67-0560B27A37EB}"/>
              </a:ext>
            </a:extLst>
          </p:cNvPr>
          <p:cNvSpPr/>
          <p:nvPr/>
        </p:nvSpPr>
        <p:spPr>
          <a:xfrm>
            <a:off x="947788" y="2154303"/>
            <a:ext cx="805984" cy="558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8" name="Graphic 37" descr="Explosion with solid fill">
            <a:extLst>
              <a:ext uri="{FF2B5EF4-FFF2-40B4-BE49-F238E27FC236}">
                <a16:creationId xmlns:a16="http://schemas.microsoft.com/office/drawing/2014/main" id="{E4C5A93F-E1B1-46E8-9203-8430C47CAD9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7641468" y="1529680"/>
            <a:ext cx="616424" cy="616424"/>
          </a:xfrm>
          <a:prstGeom prst="rect">
            <a:avLst/>
          </a:prstGeom>
        </p:spPr>
      </p:pic>
      <p:pic>
        <p:nvPicPr>
          <p:cNvPr id="50" name="Graphic 49" descr="Illustrator with solid fill">
            <a:extLst>
              <a:ext uri="{FF2B5EF4-FFF2-40B4-BE49-F238E27FC236}">
                <a16:creationId xmlns:a16="http://schemas.microsoft.com/office/drawing/2014/main" id="{4A8D928E-03C8-4317-B056-B6F744BC650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732420" y="1539578"/>
            <a:ext cx="616424" cy="616424"/>
          </a:xfrm>
          <a:prstGeom prst="rect">
            <a:avLst/>
          </a:prstGeom>
        </p:spPr>
      </p:pic>
      <p:pic>
        <p:nvPicPr>
          <p:cNvPr id="52" name="Graphic 51" descr="Factory with solid fill">
            <a:extLst>
              <a:ext uri="{FF2B5EF4-FFF2-40B4-BE49-F238E27FC236}">
                <a16:creationId xmlns:a16="http://schemas.microsoft.com/office/drawing/2014/main" id="{51F71B56-7FC5-4A3C-93D7-F2B3FC5E790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56216" y="2137006"/>
            <a:ext cx="616424" cy="616424"/>
          </a:xfrm>
          <a:prstGeom prst="rect">
            <a:avLst/>
          </a:prstGeom>
        </p:spPr>
      </p:pic>
      <p:sp>
        <p:nvSpPr>
          <p:cNvPr id="57" name="Rectangle 56">
            <a:extLst>
              <a:ext uri="{FF2B5EF4-FFF2-40B4-BE49-F238E27FC236}">
                <a16:creationId xmlns:a16="http://schemas.microsoft.com/office/drawing/2014/main" id="{10FBE2A9-606A-45F5-A396-9C4E132DB910}"/>
              </a:ext>
            </a:extLst>
          </p:cNvPr>
          <p:cNvSpPr/>
          <p:nvPr/>
        </p:nvSpPr>
        <p:spPr>
          <a:xfrm>
            <a:off x="6439101" y="3371710"/>
            <a:ext cx="491393" cy="400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Rectangle 57">
            <a:extLst>
              <a:ext uri="{FF2B5EF4-FFF2-40B4-BE49-F238E27FC236}">
                <a16:creationId xmlns:a16="http://schemas.microsoft.com/office/drawing/2014/main" id="{839CA5F8-1AC9-4886-B59C-C4137E3953F6}"/>
              </a:ext>
            </a:extLst>
          </p:cNvPr>
          <p:cNvSpPr/>
          <p:nvPr/>
        </p:nvSpPr>
        <p:spPr>
          <a:xfrm>
            <a:off x="6427194" y="4018697"/>
            <a:ext cx="491393" cy="40034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Graphic 25" descr="Key with solid fill">
            <a:extLst>
              <a:ext uri="{FF2B5EF4-FFF2-40B4-BE49-F238E27FC236}">
                <a16:creationId xmlns:a16="http://schemas.microsoft.com/office/drawing/2014/main" id="{6103A83E-F8C9-4B2E-A5A2-D942F5FFB6FC}"/>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479179" y="3379731"/>
            <a:ext cx="417017" cy="417017"/>
          </a:xfrm>
          <a:prstGeom prst="rect">
            <a:avLst/>
          </a:prstGeom>
        </p:spPr>
      </p:pic>
      <p:pic>
        <p:nvPicPr>
          <p:cNvPr id="30" name="Graphic 29" descr="Web design with solid fill">
            <a:extLst>
              <a:ext uri="{FF2B5EF4-FFF2-40B4-BE49-F238E27FC236}">
                <a16:creationId xmlns:a16="http://schemas.microsoft.com/office/drawing/2014/main" id="{6A174A8B-97AC-4E90-BEF2-2F40741252E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468137" y="4029456"/>
            <a:ext cx="417017" cy="417017"/>
          </a:xfrm>
          <a:prstGeom prst="rect">
            <a:avLst/>
          </a:prstGeom>
        </p:spPr>
      </p:pic>
      <p:sp>
        <p:nvSpPr>
          <p:cNvPr id="60" name="Rectangle 59">
            <a:extLst>
              <a:ext uri="{FF2B5EF4-FFF2-40B4-BE49-F238E27FC236}">
                <a16:creationId xmlns:a16="http://schemas.microsoft.com/office/drawing/2014/main" id="{FCEC4992-0D2C-4DD8-95C1-27BE748F4F0D}"/>
              </a:ext>
            </a:extLst>
          </p:cNvPr>
          <p:cNvSpPr/>
          <p:nvPr/>
        </p:nvSpPr>
        <p:spPr>
          <a:xfrm>
            <a:off x="6031055" y="3220600"/>
            <a:ext cx="1350915" cy="232012"/>
          </a:xfrm>
          <a:prstGeom prst="rect">
            <a:avLst/>
          </a:prstGeom>
          <a:solidFill>
            <a:schemeClr val="accent3">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200" b="1"/>
              <a:t>Version + Access</a:t>
            </a:r>
          </a:p>
        </p:txBody>
      </p:sp>
      <p:sp>
        <p:nvSpPr>
          <p:cNvPr id="61" name="Rectangle 60">
            <a:extLst>
              <a:ext uri="{FF2B5EF4-FFF2-40B4-BE49-F238E27FC236}">
                <a16:creationId xmlns:a16="http://schemas.microsoft.com/office/drawing/2014/main" id="{5CC2F5C0-670F-4445-9FBD-CB83BEAD0F1F}"/>
              </a:ext>
            </a:extLst>
          </p:cNvPr>
          <p:cNvSpPr/>
          <p:nvPr/>
        </p:nvSpPr>
        <p:spPr>
          <a:xfrm>
            <a:off x="6031055" y="3850342"/>
            <a:ext cx="1350915" cy="232012"/>
          </a:xfrm>
          <a:prstGeom prst="rect">
            <a:avLst/>
          </a:prstGeom>
          <a:solidFill>
            <a:schemeClr val="accent3">
              <a:lumMod val="5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200" b="1" dirty="0"/>
              <a:t>API + Scripting*</a:t>
            </a:r>
          </a:p>
        </p:txBody>
      </p:sp>
      <p:sp>
        <p:nvSpPr>
          <p:cNvPr id="62" name="Rectangle 61">
            <a:extLst>
              <a:ext uri="{FF2B5EF4-FFF2-40B4-BE49-F238E27FC236}">
                <a16:creationId xmlns:a16="http://schemas.microsoft.com/office/drawing/2014/main" id="{C6EF1A85-0A3C-4059-9F53-FD2A9A7B2351}"/>
              </a:ext>
            </a:extLst>
          </p:cNvPr>
          <p:cNvSpPr/>
          <p:nvPr/>
        </p:nvSpPr>
        <p:spPr>
          <a:xfrm>
            <a:off x="883174" y="1981200"/>
            <a:ext cx="1296538" cy="9826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100" b="1">
                <a:solidFill>
                  <a:schemeClr val="tx1"/>
                </a:solidFill>
              </a:rPr>
              <a:t>Test data management</a:t>
            </a:r>
          </a:p>
        </p:txBody>
      </p:sp>
      <p:sp>
        <p:nvSpPr>
          <p:cNvPr id="63" name="Rectangle 62">
            <a:extLst>
              <a:ext uri="{FF2B5EF4-FFF2-40B4-BE49-F238E27FC236}">
                <a16:creationId xmlns:a16="http://schemas.microsoft.com/office/drawing/2014/main" id="{20CAB2AF-B5B2-471A-9AD6-CAD9DF0EA241}"/>
              </a:ext>
            </a:extLst>
          </p:cNvPr>
          <p:cNvSpPr/>
          <p:nvPr/>
        </p:nvSpPr>
        <p:spPr>
          <a:xfrm>
            <a:off x="1113836" y="2347647"/>
            <a:ext cx="805984" cy="558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Rectangle 67">
            <a:extLst>
              <a:ext uri="{FF2B5EF4-FFF2-40B4-BE49-F238E27FC236}">
                <a16:creationId xmlns:a16="http://schemas.microsoft.com/office/drawing/2014/main" id="{DEA47B53-FA54-4DD7-BFD7-BA0DF4824B6E}"/>
              </a:ext>
            </a:extLst>
          </p:cNvPr>
          <p:cNvSpPr/>
          <p:nvPr/>
        </p:nvSpPr>
        <p:spPr>
          <a:xfrm>
            <a:off x="9069167" y="1556875"/>
            <a:ext cx="805984" cy="558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9" name="Graphic 68" descr="Factory with solid fill">
            <a:extLst>
              <a:ext uri="{FF2B5EF4-FFF2-40B4-BE49-F238E27FC236}">
                <a16:creationId xmlns:a16="http://schemas.microsoft.com/office/drawing/2014/main" id="{3A21C237-282F-4B37-A3FE-1550D12A681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177595" y="1539578"/>
            <a:ext cx="616424" cy="616424"/>
          </a:xfrm>
          <a:prstGeom prst="rect">
            <a:avLst/>
          </a:prstGeom>
        </p:spPr>
      </p:pic>
      <p:pic>
        <p:nvPicPr>
          <p:cNvPr id="46" name="Graphic 45" descr="Scientist female with solid fill">
            <a:extLst>
              <a:ext uri="{FF2B5EF4-FFF2-40B4-BE49-F238E27FC236}">
                <a16:creationId xmlns:a16="http://schemas.microsoft.com/office/drawing/2014/main" id="{89551BC3-7139-4E4C-B213-9D5E767EC224}"/>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208616" y="2331026"/>
            <a:ext cx="616424" cy="616424"/>
          </a:xfrm>
          <a:prstGeom prst="rect">
            <a:avLst/>
          </a:prstGeom>
        </p:spPr>
      </p:pic>
      <p:sp>
        <p:nvSpPr>
          <p:cNvPr id="70" name="Rectangle 69">
            <a:extLst>
              <a:ext uri="{FF2B5EF4-FFF2-40B4-BE49-F238E27FC236}">
                <a16:creationId xmlns:a16="http://schemas.microsoft.com/office/drawing/2014/main" id="{160FF7B2-FA67-4D02-90FC-37AD91A998B1}"/>
              </a:ext>
            </a:extLst>
          </p:cNvPr>
          <p:cNvSpPr/>
          <p:nvPr/>
        </p:nvSpPr>
        <p:spPr>
          <a:xfrm>
            <a:off x="947788" y="3289280"/>
            <a:ext cx="805984" cy="558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 name="Graphic 70" descr="Factory with solid fill">
            <a:extLst>
              <a:ext uri="{FF2B5EF4-FFF2-40B4-BE49-F238E27FC236}">
                <a16:creationId xmlns:a16="http://schemas.microsoft.com/office/drawing/2014/main" id="{5DF57FF2-B278-49AE-A807-CB353BA5A7E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56216" y="3271983"/>
            <a:ext cx="616424" cy="616424"/>
          </a:xfrm>
          <a:prstGeom prst="rect">
            <a:avLst/>
          </a:prstGeom>
        </p:spPr>
      </p:pic>
      <p:sp>
        <p:nvSpPr>
          <p:cNvPr id="72" name="Rectangle 71">
            <a:extLst>
              <a:ext uri="{FF2B5EF4-FFF2-40B4-BE49-F238E27FC236}">
                <a16:creationId xmlns:a16="http://schemas.microsoft.com/office/drawing/2014/main" id="{C3D4D5AB-F0E7-4BD7-8B42-250F2E2D653E}"/>
              </a:ext>
            </a:extLst>
          </p:cNvPr>
          <p:cNvSpPr/>
          <p:nvPr/>
        </p:nvSpPr>
        <p:spPr>
          <a:xfrm>
            <a:off x="883174" y="3116177"/>
            <a:ext cx="1296538" cy="9826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100" b="1">
                <a:solidFill>
                  <a:schemeClr val="tx1"/>
                </a:solidFill>
              </a:rPr>
              <a:t>Materials Authority</a:t>
            </a:r>
          </a:p>
        </p:txBody>
      </p:sp>
      <p:sp>
        <p:nvSpPr>
          <p:cNvPr id="73" name="Rectangle 72">
            <a:extLst>
              <a:ext uri="{FF2B5EF4-FFF2-40B4-BE49-F238E27FC236}">
                <a16:creationId xmlns:a16="http://schemas.microsoft.com/office/drawing/2014/main" id="{FEEFDF65-B992-4A9F-B2D6-2466CED187A9}"/>
              </a:ext>
            </a:extLst>
          </p:cNvPr>
          <p:cNvSpPr/>
          <p:nvPr/>
        </p:nvSpPr>
        <p:spPr>
          <a:xfrm>
            <a:off x="1113836" y="3482624"/>
            <a:ext cx="805984" cy="558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4" name="Graphic 43" descr="Statistics with solid fill">
            <a:extLst>
              <a:ext uri="{FF2B5EF4-FFF2-40B4-BE49-F238E27FC236}">
                <a16:creationId xmlns:a16="http://schemas.microsoft.com/office/drawing/2014/main" id="{9F85828B-03A9-4087-A178-762FEBF7D5AF}"/>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222384" y="3497747"/>
            <a:ext cx="616424" cy="616424"/>
          </a:xfrm>
          <a:prstGeom prst="rect">
            <a:avLst/>
          </a:prstGeom>
        </p:spPr>
      </p:pic>
      <p:sp>
        <p:nvSpPr>
          <p:cNvPr id="89" name="Rectangle 88">
            <a:extLst>
              <a:ext uri="{FF2B5EF4-FFF2-40B4-BE49-F238E27FC236}">
                <a16:creationId xmlns:a16="http://schemas.microsoft.com/office/drawing/2014/main" id="{9D20EAB9-2A80-45FC-BEDF-7D4144800989}"/>
              </a:ext>
            </a:extLst>
          </p:cNvPr>
          <p:cNvSpPr/>
          <p:nvPr/>
        </p:nvSpPr>
        <p:spPr>
          <a:xfrm>
            <a:off x="8912509" y="2899553"/>
            <a:ext cx="1296538" cy="9826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100" b="1">
                <a:solidFill>
                  <a:schemeClr val="tx1"/>
                </a:solidFill>
              </a:rPr>
              <a:t>Additive Manufacturing</a:t>
            </a:r>
          </a:p>
        </p:txBody>
      </p:sp>
      <p:sp>
        <p:nvSpPr>
          <p:cNvPr id="90" name="Rectangle 89">
            <a:extLst>
              <a:ext uri="{FF2B5EF4-FFF2-40B4-BE49-F238E27FC236}">
                <a16:creationId xmlns:a16="http://schemas.microsoft.com/office/drawing/2014/main" id="{E6034577-6A61-4F28-BD41-FCAFE1F6B6F7}"/>
              </a:ext>
            </a:extLst>
          </p:cNvPr>
          <p:cNvSpPr/>
          <p:nvPr/>
        </p:nvSpPr>
        <p:spPr>
          <a:xfrm>
            <a:off x="9162764" y="3266607"/>
            <a:ext cx="805984" cy="558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5" name="Connector: Elbow 94">
            <a:extLst>
              <a:ext uri="{FF2B5EF4-FFF2-40B4-BE49-F238E27FC236}">
                <a16:creationId xmlns:a16="http://schemas.microsoft.com/office/drawing/2014/main" id="{401AF7A5-505D-4CF9-B09E-5174CE523AAB}"/>
              </a:ext>
            </a:extLst>
          </p:cNvPr>
          <p:cNvCxnSpPr>
            <a:cxnSpLocks/>
            <a:stCxn id="62" idx="3"/>
          </p:cNvCxnSpPr>
          <p:nvPr/>
        </p:nvCxnSpPr>
        <p:spPr>
          <a:xfrm>
            <a:off x="2179712" y="2472519"/>
            <a:ext cx="2293161" cy="653197"/>
          </a:xfrm>
          <a:prstGeom prst="bentConnector3">
            <a:avLst/>
          </a:prstGeom>
          <a:ln w="38100">
            <a:tailEnd type="triangle"/>
          </a:ln>
        </p:spPr>
        <p:style>
          <a:lnRef idx="3">
            <a:schemeClr val="dk1"/>
          </a:lnRef>
          <a:fillRef idx="0">
            <a:schemeClr val="dk1"/>
          </a:fillRef>
          <a:effectRef idx="2">
            <a:schemeClr val="dk1"/>
          </a:effectRef>
          <a:fontRef idx="minor">
            <a:schemeClr val="tx1"/>
          </a:fontRef>
        </p:style>
      </p:cxnSp>
      <p:cxnSp>
        <p:nvCxnSpPr>
          <p:cNvPr id="97" name="Connector: Elbow 96">
            <a:extLst>
              <a:ext uri="{FF2B5EF4-FFF2-40B4-BE49-F238E27FC236}">
                <a16:creationId xmlns:a16="http://schemas.microsoft.com/office/drawing/2014/main" id="{2DE86DCB-23AC-4E5D-AA21-F8AC48D7A134}"/>
              </a:ext>
            </a:extLst>
          </p:cNvPr>
          <p:cNvCxnSpPr>
            <a:cxnSpLocks/>
            <a:stCxn id="72" idx="3"/>
          </p:cNvCxnSpPr>
          <p:nvPr/>
        </p:nvCxnSpPr>
        <p:spPr>
          <a:xfrm>
            <a:off x="2179712" y="3607496"/>
            <a:ext cx="2281328" cy="87302"/>
          </a:xfrm>
          <a:prstGeom prst="bentConnector3">
            <a:avLst/>
          </a:prstGeom>
          <a:ln w="38100">
            <a:headEnd type="triangle" w="med" len="med"/>
            <a:tailEnd type="triangle" w="med" len="med"/>
          </a:ln>
        </p:spPr>
        <p:style>
          <a:lnRef idx="3">
            <a:schemeClr val="dk1"/>
          </a:lnRef>
          <a:fillRef idx="0">
            <a:schemeClr val="dk1"/>
          </a:fillRef>
          <a:effectRef idx="2">
            <a:schemeClr val="dk1"/>
          </a:effectRef>
          <a:fontRef idx="minor">
            <a:schemeClr val="tx1"/>
          </a:fontRef>
        </p:style>
      </p:cxnSp>
      <p:sp>
        <p:nvSpPr>
          <p:cNvPr id="103" name="Rectangle 102">
            <a:extLst>
              <a:ext uri="{FF2B5EF4-FFF2-40B4-BE49-F238E27FC236}">
                <a16:creationId xmlns:a16="http://schemas.microsoft.com/office/drawing/2014/main" id="{31E9B4FF-3AE9-40BE-B57A-4DE1318B0C70}"/>
              </a:ext>
            </a:extLst>
          </p:cNvPr>
          <p:cNvSpPr/>
          <p:nvPr/>
        </p:nvSpPr>
        <p:spPr>
          <a:xfrm>
            <a:off x="8912509" y="3962400"/>
            <a:ext cx="1296538" cy="9826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100" b="1" dirty="0">
                <a:solidFill>
                  <a:schemeClr val="tx1"/>
                </a:solidFill>
              </a:rPr>
              <a:t>Composites</a:t>
            </a:r>
          </a:p>
        </p:txBody>
      </p:sp>
      <p:sp>
        <p:nvSpPr>
          <p:cNvPr id="104" name="Rectangle 103">
            <a:extLst>
              <a:ext uri="{FF2B5EF4-FFF2-40B4-BE49-F238E27FC236}">
                <a16:creationId xmlns:a16="http://schemas.microsoft.com/office/drawing/2014/main" id="{5F992DBB-9859-4158-AD3A-98DB5465A664}"/>
              </a:ext>
            </a:extLst>
          </p:cNvPr>
          <p:cNvSpPr/>
          <p:nvPr/>
        </p:nvSpPr>
        <p:spPr>
          <a:xfrm>
            <a:off x="9168122" y="4310676"/>
            <a:ext cx="805984" cy="558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5" name="Graphic 104" descr="Layers Design with solid fill">
            <a:extLst>
              <a:ext uri="{FF2B5EF4-FFF2-40B4-BE49-F238E27FC236}">
                <a16:creationId xmlns:a16="http://schemas.microsoft.com/office/drawing/2014/main" id="{D9B43069-72BD-4022-B695-4DA124E3ADFC}"/>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9276550" y="4319288"/>
            <a:ext cx="616424" cy="616424"/>
          </a:xfrm>
          <a:prstGeom prst="rect">
            <a:avLst/>
          </a:prstGeom>
        </p:spPr>
      </p:pic>
      <p:cxnSp>
        <p:nvCxnSpPr>
          <p:cNvPr id="110" name="Connector: Elbow 109">
            <a:extLst>
              <a:ext uri="{FF2B5EF4-FFF2-40B4-BE49-F238E27FC236}">
                <a16:creationId xmlns:a16="http://schemas.microsoft.com/office/drawing/2014/main" id="{BFC32752-8F57-42E2-A53A-DC1D4B0BF043}"/>
              </a:ext>
            </a:extLst>
          </p:cNvPr>
          <p:cNvCxnSpPr>
            <a:cxnSpLocks/>
            <a:stCxn id="9" idx="3"/>
            <a:endCxn id="89" idx="1"/>
          </p:cNvCxnSpPr>
          <p:nvPr/>
        </p:nvCxnSpPr>
        <p:spPr>
          <a:xfrm flipV="1">
            <a:off x="7424621" y="3390872"/>
            <a:ext cx="1487888" cy="213981"/>
          </a:xfrm>
          <a:prstGeom prst="bentConnector3">
            <a:avLst/>
          </a:prstGeom>
          <a:ln w="38100">
            <a:headEnd type="triangle" w="med" len="med"/>
            <a:tailEnd type="triangle" w="med" len="med"/>
          </a:ln>
        </p:spPr>
        <p:style>
          <a:lnRef idx="3">
            <a:schemeClr val="dk1"/>
          </a:lnRef>
          <a:fillRef idx="0">
            <a:schemeClr val="dk1"/>
          </a:fillRef>
          <a:effectRef idx="2">
            <a:schemeClr val="dk1"/>
          </a:effectRef>
          <a:fontRef idx="minor">
            <a:schemeClr val="tx1"/>
          </a:fontRef>
        </p:style>
      </p:cxnSp>
      <p:cxnSp>
        <p:nvCxnSpPr>
          <p:cNvPr id="114" name="Straight Arrow Connector 113">
            <a:extLst>
              <a:ext uri="{FF2B5EF4-FFF2-40B4-BE49-F238E27FC236}">
                <a16:creationId xmlns:a16="http://schemas.microsoft.com/office/drawing/2014/main" id="{3E23FCD6-0DAF-4F37-A35B-AE36F0A9CF80}"/>
              </a:ext>
            </a:extLst>
          </p:cNvPr>
          <p:cNvCxnSpPr/>
          <p:nvPr/>
        </p:nvCxnSpPr>
        <p:spPr>
          <a:xfrm>
            <a:off x="4845330" y="4472907"/>
            <a:ext cx="0" cy="522962"/>
          </a:xfrm>
          <a:prstGeom prst="straightConnector1">
            <a:avLst/>
          </a:prstGeom>
          <a:ln w="38100">
            <a:headEnd type="triangle"/>
            <a:tailEnd type="triangle"/>
          </a:ln>
        </p:spPr>
        <p:style>
          <a:lnRef idx="3">
            <a:schemeClr val="dk1"/>
          </a:lnRef>
          <a:fillRef idx="0">
            <a:schemeClr val="dk1"/>
          </a:fillRef>
          <a:effectRef idx="2">
            <a:schemeClr val="dk1"/>
          </a:effectRef>
          <a:fontRef idx="minor">
            <a:schemeClr val="tx1"/>
          </a:fontRef>
        </p:style>
      </p:cxnSp>
      <p:cxnSp>
        <p:nvCxnSpPr>
          <p:cNvPr id="115" name="Straight Arrow Connector 114">
            <a:extLst>
              <a:ext uri="{FF2B5EF4-FFF2-40B4-BE49-F238E27FC236}">
                <a16:creationId xmlns:a16="http://schemas.microsoft.com/office/drawing/2014/main" id="{8EA9350B-9E95-4755-9E9B-B59FFB076F27}"/>
              </a:ext>
            </a:extLst>
          </p:cNvPr>
          <p:cNvCxnSpPr/>
          <p:nvPr/>
        </p:nvCxnSpPr>
        <p:spPr>
          <a:xfrm>
            <a:off x="5795899" y="4478243"/>
            <a:ext cx="0" cy="522962"/>
          </a:xfrm>
          <a:prstGeom prst="straightConnector1">
            <a:avLst/>
          </a:prstGeom>
          <a:ln w="38100">
            <a:headEnd type="triangle"/>
            <a:tailEnd type="triangle"/>
          </a:ln>
        </p:spPr>
        <p:style>
          <a:lnRef idx="3">
            <a:schemeClr val="dk1"/>
          </a:lnRef>
          <a:fillRef idx="0">
            <a:schemeClr val="dk1"/>
          </a:fillRef>
          <a:effectRef idx="2">
            <a:schemeClr val="dk1"/>
          </a:effectRef>
          <a:fontRef idx="minor">
            <a:schemeClr val="tx1"/>
          </a:fontRef>
        </p:style>
      </p:cxnSp>
      <p:cxnSp>
        <p:nvCxnSpPr>
          <p:cNvPr id="116" name="Straight Arrow Connector 115">
            <a:extLst>
              <a:ext uri="{FF2B5EF4-FFF2-40B4-BE49-F238E27FC236}">
                <a16:creationId xmlns:a16="http://schemas.microsoft.com/office/drawing/2014/main" id="{A0094E52-CE33-4FBE-AC32-C1D1AC07F5C7}"/>
              </a:ext>
            </a:extLst>
          </p:cNvPr>
          <p:cNvCxnSpPr/>
          <p:nvPr/>
        </p:nvCxnSpPr>
        <p:spPr>
          <a:xfrm>
            <a:off x="6672190" y="4490504"/>
            <a:ext cx="0" cy="522962"/>
          </a:xfrm>
          <a:prstGeom prst="straightConnector1">
            <a:avLst/>
          </a:prstGeom>
          <a:ln w="38100">
            <a:headEnd type="triangle"/>
            <a:tailEnd type="triangle"/>
          </a:ln>
        </p:spPr>
        <p:style>
          <a:lnRef idx="3">
            <a:schemeClr val="dk1"/>
          </a:lnRef>
          <a:fillRef idx="0">
            <a:schemeClr val="dk1"/>
          </a:fillRef>
          <a:effectRef idx="2">
            <a:schemeClr val="dk1"/>
          </a:effectRef>
          <a:fontRef idx="minor">
            <a:schemeClr val="tx1"/>
          </a:fontRef>
        </p:style>
      </p:cxnSp>
      <p:pic>
        <p:nvPicPr>
          <p:cNvPr id="121" name="Picture 120" descr="Icon&#10;&#10;Description automatically generated">
            <a:extLst>
              <a:ext uri="{FF2B5EF4-FFF2-40B4-BE49-F238E27FC236}">
                <a16:creationId xmlns:a16="http://schemas.microsoft.com/office/drawing/2014/main" id="{064784B8-455F-4507-BA7E-03E80CF88C29}"/>
              </a:ext>
            </a:extLst>
          </p:cNvPr>
          <p:cNvPicPr>
            <a:picLocks noChangeAspect="1"/>
          </p:cNvPicPr>
          <p:nvPr/>
        </p:nvPicPr>
        <p:blipFill>
          <a:blip r:embed="rId28">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a:off x="9315936" y="3296056"/>
            <a:ext cx="489683" cy="489683"/>
          </a:xfrm>
          <a:prstGeom prst="rect">
            <a:avLst/>
          </a:prstGeom>
        </p:spPr>
      </p:pic>
      <p:cxnSp>
        <p:nvCxnSpPr>
          <p:cNvPr id="123" name="Connector: Elbow 122">
            <a:extLst>
              <a:ext uri="{FF2B5EF4-FFF2-40B4-BE49-F238E27FC236}">
                <a16:creationId xmlns:a16="http://schemas.microsoft.com/office/drawing/2014/main" id="{C1E88E8A-9076-4DA6-A715-EEAC0A292E27}"/>
              </a:ext>
            </a:extLst>
          </p:cNvPr>
          <p:cNvCxnSpPr>
            <a:cxnSpLocks/>
            <a:stCxn id="9" idx="0"/>
            <a:endCxn id="50" idx="2"/>
          </p:cNvCxnSpPr>
          <p:nvPr/>
        </p:nvCxnSpPr>
        <p:spPr>
          <a:xfrm rot="16200000" flipV="1">
            <a:off x="5202406" y="1994228"/>
            <a:ext cx="580796" cy="904343"/>
          </a:xfrm>
          <a:prstGeom prst="bentConnector3">
            <a:avLst>
              <a:gd name="adj1" fmla="val 50000"/>
            </a:avLst>
          </a:prstGeom>
          <a:ln w="38100">
            <a:tailEnd type="triangle"/>
          </a:ln>
        </p:spPr>
        <p:style>
          <a:lnRef idx="3">
            <a:schemeClr val="dk1"/>
          </a:lnRef>
          <a:fillRef idx="0">
            <a:schemeClr val="dk1"/>
          </a:fillRef>
          <a:effectRef idx="2">
            <a:schemeClr val="dk1"/>
          </a:effectRef>
          <a:fontRef idx="minor">
            <a:schemeClr val="tx1"/>
          </a:fontRef>
        </p:style>
      </p:cxnSp>
      <p:cxnSp>
        <p:nvCxnSpPr>
          <p:cNvPr id="126" name="Connector: Elbow 125">
            <a:extLst>
              <a:ext uri="{FF2B5EF4-FFF2-40B4-BE49-F238E27FC236}">
                <a16:creationId xmlns:a16="http://schemas.microsoft.com/office/drawing/2014/main" id="{168E6895-037A-4F9C-A00E-F89DF66C12E2}"/>
              </a:ext>
            </a:extLst>
          </p:cNvPr>
          <p:cNvCxnSpPr>
            <a:cxnSpLocks/>
            <a:stCxn id="9" idx="0"/>
          </p:cNvCxnSpPr>
          <p:nvPr/>
        </p:nvCxnSpPr>
        <p:spPr>
          <a:xfrm rot="5400000" flipH="1" flipV="1">
            <a:off x="5920606" y="2168675"/>
            <a:ext cx="592492" cy="543755"/>
          </a:xfrm>
          <a:prstGeom prst="bentConnector3">
            <a:avLst>
              <a:gd name="adj1" fmla="val 50000"/>
            </a:avLst>
          </a:prstGeom>
          <a:ln w="38100">
            <a:tailEnd type="triangle"/>
          </a:ln>
        </p:spPr>
        <p:style>
          <a:lnRef idx="3">
            <a:schemeClr val="dk1"/>
          </a:lnRef>
          <a:fillRef idx="0">
            <a:schemeClr val="dk1"/>
          </a:fillRef>
          <a:effectRef idx="2">
            <a:schemeClr val="dk1"/>
          </a:effectRef>
          <a:fontRef idx="minor">
            <a:schemeClr val="tx1"/>
          </a:fontRef>
        </p:style>
      </p:cxnSp>
      <p:cxnSp>
        <p:nvCxnSpPr>
          <p:cNvPr id="128" name="Connector: Elbow 127">
            <a:extLst>
              <a:ext uri="{FF2B5EF4-FFF2-40B4-BE49-F238E27FC236}">
                <a16:creationId xmlns:a16="http://schemas.microsoft.com/office/drawing/2014/main" id="{951CA6DD-87F9-4ED1-BCE5-1466B3434C47}"/>
              </a:ext>
            </a:extLst>
          </p:cNvPr>
          <p:cNvCxnSpPr>
            <a:cxnSpLocks/>
            <a:stCxn id="9" idx="0"/>
            <a:endCxn id="38" idx="2"/>
          </p:cNvCxnSpPr>
          <p:nvPr/>
        </p:nvCxnSpPr>
        <p:spPr>
          <a:xfrm rot="5400000" flipH="1" flipV="1">
            <a:off x="6651980" y="1439099"/>
            <a:ext cx="590694" cy="2004705"/>
          </a:xfrm>
          <a:prstGeom prst="bentConnector3">
            <a:avLst>
              <a:gd name="adj1" fmla="val 50000"/>
            </a:avLst>
          </a:prstGeom>
          <a:ln w="38100">
            <a:tailEnd type="triangle"/>
          </a:ln>
        </p:spPr>
        <p:style>
          <a:lnRef idx="3">
            <a:schemeClr val="dk1"/>
          </a:lnRef>
          <a:fillRef idx="0">
            <a:schemeClr val="dk1"/>
          </a:fillRef>
          <a:effectRef idx="2">
            <a:schemeClr val="dk1"/>
          </a:effectRef>
          <a:fontRef idx="minor">
            <a:schemeClr val="tx1"/>
          </a:fontRef>
        </p:style>
      </p:cxnSp>
      <p:cxnSp>
        <p:nvCxnSpPr>
          <p:cNvPr id="138" name="Connector: Elbow 137">
            <a:extLst>
              <a:ext uri="{FF2B5EF4-FFF2-40B4-BE49-F238E27FC236}">
                <a16:creationId xmlns:a16="http://schemas.microsoft.com/office/drawing/2014/main" id="{4BBCADB6-CAF9-478F-9F97-1ED13743BC34}"/>
              </a:ext>
            </a:extLst>
          </p:cNvPr>
          <p:cNvCxnSpPr>
            <a:cxnSpLocks/>
            <a:stCxn id="9" idx="0"/>
            <a:endCxn id="69" idx="2"/>
          </p:cNvCxnSpPr>
          <p:nvPr/>
        </p:nvCxnSpPr>
        <p:spPr>
          <a:xfrm rot="5400000" flipH="1" flipV="1">
            <a:off x="7424993" y="675984"/>
            <a:ext cx="580796" cy="3540832"/>
          </a:xfrm>
          <a:prstGeom prst="bentConnector3">
            <a:avLst>
              <a:gd name="adj1" fmla="val 50000"/>
            </a:avLst>
          </a:prstGeom>
          <a:ln w="38100">
            <a:tailEnd type="triangle"/>
          </a:ln>
        </p:spPr>
        <p:style>
          <a:lnRef idx="3">
            <a:schemeClr val="dk1"/>
          </a:lnRef>
          <a:fillRef idx="0">
            <a:schemeClr val="dk1"/>
          </a:fillRef>
          <a:effectRef idx="2">
            <a:schemeClr val="dk1"/>
          </a:effectRef>
          <a:fontRef idx="minor">
            <a:schemeClr val="tx1"/>
          </a:fontRef>
        </p:style>
      </p:cxnSp>
      <p:cxnSp>
        <p:nvCxnSpPr>
          <p:cNvPr id="145" name="Connector: Elbow 144">
            <a:extLst>
              <a:ext uri="{FF2B5EF4-FFF2-40B4-BE49-F238E27FC236}">
                <a16:creationId xmlns:a16="http://schemas.microsoft.com/office/drawing/2014/main" id="{69F7DB63-0FA2-4F97-9951-298F2B1AA03D}"/>
              </a:ext>
            </a:extLst>
          </p:cNvPr>
          <p:cNvCxnSpPr>
            <a:cxnSpLocks/>
            <a:stCxn id="9" idx="3"/>
            <a:endCxn id="103" idx="1"/>
          </p:cNvCxnSpPr>
          <p:nvPr/>
        </p:nvCxnSpPr>
        <p:spPr>
          <a:xfrm>
            <a:off x="7424621" y="3604853"/>
            <a:ext cx="1487888" cy="848866"/>
          </a:xfrm>
          <a:prstGeom prst="bentConnector3">
            <a:avLst/>
          </a:prstGeom>
          <a:ln w="38100">
            <a:headEnd type="triangle" w="med" len="med"/>
            <a:tailEnd type="triangle" w="med" len="med"/>
          </a:ln>
        </p:spPr>
        <p:style>
          <a:lnRef idx="3">
            <a:schemeClr val="dk1"/>
          </a:lnRef>
          <a:fillRef idx="0">
            <a:schemeClr val="dk1"/>
          </a:fillRef>
          <a:effectRef idx="2">
            <a:schemeClr val="dk1"/>
          </a:effectRef>
          <a:fontRef idx="minor">
            <a:schemeClr val="tx1"/>
          </a:fontRef>
        </p:style>
      </p:cxnSp>
      <p:sp>
        <p:nvSpPr>
          <p:cNvPr id="151" name="Rectangle 150">
            <a:extLst>
              <a:ext uri="{FF2B5EF4-FFF2-40B4-BE49-F238E27FC236}">
                <a16:creationId xmlns:a16="http://schemas.microsoft.com/office/drawing/2014/main" id="{ACD01D51-760E-4CE3-92DD-8ACE65BC9F5D}"/>
              </a:ext>
            </a:extLst>
          </p:cNvPr>
          <p:cNvSpPr/>
          <p:nvPr/>
        </p:nvSpPr>
        <p:spPr>
          <a:xfrm>
            <a:off x="947788" y="4434156"/>
            <a:ext cx="805984" cy="558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2" name="Graphic 151" descr="Factory with solid fill">
            <a:extLst>
              <a:ext uri="{FF2B5EF4-FFF2-40B4-BE49-F238E27FC236}">
                <a16:creationId xmlns:a16="http://schemas.microsoft.com/office/drawing/2014/main" id="{159877BF-372C-4EFB-B38D-42C856157C3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56216" y="4416859"/>
            <a:ext cx="616424" cy="616424"/>
          </a:xfrm>
          <a:prstGeom prst="rect">
            <a:avLst/>
          </a:prstGeom>
        </p:spPr>
      </p:pic>
      <p:sp>
        <p:nvSpPr>
          <p:cNvPr id="153" name="Rectangle 152">
            <a:extLst>
              <a:ext uri="{FF2B5EF4-FFF2-40B4-BE49-F238E27FC236}">
                <a16:creationId xmlns:a16="http://schemas.microsoft.com/office/drawing/2014/main" id="{5EFC342D-6D51-46F7-B582-8A83DDDC6057}"/>
              </a:ext>
            </a:extLst>
          </p:cNvPr>
          <p:cNvSpPr/>
          <p:nvPr/>
        </p:nvSpPr>
        <p:spPr>
          <a:xfrm>
            <a:off x="883174" y="4261053"/>
            <a:ext cx="1296538" cy="9826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100" b="1">
                <a:solidFill>
                  <a:schemeClr val="tx1"/>
                </a:solidFill>
              </a:rPr>
              <a:t>Field </a:t>
            </a:r>
          </a:p>
          <a:p>
            <a:pPr algn="ctr"/>
            <a:r>
              <a:rPr lang="en-GB" sz="1100" b="1">
                <a:solidFill>
                  <a:schemeClr val="tx1"/>
                </a:solidFill>
              </a:rPr>
              <a:t>Operations</a:t>
            </a:r>
          </a:p>
        </p:txBody>
      </p:sp>
      <p:sp>
        <p:nvSpPr>
          <p:cNvPr id="154" name="Rectangle 153">
            <a:extLst>
              <a:ext uri="{FF2B5EF4-FFF2-40B4-BE49-F238E27FC236}">
                <a16:creationId xmlns:a16="http://schemas.microsoft.com/office/drawing/2014/main" id="{847AACF8-F439-429A-B1A6-109029426D67}"/>
              </a:ext>
            </a:extLst>
          </p:cNvPr>
          <p:cNvSpPr/>
          <p:nvPr/>
        </p:nvSpPr>
        <p:spPr>
          <a:xfrm>
            <a:off x="1113836" y="4627500"/>
            <a:ext cx="805984" cy="558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7" name="Graphic 156" descr="Construction worker female with solid fill">
            <a:extLst>
              <a:ext uri="{FF2B5EF4-FFF2-40B4-BE49-F238E27FC236}">
                <a16:creationId xmlns:a16="http://schemas.microsoft.com/office/drawing/2014/main" id="{DBDFC999-3859-46D4-9210-1FEFE0A5AAA3}"/>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206435" y="4596341"/>
            <a:ext cx="664647" cy="664647"/>
          </a:xfrm>
          <a:prstGeom prst="rect">
            <a:avLst/>
          </a:prstGeom>
        </p:spPr>
      </p:pic>
      <p:cxnSp>
        <p:nvCxnSpPr>
          <p:cNvPr id="158" name="Connector: Elbow 157">
            <a:extLst>
              <a:ext uri="{FF2B5EF4-FFF2-40B4-BE49-F238E27FC236}">
                <a16:creationId xmlns:a16="http://schemas.microsoft.com/office/drawing/2014/main" id="{5EC9D603-AF5D-4AF3-A8BB-A911C07E6880}"/>
              </a:ext>
            </a:extLst>
          </p:cNvPr>
          <p:cNvCxnSpPr>
            <a:cxnSpLocks/>
            <a:endCxn id="153" idx="3"/>
          </p:cNvCxnSpPr>
          <p:nvPr/>
        </p:nvCxnSpPr>
        <p:spPr>
          <a:xfrm rot="10800000" flipV="1">
            <a:off x="2179713" y="4119462"/>
            <a:ext cx="2281327" cy="632910"/>
          </a:xfrm>
          <a:prstGeom prst="bentConnector3">
            <a:avLst>
              <a:gd name="adj1" fmla="val 50000"/>
            </a:avLst>
          </a:prstGeom>
          <a:ln w="38100">
            <a:tailEnd type="triangle"/>
          </a:ln>
        </p:spPr>
        <p:style>
          <a:lnRef idx="3">
            <a:schemeClr val="dk1"/>
          </a:lnRef>
          <a:fillRef idx="0">
            <a:schemeClr val="dk1"/>
          </a:fillRef>
          <a:effectRef idx="2">
            <a:schemeClr val="dk1"/>
          </a:effectRef>
          <a:fontRef idx="minor">
            <a:schemeClr val="tx1"/>
          </a:fontRef>
        </p:style>
      </p:cxnSp>
      <p:sp>
        <p:nvSpPr>
          <p:cNvPr id="94" name="Rectangle 93">
            <a:extLst>
              <a:ext uri="{FF2B5EF4-FFF2-40B4-BE49-F238E27FC236}">
                <a16:creationId xmlns:a16="http://schemas.microsoft.com/office/drawing/2014/main" id="{075D64E5-A67D-44EE-8766-2E1B88E1510D}"/>
              </a:ext>
            </a:extLst>
          </p:cNvPr>
          <p:cNvSpPr/>
          <p:nvPr/>
        </p:nvSpPr>
        <p:spPr>
          <a:xfrm>
            <a:off x="8912509" y="5027710"/>
            <a:ext cx="1296538" cy="9826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100" b="1" dirty="0">
                <a:solidFill>
                  <a:schemeClr val="tx1"/>
                </a:solidFill>
              </a:rPr>
              <a:t>Finishing &amp; Surface </a:t>
            </a:r>
            <a:r>
              <a:rPr lang="en-GB" sz="1100" b="1" dirty="0" err="1">
                <a:solidFill>
                  <a:schemeClr val="tx1"/>
                </a:solidFill>
              </a:rPr>
              <a:t>Treatmeant</a:t>
            </a:r>
            <a:endParaRPr lang="en-GB" sz="1100" b="1" dirty="0">
              <a:solidFill>
                <a:schemeClr val="tx1"/>
              </a:solidFill>
            </a:endParaRPr>
          </a:p>
        </p:txBody>
      </p:sp>
      <p:sp>
        <p:nvSpPr>
          <p:cNvPr id="96" name="Rectangle 95">
            <a:extLst>
              <a:ext uri="{FF2B5EF4-FFF2-40B4-BE49-F238E27FC236}">
                <a16:creationId xmlns:a16="http://schemas.microsoft.com/office/drawing/2014/main" id="{E82E4E0F-A6E6-4A7E-9638-C031960D3E7B}"/>
              </a:ext>
            </a:extLst>
          </p:cNvPr>
          <p:cNvSpPr/>
          <p:nvPr/>
        </p:nvSpPr>
        <p:spPr>
          <a:xfrm>
            <a:off x="9165478" y="5375407"/>
            <a:ext cx="805984" cy="558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9" name="Connector: Elbow 148">
            <a:extLst>
              <a:ext uri="{FF2B5EF4-FFF2-40B4-BE49-F238E27FC236}">
                <a16:creationId xmlns:a16="http://schemas.microsoft.com/office/drawing/2014/main" id="{A668EF09-88E1-4FC6-AE67-4DBAF11A01A1}"/>
              </a:ext>
            </a:extLst>
          </p:cNvPr>
          <p:cNvCxnSpPr>
            <a:cxnSpLocks/>
            <a:stCxn id="9" idx="3"/>
            <a:endCxn id="94" idx="1"/>
          </p:cNvCxnSpPr>
          <p:nvPr/>
        </p:nvCxnSpPr>
        <p:spPr>
          <a:xfrm>
            <a:off x="7424621" y="3604853"/>
            <a:ext cx="1487888" cy="1914176"/>
          </a:xfrm>
          <a:prstGeom prst="bentConnector3">
            <a:avLst/>
          </a:prstGeom>
          <a:ln w="38100">
            <a:headEnd type="triangle" w="med" len="med"/>
            <a:tailEnd type="triangle" w="med" len="med"/>
          </a:ln>
        </p:spPr>
        <p:style>
          <a:lnRef idx="3">
            <a:schemeClr val="dk1"/>
          </a:lnRef>
          <a:fillRef idx="0">
            <a:schemeClr val="dk1"/>
          </a:fillRef>
          <a:effectRef idx="2">
            <a:schemeClr val="dk1"/>
          </a:effectRef>
          <a:fontRef idx="minor">
            <a:schemeClr val="tx1"/>
          </a:fontRef>
        </p:style>
      </p:cxnSp>
      <p:grpSp>
        <p:nvGrpSpPr>
          <p:cNvPr id="13" name="Group 12">
            <a:extLst>
              <a:ext uri="{FF2B5EF4-FFF2-40B4-BE49-F238E27FC236}">
                <a16:creationId xmlns:a16="http://schemas.microsoft.com/office/drawing/2014/main" id="{4F216056-3F44-67D4-5AF6-C3DB8B0E9CBF}"/>
              </a:ext>
            </a:extLst>
          </p:cNvPr>
          <p:cNvGrpSpPr/>
          <p:nvPr/>
        </p:nvGrpSpPr>
        <p:grpSpPr>
          <a:xfrm>
            <a:off x="292682" y="5595110"/>
            <a:ext cx="2026863" cy="453262"/>
            <a:chOff x="319469" y="5839350"/>
            <a:chExt cx="2026863" cy="453262"/>
          </a:xfrm>
        </p:grpSpPr>
        <p:pic>
          <p:nvPicPr>
            <p:cNvPr id="14" name="Graphic 13" descr="Internet outline">
              <a:extLst>
                <a:ext uri="{FF2B5EF4-FFF2-40B4-BE49-F238E27FC236}">
                  <a16:creationId xmlns:a16="http://schemas.microsoft.com/office/drawing/2014/main" id="{44E0BD1B-7FE4-E9E8-FEA1-578CF4F9E04D}"/>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319469" y="5839350"/>
              <a:ext cx="453262" cy="453262"/>
            </a:xfrm>
            <a:prstGeom prst="rect">
              <a:avLst/>
            </a:prstGeom>
          </p:spPr>
        </p:pic>
        <p:sp>
          <p:nvSpPr>
            <p:cNvPr id="21" name="TextBox 20">
              <a:extLst>
                <a:ext uri="{FF2B5EF4-FFF2-40B4-BE49-F238E27FC236}">
                  <a16:creationId xmlns:a16="http://schemas.microsoft.com/office/drawing/2014/main" id="{94FEE939-C559-6A37-363F-57A3C8A64322}"/>
                </a:ext>
              </a:extLst>
            </p:cNvPr>
            <p:cNvSpPr txBox="1"/>
            <p:nvPr/>
          </p:nvSpPr>
          <p:spPr>
            <a:xfrm>
              <a:off x="772731" y="5942675"/>
              <a:ext cx="1573601" cy="276999"/>
            </a:xfrm>
            <a:prstGeom prst="rect">
              <a:avLst/>
            </a:prstGeom>
            <a:noFill/>
          </p:spPr>
          <p:txBody>
            <a:bodyPr wrap="square">
              <a:spAutoFit/>
            </a:bodyPr>
            <a:lstStyle/>
            <a:p>
              <a:r>
                <a:rPr lang="en-US" sz="1200" dirty="0"/>
                <a:t>* </a:t>
              </a:r>
              <a:r>
                <a:rPr lang="en-US" sz="1200" dirty="0" err="1">
                  <a:hlinkClick r:id="rId33"/>
                </a:rPr>
                <a:t>PyAnsys</a:t>
              </a:r>
              <a:r>
                <a:rPr lang="en-US" sz="1200" dirty="0">
                  <a:hlinkClick r:id="rId33"/>
                </a:rPr>
                <a:t> — </a:t>
              </a:r>
              <a:r>
                <a:rPr lang="en-US" sz="1200" dirty="0" err="1">
                  <a:hlinkClick r:id="rId33"/>
                </a:rPr>
                <a:t>PyAnsys</a:t>
              </a:r>
              <a:endParaRPr lang="en-US" sz="1200" dirty="0"/>
            </a:p>
          </p:txBody>
        </p:sp>
      </p:grpSp>
      <p:pic>
        <p:nvPicPr>
          <p:cNvPr id="25" name="Picture 24">
            <a:extLst>
              <a:ext uri="{FF2B5EF4-FFF2-40B4-BE49-F238E27FC236}">
                <a16:creationId xmlns:a16="http://schemas.microsoft.com/office/drawing/2014/main" id="{7DF3AD5B-32A4-7CF8-5988-A4C2D59FDF98}"/>
              </a:ext>
            </a:extLst>
          </p:cNvPr>
          <p:cNvPicPr>
            <a:picLocks noChangeAspect="1"/>
          </p:cNvPicPr>
          <p:nvPr/>
        </p:nvPicPr>
        <p:blipFill rotWithShape="1">
          <a:blip r:embed="rId34">
            <a:extLst>
              <a:ext uri="{BEBA8EAE-BF5A-486C-A8C5-ECC9F3942E4B}">
                <a14:imgProps xmlns:a14="http://schemas.microsoft.com/office/drawing/2010/main">
                  <a14:imgLayer r:embed="rId35">
                    <a14:imgEffect>
                      <a14:backgroundRemoval t="60145" b="66844" l="86863" r="92898">
                        <a14:foregroundMark x1="88926" y1="60034" x2="91674" y2="60374"/>
                      </a14:backgroundRemoval>
                    </a14:imgEffect>
                    <a14:imgEffect>
                      <a14:sharpenSoften amount="50000"/>
                    </a14:imgEffect>
                  </a14:imgLayer>
                </a14:imgProps>
              </a:ext>
            </a:extLst>
          </a:blip>
          <a:srcRect l="86109" t="59308" r="6348" b="32319"/>
          <a:stretch/>
        </p:blipFill>
        <p:spPr>
          <a:xfrm>
            <a:off x="5876027" y="1531089"/>
            <a:ext cx="1171092" cy="636418"/>
          </a:xfrm>
          <a:prstGeom prst="rect">
            <a:avLst/>
          </a:prstGeom>
        </p:spPr>
      </p:pic>
      <p:sp>
        <p:nvSpPr>
          <p:cNvPr id="28" name="Rectangle 27">
            <a:extLst>
              <a:ext uri="{FF2B5EF4-FFF2-40B4-BE49-F238E27FC236}">
                <a16:creationId xmlns:a16="http://schemas.microsoft.com/office/drawing/2014/main" id="{13C718FF-FFA2-F8C5-F753-61E50743918A}"/>
              </a:ext>
            </a:extLst>
          </p:cNvPr>
          <p:cNvSpPr/>
          <p:nvPr/>
        </p:nvSpPr>
        <p:spPr>
          <a:xfrm>
            <a:off x="10363248" y="3962400"/>
            <a:ext cx="1296538" cy="9826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100" b="1" dirty="0">
                <a:solidFill>
                  <a:schemeClr val="tx1"/>
                </a:solidFill>
              </a:rPr>
              <a:t>Recycled </a:t>
            </a:r>
          </a:p>
          <a:p>
            <a:pPr algn="ctr"/>
            <a:r>
              <a:rPr lang="en-GB" sz="1100" b="1" dirty="0">
                <a:solidFill>
                  <a:schemeClr val="tx1"/>
                </a:solidFill>
              </a:rPr>
              <a:t>Materials</a:t>
            </a:r>
          </a:p>
        </p:txBody>
      </p:sp>
      <p:sp>
        <p:nvSpPr>
          <p:cNvPr id="29" name="Rectangle 28">
            <a:extLst>
              <a:ext uri="{FF2B5EF4-FFF2-40B4-BE49-F238E27FC236}">
                <a16:creationId xmlns:a16="http://schemas.microsoft.com/office/drawing/2014/main" id="{B7A42647-AC8D-3855-EFE9-8E4C39C8A11A}"/>
              </a:ext>
            </a:extLst>
          </p:cNvPr>
          <p:cNvSpPr/>
          <p:nvPr/>
        </p:nvSpPr>
        <p:spPr>
          <a:xfrm>
            <a:off x="10618861" y="4310676"/>
            <a:ext cx="805984" cy="558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1C5FF688-7F86-0F13-EAF9-95BE8D419582}"/>
              </a:ext>
            </a:extLst>
          </p:cNvPr>
          <p:cNvSpPr/>
          <p:nvPr/>
        </p:nvSpPr>
        <p:spPr>
          <a:xfrm>
            <a:off x="10363248" y="2887003"/>
            <a:ext cx="1296538" cy="9826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100" b="1" dirty="0">
                <a:solidFill>
                  <a:schemeClr val="tx1"/>
                </a:solidFill>
              </a:rPr>
              <a:t>Polymers</a:t>
            </a:r>
          </a:p>
        </p:txBody>
      </p:sp>
      <p:sp>
        <p:nvSpPr>
          <p:cNvPr id="34" name="Rectangle 33">
            <a:extLst>
              <a:ext uri="{FF2B5EF4-FFF2-40B4-BE49-F238E27FC236}">
                <a16:creationId xmlns:a16="http://schemas.microsoft.com/office/drawing/2014/main" id="{F37B9EF9-15A7-8C7C-534D-76BAF2B7E4B1}"/>
              </a:ext>
            </a:extLst>
          </p:cNvPr>
          <p:cNvSpPr/>
          <p:nvPr/>
        </p:nvSpPr>
        <p:spPr>
          <a:xfrm>
            <a:off x="10618861" y="3235279"/>
            <a:ext cx="805984" cy="558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5C66440B-388F-5B4B-DB79-7E2C1E459419}"/>
              </a:ext>
            </a:extLst>
          </p:cNvPr>
          <p:cNvSpPr/>
          <p:nvPr/>
        </p:nvSpPr>
        <p:spPr>
          <a:xfrm>
            <a:off x="10363248" y="5037036"/>
            <a:ext cx="1296538" cy="9826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100" b="1" dirty="0">
                <a:solidFill>
                  <a:schemeClr val="tx1"/>
                </a:solidFill>
              </a:rPr>
              <a:t>Metals</a:t>
            </a:r>
          </a:p>
        </p:txBody>
      </p:sp>
      <p:sp>
        <p:nvSpPr>
          <p:cNvPr id="37" name="Rectangle 36">
            <a:extLst>
              <a:ext uri="{FF2B5EF4-FFF2-40B4-BE49-F238E27FC236}">
                <a16:creationId xmlns:a16="http://schemas.microsoft.com/office/drawing/2014/main" id="{B7DAB067-E95A-644F-6FE7-F25921B0942E}"/>
              </a:ext>
            </a:extLst>
          </p:cNvPr>
          <p:cNvSpPr/>
          <p:nvPr/>
        </p:nvSpPr>
        <p:spPr>
          <a:xfrm>
            <a:off x="10618861" y="5385312"/>
            <a:ext cx="805984" cy="5581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 name="Picture 39">
            <a:extLst>
              <a:ext uri="{FF2B5EF4-FFF2-40B4-BE49-F238E27FC236}">
                <a16:creationId xmlns:a16="http://schemas.microsoft.com/office/drawing/2014/main" id="{28AFE0E0-E35D-BD8A-F36D-C92718D758B2}"/>
              </a:ext>
            </a:extLst>
          </p:cNvPr>
          <p:cNvPicPr>
            <a:picLocks noChangeAspect="1"/>
          </p:cNvPicPr>
          <p:nvPr/>
        </p:nvPicPr>
        <p:blipFill>
          <a:blip r:embed="rId36">
            <a:extLst>
              <a:ext uri="{BEBA8EAE-BF5A-486C-A8C5-ECC9F3942E4B}">
                <a14:imgProps xmlns:a14="http://schemas.microsoft.com/office/drawing/2010/main">
                  <a14:imgLayer r:embed="rId37">
                    <a14:imgEffect>
                      <a14:backgroundRemoval t="10000" b="90000" l="10000" r="90000">
                        <a14:foregroundMark x1="30108" y1="66667" x2="30108" y2="66667"/>
                      </a14:backgroundRemoval>
                    </a14:imgEffect>
                  </a14:imgLayer>
                </a14:imgProps>
              </a:ext>
            </a:extLst>
          </a:blip>
          <a:stretch>
            <a:fillRect/>
          </a:stretch>
        </p:blipFill>
        <p:spPr>
          <a:xfrm>
            <a:off x="10708470" y="3289280"/>
            <a:ext cx="623579" cy="482771"/>
          </a:xfrm>
          <a:prstGeom prst="rect">
            <a:avLst/>
          </a:prstGeom>
        </p:spPr>
      </p:pic>
      <p:pic>
        <p:nvPicPr>
          <p:cNvPr id="43" name="Graphic 42" descr="Sustainability with solid fill">
            <a:extLst>
              <a:ext uri="{FF2B5EF4-FFF2-40B4-BE49-F238E27FC236}">
                <a16:creationId xmlns:a16="http://schemas.microsoft.com/office/drawing/2014/main" id="{3549692A-872D-EA93-5DEC-EBF08657CC23}"/>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10760235" y="4363830"/>
            <a:ext cx="502563" cy="502563"/>
          </a:xfrm>
          <a:prstGeom prst="rect">
            <a:avLst/>
          </a:prstGeom>
        </p:spPr>
      </p:pic>
      <p:pic>
        <p:nvPicPr>
          <p:cNvPr id="45" name="Picture 44">
            <a:extLst>
              <a:ext uri="{FF2B5EF4-FFF2-40B4-BE49-F238E27FC236}">
                <a16:creationId xmlns:a16="http://schemas.microsoft.com/office/drawing/2014/main" id="{157E1924-2D3D-A25F-DF08-225BF51147B3}"/>
              </a:ext>
            </a:extLst>
          </p:cNvPr>
          <p:cNvPicPr>
            <a:picLocks noChangeAspect="1"/>
          </p:cNvPicPr>
          <p:nvPr/>
        </p:nvPicPr>
        <p:blipFill>
          <a:blip r:embed="rId40">
            <a:extLst>
              <a:ext uri="{BEBA8EAE-BF5A-486C-A8C5-ECC9F3942E4B}">
                <a14:imgProps xmlns:a14="http://schemas.microsoft.com/office/drawing/2010/main">
                  <a14:imgLayer r:embed="rId41">
                    <a14:imgEffect>
                      <a14:backgroundRemoval t="10000" b="90000" l="10000" r="90000">
                        <a14:foregroundMark x1="59559" y1="62222" x2="83824" y2="45556"/>
                      </a14:backgroundRemoval>
                    </a14:imgEffect>
                  </a14:imgLayer>
                </a14:imgProps>
              </a:ext>
            </a:extLst>
          </a:blip>
          <a:stretch>
            <a:fillRect/>
          </a:stretch>
        </p:blipFill>
        <p:spPr>
          <a:xfrm>
            <a:off x="9274689" y="5465720"/>
            <a:ext cx="600462" cy="397365"/>
          </a:xfrm>
          <a:prstGeom prst="rect">
            <a:avLst/>
          </a:prstGeom>
        </p:spPr>
      </p:pic>
      <p:pic>
        <p:nvPicPr>
          <p:cNvPr id="88" name="Graphic 87" descr="Magnet with solid fill">
            <a:extLst>
              <a:ext uri="{FF2B5EF4-FFF2-40B4-BE49-F238E27FC236}">
                <a16:creationId xmlns:a16="http://schemas.microsoft.com/office/drawing/2014/main" id="{DB0AC835-3EF9-4F4A-9173-D95AA22F5502}"/>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10782952" y="5438262"/>
            <a:ext cx="495328" cy="495328"/>
          </a:xfrm>
          <a:prstGeom prst="rect">
            <a:avLst/>
          </a:prstGeom>
        </p:spPr>
      </p:pic>
      <p:pic>
        <p:nvPicPr>
          <p:cNvPr id="48" name="Graphic 47" descr="Server with solid fill">
            <a:extLst>
              <a:ext uri="{FF2B5EF4-FFF2-40B4-BE49-F238E27FC236}">
                <a16:creationId xmlns:a16="http://schemas.microsoft.com/office/drawing/2014/main" id="{E9779673-3C35-2D3E-1513-CF73822CF721}"/>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6460347" y="5138733"/>
            <a:ext cx="531982" cy="531982"/>
          </a:xfrm>
          <a:prstGeom prst="rect">
            <a:avLst/>
          </a:prstGeom>
        </p:spPr>
      </p:pic>
      <p:sp>
        <p:nvSpPr>
          <p:cNvPr id="49" name="TextBox 48">
            <a:extLst>
              <a:ext uri="{FF2B5EF4-FFF2-40B4-BE49-F238E27FC236}">
                <a16:creationId xmlns:a16="http://schemas.microsoft.com/office/drawing/2014/main" id="{7B879F5F-E344-60D7-1218-87521E85303D}"/>
              </a:ext>
            </a:extLst>
          </p:cNvPr>
          <p:cNvSpPr txBox="1"/>
          <p:nvPr/>
        </p:nvSpPr>
        <p:spPr>
          <a:xfrm>
            <a:off x="6503113" y="5663937"/>
            <a:ext cx="494046" cy="276999"/>
          </a:xfrm>
          <a:prstGeom prst="rect">
            <a:avLst/>
          </a:prstGeom>
          <a:noFill/>
        </p:spPr>
        <p:txBody>
          <a:bodyPr wrap="none" rtlCol="0">
            <a:spAutoFit/>
          </a:bodyPr>
          <a:lstStyle/>
          <a:p>
            <a:r>
              <a:rPr lang="en-GB" sz="1200" b="1" dirty="0"/>
              <a:t>TDM</a:t>
            </a:r>
          </a:p>
        </p:txBody>
      </p:sp>
      <p:pic>
        <p:nvPicPr>
          <p:cNvPr id="51" name="Graphic 50" descr="Server with solid fill">
            <a:extLst>
              <a:ext uri="{FF2B5EF4-FFF2-40B4-BE49-F238E27FC236}">
                <a16:creationId xmlns:a16="http://schemas.microsoft.com/office/drawing/2014/main" id="{B4352999-D6FF-2003-F7B2-B2A53B4FE3E0}"/>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7049922" y="5142331"/>
            <a:ext cx="531982" cy="531982"/>
          </a:xfrm>
          <a:prstGeom prst="rect">
            <a:avLst/>
          </a:prstGeom>
        </p:spPr>
      </p:pic>
      <p:sp>
        <p:nvSpPr>
          <p:cNvPr id="59" name="TextBox 58">
            <a:extLst>
              <a:ext uri="{FF2B5EF4-FFF2-40B4-BE49-F238E27FC236}">
                <a16:creationId xmlns:a16="http://schemas.microsoft.com/office/drawing/2014/main" id="{A428154A-C00D-1CB9-8623-8BBE275F054C}"/>
              </a:ext>
            </a:extLst>
          </p:cNvPr>
          <p:cNvSpPr txBox="1"/>
          <p:nvPr/>
        </p:nvSpPr>
        <p:spPr>
          <a:xfrm>
            <a:off x="7092688" y="5656649"/>
            <a:ext cx="478016" cy="276999"/>
          </a:xfrm>
          <a:prstGeom prst="rect">
            <a:avLst/>
          </a:prstGeom>
          <a:noFill/>
        </p:spPr>
        <p:txBody>
          <a:bodyPr wrap="none" rtlCol="0">
            <a:spAutoFit/>
          </a:bodyPr>
          <a:lstStyle/>
          <a:p>
            <a:r>
              <a:rPr lang="en-GB" sz="1200" b="1" dirty="0"/>
              <a:t>ALM</a:t>
            </a:r>
          </a:p>
        </p:txBody>
      </p:sp>
    </p:spTree>
    <p:extLst>
      <p:ext uri="{BB962C8B-B14F-4D97-AF65-F5344CB8AC3E}">
        <p14:creationId xmlns:p14="http://schemas.microsoft.com/office/powerpoint/2010/main" val="5503397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C02FF236-BC4E-5FC9-C991-6943CC626B6C}"/>
              </a:ext>
            </a:extLst>
          </p:cNvPr>
          <p:cNvSpPr>
            <a:spLocks noChangeAspect="1"/>
          </p:cNvSpPr>
          <p:nvPr/>
        </p:nvSpPr>
        <p:spPr>
          <a:xfrm>
            <a:off x="250371" y="740229"/>
            <a:ext cx="11429997" cy="5486400"/>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7B299C7-5233-F78D-A69A-5B11C7F46891}"/>
              </a:ext>
            </a:extLst>
          </p:cNvPr>
          <p:cNvSpPr>
            <a:spLocks noChangeAspect="1"/>
          </p:cNvSpPr>
          <p:nvPr/>
        </p:nvSpPr>
        <p:spPr>
          <a:xfrm>
            <a:off x="424543" y="1005303"/>
            <a:ext cx="10319657" cy="4938297"/>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7069BBD-7302-E7D6-AB9C-C8E3A874C56D}"/>
              </a:ext>
            </a:extLst>
          </p:cNvPr>
          <p:cNvSpPr>
            <a:spLocks noChangeAspect="1"/>
          </p:cNvSpPr>
          <p:nvPr/>
        </p:nvSpPr>
        <p:spPr>
          <a:xfrm>
            <a:off x="546100" y="1485429"/>
            <a:ext cx="7879443" cy="3996000"/>
          </a:xfrm>
          <a:prstGeom prst="ellipse">
            <a:avLst/>
          </a:prstGeom>
          <a:solidFill>
            <a:schemeClr val="accent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8CAC75D6-158F-9BD3-65F1-073BAF07E8ED}"/>
              </a:ext>
            </a:extLst>
          </p:cNvPr>
          <p:cNvSpPr>
            <a:spLocks noGrp="1"/>
          </p:cNvSpPr>
          <p:nvPr>
            <p:ph type="sldNum" sz="quarter" idx="11"/>
          </p:nvPr>
        </p:nvSpPr>
        <p:spPr/>
        <p:txBody>
          <a:bodyPr/>
          <a:lstStyle/>
          <a:p>
            <a:fld id="{F0D23093-2AB0-F74C-B865-1A12A15B650E}" type="slidenum">
              <a:rPr lang="en-US" smtClean="0"/>
              <a:pPr/>
              <a:t>24</a:t>
            </a:fld>
            <a:endParaRPr lang="en-US"/>
          </a:p>
        </p:txBody>
      </p:sp>
      <p:sp>
        <p:nvSpPr>
          <p:cNvPr id="3" name="Title 2">
            <a:extLst>
              <a:ext uri="{FF2B5EF4-FFF2-40B4-BE49-F238E27FC236}">
                <a16:creationId xmlns:a16="http://schemas.microsoft.com/office/drawing/2014/main" id="{A0A5D123-81B5-5CCE-8B98-3C4A546EC7AC}"/>
              </a:ext>
            </a:extLst>
          </p:cNvPr>
          <p:cNvSpPr>
            <a:spLocks noGrp="1"/>
          </p:cNvSpPr>
          <p:nvPr>
            <p:ph type="title"/>
          </p:nvPr>
        </p:nvSpPr>
        <p:spPr>
          <a:xfrm>
            <a:off x="609601" y="148581"/>
            <a:ext cx="11404119" cy="845837"/>
          </a:xfrm>
        </p:spPr>
        <p:txBody>
          <a:bodyPr/>
          <a:lstStyle/>
          <a:p>
            <a:r>
              <a:rPr lang="en-US" dirty="0">
                <a:latin typeface="Calibri"/>
                <a:cs typeface="Calibri"/>
              </a:rPr>
              <a:t>Materials Data Embedded in Digital Product Management Systems</a:t>
            </a:r>
          </a:p>
        </p:txBody>
      </p:sp>
      <p:sp>
        <p:nvSpPr>
          <p:cNvPr id="11" name="Oval 10">
            <a:extLst>
              <a:ext uri="{FF2B5EF4-FFF2-40B4-BE49-F238E27FC236}">
                <a16:creationId xmlns:a16="http://schemas.microsoft.com/office/drawing/2014/main" id="{3DDAC869-F015-57E4-AE50-DAEC7B538436}"/>
              </a:ext>
            </a:extLst>
          </p:cNvPr>
          <p:cNvSpPr>
            <a:spLocks noChangeAspect="1"/>
          </p:cNvSpPr>
          <p:nvPr/>
        </p:nvSpPr>
        <p:spPr>
          <a:xfrm>
            <a:off x="1101272" y="2249143"/>
            <a:ext cx="5604329" cy="2468572"/>
          </a:xfrm>
          <a:prstGeom prst="ellipse">
            <a:avLst/>
          </a:prstGeom>
          <a:solidFill>
            <a:schemeClr val="bg1">
              <a:lumMod val="6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DB0ADB3-D496-2423-2466-4CC524B2CAEB}"/>
              </a:ext>
            </a:extLst>
          </p:cNvPr>
          <p:cNvSpPr>
            <a:spLocks noChangeAspect="1"/>
          </p:cNvSpPr>
          <p:nvPr/>
        </p:nvSpPr>
        <p:spPr>
          <a:xfrm>
            <a:off x="1217439" y="2823782"/>
            <a:ext cx="3788029" cy="1319294"/>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4AF54F01-07D2-97F9-8D40-7808C3A03BA9}"/>
              </a:ext>
            </a:extLst>
          </p:cNvPr>
          <p:cNvGrpSpPr/>
          <p:nvPr/>
        </p:nvGrpSpPr>
        <p:grpSpPr>
          <a:xfrm>
            <a:off x="213207" y="1961915"/>
            <a:ext cx="3092129" cy="3043028"/>
            <a:chOff x="213207" y="1961915"/>
            <a:chExt cx="3092129" cy="3043028"/>
          </a:xfrm>
        </p:grpSpPr>
        <p:pic>
          <p:nvPicPr>
            <p:cNvPr id="8" name="Picture 7" descr="A close up of a logo&#10;&#10;Description automatically generated">
              <a:extLst>
                <a:ext uri="{FF2B5EF4-FFF2-40B4-BE49-F238E27FC236}">
                  <a16:creationId xmlns:a16="http://schemas.microsoft.com/office/drawing/2014/main" id="{54AA812D-50BF-E088-9131-3AD77A73365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450" b="95793" l="1035" r="96217">
                          <a14:foregroundMark x1="55356" y1="41990" x2="45639" y2="53722"/>
                          <a14:foregroundMark x1="45639" y1="53722" x2="56193" y2="44579"/>
                          <a14:foregroundMark x1="44365" y1="41990" x2="41537" y2="57160"/>
                          <a14:foregroundMark x1="41537" y1="57160" x2="57029" y2="61448"/>
                          <a14:foregroundMark x1="57029" y1="61448" x2="58463" y2="60316"/>
                          <a14:foregroundMark x1="35603" y1="11327" x2="63321" y2="7484"/>
                          <a14:foregroundMark x1="63321" y1="7484" x2="76782" y2="16788"/>
                          <a14:foregroundMark x1="85504" y1="25364" x2="91318" y2="60599"/>
                          <a14:foregroundMark x1="91318" y1="60599" x2="90880" y2="61448"/>
                          <a14:foregroundMark x1="94544" y1="47411" x2="81004" y2="78924"/>
                          <a14:foregroundMark x1="81004" y1="78924" x2="81004" y2="78924"/>
                          <a14:foregroundMark x1="49423" y1="94134" x2="18996" y2="81230"/>
                          <a14:foregroundMark x1="18996" y1="81230" x2="18996" y2="81230"/>
                          <a14:foregroundMark x1="15611" y1="79207" x2="4341" y2="43972"/>
                          <a14:foregroundMark x1="4341" y1="43972" x2="4341" y2="43972"/>
                          <a14:foregroundMark x1="8005" y1="34547" x2="29988" y2="9911"/>
                          <a14:foregroundMark x1="29988" y1="9911" x2="29988" y2="9911"/>
                          <a14:foregroundMark x1="43250" y1="4450" x2="66627" y2="5016"/>
                          <a14:foregroundMark x1="67742" y1="9021" x2="93986" y2="33374"/>
                          <a14:foregroundMark x1="93986" y1="33374" x2="93986" y2="33374"/>
                          <a14:foregroundMark x1="93708" y1="37095" x2="94265" y2="62621"/>
                          <a14:foregroundMark x1="94265" y1="62621" x2="94265" y2="62621"/>
                          <a14:foregroundMark x1="90044" y1="68892" x2="64078" y2="85801"/>
                          <a14:foregroundMark x1="64078" y1="85801" x2="64078" y2="85801"/>
                          <a14:foregroundMark x1="63521" y1="94417" x2="44365" y2="95833"/>
                          <a14:foregroundMark x1="44365" y1="95833" x2="44365" y2="95833"/>
                          <a14:foregroundMark x1="35325" y1="93244" x2="24612" y2="86650"/>
                          <a14:foregroundMark x1="24612" y1="86650" x2="24612" y2="86650"/>
                          <a14:foregroundMark x1="45759" y1="36529" x2="42971" y2="34547"/>
                          <a14:foregroundMark x1="51693" y1="39968" x2="55078" y2="60316"/>
                          <a14:foregroundMark x1="55078" y1="60316" x2="55078" y2="60316"/>
                          <a14:foregroundMark x1="59578" y1="42557" x2="56472" y2="58576"/>
                          <a14:foregroundMark x1="56472" y1="58576" x2="56472" y2="58576"/>
                          <a14:foregroundMark x1="53086" y1="36812" x2="40422" y2="62338"/>
                          <a14:foregroundMark x1="22939" y1="14199" x2="16726" y2="22775"/>
                          <a14:foregroundMark x1="37037" y1="6472" x2="20112" y2="15777"/>
                          <a14:foregroundMark x1="20112" y1="15777" x2="20112" y2="16181"/>
                          <a14:foregroundMark x1="21545" y1="11893" x2="14775" y2="19337"/>
                          <a14:foregroundMark x1="11947" y1="23382" x2="5217" y2="35720"/>
                          <a14:foregroundMark x1="5217" y1="35720" x2="1075" y2="55663"/>
                          <a14:foregroundMark x1="1075" y1="55663" x2="12784" y2="77791"/>
                          <a14:foregroundMark x1="39307" y1="42557" x2="38152" y2="54854"/>
                          <a14:foregroundMark x1="64397" y1="94701" x2="76782" y2="86367"/>
                          <a14:foregroundMark x1="76782" y1="86367" x2="77061" y2="85801"/>
                          <a14:foregroundMark x1="90880" y1="71481" x2="78176" y2="81513"/>
                          <a14:foregroundMark x1="78176" y1="81513" x2="77897" y2="81513"/>
                          <a14:foregroundMark x1="81840" y1="84668" x2="87495" y2="77508"/>
                          <a14:foregroundMark x1="95380" y1="38552" x2="96217" y2="46278"/>
                        </a14:backgroundRemoval>
                      </a14:imgEffect>
                    </a14:imgLayer>
                  </a14:imgProps>
                </a:ext>
                <a:ext uri="{28A0092B-C50C-407E-A947-70E740481C1C}">
                  <a14:useLocalDpi xmlns:a14="http://schemas.microsoft.com/office/drawing/2010/main" val="0"/>
                </a:ext>
              </a:extLst>
            </a:blip>
            <a:stretch>
              <a:fillRect/>
            </a:stretch>
          </p:blipFill>
          <p:spPr>
            <a:xfrm>
              <a:off x="213207" y="1961915"/>
              <a:ext cx="3092129" cy="3043028"/>
            </a:xfrm>
            <a:prstGeom prst="rect">
              <a:avLst/>
            </a:prstGeom>
          </p:spPr>
        </p:pic>
        <p:sp>
          <p:nvSpPr>
            <p:cNvPr id="12" name="Oval 11">
              <a:extLst>
                <a:ext uri="{FF2B5EF4-FFF2-40B4-BE49-F238E27FC236}">
                  <a16:creationId xmlns:a16="http://schemas.microsoft.com/office/drawing/2014/main" id="{800CBEBB-8B5E-FEED-0CAA-BEF8C3D2A592}"/>
                </a:ext>
              </a:extLst>
            </p:cNvPr>
            <p:cNvSpPr>
              <a:spLocks noChangeAspect="1"/>
            </p:cNvSpPr>
            <p:nvPr/>
          </p:nvSpPr>
          <p:spPr>
            <a:xfrm>
              <a:off x="239485" y="1971986"/>
              <a:ext cx="3024000" cy="3024000"/>
            </a:xfrm>
            <a:prstGeom prst="ellipse">
              <a:avLst/>
            </a:prstGeom>
            <a:noFill/>
            <a:ln w="5715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D899A4C4-9E88-54EA-FF98-670D6C355A28}"/>
              </a:ext>
            </a:extLst>
          </p:cNvPr>
          <p:cNvSpPr txBox="1"/>
          <p:nvPr/>
        </p:nvSpPr>
        <p:spPr>
          <a:xfrm>
            <a:off x="5302193" y="3252596"/>
            <a:ext cx="793807" cy="461665"/>
          </a:xfrm>
          <a:prstGeom prst="rect">
            <a:avLst/>
          </a:prstGeom>
          <a:noFill/>
        </p:spPr>
        <p:txBody>
          <a:bodyPr wrap="none" rtlCol="0">
            <a:spAutoFit/>
          </a:bodyPr>
          <a:lstStyle/>
          <a:p>
            <a:r>
              <a:rPr lang="en-US" sz="2400" b="1" dirty="0"/>
              <a:t>MDS</a:t>
            </a:r>
          </a:p>
        </p:txBody>
      </p:sp>
      <p:sp>
        <p:nvSpPr>
          <p:cNvPr id="17" name="TextBox 16">
            <a:extLst>
              <a:ext uri="{FF2B5EF4-FFF2-40B4-BE49-F238E27FC236}">
                <a16:creationId xmlns:a16="http://schemas.microsoft.com/office/drawing/2014/main" id="{CABE4D06-CA08-C820-5C1B-C18C5CA66C6B}"/>
              </a:ext>
            </a:extLst>
          </p:cNvPr>
          <p:cNvSpPr txBox="1"/>
          <p:nvPr/>
        </p:nvSpPr>
        <p:spPr>
          <a:xfrm>
            <a:off x="7080217" y="3252596"/>
            <a:ext cx="1208985" cy="461665"/>
          </a:xfrm>
          <a:prstGeom prst="rect">
            <a:avLst/>
          </a:prstGeom>
          <a:noFill/>
        </p:spPr>
        <p:txBody>
          <a:bodyPr wrap="none" rtlCol="0">
            <a:spAutoFit/>
          </a:bodyPr>
          <a:lstStyle/>
          <a:p>
            <a:r>
              <a:rPr lang="en-US" sz="2400" b="1" dirty="0"/>
              <a:t>SMDMS</a:t>
            </a:r>
          </a:p>
        </p:txBody>
      </p:sp>
      <p:sp>
        <p:nvSpPr>
          <p:cNvPr id="18" name="TextBox 17">
            <a:extLst>
              <a:ext uri="{FF2B5EF4-FFF2-40B4-BE49-F238E27FC236}">
                <a16:creationId xmlns:a16="http://schemas.microsoft.com/office/drawing/2014/main" id="{CB027137-0797-36D4-EFFF-47F0224C8362}"/>
              </a:ext>
            </a:extLst>
          </p:cNvPr>
          <p:cNvSpPr txBox="1"/>
          <p:nvPr/>
        </p:nvSpPr>
        <p:spPr>
          <a:xfrm>
            <a:off x="9211211" y="3252596"/>
            <a:ext cx="747320" cy="461665"/>
          </a:xfrm>
          <a:prstGeom prst="rect">
            <a:avLst/>
          </a:prstGeom>
          <a:noFill/>
        </p:spPr>
        <p:txBody>
          <a:bodyPr wrap="none" rtlCol="0">
            <a:spAutoFit/>
          </a:bodyPr>
          <a:lstStyle/>
          <a:p>
            <a:r>
              <a:rPr lang="en-US" sz="2400" b="1" dirty="0">
                <a:solidFill>
                  <a:schemeClr val="bg1"/>
                </a:solidFill>
              </a:rPr>
              <a:t>PLM</a:t>
            </a:r>
          </a:p>
        </p:txBody>
      </p:sp>
      <p:sp>
        <p:nvSpPr>
          <p:cNvPr id="19" name="TextBox 18">
            <a:extLst>
              <a:ext uri="{FF2B5EF4-FFF2-40B4-BE49-F238E27FC236}">
                <a16:creationId xmlns:a16="http://schemas.microsoft.com/office/drawing/2014/main" id="{657AB9DE-1FC3-5621-E77A-1D7A7E139DC9}"/>
              </a:ext>
            </a:extLst>
          </p:cNvPr>
          <p:cNvSpPr txBox="1"/>
          <p:nvPr/>
        </p:nvSpPr>
        <p:spPr>
          <a:xfrm rot="1037815">
            <a:off x="4528417" y="1658768"/>
            <a:ext cx="6202086" cy="2033467"/>
          </a:xfrm>
          <a:prstGeom prst="rect">
            <a:avLst/>
          </a:prstGeom>
          <a:noFill/>
        </p:spPr>
        <p:txBody>
          <a:bodyPr wrap="square" rtlCol="0">
            <a:prstTxWarp prst="textArchUp">
              <a:avLst>
                <a:gd name="adj" fmla="val 11052559"/>
              </a:avLst>
            </a:prstTxWarp>
            <a:spAutoFit/>
          </a:bodyPr>
          <a:lstStyle/>
          <a:p>
            <a:pPr algn="ctr"/>
            <a:r>
              <a:rPr lang="en-GB" sz="1200" b="1" dirty="0">
                <a:solidFill>
                  <a:schemeClr val="bg1"/>
                </a:solidFill>
              </a:rPr>
              <a:t>Managing product from inception through development/engineering, </a:t>
            </a:r>
          </a:p>
          <a:p>
            <a:pPr algn="ctr"/>
            <a:r>
              <a:rPr lang="en-GB" sz="1200" b="1" dirty="0">
                <a:solidFill>
                  <a:schemeClr val="bg1"/>
                </a:solidFill>
              </a:rPr>
              <a:t>design and manufacturing until service, disposal</a:t>
            </a:r>
          </a:p>
        </p:txBody>
      </p:sp>
      <p:sp>
        <p:nvSpPr>
          <p:cNvPr id="21" name="Rectangle 20">
            <a:extLst>
              <a:ext uri="{FF2B5EF4-FFF2-40B4-BE49-F238E27FC236}">
                <a16:creationId xmlns:a16="http://schemas.microsoft.com/office/drawing/2014/main" id="{B6B149B3-3D75-E983-1506-3A21A3042181}"/>
              </a:ext>
            </a:extLst>
          </p:cNvPr>
          <p:cNvSpPr/>
          <p:nvPr/>
        </p:nvSpPr>
        <p:spPr>
          <a:xfrm rot="1711925">
            <a:off x="7890323" y="1710375"/>
            <a:ext cx="3755107" cy="923330"/>
          </a:xfrm>
          <a:prstGeom prst="rect">
            <a:avLst/>
          </a:prstGeom>
          <a:noFill/>
        </p:spPr>
        <p:txBody>
          <a:bodyPr wrap="none" lIns="91440" tIns="45720" rIns="91440" bIns="45720">
            <a:prstTxWarp prst="textArchUp">
              <a:avLst>
                <a:gd name="adj" fmla="val 11004425"/>
              </a:avLst>
            </a:prstTxWarp>
            <a:spAutoFit/>
          </a:bodyPr>
          <a:lstStyle/>
          <a:p>
            <a:pPr algn="ctr"/>
            <a:r>
              <a:rPr lang="en-US" sz="1200" b="0" cap="none" spc="0" dirty="0">
                <a:ln w="0"/>
                <a:solidFill>
                  <a:schemeClr val="tx2"/>
                </a:solidFill>
                <a:effectLst/>
              </a:rPr>
              <a:t>Total pervasion through digital data</a:t>
            </a:r>
          </a:p>
        </p:txBody>
      </p:sp>
      <p:sp>
        <p:nvSpPr>
          <p:cNvPr id="22" name="TextBox 21">
            <a:extLst>
              <a:ext uri="{FF2B5EF4-FFF2-40B4-BE49-F238E27FC236}">
                <a16:creationId xmlns:a16="http://schemas.microsoft.com/office/drawing/2014/main" id="{3B6AC2E5-4705-907B-F9D2-7E2BE5888CDE}"/>
              </a:ext>
            </a:extLst>
          </p:cNvPr>
          <p:cNvSpPr txBox="1"/>
          <p:nvPr/>
        </p:nvSpPr>
        <p:spPr>
          <a:xfrm>
            <a:off x="3879683" y="3252596"/>
            <a:ext cx="670376" cy="461665"/>
          </a:xfrm>
          <a:prstGeom prst="rect">
            <a:avLst/>
          </a:prstGeom>
          <a:noFill/>
        </p:spPr>
        <p:txBody>
          <a:bodyPr wrap="none" rtlCol="0">
            <a:spAutoFit/>
          </a:bodyPr>
          <a:lstStyle/>
          <a:p>
            <a:r>
              <a:rPr lang="en-US" sz="2400" b="1" dirty="0"/>
              <a:t>SDS</a:t>
            </a:r>
          </a:p>
        </p:txBody>
      </p:sp>
      <p:sp>
        <p:nvSpPr>
          <p:cNvPr id="23" name="TextBox 22">
            <a:extLst>
              <a:ext uri="{FF2B5EF4-FFF2-40B4-BE49-F238E27FC236}">
                <a16:creationId xmlns:a16="http://schemas.microsoft.com/office/drawing/2014/main" id="{64671696-2E3F-E852-C6C2-4C27F48D0395}"/>
              </a:ext>
            </a:extLst>
          </p:cNvPr>
          <p:cNvSpPr txBox="1"/>
          <p:nvPr/>
        </p:nvSpPr>
        <p:spPr>
          <a:xfrm rot="622106">
            <a:off x="2959933" y="1937228"/>
            <a:ext cx="4840302" cy="2033467"/>
          </a:xfrm>
          <a:prstGeom prst="rect">
            <a:avLst/>
          </a:prstGeom>
          <a:noFill/>
        </p:spPr>
        <p:txBody>
          <a:bodyPr wrap="square" rtlCol="0">
            <a:prstTxWarp prst="textArchUp">
              <a:avLst>
                <a:gd name="adj" fmla="val 12802388"/>
              </a:avLst>
            </a:prstTxWarp>
            <a:spAutoFit/>
          </a:bodyPr>
          <a:lstStyle/>
          <a:p>
            <a:pPr algn="ctr"/>
            <a:r>
              <a:rPr lang="en-GB" sz="1200" b="1" dirty="0"/>
              <a:t>Collaborative simulation and materials </a:t>
            </a:r>
          </a:p>
          <a:p>
            <a:pPr algn="ctr"/>
            <a:r>
              <a:rPr lang="en-GB" sz="1200" b="1" dirty="0"/>
              <a:t> information management and optimization</a:t>
            </a:r>
          </a:p>
        </p:txBody>
      </p:sp>
      <p:sp>
        <p:nvSpPr>
          <p:cNvPr id="24" name="TextBox 23">
            <a:extLst>
              <a:ext uri="{FF2B5EF4-FFF2-40B4-BE49-F238E27FC236}">
                <a16:creationId xmlns:a16="http://schemas.microsoft.com/office/drawing/2014/main" id="{C992DE28-9625-B13C-2059-B66CC000C7B1}"/>
              </a:ext>
            </a:extLst>
          </p:cNvPr>
          <p:cNvSpPr txBox="1"/>
          <p:nvPr/>
        </p:nvSpPr>
        <p:spPr>
          <a:xfrm rot="516988">
            <a:off x="2124992" y="2636448"/>
            <a:ext cx="4840302" cy="2033467"/>
          </a:xfrm>
          <a:prstGeom prst="rect">
            <a:avLst/>
          </a:prstGeom>
          <a:noFill/>
        </p:spPr>
        <p:txBody>
          <a:bodyPr wrap="square" rtlCol="0">
            <a:prstTxWarp prst="textArchUp">
              <a:avLst>
                <a:gd name="adj" fmla="val 12802388"/>
              </a:avLst>
            </a:prstTxWarp>
            <a:spAutoFit/>
          </a:bodyPr>
          <a:lstStyle/>
          <a:p>
            <a:pPr algn="ctr"/>
            <a:r>
              <a:rPr lang="en-US" sz="1200" dirty="0"/>
              <a:t>Digital material data infrastructure to </a:t>
            </a:r>
          </a:p>
          <a:p>
            <a:pPr algn="ctr"/>
            <a:r>
              <a:rPr lang="en-US" sz="1200" dirty="0"/>
              <a:t>facilitate </a:t>
            </a:r>
            <a:r>
              <a:rPr lang="en-US" sz="1200" dirty="0" err="1"/>
              <a:t>multiphysics</a:t>
            </a:r>
            <a:r>
              <a:rPr lang="en-US" sz="1200" dirty="0"/>
              <a:t> simulation</a:t>
            </a:r>
            <a:endParaRPr lang="en-GB" b="1" dirty="0"/>
          </a:p>
        </p:txBody>
      </p:sp>
      <p:sp>
        <p:nvSpPr>
          <p:cNvPr id="25" name="TextBox 24">
            <a:extLst>
              <a:ext uri="{FF2B5EF4-FFF2-40B4-BE49-F238E27FC236}">
                <a16:creationId xmlns:a16="http://schemas.microsoft.com/office/drawing/2014/main" id="{1AC5957E-6AE2-C34A-245D-915D57C2EFDE}"/>
              </a:ext>
            </a:extLst>
          </p:cNvPr>
          <p:cNvSpPr txBox="1"/>
          <p:nvPr/>
        </p:nvSpPr>
        <p:spPr>
          <a:xfrm rot="516990">
            <a:off x="1258524" y="3007538"/>
            <a:ext cx="4840302" cy="2033467"/>
          </a:xfrm>
          <a:prstGeom prst="rect">
            <a:avLst/>
          </a:prstGeom>
          <a:noFill/>
        </p:spPr>
        <p:txBody>
          <a:bodyPr wrap="square" rtlCol="0">
            <a:prstTxWarp prst="textArchUp">
              <a:avLst>
                <a:gd name="adj" fmla="val 12802388"/>
              </a:avLst>
            </a:prstTxWarp>
            <a:spAutoFit/>
          </a:bodyPr>
          <a:lstStyle/>
          <a:p>
            <a:pPr algn="ctr"/>
            <a:r>
              <a:rPr lang="en-US" sz="1200" dirty="0"/>
              <a:t>Digital engineering</a:t>
            </a:r>
            <a:endParaRPr lang="en-GB" b="1" dirty="0"/>
          </a:p>
        </p:txBody>
      </p:sp>
      <p:sp>
        <p:nvSpPr>
          <p:cNvPr id="26" name="TextBox 25">
            <a:extLst>
              <a:ext uri="{FF2B5EF4-FFF2-40B4-BE49-F238E27FC236}">
                <a16:creationId xmlns:a16="http://schemas.microsoft.com/office/drawing/2014/main" id="{DEF56B6B-F084-F0E8-F2E6-2370B947C3A6}"/>
              </a:ext>
            </a:extLst>
          </p:cNvPr>
          <p:cNvSpPr txBox="1"/>
          <p:nvPr/>
        </p:nvSpPr>
        <p:spPr>
          <a:xfrm>
            <a:off x="3240996" y="3691427"/>
            <a:ext cx="769763" cy="400110"/>
          </a:xfrm>
          <a:prstGeom prst="rect">
            <a:avLst/>
          </a:prstGeom>
          <a:noFill/>
        </p:spPr>
        <p:txBody>
          <a:bodyPr wrap="none" rtlCol="0">
            <a:spAutoFit/>
          </a:bodyPr>
          <a:lstStyle/>
          <a:p>
            <a:pPr algn="ctr"/>
            <a:r>
              <a:rPr lang="en-US" sz="1000" b="1" dirty="0"/>
              <a:t>S</a:t>
            </a:r>
            <a:r>
              <a:rPr lang="en-US" sz="1000" dirty="0"/>
              <a:t>imulation </a:t>
            </a:r>
          </a:p>
          <a:p>
            <a:pPr algn="ctr"/>
            <a:r>
              <a:rPr lang="en-US" sz="1000" b="1" dirty="0"/>
              <a:t>D</a:t>
            </a:r>
            <a:r>
              <a:rPr lang="en-US" sz="1000" dirty="0"/>
              <a:t>ata </a:t>
            </a:r>
            <a:r>
              <a:rPr lang="en-US" sz="1000" b="1" dirty="0"/>
              <a:t>S</a:t>
            </a:r>
            <a:r>
              <a:rPr lang="en-US" sz="1000" dirty="0"/>
              <a:t>pace</a:t>
            </a:r>
          </a:p>
        </p:txBody>
      </p:sp>
      <p:sp>
        <p:nvSpPr>
          <p:cNvPr id="27" name="TextBox 26">
            <a:extLst>
              <a:ext uri="{FF2B5EF4-FFF2-40B4-BE49-F238E27FC236}">
                <a16:creationId xmlns:a16="http://schemas.microsoft.com/office/drawing/2014/main" id="{DB16172B-B650-AC7A-6E78-9E2E14633C8C}"/>
              </a:ext>
            </a:extLst>
          </p:cNvPr>
          <p:cNvSpPr txBox="1"/>
          <p:nvPr/>
        </p:nvSpPr>
        <p:spPr>
          <a:xfrm>
            <a:off x="4294735" y="4121789"/>
            <a:ext cx="766557" cy="400110"/>
          </a:xfrm>
          <a:prstGeom prst="rect">
            <a:avLst/>
          </a:prstGeom>
          <a:noFill/>
        </p:spPr>
        <p:txBody>
          <a:bodyPr wrap="none" rtlCol="0">
            <a:spAutoFit/>
          </a:bodyPr>
          <a:lstStyle/>
          <a:p>
            <a:pPr algn="ctr"/>
            <a:r>
              <a:rPr lang="en-US" sz="1000" b="1" dirty="0"/>
              <a:t>M</a:t>
            </a:r>
            <a:r>
              <a:rPr lang="en-US" sz="1000" dirty="0"/>
              <a:t>aterials </a:t>
            </a:r>
          </a:p>
          <a:p>
            <a:pPr algn="ctr"/>
            <a:r>
              <a:rPr lang="en-US" sz="1000" b="1" dirty="0"/>
              <a:t>D</a:t>
            </a:r>
            <a:r>
              <a:rPr lang="en-US" sz="1000" dirty="0"/>
              <a:t>ata </a:t>
            </a:r>
            <a:r>
              <a:rPr lang="en-US" sz="1000" b="1" dirty="0"/>
              <a:t>S</a:t>
            </a:r>
            <a:r>
              <a:rPr lang="en-US" sz="1000" dirty="0"/>
              <a:t>pace</a:t>
            </a:r>
          </a:p>
        </p:txBody>
      </p:sp>
      <p:sp>
        <p:nvSpPr>
          <p:cNvPr id="28" name="TextBox 27">
            <a:extLst>
              <a:ext uri="{FF2B5EF4-FFF2-40B4-BE49-F238E27FC236}">
                <a16:creationId xmlns:a16="http://schemas.microsoft.com/office/drawing/2014/main" id="{98DFBE8D-06B9-92B8-5988-398FF3B67C7C}"/>
              </a:ext>
            </a:extLst>
          </p:cNvPr>
          <p:cNvSpPr txBox="1"/>
          <p:nvPr/>
        </p:nvSpPr>
        <p:spPr>
          <a:xfrm>
            <a:off x="5423492" y="4548698"/>
            <a:ext cx="1600691" cy="400110"/>
          </a:xfrm>
          <a:prstGeom prst="rect">
            <a:avLst/>
          </a:prstGeom>
          <a:noFill/>
        </p:spPr>
        <p:txBody>
          <a:bodyPr wrap="square" rtlCol="0">
            <a:spAutoFit/>
          </a:bodyPr>
          <a:lstStyle/>
          <a:p>
            <a:pPr algn="ctr"/>
            <a:r>
              <a:rPr lang="en-US" sz="1000" b="1" dirty="0"/>
              <a:t>S</a:t>
            </a:r>
            <a:r>
              <a:rPr lang="en-US" sz="1000" dirty="0"/>
              <a:t>imulation</a:t>
            </a:r>
            <a:r>
              <a:rPr lang="en-US" sz="1000" b="1" dirty="0"/>
              <a:t> </a:t>
            </a:r>
            <a:r>
              <a:rPr lang="en-US" sz="1000" dirty="0"/>
              <a:t>and</a:t>
            </a:r>
            <a:r>
              <a:rPr lang="en-US" sz="1000" b="1" dirty="0"/>
              <a:t> M</a:t>
            </a:r>
            <a:r>
              <a:rPr lang="en-US" sz="1000" dirty="0"/>
              <a:t>aterials </a:t>
            </a:r>
          </a:p>
          <a:p>
            <a:pPr algn="ctr"/>
            <a:r>
              <a:rPr lang="en-US" sz="1000" b="1" dirty="0"/>
              <a:t>D</a:t>
            </a:r>
            <a:r>
              <a:rPr lang="en-US" sz="1000" dirty="0"/>
              <a:t>ata</a:t>
            </a:r>
            <a:r>
              <a:rPr lang="en-US" sz="1000" b="1" dirty="0"/>
              <a:t> M</a:t>
            </a:r>
            <a:r>
              <a:rPr lang="en-US" sz="1000" dirty="0"/>
              <a:t>anagement</a:t>
            </a:r>
            <a:r>
              <a:rPr lang="en-US" sz="1000" b="1" dirty="0"/>
              <a:t> S</a:t>
            </a:r>
            <a:r>
              <a:rPr lang="en-US" sz="1000" dirty="0"/>
              <a:t>ystem</a:t>
            </a:r>
          </a:p>
        </p:txBody>
      </p:sp>
      <p:sp>
        <p:nvSpPr>
          <p:cNvPr id="29" name="TextBox 28">
            <a:extLst>
              <a:ext uri="{FF2B5EF4-FFF2-40B4-BE49-F238E27FC236}">
                <a16:creationId xmlns:a16="http://schemas.microsoft.com/office/drawing/2014/main" id="{DAB6BEBF-C2F5-AEA4-16C8-EAFCD35871A8}"/>
              </a:ext>
            </a:extLst>
          </p:cNvPr>
          <p:cNvSpPr txBox="1"/>
          <p:nvPr/>
        </p:nvSpPr>
        <p:spPr>
          <a:xfrm>
            <a:off x="7066304" y="5092473"/>
            <a:ext cx="1600691" cy="400110"/>
          </a:xfrm>
          <a:prstGeom prst="rect">
            <a:avLst/>
          </a:prstGeom>
          <a:noFill/>
        </p:spPr>
        <p:txBody>
          <a:bodyPr wrap="square" rtlCol="0">
            <a:spAutoFit/>
          </a:bodyPr>
          <a:lstStyle/>
          <a:p>
            <a:pPr algn="ctr"/>
            <a:r>
              <a:rPr lang="en-US" sz="1000" b="1" dirty="0">
                <a:solidFill>
                  <a:schemeClr val="bg1"/>
                </a:solidFill>
              </a:rPr>
              <a:t>P</a:t>
            </a:r>
            <a:r>
              <a:rPr lang="en-US" sz="1000" dirty="0">
                <a:solidFill>
                  <a:schemeClr val="bg1"/>
                </a:solidFill>
              </a:rPr>
              <a:t>roduct </a:t>
            </a:r>
            <a:r>
              <a:rPr lang="en-US" sz="1000" b="1" dirty="0">
                <a:solidFill>
                  <a:schemeClr val="bg1"/>
                </a:solidFill>
              </a:rPr>
              <a:t>L</a:t>
            </a:r>
            <a:r>
              <a:rPr lang="en-US" sz="1000" dirty="0">
                <a:solidFill>
                  <a:schemeClr val="bg1"/>
                </a:solidFill>
              </a:rPr>
              <a:t>ifecyle</a:t>
            </a:r>
            <a:r>
              <a:rPr lang="en-US" sz="1000" b="1" dirty="0">
                <a:solidFill>
                  <a:schemeClr val="bg1"/>
                </a:solidFill>
              </a:rPr>
              <a:t> M</a:t>
            </a:r>
            <a:r>
              <a:rPr lang="en-US" sz="1000" dirty="0">
                <a:solidFill>
                  <a:schemeClr val="bg1"/>
                </a:solidFill>
              </a:rPr>
              <a:t>anagement</a:t>
            </a:r>
          </a:p>
        </p:txBody>
      </p:sp>
    </p:spTree>
    <p:extLst>
      <p:ext uri="{BB962C8B-B14F-4D97-AF65-F5344CB8AC3E}">
        <p14:creationId xmlns:p14="http://schemas.microsoft.com/office/powerpoint/2010/main" val="9250132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4B2849CC-1233-14A2-CBD7-E36E2F7F9BE8}"/>
              </a:ext>
            </a:extLst>
          </p:cNvPr>
          <p:cNvSpPr/>
          <p:nvPr/>
        </p:nvSpPr>
        <p:spPr>
          <a:xfrm>
            <a:off x="8008088" y="960345"/>
            <a:ext cx="4041929" cy="519131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6463A1F7-5D89-1448-2929-40F1E9DE3529}"/>
              </a:ext>
            </a:extLst>
          </p:cNvPr>
          <p:cNvSpPr/>
          <p:nvPr/>
        </p:nvSpPr>
        <p:spPr>
          <a:xfrm>
            <a:off x="4053368" y="960346"/>
            <a:ext cx="3091411" cy="519131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0C80C36-B907-F99C-B8F0-B4E8840D947C}"/>
              </a:ext>
            </a:extLst>
          </p:cNvPr>
          <p:cNvSpPr/>
          <p:nvPr/>
        </p:nvSpPr>
        <p:spPr>
          <a:xfrm>
            <a:off x="119432" y="950970"/>
            <a:ext cx="3054066" cy="520069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1940755-A9A6-0BC1-DE88-2857F2A2EA8E}"/>
              </a:ext>
            </a:extLst>
          </p:cNvPr>
          <p:cNvSpPr/>
          <p:nvPr/>
        </p:nvSpPr>
        <p:spPr>
          <a:xfrm>
            <a:off x="7127811" y="960346"/>
            <a:ext cx="879871" cy="5191317"/>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98A618D5-5687-63D1-FA6E-3C5A37E2676E}"/>
              </a:ext>
            </a:extLst>
          </p:cNvPr>
          <p:cNvSpPr/>
          <p:nvPr/>
        </p:nvSpPr>
        <p:spPr>
          <a:xfrm>
            <a:off x="3173498" y="950972"/>
            <a:ext cx="879871" cy="5200692"/>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84C21C4-73D1-41DE-9EA1-774F0258B779}"/>
              </a:ext>
            </a:extLst>
          </p:cNvPr>
          <p:cNvPicPr>
            <a:picLocks noChangeAspect="1"/>
          </p:cNvPicPr>
          <p:nvPr/>
        </p:nvPicPr>
        <p:blipFill>
          <a:blip r:embed="rId3"/>
          <a:stretch>
            <a:fillRect/>
          </a:stretch>
        </p:blipFill>
        <p:spPr>
          <a:xfrm>
            <a:off x="9792103" y="1050881"/>
            <a:ext cx="2125882" cy="2771595"/>
          </a:xfrm>
          <a:prstGeom prst="rect">
            <a:avLst/>
          </a:prstGeom>
          <a:ln w="57150">
            <a:noFill/>
          </a:ln>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4D7377FB-2E8B-42E6-AD7D-4C24EC598C4A}"/>
              </a:ext>
            </a:extLst>
          </p:cNvPr>
          <p:cNvPicPr>
            <a:picLocks noChangeAspect="1"/>
          </p:cNvPicPr>
          <p:nvPr/>
        </p:nvPicPr>
        <p:blipFill rotWithShape="1">
          <a:blip r:embed="rId4"/>
          <a:srcRect l="9306" t="2346" r="10694" b="7778"/>
          <a:stretch/>
        </p:blipFill>
        <p:spPr>
          <a:xfrm>
            <a:off x="4495697" y="1711874"/>
            <a:ext cx="2432359" cy="1537115"/>
          </a:xfrm>
          <a:prstGeom prst="rect">
            <a:avLst/>
          </a:prstGeom>
          <a:ln w="12700">
            <a:solidFill>
              <a:schemeClr val="bg2"/>
            </a:solidFill>
          </a:ln>
        </p:spPr>
      </p:pic>
      <p:pic>
        <p:nvPicPr>
          <p:cNvPr id="15" name="Picture 2" descr="Image result for EOS M270">
            <a:extLst>
              <a:ext uri="{FF2B5EF4-FFF2-40B4-BE49-F238E27FC236}">
                <a16:creationId xmlns:a16="http://schemas.microsoft.com/office/drawing/2014/main" id="{3B91A1BD-E6CE-436C-B001-9E408FB406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0264" y="1664459"/>
            <a:ext cx="1279727" cy="117734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BD82EB4-A1FB-4C41-B5F8-76E57E4BDD42}"/>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5698" r="25698"/>
          <a:stretch/>
        </p:blipFill>
        <p:spPr>
          <a:xfrm>
            <a:off x="1834250" y="4439820"/>
            <a:ext cx="927725" cy="1431545"/>
          </a:xfrm>
          <a:prstGeom prst="rect">
            <a:avLst/>
          </a:prstGeom>
        </p:spPr>
      </p:pic>
      <p:pic>
        <p:nvPicPr>
          <p:cNvPr id="17" name="Picture 16">
            <a:extLst>
              <a:ext uri="{FF2B5EF4-FFF2-40B4-BE49-F238E27FC236}">
                <a16:creationId xmlns:a16="http://schemas.microsoft.com/office/drawing/2014/main" id="{BE0770C4-2C2B-4F9F-AB96-45C2B704AC64}"/>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1311" y="1385357"/>
            <a:ext cx="1392615" cy="722654"/>
          </a:xfrm>
          <a:prstGeom prst="rect">
            <a:avLst/>
          </a:prstGeom>
        </p:spPr>
      </p:pic>
      <p:sp>
        <p:nvSpPr>
          <p:cNvPr id="18" name="Arrow: Right 17">
            <a:extLst>
              <a:ext uri="{FF2B5EF4-FFF2-40B4-BE49-F238E27FC236}">
                <a16:creationId xmlns:a16="http://schemas.microsoft.com/office/drawing/2014/main" id="{9076BFE4-0D53-482F-BCD9-4F5E197A41D1}"/>
              </a:ext>
            </a:extLst>
          </p:cNvPr>
          <p:cNvSpPr/>
          <p:nvPr/>
        </p:nvSpPr>
        <p:spPr>
          <a:xfrm>
            <a:off x="7115091" y="3112875"/>
            <a:ext cx="909966" cy="648072"/>
          </a:xfrm>
          <a:prstGeom prst="rightArrow">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lumMod val="10000"/>
                </a:schemeClr>
              </a:solidFill>
              <a:latin typeface="+mj-lt"/>
            </a:endParaRPr>
          </a:p>
        </p:txBody>
      </p:sp>
      <p:pic>
        <p:nvPicPr>
          <p:cNvPr id="19" name="Picture 18">
            <a:extLst>
              <a:ext uri="{FF2B5EF4-FFF2-40B4-BE49-F238E27FC236}">
                <a16:creationId xmlns:a16="http://schemas.microsoft.com/office/drawing/2014/main" id="{B5D3ED64-3471-4225-B330-A1E2618E35AD}"/>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84279" y="2787666"/>
            <a:ext cx="1214703" cy="1585145"/>
          </a:xfrm>
          <a:prstGeom prst="rect">
            <a:avLst/>
          </a:prstGeom>
        </p:spPr>
      </p:pic>
      <p:pic>
        <p:nvPicPr>
          <p:cNvPr id="21" name="Picture 20">
            <a:extLst>
              <a:ext uri="{FF2B5EF4-FFF2-40B4-BE49-F238E27FC236}">
                <a16:creationId xmlns:a16="http://schemas.microsoft.com/office/drawing/2014/main" id="{0B14A96D-DABD-450D-84F2-90FA203BC5DF}"/>
              </a:ext>
            </a:extLst>
          </p:cNvPr>
          <p:cNvPicPr>
            <a:picLocks noChangeAspect="1"/>
          </p:cNvPicPr>
          <p:nvPr/>
        </p:nvPicPr>
        <p:blipFill>
          <a:blip r:embed="rId9"/>
          <a:stretch>
            <a:fillRect/>
          </a:stretch>
        </p:blipFill>
        <p:spPr>
          <a:xfrm>
            <a:off x="5044508" y="3920028"/>
            <a:ext cx="1883548" cy="2167646"/>
          </a:xfrm>
          <a:prstGeom prst="rect">
            <a:avLst/>
          </a:prstGeom>
        </p:spPr>
      </p:pic>
      <p:sp>
        <p:nvSpPr>
          <p:cNvPr id="22" name="TextBox 21">
            <a:extLst>
              <a:ext uri="{FF2B5EF4-FFF2-40B4-BE49-F238E27FC236}">
                <a16:creationId xmlns:a16="http://schemas.microsoft.com/office/drawing/2014/main" id="{9A7C83FE-3E44-41C9-B2C1-9984BD0574F5}"/>
              </a:ext>
            </a:extLst>
          </p:cNvPr>
          <p:cNvSpPr txBox="1"/>
          <p:nvPr/>
        </p:nvSpPr>
        <p:spPr>
          <a:xfrm>
            <a:off x="4912558" y="1084625"/>
            <a:ext cx="1540913" cy="923330"/>
          </a:xfrm>
          <a:prstGeom prst="rect">
            <a:avLst/>
          </a:prstGeom>
          <a:solidFill>
            <a:schemeClr val="tx1"/>
          </a:solidFill>
        </p:spPr>
        <p:txBody>
          <a:bodyPr wrap="square" rtlCol="0">
            <a:spAutoFit/>
          </a:bodyPr>
          <a:lstStyle/>
          <a:p>
            <a:pPr algn="ctr"/>
            <a:r>
              <a:rPr lang="en-GB" b="1" dirty="0">
                <a:solidFill>
                  <a:schemeClr val="bg1"/>
                </a:solidFill>
                <a:latin typeface="+mj-lt"/>
              </a:rPr>
              <a:t>Txt, logs,</a:t>
            </a:r>
          </a:p>
          <a:p>
            <a:pPr algn="ctr"/>
            <a:r>
              <a:rPr lang="en-GB" b="1" dirty="0">
                <a:solidFill>
                  <a:schemeClr val="bg1"/>
                </a:solidFill>
                <a:latin typeface="+mj-lt"/>
              </a:rPr>
              <a:t>(any readable format)</a:t>
            </a:r>
            <a:endParaRPr lang="en-US" b="1" dirty="0">
              <a:solidFill>
                <a:schemeClr val="bg1"/>
              </a:solidFill>
              <a:latin typeface="+mj-lt"/>
            </a:endParaRPr>
          </a:p>
        </p:txBody>
      </p:sp>
      <p:sp>
        <p:nvSpPr>
          <p:cNvPr id="24" name="TextBox 23">
            <a:extLst>
              <a:ext uri="{FF2B5EF4-FFF2-40B4-BE49-F238E27FC236}">
                <a16:creationId xmlns:a16="http://schemas.microsoft.com/office/drawing/2014/main" id="{80995885-2F4F-4752-A65B-F14443D73BE9}"/>
              </a:ext>
            </a:extLst>
          </p:cNvPr>
          <p:cNvSpPr txBox="1"/>
          <p:nvPr/>
        </p:nvSpPr>
        <p:spPr>
          <a:xfrm>
            <a:off x="6298710" y="5133793"/>
            <a:ext cx="648072" cy="369332"/>
          </a:xfrm>
          <a:prstGeom prst="rect">
            <a:avLst/>
          </a:prstGeom>
          <a:solidFill>
            <a:schemeClr val="tx1"/>
          </a:solidFill>
        </p:spPr>
        <p:txBody>
          <a:bodyPr wrap="square" rtlCol="0">
            <a:spAutoFit/>
          </a:bodyPr>
          <a:lstStyle/>
          <a:p>
            <a:pPr algn="ctr"/>
            <a:r>
              <a:rPr lang="en-GB" b="1" dirty="0">
                <a:solidFill>
                  <a:schemeClr val="bg1"/>
                </a:solidFill>
                <a:latin typeface="+mj-lt"/>
              </a:rPr>
              <a:t>PDF</a:t>
            </a:r>
            <a:endParaRPr lang="en-US" b="1" dirty="0">
              <a:solidFill>
                <a:schemeClr val="bg1"/>
              </a:solidFill>
              <a:latin typeface="+mj-lt"/>
            </a:endParaRPr>
          </a:p>
        </p:txBody>
      </p:sp>
      <p:sp>
        <p:nvSpPr>
          <p:cNvPr id="25" name="Arrow: Right 24">
            <a:extLst>
              <a:ext uri="{FF2B5EF4-FFF2-40B4-BE49-F238E27FC236}">
                <a16:creationId xmlns:a16="http://schemas.microsoft.com/office/drawing/2014/main" id="{6129DAB1-D0F3-41FB-BE44-4FFAB1245866}"/>
              </a:ext>
            </a:extLst>
          </p:cNvPr>
          <p:cNvSpPr/>
          <p:nvPr/>
        </p:nvSpPr>
        <p:spPr>
          <a:xfrm>
            <a:off x="3160372" y="3174404"/>
            <a:ext cx="909966" cy="648072"/>
          </a:xfrm>
          <a:prstGeom prst="rightArrow">
            <a:avLst/>
          </a:prstGeom>
          <a:solidFill>
            <a:schemeClr val="accent1">
              <a:alpha val="80000"/>
            </a:schemeClr>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2">
                  <a:lumMod val="10000"/>
                </a:schemeClr>
              </a:solidFill>
              <a:latin typeface="+mj-lt"/>
            </a:endParaRPr>
          </a:p>
        </p:txBody>
      </p:sp>
      <p:pic>
        <p:nvPicPr>
          <p:cNvPr id="30" name="Picture 29">
            <a:extLst>
              <a:ext uri="{FF2B5EF4-FFF2-40B4-BE49-F238E27FC236}">
                <a16:creationId xmlns:a16="http://schemas.microsoft.com/office/drawing/2014/main" id="{EE054EE9-5017-478B-801A-86D600D6053D}"/>
              </a:ext>
            </a:extLst>
          </p:cNvPr>
          <p:cNvPicPr>
            <a:picLocks noChangeAspect="1"/>
          </p:cNvPicPr>
          <p:nvPr/>
        </p:nvPicPr>
        <p:blipFill>
          <a:blip r:embed="rId10"/>
          <a:stretch>
            <a:fillRect/>
          </a:stretch>
        </p:blipFill>
        <p:spPr>
          <a:xfrm>
            <a:off x="8768853" y="3600805"/>
            <a:ext cx="3056047" cy="2486869"/>
          </a:xfrm>
          <a:prstGeom prst="rect">
            <a:avLst/>
          </a:prstGeom>
          <a:ln w="12700">
            <a:solidFill>
              <a:schemeClr val="bg2"/>
            </a:solidFill>
          </a:ln>
          <a:effectLst>
            <a:outerShdw blurRad="63500" sx="102000" sy="102000" algn="ctr" rotWithShape="0">
              <a:prstClr val="black">
                <a:alpha val="40000"/>
              </a:prstClr>
            </a:outerShdw>
          </a:effectLst>
        </p:spPr>
      </p:pic>
      <p:grpSp>
        <p:nvGrpSpPr>
          <p:cNvPr id="35" name="Group 34">
            <a:extLst>
              <a:ext uri="{FF2B5EF4-FFF2-40B4-BE49-F238E27FC236}">
                <a16:creationId xmlns:a16="http://schemas.microsoft.com/office/drawing/2014/main" id="{C4DBF444-A6AE-4594-9F5E-9DF3872FCC9A}"/>
              </a:ext>
            </a:extLst>
          </p:cNvPr>
          <p:cNvGrpSpPr/>
          <p:nvPr/>
        </p:nvGrpSpPr>
        <p:grpSpPr>
          <a:xfrm>
            <a:off x="447228" y="2270475"/>
            <a:ext cx="1169287" cy="3098477"/>
            <a:chOff x="8753465" y="566731"/>
            <a:chExt cx="1169287" cy="3098477"/>
          </a:xfrm>
        </p:grpSpPr>
        <p:pic>
          <p:nvPicPr>
            <p:cNvPr id="36" name="Picture 35">
              <a:extLst>
                <a:ext uri="{FF2B5EF4-FFF2-40B4-BE49-F238E27FC236}">
                  <a16:creationId xmlns:a16="http://schemas.microsoft.com/office/drawing/2014/main" id="{5B7E32AB-E85A-456B-A449-2EBB75E47F7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19397" y="613157"/>
              <a:ext cx="720000" cy="267215"/>
            </a:xfrm>
            <a:prstGeom prst="rect">
              <a:avLst/>
            </a:prstGeom>
          </p:spPr>
        </p:pic>
        <p:pic>
          <p:nvPicPr>
            <p:cNvPr id="37" name="Picture 36">
              <a:extLst>
                <a:ext uri="{FF2B5EF4-FFF2-40B4-BE49-F238E27FC236}">
                  <a16:creationId xmlns:a16="http://schemas.microsoft.com/office/drawing/2014/main" id="{278EE9D3-0698-4865-9452-92B62243918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4647" b="35017"/>
            <a:stretch/>
          </p:blipFill>
          <p:spPr>
            <a:xfrm>
              <a:off x="8973625" y="1500551"/>
              <a:ext cx="720000" cy="217088"/>
            </a:xfrm>
            <a:prstGeom prst="rect">
              <a:avLst/>
            </a:prstGeom>
          </p:spPr>
        </p:pic>
        <p:pic>
          <p:nvPicPr>
            <p:cNvPr id="38" name="Picture 37">
              <a:extLst>
                <a:ext uri="{FF2B5EF4-FFF2-40B4-BE49-F238E27FC236}">
                  <a16:creationId xmlns:a16="http://schemas.microsoft.com/office/drawing/2014/main" id="{FA153E10-A482-4EE2-A24E-6EBC2FE496A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973625" y="1189327"/>
              <a:ext cx="720000" cy="269100"/>
            </a:xfrm>
            <a:prstGeom prst="rect">
              <a:avLst/>
            </a:prstGeom>
          </p:spPr>
        </p:pic>
        <p:pic>
          <p:nvPicPr>
            <p:cNvPr id="39" name="Picture 38">
              <a:extLst>
                <a:ext uri="{FF2B5EF4-FFF2-40B4-BE49-F238E27FC236}">
                  <a16:creationId xmlns:a16="http://schemas.microsoft.com/office/drawing/2014/main" id="{EC15E997-E986-4767-9629-B49AC41B219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973625" y="1763272"/>
              <a:ext cx="720000" cy="72414"/>
            </a:xfrm>
            <a:prstGeom prst="rect">
              <a:avLst/>
            </a:prstGeom>
          </p:spPr>
        </p:pic>
        <p:pic>
          <p:nvPicPr>
            <p:cNvPr id="40" name="Picture 39">
              <a:extLst>
                <a:ext uri="{FF2B5EF4-FFF2-40B4-BE49-F238E27FC236}">
                  <a16:creationId xmlns:a16="http://schemas.microsoft.com/office/drawing/2014/main" id="{7FF8906A-767B-4740-A785-42BF44A2C3B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93403" y="938592"/>
              <a:ext cx="720000" cy="199472"/>
            </a:xfrm>
            <a:prstGeom prst="rect">
              <a:avLst/>
            </a:prstGeom>
          </p:spPr>
        </p:pic>
        <p:sp>
          <p:nvSpPr>
            <p:cNvPr id="41" name="TextBox 40">
              <a:extLst>
                <a:ext uri="{FF2B5EF4-FFF2-40B4-BE49-F238E27FC236}">
                  <a16:creationId xmlns:a16="http://schemas.microsoft.com/office/drawing/2014/main" id="{7FD74A4F-F2C4-465A-A8C2-24AC0F15880F}"/>
                </a:ext>
              </a:extLst>
            </p:cNvPr>
            <p:cNvSpPr txBox="1"/>
            <p:nvPr/>
          </p:nvSpPr>
          <p:spPr>
            <a:xfrm>
              <a:off x="8753465" y="3141988"/>
              <a:ext cx="1169287" cy="523220"/>
            </a:xfrm>
            <a:prstGeom prst="rect">
              <a:avLst/>
            </a:prstGeom>
            <a:noFill/>
          </p:spPr>
          <p:txBody>
            <a:bodyPr wrap="square" rtlCol="0">
              <a:spAutoFit/>
            </a:bodyPr>
            <a:lstStyle/>
            <a:p>
              <a:pPr algn="ctr"/>
              <a:r>
                <a:rPr lang="en-GB" sz="1400" i="1">
                  <a:latin typeface="+mj-lt"/>
                  <a:cs typeface="Arial" panose="020B0604020202020204" pitchFamily="34" charset="0"/>
                </a:rPr>
                <a:t>Examples of machines</a:t>
              </a:r>
            </a:p>
          </p:txBody>
        </p:sp>
        <p:sp>
          <p:nvSpPr>
            <p:cNvPr id="42" name="Rectangle 41">
              <a:extLst>
                <a:ext uri="{FF2B5EF4-FFF2-40B4-BE49-F238E27FC236}">
                  <a16:creationId xmlns:a16="http://schemas.microsoft.com/office/drawing/2014/main" id="{20681044-CE2A-4419-B75D-A6BB686A6BBF}"/>
                </a:ext>
              </a:extLst>
            </p:cNvPr>
            <p:cNvSpPr/>
            <p:nvPr/>
          </p:nvSpPr>
          <p:spPr>
            <a:xfrm>
              <a:off x="8875527" y="566731"/>
              <a:ext cx="1022710" cy="2517037"/>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1"/>
                </a:solidFill>
                <a:latin typeface="+mj-lt"/>
                <a:cs typeface="Arial" panose="020B0604020202020204" pitchFamily="34" charset="0"/>
              </a:endParaRPr>
            </a:p>
          </p:txBody>
        </p:sp>
        <p:pic>
          <p:nvPicPr>
            <p:cNvPr id="43" name="Picture 42" descr="A close up of a logo&#10;&#10;Description generated with very high confidence">
              <a:extLst>
                <a:ext uri="{FF2B5EF4-FFF2-40B4-BE49-F238E27FC236}">
                  <a16:creationId xmlns:a16="http://schemas.microsoft.com/office/drawing/2014/main" id="{D1C4E106-4C80-40C6-91AA-25E702345B7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965482" y="1899202"/>
              <a:ext cx="720000" cy="128572"/>
            </a:xfrm>
            <a:prstGeom prst="rect">
              <a:avLst/>
            </a:prstGeom>
          </p:spPr>
        </p:pic>
        <p:pic>
          <p:nvPicPr>
            <p:cNvPr id="44" name="Picture 43" descr="A picture containing clipart&#10;&#10;Description generated with very high confidence">
              <a:extLst>
                <a:ext uri="{FF2B5EF4-FFF2-40B4-BE49-F238E27FC236}">
                  <a16:creationId xmlns:a16="http://schemas.microsoft.com/office/drawing/2014/main" id="{870F892A-F3E3-4BBF-92AD-FF1561F03D9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975811" y="2845423"/>
              <a:ext cx="720000" cy="160336"/>
            </a:xfrm>
            <a:prstGeom prst="rect">
              <a:avLst/>
            </a:prstGeom>
          </p:spPr>
        </p:pic>
        <p:pic>
          <p:nvPicPr>
            <p:cNvPr id="45" name="Picture 44" descr="A picture containing clipart&#10;&#10;Description generated with very high confidence">
              <a:extLst>
                <a:ext uri="{FF2B5EF4-FFF2-40B4-BE49-F238E27FC236}">
                  <a16:creationId xmlns:a16="http://schemas.microsoft.com/office/drawing/2014/main" id="{305A4642-859C-4174-9E02-77CE7E4C021A}"/>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6620" t="10291" r="8796" b="9314"/>
            <a:stretch/>
          </p:blipFill>
          <p:spPr>
            <a:xfrm>
              <a:off x="9019397" y="2350286"/>
              <a:ext cx="720000" cy="436555"/>
            </a:xfrm>
            <a:prstGeom prst="rect">
              <a:avLst/>
            </a:prstGeom>
          </p:spPr>
        </p:pic>
        <p:pic>
          <p:nvPicPr>
            <p:cNvPr id="46" name="Picture 45" descr="A close up of a logo&#10;&#10;Description generated with high confidence">
              <a:extLst>
                <a:ext uri="{FF2B5EF4-FFF2-40B4-BE49-F238E27FC236}">
                  <a16:creationId xmlns:a16="http://schemas.microsoft.com/office/drawing/2014/main" id="{C1669CF9-0EAA-4CED-945D-6AE6840FEC58}"/>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t="35629" b="34992"/>
            <a:stretch/>
          </p:blipFill>
          <p:spPr>
            <a:xfrm>
              <a:off x="8993403" y="2091864"/>
              <a:ext cx="720000" cy="205961"/>
            </a:xfrm>
            <a:prstGeom prst="rect">
              <a:avLst/>
            </a:prstGeom>
          </p:spPr>
        </p:pic>
      </p:grpSp>
      <p:sp>
        <p:nvSpPr>
          <p:cNvPr id="2" name="Slide Number Placeholder 1">
            <a:extLst>
              <a:ext uri="{FF2B5EF4-FFF2-40B4-BE49-F238E27FC236}">
                <a16:creationId xmlns:a16="http://schemas.microsoft.com/office/drawing/2014/main" id="{698B5FE7-ADF4-BC59-0068-06C5501CB31A}"/>
              </a:ext>
            </a:extLst>
          </p:cNvPr>
          <p:cNvSpPr>
            <a:spLocks noGrp="1"/>
          </p:cNvSpPr>
          <p:nvPr>
            <p:ph type="sldNum" sz="quarter" idx="11"/>
          </p:nvPr>
        </p:nvSpPr>
        <p:spPr>
          <a:xfrm>
            <a:off x="546100" y="6542840"/>
            <a:ext cx="2743200" cy="247724"/>
          </a:xfrm>
        </p:spPr>
        <p:txBody>
          <a:bodyPr/>
          <a:lstStyle/>
          <a:p>
            <a:fld id="{F0D23093-2AB0-F74C-B865-1A12A15B650E}" type="slidenum">
              <a:rPr lang="en-US" smtClean="0"/>
              <a:pPr/>
              <a:t>25</a:t>
            </a:fld>
            <a:endParaRPr lang="en-US"/>
          </a:p>
        </p:txBody>
      </p:sp>
      <p:grpSp>
        <p:nvGrpSpPr>
          <p:cNvPr id="33" name="Group 32">
            <a:extLst>
              <a:ext uri="{FF2B5EF4-FFF2-40B4-BE49-F238E27FC236}">
                <a16:creationId xmlns:a16="http://schemas.microsoft.com/office/drawing/2014/main" id="{F414E051-40CC-B8C9-7C74-8062CE30C0F6}"/>
              </a:ext>
            </a:extLst>
          </p:cNvPr>
          <p:cNvGrpSpPr/>
          <p:nvPr/>
        </p:nvGrpSpPr>
        <p:grpSpPr>
          <a:xfrm>
            <a:off x="7435264" y="2642336"/>
            <a:ext cx="3005472" cy="1558885"/>
            <a:chOff x="8505554" y="1934349"/>
            <a:chExt cx="3005472" cy="1558885"/>
          </a:xfrm>
        </p:grpSpPr>
        <p:grpSp>
          <p:nvGrpSpPr>
            <p:cNvPr id="31" name="Group 30">
              <a:extLst>
                <a:ext uri="{FF2B5EF4-FFF2-40B4-BE49-F238E27FC236}">
                  <a16:creationId xmlns:a16="http://schemas.microsoft.com/office/drawing/2014/main" id="{54A01957-ACF4-4998-B936-391BC8B21A6F}"/>
                </a:ext>
              </a:extLst>
            </p:cNvPr>
            <p:cNvGrpSpPr/>
            <p:nvPr/>
          </p:nvGrpSpPr>
          <p:grpSpPr>
            <a:xfrm>
              <a:off x="8505554" y="1934349"/>
              <a:ext cx="3005472" cy="1558885"/>
              <a:chOff x="3059494" y="4056920"/>
              <a:chExt cx="3005472" cy="1558885"/>
            </a:xfrm>
          </p:grpSpPr>
          <p:pic>
            <p:nvPicPr>
              <p:cNvPr id="32" name="Picture 31">
                <a:extLst>
                  <a:ext uri="{FF2B5EF4-FFF2-40B4-BE49-F238E27FC236}">
                    <a16:creationId xmlns:a16="http://schemas.microsoft.com/office/drawing/2014/main" id="{16EE1E55-BEA4-479A-A584-47B77755877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766263" y="4274089"/>
                <a:ext cx="1588875" cy="1341716"/>
              </a:xfrm>
              <a:prstGeom prst="rect">
                <a:avLst/>
              </a:prstGeom>
            </p:spPr>
          </p:pic>
          <p:sp>
            <p:nvSpPr>
              <p:cNvPr id="34" name="TextBox 33">
                <a:extLst>
                  <a:ext uri="{FF2B5EF4-FFF2-40B4-BE49-F238E27FC236}">
                    <a16:creationId xmlns:a16="http://schemas.microsoft.com/office/drawing/2014/main" id="{32E868C7-6F24-48F6-9FC6-BE9C5BD07CBF}"/>
                  </a:ext>
                </a:extLst>
              </p:cNvPr>
              <p:cNvSpPr txBox="1"/>
              <p:nvPr/>
            </p:nvSpPr>
            <p:spPr>
              <a:xfrm>
                <a:off x="3059494" y="4056920"/>
                <a:ext cx="3005472" cy="834281"/>
              </a:xfrm>
              <a:prstGeom prst="rect">
                <a:avLst/>
              </a:prstGeom>
              <a:noFill/>
            </p:spPr>
            <p:txBody>
              <a:bodyPr wrap="square" rtlCol="0">
                <a:prstTxWarp prst="textArchDown">
                  <a:avLst/>
                </a:prstTxWarp>
                <a:spAutoFit/>
              </a:bodyPr>
              <a:lstStyle/>
              <a:p>
                <a:pPr algn="ctr"/>
                <a:r>
                  <a:rPr lang="en-GB" sz="1200" b="1" dirty="0">
                    <a:solidFill>
                      <a:schemeClr val="bg1"/>
                    </a:solidFill>
                    <a:latin typeface="+mj-lt"/>
                  </a:rPr>
                  <a:t>CORPORATE</a:t>
                </a:r>
              </a:p>
              <a:p>
                <a:pPr algn="ctr"/>
                <a:r>
                  <a:rPr lang="en-GB" sz="1200" b="1" dirty="0">
                    <a:solidFill>
                      <a:schemeClr val="bg1"/>
                    </a:solidFill>
                    <a:latin typeface="+mj-lt"/>
                  </a:rPr>
                  <a:t>ADDITIVE</a:t>
                </a:r>
              </a:p>
              <a:p>
                <a:pPr algn="ctr"/>
                <a:r>
                  <a:rPr lang="en-GB" sz="1200" b="1" dirty="0">
                    <a:solidFill>
                      <a:schemeClr val="bg1"/>
                    </a:solidFill>
                    <a:latin typeface="+mj-lt"/>
                  </a:rPr>
                  <a:t>KNOWLEDGE</a:t>
                </a:r>
              </a:p>
            </p:txBody>
          </p:sp>
        </p:grpSp>
        <p:pic>
          <p:nvPicPr>
            <p:cNvPr id="3" name="Picture 2" descr="Icon&#10;&#10;Description automatically generated">
              <a:extLst>
                <a:ext uri="{FF2B5EF4-FFF2-40B4-BE49-F238E27FC236}">
                  <a16:creationId xmlns:a16="http://schemas.microsoft.com/office/drawing/2014/main" id="{D3E2BD25-62EB-9D59-9C18-E332AAB2D2F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737468" y="1990460"/>
              <a:ext cx="490732" cy="490731"/>
            </a:xfrm>
            <a:prstGeom prst="rect">
              <a:avLst/>
            </a:prstGeom>
          </p:spPr>
        </p:pic>
      </p:grpSp>
      <p:pic>
        <p:nvPicPr>
          <p:cNvPr id="20" name="Picture 19">
            <a:extLst>
              <a:ext uri="{FF2B5EF4-FFF2-40B4-BE49-F238E27FC236}">
                <a16:creationId xmlns:a16="http://schemas.microsoft.com/office/drawing/2014/main" id="{EDFCF214-FB93-4ABE-B034-8118A07617E8}"/>
              </a:ext>
            </a:extLst>
          </p:cNvPr>
          <p:cNvPicPr>
            <a:picLocks noChangeAspect="1"/>
          </p:cNvPicPr>
          <p:nvPr/>
        </p:nvPicPr>
        <p:blipFill>
          <a:blip r:embed="rId22">
            <a:extLst>
              <a:ext uri="{837473B0-CC2E-450A-ABE3-18F120FF3D39}">
                <a1611:picAttrSrcUrl xmlns:a1611="http://schemas.microsoft.com/office/drawing/2016/11/main" r:id="rId23"/>
              </a:ext>
            </a:extLst>
          </a:blip>
          <a:stretch>
            <a:fillRect/>
          </a:stretch>
        </p:blipFill>
        <p:spPr>
          <a:xfrm>
            <a:off x="4257981" y="3174404"/>
            <a:ext cx="2442540" cy="1434026"/>
          </a:xfrm>
          <a:prstGeom prst="rect">
            <a:avLst/>
          </a:prstGeom>
        </p:spPr>
      </p:pic>
      <p:sp>
        <p:nvSpPr>
          <p:cNvPr id="23" name="TextBox 22">
            <a:extLst>
              <a:ext uri="{FF2B5EF4-FFF2-40B4-BE49-F238E27FC236}">
                <a16:creationId xmlns:a16="http://schemas.microsoft.com/office/drawing/2014/main" id="{C7E5F111-5DE3-4238-B8FE-20541C5F69C9}"/>
              </a:ext>
            </a:extLst>
          </p:cNvPr>
          <p:cNvSpPr txBox="1"/>
          <p:nvPr/>
        </p:nvSpPr>
        <p:spPr>
          <a:xfrm>
            <a:off x="5813199" y="3807048"/>
            <a:ext cx="744684" cy="369332"/>
          </a:xfrm>
          <a:prstGeom prst="rect">
            <a:avLst/>
          </a:prstGeom>
          <a:solidFill>
            <a:schemeClr val="tx1"/>
          </a:solidFill>
        </p:spPr>
        <p:txBody>
          <a:bodyPr wrap="square" rtlCol="0">
            <a:spAutoFit/>
          </a:bodyPr>
          <a:lstStyle/>
          <a:p>
            <a:pPr algn="ctr"/>
            <a:r>
              <a:rPr lang="en-GB" b="1" dirty="0">
                <a:solidFill>
                  <a:schemeClr val="bg1"/>
                </a:solidFill>
                <a:latin typeface="+mj-lt"/>
              </a:rPr>
              <a:t>CSV</a:t>
            </a:r>
            <a:endParaRPr lang="en-US" b="1" dirty="0">
              <a:solidFill>
                <a:schemeClr val="bg1"/>
              </a:solidFill>
              <a:latin typeface="+mj-lt"/>
            </a:endParaRPr>
          </a:p>
        </p:txBody>
      </p:sp>
      <p:sp>
        <p:nvSpPr>
          <p:cNvPr id="6" name="TextBox 5">
            <a:extLst>
              <a:ext uri="{FF2B5EF4-FFF2-40B4-BE49-F238E27FC236}">
                <a16:creationId xmlns:a16="http://schemas.microsoft.com/office/drawing/2014/main" id="{3ACDBF34-8A10-81CE-12BA-BE0ED182EDB0}"/>
              </a:ext>
            </a:extLst>
          </p:cNvPr>
          <p:cNvSpPr txBox="1"/>
          <p:nvPr/>
        </p:nvSpPr>
        <p:spPr>
          <a:xfrm>
            <a:off x="3067287" y="3296776"/>
            <a:ext cx="961926" cy="369332"/>
          </a:xfrm>
          <a:prstGeom prst="rect">
            <a:avLst/>
          </a:prstGeom>
          <a:noFill/>
        </p:spPr>
        <p:txBody>
          <a:bodyPr wrap="square">
            <a:spAutoFit/>
          </a:bodyPr>
          <a:lstStyle/>
          <a:p>
            <a:pPr algn="ctr"/>
            <a:r>
              <a:rPr lang="en-GB" b="1" dirty="0">
                <a:latin typeface="+mj-lt"/>
              </a:rPr>
              <a:t>Extract</a:t>
            </a:r>
            <a:endParaRPr lang="en-US" b="1" dirty="0">
              <a:latin typeface="+mj-lt"/>
            </a:endParaRPr>
          </a:p>
        </p:txBody>
      </p:sp>
      <p:sp>
        <p:nvSpPr>
          <p:cNvPr id="12" name="TextBox 11">
            <a:extLst>
              <a:ext uri="{FF2B5EF4-FFF2-40B4-BE49-F238E27FC236}">
                <a16:creationId xmlns:a16="http://schemas.microsoft.com/office/drawing/2014/main" id="{AEE78171-B65B-B335-5610-965BA4A3495F}"/>
              </a:ext>
            </a:extLst>
          </p:cNvPr>
          <p:cNvSpPr txBox="1"/>
          <p:nvPr/>
        </p:nvSpPr>
        <p:spPr>
          <a:xfrm>
            <a:off x="6994646" y="3252245"/>
            <a:ext cx="1089251" cy="369332"/>
          </a:xfrm>
          <a:prstGeom prst="rect">
            <a:avLst/>
          </a:prstGeom>
          <a:noFill/>
        </p:spPr>
        <p:txBody>
          <a:bodyPr wrap="square">
            <a:spAutoFit/>
          </a:bodyPr>
          <a:lstStyle/>
          <a:p>
            <a:pPr algn="ctr"/>
            <a:r>
              <a:rPr lang="en-GB" b="1" dirty="0">
                <a:solidFill>
                  <a:schemeClr val="tx1"/>
                </a:solidFill>
              </a:rPr>
              <a:t>Digitalize</a:t>
            </a:r>
            <a:endParaRPr lang="en-US" b="1" dirty="0">
              <a:solidFill>
                <a:schemeClr val="tx1"/>
              </a:solidFill>
            </a:endParaRPr>
          </a:p>
        </p:txBody>
      </p:sp>
      <p:sp>
        <p:nvSpPr>
          <p:cNvPr id="10" name="Title 2">
            <a:extLst>
              <a:ext uri="{FF2B5EF4-FFF2-40B4-BE49-F238E27FC236}">
                <a16:creationId xmlns:a16="http://schemas.microsoft.com/office/drawing/2014/main" id="{C9DBB0A2-2E07-F166-46B6-6F881678EE5C}"/>
              </a:ext>
            </a:extLst>
          </p:cNvPr>
          <p:cNvSpPr txBox="1">
            <a:spLocks/>
          </p:cNvSpPr>
          <p:nvPr/>
        </p:nvSpPr>
        <p:spPr>
          <a:xfrm>
            <a:off x="609601" y="148581"/>
            <a:ext cx="11260347" cy="84583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a:lstStyle>
          <a:p>
            <a:r>
              <a:rPr lang="en-GB" dirty="0">
                <a:latin typeface="Calibri"/>
                <a:cs typeface="Calibri"/>
              </a:rPr>
              <a:t>Example of Digitalization Process in Additive Manufacturing</a:t>
            </a:r>
            <a:endParaRPr lang="en-US" dirty="0">
              <a:latin typeface="Calibri"/>
              <a:cs typeface="Calibri"/>
            </a:endParaRPr>
          </a:p>
        </p:txBody>
      </p:sp>
    </p:spTree>
    <p:extLst>
      <p:ext uri="{BB962C8B-B14F-4D97-AF65-F5344CB8AC3E}">
        <p14:creationId xmlns:p14="http://schemas.microsoft.com/office/powerpoint/2010/main" val="1062136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E1FB7C35-05E9-CBC9-3BA9-1F064F8C731D}"/>
              </a:ext>
            </a:extLst>
          </p:cNvPr>
          <p:cNvCxnSpPr>
            <a:cxnSpLocks/>
            <a:stCxn id="13" idx="6"/>
            <a:endCxn id="15" idx="2"/>
          </p:cNvCxnSpPr>
          <p:nvPr/>
        </p:nvCxnSpPr>
        <p:spPr>
          <a:xfrm>
            <a:off x="7785612" y="3646129"/>
            <a:ext cx="75645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75084E5-4BF8-BB68-C509-7DD4739EFAEE}"/>
              </a:ext>
            </a:extLst>
          </p:cNvPr>
          <p:cNvCxnSpPr>
            <a:stCxn id="13" idx="7"/>
            <a:endCxn id="19" idx="2"/>
          </p:cNvCxnSpPr>
          <p:nvPr/>
        </p:nvCxnSpPr>
        <p:spPr>
          <a:xfrm flipV="1">
            <a:off x="7190453" y="1879600"/>
            <a:ext cx="1351611" cy="32968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58527A59-4312-B757-0DC7-3F778128A39C}"/>
              </a:ext>
            </a:extLst>
          </p:cNvPr>
          <p:cNvSpPr>
            <a:spLocks noGrp="1"/>
          </p:cNvSpPr>
          <p:nvPr>
            <p:ph type="body" sz="quarter" idx="10"/>
          </p:nvPr>
        </p:nvSpPr>
        <p:spPr/>
        <p:txBody>
          <a:bodyPr/>
          <a:lstStyle/>
          <a:p>
            <a:r>
              <a:rPr lang="fr-FR" dirty="0" err="1"/>
              <a:t>Technical</a:t>
            </a:r>
            <a:r>
              <a:rPr lang="fr-FR" dirty="0"/>
              <a:t>, Legal and </a:t>
            </a:r>
            <a:r>
              <a:rPr lang="fr-FR" dirty="0" err="1"/>
              <a:t>Ethical</a:t>
            </a:r>
            <a:r>
              <a:rPr lang="fr-FR" dirty="0"/>
              <a:t> </a:t>
            </a:r>
            <a:r>
              <a:rPr lang="fr-FR" dirty="0" err="1"/>
              <a:t>Considerations</a:t>
            </a:r>
            <a:endParaRPr lang="en-US" dirty="0"/>
          </a:p>
        </p:txBody>
      </p:sp>
      <p:sp>
        <p:nvSpPr>
          <p:cNvPr id="2" name="Slide Number Placeholder 1">
            <a:extLst>
              <a:ext uri="{FF2B5EF4-FFF2-40B4-BE49-F238E27FC236}">
                <a16:creationId xmlns:a16="http://schemas.microsoft.com/office/drawing/2014/main" id="{6CBAB0CF-5F72-7F6D-BAB2-92C86041A6B8}"/>
              </a:ext>
            </a:extLst>
          </p:cNvPr>
          <p:cNvSpPr>
            <a:spLocks noGrp="1"/>
          </p:cNvSpPr>
          <p:nvPr>
            <p:ph type="sldNum" sz="quarter" idx="4294967295"/>
          </p:nvPr>
        </p:nvSpPr>
        <p:spPr>
          <a:xfrm>
            <a:off x="0" y="6542088"/>
            <a:ext cx="2743200" cy="249237"/>
          </a:xfrm>
        </p:spPr>
        <p:txBody>
          <a:bodyPr/>
          <a:lstStyle/>
          <a:p>
            <a:fld id="{F0D23093-2AB0-F74C-B865-1A12A15B650E}" type="slidenum">
              <a:rPr lang="en-US" smtClean="0"/>
              <a:pPr/>
              <a:t>26</a:t>
            </a:fld>
            <a:endParaRPr lang="en-US"/>
          </a:p>
        </p:txBody>
      </p:sp>
      <p:sp>
        <p:nvSpPr>
          <p:cNvPr id="13" name="Oval 12">
            <a:extLst>
              <a:ext uri="{FF2B5EF4-FFF2-40B4-BE49-F238E27FC236}">
                <a16:creationId xmlns:a16="http://schemas.microsoft.com/office/drawing/2014/main" id="{B0D955CB-FCD5-349A-1A6C-C47942394CC9}"/>
              </a:ext>
            </a:extLst>
          </p:cNvPr>
          <p:cNvSpPr/>
          <p:nvPr/>
        </p:nvSpPr>
        <p:spPr>
          <a:xfrm>
            <a:off x="3721612" y="1614129"/>
            <a:ext cx="4064000" cy="4064000"/>
          </a:xfrm>
          <a:prstGeom prst="ellipse">
            <a:avLst/>
          </a:prstGeom>
          <a:blipFill>
            <a:blip r:embed="rId2"/>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5" name="Oval 14">
            <a:extLst>
              <a:ext uri="{FF2B5EF4-FFF2-40B4-BE49-F238E27FC236}">
                <a16:creationId xmlns:a16="http://schemas.microsoft.com/office/drawing/2014/main" id="{C58D3FCF-1FC6-8023-47BC-E34CC0BC4BC0}"/>
              </a:ext>
            </a:extLst>
          </p:cNvPr>
          <p:cNvSpPr>
            <a:spLocks noChangeAspect="1"/>
          </p:cNvSpPr>
          <p:nvPr/>
        </p:nvSpPr>
        <p:spPr>
          <a:xfrm>
            <a:off x="8542064" y="2836129"/>
            <a:ext cx="1620000" cy="1620000"/>
          </a:xfrm>
          <a:prstGeom prst="ellipse">
            <a:avLst/>
          </a:prstGeom>
          <a:blipFill>
            <a:blip r:embed="rId3"/>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6" name="Oval 15">
            <a:extLst>
              <a:ext uri="{FF2B5EF4-FFF2-40B4-BE49-F238E27FC236}">
                <a16:creationId xmlns:a16="http://schemas.microsoft.com/office/drawing/2014/main" id="{B80A3899-9AFE-76A7-A777-A7112329DDF2}"/>
              </a:ext>
            </a:extLst>
          </p:cNvPr>
          <p:cNvSpPr>
            <a:spLocks noChangeAspect="1"/>
          </p:cNvSpPr>
          <p:nvPr/>
        </p:nvSpPr>
        <p:spPr>
          <a:xfrm>
            <a:off x="8542064" y="4602658"/>
            <a:ext cx="1620000" cy="1620000"/>
          </a:xfrm>
          <a:prstGeom prst="ellipse">
            <a:avLst/>
          </a:prstGeom>
          <a:blipFill>
            <a:blip r:embed="rId4"/>
            <a:srcRect/>
            <a:stretch>
              <a:fillRect l="-18000" r="-18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19" name="Oval 18">
            <a:extLst>
              <a:ext uri="{FF2B5EF4-FFF2-40B4-BE49-F238E27FC236}">
                <a16:creationId xmlns:a16="http://schemas.microsoft.com/office/drawing/2014/main" id="{4D0869D1-8C06-E2A3-3A37-3FDB50D84CA1}"/>
              </a:ext>
            </a:extLst>
          </p:cNvPr>
          <p:cNvSpPr>
            <a:spLocks noChangeAspect="1"/>
          </p:cNvSpPr>
          <p:nvPr/>
        </p:nvSpPr>
        <p:spPr>
          <a:xfrm>
            <a:off x="8542064" y="1069600"/>
            <a:ext cx="1620000" cy="1620000"/>
          </a:xfrm>
          <a:prstGeom prst="ellipse">
            <a:avLst/>
          </a:prstGeom>
          <a:blipFill>
            <a:blip r:embed="rId5"/>
            <a:srcRect/>
            <a:stretch>
              <a:fillRect l="-25000" r="-25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cxnSp>
        <p:nvCxnSpPr>
          <p:cNvPr id="32" name="Straight Connector 31">
            <a:extLst>
              <a:ext uri="{FF2B5EF4-FFF2-40B4-BE49-F238E27FC236}">
                <a16:creationId xmlns:a16="http://schemas.microsoft.com/office/drawing/2014/main" id="{F03FE4FF-6D0C-E983-68B2-C523B5E8B427}"/>
              </a:ext>
            </a:extLst>
          </p:cNvPr>
          <p:cNvCxnSpPr>
            <a:cxnSpLocks/>
            <a:stCxn id="13" idx="5"/>
            <a:endCxn id="16" idx="2"/>
          </p:cNvCxnSpPr>
          <p:nvPr/>
        </p:nvCxnSpPr>
        <p:spPr>
          <a:xfrm>
            <a:off x="7190453" y="5082970"/>
            <a:ext cx="1351611" cy="329688"/>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50729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Object 16">
            <a:extLst>
              <a:ext uri="{FF2B5EF4-FFF2-40B4-BE49-F238E27FC236}">
                <a16:creationId xmlns:a16="http://schemas.microsoft.com/office/drawing/2014/main" id="{288E1192-46D0-87E9-F16E-E2A6004C0589}"/>
              </a:ext>
            </a:extLst>
          </p:cNvPr>
          <p:cNvGraphicFramePr>
            <a:graphicFrameLocks noChangeAspect="1"/>
          </p:cNvGraphicFramePr>
          <p:nvPr/>
        </p:nvGraphicFramePr>
        <p:xfrm>
          <a:off x="5499156" y="2886180"/>
          <a:ext cx="1864267" cy="2637781"/>
        </p:xfrm>
        <a:graphic>
          <a:graphicData uri="http://schemas.openxmlformats.org/presentationml/2006/ole">
            <mc:AlternateContent xmlns:mc="http://schemas.openxmlformats.org/markup-compatibility/2006">
              <mc:Choice xmlns:v="urn:schemas-microsoft-com:vml" Requires="v">
                <p:oleObj name="Acrobat Document" r:id="rId3" imgW="4533723" imgH="6415694" progId="Acrobat.Document.DC">
                  <p:link updateAutomatic="1"/>
                </p:oleObj>
              </mc:Choice>
              <mc:Fallback>
                <p:oleObj name="Acrobat Document" r:id="rId3" imgW="4533723" imgH="6415694" progId="Acrobat.Document.DC">
                  <p:link updateAutomatic="1"/>
                  <p:pic>
                    <p:nvPicPr>
                      <p:cNvPr id="17" name="Object 16">
                        <a:extLst>
                          <a:ext uri="{FF2B5EF4-FFF2-40B4-BE49-F238E27FC236}">
                            <a16:creationId xmlns:a16="http://schemas.microsoft.com/office/drawing/2014/main" id="{288E1192-46D0-87E9-F16E-E2A6004C0589}"/>
                          </a:ext>
                        </a:extLst>
                      </p:cNvPr>
                      <p:cNvPicPr/>
                      <p:nvPr/>
                    </p:nvPicPr>
                    <p:blipFill>
                      <a:blip r:embed="rId4"/>
                      <a:stretch>
                        <a:fillRect/>
                      </a:stretch>
                    </p:blipFill>
                    <p:spPr>
                      <a:xfrm>
                        <a:off x="5499156" y="2886180"/>
                        <a:ext cx="1864267" cy="2637781"/>
                      </a:xfrm>
                      <a:prstGeom prst="rect">
                        <a:avLst/>
                      </a:prstGeom>
                      <a:ln>
                        <a:solidFill>
                          <a:schemeClr val="tx1"/>
                        </a:solidFill>
                      </a:ln>
                    </p:spPr>
                  </p:pic>
                </p:oleObj>
              </mc:Fallback>
            </mc:AlternateContent>
          </a:graphicData>
        </a:graphic>
      </p:graphicFrame>
      <p:sp>
        <p:nvSpPr>
          <p:cNvPr id="2" name="Slide Number Placeholder 1">
            <a:extLst>
              <a:ext uri="{FF2B5EF4-FFF2-40B4-BE49-F238E27FC236}">
                <a16:creationId xmlns:a16="http://schemas.microsoft.com/office/drawing/2014/main" id="{3F2C854D-D7F2-90AA-9B8B-80973DB4F5CC}"/>
              </a:ext>
            </a:extLst>
          </p:cNvPr>
          <p:cNvSpPr>
            <a:spLocks noGrp="1"/>
          </p:cNvSpPr>
          <p:nvPr>
            <p:ph type="sldNum" sz="quarter" idx="11"/>
          </p:nvPr>
        </p:nvSpPr>
        <p:spPr/>
        <p:txBody>
          <a:bodyPr/>
          <a:lstStyle/>
          <a:p>
            <a:fld id="{F0D23093-2AB0-F74C-B865-1A12A15B650E}" type="slidenum">
              <a:rPr lang="en-US" smtClean="0"/>
              <a:pPr/>
              <a:t>27</a:t>
            </a:fld>
            <a:endParaRPr lang="en-US" dirty="0"/>
          </a:p>
        </p:txBody>
      </p:sp>
      <p:sp>
        <p:nvSpPr>
          <p:cNvPr id="3" name="Title 2">
            <a:extLst>
              <a:ext uri="{FF2B5EF4-FFF2-40B4-BE49-F238E27FC236}">
                <a16:creationId xmlns:a16="http://schemas.microsoft.com/office/drawing/2014/main" id="{69AE165F-BDDC-656B-0CC6-7B3630AD5E3B}"/>
              </a:ext>
            </a:extLst>
          </p:cNvPr>
          <p:cNvSpPr>
            <a:spLocks noGrp="1"/>
          </p:cNvSpPr>
          <p:nvPr>
            <p:ph type="title"/>
          </p:nvPr>
        </p:nvSpPr>
        <p:spPr/>
        <p:txBody>
          <a:bodyPr/>
          <a:lstStyle/>
          <a:p>
            <a:r>
              <a:rPr lang="fr-FR" dirty="0"/>
              <a:t>Materials Data </a:t>
            </a:r>
            <a:r>
              <a:rPr lang="en-US" noProof="0" dirty="0"/>
              <a:t>Quality</a:t>
            </a:r>
            <a:endParaRPr lang="en-US" dirty="0"/>
          </a:p>
        </p:txBody>
      </p:sp>
      <p:pic>
        <p:nvPicPr>
          <p:cNvPr id="4" name="Picture 3">
            <a:extLst>
              <a:ext uri="{FF2B5EF4-FFF2-40B4-BE49-F238E27FC236}">
                <a16:creationId xmlns:a16="http://schemas.microsoft.com/office/drawing/2014/main" id="{E07F85CD-67BD-499E-1DE9-959F51CF2F36}"/>
              </a:ext>
            </a:extLst>
          </p:cNvPr>
          <p:cNvPicPr>
            <a:picLocks noChangeAspect="1"/>
          </p:cNvPicPr>
          <p:nvPr/>
        </p:nvPicPr>
        <p:blipFill>
          <a:blip r:embed="rId5"/>
          <a:stretch>
            <a:fillRect/>
          </a:stretch>
        </p:blipFill>
        <p:spPr>
          <a:xfrm>
            <a:off x="7576677" y="3005331"/>
            <a:ext cx="4005723" cy="1846502"/>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9630E9C5-EB3F-B1F7-C46A-174DA0DB3B7C}"/>
              </a:ext>
            </a:extLst>
          </p:cNvPr>
          <p:cNvSpPr txBox="1"/>
          <p:nvPr/>
        </p:nvSpPr>
        <p:spPr>
          <a:xfrm>
            <a:off x="1034046" y="2363678"/>
            <a:ext cx="3135086" cy="369332"/>
          </a:xfrm>
          <a:prstGeom prst="rect">
            <a:avLst/>
          </a:prstGeom>
          <a:noFill/>
        </p:spPr>
        <p:txBody>
          <a:bodyPr wrap="square" rtlCol="0">
            <a:spAutoFit/>
          </a:bodyPr>
          <a:lstStyle/>
          <a:p>
            <a:pPr algn="ctr"/>
            <a:r>
              <a:rPr lang="fr-FR" b="1" dirty="0"/>
              <a:t>Low </a:t>
            </a:r>
            <a:r>
              <a:rPr lang="fr-FR" b="1" dirty="0" err="1"/>
              <a:t>quality</a:t>
            </a:r>
            <a:r>
              <a:rPr lang="fr-FR" b="1" dirty="0"/>
              <a:t> data</a:t>
            </a:r>
            <a:endParaRPr lang="en-US" b="1" dirty="0"/>
          </a:p>
        </p:txBody>
      </p:sp>
      <p:sp>
        <p:nvSpPr>
          <p:cNvPr id="7" name="TextBox 6">
            <a:extLst>
              <a:ext uri="{FF2B5EF4-FFF2-40B4-BE49-F238E27FC236}">
                <a16:creationId xmlns:a16="http://schemas.microsoft.com/office/drawing/2014/main" id="{E322FFE2-F03B-6D4B-5845-29ECFC712C27}"/>
              </a:ext>
            </a:extLst>
          </p:cNvPr>
          <p:cNvSpPr txBox="1"/>
          <p:nvPr/>
        </p:nvSpPr>
        <p:spPr>
          <a:xfrm>
            <a:off x="6626678" y="2363678"/>
            <a:ext cx="3135086" cy="369332"/>
          </a:xfrm>
          <a:prstGeom prst="rect">
            <a:avLst/>
          </a:prstGeom>
          <a:noFill/>
        </p:spPr>
        <p:txBody>
          <a:bodyPr wrap="square" rtlCol="0">
            <a:spAutoFit/>
          </a:bodyPr>
          <a:lstStyle/>
          <a:p>
            <a:pPr algn="ctr"/>
            <a:r>
              <a:rPr lang="fr-FR" b="1"/>
              <a:t>High </a:t>
            </a:r>
            <a:r>
              <a:rPr lang="fr-FR" b="1" err="1"/>
              <a:t>quality</a:t>
            </a:r>
            <a:r>
              <a:rPr lang="fr-FR" b="1"/>
              <a:t> data</a:t>
            </a:r>
            <a:endParaRPr lang="en-US" b="1"/>
          </a:p>
        </p:txBody>
      </p:sp>
      <p:sp>
        <p:nvSpPr>
          <p:cNvPr id="8" name="TextBox 7">
            <a:extLst>
              <a:ext uri="{FF2B5EF4-FFF2-40B4-BE49-F238E27FC236}">
                <a16:creationId xmlns:a16="http://schemas.microsoft.com/office/drawing/2014/main" id="{287063C9-D24C-96B7-8063-250A5991B2AC}"/>
              </a:ext>
            </a:extLst>
          </p:cNvPr>
          <p:cNvSpPr txBox="1"/>
          <p:nvPr/>
        </p:nvSpPr>
        <p:spPr>
          <a:xfrm>
            <a:off x="5408830" y="5523961"/>
            <a:ext cx="2012299" cy="400110"/>
          </a:xfrm>
          <a:prstGeom prst="rect">
            <a:avLst/>
          </a:prstGeom>
          <a:noFill/>
        </p:spPr>
        <p:txBody>
          <a:bodyPr wrap="square" rtlCol="0">
            <a:spAutoFit/>
          </a:bodyPr>
          <a:lstStyle/>
          <a:p>
            <a:pPr algn="ctr"/>
            <a:r>
              <a:rPr lang="fr-FR" sz="1000" err="1"/>
              <a:t>From</a:t>
            </a:r>
            <a:r>
              <a:rPr lang="fr-FR" sz="1000"/>
              <a:t> Ansys Granta </a:t>
            </a:r>
            <a:r>
              <a:rPr lang="fr-FR" sz="1000" err="1"/>
              <a:t>Selector</a:t>
            </a:r>
            <a:r>
              <a:rPr lang="fr-FR" sz="1000"/>
              <a:t> 2023 (David Mercier - 15/05/2023)</a:t>
            </a:r>
          </a:p>
        </p:txBody>
      </p:sp>
      <p:sp>
        <p:nvSpPr>
          <p:cNvPr id="9" name="TextBox 8">
            <a:extLst>
              <a:ext uri="{FF2B5EF4-FFF2-40B4-BE49-F238E27FC236}">
                <a16:creationId xmlns:a16="http://schemas.microsoft.com/office/drawing/2014/main" id="{45CEEAC5-FFB0-5DCE-742A-B0CD6519EDE1}"/>
              </a:ext>
            </a:extLst>
          </p:cNvPr>
          <p:cNvSpPr txBox="1"/>
          <p:nvPr/>
        </p:nvSpPr>
        <p:spPr>
          <a:xfrm>
            <a:off x="7421129" y="4863405"/>
            <a:ext cx="4785409" cy="1384995"/>
          </a:xfrm>
          <a:prstGeom prst="rect">
            <a:avLst/>
          </a:prstGeom>
          <a:noFill/>
        </p:spPr>
        <p:txBody>
          <a:bodyPr wrap="square" rtlCol="0">
            <a:spAutoFit/>
          </a:bodyPr>
          <a:lstStyle/>
          <a:p>
            <a:pPr marL="285750" indent="-285750">
              <a:buFontTx/>
              <a:buChar char="-"/>
            </a:pPr>
            <a:r>
              <a:rPr lang="fr-FR" sz="1400" dirty="0"/>
              <a:t>Good </a:t>
            </a:r>
            <a:r>
              <a:rPr lang="fr-FR" sz="1400" dirty="0" err="1"/>
              <a:t>accuracy</a:t>
            </a:r>
            <a:r>
              <a:rPr lang="fr-FR" sz="1400" dirty="0"/>
              <a:t> </a:t>
            </a:r>
            <a:r>
              <a:rPr lang="fr-FR" sz="1400" dirty="0" err="1"/>
              <a:t>with</a:t>
            </a:r>
            <a:r>
              <a:rPr lang="fr-FR" sz="1400" dirty="0"/>
              <a:t> </a:t>
            </a:r>
            <a:r>
              <a:rPr lang="fr-FR" sz="1400" dirty="0" err="1"/>
              <a:t>curated</a:t>
            </a:r>
            <a:r>
              <a:rPr lang="fr-FR" sz="1400" dirty="0"/>
              <a:t> and </a:t>
            </a:r>
            <a:r>
              <a:rPr lang="fr-FR" sz="1400" dirty="0" err="1"/>
              <a:t>consolidated</a:t>
            </a:r>
            <a:r>
              <a:rPr lang="fr-FR" sz="1400" dirty="0"/>
              <a:t> data </a:t>
            </a:r>
            <a:r>
              <a:rPr lang="fr-FR" sz="1400" dirty="0" err="1"/>
              <a:t>from</a:t>
            </a:r>
            <a:r>
              <a:rPr lang="fr-FR" sz="1400" dirty="0"/>
              <a:t> multiple sources, tests…</a:t>
            </a:r>
          </a:p>
          <a:p>
            <a:pPr marL="285750" indent="-285750">
              <a:buFontTx/>
              <a:buChar char="-"/>
            </a:pPr>
            <a:r>
              <a:rPr lang="fr-FR" sz="1400" dirty="0"/>
              <a:t>Strong </a:t>
            </a:r>
            <a:r>
              <a:rPr lang="fr-FR" sz="1400" dirty="0" err="1"/>
              <a:t>color</a:t>
            </a:r>
            <a:r>
              <a:rPr lang="fr-FR" sz="1400" dirty="0"/>
              <a:t> </a:t>
            </a:r>
            <a:r>
              <a:rPr lang="fr-FR" sz="1400" dirty="0" err="1"/>
              <a:t>contrast</a:t>
            </a:r>
            <a:r>
              <a:rPr lang="fr-FR" sz="1400" dirty="0"/>
              <a:t> and use of </a:t>
            </a:r>
            <a:r>
              <a:rPr lang="fr-FR" sz="1400" dirty="0" err="1"/>
              <a:t>symbols</a:t>
            </a:r>
            <a:endParaRPr lang="fr-FR" sz="1400" dirty="0"/>
          </a:p>
          <a:p>
            <a:pPr marL="285750" indent="-285750">
              <a:buFontTx/>
              <a:buChar char="-"/>
            </a:pPr>
            <a:r>
              <a:rPr lang="fr-FR" sz="1400" dirty="0" err="1"/>
              <a:t>Structurized</a:t>
            </a:r>
            <a:r>
              <a:rPr lang="fr-FR" sz="1400" dirty="0"/>
              <a:t> and </a:t>
            </a:r>
            <a:r>
              <a:rPr lang="fr-FR" sz="1400" dirty="0" err="1"/>
              <a:t>formatted</a:t>
            </a:r>
            <a:r>
              <a:rPr lang="fr-FR" sz="1400" dirty="0"/>
              <a:t> </a:t>
            </a:r>
            <a:r>
              <a:rPr lang="fr-FR" sz="1400" dirty="0" err="1"/>
              <a:t>datad</a:t>
            </a:r>
            <a:r>
              <a:rPr lang="fr-FR" sz="1400" dirty="0"/>
              <a:t> and </a:t>
            </a:r>
            <a:r>
              <a:rPr lang="fr-FR" sz="1400" dirty="0" err="1"/>
              <a:t>standardized</a:t>
            </a:r>
            <a:r>
              <a:rPr lang="fr-FR" sz="1400" dirty="0"/>
              <a:t> </a:t>
            </a:r>
            <a:r>
              <a:rPr lang="fr-FR" sz="1400" dirty="0" err="1"/>
              <a:t>units</a:t>
            </a:r>
            <a:endParaRPr lang="fr-FR" sz="1400" dirty="0"/>
          </a:p>
          <a:p>
            <a:pPr marL="285750" indent="-285750">
              <a:buFontTx/>
              <a:buChar char="-"/>
            </a:pPr>
            <a:r>
              <a:rPr lang="fr-FR" sz="1400" dirty="0"/>
              <a:t>G</a:t>
            </a:r>
            <a:r>
              <a:rPr lang="en-US" sz="1400" dirty="0" err="1"/>
              <a:t>ood</a:t>
            </a:r>
            <a:r>
              <a:rPr lang="en-US" sz="1400" dirty="0"/>
              <a:t> </a:t>
            </a:r>
            <a:r>
              <a:rPr lang="en-US" sz="1400" dirty="0" err="1"/>
              <a:t>tracilibity</a:t>
            </a:r>
            <a:r>
              <a:rPr lang="en-US" sz="1400" dirty="0"/>
              <a:t> thanks to meta data (origin of the data, authors and date</a:t>
            </a:r>
          </a:p>
        </p:txBody>
      </p:sp>
      <p:sp>
        <p:nvSpPr>
          <p:cNvPr id="10" name="TextBox 9">
            <a:extLst>
              <a:ext uri="{FF2B5EF4-FFF2-40B4-BE49-F238E27FC236}">
                <a16:creationId xmlns:a16="http://schemas.microsoft.com/office/drawing/2014/main" id="{7569B749-B7BD-337D-4986-209220C61E20}"/>
              </a:ext>
            </a:extLst>
          </p:cNvPr>
          <p:cNvSpPr txBox="1"/>
          <p:nvPr/>
        </p:nvSpPr>
        <p:spPr>
          <a:xfrm>
            <a:off x="234463" y="4610351"/>
            <a:ext cx="4323156" cy="1384995"/>
          </a:xfrm>
          <a:prstGeom prst="rect">
            <a:avLst/>
          </a:prstGeom>
          <a:noFill/>
        </p:spPr>
        <p:txBody>
          <a:bodyPr wrap="square" rtlCol="0">
            <a:spAutoFit/>
          </a:bodyPr>
          <a:lstStyle/>
          <a:p>
            <a:pPr marL="285750" indent="-285750">
              <a:buFontTx/>
              <a:buChar char="-"/>
            </a:pPr>
            <a:r>
              <a:rPr lang="fr-FR" sz="1400" dirty="0" err="1"/>
              <a:t>Missing</a:t>
            </a:r>
            <a:r>
              <a:rPr lang="fr-FR" sz="1400" dirty="0"/>
              <a:t> information (no x-axis label, no </a:t>
            </a:r>
            <a:r>
              <a:rPr lang="fr-FR" sz="1400" dirty="0" err="1"/>
              <a:t>reference</a:t>
            </a:r>
            <a:r>
              <a:rPr lang="fr-FR" sz="1400" dirty="0"/>
              <a:t> or </a:t>
            </a:r>
            <a:r>
              <a:rPr lang="fr-FR" sz="1400" dirty="0" err="1"/>
              <a:t>origin</a:t>
            </a:r>
            <a:r>
              <a:rPr lang="fr-FR" sz="1400" dirty="0"/>
              <a:t>…)</a:t>
            </a:r>
          </a:p>
          <a:p>
            <a:pPr marL="285750" indent="-285750">
              <a:buFontTx/>
              <a:buChar char="-"/>
            </a:pPr>
            <a:r>
              <a:rPr lang="fr-FR" sz="1400" dirty="0"/>
              <a:t>Unique set of data not </a:t>
            </a:r>
            <a:r>
              <a:rPr lang="fr-FR" sz="1400" dirty="0" err="1"/>
              <a:t>curated</a:t>
            </a:r>
            <a:r>
              <a:rPr lang="fr-FR" sz="1400" dirty="0"/>
              <a:t>, not </a:t>
            </a:r>
            <a:r>
              <a:rPr lang="fr-FR" sz="1400" dirty="0" err="1"/>
              <a:t>processed</a:t>
            </a:r>
            <a:r>
              <a:rPr lang="fr-FR" sz="1400" dirty="0"/>
              <a:t>…</a:t>
            </a:r>
          </a:p>
          <a:p>
            <a:pPr marL="285750" indent="-285750">
              <a:buFontTx/>
              <a:buChar char="-"/>
            </a:pPr>
            <a:r>
              <a:rPr lang="fr-FR" sz="1400" dirty="0"/>
              <a:t>No unit</a:t>
            </a:r>
          </a:p>
          <a:p>
            <a:pPr marL="285750" indent="-285750">
              <a:buFontTx/>
              <a:buChar char="-"/>
            </a:pPr>
            <a:r>
              <a:rPr lang="fr-FR" sz="1400" dirty="0"/>
              <a:t>Black and white contraste </a:t>
            </a:r>
            <a:r>
              <a:rPr lang="fr-FR" sz="1400" dirty="0" err="1"/>
              <a:t>with</a:t>
            </a:r>
            <a:r>
              <a:rPr lang="fr-FR" sz="1400" dirty="0"/>
              <a:t> </a:t>
            </a:r>
            <a:r>
              <a:rPr lang="fr-FR" sz="1400" dirty="0" err="1"/>
              <a:t>color-coded</a:t>
            </a:r>
            <a:r>
              <a:rPr lang="fr-FR" sz="1400" dirty="0"/>
              <a:t> </a:t>
            </a:r>
            <a:r>
              <a:rPr lang="fr-FR" sz="1400" dirty="0" err="1"/>
              <a:t>curves</a:t>
            </a:r>
            <a:r>
              <a:rPr lang="fr-FR" sz="1400" dirty="0"/>
              <a:t> (not </a:t>
            </a:r>
            <a:r>
              <a:rPr lang="fr-FR" sz="1400" dirty="0" err="1"/>
              <a:t>easy</a:t>
            </a:r>
            <a:r>
              <a:rPr lang="fr-FR" sz="1400" dirty="0"/>
              <a:t> to </a:t>
            </a:r>
            <a:r>
              <a:rPr lang="fr-FR" sz="1400" dirty="0" err="1"/>
              <a:t>link</a:t>
            </a:r>
            <a:r>
              <a:rPr lang="fr-FR" sz="1400" dirty="0"/>
              <a:t> the right </a:t>
            </a:r>
            <a:r>
              <a:rPr lang="fr-FR" sz="1400" dirty="0" err="1"/>
              <a:t>legend</a:t>
            </a:r>
            <a:r>
              <a:rPr lang="fr-FR" sz="1400" dirty="0"/>
              <a:t> to the right </a:t>
            </a:r>
            <a:r>
              <a:rPr lang="fr-FR" sz="1400" dirty="0" err="1"/>
              <a:t>curve</a:t>
            </a:r>
            <a:r>
              <a:rPr lang="fr-FR" sz="1400" dirty="0"/>
              <a:t>)</a:t>
            </a:r>
          </a:p>
        </p:txBody>
      </p:sp>
      <p:pic>
        <p:nvPicPr>
          <p:cNvPr id="12" name="Picture 11" descr="A picture containing text, line, screenshot, diagram&#10;&#10;Description automatically generated">
            <a:extLst>
              <a:ext uri="{FF2B5EF4-FFF2-40B4-BE49-F238E27FC236}">
                <a16:creationId xmlns:a16="http://schemas.microsoft.com/office/drawing/2014/main" id="{852C2528-B1EE-4E44-987E-0295CB3C2822}"/>
              </a:ext>
            </a:extLst>
          </p:cNvPr>
          <p:cNvPicPr>
            <a:picLocks noChangeAspect="1"/>
          </p:cNvPicPr>
          <p:nvPr/>
        </p:nvPicPr>
        <p:blipFill rotWithShape="1">
          <a:blip r:embed="rId6">
            <a:duotone>
              <a:prstClr val="black"/>
              <a:schemeClr val="tx2">
                <a:tint val="45000"/>
                <a:satMod val="400000"/>
              </a:schemeClr>
            </a:duotone>
            <a:extLst>
              <a:ext uri="{BEBA8EAE-BF5A-486C-A8C5-ECC9F3942E4B}">
                <a14:imgProps xmlns:a14="http://schemas.microsoft.com/office/drawing/2010/main">
                  <a14:imgLayer r:embed="rId7">
                    <a14:imgEffect>
                      <a14:artisticFilmGrain/>
                    </a14:imgEffect>
                  </a14:imgLayer>
                </a14:imgProps>
              </a:ext>
              <a:ext uri="{28A0092B-C50C-407E-A947-70E740481C1C}">
                <a14:useLocalDpi xmlns:a14="http://schemas.microsoft.com/office/drawing/2010/main" val="0"/>
              </a:ext>
            </a:extLst>
          </a:blip>
          <a:srcRect t="6124" b="7237"/>
          <a:stretch/>
        </p:blipFill>
        <p:spPr>
          <a:xfrm>
            <a:off x="1346456" y="2913084"/>
            <a:ext cx="2619375" cy="1510192"/>
          </a:xfrm>
          <a:prstGeom prst="rect">
            <a:avLst/>
          </a:prstGeom>
          <a:ln>
            <a:noFill/>
          </a:ln>
          <a:effectLst>
            <a:outerShdw blurRad="292100" dist="139700" dir="2700000" algn="tl" rotWithShape="0">
              <a:srgbClr val="333333">
                <a:alpha val="65000"/>
              </a:srgbClr>
            </a:outerShdw>
          </a:effectLst>
        </p:spPr>
      </p:pic>
      <p:cxnSp>
        <p:nvCxnSpPr>
          <p:cNvPr id="18" name="Straight Connector 17">
            <a:extLst>
              <a:ext uri="{FF2B5EF4-FFF2-40B4-BE49-F238E27FC236}">
                <a16:creationId xmlns:a16="http://schemas.microsoft.com/office/drawing/2014/main" id="{033162E9-77FC-A86E-8090-2D3BA7C5F2F1}"/>
              </a:ext>
            </a:extLst>
          </p:cNvPr>
          <p:cNvCxnSpPr>
            <a:cxnSpLocks/>
          </p:cNvCxnSpPr>
          <p:nvPr/>
        </p:nvCxnSpPr>
        <p:spPr>
          <a:xfrm>
            <a:off x="4770872" y="2425983"/>
            <a:ext cx="0" cy="3600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039A167-E9CE-ACE5-2FE5-5FF3E3FAEBF7}"/>
              </a:ext>
            </a:extLst>
          </p:cNvPr>
          <p:cNvSpPr txBox="1">
            <a:spLocks/>
          </p:cNvSpPr>
          <p:nvPr/>
        </p:nvSpPr>
        <p:spPr>
          <a:xfrm>
            <a:off x="609599" y="1121225"/>
            <a:ext cx="10972799" cy="4572000"/>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quality of materials data refers to the </a:t>
            </a:r>
            <a:r>
              <a:rPr lang="en-US" b="1" dirty="0"/>
              <a:t>accuracy</a:t>
            </a:r>
            <a:r>
              <a:rPr lang="en-US" dirty="0"/>
              <a:t>, </a:t>
            </a:r>
            <a:r>
              <a:rPr lang="en-US" b="1" dirty="0"/>
              <a:t>completeness</a:t>
            </a:r>
            <a:r>
              <a:rPr lang="en-US" dirty="0"/>
              <a:t>, </a:t>
            </a:r>
            <a:r>
              <a:rPr lang="en-US" b="1" dirty="0"/>
              <a:t>reliability</a:t>
            </a:r>
            <a:r>
              <a:rPr lang="en-US" dirty="0"/>
              <a:t>, and </a:t>
            </a:r>
            <a:r>
              <a:rPr lang="en-US" b="1" dirty="0"/>
              <a:t>consistency</a:t>
            </a:r>
            <a:r>
              <a:rPr lang="en-US" dirty="0"/>
              <a:t> of information related to materials properties, characteristics, and performance. </a:t>
            </a:r>
          </a:p>
        </p:txBody>
      </p:sp>
    </p:spTree>
    <p:extLst>
      <p:ext uri="{BB962C8B-B14F-4D97-AF65-F5344CB8AC3E}">
        <p14:creationId xmlns:p14="http://schemas.microsoft.com/office/powerpoint/2010/main" val="15409428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B3FF491-053E-FF7C-D392-ACFD6FEA8930}"/>
              </a:ext>
            </a:extLst>
          </p:cNvPr>
          <p:cNvSpPr>
            <a:spLocks noGrp="1"/>
          </p:cNvSpPr>
          <p:nvPr>
            <p:ph type="sldNum" sz="quarter" idx="11"/>
          </p:nvPr>
        </p:nvSpPr>
        <p:spPr/>
        <p:txBody>
          <a:bodyPr/>
          <a:lstStyle/>
          <a:p>
            <a:fld id="{F0D23093-2AB0-F74C-B865-1A12A15B650E}" type="slidenum">
              <a:rPr lang="en-US" smtClean="0"/>
              <a:pPr/>
              <a:t>28</a:t>
            </a:fld>
            <a:endParaRPr lang="en-US"/>
          </a:p>
        </p:txBody>
      </p:sp>
      <p:sp>
        <p:nvSpPr>
          <p:cNvPr id="3" name="Title 2">
            <a:extLst>
              <a:ext uri="{FF2B5EF4-FFF2-40B4-BE49-F238E27FC236}">
                <a16:creationId xmlns:a16="http://schemas.microsoft.com/office/drawing/2014/main" id="{91E17A37-3271-96F0-4A7A-E369B521B1C9}"/>
              </a:ext>
            </a:extLst>
          </p:cNvPr>
          <p:cNvSpPr>
            <a:spLocks noGrp="1"/>
          </p:cNvSpPr>
          <p:nvPr>
            <p:ph type="title"/>
          </p:nvPr>
        </p:nvSpPr>
        <p:spPr/>
        <p:txBody>
          <a:bodyPr/>
          <a:lstStyle/>
          <a:p>
            <a:r>
              <a:rPr lang="fr-FR" dirty="0"/>
              <a:t>Data Storage and Versioning</a:t>
            </a:r>
            <a:endParaRPr lang="en-US" dirty="0"/>
          </a:p>
        </p:txBody>
      </p:sp>
      <p:sp>
        <p:nvSpPr>
          <p:cNvPr id="4" name="Text Placeholder 3">
            <a:extLst>
              <a:ext uri="{FF2B5EF4-FFF2-40B4-BE49-F238E27FC236}">
                <a16:creationId xmlns:a16="http://schemas.microsoft.com/office/drawing/2014/main" id="{DDD15CBF-92A8-A9A2-82AE-B838E9D32BFC}"/>
              </a:ext>
            </a:extLst>
          </p:cNvPr>
          <p:cNvSpPr>
            <a:spLocks noGrp="1"/>
          </p:cNvSpPr>
          <p:nvPr>
            <p:ph type="body" sz="quarter" idx="13"/>
          </p:nvPr>
        </p:nvSpPr>
        <p:spPr>
          <a:xfrm>
            <a:off x="609599" y="964469"/>
            <a:ext cx="10972799" cy="4572000"/>
          </a:xfrm>
        </p:spPr>
        <p:txBody>
          <a:bodyPr/>
          <a:lstStyle/>
          <a:p>
            <a:r>
              <a:rPr lang="en-US" dirty="0"/>
              <a:t>In the field of material sciences, data storage and versioning refer to the </a:t>
            </a:r>
            <a:r>
              <a:rPr lang="en-US" b="1" dirty="0"/>
              <a:t>management and organization </a:t>
            </a:r>
            <a:r>
              <a:rPr lang="en-US" dirty="0"/>
              <a:t>of scientific data and the tracking of different versions of that data. </a:t>
            </a:r>
          </a:p>
        </p:txBody>
      </p:sp>
      <p:sp>
        <p:nvSpPr>
          <p:cNvPr id="12" name="Oval 11">
            <a:extLst>
              <a:ext uri="{FF2B5EF4-FFF2-40B4-BE49-F238E27FC236}">
                <a16:creationId xmlns:a16="http://schemas.microsoft.com/office/drawing/2014/main" id="{517DDE8B-AE60-3411-E2A6-C9FE44C60498}"/>
              </a:ext>
            </a:extLst>
          </p:cNvPr>
          <p:cNvSpPr/>
          <p:nvPr/>
        </p:nvSpPr>
        <p:spPr>
          <a:xfrm>
            <a:off x="4661444" y="3972540"/>
            <a:ext cx="720000" cy="72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t>V 0.1</a:t>
            </a:r>
            <a:endParaRPr lang="en-US" sz="1200" b="1" dirty="0"/>
          </a:p>
        </p:txBody>
      </p:sp>
      <p:sp>
        <p:nvSpPr>
          <p:cNvPr id="13" name="Oval 12">
            <a:extLst>
              <a:ext uri="{FF2B5EF4-FFF2-40B4-BE49-F238E27FC236}">
                <a16:creationId xmlns:a16="http://schemas.microsoft.com/office/drawing/2014/main" id="{CF9B1A2B-7FB1-6327-F2AC-5964F41CBD67}"/>
              </a:ext>
            </a:extLst>
          </p:cNvPr>
          <p:cNvSpPr/>
          <p:nvPr/>
        </p:nvSpPr>
        <p:spPr>
          <a:xfrm>
            <a:off x="6016943" y="3972540"/>
            <a:ext cx="720000" cy="72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8383F17-F1F6-7BC3-A7ED-DAA3AEA6125D}"/>
              </a:ext>
            </a:extLst>
          </p:cNvPr>
          <p:cNvSpPr/>
          <p:nvPr/>
        </p:nvSpPr>
        <p:spPr>
          <a:xfrm>
            <a:off x="7092317" y="3972540"/>
            <a:ext cx="720000" cy="72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E81452A7-61BE-30D7-FD62-7BEABBFD26D9}"/>
              </a:ext>
            </a:extLst>
          </p:cNvPr>
          <p:cNvSpPr/>
          <p:nvPr/>
        </p:nvSpPr>
        <p:spPr>
          <a:xfrm>
            <a:off x="8733609" y="3972540"/>
            <a:ext cx="720000" cy="72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t>V 1.0</a:t>
            </a:r>
            <a:endParaRPr lang="en-US" sz="1200" b="1" dirty="0"/>
          </a:p>
        </p:txBody>
      </p:sp>
      <p:sp>
        <p:nvSpPr>
          <p:cNvPr id="16" name="Oval 15">
            <a:extLst>
              <a:ext uri="{FF2B5EF4-FFF2-40B4-BE49-F238E27FC236}">
                <a16:creationId xmlns:a16="http://schemas.microsoft.com/office/drawing/2014/main" id="{6069ADA8-1B54-4DFD-8FE3-DF63A64F8931}"/>
              </a:ext>
            </a:extLst>
          </p:cNvPr>
          <p:cNvSpPr/>
          <p:nvPr/>
        </p:nvSpPr>
        <p:spPr>
          <a:xfrm>
            <a:off x="9805852" y="3972540"/>
            <a:ext cx="720000" cy="72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b="1" dirty="0"/>
              <a:t>V 1.1</a:t>
            </a:r>
            <a:endParaRPr lang="en-US" sz="1200" b="1" dirty="0"/>
          </a:p>
        </p:txBody>
      </p:sp>
      <p:sp>
        <p:nvSpPr>
          <p:cNvPr id="17" name="Oval 16">
            <a:extLst>
              <a:ext uri="{FF2B5EF4-FFF2-40B4-BE49-F238E27FC236}">
                <a16:creationId xmlns:a16="http://schemas.microsoft.com/office/drawing/2014/main" id="{FFD5D2E0-F5BF-0BF8-BFA1-E9723EC9B665}"/>
              </a:ext>
            </a:extLst>
          </p:cNvPr>
          <p:cNvSpPr/>
          <p:nvPr/>
        </p:nvSpPr>
        <p:spPr>
          <a:xfrm>
            <a:off x="5647507" y="2650350"/>
            <a:ext cx="720000" cy="720000"/>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AB1025D-B0F0-28F0-0507-CD0674B40DF0}"/>
              </a:ext>
            </a:extLst>
          </p:cNvPr>
          <p:cNvSpPr/>
          <p:nvPr/>
        </p:nvSpPr>
        <p:spPr>
          <a:xfrm>
            <a:off x="6653395" y="2650350"/>
            <a:ext cx="720000" cy="720000"/>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DD8032C-72E8-F436-5E64-35E7C647BE93}"/>
              </a:ext>
            </a:extLst>
          </p:cNvPr>
          <p:cNvSpPr/>
          <p:nvPr/>
        </p:nvSpPr>
        <p:spPr>
          <a:xfrm>
            <a:off x="7659283" y="2650350"/>
            <a:ext cx="720000" cy="720000"/>
          </a:xfrm>
          <a:prstGeom prst="ellipse">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326BB73-06E3-17B8-666F-D96B77B7DE57}"/>
              </a:ext>
            </a:extLst>
          </p:cNvPr>
          <p:cNvSpPr/>
          <p:nvPr/>
        </p:nvSpPr>
        <p:spPr>
          <a:xfrm>
            <a:off x="8634640" y="5050200"/>
            <a:ext cx="720000" cy="720000"/>
          </a:xfrm>
          <a:prstGeom prst="ellipse">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6B08CB14-3C59-ABD3-570D-AD9BEA99ED72}"/>
              </a:ext>
            </a:extLst>
          </p:cNvPr>
          <p:cNvSpPr txBox="1"/>
          <p:nvPr/>
        </p:nvSpPr>
        <p:spPr>
          <a:xfrm>
            <a:off x="5625510" y="2281018"/>
            <a:ext cx="2788831" cy="369332"/>
          </a:xfrm>
          <a:prstGeom prst="rect">
            <a:avLst/>
          </a:prstGeom>
          <a:noFill/>
        </p:spPr>
        <p:txBody>
          <a:bodyPr wrap="square" rtlCol="0">
            <a:spAutoFit/>
          </a:bodyPr>
          <a:lstStyle/>
          <a:p>
            <a:pPr algn="ctr"/>
            <a:r>
              <a:rPr lang="fr-FR" dirty="0" err="1"/>
              <a:t>Your</a:t>
            </a:r>
            <a:r>
              <a:rPr lang="fr-FR" dirty="0"/>
              <a:t> Work</a:t>
            </a:r>
            <a:endParaRPr lang="en-US" dirty="0"/>
          </a:p>
        </p:txBody>
      </p:sp>
      <p:sp>
        <p:nvSpPr>
          <p:cNvPr id="22" name="TextBox 21">
            <a:extLst>
              <a:ext uri="{FF2B5EF4-FFF2-40B4-BE49-F238E27FC236}">
                <a16:creationId xmlns:a16="http://schemas.microsoft.com/office/drawing/2014/main" id="{05D0C507-28A0-7C4E-F9BF-F5BD72179355}"/>
              </a:ext>
            </a:extLst>
          </p:cNvPr>
          <p:cNvSpPr txBox="1"/>
          <p:nvPr/>
        </p:nvSpPr>
        <p:spPr>
          <a:xfrm>
            <a:off x="3640091" y="4769394"/>
            <a:ext cx="2788831" cy="369332"/>
          </a:xfrm>
          <a:prstGeom prst="rect">
            <a:avLst/>
          </a:prstGeom>
          <a:noFill/>
        </p:spPr>
        <p:txBody>
          <a:bodyPr wrap="square" rtlCol="0">
            <a:spAutoFit/>
          </a:bodyPr>
          <a:lstStyle/>
          <a:p>
            <a:pPr algn="ctr"/>
            <a:r>
              <a:rPr lang="fr-FR" dirty="0"/>
              <a:t>Main</a:t>
            </a:r>
            <a:endParaRPr lang="en-US" dirty="0"/>
          </a:p>
        </p:txBody>
      </p:sp>
      <p:sp>
        <p:nvSpPr>
          <p:cNvPr id="23" name="TextBox 22">
            <a:extLst>
              <a:ext uri="{FF2B5EF4-FFF2-40B4-BE49-F238E27FC236}">
                <a16:creationId xmlns:a16="http://schemas.microsoft.com/office/drawing/2014/main" id="{9E8A81BB-7DE5-28A4-09A6-442811B26D2E}"/>
              </a:ext>
            </a:extLst>
          </p:cNvPr>
          <p:cNvSpPr txBox="1"/>
          <p:nvPr/>
        </p:nvSpPr>
        <p:spPr>
          <a:xfrm>
            <a:off x="7600224" y="5791200"/>
            <a:ext cx="2788831" cy="369332"/>
          </a:xfrm>
          <a:prstGeom prst="rect">
            <a:avLst/>
          </a:prstGeom>
          <a:noFill/>
        </p:spPr>
        <p:txBody>
          <a:bodyPr wrap="square" rtlCol="0">
            <a:spAutoFit/>
          </a:bodyPr>
          <a:lstStyle/>
          <a:p>
            <a:pPr algn="ctr"/>
            <a:r>
              <a:rPr lang="fr-FR" dirty="0" err="1"/>
              <a:t>Another</a:t>
            </a:r>
            <a:r>
              <a:rPr lang="fr-FR" dirty="0"/>
              <a:t> </a:t>
            </a:r>
            <a:r>
              <a:rPr lang="fr-FR" dirty="0" err="1"/>
              <a:t>Person’s</a:t>
            </a:r>
            <a:r>
              <a:rPr lang="fr-FR" dirty="0"/>
              <a:t> Work</a:t>
            </a:r>
            <a:endParaRPr lang="en-US" dirty="0"/>
          </a:p>
        </p:txBody>
      </p:sp>
      <p:cxnSp>
        <p:nvCxnSpPr>
          <p:cNvPr id="25" name="Straight Connector 24">
            <a:extLst>
              <a:ext uri="{FF2B5EF4-FFF2-40B4-BE49-F238E27FC236}">
                <a16:creationId xmlns:a16="http://schemas.microsoft.com/office/drawing/2014/main" id="{BEFB0AE5-EC3D-2EBA-B619-FA0A1565CD06}"/>
              </a:ext>
            </a:extLst>
          </p:cNvPr>
          <p:cNvCxnSpPr>
            <a:cxnSpLocks/>
            <a:stCxn id="12" idx="6"/>
            <a:endCxn id="13" idx="2"/>
          </p:cNvCxnSpPr>
          <p:nvPr/>
        </p:nvCxnSpPr>
        <p:spPr>
          <a:xfrm>
            <a:off x="5381444" y="4332540"/>
            <a:ext cx="635499" cy="0"/>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52EEA64-F5A8-5A4D-C11E-D9A0A023236B}"/>
              </a:ext>
            </a:extLst>
          </p:cNvPr>
          <p:cNvCxnSpPr>
            <a:cxnSpLocks/>
            <a:stCxn id="13" idx="6"/>
            <a:endCxn id="14" idx="2"/>
          </p:cNvCxnSpPr>
          <p:nvPr/>
        </p:nvCxnSpPr>
        <p:spPr>
          <a:xfrm>
            <a:off x="6736943" y="4332540"/>
            <a:ext cx="355374" cy="0"/>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BCEF72B-F2C8-7A51-B096-5284E787FD68}"/>
              </a:ext>
            </a:extLst>
          </p:cNvPr>
          <p:cNvCxnSpPr>
            <a:cxnSpLocks/>
            <a:stCxn id="14" idx="6"/>
            <a:endCxn id="15" idx="2"/>
          </p:cNvCxnSpPr>
          <p:nvPr/>
        </p:nvCxnSpPr>
        <p:spPr>
          <a:xfrm>
            <a:off x="7812317" y="4332540"/>
            <a:ext cx="921292" cy="0"/>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95891BE-B3E9-4A25-2AD0-9B7CA937A199}"/>
              </a:ext>
            </a:extLst>
          </p:cNvPr>
          <p:cNvCxnSpPr>
            <a:cxnSpLocks/>
            <a:stCxn id="15" idx="6"/>
            <a:endCxn id="16" idx="2"/>
          </p:cNvCxnSpPr>
          <p:nvPr/>
        </p:nvCxnSpPr>
        <p:spPr>
          <a:xfrm>
            <a:off x="9453609" y="4332540"/>
            <a:ext cx="352243" cy="0"/>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2" name="Connector: Curved 41">
            <a:extLst>
              <a:ext uri="{FF2B5EF4-FFF2-40B4-BE49-F238E27FC236}">
                <a16:creationId xmlns:a16="http://schemas.microsoft.com/office/drawing/2014/main" id="{BB9B20A2-2782-A93A-AA66-683DB4239EB0}"/>
              </a:ext>
            </a:extLst>
          </p:cNvPr>
          <p:cNvCxnSpPr>
            <a:cxnSpLocks/>
            <a:stCxn id="12" idx="0"/>
            <a:endCxn id="17" idx="2"/>
          </p:cNvCxnSpPr>
          <p:nvPr/>
        </p:nvCxnSpPr>
        <p:spPr>
          <a:xfrm rot="5400000" flipH="1" flipV="1">
            <a:off x="4853380" y="3178414"/>
            <a:ext cx="962190" cy="626063"/>
          </a:xfrm>
          <a:prstGeom prst="curvedConnector2">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Connector: Curved 43">
            <a:extLst>
              <a:ext uri="{FF2B5EF4-FFF2-40B4-BE49-F238E27FC236}">
                <a16:creationId xmlns:a16="http://schemas.microsoft.com/office/drawing/2014/main" id="{E870BEF6-B38F-9F37-AC38-F313A8FE9521}"/>
              </a:ext>
            </a:extLst>
          </p:cNvPr>
          <p:cNvCxnSpPr>
            <a:cxnSpLocks/>
            <a:stCxn id="15" idx="0"/>
            <a:endCxn id="19" idx="6"/>
          </p:cNvCxnSpPr>
          <p:nvPr/>
        </p:nvCxnSpPr>
        <p:spPr>
          <a:xfrm rot="16200000" flipV="1">
            <a:off x="8255351" y="3134282"/>
            <a:ext cx="962190" cy="714326"/>
          </a:xfrm>
          <a:prstGeom prst="curvedConnector2">
            <a:avLst/>
          </a:prstGeom>
          <a:ln w="3810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Connector: Curved 46">
            <a:extLst>
              <a:ext uri="{FF2B5EF4-FFF2-40B4-BE49-F238E27FC236}">
                <a16:creationId xmlns:a16="http://schemas.microsoft.com/office/drawing/2014/main" id="{F5B04039-824B-3A78-B909-A08286EA309B}"/>
              </a:ext>
            </a:extLst>
          </p:cNvPr>
          <p:cNvCxnSpPr>
            <a:cxnSpLocks/>
            <a:stCxn id="20" idx="2"/>
            <a:endCxn id="14" idx="4"/>
          </p:cNvCxnSpPr>
          <p:nvPr/>
        </p:nvCxnSpPr>
        <p:spPr>
          <a:xfrm rot="10800000">
            <a:off x="7452318" y="4692540"/>
            <a:ext cx="1182323" cy="717660"/>
          </a:xfrm>
          <a:prstGeom prst="curvedConnector2">
            <a:avLst/>
          </a:prstGeom>
          <a:ln w="3810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0" name="Connector: Curved 49">
            <a:extLst>
              <a:ext uri="{FF2B5EF4-FFF2-40B4-BE49-F238E27FC236}">
                <a16:creationId xmlns:a16="http://schemas.microsoft.com/office/drawing/2014/main" id="{8212794C-C059-A03B-66C1-B86AEF5E2442}"/>
              </a:ext>
            </a:extLst>
          </p:cNvPr>
          <p:cNvCxnSpPr>
            <a:cxnSpLocks/>
            <a:stCxn id="16" idx="4"/>
            <a:endCxn id="20" idx="6"/>
          </p:cNvCxnSpPr>
          <p:nvPr/>
        </p:nvCxnSpPr>
        <p:spPr>
          <a:xfrm rot="5400000">
            <a:off x="9401416" y="4645764"/>
            <a:ext cx="717660" cy="811212"/>
          </a:xfrm>
          <a:prstGeom prst="curvedConnector2">
            <a:avLst/>
          </a:prstGeom>
          <a:ln w="38100">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DE0C213-D8BD-9D8D-3543-358B37AB1CA1}"/>
              </a:ext>
            </a:extLst>
          </p:cNvPr>
          <p:cNvCxnSpPr>
            <a:cxnSpLocks/>
            <a:stCxn id="17" idx="6"/>
            <a:endCxn id="18" idx="2"/>
          </p:cNvCxnSpPr>
          <p:nvPr/>
        </p:nvCxnSpPr>
        <p:spPr>
          <a:xfrm>
            <a:off x="6367507" y="3010350"/>
            <a:ext cx="285888" cy="0"/>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D89282A-C789-0117-635C-4834BA3B6409}"/>
              </a:ext>
            </a:extLst>
          </p:cNvPr>
          <p:cNvCxnSpPr>
            <a:cxnSpLocks/>
            <a:stCxn id="18" idx="6"/>
            <a:endCxn id="19" idx="2"/>
          </p:cNvCxnSpPr>
          <p:nvPr/>
        </p:nvCxnSpPr>
        <p:spPr>
          <a:xfrm>
            <a:off x="7373395" y="3010350"/>
            <a:ext cx="285888" cy="0"/>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0" name="Text Placeholder 3">
            <a:extLst>
              <a:ext uri="{FF2B5EF4-FFF2-40B4-BE49-F238E27FC236}">
                <a16:creationId xmlns:a16="http://schemas.microsoft.com/office/drawing/2014/main" id="{048802CB-051A-3C5C-E880-F6FFF5C42089}"/>
              </a:ext>
            </a:extLst>
          </p:cNvPr>
          <p:cNvSpPr txBox="1">
            <a:spLocks/>
          </p:cNvSpPr>
          <p:nvPr/>
        </p:nvSpPr>
        <p:spPr>
          <a:xfrm>
            <a:off x="1056817" y="2344800"/>
            <a:ext cx="4054886" cy="1140456"/>
          </a:xfrm>
          <a:prstGeom prst="rect">
            <a:avLst/>
          </a:prstGeom>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b="1" dirty="0">
                <a:sym typeface="Wingdings" panose="05000000000000000000" pitchFamily="2" charset="2"/>
              </a:rPr>
              <a:t> </a:t>
            </a:r>
            <a:r>
              <a:rPr lang="fr-FR" b="1" dirty="0"/>
              <a:t>Example of </a:t>
            </a:r>
            <a:r>
              <a:rPr lang="fr-FR" b="1" dirty="0" err="1"/>
              <a:t>versionning</a:t>
            </a:r>
            <a:r>
              <a:rPr lang="fr-FR" b="1" dirty="0"/>
              <a:t> </a:t>
            </a:r>
            <a:r>
              <a:rPr lang="fr-FR" b="1" dirty="0" err="1"/>
              <a:t>worflow</a:t>
            </a:r>
            <a:r>
              <a:rPr lang="fr-FR" b="1" dirty="0"/>
              <a:t> (</a:t>
            </a:r>
            <a:r>
              <a:rPr lang="fr-FR" b="1" dirty="0" err="1"/>
              <a:t>eg</a:t>
            </a:r>
            <a:r>
              <a:rPr lang="fr-FR" b="1" dirty="0"/>
              <a:t>: git, </a:t>
            </a:r>
            <a:r>
              <a:rPr lang="fr-FR" b="1" dirty="0" err="1"/>
              <a:t>svn</a:t>
            </a:r>
            <a:r>
              <a:rPr lang="fr-FR" b="1" dirty="0"/>
              <a:t>…)</a:t>
            </a:r>
            <a:endParaRPr lang="en-US" b="1" dirty="0"/>
          </a:p>
        </p:txBody>
      </p:sp>
      <p:sp>
        <p:nvSpPr>
          <p:cNvPr id="66" name="Oval 65">
            <a:extLst>
              <a:ext uri="{FF2B5EF4-FFF2-40B4-BE49-F238E27FC236}">
                <a16:creationId xmlns:a16="http://schemas.microsoft.com/office/drawing/2014/main" id="{81D6F8EE-71DA-0076-FEA3-1ABA4DF6C7EC}"/>
              </a:ext>
            </a:extLst>
          </p:cNvPr>
          <p:cNvSpPr/>
          <p:nvPr/>
        </p:nvSpPr>
        <p:spPr>
          <a:xfrm>
            <a:off x="1058405" y="3306333"/>
            <a:ext cx="360000" cy="3600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8" name="Straight Connector 67">
            <a:extLst>
              <a:ext uri="{FF2B5EF4-FFF2-40B4-BE49-F238E27FC236}">
                <a16:creationId xmlns:a16="http://schemas.microsoft.com/office/drawing/2014/main" id="{58D910CD-57B4-F8A5-13A1-B582E73B1127}"/>
              </a:ext>
            </a:extLst>
          </p:cNvPr>
          <p:cNvCxnSpPr>
            <a:cxnSpLocks/>
            <a:stCxn id="16" idx="6"/>
          </p:cNvCxnSpPr>
          <p:nvPr/>
        </p:nvCxnSpPr>
        <p:spPr>
          <a:xfrm>
            <a:off x="10525852" y="4332540"/>
            <a:ext cx="499199" cy="0"/>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72" name="Graphic 71" descr="Database with solid fill">
            <a:extLst>
              <a:ext uri="{FF2B5EF4-FFF2-40B4-BE49-F238E27FC236}">
                <a16:creationId xmlns:a16="http://schemas.microsoft.com/office/drawing/2014/main" id="{8B5EFBEA-26D3-2034-583C-1CB756EB6D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22138" y="3854994"/>
            <a:ext cx="914400" cy="914400"/>
          </a:xfrm>
          <a:prstGeom prst="rect">
            <a:avLst/>
          </a:prstGeom>
        </p:spPr>
      </p:pic>
      <p:sp>
        <p:nvSpPr>
          <p:cNvPr id="73" name="TextBox 72">
            <a:extLst>
              <a:ext uri="{FF2B5EF4-FFF2-40B4-BE49-F238E27FC236}">
                <a16:creationId xmlns:a16="http://schemas.microsoft.com/office/drawing/2014/main" id="{6781EF3C-EBF7-5BA1-5A29-7415D1FFC376}"/>
              </a:ext>
            </a:extLst>
          </p:cNvPr>
          <p:cNvSpPr txBox="1"/>
          <p:nvPr/>
        </p:nvSpPr>
        <p:spPr>
          <a:xfrm>
            <a:off x="10571135" y="4761111"/>
            <a:ext cx="1625218" cy="923330"/>
          </a:xfrm>
          <a:prstGeom prst="rect">
            <a:avLst/>
          </a:prstGeom>
          <a:noFill/>
        </p:spPr>
        <p:txBody>
          <a:bodyPr wrap="square" rtlCol="0">
            <a:spAutoFit/>
          </a:bodyPr>
          <a:lstStyle/>
          <a:p>
            <a:pPr algn="ctr"/>
            <a:r>
              <a:rPr lang="fr-FR" dirty="0" err="1"/>
              <a:t>Curated</a:t>
            </a:r>
            <a:r>
              <a:rPr lang="fr-FR" dirty="0"/>
              <a:t> and </a:t>
            </a:r>
            <a:r>
              <a:rPr lang="fr-FR" dirty="0" err="1"/>
              <a:t>consolidated</a:t>
            </a:r>
            <a:r>
              <a:rPr lang="fr-FR" dirty="0"/>
              <a:t> </a:t>
            </a:r>
            <a:r>
              <a:rPr lang="fr-FR" dirty="0" err="1"/>
              <a:t>database</a:t>
            </a:r>
            <a:endParaRPr lang="en-US" dirty="0"/>
          </a:p>
        </p:txBody>
      </p:sp>
      <p:sp>
        <p:nvSpPr>
          <p:cNvPr id="75" name="TextBox 74">
            <a:extLst>
              <a:ext uri="{FF2B5EF4-FFF2-40B4-BE49-F238E27FC236}">
                <a16:creationId xmlns:a16="http://schemas.microsoft.com/office/drawing/2014/main" id="{C58ACC87-17EB-93EC-7A56-D11EF2A9BADB}"/>
              </a:ext>
            </a:extLst>
          </p:cNvPr>
          <p:cNvSpPr txBox="1"/>
          <p:nvPr/>
        </p:nvSpPr>
        <p:spPr>
          <a:xfrm>
            <a:off x="1689145" y="3146976"/>
            <a:ext cx="2737025" cy="1477328"/>
          </a:xfrm>
          <a:prstGeom prst="rect">
            <a:avLst/>
          </a:prstGeom>
          <a:noFill/>
        </p:spPr>
        <p:txBody>
          <a:bodyPr wrap="square">
            <a:spAutoFit/>
          </a:bodyPr>
          <a:lstStyle/>
          <a:p>
            <a:r>
              <a:rPr lang="fr-FR" dirty="0"/>
              <a:t>Can </a:t>
            </a:r>
            <a:r>
              <a:rPr lang="fr-FR" dirty="0" err="1"/>
              <a:t>be</a:t>
            </a:r>
            <a:r>
              <a:rPr lang="fr-FR" dirty="0"/>
              <a:t> scripts, </a:t>
            </a:r>
            <a:r>
              <a:rPr lang="fr-FR" dirty="0" err="1"/>
              <a:t>experimental</a:t>
            </a:r>
            <a:r>
              <a:rPr lang="fr-FR" dirty="0"/>
              <a:t> </a:t>
            </a:r>
            <a:r>
              <a:rPr lang="fr-FR" dirty="0" err="1"/>
              <a:t>results</a:t>
            </a:r>
            <a:r>
              <a:rPr lang="fr-FR" dirty="0"/>
              <a:t>, </a:t>
            </a:r>
            <a:r>
              <a:rPr lang="fr-FR" dirty="0" err="1"/>
              <a:t>materials</a:t>
            </a:r>
            <a:r>
              <a:rPr lang="fr-FR" dirty="0"/>
              <a:t> data, </a:t>
            </a:r>
            <a:r>
              <a:rPr lang="fr-FR" dirty="0" err="1"/>
              <a:t>modified</a:t>
            </a:r>
            <a:r>
              <a:rPr lang="fr-FR" dirty="0"/>
              <a:t>, </a:t>
            </a:r>
            <a:r>
              <a:rPr lang="fr-FR" dirty="0" err="1"/>
              <a:t>updated</a:t>
            </a:r>
            <a:r>
              <a:rPr lang="fr-FR" dirty="0"/>
              <a:t>, </a:t>
            </a:r>
            <a:r>
              <a:rPr lang="fr-FR" dirty="0" err="1"/>
              <a:t>analyzed</a:t>
            </a:r>
            <a:r>
              <a:rPr lang="fr-FR" dirty="0"/>
              <a:t> by </a:t>
            </a:r>
            <a:r>
              <a:rPr lang="fr-FR" dirty="0" err="1"/>
              <a:t>different</a:t>
            </a:r>
            <a:r>
              <a:rPr lang="fr-FR" dirty="0"/>
              <a:t> </a:t>
            </a:r>
            <a:r>
              <a:rPr lang="fr-FR" dirty="0" err="1"/>
              <a:t>users</a:t>
            </a:r>
            <a:r>
              <a:rPr lang="fr-FR" dirty="0"/>
              <a:t>, teams…</a:t>
            </a:r>
            <a:endParaRPr lang="en-US" dirty="0"/>
          </a:p>
        </p:txBody>
      </p:sp>
      <p:pic>
        <p:nvPicPr>
          <p:cNvPr id="77" name="Graphic 76" descr="Statistics with solid fill">
            <a:extLst>
              <a:ext uri="{FF2B5EF4-FFF2-40B4-BE49-F238E27FC236}">
                <a16:creationId xmlns:a16="http://schemas.microsoft.com/office/drawing/2014/main" id="{85F6F1CE-48CF-57CD-A441-44E0802197D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89300" y="5088737"/>
            <a:ext cx="914400" cy="914400"/>
          </a:xfrm>
          <a:prstGeom prst="rect">
            <a:avLst/>
          </a:prstGeom>
        </p:spPr>
      </p:pic>
      <p:pic>
        <p:nvPicPr>
          <p:cNvPr id="79" name="Graphic 78" descr="Document with solid fill">
            <a:extLst>
              <a:ext uri="{FF2B5EF4-FFF2-40B4-BE49-F238E27FC236}">
                <a16:creationId xmlns:a16="http://schemas.microsoft.com/office/drawing/2014/main" id="{4503A2C0-281D-C482-C0C8-BB2E41FB878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359699" y="5105400"/>
            <a:ext cx="914400" cy="914400"/>
          </a:xfrm>
          <a:prstGeom prst="rect">
            <a:avLst/>
          </a:prstGeom>
        </p:spPr>
      </p:pic>
      <p:cxnSp>
        <p:nvCxnSpPr>
          <p:cNvPr id="80" name="Straight Connector 79">
            <a:extLst>
              <a:ext uri="{FF2B5EF4-FFF2-40B4-BE49-F238E27FC236}">
                <a16:creationId xmlns:a16="http://schemas.microsoft.com/office/drawing/2014/main" id="{44ADFBA0-E0CB-DFC0-09B1-6B564B34ED95}"/>
              </a:ext>
            </a:extLst>
          </p:cNvPr>
          <p:cNvCxnSpPr>
            <a:cxnSpLocks/>
          </p:cNvCxnSpPr>
          <p:nvPr/>
        </p:nvCxnSpPr>
        <p:spPr>
          <a:xfrm flipV="1">
            <a:off x="3189596" y="4455002"/>
            <a:ext cx="1372144" cy="621520"/>
          </a:xfrm>
          <a:prstGeom prst="line">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2" name="Rectangle: Rounded Corners 81">
            <a:extLst>
              <a:ext uri="{FF2B5EF4-FFF2-40B4-BE49-F238E27FC236}">
                <a16:creationId xmlns:a16="http://schemas.microsoft.com/office/drawing/2014/main" id="{597171B0-8F30-4904-619C-3763E8382123}"/>
              </a:ext>
            </a:extLst>
          </p:cNvPr>
          <p:cNvSpPr/>
          <p:nvPr/>
        </p:nvSpPr>
        <p:spPr>
          <a:xfrm>
            <a:off x="828757" y="2209800"/>
            <a:ext cx="11210843" cy="3938847"/>
          </a:xfrm>
          <a:prstGeom prst="roundRect">
            <a:avLst>
              <a:gd name="adj" fmla="val 7381"/>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ext Placeholder 3">
            <a:extLst>
              <a:ext uri="{FF2B5EF4-FFF2-40B4-BE49-F238E27FC236}">
                <a16:creationId xmlns:a16="http://schemas.microsoft.com/office/drawing/2014/main" id="{1E55C876-155F-0378-1B3A-085810E31775}"/>
              </a:ext>
            </a:extLst>
          </p:cNvPr>
          <p:cNvSpPr txBox="1">
            <a:spLocks/>
          </p:cNvSpPr>
          <p:nvPr/>
        </p:nvSpPr>
        <p:spPr>
          <a:xfrm>
            <a:off x="2677887" y="1905124"/>
            <a:ext cx="9418318" cy="387899"/>
          </a:xfrm>
          <a:prstGeom prst="rect">
            <a:avLst/>
          </a:prstGeom>
        </p:spPr>
        <p:txBody>
          <a:bodyPr vert="horz" lIns="91440" tIns="45720" rIns="91440" bIns="45720" rtlCol="0">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fr-FR" sz="2000" dirty="0">
                <a:sym typeface="Wingdings" panose="05000000000000000000" pitchFamily="2" charset="2"/>
              </a:rPr>
              <a:t> </a:t>
            </a:r>
            <a:r>
              <a:rPr lang="fr-FR" sz="2000" b="1" dirty="0"/>
              <a:t>Storage management </a:t>
            </a:r>
            <a:r>
              <a:rPr lang="fr-FR" sz="1600" dirty="0"/>
              <a:t>(cloud solution, </a:t>
            </a:r>
            <a:r>
              <a:rPr lang="fr-FR" sz="1600" dirty="0" err="1"/>
              <a:t>virtual</a:t>
            </a:r>
            <a:r>
              <a:rPr lang="fr-FR" sz="1600" dirty="0"/>
              <a:t> machines, on site servers…) </a:t>
            </a:r>
            <a:endParaRPr lang="en-US" sz="2000" dirty="0"/>
          </a:p>
        </p:txBody>
      </p:sp>
      <p:sp>
        <p:nvSpPr>
          <p:cNvPr id="5" name="Oval 4">
            <a:extLst>
              <a:ext uri="{FF2B5EF4-FFF2-40B4-BE49-F238E27FC236}">
                <a16:creationId xmlns:a16="http://schemas.microsoft.com/office/drawing/2014/main" id="{EFC0D6A3-E9B7-3F80-8A69-2FD04778167C}"/>
              </a:ext>
            </a:extLst>
          </p:cNvPr>
          <p:cNvSpPr/>
          <p:nvPr/>
        </p:nvSpPr>
        <p:spPr>
          <a:xfrm>
            <a:off x="1058404" y="3714477"/>
            <a:ext cx="360000" cy="360000"/>
          </a:xfrm>
          <a:prstGeom prst="ellipse">
            <a:avLst/>
          </a:prstGeom>
          <a:solidFill>
            <a:schemeClr val="accent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F5B7D6E-20A4-444F-0916-A73CA67FE473}"/>
              </a:ext>
            </a:extLst>
          </p:cNvPr>
          <p:cNvSpPr/>
          <p:nvPr/>
        </p:nvSpPr>
        <p:spPr>
          <a:xfrm>
            <a:off x="1061262" y="4136142"/>
            <a:ext cx="360000" cy="360000"/>
          </a:xfrm>
          <a:prstGeom prst="ellipse">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Brace 6">
            <a:extLst>
              <a:ext uri="{FF2B5EF4-FFF2-40B4-BE49-F238E27FC236}">
                <a16:creationId xmlns:a16="http://schemas.microsoft.com/office/drawing/2014/main" id="{DED7CBB7-8D05-5444-659E-2EC00CF42D4A}"/>
              </a:ext>
            </a:extLst>
          </p:cNvPr>
          <p:cNvSpPr/>
          <p:nvPr/>
        </p:nvSpPr>
        <p:spPr>
          <a:xfrm>
            <a:off x="1529720" y="3274853"/>
            <a:ext cx="122579" cy="1241158"/>
          </a:xfrm>
          <a:prstGeom prst="rightBrace">
            <a:avLst>
              <a:gd name="adj1" fmla="val 61173"/>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910099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40BEAF-A467-09A2-B754-093366C735CE}"/>
              </a:ext>
            </a:extLst>
          </p:cNvPr>
          <p:cNvSpPr>
            <a:spLocks noGrp="1"/>
          </p:cNvSpPr>
          <p:nvPr>
            <p:ph type="sldNum" sz="quarter" idx="11"/>
          </p:nvPr>
        </p:nvSpPr>
        <p:spPr/>
        <p:txBody>
          <a:bodyPr/>
          <a:lstStyle/>
          <a:p>
            <a:fld id="{F0D23093-2AB0-F74C-B865-1A12A15B650E}" type="slidenum">
              <a:rPr lang="en-US" smtClean="0"/>
              <a:pPr/>
              <a:t>29</a:t>
            </a:fld>
            <a:endParaRPr lang="en-US"/>
          </a:p>
        </p:txBody>
      </p:sp>
      <p:sp>
        <p:nvSpPr>
          <p:cNvPr id="3" name="Title 2">
            <a:extLst>
              <a:ext uri="{FF2B5EF4-FFF2-40B4-BE49-F238E27FC236}">
                <a16:creationId xmlns:a16="http://schemas.microsoft.com/office/drawing/2014/main" id="{F3F04650-A9D4-9B95-6C60-287CDD413F4B}"/>
              </a:ext>
            </a:extLst>
          </p:cNvPr>
          <p:cNvSpPr>
            <a:spLocks noGrp="1"/>
          </p:cNvSpPr>
          <p:nvPr>
            <p:ph type="title"/>
          </p:nvPr>
        </p:nvSpPr>
        <p:spPr/>
        <p:txBody>
          <a:bodyPr/>
          <a:lstStyle/>
          <a:p>
            <a:r>
              <a:rPr lang="en-US"/>
              <a:t>Reducing the Environmental Impact of Materials Data Storage</a:t>
            </a:r>
          </a:p>
        </p:txBody>
      </p:sp>
      <p:sp>
        <p:nvSpPr>
          <p:cNvPr id="5" name="Text Placeholder 3">
            <a:extLst>
              <a:ext uri="{FF2B5EF4-FFF2-40B4-BE49-F238E27FC236}">
                <a16:creationId xmlns:a16="http://schemas.microsoft.com/office/drawing/2014/main" id="{75D04A62-DD94-8B88-DFE8-1E612174C302}"/>
              </a:ext>
            </a:extLst>
          </p:cNvPr>
          <p:cNvSpPr txBox="1">
            <a:spLocks/>
          </p:cNvSpPr>
          <p:nvPr/>
        </p:nvSpPr>
        <p:spPr>
          <a:xfrm>
            <a:off x="546100" y="1170072"/>
            <a:ext cx="5941197" cy="2129183"/>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u="sng"/>
              <a:t>Sustainable materials data</a:t>
            </a:r>
            <a:r>
              <a:rPr lang="en-US"/>
              <a:t> refers to data that is collected, managed, and shared in a way that is environmentally, socially, and economically sustainable, throughout their </a:t>
            </a:r>
            <a:r>
              <a:rPr lang="en-US" b="1"/>
              <a:t>lifecycle</a:t>
            </a:r>
            <a:r>
              <a:rPr lang="en-US"/>
              <a:t>, including their production, use, and disposal. This means that the data is collected using methods that minimize harm to the environment and promote social and economic equity, and that it is managed and shared in a way that promotes sustainability and responsible use.</a:t>
            </a:r>
          </a:p>
        </p:txBody>
      </p:sp>
      <p:pic>
        <p:nvPicPr>
          <p:cNvPr id="9" name="Graphic 8" descr="Sustainability with solid fill">
            <a:extLst>
              <a:ext uri="{FF2B5EF4-FFF2-40B4-BE49-F238E27FC236}">
                <a16:creationId xmlns:a16="http://schemas.microsoft.com/office/drawing/2014/main" id="{E7CC2A46-EBC7-B655-2BBA-6A5670365D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59498" y="5230728"/>
            <a:ext cx="914400" cy="914400"/>
          </a:xfrm>
          <a:prstGeom prst="rect">
            <a:avLst/>
          </a:prstGeom>
        </p:spPr>
      </p:pic>
      <p:pic>
        <p:nvPicPr>
          <p:cNvPr id="10" name="Graphic 9" descr="Database with solid fill">
            <a:extLst>
              <a:ext uri="{FF2B5EF4-FFF2-40B4-BE49-F238E27FC236}">
                <a16:creationId xmlns:a16="http://schemas.microsoft.com/office/drawing/2014/main" id="{E579F101-BD1F-A980-7063-9D252EA1DE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91744" y="5190381"/>
            <a:ext cx="995094" cy="995094"/>
          </a:xfrm>
          <a:prstGeom prst="rect">
            <a:avLst/>
          </a:prstGeom>
        </p:spPr>
      </p:pic>
      <p:sp>
        <p:nvSpPr>
          <p:cNvPr id="11" name="Thought Bubble: Cloud 10">
            <a:extLst>
              <a:ext uri="{FF2B5EF4-FFF2-40B4-BE49-F238E27FC236}">
                <a16:creationId xmlns:a16="http://schemas.microsoft.com/office/drawing/2014/main" id="{C622AD7D-DF4D-CF79-1E98-DD83D43AB32F}"/>
              </a:ext>
            </a:extLst>
          </p:cNvPr>
          <p:cNvSpPr/>
          <p:nvPr/>
        </p:nvSpPr>
        <p:spPr>
          <a:xfrm>
            <a:off x="6773032" y="994418"/>
            <a:ext cx="5159476" cy="3670429"/>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 gigabyte is enough data to save a few hundred high-resolution photos or an hour of video.</a:t>
            </a:r>
            <a:br>
              <a:rPr lang="en-US" dirty="0"/>
            </a:br>
            <a:r>
              <a:rPr lang="en-US" dirty="0">
                <a:sym typeface="Wingdings" panose="05000000000000000000" pitchFamily="2" charset="2"/>
              </a:rPr>
              <a:t> </a:t>
            </a:r>
            <a:r>
              <a:rPr lang="en-US" dirty="0"/>
              <a:t>Saving and storing 100 gigabytes of data in the cloud per year would result in a carbon footprint of about 0.2 tons of CO2, based on the usual U.S. electric mix.</a:t>
            </a:r>
          </a:p>
        </p:txBody>
      </p:sp>
    </p:spTree>
    <p:extLst>
      <p:ext uri="{BB962C8B-B14F-4D97-AF65-F5344CB8AC3E}">
        <p14:creationId xmlns:p14="http://schemas.microsoft.com/office/powerpoint/2010/main" val="1964181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B662B3-9CE1-4B39-B030-13F13F9272E5}"/>
              </a:ext>
            </a:extLst>
          </p:cNvPr>
          <p:cNvSpPr>
            <a:spLocks noGrp="1"/>
          </p:cNvSpPr>
          <p:nvPr>
            <p:ph type="sldNum" sz="quarter" idx="11"/>
          </p:nvPr>
        </p:nvSpPr>
        <p:spPr/>
        <p:txBody>
          <a:bodyPr/>
          <a:lstStyle/>
          <a:p>
            <a:fld id="{F0D23093-2AB0-F74C-B865-1A12A15B650E}" type="slidenum">
              <a:rPr lang="en-US" smtClean="0"/>
              <a:pPr/>
              <a:t>3</a:t>
            </a:fld>
            <a:endParaRPr lang="en-US"/>
          </a:p>
        </p:txBody>
      </p:sp>
      <p:sp>
        <p:nvSpPr>
          <p:cNvPr id="12" name="Content Placeholder 3">
            <a:extLst>
              <a:ext uri="{FF2B5EF4-FFF2-40B4-BE49-F238E27FC236}">
                <a16:creationId xmlns:a16="http://schemas.microsoft.com/office/drawing/2014/main" id="{478E7E77-91EE-4670-85F4-70C9F9819A03}"/>
              </a:ext>
            </a:extLst>
          </p:cNvPr>
          <p:cNvSpPr txBox="1">
            <a:spLocks/>
          </p:cNvSpPr>
          <p:nvPr/>
        </p:nvSpPr>
        <p:spPr>
          <a:xfrm>
            <a:off x="6499248" y="1077460"/>
            <a:ext cx="5403191" cy="5210606"/>
          </a:xfrm>
          <a:prstGeom prst="rect">
            <a:avLst/>
          </a:prstGeom>
        </p:spPr>
        <p:txBody>
          <a:bodyPr>
            <a:normAutofit fontScale="77500" lnSpcReduction="20000"/>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rgbClr val="FFB71B"/>
              </a:buClr>
              <a:buFont typeface="Wingdings" panose="05000000000000000000" pitchFamily="2" charset="2"/>
              <a:buChar char="§"/>
            </a:pPr>
            <a:r>
              <a:rPr lang="en-US" dirty="0"/>
              <a:t>Materials data</a:t>
            </a:r>
          </a:p>
          <a:p>
            <a:pPr lvl="1">
              <a:lnSpc>
                <a:spcPct val="150000"/>
              </a:lnSpc>
              <a:buClr>
                <a:srgbClr val="FFB71B"/>
              </a:buClr>
              <a:buFont typeface="Wingdings" panose="05000000000000000000" pitchFamily="2" charset="2"/>
              <a:buChar char="§"/>
            </a:pPr>
            <a:r>
              <a:rPr lang="en-US" dirty="0"/>
              <a:t>Definition</a:t>
            </a:r>
          </a:p>
          <a:p>
            <a:pPr lvl="1">
              <a:lnSpc>
                <a:spcPct val="150000"/>
              </a:lnSpc>
              <a:buClr>
                <a:srgbClr val="FFB71B"/>
              </a:buClr>
              <a:buFont typeface="Wingdings" panose="05000000000000000000" pitchFamily="2" charset="2"/>
              <a:buChar char="§"/>
            </a:pPr>
            <a:r>
              <a:rPr lang="en-US" dirty="0"/>
              <a:t>Origin and types</a:t>
            </a:r>
          </a:p>
          <a:p>
            <a:pPr lvl="1">
              <a:lnSpc>
                <a:spcPct val="150000"/>
              </a:lnSpc>
              <a:buClr>
                <a:srgbClr val="FFB71B"/>
              </a:buClr>
              <a:buFont typeface="Wingdings" panose="05000000000000000000" pitchFamily="2" charset="2"/>
              <a:buChar char="§"/>
            </a:pPr>
            <a:r>
              <a:rPr lang="en-US" dirty="0"/>
              <a:t>Usage</a:t>
            </a:r>
          </a:p>
          <a:p>
            <a:pPr>
              <a:lnSpc>
                <a:spcPct val="150000"/>
              </a:lnSpc>
              <a:buClr>
                <a:srgbClr val="FFB71B"/>
              </a:buClr>
              <a:buFont typeface="Wingdings" panose="05000000000000000000" pitchFamily="2" charset="2"/>
              <a:buChar char="§"/>
            </a:pPr>
            <a:r>
              <a:rPr lang="en-US" dirty="0"/>
              <a:t>Workflow for data management</a:t>
            </a:r>
          </a:p>
          <a:p>
            <a:pPr lvl="1">
              <a:lnSpc>
                <a:spcPct val="150000"/>
              </a:lnSpc>
              <a:buClr>
                <a:srgbClr val="FFB71B"/>
              </a:buClr>
              <a:buFont typeface="Wingdings" panose="05000000000000000000" pitchFamily="2" charset="2"/>
              <a:buChar char="§"/>
            </a:pPr>
            <a:r>
              <a:rPr lang="en-US" dirty="0"/>
              <a:t>Workflow definition</a:t>
            </a:r>
          </a:p>
          <a:p>
            <a:pPr lvl="1">
              <a:lnSpc>
                <a:spcPct val="150000"/>
              </a:lnSpc>
              <a:buClr>
                <a:srgbClr val="FFB71B"/>
              </a:buClr>
              <a:buFont typeface="Wingdings" panose="05000000000000000000" pitchFamily="2" charset="2"/>
              <a:buChar char="§"/>
            </a:pPr>
            <a:r>
              <a:rPr lang="en-US" dirty="0"/>
              <a:t>Materials Data Management System and Schemas</a:t>
            </a:r>
          </a:p>
          <a:p>
            <a:pPr lvl="1">
              <a:lnSpc>
                <a:spcPct val="150000"/>
              </a:lnSpc>
              <a:buClr>
                <a:srgbClr val="FFB71B"/>
              </a:buClr>
              <a:buFont typeface="Wingdings" panose="05000000000000000000" pitchFamily="2" charset="2"/>
              <a:buChar char="§"/>
            </a:pPr>
            <a:r>
              <a:rPr lang="en-US" dirty="0"/>
              <a:t>Material Card and Material Passport</a:t>
            </a:r>
          </a:p>
          <a:p>
            <a:pPr lvl="1">
              <a:lnSpc>
                <a:spcPct val="150000"/>
              </a:lnSpc>
              <a:buClr>
                <a:srgbClr val="FFB71B"/>
              </a:buClr>
              <a:buFont typeface="Wingdings" panose="05000000000000000000" pitchFamily="2" charset="2"/>
              <a:buChar char="§"/>
            </a:pPr>
            <a:r>
              <a:rPr lang="en-US" dirty="0"/>
              <a:t>Ansys Granta solutions</a:t>
            </a:r>
          </a:p>
          <a:p>
            <a:pPr>
              <a:lnSpc>
                <a:spcPct val="150000"/>
              </a:lnSpc>
              <a:buClr>
                <a:srgbClr val="FFB71B"/>
              </a:buClr>
              <a:buFont typeface="Wingdings" panose="05000000000000000000" pitchFamily="2" charset="2"/>
              <a:buChar char="§"/>
            </a:pPr>
            <a:r>
              <a:rPr lang="en-US" dirty="0"/>
              <a:t>Some examples</a:t>
            </a:r>
          </a:p>
          <a:p>
            <a:pPr>
              <a:lnSpc>
                <a:spcPct val="150000"/>
              </a:lnSpc>
              <a:buClr>
                <a:srgbClr val="FFB71B"/>
              </a:buClr>
              <a:buFont typeface="Wingdings" panose="05000000000000000000" pitchFamily="2" charset="2"/>
              <a:buChar char="§"/>
            </a:pPr>
            <a:r>
              <a:rPr lang="en-US" dirty="0"/>
              <a:t>Legal and ethical considerations</a:t>
            </a:r>
          </a:p>
          <a:p>
            <a:pPr>
              <a:lnSpc>
                <a:spcPct val="150000"/>
              </a:lnSpc>
              <a:buClr>
                <a:srgbClr val="FFB71B"/>
              </a:buClr>
              <a:buFont typeface="Wingdings" panose="05000000000000000000" pitchFamily="2" charset="2"/>
              <a:buChar char="§"/>
            </a:pPr>
            <a:r>
              <a:rPr lang="en-US" dirty="0">
                <a:sym typeface="Wingdings" panose="05000000000000000000" pitchFamily="2" charset="2"/>
              </a:rPr>
              <a:t>Summary</a:t>
            </a:r>
          </a:p>
        </p:txBody>
      </p:sp>
      <p:pic>
        <p:nvPicPr>
          <p:cNvPr id="3" name="Picture 2">
            <a:extLst>
              <a:ext uri="{FF2B5EF4-FFF2-40B4-BE49-F238E27FC236}">
                <a16:creationId xmlns:a16="http://schemas.microsoft.com/office/drawing/2014/main" id="{BED78210-F172-3796-3AD9-A955EEBFCE64}"/>
              </a:ext>
            </a:extLst>
          </p:cNvPr>
          <p:cNvPicPr>
            <a:picLocks noChangeAspect="1"/>
          </p:cNvPicPr>
          <p:nvPr/>
        </p:nvPicPr>
        <p:blipFill>
          <a:blip r:embed="rId3"/>
          <a:stretch>
            <a:fillRect/>
          </a:stretch>
        </p:blipFill>
        <p:spPr>
          <a:xfrm>
            <a:off x="609600" y="1504180"/>
            <a:ext cx="3719276" cy="2950650"/>
          </a:xfrm>
          <a:prstGeom prst="rect">
            <a:avLst/>
          </a:prstGeom>
          <a:ln w="28575">
            <a:noFill/>
          </a:ln>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1B985690-8C84-24F6-C60A-55F7C0ABDC04}"/>
              </a:ext>
            </a:extLst>
          </p:cNvPr>
          <p:cNvPicPr>
            <a:picLocks noChangeAspect="1"/>
          </p:cNvPicPr>
          <p:nvPr/>
        </p:nvPicPr>
        <p:blipFill>
          <a:blip r:embed="rId4"/>
          <a:stretch>
            <a:fillRect/>
          </a:stretch>
        </p:blipFill>
        <p:spPr>
          <a:xfrm>
            <a:off x="2470809" y="2057400"/>
            <a:ext cx="3160984" cy="3932220"/>
          </a:xfrm>
          <a:prstGeom prst="rect">
            <a:avLst/>
          </a:prstGeom>
          <a:ln w="28575">
            <a:noFill/>
          </a:ln>
          <a:effectLst>
            <a:outerShdw blurRad="63500" sx="102000" sy="102000" algn="ctr" rotWithShape="0">
              <a:prstClr val="black">
                <a:alpha val="40000"/>
              </a:prstClr>
            </a:outerShdw>
          </a:effectLst>
        </p:spPr>
      </p:pic>
      <p:sp>
        <p:nvSpPr>
          <p:cNvPr id="6" name="Title 5">
            <a:extLst>
              <a:ext uri="{FF2B5EF4-FFF2-40B4-BE49-F238E27FC236}">
                <a16:creationId xmlns:a16="http://schemas.microsoft.com/office/drawing/2014/main" id="{37AAFC8B-975B-721F-3090-1968A8B21EF1}"/>
              </a:ext>
            </a:extLst>
          </p:cNvPr>
          <p:cNvSpPr>
            <a:spLocks noGrp="1"/>
          </p:cNvSpPr>
          <p:nvPr>
            <p:ph type="title"/>
          </p:nvPr>
        </p:nvSpPr>
        <p:spPr/>
        <p:txBody>
          <a:bodyPr/>
          <a:lstStyle/>
          <a:p>
            <a:r>
              <a:rPr lang="fr-FR" dirty="0" err="1"/>
              <a:t>Outline</a:t>
            </a:r>
            <a:r>
              <a:rPr lang="fr-FR" dirty="0"/>
              <a:t> of This Lecture</a:t>
            </a:r>
            <a:endParaRPr lang="en-US" dirty="0"/>
          </a:p>
        </p:txBody>
      </p:sp>
    </p:spTree>
    <p:extLst>
      <p:ext uri="{BB962C8B-B14F-4D97-AF65-F5344CB8AC3E}">
        <p14:creationId xmlns:p14="http://schemas.microsoft.com/office/powerpoint/2010/main" val="15242604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FEFD9E0-892E-B679-9649-8E3DF7271D8A}"/>
              </a:ext>
            </a:extLst>
          </p:cNvPr>
          <p:cNvSpPr>
            <a:spLocks noGrp="1"/>
          </p:cNvSpPr>
          <p:nvPr>
            <p:ph type="sldNum" sz="quarter" idx="11"/>
          </p:nvPr>
        </p:nvSpPr>
        <p:spPr/>
        <p:txBody>
          <a:bodyPr/>
          <a:lstStyle/>
          <a:p>
            <a:fld id="{F0D23093-2AB0-F74C-B865-1A12A15B650E}" type="slidenum">
              <a:rPr lang="en-US" smtClean="0"/>
              <a:pPr/>
              <a:t>30</a:t>
            </a:fld>
            <a:endParaRPr lang="en-US"/>
          </a:p>
        </p:txBody>
      </p:sp>
      <p:sp>
        <p:nvSpPr>
          <p:cNvPr id="3" name="Title 2">
            <a:extLst>
              <a:ext uri="{FF2B5EF4-FFF2-40B4-BE49-F238E27FC236}">
                <a16:creationId xmlns:a16="http://schemas.microsoft.com/office/drawing/2014/main" id="{38C69DC2-C254-688F-2E6D-4BECB2BED38A}"/>
              </a:ext>
            </a:extLst>
          </p:cNvPr>
          <p:cNvSpPr>
            <a:spLocks noGrp="1"/>
          </p:cNvSpPr>
          <p:nvPr>
            <p:ph type="title"/>
          </p:nvPr>
        </p:nvSpPr>
        <p:spPr/>
        <p:txBody>
          <a:bodyPr/>
          <a:lstStyle/>
          <a:p>
            <a:r>
              <a:rPr lang="fr-FR" dirty="0"/>
              <a:t>Data </a:t>
            </a:r>
            <a:r>
              <a:rPr lang="fr-FR" dirty="0" err="1"/>
              <a:t>Ownership</a:t>
            </a:r>
            <a:r>
              <a:rPr lang="fr-FR" dirty="0"/>
              <a:t> and Copyrights</a:t>
            </a:r>
            <a:endParaRPr lang="en-US" dirty="0"/>
          </a:p>
        </p:txBody>
      </p:sp>
      <p:sp>
        <p:nvSpPr>
          <p:cNvPr id="5" name="TextBox 4">
            <a:extLst>
              <a:ext uri="{FF2B5EF4-FFF2-40B4-BE49-F238E27FC236}">
                <a16:creationId xmlns:a16="http://schemas.microsoft.com/office/drawing/2014/main" id="{CBECF0C4-E14D-7019-F1B8-C57AA45119ED}"/>
              </a:ext>
            </a:extLst>
          </p:cNvPr>
          <p:cNvSpPr txBox="1"/>
          <p:nvPr/>
        </p:nvSpPr>
        <p:spPr>
          <a:xfrm>
            <a:off x="257355" y="1000779"/>
            <a:ext cx="6845908" cy="3785652"/>
          </a:xfrm>
          <a:prstGeom prst="rect">
            <a:avLst/>
          </a:prstGeom>
          <a:noFill/>
        </p:spPr>
        <p:txBody>
          <a:bodyPr wrap="square">
            <a:spAutoFit/>
          </a:bodyPr>
          <a:lstStyle/>
          <a:p>
            <a:pPr algn="ctr"/>
            <a:r>
              <a:rPr lang="en-US" sz="2000" b="1" u="sng" dirty="0"/>
              <a:t>Data ownership</a:t>
            </a:r>
            <a:r>
              <a:rPr lang="en-US" sz="2000" b="1" dirty="0"/>
              <a:t> </a:t>
            </a:r>
            <a:r>
              <a:rPr lang="en-US" sz="2000" dirty="0"/>
              <a:t>refers to the legal and moral rights of an individual or organization to control and exploit the data they generate or possess. It includes the rights to access, use, share, modify, and dispose of the data. </a:t>
            </a:r>
          </a:p>
          <a:p>
            <a:pPr algn="ctr"/>
            <a:endParaRPr lang="en-US" sz="2000" b="1" u="sng" dirty="0"/>
          </a:p>
          <a:p>
            <a:pPr algn="ctr"/>
            <a:r>
              <a:rPr lang="en-US" sz="2000" b="1" u="sng" dirty="0"/>
              <a:t>Data copyrights</a:t>
            </a:r>
            <a:r>
              <a:rPr lang="en-US" sz="2000" b="1" dirty="0"/>
              <a:t> </a:t>
            </a:r>
            <a:r>
              <a:rPr lang="en-US" sz="2000" dirty="0"/>
              <a:t>refer to the legal protection of original works that are created through the collection, processing, and analysis of data. This can include a wide range of data-related products, such as databases, software, and data-driven content like news articles or research papers.</a:t>
            </a:r>
          </a:p>
          <a:p>
            <a:pPr algn="ctr"/>
            <a:endParaRPr lang="en-US" sz="2000" dirty="0"/>
          </a:p>
          <a:p>
            <a:pPr algn="ctr"/>
            <a:r>
              <a:rPr lang="en-US" sz="2000" dirty="0">
                <a:sym typeface="Wingdings" panose="05000000000000000000" pitchFamily="2" charset="2"/>
              </a:rPr>
              <a:t> </a:t>
            </a:r>
            <a:r>
              <a:rPr lang="en-US" sz="2000" dirty="0"/>
              <a:t>Multiple solutions to share your data?</a:t>
            </a:r>
            <a:endParaRPr lang="en-US" sz="2400" dirty="0"/>
          </a:p>
        </p:txBody>
      </p:sp>
      <p:pic>
        <p:nvPicPr>
          <p:cNvPr id="9" name="Graphic 8" descr="Badge Registered with solid fill">
            <a:extLst>
              <a:ext uri="{FF2B5EF4-FFF2-40B4-BE49-F238E27FC236}">
                <a16:creationId xmlns:a16="http://schemas.microsoft.com/office/drawing/2014/main" id="{83A7EA21-1134-3B84-B343-F747C90D54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55935" y="868629"/>
            <a:ext cx="914400" cy="914400"/>
          </a:xfrm>
          <a:prstGeom prst="rect">
            <a:avLst/>
          </a:prstGeom>
        </p:spPr>
      </p:pic>
      <p:pic>
        <p:nvPicPr>
          <p:cNvPr id="11" name="Graphic 10" descr="Badge Tm with solid fill">
            <a:extLst>
              <a:ext uri="{FF2B5EF4-FFF2-40B4-BE49-F238E27FC236}">
                <a16:creationId xmlns:a16="http://schemas.microsoft.com/office/drawing/2014/main" id="{B1965B28-6371-8248-81A6-D14CD2B631D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28998" y="868629"/>
            <a:ext cx="914400" cy="914400"/>
          </a:xfrm>
          <a:prstGeom prst="rect">
            <a:avLst/>
          </a:prstGeom>
        </p:spPr>
      </p:pic>
      <p:pic>
        <p:nvPicPr>
          <p:cNvPr id="13" name="Graphic 12" descr="Badge Copyright with solid fill">
            <a:extLst>
              <a:ext uri="{FF2B5EF4-FFF2-40B4-BE49-F238E27FC236}">
                <a16:creationId xmlns:a16="http://schemas.microsoft.com/office/drawing/2014/main" id="{42F0D229-CDD8-90B7-9409-EAF49E80900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090911" y="868629"/>
            <a:ext cx="914400" cy="914400"/>
          </a:xfrm>
          <a:prstGeom prst="rect">
            <a:avLst/>
          </a:prstGeom>
        </p:spPr>
      </p:pic>
      <p:pic>
        <p:nvPicPr>
          <p:cNvPr id="15" name="Picture 14" descr="Table&#10;&#10;Description automatically generated with low confidence">
            <a:extLst>
              <a:ext uri="{FF2B5EF4-FFF2-40B4-BE49-F238E27FC236}">
                <a16:creationId xmlns:a16="http://schemas.microsoft.com/office/drawing/2014/main" id="{1EFB2C7D-B0C4-7E49-757C-8DE62FED233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40672" y="2144322"/>
            <a:ext cx="4352966" cy="3826701"/>
          </a:xfrm>
          <a:prstGeom prst="rect">
            <a:avLst/>
          </a:prstGeom>
        </p:spPr>
      </p:pic>
      <p:pic>
        <p:nvPicPr>
          <p:cNvPr id="6" name="Graphic 5" descr="Newspaper with solid fill">
            <a:extLst>
              <a:ext uri="{FF2B5EF4-FFF2-40B4-BE49-F238E27FC236}">
                <a16:creationId xmlns:a16="http://schemas.microsoft.com/office/drawing/2014/main" id="{3D721D40-9D66-FBD8-EC13-C9D0A900E1C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99920" y="4712330"/>
            <a:ext cx="914400" cy="914400"/>
          </a:xfrm>
          <a:prstGeom prst="rect">
            <a:avLst/>
          </a:prstGeom>
        </p:spPr>
      </p:pic>
      <p:pic>
        <p:nvPicPr>
          <p:cNvPr id="8" name="Graphic 7" descr="Open hand with solid fill">
            <a:extLst>
              <a:ext uri="{FF2B5EF4-FFF2-40B4-BE49-F238E27FC236}">
                <a16:creationId xmlns:a16="http://schemas.microsoft.com/office/drawing/2014/main" id="{9F6CDB1D-33B4-A2F2-0C3C-D9F8516689D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699104" y="4712330"/>
            <a:ext cx="914400" cy="914400"/>
          </a:xfrm>
          <a:prstGeom prst="rect">
            <a:avLst/>
          </a:prstGeom>
        </p:spPr>
      </p:pic>
      <p:sp>
        <p:nvSpPr>
          <p:cNvPr id="12" name="TextBox 11">
            <a:extLst>
              <a:ext uri="{FF2B5EF4-FFF2-40B4-BE49-F238E27FC236}">
                <a16:creationId xmlns:a16="http://schemas.microsoft.com/office/drawing/2014/main" id="{580FAF4C-68F0-766B-CA13-CFE59A95E012}"/>
              </a:ext>
            </a:extLst>
          </p:cNvPr>
          <p:cNvSpPr txBox="1"/>
          <p:nvPr/>
        </p:nvSpPr>
        <p:spPr>
          <a:xfrm>
            <a:off x="3289300" y="4984864"/>
            <a:ext cx="1008173" cy="369332"/>
          </a:xfrm>
          <a:prstGeom prst="rect">
            <a:avLst/>
          </a:prstGeom>
          <a:noFill/>
        </p:spPr>
        <p:txBody>
          <a:bodyPr wrap="square">
            <a:spAutoFit/>
          </a:bodyPr>
          <a:lstStyle/>
          <a:p>
            <a:pPr algn="ctr"/>
            <a:r>
              <a:rPr lang="en-US" sz="1800" b="1" u="sng"/>
              <a:t>Vs.</a:t>
            </a:r>
            <a:endParaRPr lang="en-US"/>
          </a:p>
        </p:txBody>
      </p:sp>
      <p:sp>
        <p:nvSpPr>
          <p:cNvPr id="14" name="TextBox 13">
            <a:extLst>
              <a:ext uri="{FF2B5EF4-FFF2-40B4-BE49-F238E27FC236}">
                <a16:creationId xmlns:a16="http://schemas.microsoft.com/office/drawing/2014/main" id="{19072741-06A4-9E13-E433-2E59D166CF1D}"/>
              </a:ext>
            </a:extLst>
          </p:cNvPr>
          <p:cNvSpPr txBox="1"/>
          <p:nvPr/>
        </p:nvSpPr>
        <p:spPr>
          <a:xfrm>
            <a:off x="1330960" y="5481010"/>
            <a:ext cx="1958340" cy="646331"/>
          </a:xfrm>
          <a:prstGeom prst="rect">
            <a:avLst/>
          </a:prstGeom>
          <a:noFill/>
        </p:spPr>
        <p:txBody>
          <a:bodyPr wrap="square">
            <a:spAutoFit/>
          </a:bodyPr>
          <a:lstStyle/>
          <a:p>
            <a:pPr algn="ctr"/>
            <a:r>
              <a:rPr lang="en-US" sz="1800" b="1" u="sng" dirty="0"/>
              <a:t>Commercial publishers</a:t>
            </a:r>
            <a:endParaRPr lang="en-US" dirty="0"/>
          </a:p>
        </p:txBody>
      </p:sp>
      <p:sp>
        <p:nvSpPr>
          <p:cNvPr id="16" name="TextBox 15">
            <a:extLst>
              <a:ext uri="{FF2B5EF4-FFF2-40B4-BE49-F238E27FC236}">
                <a16:creationId xmlns:a16="http://schemas.microsoft.com/office/drawing/2014/main" id="{4F8D5661-38FA-40E0-1255-9789CE59EAE2}"/>
              </a:ext>
            </a:extLst>
          </p:cNvPr>
          <p:cNvSpPr txBox="1"/>
          <p:nvPr/>
        </p:nvSpPr>
        <p:spPr>
          <a:xfrm>
            <a:off x="3960159" y="5481010"/>
            <a:ext cx="2364442" cy="646331"/>
          </a:xfrm>
          <a:prstGeom prst="rect">
            <a:avLst/>
          </a:prstGeom>
          <a:noFill/>
        </p:spPr>
        <p:txBody>
          <a:bodyPr wrap="square">
            <a:spAutoFit/>
          </a:bodyPr>
          <a:lstStyle/>
          <a:p>
            <a:pPr algn="ctr"/>
            <a:r>
              <a:rPr lang="en-US" sz="1800" b="1" u="sng" dirty="0"/>
              <a:t>Open </a:t>
            </a:r>
            <a:r>
              <a:rPr lang="en-US" b="1" u="sng" dirty="0"/>
              <a:t>s</a:t>
            </a:r>
            <a:r>
              <a:rPr lang="en-US" sz="1800" b="1" u="sng" dirty="0"/>
              <a:t>cience platforms</a:t>
            </a:r>
            <a:endParaRPr lang="en-US" dirty="0"/>
          </a:p>
        </p:txBody>
      </p:sp>
    </p:spTree>
    <p:extLst>
      <p:ext uri="{BB962C8B-B14F-4D97-AF65-F5344CB8AC3E}">
        <p14:creationId xmlns:p14="http://schemas.microsoft.com/office/powerpoint/2010/main" val="24906329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E18D5D-44F3-0266-B099-2F9AD680CA1B}"/>
              </a:ext>
            </a:extLst>
          </p:cNvPr>
          <p:cNvSpPr>
            <a:spLocks noGrp="1"/>
          </p:cNvSpPr>
          <p:nvPr>
            <p:ph type="sldNum" sz="quarter" idx="11"/>
          </p:nvPr>
        </p:nvSpPr>
        <p:spPr/>
        <p:txBody>
          <a:bodyPr/>
          <a:lstStyle/>
          <a:p>
            <a:fld id="{F0D23093-2AB0-F74C-B865-1A12A15B650E}" type="slidenum">
              <a:rPr lang="en-US" smtClean="0"/>
              <a:pPr/>
              <a:t>31</a:t>
            </a:fld>
            <a:endParaRPr lang="en-US"/>
          </a:p>
        </p:txBody>
      </p:sp>
      <p:sp>
        <p:nvSpPr>
          <p:cNvPr id="3" name="Title 2">
            <a:extLst>
              <a:ext uri="{FF2B5EF4-FFF2-40B4-BE49-F238E27FC236}">
                <a16:creationId xmlns:a16="http://schemas.microsoft.com/office/drawing/2014/main" id="{E5545E7C-3180-24B0-DEEC-E2AD677EDF27}"/>
              </a:ext>
            </a:extLst>
          </p:cNvPr>
          <p:cNvSpPr>
            <a:spLocks noGrp="1"/>
          </p:cNvSpPr>
          <p:nvPr>
            <p:ph type="title"/>
          </p:nvPr>
        </p:nvSpPr>
        <p:spPr/>
        <p:txBody>
          <a:bodyPr/>
          <a:lstStyle/>
          <a:p>
            <a:r>
              <a:rPr lang="fr-FR"/>
              <a:t>The FAIR Data Principles</a:t>
            </a:r>
            <a:endParaRPr lang="en-US"/>
          </a:p>
        </p:txBody>
      </p:sp>
      <p:sp>
        <p:nvSpPr>
          <p:cNvPr id="7" name="Text Placeholder 3">
            <a:extLst>
              <a:ext uri="{FF2B5EF4-FFF2-40B4-BE49-F238E27FC236}">
                <a16:creationId xmlns:a16="http://schemas.microsoft.com/office/drawing/2014/main" id="{DC02CE4A-3327-CED4-6328-F735CABE325D}"/>
              </a:ext>
            </a:extLst>
          </p:cNvPr>
          <p:cNvSpPr txBox="1">
            <a:spLocks/>
          </p:cNvSpPr>
          <p:nvPr/>
        </p:nvSpPr>
        <p:spPr>
          <a:xfrm>
            <a:off x="609599" y="1059494"/>
            <a:ext cx="10972799" cy="1461999"/>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a:t>
            </a:r>
            <a:r>
              <a:rPr lang="en-US" b="1" dirty="0"/>
              <a:t>FAIR</a:t>
            </a:r>
            <a:r>
              <a:rPr lang="en-US" dirty="0"/>
              <a:t> Data Principles (</a:t>
            </a:r>
            <a:r>
              <a:rPr lang="en-US" b="1" dirty="0"/>
              <a:t>F</a:t>
            </a:r>
            <a:r>
              <a:rPr lang="en-US" dirty="0"/>
              <a:t>indable, </a:t>
            </a:r>
            <a:r>
              <a:rPr lang="en-US" b="1" dirty="0"/>
              <a:t>A</a:t>
            </a:r>
            <a:r>
              <a:rPr lang="en-US" dirty="0"/>
              <a:t>ccessible, </a:t>
            </a:r>
            <a:r>
              <a:rPr lang="en-US" b="1" dirty="0"/>
              <a:t>I</a:t>
            </a:r>
            <a:r>
              <a:rPr lang="en-US" dirty="0"/>
              <a:t>nteroperable, and </a:t>
            </a:r>
            <a:r>
              <a:rPr lang="en-US" b="1" dirty="0"/>
              <a:t>R</a:t>
            </a:r>
            <a:r>
              <a:rPr lang="en-US" dirty="0"/>
              <a:t>eusable), published in Scientific Data in 2016, are </a:t>
            </a:r>
            <a:r>
              <a:rPr lang="en-US" b="1" dirty="0"/>
              <a:t>a set of guiding principles proposed by a consortium of scientists and organizations to support the reusability of digital assets</a:t>
            </a:r>
            <a:r>
              <a:rPr lang="en-US" dirty="0"/>
              <a:t> </a:t>
            </a:r>
            <a:r>
              <a:rPr lang="en-US" dirty="0">
                <a:sym typeface="Wingdings" panose="05000000000000000000" pitchFamily="2" charset="2"/>
              </a:rPr>
              <a:t> </a:t>
            </a:r>
            <a:r>
              <a:rPr lang="en-US" dirty="0">
                <a:sym typeface="Wingdings" panose="05000000000000000000" pitchFamily="2" charset="2"/>
                <a:hlinkClick r:id="rId3"/>
              </a:rPr>
              <a:t>FAIR Principles</a:t>
            </a:r>
            <a:endParaRPr lang="en-US" dirty="0"/>
          </a:p>
          <a:p>
            <a:endParaRPr lang="en-US" dirty="0"/>
          </a:p>
        </p:txBody>
      </p:sp>
      <p:pic>
        <p:nvPicPr>
          <p:cNvPr id="9" name="Picture 8" descr="A picture containing diagram&#10;&#10;Description automatically generated">
            <a:extLst>
              <a:ext uri="{FF2B5EF4-FFF2-40B4-BE49-F238E27FC236}">
                <a16:creationId xmlns:a16="http://schemas.microsoft.com/office/drawing/2014/main" id="{BA947889-431F-7AE5-0C61-72ECB091E5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100" y="2521493"/>
            <a:ext cx="7745098" cy="3029654"/>
          </a:xfrm>
          <a:prstGeom prst="rect">
            <a:avLst/>
          </a:prstGeom>
        </p:spPr>
      </p:pic>
      <p:sp>
        <p:nvSpPr>
          <p:cNvPr id="11" name="TextBox 10">
            <a:extLst>
              <a:ext uri="{FF2B5EF4-FFF2-40B4-BE49-F238E27FC236}">
                <a16:creationId xmlns:a16="http://schemas.microsoft.com/office/drawing/2014/main" id="{92934FEF-8046-ED46-FE9C-DECB2C86269B}"/>
              </a:ext>
            </a:extLst>
          </p:cNvPr>
          <p:cNvSpPr txBox="1"/>
          <p:nvPr/>
        </p:nvSpPr>
        <p:spPr>
          <a:xfrm>
            <a:off x="970253" y="5523322"/>
            <a:ext cx="7597550" cy="646331"/>
          </a:xfrm>
          <a:prstGeom prst="rect">
            <a:avLst/>
          </a:prstGeom>
          <a:noFill/>
        </p:spPr>
        <p:txBody>
          <a:bodyPr wrap="square">
            <a:spAutoFit/>
          </a:bodyPr>
          <a:lstStyle/>
          <a:p>
            <a:r>
              <a:rPr lang="en-US" sz="1200" dirty="0"/>
              <a:t>From </a:t>
            </a:r>
            <a:r>
              <a:rPr lang="en-US" sz="1200" dirty="0" err="1"/>
              <a:t>Jacobsson</a:t>
            </a:r>
            <a:r>
              <a:rPr lang="en-US" sz="1200" dirty="0"/>
              <a:t>, T.J., </a:t>
            </a:r>
            <a:r>
              <a:rPr lang="en-US" sz="1200" dirty="0" err="1"/>
              <a:t>Hultqvist</a:t>
            </a:r>
            <a:r>
              <a:rPr lang="en-US" sz="1200" dirty="0"/>
              <a:t>, A., García-Fernández, A. </a:t>
            </a:r>
            <a:r>
              <a:rPr lang="en-US" sz="1200" i="1" dirty="0"/>
              <a:t>et al.</a:t>
            </a:r>
            <a:r>
              <a:rPr lang="en-US" sz="1200" dirty="0"/>
              <a:t> An open-access database and analysis tool for perovskite solar cells based on the FAIR data principles. </a:t>
            </a:r>
            <a:r>
              <a:rPr lang="en-US" sz="1200" i="1" dirty="0"/>
              <a:t>Nat Energy</a:t>
            </a:r>
            <a:r>
              <a:rPr lang="en-US" sz="1200" dirty="0"/>
              <a:t> </a:t>
            </a:r>
            <a:r>
              <a:rPr lang="en-US" sz="1200" b="1" dirty="0"/>
              <a:t>7</a:t>
            </a:r>
            <a:r>
              <a:rPr lang="en-US" sz="1200" dirty="0"/>
              <a:t>, 107–115 (2022). https://doi.org/10.1038/s41560-021-00941-3</a:t>
            </a:r>
          </a:p>
        </p:txBody>
      </p:sp>
      <p:sp>
        <p:nvSpPr>
          <p:cNvPr id="4" name="Double Bracket 3">
            <a:extLst>
              <a:ext uri="{FF2B5EF4-FFF2-40B4-BE49-F238E27FC236}">
                <a16:creationId xmlns:a16="http://schemas.microsoft.com/office/drawing/2014/main" id="{A2259A08-1F74-11A7-64D1-725E263BE596}"/>
              </a:ext>
            </a:extLst>
          </p:cNvPr>
          <p:cNvSpPr/>
          <p:nvPr/>
        </p:nvSpPr>
        <p:spPr>
          <a:xfrm>
            <a:off x="8567803" y="2586569"/>
            <a:ext cx="3078094" cy="2936754"/>
          </a:xfrm>
          <a:prstGeom prst="bracketPair">
            <a:avLst/>
          </a:prstGeom>
          <a:solidFill>
            <a:schemeClr val="bg1">
              <a:lumMod val="95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indent="0" algn="ctr">
              <a:buNone/>
            </a:pPr>
            <a:r>
              <a:rPr lang="en-US" b="1" dirty="0"/>
              <a:t>By following the FAIR principles, materials researchers can ensure that their data is readily available to others in the field, which can help to accelerate research and promote collaboration. </a:t>
            </a:r>
          </a:p>
        </p:txBody>
      </p:sp>
      <p:pic>
        <p:nvPicPr>
          <p:cNvPr id="5" name="Graphic 4" descr="Internet outline">
            <a:extLst>
              <a:ext uri="{FF2B5EF4-FFF2-40B4-BE49-F238E27FC236}">
                <a16:creationId xmlns:a16="http://schemas.microsoft.com/office/drawing/2014/main" id="{1C11D0AF-6A7E-F8B5-CCA7-D3B2D7FDAB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75552" y="2037696"/>
            <a:ext cx="453262" cy="453262"/>
          </a:xfrm>
          <a:prstGeom prst="rect">
            <a:avLst/>
          </a:prstGeom>
        </p:spPr>
      </p:pic>
    </p:spTree>
    <p:extLst>
      <p:ext uri="{BB962C8B-B14F-4D97-AF65-F5344CB8AC3E}">
        <p14:creationId xmlns:p14="http://schemas.microsoft.com/office/powerpoint/2010/main" val="34435080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DA9DCA-F2FB-4D3B-9940-5D6D577F3D7C}"/>
              </a:ext>
            </a:extLst>
          </p:cNvPr>
          <p:cNvSpPr>
            <a:spLocks noGrp="1"/>
          </p:cNvSpPr>
          <p:nvPr>
            <p:ph type="sldNum"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0D23093-2AB0-F74C-B865-1A12A15B650E}" type="slidenum">
              <a:rPr kumimoji="0" lang="en-US" sz="1200" b="0" i="0" u="none" strike="noStrike" kern="1200" cap="none" spc="0" normalizeH="0" baseline="0" noProof="0" smtClean="0">
                <a:ln>
                  <a:noFill/>
                </a:ln>
                <a:solidFill>
                  <a:srgbClr val="FFFFFF">
                    <a:lumMod val="65000"/>
                  </a:srgbClr>
                </a:solidFill>
                <a:effectLst/>
                <a:uLnTx/>
                <a:uFillTx/>
                <a:latin typeface="Calibri" panose="020F0502020204030204" pitchFamily="34" charset="0"/>
                <a:ea typeface="+mn-ea"/>
                <a:cs typeface="Calibri" panose="020F050202020403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FFFFFF">
                  <a:lumMod val="65000"/>
                </a:srgbClr>
              </a:solidFill>
              <a:effectLst/>
              <a:uLnTx/>
              <a:uFillTx/>
              <a:latin typeface="Calibri" panose="020F0502020204030204" pitchFamily="34" charset="0"/>
              <a:ea typeface="+mn-ea"/>
              <a:cs typeface="Calibri" panose="020F0502020204030204" pitchFamily="34" charset="0"/>
            </a:endParaRPr>
          </a:p>
        </p:txBody>
      </p:sp>
      <p:sp>
        <p:nvSpPr>
          <p:cNvPr id="3" name="Title 2">
            <a:extLst>
              <a:ext uri="{FF2B5EF4-FFF2-40B4-BE49-F238E27FC236}">
                <a16:creationId xmlns:a16="http://schemas.microsoft.com/office/drawing/2014/main" id="{F1194F8B-4ADC-4491-803D-17042386BDB2}"/>
              </a:ext>
            </a:extLst>
          </p:cNvPr>
          <p:cNvSpPr>
            <a:spLocks noGrp="1"/>
          </p:cNvSpPr>
          <p:nvPr>
            <p:ph type="title"/>
          </p:nvPr>
        </p:nvSpPr>
        <p:spPr/>
        <p:txBody>
          <a:bodyPr/>
          <a:lstStyle/>
          <a:p>
            <a:r>
              <a:rPr lang="en-US"/>
              <a:t>Summary</a:t>
            </a:r>
          </a:p>
        </p:txBody>
      </p:sp>
      <p:sp>
        <p:nvSpPr>
          <p:cNvPr id="4" name="Text Placeholder 3">
            <a:extLst>
              <a:ext uri="{FF2B5EF4-FFF2-40B4-BE49-F238E27FC236}">
                <a16:creationId xmlns:a16="http://schemas.microsoft.com/office/drawing/2014/main" id="{03C0A22E-CAC2-4A00-98FF-2ABB836C6304}"/>
              </a:ext>
            </a:extLst>
          </p:cNvPr>
          <p:cNvSpPr>
            <a:spLocks noGrp="1"/>
          </p:cNvSpPr>
          <p:nvPr>
            <p:ph type="body" sz="quarter" idx="13"/>
          </p:nvPr>
        </p:nvSpPr>
        <p:spPr>
          <a:xfrm>
            <a:off x="609601" y="1007118"/>
            <a:ext cx="10972799" cy="5241282"/>
          </a:xfrm>
        </p:spPr>
        <p:txBody>
          <a:bodyPr>
            <a:normAutofit/>
          </a:bodyPr>
          <a:lstStyle/>
          <a:p>
            <a:pPr>
              <a:buClr>
                <a:srgbClr val="FFB71B"/>
              </a:buClr>
              <a:buFont typeface="Wingdings" panose="05000000000000000000" pitchFamily="2" charset="2"/>
              <a:buChar char="§"/>
            </a:pPr>
            <a:r>
              <a:rPr lang="en-US" sz="1800"/>
              <a:t>Materials data refers to information and properties of materials used in various applications such as scientific research, engineering, and industrial manufacturing. This includes physical and mechanical properties, composition, and processes used to produce or manipulate materials. Collecting and analyzing materials data is crucial for developing new materials, improving the performance of existing materials, and designing and optimizing new products and technologies. The data is collected through various experimental techniques and computational modeling and simulation. Recent materials data deluge has created a surge of information that needs to be well-managed and made accessible.</a:t>
            </a:r>
          </a:p>
          <a:p>
            <a:pPr>
              <a:buClr>
                <a:srgbClr val="FFB71B"/>
              </a:buClr>
              <a:buFont typeface="Wingdings" panose="05000000000000000000" pitchFamily="2" charset="2"/>
              <a:buChar char="§"/>
            </a:pPr>
            <a:endParaRPr lang="en-US" sz="1800"/>
          </a:p>
          <a:p>
            <a:pPr>
              <a:buClr>
                <a:srgbClr val="FFB71B"/>
              </a:buClr>
              <a:buFont typeface="Wingdings" panose="05000000000000000000" pitchFamily="2" charset="2"/>
              <a:buChar char="§"/>
            </a:pPr>
            <a:r>
              <a:rPr lang="en-US" sz="1800"/>
              <a:t>Materials data management is the process of collecting, storing, organizing, and analyzing materials data in an efficient and effective manner. It involves the use of systems and tools to manage large volumes of data and ensure its quality and integrity. Effective materials data management is critical for organizations that rely on materials data to make informed decisions and develop new products and technologies. Materials data management systems can help streamline the data collection process, reduce errors, and improve data accuracy and consistency.</a:t>
            </a:r>
          </a:p>
          <a:p>
            <a:pPr>
              <a:buClr>
                <a:srgbClr val="FFB71B"/>
              </a:buClr>
              <a:buFont typeface="Wingdings" panose="05000000000000000000" pitchFamily="2" charset="2"/>
              <a:buChar char="§"/>
            </a:pPr>
            <a:endParaRPr lang="en-US" sz="1800"/>
          </a:p>
          <a:p>
            <a:pPr>
              <a:buClr>
                <a:srgbClr val="FFB71B"/>
              </a:buClr>
              <a:buFont typeface="Wingdings" panose="05000000000000000000" pitchFamily="2" charset="2"/>
              <a:buChar char="§"/>
            </a:pPr>
            <a:r>
              <a:rPr lang="en-US" sz="1800"/>
              <a:t>Well-managed materials data can result in re-use, integration &amp; new science. If materials data are well organized, documented, preserved, accessible, verified…, the result is high quality data, easy to share and re-use, cost saving to science and industry.</a:t>
            </a:r>
            <a:endParaRPr lang="fr-FR" sz="1800"/>
          </a:p>
          <a:p>
            <a:pPr marL="0" indent="0">
              <a:buNone/>
            </a:pPr>
            <a:endParaRPr lang="en-US"/>
          </a:p>
        </p:txBody>
      </p:sp>
    </p:spTree>
    <p:extLst>
      <p:ext uri="{BB962C8B-B14F-4D97-AF65-F5344CB8AC3E}">
        <p14:creationId xmlns:p14="http://schemas.microsoft.com/office/powerpoint/2010/main" val="42403824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27E022B-FE81-ED35-763B-4712D8DAA3DF}"/>
              </a:ext>
            </a:extLst>
          </p:cNvPr>
          <p:cNvSpPr>
            <a:spLocks noGrp="1"/>
          </p:cNvSpPr>
          <p:nvPr>
            <p:ph type="sldNum" sz="quarter" idx="11"/>
          </p:nvPr>
        </p:nvSpPr>
        <p:spPr/>
        <p:txBody>
          <a:bodyPr/>
          <a:lstStyle/>
          <a:p>
            <a:fld id="{1909D2FC-EBC3-4E88-8B9A-2F52EBFF7A54}" type="slidenum">
              <a:rPr lang="en-US" smtClean="0"/>
              <a:pPr/>
              <a:t>33</a:t>
            </a:fld>
            <a:endParaRPr lang="en-US"/>
          </a:p>
        </p:txBody>
      </p:sp>
      <p:sp>
        <p:nvSpPr>
          <p:cNvPr id="7" name="Title 6">
            <a:extLst>
              <a:ext uri="{FF2B5EF4-FFF2-40B4-BE49-F238E27FC236}">
                <a16:creationId xmlns:a16="http://schemas.microsoft.com/office/drawing/2014/main" id="{7E1306FB-F93B-8452-6232-77942F503C56}"/>
              </a:ext>
            </a:extLst>
          </p:cNvPr>
          <p:cNvSpPr>
            <a:spLocks noGrp="1"/>
          </p:cNvSpPr>
          <p:nvPr>
            <p:ph type="title"/>
          </p:nvPr>
        </p:nvSpPr>
        <p:spPr/>
        <p:txBody>
          <a:bodyPr/>
          <a:lstStyle/>
          <a:p>
            <a:r>
              <a:rPr lang="en-US" dirty="0"/>
              <a:t>Ansys Education Resources Feedback Survey</a:t>
            </a:r>
          </a:p>
        </p:txBody>
      </p:sp>
      <p:sp>
        <p:nvSpPr>
          <p:cNvPr id="8" name="Text Placeholder 7">
            <a:extLst>
              <a:ext uri="{FF2B5EF4-FFF2-40B4-BE49-F238E27FC236}">
                <a16:creationId xmlns:a16="http://schemas.microsoft.com/office/drawing/2014/main" id="{531724FE-09A4-3FAE-49A4-6C67FB2F3656}"/>
              </a:ext>
            </a:extLst>
          </p:cNvPr>
          <p:cNvSpPr>
            <a:spLocks noGrp="1"/>
          </p:cNvSpPr>
          <p:nvPr>
            <p:ph type="body" sz="quarter" idx="13"/>
          </p:nvPr>
        </p:nvSpPr>
        <p:spPr>
          <a:xfrm>
            <a:off x="609599" y="1447800"/>
            <a:ext cx="10972799" cy="2133600"/>
          </a:xfrm>
        </p:spPr>
        <p:txBody>
          <a:bodyPr/>
          <a:lstStyle/>
          <a:p>
            <a:pPr marL="0" indent="0">
              <a:buNone/>
            </a:pPr>
            <a:r>
              <a:rPr lang="en-US" dirty="0"/>
              <a:t>Here at Ansys, we rely on your feedback to ensure the educational content we create is up-to-date and fits your teaching needs. </a:t>
            </a:r>
          </a:p>
          <a:p>
            <a:pPr marL="0" indent="0">
              <a:buNone/>
            </a:pPr>
            <a:endParaRPr lang="en-US" dirty="0"/>
          </a:p>
          <a:p>
            <a:pPr marL="0" indent="0">
              <a:buNone/>
            </a:pPr>
            <a:r>
              <a:rPr lang="en-US" dirty="0"/>
              <a:t>Please click the link below to fill out a short survey (~7 minutes) to help us continue to support academics around the world utilizing Ansys tools in the classroom. </a:t>
            </a:r>
          </a:p>
          <a:p>
            <a:pPr marL="0" indent="0">
              <a:buNone/>
            </a:pPr>
            <a:endParaRPr lang="en-US" dirty="0"/>
          </a:p>
          <a:p>
            <a:pPr marL="0" indent="0">
              <a:buNone/>
            </a:pPr>
            <a:endParaRPr lang="en-US" dirty="0"/>
          </a:p>
        </p:txBody>
      </p:sp>
      <p:sp>
        <p:nvSpPr>
          <p:cNvPr id="2" name="Rectangle: Rounded Corners 1">
            <a:hlinkClick r:id="rId3"/>
            <a:extLst>
              <a:ext uri="{FF2B5EF4-FFF2-40B4-BE49-F238E27FC236}">
                <a16:creationId xmlns:a16="http://schemas.microsoft.com/office/drawing/2014/main" id="{91DF5177-BC49-BC1E-0E57-8C70AA24C9A7}"/>
              </a:ext>
            </a:extLst>
          </p:cNvPr>
          <p:cNvSpPr/>
          <p:nvPr/>
        </p:nvSpPr>
        <p:spPr>
          <a:xfrm>
            <a:off x="2247898" y="4419600"/>
            <a:ext cx="7696200" cy="838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t>Feedback Survey Link</a:t>
            </a:r>
          </a:p>
        </p:txBody>
      </p:sp>
    </p:spTree>
    <p:extLst>
      <p:ext uri="{BB962C8B-B14F-4D97-AF65-F5344CB8AC3E}">
        <p14:creationId xmlns:p14="http://schemas.microsoft.com/office/powerpoint/2010/main" val="38811905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C3F3E9-6C8B-4F69-BB4F-1361D681D917}"/>
              </a:ext>
            </a:extLst>
          </p:cNvPr>
          <p:cNvSpPr>
            <a:spLocks noGrp="1"/>
          </p:cNvSpPr>
          <p:nvPr>
            <p:ph type="sldNum" sz="quarter" idx="10"/>
          </p:nvPr>
        </p:nvSpPr>
        <p:spPr/>
        <p:txBody>
          <a:bodyPr/>
          <a:lstStyle/>
          <a:p>
            <a:fld id="{F0D23093-2AB0-F74C-B865-1A12A15B650E}" type="slidenum">
              <a:rPr lang="en-US" smtClean="0"/>
              <a:pPr/>
              <a:t>34</a:t>
            </a:fld>
            <a:endParaRPr lang="en-US" dirty="0"/>
          </a:p>
        </p:txBody>
      </p:sp>
    </p:spTree>
    <p:extLst>
      <p:ext uri="{BB962C8B-B14F-4D97-AF65-F5344CB8AC3E}">
        <p14:creationId xmlns:p14="http://schemas.microsoft.com/office/powerpoint/2010/main" val="3114710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3D99D940-9D91-C69D-D9C8-288EFBE33EE9}"/>
              </a:ext>
            </a:extLst>
          </p:cNvPr>
          <p:cNvSpPr txBox="1"/>
          <p:nvPr/>
        </p:nvSpPr>
        <p:spPr>
          <a:xfrm>
            <a:off x="463550" y="1066800"/>
            <a:ext cx="11118850" cy="646331"/>
          </a:xfrm>
          <a:prstGeom prst="rect">
            <a:avLst/>
          </a:prstGeom>
          <a:noFill/>
        </p:spPr>
        <p:txBody>
          <a:bodyPr wrap="square">
            <a:spAutoFit/>
          </a:bodyPr>
          <a:lstStyle/>
          <a:p>
            <a:r>
              <a:rPr lang="en-US"/>
              <a:t>Materials data is any </a:t>
            </a:r>
            <a:r>
              <a:rPr lang="en-US" b="1"/>
              <a:t>information</a:t>
            </a:r>
            <a:r>
              <a:rPr lang="en-US"/>
              <a:t> describing the </a:t>
            </a:r>
            <a:r>
              <a:rPr lang="en-US" b="1"/>
              <a:t>properties and processing </a:t>
            </a:r>
            <a:r>
              <a:rPr lang="en-US"/>
              <a:t>of the materials that labs or </a:t>
            </a:r>
            <a:r>
              <a:rPr lang="en-US" dirty="0"/>
              <a:t>manufacturing</a:t>
            </a:r>
            <a:r>
              <a:rPr lang="en-US"/>
              <a:t> organization uses </a:t>
            </a:r>
            <a:r>
              <a:rPr lang="en-US" dirty="0"/>
              <a:t>to enhance materials, processes and products.</a:t>
            </a:r>
            <a:endParaRPr lang="en-US"/>
          </a:p>
        </p:txBody>
      </p:sp>
      <p:sp>
        <p:nvSpPr>
          <p:cNvPr id="3" name="Title 2">
            <a:extLst>
              <a:ext uri="{FF2B5EF4-FFF2-40B4-BE49-F238E27FC236}">
                <a16:creationId xmlns:a16="http://schemas.microsoft.com/office/drawing/2014/main" id="{8A33159F-8220-62C3-A38F-E9EAC656E9E9}"/>
              </a:ext>
            </a:extLst>
          </p:cNvPr>
          <p:cNvSpPr>
            <a:spLocks noGrp="1"/>
          </p:cNvSpPr>
          <p:nvPr>
            <p:ph type="title"/>
          </p:nvPr>
        </p:nvSpPr>
        <p:spPr/>
        <p:txBody>
          <a:bodyPr/>
          <a:lstStyle/>
          <a:p>
            <a:r>
              <a:rPr lang="fr-FR" err="1"/>
              <a:t>What</a:t>
            </a:r>
            <a:r>
              <a:rPr lang="fr-FR"/>
              <a:t> </a:t>
            </a:r>
            <a:r>
              <a:rPr lang="fr-FR" err="1"/>
              <a:t>is</a:t>
            </a:r>
            <a:r>
              <a:rPr lang="fr-FR"/>
              <a:t> </a:t>
            </a:r>
            <a:r>
              <a:rPr lang="fr-FR" err="1"/>
              <a:t>materials</a:t>
            </a:r>
            <a:r>
              <a:rPr lang="fr-FR"/>
              <a:t> data? </a:t>
            </a:r>
            <a:endParaRPr lang="en-US"/>
          </a:p>
        </p:txBody>
      </p:sp>
      <p:grpSp>
        <p:nvGrpSpPr>
          <p:cNvPr id="59" name="Group 58">
            <a:extLst>
              <a:ext uri="{FF2B5EF4-FFF2-40B4-BE49-F238E27FC236}">
                <a16:creationId xmlns:a16="http://schemas.microsoft.com/office/drawing/2014/main" id="{07D1BA0B-4B04-6B06-34C1-1A4B1D318050}"/>
              </a:ext>
            </a:extLst>
          </p:cNvPr>
          <p:cNvGrpSpPr/>
          <p:nvPr/>
        </p:nvGrpSpPr>
        <p:grpSpPr>
          <a:xfrm>
            <a:off x="6769449" y="3554867"/>
            <a:ext cx="951344" cy="914400"/>
            <a:chOff x="7075650" y="3779652"/>
            <a:chExt cx="951344" cy="914400"/>
          </a:xfrm>
        </p:grpSpPr>
        <p:sp>
          <p:nvSpPr>
            <p:cNvPr id="56" name="Rectangle: Rounded Corners 55">
              <a:extLst>
                <a:ext uri="{FF2B5EF4-FFF2-40B4-BE49-F238E27FC236}">
                  <a16:creationId xmlns:a16="http://schemas.microsoft.com/office/drawing/2014/main" id="{AE7B00F5-6300-8F3A-4A05-21A35F32F768}"/>
                </a:ext>
              </a:extLst>
            </p:cNvPr>
            <p:cNvSpPr/>
            <p:nvPr/>
          </p:nvSpPr>
          <p:spPr>
            <a:xfrm>
              <a:off x="7075650" y="3809157"/>
              <a:ext cx="914400" cy="84089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Open folder outline">
              <a:extLst>
                <a:ext uri="{FF2B5EF4-FFF2-40B4-BE49-F238E27FC236}">
                  <a16:creationId xmlns:a16="http://schemas.microsoft.com/office/drawing/2014/main" id="{5D1CCBF0-59D2-46FD-5D92-07C0AFC4AE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112594" y="3779652"/>
              <a:ext cx="914400" cy="914400"/>
            </a:xfrm>
            <a:prstGeom prst="rect">
              <a:avLst/>
            </a:prstGeom>
          </p:spPr>
        </p:pic>
      </p:grpSp>
      <p:sp>
        <p:nvSpPr>
          <p:cNvPr id="29" name="Rectangle: Rounded Corners 28">
            <a:extLst>
              <a:ext uri="{FF2B5EF4-FFF2-40B4-BE49-F238E27FC236}">
                <a16:creationId xmlns:a16="http://schemas.microsoft.com/office/drawing/2014/main" id="{B0D2295A-72DC-41F6-5CFC-4140CACE5A44}"/>
              </a:ext>
            </a:extLst>
          </p:cNvPr>
          <p:cNvSpPr/>
          <p:nvPr/>
        </p:nvSpPr>
        <p:spPr>
          <a:xfrm>
            <a:off x="4588793" y="2155822"/>
            <a:ext cx="914400" cy="84089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5C14FA61-010B-9F10-8B13-B8FC5836C8F1}"/>
              </a:ext>
            </a:extLst>
          </p:cNvPr>
          <p:cNvSpPr/>
          <p:nvPr/>
        </p:nvSpPr>
        <p:spPr>
          <a:xfrm>
            <a:off x="4588793" y="3109764"/>
            <a:ext cx="914400" cy="84089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FCCF8F06-B60E-6666-8B1D-848659F3E5CA}"/>
              </a:ext>
            </a:extLst>
          </p:cNvPr>
          <p:cNvSpPr/>
          <p:nvPr/>
        </p:nvSpPr>
        <p:spPr>
          <a:xfrm>
            <a:off x="4588793" y="4055011"/>
            <a:ext cx="914400" cy="84089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970AA53A-E6D1-EE39-E732-38EA3978FC97}"/>
              </a:ext>
            </a:extLst>
          </p:cNvPr>
          <p:cNvSpPr/>
          <p:nvPr/>
        </p:nvSpPr>
        <p:spPr>
          <a:xfrm>
            <a:off x="4588793" y="4995943"/>
            <a:ext cx="914400" cy="84089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Bar chart with solid fill">
            <a:extLst>
              <a:ext uri="{FF2B5EF4-FFF2-40B4-BE49-F238E27FC236}">
                <a16:creationId xmlns:a16="http://schemas.microsoft.com/office/drawing/2014/main" id="{A9F50FDC-6C3D-2D75-355D-576BBDB8732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88793" y="2125982"/>
            <a:ext cx="914400" cy="914400"/>
          </a:xfrm>
          <a:prstGeom prst="rect">
            <a:avLst/>
          </a:prstGeom>
        </p:spPr>
      </p:pic>
      <p:pic>
        <p:nvPicPr>
          <p:cNvPr id="15" name="Graphic 14" descr="Newspaper with solid fill">
            <a:extLst>
              <a:ext uri="{FF2B5EF4-FFF2-40B4-BE49-F238E27FC236}">
                <a16:creationId xmlns:a16="http://schemas.microsoft.com/office/drawing/2014/main" id="{7A1003CE-DFEA-5A8B-5DAE-405418B53E1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88793" y="4026412"/>
            <a:ext cx="914400" cy="914400"/>
          </a:xfrm>
          <a:prstGeom prst="rect">
            <a:avLst/>
          </a:prstGeom>
        </p:spPr>
      </p:pic>
      <p:pic>
        <p:nvPicPr>
          <p:cNvPr id="17" name="Graphic 16" descr="Table with solid fill">
            <a:extLst>
              <a:ext uri="{FF2B5EF4-FFF2-40B4-BE49-F238E27FC236}">
                <a16:creationId xmlns:a16="http://schemas.microsoft.com/office/drawing/2014/main" id="{A38F5018-6F81-9F52-215E-40F8AD32C45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588793" y="4959189"/>
            <a:ext cx="914400" cy="914400"/>
          </a:xfrm>
          <a:prstGeom prst="rect">
            <a:avLst/>
          </a:prstGeom>
        </p:spPr>
      </p:pic>
      <p:pic>
        <p:nvPicPr>
          <p:cNvPr id="19" name="Graphic 18" descr="Pie chart with solid fill">
            <a:extLst>
              <a:ext uri="{FF2B5EF4-FFF2-40B4-BE49-F238E27FC236}">
                <a16:creationId xmlns:a16="http://schemas.microsoft.com/office/drawing/2014/main" id="{ADA41D62-B497-12BC-CE34-F69FBCE3A15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588793" y="3069182"/>
            <a:ext cx="914400" cy="914400"/>
          </a:xfrm>
          <a:prstGeom prst="rect">
            <a:avLst/>
          </a:prstGeom>
        </p:spPr>
      </p:pic>
      <p:cxnSp>
        <p:nvCxnSpPr>
          <p:cNvPr id="35" name="Straight Connector 34">
            <a:extLst>
              <a:ext uri="{FF2B5EF4-FFF2-40B4-BE49-F238E27FC236}">
                <a16:creationId xmlns:a16="http://schemas.microsoft.com/office/drawing/2014/main" id="{17068204-8768-498C-2E98-587A979A551E}"/>
              </a:ext>
            </a:extLst>
          </p:cNvPr>
          <p:cNvCxnSpPr>
            <a:cxnSpLocks/>
            <a:endCxn id="13" idx="1"/>
          </p:cNvCxnSpPr>
          <p:nvPr/>
        </p:nvCxnSpPr>
        <p:spPr>
          <a:xfrm flipV="1">
            <a:off x="3372994" y="2583182"/>
            <a:ext cx="1215799" cy="675873"/>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30FF850-668C-BBD1-3C7B-996E7E3CC9C2}"/>
              </a:ext>
            </a:extLst>
          </p:cNvPr>
          <p:cNvCxnSpPr>
            <a:cxnSpLocks/>
            <a:endCxn id="17" idx="1"/>
          </p:cNvCxnSpPr>
          <p:nvPr/>
        </p:nvCxnSpPr>
        <p:spPr>
          <a:xfrm>
            <a:off x="3275697" y="4752542"/>
            <a:ext cx="1313096" cy="663847"/>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CC298C1-23CC-8E5E-1B15-F4D39254D3B4}"/>
              </a:ext>
            </a:extLst>
          </p:cNvPr>
          <p:cNvCxnSpPr>
            <a:cxnSpLocks/>
            <a:endCxn id="19" idx="1"/>
          </p:cNvCxnSpPr>
          <p:nvPr/>
        </p:nvCxnSpPr>
        <p:spPr>
          <a:xfrm flipV="1">
            <a:off x="3477059" y="3526382"/>
            <a:ext cx="1111734" cy="68511"/>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DE82B30-6FA3-75E0-3111-868D86F88AFA}"/>
              </a:ext>
            </a:extLst>
          </p:cNvPr>
          <p:cNvCxnSpPr>
            <a:cxnSpLocks/>
            <a:endCxn id="15" idx="1"/>
          </p:cNvCxnSpPr>
          <p:nvPr/>
        </p:nvCxnSpPr>
        <p:spPr>
          <a:xfrm>
            <a:off x="3477059" y="4363853"/>
            <a:ext cx="1111734" cy="119759"/>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57" name="Right Bracket 56">
            <a:extLst>
              <a:ext uri="{FF2B5EF4-FFF2-40B4-BE49-F238E27FC236}">
                <a16:creationId xmlns:a16="http://schemas.microsoft.com/office/drawing/2014/main" id="{1FB53BD0-7A9A-DC96-809A-8077440B53D2}"/>
              </a:ext>
            </a:extLst>
          </p:cNvPr>
          <p:cNvSpPr/>
          <p:nvPr/>
        </p:nvSpPr>
        <p:spPr>
          <a:xfrm>
            <a:off x="5663890" y="2503186"/>
            <a:ext cx="841104" cy="2913203"/>
          </a:xfrm>
          <a:prstGeom prst="rightBracket">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Arrow: Right 57">
            <a:extLst>
              <a:ext uri="{FF2B5EF4-FFF2-40B4-BE49-F238E27FC236}">
                <a16:creationId xmlns:a16="http://schemas.microsoft.com/office/drawing/2014/main" id="{B3D9C4BB-6896-DD19-DF4D-5EC3A2DFCAF5}"/>
              </a:ext>
            </a:extLst>
          </p:cNvPr>
          <p:cNvSpPr/>
          <p:nvPr/>
        </p:nvSpPr>
        <p:spPr>
          <a:xfrm>
            <a:off x="6504994" y="3904912"/>
            <a:ext cx="212436" cy="242999"/>
          </a:xfrm>
          <a:prstGeom prs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ight Bracket 59">
            <a:extLst>
              <a:ext uri="{FF2B5EF4-FFF2-40B4-BE49-F238E27FC236}">
                <a16:creationId xmlns:a16="http://schemas.microsoft.com/office/drawing/2014/main" id="{695CC56E-FB3C-E205-C4F3-AD80240ECA36}"/>
              </a:ext>
            </a:extLst>
          </p:cNvPr>
          <p:cNvSpPr/>
          <p:nvPr/>
        </p:nvSpPr>
        <p:spPr>
          <a:xfrm>
            <a:off x="5663890" y="3482509"/>
            <a:ext cx="841104" cy="1001103"/>
          </a:xfrm>
          <a:prstGeom prst="rightBracket">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TextBox 61">
            <a:extLst>
              <a:ext uri="{FF2B5EF4-FFF2-40B4-BE49-F238E27FC236}">
                <a16:creationId xmlns:a16="http://schemas.microsoft.com/office/drawing/2014/main" id="{7E2E6ACB-D0EC-43BF-48C8-D53D53201276}"/>
              </a:ext>
            </a:extLst>
          </p:cNvPr>
          <p:cNvSpPr txBox="1"/>
          <p:nvPr/>
        </p:nvSpPr>
        <p:spPr>
          <a:xfrm>
            <a:off x="5503193" y="2128113"/>
            <a:ext cx="787395" cy="261610"/>
          </a:xfrm>
          <a:prstGeom prst="rect">
            <a:avLst/>
          </a:prstGeom>
          <a:noFill/>
        </p:spPr>
        <p:txBody>
          <a:bodyPr wrap="none" rtlCol="0">
            <a:spAutoFit/>
          </a:bodyPr>
          <a:lstStyle/>
          <a:p>
            <a:r>
              <a:rPr lang="en-US" sz="1100" b="1" i="1"/>
              <a:t>Numerical</a:t>
            </a:r>
          </a:p>
        </p:txBody>
      </p:sp>
      <p:sp>
        <p:nvSpPr>
          <p:cNvPr id="63" name="TextBox 62">
            <a:extLst>
              <a:ext uri="{FF2B5EF4-FFF2-40B4-BE49-F238E27FC236}">
                <a16:creationId xmlns:a16="http://schemas.microsoft.com/office/drawing/2014/main" id="{C9103887-9148-F9E0-F71F-3E2CCD1CA533}"/>
              </a:ext>
            </a:extLst>
          </p:cNvPr>
          <p:cNvSpPr txBox="1"/>
          <p:nvPr/>
        </p:nvSpPr>
        <p:spPr>
          <a:xfrm>
            <a:off x="5490062" y="3076838"/>
            <a:ext cx="869149" cy="261610"/>
          </a:xfrm>
          <a:prstGeom prst="rect">
            <a:avLst/>
          </a:prstGeom>
          <a:noFill/>
        </p:spPr>
        <p:txBody>
          <a:bodyPr wrap="none" rtlCol="0">
            <a:spAutoFit/>
          </a:bodyPr>
          <a:lstStyle/>
          <a:p>
            <a:r>
              <a:rPr lang="en-US" sz="1100" b="1" i="1"/>
              <a:t>Multimedia</a:t>
            </a:r>
          </a:p>
        </p:txBody>
      </p:sp>
      <p:sp>
        <p:nvSpPr>
          <p:cNvPr id="64" name="TextBox 63">
            <a:extLst>
              <a:ext uri="{FF2B5EF4-FFF2-40B4-BE49-F238E27FC236}">
                <a16:creationId xmlns:a16="http://schemas.microsoft.com/office/drawing/2014/main" id="{635B3ACD-9B68-AB35-7EDF-B7B16418B555}"/>
              </a:ext>
            </a:extLst>
          </p:cNvPr>
          <p:cNvSpPr txBox="1"/>
          <p:nvPr/>
        </p:nvSpPr>
        <p:spPr>
          <a:xfrm>
            <a:off x="5496841" y="4012067"/>
            <a:ext cx="439544" cy="261610"/>
          </a:xfrm>
          <a:prstGeom prst="rect">
            <a:avLst/>
          </a:prstGeom>
          <a:noFill/>
        </p:spPr>
        <p:txBody>
          <a:bodyPr wrap="none" rtlCol="0">
            <a:spAutoFit/>
          </a:bodyPr>
          <a:lstStyle/>
          <a:p>
            <a:r>
              <a:rPr lang="en-US" sz="1100" b="1" i="1"/>
              <a:t>Text</a:t>
            </a:r>
          </a:p>
        </p:txBody>
      </p:sp>
      <p:sp>
        <p:nvSpPr>
          <p:cNvPr id="65" name="TextBox 64">
            <a:extLst>
              <a:ext uri="{FF2B5EF4-FFF2-40B4-BE49-F238E27FC236}">
                <a16:creationId xmlns:a16="http://schemas.microsoft.com/office/drawing/2014/main" id="{F5B4FFA8-84A6-53C6-25E8-8F60402287FC}"/>
              </a:ext>
            </a:extLst>
          </p:cNvPr>
          <p:cNvSpPr txBox="1"/>
          <p:nvPr/>
        </p:nvSpPr>
        <p:spPr>
          <a:xfrm>
            <a:off x="5503193" y="4959296"/>
            <a:ext cx="712054" cy="261610"/>
          </a:xfrm>
          <a:prstGeom prst="rect">
            <a:avLst/>
          </a:prstGeom>
          <a:noFill/>
        </p:spPr>
        <p:txBody>
          <a:bodyPr wrap="none" rtlCol="0">
            <a:spAutoFit/>
          </a:bodyPr>
          <a:lstStyle/>
          <a:p>
            <a:r>
              <a:rPr lang="en-US" sz="1100" b="1" i="1"/>
              <a:t>Statistics</a:t>
            </a:r>
          </a:p>
        </p:txBody>
      </p:sp>
      <p:grpSp>
        <p:nvGrpSpPr>
          <p:cNvPr id="80" name="Group 79">
            <a:extLst>
              <a:ext uri="{FF2B5EF4-FFF2-40B4-BE49-F238E27FC236}">
                <a16:creationId xmlns:a16="http://schemas.microsoft.com/office/drawing/2014/main" id="{42A58CEC-ED2D-6F7C-60F7-076C4A2D9D8C}"/>
              </a:ext>
            </a:extLst>
          </p:cNvPr>
          <p:cNvGrpSpPr/>
          <p:nvPr/>
        </p:nvGrpSpPr>
        <p:grpSpPr>
          <a:xfrm>
            <a:off x="8515835" y="3578260"/>
            <a:ext cx="925263" cy="914400"/>
            <a:chOff x="9699304" y="3111444"/>
            <a:chExt cx="925263" cy="914400"/>
          </a:xfrm>
        </p:grpSpPr>
        <p:sp>
          <p:nvSpPr>
            <p:cNvPr id="78" name="Rectangle: Rounded Corners 77">
              <a:extLst>
                <a:ext uri="{FF2B5EF4-FFF2-40B4-BE49-F238E27FC236}">
                  <a16:creationId xmlns:a16="http://schemas.microsoft.com/office/drawing/2014/main" id="{E8F1A72E-0B78-4525-AC11-0B352A19B29F}"/>
                </a:ext>
              </a:extLst>
            </p:cNvPr>
            <p:cNvSpPr/>
            <p:nvPr/>
          </p:nvSpPr>
          <p:spPr>
            <a:xfrm>
              <a:off x="9699304" y="3124805"/>
              <a:ext cx="914400" cy="84089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Graphic 70" descr="Users with solid fill">
              <a:extLst>
                <a:ext uri="{FF2B5EF4-FFF2-40B4-BE49-F238E27FC236}">
                  <a16:creationId xmlns:a16="http://schemas.microsoft.com/office/drawing/2014/main" id="{950320E4-17BD-3522-4995-2548E8F4019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710167" y="3111444"/>
              <a:ext cx="914400" cy="914400"/>
            </a:xfrm>
            <a:prstGeom prst="rect">
              <a:avLst/>
            </a:prstGeom>
          </p:spPr>
        </p:pic>
      </p:grpSp>
      <p:sp>
        <p:nvSpPr>
          <p:cNvPr id="74" name="TextBox 73">
            <a:extLst>
              <a:ext uri="{FF2B5EF4-FFF2-40B4-BE49-F238E27FC236}">
                <a16:creationId xmlns:a16="http://schemas.microsoft.com/office/drawing/2014/main" id="{84B2B8A5-AC19-BF8C-8D17-B1BD70586469}"/>
              </a:ext>
            </a:extLst>
          </p:cNvPr>
          <p:cNvSpPr txBox="1"/>
          <p:nvPr/>
        </p:nvSpPr>
        <p:spPr>
          <a:xfrm>
            <a:off x="6803672" y="3328620"/>
            <a:ext cx="880177" cy="307777"/>
          </a:xfrm>
          <a:prstGeom prst="rect">
            <a:avLst/>
          </a:prstGeom>
          <a:noFill/>
        </p:spPr>
        <p:txBody>
          <a:bodyPr wrap="none" rtlCol="0">
            <a:spAutoFit/>
          </a:bodyPr>
          <a:lstStyle/>
          <a:p>
            <a:r>
              <a:rPr lang="en-US" sz="1400" b="1"/>
              <a:t>Database</a:t>
            </a:r>
          </a:p>
        </p:txBody>
      </p:sp>
      <p:grpSp>
        <p:nvGrpSpPr>
          <p:cNvPr id="91" name="Group 90">
            <a:extLst>
              <a:ext uri="{FF2B5EF4-FFF2-40B4-BE49-F238E27FC236}">
                <a16:creationId xmlns:a16="http://schemas.microsoft.com/office/drawing/2014/main" id="{9BEA5C35-DC99-3042-B9BA-2CC2E80652DB}"/>
              </a:ext>
            </a:extLst>
          </p:cNvPr>
          <p:cNvGrpSpPr/>
          <p:nvPr/>
        </p:nvGrpSpPr>
        <p:grpSpPr>
          <a:xfrm>
            <a:off x="8515835" y="4788481"/>
            <a:ext cx="914400" cy="914400"/>
            <a:chOff x="8964454" y="4965230"/>
            <a:chExt cx="914400" cy="914400"/>
          </a:xfrm>
        </p:grpSpPr>
        <p:sp>
          <p:nvSpPr>
            <p:cNvPr id="84" name="Rectangle: Rounded Corners 83">
              <a:extLst>
                <a:ext uri="{FF2B5EF4-FFF2-40B4-BE49-F238E27FC236}">
                  <a16:creationId xmlns:a16="http://schemas.microsoft.com/office/drawing/2014/main" id="{525FBAC7-8DEC-B15B-89F5-25190DC82190}"/>
                </a:ext>
              </a:extLst>
            </p:cNvPr>
            <p:cNvSpPr/>
            <p:nvPr/>
          </p:nvSpPr>
          <p:spPr>
            <a:xfrm>
              <a:off x="8964454" y="5038738"/>
              <a:ext cx="914400" cy="84089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Hierarchy with solid fill">
              <a:extLst>
                <a:ext uri="{FF2B5EF4-FFF2-40B4-BE49-F238E27FC236}">
                  <a16:creationId xmlns:a16="http://schemas.microsoft.com/office/drawing/2014/main" id="{D0E8BD33-459D-E1F9-1ECB-355D339ACA6A}"/>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8964454" y="4965230"/>
              <a:ext cx="914400" cy="914400"/>
            </a:xfrm>
            <a:prstGeom prst="rect">
              <a:avLst/>
            </a:prstGeom>
          </p:spPr>
        </p:pic>
      </p:grpSp>
      <p:grpSp>
        <p:nvGrpSpPr>
          <p:cNvPr id="105" name="Group 104">
            <a:extLst>
              <a:ext uri="{FF2B5EF4-FFF2-40B4-BE49-F238E27FC236}">
                <a16:creationId xmlns:a16="http://schemas.microsoft.com/office/drawing/2014/main" id="{F9F4B341-F2AF-D08A-0595-9414EA141311}"/>
              </a:ext>
            </a:extLst>
          </p:cNvPr>
          <p:cNvGrpSpPr/>
          <p:nvPr/>
        </p:nvGrpSpPr>
        <p:grpSpPr>
          <a:xfrm>
            <a:off x="9003017" y="2335667"/>
            <a:ext cx="914400" cy="914400"/>
            <a:chOff x="10694707" y="3841063"/>
            <a:chExt cx="914400" cy="914400"/>
          </a:xfrm>
        </p:grpSpPr>
        <p:sp>
          <p:nvSpPr>
            <p:cNvPr id="86" name="Rectangle: Rounded Corners 85">
              <a:extLst>
                <a:ext uri="{FF2B5EF4-FFF2-40B4-BE49-F238E27FC236}">
                  <a16:creationId xmlns:a16="http://schemas.microsoft.com/office/drawing/2014/main" id="{D846D125-773E-F6D3-370E-0AE988A931F0}"/>
                </a:ext>
              </a:extLst>
            </p:cNvPr>
            <p:cNvSpPr/>
            <p:nvPr/>
          </p:nvSpPr>
          <p:spPr>
            <a:xfrm>
              <a:off x="10694707" y="3880456"/>
              <a:ext cx="914400" cy="84089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Graphic 81" descr="Fork In Road outline">
              <a:extLst>
                <a:ext uri="{FF2B5EF4-FFF2-40B4-BE49-F238E27FC236}">
                  <a16:creationId xmlns:a16="http://schemas.microsoft.com/office/drawing/2014/main" id="{CBDCD629-2B6D-4EEC-8FAA-77A576915FF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694707" y="3841063"/>
              <a:ext cx="914400" cy="914400"/>
            </a:xfrm>
            <a:prstGeom prst="rect">
              <a:avLst/>
            </a:prstGeom>
          </p:spPr>
        </p:pic>
      </p:grpSp>
      <p:sp>
        <p:nvSpPr>
          <p:cNvPr id="89" name="Rectangle: Rounded Corners 88">
            <a:extLst>
              <a:ext uri="{FF2B5EF4-FFF2-40B4-BE49-F238E27FC236}">
                <a16:creationId xmlns:a16="http://schemas.microsoft.com/office/drawing/2014/main" id="{96E98AB0-C1BC-288C-A108-5F7DDF8017CC}"/>
              </a:ext>
            </a:extLst>
          </p:cNvPr>
          <p:cNvSpPr/>
          <p:nvPr/>
        </p:nvSpPr>
        <p:spPr>
          <a:xfrm>
            <a:off x="8000020" y="2374799"/>
            <a:ext cx="914400" cy="84089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9" name="Graphic 68" descr="Magnifying glass with solid fill">
            <a:extLst>
              <a:ext uri="{FF2B5EF4-FFF2-40B4-BE49-F238E27FC236}">
                <a16:creationId xmlns:a16="http://schemas.microsoft.com/office/drawing/2014/main" id="{0C64D8EB-6D9F-2926-DBC9-F7EF0A9FD72B}"/>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000020" y="2356422"/>
            <a:ext cx="914400" cy="914400"/>
          </a:xfrm>
          <a:prstGeom prst="rect">
            <a:avLst/>
          </a:prstGeom>
        </p:spPr>
      </p:pic>
      <p:cxnSp>
        <p:nvCxnSpPr>
          <p:cNvPr id="92" name="Straight Connector 91">
            <a:extLst>
              <a:ext uri="{FF2B5EF4-FFF2-40B4-BE49-F238E27FC236}">
                <a16:creationId xmlns:a16="http://schemas.microsoft.com/office/drawing/2014/main" id="{1BAB3325-5919-FB73-C3AA-D4EFC773ED0F}"/>
              </a:ext>
            </a:extLst>
          </p:cNvPr>
          <p:cNvCxnSpPr>
            <a:cxnSpLocks/>
            <a:stCxn id="78" idx="2"/>
            <a:endCxn id="10" idx="0"/>
          </p:cNvCxnSpPr>
          <p:nvPr/>
        </p:nvCxnSpPr>
        <p:spPr>
          <a:xfrm>
            <a:off x="8973035" y="4432513"/>
            <a:ext cx="0" cy="355968"/>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96CED04B-CCAA-C196-CC44-F39652AE830A}"/>
              </a:ext>
            </a:extLst>
          </p:cNvPr>
          <p:cNvCxnSpPr>
            <a:cxnSpLocks/>
            <a:stCxn id="78" idx="0"/>
            <a:endCxn id="69" idx="2"/>
          </p:cNvCxnSpPr>
          <p:nvPr/>
        </p:nvCxnSpPr>
        <p:spPr>
          <a:xfrm flipH="1" flipV="1">
            <a:off x="8457220" y="3270822"/>
            <a:ext cx="515815" cy="320799"/>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0696AD82-ED96-DA7D-A18F-C68E5F8584DD}"/>
              </a:ext>
            </a:extLst>
          </p:cNvPr>
          <p:cNvCxnSpPr>
            <a:cxnSpLocks/>
            <a:stCxn id="78" idx="3"/>
          </p:cNvCxnSpPr>
          <p:nvPr/>
        </p:nvCxnSpPr>
        <p:spPr>
          <a:xfrm>
            <a:off x="9430235" y="4012067"/>
            <a:ext cx="756000" cy="0"/>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C581225E-21E4-C596-793E-7DCE1F1CE7AE}"/>
              </a:ext>
            </a:extLst>
          </p:cNvPr>
          <p:cNvSpPr txBox="1"/>
          <p:nvPr/>
        </p:nvSpPr>
        <p:spPr>
          <a:xfrm>
            <a:off x="4779028" y="1867626"/>
            <a:ext cx="533929" cy="307777"/>
          </a:xfrm>
          <a:prstGeom prst="rect">
            <a:avLst/>
          </a:prstGeom>
          <a:noFill/>
        </p:spPr>
        <p:txBody>
          <a:bodyPr wrap="none" rtlCol="0">
            <a:spAutoFit/>
          </a:bodyPr>
          <a:lstStyle/>
          <a:p>
            <a:r>
              <a:rPr lang="en-US" sz="1400" b="1"/>
              <a:t>Data</a:t>
            </a:r>
          </a:p>
        </p:txBody>
      </p:sp>
      <p:sp>
        <p:nvSpPr>
          <p:cNvPr id="111" name="TextBox 110">
            <a:extLst>
              <a:ext uri="{FF2B5EF4-FFF2-40B4-BE49-F238E27FC236}">
                <a16:creationId xmlns:a16="http://schemas.microsoft.com/office/drawing/2014/main" id="{D13BE3E1-673C-181F-68A0-FDF1054304E9}"/>
              </a:ext>
            </a:extLst>
          </p:cNvPr>
          <p:cNvSpPr txBox="1"/>
          <p:nvPr/>
        </p:nvSpPr>
        <p:spPr>
          <a:xfrm>
            <a:off x="7864627" y="2044960"/>
            <a:ext cx="1113125" cy="307777"/>
          </a:xfrm>
          <a:prstGeom prst="rect">
            <a:avLst/>
          </a:prstGeom>
          <a:noFill/>
        </p:spPr>
        <p:txBody>
          <a:bodyPr wrap="none" rtlCol="0">
            <a:spAutoFit/>
          </a:bodyPr>
          <a:lstStyle/>
          <a:p>
            <a:r>
              <a:rPr lang="en-US" sz="1400" b="1"/>
              <a:t>Examination</a:t>
            </a:r>
          </a:p>
        </p:txBody>
      </p:sp>
      <p:sp>
        <p:nvSpPr>
          <p:cNvPr id="112" name="TextBox 111">
            <a:extLst>
              <a:ext uri="{FF2B5EF4-FFF2-40B4-BE49-F238E27FC236}">
                <a16:creationId xmlns:a16="http://schemas.microsoft.com/office/drawing/2014/main" id="{CED3D349-B5D5-1C94-8859-77C8381944A2}"/>
              </a:ext>
            </a:extLst>
          </p:cNvPr>
          <p:cNvSpPr txBox="1"/>
          <p:nvPr/>
        </p:nvSpPr>
        <p:spPr>
          <a:xfrm>
            <a:off x="8383161" y="5682946"/>
            <a:ext cx="1179747" cy="307777"/>
          </a:xfrm>
          <a:prstGeom prst="rect">
            <a:avLst/>
          </a:prstGeom>
          <a:noFill/>
        </p:spPr>
        <p:txBody>
          <a:bodyPr wrap="none" rtlCol="0">
            <a:spAutoFit/>
          </a:bodyPr>
          <a:lstStyle/>
          <a:p>
            <a:r>
              <a:rPr lang="en-US" sz="1400" b="1"/>
              <a:t>Management</a:t>
            </a:r>
          </a:p>
        </p:txBody>
      </p:sp>
      <p:sp>
        <p:nvSpPr>
          <p:cNvPr id="113" name="TextBox 112">
            <a:extLst>
              <a:ext uri="{FF2B5EF4-FFF2-40B4-BE49-F238E27FC236}">
                <a16:creationId xmlns:a16="http://schemas.microsoft.com/office/drawing/2014/main" id="{A3854659-BC0C-5787-5A2C-8FFD050AB187}"/>
              </a:ext>
            </a:extLst>
          </p:cNvPr>
          <p:cNvSpPr txBox="1"/>
          <p:nvPr/>
        </p:nvSpPr>
        <p:spPr>
          <a:xfrm>
            <a:off x="9001832" y="1863234"/>
            <a:ext cx="914385" cy="523220"/>
          </a:xfrm>
          <a:prstGeom prst="rect">
            <a:avLst/>
          </a:prstGeom>
          <a:noFill/>
        </p:spPr>
        <p:txBody>
          <a:bodyPr wrap="square" lIns="91440" tIns="45720" rIns="91440" bIns="45720" rtlCol="0" anchor="t">
            <a:spAutoFit/>
          </a:bodyPr>
          <a:lstStyle/>
          <a:p>
            <a:pPr algn="ctr"/>
            <a:r>
              <a:rPr lang="en-US" sz="1400" b="1"/>
              <a:t>Decision-Making</a:t>
            </a:r>
          </a:p>
        </p:txBody>
      </p:sp>
      <p:sp>
        <p:nvSpPr>
          <p:cNvPr id="114" name="TextBox 113">
            <a:extLst>
              <a:ext uri="{FF2B5EF4-FFF2-40B4-BE49-F238E27FC236}">
                <a16:creationId xmlns:a16="http://schemas.microsoft.com/office/drawing/2014/main" id="{97939F05-D039-0ADF-28EB-FA603B2DDA58}"/>
              </a:ext>
            </a:extLst>
          </p:cNvPr>
          <p:cNvSpPr txBox="1"/>
          <p:nvPr/>
        </p:nvSpPr>
        <p:spPr>
          <a:xfrm>
            <a:off x="8720042" y="3560369"/>
            <a:ext cx="527709" cy="307777"/>
          </a:xfrm>
          <a:prstGeom prst="rect">
            <a:avLst/>
          </a:prstGeom>
          <a:noFill/>
        </p:spPr>
        <p:txBody>
          <a:bodyPr wrap="none" rtlCol="0">
            <a:spAutoFit/>
          </a:bodyPr>
          <a:lstStyle/>
          <a:p>
            <a:r>
              <a:rPr lang="en-US" sz="1400" b="1">
                <a:solidFill>
                  <a:schemeClr val="bg2"/>
                </a:solidFill>
              </a:rPr>
              <a:t>User</a:t>
            </a:r>
          </a:p>
        </p:txBody>
      </p:sp>
      <p:sp>
        <p:nvSpPr>
          <p:cNvPr id="116" name="Arrow: Left-Right 115">
            <a:extLst>
              <a:ext uri="{FF2B5EF4-FFF2-40B4-BE49-F238E27FC236}">
                <a16:creationId xmlns:a16="http://schemas.microsoft.com/office/drawing/2014/main" id="{E6DD80F5-D42B-0FFB-0F88-68D17F022B18}"/>
              </a:ext>
            </a:extLst>
          </p:cNvPr>
          <p:cNvSpPr/>
          <p:nvPr/>
        </p:nvSpPr>
        <p:spPr>
          <a:xfrm>
            <a:off x="7694712" y="3912572"/>
            <a:ext cx="821123" cy="227678"/>
          </a:xfrm>
          <a:prstGeom prst="leftRightArrow">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F4CFAF8-D4BC-FAB0-7D9E-FBB7D05E51A1}"/>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29241" y="2571139"/>
            <a:ext cx="2767469" cy="1942780"/>
          </a:xfrm>
          <a:prstGeom prst="rect">
            <a:avLst/>
          </a:prstGeom>
        </p:spPr>
      </p:pic>
      <p:sp>
        <p:nvSpPr>
          <p:cNvPr id="7" name="Slide Number Placeholder 1">
            <a:extLst>
              <a:ext uri="{FF2B5EF4-FFF2-40B4-BE49-F238E27FC236}">
                <a16:creationId xmlns:a16="http://schemas.microsoft.com/office/drawing/2014/main" id="{5C1C6824-E237-2E79-ED68-3CC7C7AD7566}"/>
              </a:ext>
            </a:extLst>
          </p:cNvPr>
          <p:cNvSpPr>
            <a:spLocks noGrp="1"/>
          </p:cNvSpPr>
          <p:nvPr>
            <p:ph type="sldNum" sz="quarter" idx="11"/>
          </p:nvPr>
        </p:nvSpPr>
        <p:spPr>
          <a:xfrm>
            <a:off x="546100" y="6542840"/>
            <a:ext cx="2743200" cy="247724"/>
          </a:xfrm>
        </p:spPr>
        <p:txBody>
          <a:bodyPr/>
          <a:lstStyle/>
          <a:p>
            <a:fld id="{F0D23093-2AB0-F74C-B865-1A12A15B650E}" type="slidenum">
              <a:rPr lang="en-US" smtClean="0"/>
              <a:pPr/>
              <a:t>4</a:t>
            </a:fld>
            <a:endParaRPr lang="en-US"/>
          </a:p>
        </p:txBody>
      </p:sp>
      <p:sp>
        <p:nvSpPr>
          <p:cNvPr id="2" name="TextBox 1">
            <a:extLst>
              <a:ext uri="{FF2B5EF4-FFF2-40B4-BE49-F238E27FC236}">
                <a16:creationId xmlns:a16="http://schemas.microsoft.com/office/drawing/2014/main" id="{E63D20C5-A085-4A58-1BCF-238F95C95A0C}"/>
              </a:ext>
            </a:extLst>
          </p:cNvPr>
          <p:cNvSpPr txBox="1"/>
          <p:nvPr/>
        </p:nvSpPr>
        <p:spPr>
          <a:xfrm rot="5400000">
            <a:off x="4867643" y="5846758"/>
            <a:ext cx="521297" cy="523220"/>
          </a:xfrm>
          <a:prstGeom prst="rect">
            <a:avLst/>
          </a:prstGeom>
          <a:noFill/>
        </p:spPr>
        <p:txBody>
          <a:bodyPr wrap="none" rtlCol="0">
            <a:spAutoFit/>
          </a:bodyPr>
          <a:lstStyle/>
          <a:p>
            <a:r>
              <a:rPr lang="en-US" sz="2800" b="1"/>
              <a:t>… </a:t>
            </a:r>
          </a:p>
        </p:txBody>
      </p:sp>
      <p:cxnSp>
        <p:nvCxnSpPr>
          <p:cNvPr id="9" name="Straight Connector 8">
            <a:extLst>
              <a:ext uri="{FF2B5EF4-FFF2-40B4-BE49-F238E27FC236}">
                <a16:creationId xmlns:a16="http://schemas.microsoft.com/office/drawing/2014/main" id="{EE18198F-C494-9D85-7E97-6DF50295FD3A}"/>
              </a:ext>
            </a:extLst>
          </p:cNvPr>
          <p:cNvCxnSpPr>
            <a:cxnSpLocks/>
          </p:cNvCxnSpPr>
          <p:nvPr/>
        </p:nvCxnSpPr>
        <p:spPr>
          <a:xfrm flipV="1">
            <a:off x="8996407" y="3289314"/>
            <a:ext cx="471122" cy="305281"/>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9164916C-49EB-272A-BCDA-12C9DA7601D7}"/>
              </a:ext>
            </a:extLst>
          </p:cNvPr>
          <p:cNvSpPr/>
          <p:nvPr/>
        </p:nvSpPr>
        <p:spPr>
          <a:xfrm>
            <a:off x="10310539" y="3570014"/>
            <a:ext cx="914400" cy="84089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31CC30D-E524-916F-EF05-6343203F4FED}"/>
              </a:ext>
            </a:extLst>
          </p:cNvPr>
          <p:cNvSpPr txBox="1"/>
          <p:nvPr/>
        </p:nvSpPr>
        <p:spPr>
          <a:xfrm>
            <a:off x="9920859" y="3280720"/>
            <a:ext cx="1791403" cy="307777"/>
          </a:xfrm>
          <a:prstGeom prst="rect">
            <a:avLst/>
          </a:prstGeom>
          <a:noFill/>
        </p:spPr>
        <p:txBody>
          <a:bodyPr wrap="square" lIns="91440" tIns="45720" rIns="91440" bIns="45720" rtlCol="0" anchor="t">
            <a:spAutoFit/>
          </a:bodyPr>
          <a:lstStyle/>
          <a:p>
            <a:pPr algn="ctr"/>
            <a:r>
              <a:rPr lang="en-US" sz="1400" b="1" dirty="0"/>
              <a:t>Data analysis</a:t>
            </a:r>
            <a:endParaRPr lang="en-US" sz="1400" b="1" dirty="0">
              <a:cs typeface="Calibri"/>
            </a:endParaRPr>
          </a:p>
        </p:txBody>
      </p:sp>
      <p:pic>
        <p:nvPicPr>
          <p:cNvPr id="18" name="Graphic 20" descr="Radar Chart with solid fill">
            <a:extLst>
              <a:ext uri="{FF2B5EF4-FFF2-40B4-BE49-F238E27FC236}">
                <a16:creationId xmlns:a16="http://schemas.microsoft.com/office/drawing/2014/main" id="{F7EE7B34-83DB-1014-9319-574BC031ACFD}"/>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10314709" y="3543300"/>
            <a:ext cx="914400" cy="914400"/>
          </a:xfrm>
          <a:prstGeom prst="rect">
            <a:avLst/>
          </a:prstGeom>
        </p:spPr>
      </p:pic>
      <p:sp>
        <p:nvSpPr>
          <p:cNvPr id="21" name="TextBox 20">
            <a:extLst>
              <a:ext uri="{FF2B5EF4-FFF2-40B4-BE49-F238E27FC236}">
                <a16:creationId xmlns:a16="http://schemas.microsoft.com/office/drawing/2014/main" id="{ECD5251C-E898-CEC2-6967-33E46924478A}"/>
              </a:ext>
            </a:extLst>
          </p:cNvPr>
          <p:cNvSpPr txBox="1"/>
          <p:nvPr/>
        </p:nvSpPr>
        <p:spPr>
          <a:xfrm rot="5400000">
            <a:off x="10576397" y="5359578"/>
            <a:ext cx="521297" cy="523220"/>
          </a:xfrm>
          <a:prstGeom prst="rect">
            <a:avLst/>
          </a:prstGeom>
          <a:noFill/>
        </p:spPr>
        <p:txBody>
          <a:bodyPr wrap="none" rtlCol="0">
            <a:spAutoFit/>
          </a:bodyPr>
          <a:lstStyle/>
          <a:p>
            <a:r>
              <a:rPr lang="en-US" sz="2800" b="1"/>
              <a:t>… </a:t>
            </a:r>
          </a:p>
        </p:txBody>
      </p:sp>
      <p:sp>
        <p:nvSpPr>
          <p:cNvPr id="34" name="Rectangle: Rounded Corners 33">
            <a:extLst>
              <a:ext uri="{FF2B5EF4-FFF2-40B4-BE49-F238E27FC236}">
                <a16:creationId xmlns:a16="http://schemas.microsoft.com/office/drawing/2014/main" id="{2BDA419C-B05B-2732-D111-FEE5C533FD63}"/>
              </a:ext>
            </a:extLst>
          </p:cNvPr>
          <p:cNvSpPr/>
          <p:nvPr/>
        </p:nvSpPr>
        <p:spPr>
          <a:xfrm>
            <a:off x="10277882" y="4582385"/>
            <a:ext cx="914400" cy="84089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98333EB9-8EB4-20D1-84F1-0FDCEDD59D79}"/>
              </a:ext>
            </a:extLst>
          </p:cNvPr>
          <p:cNvSpPr txBox="1"/>
          <p:nvPr/>
        </p:nvSpPr>
        <p:spPr>
          <a:xfrm>
            <a:off x="9877316" y="4336634"/>
            <a:ext cx="1791403" cy="307777"/>
          </a:xfrm>
          <a:prstGeom prst="rect">
            <a:avLst/>
          </a:prstGeom>
          <a:noFill/>
        </p:spPr>
        <p:txBody>
          <a:bodyPr wrap="square" lIns="91440" tIns="45720" rIns="91440" bIns="45720" rtlCol="0" anchor="t">
            <a:spAutoFit/>
          </a:bodyPr>
          <a:lstStyle/>
          <a:p>
            <a:pPr algn="ctr"/>
            <a:r>
              <a:rPr lang="en-US" sz="1400" b="1" dirty="0"/>
              <a:t> Modelling</a:t>
            </a:r>
            <a:endParaRPr lang="en-US" sz="1400" b="1" dirty="0">
              <a:cs typeface="Calibri"/>
            </a:endParaRPr>
          </a:p>
        </p:txBody>
      </p:sp>
      <p:sp>
        <p:nvSpPr>
          <p:cNvPr id="39" name="TextBox 38">
            <a:extLst>
              <a:ext uri="{FF2B5EF4-FFF2-40B4-BE49-F238E27FC236}">
                <a16:creationId xmlns:a16="http://schemas.microsoft.com/office/drawing/2014/main" id="{5CA178F8-953C-3711-BFFB-E7474E6EBA64}"/>
              </a:ext>
            </a:extLst>
          </p:cNvPr>
          <p:cNvSpPr txBox="1"/>
          <p:nvPr/>
        </p:nvSpPr>
        <p:spPr>
          <a:xfrm>
            <a:off x="9934140" y="2474863"/>
            <a:ext cx="521297" cy="523220"/>
          </a:xfrm>
          <a:prstGeom prst="rect">
            <a:avLst/>
          </a:prstGeom>
          <a:noFill/>
        </p:spPr>
        <p:txBody>
          <a:bodyPr wrap="none" rtlCol="0">
            <a:spAutoFit/>
          </a:bodyPr>
          <a:lstStyle/>
          <a:p>
            <a:r>
              <a:rPr lang="en-US" sz="2800" b="1"/>
              <a:t>… </a:t>
            </a:r>
          </a:p>
        </p:txBody>
      </p:sp>
      <p:pic>
        <p:nvPicPr>
          <p:cNvPr id="40" name="Graphic 41" descr="Illustrator with solid fill">
            <a:extLst>
              <a:ext uri="{FF2B5EF4-FFF2-40B4-BE49-F238E27FC236}">
                <a16:creationId xmlns:a16="http://schemas.microsoft.com/office/drawing/2014/main" id="{E5346A05-DD43-7D14-D5A8-397279E9B3BC}"/>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0341429" y="4615544"/>
            <a:ext cx="849086" cy="838200"/>
          </a:xfrm>
          <a:prstGeom prst="rect">
            <a:avLst/>
          </a:prstGeom>
        </p:spPr>
      </p:pic>
      <p:cxnSp>
        <p:nvCxnSpPr>
          <p:cNvPr id="42" name="Straight Connector 41">
            <a:extLst>
              <a:ext uri="{FF2B5EF4-FFF2-40B4-BE49-F238E27FC236}">
                <a16:creationId xmlns:a16="http://schemas.microsoft.com/office/drawing/2014/main" id="{4F2667B8-8176-B111-7477-B57E89E8614F}"/>
              </a:ext>
            </a:extLst>
          </p:cNvPr>
          <p:cNvCxnSpPr>
            <a:cxnSpLocks/>
          </p:cNvCxnSpPr>
          <p:nvPr/>
        </p:nvCxnSpPr>
        <p:spPr>
          <a:xfrm>
            <a:off x="9419350" y="4022951"/>
            <a:ext cx="843084" cy="947058"/>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4779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id="{7E62AA3D-EAC3-DC98-03FD-038BFE069DC7}"/>
              </a:ext>
            </a:extLst>
          </p:cNvPr>
          <p:cNvSpPr/>
          <p:nvPr/>
        </p:nvSpPr>
        <p:spPr>
          <a:xfrm>
            <a:off x="4263776" y="1829195"/>
            <a:ext cx="3664449" cy="206339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879914E3-8103-8904-29E8-32590776D013}"/>
              </a:ext>
            </a:extLst>
          </p:cNvPr>
          <p:cNvSpPr>
            <a:spLocks noGrp="1"/>
          </p:cNvSpPr>
          <p:nvPr>
            <p:ph type="sldNum" sz="quarter" idx="11"/>
          </p:nvPr>
        </p:nvSpPr>
        <p:spPr/>
        <p:txBody>
          <a:bodyPr/>
          <a:lstStyle/>
          <a:p>
            <a:fld id="{F0D23093-2AB0-F74C-B865-1A12A15B650E}" type="slidenum">
              <a:rPr lang="en-US" smtClean="0"/>
              <a:pPr/>
              <a:t>5</a:t>
            </a:fld>
            <a:endParaRPr lang="en-US"/>
          </a:p>
        </p:txBody>
      </p:sp>
      <p:sp>
        <p:nvSpPr>
          <p:cNvPr id="3" name="Title 2">
            <a:extLst>
              <a:ext uri="{FF2B5EF4-FFF2-40B4-BE49-F238E27FC236}">
                <a16:creationId xmlns:a16="http://schemas.microsoft.com/office/drawing/2014/main" id="{CED4E20F-CEE6-84D3-BD0C-613970797AB2}"/>
              </a:ext>
            </a:extLst>
          </p:cNvPr>
          <p:cNvSpPr>
            <a:spLocks noGrp="1"/>
          </p:cNvSpPr>
          <p:nvPr>
            <p:ph type="title"/>
          </p:nvPr>
        </p:nvSpPr>
        <p:spPr/>
        <p:txBody>
          <a:bodyPr/>
          <a:lstStyle/>
          <a:p>
            <a:r>
              <a:rPr lang="en-US" dirty="0">
                <a:latin typeface="Calibri"/>
                <a:cs typeface="Calibri"/>
              </a:rPr>
              <a:t>The Indispensability of Materials Data</a:t>
            </a:r>
            <a:endParaRPr lang="en-US" dirty="0"/>
          </a:p>
        </p:txBody>
      </p:sp>
      <p:sp>
        <p:nvSpPr>
          <p:cNvPr id="4" name="TextBox 3">
            <a:extLst>
              <a:ext uri="{FF2B5EF4-FFF2-40B4-BE49-F238E27FC236}">
                <a16:creationId xmlns:a16="http://schemas.microsoft.com/office/drawing/2014/main" id="{004CE145-B5BB-8724-3EE6-5F5CC005DE11}"/>
              </a:ext>
            </a:extLst>
          </p:cNvPr>
          <p:cNvSpPr txBox="1"/>
          <p:nvPr/>
        </p:nvSpPr>
        <p:spPr>
          <a:xfrm>
            <a:off x="463551" y="824040"/>
            <a:ext cx="11264898" cy="923330"/>
          </a:xfrm>
          <a:prstGeom prst="rect">
            <a:avLst/>
          </a:prstGeom>
          <a:noFill/>
        </p:spPr>
        <p:txBody>
          <a:bodyPr wrap="square">
            <a:spAutoFit/>
          </a:bodyPr>
          <a:lstStyle/>
          <a:p>
            <a:pPr algn="ctr"/>
            <a:r>
              <a:rPr lang="en-US"/>
              <a:t>“Materials property data, and broader materials information, are essential to a wide range of people and functions in engineering enterprises – from stress engineers and designers needing the right property data for engineering simulations, to buyers aiming for optimal purchasing decisions, to managers concerned with regulatory compliance.” </a:t>
            </a:r>
            <a:r>
              <a:rPr lang="en-US" sz="1200"/>
              <a:t>[1]</a:t>
            </a:r>
            <a:endParaRPr lang="en-US"/>
          </a:p>
        </p:txBody>
      </p:sp>
      <p:pic>
        <p:nvPicPr>
          <p:cNvPr id="8" name="Picture 8" descr="Woman signing contract">
            <a:extLst>
              <a:ext uri="{FF2B5EF4-FFF2-40B4-BE49-F238E27FC236}">
                <a16:creationId xmlns:a16="http://schemas.microsoft.com/office/drawing/2014/main" id="{B6B6DF7F-A5E1-01FC-9BAA-1C26C1B4ED2F}"/>
              </a:ext>
            </a:extLst>
          </p:cNvPr>
          <p:cNvPicPr>
            <a:picLocks noChangeAspect="1"/>
          </p:cNvPicPr>
          <p:nvPr/>
        </p:nvPicPr>
        <p:blipFill>
          <a:blip r:embed="rId3"/>
          <a:stretch>
            <a:fillRect/>
          </a:stretch>
        </p:blipFill>
        <p:spPr>
          <a:xfrm>
            <a:off x="8714198" y="2032333"/>
            <a:ext cx="2743199" cy="1828353"/>
          </a:xfrm>
          <a:prstGeom prst="rect">
            <a:avLst/>
          </a:prstGeom>
        </p:spPr>
      </p:pic>
      <p:pic>
        <p:nvPicPr>
          <p:cNvPr id="9" name="Picture 9" descr="Person wearing mixed reality smartglasses touching transparent screen">
            <a:extLst>
              <a:ext uri="{FF2B5EF4-FFF2-40B4-BE49-F238E27FC236}">
                <a16:creationId xmlns:a16="http://schemas.microsoft.com/office/drawing/2014/main" id="{E94B4DD4-CB6C-A3DE-7F5A-920A73C42958}"/>
              </a:ext>
            </a:extLst>
          </p:cNvPr>
          <p:cNvPicPr>
            <a:picLocks noChangeAspect="1"/>
          </p:cNvPicPr>
          <p:nvPr/>
        </p:nvPicPr>
        <p:blipFill>
          <a:blip r:embed="rId4"/>
          <a:stretch>
            <a:fillRect/>
          </a:stretch>
        </p:blipFill>
        <p:spPr>
          <a:xfrm>
            <a:off x="2849366" y="4078380"/>
            <a:ext cx="2743200" cy="1828800"/>
          </a:xfrm>
          <a:prstGeom prst="rect">
            <a:avLst/>
          </a:prstGeom>
        </p:spPr>
      </p:pic>
      <p:pic>
        <p:nvPicPr>
          <p:cNvPr id="10" name="Picture 10" descr="Mechanic working on an airplane">
            <a:extLst>
              <a:ext uri="{FF2B5EF4-FFF2-40B4-BE49-F238E27FC236}">
                <a16:creationId xmlns:a16="http://schemas.microsoft.com/office/drawing/2014/main" id="{142D3CF7-D350-7702-4654-DC6A1DCAF102}"/>
              </a:ext>
            </a:extLst>
          </p:cNvPr>
          <p:cNvPicPr>
            <a:picLocks noChangeAspect="1"/>
          </p:cNvPicPr>
          <p:nvPr/>
        </p:nvPicPr>
        <p:blipFill>
          <a:blip r:embed="rId5"/>
          <a:stretch>
            <a:fillRect/>
          </a:stretch>
        </p:blipFill>
        <p:spPr>
          <a:xfrm>
            <a:off x="734602" y="2032191"/>
            <a:ext cx="2743199" cy="1828636"/>
          </a:xfrm>
          <a:prstGeom prst="rect">
            <a:avLst/>
          </a:prstGeom>
        </p:spPr>
      </p:pic>
      <p:pic>
        <p:nvPicPr>
          <p:cNvPr id="13" name="Picture 13" descr="Two business people communicating">
            <a:extLst>
              <a:ext uri="{FF2B5EF4-FFF2-40B4-BE49-F238E27FC236}">
                <a16:creationId xmlns:a16="http://schemas.microsoft.com/office/drawing/2014/main" id="{9D5C8A8F-7FDE-5695-269A-F4F3B8BB0EE0}"/>
              </a:ext>
            </a:extLst>
          </p:cNvPr>
          <p:cNvPicPr>
            <a:picLocks noChangeAspect="1"/>
          </p:cNvPicPr>
          <p:nvPr/>
        </p:nvPicPr>
        <p:blipFill>
          <a:blip r:embed="rId6"/>
          <a:stretch>
            <a:fillRect/>
          </a:stretch>
        </p:blipFill>
        <p:spPr>
          <a:xfrm>
            <a:off x="6599434" y="4078602"/>
            <a:ext cx="2743199" cy="1828353"/>
          </a:xfrm>
          <a:prstGeom prst="rect">
            <a:avLst/>
          </a:prstGeom>
        </p:spPr>
      </p:pic>
      <p:pic>
        <p:nvPicPr>
          <p:cNvPr id="6" name="Picture 5" descr="Diagram, text&#10;&#10;Description automatically generated">
            <a:extLst>
              <a:ext uri="{FF2B5EF4-FFF2-40B4-BE49-F238E27FC236}">
                <a16:creationId xmlns:a16="http://schemas.microsoft.com/office/drawing/2014/main" id="{D1E30FF5-10ED-FB48-9B46-2125F7875B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54884" y="2069782"/>
            <a:ext cx="1925126" cy="1354000"/>
          </a:xfrm>
          <a:prstGeom prst="rect">
            <a:avLst/>
          </a:prstGeom>
          <a:ln>
            <a:noFill/>
          </a:ln>
        </p:spPr>
      </p:pic>
      <p:sp>
        <p:nvSpPr>
          <p:cNvPr id="11" name="Arrow: Left 10">
            <a:extLst>
              <a:ext uri="{FF2B5EF4-FFF2-40B4-BE49-F238E27FC236}">
                <a16:creationId xmlns:a16="http://schemas.microsoft.com/office/drawing/2014/main" id="{E08CF649-81DF-6721-3926-8234F6F5B6C0}"/>
              </a:ext>
            </a:extLst>
          </p:cNvPr>
          <p:cNvSpPr/>
          <p:nvPr/>
        </p:nvSpPr>
        <p:spPr>
          <a:xfrm>
            <a:off x="3707258" y="2711059"/>
            <a:ext cx="342471" cy="385281"/>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Left 11">
            <a:extLst>
              <a:ext uri="{FF2B5EF4-FFF2-40B4-BE49-F238E27FC236}">
                <a16:creationId xmlns:a16="http://schemas.microsoft.com/office/drawing/2014/main" id="{A034728A-6E43-1BFC-7DB7-EA6900C6D794}"/>
              </a:ext>
            </a:extLst>
          </p:cNvPr>
          <p:cNvSpPr/>
          <p:nvPr/>
        </p:nvSpPr>
        <p:spPr>
          <a:xfrm flipH="1">
            <a:off x="8142269" y="2711058"/>
            <a:ext cx="342471" cy="385281"/>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Left 13">
            <a:extLst>
              <a:ext uri="{FF2B5EF4-FFF2-40B4-BE49-F238E27FC236}">
                <a16:creationId xmlns:a16="http://schemas.microsoft.com/office/drawing/2014/main" id="{13D11D24-C5EB-B605-25C7-AF8FF9426DD4}"/>
              </a:ext>
            </a:extLst>
          </p:cNvPr>
          <p:cNvSpPr/>
          <p:nvPr/>
        </p:nvSpPr>
        <p:spPr>
          <a:xfrm rot="2940000" flipH="1">
            <a:off x="7328898" y="3601484"/>
            <a:ext cx="342471" cy="385281"/>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Left 14">
            <a:extLst>
              <a:ext uri="{FF2B5EF4-FFF2-40B4-BE49-F238E27FC236}">
                <a16:creationId xmlns:a16="http://schemas.microsoft.com/office/drawing/2014/main" id="{AF9D15EB-56EE-4BCA-16B1-64D54E6A24B0}"/>
              </a:ext>
            </a:extLst>
          </p:cNvPr>
          <p:cNvSpPr/>
          <p:nvPr/>
        </p:nvSpPr>
        <p:spPr>
          <a:xfrm rot="18660000">
            <a:off x="4349392" y="3601483"/>
            <a:ext cx="342471" cy="385281"/>
          </a:xfrm>
          <a:prstGeom prst="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AEE119A-FAF7-3C71-AE7A-11BF2BC9CB0B}"/>
              </a:ext>
            </a:extLst>
          </p:cNvPr>
          <p:cNvSpPr txBox="1"/>
          <p:nvPr/>
        </p:nvSpPr>
        <p:spPr>
          <a:xfrm>
            <a:off x="1464067" y="3789846"/>
            <a:ext cx="109708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cs typeface="Calibri"/>
              </a:rPr>
              <a:t>Engineer</a:t>
            </a:r>
          </a:p>
        </p:txBody>
      </p:sp>
      <p:sp>
        <p:nvSpPr>
          <p:cNvPr id="18" name="TextBox 17">
            <a:extLst>
              <a:ext uri="{FF2B5EF4-FFF2-40B4-BE49-F238E27FC236}">
                <a16:creationId xmlns:a16="http://schemas.microsoft.com/office/drawing/2014/main" id="{ABA3EF4D-0CBF-6E6D-4221-50C89F5A4E54}"/>
              </a:ext>
            </a:extLst>
          </p:cNvPr>
          <p:cNvSpPr txBox="1"/>
          <p:nvPr/>
        </p:nvSpPr>
        <p:spPr>
          <a:xfrm>
            <a:off x="3715819" y="5836115"/>
            <a:ext cx="109708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cs typeface="Calibri"/>
              </a:rPr>
              <a:t>Designer</a:t>
            </a:r>
            <a:endParaRPr lang="en-US">
              <a:cs typeface="Calibri" panose="020F0502020204030204"/>
            </a:endParaRPr>
          </a:p>
        </p:txBody>
      </p:sp>
      <p:sp>
        <p:nvSpPr>
          <p:cNvPr id="19" name="TextBox 18">
            <a:extLst>
              <a:ext uri="{FF2B5EF4-FFF2-40B4-BE49-F238E27FC236}">
                <a16:creationId xmlns:a16="http://schemas.microsoft.com/office/drawing/2014/main" id="{40B7EBB0-7F5D-9383-37D5-BA24575B72E2}"/>
              </a:ext>
            </a:extLst>
          </p:cNvPr>
          <p:cNvSpPr txBox="1"/>
          <p:nvPr/>
        </p:nvSpPr>
        <p:spPr>
          <a:xfrm>
            <a:off x="7423077" y="5836114"/>
            <a:ext cx="109708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cs typeface="Calibri"/>
              </a:rPr>
              <a:t>Manager</a:t>
            </a:r>
            <a:endParaRPr lang="en-US"/>
          </a:p>
        </p:txBody>
      </p:sp>
      <p:sp>
        <p:nvSpPr>
          <p:cNvPr id="20" name="TextBox 19">
            <a:extLst>
              <a:ext uri="{FF2B5EF4-FFF2-40B4-BE49-F238E27FC236}">
                <a16:creationId xmlns:a16="http://schemas.microsoft.com/office/drawing/2014/main" id="{CFD1D34C-4AA0-E63D-CD47-74A93A504904}"/>
              </a:ext>
            </a:extLst>
          </p:cNvPr>
          <p:cNvSpPr txBox="1"/>
          <p:nvPr/>
        </p:nvSpPr>
        <p:spPr>
          <a:xfrm>
            <a:off x="9537840" y="3789844"/>
            <a:ext cx="109708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dirty="0">
                <a:cs typeface="Calibri"/>
              </a:rPr>
              <a:t>Buyer</a:t>
            </a:r>
            <a:endParaRPr lang="en-US" dirty="0"/>
          </a:p>
        </p:txBody>
      </p:sp>
      <p:sp>
        <p:nvSpPr>
          <p:cNvPr id="16" name="TextBox 15">
            <a:extLst>
              <a:ext uri="{FF2B5EF4-FFF2-40B4-BE49-F238E27FC236}">
                <a16:creationId xmlns:a16="http://schemas.microsoft.com/office/drawing/2014/main" id="{73AB86F4-BDF2-351E-7635-0589278936F0}"/>
              </a:ext>
            </a:extLst>
          </p:cNvPr>
          <p:cNvSpPr txBox="1"/>
          <p:nvPr/>
        </p:nvSpPr>
        <p:spPr>
          <a:xfrm>
            <a:off x="-28105" y="5334000"/>
            <a:ext cx="2679305" cy="738664"/>
          </a:xfrm>
          <a:prstGeom prst="rect">
            <a:avLst/>
          </a:prstGeom>
          <a:noFill/>
        </p:spPr>
        <p:txBody>
          <a:bodyPr wrap="square">
            <a:spAutoFit/>
          </a:bodyPr>
          <a:lstStyle/>
          <a:p>
            <a:pPr algn="ctr"/>
            <a:r>
              <a:rPr lang="en-US" sz="1050" dirty="0"/>
              <a:t>[1] – W. Marsden, S. Warde, A. Fairfull, Meeting the Materials Data Management Needs of Engineering Enterprises (2007), Granta Technical Paper, </a:t>
            </a:r>
            <a:r>
              <a:rPr lang="en-US" sz="1050" dirty="0">
                <a:hlinkClick r:id="rId8">
                  <a:extLst>
                    <a:ext uri="{A12FA001-AC4F-418D-AE19-62706E023703}">
                      <ahyp:hlinkClr xmlns:ahyp="http://schemas.microsoft.com/office/drawing/2018/hyperlinkcolor" val="tx"/>
                    </a:ext>
                  </a:extLst>
                </a:hlinkClick>
              </a:rPr>
              <a:t>URL</a:t>
            </a:r>
            <a:r>
              <a:rPr lang="en-US" sz="1050" dirty="0"/>
              <a:t>. </a:t>
            </a:r>
          </a:p>
        </p:txBody>
      </p:sp>
    </p:spTree>
    <p:extLst>
      <p:ext uri="{BB962C8B-B14F-4D97-AF65-F5344CB8AC3E}">
        <p14:creationId xmlns:p14="http://schemas.microsoft.com/office/powerpoint/2010/main" val="282781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A28843-A7DD-72C2-4094-5C8C561ABB24}"/>
              </a:ext>
            </a:extLst>
          </p:cNvPr>
          <p:cNvSpPr>
            <a:spLocks noGrp="1"/>
          </p:cNvSpPr>
          <p:nvPr>
            <p:ph type="sldNum" sz="quarter" idx="11"/>
          </p:nvPr>
        </p:nvSpPr>
        <p:spPr/>
        <p:txBody>
          <a:bodyPr/>
          <a:lstStyle/>
          <a:p>
            <a:fld id="{F0D23093-2AB0-F74C-B865-1A12A15B650E}" type="slidenum">
              <a:rPr lang="en-US" smtClean="0"/>
              <a:pPr/>
              <a:t>6</a:t>
            </a:fld>
            <a:endParaRPr lang="en-US"/>
          </a:p>
        </p:txBody>
      </p:sp>
      <p:sp>
        <p:nvSpPr>
          <p:cNvPr id="3" name="Title 2">
            <a:extLst>
              <a:ext uri="{FF2B5EF4-FFF2-40B4-BE49-F238E27FC236}">
                <a16:creationId xmlns:a16="http://schemas.microsoft.com/office/drawing/2014/main" id="{FC6EEC4A-0553-53BB-16C5-D6B52251D7C9}"/>
              </a:ext>
            </a:extLst>
          </p:cNvPr>
          <p:cNvSpPr>
            <a:spLocks noGrp="1"/>
          </p:cNvSpPr>
          <p:nvPr>
            <p:ph type="title"/>
          </p:nvPr>
        </p:nvSpPr>
        <p:spPr/>
        <p:txBody>
          <a:bodyPr/>
          <a:lstStyle/>
          <a:p>
            <a:r>
              <a:rPr lang="en-US" sz="3200" dirty="0"/>
              <a:t>Problem of the Digital Transformation for </a:t>
            </a:r>
            <a:r>
              <a:rPr lang="en-US" dirty="0"/>
              <a:t>M</a:t>
            </a:r>
            <a:r>
              <a:rPr lang="en-US" sz="3200" dirty="0"/>
              <a:t>aterials Data</a:t>
            </a:r>
            <a:endParaRPr lang="en-US" dirty="0"/>
          </a:p>
        </p:txBody>
      </p:sp>
      <p:sp>
        <p:nvSpPr>
          <p:cNvPr id="5" name="Arrow: Pentagon 4">
            <a:extLst>
              <a:ext uri="{FF2B5EF4-FFF2-40B4-BE49-F238E27FC236}">
                <a16:creationId xmlns:a16="http://schemas.microsoft.com/office/drawing/2014/main" id="{C945C748-AFEC-9CBF-367D-D829485D3805}"/>
              </a:ext>
            </a:extLst>
          </p:cNvPr>
          <p:cNvSpPr/>
          <p:nvPr/>
        </p:nvSpPr>
        <p:spPr>
          <a:xfrm>
            <a:off x="1319236" y="4470121"/>
            <a:ext cx="9373816" cy="247724"/>
          </a:xfrm>
          <a:prstGeom prst="homePlat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Degree of digitalization</a:t>
            </a:r>
          </a:p>
        </p:txBody>
      </p:sp>
      <p:pic>
        <p:nvPicPr>
          <p:cNvPr id="6" name="Picture 5" descr="A close up of a logo&#10;&#10;Description automatically generated">
            <a:extLst>
              <a:ext uri="{FF2B5EF4-FFF2-40B4-BE49-F238E27FC236}">
                <a16:creationId xmlns:a16="http://schemas.microsoft.com/office/drawing/2014/main" id="{758D75AE-B6FA-B625-8DC4-8BE280B344A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0540652" y="3758688"/>
            <a:ext cx="1280127" cy="1670587"/>
          </a:xfrm>
          <a:prstGeom prst="rect">
            <a:avLst/>
          </a:prstGeom>
        </p:spPr>
      </p:pic>
      <p:pic>
        <p:nvPicPr>
          <p:cNvPr id="7" name="Picture 6" descr="A close up of a logo&#10;&#10;Description automatically generated">
            <a:extLst>
              <a:ext uri="{FF2B5EF4-FFF2-40B4-BE49-F238E27FC236}">
                <a16:creationId xmlns:a16="http://schemas.microsoft.com/office/drawing/2014/main" id="{B0CECF75-37C7-BA51-657C-EF4531028E0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77452" y="3932743"/>
            <a:ext cx="1141784" cy="1322479"/>
          </a:xfrm>
          <a:prstGeom prst="rect">
            <a:avLst/>
          </a:prstGeom>
        </p:spPr>
      </p:pic>
      <p:sp>
        <p:nvSpPr>
          <p:cNvPr id="8" name="Rectangle 7">
            <a:extLst>
              <a:ext uri="{FF2B5EF4-FFF2-40B4-BE49-F238E27FC236}">
                <a16:creationId xmlns:a16="http://schemas.microsoft.com/office/drawing/2014/main" id="{72D670F9-4E1C-8F57-DDBB-3B2561C3C8B8}"/>
              </a:ext>
            </a:extLst>
          </p:cNvPr>
          <p:cNvSpPr/>
          <p:nvPr/>
        </p:nvSpPr>
        <p:spPr>
          <a:xfrm>
            <a:off x="2386774" y="1874530"/>
            <a:ext cx="2877891" cy="144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a:ln>
                  <a:noFill/>
                </a:ln>
                <a:solidFill>
                  <a:srgbClr val="FFFFFF">
                    <a:lumMod val="10000"/>
                  </a:srgbClr>
                </a:solidFill>
                <a:effectLst/>
                <a:uLnTx/>
                <a:uFillTx/>
                <a:latin typeface="Arial" panose="020B0604020202020204" pitchFamily="34" charset="0"/>
                <a:ea typeface="+mn-ea"/>
                <a:cs typeface="Arial" panose="020B0604020202020204" pitchFamily="34" charset="0"/>
              </a:rPr>
              <a:t>Why?</a:t>
            </a:r>
          </a:p>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333" b="0" i="0" u="none" strike="noStrike" kern="1200" cap="none" spc="0" normalizeH="0" baseline="0">
                <a:ln>
                  <a:noFill/>
                </a:ln>
                <a:solidFill>
                  <a:srgbClr val="FFFFFF">
                    <a:lumMod val="10000"/>
                  </a:srgbClr>
                </a:solidFill>
                <a:effectLst/>
                <a:uLnTx/>
                <a:uFillTx/>
                <a:latin typeface="Arial" panose="020B0604020202020204" pitchFamily="34" charset="0"/>
                <a:ea typeface="+mn-ea"/>
                <a:cs typeface="Arial" panose="020B0604020202020204" pitchFamily="34" charset="0"/>
              </a:rPr>
              <a:t>Technically complex domain</a:t>
            </a:r>
          </a:p>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333" b="0" i="0" u="none" strike="noStrike" kern="1200" cap="none" spc="0" normalizeH="0" baseline="0">
                <a:ln>
                  <a:noFill/>
                </a:ln>
                <a:solidFill>
                  <a:srgbClr val="FFFFFF">
                    <a:lumMod val="10000"/>
                  </a:srgbClr>
                </a:solidFill>
                <a:effectLst/>
                <a:uLnTx/>
                <a:uFillTx/>
                <a:latin typeface="Arial" panose="020B0604020202020204" pitchFamily="34" charset="0"/>
                <a:ea typeface="+mn-ea"/>
                <a:cs typeface="Arial" panose="020B0604020202020204" pitchFamily="34" charset="0"/>
              </a:rPr>
              <a:t>Ownership spread across multiple departments</a:t>
            </a:r>
          </a:p>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333" b="0" i="0" u="none" strike="noStrike" kern="1200" cap="none" spc="0" normalizeH="0" baseline="0">
                <a:ln>
                  <a:noFill/>
                </a:ln>
                <a:solidFill>
                  <a:srgbClr val="FFFFFF">
                    <a:lumMod val="10000"/>
                  </a:srgbClr>
                </a:solidFill>
                <a:effectLst/>
                <a:uLnTx/>
                <a:uFillTx/>
                <a:latin typeface="Arial" panose="020B0604020202020204" pitchFamily="34" charset="0"/>
                <a:ea typeface="+mn-ea"/>
                <a:cs typeface="Arial" panose="020B0604020202020204" pitchFamily="34" charset="0"/>
              </a:rPr>
              <a:t>If it exists, Materials department seen as a cost-center</a:t>
            </a:r>
          </a:p>
        </p:txBody>
      </p:sp>
      <p:sp>
        <p:nvSpPr>
          <p:cNvPr id="9" name="Rectangle 8">
            <a:extLst>
              <a:ext uri="{FF2B5EF4-FFF2-40B4-BE49-F238E27FC236}">
                <a16:creationId xmlns:a16="http://schemas.microsoft.com/office/drawing/2014/main" id="{AF1ED51E-D456-3E9B-1716-C8FB3EE38C4D}"/>
              </a:ext>
            </a:extLst>
          </p:cNvPr>
          <p:cNvSpPr/>
          <p:nvPr/>
        </p:nvSpPr>
        <p:spPr>
          <a:xfrm>
            <a:off x="5492235" y="1880051"/>
            <a:ext cx="2774836" cy="1440000"/>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a:ln>
                  <a:noFill/>
                </a:ln>
                <a:solidFill>
                  <a:srgbClr val="FFFFFF">
                    <a:lumMod val="10000"/>
                  </a:srgbClr>
                </a:solidFill>
                <a:effectLst/>
                <a:uLnTx/>
                <a:uFillTx/>
                <a:latin typeface="Arial" panose="020B0604020202020204" pitchFamily="34" charset="0"/>
                <a:ea typeface="+mn-ea"/>
                <a:cs typeface="Arial" panose="020B0604020202020204" pitchFamily="34" charset="0"/>
              </a:rPr>
              <a:t>What’s changing?</a:t>
            </a:r>
          </a:p>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333" b="0" i="0" u="none" strike="noStrike" kern="1200" cap="none" spc="0" normalizeH="0" baseline="0">
                <a:ln>
                  <a:noFill/>
                </a:ln>
                <a:solidFill>
                  <a:srgbClr val="FFFFFF">
                    <a:lumMod val="10000"/>
                  </a:srgbClr>
                </a:solidFill>
                <a:effectLst/>
                <a:uLnTx/>
                <a:uFillTx/>
                <a:latin typeface="Arial" panose="020B0604020202020204" pitchFamily="34" charset="0"/>
                <a:ea typeface="+mn-ea"/>
                <a:cs typeface="Arial" panose="020B0604020202020204" pitchFamily="34" charset="0"/>
              </a:rPr>
              <a:t>Digital transformation trends</a:t>
            </a:r>
          </a:p>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333" b="0" i="0" u="none" strike="noStrike" kern="1200" cap="none" spc="0" normalizeH="0" baseline="0">
                <a:ln>
                  <a:noFill/>
                </a:ln>
                <a:solidFill>
                  <a:srgbClr val="FFFFFF">
                    <a:lumMod val="10000"/>
                  </a:srgbClr>
                </a:solidFill>
                <a:effectLst/>
                <a:uLnTx/>
                <a:uFillTx/>
                <a:latin typeface="Arial" panose="020B0604020202020204" pitchFamily="34" charset="0"/>
                <a:ea typeface="+mn-ea"/>
                <a:cs typeface="Arial" panose="020B0604020202020204" pitchFamily="34" charset="0"/>
              </a:rPr>
              <a:t>Explosive data growth</a:t>
            </a:r>
          </a:p>
          <a:p>
            <a:pPr marL="285744" marR="0" lvl="0" indent="-285744"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333" b="0" i="0" u="none" strike="noStrike" kern="1200" cap="none" spc="0" normalizeH="0" baseline="0">
                <a:ln>
                  <a:noFill/>
                </a:ln>
                <a:solidFill>
                  <a:srgbClr val="FFFFFF">
                    <a:lumMod val="10000"/>
                  </a:srgbClr>
                </a:solidFill>
                <a:effectLst/>
                <a:uLnTx/>
                <a:uFillTx/>
                <a:latin typeface="Arial" panose="020B0604020202020204" pitchFamily="34" charset="0"/>
                <a:ea typeface="+mn-ea"/>
                <a:cs typeface="Arial" panose="020B0604020202020204" pitchFamily="34" charset="0"/>
              </a:rPr>
              <a:t>Strategic materials technologies (e.g., Additive Manufacturing)</a:t>
            </a:r>
          </a:p>
        </p:txBody>
      </p:sp>
      <p:sp>
        <p:nvSpPr>
          <p:cNvPr id="10" name="TextBox 9">
            <a:extLst>
              <a:ext uri="{FF2B5EF4-FFF2-40B4-BE49-F238E27FC236}">
                <a16:creationId xmlns:a16="http://schemas.microsoft.com/office/drawing/2014/main" id="{617EF414-A883-7112-A457-BF41C5F90636}"/>
              </a:ext>
            </a:extLst>
          </p:cNvPr>
          <p:cNvSpPr txBox="1"/>
          <p:nvPr/>
        </p:nvSpPr>
        <p:spPr>
          <a:xfrm>
            <a:off x="3813384" y="3788299"/>
            <a:ext cx="1044445" cy="307777"/>
          </a:xfrm>
          <a:prstGeom prst="rect">
            <a:avLst/>
          </a:prstGeom>
          <a:solidFill>
            <a:schemeClr val="accent3"/>
          </a:solidFill>
          <a:ln>
            <a:solidFill>
              <a:schemeClr val="tx1"/>
            </a:solidFill>
          </a:ln>
        </p:spPr>
        <p:txBody>
          <a:bodyPr wrap="square" rtlCol="0">
            <a:spAutoFit/>
          </a:bodyPr>
          <a:lstStyle>
            <a:defPPr marR="0" lvl="0" algn="l" rtl="0">
              <a:lnSpc>
                <a:spcPct val="100000"/>
              </a:lnSpc>
              <a:spcBef>
                <a:spcPts val="0"/>
              </a:spcBef>
              <a:spcAft>
                <a:spcPts val="0"/>
              </a:spcAft>
            </a:defPPr>
            <a:lvl1pPr algn="ctr">
              <a:defRPr sz="1200">
                <a:latin typeface="Arial"/>
                <a:ea typeface="Arial"/>
                <a:cs typeface="Arial"/>
              </a:defRPr>
            </a:lvl1pPr>
            <a:lvl2pPr>
              <a:defRPr>
                <a:solidFill>
                  <a:srgbClr val="000000"/>
                </a:solidFill>
                <a:latin typeface="Arial"/>
                <a:ea typeface="Arial"/>
                <a:cs typeface="Arial"/>
              </a:defRPr>
            </a:lvl2pPr>
            <a:lvl3pPr>
              <a:defRPr>
                <a:solidFill>
                  <a:srgbClr val="000000"/>
                </a:solidFill>
                <a:latin typeface="Arial"/>
                <a:ea typeface="Arial"/>
                <a:cs typeface="Arial"/>
              </a:defRPr>
            </a:lvl3pPr>
            <a:lvl4pPr>
              <a:defRPr>
                <a:solidFill>
                  <a:srgbClr val="000000"/>
                </a:solidFill>
                <a:latin typeface="Arial"/>
                <a:ea typeface="Arial"/>
                <a:cs typeface="Arial"/>
              </a:defRPr>
            </a:lvl4pPr>
            <a:lvl5pPr>
              <a:defRPr>
                <a:solidFill>
                  <a:srgbClr val="000000"/>
                </a:solidFill>
                <a:latin typeface="Arial"/>
                <a:ea typeface="Arial"/>
                <a:cs typeface="Arial"/>
              </a:defRPr>
            </a:lvl5pPr>
            <a:lvl6pPr>
              <a:defRPr>
                <a:solidFill>
                  <a:srgbClr val="000000"/>
                </a:solidFill>
                <a:latin typeface="Arial"/>
                <a:ea typeface="Arial"/>
                <a:cs typeface="Arial"/>
              </a:defRPr>
            </a:lvl6pPr>
            <a:lvl7pPr>
              <a:defRPr>
                <a:solidFill>
                  <a:srgbClr val="000000"/>
                </a:solidFill>
                <a:latin typeface="Arial"/>
                <a:ea typeface="Arial"/>
                <a:cs typeface="Arial"/>
              </a:defRPr>
            </a:lvl7pPr>
            <a:lvl8pPr>
              <a:defRPr>
                <a:solidFill>
                  <a:srgbClr val="000000"/>
                </a:solidFill>
                <a:latin typeface="Arial"/>
                <a:ea typeface="Arial"/>
                <a:cs typeface="Arial"/>
              </a:defRPr>
            </a:lvl8pPr>
            <a:lvl9pPr>
              <a:defRPr>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a:ln>
                  <a:noFill/>
                </a:ln>
                <a:solidFill>
                  <a:schemeClr val="tx1">
                    <a:lumMod val="95000"/>
                    <a:lumOff val="5000"/>
                  </a:schemeClr>
                </a:solidFill>
                <a:effectLst/>
                <a:uLnTx/>
                <a:uFillTx/>
                <a:latin typeface="Arial" panose="020B0604020202020204" pitchFamily="34" charset="0"/>
                <a:cs typeface="Arial" panose="020B0604020202020204" pitchFamily="34" charset="0"/>
              </a:rPr>
              <a:t>Materials</a:t>
            </a:r>
          </a:p>
        </p:txBody>
      </p:sp>
      <p:sp>
        <p:nvSpPr>
          <p:cNvPr id="13" name="TextBox 12">
            <a:extLst>
              <a:ext uri="{FF2B5EF4-FFF2-40B4-BE49-F238E27FC236}">
                <a16:creationId xmlns:a16="http://schemas.microsoft.com/office/drawing/2014/main" id="{15933CD0-2DF9-A425-5AE1-7B53EE6E5940}"/>
              </a:ext>
            </a:extLst>
          </p:cNvPr>
          <p:cNvSpPr txBox="1"/>
          <p:nvPr/>
        </p:nvSpPr>
        <p:spPr>
          <a:xfrm>
            <a:off x="9054726" y="5082500"/>
            <a:ext cx="824913" cy="276999"/>
          </a:xfrm>
          <a:prstGeom prst="rect">
            <a:avLst/>
          </a:prstGeom>
          <a:solidFill>
            <a:schemeClr val="accent3"/>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t>Finance</a:t>
            </a:r>
          </a:p>
        </p:txBody>
      </p:sp>
      <p:sp>
        <p:nvSpPr>
          <p:cNvPr id="19" name="TextBox 18">
            <a:extLst>
              <a:ext uri="{FF2B5EF4-FFF2-40B4-BE49-F238E27FC236}">
                <a16:creationId xmlns:a16="http://schemas.microsoft.com/office/drawing/2014/main" id="{5C08E0A4-997E-E30E-E4B1-6168B107B667}"/>
              </a:ext>
            </a:extLst>
          </p:cNvPr>
          <p:cNvSpPr txBox="1"/>
          <p:nvPr/>
        </p:nvSpPr>
        <p:spPr>
          <a:xfrm>
            <a:off x="7857824" y="5082500"/>
            <a:ext cx="960812" cy="461666"/>
          </a:xfrm>
          <a:prstGeom prst="rect">
            <a:avLst/>
          </a:prstGeom>
          <a:solidFill>
            <a:schemeClr val="accent3"/>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t>Human resources</a:t>
            </a:r>
          </a:p>
        </p:txBody>
      </p:sp>
      <p:sp>
        <p:nvSpPr>
          <p:cNvPr id="22" name="TextBox 21">
            <a:extLst>
              <a:ext uri="{FF2B5EF4-FFF2-40B4-BE49-F238E27FC236}">
                <a16:creationId xmlns:a16="http://schemas.microsoft.com/office/drawing/2014/main" id="{21A19F31-DF03-50BE-67A2-9530F1A67663}"/>
              </a:ext>
            </a:extLst>
          </p:cNvPr>
          <p:cNvSpPr txBox="1"/>
          <p:nvPr/>
        </p:nvSpPr>
        <p:spPr>
          <a:xfrm>
            <a:off x="6713200" y="5084509"/>
            <a:ext cx="960812" cy="646331"/>
          </a:xfrm>
          <a:prstGeom prst="rect">
            <a:avLst/>
          </a:prstGeom>
          <a:solidFill>
            <a:schemeClr val="accent3"/>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t>Product design / CAD</a:t>
            </a:r>
          </a:p>
        </p:txBody>
      </p:sp>
      <p:cxnSp>
        <p:nvCxnSpPr>
          <p:cNvPr id="27" name="Straight Connector 26">
            <a:extLst>
              <a:ext uri="{FF2B5EF4-FFF2-40B4-BE49-F238E27FC236}">
                <a16:creationId xmlns:a16="http://schemas.microsoft.com/office/drawing/2014/main" id="{21E0659A-4AE4-3DF8-341B-B50D59B60766}"/>
              </a:ext>
            </a:extLst>
          </p:cNvPr>
          <p:cNvCxnSpPr>
            <a:cxnSpLocks/>
            <a:endCxn id="22" idx="0"/>
          </p:cNvCxnSpPr>
          <p:nvPr/>
        </p:nvCxnSpPr>
        <p:spPr>
          <a:xfrm>
            <a:off x="7193606" y="4717845"/>
            <a:ext cx="0" cy="36666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D4888CCE-5B5D-D5F5-F28D-EB3DBB10CB5C}"/>
              </a:ext>
            </a:extLst>
          </p:cNvPr>
          <p:cNvCxnSpPr>
            <a:cxnSpLocks/>
            <a:stCxn id="19" idx="0"/>
          </p:cNvCxnSpPr>
          <p:nvPr/>
        </p:nvCxnSpPr>
        <p:spPr>
          <a:xfrm flipV="1">
            <a:off x="8338230" y="4712695"/>
            <a:ext cx="0" cy="3698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3578579-E881-E75B-93A9-E8D27C521C3D}"/>
              </a:ext>
            </a:extLst>
          </p:cNvPr>
          <p:cNvCxnSpPr>
            <a:cxnSpLocks/>
            <a:endCxn id="13" idx="0"/>
          </p:cNvCxnSpPr>
          <p:nvPr/>
        </p:nvCxnSpPr>
        <p:spPr>
          <a:xfrm>
            <a:off x="9467183" y="4724040"/>
            <a:ext cx="0" cy="3584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0C457DA-9FA1-1D2F-52ED-301674CC9E9D}"/>
              </a:ext>
            </a:extLst>
          </p:cNvPr>
          <p:cNvCxnSpPr>
            <a:cxnSpLocks/>
            <a:stCxn id="10" idx="2"/>
          </p:cNvCxnSpPr>
          <p:nvPr/>
        </p:nvCxnSpPr>
        <p:spPr>
          <a:xfrm>
            <a:off x="4335607" y="4096076"/>
            <a:ext cx="0" cy="37208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Connector: Elbow 41">
            <a:extLst>
              <a:ext uri="{FF2B5EF4-FFF2-40B4-BE49-F238E27FC236}">
                <a16:creationId xmlns:a16="http://schemas.microsoft.com/office/drawing/2014/main" id="{C46281C4-97CB-1C3B-A80B-B2C65D69CD60}"/>
              </a:ext>
            </a:extLst>
          </p:cNvPr>
          <p:cNvCxnSpPr>
            <a:cxnSpLocks/>
            <a:stCxn id="8" idx="2"/>
            <a:endCxn id="10" idx="0"/>
          </p:cNvCxnSpPr>
          <p:nvPr/>
        </p:nvCxnSpPr>
        <p:spPr>
          <a:xfrm rot="16200000" flipH="1">
            <a:off x="3843779" y="3296470"/>
            <a:ext cx="473769" cy="509887"/>
          </a:xfrm>
          <a:prstGeom prst="bentConnector3">
            <a:avLst>
              <a:gd name="adj1" fmla="val 50000"/>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Arrow: Right 52">
            <a:extLst>
              <a:ext uri="{FF2B5EF4-FFF2-40B4-BE49-F238E27FC236}">
                <a16:creationId xmlns:a16="http://schemas.microsoft.com/office/drawing/2014/main" id="{772A29BB-A9EA-AAA3-BF7B-32A4704E4608}"/>
              </a:ext>
            </a:extLst>
          </p:cNvPr>
          <p:cNvSpPr/>
          <p:nvPr/>
        </p:nvSpPr>
        <p:spPr>
          <a:xfrm>
            <a:off x="5022631" y="3654593"/>
            <a:ext cx="2751615" cy="572934"/>
          </a:xfrm>
          <a:prstGeom prst="rightArrow">
            <a:avLst/>
          </a:prstGeom>
          <a:solidFill>
            <a:schemeClr val="accent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a:ln>
                  <a:noFill/>
                </a:ln>
                <a:solidFill>
                  <a:schemeClr val="bg2"/>
                </a:solidFill>
                <a:effectLst/>
                <a:uLnTx/>
                <a:uFillTx/>
                <a:latin typeface="Arial" panose="020B0604020202020204" pitchFamily="34" charset="0"/>
                <a:ea typeface="+mn-ea"/>
                <a:cs typeface="Arial" panose="020B0604020202020204" pitchFamily="34" charset="0"/>
              </a:rPr>
              <a:t>Digital transformation</a:t>
            </a:r>
          </a:p>
        </p:txBody>
      </p:sp>
      <p:sp>
        <p:nvSpPr>
          <p:cNvPr id="57" name="TextBox 56">
            <a:extLst>
              <a:ext uri="{FF2B5EF4-FFF2-40B4-BE49-F238E27FC236}">
                <a16:creationId xmlns:a16="http://schemas.microsoft.com/office/drawing/2014/main" id="{440D4DD1-3B0E-FFA3-3827-3E28339A0619}"/>
              </a:ext>
            </a:extLst>
          </p:cNvPr>
          <p:cNvSpPr txBox="1"/>
          <p:nvPr/>
        </p:nvSpPr>
        <p:spPr>
          <a:xfrm>
            <a:off x="4376427" y="5094847"/>
            <a:ext cx="1152128" cy="276999"/>
          </a:xfrm>
          <a:prstGeom prst="rect">
            <a:avLst/>
          </a:prstGeom>
          <a:solidFill>
            <a:schemeClr val="accent3"/>
          </a:solidFill>
          <a:ln>
            <a:noFill/>
          </a:ln>
        </p:spPr>
        <p:txBody>
          <a:bodyPr wrap="square" rtlCol="0">
            <a:spAutoFit/>
          </a:bodyPr>
          <a:lstStyle>
            <a:defPPr marR="0" lvl="0" algn="l" rtl="0">
              <a:lnSpc>
                <a:spcPct val="100000"/>
              </a:lnSpc>
              <a:spcBef>
                <a:spcPts val="0"/>
              </a:spcBef>
              <a:spcAft>
                <a:spcPts val="0"/>
              </a:spcAft>
            </a:defPPr>
            <a:lvl1pPr algn="ctr">
              <a:defRPr sz="1200">
                <a:latin typeface="Arial"/>
                <a:ea typeface="Arial"/>
                <a:cs typeface="Arial"/>
              </a:defRPr>
            </a:lvl1pPr>
            <a:lvl2pPr>
              <a:defRPr>
                <a:solidFill>
                  <a:srgbClr val="000000"/>
                </a:solidFill>
                <a:latin typeface="Arial"/>
                <a:ea typeface="Arial"/>
                <a:cs typeface="Arial"/>
              </a:defRPr>
            </a:lvl2pPr>
            <a:lvl3pPr>
              <a:defRPr>
                <a:solidFill>
                  <a:srgbClr val="000000"/>
                </a:solidFill>
                <a:latin typeface="Arial"/>
                <a:ea typeface="Arial"/>
                <a:cs typeface="Arial"/>
              </a:defRPr>
            </a:lvl3pPr>
            <a:lvl4pPr>
              <a:defRPr>
                <a:solidFill>
                  <a:srgbClr val="000000"/>
                </a:solidFill>
                <a:latin typeface="Arial"/>
                <a:ea typeface="Arial"/>
                <a:cs typeface="Arial"/>
              </a:defRPr>
            </a:lvl4pPr>
            <a:lvl5pPr>
              <a:defRPr>
                <a:solidFill>
                  <a:srgbClr val="000000"/>
                </a:solidFill>
                <a:latin typeface="Arial"/>
                <a:ea typeface="Arial"/>
                <a:cs typeface="Arial"/>
              </a:defRPr>
            </a:lvl5pPr>
            <a:lvl6pPr>
              <a:defRPr>
                <a:solidFill>
                  <a:srgbClr val="000000"/>
                </a:solidFill>
                <a:latin typeface="Arial"/>
                <a:ea typeface="Arial"/>
                <a:cs typeface="Arial"/>
              </a:defRPr>
            </a:lvl6pPr>
            <a:lvl7pPr>
              <a:defRPr>
                <a:solidFill>
                  <a:srgbClr val="000000"/>
                </a:solidFill>
                <a:latin typeface="Arial"/>
                <a:ea typeface="Arial"/>
                <a:cs typeface="Arial"/>
              </a:defRPr>
            </a:lvl7pPr>
            <a:lvl8pPr>
              <a:defRPr>
                <a:solidFill>
                  <a:srgbClr val="000000"/>
                </a:solidFill>
                <a:latin typeface="Arial"/>
                <a:ea typeface="Arial"/>
                <a:cs typeface="Arial"/>
              </a:defRPr>
            </a:lvl8pPr>
            <a:lvl9pPr>
              <a:defRPr>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a:ln>
                  <a:noFill/>
                </a:ln>
                <a:solidFill>
                  <a:srgbClr val="FFFFFF"/>
                </a:solidFill>
                <a:effectLst/>
                <a:uLnTx/>
                <a:uFillTx/>
                <a:latin typeface="Arial" panose="020B0604020202020204" pitchFamily="34" charset="0"/>
                <a:cs typeface="Arial" panose="020B0604020202020204" pitchFamily="34" charset="0"/>
              </a:rPr>
              <a:t>Healthcare</a:t>
            </a:r>
          </a:p>
        </p:txBody>
      </p:sp>
      <p:cxnSp>
        <p:nvCxnSpPr>
          <p:cNvPr id="58" name="Straight Connector 57">
            <a:extLst>
              <a:ext uri="{FF2B5EF4-FFF2-40B4-BE49-F238E27FC236}">
                <a16:creationId xmlns:a16="http://schemas.microsoft.com/office/drawing/2014/main" id="{B05BEC9E-1E55-AF59-1DBB-5A1724075D8B}"/>
              </a:ext>
            </a:extLst>
          </p:cNvPr>
          <p:cNvCxnSpPr>
            <a:cxnSpLocks/>
            <a:endCxn id="57" idx="0"/>
          </p:cNvCxnSpPr>
          <p:nvPr/>
        </p:nvCxnSpPr>
        <p:spPr>
          <a:xfrm>
            <a:off x="4952491" y="4718587"/>
            <a:ext cx="0" cy="37626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3C5A6B28-4E58-4E78-B8DA-60F4EB8F1BCD}"/>
              </a:ext>
            </a:extLst>
          </p:cNvPr>
          <p:cNvSpPr txBox="1"/>
          <p:nvPr/>
        </p:nvSpPr>
        <p:spPr>
          <a:xfrm>
            <a:off x="3032670" y="5084509"/>
            <a:ext cx="1152128" cy="276999"/>
          </a:xfrm>
          <a:prstGeom prst="rect">
            <a:avLst/>
          </a:prstGeom>
          <a:solidFill>
            <a:schemeClr val="accent3"/>
          </a:solidFill>
          <a:ln>
            <a:noFill/>
          </a:ln>
        </p:spPr>
        <p:txBody>
          <a:bodyPr wrap="square" rtlCol="0">
            <a:spAutoFit/>
          </a:bodyPr>
          <a:lstStyle>
            <a:defPPr marR="0" lvl="0" algn="l" rtl="0">
              <a:lnSpc>
                <a:spcPct val="100000"/>
              </a:lnSpc>
              <a:spcBef>
                <a:spcPts val="0"/>
              </a:spcBef>
              <a:spcAft>
                <a:spcPts val="0"/>
              </a:spcAft>
            </a:defPPr>
            <a:lvl1pPr algn="ctr">
              <a:defRPr sz="1200">
                <a:latin typeface="Arial"/>
                <a:ea typeface="Arial"/>
                <a:cs typeface="Arial"/>
              </a:defRPr>
            </a:lvl1pPr>
            <a:lvl2pPr>
              <a:defRPr>
                <a:solidFill>
                  <a:srgbClr val="000000"/>
                </a:solidFill>
                <a:latin typeface="Arial"/>
                <a:ea typeface="Arial"/>
                <a:cs typeface="Arial"/>
              </a:defRPr>
            </a:lvl2pPr>
            <a:lvl3pPr>
              <a:defRPr>
                <a:solidFill>
                  <a:srgbClr val="000000"/>
                </a:solidFill>
                <a:latin typeface="Arial"/>
                <a:ea typeface="Arial"/>
                <a:cs typeface="Arial"/>
              </a:defRPr>
            </a:lvl3pPr>
            <a:lvl4pPr>
              <a:defRPr>
                <a:solidFill>
                  <a:srgbClr val="000000"/>
                </a:solidFill>
                <a:latin typeface="Arial"/>
                <a:ea typeface="Arial"/>
                <a:cs typeface="Arial"/>
              </a:defRPr>
            </a:lvl4pPr>
            <a:lvl5pPr>
              <a:defRPr>
                <a:solidFill>
                  <a:srgbClr val="000000"/>
                </a:solidFill>
                <a:latin typeface="Arial"/>
                <a:ea typeface="Arial"/>
                <a:cs typeface="Arial"/>
              </a:defRPr>
            </a:lvl5pPr>
            <a:lvl6pPr>
              <a:defRPr>
                <a:solidFill>
                  <a:srgbClr val="000000"/>
                </a:solidFill>
                <a:latin typeface="Arial"/>
                <a:ea typeface="Arial"/>
                <a:cs typeface="Arial"/>
              </a:defRPr>
            </a:lvl6pPr>
            <a:lvl7pPr>
              <a:defRPr>
                <a:solidFill>
                  <a:srgbClr val="000000"/>
                </a:solidFill>
                <a:latin typeface="Arial"/>
                <a:ea typeface="Arial"/>
                <a:cs typeface="Arial"/>
              </a:defRPr>
            </a:lvl7pPr>
            <a:lvl8pPr>
              <a:defRPr>
                <a:solidFill>
                  <a:srgbClr val="000000"/>
                </a:solidFill>
                <a:latin typeface="Arial"/>
                <a:ea typeface="Arial"/>
                <a:cs typeface="Arial"/>
              </a:defRPr>
            </a:lvl8pPr>
            <a:lvl9pPr>
              <a:defRPr>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a:ln>
                  <a:noFill/>
                </a:ln>
                <a:solidFill>
                  <a:srgbClr val="FFFFFF"/>
                </a:solidFill>
                <a:effectLst/>
                <a:uLnTx/>
                <a:uFillTx/>
                <a:latin typeface="Arial" panose="020B0604020202020204" pitchFamily="34" charset="0"/>
                <a:cs typeface="Arial" panose="020B0604020202020204" pitchFamily="34" charset="0"/>
              </a:rPr>
              <a:t>Construction</a:t>
            </a:r>
          </a:p>
        </p:txBody>
      </p:sp>
      <p:cxnSp>
        <p:nvCxnSpPr>
          <p:cNvPr id="65" name="Straight Connector 64">
            <a:extLst>
              <a:ext uri="{FF2B5EF4-FFF2-40B4-BE49-F238E27FC236}">
                <a16:creationId xmlns:a16="http://schemas.microsoft.com/office/drawing/2014/main" id="{03570D08-99D9-16B5-9A62-D2316F011222}"/>
              </a:ext>
            </a:extLst>
          </p:cNvPr>
          <p:cNvCxnSpPr>
            <a:cxnSpLocks/>
            <a:endCxn id="64" idx="0"/>
          </p:cNvCxnSpPr>
          <p:nvPr/>
        </p:nvCxnSpPr>
        <p:spPr>
          <a:xfrm>
            <a:off x="3608734" y="4714525"/>
            <a:ext cx="0" cy="3699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E27F2B3A-9148-41E1-23BE-AA160001CC1E}"/>
              </a:ext>
            </a:extLst>
          </p:cNvPr>
          <p:cNvSpPr txBox="1"/>
          <p:nvPr/>
        </p:nvSpPr>
        <p:spPr>
          <a:xfrm>
            <a:off x="1692268" y="5084509"/>
            <a:ext cx="1152128" cy="276999"/>
          </a:xfrm>
          <a:prstGeom prst="rect">
            <a:avLst/>
          </a:prstGeom>
          <a:solidFill>
            <a:schemeClr val="accent3"/>
          </a:solidFill>
          <a:ln>
            <a:noFill/>
          </a:ln>
        </p:spPr>
        <p:txBody>
          <a:bodyPr wrap="square" rtlCol="0">
            <a:spAutoFit/>
          </a:bodyPr>
          <a:lstStyle>
            <a:defPPr marR="0" lvl="0" algn="l" rtl="0">
              <a:lnSpc>
                <a:spcPct val="100000"/>
              </a:lnSpc>
              <a:spcBef>
                <a:spcPts val="0"/>
              </a:spcBef>
              <a:spcAft>
                <a:spcPts val="0"/>
              </a:spcAft>
            </a:defPPr>
            <a:lvl1pPr algn="ctr">
              <a:defRPr sz="1200">
                <a:latin typeface="Arial"/>
                <a:ea typeface="Arial"/>
                <a:cs typeface="Arial"/>
              </a:defRPr>
            </a:lvl1pPr>
            <a:lvl2pPr>
              <a:defRPr>
                <a:solidFill>
                  <a:srgbClr val="000000"/>
                </a:solidFill>
                <a:latin typeface="Arial"/>
                <a:ea typeface="Arial"/>
                <a:cs typeface="Arial"/>
              </a:defRPr>
            </a:lvl2pPr>
            <a:lvl3pPr>
              <a:defRPr>
                <a:solidFill>
                  <a:srgbClr val="000000"/>
                </a:solidFill>
                <a:latin typeface="Arial"/>
                <a:ea typeface="Arial"/>
                <a:cs typeface="Arial"/>
              </a:defRPr>
            </a:lvl3pPr>
            <a:lvl4pPr>
              <a:defRPr>
                <a:solidFill>
                  <a:srgbClr val="000000"/>
                </a:solidFill>
                <a:latin typeface="Arial"/>
                <a:ea typeface="Arial"/>
                <a:cs typeface="Arial"/>
              </a:defRPr>
            </a:lvl4pPr>
            <a:lvl5pPr>
              <a:defRPr>
                <a:solidFill>
                  <a:srgbClr val="000000"/>
                </a:solidFill>
                <a:latin typeface="Arial"/>
                <a:ea typeface="Arial"/>
                <a:cs typeface="Arial"/>
              </a:defRPr>
            </a:lvl5pPr>
            <a:lvl6pPr>
              <a:defRPr>
                <a:solidFill>
                  <a:srgbClr val="000000"/>
                </a:solidFill>
                <a:latin typeface="Arial"/>
                <a:ea typeface="Arial"/>
                <a:cs typeface="Arial"/>
              </a:defRPr>
            </a:lvl6pPr>
            <a:lvl7pPr>
              <a:defRPr>
                <a:solidFill>
                  <a:srgbClr val="000000"/>
                </a:solidFill>
                <a:latin typeface="Arial"/>
                <a:ea typeface="Arial"/>
                <a:cs typeface="Arial"/>
              </a:defRPr>
            </a:lvl7pPr>
            <a:lvl8pPr>
              <a:defRPr>
                <a:solidFill>
                  <a:srgbClr val="000000"/>
                </a:solidFill>
                <a:latin typeface="Arial"/>
                <a:ea typeface="Arial"/>
                <a:cs typeface="Arial"/>
              </a:defRPr>
            </a:lvl8pPr>
            <a:lvl9pPr>
              <a:defRPr>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a:ln>
                  <a:noFill/>
                </a:ln>
                <a:solidFill>
                  <a:srgbClr val="FFFFFF"/>
                </a:solidFill>
                <a:effectLst/>
                <a:uLnTx/>
                <a:uFillTx/>
                <a:latin typeface="Arial" panose="020B0604020202020204" pitchFamily="34" charset="0"/>
                <a:cs typeface="Arial" panose="020B0604020202020204" pitchFamily="34" charset="0"/>
              </a:rPr>
              <a:t>Agriculture</a:t>
            </a:r>
          </a:p>
        </p:txBody>
      </p:sp>
      <p:cxnSp>
        <p:nvCxnSpPr>
          <p:cNvPr id="67" name="Straight Connector 66">
            <a:extLst>
              <a:ext uri="{FF2B5EF4-FFF2-40B4-BE49-F238E27FC236}">
                <a16:creationId xmlns:a16="http://schemas.microsoft.com/office/drawing/2014/main" id="{5A16F379-EC85-36F2-DCB4-EAC54A2848C9}"/>
              </a:ext>
            </a:extLst>
          </p:cNvPr>
          <p:cNvCxnSpPr>
            <a:cxnSpLocks/>
            <a:stCxn id="66" idx="0"/>
          </p:cNvCxnSpPr>
          <p:nvPr/>
        </p:nvCxnSpPr>
        <p:spPr>
          <a:xfrm flipV="1">
            <a:off x="2268332" y="4714525"/>
            <a:ext cx="0" cy="3699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2808BA8F-4FF2-CB92-C4DF-E30B8EB52F7B}"/>
              </a:ext>
            </a:extLst>
          </p:cNvPr>
          <p:cNvCxnSpPr>
            <a:cxnSpLocks/>
          </p:cNvCxnSpPr>
          <p:nvPr/>
        </p:nvCxnSpPr>
        <p:spPr>
          <a:xfrm flipH="1">
            <a:off x="6265319" y="3324689"/>
            <a:ext cx="0" cy="4737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DE198225-412A-12E4-B03A-A8F2A37DDA6F}"/>
              </a:ext>
            </a:extLst>
          </p:cNvPr>
          <p:cNvSpPr txBox="1"/>
          <p:nvPr/>
        </p:nvSpPr>
        <p:spPr>
          <a:xfrm>
            <a:off x="5725875" y="5093846"/>
            <a:ext cx="791684" cy="461665"/>
          </a:xfrm>
          <a:prstGeom prst="rect">
            <a:avLst/>
          </a:prstGeom>
          <a:solidFill>
            <a:schemeClr val="accent3"/>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a:ln>
                  <a:noFill/>
                </a:ln>
                <a:solidFill>
                  <a:srgbClr val="FFFFFF"/>
                </a:solidFill>
                <a:effectLst/>
                <a:uLnTx/>
                <a:uFillTx/>
                <a:latin typeface="Arial" panose="020B0604020202020204" pitchFamily="34" charset="0"/>
                <a:ea typeface="+mn-ea"/>
                <a:cs typeface="Arial" panose="020B0604020202020204" pitchFamily="34" charset="0"/>
              </a:rPr>
              <a:t>Oil and Gas</a:t>
            </a:r>
          </a:p>
        </p:txBody>
      </p:sp>
      <p:cxnSp>
        <p:nvCxnSpPr>
          <p:cNvPr id="83" name="Straight Connector 82">
            <a:extLst>
              <a:ext uri="{FF2B5EF4-FFF2-40B4-BE49-F238E27FC236}">
                <a16:creationId xmlns:a16="http://schemas.microsoft.com/office/drawing/2014/main" id="{76D40A64-5217-34B4-5B14-F478F645366F}"/>
              </a:ext>
            </a:extLst>
          </p:cNvPr>
          <p:cNvCxnSpPr>
            <a:cxnSpLocks/>
            <a:endCxn id="82" idx="0"/>
          </p:cNvCxnSpPr>
          <p:nvPr/>
        </p:nvCxnSpPr>
        <p:spPr>
          <a:xfrm>
            <a:off x="6121717" y="4724040"/>
            <a:ext cx="0" cy="36980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8EAE9E4-6FD8-B569-8AEB-F6362FD266ED}"/>
              </a:ext>
            </a:extLst>
          </p:cNvPr>
          <p:cNvSpPr txBox="1"/>
          <p:nvPr/>
        </p:nvSpPr>
        <p:spPr>
          <a:xfrm>
            <a:off x="1342416" y="904442"/>
            <a:ext cx="9507168" cy="707886"/>
          </a:xfrm>
          <a:prstGeom prst="rect">
            <a:avLst/>
          </a:prstGeom>
          <a:noFill/>
        </p:spPr>
        <p:txBody>
          <a:bodyPr wrap="square">
            <a:spAutoFit/>
          </a:bodyPr>
          <a:lstStyle/>
          <a:p>
            <a:pPr algn="ctr"/>
            <a:r>
              <a:rPr lang="en-US" sz="2000"/>
              <a:t>To </a:t>
            </a:r>
            <a:r>
              <a:rPr lang="en-US" sz="2000" b="1"/>
              <a:t>avoid</a:t>
            </a:r>
            <a:r>
              <a:rPr lang="en-US" sz="2000"/>
              <a:t> </a:t>
            </a:r>
            <a:r>
              <a:rPr lang="en-US" sz="2000" b="1"/>
              <a:t>loss of data </a:t>
            </a:r>
            <a:r>
              <a:rPr lang="en-US" sz="2000"/>
              <a:t>(human error, …) and to support usage of materials data, </a:t>
            </a:r>
            <a:r>
              <a:rPr lang="en-US" sz="2000" b="1"/>
              <a:t>digitalization of materials data </a:t>
            </a:r>
            <a:r>
              <a:rPr lang="en-US" sz="2000"/>
              <a:t>is required, but materials lags behind.</a:t>
            </a:r>
          </a:p>
        </p:txBody>
      </p:sp>
      <p:pic>
        <p:nvPicPr>
          <p:cNvPr id="38" name="Graphic 37" descr="Dollar with solid fill">
            <a:extLst>
              <a:ext uri="{FF2B5EF4-FFF2-40B4-BE49-F238E27FC236}">
                <a16:creationId xmlns:a16="http://schemas.microsoft.com/office/drawing/2014/main" id="{1FC002A2-4EB1-8E8C-CD66-DA9D2F27D9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59442" y="5432258"/>
            <a:ext cx="360000" cy="360000"/>
          </a:xfrm>
          <a:prstGeom prst="rect">
            <a:avLst/>
          </a:prstGeom>
        </p:spPr>
      </p:pic>
      <p:pic>
        <p:nvPicPr>
          <p:cNvPr id="40" name="Graphic 39" descr="Cycle with people with solid fill">
            <a:extLst>
              <a:ext uri="{FF2B5EF4-FFF2-40B4-BE49-F238E27FC236}">
                <a16:creationId xmlns:a16="http://schemas.microsoft.com/office/drawing/2014/main" id="{71A85344-04BC-2A06-FFDE-62A1F7A0871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114818" y="5612258"/>
            <a:ext cx="360000" cy="360000"/>
          </a:xfrm>
          <a:prstGeom prst="rect">
            <a:avLst/>
          </a:prstGeom>
        </p:spPr>
      </p:pic>
      <p:pic>
        <p:nvPicPr>
          <p:cNvPr id="43" name="Graphic 42" descr="Illustrator with solid fill">
            <a:extLst>
              <a:ext uri="{FF2B5EF4-FFF2-40B4-BE49-F238E27FC236}">
                <a16:creationId xmlns:a16="http://schemas.microsoft.com/office/drawing/2014/main" id="{C86C8451-B9BC-CC09-84E9-A61B6651871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032936" y="5782983"/>
            <a:ext cx="360000" cy="360000"/>
          </a:xfrm>
          <a:prstGeom prst="rect">
            <a:avLst/>
          </a:prstGeom>
        </p:spPr>
      </p:pic>
      <p:pic>
        <p:nvPicPr>
          <p:cNvPr id="45" name="Graphic 44" descr="Oil Rig with solid fill">
            <a:extLst>
              <a:ext uri="{FF2B5EF4-FFF2-40B4-BE49-F238E27FC236}">
                <a16:creationId xmlns:a16="http://schemas.microsoft.com/office/drawing/2014/main" id="{8616B215-B341-31A6-DFB8-574EC7DFABA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28576" y="5566162"/>
            <a:ext cx="360000" cy="360000"/>
          </a:xfrm>
          <a:prstGeom prst="rect">
            <a:avLst/>
          </a:prstGeom>
        </p:spPr>
      </p:pic>
      <p:pic>
        <p:nvPicPr>
          <p:cNvPr id="47" name="Graphic 46" descr="Medical with solid fill">
            <a:extLst>
              <a:ext uri="{FF2B5EF4-FFF2-40B4-BE49-F238E27FC236}">
                <a16:creationId xmlns:a16="http://schemas.microsoft.com/office/drawing/2014/main" id="{7736AC68-BEAF-6457-FE9C-A5E0F3162C2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766445" y="5412823"/>
            <a:ext cx="360000" cy="360000"/>
          </a:xfrm>
          <a:prstGeom prst="rect">
            <a:avLst/>
          </a:prstGeom>
        </p:spPr>
      </p:pic>
      <p:pic>
        <p:nvPicPr>
          <p:cNvPr id="49" name="Graphic 48" descr="Crane with solid fill">
            <a:extLst>
              <a:ext uri="{FF2B5EF4-FFF2-40B4-BE49-F238E27FC236}">
                <a16:creationId xmlns:a16="http://schemas.microsoft.com/office/drawing/2014/main" id="{1A7FD5F8-9C33-6C87-22A2-6B2690694B7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379120" y="5408175"/>
            <a:ext cx="360000" cy="360000"/>
          </a:xfrm>
          <a:prstGeom prst="rect">
            <a:avLst/>
          </a:prstGeom>
        </p:spPr>
      </p:pic>
      <p:pic>
        <p:nvPicPr>
          <p:cNvPr id="51" name="Graphic 50" descr="Tractor with solid fill">
            <a:extLst>
              <a:ext uri="{FF2B5EF4-FFF2-40B4-BE49-F238E27FC236}">
                <a16:creationId xmlns:a16="http://schemas.microsoft.com/office/drawing/2014/main" id="{71A0FE0F-CD7D-D870-C7C5-87A35C59AAE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091749" y="5385984"/>
            <a:ext cx="360000" cy="360000"/>
          </a:xfrm>
          <a:prstGeom prst="rect">
            <a:avLst/>
          </a:prstGeom>
        </p:spPr>
      </p:pic>
      <p:pic>
        <p:nvPicPr>
          <p:cNvPr id="54" name="Graphic 53" descr="Raw Materials with solid fill">
            <a:extLst>
              <a:ext uri="{FF2B5EF4-FFF2-40B4-BE49-F238E27FC236}">
                <a16:creationId xmlns:a16="http://schemas.microsoft.com/office/drawing/2014/main" id="{84C12486-1B66-FF9D-C183-B9C22D74D82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372080" y="3756294"/>
            <a:ext cx="360000" cy="360000"/>
          </a:xfrm>
          <a:prstGeom prst="rect">
            <a:avLst/>
          </a:prstGeom>
        </p:spPr>
      </p:pic>
      <p:sp>
        <p:nvSpPr>
          <p:cNvPr id="55" name="TextBox 54">
            <a:extLst>
              <a:ext uri="{FF2B5EF4-FFF2-40B4-BE49-F238E27FC236}">
                <a16:creationId xmlns:a16="http://schemas.microsoft.com/office/drawing/2014/main" id="{FC2665B2-64EC-2901-BCB2-80296A848651}"/>
              </a:ext>
            </a:extLst>
          </p:cNvPr>
          <p:cNvSpPr txBox="1"/>
          <p:nvPr/>
        </p:nvSpPr>
        <p:spPr>
          <a:xfrm>
            <a:off x="7895925" y="3798459"/>
            <a:ext cx="1044445" cy="307777"/>
          </a:xfrm>
          <a:prstGeom prst="rect">
            <a:avLst/>
          </a:prstGeom>
          <a:solidFill>
            <a:schemeClr val="accent3">
              <a:alpha val="50000"/>
            </a:schemeClr>
          </a:solidFill>
          <a:ln>
            <a:noFill/>
          </a:ln>
        </p:spPr>
        <p:txBody>
          <a:bodyPr wrap="square" rtlCol="0">
            <a:spAutoFit/>
          </a:bodyPr>
          <a:lstStyle>
            <a:defPPr marR="0" lvl="0" algn="l" rtl="0">
              <a:lnSpc>
                <a:spcPct val="100000"/>
              </a:lnSpc>
              <a:spcBef>
                <a:spcPts val="0"/>
              </a:spcBef>
              <a:spcAft>
                <a:spcPts val="0"/>
              </a:spcAft>
            </a:defPPr>
            <a:lvl1pPr algn="ctr">
              <a:defRPr sz="1200">
                <a:latin typeface="Arial"/>
                <a:ea typeface="Arial"/>
                <a:cs typeface="Arial"/>
              </a:defRPr>
            </a:lvl1pPr>
            <a:lvl2pPr>
              <a:defRPr>
                <a:solidFill>
                  <a:srgbClr val="000000"/>
                </a:solidFill>
                <a:latin typeface="Arial"/>
                <a:ea typeface="Arial"/>
                <a:cs typeface="Arial"/>
              </a:defRPr>
            </a:lvl2pPr>
            <a:lvl3pPr>
              <a:defRPr>
                <a:solidFill>
                  <a:srgbClr val="000000"/>
                </a:solidFill>
                <a:latin typeface="Arial"/>
                <a:ea typeface="Arial"/>
                <a:cs typeface="Arial"/>
              </a:defRPr>
            </a:lvl3pPr>
            <a:lvl4pPr>
              <a:defRPr>
                <a:solidFill>
                  <a:srgbClr val="000000"/>
                </a:solidFill>
                <a:latin typeface="Arial"/>
                <a:ea typeface="Arial"/>
                <a:cs typeface="Arial"/>
              </a:defRPr>
            </a:lvl4pPr>
            <a:lvl5pPr>
              <a:defRPr>
                <a:solidFill>
                  <a:srgbClr val="000000"/>
                </a:solidFill>
                <a:latin typeface="Arial"/>
                <a:ea typeface="Arial"/>
                <a:cs typeface="Arial"/>
              </a:defRPr>
            </a:lvl5pPr>
            <a:lvl6pPr>
              <a:defRPr>
                <a:solidFill>
                  <a:srgbClr val="000000"/>
                </a:solidFill>
                <a:latin typeface="Arial"/>
                <a:ea typeface="Arial"/>
                <a:cs typeface="Arial"/>
              </a:defRPr>
            </a:lvl6pPr>
            <a:lvl7pPr>
              <a:defRPr>
                <a:solidFill>
                  <a:srgbClr val="000000"/>
                </a:solidFill>
                <a:latin typeface="Arial"/>
                <a:ea typeface="Arial"/>
                <a:cs typeface="Arial"/>
              </a:defRPr>
            </a:lvl7pPr>
            <a:lvl8pPr>
              <a:defRPr>
                <a:solidFill>
                  <a:srgbClr val="000000"/>
                </a:solidFill>
                <a:latin typeface="Arial"/>
                <a:ea typeface="Arial"/>
                <a:cs typeface="Arial"/>
              </a:defRPr>
            </a:lvl8pPr>
            <a:lvl9pPr>
              <a:defRPr>
                <a:solidFill>
                  <a:srgbClr val="000000"/>
                </a:solidFill>
                <a:latin typeface="Arial"/>
                <a:ea typeface="Arial"/>
                <a:cs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a:ln>
                  <a:noFill/>
                </a:ln>
                <a:solidFill>
                  <a:schemeClr val="bg1">
                    <a:lumMod val="65000"/>
                  </a:schemeClr>
                </a:solidFill>
                <a:effectLst/>
                <a:uLnTx/>
                <a:uFillTx/>
                <a:latin typeface="Arial" panose="020B0604020202020204" pitchFamily="34" charset="0"/>
                <a:cs typeface="Arial" panose="020B0604020202020204" pitchFamily="34" charset="0"/>
              </a:rPr>
              <a:t>Materials</a:t>
            </a:r>
          </a:p>
        </p:txBody>
      </p:sp>
    </p:spTree>
    <p:extLst>
      <p:ext uri="{BB962C8B-B14F-4D97-AF65-F5344CB8AC3E}">
        <p14:creationId xmlns:p14="http://schemas.microsoft.com/office/powerpoint/2010/main" val="3265787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F9ADD8-FF60-F7BC-4FCE-84CC41EC0585}"/>
              </a:ext>
            </a:extLst>
          </p:cNvPr>
          <p:cNvSpPr>
            <a:spLocks noGrp="1"/>
          </p:cNvSpPr>
          <p:nvPr>
            <p:ph type="title"/>
          </p:nvPr>
        </p:nvSpPr>
        <p:spPr/>
        <p:txBody>
          <a:bodyPr/>
          <a:lstStyle/>
          <a:p>
            <a:r>
              <a:rPr lang="fr-FR" dirty="0"/>
              <a:t>Materials Data </a:t>
            </a:r>
            <a:r>
              <a:rPr lang="fr-FR" dirty="0" err="1"/>
              <a:t>is</a:t>
            </a:r>
            <a:r>
              <a:rPr lang="fr-FR" dirty="0"/>
              <a:t> </a:t>
            </a:r>
            <a:r>
              <a:rPr lang="fr-FR" dirty="0" err="1"/>
              <a:t>Everywhere</a:t>
            </a:r>
            <a:endParaRPr lang="en-US" dirty="0"/>
          </a:p>
        </p:txBody>
      </p:sp>
      <p:pic>
        <p:nvPicPr>
          <p:cNvPr id="12" name="Picture 11">
            <a:extLst>
              <a:ext uri="{FF2B5EF4-FFF2-40B4-BE49-F238E27FC236}">
                <a16:creationId xmlns:a16="http://schemas.microsoft.com/office/drawing/2014/main" id="{B5938E9A-D630-AA90-F0B4-817529DAAFC5}"/>
              </a:ext>
            </a:extLst>
          </p:cNvPr>
          <p:cNvPicPr>
            <a:picLocks noChangeAspect="1"/>
          </p:cNvPicPr>
          <p:nvPr/>
        </p:nvPicPr>
        <p:blipFill>
          <a:blip r:embed="rId3"/>
          <a:stretch>
            <a:fillRect/>
          </a:stretch>
        </p:blipFill>
        <p:spPr>
          <a:xfrm>
            <a:off x="3289300" y="1876781"/>
            <a:ext cx="2728196" cy="2248095"/>
          </a:xfrm>
          <a:prstGeom prst="rect">
            <a:avLst/>
          </a:prstGeom>
          <a:ln>
            <a:noFill/>
          </a:ln>
          <a:effectLst>
            <a:outerShdw blurRad="190500" algn="tl" rotWithShape="0">
              <a:srgbClr val="000000">
                <a:alpha val="70000"/>
              </a:srgbClr>
            </a:outerShdw>
          </a:effectLst>
        </p:spPr>
      </p:pic>
      <p:sp>
        <p:nvSpPr>
          <p:cNvPr id="13" name="Arrow: Bent 12">
            <a:extLst>
              <a:ext uri="{FF2B5EF4-FFF2-40B4-BE49-F238E27FC236}">
                <a16:creationId xmlns:a16="http://schemas.microsoft.com/office/drawing/2014/main" id="{821E1F64-FBA9-57C1-9010-72D1B16B067F}"/>
              </a:ext>
            </a:extLst>
          </p:cNvPr>
          <p:cNvSpPr/>
          <p:nvPr/>
        </p:nvSpPr>
        <p:spPr>
          <a:xfrm>
            <a:off x="4778706" y="1027229"/>
            <a:ext cx="1391987" cy="636611"/>
          </a:xfrm>
          <a:prstGeom prst="ben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03B806B4-EE41-B6D7-EEFB-DA238ACA6E45}"/>
              </a:ext>
            </a:extLst>
          </p:cNvPr>
          <p:cNvSpPr txBox="1"/>
          <p:nvPr/>
        </p:nvSpPr>
        <p:spPr>
          <a:xfrm>
            <a:off x="6246893" y="783502"/>
            <a:ext cx="4038600" cy="861774"/>
          </a:xfrm>
          <a:prstGeom prst="rect">
            <a:avLst/>
          </a:prstGeom>
          <a:noFill/>
        </p:spPr>
        <p:txBody>
          <a:bodyPr wrap="square" rtlCol="0">
            <a:spAutoFit/>
          </a:bodyPr>
          <a:lstStyle/>
          <a:p>
            <a:pPr algn="ctr"/>
            <a:r>
              <a:rPr lang="fr-FR" b="1" err="1"/>
              <a:t>Measured</a:t>
            </a:r>
            <a:r>
              <a:rPr lang="fr-FR" b="1"/>
              <a:t> or </a:t>
            </a:r>
            <a:r>
              <a:rPr lang="fr-FR" b="1" err="1"/>
              <a:t>Calculated</a:t>
            </a:r>
            <a:r>
              <a:rPr lang="fr-FR" b="1"/>
              <a:t> data</a:t>
            </a:r>
            <a:br>
              <a:rPr lang="fr-FR"/>
            </a:br>
            <a:r>
              <a:rPr lang="fr-FR" sz="1600" i="1">
                <a:sym typeface="Wingdings" panose="05000000000000000000" pitchFamily="2" charset="2"/>
              </a:rPr>
              <a:t> </a:t>
            </a:r>
            <a:r>
              <a:rPr lang="fr-FR" sz="1600" i="1" err="1"/>
              <a:t>Young’s</a:t>
            </a:r>
            <a:r>
              <a:rPr lang="fr-FR" sz="1600" i="1"/>
              <a:t> </a:t>
            </a:r>
            <a:r>
              <a:rPr lang="fr-FR" sz="1600" i="1" err="1"/>
              <a:t>modulus</a:t>
            </a:r>
            <a:r>
              <a:rPr lang="fr-FR" sz="1600" i="1"/>
              <a:t>, </a:t>
            </a:r>
            <a:r>
              <a:rPr lang="fr-FR" sz="1600" i="1" err="1"/>
              <a:t>yield</a:t>
            </a:r>
            <a:r>
              <a:rPr lang="fr-FR" sz="1600" i="1"/>
              <a:t> </a:t>
            </a:r>
            <a:r>
              <a:rPr lang="fr-FR" sz="1600" i="1" err="1"/>
              <a:t>strength</a:t>
            </a:r>
            <a:r>
              <a:rPr lang="fr-FR" sz="1600" i="1"/>
              <a:t>, </a:t>
            </a:r>
            <a:r>
              <a:rPr lang="fr-FR" sz="1600" i="1" err="1"/>
              <a:t>work</a:t>
            </a:r>
            <a:r>
              <a:rPr lang="fr-FR" sz="1600" i="1"/>
              <a:t> </a:t>
            </a:r>
            <a:r>
              <a:rPr lang="fr-FR" sz="1600" i="1" err="1"/>
              <a:t>hardening</a:t>
            </a:r>
            <a:r>
              <a:rPr lang="fr-FR" sz="1600" i="1"/>
              <a:t> coefficient, </a:t>
            </a:r>
            <a:r>
              <a:rPr lang="fr-FR" sz="1600" i="1" err="1"/>
              <a:t>other</a:t>
            </a:r>
            <a:r>
              <a:rPr lang="fr-FR" sz="1600" i="1"/>
              <a:t> </a:t>
            </a:r>
            <a:r>
              <a:rPr lang="fr-FR" sz="1600" i="1" err="1"/>
              <a:t>calculations</a:t>
            </a:r>
            <a:r>
              <a:rPr lang="fr-FR" sz="1600" i="1"/>
              <a:t>…</a:t>
            </a:r>
            <a:endParaRPr lang="en-US" i="1"/>
          </a:p>
        </p:txBody>
      </p:sp>
      <p:sp>
        <p:nvSpPr>
          <p:cNvPr id="17" name="TextBox 16">
            <a:extLst>
              <a:ext uri="{FF2B5EF4-FFF2-40B4-BE49-F238E27FC236}">
                <a16:creationId xmlns:a16="http://schemas.microsoft.com/office/drawing/2014/main" id="{9D10F9C9-D218-0AC0-890C-F4B18BE52F65}"/>
              </a:ext>
            </a:extLst>
          </p:cNvPr>
          <p:cNvSpPr txBox="1"/>
          <p:nvPr/>
        </p:nvSpPr>
        <p:spPr>
          <a:xfrm>
            <a:off x="6197855" y="2513734"/>
            <a:ext cx="3178870" cy="1107996"/>
          </a:xfrm>
          <a:prstGeom prst="rect">
            <a:avLst/>
          </a:prstGeom>
          <a:noFill/>
        </p:spPr>
        <p:txBody>
          <a:bodyPr wrap="square" rtlCol="0">
            <a:spAutoFit/>
          </a:bodyPr>
          <a:lstStyle/>
          <a:p>
            <a:pPr algn="ctr"/>
            <a:r>
              <a:rPr lang="fr-FR" b="1" err="1"/>
              <a:t>Material</a:t>
            </a:r>
            <a:r>
              <a:rPr lang="fr-FR" b="1"/>
              <a:t> </a:t>
            </a:r>
            <a:r>
              <a:rPr lang="fr-FR" b="1" err="1"/>
              <a:t>related</a:t>
            </a:r>
            <a:r>
              <a:rPr lang="fr-FR" b="1"/>
              <a:t> data</a:t>
            </a:r>
            <a:br>
              <a:rPr lang="fr-FR"/>
            </a:br>
            <a:r>
              <a:rPr lang="fr-FR" sz="1600" i="1">
                <a:sym typeface="Wingdings" panose="05000000000000000000" pitchFamily="2" charset="2"/>
              </a:rPr>
              <a:t> </a:t>
            </a:r>
            <a:r>
              <a:rPr lang="fr-FR" sz="1600" i="1" err="1"/>
              <a:t>Microscopical</a:t>
            </a:r>
            <a:r>
              <a:rPr lang="fr-FR" sz="1600" i="1"/>
              <a:t> </a:t>
            </a:r>
            <a:r>
              <a:rPr lang="fr-FR" sz="1600" i="1" err="1"/>
              <a:t>picture</a:t>
            </a:r>
            <a:r>
              <a:rPr lang="fr-FR" sz="1600" i="1"/>
              <a:t>, grain size, </a:t>
            </a:r>
            <a:r>
              <a:rPr lang="fr-FR" sz="1600" i="1" err="1"/>
              <a:t>chemical</a:t>
            </a:r>
            <a:r>
              <a:rPr lang="fr-FR" sz="1600" i="1"/>
              <a:t> composition, </a:t>
            </a:r>
            <a:r>
              <a:rPr lang="fr-FR" sz="1600" i="1" err="1"/>
              <a:t>material</a:t>
            </a:r>
            <a:r>
              <a:rPr lang="fr-FR" sz="1600" i="1"/>
              <a:t> grade, </a:t>
            </a:r>
            <a:r>
              <a:rPr lang="fr-FR" sz="1600" i="1" err="1"/>
              <a:t>processing</a:t>
            </a:r>
            <a:r>
              <a:rPr lang="fr-FR" sz="1600" i="1"/>
              <a:t> information…</a:t>
            </a:r>
            <a:endParaRPr lang="en-US" i="1"/>
          </a:p>
        </p:txBody>
      </p:sp>
      <p:sp>
        <p:nvSpPr>
          <p:cNvPr id="18" name="TextBox 17">
            <a:extLst>
              <a:ext uri="{FF2B5EF4-FFF2-40B4-BE49-F238E27FC236}">
                <a16:creationId xmlns:a16="http://schemas.microsoft.com/office/drawing/2014/main" id="{6098D012-63BC-5572-D84C-D8E44A2624CB}"/>
              </a:ext>
            </a:extLst>
          </p:cNvPr>
          <p:cNvSpPr txBox="1"/>
          <p:nvPr/>
        </p:nvSpPr>
        <p:spPr>
          <a:xfrm>
            <a:off x="6246893" y="4349078"/>
            <a:ext cx="3934878" cy="861774"/>
          </a:xfrm>
          <a:prstGeom prst="rect">
            <a:avLst/>
          </a:prstGeom>
          <a:noFill/>
        </p:spPr>
        <p:txBody>
          <a:bodyPr wrap="square" rtlCol="0">
            <a:spAutoFit/>
          </a:bodyPr>
          <a:lstStyle/>
          <a:p>
            <a:pPr algn="ctr"/>
            <a:r>
              <a:rPr lang="fr-FR" b="1" err="1"/>
              <a:t>Other</a:t>
            </a:r>
            <a:r>
              <a:rPr lang="fr-FR" b="1"/>
              <a:t> </a:t>
            </a:r>
            <a:r>
              <a:rPr lang="fr-FR" b="1" err="1"/>
              <a:t>metadata</a:t>
            </a:r>
            <a:br>
              <a:rPr lang="fr-FR"/>
            </a:br>
            <a:r>
              <a:rPr lang="fr-FR" sz="1600" i="1">
                <a:sym typeface="Wingdings" panose="05000000000000000000" pitchFamily="2" charset="2"/>
              </a:rPr>
              <a:t> </a:t>
            </a:r>
            <a:r>
              <a:rPr lang="fr-FR" sz="1600" i="1"/>
              <a:t>Date of </a:t>
            </a:r>
            <a:r>
              <a:rPr lang="fr-FR" sz="1600" i="1" err="1"/>
              <a:t>experiment</a:t>
            </a:r>
            <a:r>
              <a:rPr lang="fr-FR" sz="1600" i="1"/>
              <a:t>, </a:t>
            </a:r>
            <a:r>
              <a:rPr lang="fr-FR" sz="1600" i="1" err="1"/>
              <a:t>equipment</a:t>
            </a:r>
            <a:r>
              <a:rPr lang="fr-FR" sz="1600" i="1"/>
              <a:t> and </a:t>
            </a:r>
            <a:r>
              <a:rPr lang="fr-FR" sz="1600" i="1" err="1"/>
              <a:t>method</a:t>
            </a:r>
            <a:r>
              <a:rPr lang="fr-FR" sz="1600" i="1"/>
              <a:t> </a:t>
            </a:r>
            <a:r>
              <a:rPr lang="fr-FR" sz="1600" i="1" err="1"/>
              <a:t>used</a:t>
            </a:r>
            <a:r>
              <a:rPr lang="fr-FR" sz="1600" i="1"/>
              <a:t>, </a:t>
            </a:r>
            <a:r>
              <a:rPr lang="fr-FR" sz="1600" i="1" err="1"/>
              <a:t>author</a:t>
            </a:r>
            <a:r>
              <a:rPr lang="fr-FR" sz="1600" i="1"/>
              <a:t>(s), </a:t>
            </a:r>
            <a:r>
              <a:rPr lang="fr-FR" sz="1600" i="1" err="1"/>
              <a:t>temperature</a:t>
            </a:r>
            <a:r>
              <a:rPr lang="fr-FR" sz="1600" i="1"/>
              <a:t> test…</a:t>
            </a:r>
            <a:endParaRPr lang="en-US" i="1"/>
          </a:p>
        </p:txBody>
      </p:sp>
      <p:sp>
        <p:nvSpPr>
          <p:cNvPr id="19" name="TextBox 18">
            <a:extLst>
              <a:ext uri="{FF2B5EF4-FFF2-40B4-BE49-F238E27FC236}">
                <a16:creationId xmlns:a16="http://schemas.microsoft.com/office/drawing/2014/main" id="{89CD2F36-F452-BAE4-0701-E53236EA8DE4}"/>
              </a:ext>
            </a:extLst>
          </p:cNvPr>
          <p:cNvSpPr txBox="1"/>
          <p:nvPr/>
        </p:nvSpPr>
        <p:spPr>
          <a:xfrm>
            <a:off x="139109" y="4300694"/>
            <a:ext cx="3022680" cy="861774"/>
          </a:xfrm>
          <a:prstGeom prst="rect">
            <a:avLst/>
          </a:prstGeom>
          <a:noFill/>
        </p:spPr>
        <p:txBody>
          <a:bodyPr wrap="square" rtlCol="0">
            <a:spAutoFit/>
          </a:bodyPr>
          <a:lstStyle/>
          <a:p>
            <a:pPr algn="ctr"/>
            <a:r>
              <a:rPr lang="fr-FR" b="1"/>
              <a:t>Test </a:t>
            </a:r>
            <a:r>
              <a:rPr lang="fr-FR" b="1" err="1"/>
              <a:t>related</a:t>
            </a:r>
            <a:r>
              <a:rPr lang="fr-FR" b="1"/>
              <a:t> data</a:t>
            </a:r>
            <a:br>
              <a:rPr lang="fr-FR"/>
            </a:br>
            <a:r>
              <a:rPr lang="fr-FR" sz="1600" i="1">
                <a:sym typeface="Wingdings" panose="05000000000000000000" pitchFamily="2" charset="2"/>
              </a:rPr>
              <a:t> Standards, </a:t>
            </a:r>
            <a:r>
              <a:rPr lang="fr-FR" sz="1600" i="1"/>
              <a:t>Reference </a:t>
            </a:r>
            <a:r>
              <a:rPr lang="fr-FR" sz="1600" i="1" err="1"/>
              <a:t>papers</a:t>
            </a:r>
            <a:r>
              <a:rPr lang="fr-FR" sz="1600" i="1"/>
              <a:t>, </a:t>
            </a:r>
            <a:r>
              <a:rPr lang="fr-FR" sz="1600" i="1" err="1"/>
              <a:t>technical</a:t>
            </a:r>
            <a:r>
              <a:rPr lang="fr-FR" sz="1600" i="1"/>
              <a:t> reports, </a:t>
            </a:r>
            <a:r>
              <a:rPr lang="fr-FR" sz="1600" i="1" err="1"/>
              <a:t>presentations</a:t>
            </a:r>
            <a:r>
              <a:rPr lang="fr-FR" sz="1600" i="1"/>
              <a:t>…</a:t>
            </a:r>
            <a:endParaRPr lang="en-US" i="1"/>
          </a:p>
        </p:txBody>
      </p:sp>
      <p:sp>
        <p:nvSpPr>
          <p:cNvPr id="24" name="Arrow: Up-Down 23">
            <a:extLst>
              <a:ext uri="{FF2B5EF4-FFF2-40B4-BE49-F238E27FC236}">
                <a16:creationId xmlns:a16="http://schemas.microsoft.com/office/drawing/2014/main" id="{C78B5E8E-FC81-B374-FB56-E71FE5443F6F}"/>
              </a:ext>
            </a:extLst>
          </p:cNvPr>
          <p:cNvSpPr/>
          <p:nvPr/>
        </p:nvSpPr>
        <p:spPr>
          <a:xfrm>
            <a:off x="7738651" y="1764893"/>
            <a:ext cx="298941" cy="685800"/>
          </a:xfrm>
          <a:prstGeom prst="upDown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Bent 25">
            <a:extLst>
              <a:ext uri="{FF2B5EF4-FFF2-40B4-BE49-F238E27FC236}">
                <a16:creationId xmlns:a16="http://schemas.microsoft.com/office/drawing/2014/main" id="{8E5E526A-8897-59AA-D49C-0BB6E1FC2150}"/>
              </a:ext>
            </a:extLst>
          </p:cNvPr>
          <p:cNvSpPr/>
          <p:nvPr/>
        </p:nvSpPr>
        <p:spPr>
          <a:xfrm rot="5400000">
            <a:off x="9954383" y="1499435"/>
            <a:ext cx="1391987" cy="636611"/>
          </a:xfrm>
          <a:prstGeom prst="ben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TextBox 26">
            <a:extLst>
              <a:ext uri="{FF2B5EF4-FFF2-40B4-BE49-F238E27FC236}">
                <a16:creationId xmlns:a16="http://schemas.microsoft.com/office/drawing/2014/main" id="{4C9286EC-29B9-6E1C-3493-C9FC74B6D94C}"/>
              </a:ext>
            </a:extLst>
          </p:cNvPr>
          <p:cNvSpPr txBox="1"/>
          <p:nvPr/>
        </p:nvSpPr>
        <p:spPr>
          <a:xfrm>
            <a:off x="9404717" y="2675422"/>
            <a:ext cx="2819400" cy="861774"/>
          </a:xfrm>
          <a:prstGeom prst="rect">
            <a:avLst/>
          </a:prstGeom>
          <a:noFill/>
        </p:spPr>
        <p:txBody>
          <a:bodyPr wrap="square" rtlCol="0">
            <a:spAutoFit/>
          </a:bodyPr>
          <a:lstStyle/>
          <a:p>
            <a:pPr algn="ctr"/>
            <a:r>
              <a:rPr lang="fr-FR" b="1"/>
              <a:t>Extended data</a:t>
            </a:r>
            <a:br>
              <a:rPr lang="fr-FR"/>
            </a:br>
            <a:r>
              <a:rPr lang="fr-FR" sz="1600" i="1">
                <a:sym typeface="Wingdings" panose="05000000000000000000" pitchFamily="2" charset="2"/>
              </a:rPr>
              <a:t> </a:t>
            </a:r>
            <a:r>
              <a:rPr lang="fr-FR" sz="1600" i="1" err="1"/>
              <a:t>Statistics</a:t>
            </a:r>
            <a:r>
              <a:rPr lang="fr-FR" sz="1600" i="1"/>
              <a:t>, </a:t>
            </a:r>
            <a:r>
              <a:rPr lang="fr-FR" sz="1600" i="1" err="1"/>
              <a:t>modelling</a:t>
            </a:r>
            <a:r>
              <a:rPr lang="fr-FR" sz="1600" i="1"/>
              <a:t>, </a:t>
            </a:r>
            <a:r>
              <a:rPr lang="fr-FR" sz="1600" i="1" err="1"/>
              <a:t>analytics</a:t>
            </a:r>
            <a:r>
              <a:rPr lang="fr-FR" sz="1600" i="1"/>
              <a:t>…</a:t>
            </a:r>
            <a:endParaRPr lang="en-US" i="1"/>
          </a:p>
        </p:txBody>
      </p:sp>
      <p:sp>
        <p:nvSpPr>
          <p:cNvPr id="28" name="Arrow: Bent 27">
            <a:extLst>
              <a:ext uri="{FF2B5EF4-FFF2-40B4-BE49-F238E27FC236}">
                <a16:creationId xmlns:a16="http://schemas.microsoft.com/office/drawing/2014/main" id="{A9860271-126A-3A99-AEA9-DF8D7AB94119}"/>
              </a:ext>
            </a:extLst>
          </p:cNvPr>
          <p:cNvSpPr/>
          <p:nvPr/>
        </p:nvSpPr>
        <p:spPr>
          <a:xfrm flipH="1">
            <a:off x="3175566" y="1039696"/>
            <a:ext cx="1391987" cy="636611"/>
          </a:xfrm>
          <a:prstGeom prst="ben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TextBox 28">
            <a:extLst>
              <a:ext uri="{FF2B5EF4-FFF2-40B4-BE49-F238E27FC236}">
                <a16:creationId xmlns:a16="http://schemas.microsoft.com/office/drawing/2014/main" id="{EDC2DB7D-2A6F-9957-EC25-44DDF5999EE7}"/>
              </a:ext>
            </a:extLst>
          </p:cNvPr>
          <p:cNvSpPr txBox="1"/>
          <p:nvPr/>
        </p:nvSpPr>
        <p:spPr>
          <a:xfrm>
            <a:off x="265181" y="783502"/>
            <a:ext cx="2755967" cy="861774"/>
          </a:xfrm>
          <a:prstGeom prst="rect">
            <a:avLst/>
          </a:prstGeom>
          <a:noFill/>
        </p:spPr>
        <p:txBody>
          <a:bodyPr wrap="square" lIns="91440" tIns="45720" rIns="91440" bIns="45720" rtlCol="0" anchor="t">
            <a:spAutoFit/>
          </a:bodyPr>
          <a:lstStyle/>
          <a:p>
            <a:pPr algn="ctr"/>
            <a:r>
              <a:rPr lang="fr-FR" b="1" err="1"/>
              <a:t>Results</a:t>
            </a:r>
            <a:r>
              <a:rPr lang="fr-FR" b="1"/>
              <a:t> </a:t>
            </a:r>
            <a:r>
              <a:rPr lang="fr-FR" b="1" err="1"/>
              <a:t>related</a:t>
            </a:r>
            <a:r>
              <a:rPr lang="fr-FR" b="1"/>
              <a:t> </a:t>
            </a:r>
            <a:r>
              <a:rPr lang="fr-FR" b="1" dirty="0" err="1"/>
              <a:t>metadata</a:t>
            </a:r>
            <a:br>
              <a:rPr lang="fr-FR" dirty="0"/>
            </a:br>
            <a:r>
              <a:rPr lang="fr-FR" sz="1600" i="1">
                <a:sym typeface="Wingdings" panose="05000000000000000000" pitchFamily="2" charset="2"/>
              </a:rPr>
              <a:t> </a:t>
            </a:r>
            <a:r>
              <a:rPr lang="fr-FR" sz="1600" i="1" err="1"/>
              <a:t>Number</a:t>
            </a:r>
            <a:r>
              <a:rPr lang="fr-FR" sz="1600" i="1"/>
              <a:t> of points, </a:t>
            </a:r>
            <a:r>
              <a:rPr lang="fr-FR" sz="1600" i="1" err="1"/>
              <a:t>quality</a:t>
            </a:r>
            <a:r>
              <a:rPr lang="fr-FR" sz="1600" i="1"/>
              <a:t>, size, format…</a:t>
            </a:r>
            <a:r>
              <a:rPr lang="fr-FR" sz="1600" i="1" dirty="0"/>
              <a:t> </a:t>
            </a:r>
            <a:endParaRPr lang="en-US" i="1"/>
          </a:p>
        </p:txBody>
      </p:sp>
      <p:sp>
        <p:nvSpPr>
          <p:cNvPr id="2" name="Arrow: Bent 1">
            <a:extLst>
              <a:ext uri="{FF2B5EF4-FFF2-40B4-BE49-F238E27FC236}">
                <a16:creationId xmlns:a16="http://schemas.microsoft.com/office/drawing/2014/main" id="{AF673AB0-E8F4-FB0B-8000-401C9C68314C}"/>
              </a:ext>
            </a:extLst>
          </p:cNvPr>
          <p:cNvSpPr/>
          <p:nvPr/>
        </p:nvSpPr>
        <p:spPr>
          <a:xfrm flipH="1" flipV="1">
            <a:off x="3175566" y="4291234"/>
            <a:ext cx="1391987" cy="636611"/>
          </a:xfrm>
          <a:prstGeom prst="ben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Arrow: Bent 2">
            <a:extLst>
              <a:ext uri="{FF2B5EF4-FFF2-40B4-BE49-F238E27FC236}">
                <a16:creationId xmlns:a16="http://schemas.microsoft.com/office/drawing/2014/main" id="{93D1BC96-332B-3012-A71C-0D2EA2D15BB8}"/>
              </a:ext>
            </a:extLst>
          </p:cNvPr>
          <p:cNvSpPr/>
          <p:nvPr/>
        </p:nvSpPr>
        <p:spPr>
          <a:xfrm flipV="1">
            <a:off x="4778705" y="4301508"/>
            <a:ext cx="1391987" cy="636611"/>
          </a:xfrm>
          <a:prstGeom prst="ben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Slide Number Placeholder 1">
            <a:extLst>
              <a:ext uri="{FF2B5EF4-FFF2-40B4-BE49-F238E27FC236}">
                <a16:creationId xmlns:a16="http://schemas.microsoft.com/office/drawing/2014/main" id="{2CE921D1-EA1A-C885-4A48-C35762896C9F}"/>
              </a:ext>
            </a:extLst>
          </p:cNvPr>
          <p:cNvSpPr>
            <a:spLocks noGrp="1"/>
          </p:cNvSpPr>
          <p:nvPr>
            <p:ph type="sldNum" sz="quarter" idx="11"/>
          </p:nvPr>
        </p:nvSpPr>
        <p:spPr>
          <a:xfrm>
            <a:off x="546100" y="6542840"/>
            <a:ext cx="2743200" cy="247724"/>
          </a:xfrm>
        </p:spPr>
        <p:txBody>
          <a:bodyPr/>
          <a:lstStyle/>
          <a:p>
            <a:fld id="{F0D23093-2AB0-F74C-B865-1A12A15B650E}" type="slidenum">
              <a:rPr lang="en-US" smtClean="0"/>
              <a:pPr/>
              <a:t>7</a:t>
            </a:fld>
            <a:endParaRPr lang="en-US"/>
          </a:p>
        </p:txBody>
      </p:sp>
      <p:sp>
        <p:nvSpPr>
          <p:cNvPr id="11" name="TextBox 10">
            <a:extLst>
              <a:ext uri="{FF2B5EF4-FFF2-40B4-BE49-F238E27FC236}">
                <a16:creationId xmlns:a16="http://schemas.microsoft.com/office/drawing/2014/main" id="{969D53D2-50BB-ED95-3534-3D91AFDF994F}"/>
              </a:ext>
            </a:extLst>
          </p:cNvPr>
          <p:cNvSpPr txBox="1"/>
          <p:nvPr/>
        </p:nvSpPr>
        <p:spPr>
          <a:xfrm>
            <a:off x="546100" y="5736253"/>
            <a:ext cx="10660743" cy="369332"/>
          </a:xfrm>
          <a:prstGeom prst="rect">
            <a:avLst/>
          </a:prstGeom>
          <a:noFill/>
        </p:spPr>
        <p:txBody>
          <a:bodyPr wrap="square" lIns="91440" tIns="45720" rIns="91440" bIns="45720" rtlCol="0" anchor="t">
            <a:spAutoFit/>
          </a:bodyPr>
          <a:lstStyle/>
          <a:p>
            <a:pPr algn="ctr"/>
            <a:r>
              <a:rPr lang="fr-FR">
                <a:sym typeface="Wingdings" panose="05000000000000000000" pitchFamily="2" charset="2"/>
              </a:rPr>
              <a:t> </a:t>
            </a:r>
            <a:r>
              <a:rPr lang="fr-FR" err="1"/>
              <a:t>From</a:t>
            </a:r>
            <a:r>
              <a:rPr lang="fr-FR"/>
              <a:t> a simple </a:t>
            </a:r>
            <a:r>
              <a:rPr lang="fr-FR" err="1"/>
              <a:t>tensile</a:t>
            </a:r>
            <a:r>
              <a:rPr lang="fr-FR"/>
              <a:t> test, multiple data and </a:t>
            </a:r>
            <a:r>
              <a:rPr lang="fr-FR" err="1"/>
              <a:t>metadata</a:t>
            </a:r>
            <a:r>
              <a:rPr lang="fr-FR"/>
              <a:t> can </a:t>
            </a:r>
            <a:r>
              <a:rPr lang="fr-FR" err="1"/>
              <a:t>be</a:t>
            </a:r>
            <a:r>
              <a:rPr lang="fr-FR"/>
              <a:t> </a:t>
            </a:r>
            <a:r>
              <a:rPr lang="fr-FR" err="1"/>
              <a:t>measured</a:t>
            </a:r>
            <a:r>
              <a:rPr lang="fr-FR"/>
              <a:t>, derived or </a:t>
            </a:r>
            <a:r>
              <a:rPr lang="fr-FR" err="1"/>
              <a:t>calculated</a:t>
            </a:r>
            <a:r>
              <a:rPr lang="fr-FR"/>
              <a:t>.</a:t>
            </a:r>
            <a:endParaRPr lang="en-US"/>
          </a:p>
        </p:txBody>
      </p:sp>
      <p:pic>
        <p:nvPicPr>
          <p:cNvPr id="5" name="Picture 4" descr="A screenshot of a cell phone&#10;&#10;Description automatically generated">
            <a:extLst>
              <a:ext uri="{FF2B5EF4-FFF2-40B4-BE49-F238E27FC236}">
                <a16:creationId xmlns:a16="http://schemas.microsoft.com/office/drawing/2014/main" id="{FEFEC794-252E-2672-708E-E4E695BD16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5172" y="1607676"/>
            <a:ext cx="629679" cy="780338"/>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06C6000C-9131-E880-4773-ABFF29A430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7880" y="1708444"/>
            <a:ext cx="629679" cy="780338"/>
          </a:xfrm>
          <a:prstGeom prst="rect">
            <a:avLst/>
          </a:prstGeom>
        </p:spPr>
      </p:pic>
      <p:pic>
        <p:nvPicPr>
          <p:cNvPr id="7" name="Picture 2">
            <a:extLst>
              <a:ext uri="{FF2B5EF4-FFF2-40B4-BE49-F238E27FC236}">
                <a16:creationId xmlns:a16="http://schemas.microsoft.com/office/drawing/2014/main" id="{099ED9D4-1D52-C380-6E7D-3F54DDB225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43589">
            <a:off x="1271150" y="3426251"/>
            <a:ext cx="740975" cy="8530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screenshot of a cell phone&#10;&#10;Description automatically generated">
            <a:extLst>
              <a:ext uri="{FF2B5EF4-FFF2-40B4-BE49-F238E27FC236}">
                <a16:creationId xmlns:a16="http://schemas.microsoft.com/office/drawing/2014/main" id="{AEE25002-E5F3-CA4B-1D56-93CF20D381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28194" y="4417801"/>
            <a:ext cx="629678" cy="780338"/>
          </a:xfrm>
          <a:prstGeom prst="rect">
            <a:avLst/>
          </a:prstGeom>
        </p:spPr>
      </p:pic>
    </p:spTree>
    <p:extLst>
      <p:ext uri="{BB962C8B-B14F-4D97-AF65-F5344CB8AC3E}">
        <p14:creationId xmlns:p14="http://schemas.microsoft.com/office/powerpoint/2010/main" val="988836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rrow: U-Turn 16">
            <a:extLst>
              <a:ext uri="{FF2B5EF4-FFF2-40B4-BE49-F238E27FC236}">
                <a16:creationId xmlns:a16="http://schemas.microsoft.com/office/drawing/2014/main" id="{D6C33CA6-8648-4997-BE92-BB464C1576C4}"/>
              </a:ext>
            </a:extLst>
          </p:cNvPr>
          <p:cNvSpPr/>
          <p:nvPr/>
        </p:nvSpPr>
        <p:spPr>
          <a:xfrm rot="5400000">
            <a:off x="3998462" y="-1337607"/>
            <a:ext cx="3683138" cy="10283876"/>
          </a:xfrm>
          <a:prstGeom prst="uturnArrow">
            <a:avLst>
              <a:gd name="adj1" fmla="val 10302"/>
              <a:gd name="adj2" fmla="val 25000"/>
              <a:gd name="adj3" fmla="val 31345"/>
              <a:gd name="adj4" fmla="val 42686"/>
              <a:gd name="adj5" fmla="val 99910"/>
            </a:avLst>
          </a:prstGeom>
          <a:solidFill>
            <a:schemeClr val="accent1"/>
          </a:solidFill>
          <a:ln w="127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solidFill>
                <a:schemeClr val="tx2"/>
              </a:solidFill>
              <a:cs typeface="Arial" panose="020B0604020202020204" pitchFamily="34" charset="0"/>
            </a:endParaRPr>
          </a:p>
        </p:txBody>
      </p:sp>
      <p:pic>
        <p:nvPicPr>
          <p:cNvPr id="14" name="Picture 13">
            <a:extLst>
              <a:ext uri="{FF2B5EF4-FFF2-40B4-BE49-F238E27FC236}">
                <a16:creationId xmlns:a16="http://schemas.microsoft.com/office/drawing/2014/main" id="{832F4B46-68EC-453B-9407-D8900D4620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0674" y="3987458"/>
            <a:ext cx="1929091" cy="1377371"/>
          </a:xfrm>
          <a:prstGeom prst="rect">
            <a:avLst/>
          </a:prstGeom>
          <a:ln>
            <a:solidFill>
              <a:schemeClr val="bg2"/>
            </a:solidFill>
          </a:ln>
          <a:effectLst/>
          <a:scene3d>
            <a:camera prst="perspectiveRight"/>
            <a:lightRig rig="threePt" dir="t"/>
          </a:scene3d>
        </p:spPr>
      </p:pic>
      <p:pic>
        <p:nvPicPr>
          <p:cNvPr id="11" name="Picture 10">
            <a:extLst>
              <a:ext uri="{FF2B5EF4-FFF2-40B4-BE49-F238E27FC236}">
                <a16:creationId xmlns:a16="http://schemas.microsoft.com/office/drawing/2014/main" id="{F2238A5C-B934-45D8-BBFF-832F61CFE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804" b="20832"/>
          <a:stretch/>
        </p:blipFill>
        <p:spPr>
          <a:xfrm>
            <a:off x="8970176" y="3921224"/>
            <a:ext cx="1593102" cy="1447686"/>
          </a:xfrm>
          <a:prstGeom prst="rect">
            <a:avLst/>
          </a:prstGeom>
          <a:noFill/>
          <a:ln>
            <a:solidFill>
              <a:schemeClr val="bg2"/>
            </a:solidFill>
          </a:ln>
          <a:effectLst/>
          <a:scene3d>
            <a:camera prst="perspectiveLeft"/>
            <a:lightRig rig="threePt" dir="t"/>
          </a:scene3d>
        </p:spPr>
      </p:pic>
      <p:pic>
        <p:nvPicPr>
          <p:cNvPr id="8" name="Picture 7">
            <a:extLst>
              <a:ext uri="{FF2B5EF4-FFF2-40B4-BE49-F238E27FC236}">
                <a16:creationId xmlns:a16="http://schemas.microsoft.com/office/drawing/2014/main" id="{EA6594C9-B54C-470B-859D-98E0D36ABBF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134" t="4308" r="6307" b="11089"/>
          <a:stretch/>
        </p:blipFill>
        <p:spPr>
          <a:xfrm>
            <a:off x="4648372" y="1391303"/>
            <a:ext cx="1988496" cy="1528278"/>
          </a:xfrm>
          <a:prstGeom prst="rect">
            <a:avLst/>
          </a:prstGeom>
          <a:ln>
            <a:solidFill>
              <a:schemeClr val="accent2"/>
            </a:solidFill>
          </a:ln>
          <a:effectLst/>
          <a:scene3d>
            <a:camera prst="perspectiveLeft"/>
            <a:lightRig rig="threePt" dir="t"/>
          </a:scene3d>
        </p:spPr>
      </p:pic>
      <p:sp>
        <p:nvSpPr>
          <p:cNvPr id="2" name="Title 1"/>
          <p:cNvSpPr>
            <a:spLocks noGrp="1"/>
          </p:cNvSpPr>
          <p:nvPr>
            <p:ph type="title"/>
          </p:nvPr>
        </p:nvSpPr>
        <p:spPr/>
        <p:txBody>
          <a:bodyPr/>
          <a:lstStyle/>
          <a:p>
            <a:r>
              <a:rPr lang="fr-FR" dirty="0"/>
              <a:t>Source of </a:t>
            </a:r>
            <a:r>
              <a:rPr lang="fr-FR" dirty="0" err="1"/>
              <a:t>Digitalized</a:t>
            </a:r>
            <a:r>
              <a:rPr lang="fr-FR" dirty="0"/>
              <a:t> Materials Data</a:t>
            </a:r>
            <a:endParaRPr lang="en-GB" dirty="0"/>
          </a:p>
        </p:txBody>
      </p:sp>
      <p:sp>
        <p:nvSpPr>
          <p:cNvPr id="40" name="TextBox 39">
            <a:extLst>
              <a:ext uri="{FF2B5EF4-FFF2-40B4-BE49-F238E27FC236}">
                <a16:creationId xmlns:a16="http://schemas.microsoft.com/office/drawing/2014/main" id="{CCD28CF5-5E8E-4D81-B3AA-2207E2E32589}"/>
              </a:ext>
            </a:extLst>
          </p:cNvPr>
          <p:cNvSpPr txBox="1"/>
          <p:nvPr/>
        </p:nvSpPr>
        <p:spPr>
          <a:xfrm>
            <a:off x="1653850" y="952395"/>
            <a:ext cx="1525903" cy="461665"/>
          </a:xfrm>
          <a:prstGeom prst="rect">
            <a:avLst/>
          </a:prstGeom>
          <a:noFill/>
        </p:spPr>
        <p:txBody>
          <a:bodyPr wrap="square" rtlCol="0">
            <a:spAutoFit/>
          </a:bodyPr>
          <a:lstStyle/>
          <a:p>
            <a:pPr algn="ctr"/>
            <a:r>
              <a:rPr lang="en-GB" sz="2400" b="1">
                <a:cs typeface="Arial" panose="020B0604020202020204" pitchFamily="34" charset="0"/>
              </a:rPr>
              <a:t>Concept</a:t>
            </a:r>
          </a:p>
        </p:txBody>
      </p:sp>
      <p:sp>
        <p:nvSpPr>
          <p:cNvPr id="41" name="TextBox 40">
            <a:extLst>
              <a:ext uri="{FF2B5EF4-FFF2-40B4-BE49-F238E27FC236}">
                <a16:creationId xmlns:a16="http://schemas.microsoft.com/office/drawing/2014/main" id="{6001B1EF-08BD-4C21-A694-2DAE5957A198}"/>
              </a:ext>
            </a:extLst>
          </p:cNvPr>
          <p:cNvSpPr txBox="1"/>
          <p:nvPr/>
        </p:nvSpPr>
        <p:spPr>
          <a:xfrm>
            <a:off x="4050936" y="952244"/>
            <a:ext cx="3243126" cy="461665"/>
          </a:xfrm>
          <a:prstGeom prst="rect">
            <a:avLst/>
          </a:prstGeom>
          <a:noFill/>
        </p:spPr>
        <p:txBody>
          <a:bodyPr wrap="square" rtlCol="0">
            <a:spAutoFit/>
          </a:bodyPr>
          <a:lstStyle/>
          <a:p>
            <a:pPr algn="ctr"/>
            <a:r>
              <a:rPr lang="en-GB" sz="2400" b="1">
                <a:cs typeface="Arial" panose="020B0604020202020204" pitchFamily="34" charset="0"/>
              </a:rPr>
              <a:t>Engineering Design</a:t>
            </a:r>
          </a:p>
        </p:txBody>
      </p:sp>
      <p:sp>
        <p:nvSpPr>
          <p:cNvPr id="42" name="TextBox 41">
            <a:extLst>
              <a:ext uri="{FF2B5EF4-FFF2-40B4-BE49-F238E27FC236}">
                <a16:creationId xmlns:a16="http://schemas.microsoft.com/office/drawing/2014/main" id="{604F2FAA-AA42-4FE7-B419-9FE5F2C86DAF}"/>
              </a:ext>
            </a:extLst>
          </p:cNvPr>
          <p:cNvSpPr txBox="1"/>
          <p:nvPr/>
        </p:nvSpPr>
        <p:spPr>
          <a:xfrm>
            <a:off x="8091452" y="953770"/>
            <a:ext cx="1879121" cy="461665"/>
          </a:xfrm>
          <a:prstGeom prst="rect">
            <a:avLst/>
          </a:prstGeom>
          <a:noFill/>
        </p:spPr>
        <p:txBody>
          <a:bodyPr wrap="square" rtlCol="0">
            <a:spAutoFit/>
          </a:bodyPr>
          <a:lstStyle/>
          <a:p>
            <a:pPr algn="ctr"/>
            <a:r>
              <a:rPr lang="en-GB" sz="2400" b="1">
                <a:cs typeface="Arial" panose="020B0604020202020204" pitchFamily="34" charset="0"/>
              </a:rPr>
              <a:t>Simulation</a:t>
            </a:r>
          </a:p>
        </p:txBody>
      </p:sp>
      <p:sp>
        <p:nvSpPr>
          <p:cNvPr id="44" name="TextBox 43">
            <a:extLst>
              <a:ext uri="{FF2B5EF4-FFF2-40B4-BE49-F238E27FC236}">
                <a16:creationId xmlns:a16="http://schemas.microsoft.com/office/drawing/2014/main" id="{B2B2510D-B8BB-404D-A76A-796B36A1A08D}"/>
              </a:ext>
            </a:extLst>
          </p:cNvPr>
          <p:cNvSpPr txBox="1"/>
          <p:nvPr/>
        </p:nvSpPr>
        <p:spPr>
          <a:xfrm>
            <a:off x="8826775" y="5405714"/>
            <a:ext cx="2022016" cy="461665"/>
          </a:xfrm>
          <a:prstGeom prst="rect">
            <a:avLst/>
          </a:prstGeom>
          <a:noFill/>
        </p:spPr>
        <p:txBody>
          <a:bodyPr wrap="square" rtlCol="0">
            <a:spAutoFit/>
          </a:bodyPr>
          <a:lstStyle/>
          <a:p>
            <a:pPr algn="ctr"/>
            <a:r>
              <a:rPr lang="en-GB" sz="2400" b="1">
                <a:cs typeface="Arial" panose="020B0604020202020204" pitchFamily="34" charset="0"/>
              </a:rPr>
              <a:t>Prototyping</a:t>
            </a:r>
          </a:p>
        </p:txBody>
      </p:sp>
      <p:sp>
        <p:nvSpPr>
          <p:cNvPr id="46" name="TextBox 45">
            <a:extLst>
              <a:ext uri="{FF2B5EF4-FFF2-40B4-BE49-F238E27FC236}">
                <a16:creationId xmlns:a16="http://schemas.microsoft.com/office/drawing/2014/main" id="{95CC29DB-6286-413A-9F52-2F404513C156}"/>
              </a:ext>
            </a:extLst>
          </p:cNvPr>
          <p:cNvSpPr txBox="1"/>
          <p:nvPr/>
        </p:nvSpPr>
        <p:spPr>
          <a:xfrm>
            <a:off x="5390629" y="5404882"/>
            <a:ext cx="2144033" cy="461665"/>
          </a:xfrm>
          <a:prstGeom prst="rect">
            <a:avLst/>
          </a:prstGeom>
          <a:noFill/>
        </p:spPr>
        <p:txBody>
          <a:bodyPr wrap="square" rtlCol="0">
            <a:spAutoFit/>
          </a:bodyPr>
          <a:lstStyle/>
          <a:p>
            <a:pPr algn="ctr"/>
            <a:r>
              <a:rPr lang="en-GB" sz="2400" b="1">
                <a:cs typeface="Arial" panose="020B0604020202020204" pitchFamily="34" charset="0"/>
              </a:rPr>
              <a:t>Manufacture</a:t>
            </a:r>
          </a:p>
        </p:txBody>
      </p:sp>
      <p:sp>
        <p:nvSpPr>
          <p:cNvPr id="47" name="TextBox 46">
            <a:extLst>
              <a:ext uri="{FF2B5EF4-FFF2-40B4-BE49-F238E27FC236}">
                <a16:creationId xmlns:a16="http://schemas.microsoft.com/office/drawing/2014/main" id="{1FD9E806-0284-4E49-A7D4-C7C92F2D1E3E}"/>
              </a:ext>
            </a:extLst>
          </p:cNvPr>
          <p:cNvSpPr txBox="1"/>
          <p:nvPr/>
        </p:nvSpPr>
        <p:spPr>
          <a:xfrm>
            <a:off x="2498355" y="5401014"/>
            <a:ext cx="1667191" cy="461665"/>
          </a:xfrm>
          <a:prstGeom prst="rect">
            <a:avLst/>
          </a:prstGeom>
          <a:noFill/>
        </p:spPr>
        <p:txBody>
          <a:bodyPr wrap="square" rtlCol="0">
            <a:spAutoFit/>
          </a:bodyPr>
          <a:lstStyle/>
          <a:p>
            <a:pPr algn="ctr"/>
            <a:r>
              <a:rPr lang="en-GB" sz="2400" b="1">
                <a:cs typeface="Arial" panose="020B0604020202020204" pitchFamily="34" charset="0"/>
              </a:rPr>
              <a:t>Customer</a:t>
            </a:r>
          </a:p>
        </p:txBody>
      </p:sp>
      <p:pic>
        <p:nvPicPr>
          <p:cNvPr id="5" name="Picture 4">
            <a:extLst>
              <a:ext uri="{FF2B5EF4-FFF2-40B4-BE49-F238E27FC236}">
                <a16:creationId xmlns:a16="http://schemas.microsoft.com/office/drawing/2014/main" id="{A07373C3-8B5B-4086-8F66-910C08ECE3D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134" t="5791" r="10972" b="16394"/>
          <a:stretch/>
        </p:blipFill>
        <p:spPr>
          <a:xfrm>
            <a:off x="1521369" y="1412107"/>
            <a:ext cx="1861821" cy="1394952"/>
          </a:xfrm>
          <a:prstGeom prst="rect">
            <a:avLst/>
          </a:prstGeom>
          <a:ln>
            <a:solidFill>
              <a:schemeClr val="accent2"/>
            </a:solidFill>
          </a:ln>
          <a:effectLst/>
          <a:scene3d>
            <a:camera prst="perspectiveRight"/>
            <a:lightRig rig="threePt" dir="t"/>
          </a:scene3d>
        </p:spPr>
      </p:pic>
      <p:pic>
        <p:nvPicPr>
          <p:cNvPr id="16" name="Picture 15">
            <a:extLst>
              <a:ext uri="{FF2B5EF4-FFF2-40B4-BE49-F238E27FC236}">
                <a16:creationId xmlns:a16="http://schemas.microsoft.com/office/drawing/2014/main" id="{6FB8194A-949A-4744-9E75-B266F0D8FC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7627" t="26655" r="11554" b="27831"/>
          <a:stretch/>
        </p:blipFill>
        <p:spPr>
          <a:xfrm>
            <a:off x="2213919" y="4130146"/>
            <a:ext cx="2125929" cy="1269329"/>
          </a:xfrm>
          <a:prstGeom prst="rect">
            <a:avLst/>
          </a:prstGeom>
          <a:ln>
            <a:solidFill>
              <a:schemeClr val="bg2"/>
            </a:solidFill>
          </a:ln>
          <a:effectLst/>
          <a:scene3d>
            <a:camera prst="perspectiveLeft"/>
            <a:lightRig rig="threePt" dir="t"/>
          </a:scene3d>
        </p:spPr>
      </p:pic>
      <p:pic>
        <p:nvPicPr>
          <p:cNvPr id="4" name="Picture 3">
            <a:extLst>
              <a:ext uri="{FF2B5EF4-FFF2-40B4-BE49-F238E27FC236}">
                <a16:creationId xmlns:a16="http://schemas.microsoft.com/office/drawing/2014/main" id="{7F1A67D5-6DEE-4848-943B-D095AC94D0F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84539" y="1462034"/>
            <a:ext cx="2033817" cy="1308365"/>
          </a:xfrm>
          <a:prstGeom prst="rect">
            <a:avLst/>
          </a:prstGeom>
          <a:ln>
            <a:solidFill>
              <a:schemeClr val="accent2"/>
            </a:solidFill>
          </a:ln>
          <a:effectLst/>
          <a:scene3d>
            <a:camera prst="perspectiveRight"/>
            <a:lightRig rig="threePt" dir="t"/>
          </a:scene3d>
        </p:spPr>
      </p:pic>
      <p:grpSp>
        <p:nvGrpSpPr>
          <p:cNvPr id="6" name="Group 5">
            <a:extLst>
              <a:ext uri="{FF2B5EF4-FFF2-40B4-BE49-F238E27FC236}">
                <a16:creationId xmlns:a16="http://schemas.microsoft.com/office/drawing/2014/main" id="{5921A225-054D-491A-BAED-DA5C6E4829AE}"/>
              </a:ext>
            </a:extLst>
          </p:cNvPr>
          <p:cNvGrpSpPr/>
          <p:nvPr/>
        </p:nvGrpSpPr>
        <p:grpSpPr>
          <a:xfrm>
            <a:off x="865191" y="1599807"/>
            <a:ext cx="10701413" cy="3892623"/>
            <a:chOff x="865191" y="1599807"/>
            <a:chExt cx="10701413" cy="3892623"/>
          </a:xfrm>
        </p:grpSpPr>
        <p:sp>
          <p:nvSpPr>
            <p:cNvPr id="56" name="Rectangle 55">
              <a:extLst>
                <a:ext uri="{FF2B5EF4-FFF2-40B4-BE49-F238E27FC236}">
                  <a16:creationId xmlns:a16="http://schemas.microsoft.com/office/drawing/2014/main" id="{E4A9D400-EF5A-49ED-9503-C24C7AB23451}"/>
                </a:ext>
              </a:extLst>
            </p:cNvPr>
            <p:cNvSpPr/>
            <p:nvPr/>
          </p:nvSpPr>
          <p:spPr>
            <a:xfrm>
              <a:off x="1206242" y="4820976"/>
              <a:ext cx="1348728" cy="671454"/>
            </a:xfrm>
            <a:prstGeom prst="rect">
              <a:avLst/>
            </a:prstGeom>
            <a:solidFill>
              <a:schemeClr val="accent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In-service data</a:t>
              </a:r>
            </a:p>
          </p:txBody>
        </p:sp>
        <p:sp>
          <p:nvSpPr>
            <p:cNvPr id="57" name="Rectangle 56">
              <a:extLst>
                <a:ext uri="{FF2B5EF4-FFF2-40B4-BE49-F238E27FC236}">
                  <a16:creationId xmlns:a16="http://schemas.microsoft.com/office/drawing/2014/main" id="{29C848B9-FD63-4D77-888E-E8FC3D8C68D6}"/>
                </a:ext>
              </a:extLst>
            </p:cNvPr>
            <p:cNvSpPr/>
            <p:nvPr/>
          </p:nvSpPr>
          <p:spPr>
            <a:xfrm>
              <a:off x="10242417" y="2989625"/>
              <a:ext cx="1324187" cy="656271"/>
            </a:xfrm>
            <a:prstGeom prst="rect">
              <a:avLst/>
            </a:prstGeom>
            <a:solidFill>
              <a:schemeClr val="accent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Testing and analysis</a:t>
              </a:r>
            </a:p>
          </p:txBody>
        </p:sp>
        <p:sp>
          <p:nvSpPr>
            <p:cNvPr id="55" name="Rectangle 54">
              <a:extLst>
                <a:ext uri="{FF2B5EF4-FFF2-40B4-BE49-F238E27FC236}">
                  <a16:creationId xmlns:a16="http://schemas.microsoft.com/office/drawing/2014/main" id="{3D4DE30F-5239-48C7-B945-AC3D4A4F23A5}"/>
                </a:ext>
              </a:extLst>
            </p:cNvPr>
            <p:cNvSpPr/>
            <p:nvPr/>
          </p:nvSpPr>
          <p:spPr>
            <a:xfrm>
              <a:off x="7790876" y="4751656"/>
              <a:ext cx="1289122" cy="740774"/>
            </a:xfrm>
            <a:prstGeom prst="rect">
              <a:avLst/>
            </a:prstGeom>
            <a:solidFill>
              <a:schemeClr val="accent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Supplier specs</a:t>
              </a:r>
            </a:p>
          </p:txBody>
        </p:sp>
        <p:sp>
          <p:nvSpPr>
            <p:cNvPr id="58" name="Rectangle 57">
              <a:extLst>
                <a:ext uri="{FF2B5EF4-FFF2-40B4-BE49-F238E27FC236}">
                  <a16:creationId xmlns:a16="http://schemas.microsoft.com/office/drawing/2014/main" id="{97174112-90E7-4D04-AB90-DEE00E2A1A1D}"/>
                </a:ext>
              </a:extLst>
            </p:cNvPr>
            <p:cNvSpPr/>
            <p:nvPr/>
          </p:nvSpPr>
          <p:spPr>
            <a:xfrm>
              <a:off x="4649167" y="3797704"/>
              <a:ext cx="1363012" cy="684118"/>
            </a:xfrm>
            <a:prstGeom prst="rect">
              <a:avLst/>
            </a:prstGeom>
            <a:solidFill>
              <a:schemeClr val="accent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Compliance data</a:t>
              </a:r>
            </a:p>
          </p:txBody>
        </p:sp>
        <p:sp>
          <p:nvSpPr>
            <p:cNvPr id="52" name="Rectangle 51">
              <a:extLst>
                <a:ext uri="{FF2B5EF4-FFF2-40B4-BE49-F238E27FC236}">
                  <a16:creationId xmlns:a16="http://schemas.microsoft.com/office/drawing/2014/main" id="{5AC5837D-87A2-490F-90E4-6B5937DB5C41}"/>
                </a:ext>
              </a:extLst>
            </p:cNvPr>
            <p:cNvSpPr/>
            <p:nvPr/>
          </p:nvSpPr>
          <p:spPr>
            <a:xfrm>
              <a:off x="3493705" y="2530168"/>
              <a:ext cx="1363013" cy="675426"/>
            </a:xfrm>
            <a:prstGeom prst="rect">
              <a:avLst/>
            </a:prstGeom>
            <a:solidFill>
              <a:schemeClr val="accent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Basic material properties</a:t>
              </a:r>
            </a:p>
          </p:txBody>
        </p:sp>
        <p:sp>
          <p:nvSpPr>
            <p:cNvPr id="53" name="Rectangle 52">
              <a:extLst>
                <a:ext uri="{FF2B5EF4-FFF2-40B4-BE49-F238E27FC236}">
                  <a16:creationId xmlns:a16="http://schemas.microsoft.com/office/drawing/2014/main" id="{185A1460-784A-4F7B-94D2-A06190937A87}"/>
                </a:ext>
              </a:extLst>
            </p:cNvPr>
            <p:cNvSpPr/>
            <p:nvPr/>
          </p:nvSpPr>
          <p:spPr>
            <a:xfrm>
              <a:off x="6531663" y="2441222"/>
              <a:ext cx="1363013" cy="764372"/>
            </a:xfrm>
            <a:prstGeom prst="rect">
              <a:avLst/>
            </a:prstGeom>
            <a:solidFill>
              <a:schemeClr val="accent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Detailed engineering properties</a:t>
              </a:r>
            </a:p>
          </p:txBody>
        </p:sp>
        <p:sp>
          <p:nvSpPr>
            <p:cNvPr id="23" name="Rectangle 22">
              <a:extLst>
                <a:ext uri="{FF2B5EF4-FFF2-40B4-BE49-F238E27FC236}">
                  <a16:creationId xmlns:a16="http://schemas.microsoft.com/office/drawing/2014/main" id="{A19CCAF7-BDD5-49F0-BD06-F4F9636FEC14}"/>
                </a:ext>
              </a:extLst>
            </p:cNvPr>
            <p:cNvSpPr/>
            <p:nvPr/>
          </p:nvSpPr>
          <p:spPr>
            <a:xfrm>
              <a:off x="865191" y="2601049"/>
              <a:ext cx="1348728" cy="671454"/>
            </a:xfrm>
            <a:prstGeom prst="rect">
              <a:avLst/>
            </a:prstGeom>
            <a:solidFill>
              <a:schemeClr val="accent2"/>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Aesthetic / Rendering</a:t>
              </a:r>
            </a:p>
          </p:txBody>
        </p:sp>
        <p:sp>
          <p:nvSpPr>
            <p:cNvPr id="54" name="Rectangle 53">
              <a:extLst>
                <a:ext uri="{FF2B5EF4-FFF2-40B4-BE49-F238E27FC236}">
                  <a16:creationId xmlns:a16="http://schemas.microsoft.com/office/drawing/2014/main" id="{80696665-7D2E-47FC-910B-D2C9C7D59CD4}"/>
                </a:ext>
              </a:extLst>
            </p:cNvPr>
            <p:cNvSpPr/>
            <p:nvPr/>
          </p:nvSpPr>
          <p:spPr>
            <a:xfrm>
              <a:off x="9973410" y="1599807"/>
              <a:ext cx="1363012" cy="661037"/>
            </a:xfrm>
            <a:prstGeom prst="rect">
              <a:avLst/>
            </a:prstGeom>
            <a:solidFill>
              <a:schemeClr val="accent2"/>
            </a:solidFill>
            <a:ln w="2857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a:solidFill>
                    <a:schemeClr val="tx1"/>
                  </a:solidFill>
                </a:rPr>
                <a:t>CAE models</a:t>
              </a:r>
            </a:p>
          </p:txBody>
        </p:sp>
      </p:grpSp>
      <p:grpSp>
        <p:nvGrpSpPr>
          <p:cNvPr id="12" name="Group 11">
            <a:extLst>
              <a:ext uri="{FF2B5EF4-FFF2-40B4-BE49-F238E27FC236}">
                <a16:creationId xmlns:a16="http://schemas.microsoft.com/office/drawing/2014/main" id="{9DDF07B4-53BC-4E74-B079-876FC9B5BFC9}"/>
              </a:ext>
            </a:extLst>
          </p:cNvPr>
          <p:cNvGrpSpPr/>
          <p:nvPr/>
        </p:nvGrpSpPr>
        <p:grpSpPr>
          <a:xfrm>
            <a:off x="-309" y="1351660"/>
            <a:ext cx="11927840" cy="4363255"/>
            <a:chOff x="-309" y="1351660"/>
            <a:chExt cx="11927840" cy="4363255"/>
          </a:xfrm>
        </p:grpSpPr>
        <p:grpSp>
          <p:nvGrpSpPr>
            <p:cNvPr id="22" name="Group 21">
              <a:extLst>
                <a:ext uri="{FF2B5EF4-FFF2-40B4-BE49-F238E27FC236}">
                  <a16:creationId xmlns:a16="http://schemas.microsoft.com/office/drawing/2014/main" id="{8C76A9E9-4F23-4F28-A74D-9EF176228456}"/>
                </a:ext>
              </a:extLst>
            </p:cNvPr>
            <p:cNvGrpSpPr/>
            <p:nvPr/>
          </p:nvGrpSpPr>
          <p:grpSpPr>
            <a:xfrm>
              <a:off x="-309" y="1351660"/>
              <a:ext cx="11927840" cy="4363255"/>
              <a:chOff x="-309" y="1351660"/>
              <a:chExt cx="11927840" cy="4363255"/>
            </a:xfrm>
          </p:grpSpPr>
          <p:sp>
            <p:nvSpPr>
              <p:cNvPr id="45" name="Rectangle 44">
                <a:extLst>
                  <a:ext uri="{FF2B5EF4-FFF2-40B4-BE49-F238E27FC236}">
                    <a16:creationId xmlns:a16="http://schemas.microsoft.com/office/drawing/2014/main" id="{094AE384-465D-431B-95C9-257141B5DD43}"/>
                  </a:ext>
                </a:extLst>
              </p:cNvPr>
              <p:cNvSpPr/>
              <p:nvPr/>
            </p:nvSpPr>
            <p:spPr>
              <a:xfrm>
                <a:off x="-309" y="1351660"/>
                <a:ext cx="11927840" cy="4363255"/>
              </a:xfrm>
              <a:custGeom>
                <a:avLst/>
                <a:gdLst>
                  <a:gd name="connsiteX0" fmla="*/ 0 w 11927840"/>
                  <a:gd name="connsiteY0" fmla="*/ 0 h 4126860"/>
                  <a:gd name="connsiteX1" fmla="*/ 11927840 w 11927840"/>
                  <a:gd name="connsiteY1" fmla="*/ 0 h 4126860"/>
                  <a:gd name="connsiteX2" fmla="*/ 11927840 w 11927840"/>
                  <a:gd name="connsiteY2" fmla="*/ 4126860 h 4126860"/>
                  <a:gd name="connsiteX3" fmla="*/ 0 w 11927840"/>
                  <a:gd name="connsiteY3" fmla="*/ 4126860 h 4126860"/>
                  <a:gd name="connsiteX4" fmla="*/ 0 w 11927840"/>
                  <a:gd name="connsiteY4" fmla="*/ 0 h 4126860"/>
                  <a:gd name="connsiteX0" fmla="*/ 0 w 11927840"/>
                  <a:gd name="connsiteY0" fmla="*/ 0 h 4126860"/>
                  <a:gd name="connsiteX1" fmla="*/ 11927840 w 11927840"/>
                  <a:gd name="connsiteY1" fmla="*/ 0 h 4126860"/>
                  <a:gd name="connsiteX2" fmla="*/ 11927840 w 11927840"/>
                  <a:gd name="connsiteY2" fmla="*/ 4126860 h 4126860"/>
                  <a:gd name="connsiteX3" fmla="*/ 2366319 w 11927840"/>
                  <a:gd name="connsiteY3" fmla="*/ 4123310 h 4126860"/>
                  <a:gd name="connsiteX4" fmla="*/ 0 w 11927840"/>
                  <a:gd name="connsiteY4" fmla="*/ 4126860 h 4126860"/>
                  <a:gd name="connsiteX5" fmla="*/ 0 w 11927840"/>
                  <a:gd name="connsiteY5" fmla="*/ 0 h 4126860"/>
                  <a:gd name="connsiteX0" fmla="*/ 0 w 11927840"/>
                  <a:gd name="connsiteY0" fmla="*/ 0 h 4363255"/>
                  <a:gd name="connsiteX1" fmla="*/ 11927840 w 11927840"/>
                  <a:gd name="connsiteY1" fmla="*/ 0 h 4363255"/>
                  <a:gd name="connsiteX2" fmla="*/ 11927840 w 11927840"/>
                  <a:gd name="connsiteY2" fmla="*/ 4126860 h 4363255"/>
                  <a:gd name="connsiteX3" fmla="*/ 2366319 w 11927840"/>
                  <a:gd name="connsiteY3" fmla="*/ 4123310 h 4363255"/>
                  <a:gd name="connsiteX4" fmla="*/ 0 w 11927840"/>
                  <a:gd name="connsiteY4" fmla="*/ 4126860 h 4363255"/>
                  <a:gd name="connsiteX5" fmla="*/ 0 w 11927840"/>
                  <a:gd name="connsiteY5" fmla="*/ 0 h 4363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27840" h="4363255">
                    <a:moveTo>
                      <a:pt x="0" y="0"/>
                    </a:moveTo>
                    <a:lnTo>
                      <a:pt x="11927840" y="0"/>
                    </a:lnTo>
                    <a:lnTo>
                      <a:pt x="11927840" y="4126860"/>
                    </a:lnTo>
                    <a:lnTo>
                      <a:pt x="2366319" y="4123310"/>
                    </a:lnTo>
                    <a:cubicBezTo>
                      <a:pt x="1794716" y="4661703"/>
                      <a:pt x="788773" y="4125677"/>
                      <a:pt x="0" y="4126860"/>
                    </a:cubicBezTo>
                    <a:lnTo>
                      <a:pt x="0" y="0"/>
                    </a:lnTo>
                    <a:close/>
                  </a:path>
                </a:pathLst>
              </a:custGeom>
              <a:solidFill>
                <a:schemeClr val="bg2">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2" name="Picture 81" descr="A screenshot of a cell phone&#10;&#10;Description automatically generated">
                <a:extLst>
                  <a:ext uri="{FF2B5EF4-FFF2-40B4-BE49-F238E27FC236}">
                    <a16:creationId xmlns:a16="http://schemas.microsoft.com/office/drawing/2014/main" id="{BA34B9B5-3A4D-47C7-9151-0B18723EBE0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012683">
                <a:off x="4250990" y="3698165"/>
                <a:ext cx="973877" cy="1206891"/>
              </a:xfrm>
              <a:prstGeom prst="rect">
                <a:avLst/>
              </a:prstGeom>
            </p:spPr>
          </p:pic>
          <p:pic>
            <p:nvPicPr>
              <p:cNvPr id="83" name="Picture 82" descr="A screenshot of a cell phone&#10;&#10;Description automatically generated">
                <a:extLst>
                  <a:ext uri="{FF2B5EF4-FFF2-40B4-BE49-F238E27FC236}">
                    <a16:creationId xmlns:a16="http://schemas.microsoft.com/office/drawing/2014/main" id="{6CEA5EC3-3656-471A-8003-992F003DDB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047483">
                <a:off x="5531608" y="2242714"/>
                <a:ext cx="1186426" cy="1470295"/>
              </a:xfrm>
              <a:prstGeom prst="rect">
                <a:avLst/>
              </a:prstGeom>
            </p:spPr>
          </p:pic>
          <p:pic>
            <p:nvPicPr>
              <p:cNvPr id="84" name="Picture 83" descr="A screenshot of a cell phone&#10;&#10;Description automatically generated">
                <a:extLst>
                  <a:ext uri="{FF2B5EF4-FFF2-40B4-BE49-F238E27FC236}">
                    <a16:creationId xmlns:a16="http://schemas.microsoft.com/office/drawing/2014/main" id="{86BE321D-1493-4D96-95AA-C56105279A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69901">
                <a:off x="2871692" y="2941265"/>
                <a:ext cx="884946" cy="1096682"/>
              </a:xfrm>
              <a:prstGeom prst="rect">
                <a:avLst/>
              </a:prstGeom>
            </p:spPr>
          </p:pic>
          <p:pic>
            <p:nvPicPr>
              <p:cNvPr id="85" name="Picture 84" descr="A screenshot of a cell phone&#10;&#10;Description automatically generated">
                <a:extLst>
                  <a:ext uri="{FF2B5EF4-FFF2-40B4-BE49-F238E27FC236}">
                    <a16:creationId xmlns:a16="http://schemas.microsoft.com/office/drawing/2014/main" id="{BF0A4B71-0E4E-481A-8C0B-1DAEC3FF579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1152582">
                <a:off x="2101642" y="1945209"/>
                <a:ext cx="1094131" cy="1355918"/>
              </a:xfrm>
              <a:prstGeom prst="rect">
                <a:avLst/>
              </a:prstGeom>
            </p:spPr>
          </p:pic>
          <p:pic>
            <p:nvPicPr>
              <p:cNvPr id="86" name="Picture 85" descr="A screenshot of a cell phone&#10;&#10;Description automatically generated">
                <a:extLst>
                  <a:ext uri="{FF2B5EF4-FFF2-40B4-BE49-F238E27FC236}">
                    <a16:creationId xmlns:a16="http://schemas.microsoft.com/office/drawing/2014/main" id="{81BC61CF-D0A8-43EB-BABE-44C62215AE7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81365">
                <a:off x="4154370" y="1615462"/>
                <a:ext cx="1056156" cy="1308856"/>
              </a:xfrm>
              <a:prstGeom prst="rect">
                <a:avLst/>
              </a:prstGeom>
            </p:spPr>
          </p:pic>
          <p:pic>
            <p:nvPicPr>
              <p:cNvPr id="89" name="Picture 88" descr="A screenshot of a cell phone&#10;&#10;Description automatically generated">
                <a:extLst>
                  <a:ext uri="{FF2B5EF4-FFF2-40B4-BE49-F238E27FC236}">
                    <a16:creationId xmlns:a16="http://schemas.microsoft.com/office/drawing/2014/main" id="{7266B974-8754-4DB0-B87B-1613F1F92E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81365">
                <a:off x="7641584" y="3950695"/>
                <a:ext cx="1056156" cy="1308856"/>
              </a:xfrm>
              <a:prstGeom prst="rect">
                <a:avLst/>
              </a:prstGeom>
            </p:spPr>
          </p:pic>
          <p:pic>
            <p:nvPicPr>
              <p:cNvPr id="90" name="Picture 89" descr="A screenshot of a cell phone&#10;&#10;Description automatically generated">
                <a:extLst>
                  <a:ext uri="{FF2B5EF4-FFF2-40B4-BE49-F238E27FC236}">
                    <a16:creationId xmlns:a16="http://schemas.microsoft.com/office/drawing/2014/main" id="{D8882D84-1FDF-42EE-9074-598F1AD4FCD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208152">
                <a:off x="8816551" y="2136977"/>
                <a:ext cx="1056156" cy="1308856"/>
              </a:xfrm>
              <a:prstGeom prst="rect">
                <a:avLst/>
              </a:prstGeom>
            </p:spPr>
          </p:pic>
          <p:pic>
            <p:nvPicPr>
              <p:cNvPr id="93" name="Picture 92" descr="A screenshot of a cell phone&#10;&#10;Description automatically generated">
                <a:extLst>
                  <a:ext uri="{FF2B5EF4-FFF2-40B4-BE49-F238E27FC236}">
                    <a16:creationId xmlns:a16="http://schemas.microsoft.com/office/drawing/2014/main" id="{DD98DBFD-E4D5-431D-A1C8-BAC0398F77C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69901">
                <a:off x="8716874" y="3177384"/>
                <a:ext cx="966086" cy="1197236"/>
              </a:xfrm>
              <a:prstGeom prst="rect">
                <a:avLst/>
              </a:prstGeom>
            </p:spPr>
          </p:pic>
          <p:pic>
            <p:nvPicPr>
              <p:cNvPr id="94" name="Picture 93" descr="A screenshot of a cell phone&#10;&#10;Description automatically generated">
                <a:extLst>
                  <a:ext uri="{FF2B5EF4-FFF2-40B4-BE49-F238E27FC236}">
                    <a16:creationId xmlns:a16="http://schemas.microsoft.com/office/drawing/2014/main" id="{44E9D3C1-5835-4DD5-BF18-7166442C6FC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9158922">
                <a:off x="7107782" y="3781383"/>
                <a:ext cx="884946" cy="1096682"/>
              </a:xfrm>
              <a:prstGeom prst="rect">
                <a:avLst/>
              </a:prstGeom>
            </p:spPr>
          </p:pic>
          <p:pic>
            <p:nvPicPr>
              <p:cNvPr id="95" name="Picture 94" descr="A screenshot of a cell phone&#10;&#10;Description automatically generated">
                <a:extLst>
                  <a:ext uri="{FF2B5EF4-FFF2-40B4-BE49-F238E27FC236}">
                    <a16:creationId xmlns:a16="http://schemas.microsoft.com/office/drawing/2014/main" id="{F04D896F-C09C-46FA-A3EC-9ABABB7E83A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69901">
                <a:off x="6731625" y="2007087"/>
                <a:ext cx="884946" cy="1096682"/>
              </a:xfrm>
              <a:prstGeom prst="rect">
                <a:avLst/>
              </a:prstGeom>
            </p:spPr>
          </p:pic>
          <p:pic>
            <p:nvPicPr>
              <p:cNvPr id="96" name="Picture 95" descr="A screenshot of a cell phone&#10;&#10;Description automatically generated">
                <a:extLst>
                  <a:ext uri="{FF2B5EF4-FFF2-40B4-BE49-F238E27FC236}">
                    <a16:creationId xmlns:a16="http://schemas.microsoft.com/office/drawing/2014/main" id="{2153F530-3833-4166-9FA8-73548BF9751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047483">
                <a:off x="3309079" y="3579848"/>
                <a:ext cx="921831" cy="1142392"/>
              </a:xfrm>
              <a:prstGeom prst="rect">
                <a:avLst/>
              </a:prstGeom>
            </p:spPr>
          </p:pic>
          <p:pic>
            <p:nvPicPr>
              <p:cNvPr id="97" name="Picture 96" descr="A screenshot of a cell phone&#10;&#10;Description automatically generated">
                <a:extLst>
                  <a:ext uri="{FF2B5EF4-FFF2-40B4-BE49-F238E27FC236}">
                    <a16:creationId xmlns:a16="http://schemas.microsoft.com/office/drawing/2014/main" id="{B480D514-0274-4CB2-B19B-9F5759C66F6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047483">
                <a:off x="7394295" y="1612303"/>
                <a:ext cx="998859" cy="1237850"/>
              </a:xfrm>
              <a:prstGeom prst="rect">
                <a:avLst/>
              </a:prstGeom>
            </p:spPr>
          </p:pic>
          <p:pic>
            <p:nvPicPr>
              <p:cNvPr id="98" name="Picture 97" descr="A screenshot of a cell phone&#10;&#10;Description automatically generated">
                <a:extLst>
                  <a:ext uri="{FF2B5EF4-FFF2-40B4-BE49-F238E27FC236}">
                    <a16:creationId xmlns:a16="http://schemas.microsoft.com/office/drawing/2014/main" id="{34A29F74-385A-4354-AAF7-5B55132A018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499055">
                <a:off x="7685494" y="3021973"/>
                <a:ext cx="975618" cy="1209048"/>
              </a:xfrm>
              <a:prstGeom prst="rect">
                <a:avLst/>
              </a:prstGeom>
            </p:spPr>
          </p:pic>
          <p:pic>
            <p:nvPicPr>
              <p:cNvPr id="100" name="Picture 99" descr="A screenshot of a cell phone&#10;&#10;Description automatically generated">
                <a:extLst>
                  <a:ext uri="{FF2B5EF4-FFF2-40B4-BE49-F238E27FC236}">
                    <a16:creationId xmlns:a16="http://schemas.microsoft.com/office/drawing/2014/main" id="{32191E59-2AE9-466B-AE3B-6493573C14B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499055">
                <a:off x="3219918" y="1584324"/>
                <a:ext cx="897456" cy="1112185"/>
              </a:xfrm>
              <a:prstGeom prst="rect">
                <a:avLst/>
              </a:prstGeom>
            </p:spPr>
          </p:pic>
          <p:pic>
            <p:nvPicPr>
              <p:cNvPr id="101" name="Picture 100" descr="A screenshot of a cell phone&#10;&#10;Description automatically generated">
                <a:extLst>
                  <a:ext uri="{FF2B5EF4-FFF2-40B4-BE49-F238E27FC236}">
                    <a16:creationId xmlns:a16="http://schemas.microsoft.com/office/drawing/2014/main" id="{2103E5E6-D40A-4DF0-9BEF-485A384077C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592160">
                <a:off x="8360840" y="2097088"/>
                <a:ext cx="1017162" cy="1260532"/>
              </a:xfrm>
              <a:prstGeom prst="rect">
                <a:avLst/>
              </a:prstGeom>
            </p:spPr>
          </p:pic>
          <p:pic>
            <p:nvPicPr>
              <p:cNvPr id="102" name="Picture 101" descr="A screenshot of a cell phone&#10;&#10;Description automatically generated">
                <a:extLst>
                  <a:ext uri="{FF2B5EF4-FFF2-40B4-BE49-F238E27FC236}">
                    <a16:creationId xmlns:a16="http://schemas.microsoft.com/office/drawing/2014/main" id="{9B56A094-E547-4132-A8D9-000FA5D830C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1152582">
                <a:off x="9212958" y="3591927"/>
                <a:ext cx="1094131" cy="1355918"/>
              </a:xfrm>
              <a:prstGeom prst="rect">
                <a:avLst/>
              </a:prstGeom>
            </p:spPr>
          </p:pic>
          <p:pic>
            <p:nvPicPr>
              <p:cNvPr id="104" name="Picture 103" descr="A screenshot of a cell phone&#10;&#10;Description automatically generated">
                <a:extLst>
                  <a:ext uri="{FF2B5EF4-FFF2-40B4-BE49-F238E27FC236}">
                    <a16:creationId xmlns:a16="http://schemas.microsoft.com/office/drawing/2014/main" id="{F184C779-DC7A-4995-B2F1-58A4BAFE52F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08052">
                <a:off x="5570879" y="1551259"/>
                <a:ext cx="1097703" cy="1360344"/>
              </a:xfrm>
              <a:prstGeom prst="rect">
                <a:avLst/>
              </a:prstGeom>
            </p:spPr>
          </p:pic>
          <p:pic>
            <p:nvPicPr>
              <p:cNvPr id="106" name="Picture 105" descr="A screenshot of a cell phone&#10;&#10;Description automatically generated">
                <a:extLst>
                  <a:ext uri="{FF2B5EF4-FFF2-40B4-BE49-F238E27FC236}">
                    <a16:creationId xmlns:a16="http://schemas.microsoft.com/office/drawing/2014/main" id="{72486D79-CD5C-474F-81E2-ACB94DDF50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91909">
                <a:off x="6177181" y="2231574"/>
                <a:ext cx="981428" cy="1216249"/>
              </a:xfrm>
              <a:prstGeom prst="rect">
                <a:avLst/>
              </a:prstGeom>
            </p:spPr>
          </p:pic>
          <p:pic>
            <p:nvPicPr>
              <p:cNvPr id="108" name="Picture 107" descr="A screenshot of a cell phone&#10;&#10;Description automatically generated">
                <a:extLst>
                  <a:ext uri="{FF2B5EF4-FFF2-40B4-BE49-F238E27FC236}">
                    <a16:creationId xmlns:a16="http://schemas.microsoft.com/office/drawing/2014/main" id="{101D84D1-18EF-4733-AAA4-8D86A9521F0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16791">
                <a:off x="8439280" y="1434892"/>
                <a:ext cx="975618" cy="1209048"/>
              </a:xfrm>
              <a:prstGeom prst="rect">
                <a:avLst/>
              </a:prstGeom>
            </p:spPr>
          </p:pic>
          <p:pic>
            <p:nvPicPr>
              <p:cNvPr id="110" name="Picture 109" descr="A screenshot of a cell phone&#10;&#10;Description automatically generated">
                <a:extLst>
                  <a:ext uri="{FF2B5EF4-FFF2-40B4-BE49-F238E27FC236}">
                    <a16:creationId xmlns:a16="http://schemas.microsoft.com/office/drawing/2014/main" id="{FB75DDC1-C4E0-4D2C-BD84-4C6AFD8A608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591909">
                <a:off x="6235368" y="4085083"/>
                <a:ext cx="1085447" cy="1345156"/>
              </a:xfrm>
              <a:prstGeom prst="rect">
                <a:avLst/>
              </a:prstGeom>
            </p:spPr>
          </p:pic>
          <p:pic>
            <p:nvPicPr>
              <p:cNvPr id="99" name="Picture 98" descr="A screenshot of a cell phone&#10;&#10;Description automatically generated">
                <a:extLst>
                  <a:ext uri="{FF2B5EF4-FFF2-40B4-BE49-F238E27FC236}">
                    <a16:creationId xmlns:a16="http://schemas.microsoft.com/office/drawing/2014/main" id="{2622158E-1BD8-48EC-84B1-D94529A0CB9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123957">
                <a:off x="5908631" y="3433666"/>
                <a:ext cx="975618" cy="1209048"/>
              </a:xfrm>
              <a:prstGeom prst="rect">
                <a:avLst/>
              </a:prstGeom>
            </p:spPr>
          </p:pic>
          <p:pic>
            <p:nvPicPr>
              <p:cNvPr id="87" name="Picture 86" descr="A screenshot of a cell phone&#10;&#10;Description automatically generated">
                <a:extLst>
                  <a:ext uri="{FF2B5EF4-FFF2-40B4-BE49-F238E27FC236}">
                    <a16:creationId xmlns:a16="http://schemas.microsoft.com/office/drawing/2014/main" id="{2A6B3D49-A22A-499C-A5DE-9B4A554E128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0499055">
                <a:off x="1411931" y="2693986"/>
                <a:ext cx="975618" cy="1209048"/>
              </a:xfrm>
              <a:prstGeom prst="rect">
                <a:avLst/>
              </a:prstGeom>
            </p:spPr>
          </p:pic>
          <p:pic>
            <p:nvPicPr>
              <p:cNvPr id="114" name="Picture 113" descr="A screenshot of a cell phone&#10;&#10;Description automatically generated">
                <a:extLst>
                  <a:ext uri="{FF2B5EF4-FFF2-40B4-BE49-F238E27FC236}">
                    <a16:creationId xmlns:a16="http://schemas.microsoft.com/office/drawing/2014/main" id="{91749A37-5C98-4816-8F4E-6564102C9FC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047483">
                <a:off x="663891" y="2617509"/>
                <a:ext cx="921831" cy="1142392"/>
              </a:xfrm>
              <a:prstGeom prst="rect">
                <a:avLst/>
              </a:prstGeom>
            </p:spPr>
          </p:pic>
          <p:pic>
            <p:nvPicPr>
              <p:cNvPr id="112" name="Picture 111" descr="A screenshot of a cell phone&#10;&#10;Description automatically generated">
                <a:extLst>
                  <a:ext uri="{FF2B5EF4-FFF2-40B4-BE49-F238E27FC236}">
                    <a16:creationId xmlns:a16="http://schemas.microsoft.com/office/drawing/2014/main" id="{771700BE-BCEC-4E35-B5C5-C62BE73B8F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69901">
                <a:off x="9834984" y="1913357"/>
                <a:ext cx="1085451" cy="1345161"/>
              </a:xfrm>
              <a:prstGeom prst="rect">
                <a:avLst/>
              </a:prstGeom>
            </p:spPr>
          </p:pic>
          <p:pic>
            <p:nvPicPr>
              <p:cNvPr id="113" name="Picture 112" descr="A screenshot of a cell phone&#10;&#10;Description automatically generated">
                <a:extLst>
                  <a:ext uri="{FF2B5EF4-FFF2-40B4-BE49-F238E27FC236}">
                    <a16:creationId xmlns:a16="http://schemas.microsoft.com/office/drawing/2014/main" id="{C50DAE58-6F29-4A52-99D1-7CF6A097E57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347188">
                <a:off x="9953580" y="2924500"/>
                <a:ext cx="1097703" cy="1360344"/>
              </a:xfrm>
              <a:prstGeom prst="rect">
                <a:avLst/>
              </a:prstGeom>
            </p:spPr>
          </p:pic>
          <p:pic>
            <p:nvPicPr>
              <p:cNvPr id="105" name="Picture 104" descr="A screenshot of a cell phone&#10;&#10;Description automatically generated">
                <a:extLst>
                  <a:ext uri="{FF2B5EF4-FFF2-40B4-BE49-F238E27FC236}">
                    <a16:creationId xmlns:a16="http://schemas.microsoft.com/office/drawing/2014/main" id="{F701C7E7-59FF-48BE-BE79-633912A935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861173">
                <a:off x="4864772" y="3824551"/>
                <a:ext cx="1006610" cy="1247456"/>
              </a:xfrm>
              <a:prstGeom prst="rect">
                <a:avLst/>
              </a:prstGeom>
            </p:spPr>
          </p:pic>
        </p:grpSp>
        <p:pic>
          <p:nvPicPr>
            <p:cNvPr id="1026" name="Picture 2">
              <a:extLst>
                <a:ext uri="{FF2B5EF4-FFF2-40B4-BE49-F238E27FC236}">
                  <a16:creationId xmlns:a16="http://schemas.microsoft.com/office/drawing/2014/main" id="{32B22592-B2F8-4C91-B360-257D77D8623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02735" y="3645241"/>
              <a:ext cx="1069975" cy="123177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07BA28A5-B982-4927-A838-9C3DEA18032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44858" y="2339929"/>
              <a:ext cx="1415103" cy="155975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DA5A7A5-DF75-4D2E-B1CB-3378B934BFE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19385395">
              <a:off x="4437796" y="1944438"/>
              <a:ext cx="1272927" cy="14654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a:extLst>
                <a:ext uri="{FF2B5EF4-FFF2-40B4-BE49-F238E27FC236}">
                  <a16:creationId xmlns:a16="http://schemas.microsoft.com/office/drawing/2014/main" id="{88E640A9-FEDE-40ED-B5EA-7AF00417333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2162161">
              <a:off x="4823242" y="2771653"/>
              <a:ext cx="1415103" cy="15597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a:extLst>
                <a:ext uri="{FF2B5EF4-FFF2-40B4-BE49-F238E27FC236}">
                  <a16:creationId xmlns:a16="http://schemas.microsoft.com/office/drawing/2014/main" id="{96871CF1-13C5-44DA-BA17-284320095165}"/>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rot="18053024">
              <a:off x="2298154" y="3740605"/>
              <a:ext cx="1113928" cy="122779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B33193B4-E9B5-4939-8F60-FD4BA3C54D3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752257" y="2766522"/>
              <a:ext cx="1161638" cy="1337300"/>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Slide Number Placeholder 1">
            <a:extLst>
              <a:ext uri="{FF2B5EF4-FFF2-40B4-BE49-F238E27FC236}">
                <a16:creationId xmlns:a16="http://schemas.microsoft.com/office/drawing/2014/main" id="{D0EA6B0F-4E93-74BC-8A15-9C22B9170B7D}"/>
              </a:ext>
            </a:extLst>
          </p:cNvPr>
          <p:cNvSpPr>
            <a:spLocks noGrp="1"/>
          </p:cNvSpPr>
          <p:nvPr>
            <p:ph type="sldNum" sz="quarter" idx="11"/>
          </p:nvPr>
        </p:nvSpPr>
        <p:spPr>
          <a:xfrm>
            <a:off x="546100" y="6542840"/>
            <a:ext cx="2743200" cy="247724"/>
          </a:xfrm>
        </p:spPr>
        <p:txBody>
          <a:bodyPr/>
          <a:lstStyle/>
          <a:p>
            <a:fld id="{F0D23093-2AB0-F74C-B865-1A12A15B650E}" type="slidenum">
              <a:rPr lang="en-US" smtClean="0"/>
              <a:pPr/>
              <a:t>8</a:t>
            </a:fld>
            <a:endParaRPr lang="en-US"/>
          </a:p>
        </p:txBody>
      </p:sp>
    </p:spTree>
    <p:extLst>
      <p:ext uri="{BB962C8B-B14F-4D97-AF65-F5344CB8AC3E}">
        <p14:creationId xmlns:p14="http://schemas.microsoft.com/office/powerpoint/2010/main" val="392836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1B013E-6058-4AEE-A4B9-A36C5236BA2D}"/>
              </a:ext>
            </a:extLst>
          </p:cNvPr>
          <p:cNvSpPr>
            <a:spLocks noGrp="1"/>
          </p:cNvSpPr>
          <p:nvPr>
            <p:ph type="sldNum" sz="quarter" idx="11"/>
          </p:nvPr>
        </p:nvSpPr>
        <p:spPr/>
        <p:txBody>
          <a:bodyPr/>
          <a:lstStyle/>
          <a:p>
            <a:fld id="{F0D23093-2AB0-F74C-B865-1A12A15B650E}" type="slidenum">
              <a:rPr lang="en-US" smtClean="0"/>
              <a:pPr/>
              <a:t>9</a:t>
            </a:fld>
            <a:endParaRPr lang="en-US"/>
          </a:p>
        </p:txBody>
      </p:sp>
      <p:sp>
        <p:nvSpPr>
          <p:cNvPr id="3" name="Title 2">
            <a:extLst>
              <a:ext uri="{FF2B5EF4-FFF2-40B4-BE49-F238E27FC236}">
                <a16:creationId xmlns:a16="http://schemas.microsoft.com/office/drawing/2014/main" id="{F9DD87B1-9028-4030-A221-2319D898AEB3}"/>
              </a:ext>
            </a:extLst>
          </p:cNvPr>
          <p:cNvSpPr>
            <a:spLocks noGrp="1"/>
          </p:cNvSpPr>
          <p:nvPr>
            <p:ph type="title"/>
          </p:nvPr>
        </p:nvSpPr>
        <p:spPr/>
        <p:txBody>
          <a:bodyPr/>
          <a:lstStyle/>
          <a:p>
            <a:r>
              <a:rPr lang="fr-FR" dirty="0"/>
              <a:t>Type of Materials Data (1/2)</a:t>
            </a:r>
            <a:endParaRPr lang="en-US" dirty="0"/>
          </a:p>
        </p:txBody>
      </p:sp>
      <p:cxnSp>
        <p:nvCxnSpPr>
          <p:cNvPr id="6" name="Straight Connector 5">
            <a:extLst>
              <a:ext uri="{FF2B5EF4-FFF2-40B4-BE49-F238E27FC236}">
                <a16:creationId xmlns:a16="http://schemas.microsoft.com/office/drawing/2014/main" id="{C4748CC8-4397-403D-ABA4-ABDAF1CB4A41}"/>
              </a:ext>
            </a:extLst>
          </p:cNvPr>
          <p:cNvCxnSpPr>
            <a:cxnSpLocks/>
          </p:cNvCxnSpPr>
          <p:nvPr/>
        </p:nvCxnSpPr>
        <p:spPr>
          <a:xfrm flipH="1">
            <a:off x="3068987" y="1337323"/>
            <a:ext cx="0" cy="3960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D868A38E-D928-4A08-B3AC-D207B58432DB}"/>
              </a:ext>
            </a:extLst>
          </p:cNvPr>
          <p:cNvSpPr/>
          <p:nvPr/>
        </p:nvSpPr>
        <p:spPr>
          <a:xfrm>
            <a:off x="370801" y="1365744"/>
            <a:ext cx="2359416" cy="338554"/>
          </a:xfrm>
          <a:prstGeom prst="rect">
            <a:avLst/>
          </a:prstGeom>
          <a:solidFill>
            <a:schemeClr val="accent1"/>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a:ea typeface="+mn-ea"/>
                <a:cs typeface="Arial"/>
              </a:rPr>
              <a:t>“1D Data”</a:t>
            </a:r>
          </a:p>
        </p:txBody>
      </p:sp>
      <p:cxnSp>
        <p:nvCxnSpPr>
          <p:cNvPr id="8" name="Straight Connector 7">
            <a:extLst>
              <a:ext uri="{FF2B5EF4-FFF2-40B4-BE49-F238E27FC236}">
                <a16:creationId xmlns:a16="http://schemas.microsoft.com/office/drawing/2014/main" id="{21040CA1-5B42-4BA6-AD33-6EB21B98FC91}"/>
              </a:ext>
            </a:extLst>
          </p:cNvPr>
          <p:cNvCxnSpPr>
            <a:cxnSpLocks/>
          </p:cNvCxnSpPr>
          <p:nvPr/>
        </p:nvCxnSpPr>
        <p:spPr>
          <a:xfrm flipH="1">
            <a:off x="6105943" y="1337323"/>
            <a:ext cx="0" cy="3960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C161837-5307-4D91-AB11-1E3D26383E3E}"/>
              </a:ext>
            </a:extLst>
          </p:cNvPr>
          <p:cNvSpPr/>
          <p:nvPr/>
        </p:nvSpPr>
        <p:spPr>
          <a:xfrm>
            <a:off x="3407757" y="1365744"/>
            <a:ext cx="2359416" cy="338554"/>
          </a:xfrm>
          <a:prstGeom prst="rect">
            <a:avLst/>
          </a:prstGeom>
          <a:solidFill>
            <a:schemeClr val="accent1"/>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Calibri"/>
                <a:ea typeface="+mn-ea"/>
                <a:cs typeface="Arial"/>
              </a:rPr>
              <a:t>“2D Data”</a:t>
            </a:r>
          </a:p>
        </p:txBody>
      </p:sp>
      <p:sp>
        <p:nvSpPr>
          <p:cNvPr id="10" name="Rectangle 9">
            <a:extLst>
              <a:ext uri="{FF2B5EF4-FFF2-40B4-BE49-F238E27FC236}">
                <a16:creationId xmlns:a16="http://schemas.microsoft.com/office/drawing/2014/main" id="{3EA7744A-D844-4BD8-BED2-2F9363684F25}"/>
              </a:ext>
            </a:extLst>
          </p:cNvPr>
          <p:cNvSpPr/>
          <p:nvPr/>
        </p:nvSpPr>
        <p:spPr>
          <a:xfrm>
            <a:off x="6444712" y="1365744"/>
            <a:ext cx="5348895" cy="338554"/>
          </a:xfrm>
          <a:prstGeom prst="rect">
            <a:avLst/>
          </a:prstGeom>
          <a:solidFill>
            <a:schemeClr val="accent1"/>
          </a:solid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effectLst/>
                <a:uLnTx/>
                <a:uFillTx/>
                <a:latin typeface="Calibri"/>
                <a:ea typeface="+mn-ea"/>
                <a:cs typeface="Arial"/>
              </a:rPr>
              <a:t>“3D Data and other data”</a:t>
            </a:r>
          </a:p>
        </p:txBody>
      </p:sp>
      <p:pic>
        <p:nvPicPr>
          <p:cNvPr id="16" name="Picture 15">
            <a:extLst>
              <a:ext uri="{FF2B5EF4-FFF2-40B4-BE49-F238E27FC236}">
                <a16:creationId xmlns:a16="http://schemas.microsoft.com/office/drawing/2014/main" id="{630B54B2-FA24-4CD8-8296-8E9FCB092706}"/>
              </a:ext>
            </a:extLst>
          </p:cNvPr>
          <p:cNvPicPr>
            <a:picLocks noChangeAspect="1"/>
          </p:cNvPicPr>
          <p:nvPr/>
        </p:nvPicPr>
        <p:blipFill>
          <a:blip r:embed="rId3"/>
          <a:stretch>
            <a:fillRect/>
          </a:stretch>
        </p:blipFill>
        <p:spPr>
          <a:xfrm>
            <a:off x="539142" y="1870580"/>
            <a:ext cx="1970000" cy="1440000"/>
          </a:xfrm>
          <a:prstGeom prst="rect">
            <a:avLst/>
          </a:prstGeom>
          <a:ln>
            <a:noFill/>
          </a:ln>
          <a:effectLst>
            <a:outerShdw blurRad="190500" algn="tl" rotWithShape="0">
              <a:srgbClr val="000000">
                <a:alpha val="70000"/>
              </a:srgbClr>
            </a:outerShdw>
          </a:effectLst>
        </p:spPr>
      </p:pic>
      <p:pic>
        <p:nvPicPr>
          <p:cNvPr id="18" name="Picture 17">
            <a:extLst>
              <a:ext uri="{FF2B5EF4-FFF2-40B4-BE49-F238E27FC236}">
                <a16:creationId xmlns:a16="http://schemas.microsoft.com/office/drawing/2014/main" id="{C5E54B4C-A3A4-40FE-87C6-FABAA276B097}"/>
              </a:ext>
            </a:extLst>
          </p:cNvPr>
          <p:cNvPicPr>
            <a:picLocks noChangeAspect="1"/>
          </p:cNvPicPr>
          <p:nvPr/>
        </p:nvPicPr>
        <p:blipFill>
          <a:blip r:embed="rId4"/>
          <a:stretch>
            <a:fillRect/>
          </a:stretch>
        </p:blipFill>
        <p:spPr>
          <a:xfrm>
            <a:off x="3645535" y="1870580"/>
            <a:ext cx="1968166" cy="1440000"/>
          </a:xfrm>
          <a:prstGeom prst="rect">
            <a:avLst/>
          </a:prstGeom>
          <a:ln>
            <a:noFill/>
          </a:ln>
          <a:effectLst>
            <a:outerShdw blurRad="190500" algn="tl" rotWithShape="0">
              <a:srgbClr val="000000">
                <a:alpha val="70000"/>
              </a:srgbClr>
            </a:outerShdw>
          </a:effectLst>
        </p:spPr>
      </p:pic>
      <p:pic>
        <p:nvPicPr>
          <p:cNvPr id="21" name="Picture 20">
            <a:extLst>
              <a:ext uri="{FF2B5EF4-FFF2-40B4-BE49-F238E27FC236}">
                <a16:creationId xmlns:a16="http://schemas.microsoft.com/office/drawing/2014/main" id="{CB72D75D-5D0F-454F-A741-C1828D155827}"/>
              </a:ext>
            </a:extLst>
          </p:cNvPr>
          <p:cNvPicPr>
            <a:picLocks noChangeAspect="1"/>
          </p:cNvPicPr>
          <p:nvPr/>
        </p:nvPicPr>
        <p:blipFill>
          <a:blip r:embed="rId5"/>
          <a:stretch>
            <a:fillRect/>
          </a:stretch>
        </p:blipFill>
        <p:spPr>
          <a:xfrm>
            <a:off x="3796514" y="3422688"/>
            <a:ext cx="1669991" cy="751909"/>
          </a:xfrm>
          <a:prstGeom prst="rect">
            <a:avLst/>
          </a:prstGeom>
          <a:ln>
            <a:noFill/>
          </a:ln>
          <a:effectLst>
            <a:outerShdw blurRad="190500" algn="tl" rotWithShape="0">
              <a:srgbClr val="000000">
                <a:alpha val="70000"/>
              </a:srgbClr>
            </a:outerShdw>
          </a:effectLst>
        </p:spPr>
      </p:pic>
      <p:pic>
        <p:nvPicPr>
          <p:cNvPr id="23" name="Picture 22">
            <a:extLst>
              <a:ext uri="{FF2B5EF4-FFF2-40B4-BE49-F238E27FC236}">
                <a16:creationId xmlns:a16="http://schemas.microsoft.com/office/drawing/2014/main" id="{A133F412-F6D4-40E2-B994-369FF69B47D5}"/>
              </a:ext>
            </a:extLst>
          </p:cNvPr>
          <p:cNvPicPr>
            <a:picLocks noChangeAspect="1"/>
          </p:cNvPicPr>
          <p:nvPr/>
        </p:nvPicPr>
        <p:blipFill>
          <a:blip r:embed="rId6"/>
          <a:stretch>
            <a:fillRect/>
          </a:stretch>
        </p:blipFill>
        <p:spPr>
          <a:xfrm>
            <a:off x="9754706" y="3138315"/>
            <a:ext cx="2038901" cy="939864"/>
          </a:xfrm>
          <a:prstGeom prst="rect">
            <a:avLst/>
          </a:prstGeom>
          <a:ln>
            <a:noFill/>
          </a:ln>
          <a:effectLst>
            <a:outerShdw blurRad="190500" algn="tl" rotWithShape="0">
              <a:srgbClr val="000000">
                <a:alpha val="70000"/>
              </a:srgbClr>
            </a:outerShdw>
          </a:effectLst>
        </p:spPr>
      </p:pic>
      <p:sp>
        <p:nvSpPr>
          <p:cNvPr id="24" name="TextBox 23">
            <a:extLst>
              <a:ext uri="{FF2B5EF4-FFF2-40B4-BE49-F238E27FC236}">
                <a16:creationId xmlns:a16="http://schemas.microsoft.com/office/drawing/2014/main" id="{E4691159-D6CA-47F2-9464-C9F17A31D880}"/>
              </a:ext>
            </a:extLst>
          </p:cNvPr>
          <p:cNvSpPr txBox="1"/>
          <p:nvPr/>
        </p:nvSpPr>
        <p:spPr>
          <a:xfrm>
            <a:off x="2981683" y="4286226"/>
            <a:ext cx="3256083" cy="1077218"/>
          </a:xfrm>
          <a:prstGeom prst="rect">
            <a:avLst/>
          </a:prstGeom>
          <a:noFill/>
        </p:spPr>
        <p:txBody>
          <a:bodyPr wrap="square" rtlCol="0">
            <a:spAutoFit/>
          </a:bodyPr>
          <a:lstStyle/>
          <a:p>
            <a:pPr algn="ctr"/>
            <a:r>
              <a:rPr lang="en-US" sz="1600">
                <a:ln w="0"/>
                <a:effectLst>
                  <a:outerShdw blurRad="38100" dist="19050" dir="2700000" algn="tl" rotWithShape="0">
                    <a:schemeClr val="dk1">
                      <a:alpha val="40000"/>
                    </a:schemeClr>
                  </a:outerShdw>
                </a:effectLst>
              </a:rPr>
              <a:t>Maps, Parametrized data (f(T)…), Graphical data (Stress-Strain, Fatigue, Magnetic/Electronic…), Distribution/Statistical Data…</a:t>
            </a:r>
          </a:p>
        </p:txBody>
      </p:sp>
      <p:sp>
        <p:nvSpPr>
          <p:cNvPr id="25" name="TextBox 24">
            <a:extLst>
              <a:ext uri="{FF2B5EF4-FFF2-40B4-BE49-F238E27FC236}">
                <a16:creationId xmlns:a16="http://schemas.microsoft.com/office/drawing/2014/main" id="{3F629314-F8C3-4C78-ACC5-FCDC936D163D}"/>
              </a:ext>
            </a:extLst>
          </p:cNvPr>
          <p:cNvSpPr txBox="1"/>
          <p:nvPr/>
        </p:nvSpPr>
        <p:spPr>
          <a:xfrm>
            <a:off x="6369588" y="4387479"/>
            <a:ext cx="3837899" cy="830997"/>
          </a:xfrm>
          <a:prstGeom prst="rect">
            <a:avLst/>
          </a:prstGeom>
          <a:noFill/>
        </p:spPr>
        <p:txBody>
          <a:bodyPr wrap="square" rtlCol="0">
            <a:spAutoFit/>
          </a:bodyPr>
          <a:lstStyle/>
          <a:p>
            <a:pPr algn="ctr"/>
            <a:r>
              <a:rPr lang="fr-FR" sz="1600">
                <a:ln w="0"/>
                <a:effectLst>
                  <a:outerShdw blurRad="38100" dist="19050" dir="2700000" algn="tl" rotWithShape="0">
                    <a:schemeClr val="dk1">
                      <a:alpha val="40000"/>
                    </a:schemeClr>
                  </a:outerShdw>
                </a:effectLst>
              </a:rPr>
              <a:t>Dynamic 2D and 3D/4D </a:t>
            </a:r>
            <a:r>
              <a:rPr lang="fr-FR" sz="1600" err="1">
                <a:ln w="0"/>
                <a:effectLst>
                  <a:outerShdw blurRad="38100" dist="19050" dir="2700000" algn="tl" rotWithShape="0">
                    <a:schemeClr val="dk1">
                      <a:alpha val="40000"/>
                    </a:schemeClr>
                  </a:outerShdw>
                </a:effectLst>
              </a:rPr>
              <a:t>maps</a:t>
            </a:r>
            <a:r>
              <a:rPr lang="fr-FR" sz="1600">
                <a:ln w="0"/>
                <a:effectLst>
                  <a:outerShdw blurRad="38100" dist="19050" dir="2700000" algn="tl" rotWithShape="0">
                    <a:schemeClr val="dk1">
                      <a:alpha val="40000"/>
                    </a:schemeClr>
                  </a:outerShdw>
                </a:effectLst>
              </a:rPr>
              <a:t>, Spatial data, </a:t>
            </a:r>
            <a:r>
              <a:rPr lang="fr-FR" sz="1600" err="1">
                <a:ln w="0"/>
                <a:effectLst>
                  <a:outerShdw blurRad="38100" dist="19050" dir="2700000" algn="tl" rotWithShape="0">
                    <a:schemeClr val="dk1">
                      <a:alpha val="40000"/>
                    </a:schemeClr>
                  </a:outerShdw>
                </a:effectLst>
              </a:rPr>
              <a:t>Tensors</a:t>
            </a:r>
            <a:r>
              <a:rPr lang="fr-FR" sz="1600">
                <a:ln w="0"/>
                <a:effectLst>
                  <a:outerShdw blurRad="38100" dist="19050" dir="2700000" algn="tl" rotWithShape="0">
                    <a:schemeClr val="dk1">
                      <a:alpha val="40000"/>
                    </a:schemeClr>
                  </a:outerShdw>
                </a:effectLst>
              </a:rPr>
              <a:t>, Fields, Images/</a:t>
            </a:r>
            <a:r>
              <a:rPr lang="fr-FR" sz="1600" err="1">
                <a:ln w="0"/>
                <a:effectLst>
                  <a:outerShdw blurRad="38100" dist="19050" dir="2700000" algn="tl" rotWithShape="0">
                    <a:schemeClr val="dk1">
                      <a:alpha val="40000"/>
                    </a:schemeClr>
                  </a:outerShdw>
                </a:effectLst>
              </a:rPr>
              <a:t>Videos</a:t>
            </a:r>
            <a:r>
              <a:rPr lang="fr-FR" sz="1600">
                <a:ln w="0"/>
                <a:effectLst>
                  <a:outerShdw blurRad="38100" dist="19050" dir="2700000" algn="tl" rotWithShape="0">
                    <a:schemeClr val="dk1">
                      <a:alpha val="40000"/>
                    </a:schemeClr>
                  </a:outerShdw>
                </a:effectLst>
              </a:rPr>
              <a:t>, 2D/3D Microstructures, Overlay/Mix of Data,…</a:t>
            </a:r>
            <a:endParaRPr lang="en-US" sz="1600">
              <a:ln w="0"/>
              <a:effectLst>
                <a:outerShdw blurRad="38100" dist="19050" dir="2700000" algn="tl" rotWithShape="0">
                  <a:schemeClr val="dk1">
                    <a:alpha val="40000"/>
                  </a:schemeClr>
                </a:outerShdw>
              </a:effectLst>
            </a:endParaRPr>
          </a:p>
        </p:txBody>
      </p:sp>
      <p:pic>
        <p:nvPicPr>
          <p:cNvPr id="26" name="Picture 25" descr="Chart, scatter chart&#10;&#10;Description automatically generated">
            <a:extLst>
              <a:ext uri="{FF2B5EF4-FFF2-40B4-BE49-F238E27FC236}">
                <a16:creationId xmlns:a16="http://schemas.microsoft.com/office/drawing/2014/main" id="{507B6F80-306B-4682-AB44-6AB8A56782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44712" y="1869269"/>
            <a:ext cx="2903162" cy="2052761"/>
          </a:xfrm>
          <a:prstGeom prst="rect">
            <a:avLst/>
          </a:prstGeom>
          <a:ln>
            <a:noFill/>
          </a:ln>
          <a:effectLst>
            <a:outerShdw blurRad="190500" algn="tl" rotWithShape="0">
              <a:srgbClr val="000000">
                <a:alpha val="70000"/>
              </a:srgbClr>
            </a:outerShdw>
          </a:effectLst>
        </p:spPr>
      </p:pic>
      <p:pic>
        <p:nvPicPr>
          <p:cNvPr id="36" name="Picture 35">
            <a:extLst>
              <a:ext uri="{FF2B5EF4-FFF2-40B4-BE49-F238E27FC236}">
                <a16:creationId xmlns:a16="http://schemas.microsoft.com/office/drawing/2014/main" id="{3802F4CD-AC20-4863-A461-EC653C41E584}"/>
              </a:ext>
            </a:extLst>
          </p:cNvPr>
          <p:cNvPicPr>
            <a:picLocks noChangeAspect="1"/>
          </p:cNvPicPr>
          <p:nvPr/>
        </p:nvPicPr>
        <p:blipFill>
          <a:blip r:embed="rId8"/>
          <a:stretch>
            <a:fillRect/>
          </a:stretch>
        </p:blipFill>
        <p:spPr>
          <a:xfrm>
            <a:off x="724089" y="3403719"/>
            <a:ext cx="1617372" cy="1201982"/>
          </a:xfrm>
          <a:prstGeom prst="rect">
            <a:avLst/>
          </a:prstGeom>
          <a:ln>
            <a:noFill/>
          </a:ln>
          <a:effectLst>
            <a:outerShdw blurRad="292100" dist="139700" dir="2700000" algn="tl" rotWithShape="0">
              <a:srgbClr val="333333">
                <a:alpha val="65000"/>
              </a:srgbClr>
            </a:outerShdw>
          </a:effectLst>
        </p:spPr>
      </p:pic>
      <p:sp>
        <p:nvSpPr>
          <p:cNvPr id="39" name="TextBox 38">
            <a:extLst>
              <a:ext uri="{FF2B5EF4-FFF2-40B4-BE49-F238E27FC236}">
                <a16:creationId xmlns:a16="http://schemas.microsoft.com/office/drawing/2014/main" id="{FC468F94-E6B7-405C-B95C-B8BF1BCA2266}"/>
              </a:ext>
            </a:extLst>
          </p:cNvPr>
          <p:cNvSpPr txBox="1"/>
          <p:nvPr/>
        </p:nvSpPr>
        <p:spPr>
          <a:xfrm>
            <a:off x="527480" y="4776934"/>
            <a:ext cx="2125585" cy="584775"/>
          </a:xfrm>
          <a:prstGeom prst="rect">
            <a:avLst/>
          </a:prstGeom>
          <a:noFill/>
        </p:spPr>
        <p:txBody>
          <a:bodyPr wrap="square" rtlCol="0">
            <a:spAutoFit/>
          </a:bodyPr>
          <a:lstStyle/>
          <a:p>
            <a:pPr algn="ctr"/>
            <a:r>
              <a:rPr lang="en-US" sz="1600">
                <a:ln w="0"/>
                <a:effectLst>
                  <a:outerShdw blurRad="38100" dist="19050" dir="2700000" algn="tl" rotWithShape="0">
                    <a:schemeClr val="dk1">
                      <a:alpha val="40000"/>
                    </a:schemeClr>
                  </a:outerShdw>
                </a:effectLst>
              </a:rPr>
              <a:t>1D distribution, average values, text…</a:t>
            </a:r>
          </a:p>
        </p:txBody>
      </p:sp>
      <p:pic>
        <p:nvPicPr>
          <p:cNvPr id="47" name="Picture 46" descr="A picture containing screenshot&#10;&#10;Description automatically generated">
            <a:extLst>
              <a:ext uri="{FF2B5EF4-FFF2-40B4-BE49-F238E27FC236}">
                <a16:creationId xmlns:a16="http://schemas.microsoft.com/office/drawing/2014/main" id="{4AAB6624-C53C-48C4-9A20-B4ACABF69FF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25251" y="1783983"/>
            <a:ext cx="2284057" cy="1283075"/>
          </a:xfrm>
          <a:prstGeom prst="rect">
            <a:avLst/>
          </a:prstGeom>
          <a:ln>
            <a:noFill/>
          </a:ln>
          <a:effectLst>
            <a:outerShdw blurRad="190500" algn="tl" rotWithShape="0">
              <a:srgbClr val="000000">
                <a:alpha val="70000"/>
              </a:srgbClr>
            </a:outerShdw>
          </a:effectLst>
        </p:spPr>
      </p:pic>
      <p:sp>
        <p:nvSpPr>
          <p:cNvPr id="48" name="Arrow: Notched Right 47">
            <a:extLst>
              <a:ext uri="{FF2B5EF4-FFF2-40B4-BE49-F238E27FC236}">
                <a16:creationId xmlns:a16="http://schemas.microsoft.com/office/drawing/2014/main" id="{39C86EFE-BDEF-420F-8E0E-3EFCD1832939}"/>
              </a:ext>
            </a:extLst>
          </p:cNvPr>
          <p:cNvSpPr/>
          <p:nvPr/>
        </p:nvSpPr>
        <p:spPr>
          <a:xfrm>
            <a:off x="461350" y="5504942"/>
            <a:ext cx="11339975" cy="426892"/>
          </a:xfrm>
          <a:prstGeom prst="notched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err="1">
                <a:solidFill>
                  <a:schemeClr val="tx1"/>
                </a:solidFill>
              </a:rPr>
              <a:t>Complexity</a:t>
            </a:r>
            <a:r>
              <a:rPr lang="fr-FR" b="1">
                <a:solidFill>
                  <a:schemeClr val="tx1"/>
                </a:solidFill>
              </a:rPr>
              <a:t> and Value of Data</a:t>
            </a:r>
            <a:endParaRPr lang="en-US" b="1">
              <a:solidFill>
                <a:schemeClr val="tx1"/>
              </a:solidFill>
            </a:endParaRPr>
          </a:p>
        </p:txBody>
      </p:sp>
      <p:sp>
        <p:nvSpPr>
          <p:cNvPr id="49" name="Arrow: Curved Down 48">
            <a:extLst>
              <a:ext uri="{FF2B5EF4-FFF2-40B4-BE49-F238E27FC236}">
                <a16:creationId xmlns:a16="http://schemas.microsoft.com/office/drawing/2014/main" id="{07B1FDC2-95E4-438E-83C1-13A8E3C5D855}"/>
              </a:ext>
            </a:extLst>
          </p:cNvPr>
          <p:cNvSpPr/>
          <p:nvPr/>
        </p:nvSpPr>
        <p:spPr>
          <a:xfrm>
            <a:off x="2774373" y="1390288"/>
            <a:ext cx="576000" cy="216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Arrow: Curved Down 52">
            <a:extLst>
              <a:ext uri="{FF2B5EF4-FFF2-40B4-BE49-F238E27FC236}">
                <a16:creationId xmlns:a16="http://schemas.microsoft.com/office/drawing/2014/main" id="{681A4DE1-5102-44BC-8C95-CFB32EF5AF65}"/>
              </a:ext>
            </a:extLst>
          </p:cNvPr>
          <p:cNvSpPr/>
          <p:nvPr/>
        </p:nvSpPr>
        <p:spPr>
          <a:xfrm>
            <a:off x="5832624" y="1390288"/>
            <a:ext cx="576000" cy="216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4">
            <a:extLst>
              <a:ext uri="{FF2B5EF4-FFF2-40B4-BE49-F238E27FC236}">
                <a16:creationId xmlns:a16="http://schemas.microsoft.com/office/drawing/2014/main" id="{BAB0AC3D-A671-BE2F-570C-8FDA15C343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335385" y="4234219"/>
            <a:ext cx="1458222" cy="1154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89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24" grpId="0"/>
      <p:bldP spid="25" grpId="0"/>
      <p:bldP spid="49" grpId="0" animBg="1"/>
      <p:bldP spid="53" grpId="0" animBg="1"/>
    </p:bldLst>
  </p:timing>
</p:sld>
</file>

<file path=ppt/theme/theme1.xml><?xml version="1.0" encoding="utf-8"?>
<a:theme xmlns:a="http://schemas.openxmlformats.org/drawingml/2006/main" name="Ansys - Slide Master">
  <a:themeElements>
    <a:clrScheme name="Ansys Color Theme - 2020">
      <a:dk1>
        <a:srgbClr val="000000"/>
      </a:dk1>
      <a:lt1>
        <a:srgbClr val="FFFFFF"/>
      </a:lt1>
      <a:dk2>
        <a:srgbClr val="898A8D"/>
      </a:dk2>
      <a:lt2>
        <a:srgbClr val="FFFFFF"/>
      </a:lt2>
      <a:accent1>
        <a:srgbClr val="FFB71B"/>
      </a:accent1>
      <a:accent2>
        <a:srgbClr val="D9D8D6"/>
      </a:accent2>
      <a:accent3>
        <a:srgbClr val="898A8D"/>
      </a:accent3>
      <a:accent4>
        <a:srgbClr val="444446"/>
      </a:accent4>
      <a:accent5>
        <a:srgbClr val="D29100"/>
      </a:accent5>
      <a:accent6>
        <a:srgbClr val="F9DD42"/>
      </a:accent6>
      <a:hlink>
        <a:srgbClr val="FFB71B"/>
      </a:hlink>
      <a:folHlink>
        <a:srgbClr val="898A8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B88F6AC-9358-4D68-8AF4-C4E8744EBCA9}" vid="{47201CFC-2084-4466-97A6-29229AFCFAF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DF548A6F01DE341AE25C4A9C3D0A7FD" ma:contentTypeVersion="13" ma:contentTypeDescription="Create a new document." ma:contentTypeScope="" ma:versionID="7d6ffaf89bb56e8a183557e5917ba887">
  <xsd:schema xmlns:xsd="http://www.w3.org/2001/XMLSchema" xmlns:xs="http://www.w3.org/2001/XMLSchema" xmlns:p="http://schemas.microsoft.com/office/2006/metadata/properties" xmlns:ns2="d15887ca-1672-467e-a638-d6cb670d2f04" xmlns:ns3="f0f93453-228c-4c8e-9dc9-eac8a2519d5b" targetNamespace="http://schemas.microsoft.com/office/2006/metadata/properties" ma:root="true" ma:fieldsID="d81ef00708d35a2a83aee618b573184f" ns2:_="" ns3:_="">
    <xsd:import namespace="d15887ca-1672-467e-a638-d6cb670d2f04"/>
    <xsd:import namespace="f0f93453-228c-4c8e-9dc9-eac8a2519d5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5887ca-1672-467e-a638-d6cb670d2f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BillingMetadata" ma:index="15" nillable="true" ma:displayName="MediaServiceBillingMetadata" ma:hidden="true" ma:internalName="MediaServiceBillingMetadata"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a8c50269-1cd4-4ba9-9246-56d290a07fb3"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f93453-228c-4c8e-9dc9-eac8a2519d5b"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1f01ea2-a2fc-4501-8b73-207bd7137293}" ma:internalName="TaxCatchAll" ma:showField="CatchAllData" ma:web="f0f93453-228c-4c8e-9dc9-eac8a2519d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0f93453-228c-4c8e-9dc9-eac8a2519d5b" xsi:nil="true"/>
    <lcf76f155ced4ddcb4097134ff3c332f xmlns="d15887ca-1672-467e-a638-d6cb670d2f04">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B00B59-8792-4DB7-B781-0A1F021B0F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5887ca-1672-467e-a638-d6cb670d2f04"/>
    <ds:schemaRef ds:uri="f0f93453-228c-4c8e-9dc9-eac8a2519d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54582C-3F01-4F8D-9460-F0A670A527E2}">
  <ds:schemaRefs>
    <ds:schemaRef ds:uri="http://schemas.microsoft.com/office/2006/documentManagement/types"/>
    <ds:schemaRef ds:uri="ef833346-f83e-40f5-a0e1-5788cb232001"/>
    <ds:schemaRef ds:uri="http://purl.org/dc/elements/1.1/"/>
    <ds:schemaRef ds:uri="http://schemas.microsoft.com/office/infopath/2007/PartnerControls"/>
    <ds:schemaRef ds:uri="http://purl.org/dc/terms/"/>
    <ds:schemaRef ds:uri="http://schemas.openxmlformats.org/package/2006/metadata/core-properties"/>
    <ds:schemaRef ds:uri="http://www.w3.org/XML/1998/namespace"/>
    <ds:schemaRef ds:uri="7f20fa63-e241-4761-94ba-32b364e68bb9"/>
    <ds:schemaRef ds:uri="http://schemas.microsoft.com/office/2006/metadata/properties"/>
    <ds:schemaRef ds:uri="http://purl.org/dc/dcmitype/"/>
    <ds:schemaRef ds:uri="aab3b8f5-059f-41b1-a657-0e14f2240fc4"/>
    <ds:schemaRef ds:uri="f0f93453-228c-4c8e-9dc9-eac8a2519d5b"/>
    <ds:schemaRef ds:uri="d15887ca-1672-467e-a638-d6cb670d2f04"/>
  </ds:schemaRefs>
</ds:datastoreItem>
</file>

<file path=customXml/itemProps3.xml><?xml version="1.0" encoding="utf-8"?>
<ds:datastoreItem xmlns:ds="http://schemas.openxmlformats.org/officeDocument/2006/customXml" ds:itemID="{7F5FE876-BBFA-4E5E-8653-4E4CAC43203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2025-AER-Ansys Endorsed-PPT-Template-Internal</Template>
  <TotalTime>10</TotalTime>
  <Words>10163</Words>
  <Application>Microsoft Office PowerPoint</Application>
  <PresentationFormat>Widescreen</PresentationFormat>
  <Paragraphs>774</Paragraphs>
  <Slides>34</Slides>
  <Notes>32</Notes>
  <HiddenSlides>0</HiddenSlides>
  <MMClips>0</MMClips>
  <ScaleCrop>false</ScaleCrop>
  <HeadingPairs>
    <vt:vector size="8" baseType="variant">
      <vt:variant>
        <vt:lpstr>Fonts Used</vt:lpstr>
      </vt:variant>
      <vt:variant>
        <vt:i4>5</vt:i4>
      </vt:variant>
      <vt:variant>
        <vt:lpstr>Theme</vt:lpstr>
      </vt:variant>
      <vt:variant>
        <vt:i4>1</vt:i4>
      </vt:variant>
      <vt:variant>
        <vt:lpstr>Links</vt:lpstr>
      </vt:variant>
      <vt:variant>
        <vt:i4>1</vt:i4>
      </vt:variant>
      <vt:variant>
        <vt:lpstr>Slide Titles</vt:lpstr>
      </vt:variant>
      <vt:variant>
        <vt:i4>34</vt:i4>
      </vt:variant>
    </vt:vector>
  </HeadingPairs>
  <TitlesOfParts>
    <vt:vector size="41" baseType="lpstr">
      <vt:lpstr>Calibri</vt:lpstr>
      <vt:lpstr>Wingdings</vt:lpstr>
      <vt:lpstr>Courier New</vt:lpstr>
      <vt:lpstr>Arial</vt:lpstr>
      <vt:lpstr>Times New Roman</vt:lpstr>
      <vt:lpstr>Ansys - Slide Master</vt:lpstr>
      <vt:lpstr>file:///C:\Users\dmercier\Downloads\Al7075_T6.pdf</vt:lpstr>
      <vt:lpstr>PowerPoint Presentation</vt:lpstr>
      <vt:lpstr>Learning Objectives for This Lecture Unit</vt:lpstr>
      <vt:lpstr>Outline of This Lecture</vt:lpstr>
      <vt:lpstr>What is materials data? </vt:lpstr>
      <vt:lpstr>The Indispensability of Materials Data</vt:lpstr>
      <vt:lpstr>Problem of the Digital Transformation for Materials Data</vt:lpstr>
      <vt:lpstr>Materials Data is Everywhere</vt:lpstr>
      <vt:lpstr>Source of Digitalized Materials Data</vt:lpstr>
      <vt:lpstr>Type of Materials Data (1/2)</vt:lpstr>
      <vt:lpstr>Type of Materials Data (2/2)</vt:lpstr>
      <vt:lpstr>Materials Data = f(Scale)</vt:lpstr>
      <vt:lpstr>Materials Data Used in Material and Process Design</vt:lpstr>
      <vt:lpstr>Materials Data in Simulation-Driven Design </vt:lpstr>
      <vt:lpstr>Materials Data in ICME</vt:lpstr>
      <vt:lpstr>Materials Informatics</vt:lpstr>
      <vt:lpstr>What is Materials Data Management? </vt:lpstr>
      <vt:lpstr>Materials Data Space (MDS)</vt:lpstr>
      <vt:lpstr>Materials Data Management System (MDMS)</vt:lpstr>
      <vt:lpstr>Building a Schema to Capture Data with Full Traceability</vt:lpstr>
      <vt:lpstr>Standardized Format: Material Card and Material Passport</vt:lpstr>
      <vt:lpstr>Solutions for Data Management &amp; Data Analysis</vt:lpstr>
      <vt:lpstr>Example of Materials Data Management in Research</vt:lpstr>
      <vt:lpstr>Example of Institution-Wide Materials Data</vt:lpstr>
      <vt:lpstr>Materials Data Embedded in Digital Product Management Systems</vt:lpstr>
      <vt:lpstr>PowerPoint Presentation</vt:lpstr>
      <vt:lpstr>PowerPoint Presentation</vt:lpstr>
      <vt:lpstr>Materials Data Quality</vt:lpstr>
      <vt:lpstr>Data Storage and Versioning</vt:lpstr>
      <vt:lpstr>Reducing the Environmental Impact of Materials Data Storage</vt:lpstr>
      <vt:lpstr>Data Ownership and Copyrights</vt:lpstr>
      <vt:lpstr>The FAIR Data Principles</vt:lpstr>
      <vt:lpstr>Summary</vt:lpstr>
      <vt:lpstr>Ansys Education Resources Feedback Survey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Kaitlin Tyler</dc:creator>
  <cp:lastModifiedBy>Kaitlin Tyler</cp:lastModifiedBy>
  <cp:revision>1</cp:revision>
  <dcterms:created xsi:type="dcterms:W3CDTF">2026-04-08T14:03:12Z</dcterms:created>
  <dcterms:modified xsi:type="dcterms:W3CDTF">2026-04-15T10:27:33Z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0x0101001DF548A6F01DE341AE25C4A9C3D0A7FD</vt:lpwstr>
  </property>
  <property fmtid="{D5CDD505-2E9C-101B-9397-08002B2CF9AE}" pid="3" name="MediaServiceImageTags">
    <vt:lpwstr/>
  </property>
</Properties>
</file>