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4"/>
  </p:notesMasterIdLst>
  <p:sldIdLst>
    <p:sldId id="256" r:id="rId5"/>
    <p:sldId id="308" r:id="rId6"/>
    <p:sldId id="311"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310" r:id="rId32"/>
    <p:sldId id="258" r:id="rId33"/>
  </p:sldIdLst>
  <p:sldSz cx="12192000" cy="6858000"/>
  <p:notesSz cx="6858000" cy="9144000"/>
  <p:embeddedFontLst>
    <p:embeddedFont>
      <p:font typeface="Cambria Math" panose="02040503050406030204" pitchFamily="18"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89182" autoAdjust="0"/>
  </p:normalViewPr>
  <p:slideViewPr>
    <p:cSldViewPr showGuides="1">
      <p:cViewPr>
        <p:scale>
          <a:sx n="149" d="100"/>
          <a:sy n="149" d="100"/>
        </p:scale>
        <p:origin x="616" y="7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2/24/2026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The temperature at which, for a given composition, solidification begins upon cooling (GRANTA EduPack 2020)</a:t>
            </a:r>
            <a:endParaRPr lang="en-US" sz="9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4109393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The temperature at which solidification, for a specific composition, ends upon cooling (GRANTA EduPack 2020)</a:t>
            </a:r>
            <a:endParaRPr lang="en-US" sz="9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021285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When a solvus line is crossed upon cooling, precipitates of a second phase will form </a:t>
            </a:r>
            <a:r>
              <a:rPr lang="en-US" sz="900" dirty="0">
                <a:latin typeface="Arial" panose="020B0604020202020204" pitchFamily="34" charset="0"/>
                <a:cs typeface="Arial" panose="020B0604020202020204" pitchFamily="34" charset="0"/>
              </a:rPr>
              <a:t>(GRANTA EduPack 2020)</a:t>
            </a:r>
            <a:endParaRPr lang="en-US" sz="1200" baseline="30000" dirty="0">
              <a:latin typeface="Arial" panose="020B0604020202020204" pitchFamily="34" charset="0"/>
              <a:cs typeface="Arial" panose="020B0604020202020204" pitchFamily="34" charset="0"/>
            </a:endParaRPr>
          </a:p>
          <a:p>
            <a:endParaRPr lang="en-US" dirty="0"/>
          </a:p>
          <a:p>
            <a:r>
              <a:rPr lang="en-US" dirty="0"/>
              <a:t>Based on this definition, why is there no solvus line on an isomorphous diagram?</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1936106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does the degree of solubility of A in B change as the system cools? Why? Is this what you would expect based on personal experience (ex: trying to dissolve sugar into a cup of coffee/tea)?</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4062920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we care about phase transformations?</a:t>
            </a:r>
          </a:p>
          <a:p>
            <a:endParaRPr lang="en-US" dirty="0"/>
          </a:p>
          <a:p>
            <a:r>
              <a:rPr lang="en-US" dirty="0"/>
              <a:t>Why would this be important for processing?</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325346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-tic Liquid to solid transformation</a:t>
            </a:r>
          </a:p>
          <a:p>
            <a:r>
              <a:rPr lang="en-US" dirty="0">
                <a:sym typeface="Wingdings" panose="05000000000000000000" pitchFamily="2" charset="2"/>
              </a:rPr>
              <a:t>-toid solid to solid transformation</a:t>
            </a:r>
          </a:p>
          <a:p>
            <a:r>
              <a:rPr lang="en-US" dirty="0">
                <a:sym typeface="Wingdings" panose="05000000000000000000" pitchFamily="2" charset="2"/>
              </a:rPr>
              <a:t>Eutec start with one phase, end with two</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1707527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-tic Liquid to solid transformation</a:t>
            </a:r>
          </a:p>
          <a:p>
            <a:r>
              <a:rPr lang="en-US" dirty="0">
                <a:sym typeface="Wingdings" panose="05000000000000000000" pitchFamily="2" charset="2"/>
              </a:rPr>
              <a:t>-toid solid to solid transformation</a:t>
            </a:r>
          </a:p>
          <a:p>
            <a:r>
              <a:rPr lang="en-US" dirty="0">
                <a:sym typeface="Wingdings" panose="05000000000000000000" pitchFamily="2" charset="2"/>
              </a:rPr>
              <a:t>Peritec start with two phases, end with one</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dirty="0"/>
          </a:p>
        </p:txBody>
      </p:sp>
    </p:spTree>
    <p:extLst>
      <p:ext uri="{BB962C8B-B14F-4D97-AF65-F5344CB8AC3E}">
        <p14:creationId xmlns:p14="http://schemas.microsoft.com/office/powerpoint/2010/main" val="17075271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Mono</a:t>
            </a:r>
            <a:r>
              <a:rPr lang="en-US" dirty="0">
                <a:sym typeface="Wingdings" panose="05000000000000000000" pitchFamily="2" charset="2"/>
              </a:rPr>
              <a:t> two different liquids</a:t>
            </a:r>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dirty="0"/>
          </a:p>
        </p:txBody>
      </p:sp>
    </p:spTree>
    <p:extLst>
      <p:ext uri="{BB962C8B-B14F-4D97-AF65-F5344CB8AC3E}">
        <p14:creationId xmlns:p14="http://schemas.microsoft.com/office/powerpoint/2010/main" val="1707527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this is for equilibrium systems– discuss what might happen in non-equilibrium (coring, etc.)</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dirty="0"/>
          </a:p>
        </p:txBody>
      </p:sp>
    </p:spTree>
    <p:extLst>
      <p:ext uri="{BB962C8B-B14F-4D97-AF65-F5344CB8AC3E}">
        <p14:creationId xmlns:p14="http://schemas.microsoft.com/office/powerpoint/2010/main" val="15516926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1303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Water is a familiar material that has well understood phase transitions at normal atmosphere</a:t>
            </a:r>
          </a:p>
          <a:p>
            <a:pPr marL="171450" indent="-171450">
              <a:buFont typeface="Arial" panose="020B0604020202020204" pitchFamily="34" charset="0"/>
              <a:buChar char="•"/>
            </a:pPr>
            <a:r>
              <a:rPr lang="en-US" dirty="0"/>
              <a:t>What happens when we aren’t at normal atmosphere?</a:t>
            </a:r>
          </a:p>
          <a:p>
            <a:pPr marL="171450" indent="-171450">
              <a:buFont typeface="Arial" panose="020B0604020202020204" pitchFamily="34" charset="0"/>
              <a:buChar char="•"/>
            </a:pPr>
            <a:r>
              <a:rPr lang="en-US" dirty="0"/>
              <a:t>What could this be used for? (ex: super critical drying)</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601880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Phase diagrams are used in alloy design and understanding across all of materials science. By learning the fundamentals of how these are created, we begin to see how impactful they are.</a:t>
            </a:r>
          </a:p>
          <a:p>
            <a:endParaRPr lang="en-US" dirty="0"/>
          </a:p>
          <a:p>
            <a:r>
              <a:rPr lang="en-US" dirty="0"/>
              <a:t>Equilibrium diagrams– discuss what this means for real life, which is not equilibrium</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1787698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are familiar with phases from your previous science courses and general life experience. But materials can have more than one unique solid or liquid phase– this can dramatically impact material properties and thus its performance. It is important to pay attention to these details, which can be found on phase diagrams.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2897063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Discussion of what a component is (not just atoms)</a:t>
            </a:r>
          </a:p>
          <a:p>
            <a:pPr marL="628650" lvl="1" indent="-171450">
              <a:buFontTx/>
              <a:buChar char="-"/>
            </a:pPr>
            <a:r>
              <a:rPr lang="en-US" dirty="0"/>
              <a:t>Can be water, Aluminum, NaCl, etc.</a:t>
            </a:r>
          </a:p>
          <a:p>
            <a:pPr marL="171450" lvl="0" indent="-171450">
              <a:buFontTx/>
              <a:buChar char="-"/>
            </a:pPr>
            <a:r>
              <a:rPr lang="en-US" dirty="0"/>
              <a:t>How do we plot four variables (composition of component A, composition of component B, temperature, pressure) in 2D?</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1460405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Complete solid solubility– how common is this? </a:t>
            </a:r>
          </a:p>
          <a:p>
            <a:r>
              <a:rPr lang="en-US" dirty="0"/>
              <a:t>* Optional in-class activity: use GRANTA EduPack to find some other metal elements that are similar in crystal structure and atomic size. Then search for a phase diagram (either in EduPack or online). Do they have complete solid solubility?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2339327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Notice the region of non-solubility. Eutectic reactions are not the only type of phase reaction that can occur during solidification– more in a few slides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2712752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different terminology associated with phase diagrams that we will go through now </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944800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©2026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NUL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NUL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5.png"/><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hyperlink" Target="https://www.ansys.com/academic/educators/education-resources/paper-supporting-introductory-materials-science-teaching-for-all-majors-callisterbased-courses-and-granta-edupack" TargetMode="External"/><Relationship Id="rId7" Type="http://schemas.openxmlformats.org/officeDocument/2006/relationships/image" Target="../media/image4.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NUL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courses.lumenlearning.com/cheminter/chapter/phase-diagram-for-water/"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NUL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lstStyle/>
          <a:p>
            <a:r>
              <a:rPr lang="en-US" dirty="0"/>
              <a:t>Fundamentals of Phase Diagrams Lecture</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dirty="0">
                <a:solidFill>
                  <a:schemeClr val="accent3"/>
                </a:solidFill>
              </a:rPr>
              <a:t>Kaitlin Tyler, PhD</a:t>
            </a:r>
          </a:p>
          <a:p>
            <a:r>
              <a:rPr lang="en-US" dirty="0"/>
              <a:t>Ansys Academic Program</a:t>
            </a:r>
            <a:endParaRPr lang="en-US" dirty="0">
              <a:solidFill>
                <a:schemeClr val="accent3"/>
              </a:solidFill>
            </a:endParaRPr>
          </a:p>
        </p:txBody>
      </p:sp>
      <p:pic>
        <p:nvPicPr>
          <p:cNvPr id="4" name="Picture Placeholder 5" descr="A binary eutectic phase diagram with a tie line drawn directly below the eutectic isotherm. The alpha and beta phases are colored in yellow and blue.">
            <a:extLst>
              <a:ext uri="{FF2B5EF4-FFF2-40B4-BE49-F238E27FC236}">
                <a16:creationId xmlns:a16="http://schemas.microsoft.com/office/drawing/2014/main" id="{17ADEEAE-41D9-351B-E8DC-05430CFBECF5}"/>
              </a:ext>
            </a:extLst>
          </p:cNvPr>
          <p:cNvPicPr>
            <a:picLocks noChangeAspect="1"/>
          </p:cNvPicPr>
          <p:nvPr/>
        </p:nvPicPr>
        <p:blipFill rotWithShape="1">
          <a:blip r:embed="rId3">
            <a:extLst>
              <a:ext uri="{28A0092B-C50C-407E-A947-70E740481C1C}">
                <a14:useLocalDpi xmlns:a14="http://schemas.microsoft.com/office/drawing/2010/main" val="0"/>
              </a:ext>
            </a:extLst>
          </a:blip>
          <a:srcRect t="10052" b="10052"/>
          <a:stretch/>
        </p:blipFill>
        <p:spPr>
          <a:xfrm>
            <a:off x="6781800" y="1524000"/>
            <a:ext cx="4114800" cy="2514600"/>
          </a:xfrm>
          <a:prstGeom prst="rect">
            <a:avLst/>
          </a:prstGeom>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pic>
        <p:nvPicPr>
          <p:cNvPr id="7" name="Picture 6" descr="a generic isomorphous binary phase diagram">
            <a:extLst>
              <a:ext uri="{FF2B5EF4-FFF2-40B4-BE49-F238E27FC236}">
                <a16:creationId xmlns:a16="http://schemas.microsoft.com/office/drawing/2014/main" id="{315AF165-CA33-4CCA-9D09-FD1727E36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1" y="1981200"/>
            <a:ext cx="3889256" cy="2974854"/>
          </a:xfrm>
          <a:prstGeom prst="rect">
            <a:avLst/>
          </a:prstGeom>
        </p:spPr>
      </p:pic>
      <p:pic>
        <p:nvPicPr>
          <p:cNvPr id="9" name="Picture 8" descr="a generic binary eutectic phase diagram">
            <a:extLst>
              <a:ext uri="{FF2B5EF4-FFF2-40B4-BE49-F238E27FC236}">
                <a16:creationId xmlns:a16="http://schemas.microsoft.com/office/drawing/2014/main" id="{47E90620-8E60-4C1B-B3DC-BC17690626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6200" y="1981200"/>
            <a:ext cx="3889256" cy="2974854"/>
          </a:xfrm>
          <a:prstGeom prst="rect">
            <a:avLst/>
          </a:prstGeom>
        </p:spPr>
      </p:pic>
    </p:spTree>
    <p:extLst>
      <p:ext uri="{BB962C8B-B14F-4D97-AF65-F5344CB8AC3E}">
        <p14:creationId xmlns:p14="http://schemas.microsoft.com/office/powerpoint/2010/main" val="22796782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eneric binary eutectic phase diagram with the liquidus line highlighted in blue">
            <a:extLst>
              <a:ext uri="{FF2B5EF4-FFF2-40B4-BE49-F238E27FC236}">
                <a16:creationId xmlns:a16="http://schemas.microsoft.com/office/drawing/2014/main" id="{DC633D47-EAE3-4EE8-BF5F-E24E6BED5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200" y="1981200"/>
            <a:ext cx="3889256" cy="2974854"/>
          </a:xfrm>
          <a:prstGeom prst="rect">
            <a:avLst/>
          </a:prstGeom>
        </p:spPr>
      </p:pic>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pic>
        <p:nvPicPr>
          <p:cNvPr id="8" name="Picture 7" descr="a generic binary isomorphous phase diagram with the liquidus line highlighted in blue">
            <a:extLst>
              <a:ext uri="{FF2B5EF4-FFF2-40B4-BE49-F238E27FC236}">
                <a16:creationId xmlns:a16="http://schemas.microsoft.com/office/drawing/2014/main" id="{B7B4FFE6-60B9-487C-B160-C1C2E5EF74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44" y="1981200"/>
            <a:ext cx="3889256" cy="2974854"/>
          </a:xfrm>
          <a:prstGeom prst="rect">
            <a:avLst/>
          </a:prstGeom>
        </p:spPr>
      </p:pic>
      <p:sp>
        <p:nvSpPr>
          <p:cNvPr id="10" name="TextBox 9">
            <a:extLst>
              <a:ext uri="{FF2B5EF4-FFF2-40B4-BE49-F238E27FC236}">
                <a16:creationId xmlns:a16="http://schemas.microsoft.com/office/drawing/2014/main" id="{D2841992-963E-4212-8F43-39875DAB2681}"/>
              </a:ext>
            </a:extLst>
          </p:cNvPr>
          <p:cNvSpPr txBox="1"/>
          <p:nvPr/>
        </p:nvSpPr>
        <p:spPr>
          <a:xfrm>
            <a:off x="5219700" y="2209800"/>
            <a:ext cx="1752600" cy="369332"/>
          </a:xfrm>
          <a:prstGeom prst="rect">
            <a:avLst/>
          </a:prstGeom>
          <a:noFill/>
        </p:spPr>
        <p:txBody>
          <a:bodyPr wrap="square" rtlCol="0">
            <a:spAutoFit/>
          </a:bodyPr>
          <a:lstStyle/>
          <a:p>
            <a:pPr algn="ctr"/>
            <a:r>
              <a:rPr lang="en-US" dirty="0"/>
              <a:t>Liquidus</a:t>
            </a:r>
          </a:p>
        </p:txBody>
      </p:sp>
      <p:cxnSp>
        <p:nvCxnSpPr>
          <p:cNvPr id="12" name="Straight Arrow Connector 11" descr="an arrow pointing out the liquidus line on an isomorphous phase diagram">
            <a:extLst>
              <a:ext uri="{FF2B5EF4-FFF2-40B4-BE49-F238E27FC236}">
                <a16:creationId xmlns:a16="http://schemas.microsoft.com/office/drawing/2014/main" id="{602E96D5-B379-4098-BDCB-ECD8C0178467}"/>
              </a:ext>
            </a:extLst>
          </p:cNvPr>
          <p:cNvCxnSpPr>
            <a:cxnSpLocks/>
          </p:cNvCxnSpPr>
          <p:nvPr/>
        </p:nvCxnSpPr>
        <p:spPr>
          <a:xfrm flipH="1">
            <a:off x="3886200" y="2438400"/>
            <a:ext cx="1600200" cy="4572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descr="an arrow pointing out the liquidus line on an binary eutectic phase diagram">
            <a:extLst>
              <a:ext uri="{FF2B5EF4-FFF2-40B4-BE49-F238E27FC236}">
                <a16:creationId xmlns:a16="http://schemas.microsoft.com/office/drawing/2014/main" id="{FA461C83-3F6D-41CA-B261-532D536BF635}"/>
              </a:ext>
            </a:extLst>
          </p:cNvPr>
          <p:cNvCxnSpPr/>
          <p:nvPr/>
        </p:nvCxnSpPr>
        <p:spPr>
          <a:xfrm>
            <a:off x="6629400" y="2438400"/>
            <a:ext cx="1981200" cy="152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95587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generic isomorphous phase diagram with the solidus line highlighted in green">
            <a:extLst>
              <a:ext uri="{FF2B5EF4-FFF2-40B4-BE49-F238E27FC236}">
                <a16:creationId xmlns:a16="http://schemas.microsoft.com/office/drawing/2014/main" id="{47C25BFD-2897-4154-A292-ABF65E4E8C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1" y="1981200"/>
            <a:ext cx="3889256" cy="2974854"/>
          </a:xfrm>
          <a:prstGeom prst="rect">
            <a:avLst/>
          </a:prstGeom>
        </p:spPr>
      </p:pic>
      <p:pic>
        <p:nvPicPr>
          <p:cNvPr id="5" name="Picture 4" descr="a generic binary eutectic phase diagram with the solidus line highlighted in green">
            <a:extLst>
              <a:ext uri="{FF2B5EF4-FFF2-40B4-BE49-F238E27FC236}">
                <a16:creationId xmlns:a16="http://schemas.microsoft.com/office/drawing/2014/main" id="{D329ED4A-5EDD-4733-A71A-A4A3CB42E6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3143" y="1981200"/>
            <a:ext cx="3889256" cy="2974854"/>
          </a:xfrm>
          <a:prstGeom prst="rect">
            <a:avLst/>
          </a:prstGeom>
        </p:spPr>
      </p:pic>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sp>
        <p:nvSpPr>
          <p:cNvPr id="6" name="TextBox 5">
            <a:extLst>
              <a:ext uri="{FF2B5EF4-FFF2-40B4-BE49-F238E27FC236}">
                <a16:creationId xmlns:a16="http://schemas.microsoft.com/office/drawing/2014/main" id="{45274349-64DF-4E83-A6DB-52A775731A94}"/>
              </a:ext>
            </a:extLst>
          </p:cNvPr>
          <p:cNvSpPr txBox="1"/>
          <p:nvPr/>
        </p:nvSpPr>
        <p:spPr>
          <a:xfrm>
            <a:off x="5219700" y="2209800"/>
            <a:ext cx="1752600" cy="369332"/>
          </a:xfrm>
          <a:prstGeom prst="rect">
            <a:avLst/>
          </a:prstGeom>
          <a:noFill/>
        </p:spPr>
        <p:txBody>
          <a:bodyPr wrap="square" rtlCol="0">
            <a:spAutoFit/>
          </a:bodyPr>
          <a:lstStyle/>
          <a:p>
            <a:pPr algn="ctr"/>
            <a:r>
              <a:rPr lang="en-US" dirty="0"/>
              <a:t>Solidus</a:t>
            </a:r>
          </a:p>
        </p:txBody>
      </p:sp>
      <p:cxnSp>
        <p:nvCxnSpPr>
          <p:cNvPr id="8" name="Straight Arrow Connector 7" descr="an arrow pointing out the solidus line on an isomorphous phase diagram">
            <a:extLst>
              <a:ext uri="{FF2B5EF4-FFF2-40B4-BE49-F238E27FC236}">
                <a16:creationId xmlns:a16="http://schemas.microsoft.com/office/drawing/2014/main" id="{2AD0680A-5CB0-4220-88F8-D2E57A4D054D}"/>
              </a:ext>
            </a:extLst>
          </p:cNvPr>
          <p:cNvCxnSpPr>
            <a:cxnSpLocks/>
          </p:cNvCxnSpPr>
          <p:nvPr/>
        </p:nvCxnSpPr>
        <p:spPr>
          <a:xfrm flipH="1">
            <a:off x="3886200" y="2438400"/>
            <a:ext cx="1600200" cy="6858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descr="an arrow pointing out the solidus line on a binary eutectic phase diagram">
            <a:extLst>
              <a:ext uri="{FF2B5EF4-FFF2-40B4-BE49-F238E27FC236}">
                <a16:creationId xmlns:a16="http://schemas.microsoft.com/office/drawing/2014/main" id="{D5C4C51B-0D34-4575-8BCC-253B02C309A9}"/>
              </a:ext>
            </a:extLst>
          </p:cNvPr>
          <p:cNvCxnSpPr>
            <a:cxnSpLocks/>
          </p:cNvCxnSpPr>
          <p:nvPr/>
        </p:nvCxnSpPr>
        <p:spPr>
          <a:xfrm>
            <a:off x="6629400" y="2438400"/>
            <a:ext cx="1676400" cy="4572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3673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eneric binary eutectic phase diagram with the solvus lines highlighted in yellow">
            <a:extLst>
              <a:ext uri="{FF2B5EF4-FFF2-40B4-BE49-F238E27FC236}">
                <a16:creationId xmlns:a16="http://schemas.microsoft.com/office/drawing/2014/main" id="{BF0B3B78-E8B2-40C5-A7D4-AAE9CB67CE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3143" y="1981200"/>
            <a:ext cx="3889256" cy="2974854"/>
          </a:xfrm>
          <a:prstGeom prst="rect">
            <a:avLst/>
          </a:prstGeom>
        </p:spPr>
      </p:pic>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pic>
        <p:nvPicPr>
          <p:cNvPr id="7" name="Picture 6" descr="a generic isomorphous binary phase diagram">
            <a:extLst>
              <a:ext uri="{FF2B5EF4-FFF2-40B4-BE49-F238E27FC236}">
                <a16:creationId xmlns:a16="http://schemas.microsoft.com/office/drawing/2014/main" id="{315AF165-CA33-4CCA-9D09-FD1727E369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1" y="1981200"/>
            <a:ext cx="3889256" cy="2974854"/>
          </a:xfrm>
          <a:prstGeom prst="rect">
            <a:avLst/>
          </a:prstGeom>
        </p:spPr>
      </p:pic>
      <p:sp>
        <p:nvSpPr>
          <p:cNvPr id="6" name="TextBox 5">
            <a:extLst>
              <a:ext uri="{FF2B5EF4-FFF2-40B4-BE49-F238E27FC236}">
                <a16:creationId xmlns:a16="http://schemas.microsoft.com/office/drawing/2014/main" id="{402E8F02-A629-4570-8C4D-6A5E0F414F17}"/>
              </a:ext>
            </a:extLst>
          </p:cNvPr>
          <p:cNvSpPr txBox="1"/>
          <p:nvPr/>
        </p:nvSpPr>
        <p:spPr>
          <a:xfrm>
            <a:off x="5219700" y="2209800"/>
            <a:ext cx="1752600" cy="369332"/>
          </a:xfrm>
          <a:prstGeom prst="rect">
            <a:avLst/>
          </a:prstGeom>
          <a:noFill/>
        </p:spPr>
        <p:txBody>
          <a:bodyPr wrap="square" rtlCol="0">
            <a:spAutoFit/>
          </a:bodyPr>
          <a:lstStyle/>
          <a:p>
            <a:pPr algn="ctr"/>
            <a:r>
              <a:rPr lang="en-US" dirty="0"/>
              <a:t>Solvus</a:t>
            </a:r>
          </a:p>
        </p:txBody>
      </p:sp>
      <p:cxnSp>
        <p:nvCxnSpPr>
          <p:cNvPr id="10" name="Straight Arrow Connector 9" descr="an arrow pointing out the solvus line on a binary eutectic phase diagram">
            <a:extLst>
              <a:ext uri="{FF2B5EF4-FFF2-40B4-BE49-F238E27FC236}">
                <a16:creationId xmlns:a16="http://schemas.microsoft.com/office/drawing/2014/main" id="{BB1F8BBC-6258-483A-A1AA-627B411E0717}"/>
              </a:ext>
            </a:extLst>
          </p:cNvPr>
          <p:cNvCxnSpPr>
            <a:cxnSpLocks/>
          </p:cNvCxnSpPr>
          <p:nvPr/>
        </p:nvCxnSpPr>
        <p:spPr>
          <a:xfrm>
            <a:off x="6629400" y="2438400"/>
            <a:ext cx="1828800" cy="1295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0437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A804E9-073E-45EC-B8D3-D540664E1FBE}"/>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3CA31513-13E7-40CB-BA06-5283F0DD2995}"/>
              </a:ext>
            </a:extLst>
          </p:cNvPr>
          <p:cNvSpPr>
            <a:spLocks noGrp="1"/>
          </p:cNvSpPr>
          <p:nvPr>
            <p:ph type="title"/>
          </p:nvPr>
        </p:nvSpPr>
        <p:spPr/>
        <p:txBody>
          <a:bodyPr/>
          <a:lstStyle/>
          <a:p>
            <a:r>
              <a:rPr lang="en-US" dirty="0"/>
              <a:t>Solubility within Phases</a:t>
            </a:r>
          </a:p>
        </p:txBody>
      </p:sp>
      <p:sp>
        <p:nvSpPr>
          <p:cNvPr id="5" name="TextBox 4">
            <a:extLst>
              <a:ext uri="{FF2B5EF4-FFF2-40B4-BE49-F238E27FC236}">
                <a16:creationId xmlns:a16="http://schemas.microsoft.com/office/drawing/2014/main" id="{E34A323B-FF78-4646-9219-325B47605278}"/>
              </a:ext>
            </a:extLst>
          </p:cNvPr>
          <p:cNvSpPr txBox="1"/>
          <p:nvPr/>
        </p:nvSpPr>
        <p:spPr>
          <a:xfrm>
            <a:off x="228600" y="914400"/>
            <a:ext cx="11277600" cy="1208601"/>
          </a:xfrm>
          <a:prstGeom prst="rect">
            <a:avLst/>
          </a:prstGeom>
          <a:noFill/>
        </p:spPr>
        <p:txBody>
          <a:bodyPr wrap="square" rtlCol="0">
            <a:spAutoFit/>
          </a:bodyPr>
          <a:lstStyle/>
          <a:p>
            <a:pPr marL="232172" indent="-232172">
              <a:lnSpc>
                <a:spcPct val="200000"/>
              </a:lnSpc>
              <a:buFont typeface="Arial" panose="020B0604020202020204" pitchFamily="34" charset="0"/>
              <a:buChar char="•"/>
            </a:pPr>
            <a:r>
              <a:rPr lang="en-US" sz="1950" dirty="0"/>
              <a:t>Solubility in binary eutectic systems varies </a:t>
            </a:r>
          </a:p>
          <a:p>
            <a:pPr marL="232172" indent="-232172">
              <a:lnSpc>
                <a:spcPct val="200000"/>
              </a:lnSpc>
              <a:buFont typeface="Arial" panose="020B0604020202020204" pitchFamily="34" charset="0"/>
              <a:buChar char="•"/>
            </a:pPr>
            <a:r>
              <a:rPr lang="en-US" sz="1950" dirty="0"/>
              <a:t>Solvus line helps show the solubility of B in the Alpha phase and A in the Beta phase</a:t>
            </a:r>
          </a:p>
        </p:txBody>
      </p:sp>
      <p:pic>
        <p:nvPicPr>
          <p:cNvPr id="7" name="Picture 6" descr="a generic binary eutectic phase diagram with the solubility of component B in A and B in A. Based on the solvus lines, the solubility is high, as shown in the atomic schematic circles.  ">
            <a:extLst>
              <a:ext uri="{FF2B5EF4-FFF2-40B4-BE49-F238E27FC236}">
                <a16:creationId xmlns:a16="http://schemas.microsoft.com/office/drawing/2014/main" id="{4025970F-4B7A-4AC9-966F-C01D1D4E87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8493" y="2438400"/>
            <a:ext cx="5416307" cy="2968758"/>
          </a:xfrm>
          <a:prstGeom prst="rect">
            <a:avLst/>
          </a:prstGeom>
        </p:spPr>
      </p:pic>
      <p:pic>
        <p:nvPicPr>
          <p:cNvPr id="9" name="Picture 8" descr="a generic binary eutectic phase diagram with the solubility of component B in A and B in A. Based on the solvus lines, the solubility is low, as shown in the atomic schematic circles.  ">
            <a:extLst>
              <a:ext uri="{FF2B5EF4-FFF2-40B4-BE49-F238E27FC236}">
                <a16:creationId xmlns:a16="http://schemas.microsoft.com/office/drawing/2014/main" id="{CD585EAC-2A98-422E-A138-E1906AF0CC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438400"/>
            <a:ext cx="5416307" cy="2968758"/>
          </a:xfrm>
          <a:prstGeom prst="rect">
            <a:avLst/>
          </a:prstGeom>
        </p:spPr>
      </p:pic>
      <p:sp>
        <p:nvSpPr>
          <p:cNvPr id="11" name="TextBox 10">
            <a:extLst>
              <a:ext uri="{FF2B5EF4-FFF2-40B4-BE49-F238E27FC236}">
                <a16:creationId xmlns:a16="http://schemas.microsoft.com/office/drawing/2014/main" id="{B5C4B16F-76D7-4772-A284-D9DD71764D90}"/>
              </a:ext>
            </a:extLst>
          </p:cNvPr>
          <p:cNvSpPr txBox="1"/>
          <p:nvPr/>
        </p:nvSpPr>
        <p:spPr>
          <a:xfrm>
            <a:off x="1579789" y="5399391"/>
            <a:ext cx="3171128" cy="369332"/>
          </a:xfrm>
          <a:prstGeom prst="rect">
            <a:avLst/>
          </a:prstGeom>
          <a:noFill/>
        </p:spPr>
        <p:txBody>
          <a:bodyPr wrap="square" rtlCol="0">
            <a:spAutoFit/>
          </a:bodyPr>
          <a:lstStyle/>
          <a:p>
            <a:pPr algn="ctr"/>
            <a:r>
              <a:rPr lang="en-US" dirty="0"/>
              <a:t>Low solubility in primary phases</a:t>
            </a:r>
          </a:p>
        </p:txBody>
      </p:sp>
      <p:sp>
        <p:nvSpPr>
          <p:cNvPr id="13" name="TextBox 12">
            <a:extLst>
              <a:ext uri="{FF2B5EF4-FFF2-40B4-BE49-F238E27FC236}">
                <a16:creationId xmlns:a16="http://schemas.microsoft.com/office/drawing/2014/main" id="{8F50771B-F2B5-4485-BC8E-4865A17246F6}"/>
              </a:ext>
            </a:extLst>
          </p:cNvPr>
          <p:cNvSpPr txBox="1"/>
          <p:nvPr/>
        </p:nvSpPr>
        <p:spPr>
          <a:xfrm>
            <a:off x="7441082" y="5407158"/>
            <a:ext cx="3171128" cy="646331"/>
          </a:xfrm>
          <a:prstGeom prst="rect">
            <a:avLst/>
          </a:prstGeom>
          <a:noFill/>
        </p:spPr>
        <p:txBody>
          <a:bodyPr wrap="square" rtlCol="0">
            <a:spAutoFit/>
          </a:bodyPr>
          <a:lstStyle/>
          <a:p>
            <a:pPr algn="ctr"/>
            <a:r>
              <a:rPr lang="en-US" dirty="0"/>
              <a:t>High solubility in primary phases</a:t>
            </a:r>
          </a:p>
        </p:txBody>
      </p:sp>
    </p:spTree>
    <p:extLst>
      <p:ext uri="{BB962C8B-B14F-4D97-AF65-F5344CB8AC3E}">
        <p14:creationId xmlns:p14="http://schemas.microsoft.com/office/powerpoint/2010/main" val="30854152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F1116D-11DF-4EE2-93B1-8726F8BDADF5}"/>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52079CDC-0ED6-4A64-85D3-68AAD3DFCEFF}"/>
              </a:ext>
            </a:extLst>
          </p:cNvPr>
          <p:cNvSpPr>
            <a:spLocks noGrp="1"/>
          </p:cNvSpPr>
          <p:nvPr>
            <p:ph type="title"/>
          </p:nvPr>
        </p:nvSpPr>
        <p:spPr/>
        <p:txBody>
          <a:bodyPr/>
          <a:lstStyle/>
          <a:p>
            <a:r>
              <a:rPr lang="en-US" dirty="0"/>
              <a:t>Phase Transformations</a:t>
            </a:r>
          </a:p>
        </p:txBody>
      </p:sp>
      <p:sp>
        <p:nvSpPr>
          <p:cNvPr id="5" name="TextBox 4">
            <a:extLst>
              <a:ext uri="{FF2B5EF4-FFF2-40B4-BE49-F238E27FC236}">
                <a16:creationId xmlns:a16="http://schemas.microsoft.com/office/drawing/2014/main" id="{8DF8D6DA-CE09-4FDF-983F-4BE4FF965D27}"/>
              </a:ext>
            </a:extLst>
          </p:cNvPr>
          <p:cNvSpPr txBox="1"/>
          <p:nvPr/>
        </p:nvSpPr>
        <p:spPr>
          <a:xfrm>
            <a:off x="609600" y="972647"/>
            <a:ext cx="10972799" cy="408623"/>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Definition: where one or more phase within a system change into new phase(s)</a:t>
            </a:r>
          </a:p>
        </p:txBody>
      </p:sp>
      <p:sp>
        <p:nvSpPr>
          <p:cNvPr id="7" name="TextBox 6">
            <a:extLst>
              <a:ext uri="{FF2B5EF4-FFF2-40B4-BE49-F238E27FC236}">
                <a16:creationId xmlns:a16="http://schemas.microsoft.com/office/drawing/2014/main" id="{4C346DF1-5658-4DD8-A8BD-071F0052F7AF}"/>
              </a:ext>
            </a:extLst>
          </p:cNvPr>
          <p:cNvSpPr txBox="1"/>
          <p:nvPr/>
        </p:nvSpPr>
        <p:spPr>
          <a:xfrm>
            <a:off x="609600" y="1976735"/>
            <a:ext cx="8803546" cy="923330"/>
          </a:xfrm>
          <a:prstGeom prst="rect">
            <a:avLst/>
          </a:prstGeom>
          <a:noFill/>
        </p:spPr>
        <p:txBody>
          <a:bodyPr wrap="square" rtlCol="0">
            <a:spAutoFit/>
          </a:bodyPr>
          <a:lstStyle/>
          <a:p>
            <a:r>
              <a:rPr lang="en-US" dirty="0"/>
              <a:t>Common phase transformation example: ice melting</a:t>
            </a:r>
          </a:p>
          <a:p>
            <a:endParaRPr lang="en-US" dirty="0"/>
          </a:p>
          <a:p>
            <a:r>
              <a:rPr lang="en-US" dirty="0"/>
              <a:t>                                                Phase transformation from solid to liquid</a:t>
            </a:r>
          </a:p>
        </p:txBody>
      </p:sp>
      <p:pic>
        <p:nvPicPr>
          <p:cNvPr id="9" name="Picture 8" descr="a schematic of an ice cube melting into a pool of water">
            <a:extLst>
              <a:ext uri="{FF2B5EF4-FFF2-40B4-BE49-F238E27FC236}">
                <a16:creationId xmlns:a16="http://schemas.microsoft.com/office/drawing/2014/main" id="{824F0328-1CFC-422C-99DA-41851659C1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30" y="1673451"/>
            <a:ext cx="2062231" cy="1529898"/>
          </a:xfrm>
          <a:prstGeom prst="rect">
            <a:avLst/>
          </a:prstGeom>
        </p:spPr>
      </p:pic>
      <p:sp>
        <p:nvSpPr>
          <p:cNvPr id="11" name="TextBox 10">
            <a:extLst>
              <a:ext uri="{FF2B5EF4-FFF2-40B4-BE49-F238E27FC236}">
                <a16:creationId xmlns:a16="http://schemas.microsoft.com/office/drawing/2014/main" id="{A71D07E0-D52D-441B-871B-5328FAC1DCCB}"/>
              </a:ext>
            </a:extLst>
          </p:cNvPr>
          <p:cNvSpPr txBox="1"/>
          <p:nvPr/>
        </p:nvSpPr>
        <p:spPr>
          <a:xfrm>
            <a:off x="604905" y="3298786"/>
            <a:ext cx="11031173" cy="369332"/>
          </a:xfrm>
          <a:prstGeom prst="rect">
            <a:avLst/>
          </a:prstGeom>
          <a:noFill/>
        </p:spPr>
        <p:txBody>
          <a:bodyPr wrap="square" rtlCol="0">
            <a:spAutoFit/>
          </a:bodyPr>
          <a:lstStyle/>
          <a:p>
            <a:pPr algn="ctr"/>
            <a:r>
              <a:rPr lang="en-US" dirty="0"/>
              <a:t>Ice melting and other single component system changes are considered </a:t>
            </a:r>
            <a:r>
              <a:rPr lang="en-US" i="1" dirty="0"/>
              <a:t>congruent</a:t>
            </a:r>
            <a:r>
              <a:rPr lang="en-US" dirty="0"/>
              <a:t> </a:t>
            </a:r>
            <a:r>
              <a:rPr lang="en-US" i="1" dirty="0"/>
              <a:t>transitions</a:t>
            </a:r>
          </a:p>
        </p:txBody>
      </p:sp>
      <p:pic>
        <p:nvPicPr>
          <p:cNvPr id="13" name="Picture 12" descr="a schematic of the congruent reaction within a phase diagram, highlighting the areas of single and two phase regions">
            <a:extLst>
              <a:ext uri="{FF2B5EF4-FFF2-40B4-BE49-F238E27FC236}">
                <a16:creationId xmlns:a16="http://schemas.microsoft.com/office/drawing/2014/main" id="{B0634670-B540-4B31-AF39-C600EBDB39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9200" y="4340348"/>
            <a:ext cx="1831852" cy="1831852"/>
          </a:xfrm>
          <a:prstGeom prst="rect">
            <a:avLst/>
          </a:prstGeom>
        </p:spPr>
      </p:pic>
      <p:cxnSp>
        <p:nvCxnSpPr>
          <p:cNvPr id="15" name="Straight Arrow Connector 14">
            <a:extLst>
              <a:ext uri="{FF2B5EF4-FFF2-40B4-BE49-F238E27FC236}">
                <a16:creationId xmlns:a16="http://schemas.microsoft.com/office/drawing/2014/main" id="{AE27B27E-CCF8-4720-BCCD-8C0CF89038A5}"/>
              </a:ext>
              <a:ext uri="{C183D7F6-B498-43B3-948B-1728B52AA6E4}">
                <adec:decorative xmlns:adec="http://schemas.microsoft.com/office/drawing/2017/decorative" val="1"/>
              </a:ext>
            </a:extLst>
          </p:cNvPr>
          <p:cNvCxnSpPr>
            <a:cxnSpLocks/>
          </p:cNvCxnSpPr>
          <p:nvPr/>
        </p:nvCxnSpPr>
        <p:spPr>
          <a:xfrm flipV="1">
            <a:off x="7086600" y="2438400"/>
            <a:ext cx="1676400" cy="29027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DD88819-2C0A-489F-AA41-7D377B927E27}"/>
                  </a:ext>
                </a:extLst>
              </p:cNvPr>
              <p:cNvSpPr txBox="1"/>
              <p:nvPr/>
            </p:nvSpPr>
            <p:spPr>
              <a:xfrm>
                <a:off x="5762316" y="4901549"/>
                <a:ext cx="667362"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𝐿</m:t>
                      </m:r>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rPr>
                        <m:t>𝛼</m:t>
                      </m:r>
                    </m:oMath>
                  </m:oMathPara>
                </a14:m>
                <a:endParaRPr lang="en-US" dirty="0"/>
              </a:p>
            </p:txBody>
          </p:sp>
        </mc:Choice>
        <mc:Fallback xmlns="">
          <p:sp>
            <p:nvSpPr>
              <p:cNvPr id="18" name="TextBox 17">
                <a:extLst>
                  <a:ext uri="{FF2B5EF4-FFF2-40B4-BE49-F238E27FC236}">
                    <a16:creationId xmlns:a16="http://schemas.microsoft.com/office/drawing/2014/main" id="{FDD88819-2C0A-489F-AA41-7D377B927E27}"/>
                  </a:ext>
                </a:extLst>
              </p:cNvPr>
              <p:cNvSpPr txBox="1">
                <a:spLocks noRot="1" noChangeAspect="1" noMove="1" noResize="1" noEditPoints="1" noAdjustHandles="1" noChangeArrowheads="1" noChangeShapeType="1" noTextEdit="1"/>
              </p:cNvSpPr>
              <p:nvPr/>
            </p:nvSpPr>
            <p:spPr>
              <a:xfrm>
                <a:off x="5762316" y="4901549"/>
                <a:ext cx="667362" cy="276999"/>
              </a:xfrm>
              <a:prstGeom prst="rect">
                <a:avLst/>
              </a:prstGeom>
              <a:blipFill>
                <a:blip r:embed="rId5"/>
                <a:stretch>
                  <a:fillRect l="-10909" b="-8889"/>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A70B79D2-ACD4-4057-B45E-555DD7D37717}"/>
              </a:ext>
            </a:extLst>
          </p:cNvPr>
          <p:cNvSpPr txBox="1"/>
          <p:nvPr/>
        </p:nvSpPr>
        <p:spPr>
          <a:xfrm>
            <a:off x="604905" y="4465612"/>
            <a:ext cx="3375932" cy="923330"/>
          </a:xfrm>
          <a:prstGeom prst="rect">
            <a:avLst/>
          </a:prstGeom>
          <a:noFill/>
        </p:spPr>
        <p:txBody>
          <a:bodyPr wrap="square" rtlCol="0">
            <a:spAutoFit/>
          </a:bodyPr>
          <a:lstStyle/>
          <a:p>
            <a:pPr algn="ctr"/>
            <a:r>
              <a:rPr lang="en-US" b="1" dirty="0"/>
              <a:t>Congruent transitions: </a:t>
            </a:r>
            <a:br>
              <a:rPr lang="en-US" b="1" dirty="0"/>
            </a:br>
            <a:r>
              <a:rPr lang="en-US" dirty="0"/>
              <a:t>a phase transformation with </a:t>
            </a:r>
            <a:br>
              <a:rPr lang="en-US" dirty="0"/>
            </a:br>
            <a:r>
              <a:rPr lang="en-US" i="1" dirty="0"/>
              <a:t>no compositional </a:t>
            </a:r>
            <a:r>
              <a:rPr lang="en-US" dirty="0"/>
              <a:t>change</a:t>
            </a:r>
          </a:p>
        </p:txBody>
      </p:sp>
      <p:sp>
        <p:nvSpPr>
          <p:cNvPr id="22" name="TextBox 21">
            <a:extLst>
              <a:ext uri="{FF2B5EF4-FFF2-40B4-BE49-F238E27FC236}">
                <a16:creationId xmlns:a16="http://schemas.microsoft.com/office/drawing/2014/main" id="{45756A12-A798-4C07-A2ED-9158075BED86}"/>
              </a:ext>
            </a:extLst>
          </p:cNvPr>
          <p:cNvSpPr txBox="1"/>
          <p:nvPr/>
        </p:nvSpPr>
        <p:spPr>
          <a:xfrm>
            <a:off x="8001000" y="4002300"/>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24" name="TextBox 23">
            <a:extLst>
              <a:ext uri="{FF2B5EF4-FFF2-40B4-BE49-F238E27FC236}">
                <a16:creationId xmlns:a16="http://schemas.microsoft.com/office/drawing/2014/main" id="{4B164FEA-4D91-43C4-8707-8234662D26DB}"/>
              </a:ext>
            </a:extLst>
          </p:cNvPr>
          <p:cNvSpPr txBox="1"/>
          <p:nvPr/>
        </p:nvSpPr>
        <p:spPr>
          <a:xfrm>
            <a:off x="4343400" y="4529319"/>
            <a:ext cx="3375932" cy="369332"/>
          </a:xfrm>
          <a:prstGeom prst="rect">
            <a:avLst/>
          </a:prstGeom>
          <a:noFill/>
        </p:spPr>
        <p:txBody>
          <a:bodyPr wrap="square" rtlCol="0">
            <a:spAutoFit/>
          </a:bodyPr>
          <a:lstStyle/>
          <a:p>
            <a:pPr algn="ctr"/>
            <a:r>
              <a:rPr lang="en-US" b="1" dirty="0"/>
              <a:t>Reaction:</a:t>
            </a:r>
            <a:endParaRPr lang="en-US" dirty="0"/>
          </a:p>
        </p:txBody>
      </p:sp>
      <p:sp>
        <p:nvSpPr>
          <p:cNvPr id="25" name="Rectangle: Rounded Corners 24">
            <a:extLst>
              <a:ext uri="{FF2B5EF4-FFF2-40B4-BE49-F238E27FC236}">
                <a16:creationId xmlns:a16="http://schemas.microsoft.com/office/drawing/2014/main" id="{4B7BB280-7E29-4B62-8347-E051C01D9DF7}"/>
              </a:ext>
              <a:ext uri="{C183D7F6-B498-43B3-948B-1728B52AA6E4}">
                <adec:decorative xmlns:adec="http://schemas.microsoft.com/office/drawing/2017/decorative" val="1"/>
              </a:ext>
            </a:extLst>
          </p:cNvPr>
          <p:cNvSpPr/>
          <p:nvPr/>
        </p:nvSpPr>
        <p:spPr>
          <a:xfrm>
            <a:off x="381000" y="3894819"/>
            <a:ext cx="11353800" cy="2064916"/>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45470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8" grpId="0"/>
      <p:bldP spid="20" grpId="0"/>
      <p:bldP spid="22" grpId="0"/>
      <p:bldP spid="24" grpId="0"/>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F34E1-006F-415A-8291-9BDE5CB99FFA}"/>
              </a:ext>
            </a:extLst>
          </p:cNvPr>
          <p:cNvSpPr>
            <a:spLocks noGrp="1"/>
          </p:cNvSpPr>
          <p:nvPr>
            <p:ph type="sldNum" sz="quarter" idx="11"/>
          </p:nvPr>
        </p:nvSpPr>
        <p:spPr/>
        <p:txBody>
          <a:bodyPr/>
          <a:lstStyle/>
          <a:p>
            <a:fld id="{F0D23093-2AB0-F74C-B865-1A12A15B650E}" type="slidenum">
              <a:rPr lang="en-US" smtClean="0"/>
              <a:pPr/>
              <a:t>16</a:t>
            </a:fld>
            <a:endParaRPr lang="en-US" dirty="0"/>
          </a:p>
        </p:txBody>
      </p:sp>
      <p:sp>
        <p:nvSpPr>
          <p:cNvPr id="3" name="Title 2">
            <a:extLst>
              <a:ext uri="{FF2B5EF4-FFF2-40B4-BE49-F238E27FC236}">
                <a16:creationId xmlns:a16="http://schemas.microsoft.com/office/drawing/2014/main" id="{115694DC-C463-4F99-A27E-09E31515AFEB}"/>
              </a:ext>
            </a:extLst>
          </p:cNvPr>
          <p:cNvSpPr>
            <a:spLocks noGrp="1"/>
          </p:cNvSpPr>
          <p:nvPr>
            <p:ph type="title"/>
          </p:nvPr>
        </p:nvSpPr>
        <p:spPr/>
        <p:txBody>
          <a:bodyPr/>
          <a:lstStyle/>
          <a:p>
            <a:r>
              <a:rPr lang="en-US" dirty="0"/>
              <a:t>Phase Transformations</a:t>
            </a:r>
          </a:p>
        </p:txBody>
      </p:sp>
      <p:pic>
        <p:nvPicPr>
          <p:cNvPr id="5" name="Picture 4" descr="a schematic of the eutectic reaction within a phase diagram, highlighting the areas of single and two phase regions">
            <a:extLst>
              <a:ext uri="{FF2B5EF4-FFF2-40B4-BE49-F238E27FC236}">
                <a16:creationId xmlns:a16="http://schemas.microsoft.com/office/drawing/2014/main" id="{CB51AFFD-33C6-49C6-A600-AC8C1BA88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1156" y="1228297"/>
            <a:ext cx="1831852" cy="1831852"/>
          </a:xfrm>
          <a:prstGeom prst="rect">
            <a:avLst/>
          </a:prstGeom>
        </p:spPr>
      </p:pic>
      <p:pic>
        <p:nvPicPr>
          <p:cNvPr id="7" name="Picture 6" descr="a schematic of the eutectoid reaction within a phase diagram, highlighting the areas of single and two phase regions">
            <a:extLst>
              <a:ext uri="{FF2B5EF4-FFF2-40B4-BE49-F238E27FC236}">
                <a16:creationId xmlns:a16="http://schemas.microsoft.com/office/drawing/2014/main" id="{F630345E-8BFE-4683-AB9B-64AC2F7A37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1156" y="4045186"/>
            <a:ext cx="1831852" cy="1831852"/>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CF094-14E3-4538-90CB-27B5C5E6780D}"/>
                  </a:ext>
                </a:extLst>
              </p:cNvPr>
              <p:cNvSpPr txBox="1"/>
              <p:nvPr/>
            </p:nvSpPr>
            <p:spPr>
              <a:xfrm>
                <a:off x="5562802" y="1867224"/>
                <a:ext cx="1089529"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𝐿</m:t>
                      </m:r>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rPr>
                        <m:t>𝛼</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𝛽</m:t>
                      </m:r>
                    </m:oMath>
                  </m:oMathPara>
                </a14:m>
                <a:endParaRPr lang="en-US" dirty="0"/>
              </a:p>
            </p:txBody>
          </p:sp>
        </mc:Choice>
        <mc:Fallback xmlns="">
          <p:sp>
            <p:nvSpPr>
              <p:cNvPr id="11" name="TextBox 10">
                <a:extLst>
                  <a:ext uri="{FF2B5EF4-FFF2-40B4-BE49-F238E27FC236}">
                    <a16:creationId xmlns:a16="http://schemas.microsoft.com/office/drawing/2014/main" id="{23BCF094-14E3-4538-90CB-27B5C5E6780D}"/>
                  </a:ext>
                </a:extLst>
              </p:cNvPr>
              <p:cNvSpPr txBox="1">
                <a:spLocks noRot="1" noChangeAspect="1" noMove="1" noResize="1" noEditPoints="1" noAdjustHandles="1" noChangeArrowheads="1" noChangeShapeType="1" noTextEdit="1"/>
              </p:cNvSpPr>
              <p:nvPr/>
            </p:nvSpPr>
            <p:spPr>
              <a:xfrm>
                <a:off x="5562802" y="1867224"/>
                <a:ext cx="1089529" cy="276999"/>
              </a:xfrm>
              <a:prstGeom prst="rect">
                <a:avLst/>
              </a:prstGeom>
              <a:blipFill>
                <a:blip r:embed="rId5"/>
                <a:stretch>
                  <a:fillRect l="-7303" t="-2174" r="-4494" b="-32609"/>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66E9D9D-BBD8-4C14-916D-F0D6ECF59419}"/>
              </a:ext>
            </a:extLst>
          </p:cNvPr>
          <p:cNvSpPr txBox="1"/>
          <p:nvPr/>
        </p:nvSpPr>
        <p:spPr>
          <a:xfrm>
            <a:off x="667801" y="1445241"/>
            <a:ext cx="3375932" cy="1477328"/>
          </a:xfrm>
          <a:prstGeom prst="rect">
            <a:avLst/>
          </a:prstGeom>
          <a:noFill/>
        </p:spPr>
        <p:txBody>
          <a:bodyPr wrap="square" rtlCol="0">
            <a:spAutoFit/>
          </a:bodyPr>
          <a:lstStyle/>
          <a:p>
            <a:pPr algn="ctr"/>
            <a:r>
              <a:rPr lang="en-US" b="1" dirty="0"/>
              <a:t>Eutectic transformation: </a:t>
            </a:r>
            <a:br>
              <a:rPr lang="en-US" b="1" dirty="0"/>
            </a:br>
            <a:r>
              <a:rPr lang="en-US" dirty="0"/>
              <a:t>the composition and temperature at which two liquidus lines meet. The liquid transforms to two intermixed solid phases</a:t>
            </a:r>
          </a:p>
        </p:txBody>
      </p:sp>
      <p:sp>
        <p:nvSpPr>
          <p:cNvPr id="15" name="TextBox 14">
            <a:extLst>
              <a:ext uri="{FF2B5EF4-FFF2-40B4-BE49-F238E27FC236}">
                <a16:creationId xmlns:a16="http://schemas.microsoft.com/office/drawing/2014/main" id="{60F20EC8-69F9-4124-B34C-AFCBBDBEC910}"/>
              </a:ext>
            </a:extLst>
          </p:cNvPr>
          <p:cNvSpPr txBox="1"/>
          <p:nvPr/>
        </p:nvSpPr>
        <p:spPr>
          <a:xfrm>
            <a:off x="8077200" y="869158"/>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17" name="TextBox 16">
            <a:extLst>
              <a:ext uri="{FF2B5EF4-FFF2-40B4-BE49-F238E27FC236}">
                <a16:creationId xmlns:a16="http://schemas.microsoft.com/office/drawing/2014/main" id="{518D2E72-55D5-4017-8445-990A76171161}"/>
              </a:ext>
            </a:extLst>
          </p:cNvPr>
          <p:cNvSpPr txBox="1"/>
          <p:nvPr/>
        </p:nvSpPr>
        <p:spPr>
          <a:xfrm>
            <a:off x="4419600" y="1494994"/>
            <a:ext cx="3375932" cy="369332"/>
          </a:xfrm>
          <a:prstGeom prst="rect">
            <a:avLst/>
          </a:prstGeom>
          <a:noFill/>
        </p:spPr>
        <p:txBody>
          <a:bodyPr wrap="square" rtlCol="0">
            <a:spAutoFit/>
          </a:bodyPr>
          <a:lstStyle/>
          <a:p>
            <a:pPr algn="ctr"/>
            <a:r>
              <a:rPr lang="en-US" b="1" dirty="0"/>
              <a:t>Reaction:</a:t>
            </a:r>
            <a:endParaRPr lang="en-US" dirty="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ACBA3449-7E2E-4931-81C6-3E100E4698F6}"/>
                  </a:ext>
                </a:extLst>
              </p:cNvPr>
              <p:cNvSpPr txBox="1"/>
              <p:nvPr/>
            </p:nvSpPr>
            <p:spPr>
              <a:xfrm>
                <a:off x="5630218" y="4715630"/>
                <a:ext cx="1089401"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𝛼</m:t>
                      </m:r>
                      <m:r>
                        <a:rPr lang="en-US" i="1" smtClean="0">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𝛽</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oMath>
                  </m:oMathPara>
                </a14:m>
                <a:endParaRPr lang="en-US" dirty="0"/>
              </a:p>
            </p:txBody>
          </p:sp>
        </mc:Choice>
        <mc:Fallback xmlns="">
          <p:sp>
            <p:nvSpPr>
              <p:cNvPr id="31" name="TextBox 30">
                <a:extLst>
                  <a:ext uri="{FF2B5EF4-FFF2-40B4-BE49-F238E27FC236}">
                    <a16:creationId xmlns:a16="http://schemas.microsoft.com/office/drawing/2014/main" id="{ACBA3449-7E2E-4931-81C6-3E100E4698F6}"/>
                  </a:ext>
                </a:extLst>
              </p:cNvPr>
              <p:cNvSpPr txBox="1">
                <a:spLocks noRot="1" noChangeAspect="1" noMove="1" noResize="1" noEditPoints="1" noAdjustHandles="1" noChangeArrowheads="1" noChangeShapeType="1" noTextEdit="1"/>
              </p:cNvSpPr>
              <p:nvPr/>
            </p:nvSpPr>
            <p:spPr>
              <a:xfrm>
                <a:off x="5630218" y="4715630"/>
                <a:ext cx="1089401" cy="276999"/>
              </a:xfrm>
              <a:prstGeom prst="rect">
                <a:avLst/>
              </a:prstGeom>
              <a:blipFill>
                <a:blip r:embed="rId6"/>
                <a:stretch>
                  <a:fillRect l="-5618" t="-4444" r="-2247" b="-35556"/>
                </a:stretch>
              </a:blipFill>
            </p:spPr>
            <p:txBody>
              <a:bodyPr/>
              <a:lstStyle/>
              <a:p>
                <a:r>
                  <a:rPr lang="en-US">
                    <a:noFill/>
                  </a:rPr>
                  <a:t> </a:t>
                </a:r>
              </a:p>
            </p:txBody>
          </p:sp>
        </mc:Fallback>
      </mc:AlternateContent>
      <p:sp>
        <p:nvSpPr>
          <p:cNvPr id="33" name="TextBox 32">
            <a:extLst>
              <a:ext uri="{FF2B5EF4-FFF2-40B4-BE49-F238E27FC236}">
                <a16:creationId xmlns:a16="http://schemas.microsoft.com/office/drawing/2014/main" id="{433DFB04-97F3-4DF3-AC6B-BEF5546BEA23}"/>
              </a:ext>
            </a:extLst>
          </p:cNvPr>
          <p:cNvSpPr txBox="1"/>
          <p:nvPr/>
        </p:nvSpPr>
        <p:spPr>
          <a:xfrm>
            <a:off x="667801" y="4212430"/>
            <a:ext cx="3375932" cy="1200329"/>
          </a:xfrm>
          <a:prstGeom prst="rect">
            <a:avLst/>
          </a:prstGeom>
          <a:noFill/>
        </p:spPr>
        <p:txBody>
          <a:bodyPr wrap="square" rtlCol="0">
            <a:spAutoFit/>
          </a:bodyPr>
          <a:lstStyle/>
          <a:p>
            <a:pPr algn="ctr"/>
            <a:r>
              <a:rPr lang="en-US" b="1" dirty="0"/>
              <a:t>Eutectoid transformation: </a:t>
            </a:r>
            <a:br>
              <a:rPr lang="en-US" b="1" dirty="0"/>
            </a:br>
            <a:r>
              <a:rPr lang="en-US" dirty="0"/>
              <a:t>one solid phase transforming isothermally and reversibly into two intermixed solid phases</a:t>
            </a:r>
          </a:p>
        </p:txBody>
      </p:sp>
      <p:sp>
        <p:nvSpPr>
          <p:cNvPr id="35" name="TextBox 34">
            <a:extLst>
              <a:ext uri="{FF2B5EF4-FFF2-40B4-BE49-F238E27FC236}">
                <a16:creationId xmlns:a16="http://schemas.microsoft.com/office/drawing/2014/main" id="{3AACDCF5-9D4E-4DA9-B309-6590122B5A52}"/>
              </a:ext>
            </a:extLst>
          </p:cNvPr>
          <p:cNvSpPr txBox="1"/>
          <p:nvPr/>
        </p:nvSpPr>
        <p:spPr>
          <a:xfrm>
            <a:off x="8077200" y="3708503"/>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37" name="TextBox 36">
            <a:extLst>
              <a:ext uri="{FF2B5EF4-FFF2-40B4-BE49-F238E27FC236}">
                <a16:creationId xmlns:a16="http://schemas.microsoft.com/office/drawing/2014/main" id="{A5DCFA50-320E-45D8-81C6-24F54509920A}"/>
              </a:ext>
            </a:extLst>
          </p:cNvPr>
          <p:cNvSpPr txBox="1"/>
          <p:nvPr/>
        </p:nvSpPr>
        <p:spPr>
          <a:xfrm>
            <a:off x="4422321" y="4343400"/>
            <a:ext cx="3375932" cy="369332"/>
          </a:xfrm>
          <a:prstGeom prst="rect">
            <a:avLst/>
          </a:prstGeom>
          <a:noFill/>
        </p:spPr>
        <p:txBody>
          <a:bodyPr wrap="square" rtlCol="0">
            <a:spAutoFit/>
          </a:bodyPr>
          <a:lstStyle/>
          <a:p>
            <a:pPr algn="ctr"/>
            <a:r>
              <a:rPr lang="en-US" b="1" dirty="0"/>
              <a:t>Reaction:</a:t>
            </a:r>
            <a:endParaRPr lang="en-US" dirty="0"/>
          </a:p>
        </p:txBody>
      </p:sp>
      <p:sp>
        <p:nvSpPr>
          <p:cNvPr id="41" name="Rectangle: Rounded Corners 40">
            <a:extLst>
              <a:ext uri="{FF2B5EF4-FFF2-40B4-BE49-F238E27FC236}">
                <a16:creationId xmlns:a16="http://schemas.microsoft.com/office/drawing/2014/main" id="{0ECC30F0-D071-4FC8-94B2-1E3E1C24917E}"/>
              </a:ext>
              <a:ext uri="{C183D7F6-B498-43B3-948B-1728B52AA6E4}">
                <adec:decorative xmlns:adec="http://schemas.microsoft.com/office/drawing/2017/decorative" val="1"/>
              </a:ext>
            </a:extLst>
          </p:cNvPr>
          <p:cNvSpPr/>
          <p:nvPr/>
        </p:nvSpPr>
        <p:spPr>
          <a:xfrm>
            <a:off x="381000" y="3505200"/>
            <a:ext cx="11353800" cy="2454535"/>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3" name="Rectangle: Rounded Corners 42">
            <a:extLst>
              <a:ext uri="{FF2B5EF4-FFF2-40B4-BE49-F238E27FC236}">
                <a16:creationId xmlns:a16="http://schemas.microsoft.com/office/drawing/2014/main" id="{8AF9AF8B-ACC1-44D5-9A9B-0A5CD2068133}"/>
              </a:ext>
              <a:ext uri="{C183D7F6-B498-43B3-948B-1728B52AA6E4}">
                <adec:decorative xmlns:adec="http://schemas.microsoft.com/office/drawing/2017/decorative" val="1"/>
              </a:ext>
            </a:extLst>
          </p:cNvPr>
          <p:cNvSpPr/>
          <p:nvPr/>
        </p:nvSpPr>
        <p:spPr>
          <a:xfrm>
            <a:off x="381000" y="857898"/>
            <a:ext cx="11353800" cy="2421754"/>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15152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p:bldP spid="37" grpId="0"/>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F34E1-006F-415A-8291-9BDE5CB99FFA}"/>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
        <p:nvSpPr>
          <p:cNvPr id="3" name="Title 2">
            <a:extLst>
              <a:ext uri="{FF2B5EF4-FFF2-40B4-BE49-F238E27FC236}">
                <a16:creationId xmlns:a16="http://schemas.microsoft.com/office/drawing/2014/main" id="{115694DC-C463-4F99-A27E-09E31515AFEB}"/>
              </a:ext>
            </a:extLst>
          </p:cNvPr>
          <p:cNvSpPr>
            <a:spLocks noGrp="1"/>
          </p:cNvSpPr>
          <p:nvPr>
            <p:ph type="title"/>
          </p:nvPr>
        </p:nvSpPr>
        <p:spPr/>
        <p:txBody>
          <a:bodyPr/>
          <a:lstStyle/>
          <a:p>
            <a:r>
              <a:rPr lang="en-US" dirty="0"/>
              <a:t>Phase Transformations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CF094-14E3-4538-90CB-27B5C5E6780D}"/>
                  </a:ext>
                </a:extLst>
              </p:cNvPr>
              <p:cNvSpPr txBox="1"/>
              <p:nvPr/>
            </p:nvSpPr>
            <p:spPr>
              <a:xfrm>
                <a:off x="5543053" y="1867224"/>
                <a:ext cx="1129027"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𝐿</m:t>
                      </m:r>
                      <m:r>
                        <a:rPr lang="en-US" b="0" i="0" smtClean="0">
                          <a:latin typeface="Cambria Math" panose="02040503050406030204" pitchFamily="18" charset="0"/>
                        </a:rPr>
                        <m:t>+ </m:t>
                      </m:r>
                      <m:r>
                        <m:rPr>
                          <m:sty m:val="p"/>
                        </m:rPr>
                        <a:rPr lang="el-GR" b="0" i="1" smtClean="0">
                          <a:latin typeface="Cambria Math" panose="02040503050406030204" pitchFamily="18" charset="0"/>
                          <a:ea typeface="Cambria Math" panose="02040503050406030204" pitchFamily="18" charset="0"/>
                        </a:rPr>
                        <m:t>α</m:t>
                      </m:r>
                      <m:r>
                        <a:rPr lang="en-US">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𝛽</m:t>
                      </m:r>
                    </m:oMath>
                  </m:oMathPara>
                </a14:m>
                <a:endParaRPr lang="en-US" dirty="0"/>
              </a:p>
            </p:txBody>
          </p:sp>
        </mc:Choice>
        <mc:Fallback xmlns="">
          <p:sp>
            <p:nvSpPr>
              <p:cNvPr id="11" name="TextBox 10">
                <a:extLst>
                  <a:ext uri="{FF2B5EF4-FFF2-40B4-BE49-F238E27FC236}">
                    <a16:creationId xmlns:a16="http://schemas.microsoft.com/office/drawing/2014/main" id="{23BCF094-14E3-4538-90CB-27B5C5E6780D}"/>
                  </a:ext>
                </a:extLst>
              </p:cNvPr>
              <p:cNvSpPr txBox="1">
                <a:spLocks noRot="1" noChangeAspect="1" noMove="1" noResize="1" noEditPoints="1" noAdjustHandles="1" noChangeArrowheads="1" noChangeShapeType="1" noTextEdit="1"/>
              </p:cNvSpPr>
              <p:nvPr/>
            </p:nvSpPr>
            <p:spPr>
              <a:xfrm>
                <a:off x="5543053" y="1867224"/>
                <a:ext cx="1129027" cy="276999"/>
              </a:xfrm>
              <a:prstGeom prst="rect">
                <a:avLst/>
              </a:prstGeom>
              <a:blipFill>
                <a:blip r:embed="rId3"/>
                <a:stretch>
                  <a:fillRect l="-6452" t="-2174" r="-3763" b="-32609"/>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66E9D9D-BBD8-4C14-916D-F0D6ECF59419}"/>
              </a:ext>
            </a:extLst>
          </p:cNvPr>
          <p:cNvSpPr txBox="1"/>
          <p:nvPr/>
        </p:nvSpPr>
        <p:spPr>
          <a:xfrm>
            <a:off x="667801" y="1445241"/>
            <a:ext cx="3375932" cy="1200329"/>
          </a:xfrm>
          <a:prstGeom prst="rect">
            <a:avLst/>
          </a:prstGeom>
          <a:noFill/>
        </p:spPr>
        <p:txBody>
          <a:bodyPr wrap="square" rtlCol="0">
            <a:spAutoFit/>
          </a:bodyPr>
          <a:lstStyle/>
          <a:p>
            <a:pPr algn="ctr"/>
            <a:r>
              <a:rPr lang="en-US" b="1" dirty="0"/>
              <a:t>Peritectic transformation: </a:t>
            </a:r>
            <a:br>
              <a:rPr lang="en-US" b="1" dirty="0"/>
            </a:br>
            <a:r>
              <a:rPr lang="en-US" dirty="0"/>
              <a:t>reaction where a solid and a liquid transform into a solid phase with a different composition</a:t>
            </a:r>
          </a:p>
        </p:txBody>
      </p:sp>
      <p:sp>
        <p:nvSpPr>
          <p:cNvPr id="15" name="TextBox 14">
            <a:extLst>
              <a:ext uri="{FF2B5EF4-FFF2-40B4-BE49-F238E27FC236}">
                <a16:creationId xmlns:a16="http://schemas.microsoft.com/office/drawing/2014/main" id="{60F20EC8-69F9-4124-B34C-AFCBBDBEC910}"/>
              </a:ext>
            </a:extLst>
          </p:cNvPr>
          <p:cNvSpPr txBox="1"/>
          <p:nvPr/>
        </p:nvSpPr>
        <p:spPr>
          <a:xfrm>
            <a:off x="8077200" y="869158"/>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17" name="TextBox 16">
            <a:extLst>
              <a:ext uri="{FF2B5EF4-FFF2-40B4-BE49-F238E27FC236}">
                <a16:creationId xmlns:a16="http://schemas.microsoft.com/office/drawing/2014/main" id="{518D2E72-55D5-4017-8445-990A76171161}"/>
              </a:ext>
            </a:extLst>
          </p:cNvPr>
          <p:cNvSpPr txBox="1"/>
          <p:nvPr/>
        </p:nvSpPr>
        <p:spPr>
          <a:xfrm>
            <a:off x="4419600" y="1494994"/>
            <a:ext cx="3375932" cy="369332"/>
          </a:xfrm>
          <a:prstGeom prst="rect">
            <a:avLst/>
          </a:prstGeom>
          <a:noFill/>
        </p:spPr>
        <p:txBody>
          <a:bodyPr wrap="square" rtlCol="0">
            <a:spAutoFit/>
          </a:bodyPr>
          <a:lstStyle/>
          <a:p>
            <a:pPr algn="ctr"/>
            <a:r>
              <a:rPr lang="en-US" b="1" dirty="0"/>
              <a:t>Reaction:</a:t>
            </a:r>
            <a:endParaRPr lang="en-US" dirty="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ACBA3449-7E2E-4931-81C6-3E100E4698F6}"/>
                  </a:ext>
                </a:extLst>
              </p:cNvPr>
              <p:cNvSpPr txBox="1"/>
              <p:nvPr/>
            </p:nvSpPr>
            <p:spPr>
              <a:xfrm>
                <a:off x="5630218" y="4715630"/>
                <a:ext cx="1089401"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𝛼</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𝛽</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oMath>
                  </m:oMathPara>
                </a14:m>
                <a:endParaRPr lang="en-US" dirty="0"/>
              </a:p>
            </p:txBody>
          </p:sp>
        </mc:Choice>
        <mc:Fallback xmlns="">
          <p:sp>
            <p:nvSpPr>
              <p:cNvPr id="31" name="TextBox 30">
                <a:extLst>
                  <a:ext uri="{FF2B5EF4-FFF2-40B4-BE49-F238E27FC236}">
                    <a16:creationId xmlns:a16="http://schemas.microsoft.com/office/drawing/2014/main" id="{ACBA3449-7E2E-4931-81C6-3E100E4698F6}"/>
                  </a:ext>
                </a:extLst>
              </p:cNvPr>
              <p:cNvSpPr txBox="1">
                <a:spLocks noRot="1" noChangeAspect="1" noMove="1" noResize="1" noEditPoints="1" noAdjustHandles="1" noChangeArrowheads="1" noChangeShapeType="1" noTextEdit="1"/>
              </p:cNvSpPr>
              <p:nvPr/>
            </p:nvSpPr>
            <p:spPr>
              <a:xfrm>
                <a:off x="5630218" y="4715630"/>
                <a:ext cx="1089401" cy="276999"/>
              </a:xfrm>
              <a:prstGeom prst="rect">
                <a:avLst/>
              </a:prstGeom>
              <a:blipFill>
                <a:blip r:embed="rId4"/>
                <a:stretch>
                  <a:fillRect l="-5618" t="-4444" r="-2247" b="-35556"/>
                </a:stretch>
              </a:blipFill>
            </p:spPr>
            <p:txBody>
              <a:bodyPr/>
              <a:lstStyle/>
              <a:p>
                <a:r>
                  <a:rPr lang="en-US">
                    <a:noFill/>
                  </a:rPr>
                  <a:t> </a:t>
                </a:r>
              </a:p>
            </p:txBody>
          </p:sp>
        </mc:Fallback>
      </mc:AlternateContent>
      <p:sp>
        <p:nvSpPr>
          <p:cNvPr id="33" name="TextBox 32">
            <a:extLst>
              <a:ext uri="{FF2B5EF4-FFF2-40B4-BE49-F238E27FC236}">
                <a16:creationId xmlns:a16="http://schemas.microsoft.com/office/drawing/2014/main" id="{433DFB04-97F3-4DF3-AC6B-BEF5546BEA23}"/>
              </a:ext>
            </a:extLst>
          </p:cNvPr>
          <p:cNvSpPr txBox="1"/>
          <p:nvPr/>
        </p:nvSpPr>
        <p:spPr>
          <a:xfrm>
            <a:off x="667801" y="4212430"/>
            <a:ext cx="3447000" cy="1200329"/>
          </a:xfrm>
          <a:prstGeom prst="rect">
            <a:avLst/>
          </a:prstGeom>
          <a:noFill/>
        </p:spPr>
        <p:txBody>
          <a:bodyPr wrap="square" rtlCol="0">
            <a:spAutoFit/>
          </a:bodyPr>
          <a:lstStyle/>
          <a:p>
            <a:pPr algn="ctr"/>
            <a:r>
              <a:rPr lang="en-US" b="1" dirty="0"/>
              <a:t>Peritectoid transformation: </a:t>
            </a:r>
            <a:br>
              <a:rPr lang="en-US" b="1" dirty="0"/>
            </a:br>
            <a:r>
              <a:rPr lang="en-US" dirty="0"/>
              <a:t>reaction where two solid phases transform reversibly into a solid phase with a different composition</a:t>
            </a:r>
          </a:p>
        </p:txBody>
      </p:sp>
      <p:sp>
        <p:nvSpPr>
          <p:cNvPr id="35" name="TextBox 34">
            <a:extLst>
              <a:ext uri="{FF2B5EF4-FFF2-40B4-BE49-F238E27FC236}">
                <a16:creationId xmlns:a16="http://schemas.microsoft.com/office/drawing/2014/main" id="{3AACDCF5-9D4E-4DA9-B309-6590122B5A52}"/>
              </a:ext>
            </a:extLst>
          </p:cNvPr>
          <p:cNvSpPr txBox="1"/>
          <p:nvPr/>
        </p:nvSpPr>
        <p:spPr>
          <a:xfrm>
            <a:off x="8077200" y="3708503"/>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37" name="TextBox 36">
            <a:extLst>
              <a:ext uri="{FF2B5EF4-FFF2-40B4-BE49-F238E27FC236}">
                <a16:creationId xmlns:a16="http://schemas.microsoft.com/office/drawing/2014/main" id="{A5DCFA50-320E-45D8-81C6-24F54509920A}"/>
              </a:ext>
            </a:extLst>
          </p:cNvPr>
          <p:cNvSpPr txBox="1"/>
          <p:nvPr/>
        </p:nvSpPr>
        <p:spPr>
          <a:xfrm>
            <a:off x="4422321" y="4343400"/>
            <a:ext cx="3375932" cy="369332"/>
          </a:xfrm>
          <a:prstGeom prst="rect">
            <a:avLst/>
          </a:prstGeom>
          <a:noFill/>
        </p:spPr>
        <p:txBody>
          <a:bodyPr wrap="square" rtlCol="0">
            <a:spAutoFit/>
          </a:bodyPr>
          <a:lstStyle/>
          <a:p>
            <a:pPr algn="ctr"/>
            <a:r>
              <a:rPr lang="en-US" b="1" dirty="0"/>
              <a:t>Reaction:</a:t>
            </a:r>
            <a:endParaRPr lang="en-US" dirty="0"/>
          </a:p>
        </p:txBody>
      </p:sp>
      <p:sp>
        <p:nvSpPr>
          <p:cNvPr id="41" name="Rectangle: Rounded Corners 40">
            <a:extLst>
              <a:ext uri="{FF2B5EF4-FFF2-40B4-BE49-F238E27FC236}">
                <a16:creationId xmlns:a16="http://schemas.microsoft.com/office/drawing/2014/main" id="{0ECC30F0-D071-4FC8-94B2-1E3E1C24917E}"/>
              </a:ext>
              <a:ext uri="{C183D7F6-B498-43B3-948B-1728B52AA6E4}">
                <adec:decorative xmlns:adec="http://schemas.microsoft.com/office/drawing/2017/decorative" val="1"/>
              </a:ext>
            </a:extLst>
          </p:cNvPr>
          <p:cNvSpPr/>
          <p:nvPr/>
        </p:nvSpPr>
        <p:spPr>
          <a:xfrm>
            <a:off x="381000" y="3505200"/>
            <a:ext cx="11353800" cy="2454535"/>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3" name="Rectangle: Rounded Corners 42">
            <a:extLst>
              <a:ext uri="{FF2B5EF4-FFF2-40B4-BE49-F238E27FC236}">
                <a16:creationId xmlns:a16="http://schemas.microsoft.com/office/drawing/2014/main" id="{8AF9AF8B-ACC1-44D5-9A9B-0A5CD2068133}"/>
              </a:ext>
              <a:ext uri="{C183D7F6-B498-43B3-948B-1728B52AA6E4}">
                <adec:decorative xmlns:adec="http://schemas.microsoft.com/office/drawing/2017/decorative" val="1"/>
              </a:ext>
            </a:extLst>
          </p:cNvPr>
          <p:cNvSpPr/>
          <p:nvPr/>
        </p:nvSpPr>
        <p:spPr>
          <a:xfrm>
            <a:off x="381000" y="857898"/>
            <a:ext cx="11353800" cy="2421754"/>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pic>
        <p:nvPicPr>
          <p:cNvPr id="6" name="Picture 5" descr="a schematic of the peritectic reaction within a phase diagram, highlighting the areas of single and two phase regions">
            <a:extLst>
              <a:ext uri="{FF2B5EF4-FFF2-40B4-BE49-F238E27FC236}">
                <a16:creationId xmlns:a16="http://schemas.microsoft.com/office/drawing/2014/main" id="{6917ED6B-B18D-4D3D-B81D-889A9757D3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9240" y="1258066"/>
            <a:ext cx="1831852" cy="1831852"/>
          </a:xfrm>
          <a:prstGeom prst="rect">
            <a:avLst/>
          </a:prstGeom>
        </p:spPr>
      </p:pic>
      <p:pic>
        <p:nvPicPr>
          <p:cNvPr id="9" name="Picture 8" descr="a schematic of the peritectoid reaction within a phase diagram, highlighting the areas of single and two phase regions">
            <a:extLst>
              <a:ext uri="{FF2B5EF4-FFF2-40B4-BE49-F238E27FC236}">
                <a16:creationId xmlns:a16="http://schemas.microsoft.com/office/drawing/2014/main" id="{3EC66CC1-D547-4974-AC31-0E4187AEF7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1600" y="4136047"/>
            <a:ext cx="1831852" cy="1831852"/>
          </a:xfrm>
          <a:prstGeom prst="rect">
            <a:avLst/>
          </a:prstGeom>
        </p:spPr>
      </p:pic>
    </p:spTree>
    <p:extLst>
      <p:ext uri="{BB962C8B-B14F-4D97-AF65-F5344CB8AC3E}">
        <p14:creationId xmlns:p14="http://schemas.microsoft.com/office/powerpoint/2010/main" val="34005292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F34E1-006F-415A-8291-9BDE5CB99FFA}"/>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
        <p:nvSpPr>
          <p:cNvPr id="3" name="Title 2">
            <a:extLst>
              <a:ext uri="{FF2B5EF4-FFF2-40B4-BE49-F238E27FC236}">
                <a16:creationId xmlns:a16="http://schemas.microsoft.com/office/drawing/2014/main" id="{115694DC-C463-4F99-A27E-09E31515AFEB}"/>
              </a:ext>
            </a:extLst>
          </p:cNvPr>
          <p:cNvSpPr>
            <a:spLocks noGrp="1"/>
          </p:cNvSpPr>
          <p:nvPr>
            <p:ph type="title"/>
          </p:nvPr>
        </p:nvSpPr>
        <p:spPr/>
        <p:txBody>
          <a:bodyPr/>
          <a:lstStyle/>
          <a:p>
            <a:r>
              <a:rPr lang="en-US" dirty="0"/>
              <a:t>Phase Transformations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CF094-14E3-4538-90CB-27B5C5E6780D}"/>
                  </a:ext>
                </a:extLst>
              </p:cNvPr>
              <p:cNvSpPr txBox="1"/>
              <p:nvPr/>
            </p:nvSpPr>
            <p:spPr>
              <a:xfrm>
                <a:off x="5472009" y="1867224"/>
                <a:ext cx="1271117"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𝐿</m:t>
                          </m:r>
                        </m:e>
                        <m:sub>
                          <m:r>
                            <a:rPr lang="en-US" b="0" i="1" smtClean="0">
                              <a:latin typeface="Cambria Math" panose="02040503050406030204" pitchFamily="18" charset="0"/>
                              <a:ea typeface="Cambria Math" panose="02040503050406030204" pitchFamily="18" charset="0"/>
                            </a:rPr>
                            <m:t>1</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𝐿</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rPr>
                        <m:t>𝛼</m:t>
                      </m:r>
                    </m:oMath>
                  </m:oMathPara>
                </a14:m>
                <a:endParaRPr lang="en-US" dirty="0"/>
              </a:p>
            </p:txBody>
          </p:sp>
        </mc:Choice>
        <mc:Fallback xmlns="">
          <p:sp>
            <p:nvSpPr>
              <p:cNvPr id="11" name="TextBox 10">
                <a:extLst>
                  <a:ext uri="{FF2B5EF4-FFF2-40B4-BE49-F238E27FC236}">
                    <a16:creationId xmlns:a16="http://schemas.microsoft.com/office/drawing/2014/main" id="{23BCF094-14E3-4538-90CB-27B5C5E6780D}"/>
                  </a:ext>
                </a:extLst>
              </p:cNvPr>
              <p:cNvSpPr txBox="1">
                <a:spLocks noRot="1" noChangeAspect="1" noMove="1" noResize="1" noEditPoints="1" noAdjustHandles="1" noChangeArrowheads="1" noChangeShapeType="1" noTextEdit="1"/>
              </p:cNvSpPr>
              <p:nvPr/>
            </p:nvSpPr>
            <p:spPr>
              <a:xfrm>
                <a:off x="5472009" y="1867224"/>
                <a:ext cx="1271117" cy="276999"/>
              </a:xfrm>
              <a:prstGeom prst="rect">
                <a:avLst/>
              </a:prstGeom>
              <a:blipFill>
                <a:blip r:embed="rId3"/>
                <a:stretch>
                  <a:fillRect l="-6250" b="-15217"/>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66E9D9D-BBD8-4C14-916D-F0D6ECF59419}"/>
              </a:ext>
            </a:extLst>
          </p:cNvPr>
          <p:cNvSpPr txBox="1"/>
          <p:nvPr/>
        </p:nvSpPr>
        <p:spPr>
          <a:xfrm>
            <a:off x="667801" y="1445241"/>
            <a:ext cx="3375932" cy="1200329"/>
          </a:xfrm>
          <a:prstGeom prst="rect">
            <a:avLst/>
          </a:prstGeom>
          <a:noFill/>
        </p:spPr>
        <p:txBody>
          <a:bodyPr wrap="square" rtlCol="0">
            <a:spAutoFit/>
          </a:bodyPr>
          <a:lstStyle/>
          <a:p>
            <a:pPr algn="ctr"/>
            <a:r>
              <a:rPr lang="en-US" b="1" dirty="0"/>
              <a:t>Monotectic transformation: </a:t>
            </a:r>
            <a:br>
              <a:rPr lang="en-US" b="1" dirty="0"/>
            </a:br>
            <a:r>
              <a:rPr lang="en-US" dirty="0"/>
              <a:t>a liquid phase transforming to a solid phase and a liquid phase of a different composition</a:t>
            </a:r>
          </a:p>
        </p:txBody>
      </p:sp>
      <p:sp>
        <p:nvSpPr>
          <p:cNvPr id="15" name="TextBox 14">
            <a:extLst>
              <a:ext uri="{FF2B5EF4-FFF2-40B4-BE49-F238E27FC236}">
                <a16:creationId xmlns:a16="http://schemas.microsoft.com/office/drawing/2014/main" id="{60F20EC8-69F9-4124-B34C-AFCBBDBEC910}"/>
              </a:ext>
            </a:extLst>
          </p:cNvPr>
          <p:cNvSpPr txBox="1"/>
          <p:nvPr/>
        </p:nvSpPr>
        <p:spPr>
          <a:xfrm>
            <a:off x="8077200" y="869158"/>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17" name="TextBox 16">
            <a:extLst>
              <a:ext uri="{FF2B5EF4-FFF2-40B4-BE49-F238E27FC236}">
                <a16:creationId xmlns:a16="http://schemas.microsoft.com/office/drawing/2014/main" id="{518D2E72-55D5-4017-8445-990A76171161}"/>
              </a:ext>
            </a:extLst>
          </p:cNvPr>
          <p:cNvSpPr txBox="1"/>
          <p:nvPr/>
        </p:nvSpPr>
        <p:spPr>
          <a:xfrm>
            <a:off x="4419600" y="1494994"/>
            <a:ext cx="3375932" cy="369332"/>
          </a:xfrm>
          <a:prstGeom prst="rect">
            <a:avLst/>
          </a:prstGeom>
          <a:noFill/>
        </p:spPr>
        <p:txBody>
          <a:bodyPr wrap="square" rtlCol="0">
            <a:spAutoFit/>
          </a:bodyPr>
          <a:lstStyle/>
          <a:p>
            <a:pPr algn="ctr"/>
            <a:r>
              <a:rPr lang="en-US" b="1" dirty="0"/>
              <a:t>Reaction:</a:t>
            </a:r>
            <a:endParaRPr lang="en-US" dirty="0"/>
          </a:p>
        </p:txBody>
      </p:sp>
      <p:sp>
        <p:nvSpPr>
          <p:cNvPr id="43" name="Rectangle: Rounded Corners 42">
            <a:extLst>
              <a:ext uri="{FF2B5EF4-FFF2-40B4-BE49-F238E27FC236}">
                <a16:creationId xmlns:a16="http://schemas.microsoft.com/office/drawing/2014/main" id="{8AF9AF8B-ACC1-44D5-9A9B-0A5CD2068133}"/>
              </a:ext>
              <a:ext uri="{C183D7F6-B498-43B3-948B-1728B52AA6E4}">
                <adec:decorative xmlns:adec="http://schemas.microsoft.com/office/drawing/2017/decorative" val="1"/>
              </a:ext>
            </a:extLst>
          </p:cNvPr>
          <p:cNvSpPr/>
          <p:nvPr/>
        </p:nvSpPr>
        <p:spPr>
          <a:xfrm>
            <a:off x="381000" y="857898"/>
            <a:ext cx="11353800" cy="2421754"/>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pic>
        <p:nvPicPr>
          <p:cNvPr id="9" name="Picture 8" descr="a schematic of the monotectic reaction within a phase diagram, highlighting the areas of single and two phase regions">
            <a:extLst>
              <a:ext uri="{FF2B5EF4-FFF2-40B4-BE49-F238E27FC236}">
                <a16:creationId xmlns:a16="http://schemas.microsoft.com/office/drawing/2014/main" id="{A0F2CF28-C9E1-4A58-8E65-B320586D3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1600" y="1371600"/>
            <a:ext cx="1831852" cy="1831852"/>
          </a:xfrm>
          <a:prstGeom prst="rect">
            <a:avLst/>
          </a:prstGeom>
        </p:spPr>
      </p:pic>
    </p:spTree>
    <p:extLst>
      <p:ext uri="{BB962C8B-B14F-4D97-AF65-F5344CB8AC3E}">
        <p14:creationId xmlns:p14="http://schemas.microsoft.com/office/powerpoint/2010/main" val="27060799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generic binary eutectic phase diagram with the single phase regions colored in. Liquid is dark blue, alpha is yellow, and beta is light blue">
            <a:extLst>
              <a:ext uri="{FF2B5EF4-FFF2-40B4-BE49-F238E27FC236}">
                <a16:creationId xmlns:a16="http://schemas.microsoft.com/office/drawing/2014/main" id="{2AB5C244-E15A-4491-84F4-A0E779F9E3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1938206"/>
            <a:ext cx="3889256" cy="2974854"/>
          </a:xfrm>
          <a:prstGeom prst="rect">
            <a:avLst/>
          </a:prstGeom>
        </p:spPr>
      </p:pic>
      <p:pic>
        <p:nvPicPr>
          <p:cNvPr id="12" name="Picture 11" descr="a generic binary eutectic phase diagram">
            <a:extLst>
              <a:ext uri="{FF2B5EF4-FFF2-40B4-BE49-F238E27FC236}">
                <a16:creationId xmlns:a16="http://schemas.microsoft.com/office/drawing/2014/main" id="{FE29177A-D0EA-42B4-9090-63460095DD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938206"/>
            <a:ext cx="3889256" cy="2974854"/>
          </a:xfrm>
          <a:prstGeom prst="rect">
            <a:avLst/>
          </a:prstGeom>
        </p:spPr>
      </p:pic>
      <p:pic>
        <p:nvPicPr>
          <p:cNvPr id="26" name="Picture 25" descr="a generic binary eutectic phase diagram with the two phase regions colored in. alpha plus liquid is dark blue with yellow spots, liquid plus beta is dark blue with light blue spots, and the eutectic is green representing the layered light blue and yellow eutectic microstructure">
            <a:extLst>
              <a:ext uri="{FF2B5EF4-FFF2-40B4-BE49-F238E27FC236}">
                <a16:creationId xmlns:a16="http://schemas.microsoft.com/office/drawing/2014/main" id="{8F4BF09D-513B-46EC-AEB0-F5BACDC2F1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938206"/>
            <a:ext cx="3889256" cy="2974854"/>
          </a:xfrm>
          <a:prstGeom prst="rect">
            <a:avLst/>
          </a:prstGeom>
        </p:spPr>
      </p:pic>
      <p:sp>
        <p:nvSpPr>
          <p:cNvPr id="2" name="Slide Number Placeholder 1">
            <a:extLst>
              <a:ext uri="{FF2B5EF4-FFF2-40B4-BE49-F238E27FC236}">
                <a16:creationId xmlns:a16="http://schemas.microsoft.com/office/drawing/2014/main" id="{EFD019D0-7155-49A3-A076-DB8733FB6368}"/>
              </a:ext>
            </a:extLst>
          </p:cNvPr>
          <p:cNvSpPr>
            <a:spLocks noGrp="1"/>
          </p:cNvSpPr>
          <p:nvPr>
            <p:ph type="sldNum" sz="quarter" idx="11"/>
          </p:nvPr>
        </p:nvSpPr>
        <p:spPr/>
        <p:txBody>
          <a:bodyPr/>
          <a:lstStyle/>
          <a:p>
            <a:fld id="{F0D23093-2AB0-F74C-B865-1A12A15B650E}" type="slidenum">
              <a:rPr lang="en-US" smtClean="0"/>
              <a:pPr/>
              <a:t>19</a:t>
            </a:fld>
            <a:endParaRPr lang="en-US" dirty="0"/>
          </a:p>
        </p:txBody>
      </p:sp>
      <p:sp>
        <p:nvSpPr>
          <p:cNvPr id="3" name="Title 2">
            <a:extLst>
              <a:ext uri="{FF2B5EF4-FFF2-40B4-BE49-F238E27FC236}">
                <a16:creationId xmlns:a16="http://schemas.microsoft.com/office/drawing/2014/main" id="{4F23AD07-0BE8-4849-B9CC-BA40C0A09426}"/>
              </a:ext>
            </a:extLst>
          </p:cNvPr>
          <p:cNvSpPr>
            <a:spLocks noGrp="1"/>
          </p:cNvSpPr>
          <p:nvPr>
            <p:ph type="title"/>
          </p:nvPr>
        </p:nvSpPr>
        <p:spPr/>
        <p:txBody>
          <a:bodyPr/>
          <a:lstStyle/>
          <a:p>
            <a:r>
              <a:rPr lang="en-US" dirty="0"/>
              <a:t>Phase Fractions within Systems</a:t>
            </a:r>
          </a:p>
        </p:txBody>
      </p:sp>
      <p:sp>
        <p:nvSpPr>
          <p:cNvPr id="4" name="Content Placeholder 2">
            <a:extLst>
              <a:ext uri="{FF2B5EF4-FFF2-40B4-BE49-F238E27FC236}">
                <a16:creationId xmlns:a16="http://schemas.microsoft.com/office/drawing/2014/main" id="{E8AAB9E1-EE2A-44DD-AEEE-FB265C5CB672}"/>
              </a:ext>
            </a:extLst>
          </p:cNvPr>
          <p:cNvSpPr txBox="1">
            <a:spLocks/>
          </p:cNvSpPr>
          <p:nvPr/>
        </p:nvSpPr>
        <p:spPr>
          <a:xfrm>
            <a:off x="914400" y="1462874"/>
            <a:ext cx="4271963" cy="3535362"/>
          </a:xfrm>
          <a:prstGeom prst="rect">
            <a:avLst/>
          </a:prstGeom>
        </p:spPr>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Understanding what phases will be found at specific composition and temperature is incredibly important for alloy development</a:t>
            </a:r>
          </a:p>
        </p:txBody>
      </p:sp>
      <p:sp>
        <p:nvSpPr>
          <p:cNvPr id="16" name="TextBox 15">
            <a:extLst>
              <a:ext uri="{FF2B5EF4-FFF2-40B4-BE49-F238E27FC236}">
                <a16:creationId xmlns:a16="http://schemas.microsoft.com/office/drawing/2014/main" id="{350BAD6D-DF4D-4F39-8B86-69BD1042428A}"/>
              </a:ext>
            </a:extLst>
          </p:cNvPr>
          <p:cNvSpPr txBox="1"/>
          <p:nvPr/>
        </p:nvSpPr>
        <p:spPr>
          <a:xfrm>
            <a:off x="6781800" y="741051"/>
            <a:ext cx="3657600" cy="715089"/>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Font typeface="Arial" panose="020B0604020202020204" pitchFamily="34" charset="0"/>
              <a:buNone/>
            </a:pPr>
            <a:r>
              <a:rPr lang="en-US" dirty="0"/>
              <a:t>In a single-phase regions, identifying phase fractions is simple</a:t>
            </a:r>
          </a:p>
        </p:txBody>
      </p:sp>
      <p:sp>
        <p:nvSpPr>
          <p:cNvPr id="18" name="TextBox 17">
            <a:extLst>
              <a:ext uri="{FF2B5EF4-FFF2-40B4-BE49-F238E27FC236}">
                <a16:creationId xmlns:a16="http://schemas.microsoft.com/office/drawing/2014/main" id="{9370B4DD-7D90-4C2E-8043-6CF9B1187588}"/>
              </a:ext>
            </a:extLst>
          </p:cNvPr>
          <p:cNvSpPr txBox="1"/>
          <p:nvPr/>
        </p:nvSpPr>
        <p:spPr>
          <a:xfrm>
            <a:off x="6324600" y="5181600"/>
            <a:ext cx="4648200" cy="715089"/>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Font typeface="Arial" panose="020B0604020202020204" pitchFamily="34" charset="0"/>
              <a:buNone/>
            </a:pPr>
            <a:r>
              <a:rPr lang="en-US" dirty="0"/>
              <a:t>In two-phase regions, the Lever Rule is needed to calculate the phase fractions</a:t>
            </a:r>
          </a:p>
        </p:txBody>
      </p:sp>
      <p:cxnSp>
        <p:nvCxnSpPr>
          <p:cNvPr id="20" name="Straight Arrow Connector 19">
            <a:extLst>
              <a:ext uri="{FF2B5EF4-FFF2-40B4-BE49-F238E27FC236}">
                <a16:creationId xmlns:a16="http://schemas.microsoft.com/office/drawing/2014/main" id="{08E2580B-B069-4C08-B036-4799F070F85D}"/>
              </a:ext>
              <a:ext uri="{C183D7F6-B498-43B3-948B-1728B52AA6E4}">
                <adec:decorative xmlns:adec="http://schemas.microsoft.com/office/drawing/2017/decorative" val="1"/>
              </a:ext>
            </a:extLst>
          </p:cNvPr>
          <p:cNvCxnSpPr/>
          <p:nvPr/>
        </p:nvCxnSpPr>
        <p:spPr>
          <a:xfrm>
            <a:off x="8001000" y="1462874"/>
            <a:ext cx="152400" cy="975526"/>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cxnSp>
        <p:nvCxnSpPr>
          <p:cNvPr id="22" name="Straight Arrow Connector 21">
            <a:extLst>
              <a:ext uri="{FF2B5EF4-FFF2-40B4-BE49-F238E27FC236}">
                <a16:creationId xmlns:a16="http://schemas.microsoft.com/office/drawing/2014/main" id="{9CAE46D8-3F63-4EC3-80B5-311A4BB50E3E}"/>
              </a:ext>
              <a:ext uri="{C183D7F6-B498-43B3-948B-1728B52AA6E4}">
                <adec:decorative xmlns:adec="http://schemas.microsoft.com/office/drawing/2017/decorative" val="1"/>
              </a:ext>
            </a:extLst>
          </p:cNvPr>
          <p:cNvCxnSpPr/>
          <p:nvPr/>
        </p:nvCxnSpPr>
        <p:spPr>
          <a:xfrm flipV="1">
            <a:off x="6858000" y="3352800"/>
            <a:ext cx="762000" cy="18288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0966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dirty="0">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dirty="0">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3978447263"/>
              </p:ext>
            </p:extLst>
          </p:nvPr>
        </p:nvGraphicFramePr>
        <p:xfrm>
          <a:off x="957093" y="1219555"/>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200" b="1" dirty="0">
                          <a:solidFill>
                            <a:schemeClr val="tx1"/>
                          </a:solidFill>
                        </a:rPr>
                        <a:t>Knowledge and Understanding</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rPr>
                        <a:t>Identifying key aspects and categories of phase diagrams</a:t>
                      </a:r>
                      <a:endParaRPr lang="en-US" sz="1200" dirty="0">
                        <a:latin typeface="+mn-lt"/>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200" b="1" dirty="0">
                          <a:solidFill>
                            <a:schemeClr val="tx1"/>
                          </a:solidFill>
                        </a:rPr>
                        <a:t>Skills and Abilities</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rPr>
                        <a:t>Calculating alloy phase fractions using the Lever Rule</a:t>
                      </a:r>
                      <a:endParaRPr lang="en-US" sz="1200" dirty="0">
                        <a:latin typeface="+mn-lt"/>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200" b="1">
                          <a:solidFill>
                            <a:schemeClr val="tx1"/>
                          </a:solidFill>
                        </a:rPr>
                        <a:t>Values and Attitudes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latin typeface="+mn-lt"/>
                          <a:ea typeface="Calibri" panose="020F0502020204030204" pitchFamily="34" charset="0"/>
                          <a:cs typeface="Arial" panose="020B0604020202020204" pitchFamily="34" charset="0"/>
                        </a:rPr>
                        <a:t>Understanding how pressure, temperature and composition impact material phases and the impact on performance</a:t>
                      </a:r>
                      <a:endParaRPr lang="en-GB" sz="12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57093" y="3249125"/>
            <a:ext cx="10276514" cy="1490088"/>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effectLst/>
                <a:uLnTx/>
                <a:uFillTx/>
                <a:ea typeface="+mn-ea"/>
                <a:cs typeface="+mn-cs"/>
              </a:rPr>
              <a:t>Resources</a:t>
            </a:r>
          </a:p>
          <a:p>
            <a:pPr algn="l">
              <a:lnSpc>
                <a:spcPct val="150000"/>
              </a:lnSpc>
              <a:buSzPct val="100000"/>
            </a:pPr>
            <a:r>
              <a:rPr lang="en-US" sz="1400" dirty="0"/>
              <a:t>Texts: </a:t>
            </a:r>
            <a:r>
              <a:rPr lang="en-US" sz="1400" b="0" dirty="0"/>
              <a:t>(1)</a:t>
            </a:r>
            <a:r>
              <a:rPr lang="en-US" sz="1400" dirty="0"/>
              <a:t> </a:t>
            </a:r>
            <a:r>
              <a:rPr lang="en-US" sz="1400" b="0" dirty="0"/>
              <a:t>Callister, W. D. &amp; Rethwisch, D. G</a:t>
            </a:r>
            <a:r>
              <a:rPr lang="en-US" sz="1400" dirty="0"/>
              <a:t>. </a:t>
            </a:r>
            <a:r>
              <a:rPr lang="en-US" sz="1400" i="1" dirty="0"/>
              <a:t>Materials Science and Engineering: An Introduction</a:t>
            </a:r>
            <a:r>
              <a:rPr lang="en-US" sz="1400" dirty="0"/>
              <a:t>. </a:t>
            </a:r>
            <a:r>
              <a:rPr lang="en-US" sz="1400" b="0" dirty="0"/>
              <a:t>(John Wiley &amp; Sons, Inc., 2018)., (2) Porter, D. A., Easterling, K. E., &amp; Sherif, M. (2009). </a:t>
            </a:r>
            <a:r>
              <a:rPr lang="en-US" sz="1400" i="1" dirty="0"/>
              <a:t>Phase Transformations in Metals and Alloys, (Revised Reprint)</a:t>
            </a:r>
            <a:r>
              <a:rPr lang="en-US" sz="1400" dirty="0"/>
              <a:t>. </a:t>
            </a:r>
            <a:r>
              <a:rPr lang="en-US" sz="1400" b="0" dirty="0"/>
              <a:t>CRC press.</a:t>
            </a:r>
            <a:endParaRPr lang="en-GB" kern="0" dirty="0"/>
          </a:p>
          <a:p>
            <a:pPr algn="l">
              <a:lnSpc>
                <a:spcPct val="150000"/>
              </a:lnSpc>
              <a:buSzPct val="100000"/>
            </a:pPr>
            <a:r>
              <a:rPr lang="en-US" sz="1400" dirty="0">
                <a:hlinkClick r:id="rId3"/>
              </a:rPr>
              <a:t>Granta </a:t>
            </a:r>
            <a:r>
              <a:rPr lang="en-US" sz="1400" dirty="0" err="1">
                <a:hlinkClick r:id="rId3"/>
              </a:rPr>
              <a:t>EduPack</a:t>
            </a:r>
            <a:r>
              <a:rPr lang="en-US" sz="1400" dirty="0">
                <a:hlinkClick r:id="rId3"/>
              </a:rPr>
              <a:t> for All Majors- Teaching with Callister Paper</a:t>
            </a:r>
            <a:endParaRPr lang="en-US" sz="1400" b="0" dirty="0"/>
          </a:p>
        </p:txBody>
      </p:sp>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57093" y="4800600"/>
            <a:ext cx="10294278"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solidFill>
                  <a:schemeClr val="accent1"/>
                </a:solidFill>
                <a:hlinkClick r:id="rId4">
                  <a:extLst>
                    <a:ext uri="{A12FA001-AC4F-418D-AE19-62706E023703}">
                      <ahyp:hlinkClr xmlns:ahyp="http://schemas.microsoft.com/office/drawing/2018/hyperlinkcolor" val="tx"/>
                    </a:ext>
                  </a:extLst>
                </a:hlinkClick>
              </a:rPr>
              <a:t>Ansys Academic</a:t>
            </a:r>
            <a:endParaRPr lang="en-GB" dirty="0">
              <a:solidFill>
                <a:schemeClr val="accent1"/>
              </a:solidFill>
              <a:hlinkClick r:id="" action="ppaction://noaction">
                <a:extLst>
                  <a:ext uri="{A12FA001-AC4F-418D-AE19-62706E023703}">
                    <ahyp:hlinkClr xmlns:ahyp="http://schemas.microsoft.com/office/drawing/2018/hyperlinkcolor" val="tx"/>
                  </a:ext>
                </a:extLst>
              </a:hlinkClick>
            </a:endParaRPr>
          </a:p>
          <a:p>
            <a:pPr lvl="1">
              <a:buClr>
                <a:schemeClr val="accent1"/>
              </a:buClr>
              <a:buSzPct val="100000"/>
            </a:pPr>
            <a:r>
              <a:rPr lang="en-GB" dirty="0">
                <a:solidFill>
                  <a:schemeClr val="accent1"/>
                </a:solidFill>
                <a:hlinkClick r:id="" action="ppaction://noaction">
                  <a:extLst>
                    <a:ext uri="{A12FA001-AC4F-418D-AE19-62706E023703}">
                      <ahyp:hlinkClr xmlns:ahyp="http://schemas.microsoft.com/office/drawing/2018/hyperlinkcolor" val="tx"/>
                    </a:ext>
                  </a:extLst>
                </a:hlinkClick>
              </a:rPr>
              <a:t>Ansys Innovation Courses</a:t>
            </a:r>
            <a:endParaRPr lang="en-GB" dirty="0">
              <a:solidFill>
                <a:schemeClr val="accent1"/>
              </a:solidFill>
            </a:endParaRPr>
          </a:p>
          <a:p>
            <a:pPr lvl="1">
              <a:buClr>
                <a:schemeClr val="accent1"/>
              </a:buClr>
              <a:buSzPct val="100000"/>
            </a:pPr>
            <a:r>
              <a:rPr lang="en-GB" dirty="0">
                <a:solidFill>
                  <a:schemeClr val="accent1"/>
                </a:solidFill>
                <a:hlinkClick r:id="rId5">
                  <a:extLst>
                    <a:ext uri="{A12FA001-AC4F-418D-AE19-62706E023703}">
                      <ahyp:hlinkClr xmlns:ahyp="http://schemas.microsoft.com/office/drawing/2018/hyperlinkcolor" val="tx"/>
                    </a:ext>
                  </a:extLst>
                </a:hlinkClick>
              </a:rPr>
              <a:t>Ansys Education Resources</a:t>
            </a:r>
            <a:endParaRPr lang="en-GB" dirty="0">
              <a:solidFill>
                <a:schemeClr val="accent1"/>
              </a:solidFill>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82200" y="5029200"/>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extLst>
              <p:ext uri="{D42A27DB-BD31-4B8C-83A1-F6EECF244321}">
                <p14:modId xmlns:p14="http://schemas.microsoft.com/office/powerpoint/2010/main" val="2752212932"/>
              </p:ext>
            </p:extLst>
          </p:nvPr>
        </p:nvGraphicFramePr>
        <p:xfrm>
          <a:off x="957741" y="777240"/>
          <a:ext cx="10285752" cy="37084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indent="0">
                        <a:buFont typeface="Arial" panose="020B0604020202020204" pitchFamily="34" charset="0"/>
                        <a:buNone/>
                      </a:pPr>
                      <a:r>
                        <a:rPr lang="en-US" sz="1400" b="0" i="0" kern="1200" baseline="0" dirty="0">
                          <a:solidFill>
                            <a:schemeClr val="dk1"/>
                          </a:solidFill>
                          <a:effectLst/>
                          <a:latin typeface="+mn-lt"/>
                          <a:ea typeface="+mn-ea"/>
                          <a:cs typeface="+mn-cs"/>
                        </a:rPr>
                        <a:t>Ansys Granta </a:t>
                      </a:r>
                      <a:r>
                        <a:rPr lang="en-US" sz="1400" b="0" i="0" kern="1200" baseline="0" dirty="0" err="1">
                          <a:solidFill>
                            <a:schemeClr val="dk1"/>
                          </a:solidFill>
                          <a:effectLst/>
                          <a:latin typeface="+mn-lt"/>
                          <a:ea typeface="+mn-ea"/>
                          <a:cs typeface="+mn-cs"/>
                        </a:rPr>
                        <a:t>EduPack</a:t>
                      </a:r>
                      <a:r>
                        <a:rPr lang="en-US" sz="1400" b="0" i="0" kern="1200" baseline="0" dirty="0">
                          <a:solidFill>
                            <a:schemeClr val="dk1"/>
                          </a:solidFill>
                          <a:effectLst/>
                          <a:latin typeface="+mn-lt"/>
                          <a:ea typeface="+mn-ea"/>
                          <a:cs typeface="+mn-cs"/>
                        </a:rPr>
                        <a:t>™ teaching software for materials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4263359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EB428E-1877-42A2-BFC9-26EEC5C564BA}"/>
              </a:ext>
            </a:extLst>
          </p:cNvPr>
          <p:cNvSpPr>
            <a:spLocks noGrp="1"/>
          </p:cNvSpPr>
          <p:nvPr>
            <p:ph type="sldNum" sz="quarter" idx="11"/>
          </p:nvPr>
        </p:nvSpPr>
        <p:spPr/>
        <p:txBody>
          <a:bodyPr/>
          <a:lstStyle/>
          <a:p>
            <a:fld id="{F0D23093-2AB0-F74C-B865-1A12A15B650E}" type="slidenum">
              <a:rPr lang="en-US" smtClean="0"/>
              <a:pPr/>
              <a:t>20</a:t>
            </a:fld>
            <a:endParaRPr lang="en-US" dirty="0"/>
          </a:p>
        </p:txBody>
      </p:sp>
      <p:sp>
        <p:nvSpPr>
          <p:cNvPr id="3" name="Title 2">
            <a:extLst>
              <a:ext uri="{FF2B5EF4-FFF2-40B4-BE49-F238E27FC236}">
                <a16:creationId xmlns:a16="http://schemas.microsoft.com/office/drawing/2014/main" id="{55A38917-1C60-4D29-974C-92127AC88ACD}"/>
              </a:ext>
            </a:extLst>
          </p:cNvPr>
          <p:cNvSpPr>
            <a:spLocks noGrp="1"/>
          </p:cNvSpPr>
          <p:nvPr>
            <p:ph type="title"/>
          </p:nvPr>
        </p:nvSpPr>
        <p:spPr/>
        <p:txBody>
          <a:bodyPr/>
          <a:lstStyle/>
          <a:p>
            <a:r>
              <a:rPr lang="en-US" dirty="0"/>
              <a:t>Lever Rule</a:t>
            </a:r>
          </a:p>
        </p:txBody>
      </p:sp>
      <p:sp>
        <p:nvSpPr>
          <p:cNvPr id="4" name="Content Placeholder 2">
            <a:extLst>
              <a:ext uri="{FF2B5EF4-FFF2-40B4-BE49-F238E27FC236}">
                <a16:creationId xmlns:a16="http://schemas.microsoft.com/office/drawing/2014/main" id="{FDEBD171-28E3-457C-A415-2B6EF4F94A23}"/>
              </a:ext>
            </a:extLst>
          </p:cNvPr>
          <p:cNvSpPr txBox="1">
            <a:spLocks/>
          </p:cNvSpPr>
          <p:nvPr/>
        </p:nvSpPr>
        <p:spPr>
          <a:xfrm>
            <a:off x="368728" y="1344362"/>
            <a:ext cx="5117672" cy="435133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Used to calculate various phase and microconstituent fractions for two phase regions of binary phase diagrams</a:t>
            </a:r>
          </a:p>
        </p:txBody>
      </p:sp>
      <p:sp>
        <p:nvSpPr>
          <p:cNvPr id="5" name="TextBox 4">
            <a:extLst>
              <a:ext uri="{FF2B5EF4-FFF2-40B4-BE49-F238E27FC236}">
                <a16:creationId xmlns:a16="http://schemas.microsoft.com/office/drawing/2014/main" id="{55B494AC-C3B9-4CBB-B3FE-FCB8B9C38932}"/>
              </a:ext>
            </a:extLst>
          </p:cNvPr>
          <p:cNvSpPr txBox="1"/>
          <p:nvPr/>
        </p:nvSpPr>
        <p:spPr>
          <a:xfrm>
            <a:off x="6934200" y="4724400"/>
            <a:ext cx="3361896" cy="1092607"/>
          </a:xfrm>
          <a:prstGeom prst="rect">
            <a:avLst/>
          </a:prstGeom>
          <a:noFill/>
        </p:spPr>
        <p:txBody>
          <a:bodyPr wrap="square" rtlCol="0">
            <a:spAutoFit/>
          </a:bodyPr>
          <a:lstStyle/>
          <a:p>
            <a:pPr algn="ctr"/>
            <a:r>
              <a:rPr lang="en-US" sz="1625" b="1" dirty="0"/>
              <a:t>Information needed: </a:t>
            </a:r>
          </a:p>
          <a:p>
            <a:pPr algn="ctr"/>
            <a:r>
              <a:rPr lang="en-US" sz="1625" dirty="0"/>
              <a:t>composition and temperature of interest. </a:t>
            </a:r>
          </a:p>
          <a:p>
            <a:pPr algn="ctr"/>
            <a:r>
              <a:rPr lang="en-US" sz="1625" dirty="0"/>
              <a:t>e.g.: 20 wt.% B and 50 ˚C</a:t>
            </a:r>
          </a:p>
        </p:txBody>
      </p:sp>
      <p:pic>
        <p:nvPicPr>
          <p:cNvPr id="6" name="Picture 5" descr="a generic binary phase diagram with a star at 20 wt%B and 50 degrees C, showing a composition and temperature of interest for the Lever Rule">
            <a:extLst>
              <a:ext uri="{FF2B5EF4-FFF2-40B4-BE49-F238E27FC236}">
                <a16:creationId xmlns:a16="http://schemas.microsoft.com/office/drawing/2014/main" id="{27F031D6-3AC1-4FA4-8C30-C89CF587C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1143000"/>
            <a:ext cx="4367495" cy="3343275"/>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515B76BA-8F04-4A72-A15E-04AC781C2A3A}"/>
                  </a:ext>
                </a:extLst>
              </p:cNvPr>
              <p:cNvSpPr/>
              <p:nvPr/>
            </p:nvSpPr>
            <p:spPr>
              <a:xfrm>
                <a:off x="2145583" y="4633252"/>
                <a:ext cx="1735027" cy="88690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f>
                        <m:fPr>
                          <m:ctrlPr>
                            <a:rPr lang="en-US" sz="1950" i="1">
                              <a:latin typeface="Cambria Math" panose="02040503050406030204" pitchFamily="18" charset="0"/>
                            </a:rPr>
                          </m:ctrlPr>
                        </m:fPr>
                        <m:num>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num>
                        <m:den>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den>
                      </m:f>
                    </m:oMath>
                  </m:oMathPara>
                </a14:m>
                <a:endParaRPr lang="en-US" sz="1950" dirty="0"/>
              </a:p>
            </p:txBody>
          </p:sp>
        </mc:Choice>
        <mc:Fallback xmlns="">
          <p:sp>
            <p:nvSpPr>
              <p:cNvPr id="8" name="Rectangle 7">
                <a:extLst>
                  <a:ext uri="{FF2B5EF4-FFF2-40B4-BE49-F238E27FC236}">
                    <a16:creationId xmlns:a16="http://schemas.microsoft.com/office/drawing/2014/main" id="{515B76BA-8F04-4A72-A15E-04AC781C2A3A}"/>
                  </a:ext>
                </a:extLst>
              </p:cNvPr>
              <p:cNvSpPr>
                <a:spLocks noRot="1" noChangeAspect="1" noMove="1" noResize="1" noEditPoints="1" noAdjustHandles="1" noChangeArrowheads="1" noChangeShapeType="1" noTextEdit="1"/>
              </p:cNvSpPr>
              <p:nvPr/>
            </p:nvSpPr>
            <p:spPr>
              <a:xfrm>
                <a:off x="2145583" y="4633252"/>
                <a:ext cx="1735027" cy="88690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6C44CFAD-8325-4FA1-9169-6A36B478E548}"/>
                  </a:ext>
                </a:extLst>
              </p:cNvPr>
              <p:cNvSpPr/>
              <p:nvPr/>
            </p:nvSpPr>
            <p:spPr>
              <a:xfrm>
                <a:off x="2133600" y="3352800"/>
                <a:ext cx="1746312" cy="87357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f>
                        <m:fPr>
                          <m:ctrlPr>
                            <a:rPr lang="en-US" sz="1950" i="1">
                              <a:latin typeface="Cambria Math" panose="02040503050406030204" pitchFamily="18" charset="0"/>
                            </a:rPr>
                          </m:ctrlPr>
                        </m:fPr>
                        <m:num>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num>
                        <m:den>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den>
                      </m:f>
                    </m:oMath>
                  </m:oMathPara>
                </a14:m>
                <a:endParaRPr lang="en-US" sz="1950" dirty="0"/>
              </a:p>
            </p:txBody>
          </p:sp>
        </mc:Choice>
        <mc:Fallback xmlns="">
          <p:sp>
            <p:nvSpPr>
              <p:cNvPr id="10" name="Rectangle 9">
                <a:extLst>
                  <a:ext uri="{FF2B5EF4-FFF2-40B4-BE49-F238E27FC236}">
                    <a16:creationId xmlns:a16="http://schemas.microsoft.com/office/drawing/2014/main" id="{6C44CFAD-8325-4FA1-9169-6A36B478E548}"/>
                  </a:ext>
                </a:extLst>
              </p:cNvPr>
              <p:cNvSpPr>
                <a:spLocks noRot="1" noChangeAspect="1" noMove="1" noResize="1" noEditPoints="1" noAdjustHandles="1" noChangeArrowheads="1" noChangeShapeType="1" noTextEdit="1"/>
              </p:cNvSpPr>
              <p:nvPr/>
            </p:nvSpPr>
            <p:spPr>
              <a:xfrm>
                <a:off x="2133600" y="3352800"/>
                <a:ext cx="1746312" cy="873572"/>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996648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6C18F0-37C1-4779-9737-C3E6E14673BA}"/>
              </a:ext>
            </a:extLst>
          </p:cNvPr>
          <p:cNvSpPr>
            <a:spLocks noGrp="1"/>
          </p:cNvSpPr>
          <p:nvPr>
            <p:ph type="sldNum" sz="quarter" idx="11"/>
          </p:nvPr>
        </p:nvSpPr>
        <p:spPr/>
        <p:txBody>
          <a:bodyPr/>
          <a:lstStyle/>
          <a:p>
            <a:fld id="{F0D23093-2AB0-F74C-B865-1A12A15B650E}" type="slidenum">
              <a:rPr lang="en-US" smtClean="0"/>
              <a:pPr/>
              <a:t>21</a:t>
            </a:fld>
            <a:endParaRPr lang="en-US" dirty="0"/>
          </a:p>
        </p:txBody>
      </p:sp>
      <p:sp>
        <p:nvSpPr>
          <p:cNvPr id="3" name="Title 2">
            <a:extLst>
              <a:ext uri="{FF2B5EF4-FFF2-40B4-BE49-F238E27FC236}">
                <a16:creationId xmlns:a16="http://schemas.microsoft.com/office/drawing/2014/main" id="{9E34E56B-6DC3-4A03-B0E0-966BD65FEBD2}"/>
              </a:ext>
            </a:extLst>
          </p:cNvPr>
          <p:cNvSpPr>
            <a:spLocks noGrp="1"/>
          </p:cNvSpPr>
          <p:nvPr>
            <p:ph type="title"/>
          </p:nvPr>
        </p:nvSpPr>
        <p:spPr/>
        <p:txBody>
          <a:bodyPr/>
          <a:lstStyle/>
          <a:p>
            <a:r>
              <a:rPr lang="en-US" dirty="0"/>
              <a:t>Lever Rule Steps</a:t>
            </a:r>
          </a:p>
        </p:txBody>
      </p:sp>
      <p:sp>
        <p:nvSpPr>
          <p:cNvPr id="4" name="TextBox 3">
            <a:extLst>
              <a:ext uri="{FF2B5EF4-FFF2-40B4-BE49-F238E27FC236}">
                <a16:creationId xmlns:a16="http://schemas.microsoft.com/office/drawing/2014/main" id="{CB747E02-E676-4E24-A67B-958DD3485298}"/>
              </a:ext>
            </a:extLst>
          </p:cNvPr>
          <p:cNvSpPr txBox="1"/>
          <p:nvPr/>
        </p:nvSpPr>
        <p:spPr>
          <a:xfrm>
            <a:off x="1469028" y="1219200"/>
            <a:ext cx="3794202" cy="942566"/>
          </a:xfrm>
          <a:prstGeom prst="rect">
            <a:avLst/>
          </a:prstGeom>
          <a:noFill/>
        </p:spPr>
        <p:txBody>
          <a:bodyPr wrap="square" rtlCol="0">
            <a:spAutoFit/>
          </a:bodyPr>
          <a:lstStyle/>
          <a:p>
            <a:pPr algn="ctr"/>
            <a:r>
              <a:rPr lang="en-US" sz="1625" b="1" dirty="0"/>
              <a:t>Step 1:</a:t>
            </a:r>
          </a:p>
          <a:p>
            <a:pPr algn="ctr"/>
            <a:r>
              <a:rPr lang="en-US" sz="1625" dirty="0"/>
              <a:t>Draw a tie line across the two-phase region</a:t>
            </a:r>
          </a:p>
        </p:txBody>
      </p:sp>
      <p:sp>
        <p:nvSpPr>
          <p:cNvPr id="5" name="TextBox 4">
            <a:extLst>
              <a:ext uri="{FF2B5EF4-FFF2-40B4-BE49-F238E27FC236}">
                <a16:creationId xmlns:a16="http://schemas.microsoft.com/office/drawing/2014/main" id="{B0945CC5-1107-40F4-82A2-5F7B0F80629E}"/>
              </a:ext>
            </a:extLst>
          </p:cNvPr>
          <p:cNvSpPr txBox="1"/>
          <p:nvPr/>
        </p:nvSpPr>
        <p:spPr>
          <a:xfrm>
            <a:off x="7696200" y="1219200"/>
            <a:ext cx="2745290" cy="692497"/>
          </a:xfrm>
          <a:prstGeom prst="rect">
            <a:avLst/>
          </a:prstGeom>
          <a:noFill/>
        </p:spPr>
        <p:txBody>
          <a:bodyPr wrap="square" rtlCol="0">
            <a:spAutoFit/>
          </a:bodyPr>
          <a:lstStyle/>
          <a:p>
            <a:pPr algn="ctr"/>
            <a:r>
              <a:rPr lang="en-US" sz="1625" b="1" dirty="0"/>
              <a:t>Step 2:</a:t>
            </a:r>
          </a:p>
          <a:p>
            <a:pPr algn="ctr"/>
            <a:r>
              <a:rPr lang="en-US" sz="1625" dirty="0"/>
              <a:t>Identify points of interest</a:t>
            </a:r>
          </a:p>
        </p:txBody>
      </p:sp>
      <p:pic>
        <p:nvPicPr>
          <p:cNvPr id="7" name="Picture 6" descr="a generic binary phase diagram with a tie line drawn at 50 degrees C across the alpha plus beta region">
            <a:extLst>
              <a:ext uri="{FF2B5EF4-FFF2-40B4-BE49-F238E27FC236}">
                <a16:creationId xmlns:a16="http://schemas.microsoft.com/office/drawing/2014/main" id="{D36A194B-A2F3-45F4-85BC-561FF4C55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5772" y="2386548"/>
            <a:ext cx="3889256" cy="2974854"/>
          </a:xfrm>
          <a:prstGeom prst="rect">
            <a:avLst/>
          </a:prstGeom>
        </p:spPr>
      </p:pic>
      <p:pic>
        <p:nvPicPr>
          <p:cNvPr id="9" name="Picture 8" descr="a generic binary phase diagram with a tie line drawn at 50 degrees C across the alpha plus beta region. Three lines are intersecting the tie line at 20 wt% B (the composition of interest), 5 wt%B (the tie line intersection with the solvus at alpha), and 90 wt%B (the tie line intersection with the solvus at beta)">
            <a:extLst>
              <a:ext uri="{FF2B5EF4-FFF2-40B4-BE49-F238E27FC236}">
                <a16:creationId xmlns:a16="http://schemas.microsoft.com/office/drawing/2014/main" id="{8C633859-138A-4BA8-9EB1-B09A97BFF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2386548"/>
            <a:ext cx="3889256" cy="2974854"/>
          </a:xfrm>
          <a:prstGeom prst="rect">
            <a:avLst/>
          </a:prstGeom>
        </p:spPr>
      </p:pic>
    </p:spTree>
    <p:extLst>
      <p:ext uri="{BB962C8B-B14F-4D97-AF65-F5344CB8AC3E}">
        <p14:creationId xmlns:p14="http://schemas.microsoft.com/office/powerpoint/2010/main" val="902444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E080F6-7E2C-49E7-8A11-D577A0792860}"/>
              </a:ext>
            </a:extLst>
          </p:cNvPr>
          <p:cNvSpPr>
            <a:spLocks noGrp="1"/>
          </p:cNvSpPr>
          <p:nvPr>
            <p:ph type="sldNum" sz="quarter" idx="11"/>
          </p:nvPr>
        </p:nvSpPr>
        <p:spPr/>
        <p:txBody>
          <a:bodyPr/>
          <a:lstStyle/>
          <a:p>
            <a:fld id="{F0D23093-2AB0-F74C-B865-1A12A15B650E}" type="slidenum">
              <a:rPr lang="en-US" smtClean="0"/>
              <a:pPr/>
              <a:t>22</a:t>
            </a:fld>
            <a:endParaRPr lang="en-US" dirty="0"/>
          </a:p>
        </p:txBody>
      </p:sp>
      <p:sp>
        <p:nvSpPr>
          <p:cNvPr id="3" name="Title 2">
            <a:extLst>
              <a:ext uri="{FF2B5EF4-FFF2-40B4-BE49-F238E27FC236}">
                <a16:creationId xmlns:a16="http://schemas.microsoft.com/office/drawing/2014/main" id="{352DB79F-4939-4A41-B008-B9B53E009A3C}"/>
              </a:ext>
            </a:extLst>
          </p:cNvPr>
          <p:cNvSpPr>
            <a:spLocks noGrp="1"/>
          </p:cNvSpPr>
          <p:nvPr>
            <p:ph type="title"/>
          </p:nvPr>
        </p:nvSpPr>
        <p:spPr/>
        <p:txBody>
          <a:bodyPr/>
          <a:lstStyle/>
          <a:p>
            <a:r>
              <a:rPr lang="en-US" dirty="0"/>
              <a:t>Lever Rule Steps</a:t>
            </a:r>
          </a:p>
        </p:txBody>
      </p:sp>
      <p:sp>
        <p:nvSpPr>
          <p:cNvPr id="4" name="TextBox 3">
            <a:extLst>
              <a:ext uri="{FF2B5EF4-FFF2-40B4-BE49-F238E27FC236}">
                <a16:creationId xmlns:a16="http://schemas.microsoft.com/office/drawing/2014/main" id="{BAC6EB85-0506-489D-9606-C70C96885598}"/>
              </a:ext>
            </a:extLst>
          </p:cNvPr>
          <p:cNvSpPr txBox="1"/>
          <p:nvPr/>
        </p:nvSpPr>
        <p:spPr>
          <a:xfrm>
            <a:off x="1500722" y="1199993"/>
            <a:ext cx="3715051" cy="1192634"/>
          </a:xfrm>
          <a:prstGeom prst="rect">
            <a:avLst/>
          </a:prstGeom>
          <a:noFill/>
        </p:spPr>
        <p:txBody>
          <a:bodyPr wrap="square" rtlCol="0">
            <a:spAutoFit/>
          </a:bodyPr>
          <a:lstStyle/>
          <a:p>
            <a:pPr algn="ctr"/>
            <a:r>
              <a:rPr lang="en-US" sz="1625" b="1" dirty="0"/>
              <a:t>Step 3:</a:t>
            </a:r>
          </a:p>
          <a:p>
            <a:pPr algn="ctr"/>
            <a:r>
              <a:rPr lang="en-US" sz="1625" dirty="0"/>
              <a:t>To determine the phase fraction, take the distance from the composition to the </a:t>
            </a:r>
            <a:r>
              <a:rPr lang="en-US" sz="1625" i="1" dirty="0"/>
              <a:t>other</a:t>
            </a:r>
            <a:r>
              <a:rPr lang="en-US" sz="1625" dirty="0"/>
              <a:t> phase divided by the total</a:t>
            </a:r>
          </a:p>
        </p:txBody>
      </p:sp>
      <p:sp>
        <p:nvSpPr>
          <p:cNvPr id="5" name="Arrow: Right 4">
            <a:extLst>
              <a:ext uri="{FF2B5EF4-FFF2-40B4-BE49-F238E27FC236}">
                <a16:creationId xmlns:a16="http://schemas.microsoft.com/office/drawing/2014/main" id="{6572BC63-4DFB-4186-9422-FD9E75143489}"/>
              </a:ext>
              <a:ext uri="{C183D7F6-B498-43B3-948B-1728B52AA6E4}">
                <adec:decorative xmlns:adec="http://schemas.microsoft.com/office/drawing/2017/decorative" val="1"/>
              </a:ext>
            </a:extLst>
          </p:cNvPr>
          <p:cNvSpPr/>
          <p:nvPr/>
        </p:nvSpPr>
        <p:spPr>
          <a:xfrm>
            <a:off x="5668571" y="2017736"/>
            <a:ext cx="752707" cy="37147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D6C1E760-4C35-4E43-8DF1-2E4C6A7A26BE}"/>
                  </a:ext>
                </a:extLst>
              </p:cNvPr>
              <p:cNvSpPr/>
              <p:nvPr/>
            </p:nvSpPr>
            <p:spPr>
              <a:xfrm>
                <a:off x="6705600" y="1828800"/>
                <a:ext cx="3487943" cy="142391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𝑊</m:t>
                          </m:r>
                        </m:e>
                        <m:sub>
                          <m:r>
                            <a:rPr lang="en-US" i="1" dirty="0">
                              <a:latin typeface="Cambria Math" panose="02040503050406030204" pitchFamily="18" charset="0"/>
                            </a:rPr>
                            <m:t>𝛼</m:t>
                          </m:r>
                        </m:sub>
                      </m:sSub>
                      <m:r>
                        <a:rPr lang="en-US" i="0" dirty="0">
                          <a:latin typeface="Cambria Math" panose="02040503050406030204" pitchFamily="18" charset="0"/>
                        </a:rPr>
                        <m:t>=</m:t>
                      </m:r>
                      <m:f>
                        <m:fPr>
                          <m:ctrlPr>
                            <a:rPr lang="en-US" i="1" dirty="0">
                              <a:latin typeface="Cambria Math" panose="02040503050406030204" pitchFamily="18" charset="0"/>
                            </a:rPr>
                          </m:ctrlPr>
                        </m:fPr>
                        <m:num>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0" dirty="0">
                                  <a:latin typeface="Cambria Math" panose="02040503050406030204" pitchFamily="18" charset="0"/>
                                </a:rPr>
                                <m:t>0</m:t>
                              </m:r>
                            </m:sub>
                          </m:sSub>
                          <m:r>
                            <a:rPr lang="en-US" i="0" dirty="0">
                              <a:latin typeface="Cambria Math" panose="02040503050406030204" pitchFamily="18" charset="0"/>
                            </a:rPr>
                            <m:t>−</m:t>
                          </m:r>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1" dirty="0">
                                  <a:latin typeface="Cambria Math" panose="02040503050406030204" pitchFamily="18" charset="0"/>
                                </a:rPr>
                                <m:t>𝛽</m:t>
                              </m:r>
                            </m:sub>
                          </m:sSub>
                        </m:num>
                        <m:den>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1" dirty="0">
                                  <a:latin typeface="Cambria Math" panose="02040503050406030204" pitchFamily="18" charset="0"/>
                                </a:rPr>
                                <m:t>𝛼</m:t>
                              </m:r>
                            </m:sub>
                          </m:sSub>
                          <m:r>
                            <a:rPr lang="en-US" i="0" dirty="0">
                              <a:latin typeface="Cambria Math" panose="02040503050406030204" pitchFamily="18" charset="0"/>
                            </a:rPr>
                            <m:t>−</m:t>
                          </m:r>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1" dirty="0">
                                  <a:latin typeface="Cambria Math" panose="02040503050406030204" pitchFamily="18" charset="0"/>
                                </a:rPr>
                                <m:t>𝛽</m:t>
                              </m:r>
                            </m:sub>
                          </m:sSub>
                        </m:den>
                      </m:f>
                      <m:r>
                        <a:rPr lang="en-US" i="0" dirty="0">
                          <a:latin typeface="Cambria Math" panose="02040503050406030204" pitchFamily="18" charset="0"/>
                        </a:rPr>
                        <m:t>=</m:t>
                      </m:r>
                      <m:f>
                        <m:fPr>
                          <m:ctrlPr>
                            <a:rPr lang="en-US" i="1" dirty="0">
                              <a:latin typeface="Cambria Math" panose="02040503050406030204" pitchFamily="18" charset="0"/>
                            </a:rPr>
                          </m:ctrlPr>
                        </m:fPr>
                        <m:num>
                          <m:r>
                            <a:rPr lang="en-US" i="0" dirty="0">
                              <a:latin typeface="Cambria Math" panose="02040503050406030204" pitchFamily="18" charset="0"/>
                            </a:rPr>
                            <m:t>20−90</m:t>
                          </m:r>
                        </m:num>
                        <m:den>
                          <m:r>
                            <a:rPr lang="en-US" i="0" dirty="0">
                              <a:latin typeface="Cambria Math" panose="02040503050406030204" pitchFamily="18" charset="0"/>
                            </a:rPr>
                            <m:t>5−90</m:t>
                          </m:r>
                        </m:den>
                      </m:f>
                      <m:r>
                        <a:rPr lang="en-US" i="0" dirty="0">
                          <a:latin typeface="Cambria Math" panose="02040503050406030204" pitchFamily="18" charset="0"/>
                        </a:rPr>
                        <m:t>=</m:t>
                      </m:r>
                      <m:f>
                        <m:fPr>
                          <m:ctrlPr>
                            <a:rPr lang="en-US" i="1" dirty="0">
                              <a:latin typeface="Cambria Math" panose="02040503050406030204" pitchFamily="18" charset="0"/>
                            </a:rPr>
                          </m:ctrlPr>
                        </m:fPr>
                        <m:num>
                          <m:r>
                            <a:rPr lang="en-US" i="0" dirty="0">
                              <a:latin typeface="Cambria Math" panose="02040503050406030204" pitchFamily="18" charset="0"/>
                            </a:rPr>
                            <m:t>−70</m:t>
                          </m:r>
                        </m:num>
                        <m:den>
                          <m:r>
                            <a:rPr lang="en-US" i="0" dirty="0">
                              <a:latin typeface="Cambria Math" panose="02040503050406030204" pitchFamily="18" charset="0"/>
                            </a:rPr>
                            <m:t>−85</m:t>
                          </m:r>
                        </m:den>
                      </m:f>
                    </m:oMath>
                  </m:oMathPara>
                </a14:m>
                <a:br>
                  <a:rPr lang="en-US" i="1" dirty="0">
                    <a:latin typeface="Cambria Math" panose="02040503050406030204" pitchFamily="18" charset="0"/>
                  </a:rPr>
                </a:br>
                <a:endParaRPr lang="en-US" i="1" dirty="0">
                  <a:latin typeface="Cambria Math" panose="02040503050406030204" pitchFamily="18" charset="0"/>
                </a:endParaRPr>
              </a:p>
              <a:p>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0" dirty="0">
                          <a:latin typeface="Cambria Math" panose="02040503050406030204" pitchFamily="18" charset="0"/>
                        </a:rPr>
                        <m:t>=</m:t>
                      </m:r>
                      <m:r>
                        <a:rPr lang="en-US" b="0" i="0" dirty="0" smtClean="0">
                          <a:latin typeface="Cambria Math" panose="02040503050406030204" pitchFamily="18" charset="0"/>
                        </a:rPr>
                        <m:t>0.</m:t>
                      </m:r>
                      <m:r>
                        <a:rPr lang="en-US" i="0" dirty="0">
                          <a:latin typeface="Cambria Math" panose="02040503050406030204" pitchFamily="18" charset="0"/>
                        </a:rPr>
                        <m:t>824</m:t>
                      </m:r>
                      <m:r>
                        <a:rPr lang="en-US" b="0" i="0" dirty="0" smtClean="0">
                          <a:latin typeface="Cambria Math" panose="02040503050406030204" pitchFamily="18" charset="0"/>
                        </a:rPr>
                        <m:t>=82.4 </m:t>
                      </m:r>
                      <m:r>
                        <m:rPr>
                          <m:sty m:val="p"/>
                        </m:rPr>
                        <a:rPr lang="en-US" b="0" i="0" dirty="0" smtClean="0">
                          <a:latin typeface="Cambria Math" panose="02040503050406030204" pitchFamily="18" charset="0"/>
                        </a:rPr>
                        <m:t>wt</m:t>
                      </m:r>
                      <m:r>
                        <a:rPr lang="en-US" b="0" i="0" dirty="0" smtClean="0">
                          <a:latin typeface="Cambria Math" panose="02040503050406030204" pitchFamily="18" charset="0"/>
                        </a:rPr>
                        <m:t>%</m:t>
                      </m:r>
                    </m:oMath>
                  </m:oMathPara>
                </a14:m>
                <a:endParaRPr lang="en-US" dirty="0"/>
              </a:p>
            </p:txBody>
          </p:sp>
        </mc:Choice>
        <mc:Fallback xmlns="">
          <p:sp>
            <p:nvSpPr>
              <p:cNvPr id="6" name="Rectangle 5">
                <a:extLst>
                  <a:ext uri="{FF2B5EF4-FFF2-40B4-BE49-F238E27FC236}">
                    <a16:creationId xmlns:a16="http://schemas.microsoft.com/office/drawing/2014/main" id="{D6C1E760-4C35-4E43-8DF1-2E4C6A7A26BE}"/>
                  </a:ext>
                </a:extLst>
              </p:cNvPr>
              <p:cNvSpPr>
                <a:spLocks noRot="1" noChangeAspect="1" noMove="1" noResize="1" noEditPoints="1" noAdjustHandles="1" noChangeArrowheads="1" noChangeShapeType="1" noTextEdit="1"/>
              </p:cNvSpPr>
              <p:nvPr/>
            </p:nvSpPr>
            <p:spPr>
              <a:xfrm>
                <a:off x="6705600" y="1828800"/>
                <a:ext cx="3487943" cy="142391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F57B813-8E10-4CE6-86F1-E61773438BDF}"/>
                  </a:ext>
                </a:extLst>
              </p:cNvPr>
              <p:cNvSpPr txBox="1"/>
              <p:nvPr/>
            </p:nvSpPr>
            <p:spPr>
              <a:xfrm>
                <a:off x="7029985" y="3888468"/>
                <a:ext cx="3163558" cy="144808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𝑊</m:t>
                          </m:r>
                        </m:e>
                        <m:sub>
                          <m:r>
                            <a:rPr lang="en-US" i="1">
                              <a:latin typeface="Cambria Math" panose="02040503050406030204" pitchFamily="18" charset="0"/>
                            </a:rPr>
                            <m:t>𝛽</m:t>
                          </m:r>
                        </m:sub>
                      </m:sSub>
                      <m:r>
                        <a:rPr lang="en-US" i="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𝛼</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0">
                                  <a:latin typeface="Cambria Math" panose="02040503050406030204" pitchFamily="18" charset="0"/>
                                </a:rPr>
                                <m:t>0</m:t>
                              </m:r>
                            </m:sub>
                          </m:sSub>
                        </m:num>
                        <m:den>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𝛼</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ea typeface="Cambria Math" panose="02040503050406030204" pitchFamily="18" charset="0"/>
                                </a:rPr>
                                <m:t>𝛽</m:t>
                              </m:r>
                            </m:sub>
                          </m:sSub>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5−20</m:t>
                          </m:r>
                        </m:num>
                        <m:den>
                          <m:r>
                            <a:rPr lang="en-US" i="0">
                              <a:latin typeface="Cambria Math" panose="02040503050406030204" pitchFamily="18" charset="0"/>
                            </a:rPr>
                            <m:t>5−90</m:t>
                          </m:r>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−15</m:t>
                          </m:r>
                        </m:num>
                        <m:den>
                          <m:r>
                            <a:rPr lang="en-US" i="0">
                              <a:latin typeface="Cambria Math" panose="02040503050406030204" pitchFamily="18" charset="0"/>
                            </a:rPr>
                            <m:t>−85</m:t>
                          </m:r>
                        </m:den>
                      </m:f>
                    </m:oMath>
                  </m:oMathPara>
                </a14:m>
                <a:endParaRPr lang="en-US" i="1" dirty="0">
                  <a:latin typeface="Cambria Math" panose="02040503050406030204" pitchFamily="18" charset="0"/>
                </a:endParaRPr>
              </a:p>
              <a:p>
                <a:endParaRPr lang="en-US"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0">
                          <a:latin typeface="Cambria Math" panose="02040503050406030204" pitchFamily="18" charset="0"/>
                        </a:rPr>
                        <m:t>=0.176</m:t>
                      </m:r>
                      <m:r>
                        <a:rPr lang="en-US" b="0" i="0" smtClean="0">
                          <a:latin typeface="Cambria Math" panose="02040503050406030204" pitchFamily="18" charset="0"/>
                        </a:rPr>
                        <m:t>=17.6 </m:t>
                      </m:r>
                      <m:r>
                        <m:rPr>
                          <m:sty m:val="p"/>
                        </m:rPr>
                        <a:rPr lang="en-US" b="0" i="0" smtClean="0">
                          <a:latin typeface="Cambria Math" panose="02040503050406030204" pitchFamily="18" charset="0"/>
                        </a:rPr>
                        <m:t>wt</m:t>
                      </m:r>
                      <m:r>
                        <a:rPr lang="en-US" b="0" i="0" smtClean="0">
                          <a:latin typeface="Cambria Math" panose="02040503050406030204" pitchFamily="18" charset="0"/>
                        </a:rPr>
                        <m:t>%</m:t>
                      </m:r>
                    </m:oMath>
                  </m:oMathPara>
                </a14:m>
                <a:endParaRPr lang="en-US" dirty="0"/>
              </a:p>
            </p:txBody>
          </p:sp>
        </mc:Choice>
        <mc:Fallback xmlns="">
          <p:sp>
            <p:nvSpPr>
              <p:cNvPr id="7" name="TextBox 6">
                <a:extLst>
                  <a:ext uri="{FF2B5EF4-FFF2-40B4-BE49-F238E27FC236}">
                    <a16:creationId xmlns:a16="http://schemas.microsoft.com/office/drawing/2014/main" id="{0F57B813-8E10-4CE6-86F1-E61773438BDF}"/>
                  </a:ext>
                </a:extLst>
              </p:cNvPr>
              <p:cNvSpPr txBox="1">
                <a:spLocks noRot="1" noChangeAspect="1" noMove="1" noResize="1" noEditPoints="1" noAdjustHandles="1" noChangeArrowheads="1" noChangeShapeType="1" noTextEdit="1"/>
              </p:cNvSpPr>
              <p:nvPr/>
            </p:nvSpPr>
            <p:spPr>
              <a:xfrm>
                <a:off x="7029985" y="3888468"/>
                <a:ext cx="3163558" cy="1448089"/>
              </a:xfrm>
              <a:prstGeom prst="rect">
                <a:avLst/>
              </a:prstGeom>
              <a:blipFill>
                <a:blip r:embed="rId3"/>
                <a:stretch>
                  <a:fillRect/>
                </a:stretch>
              </a:blipFill>
            </p:spPr>
            <p:txBody>
              <a:bodyPr/>
              <a:lstStyle/>
              <a:p>
                <a:r>
                  <a:rPr lang="en-US">
                    <a:noFill/>
                  </a:rPr>
                  <a:t> </a:t>
                </a:r>
              </a:p>
            </p:txBody>
          </p:sp>
        </mc:Fallback>
      </mc:AlternateContent>
      <p:sp>
        <p:nvSpPr>
          <p:cNvPr id="8" name="Arrow: Right 7">
            <a:extLst>
              <a:ext uri="{FF2B5EF4-FFF2-40B4-BE49-F238E27FC236}">
                <a16:creationId xmlns:a16="http://schemas.microsoft.com/office/drawing/2014/main" id="{31948FF0-3E1D-44BF-A80A-44FB2F0AE590}"/>
              </a:ext>
              <a:ext uri="{C183D7F6-B498-43B3-948B-1728B52AA6E4}">
                <adec:decorative xmlns:adec="http://schemas.microsoft.com/office/drawing/2017/decorative" val="1"/>
              </a:ext>
            </a:extLst>
          </p:cNvPr>
          <p:cNvSpPr/>
          <p:nvPr/>
        </p:nvSpPr>
        <p:spPr>
          <a:xfrm>
            <a:off x="5656203" y="4241037"/>
            <a:ext cx="777442" cy="371475"/>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generic binary phase diagram with a tie line drawn at 50 degrees C across the alpha plus beta region. Three lines are intersecting the tie line at 20 wt% B (the composition of interest), 5 wt%B (the tie line intersection with the solvus at alpha), and 90 wt%B (the tie line intersection with the solvus at beta)">
            <a:extLst>
              <a:ext uri="{FF2B5EF4-FFF2-40B4-BE49-F238E27FC236}">
                <a16:creationId xmlns:a16="http://schemas.microsoft.com/office/drawing/2014/main" id="{C803422D-15DF-41E4-AB7A-607C9F1403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608" y="2637282"/>
            <a:ext cx="4375404" cy="3343275"/>
          </a:xfrm>
          <a:prstGeom prst="rect">
            <a:avLst/>
          </a:prstGeom>
        </p:spPr>
      </p:pic>
    </p:spTree>
    <p:extLst>
      <p:ext uri="{BB962C8B-B14F-4D97-AF65-F5344CB8AC3E}">
        <p14:creationId xmlns:p14="http://schemas.microsoft.com/office/powerpoint/2010/main" val="3383701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0843FB-E0A3-452C-AB0E-6D289E309AAF}"/>
              </a:ext>
            </a:extLst>
          </p:cNvPr>
          <p:cNvSpPr>
            <a:spLocks noGrp="1"/>
          </p:cNvSpPr>
          <p:nvPr>
            <p:ph type="sldNum" sz="quarter" idx="11"/>
          </p:nvPr>
        </p:nvSpPr>
        <p:spPr/>
        <p:txBody>
          <a:bodyPr/>
          <a:lstStyle/>
          <a:p>
            <a:fld id="{F0D23093-2AB0-F74C-B865-1A12A15B650E}" type="slidenum">
              <a:rPr lang="en-US" smtClean="0"/>
              <a:pPr/>
              <a:t>23</a:t>
            </a:fld>
            <a:endParaRPr lang="en-US" dirty="0"/>
          </a:p>
        </p:txBody>
      </p:sp>
      <p:sp>
        <p:nvSpPr>
          <p:cNvPr id="3" name="Title 2">
            <a:extLst>
              <a:ext uri="{FF2B5EF4-FFF2-40B4-BE49-F238E27FC236}">
                <a16:creationId xmlns:a16="http://schemas.microsoft.com/office/drawing/2014/main" id="{27EEB346-855E-4546-934C-06E6EC6CB7E9}"/>
              </a:ext>
            </a:extLst>
          </p:cNvPr>
          <p:cNvSpPr>
            <a:spLocks noGrp="1"/>
          </p:cNvSpPr>
          <p:nvPr>
            <p:ph type="title"/>
          </p:nvPr>
        </p:nvSpPr>
        <p:spPr/>
        <p:txBody>
          <a:bodyPr/>
          <a:lstStyle/>
          <a:p>
            <a:r>
              <a:rPr lang="en-US" dirty="0"/>
              <a:t>Derivation</a:t>
            </a:r>
          </a:p>
        </p:txBody>
      </p:sp>
      <p:sp>
        <p:nvSpPr>
          <p:cNvPr id="4" name="Content Placeholder 3">
            <a:extLst>
              <a:ext uri="{FF2B5EF4-FFF2-40B4-BE49-F238E27FC236}">
                <a16:creationId xmlns:a16="http://schemas.microsoft.com/office/drawing/2014/main" id="{A0B1D768-471B-4B3F-8CE7-CD4296C94A2F}"/>
              </a:ext>
            </a:extLst>
          </p:cNvPr>
          <p:cNvSpPr txBox="1">
            <a:spLocks/>
          </p:cNvSpPr>
          <p:nvPr/>
        </p:nvSpPr>
        <p:spPr>
          <a:xfrm>
            <a:off x="1600200" y="1447800"/>
            <a:ext cx="9035716" cy="3535363"/>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Assumptions:</a:t>
            </a:r>
          </a:p>
          <a:p>
            <a:pPr marL="0" indent="0">
              <a:buFont typeface="Arial" panose="020B0604020202020204" pitchFamily="34" charset="0"/>
              <a:buNone/>
            </a:pPr>
            <a:endParaRPr lang="en-US" dirty="0"/>
          </a:p>
          <a:p>
            <a:r>
              <a:rPr lang="en-US" dirty="0"/>
              <a:t>For a two-phase region, the weight fractions must add up to 1</a:t>
            </a:r>
          </a:p>
          <a:p>
            <a:endParaRPr lang="en-US" dirty="0"/>
          </a:p>
          <a:p>
            <a:pPr marL="0" indent="0">
              <a:buFont typeface="Arial" panose="020B0604020202020204" pitchFamily="34" charset="0"/>
              <a:buNone/>
            </a:pPr>
            <a:endParaRPr lang="en-US" dirty="0"/>
          </a:p>
          <a:p>
            <a:r>
              <a:rPr lang="en-US" dirty="0"/>
              <a:t>The mass of component B in both phases must add up to the total amount of B in the alloy</a:t>
            </a:r>
          </a:p>
          <a:p>
            <a:pPr marL="0" indent="0">
              <a:buFont typeface="Arial" panose="020B0604020202020204" pitchFamily="34" charset="0"/>
              <a:buNone/>
            </a:pPr>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8B6C8F0-8D1E-4892-9CCE-76AF631D7C35}"/>
                  </a:ext>
                </a:extLst>
              </p:cNvPr>
              <p:cNvSpPr txBox="1"/>
              <p:nvPr/>
            </p:nvSpPr>
            <p:spPr>
              <a:xfrm>
                <a:off x="5220788" y="3252702"/>
                <a:ext cx="1485728"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r>
                        <a:rPr lang="en-US" sz="1950">
                          <a:latin typeface="Cambria Math" panose="02040503050406030204" pitchFamily="18" charset="0"/>
                        </a:rPr>
                        <m:t>=1</m:t>
                      </m:r>
                    </m:oMath>
                  </m:oMathPara>
                </a14:m>
                <a:endParaRPr lang="en-US" sz="1950" dirty="0"/>
              </a:p>
            </p:txBody>
          </p:sp>
        </mc:Choice>
        <mc:Fallback xmlns="">
          <p:sp>
            <p:nvSpPr>
              <p:cNvPr id="5" name="TextBox 4">
                <a:extLst>
                  <a:ext uri="{FF2B5EF4-FFF2-40B4-BE49-F238E27FC236}">
                    <a16:creationId xmlns:a16="http://schemas.microsoft.com/office/drawing/2014/main" id="{B8B6C8F0-8D1E-4892-9CCE-76AF631D7C35}"/>
                  </a:ext>
                </a:extLst>
              </p:cNvPr>
              <p:cNvSpPr txBox="1">
                <a:spLocks noRot="1" noChangeAspect="1" noMove="1" noResize="1" noEditPoints="1" noAdjustHandles="1" noChangeArrowheads="1" noChangeShapeType="1" noTextEdit="1"/>
              </p:cNvSpPr>
              <p:nvPr/>
            </p:nvSpPr>
            <p:spPr>
              <a:xfrm>
                <a:off x="5220788" y="3252702"/>
                <a:ext cx="1485728" cy="392159"/>
              </a:xfrm>
              <a:prstGeom prst="rect">
                <a:avLst/>
              </a:prstGeom>
              <a:blipFill>
                <a:blip r:embed="rId2"/>
                <a:stretch>
                  <a:fillRect l="-2869" r="-3279"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C48602D-2AC9-4D39-A9E2-0C56C8671001}"/>
                  </a:ext>
                </a:extLst>
              </p:cNvPr>
              <p:cNvSpPr txBox="1"/>
              <p:nvPr/>
            </p:nvSpPr>
            <p:spPr>
              <a:xfrm>
                <a:off x="4813327" y="5180822"/>
                <a:ext cx="2300650" cy="3921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𝑎</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6" name="TextBox 5">
                <a:extLst>
                  <a:ext uri="{FF2B5EF4-FFF2-40B4-BE49-F238E27FC236}">
                    <a16:creationId xmlns:a16="http://schemas.microsoft.com/office/drawing/2014/main" id="{5C48602D-2AC9-4D39-A9E2-0C56C8671001}"/>
                  </a:ext>
                </a:extLst>
              </p:cNvPr>
              <p:cNvSpPr txBox="1">
                <a:spLocks noRot="1" noChangeAspect="1" noMove="1" noResize="1" noEditPoints="1" noAdjustHandles="1" noChangeArrowheads="1" noChangeShapeType="1" noTextEdit="1"/>
              </p:cNvSpPr>
              <p:nvPr/>
            </p:nvSpPr>
            <p:spPr>
              <a:xfrm>
                <a:off x="4813327" y="5180822"/>
                <a:ext cx="2300650" cy="392159"/>
              </a:xfrm>
              <a:prstGeom prst="rect">
                <a:avLst/>
              </a:prstGeom>
              <a:blipFill>
                <a:blip r:embed="rId3"/>
                <a:stretch>
                  <a:fillRect b="-4688"/>
                </a:stretch>
              </a:blipFill>
            </p:spPr>
            <p:txBody>
              <a:bodyPr/>
              <a:lstStyle/>
              <a:p>
                <a:r>
                  <a:rPr lang="en-US">
                    <a:noFill/>
                  </a:rPr>
                  <a:t> </a:t>
                </a:r>
              </a:p>
            </p:txBody>
          </p:sp>
        </mc:Fallback>
      </mc:AlternateContent>
    </p:spTree>
    <p:extLst>
      <p:ext uri="{BB962C8B-B14F-4D97-AF65-F5344CB8AC3E}">
        <p14:creationId xmlns:p14="http://schemas.microsoft.com/office/powerpoint/2010/main" val="19472588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2533C0-6A6B-43F8-8B06-79F8C43B5820}"/>
              </a:ext>
            </a:extLst>
          </p:cNvPr>
          <p:cNvSpPr>
            <a:spLocks noGrp="1"/>
          </p:cNvSpPr>
          <p:nvPr>
            <p:ph type="sldNum" sz="quarter" idx="11"/>
          </p:nvPr>
        </p:nvSpPr>
        <p:spPr/>
        <p:txBody>
          <a:bodyPr/>
          <a:lstStyle/>
          <a:p>
            <a:fld id="{F0D23093-2AB0-F74C-B865-1A12A15B650E}" type="slidenum">
              <a:rPr lang="en-US" smtClean="0"/>
              <a:pPr/>
              <a:t>24</a:t>
            </a:fld>
            <a:endParaRPr lang="en-US" dirty="0"/>
          </a:p>
        </p:txBody>
      </p:sp>
      <p:sp>
        <p:nvSpPr>
          <p:cNvPr id="3" name="Title 2">
            <a:extLst>
              <a:ext uri="{FF2B5EF4-FFF2-40B4-BE49-F238E27FC236}">
                <a16:creationId xmlns:a16="http://schemas.microsoft.com/office/drawing/2014/main" id="{6307CDF8-25AE-4EF7-BE48-D3FCFD3A69EC}"/>
              </a:ext>
            </a:extLst>
          </p:cNvPr>
          <p:cNvSpPr>
            <a:spLocks noGrp="1"/>
          </p:cNvSpPr>
          <p:nvPr>
            <p:ph type="title"/>
          </p:nvPr>
        </p:nvSpPr>
        <p:spPr/>
        <p:txBody>
          <a:bodyPr/>
          <a:lstStyle/>
          <a:p>
            <a:r>
              <a:rPr lang="en-US" dirty="0"/>
              <a:t>Derivation</a:t>
            </a:r>
          </a:p>
        </p:txBody>
      </p:sp>
      <p:sp>
        <p:nvSpPr>
          <p:cNvPr id="4" name="Text Placeholder 3">
            <a:extLst>
              <a:ext uri="{FF2B5EF4-FFF2-40B4-BE49-F238E27FC236}">
                <a16:creationId xmlns:a16="http://schemas.microsoft.com/office/drawing/2014/main" id="{BC1ACD13-ED04-48B8-AC4B-33D5D0463E58}"/>
              </a:ext>
            </a:extLst>
          </p:cNvPr>
          <p:cNvSpPr txBox="1">
            <a:spLocks/>
          </p:cNvSpPr>
          <p:nvPr/>
        </p:nvSpPr>
        <p:spPr>
          <a:xfrm>
            <a:off x="1700667" y="1295960"/>
            <a:ext cx="4191000" cy="669925"/>
          </a:xfrm>
          <a:prstGeom prst="rect">
            <a:avLst/>
          </a:prstGeom>
        </p:spPr>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l-GR"/>
              <a:t>α</a:t>
            </a:r>
            <a:r>
              <a:rPr lang="en-US" dirty="0"/>
              <a:t> phase</a:t>
            </a:r>
          </a:p>
        </p:txBody>
      </p:sp>
      <p:sp>
        <p:nvSpPr>
          <p:cNvPr id="5" name="Text Placeholder 5">
            <a:extLst>
              <a:ext uri="{FF2B5EF4-FFF2-40B4-BE49-F238E27FC236}">
                <a16:creationId xmlns:a16="http://schemas.microsoft.com/office/drawing/2014/main" id="{49790FC2-DAF3-490E-BA35-031E58A0DE12}"/>
              </a:ext>
            </a:extLst>
          </p:cNvPr>
          <p:cNvSpPr txBox="1">
            <a:spLocks/>
          </p:cNvSpPr>
          <p:nvPr/>
        </p:nvSpPr>
        <p:spPr>
          <a:xfrm>
            <a:off x="6096000" y="1295400"/>
            <a:ext cx="4211637" cy="669925"/>
          </a:xfrm>
          <a:prstGeom prst="rect">
            <a:avLst/>
          </a:prstGeom>
        </p:spPr>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l-GR"/>
              <a:t>β</a:t>
            </a:r>
            <a:r>
              <a:rPr lang="en-US" dirty="0"/>
              <a:t> phase</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C197C8E-4246-485E-AD3A-A965075AAF06}"/>
                  </a:ext>
                </a:extLst>
              </p:cNvPr>
              <p:cNvSpPr txBox="1"/>
              <p:nvPr/>
            </p:nvSpPr>
            <p:spPr>
              <a:xfrm>
                <a:off x="2169283" y="2309731"/>
                <a:ext cx="3257815"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r>
                        <a:rPr lang="en-US" sz="1950">
                          <a:latin typeface="Cambria Math" panose="02040503050406030204" pitchFamily="18" charset="0"/>
                        </a:rPr>
                        <m:t>=</m:t>
                      </m:r>
                      <m:r>
                        <a:rPr lang="en-US" sz="1950" i="1">
                          <a:latin typeface="Cambria Math" panose="02040503050406030204" pitchFamily="18" charset="0"/>
                        </a:rPr>
                        <m:t>1</m:t>
                      </m:r>
                      <m:r>
                        <a:rPr lang="en-US" sz="1950" i="1">
                          <a:latin typeface="Cambria Math" panose="02040503050406030204" pitchFamily="18" charset="0"/>
                          <a:ea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𝛼</m:t>
                          </m:r>
                        </m:sub>
                      </m:sSub>
                    </m:oMath>
                  </m:oMathPara>
                </a14:m>
                <a:endParaRPr lang="en-US" sz="1950" dirty="0"/>
              </a:p>
            </p:txBody>
          </p:sp>
        </mc:Choice>
        <mc:Fallback xmlns="">
          <p:sp>
            <p:nvSpPr>
              <p:cNvPr id="6" name="TextBox 5">
                <a:extLst>
                  <a:ext uri="{FF2B5EF4-FFF2-40B4-BE49-F238E27FC236}">
                    <a16:creationId xmlns:a16="http://schemas.microsoft.com/office/drawing/2014/main" id="{8C197C8E-4246-485E-AD3A-A965075AAF06}"/>
                  </a:ext>
                </a:extLst>
              </p:cNvPr>
              <p:cNvSpPr txBox="1">
                <a:spLocks noRot="1" noChangeAspect="1" noMove="1" noResize="1" noEditPoints="1" noAdjustHandles="1" noChangeArrowheads="1" noChangeShapeType="1" noTextEdit="1"/>
              </p:cNvSpPr>
              <p:nvPr/>
            </p:nvSpPr>
            <p:spPr>
              <a:xfrm>
                <a:off x="2169283" y="2309731"/>
                <a:ext cx="3257815" cy="392159"/>
              </a:xfrm>
              <a:prstGeom prst="rect">
                <a:avLst/>
              </a:prstGeom>
              <a:blipFill>
                <a:blip r:embed="rId2"/>
                <a:stretch>
                  <a:fillRect l="-1311"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96B9726-4A6B-4BBB-99C2-EFC567B4EB37}"/>
                  </a:ext>
                </a:extLst>
              </p:cNvPr>
              <p:cNvSpPr txBox="1"/>
              <p:nvPr/>
            </p:nvSpPr>
            <p:spPr>
              <a:xfrm>
                <a:off x="2236046" y="3089267"/>
                <a:ext cx="3121688"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d>
                        <m:dPr>
                          <m:ctrlPr>
                            <a:rPr lang="en-US" sz="1950" i="1">
                              <a:latin typeface="Cambria Math" panose="02040503050406030204" pitchFamily="18" charset="0"/>
                            </a:rPr>
                          </m:ctrlPr>
                        </m:dPr>
                        <m:e>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e>
                      </m:d>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7" name="TextBox 6">
                <a:extLst>
                  <a:ext uri="{FF2B5EF4-FFF2-40B4-BE49-F238E27FC236}">
                    <a16:creationId xmlns:a16="http://schemas.microsoft.com/office/drawing/2014/main" id="{896B9726-4A6B-4BBB-99C2-EFC567B4EB37}"/>
                  </a:ext>
                </a:extLst>
              </p:cNvPr>
              <p:cNvSpPr txBox="1">
                <a:spLocks noRot="1" noChangeAspect="1" noMove="1" noResize="1" noEditPoints="1" noAdjustHandles="1" noChangeArrowheads="1" noChangeShapeType="1" noTextEdit="1"/>
              </p:cNvSpPr>
              <p:nvPr/>
            </p:nvSpPr>
            <p:spPr>
              <a:xfrm>
                <a:off x="2236046" y="3089267"/>
                <a:ext cx="3121688" cy="392159"/>
              </a:xfrm>
              <a:prstGeom prst="rect">
                <a:avLst/>
              </a:prstGeom>
              <a:blipFill>
                <a:blip r:embed="rId3"/>
                <a:stretch>
                  <a:fillRect l="-781"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F652D56F-0B6B-4870-9D25-53188395B83B}"/>
                  </a:ext>
                </a:extLst>
              </p:cNvPr>
              <p:cNvSpPr txBox="1"/>
              <p:nvPr/>
            </p:nvSpPr>
            <p:spPr>
              <a:xfrm>
                <a:off x="2277047" y="3728025"/>
                <a:ext cx="3039102"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8" name="TextBox 7">
                <a:extLst>
                  <a:ext uri="{FF2B5EF4-FFF2-40B4-BE49-F238E27FC236}">
                    <a16:creationId xmlns:a16="http://schemas.microsoft.com/office/drawing/2014/main" id="{F652D56F-0B6B-4870-9D25-53188395B83B}"/>
                  </a:ext>
                </a:extLst>
              </p:cNvPr>
              <p:cNvSpPr txBox="1">
                <a:spLocks noRot="1" noChangeAspect="1" noMove="1" noResize="1" noEditPoints="1" noAdjustHandles="1" noChangeArrowheads="1" noChangeShapeType="1" noTextEdit="1"/>
              </p:cNvSpPr>
              <p:nvPr/>
            </p:nvSpPr>
            <p:spPr>
              <a:xfrm>
                <a:off x="2277047" y="3728025"/>
                <a:ext cx="3039102" cy="392159"/>
              </a:xfrm>
              <a:prstGeom prst="rect">
                <a:avLst/>
              </a:prstGeom>
              <a:blipFill>
                <a:blip r:embed="rId4"/>
                <a:stretch>
                  <a:fillRect l="-803" r="-201"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69C41C3-4FB5-44D3-8BE1-BA47D717CDCE}"/>
                  </a:ext>
                </a:extLst>
              </p:cNvPr>
              <p:cNvSpPr txBox="1"/>
              <p:nvPr/>
            </p:nvSpPr>
            <p:spPr>
              <a:xfrm>
                <a:off x="2324899" y="4432925"/>
                <a:ext cx="2942537" cy="417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rPr>
                            <m:t>𝛼</m:t>
                          </m:r>
                        </m:sub>
                      </m:sSub>
                      <m:d>
                        <m:dPr>
                          <m:ctrlPr>
                            <a:rPr lang="en-US" sz="1950" i="1">
                              <a:latin typeface="Cambria Math" panose="02040503050406030204" pitchFamily="18" charset="0"/>
                            </a:rPr>
                          </m:ctrlPr>
                        </m:dPr>
                        <m:e>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e>
                      </m:d>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oMath>
                  </m:oMathPara>
                </a14:m>
                <a:endParaRPr lang="en-US" sz="1950" dirty="0"/>
              </a:p>
            </p:txBody>
          </p:sp>
        </mc:Choice>
        <mc:Fallback xmlns="">
          <p:sp>
            <p:nvSpPr>
              <p:cNvPr id="9" name="TextBox 8">
                <a:extLst>
                  <a:ext uri="{FF2B5EF4-FFF2-40B4-BE49-F238E27FC236}">
                    <a16:creationId xmlns:a16="http://schemas.microsoft.com/office/drawing/2014/main" id="{269C41C3-4FB5-44D3-8BE1-BA47D717CDCE}"/>
                  </a:ext>
                </a:extLst>
              </p:cNvPr>
              <p:cNvSpPr txBox="1">
                <a:spLocks noRot="1" noChangeAspect="1" noMove="1" noResize="1" noEditPoints="1" noAdjustHandles="1" noChangeArrowheads="1" noChangeShapeType="1" noTextEdit="1"/>
              </p:cNvSpPr>
              <p:nvPr/>
            </p:nvSpPr>
            <p:spPr>
              <a:xfrm>
                <a:off x="2324899" y="4432925"/>
                <a:ext cx="2942537" cy="417871"/>
              </a:xfrm>
              <a:prstGeom prst="rect">
                <a:avLst/>
              </a:prstGeom>
              <a:blipFill>
                <a:blip r:embed="rId5"/>
                <a:stretch>
                  <a:fillRect l="-828" r="-828" b="-14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72025F4D-B47F-496C-9510-4E09089916E0}"/>
                  </a:ext>
                </a:extLst>
              </p:cNvPr>
              <p:cNvSpPr/>
              <p:nvPr/>
            </p:nvSpPr>
            <p:spPr>
              <a:xfrm>
                <a:off x="2769732" y="5163537"/>
                <a:ext cx="2052870" cy="88787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b="1" i="1">
                              <a:latin typeface="Cambria Math" panose="02040503050406030204" pitchFamily="18" charset="0"/>
                            </a:rPr>
                          </m:ctrlPr>
                        </m:sSubPr>
                        <m:e>
                          <m:r>
                            <a:rPr lang="en-US" sz="1950" b="1" i="1">
                              <a:latin typeface="Cambria Math" panose="02040503050406030204" pitchFamily="18" charset="0"/>
                              <a:ea typeface="Cambria Math" panose="02040503050406030204" pitchFamily="18" charset="0"/>
                            </a:rPr>
                            <m:t>⇒</m:t>
                          </m:r>
                          <m:r>
                            <a:rPr lang="en-US" sz="1950" b="1" i="1">
                              <a:latin typeface="Cambria Math" panose="02040503050406030204" pitchFamily="18" charset="0"/>
                            </a:rPr>
                            <m:t>𝑾</m:t>
                          </m:r>
                        </m:e>
                        <m:sub>
                          <m:r>
                            <a:rPr lang="en-US" sz="1950" b="1" i="1">
                              <a:latin typeface="Cambria Math" panose="02040503050406030204" pitchFamily="18" charset="0"/>
                            </a:rPr>
                            <m:t>𝜶</m:t>
                          </m:r>
                        </m:sub>
                      </m:sSub>
                      <m:r>
                        <a:rPr lang="en-US" sz="1950" b="1">
                          <a:latin typeface="Cambria Math" panose="02040503050406030204" pitchFamily="18" charset="0"/>
                        </a:rPr>
                        <m:t>=</m:t>
                      </m:r>
                      <m:f>
                        <m:fPr>
                          <m:ctrlPr>
                            <a:rPr lang="en-US" sz="1950" b="1" i="1">
                              <a:latin typeface="Cambria Math" panose="02040503050406030204" pitchFamily="18" charset="0"/>
                            </a:rPr>
                          </m:ctrlPr>
                        </m:fPr>
                        <m:num>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𝟎</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𝜷</m:t>
                              </m:r>
                            </m:sub>
                          </m:sSub>
                        </m:num>
                        <m:den>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𝜶</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𝜷</m:t>
                              </m:r>
                            </m:sub>
                          </m:sSub>
                        </m:den>
                      </m:f>
                    </m:oMath>
                  </m:oMathPara>
                </a14:m>
                <a:endParaRPr lang="en-US" sz="1950" b="1" dirty="0"/>
              </a:p>
            </p:txBody>
          </p:sp>
        </mc:Choice>
        <mc:Fallback xmlns="">
          <p:sp>
            <p:nvSpPr>
              <p:cNvPr id="10" name="Rectangle 9">
                <a:extLst>
                  <a:ext uri="{FF2B5EF4-FFF2-40B4-BE49-F238E27FC236}">
                    <a16:creationId xmlns:a16="http://schemas.microsoft.com/office/drawing/2014/main" id="{72025F4D-B47F-496C-9510-4E09089916E0}"/>
                  </a:ext>
                </a:extLst>
              </p:cNvPr>
              <p:cNvSpPr>
                <a:spLocks noRot="1" noChangeAspect="1" noMove="1" noResize="1" noEditPoints="1" noAdjustHandles="1" noChangeArrowheads="1" noChangeShapeType="1" noTextEdit="1"/>
              </p:cNvSpPr>
              <p:nvPr/>
            </p:nvSpPr>
            <p:spPr>
              <a:xfrm>
                <a:off x="2769732" y="5163537"/>
                <a:ext cx="2052870" cy="88787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C1B73B6-E18A-473B-8923-6FF46AD63E64}"/>
                  </a:ext>
                </a:extLst>
              </p:cNvPr>
              <p:cNvSpPr txBox="1"/>
              <p:nvPr/>
            </p:nvSpPr>
            <p:spPr>
              <a:xfrm>
                <a:off x="6470640" y="2240163"/>
                <a:ext cx="3257815"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r>
                        <a:rPr lang="en-US" sz="1950">
                          <a:latin typeface="Cambria Math" panose="02040503050406030204" pitchFamily="18" charset="0"/>
                        </a:rPr>
                        <m:t>=</m:t>
                      </m:r>
                      <m:r>
                        <a:rPr lang="en-US" sz="1950" i="1">
                          <a:latin typeface="Cambria Math" panose="02040503050406030204" pitchFamily="18" charset="0"/>
                        </a:rPr>
                        <m:t>1</m:t>
                      </m:r>
                      <m:r>
                        <a:rPr lang="en-US" sz="1950" i="1">
                          <a:latin typeface="Cambria Math" panose="02040503050406030204" pitchFamily="18" charset="0"/>
                          <a:ea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𝛼</m:t>
                          </m:r>
                        </m:sub>
                      </m:sSub>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oMath>
                  </m:oMathPara>
                </a14:m>
                <a:endParaRPr lang="en-US" sz="1950" dirty="0"/>
              </a:p>
            </p:txBody>
          </p:sp>
        </mc:Choice>
        <mc:Fallback xmlns="">
          <p:sp>
            <p:nvSpPr>
              <p:cNvPr id="11" name="TextBox 10">
                <a:extLst>
                  <a:ext uri="{FF2B5EF4-FFF2-40B4-BE49-F238E27FC236}">
                    <a16:creationId xmlns:a16="http://schemas.microsoft.com/office/drawing/2014/main" id="{EC1B73B6-E18A-473B-8923-6FF46AD63E64}"/>
                  </a:ext>
                </a:extLst>
              </p:cNvPr>
              <p:cNvSpPr txBox="1">
                <a:spLocks noRot="1" noChangeAspect="1" noMove="1" noResize="1" noEditPoints="1" noAdjustHandles="1" noChangeArrowheads="1" noChangeShapeType="1" noTextEdit="1"/>
              </p:cNvSpPr>
              <p:nvPr/>
            </p:nvSpPr>
            <p:spPr>
              <a:xfrm>
                <a:off x="6470640" y="2240163"/>
                <a:ext cx="3257815" cy="392159"/>
              </a:xfrm>
              <a:prstGeom prst="rect">
                <a:avLst/>
              </a:prstGeom>
              <a:blipFill>
                <a:blip r:embed="rId7"/>
                <a:stretch>
                  <a:fillRect l="-1121" r="-748" b="-3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BFB15484-5AA2-4920-9CF2-98EE5D659775}"/>
                  </a:ext>
                </a:extLst>
              </p:cNvPr>
              <p:cNvSpPr txBox="1"/>
              <p:nvPr/>
            </p:nvSpPr>
            <p:spPr>
              <a:xfrm>
                <a:off x="6735973" y="3019699"/>
                <a:ext cx="2806025" cy="417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1950" i="1">
                              <a:latin typeface="Cambria Math" panose="02040503050406030204" pitchFamily="18" charset="0"/>
                            </a:rPr>
                          </m:ctrlPr>
                        </m:dPr>
                        <m:e>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e>
                      </m:d>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r>
                        <a:rPr lang="en-US" sz="1950" i="1">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12" name="TextBox 11">
                <a:extLst>
                  <a:ext uri="{FF2B5EF4-FFF2-40B4-BE49-F238E27FC236}">
                    <a16:creationId xmlns:a16="http://schemas.microsoft.com/office/drawing/2014/main" id="{BFB15484-5AA2-4920-9CF2-98EE5D659775}"/>
                  </a:ext>
                </a:extLst>
              </p:cNvPr>
              <p:cNvSpPr txBox="1">
                <a:spLocks noRot="1" noChangeAspect="1" noMove="1" noResize="1" noEditPoints="1" noAdjustHandles="1" noChangeArrowheads="1" noChangeShapeType="1" noTextEdit="1"/>
              </p:cNvSpPr>
              <p:nvPr/>
            </p:nvSpPr>
            <p:spPr>
              <a:xfrm>
                <a:off x="6735973" y="3019699"/>
                <a:ext cx="2806025" cy="417871"/>
              </a:xfrm>
              <a:prstGeom prst="rect">
                <a:avLst/>
              </a:prstGeom>
              <a:blipFill>
                <a:blip r:embed="rId8"/>
                <a:stretch>
                  <a:fillRect r="-217" b="-14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C01BD39-352E-4B06-8E19-818572796797}"/>
                  </a:ext>
                </a:extLst>
              </p:cNvPr>
              <p:cNvSpPr txBox="1"/>
              <p:nvPr/>
            </p:nvSpPr>
            <p:spPr>
              <a:xfrm>
                <a:off x="6644437" y="3658457"/>
                <a:ext cx="2905219"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sSub>
                            <m:sSubPr>
                              <m:ctrlPr>
                                <a:rPr lang="en-US" sz="1950" i="1">
                                  <a:latin typeface="Cambria Math" panose="02040503050406030204" pitchFamily="18" charset="0"/>
                                  <a:ea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r>
                                <a:rPr lang="en-US" sz="1950" i="1">
                                  <a:latin typeface="Cambria Math" panose="02040503050406030204" pitchFamily="18" charset="0"/>
                                  <a:ea typeface="Cambria Math" panose="02040503050406030204" pitchFamily="18" charset="0"/>
                                </a:rPr>
                                <m:t>−</m:t>
                              </m:r>
                            </m:sub>
                          </m:sSub>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13" name="TextBox 12">
                <a:extLst>
                  <a:ext uri="{FF2B5EF4-FFF2-40B4-BE49-F238E27FC236}">
                    <a16:creationId xmlns:a16="http://schemas.microsoft.com/office/drawing/2014/main" id="{BC01BD39-352E-4B06-8E19-818572796797}"/>
                  </a:ext>
                </a:extLst>
              </p:cNvPr>
              <p:cNvSpPr txBox="1">
                <a:spLocks noRot="1" noChangeAspect="1" noMove="1" noResize="1" noEditPoints="1" noAdjustHandles="1" noChangeArrowheads="1" noChangeShapeType="1" noTextEdit="1"/>
              </p:cNvSpPr>
              <p:nvPr/>
            </p:nvSpPr>
            <p:spPr>
              <a:xfrm>
                <a:off x="6644437" y="3658457"/>
                <a:ext cx="2905219" cy="392159"/>
              </a:xfrm>
              <a:prstGeom prst="rect">
                <a:avLst/>
              </a:prstGeom>
              <a:blipFill>
                <a:blip r:embed="rId9"/>
                <a:stretch>
                  <a:fillRect l="-839"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EE55EF37-0676-4691-AEF7-6F6B67576760}"/>
                  </a:ext>
                </a:extLst>
              </p:cNvPr>
              <p:cNvSpPr txBox="1"/>
              <p:nvPr/>
            </p:nvSpPr>
            <p:spPr>
              <a:xfrm>
                <a:off x="6620264" y="4363358"/>
                <a:ext cx="2963055" cy="417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d>
                        <m:dPr>
                          <m:ctrlPr>
                            <a:rPr lang="en-US" sz="1950" i="1">
                              <a:latin typeface="Cambria Math" panose="02040503050406030204" pitchFamily="18" charset="0"/>
                            </a:rPr>
                          </m:ctrlPr>
                        </m:dPr>
                        <m:e>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e>
                      </m:d>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oMath>
                  </m:oMathPara>
                </a14:m>
                <a:endParaRPr lang="en-US" sz="1950" dirty="0"/>
              </a:p>
            </p:txBody>
          </p:sp>
        </mc:Choice>
        <mc:Fallback xmlns="">
          <p:sp>
            <p:nvSpPr>
              <p:cNvPr id="14" name="TextBox 13">
                <a:extLst>
                  <a:ext uri="{FF2B5EF4-FFF2-40B4-BE49-F238E27FC236}">
                    <a16:creationId xmlns:a16="http://schemas.microsoft.com/office/drawing/2014/main" id="{EE55EF37-0676-4691-AEF7-6F6B67576760}"/>
                  </a:ext>
                </a:extLst>
              </p:cNvPr>
              <p:cNvSpPr txBox="1">
                <a:spLocks noRot="1" noChangeAspect="1" noMove="1" noResize="1" noEditPoints="1" noAdjustHandles="1" noChangeArrowheads="1" noChangeShapeType="1" noTextEdit="1"/>
              </p:cNvSpPr>
              <p:nvPr/>
            </p:nvSpPr>
            <p:spPr>
              <a:xfrm>
                <a:off x="6620264" y="4363358"/>
                <a:ext cx="2963055" cy="417871"/>
              </a:xfrm>
              <a:prstGeom prst="rect">
                <a:avLst/>
              </a:prstGeom>
              <a:blipFill>
                <a:blip r:embed="rId10"/>
                <a:stretch>
                  <a:fillRect l="-823" b="-29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D957663A-020A-47CF-AFBB-DA4E15AB239A}"/>
                  </a:ext>
                </a:extLst>
              </p:cNvPr>
              <p:cNvSpPr/>
              <p:nvPr/>
            </p:nvSpPr>
            <p:spPr>
              <a:xfrm>
                <a:off x="7174581" y="5163537"/>
                <a:ext cx="2054473" cy="87402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b="1" i="1">
                              <a:latin typeface="Cambria Math" panose="02040503050406030204" pitchFamily="18" charset="0"/>
                            </a:rPr>
                          </m:ctrlPr>
                        </m:sSubPr>
                        <m:e>
                          <m:r>
                            <a:rPr lang="en-US" sz="1950" b="1" i="1">
                              <a:latin typeface="Cambria Math" panose="02040503050406030204" pitchFamily="18" charset="0"/>
                              <a:ea typeface="Cambria Math" panose="02040503050406030204" pitchFamily="18" charset="0"/>
                            </a:rPr>
                            <m:t>⇒</m:t>
                          </m:r>
                          <m:r>
                            <a:rPr lang="en-US" sz="1950" b="1" i="1">
                              <a:latin typeface="Cambria Math" panose="02040503050406030204" pitchFamily="18" charset="0"/>
                            </a:rPr>
                            <m:t>𝑾</m:t>
                          </m:r>
                        </m:e>
                        <m:sub>
                          <m:r>
                            <a:rPr lang="en-US" sz="1950" b="1" i="1">
                              <a:latin typeface="Cambria Math" panose="02040503050406030204" pitchFamily="18" charset="0"/>
                              <a:ea typeface="Cambria Math" panose="02040503050406030204" pitchFamily="18" charset="0"/>
                            </a:rPr>
                            <m:t>𝜷</m:t>
                          </m:r>
                        </m:sub>
                      </m:sSub>
                      <m:r>
                        <a:rPr lang="en-US" sz="1950" b="1">
                          <a:latin typeface="Cambria Math" panose="02040503050406030204" pitchFamily="18" charset="0"/>
                        </a:rPr>
                        <m:t>=</m:t>
                      </m:r>
                      <m:f>
                        <m:fPr>
                          <m:ctrlPr>
                            <a:rPr lang="en-US" sz="1950" b="1" i="1">
                              <a:latin typeface="Cambria Math" panose="02040503050406030204" pitchFamily="18" charset="0"/>
                            </a:rPr>
                          </m:ctrlPr>
                        </m:fPr>
                        <m:num>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𝟎</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𝜶</m:t>
                              </m:r>
                            </m:sub>
                          </m:sSub>
                        </m:num>
                        <m:den>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𝜷</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𝜶</m:t>
                              </m:r>
                            </m:sub>
                          </m:sSub>
                        </m:den>
                      </m:f>
                    </m:oMath>
                  </m:oMathPara>
                </a14:m>
                <a:endParaRPr lang="en-US" sz="1950" b="1" dirty="0"/>
              </a:p>
            </p:txBody>
          </p:sp>
        </mc:Choice>
        <mc:Fallback xmlns="">
          <p:sp>
            <p:nvSpPr>
              <p:cNvPr id="15" name="Rectangle 14">
                <a:extLst>
                  <a:ext uri="{FF2B5EF4-FFF2-40B4-BE49-F238E27FC236}">
                    <a16:creationId xmlns:a16="http://schemas.microsoft.com/office/drawing/2014/main" id="{D957663A-020A-47CF-AFBB-DA4E15AB239A}"/>
                  </a:ext>
                </a:extLst>
              </p:cNvPr>
              <p:cNvSpPr>
                <a:spLocks noRot="1" noChangeAspect="1" noMove="1" noResize="1" noEditPoints="1" noAdjustHandles="1" noChangeArrowheads="1" noChangeShapeType="1" noTextEdit="1"/>
              </p:cNvSpPr>
              <p:nvPr/>
            </p:nvSpPr>
            <p:spPr>
              <a:xfrm>
                <a:off x="7174581" y="5163537"/>
                <a:ext cx="2054473" cy="874022"/>
              </a:xfrm>
              <a:prstGeom prst="rect">
                <a:avLst/>
              </a:prstGeom>
              <a:blipFill>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13779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1EC433-6207-4521-A39B-4125CD799C79}"/>
              </a:ext>
            </a:extLst>
          </p:cNvPr>
          <p:cNvSpPr>
            <a:spLocks noGrp="1"/>
          </p:cNvSpPr>
          <p:nvPr>
            <p:ph type="sldNum" sz="quarter" idx="11"/>
          </p:nvPr>
        </p:nvSpPr>
        <p:spPr/>
        <p:txBody>
          <a:bodyPr/>
          <a:lstStyle/>
          <a:p>
            <a:fld id="{F0D23093-2AB0-F74C-B865-1A12A15B650E}" type="slidenum">
              <a:rPr lang="en-US" smtClean="0"/>
              <a:pPr/>
              <a:t>25</a:t>
            </a:fld>
            <a:endParaRPr lang="en-US" dirty="0"/>
          </a:p>
        </p:txBody>
      </p:sp>
      <p:sp>
        <p:nvSpPr>
          <p:cNvPr id="3" name="Title 2">
            <a:extLst>
              <a:ext uri="{FF2B5EF4-FFF2-40B4-BE49-F238E27FC236}">
                <a16:creationId xmlns:a16="http://schemas.microsoft.com/office/drawing/2014/main" id="{D5F98049-65BE-4DF5-A75E-26D51E4E56E3}"/>
              </a:ext>
            </a:extLst>
          </p:cNvPr>
          <p:cNvSpPr>
            <a:spLocks noGrp="1"/>
          </p:cNvSpPr>
          <p:nvPr>
            <p:ph type="title"/>
          </p:nvPr>
        </p:nvSpPr>
        <p:spPr/>
        <p:txBody>
          <a:bodyPr/>
          <a:lstStyle/>
          <a:p>
            <a:r>
              <a:rPr lang="en-US" dirty="0"/>
              <a:t>What can the Lever Rule Determine?</a:t>
            </a:r>
          </a:p>
        </p:txBody>
      </p:sp>
      <p:sp>
        <p:nvSpPr>
          <p:cNvPr id="5" name="Rectangle: Rounded Corners 4">
            <a:extLst>
              <a:ext uri="{FF2B5EF4-FFF2-40B4-BE49-F238E27FC236}">
                <a16:creationId xmlns:a16="http://schemas.microsoft.com/office/drawing/2014/main" id="{F2FD374B-E71D-4318-85E7-EE61A06974C2}"/>
              </a:ext>
            </a:extLst>
          </p:cNvPr>
          <p:cNvSpPr/>
          <p:nvPr/>
        </p:nvSpPr>
        <p:spPr>
          <a:xfrm>
            <a:off x="2209799" y="1556635"/>
            <a:ext cx="7010399" cy="1264673"/>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lnSpc>
                <a:spcPct val="150000"/>
              </a:lnSpc>
            </a:pPr>
            <a:r>
              <a:rPr lang="en-US" sz="2400" b="1" dirty="0"/>
              <a:t>Weight fraction of single phases</a:t>
            </a:r>
          </a:p>
          <a:p>
            <a:pPr lvl="1" algn="ctr">
              <a:lnSpc>
                <a:spcPct val="150000"/>
              </a:lnSpc>
            </a:pPr>
            <a:r>
              <a:rPr lang="en-US" sz="2400" dirty="0"/>
              <a:t>Liquid, alpha, beta, etc.</a:t>
            </a:r>
          </a:p>
        </p:txBody>
      </p:sp>
      <p:sp>
        <p:nvSpPr>
          <p:cNvPr id="7" name="TextBox 6">
            <a:extLst>
              <a:ext uri="{FF2B5EF4-FFF2-40B4-BE49-F238E27FC236}">
                <a16:creationId xmlns:a16="http://schemas.microsoft.com/office/drawing/2014/main" id="{3D6580FD-38FE-4067-BAEC-7CE0B4B90BC1}"/>
              </a:ext>
            </a:extLst>
          </p:cNvPr>
          <p:cNvSpPr txBox="1"/>
          <p:nvPr/>
        </p:nvSpPr>
        <p:spPr>
          <a:xfrm>
            <a:off x="2171313" y="3962400"/>
            <a:ext cx="7087371" cy="126467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sz="2400" b="1" dirty="0"/>
              <a:t>Weight fraction of microconstituents</a:t>
            </a:r>
          </a:p>
          <a:p>
            <a:pPr lvl="1" algn="ctr">
              <a:lnSpc>
                <a:spcPct val="150000"/>
              </a:lnSpc>
            </a:pPr>
            <a:r>
              <a:rPr lang="en-US" sz="2400" dirty="0"/>
              <a:t>Eutectic, Pro-eutectic phase alpha or beta, etc.</a:t>
            </a:r>
          </a:p>
        </p:txBody>
      </p:sp>
    </p:spTree>
    <p:extLst>
      <p:ext uri="{BB962C8B-B14F-4D97-AF65-F5344CB8AC3E}">
        <p14:creationId xmlns:p14="http://schemas.microsoft.com/office/powerpoint/2010/main" val="42497946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337C89-38E2-424B-8EF7-BF2F1A829B24}"/>
              </a:ext>
            </a:extLst>
          </p:cNvPr>
          <p:cNvSpPr>
            <a:spLocks noGrp="1"/>
          </p:cNvSpPr>
          <p:nvPr>
            <p:ph type="sldNum" sz="quarter" idx="11"/>
          </p:nvPr>
        </p:nvSpPr>
        <p:spPr/>
        <p:txBody>
          <a:bodyPr/>
          <a:lstStyle/>
          <a:p>
            <a:fld id="{F0D23093-2AB0-F74C-B865-1A12A15B650E}" type="slidenum">
              <a:rPr lang="en-US" smtClean="0"/>
              <a:pPr/>
              <a:t>26</a:t>
            </a:fld>
            <a:endParaRPr lang="en-US" dirty="0"/>
          </a:p>
        </p:txBody>
      </p:sp>
      <p:sp>
        <p:nvSpPr>
          <p:cNvPr id="3" name="Title 2">
            <a:extLst>
              <a:ext uri="{FF2B5EF4-FFF2-40B4-BE49-F238E27FC236}">
                <a16:creationId xmlns:a16="http://schemas.microsoft.com/office/drawing/2014/main" id="{3A7AB5B5-275A-4F6A-9A2E-DBCF0FE09147}"/>
              </a:ext>
            </a:extLst>
          </p:cNvPr>
          <p:cNvSpPr>
            <a:spLocks noGrp="1"/>
          </p:cNvSpPr>
          <p:nvPr>
            <p:ph type="title"/>
          </p:nvPr>
        </p:nvSpPr>
        <p:spPr/>
        <p:txBody>
          <a:bodyPr/>
          <a:lstStyle/>
          <a:p>
            <a:r>
              <a:rPr lang="en-US" dirty="0"/>
              <a:t>Microstructure Evolution</a:t>
            </a:r>
          </a:p>
        </p:txBody>
      </p:sp>
      <p:pic>
        <p:nvPicPr>
          <p:cNvPr id="4" name="Picture 3" descr="the lead tin binary phase diagram">
            <a:extLst>
              <a:ext uri="{FF2B5EF4-FFF2-40B4-BE49-F238E27FC236}">
                <a16:creationId xmlns:a16="http://schemas.microsoft.com/office/drawing/2014/main" id="{69E7E89F-0198-48BE-A53D-3EC5E9F195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7240" y="2005426"/>
            <a:ext cx="4047925" cy="2750388"/>
          </a:xfrm>
          <a:prstGeom prst="rect">
            <a:avLst/>
          </a:prstGeom>
        </p:spPr>
      </p:pic>
      <p:sp>
        <p:nvSpPr>
          <p:cNvPr id="5" name="TextBox 4">
            <a:extLst>
              <a:ext uri="{FF2B5EF4-FFF2-40B4-BE49-F238E27FC236}">
                <a16:creationId xmlns:a16="http://schemas.microsoft.com/office/drawing/2014/main" id="{516CA26C-F013-4536-8AF1-99535515CAE9}"/>
              </a:ext>
            </a:extLst>
          </p:cNvPr>
          <p:cNvSpPr txBox="1"/>
          <p:nvPr/>
        </p:nvSpPr>
        <p:spPr>
          <a:xfrm>
            <a:off x="6491938" y="5123769"/>
            <a:ext cx="2025302" cy="307378"/>
          </a:xfrm>
          <a:prstGeom prst="rect">
            <a:avLst/>
          </a:prstGeom>
          <a:noFill/>
        </p:spPr>
        <p:txBody>
          <a:bodyPr wrap="square" rtlCol="0">
            <a:noAutofit/>
          </a:bodyPr>
          <a:lstStyle/>
          <a:p>
            <a:r>
              <a:rPr lang="en-GB" dirty="0"/>
              <a:t>Lead Tin diagram</a:t>
            </a:r>
          </a:p>
        </p:txBody>
      </p:sp>
      <p:grpSp>
        <p:nvGrpSpPr>
          <p:cNvPr id="6" name="Group 5" descr="a series of schematic images showing how the eutectic material solidifies from pure liquid to a two phase microstructure">
            <a:extLst>
              <a:ext uri="{FF2B5EF4-FFF2-40B4-BE49-F238E27FC236}">
                <a16:creationId xmlns:a16="http://schemas.microsoft.com/office/drawing/2014/main" id="{3B49E393-26A4-4707-90FC-7981B17B5FA9}"/>
              </a:ext>
            </a:extLst>
          </p:cNvPr>
          <p:cNvGrpSpPr/>
          <p:nvPr/>
        </p:nvGrpSpPr>
        <p:grpSpPr>
          <a:xfrm>
            <a:off x="7772400" y="1447800"/>
            <a:ext cx="2235457" cy="4087668"/>
            <a:chOff x="5242412" y="784684"/>
            <a:chExt cx="2980609" cy="5450224"/>
          </a:xfrm>
        </p:grpSpPr>
        <p:grpSp>
          <p:nvGrpSpPr>
            <p:cNvPr id="7" name="Group 6">
              <a:extLst>
                <a:ext uri="{FF2B5EF4-FFF2-40B4-BE49-F238E27FC236}">
                  <a16:creationId xmlns:a16="http://schemas.microsoft.com/office/drawing/2014/main" id="{4C3BAC82-CA24-4559-AE58-C0E812B3F96E}"/>
                </a:ext>
              </a:extLst>
            </p:cNvPr>
            <p:cNvGrpSpPr/>
            <p:nvPr/>
          </p:nvGrpSpPr>
          <p:grpSpPr>
            <a:xfrm>
              <a:off x="7328806" y="784684"/>
              <a:ext cx="894215" cy="5450224"/>
              <a:chOff x="7619621" y="741393"/>
              <a:chExt cx="894215" cy="5450224"/>
            </a:xfrm>
          </p:grpSpPr>
          <p:pic>
            <p:nvPicPr>
              <p:cNvPr id="16" name="Picture 15" descr="A circuit board&#10;&#10;Description generated with high confidence">
                <a:extLst>
                  <a:ext uri="{FF2B5EF4-FFF2-40B4-BE49-F238E27FC236}">
                    <a16:creationId xmlns:a16="http://schemas.microsoft.com/office/drawing/2014/main" id="{F3E61239-44EA-42AA-8668-8ED24623B5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9622" y="5332529"/>
                <a:ext cx="894214" cy="859088"/>
              </a:xfrm>
              <a:prstGeom prst="rect">
                <a:avLst/>
              </a:prstGeom>
            </p:spPr>
          </p:pic>
          <p:pic>
            <p:nvPicPr>
              <p:cNvPr id="17" name="Picture 16" descr="a schematic of the liquid">
                <a:extLst>
                  <a:ext uri="{FF2B5EF4-FFF2-40B4-BE49-F238E27FC236}">
                    <a16:creationId xmlns:a16="http://schemas.microsoft.com/office/drawing/2014/main" id="{1B3907F5-BF56-4375-9A50-8C54E0E2C60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9622" y="741393"/>
                <a:ext cx="894214" cy="859088"/>
              </a:xfrm>
              <a:prstGeom prst="rect">
                <a:avLst/>
              </a:prstGeom>
            </p:spPr>
          </p:pic>
          <p:pic>
            <p:nvPicPr>
              <p:cNvPr id="18" name="Picture 17" descr="A close up of a logo&#10;&#10;Description generated with high confidence">
                <a:extLst>
                  <a:ext uri="{FF2B5EF4-FFF2-40B4-BE49-F238E27FC236}">
                    <a16:creationId xmlns:a16="http://schemas.microsoft.com/office/drawing/2014/main" id="{F0A6F413-D60C-4010-8CBB-BEE700E43C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9621" y="1889177"/>
                <a:ext cx="894214" cy="859088"/>
              </a:xfrm>
              <a:prstGeom prst="rect">
                <a:avLst/>
              </a:prstGeom>
            </p:spPr>
          </p:pic>
          <p:pic>
            <p:nvPicPr>
              <p:cNvPr id="19" name="Picture 18" descr="A close up of a logo&#10;&#10;Description generated with high confidence">
                <a:extLst>
                  <a:ext uri="{FF2B5EF4-FFF2-40B4-BE49-F238E27FC236}">
                    <a16:creationId xmlns:a16="http://schemas.microsoft.com/office/drawing/2014/main" id="{05F47627-EEF8-456D-A8F4-E0F5C478A3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19623" y="3036961"/>
                <a:ext cx="894213" cy="859088"/>
              </a:xfrm>
              <a:prstGeom prst="rect">
                <a:avLst/>
              </a:prstGeom>
            </p:spPr>
          </p:pic>
          <p:pic>
            <p:nvPicPr>
              <p:cNvPr id="20" name="Picture 19" descr="A close up of a logo&#10;&#10;Description generated with high confidence">
                <a:extLst>
                  <a:ext uri="{FF2B5EF4-FFF2-40B4-BE49-F238E27FC236}">
                    <a16:creationId xmlns:a16="http://schemas.microsoft.com/office/drawing/2014/main" id="{F48A44C5-7F12-4F14-BE60-EFD32D4A01B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19623" y="4184745"/>
                <a:ext cx="894213" cy="859088"/>
              </a:xfrm>
              <a:prstGeom prst="rect">
                <a:avLst/>
              </a:prstGeom>
            </p:spPr>
          </p:pic>
        </p:grpSp>
        <p:cxnSp>
          <p:nvCxnSpPr>
            <p:cNvPr id="8" name="Straight Connector 7">
              <a:extLst>
                <a:ext uri="{FF2B5EF4-FFF2-40B4-BE49-F238E27FC236}">
                  <a16:creationId xmlns:a16="http://schemas.microsoft.com/office/drawing/2014/main" id="{31EF410D-ED31-4397-B696-4C26605EC68B}"/>
                </a:ext>
              </a:extLst>
            </p:cNvPr>
            <p:cNvCxnSpPr>
              <a:cxnSpLocks/>
              <a:stCxn id="17" idx="1"/>
            </p:cNvCxnSpPr>
            <p:nvPr/>
          </p:nvCxnSpPr>
          <p:spPr bwMode="auto">
            <a:xfrm flipH="1">
              <a:off x="5464885" y="1214228"/>
              <a:ext cx="1863922" cy="1330507"/>
            </a:xfrm>
            <a:prstGeom prst="line">
              <a:avLst/>
            </a:prstGeom>
            <a:noFill/>
            <a:ln w="9525" cap="flat" cmpd="sng" algn="ctr">
              <a:solidFill>
                <a:srgbClr val="0000FF"/>
              </a:solidFill>
              <a:prstDash val="dash"/>
              <a:round/>
              <a:headEnd type="none" w="med" len="med"/>
              <a:tailEnd type="none" w="med" len="med"/>
            </a:ln>
            <a:effectLst/>
          </p:spPr>
        </p:cxnSp>
        <p:cxnSp>
          <p:nvCxnSpPr>
            <p:cNvPr id="9" name="Straight Connector 8">
              <a:extLst>
                <a:ext uri="{FF2B5EF4-FFF2-40B4-BE49-F238E27FC236}">
                  <a16:creationId xmlns:a16="http://schemas.microsoft.com/office/drawing/2014/main" id="{617242EA-B9FD-4902-B80F-DB28AE0C9EB9}"/>
                </a:ext>
              </a:extLst>
            </p:cNvPr>
            <p:cNvCxnSpPr>
              <a:cxnSpLocks/>
              <a:stCxn id="18" idx="1"/>
            </p:cNvCxnSpPr>
            <p:nvPr/>
          </p:nvCxnSpPr>
          <p:spPr bwMode="auto">
            <a:xfrm flipH="1">
              <a:off x="5497084" y="2362012"/>
              <a:ext cx="1831722" cy="760941"/>
            </a:xfrm>
            <a:prstGeom prst="line">
              <a:avLst/>
            </a:prstGeom>
            <a:noFill/>
            <a:ln w="9525" cap="flat" cmpd="sng" algn="ctr">
              <a:solidFill>
                <a:srgbClr val="0000FF"/>
              </a:solidFill>
              <a:prstDash val="dash"/>
              <a:round/>
              <a:headEnd type="none" w="med" len="med"/>
              <a:tailEnd type="none" w="med" len="med"/>
            </a:ln>
            <a:effectLst/>
          </p:spPr>
        </p:cxnSp>
        <p:cxnSp>
          <p:nvCxnSpPr>
            <p:cNvPr id="10" name="Straight Connector 9">
              <a:extLst>
                <a:ext uri="{FF2B5EF4-FFF2-40B4-BE49-F238E27FC236}">
                  <a16:creationId xmlns:a16="http://schemas.microsoft.com/office/drawing/2014/main" id="{AEB1D1CC-C957-4C4C-9E2A-871F14F57C07}"/>
                </a:ext>
              </a:extLst>
            </p:cNvPr>
            <p:cNvCxnSpPr>
              <a:cxnSpLocks/>
              <a:stCxn id="19" idx="1"/>
            </p:cNvCxnSpPr>
            <p:nvPr/>
          </p:nvCxnSpPr>
          <p:spPr bwMode="auto">
            <a:xfrm flipH="1" flipV="1">
              <a:off x="5486403" y="3232419"/>
              <a:ext cx="1842406" cy="277377"/>
            </a:xfrm>
            <a:prstGeom prst="line">
              <a:avLst/>
            </a:prstGeom>
            <a:noFill/>
            <a:ln w="9525" cap="flat" cmpd="sng" algn="ctr">
              <a:solidFill>
                <a:srgbClr val="0000FF"/>
              </a:solidFill>
              <a:prstDash val="dash"/>
              <a:round/>
              <a:headEnd type="none" w="med" len="med"/>
              <a:tailEnd type="none" w="med" len="med"/>
            </a:ln>
            <a:effectLst/>
          </p:spPr>
        </p:cxnSp>
        <p:cxnSp>
          <p:nvCxnSpPr>
            <p:cNvPr id="11" name="Straight Connector 10">
              <a:extLst>
                <a:ext uri="{FF2B5EF4-FFF2-40B4-BE49-F238E27FC236}">
                  <a16:creationId xmlns:a16="http://schemas.microsoft.com/office/drawing/2014/main" id="{77BCBB4D-5389-4772-BDC1-57C7E1DDFF40}"/>
                </a:ext>
              </a:extLst>
            </p:cNvPr>
            <p:cNvCxnSpPr>
              <a:cxnSpLocks/>
              <a:stCxn id="20" idx="1"/>
            </p:cNvCxnSpPr>
            <p:nvPr/>
          </p:nvCxnSpPr>
          <p:spPr bwMode="auto">
            <a:xfrm flipH="1" flipV="1">
              <a:off x="5486402" y="3305675"/>
              <a:ext cx="1842406" cy="1351905"/>
            </a:xfrm>
            <a:prstGeom prst="line">
              <a:avLst/>
            </a:prstGeom>
            <a:noFill/>
            <a:ln w="9525" cap="flat" cmpd="sng" algn="ctr">
              <a:solidFill>
                <a:srgbClr val="0000FF"/>
              </a:solidFill>
              <a:prstDash val="dash"/>
              <a:round/>
              <a:headEnd type="none" w="med" len="med"/>
              <a:tailEnd type="none" w="med" len="med"/>
            </a:ln>
            <a:effectLst/>
          </p:spPr>
        </p:cxnSp>
        <p:cxnSp>
          <p:nvCxnSpPr>
            <p:cNvPr id="12" name="Straight Connector 11">
              <a:extLst>
                <a:ext uri="{FF2B5EF4-FFF2-40B4-BE49-F238E27FC236}">
                  <a16:creationId xmlns:a16="http://schemas.microsoft.com/office/drawing/2014/main" id="{AC5F48CC-3322-478C-A1DD-8FC7C4209605}"/>
                </a:ext>
              </a:extLst>
            </p:cNvPr>
            <p:cNvCxnSpPr>
              <a:cxnSpLocks/>
              <a:stCxn id="16" idx="1"/>
            </p:cNvCxnSpPr>
            <p:nvPr/>
          </p:nvCxnSpPr>
          <p:spPr bwMode="auto">
            <a:xfrm flipH="1" flipV="1">
              <a:off x="5464885" y="4023916"/>
              <a:ext cx="1863922" cy="1781448"/>
            </a:xfrm>
            <a:prstGeom prst="line">
              <a:avLst/>
            </a:prstGeom>
            <a:noFill/>
            <a:ln w="9525" cap="flat" cmpd="sng" algn="ctr">
              <a:solidFill>
                <a:srgbClr val="0000FF"/>
              </a:solidFill>
              <a:prstDash val="dash"/>
              <a:round/>
              <a:headEnd type="none" w="med" len="med"/>
              <a:tailEnd type="none" w="med" len="med"/>
            </a:ln>
            <a:effectLst/>
          </p:spPr>
        </p:cxnSp>
        <p:sp>
          <p:nvSpPr>
            <p:cNvPr id="13" name="Oval 12">
              <a:extLst>
                <a:ext uri="{FF2B5EF4-FFF2-40B4-BE49-F238E27FC236}">
                  <a16:creationId xmlns:a16="http://schemas.microsoft.com/office/drawing/2014/main" id="{100DB40D-2AF3-4D9D-8E90-C36F1F06B32B}"/>
                </a:ext>
              </a:extLst>
            </p:cNvPr>
            <p:cNvSpPr>
              <a:spLocks noChangeAspect="1"/>
            </p:cNvSpPr>
            <p:nvPr/>
          </p:nvSpPr>
          <p:spPr>
            <a:xfrm>
              <a:off x="5242412" y="3112547"/>
              <a:ext cx="180000" cy="18126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14" name="Oval 13">
              <a:extLst>
                <a:ext uri="{FF2B5EF4-FFF2-40B4-BE49-F238E27FC236}">
                  <a16:creationId xmlns:a16="http://schemas.microsoft.com/office/drawing/2014/main" id="{5E74813E-D16D-400F-B369-B73B222947E9}"/>
                </a:ext>
              </a:extLst>
            </p:cNvPr>
            <p:cNvSpPr>
              <a:spLocks noChangeAspect="1"/>
            </p:cNvSpPr>
            <p:nvPr/>
          </p:nvSpPr>
          <p:spPr>
            <a:xfrm>
              <a:off x="5269412" y="2526645"/>
              <a:ext cx="126000" cy="12688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15" name="Oval 14">
              <a:extLst>
                <a:ext uri="{FF2B5EF4-FFF2-40B4-BE49-F238E27FC236}">
                  <a16:creationId xmlns:a16="http://schemas.microsoft.com/office/drawing/2014/main" id="{7A3100C3-FE72-42C4-B983-673BC2B450DD}"/>
                </a:ext>
              </a:extLst>
            </p:cNvPr>
            <p:cNvSpPr>
              <a:spLocks noChangeAspect="1"/>
            </p:cNvSpPr>
            <p:nvPr/>
          </p:nvSpPr>
          <p:spPr>
            <a:xfrm>
              <a:off x="5269412" y="3893161"/>
              <a:ext cx="126000" cy="12688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grpSp>
      <p:grpSp>
        <p:nvGrpSpPr>
          <p:cNvPr id="21" name="Group 20" descr="highlighting the eutectic composition titled Path 1">
            <a:extLst>
              <a:ext uri="{FF2B5EF4-FFF2-40B4-BE49-F238E27FC236}">
                <a16:creationId xmlns:a16="http://schemas.microsoft.com/office/drawing/2014/main" id="{72246AB7-7CFA-4689-842A-388913E71B8C}"/>
              </a:ext>
            </a:extLst>
          </p:cNvPr>
          <p:cNvGrpSpPr/>
          <p:nvPr/>
        </p:nvGrpSpPr>
        <p:grpSpPr>
          <a:xfrm>
            <a:off x="7836362" y="1754236"/>
            <a:ext cx="507872" cy="251191"/>
            <a:chOff x="5333345" y="1331925"/>
            <a:chExt cx="677162" cy="334921"/>
          </a:xfrm>
        </p:grpSpPr>
        <p:cxnSp>
          <p:nvCxnSpPr>
            <p:cNvPr id="22" name="Straight Arrow Connector 21">
              <a:extLst>
                <a:ext uri="{FF2B5EF4-FFF2-40B4-BE49-F238E27FC236}">
                  <a16:creationId xmlns:a16="http://schemas.microsoft.com/office/drawing/2014/main" id="{964D782A-F0A4-4812-ABD7-1420B415C7E8}"/>
                </a:ext>
              </a:extLst>
            </p:cNvPr>
            <p:cNvCxnSpPr/>
            <p:nvPr/>
          </p:nvCxnSpPr>
          <p:spPr bwMode="auto">
            <a:xfrm>
              <a:off x="5333345" y="1404253"/>
              <a:ext cx="0" cy="262593"/>
            </a:xfrm>
            <a:prstGeom prst="straightConnector1">
              <a:avLst/>
            </a:prstGeom>
            <a:noFill/>
            <a:ln w="19050" cap="flat" cmpd="sng" algn="ctr">
              <a:solidFill>
                <a:srgbClr val="0000FF"/>
              </a:solidFill>
              <a:prstDash val="solid"/>
              <a:round/>
              <a:headEnd type="none" w="med" len="med"/>
              <a:tailEnd type="triangle" w="med" len="lg"/>
            </a:ln>
            <a:effectLst/>
          </p:spPr>
        </p:cxnSp>
        <p:sp>
          <p:nvSpPr>
            <p:cNvPr id="23" name="TextBox 22">
              <a:extLst>
                <a:ext uri="{FF2B5EF4-FFF2-40B4-BE49-F238E27FC236}">
                  <a16:creationId xmlns:a16="http://schemas.microsoft.com/office/drawing/2014/main" id="{0B6E800A-7BCB-498C-A4EF-CF670E92402F}"/>
                </a:ext>
              </a:extLst>
            </p:cNvPr>
            <p:cNvSpPr txBox="1"/>
            <p:nvPr/>
          </p:nvSpPr>
          <p:spPr>
            <a:xfrm>
              <a:off x="5365886" y="1331925"/>
              <a:ext cx="644621" cy="284731"/>
            </a:xfrm>
            <a:prstGeom prst="rect">
              <a:avLst/>
            </a:prstGeom>
            <a:noFill/>
          </p:spPr>
          <p:txBody>
            <a:bodyPr wrap="none" rtlCol="0">
              <a:noAutofit/>
            </a:bodyPr>
            <a:lstStyle/>
            <a:p>
              <a:r>
                <a:rPr lang="en-GB" sz="1200" dirty="0"/>
                <a:t>Path 1</a:t>
              </a:r>
            </a:p>
          </p:txBody>
        </p:sp>
      </p:grpSp>
      <p:sp>
        <p:nvSpPr>
          <p:cNvPr id="24" name="Oval 23" descr="a circle showing solidification down the eutectic composition ">
            <a:extLst>
              <a:ext uri="{FF2B5EF4-FFF2-40B4-BE49-F238E27FC236}">
                <a16:creationId xmlns:a16="http://schemas.microsoft.com/office/drawing/2014/main" id="{DA0F5ED7-9DF1-45E0-A6BB-1181BC13FC2B}"/>
              </a:ext>
            </a:extLst>
          </p:cNvPr>
          <p:cNvSpPr>
            <a:spLocks/>
          </p:cNvSpPr>
          <p:nvPr/>
        </p:nvSpPr>
        <p:spPr bwMode="auto">
          <a:xfrm>
            <a:off x="7740201" y="2303647"/>
            <a:ext cx="177495" cy="183134"/>
          </a:xfrm>
          <a:prstGeom prst="ellipse">
            <a:avLst/>
          </a:prstGeom>
          <a:solidFill>
            <a:srgbClr val="93F5FF"/>
          </a:solidFill>
          <a:ln w="19050" cap="flat" cmpd="sng" algn="ctr">
            <a:solidFill>
              <a:srgbClr val="0000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noAutofit/>
          </a:bodyPr>
          <a:lstStyle/>
          <a:p>
            <a:endParaRPr lang="en-GB" b="1" dirty="0"/>
          </a:p>
        </p:txBody>
      </p:sp>
      <p:grpSp>
        <p:nvGrpSpPr>
          <p:cNvPr id="25" name="Group 24" descr="highlighting the eutectic composition titled Path 2">
            <a:extLst>
              <a:ext uri="{FF2B5EF4-FFF2-40B4-BE49-F238E27FC236}">
                <a16:creationId xmlns:a16="http://schemas.microsoft.com/office/drawing/2014/main" id="{E03BFE49-9857-4AB0-A35B-EE30ED8C59E1}"/>
              </a:ext>
            </a:extLst>
          </p:cNvPr>
          <p:cNvGrpSpPr/>
          <p:nvPr/>
        </p:nvGrpSpPr>
        <p:grpSpPr>
          <a:xfrm>
            <a:off x="6680171" y="1772674"/>
            <a:ext cx="507872" cy="251191"/>
            <a:chOff x="5333345" y="1331925"/>
            <a:chExt cx="677162" cy="334921"/>
          </a:xfrm>
        </p:grpSpPr>
        <p:cxnSp>
          <p:nvCxnSpPr>
            <p:cNvPr id="26" name="Straight Arrow Connector 25">
              <a:extLst>
                <a:ext uri="{FF2B5EF4-FFF2-40B4-BE49-F238E27FC236}">
                  <a16:creationId xmlns:a16="http://schemas.microsoft.com/office/drawing/2014/main" id="{40C4C57E-9273-4B5B-93EB-8B6E1C19F878}"/>
                </a:ext>
              </a:extLst>
            </p:cNvPr>
            <p:cNvCxnSpPr/>
            <p:nvPr/>
          </p:nvCxnSpPr>
          <p:spPr bwMode="auto">
            <a:xfrm>
              <a:off x="5333345" y="1404253"/>
              <a:ext cx="0" cy="262593"/>
            </a:xfrm>
            <a:prstGeom prst="straightConnector1">
              <a:avLst/>
            </a:prstGeom>
            <a:noFill/>
            <a:ln w="19050" cap="flat" cmpd="sng" algn="ctr">
              <a:solidFill>
                <a:srgbClr val="0000FF"/>
              </a:solidFill>
              <a:prstDash val="solid"/>
              <a:round/>
              <a:headEnd type="none" w="med" len="med"/>
              <a:tailEnd type="triangle" w="med" len="lg"/>
            </a:ln>
            <a:effectLst/>
          </p:spPr>
        </p:cxnSp>
        <p:sp>
          <p:nvSpPr>
            <p:cNvPr id="27" name="TextBox 26">
              <a:extLst>
                <a:ext uri="{FF2B5EF4-FFF2-40B4-BE49-F238E27FC236}">
                  <a16:creationId xmlns:a16="http://schemas.microsoft.com/office/drawing/2014/main" id="{E8F4A9BC-92B1-4001-87FA-920936B59AF1}"/>
                </a:ext>
              </a:extLst>
            </p:cNvPr>
            <p:cNvSpPr txBox="1"/>
            <p:nvPr/>
          </p:nvSpPr>
          <p:spPr>
            <a:xfrm>
              <a:off x="5365886" y="1331925"/>
              <a:ext cx="644621" cy="284731"/>
            </a:xfrm>
            <a:prstGeom prst="rect">
              <a:avLst/>
            </a:prstGeom>
            <a:noFill/>
          </p:spPr>
          <p:txBody>
            <a:bodyPr wrap="none" rtlCol="0">
              <a:noAutofit/>
            </a:bodyPr>
            <a:lstStyle/>
            <a:p>
              <a:r>
                <a:rPr lang="en-GB" sz="1200" dirty="0"/>
                <a:t>Path 2</a:t>
              </a:r>
            </a:p>
          </p:txBody>
        </p:sp>
      </p:grpSp>
      <p:grpSp>
        <p:nvGrpSpPr>
          <p:cNvPr id="28" name="Group 27" descr="a group of schematic images showing how primary alpha phase forms before hitting the eutectic isotherm depending on the alloy composition ">
            <a:extLst>
              <a:ext uri="{FF2B5EF4-FFF2-40B4-BE49-F238E27FC236}">
                <a16:creationId xmlns:a16="http://schemas.microsoft.com/office/drawing/2014/main" id="{13ECFAAF-725F-4565-A954-0C14069010E0}"/>
              </a:ext>
            </a:extLst>
          </p:cNvPr>
          <p:cNvGrpSpPr/>
          <p:nvPr/>
        </p:nvGrpSpPr>
        <p:grpSpPr>
          <a:xfrm>
            <a:off x="4523500" y="1457456"/>
            <a:ext cx="2216595" cy="4079038"/>
            <a:chOff x="2473766" y="1262055"/>
            <a:chExt cx="2728117" cy="5020354"/>
          </a:xfrm>
        </p:grpSpPr>
        <p:pic>
          <p:nvPicPr>
            <p:cNvPr id="29" name="Picture 28" descr="A picture containing animal&#10;&#10;Description generated with high confidence">
              <a:extLst>
                <a:ext uri="{FF2B5EF4-FFF2-40B4-BE49-F238E27FC236}">
                  <a16:creationId xmlns:a16="http://schemas.microsoft.com/office/drawing/2014/main" id="{90CE67BB-2675-4EB9-B04A-F23371DEC2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73766" y="1262055"/>
              <a:ext cx="824383" cy="792000"/>
            </a:xfrm>
            <a:prstGeom prst="rect">
              <a:avLst/>
            </a:prstGeom>
          </p:spPr>
        </p:pic>
        <p:cxnSp>
          <p:nvCxnSpPr>
            <p:cNvPr id="30" name="Straight Connector 29">
              <a:extLst>
                <a:ext uri="{FF2B5EF4-FFF2-40B4-BE49-F238E27FC236}">
                  <a16:creationId xmlns:a16="http://schemas.microsoft.com/office/drawing/2014/main" id="{14EF1F2E-B955-4A7F-B092-BD5B7A3E6234}"/>
                </a:ext>
              </a:extLst>
            </p:cNvPr>
            <p:cNvCxnSpPr>
              <a:cxnSpLocks/>
              <a:stCxn id="29" idx="3"/>
              <a:endCxn id="35" idx="1"/>
            </p:cNvCxnSpPr>
            <p:nvPr/>
          </p:nvCxnSpPr>
          <p:spPr bwMode="auto">
            <a:xfrm>
              <a:off x="3298149" y="1658055"/>
              <a:ext cx="1804460" cy="696011"/>
            </a:xfrm>
            <a:prstGeom prst="line">
              <a:avLst/>
            </a:prstGeom>
            <a:noFill/>
            <a:ln w="9525" cap="flat" cmpd="sng" algn="ctr">
              <a:solidFill>
                <a:srgbClr val="0000FF"/>
              </a:solidFill>
              <a:prstDash val="dash"/>
              <a:round/>
              <a:headEnd type="none" w="med" len="med"/>
              <a:tailEnd type="none" w="med" len="med"/>
            </a:ln>
            <a:effectLst/>
          </p:spPr>
        </p:cxnSp>
        <p:cxnSp>
          <p:nvCxnSpPr>
            <p:cNvPr id="31" name="Straight Connector 30">
              <a:extLst>
                <a:ext uri="{FF2B5EF4-FFF2-40B4-BE49-F238E27FC236}">
                  <a16:creationId xmlns:a16="http://schemas.microsoft.com/office/drawing/2014/main" id="{6CE1459B-E93B-47A5-A8AF-16233DB96B5C}"/>
                </a:ext>
              </a:extLst>
            </p:cNvPr>
            <p:cNvCxnSpPr>
              <a:cxnSpLocks/>
            </p:cNvCxnSpPr>
            <p:nvPr/>
          </p:nvCxnSpPr>
          <p:spPr bwMode="auto">
            <a:xfrm>
              <a:off x="3307360" y="2711857"/>
              <a:ext cx="1657128" cy="116261"/>
            </a:xfrm>
            <a:prstGeom prst="line">
              <a:avLst/>
            </a:prstGeom>
            <a:noFill/>
            <a:ln w="9525" cap="flat" cmpd="sng" algn="ctr">
              <a:solidFill>
                <a:srgbClr val="0000FF"/>
              </a:solidFill>
              <a:prstDash val="dash"/>
              <a:round/>
              <a:headEnd type="none" w="med" len="med"/>
              <a:tailEnd type="none" w="med" len="med"/>
            </a:ln>
            <a:effectLst/>
          </p:spPr>
        </p:cxnSp>
        <p:cxnSp>
          <p:nvCxnSpPr>
            <p:cNvPr id="32" name="Straight Connector 31">
              <a:extLst>
                <a:ext uri="{FF2B5EF4-FFF2-40B4-BE49-F238E27FC236}">
                  <a16:creationId xmlns:a16="http://schemas.microsoft.com/office/drawing/2014/main" id="{48BE95E3-335D-45B0-8088-969FEA47AADF}"/>
                </a:ext>
              </a:extLst>
            </p:cNvPr>
            <p:cNvCxnSpPr>
              <a:cxnSpLocks/>
            </p:cNvCxnSpPr>
            <p:nvPr/>
          </p:nvCxnSpPr>
          <p:spPr bwMode="auto">
            <a:xfrm flipV="1">
              <a:off x="3298149" y="3080606"/>
              <a:ext cx="1732828" cy="685053"/>
            </a:xfrm>
            <a:prstGeom prst="line">
              <a:avLst/>
            </a:prstGeom>
            <a:noFill/>
            <a:ln w="9525" cap="flat" cmpd="sng" algn="ctr">
              <a:solidFill>
                <a:srgbClr val="0000FF"/>
              </a:solidFill>
              <a:prstDash val="dash"/>
              <a:round/>
              <a:headEnd type="none" w="med" len="med"/>
              <a:tailEnd type="none" w="med" len="med"/>
            </a:ln>
            <a:effectLst/>
          </p:spPr>
        </p:cxnSp>
        <p:cxnSp>
          <p:nvCxnSpPr>
            <p:cNvPr id="33" name="Straight Connector 32">
              <a:extLst>
                <a:ext uri="{FF2B5EF4-FFF2-40B4-BE49-F238E27FC236}">
                  <a16:creationId xmlns:a16="http://schemas.microsoft.com/office/drawing/2014/main" id="{D238738D-DC12-4B03-AD8E-D93722F6F82C}"/>
                </a:ext>
              </a:extLst>
            </p:cNvPr>
            <p:cNvCxnSpPr>
              <a:cxnSpLocks/>
            </p:cNvCxnSpPr>
            <p:nvPr/>
          </p:nvCxnSpPr>
          <p:spPr bwMode="auto">
            <a:xfrm flipV="1">
              <a:off x="3298148" y="3369593"/>
              <a:ext cx="1740662" cy="1449868"/>
            </a:xfrm>
            <a:prstGeom prst="line">
              <a:avLst/>
            </a:prstGeom>
            <a:noFill/>
            <a:ln w="9525" cap="flat" cmpd="sng" algn="ctr">
              <a:solidFill>
                <a:srgbClr val="0000FF"/>
              </a:solidFill>
              <a:prstDash val="dash"/>
              <a:round/>
              <a:headEnd type="none" w="med" len="med"/>
              <a:tailEnd type="none" w="med" len="med"/>
            </a:ln>
            <a:effectLst/>
          </p:spPr>
        </p:cxnSp>
        <p:cxnSp>
          <p:nvCxnSpPr>
            <p:cNvPr id="34" name="Straight Connector 33">
              <a:extLst>
                <a:ext uri="{FF2B5EF4-FFF2-40B4-BE49-F238E27FC236}">
                  <a16:creationId xmlns:a16="http://schemas.microsoft.com/office/drawing/2014/main" id="{7DE3C074-CDE1-4D4C-99AC-F6114C9BC0EC}"/>
                </a:ext>
              </a:extLst>
            </p:cNvPr>
            <p:cNvCxnSpPr>
              <a:cxnSpLocks/>
            </p:cNvCxnSpPr>
            <p:nvPr/>
          </p:nvCxnSpPr>
          <p:spPr bwMode="auto">
            <a:xfrm flipV="1">
              <a:off x="3298149" y="4152181"/>
              <a:ext cx="1802562" cy="1721081"/>
            </a:xfrm>
            <a:prstGeom prst="line">
              <a:avLst/>
            </a:prstGeom>
            <a:noFill/>
            <a:ln w="9525" cap="flat" cmpd="sng" algn="ctr">
              <a:solidFill>
                <a:srgbClr val="0000FF"/>
              </a:solidFill>
              <a:prstDash val="dash"/>
              <a:round/>
              <a:headEnd type="none" w="med" len="med"/>
              <a:tailEnd type="none" w="med" len="med"/>
            </a:ln>
            <a:effectLst/>
          </p:spPr>
        </p:cxnSp>
        <p:sp>
          <p:nvSpPr>
            <p:cNvPr id="35" name="Oval 34">
              <a:extLst>
                <a:ext uri="{FF2B5EF4-FFF2-40B4-BE49-F238E27FC236}">
                  <a16:creationId xmlns:a16="http://schemas.microsoft.com/office/drawing/2014/main" id="{315147E5-84ED-44A9-B74A-2CBEF478F1D7}"/>
                </a:ext>
              </a:extLst>
            </p:cNvPr>
            <p:cNvSpPr>
              <a:spLocks noChangeAspect="1"/>
            </p:cNvSpPr>
            <p:nvPr/>
          </p:nvSpPr>
          <p:spPr>
            <a:xfrm>
              <a:off x="5085576" y="2336913"/>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6" name="Oval 35">
              <a:extLst>
                <a:ext uri="{FF2B5EF4-FFF2-40B4-BE49-F238E27FC236}">
                  <a16:creationId xmlns:a16="http://schemas.microsoft.com/office/drawing/2014/main" id="{05286B31-9150-4086-9547-7C2974F63D96}"/>
                </a:ext>
              </a:extLst>
            </p:cNvPr>
            <p:cNvSpPr>
              <a:spLocks noChangeAspect="1"/>
            </p:cNvSpPr>
            <p:nvPr/>
          </p:nvSpPr>
          <p:spPr>
            <a:xfrm>
              <a:off x="5076432" y="2759144"/>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7" name="Oval 36">
              <a:extLst>
                <a:ext uri="{FF2B5EF4-FFF2-40B4-BE49-F238E27FC236}">
                  <a16:creationId xmlns:a16="http://schemas.microsoft.com/office/drawing/2014/main" id="{86887B3A-7CA1-4BF1-BC0E-1F7F55E93D1A}"/>
                </a:ext>
              </a:extLst>
            </p:cNvPr>
            <p:cNvSpPr>
              <a:spLocks noChangeAspect="1"/>
            </p:cNvSpPr>
            <p:nvPr/>
          </p:nvSpPr>
          <p:spPr>
            <a:xfrm>
              <a:off x="5076432" y="2977637"/>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8" name="Oval 37">
              <a:extLst>
                <a:ext uri="{FF2B5EF4-FFF2-40B4-BE49-F238E27FC236}">
                  <a16:creationId xmlns:a16="http://schemas.microsoft.com/office/drawing/2014/main" id="{51342DC3-8925-43DF-A5CC-CC805EC6CB97}"/>
                </a:ext>
              </a:extLst>
            </p:cNvPr>
            <p:cNvSpPr>
              <a:spLocks noChangeAspect="1"/>
            </p:cNvSpPr>
            <p:nvPr/>
          </p:nvSpPr>
          <p:spPr>
            <a:xfrm>
              <a:off x="5076427" y="3187567"/>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9" name="Oval 38">
              <a:extLst>
                <a:ext uri="{FF2B5EF4-FFF2-40B4-BE49-F238E27FC236}">
                  <a16:creationId xmlns:a16="http://schemas.microsoft.com/office/drawing/2014/main" id="{044B2912-EF7A-4016-90CD-D32D309CD51E}"/>
                </a:ext>
              </a:extLst>
            </p:cNvPr>
            <p:cNvSpPr>
              <a:spLocks noChangeAspect="1"/>
            </p:cNvSpPr>
            <p:nvPr/>
          </p:nvSpPr>
          <p:spPr>
            <a:xfrm>
              <a:off x="5076437" y="4008304"/>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pic>
          <p:nvPicPr>
            <p:cNvPr id="40" name="Picture 39">
              <a:extLst>
                <a:ext uri="{FF2B5EF4-FFF2-40B4-BE49-F238E27FC236}">
                  <a16:creationId xmlns:a16="http://schemas.microsoft.com/office/drawing/2014/main" id="{07D65120-EF98-4761-9AE2-9B4B04615BF5}"/>
                </a:ext>
              </a:extLst>
            </p:cNvPr>
            <p:cNvPicPr>
              <a:picLocks noChangeAspect="1"/>
            </p:cNvPicPr>
            <p:nvPr/>
          </p:nvPicPr>
          <p:blipFill>
            <a:blip r:embed="rId9"/>
            <a:stretch>
              <a:fillRect/>
            </a:stretch>
          </p:blipFill>
          <p:spPr>
            <a:xfrm>
              <a:off x="2474566" y="2298703"/>
              <a:ext cx="821357" cy="795528"/>
            </a:xfrm>
            <a:prstGeom prst="rect">
              <a:avLst/>
            </a:prstGeom>
          </p:spPr>
        </p:pic>
        <p:pic>
          <p:nvPicPr>
            <p:cNvPr id="41" name="Picture 40">
              <a:extLst>
                <a:ext uri="{FF2B5EF4-FFF2-40B4-BE49-F238E27FC236}">
                  <a16:creationId xmlns:a16="http://schemas.microsoft.com/office/drawing/2014/main" id="{5FD2F644-D926-4E7D-A1E0-987F86A0ABC0}"/>
                </a:ext>
              </a:extLst>
            </p:cNvPr>
            <p:cNvPicPr>
              <a:picLocks noChangeAspect="1"/>
            </p:cNvPicPr>
            <p:nvPr/>
          </p:nvPicPr>
          <p:blipFill>
            <a:blip r:embed="rId10"/>
            <a:stretch>
              <a:fillRect/>
            </a:stretch>
          </p:blipFill>
          <p:spPr>
            <a:xfrm>
              <a:off x="2476598" y="3412434"/>
              <a:ext cx="832164" cy="795528"/>
            </a:xfrm>
            <a:prstGeom prst="rect">
              <a:avLst/>
            </a:prstGeom>
          </p:spPr>
        </p:pic>
        <p:pic>
          <p:nvPicPr>
            <p:cNvPr id="42" name="Picture 41">
              <a:extLst>
                <a:ext uri="{FF2B5EF4-FFF2-40B4-BE49-F238E27FC236}">
                  <a16:creationId xmlns:a16="http://schemas.microsoft.com/office/drawing/2014/main" id="{286AC660-A2CB-4942-A0E3-18EECF10DDCA}"/>
                </a:ext>
              </a:extLst>
            </p:cNvPr>
            <p:cNvPicPr>
              <a:picLocks noChangeAspect="1"/>
            </p:cNvPicPr>
            <p:nvPr/>
          </p:nvPicPr>
          <p:blipFill>
            <a:blip r:embed="rId11"/>
            <a:stretch>
              <a:fillRect/>
            </a:stretch>
          </p:blipFill>
          <p:spPr>
            <a:xfrm>
              <a:off x="2487480" y="4457739"/>
              <a:ext cx="831918" cy="831918"/>
            </a:xfrm>
            <a:prstGeom prst="rect">
              <a:avLst/>
            </a:prstGeom>
          </p:spPr>
        </p:pic>
        <p:pic>
          <p:nvPicPr>
            <p:cNvPr id="43" name="Picture 42">
              <a:extLst>
                <a:ext uri="{FF2B5EF4-FFF2-40B4-BE49-F238E27FC236}">
                  <a16:creationId xmlns:a16="http://schemas.microsoft.com/office/drawing/2014/main" id="{9FAF440F-6A74-4181-AEE3-CD2801622DB9}"/>
                </a:ext>
              </a:extLst>
            </p:cNvPr>
            <p:cNvPicPr>
              <a:picLocks noChangeAspect="1"/>
            </p:cNvPicPr>
            <p:nvPr/>
          </p:nvPicPr>
          <p:blipFill>
            <a:blip r:embed="rId12"/>
            <a:stretch>
              <a:fillRect/>
            </a:stretch>
          </p:blipFill>
          <p:spPr>
            <a:xfrm>
              <a:off x="2493468" y="5486881"/>
              <a:ext cx="825930" cy="795528"/>
            </a:xfrm>
            <a:prstGeom prst="rect">
              <a:avLst/>
            </a:prstGeom>
          </p:spPr>
        </p:pic>
      </p:grpSp>
      <p:sp>
        <p:nvSpPr>
          <p:cNvPr id="44" name="Oval 43" descr="a circle showing solidification at a composition off the eutectic isotherm through the alpha plus liquid region">
            <a:extLst>
              <a:ext uri="{FF2B5EF4-FFF2-40B4-BE49-F238E27FC236}">
                <a16:creationId xmlns:a16="http://schemas.microsoft.com/office/drawing/2014/main" id="{D0BDE8CA-2ECD-4D5D-89B7-9DE60BE17F1E}"/>
              </a:ext>
            </a:extLst>
          </p:cNvPr>
          <p:cNvSpPr/>
          <p:nvPr/>
        </p:nvSpPr>
        <p:spPr bwMode="auto">
          <a:xfrm>
            <a:off x="6603595" y="2293678"/>
            <a:ext cx="178498" cy="188645"/>
          </a:xfrm>
          <a:prstGeom prst="ellipse">
            <a:avLst/>
          </a:prstGeom>
          <a:solidFill>
            <a:srgbClr val="93F5FF"/>
          </a:solidFill>
          <a:ln w="19050" cap="flat" cmpd="sng" algn="ctr">
            <a:solidFill>
              <a:srgbClr val="0000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noAutofit/>
          </a:bodyPr>
          <a:lstStyle/>
          <a:p>
            <a:endParaRPr lang="en-GB" b="1" dirty="0"/>
          </a:p>
        </p:txBody>
      </p:sp>
      <p:sp>
        <p:nvSpPr>
          <p:cNvPr id="45" name="TextBox 44">
            <a:extLst>
              <a:ext uri="{FF2B5EF4-FFF2-40B4-BE49-F238E27FC236}">
                <a16:creationId xmlns:a16="http://schemas.microsoft.com/office/drawing/2014/main" id="{F17B42B0-3B69-4BB8-9966-BB780CF24017}"/>
              </a:ext>
            </a:extLst>
          </p:cNvPr>
          <p:cNvSpPr txBox="1"/>
          <p:nvPr/>
        </p:nvSpPr>
        <p:spPr>
          <a:xfrm>
            <a:off x="1353686" y="1860618"/>
            <a:ext cx="2664890" cy="3333220"/>
          </a:xfrm>
          <a:prstGeom prst="rect">
            <a:avLst/>
          </a:prstGeom>
          <a:noFill/>
        </p:spPr>
        <p:txBody>
          <a:bodyPr wrap="square" rtlCol="0">
            <a:spAutoFit/>
          </a:bodyPr>
          <a:lstStyle/>
          <a:p>
            <a:pPr marL="278606" indent="-278606">
              <a:buFont typeface="Arial" panose="020B0604020202020204" pitchFamily="34" charset="0"/>
              <a:buChar char="•"/>
            </a:pPr>
            <a:r>
              <a:rPr lang="en-US" sz="1950" dirty="0"/>
              <a:t>As alloys solidify, their microstructure will evolve based on the composition</a:t>
            </a:r>
          </a:p>
          <a:p>
            <a:pPr marL="278606" indent="-278606">
              <a:buFont typeface="Arial" panose="020B0604020202020204" pitchFamily="34" charset="0"/>
              <a:buChar char="•"/>
            </a:pPr>
            <a:endParaRPr lang="en-US" sz="1950" dirty="0"/>
          </a:p>
          <a:p>
            <a:pPr marL="278606" indent="-278606">
              <a:buFont typeface="Arial" panose="020B0604020202020204" pitchFamily="34" charset="0"/>
              <a:buChar char="•"/>
            </a:pPr>
            <a:r>
              <a:rPr lang="en-US" sz="1950" dirty="0"/>
              <a:t>Phase diagrams can help give insight as to what microstructure will form </a:t>
            </a:r>
          </a:p>
        </p:txBody>
      </p:sp>
    </p:spTree>
    <p:extLst>
      <p:ext uri="{BB962C8B-B14F-4D97-AF65-F5344CB8AC3E}">
        <p14:creationId xmlns:p14="http://schemas.microsoft.com/office/powerpoint/2010/main" val="33817441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2.5E-6 -4.07407E-6 L -0.00026 0.25463 " pathEditMode="relative" rAng="0" ptsTypes="AA">
                                      <p:cBhvr>
                                        <p:cTn id="15" dur="2000" fill="hold"/>
                                        <p:tgtEl>
                                          <p:spTgt spid="24"/>
                                        </p:tgtEl>
                                        <p:attrNameLst>
                                          <p:attrName>ppt_x</p:attrName>
                                          <p:attrName>ppt_y</p:attrName>
                                        </p:attrNameLst>
                                      </p:cBhvr>
                                      <p:rCtr x="-13" y="12731"/>
                                    </p:animMotion>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2" nodeType="clickEffect">
                                  <p:stCondLst>
                                    <p:cond delay="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1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500"/>
                            </p:stCondLst>
                            <p:childTnLst>
                              <p:par>
                                <p:cTn id="31" presetID="10" presetClass="entr" presetSubtype="0" fill="hold" grpId="1"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grpId="0" nodeType="clickEffect">
                                  <p:stCondLst>
                                    <p:cond delay="0"/>
                                  </p:stCondLst>
                                  <p:childTnLst>
                                    <p:animMotion origin="layout" path="M -0.00091 -0.00046 L -0.0013 0.24329 " pathEditMode="relative" rAng="0" ptsTypes="AA">
                                      <p:cBhvr>
                                        <p:cTn id="37" dur="2000" fill="hold"/>
                                        <p:tgtEl>
                                          <p:spTgt spid="44"/>
                                        </p:tgtEl>
                                        <p:attrNameLst>
                                          <p:attrName>ppt_x</p:attrName>
                                          <p:attrName>ppt_y</p:attrName>
                                        </p:attrNameLst>
                                      </p:cBhvr>
                                      <p:rCtr x="-26" y="12176"/>
                                    </p:animMotion>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2" nodeType="clickEffect">
                                  <p:stCondLst>
                                    <p:cond delay="0"/>
                                  </p:stCondLst>
                                  <p:childTnLst>
                                    <p:animEffect transition="out" filter="fade">
                                      <p:cBhvr>
                                        <p:cTn id="41" dur="500"/>
                                        <p:tgtEl>
                                          <p:spTgt spid="44"/>
                                        </p:tgtEl>
                                      </p:cBhvr>
                                    </p:animEffect>
                                    <p:set>
                                      <p:cBhvr>
                                        <p:cTn id="42" dur="1" fill="hold">
                                          <p:stCondLst>
                                            <p:cond delay="499"/>
                                          </p:stCondLst>
                                        </p:cTn>
                                        <p:tgtEl>
                                          <p:spTgt spid="44"/>
                                        </p:tgtEl>
                                        <p:attrNameLst>
                                          <p:attrName>style.visibility</p:attrName>
                                        </p:attrNameLst>
                                      </p:cBhvr>
                                      <p:to>
                                        <p:strVal val="hidden"/>
                                      </p:to>
                                    </p:se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4" grpId="2" animBg="1"/>
      <p:bldP spid="44" grpId="0" animBg="1"/>
      <p:bldP spid="44" grpId="1" animBg="1"/>
      <p:bldP spid="44"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864A3C-24C2-4182-B412-3B1F101CDE02}"/>
              </a:ext>
            </a:extLst>
          </p:cNvPr>
          <p:cNvSpPr>
            <a:spLocks noGrp="1"/>
          </p:cNvSpPr>
          <p:nvPr>
            <p:ph type="sldNum" sz="quarter" idx="11"/>
          </p:nvPr>
        </p:nvSpPr>
        <p:spPr/>
        <p:txBody>
          <a:bodyPr/>
          <a:lstStyle/>
          <a:p>
            <a:fld id="{F0D23093-2AB0-F74C-B865-1A12A15B650E}" type="slidenum">
              <a:rPr lang="en-US" smtClean="0"/>
              <a:pPr/>
              <a:t>27</a:t>
            </a:fld>
            <a:endParaRPr lang="en-US" dirty="0"/>
          </a:p>
        </p:txBody>
      </p:sp>
      <p:sp>
        <p:nvSpPr>
          <p:cNvPr id="3" name="Title 2">
            <a:extLst>
              <a:ext uri="{FF2B5EF4-FFF2-40B4-BE49-F238E27FC236}">
                <a16:creationId xmlns:a16="http://schemas.microsoft.com/office/drawing/2014/main" id="{19AE59E1-C2FB-4B0F-B1CD-E48B333776BB}"/>
              </a:ext>
            </a:extLst>
          </p:cNvPr>
          <p:cNvSpPr>
            <a:spLocks noGrp="1"/>
          </p:cNvSpPr>
          <p:nvPr>
            <p:ph type="title"/>
          </p:nvPr>
        </p:nvSpPr>
        <p:spPr/>
        <p:txBody>
          <a:bodyPr/>
          <a:lstStyle/>
          <a:p>
            <a:r>
              <a:rPr lang="en-US" dirty="0"/>
              <a:t>Conclusion</a:t>
            </a:r>
          </a:p>
        </p:txBody>
      </p:sp>
      <p:sp>
        <p:nvSpPr>
          <p:cNvPr id="4" name="Text Placeholder 3">
            <a:extLst>
              <a:ext uri="{FF2B5EF4-FFF2-40B4-BE49-F238E27FC236}">
                <a16:creationId xmlns:a16="http://schemas.microsoft.com/office/drawing/2014/main" id="{7C2714DD-D84E-41C0-A4A9-DC733374BA5F}"/>
              </a:ext>
            </a:extLst>
          </p:cNvPr>
          <p:cNvSpPr>
            <a:spLocks noGrp="1"/>
          </p:cNvSpPr>
          <p:nvPr>
            <p:ph type="body" sz="quarter" idx="13"/>
          </p:nvPr>
        </p:nvSpPr>
        <p:spPr/>
        <p:txBody>
          <a:bodyPr/>
          <a:lstStyle/>
          <a:p>
            <a:pPr marL="342900" indent="-342900">
              <a:buClr>
                <a:schemeClr val="tx1"/>
              </a:buClr>
              <a:buFont typeface="+mj-lt"/>
              <a:buAutoNum type="arabicPeriod"/>
            </a:pPr>
            <a:r>
              <a:rPr lang="en-US" sz="2400" dirty="0"/>
              <a:t>Phase diagrams are an integral part of materials science and engineering</a:t>
            </a:r>
          </a:p>
          <a:p>
            <a:pPr marL="342900" indent="-342900">
              <a:buClr>
                <a:schemeClr val="tx1"/>
              </a:buClr>
              <a:buFont typeface="+mj-lt"/>
              <a:buAutoNum type="arabicPeriod"/>
            </a:pPr>
            <a:endParaRPr lang="en-US" sz="2400" dirty="0"/>
          </a:p>
          <a:p>
            <a:pPr marL="342900" indent="-342900">
              <a:buClr>
                <a:schemeClr val="tx1"/>
              </a:buClr>
              <a:buFont typeface="+mj-lt"/>
              <a:buAutoNum type="arabicPeriod"/>
            </a:pPr>
            <a:r>
              <a:rPr lang="en-US" sz="2400" dirty="0"/>
              <a:t>Understanding what phases are stable in equilibrium for various systems is crucial for design</a:t>
            </a:r>
          </a:p>
          <a:p>
            <a:pPr marL="342900" indent="-342900">
              <a:buClr>
                <a:schemeClr val="tx1"/>
              </a:buClr>
              <a:buFont typeface="+mj-lt"/>
              <a:buAutoNum type="arabicPeriod"/>
            </a:pPr>
            <a:endParaRPr lang="en-US" sz="2400" dirty="0"/>
          </a:p>
          <a:p>
            <a:pPr marL="342900" indent="-342900">
              <a:buClr>
                <a:schemeClr val="tx1"/>
              </a:buClr>
              <a:buFont typeface="+mj-lt"/>
              <a:buAutoNum type="arabicPeriod"/>
            </a:pPr>
            <a:r>
              <a:rPr lang="en-US" sz="2400" dirty="0"/>
              <a:t>Phase diagrams can be used to determine phase weight fraction, microstructure evolution, solubility, and a variety of other factors</a:t>
            </a:r>
          </a:p>
          <a:p>
            <a:endParaRPr lang="en-US" dirty="0"/>
          </a:p>
        </p:txBody>
      </p:sp>
    </p:spTree>
    <p:extLst>
      <p:ext uri="{BB962C8B-B14F-4D97-AF65-F5344CB8AC3E}">
        <p14:creationId xmlns:p14="http://schemas.microsoft.com/office/powerpoint/2010/main" val="25638376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28</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29</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41284EF8-B2E4-40BF-B546-7B648A45E3B4}"/>
              </a:ext>
              <a:ext uri="{C183D7F6-B498-43B3-948B-1728B52AA6E4}">
                <adec:decorative xmlns:adec="http://schemas.microsoft.com/office/drawing/2017/decorative" val="1"/>
              </a:ext>
            </a:extLst>
          </p:cNvPr>
          <p:cNvSpPr/>
          <p:nvPr/>
        </p:nvSpPr>
        <p:spPr>
          <a:xfrm>
            <a:off x="419100" y="1524000"/>
            <a:ext cx="11353800" cy="22098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dirty="0"/>
          </a:p>
        </p:txBody>
      </p:sp>
      <p:sp>
        <p:nvSpPr>
          <p:cNvPr id="17" name="Rectangle: Rounded Corners 16">
            <a:extLst>
              <a:ext uri="{FF2B5EF4-FFF2-40B4-BE49-F238E27FC236}">
                <a16:creationId xmlns:a16="http://schemas.microsoft.com/office/drawing/2014/main" id="{B7012211-DDC7-45D9-BA60-3EB2AB3F9A0A}"/>
              </a:ext>
              <a:ext uri="{C183D7F6-B498-43B3-948B-1728B52AA6E4}">
                <adec:decorative xmlns:adec="http://schemas.microsoft.com/office/drawing/2017/decorative" val="1"/>
              </a:ext>
            </a:extLst>
          </p:cNvPr>
          <p:cNvSpPr/>
          <p:nvPr/>
        </p:nvSpPr>
        <p:spPr>
          <a:xfrm>
            <a:off x="419100" y="3832602"/>
            <a:ext cx="11353800" cy="2209800"/>
          </a:xfrm>
          <a:prstGeom prst="round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68DD246F-7DED-4294-83CC-20BB421FADD8}"/>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3" name="Title 2">
            <a:extLst>
              <a:ext uri="{FF2B5EF4-FFF2-40B4-BE49-F238E27FC236}">
                <a16:creationId xmlns:a16="http://schemas.microsoft.com/office/drawing/2014/main" id="{1BB06A15-4EA7-4C29-AC7E-EC8102E0A6BB}"/>
              </a:ext>
            </a:extLst>
          </p:cNvPr>
          <p:cNvSpPr>
            <a:spLocks noGrp="1"/>
          </p:cNvSpPr>
          <p:nvPr>
            <p:ph type="title"/>
          </p:nvPr>
        </p:nvSpPr>
        <p:spPr/>
        <p:txBody>
          <a:bodyPr/>
          <a:lstStyle/>
          <a:p>
            <a:r>
              <a:rPr lang="en-US" dirty="0"/>
              <a:t>Understanding phase transformations in different environments</a:t>
            </a:r>
          </a:p>
        </p:txBody>
      </p:sp>
      <p:sp>
        <p:nvSpPr>
          <p:cNvPr id="4" name="Text Placeholder 3">
            <a:extLst>
              <a:ext uri="{FF2B5EF4-FFF2-40B4-BE49-F238E27FC236}">
                <a16:creationId xmlns:a16="http://schemas.microsoft.com/office/drawing/2014/main" id="{833B6F83-B4B6-4BE0-B7FB-961AD96A283C}"/>
              </a:ext>
            </a:extLst>
          </p:cNvPr>
          <p:cNvSpPr>
            <a:spLocks noGrp="1"/>
          </p:cNvSpPr>
          <p:nvPr>
            <p:ph type="body" sz="quarter" idx="13"/>
          </p:nvPr>
        </p:nvSpPr>
        <p:spPr>
          <a:xfrm>
            <a:off x="533400" y="990600"/>
            <a:ext cx="10972799" cy="377950"/>
          </a:xfrm>
        </p:spPr>
        <p:txBody>
          <a:bodyPr>
            <a:normAutofit fontScale="92500" lnSpcReduction="10000"/>
          </a:bodyPr>
          <a:lstStyle/>
          <a:p>
            <a:pPr marL="0" indent="0" algn="ctr">
              <a:buNone/>
            </a:pPr>
            <a:r>
              <a:rPr lang="en-US" dirty="0"/>
              <a:t>Example: Water</a:t>
            </a:r>
          </a:p>
        </p:txBody>
      </p:sp>
      <p:pic>
        <p:nvPicPr>
          <p:cNvPr id="6" name="Picture 5" descr="schematic of the solid phase a water, ice">
            <a:extLst>
              <a:ext uri="{FF2B5EF4-FFF2-40B4-BE49-F238E27FC236}">
                <a16:creationId xmlns:a16="http://schemas.microsoft.com/office/drawing/2014/main" id="{9BD1AFAD-32D5-400B-AAC7-9F39858A8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9446" y="1943100"/>
            <a:ext cx="1444509" cy="1371600"/>
          </a:xfrm>
          <a:prstGeom prst="rect">
            <a:avLst/>
          </a:prstGeom>
        </p:spPr>
      </p:pic>
      <p:pic>
        <p:nvPicPr>
          <p:cNvPr id="8" name="Picture 7" descr="schematic of the liquid phase of H2O: water">
            <a:extLst>
              <a:ext uri="{FF2B5EF4-FFF2-40B4-BE49-F238E27FC236}">
                <a16:creationId xmlns:a16="http://schemas.microsoft.com/office/drawing/2014/main" id="{B494D8AE-A0BE-453B-9445-A9A4401318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8948" y="1943100"/>
            <a:ext cx="2141701" cy="1371600"/>
          </a:xfrm>
          <a:prstGeom prst="rect">
            <a:avLst/>
          </a:prstGeom>
        </p:spPr>
      </p:pic>
      <p:pic>
        <p:nvPicPr>
          <p:cNvPr id="10" name="Picture 9" descr="schematic of the gas phase a water, water vapor">
            <a:extLst>
              <a:ext uri="{FF2B5EF4-FFF2-40B4-BE49-F238E27FC236}">
                <a16:creationId xmlns:a16="http://schemas.microsoft.com/office/drawing/2014/main" id="{99480029-026B-4655-A244-B21F0BA822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0" y="1943100"/>
            <a:ext cx="1453622" cy="1371600"/>
          </a:xfrm>
          <a:prstGeom prst="rect">
            <a:avLst/>
          </a:prstGeom>
        </p:spPr>
      </p:pic>
      <p:pic>
        <p:nvPicPr>
          <p:cNvPr id="12" name="Picture 11" descr="schematic of the solid phase a water, ice">
            <a:extLst>
              <a:ext uri="{FF2B5EF4-FFF2-40B4-BE49-F238E27FC236}">
                <a16:creationId xmlns:a16="http://schemas.microsoft.com/office/drawing/2014/main" id="{59CB05E2-6DD4-4BF1-9960-3903AA4ED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518" y="4251702"/>
            <a:ext cx="1444509" cy="1371600"/>
          </a:xfrm>
          <a:prstGeom prst="rect">
            <a:avLst/>
          </a:prstGeom>
        </p:spPr>
      </p:pic>
      <p:pic>
        <p:nvPicPr>
          <p:cNvPr id="14" name="Picture 13" descr="schematic of the gas phase a water, water vapor">
            <a:extLst>
              <a:ext uri="{FF2B5EF4-FFF2-40B4-BE49-F238E27FC236}">
                <a16:creationId xmlns:a16="http://schemas.microsoft.com/office/drawing/2014/main" id="{8BBEBA44-7787-4AAD-83F4-21E35A063C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0" y="4251702"/>
            <a:ext cx="1453622" cy="1371600"/>
          </a:xfrm>
          <a:prstGeom prst="rect">
            <a:avLst/>
          </a:prstGeom>
        </p:spPr>
      </p:pic>
      <p:sp>
        <p:nvSpPr>
          <p:cNvPr id="18" name="TextBox 17">
            <a:extLst>
              <a:ext uri="{FF2B5EF4-FFF2-40B4-BE49-F238E27FC236}">
                <a16:creationId xmlns:a16="http://schemas.microsoft.com/office/drawing/2014/main" id="{CFB596CC-ECB8-4CB9-BA18-742462CC9356}"/>
              </a:ext>
            </a:extLst>
          </p:cNvPr>
          <p:cNvSpPr txBox="1"/>
          <p:nvPr/>
        </p:nvSpPr>
        <p:spPr>
          <a:xfrm>
            <a:off x="771041" y="1518845"/>
            <a:ext cx="2057400" cy="369332"/>
          </a:xfrm>
          <a:prstGeom prst="rect">
            <a:avLst/>
          </a:prstGeom>
          <a:noFill/>
        </p:spPr>
        <p:txBody>
          <a:bodyPr wrap="square" rtlCol="0">
            <a:spAutoFit/>
          </a:bodyPr>
          <a:lstStyle/>
          <a:p>
            <a:r>
              <a:rPr lang="en-US" b="1" dirty="0"/>
              <a:t>1 atmosphere</a:t>
            </a:r>
          </a:p>
        </p:txBody>
      </p:sp>
      <p:sp>
        <p:nvSpPr>
          <p:cNvPr id="20" name="TextBox 19">
            <a:extLst>
              <a:ext uri="{FF2B5EF4-FFF2-40B4-BE49-F238E27FC236}">
                <a16:creationId xmlns:a16="http://schemas.microsoft.com/office/drawing/2014/main" id="{57B57570-44ED-49F0-ACF0-FF1C3B64D910}"/>
              </a:ext>
            </a:extLst>
          </p:cNvPr>
          <p:cNvSpPr txBox="1"/>
          <p:nvPr/>
        </p:nvSpPr>
        <p:spPr>
          <a:xfrm>
            <a:off x="771041" y="3832969"/>
            <a:ext cx="2971800" cy="369332"/>
          </a:xfrm>
          <a:prstGeom prst="rect">
            <a:avLst/>
          </a:prstGeom>
          <a:noFill/>
        </p:spPr>
        <p:txBody>
          <a:bodyPr wrap="square" rtlCol="0">
            <a:spAutoFit/>
          </a:bodyPr>
          <a:lstStyle/>
          <a:p>
            <a:r>
              <a:rPr lang="en-US" b="1" dirty="0"/>
              <a:t>Approx. 0.005 atmosphere</a:t>
            </a:r>
          </a:p>
        </p:txBody>
      </p:sp>
      <p:sp>
        <p:nvSpPr>
          <p:cNvPr id="22" name="TextBox 21">
            <a:extLst>
              <a:ext uri="{FF2B5EF4-FFF2-40B4-BE49-F238E27FC236}">
                <a16:creationId xmlns:a16="http://schemas.microsoft.com/office/drawing/2014/main" id="{808FEED1-0AEA-4580-BBED-53F9447E1365}"/>
              </a:ext>
            </a:extLst>
          </p:cNvPr>
          <p:cNvSpPr txBox="1"/>
          <p:nvPr/>
        </p:nvSpPr>
        <p:spPr>
          <a:xfrm>
            <a:off x="1155072" y="5537438"/>
            <a:ext cx="2057400" cy="369332"/>
          </a:xfrm>
          <a:prstGeom prst="rect">
            <a:avLst/>
          </a:prstGeom>
          <a:noFill/>
        </p:spPr>
        <p:txBody>
          <a:bodyPr wrap="square" rtlCol="0">
            <a:spAutoFit/>
          </a:bodyPr>
          <a:lstStyle/>
          <a:p>
            <a:pPr algn="ctr"/>
            <a:r>
              <a:rPr lang="en-US" dirty="0"/>
              <a:t>Solid phase: ice</a:t>
            </a:r>
          </a:p>
        </p:txBody>
      </p:sp>
      <p:sp>
        <p:nvSpPr>
          <p:cNvPr id="24" name="TextBox 23">
            <a:extLst>
              <a:ext uri="{FF2B5EF4-FFF2-40B4-BE49-F238E27FC236}">
                <a16:creationId xmlns:a16="http://schemas.microsoft.com/office/drawing/2014/main" id="{C49C9933-4C7C-4E64-8F45-8912CE88018C}"/>
              </a:ext>
            </a:extLst>
          </p:cNvPr>
          <p:cNvSpPr txBox="1"/>
          <p:nvPr/>
        </p:nvSpPr>
        <p:spPr>
          <a:xfrm>
            <a:off x="1143000" y="3239502"/>
            <a:ext cx="2057400" cy="369332"/>
          </a:xfrm>
          <a:prstGeom prst="rect">
            <a:avLst/>
          </a:prstGeom>
          <a:noFill/>
        </p:spPr>
        <p:txBody>
          <a:bodyPr wrap="square" rtlCol="0">
            <a:spAutoFit/>
          </a:bodyPr>
          <a:lstStyle/>
          <a:p>
            <a:pPr algn="ctr"/>
            <a:r>
              <a:rPr lang="en-US" dirty="0"/>
              <a:t>Solid phase: ice</a:t>
            </a:r>
          </a:p>
        </p:txBody>
      </p:sp>
      <p:sp>
        <p:nvSpPr>
          <p:cNvPr id="26" name="TextBox 25">
            <a:extLst>
              <a:ext uri="{FF2B5EF4-FFF2-40B4-BE49-F238E27FC236}">
                <a16:creationId xmlns:a16="http://schemas.microsoft.com/office/drawing/2014/main" id="{C7820EEF-796B-469B-B8FC-84E64687B52D}"/>
              </a:ext>
            </a:extLst>
          </p:cNvPr>
          <p:cNvSpPr txBox="1"/>
          <p:nvPr/>
        </p:nvSpPr>
        <p:spPr>
          <a:xfrm>
            <a:off x="8712628" y="3239502"/>
            <a:ext cx="2435489" cy="369332"/>
          </a:xfrm>
          <a:prstGeom prst="rect">
            <a:avLst/>
          </a:prstGeom>
          <a:noFill/>
        </p:spPr>
        <p:txBody>
          <a:bodyPr wrap="square" rtlCol="0">
            <a:spAutoFit/>
          </a:bodyPr>
          <a:lstStyle/>
          <a:p>
            <a:pPr algn="ctr"/>
            <a:r>
              <a:rPr lang="en-US" dirty="0"/>
              <a:t>Gas phase: water vapor</a:t>
            </a:r>
          </a:p>
        </p:txBody>
      </p:sp>
      <p:sp>
        <p:nvSpPr>
          <p:cNvPr id="28" name="TextBox 27">
            <a:extLst>
              <a:ext uri="{FF2B5EF4-FFF2-40B4-BE49-F238E27FC236}">
                <a16:creationId xmlns:a16="http://schemas.microsoft.com/office/drawing/2014/main" id="{A8640E26-918A-4E3D-8D45-89AC3D3D2FEF}"/>
              </a:ext>
            </a:extLst>
          </p:cNvPr>
          <p:cNvSpPr txBox="1"/>
          <p:nvPr/>
        </p:nvSpPr>
        <p:spPr>
          <a:xfrm>
            <a:off x="5062297" y="3243043"/>
            <a:ext cx="2057400" cy="369332"/>
          </a:xfrm>
          <a:prstGeom prst="rect">
            <a:avLst/>
          </a:prstGeom>
          <a:noFill/>
        </p:spPr>
        <p:txBody>
          <a:bodyPr wrap="square" rtlCol="0">
            <a:spAutoFit/>
          </a:bodyPr>
          <a:lstStyle/>
          <a:p>
            <a:pPr algn="ctr"/>
            <a:r>
              <a:rPr lang="en-US" dirty="0"/>
              <a:t>Liquid phase: water</a:t>
            </a:r>
          </a:p>
        </p:txBody>
      </p:sp>
      <p:sp>
        <p:nvSpPr>
          <p:cNvPr id="32" name="TextBox 31">
            <a:extLst>
              <a:ext uri="{FF2B5EF4-FFF2-40B4-BE49-F238E27FC236}">
                <a16:creationId xmlns:a16="http://schemas.microsoft.com/office/drawing/2014/main" id="{D9A74CE8-8677-4C47-8425-AFA5B8A1D4AE}"/>
              </a:ext>
            </a:extLst>
          </p:cNvPr>
          <p:cNvSpPr txBox="1"/>
          <p:nvPr/>
        </p:nvSpPr>
        <p:spPr>
          <a:xfrm>
            <a:off x="8653066" y="5542935"/>
            <a:ext cx="2435489" cy="369332"/>
          </a:xfrm>
          <a:prstGeom prst="rect">
            <a:avLst/>
          </a:prstGeom>
          <a:noFill/>
        </p:spPr>
        <p:txBody>
          <a:bodyPr wrap="square" rtlCol="0">
            <a:spAutoFit/>
          </a:bodyPr>
          <a:lstStyle/>
          <a:p>
            <a:pPr algn="ctr"/>
            <a:r>
              <a:rPr lang="en-US" dirty="0"/>
              <a:t>Gas phase: water vapor</a:t>
            </a:r>
          </a:p>
        </p:txBody>
      </p:sp>
      <p:sp>
        <p:nvSpPr>
          <p:cNvPr id="34" name="Arrow: Left-Right 33" descr="an arrow pointing between solid ice and liquid water schematics">
            <a:extLst>
              <a:ext uri="{FF2B5EF4-FFF2-40B4-BE49-F238E27FC236}">
                <a16:creationId xmlns:a16="http://schemas.microsoft.com/office/drawing/2014/main" id="{E45BABDA-2D8F-40B6-B15B-66FE101D1684}"/>
              </a:ext>
            </a:extLst>
          </p:cNvPr>
          <p:cNvSpPr/>
          <p:nvPr/>
        </p:nvSpPr>
        <p:spPr>
          <a:xfrm>
            <a:off x="3381144" y="2644581"/>
            <a:ext cx="785052" cy="11232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B5CF6CC9-377E-45D4-BC7B-C3996013C09F}"/>
              </a:ext>
            </a:extLst>
          </p:cNvPr>
          <p:cNvSpPr txBox="1"/>
          <p:nvPr/>
        </p:nvSpPr>
        <p:spPr>
          <a:xfrm>
            <a:off x="3418291" y="2236400"/>
            <a:ext cx="710757" cy="369332"/>
          </a:xfrm>
          <a:prstGeom prst="rect">
            <a:avLst/>
          </a:prstGeom>
          <a:noFill/>
        </p:spPr>
        <p:txBody>
          <a:bodyPr wrap="square" rtlCol="0">
            <a:spAutoFit/>
          </a:bodyPr>
          <a:lstStyle/>
          <a:p>
            <a:pPr algn="ctr"/>
            <a:r>
              <a:rPr lang="en-US" dirty="0"/>
              <a:t>0˚C</a:t>
            </a:r>
          </a:p>
        </p:txBody>
      </p:sp>
      <p:sp>
        <p:nvSpPr>
          <p:cNvPr id="38" name="TextBox 37">
            <a:extLst>
              <a:ext uri="{FF2B5EF4-FFF2-40B4-BE49-F238E27FC236}">
                <a16:creationId xmlns:a16="http://schemas.microsoft.com/office/drawing/2014/main" id="{A3209535-4F93-46C5-A7D5-AE8E17B81DE2}"/>
              </a:ext>
            </a:extLst>
          </p:cNvPr>
          <p:cNvSpPr txBox="1"/>
          <p:nvPr/>
        </p:nvSpPr>
        <p:spPr>
          <a:xfrm>
            <a:off x="7657596" y="2236400"/>
            <a:ext cx="898792" cy="646331"/>
          </a:xfrm>
          <a:prstGeom prst="rect">
            <a:avLst/>
          </a:prstGeom>
          <a:noFill/>
        </p:spPr>
        <p:txBody>
          <a:bodyPr wrap="square" rtlCol="0">
            <a:spAutoFit/>
          </a:bodyPr>
          <a:lstStyle/>
          <a:p>
            <a:pPr algn="ctr"/>
            <a:r>
              <a:rPr lang="en-US" dirty="0"/>
              <a:t>100˚C</a:t>
            </a:r>
          </a:p>
        </p:txBody>
      </p:sp>
      <p:sp>
        <p:nvSpPr>
          <p:cNvPr id="40" name="Arrow: Left-Right 39" descr="an arrow between liquid water and gas water vapor schematics&#10;">
            <a:extLst>
              <a:ext uri="{FF2B5EF4-FFF2-40B4-BE49-F238E27FC236}">
                <a16:creationId xmlns:a16="http://schemas.microsoft.com/office/drawing/2014/main" id="{E438D319-F85F-4343-9C07-0441D9206819}"/>
              </a:ext>
            </a:extLst>
          </p:cNvPr>
          <p:cNvSpPr/>
          <p:nvPr/>
        </p:nvSpPr>
        <p:spPr>
          <a:xfrm>
            <a:off x="7679593" y="2644627"/>
            <a:ext cx="785052" cy="11232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Arrow: Left-Right 41" descr="an arrow between solid ice and gas water vapor">
            <a:extLst>
              <a:ext uri="{FF2B5EF4-FFF2-40B4-BE49-F238E27FC236}">
                <a16:creationId xmlns:a16="http://schemas.microsoft.com/office/drawing/2014/main" id="{5C7EF205-C368-450D-B2AE-092B48295A83}"/>
              </a:ext>
            </a:extLst>
          </p:cNvPr>
          <p:cNvSpPr/>
          <p:nvPr/>
        </p:nvSpPr>
        <p:spPr>
          <a:xfrm>
            <a:off x="3505200" y="5010024"/>
            <a:ext cx="5212080" cy="11232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51B6B6F5-AFAE-4A8E-BD17-0E26F9BD64DE}"/>
              </a:ext>
            </a:extLst>
          </p:cNvPr>
          <p:cNvSpPr txBox="1"/>
          <p:nvPr/>
        </p:nvSpPr>
        <p:spPr>
          <a:xfrm>
            <a:off x="5317422" y="4674536"/>
            <a:ext cx="1415183" cy="646332"/>
          </a:xfrm>
          <a:prstGeom prst="rect">
            <a:avLst/>
          </a:prstGeom>
          <a:noFill/>
        </p:spPr>
        <p:txBody>
          <a:bodyPr wrap="square" rtlCol="0">
            <a:spAutoFit/>
          </a:bodyPr>
          <a:lstStyle/>
          <a:p>
            <a:pPr algn="ctr"/>
            <a:r>
              <a:rPr lang="en-US" dirty="0"/>
              <a:t> approx. 0˚C</a:t>
            </a:r>
          </a:p>
        </p:txBody>
      </p:sp>
    </p:spTree>
    <p:extLst>
      <p:ext uri="{BB962C8B-B14F-4D97-AF65-F5344CB8AC3E}">
        <p14:creationId xmlns:p14="http://schemas.microsoft.com/office/powerpoint/2010/main" val="17529623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p:bldP spid="20" grpId="0"/>
      <p:bldP spid="22" grpId="0"/>
      <p:bldP spid="24" grpId="0"/>
      <p:bldP spid="26" grpId="0"/>
      <p:bldP spid="28" grpId="0"/>
      <p:bldP spid="32" grpId="0"/>
      <p:bldP spid="34" grpId="0" animBg="1"/>
      <p:bldP spid="36" grpId="0"/>
      <p:bldP spid="38" grpId="0"/>
      <p:bldP spid="40" grpId="0" animBg="1"/>
      <p:bldP spid="42" grpId="0" animBg="1"/>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62D35A-8F69-4E4C-8EA1-35CBCE6BA696}"/>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3" name="Title 2">
            <a:extLst>
              <a:ext uri="{FF2B5EF4-FFF2-40B4-BE49-F238E27FC236}">
                <a16:creationId xmlns:a16="http://schemas.microsoft.com/office/drawing/2014/main" id="{8BA03C44-D4C3-495C-9614-FF5F27965F8C}"/>
              </a:ext>
            </a:extLst>
          </p:cNvPr>
          <p:cNvSpPr>
            <a:spLocks noGrp="1"/>
          </p:cNvSpPr>
          <p:nvPr>
            <p:ph type="title"/>
          </p:nvPr>
        </p:nvSpPr>
        <p:spPr/>
        <p:txBody>
          <a:bodyPr/>
          <a:lstStyle/>
          <a:p>
            <a:r>
              <a:rPr lang="en-US" dirty="0"/>
              <a:t>Phase Diagrams help us understand these impacts</a:t>
            </a:r>
          </a:p>
        </p:txBody>
      </p:sp>
      <p:sp>
        <p:nvSpPr>
          <p:cNvPr id="6" name="Rectangle: Rounded Corners 5">
            <a:extLst>
              <a:ext uri="{FF2B5EF4-FFF2-40B4-BE49-F238E27FC236}">
                <a16:creationId xmlns:a16="http://schemas.microsoft.com/office/drawing/2014/main" id="{4CC7EF48-6A74-4ECC-8A34-0527A7468928}"/>
              </a:ext>
            </a:extLst>
          </p:cNvPr>
          <p:cNvSpPr/>
          <p:nvPr/>
        </p:nvSpPr>
        <p:spPr>
          <a:xfrm>
            <a:off x="304800" y="1143000"/>
            <a:ext cx="11506200" cy="78319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lgn="ctr">
              <a:buNone/>
            </a:pPr>
            <a:r>
              <a:rPr lang="en-US" sz="2000" dirty="0"/>
              <a:t>Definition: Phase Diagrams graphically show information about the </a:t>
            </a:r>
            <a:r>
              <a:rPr lang="en-US" sz="2000" b="1" i="1" dirty="0"/>
              <a:t>equilibrium </a:t>
            </a:r>
            <a:r>
              <a:rPr lang="en-US" sz="2000" dirty="0"/>
              <a:t>phase structure of a system with respect to temperature, pressure, and composition(s)</a:t>
            </a:r>
          </a:p>
        </p:txBody>
      </p:sp>
      <p:pic>
        <p:nvPicPr>
          <p:cNvPr id="8" name="Picture 7" descr="The water phase diagram, with axis of pressure in atmospheres and temperature in Celsius">
            <a:extLst>
              <a:ext uri="{FF2B5EF4-FFF2-40B4-BE49-F238E27FC236}">
                <a16:creationId xmlns:a16="http://schemas.microsoft.com/office/drawing/2014/main" id="{82AF7BD4-0561-4F44-82A5-504CA4522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8915" y="2362200"/>
            <a:ext cx="3677969" cy="2971800"/>
          </a:xfrm>
          <a:prstGeom prst="rect">
            <a:avLst/>
          </a:prstGeom>
        </p:spPr>
      </p:pic>
      <p:sp>
        <p:nvSpPr>
          <p:cNvPr id="10" name="Rectangle 9">
            <a:extLst>
              <a:ext uri="{FF2B5EF4-FFF2-40B4-BE49-F238E27FC236}">
                <a16:creationId xmlns:a16="http://schemas.microsoft.com/office/drawing/2014/main" id="{8A2CBF3F-B82F-4EDF-8922-A2C9A62FDBDB}"/>
              </a:ext>
            </a:extLst>
          </p:cNvPr>
          <p:cNvSpPr/>
          <p:nvPr/>
        </p:nvSpPr>
        <p:spPr>
          <a:xfrm>
            <a:off x="3505200" y="5334000"/>
            <a:ext cx="5441117" cy="217432"/>
          </a:xfrm>
          <a:prstGeom prst="rect">
            <a:avLst/>
          </a:prstGeom>
        </p:spPr>
        <p:txBody>
          <a:bodyPr wrap="square">
            <a:spAutoFit/>
          </a:bodyPr>
          <a:lstStyle/>
          <a:p>
            <a:pPr algn="ctr"/>
            <a:r>
              <a:rPr lang="en-US" sz="813" dirty="0">
                <a:solidFill>
                  <a:schemeClr val="tx1">
                    <a:lumMod val="50000"/>
                    <a:lumOff val="50000"/>
                  </a:schemeClr>
                </a:solidFill>
                <a:hlinkClick r:id="rId4">
                  <a:extLst>
                    <a:ext uri="{A12FA001-AC4F-418D-AE19-62706E023703}">
                      <ahyp:hlinkClr xmlns:ahyp="http://schemas.microsoft.com/office/drawing/2018/hyperlinkcolor" val="tx"/>
                    </a:ext>
                  </a:extLst>
                </a:hlinkClick>
              </a:rPr>
              <a:t>https://courses.lumenlearning.com/cheminter/chapter/phase-diagram-for-water/</a:t>
            </a:r>
            <a:endParaRPr lang="en-US" sz="813" dirty="0">
              <a:solidFill>
                <a:schemeClr val="tx1">
                  <a:lumMod val="50000"/>
                  <a:lumOff val="50000"/>
                </a:schemeClr>
              </a:solidFill>
            </a:endParaRPr>
          </a:p>
        </p:txBody>
      </p:sp>
    </p:spTree>
    <p:extLst>
      <p:ext uri="{BB962C8B-B14F-4D97-AF65-F5344CB8AC3E}">
        <p14:creationId xmlns:p14="http://schemas.microsoft.com/office/powerpoint/2010/main" val="17759766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05A109-ADC7-4289-A94F-D66A4865B7E4}"/>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B1C899E9-5950-46A5-8FC1-B325D2E0A999}"/>
              </a:ext>
            </a:extLst>
          </p:cNvPr>
          <p:cNvSpPr>
            <a:spLocks noGrp="1"/>
          </p:cNvSpPr>
          <p:nvPr>
            <p:ph type="title"/>
          </p:nvPr>
        </p:nvSpPr>
        <p:spPr/>
        <p:txBody>
          <a:bodyPr/>
          <a:lstStyle/>
          <a:p>
            <a:r>
              <a:rPr lang="en-US" dirty="0"/>
              <a:t>What is a phase?</a:t>
            </a:r>
          </a:p>
        </p:txBody>
      </p:sp>
      <p:sp>
        <p:nvSpPr>
          <p:cNvPr id="4" name="Text Placeholder 3">
            <a:extLst>
              <a:ext uri="{FF2B5EF4-FFF2-40B4-BE49-F238E27FC236}">
                <a16:creationId xmlns:a16="http://schemas.microsoft.com/office/drawing/2014/main" id="{34A715EA-23D3-4817-8224-04D216D4A2E8}"/>
              </a:ext>
            </a:extLst>
          </p:cNvPr>
          <p:cNvSpPr>
            <a:spLocks noGrp="1"/>
          </p:cNvSpPr>
          <p:nvPr>
            <p:ph type="body" sz="quarter" idx="13"/>
          </p:nvPr>
        </p:nvSpPr>
        <p:spPr>
          <a:xfrm>
            <a:off x="609601" y="1143000"/>
            <a:ext cx="10972799" cy="4572000"/>
          </a:xfrm>
        </p:spPr>
        <p:txBody>
          <a:bodyPr/>
          <a:lstStyle/>
          <a:p>
            <a:pPr marL="0" indent="0">
              <a:buNone/>
            </a:pPr>
            <a:r>
              <a:rPr lang="en-US" dirty="0"/>
              <a:t>Definition: a homogeneous portion of a system that has uniform physical and chemical characteristics</a:t>
            </a:r>
          </a:p>
          <a:p>
            <a:pPr marL="0" indent="0">
              <a:buNone/>
            </a:pPr>
            <a:endParaRPr lang="en-US" dirty="0"/>
          </a:p>
          <a:p>
            <a:pPr marL="0" indent="0" algn="ctr">
              <a:buNone/>
            </a:pPr>
            <a:r>
              <a:rPr lang="en-US" dirty="0"/>
              <a:t>More than just liquid, solid, and gas!</a:t>
            </a:r>
          </a:p>
        </p:txBody>
      </p:sp>
      <p:sp>
        <p:nvSpPr>
          <p:cNvPr id="6" name="Rectangle: Rounded Corners 5">
            <a:extLst>
              <a:ext uri="{FF2B5EF4-FFF2-40B4-BE49-F238E27FC236}">
                <a16:creationId xmlns:a16="http://schemas.microsoft.com/office/drawing/2014/main" id="{34E49850-D69A-4154-8594-420E387960DE}"/>
              </a:ext>
              <a:ext uri="{C183D7F6-B498-43B3-948B-1728B52AA6E4}">
                <adec:decorative xmlns:adec="http://schemas.microsoft.com/office/drawing/2017/decorative" val="1"/>
              </a:ext>
            </a:extLst>
          </p:cNvPr>
          <p:cNvSpPr/>
          <p:nvPr/>
        </p:nvSpPr>
        <p:spPr bwMode="auto">
          <a:xfrm>
            <a:off x="609600" y="3339951"/>
            <a:ext cx="4572000" cy="2520910"/>
          </a:xfrm>
          <a:prstGeom prst="roundRect">
            <a:avLst/>
          </a:prstGeom>
          <a:solidFill>
            <a:schemeClr val="bg1"/>
          </a:solid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r>
              <a:rPr lang="en-US" b="1" dirty="0"/>
              <a:t>Alpha Titanium</a:t>
            </a:r>
          </a:p>
          <a:p>
            <a:r>
              <a:rPr lang="en-US" dirty="0"/>
              <a:t>Stable below 882˚C</a:t>
            </a:r>
          </a:p>
          <a:p>
            <a:r>
              <a:rPr lang="en-US" dirty="0"/>
              <a:t>HCP Crystal Structure</a:t>
            </a:r>
          </a:p>
        </p:txBody>
      </p:sp>
      <p:sp>
        <p:nvSpPr>
          <p:cNvPr id="8" name="Rectangle: Rounded Corners 7">
            <a:extLst>
              <a:ext uri="{FF2B5EF4-FFF2-40B4-BE49-F238E27FC236}">
                <a16:creationId xmlns:a16="http://schemas.microsoft.com/office/drawing/2014/main" id="{FDEEFF5B-561D-429A-89E6-7F01AA0563BF}"/>
              </a:ext>
              <a:ext uri="{C183D7F6-B498-43B3-948B-1728B52AA6E4}">
                <adec:decorative xmlns:adec="http://schemas.microsoft.com/office/drawing/2017/decorative" val="1"/>
              </a:ext>
            </a:extLst>
          </p:cNvPr>
          <p:cNvSpPr/>
          <p:nvPr/>
        </p:nvSpPr>
        <p:spPr bwMode="auto">
          <a:xfrm>
            <a:off x="7010402" y="3339951"/>
            <a:ext cx="4572000" cy="2520910"/>
          </a:xfrm>
          <a:prstGeom prst="roundRect">
            <a:avLst/>
          </a:prstGeom>
          <a:no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pic>
        <p:nvPicPr>
          <p:cNvPr id="10" name="Picture 9" descr="the hexagonal close packed unit cell">
            <a:extLst>
              <a:ext uri="{FF2B5EF4-FFF2-40B4-BE49-F238E27FC236}">
                <a16:creationId xmlns:a16="http://schemas.microsoft.com/office/drawing/2014/main" id="{43C15470-31B1-429C-9260-F0A358CC3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3338" y="3574856"/>
            <a:ext cx="2286005" cy="2286005"/>
          </a:xfrm>
          <a:prstGeom prst="rect">
            <a:avLst/>
          </a:prstGeom>
        </p:spPr>
      </p:pic>
      <p:pic>
        <p:nvPicPr>
          <p:cNvPr id="12" name="Picture 11" descr="the body centered cubic unit cell">
            <a:extLst>
              <a:ext uri="{FF2B5EF4-FFF2-40B4-BE49-F238E27FC236}">
                <a16:creationId xmlns:a16="http://schemas.microsoft.com/office/drawing/2014/main" id="{9AB090F2-8578-4ABF-B69C-70A6581EF1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0779" y="3733800"/>
            <a:ext cx="2286005" cy="2286005"/>
          </a:xfrm>
          <a:prstGeom prst="rect">
            <a:avLst/>
          </a:prstGeom>
        </p:spPr>
      </p:pic>
      <p:sp>
        <p:nvSpPr>
          <p:cNvPr id="14" name="TextBox 13">
            <a:extLst>
              <a:ext uri="{FF2B5EF4-FFF2-40B4-BE49-F238E27FC236}">
                <a16:creationId xmlns:a16="http://schemas.microsoft.com/office/drawing/2014/main" id="{D81D41E5-CE34-4779-B477-D67C3E56B138}"/>
              </a:ext>
            </a:extLst>
          </p:cNvPr>
          <p:cNvSpPr txBox="1"/>
          <p:nvPr/>
        </p:nvSpPr>
        <p:spPr>
          <a:xfrm>
            <a:off x="8612508" y="3557167"/>
            <a:ext cx="2820081" cy="923330"/>
          </a:xfrm>
          <a:prstGeom prst="rect">
            <a:avLst/>
          </a:prstGeom>
          <a:noFill/>
        </p:spPr>
        <p:txBody>
          <a:bodyPr wrap="square">
            <a:spAutoFit/>
          </a:bodyPr>
          <a:lstStyle/>
          <a:p>
            <a:pPr algn="r"/>
            <a:r>
              <a:rPr lang="en-US" b="1" dirty="0"/>
              <a:t>Beta Titanium</a:t>
            </a:r>
          </a:p>
          <a:p>
            <a:pPr algn="r"/>
            <a:r>
              <a:rPr lang="en-US" dirty="0"/>
              <a:t>Stable between 882-1670˚C</a:t>
            </a:r>
          </a:p>
          <a:p>
            <a:pPr algn="r"/>
            <a:r>
              <a:rPr lang="en-US" dirty="0"/>
              <a:t>BCC Crystal Structure</a:t>
            </a:r>
          </a:p>
        </p:txBody>
      </p:sp>
      <p:grpSp>
        <p:nvGrpSpPr>
          <p:cNvPr id="15" name="Group 14" descr="Arrows surrounding the number 882 degrees C, showing that a phase transformation occurs in titanium at that temperature">
            <a:extLst>
              <a:ext uri="{FF2B5EF4-FFF2-40B4-BE49-F238E27FC236}">
                <a16:creationId xmlns:a16="http://schemas.microsoft.com/office/drawing/2014/main" id="{216D55F4-B93F-4FA4-98AD-2231A0CA7233}"/>
              </a:ext>
            </a:extLst>
          </p:cNvPr>
          <p:cNvGrpSpPr/>
          <p:nvPr/>
        </p:nvGrpSpPr>
        <p:grpSpPr>
          <a:xfrm>
            <a:off x="4267200" y="4431270"/>
            <a:ext cx="3532096" cy="369332"/>
            <a:chOff x="3186953" y="3343221"/>
            <a:chExt cx="3532096" cy="369332"/>
          </a:xfrm>
        </p:grpSpPr>
        <p:sp>
          <p:nvSpPr>
            <p:cNvPr id="16" name="Arrow: Left 15">
              <a:extLst>
                <a:ext uri="{FF2B5EF4-FFF2-40B4-BE49-F238E27FC236}">
                  <a16:creationId xmlns:a16="http://schemas.microsoft.com/office/drawing/2014/main" id="{C97C83B5-8934-4229-97CE-D6F76DD46891}"/>
                </a:ext>
              </a:extLst>
            </p:cNvPr>
            <p:cNvSpPr/>
            <p:nvPr/>
          </p:nvSpPr>
          <p:spPr bwMode="auto">
            <a:xfrm>
              <a:off x="3186953" y="3429000"/>
              <a:ext cx="1277471" cy="249184"/>
            </a:xfrm>
            <a:prstGeom prst="lef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
          <p:nvSpPr>
            <p:cNvPr id="17" name="Arrow: Left 16">
              <a:extLst>
                <a:ext uri="{FF2B5EF4-FFF2-40B4-BE49-F238E27FC236}">
                  <a16:creationId xmlns:a16="http://schemas.microsoft.com/office/drawing/2014/main" id="{C8B9ECC6-150B-494A-9A7F-737297E88DDA}"/>
                </a:ext>
              </a:extLst>
            </p:cNvPr>
            <p:cNvSpPr/>
            <p:nvPr/>
          </p:nvSpPr>
          <p:spPr bwMode="auto">
            <a:xfrm rot="10800000">
              <a:off x="5441578" y="3429000"/>
              <a:ext cx="1277471" cy="249184"/>
            </a:xfrm>
            <a:prstGeom prst="lef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
          <p:nvSpPr>
            <p:cNvPr id="18" name="TextBox 17">
              <a:extLst>
                <a:ext uri="{FF2B5EF4-FFF2-40B4-BE49-F238E27FC236}">
                  <a16:creationId xmlns:a16="http://schemas.microsoft.com/office/drawing/2014/main" id="{906209B5-5B3D-4107-9688-27908264F318}"/>
                </a:ext>
              </a:extLst>
            </p:cNvPr>
            <p:cNvSpPr txBox="1"/>
            <p:nvPr/>
          </p:nvSpPr>
          <p:spPr>
            <a:xfrm>
              <a:off x="4464424" y="3343221"/>
              <a:ext cx="977154" cy="369332"/>
            </a:xfrm>
            <a:prstGeom prst="rect">
              <a:avLst/>
            </a:prstGeom>
            <a:noFill/>
          </p:spPr>
          <p:txBody>
            <a:bodyPr wrap="square" rtlCol="0">
              <a:spAutoFit/>
            </a:bodyPr>
            <a:lstStyle/>
            <a:p>
              <a:pPr algn="ctr"/>
              <a:r>
                <a:rPr lang="en-US" dirty="0"/>
                <a:t>882°C</a:t>
              </a:r>
            </a:p>
          </p:txBody>
        </p:sp>
      </p:grpSp>
    </p:spTree>
    <p:extLst>
      <p:ext uri="{BB962C8B-B14F-4D97-AF65-F5344CB8AC3E}">
        <p14:creationId xmlns:p14="http://schemas.microsoft.com/office/powerpoint/2010/main" val="538344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05BB40B-F322-412B-88CD-50EF4E7F9D49}"/>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B5CEE6C5-A3DC-49FC-BA82-AAEBBC289847}"/>
              </a:ext>
            </a:extLst>
          </p:cNvPr>
          <p:cNvSpPr>
            <a:spLocks noGrp="1"/>
          </p:cNvSpPr>
          <p:nvPr>
            <p:ph type="title"/>
          </p:nvPr>
        </p:nvSpPr>
        <p:spPr/>
        <p:txBody>
          <a:bodyPr/>
          <a:lstStyle/>
          <a:p>
            <a:r>
              <a:rPr lang="en-US" dirty="0"/>
              <a:t>What is a component?</a:t>
            </a:r>
          </a:p>
        </p:txBody>
      </p:sp>
      <p:sp>
        <p:nvSpPr>
          <p:cNvPr id="5" name="Content Placeholder 2">
            <a:extLst>
              <a:ext uri="{FF2B5EF4-FFF2-40B4-BE49-F238E27FC236}">
                <a16:creationId xmlns:a16="http://schemas.microsoft.com/office/drawing/2014/main" id="{46CEBCCC-3DFE-4BAB-BA0C-BBC78D7E1039}"/>
              </a:ext>
            </a:extLst>
          </p:cNvPr>
          <p:cNvSpPr txBox="1">
            <a:spLocks/>
          </p:cNvSpPr>
          <p:nvPr/>
        </p:nvSpPr>
        <p:spPr>
          <a:xfrm>
            <a:off x="609599" y="1066800"/>
            <a:ext cx="10972799" cy="596453"/>
          </a:xfrm>
          <a:prstGeom prst="roundRect">
            <a:avLst/>
          </a:prstGeom>
          <a:ln w="12700" cap="flat" cmpd="sng" algn="ctr">
            <a:solidFill>
              <a:schemeClr val="accent3"/>
            </a:solidFill>
            <a:prstDash val="solid"/>
            <a:miter lim="800000"/>
          </a:ln>
        </p:spPr>
        <p:style>
          <a:lnRef idx="2">
            <a:schemeClr val="accent4"/>
          </a:lnRef>
          <a:fillRef idx="1">
            <a:schemeClr val="lt1"/>
          </a:fillRef>
          <a:effectRef idx="0">
            <a:schemeClr val="accent4"/>
          </a:effectRef>
          <a:fontRef idx="minor">
            <a:schemeClr val="dk1"/>
          </a:fontRef>
        </p:style>
        <p:txBody>
          <a:bodyPr anchor="ctr" anchorCtr="0"/>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dk1"/>
                </a:solidFill>
                <a:latin typeface="+mn-lt"/>
                <a:ea typeface="+mn-ea"/>
                <a:cs typeface="+mn-cs"/>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dk1"/>
                </a:solidFill>
                <a:latin typeface="+mn-lt"/>
                <a:ea typeface="+mn-ea"/>
                <a:cs typeface="+mn-cs"/>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dk1"/>
                </a:solidFill>
                <a:latin typeface="+mn-lt"/>
                <a:ea typeface="+mn-ea"/>
                <a:cs typeface="+mn-cs"/>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dk1"/>
                </a:solidFill>
                <a:latin typeface="+mn-lt"/>
                <a:ea typeface="+mn-ea"/>
                <a:cs typeface="+mn-cs"/>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sz="2000" dirty="0"/>
              <a:t>Definition: the pure metals and/or compounds that alloys are composed of</a:t>
            </a:r>
          </a:p>
        </p:txBody>
      </p:sp>
      <p:pic>
        <p:nvPicPr>
          <p:cNvPr id="7" name="Picture 6" descr="The water phase diagram, with axis of pressure in atmospheres and temperature in Celsius">
            <a:extLst>
              <a:ext uri="{FF2B5EF4-FFF2-40B4-BE49-F238E27FC236}">
                <a16:creationId xmlns:a16="http://schemas.microsoft.com/office/drawing/2014/main" id="{00D58A11-1CEE-44ED-96C5-107D6A7CA1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2209800"/>
            <a:ext cx="3677969" cy="2971800"/>
          </a:xfrm>
          <a:prstGeom prst="rect">
            <a:avLst/>
          </a:prstGeom>
        </p:spPr>
      </p:pic>
      <p:sp>
        <p:nvSpPr>
          <p:cNvPr id="9" name="Rectangle: Rounded Corners 8">
            <a:extLst>
              <a:ext uri="{FF2B5EF4-FFF2-40B4-BE49-F238E27FC236}">
                <a16:creationId xmlns:a16="http://schemas.microsoft.com/office/drawing/2014/main" id="{CEA9A092-916A-4A87-9688-C2372FB6AE82}"/>
              </a:ext>
            </a:extLst>
          </p:cNvPr>
          <p:cNvSpPr/>
          <p:nvPr/>
        </p:nvSpPr>
        <p:spPr>
          <a:xfrm>
            <a:off x="1739898" y="5569863"/>
            <a:ext cx="8712200" cy="4426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lvl="1" algn="ctr"/>
            <a:r>
              <a:rPr lang="en-US" sz="2000" dirty="0">
                <a:solidFill>
                  <a:schemeClr val="tx1"/>
                </a:solidFill>
              </a:rPr>
              <a:t>Which terms are plotted for a multi-component system?</a:t>
            </a:r>
          </a:p>
        </p:txBody>
      </p:sp>
      <p:sp>
        <p:nvSpPr>
          <p:cNvPr id="11" name="Rectangle: Rounded Corners 10">
            <a:extLst>
              <a:ext uri="{FF2B5EF4-FFF2-40B4-BE49-F238E27FC236}">
                <a16:creationId xmlns:a16="http://schemas.microsoft.com/office/drawing/2014/main" id="{11A8DBF3-120C-4592-86C3-D4D1E303E669}"/>
              </a:ext>
            </a:extLst>
          </p:cNvPr>
          <p:cNvSpPr/>
          <p:nvPr/>
        </p:nvSpPr>
        <p:spPr>
          <a:xfrm>
            <a:off x="1371600" y="2808863"/>
            <a:ext cx="4368800" cy="1736646"/>
          </a:xfrm>
          <a:prstGeom prst="round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marL="0" indent="0" algn="ctr">
              <a:buNone/>
            </a:pPr>
            <a:r>
              <a:rPr lang="en-US" sz="2000" dirty="0"/>
              <a:t>Single component phase diagrams show temperature and pressure </a:t>
            </a:r>
          </a:p>
          <a:p>
            <a:pPr marL="0" indent="0" algn="ctr">
              <a:buNone/>
            </a:pPr>
            <a:endParaRPr lang="en-US" sz="2000" dirty="0"/>
          </a:p>
          <a:p>
            <a:pPr marL="0" indent="0" algn="ctr">
              <a:buNone/>
            </a:pPr>
            <a:r>
              <a:rPr lang="en-US" sz="2000" dirty="0"/>
              <a:t>One composition</a:t>
            </a:r>
            <a:r>
              <a:rPr lang="en-US" sz="2000" dirty="0">
                <a:sym typeface="Wingdings" panose="05000000000000000000" pitchFamily="2" charset="2"/>
              </a:rPr>
              <a:t> held constant</a:t>
            </a:r>
            <a:endParaRPr lang="en-US" sz="2000" dirty="0"/>
          </a:p>
        </p:txBody>
      </p:sp>
    </p:spTree>
    <p:extLst>
      <p:ext uri="{BB962C8B-B14F-4D97-AF65-F5344CB8AC3E}">
        <p14:creationId xmlns:p14="http://schemas.microsoft.com/office/powerpoint/2010/main" val="7984939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binary isomorphous phase diagram">
            <a:extLst>
              <a:ext uri="{FF2B5EF4-FFF2-40B4-BE49-F238E27FC236}">
                <a16:creationId xmlns:a16="http://schemas.microsoft.com/office/drawing/2014/main" id="{39A0127B-C8B7-4F24-9296-A06202C0356A}"/>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tretch>
            <a:fillRect/>
          </a:stretch>
        </p:blipFill>
        <p:spPr>
          <a:xfrm>
            <a:off x="6858000" y="1905000"/>
            <a:ext cx="3889256" cy="2974854"/>
          </a:xfrm>
          <a:prstGeom prst="rect">
            <a:avLst/>
          </a:prstGeom>
        </p:spPr>
      </p:pic>
      <p:sp>
        <p:nvSpPr>
          <p:cNvPr id="2" name="Slide Number Placeholder 1">
            <a:extLst>
              <a:ext uri="{FF2B5EF4-FFF2-40B4-BE49-F238E27FC236}">
                <a16:creationId xmlns:a16="http://schemas.microsoft.com/office/drawing/2014/main" id="{FE0B32E3-48E7-4F99-9B42-8EB79CEED435}"/>
              </a:ext>
            </a:extLst>
          </p:cNvPr>
          <p:cNvSpPr>
            <a:spLocks noGrp="1"/>
          </p:cNvSpPr>
          <p:nvPr>
            <p:ph type="sldNum" sz="quarter" idx="15"/>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B53F7E88-A0ED-4D7D-84A2-7E6F42844A0E}"/>
              </a:ext>
            </a:extLst>
          </p:cNvPr>
          <p:cNvSpPr>
            <a:spLocks noGrp="1"/>
          </p:cNvSpPr>
          <p:nvPr>
            <p:ph type="title"/>
          </p:nvPr>
        </p:nvSpPr>
        <p:spPr/>
        <p:txBody>
          <a:bodyPr/>
          <a:lstStyle/>
          <a:p>
            <a:r>
              <a:rPr lang="en-US" dirty="0"/>
              <a:t>Binary Phase Diagrams</a:t>
            </a:r>
          </a:p>
        </p:txBody>
      </p:sp>
      <p:sp>
        <p:nvSpPr>
          <p:cNvPr id="4" name="Text Placeholder 3">
            <a:extLst>
              <a:ext uri="{FF2B5EF4-FFF2-40B4-BE49-F238E27FC236}">
                <a16:creationId xmlns:a16="http://schemas.microsoft.com/office/drawing/2014/main" id="{F91435B6-5F08-472B-A15D-48759ED93982}"/>
              </a:ext>
            </a:extLst>
          </p:cNvPr>
          <p:cNvSpPr>
            <a:spLocks noGrp="1"/>
          </p:cNvSpPr>
          <p:nvPr>
            <p:ph type="body" sz="quarter" idx="13"/>
          </p:nvPr>
        </p:nvSpPr>
        <p:spPr/>
        <p:txBody>
          <a:bodyPr/>
          <a:lstStyle/>
          <a:p>
            <a:r>
              <a:rPr lang="en-US" sz="2000" b="0" dirty="0"/>
              <a:t>Graphical representation of the phases present for a two-component system</a:t>
            </a:r>
          </a:p>
          <a:p>
            <a:pPr marL="0" indent="0">
              <a:buNone/>
            </a:pPr>
            <a:endParaRPr lang="en-US" sz="2000" b="0" dirty="0"/>
          </a:p>
          <a:p>
            <a:r>
              <a:rPr lang="en-US" sz="2000" b="0" dirty="0"/>
              <a:t>Two axis are temperature (y-axis) and composition (x-axis)</a:t>
            </a:r>
          </a:p>
          <a:p>
            <a:pPr lvl="1"/>
            <a:r>
              <a:rPr lang="en-US" sz="2000" b="0" dirty="0"/>
              <a:t>Third variable pressure, is assumed to be one atmosphere</a:t>
            </a:r>
          </a:p>
          <a:p>
            <a:pPr marL="481013" lvl="1" indent="0">
              <a:buNone/>
            </a:pPr>
            <a:endParaRPr lang="en-US" sz="2000" b="0" dirty="0"/>
          </a:p>
          <a:p>
            <a:r>
              <a:rPr lang="en-US" sz="2000" b="0" dirty="0"/>
              <a:t>Most common in materials engineering</a:t>
            </a:r>
          </a:p>
          <a:p>
            <a:endParaRPr lang="en-US" dirty="0"/>
          </a:p>
        </p:txBody>
      </p:sp>
    </p:spTree>
    <p:extLst>
      <p:ext uri="{BB962C8B-B14F-4D97-AF65-F5344CB8AC3E}">
        <p14:creationId xmlns:p14="http://schemas.microsoft.com/office/powerpoint/2010/main" val="16549016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24D6E44-7148-42FC-875B-C65A6B3BFCFC}"/>
              </a:ext>
            </a:extLst>
          </p:cNvPr>
          <p:cNvSpPr>
            <a:spLocks noGrp="1"/>
          </p:cNvSpPr>
          <p:nvPr>
            <p:ph type="sldNum" sz="quarter" idx="15"/>
          </p:nvPr>
        </p:nvSpPr>
        <p:spPr/>
        <p:txBody>
          <a:bodyPr/>
          <a:lstStyle/>
          <a:p>
            <a:fld id="{F0D23093-2AB0-F74C-B865-1A12A15B650E}" type="slidenum">
              <a:rPr lang="en-US" smtClean="0"/>
              <a:pPr/>
              <a:t>8</a:t>
            </a:fld>
            <a:endParaRPr lang="en-US" dirty="0"/>
          </a:p>
        </p:txBody>
      </p:sp>
      <p:sp>
        <p:nvSpPr>
          <p:cNvPr id="4" name="Title 3">
            <a:extLst>
              <a:ext uri="{FF2B5EF4-FFF2-40B4-BE49-F238E27FC236}">
                <a16:creationId xmlns:a16="http://schemas.microsoft.com/office/drawing/2014/main" id="{4C05DC2B-8076-4DF0-AD17-0D87BBB4583A}"/>
              </a:ext>
            </a:extLst>
          </p:cNvPr>
          <p:cNvSpPr>
            <a:spLocks noGrp="1"/>
          </p:cNvSpPr>
          <p:nvPr>
            <p:ph type="title"/>
          </p:nvPr>
        </p:nvSpPr>
        <p:spPr/>
        <p:txBody>
          <a:bodyPr/>
          <a:lstStyle/>
          <a:p>
            <a:r>
              <a:rPr lang="en-US" dirty="0"/>
              <a:t>Binary Isomorphous Phase Diagrams</a:t>
            </a:r>
          </a:p>
        </p:txBody>
      </p:sp>
      <p:sp>
        <p:nvSpPr>
          <p:cNvPr id="5" name="Text Placeholder 4">
            <a:extLst>
              <a:ext uri="{FF2B5EF4-FFF2-40B4-BE49-F238E27FC236}">
                <a16:creationId xmlns:a16="http://schemas.microsoft.com/office/drawing/2014/main" id="{93C8E3CB-7D93-4B6B-95DF-543741302C83}"/>
              </a:ext>
            </a:extLst>
          </p:cNvPr>
          <p:cNvSpPr>
            <a:spLocks noGrp="1"/>
          </p:cNvSpPr>
          <p:nvPr>
            <p:ph type="body" sz="quarter" idx="13"/>
          </p:nvPr>
        </p:nvSpPr>
        <p:spPr>
          <a:xfrm>
            <a:off x="6553200" y="1482629"/>
            <a:ext cx="5257800" cy="4572000"/>
          </a:xfrm>
        </p:spPr>
        <p:txBody>
          <a:bodyPr>
            <a:normAutofit/>
          </a:bodyPr>
          <a:lstStyle/>
          <a:p>
            <a:r>
              <a:rPr lang="en-US" dirty="0"/>
              <a:t>Complete liquid and solid solubility</a:t>
            </a:r>
          </a:p>
          <a:p>
            <a:pPr lvl="1"/>
            <a:r>
              <a:rPr lang="en-US" sz="2400" dirty="0"/>
              <a:t>Only one liquid and solid phase across the complete composition range</a:t>
            </a:r>
          </a:p>
          <a:p>
            <a:pPr lvl="1"/>
            <a:endParaRPr lang="en-US" sz="2400" dirty="0"/>
          </a:p>
          <a:p>
            <a:r>
              <a:rPr lang="en-US" dirty="0"/>
              <a:t>Often due to similar atomic crystal structures of the two components</a:t>
            </a:r>
          </a:p>
          <a:p>
            <a:endParaRPr lang="en-US" dirty="0"/>
          </a:p>
          <a:p>
            <a:r>
              <a:rPr lang="en-US" dirty="0"/>
              <a:t>E.g. Copper and Nickel</a:t>
            </a:r>
          </a:p>
        </p:txBody>
      </p:sp>
      <p:pic>
        <p:nvPicPr>
          <p:cNvPr id="6" name="Picture Placeholder 6" descr="A binary isomorphous phase diagram">
            <a:extLst>
              <a:ext uri="{FF2B5EF4-FFF2-40B4-BE49-F238E27FC236}">
                <a16:creationId xmlns:a16="http://schemas.microsoft.com/office/drawing/2014/main" id="{6991AFAA-9C47-4BB9-A50E-021AA22A71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2017773"/>
            <a:ext cx="3889256" cy="2974854"/>
          </a:xfrm>
          <a:prstGeom prst="rect">
            <a:avLst/>
          </a:prstGeom>
        </p:spPr>
      </p:pic>
    </p:spTree>
    <p:extLst>
      <p:ext uri="{BB962C8B-B14F-4D97-AF65-F5344CB8AC3E}">
        <p14:creationId xmlns:p14="http://schemas.microsoft.com/office/powerpoint/2010/main" val="13211455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E1F98DB-4074-4726-8B19-04E039979274}"/>
              </a:ext>
            </a:extLst>
          </p:cNvPr>
          <p:cNvSpPr>
            <a:spLocks noGrp="1"/>
          </p:cNvSpPr>
          <p:nvPr>
            <p:ph type="sldNum" sz="quarter" idx="15"/>
          </p:nvPr>
        </p:nvSpPr>
        <p:spPr/>
        <p:txBody>
          <a:bodyPr/>
          <a:lstStyle/>
          <a:p>
            <a:fld id="{F0D23093-2AB0-F74C-B865-1A12A15B650E}" type="slidenum">
              <a:rPr lang="en-US" smtClean="0"/>
              <a:pPr/>
              <a:t>9</a:t>
            </a:fld>
            <a:endParaRPr lang="en-US" dirty="0"/>
          </a:p>
        </p:txBody>
      </p:sp>
      <p:sp>
        <p:nvSpPr>
          <p:cNvPr id="4" name="Title 3">
            <a:extLst>
              <a:ext uri="{FF2B5EF4-FFF2-40B4-BE49-F238E27FC236}">
                <a16:creationId xmlns:a16="http://schemas.microsoft.com/office/drawing/2014/main" id="{0DCF44CC-AD85-4E27-9CF4-5271852DEC37}"/>
              </a:ext>
            </a:extLst>
          </p:cNvPr>
          <p:cNvSpPr>
            <a:spLocks noGrp="1"/>
          </p:cNvSpPr>
          <p:nvPr>
            <p:ph type="title"/>
          </p:nvPr>
        </p:nvSpPr>
        <p:spPr/>
        <p:txBody>
          <a:bodyPr/>
          <a:lstStyle/>
          <a:p>
            <a:r>
              <a:rPr lang="en-US" dirty="0"/>
              <a:t>Binary Eutectic Phase Diagram</a:t>
            </a:r>
          </a:p>
        </p:txBody>
      </p:sp>
      <p:sp>
        <p:nvSpPr>
          <p:cNvPr id="5" name="Text Placeholder 4">
            <a:extLst>
              <a:ext uri="{FF2B5EF4-FFF2-40B4-BE49-F238E27FC236}">
                <a16:creationId xmlns:a16="http://schemas.microsoft.com/office/drawing/2014/main" id="{5723C313-CB77-4BDB-AC6D-31E22588694A}"/>
              </a:ext>
            </a:extLst>
          </p:cNvPr>
          <p:cNvSpPr>
            <a:spLocks noGrp="1"/>
          </p:cNvSpPr>
          <p:nvPr>
            <p:ph type="body" sz="quarter" idx="13"/>
          </p:nvPr>
        </p:nvSpPr>
        <p:spPr/>
        <p:txBody>
          <a:bodyPr>
            <a:normAutofit/>
          </a:bodyPr>
          <a:lstStyle/>
          <a:p>
            <a:r>
              <a:rPr lang="en-US" dirty="0"/>
              <a:t>Incomplete solubility within the solid phases</a:t>
            </a:r>
          </a:p>
          <a:p>
            <a:endParaRPr lang="en-US" dirty="0"/>
          </a:p>
          <a:p>
            <a:r>
              <a:rPr lang="en-US" dirty="0"/>
              <a:t>Leads to a </a:t>
            </a:r>
            <a:r>
              <a:rPr lang="en-US" i="1" dirty="0"/>
              <a:t>eutectic reaction</a:t>
            </a:r>
            <a:r>
              <a:rPr lang="en-US" dirty="0"/>
              <a:t> at a specific composition and temperature</a:t>
            </a:r>
          </a:p>
          <a:p>
            <a:pPr lvl="1"/>
            <a:r>
              <a:rPr lang="en-US" sz="2400" dirty="0"/>
              <a:t>Where the liquid solidifies into two unique solids, alpha and beta</a:t>
            </a:r>
          </a:p>
        </p:txBody>
      </p:sp>
      <p:pic>
        <p:nvPicPr>
          <p:cNvPr id="9" name="Picture 8" descr="a schematic of the eutectic microstructure containing stripes of yellow (alpha) and blue (beta) phase">
            <a:extLst>
              <a:ext uri="{FF2B5EF4-FFF2-40B4-BE49-F238E27FC236}">
                <a16:creationId xmlns:a16="http://schemas.microsoft.com/office/drawing/2014/main" id="{D900CF76-0919-4510-A8CF-5BF342BBE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0" y="4893563"/>
            <a:ext cx="914402" cy="880874"/>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C6A2337-B5FE-4C80-8B25-A8F88F999EE8}"/>
                  </a:ext>
                </a:extLst>
              </p:cNvPr>
              <p:cNvSpPr txBox="1"/>
              <p:nvPr/>
            </p:nvSpPr>
            <p:spPr>
              <a:xfrm>
                <a:off x="6324602" y="4578804"/>
                <a:ext cx="1572289" cy="80021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𝑅𝑒𝑎𝑐𝑡𝑖𝑜𝑛</m:t>
                      </m:r>
                      <m:r>
                        <a:rPr lang="en-US" sz="2600" b="0" i="1" smtClean="0">
                          <a:latin typeface="Cambria Math" panose="02040503050406030204" pitchFamily="18" charset="0"/>
                        </a:rPr>
                        <m:t>: </m:t>
                      </m:r>
                    </m:oMath>
                    <m:oMath xmlns:m="http://schemas.openxmlformats.org/officeDocument/2006/math">
                      <m:r>
                        <a:rPr lang="en-US" sz="2600" i="1">
                          <a:latin typeface="Cambria Math" panose="02040503050406030204" pitchFamily="18" charset="0"/>
                        </a:rPr>
                        <m:t>𝐿</m:t>
                      </m:r>
                      <m:r>
                        <a:rPr lang="en-US" sz="2600">
                          <a:latin typeface="Cambria Math" panose="02040503050406030204" pitchFamily="18" charset="0"/>
                          <a:ea typeface="Cambria Math" panose="02040503050406030204" pitchFamily="18" charset="0"/>
                        </a:rPr>
                        <m:t>↔</m:t>
                      </m:r>
                      <m:r>
                        <a:rPr lang="en-US" sz="2600" i="1">
                          <a:latin typeface="Cambria Math" panose="02040503050406030204" pitchFamily="18" charset="0"/>
                        </a:rPr>
                        <m:t>𝛼</m:t>
                      </m:r>
                      <m:r>
                        <a:rPr lang="en-US" sz="2600">
                          <a:latin typeface="Cambria Math" panose="02040503050406030204" pitchFamily="18" charset="0"/>
                        </a:rPr>
                        <m:t>+</m:t>
                      </m:r>
                      <m:r>
                        <a:rPr lang="en-US" sz="2600" i="1">
                          <a:latin typeface="Cambria Math" panose="02040503050406030204" pitchFamily="18" charset="0"/>
                        </a:rPr>
                        <m:t>𝛽</m:t>
                      </m:r>
                    </m:oMath>
                  </m:oMathPara>
                </a14:m>
                <a:endParaRPr lang="en-US" sz="2600" dirty="0"/>
              </a:p>
            </p:txBody>
          </p:sp>
        </mc:Choice>
        <mc:Fallback xmlns="">
          <p:sp>
            <p:nvSpPr>
              <p:cNvPr id="11" name="TextBox 10">
                <a:extLst>
                  <a:ext uri="{FF2B5EF4-FFF2-40B4-BE49-F238E27FC236}">
                    <a16:creationId xmlns:a16="http://schemas.microsoft.com/office/drawing/2014/main" id="{1C6A2337-B5FE-4C80-8B25-A8F88F999EE8}"/>
                  </a:ext>
                </a:extLst>
              </p:cNvPr>
              <p:cNvSpPr txBox="1">
                <a:spLocks noRot="1" noChangeAspect="1" noMove="1" noResize="1" noEditPoints="1" noAdjustHandles="1" noChangeArrowheads="1" noChangeShapeType="1" noTextEdit="1"/>
              </p:cNvSpPr>
              <p:nvPr/>
            </p:nvSpPr>
            <p:spPr>
              <a:xfrm>
                <a:off x="6324602" y="4578804"/>
                <a:ext cx="1572289" cy="800219"/>
              </a:xfrm>
              <a:prstGeom prst="rect">
                <a:avLst/>
              </a:prstGeom>
              <a:blipFill>
                <a:blip r:embed="rId4"/>
                <a:stretch>
                  <a:fillRect/>
                </a:stretch>
              </a:blipFill>
            </p:spPr>
            <p:txBody>
              <a:bodyPr/>
              <a:lstStyle/>
              <a:p>
                <a:r>
                  <a:rPr lang="en-US">
                    <a:noFill/>
                  </a:rPr>
                  <a:t> </a:t>
                </a:r>
              </a:p>
            </p:txBody>
          </p:sp>
        </mc:Fallback>
      </mc:AlternateContent>
      <p:cxnSp>
        <p:nvCxnSpPr>
          <p:cNvPr id="13" name="Straight Arrow Connector 12" descr="an arrow pointing to the eutectic point on a binary eutectic phase diagram">
            <a:extLst>
              <a:ext uri="{FF2B5EF4-FFF2-40B4-BE49-F238E27FC236}">
                <a16:creationId xmlns:a16="http://schemas.microsoft.com/office/drawing/2014/main" id="{81A3525B-479E-4EDE-BA72-9A556F225100}"/>
              </a:ext>
            </a:extLst>
          </p:cNvPr>
          <p:cNvCxnSpPr>
            <a:cxnSpLocks/>
          </p:cNvCxnSpPr>
          <p:nvPr/>
        </p:nvCxnSpPr>
        <p:spPr>
          <a:xfrm flipV="1">
            <a:off x="7391400" y="2895600"/>
            <a:ext cx="1910151" cy="1676400"/>
          </a:xfrm>
          <a:prstGeom prst="straightConnector1">
            <a:avLst/>
          </a:prstGeom>
          <a:ln w="12700">
            <a:tailEnd type="triangle"/>
          </a:ln>
        </p:spPr>
        <p:style>
          <a:lnRef idx="1">
            <a:schemeClr val="accent3"/>
          </a:lnRef>
          <a:fillRef idx="0">
            <a:schemeClr val="accent3"/>
          </a:fillRef>
          <a:effectRef idx="0">
            <a:schemeClr val="accent3"/>
          </a:effectRef>
          <a:fontRef idx="minor">
            <a:schemeClr val="tx1"/>
          </a:fontRef>
        </p:style>
      </p:cxnSp>
      <p:cxnSp>
        <p:nvCxnSpPr>
          <p:cNvPr id="20" name="Straight Arrow Connector 19" descr="arrow pointing to the beta phase">
            <a:extLst>
              <a:ext uri="{FF2B5EF4-FFF2-40B4-BE49-F238E27FC236}">
                <a16:creationId xmlns:a16="http://schemas.microsoft.com/office/drawing/2014/main" id="{0996F3A9-365B-4AAB-AA3A-141B38535F4C}"/>
              </a:ext>
            </a:extLst>
          </p:cNvPr>
          <p:cNvCxnSpPr>
            <a:cxnSpLocks/>
          </p:cNvCxnSpPr>
          <p:nvPr/>
        </p:nvCxnSpPr>
        <p:spPr>
          <a:xfrm flipV="1">
            <a:off x="8950744" y="5486400"/>
            <a:ext cx="701615" cy="146168"/>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9C428BB7-6BF2-436E-A015-7688477BDCEC}"/>
              </a:ext>
            </a:extLst>
          </p:cNvPr>
          <p:cNvSpPr txBox="1"/>
          <p:nvPr/>
        </p:nvSpPr>
        <p:spPr>
          <a:xfrm>
            <a:off x="8305800" y="5486400"/>
            <a:ext cx="781311" cy="369332"/>
          </a:xfrm>
          <a:prstGeom prst="rect">
            <a:avLst/>
          </a:prstGeom>
          <a:noFill/>
        </p:spPr>
        <p:txBody>
          <a:bodyPr wrap="square" rtlCol="0">
            <a:spAutoFit/>
          </a:bodyPr>
          <a:lstStyle/>
          <a:p>
            <a:r>
              <a:rPr lang="en-US" dirty="0"/>
              <a:t>Beta</a:t>
            </a:r>
          </a:p>
        </p:txBody>
      </p:sp>
      <p:sp>
        <p:nvSpPr>
          <p:cNvPr id="22" name="TextBox 21">
            <a:extLst>
              <a:ext uri="{FF2B5EF4-FFF2-40B4-BE49-F238E27FC236}">
                <a16:creationId xmlns:a16="http://schemas.microsoft.com/office/drawing/2014/main" id="{7C8EBC59-C0BD-4D7B-954C-E8281F35E9AA}"/>
              </a:ext>
            </a:extLst>
          </p:cNvPr>
          <p:cNvSpPr txBox="1"/>
          <p:nvPr/>
        </p:nvSpPr>
        <p:spPr>
          <a:xfrm>
            <a:off x="9165716" y="4498854"/>
            <a:ext cx="1826466" cy="369332"/>
          </a:xfrm>
          <a:prstGeom prst="rect">
            <a:avLst/>
          </a:prstGeom>
          <a:noFill/>
        </p:spPr>
        <p:txBody>
          <a:bodyPr wrap="square" rtlCol="0">
            <a:spAutoFit/>
          </a:bodyPr>
          <a:lstStyle/>
          <a:p>
            <a:r>
              <a:rPr lang="en-US" dirty="0"/>
              <a:t>Microstructure: </a:t>
            </a:r>
          </a:p>
        </p:txBody>
      </p:sp>
      <p:cxnSp>
        <p:nvCxnSpPr>
          <p:cNvPr id="23" name="Straight Arrow Connector 22" descr="arrow pointing to the alpha phase">
            <a:extLst>
              <a:ext uri="{FF2B5EF4-FFF2-40B4-BE49-F238E27FC236}">
                <a16:creationId xmlns:a16="http://schemas.microsoft.com/office/drawing/2014/main" id="{85700333-EFD5-4AD0-94B8-F6A59D263158}"/>
              </a:ext>
            </a:extLst>
          </p:cNvPr>
          <p:cNvCxnSpPr>
            <a:cxnSpLocks/>
          </p:cNvCxnSpPr>
          <p:nvPr/>
        </p:nvCxnSpPr>
        <p:spPr>
          <a:xfrm flipH="1">
            <a:off x="10179934" y="5124108"/>
            <a:ext cx="869066" cy="164473"/>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700C0FF9-1DD0-48C0-82D5-41332E6B8C92}"/>
              </a:ext>
            </a:extLst>
          </p:cNvPr>
          <p:cNvSpPr txBox="1"/>
          <p:nvPr/>
        </p:nvSpPr>
        <p:spPr>
          <a:xfrm>
            <a:off x="11056320" y="4919249"/>
            <a:ext cx="1469390" cy="369332"/>
          </a:xfrm>
          <a:prstGeom prst="rect">
            <a:avLst/>
          </a:prstGeom>
          <a:noFill/>
        </p:spPr>
        <p:txBody>
          <a:bodyPr wrap="square" rtlCol="0">
            <a:spAutoFit/>
          </a:bodyPr>
          <a:lstStyle/>
          <a:p>
            <a:r>
              <a:rPr lang="en-US" dirty="0"/>
              <a:t>Alpha</a:t>
            </a:r>
          </a:p>
        </p:txBody>
      </p:sp>
      <p:pic>
        <p:nvPicPr>
          <p:cNvPr id="28" name="Picture 27" descr="binary eutectic phase diagram with the eutectic composition highlighted at approximately 53 wt% B">
            <a:extLst>
              <a:ext uri="{FF2B5EF4-FFF2-40B4-BE49-F238E27FC236}">
                <a16:creationId xmlns:a16="http://schemas.microsoft.com/office/drawing/2014/main" id="{E127DD5C-1F9D-4239-AF7E-4673CE52BF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6600" y="1382225"/>
            <a:ext cx="3889256" cy="2974854"/>
          </a:xfrm>
          <a:prstGeom prst="rect">
            <a:avLst/>
          </a:prstGeom>
        </p:spPr>
      </p:pic>
    </p:spTree>
    <p:extLst>
      <p:ext uri="{BB962C8B-B14F-4D97-AF65-F5344CB8AC3E}">
        <p14:creationId xmlns:p14="http://schemas.microsoft.com/office/powerpoint/2010/main" val="13603738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B88F6AC-9358-4D68-8AF4-C4E8744EBCA9}" vid="{47201CFC-2084-4466-97A6-29229AFCFA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ab3b8f5-059f-41b1-a657-0e14f2240fc4">
      <Terms xmlns="http://schemas.microsoft.com/office/infopath/2007/PartnerControls"/>
    </lcf76f155ced4ddcb4097134ff3c332f>
    <TaxCatchAll xmlns="f0f93453-228c-4c8e-9dc9-eac8a2519d5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1" ma:contentTypeDescription="Create a new document." ma:contentTypeScope="" ma:versionID="508b38f1a9086dc1084151a4054fc045">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c9f756b5f8f8bad9615a05463c9dd34"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 ds:uri="aab3b8f5-059f-41b1-a657-0e14f2240fc4"/>
    <ds:schemaRef ds:uri="f0f93453-228c-4c8e-9dc9-eac8a2519d5b"/>
  </ds:schemaRefs>
</ds:datastoreItem>
</file>

<file path=customXml/itemProps2.xml><?xml version="1.0" encoding="utf-8"?>
<ds:datastoreItem xmlns:ds="http://schemas.openxmlformats.org/officeDocument/2006/customXml" ds:itemID="{01A770CC-BAA7-46B9-B525-951844153E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b3b8f5-059f-41b1-a657-0e14f2240fc4"/>
    <ds:schemaRef ds:uri="f0f93453-228c-4c8e-9dc9-eac8a2519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2025-AER-Ansys Endorsed-PPT-Template-Internal</Template>
  <TotalTime>8</TotalTime>
  <Words>1793</Words>
  <Application>Microsoft Office PowerPoint</Application>
  <PresentationFormat>Widescreen</PresentationFormat>
  <Paragraphs>269</Paragraphs>
  <Slides>29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Wingdings</vt:lpstr>
      <vt:lpstr>Arial</vt:lpstr>
      <vt:lpstr>Cambria Math</vt:lpstr>
      <vt:lpstr>Calibri</vt:lpstr>
      <vt:lpstr>Courier New</vt:lpstr>
      <vt:lpstr>Ansys - Slide Master</vt:lpstr>
      <vt:lpstr>PowerPoint Presentation</vt:lpstr>
      <vt:lpstr>Learning Objectives</vt:lpstr>
      <vt:lpstr>Understanding phase transformations in different environments</vt:lpstr>
      <vt:lpstr>Phase Diagrams help us understand these impacts</vt:lpstr>
      <vt:lpstr>What is a phase?</vt:lpstr>
      <vt:lpstr>What is a component?</vt:lpstr>
      <vt:lpstr>Binary Phase Diagrams</vt:lpstr>
      <vt:lpstr>Binary Isomorphous Phase Diagrams</vt:lpstr>
      <vt:lpstr>Binary Eutectic Phase Diagram</vt:lpstr>
      <vt:lpstr>Key Phase Diagram Terminology</vt:lpstr>
      <vt:lpstr>Key Phase Diagram Terminology</vt:lpstr>
      <vt:lpstr>Key Phase Diagram Terminology</vt:lpstr>
      <vt:lpstr>Key Phase Diagram Terminology</vt:lpstr>
      <vt:lpstr>Solubility within Phases</vt:lpstr>
      <vt:lpstr>Phase Transformations</vt:lpstr>
      <vt:lpstr>Phase Transformations</vt:lpstr>
      <vt:lpstr>Phase Transformations</vt:lpstr>
      <vt:lpstr>Phase Transformations</vt:lpstr>
      <vt:lpstr>Phase Fractions within Systems</vt:lpstr>
      <vt:lpstr>Lever Rule</vt:lpstr>
      <vt:lpstr>Lever Rule Steps</vt:lpstr>
      <vt:lpstr>Lever Rule Steps</vt:lpstr>
      <vt:lpstr>Derivation</vt:lpstr>
      <vt:lpstr>Derivation</vt:lpstr>
      <vt:lpstr>What can the Lever Rule Determine?</vt:lpstr>
      <vt:lpstr>Microstructure Evolution</vt:lpstr>
      <vt:lpstr>Conclusion</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Kaitlin Tyler</dc:creator>
  <cp:lastModifiedBy>Kaitlin Tyler</cp:lastModifiedBy>
  <cp:revision>1</cp:revision>
  <dcterms:created xsi:type="dcterms:W3CDTF">2026-02-24T18:15:43Z</dcterms:created>
  <dcterms:modified xsi:type="dcterms:W3CDTF">2026-02-24T18:24:31Z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ies>
</file>