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4"/>
  </p:notesMasterIdLst>
  <p:sldIdLst>
    <p:sldId id="256" r:id="rId5"/>
    <p:sldId id="308" r:id="rId6"/>
    <p:sldId id="312" r:id="rId7"/>
    <p:sldId id="313" r:id="rId8"/>
    <p:sldId id="314" r:id="rId9"/>
    <p:sldId id="315" r:id="rId10"/>
    <p:sldId id="316" r:id="rId11"/>
    <p:sldId id="317" r:id="rId12"/>
    <p:sldId id="318" r:id="rId13"/>
    <p:sldId id="319" r:id="rId14"/>
    <p:sldId id="320" r:id="rId15"/>
    <p:sldId id="321" r:id="rId16"/>
    <p:sldId id="322" r:id="rId17"/>
    <p:sldId id="283" r:id="rId18"/>
    <p:sldId id="285" r:id="rId19"/>
    <p:sldId id="286" r:id="rId20"/>
    <p:sldId id="323" r:id="rId21"/>
    <p:sldId id="324" r:id="rId22"/>
    <p:sldId id="284" r:id="rId23"/>
    <p:sldId id="325" r:id="rId24"/>
    <p:sldId id="287" r:id="rId25"/>
    <p:sldId id="326" r:id="rId26"/>
    <p:sldId id="327" r:id="rId27"/>
    <p:sldId id="328" r:id="rId28"/>
    <p:sldId id="329" r:id="rId29"/>
    <p:sldId id="330" r:id="rId30"/>
    <p:sldId id="331" r:id="rId31"/>
    <p:sldId id="310" r:id="rId32"/>
    <p:sldId id="258" r:id="rId33"/>
  </p:sldIdLst>
  <p:sldSz cx="12192000" cy="6858000"/>
  <p:notesSz cx="6858000" cy="9144000"/>
  <p:embeddedFontLst>
    <p:embeddedFont>
      <p:font typeface="Cambria Math" panose="02040503050406030204" pitchFamily="18"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89182" autoAdjust="0"/>
  </p:normalViewPr>
  <p:slideViewPr>
    <p:cSldViewPr showGuides="1">
      <p:cViewPr varScale="1">
        <p:scale>
          <a:sx n="143" d="100"/>
          <a:sy n="143" d="100"/>
        </p:scale>
        <p:origin x="924" y="104"/>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fe895bd-0629-4884-9289-afe88e7d7070" providerId="ADAL" clId="{9FB349CB-5FDD-40BC-A677-1A786CA2F6E0}"/>
    <pc:docChg chg="custSel addSld delSld modSld">
      <pc:chgData name="Kaitlin Tyler" userId="9fe895bd-0629-4884-9289-afe88e7d7070" providerId="ADAL" clId="{9FB349CB-5FDD-40BC-A677-1A786CA2F6E0}" dt="2026-05-13T17:33:56.612" v="291" actId="20577"/>
      <pc:docMkLst>
        <pc:docMk/>
      </pc:docMkLst>
      <pc:sldChg chg="addSp delSp modSp mod">
        <pc:chgData name="Kaitlin Tyler" userId="9fe895bd-0629-4884-9289-afe88e7d7070" providerId="ADAL" clId="{9FB349CB-5FDD-40BC-A677-1A786CA2F6E0}" dt="2026-05-05T18:02:08.343" v="37"/>
        <pc:sldMkLst>
          <pc:docMk/>
          <pc:sldMk cId="3207685698" sldId="256"/>
        </pc:sldMkLst>
        <pc:spChg chg="mod">
          <ac:chgData name="Kaitlin Tyler" userId="9fe895bd-0629-4884-9289-afe88e7d7070" providerId="ADAL" clId="{9FB349CB-5FDD-40BC-A677-1A786CA2F6E0}" dt="2026-05-05T18:01:50.527" v="35" actId="20577"/>
          <ac:spMkLst>
            <pc:docMk/>
            <pc:sldMk cId="3207685698" sldId="256"/>
            <ac:spMk id="2" creationId="{AE2C3BA5-6E5F-4798-87B7-B8DFFB97930D}"/>
          </ac:spMkLst>
        </pc:spChg>
        <pc:picChg chg="add mod">
          <ac:chgData name="Kaitlin Tyler" userId="9fe895bd-0629-4884-9289-afe88e7d7070" providerId="ADAL" clId="{9FB349CB-5FDD-40BC-A677-1A786CA2F6E0}" dt="2026-05-05T18:02:08.343" v="37"/>
          <ac:picMkLst>
            <pc:docMk/>
            <pc:sldMk cId="3207685698" sldId="256"/>
            <ac:picMk id="5" creationId="{F37AA6D4-291B-FCCA-7416-84DA707952C3}"/>
          </ac:picMkLst>
        </pc:picChg>
        <pc:picChg chg="add mod">
          <ac:chgData name="Kaitlin Tyler" userId="9fe895bd-0629-4884-9289-afe88e7d7070" providerId="ADAL" clId="{9FB349CB-5FDD-40BC-A677-1A786CA2F6E0}" dt="2026-05-05T18:02:08.343" v="37"/>
          <ac:picMkLst>
            <pc:docMk/>
            <pc:sldMk cId="3207685698" sldId="256"/>
            <ac:picMk id="6" creationId="{9068FCBD-2EBB-E664-4C8E-709442C0805E}"/>
          </ac:picMkLst>
        </pc:picChg>
        <pc:picChg chg="add mod">
          <ac:chgData name="Kaitlin Tyler" userId="9fe895bd-0629-4884-9289-afe88e7d7070" providerId="ADAL" clId="{9FB349CB-5FDD-40BC-A677-1A786CA2F6E0}" dt="2026-05-05T18:02:08.343" v="37"/>
          <ac:picMkLst>
            <pc:docMk/>
            <pc:sldMk cId="3207685698" sldId="256"/>
            <ac:picMk id="7" creationId="{AE58A813-B922-EBC2-700A-E1EBECFB3638}"/>
          </ac:picMkLst>
        </pc:picChg>
      </pc:sldChg>
      <pc:sldChg chg="add">
        <pc:chgData name="Kaitlin Tyler" userId="9fe895bd-0629-4884-9289-afe88e7d7070" providerId="ADAL" clId="{9FB349CB-5FDD-40BC-A677-1A786CA2F6E0}" dt="2026-05-05T18:02:25.232" v="38"/>
        <pc:sldMkLst>
          <pc:docMk/>
          <pc:sldMk cId="3525659131" sldId="283"/>
        </pc:sldMkLst>
      </pc:sldChg>
      <pc:sldChg chg="add">
        <pc:chgData name="Kaitlin Tyler" userId="9fe895bd-0629-4884-9289-afe88e7d7070" providerId="ADAL" clId="{9FB349CB-5FDD-40BC-A677-1A786CA2F6E0}" dt="2026-05-05T18:02:25.232" v="38"/>
        <pc:sldMkLst>
          <pc:docMk/>
          <pc:sldMk cId="150316941" sldId="284"/>
        </pc:sldMkLst>
      </pc:sldChg>
      <pc:sldChg chg="add">
        <pc:chgData name="Kaitlin Tyler" userId="9fe895bd-0629-4884-9289-afe88e7d7070" providerId="ADAL" clId="{9FB349CB-5FDD-40BC-A677-1A786CA2F6E0}" dt="2026-05-05T18:02:25.232" v="38"/>
        <pc:sldMkLst>
          <pc:docMk/>
          <pc:sldMk cId="2507871437" sldId="285"/>
        </pc:sldMkLst>
      </pc:sldChg>
      <pc:sldChg chg="modSp add mod">
        <pc:chgData name="Kaitlin Tyler" userId="9fe895bd-0629-4884-9289-afe88e7d7070" providerId="ADAL" clId="{9FB349CB-5FDD-40BC-A677-1A786CA2F6E0}" dt="2026-05-05T18:06:17.410" v="45" actId="14100"/>
        <pc:sldMkLst>
          <pc:docMk/>
          <pc:sldMk cId="2164616733" sldId="286"/>
        </pc:sldMkLst>
        <pc:spChg chg="mod">
          <ac:chgData name="Kaitlin Tyler" userId="9fe895bd-0629-4884-9289-afe88e7d7070" providerId="ADAL" clId="{9FB349CB-5FDD-40BC-A677-1A786CA2F6E0}" dt="2026-05-05T18:06:17.410" v="45" actId="14100"/>
          <ac:spMkLst>
            <pc:docMk/>
            <pc:sldMk cId="2164616733" sldId="286"/>
            <ac:spMk id="11" creationId="{9BF9E5BE-F1B3-4406-A435-89C9723AFFA6}"/>
          </ac:spMkLst>
        </pc:spChg>
        <pc:picChg chg="mod">
          <ac:chgData name="Kaitlin Tyler" userId="9fe895bd-0629-4884-9289-afe88e7d7070" providerId="ADAL" clId="{9FB349CB-5FDD-40BC-A677-1A786CA2F6E0}" dt="2026-05-05T18:06:10.853" v="44" actId="1076"/>
          <ac:picMkLst>
            <pc:docMk/>
            <pc:sldMk cId="2164616733" sldId="286"/>
            <ac:picMk id="8" creationId="{3149E442-AC4B-4650-8DB0-BC6D5AAE782D}"/>
          </ac:picMkLst>
        </pc:picChg>
      </pc:sldChg>
      <pc:sldChg chg="add">
        <pc:chgData name="Kaitlin Tyler" userId="9fe895bd-0629-4884-9289-afe88e7d7070" providerId="ADAL" clId="{9FB349CB-5FDD-40BC-A677-1A786CA2F6E0}" dt="2026-05-05T18:02:25.232" v="38"/>
        <pc:sldMkLst>
          <pc:docMk/>
          <pc:sldMk cId="1898956710" sldId="287"/>
        </pc:sldMkLst>
      </pc:sldChg>
      <pc:sldChg chg="modSp add mod">
        <pc:chgData name="Kaitlin Tyler" userId="9fe895bd-0629-4884-9289-afe88e7d7070" providerId="ADAL" clId="{9FB349CB-5FDD-40BC-A677-1A786CA2F6E0}" dt="2026-05-13T17:33:56.612" v="291" actId="20577"/>
        <pc:sldMkLst>
          <pc:docMk/>
          <pc:sldMk cId="540034601" sldId="308"/>
        </pc:sldMkLst>
        <pc:graphicFrameChg chg="modGraphic">
          <ac:chgData name="Kaitlin Tyler" userId="9fe895bd-0629-4884-9289-afe88e7d7070" providerId="ADAL" clId="{9FB349CB-5FDD-40BC-A677-1A786CA2F6E0}" dt="2026-05-13T17:33:56.612" v="291" actId="20577"/>
          <ac:graphicFrameMkLst>
            <pc:docMk/>
            <pc:sldMk cId="540034601" sldId="308"/>
            <ac:graphicFrameMk id="5" creationId="{81F1995C-277A-4D92-B142-C47B50B7FCF6}"/>
          </ac:graphicFrameMkLst>
        </pc:graphicFrameChg>
      </pc:sldChg>
      <pc:sldChg chg="add">
        <pc:chgData name="Kaitlin Tyler" userId="9fe895bd-0629-4884-9289-afe88e7d7070" providerId="ADAL" clId="{9FB349CB-5FDD-40BC-A677-1A786CA2F6E0}" dt="2026-05-05T18:02:25.232" v="38"/>
        <pc:sldMkLst>
          <pc:docMk/>
          <pc:sldMk cId="2309584097" sldId="312"/>
        </pc:sldMkLst>
      </pc:sldChg>
      <pc:sldChg chg="add">
        <pc:chgData name="Kaitlin Tyler" userId="9fe895bd-0629-4884-9289-afe88e7d7070" providerId="ADAL" clId="{9FB349CB-5FDD-40BC-A677-1A786CA2F6E0}" dt="2026-05-05T18:02:25.232" v="38"/>
        <pc:sldMkLst>
          <pc:docMk/>
          <pc:sldMk cId="1933941148" sldId="313"/>
        </pc:sldMkLst>
      </pc:sldChg>
      <pc:sldChg chg="add">
        <pc:chgData name="Kaitlin Tyler" userId="9fe895bd-0629-4884-9289-afe88e7d7070" providerId="ADAL" clId="{9FB349CB-5FDD-40BC-A677-1A786CA2F6E0}" dt="2026-05-05T18:02:25.232" v="38"/>
        <pc:sldMkLst>
          <pc:docMk/>
          <pc:sldMk cId="763960316" sldId="314"/>
        </pc:sldMkLst>
      </pc:sldChg>
      <pc:sldChg chg="add">
        <pc:chgData name="Kaitlin Tyler" userId="9fe895bd-0629-4884-9289-afe88e7d7070" providerId="ADAL" clId="{9FB349CB-5FDD-40BC-A677-1A786CA2F6E0}" dt="2026-05-05T18:02:25.232" v="38"/>
        <pc:sldMkLst>
          <pc:docMk/>
          <pc:sldMk cId="2718967328" sldId="315"/>
        </pc:sldMkLst>
      </pc:sldChg>
      <pc:sldChg chg="add">
        <pc:chgData name="Kaitlin Tyler" userId="9fe895bd-0629-4884-9289-afe88e7d7070" providerId="ADAL" clId="{9FB349CB-5FDD-40BC-A677-1A786CA2F6E0}" dt="2026-05-05T18:02:25.232" v="38"/>
        <pc:sldMkLst>
          <pc:docMk/>
          <pc:sldMk cId="2831739751" sldId="316"/>
        </pc:sldMkLst>
      </pc:sldChg>
      <pc:sldChg chg="add">
        <pc:chgData name="Kaitlin Tyler" userId="9fe895bd-0629-4884-9289-afe88e7d7070" providerId="ADAL" clId="{9FB349CB-5FDD-40BC-A677-1A786CA2F6E0}" dt="2026-05-05T18:02:25.232" v="38"/>
        <pc:sldMkLst>
          <pc:docMk/>
          <pc:sldMk cId="2259546834" sldId="317"/>
        </pc:sldMkLst>
      </pc:sldChg>
      <pc:sldChg chg="add">
        <pc:chgData name="Kaitlin Tyler" userId="9fe895bd-0629-4884-9289-afe88e7d7070" providerId="ADAL" clId="{9FB349CB-5FDD-40BC-A677-1A786CA2F6E0}" dt="2026-05-05T18:02:25.232" v="38"/>
        <pc:sldMkLst>
          <pc:docMk/>
          <pc:sldMk cId="2507712559" sldId="318"/>
        </pc:sldMkLst>
      </pc:sldChg>
      <pc:sldChg chg="add">
        <pc:chgData name="Kaitlin Tyler" userId="9fe895bd-0629-4884-9289-afe88e7d7070" providerId="ADAL" clId="{9FB349CB-5FDD-40BC-A677-1A786CA2F6E0}" dt="2026-05-05T18:02:25.232" v="38"/>
        <pc:sldMkLst>
          <pc:docMk/>
          <pc:sldMk cId="4288014476" sldId="319"/>
        </pc:sldMkLst>
      </pc:sldChg>
      <pc:sldChg chg="add">
        <pc:chgData name="Kaitlin Tyler" userId="9fe895bd-0629-4884-9289-afe88e7d7070" providerId="ADAL" clId="{9FB349CB-5FDD-40BC-A677-1A786CA2F6E0}" dt="2026-05-05T18:02:25.232" v="38"/>
        <pc:sldMkLst>
          <pc:docMk/>
          <pc:sldMk cId="2128352311" sldId="320"/>
        </pc:sldMkLst>
      </pc:sldChg>
      <pc:sldChg chg="add">
        <pc:chgData name="Kaitlin Tyler" userId="9fe895bd-0629-4884-9289-afe88e7d7070" providerId="ADAL" clId="{9FB349CB-5FDD-40BC-A677-1A786CA2F6E0}" dt="2026-05-05T18:02:25.232" v="38"/>
        <pc:sldMkLst>
          <pc:docMk/>
          <pc:sldMk cId="3797894325" sldId="321"/>
        </pc:sldMkLst>
      </pc:sldChg>
      <pc:sldChg chg="add">
        <pc:chgData name="Kaitlin Tyler" userId="9fe895bd-0629-4884-9289-afe88e7d7070" providerId="ADAL" clId="{9FB349CB-5FDD-40BC-A677-1A786CA2F6E0}" dt="2026-05-05T18:02:25.232" v="38"/>
        <pc:sldMkLst>
          <pc:docMk/>
          <pc:sldMk cId="1355950039" sldId="322"/>
        </pc:sldMkLst>
      </pc:sldChg>
      <pc:sldChg chg="add">
        <pc:chgData name="Kaitlin Tyler" userId="9fe895bd-0629-4884-9289-afe88e7d7070" providerId="ADAL" clId="{9FB349CB-5FDD-40BC-A677-1A786CA2F6E0}" dt="2026-05-05T18:02:25.232" v="38"/>
        <pc:sldMkLst>
          <pc:docMk/>
          <pc:sldMk cId="2879948424" sldId="323"/>
        </pc:sldMkLst>
      </pc:sldChg>
      <pc:sldChg chg="add">
        <pc:chgData name="Kaitlin Tyler" userId="9fe895bd-0629-4884-9289-afe88e7d7070" providerId="ADAL" clId="{9FB349CB-5FDD-40BC-A677-1A786CA2F6E0}" dt="2026-05-05T18:02:25.232" v="38"/>
        <pc:sldMkLst>
          <pc:docMk/>
          <pc:sldMk cId="1073560619" sldId="324"/>
        </pc:sldMkLst>
      </pc:sldChg>
      <pc:sldChg chg="add">
        <pc:chgData name="Kaitlin Tyler" userId="9fe895bd-0629-4884-9289-afe88e7d7070" providerId="ADAL" clId="{9FB349CB-5FDD-40BC-A677-1A786CA2F6E0}" dt="2026-05-05T18:02:25.232" v="38"/>
        <pc:sldMkLst>
          <pc:docMk/>
          <pc:sldMk cId="2730824561" sldId="325"/>
        </pc:sldMkLst>
      </pc:sldChg>
      <pc:sldChg chg="add">
        <pc:chgData name="Kaitlin Tyler" userId="9fe895bd-0629-4884-9289-afe88e7d7070" providerId="ADAL" clId="{9FB349CB-5FDD-40BC-A677-1A786CA2F6E0}" dt="2026-05-05T18:02:25.232" v="38"/>
        <pc:sldMkLst>
          <pc:docMk/>
          <pc:sldMk cId="1167520664" sldId="326"/>
        </pc:sldMkLst>
      </pc:sldChg>
      <pc:sldChg chg="add">
        <pc:chgData name="Kaitlin Tyler" userId="9fe895bd-0629-4884-9289-afe88e7d7070" providerId="ADAL" clId="{9FB349CB-5FDD-40BC-A677-1A786CA2F6E0}" dt="2026-05-05T18:02:25.232" v="38"/>
        <pc:sldMkLst>
          <pc:docMk/>
          <pc:sldMk cId="430102302" sldId="327"/>
        </pc:sldMkLst>
      </pc:sldChg>
      <pc:sldChg chg="add">
        <pc:chgData name="Kaitlin Tyler" userId="9fe895bd-0629-4884-9289-afe88e7d7070" providerId="ADAL" clId="{9FB349CB-5FDD-40BC-A677-1A786CA2F6E0}" dt="2026-05-05T18:02:25.232" v="38"/>
        <pc:sldMkLst>
          <pc:docMk/>
          <pc:sldMk cId="2262347097" sldId="328"/>
        </pc:sldMkLst>
      </pc:sldChg>
      <pc:sldChg chg="add">
        <pc:chgData name="Kaitlin Tyler" userId="9fe895bd-0629-4884-9289-afe88e7d7070" providerId="ADAL" clId="{9FB349CB-5FDD-40BC-A677-1A786CA2F6E0}" dt="2026-05-05T18:02:25.232" v="38"/>
        <pc:sldMkLst>
          <pc:docMk/>
          <pc:sldMk cId="1980140451" sldId="329"/>
        </pc:sldMkLst>
      </pc:sldChg>
      <pc:sldChg chg="add">
        <pc:chgData name="Kaitlin Tyler" userId="9fe895bd-0629-4884-9289-afe88e7d7070" providerId="ADAL" clId="{9FB349CB-5FDD-40BC-A677-1A786CA2F6E0}" dt="2026-05-05T18:02:25.232" v="38"/>
        <pc:sldMkLst>
          <pc:docMk/>
          <pc:sldMk cId="2633629449" sldId="330"/>
        </pc:sldMkLst>
      </pc:sldChg>
      <pc:sldChg chg="add">
        <pc:chgData name="Kaitlin Tyler" userId="9fe895bd-0629-4884-9289-afe88e7d7070" providerId="ADAL" clId="{9FB349CB-5FDD-40BC-A677-1A786CA2F6E0}" dt="2026-05-05T18:02:25.232" v="38"/>
        <pc:sldMkLst>
          <pc:docMk/>
          <pc:sldMk cId="511217986" sldId="3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point within the class– let students give their thoughts and opinions before moving on</a:t>
            </a:r>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454870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unit cells have vastly different faces, as demonstrated by the schematic on the slide. Question how this might impact properties (mechanical? Thermal?)</a:t>
            </a:r>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120125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how, even within a single unit cell, the orientation matters depending on how the cell is rotated. The gray planes highlighted in the 3D unit cells– try to have students visualize this face being the “top” of the unit cell. That dramatically changes the look of the cell and therefore will have an impact on properties. Therefore, we need a way to talk about these planes and directions within unit cells that is uniform across all of materials science. But how do we do this?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4276737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13</a:t>
            </a:fld>
            <a:endParaRPr lang="en-GB" dirty="0"/>
          </a:p>
        </p:txBody>
      </p:sp>
    </p:spTree>
    <p:extLst>
      <p:ext uri="{BB962C8B-B14F-4D97-AF65-F5344CB8AC3E}">
        <p14:creationId xmlns:p14="http://schemas.microsoft.com/office/powerpoint/2010/main" val="942873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20</a:t>
            </a:fld>
            <a:endParaRPr lang="en-GB" dirty="0"/>
          </a:p>
        </p:txBody>
      </p:sp>
    </p:spTree>
    <p:extLst>
      <p:ext uri="{BB962C8B-B14F-4D97-AF65-F5344CB8AC3E}">
        <p14:creationId xmlns:p14="http://schemas.microsoft.com/office/powerpoint/2010/main" val="391531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22</a:t>
            </a:fld>
            <a:endParaRPr lang="en-GB" dirty="0"/>
          </a:p>
        </p:txBody>
      </p:sp>
    </p:spTree>
    <p:extLst>
      <p:ext uri="{BB962C8B-B14F-4D97-AF65-F5344CB8AC3E}">
        <p14:creationId xmlns:p14="http://schemas.microsoft.com/office/powerpoint/2010/main" val="2910662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23</a:t>
            </a:fld>
            <a:endParaRPr lang="en-GB" dirty="0"/>
          </a:p>
        </p:txBody>
      </p:sp>
    </p:spTree>
    <p:extLst>
      <p:ext uri="{BB962C8B-B14F-4D97-AF65-F5344CB8AC3E}">
        <p14:creationId xmlns:p14="http://schemas.microsoft.com/office/powerpoint/2010/main" val="639338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24</a:t>
            </a:fld>
            <a:endParaRPr lang="en-GB" dirty="0"/>
          </a:p>
        </p:txBody>
      </p:sp>
    </p:spTree>
    <p:extLst>
      <p:ext uri="{BB962C8B-B14F-4D97-AF65-F5344CB8AC3E}">
        <p14:creationId xmlns:p14="http://schemas.microsoft.com/office/powerpoint/2010/main" val="661529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25</a:t>
            </a:fld>
            <a:endParaRPr lang="en-GB" dirty="0"/>
          </a:p>
        </p:txBody>
      </p:sp>
    </p:spTree>
    <p:extLst>
      <p:ext uri="{BB962C8B-B14F-4D97-AF65-F5344CB8AC3E}">
        <p14:creationId xmlns:p14="http://schemas.microsoft.com/office/powerpoint/2010/main" val="3404504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26</a:t>
            </a:fld>
            <a:endParaRPr lang="en-GB" dirty="0"/>
          </a:p>
        </p:txBody>
      </p:sp>
    </p:spTree>
    <p:extLst>
      <p:ext uri="{BB962C8B-B14F-4D97-AF65-F5344CB8AC3E}">
        <p14:creationId xmlns:p14="http://schemas.microsoft.com/office/powerpoint/2010/main" val="767987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66852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27</a:t>
            </a:fld>
            <a:endParaRPr lang="en-GB" dirty="0"/>
          </a:p>
        </p:txBody>
      </p:sp>
    </p:spTree>
    <p:extLst>
      <p:ext uri="{BB962C8B-B14F-4D97-AF65-F5344CB8AC3E}">
        <p14:creationId xmlns:p14="http://schemas.microsoft.com/office/powerpoint/2010/main" val="4159297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30463" y="546100"/>
            <a:ext cx="4864100" cy="2736850"/>
          </a:xfrm>
        </p:spPr>
      </p:sp>
      <p:sp>
        <p:nvSpPr>
          <p:cNvPr id="3" name="Notes Placeholder 2"/>
          <p:cNvSpPr>
            <a:spLocks noGrp="1"/>
          </p:cNvSpPr>
          <p:nvPr>
            <p:ph type="body" idx="1"/>
          </p:nvPr>
        </p:nvSpPr>
        <p:spPr/>
        <p:txBody>
          <a:bodyPr/>
          <a:lstStyle/>
          <a:p>
            <a:r>
              <a:rPr lang="en-GB" b="0" dirty="0"/>
              <a:t>This lecture unit focuses on fundamentals of crystallography. Starting by defining what crystalline materials are, we move into the fundamental structure: the unit cell. The impact of knowing the crystal orientation on material performance and how we denote these orientations through Miller Indices will be discussed. Then, we move on to what happens when a material is not a perfect crystal. Defect types are defined and the impacts that defects can have on a system, both positive and negative, are shown.</a:t>
            </a:r>
          </a:p>
          <a:p>
            <a:endParaRPr lang="en-GB" dirty="0"/>
          </a:p>
        </p:txBody>
      </p:sp>
      <p:sp>
        <p:nvSpPr>
          <p:cNvPr id="4" name="Slide Number Placeholder 3"/>
          <p:cNvSpPr>
            <a:spLocks noGrp="1"/>
          </p:cNvSpPr>
          <p:nvPr>
            <p:ph type="sldNum" sz="quarter" idx="10"/>
          </p:nvPr>
        </p:nvSpPr>
        <p:spPr/>
        <p:txBody>
          <a:bodyPr/>
          <a:lstStyle/>
          <a:p>
            <a:pPr>
              <a:defRPr/>
            </a:pPr>
            <a:fld id="{E654A4EC-2B15-4B3A-9C47-504B5D494971}" type="slidenum">
              <a:rPr lang="en-GB" smtClean="0"/>
              <a:pPr>
                <a:defRPr/>
              </a:pPr>
              <a:t>3</a:t>
            </a:fld>
            <a:endParaRPr lang="en-GB" dirty="0"/>
          </a:p>
        </p:txBody>
      </p:sp>
    </p:spTree>
    <p:extLst>
      <p:ext uri="{BB962C8B-B14F-4D97-AF65-F5344CB8AC3E}">
        <p14:creationId xmlns:p14="http://schemas.microsoft.com/office/powerpoint/2010/main" val="2962958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Atomic structure can have a large impact on a materials properties and performance. </a:t>
            </a:r>
          </a:p>
          <a:p>
            <a:endParaRPr lang="en-US" dirty="0"/>
          </a:p>
          <a:p>
            <a:r>
              <a:rPr lang="en-US" dirty="0"/>
              <a:t>An example of this starts with fused silica glass. This material is highly resistant to thermal shock and high temperatures and is almost 100% silica, or Si O 2. </a:t>
            </a:r>
          </a:p>
          <a:p>
            <a:r>
              <a:rPr lang="en-US" dirty="0"/>
              <a:t>On the other hand, you have quartz. This is the material in watches that helps keep time due to the piezoelectric nature of the material, where mechanical loading causes an electric potential to form. This material is also made from almost 100% silica.</a:t>
            </a:r>
          </a:p>
          <a:p>
            <a:endParaRPr lang="en-US" dirty="0"/>
          </a:p>
          <a:p>
            <a:r>
              <a:rPr lang="en-US" dirty="0"/>
              <a:t>So how do these identical materials behave so differently?</a:t>
            </a:r>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4</a:t>
            </a:fld>
            <a:endParaRPr lang="en-GB" dirty="0"/>
          </a:p>
        </p:txBody>
      </p:sp>
    </p:spTree>
    <p:extLst>
      <p:ext uri="{BB962C8B-B14F-4D97-AF65-F5344CB8AC3E}">
        <p14:creationId xmlns:p14="http://schemas.microsoft.com/office/powerpoint/2010/main" val="3735983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reason is the different in atomic structure between the two cases of Silica. Quartz is a crystalline material, where the atoms are arranged in an ordered, repeating structure. Fused silica, on the other hand, is amorphous. This means the material lacks this long-range order. The difference in atomic order can impact many things about a material, from how it transports heat to how light interacts with the materials.</a:t>
            </a:r>
          </a:p>
          <a:p>
            <a:endParaRPr lang="en-US" dirty="0"/>
          </a:p>
          <a:p>
            <a:r>
              <a:rPr lang="en-US" dirty="0"/>
              <a:t>Question for the class: Can you think of some material properties that crystal structure, and therefore bond arrangement, could impact?</a:t>
            </a:r>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5</a:t>
            </a:fld>
            <a:endParaRPr lang="en-GB" dirty="0"/>
          </a:p>
        </p:txBody>
      </p:sp>
    </p:spTree>
    <p:extLst>
      <p:ext uri="{BB962C8B-B14F-4D97-AF65-F5344CB8AC3E}">
        <p14:creationId xmlns:p14="http://schemas.microsoft.com/office/powerpoint/2010/main" val="16932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building blocks of crystals are called unit cells. These are the smallest repeating units. </a:t>
            </a:r>
          </a:p>
          <a:p>
            <a:endParaRPr lang="en-US" dirty="0"/>
          </a:p>
          <a:p>
            <a:r>
              <a:rPr lang="en-US" dirty="0"/>
              <a:t>There are seven commonly discussed crystal systems. They are separated due the degree of symmetry within the unit cell.</a:t>
            </a:r>
          </a:p>
          <a:p>
            <a:r>
              <a:rPr lang="en-US" dirty="0"/>
              <a:t>The first is cubic, which has the highest symmetry. There are many variations of cubic, which will be discussed later. It is also one of the most common, with examples such as aluminum, germanium, and copper.</a:t>
            </a:r>
          </a:p>
          <a:p>
            <a:r>
              <a:rPr lang="en-US" dirty="0"/>
              <a:t>Next is Rhombohedral, which differs due to an angle along one axis not being 90. An example material is bismuth.</a:t>
            </a:r>
          </a:p>
          <a:p>
            <a:r>
              <a:rPr lang="en-US" dirty="0"/>
              <a:t>Tetragonal materials are elongated along one axis with all angles equaling 90. An example material is Indium</a:t>
            </a:r>
          </a:p>
          <a:p>
            <a:r>
              <a:rPr lang="en-US" dirty="0"/>
              <a:t>Hexagonal close-packed unit cells are also very common, with an elongation along one axis and one angle equaling 120 degrees. This is the only one of the seven that is not based in a quadrilateral and is based instead in a hexagon. An example material is cobalt</a:t>
            </a:r>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6</a:t>
            </a:fld>
            <a:endParaRPr lang="en-GB" dirty="0"/>
          </a:p>
        </p:txBody>
      </p:sp>
    </p:spTree>
    <p:extLst>
      <p:ext uri="{BB962C8B-B14F-4D97-AF65-F5344CB8AC3E}">
        <p14:creationId xmlns:p14="http://schemas.microsoft.com/office/powerpoint/2010/main" val="3519677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*Continuing information onto another slide for space</a:t>
            </a:r>
          </a:p>
          <a:p>
            <a:r>
              <a:rPr lang="en-US" dirty="0"/>
              <a:t>These next systems start to break symmetry.</a:t>
            </a:r>
          </a:p>
          <a:p>
            <a:r>
              <a:rPr lang="en-US" dirty="0"/>
              <a:t>Orthorhombic materials have square angles but no sides equal one another. An example material is uranium</a:t>
            </a:r>
          </a:p>
          <a:p>
            <a:r>
              <a:rPr lang="en-US" dirty="0"/>
              <a:t>Monoclinic materials have two square angles but no equal sides. An example material is phosphorus</a:t>
            </a:r>
          </a:p>
          <a:p>
            <a:r>
              <a:rPr lang="en-US" dirty="0"/>
              <a:t>Triclinic has no equal angles or sides. It is a complex structure lacking symmetry. An example material is turquoise.</a:t>
            </a:r>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7</a:t>
            </a:fld>
            <a:endParaRPr lang="en-GB" dirty="0"/>
          </a:p>
        </p:txBody>
      </p:sp>
    </p:spTree>
    <p:extLst>
      <p:ext uri="{BB962C8B-B14F-4D97-AF65-F5344CB8AC3E}">
        <p14:creationId xmlns:p14="http://schemas.microsoft.com/office/powerpoint/2010/main" val="4001806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discussing unit cells and talking about the fundamentals, three are commonly discussed– Face Centered Cubic, Body Centered Cubic, and Hexagonal Close Packed</a:t>
            </a:r>
          </a:p>
        </p:txBody>
      </p:sp>
      <p:sp>
        <p:nvSpPr>
          <p:cNvPr id="4" name="Slide Number Placeholder 3"/>
          <p:cNvSpPr>
            <a:spLocks noGrp="1"/>
          </p:cNvSpPr>
          <p:nvPr>
            <p:ph type="sldNum" sz="quarter" idx="5"/>
          </p:nvPr>
        </p:nvSpPr>
        <p:spPr/>
        <p:txBody>
          <a:bodyPr/>
          <a:lstStyle/>
          <a:p>
            <a:pPr>
              <a:defRPr/>
            </a:pPr>
            <a:fld id="{E654A4EC-2B15-4B3A-9C47-504B5D494971}" type="slidenum">
              <a:rPr lang="en-GB" smtClean="0"/>
              <a:pPr>
                <a:defRPr/>
              </a:pPr>
              <a:t>8</a:t>
            </a:fld>
            <a:endParaRPr lang="en-GB" dirty="0"/>
          </a:p>
        </p:txBody>
      </p:sp>
    </p:spTree>
    <p:extLst>
      <p:ext uri="{BB962C8B-B14F-4D97-AF65-F5344CB8AC3E}">
        <p14:creationId xmlns:p14="http://schemas.microsoft.com/office/powerpoint/2010/main" val="2353724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1876363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5.xml"/><Relationship Id="rId5" Type="http://schemas.openxmlformats.org/officeDocument/2006/relationships/image" Target="../media/image41.png"/><Relationship Id="rId4" Type="http://schemas.openxmlformats.org/officeDocument/2006/relationships/image" Target="NULL"/></Relationships>
</file>

<file path=ppt/slides/_rels/slide2.xml.rels><?xml version="1.0" encoding="UTF-8" standalone="yes"?>
<Relationships xmlns="http://schemas.openxmlformats.org/package/2006/relationships"><Relationship Id="rId3" Type="http://schemas.openxmlformats.org/officeDocument/2006/relationships/hyperlink" Target="https://www.ansys.com/academic/educators/education-resources/paper-supporting-introductory-materials-science-teaching-for-all-majors-callisterbased-courses-and-granta-edupac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hyperlink" Target="https://www.americanscientist.org/article/each-blade-a-single-crystal" TargetMode="External"/><Relationship Id="rId2" Type="http://schemas.openxmlformats.org/officeDocument/2006/relationships/image" Target="../media/image44.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NUL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NULL"/><Relationship Id="rId5" Type="http://schemas.openxmlformats.org/officeDocument/2006/relationships/image" Target="../media/image7.png"/><Relationship Id="rId4" Type="http://schemas.openxmlformats.org/officeDocument/2006/relationships/image" Target="NUL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image" Target="NUL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NULL"/><Relationship Id="rId11" Type="http://schemas.openxmlformats.org/officeDocument/2006/relationships/image" Target="../media/image3.png"/><Relationship Id="rId5" Type="http://schemas.openxmlformats.org/officeDocument/2006/relationships/image" Target="NULL"/><Relationship Id="rId10"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NULL"/><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NULL"/><Relationship Id="rId4" Type="http://schemas.openxmlformats.org/officeDocument/2006/relationships/image" Target="NUL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US" dirty="0"/>
              <a:t>Fundamentals of Crystallography and Crystal Defects Lecture</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dirty="0">
                <a:solidFill>
                  <a:schemeClr val="accent3"/>
                </a:solidFill>
              </a:rPr>
              <a:t>Kaitlin Tyler, PhD</a:t>
            </a:r>
          </a:p>
          <a:p>
            <a:r>
              <a:rPr lang="en-US" dirty="0"/>
              <a:t>Ansys Academic Program</a:t>
            </a:r>
            <a:endParaRPr lang="en-US" dirty="0">
              <a:solidFill>
                <a:schemeClr val="accent3"/>
              </a:solidFill>
            </a:endParaRPr>
          </a:p>
        </p:txBody>
      </p:sp>
      <p:pic>
        <p:nvPicPr>
          <p:cNvPr id="5" name="Picture 4">
            <a:extLst>
              <a:ext uri="{FF2B5EF4-FFF2-40B4-BE49-F238E27FC236}">
                <a16:creationId xmlns:a16="http://schemas.microsoft.com/office/drawing/2014/main" id="{F37AA6D4-291B-FCCA-7416-84DA707952C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6014" y="762000"/>
            <a:ext cx="2286005" cy="2286005"/>
          </a:xfrm>
          <a:prstGeom prst="rect">
            <a:avLst/>
          </a:prstGeom>
        </p:spPr>
      </p:pic>
      <p:pic>
        <p:nvPicPr>
          <p:cNvPr id="6" name="Picture 5">
            <a:extLst>
              <a:ext uri="{FF2B5EF4-FFF2-40B4-BE49-F238E27FC236}">
                <a16:creationId xmlns:a16="http://schemas.microsoft.com/office/drawing/2014/main" id="{9068FCBD-2EBB-E664-4C8E-709442C0805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0099" y="3048005"/>
            <a:ext cx="2286005" cy="2286005"/>
          </a:xfrm>
          <a:prstGeom prst="rect">
            <a:avLst/>
          </a:prstGeom>
        </p:spPr>
      </p:pic>
      <p:pic>
        <p:nvPicPr>
          <p:cNvPr id="7" name="Picture 6">
            <a:extLst>
              <a:ext uri="{FF2B5EF4-FFF2-40B4-BE49-F238E27FC236}">
                <a16:creationId xmlns:a16="http://schemas.microsoft.com/office/drawing/2014/main" id="{AE58A813-B922-EBC2-700A-E1EBECFB363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58214" y="838200"/>
            <a:ext cx="2286005" cy="2286005"/>
          </a:xfrm>
          <a:prstGeom prst="rect">
            <a:avLst/>
          </a:prstGeom>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93C101-4AD3-427D-847C-A19E25226B1D}"/>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3" name="Title 2">
            <a:extLst>
              <a:ext uri="{FF2B5EF4-FFF2-40B4-BE49-F238E27FC236}">
                <a16:creationId xmlns:a16="http://schemas.microsoft.com/office/drawing/2014/main" id="{86DD8E4B-DB48-4E4A-AF09-62A3452DFCCA}"/>
              </a:ext>
            </a:extLst>
          </p:cNvPr>
          <p:cNvSpPr>
            <a:spLocks noGrp="1"/>
          </p:cNvSpPr>
          <p:nvPr>
            <p:ph type="title"/>
          </p:nvPr>
        </p:nvSpPr>
        <p:spPr/>
        <p:txBody>
          <a:bodyPr/>
          <a:lstStyle/>
          <a:p>
            <a:r>
              <a:rPr lang="en-US" dirty="0"/>
              <a:t>Crystal Symmetry</a:t>
            </a:r>
          </a:p>
        </p:txBody>
      </p:sp>
      <p:sp>
        <p:nvSpPr>
          <p:cNvPr id="2" name="Content Placeholder 1">
            <a:extLst>
              <a:ext uri="{FF2B5EF4-FFF2-40B4-BE49-F238E27FC236}">
                <a16:creationId xmlns:a16="http://schemas.microsoft.com/office/drawing/2014/main" id="{7E6DFF7F-A4FC-4114-B968-8F64F6BF03A3}"/>
              </a:ext>
            </a:extLst>
          </p:cNvPr>
          <p:cNvSpPr>
            <a:spLocks noGrp="1"/>
          </p:cNvSpPr>
          <p:nvPr>
            <p:ph type="body" sz="quarter" idx="4294967295"/>
          </p:nvPr>
        </p:nvSpPr>
        <p:spPr>
          <a:xfrm>
            <a:off x="0" y="1447800"/>
            <a:ext cx="10972800" cy="4572000"/>
          </a:xfrm>
        </p:spPr>
        <p:txBody>
          <a:bodyPr>
            <a:normAutofit/>
          </a:bodyPr>
          <a:lstStyle/>
          <a:p>
            <a:pPr marL="0" indent="0" algn="ctr">
              <a:buNone/>
            </a:pPr>
            <a:r>
              <a:rPr lang="en-US" b="0" dirty="0"/>
              <a:t>Each unit cell has a different degree of symmetry. </a:t>
            </a:r>
          </a:p>
          <a:p>
            <a:pPr marL="0" indent="0" algn="ctr">
              <a:buNone/>
            </a:pPr>
            <a:r>
              <a:rPr lang="en-US" b="0" dirty="0"/>
              <a:t>But why is this important?</a:t>
            </a:r>
          </a:p>
        </p:txBody>
      </p:sp>
    </p:spTree>
    <p:extLst>
      <p:ext uri="{BB962C8B-B14F-4D97-AF65-F5344CB8AC3E}">
        <p14:creationId xmlns:p14="http://schemas.microsoft.com/office/powerpoint/2010/main" val="4288014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584D93-B086-4A6A-BBAF-EF682000827E}"/>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3" name="Title 2">
            <a:extLst>
              <a:ext uri="{FF2B5EF4-FFF2-40B4-BE49-F238E27FC236}">
                <a16:creationId xmlns:a16="http://schemas.microsoft.com/office/drawing/2014/main" id="{86DD8E4B-DB48-4E4A-AF09-62A3452DFCCA}"/>
              </a:ext>
            </a:extLst>
          </p:cNvPr>
          <p:cNvSpPr>
            <a:spLocks noGrp="1"/>
          </p:cNvSpPr>
          <p:nvPr>
            <p:ph type="title"/>
          </p:nvPr>
        </p:nvSpPr>
        <p:spPr/>
        <p:txBody>
          <a:bodyPr/>
          <a:lstStyle/>
          <a:p>
            <a:r>
              <a:rPr lang="en-US" dirty="0"/>
              <a:t>Impact of Crystal Symmetry</a:t>
            </a:r>
          </a:p>
        </p:txBody>
      </p:sp>
      <p:pic>
        <p:nvPicPr>
          <p:cNvPr id="5" name="Picture 4" descr="face centered cubic crystal structure">
            <a:extLst>
              <a:ext uri="{FF2B5EF4-FFF2-40B4-BE49-F238E27FC236}">
                <a16:creationId xmlns:a16="http://schemas.microsoft.com/office/drawing/2014/main" id="{45D554E5-46BA-4CB3-9766-F04D97DEAE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721" y="1112961"/>
            <a:ext cx="1828804" cy="1828804"/>
          </a:xfrm>
          <a:prstGeom prst="rect">
            <a:avLst/>
          </a:prstGeom>
        </p:spPr>
      </p:pic>
      <p:pic>
        <p:nvPicPr>
          <p:cNvPr id="7" name="Picture 6" descr="the colored triclinic prism rotated 120 degrees. the orientation is noticeably different than before the rotation">
            <a:extLst>
              <a:ext uri="{FF2B5EF4-FFF2-40B4-BE49-F238E27FC236}">
                <a16:creationId xmlns:a16="http://schemas.microsoft.com/office/drawing/2014/main" id="{6AC22E11-7302-41F6-AB00-3A07D39B8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0703" y="3821281"/>
            <a:ext cx="1828804" cy="1828804"/>
          </a:xfrm>
          <a:prstGeom prst="rect">
            <a:avLst/>
          </a:prstGeom>
        </p:spPr>
      </p:pic>
      <p:pic>
        <p:nvPicPr>
          <p:cNvPr id="9" name="Picture 8" descr="triclinic unit cell with different colors on each face of the rectangular prism">
            <a:extLst>
              <a:ext uri="{FF2B5EF4-FFF2-40B4-BE49-F238E27FC236}">
                <a16:creationId xmlns:a16="http://schemas.microsoft.com/office/drawing/2014/main" id="{49422257-00EC-43F1-B34F-A734B776D6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4665" y="3821281"/>
            <a:ext cx="1828804" cy="1828804"/>
          </a:xfrm>
          <a:prstGeom prst="rect">
            <a:avLst/>
          </a:prstGeom>
        </p:spPr>
      </p:pic>
      <p:pic>
        <p:nvPicPr>
          <p:cNvPr id="11" name="Picture 10" descr="triclinic unit cell">
            <a:extLst>
              <a:ext uri="{FF2B5EF4-FFF2-40B4-BE49-F238E27FC236}">
                <a16:creationId xmlns:a16="http://schemas.microsoft.com/office/drawing/2014/main" id="{CE21D64D-30BA-48C0-9471-2428C5224D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4575" y="3821281"/>
            <a:ext cx="1828804" cy="1828804"/>
          </a:xfrm>
          <a:prstGeom prst="rect">
            <a:avLst/>
          </a:prstGeom>
        </p:spPr>
      </p:pic>
      <p:pic>
        <p:nvPicPr>
          <p:cNvPr id="13" name="Picture 12" descr="cube with all sides the same color gray">
            <a:extLst>
              <a:ext uri="{FF2B5EF4-FFF2-40B4-BE49-F238E27FC236}">
                <a16:creationId xmlns:a16="http://schemas.microsoft.com/office/drawing/2014/main" id="{27B5C53D-6820-4752-AFB9-A68C4D0984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05811" y="1112961"/>
            <a:ext cx="1828804" cy="1828804"/>
          </a:xfrm>
          <a:prstGeom prst="rect">
            <a:avLst/>
          </a:prstGeom>
        </p:spPr>
      </p:pic>
      <p:pic>
        <p:nvPicPr>
          <p:cNvPr id="14" name="Picture 13" descr="same gray cube rotated 120 degrees. It has an identical orientation">
            <a:extLst>
              <a:ext uri="{FF2B5EF4-FFF2-40B4-BE49-F238E27FC236}">
                <a16:creationId xmlns:a16="http://schemas.microsoft.com/office/drawing/2014/main" id="{B15C5E2A-1DA9-46F4-BA29-A6557D4267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10703" y="1112961"/>
            <a:ext cx="1828804" cy="1828804"/>
          </a:xfrm>
          <a:prstGeom prst="rect">
            <a:avLst/>
          </a:prstGeom>
        </p:spPr>
      </p:pic>
      <p:sp>
        <p:nvSpPr>
          <p:cNvPr id="15" name="TextBox 14">
            <a:extLst>
              <a:ext uri="{FF2B5EF4-FFF2-40B4-BE49-F238E27FC236}">
                <a16:creationId xmlns:a16="http://schemas.microsoft.com/office/drawing/2014/main" id="{2F66FF66-524B-4E7F-A97E-957D936F556C}"/>
              </a:ext>
            </a:extLst>
          </p:cNvPr>
          <p:cNvSpPr txBox="1"/>
          <p:nvPr/>
        </p:nvSpPr>
        <p:spPr>
          <a:xfrm>
            <a:off x="242704" y="1427199"/>
            <a:ext cx="2310430" cy="1200329"/>
          </a:xfrm>
          <a:prstGeom prst="rect">
            <a:avLst/>
          </a:prstGeom>
          <a:noFill/>
        </p:spPr>
        <p:txBody>
          <a:bodyPr wrap="square" rtlCol="0">
            <a:spAutoFit/>
          </a:bodyPr>
          <a:lstStyle/>
          <a:p>
            <a:r>
              <a:rPr lang="en-US" b="1" dirty="0"/>
              <a:t>Example: </a:t>
            </a:r>
            <a:r>
              <a:rPr lang="en-US" dirty="0"/>
              <a:t>Single Crystal with a </a:t>
            </a:r>
            <a:r>
              <a:rPr lang="en-US" i="1" dirty="0"/>
              <a:t>High Degree </a:t>
            </a:r>
            <a:r>
              <a:rPr lang="en-US" dirty="0"/>
              <a:t>of Symmetry Unit Cell</a:t>
            </a:r>
          </a:p>
        </p:txBody>
      </p:sp>
      <p:sp>
        <p:nvSpPr>
          <p:cNvPr id="16" name="TextBox 15">
            <a:extLst>
              <a:ext uri="{FF2B5EF4-FFF2-40B4-BE49-F238E27FC236}">
                <a16:creationId xmlns:a16="http://schemas.microsoft.com/office/drawing/2014/main" id="{C2E68E92-E155-4A83-82C2-2B54B3A45731}"/>
              </a:ext>
            </a:extLst>
          </p:cNvPr>
          <p:cNvSpPr txBox="1"/>
          <p:nvPr/>
        </p:nvSpPr>
        <p:spPr>
          <a:xfrm>
            <a:off x="2752627" y="2816860"/>
            <a:ext cx="1761898" cy="378909"/>
          </a:xfrm>
          <a:prstGeom prst="rect">
            <a:avLst/>
          </a:prstGeom>
          <a:noFill/>
        </p:spPr>
        <p:txBody>
          <a:bodyPr wrap="square" rtlCol="0">
            <a:spAutoFit/>
          </a:bodyPr>
          <a:lstStyle/>
          <a:p>
            <a:r>
              <a:rPr lang="en-US" dirty="0"/>
              <a:t>Unit Cell (FCC)</a:t>
            </a:r>
          </a:p>
        </p:txBody>
      </p:sp>
      <p:sp>
        <p:nvSpPr>
          <p:cNvPr id="17" name="TextBox 16">
            <a:extLst>
              <a:ext uri="{FF2B5EF4-FFF2-40B4-BE49-F238E27FC236}">
                <a16:creationId xmlns:a16="http://schemas.microsoft.com/office/drawing/2014/main" id="{113C9CC6-82FC-4836-8D4F-204B9B11D72E}"/>
              </a:ext>
            </a:extLst>
          </p:cNvPr>
          <p:cNvSpPr txBox="1"/>
          <p:nvPr/>
        </p:nvSpPr>
        <p:spPr>
          <a:xfrm>
            <a:off x="5705811" y="2732389"/>
            <a:ext cx="2045246" cy="646331"/>
          </a:xfrm>
          <a:prstGeom prst="rect">
            <a:avLst/>
          </a:prstGeom>
          <a:noFill/>
        </p:spPr>
        <p:txBody>
          <a:bodyPr wrap="square" rtlCol="0">
            <a:spAutoFit/>
          </a:bodyPr>
          <a:lstStyle/>
          <a:p>
            <a:pPr algn="ctr"/>
            <a:r>
              <a:rPr lang="en-US" dirty="0"/>
              <a:t>All cube faces are symmetrical</a:t>
            </a:r>
          </a:p>
        </p:txBody>
      </p:sp>
      <p:sp>
        <p:nvSpPr>
          <p:cNvPr id="18" name="TextBox 17">
            <a:extLst>
              <a:ext uri="{FF2B5EF4-FFF2-40B4-BE49-F238E27FC236}">
                <a16:creationId xmlns:a16="http://schemas.microsoft.com/office/drawing/2014/main" id="{24EB21CD-59E1-4E59-BBE0-7C2BAD7C9F2A}"/>
              </a:ext>
            </a:extLst>
          </p:cNvPr>
          <p:cNvSpPr txBox="1"/>
          <p:nvPr/>
        </p:nvSpPr>
        <p:spPr>
          <a:xfrm>
            <a:off x="8825849" y="2780221"/>
            <a:ext cx="2798512" cy="646331"/>
          </a:xfrm>
          <a:prstGeom prst="rect">
            <a:avLst/>
          </a:prstGeom>
          <a:noFill/>
        </p:spPr>
        <p:txBody>
          <a:bodyPr wrap="square" rtlCol="0">
            <a:spAutoFit/>
          </a:bodyPr>
          <a:lstStyle/>
          <a:p>
            <a:pPr algn="ctr"/>
            <a:r>
              <a:rPr lang="en-US" dirty="0"/>
              <a:t>Identical crystal orientation after rotation</a:t>
            </a:r>
          </a:p>
        </p:txBody>
      </p:sp>
      <p:sp>
        <p:nvSpPr>
          <p:cNvPr id="19" name="TextBox 18">
            <a:extLst>
              <a:ext uri="{FF2B5EF4-FFF2-40B4-BE49-F238E27FC236}">
                <a16:creationId xmlns:a16="http://schemas.microsoft.com/office/drawing/2014/main" id="{B5FDE7FC-A0B6-4BA4-AF50-4493E5A3BB28}"/>
              </a:ext>
            </a:extLst>
          </p:cNvPr>
          <p:cNvSpPr txBox="1"/>
          <p:nvPr/>
        </p:nvSpPr>
        <p:spPr>
          <a:xfrm>
            <a:off x="242704" y="4135519"/>
            <a:ext cx="2310430" cy="1200329"/>
          </a:xfrm>
          <a:prstGeom prst="rect">
            <a:avLst/>
          </a:prstGeom>
          <a:noFill/>
        </p:spPr>
        <p:txBody>
          <a:bodyPr wrap="square" rtlCol="0">
            <a:spAutoFit/>
          </a:bodyPr>
          <a:lstStyle/>
          <a:p>
            <a:r>
              <a:rPr lang="en-US" b="1" dirty="0"/>
              <a:t>Example: </a:t>
            </a:r>
            <a:r>
              <a:rPr lang="en-US" dirty="0"/>
              <a:t>Single Crystal with a </a:t>
            </a:r>
            <a:r>
              <a:rPr lang="en-US" i="1" dirty="0"/>
              <a:t>Low Degree </a:t>
            </a:r>
            <a:r>
              <a:rPr lang="en-US" dirty="0"/>
              <a:t>of Symmetry Unit Cell</a:t>
            </a:r>
          </a:p>
        </p:txBody>
      </p:sp>
      <p:sp>
        <p:nvSpPr>
          <p:cNvPr id="20" name="TextBox 19">
            <a:extLst>
              <a:ext uri="{FF2B5EF4-FFF2-40B4-BE49-F238E27FC236}">
                <a16:creationId xmlns:a16="http://schemas.microsoft.com/office/drawing/2014/main" id="{38045C70-25F2-49B8-B080-15A1C8C100B0}"/>
              </a:ext>
            </a:extLst>
          </p:cNvPr>
          <p:cNvSpPr txBox="1"/>
          <p:nvPr/>
        </p:nvSpPr>
        <p:spPr>
          <a:xfrm>
            <a:off x="2668822" y="5554585"/>
            <a:ext cx="1761898" cy="646331"/>
          </a:xfrm>
          <a:prstGeom prst="rect">
            <a:avLst/>
          </a:prstGeom>
          <a:noFill/>
        </p:spPr>
        <p:txBody>
          <a:bodyPr wrap="square" rtlCol="0">
            <a:spAutoFit/>
          </a:bodyPr>
          <a:lstStyle/>
          <a:p>
            <a:pPr algn="ctr"/>
            <a:r>
              <a:rPr lang="en-US" dirty="0"/>
              <a:t>Unit Cell (Triclinic)</a:t>
            </a:r>
          </a:p>
        </p:txBody>
      </p:sp>
      <p:sp>
        <p:nvSpPr>
          <p:cNvPr id="21" name="TextBox 20">
            <a:extLst>
              <a:ext uri="{FF2B5EF4-FFF2-40B4-BE49-F238E27FC236}">
                <a16:creationId xmlns:a16="http://schemas.microsoft.com/office/drawing/2014/main" id="{34681BCE-25B9-4621-92AD-C51201D54B3D}"/>
              </a:ext>
            </a:extLst>
          </p:cNvPr>
          <p:cNvSpPr txBox="1"/>
          <p:nvPr/>
        </p:nvSpPr>
        <p:spPr>
          <a:xfrm>
            <a:off x="5638905" y="5554586"/>
            <a:ext cx="2045246" cy="646331"/>
          </a:xfrm>
          <a:prstGeom prst="rect">
            <a:avLst/>
          </a:prstGeom>
          <a:noFill/>
        </p:spPr>
        <p:txBody>
          <a:bodyPr wrap="square" rtlCol="0">
            <a:spAutoFit/>
          </a:bodyPr>
          <a:lstStyle/>
          <a:p>
            <a:pPr algn="ctr"/>
            <a:r>
              <a:rPr lang="en-US" dirty="0"/>
              <a:t>Shape faces are not symmetrical</a:t>
            </a:r>
          </a:p>
        </p:txBody>
      </p:sp>
      <p:sp>
        <p:nvSpPr>
          <p:cNvPr id="22" name="TextBox 21">
            <a:extLst>
              <a:ext uri="{FF2B5EF4-FFF2-40B4-BE49-F238E27FC236}">
                <a16:creationId xmlns:a16="http://schemas.microsoft.com/office/drawing/2014/main" id="{E0026B83-773C-43B4-9499-C06180F0B947}"/>
              </a:ext>
            </a:extLst>
          </p:cNvPr>
          <p:cNvSpPr txBox="1"/>
          <p:nvPr/>
        </p:nvSpPr>
        <p:spPr>
          <a:xfrm>
            <a:off x="8825849" y="5602418"/>
            <a:ext cx="2798512" cy="646331"/>
          </a:xfrm>
          <a:prstGeom prst="rect">
            <a:avLst/>
          </a:prstGeom>
          <a:noFill/>
        </p:spPr>
        <p:txBody>
          <a:bodyPr wrap="square" rtlCol="0">
            <a:spAutoFit/>
          </a:bodyPr>
          <a:lstStyle/>
          <a:p>
            <a:pPr algn="ctr"/>
            <a:r>
              <a:rPr lang="en-US" dirty="0"/>
              <a:t>Different crystal orientation after rotation</a:t>
            </a:r>
          </a:p>
        </p:txBody>
      </p:sp>
      <p:sp>
        <p:nvSpPr>
          <p:cNvPr id="23" name="Arrow: Right 22">
            <a:extLst>
              <a:ext uri="{FF2B5EF4-FFF2-40B4-BE49-F238E27FC236}">
                <a16:creationId xmlns:a16="http://schemas.microsoft.com/office/drawing/2014/main" id="{930CAA45-EFAD-4E4E-92A8-409F77234575}"/>
              </a:ext>
            </a:extLst>
          </p:cNvPr>
          <p:cNvSpPr/>
          <p:nvPr/>
        </p:nvSpPr>
        <p:spPr bwMode="auto">
          <a:xfrm>
            <a:off x="4514525" y="1312190"/>
            <a:ext cx="1349057" cy="1430346"/>
          </a:xfrm>
          <a:prstGeom prst="rightArrow">
            <a:avLst>
              <a:gd name="adj1" fmla="val 50000"/>
              <a:gd name="adj2" fmla="val 23562"/>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r>
              <a:rPr kumimoji="0" lang="en-US" sz="1400" i="0" u="none" strike="noStrike" cap="none" normalizeH="0" baseline="0" dirty="0">
                <a:ln>
                  <a:noFill/>
                </a:ln>
                <a:solidFill>
                  <a:schemeClr val="tx1"/>
                </a:solidFill>
                <a:effectLst/>
                <a:latin typeface="Arial" charset="0"/>
              </a:rPr>
              <a:t>Color identical cube faces</a:t>
            </a:r>
          </a:p>
        </p:txBody>
      </p:sp>
      <p:sp>
        <p:nvSpPr>
          <p:cNvPr id="26" name="Arrow: Right 25">
            <a:extLst>
              <a:ext uri="{FF2B5EF4-FFF2-40B4-BE49-F238E27FC236}">
                <a16:creationId xmlns:a16="http://schemas.microsoft.com/office/drawing/2014/main" id="{A50BBD00-5F92-4F8B-8988-8C9D1B4D18C5}"/>
              </a:ext>
            </a:extLst>
          </p:cNvPr>
          <p:cNvSpPr/>
          <p:nvPr/>
        </p:nvSpPr>
        <p:spPr bwMode="auto">
          <a:xfrm>
            <a:off x="7856352" y="1312190"/>
            <a:ext cx="1349057" cy="1430346"/>
          </a:xfrm>
          <a:prstGeom prst="rightArrow">
            <a:avLst>
              <a:gd name="adj1" fmla="val 50000"/>
              <a:gd name="adj2" fmla="val 23562"/>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r>
              <a:rPr kumimoji="0" lang="en-US" sz="1400" i="0" u="none" strike="noStrike" cap="none" normalizeH="0" baseline="0" dirty="0">
                <a:ln>
                  <a:noFill/>
                </a:ln>
                <a:solidFill>
                  <a:schemeClr val="tx1"/>
                </a:solidFill>
                <a:effectLst/>
                <a:latin typeface="Arial" charset="0"/>
              </a:rPr>
              <a:t>Rotate 120°</a:t>
            </a:r>
          </a:p>
        </p:txBody>
      </p:sp>
      <p:sp>
        <p:nvSpPr>
          <p:cNvPr id="27" name="Arrow: Right 26">
            <a:extLst>
              <a:ext uri="{FF2B5EF4-FFF2-40B4-BE49-F238E27FC236}">
                <a16:creationId xmlns:a16="http://schemas.microsoft.com/office/drawing/2014/main" id="{4F03C262-4237-4EAC-9BEC-D7F8AE5B8533}"/>
              </a:ext>
            </a:extLst>
          </p:cNvPr>
          <p:cNvSpPr/>
          <p:nvPr/>
        </p:nvSpPr>
        <p:spPr bwMode="auto">
          <a:xfrm>
            <a:off x="4514525" y="4020510"/>
            <a:ext cx="1349057" cy="1430346"/>
          </a:xfrm>
          <a:prstGeom prst="rightArrow">
            <a:avLst>
              <a:gd name="adj1" fmla="val 50000"/>
              <a:gd name="adj2" fmla="val 23562"/>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r>
              <a:rPr kumimoji="0" lang="en-US" sz="1400" i="0" u="none" strike="noStrike" cap="none" normalizeH="0" baseline="0" dirty="0">
                <a:ln>
                  <a:noFill/>
                </a:ln>
                <a:solidFill>
                  <a:schemeClr val="tx1"/>
                </a:solidFill>
                <a:effectLst/>
                <a:latin typeface="Arial" charset="0"/>
              </a:rPr>
              <a:t>Color identical cube faces</a:t>
            </a:r>
          </a:p>
        </p:txBody>
      </p:sp>
      <p:sp>
        <p:nvSpPr>
          <p:cNvPr id="28" name="Arrow: Right 27">
            <a:extLst>
              <a:ext uri="{FF2B5EF4-FFF2-40B4-BE49-F238E27FC236}">
                <a16:creationId xmlns:a16="http://schemas.microsoft.com/office/drawing/2014/main" id="{EE3C99B6-1F78-444D-B052-587E8BFE27BE}"/>
              </a:ext>
            </a:extLst>
          </p:cNvPr>
          <p:cNvSpPr/>
          <p:nvPr/>
        </p:nvSpPr>
        <p:spPr bwMode="auto">
          <a:xfrm>
            <a:off x="7856352" y="4020510"/>
            <a:ext cx="1349057" cy="1430346"/>
          </a:xfrm>
          <a:prstGeom prst="rightArrow">
            <a:avLst>
              <a:gd name="adj1" fmla="val 50000"/>
              <a:gd name="adj2" fmla="val 23562"/>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r>
              <a:rPr kumimoji="0" lang="en-US" sz="1400" i="0" u="none" strike="noStrike" cap="none" normalizeH="0" baseline="0" dirty="0">
                <a:ln>
                  <a:noFill/>
                </a:ln>
                <a:solidFill>
                  <a:schemeClr val="tx1"/>
                </a:solidFill>
                <a:effectLst/>
                <a:latin typeface="Arial" charset="0"/>
              </a:rPr>
              <a:t>Rotate 120°</a:t>
            </a:r>
          </a:p>
        </p:txBody>
      </p:sp>
    </p:spTree>
    <p:extLst>
      <p:ext uri="{BB962C8B-B14F-4D97-AF65-F5344CB8AC3E}">
        <p14:creationId xmlns:p14="http://schemas.microsoft.com/office/powerpoint/2010/main" val="212835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AE34FA-26EA-4B7D-826A-0CD53CEDE38B}"/>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3" name="Title 2">
            <a:extLst>
              <a:ext uri="{FF2B5EF4-FFF2-40B4-BE49-F238E27FC236}">
                <a16:creationId xmlns:a16="http://schemas.microsoft.com/office/drawing/2014/main" id="{C22910B2-026C-4A30-B3C1-28F131E75355}"/>
              </a:ext>
            </a:extLst>
          </p:cNvPr>
          <p:cNvSpPr>
            <a:spLocks noGrp="1"/>
          </p:cNvSpPr>
          <p:nvPr>
            <p:ph type="title"/>
          </p:nvPr>
        </p:nvSpPr>
        <p:spPr/>
        <p:txBody>
          <a:bodyPr/>
          <a:lstStyle/>
          <a:p>
            <a:r>
              <a:rPr lang="en-US" dirty="0"/>
              <a:t>Orientation within a single Unit Cell matters too!</a:t>
            </a:r>
          </a:p>
        </p:txBody>
      </p:sp>
      <p:pic>
        <p:nvPicPr>
          <p:cNvPr id="5" name="Picture 4" descr="cross section of the top FCC face">
            <a:extLst>
              <a:ext uri="{FF2B5EF4-FFF2-40B4-BE49-F238E27FC236}">
                <a16:creationId xmlns:a16="http://schemas.microsoft.com/office/drawing/2014/main" id="{E98EADA3-6038-411A-A27D-0AFAA81B8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5498" y="3986767"/>
            <a:ext cx="1828804" cy="1828804"/>
          </a:xfrm>
          <a:prstGeom prst="rect">
            <a:avLst/>
          </a:prstGeom>
        </p:spPr>
      </p:pic>
      <p:pic>
        <p:nvPicPr>
          <p:cNvPr id="7" name="Picture 6" descr="cross section of the diagonal FCC plane">
            <a:extLst>
              <a:ext uri="{FF2B5EF4-FFF2-40B4-BE49-F238E27FC236}">
                <a16:creationId xmlns:a16="http://schemas.microsoft.com/office/drawing/2014/main" id="{E459FD4B-6EFA-4268-A034-2203C2317C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6087" y="3986767"/>
            <a:ext cx="1828804" cy="1828804"/>
          </a:xfrm>
          <a:prstGeom prst="rect">
            <a:avLst/>
          </a:prstGeom>
        </p:spPr>
      </p:pic>
      <p:pic>
        <p:nvPicPr>
          <p:cNvPr id="9" name="Picture 8" descr="cross section of the triangular FCC plane">
            <a:extLst>
              <a:ext uri="{FF2B5EF4-FFF2-40B4-BE49-F238E27FC236}">
                <a16:creationId xmlns:a16="http://schemas.microsoft.com/office/drawing/2014/main" id="{393B85E8-071B-48DD-BEBC-C01B85CAAA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596" y="3989233"/>
            <a:ext cx="1828804" cy="1828804"/>
          </a:xfrm>
          <a:prstGeom prst="rect">
            <a:avLst/>
          </a:prstGeom>
        </p:spPr>
      </p:pic>
      <p:pic>
        <p:nvPicPr>
          <p:cNvPr id="11" name="Picture 10" descr="FCC with the top face highlighted">
            <a:extLst>
              <a:ext uri="{FF2B5EF4-FFF2-40B4-BE49-F238E27FC236}">
                <a16:creationId xmlns:a16="http://schemas.microsoft.com/office/drawing/2014/main" id="{1A838D45-5EB8-4496-9E4D-D2A4D90CB6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5498" y="1061678"/>
            <a:ext cx="1828804" cy="1828804"/>
          </a:xfrm>
          <a:prstGeom prst="rect">
            <a:avLst/>
          </a:prstGeom>
        </p:spPr>
      </p:pic>
      <p:pic>
        <p:nvPicPr>
          <p:cNvPr id="13" name="Picture 12" descr="FCC with the diagonal face highlighted">
            <a:extLst>
              <a:ext uri="{FF2B5EF4-FFF2-40B4-BE49-F238E27FC236}">
                <a16:creationId xmlns:a16="http://schemas.microsoft.com/office/drawing/2014/main" id="{95999F8B-954F-487F-9BBD-D8C8738F84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86449" y="1061678"/>
            <a:ext cx="1828804" cy="1828804"/>
          </a:xfrm>
          <a:prstGeom prst="rect">
            <a:avLst/>
          </a:prstGeom>
        </p:spPr>
      </p:pic>
      <p:pic>
        <p:nvPicPr>
          <p:cNvPr id="15" name="Picture 14" descr="FCC with the internal triangular face highlighted">
            <a:extLst>
              <a:ext uri="{FF2B5EF4-FFF2-40B4-BE49-F238E27FC236}">
                <a16:creationId xmlns:a16="http://schemas.microsoft.com/office/drawing/2014/main" id="{B6FF2E7A-2D32-4B21-8344-FA699164C5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77400" y="1061678"/>
            <a:ext cx="1828804" cy="1828804"/>
          </a:xfrm>
          <a:prstGeom prst="rect">
            <a:avLst/>
          </a:prstGeom>
        </p:spPr>
      </p:pic>
      <p:sp>
        <p:nvSpPr>
          <p:cNvPr id="4" name="TextBox 3">
            <a:extLst>
              <a:ext uri="{FF2B5EF4-FFF2-40B4-BE49-F238E27FC236}">
                <a16:creationId xmlns:a16="http://schemas.microsoft.com/office/drawing/2014/main" id="{B82FD5E0-33C0-4125-8DB6-702C28CE8B52}"/>
              </a:ext>
            </a:extLst>
          </p:cNvPr>
          <p:cNvSpPr txBox="1"/>
          <p:nvPr/>
        </p:nvSpPr>
        <p:spPr>
          <a:xfrm>
            <a:off x="342902" y="1791414"/>
            <a:ext cx="1295400" cy="369332"/>
          </a:xfrm>
          <a:prstGeom prst="rect">
            <a:avLst/>
          </a:prstGeom>
          <a:noFill/>
        </p:spPr>
        <p:txBody>
          <a:bodyPr wrap="square" rtlCol="0">
            <a:spAutoFit/>
          </a:bodyPr>
          <a:lstStyle/>
          <a:p>
            <a:r>
              <a:rPr lang="en-US" dirty="0"/>
              <a:t>3D Unit Cell</a:t>
            </a:r>
          </a:p>
        </p:txBody>
      </p:sp>
      <p:sp>
        <p:nvSpPr>
          <p:cNvPr id="6" name="TextBox 5">
            <a:extLst>
              <a:ext uri="{FF2B5EF4-FFF2-40B4-BE49-F238E27FC236}">
                <a16:creationId xmlns:a16="http://schemas.microsoft.com/office/drawing/2014/main" id="{55FFD201-DB48-45A9-8779-D7887110F5CE}"/>
              </a:ext>
            </a:extLst>
          </p:cNvPr>
          <p:cNvSpPr txBox="1"/>
          <p:nvPr/>
        </p:nvSpPr>
        <p:spPr>
          <a:xfrm>
            <a:off x="457200" y="4718969"/>
            <a:ext cx="1752600" cy="369332"/>
          </a:xfrm>
          <a:prstGeom prst="rect">
            <a:avLst/>
          </a:prstGeom>
          <a:noFill/>
        </p:spPr>
        <p:txBody>
          <a:bodyPr wrap="square" rtlCol="0">
            <a:spAutoFit/>
          </a:bodyPr>
          <a:lstStyle/>
          <a:p>
            <a:r>
              <a:rPr lang="en-US" dirty="0"/>
              <a:t>2D cross section</a:t>
            </a:r>
          </a:p>
        </p:txBody>
      </p:sp>
      <p:sp>
        <p:nvSpPr>
          <p:cNvPr id="8" name="Arrow: Down 7">
            <a:extLst>
              <a:ext uri="{FF2B5EF4-FFF2-40B4-BE49-F238E27FC236}">
                <a16:creationId xmlns:a16="http://schemas.microsoft.com/office/drawing/2014/main" id="{B8DF0D58-5348-49B6-8C85-945DE1E63D73}"/>
              </a:ext>
            </a:extLst>
          </p:cNvPr>
          <p:cNvSpPr/>
          <p:nvPr/>
        </p:nvSpPr>
        <p:spPr>
          <a:xfrm>
            <a:off x="2895600" y="2743200"/>
            <a:ext cx="228600" cy="1524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Down 13">
            <a:extLst>
              <a:ext uri="{FF2B5EF4-FFF2-40B4-BE49-F238E27FC236}">
                <a16:creationId xmlns:a16="http://schemas.microsoft.com/office/drawing/2014/main" id="{3C9A214C-65AE-4C37-9BFC-36BBCCCB8745}"/>
              </a:ext>
            </a:extLst>
          </p:cNvPr>
          <p:cNvSpPr/>
          <p:nvPr/>
        </p:nvSpPr>
        <p:spPr>
          <a:xfrm>
            <a:off x="6686551" y="2743200"/>
            <a:ext cx="228600" cy="1524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E64095BD-EF18-4FFF-8FF2-D0FA6FD6D163}"/>
              </a:ext>
            </a:extLst>
          </p:cNvPr>
          <p:cNvSpPr/>
          <p:nvPr/>
        </p:nvSpPr>
        <p:spPr>
          <a:xfrm>
            <a:off x="10553698" y="2769796"/>
            <a:ext cx="228600" cy="1524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
            <a:extLst>
              <a:ext uri="{FF2B5EF4-FFF2-40B4-BE49-F238E27FC236}">
                <a16:creationId xmlns:a16="http://schemas.microsoft.com/office/drawing/2014/main" id="{F81B304F-F9B4-41D0-B00F-7A33B2B4E2F6}"/>
              </a:ext>
            </a:extLst>
          </p:cNvPr>
          <p:cNvSpPr txBox="1">
            <a:spLocks/>
          </p:cNvSpPr>
          <p:nvPr/>
        </p:nvSpPr>
        <p:spPr>
          <a:xfrm>
            <a:off x="914400" y="3048000"/>
            <a:ext cx="10363200" cy="757237"/>
          </a:xfrm>
          <a:prstGeom prst="roundRect">
            <a:avLst/>
          </a:prstGeom>
          <a:solidFill>
            <a:schemeClr val="bg1"/>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What notation do we use to describe these unit cell orientations?</a:t>
            </a:r>
          </a:p>
        </p:txBody>
      </p:sp>
    </p:spTree>
    <p:extLst>
      <p:ext uri="{BB962C8B-B14F-4D97-AF65-F5344CB8AC3E}">
        <p14:creationId xmlns:p14="http://schemas.microsoft.com/office/powerpoint/2010/main" val="379789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6A43-D8F7-47CE-B6AE-10F4C12E31B6}"/>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0C2DA856-F2FD-4133-ADB3-ABD24E9F8831}"/>
              </a:ext>
            </a:extLst>
          </p:cNvPr>
          <p:cNvSpPr>
            <a:spLocks noGrp="1"/>
          </p:cNvSpPr>
          <p:nvPr>
            <p:ph type="title"/>
          </p:nvPr>
        </p:nvSpPr>
        <p:spPr/>
        <p:txBody>
          <a:bodyPr/>
          <a:lstStyle/>
          <a:p>
            <a:r>
              <a:rPr lang="en-US" dirty="0"/>
              <a:t>Miller Indices for Directions and Planes</a:t>
            </a:r>
          </a:p>
        </p:txBody>
      </p:sp>
      <p:pic>
        <p:nvPicPr>
          <p:cNvPr id="5" name="Picture 4" descr="FCC unit cell with a direction highlighted in yellow">
            <a:extLst>
              <a:ext uri="{FF2B5EF4-FFF2-40B4-BE49-F238E27FC236}">
                <a16:creationId xmlns:a16="http://schemas.microsoft.com/office/drawing/2014/main" id="{1824C3D4-4674-434A-A6D2-662972E0A4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8983" y="1939829"/>
            <a:ext cx="3412370" cy="3657600"/>
          </a:xfrm>
          <a:prstGeom prst="rect">
            <a:avLst/>
          </a:prstGeom>
        </p:spPr>
      </p:pic>
      <p:pic>
        <p:nvPicPr>
          <p:cNvPr id="7" name="Picture 6" descr="FCC unit cell with the top plane highlighted in yellow">
            <a:extLst>
              <a:ext uri="{FF2B5EF4-FFF2-40B4-BE49-F238E27FC236}">
                <a16:creationId xmlns:a16="http://schemas.microsoft.com/office/drawing/2014/main" id="{1A6D1093-1B94-4D0E-9380-4AEEA4D04B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9913" y="1939829"/>
            <a:ext cx="3412369" cy="3657600"/>
          </a:xfrm>
          <a:prstGeom prst="rect">
            <a:avLst/>
          </a:prstGeom>
        </p:spPr>
      </p:pic>
      <p:sp>
        <p:nvSpPr>
          <p:cNvPr id="8" name="TextBox 7">
            <a:extLst>
              <a:ext uri="{FF2B5EF4-FFF2-40B4-BE49-F238E27FC236}">
                <a16:creationId xmlns:a16="http://schemas.microsoft.com/office/drawing/2014/main" id="{09BD500C-35F7-41EF-BA64-640BD5F5735D}"/>
              </a:ext>
            </a:extLst>
          </p:cNvPr>
          <p:cNvSpPr txBox="1"/>
          <p:nvPr/>
        </p:nvSpPr>
        <p:spPr>
          <a:xfrm>
            <a:off x="1165794" y="1232978"/>
            <a:ext cx="9860412" cy="461665"/>
          </a:xfrm>
          <a:prstGeom prst="rect">
            <a:avLst/>
          </a:prstGeom>
          <a:noFill/>
        </p:spPr>
        <p:txBody>
          <a:bodyPr wrap="square">
            <a:spAutoFit/>
          </a:bodyPr>
          <a:lstStyle/>
          <a:p>
            <a:pPr algn="ctr"/>
            <a:r>
              <a:rPr lang="en-US" sz="2400" dirty="0"/>
              <a:t>Need a language to describe orientations within cubic crystal systems </a:t>
            </a:r>
          </a:p>
        </p:txBody>
      </p:sp>
    </p:spTree>
    <p:extLst>
      <p:ext uri="{BB962C8B-B14F-4D97-AF65-F5344CB8AC3E}">
        <p14:creationId xmlns:p14="http://schemas.microsoft.com/office/powerpoint/2010/main" val="1355950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10F13C-5E02-4793-A64A-7D0B3AB5AD59}"/>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A1CFAF93-0671-4F97-8480-DD35668C9A03}"/>
              </a:ext>
            </a:extLst>
          </p:cNvPr>
          <p:cNvSpPr>
            <a:spLocks noGrp="1"/>
          </p:cNvSpPr>
          <p:nvPr>
            <p:ph type="title"/>
          </p:nvPr>
        </p:nvSpPr>
        <p:spPr/>
        <p:txBody>
          <a:bodyPr/>
          <a:lstStyle/>
          <a:p>
            <a:r>
              <a:rPr lang="en-US" dirty="0"/>
              <a:t>Labeling Directions within Cubic Systems</a:t>
            </a:r>
          </a:p>
        </p:txBody>
      </p:sp>
      <p:pic>
        <p:nvPicPr>
          <p:cNvPr id="7" name="Picture 6" descr="cubic cell with the direction [011] highlighted">
            <a:extLst>
              <a:ext uri="{FF2B5EF4-FFF2-40B4-BE49-F238E27FC236}">
                <a16:creationId xmlns:a16="http://schemas.microsoft.com/office/drawing/2014/main" id="{DECB282D-857E-4CD0-A018-C0768EBC7E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324627"/>
            <a:ext cx="3777240" cy="3657600"/>
          </a:xfrm>
          <a:prstGeom prst="rect">
            <a:avLst/>
          </a:prstGeom>
        </p:spPr>
      </p:pic>
      <p:pic>
        <p:nvPicPr>
          <p:cNvPr id="9" name="Picture 8" descr="cubic cell with the direction [011] highlighted and the intercepts noted">
            <a:extLst>
              <a:ext uri="{FF2B5EF4-FFF2-40B4-BE49-F238E27FC236}">
                <a16:creationId xmlns:a16="http://schemas.microsoft.com/office/drawing/2014/main" id="{BFE94FF5-4DF7-44EA-8A72-C73F8714DD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1447800"/>
            <a:ext cx="4922377" cy="3657600"/>
          </a:xfrm>
          <a:prstGeom prst="rect">
            <a:avLst/>
          </a:prstGeom>
        </p:spPr>
      </p:pic>
      <p:sp>
        <p:nvSpPr>
          <p:cNvPr id="4" name="Rectangle 3">
            <a:extLst>
              <a:ext uri="{FF2B5EF4-FFF2-40B4-BE49-F238E27FC236}">
                <a16:creationId xmlns:a16="http://schemas.microsoft.com/office/drawing/2014/main" id="{CE7A4C2B-3E38-4C79-B4EB-CDAEBA5C1114}"/>
              </a:ext>
            </a:extLst>
          </p:cNvPr>
          <p:cNvSpPr/>
          <p:nvPr/>
        </p:nvSpPr>
        <p:spPr>
          <a:xfrm>
            <a:off x="3810000" y="1539869"/>
            <a:ext cx="881640" cy="533400"/>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t>[011]</a:t>
            </a:r>
          </a:p>
        </p:txBody>
      </p:sp>
    </p:spTree>
    <p:extLst>
      <p:ext uri="{BB962C8B-B14F-4D97-AF65-F5344CB8AC3E}">
        <p14:creationId xmlns:p14="http://schemas.microsoft.com/office/powerpoint/2010/main" val="3525659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10F13C-5E02-4793-A64A-7D0B3AB5AD59}"/>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A1CFAF93-0671-4F97-8480-DD35668C9A03}"/>
              </a:ext>
            </a:extLst>
          </p:cNvPr>
          <p:cNvSpPr>
            <a:spLocks noGrp="1"/>
          </p:cNvSpPr>
          <p:nvPr>
            <p:ph type="title"/>
          </p:nvPr>
        </p:nvSpPr>
        <p:spPr/>
        <p:txBody>
          <a:bodyPr/>
          <a:lstStyle/>
          <a:p>
            <a:r>
              <a:rPr lang="en-US" dirty="0"/>
              <a:t>Labeling Planes within Cubic Systems</a:t>
            </a:r>
          </a:p>
        </p:txBody>
      </p:sp>
      <p:pic>
        <p:nvPicPr>
          <p:cNvPr id="5" name="Picture 4" descr="cubic cell with the plane (-102) highlighted">
            <a:extLst>
              <a:ext uri="{FF2B5EF4-FFF2-40B4-BE49-F238E27FC236}">
                <a16:creationId xmlns:a16="http://schemas.microsoft.com/office/drawing/2014/main" id="{E754A7A2-C959-4021-98AD-BB1CADC18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828800"/>
            <a:ext cx="4916680" cy="3657600"/>
          </a:xfrm>
          <a:prstGeom prst="rect">
            <a:avLst/>
          </a:prstGeom>
        </p:spPr>
      </p:pic>
      <p:pic>
        <p:nvPicPr>
          <p:cNvPr id="11" name="Picture 10" descr="cubic cell with the plane (-102) highlighted and the intercepts noted">
            <a:extLst>
              <a:ext uri="{FF2B5EF4-FFF2-40B4-BE49-F238E27FC236}">
                <a16:creationId xmlns:a16="http://schemas.microsoft.com/office/drawing/2014/main" id="{BF3BA2C9-9950-42A2-AC64-D8F29F5E5B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1828800"/>
            <a:ext cx="5047715" cy="3657600"/>
          </a:xfrm>
          <a:prstGeom prst="rect">
            <a:avLst/>
          </a:prstGeom>
        </p:spPr>
      </p:pic>
      <p:sp>
        <p:nvSpPr>
          <p:cNvPr id="4" name="Rectangle 3">
            <a:extLst>
              <a:ext uri="{FF2B5EF4-FFF2-40B4-BE49-F238E27FC236}">
                <a16:creationId xmlns:a16="http://schemas.microsoft.com/office/drawing/2014/main" id="{20647D41-4BEE-4553-B09D-418BE40A89E4}"/>
              </a:ext>
            </a:extLst>
          </p:cNvPr>
          <p:cNvSpPr/>
          <p:nvPr/>
        </p:nvSpPr>
        <p:spPr>
          <a:xfrm>
            <a:off x="1066800" y="3464398"/>
            <a:ext cx="881640" cy="533400"/>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t>(102)</a:t>
            </a:r>
          </a:p>
        </p:txBody>
      </p:sp>
      <p:cxnSp>
        <p:nvCxnSpPr>
          <p:cNvPr id="10" name="Straight Connector 9">
            <a:extLst>
              <a:ext uri="{FF2B5EF4-FFF2-40B4-BE49-F238E27FC236}">
                <a16:creationId xmlns:a16="http://schemas.microsoft.com/office/drawing/2014/main" id="{A29A81B4-7529-47D9-9410-1B67C1C4FD4C}"/>
              </a:ext>
            </a:extLst>
          </p:cNvPr>
          <p:cNvCxnSpPr/>
          <p:nvPr/>
        </p:nvCxnSpPr>
        <p:spPr>
          <a:xfrm>
            <a:off x="1371600" y="3581400"/>
            <a:ext cx="76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871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8A1556-BFEF-4F18-9591-6A24468B7811}"/>
              </a:ext>
            </a:extLst>
          </p:cNvPr>
          <p:cNvSpPr>
            <a:spLocks noGrp="1"/>
          </p:cNvSpPr>
          <p:nvPr>
            <p:ph type="sldNum" sz="quarter" idx="11"/>
          </p:nvPr>
        </p:nvSpPr>
        <p:spPr/>
        <p:txBody>
          <a:bodyPr/>
          <a:lstStyle/>
          <a:p>
            <a:fld id="{F0D23093-2AB0-F74C-B865-1A12A15B650E}" type="slidenum">
              <a:rPr lang="en-US" smtClean="0"/>
              <a:pPr/>
              <a:t>16</a:t>
            </a:fld>
            <a:endParaRPr lang="en-US" dirty="0"/>
          </a:p>
        </p:txBody>
      </p:sp>
      <p:sp>
        <p:nvSpPr>
          <p:cNvPr id="3" name="Title 2">
            <a:extLst>
              <a:ext uri="{FF2B5EF4-FFF2-40B4-BE49-F238E27FC236}">
                <a16:creationId xmlns:a16="http://schemas.microsoft.com/office/drawing/2014/main" id="{E403B879-62CF-459C-9E80-92CD2D017292}"/>
              </a:ext>
            </a:extLst>
          </p:cNvPr>
          <p:cNvSpPr>
            <a:spLocks noGrp="1"/>
          </p:cNvSpPr>
          <p:nvPr>
            <p:ph type="title"/>
          </p:nvPr>
        </p:nvSpPr>
        <p:spPr/>
        <p:txBody>
          <a:bodyPr/>
          <a:lstStyle/>
          <a:p>
            <a:r>
              <a:rPr lang="en-US" dirty="0"/>
              <a:t>Why does orientation matter?</a:t>
            </a:r>
          </a:p>
        </p:txBody>
      </p:sp>
      <p:sp>
        <p:nvSpPr>
          <p:cNvPr id="4" name="Text Placeholder 3">
            <a:extLst>
              <a:ext uri="{FF2B5EF4-FFF2-40B4-BE49-F238E27FC236}">
                <a16:creationId xmlns:a16="http://schemas.microsoft.com/office/drawing/2014/main" id="{486493B9-AD7D-4BB0-B543-3EEAC33DD915}"/>
              </a:ext>
            </a:extLst>
          </p:cNvPr>
          <p:cNvSpPr>
            <a:spLocks noGrp="1"/>
          </p:cNvSpPr>
          <p:nvPr>
            <p:ph type="body" sz="quarter" idx="4294967295"/>
          </p:nvPr>
        </p:nvSpPr>
        <p:spPr>
          <a:xfrm>
            <a:off x="0" y="1447800"/>
            <a:ext cx="10972800" cy="4572000"/>
          </a:xfrm>
        </p:spPr>
        <p:txBody>
          <a:bodyPr/>
          <a:lstStyle/>
          <a:p>
            <a:pPr marL="0" indent="0" algn="ctr">
              <a:buNone/>
            </a:pPr>
            <a:r>
              <a:rPr lang="en-US" b="1" dirty="0"/>
              <a:t>Anisotropy</a:t>
            </a:r>
          </a:p>
        </p:txBody>
      </p:sp>
      <p:sp>
        <p:nvSpPr>
          <p:cNvPr id="5" name="TextBox 4">
            <a:extLst>
              <a:ext uri="{FF2B5EF4-FFF2-40B4-BE49-F238E27FC236}">
                <a16:creationId xmlns:a16="http://schemas.microsoft.com/office/drawing/2014/main" id="{A6DA2851-B3A0-4035-863E-5B9C8DC9A51F}"/>
              </a:ext>
            </a:extLst>
          </p:cNvPr>
          <p:cNvSpPr txBox="1"/>
          <p:nvPr/>
        </p:nvSpPr>
        <p:spPr>
          <a:xfrm>
            <a:off x="1334536" y="2209800"/>
            <a:ext cx="9522928" cy="408623"/>
          </a:xfrm>
          <a:prstGeom prst="round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US" dirty="0"/>
              <a:t>When a material exhibits different values for a property depending on the crystallographic direction</a:t>
            </a:r>
          </a:p>
        </p:txBody>
      </p:sp>
      <p:sp>
        <p:nvSpPr>
          <p:cNvPr id="6" name="TextBox 5">
            <a:extLst>
              <a:ext uri="{FF2B5EF4-FFF2-40B4-BE49-F238E27FC236}">
                <a16:creationId xmlns:a16="http://schemas.microsoft.com/office/drawing/2014/main" id="{B3CF49C2-7E33-417F-BBFA-CF01BEB4A7F8}"/>
              </a:ext>
            </a:extLst>
          </p:cNvPr>
          <p:cNvSpPr txBox="1"/>
          <p:nvPr/>
        </p:nvSpPr>
        <p:spPr>
          <a:xfrm>
            <a:off x="609600" y="3070863"/>
            <a:ext cx="3808030" cy="369332"/>
          </a:xfrm>
          <a:prstGeom prst="rect">
            <a:avLst/>
          </a:prstGeom>
          <a:noFill/>
        </p:spPr>
        <p:txBody>
          <a:bodyPr wrap="none" rtlCol="0">
            <a:spAutoFit/>
          </a:bodyPr>
          <a:lstStyle/>
          <a:p>
            <a:r>
              <a:rPr lang="en-US" dirty="0"/>
              <a:t>Ex: Modulus of Elasticity for Aluminum</a:t>
            </a:r>
          </a:p>
        </p:txBody>
      </p:sp>
      <p:pic>
        <p:nvPicPr>
          <p:cNvPr id="8" name="Picture 7" descr="FCC unit cell with [100], [110], and [111] directions highlighted">
            <a:extLst>
              <a:ext uri="{FF2B5EF4-FFF2-40B4-BE49-F238E27FC236}">
                <a16:creationId xmlns:a16="http://schemas.microsoft.com/office/drawing/2014/main" id="{3149E442-AC4B-4650-8DB0-BC6D5AAE78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6600" y="3057546"/>
            <a:ext cx="3581400" cy="2661180"/>
          </a:xfrm>
          <a:prstGeom prst="rect">
            <a:avLst/>
          </a:prstGeom>
        </p:spPr>
      </p:pic>
      <p:graphicFrame>
        <p:nvGraphicFramePr>
          <p:cNvPr id="9" name="Table 9">
            <a:extLst>
              <a:ext uri="{FF2B5EF4-FFF2-40B4-BE49-F238E27FC236}">
                <a16:creationId xmlns:a16="http://schemas.microsoft.com/office/drawing/2014/main" id="{C1965B8D-C654-4DFB-95B8-EFF982A7FEF6}"/>
              </a:ext>
            </a:extLst>
          </p:cNvPr>
          <p:cNvGraphicFramePr>
            <a:graphicFrameLocks noGrp="1"/>
          </p:cNvGraphicFramePr>
          <p:nvPr/>
        </p:nvGraphicFramePr>
        <p:xfrm>
          <a:off x="1166474" y="4097063"/>
          <a:ext cx="4015125" cy="1112520"/>
        </p:xfrm>
        <a:graphic>
          <a:graphicData uri="http://schemas.openxmlformats.org/drawingml/2006/table">
            <a:tbl>
              <a:tblPr firstRow="1" bandRow="1">
                <a:tableStyleId>{5940675A-B579-460E-94D1-54222C63F5DA}</a:tableStyleId>
              </a:tblPr>
              <a:tblGrid>
                <a:gridCol w="1321086">
                  <a:extLst>
                    <a:ext uri="{9D8B030D-6E8A-4147-A177-3AD203B41FA5}">
                      <a16:colId xmlns:a16="http://schemas.microsoft.com/office/drawing/2014/main" val="2439535115"/>
                    </a:ext>
                  </a:extLst>
                </a:gridCol>
                <a:gridCol w="941440">
                  <a:extLst>
                    <a:ext uri="{9D8B030D-6E8A-4147-A177-3AD203B41FA5}">
                      <a16:colId xmlns:a16="http://schemas.microsoft.com/office/drawing/2014/main" val="2687891478"/>
                    </a:ext>
                  </a:extLst>
                </a:gridCol>
                <a:gridCol w="832861">
                  <a:extLst>
                    <a:ext uri="{9D8B030D-6E8A-4147-A177-3AD203B41FA5}">
                      <a16:colId xmlns:a16="http://schemas.microsoft.com/office/drawing/2014/main" val="4116079784"/>
                    </a:ext>
                  </a:extLst>
                </a:gridCol>
                <a:gridCol w="919738">
                  <a:extLst>
                    <a:ext uri="{9D8B030D-6E8A-4147-A177-3AD203B41FA5}">
                      <a16:colId xmlns:a16="http://schemas.microsoft.com/office/drawing/2014/main" val="3003306188"/>
                    </a:ext>
                  </a:extLst>
                </a:gridCol>
              </a:tblGrid>
              <a:tr h="370840">
                <a:tc rowSpan="2">
                  <a:txBody>
                    <a:bodyPr/>
                    <a:lstStyle/>
                    <a:p>
                      <a:pPr algn="ctr"/>
                      <a:r>
                        <a:rPr lang="en-US" dirty="0"/>
                        <a:t>Material</a:t>
                      </a:r>
                    </a:p>
                  </a:txBody>
                  <a:tcPr anchor="ctr"/>
                </a:tc>
                <a:tc gridSpan="3">
                  <a:txBody>
                    <a:bodyPr/>
                    <a:lstStyle/>
                    <a:p>
                      <a:pPr algn="ctr"/>
                      <a:r>
                        <a:rPr lang="en-US" dirty="0"/>
                        <a:t>Modulus of Elasticity (</a:t>
                      </a:r>
                      <a:r>
                        <a:rPr lang="en-US" dirty="0" err="1"/>
                        <a:t>GPa</a:t>
                      </a:r>
                      <a:r>
                        <a:rPr lang="en-US" dirty="0"/>
                        <a:t>)</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995174719"/>
                  </a:ext>
                </a:extLst>
              </a:tr>
              <a:tr h="370840">
                <a:tc vMerge="1">
                  <a:txBody>
                    <a:bodyPr/>
                    <a:lstStyle/>
                    <a:p>
                      <a:endParaRPr lang="en-US" dirty="0"/>
                    </a:p>
                  </a:txBody>
                  <a:tcPr/>
                </a:tc>
                <a:tc>
                  <a:txBody>
                    <a:bodyPr/>
                    <a:lstStyle/>
                    <a:p>
                      <a:pPr algn="ctr"/>
                      <a:r>
                        <a:rPr lang="en-US" dirty="0">
                          <a:solidFill>
                            <a:schemeClr val="accent1"/>
                          </a:solidFill>
                        </a:rPr>
                        <a:t>[100]</a:t>
                      </a:r>
                    </a:p>
                  </a:txBody>
                  <a:tcPr/>
                </a:tc>
                <a:tc>
                  <a:txBody>
                    <a:bodyPr/>
                    <a:lstStyle/>
                    <a:p>
                      <a:pPr algn="ctr"/>
                      <a:r>
                        <a:rPr lang="en-US" dirty="0">
                          <a:solidFill>
                            <a:schemeClr val="accent3"/>
                          </a:solidFill>
                        </a:rPr>
                        <a:t>[110]</a:t>
                      </a:r>
                    </a:p>
                  </a:txBody>
                  <a:tcPr/>
                </a:tc>
                <a:tc>
                  <a:txBody>
                    <a:bodyPr/>
                    <a:lstStyle/>
                    <a:p>
                      <a:pPr algn="ctr"/>
                      <a:r>
                        <a:rPr lang="en-US" dirty="0"/>
                        <a:t>[111]</a:t>
                      </a:r>
                    </a:p>
                  </a:txBody>
                  <a:tcPr/>
                </a:tc>
                <a:extLst>
                  <a:ext uri="{0D108BD9-81ED-4DB2-BD59-A6C34878D82A}">
                    <a16:rowId xmlns:a16="http://schemas.microsoft.com/office/drawing/2014/main" val="2775456523"/>
                  </a:ext>
                </a:extLst>
              </a:tr>
              <a:tr h="370840">
                <a:tc>
                  <a:txBody>
                    <a:bodyPr/>
                    <a:lstStyle/>
                    <a:p>
                      <a:pPr algn="ctr"/>
                      <a:r>
                        <a:rPr lang="en-US" dirty="0"/>
                        <a:t>Aluminum</a:t>
                      </a:r>
                    </a:p>
                  </a:txBody>
                  <a:tcPr/>
                </a:tc>
                <a:tc>
                  <a:txBody>
                    <a:bodyPr/>
                    <a:lstStyle/>
                    <a:p>
                      <a:pPr algn="ctr"/>
                      <a:r>
                        <a:rPr lang="en-US" dirty="0"/>
                        <a:t>63.7</a:t>
                      </a:r>
                    </a:p>
                  </a:txBody>
                  <a:tcPr/>
                </a:tc>
                <a:tc>
                  <a:txBody>
                    <a:bodyPr/>
                    <a:lstStyle/>
                    <a:p>
                      <a:pPr algn="ctr"/>
                      <a:r>
                        <a:rPr lang="en-US" dirty="0"/>
                        <a:t>72.6</a:t>
                      </a:r>
                    </a:p>
                  </a:txBody>
                  <a:tcPr/>
                </a:tc>
                <a:tc>
                  <a:txBody>
                    <a:bodyPr/>
                    <a:lstStyle/>
                    <a:p>
                      <a:pPr algn="ctr"/>
                      <a:r>
                        <a:rPr lang="en-US" dirty="0"/>
                        <a:t>76.1</a:t>
                      </a:r>
                    </a:p>
                  </a:txBody>
                  <a:tcPr/>
                </a:tc>
                <a:extLst>
                  <a:ext uri="{0D108BD9-81ED-4DB2-BD59-A6C34878D82A}">
                    <a16:rowId xmlns:a16="http://schemas.microsoft.com/office/drawing/2014/main" val="4208370321"/>
                  </a:ext>
                </a:extLst>
              </a:tr>
            </a:tbl>
          </a:graphicData>
        </a:graphic>
      </p:graphicFrame>
      <p:sp>
        <p:nvSpPr>
          <p:cNvPr id="11" name="TextBox 10">
            <a:extLst>
              <a:ext uri="{FF2B5EF4-FFF2-40B4-BE49-F238E27FC236}">
                <a16:creationId xmlns:a16="http://schemas.microsoft.com/office/drawing/2014/main" id="{9BF9E5BE-F1B3-4406-A435-89C9723AFFA6}"/>
              </a:ext>
            </a:extLst>
          </p:cNvPr>
          <p:cNvSpPr txBox="1"/>
          <p:nvPr/>
        </p:nvSpPr>
        <p:spPr>
          <a:xfrm>
            <a:off x="0" y="5754290"/>
            <a:ext cx="7086600" cy="461665"/>
          </a:xfrm>
          <a:prstGeom prst="rect">
            <a:avLst/>
          </a:prstGeom>
          <a:noFill/>
        </p:spPr>
        <p:txBody>
          <a:bodyPr wrap="square" rtlCol="0">
            <a:spAutoFit/>
          </a:bodyPr>
          <a:lstStyle/>
          <a:p>
            <a:r>
              <a:rPr lang="en-US" sz="800" b="1" dirty="0"/>
              <a:t>Source: </a:t>
            </a:r>
            <a:r>
              <a:rPr lang="en-US" sz="800" dirty="0" err="1"/>
              <a:t>R.W.Hertzberg</a:t>
            </a:r>
            <a:r>
              <a:rPr lang="en-US" sz="800" dirty="0"/>
              <a:t>, </a:t>
            </a:r>
            <a:r>
              <a:rPr lang="en-US" sz="800" i="1" dirty="0"/>
              <a:t>Deformation and Fracture Mechanics of Engineering Materials</a:t>
            </a:r>
            <a:r>
              <a:rPr lang="en-US" sz="800" dirty="0"/>
              <a:t>, 3</a:t>
            </a:r>
            <a:r>
              <a:rPr lang="en-US" sz="800" baseline="30000" dirty="0"/>
              <a:t>rd</a:t>
            </a:r>
            <a:r>
              <a:rPr lang="en-US" sz="800" dirty="0"/>
              <a:t>. Edition. Copyright © 1989 by John Wiley &amp; Sons, New York. From </a:t>
            </a:r>
            <a:r>
              <a:rPr lang="en-US" sz="800" dirty="0">
                <a:effectLst/>
              </a:rPr>
              <a:t>Callister, W. D., &amp; </a:t>
            </a:r>
            <a:r>
              <a:rPr lang="en-US" sz="800" dirty="0" err="1">
                <a:effectLst/>
              </a:rPr>
              <a:t>Rethwisch</a:t>
            </a:r>
            <a:r>
              <a:rPr lang="en-US" sz="800" dirty="0">
                <a:effectLst/>
              </a:rPr>
              <a:t>, D. G. (2018). </a:t>
            </a:r>
            <a:r>
              <a:rPr lang="en-US" sz="800" i="1" dirty="0">
                <a:effectLst/>
              </a:rPr>
              <a:t>Materials science and engineering : an introduction</a:t>
            </a:r>
            <a:r>
              <a:rPr lang="en-US" sz="800" dirty="0">
                <a:effectLst/>
              </a:rPr>
              <a:t> (10th ed.). Pg. 81. Wiley.</a:t>
            </a:r>
          </a:p>
          <a:p>
            <a:endParaRPr lang="en-US" sz="800" dirty="0"/>
          </a:p>
        </p:txBody>
      </p:sp>
    </p:spTree>
    <p:extLst>
      <p:ext uri="{BB962C8B-B14F-4D97-AF65-F5344CB8AC3E}">
        <p14:creationId xmlns:p14="http://schemas.microsoft.com/office/powerpoint/2010/main" val="2164616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6A143-4A2A-403A-BC69-0215940E7B3D}"/>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3" name="Title 2">
            <a:extLst>
              <a:ext uri="{FF2B5EF4-FFF2-40B4-BE49-F238E27FC236}">
                <a16:creationId xmlns:a16="http://schemas.microsoft.com/office/drawing/2014/main" id="{C1C8303B-6E9E-41BA-839E-0574B7C52787}"/>
              </a:ext>
            </a:extLst>
          </p:cNvPr>
          <p:cNvSpPr>
            <a:spLocks noGrp="1"/>
          </p:cNvSpPr>
          <p:nvPr>
            <p:ph type="title"/>
          </p:nvPr>
        </p:nvSpPr>
        <p:spPr/>
        <p:txBody>
          <a:bodyPr/>
          <a:lstStyle/>
          <a:p>
            <a:r>
              <a:rPr lang="en-US" dirty="0"/>
              <a:t>Close Packed Crystal Systems</a:t>
            </a:r>
          </a:p>
        </p:txBody>
      </p:sp>
      <p:sp>
        <p:nvSpPr>
          <p:cNvPr id="7" name="TextBox 6">
            <a:extLst>
              <a:ext uri="{FF2B5EF4-FFF2-40B4-BE49-F238E27FC236}">
                <a16:creationId xmlns:a16="http://schemas.microsoft.com/office/drawing/2014/main" id="{44AE3BA6-EA25-4702-8983-4F8C26617884}"/>
              </a:ext>
            </a:extLst>
          </p:cNvPr>
          <p:cNvSpPr txBox="1"/>
          <p:nvPr/>
        </p:nvSpPr>
        <p:spPr>
          <a:xfrm>
            <a:off x="6977398" y="5378232"/>
            <a:ext cx="2954732" cy="369332"/>
          </a:xfrm>
          <a:prstGeom prst="rect">
            <a:avLst/>
          </a:prstGeom>
          <a:noFill/>
        </p:spPr>
        <p:txBody>
          <a:bodyPr wrap="square" rtlCol="0">
            <a:spAutoFit/>
          </a:bodyPr>
          <a:lstStyle/>
          <a:p>
            <a:pPr algn="ctr"/>
            <a:r>
              <a:rPr lang="en-US" b="1" dirty="0">
                <a:latin typeface="+mn-lt"/>
                <a:cs typeface="Calibri" panose="020F0502020204030204" pitchFamily="34" charset="0"/>
              </a:rPr>
              <a:t>Hexagonal Close Packed</a:t>
            </a:r>
          </a:p>
        </p:txBody>
      </p:sp>
      <p:sp>
        <p:nvSpPr>
          <p:cNvPr id="11" name="TextBox 10">
            <a:extLst>
              <a:ext uri="{FF2B5EF4-FFF2-40B4-BE49-F238E27FC236}">
                <a16:creationId xmlns:a16="http://schemas.microsoft.com/office/drawing/2014/main" id="{AD7F0F77-72E9-4E6C-AC30-7D292F5FEBCD}"/>
              </a:ext>
            </a:extLst>
          </p:cNvPr>
          <p:cNvSpPr txBox="1"/>
          <p:nvPr/>
        </p:nvSpPr>
        <p:spPr>
          <a:xfrm>
            <a:off x="782506" y="5378232"/>
            <a:ext cx="2954732" cy="369332"/>
          </a:xfrm>
          <a:prstGeom prst="rect">
            <a:avLst/>
          </a:prstGeom>
          <a:noFill/>
        </p:spPr>
        <p:txBody>
          <a:bodyPr wrap="square" rtlCol="0">
            <a:spAutoFit/>
          </a:bodyPr>
          <a:lstStyle/>
          <a:p>
            <a:pPr algn="ctr"/>
            <a:r>
              <a:rPr lang="en-US" b="1" dirty="0">
                <a:latin typeface="+mn-lt"/>
                <a:cs typeface="Calibri" panose="020F0502020204030204" pitchFamily="34" charset="0"/>
              </a:rPr>
              <a:t>Face-Centered Cubic</a:t>
            </a:r>
          </a:p>
        </p:txBody>
      </p:sp>
      <p:pic>
        <p:nvPicPr>
          <p:cNvPr id="12" name="Picture 11" descr="FCC unit cell">
            <a:extLst>
              <a:ext uri="{FF2B5EF4-FFF2-40B4-BE49-F238E27FC236}">
                <a16:creationId xmlns:a16="http://schemas.microsoft.com/office/drawing/2014/main" id="{B1F6E0CD-1722-4D3F-8C71-0202C1DC5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503" y="1720632"/>
            <a:ext cx="3657600" cy="3657600"/>
          </a:xfrm>
          <a:prstGeom prst="rect">
            <a:avLst/>
          </a:prstGeom>
        </p:spPr>
      </p:pic>
      <p:pic>
        <p:nvPicPr>
          <p:cNvPr id="14" name="Picture 13" descr="HCP unit cell">
            <a:extLst>
              <a:ext uri="{FF2B5EF4-FFF2-40B4-BE49-F238E27FC236}">
                <a16:creationId xmlns:a16="http://schemas.microsoft.com/office/drawing/2014/main" id="{BF7675F5-8F51-4660-A86B-F49B0EDA95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5234" y="1720632"/>
            <a:ext cx="3657600" cy="3657600"/>
          </a:xfrm>
          <a:prstGeom prst="rect">
            <a:avLst/>
          </a:prstGeom>
        </p:spPr>
      </p:pic>
    </p:spTree>
    <p:extLst>
      <p:ext uri="{BB962C8B-B14F-4D97-AF65-F5344CB8AC3E}">
        <p14:creationId xmlns:p14="http://schemas.microsoft.com/office/powerpoint/2010/main" val="2879948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87BBE8-345F-4B2D-BFD5-27A922E2CF00}"/>
              </a:ext>
            </a:extLst>
          </p:cNvPr>
          <p:cNvSpPr>
            <a:spLocks noGrp="1"/>
          </p:cNvSpPr>
          <p:nvPr>
            <p:ph type="sldNum" sz="quarter" idx="11"/>
          </p:nvPr>
        </p:nvSpPr>
        <p:spPr/>
        <p:txBody>
          <a:bodyPr/>
          <a:lstStyle/>
          <a:p>
            <a:fld id="{F0D23093-2AB0-F74C-B865-1A12A15B650E}" type="slidenum">
              <a:rPr lang="en-US" smtClean="0"/>
              <a:pPr/>
              <a:t>18</a:t>
            </a:fld>
            <a:endParaRPr lang="en-US" dirty="0"/>
          </a:p>
        </p:txBody>
      </p:sp>
      <p:sp>
        <p:nvSpPr>
          <p:cNvPr id="3" name="Title 2">
            <a:extLst>
              <a:ext uri="{FF2B5EF4-FFF2-40B4-BE49-F238E27FC236}">
                <a16:creationId xmlns:a16="http://schemas.microsoft.com/office/drawing/2014/main" id="{59FA73FD-116E-437F-86FB-8A8584A6A5A7}"/>
              </a:ext>
            </a:extLst>
          </p:cNvPr>
          <p:cNvSpPr>
            <a:spLocks noGrp="1"/>
          </p:cNvSpPr>
          <p:nvPr>
            <p:ph type="title"/>
          </p:nvPr>
        </p:nvSpPr>
        <p:spPr/>
        <p:txBody>
          <a:bodyPr/>
          <a:lstStyle/>
          <a:p>
            <a:r>
              <a:rPr lang="en-US" dirty="0"/>
              <a:t>Close packed</a:t>
            </a:r>
          </a:p>
        </p:txBody>
      </p:sp>
      <p:pic>
        <p:nvPicPr>
          <p:cNvPr id="6" name="Picture 5" descr="side view of the ABA stacking within HCP">
            <a:extLst>
              <a:ext uri="{FF2B5EF4-FFF2-40B4-BE49-F238E27FC236}">
                <a16:creationId xmlns:a16="http://schemas.microsoft.com/office/drawing/2014/main" id="{EDC6F6EA-346A-4071-8B82-D9C82F1D0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8539" y="533400"/>
            <a:ext cx="2743200" cy="2743200"/>
          </a:xfrm>
          <a:prstGeom prst="rect">
            <a:avLst/>
          </a:prstGeom>
        </p:spPr>
      </p:pic>
      <p:pic>
        <p:nvPicPr>
          <p:cNvPr id="8" name="Picture 7" descr="top view of ABA stacking within HCP">
            <a:extLst>
              <a:ext uri="{FF2B5EF4-FFF2-40B4-BE49-F238E27FC236}">
                <a16:creationId xmlns:a16="http://schemas.microsoft.com/office/drawing/2014/main" id="{2E2031A8-B025-49E1-9F13-EC3F864050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225" y="533400"/>
            <a:ext cx="2743200" cy="2743200"/>
          </a:xfrm>
          <a:prstGeom prst="rect">
            <a:avLst/>
          </a:prstGeom>
        </p:spPr>
      </p:pic>
      <p:pic>
        <p:nvPicPr>
          <p:cNvPr id="10" name="Picture 9" descr="side view of ABC stacking in FCC">
            <a:extLst>
              <a:ext uri="{FF2B5EF4-FFF2-40B4-BE49-F238E27FC236}">
                <a16:creationId xmlns:a16="http://schemas.microsoft.com/office/drawing/2014/main" id="{8CEEA019-C6C1-4877-851A-382C1C19FD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8539" y="3485420"/>
            <a:ext cx="2743200" cy="2743200"/>
          </a:xfrm>
          <a:prstGeom prst="rect">
            <a:avLst/>
          </a:prstGeom>
        </p:spPr>
      </p:pic>
      <p:pic>
        <p:nvPicPr>
          <p:cNvPr id="12" name="Picture 11" descr="top view of the ABC stacking in FCC">
            <a:extLst>
              <a:ext uri="{FF2B5EF4-FFF2-40B4-BE49-F238E27FC236}">
                <a16:creationId xmlns:a16="http://schemas.microsoft.com/office/drawing/2014/main" id="{02BF54E6-4CF9-486E-A74E-F6F1CA15D5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225" y="3485420"/>
            <a:ext cx="2743200" cy="2743200"/>
          </a:xfrm>
          <a:prstGeom prst="rect">
            <a:avLst/>
          </a:prstGeom>
        </p:spPr>
      </p:pic>
      <p:pic>
        <p:nvPicPr>
          <p:cNvPr id="14" name="Picture 13" descr="(111) plane highlighted within an FCC unit cell">
            <a:extLst>
              <a:ext uri="{FF2B5EF4-FFF2-40B4-BE49-F238E27FC236}">
                <a16:creationId xmlns:a16="http://schemas.microsoft.com/office/drawing/2014/main" id="{C33A05AC-F2AD-4FAE-9AEA-CB65CAE1C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2202" y="3487948"/>
            <a:ext cx="2743200" cy="2743200"/>
          </a:xfrm>
          <a:prstGeom prst="rect">
            <a:avLst/>
          </a:prstGeom>
        </p:spPr>
      </p:pic>
      <p:pic>
        <p:nvPicPr>
          <p:cNvPr id="16" name="Picture 15" descr="basal plane highlighted within an HCP unit cell">
            <a:extLst>
              <a:ext uri="{FF2B5EF4-FFF2-40B4-BE49-F238E27FC236}">
                <a16:creationId xmlns:a16="http://schemas.microsoft.com/office/drawing/2014/main" id="{B12CE908-4830-4135-82F0-4B9C7C7369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72202" y="533400"/>
            <a:ext cx="2743200" cy="2743200"/>
          </a:xfrm>
          <a:prstGeom prst="rect">
            <a:avLst/>
          </a:prstGeom>
        </p:spPr>
      </p:pic>
      <p:sp>
        <p:nvSpPr>
          <p:cNvPr id="4" name="TextBox 3">
            <a:extLst>
              <a:ext uri="{FF2B5EF4-FFF2-40B4-BE49-F238E27FC236}">
                <a16:creationId xmlns:a16="http://schemas.microsoft.com/office/drawing/2014/main" id="{8137E0D7-D9D7-42E3-A8B3-843451C94A45}"/>
              </a:ext>
            </a:extLst>
          </p:cNvPr>
          <p:cNvSpPr txBox="1"/>
          <p:nvPr/>
        </p:nvSpPr>
        <p:spPr>
          <a:xfrm>
            <a:off x="1524000" y="5039875"/>
            <a:ext cx="838200" cy="369332"/>
          </a:xfrm>
          <a:prstGeom prst="rect">
            <a:avLst/>
          </a:prstGeom>
          <a:noFill/>
        </p:spPr>
        <p:txBody>
          <a:bodyPr wrap="square" rtlCol="0">
            <a:spAutoFit/>
          </a:bodyPr>
          <a:lstStyle/>
          <a:p>
            <a:r>
              <a:rPr lang="en-US" dirty="0"/>
              <a:t>(111)</a:t>
            </a:r>
          </a:p>
        </p:txBody>
      </p:sp>
      <p:sp>
        <p:nvSpPr>
          <p:cNvPr id="5" name="TextBox 4">
            <a:extLst>
              <a:ext uri="{FF2B5EF4-FFF2-40B4-BE49-F238E27FC236}">
                <a16:creationId xmlns:a16="http://schemas.microsoft.com/office/drawing/2014/main" id="{DCE60A12-0844-436C-9F4E-5D09167EE3A2}"/>
              </a:ext>
            </a:extLst>
          </p:cNvPr>
          <p:cNvSpPr txBox="1"/>
          <p:nvPr/>
        </p:nvSpPr>
        <p:spPr>
          <a:xfrm>
            <a:off x="1524000" y="2757693"/>
            <a:ext cx="914400" cy="369332"/>
          </a:xfrm>
          <a:prstGeom prst="rect">
            <a:avLst/>
          </a:prstGeom>
          <a:noFill/>
        </p:spPr>
        <p:txBody>
          <a:bodyPr wrap="square" rtlCol="0">
            <a:spAutoFit/>
          </a:bodyPr>
          <a:lstStyle/>
          <a:p>
            <a:r>
              <a:rPr lang="en-US" dirty="0"/>
              <a:t>(0001)</a:t>
            </a:r>
          </a:p>
        </p:txBody>
      </p:sp>
    </p:spTree>
    <p:extLst>
      <p:ext uri="{BB962C8B-B14F-4D97-AF65-F5344CB8AC3E}">
        <p14:creationId xmlns:p14="http://schemas.microsoft.com/office/powerpoint/2010/main" val="1073560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01AFF3-93A3-4063-A1E0-EEEFF6820724}"/>
              </a:ext>
            </a:extLst>
          </p:cNvPr>
          <p:cNvSpPr>
            <a:spLocks noGrp="1"/>
          </p:cNvSpPr>
          <p:nvPr>
            <p:ph type="sldNum" sz="quarter" idx="11"/>
          </p:nvPr>
        </p:nvSpPr>
        <p:spPr/>
        <p:txBody>
          <a:bodyPr/>
          <a:lstStyle/>
          <a:p>
            <a:fld id="{F0D23093-2AB0-F74C-B865-1A12A15B650E}" type="slidenum">
              <a:rPr lang="en-US" smtClean="0"/>
              <a:pPr/>
              <a:t>19</a:t>
            </a:fld>
            <a:endParaRPr lang="en-US" dirty="0"/>
          </a:p>
        </p:txBody>
      </p:sp>
      <p:sp>
        <p:nvSpPr>
          <p:cNvPr id="3" name="Title 2">
            <a:extLst>
              <a:ext uri="{FF2B5EF4-FFF2-40B4-BE49-F238E27FC236}">
                <a16:creationId xmlns:a16="http://schemas.microsoft.com/office/drawing/2014/main" id="{3BEF38CB-CBFA-47B5-A5FC-945F781F2DDA}"/>
              </a:ext>
            </a:extLst>
          </p:cNvPr>
          <p:cNvSpPr>
            <a:spLocks noGrp="1"/>
          </p:cNvSpPr>
          <p:nvPr>
            <p:ph type="title"/>
          </p:nvPr>
        </p:nvSpPr>
        <p:spPr/>
        <p:txBody>
          <a:bodyPr/>
          <a:lstStyle/>
          <a:p>
            <a:r>
              <a:rPr lang="en-US" dirty="0"/>
              <a:t>Atomic Packing Impacts </a:t>
            </a:r>
            <a:r>
              <a:rPr lang="en-US"/>
              <a:t>Material Density</a:t>
            </a:r>
            <a:endParaRPr lang="en-US"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9296DE0-060E-4864-B5BB-D94A2E1E913F}"/>
                  </a:ext>
                </a:extLst>
              </p:cNvPr>
              <p:cNvSpPr txBox="1"/>
              <p:nvPr/>
            </p:nvSpPr>
            <p:spPr>
              <a:xfrm>
                <a:off x="7391400" y="1666720"/>
                <a:ext cx="3176639" cy="108003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rPr>
                        <m:t>𝐴</m:t>
                      </m:r>
                      <m:r>
                        <a:rPr lang="en-US" b="0" i="1" smtClean="0">
                          <a:solidFill>
                            <a:schemeClr val="tx1"/>
                          </a:solidFill>
                          <a:latin typeface="Cambria Math" panose="02040503050406030204" pitchFamily="18" charset="0"/>
                        </a:rPr>
                        <m:t>𝑡𝑜𝑚𝑖𝑐</m:t>
                      </m:r>
                      <m:r>
                        <a:rPr lang="en-US" b="0" i="1" smtClean="0">
                          <a:solidFill>
                            <a:schemeClr val="tx1"/>
                          </a:solidFill>
                          <a:latin typeface="Cambria Math" panose="02040503050406030204" pitchFamily="18" charset="0"/>
                        </a:rPr>
                        <m:t> </m:t>
                      </m:r>
                      <m:r>
                        <a:rPr lang="en-US" i="1" smtClean="0">
                          <a:solidFill>
                            <a:schemeClr val="tx1"/>
                          </a:solidFill>
                          <a:latin typeface="Cambria Math" panose="02040503050406030204" pitchFamily="18" charset="0"/>
                        </a:rPr>
                        <m:t>𝑃</m:t>
                      </m:r>
                      <m:r>
                        <a:rPr lang="en-US" b="0" i="1" smtClean="0">
                          <a:solidFill>
                            <a:schemeClr val="tx1"/>
                          </a:solidFill>
                          <a:latin typeface="Cambria Math" panose="02040503050406030204" pitchFamily="18" charset="0"/>
                        </a:rPr>
                        <m:t>𝑎𝑐𝑘𝑖𝑛𝑔</m:t>
                      </m:r>
                      <m:r>
                        <a:rPr lang="en-US" b="0" i="1" smtClean="0">
                          <a:solidFill>
                            <a:schemeClr val="tx1"/>
                          </a:solidFill>
                          <a:latin typeface="Cambria Math" panose="02040503050406030204" pitchFamily="18" charset="0"/>
                        </a:rPr>
                        <m:t> </m:t>
                      </m:r>
                      <m:r>
                        <a:rPr lang="en-US" i="1" smtClean="0">
                          <a:solidFill>
                            <a:schemeClr val="tx1"/>
                          </a:solidFill>
                          <a:latin typeface="Cambria Math" panose="02040503050406030204" pitchFamily="18" charset="0"/>
                        </a:rPr>
                        <m:t>𝐹</m:t>
                      </m:r>
                      <m:r>
                        <a:rPr lang="en-US" b="0" i="1" smtClean="0">
                          <a:solidFill>
                            <a:schemeClr val="tx1"/>
                          </a:solidFill>
                          <a:latin typeface="Cambria Math" panose="02040503050406030204" pitchFamily="18" charset="0"/>
                        </a:rPr>
                        <m:t>𝑎𝑐𝑡𝑜𝑟</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𝐴𝑃𝐹</m:t>
                          </m:r>
                        </m:e>
                      </m:d>
                    </m:oMath>
                  </m:oMathPara>
                </a14:m>
                <a:br>
                  <a:rPr lang="en-US" b="0" i="1" dirty="0">
                    <a:solidFill>
                      <a:schemeClr val="tx1"/>
                    </a:solidFill>
                    <a:latin typeface="Cambria Math" panose="02040503050406030204" pitchFamily="18" charset="0"/>
                  </a:rPr>
                </a:br>
                <a:br>
                  <a:rPr lang="en-US" b="0" i="1" dirty="0">
                    <a:solidFill>
                      <a:schemeClr val="tx1"/>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a:rPr lang="en-US" i="0">
                          <a:solidFill>
                            <a:schemeClr val="tx1"/>
                          </a:solidFill>
                          <a:latin typeface="Cambria Math" panose="02040503050406030204" pitchFamily="18" charset="0"/>
                        </a:rPr>
                        <m:t>=</m:t>
                      </m:r>
                      <m:f>
                        <m:fPr>
                          <m:ctrlPr>
                            <a:rPr lang="en-US" i="1">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𝑣𝑜𝑙𝑢𝑚𝑒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𝑜𝑐𝑐𝑢𝑝𝑖𝑒𝑑</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𝑖𝑛</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𝑡h𝑒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𝑐𝑒𝑙𝑙</m:t>
                          </m:r>
                        </m:num>
                        <m:den>
                          <m:r>
                            <a:rPr lang="en-US" b="0" i="1" smtClean="0">
                              <a:solidFill>
                                <a:schemeClr val="tx1"/>
                              </a:solidFill>
                              <a:latin typeface="Cambria Math" panose="02040503050406030204" pitchFamily="18" charset="0"/>
                            </a:rPr>
                            <m:t>𝑡𝑜𝑡𝑎𝑙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𝑢𝑛𝑖𝑡</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𝑐𝑒𝑙𝑙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𝑣𝑜𝑙𝑢𝑚𝑒</m:t>
                          </m:r>
                        </m:den>
                      </m:f>
                    </m:oMath>
                  </m:oMathPara>
                </a14:m>
                <a:endParaRPr lang="en-US" dirty="0">
                  <a:solidFill>
                    <a:schemeClr val="tx1"/>
                  </a:solidFill>
                </a:endParaRPr>
              </a:p>
            </p:txBody>
          </p:sp>
        </mc:Choice>
        <mc:Fallback xmlns="">
          <p:sp>
            <p:nvSpPr>
              <p:cNvPr id="4" name="TextBox 3">
                <a:extLst>
                  <a:ext uri="{FF2B5EF4-FFF2-40B4-BE49-F238E27FC236}">
                    <a16:creationId xmlns:a16="http://schemas.microsoft.com/office/drawing/2014/main" id="{D9296DE0-060E-4864-B5BB-D94A2E1E913F}"/>
                  </a:ext>
                </a:extLst>
              </p:cNvPr>
              <p:cNvSpPr txBox="1">
                <a:spLocks noRot="1" noChangeAspect="1" noMove="1" noResize="1" noEditPoints="1" noAdjustHandles="1" noChangeArrowheads="1" noChangeShapeType="1" noTextEdit="1"/>
              </p:cNvSpPr>
              <p:nvPr/>
            </p:nvSpPr>
            <p:spPr>
              <a:xfrm>
                <a:off x="7391400" y="1666720"/>
                <a:ext cx="3176639" cy="1080039"/>
              </a:xfrm>
              <a:prstGeom prst="rect">
                <a:avLst/>
              </a:prstGeom>
              <a:blipFill>
                <a:blip r:embed="rId2"/>
                <a:stretch>
                  <a:fillRect l="-7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225192-C799-495E-ACA1-FEC626F766FA}"/>
                  </a:ext>
                </a:extLst>
              </p:cNvPr>
              <p:cNvSpPr txBox="1"/>
              <p:nvPr/>
            </p:nvSpPr>
            <p:spPr>
              <a:xfrm>
                <a:off x="8610600" y="3570539"/>
                <a:ext cx="938013"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rPr>
                        <m:t>𝜌</m:t>
                      </m:r>
                      <m:r>
                        <a:rPr lang="en-US" i="0">
                          <a:solidFill>
                            <a:schemeClr val="tx1"/>
                          </a:solidFill>
                          <a:latin typeface="Cambria Math" panose="02040503050406030204" pitchFamily="18" charset="0"/>
                        </a:rPr>
                        <m:t>=</m:t>
                      </m:r>
                      <m:f>
                        <m:fPr>
                          <m:ctrlPr>
                            <a:rPr lang="en-US" i="1">
                              <a:solidFill>
                                <a:schemeClr val="tx1"/>
                              </a:solidFill>
                              <a:latin typeface="Cambria Math" panose="02040503050406030204" pitchFamily="18" charset="0"/>
                            </a:rPr>
                          </m:ctrlPr>
                        </m:fPr>
                        <m:num>
                          <m:r>
                            <a:rPr lang="en-US" i="1">
                              <a:solidFill>
                                <a:schemeClr val="tx1"/>
                              </a:solidFill>
                              <a:latin typeface="Cambria Math" panose="02040503050406030204" pitchFamily="18" charset="0"/>
                            </a:rPr>
                            <m:t>𝑛𝐴</m:t>
                          </m:r>
                        </m:num>
                        <m:den>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𝑉</m:t>
                              </m:r>
                            </m:e>
                            <m:sub>
                              <m:r>
                                <a:rPr lang="en-US" b="0" i="1" smtClean="0">
                                  <a:solidFill>
                                    <a:schemeClr val="tx1"/>
                                  </a:solidFill>
                                  <a:latin typeface="Cambria Math" panose="02040503050406030204" pitchFamily="18" charset="0"/>
                                </a:rPr>
                                <m:t>𝑐</m:t>
                              </m:r>
                            </m:sub>
                          </m:sSub>
                          <m:sSub>
                            <m:sSubPr>
                              <m:ctrlPr>
                                <a:rPr lang="en-US" i="1">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𝑁</m:t>
                              </m:r>
                            </m:e>
                            <m:sub>
                              <m:r>
                                <a:rPr lang="en-US" i="1">
                                  <a:solidFill>
                                    <a:schemeClr val="tx1"/>
                                  </a:solidFill>
                                  <a:latin typeface="Cambria Math" panose="02040503050406030204" pitchFamily="18" charset="0"/>
                                </a:rPr>
                                <m:t>𝐴</m:t>
                              </m:r>
                            </m:sub>
                          </m:sSub>
                        </m:den>
                      </m:f>
                    </m:oMath>
                  </m:oMathPara>
                </a14:m>
                <a:endParaRPr lang="en-US" dirty="0">
                  <a:solidFill>
                    <a:schemeClr val="tx1"/>
                  </a:solidFill>
                </a:endParaRPr>
              </a:p>
            </p:txBody>
          </p:sp>
        </mc:Choice>
        <mc:Fallback xmlns="">
          <p:sp>
            <p:nvSpPr>
              <p:cNvPr id="5" name="TextBox 4">
                <a:extLst>
                  <a:ext uri="{FF2B5EF4-FFF2-40B4-BE49-F238E27FC236}">
                    <a16:creationId xmlns:a16="http://schemas.microsoft.com/office/drawing/2014/main" id="{A0225192-C799-495E-ACA1-FEC626F766FA}"/>
                  </a:ext>
                </a:extLst>
              </p:cNvPr>
              <p:cNvSpPr txBox="1">
                <a:spLocks noRot="1" noChangeAspect="1" noMove="1" noResize="1" noEditPoints="1" noAdjustHandles="1" noChangeArrowheads="1" noChangeShapeType="1" noTextEdit="1"/>
              </p:cNvSpPr>
              <p:nvPr/>
            </p:nvSpPr>
            <p:spPr>
              <a:xfrm>
                <a:off x="8610600" y="3570539"/>
                <a:ext cx="938013" cy="56720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742C98E-B974-4DE8-89A3-F79C673DB150}"/>
                  </a:ext>
                </a:extLst>
              </p:cNvPr>
              <p:cNvSpPr txBox="1"/>
              <p:nvPr/>
            </p:nvSpPr>
            <p:spPr>
              <a:xfrm>
                <a:off x="7848600" y="4880512"/>
                <a:ext cx="2821221" cy="8637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en-US" sz="1400" i="1" smtClean="0">
                              <a:solidFill>
                                <a:srgbClr val="836967"/>
                              </a:solidFill>
                              <a:latin typeface="Cambria Math" panose="02040503050406030204" pitchFamily="18" charset="0"/>
                            </a:rPr>
                          </m:ctrlPr>
                        </m:mPr>
                        <m:mr>
                          <m:e>
                            <m:r>
                              <a:rPr lang="en-US" sz="1400" i="1">
                                <a:latin typeface="Cambria Math" panose="02040503050406030204" pitchFamily="18" charset="0"/>
                              </a:rPr>
                              <m:t>𝑛</m:t>
                            </m:r>
                            <m:r>
                              <a:rPr lang="en-US" sz="1400" i="0">
                                <a:latin typeface="Cambria Math" panose="02040503050406030204" pitchFamily="18" charset="0"/>
                              </a:rPr>
                              <m:t>=</m:t>
                            </m:r>
                            <m:r>
                              <a:rPr lang="en-US" sz="1400" b="0" i="1" smtClean="0">
                                <a:latin typeface="Cambria Math" panose="02040503050406030204" pitchFamily="18" charset="0"/>
                              </a:rPr>
                              <m:t>𝑛𝑢𝑚𝑏𝑒𝑟</m:t>
                            </m:r>
                            <m:r>
                              <a:rPr lang="en-US" sz="1400" b="0" i="1" smtClean="0">
                                <a:latin typeface="Cambria Math" panose="02040503050406030204" pitchFamily="18" charset="0"/>
                              </a:rPr>
                              <m:t> </m:t>
                            </m:r>
                            <m:r>
                              <a:rPr lang="en-US" sz="1400" b="0" i="1" smtClean="0">
                                <a:latin typeface="Cambria Math" panose="02040503050406030204" pitchFamily="18" charset="0"/>
                              </a:rPr>
                              <m:t>𝑜𝑓</m:t>
                            </m:r>
                            <m:r>
                              <a:rPr lang="en-US" sz="1400" b="0" i="1" smtClean="0">
                                <a:latin typeface="Cambria Math" panose="02040503050406030204" pitchFamily="18" charset="0"/>
                              </a:rPr>
                              <m:t> </m:t>
                            </m:r>
                            <m:r>
                              <a:rPr lang="en-US" sz="1400" b="0" i="1" smtClean="0">
                                <a:latin typeface="Cambria Math" panose="02040503050406030204" pitchFamily="18" charset="0"/>
                              </a:rPr>
                              <m:t>𝑎𝑡𝑜𝑚𝑠</m:t>
                            </m:r>
                            <m:r>
                              <a:rPr lang="en-US" sz="1400" b="0" i="1" smtClean="0">
                                <a:latin typeface="Cambria Math" panose="02040503050406030204" pitchFamily="18" charset="0"/>
                              </a:rPr>
                              <m:t> </m:t>
                            </m:r>
                            <m:r>
                              <a:rPr lang="en-US" sz="1400" b="0" i="1" smtClean="0">
                                <a:latin typeface="Cambria Math" panose="02040503050406030204" pitchFamily="18" charset="0"/>
                              </a:rPr>
                              <m:t>𝑝𝑒𝑟</m:t>
                            </m:r>
                            <m:r>
                              <a:rPr lang="en-US" sz="1400" b="0" i="1" smtClean="0">
                                <a:latin typeface="Cambria Math" panose="02040503050406030204" pitchFamily="18" charset="0"/>
                              </a:rPr>
                              <m:t> </m:t>
                            </m:r>
                            <m:r>
                              <a:rPr lang="en-US" sz="1400" b="0" i="1" smtClean="0">
                                <a:latin typeface="Cambria Math" panose="02040503050406030204" pitchFamily="18" charset="0"/>
                              </a:rPr>
                              <m:t>𝑢𝑛𝑖𝑡</m:t>
                            </m:r>
                            <m:r>
                              <a:rPr lang="en-US" sz="1400" b="0" i="1" smtClean="0">
                                <a:latin typeface="Cambria Math" panose="02040503050406030204" pitchFamily="18" charset="0"/>
                              </a:rPr>
                              <m:t> </m:t>
                            </m:r>
                            <m:r>
                              <a:rPr lang="en-US" sz="1400" b="0" i="1" smtClean="0">
                                <a:latin typeface="Cambria Math" panose="02040503050406030204" pitchFamily="18" charset="0"/>
                              </a:rPr>
                              <m:t>𝑐𝑒𝑙𝑙</m:t>
                            </m:r>
                          </m:e>
                        </m:mr>
                        <m:mr>
                          <m:e>
                            <m:r>
                              <a:rPr lang="en-US" sz="1400" i="1">
                                <a:latin typeface="Cambria Math" panose="02040503050406030204" pitchFamily="18" charset="0"/>
                              </a:rPr>
                              <m:t>𝐴</m:t>
                            </m:r>
                            <m:r>
                              <a:rPr lang="en-US" sz="1400" i="0">
                                <a:latin typeface="Cambria Math" panose="02040503050406030204" pitchFamily="18" charset="0"/>
                              </a:rPr>
                              <m:t>=</m:t>
                            </m:r>
                            <m:r>
                              <a:rPr lang="en-US" sz="1400" b="0" i="1" smtClean="0">
                                <a:latin typeface="Cambria Math" panose="02040503050406030204" pitchFamily="18" charset="0"/>
                              </a:rPr>
                              <m:t>𝑎𝑡𝑜𝑚𝑖𝑐</m:t>
                            </m:r>
                            <m:r>
                              <a:rPr lang="en-US" sz="1400" b="0" i="1" smtClean="0">
                                <a:latin typeface="Cambria Math" panose="02040503050406030204" pitchFamily="18" charset="0"/>
                              </a:rPr>
                              <m:t> </m:t>
                            </m:r>
                            <m:r>
                              <a:rPr lang="en-US" sz="1400" b="0" i="1" smtClean="0">
                                <a:latin typeface="Cambria Math" panose="02040503050406030204" pitchFamily="18" charset="0"/>
                              </a:rPr>
                              <m:t>𝑤𝑒𝑖𝑔h𝑡</m:t>
                            </m:r>
                          </m:e>
                        </m:mr>
                        <m:mr>
                          <m:e>
                            <m:sSub>
                              <m:sSubPr>
                                <m:ctrlPr>
                                  <a:rPr lang="en-US" sz="1400" i="1">
                                    <a:solidFill>
                                      <a:srgbClr val="836967"/>
                                    </a:solidFill>
                                    <a:latin typeface="Cambria Math" panose="02040503050406030204" pitchFamily="18" charset="0"/>
                                  </a:rPr>
                                </m:ctrlPr>
                              </m:sSubPr>
                              <m:e>
                                <m:r>
                                  <a:rPr lang="en-US" sz="1400" b="0" i="1" smtClean="0">
                                    <a:solidFill>
                                      <a:srgbClr val="836967"/>
                                    </a:solidFill>
                                    <a:latin typeface="Cambria Math" panose="02040503050406030204" pitchFamily="18" charset="0"/>
                                  </a:rPr>
                                  <m:t>𝑉</m:t>
                                </m:r>
                              </m:e>
                              <m:sub>
                                <m:r>
                                  <a:rPr lang="en-US" sz="1400" i="1">
                                    <a:latin typeface="Cambria Math" panose="02040503050406030204" pitchFamily="18" charset="0"/>
                                  </a:rPr>
                                  <m:t>𝐶</m:t>
                                </m:r>
                              </m:sub>
                            </m:sSub>
                            <m:r>
                              <a:rPr lang="en-US" sz="1400" i="0">
                                <a:latin typeface="Cambria Math" panose="02040503050406030204" pitchFamily="18" charset="0"/>
                              </a:rPr>
                              <m:t>=</m:t>
                            </m:r>
                            <m:r>
                              <a:rPr lang="en-US" sz="1400" b="0" i="1" smtClean="0">
                                <a:latin typeface="Cambria Math" panose="02040503050406030204" pitchFamily="18" charset="0"/>
                              </a:rPr>
                              <m:t>𝑢𝑛𝑖𝑡</m:t>
                            </m:r>
                            <m:r>
                              <a:rPr lang="en-US" sz="1400" b="0" i="1" smtClean="0">
                                <a:latin typeface="Cambria Math" panose="02040503050406030204" pitchFamily="18" charset="0"/>
                              </a:rPr>
                              <m:t> </m:t>
                            </m:r>
                            <m:r>
                              <a:rPr lang="en-US" sz="1400" b="0" i="1" smtClean="0">
                                <a:latin typeface="Cambria Math" panose="02040503050406030204" pitchFamily="18" charset="0"/>
                              </a:rPr>
                              <m:t>𝑐𝑒𝑙𝑙</m:t>
                            </m:r>
                            <m:r>
                              <a:rPr lang="en-US" sz="1400" b="0" i="1" smtClean="0">
                                <a:latin typeface="Cambria Math" panose="02040503050406030204" pitchFamily="18" charset="0"/>
                              </a:rPr>
                              <m:t> </m:t>
                            </m:r>
                            <m:r>
                              <a:rPr lang="en-US" sz="1400" b="0" i="1" smtClean="0">
                                <a:latin typeface="Cambria Math" panose="02040503050406030204" pitchFamily="18" charset="0"/>
                              </a:rPr>
                              <m:t>𝑣𝑜𝑙𝑢𝑚𝑒</m:t>
                            </m:r>
                          </m:e>
                        </m:mr>
                        <m:mr>
                          <m:e>
                            <m:sSub>
                              <m:sSubPr>
                                <m:ctrlPr>
                                  <a:rPr lang="en-US" sz="1400" i="1">
                                    <a:solidFill>
                                      <a:srgbClr val="836967"/>
                                    </a:solidFill>
                                    <a:latin typeface="Cambria Math" panose="02040503050406030204" pitchFamily="18" charset="0"/>
                                  </a:rPr>
                                </m:ctrlPr>
                              </m:sSubPr>
                              <m:e>
                                <m:r>
                                  <a:rPr lang="en-US" sz="1400" i="1">
                                    <a:latin typeface="Cambria Math" panose="02040503050406030204" pitchFamily="18" charset="0"/>
                                  </a:rPr>
                                  <m:t>𝑁</m:t>
                                </m:r>
                              </m:e>
                              <m:sub>
                                <m:r>
                                  <a:rPr lang="en-US" sz="1400" b="0" i="1" smtClean="0">
                                    <a:latin typeface="Cambria Math" panose="02040503050406030204" pitchFamily="18" charset="0"/>
                                  </a:rPr>
                                  <m:t>𝐴</m:t>
                                </m:r>
                              </m:sub>
                            </m:sSub>
                            <m:r>
                              <a:rPr lang="en-US" sz="1400" i="0">
                                <a:latin typeface="Cambria Math" panose="02040503050406030204" pitchFamily="18" charset="0"/>
                              </a:rPr>
                              <m:t>=</m:t>
                            </m:r>
                            <m:r>
                              <a:rPr lang="en-US" sz="1400" b="0" i="1" smtClean="0">
                                <a:latin typeface="Cambria Math" panose="02040503050406030204" pitchFamily="18" charset="0"/>
                              </a:rPr>
                              <m:t>𝐴𝑣𝑜𝑔𝑎𝑑𝑟</m:t>
                            </m:r>
                            <m:sSup>
                              <m:sSupPr>
                                <m:ctrlPr>
                                  <a:rPr lang="en-US" sz="1400" b="0" i="1" smtClean="0">
                                    <a:latin typeface="Cambria Math" panose="02040503050406030204" pitchFamily="18" charset="0"/>
                                  </a:rPr>
                                </m:ctrlPr>
                              </m:sSupPr>
                              <m:e>
                                <m:r>
                                  <a:rPr lang="en-US" sz="1400" b="0" i="1" smtClean="0">
                                    <a:latin typeface="Cambria Math" panose="02040503050406030204" pitchFamily="18" charset="0"/>
                                  </a:rPr>
                                  <m:t>𝑜</m:t>
                                </m:r>
                              </m:e>
                              <m:sup>
                                <m:r>
                                  <a:rPr lang="en-US" sz="1400" b="0" i="1" smtClean="0">
                                    <a:latin typeface="Cambria Math" panose="02040503050406030204" pitchFamily="18" charset="0"/>
                                  </a:rPr>
                                  <m:t>′</m:t>
                                </m:r>
                              </m:sup>
                            </m:sSup>
                            <m:r>
                              <a:rPr lang="en-US" sz="1400" b="0" i="1" smtClean="0">
                                <a:latin typeface="Cambria Math" panose="02040503050406030204" pitchFamily="18" charset="0"/>
                              </a:rPr>
                              <m:t>𝑠</m:t>
                            </m:r>
                            <m:r>
                              <a:rPr lang="en-US" sz="1400" b="0" i="1" smtClean="0">
                                <a:latin typeface="Cambria Math" panose="02040503050406030204" pitchFamily="18" charset="0"/>
                              </a:rPr>
                              <m:t> </m:t>
                            </m:r>
                            <m:r>
                              <a:rPr lang="en-US" sz="1400" b="0" i="1" smtClean="0">
                                <a:latin typeface="Cambria Math" panose="02040503050406030204" pitchFamily="18" charset="0"/>
                              </a:rPr>
                              <m:t>𝑛𝑢𝑚𝑏𝑒𝑟</m:t>
                            </m:r>
                          </m:e>
                        </m:mr>
                      </m:m>
                    </m:oMath>
                  </m:oMathPara>
                </a14:m>
                <a:endParaRPr lang="en-US" sz="1400" dirty="0"/>
              </a:p>
            </p:txBody>
          </p:sp>
        </mc:Choice>
        <mc:Fallback xmlns="">
          <p:sp>
            <p:nvSpPr>
              <p:cNvPr id="6" name="TextBox 5">
                <a:extLst>
                  <a:ext uri="{FF2B5EF4-FFF2-40B4-BE49-F238E27FC236}">
                    <a16:creationId xmlns:a16="http://schemas.microsoft.com/office/drawing/2014/main" id="{E742C98E-B974-4DE8-89A3-F79C673DB150}"/>
                  </a:ext>
                </a:extLst>
              </p:cNvPr>
              <p:cNvSpPr txBox="1">
                <a:spLocks noRot="1" noChangeAspect="1" noMove="1" noResize="1" noEditPoints="1" noAdjustHandles="1" noChangeArrowheads="1" noChangeShapeType="1" noTextEdit="1"/>
              </p:cNvSpPr>
              <p:nvPr/>
            </p:nvSpPr>
            <p:spPr>
              <a:xfrm>
                <a:off x="7848600" y="4880512"/>
                <a:ext cx="2821221" cy="863763"/>
              </a:xfrm>
              <a:prstGeom prst="rect">
                <a:avLst/>
              </a:prstGeom>
              <a:blipFill>
                <a:blip r:embed="rId4"/>
                <a:stretch>
                  <a:fillRect/>
                </a:stretch>
              </a:blipFill>
            </p:spPr>
            <p:txBody>
              <a:bodyPr/>
              <a:lstStyle/>
              <a:p>
                <a:r>
                  <a:rPr lang="en-US">
                    <a:noFill/>
                  </a:rPr>
                  <a:t> </a:t>
                </a:r>
              </a:p>
            </p:txBody>
          </p:sp>
        </mc:Fallback>
      </mc:AlternateContent>
      <p:pic>
        <p:nvPicPr>
          <p:cNvPr id="9" name="Picture 8" descr="Granta EduPack plot of density across different material families">
            <a:extLst>
              <a:ext uri="{FF2B5EF4-FFF2-40B4-BE49-F238E27FC236}">
                <a16:creationId xmlns:a16="http://schemas.microsoft.com/office/drawing/2014/main" id="{40763C57-E5A6-47C3-8503-50E817AC5DCD}"/>
              </a:ext>
            </a:extLst>
          </p:cNvPr>
          <p:cNvPicPr>
            <a:picLocks noChangeAspect="1"/>
          </p:cNvPicPr>
          <p:nvPr/>
        </p:nvPicPr>
        <p:blipFill>
          <a:blip r:embed="rId5"/>
          <a:stretch>
            <a:fillRect/>
          </a:stretch>
        </p:blipFill>
        <p:spPr>
          <a:xfrm>
            <a:off x="457200" y="1371600"/>
            <a:ext cx="6521824" cy="4572000"/>
          </a:xfrm>
          <a:prstGeom prst="rect">
            <a:avLst/>
          </a:prstGeom>
        </p:spPr>
      </p:pic>
    </p:spTree>
    <p:extLst>
      <p:ext uri="{BB962C8B-B14F-4D97-AF65-F5344CB8AC3E}">
        <p14:creationId xmlns:p14="http://schemas.microsoft.com/office/powerpoint/2010/main" val="150316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dirty="0">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3854896796"/>
              </p:ext>
            </p:extLst>
          </p:nvPr>
        </p:nvGraphicFramePr>
        <p:xfrm>
          <a:off x="957093" y="1219555"/>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200" b="1" dirty="0">
                          <a:solidFill>
                            <a:schemeClr val="tx1"/>
                          </a:solidFill>
                        </a:rPr>
                        <a:t>Knowledge and Understanding</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Identify different crystal systems</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200" b="1" dirty="0">
                          <a:solidFill>
                            <a:schemeClr val="tx1"/>
                          </a:solidFill>
                        </a:rPr>
                        <a:t>Skills and Abilities</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n-lt"/>
                        </a:rPr>
                        <a:t>Label planes and directions in crystal systems using Miller Indices</a:t>
                      </a:r>
                      <a:endParaRPr lang="en-US" sz="1200" dirty="0">
                        <a:latin typeface="+mn-lt"/>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latin typeface="+mn-lt"/>
                          <a:ea typeface="Calibri" panose="020F0502020204030204" pitchFamily="34" charset="0"/>
                          <a:cs typeface="Arial" panose="020B0604020202020204" pitchFamily="34" charset="0"/>
                        </a:rPr>
                        <a:t>Understand how crystallinity can affect material properties</a:t>
                      </a:r>
                      <a:endParaRPr lang="en-GB" sz="1200"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57093" y="3249125"/>
            <a:ext cx="10276514" cy="1490088"/>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p>
          <a:p>
            <a:pPr algn="l">
              <a:lnSpc>
                <a:spcPct val="150000"/>
              </a:lnSpc>
              <a:buSzPct val="100000"/>
            </a:pPr>
            <a:r>
              <a:rPr lang="en-US" sz="1400" dirty="0"/>
              <a:t>Texts: </a:t>
            </a:r>
            <a:r>
              <a:rPr lang="en-US" sz="1400" b="0" dirty="0"/>
              <a:t>(1)</a:t>
            </a:r>
            <a:r>
              <a:rPr lang="en-US" sz="1400" dirty="0"/>
              <a:t> </a:t>
            </a:r>
            <a:r>
              <a:rPr lang="en-US" sz="1400" b="0" dirty="0"/>
              <a:t>Callister, W. D. &amp; Rethwisch, D. G</a:t>
            </a:r>
            <a:r>
              <a:rPr lang="en-US" sz="1400" dirty="0"/>
              <a:t>. </a:t>
            </a:r>
            <a:r>
              <a:rPr lang="en-US" sz="1400" i="1" dirty="0"/>
              <a:t>Materials Science and Engineering: An Introduction</a:t>
            </a:r>
            <a:r>
              <a:rPr lang="en-US" sz="1400" dirty="0"/>
              <a:t>. </a:t>
            </a:r>
            <a:r>
              <a:rPr lang="en-US" sz="1400" b="0" dirty="0"/>
              <a:t>(John Wiley &amp; Sons, Inc., 2018)., (2) Porter, D. A., Easterling, K. E., &amp; Sherif, M. (2009). </a:t>
            </a:r>
            <a:r>
              <a:rPr lang="en-US" sz="1400" i="1" dirty="0"/>
              <a:t>Phase Transformations in Metals and Alloys, (Revised Reprint)</a:t>
            </a:r>
            <a:r>
              <a:rPr lang="en-US" sz="1400" dirty="0"/>
              <a:t>. </a:t>
            </a:r>
            <a:r>
              <a:rPr lang="en-US" sz="1400" b="0" dirty="0"/>
              <a:t>CRC press.</a:t>
            </a:r>
            <a:endParaRPr lang="en-GB" kern="0" dirty="0"/>
          </a:p>
          <a:p>
            <a:pPr algn="l">
              <a:lnSpc>
                <a:spcPct val="150000"/>
              </a:lnSpc>
              <a:buSzPct val="100000"/>
            </a:pPr>
            <a:r>
              <a:rPr lang="en-US" sz="1400" dirty="0">
                <a:hlinkClick r:id="rId3"/>
              </a:rPr>
              <a:t>Granta </a:t>
            </a:r>
            <a:r>
              <a:rPr lang="en-US" sz="1400" dirty="0" err="1">
                <a:hlinkClick r:id="rId3"/>
              </a:rPr>
              <a:t>EduPack</a:t>
            </a:r>
            <a:r>
              <a:rPr lang="en-US" sz="1400" dirty="0">
                <a:hlinkClick r:id="rId3"/>
              </a:rPr>
              <a:t> for All Majors- Teaching with Callister Paper</a:t>
            </a:r>
            <a:endParaRPr lang="en-US" sz="1400" b="0" dirty="0"/>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093" y="4800600"/>
            <a:ext cx="10294278"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solidFill>
                  <a:schemeClr val="accent1"/>
                </a:solidFill>
                <a:hlinkClick r:id="rId4">
                  <a:extLst>
                    <a:ext uri="{A12FA001-AC4F-418D-AE19-62706E023703}">
                      <ahyp:hlinkClr xmlns:ahyp="http://schemas.microsoft.com/office/drawing/2018/hyperlinkcolor" val="tx"/>
                    </a:ext>
                  </a:extLst>
                </a:hlinkClick>
              </a:rPr>
              <a:t>Ansys Academic</a:t>
            </a:r>
            <a:endParaRPr lang="en-GB" dirty="0">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GB" dirty="0">
                <a:solidFill>
                  <a:schemeClr val="accent1"/>
                </a:solidFill>
                <a:hlinkClick r:id="" action="ppaction://noaction">
                  <a:extLst>
                    <a:ext uri="{A12FA001-AC4F-418D-AE19-62706E023703}">
                      <ahyp:hlinkClr xmlns:ahyp="http://schemas.microsoft.com/office/drawing/2018/hyperlinkcolor" val="tx"/>
                    </a:ext>
                  </a:extLst>
                </a:hlinkClick>
              </a:rPr>
              <a:t>Ansys Innovation Courses</a:t>
            </a:r>
            <a:endParaRPr lang="en-GB" dirty="0">
              <a:solidFill>
                <a:schemeClr val="accent1"/>
              </a:solidFill>
            </a:endParaRPr>
          </a:p>
          <a:p>
            <a:pPr lvl="1">
              <a:buClr>
                <a:schemeClr val="accent1"/>
              </a:buClr>
              <a:buSzPct val="100000"/>
            </a:pPr>
            <a:r>
              <a:rPr lang="en-GB" dirty="0">
                <a:solidFill>
                  <a:schemeClr val="accent1"/>
                </a:solidFill>
                <a:hlinkClick r:id="rId5">
                  <a:extLst>
                    <a:ext uri="{A12FA001-AC4F-418D-AE19-62706E023703}">
                      <ahyp:hlinkClr xmlns:ahyp="http://schemas.microsoft.com/office/drawing/2018/hyperlinkcolor" val="tx"/>
                    </a:ext>
                  </a:extLst>
                </a:hlinkClick>
              </a:rPr>
              <a:t>Ansys Education Resources</a:t>
            </a:r>
            <a:endParaRPr lang="en-GB" dirty="0">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82200" y="5029200"/>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nvGraphicFramePr>
        <p:xfrm>
          <a:off x="957741" y="777240"/>
          <a:ext cx="10285752" cy="37084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buFont typeface="Arial" panose="020B0604020202020204" pitchFamily="34" charset="0"/>
                        <a:buNone/>
                      </a:pPr>
                      <a:r>
                        <a:rPr lang="en-US" sz="1400" b="0" i="0" kern="1200" baseline="0" dirty="0">
                          <a:solidFill>
                            <a:schemeClr val="dk1"/>
                          </a:solidFill>
                          <a:effectLst/>
                          <a:latin typeface="+mn-lt"/>
                          <a:ea typeface="+mn-ea"/>
                          <a:cs typeface="+mn-cs"/>
                        </a:rPr>
                        <a:t>Ansys Granta </a:t>
                      </a:r>
                      <a:r>
                        <a:rPr lang="en-US" sz="1400" b="0" i="0" kern="1200" baseline="0" dirty="0" err="1">
                          <a:solidFill>
                            <a:schemeClr val="dk1"/>
                          </a:solidFill>
                          <a:effectLst/>
                          <a:latin typeface="+mn-lt"/>
                          <a:ea typeface="+mn-ea"/>
                          <a:cs typeface="+mn-cs"/>
                        </a:rPr>
                        <a:t>EduPack</a:t>
                      </a:r>
                      <a:r>
                        <a:rPr lang="en-US" sz="1400" b="0" i="0" kern="1200" baseline="0" dirty="0">
                          <a:solidFill>
                            <a:schemeClr val="dk1"/>
                          </a:solidFill>
                          <a:effectLst/>
                          <a:latin typeface="+mn-lt"/>
                          <a:ea typeface="+mn-ea"/>
                          <a:cs typeface="+mn-cs"/>
                        </a:rPr>
                        <a:t>™ teaching software for materials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540034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5D230FA-B27C-4F62-AD07-DBB6AB5DB6C3}"/>
              </a:ext>
            </a:extLst>
          </p:cNvPr>
          <p:cNvSpPr>
            <a:spLocks noGrp="1"/>
          </p:cNvSpPr>
          <p:nvPr>
            <p:ph type="sldNum" sz="quarter" idx="11"/>
          </p:nvPr>
        </p:nvSpPr>
        <p:spPr/>
        <p:txBody>
          <a:bodyPr/>
          <a:lstStyle/>
          <a:p>
            <a:fld id="{F0D23093-2AB0-F74C-B865-1A12A15B650E}" type="slidenum">
              <a:rPr lang="en-US" smtClean="0"/>
              <a:pPr/>
              <a:t>20</a:t>
            </a:fld>
            <a:endParaRPr lang="en-US" dirty="0"/>
          </a:p>
        </p:txBody>
      </p:sp>
      <p:sp>
        <p:nvSpPr>
          <p:cNvPr id="3" name="Title 2">
            <a:extLst>
              <a:ext uri="{FF2B5EF4-FFF2-40B4-BE49-F238E27FC236}">
                <a16:creationId xmlns:a16="http://schemas.microsoft.com/office/drawing/2014/main" id="{4B39D752-B456-4106-9DD8-5D1EE97A642D}"/>
              </a:ext>
            </a:extLst>
          </p:cNvPr>
          <p:cNvSpPr>
            <a:spLocks noGrp="1"/>
          </p:cNvSpPr>
          <p:nvPr>
            <p:ph type="title"/>
          </p:nvPr>
        </p:nvSpPr>
        <p:spPr/>
        <p:txBody>
          <a:bodyPr/>
          <a:lstStyle/>
          <a:p>
            <a:r>
              <a:rPr lang="en-US" dirty="0"/>
              <a:t>Single vs. Polycrystalline</a:t>
            </a:r>
          </a:p>
        </p:txBody>
      </p:sp>
      <p:pic>
        <p:nvPicPr>
          <p:cNvPr id="5" name="Picture 4" descr="schematic of a polycrystalline material">
            <a:extLst>
              <a:ext uri="{FF2B5EF4-FFF2-40B4-BE49-F238E27FC236}">
                <a16:creationId xmlns:a16="http://schemas.microsoft.com/office/drawing/2014/main" id="{93DD6E5D-403E-4EDF-8D29-9A06BF4FC7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76099"/>
            <a:ext cx="5114397" cy="3657600"/>
          </a:xfrm>
          <a:prstGeom prst="rect">
            <a:avLst/>
          </a:prstGeom>
        </p:spPr>
      </p:pic>
      <p:pic>
        <p:nvPicPr>
          <p:cNvPr id="6" name="Picture 5" descr="schematic fo a single crystal material">
            <a:extLst>
              <a:ext uri="{FF2B5EF4-FFF2-40B4-BE49-F238E27FC236}">
                <a16:creationId xmlns:a16="http://schemas.microsoft.com/office/drawing/2014/main" id="{1BFF661B-CA3B-4601-8AAF-FA9CEF9069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1524000"/>
            <a:ext cx="2748810" cy="3657600"/>
          </a:xfrm>
          <a:prstGeom prst="rect">
            <a:avLst/>
          </a:prstGeom>
        </p:spPr>
      </p:pic>
      <p:sp>
        <p:nvSpPr>
          <p:cNvPr id="2" name="TextBox 1">
            <a:extLst>
              <a:ext uri="{FF2B5EF4-FFF2-40B4-BE49-F238E27FC236}">
                <a16:creationId xmlns:a16="http://schemas.microsoft.com/office/drawing/2014/main" id="{D07F48DC-8F57-4FC2-A7AA-EBE9CEDC6846}"/>
              </a:ext>
            </a:extLst>
          </p:cNvPr>
          <p:cNvSpPr txBox="1"/>
          <p:nvPr/>
        </p:nvSpPr>
        <p:spPr>
          <a:xfrm>
            <a:off x="1198381" y="5415380"/>
            <a:ext cx="4495800"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a:t>Uniform crystal orientations throughout the whole material</a:t>
            </a:r>
          </a:p>
        </p:txBody>
      </p:sp>
      <p:sp>
        <p:nvSpPr>
          <p:cNvPr id="8" name="TextBox 7">
            <a:extLst>
              <a:ext uri="{FF2B5EF4-FFF2-40B4-BE49-F238E27FC236}">
                <a16:creationId xmlns:a16="http://schemas.microsoft.com/office/drawing/2014/main" id="{63956580-6BC4-4C26-AEE1-7E5B094C186A}"/>
              </a:ext>
            </a:extLst>
          </p:cNvPr>
          <p:cNvSpPr txBox="1"/>
          <p:nvPr/>
        </p:nvSpPr>
        <p:spPr>
          <a:xfrm>
            <a:off x="6714597" y="5415379"/>
            <a:ext cx="4495800"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a:t>Segments of different crystal orientations throughout the whole material</a:t>
            </a:r>
          </a:p>
        </p:txBody>
      </p:sp>
    </p:spTree>
    <p:extLst>
      <p:ext uri="{BB962C8B-B14F-4D97-AF65-F5344CB8AC3E}">
        <p14:creationId xmlns:p14="http://schemas.microsoft.com/office/powerpoint/2010/main" val="2730824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4872F-56B2-49A3-9377-8A52E223BC80}"/>
              </a:ext>
            </a:extLst>
          </p:cNvPr>
          <p:cNvSpPr>
            <a:spLocks noGrp="1"/>
          </p:cNvSpPr>
          <p:nvPr>
            <p:ph type="sldNum" sz="quarter" idx="11"/>
          </p:nvPr>
        </p:nvSpPr>
        <p:spPr/>
        <p:txBody>
          <a:bodyPr/>
          <a:lstStyle/>
          <a:p>
            <a:fld id="{F0D23093-2AB0-F74C-B865-1A12A15B650E}" type="slidenum">
              <a:rPr lang="en-US" smtClean="0"/>
              <a:pPr/>
              <a:t>21</a:t>
            </a:fld>
            <a:endParaRPr lang="en-US" dirty="0"/>
          </a:p>
        </p:txBody>
      </p:sp>
      <p:sp>
        <p:nvSpPr>
          <p:cNvPr id="3" name="Title 2">
            <a:extLst>
              <a:ext uri="{FF2B5EF4-FFF2-40B4-BE49-F238E27FC236}">
                <a16:creationId xmlns:a16="http://schemas.microsoft.com/office/drawing/2014/main" id="{728E250A-EB98-48FB-B6DF-38D3DA6F2C4F}"/>
              </a:ext>
            </a:extLst>
          </p:cNvPr>
          <p:cNvSpPr>
            <a:spLocks noGrp="1"/>
          </p:cNvSpPr>
          <p:nvPr>
            <p:ph type="title"/>
          </p:nvPr>
        </p:nvSpPr>
        <p:spPr/>
        <p:txBody>
          <a:bodyPr/>
          <a:lstStyle/>
          <a:p>
            <a:r>
              <a:rPr lang="en-US" dirty="0"/>
              <a:t>Why do I care about single crystal?</a:t>
            </a:r>
          </a:p>
        </p:txBody>
      </p:sp>
      <p:sp>
        <p:nvSpPr>
          <p:cNvPr id="4" name="Text Placeholder 3">
            <a:extLst>
              <a:ext uri="{FF2B5EF4-FFF2-40B4-BE49-F238E27FC236}">
                <a16:creationId xmlns:a16="http://schemas.microsoft.com/office/drawing/2014/main" id="{B7A7C50F-75B6-44CE-8F3E-847AE60D4B2E}"/>
              </a:ext>
            </a:extLst>
          </p:cNvPr>
          <p:cNvSpPr>
            <a:spLocks noGrp="1"/>
          </p:cNvSpPr>
          <p:nvPr>
            <p:ph type="body" sz="quarter" idx="4294967295"/>
          </p:nvPr>
        </p:nvSpPr>
        <p:spPr>
          <a:xfrm>
            <a:off x="762000" y="838200"/>
            <a:ext cx="10972800" cy="4572000"/>
          </a:xfrm>
        </p:spPr>
        <p:txBody>
          <a:bodyPr/>
          <a:lstStyle/>
          <a:p>
            <a:pPr marL="0" indent="0" algn="ctr">
              <a:buNone/>
            </a:pPr>
            <a:r>
              <a:rPr lang="en-US" dirty="0"/>
              <a:t>Jet engine turbine blades are grown as single crystals for improved mechanical properties at extreme high temperatures</a:t>
            </a:r>
          </a:p>
          <a:p>
            <a:pPr marL="0" indent="0" algn="ctr">
              <a:buNone/>
            </a:pPr>
            <a:endParaRPr lang="en-US" dirty="0"/>
          </a:p>
          <a:p>
            <a:pPr marL="0" indent="0" algn="ctr">
              <a:buNone/>
            </a:pPr>
            <a:r>
              <a:rPr lang="en-US" dirty="0"/>
              <a:t>Otherwise, the blades would droop!</a:t>
            </a:r>
          </a:p>
        </p:txBody>
      </p:sp>
      <p:pic>
        <p:nvPicPr>
          <p:cNvPr id="6" name="Picture 5" descr="A picture containing plane, outdoor, air travel, aircraft&#10;&#10;Description automatically generated">
            <a:extLst>
              <a:ext uri="{FF2B5EF4-FFF2-40B4-BE49-F238E27FC236}">
                <a16:creationId xmlns:a16="http://schemas.microsoft.com/office/drawing/2014/main" id="{13993119-C37E-D132-4E93-422947A62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6008" y="2819400"/>
            <a:ext cx="5164784" cy="2743200"/>
          </a:xfrm>
          <a:prstGeom prst="rect">
            <a:avLst/>
          </a:prstGeom>
        </p:spPr>
      </p:pic>
      <p:sp>
        <p:nvSpPr>
          <p:cNvPr id="7" name="TextBox 6">
            <a:extLst>
              <a:ext uri="{FF2B5EF4-FFF2-40B4-BE49-F238E27FC236}">
                <a16:creationId xmlns:a16="http://schemas.microsoft.com/office/drawing/2014/main" id="{43CD46CA-10F9-E27A-C340-3E2660D51185}"/>
              </a:ext>
            </a:extLst>
          </p:cNvPr>
          <p:cNvSpPr txBox="1"/>
          <p:nvPr/>
        </p:nvSpPr>
        <p:spPr>
          <a:xfrm>
            <a:off x="1225295" y="5867400"/>
            <a:ext cx="10210800" cy="369332"/>
          </a:xfrm>
          <a:prstGeom prst="rect">
            <a:avLst/>
          </a:prstGeom>
          <a:noFill/>
        </p:spPr>
        <p:txBody>
          <a:bodyPr wrap="square" rtlCol="0">
            <a:spAutoFit/>
          </a:bodyPr>
          <a:lstStyle/>
          <a:p>
            <a:pPr algn="ctr"/>
            <a:r>
              <a:rPr lang="en-US" dirty="0"/>
              <a:t>You can learn more here: </a:t>
            </a:r>
            <a:r>
              <a:rPr lang="en-US" dirty="0">
                <a:hlinkClick r:id="rId3"/>
              </a:rPr>
              <a:t>Each Blade a Single Crystal | American Scientist</a:t>
            </a:r>
            <a:endParaRPr lang="en-US" dirty="0"/>
          </a:p>
        </p:txBody>
      </p:sp>
    </p:spTree>
    <p:extLst>
      <p:ext uri="{BB962C8B-B14F-4D97-AF65-F5344CB8AC3E}">
        <p14:creationId xmlns:p14="http://schemas.microsoft.com/office/powerpoint/2010/main" val="1898956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78296B3-7AD3-4BB2-8B1C-79A3BE8C6C90}"/>
              </a:ext>
            </a:extLst>
          </p:cNvPr>
          <p:cNvSpPr>
            <a:spLocks noGrp="1"/>
          </p:cNvSpPr>
          <p:nvPr>
            <p:ph type="sldNum" sz="quarter" idx="11"/>
          </p:nvPr>
        </p:nvSpPr>
        <p:spPr/>
        <p:txBody>
          <a:bodyPr/>
          <a:lstStyle/>
          <a:p>
            <a:fld id="{F0D23093-2AB0-F74C-B865-1A12A15B650E}" type="slidenum">
              <a:rPr lang="en-US" smtClean="0"/>
              <a:pPr/>
              <a:t>22</a:t>
            </a:fld>
            <a:endParaRPr lang="en-US" dirty="0"/>
          </a:p>
        </p:txBody>
      </p:sp>
      <p:sp>
        <p:nvSpPr>
          <p:cNvPr id="3" name="Title 2">
            <a:extLst>
              <a:ext uri="{FF2B5EF4-FFF2-40B4-BE49-F238E27FC236}">
                <a16:creationId xmlns:a16="http://schemas.microsoft.com/office/drawing/2014/main" id="{4D09D017-0BD9-46DA-8F8B-DE25BC3D7AF2}"/>
              </a:ext>
            </a:extLst>
          </p:cNvPr>
          <p:cNvSpPr>
            <a:spLocks noGrp="1"/>
          </p:cNvSpPr>
          <p:nvPr>
            <p:ph type="title"/>
          </p:nvPr>
        </p:nvSpPr>
        <p:spPr/>
        <p:txBody>
          <a:bodyPr/>
          <a:lstStyle/>
          <a:p>
            <a:r>
              <a:rPr lang="en-US" dirty="0"/>
              <a:t>Crystal Defects</a:t>
            </a:r>
          </a:p>
        </p:txBody>
      </p:sp>
      <p:sp>
        <p:nvSpPr>
          <p:cNvPr id="2" name="TextBox 1">
            <a:extLst>
              <a:ext uri="{FF2B5EF4-FFF2-40B4-BE49-F238E27FC236}">
                <a16:creationId xmlns:a16="http://schemas.microsoft.com/office/drawing/2014/main" id="{746002EB-53F3-4E36-A8B7-34FD089DF2BD}"/>
              </a:ext>
            </a:extLst>
          </p:cNvPr>
          <p:cNvSpPr txBox="1"/>
          <p:nvPr/>
        </p:nvSpPr>
        <p:spPr>
          <a:xfrm>
            <a:off x="1009650" y="3306963"/>
            <a:ext cx="10287000"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sz="2400" dirty="0"/>
              <a:t>Definition: a Lattice distortion or irregularity within a material</a:t>
            </a:r>
          </a:p>
        </p:txBody>
      </p:sp>
      <p:sp>
        <p:nvSpPr>
          <p:cNvPr id="6" name="TextBox 5">
            <a:extLst>
              <a:ext uri="{FF2B5EF4-FFF2-40B4-BE49-F238E27FC236}">
                <a16:creationId xmlns:a16="http://schemas.microsoft.com/office/drawing/2014/main" id="{4D4CBB1D-E118-40CC-9EB9-DAB5A9E47D00}"/>
              </a:ext>
            </a:extLst>
          </p:cNvPr>
          <p:cNvSpPr txBox="1"/>
          <p:nvPr/>
        </p:nvSpPr>
        <p:spPr>
          <a:xfrm>
            <a:off x="1009650" y="1804442"/>
            <a:ext cx="10287000" cy="461665"/>
          </a:xfrm>
          <a:prstGeom prst="rect">
            <a:avLst/>
          </a:prstGeom>
          <a:noFill/>
        </p:spPr>
        <p:txBody>
          <a:bodyPr wrap="square" rtlCol="0">
            <a:spAutoFit/>
          </a:bodyPr>
          <a:lstStyle/>
          <a:p>
            <a:pPr algn="ctr"/>
            <a:r>
              <a:rPr lang="en-US" sz="2400" dirty="0"/>
              <a:t>No material is 100% perfectly crystalline!</a:t>
            </a:r>
          </a:p>
        </p:txBody>
      </p:sp>
      <p:sp>
        <p:nvSpPr>
          <p:cNvPr id="8" name="TextBox 7">
            <a:extLst>
              <a:ext uri="{FF2B5EF4-FFF2-40B4-BE49-F238E27FC236}">
                <a16:creationId xmlns:a16="http://schemas.microsoft.com/office/drawing/2014/main" id="{C72D5BF5-5262-4239-87E9-B50DB1C73F8D}"/>
              </a:ext>
            </a:extLst>
          </p:cNvPr>
          <p:cNvSpPr txBox="1"/>
          <p:nvPr/>
        </p:nvSpPr>
        <p:spPr>
          <a:xfrm>
            <a:off x="1009650" y="4466549"/>
            <a:ext cx="10287000" cy="461665"/>
          </a:xfrm>
          <a:prstGeom prst="rect">
            <a:avLst/>
          </a:prstGeom>
          <a:noFill/>
        </p:spPr>
        <p:txBody>
          <a:bodyPr wrap="square" rtlCol="0">
            <a:spAutoFit/>
          </a:bodyPr>
          <a:lstStyle/>
          <a:p>
            <a:pPr algn="ctr"/>
            <a:r>
              <a:rPr lang="en-US" sz="2400" dirty="0"/>
              <a:t>Defects can be 1-dimension, 2-dimensions, or 3-dimensions</a:t>
            </a:r>
          </a:p>
        </p:txBody>
      </p:sp>
    </p:spTree>
    <p:extLst>
      <p:ext uri="{BB962C8B-B14F-4D97-AF65-F5344CB8AC3E}">
        <p14:creationId xmlns:p14="http://schemas.microsoft.com/office/powerpoint/2010/main" val="1167520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74591184-FBBE-4313-96C4-73E1338EEE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8728" y="2057397"/>
            <a:ext cx="2746254" cy="2743206"/>
          </a:xfrm>
          <a:prstGeom prst="rect">
            <a:avLst/>
          </a:prstGeom>
        </p:spPr>
      </p:pic>
      <p:pic>
        <p:nvPicPr>
          <p:cNvPr id="20" name="Picture 19">
            <a:extLst>
              <a:ext uri="{FF2B5EF4-FFF2-40B4-BE49-F238E27FC236}">
                <a16:creationId xmlns:a16="http://schemas.microsoft.com/office/drawing/2014/main" id="{00F62247-2C05-4402-86F5-0105E4E81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7277" y="2057397"/>
            <a:ext cx="2746254" cy="2743206"/>
          </a:xfrm>
          <a:prstGeom prst="rect">
            <a:avLst/>
          </a:prstGeom>
        </p:spPr>
      </p:pic>
      <p:pic>
        <p:nvPicPr>
          <p:cNvPr id="22" name="Picture 21">
            <a:extLst>
              <a:ext uri="{FF2B5EF4-FFF2-40B4-BE49-F238E27FC236}">
                <a16:creationId xmlns:a16="http://schemas.microsoft.com/office/drawing/2014/main" id="{76D2B342-286A-4ECD-BCB9-C03D4102A6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419" y="2057397"/>
            <a:ext cx="2746254" cy="2743206"/>
          </a:xfrm>
          <a:prstGeom prst="rect">
            <a:avLst/>
          </a:prstGeom>
        </p:spPr>
      </p:pic>
      <p:pic>
        <p:nvPicPr>
          <p:cNvPr id="24" name="Picture 23">
            <a:extLst>
              <a:ext uri="{FF2B5EF4-FFF2-40B4-BE49-F238E27FC236}">
                <a16:creationId xmlns:a16="http://schemas.microsoft.com/office/drawing/2014/main" id="{3C6EFA5C-9F4A-4068-9131-5270B9EBE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0243" y="2057397"/>
            <a:ext cx="2746254" cy="2743206"/>
          </a:xfrm>
          <a:prstGeom prst="rect">
            <a:avLst/>
          </a:prstGeom>
        </p:spPr>
      </p:pic>
      <p:pic>
        <p:nvPicPr>
          <p:cNvPr id="4" name="Picture 3" descr="schematic of a interstitial defect">
            <a:extLst>
              <a:ext uri="{FF2B5EF4-FFF2-40B4-BE49-F238E27FC236}">
                <a16:creationId xmlns:a16="http://schemas.microsoft.com/office/drawing/2014/main" id="{8F06720F-FAB4-43BE-AA99-C5816930F3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8468" y="2057397"/>
            <a:ext cx="2743206" cy="2743206"/>
          </a:xfrm>
          <a:prstGeom prst="rect">
            <a:avLst/>
          </a:prstGeom>
        </p:spPr>
      </p:pic>
      <p:pic>
        <p:nvPicPr>
          <p:cNvPr id="7" name="Picture 6" descr="schematic of a substitutional defect">
            <a:extLst>
              <a:ext uri="{FF2B5EF4-FFF2-40B4-BE49-F238E27FC236}">
                <a16:creationId xmlns:a16="http://schemas.microsoft.com/office/drawing/2014/main" id="{22025511-FA80-4916-87E8-93D11C3E7C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0325" y="2057397"/>
            <a:ext cx="2743206" cy="2743206"/>
          </a:xfrm>
          <a:prstGeom prst="rect">
            <a:avLst/>
          </a:prstGeom>
        </p:spPr>
      </p:pic>
      <p:pic>
        <p:nvPicPr>
          <p:cNvPr id="16" name="Picture 15" descr="schematic of a self-interstitial">
            <a:extLst>
              <a:ext uri="{FF2B5EF4-FFF2-40B4-BE49-F238E27FC236}">
                <a16:creationId xmlns:a16="http://schemas.microsoft.com/office/drawing/2014/main" id="{EB7874CB-0F0F-41CD-BDEF-70C5DB3E4B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9419" y="2057397"/>
            <a:ext cx="2743206" cy="2743206"/>
          </a:xfrm>
          <a:prstGeom prst="rect">
            <a:avLst/>
          </a:prstGeom>
        </p:spPr>
      </p:pic>
      <p:pic>
        <p:nvPicPr>
          <p:cNvPr id="14" name="Picture 13" descr="schematic of a vacancy ">
            <a:extLst>
              <a:ext uri="{FF2B5EF4-FFF2-40B4-BE49-F238E27FC236}">
                <a16:creationId xmlns:a16="http://schemas.microsoft.com/office/drawing/2014/main" id="{93756420-0D3E-4F12-933D-F6EBBDC7B54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31767" y="2057397"/>
            <a:ext cx="2743206" cy="2743206"/>
          </a:xfrm>
          <a:prstGeom prst="rect">
            <a:avLst/>
          </a:prstGeom>
        </p:spPr>
      </p:pic>
      <p:sp>
        <p:nvSpPr>
          <p:cNvPr id="2" name="Slide Number Placeholder 1">
            <a:extLst>
              <a:ext uri="{FF2B5EF4-FFF2-40B4-BE49-F238E27FC236}">
                <a16:creationId xmlns:a16="http://schemas.microsoft.com/office/drawing/2014/main" id="{2BE64506-6B83-40A5-9974-AB011C6D8E70}"/>
              </a:ext>
            </a:extLst>
          </p:cNvPr>
          <p:cNvSpPr>
            <a:spLocks noGrp="1"/>
          </p:cNvSpPr>
          <p:nvPr>
            <p:ph type="sldNum" sz="quarter" idx="11"/>
          </p:nvPr>
        </p:nvSpPr>
        <p:spPr/>
        <p:txBody>
          <a:bodyPr/>
          <a:lstStyle/>
          <a:p>
            <a:fld id="{F0D23093-2AB0-F74C-B865-1A12A15B650E}" type="slidenum">
              <a:rPr lang="en-US" smtClean="0"/>
              <a:pPr/>
              <a:t>23</a:t>
            </a:fld>
            <a:endParaRPr lang="en-US" dirty="0"/>
          </a:p>
        </p:txBody>
      </p:sp>
      <p:sp>
        <p:nvSpPr>
          <p:cNvPr id="3" name="Title 2">
            <a:extLst>
              <a:ext uri="{FF2B5EF4-FFF2-40B4-BE49-F238E27FC236}">
                <a16:creationId xmlns:a16="http://schemas.microsoft.com/office/drawing/2014/main" id="{F4123F7E-AE5C-45F3-AC1C-3CEBFF5A07C9}"/>
              </a:ext>
            </a:extLst>
          </p:cNvPr>
          <p:cNvSpPr>
            <a:spLocks noGrp="1"/>
          </p:cNvSpPr>
          <p:nvPr>
            <p:ph type="title"/>
          </p:nvPr>
        </p:nvSpPr>
        <p:spPr/>
        <p:txBody>
          <a:bodyPr/>
          <a:lstStyle/>
          <a:p>
            <a:r>
              <a:rPr lang="en-US" dirty="0"/>
              <a:t>Point Defects (1-D)</a:t>
            </a:r>
          </a:p>
        </p:txBody>
      </p:sp>
      <p:sp>
        <p:nvSpPr>
          <p:cNvPr id="5" name="Arrow: Right 4">
            <a:extLst>
              <a:ext uri="{FF2B5EF4-FFF2-40B4-BE49-F238E27FC236}">
                <a16:creationId xmlns:a16="http://schemas.microsoft.com/office/drawing/2014/main" id="{A048B15B-06D8-4D79-85C8-E042512840E4}"/>
              </a:ext>
            </a:extLst>
          </p:cNvPr>
          <p:cNvSpPr/>
          <p:nvPr/>
        </p:nvSpPr>
        <p:spPr>
          <a:xfrm rot="4440749">
            <a:off x="1843332" y="2265827"/>
            <a:ext cx="1109065" cy="265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7408858B-473A-4A80-95F0-059C149D476B}"/>
              </a:ext>
            </a:extLst>
          </p:cNvPr>
          <p:cNvSpPr/>
          <p:nvPr/>
        </p:nvSpPr>
        <p:spPr>
          <a:xfrm rot="4440749">
            <a:off x="6239512" y="2269220"/>
            <a:ext cx="1109065" cy="265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AE242A6B-DA76-42EB-8085-C98B76DCECF9}"/>
              </a:ext>
            </a:extLst>
          </p:cNvPr>
          <p:cNvSpPr/>
          <p:nvPr/>
        </p:nvSpPr>
        <p:spPr>
          <a:xfrm rot="18283220">
            <a:off x="8155306" y="4186431"/>
            <a:ext cx="1109065" cy="265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8DB9FF77-EC1B-46E5-AB2D-CB93072E5C64}"/>
              </a:ext>
            </a:extLst>
          </p:cNvPr>
          <p:cNvSpPr/>
          <p:nvPr/>
        </p:nvSpPr>
        <p:spPr>
          <a:xfrm rot="18283220">
            <a:off x="3775284" y="3980133"/>
            <a:ext cx="1109065" cy="265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6AA195E-88D5-45BF-9A92-85C857B88D18}"/>
              </a:ext>
            </a:extLst>
          </p:cNvPr>
          <p:cNvSpPr txBox="1"/>
          <p:nvPr/>
        </p:nvSpPr>
        <p:spPr>
          <a:xfrm>
            <a:off x="1066800" y="1219200"/>
            <a:ext cx="2743200" cy="369332"/>
          </a:xfrm>
          <a:prstGeom prst="rect">
            <a:avLst/>
          </a:prstGeom>
          <a:noFill/>
        </p:spPr>
        <p:txBody>
          <a:bodyPr wrap="square" rtlCol="0">
            <a:spAutoFit/>
          </a:bodyPr>
          <a:lstStyle/>
          <a:p>
            <a:r>
              <a:rPr lang="en-US" dirty="0"/>
              <a:t>Self-interstitial</a:t>
            </a:r>
          </a:p>
        </p:txBody>
      </p:sp>
      <p:sp>
        <p:nvSpPr>
          <p:cNvPr id="27" name="TextBox 26">
            <a:extLst>
              <a:ext uri="{FF2B5EF4-FFF2-40B4-BE49-F238E27FC236}">
                <a16:creationId xmlns:a16="http://schemas.microsoft.com/office/drawing/2014/main" id="{0EEC027F-0534-453A-A0E8-10E6C7EADFE4}"/>
              </a:ext>
            </a:extLst>
          </p:cNvPr>
          <p:cNvSpPr txBox="1"/>
          <p:nvPr/>
        </p:nvSpPr>
        <p:spPr>
          <a:xfrm>
            <a:off x="3383027" y="4779410"/>
            <a:ext cx="2743200" cy="369332"/>
          </a:xfrm>
          <a:prstGeom prst="rect">
            <a:avLst/>
          </a:prstGeom>
          <a:noFill/>
        </p:spPr>
        <p:txBody>
          <a:bodyPr wrap="square" rtlCol="0">
            <a:spAutoFit/>
          </a:bodyPr>
          <a:lstStyle/>
          <a:p>
            <a:r>
              <a:rPr lang="en-US" dirty="0"/>
              <a:t>Interstitial</a:t>
            </a:r>
          </a:p>
        </p:txBody>
      </p:sp>
      <p:sp>
        <p:nvSpPr>
          <p:cNvPr id="29" name="TextBox 28">
            <a:extLst>
              <a:ext uri="{FF2B5EF4-FFF2-40B4-BE49-F238E27FC236}">
                <a16:creationId xmlns:a16="http://schemas.microsoft.com/office/drawing/2014/main" id="{2D1C0D0F-9374-4445-B97E-B50DCCCE19EF}"/>
              </a:ext>
            </a:extLst>
          </p:cNvPr>
          <p:cNvSpPr txBox="1"/>
          <p:nvPr/>
        </p:nvSpPr>
        <p:spPr>
          <a:xfrm>
            <a:off x="5932620" y="1240248"/>
            <a:ext cx="2743200" cy="369332"/>
          </a:xfrm>
          <a:prstGeom prst="rect">
            <a:avLst/>
          </a:prstGeom>
          <a:noFill/>
        </p:spPr>
        <p:txBody>
          <a:bodyPr wrap="square" rtlCol="0">
            <a:spAutoFit/>
          </a:bodyPr>
          <a:lstStyle/>
          <a:p>
            <a:r>
              <a:rPr lang="en-US" dirty="0"/>
              <a:t>Substitutional </a:t>
            </a:r>
          </a:p>
        </p:txBody>
      </p:sp>
      <p:sp>
        <p:nvSpPr>
          <p:cNvPr id="31" name="TextBox 30">
            <a:extLst>
              <a:ext uri="{FF2B5EF4-FFF2-40B4-BE49-F238E27FC236}">
                <a16:creationId xmlns:a16="http://schemas.microsoft.com/office/drawing/2014/main" id="{78A9213C-AEA3-4ADF-A6F4-04A33C9245BE}"/>
              </a:ext>
            </a:extLst>
          </p:cNvPr>
          <p:cNvSpPr txBox="1"/>
          <p:nvPr/>
        </p:nvSpPr>
        <p:spPr>
          <a:xfrm>
            <a:off x="7338238" y="4850302"/>
            <a:ext cx="2743200" cy="369332"/>
          </a:xfrm>
          <a:prstGeom prst="rect">
            <a:avLst/>
          </a:prstGeom>
          <a:noFill/>
        </p:spPr>
        <p:txBody>
          <a:bodyPr wrap="square" rtlCol="0">
            <a:spAutoFit/>
          </a:bodyPr>
          <a:lstStyle/>
          <a:p>
            <a:r>
              <a:rPr lang="en-US" dirty="0"/>
              <a:t>Vacancy</a:t>
            </a:r>
          </a:p>
        </p:txBody>
      </p:sp>
    </p:spTree>
    <p:extLst>
      <p:ext uri="{BB962C8B-B14F-4D97-AF65-F5344CB8AC3E}">
        <p14:creationId xmlns:p14="http://schemas.microsoft.com/office/powerpoint/2010/main" val="43010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18"/>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20"/>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par>
                                <p:cTn id="36" presetID="22"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par>
                          <p:cTn id="43" fill="hold">
                            <p:stCondLst>
                              <p:cond delay="0"/>
                            </p:stCondLst>
                            <p:childTnLst>
                              <p:par>
                                <p:cTn id="44" presetID="1" presetClass="exit" presetSubtype="0" fill="hold" nodeType="afterEffect">
                                  <p:stCondLst>
                                    <p:cond delay="0"/>
                                  </p:stCondLst>
                                  <p:childTnLst>
                                    <p:set>
                                      <p:cBhvr>
                                        <p:cTn id="45" dur="1" fill="hold">
                                          <p:stCondLst>
                                            <p:cond delay="0"/>
                                          </p:stCondLst>
                                        </p:cTn>
                                        <p:tgtEl>
                                          <p:spTgt spid="24"/>
                                        </p:tgtEl>
                                        <p:attrNameLst>
                                          <p:attrName>style.visibility</p:attrName>
                                        </p:attrNameLst>
                                      </p:cBhvr>
                                      <p:to>
                                        <p:strVal val="hidden"/>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P spid="25" grpId="0"/>
      <p:bldP spid="27" grpId="0"/>
      <p:bldP spid="29"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E8F3FA7-B197-46E3-8DF3-7436EC28CF2B}"/>
              </a:ext>
            </a:extLst>
          </p:cNvPr>
          <p:cNvSpPr>
            <a:spLocks noGrp="1"/>
          </p:cNvSpPr>
          <p:nvPr>
            <p:ph type="sldNum" sz="quarter" idx="11"/>
          </p:nvPr>
        </p:nvSpPr>
        <p:spPr/>
        <p:txBody>
          <a:bodyPr/>
          <a:lstStyle/>
          <a:p>
            <a:fld id="{F0D23093-2AB0-F74C-B865-1A12A15B650E}" type="slidenum">
              <a:rPr lang="en-US" smtClean="0"/>
              <a:pPr/>
              <a:t>24</a:t>
            </a:fld>
            <a:endParaRPr lang="en-US" dirty="0"/>
          </a:p>
        </p:txBody>
      </p:sp>
      <p:sp>
        <p:nvSpPr>
          <p:cNvPr id="3" name="Title 2">
            <a:extLst>
              <a:ext uri="{FF2B5EF4-FFF2-40B4-BE49-F238E27FC236}">
                <a16:creationId xmlns:a16="http://schemas.microsoft.com/office/drawing/2014/main" id="{AF0BA9FD-9FE7-4362-81CC-713E10E448E1}"/>
              </a:ext>
            </a:extLst>
          </p:cNvPr>
          <p:cNvSpPr>
            <a:spLocks noGrp="1"/>
          </p:cNvSpPr>
          <p:nvPr>
            <p:ph type="title"/>
          </p:nvPr>
        </p:nvSpPr>
        <p:spPr/>
        <p:txBody>
          <a:bodyPr/>
          <a:lstStyle/>
          <a:p>
            <a:r>
              <a:rPr lang="en-US" dirty="0"/>
              <a:t>Linear Defects: Dislocations (2-D)</a:t>
            </a:r>
          </a:p>
        </p:txBody>
      </p:sp>
      <p:pic>
        <p:nvPicPr>
          <p:cNvPr id="5" name="Picture 4" descr="schematic of an edge dislocation">
            <a:extLst>
              <a:ext uri="{FF2B5EF4-FFF2-40B4-BE49-F238E27FC236}">
                <a16:creationId xmlns:a16="http://schemas.microsoft.com/office/drawing/2014/main" id="{371185D2-99DD-4F31-A345-A0A86617B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880" y="2453322"/>
            <a:ext cx="2743206" cy="2743206"/>
          </a:xfrm>
          <a:prstGeom prst="rect">
            <a:avLst/>
          </a:prstGeom>
        </p:spPr>
      </p:pic>
      <p:pic>
        <p:nvPicPr>
          <p:cNvPr id="7" name="Picture 6" descr="schematic of the screw dislocation">
            <a:extLst>
              <a:ext uri="{FF2B5EF4-FFF2-40B4-BE49-F238E27FC236}">
                <a16:creationId xmlns:a16="http://schemas.microsoft.com/office/drawing/2014/main" id="{A6C444DD-383C-48D6-8D3C-7F5E8849B1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3389" y="2706889"/>
            <a:ext cx="2743206" cy="2743206"/>
          </a:xfrm>
          <a:prstGeom prst="rect">
            <a:avLst/>
          </a:prstGeom>
        </p:spPr>
      </p:pic>
      <p:sp>
        <p:nvSpPr>
          <p:cNvPr id="8" name="TextBox 7">
            <a:extLst>
              <a:ext uri="{FF2B5EF4-FFF2-40B4-BE49-F238E27FC236}">
                <a16:creationId xmlns:a16="http://schemas.microsoft.com/office/drawing/2014/main" id="{86061E76-9CA9-4185-BD35-E0951829749B}"/>
              </a:ext>
            </a:extLst>
          </p:cNvPr>
          <p:cNvSpPr txBox="1"/>
          <p:nvPr/>
        </p:nvSpPr>
        <p:spPr>
          <a:xfrm>
            <a:off x="1966863" y="2130156"/>
            <a:ext cx="3111239" cy="646331"/>
          </a:xfrm>
          <a:prstGeom prst="rect">
            <a:avLst/>
          </a:prstGeom>
          <a:noFill/>
        </p:spPr>
        <p:txBody>
          <a:bodyPr wrap="square" rtlCol="0">
            <a:spAutoFit/>
          </a:bodyPr>
          <a:lstStyle/>
          <a:p>
            <a:pPr algn="ctr"/>
            <a:r>
              <a:rPr lang="en-US" b="1" dirty="0"/>
              <a:t>Edge Dislocation</a:t>
            </a:r>
            <a:br>
              <a:rPr lang="en-US" dirty="0"/>
            </a:br>
            <a:r>
              <a:rPr lang="en-US" dirty="0"/>
              <a:t>b ꓕ to the dislocation line</a:t>
            </a:r>
          </a:p>
        </p:txBody>
      </p:sp>
      <p:sp>
        <p:nvSpPr>
          <p:cNvPr id="10" name="TextBox 9">
            <a:extLst>
              <a:ext uri="{FF2B5EF4-FFF2-40B4-BE49-F238E27FC236}">
                <a16:creationId xmlns:a16="http://schemas.microsoft.com/office/drawing/2014/main" id="{89105DB8-FF22-47FD-957D-A2E4F39E9B2B}"/>
              </a:ext>
            </a:extLst>
          </p:cNvPr>
          <p:cNvSpPr txBox="1"/>
          <p:nvPr/>
        </p:nvSpPr>
        <p:spPr>
          <a:xfrm>
            <a:off x="6808996" y="2130155"/>
            <a:ext cx="3211993" cy="646331"/>
          </a:xfrm>
          <a:prstGeom prst="rect">
            <a:avLst/>
          </a:prstGeom>
          <a:noFill/>
        </p:spPr>
        <p:txBody>
          <a:bodyPr wrap="square" rtlCol="0">
            <a:spAutoFit/>
          </a:bodyPr>
          <a:lstStyle/>
          <a:p>
            <a:pPr algn="ctr"/>
            <a:r>
              <a:rPr lang="en-US" b="1" dirty="0"/>
              <a:t>Screw Dislocation</a:t>
            </a:r>
          </a:p>
          <a:p>
            <a:pPr algn="ctr"/>
            <a:r>
              <a:rPr lang="en-US" dirty="0"/>
              <a:t>b // to the dislocation line</a:t>
            </a:r>
          </a:p>
        </p:txBody>
      </p:sp>
      <p:sp>
        <p:nvSpPr>
          <p:cNvPr id="12" name="TextBox 11">
            <a:extLst>
              <a:ext uri="{FF2B5EF4-FFF2-40B4-BE49-F238E27FC236}">
                <a16:creationId xmlns:a16="http://schemas.microsoft.com/office/drawing/2014/main" id="{27CC5A4E-8BE8-4216-B6FD-98CEA33CF7B7}"/>
              </a:ext>
            </a:extLst>
          </p:cNvPr>
          <p:cNvSpPr txBox="1"/>
          <p:nvPr/>
        </p:nvSpPr>
        <p:spPr>
          <a:xfrm>
            <a:off x="3352800" y="974600"/>
            <a:ext cx="5486400" cy="923330"/>
          </a:xfrm>
          <a:prstGeom prst="rect">
            <a:avLst/>
          </a:prstGeom>
          <a:noFill/>
        </p:spPr>
        <p:txBody>
          <a:bodyPr wrap="square" rtlCol="0">
            <a:spAutoFit/>
          </a:bodyPr>
          <a:lstStyle/>
          <a:p>
            <a:pPr algn="ctr"/>
            <a:r>
              <a:rPr lang="en-US" dirty="0"/>
              <a:t>Type of dislocation is defined by the orientation and magnitude of the lattice distortion or the Burger’s Vector, b</a:t>
            </a:r>
          </a:p>
        </p:txBody>
      </p:sp>
    </p:spTree>
    <p:extLst>
      <p:ext uri="{BB962C8B-B14F-4D97-AF65-F5344CB8AC3E}">
        <p14:creationId xmlns:p14="http://schemas.microsoft.com/office/powerpoint/2010/main" val="2262347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2AEBB3-1855-4B04-A1C0-1EE840041674}"/>
              </a:ext>
            </a:extLst>
          </p:cNvPr>
          <p:cNvSpPr>
            <a:spLocks noGrp="1"/>
          </p:cNvSpPr>
          <p:nvPr>
            <p:ph type="sldNum" sz="quarter" idx="11"/>
          </p:nvPr>
        </p:nvSpPr>
        <p:spPr/>
        <p:txBody>
          <a:bodyPr/>
          <a:lstStyle/>
          <a:p>
            <a:fld id="{F0D23093-2AB0-F74C-B865-1A12A15B650E}" type="slidenum">
              <a:rPr lang="en-US" smtClean="0"/>
              <a:pPr/>
              <a:t>25</a:t>
            </a:fld>
            <a:endParaRPr lang="en-US" dirty="0"/>
          </a:p>
        </p:txBody>
      </p:sp>
      <p:sp>
        <p:nvSpPr>
          <p:cNvPr id="3" name="Title 2">
            <a:extLst>
              <a:ext uri="{FF2B5EF4-FFF2-40B4-BE49-F238E27FC236}">
                <a16:creationId xmlns:a16="http://schemas.microsoft.com/office/drawing/2014/main" id="{C8BF70F7-FE6F-4D22-9E73-99C89EC85550}"/>
              </a:ext>
            </a:extLst>
          </p:cNvPr>
          <p:cNvSpPr>
            <a:spLocks noGrp="1"/>
          </p:cNvSpPr>
          <p:nvPr>
            <p:ph type="title"/>
          </p:nvPr>
        </p:nvSpPr>
        <p:spPr/>
        <p:txBody>
          <a:bodyPr/>
          <a:lstStyle/>
          <a:p>
            <a:r>
              <a:rPr lang="en-US" dirty="0"/>
              <a:t>Planar Defects (3-D)</a:t>
            </a:r>
          </a:p>
        </p:txBody>
      </p:sp>
      <p:pic>
        <p:nvPicPr>
          <p:cNvPr id="5" name="Picture 4" descr="schematic of extrinsic and intrinsic stacking faults">
            <a:extLst>
              <a:ext uri="{FF2B5EF4-FFF2-40B4-BE49-F238E27FC236}">
                <a16:creationId xmlns:a16="http://schemas.microsoft.com/office/drawing/2014/main" id="{CE17B1D8-822C-4984-B944-F42633B0D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2626" y="1752600"/>
            <a:ext cx="3657607" cy="2743206"/>
          </a:xfrm>
          <a:prstGeom prst="rect">
            <a:avLst/>
          </a:prstGeom>
        </p:spPr>
      </p:pic>
      <p:pic>
        <p:nvPicPr>
          <p:cNvPr id="7" name="Picture 6" descr="schematic of twin boundaries">
            <a:extLst>
              <a:ext uri="{FF2B5EF4-FFF2-40B4-BE49-F238E27FC236}">
                <a16:creationId xmlns:a16="http://schemas.microsoft.com/office/drawing/2014/main" id="{9BCAB4FD-97BA-4382-B107-9926926E1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0633" y="2121935"/>
            <a:ext cx="2743206" cy="2743206"/>
          </a:xfrm>
          <a:prstGeom prst="rect">
            <a:avLst/>
          </a:prstGeom>
        </p:spPr>
      </p:pic>
      <p:pic>
        <p:nvPicPr>
          <p:cNvPr id="9" name="Picture 8" descr="schematic of grain boundaries">
            <a:extLst>
              <a:ext uri="{FF2B5EF4-FFF2-40B4-BE49-F238E27FC236}">
                <a16:creationId xmlns:a16="http://schemas.microsoft.com/office/drawing/2014/main" id="{CF8D30FC-C447-4156-B950-8C4AE57CCD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639" y="2121935"/>
            <a:ext cx="2743206" cy="2743206"/>
          </a:xfrm>
          <a:prstGeom prst="rect">
            <a:avLst/>
          </a:prstGeom>
        </p:spPr>
      </p:pic>
      <p:sp>
        <p:nvSpPr>
          <p:cNvPr id="2" name="TextBox 1">
            <a:extLst>
              <a:ext uri="{FF2B5EF4-FFF2-40B4-BE49-F238E27FC236}">
                <a16:creationId xmlns:a16="http://schemas.microsoft.com/office/drawing/2014/main" id="{7A7694A3-285C-4961-91CB-3BFEDAA64EF3}"/>
              </a:ext>
            </a:extLst>
          </p:cNvPr>
          <p:cNvSpPr txBox="1"/>
          <p:nvPr/>
        </p:nvSpPr>
        <p:spPr>
          <a:xfrm>
            <a:off x="89161" y="4419600"/>
            <a:ext cx="3111239" cy="646331"/>
          </a:xfrm>
          <a:prstGeom prst="rect">
            <a:avLst/>
          </a:prstGeom>
          <a:noFill/>
        </p:spPr>
        <p:txBody>
          <a:bodyPr wrap="square" rtlCol="0">
            <a:spAutoFit/>
          </a:bodyPr>
          <a:lstStyle/>
          <a:p>
            <a:pPr algn="ctr"/>
            <a:r>
              <a:rPr lang="en-US" b="1" dirty="0"/>
              <a:t>Grain Boundaries</a:t>
            </a:r>
            <a:br>
              <a:rPr lang="en-US" dirty="0"/>
            </a:br>
            <a:endParaRPr lang="en-US" dirty="0"/>
          </a:p>
        </p:txBody>
      </p:sp>
      <p:sp>
        <p:nvSpPr>
          <p:cNvPr id="6" name="TextBox 5">
            <a:extLst>
              <a:ext uri="{FF2B5EF4-FFF2-40B4-BE49-F238E27FC236}">
                <a16:creationId xmlns:a16="http://schemas.microsoft.com/office/drawing/2014/main" id="{0246E02C-FD83-45CB-BC72-6A51B49DDE83}"/>
              </a:ext>
            </a:extLst>
          </p:cNvPr>
          <p:cNvSpPr txBox="1"/>
          <p:nvPr/>
        </p:nvSpPr>
        <p:spPr>
          <a:xfrm>
            <a:off x="3656616" y="4405952"/>
            <a:ext cx="3111239" cy="646331"/>
          </a:xfrm>
          <a:prstGeom prst="rect">
            <a:avLst/>
          </a:prstGeom>
          <a:noFill/>
        </p:spPr>
        <p:txBody>
          <a:bodyPr wrap="square" rtlCol="0">
            <a:spAutoFit/>
          </a:bodyPr>
          <a:lstStyle/>
          <a:p>
            <a:pPr algn="ctr"/>
            <a:r>
              <a:rPr lang="en-US" b="1" dirty="0"/>
              <a:t>Twin Boundaries</a:t>
            </a:r>
            <a:br>
              <a:rPr lang="en-US" dirty="0"/>
            </a:br>
            <a:endParaRPr lang="en-US" dirty="0"/>
          </a:p>
        </p:txBody>
      </p:sp>
      <p:sp>
        <p:nvSpPr>
          <p:cNvPr id="12" name="TextBox 11">
            <a:extLst>
              <a:ext uri="{FF2B5EF4-FFF2-40B4-BE49-F238E27FC236}">
                <a16:creationId xmlns:a16="http://schemas.microsoft.com/office/drawing/2014/main" id="{A0ED837F-8A93-4BB1-A068-E1DDDBBF2EAF}"/>
              </a:ext>
            </a:extLst>
          </p:cNvPr>
          <p:cNvSpPr txBox="1"/>
          <p:nvPr/>
        </p:nvSpPr>
        <p:spPr>
          <a:xfrm>
            <a:off x="7653381" y="4405951"/>
            <a:ext cx="3111239" cy="646331"/>
          </a:xfrm>
          <a:prstGeom prst="rect">
            <a:avLst/>
          </a:prstGeom>
          <a:noFill/>
        </p:spPr>
        <p:txBody>
          <a:bodyPr wrap="square" rtlCol="0">
            <a:spAutoFit/>
          </a:bodyPr>
          <a:lstStyle/>
          <a:p>
            <a:pPr algn="ctr"/>
            <a:r>
              <a:rPr lang="en-US" b="1" dirty="0"/>
              <a:t>Stacking Faults</a:t>
            </a:r>
            <a:br>
              <a:rPr lang="en-US" dirty="0"/>
            </a:br>
            <a:endParaRPr lang="en-US" dirty="0"/>
          </a:p>
        </p:txBody>
      </p:sp>
      <p:sp>
        <p:nvSpPr>
          <p:cNvPr id="14" name="TextBox 13">
            <a:extLst>
              <a:ext uri="{FF2B5EF4-FFF2-40B4-BE49-F238E27FC236}">
                <a16:creationId xmlns:a16="http://schemas.microsoft.com/office/drawing/2014/main" id="{5F7ADE48-C7D0-4A5C-B0C7-F2649E62C832}"/>
              </a:ext>
            </a:extLst>
          </p:cNvPr>
          <p:cNvSpPr txBox="1"/>
          <p:nvPr/>
        </p:nvSpPr>
        <p:spPr>
          <a:xfrm>
            <a:off x="6315501" y="1653023"/>
            <a:ext cx="3111239" cy="369332"/>
          </a:xfrm>
          <a:prstGeom prst="rect">
            <a:avLst/>
          </a:prstGeom>
          <a:noFill/>
        </p:spPr>
        <p:txBody>
          <a:bodyPr wrap="square" rtlCol="0">
            <a:spAutoFit/>
          </a:bodyPr>
          <a:lstStyle/>
          <a:p>
            <a:pPr algn="ctr"/>
            <a:r>
              <a:rPr lang="en-US" dirty="0"/>
              <a:t>Extrinsic</a:t>
            </a:r>
          </a:p>
        </p:txBody>
      </p:sp>
      <p:sp>
        <p:nvSpPr>
          <p:cNvPr id="18" name="TextBox 17">
            <a:extLst>
              <a:ext uri="{FF2B5EF4-FFF2-40B4-BE49-F238E27FC236}">
                <a16:creationId xmlns:a16="http://schemas.microsoft.com/office/drawing/2014/main" id="{7272EFB6-5257-4B7C-A79B-828A981CEDC4}"/>
              </a:ext>
            </a:extLst>
          </p:cNvPr>
          <p:cNvSpPr txBox="1"/>
          <p:nvPr/>
        </p:nvSpPr>
        <p:spPr>
          <a:xfrm>
            <a:off x="8836119" y="1951761"/>
            <a:ext cx="3111239" cy="369332"/>
          </a:xfrm>
          <a:prstGeom prst="rect">
            <a:avLst/>
          </a:prstGeom>
          <a:noFill/>
        </p:spPr>
        <p:txBody>
          <a:bodyPr wrap="square" rtlCol="0">
            <a:spAutoFit/>
          </a:bodyPr>
          <a:lstStyle/>
          <a:p>
            <a:pPr algn="ctr"/>
            <a:r>
              <a:rPr lang="en-US" dirty="0"/>
              <a:t>Intrinsic</a:t>
            </a:r>
          </a:p>
        </p:txBody>
      </p:sp>
    </p:spTree>
    <p:extLst>
      <p:ext uri="{BB962C8B-B14F-4D97-AF65-F5344CB8AC3E}">
        <p14:creationId xmlns:p14="http://schemas.microsoft.com/office/powerpoint/2010/main" val="1980140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30EC1BB-F93D-4C0F-80B8-A228A4E07141}"/>
              </a:ext>
            </a:extLst>
          </p:cNvPr>
          <p:cNvSpPr>
            <a:spLocks noGrp="1"/>
          </p:cNvSpPr>
          <p:nvPr>
            <p:ph type="sldNum" sz="quarter" idx="11"/>
          </p:nvPr>
        </p:nvSpPr>
        <p:spPr/>
        <p:txBody>
          <a:bodyPr/>
          <a:lstStyle/>
          <a:p>
            <a:fld id="{F0D23093-2AB0-F74C-B865-1A12A15B650E}" type="slidenum">
              <a:rPr lang="en-US" smtClean="0"/>
              <a:pPr/>
              <a:t>26</a:t>
            </a:fld>
            <a:endParaRPr lang="en-US" dirty="0"/>
          </a:p>
        </p:txBody>
      </p:sp>
      <p:sp>
        <p:nvSpPr>
          <p:cNvPr id="3" name="Title 2">
            <a:extLst>
              <a:ext uri="{FF2B5EF4-FFF2-40B4-BE49-F238E27FC236}">
                <a16:creationId xmlns:a16="http://schemas.microsoft.com/office/drawing/2014/main" id="{6D2DB203-0EDD-4C86-885F-E1AA349CAF68}"/>
              </a:ext>
            </a:extLst>
          </p:cNvPr>
          <p:cNvSpPr>
            <a:spLocks noGrp="1"/>
          </p:cNvSpPr>
          <p:nvPr>
            <p:ph type="title"/>
          </p:nvPr>
        </p:nvSpPr>
        <p:spPr/>
        <p:txBody>
          <a:bodyPr/>
          <a:lstStyle/>
          <a:p>
            <a:r>
              <a:rPr lang="en-US" dirty="0"/>
              <a:t>Defects are always undesirable, right?</a:t>
            </a:r>
          </a:p>
        </p:txBody>
      </p:sp>
      <p:sp>
        <p:nvSpPr>
          <p:cNvPr id="2" name="Content Placeholder 1">
            <a:extLst>
              <a:ext uri="{FF2B5EF4-FFF2-40B4-BE49-F238E27FC236}">
                <a16:creationId xmlns:a16="http://schemas.microsoft.com/office/drawing/2014/main" id="{72B34359-C379-42E4-86AE-8487B07A26D1}"/>
              </a:ext>
            </a:extLst>
          </p:cNvPr>
          <p:cNvSpPr>
            <a:spLocks noGrp="1"/>
          </p:cNvSpPr>
          <p:nvPr>
            <p:ph type="body" sz="quarter" idx="4294967295"/>
          </p:nvPr>
        </p:nvSpPr>
        <p:spPr>
          <a:xfrm>
            <a:off x="685800" y="1247786"/>
            <a:ext cx="10972800" cy="4572000"/>
          </a:xfrm>
        </p:spPr>
        <p:txBody>
          <a:bodyPr>
            <a:normAutofit/>
          </a:bodyPr>
          <a:lstStyle/>
          <a:p>
            <a:r>
              <a:rPr lang="en-US" dirty="0"/>
              <a:t>Not necessarily!</a:t>
            </a:r>
          </a:p>
          <a:p>
            <a:r>
              <a:rPr lang="en-US" dirty="0"/>
              <a:t>Example: Hall Petch strengthening</a:t>
            </a:r>
          </a:p>
        </p:txBody>
      </p:sp>
      <p:pic>
        <p:nvPicPr>
          <p:cNvPr id="6" name="Picture 5" descr="A schematic of dislocations piling up within a grain">
            <a:extLst>
              <a:ext uri="{FF2B5EF4-FFF2-40B4-BE49-F238E27FC236}">
                <a16:creationId xmlns:a16="http://schemas.microsoft.com/office/drawing/2014/main" id="{9806F631-2F8F-4AA8-972D-249B81EC30FF}"/>
              </a:ext>
            </a:extLst>
          </p:cNvPr>
          <p:cNvPicPr>
            <a:picLocks noChangeAspect="1"/>
          </p:cNvPicPr>
          <p:nvPr/>
        </p:nvPicPr>
        <p:blipFill>
          <a:blip r:embed="rId3"/>
          <a:stretch>
            <a:fillRect/>
          </a:stretch>
        </p:blipFill>
        <p:spPr>
          <a:xfrm>
            <a:off x="3886200" y="3200400"/>
            <a:ext cx="4279977" cy="2409814"/>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0368B89-E947-47D2-A9F2-5C2F64FE1945}"/>
                  </a:ext>
                </a:extLst>
              </p:cNvPr>
              <p:cNvSpPr txBox="1"/>
              <p:nvPr/>
            </p:nvSpPr>
            <p:spPr>
              <a:xfrm>
                <a:off x="6086061" y="1828800"/>
                <a:ext cx="2063553" cy="57778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𝜎</m:t>
                      </m:r>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𝑜</m:t>
                          </m:r>
                        </m:sub>
                      </m:sSub>
                      <m:r>
                        <a:rPr lang="en-US">
                          <a:latin typeface="Cambria Math" panose="02040503050406030204" pitchFamily="18" charset="0"/>
                        </a:rPr>
                        <m:t>+</m:t>
                      </m:r>
                      <m:f>
                        <m:fPr>
                          <m:ctrlPr>
                            <a:rPr lang="en-US" i="1">
                              <a:solidFill>
                                <a:srgbClr val="836967"/>
                              </a:solidFill>
                              <a:latin typeface="Cambria Math" panose="02040503050406030204" pitchFamily="18" charset="0"/>
                            </a:rPr>
                          </m:ctrlPr>
                        </m:fPr>
                        <m:num>
                          <m:r>
                            <a:rPr lang="en-US" i="1">
                              <a:latin typeface="Cambria Math" panose="02040503050406030204" pitchFamily="18" charset="0"/>
                            </a:rPr>
                            <m:t>𝑘</m:t>
                          </m:r>
                        </m:num>
                        <m:den>
                          <m:rad>
                            <m:radPr>
                              <m:degHide m:val="on"/>
                              <m:ctrlPr>
                                <a:rPr lang="en-US" i="1">
                                  <a:solidFill>
                                    <a:srgbClr val="836967"/>
                                  </a:solidFill>
                                  <a:latin typeface="Cambria Math" panose="02040503050406030204" pitchFamily="18" charset="0"/>
                                </a:rPr>
                              </m:ctrlPr>
                            </m:radPr>
                            <m:deg/>
                            <m:e>
                              <m:r>
                                <a:rPr lang="en-US" i="1">
                                  <a:latin typeface="Cambria Math" panose="02040503050406030204" pitchFamily="18" charset="0"/>
                                </a:rPr>
                                <m:t>𝐷</m:t>
                              </m:r>
                            </m:e>
                          </m:rad>
                        </m:den>
                      </m:f>
                    </m:oMath>
                  </m:oMathPara>
                </a14:m>
                <a:endParaRPr lang="en-US" dirty="0"/>
              </a:p>
            </p:txBody>
          </p:sp>
        </mc:Choice>
        <mc:Fallback xmlns="">
          <p:sp>
            <p:nvSpPr>
              <p:cNvPr id="7" name="TextBox 6">
                <a:extLst>
                  <a:ext uri="{FF2B5EF4-FFF2-40B4-BE49-F238E27FC236}">
                    <a16:creationId xmlns:a16="http://schemas.microsoft.com/office/drawing/2014/main" id="{40368B89-E947-47D2-A9F2-5C2F64FE1945}"/>
                  </a:ext>
                </a:extLst>
              </p:cNvPr>
              <p:cNvSpPr txBox="1">
                <a:spLocks noRot="1" noChangeAspect="1" noMove="1" noResize="1" noEditPoints="1" noAdjustHandles="1" noChangeArrowheads="1" noChangeShapeType="1" noTextEdit="1"/>
              </p:cNvSpPr>
              <p:nvPr/>
            </p:nvSpPr>
            <p:spPr>
              <a:xfrm>
                <a:off x="6086061" y="1828800"/>
                <a:ext cx="2063553" cy="577787"/>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33629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D3ABEA-EE16-4967-A761-CA76B9839EC6}"/>
              </a:ext>
            </a:extLst>
          </p:cNvPr>
          <p:cNvSpPr>
            <a:spLocks noGrp="1"/>
          </p:cNvSpPr>
          <p:nvPr>
            <p:ph type="sldNum" sz="quarter" idx="11"/>
          </p:nvPr>
        </p:nvSpPr>
        <p:spPr/>
        <p:txBody>
          <a:bodyPr/>
          <a:lstStyle/>
          <a:p>
            <a:fld id="{F0D23093-2AB0-F74C-B865-1A12A15B650E}" type="slidenum">
              <a:rPr lang="en-US" smtClean="0"/>
              <a:pPr/>
              <a:t>27</a:t>
            </a:fld>
            <a:endParaRPr lang="en-US" dirty="0"/>
          </a:p>
        </p:txBody>
      </p:sp>
      <p:sp>
        <p:nvSpPr>
          <p:cNvPr id="3" name="Title 2">
            <a:extLst>
              <a:ext uri="{FF2B5EF4-FFF2-40B4-BE49-F238E27FC236}">
                <a16:creationId xmlns:a16="http://schemas.microsoft.com/office/drawing/2014/main" id="{74FD5BA4-3A54-4642-87DF-68CB1A5FDD3D}"/>
              </a:ext>
            </a:extLst>
          </p:cNvPr>
          <p:cNvSpPr>
            <a:spLocks noGrp="1"/>
          </p:cNvSpPr>
          <p:nvPr>
            <p:ph type="title"/>
          </p:nvPr>
        </p:nvSpPr>
        <p:spPr/>
        <p:txBody>
          <a:bodyPr/>
          <a:lstStyle/>
          <a:p>
            <a:r>
              <a:rPr lang="en-US" dirty="0"/>
              <a:t>Conclusion</a:t>
            </a:r>
          </a:p>
        </p:txBody>
      </p:sp>
      <p:sp>
        <p:nvSpPr>
          <p:cNvPr id="2" name="Text Placeholder 1">
            <a:extLst>
              <a:ext uri="{FF2B5EF4-FFF2-40B4-BE49-F238E27FC236}">
                <a16:creationId xmlns:a16="http://schemas.microsoft.com/office/drawing/2014/main" id="{52A02E7C-A5E1-4ED0-B9D7-822C268377AF}"/>
              </a:ext>
            </a:extLst>
          </p:cNvPr>
          <p:cNvSpPr>
            <a:spLocks noGrp="1"/>
          </p:cNvSpPr>
          <p:nvPr>
            <p:ph type="body" sz="quarter" idx="13"/>
          </p:nvPr>
        </p:nvSpPr>
        <p:spPr/>
        <p:txBody>
          <a:bodyPr/>
          <a:lstStyle/>
          <a:p>
            <a:r>
              <a:rPr lang="en-US" dirty="0"/>
              <a:t>Materials can exist in a variety of atomic arrangements</a:t>
            </a:r>
          </a:p>
          <a:p>
            <a:pPr lvl="1"/>
            <a:r>
              <a:rPr lang="en-US" dirty="0"/>
              <a:t>Both crystalline and amorphous</a:t>
            </a:r>
          </a:p>
          <a:p>
            <a:endParaRPr lang="en-US" dirty="0"/>
          </a:p>
          <a:p>
            <a:r>
              <a:rPr lang="en-US" dirty="0"/>
              <a:t>Crystallographic orientation matters and Miller Indices are used to define these orientations</a:t>
            </a:r>
          </a:p>
          <a:p>
            <a:endParaRPr lang="en-US" dirty="0"/>
          </a:p>
          <a:p>
            <a:r>
              <a:rPr lang="en-US" dirty="0"/>
              <a:t>Crystals will always have defects</a:t>
            </a:r>
          </a:p>
          <a:p>
            <a:pPr lvl="1"/>
            <a:r>
              <a:rPr lang="en-US" dirty="0"/>
              <a:t>These defects can exist in 1, 2, and 3 dimensions</a:t>
            </a:r>
          </a:p>
          <a:p>
            <a:pPr lvl="1"/>
            <a:r>
              <a:rPr lang="en-US" dirty="0"/>
              <a:t>Defects are not always undesirable </a:t>
            </a:r>
          </a:p>
        </p:txBody>
      </p:sp>
    </p:spTree>
    <p:extLst>
      <p:ext uri="{BB962C8B-B14F-4D97-AF65-F5344CB8AC3E}">
        <p14:creationId xmlns:p14="http://schemas.microsoft.com/office/powerpoint/2010/main" val="511217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28</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29</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5285DB-2A5E-4ECD-A7CC-35B6328B8127}"/>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2" name="Title 1"/>
          <p:cNvSpPr>
            <a:spLocks noGrp="1"/>
          </p:cNvSpPr>
          <p:nvPr>
            <p:ph type="title"/>
          </p:nvPr>
        </p:nvSpPr>
        <p:spPr/>
        <p:txBody>
          <a:bodyPr/>
          <a:lstStyle/>
          <a:p>
            <a:r>
              <a:rPr lang="en-GB" dirty="0"/>
              <a:t>Outline of this Lecture Unit</a:t>
            </a:r>
            <a:endParaRPr lang="en-GB" b="0" dirty="0"/>
          </a:p>
        </p:txBody>
      </p:sp>
      <p:sp>
        <p:nvSpPr>
          <p:cNvPr id="3" name="Content Placeholder 2">
            <a:extLst>
              <a:ext uri="{FF2B5EF4-FFF2-40B4-BE49-F238E27FC236}">
                <a16:creationId xmlns:a16="http://schemas.microsoft.com/office/drawing/2014/main" id="{4190B3A9-0EAE-4119-BD72-95CBAC60F08A}"/>
              </a:ext>
            </a:extLst>
          </p:cNvPr>
          <p:cNvSpPr>
            <a:spLocks noGrp="1"/>
          </p:cNvSpPr>
          <p:nvPr>
            <p:ph type="body" sz="quarter" idx="13"/>
          </p:nvPr>
        </p:nvSpPr>
        <p:spPr/>
        <p:txBody>
          <a:bodyPr/>
          <a:lstStyle/>
          <a:p>
            <a:r>
              <a:rPr lang="en-US" dirty="0"/>
              <a:t>Amorphous vs. Crystalline Materials </a:t>
            </a:r>
          </a:p>
          <a:p>
            <a:r>
              <a:rPr lang="en-US" dirty="0"/>
              <a:t>Crystallinity Fundamentals</a:t>
            </a:r>
          </a:p>
          <a:p>
            <a:pPr lvl="1"/>
            <a:r>
              <a:rPr lang="en-US" dirty="0"/>
              <a:t>Unit Cells</a:t>
            </a:r>
          </a:p>
          <a:p>
            <a:pPr lvl="1"/>
            <a:r>
              <a:rPr lang="en-US" dirty="0"/>
              <a:t>Miller Indices</a:t>
            </a:r>
          </a:p>
          <a:p>
            <a:r>
              <a:rPr lang="en-US" dirty="0"/>
              <a:t>Crystal Defects</a:t>
            </a:r>
          </a:p>
          <a:p>
            <a:pPr lvl="1"/>
            <a:r>
              <a:rPr lang="en-US" dirty="0"/>
              <a:t>Definition</a:t>
            </a:r>
          </a:p>
          <a:p>
            <a:pPr lvl="1"/>
            <a:r>
              <a:rPr lang="en-US" dirty="0"/>
              <a:t>One, two, and three-dimensional defects</a:t>
            </a:r>
          </a:p>
        </p:txBody>
      </p:sp>
    </p:spTree>
    <p:extLst>
      <p:ext uri="{BB962C8B-B14F-4D97-AF65-F5344CB8AC3E}">
        <p14:creationId xmlns:p14="http://schemas.microsoft.com/office/powerpoint/2010/main" val="2309584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F407C7-E92E-4AA3-A6E2-442D9D672396}"/>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2">
            <a:extLst>
              <a:ext uri="{FF2B5EF4-FFF2-40B4-BE49-F238E27FC236}">
                <a16:creationId xmlns:a16="http://schemas.microsoft.com/office/drawing/2014/main" id="{9E576D14-0E50-456D-B5B4-E56C590D6805}"/>
              </a:ext>
            </a:extLst>
          </p:cNvPr>
          <p:cNvSpPr>
            <a:spLocks noGrp="1"/>
          </p:cNvSpPr>
          <p:nvPr>
            <p:ph type="title"/>
          </p:nvPr>
        </p:nvSpPr>
        <p:spPr/>
        <p:txBody>
          <a:bodyPr/>
          <a:lstStyle/>
          <a:p>
            <a:r>
              <a:rPr lang="en-US" dirty="0"/>
              <a:t>Impacts of Atomic Structure</a:t>
            </a:r>
          </a:p>
        </p:txBody>
      </p:sp>
      <p:sp>
        <p:nvSpPr>
          <p:cNvPr id="4" name="TextBox 3">
            <a:extLst>
              <a:ext uri="{FF2B5EF4-FFF2-40B4-BE49-F238E27FC236}">
                <a16:creationId xmlns:a16="http://schemas.microsoft.com/office/drawing/2014/main" id="{A7EE4528-EC04-4CFC-B079-C142C56447AB}"/>
              </a:ext>
            </a:extLst>
          </p:cNvPr>
          <p:cNvSpPr txBox="1"/>
          <p:nvPr/>
        </p:nvSpPr>
        <p:spPr>
          <a:xfrm>
            <a:off x="612714" y="876914"/>
            <a:ext cx="5056094" cy="369332"/>
          </a:xfrm>
          <a:prstGeom prst="rect">
            <a:avLst/>
          </a:prstGeom>
          <a:noFill/>
        </p:spPr>
        <p:txBody>
          <a:bodyPr wrap="square" rtlCol="0">
            <a:spAutoFit/>
          </a:bodyPr>
          <a:lstStyle/>
          <a:p>
            <a:r>
              <a:rPr lang="en-US" b="1" dirty="0"/>
              <a:t>Fused Silica Glass</a:t>
            </a:r>
          </a:p>
        </p:txBody>
      </p:sp>
      <p:grpSp>
        <p:nvGrpSpPr>
          <p:cNvPr id="11" name="Group 10" descr="an image of a fused silica glass lightbulb">
            <a:extLst>
              <a:ext uri="{FF2B5EF4-FFF2-40B4-BE49-F238E27FC236}">
                <a16:creationId xmlns:a16="http://schemas.microsoft.com/office/drawing/2014/main" id="{A8CA7F1C-1B98-4FCE-8E6E-64EA653AC340}"/>
              </a:ext>
            </a:extLst>
          </p:cNvPr>
          <p:cNvGrpSpPr/>
          <p:nvPr/>
        </p:nvGrpSpPr>
        <p:grpSpPr>
          <a:xfrm>
            <a:off x="924805" y="1428322"/>
            <a:ext cx="3543795" cy="3067478"/>
            <a:chOff x="612714" y="1715464"/>
            <a:chExt cx="3543795" cy="3067478"/>
          </a:xfrm>
        </p:grpSpPr>
        <p:pic>
          <p:nvPicPr>
            <p:cNvPr id="6" name="Picture 5">
              <a:extLst>
                <a:ext uri="{FF2B5EF4-FFF2-40B4-BE49-F238E27FC236}">
                  <a16:creationId xmlns:a16="http://schemas.microsoft.com/office/drawing/2014/main" id="{AC5D42D3-E48F-44B8-BFD6-703BEA306B06}"/>
                </a:ext>
              </a:extLst>
            </p:cNvPr>
            <p:cNvPicPr>
              <a:picLocks noChangeAspect="1"/>
            </p:cNvPicPr>
            <p:nvPr/>
          </p:nvPicPr>
          <p:blipFill>
            <a:blip r:embed="rId3"/>
            <a:stretch>
              <a:fillRect/>
            </a:stretch>
          </p:blipFill>
          <p:spPr>
            <a:xfrm>
              <a:off x="612714" y="1715464"/>
              <a:ext cx="3543795" cy="3067478"/>
            </a:xfrm>
            <a:prstGeom prst="rect">
              <a:avLst/>
            </a:prstGeom>
          </p:spPr>
        </p:pic>
        <p:sp>
          <p:nvSpPr>
            <p:cNvPr id="7" name="TextBox 6">
              <a:extLst>
                <a:ext uri="{FF2B5EF4-FFF2-40B4-BE49-F238E27FC236}">
                  <a16:creationId xmlns:a16="http://schemas.microsoft.com/office/drawing/2014/main" id="{09D032C2-5B59-4752-A9CD-494C59F37392}"/>
                </a:ext>
              </a:extLst>
            </p:cNvPr>
            <p:cNvSpPr txBox="1"/>
            <p:nvPr/>
          </p:nvSpPr>
          <p:spPr>
            <a:xfrm>
              <a:off x="707978" y="4536721"/>
              <a:ext cx="3448531" cy="246221"/>
            </a:xfrm>
            <a:prstGeom prst="rect">
              <a:avLst/>
            </a:prstGeom>
            <a:noFill/>
          </p:spPr>
          <p:txBody>
            <a:bodyPr wrap="square" rtlCol="0">
              <a:spAutoFit/>
            </a:bodyPr>
            <a:lstStyle/>
            <a:p>
              <a:pPr algn="r"/>
              <a:r>
                <a:rPr lang="en-US" sz="1000" dirty="0">
                  <a:solidFill>
                    <a:schemeClr val="bg1"/>
                  </a:solidFill>
                </a:rPr>
                <a:t>© Stefan Wernli, stef at en.Wikipedia-(CC BY_SA 2.5) 2.</a:t>
              </a:r>
            </a:p>
          </p:txBody>
        </p:sp>
      </p:grpSp>
      <p:sp>
        <p:nvSpPr>
          <p:cNvPr id="8" name="TextBox 7">
            <a:extLst>
              <a:ext uri="{FF2B5EF4-FFF2-40B4-BE49-F238E27FC236}">
                <a16:creationId xmlns:a16="http://schemas.microsoft.com/office/drawing/2014/main" id="{4C95F445-7604-4534-ACD7-877E432BC659}"/>
              </a:ext>
            </a:extLst>
          </p:cNvPr>
          <p:cNvSpPr txBox="1"/>
          <p:nvPr/>
        </p:nvSpPr>
        <p:spPr>
          <a:xfrm>
            <a:off x="7239001" y="876914"/>
            <a:ext cx="5056094" cy="369332"/>
          </a:xfrm>
          <a:prstGeom prst="rect">
            <a:avLst/>
          </a:prstGeom>
          <a:noFill/>
        </p:spPr>
        <p:txBody>
          <a:bodyPr wrap="square" rtlCol="0">
            <a:spAutoFit/>
          </a:bodyPr>
          <a:lstStyle/>
          <a:p>
            <a:r>
              <a:rPr lang="en-US" b="1" dirty="0"/>
              <a:t>Quartz</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CD5AA98-B900-4AA7-AD86-98FE66FE2D45}"/>
                  </a:ext>
                </a:extLst>
              </p:cNvPr>
              <p:cNvSpPr txBox="1"/>
              <p:nvPr/>
            </p:nvSpPr>
            <p:spPr>
              <a:xfrm>
                <a:off x="7812227" y="4718374"/>
                <a:ext cx="5056094" cy="1231106"/>
              </a:xfrm>
              <a:prstGeom prst="rect">
                <a:avLst/>
              </a:prstGeom>
              <a:noFill/>
            </p:spPr>
            <p:txBody>
              <a:bodyPr wrap="square" rtlCol="0">
                <a:spAutoFit/>
              </a:bodyPr>
              <a:lstStyle/>
              <a:p>
                <a:pPr marL="285750" indent="-285750">
                  <a:buFont typeface="Arial" panose="020B0604020202020204" pitchFamily="34" charset="0"/>
                  <a:buChar char="•"/>
                </a:pPr>
                <a:r>
                  <a:rPr lang="en-US" dirty="0"/>
                  <a:t>Piezoelectric</a:t>
                </a:r>
              </a:p>
              <a:p>
                <a:pPr marL="742950" lvl="1" indent="-285750">
                  <a:buFont typeface="Arial" panose="020B0604020202020204" pitchFamily="34" charset="0"/>
                  <a:buChar char="•"/>
                </a:pPr>
                <a:r>
                  <a:rPr lang="en-US" dirty="0"/>
                  <a:t>Helps keep time in watches</a:t>
                </a:r>
                <a:br>
                  <a:rPr lang="en-US" dirty="0"/>
                </a:br>
                <a:endParaRPr lang="en-US" dirty="0"/>
              </a:p>
              <a:p>
                <a:pPr marL="285750" indent="-285750">
                  <a:buFont typeface="Arial" panose="020B0604020202020204" pitchFamily="34" charset="0"/>
                  <a:buChar char="•"/>
                </a:pPr>
                <a:r>
                  <a:rPr lang="en-US" dirty="0"/>
                  <a:t>Chemical composition: </a:t>
                </a:r>
                <a14:m>
                  <m:oMath xmlns:m="http://schemas.openxmlformats.org/officeDocument/2006/math">
                    <m:r>
                      <m:rPr>
                        <m:sty m:val="p"/>
                      </m:rPr>
                      <a:rPr lang="en-US" sz="2000" b="0" i="0" smtClean="0">
                        <a:latin typeface="Cambria Math" panose="02040503050406030204" pitchFamily="18" charset="0"/>
                      </a:rPr>
                      <m:t>Si</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𝑂</m:t>
                        </m:r>
                      </m:e>
                      <m:sub>
                        <m:r>
                          <a:rPr lang="en-US" sz="2000" i="1" smtClean="0">
                            <a:latin typeface="Cambria Math" panose="02040503050406030204" pitchFamily="18" charset="0"/>
                          </a:rPr>
                          <m:t>2</m:t>
                        </m:r>
                      </m:sub>
                    </m:sSub>
                  </m:oMath>
                </a14:m>
                <a:r>
                  <a:rPr lang="en-US" sz="2000" dirty="0"/>
                  <a:t> </a:t>
                </a:r>
              </a:p>
            </p:txBody>
          </p:sp>
        </mc:Choice>
        <mc:Fallback xmlns="">
          <p:sp>
            <p:nvSpPr>
              <p:cNvPr id="10" name="TextBox 9">
                <a:extLst>
                  <a:ext uri="{FF2B5EF4-FFF2-40B4-BE49-F238E27FC236}">
                    <a16:creationId xmlns:a16="http://schemas.microsoft.com/office/drawing/2014/main" id="{ACD5AA98-B900-4AA7-AD86-98FE66FE2D45}"/>
                  </a:ext>
                </a:extLst>
              </p:cNvPr>
              <p:cNvSpPr txBox="1">
                <a:spLocks noRot="1" noChangeAspect="1" noMove="1" noResize="1" noEditPoints="1" noAdjustHandles="1" noChangeArrowheads="1" noChangeShapeType="1" noTextEdit="1"/>
              </p:cNvSpPr>
              <p:nvPr/>
            </p:nvSpPr>
            <p:spPr>
              <a:xfrm>
                <a:off x="7812227" y="4718374"/>
                <a:ext cx="5056094" cy="1231106"/>
              </a:xfrm>
              <a:prstGeom prst="rect">
                <a:avLst/>
              </a:prstGeom>
              <a:blipFill>
                <a:blip r:embed="rId4"/>
                <a:stretch>
                  <a:fillRect l="-844" t="-2475" b="-6436"/>
                </a:stretch>
              </a:blipFill>
            </p:spPr>
            <p:txBody>
              <a:bodyPr/>
              <a:lstStyle/>
              <a:p>
                <a:r>
                  <a:rPr lang="en-US">
                    <a:noFill/>
                  </a:rPr>
                  <a:t> </a:t>
                </a:r>
              </a:p>
            </p:txBody>
          </p:sp>
        </mc:Fallback>
      </mc:AlternateContent>
      <p:grpSp>
        <p:nvGrpSpPr>
          <p:cNvPr id="13" name="Group 12" descr="an image of quartz crystals">
            <a:extLst>
              <a:ext uri="{FF2B5EF4-FFF2-40B4-BE49-F238E27FC236}">
                <a16:creationId xmlns:a16="http://schemas.microsoft.com/office/drawing/2014/main" id="{7E850E38-97AB-4431-8D7E-9D17F04E3020}"/>
              </a:ext>
            </a:extLst>
          </p:cNvPr>
          <p:cNvGrpSpPr/>
          <p:nvPr/>
        </p:nvGrpSpPr>
        <p:grpSpPr>
          <a:xfrm>
            <a:off x="7818663" y="1761744"/>
            <a:ext cx="3448532" cy="2415780"/>
            <a:chOff x="7424215" y="2287929"/>
            <a:chExt cx="3448532" cy="2415780"/>
          </a:xfrm>
        </p:grpSpPr>
        <p:pic>
          <p:nvPicPr>
            <p:cNvPr id="5" name="Picture 4">
              <a:extLst>
                <a:ext uri="{FF2B5EF4-FFF2-40B4-BE49-F238E27FC236}">
                  <a16:creationId xmlns:a16="http://schemas.microsoft.com/office/drawing/2014/main" id="{A9817E35-4C23-4532-B412-67D455A56A5C}"/>
                </a:ext>
              </a:extLst>
            </p:cNvPr>
            <p:cNvPicPr>
              <a:picLocks noChangeAspect="1"/>
            </p:cNvPicPr>
            <p:nvPr/>
          </p:nvPicPr>
          <p:blipFill>
            <a:blip r:embed="rId5"/>
            <a:stretch>
              <a:fillRect/>
            </a:stretch>
          </p:blipFill>
          <p:spPr>
            <a:xfrm>
              <a:off x="7424216" y="2287929"/>
              <a:ext cx="3448531" cy="2400635"/>
            </a:xfrm>
            <a:prstGeom prst="rect">
              <a:avLst/>
            </a:prstGeom>
          </p:spPr>
        </p:pic>
        <p:sp>
          <p:nvSpPr>
            <p:cNvPr id="12" name="TextBox 11">
              <a:extLst>
                <a:ext uri="{FF2B5EF4-FFF2-40B4-BE49-F238E27FC236}">
                  <a16:creationId xmlns:a16="http://schemas.microsoft.com/office/drawing/2014/main" id="{32952525-5DEC-477B-88B1-32FB42F84CF1}"/>
                </a:ext>
              </a:extLst>
            </p:cNvPr>
            <p:cNvSpPr txBox="1"/>
            <p:nvPr/>
          </p:nvSpPr>
          <p:spPr>
            <a:xfrm>
              <a:off x="7424215" y="4457488"/>
              <a:ext cx="3448531" cy="246221"/>
            </a:xfrm>
            <a:prstGeom prst="rect">
              <a:avLst/>
            </a:prstGeom>
            <a:noFill/>
          </p:spPr>
          <p:txBody>
            <a:bodyPr wrap="square" rtlCol="0">
              <a:spAutoFit/>
            </a:bodyPr>
            <a:lstStyle/>
            <a:p>
              <a:pPr algn="r"/>
              <a:r>
                <a:rPr lang="en-US" sz="1000" dirty="0">
                  <a:solidFill>
                    <a:schemeClr val="bg1"/>
                  </a:solidFill>
                </a:rPr>
                <a:t>US Geological Survey</a:t>
              </a:r>
            </a:p>
          </p:txBody>
        </p:sp>
      </p:gr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0B11D36-B685-496E-BAC2-22DDCDEBDB66}"/>
                  </a:ext>
                </a:extLst>
              </p:cNvPr>
              <p:cNvSpPr txBox="1"/>
              <p:nvPr/>
            </p:nvSpPr>
            <p:spPr>
              <a:xfrm>
                <a:off x="924805" y="4773774"/>
                <a:ext cx="5056094" cy="1231106"/>
              </a:xfrm>
              <a:prstGeom prst="rect">
                <a:avLst/>
              </a:prstGeom>
              <a:noFill/>
            </p:spPr>
            <p:txBody>
              <a:bodyPr wrap="square" rtlCol="0">
                <a:spAutoFit/>
              </a:bodyPr>
              <a:lstStyle/>
              <a:p>
                <a:pPr marL="285750" indent="-285750">
                  <a:buFont typeface="Arial" panose="020B0604020202020204" pitchFamily="34" charset="0"/>
                  <a:buChar char="•"/>
                </a:pPr>
                <a:r>
                  <a:rPr lang="en-US" dirty="0"/>
                  <a:t>Highly resistant to temperature </a:t>
                </a:r>
                <a:br>
                  <a:rPr lang="en-US" dirty="0"/>
                </a:br>
                <a:r>
                  <a:rPr lang="en-US" dirty="0"/>
                  <a:t>and thermal shock</a:t>
                </a:r>
                <a:br>
                  <a:rPr lang="en-US" dirty="0"/>
                </a:br>
                <a:endParaRPr lang="en-US" dirty="0"/>
              </a:p>
              <a:p>
                <a:pPr marL="285750" indent="-285750">
                  <a:buFont typeface="Arial" panose="020B0604020202020204" pitchFamily="34" charset="0"/>
                  <a:buChar char="•"/>
                </a:pPr>
                <a:r>
                  <a:rPr lang="en-US" dirty="0"/>
                  <a:t>Chemical composition: </a:t>
                </a:r>
                <a14:m>
                  <m:oMath xmlns:m="http://schemas.openxmlformats.org/officeDocument/2006/math">
                    <m:r>
                      <m:rPr>
                        <m:sty m:val="p"/>
                      </m:rPr>
                      <a:rPr lang="en-US" sz="2000" b="0" i="0" smtClean="0">
                        <a:latin typeface="Cambria Math" panose="02040503050406030204" pitchFamily="18" charset="0"/>
                      </a:rPr>
                      <m:t>Si</m:t>
                    </m:r>
                    <m:sSub>
                      <m:sSubPr>
                        <m:ctrlPr>
                          <a:rPr lang="en-US" sz="2000" i="1" smtClean="0">
                            <a:latin typeface="Cambria Math" panose="02040503050406030204" pitchFamily="18" charset="0"/>
                          </a:rPr>
                        </m:ctrlPr>
                      </m:sSubPr>
                      <m:e>
                        <m:r>
                          <a:rPr lang="en-US" sz="2000" i="1" smtClean="0">
                            <a:latin typeface="Cambria Math" panose="02040503050406030204" pitchFamily="18" charset="0"/>
                          </a:rPr>
                          <m:t>𝑂</m:t>
                        </m:r>
                      </m:e>
                      <m:sub>
                        <m:r>
                          <a:rPr lang="en-US" sz="2000" i="1" smtClean="0">
                            <a:latin typeface="Cambria Math" panose="02040503050406030204" pitchFamily="18" charset="0"/>
                          </a:rPr>
                          <m:t>2</m:t>
                        </m:r>
                      </m:sub>
                    </m:sSub>
                  </m:oMath>
                </a14:m>
                <a:r>
                  <a:rPr lang="en-US" sz="2000" dirty="0"/>
                  <a:t> </a:t>
                </a:r>
              </a:p>
            </p:txBody>
          </p:sp>
        </mc:Choice>
        <mc:Fallback xmlns="">
          <p:sp>
            <p:nvSpPr>
              <p:cNvPr id="14" name="TextBox 13">
                <a:extLst>
                  <a:ext uri="{FF2B5EF4-FFF2-40B4-BE49-F238E27FC236}">
                    <a16:creationId xmlns:a16="http://schemas.microsoft.com/office/drawing/2014/main" id="{50B11D36-B685-496E-BAC2-22DDCDEBDB66}"/>
                  </a:ext>
                </a:extLst>
              </p:cNvPr>
              <p:cNvSpPr txBox="1">
                <a:spLocks noRot="1" noChangeAspect="1" noMove="1" noResize="1" noEditPoints="1" noAdjustHandles="1" noChangeArrowheads="1" noChangeShapeType="1" noTextEdit="1"/>
              </p:cNvSpPr>
              <p:nvPr/>
            </p:nvSpPr>
            <p:spPr>
              <a:xfrm>
                <a:off x="924805" y="4773774"/>
                <a:ext cx="5056094" cy="1231106"/>
              </a:xfrm>
              <a:prstGeom prst="rect">
                <a:avLst/>
              </a:prstGeom>
              <a:blipFill>
                <a:blip r:embed="rId6"/>
                <a:stretch>
                  <a:fillRect l="-844" t="-2475" b="-6436"/>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751AF60D-5763-4FDB-9E12-82B270788C22}"/>
              </a:ext>
              <a:ext uri="{C183D7F6-B498-43B3-948B-1728B52AA6E4}">
                <adec:decorative xmlns:adec="http://schemas.microsoft.com/office/drawing/2017/decorative" val="1"/>
              </a:ext>
            </a:extLst>
          </p:cNvPr>
          <p:cNvSpPr/>
          <p:nvPr/>
        </p:nvSpPr>
        <p:spPr bwMode="auto">
          <a:xfrm>
            <a:off x="552887" y="5556242"/>
            <a:ext cx="11086227" cy="448638"/>
          </a:xfrm>
          <a:prstGeom prst="roundRect">
            <a:avLst/>
          </a:prstGeom>
          <a:noFill/>
          <a:ln w="381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18" name="Rectangle 17">
            <a:extLst>
              <a:ext uri="{FF2B5EF4-FFF2-40B4-BE49-F238E27FC236}">
                <a16:creationId xmlns:a16="http://schemas.microsoft.com/office/drawing/2014/main" id="{6FDC7452-BA56-4440-986D-469F8704924C}"/>
              </a:ext>
            </a:extLst>
          </p:cNvPr>
          <p:cNvSpPr/>
          <p:nvPr/>
        </p:nvSpPr>
        <p:spPr bwMode="auto">
          <a:xfrm>
            <a:off x="4701579" y="2154266"/>
            <a:ext cx="2877670" cy="1274734"/>
          </a:xfrm>
          <a:prstGeom prst="rect">
            <a:avLst/>
          </a:prstGeom>
          <a:ln w="28575">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ctr"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r>
              <a:rPr lang="en-US" b="1" dirty="0"/>
              <a:t>How can these compositions be identical when the products and uses are so different?</a:t>
            </a:r>
            <a:endParaRPr kumimoji="0" lang="en-US" sz="1800" b="1" i="0" u="none" strike="noStrike" cap="none" normalizeH="0" baseline="0" dirty="0">
              <a:ln>
                <a:noFill/>
              </a:ln>
              <a:solidFill>
                <a:schemeClr val="tx1"/>
              </a:solidFill>
              <a:effectLst/>
              <a:latin typeface="Arial" charset="0"/>
            </a:endParaRPr>
          </a:p>
        </p:txBody>
      </p:sp>
      <p:sp>
        <p:nvSpPr>
          <p:cNvPr id="19" name="Arrow: Down 18">
            <a:extLst>
              <a:ext uri="{FF2B5EF4-FFF2-40B4-BE49-F238E27FC236}">
                <a16:creationId xmlns:a16="http://schemas.microsoft.com/office/drawing/2014/main" id="{DB90BC9A-E1F7-47B7-9D53-CE72B98D9938}"/>
              </a:ext>
              <a:ext uri="{C183D7F6-B498-43B3-948B-1728B52AA6E4}">
                <adec:decorative xmlns:adec="http://schemas.microsoft.com/office/drawing/2017/decorative" val="1"/>
              </a:ext>
            </a:extLst>
          </p:cNvPr>
          <p:cNvSpPr/>
          <p:nvPr/>
        </p:nvSpPr>
        <p:spPr bwMode="auto">
          <a:xfrm rot="10800000">
            <a:off x="5896846" y="3470989"/>
            <a:ext cx="487136" cy="2085252"/>
          </a:xfrm>
          <a:prstGeom prst="downArrow">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933941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36BEFF-C21D-45DF-8995-AC75CE735985}"/>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E280D136-BBF5-4997-9FBE-33AF00DE4932}"/>
              </a:ext>
            </a:extLst>
          </p:cNvPr>
          <p:cNvSpPr>
            <a:spLocks noGrp="1"/>
          </p:cNvSpPr>
          <p:nvPr>
            <p:ph type="title"/>
          </p:nvPr>
        </p:nvSpPr>
        <p:spPr/>
        <p:txBody>
          <a:bodyPr/>
          <a:lstStyle/>
          <a:p>
            <a:r>
              <a:rPr lang="en-US" dirty="0"/>
              <a:t>Crystalline vs. Amorphous</a:t>
            </a:r>
          </a:p>
        </p:txBody>
      </p:sp>
      <p:sp>
        <p:nvSpPr>
          <p:cNvPr id="4" name="TextBox 3">
            <a:extLst>
              <a:ext uri="{FF2B5EF4-FFF2-40B4-BE49-F238E27FC236}">
                <a16:creationId xmlns:a16="http://schemas.microsoft.com/office/drawing/2014/main" id="{18B0014C-9E2C-43C6-A879-3D2163408104}"/>
              </a:ext>
            </a:extLst>
          </p:cNvPr>
          <p:cNvSpPr txBox="1"/>
          <p:nvPr/>
        </p:nvSpPr>
        <p:spPr>
          <a:xfrm>
            <a:off x="860612" y="1119699"/>
            <a:ext cx="4504764" cy="2862322"/>
          </a:xfrm>
          <a:prstGeom prst="rect">
            <a:avLst/>
          </a:prstGeom>
          <a:noFill/>
        </p:spPr>
        <p:txBody>
          <a:bodyPr wrap="square" rtlCol="0">
            <a:spAutoFit/>
          </a:bodyPr>
          <a:lstStyle/>
          <a:p>
            <a:r>
              <a:rPr lang="en-US" b="1" dirty="0"/>
              <a:t>Crystalline Materials:</a:t>
            </a:r>
          </a:p>
          <a:p>
            <a:endParaRPr lang="en-US" dirty="0"/>
          </a:p>
          <a:p>
            <a:pPr marL="285750" indent="-285750">
              <a:buFont typeface="Arial" panose="020B0604020202020204" pitchFamily="34" charset="0"/>
              <a:buChar char="•"/>
            </a:pPr>
            <a:r>
              <a:rPr lang="en-US" dirty="0"/>
              <a:t>A solid material characterized by a periodic, repeating, 3D arrangement of atoms, ions, or molecules </a:t>
            </a:r>
          </a:p>
          <a:p>
            <a:pPr marL="285750" indent="-285750">
              <a:buFont typeface="Arial" panose="020B0604020202020204" pitchFamily="34" charset="0"/>
              <a:buChar char="•"/>
            </a:pPr>
            <a:r>
              <a:rPr lang="en-US" dirty="0"/>
              <a:t>Often opaque</a:t>
            </a:r>
          </a:p>
          <a:p>
            <a:endParaRPr lang="en-US" dirty="0"/>
          </a:p>
          <a:p>
            <a:r>
              <a:rPr lang="en-US" dirty="0"/>
              <a:t>Example: Quartz, salt, aluminum</a:t>
            </a:r>
          </a:p>
        </p:txBody>
      </p:sp>
      <p:sp>
        <p:nvSpPr>
          <p:cNvPr id="5" name="TextBox 4">
            <a:extLst>
              <a:ext uri="{FF2B5EF4-FFF2-40B4-BE49-F238E27FC236}">
                <a16:creationId xmlns:a16="http://schemas.microsoft.com/office/drawing/2014/main" id="{B745B588-419C-416B-AC4D-071906520849}"/>
              </a:ext>
            </a:extLst>
          </p:cNvPr>
          <p:cNvSpPr txBox="1"/>
          <p:nvPr/>
        </p:nvSpPr>
        <p:spPr>
          <a:xfrm>
            <a:off x="6728012" y="1119699"/>
            <a:ext cx="4504764" cy="3231654"/>
          </a:xfrm>
          <a:prstGeom prst="rect">
            <a:avLst/>
          </a:prstGeom>
          <a:noFill/>
        </p:spPr>
        <p:txBody>
          <a:bodyPr wrap="square" rtlCol="0">
            <a:spAutoFit/>
          </a:bodyPr>
          <a:lstStyle/>
          <a:p>
            <a:r>
              <a:rPr lang="en-US" b="1" dirty="0"/>
              <a:t>Amorphous Materials:</a:t>
            </a:r>
          </a:p>
          <a:p>
            <a:endParaRPr lang="en-US" dirty="0"/>
          </a:p>
          <a:p>
            <a:pPr marL="285750" indent="-285750">
              <a:buFont typeface="Arial" panose="020B0604020202020204" pitchFamily="34" charset="0"/>
              <a:buChar char="•"/>
            </a:pPr>
            <a:r>
              <a:rPr lang="en-US" dirty="0"/>
              <a:t>A solid material that lacks a long-range crystalline order</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r>
              <a:rPr lang="en-US" dirty="0"/>
              <a:t>Often transparent</a:t>
            </a:r>
          </a:p>
          <a:p>
            <a:endParaRPr lang="en-US" dirty="0"/>
          </a:p>
          <a:p>
            <a:r>
              <a:rPr lang="en-US" dirty="0"/>
              <a:t>Example: Glass, some polymers</a:t>
            </a:r>
          </a:p>
          <a:p>
            <a:endParaRPr lang="en-US" dirty="0"/>
          </a:p>
        </p:txBody>
      </p:sp>
      <p:pic>
        <p:nvPicPr>
          <p:cNvPr id="7" name="Picture 6" descr="atoms (circles) arranged in a random formation, demonstrating the lack of long-range order in amorphous materials">
            <a:extLst>
              <a:ext uri="{FF2B5EF4-FFF2-40B4-BE49-F238E27FC236}">
                <a16:creationId xmlns:a16="http://schemas.microsoft.com/office/drawing/2014/main" id="{ADAB8368-BC97-4821-A1DD-44B698D0FC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3308833"/>
            <a:ext cx="2618147" cy="2743200"/>
          </a:xfrm>
          <a:prstGeom prst="rect">
            <a:avLst/>
          </a:prstGeom>
        </p:spPr>
      </p:pic>
      <p:pic>
        <p:nvPicPr>
          <p:cNvPr id="9" name="Picture 8" descr="atoms (circles) arranged in a close-packed format, demonstrating the repeating nature of crystalline materials">
            <a:extLst>
              <a:ext uri="{FF2B5EF4-FFF2-40B4-BE49-F238E27FC236}">
                <a16:creationId xmlns:a16="http://schemas.microsoft.com/office/drawing/2014/main" id="{8D1A95AA-C341-44FA-B4F0-398CB970D1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4191000"/>
            <a:ext cx="3465583" cy="1395987"/>
          </a:xfrm>
          <a:prstGeom prst="rect">
            <a:avLst/>
          </a:prstGeom>
        </p:spPr>
      </p:pic>
    </p:spTree>
    <p:extLst>
      <p:ext uri="{BB962C8B-B14F-4D97-AF65-F5344CB8AC3E}">
        <p14:creationId xmlns:p14="http://schemas.microsoft.com/office/powerpoint/2010/main" val="763960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tetragonal crystal structure">
            <a:extLst>
              <a:ext uri="{FF2B5EF4-FFF2-40B4-BE49-F238E27FC236}">
                <a16:creationId xmlns:a16="http://schemas.microsoft.com/office/drawing/2014/main" id="{4BD3063F-829F-4911-AE58-24AF53C834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4726" y="2666995"/>
            <a:ext cx="2286005" cy="2286005"/>
          </a:xfrm>
          <a:prstGeom prst="rect">
            <a:avLst/>
          </a:prstGeom>
        </p:spPr>
      </p:pic>
      <p:pic>
        <p:nvPicPr>
          <p:cNvPr id="18" name="Picture 17" descr="rhombohedral crystal structure ">
            <a:extLst>
              <a:ext uri="{FF2B5EF4-FFF2-40B4-BE49-F238E27FC236}">
                <a16:creationId xmlns:a16="http://schemas.microsoft.com/office/drawing/2014/main" id="{C9C9397D-8AD2-446C-AFAA-F4AD6EBC74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4750" y="2666995"/>
            <a:ext cx="2286005" cy="2286005"/>
          </a:xfrm>
          <a:prstGeom prst="rect">
            <a:avLst/>
          </a:prstGeom>
        </p:spPr>
      </p:pic>
      <p:sp>
        <p:nvSpPr>
          <p:cNvPr id="2" name="Slide Number Placeholder 1">
            <a:extLst>
              <a:ext uri="{FF2B5EF4-FFF2-40B4-BE49-F238E27FC236}">
                <a16:creationId xmlns:a16="http://schemas.microsoft.com/office/drawing/2014/main" id="{FEB0F03D-191A-4511-AC9C-FC4DF15A10C1}"/>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5007D0C9-483A-40CF-AFA5-044354837DD9}"/>
              </a:ext>
            </a:extLst>
          </p:cNvPr>
          <p:cNvSpPr>
            <a:spLocks noGrp="1"/>
          </p:cNvSpPr>
          <p:nvPr>
            <p:ph type="title"/>
          </p:nvPr>
        </p:nvSpPr>
        <p:spPr/>
        <p:txBody>
          <a:bodyPr/>
          <a:lstStyle/>
          <a:p>
            <a:r>
              <a:rPr lang="en-US" dirty="0"/>
              <a:t>Unit Cells: the Basics of Crystals</a:t>
            </a:r>
          </a:p>
        </p:txBody>
      </p:sp>
      <p:sp>
        <p:nvSpPr>
          <p:cNvPr id="6" name="TextBox 5">
            <a:extLst>
              <a:ext uri="{FF2B5EF4-FFF2-40B4-BE49-F238E27FC236}">
                <a16:creationId xmlns:a16="http://schemas.microsoft.com/office/drawing/2014/main" id="{E00F2B3B-E4A0-42D5-AC92-D9524546977F}"/>
              </a:ext>
            </a:extLst>
          </p:cNvPr>
          <p:cNvSpPr txBox="1"/>
          <p:nvPr/>
        </p:nvSpPr>
        <p:spPr>
          <a:xfrm>
            <a:off x="434788" y="1010874"/>
            <a:ext cx="11322423" cy="369332"/>
          </a:xfrm>
          <a:prstGeom prst="rect">
            <a:avLst/>
          </a:prstGeom>
          <a:solidFill>
            <a:schemeClr val="accent1"/>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a:t>The smallest repeating unit within a crystal</a:t>
            </a:r>
          </a:p>
        </p:txBody>
      </p:sp>
      <p:sp>
        <p:nvSpPr>
          <p:cNvPr id="7" name="TextBox 6">
            <a:extLst>
              <a:ext uri="{FF2B5EF4-FFF2-40B4-BE49-F238E27FC236}">
                <a16:creationId xmlns:a16="http://schemas.microsoft.com/office/drawing/2014/main" id="{58C13F18-0ED2-47F8-AE3E-096017032FF1}"/>
              </a:ext>
            </a:extLst>
          </p:cNvPr>
          <p:cNvSpPr txBox="1"/>
          <p:nvPr/>
        </p:nvSpPr>
        <p:spPr>
          <a:xfrm>
            <a:off x="434788" y="1532486"/>
            <a:ext cx="4075838" cy="369332"/>
          </a:xfrm>
          <a:prstGeom prst="rect">
            <a:avLst/>
          </a:prstGeom>
          <a:noFill/>
        </p:spPr>
        <p:txBody>
          <a:bodyPr wrap="square" rtlCol="0">
            <a:spAutoFit/>
          </a:bodyPr>
          <a:lstStyle/>
          <a:p>
            <a:r>
              <a:rPr lang="en-US" dirty="0"/>
              <a:t>There are seven crystal systems:</a:t>
            </a:r>
          </a:p>
        </p:txBody>
      </p:sp>
      <p:sp>
        <p:nvSpPr>
          <p:cNvPr id="34" name="Right Brace 33" descr="a curly bracket to group together the cubic unit cells">
            <a:extLst>
              <a:ext uri="{FF2B5EF4-FFF2-40B4-BE49-F238E27FC236}">
                <a16:creationId xmlns:a16="http://schemas.microsoft.com/office/drawing/2014/main" id="{00C89CD7-F62A-4A87-853C-352BC485A26F}"/>
              </a:ext>
            </a:extLst>
          </p:cNvPr>
          <p:cNvSpPr/>
          <p:nvPr/>
        </p:nvSpPr>
        <p:spPr bwMode="auto">
          <a:xfrm rot="16200000">
            <a:off x="2003966" y="825470"/>
            <a:ext cx="378337" cy="3908998"/>
          </a:xfrm>
          <a:prstGeom prst="rightBrace">
            <a:avLst>
              <a:gd name="adj1" fmla="val 69555"/>
              <a:gd name="adj2" fmla="val 50000"/>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20000"/>
              </a:spcBef>
              <a:spcAft>
                <a:spcPct val="20000"/>
              </a:spcAft>
              <a:buClr>
                <a:srgbClr val="009B9B"/>
              </a:buClr>
              <a:buSzPct val="80000"/>
              <a:buFont typeface="Wingdings" pitchFamily="2" charset="2"/>
              <a:buNone/>
              <a:tabLst/>
            </a:pPr>
            <a:endParaRPr kumimoji="0" lang="en-US" sz="1800" b="1" i="0" u="none" strike="noStrike" cap="none" normalizeH="0" baseline="0" dirty="0">
              <a:ln>
                <a:noFill/>
              </a:ln>
              <a:solidFill>
                <a:schemeClr val="tx1"/>
              </a:solidFill>
              <a:effectLst/>
              <a:latin typeface="Arial" charset="0"/>
            </a:endParaRPr>
          </a:p>
        </p:txBody>
      </p:sp>
      <p:sp>
        <p:nvSpPr>
          <p:cNvPr id="35" name="TextBox 34">
            <a:extLst>
              <a:ext uri="{FF2B5EF4-FFF2-40B4-BE49-F238E27FC236}">
                <a16:creationId xmlns:a16="http://schemas.microsoft.com/office/drawing/2014/main" id="{4A855CDE-81F2-4C16-9E9E-B900A2F75109}"/>
              </a:ext>
            </a:extLst>
          </p:cNvPr>
          <p:cNvSpPr txBox="1"/>
          <p:nvPr/>
        </p:nvSpPr>
        <p:spPr>
          <a:xfrm>
            <a:off x="1777210" y="2148679"/>
            <a:ext cx="831848" cy="369332"/>
          </a:xfrm>
          <a:prstGeom prst="rect">
            <a:avLst/>
          </a:prstGeom>
          <a:noFill/>
        </p:spPr>
        <p:txBody>
          <a:bodyPr wrap="square" rtlCol="0">
            <a:spAutoFit/>
          </a:bodyPr>
          <a:lstStyle/>
          <a:p>
            <a:pPr algn="ctr"/>
            <a:r>
              <a:rPr lang="en-US" dirty="0"/>
              <a:t>Cubic</a:t>
            </a:r>
          </a:p>
        </p:txBody>
      </p:sp>
      <p:sp>
        <p:nvSpPr>
          <p:cNvPr id="36" name="TextBox 35">
            <a:extLst>
              <a:ext uri="{FF2B5EF4-FFF2-40B4-BE49-F238E27FC236}">
                <a16:creationId xmlns:a16="http://schemas.microsoft.com/office/drawing/2014/main" id="{35DA199B-7FEB-4586-9B1C-38E774E84CE7}"/>
              </a:ext>
            </a:extLst>
          </p:cNvPr>
          <p:cNvSpPr txBox="1"/>
          <p:nvPr/>
        </p:nvSpPr>
        <p:spPr>
          <a:xfrm>
            <a:off x="4950887" y="2148679"/>
            <a:ext cx="1766432" cy="369332"/>
          </a:xfrm>
          <a:prstGeom prst="rect">
            <a:avLst/>
          </a:prstGeom>
          <a:noFill/>
        </p:spPr>
        <p:txBody>
          <a:bodyPr wrap="square" rtlCol="0">
            <a:spAutoFit/>
          </a:bodyPr>
          <a:lstStyle/>
          <a:p>
            <a:pPr algn="ctr"/>
            <a:r>
              <a:rPr lang="en-US" dirty="0"/>
              <a:t>Rhombohedral</a:t>
            </a:r>
          </a:p>
        </p:txBody>
      </p:sp>
      <p:sp>
        <p:nvSpPr>
          <p:cNvPr id="37" name="TextBox 36">
            <a:extLst>
              <a:ext uri="{FF2B5EF4-FFF2-40B4-BE49-F238E27FC236}">
                <a16:creationId xmlns:a16="http://schemas.microsoft.com/office/drawing/2014/main" id="{AD325361-F63C-4E0B-AF3F-6AAF92205B3F}"/>
              </a:ext>
            </a:extLst>
          </p:cNvPr>
          <p:cNvSpPr txBox="1"/>
          <p:nvPr/>
        </p:nvSpPr>
        <p:spPr>
          <a:xfrm>
            <a:off x="7580948" y="2148679"/>
            <a:ext cx="1311791" cy="369332"/>
          </a:xfrm>
          <a:prstGeom prst="rect">
            <a:avLst/>
          </a:prstGeom>
          <a:noFill/>
        </p:spPr>
        <p:txBody>
          <a:bodyPr wrap="square" rtlCol="0">
            <a:spAutoFit/>
          </a:bodyPr>
          <a:lstStyle/>
          <a:p>
            <a:pPr algn="ctr"/>
            <a:r>
              <a:rPr lang="en-US" dirty="0"/>
              <a:t>Tetragonal</a:t>
            </a:r>
          </a:p>
        </p:txBody>
      </p:sp>
      <p:sp>
        <p:nvSpPr>
          <p:cNvPr id="38" name="TextBox 37">
            <a:extLst>
              <a:ext uri="{FF2B5EF4-FFF2-40B4-BE49-F238E27FC236}">
                <a16:creationId xmlns:a16="http://schemas.microsoft.com/office/drawing/2014/main" id="{01373A91-F741-47E1-88DD-CACCFC4B1355}"/>
              </a:ext>
            </a:extLst>
          </p:cNvPr>
          <p:cNvSpPr txBox="1"/>
          <p:nvPr/>
        </p:nvSpPr>
        <p:spPr>
          <a:xfrm>
            <a:off x="9695991" y="2010180"/>
            <a:ext cx="1766432" cy="646331"/>
          </a:xfrm>
          <a:prstGeom prst="rect">
            <a:avLst/>
          </a:prstGeom>
          <a:noFill/>
        </p:spPr>
        <p:txBody>
          <a:bodyPr wrap="square" rtlCol="0">
            <a:spAutoFit/>
          </a:bodyPr>
          <a:lstStyle/>
          <a:p>
            <a:pPr algn="ctr"/>
            <a:r>
              <a:rPr lang="en-US" dirty="0"/>
              <a:t>Hexagonal</a:t>
            </a:r>
            <a:br>
              <a:rPr lang="en-US" dirty="0"/>
            </a:br>
            <a:r>
              <a:rPr lang="en-US" dirty="0"/>
              <a:t>Close-Packed</a:t>
            </a:r>
          </a:p>
        </p:txBody>
      </p:sp>
      <p:sp>
        <p:nvSpPr>
          <p:cNvPr id="39" name="TextBox 38">
            <a:extLst>
              <a:ext uri="{FF2B5EF4-FFF2-40B4-BE49-F238E27FC236}">
                <a16:creationId xmlns:a16="http://schemas.microsoft.com/office/drawing/2014/main" id="{F44064E3-77DE-4293-895D-BA284996A8C8}"/>
              </a:ext>
            </a:extLst>
          </p:cNvPr>
          <p:cNvSpPr txBox="1"/>
          <p:nvPr/>
        </p:nvSpPr>
        <p:spPr>
          <a:xfrm>
            <a:off x="710229" y="4992106"/>
            <a:ext cx="2871537" cy="757130"/>
          </a:xfrm>
          <a:prstGeom prst="rect">
            <a:avLst/>
          </a:prstGeom>
          <a:noFill/>
        </p:spPr>
        <p:txBody>
          <a:bodyPr wrap="square" rtlCol="0">
            <a:spAutoFit/>
          </a:bodyPr>
          <a:lstStyle/>
          <a:p>
            <a:pPr algn="ctr"/>
            <a:r>
              <a:rPr lang="en-US" dirty="0"/>
              <a:t>All sides are equal</a:t>
            </a:r>
          </a:p>
          <a:p>
            <a:pPr algn="ctr"/>
            <a:r>
              <a:rPr lang="en-US" dirty="0"/>
              <a:t>All angles are equal to 90°</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7F73CC3A-4336-43C8-A597-62CC10C6DB47}"/>
                  </a:ext>
                </a:extLst>
              </p:cNvPr>
              <p:cNvSpPr txBox="1"/>
              <p:nvPr/>
            </p:nvSpPr>
            <p:spPr>
              <a:xfrm>
                <a:off x="4592774" y="4977903"/>
                <a:ext cx="2318985" cy="785536"/>
              </a:xfrm>
              <a:prstGeom prst="rect">
                <a:avLst/>
              </a:prstGeom>
              <a:noFill/>
            </p:spPr>
            <p:txBody>
              <a:bodyPr wrap="square" rtlCol="0">
                <a:spAutoFit/>
              </a:bodyPr>
              <a:lstStyle/>
              <a:p>
                <a:pPr algn="ctr"/>
                <a:r>
                  <a:rPr lang="en-US" dirty="0"/>
                  <a:t>All sides are equal</a:t>
                </a: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i="0" dirty="0" smtClean="0">
                          <a:latin typeface="Cambria Math" panose="02040503050406030204" pitchFamily="18" charset="0"/>
                        </a:rPr>
                        <m:t>=</m:t>
                      </m:r>
                      <m:r>
                        <a:rPr lang="en-US" i="1" dirty="0" smtClean="0">
                          <a:latin typeface="Cambria Math" panose="02040503050406030204" pitchFamily="18" charset="0"/>
                        </a:rPr>
                        <m:t>𝛽</m:t>
                      </m:r>
                      <m:r>
                        <a:rPr lang="en-US" i="0" dirty="0" smtClean="0">
                          <a:latin typeface="Cambria Math" panose="02040503050406030204" pitchFamily="18" charset="0"/>
                        </a:rPr>
                        <m:t>=</m:t>
                      </m:r>
                      <m:r>
                        <a:rPr lang="en-US" i="1" dirty="0" smtClean="0">
                          <a:latin typeface="Cambria Math" panose="02040503050406030204" pitchFamily="18" charset="0"/>
                        </a:rPr>
                        <m:t>𝛾</m:t>
                      </m:r>
                      <m:r>
                        <a:rPr lang="en-US" i="0"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a:rPr lang="en-US" dirty="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40" name="TextBox 39">
                <a:extLst>
                  <a:ext uri="{FF2B5EF4-FFF2-40B4-BE49-F238E27FC236}">
                    <a16:creationId xmlns:a16="http://schemas.microsoft.com/office/drawing/2014/main" id="{7F73CC3A-4336-43C8-A597-62CC10C6DB47}"/>
                  </a:ext>
                </a:extLst>
              </p:cNvPr>
              <p:cNvSpPr txBox="1">
                <a:spLocks noRot="1" noChangeAspect="1" noMove="1" noResize="1" noEditPoints="1" noAdjustHandles="1" noChangeArrowheads="1" noChangeShapeType="1" noTextEdit="1"/>
              </p:cNvSpPr>
              <p:nvPr/>
            </p:nvSpPr>
            <p:spPr>
              <a:xfrm>
                <a:off x="4592774" y="4977903"/>
                <a:ext cx="2318985" cy="785536"/>
              </a:xfrm>
              <a:prstGeom prst="rect">
                <a:avLst/>
              </a:prstGeom>
              <a:blipFill>
                <a:blip r:embed="rId5"/>
                <a:stretch>
                  <a:fillRect t="-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5F370027-E5C4-413B-90E8-9B7E5581C33E}"/>
                  </a:ext>
                </a:extLst>
              </p:cNvPr>
              <p:cNvSpPr txBox="1"/>
              <p:nvPr/>
            </p:nvSpPr>
            <p:spPr>
              <a:xfrm>
                <a:off x="7077352" y="4977903"/>
                <a:ext cx="2318985" cy="785536"/>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rPr>
                        <m:t>=</m:t>
                      </m:r>
                      <m:r>
                        <a:rPr lang="en-US" b="0" i="1" smtClean="0">
                          <a:latin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oMath>
                  </m:oMathPara>
                </a14:m>
                <a:endParaRPr lang="en-US"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i="0" dirty="0" smtClean="0">
                          <a:latin typeface="Cambria Math" panose="02040503050406030204" pitchFamily="18" charset="0"/>
                        </a:rPr>
                        <m:t>=</m:t>
                      </m:r>
                      <m:r>
                        <a:rPr lang="en-US" i="1" dirty="0" smtClean="0">
                          <a:latin typeface="Cambria Math" panose="02040503050406030204" pitchFamily="18" charset="0"/>
                        </a:rPr>
                        <m:t>𝛽</m:t>
                      </m:r>
                      <m:r>
                        <a:rPr lang="en-US" i="0" dirty="0" smtClean="0">
                          <a:latin typeface="Cambria Math" panose="02040503050406030204" pitchFamily="18" charset="0"/>
                        </a:rPr>
                        <m:t>=</m:t>
                      </m:r>
                      <m:r>
                        <a:rPr lang="en-US" i="1" dirty="0" smtClean="0">
                          <a:latin typeface="Cambria Math" panose="02040503050406030204" pitchFamily="18" charset="0"/>
                        </a:rPr>
                        <m:t>𝛾</m:t>
                      </m:r>
                      <m:r>
                        <a:rPr lang="en-US" b="0" i="0"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a:rPr lang="en-US" dirty="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44" name="TextBox 43">
                <a:extLst>
                  <a:ext uri="{FF2B5EF4-FFF2-40B4-BE49-F238E27FC236}">
                    <a16:creationId xmlns:a16="http://schemas.microsoft.com/office/drawing/2014/main" id="{5F370027-E5C4-413B-90E8-9B7E5581C33E}"/>
                  </a:ext>
                </a:extLst>
              </p:cNvPr>
              <p:cNvSpPr txBox="1">
                <a:spLocks noRot="1" noChangeAspect="1" noMove="1" noResize="1" noEditPoints="1" noAdjustHandles="1" noChangeArrowheads="1" noChangeShapeType="1" noTextEdit="1"/>
              </p:cNvSpPr>
              <p:nvPr/>
            </p:nvSpPr>
            <p:spPr>
              <a:xfrm>
                <a:off x="7077352" y="4977903"/>
                <a:ext cx="2318985" cy="78553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3648B01A-6812-4434-AE86-030296D07385}"/>
                  </a:ext>
                </a:extLst>
              </p:cNvPr>
              <p:cNvSpPr txBox="1"/>
              <p:nvPr/>
            </p:nvSpPr>
            <p:spPr>
              <a:xfrm>
                <a:off x="9401137" y="4988387"/>
                <a:ext cx="2499569" cy="764568"/>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rPr>
                        <m:t>=</m:t>
                      </m:r>
                      <m:r>
                        <a:rPr lang="en-US" b="0" i="1" smtClean="0">
                          <a:latin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oMath>
                  </m:oMathPara>
                </a14:m>
                <a:endParaRPr lang="en-US"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i="0" dirty="0" smtClean="0">
                          <a:latin typeface="Cambria Math" panose="02040503050406030204" pitchFamily="18" charset="0"/>
                        </a:rPr>
                        <m:t>=</m:t>
                      </m:r>
                      <m:r>
                        <a:rPr lang="en-US" i="1" dirty="0" smtClean="0">
                          <a:latin typeface="Cambria Math" panose="02040503050406030204" pitchFamily="18" charset="0"/>
                        </a:rPr>
                        <m:t>𝛽</m:t>
                      </m:r>
                      <m:r>
                        <a:rPr lang="en-US" b="0" i="0"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m:rPr>
                              <m:sty m:val="p"/>
                            </m:rPr>
                            <a:rPr lang="en-US" b="0" i="0" dirty="0" smtClean="0">
                              <a:latin typeface="Cambria Math" panose="02040503050406030204" pitchFamily="18" charset="0"/>
                            </a:rPr>
                            <m:t>o</m:t>
                          </m:r>
                        </m:sup>
                      </m:sSup>
                      <m:r>
                        <a:rPr lang="en-US" b="0" i="0" dirty="0" smtClean="0">
                          <a:latin typeface="Cambria Math" panose="02040503050406030204" pitchFamily="18" charset="0"/>
                        </a:rPr>
                        <m:t>, </m:t>
                      </m:r>
                      <m:r>
                        <m:rPr>
                          <m:sty m:val="p"/>
                        </m:rPr>
                        <a:rPr lang="el-GR" b="0" i="1" dirty="0" smtClean="0">
                          <a:latin typeface="Cambria Math" panose="02040503050406030204" pitchFamily="18" charset="0"/>
                          <a:ea typeface="Cambria Math" panose="02040503050406030204" pitchFamily="18" charset="0"/>
                        </a:rPr>
                        <m:t>γ</m:t>
                      </m:r>
                      <m:r>
                        <a:rPr lang="en-US" b="0" i="1" dirty="0" smtClean="0">
                          <a:latin typeface="Cambria Math" panose="02040503050406030204" pitchFamily="18" charset="0"/>
                          <a:ea typeface="Cambria Math" panose="02040503050406030204" pitchFamily="18" charset="0"/>
                        </a:rPr>
                        <m:t>=</m:t>
                      </m:r>
                      <m:sSup>
                        <m:sSupPr>
                          <m:ctrlPr>
                            <a:rPr lang="en-US" b="0" i="1" dirty="0" smtClean="0">
                              <a:latin typeface="Cambria Math" panose="02040503050406030204" pitchFamily="18" charset="0"/>
                              <a:ea typeface="Cambria Math" panose="02040503050406030204" pitchFamily="18" charset="0"/>
                            </a:rPr>
                          </m:ctrlPr>
                        </m:sSupPr>
                        <m:e>
                          <m:r>
                            <a:rPr lang="en-US" b="0" i="1" dirty="0" smtClean="0">
                              <a:latin typeface="Cambria Math" panose="02040503050406030204" pitchFamily="18" charset="0"/>
                              <a:ea typeface="Cambria Math" panose="02040503050406030204" pitchFamily="18" charset="0"/>
                            </a:rPr>
                            <m:t>120</m:t>
                          </m:r>
                        </m:e>
                        <m:sup>
                          <m:r>
                            <a:rPr lang="en-US" b="0" i="1" dirty="0" smtClean="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46" name="TextBox 45">
                <a:extLst>
                  <a:ext uri="{FF2B5EF4-FFF2-40B4-BE49-F238E27FC236}">
                    <a16:creationId xmlns:a16="http://schemas.microsoft.com/office/drawing/2014/main" id="{3648B01A-6812-4434-AE86-030296D07385}"/>
                  </a:ext>
                </a:extLst>
              </p:cNvPr>
              <p:cNvSpPr txBox="1">
                <a:spLocks noRot="1" noChangeAspect="1" noMove="1" noResize="1" noEditPoints="1" noAdjustHandles="1" noChangeArrowheads="1" noChangeShapeType="1" noTextEdit="1"/>
              </p:cNvSpPr>
              <p:nvPr/>
            </p:nvSpPr>
            <p:spPr>
              <a:xfrm>
                <a:off x="9401137" y="4988387"/>
                <a:ext cx="2499569" cy="764568"/>
              </a:xfrm>
              <a:prstGeom prst="rect">
                <a:avLst/>
              </a:prstGeom>
              <a:blipFill>
                <a:blip r:embed="rId7"/>
                <a:stretch>
                  <a:fillRect/>
                </a:stretch>
              </a:blipFill>
            </p:spPr>
            <p:txBody>
              <a:bodyPr/>
              <a:lstStyle/>
              <a:p>
                <a:r>
                  <a:rPr lang="en-US">
                    <a:noFill/>
                  </a:rPr>
                  <a:t> </a:t>
                </a:r>
              </a:p>
            </p:txBody>
          </p:sp>
        </mc:Fallback>
      </mc:AlternateContent>
      <p:pic>
        <p:nvPicPr>
          <p:cNvPr id="4" name="Picture 3" descr="Body-Centered Cubic crystal structure">
            <a:extLst>
              <a:ext uri="{FF2B5EF4-FFF2-40B4-BE49-F238E27FC236}">
                <a16:creationId xmlns:a16="http://schemas.microsoft.com/office/drawing/2014/main" id="{8010EA3F-4954-4235-B6FC-DC402523D7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78" y="2895597"/>
            <a:ext cx="1828800" cy="1828800"/>
          </a:xfrm>
          <a:prstGeom prst="rect">
            <a:avLst/>
          </a:prstGeom>
        </p:spPr>
      </p:pic>
      <p:pic>
        <p:nvPicPr>
          <p:cNvPr id="8" name="Picture 7" descr="Diamond cubic crystal structure">
            <a:extLst>
              <a:ext uri="{FF2B5EF4-FFF2-40B4-BE49-F238E27FC236}">
                <a16:creationId xmlns:a16="http://schemas.microsoft.com/office/drawing/2014/main" id="{80DCA3F5-8678-4F0C-8D1A-EE41FF60360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60138" y="2895597"/>
            <a:ext cx="1828800" cy="1828800"/>
          </a:xfrm>
          <a:prstGeom prst="rect">
            <a:avLst/>
          </a:prstGeom>
        </p:spPr>
      </p:pic>
      <p:pic>
        <p:nvPicPr>
          <p:cNvPr id="10" name="Picture 9" descr="Face centered cubic structure">
            <a:extLst>
              <a:ext uri="{FF2B5EF4-FFF2-40B4-BE49-F238E27FC236}">
                <a16:creationId xmlns:a16="http://schemas.microsoft.com/office/drawing/2014/main" id="{C59AEB25-BD2F-44DB-BE26-72F5FC375DF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14502" y="2895597"/>
            <a:ext cx="1828800" cy="1828800"/>
          </a:xfrm>
          <a:prstGeom prst="rect">
            <a:avLst/>
          </a:prstGeom>
        </p:spPr>
      </p:pic>
      <p:pic>
        <p:nvPicPr>
          <p:cNvPr id="28" name="Picture 27" descr="hexagonal close packed crystal structure">
            <a:extLst>
              <a:ext uri="{FF2B5EF4-FFF2-40B4-BE49-F238E27FC236}">
                <a16:creationId xmlns:a16="http://schemas.microsoft.com/office/drawing/2014/main" id="{36D2F28C-E314-488F-A36B-47C4E66C987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36205" y="2666995"/>
            <a:ext cx="2286005" cy="2286005"/>
          </a:xfrm>
          <a:prstGeom prst="rect">
            <a:avLst/>
          </a:prstGeom>
        </p:spPr>
      </p:pic>
    </p:spTree>
    <p:extLst>
      <p:ext uri="{BB962C8B-B14F-4D97-AF65-F5344CB8AC3E}">
        <p14:creationId xmlns:p14="http://schemas.microsoft.com/office/powerpoint/2010/main" val="271896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animBg="1"/>
      <p:bldP spid="35" grpId="0"/>
      <p:bldP spid="36" grpId="0"/>
      <p:bldP spid="37" grpId="0"/>
      <p:bldP spid="38" grpId="0"/>
      <p:bldP spid="39" grpId="0"/>
      <p:bldP spid="40" grpId="0"/>
      <p:bldP spid="44"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20EF0AA7-5A2B-41C1-B43F-C5B9DAF58186}"/>
              </a:ext>
            </a:extLst>
          </p:cNvPr>
          <p:cNvSpPr txBox="1"/>
          <p:nvPr/>
        </p:nvSpPr>
        <p:spPr>
          <a:xfrm>
            <a:off x="1447800" y="2148679"/>
            <a:ext cx="1622782" cy="369332"/>
          </a:xfrm>
          <a:prstGeom prst="rect">
            <a:avLst/>
          </a:prstGeom>
          <a:noFill/>
        </p:spPr>
        <p:txBody>
          <a:bodyPr wrap="square" rtlCol="0">
            <a:spAutoFit/>
          </a:bodyPr>
          <a:lstStyle/>
          <a:p>
            <a:r>
              <a:rPr lang="en-US" dirty="0"/>
              <a:t>Orthorhombic</a:t>
            </a:r>
          </a:p>
        </p:txBody>
      </p:sp>
      <p:sp>
        <p:nvSpPr>
          <p:cNvPr id="4" name="Slide Number Placeholder 3">
            <a:extLst>
              <a:ext uri="{FF2B5EF4-FFF2-40B4-BE49-F238E27FC236}">
                <a16:creationId xmlns:a16="http://schemas.microsoft.com/office/drawing/2014/main" id="{90738C6F-9141-4C5D-90E4-766C4AECE7D2}"/>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5007D0C9-483A-40CF-AFA5-044354837DD9}"/>
              </a:ext>
            </a:extLst>
          </p:cNvPr>
          <p:cNvSpPr>
            <a:spLocks noGrp="1"/>
          </p:cNvSpPr>
          <p:nvPr>
            <p:ph type="title"/>
          </p:nvPr>
        </p:nvSpPr>
        <p:spPr/>
        <p:txBody>
          <a:bodyPr/>
          <a:lstStyle/>
          <a:p>
            <a:r>
              <a:rPr lang="en-US" dirty="0"/>
              <a:t>Unit Cells: the Basics of Crystals</a:t>
            </a:r>
          </a:p>
        </p:txBody>
      </p:sp>
      <p:sp>
        <p:nvSpPr>
          <p:cNvPr id="37" name="TextBox 36">
            <a:extLst>
              <a:ext uri="{FF2B5EF4-FFF2-40B4-BE49-F238E27FC236}">
                <a16:creationId xmlns:a16="http://schemas.microsoft.com/office/drawing/2014/main" id="{AD325361-F63C-4E0B-AF3F-6AAF92205B3F}"/>
              </a:ext>
            </a:extLst>
          </p:cNvPr>
          <p:cNvSpPr txBox="1"/>
          <p:nvPr/>
        </p:nvSpPr>
        <p:spPr>
          <a:xfrm>
            <a:off x="5562600" y="2148679"/>
            <a:ext cx="1311791" cy="369332"/>
          </a:xfrm>
          <a:prstGeom prst="rect">
            <a:avLst/>
          </a:prstGeom>
          <a:noFill/>
        </p:spPr>
        <p:txBody>
          <a:bodyPr wrap="square" rtlCol="0">
            <a:spAutoFit/>
          </a:bodyPr>
          <a:lstStyle/>
          <a:p>
            <a:r>
              <a:rPr lang="en-US" dirty="0"/>
              <a:t>Monoclinic</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50C8BBF-00A2-4E69-B5F3-91EFEAA4EBA3}"/>
                  </a:ext>
                </a:extLst>
              </p:cNvPr>
              <p:cNvSpPr txBox="1"/>
              <p:nvPr/>
            </p:nvSpPr>
            <p:spPr>
              <a:xfrm>
                <a:off x="1143000" y="5061590"/>
                <a:ext cx="2318985" cy="785536"/>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oMath>
                  </m:oMathPara>
                </a14:m>
                <a:endParaRPr lang="en-US"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i="0" dirty="0" smtClean="0">
                          <a:latin typeface="Cambria Math" panose="02040503050406030204" pitchFamily="18" charset="0"/>
                        </a:rPr>
                        <m:t>=</m:t>
                      </m:r>
                      <m:r>
                        <a:rPr lang="en-US" i="1" dirty="0" smtClean="0">
                          <a:latin typeface="Cambria Math" panose="02040503050406030204" pitchFamily="18" charset="0"/>
                        </a:rPr>
                        <m:t>𝛽</m:t>
                      </m:r>
                      <m:r>
                        <a:rPr lang="en-US" i="0" dirty="0" smtClean="0">
                          <a:latin typeface="Cambria Math" panose="02040503050406030204" pitchFamily="18" charset="0"/>
                        </a:rPr>
                        <m:t>=</m:t>
                      </m:r>
                      <m:r>
                        <a:rPr lang="en-US" i="1" dirty="0" smtClean="0">
                          <a:latin typeface="Cambria Math" panose="02040503050406030204" pitchFamily="18" charset="0"/>
                        </a:rPr>
                        <m:t>𝛾</m:t>
                      </m:r>
                      <m:r>
                        <a:rPr lang="en-US" b="0" i="0"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a:rPr lang="en-US" dirty="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26" name="TextBox 25">
                <a:extLst>
                  <a:ext uri="{FF2B5EF4-FFF2-40B4-BE49-F238E27FC236}">
                    <a16:creationId xmlns:a16="http://schemas.microsoft.com/office/drawing/2014/main" id="{550C8BBF-00A2-4E69-B5F3-91EFEAA4EBA3}"/>
                  </a:ext>
                </a:extLst>
              </p:cNvPr>
              <p:cNvSpPr txBox="1">
                <a:spLocks noRot="1" noChangeAspect="1" noMove="1" noResize="1" noEditPoints="1" noAdjustHandles="1" noChangeArrowheads="1" noChangeShapeType="1" noTextEdit="1"/>
              </p:cNvSpPr>
              <p:nvPr/>
            </p:nvSpPr>
            <p:spPr>
              <a:xfrm>
                <a:off x="1143000" y="5061590"/>
                <a:ext cx="2318985" cy="785536"/>
              </a:xfrm>
              <a:prstGeom prst="rect">
                <a:avLst/>
              </a:prstGeom>
              <a:blipFill>
                <a:blip r:embed="rId3"/>
                <a:stretch>
                  <a:fillRect/>
                </a:stretch>
              </a:blipFill>
            </p:spPr>
            <p:txBody>
              <a:bodyPr/>
              <a:lstStyle/>
              <a:p>
                <a:r>
                  <a:rPr lang="en-US">
                    <a:noFill/>
                  </a:rPr>
                  <a:t> </a:t>
                </a:r>
              </a:p>
            </p:txBody>
          </p:sp>
        </mc:Fallback>
      </mc:AlternateContent>
      <p:sp>
        <p:nvSpPr>
          <p:cNvPr id="30" name="TextBox 29">
            <a:extLst>
              <a:ext uri="{FF2B5EF4-FFF2-40B4-BE49-F238E27FC236}">
                <a16:creationId xmlns:a16="http://schemas.microsoft.com/office/drawing/2014/main" id="{639D9197-B2A5-4B36-B3CB-D1A0448ABCD2}"/>
              </a:ext>
            </a:extLst>
          </p:cNvPr>
          <p:cNvSpPr txBox="1"/>
          <p:nvPr/>
        </p:nvSpPr>
        <p:spPr>
          <a:xfrm>
            <a:off x="9286721" y="2148679"/>
            <a:ext cx="1311791" cy="369332"/>
          </a:xfrm>
          <a:prstGeom prst="rect">
            <a:avLst/>
          </a:prstGeom>
          <a:noFill/>
        </p:spPr>
        <p:txBody>
          <a:bodyPr wrap="square" rtlCol="0">
            <a:spAutoFit/>
          </a:bodyPr>
          <a:lstStyle/>
          <a:p>
            <a:pPr algn="ctr"/>
            <a:r>
              <a:rPr lang="en-US" dirty="0"/>
              <a:t>Triclinic</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A38C3C5B-AEFD-485A-B925-76649DCC8629}"/>
                  </a:ext>
                </a:extLst>
              </p:cNvPr>
              <p:cNvSpPr txBox="1"/>
              <p:nvPr/>
            </p:nvSpPr>
            <p:spPr>
              <a:xfrm>
                <a:off x="4973001" y="5056935"/>
                <a:ext cx="2318985" cy="785536"/>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oMath>
                  </m:oMathPara>
                </a14:m>
                <a:endParaRPr lang="en-US"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i="0" dirty="0" smtClean="0">
                          <a:latin typeface="Cambria Math" panose="02040503050406030204" pitchFamily="18" charset="0"/>
                        </a:rPr>
                        <m:t>=</m:t>
                      </m:r>
                      <m:r>
                        <a:rPr lang="en-US" i="1" dirty="0" smtClean="0">
                          <a:latin typeface="Cambria Math" panose="02040503050406030204" pitchFamily="18" charset="0"/>
                        </a:rPr>
                        <m:t>𝛾</m:t>
                      </m:r>
                      <m:r>
                        <a:rPr lang="en-US" b="0" i="0" dirty="0" smtClean="0">
                          <a:latin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a:rPr lang="en-US" dirty="0">
                              <a:latin typeface="Cambria Math" panose="02040503050406030204" pitchFamily="18" charset="0"/>
                              <a:ea typeface="Cambria Math" panose="02040503050406030204" pitchFamily="18" charset="0"/>
                            </a:rPr>
                            <m:t>°</m:t>
                          </m:r>
                        </m:sup>
                      </m:sSup>
                      <m:r>
                        <a:rPr lang="en-US" i="1" dirty="0">
                          <a:latin typeface="Cambria Math" panose="02040503050406030204" pitchFamily="18" charset="0"/>
                          <a:ea typeface="Cambria Math" panose="02040503050406030204" pitchFamily="18" charset="0"/>
                        </a:rPr>
                        <m:t>≠</m:t>
                      </m:r>
                      <m:r>
                        <a:rPr lang="en-US" i="1" dirty="0" smtClean="0">
                          <a:latin typeface="Cambria Math" panose="02040503050406030204" pitchFamily="18" charset="0"/>
                          <a:ea typeface="Cambria Math" panose="02040503050406030204" pitchFamily="18" charset="0"/>
                        </a:rPr>
                        <m:t>𝛽</m:t>
                      </m:r>
                    </m:oMath>
                  </m:oMathPara>
                </a14:m>
                <a:endParaRPr lang="en-US" dirty="0"/>
              </a:p>
            </p:txBody>
          </p:sp>
        </mc:Choice>
        <mc:Fallback xmlns="">
          <p:sp>
            <p:nvSpPr>
              <p:cNvPr id="32" name="TextBox 31">
                <a:extLst>
                  <a:ext uri="{FF2B5EF4-FFF2-40B4-BE49-F238E27FC236}">
                    <a16:creationId xmlns:a16="http://schemas.microsoft.com/office/drawing/2014/main" id="{A38C3C5B-AEFD-485A-B925-76649DCC8629}"/>
                  </a:ext>
                </a:extLst>
              </p:cNvPr>
              <p:cNvSpPr txBox="1">
                <a:spLocks noRot="1" noChangeAspect="1" noMove="1" noResize="1" noEditPoints="1" noAdjustHandles="1" noChangeArrowheads="1" noChangeShapeType="1" noTextEdit="1"/>
              </p:cNvSpPr>
              <p:nvPr/>
            </p:nvSpPr>
            <p:spPr>
              <a:xfrm>
                <a:off x="4973001" y="5056935"/>
                <a:ext cx="2318985" cy="785536"/>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13678268-CDB3-4C0A-ABCE-DD59698B0A43}"/>
                  </a:ext>
                </a:extLst>
              </p:cNvPr>
              <p:cNvSpPr txBox="1"/>
              <p:nvPr/>
            </p:nvSpPr>
            <p:spPr>
              <a:xfrm>
                <a:off x="8783123" y="5059995"/>
                <a:ext cx="2318985" cy="785536"/>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oMath>
                  </m:oMathPara>
                </a14:m>
                <a:endParaRPr lang="en-US" i="1" dirty="0">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𝛼</m:t>
                      </m:r>
                      <m:r>
                        <a:rPr lang="en-US" dirty="0">
                          <a:latin typeface="Cambria Math" panose="02040503050406030204" pitchFamily="18" charset="0"/>
                          <a:ea typeface="Cambria Math" panose="02040503050406030204" pitchFamily="18" charset="0"/>
                        </a:rPr>
                        <m:t>≠</m:t>
                      </m:r>
                      <m:r>
                        <a:rPr lang="en-US" i="1" dirty="0" smtClean="0">
                          <a:latin typeface="Cambria Math" panose="02040503050406030204" pitchFamily="18" charset="0"/>
                        </a:rPr>
                        <m:t>𝛽</m:t>
                      </m:r>
                      <m:r>
                        <a:rPr lang="en-US" dirty="0">
                          <a:latin typeface="Cambria Math" panose="02040503050406030204" pitchFamily="18" charset="0"/>
                          <a:ea typeface="Cambria Math" panose="02040503050406030204" pitchFamily="18" charset="0"/>
                        </a:rPr>
                        <m:t>≠</m:t>
                      </m:r>
                      <m:r>
                        <a:rPr lang="en-US" i="1" dirty="0" smtClean="0">
                          <a:latin typeface="Cambria Math" panose="02040503050406030204" pitchFamily="18" charset="0"/>
                        </a:rPr>
                        <m:t>𝛾</m:t>
                      </m:r>
                      <m:r>
                        <a:rPr lang="en-US" dirty="0">
                          <a:latin typeface="Cambria Math" panose="02040503050406030204" pitchFamily="18" charset="0"/>
                          <a:ea typeface="Cambria Math" panose="02040503050406030204" pitchFamily="18" charset="0"/>
                        </a:rPr>
                        <m:t>≠</m:t>
                      </m:r>
                      <m:sSup>
                        <m:sSupPr>
                          <m:ctrlPr>
                            <a:rPr lang="en-US" i="1" dirty="0" smtClean="0">
                              <a:latin typeface="Cambria Math" panose="02040503050406030204" pitchFamily="18" charset="0"/>
                            </a:rPr>
                          </m:ctrlPr>
                        </m:sSupPr>
                        <m:e>
                          <m:r>
                            <a:rPr lang="en-US" i="0" dirty="0" smtClean="0">
                              <a:latin typeface="Cambria Math" panose="02040503050406030204" pitchFamily="18" charset="0"/>
                            </a:rPr>
                            <m:t>90</m:t>
                          </m:r>
                        </m:e>
                        <m:sup>
                          <m:r>
                            <a:rPr lang="en-US" dirty="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39" name="TextBox 38">
                <a:extLst>
                  <a:ext uri="{FF2B5EF4-FFF2-40B4-BE49-F238E27FC236}">
                    <a16:creationId xmlns:a16="http://schemas.microsoft.com/office/drawing/2014/main" id="{13678268-CDB3-4C0A-ABCE-DD59698B0A43}"/>
                  </a:ext>
                </a:extLst>
              </p:cNvPr>
              <p:cNvSpPr txBox="1">
                <a:spLocks noRot="1" noChangeAspect="1" noMove="1" noResize="1" noEditPoints="1" noAdjustHandles="1" noChangeArrowheads="1" noChangeShapeType="1" noTextEdit="1"/>
              </p:cNvSpPr>
              <p:nvPr/>
            </p:nvSpPr>
            <p:spPr>
              <a:xfrm>
                <a:off x="8783123" y="5059995"/>
                <a:ext cx="2318985" cy="785536"/>
              </a:xfrm>
              <a:prstGeom prst="rect">
                <a:avLst/>
              </a:prstGeom>
              <a:blipFill>
                <a:blip r:embed="rId5"/>
                <a:stretch>
                  <a:fillRect/>
                </a:stretch>
              </a:blipFill>
            </p:spPr>
            <p:txBody>
              <a:bodyPr/>
              <a:lstStyle/>
              <a:p>
                <a:r>
                  <a:rPr lang="en-US">
                    <a:noFill/>
                  </a:rPr>
                  <a:t> </a:t>
                </a:r>
              </a:p>
            </p:txBody>
          </p:sp>
        </mc:Fallback>
      </mc:AlternateContent>
      <p:pic>
        <p:nvPicPr>
          <p:cNvPr id="10" name="Picture 9" descr="triclinic crystal structure">
            <a:extLst>
              <a:ext uri="{FF2B5EF4-FFF2-40B4-BE49-F238E27FC236}">
                <a16:creationId xmlns:a16="http://schemas.microsoft.com/office/drawing/2014/main" id="{3AA20CA9-28D2-4709-BFF8-AD1CD9159A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4115" y="2702796"/>
            <a:ext cx="2286005" cy="2286005"/>
          </a:xfrm>
          <a:prstGeom prst="rect">
            <a:avLst/>
          </a:prstGeom>
        </p:spPr>
      </p:pic>
      <p:pic>
        <p:nvPicPr>
          <p:cNvPr id="12" name="Picture 11" descr="monoclinic crystal structure">
            <a:extLst>
              <a:ext uri="{FF2B5EF4-FFF2-40B4-BE49-F238E27FC236}">
                <a16:creationId xmlns:a16="http://schemas.microsoft.com/office/drawing/2014/main" id="{9EEF456A-6A3D-42A8-955A-D081F1DF44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0596" y="2514600"/>
            <a:ext cx="2286005" cy="2286005"/>
          </a:xfrm>
          <a:prstGeom prst="rect">
            <a:avLst/>
          </a:prstGeom>
        </p:spPr>
      </p:pic>
      <p:pic>
        <p:nvPicPr>
          <p:cNvPr id="14" name="Picture 13" descr="orthorhombic crystal structure">
            <a:extLst>
              <a:ext uri="{FF2B5EF4-FFF2-40B4-BE49-F238E27FC236}">
                <a16:creationId xmlns:a16="http://schemas.microsoft.com/office/drawing/2014/main" id="{14A776C2-FC68-4820-B7D1-35C2F62702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28180" y="2565774"/>
            <a:ext cx="2289053" cy="2286005"/>
          </a:xfrm>
          <a:prstGeom prst="rect">
            <a:avLst/>
          </a:prstGeom>
        </p:spPr>
      </p:pic>
      <p:sp>
        <p:nvSpPr>
          <p:cNvPr id="2" name="TextBox 1">
            <a:extLst>
              <a:ext uri="{FF2B5EF4-FFF2-40B4-BE49-F238E27FC236}">
                <a16:creationId xmlns:a16="http://schemas.microsoft.com/office/drawing/2014/main" id="{1DB388F8-9618-4A7E-AC44-7A2A4F6F7E53}"/>
              </a:ext>
            </a:extLst>
          </p:cNvPr>
          <p:cNvSpPr txBox="1"/>
          <p:nvPr/>
        </p:nvSpPr>
        <p:spPr>
          <a:xfrm>
            <a:off x="434788" y="1010874"/>
            <a:ext cx="11322423" cy="369332"/>
          </a:xfrm>
          <a:prstGeom prst="rect">
            <a:avLst/>
          </a:prstGeom>
          <a:solidFill>
            <a:schemeClr val="accent1"/>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a:t>The smallest repeating unit within a crystal</a:t>
            </a:r>
          </a:p>
        </p:txBody>
      </p:sp>
      <p:sp>
        <p:nvSpPr>
          <p:cNvPr id="16" name="TextBox 15">
            <a:extLst>
              <a:ext uri="{FF2B5EF4-FFF2-40B4-BE49-F238E27FC236}">
                <a16:creationId xmlns:a16="http://schemas.microsoft.com/office/drawing/2014/main" id="{08A82AB7-EC37-4210-9EEB-1407EDF89574}"/>
              </a:ext>
            </a:extLst>
          </p:cNvPr>
          <p:cNvSpPr txBox="1"/>
          <p:nvPr/>
        </p:nvSpPr>
        <p:spPr>
          <a:xfrm>
            <a:off x="434788" y="1532486"/>
            <a:ext cx="4075838" cy="369332"/>
          </a:xfrm>
          <a:prstGeom prst="rect">
            <a:avLst/>
          </a:prstGeom>
          <a:noFill/>
        </p:spPr>
        <p:txBody>
          <a:bodyPr wrap="square" rtlCol="0">
            <a:spAutoFit/>
          </a:bodyPr>
          <a:lstStyle/>
          <a:p>
            <a:r>
              <a:rPr lang="en-US" dirty="0"/>
              <a:t>There are seven crystal systems:</a:t>
            </a:r>
          </a:p>
        </p:txBody>
      </p:sp>
    </p:spTree>
    <p:extLst>
      <p:ext uri="{BB962C8B-B14F-4D97-AF65-F5344CB8AC3E}">
        <p14:creationId xmlns:p14="http://schemas.microsoft.com/office/powerpoint/2010/main" val="2831739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0" grpId="0"/>
      <p:bldP spid="32" grpId="0"/>
      <p:bldP spid="39"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7CACCB-BC9D-47F9-B3AA-9A1A334E96B8}"/>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3" name="Title 2">
            <a:extLst>
              <a:ext uri="{FF2B5EF4-FFF2-40B4-BE49-F238E27FC236}">
                <a16:creationId xmlns:a16="http://schemas.microsoft.com/office/drawing/2014/main" id="{5007D0C9-483A-40CF-AFA5-044354837DD9}"/>
              </a:ext>
            </a:extLst>
          </p:cNvPr>
          <p:cNvSpPr>
            <a:spLocks noGrp="1"/>
          </p:cNvSpPr>
          <p:nvPr>
            <p:ph type="title"/>
          </p:nvPr>
        </p:nvSpPr>
        <p:spPr/>
        <p:txBody>
          <a:bodyPr/>
          <a:lstStyle/>
          <a:p>
            <a:r>
              <a:rPr lang="en-US" dirty="0"/>
              <a:t>Common Unit Cells</a:t>
            </a:r>
          </a:p>
        </p:txBody>
      </p:sp>
      <p:sp>
        <p:nvSpPr>
          <p:cNvPr id="12" name="TextBox 11">
            <a:extLst>
              <a:ext uri="{FF2B5EF4-FFF2-40B4-BE49-F238E27FC236}">
                <a16:creationId xmlns:a16="http://schemas.microsoft.com/office/drawing/2014/main" id="{12BF9E35-E31B-49DC-9030-9412D9947955}"/>
              </a:ext>
            </a:extLst>
          </p:cNvPr>
          <p:cNvSpPr txBox="1"/>
          <p:nvPr/>
        </p:nvSpPr>
        <p:spPr>
          <a:xfrm>
            <a:off x="8454762" y="4964668"/>
            <a:ext cx="2954732" cy="369332"/>
          </a:xfrm>
          <a:prstGeom prst="rect">
            <a:avLst/>
          </a:prstGeom>
          <a:noFill/>
        </p:spPr>
        <p:txBody>
          <a:bodyPr wrap="square" rtlCol="0">
            <a:spAutoFit/>
          </a:bodyPr>
          <a:lstStyle/>
          <a:p>
            <a:pPr algn="ctr"/>
            <a:r>
              <a:rPr lang="en-US" b="1" dirty="0">
                <a:latin typeface="+mn-lt"/>
                <a:cs typeface="Calibri" panose="020F0502020204030204" pitchFamily="34" charset="0"/>
              </a:rPr>
              <a:t>Hexagonal Close Packed</a:t>
            </a:r>
          </a:p>
        </p:txBody>
      </p:sp>
      <p:sp>
        <p:nvSpPr>
          <p:cNvPr id="17" name="TextBox 16">
            <a:extLst>
              <a:ext uri="{FF2B5EF4-FFF2-40B4-BE49-F238E27FC236}">
                <a16:creationId xmlns:a16="http://schemas.microsoft.com/office/drawing/2014/main" id="{5C175727-571E-4D04-855F-A3D0C68D1D5D}"/>
              </a:ext>
            </a:extLst>
          </p:cNvPr>
          <p:cNvSpPr txBox="1"/>
          <p:nvPr/>
        </p:nvSpPr>
        <p:spPr>
          <a:xfrm>
            <a:off x="4491322" y="4959161"/>
            <a:ext cx="2954732" cy="369332"/>
          </a:xfrm>
          <a:prstGeom prst="rect">
            <a:avLst/>
          </a:prstGeom>
          <a:noFill/>
        </p:spPr>
        <p:txBody>
          <a:bodyPr wrap="square" rtlCol="0">
            <a:spAutoFit/>
          </a:bodyPr>
          <a:lstStyle/>
          <a:p>
            <a:pPr algn="ctr"/>
            <a:r>
              <a:rPr lang="en-US" b="1" dirty="0">
                <a:latin typeface="+mn-lt"/>
                <a:cs typeface="Calibri" panose="020F0502020204030204" pitchFamily="34" charset="0"/>
              </a:rPr>
              <a:t>Body-Centered Cubic</a:t>
            </a:r>
          </a:p>
        </p:txBody>
      </p:sp>
      <p:sp>
        <p:nvSpPr>
          <p:cNvPr id="18" name="TextBox 17">
            <a:extLst>
              <a:ext uri="{FF2B5EF4-FFF2-40B4-BE49-F238E27FC236}">
                <a16:creationId xmlns:a16="http://schemas.microsoft.com/office/drawing/2014/main" id="{95CF5537-D7E7-4F96-A4C7-BB273FED2C66}"/>
              </a:ext>
            </a:extLst>
          </p:cNvPr>
          <p:cNvSpPr txBox="1"/>
          <p:nvPr/>
        </p:nvSpPr>
        <p:spPr>
          <a:xfrm>
            <a:off x="782506" y="4959161"/>
            <a:ext cx="2954732" cy="369332"/>
          </a:xfrm>
          <a:prstGeom prst="rect">
            <a:avLst/>
          </a:prstGeom>
          <a:noFill/>
        </p:spPr>
        <p:txBody>
          <a:bodyPr wrap="square" rtlCol="0">
            <a:spAutoFit/>
          </a:bodyPr>
          <a:lstStyle/>
          <a:p>
            <a:pPr algn="ctr"/>
            <a:r>
              <a:rPr lang="en-US" b="1" dirty="0">
                <a:latin typeface="+mn-lt"/>
                <a:cs typeface="Calibri" panose="020F0502020204030204" pitchFamily="34" charset="0"/>
              </a:rPr>
              <a:t>Face-Centered Cubic</a:t>
            </a:r>
          </a:p>
        </p:txBody>
      </p:sp>
      <p:pic>
        <p:nvPicPr>
          <p:cNvPr id="4" name="Picture 3" descr="body centered cubic crystal structure">
            <a:extLst>
              <a:ext uri="{FF2B5EF4-FFF2-40B4-BE49-F238E27FC236}">
                <a16:creationId xmlns:a16="http://schemas.microsoft.com/office/drawing/2014/main" id="{5493AEEB-4247-4613-8D56-51CDF7642E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971" y="1525903"/>
            <a:ext cx="3200400" cy="3200400"/>
          </a:xfrm>
          <a:prstGeom prst="rect">
            <a:avLst/>
          </a:prstGeom>
        </p:spPr>
      </p:pic>
      <p:pic>
        <p:nvPicPr>
          <p:cNvPr id="20" name="Picture 19" descr="face centered cubic crystal structure">
            <a:extLst>
              <a:ext uri="{FF2B5EF4-FFF2-40B4-BE49-F238E27FC236}">
                <a16:creationId xmlns:a16="http://schemas.microsoft.com/office/drawing/2014/main" id="{1F919F55-B8E4-422A-8A11-FBFD5B4C43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849" y="1525903"/>
            <a:ext cx="3200400" cy="3200400"/>
          </a:xfrm>
          <a:prstGeom prst="rect">
            <a:avLst/>
          </a:prstGeom>
        </p:spPr>
      </p:pic>
      <p:pic>
        <p:nvPicPr>
          <p:cNvPr id="22" name="Picture 21" descr="hexagonal close packed crystal structure">
            <a:extLst>
              <a:ext uri="{FF2B5EF4-FFF2-40B4-BE49-F238E27FC236}">
                <a16:creationId xmlns:a16="http://schemas.microsoft.com/office/drawing/2014/main" id="{EBC70A29-897A-4A78-B2CA-D0FF3A3DF8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9094" y="1409729"/>
            <a:ext cx="3200400" cy="3200400"/>
          </a:xfrm>
          <a:prstGeom prst="rect">
            <a:avLst/>
          </a:prstGeom>
        </p:spPr>
      </p:pic>
    </p:spTree>
    <p:extLst>
      <p:ext uri="{BB962C8B-B14F-4D97-AF65-F5344CB8AC3E}">
        <p14:creationId xmlns:p14="http://schemas.microsoft.com/office/powerpoint/2010/main" val="2259546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25E33A-3A48-4824-9A3C-BA474E0D1204}"/>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3" name="Title 2">
            <a:extLst>
              <a:ext uri="{FF2B5EF4-FFF2-40B4-BE49-F238E27FC236}">
                <a16:creationId xmlns:a16="http://schemas.microsoft.com/office/drawing/2014/main" id="{CB0F8E14-8268-4965-85B8-E12EF457DE5F}"/>
              </a:ext>
            </a:extLst>
          </p:cNvPr>
          <p:cNvSpPr>
            <a:spLocks noGrp="1"/>
          </p:cNvSpPr>
          <p:nvPr>
            <p:ph type="title"/>
          </p:nvPr>
        </p:nvSpPr>
        <p:spPr/>
        <p:txBody>
          <a:bodyPr/>
          <a:lstStyle/>
          <a:p>
            <a:r>
              <a:rPr lang="en-US" dirty="0"/>
              <a:t>Why do I care about crystal structure?</a:t>
            </a:r>
          </a:p>
        </p:txBody>
      </p:sp>
      <p:sp>
        <p:nvSpPr>
          <p:cNvPr id="4" name="Text Placeholder 3">
            <a:extLst>
              <a:ext uri="{FF2B5EF4-FFF2-40B4-BE49-F238E27FC236}">
                <a16:creationId xmlns:a16="http://schemas.microsoft.com/office/drawing/2014/main" id="{2A2BCBEA-9815-4FE9-8E0A-CB7B0F7A55F6}"/>
              </a:ext>
            </a:extLst>
          </p:cNvPr>
          <p:cNvSpPr>
            <a:spLocks noGrp="1"/>
          </p:cNvSpPr>
          <p:nvPr>
            <p:ph type="body" sz="quarter" idx="4294967295"/>
          </p:nvPr>
        </p:nvSpPr>
        <p:spPr>
          <a:xfrm>
            <a:off x="914400" y="1461523"/>
            <a:ext cx="10972800" cy="4572000"/>
          </a:xfrm>
        </p:spPr>
        <p:txBody>
          <a:bodyPr/>
          <a:lstStyle/>
          <a:p>
            <a:r>
              <a:rPr lang="en-US" dirty="0"/>
              <a:t>Alloy design</a:t>
            </a:r>
          </a:p>
          <a:p>
            <a:endParaRPr lang="en-US" dirty="0"/>
          </a:p>
          <a:p>
            <a:r>
              <a:rPr lang="en-US" dirty="0"/>
              <a:t>Hume </a:t>
            </a:r>
            <a:r>
              <a:rPr lang="en-US" dirty="0" err="1"/>
              <a:t>Rothery</a:t>
            </a:r>
            <a:r>
              <a:rPr lang="en-US" dirty="0"/>
              <a:t> Rules</a:t>
            </a:r>
          </a:p>
          <a:p>
            <a:pPr marL="687388" lvl="1" indent="-457200">
              <a:buFont typeface="+mj-lt"/>
              <a:buAutoNum type="arabicPeriod"/>
            </a:pPr>
            <a:r>
              <a:rPr lang="en-US" dirty="0"/>
              <a:t>Atomic size factors</a:t>
            </a:r>
          </a:p>
          <a:p>
            <a:pPr marL="687388" lvl="1" indent="-457200">
              <a:buFont typeface="+mj-lt"/>
              <a:buAutoNum type="arabicPeriod"/>
            </a:pPr>
            <a:r>
              <a:rPr lang="en-US" dirty="0"/>
              <a:t>Crystal structure</a:t>
            </a:r>
          </a:p>
          <a:p>
            <a:pPr marL="687388" lvl="1" indent="-457200">
              <a:buFont typeface="+mj-lt"/>
              <a:buAutoNum type="arabicPeriod"/>
            </a:pPr>
            <a:r>
              <a:rPr lang="en-US" dirty="0"/>
              <a:t>Electronegativity factor</a:t>
            </a:r>
          </a:p>
          <a:p>
            <a:pPr marL="687388" lvl="1" indent="-457200">
              <a:buFont typeface="+mj-lt"/>
              <a:buAutoNum type="arabicPeriod"/>
            </a:pPr>
            <a:r>
              <a:rPr lang="en-US" dirty="0"/>
              <a:t>Valences</a:t>
            </a:r>
          </a:p>
        </p:txBody>
      </p:sp>
      <p:pic>
        <p:nvPicPr>
          <p:cNvPr id="6" name="Picture 5" descr="Copper-Nickel phase diagram">
            <a:extLst>
              <a:ext uri="{FF2B5EF4-FFF2-40B4-BE49-F238E27FC236}">
                <a16:creationId xmlns:a16="http://schemas.microsoft.com/office/drawing/2014/main" id="{5650DDF4-CD68-416F-ACB7-E6F38D888701}"/>
              </a:ext>
            </a:extLst>
          </p:cNvPr>
          <p:cNvPicPr>
            <a:picLocks noChangeAspect="1"/>
          </p:cNvPicPr>
          <p:nvPr/>
        </p:nvPicPr>
        <p:blipFill>
          <a:blip r:embed="rId3"/>
          <a:stretch>
            <a:fillRect/>
          </a:stretch>
        </p:blipFill>
        <p:spPr>
          <a:xfrm>
            <a:off x="5334000" y="1461523"/>
            <a:ext cx="5524500" cy="3886200"/>
          </a:xfrm>
          <a:prstGeom prst="rect">
            <a:avLst/>
          </a:prstGeom>
        </p:spPr>
      </p:pic>
    </p:spTree>
    <p:extLst>
      <p:ext uri="{BB962C8B-B14F-4D97-AF65-F5344CB8AC3E}">
        <p14:creationId xmlns:p14="http://schemas.microsoft.com/office/powerpoint/2010/main" val="2507712559"/>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B88F6AC-9358-4D68-8AF4-C4E8744EBCA9}" vid="{47201CFC-2084-4466-97A6-29229AFCFA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1" ma:contentTypeDescription="Create a new document." ma:contentTypeScope="" ma:versionID="508b38f1a9086dc1084151a4054fc045">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c9f756b5f8f8bad9615a05463c9dd34"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AC54582C-3F01-4F8D-9460-F0A670A527E2}">
  <ds:schemaRefs>
    <ds:schemaRef ds:uri="f0f93453-228c-4c8e-9dc9-eac8a2519d5b"/>
    <ds:schemaRef ds:uri="http://purl.org/dc/elements/1.1/"/>
    <ds:schemaRef ds:uri="http://schemas.microsoft.com/office/2006/metadata/properties"/>
    <ds:schemaRef ds:uri="aab3b8f5-059f-41b1-a657-0e14f2240fc4"/>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01A770CC-BAA7-46B9-B525-951844153E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b3b8f5-059f-41b1-a657-0e14f2240fc4"/>
    <ds:schemaRef ds:uri="f0f93453-228c-4c8e-9dc9-eac8a2519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2025-AER-Ansys Endorsed-PPT-Template-Internal</Template>
  <TotalTime>65</TotalTime>
  <Words>1842</Words>
  <Application>Microsoft Office PowerPoint</Application>
  <PresentationFormat>Widescreen</PresentationFormat>
  <Paragraphs>264</Paragraphs>
  <Slides>29</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Wingdings</vt:lpstr>
      <vt:lpstr>Courier New</vt:lpstr>
      <vt:lpstr>Calibri</vt:lpstr>
      <vt:lpstr>Arial</vt:lpstr>
      <vt:lpstr>Cambria Math</vt:lpstr>
      <vt:lpstr>Ansys - Slide Master</vt:lpstr>
      <vt:lpstr>PowerPoint Presentation</vt:lpstr>
      <vt:lpstr>Learning Objectives</vt:lpstr>
      <vt:lpstr>Outline of this Lecture Unit</vt:lpstr>
      <vt:lpstr>Impacts of Atomic Structure</vt:lpstr>
      <vt:lpstr>Crystalline vs. Amorphous</vt:lpstr>
      <vt:lpstr>Unit Cells: the Basics of Crystals</vt:lpstr>
      <vt:lpstr>Unit Cells: the Basics of Crystals</vt:lpstr>
      <vt:lpstr>Common Unit Cells</vt:lpstr>
      <vt:lpstr>Why do I care about crystal structure?</vt:lpstr>
      <vt:lpstr>Crystal Symmetry</vt:lpstr>
      <vt:lpstr>Impact of Crystal Symmetry</vt:lpstr>
      <vt:lpstr>Orientation within a single Unit Cell matters too!</vt:lpstr>
      <vt:lpstr>Miller Indices for Directions and Planes</vt:lpstr>
      <vt:lpstr>Labeling Directions within Cubic Systems</vt:lpstr>
      <vt:lpstr>Labeling Planes within Cubic Systems</vt:lpstr>
      <vt:lpstr>Why does orientation matter?</vt:lpstr>
      <vt:lpstr>Close Packed Crystal Systems</vt:lpstr>
      <vt:lpstr>Close packed</vt:lpstr>
      <vt:lpstr>Atomic Packing Impacts Material Density</vt:lpstr>
      <vt:lpstr>Single vs. Polycrystalline</vt:lpstr>
      <vt:lpstr>Why do I care about single crystal?</vt:lpstr>
      <vt:lpstr>Crystal Defects</vt:lpstr>
      <vt:lpstr>Point Defects (1-D)</vt:lpstr>
      <vt:lpstr>Linear Defects: Dislocations (2-D)</vt:lpstr>
      <vt:lpstr>Planar Defects (3-D)</vt:lpstr>
      <vt:lpstr>Defects are always undesirable, right?</vt:lpstr>
      <vt:lpstr>Conclusion</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Kaitlin Tyler</dc:creator>
  <cp:lastModifiedBy>Kaitlin Tyler</cp:lastModifiedBy>
  <cp:revision>1</cp:revision>
  <dcterms:created xsi:type="dcterms:W3CDTF">2026-02-24T18:15:43Z</dcterms:created>
  <dcterms:modified xsi:type="dcterms:W3CDTF">2026-05-13T17:33:59Z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ies>
</file>