
<file path=[Content_Types].xml><?xml version="1.0" encoding="utf-8"?>
<Types xmlns="http://schemas.openxmlformats.org/package/2006/content-types">
  <Default Extension="fntdata" ContentType="application/x-fontdata"/>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96"/>
  </p:notesMasterIdLst>
  <p:sldIdLst>
    <p:sldId id="256" r:id="rId5"/>
    <p:sldId id="308" r:id="rId6"/>
    <p:sldId id="311" r:id="rId7"/>
    <p:sldId id="327" r:id="rId8"/>
    <p:sldId id="337" r:id="rId9"/>
    <p:sldId id="420" r:id="rId10"/>
    <p:sldId id="423" r:id="rId11"/>
    <p:sldId id="422" r:id="rId12"/>
    <p:sldId id="438" r:id="rId13"/>
    <p:sldId id="485" r:id="rId14"/>
    <p:sldId id="469" r:id="rId15"/>
    <p:sldId id="439" r:id="rId16"/>
    <p:sldId id="441" r:id="rId17"/>
    <p:sldId id="451" r:id="rId18"/>
    <p:sldId id="452" r:id="rId19"/>
    <p:sldId id="440" r:id="rId20"/>
    <p:sldId id="450" r:id="rId21"/>
    <p:sldId id="461" r:id="rId22"/>
    <p:sldId id="464" r:id="rId23"/>
    <p:sldId id="432" r:id="rId24"/>
    <p:sldId id="473" r:id="rId25"/>
    <p:sldId id="486" r:id="rId26"/>
    <p:sldId id="442" r:id="rId27"/>
    <p:sldId id="455" r:id="rId28"/>
    <p:sldId id="465" r:id="rId29"/>
    <p:sldId id="488" r:id="rId30"/>
    <p:sldId id="456" r:id="rId31"/>
    <p:sldId id="467" r:id="rId32"/>
    <p:sldId id="489" r:id="rId33"/>
    <p:sldId id="443" r:id="rId34"/>
    <p:sldId id="470" r:id="rId35"/>
    <p:sldId id="471" r:id="rId36"/>
    <p:sldId id="490" r:id="rId37"/>
    <p:sldId id="424" r:id="rId38"/>
    <p:sldId id="487" r:id="rId39"/>
    <p:sldId id="491" r:id="rId40"/>
    <p:sldId id="514" r:id="rId41"/>
    <p:sldId id="492" r:id="rId42"/>
    <p:sldId id="427" r:id="rId43"/>
    <p:sldId id="539" r:id="rId44"/>
    <p:sldId id="493" r:id="rId45"/>
    <p:sldId id="494" r:id="rId46"/>
    <p:sldId id="495" r:id="rId47"/>
    <p:sldId id="496" r:id="rId48"/>
    <p:sldId id="497" r:id="rId49"/>
    <p:sldId id="498" r:id="rId50"/>
    <p:sldId id="503" r:id="rId51"/>
    <p:sldId id="499" r:id="rId52"/>
    <p:sldId id="500" r:id="rId53"/>
    <p:sldId id="501" r:id="rId54"/>
    <p:sldId id="502" r:id="rId55"/>
    <p:sldId id="535" r:id="rId56"/>
    <p:sldId id="504" r:id="rId57"/>
    <p:sldId id="505" r:id="rId58"/>
    <p:sldId id="506" r:id="rId59"/>
    <p:sldId id="507" r:id="rId60"/>
    <p:sldId id="508" r:id="rId61"/>
    <p:sldId id="509" r:id="rId62"/>
    <p:sldId id="510" r:id="rId63"/>
    <p:sldId id="511" r:id="rId64"/>
    <p:sldId id="512" r:id="rId65"/>
    <p:sldId id="513" r:id="rId66"/>
    <p:sldId id="515" r:id="rId67"/>
    <p:sldId id="516" r:id="rId68"/>
    <p:sldId id="536" r:id="rId69"/>
    <p:sldId id="518" r:id="rId70"/>
    <p:sldId id="519" r:id="rId71"/>
    <p:sldId id="520" r:id="rId72"/>
    <p:sldId id="521" r:id="rId73"/>
    <p:sldId id="522" r:id="rId74"/>
    <p:sldId id="523" r:id="rId75"/>
    <p:sldId id="524" r:id="rId76"/>
    <p:sldId id="525" r:id="rId77"/>
    <p:sldId id="526" r:id="rId78"/>
    <p:sldId id="527" r:id="rId79"/>
    <p:sldId id="528" r:id="rId80"/>
    <p:sldId id="529" r:id="rId81"/>
    <p:sldId id="530" r:id="rId82"/>
    <p:sldId id="531" r:id="rId83"/>
    <p:sldId id="532" r:id="rId84"/>
    <p:sldId id="534" r:id="rId85"/>
    <p:sldId id="540" r:id="rId86"/>
    <p:sldId id="541" r:id="rId87"/>
    <p:sldId id="542" r:id="rId88"/>
    <p:sldId id="543" r:id="rId89"/>
    <p:sldId id="544" r:id="rId90"/>
    <p:sldId id="546" r:id="rId91"/>
    <p:sldId id="437" r:id="rId92"/>
    <p:sldId id="421" r:id="rId93"/>
    <p:sldId id="310" r:id="rId94"/>
    <p:sldId id="258" r:id="rId95"/>
  </p:sldIdLst>
  <p:sldSz cx="12192000" cy="6858000"/>
  <p:notesSz cx="6858000" cy="9144000"/>
  <p:embeddedFontLst>
    <p:embeddedFont>
      <p:font typeface="Cambria Math" panose="02040503050406030204" pitchFamily="18" charset="0"/>
      <p:regular r:id="rId9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9182" autoAdjust="0"/>
  </p:normalViewPr>
  <p:slideViewPr>
    <p:cSldViewPr showGuides="1">
      <p:cViewPr varScale="1">
        <p:scale>
          <a:sx n="70" d="100"/>
          <a:sy n="70" d="100"/>
        </p:scale>
        <p:origin x="432" y="43"/>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microsoft.com/office/2016/11/relationships/changesInfo" Target="changesInfos/changesInfo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font" Target="fonts/font1.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itlin Tyler" userId="9fe895bd-0629-4884-9289-afe88e7d7070" providerId="ADAL" clId="{E19440B1-1ADB-4868-88AC-44DF987AFF97}"/>
    <pc:docChg chg="custSel modSld">
      <pc:chgData name="Kaitlin Tyler" userId="9fe895bd-0629-4884-9289-afe88e7d7070" providerId="ADAL" clId="{E19440B1-1ADB-4868-88AC-44DF987AFF97}" dt="2026-01-30T20:41:42.200" v="32" actId="20577"/>
      <pc:docMkLst>
        <pc:docMk/>
      </pc:docMkLst>
      <pc:sldChg chg="modSp mod">
        <pc:chgData name="Kaitlin Tyler" userId="9fe895bd-0629-4884-9289-afe88e7d7070" providerId="ADAL" clId="{E19440B1-1ADB-4868-88AC-44DF987AFF97}" dt="2026-01-30T20:41:15.687" v="1" actId="313"/>
        <pc:sldMkLst>
          <pc:docMk/>
          <pc:sldMk cId="2087125991" sldId="427"/>
        </pc:sldMkLst>
        <pc:spChg chg="mod">
          <ac:chgData name="Kaitlin Tyler" userId="9fe895bd-0629-4884-9289-afe88e7d7070" providerId="ADAL" clId="{E19440B1-1ADB-4868-88AC-44DF987AFF97}" dt="2026-01-30T20:41:15.687" v="1" actId="313"/>
          <ac:spMkLst>
            <pc:docMk/>
            <pc:sldMk cId="2087125991" sldId="427"/>
            <ac:spMk id="3" creationId="{F8A80C81-0AD3-5EA4-4EDB-D6AFD6C451B6}"/>
          </ac:spMkLst>
        </pc:spChg>
      </pc:sldChg>
      <pc:sldChg chg="modSp mod">
        <pc:chgData name="Kaitlin Tyler" userId="9fe895bd-0629-4884-9289-afe88e7d7070" providerId="ADAL" clId="{E19440B1-1ADB-4868-88AC-44DF987AFF97}" dt="2026-01-30T20:41:28.878" v="25" actId="20577"/>
        <pc:sldMkLst>
          <pc:docMk/>
          <pc:sldMk cId="1772575484" sldId="437"/>
        </pc:sldMkLst>
        <pc:spChg chg="mod">
          <ac:chgData name="Kaitlin Tyler" userId="9fe895bd-0629-4884-9289-afe88e7d7070" providerId="ADAL" clId="{E19440B1-1ADB-4868-88AC-44DF987AFF97}" dt="2026-01-30T20:41:28.878" v="25" actId="20577"/>
          <ac:spMkLst>
            <pc:docMk/>
            <pc:sldMk cId="1772575484" sldId="437"/>
            <ac:spMk id="3" creationId="{712E8E07-23EA-1D2F-2B3A-709A847E5E13}"/>
          </ac:spMkLst>
        </pc:spChg>
      </pc:sldChg>
      <pc:sldChg chg="modSp mod">
        <pc:chgData name="Kaitlin Tyler" userId="9fe895bd-0629-4884-9289-afe88e7d7070" providerId="ADAL" clId="{E19440B1-1ADB-4868-88AC-44DF987AFF97}" dt="2026-01-30T20:41:42.200" v="32" actId="20577"/>
        <pc:sldMkLst>
          <pc:docMk/>
          <pc:sldMk cId="638609712" sldId="461"/>
        </pc:sldMkLst>
        <pc:spChg chg="mod">
          <ac:chgData name="Kaitlin Tyler" userId="9fe895bd-0629-4884-9289-afe88e7d7070" providerId="ADAL" clId="{E19440B1-1ADB-4868-88AC-44DF987AFF97}" dt="2026-01-30T20:41:42.200" v="32" actId="20577"/>
          <ac:spMkLst>
            <pc:docMk/>
            <pc:sldMk cId="638609712" sldId="461"/>
            <ac:spMk id="6" creationId="{1CEA96B3-24A5-2D18-A233-DBFD70E187CC}"/>
          </ac:spMkLst>
        </pc:spChg>
      </pc:sldChg>
      <pc:sldChg chg="modSp mod">
        <pc:chgData name="Kaitlin Tyler" userId="9fe895bd-0629-4884-9289-afe88e7d7070" providerId="ADAL" clId="{E19440B1-1ADB-4868-88AC-44DF987AFF97}" dt="2026-01-30T20:41:14.045" v="0" actId="313"/>
        <pc:sldMkLst>
          <pc:docMk/>
          <pc:sldMk cId="3583279001" sldId="471"/>
        </pc:sldMkLst>
        <pc:spChg chg="mod">
          <ac:chgData name="Kaitlin Tyler" userId="9fe895bd-0629-4884-9289-afe88e7d7070" providerId="ADAL" clId="{E19440B1-1ADB-4868-88AC-44DF987AFF97}" dt="2026-01-30T20:41:14.045" v="0" actId="313"/>
          <ac:spMkLst>
            <pc:docMk/>
            <pc:sldMk cId="3583279001" sldId="471"/>
            <ac:spMk id="8" creationId="{BA69B0B8-DC78-0121-0C02-23CE36D71987}"/>
          </ac:spMkLst>
        </pc:spChg>
      </pc:sldChg>
      <pc:sldChg chg="modSp mod">
        <pc:chgData name="Kaitlin Tyler" userId="9fe895bd-0629-4884-9289-afe88e7d7070" providerId="ADAL" clId="{E19440B1-1ADB-4868-88AC-44DF987AFF97}" dt="2026-01-30T20:41:18.520" v="2" actId="313"/>
        <pc:sldMkLst>
          <pc:docMk/>
          <pc:sldMk cId="3914220952" sldId="501"/>
        </pc:sldMkLst>
        <pc:spChg chg="mod">
          <ac:chgData name="Kaitlin Tyler" userId="9fe895bd-0629-4884-9289-afe88e7d7070" providerId="ADAL" clId="{E19440B1-1ADB-4868-88AC-44DF987AFF97}" dt="2026-01-30T20:41:18.520" v="2" actId="313"/>
          <ac:spMkLst>
            <pc:docMk/>
            <pc:sldMk cId="3914220952" sldId="501"/>
            <ac:spMk id="3" creationId="{5BE157CC-D058-2232-A4FE-E87F77B3056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1/30/2026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2BE44B-CB63-E36B-F033-55AB17A4FF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259CB3-958E-71F9-E861-AE5C99F824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4E7814-4CF1-300D-A7C0-7E94A7F2067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31EBE20-DF33-C31D-9B1E-C91D1FC67AD1}"/>
              </a:ext>
            </a:extLst>
          </p:cNvPr>
          <p:cNvSpPr>
            <a:spLocks noGrp="1"/>
          </p:cNvSpPr>
          <p:nvPr>
            <p:ph type="sldNum" sz="quarter" idx="5"/>
          </p:nvPr>
        </p:nvSpPr>
        <p:spPr/>
        <p:txBody>
          <a:bodyPr/>
          <a:lstStyle/>
          <a:p>
            <a:fld id="{27FDDAD7-A41A-4414-8211-C5E2AC7F93EC}" type="slidenum">
              <a:rPr lang="en-US" smtClean="0"/>
              <a:pPr/>
              <a:t>11</a:t>
            </a:fld>
            <a:endParaRPr lang="en-US"/>
          </a:p>
        </p:txBody>
      </p:sp>
    </p:spTree>
    <p:extLst>
      <p:ext uri="{BB962C8B-B14F-4D97-AF65-F5344CB8AC3E}">
        <p14:creationId xmlns:p14="http://schemas.microsoft.com/office/powerpoint/2010/main" val="17143807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61B8A-78B2-4AE9-E9A4-06D681495FB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913213-FE07-BC6C-A7EF-31F3F6A943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53E561-4632-D2E7-61D4-E071CA21B1A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887DA0D-FE80-A161-4C44-4E5330B28816}"/>
              </a:ext>
            </a:extLst>
          </p:cNvPr>
          <p:cNvSpPr>
            <a:spLocks noGrp="1"/>
          </p:cNvSpPr>
          <p:nvPr>
            <p:ph type="sldNum" sz="quarter" idx="5"/>
          </p:nvPr>
        </p:nvSpPr>
        <p:spPr/>
        <p:txBody>
          <a:bodyPr/>
          <a:lstStyle/>
          <a:p>
            <a:fld id="{27FDDAD7-A41A-4414-8211-C5E2AC7F93EC}" type="slidenum">
              <a:rPr lang="en-US" smtClean="0"/>
              <a:pPr/>
              <a:t>12</a:t>
            </a:fld>
            <a:endParaRPr lang="en-US"/>
          </a:p>
        </p:txBody>
      </p:sp>
    </p:spTree>
    <p:extLst>
      <p:ext uri="{BB962C8B-B14F-4D97-AF65-F5344CB8AC3E}">
        <p14:creationId xmlns:p14="http://schemas.microsoft.com/office/powerpoint/2010/main" val="1161203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E1345-4CD5-6994-EE06-4F5F1E8500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85A424-0520-7B70-BB0D-5CFE6AA1BF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3B8D02-90E9-402C-815C-AA10DBE96AF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515130D-D428-993C-C0B7-EC17605770D4}"/>
              </a:ext>
            </a:extLst>
          </p:cNvPr>
          <p:cNvSpPr>
            <a:spLocks noGrp="1"/>
          </p:cNvSpPr>
          <p:nvPr>
            <p:ph type="sldNum" sz="quarter" idx="5"/>
          </p:nvPr>
        </p:nvSpPr>
        <p:spPr/>
        <p:txBody>
          <a:bodyPr/>
          <a:lstStyle/>
          <a:p>
            <a:fld id="{27FDDAD7-A41A-4414-8211-C5E2AC7F93EC}" type="slidenum">
              <a:rPr lang="en-US" smtClean="0"/>
              <a:pPr/>
              <a:t>13</a:t>
            </a:fld>
            <a:endParaRPr lang="en-US"/>
          </a:p>
        </p:txBody>
      </p:sp>
    </p:spTree>
    <p:extLst>
      <p:ext uri="{BB962C8B-B14F-4D97-AF65-F5344CB8AC3E}">
        <p14:creationId xmlns:p14="http://schemas.microsoft.com/office/powerpoint/2010/main" val="3830571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275CD-70ED-D208-794F-1D7C73189F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F245F7-8B66-E12A-9FE6-AC573CD96A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D99900-1B91-4478-ABE7-032AC3906C0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79C3015-1854-1AF1-BC60-5A7D29432DE3}"/>
              </a:ext>
            </a:extLst>
          </p:cNvPr>
          <p:cNvSpPr>
            <a:spLocks noGrp="1"/>
          </p:cNvSpPr>
          <p:nvPr>
            <p:ph type="sldNum" sz="quarter" idx="5"/>
          </p:nvPr>
        </p:nvSpPr>
        <p:spPr/>
        <p:txBody>
          <a:bodyPr/>
          <a:lstStyle/>
          <a:p>
            <a:fld id="{27FDDAD7-A41A-4414-8211-C5E2AC7F93EC}" type="slidenum">
              <a:rPr lang="en-US" smtClean="0"/>
              <a:pPr/>
              <a:t>14</a:t>
            </a:fld>
            <a:endParaRPr lang="en-US"/>
          </a:p>
        </p:txBody>
      </p:sp>
    </p:spTree>
    <p:extLst>
      <p:ext uri="{BB962C8B-B14F-4D97-AF65-F5344CB8AC3E}">
        <p14:creationId xmlns:p14="http://schemas.microsoft.com/office/powerpoint/2010/main" val="32641834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9656DB-E783-69A3-892A-5429E3AA61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C94458-AB55-C0E0-0255-B08F1BA042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A63E7-DB72-A649-E712-89794F02279F}"/>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F9744B9-22CF-564B-3280-E4C3E1201CF8}"/>
              </a:ext>
            </a:extLst>
          </p:cNvPr>
          <p:cNvSpPr>
            <a:spLocks noGrp="1"/>
          </p:cNvSpPr>
          <p:nvPr>
            <p:ph type="sldNum" sz="quarter" idx="5"/>
          </p:nvPr>
        </p:nvSpPr>
        <p:spPr/>
        <p:txBody>
          <a:bodyPr/>
          <a:lstStyle/>
          <a:p>
            <a:fld id="{27FDDAD7-A41A-4414-8211-C5E2AC7F93EC}" type="slidenum">
              <a:rPr lang="en-US" smtClean="0"/>
              <a:pPr/>
              <a:t>15</a:t>
            </a:fld>
            <a:endParaRPr lang="en-US"/>
          </a:p>
        </p:txBody>
      </p:sp>
    </p:spTree>
    <p:extLst>
      <p:ext uri="{BB962C8B-B14F-4D97-AF65-F5344CB8AC3E}">
        <p14:creationId xmlns:p14="http://schemas.microsoft.com/office/powerpoint/2010/main" val="1630735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6B7E7-4242-CE14-2A91-07EB169EA0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000CE6-BD74-58E5-14B8-BC1BC9186B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63D978-EEA7-A3B0-3AB9-DA278324D6A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A4EB146-ADD5-D750-EB06-6620C09A09C7}"/>
              </a:ext>
            </a:extLst>
          </p:cNvPr>
          <p:cNvSpPr>
            <a:spLocks noGrp="1"/>
          </p:cNvSpPr>
          <p:nvPr>
            <p:ph type="sldNum" sz="quarter" idx="5"/>
          </p:nvPr>
        </p:nvSpPr>
        <p:spPr/>
        <p:txBody>
          <a:bodyPr/>
          <a:lstStyle/>
          <a:p>
            <a:fld id="{27FDDAD7-A41A-4414-8211-C5E2AC7F93EC}" type="slidenum">
              <a:rPr lang="en-US" smtClean="0"/>
              <a:pPr/>
              <a:t>16</a:t>
            </a:fld>
            <a:endParaRPr lang="en-US"/>
          </a:p>
        </p:txBody>
      </p:sp>
    </p:spTree>
    <p:extLst>
      <p:ext uri="{BB962C8B-B14F-4D97-AF65-F5344CB8AC3E}">
        <p14:creationId xmlns:p14="http://schemas.microsoft.com/office/powerpoint/2010/main" val="2997837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35A789-F89B-7F96-D06C-D33242CBAF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002F8A-D9CA-24D3-D75D-600AFEAABB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E6A4AB-D0B9-38BE-41AD-1C9A3D83AB2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ADBD467-83A9-AB7A-4AE2-5F6FB6F6D6C2}"/>
              </a:ext>
            </a:extLst>
          </p:cNvPr>
          <p:cNvSpPr>
            <a:spLocks noGrp="1"/>
          </p:cNvSpPr>
          <p:nvPr>
            <p:ph type="sldNum" sz="quarter" idx="5"/>
          </p:nvPr>
        </p:nvSpPr>
        <p:spPr/>
        <p:txBody>
          <a:bodyPr/>
          <a:lstStyle/>
          <a:p>
            <a:fld id="{27FDDAD7-A41A-4414-8211-C5E2AC7F93EC}" type="slidenum">
              <a:rPr lang="en-US" smtClean="0"/>
              <a:pPr/>
              <a:t>17</a:t>
            </a:fld>
            <a:endParaRPr lang="en-US"/>
          </a:p>
        </p:txBody>
      </p:sp>
    </p:spTree>
    <p:extLst>
      <p:ext uri="{BB962C8B-B14F-4D97-AF65-F5344CB8AC3E}">
        <p14:creationId xmlns:p14="http://schemas.microsoft.com/office/powerpoint/2010/main" val="15892837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5ACB0-D561-0A46-EF93-7B871B6E3D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E63B5B-509F-1DD1-3984-03358086CE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220BDC-2F99-2251-1818-BB6983B26A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FBD9190-DE44-9492-1872-D2B6D87DF08A}"/>
              </a:ext>
            </a:extLst>
          </p:cNvPr>
          <p:cNvSpPr>
            <a:spLocks noGrp="1"/>
          </p:cNvSpPr>
          <p:nvPr>
            <p:ph type="sldNum" sz="quarter" idx="5"/>
          </p:nvPr>
        </p:nvSpPr>
        <p:spPr/>
        <p:txBody>
          <a:bodyPr/>
          <a:lstStyle/>
          <a:p>
            <a:fld id="{27FDDAD7-A41A-4414-8211-C5E2AC7F93EC}" type="slidenum">
              <a:rPr lang="en-US" smtClean="0"/>
              <a:pPr/>
              <a:t>18</a:t>
            </a:fld>
            <a:endParaRPr lang="en-US"/>
          </a:p>
        </p:txBody>
      </p:sp>
    </p:spTree>
    <p:extLst>
      <p:ext uri="{BB962C8B-B14F-4D97-AF65-F5344CB8AC3E}">
        <p14:creationId xmlns:p14="http://schemas.microsoft.com/office/powerpoint/2010/main" val="762086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C5EB0D-80EC-F04F-9479-6EDF77A8EE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AC17C4-1AEE-4EEC-CA8D-96B28640C7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5E88C2-B5F0-9B8B-4F6F-8B9D52F7A9D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7D99BEB-C45A-1E1F-6530-B435FDA98410}"/>
              </a:ext>
            </a:extLst>
          </p:cNvPr>
          <p:cNvSpPr>
            <a:spLocks noGrp="1"/>
          </p:cNvSpPr>
          <p:nvPr>
            <p:ph type="sldNum" sz="quarter" idx="5"/>
          </p:nvPr>
        </p:nvSpPr>
        <p:spPr/>
        <p:txBody>
          <a:bodyPr/>
          <a:lstStyle/>
          <a:p>
            <a:fld id="{27FDDAD7-A41A-4414-8211-C5E2AC7F93EC}" type="slidenum">
              <a:rPr lang="en-US" smtClean="0"/>
              <a:pPr/>
              <a:t>19</a:t>
            </a:fld>
            <a:endParaRPr lang="en-US"/>
          </a:p>
        </p:txBody>
      </p:sp>
    </p:spTree>
    <p:extLst>
      <p:ext uri="{BB962C8B-B14F-4D97-AF65-F5344CB8AC3E}">
        <p14:creationId xmlns:p14="http://schemas.microsoft.com/office/powerpoint/2010/main" val="1539467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61DF4-CC09-DA79-B13E-C76F0A0E3F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3A2E03-7C09-FA04-9C46-FDD03F7C0F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D2B0C0-CF7A-19C4-9AC9-E31852D36A9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6E7B76E-ECBA-FE63-211A-0EE64080D90C}"/>
              </a:ext>
            </a:extLst>
          </p:cNvPr>
          <p:cNvSpPr>
            <a:spLocks noGrp="1"/>
          </p:cNvSpPr>
          <p:nvPr>
            <p:ph type="sldNum" sz="quarter" idx="5"/>
          </p:nvPr>
        </p:nvSpPr>
        <p:spPr/>
        <p:txBody>
          <a:bodyPr/>
          <a:lstStyle/>
          <a:p>
            <a:fld id="{27FDDAD7-A41A-4414-8211-C5E2AC7F93EC}" type="slidenum">
              <a:rPr lang="en-US" smtClean="0"/>
              <a:pPr/>
              <a:t>20</a:t>
            </a:fld>
            <a:endParaRPr lang="en-US"/>
          </a:p>
        </p:txBody>
      </p:sp>
    </p:spTree>
    <p:extLst>
      <p:ext uri="{BB962C8B-B14F-4D97-AF65-F5344CB8AC3E}">
        <p14:creationId xmlns:p14="http://schemas.microsoft.com/office/powerpoint/2010/main" val="1831903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2130371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E75AC-9AAF-E1BE-272C-57F3929DF5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7153EA5-B13E-A516-88E8-B9D5F2CD7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0903C9-A0F2-D5DE-DF57-83E133A2BCE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3F939E7-3E92-ECF7-0B82-E59F00780473}"/>
              </a:ext>
            </a:extLst>
          </p:cNvPr>
          <p:cNvSpPr>
            <a:spLocks noGrp="1"/>
          </p:cNvSpPr>
          <p:nvPr>
            <p:ph type="sldNum" sz="quarter" idx="5"/>
          </p:nvPr>
        </p:nvSpPr>
        <p:spPr/>
        <p:txBody>
          <a:bodyPr/>
          <a:lstStyle/>
          <a:p>
            <a:fld id="{27FDDAD7-A41A-4414-8211-C5E2AC7F93EC}" type="slidenum">
              <a:rPr lang="en-US" smtClean="0"/>
              <a:pPr/>
              <a:t>21</a:t>
            </a:fld>
            <a:endParaRPr lang="en-US"/>
          </a:p>
        </p:txBody>
      </p:sp>
    </p:spTree>
    <p:extLst>
      <p:ext uri="{BB962C8B-B14F-4D97-AF65-F5344CB8AC3E}">
        <p14:creationId xmlns:p14="http://schemas.microsoft.com/office/powerpoint/2010/main" val="39820950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62665-1BAC-1A00-83B2-22473CC922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94660F-2FC4-47A5-B643-162A565A31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F0B7AE-07D3-A46B-4F24-AABD803B01F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0634B43-F85A-62C4-2EC7-1972CA85D719}"/>
              </a:ext>
            </a:extLst>
          </p:cNvPr>
          <p:cNvSpPr>
            <a:spLocks noGrp="1"/>
          </p:cNvSpPr>
          <p:nvPr>
            <p:ph type="sldNum" sz="quarter" idx="5"/>
          </p:nvPr>
        </p:nvSpPr>
        <p:spPr/>
        <p:txBody>
          <a:bodyPr/>
          <a:lstStyle/>
          <a:p>
            <a:fld id="{27FDDAD7-A41A-4414-8211-C5E2AC7F93EC}" type="slidenum">
              <a:rPr lang="en-US" smtClean="0"/>
              <a:pPr/>
              <a:t>23</a:t>
            </a:fld>
            <a:endParaRPr lang="en-US"/>
          </a:p>
        </p:txBody>
      </p:sp>
    </p:spTree>
    <p:extLst>
      <p:ext uri="{BB962C8B-B14F-4D97-AF65-F5344CB8AC3E}">
        <p14:creationId xmlns:p14="http://schemas.microsoft.com/office/powerpoint/2010/main" val="10976474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CC5C2B-00EB-870C-93B7-CBE30D2DEF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0256CC-5AB0-EFFA-4219-8C432BCF6C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35009A-82D3-7CAE-C789-838EB8D6568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C705465-8AC2-0FE1-9CBA-DFC5D1896856}"/>
              </a:ext>
            </a:extLst>
          </p:cNvPr>
          <p:cNvSpPr>
            <a:spLocks noGrp="1"/>
          </p:cNvSpPr>
          <p:nvPr>
            <p:ph type="sldNum" sz="quarter" idx="5"/>
          </p:nvPr>
        </p:nvSpPr>
        <p:spPr/>
        <p:txBody>
          <a:bodyPr/>
          <a:lstStyle/>
          <a:p>
            <a:fld id="{27FDDAD7-A41A-4414-8211-C5E2AC7F93EC}" type="slidenum">
              <a:rPr lang="en-US" smtClean="0"/>
              <a:pPr/>
              <a:t>24</a:t>
            </a:fld>
            <a:endParaRPr lang="en-US"/>
          </a:p>
        </p:txBody>
      </p:sp>
    </p:spTree>
    <p:extLst>
      <p:ext uri="{BB962C8B-B14F-4D97-AF65-F5344CB8AC3E}">
        <p14:creationId xmlns:p14="http://schemas.microsoft.com/office/powerpoint/2010/main" val="2869344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24088-B2FE-C9F2-2144-C771F5C2D2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6DB26E-F338-EC3F-9B26-D6B24BC467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C882E2-98D6-445E-0494-3123918D972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399A7C0-FF82-6FED-4884-2103325AD632}"/>
              </a:ext>
            </a:extLst>
          </p:cNvPr>
          <p:cNvSpPr>
            <a:spLocks noGrp="1"/>
          </p:cNvSpPr>
          <p:nvPr>
            <p:ph type="sldNum" sz="quarter" idx="5"/>
          </p:nvPr>
        </p:nvSpPr>
        <p:spPr/>
        <p:txBody>
          <a:bodyPr/>
          <a:lstStyle/>
          <a:p>
            <a:fld id="{27FDDAD7-A41A-4414-8211-C5E2AC7F93EC}" type="slidenum">
              <a:rPr lang="en-US" smtClean="0"/>
              <a:pPr/>
              <a:t>25</a:t>
            </a:fld>
            <a:endParaRPr lang="en-US"/>
          </a:p>
        </p:txBody>
      </p:sp>
    </p:spTree>
    <p:extLst>
      <p:ext uri="{BB962C8B-B14F-4D97-AF65-F5344CB8AC3E}">
        <p14:creationId xmlns:p14="http://schemas.microsoft.com/office/powerpoint/2010/main" val="26506391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6BA5E-F592-26F3-6C79-D31A412C0E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1DE818-9844-BD94-56FE-1AB8A808D8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CA5AB4-2063-B253-4C6A-8C6F9B7159C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CC27B60-9652-C934-D9E4-88F462FDE6DD}"/>
              </a:ext>
            </a:extLst>
          </p:cNvPr>
          <p:cNvSpPr>
            <a:spLocks noGrp="1"/>
          </p:cNvSpPr>
          <p:nvPr>
            <p:ph type="sldNum" sz="quarter" idx="5"/>
          </p:nvPr>
        </p:nvSpPr>
        <p:spPr/>
        <p:txBody>
          <a:bodyPr/>
          <a:lstStyle/>
          <a:p>
            <a:fld id="{27FDDAD7-A41A-4414-8211-C5E2AC7F93EC}" type="slidenum">
              <a:rPr lang="en-US" smtClean="0"/>
              <a:pPr/>
              <a:t>27</a:t>
            </a:fld>
            <a:endParaRPr lang="en-US"/>
          </a:p>
        </p:txBody>
      </p:sp>
    </p:spTree>
    <p:extLst>
      <p:ext uri="{BB962C8B-B14F-4D97-AF65-F5344CB8AC3E}">
        <p14:creationId xmlns:p14="http://schemas.microsoft.com/office/powerpoint/2010/main" val="270395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A1F4C-AD50-B600-CB52-C425C8D8E8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1D1F55-52C7-A09D-68F5-3FBBC78427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2D9D1-6A06-CD23-FE17-39AAD6D5014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8AF33A09-2275-7773-0DBD-E63FFD098C88}"/>
              </a:ext>
            </a:extLst>
          </p:cNvPr>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28904976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BDD60-8D77-C9D9-A016-C882536FA7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8DE703-EBBC-04F7-8C14-F7E5FE1674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E61034-CAAE-9823-862E-9E3966E1888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4A6C0A7-F6A4-F481-080A-F054BFA26898}"/>
              </a:ext>
            </a:extLst>
          </p:cNvPr>
          <p:cNvSpPr>
            <a:spLocks noGrp="1"/>
          </p:cNvSpPr>
          <p:nvPr>
            <p:ph type="sldNum" sz="quarter" idx="5"/>
          </p:nvPr>
        </p:nvSpPr>
        <p:spPr/>
        <p:txBody>
          <a:bodyPr/>
          <a:lstStyle/>
          <a:p>
            <a:fld id="{27FDDAD7-A41A-4414-8211-C5E2AC7F93EC}" type="slidenum">
              <a:rPr lang="en-US" smtClean="0"/>
              <a:pPr/>
              <a:t>30</a:t>
            </a:fld>
            <a:endParaRPr lang="en-US"/>
          </a:p>
        </p:txBody>
      </p:sp>
    </p:spTree>
    <p:extLst>
      <p:ext uri="{BB962C8B-B14F-4D97-AF65-F5344CB8AC3E}">
        <p14:creationId xmlns:p14="http://schemas.microsoft.com/office/powerpoint/2010/main" val="5744223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CC8E92-A6FC-E84B-6C7E-33CEAF5F64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F0B250-84F3-8709-0EBE-D6A19DA64E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5459D1-8810-F8E4-F343-BF7DD68752C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0F96B42-B3D2-9900-254C-B80C1E054E45}"/>
              </a:ext>
            </a:extLst>
          </p:cNvPr>
          <p:cNvSpPr>
            <a:spLocks noGrp="1"/>
          </p:cNvSpPr>
          <p:nvPr>
            <p:ph type="sldNum" sz="quarter" idx="5"/>
          </p:nvPr>
        </p:nvSpPr>
        <p:spPr/>
        <p:txBody>
          <a:bodyPr/>
          <a:lstStyle/>
          <a:p>
            <a:fld id="{27FDDAD7-A41A-4414-8211-C5E2AC7F93EC}" type="slidenum">
              <a:rPr lang="en-US" smtClean="0"/>
              <a:pPr/>
              <a:t>31</a:t>
            </a:fld>
            <a:endParaRPr lang="en-US"/>
          </a:p>
        </p:txBody>
      </p:sp>
    </p:spTree>
    <p:extLst>
      <p:ext uri="{BB962C8B-B14F-4D97-AF65-F5344CB8AC3E}">
        <p14:creationId xmlns:p14="http://schemas.microsoft.com/office/powerpoint/2010/main" val="38982156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7B8B80-9463-0ACF-ADC4-23E7D6F674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6D75D0-1267-0607-93B3-7CBE481393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166485-634C-C2D9-9A57-59DCC37E2C8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B6FCC95-37B9-AC74-C362-F246DE9171E3}"/>
              </a:ext>
            </a:extLst>
          </p:cNvPr>
          <p:cNvSpPr>
            <a:spLocks noGrp="1"/>
          </p:cNvSpPr>
          <p:nvPr>
            <p:ph type="sldNum" sz="quarter" idx="5"/>
          </p:nvPr>
        </p:nvSpPr>
        <p:spPr/>
        <p:txBody>
          <a:bodyPr/>
          <a:lstStyle/>
          <a:p>
            <a:fld id="{27FDDAD7-A41A-4414-8211-C5E2AC7F93EC}" type="slidenum">
              <a:rPr lang="en-US" smtClean="0"/>
              <a:pPr/>
              <a:t>32</a:t>
            </a:fld>
            <a:endParaRPr lang="en-US"/>
          </a:p>
        </p:txBody>
      </p:sp>
    </p:spTree>
    <p:extLst>
      <p:ext uri="{BB962C8B-B14F-4D97-AF65-F5344CB8AC3E}">
        <p14:creationId xmlns:p14="http://schemas.microsoft.com/office/powerpoint/2010/main" val="12518143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7FDDAD7-A41A-4414-8211-C5E2AC7F93EC}" type="slidenum">
              <a:rPr lang="en-US" smtClean="0"/>
              <a:pPr/>
              <a:t>34</a:t>
            </a:fld>
            <a:endParaRPr lang="en-US"/>
          </a:p>
        </p:txBody>
      </p:sp>
    </p:spTree>
    <p:extLst>
      <p:ext uri="{BB962C8B-B14F-4D97-AF65-F5344CB8AC3E}">
        <p14:creationId xmlns:p14="http://schemas.microsoft.com/office/powerpoint/2010/main" val="1245370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atin typeface="+mj-lt"/>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a:p>
        </p:txBody>
      </p:sp>
    </p:spTree>
    <p:extLst>
      <p:ext uri="{BB962C8B-B14F-4D97-AF65-F5344CB8AC3E}">
        <p14:creationId xmlns:p14="http://schemas.microsoft.com/office/powerpoint/2010/main" val="28555947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91A0F0-EE6F-765A-8F62-C117D8B616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6970C2-A52D-57D5-EF83-7234C91417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A38E3B-B232-0DA6-4332-37D8D663D17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Particle Filtration Mechanism</a:t>
            </a:r>
            <a:r>
              <a:rPr lang="en-US" sz="1200" dirty="0"/>
              <a:t> Particles with incomplete evaporation (&gt;5 </a:t>
            </a:r>
            <a:r>
              <a:rPr lang="en-US" sz="1200" dirty="0" err="1"/>
              <a:t>μm</a:t>
            </a:r>
            <a:r>
              <a:rPr lang="en-US" sz="1200" dirty="0"/>
              <a:t>) are effectively filtered by spacer deposition, preventing their delivery to airways where they would contribute to oropharyngeal rather than therapeutic lung deposition.</a:t>
            </a:r>
          </a:p>
          <a:p>
            <a:endParaRPr lang="en-GB" dirty="0"/>
          </a:p>
        </p:txBody>
      </p:sp>
      <p:sp>
        <p:nvSpPr>
          <p:cNvPr id="4" name="Slide Number Placeholder 3">
            <a:extLst>
              <a:ext uri="{FF2B5EF4-FFF2-40B4-BE49-F238E27FC236}">
                <a16:creationId xmlns:a16="http://schemas.microsoft.com/office/drawing/2014/main" id="{FE923588-1E5E-BC36-BC6F-729F47B73206}"/>
              </a:ext>
            </a:extLst>
          </p:cNvPr>
          <p:cNvSpPr>
            <a:spLocks noGrp="1"/>
          </p:cNvSpPr>
          <p:nvPr>
            <p:ph type="sldNum" sz="quarter" idx="5"/>
          </p:nvPr>
        </p:nvSpPr>
        <p:spPr/>
        <p:txBody>
          <a:bodyPr/>
          <a:lstStyle/>
          <a:p>
            <a:fld id="{27FDDAD7-A41A-4414-8211-C5E2AC7F93EC}" type="slidenum">
              <a:rPr lang="en-US" smtClean="0"/>
              <a:pPr/>
              <a:t>35</a:t>
            </a:fld>
            <a:endParaRPr lang="en-US"/>
          </a:p>
        </p:txBody>
      </p:sp>
    </p:spTree>
    <p:extLst>
      <p:ext uri="{BB962C8B-B14F-4D97-AF65-F5344CB8AC3E}">
        <p14:creationId xmlns:p14="http://schemas.microsoft.com/office/powerpoint/2010/main" val="39712864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1FD27-B2F4-C1E6-6C9E-BBC09B5FCE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FE5B30-90A3-9084-54BC-9E69443B10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081B8-10C7-E9B0-7421-8E5AA50EFDF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36740C1-669C-B597-83C2-8C92EAF6611F}"/>
              </a:ext>
            </a:extLst>
          </p:cNvPr>
          <p:cNvSpPr>
            <a:spLocks noGrp="1"/>
          </p:cNvSpPr>
          <p:nvPr>
            <p:ph type="sldNum" sz="quarter" idx="5"/>
          </p:nvPr>
        </p:nvSpPr>
        <p:spPr/>
        <p:txBody>
          <a:bodyPr/>
          <a:lstStyle/>
          <a:p>
            <a:fld id="{27FDDAD7-A41A-4414-8211-C5E2AC7F93EC}" type="slidenum">
              <a:rPr lang="en-US" smtClean="0"/>
              <a:pPr/>
              <a:t>39</a:t>
            </a:fld>
            <a:endParaRPr lang="en-US"/>
          </a:p>
        </p:txBody>
      </p:sp>
    </p:spTree>
    <p:extLst>
      <p:ext uri="{BB962C8B-B14F-4D97-AF65-F5344CB8AC3E}">
        <p14:creationId xmlns:p14="http://schemas.microsoft.com/office/powerpoint/2010/main" val="6622733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36000-64D9-FEF6-8C0E-335A050397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C1B5F5-8911-EC13-3E99-3EE2B34739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28F30B-6317-0FD3-6F16-7FE69ACDE35E}"/>
              </a:ext>
            </a:extLst>
          </p:cNvPr>
          <p:cNvSpPr>
            <a:spLocks noGrp="1"/>
          </p:cNvSpPr>
          <p:nvPr>
            <p:ph type="body" idx="1"/>
          </p:nvPr>
        </p:nvSpPr>
        <p:spPr/>
        <p:txBody>
          <a:bodyPr/>
          <a:lstStyle/>
          <a:p>
            <a:r>
              <a:rPr lang="en-GB" b="1"/>
              <a:t>Research Objective</a:t>
            </a:r>
            <a:r>
              <a:rPr lang="en-GB"/>
              <a:t>: Optimize spacer geometry for maximum lung delivery </a:t>
            </a:r>
          </a:p>
          <a:p>
            <a:r>
              <a:rPr lang="en-GB" b="1"/>
              <a:t>Computational Approach</a:t>
            </a:r>
            <a:r>
              <a:rPr lang="en-GB"/>
              <a:t>: Integrated CFD-DPM simulation </a:t>
            </a:r>
          </a:p>
          <a:p>
            <a:r>
              <a:rPr lang="en-GB" b="1"/>
              <a:t>Design Variables</a:t>
            </a:r>
            <a:r>
              <a:rPr lang="en-GB"/>
              <a:t>: Spacer length and diameter </a:t>
            </a:r>
          </a:p>
          <a:p>
            <a:r>
              <a:rPr lang="en-GB" b="1"/>
              <a:t>Success Metrics</a:t>
            </a:r>
            <a:r>
              <a:rPr lang="en-GB"/>
              <a:t>: Minimize wall deposition, maximize escaped particles</a:t>
            </a:r>
            <a:endParaRPr lang="en-US"/>
          </a:p>
        </p:txBody>
      </p:sp>
      <p:sp>
        <p:nvSpPr>
          <p:cNvPr id="4" name="Slide Number Placeholder 3">
            <a:extLst>
              <a:ext uri="{FF2B5EF4-FFF2-40B4-BE49-F238E27FC236}">
                <a16:creationId xmlns:a16="http://schemas.microsoft.com/office/drawing/2014/main" id="{9AED4765-6548-991A-F0C3-69FA62F1E55E}"/>
              </a:ext>
            </a:extLst>
          </p:cNvPr>
          <p:cNvSpPr>
            <a:spLocks noGrp="1"/>
          </p:cNvSpPr>
          <p:nvPr>
            <p:ph type="sldNum" sz="quarter" idx="5"/>
          </p:nvPr>
        </p:nvSpPr>
        <p:spPr/>
        <p:txBody>
          <a:bodyPr/>
          <a:lstStyle/>
          <a:p>
            <a:fld id="{27FDDAD7-A41A-4414-8211-C5E2AC7F93EC}" type="slidenum">
              <a:rPr lang="en-US" smtClean="0"/>
              <a:pPr/>
              <a:t>41</a:t>
            </a:fld>
            <a:endParaRPr lang="en-US"/>
          </a:p>
        </p:txBody>
      </p:sp>
    </p:spTree>
    <p:extLst>
      <p:ext uri="{BB962C8B-B14F-4D97-AF65-F5344CB8AC3E}">
        <p14:creationId xmlns:p14="http://schemas.microsoft.com/office/powerpoint/2010/main" val="13102372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Pressure-Velocity Coupling: </a:t>
            </a:r>
          </a:p>
          <a:p>
            <a:r>
              <a:rPr lang="en-US" b="1" dirty="0"/>
              <a:t>SIMPLEC</a:t>
            </a:r>
            <a:r>
              <a:rPr lang="en-US" dirty="0"/>
              <a:t> – Faster pressure–velocity convergence in mildly transient DPM/species flows.</a:t>
            </a:r>
          </a:p>
          <a:p>
            <a:endParaRPr lang="en-US" dirty="0"/>
          </a:p>
          <a:p>
            <a:r>
              <a:rPr lang="en-US" b="1" dirty="0"/>
              <a:t>Spatial Discretization:</a:t>
            </a:r>
          </a:p>
          <a:p>
            <a:r>
              <a:rPr lang="en-GB" b="1" dirty="0"/>
              <a:t>Gradient: Least Squares Cell-Based</a:t>
            </a:r>
            <a:r>
              <a:rPr lang="en-GB" dirty="0"/>
              <a:t> – Most accurate for unstructured meshes like your inhaler geometry.</a:t>
            </a:r>
          </a:p>
          <a:p>
            <a:r>
              <a:rPr lang="en-GB" b="1" dirty="0"/>
              <a:t>Pressure: PRESTO!</a:t>
            </a:r>
            <a:r>
              <a:rPr lang="en-GB" dirty="0"/>
              <a:t> – Designed for strongly swirling or recirculating flows (ideal for inhaler jets/spacers).</a:t>
            </a:r>
          </a:p>
          <a:p>
            <a:r>
              <a:rPr lang="en-GB" b="1" dirty="0"/>
              <a:t>Momentum: Second Order Upwind</a:t>
            </a:r>
            <a:r>
              <a:rPr lang="en-GB" dirty="0"/>
              <a:t> – Improves accuracy of velocity field without excessive diffusion.</a:t>
            </a:r>
          </a:p>
          <a:p>
            <a:r>
              <a:rPr lang="en-GB" b="1" dirty="0"/>
              <a:t>Turbulent Kinetic Energy: Second Order Upwind</a:t>
            </a:r>
            <a:r>
              <a:rPr lang="en-GB" dirty="0"/>
              <a:t> – Captures turbulence gradients accurately in recirculating regions.</a:t>
            </a:r>
          </a:p>
          <a:p>
            <a:r>
              <a:rPr lang="en-GB" b="1" dirty="0"/>
              <a:t>Specific Dissipation Rate: Second Order Upwind</a:t>
            </a:r>
            <a:r>
              <a:rPr lang="en-GB" dirty="0"/>
              <a:t> – Consistent with k-equation for smooth turbulence resolution.</a:t>
            </a:r>
          </a:p>
          <a:p>
            <a:r>
              <a:rPr lang="en-GB" b="1" dirty="0"/>
              <a:t>Species (air, etc.): Second Order Upwind</a:t>
            </a:r>
            <a:r>
              <a:rPr lang="en-GB" dirty="0"/>
              <a:t> – Reduces numerical diffusion in species concentration fields.</a:t>
            </a:r>
          </a:p>
          <a:p>
            <a:r>
              <a:rPr lang="en-GB" b="1" dirty="0"/>
              <a:t>Energy: Second Order Upwind</a:t>
            </a:r>
            <a:r>
              <a:rPr lang="en-GB" dirty="0"/>
              <a:t> – Ensures accurate thermal and enthalpy transport if temperature effects are active.</a:t>
            </a:r>
          </a:p>
          <a:p>
            <a:endParaRPr lang="en-GB"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64</a:t>
            </a:fld>
            <a:endParaRPr lang="en-US"/>
          </a:p>
        </p:txBody>
      </p:sp>
    </p:spTree>
    <p:extLst>
      <p:ext uri="{BB962C8B-B14F-4D97-AF65-F5344CB8AC3E}">
        <p14:creationId xmlns:p14="http://schemas.microsoft.com/office/powerpoint/2010/main" val="42713670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E8481-A804-71F1-F787-918ADCD04F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E8D1AD-4427-B7DF-448D-8F355A6C24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3E798C-D6AC-DFDC-780F-4075F27774E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37E8407-7499-711B-7044-F90C25F7CE63}"/>
              </a:ext>
            </a:extLst>
          </p:cNvPr>
          <p:cNvSpPr>
            <a:spLocks noGrp="1"/>
          </p:cNvSpPr>
          <p:nvPr>
            <p:ph type="sldNum" sz="quarter" idx="5"/>
          </p:nvPr>
        </p:nvSpPr>
        <p:spPr/>
        <p:txBody>
          <a:bodyPr/>
          <a:lstStyle/>
          <a:p>
            <a:fld id="{27FDDAD7-A41A-4414-8211-C5E2AC7F93EC}" type="slidenum">
              <a:rPr lang="en-US" smtClean="0"/>
              <a:pPr/>
              <a:t>88</a:t>
            </a:fld>
            <a:endParaRPr lang="en-US"/>
          </a:p>
        </p:txBody>
      </p:sp>
    </p:spTree>
    <p:extLst>
      <p:ext uri="{BB962C8B-B14F-4D97-AF65-F5344CB8AC3E}">
        <p14:creationId xmlns:p14="http://schemas.microsoft.com/office/powerpoint/2010/main" val="13810567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57AD6-346B-FA8F-FF67-E0F72E7DF5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14E811-8C3D-DBA9-775B-D55F6DD2F9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2A9EC5-E568-299C-9AB5-483CCC10BAC5}"/>
              </a:ext>
            </a:extLst>
          </p:cNvPr>
          <p:cNvSpPr>
            <a:spLocks noGrp="1"/>
          </p:cNvSpPr>
          <p:nvPr>
            <p:ph type="body" idx="1"/>
          </p:nvPr>
        </p:nvSpPr>
        <p:spPr/>
        <p:txBody>
          <a:bodyPr/>
          <a:lstStyle/>
          <a:p>
            <a:endParaRPr lang="en-GB" dirty="0">
              <a:latin typeface="+mj-lt"/>
            </a:endParaRPr>
          </a:p>
        </p:txBody>
      </p:sp>
      <p:sp>
        <p:nvSpPr>
          <p:cNvPr id="4" name="Slide Number Placeholder 3">
            <a:extLst>
              <a:ext uri="{FF2B5EF4-FFF2-40B4-BE49-F238E27FC236}">
                <a16:creationId xmlns:a16="http://schemas.microsoft.com/office/drawing/2014/main" id="{F5762157-BE23-F210-1CDD-A7996C6BA0CE}"/>
              </a:ext>
            </a:extLst>
          </p:cNvPr>
          <p:cNvSpPr>
            <a:spLocks noGrp="1"/>
          </p:cNvSpPr>
          <p:nvPr>
            <p:ph type="sldNum" sz="quarter" idx="5"/>
          </p:nvPr>
        </p:nvSpPr>
        <p:spPr/>
        <p:txBody>
          <a:bodyPr/>
          <a:lstStyle/>
          <a:p>
            <a:fld id="{27FDDAD7-A41A-4414-8211-C5E2AC7F93EC}" type="slidenum">
              <a:rPr lang="en-US" smtClean="0"/>
              <a:pPr/>
              <a:t>89</a:t>
            </a:fld>
            <a:endParaRPr lang="en-US"/>
          </a:p>
        </p:txBody>
      </p:sp>
    </p:spTree>
    <p:extLst>
      <p:ext uri="{BB962C8B-B14F-4D97-AF65-F5344CB8AC3E}">
        <p14:creationId xmlns:p14="http://schemas.microsoft.com/office/powerpoint/2010/main" val="4217515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90</a:t>
            </a:fld>
            <a:endParaRPr lang="en-US"/>
          </a:p>
        </p:txBody>
      </p:sp>
    </p:spTree>
    <p:extLst>
      <p:ext uri="{BB962C8B-B14F-4D97-AF65-F5344CB8AC3E}">
        <p14:creationId xmlns:p14="http://schemas.microsoft.com/office/powerpoint/2010/main" val="2775380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a:p>
        </p:txBody>
      </p:sp>
    </p:spTree>
    <p:extLst>
      <p:ext uri="{BB962C8B-B14F-4D97-AF65-F5344CB8AC3E}">
        <p14:creationId xmlns:p14="http://schemas.microsoft.com/office/powerpoint/2010/main" val="947133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a:p>
        </p:txBody>
      </p:sp>
    </p:spTree>
    <p:extLst>
      <p:ext uri="{BB962C8B-B14F-4D97-AF65-F5344CB8AC3E}">
        <p14:creationId xmlns:p14="http://schemas.microsoft.com/office/powerpoint/2010/main" val="1497317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94B07-9008-C64A-1744-F031CAC65E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BCC3F5-24E3-27EE-E5E0-37A5655534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C60937-1F5A-9EC5-672A-9E3CAD6E09E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7CDAE58-D7E5-7786-8B2F-7810ADBEEF0A}"/>
              </a:ext>
            </a:extLst>
          </p:cNvPr>
          <p:cNvSpPr>
            <a:spLocks noGrp="1"/>
          </p:cNvSpPr>
          <p:nvPr>
            <p:ph type="sldNum" sz="quarter" idx="5"/>
          </p:nvPr>
        </p:nvSpPr>
        <p:spPr/>
        <p:txBody>
          <a:bodyPr/>
          <a:lstStyle/>
          <a:p>
            <a:fld id="{27FDDAD7-A41A-4414-8211-C5E2AC7F93EC}" type="slidenum">
              <a:rPr lang="en-US" smtClean="0"/>
              <a:pPr/>
              <a:t>6</a:t>
            </a:fld>
            <a:endParaRPr lang="en-US"/>
          </a:p>
        </p:txBody>
      </p:sp>
    </p:spTree>
    <p:extLst>
      <p:ext uri="{BB962C8B-B14F-4D97-AF65-F5344CB8AC3E}">
        <p14:creationId xmlns:p14="http://schemas.microsoft.com/office/powerpoint/2010/main" val="1669389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2222C-1913-E01E-3DF8-078043A9A2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F340E2-F0B3-5CED-0A65-AD1B346D10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A7A4F6-D2CF-DF16-BDE3-C0D40D16C38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CD3252E7-F550-6E8B-6F6F-7BC0477C3E94}"/>
              </a:ext>
            </a:extLst>
          </p:cNvPr>
          <p:cNvSpPr>
            <a:spLocks noGrp="1"/>
          </p:cNvSpPr>
          <p:nvPr>
            <p:ph type="sldNum" sz="quarter" idx="5"/>
          </p:nvPr>
        </p:nvSpPr>
        <p:spPr/>
        <p:txBody>
          <a:bodyPr/>
          <a:lstStyle/>
          <a:p>
            <a:fld id="{27FDDAD7-A41A-4414-8211-C5E2AC7F93EC}" type="slidenum">
              <a:rPr lang="en-US" smtClean="0"/>
              <a:pPr/>
              <a:t>7</a:t>
            </a:fld>
            <a:endParaRPr lang="en-US"/>
          </a:p>
        </p:txBody>
      </p:sp>
    </p:spTree>
    <p:extLst>
      <p:ext uri="{BB962C8B-B14F-4D97-AF65-F5344CB8AC3E}">
        <p14:creationId xmlns:p14="http://schemas.microsoft.com/office/powerpoint/2010/main" val="29889031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B7FFC-035A-FECD-F45E-3F7CEAED94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F56CEF-EB70-B1FC-E136-E0E0748720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1C8ECF-CA16-AA6B-0B92-072EB169B7D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82F6838-8FE8-11CB-5560-6BA45229828F}"/>
              </a:ext>
            </a:extLst>
          </p:cNvPr>
          <p:cNvSpPr>
            <a:spLocks noGrp="1"/>
          </p:cNvSpPr>
          <p:nvPr>
            <p:ph type="sldNum" sz="quarter" idx="5"/>
          </p:nvPr>
        </p:nvSpPr>
        <p:spPr/>
        <p:txBody>
          <a:bodyPr/>
          <a:lstStyle/>
          <a:p>
            <a:fld id="{27FDDAD7-A41A-4414-8211-C5E2AC7F93EC}" type="slidenum">
              <a:rPr lang="en-US" smtClean="0"/>
              <a:pPr/>
              <a:t>8</a:t>
            </a:fld>
            <a:endParaRPr lang="en-US"/>
          </a:p>
        </p:txBody>
      </p:sp>
    </p:spTree>
    <p:extLst>
      <p:ext uri="{BB962C8B-B14F-4D97-AF65-F5344CB8AC3E}">
        <p14:creationId xmlns:p14="http://schemas.microsoft.com/office/powerpoint/2010/main" val="654776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56A5B3-CD80-50AD-BF2D-6F13D822B4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F55BF3-9EF0-EA74-CD22-9D11C7AF50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BF9B61-986A-7409-F828-64498BF4F4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7B8C7AB-9CC6-2DE5-EA11-61AB6CCBFF21}"/>
              </a:ext>
            </a:extLst>
          </p:cNvPr>
          <p:cNvSpPr>
            <a:spLocks noGrp="1"/>
          </p:cNvSpPr>
          <p:nvPr>
            <p:ph type="sldNum" sz="quarter" idx="5"/>
          </p:nvPr>
        </p:nvSpPr>
        <p:spPr/>
        <p:txBody>
          <a:bodyPr/>
          <a:lstStyle/>
          <a:p>
            <a:fld id="{27FDDAD7-A41A-4414-8211-C5E2AC7F93EC}" type="slidenum">
              <a:rPr lang="en-US" smtClean="0"/>
              <a:pPr/>
              <a:t>9</a:t>
            </a:fld>
            <a:endParaRPr lang="en-US"/>
          </a:p>
        </p:txBody>
      </p:sp>
    </p:spTree>
    <p:extLst>
      <p:ext uri="{BB962C8B-B14F-4D97-AF65-F5344CB8AC3E}">
        <p14:creationId xmlns:p14="http://schemas.microsoft.com/office/powerpoint/2010/main" val="4182252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http://www.ansys.com/education-resources" TargetMode="External"/><Relationship Id="rId2" Type="http://schemas.openxmlformats.org/officeDocument/2006/relationships/hyperlink" Target="https://www.ansys.com/academic/terms-and-conditions" TargetMode="External"/><Relationship Id="rId1" Type="http://schemas.openxmlformats.org/officeDocument/2006/relationships/slideMaster" Target="../slideMasters/slideMaster1.xml"/><Relationship Id="rId4" Type="http://schemas.openxmlformats.org/officeDocument/2006/relationships/hyperlink" Target="mailto:education@ansys.com"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2" name="Slide Number Placeholder 11">
            <a:extLst>
              <a:ext uri="{FF2B5EF4-FFF2-40B4-BE49-F238E27FC236}">
                <a16:creationId xmlns:a16="http://schemas.microsoft.com/office/drawing/2014/main" id="{FCE2C2CA-4122-91D0-9673-921B0DFCFE22}"/>
              </a:ext>
            </a:extLst>
          </p:cNvPr>
          <p:cNvSpPr>
            <a:spLocks noGrp="1"/>
          </p:cNvSpPr>
          <p:nvPr>
            <p:ph type="sldNum" sz="quarter" idx="13"/>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799053"/>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2026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The full Academic Terms &amp; Conditions can be found using </a:t>
            </a:r>
            <a:r>
              <a:rPr lang="en-US" sz="1400" i="0" kern="1200" dirty="0">
                <a:solidFill>
                  <a:srgbClr val="201F1E"/>
                </a:solidFill>
                <a:effectLst/>
                <a:latin typeface="+mn-lt"/>
                <a:ea typeface="Times New Roman" panose="02020603050405020304" pitchFamily="18" charset="0"/>
                <a:cs typeface="Times New Roman" panose="02020603050405020304" pitchFamily="18" charset="0"/>
                <a:hlinkClick r:id="rId2"/>
              </a:rPr>
              <a:t>this link</a:t>
            </a:r>
            <a:r>
              <a:rPr lang="en-US" sz="1400" i="0" kern="1200" dirty="0">
                <a:solidFill>
                  <a:srgbClr val="201F1E"/>
                </a:solidFill>
                <a:effectLst/>
                <a:latin typeface="+mn-lt"/>
                <a:ea typeface="Times New Roman" panose="02020603050405020304" pitchFamily="18" charset="0"/>
                <a:cs typeface="Times New Roman" panose="02020603050405020304" pitchFamily="18" charset="0"/>
              </a:rPr>
              <a:t>.</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engineering and design concepts via Ansys software.</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3"/>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4"/>
              </a:rPr>
              <a:t>education@ansys.com</a:t>
            </a:r>
            <a:endParaRPr lang="en-US" sz="1400" b="0" i="0" u="none" strike="noStrike" baseline="0" dirty="0">
              <a:solidFill>
                <a:srgbClr val="0000FF"/>
              </a:solidFill>
              <a:latin typeface="Calibri" panose="020F0502020204030204" pitchFamily="34"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93399C8-049E-BEFB-1DE4-F47CCB03962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userDrawn="1"/>
        </p:nvPicPr>
        <p:blipFill>
          <a:blip r:embed="rId1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11658600" y="6324600"/>
            <a:ext cx="304800" cy="228600"/>
          </a:xfrm>
          <a:prstGeom prst="rect">
            <a:avLst/>
          </a:prstGeom>
        </p:spPr>
        <p:txBody>
          <a:bodyPr vert="horz" lIns="91440" tIns="45720" rIns="91440" bIns="45720" rtlCol="0" anchor="ctr"/>
          <a:lstStyle>
            <a:lvl1pPr algn="l">
              <a:defRPr sz="700" b="0" i="0">
                <a:solidFill>
                  <a:schemeClr val="bg1"/>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Box 9">
            <a:extLst>
              <a:ext uri="{FF2B5EF4-FFF2-40B4-BE49-F238E27FC236}">
                <a16:creationId xmlns:a16="http://schemas.microsoft.com/office/drawing/2014/main" id="{B42059D6-088E-A368-7B2D-0E9C47265B04}"/>
              </a:ext>
            </a:extLst>
          </p:cNvPr>
          <p:cNvSpPr txBox="1"/>
          <p:nvPr userDrawn="1"/>
        </p:nvSpPr>
        <p:spPr>
          <a:xfrm>
            <a:off x="5410200" y="6596390"/>
            <a:ext cx="1371600" cy="261610"/>
          </a:xfrm>
          <a:prstGeom prst="rect">
            <a:avLst/>
          </a:prstGeom>
          <a:noFill/>
        </p:spPr>
        <p:txBody>
          <a:bodyPr wrap="square" rtlCol="0">
            <a:spAutoFit/>
          </a:bodyPr>
          <a:lstStyle/>
          <a:p>
            <a:pPr algn="ctr"/>
            <a:r>
              <a:rPr lang="en-US" sz="1050" dirty="0">
                <a:solidFill>
                  <a:schemeClr val="tx2"/>
                </a:solidFill>
              </a:rPr>
              <a:t>©2026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education@ansys.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1.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hyperlink" Target="https://www.ansys.com/products/fluids/ansys-fluent"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2.png"/><Relationship Id="rId11"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36.png"/><Relationship Id="rId4" Type="http://schemas.openxmlformats.org/officeDocument/2006/relationships/image" Target="../media/image20.png"/><Relationship Id="rId9" Type="http://schemas.openxmlformats.org/officeDocument/2006/relationships/image" Target="../media/image23.png"/><Relationship Id="rId14" Type="http://schemas.openxmlformats.org/officeDocument/2006/relationships/image" Target="../media/image45.pn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hyperlink" Target="https://innovationspace.ansys.com/courses/courses/topics-in-multiphase-particle-tracking-modeling-setup/lessons/effect-of-discrete-random-walk-dispersion-model-on-the-particles-trajectories/" TargetMode="External"/><Relationship Id="rId3" Type="http://schemas.openxmlformats.org/officeDocument/2006/relationships/image" Target="../media/image64.png"/><Relationship Id="rId7"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43.png"/><Relationship Id="rId5" Type="http://schemas.openxmlformats.org/officeDocument/2006/relationships/image" Target="../media/image66.png"/><Relationship Id="rId4" Type="http://schemas.openxmlformats.org/officeDocument/2006/relationships/image" Target="../media/image65.png"/></Relationships>
</file>

<file path=ppt/slides/_rels/slide2.xml.rels><?xml version="1.0" encoding="UTF-8" standalone="yes"?>
<Relationships xmlns="http://schemas.openxmlformats.org/package/2006/relationships"><Relationship Id="rId3"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9.xml"/><Relationship Id="rId1" Type="http://schemas.openxmlformats.org/officeDocument/2006/relationships/slideLayout" Target="../slideLayouts/slideLayout4.xml"/><Relationship Id="rId5" Type="http://schemas.openxmlformats.org/officeDocument/2006/relationships/image" Target="../media/image71.png"/><Relationship Id="rId4" Type="http://schemas.openxmlformats.org/officeDocument/2006/relationships/image" Target="../media/image70.png"/></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68.png"/><Relationship Id="rId4" Type="http://schemas.openxmlformats.org/officeDocument/2006/relationships/image" Target="../media/image6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72.png"/><Relationship Id="rId7" Type="http://schemas.openxmlformats.org/officeDocument/2006/relationships/image" Target="../media/image78.png"/><Relationship Id="rId12" Type="http://schemas.openxmlformats.org/officeDocument/2006/relationships/image" Target="../media/image83.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74.png"/></Relationships>
</file>

<file path=ppt/slides/_rels/slide24.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8.pn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91.png"/><Relationship Id="rId4" Type="http://schemas.openxmlformats.org/officeDocument/2006/relationships/image" Target="../media/image8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90.png"/><Relationship Id="rId4" Type="http://schemas.openxmlformats.org/officeDocument/2006/relationships/image" Target="../media/image93.png"/></Relationships>
</file>

<file path=ppt/slides/_rels/slide28.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5.png"/><Relationship Id="rId18" Type="http://schemas.openxmlformats.org/officeDocument/2006/relationships/image" Target="../media/image110.png"/><Relationship Id="rId3" Type="http://schemas.openxmlformats.org/officeDocument/2006/relationships/image" Target="../media/image92.png"/><Relationship Id="rId7" Type="http://schemas.openxmlformats.org/officeDocument/2006/relationships/image" Target="../media/image99.png"/><Relationship Id="rId12" Type="http://schemas.openxmlformats.org/officeDocument/2006/relationships/image" Target="../media/image104.png"/><Relationship Id="rId17" Type="http://schemas.openxmlformats.org/officeDocument/2006/relationships/image" Target="../media/image109.png"/><Relationship Id="rId2" Type="http://schemas.openxmlformats.org/officeDocument/2006/relationships/notesSlide" Target="../notesSlides/notesSlide25.xml"/><Relationship Id="rId16" Type="http://schemas.openxmlformats.org/officeDocument/2006/relationships/image" Target="../media/image97.png"/><Relationship Id="rId1" Type="http://schemas.openxmlformats.org/officeDocument/2006/relationships/slideLayout" Target="../slideLayouts/slideLayout4.xml"/><Relationship Id="rId6" Type="http://schemas.openxmlformats.org/officeDocument/2006/relationships/image" Target="../media/image96.png"/><Relationship Id="rId11" Type="http://schemas.openxmlformats.org/officeDocument/2006/relationships/image" Target="../media/image103.png"/><Relationship Id="rId5" Type="http://schemas.openxmlformats.org/officeDocument/2006/relationships/image" Target="../media/image95.png"/><Relationship Id="rId15" Type="http://schemas.openxmlformats.org/officeDocument/2006/relationships/image" Target="../media/image107.png"/><Relationship Id="rId10" Type="http://schemas.openxmlformats.org/officeDocument/2006/relationships/image" Target="../media/image102.png"/><Relationship Id="rId19" Type="http://schemas.openxmlformats.org/officeDocument/2006/relationships/image" Target="../media/image111.png"/><Relationship Id="rId4" Type="http://schemas.openxmlformats.org/officeDocument/2006/relationships/image" Target="../media/image94.png"/><Relationship Id="rId9" Type="http://schemas.openxmlformats.org/officeDocument/2006/relationships/image" Target="../media/image101.png"/><Relationship Id="rId14" Type="http://schemas.openxmlformats.org/officeDocument/2006/relationships/image" Target="../media/image10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17/06/relationships/model3d" Target="../media/model3d2.glb"/><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98.png"/></Relationships>
</file>

<file path=ppt/slides/_rels/slide3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98.png"/><Relationship Id="rId4" Type="http://schemas.microsoft.com/office/2017/06/relationships/model3d" Target="../media/model3d1.glb"/></Relationships>
</file>

<file path=ppt/slides/_rels/slide32.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98.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microsoft.com/office/2017/06/relationships/model3d" Target="../media/model3d1.glb"/><Relationship Id="rId5" Type="http://schemas.openxmlformats.org/officeDocument/2006/relationships/image" Target="../media/image114.png"/><Relationship Id="rId4" Type="http://schemas.openxmlformats.org/officeDocument/2006/relationships/image" Target="../media/image11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117.png"/><Relationship Id="rId5" Type="http://schemas.microsoft.com/office/2017/06/relationships/model3d" Target="../media/model3d2.glb"/><Relationship Id="rId4" Type="http://schemas.openxmlformats.org/officeDocument/2006/relationships/image" Target="../media/image116.png"/></Relationships>
</file>

<file path=ppt/slides/_rels/slide3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117.png"/><Relationship Id="rId4" Type="http://schemas.microsoft.com/office/2017/06/relationships/model3d" Target="../media/model3d2.glb"/></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125.png"/><Relationship Id="rId4" Type="http://schemas.openxmlformats.org/officeDocument/2006/relationships/image" Target="../media/image124.png"/></Relationships>
</file>

<file path=ppt/slides/_rels/slide42.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4.xml"/><Relationship Id="rId4" Type="http://schemas.openxmlformats.org/officeDocument/2006/relationships/image" Target="../media/image128.png"/></Relationships>
</file>

<file path=ppt/slides/_rels/slide4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4.xml"/><Relationship Id="rId4" Type="http://schemas.openxmlformats.org/officeDocument/2006/relationships/image" Target="../media/image134.png"/></Relationships>
</file>

<file path=ppt/slides/_rels/slide46.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4.xml"/><Relationship Id="rId4" Type="http://schemas.openxmlformats.org/officeDocument/2006/relationships/image" Target="../media/image140.png"/></Relationships>
</file>

<file path=ppt/slides/_rels/slide4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4.xml"/><Relationship Id="rId4" Type="http://schemas.openxmlformats.org/officeDocument/2006/relationships/image" Target="../media/image143.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6.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8.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4.xml"/><Relationship Id="rId4" Type="http://schemas.openxmlformats.org/officeDocument/2006/relationships/image" Target="../media/image143.png"/></Relationships>
</file>

<file path=ppt/slides/_rels/slide5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51.png"/><Relationship Id="rId1" Type="http://schemas.openxmlformats.org/officeDocument/2006/relationships/slideLayout" Target="../slideLayouts/slideLayout4.xml"/><Relationship Id="rId4" Type="http://schemas.openxmlformats.org/officeDocument/2006/relationships/image" Target="../media/image143.png"/></Relationships>
</file>

<file path=ppt/slides/_rels/slide56.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4.xml"/><Relationship Id="rId4" Type="http://schemas.openxmlformats.org/officeDocument/2006/relationships/image" Target="../media/image156.png"/></Relationships>
</file>

<file path=ppt/slides/_rels/slide5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4.xml"/><Relationship Id="rId4" Type="http://schemas.openxmlformats.org/officeDocument/2006/relationships/image" Target="../media/image156.png"/></Relationships>
</file>

<file path=ppt/slides/_rels/slide59.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4.xml"/><Relationship Id="rId4" Type="http://schemas.openxmlformats.org/officeDocument/2006/relationships/image" Target="../media/image156.png"/></Relationships>
</file>

<file path=ppt/slides/_rels/slide6.xml.rels><?xml version="1.0" encoding="UTF-8" standalone="yes"?>
<Relationships xmlns="http://schemas.openxmlformats.org/package/2006/relationships"><Relationship Id="rId3" Type="http://schemas.openxmlformats.org/officeDocument/2006/relationships/hyperlink" Target="https://pmc.ncbi.nlm.nih.gov/articles/PMC3123836/"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3.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4.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image" Target="../media/image178.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image" Target="../media/image182.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image" Target="../media/image184.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86.png"/><Relationship Id="rId1" Type="http://schemas.openxmlformats.org/officeDocument/2006/relationships/slideLayout" Target="../slideLayouts/slideLayout4.xml"/><Relationship Id="rId5" Type="http://schemas.openxmlformats.org/officeDocument/2006/relationships/image" Target="../media/image188.png"/><Relationship Id="rId4" Type="http://schemas.openxmlformats.org/officeDocument/2006/relationships/image" Target="../media/image187.png"/></Relationships>
</file>

<file path=ppt/slides/_rels/slide77.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191.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image" Target="../media/image195.png"/><Relationship Id="rId1" Type="http://schemas.openxmlformats.org/officeDocument/2006/relationships/slideLayout" Target="../slideLayouts/slideLayout4.xml"/><Relationship Id="rId4" Type="http://schemas.openxmlformats.org/officeDocument/2006/relationships/image" Target="../media/image198.png"/></Relationships>
</file>

<file path=ppt/slides/_rels/slide81.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image" Target="../media/image199.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03.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hyperlink" Target="https://www.ljll.fr/~frey/papers/biomedical/DPI/Kleinstreuer%20C.,%20Computational%20analyses%20of%20a%20pressurized%20metered%20dose%20inhaler%20and%20a%20new%20drug-aerosol%20targeting%20methodology.pdf"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hyperlink" Target="https://pmc.ncbi.nlm.nih.gov/articles/PMC4037474/" TargetMode="External"/><Relationship Id="rId5" Type="http://schemas.openxmlformats.org/officeDocument/2006/relationships/hyperlink" Target="https://pmc.ncbi.nlm.nih.gov/articles/PMC6004521/" TargetMode="External"/><Relationship Id="rId4" Type="http://schemas.openxmlformats.org/officeDocument/2006/relationships/hyperlink" Target="https://www.tandfonline.com/doi/pdf/10.1080/02786826.2012.667170"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innovationspace.ansys.com/product/foundations-in-fluid-dynamics-using-ansys-fluent/"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2.jpeg"/><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up of a syringe&#10;&#10;Description automatically generated">
            <a:extLst>
              <a:ext uri="{FF2B5EF4-FFF2-40B4-BE49-F238E27FC236}">
                <a16:creationId xmlns:a16="http://schemas.microsoft.com/office/drawing/2014/main" id="{4C8A1F52-D375-6492-BBF2-707FE6BDAEA0}"/>
              </a:ext>
            </a:extLst>
          </p:cNvPr>
          <p:cNvPicPr>
            <a:picLocks noChangeAspect="1"/>
          </p:cNvPicPr>
          <p:nvPr/>
        </p:nvPicPr>
        <p:blipFill rotWithShape="1">
          <a:blip r:embed="rId3">
            <a:extLst>
              <a:ext uri="{28A0092B-C50C-407E-A947-70E740481C1C}">
                <a14:useLocalDpi xmlns:a14="http://schemas.microsoft.com/office/drawing/2010/main" val="0"/>
              </a:ext>
            </a:extLst>
          </a:blip>
          <a:srcRect l="47538" t="31604" r="46982" b="32696"/>
          <a:stretch>
            <a:fillRect/>
          </a:stretch>
        </p:blipFill>
        <p:spPr bwMode="auto">
          <a:xfrm>
            <a:off x="7824192" y="1600589"/>
            <a:ext cx="936103" cy="2664296"/>
          </a:xfrm>
          <a:prstGeom prst="rect">
            <a:avLst/>
          </a:prstGeom>
          <a:ln>
            <a:noFill/>
          </a:ln>
          <a:extLst>
            <a:ext uri="{53640926-AAD7-44D8-BBD7-CCE9431645EC}">
              <a14:shadowObscured xmlns:a14="http://schemas.microsoft.com/office/drawing/2010/main"/>
            </a:ext>
          </a:extLst>
        </p:spPr>
      </p:pic>
      <p:sp>
        <p:nvSpPr>
          <p:cNvPr id="5" name="Text Placeholder 1">
            <a:extLst>
              <a:ext uri="{FF2B5EF4-FFF2-40B4-BE49-F238E27FC236}">
                <a16:creationId xmlns:a16="http://schemas.microsoft.com/office/drawing/2014/main" id="{41B67B83-B38E-55EE-B1CC-CD25785D0947}"/>
              </a:ext>
            </a:extLst>
          </p:cNvPr>
          <p:cNvSpPr>
            <a:spLocks noGrp="1"/>
          </p:cNvSpPr>
          <p:nvPr>
            <p:ph type="body" sz="quarter" idx="10"/>
          </p:nvPr>
        </p:nvSpPr>
        <p:spPr>
          <a:xfrm>
            <a:off x="601663" y="914400"/>
            <a:ext cx="6502449" cy="1449388"/>
          </a:xfrm>
        </p:spPr>
        <p:txBody>
          <a:bodyPr>
            <a:noAutofit/>
          </a:bodyPr>
          <a:lstStyle/>
          <a:p>
            <a:r>
              <a:rPr lang="en-US" sz="3000" dirty="0">
                <a:latin typeface="+mj-lt"/>
              </a:rPr>
              <a:t>Effects of Spacer Devices in pMDI Drug Delivery with Ansys Fluent®</a:t>
            </a:r>
          </a:p>
        </p:txBody>
      </p:sp>
      <p:sp>
        <p:nvSpPr>
          <p:cNvPr id="6" name="Text Placeholder 2">
            <a:extLst>
              <a:ext uri="{FF2B5EF4-FFF2-40B4-BE49-F238E27FC236}">
                <a16:creationId xmlns:a16="http://schemas.microsoft.com/office/drawing/2014/main" id="{AB94B0FE-88A7-64D3-D5AD-08CE5A806110}"/>
              </a:ext>
            </a:extLst>
          </p:cNvPr>
          <p:cNvSpPr>
            <a:spLocks noGrp="1"/>
          </p:cNvSpPr>
          <p:nvPr/>
        </p:nvSpPr>
        <p:spPr>
          <a:xfrm>
            <a:off x="601663" y="2918510"/>
            <a:ext cx="5494337" cy="2622229"/>
          </a:xfrm>
          <a:prstGeom prst="rect">
            <a:avLst/>
          </a:prstGeom>
        </p:spPr>
        <p:txBody>
          <a:bodyPr vert="horz" lIns="91440" tIns="45720" rIns="91440" bIns="45720" rtlCol="0" anchor="t">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0" i="0" kern="1200" baseline="0">
                <a:solidFill>
                  <a:schemeClr val="accent3"/>
                </a:solidFill>
                <a:latin typeface="Calibri" panose="020F0502020204030204" pitchFamily="34" charset="0"/>
                <a:ea typeface="+mn-ea"/>
                <a:cs typeface="Calibri" panose="020F0502020204030204" pitchFamily="34" charset="0"/>
              </a:defRPr>
            </a:lvl1pPr>
            <a:lvl2pPr marL="230188" marR="0" indent="0" algn="l" defTabSz="914400" rtl="0" eaLnBrk="1" fontAlgn="auto" latinLnBrk="0" hangingPunct="1">
              <a:lnSpc>
                <a:spcPct val="90000"/>
              </a:lnSpc>
              <a:spcBef>
                <a:spcPts val="500"/>
              </a:spcBef>
              <a:spcAft>
                <a:spcPts val="0"/>
              </a:spcAft>
              <a:buClrTx/>
              <a:buSzTx/>
              <a:buFont typeface="Calibri" panose="020F0502020204030204" pitchFamily="34" charset="0"/>
              <a:buNone/>
              <a:tabLst/>
              <a:defRPr sz="2000" b="0" i="0" kern="1200" baseline="0">
                <a:solidFill>
                  <a:schemeClr val="bg1"/>
                </a:solidFill>
                <a:latin typeface="Calibri" panose="020F0502020204030204" pitchFamily="34" charset="0"/>
                <a:ea typeface="+mn-ea"/>
                <a:cs typeface="Calibri" panose="020F0502020204030204" pitchFamily="34" charset="0"/>
              </a:defRPr>
            </a:lvl2pPr>
            <a:lvl3pPr marL="4572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600" kern="1200" baseline="0">
                <a:solidFill>
                  <a:schemeClr val="bg1"/>
                </a:solidFill>
                <a:latin typeface="Calibri" panose="020F0502020204030204" pitchFamily="34" charset="0"/>
                <a:ea typeface="+mn-ea"/>
                <a:cs typeface="Calibri" panose="020F0502020204030204" pitchFamily="34" charset="0"/>
              </a:defRPr>
            </a:lvl3pPr>
            <a:lvl4pPr marL="746125" marR="0" indent="0" algn="l" defTabSz="914400" rtl="0" eaLnBrk="1" fontAlgn="auto" latinLnBrk="0" hangingPunct="1">
              <a:lnSpc>
                <a:spcPct val="90000"/>
              </a:lnSpc>
              <a:spcBef>
                <a:spcPts val="500"/>
              </a:spcBef>
              <a:spcAft>
                <a:spcPts val="0"/>
              </a:spcAft>
              <a:buClrTx/>
              <a:buSzTx/>
              <a:buFont typeface="Wingdings" panose="05000000000000000000" pitchFamily="2" charset="2"/>
              <a:buNone/>
              <a:tabLst/>
              <a:defRPr sz="1400" kern="1200" baseline="0">
                <a:solidFill>
                  <a:schemeClr val="bg1"/>
                </a:solidFill>
                <a:latin typeface="Calibri" panose="020F0502020204030204" pitchFamily="34" charset="0"/>
                <a:ea typeface="+mn-ea"/>
                <a:cs typeface="Calibri" panose="020F0502020204030204" pitchFamily="34" charset="0"/>
              </a:defRPr>
            </a:lvl4pPr>
            <a:lvl5pPr marL="969962" marR="0" indent="0" algn="l" defTabSz="914400" rtl="0" eaLnBrk="1" fontAlgn="auto" latinLnBrk="0" hangingPunct="1">
              <a:lnSpc>
                <a:spcPct val="90000"/>
              </a:lnSpc>
              <a:spcBef>
                <a:spcPts val="500"/>
              </a:spcBef>
              <a:spcAft>
                <a:spcPts val="0"/>
              </a:spcAft>
              <a:buClrTx/>
              <a:buSzTx/>
              <a:buFont typeface="Courier New" panose="02070309020205020404" pitchFamily="49" charset="0"/>
              <a:buNone/>
              <a:tabLst/>
              <a:defRPr sz="1200" kern="1200" baseline="0">
                <a:solidFill>
                  <a:schemeClr val="bg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a:solidFill>
                  <a:schemeClr val="accent3"/>
                </a:solidFill>
                <a:latin typeface="+mj-lt"/>
              </a:rPr>
              <a:t>Developed and curated by the Ansys Academic Development Team</a:t>
            </a:r>
          </a:p>
          <a:p>
            <a:r>
              <a:rPr lang="en-US">
                <a:latin typeface="+mj-lt"/>
              </a:rPr>
              <a:t>Juan Ignacio Doval</a:t>
            </a:r>
          </a:p>
          <a:p>
            <a:r>
              <a:rPr lang="en-US">
                <a:solidFill>
                  <a:schemeClr val="accent3"/>
                </a:solidFill>
                <a:latin typeface="+mj-lt"/>
                <a:hlinkClick r:id="rId4"/>
              </a:rPr>
              <a:t>education@ansys.com</a:t>
            </a:r>
            <a:endParaRPr lang="en-US">
              <a:solidFill>
                <a:schemeClr val="accent3"/>
              </a:solidFill>
              <a:latin typeface="+mj-lt"/>
            </a:endParaRPr>
          </a:p>
          <a:p>
            <a:endParaRPr lang="en-US">
              <a:latin typeface="+mj-lt"/>
            </a:endParaRPr>
          </a:p>
          <a:p>
            <a:r>
              <a:rPr lang="en-US">
                <a:latin typeface="+mj-lt"/>
              </a:rPr>
              <a:t>Inspired by </a:t>
            </a:r>
            <a:r>
              <a:rPr lang="en-GB"/>
              <a:t>Kleinstreuer Spacer Model [1] and Alberta Idealized Throat [2]</a:t>
            </a:r>
            <a:endParaRPr lang="en-US">
              <a:latin typeface="+mj-lt"/>
            </a:endParaRPr>
          </a:p>
          <a:p>
            <a:endParaRPr lang="en-US">
              <a:solidFill>
                <a:schemeClr val="accent3"/>
              </a:solidFill>
              <a:latin typeface="+mj-lt"/>
            </a:endParaRPr>
          </a:p>
        </p:txBody>
      </p:sp>
      <p:pic>
        <p:nvPicPr>
          <p:cNvPr id="7" name="Picture 6" descr="A close-up of a syringe&#10;&#10;Description automatically generated">
            <a:extLst>
              <a:ext uri="{FF2B5EF4-FFF2-40B4-BE49-F238E27FC236}">
                <a16:creationId xmlns:a16="http://schemas.microsoft.com/office/drawing/2014/main" id="{A51D5717-DE62-5D8A-95A8-E974B3FAA46E}"/>
              </a:ext>
            </a:extLst>
          </p:cNvPr>
          <p:cNvPicPr>
            <a:picLocks noChangeAspect="1"/>
          </p:cNvPicPr>
          <p:nvPr/>
        </p:nvPicPr>
        <p:blipFill rotWithShape="1">
          <a:blip r:embed="rId3">
            <a:extLst>
              <a:ext uri="{28A0092B-C50C-407E-A947-70E740481C1C}">
                <a14:useLocalDpi xmlns:a14="http://schemas.microsoft.com/office/drawing/2010/main" val="0"/>
              </a:ext>
            </a:extLst>
          </a:blip>
          <a:srcRect l="38775" t="43717" r="51951" b="20583"/>
          <a:stretch>
            <a:fillRect/>
          </a:stretch>
        </p:blipFill>
        <p:spPr bwMode="auto">
          <a:xfrm>
            <a:off x="8544272" y="2420888"/>
            <a:ext cx="1584176" cy="2664296"/>
          </a:xfrm>
          <a:prstGeom prst="rect">
            <a:avLst/>
          </a:prstGeom>
          <a:ln>
            <a:noFill/>
          </a:ln>
          <a:extLst>
            <a:ext uri="{53640926-AAD7-44D8-BBD7-CCE9431645EC}">
              <a14:shadowObscured xmlns:a14="http://schemas.microsoft.com/office/drawing/2010/main"/>
            </a:ext>
          </a:extLst>
        </p:spPr>
      </p:pic>
      <p:pic>
        <p:nvPicPr>
          <p:cNvPr id="8" name="Picture 7" descr="A close-up of a syringe&#10;&#10;Description automatically generated">
            <a:extLst>
              <a:ext uri="{FF2B5EF4-FFF2-40B4-BE49-F238E27FC236}">
                <a16:creationId xmlns:a16="http://schemas.microsoft.com/office/drawing/2014/main" id="{9E92EC63-E2B5-42AD-613E-CEF345D826C6}"/>
              </a:ext>
            </a:extLst>
          </p:cNvPr>
          <p:cNvPicPr>
            <a:picLocks noChangeAspect="1"/>
          </p:cNvPicPr>
          <p:nvPr/>
        </p:nvPicPr>
        <p:blipFill rotWithShape="1">
          <a:blip r:embed="rId3">
            <a:extLst>
              <a:ext uri="{28A0092B-C50C-407E-A947-70E740481C1C}">
                <a14:useLocalDpi xmlns:a14="http://schemas.microsoft.com/office/drawing/2010/main" val="0"/>
              </a:ext>
            </a:extLst>
          </a:blip>
          <a:srcRect l="52685" t="61567" r="40570" b="24925"/>
          <a:stretch>
            <a:fillRect/>
          </a:stretch>
        </p:blipFill>
        <p:spPr bwMode="auto">
          <a:xfrm>
            <a:off x="10344472" y="4408901"/>
            <a:ext cx="1152128" cy="10081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076856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768324-EE29-FA4A-CD0F-FE296727DA1F}"/>
              </a:ext>
            </a:extLst>
          </p:cNvPr>
          <p:cNvSpPr>
            <a:spLocks noGrp="1"/>
          </p:cNvSpPr>
          <p:nvPr>
            <p:ph type="sldNum" sz="quarter" idx="11"/>
          </p:nvPr>
        </p:nvSpPr>
        <p:spPr/>
        <p:txBody>
          <a:bodyPr/>
          <a:lstStyle/>
          <a:p>
            <a:fld id="{F0D23093-2AB0-F74C-B865-1A12A15B650E}" type="slidenum">
              <a:rPr lang="en-US" smtClean="0"/>
              <a:pPr/>
              <a:t>10</a:t>
            </a:fld>
            <a:endParaRPr lang="en-US"/>
          </a:p>
        </p:txBody>
      </p:sp>
      <p:sp>
        <p:nvSpPr>
          <p:cNvPr id="3" name="Title 2">
            <a:extLst>
              <a:ext uri="{FF2B5EF4-FFF2-40B4-BE49-F238E27FC236}">
                <a16:creationId xmlns:a16="http://schemas.microsoft.com/office/drawing/2014/main" id="{AB2A6B03-AE68-1A66-5279-04613C131C6F}"/>
              </a:ext>
            </a:extLst>
          </p:cNvPr>
          <p:cNvSpPr>
            <a:spLocks noGrp="1"/>
          </p:cNvSpPr>
          <p:nvPr>
            <p:ph type="title"/>
          </p:nvPr>
        </p:nvSpPr>
        <p:spPr>
          <a:xfrm>
            <a:off x="609600" y="3006081"/>
            <a:ext cx="10972799" cy="845837"/>
          </a:xfrm>
        </p:spPr>
        <p:txBody>
          <a:bodyPr/>
          <a:lstStyle/>
          <a:p>
            <a:pPr algn="ctr"/>
            <a:r>
              <a:rPr lang="en-US" b="1" i="1" dirty="0"/>
              <a:t>Particle Dynamics &amp; Flow Physics</a:t>
            </a:r>
            <a:br>
              <a:rPr lang="en-US" b="1" i="1" dirty="0"/>
            </a:br>
            <a:r>
              <a:rPr lang="en-US" i="1" dirty="0"/>
              <a:t>Theory</a:t>
            </a:r>
            <a:endParaRPr lang="en-GB" b="1" i="1" dirty="0"/>
          </a:p>
        </p:txBody>
      </p:sp>
    </p:spTree>
    <p:extLst>
      <p:ext uri="{BB962C8B-B14F-4D97-AF65-F5344CB8AC3E}">
        <p14:creationId xmlns:p14="http://schemas.microsoft.com/office/powerpoint/2010/main" val="971815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1F359-D7EB-91C4-8CBF-EC59B0EB2C8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D3FFEB1-42DA-3409-314C-2252C5C6C764}"/>
              </a:ext>
            </a:extLst>
          </p:cNvPr>
          <p:cNvSpPr>
            <a:spLocks noGrp="1"/>
          </p:cNvSpPr>
          <p:nvPr>
            <p:ph type="sldNum" sz="quarter" idx="11"/>
          </p:nvPr>
        </p:nvSpPr>
        <p:spPr/>
        <p:txBody>
          <a:bodyPr/>
          <a:lstStyle/>
          <a:p>
            <a:fld id="{F0D23093-2AB0-F74C-B865-1A12A15B650E}" type="slidenum">
              <a:rPr lang="en-US" smtClean="0"/>
              <a:pPr/>
              <a:t>11</a:t>
            </a:fld>
            <a:endParaRPr lang="en-US"/>
          </a:p>
        </p:txBody>
      </p:sp>
      <p:sp>
        <p:nvSpPr>
          <p:cNvPr id="6" name="Title 2">
            <a:extLst>
              <a:ext uri="{FF2B5EF4-FFF2-40B4-BE49-F238E27FC236}">
                <a16:creationId xmlns:a16="http://schemas.microsoft.com/office/drawing/2014/main" id="{40711BD3-75C7-F3E6-4FF2-0EC9F5BFF2EB}"/>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Particle Dynamics</a:t>
            </a:r>
          </a:p>
          <a:p>
            <a:endParaRPr lang="en-US" sz="2400" i="1">
              <a:latin typeface="+mj-lt"/>
            </a:endParaRPr>
          </a:p>
        </p:txBody>
      </p:sp>
      <p:sp>
        <p:nvSpPr>
          <p:cNvPr id="64" name="TextBox 63">
            <a:extLst>
              <a:ext uri="{FF2B5EF4-FFF2-40B4-BE49-F238E27FC236}">
                <a16:creationId xmlns:a16="http://schemas.microsoft.com/office/drawing/2014/main" id="{0FBFBA7E-B3CE-85F2-F145-D1D43590EF6F}"/>
              </a:ext>
            </a:extLst>
          </p:cNvPr>
          <p:cNvSpPr txBox="1"/>
          <p:nvPr/>
        </p:nvSpPr>
        <p:spPr>
          <a:xfrm>
            <a:off x="487928" y="1146818"/>
            <a:ext cx="11216144" cy="3970318"/>
          </a:xfrm>
          <a:prstGeom prst="rect">
            <a:avLst/>
          </a:prstGeom>
          <a:noFill/>
        </p:spPr>
        <p:txBody>
          <a:bodyPr wrap="square" rtlCol="0">
            <a:spAutoFit/>
          </a:bodyPr>
          <a:lstStyle/>
          <a:p>
            <a:r>
              <a:rPr lang="en-US" dirty="0"/>
              <a:t>Particle motion is governed by three primary force categories acting on individual droplets as they traverse the computational domain:</a:t>
            </a:r>
          </a:p>
          <a:p>
            <a:endParaRPr lang="en-US" b="1" dirty="0"/>
          </a:p>
          <a:p>
            <a:r>
              <a:rPr lang="en-US" b="1" dirty="0"/>
              <a:t>Stokes drag</a:t>
            </a:r>
            <a:r>
              <a:rPr lang="en-US" dirty="0"/>
              <a:t> provides the dominant resistance force, with drag coefficient varying based on particle Reynolds number to account for non-linear effects at high relative velocities. The characteristic </a:t>
            </a:r>
            <a:r>
              <a:rPr lang="en-US" b="1" dirty="0"/>
              <a:t>particle response time</a:t>
            </a:r>
            <a:r>
              <a:rPr lang="en-US" dirty="0"/>
              <a:t> evolves as particles decelerate from initial injection velocities to air flow velocities, transitioning from intermediate drag regime to Stokes regime.</a:t>
            </a:r>
          </a:p>
          <a:p>
            <a:endParaRPr lang="en-US" dirty="0"/>
          </a:p>
          <a:p>
            <a:r>
              <a:rPr lang="en-US" b="1" dirty="0"/>
              <a:t>Gravitational settling</a:t>
            </a:r>
            <a:r>
              <a:rPr lang="en-US" dirty="0"/>
              <a:t> contributes to vertical particle motion, with terminal velocity proportional to the square of particle diameter, becoming particularly important in low-velocity regions where residence times are extended. </a:t>
            </a:r>
          </a:p>
          <a:p>
            <a:endParaRPr lang="en-US" b="1" dirty="0"/>
          </a:p>
          <a:p>
            <a:r>
              <a:rPr lang="en-US" b="1" dirty="0"/>
              <a:t>Turbulent dispersion</a:t>
            </a:r>
            <a:r>
              <a:rPr lang="en-US" dirty="0"/>
              <a:t> is modeled using the Discrete Random Walk (DRW) approach, where particles interact with random turbulent eddies defined by the time scale constant, providing stochastic velocity fluctuations that scatter particles toward walls and enhance deposition probability.</a:t>
            </a:r>
          </a:p>
        </p:txBody>
      </p:sp>
    </p:spTree>
    <p:extLst>
      <p:ext uri="{BB962C8B-B14F-4D97-AF65-F5344CB8AC3E}">
        <p14:creationId xmlns:p14="http://schemas.microsoft.com/office/powerpoint/2010/main" val="2510565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CCCB4-C691-4A40-98D9-D274C0C03F2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C0BA49-023D-E048-4D3F-F53392969772}"/>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6" name="Title 2">
            <a:extLst>
              <a:ext uri="{FF2B5EF4-FFF2-40B4-BE49-F238E27FC236}">
                <a16:creationId xmlns:a16="http://schemas.microsoft.com/office/drawing/2014/main" id="{65AAFF32-F6AA-293F-E2F8-D4C26FAF28B2}"/>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Stokes Drag Law</a:t>
            </a:r>
          </a:p>
          <a:p>
            <a:r>
              <a:rPr lang="en-GB" sz="2400" i="1"/>
              <a:t>	Particle-Fluid Momentum Exchange</a:t>
            </a:r>
            <a:endParaRPr lang="en-US" sz="2400" i="1">
              <a:latin typeface="+mj-lt"/>
            </a:endParaRPr>
          </a:p>
        </p:txBody>
      </p:sp>
      <p:sp>
        <p:nvSpPr>
          <p:cNvPr id="3" name="TextBox 2">
            <a:extLst>
              <a:ext uri="{FF2B5EF4-FFF2-40B4-BE49-F238E27FC236}">
                <a16:creationId xmlns:a16="http://schemas.microsoft.com/office/drawing/2014/main" id="{AB7E31C7-9F6A-97FC-1A53-B8C8D1401B20}"/>
              </a:ext>
            </a:extLst>
          </p:cNvPr>
          <p:cNvSpPr txBox="1"/>
          <p:nvPr/>
        </p:nvSpPr>
        <p:spPr>
          <a:xfrm>
            <a:off x="542254" y="3663895"/>
            <a:ext cx="4471865" cy="2031325"/>
          </a:xfrm>
          <a:prstGeom prst="rect">
            <a:avLst/>
          </a:prstGeom>
          <a:noFill/>
        </p:spPr>
        <p:txBody>
          <a:bodyPr wrap="square" rtlCol="0">
            <a:spAutoFit/>
          </a:bodyPr>
          <a:lstStyle/>
          <a:p>
            <a:r>
              <a:rPr lang="en-US" b="1" dirty="0"/>
              <a:t>Relevance</a:t>
            </a:r>
          </a:p>
          <a:p>
            <a:pPr marL="342900" indent="-342900">
              <a:buFont typeface="Wingdings" panose="05000000000000000000" pitchFamily="2" charset="2"/>
              <a:buChar char="v"/>
            </a:pPr>
            <a:r>
              <a:rPr lang="en-US" dirty="0"/>
              <a:t>Primary force governing particle deceleration in air flow</a:t>
            </a:r>
          </a:p>
          <a:p>
            <a:pPr marL="342900" indent="-342900">
              <a:buFont typeface="Wingdings" panose="05000000000000000000" pitchFamily="2" charset="2"/>
              <a:buChar char="v"/>
            </a:pPr>
            <a:r>
              <a:rPr lang="en-US" dirty="0"/>
              <a:t>Determines particle trajectory curvature and response to flow changes</a:t>
            </a:r>
          </a:p>
          <a:p>
            <a:pPr marL="342900" indent="-342900">
              <a:buFont typeface="Wingdings" panose="05000000000000000000" pitchFamily="2" charset="2"/>
              <a:buChar char="v"/>
            </a:pPr>
            <a:r>
              <a:rPr lang="en-US" dirty="0"/>
              <a:t>Critical for predicting particle behavior in spacer geometry</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C40374F8-35F0-1854-F189-545E1BDAC70E}"/>
                  </a:ext>
                </a:extLst>
              </p:cNvPr>
              <p:cNvSpPr txBox="1"/>
              <p:nvPr/>
            </p:nvSpPr>
            <p:spPr>
              <a:xfrm>
                <a:off x="5998380" y="3591045"/>
                <a:ext cx="1712648" cy="3919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𝑑𝑟𝑎𝑔</m:t>
                          </m:r>
                        </m:sub>
                      </m:sSub>
                      <m:r>
                        <a:rPr lang="en-US" b="0" i="1" smtClean="0">
                          <a:latin typeface="Cambria Math" panose="02040503050406030204" pitchFamily="18" charset="0"/>
                        </a:rPr>
                        <m:t>=6</m:t>
                      </m:r>
                      <m:r>
                        <a:rPr lang="en-US" b="0" i="1" smtClean="0">
                          <a:latin typeface="Cambria Math" panose="02040503050406030204" pitchFamily="18" charset="0"/>
                          <a:ea typeface="Cambria Math" panose="02040503050406030204" pitchFamily="18" charset="0"/>
                        </a:rPr>
                        <m:t>𝜋</m:t>
                      </m:r>
                      <m:r>
                        <a:rPr lang="hy-AM" i="1">
                          <a:latin typeface="Cambria Math" panose="02040503050406030204" pitchFamily="18" charset="0"/>
                          <a:ea typeface="Cambria Math" panose="02040503050406030204" pitchFamily="18" charset="0"/>
                        </a:rPr>
                        <m:t>𝜇</m:t>
                      </m:r>
                      <m:r>
                        <a:rPr lang="en-US" b="0" i="1" smtClean="0">
                          <a:latin typeface="Cambria Math" panose="02040503050406030204" pitchFamily="18" charset="0"/>
                          <a:ea typeface="Cambria Math" panose="02040503050406030204" pitchFamily="18" charset="0"/>
                        </a:rPr>
                        <m:t>𝑟𝑣</m:t>
                      </m:r>
                    </m:oMath>
                  </m:oMathPara>
                </a14:m>
                <a:endParaRPr lang="en-US" b="0">
                  <a:ea typeface="Cambria Math" panose="02040503050406030204" pitchFamily="18" charset="0"/>
                </a:endParaRPr>
              </a:p>
            </p:txBody>
          </p:sp>
        </mc:Choice>
        <mc:Fallback xmlns="">
          <p:sp>
            <p:nvSpPr>
              <p:cNvPr id="4" name="TextBox 3">
                <a:extLst>
                  <a:ext uri="{FF2B5EF4-FFF2-40B4-BE49-F238E27FC236}">
                    <a16:creationId xmlns:a16="http://schemas.microsoft.com/office/drawing/2014/main" id="{C40374F8-35F0-1854-F189-545E1BDAC70E}"/>
                  </a:ext>
                </a:extLst>
              </p:cNvPr>
              <p:cNvSpPr txBox="1">
                <a:spLocks noRot="1" noChangeAspect="1" noMove="1" noResize="1" noEditPoints="1" noAdjustHandles="1" noChangeArrowheads="1" noChangeShapeType="1" noTextEdit="1"/>
              </p:cNvSpPr>
              <p:nvPr/>
            </p:nvSpPr>
            <p:spPr>
              <a:xfrm>
                <a:off x="5998380" y="3591045"/>
                <a:ext cx="1712648" cy="391902"/>
              </a:xfrm>
              <a:prstGeom prst="rect">
                <a:avLst/>
              </a:prstGeom>
              <a:blipFill>
                <a:blip r:embed="rId3"/>
                <a:stretch>
                  <a:fillRect b="-9375"/>
                </a:stretch>
              </a:blipFill>
            </p:spPr>
            <p:txBody>
              <a:bodyPr/>
              <a:lstStyle/>
              <a:p>
                <a:r>
                  <a:rPr lang="en-US">
                    <a:noFill/>
                  </a:rPr>
                  <a:t> </a:t>
                </a:r>
              </a:p>
            </p:txBody>
          </p:sp>
        </mc:Fallback>
      </mc:AlternateContent>
      <p:sp>
        <p:nvSpPr>
          <p:cNvPr id="5" name="Oval 4">
            <a:extLst>
              <a:ext uri="{FF2B5EF4-FFF2-40B4-BE49-F238E27FC236}">
                <a16:creationId xmlns:a16="http://schemas.microsoft.com/office/drawing/2014/main" id="{0758B63F-E326-B7EA-FA88-A8F1F9C11D04}"/>
              </a:ext>
            </a:extLst>
          </p:cNvPr>
          <p:cNvSpPr/>
          <p:nvPr/>
        </p:nvSpPr>
        <p:spPr>
          <a:xfrm>
            <a:off x="9943632" y="2841035"/>
            <a:ext cx="936104" cy="936104"/>
          </a:xfrm>
          <a:prstGeom prst="ellipse">
            <a:avLst/>
          </a:prstGeom>
          <a:solidFill>
            <a:schemeClr val="accent5"/>
          </a:solidFill>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a:extLst>
              <a:ext uri="{FF2B5EF4-FFF2-40B4-BE49-F238E27FC236}">
                <a16:creationId xmlns:a16="http://schemas.microsoft.com/office/drawing/2014/main" id="{4B997064-3FC5-B91E-046A-828EE1BBFE58}"/>
              </a:ext>
            </a:extLst>
          </p:cNvPr>
          <p:cNvCxnSpPr/>
          <p:nvPr/>
        </p:nvCxnSpPr>
        <p:spPr>
          <a:xfrm flipV="1">
            <a:off x="10411684" y="1877036"/>
            <a:ext cx="0" cy="7920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3C50FED-7A1F-D62C-1C66-D1D266EC7C80}"/>
              </a:ext>
            </a:extLst>
          </p:cNvPr>
          <p:cNvCxnSpPr>
            <a:cxnSpLocks/>
          </p:cNvCxnSpPr>
          <p:nvPr/>
        </p:nvCxnSpPr>
        <p:spPr>
          <a:xfrm>
            <a:off x="10409415" y="3947929"/>
            <a:ext cx="0" cy="7920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238378A-4973-42E5-E3E9-BBEDBF127F61}"/>
                  </a:ext>
                </a:extLst>
              </p:cNvPr>
              <p:cNvSpPr txBox="1"/>
              <p:nvPr/>
            </p:nvSpPr>
            <p:spPr>
              <a:xfrm>
                <a:off x="10021993" y="1404307"/>
                <a:ext cx="779381" cy="3919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𝑑𝑟𝑎𝑔</m:t>
                          </m:r>
                        </m:sub>
                      </m:sSub>
                    </m:oMath>
                  </m:oMathPara>
                </a14:m>
                <a:endParaRPr lang="en-GB"/>
              </a:p>
            </p:txBody>
          </p:sp>
        </mc:Choice>
        <mc:Fallback xmlns="">
          <p:sp>
            <p:nvSpPr>
              <p:cNvPr id="11" name="TextBox 10">
                <a:extLst>
                  <a:ext uri="{FF2B5EF4-FFF2-40B4-BE49-F238E27FC236}">
                    <a16:creationId xmlns:a16="http://schemas.microsoft.com/office/drawing/2014/main" id="{0238378A-4973-42E5-E3E9-BBEDBF127F61}"/>
                  </a:ext>
                </a:extLst>
              </p:cNvPr>
              <p:cNvSpPr txBox="1">
                <a:spLocks noRot="1" noChangeAspect="1" noMove="1" noResize="1" noEditPoints="1" noAdjustHandles="1" noChangeArrowheads="1" noChangeShapeType="1" noTextEdit="1"/>
              </p:cNvSpPr>
              <p:nvPr/>
            </p:nvSpPr>
            <p:spPr>
              <a:xfrm>
                <a:off x="10021993" y="1404307"/>
                <a:ext cx="779381" cy="391902"/>
              </a:xfrm>
              <a:prstGeom prst="rect">
                <a:avLst/>
              </a:prstGeom>
              <a:blipFill>
                <a:blip r:embed="rId4"/>
                <a:stretch>
                  <a:fillRect b="-76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62663BF1-F2AB-0A3A-6B25-A070E4DA535E}"/>
                  </a:ext>
                </a:extLst>
              </p:cNvPr>
              <p:cNvSpPr txBox="1"/>
              <p:nvPr/>
            </p:nvSpPr>
            <p:spPr>
              <a:xfrm>
                <a:off x="9964742" y="4884103"/>
                <a:ext cx="914994" cy="391902"/>
              </a:xfrm>
              <a:prstGeom prst="rect">
                <a:avLst/>
              </a:prstGeom>
              <a:noFill/>
            </p:spPr>
            <p:txBody>
              <a:bodyPr wrap="none" rtlCol="0">
                <a:spAutoFit/>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𝑝</m:t>
                        </m:r>
                      </m:sub>
                    </m:sSub>
                  </m:oMath>
                </a14:m>
                <a:r>
                  <a:rPr lang="en-GB"/>
                  <a:t> or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𝑔</m:t>
                        </m:r>
                      </m:sub>
                    </m:sSub>
                  </m:oMath>
                </a14:m>
                <a:endParaRPr lang="en-GB"/>
              </a:p>
            </p:txBody>
          </p:sp>
        </mc:Choice>
        <mc:Fallback xmlns="">
          <p:sp>
            <p:nvSpPr>
              <p:cNvPr id="12" name="TextBox 11">
                <a:extLst>
                  <a:ext uri="{FF2B5EF4-FFF2-40B4-BE49-F238E27FC236}">
                    <a16:creationId xmlns:a16="http://schemas.microsoft.com/office/drawing/2014/main" id="{62663BF1-F2AB-0A3A-6B25-A070E4DA535E}"/>
                  </a:ext>
                </a:extLst>
              </p:cNvPr>
              <p:cNvSpPr txBox="1">
                <a:spLocks noRot="1" noChangeAspect="1" noMove="1" noResize="1" noEditPoints="1" noAdjustHandles="1" noChangeArrowheads="1" noChangeShapeType="1" noTextEdit="1"/>
              </p:cNvSpPr>
              <p:nvPr/>
            </p:nvSpPr>
            <p:spPr>
              <a:xfrm>
                <a:off x="9964742" y="4884103"/>
                <a:ext cx="914994" cy="391902"/>
              </a:xfrm>
              <a:prstGeom prst="rect">
                <a:avLst/>
              </a:prstGeom>
              <a:blipFill>
                <a:blip r:embed="rId5"/>
                <a:stretch>
                  <a:fillRect t="-6250" b="-2031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3A7A532F-A323-80DA-77E6-30C7C84CE549}"/>
                  </a:ext>
                </a:extLst>
              </p:cNvPr>
              <p:cNvSpPr txBox="1"/>
              <p:nvPr/>
            </p:nvSpPr>
            <p:spPr>
              <a:xfrm>
                <a:off x="5092413" y="4268721"/>
                <a:ext cx="4098998" cy="1820883"/>
              </a:xfrm>
              <a:prstGeom prst="rect">
                <a:avLst/>
              </a:prstGeom>
              <a:noFill/>
            </p:spPr>
            <p:txBody>
              <a:bodyPr wrap="square" rtlCol="0">
                <a:spAutoFit/>
              </a:bodyPr>
              <a:lstStyle/>
              <a:p>
                <a14:m>
                  <m:oMath xmlns:m="http://schemas.openxmlformats.org/officeDocument/2006/math">
                    <m:r>
                      <a:rPr lang="hy-AM" i="1" smtClean="0">
                        <a:latin typeface="Cambria Math" panose="02040503050406030204" pitchFamily="18" charset="0"/>
                        <a:ea typeface="Cambria Math" panose="02040503050406030204" pitchFamily="18" charset="0"/>
                      </a:rPr>
                      <m:t>𝜇</m:t>
                    </m:r>
                    <m:r>
                      <a:rPr lang="en-US" b="0" i="0" smtClean="0">
                        <a:latin typeface="Cambria Math" panose="02040503050406030204" pitchFamily="18" charset="0"/>
                        <a:ea typeface="Cambria Math" panose="02040503050406030204" pitchFamily="18" charset="0"/>
                      </a:rPr>
                      <m:t> −</m:t>
                    </m:r>
                  </m:oMath>
                </a14:m>
                <a:r>
                  <a:rPr lang="en-GB"/>
                  <a:t> Viscosity of Fluid</a:t>
                </a:r>
              </a:p>
              <a:p>
                <a14:m>
                  <m:oMath xmlns:m="http://schemas.openxmlformats.org/officeDocument/2006/math">
                    <m:r>
                      <a:rPr lang="en-US" b="0" i="1" smtClean="0">
                        <a:latin typeface="Cambria Math" panose="02040503050406030204" pitchFamily="18" charset="0"/>
                        <a:ea typeface="Cambria Math" panose="02040503050406030204" pitchFamily="18" charset="0"/>
                      </a:rPr>
                      <m:t>𝑟</m:t>
                    </m:r>
                    <m:r>
                      <a:rPr lang="en-US">
                        <a:latin typeface="Cambria Math" panose="02040503050406030204" pitchFamily="18" charset="0"/>
                        <a:ea typeface="Cambria Math" panose="02040503050406030204" pitchFamily="18" charset="0"/>
                      </a:rPr>
                      <m:t> −</m:t>
                    </m:r>
                  </m:oMath>
                </a14:m>
                <a:r>
                  <a:rPr lang="en-GB"/>
                  <a:t> radius of Particle</a:t>
                </a:r>
              </a:p>
              <a:p>
                <a14:m>
                  <m:oMath xmlns:m="http://schemas.openxmlformats.org/officeDocument/2006/math">
                    <m:r>
                      <a:rPr lang="en-US" i="1" smtClean="0">
                        <a:latin typeface="Cambria Math" panose="02040503050406030204" pitchFamily="18" charset="0"/>
                        <a:ea typeface="Cambria Math" panose="02040503050406030204" pitchFamily="18" charset="0"/>
                      </a:rPr>
                      <m:t>𝑣</m:t>
                    </m:r>
                    <m:r>
                      <a:rPr lang="en-US">
                        <a:latin typeface="Cambria Math" panose="02040503050406030204" pitchFamily="18" charset="0"/>
                        <a:ea typeface="Cambria Math" panose="02040503050406030204" pitchFamily="18" charset="0"/>
                      </a:rPr>
                      <m:t> −</m:t>
                    </m:r>
                  </m:oMath>
                </a14:m>
                <a:r>
                  <a:rPr lang="en-GB"/>
                  <a:t> particle velocity relative to fluid</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𝑑𝑟𝑎𝑔</m:t>
                        </m:r>
                      </m:sub>
                    </m:sSub>
                    <m:r>
                      <a:rPr lang="en-US" b="0" i="1" smtClean="0">
                        <a:latin typeface="Cambria Math" panose="02040503050406030204" pitchFamily="18" charset="0"/>
                      </a:rPr>
                      <m:t> −</m:t>
                    </m:r>
                  </m:oMath>
                </a14:m>
                <a:r>
                  <a:rPr lang="en-GB"/>
                  <a:t> Drag Force</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𝑝</m:t>
                        </m:r>
                      </m:sub>
                    </m:sSub>
                    <m:r>
                      <a:rPr lang="en-US" i="1">
                        <a:latin typeface="Cambria Math" panose="02040503050406030204" pitchFamily="18" charset="0"/>
                      </a:rPr>
                      <m:t>−</m:t>
                    </m:r>
                  </m:oMath>
                </a14:m>
                <a:r>
                  <a:rPr lang="en-GB"/>
                  <a:t> Flow-Induced Force</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𝑔</m:t>
                        </m:r>
                      </m:sub>
                    </m:sSub>
                    <m:r>
                      <a:rPr lang="en-US" i="1">
                        <a:latin typeface="Cambria Math" panose="02040503050406030204" pitchFamily="18" charset="0"/>
                      </a:rPr>
                      <m:t>−</m:t>
                    </m:r>
                  </m:oMath>
                </a14:m>
                <a:r>
                  <a:rPr lang="en-GB"/>
                  <a:t> Gravitational Force</a:t>
                </a:r>
              </a:p>
            </p:txBody>
          </p:sp>
        </mc:Choice>
        <mc:Fallback xmlns="">
          <p:sp>
            <p:nvSpPr>
              <p:cNvPr id="13" name="TextBox 12">
                <a:extLst>
                  <a:ext uri="{FF2B5EF4-FFF2-40B4-BE49-F238E27FC236}">
                    <a16:creationId xmlns:a16="http://schemas.microsoft.com/office/drawing/2014/main" id="{3A7A532F-A323-80DA-77E6-30C7C84CE549}"/>
                  </a:ext>
                </a:extLst>
              </p:cNvPr>
              <p:cNvSpPr txBox="1">
                <a:spLocks noRot="1" noChangeAspect="1" noMove="1" noResize="1" noEditPoints="1" noAdjustHandles="1" noChangeArrowheads="1" noChangeShapeType="1" noTextEdit="1"/>
              </p:cNvSpPr>
              <p:nvPr/>
            </p:nvSpPr>
            <p:spPr>
              <a:xfrm>
                <a:off x="5092413" y="4268721"/>
                <a:ext cx="4098998" cy="1820883"/>
              </a:xfrm>
              <a:prstGeom prst="rect">
                <a:avLst/>
              </a:prstGeom>
              <a:blipFill>
                <a:blip r:embed="rId6"/>
                <a:stretch>
                  <a:fillRect t="-1672" b="-3344"/>
                </a:stretch>
              </a:blipFill>
            </p:spPr>
            <p:txBody>
              <a:bodyPr/>
              <a:lstStyle/>
              <a:p>
                <a:r>
                  <a:rPr lang="en-US">
                    <a:noFill/>
                  </a:rPr>
                  <a:t> </a:t>
                </a:r>
              </a:p>
            </p:txBody>
          </p:sp>
        </mc:Fallback>
      </mc:AlternateContent>
      <p:sp>
        <p:nvSpPr>
          <p:cNvPr id="15" name="Arc 14">
            <a:extLst>
              <a:ext uri="{FF2B5EF4-FFF2-40B4-BE49-F238E27FC236}">
                <a16:creationId xmlns:a16="http://schemas.microsoft.com/office/drawing/2014/main" id="{4D07CF02-1DC3-E648-50DF-C47BB13FE319}"/>
              </a:ext>
            </a:extLst>
          </p:cNvPr>
          <p:cNvSpPr/>
          <p:nvPr/>
        </p:nvSpPr>
        <p:spPr>
          <a:xfrm rot="12850735">
            <a:off x="9763772" y="2459857"/>
            <a:ext cx="1738800" cy="1740093"/>
          </a:xfrm>
          <a:prstGeom prst="arc">
            <a:avLst>
              <a:gd name="adj1" fmla="val 16200000"/>
              <a:gd name="adj2" fmla="val 102510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Arc 15">
            <a:extLst>
              <a:ext uri="{FF2B5EF4-FFF2-40B4-BE49-F238E27FC236}">
                <a16:creationId xmlns:a16="http://schemas.microsoft.com/office/drawing/2014/main" id="{F35B4532-17B5-E5BC-8742-FADE701BB9E4}"/>
              </a:ext>
            </a:extLst>
          </p:cNvPr>
          <p:cNvSpPr/>
          <p:nvPr/>
        </p:nvSpPr>
        <p:spPr>
          <a:xfrm rot="12850735">
            <a:off x="9516761" y="2420004"/>
            <a:ext cx="1810111" cy="1819798"/>
          </a:xfrm>
          <a:prstGeom prst="arc">
            <a:avLst>
              <a:gd name="adj1" fmla="val 16200000"/>
              <a:gd name="adj2" fmla="val 102510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7" name="Arc 16">
            <a:extLst>
              <a:ext uri="{FF2B5EF4-FFF2-40B4-BE49-F238E27FC236}">
                <a16:creationId xmlns:a16="http://schemas.microsoft.com/office/drawing/2014/main" id="{D13B1A7F-B872-073F-2D95-651A2D82DBC7}"/>
              </a:ext>
            </a:extLst>
          </p:cNvPr>
          <p:cNvSpPr/>
          <p:nvPr/>
        </p:nvSpPr>
        <p:spPr>
          <a:xfrm rot="12850735">
            <a:off x="9246357" y="2310623"/>
            <a:ext cx="1853949" cy="1996925"/>
          </a:xfrm>
          <a:prstGeom prst="arc">
            <a:avLst>
              <a:gd name="adj1" fmla="val 16045257"/>
              <a:gd name="adj2" fmla="val 1194317"/>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8" name="Arc 17">
            <a:extLst>
              <a:ext uri="{FF2B5EF4-FFF2-40B4-BE49-F238E27FC236}">
                <a16:creationId xmlns:a16="http://schemas.microsoft.com/office/drawing/2014/main" id="{486299F3-B864-AD10-E29D-C28F148881F3}"/>
              </a:ext>
            </a:extLst>
          </p:cNvPr>
          <p:cNvSpPr/>
          <p:nvPr/>
        </p:nvSpPr>
        <p:spPr>
          <a:xfrm rot="2316092">
            <a:off x="9336203" y="2473907"/>
            <a:ext cx="1738800" cy="1740093"/>
          </a:xfrm>
          <a:prstGeom prst="arc">
            <a:avLst>
              <a:gd name="adj1" fmla="val 16200000"/>
              <a:gd name="adj2" fmla="val 102510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9" name="Arc 18">
            <a:extLst>
              <a:ext uri="{FF2B5EF4-FFF2-40B4-BE49-F238E27FC236}">
                <a16:creationId xmlns:a16="http://schemas.microsoft.com/office/drawing/2014/main" id="{BC0152FA-B918-1A4A-4CA0-D0343DB5B5F9}"/>
              </a:ext>
            </a:extLst>
          </p:cNvPr>
          <p:cNvSpPr/>
          <p:nvPr/>
        </p:nvSpPr>
        <p:spPr>
          <a:xfrm rot="2271285">
            <a:off x="9540457" y="2420004"/>
            <a:ext cx="1810111" cy="1819798"/>
          </a:xfrm>
          <a:prstGeom prst="arc">
            <a:avLst>
              <a:gd name="adj1" fmla="val 16200000"/>
              <a:gd name="adj2" fmla="val 132416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0" name="Arc 19">
            <a:extLst>
              <a:ext uri="{FF2B5EF4-FFF2-40B4-BE49-F238E27FC236}">
                <a16:creationId xmlns:a16="http://schemas.microsoft.com/office/drawing/2014/main" id="{81E1401E-DE50-17AD-508A-164C22B71DAE}"/>
              </a:ext>
            </a:extLst>
          </p:cNvPr>
          <p:cNvSpPr/>
          <p:nvPr/>
        </p:nvSpPr>
        <p:spPr>
          <a:xfrm rot="2314698">
            <a:off x="9723959" y="2358500"/>
            <a:ext cx="1853949" cy="1996925"/>
          </a:xfrm>
          <a:prstGeom prst="arc">
            <a:avLst>
              <a:gd name="adj1" fmla="val 16200000"/>
              <a:gd name="adj2" fmla="val 106469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7" name="Straight Connector 26">
            <a:extLst>
              <a:ext uri="{FF2B5EF4-FFF2-40B4-BE49-F238E27FC236}">
                <a16:creationId xmlns:a16="http://schemas.microsoft.com/office/drawing/2014/main" id="{758030EE-F792-C37E-4CEE-51AB60883819}"/>
              </a:ext>
            </a:extLst>
          </p:cNvPr>
          <p:cNvCxnSpPr>
            <a:cxnSpLocks/>
            <a:stCxn id="15" idx="2"/>
          </p:cNvCxnSpPr>
          <p:nvPr/>
        </p:nvCxnSpPr>
        <p:spPr>
          <a:xfrm flipV="1">
            <a:off x="10089124" y="1808846"/>
            <a:ext cx="0" cy="8428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E507D2E-463C-EADF-BF96-2DF2D5368A7C}"/>
              </a:ext>
            </a:extLst>
          </p:cNvPr>
          <p:cNvCxnSpPr>
            <a:cxnSpLocks/>
            <a:stCxn id="16" idx="2"/>
          </p:cNvCxnSpPr>
          <p:nvPr/>
        </p:nvCxnSpPr>
        <p:spPr>
          <a:xfrm flipV="1">
            <a:off x="9855234" y="1772816"/>
            <a:ext cx="0" cy="8507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BE8A09BD-6B98-E9F7-CAFB-6CEF5526E92C}"/>
              </a:ext>
            </a:extLst>
          </p:cNvPr>
          <p:cNvCxnSpPr>
            <a:cxnSpLocks/>
          </p:cNvCxnSpPr>
          <p:nvPr/>
        </p:nvCxnSpPr>
        <p:spPr>
          <a:xfrm flipV="1">
            <a:off x="9624392" y="1710617"/>
            <a:ext cx="0" cy="8428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93F2167-63BC-9C70-26CE-C97D2566DC7F}"/>
              </a:ext>
            </a:extLst>
          </p:cNvPr>
          <p:cNvCxnSpPr>
            <a:cxnSpLocks/>
          </p:cNvCxnSpPr>
          <p:nvPr/>
        </p:nvCxnSpPr>
        <p:spPr>
          <a:xfrm flipV="1">
            <a:off x="10992544" y="1772816"/>
            <a:ext cx="0" cy="849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D120A92-CB4C-C06D-3D25-9AF76096512C}"/>
              </a:ext>
            </a:extLst>
          </p:cNvPr>
          <p:cNvCxnSpPr>
            <a:cxnSpLocks/>
          </p:cNvCxnSpPr>
          <p:nvPr/>
        </p:nvCxnSpPr>
        <p:spPr>
          <a:xfrm flipV="1">
            <a:off x="10744854" y="1822896"/>
            <a:ext cx="0" cy="849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333093A-5824-E097-A8D0-E97AF7297ED5}"/>
              </a:ext>
            </a:extLst>
          </p:cNvPr>
          <p:cNvCxnSpPr>
            <a:cxnSpLocks/>
          </p:cNvCxnSpPr>
          <p:nvPr/>
        </p:nvCxnSpPr>
        <p:spPr>
          <a:xfrm flipV="1">
            <a:off x="11268815" y="1742226"/>
            <a:ext cx="0" cy="8496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2C76ED2-1A96-6F2F-DB41-41D4276E7E6C}"/>
              </a:ext>
            </a:extLst>
          </p:cNvPr>
          <p:cNvCxnSpPr>
            <a:cxnSpLocks/>
          </p:cNvCxnSpPr>
          <p:nvPr/>
        </p:nvCxnSpPr>
        <p:spPr>
          <a:xfrm flipV="1">
            <a:off x="11181603" y="4118064"/>
            <a:ext cx="0" cy="8965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317097F-9C2C-6280-7493-CD7BAE94916F}"/>
              </a:ext>
            </a:extLst>
          </p:cNvPr>
          <p:cNvCxnSpPr>
            <a:cxnSpLocks/>
          </p:cNvCxnSpPr>
          <p:nvPr/>
        </p:nvCxnSpPr>
        <p:spPr>
          <a:xfrm flipV="1">
            <a:off x="10902670" y="4106896"/>
            <a:ext cx="0" cy="8342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1B156BB-3817-6369-4CD0-FCAB28721915}"/>
              </a:ext>
            </a:extLst>
          </p:cNvPr>
          <p:cNvCxnSpPr>
            <a:cxnSpLocks/>
            <a:endCxn id="18" idx="2"/>
          </p:cNvCxnSpPr>
          <p:nvPr/>
        </p:nvCxnSpPr>
        <p:spPr>
          <a:xfrm flipV="1">
            <a:off x="10690002" y="4062094"/>
            <a:ext cx="5731" cy="7768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E87D048-4E92-701A-83CD-FA9A9BADF043}"/>
              </a:ext>
            </a:extLst>
          </p:cNvPr>
          <p:cNvCxnSpPr>
            <a:cxnSpLocks/>
            <a:endCxn id="16" idx="0"/>
          </p:cNvCxnSpPr>
          <p:nvPr/>
        </p:nvCxnSpPr>
        <p:spPr>
          <a:xfrm flipV="1">
            <a:off x="9909701" y="4082651"/>
            <a:ext cx="954" cy="85851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5B37C72-52F3-5224-B1F2-CF572CC37BB7}"/>
              </a:ext>
            </a:extLst>
          </p:cNvPr>
          <p:cNvCxnSpPr>
            <a:cxnSpLocks/>
            <a:endCxn id="17" idx="0"/>
          </p:cNvCxnSpPr>
          <p:nvPr/>
        </p:nvCxnSpPr>
        <p:spPr>
          <a:xfrm flipH="1" flipV="1">
            <a:off x="9650238" y="4159366"/>
            <a:ext cx="4267" cy="8538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567F253-FFEF-A21A-76F1-C98AC06EB9BB}"/>
              </a:ext>
            </a:extLst>
          </p:cNvPr>
          <p:cNvCxnSpPr>
            <a:cxnSpLocks/>
            <a:endCxn id="15" idx="0"/>
          </p:cNvCxnSpPr>
          <p:nvPr/>
        </p:nvCxnSpPr>
        <p:spPr>
          <a:xfrm flipV="1">
            <a:off x="10144398" y="4049682"/>
            <a:ext cx="0" cy="7892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8" name="Isosceles Triangle 57">
            <a:extLst>
              <a:ext uri="{FF2B5EF4-FFF2-40B4-BE49-F238E27FC236}">
                <a16:creationId xmlns:a16="http://schemas.microsoft.com/office/drawing/2014/main" id="{A84AA33D-51D7-E790-F932-1D58695DEAF0}"/>
              </a:ext>
            </a:extLst>
          </p:cNvPr>
          <p:cNvSpPr/>
          <p:nvPr/>
        </p:nvSpPr>
        <p:spPr>
          <a:xfrm>
            <a:off x="9150585" y="3307901"/>
            <a:ext cx="146399" cy="80030"/>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Isosceles Triangle 58">
            <a:extLst>
              <a:ext uri="{FF2B5EF4-FFF2-40B4-BE49-F238E27FC236}">
                <a16:creationId xmlns:a16="http://schemas.microsoft.com/office/drawing/2014/main" id="{9DA66D33-D96F-A91C-94DC-DC3A305C76E3}"/>
              </a:ext>
            </a:extLst>
          </p:cNvPr>
          <p:cNvSpPr/>
          <p:nvPr/>
        </p:nvSpPr>
        <p:spPr>
          <a:xfrm>
            <a:off x="9439078" y="3308471"/>
            <a:ext cx="146399" cy="80030"/>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Isosceles Triangle 59">
            <a:extLst>
              <a:ext uri="{FF2B5EF4-FFF2-40B4-BE49-F238E27FC236}">
                <a16:creationId xmlns:a16="http://schemas.microsoft.com/office/drawing/2014/main" id="{06A57F2A-F8A0-5ACB-AD7F-5F17F48F90C7}"/>
              </a:ext>
            </a:extLst>
          </p:cNvPr>
          <p:cNvSpPr/>
          <p:nvPr/>
        </p:nvSpPr>
        <p:spPr>
          <a:xfrm>
            <a:off x="9688453" y="3310853"/>
            <a:ext cx="146399" cy="80030"/>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Isosceles Triangle 60">
            <a:extLst>
              <a:ext uri="{FF2B5EF4-FFF2-40B4-BE49-F238E27FC236}">
                <a16:creationId xmlns:a16="http://schemas.microsoft.com/office/drawing/2014/main" id="{BA511BEA-D88D-B9F7-E159-79A8903A153F}"/>
              </a:ext>
            </a:extLst>
          </p:cNvPr>
          <p:cNvSpPr/>
          <p:nvPr/>
        </p:nvSpPr>
        <p:spPr>
          <a:xfrm>
            <a:off x="11002335" y="3307901"/>
            <a:ext cx="146399" cy="80030"/>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Isosceles Triangle 61">
            <a:extLst>
              <a:ext uri="{FF2B5EF4-FFF2-40B4-BE49-F238E27FC236}">
                <a16:creationId xmlns:a16="http://schemas.microsoft.com/office/drawing/2014/main" id="{986F76FB-3720-0E89-D583-45E376D0C5CB}"/>
              </a:ext>
            </a:extLst>
          </p:cNvPr>
          <p:cNvSpPr/>
          <p:nvPr/>
        </p:nvSpPr>
        <p:spPr>
          <a:xfrm>
            <a:off x="11279248" y="3310853"/>
            <a:ext cx="146399" cy="80030"/>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Isosceles Triangle 62">
            <a:extLst>
              <a:ext uri="{FF2B5EF4-FFF2-40B4-BE49-F238E27FC236}">
                <a16:creationId xmlns:a16="http://schemas.microsoft.com/office/drawing/2014/main" id="{729F0BD8-50E7-3332-44DD-856FCEEAF928}"/>
              </a:ext>
            </a:extLst>
          </p:cNvPr>
          <p:cNvSpPr/>
          <p:nvPr/>
        </p:nvSpPr>
        <p:spPr>
          <a:xfrm>
            <a:off x="11541656" y="3312249"/>
            <a:ext cx="146399" cy="80030"/>
          </a:xfrm>
          <a:prstGeom prs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TextBox 63">
            <a:extLst>
              <a:ext uri="{FF2B5EF4-FFF2-40B4-BE49-F238E27FC236}">
                <a16:creationId xmlns:a16="http://schemas.microsoft.com/office/drawing/2014/main" id="{548A36CD-3460-4788-A3C1-BFB87EA9D276}"/>
              </a:ext>
            </a:extLst>
          </p:cNvPr>
          <p:cNvSpPr txBox="1"/>
          <p:nvPr/>
        </p:nvSpPr>
        <p:spPr>
          <a:xfrm>
            <a:off x="542253" y="1206455"/>
            <a:ext cx="8585033" cy="2031325"/>
          </a:xfrm>
          <a:prstGeom prst="rect">
            <a:avLst/>
          </a:prstGeom>
          <a:noFill/>
        </p:spPr>
        <p:txBody>
          <a:bodyPr wrap="square" rtlCol="0">
            <a:spAutoFit/>
          </a:bodyPr>
          <a:lstStyle/>
          <a:p>
            <a:r>
              <a:rPr lang="en-US" b="1" dirty="0"/>
              <a:t>Description</a:t>
            </a:r>
          </a:p>
          <a:p>
            <a:r>
              <a:rPr lang="en-US" dirty="0"/>
              <a:t>Stokes drag law describes the </a:t>
            </a:r>
            <a:r>
              <a:rPr lang="en-US" i="1" dirty="0"/>
              <a:t>viscous resistance force acting on spherical particles moving through a fluid at low Reynolds numbers</a:t>
            </a:r>
            <a:r>
              <a:rPr lang="en-US" dirty="0"/>
              <a:t>. While it is often discussed in the context of gravitational settling, the same principle applies to any motion through a viscous medium. In the case of aerosolized particles from a pMDI entering a spacer, Stokes drag represents the viscous resistance that slows particles as they decelerate from high injection velocities within the chamber. </a:t>
            </a:r>
          </a:p>
        </p:txBody>
      </p:sp>
      <p:sp>
        <p:nvSpPr>
          <p:cNvPr id="7" name="Rectangle 6">
            <a:extLst>
              <a:ext uri="{FF2B5EF4-FFF2-40B4-BE49-F238E27FC236}">
                <a16:creationId xmlns:a16="http://schemas.microsoft.com/office/drawing/2014/main" id="{87B27815-89C5-A0F1-C0AF-881CF4385918}"/>
              </a:ext>
            </a:extLst>
          </p:cNvPr>
          <p:cNvSpPr/>
          <p:nvPr/>
        </p:nvSpPr>
        <p:spPr>
          <a:xfrm>
            <a:off x="5917575" y="3478557"/>
            <a:ext cx="1906044" cy="617036"/>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976905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3640B-B30D-2226-7E4D-C5DB2E77CC4D}"/>
            </a:ext>
          </a:extLst>
        </p:cNvPr>
        <p:cNvGrpSpPr/>
        <p:nvPr/>
      </p:nvGrpSpPr>
      <p:grpSpPr>
        <a:xfrm>
          <a:off x="0" y="0"/>
          <a:ext cx="0" cy="0"/>
          <a:chOff x="0" y="0"/>
          <a:chExt cx="0" cy="0"/>
        </a:xfrm>
      </p:grpSpPr>
      <p:pic>
        <p:nvPicPr>
          <p:cNvPr id="9" name="Picture 8" descr="A salt pouring from a salt shaker&#10;&#10;AI-generated content may be incorrect.">
            <a:extLst>
              <a:ext uri="{FF2B5EF4-FFF2-40B4-BE49-F238E27FC236}">
                <a16:creationId xmlns:a16="http://schemas.microsoft.com/office/drawing/2014/main" id="{CD6B7C45-D270-D6AE-7393-2AAEDC70B87B}"/>
              </a:ext>
            </a:extLst>
          </p:cNvPr>
          <p:cNvPicPr>
            <a:picLocks noChangeAspect="1"/>
          </p:cNvPicPr>
          <p:nvPr/>
        </p:nvPicPr>
        <p:blipFill>
          <a:blip r:embed="rId3">
            <a:extLst>
              <a:ext uri="{28A0092B-C50C-407E-A947-70E740481C1C}">
                <a14:useLocalDpi xmlns:a14="http://schemas.microsoft.com/office/drawing/2010/main" val="0"/>
              </a:ext>
            </a:extLst>
          </a:blip>
          <a:srcRect l="39621" t="21267" r="36888" b="5901"/>
          <a:stretch>
            <a:fillRect/>
          </a:stretch>
        </p:blipFill>
        <p:spPr>
          <a:xfrm>
            <a:off x="6593697" y="993945"/>
            <a:ext cx="1357145" cy="2657469"/>
          </a:xfrm>
          <a:prstGeom prst="rect">
            <a:avLst/>
          </a:prstGeom>
        </p:spPr>
      </p:pic>
      <p:sp>
        <p:nvSpPr>
          <p:cNvPr id="2" name="Slide Number Placeholder 1">
            <a:extLst>
              <a:ext uri="{FF2B5EF4-FFF2-40B4-BE49-F238E27FC236}">
                <a16:creationId xmlns:a16="http://schemas.microsoft.com/office/drawing/2014/main" id="{899004D2-597E-3930-ECD5-24C4AAE9494A}"/>
              </a:ext>
            </a:extLst>
          </p:cNvPr>
          <p:cNvSpPr>
            <a:spLocks noGrp="1"/>
          </p:cNvSpPr>
          <p:nvPr>
            <p:ph type="sldNum" sz="quarter" idx="11"/>
          </p:nvPr>
        </p:nvSpPr>
        <p:spPr/>
        <p:txBody>
          <a:bodyPr/>
          <a:lstStyle/>
          <a:p>
            <a:fld id="{F0D23093-2AB0-F74C-B865-1A12A15B650E}" type="slidenum">
              <a:rPr lang="en-US" smtClean="0"/>
              <a:pPr/>
              <a:t>13</a:t>
            </a:fld>
            <a:endParaRPr lang="en-US"/>
          </a:p>
        </p:txBody>
      </p:sp>
      <p:sp>
        <p:nvSpPr>
          <p:cNvPr id="6" name="Title 2">
            <a:extLst>
              <a:ext uri="{FF2B5EF4-FFF2-40B4-BE49-F238E27FC236}">
                <a16:creationId xmlns:a16="http://schemas.microsoft.com/office/drawing/2014/main" id="{C959E473-0A66-3FAE-87CB-FD42FF16B227}"/>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GB" b="1"/>
              <a:t>Particle Relaxation Time</a:t>
            </a:r>
          </a:p>
          <a:p>
            <a:r>
              <a:rPr lang="en-GB" sz="2400" i="1"/>
              <a:t>	Particle-Fluid Momentum Exchange</a:t>
            </a:r>
            <a:endParaRPr lang="en-US" sz="2400" b="1" i="1">
              <a:latin typeface="+mj-lt"/>
            </a:endParaRPr>
          </a:p>
        </p:txBody>
      </p:sp>
      <p:sp>
        <p:nvSpPr>
          <p:cNvPr id="3" name="TextBox 2">
            <a:extLst>
              <a:ext uri="{FF2B5EF4-FFF2-40B4-BE49-F238E27FC236}">
                <a16:creationId xmlns:a16="http://schemas.microsoft.com/office/drawing/2014/main" id="{1194FFB1-80E4-D8A5-AD5D-06255E47C5ED}"/>
              </a:ext>
            </a:extLst>
          </p:cNvPr>
          <p:cNvSpPr txBox="1"/>
          <p:nvPr/>
        </p:nvSpPr>
        <p:spPr>
          <a:xfrm>
            <a:off x="560931" y="1268760"/>
            <a:ext cx="5020546" cy="4247317"/>
          </a:xfrm>
          <a:prstGeom prst="rect">
            <a:avLst/>
          </a:prstGeom>
          <a:noFill/>
        </p:spPr>
        <p:txBody>
          <a:bodyPr wrap="square" rtlCol="0">
            <a:spAutoFit/>
          </a:bodyPr>
          <a:lstStyle/>
          <a:p>
            <a:r>
              <a:rPr lang="en-US" b="1" dirty="0"/>
              <a:t>Description</a:t>
            </a:r>
          </a:p>
          <a:p>
            <a:r>
              <a:rPr lang="en-US" dirty="0"/>
              <a:t>The particle relaxation time represents the </a:t>
            </a:r>
            <a:r>
              <a:rPr lang="en-US" i="1" dirty="0"/>
              <a:t>characteristic time scale for a particle to adjust its velocity in response to changes in the surrounding flow field</a:t>
            </a:r>
            <a:r>
              <a:rPr lang="en-US" dirty="0"/>
              <a:t>. It indicates how quickly particles can follow or react to flow changes.</a:t>
            </a:r>
          </a:p>
          <a:p>
            <a:endParaRPr lang="en-US" b="1" dirty="0"/>
          </a:p>
          <a:p>
            <a:r>
              <a:rPr lang="en-US" b="1" dirty="0"/>
              <a:t>Relevance</a:t>
            </a:r>
          </a:p>
          <a:p>
            <a:pPr marL="342900" indent="-342900">
              <a:buFont typeface="Wingdings" panose="05000000000000000000" pitchFamily="2" charset="2"/>
              <a:buChar char="v"/>
            </a:pPr>
            <a:r>
              <a:rPr lang="en-US" dirty="0"/>
              <a:t>Determines </a:t>
            </a:r>
            <a:r>
              <a:rPr lang="en-US" i="1" dirty="0"/>
              <a:t>particle inertia </a:t>
            </a:r>
            <a:r>
              <a:rPr lang="en-US" dirty="0"/>
              <a:t>and response to flow acceleration</a:t>
            </a:r>
          </a:p>
          <a:p>
            <a:pPr marL="342900" indent="-342900">
              <a:buFont typeface="Wingdings" panose="05000000000000000000" pitchFamily="2" charset="2"/>
              <a:buChar char="v"/>
            </a:pPr>
            <a:r>
              <a:rPr lang="en-US" dirty="0"/>
              <a:t>Key parameter for predicting impaction at geometric features</a:t>
            </a:r>
          </a:p>
          <a:p>
            <a:pPr marL="342900" indent="-342900">
              <a:buFont typeface="Wingdings" panose="05000000000000000000" pitchFamily="2" charset="2"/>
              <a:buChar char="v"/>
            </a:pPr>
            <a:r>
              <a:rPr lang="en-US" dirty="0"/>
              <a:t>Foundation for calculating Stokes number</a:t>
            </a:r>
          </a:p>
          <a:p>
            <a:pPr marL="342900" indent="-342900">
              <a:buFont typeface="Wingdings" panose="05000000000000000000" pitchFamily="2" charset="2"/>
              <a:buChar char="v"/>
            </a:pPr>
            <a:r>
              <a:rPr lang="en-US" dirty="0"/>
              <a:t>Critical for understanding particle “lag” behind air flow</a:t>
            </a:r>
          </a:p>
        </p:txBody>
      </p:sp>
      <p:cxnSp>
        <p:nvCxnSpPr>
          <p:cNvPr id="13" name="Straight Arrow Connector 12">
            <a:extLst>
              <a:ext uri="{FF2B5EF4-FFF2-40B4-BE49-F238E27FC236}">
                <a16:creationId xmlns:a16="http://schemas.microsoft.com/office/drawing/2014/main" id="{7605ADDF-D1E5-7E59-D8AD-D44C8CDE53E4}"/>
              </a:ext>
            </a:extLst>
          </p:cNvPr>
          <p:cNvCxnSpPr>
            <a:cxnSpLocks/>
          </p:cNvCxnSpPr>
          <p:nvPr/>
        </p:nvCxnSpPr>
        <p:spPr>
          <a:xfrm>
            <a:off x="6488999" y="4890729"/>
            <a:ext cx="5085070" cy="0"/>
          </a:xfrm>
          <a:prstGeom prst="straightConnector1">
            <a:avLst/>
          </a:prstGeom>
          <a:ln w="38100">
            <a:prstDash val="dash"/>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2AA4C38A-3325-1599-898D-B386F11C45A9}"/>
              </a:ext>
            </a:extLst>
          </p:cNvPr>
          <p:cNvSpPr txBox="1"/>
          <p:nvPr/>
        </p:nvSpPr>
        <p:spPr>
          <a:xfrm>
            <a:off x="10077566" y="4278611"/>
            <a:ext cx="1103784" cy="400110"/>
          </a:xfrm>
          <a:prstGeom prst="rect">
            <a:avLst/>
          </a:prstGeom>
          <a:noFill/>
        </p:spPr>
        <p:txBody>
          <a:bodyPr wrap="square" rtlCol="0">
            <a:spAutoFit/>
          </a:bodyPr>
          <a:lstStyle/>
          <a:p>
            <a:pPr algn="ctr"/>
            <a:r>
              <a:rPr lang="en-US" sz="2000" b="1"/>
              <a:t>Higher</a:t>
            </a:r>
          </a:p>
        </p:txBody>
      </p:sp>
      <p:sp>
        <p:nvSpPr>
          <p:cNvPr id="15" name="TextBox 14">
            <a:extLst>
              <a:ext uri="{FF2B5EF4-FFF2-40B4-BE49-F238E27FC236}">
                <a16:creationId xmlns:a16="http://schemas.microsoft.com/office/drawing/2014/main" id="{E679CC1C-E3A2-FE05-9C1B-2E0C9EF4582B}"/>
              </a:ext>
            </a:extLst>
          </p:cNvPr>
          <p:cNvSpPr txBox="1"/>
          <p:nvPr/>
        </p:nvSpPr>
        <p:spPr>
          <a:xfrm>
            <a:off x="6769491" y="4284821"/>
            <a:ext cx="1028125" cy="400110"/>
          </a:xfrm>
          <a:prstGeom prst="rect">
            <a:avLst/>
          </a:prstGeom>
          <a:noFill/>
        </p:spPr>
        <p:txBody>
          <a:bodyPr wrap="square" rtlCol="0">
            <a:spAutoFit/>
          </a:bodyPr>
          <a:lstStyle/>
          <a:p>
            <a:pPr algn="ctr"/>
            <a:r>
              <a:rPr lang="en-US" sz="2000" b="1"/>
              <a:t>Lower</a:t>
            </a:r>
          </a:p>
        </p:txBody>
      </p:sp>
      <p:sp>
        <p:nvSpPr>
          <p:cNvPr id="18" name="TextBox 17">
            <a:extLst>
              <a:ext uri="{FF2B5EF4-FFF2-40B4-BE49-F238E27FC236}">
                <a16:creationId xmlns:a16="http://schemas.microsoft.com/office/drawing/2014/main" id="{3E69227B-27CA-8DD9-746A-B82D04421E7A}"/>
              </a:ext>
            </a:extLst>
          </p:cNvPr>
          <p:cNvSpPr txBox="1"/>
          <p:nvPr/>
        </p:nvSpPr>
        <p:spPr>
          <a:xfrm>
            <a:off x="9596623" y="5080514"/>
            <a:ext cx="2065670" cy="646331"/>
          </a:xfrm>
          <a:prstGeom prst="rect">
            <a:avLst/>
          </a:prstGeom>
          <a:noFill/>
        </p:spPr>
        <p:txBody>
          <a:bodyPr wrap="square" rtlCol="0">
            <a:spAutoFit/>
          </a:bodyPr>
          <a:lstStyle/>
          <a:p>
            <a:pPr algn="ctr"/>
            <a:r>
              <a:rPr lang="en-US"/>
              <a:t>i.e., reactive to fluid flow changes</a:t>
            </a:r>
            <a:endParaRPr lang="en-GB"/>
          </a:p>
        </p:txBody>
      </p:sp>
      <p:sp>
        <p:nvSpPr>
          <p:cNvPr id="19" name="TextBox 18">
            <a:extLst>
              <a:ext uri="{FF2B5EF4-FFF2-40B4-BE49-F238E27FC236}">
                <a16:creationId xmlns:a16="http://schemas.microsoft.com/office/drawing/2014/main" id="{67954725-149D-EB84-C049-E467BE8877E9}"/>
              </a:ext>
            </a:extLst>
          </p:cNvPr>
          <p:cNvSpPr txBox="1"/>
          <p:nvPr/>
        </p:nvSpPr>
        <p:spPr>
          <a:xfrm>
            <a:off x="6344336" y="5080514"/>
            <a:ext cx="2079193" cy="646331"/>
          </a:xfrm>
          <a:prstGeom prst="rect">
            <a:avLst/>
          </a:prstGeom>
          <a:noFill/>
        </p:spPr>
        <p:txBody>
          <a:bodyPr wrap="square" rtlCol="0">
            <a:spAutoFit/>
          </a:bodyPr>
          <a:lstStyle/>
          <a:p>
            <a:pPr algn="ctr"/>
            <a:r>
              <a:rPr lang="en-US"/>
              <a:t>i.e., unreactive to fluid flow changes</a:t>
            </a:r>
            <a:endParaRPr lang="en-GB"/>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598C3C0F-0EF1-654F-B11D-4815EDF8BE39}"/>
                  </a:ext>
                </a:extLst>
              </p:cNvPr>
              <p:cNvSpPr txBox="1"/>
              <p:nvPr/>
            </p:nvSpPr>
            <p:spPr>
              <a:xfrm>
                <a:off x="8323853" y="4159426"/>
                <a:ext cx="1247800" cy="625299"/>
              </a:xfrm>
              <a:prstGeom prst="rect">
                <a:avLst/>
              </a:prstGeom>
              <a:noFill/>
            </p:spPr>
            <p:txBody>
              <a:bodyPr wrap="square">
                <a:spAutoFit/>
              </a:bodyPr>
              <a:lstStyle/>
              <a:p>
                <a:pPr/>
                <a14:m>
                  <m:oMathPara xmlns:m="http://schemas.openxmlformats.org/officeDocument/2006/math">
                    <m:oMathParaPr>
                      <m:jc m:val="center"/>
                    </m:oMathParaPr>
                    <m:oMath xmlns:m="http://schemas.openxmlformats.org/officeDocument/2006/math">
                      <m:f>
                        <m:fPr>
                          <m:ctrlPr>
                            <a:rPr lang="en-GB" i="1" smtClean="0">
                              <a:latin typeface="Cambria Math" panose="02040503050406030204" pitchFamily="18" charset="0"/>
                            </a:rPr>
                          </m:ctrlPr>
                        </m:fPr>
                        <m:num>
                          <m:r>
                            <a:rPr lang="en-GB" i="1">
                              <a:latin typeface="Cambria Math" panose="02040503050406030204" pitchFamily="18" charset="0"/>
                            </a:rPr>
                            <m:t>𝑑</m:t>
                          </m:r>
                          <m:sSub>
                            <m:sSubPr>
                              <m:ctrlPr>
                                <a:rPr lang="en-GB"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𝑝</m:t>
                              </m:r>
                            </m:sub>
                          </m:sSub>
                        </m:num>
                        <m:den>
                          <m:r>
                            <a:rPr lang="en-GB" i="1">
                              <a:latin typeface="Cambria Math" panose="02040503050406030204" pitchFamily="18" charset="0"/>
                            </a:rPr>
                            <m:t>𝑑</m:t>
                          </m:r>
                          <m:r>
                            <a:rPr lang="en-US" i="1">
                              <a:latin typeface="Cambria Math" panose="02040503050406030204" pitchFamily="18" charset="0"/>
                            </a:rPr>
                            <m:t>𝑡</m:t>
                          </m:r>
                        </m:den>
                      </m:f>
                    </m:oMath>
                  </m:oMathPara>
                </a14:m>
                <a:endParaRPr lang="en-GB"/>
              </a:p>
            </p:txBody>
          </p:sp>
        </mc:Choice>
        <mc:Fallback xmlns="">
          <p:sp>
            <p:nvSpPr>
              <p:cNvPr id="5" name="TextBox 4">
                <a:extLst>
                  <a:ext uri="{FF2B5EF4-FFF2-40B4-BE49-F238E27FC236}">
                    <a16:creationId xmlns:a16="http://schemas.microsoft.com/office/drawing/2014/main" id="{598C3C0F-0EF1-654F-B11D-4815EDF8BE39}"/>
                  </a:ext>
                </a:extLst>
              </p:cNvPr>
              <p:cNvSpPr txBox="1">
                <a:spLocks noRot="1" noChangeAspect="1" noMove="1" noResize="1" noEditPoints="1" noAdjustHandles="1" noChangeArrowheads="1" noChangeShapeType="1" noTextEdit="1"/>
              </p:cNvSpPr>
              <p:nvPr/>
            </p:nvSpPr>
            <p:spPr>
              <a:xfrm>
                <a:off x="8323853" y="4159426"/>
                <a:ext cx="1247800" cy="625299"/>
              </a:xfrm>
              <a:prstGeom prst="rect">
                <a:avLst/>
              </a:prstGeom>
              <a:blipFill>
                <a:blip r:embed="rId4"/>
                <a:stretch>
                  <a:fillRect/>
                </a:stretch>
              </a:blipFill>
            </p:spPr>
            <p:txBody>
              <a:bodyPr/>
              <a:lstStyle/>
              <a:p>
                <a:r>
                  <a:rPr lang="en-US">
                    <a:noFill/>
                  </a:rPr>
                  <a:t> </a:t>
                </a:r>
              </a:p>
            </p:txBody>
          </p:sp>
        </mc:Fallback>
      </mc:AlternateContent>
      <p:pic>
        <p:nvPicPr>
          <p:cNvPr id="7" name="Picture 6" descr="A white smoke on a black background&#10;&#10;AI-generated content may be incorrect.">
            <a:extLst>
              <a:ext uri="{FF2B5EF4-FFF2-40B4-BE49-F238E27FC236}">
                <a16:creationId xmlns:a16="http://schemas.microsoft.com/office/drawing/2014/main" id="{9946110A-4339-1B52-6C81-1FB249C6DF2D}"/>
              </a:ext>
            </a:extLst>
          </p:cNvPr>
          <p:cNvPicPr>
            <a:picLocks noChangeAspect="1"/>
          </p:cNvPicPr>
          <p:nvPr/>
        </p:nvPicPr>
        <p:blipFill>
          <a:blip r:embed="rId5">
            <a:extLst>
              <a:ext uri="{28A0092B-C50C-407E-A947-70E740481C1C}">
                <a14:useLocalDpi xmlns:a14="http://schemas.microsoft.com/office/drawing/2010/main" val="0"/>
              </a:ext>
            </a:extLst>
          </a:blip>
          <a:srcRect l="8203" t="21214" b="12836"/>
          <a:stretch>
            <a:fillRect/>
          </a:stretch>
        </p:blipFill>
        <p:spPr>
          <a:xfrm rot="5400000">
            <a:off x="9276251" y="1647756"/>
            <a:ext cx="2657470" cy="1357144"/>
          </a:xfrm>
          <a:prstGeom prst="rect">
            <a:avLst/>
          </a:prstGeom>
        </p:spPr>
      </p:pic>
      <p:pic>
        <p:nvPicPr>
          <p:cNvPr id="11" name="Picture 10" descr="A white powder explosion on a black background&#10;&#10;AI-generated content may be incorrect.">
            <a:extLst>
              <a:ext uri="{FF2B5EF4-FFF2-40B4-BE49-F238E27FC236}">
                <a16:creationId xmlns:a16="http://schemas.microsoft.com/office/drawing/2014/main" id="{9BDD6406-AF43-7B21-B2A1-A082C7E95C85}"/>
              </a:ext>
            </a:extLst>
          </p:cNvPr>
          <p:cNvPicPr>
            <a:picLocks noChangeAspect="1"/>
          </p:cNvPicPr>
          <p:nvPr/>
        </p:nvPicPr>
        <p:blipFill>
          <a:blip r:embed="rId6">
            <a:extLst>
              <a:ext uri="{28A0092B-C50C-407E-A947-70E740481C1C}">
                <a14:useLocalDpi xmlns:a14="http://schemas.microsoft.com/office/drawing/2010/main" val="0"/>
              </a:ext>
            </a:extLst>
          </a:blip>
          <a:srcRect l="10101" t="10075" b="21058"/>
          <a:stretch>
            <a:fillRect/>
          </a:stretch>
        </p:blipFill>
        <p:spPr>
          <a:xfrm rot="5400000">
            <a:off x="7608598" y="1647756"/>
            <a:ext cx="2657469" cy="1357144"/>
          </a:xfrm>
          <a:prstGeom prst="rect">
            <a:avLst/>
          </a:prstGeom>
        </p:spPr>
      </p:pic>
      <p:sp>
        <p:nvSpPr>
          <p:cNvPr id="4" name="TextBox 3">
            <a:extLst>
              <a:ext uri="{FF2B5EF4-FFF2-40B4-BE49-F238E27FC236}">
                <a16:creationId xmlns:a16="http://schemas.microsoft.com/office/drawing/2014/main" id="{070DC537-EE2E-A0CE-6A02-54A780D79768}"/>
              </a:ext>
            </a:extLst>
          </p:cNvPr>
          <p:cNvSpPr txBox="1"/>
          <p:nvPr/>
        </p:nvSpPr>
        <p:spPr>
          <a:xfrm>
            <a:off x="6758206" y="3641143"/>
            <a:ext cx="1028125" cy="400110"/>
          </a:xfrm>
          <a:prstGeom prst="rect">
            <a:avLst/>
          </a:prstGeom>
          <a:noFill/>
        </p:spPr>
        <p:txBody>
          <a:bodyPr wrap="square" rtlCol="0">
            <a:spAutoFit/>
          </a:bodyPr>
          <a:lstStyle/>
          <a:p>
            <a:pPr algn="ctr"/>
            <a:r>
              <a:rPr lang="en-US" sz="2000" i="1"/>
              <a:t>Salt</a:t>
            </a:r>
          </a:p>
        </p:txBody>
      </p:sp>
      <p:sp>
        <p:nvSpPr>
          <p:cNvPr id="8" name="TextBox 7">
            <a:extLst>
              <a:ext uri="{FF2B5EF4-FFF2-40B4-BE49-F238E27FC236}">
                <a16:creationId xmlns:a16="http://schemas.microsoft.com/office/drawing/2014/main" id="{E97B3BFC-4388-F30F-3F18-E6CF25CE1E9C}"/>
              </a:ext>
            </a:extLst>
          </p:cNvPr>
          <p:cNvSpPr txBox="1"/>
          <p:nvPr/>
        </p:nvSpPr>
        <p:spPr>
          <a:xfrm>
            <a:off x="8423271" y="3641143"/>
            <a:ext cx="1028125" cy="400110"/>
          </a:xfrm>
          <a:prstGeom prst="rect">
            <a:avLst/>
          </a:prstGeom>
          <a:noFill/>
        </p:spPr>
        <p:txBody>
          <a:bodyPr wrap="square" rtlCol="0">
            <a:spAutoFit/>
          </a:bodyPr>
          <a:lstStyle/>
          <a:p>
            <a:pPr algn="ctr"/>
            <a:r>
              <a:rPr lang="en-US" sz="2000" i="1" dirty="0"/>
              <a:t>Dust</a:t>
            </a:r>
          </a:p>
        </p:txBody>
      </p:sp>
      <p:sp>
        <p:nvSpPr>
          <p:cNvPr id="10" name="TextBox 9">
            <a:extLst>
              <a:ext uri="{FF2B5EF4-FFF2-40B4-BE49-F238E27FC236}">
                <a16:creationId xmlns:a16="http://schemas.microsoft.com/office/drawing/2014/main" id="{2C596E0D-7ABB-A1AA-F1FD-BD13EEE81D00}"/>
              </a:ext>
            </a:extLst>
          </p:cNvPr>
          <p:cNvSpPr txBox="1"/>
          <p:nvPr/>
        </p:nvSpPr>
        <p:spPr>
          <a:xfrm>
            <a:off x="10115395" y="3641143"/>
            <a:ext cx="1028125" cy="400110"/>
          </a:xfrm>
          <a:prstGeom prst="rect">
            <a:avLst/>
          </a:prstGeom>
          <a:noFill/>
        </p:spPr>
        <p:txBody>
          <a:bodyPr wrap="square" rtlCol="0">
            <a:spAutoFit/>
          </a:bodyPr>
          <a:lstStyle/>
          <a:p>
            <a:pPr algn="ctr"/>
            <a:r>
              <a:rPr lang="en-US" sz="2000" i="1"/>
              <a:t>Smoke</a:t>
            </a:r>
          </a:p>
        </p:txBody>
      </p:sp>
    </p:spTree>
    <p:extLst>
      <p:ext uri="{BB962C8B-B14F-4D97-AF65-F5344CB8AC3E}">
        <p14:creationId xmlns:p14="http://schemas.microsoft.com/office/powerpoint/2010/main" val="3954226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26686-F26B-5EE8-A902-13B75C2912C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53B7F6-3314-1EB7-57E9-17A3362A18E9}"/>
              </a:ext>
            </a:extLst>
          </p:cNvPr>
          <p:cNvSpPr>
            <a:spLocks noGrp="1"/>
          </p:cNvSpPr>
          <p:nvPr>
            <p:ph type="sldNum" sz="quarter" idx="11"/>
          </p:nvPr>
        </p:nvSpPr>
        <p:spPr/>
        <p:txBody>
          <a:bodyPr/>
          <a:lstStyle/>
          <a:p>
            <a:fld id="{F0D23093-2AB0-F74C-B865-1A12A15B650E}" type="slidenum">
              <a:rPr lang="en-US" smtClean="0"/>
              <a:pPr/>
              <a:t>14</a:t>
            </a:fld>
            <a:endParaRPr lang="en-US"/>
          </a:p>
        </p:txBody>
      </p:sp>
      <p:sp>
        <p:nvSpPr>
          <p:cNvPr id="8" name="Oval 7">
            <a:extLst>
              <a:ext uri="{FF2B5EF4-FFF2-40B4-BE49-F238E27FC236}">
                <a16:creationId xmlns:a16="http://schemas.microsoft.com/office/drawing/2014/main" id="{03D48AF4-5776-AFEE-C6BA-7EA411BF579F}"/>
              </a:ext>
            </a:extLst>
          </p:cNvPr>
          <p:cNvSpPr/>
          <p:nvPr/>
        </p:nvSpPr>
        <p:spPr>
          <a:xfrm>
            <a:off x="7940364" y="1235375"/>
            <a:ext cx="936104" cy="936104"/>
          </a:xfrm>
          <a:prstGeom prst="ellipse">
            <a:avLst/>
          </a:prstGeom>
          <a:solidFill>
            <a:schemeClr val="accent5"/>
          </a:solidFill>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a:extLst>
              <a:ext uri="{FF2B5EF4-FFF2-40B4-BE49-F238E27FC236}">
                <a16:creationId xmlns:a16="http://schemas.microsoft.com/office/drawing/2014/main" id="{6FCF2027-8668-F703-1812-B5720CC6AAEE}"/>
              </a:ext>
            </a:extLst>
          </p:cNvPr>
          <p:cNvCxnSpPr>
            <a:cxnSpLocks/>
          </p:cNvCxnSpPr>
          <p:nvPr/>
        </p:nvCxnSpPr>
        <p:spPr>
          <a:xfrm>
            <a:off x="9092492" y="1123023"/>
            <a:ext cx="7568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FB34A12F-C7BD-5AD8-CDDD-B5DD00092460}"/>
              </a:ext>
            </a:extLst>
          </p:cNvPr>
          <p:cNvCxnSpPr>
            <a:cxnSpLocks/>
          </p:cNvCxnSpPr>
          <p:nvPr/>
        </p:nvCxnSpPr>
        <p:spPr>
          <a:xfrm>
            <a:off x="9104847" y="1703427"/>
            <a:ext cx="7568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6005CC33-579F-93CA-5D9B-66D92D961DFF}"/>
              </a:ext>
            </a:extLst>
          </p:cNvPr>
          <p:cNvCxnSpPr>
            <a:cxnSpLocks/>
          </p:cNvCxnSpPr>
          <p:nvPr/>
        </p:nvCxnSpPr>
        <p:spPr>
          <a:xfrm>
            <a:off x="9116857" y="2300979"/>
            <a:ext cx="7568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C17C1692-9270-F7FD-BF4E-3BD30C2A0D19}"/>
              </a:ext>
            </a:extLst>
          </p:cNvPr>
          <p:cNvCxnSpPr>
            <a:cxnSpLocks/>
          </p:cNvCxnSpPr>
          <p:nvPr/>
        </p:nvCxnSpPr>
        <p:spPr>
          <a:xfrm>
            <a:off x="10086014" y="2300979"/>
            <a:ext cx="7568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2754B9D-B98F-3663-B7D1-FB6605D76BC5}"/>
              </a:ext>
            </a:extLst>
          </p:cNvPr>
          <p:cNvCxnSpPr>
            <a:cxnSpLocks/>
          </p:cNvCxnSpPr>
          <p:nvPr/>
        </p:nvCxnSpPr>
        <p:spPr>
          <a:xfrm>
            <a:off x="10086014" y="1703427"/>
            <a:ext cx="7568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50C18FC9-8C0C-0D5C-17E7-21C96E6A0BBE}"/>
              </a:ext>
            </a:extLst>
          </p:cNvPr>
          <p:cNvCxnSpPr>
            <a:cxnSpLocks/>
          </p:cNvCxnSpPr>
          <p:nvPr/>
        </p:nvCxnSpPr>
        <p:spPr>
          <a:xfrm>
            <a:off x="10086014" y="1110345"/>
            <a:ext cx="75684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C2FD3968-BAD0-B83F-405C-35CE5C615BE9}"/>
                  </a:ext>
                </a:extLst>
              </p:cNvPr>
              <p:cNvSpPr txBox="1"/>
              <p:nvPr/>
            </p:nvSpPr>
            <p:spPr>
              <a:xfrm>
                <a:off x="9181155" y="639582"/>
                <a:ext cx="57951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𝑈</m:t>
                      </m:r>
                    </m:oMath>
                  </m:oMathPara>
                </a14:m>
                <a:endParaRPr lang="en-GB"/>
              </a:p>
            </p:txBody>
          </p:sp>
        </mc:Choice>
        <mc:Fallback xmlns="">
          <p:sp>
            <p:nvSpPr>
              <p:cNvPr id="32" name="TextBox 31">
                <a:extLst>
                  <a:ext uri="{FF2B5EF4-FFF2-40B4-BE49-F238E27FC236}">
                    <a16:creationId xmlns:a16="http://schemas.microsoft.com/office/drawing/2014/main" id="{C2FD3968-BAD0-B83F-405C-35CE5C615BE9}"/>
                  </a:ext>
                </a:extLst>
              </p:cNvPr>
              <p:cNvSpPr txBox="1">
                <a:spLocks noRot="1" noChangeAspect="1" noMove="1" noResize="1" noEditPoints="1" noAdjustHandles="1" noChangeArrowheads="1" noChangeShapeType="1" noTextEdit="1"/>
              </p:cNvSpPr>
              <p:nvPr/>
            </p:nvSpPr>
            <p:spPr>
              <a:xfrm>
                <a:off x="9181155" y="639582"/>
                <a:ext cx="579519" cy="369332"/>
              </a:xfrm>
              <a:prstGeom prst="rect">
                <a:avLst/>
              </a:prstGeom>
              <a:blipFill>
                <a:blip r:embed="rId3"/>
                <a:stretch>
                  <a:fillRect/>
                </a:stretch>
              </a:blipFill>
            </p:spPr>
            <p:txBody>
              <a:bodyPr/>
              <a:lstStyle/>
              <a:p>
                <a:r>
                  <a:rPr lang="en-US">
                    <a:noFill/>
                  </a:rPr>
                  <a:t> </a:t>
                </a:r>
              </a:p>
            </p:txBody>
          </p:sp>
        </mc:Fallback>
      </mc:AlternateContent>
      <p:cxnSp>
        <p:nvCxnSpPr>
          <p:cNvPr id="33" name="Straight Arrow Connector 32">
            <a:extLst>
              <a:ext uri="{FF2B5EF4-FFF2-40B4-BE49-F238E27FC236}">
                <a16:creationId xmlns:a16="http://schemas.microsoft.com/office/drawing/2014/main" id="{A01C85D5-2E3C-BFEA-4874-9A65C02908E1}"/>
              </a:ext>
            </a:extLst>
          </p:cNvPr>
          <p:cNvCxnSpPr>
            <a:cxnSpLocks/>
          </p:cNvCxnSpPr>
          <p:nvPr/>
        </p:nvCxnSpPr>
        <p:spPr>
          <a:xfrm>
            <a:off x="11076614" y="1110345"/>
            <a:ext cx="756846"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D53D4EAF-EFF6-341A-D53F-C731FE44A7AC}"/>
                  </a:ext>
                </a:extLst>
              </p:cNvPr>
              <p:cNvSpPr txBox="1"/>
              <p:nvPr/>
            </p:nvSpPr>
            <p:spPr>
              <a:xfrm>
                <a:off x="11165277" y="639582"/>
                <a:ext cx="57951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𝑣</m:t>
                      </m:r>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m:t>
                      </m:r>
                    </m:oMath>
                  </m:oMathPara>
                </a14:m>
                <a:endParaRPr lang="en-GB"/>
              </a:p>
            </p:txBody>
          </p:sp>
        </mc:Choice>
        <mc:Fallback xmlns="">
          <p:sp>
            <p:nvSpPr>
              <p:cNvPr id="34" name="TextBox 33">
                <a:extLst>
                  <a:ext uri="{FF2B5EF4-FFF2-40B4-BE49-F238E27FC236}">
                    <a16:creationId xmlns:a16="http://schemas.microsoft.com/office/drawing/2014/main" id="{D53D4EAF-EFF6-341A-D53F-C731FE44A7AC}"/>
                  </a:ext>
                </a:extLst>
              </p:cNvPr>
              <p:cNvSpPr txBox="1">
                <a:spLocks noRot="1" noChangeAspect="1" noMove="1" noResize="1" noEditPoints="1" noAdjustHandles="1" noChangeArrowheads="1" noChangeShapeType="1" noTextEdit="1"/>
              </p:cNvSpPr>
              <p:nvPr/>
            </p:nvSpPr>
            <p:spPr>
              <a:xfrm>
                <a:off x="11165277" y="639582"/>
                <a:ext cx="579519" cy="369332"/>
              </a:xfrm>
              <a:prstGeom prst="rect">
                <a:avLst/>
              </a:prstGeom>
              <a:blipFill>
                <a:blip r:embed="rId4"/>
                <a:stretch>
                  <a:fillRect r="-7368" b="-11475"/>
                </a:stretch>
              </a:blipFill>
            </p:spPr>
            <p:txBody>
              <a:bodyPr/>
              <a:lstStyle/>
              <a:p>
                <a:r>
                  <a:rPr lang="en-US">
                    <a:noFill/>
                  </a:rPr>
                  <a:t> </a:t>
                </a:r>
              </a:p>
            </p:txBody>
          </p:sp>
        </mc:Fallback>
      </mc:AlternateContent>
      <p:sp>
        <p:nvSpPr>
          <p:cNvPr id="35" name="TextBox 34">
            <a:extLst>
              <a:ext uri="{FF2B5EF4-FFF2-40B4-BE49-F238E27FC236}">
                <a16:creationId xmlns:a16="http://schemas.microsoft.com/office/drawing/2014/main" id="{2E24D30F-051B-4535-3D8B-3D83F91247A4}"/>
              </a:ext>
            </a:extLst>
          </p:cNvPr>
          <p:cNvSpPr txBox="1"/>
          <p:nvPr/>
        </p:nvSpPr>
        <p:spPr>
          <a:xfrm>
            <a:off x="611308" y="1395053"/>
            <a:ext cx="5112568" cy="369332"/>
          </a:xfrm>
          <a:prstGeom prst="rect">
            <a:avLst/>
          </a:prstGeom>
          <a:noFill/>
        </p:spPr>
        <p:txBody>
          <a:bodyPr wrap="square" rtlCol="0">
            <a:spAutoFit/>
          </a:bodyPr>
          <a:lstStyle/>
          <a:p>
            <a:r>
              <a:rPr lang="en-US" b="1" dirty="0"/>
              <a:t>Movement of Particles: </a:t>
            </a:r>
            <a:r>
              <a:rPr lang="en-US" dirty="0"/>
              <a:t>Newton’s Second Law:</a:t>
            </a:r>
          </a:p>
        </p:txBody>
      </p: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2DAD6A20-A1E8-699C-CC2B-9D1F94CAF9C1}"/>
                  </a:ext>
                </a:extLst>
              </p:cNvPr>
              <p:cNvSpPr txBox="1"/>
              <p:nvPr/>
            </p:nvSpPr>
            <p:spPr>
              <a:xfrm>
                <a:off x="5503796" y="1260705"/>
                <a:ext cx="2165647" cy="6252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𝑝</m:t>
                          </m:r>
                        </m:sub>
                      </m:sSub>
                      <m:f>
                        <m:fPr>
                          <m:ctrlPr>
                            <a:rPr lang="en-GB" i="1" smtClean="0">
                              <a:latin typeface="Cambria Math" panose="02040503050406030204" pitchFamily="18" charset="0"/>
                            </a:rPr>
                          </m:ctrlPr>
                        </m:fPr>
                        <m:num>
                          <m:r>
                            <a:rPr lang="en-GB" i="1">
                              <a:latin typeface="Cambria Math" panose="02040503050406030204" pitchFamily="18" charset="0"/>
                            </a:rPr>
                            <m:t>𝑑</m:t>
                          </m:r>
                          <m:sSub>
                            <m:sSubPr>
                              <m:ctrlPr>
                                <a:rPr lang="en-GB"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𝑝</m:t>
                              </m:r>
                            </m:sub>
                          </m:sSub>
                        </m:num>
                        <m:den>
                          <m:r>
                            <a:rPr lang="en-GB" i="1">
                              <a:latin typeface="Cambria Math" panose="02040503050406030204" pitchFamily="18" charset="0"/>
                            </a:rPr>
                            <m:t>𝑑</m:t>
                          </m:r>
                          <m:r>
                            <a:rPr lang="en-US" i="1">
                              <a:latin typeface="Cambria Math" panose="02040503050406030204" pitchFamily="18" charset="0"/>
                            </a:rPr>
                            <m:t>𝑡</m:t>
                          </m:r>
                        </m:den>
                      </m:f>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𝑓</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𝑝</m:t>
                          </m:r>
                        </m:sub>
                      </m:sSub>
                    </m:oMath>
                  </m:oMathPara>
                </a14:m>
                <a:endParaRPr lang="en-GB"/>
              </a:p>
            </p:txBody>
          </p:sp>
        </mc:Choice>
        <mc:Fallback xmlns="">
          <p:sp>
            <p:nvSpPr>
              <p:cNvPr id="36" name="TextBox 35">
                <a:extLst>
                  <a:ext uri="{FF2B5EF4-FFF2-40B4-BE49-F238E27FC236}">
                    <a16:creationId xmlns:a16="http://schemas.microsoft.com/office/drawing/2014/main" id="{2DAD6A20-A1E8-699C-CC2B-9D1F94CAF9C1}"/>
                  </a:ext>
                </a:extLst>
              </p:cNvPr>
              <p:cNvSpPr txBox="1">
                <a:spLocks noRot="1" noChangeAspect="1" noMove="1" noResize="1" noEditPoints="1" noAdjustHandles="1" noChangeArrowheads="1" noChangeShapeType="1" noTextEdit="1"/>
              </p:cNvSpPr>
              <p:nvPr/>
            </p:nvSpPr>
            <p:spPr>
              <a:xfrm>
                <a:off x="5503796" y="1260705"/>
                <a:ext cx="2165647" cy="625299"/>
              </a:xfrm>
              <a:prstGeom prst="rect">
                <a:avLst/>
              </a:prstGeom>
              <a:blipFill>
                <a:blip r:embed="rId5"/>
                <a:stretch>
                  <a:fillRect/>
                </a:stretch>
              </a:blipFill>
            </p:spPr>
            <p:txBody>
              <a:bodyPr/>
              <a:lstStyle/>
              <a:p>
                <a:r>
                  <a:rPr lang="en-US">
                    <a:noFill/>
                  </a:rPr>
                  <a:t> </a:t>
                </a:r>
              </a:p>
            </p:txBody>
          </p:sp>
        </mc:Fallback>
      </mc:AlternateContent>
      <p:sp>
        <p:nvSpPr>
          <p:cNvPr id="37" name="TextBox 36">
            <a:extLst>
              <a:ext uri="{FF2B5EF4-FFF2-40B4-BE49-F238E27FC236}">
                <a16:creationId xmlns:a16="http://schemas.microsoft.com/office/drawing/2014/main" id="{92D2D656-F5E7-FE80-C56B-C4C16F3CE045}"/>
              </a:ext>
            </a:extLst>
          </p:cNvPr>
          <p:cNvSpPr txBox="1"/>
          <p:nvPr/>
        </p:nvSpPr>
        <p:spPr>
          <a:xfrm>
            <a:off x="624146" y="1924601"/>
            <a:ext cx="5112568" cy="369332"/>
          </a:xfrm>
          <a:prstGeom prst="rect">
            <a:avLst/>
          </a:prstGeom>
          <a:noFill/>
        </p:spPr>
        <p:txBody>
          <a:bodyPr wrap="square" rtlCol="0">
            <a:spAutoFit/>
          </a:bodyPr>
          <a:lstStyle/>
          <a:p>
            <a:r>
              <a:rPr lang="en-US"/>
              <a:t>If </a:t>
            </a:r>
            <a:r>
              <a:rPr lang="en-US" b="1"/>
              <a:t>Drag </a:t>
            </a:r>
            <a:r>
              <a:rPr lang="en-US"/>
              <a:t>is considered:</a:t>
            </a:r>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F2E471B7-9B8C-3F96-C636-B689CB6FDB27}"/>
                  </a:ext>
                </a:extLst>
              </p:cNvPr>
              <p:cNvSpPr txBox="1"/>
              <p:nvPr/>
            </p:nvSpPr>
            <p:spPr>
              <a:xfrm>
                <a:off x="1052652" y="2431431"/>
                <a:ext cx="4603712" cy="72737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𝑝</m:t>
                          </m:r>
                        </m:sub>
                      </m:sSub>
                      <m:f>
                        <m:fPr>
                          <m:ctrlPr>
                            <a:rPr lang="en-GB" i="1" smtClean="0">
                              <a:latin typeface="Cambria Math" panose="02040503050406030204" pitchFamily="18" charset="0"/>
                            </a:rPr>
                          </m:ctrlPr>
                        </m:fPr>
                        <m:num>
                          <m:r>
                            <a:rPr lang="en-GB" i="1">
                              <a:latin typeface="Cambria Math" panose="02040503050406030204" pitchFamily="18" charset="0"/>
                            </a:rPr>
                            <m:t>𝑑</m:t>
                          </m:r>
                          <m:sSub>
                            <m:sSubPr>
                              <m:ctrlPr>
                                <a:rPr lang="en-GB"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𝑝</m:t>
                              </m:r>
                            </m:sub>
                          </m:sSub>
                        </m:num>
                        <m:den>
                          <m:r>
                            <a:rPr lang="en-GB" i="1">
                              <a:latin typeface="Cambria Math" panose="02040503050406030204" pitchFamily="18" charset="0"/>
                            </a:rPr>
                            <m:t>𝑑</m:t>
                          </m:r>
                          <m:r>
                            <a:rPr lang="en-US" i="1">
                              <a:latin typeface="Cambria Math" panose="02040503050406030204" pitchFamily="18" charset="0"/>
                            </a:rPr>
                            <m:t>𝑡</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i="1">
                          <a:latin typeface="Cambria Math" panose="02040503050406030204" pitchFamily="18" charset="0"/>
                          <a:ea typeface="Cambria Math" panose="02040503050406030204" pitchFamily="18" charset="0"/>
                        </a:rPr>
                        <m:t>𝜌</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𝐷</m:t>
                          </m:r>
                        </m:sub>
                      </m:sSub>
                      <m:d>
                        <m:dPr>
                          <m:ctrlPr>
                            <a:rPr lang="en-US" i="1" smtClean="0">
                              <a:latin typeface="Cambria Math" panose="02040503050406030204" pitchFamily="18" charset="0"/>
                            </a:rPr>
                          </m:ctrlPr>
                        </m:dPr>
                        <m:e>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𝜋</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𝑑</m:t>
                                  </m:r>
                                </m:e>
                                <m:sub>
                                  <m:r>
                                    <a:rPr lang="en-US" i="1">
                                      <a:latin typeface="Cambria Math" panose="02040503050406030204" pitchFamily="18" charset="0"/>
                                      <a:ea typeface="Cambria Math" panose="02040503050406030204" pitchFamily="18" charset="0"/>
                                    </a:rPr>
                                    <m:t>𝑝</m:t>
                                  </m:r>
                                </m:sub>
                                <m:sup>
                                  <m:r>
                                    <a:rPr lang="en-US" i="1">
                                      <a:latin typeface="Cambria Math" panose="02040503050406030204" pitchFamily="18" charset="0"/>
                                      <a:ea typeface="Cambria Math" panose="02040503050406030204" pitchFamily="18" charset="0"/>
                                    </a:rPr>
                                    <m:t>2</m:t>
                                  </m:r>
                                </m:sup>
                              </m:sSubSup>
                            </m:num>
                            <m:den>
                              <m:r>
                                <a:rPr lang="en-US" b="0" i="1" smtClean="0">
                                  <a:latin typeface="Cambria Math" panose="02040503050406030204" pitchFamily="18" charset="0"/>
                                  <a:ea typeface="Cambria Math" panose="02040503050406030204" pitchFamily="18" charset="0"/>
                                </a:rPr>
                                <m:t>4</m:t>
                              </m:r>
                            </m:den>
                          </m:f>
                        </m:e>
                      </m:d>
                      <m:d>
                        <m:dPr>
                          <m:begChr m:val="|"/>
                          <m:endChr m:val="|"/>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𝑈</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𝑣</m:t>
                          </m:r>
                        </m:e>
                      </m:d>
                      <m:d>
                        <m:dPr>
                          <m:ctrlPr>
                            <a:rPr lang="en-US" i="1">
                              <a:latin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𝑈</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𝑣</m:t>
                          </m:r>
                        </m:e>
                      </m:d>
                    </m:oMath>
                  </m:oMathPara>
                </a14:m>
                <a:endParaRPr lang="en-GB" dirty="0"/>
              </a:p>
            </p:txBody>
          </p:sp>
        </mc:Choice>
        <mc:Fallback xmlns="">
          <p:sp>
            <p:nvSpPr>
              <p:cNvPr id="38" name="TextBox 37">
                <a:extLst>
                  <a:ext uri="{FF2B5EF4-FFF2-40B4-BE49-F238E27FC236}">
                    <a16:creationId xmlns:a16="http://schemas.microsoft.com/office/drawing/2014/main" id="{F2E471B7-9B8C-3F96-C636-B689CB6FDB27}"/>
                  </a:ext>
                </a:extLst>
              </p:cNvPr>
              <p:cNvSpPr txBox="1">
                <a:spLocks noRot="1" noChangeAspect="1" noMove="1" noResize="1" noEditPoints="1" noAdjustHandles="1" noChangeArrowheads="1" noChangeShapeType="1" noTextEdit="1"/>
              </p:cNvSpPr>
              <p:nvPr/>
            </p:nvSpPr>
            <p:spPr>
              <a:xfrm>
                <a:off x="1052652" y="2431431"/>
                <a:ext cx="4603712" cy="727379"/>
              </a:xfrm>
              <a:prstGeom prst="rect">
                <a:avLst/>
              </a:prstGeom>
              <a:blipFill>
                <a:blip r:embed="rId6"/>
                <a:stretch>
                  <a:fillRect/>
                </a:stretch>
              </a:blipFill>
            </p:spPr>
            <p:txBody>
              <a:bodyPr/>
              <a:lstStyle/>
              <a:p>
                <a:r>
                  <a:rPr lang="en-US">
                    <a:noFill/>
                  </a:rPr>
                  <a:t> </a:t>
                </a:r>
              </a:p>
            </p:txBody>
          </p:sp>
        </mc:Fallback>
      </mc:AlternateContent>
      <p:sp>
        <p:nvSpPr>
          <p:cNvPr id="39" name="TextBox 38">
            <a:extLst>
              <a:ext uri="{FF2B5EF4-FFF2-40B4-BE49-F238E27FC236}">
                <a16:creationId xmlns:a16="http://schemas.microsoft.com/office/drawing/2014/main" id="{3C39E82F-316A-0EF7-8DD1-EBE06EB39726}"/>
              </a:ext>
            </a:extLst>
          </p:cNvPr>
          <p:cNvSpPr txBox="1"/>
          <p:nvPr/>
        </p:nvSpPr>
        <p:spPr>
          <a:xfrm>
            <a:off x="611308" y="3359312"/>
            <a:ext cx="5112568" cy="369332"/>
          </a:xfrm>
          <a:prstGeom prst="rect">
            <a:avLst/>
          </a:prstGeom>
          <a:noFill/>
        </p:spPr>
        <p:txBody>
          <a:bodyPr wrap="square" rtlCol="0">
            <a:spAutoFit/>
          </a:bodyPr>
          <a:lstStyle/>
          <a:p>
            <a:r>
              <a:rPr lang="en-US" dirty="0"/>
              <a:t>If flow around the particle is in </a:t>
            </a:r>
            <a:r>
              <a:rPr lang="en-US" b="1" dirty="0"/>
              <a:t>Stokes Regime</a:t>
            </a:r>
            <a:r>
              <a:rPr lang="en-US" dirty="0"/>
              <a:t>: </a:t>
            </a:r>
          </a:p>
        </p:txBody>
      </p:sp>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636533D9-134A-79F0-6F1B-8E3B68B091FD}"/>
                  </a:ext>
                </a:extLst>
              </p:cNvPr>
              <p:cNvSpPr txBox="1"/>
              <p:nvPr/>
            </p:nvSpPr>
            <p:spPr>
              <a:xfrm>
                <a:off x="5608552" y="3197889"/>
                <a:ext cx="2463431" cy="71295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𝑅𝑒</m:t>
                          </m:r>
                        </m:e>
                        <m:sub>
                          <m:r>
                            <a:rPr lang="en-US" b="0" i="1" smtClean="0">
                              <a:latin typeface="Cambria Math" panose="02040503050406030204" pitchFamily="18" charset="0"/>
                            </a:rPr>
                            <m:t>𝑃</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i="1">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𝜌</m:t>
                              </m:r>
                              <m:r>
                                <a:rPr lang="en-US" b="0" i="1" smtClean="0">
                                  <a:latin typeface="Cambria Math" panose="02040503050406030204" pitchFamily="18" charset="0"/>
                                </a:rPr>
                                <m:t>𝑑</m:t>
                              </m:r>
                            </m:e>
                            <m:sub>
                              <m:r>
                                <a:rPr lang="en-US" b="0" i="1" smtClean="0">
                                  <a:latin typeface="Cambria Math" panose="02040503050406030204" pitchFamily="18" charset="0"/>
                                  <a:ea typeface="Cambria Math" panose="02040503050406030204" pitchFamily="18" charset="0"/>
                                </a:rPr>
                                <m:t>𝑝</m:t>
                              </m:r>
                            </m:sub>
                          </m:sSub>
                          <m:d>
                            <m:dPr>
                              <m:begChr m:val="|"/>
                              <m:endChr m:val="|"/>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𝑈</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𝑣</m:t>
                              </m:r>
                            </m:e>
                          </m:d>
                        </m:num>
                        <m:den>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𝜇</m:t>
                              </m:r>
                            </m:e>
                            <m:sub>
                              <m:r>
                                <a:rPr lang="en-US" b="0" i="1" smtClean="0">
                                  <a:latin typeface="Cambria Math" panose="02040503050406030204" pitchFamily="18" charset="0"/>
                                </a:rPr>
                                <m:t>𝑓</m:t>
                              </m:r>
                            </m:sub>
                          </m:sSub>
                        </m:den>
                      </m:f>
                      <m:r>
                        <a:rPr lang="en-US" b="0" i="1" smtClean="0">
                          <a:latin typeface="Cambria Math" panose="02040503050406030204" pitchFamily="18" charset="0"/>
                          <a:ea typeface="Cambria Math" panose="02040503050406030204" pitchFamily="18" charset="0"/>
                        </a:rPr>
                        <m:t>→0</m:t>
                      </m:r>
                    </m:oMath>
                  </m:oMathPara>
                </a14:m>
                <a:endParaRPr lang="en-GB"/>
              </a:p>
            </p:txBody>
          </p:sp>
        </mc:Choice>
        <mc:Fallback xmlns="">
          <p:sp>
            <p:nvSpPr>
              <p:cNvPr id="40" name="TextBox 39">
                <a:extLst>
                  <a:ext uri="{FF2B5EF4-FFF2-40B4-BE49-F238E27FC236}">
                    <a16:creationId xmlns:a16="http://schemas.microsoft.com/office/drawing/2014/main" id="{636533D9-134A-79F0-6F1B-8E3B68B091FD}"/>
                  </a:ext>
                </a:extLst>
              </p:cNvPr>
              <p:cNvSpPr txBox="1">
                <a:spLocks noRot="1" noChangeAspect="1" noMove="1" noResize="1" noEditPoints="1" noAdjustHandles="1" noChangeArrowheads="1" noChangeShapeType="1" noTextEdit="1"/>
              </p:cNvSpPr>
              <p:nvPr/>
            </p:nvSpPr>
            <p:spPr>
              <a:xfrm>
                <a:off x="5608552" y="3197889"/>
                <a:ext cx="2463431" cy="71295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293BAA1E-CC3A-6E71-A244-373B7C54F8BD}"/>
                  </a:ext>
                </a:extLst>
              </p:cNvPr>
              <p:cNvSpPr txBox="1"/>
              <p:nvPr/>
            </p:nvSpPr>
            <p:spPr>
              <a:xfrm>
                <a:off x="7248128" y="3014092"/>
                <a:ext cx="609600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𝑣</m:t>
                          </m:r>
                        </m:e>
                        <m:sub>
                          <m:r>
                            <a:rPr lang="en-US" b="0" i="1" smtClean="0">
                              <a:latin typeface="Cambria Math" panose="02040503050406030204" pitchFamily="18" charset="0"/>
                              <a:ea typeface="Cambria Math" panose="02040503050406030204" pitchFamily="18" charset="0"/>
                            </a:rPr>
                            <m:t>𝑟𝑒𝑙𝑎𝑡𝑖𝑣𝑒</m:t>
                          </m:r>
                        </m:sub>
                      </m:sSub>
                      <m:r>
                        <a:rPr lang="en-US" b="0" i="1" smtClean="0">
                          <a:latin typeface="Cambria Math" panose="02040503050406030204" pitchFamily="18" charset="0"/>
                          <a:ea typeface="Cambria Math" panose="02040503050406030204" pitchFamily="18" charset="0"/>
                        </a:rPr>
                        <m:t>=</m:t>
                      </m:r>
                      <m:d>
                        <m:dPr>
                          <m:begChr m:val="|"/>
                          <m:endChr m:val="|"/>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𝑈</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𝑣</m:t>
                          </m:r>
                        </m:e>
                      </m:d>
                    </m:oMath>
                  </m:oMathPara>
                </a14:m>
                <a:endParaRPr lang="en-GB"/>
              </a:p>
            </p:txBody>
          </p:sp>
        </mc:Choice>
        <mc:Fallback xmlns="">
          <p:sp>
            <p:nvSpPr>
              <p:cNvPr id="42" name="TextBox 41">
                <a:extLst>
                  <a:ext uri="{FF2B5EF4-FFF2-40B4-BE49-F238E27FC236}">
                    <a16:creationId xmlns:a16="http://schemas.microsoft.com/office/drawing/2014/main" id="{293BAA1E-CC3A-6E71-A244-373B7C54F8BD}"/>
                  </a:ext>
                </a:extLst>
              </p:cNvPr>
              <p:cNvSpPr txBox="1">
                <a:spLocks noRot="1" noChangeAspect="1" noMove="1" noResize="1" noEditPoints="1" noAdjustHandles="1" noChangeArrowheads="1" noChangeShapeType="1" noTextEdit="1"/>
              </p:cNvSpPr>
              <p:nvPr/>
            </p:nvSpPr>
            <p:spPr>
              <a:xfrm>
                <a:off x="7248128" y="3014092"/>
                <a:ext cx="6096000" cy="3693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FFA6A923-E0D2-257E-69EC-F0AD2ADE47EB}"/>
                  </a:ext>
                </a:extLst>
              </p:cNvPr>
              <p:cNvSpPr txBox="1"/>
              <p:nvPr/>
            </p:nvSpPr>
            <p:spPr>
              <a:xfrm>
                <a:off x="8893596" y="3556398"/>
                <a:ext cx="2659318" cy="646331"/>
              </a:xfrm>
              <a:prstGeom prst="rect">
                <a:avLst/>
              </a:prstGeom>
              <a:noFill/>
            </p:spPr>
            <p:txBody>
              <a:bodyPr wrap="none" rtlCol="0">
                <a:spAutoFit/>
              </a:bodyPr>
              <a:lstStyle/>
              <a:p>
                <a:r>
                  <a:rPr lang="en-US"/>
                  <a:t>Where: </a:t>
                </a:r>
                <a14:m>
                  <m:oMath xmlns:m="http://schemas.openxmlformats.org/officeDocument/2006/math">
                    <m:r>
                      <a:rPr lang="en-US" i="1">
                        <a:latin typeface="Cambria Math" panose="02040503050406030204" pitchFamily="18" charset="0"/>
                        <a:ea typeface="Cambria Math" panose="02040503050406030204" pitchFamily="18" charset="0"/>
                      </a:rPr>
                      <m:t>𝑈</m:t>
                    </m:r>
                  </m:oMath>
                </a14:m>
                <a:r>
                  <a:rPr lang="en-US"/>
                  <a:t> – Fluid Velocity</a:t>
                </a:r>
              </a:p>
              <a:p>
                <a:r>
                  <a:rPr lang="en-US"/>
                  <a:t> &amp; </a:t>
                </a:r>
                <a14:m>
                  <m:oMath xmlns:m="http://schemas.openxmlformats.org/officeDocument/2006/math">
                    <m:r>
                      <a:rPr lang="en-US" b="0" i="1" smtClean="0">
                        <a:latin typeface="Cambria Math" panose="02040503050406030204" pitchFamily="18" charset="0"/>
                      </a:rPr>
                      <m:t>𝑣</m:t>
                    </m:r>
                  </m:oMath>
                </a14:m>
                <a:r>
                  <a:rPr lang="en-US"/>
                  <a:t> – Particle Velocity </a:t>
                </a:r>
                <a:endParaRPr lang="en-GB"/>
              </a:p>
            </p:txBody>
          </p:sp>
        </mc:Choice>
        <mc:Fallback xmlns="">
          <p:sp>
            <p:nvSpPr>
              <p:cNvPr id="43" name="TextBox 42">
                <a:extLst>
                  <a:ext uri="{FF2B5EF4-FFF2-40B4-BE49-F238E27FC236}">
                    <a16:creationId xmlns:a16="http://schemas.microsoft.com/office/drawing/2014/main" id="{FFA6A923-E0D2-257E-69EC-F0AD2ADE47EB}"/>
                  </a:ext>
                </a:extLst>
              </p:cNvPr>
              <p:cNvSpPr txBox="1">
                <a:spLocks noRot="1" noChangeAspect="1" noMove="1" noResize="1" noEditPoints="1" noAdjustHandles="1" noChangeArrowheads="1" noChangeShapeType="1" noTextEdit="1"/>
              </p:cNvSpPr>
              <p:nvPr/>
            </p:nvSpPr>
            <p:spPr>
              <a:xfrm>
                <a:off x="8893596" y="3556398"/>
                <a:ext cx="2659318" cy="646331"/>
              </a:xfrm>
              <a:prstGeom prst="rect">
                <a:avLst/>
              </a:prstGeom>
              <a:blipFill>
                <a:blip r:embed="rId9"/>
                <a:stretch>
                  <a:fillRect l="-2064" t="-4717" b="-14151"/>
                </a:stretch>
              </a:blipFill>
            </p:spPr>
            <p:txBody>
              <a:bodyPr/>
              <a:lstStyle/>
              <a:p>
                <a:r>
                  <a:rPr lang="en-US">
                    <a:noFill/>
                  </a:rPr>
                  <a:t> </a:t>
                </a:r>
              </a:p>
            </p:txBody>
          </p:sp>
        </mc:Fallback>
      </mc:AlternateContent>
      <p:sp>
        <p:nvSpPr>
          <p:cNvPr id="44" name="TextBox 43">
            <a:extLst>
              <a:ext uri="{FF2B5EF4-FFF2-40B4-BE49-F238E27FC236}">
                <a16:creationId xmlns:a16="http://schemas.microsoft.com/office/drawing/2014/main" id="{7B8D34A0-DD74-B729-5DE3-55B49C997719}"/>
              </a:ext>
            </a:extLst>
          </p:cNvPr>
          <p:cNvSpPr txBox="1"/>
          <p:nvPr/>
        </p:nvSpPr>
        <p:spPr>
          <a:xfrm>
            <a:off x="639086" y="3902659"/>
            <a:ext cx="8079708" cy="646331"/>
          </a:xfrm>
          <a:prstGeom prst="rect">
            <a:avLst/>
          </a:prstGeom>
          <a:noFill/>
        </p:spPr>
        <p:txBody>
          <a:bodyPr wrap="square" rtlCol="0">
            <a:spAutoFit/>
          </a:bodyPr>
          <a:lstStyle/>
          <a:p>
            <a:r>
              <a:rPr lang="en-US" dirty="0"/>
              <a:t>i.e., Driven by the discrepancies of velocities between particle and fluid flow direction.</a:t>
            </a:r>
            <a:endParaRPr lang="en-GB" dirty="0"/>
          </a:p>
        </p:txBody>
      </p:sp>
      <p:sp>
        <p:nvSpPr>
          <p:cNvPr id="45" name="TextBox 44">
            <a:extLst>
              <a:ext uri="{FF2B5EF4-FFF2-40B4-BE49-F238E27FC236}">
                <a16:creationId xmlns:a16="http://schemas.microsoft.com/office/drawing/2014/main" id="{87F998DF-5675-EA3D-178A-A5E9F5854C8D}"/>
              </a:ext>
            </a:extLst>
          </p:cNvPr>
          <p:cNvSpPr txBox="1"/>
          <p:nvPr/>
        </p:nvSpPr>
        <p:spPr>
          <a:xfrm>
            <a:off x="608580" y="4676454"/>
            <a:ext cx="797372" cy="369332"/>
          </a:xfrm>
          <a:prstGeom prst="rect">
            <a:avLst/>
          </a:prstGeom>
          <a:noFill/>
        </p:spPr>
        <p:txBody>
          <a:bodyPr wrap="square" rtlCol="0">
            <a:spAutoFit/>
          </a:bodyPr>
          <a:lstStyle/>
          <a:p>
            <a:r>
              <a:rPr lang="en-US"/>
              <a:t>Then: </a:t>
            </a:r>
          </a:p>
        </p:txBody>
      </p:sp>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BEB3D69D-3F91-3533-FAAE-FE82067C2BAE}"/>
                  </a:ext>
                </a:extLst>
              </p:cNvPr>
              <p:cNvSpPr txBox="1"/>
              <p:nvPr/>
            </p:nvSpPr>
            <p:spPr>
              <a:xfrm>
                <a:off x="1405952" y="4546371"/>
                <a:ext cx="1174168" cy="6580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𝐷</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i="1" smtClean="0">
                              <a:latin typeface="Cambria Math" panose="02040503050406030204" pitchFamily="18" charset="0"/>
                            </a:rPr>
                            <m:t>2</m:t>
                          </m:r>
                          <m:r>
                            <a:rPr lang="en-US" b="0" i="1" smtClean="0">
                              <a:latin typeface="Cambria Math" panose="02040503050406030204" pitchFamily="18" charset="0"/>
                            </a:rPr>
                            <m:t>4</m:t>
                          </m:r>
                        </m:num>
                        <m:den>
                          <m:sSub>
                            <m:sSubPr>
                              <m:ctrlPr>
                                <a:rPr lang="en-US" i="1">
                                  <a:latin typeface="Cambria Math" panose="02040503050406030204" pitchFamily="18" charset="0"/>
                                </a:rPr>
                              </m:ctrlPr>
                            </m:sSubPr>
                            <m:e>
                              <m:r>
                                <a:rPr lang="en-US" i="1">
                                  <a:latin typeface="Cambria Math" panose="02040503050406030204" pitchFamily="18" charset="0"/>
                                </a:rPr>
                                <m:t>𝑅𝑒</m:t>
                              </m:r>
                            </m:e>
                            <m:sub>
                              <m:r>
                                <a:rPr lang="en-US" i="1">
                                  <a:latin typeface="Cambria Math" panose="02040503050406030204" pitchFamily="18" charset="0"/>
                                </a:rPr>
                                <m:t>𝑃</m:t>
                              </m:r>
                            </m:sub>
                          </m:sSub>
                        </m:den>
                      </m:f>
                    </m:oMath>
                  </m:oMathPara>
                </a14:m>
                <a:endParaRPr lang="en-GB"/>
              </a:p>
            </p:txBody>
          </p:sp>
        </mc:Choice>
        <mc:Fallback xmlns="">
          <p:sp>
            <p:nvSpPr>
              <p:cNvPr id="46" name="TextBox 45">
                <a:extLst>
                  <a:ext uri="{FF2B5EF4-FFF2-40B4-BE49-F238E27FC236}">
                    <a16:creationId xmlns:a16="http://schemas.microsoft.com/office/drawing/2014/main" id="{BEB3D69D-3F91-3533-FAAE-FE82067C2BAE}"/>
                  </a:ext>
                </a:extLst>
              </p:cNvPr>
              <p:cNvSpPr txBox="1">
                <a:spLocks noRot="1" noChangeAspect="1" noMove="1" noResize="1" noEditPoints="1" noAdjustHandles="1" noChangeArrowheads="1" noChangeShapeType="1" noTextEdit="1"/>
              </p:cNvSpPr>
              <p:nvPr/>
            </p:nvSpPr>
            <p:spPr>
              <a:xfrm>
                <a:off x="1405952" y="4546371"/>
                <a:ext cx="1174168" cy="658065"/>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D98C2D0F-CA0F-3A22-62EE-C28F4268E03C}"/>
                  </a:ext>
                </a:extLst>
              </p:cNvPr>
              <p:cNvSpPr txBox="1"/>
              <p:nvPr/>
            </p:nvSpPr>
            <p:spPr>
              <a:xfrm>
                <a:off x="4995462" y="5291195"/>
                <a:ext cx="2089335" cy="70256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i="1">
                              <a:latin typeface="Cambria Math" panose="02040503050406030204" pitchFamily="18" charset="0"/>
                            </a:rPr>
                            <m:t>𝑑</m:t>
                          </m:r>
                          <m:sSub>
                            <m:sSubPr>
                              <m:ctrlPr>
                                <a:rPr lang="en-GB"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𝑝</m:t>
                              </m:r>
                            </m:sub>
                          </m:sSub>
                        </m:num>
                        <m:den>
                          <m:r>
                            <a:rPr lang="en-GB" i="1">
                              <a:latin typeface="Cambria Math" panose="02040503050406030204" pitchFamily="18" charset="0"/>
                            </a:rPr>
                            <m:t>𝑑</m:t>
                          </m:r>
                          <m:r>
                            <a:rPr lang="en-US" i="1">
                              <a:latin typeface="Cambria Math" panose="02040503050406030204" pitchFamily="18" charset="0"/>
                            </a:rPr>
                            <m:t>𝑡</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sSub>
                            <m:sSubPr>
                              <m:ctrlPr>
                                <a:rPr lang="en-US" i="1">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𝜏</m:t>
                              </m:r>
                            </m:e>
                            <m:sub>
                              <m:r>
                                <a:rPr lang="en-US" b="0" i="1" smtClean="0">
                                  <a:latin typeface="Cambria Math" panose="02040503050406030204" pitchFamily="18" charset="0"/>
                                  <a:ea typeface="Cambria Math" panose="02040503050406030204" pitchFamily="18" charset="0"/>
                                </a:rPr>
                                <m:t>𝑝</m:t>
                              </m:r>
                            </m:sub>
                          </m:sSub>
                        </m:den>
                      </m:f>
                      <m:d>
                        <m:dPr>
                          <m:ctrlPr>
                            <a:rPr lang="en-US" i="1">
                              <a:latin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𝑈</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𝑣</m:t>
                          </m:r>
                        </m:e>
                      </m:d>
                    </m:oMath>
                  </m:oMathPara>
                </a14:m>
                <a:endParaRPr lang="en-GB"/>
              </a:p>
            </p:txBody>
          </p:sp>
        </mc:Choice>
        <mc:Fallback xmlns="">
          <p:sp>
            <p:nvSpPr>
              <p:cNvPr id="47" name="TextBox 46">
                <a:extLst>
                  <a:ext uri="{FF2B5EF4-FFF2-40B4-BE49-F238E27FC236}">
                    <a16:creationId xmlns:a16="http://schemas.microsoft.com/office/drawing/2014/main" id="{D98C2D0F-CA0F-3A22-62EE-C28F4268E03C}"/>
                  </a:ext>
                </a:extLst>
              </p:cNvPr>
              <p:cNvSpPr txBox="1">
                <a:spLocks noRot="1" noChangeAspect="1" noMove="1" noResize="1" noEditPoints="1" noAdjustHandles="1" noChangeArrowheads="1" noChangeShapeType="1" noTextEdit="1"/>
              </p:cNvSpPr>
              <p:nvPr/>
            </p:nvSpPr>
            <p:spPr>
              <a:xfrm>
                <a:off x="4995462" y="5291195"/>
                <a:ext cx="2089335" cy="702565"/>
              </a:xfrm>
              <a:prstGeom prst="rect">
                <a:avLst/>
              </a:prstGeom>
              <a:blipFill>
                <a:blip r:embed="rId11"/>
                <a:stretch>
                  <a:fillRect/>
                </a:stretch>
              </a:blipFill>
            </p:spPr>
            <p:txBody>
              <a:bodyPr/>
              <a:lstStyle/>
              <a:p>
                <a:r>
                  <a:rPr lang="en-US">
                    <a:noFill/>
                  </a:rPr>
                  <a:t> </a:t>
                </a:r>
              </a:p>
            </p:txBody>
          </p:sp>
        </mc:Fallback>
      </mc:AlternateContent>
      <p:sp>
        <p:nvSpPr>
          <p:cNvPr id="50" name="Rectangle 49">
            <a:extLst>
              <a:ext uri="{FF2B5EF4-FFF2-40B4-BE49-F238E27FC236}">
                <a16:creationId xmlns:a16="http://schemas.microsoft.com/office/drawing/2014/main" id="{B4D23B34-0B7E-A2B4-D46F-9DEDCB1C6E23}"/>
              </a:ext>
            </a:extLst>
          </p:cNvPr>
          <p:cNvSpPr/>
          <p:nvPr/>
        </p:nvSpPr>
        <p:spPr>
          <a:xfrm>
            <a:off x="4974378" y="5135126"/>
            <a:ext cx="2089335" cy="1014704"/>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50">
            <a:extLst>
              <a:ext uri="{FF2B5EF4-FFF2-40B4-BE49-F238E27FC236}">
                <a16:creationId xmlns:a16="http://schemas.microsoft.com/office/drawing/2014/main" id="{C7E41FD8-1AC8-8EF9-B7A5-D657D620884F}"/>
              </a:ext>
            </a:extLst>
          </p:cNvPr>
          <p:cNvSpPr txBox="1"/>
          <p:nvPr/>
        </p:nvSpPr>
        <p:spPr>
          <a:xfrm>
            <a:off x="546100" y="5319312"/>
            <a:ext cx="4069905" cy="646331"/>
          </a:xfrm>
          <a:prstGeom prst="rect">
            <a:avLst/>
          </a:prstGeom>
          <a:noFill/>
        </p:spPr>
        <p:txBody>
          <a:bodyPr wrap="square" rtlCol="0">
            <a:spAutoFit/>
          </a:bodyPr>
          <a:lstStyle/>
          <a:p>
            <a:r>
              <a:rPr lang="en-US" b="1" dirty="0"/>
              <a:t>Substituting &amp; Balancing: </a:t>
            </a:r>
          </a:p>
          <a:p>
            <a:r>
              <a:rPr lang="en-US" dirty="0"/>
              <a:t>Particle Response Time (Stoke Flow)</a:t>
            </a:r>
          </a:p>
        </p:txBody>
      </p:sp>
      <p:cxnSp>
        <p:nvCxnSpPr>
          <p:cNvPr id="52" name="Straight Arrow Connector 51">
            <a:extLst>
              <a:ext uri="{FF2B5EF4-FFF2-40B4-BE49-F238E27FC236}">
                <a16:creationId xmlns:a16="http://schemas.microsoft.com/office/drawing/2014/main" id="{5B6B4567-424B-800C-9608-D8EC7DD715D5}"/>
              </a:ext>
            </a:extLst>
          </p:cNvPr>
          <p:cNvCxnSpPr>
            <a:cxnSpLocks/>
            <a:endCxn id="50" idx="1"/>
          </p:cNvCxnSpPr>
          <p:nvPr/>
        </p:nvCxnSpPr>
        <p:spPr>
          <a:xfrm>
            <a:off x="4221798" y="5642478"/>
            <a:ext cx="75258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4DDE4E2F-15C3-D538-9756-C9CAE8F70A9C}"/>
                  </a:ext>
                </a:extLst>
              </p:cNvPr>
              <p:cNvSpPr txBox="1"/>
              <p:nvPr/>
            </p:nvSpPr>
            <p:spPr>
              <a:xfrm>
                <a:off x="9251460" y="5204436"/>
                <a:ext cx="2089335" cy="73327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𝜏</m:t>
                          </m:r>
                        </m:e>
                        <m:sub>
                          <m:r>
                            <a:rPr lang="en-US" i="1">
                              <a:latin typeface="Cambria Math" panose="02040503050406030204" pitchFamily="18" charset="0"/>
                              <a:ea typeface="Cambria Math" panose="02040503050406030204" pitchFamily="18" charset="0"/>
                            </a:rPr>
                            <m:t>𝑝</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i="1">
                              <a:latin typeface="Cambria Math" panose="02040503050406030204" pitchFamily="18" charset="0"/>
                              <a:ea typeface="Cambria Math" panose="02040503050406030204" pitchFamily="18" charset="0"/>
                            </a:rPr>
                            <m:t>𝜌</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𝑑</m:t>
                              </m:r>
                            </m:e>
                            <m:sub>
                              <m:r>
                                <a:rPr lang="en-US" i="1">
                                  <a:latin typeface="Cambria Math" panose="02040503050406030204" pitchFamily="18" charset="0"/>
                                  <a:ea typeface="Cambria Math" panose="02040503050406030204" pitchFamily="18" charset="0"/>
                                </a:rPr>
                                <m:t>𝑝</m:t>
                              </m:r>
                            </m:sub>
                            <m:sup>
                              <m:r>
                                <a:rPr lang="en-US" i="1">
                                  <a:latin typeface="Cambria Math" panose="02040503050406030204" pitchFamily="18" charset="0"/>
                                  <a:ea typeface="Cambria Math" panose="02040503050406030204" pitchFamily="18" charset="0"/>
                                </a:rPr>
                                <m:t>2</m:t>
                              </m:r>
                            </m:sup>
                          </m:sSubSup>
                        </m:num>
                        <m:den>
                          <m:r>
                            <a:rPr lang="en-US" b="0" i="1" smtClean="0">
                              <a:latin typeface="Cambria Math" panose="02040503050406030204" pitchFamily="18" charset="0"/>
                            </a:rPr>
                            <m:t>18</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𝜇</m:t>
                              </m:r>
                            </m:e>
                            <m:sub>
                              <m:r>
                                <a:rPr lang="en-US" i="1">
                                  <a:latin typeface="Cambria Math" panose="02040503050406030204" pitchFamily="18" charset="0"/>
                                </a:rPr>
                                <m:t>𝑓</m:t>
                              </m:r>
                            </m:sub>
                          </m:sSub>
                        </m:den>
                      </m:f>
                    </m:oMath>
                  </m:oMathPara>
                </a14:m>
                <a:endParaRPr lang="en-GB" dirty="0"/>
              </a:p>
            </p:txBody>
          </p:sp>
        </mc:Choice>
        <mc:Fallback xmlns="">
          <p:sp>
            <p:nvSpPr>
              <p:cNvPr id="58" name="TextBox 57">
                <a:extLst>
                  <a:ext uri="{FF2B5EF4-FFF2-40B4-BE49-F238E27FC236}">
                    <a16:creationId xmlns:a16="http://schemas.microsoft.com/office/drawing/2014/main" id="{4DDE4E2F-15C3-D538-9756-C9CAE8F70A9C}"/>
                  </a:ext>
                </a:extLst>
              </p:cNvPr>
              <p:cNvSpPr txBox="1">
                <a:spLocks noRot="1" noChangeAspect="1" noMove="1" noResize="1" noEditPoints="1" noAdjustHandles="1" noChangeArrowheads="1" noChangeShapeType="1" noTextEdit="1"/>
              </p:cNvSpPr>
              <p:nvPr/>
            </p:nvSpPr>
            <p:spPr>
              <a:xfrm>
                <a:off x="9251460" y="5204436"/>
                <a:ext cx="2089335" cy="733278"/>
              </a:xfrm>
              <a:prstGeom prst="rect">
                <a:avLst/>
              </a:prstGeom>
              <a:blipFill>
                <a:blip r:embed="rId12"/>
                <a:stretch>
                  <a:fillRect/>
                </a:stretch>
              </a:blipFill>
            </p:spPr>
            <p:txBody>
              <a:bodyPr/>
              <a:lstStyle/>
              <a:p>
                <a:r>
                  <a:rPr lang="en-US">
                    <a:noFill/>
                  </a:rPr>
                  <a:t> </a:t>
                </a:r>
              </a:p>
            </p:txBody>
          </p:sp>
        </mc:Fallback>
      </mc:AlternateContent>
      <p:sp>
        <p:nvSpPr>
          <p:cNvPr id="63" name="TextBox 62">
            <a:extLst>
              <a:ext uri="{FF2B5EF4-FFF2-40B4-BE49-F238E27FC236}">
                <a16:creationId xmlns:a16="http://schemas.microsoft.com/office/drawing/2014/main" id="{74B376D1-C4B5-BCFF-BD58-8A17A3F45E15}"/>
              </a:ext>
            </a:extLst>
          </p:cNvPr>
          <p:cNvSpPr txBox="1"/>
          <p:nvPr/>
        </p:nvSpPr>
        <p:spPr>
          <a:xfrm>
            <a:off x="9628124" y="4735016"/>
            <a:ext cx="1284711" cy="400110"/>
          </a:xfrm>
          <a:prstGeom prst="rect">
            <a:avLst/>
          </a:prstGeom>
          <a:noFill/>
        </p:spPr>
        <p:txBody>
          <a:bodyPr wrap="square" rtlCol="0">
            <a:spAutoFit/>
          </a:bodyPr>
          <a:lstStyle/>
          <a:p>
            <a:r>
              <a:rPr lang="en-US" sz="2000" dirty="0"/>
              <a:t>Where: </a:t>
            </a:r>
          </a:p>
        </p:txBody>
      </p:sp>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45FAFC9D-8CDF-44DE-20BF-6AC6A549FF2F}"/>
                  </a:ext>
                </a:extLst>
              </p:cNvPr>
              <p:cNvSpPr txBox="1"/>
              <p:nvPr/>
            </p:nvSpPr>
            <p:spPr>
              <a:xfrm>
                <a:off x="7422086" y="5457811"/>
                <a:ext cx="1906548" cy="369332"/>
              </a:xfrm>
              <a:prstGeom prst="rect">
                <a:avLst/>
              </a:prstGeom>
              <a:noFill/>
            </p:spPr>
            <p:txBody>
              <a:bodyPr wrap="none" rtlCol="0">
                <a:spAutoFit/>
              </a:bodyPr>
              <a:lstStyle/>
              <a:p>
                <a:r>
                  <a:rPr lang="en-US" dirty="0"/>
                  <a:t>Only for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𝑅𝑒</m:t>
                        </m:r>
                      </m:e>
                      <m:sub>
                        <m:r>
                          <a:rPr lang="en-US" i="1">
                            <a:latin typeface="Cambria Math" panose="02040503050406030204" pitchFamily="18" charset="0"/>
                          </a:rPr>
                          <m:t>𝑃</m:t>
                        </m:r>
                      </m:sub>
                    </m:sSub>
                    <m:r>
                      <a:rPr lang="en-US" b="0" i="0" smtClean="0">
                        <a:latin typeface="Cambria Math" panose="02040503050406030204" pitchFamily="18" charset="0"/>
                      </a:rPr>
                      <m:t>&lt;1</m:t>
                    </m:r>
                  </m:oMath>
                </a14:m>
                <a:r>
                  <a:rPr lang="en-US" dirty="0"/>
                  <a:t> </a:t>
                </a:r>
                <a:endParaRPr lang="en-GB" dirty="0"/>
              </a:p>
            </p:txBody>
          </p:sp>
        </mc:Choice>
        <mc:Fallback xmlns="">
          <p:sp>
            <p:nvSpPr>
              <p:cNvPr id="67" name="TextBox 66">
                <a:extLst>
                  <a:ext uri="{FF2B5EF4-FFF2-40B4-BE49-F238E27FC236}">
                    <a16:creationId xmlns:a16="http://schemas.microsoft.com/office/drawing/2014/main" id="{45FAFC9D-8CDF-44DE-20BF-6AC6A549FF2F}"/>
                  </a:ext>
                </a:extLst>
              </p:cNvPr>
              <p:cNvSpPr txBox="1">
                <a:spLocks noRot="1" noChangeAspect="1" noMove="1" noResize="1" noEditPoints="1" noAdjustHandles="1" noChangeArrowheads="1" noChangeShapeType="1" noTextEdit="1"/>
              </p:cNvSpPr>
              <p:nvPr/>
            </p:nvSpPr>
            <p:spPr>
              <a:xfrm>
                <a:off x="7422086" y="5457811"/>
                <a:ext cx="1906548" cy="369332"/>
              </a:xfrm>
              <a:prstGeom prst="rect">
                <a:avLst/>
              </a:prstGeom>
              <a:blipFill>
                <a:blip r:embed="rId13"/>
                <a:stretch>
                  <a:fillRect l="-2885" t="-8197" b="-24590"/>
                </a:stretch>
              </a:blipFill>
            </p:spPr>
            <p:txBody>
              <a:bodyPr/>
              <a:lstStyle/>
              <a:p>
                <a:r>
                  <a:rPr lang="en-US">
                    <a:noFill/>
                  </a:rPr>
                  <a:t> </a:t>
                </a:r>
              </a:p>
            </p:txBody>
          </p:sp>
        </mc:Fallback>
      </mc:AlternateContent>
      <p:sp>
        <p:nvSpPr>
          <p:cNvPr id="3" name="Title 2">
            <a:extLst>
              <a:ext uri="{FF2B5EF4-FFF2-40B4-BE49-F238E27FC236}">
                <a16:creationId xmlns:a16="http://schemas.microsoft.com/office/drawing/2014/main" id="{D32715EE-F58C-B04D-41C5-FCEB27999A85}"/>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GB" b="1"/>
              <a:t>Particle Relaxation Time</a:t>
            </a:r>
          </a:p>
          <a:p>
            <a:r>
              <a:rPr lang="en-GB" sz="2400" i="1"/>
              <a:t>	Particle-Fluid Momentum Exchange</a:t>
            </a:r>
            <a:endParaRPr lang="en-US" sz="2400" b="1" i="1">
              <a:latin typeface="+mj-lt"/>
            </a:endParaRPr>
          </a:p>
        </p:txBody>
      </p:sp>
    </p:spTree>
    <p:extLst>
      <p:ext uri="{BB962C8B-B14F-4D97-AF65-F5344CB8AC3E}">
        <p14:creationId xmlns:p14="http://schemas.microsoft.com/office/powerpoint/2010/main" val="604206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B44DF-2779-E21A-E48F-5DAA8E2B91A9}"/>
            </a:ext>
          </a:extLst>
        </p:cNvPr>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BFD50EA-C2D0-E8C8-DF77-4D7708C930A7}"/>
              </a:ext>
            </a:extLst>
          </p:cNvPr>
          <p:cNvSpPr/>
          <p:nvPr/>
        </p:nvSpPr>
        <p:spPr>
          <a:xfrm>
            <a:off x="7494074" y="651731"/>
            <a:ext cx="4325764" cy="223472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56D10C51-BC20-C2EB-FEC6-7EB883DF8345}"/>
              </a:ext>
            </a:extLst>
          </p:cNvPr>
          <p:cNvSpPr>
            <a:spLocks noGrp="1"/>
          </p:cNvSpPr>
          <p:nvPr>
            <p:ph type="sldNum" sz="quarter" idx="11"/>
          </p:nvPr>
        </p:nvSpPr>
        <p:spPr>
          <a:xfrm>
            <a:off x="11639222" y="6298041"/>
            <a:ext cx="304800" cy="228600"/>
          </a:xfrm>
        </p:spPr>
        <p:txBody>
          <a:bodyPr/>
          <a:lstStyle/>
          <a:p>
            <a:fld id="{F0D23093-2AB0-F74C-B865-1A12A15B650E}" type="slidenum">
              <a:rPr lang="en-US" smtClean="0"/>
              <a:pPr/>
              <a:t>15</a:t>
            </a:fld>
            <a:endParaRPr lang="en-US" dirty="0"/>
          </a:p>
        </p:txBody>
      </p:sp>
      <p:sp>
        <p:nvSpPr>
          <p:cNvPr id="15" name="TextBox 14">
            <a:extLst>
              <a:ext uri="{FF2B5EF4-FFF2-40B4-BE49-F238E27FC236}">
                <a16:creationId xmlns:a16="http://schemas.microsoft.com/office/drawing/2014/main" id="{7CDE014D-B44F-1526-8C6A-82A7BC820C5C}"/>
              </a:ext>
            </a:extLst>
          </p:cNvPr>
          <p:cNvSpPr txBox="1"/>
          <p:nvPr/>
        </p:nvSpPr>
        <p:spPr>
          <a:xfrm>
            <a:off x="582080" y="1279576"/>
            <a:ext cx="1614353" cy="369332"/>
          </a:xfrm>
          <a:prstGeom prst="rect">
            <a:avLst/>
          </a:prstGeom>
          <a:noFill/>
        </p:spPr>
        <p:txBody>
          <a:bodyPr wrap="square" rtlCol="0">
            <a:spAutoFit/>
          </a:bodyPr>
          <a:lstStyle/>
          <a:p>
            <a:r>
              <a:rPr lang="en-US"/>
              <a:t>For </a:t>
            </a:r>
            <a:r>
              <a:rPr lang="en-US" b="1"/>
              <a:t>this </a:t>
            </a:r>
            <a:r>
              <a:rPr lang="en-US"/>
              <a:t>case: </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8603FEB8-CE18-FBAF-0833-7A7864B521D6}"/>
                  </a:ext>
                </a:extLst>
              </p:cNvPr>
              <p:cNvSpPr txBox="1"/>
              <p:nvPr/>
            </p:nvSpPr>
            <p:spPr>
              <a:xfrm>
                <a:off x="1076117" y="3106083"/>
                <a:ext cx="4179084" cy="72891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i="1">
                              <a:latin typeface="Cambria Math" panose="02040503050406030204" pitchFamily="18" charset="0"/>
                            </a:rPr>
                            <m:t>𝑑</m:t>
                          </m:r>
                          <m:sSub>
                            <m:sSubPr>
                              <m:ctrlPr>
                                <a:rPr lang="en-GB"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𝑝</m:t>
                              </m:r>
                            </m:sub>
                          </m:sSub>
                        </m:num>
                        <m:den>
                          <m:r>
                            <a:rPr lang="en-GB" i="1">
                              <a:latin typeface="Cambria Math" panose="02040503050406030204" pitchFamily="18" charset="0"/>
                            </a:rPr>
                            <m:t>𝑑</m:t>
                          </m:r>
                          <m:r>
                            <a:rPr lang="en-US" i="1">
                              <a:latin typeface="Cambria Math" panose="02040503050406030204" pitchFamily="18" charset="0"/>
                            </a:rPr>
                            <m:t>𝑡</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d>
                            <m:dPr>
                              <m:ctrlPr>
                                <a:rPr lang="en-US" i="1">
                                  <a:latin typeface="Cambria Math" panose="02040503050406030204" pitchFamily="18" charset="0"/>
                                </a:rPr>
                              </m:ctrlPr>
                            </m:dPr>
                            <m:e>
                              <m:r>
                                <a:rPr lang="en-US" i="1">
                                  <a:latin typeface="Cambria Math" panose="02040503050406030204" pitchFamily="18" charset="0"/>
                                </a:rPr>
                                <m:t>3</m:t>
                              </m:r>
                              <m:r>
                                <a:rPr lang="en-US" i="1">
                                  <a:latin typeface="Cambria Math" panose="02040503050406030204" pitchFamily="18" charset="0"/>
                                  <a:ea typeface="Cambria Math" panose="02040503050406030204" pitchFamily="18" charset="0"/>
                                </a:rPr>
                                <m:t>𝜌</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𝐷</m:t>
                                  </m:r>
                                </m:sub>
                              </m:sSub>
                            </m:e>
                          </m:d>
                        </m:num>
                        <m:den>
                          <m:d>
                            <m:dPr>
                              <m:ctrlPr>
                                <a:rPr lang="en-US" b="0" i="1" smtClean="0">
                                  <a:latin typeface="Cambria Math" panose="02040503050406030204" pitchFamily="18" charset="0"/>
                                </a:rPr>
                              </m:ctrlPr>
                            </m:dPr>
                            <m:e>
                              <m:r>
                                <a:rPr lang="en-US" b="0" i="1" smtClean="0">
                                  <a:latin typeface="Cambria Math" panose="02040503050406030204" pitchFamily="18" charset="0"/>
                                </a:rPr>
                                <m:t>4</m:t>
                              </m:r>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𝜌</m:t>
                                  </m:r>
                                </m:e>
                                <m:sub>
                                  <m:r>
                                    <a:rPr lang="en-US" b="0" i="1" smtClean="0">
                                      <a:latin typeface="Cambria Math" panose="02040503050406030204" pitchFamily="18" charset="0"/>
                                      <a:ea typeface="Cambria Math" panose="02040503050406030204" pitchFamily="18" charset="0"/>
                                    </a:rPr>
                                    <m:t>𝑝</m:t>
                                  </m:r>
                                </m:sub>
                              </m:sSub>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𝑑</m:t>
                                  </m:r>
                                </m:e>
                                <m:sub>
                                  <m:r>
                                    <a:rPr lang="en-US" i="1">
                                      <a:latin typeface="Cambria Math" panose="02040503050406030204" pitchFamily="18" charset="0"/>
                                      <a:ea typeface="Cambria Math" panose="02040503050406030204" pitchFamily="18" charset="0"/>
                                    </a:rPr>
                                    <m:t>𝑝</m:t>
                                  </m:r>
                                </m:sub>
                              </m:sSub>
                            </m:e>
                          </m:d>
                        </m:den>
                      </m:f>
                      <m:d>
                        <m:dPr>
                          <m:begChr m:val="|"/>
                          <m:endChr m:val="|"/>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𝑈</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𝑣</m:t>
                          </m:r>
                        </m:e>
                      </m:d>
                      <m:d>
                        <m:dPr>
                          <m:ctrlPr>
                            <a:rPr lang="en-US" i="1">
                              <a:latin typeface="Cambria Math" panose="02040503050406030204" pitchFamily="18" charset="0"/>
                            </a:rPr>
                          </m:ctrlPr>
                        </m:dPr>
                        <m:e>
                          <m:r>
                            <a:rPr lang="en-US" i="1">
                              <a:latin typeface="Cambria Math" panose="02040503050406030204" pitchFamily="18" charset="0"/>
                              <a:ea typeface="Cambria Math" panose="02040503050406030204" pitchFamily="18" charset="0"/>
                            </a:rPr>
                            <m:t>𝑈</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𝑣</m:t>
                          </m:r>
                        </m:e>
                      </m:d>
                    </m:oMath>
                  </m:oMathPara>
                </a14:m>
                <a:endParaRPr lang="en-GB" dirty="0"/>
              </a:p>
            </p:txBody>
          </p:sp>
        </mc:Choice>
        <mc:Fallback xmlns="">
          <p:sp>
            <p:nvSpPr>
              <p:cNvPr id="17" name="TextBox 16">
                <a:extLst>
                  <a:ext uri="{FF2B5EF4-FFF2-40B4-BE49-F238E27FC236}">
                    <a16:creationId xmlns:a16="http://schemas.microsoft.com/office/drawing/2014/main" id="{8603FEB8-CE18-FBAF-0833-7A7864B521D6}"/>
                  </a:ext>
                </a:extLst>
              </p:cNvPr>
              <p:cNvSpPr txBox="1">
                <a:spLocks noRot="1" noChangeAspect="1" noMove="1" noResize="1" noEditPoints="1" noAdjustHandles="1" noChangeArrowheads="1" noChangeShapeType="1" noTextEdit="1"/>
              </p:cNvSpPr>
              <p:nvPr/>
            </p:nvSpPr>
            <p:spPr>
              <a:xfrm>
                <a:off x="1076117" y="3106083"/>
                <a:ext cx="4179084" cy="72891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81311A22-A87F-4D9C-D68F-0123BA909408}"/>
                  </a:ext>
                </a:extLst>
              </p:cNvPr>
              <p:cNvSpPr txBox="1"/>
              <p:nvPr/>
            </p:nvSpPr>
            <p:spPr>
              <a:xfrm>
                <a:off x="529618" y="1725690"/>
                <a:ext cx="10667816" cy="518347"/>
              </a:xfrm>
              <a:prstGeom prst="rect">
                <a:avLst/>
              </a:prstGeom>
              <a:noFill/>
            </p:spPr>
            <p:txBody>
              <a:bodyPr wrap="square">
                <a:spAutoFit/>
              </a:bodyPr>
              <a:lstStyle/>
              <a:p>
                <a:r>
                  <a:rPr lang="en-US" b="1" dirty="0"/>
                  <a:t>@</a:t>
                </a:r>
                <a:r>
                  <a:rPr lang="en-US" b="0" dirty="0"/>
                  <a:t> Spray Nozzle</a:t>
                </a:r>
                <a:r>
                  <a:rPr lang="en-US" dirty="0">
                    <a:ea typeface="Cambria Math" panose="02040503050406030204" pitchFamily="18" charset="0"/>
                  </a:rPr>
                  <a:t> </a:t>
                </a:r>
                <a14:m>
                  <m:oMath xmlns:m="http://schemas.openxmlformats.org/officeDocument/2006/math">
                    <m:r>
                      <a:rPr lang="en-US" b="0" i="1" smtClean="0">
                        <a:latin typeface="Cambria Math" panose="02040503050406030204" pitchFamily="18" charset="0"/>
                        <a:ea typeface="Cambria Math" panose="02040503050406030204" pitchFamily="18" charset="0"/>
                      </a:rPr>
                      <m:t>𝑣</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𝑡</m:t>
                        </m:r>
                        <m:r>
                          <a:rPr lang="en-US" b="0" i="1" smtClean="0">
                            <a:latin typeface="Cambria Math" panose="02040503050406030204" pitchFamily="18" charset="0"/>
                            <a:ea typeface="Cambria Math" panose="02040503050406030204" pitchFamily="18" charset="0"/>
                          </a:rPr>
                          <m:t>=0</m:t>
                        </m:r>
                      </m:e>
                    </m:d>
                    <m:r>
                      <a:rPr lang="en-US" b="0" i="1" smtClean="0">
                        <a:latin typeface="Cambria Math" panose="02040503050406030204" pitchFamily="18" charset="0"/>
                        <a:ea typeface="Cambria Math" panose="02040503050406030204" pitchFamily="18" charset="0"/>
                      </a:rPr>
                      <m:t>=150</m:t>
                    </m:r>
                  </m:oMath>
                </a14:m>
                <a:r>
                  <a:rPr lang="en-US" b="0" dirty="0"/>
                  <a:t> m/s &amp;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𝑅𝑒</m:t>
                        </m:r>
                      </m:e>
                      <m:sub>
                        <m:r>
                          <a:rPr lang="en-US" i="1">
                            <a:latin typeface="Cambria Math" panose="02040503050406030204" pitchFamily="18" charset="0"/>
                          </a:rPr>
                          <m:t>𝑃</m:t>
                        </m:r>
                      </m:sub>
                    </m:sSub>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30</m:t>
                    </m:r>
                  </m:oMath>
                </a14:m>
                <a:r>
                  <a:rPr lang="en-US" b="0" dirty="0"/>
                  <a:t>, therefore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𝐷</m:t>
                        </m:r>
                      </m:sub>
                    </m:sSub>
                    <m:r>
                      <a:rPr lang="en-US" i="1">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rPr>
                        </m:ctrlPr>
                      </m:fPr>
                      <m:num>
                        <m:r>
                          <a:rPr lang="en-US" i="1" smtClean="0">
                            <a:latin typeface="Cambria Math" panose="02040503050406030204" pitchFamily="18" charset="0"/>
                          </a:rPr>
                          <m:t>2</m:t>
                        </m:r>
                        <m:r>
                          <a:rPr lang="en-US" b="0" i="1" smtClean="0">
                            <a:latin typeface="Cambria Math" panose="02040503050406030204" pitchFamily="18" charset="0"/>
                          </a:rPr>
                          <m:t>4</m:t>
                        </m:r>
                      </m:num>
                      <m:den>
                        <m:sSub>
                          <m:sSubPr>
                            <m:ctrlPr>
                              <a:rPr lang="en-US" i="1">
                                <a:latin typeface="Cambria Math" panose="02040503050406030204" pitchFamily="18" charset="0"/>
                              </a:rPr>
                            </m:ctrlPr>
                          </m:sSubPr>
                          <m:e>
                            <m:r>
                              <a:rPr lang="en-US" i="1">
                                <a:latin typeface="Cambria Math" panose="02040503050406030204" pitchFamily="18" charset="0"/>
                              </a:rPr>
                              <m:t>𝑅𝑒</m:t>
                            </m:r>
                          </m:e>
                          <m:sub>
                            <m:r>
                              <a:rPr lang="en-US" i="1">
                                <a:latin typeface="Cambria Math" panose="02040503050406030204" pitchFamily="18" charset="0"/>
                              </a:rPr>
                              <m:t>𝑃</m:t>
                            </m:r>
                          </m:sub>
                        </m:sSub>
                      </m:den>
                    </m:f>
                  </m:oMath>
                </a14:m>
                <a:endParaRPr lang="en-US" i="1" dirty="0">
                  <a:latin typeface="Cambria Math" panose="02040503050406030204" pitchFamily="18" charset="0"/>
                </a:endParaRPr>
              </a:p>
            </p:txBody>
          </p:sp>
        </mc:Choice>
        <mc:Fallback xmlns="">
          <p:sp>
            <p:nvSpPr>
              <p:cNvPr id="20" name="TextBox 19">
                <a:extLst>
                  <a:ext uri="{FF2B5EF4-FFF2-40B4-BE49-F238E27FC236}">
                    <a16:creationId xmlns:a16="http://schemas.microsoft.com/office/drawing/2014/main" id="{81311A22-A87F-4D9C-D68F-0123BA909408}"/>
                  </a:ext>
                </a:extLst>
              </p:cNvPr>
              <p:cNvSpPr txBox="1">
                <a:spLocks noRot="1" noChangeAspect="1" noMove="1" noResize="1" noEditPoints="1" noAdjustHandles="1" noChangeArrowheads="1" noChangeShapeType="1" noTextEdit="1"/>
              </p:cNvSpPr>
              <p:nvPr/>
            </p:nvSpPr>
            <p:spPr>
              <a:xfrm>
                <a:off x="529618" y="1725690"/>
                <a:ext cx="10667816" cy="518347"/>
              </a:xfrm>
              <a:prstGeom prst="rect">
                <a:avLst/>
              </a:prstGeom>
              <a:blipFill>
                <a:blip r:embed="rId4"/>
                <a:stretch>
                  <a:fillRect l="-514" b="-117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71C0FACF-D2C5-93B9-2AD2-101A99890CD9}"/>
                  </a:ext>
                </a:extLst>
              </p:cNvPr>
              <p:cNvSpPr txBox="1"/>
              <p:nvPr/>
            </p:nvSpPr>
            <p:spPr>
              <a:xfrm>
                <a:off x="577918" y="2427292"/>
                <a:ext cx="6814226" cy="532838"/>
              </a:xfrm>
              <a:prstGeom prst="rect">
                <a:avLst/>
              </a:prstGeom>
              <a:noFill/>
            </p:spPr>
            <p:txBody>
              <a:bodyPr wrap="square">
                <a:spAutoFit/>
              </a:bodyPr>
              <a:lstStyle/>
              <a:p>
                <a:r>
                  <a:rPr lang="en-US" dirty="0"/>
                  <a:t>So, for </a:t>
                </a:r>
                <a14:m>
                  <m:oMath xmlns:m="http://schemas.openxmlformats.org/officeDocument/2006/math">
                    <m:r>
                      <a:rPr lang="en-US" b="0" i="0" smtClean="0">
                        <a:latin typeface="Cambria Math" panose="02040503050406030204" pitchFamily="18" charset="0"/>
                      </a:rPr>
                      <m:t>1&lt;</m:t>
                    </m:r>
                    <m:sSub>
                      <m:sSubPr>
                        <m:ctrlPr>
                          <a:rPr lang="en-US" i="1">
                            <a:latin typeface="Cambria Math" panose="02040503050406030204" pitchFamily="18" charset="0"/>
                          </a:rPr>
                        </m:ctrlPr>
                      </m:sSubPr>
                      <m:e>
                        <m:r>
                          <a:rPr lang="en-US" i="1">
                            <a:latin typeface="Cambria Math" panose="02040503050406030204" pitchFamily="18" charset="0"/>
                          </a:rPr>
                          <m:t>𝑅𝑒</m:t>
                        </m:r>
                      </m:e>
                      <m:sub>
                        <m:r>
                          <a:rPr lang="en-US" i="1">
                            <a:latin typeface="Cambria Math" panose="02040503050406030204" pitchFamily="18" charset="0"/>
                          </a:rPr>
                          <m:t>𝑃</m:t>
                        </m:r>
                      </m:sub>
                    </m:sSub>
                    <m:r>
                      <a:rPr lang="en-US" b="0" i="1" smtClean="0">
                        <a:latin typeface="Cambria Math" panose="02040503050406030204" pitchFamily="18" charset="0"/>
                      </a:rPr>
                      <m:t>&lt;1000</m:t>
                    </m:r>
                    <m:r>
                      <a:rPr lang="en-US" b="0" i="0" smtClean="0">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𝐷</m:t>
                        </m:r>
                      </m:sub>
                    </m:sSub>
                    <m:r>
                      <a:rPr lang="en-US" i="1">
                        <a:latin typeface="Cambria Math" panose="02040503050406030204" pitchFamily="18" charset="0"/>
                        <a:ea typeface="Cambria Math" panose="02040503050406030204" pitchFamily="18" charset="0"/>
                      </a:rPr>
                      <m:t>≈</m:t>
                    </m:r>
                    <m:d>
                      <m:dPr>
                        <m:ctrlPr>
                          <a:rPr lang="en-US" i="1" smtClean="0">
                            <a:latin typeface="Cambria Math" panose="02040503050406030204" pitchFamily="18" charset="0"/>
                            <a:ea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24</m:t>
                            </m:r>
                          </m:num>
                          <m:den>
                            <m:sSub>
                              <m:sSubPr>
                                <m:ctrlPr>
                                  <a:rPr lang="en-US" i="1">
                                    <a:latin typeface="Cambria Math" panose="02040503050406030204" pitchFamily="18" charset="0"/>
                                  </a:rPr>
                                </m:ctrlPr>
                              </m:sSubPr>
                              <m:e>
                                <m:r>
                                  <a:rPr lang="en-US" i="1">
                                    <a:latin typeface="Cambria Math" panose="02040503050406030204" pitchFamily="18" charset="0"/>
                                  </a:rPr>
                                  <m:t>𝑅𝑒</m:t>
                                </m:r>
                              </m:e>
                              <m:sub>
                                <m:r>
                                  <a:rPr lang="en-US" i="1">
                                    <a:latin typeface="Cambria Math" panose="02040503050406030204" pitchFamily="18" charset="0"/>
                                  </a:rPr>
                                  <m:t>𝑃</m:t>
                                </m:r>
                              </m:sub>
                            </m:sSub>
                          </m:den>
                        </m:f>
                      </m:e>
                    </m:d>
                  </m:oMath>
                </a14:m>
                <a:r>
                  <a:rPr lang="en-US" dirty="0">
                    <a:ea typeface="Cambria Math" panose="02040503050406030204" pitchFamily="18" charset="0"/>
                  </a:rPr>
                  <a:t> </a:t>
                </a:r>
                <a14:m>
                  <m:oMath xmlns:m="http://schemas.openxmlformats.org/officeDocument/2006/math">
                    <m:d>
                      <m:dPr>
                        <m:ctrlPr>
                          <a:rPr lang="en-US" i="1">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rPr>
                          <m:t>1+0.15</m:t>
                        </m:r>
                        <m:sSubSup>
                          <m:sSubSupPr>
                            <m:ctrlPr>
                              <a:rPr lang="en-US" i="1" smtClean="0">
                                <a:latin typeface="Cambria Math" panose="02040503050406030204" pitchFamily="18" charset="0"/>
                              </a:rPr>
                            </m:ctrlPr>
                          </m:sSubSupPr>
                          <m:e>
                            <m:r>
                              <a:rPr lang="en-US" b="0" i="1" smtClean="0">
                                <a:latin typeface="Cambria Math" panose="02040503050406030204" pitchFamily="18" charset="0"/>
                              </a:rPr>
                              <m:t>𝑅𝑒</m:t>
                            </m:r>
                          </m:e>
                          <m:sub>
                            <m:r>
                              <a:rPr lang="en-US" b="0" i="1" smtClean="0">
                                <a:latin typeface="Cambria Math" panose="02040503050406030204" pitchFamily="18" charset="0"/>
                              </a:rPr>
                              <m:t>𝑝</m:t>
                            </m:r>
                          </m:sub>
                          <m:sup>
                            <m:r>
                              <a:rPr lang="en-US" b="0" i="1" smtClean="0">
                                <a:latin typeface="Cambria Math" panose="02040503050406030204" pitchFamily="18" charset="0"/>
                              </a:rPr>
                              <m:t>0.687</m:t>
                            </m:r>
                          </m:sup>
                        </m:sSubSup>
                      </m:e>
                    </m:d>
                  </m:oMath>
                </a14:m>
                <a:endParaRPr lang="en-GB" dirty="0"/>
              </a:p>
            </p:txBody>
          </p:sp>
        </mc:Choice>
        <mc:Fallback xmlns="">
          <p:sp>
            <p:nvSpPr>
              <p:cNvPr id="22" name="TextBox 21">
                <a:extLst>
                  <a:ext uri="{FF2B5EF4-FFF2-40B4-BE49-F238E27FC236}">
                    <a16:creationId xmlns:a16="http://schemas.microsoft.com/office/drawing/2014/main" id="{71C0FACF-D2C5-93B9-2AD2-101A99890CD9}"/>
                  </a:ext>
                </a:extLst>
              </p:cNvPr>
              <p:cNvSpPr txBox="1">
                <a:spLocks noRot="1" noChangeAspect="1" noMove="1" noResize="1" noEditPoints="1" noAdjustHandles="1" noChangeArrowheads="1" noChangeShapeType="1" noTextEdit="1"/>
              </p:cNvSpPr>
              <p:nvPr/>
            </p:nvSpPr>
            <p:spPr>
              <a:xfrm>
                <a:off x="577918" y="2427292"/>
                <a:ext cx="6814226" cy="532838"/>
              </a:xfrm>
              <a:prstGeom prst="rect">
                <a:avLst/>
              </a:prstGeom>
              <a:blipFill>
                <a:blip r:embed="rId5"/>
                <a:stretch>
                  <a:fillRect l="-805"/>
                </a:stretch>
              </a:blipFill>
            </p:spPr>
            <p:txBody>
              <a:bodyPr/>
              <a:lstStyle/>
              <a:p>
                <a:r>
                  <a:rPr lang="en-US">
                    <a:noFill/>
                  </a:rPr>
                  <a:t> </a:t>
                </a:r>
              </a:p>
            </p:txBody>
          </p:sp>
        </mc:Fallback>
      </mc:AlternateContent>
      <p:sp>
        <p:nvSpPr>
          <p:cNvPr id="23" name="TextBox 22">
            <a:extLst>
              <a:ext uri="{FF2B5EF4-FFF2-40B4-BE49-F238E27FC236}">
                <a16:creationId xmlns:a16="http://schemas.microsoft.com/office/drawing/2014/main" id="{5D6064BA-1921-4E75-C94F-F653B180B1DA}"/>
              </a:ext>
            </a:extLst>
          </p:cNvPr>
          <p:cNvSpPr txBox="1"/>
          <p:nvPr/>
        </p:nvSpPr>
        <p:spPr>
          <a:xfrm>
            <a:off x="577918" y="3266126"/>
            <a:ext cx="1178814" cy="369332"/>
          </a:xfrm>
          <a:prstGeom prst="rect">
            <a:avLst/>
          </a:prstGeom>
          <a:noFill/>
        </p:spPr>
        <p:txBody>
          <a:bodyPr wrap="square">
            <a:spAutoFit/>
          </a:bodyPr>
          <a:lstStyle/>
          <a:p>
            <a:r>
              <a:rPr lang="en-US"/>
              <a:t>And,</a:t>
            </a:r>
            <a:endParaRPr lang="en-GB"/>
          </a:p>
        </p:txBody>
      </p:sp>
      <p:cxnSp>
        <p:nvCxnSpPr>
          <p:cNvPr id="25" name="Straight Arrow Connector 24">
            <a:extLst>
              <a:ext uri="{FF2B5EF4-FFF2-40B4-BE49-F238E27FC236}">
                <a16:creationId xmlns:a16="http://schemas.microsoft.com/office/drawing/2014/main" id="{F9F86FA7-3429-8C41-22DE-F99E3A8DC384}"/>
              </a:ext>
            </a:extLst>
          </p:cNvPr>
          <p:cNvCxnSpPr/>
          <p:nvPr/>
        </p:nvCxnSpPr>
        <p:spPr>
          <a:xfrm>
            <a:off x="5069100" y="3482950"/>
            <a:ext cx="57606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6F385E92-6B7D-43B9-C115-C690F7FAA677}"/>
                  </a:ext>
                </a:extLst>
              </p:cNvPr>
              <p:cNvSpPr txBox="1"/>
              <p:nvPr/>
            </p:nvSpPr>
            <p:spPr>
              <a:xfrm>
                <a:off x="5747094" y="3153015"/>
                <a:ext cx="5192230" cy="646331"/>
              </a:xfrm>
              <a:prstGeom prst="rect">
                <a:avLst/>
              </a:prstGeom>
              <a:noFill/>
            </p:spPr>
            <p:txBody>
              <a:bodyPr wrap="square">
                <a:spAutoFit/>
              </a:bodyPr>
              <a:lstStyle/>
              <a:p>
                <a:r>
                  <a:rPr lang="en-US" dirty="0"/>
                  <a:t>Therefore, quadratic in velocity difference</a:t>
                </a:r>
                <a:r>
                  <a:rPr lang="en-US" dirty="0">
                    <a:ea typeface="Cambria Math" panose="02040503050406030204" pitchFamily="18" charset="0"/>
                  </a:rPr>
                  <a:t> </a:t>
                </a:r>
                <a14:m>
                  <m:oMath xmlns:m="http://schemas.openxmlformats.org/officeDocument/2006/math">
                    <m:d>
                      <m:dPr>
                        <m:begChr m:val="|"/>
                        <m:endChr m:val="|"/>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𝑈</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𝑣</m:t>
                        </m:r>
                      </m:e>
                    </m:d>
                  </m:oMath>
                </a14:m>
                <a:r>
                  <a:rPr lang="en-US" dirty="0"/>
                  <a:t>, This is a Non-Linear ODE</a:t>
                </a:r>
                <a:endParaRPr lang="en-GB" dirty="0"/>
              </a:p>
            </p:txBody>
          </p:sp>
        </mc:Choice>
        <mc:Fallback xmlns="">
          <p:sp>
            <p:nvSpPr>
              <p:cNvPr id="26" name="TextBox 25">
                <a:extLst>
                  <a:ext uri="{FF2B5EF4-FFF2-40B4-BE49-F238E27FC236}">
                    <a16:creationId xmlns:a16="http://schemas.microsoft.com/office/drawing/2014/main" id="{6F385E92-6B7D-43B9-C115-C690F7FAA677}"/>
                  </a:ext>
                </a:extLst>
              </p:cNvPr>
              <p:cNvSpPr txBox="1">
                <a:spLocks noRot="1" noChangeAspect="1" noMove="1" noResize="1" noEditPoints="1" noAdjustHandles="1" noChangeArrowheads="1" noChangeShapeType="1" noTextEdit="1"/>
              </p:cNvSpPr>
              <p:nvPr/>
            </p:nvSpPr>
            <p:spPr>
              <a:xfrm>
                <a:off x="5747094" y="3153015"/>
                <a:ext cx="5192230" cy="646331"/>
              </a:xfrm>
              <a:prstGeom prst="rect">
                <a:avLst/>
              </a:prstGeom>
              <a:blipFill>
                <a:blip r:embed="rId6"/>
                <a:stretch>
                  <a:fillRect l="-1056" t="-4717" b="-1415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64626632-0F5A-EF09-2BC9-508E274339A6}"/>
                  </a:ext>
                </a:extLst>
              </p:cNvPr>
              <p:cNvSpPr txBox="1"/>
              <p:nvPr/>
            </p:nvSpPr>
            <p:spPr>
              <a:xfrm>
                <a:off x="577918" y="4275850"/>
                <a:ext cx="8577092" cy="369332"/>
              </a:xfrm>
              <a:prstGeom prst="rect">
                <a:avLst/>
              </a:prstGeom>
              <a:noFill/>
            </p:spPr>
            <p:txBody>
              <a:bodyPr wrap="none" rtlCol="0">
                <a:spAutoFit/>
              </a:bodyPr>
              <a:lstStyle/>
              <a:p>
                <a:r>
                  <a:rPr lang="en-US" dirty="0"/>
                  <a:t>Where </a:t>
                </a:r>
                <a:r>
                  <a:rPr lang="en-US" b="1" dirty="0"/>
                  <a:t>particle relaxation time</a:t>
                </a:r>
                <a:r>
                  <a:rPr lang="en-US" dirty="0"/>
                  <a:t> is dependent on           which itself depends on </a:t>
                </a:r>
                <a14:m>
                  <m:oMath xmlns:m="http://schemas.openxmlformats.org/officeDocument/2006/math">
                    <m:d>
                      <m:dPr>
                        <m:begChr m:val="|"/>
                        <m:endChr m:val="|"/>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𝑈</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𝑣</m:t>
                        </m:r>
                      </m:e>
                    </m:d>
                  </m:oMath>
                </a14:m>
                <a:r>
                  <a:rPr lang="en-US" dirty="0"/>
                  <a:t>. </a:t>
                </a:r>
                <a:endParaRPr lang="en-GB" dirty="0"/>
              </a:p>
            </p:txBody>
          </p:sp>
        </mc:Choice>
        <mc:Fallback xmlns="">
          <p:sp>
            <p:nvSpPr>
              <p:cNvPr id="27" name="TextBox 26">
                <a:extLst>
                  <a:ext uri="{FF2B5EF4-FFF2-40B4-BE49-F238E27FC236}">
                    <a16:creationId xmlns:a16="http://schemas.microsoft.com/office/drawing/2014/main" id="{64626632-0F5A-EF09-2BC9-508E274339A6}"/>
                  </a:ext>
                </a:extLst>
              </p:cNvPr>
              <p:cNvSpPr txBox="1">
                <a:spLocks noRot="1" noChangeAspect="1" noMove="1" noResize="1" noEditPoints="1" noAdjustHandles="1" noChangeArrowheads="1" noChangeShapeType="1" noTextEdit="1"/>
              </p:cNvSpPr>
              <p:nvPr/>
            </p:nvSpPr>
            <p:spPr>
              <a:xfrm>
                <a:off x="577918" y="4275850"/>
                <a:ext cx="8577092" cy="369332"/>
              </a:xfrm>
              <a:prstGeom prst="rect">
                <a:avLst/>
              </a:prstGeom>
              <a:blipFill>
                <a:blip r:embed="rId7"/>
                <a:stretch>
                  <a:fillRect l="-640"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D5EFB886-7DCF-AEF5-477E-C3EAA5F81A0F}"/>
                  </a:ext>
                </a:extLst>
              </p:cNvPr>
              <p:cNvSpPr txBox="1"/>
              <p:nvPr/>
            </p:nvSpPr>
            <p:spPr>
              <a:xfrm>
                <a:off x="5016472" y="4275850"/>
                <a:ext cx="80717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𝑅𝑒</m:t>
                          </m:r>
                        </m:e>
                        <m:sub>
                          <m:r>
                            <a:rPr lang="en-US" i="1">
                              <a:latin typeface="Cambria Math" panose="02040503050406030204" pitchFamily="18" charset="0"/>
                            </a:rPr>
                            <m:t>𝑃</m:t>
                          </m:r>
                        </m:sub>
                      </m:sSub>
                    </m:oMath>
                  </m:oMathPara>
                </a14:m>
                <a:endParaRPr lang="en-GB"/>
              </a:p>
            </p:txBody>
          </p:sp>
        </mc:Choice>
        <mc:Fallback xmlns="">
          <p:sp>
            <p:nvSpPr>
              <p:cNvPr id="31" name="TextBox 30">
                <a:extLst>
                  <a:ext uri="{FF2B5EF4-FFF2-40B4-BE49-F238E27FC236}">
                    <a16:creationId xmlns:a16="http://schemas.microsoft.com/office/drawing/2014/main" id="{D5EFB886-7DCF-AEF5-477E-C3EAA5F81A0F}"/>
                  </a:ext>
                </a:extLst>
              </p:cNvPr>
              <p:cNvSpPr txBox="1">
                <a:spLocks noRot="1" noChangeAspect="1" noMove="1" noResize="1" noEditPoints="1" noAdjustHandles="1" noChangeArrowheads="1" noChangeShapeType="1" noTextEdit="1"/>
              </p:cNvSpPr>
              <p:nvPr/>
            </p:nvSpPr>
            <p:spPr>
              <a:xfrm>
                <a:off x="5016472" y="4275850"/>
                <a:ext cx="807177" cy="3693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A938A030-2936-A827-D90C-3AC09E103D13}"/>
                  </a:ext>
                </a:extLst>
              </p:cNvPr>
              <p:cNvSpPr txBox="1"/>
              <p:nvPr/>
            </p:nvSpPr>
            <p:spPr>
              <a:xfrm>
                <a:off x="1511376" y="4882813"/>
                <a:ext cx="3227230" cy="1200329"/>
              </a:xfrm>
              <a:prstGeom prst="rect">
                <a:avLst/>
              </a:prstGeom>
              <a:noFill/>
            </p:spPr>
            <p:txBody>
              <a:bodyPr wrap="none" rtlCol="0">
                <a:spAutoFit/>
              </a:bodyPr>
              <a:lstStyle/>
              <a:p>
                <a:r>
                  <a:rPr lang="en-US" b="1" dirty="0"/>
                  <a:t>Stokes:</a:t>
                </a:r>
                <a:r>
                  <a:rPr lang="en-US" dirty="0"/>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𝑅𝑒</m:t>
                        </m:r>
                      </m:e>
                      <m:sub>
                        <m:r>
                          <a:rPr lang="en-US" i="1">
                            <a:latin typeface="Cambria Math" panose="02040503050406030204" pitchFamily="18" charset="0"/>
                          </a:rPr>
                          <m:t>𝑃</m:t>
                        </m:r>
                      </m:sub>
                    </m:sSub>
                    <m:r>
                      <a:rPr lang="en-US" b="0" i="0" smtClean="0">
                        <a:latin typeface="Cambria Math" panose="02040503050406030204" pitchFamily="18" charset="0"/>
                      </a:rPr>
                      <m:t>&lt;1</m:t>
                    </m:r>
                  </m:oMath>
                </a14:m>
                <a:r>
                  <a:rPr lang="en-US" dirty="0"/>
                  <a:t>:</a:t>
                </a:r>
              </a:p>
              <a:p>
                <a:endParaRPr lang="en-US" dirty="0"/>
              </a:p>
              <a:p>
                <a:endParaRPr lang="en-US" dirty="0"/>
              </a:p>
              <a:p>
                <a:r>
                  <a:rPr lang="en-US" b="1" dirty="0"/>
                  <a:t>Intermediate: </a:t>
                </a: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1&lt;</m:t>
                        </m:r>
                        <m:r>
                          <a:rPr lang="en-US" i="1">
                            <a:latin typeface="Cambria Math" panose="02040503050406030204" pitchFamily="18" charset="0"/>
                          </a:rPr>
                          <m:t>𝑅𝑒</m:t>
                        </m:r>
                      </m:e>
                      <m:sub>
                        <m:r>
                          <a:rPr lang="en-US" i="1">
                            <a:latin typeface="Cambria Math" panose="02040503050406030204" pitchFamily="18" charset="0"/>
                          </a:rPr>
                          <m:t>𝑃</m:t>
                        </m:r>
                      </m:sub>
                    </m:sSub>
                    <m:r>
                      <a:rPr lang="en-US">
                        <a:latin typeface="Cambria Math" panose="02040503050406030204" pitchFamily="18" charset="0"/>
                      </a:rPr>
                      <m:t>&lt;1</m:t>
                    </m:r>
                    <m:r>
                      <a:rPr lang="en-US" b="0" i="0" smtClean="0">
                        <a:latin typeface="Cambria Math" panose="02040503050406030204" pitchFamily="18" charset="0"/>
                      </a:rPr>
                      <m:t>000</m:t>
                    </m:r>
                  </m:oMath>
                </a14:m>
                <a:r>
                  <a:rPr lang="en-GB" dirty="0"/>
                  <a:t>:</a:t>
                </a:r>
              </a:p>
            </p:txBody>
          </p:sp>
        </mc:Choice>
        <mc:Fallback xmlns="">
          <p:sp>
            <p:nvSpPr>
              <p:cNvPr id="41" name="TextBox 40">
                <a:extLst>
                  <a:ext uri="{FF2B5EF4-FFF2-40B4-BE49-F238E27FC236}">
                    <a16:creationId xmlns:a16="http://schemas.microsoft.com/office/drawing/2014/main" id="{A938A030-2936-A827-D90C-3AC09E103D13}"/>
                  </a:ext>
                </a:extLst>
              </p:cNvPr>
              <p:cNvSpPr txBox="1">
                <a:spLocks noRot="1" noChangeAspect="1" noMove="1" noResize="1" noEditPoints="1" noAdjustHandles="1" noChangeArrowheads="1" noChangeShapeType="1" noTextEdit="1"/>
              </p:cNvSpPr>
              <p:nvPr/>
            </p:nvSpPr>
            <p:spPr>
              <a:xfrm>
                <a:off x="1511376" y="4882813"/>
                <a:ext cx="3227230" cy="1200329"/>
              </a:xfrm>
              <a:prstGeom prst="rect">
                <a:avLst/>
              </a:prstGeom>
              <a:blipFill>
                <a:blip r:embed="rId9"/>
                <a:stretch>
                  <a:fillRect l="-1701" t="-3046" r="-567" b="-710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C44B7336-CAEA-BF1B-4740-7B75575FB114}"/>
                  </a:ext>
                </a:extLst>
              </p:cNvPr>
              <p:cNvSpPr txBox="1"/>
              <p:nvPr/>
            </p:nvSpPr>
            <p:spPr>
              <a:xfrm>
                <a:off x="3222223" y="4751932"/>
                <a:ext cx="2484204" cy="70711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i="1">
                              <a:latin typeface="Cambria Math" panose="02040503050406030204" pitchFamily="18" charset="0"/>
                            </a:rPr>
                            <m:t>𝑑</m:t>
                          </m:r>
                          <m:sSub>
                            <m:sSubPr>
                              <m:ctrlPr>
                                <a:rPr lang="en-GB"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𝑝</m:t>
                              </m:r>
                            </m:sub>
                          </m:sSub>
                        </m:num>
                        <m:den>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𝑡</m:t>
                              </m:r>
                            </m:sub>
                          </m:sSub>
                        </m:den>
                      </m:f>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𝜏</m:t>
                              </m:r>
                            </m:e>
                            <m:sub>
                              <m:r>
                                <a:rPr lang="en-US" i="1">
                                  <a:latin typeface="Cambria Math" panose="02040503050406030204" pitchFamily="18" charset="0"/>
                                  <a:ea typeface="Cambria Math" panose="02040503050406030204" pitchFamily="18" charset="0"/>
                                </a:rPr>
                                <m:t>𝑝</m:t>
                              </m:r>
                            </m:sub>
                          </m:sSub>
                        </m:den>
                      </m:f>
                      <m:d>
                        <m:dPr>
                          <m:ctrlPr>
                            <a:rPr lang="en-US" i="1">
                              <a:latin typeface="Cambria Math" panose="02040503050406030204" pitchFamily="18" charset="0"/>
                            </a:rPr>
                          </m:ctrlPr>
                        </m:dPr>
                        <m:e>
                          <m:r>
                            <a:rPr lang="en-US" i="1">
                              <a:latin typeface="Cambria Math" panose="02040503050406030204" pitchFamily="18" charset="0"/>
                              <a:ea typeface="Cambria Math" panose="02040503050406030204" pitchFamily="18" charset="0"/>
                            </a:rPr>
                            <m:t>𝑈</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𝑣</m:t>
                          </m:r>
                        </m:e>
                      </m:d>
                    </m:oMath>
                  </m:oMathPara>
                </a14:m>
                <a:endParaRPr lang="en-GB" dirty="0"/>
              </a:p>
            </p:txBody>
          </p:sp>
        </mc:Choice>
        <mc:Fallback xmlns="">
          <p:sp>
            <p:nvSpPr>
              <p:cNvPr id="48" name="TextBox 47">
                <a:extLst>
                  <a:ext uri="{FF2B5EF4-FFF2-40B4-BE49-F238E27FC236}">
                    <a16:creationId xmlns:a16="http://schemas.microsoft.com/office/drawing/2014/main" id="{C44B7336-CAEA-BF1B-4740-7B75575FB114}"/>
                  </a:ext>
                </a:extLst>
              </p:cNvPr>
              <p:cNvSpPr txBox="1">
                <a:spLocks noRot="1" noChangeAspect="1" noMove="1" noResize="1" noEditPoints="1" noAdjustHandles="1" noChangeArrowheads="1" noChangeShapeType="1" noTextEdit="1"/>
              </p:cNvSpPr>
              <p:nvPr/>
            </p:nvSpPr>
            <p:spPr>
              <a:xfrm>
                <a:off x="3222223" y="4751932"/>
                <a:ext cx="2484204" cy="707117"/>
              </a:xfrm>
              <a:prstGeom prst="rect">
                <a:avLst/>
              </a:prstGeom>
              <a:blipFill>
                <a:blip r:embed="rId10"/>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A0C21138-6A95-A75A-083B-5015FCF84E88}"/>
                  </a:ext>
                </a:extLst>
              </p:cNvPr>
              <p:cNvSpPr txBox="1"/>
              <p:nvPr/>
            </p:nvSpPr>
            <p:spPr>
              <a:xfrm>
                <a:off x="4657066" y="5511458"/>
                <a:ext cx="2251830" cy="67390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i="1">
                              <a:latin typeface="Cambria Math" panose="02040503050406030204" pitchFamily="18" charset="0"/>
                            </a:rPr>
                            <m:t>𝑑</m:t>
                          </m:r>
                          <m:sSub>
                            <m:sSubPr>
                              <m:ctrlPr>
                                <a:rPr lang="en-GB"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𝑝</m:t>
                              </m:r>
                            </m:sub>
                          </m:sSub>
                        </m:num>
                        <m:den>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𝑡</m:t>
                              </m:r>
                            </m:sub>
                          </m:sSub>
                        </m:den>
                      </m:f>
                      <m:r>
                        <a:rPr lang="en-US" b="0" i="1" smtClean="0">
                          <a:latin typeface="Cambria Math" panose="02040503050406030204" pitchFamily="18" charset="0"/>
                        </a:rPr>
                        <m:t>=</m:t>
                      </m:r>
                      <m:f>
                        <m:fPr>
                          <m:ctrlPr>
                            <a:rPr lang="en-US" i="1" smtClean="0">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𝑑</m:t>
                              </m:r>
                            </m:e>
                            <m:sub>
                              <m:r>
                                <a:rPr lang="en-US" i="1">
                                  <a:latin typeface="Cambria Math" panose="02040503050406030204" pitchFamily="18" charset="0"/>
                                </a:rPr>
                                <m:t>𝑡</m:t>
                              </m:r>
                            </m:sub>
                          </m:sSub>
                        </m:num>
                        <m:den>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ea typeface="Cambria Math" panose="02040503050406030204" pitchFamily="18" charset="0"/>
                                </a:rPr>
                                <m:t>𝑈</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𝑣</m:t>
                              </m:r>
                            </m:e>
                          </m:d>
                        </m:den>
                      </m:f>
                    </m:oMath>
                  </m:oMathPara>
                </a14:m>
                <a:endParaRPr lang="en-GB" dirty="0"/>
              </a:p>
            </p:txBody>
          </p:sp>
        </mc:Choice>
        <mc:Fallback xmlns="">
          <p:sp>
            <p:nvSpPr>
              <p:cNvPr id="49" name="TextBox 48">
                <a:extLst>
                  <a:ext uri="{FF2B5EF4-FFF2-40B4-BE49-F238E27FC236}">
                    <a16:creationId xmlns:a16="http://schemas.microsoft.com/office/drawing/2014/main" id="{A0C21138-6A95-A75A-083B-5015FCF84E88}"/>
                  </a:ext>
                </a:extLst>
              </p:cNvPr>
              <p:cNvSpPr txBox="1">
                <a:spLocks noRot="1" noChangeAspect="1" noMove="1" noResize="1" noEditPoints="1" noAdjustHandles="1" noChangeArrowheads="1" noChangeShapeType="1" noTextEdit="1"/>
              </p:cNvSpPr>
              <p:nvPr/>
            </p:nvSpPr>
            <p:spPr>
              <a:xfrm>
                <a:off x="4657066" y="5511458"/>
                <a:ext cx="2251830" cy="673902"/>
              </a:xfrm>
              <a:prstGeom prst="rect">
                <a:avLst/>
              </a:prstGeom>
              <a:blipFill>
                <a:blip r:embed="rId11"/>
                <a:stretch>
                  <a:fillRect/>
                </a:stretch>
              </a:blipFill>
            </p:spPr>
            <p:txBody>
              <a:bodyPr/>
              <a:lstStyle/>
              <a:p>
                <a:r>
                  <a:rPr lang="en-GB">
                    <a:noFill/>
                  </a:rPr>
                  <a:t> </a:t>
                </a:r>
              </a:p>
            </p:txBody>
          </p:sp>
        </mc:Fallback>
      </mc:AlternateContent>
      <p:sp>
        <p:nvSpPr>
          <p:cNvPr id="53" name="Freeform: Shape 52">
            <a:extLst>
              <a:ext uri="{FF2B5EF4-FFF2-40B4-BE49-F238E27FC236}">
                <a16:creationId xmlns:a16="http://schemas.microsoft.com/office/drawing/2014/main" id="{A2ED1273-BB1F-FA6D-0DAA-8B6632CE543A}"/>
              </a:ext>
            </a:extLst>
          </p:cNvPr>
          <p:cNvSpPr/>
          <p:nvPr/>
        </p:nvSpPr>
        <p:spPr>
          <a:xfrm>
            <a:off x="7669836" y="4657139"/>
            <a:ext cx="3798497" cy="1497589"/>
          </a:xfrm>
          <a:custGeom>
            <a:avLst/>
            <a:gdLst>
              <a:gd name="connsiteX0" fmla="*/ 898252 w 5735960"/>
              <a:gd name="connsiteY0" fmla="*/ 0 h 2219659"/>
              <a:gd name="connsiteX1" fmla="*/ 5735960 w 5735960"/>
              <a:gd name="connsiteY1" fmla="*/ 0 h 2219659"/>
              <a:gd name="connsiteX2" fmla="*/ 5735960 w 5735960"/>
              <a:gd name="connsiteY2" fmla="*/ 2219658 h 2219659"/>
              <a:gd name="connsiteX3" fmla="*/ 4511824 w 5735960"/>
              <a:gd name="connsiteY3" fmla="*/ 2219658 h 2219659"/>
              <a:gd name="connsiteX4" fmla="*/ 4511824 w 5735960"/>
              <a:gd name="connsiteY4" fmla="*/ 2219659 h 2219659"/>
              <a:gd name="connsiteX5" fmla="*/ 0 w 5735960"/>
              <a:gd name="connsiteY5" fmla="*/ 2219659 h 2219659"/>
              <a:gd name="connsiteX6" fmla="*/ 898252 w 5735960"/>
              <a:gd name="connsiteY6" fmla="*/ 0 h 221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5960" h="2219659">
                <a:moveTo>
                  <a:pt x="898252" y="0"/>
                </a:moveTo>
                <a:lnTo>
                  <a:pt x="5735960" y="0"/>
                </a:lnTo>
                <a:lnTo>
                  <a:pt x="5735960" y="2219658"/>
                </a:lnTo>
                <a:lnTo>
                  <a:pt x="4511824" y="2219658"/>
                </a:lnTo>
                <a:lnTo>
                  <a:pt x="4511824" y="2219659"/>
                </a:lnTo>
                <a:lnTo>
                  <a:pt x="0" y="2219659"/>
                </a:lnTo>
                <a:lnTo>
                  <a:pt x="898252" y="0"/>
                </a:ln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j-lt"/>
            </a:endParaRPr>
          </a:p>
        </p:txBody>
      </p:sp>
      <p:sp>
        <p:nvSpPr>
          <p:cNvPr id="54" name="Parallelogram 53">
            <a:extLst>
              <a:ext uri="{FF2B5EF4-FFF2-40B4-BE49-F238E27FC236}">
                <a16:creationId xmlns:a16="http://schemas.microsoft.com/office/drawing/2014/main" id="{4B050EF1-D685-026E-AAD3-4CBB646CAAB3}"/>
              </a:ext>
            </a:extLst>
          </p:cNvPr>
          <p:cNvSpPr/>
          <p:nvPr/>
        </p:nvSpPr>
        <p:spPr>
          <a:xfrm>
            <a:off x="7580585" y="4646888"/>
            <a:ext cx="648072" cy="1507840"/>
          </a:xfrm>
          <a:prstGeom prst="parallelogram">
            <a:avLst>
              <a:gd name="adj" fmla="val 9110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j-lt"/>
            </a:endParaRPr>
          </a:p>
        </p:txBody>
      </p:sp>
      <p:sp>
        <p:nvSpPr>
          <p:cNvPr id="55" name="Rectangle 54">
            <a:extLst>
              <a:ext uri="{FF2B5EF4-FFF2-40B4-BE49-F238E27FC236}">
                <a16:creationId xmlns:a16="http://schemas.microsoft.com/office/drawing/2014/main" id="{5F81C078-1BCF-C997-6FBC-BABCA6EE80FD}"/>
              </a:ext>
            </a:extLst>
          </p:cNvPr>
          <p:cNvSpPr/>
          <p:nvPr/>
        </p:nvSpPr>
        <p:spPr>
          <a:xfrm>
            <a:off x="11094734" y="4657139"/>
            <a:ext cx="1127448" cy="1497589"/>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TextBox 55">
            <a:extLst>
              <a:ext uri="{FF2B5EF4-FFF2-40B4-BE49-F238E27FC236}">
                <a16:creationId xmlns:a16="http://schemas.microsoft.com/office/drawing/2014/main" id="{245749AD-7B96-F8DF-8346-36C3F4D534A3}"/>
              </a:ext>
            </a:extLst>
          </p:cNvPr>
          <p:cNvSpPr txBox="1"/>
          <p:nvPr/>
        </p:nvSpPr>
        <p:spPr>
          <a:xfrm>
            <a:off x="8430438" y="4914752"/>
            <a:ext cx="3594285" cy="646331"/>
          </a:xfrm>
          <a:prstGeom prst="rect">
            <a:avLst/>
          </a:prstGeom>
          <a:noFill/>
        </p:spPr>
        <p:txBody>
          <a:bodyPr wrap="square" rtlCol="0">
            <a:spAutoFit/>
          </a:bodyPr>
          <a:lstStyle/>
          <a:p>
            <a:r>
              <a:rPr lang="en-US" sz="1800">
                <a:latin typeface="+mj-lt"/>
              </a:rPr>
              <a:t>It needs to be solved </a:t>
            </a:r>
            <a:r>
              <a:rPr lang="en-US" sz="1800" b="1">
                <a:latin typeface="+mj-lt"/>
              </a:rPr>
              <a:t>Numerically!</a:t>
            </a:r>
            <a:endParaRPr lang="en-US" sz="2400" b="1">
              <a:solidFill>
                <a:srgbClr val="212529"/>
              </a:solidFill>
              <a:latin typeface="+mj-lt"/>
            </a:endParaRPr>
          </a:p>
          <a:p>
            <a:endParaRPr lang="en-GB">
              <a:latin typeface="+mj-lt"/>
            </a:endParaRPr>
          </a:p>
        </p:txBody>
      </p:sp>
      <p:pic>
        <p:nvPicPr>
          <p:cNvPr id="59" name="Picture 58">
            <a:hlinkClick r:id="rId12"/>
            <a:extLst>
              <a:ext uri="{FF2B5EF4-FFF2-40B4-BE49-F238E27FC236}">
                <a16:creationId xmlns:a16="http://schemas.microsoft.com/office/drawing/2014/main" id="{67DA06DD-EF3E-E866-26C5-A92B4317AE8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658257" y="5437971"/>
            <a:ext cx="2908806" cy="455167"/>
          </a:xfrm>
          <a:prstGeom prst="rect">
            <a:avLst/>
          </a:prstGeom>
        </p:spPr>
      </p:pic>
      <p:sp>
        <p:nvSpPr>
          <p:cNvPr id="3" name="Title 2">
            <a:extLst>
              <a:ext uri="{FF2B5EF4-FFF2-40B4-BE49-F238E27FC236}">
                <a16:creationId xmlns:a16="http://schemas.microsoft.com/office/drawing/2014/main" id="{2D482E8C-F977-A9CC-F81A-84D8B0970D0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GB" b="1"/>
              <a:t>Particle Relaxation Time</a:t>
            </a:r>
          </a:p>
          <a:p>
            <a:r>
              <a:rPr lang="en-GB" sz="2400" i="1"/>
              <a:t>	Particle-Fluid Momentum Exchange</a:t>
            </a:r>
            <a:endParaRPr lang="en-US" sz="2400" b="1" i="1">
              <a:latin typeface="+mj-lt"/>
            </a:endParaRP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E6B16DF-C3C9-01FC-5130-69766030B61B}"/>
                  </a:ext>
                </a:extLst>
              </p:cNvPr>
              <p:cNvSpPr txBox="1"/>
              <p:nvPr/>
            </p:nvSpPr>
            <p:spPr>
              <a:xfrm>
                <a:off x="7723856" y="784575"/>
                <a:ext cx="3882646" cy="2502160"/>
              </a:xfrm>
              <a:prstGeom prst="rect">
                <a:avLst/>
              </a:prstGeom>
              <a:noFill/>
            </p:spPr>
            <p:txBody>
              <a:bodyPr wrap="square" rtlCol="0">
                <a:spAutoFit/>
              </a:bodyPr>
              <a:lstStyle/>
              <a:p>
                <a:pPr algn="ctr"/>
                <a:r>
                  <a:rPr lang="en-US" b="1"/>
                  <a:t>NOTE</a:t>
                </a:r>
              </a:p>
              <a:p>
                <a14:m>
                  <m:oMath xmlns:m="http://schemas.openxmlformats.org/officeDocument/2006/math">
                    <m:f>
                      <m:fPr>
                        <m:ctrlPr>
                          <a:rPr lang="en-GB" i="1">
                            <a:latin typeface="Cambria Math" panose="02040503050406030204" pitchFamily="18" charset="0"/>
                          </a:rPr>
                        </m:ctrlPr>
                      </m:fPr>
                      <m:num>
                        <m:r>
                          <a:rPr lang="en-GB" b="0" i="1">
                            <a:latin typeface="Cambria Math" panose="02040503050406030204" pitchFamily="18" charset="0"/>
                          </a:rPr>
                          <m:t>𝑑</m:t>
                        </m:r>
                        <m:sSub>
                          <m:sSubPr>
                            <m:ctrlPr>
                              <a:rPr lang="en-GB" i="1">
                                <a:latin typeface="Cambria Math" panose="02040503050406030204" pitchFamily="18" charset="0"/>
                              </a:rPr>
                            </m:ctrlPr>
                          </m:sSubPr>
                          <m:e>
                            <m:r>
                              <a:rPr lang="en-US" b="0" i="1">
                                <a:latin typeface="Cambria Math" panose="02040503050406030204" pitchFamily="18" charset="0"/>
                              </a:rPr>
                              <m:t>𝑣</m:t>
                            </m:r>
                          </m:e>
                          <m:sub>
                            <m:r>
                              <a:rPr lang="en-US" b="0" i="1">
                                <a:latin typeface="Cambria Math" panose="02040503050406030204" pitchFamily="18" charset="0"/>
                              </a:rPr>
                              <m:t>𝑝</m:t>
                            </m:r>
                          </m:sub>
                        </m:sSub>
                      </m:num>
                      <m:den>
                        <m:sSub>
                          <m:sSubPr>
                            <m:ctrlPr>
                              <a:rPr lang="en-US" i="1">
                                <a:latin typeface="Cambria Math" panose="02040503050406030204" pitchFamily="18" charset="0"/>
                              </a:rPr>
                            </m:ctrlPr>
                          </m:sSubPr>
                          <m:e>
                            <m:r>
                              <a:rPr lang="en-US" b="0" i="1">
                                <a:latin typeface="Cambria Math" panose="02040503050406030204" pitchFamily="18" charset="0"/>
                              </a:rPr>
                              <m:t>𝑑</m:t>
                            </m:r>
                          </m:e>
                          <m:sub>
                            <m:r>
                              <a:rPr lang="en-US" b="0" i="1">
                                <a:latin typeface="Cambria Math" panose="02040503050406030204" pitchFamily="18" charset="0"/>
                              </a:rPr>
                              <m:t>𝑡</m:t>
                            </m:r>
                          </m:sub>
                        </m:sSub>
                      </m:den>
                    </m:f>
                    <m:r>
                      <a:rPr lang="en-US" b="0" i="1" smtClean="0">
                        <a:latin typeface="Cambria Math" panose="02040503050406030204" pitchFamily="18" charset="0"/>
                      </a:rPr>
                      <m:t> −</m:t>
                    </m:r>
                  </m:oMath>
                </a14:m>
                <a:r>
                  <a:rPr lang="en-US"/>
                  <a:t> </a:t>
                </a:r>
                <a:r>
                  <a:rPr lang="en-US" b="1" i="1"/>
                  <a:t>How fast </a:t>
                </a:r>
                <a:r>
                  <a:rPr lang="en-US"/>
                  <a:t>the particle accelerates or decelerates at a given time?</a:t>
                </a:r>
              </a:p>
              <a:p>
                <a:endParaRPr lang="en-US"/>
              </a:p>
              <a:p>
                <a14:m>
                  <m:oMath xmlns:m="http://schemas.openxmlformats.org/officeDocument/2006/math">
                    <m:sSub>
                      <m:sSubPr>
                        <m:ctrlPr>
                          <a:rPr lang="en-US" i="1">
                            <a:latin typeface="Cambria Math" panose="02040503050406030204" pitchFamily="18" charset="0"/>
                          </a:rPr>
                        </m:ctrlPr>
                      </m:sSubPr>
                      <m:e>
                        <m:r>
                          <a:rPr lang="en-US" b="0" i="1">
                            <a:latin typeface="Cambria Math" panose="02040503050406030204" pitchFamily="18" charset="0"/>
                            <a:ea typeface="Cambria Math" panose="02040503050406030204" pitchFamily="18" charset="0"/>
                          </a:rPr>
                          <m:t>𝜏</m:t>
                        </m:r>
                      </m:e>
                      <m:sub>
                        <m:r>
                          <a:rPr lang="en-US" b="0" i="1">
                            <a:latin typeface="Cambria Math" panose="02040503050406030204" pitchFamily="18" charset="0"/>
                            <a:ea typeface="Cambria Math" panose="02040503050406030204" pitchFamily="18" charset="0"/>
                          </a:rPr>
                          <m:t>𝑝</m:t>
                        </m:r>
                      </m:sub>
                    </m:sSub>
                    <m:r>
                      <a:rPr lang="en-US" b="0" i="1" smtClean="0">
                        <a:latin typeface="Cambria Math" panose="02040503050406030204" pitchFamily="18" charset="0"/>
                        <a:ea typeface="Cambria Math" panose="02040503050406030204" pitchFamily="18" charset="0"/>
                      </a:rPr>
                      <m:t> − </m:t>
                    </m:r>
                  </m:oMath>
                </a14:m>
                <a:r>
                  <a:rPr lang="en-US" b="1" i="1"/>
                  <a:t>How long it takes </a:t>
                </a:r>
                <a:r>
                  <a:rPr lang="en-US"/>
                  <a:t>for the particle to travel at air speed?</a:t>
                </a:r>
              </a:p>
              <a:p>
                <a:endParaRPr lang="en-US" b="1"/>
              </a:p>
              <a:p>
                <a:endParaRPr lang="en-GB"/>
              </a:p>
            </p:txBody>
          </p:sp>
        </mc:Choice>
        <mc:Fallback xmlns="">
          <p:sp>
            <p:nvSpPr>
              <p:cNvPr id="4" name="TextBox 3">
                <a:extLst>
                  <a:ext uri="{FF2B5EF4-FFF2-40B4-BE49-F238E27FC236}">
                    <a16:creationId xmlns:a16="http://schemas.microsoft.com/office/drawing/2014/main" id="{7E6B16DF-C3C9-01FC-5130-69766030B61B}"/>
                  </a:ext>
                </a:extLst>
              </p:cNvPr>
              <p:cNvSpPr txBox="1">
                <a:spLocks noRot="1" noChangeAspect="1" noMove="1" noResize="1" noEditPoints="1" noAdjustHandles="1" noChangeArrowheads="1" noChangeShapeType="1" noTextEdit="1"/>
              </p:cNvSpPr>
              <p:nvPr/>
            </p:nvSpPr>
            <p:spPr>
              <a:xfrm>
                <a:off x="7723856" y="784575"/>
                <a:ext cx="3882646" cy="2502160"/>
              </a:xfrm>
              <a:prstGeom prst="rect">
                <a:avLst/>
              </a:prstGeom>
              <a:blipFill>
                <a:blip r:embed="rId14"/>
                <a:stretch>
                  <a:fillRect l="-1256" t="-1463" r="-2355"/>
                </a:stretch>
              </a:blipFill>
            </p:spPr>
            <p:txBody>
              <a:bodyPr/>
              <a:lstStyle/>
              <a:p>
                <a:r>
                  <a:rPr lang="en-US">
                    <a:noFill/>
                  </a:rPr>
                  <a:t> </a:t>
                </a:r>
              </a:p>
            </p:txBody>
          </p:sp>
        </mc:Fallback>
      </mc:AlternateContent>
    </p:spTree>
    <p:extLst>
      <p:ext uri="{BB962C8B-B14F-4D97-AF65-F5344CB8AC3E}">
        <p14:creationId xmlns:p14="http://schemas.microsoft.com/office/powerpoint/2010/main" val="21009433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C985A-6A8B-180D-97B7-834691229A1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84E093-0493-4354-F2B5-5BF434FF982A}"/>
              </a:ext>
            </a:extLst>
          </p:cNvPr>
          <p:cNvSpPr>
            <a:spLocks noGrp="1"/>
          </p:cNvSpPr>
          <p:nvPr>
            <p:ph type="sldNum" sz="quarter" idx="11"/>
          </p:nvPr>
        </p:nvSpPr>
        <p:spPr/>
        <p:txBody>
          <a:bodyPr/>
          <a:lstStyle/>
          <a:p>
            <a:fld id="{F0D23093-2AB0-F74C-B865-1A12A15B650E}" type="slidenum">
              <a:rPr lang="en-US" smtClean="0"/>
              <a:pPr/>
              <a:t>16</a:t>
            </a:fld>
            <a:endParaRPr lang="en-US"/>
          </a:p>
        </p:txBody>
      </p:sp>
      <p:sp>
        <p:nvSpPr>
          <p:cNvPr id="6" name="Title 2">
            <a:extLst>
              <a:ext uri="{FF2B5EF4-FFF2-40B4-BE49-F238E27FC236}">
                <a16:creationId xmlns:a16="http://schemas.microsoft.com/office/drawing/2014/main" id="{8CFC766B-E550-BA5F-42FB-1D001976E381}"/>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GB" b="1"/>
              <a:t>Gravitational Settling (Terminal Velocity)</a:t>
            </a:r>
          </a:p>
          <a:p>
            <a:r>
              <a:rPr lang="en-US" sz="2400" i="1"/>
              <a:t>	Body Forces</a:t>
            </a:r>
            <a:endParaRPr lang="en-GB" sz="2400" b="1"/>
          </a:p>
          <a:p>
            <a:endParaRPr lang="en-US" b="1">
              <a:latin typeface="+mj-lt"/>
            </a:endParaRPr>
          </a:p>
        </p:txBody>
      </p:sp>
      <p:sp>
        <p:nvSpPr>
          <p:cNvPr id="3" name="TextBox 2">
            <a:extLst>
              <a:ext uri="{FF2B5EF4-FFF2-40B4-BE49-F238E27FC236}">
                <a16:creationId xmlns:a16="http://schemas.microsoft.com/office/drawing/2014/main" id="{CF355798-EB11-1929-19C2-6C724AF1D4CD}"/>
              </a:ext>
            </a:extLst>
          </p:cNvPr>
          <p:cNvSpPr txBox="1"/>
          <p:nvPr/>
        </p:nvSpPr>
        <p:spPr>
          <a:xfrm>
            <a:off x="591437" y="1315042"/>
            <a:ext cx="5504563" cy="1477328"/>
          </a:xfrm>
          <a:prstGeom prst="rect">
            <a:avLst/>
          </a:prstGeom>
          <a:noFill/>
        </p:spPr>
        <p:txBody>
          <a:bodyPr wrap="square" rtlCol="0">
            <a:spAutoFit/>
          </a:bodyPr>
          <a:lstStyle/>
          <a:p>
            <a:r>
              <a:rPr lang="en-US" b="1"/>
              <a:t>Description</a:t>
            </a:r>
          </a:p>
          <a:p>
            <a:r>
              <a:rPr lang="en-US"/>
              <a:t>Gravitational settling describes the steady-state velocity reached by particles when </a:t>
            </a:r>
            <a:r>
              <a:rPr lang="en-US" i="1"/>
              <a:t>gravitational force balances drag and buoyancy forces</a:t>
            </a:r>
            <a:r>
              <a:rPr lang="en-US"/>
              <a:t>. This represents the particle's natural falling velocity in still air.</a:t>
            </a:r>
          </a:p>
        </p:txBody>
      </p:sp>
      <p:sp>
        <p:nvSpPr>
          <p:cNvPr id="7" name="TextBox 6">
            <a:extLst>
              <a:ext uri="{FF2B5EF4-FFF2-40B4-BE49-F238E27FC236}">
                <a16:creationId xmlns:a16="http://schemas.microsoft.com/office/drawing/2014/main" id="{68903F7B-96FB-C88F-FC12-FD6BF6D94298}"/>
              </a:ext>
            </a:extLst>
          </p:cNvPr>
          <p:cNvSpPr txBox="1"/>
          <p:nvPr/>
        </p:nvSpPr>
        <p:spPr>
          <a:xfrm>
            <a:off x="569516" y="3144111"/>
            <a:ext cx="5365212" cy="2308324"/>
          </a:xfrm>
          <a:prstGeom prst="rect">
            <a:avLst/>
          </a:prstGeom>
          <a:noFill/>
        </p:spPr>
        <p:txBody>
          <a:bodyPr wrap="square" rtlCol="0">
            <a:spAutoFit/>
          </a:bodyPr>
          <a:lstStyle/>
          <a:p>
            <a:endParaRPr lang="en-US"/>
          </a:p>
          <a:p>
            <a:r>
              <a:rPr lang="en-US" b="1"/>
              <a:t>Relevance</a:t>
            </a:r>
          </a:p>
          <a:p>
            <a:pPr marL="342900" indent="-342900">
              <a:buFont typeface="Wingdings" panose="05000000000000000000" pitchFamily="2" charset="2"/>
              <a:buChar char="v"/>
            </a:pPr>
            <a:r>
              <a:rPr lang="en-US"/>
              <a:t>Important for </a:t>
            </a:r>
            <a:r>
              <a:rPr lang="en-US" b="1"/>
              <a:t>vertical deposition</a:t>
            </a:r>
            <a:r>
              <a:rPr lang="en-US"/>
              <a:t> in spacer geometry</a:t>
            </a:r>
          </a:p>
          <a:p>
            <a:pPr marL="342900" indent="-342900">
              <a:buFont typeface="Wingdings" panose="05000000000000000000" pitchFamily="2" charset="2"/>
              <a:buChar char="v"/>
            </a:pPr>
            <a:r>
              <a:rPr lang="en-US"/>
              <a:t>Affects residence time of particles in spacer</a:t>
            </a:r>
          </a:p>
          <a:p>
            <a:pPr marL="342900" indent="-342900">
              <a:buFont typeface="Wingdings" panose="05000000000000000000" pitchFamily="2" charset="2"/>
              <a:buChar char="v"/>
            </a:pPr>
            <a:r>
              <a:rPr lang="en-US"/>
              <a:t>Determines settling patterns in low-velocity regions</a:t>
            </a:r>
          </a:p>
          <a:p>
            <a:pPr marL="342900" indent="-342900">
              <a:buFont typeface="Wingdings" panose="05000000000000000000" pitchFamily="2" charset="2"/>
              <a:buChar char="v"/>
            </a:pPr>
            <a:r>
              <a:rPr lang="en-US"/>
              <a:t>Critical for longer spacers where settling becomes significant</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0548A34F-4C14-4E8F-D9B3-C39A41B5F425}"/>
                  </a:ext>
                </a:extLst>
              </p:cNvPr>
              <p:cNvSpPr txBox="1"/>
              <p:nvPr/>
            </p:nvSpPr>
            <p:spPr>
              <a:xfrm>
                <a:off x="7282193" y="1827713"/>
                <a:ext cx="1087092" cy="3919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𝑔</m:t>
                          </m:r>
                        </m:sub>
                      </m:sSub>
                      <m:r>
                        <a:rPr lang="en-US" b="0" i="1" smtClean="0">
                          <a:latin typeface="Cambria Math" panose="02040503050406030204" pitchFamily="18" charset="0"/>
                        </a:rPr>
                        <m:t>=</m:t>
                      </m:r>
                      <m:r>
                        <a:rPr lang="en-US" b="0" i="1" smtClean="0">
                          <a:latin typeface="Cambria Math" panose="02040503050406030204" pitchFamily="18" charset="0"/>
                        </a:rPr>
                        <m:t>𝑚𝑔</m:t>
                      </m:r>
                    </m:oMath>
                  </m:oMathPara>
                </a14:m>
                <a:endParaRPr lang="en-GB"/>
              </a:p>
            </p:txBody>
          </p:sp>
        </mc:Choice>
        <mc:Fallback xmlns="">
          <p:sp>
            <p:nvSpPr>
              <p:cNvPr id="13" name="TextBox 12">
                <a:extLst>
                  <a:ext uri="{FF2B5EF4-FFF2-40B4-BE49-F238E27FC236}">
                    <a16:creationId xmlns:a16="http://schemas.microsoft.com/office/drawing/2014/main" id="{0548A34F-4C14-4E8F-D9B3-C39A41B5F425}"/>
                  </a:ext>
                </a:extLst>
              </p:cNvPr>
              <p:cNvSpPr txBox="1">
                <a:spLocks noRot="1" noChangeAspect="1" noMove="1" noResize="1" noEditPoints="1" noAdjustHandles="1" noChangeArrowheads="1" noChangeShapeType="1" noTextEdit="1"/>
              </p:cNvSpPr>
              <p:nvPr/>
            </p:nvSpPr>
            <p:spPr>
              <a:xfrm>
                <a:off x="7282193" y="1827713"/>
                <a:ext cx="1087092" cy="391902"/>
              </a:xfrm>
              <a:prstGeom prst="rect">
                <a:avLst/>
              </a:prstGeom>
              <a:blipFill>
                <a:blip r:embed="rId3"/>
                <a:stretch>
                  <a:fillRect b="-46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98F562F0-24A7-5CF2-B437-1FB21350E8AA}"/>
                  </a:ext>
                </a:extLst>
              </p:cNvPr>
              <p:cNvSpPr txBox="1"/>
              <p:nvPr/>
            </p:nvSpPr>
            <p:spPr>
              <a:xfrm>
                <a:off x="6760640" y="2377566"/>
                <a:ext cx="1961178" cy="61356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𝑏𝑢𝑜𝑦𝑎𝑛𝑐𝑦</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i="1">
                              <a:latin typeface="Cambria Math" panose="02040503050406030204" pitchFamily="18" charset="0"/>
                            </a:rPr>
                            <m:t>𝑚</m:t>
                          </m:r>
                          <m:r>
                            <a:rPr lang="en-US" i="1" smtClean="0">
                              <a:latin typeface="Cambria Math" panose="02040503050406030204" pitchFamily="18" charset="0"/>
                              <a:ea typeface="Cambria Math" panose="02040503050406030204" pitchFamily="18" charset="0"/>
                            </a:rPr>
                            <m:t>𝜌</m:t>
                          </m:r>
                          <m:r>
                            <a:rPr lang="en-US" i="1">
                              <a:latin typeface="Cambria Math" panose="02040503050406030204" pitchFamily="18" charset="0"/>
                            </a:rPr>
                            <m:t>𝑔</m:t>
                          </m:r>
                        </m:num>
                        <m:den>
                          <m:sSub>
                            <m:sSubPr>
                              <m:ctrlPr>
                                <a:rPr lang="en-US" i="1" smtClean="0">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𝜌</m:t>
                              </m:r>
                            </m:e>
                            <m:sub>
                              <m:r>
                                <a:rPr lang="en-US" b="0" i="1" smtClean="0">
                                  <a:latin typeface="Cambria Math" panose="02040503050406030204" pitchFamily="18" charset="0"/>
                                  <a:ea typeface="Cambria Math" panose="02040503050406030204" pitchFamily="18" charset="0"/>
                                </a:rPr>
                                <m:t>𝐿</m:t>
                              </m:r>
                            </m:sub>
                          </m:sSub>
                        </m:den>
                      </m:f>
                    </m:oMath>
                  </m:oMathPara>
                </a14:m>
                <a:endParaRPr lang="en-GB"/>
              </a:p>
            </p:txBody>
          </p:sp>
        </mc:Choice>
        <mc:Fallback xmlns="">
          <p:sp>
            <p:nvSpPr>
              <p:cNvPr id="14" name="TextBox 13">
                <a:extLst>
                  <a:ext uri="{FF2B5EF4-FFF2-40B4-BE49-F238E27FC236}">
                    <a16:creationId xmlns:a16="http://schemas.microsoft.com/office/drawing/2014/main" id="{98F562F0-24A7-5CF2-B437-1FB21350E8AA}"/>
                  </a:ext>
                </a:extLst>
              </p:cNvPr>
              <p:cNvSpPr txBox="1">
                <a:spLocks noRot="1" noChangeAspect="1" noMove="1" noResize="1" noEditPoints="1" noAdjustHandles="1" noChangeArrowheads="1" noChangeShapeType="1" noTextEdit="1"/>
              </p:cNvSpPr>
              <p:nvPr/>
            </p:nvSpPr>
            <p:spPr>
              <a:xfrm>
                <a:off x="6760640" y="2377566"/>
                <a:ext cx="1961178" cy="613566"/>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905B0205-264D-DD25-2909-195BDE7A5630}"/>
                  </a:ext>
                </a:extLst>
              </p:cNvPr>
              <p:cNvSpPr txBox="1"/>
              <p:nvPr/>
            </p:nvSpPr>
            <p:spPr>
              <a:xfrm>
                <a:off x="6668810" y="3149083"/>
                <a:ext cx="2346027" cy="7229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𝑑𝑟𝑎𝑔</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𝐷</m:t>
                          </m:r>
                        </m:sub>
                      </m:sSub>
                      <m:d>
                        <m:dPr>
                          <m:ctrlPr>
                            <a:rPr lang="en-US" b="0" i="1" smtClean="0">
                              <a:latin typeface="Cambria Math" panose="02040503050406030204" pitchFamily="18" charset="0"/>
                            </a:rPr>
                          </m:ctrlPr>
                        </m:dPr>
                        <m:e>
                          <m:f>
                            <m:fPr>
                              <m:ctrlPr>
                                <a:rPr lang="en-US" i="1" smtClean="0">
                                  <a:latin typeface="Cambria Math" panose="02040503050406030204" pitchFamily="18" charset="0"/>
                                  <a:ea typeface="Cambria Math" panose="02040503050406030204" pitchFamily="18" charset="0"/>
                                </a:rPr>
                              </m:ctrlPr>
                            </m:fPr>
                            <m:num>
                              <m:r>
                                <a:rPr lang="en-US" i="1" smtClean="0">
                                  <a:latin typeface="Cambria Math" panose="02040503050406030204" pitchFamily="18" charset="0"/>
                                  <a:ea typeface="Cambria Math" panose="02040503050406030204" pitchFamily="18" charset="0"/>
                                </a:rPr>
                                <m:t>𝜌</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𝑉</m:t>
                                  </m:r>
                                </m:e>
                                <m:sub>
                                  <m:r>
                                    <a:rPr lang="en-US" i="1">
                                      <a:latin typeface="Cambria Math" panose="02040503050406030204" pitchFamily="18" charset="0"/>
                                      <a:ea typeface="Cambria Math" panose="02040503050406030204" pitchFamily="18" charset="0"/>
                                    </a:rPr>
                                    <m:t>𝑡</m:t>
                                  </m:r>
                                </m:sub>
                                <m:sup>
                                  <m:r>
                                    <a:rPr lang="en-US" i="1">
                                      <a:latin typeface="Cambria Math" panose="02040503050406030204" pitchFamily="18" charset="0"/>
                                      <a:ea typeface="Cambria Math" panose="02040503050406030204" pitchFamily="18" charset="0"/>
                                    </a:rPr>
                                    <m:t>2</m:t>
                                  </m:r>
                                </m:sup>
                              </m:sSubSup>
                            </m:num>
                            <m:den>
                              <m:r>
                                <a:rPr lang="en-US" b="0" i="1" smtClean="0">
                                  <a:latin typeface="Cambria Math" panose="02040503050406030204" pitchFamily="18" charset="0"/>
                                  <a:ea typeface="Cambria Math" panose="02040503050406030204" pitchFamily="18" charset="0"/>
                                </a:rPr>
                                <m:t>2</m:t>
                              </m:r>
                            </m:den>
                          </m:f>
                        </m:e>
                      </m:d>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𝑃</m:t>
                          </m:r>
                        </m:sub>
                      </m:sSub>
                    </m:oMath>
                  </m:oMathPara>
                </a14:m>
                <a:endParaRPr lang="en-GB"/>
              </a:p>
            </p:txBody>
          </p:sp>
        </mc:Choice>
        <mc:Fallback xmlns="">
          <p:sp>
            <p:nvSpPr>
              <p:cNvPr id="15" name="TextBox 14">
                <a:extLst>
                  <a:ext uri="{FF2B5EF4-FFF2-40B4-BE49-F238E27FC236}">
                    <a16:creationId xmlns:a16="http://schemas.microsoft.com/office/drawing/2014/main" id="{905B0205-264D-DD25-2909-195BDE7A5630}"/>
                  </a:ext>
                </a:extLst>
              </p:cNvPr>
              <p:cNvSpPr txBox="1">
                <a:spLocks noRot="1" noChangeAspect="1" noMove="1" noResize="1" noEditPoints="1" noAdjustHandles="1" noChangeArrowheads="1" noChangeShapeType="1" noTextEdit="1"/>
              </p:cNvSpPr>
              <p:nvPr/>
            </p:nvSpPr>
            <p:spPr>
              <a:xfrm>
                <a:off x="6668810" y="3149083"/>
                <a:ext cx="2346027" cy="72295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4F7E7C38-9329-6A30-6B41-73C8A5BCBDA6}"/>
                  </a:ext>
                </a:extLst>
              </p:cNvPr>
              <p:cNvSpPr txBox="1"/>
              <p:nvPr/>
            </p:nvSpPr>
            <p:spPr>
              <a:xfrm>
                <a:off x="6639859" y="4540001"/>
                <a:ext cx="2519023" cy="3919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𝑑𝑟𝑎𝑔</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𝑔</m:t>
                          </m:r>
                        </m:sub>
                      </m:sSub>
                      <m:r>
                        <a:rPr lang="en-US" b="0" i="1" smtClean="0">
                          <a:latin typeface="Cambria Math" panose="02040503050406030204" pitchFamily="18" charset="0"/>
                        </a:rPr>
                        <m:t>−</m:t>
                      </m:r>
                      <m:sSub>
                        <m:sSubPr>
                          <m:ctrlPr>
                            <a:rPr lang="en-US" i="1" smtClean="0">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𝑏𝑢𝑜𝑦𝑎𝑛𝑐𝑦</m:t>
                          </m:r>
                        </m:sub>
                      </m:sSub>
                    </m:oMath>
                  </m:oMathPara>
                </a14:m>
                <a:endParaRPr lang="en-GB"/>
              </a:p>
            </p:txBody>
          </p:sp>
        </mc:Choice>
        <mc:Fallback xmlns="">
          <p:sp>
            <p:nvSpPr>
              <p:cNvPr id="16" name="TextBox 15">
                <a:extLst>
                  <a:ext uri="{FF2B5EF4-FFF2-40B4-BE49-F238E27FC236}">
                    <a16:creationId xmlns:a16="http://schemas.microsoft.com/office/drawing/2014/main" id="{4F7E7C38-9329-6A30-6B41-73C8A5BCBDA6}"/>
                  </a:ext>
                </a:extLst>
              </p:cNvPr>
              <p:cNvSpPr txBox="1">
                <a:spLocks noRot="1" noChangeAspect="1" noMove="1" noResize="1" noEditPoints="1" noAdjustHandles="1" noChangeArrowheads="1" noChangeShapeType="1" noTextEdit="1"/>
              </p:cNvSpPr>
              <p:nvPr/>
            </p:nvSpPr>
            <p:spPr>
              <a:xfrm>
                <a:off x="6639859" y="4540001"/>
                <a:ext cx="2519023" cy="391902"/>
              </a:xfrm>
              <a:prstGeom prst="rect">
                <a:avLst/>
              </a:prstGeom>
              <a:blipFill>
                <a:blip r:embed="rId6"/>
                <a:stretch>
                  <a:fillRect b="-9375"/>
                </a:stretch>
              </a:blipFill>
            </p:spPr>
            <p:txBody>
              <a:bodyPr/>
              <a:lstStyle/>
              <a:p>
                <a:r>
                  <a:rPr lang="en-US">
                    <a:noFill/>
                  </a:rPr>
                  <a:t> </a:t>
                </a:r>
              </a:p>
            </p:txBody>
          </p:sp>
        </mc:Fallback>
      </mc:AlternateContent>
      <p:sp>
        <p:nvSpPr>
          <p:cNvPr id="17" name="Rectangle 16">
            <a:extLst>
              <a:ext uri="{FF2B5EF4-FFF2-40B4-BE49-F238E27FC236}">
                <a16:creationId xmlns:a16="http://schemas.microsoft.com/office/drawing/2014/main" id="{FB1B9A6D-173F-9970-A2EA-DED690E93832}"/>
              </a:ext>
            </a:extLst>
          </p:cNvPr>
          <p:cNvSpPr/>
          <p:nvPr/>
        </p:nvSpPr>
        <p:spPr>
          <a:xfrm>
            <a:off x="6392462" y="4414221"/>
            <a:ext cx="3015904" cy="689432"/>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4" name="Oval 3">
            <a:extLst>
              <a:ext uri="{FF2B5EF4-FFF2-40B4-BE49-F238E27FC236}">
                <a16:creationId xmlns:a16="http://schemas.microsoft.com/office/drawing/2014/main" id="{2116AD04-9939-1B7B-8680-AA7280C9F70C}"/>
              </a:ext>
            </a:extLst>
          </p:cNvPr>
          <p:cNvSpPr/>
          <p:nvPr/>
        </p:nvSpPr>
        <p:spPr>
          <a:xfrm>
            <a:off x="10155604" y="3071562"/>
            <a:ext cx="936104" cy="936104"/>
          </a:xfrm>
          <a:prstGeom prst="ellipse">
            <a:avLst/>
          </a:prstGeom>
          <a:solidFill>
            <a:schemeClr val="accent5"/>
          </a:solidFill>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a:p>
        </p:txBody>
      </p:sp>
      <p:cxnSp>
        <p:nvCxnSpPr>
          <p:cNvPr id="5" name="Straight Arrow Connector 4">
            <a:extLst>
              <a:ext uri="{FF2B5EF4-FFF2-40B4-BE49-F238E27FC236}">
                <a16:creationId xmlns:a16="http://schemas.microsoft.com/office/drawing/2014/main" id="{108E299C-B5CF-9991-E7E9-CCF6F47B4AB3}"/>
              </a:ext>
            </a:extLst>
          </p:cNvPr>
          <p:cNvCxnSpPr/>
          <p:nvPr/>
        </p:nvCxnSpPr>
        <p:spPr>
          <a:xfrm flipV="1">
            <a:off x="10623656" y="2107563"/>
            <a:ext cx="0" cy="7920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A8D107AE-24AE-1CCA-E53B-4ACF66D82C12}"/>
              </a:ext>
            </a:extLst>
          </p:cNvPr>
          <p:cNvCxnSpPr>
            <a:cxnSpLocks/>
          </p:cNvCxnSpPr>
          <p:nvPr/>
        </p:nvCxnSpPr>
        <p:spPr>
          <a:xfrm>
            <a:off x="10621387" y="4178456"/>
            <a:ext cx="0" cy="7920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09F34BAA-8DBF-F921-BDD6-518B29C92FAA}"/>
                  </a:ext>
                </a:extLst>
              </p:cNvPr>
              <p:cNvSpPr txBox="1"/>
              <p:nvPr/>
            </p:nvSpPr>
            <p:spPr>
              <a:xfrm>
                <a:off x="9678987" y="1590425"/>
                <a:ext cx="2008499" cy="3919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𝑑𝑟𝑎𝑔</m:t>
                          </m:r>
                        </m:sub>
                      </m:sSub>
                      <m:r>
                        <a:rPr lang="en-US" b="0" i="0"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𝑏𝑢𝑜𝑦𝑎𝑛𝑐𝑦</m:t>
                          </m:r>
                        </m:sub>
                      </m:sSub>
                    </m:oMath>
                  </m:oMathPara>
                </a14:m>
                <a:endParaRPr lang="en-GB"/>
              </a:p>
            </p:txBody>
          </p:sp>
        </mc:Choice>
        <mc:Fallback xmlns="">
          <p:sp>
            <p:nvSpPr>
              <p:cNvPr id="19" name="TextBox 18">
                <a:extLst>
                  <a:ext uri="{FF2B5EF4-FFF2-40B4-BE49-F238E27FC236}">
                    <a16:creationId xmlns:a16="http://schemas.microsoft.com/office/drawing/2014/main" id="{09F34BAA-8DBF-F921-BDD6-518B29C92FAA}"/>
                  </a:ext>
                </a:extLst>
              </p:cNvPr>
              <p:cNvSpPr txBox="1">
                <a:spLocks noRot="1" noChangeAspect="1" noMove="1" noResize="1" noEditPoints="1" noAdjustHandles="1" noChangeArrowheads="1" noChangeShapeType="1" noTextEdit="1"/>
              </p:cNvSpPr>
              <p:nvPr/>
            </p:nvSpPr>
            <p:spPr>
              <a:xfrm>
                <a:off x="9678987" y="1590425"/>
                <a:ext cx="2008499" cy="391902"/>
              </a:xfrm>
              <a:prstGeom prst="rect">
                <a:avLst/>
              </a:prstGeom>
              <a:blipFill>
                <a:blip r:embed="rId7"/>
                <a:stretch>
                  <a:fillRect b="-93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DA9AA011-CF49-16CB-42D1-9C051F9E29E3}"/>
                  </a:ext>
                </a:extLst>
              </p:cNvPr>
              <p:cNvSpPr txBox="1"/>
              <p:nvPr/>
            </p:nvSpPr>
            <p:spPr>
              <a:xfrm>
                <a:off x="10434173" y="5018169"/>
                <a:ext cx="446724" cy="3919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𝑔</m:t>
                          </m:r>
                        </m:sub>
                      </m:sSub>
                    </m:oMath>
                  </m:oMathPara>
                </a14:m>
                <a:endParaRPr lang="en-GB"/>
              </a:p>
            </p:txBody>
          </p:sp>
        </mc:Choice>
        <mc:Fallback xmlns="">
          <p:sp>
            <p:nvSpPr>
              <p:cNvPr id="20" name="TextBox 19">
                <a:extLst>
                  <a:ext uri="{FF2B5EF4-FFF2-40B4-BE49-F238E27FC236}">
                    <a16:creationId xmlns:a16="http://schemas.microsoft.com/office/drawing/2014/main" id="{DA9AA011-CF49-16CB-42D1-9C051F9E29E3}"/>
                  </a:ext>
                </a:extLst>
              </p:cNvPr>
              <p:cNvSpPr txBox="1">
                <a:spLocks noRot="1" noChangeAspect="1" noMove="1" noResize="1" noEditPoints="1" noAdjustHandles="1" noChangeArrowheads="1" noChangeShapeType="1" noTextEdit="1"/>
              </p:cNvSpPr>
              <p:nvPr/>
            </p:nvSpPr>
            <p:spPr>
              <a:xfrm>
                <a:off x="10434173" y="5018169"/>
                <a:ext cx="446724" cy="391902"/>
              </a:xfrm>
              <a:prstGeom prst="rect">
                <a:avLst/>
              </a:prstGeom>
              <a:blipFill>
                <a:blip r:embed="rId8"/>
                <a:stretch>
                  <a:fillRect b="-6250"/>
                </a:stretch>
              </a:blipFill>
            </p:spPr>
            <p:txBody>
              <a:bodyPr/>
              <a:lstStyle/>
              <a:p>
                <a:r>
                  <a:rPr lang="en-US">
                    <a:noFill/>
                  </a:rPr>
                  <a:t> </a:t>
                </a:r>
              </a:p>
            </p:txBody>
          </p:sp>
        </mc:Fallback>
      </mc:AlternateContent>
    </p:spTree>
    <p:extLst>
      <p:ext uri="{BB962C8B-B14F-4D97-AF65-F5344CB8AC3E}">
        <p14:creationId xmlns:p14="http://schemas.microsoft.com/office/powerpoint/2010/main" val="3221143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9E44B-7EF5-F3C6-69F5-9D8696CF213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E211F22-E4F8-C5CB-D8D2-3BE1F5938BF8}"/>
              </a:ext>
            </a:extLst>
          </p:cNvPr>
          <p:cNvSpPr>
            <a:spLocks noGrp="1"/>
          </p:cNvSpPr>
          <p:nvPr>
            <p:ph type="sldNum" sz="quarter" idx="11"/>
          </p:nvPr>
        </p:nvSpPr>
        <p:spPr/>
        <p:txBody>
          <a:bodyPr/>
          <a:lstStyle/>
          <a:p>
            <a:fld id="{F0D23093-2AB0-F74C-B865-1A12A15B650E}" type="slidenum">
              <a:rPr lang="en-US" smtClean="0"/>
              <a:pPr/>
              <a:t>17</a:t>
            </a:fld>
            <a:endParaRPr lang="en-US"/>
          </a:p>
        </p:txBody>
      </p:sp>
      <p:sp>
        <p:nvSpPr>
          <p:cNvPr id="8" name="Oval 7">
            <a:extLst>
              <a:ext uri="{FF2B5EF4-FFF2-40B4-BE49-F238E27FC236}">
                <a16:creationId xmlns:a16="http://schemas.microsoft.com/office/drawing/2014/main" id="{42D765C8-96F0-624F-0156-5248A57611E7}"/>
              </a:ext>
            </a:extLst>
          </p:cNvPr>
          <p:cNvSpPr/>
          <p:nvPr/>
        </p:nvSpPr>
        <p:spPr>
          <a:xfrm>
            <a:off x="10155604" y="3071562"/>
            <a:ext cx="936104" cy="936104"/>
          </a:xfrm>
          <a:prstGeom prst="ellipse">
            <a:avLst/>
          </a:prstGeom>
          <a:solidFill>
            <a:schemeClr val="accent5"/>
          </a:solidFill>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a:p>
        </p:txBody>
      </p:sp>
      <p:cxnSp>
        <p:nvCxnSpPr>
          <p:cNvPr id="9" name="Straight Arrow Connector 8">
            <a:extLst>
              <a:ext uri="{FF2B5EF4-FFF2-40B4-BE49-F238E27FC236}">
                <a16:creationId xmlns:a16="http://schemas.microsoft.com/office/drawing/2014/main" id="{57532C39-4150-13BF-FC0A-C531D57959B5}"/>
              </a:ext>
            </a:extLst>
          </p:cNvPr>
          <p:cNvCxnSpPr/>
          <p:nvPr/>
        </p:nvCxnSpPr>
        <p:spPr>
          <a:xfrm flipV="1">
            <a:off x="10623656" y="2107563"/>
            <a:ext cx="0" cy="7920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61F2761-2E3C-D649-C837-F72773EA163A}"/>
              </a:ext>
            </a:extLst>
          </p:cNvPr>
          <p:cNvCxnSpPr>
            <a:cxnSpLocks/>
          </p:cNvCxnSpPr>
          <p:nvPr/>
        </p:nvCxnSpPr>
        <p:spPr>
          <a:xfrm>
            <a:off x="10621387" y="4178456"/>
            <a:ext cx="0" cy="7920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75078986-1568-54D5-E371-493E84D34DC5}"/>
                  </a:ext>
                </a:extLst>
              </p:cNvPr>
              <p:cNvSpPr txBox="1"/>
              <p:nvPr/>
            </p:nvSpPr>
            <p:spPr>
              <a:xfrm>
                <a:off x="9678987" y="1590425"/>
                <a:ext cx="2008499" cy="3919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𝑑𝑟𝑎𝑔</m:t>
                          </m:r>
                        </m:sub>
                      </m:sSub>
                      <m:r>
                        <a:rPr lang="en-US" b="0" i="0"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𝑏𝑢𝑜𝑦𝑎𝑛𝑐𝑦</m:t>
                          </m:r>
                        </m:sub>
                      </m:sSub>
                    </m:oMath>
                  </m:oMathPara>
                </a14:m>
                <a:endParaRPr lang="en-GB"/>
              </a:p>
            </p:txBody>
          </p:sp>
        </mc:Choice>
        <mc:Fallback xmlns="">
          <p:sp>
            <p:nvSpPr>
              <p:cNvPr id="11" name="TextBox 10">
                <a:extLst>
                  <a:ext uri="{FF2B5EF4-FFF2-40B4-BE49-F238E27FC236}">
                    <a16:creationId xmlns:a16="http://schemas.microsoft.com/office/drawing/2014/main" id="{75078986-1568-54D5-E371-493E84D34DC5}"/>
                  </a:ext>
                </a:extLst>
              </p:cNvPr>
              <p:cNvSpPr txBox="1">
                <a:spLocks noRot="1" noChangeAspect="1" noMove="1" noResize="1" noEditPoints="1" noAdjustHandles="1" noChangeArrowheads="1" noChangeShapeType="1" noTextEdit="1"/>
              </p:cNvSpPr>
              <p:nvPr/>
            </p:nvSpPr>
            <p:spPr>
              <a:xfrm>
                <a:off x="9678987" y="1590425"/>
                <a:ext cx="2008499" cy="391902"/>
              </a:xfrm>
              <a:prstGeom prst="rect">
                <a:avLst/>
              </a:prstGeom>
              <a:blipFill>
                <a:blip r:embed="rId3"/>
                <a:stretch>
                  <a:fillRect b="-93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CC68C7D-7127-2744-B61F-9AD26E0CC170}"/>
                  </a:ext>
                </a:extLst>
              </p:cNvPr>
              <p:cNvSpPr txBox="1"/>
              <p:nvPr/>
            </p:nvSpPr>
            <p:spPr>
              <a:xfrm>
                <a:off x="10434173" y="5018169"/>
                <a:ext cx="446724" cy="3919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𝑔</m:t>
                          </m:r>
                        </m:sub>
                      </m:sSub>
                    </m:oMath>
                  </m:oMathPara>
                </a14:m>
                <a:endParaRPr lang="en-GB"/>
              </a:p>
            </p:txBody>
          </p:sp>
        </mc:Choice>
        <mc:Fallback xmlns="">
          <p:sp>
            <p:nvSpPr>
              <p:cNvPr id="12" name="TextBox 11">
                <a:extLst>
                  <a:ext uri="{FF2B5EF4-FFF2-40B4-BE49-F238E27FC236}">
                    <a16:creationId xmlns:a16="http://schemas.microsoft.com/office/drawing/2014/main" id="{ACC68C7D-7127-2744-B61F-9AD26E0CC170}"/>
                  </a:ext>
                </a:extLst>
              </p:cNvPr>
              <p:cNvSpPr txBox="1">
                <a:spLocks noRot="1" noChangeAspect="1" noMove="1" noResize="1" noEditPoints="1" noAdjustHandles="1" noChangeArrowheads="1" noChangeShapeType="1" noTextEdit="1"/>
              </p:cNvSpPr>
              <p:nvPr/>
            </p:nvSpPr>
            <p:spPr>
              <a:xfrm>
                <a:off x="10434173" y="5018169"/>
                <a:ext cx="446724" cy="391902"/>
              </a:xfrm>
              <a:prstGeom prst="rect">
                <a:avLst/>
              </a:prstGeom>
              <a:blipFill>
                <a:blip r:embed="rId4"/>
                <a:stretch>
                  <a:fillRect b="-62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1E60653-1111-5F73-7507-7CD2FC75AC10}"/>
                  </a:ext>
                </a:extLst>
              </p:cNvPr>
              <p:cNvSpPr txBox="1"/>
              <p:nvPr/>
            </p:nvSpPr>
            <p:spPr>
              <a:xfrm>
                <a:off x="1029920" y="3210198"/>
                <a:ext cx="2346027" cy="72295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𝑑𝑟𝑎𝑔</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𝐷</m:t>
                          </m:r>
                        </m:sub>
                      </m:sSub>
                      <m:d>
                        <m:dPr>
                          <m:ctrlPr>
                            <a:rPr lang="en-US" b="0" i="1" smtClean="0">
                              <a:latin typeface="Cambria Math" panose="02040503050406030204" pitchFamily="18" charset="0"/>
                            </a:rPr>
                          </m:ctrlPr>
                        </m:dPr>
                        <m:e>
                          <m:f>
                            <m:fPr>
                              <m:ctrlPr>
                                <a:rPr lang="en-US" i="1" smtClean="0">
                                  <a:latin typeface="Cambria Math" panose="02040503050406030204" pitchFamily="18" charset="0"/>
                                  <a:ea typeface="Cambria Math" panose="02040503050406030204" pitchFamily="18" charset="0"/>
                                </a:rPr>
                              </m:ctrlPr>
                            </m:fPr>
                            <m:num>
                              <m:r>
                                <a:rPr lang="en-US" i="1" smtClean="0">
                                  <a:latin typeface="Cambria Math" panose="02040503050406030204" pitchFamily="18" charset="0"/>
                                  <a:ea typeface="Cambria Math" panose="02040503050406030204" pitchFamily="18" charset="0"/>
                                </a:rPr>
                                <m:t>𝜌</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𝑉</m:t>
                                  </m:r>
                                </m:e>
                                <m:sub>
                                  <m:r>
                                    <a:rPr lang="en-US" i="1">
                                      <a:latin typeface="Cambria Math" panose="02040503050406030204" pitchFamily="18" charset="0"/>
                                      <a:ea typeface="Cambria Math" panose="02040503050406030204" pitchFamily="18" charset="0"/>
                                    </a:rPr>
                                    <m:t>𝑡</m:t>
                                  </m:r>
                                </m:sub>
                                <m:sup>
                                  <m:r>
                                    <a:rPr lang="en-US" i="1">
                                      <a:latin typeface="Cambria Math" panose="02040503050406030204" pitchFamily="18" charset="0"/>
                                      <a:ea typeface="Cambria Math" panose="02040503050406030204" pitchFamily="18" charset="0"/>
                                    </a:rPr>
                                    <m:t>2</m:t>
                                  </m:r>
                                </m:sup>
                              </m:sSubSup>
                            </m:num>
                            <m:den>
                              <m:r>
                                <a:rPr lang="en-US" b="0" i="1" smtClean="0">
                                  <a:latin typeface="Cambria Math" panose="02040503050406030204" pitchFamily="18" charset="0"/>
                                  <a:ea typeface="Cambria Math" panose="02040503050406030204" pitchFamily="18" charset="0"/>
                                </a:rPr>
                                <m:t>2</m:t>
                              </m:r>
                            </m:den>
                          </m:f>
                        </m:e>
                      </m:d>
                      <m:sSub>
                        <m:sSubPr>
                          <m:ctrlPr>
                            <a:rPr lang="en-US" b="0"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𝑃</m:t>
                          </m:r>
                        </m:sub>
                      </m:sSub>
                    </m:oMath>
                  </m:oMathPara>
                </a14:m>
                <a:endParaRPr lang="en-GB"/>
              </a:p>
            </p:txBody>
          </p:sp>
        </mc:Choice>
        <mc:Fallback xmlns="">
          <p:sp>
            <p:nvSpPr>
              <p:cNvPr id="15" name="TextBox 14">
                <a:extLst>
                  <a:ext uri="{FF2B5EF4-FFF2-40B4-BE49-F238E27FC236}">
                    <a16:creationId xmlns:a16="http://schemas.microsoft.com/office/drawing/2014/main" id="{A1E60653-1111-5F73-7507-7CD2FC75AC10}"/>
                  </a:ext>
                </a:extLst>
              </p:cNvPr>
              <p:cNvSpPr txBox="1">
                <a:spLocks noRot="1" noChangeAspect="1" noMove="1" noResize="1" noEditPoints="1" noAdjustHandles="1" noChangeArrowheads="1" noChangeShapeType="1" noTextEdit="1"/>
              </p:cNvSpPr>
              <p:nvPr/>
            </p:nvSpPr>
            <p:spPr>
              <a:xfrm>
                <a:off x="1029920" y="3210198"/>
                <a:ext cx="2346027" cy="72295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A450231D-79A3-9264-F22B-442712E5A5FB}"/>
                  </a:ext>
                </a:extLst>
              </p:cNvPr>
              <p:cNvSpPr txBox="1"/>
              <p:nvPr/>
            </p:nvSpPr>
            <p:spPr>
              <a:xfrm>
                <a:off x="1108496" y="1476749"/>
                <a:ext cx="2519023" cy="39190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𝑑𝑟𝑎𝑔</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𝑔</m:t>
                          </m:r>
                        </m:sub>
                      </m:sSub>
                      <m:r>
                        <a:rPr lang="en-US" b="0" i="1" smtClean="0">
                          <a:latin typeface="Cambria Math" panose="02040503050406030204" pitchFamily="18" charset="0"/>
                        </a:rPr>
                        <m:t>−</m:t>
                      </m:r>
                      <m:sSub>
                        <m:sSubPr>
                          <m:ctrlPr>
                            <a:rPr lang="en-US" i="1" smtClean="0">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𝑏𝑢𝑜𝑦𝑎𝑛𝑐𝑦</m:t>
                          </m:r>
                        </m:sub>
                      </m:sSub>
                    </m:oMath>
                  </m:oMathPara>
                </a14:m>
                <a:endParaRPr lang="en-GB"/>
              </a:p>
            </p:txBody>
          </p:sp>
        </mc:Choice>
        <mc:Fallback xmlns="">
          <p:sp>
            <p:nvSpPr>
              <p:cNvPr id="16" name="TextBox 15">
                <a:extLst>
                  <a:ext uri="{FF2B5EF4-FFF2-40B4-BE49-F238E27FC236}">
                    <a16:creationId xmlns:a16="http://schemas.microsoft.com/office/drawing/2014/main" id="{A450231D-79A3-9264-F22B-442712E5A5FB}"/>
                  </a:ext>
                </a:extLst>
              </p:cNvPr>
              <p:cNvSpPr txBox="1">
                <a:spLocks noRot="1" noChangeAspect="1" noMove="1" noResize="1" noEditPoints="1" noAdjustHandles="1" noChangeArrowheads="1" noChangeShapeType="1" noTextEdit="1"/>
              </p:cNvSpPr>
              <p:nvPr/>
            </p:nvSpPr>
            <p:spPr>
              <a:xfrm>
                <a:off x="1108496" y="1476749"/>
                <a:ext cx="2519023" cy="391902"/>
              </a:xfrm>
              <a:prstGeom prst="rect">
                <a:avLst/>
              </a:prstGeom>
              <a:blipFill>
                <a:blip r:embed="rId6"/>
                <a:stretch>
                  <a:fillRect b="-7692"/>
                </a:stretch>
              </a:blipFill>
            </p:spPr>
            <p:txBody>
              <a:bodyPr/>
              <a:lstStyle/>
              <a:p>
                <a:r>
                  <a:rPr lang="en-US">
                    <a:noFill/>
                  </a:rPr>
                  <a:t> </a:t>
                </a:r>
              </a:p>
            </p:txBody>
          </p:sp>
        </mc:Fallback>
      </mc:AlternateContent>
      <p:sp>
        <p:nvSpPr>
          <p:cNvPr id="17" name="Rectangle 16">
            <a:extLst>
              <a:ext uri="{FF2B5EF4-FFF2-40B4-BE49-F238E27FC236}">
                <a16:creationId xmlns:a16="http://schemas.microsoft.com/office/drawing/2014/main" id="{8A56D46D-64B9-CEE0-BB61-402AA55C376A}"/>
              </a:ext>
            </a:extLst>
          </p:cNvPr>
          <p:cNvSpPr/>
          <p:nvPr/>
        </p:nvSpPr>
        <p:spPr>
          <a:xfrm>
            <a:off x="861099" y="1350969"/>
            <a:ext cx="3024331" cy="689432"/>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4" name="TextBox 3">
            <a:extLst>
              <a:ext uri="{FF2B5EF4-FFF2-40B4-BE49-F238E27FC236}">
                <a16:creationId xmlns:a16="http://schemas.microsoft.com/office/drawing/2014/main" id="{9BB1D6C8-F996-871E-2BC4-0846A01C5929}"/>
              </a:ext>
            </a:extLst>
          </p:cNvPr>
          <p:cNvSpPr txBox="1"/>
          <p:nvPr/>
        </p:nvSpPr>
        <p:spPr>
          <a:xfrm>
            <a:off x="4467540" y="1499271"/>
            <a:ext cx="3980146" cy="369332"/>
          </a:xfrm>
          <a:prstGeom prst="rect">
            <a:avLst/>
          </a:prstGeom>
          <a:noFill/>
        </p:spPr>
        <p:txBody>
          <a:bodyPr wrap="square" rtlCol="0">
            <a:spAutoFit/>
          </a:bodyPr>
          <a:lstStyle/>
          <a:p>
            <a:r>
              <a:rPr lang="en-US" b="1"/>
              <a:t>Substituting &amp; Balancing equations</a:t>
            </a:r>
            <a:endParaRPr lang="en-US"/>
          </a:p>
        </p:txBody>
      </p:sp>
      <p:cxnSp>
        <p:nvCxnSpPr>
          <p:cNvPr id="18" name="Straight Arrow Connector 17">
            <a:extLst>
              <a:ext uri="{FF2B5EF4-FFF2-40B4-BE49-F238E27FC236}">
                <a16:creationId xmlns:a16="http://schemas.microsoft.com/office/drawing/2014/main" id="{BBB545A3-31EB-4554-FA7F-9F080CF5AF4F}"/>
              </a:ext>
            </a:extLst>
          </p:cNvPr>
          <p:cNvCxnSpPr>
            <a:cxnSpLocks/>
            <a:stCxn id="17" idx="3"/>
            <a:endCxn id="4" idx="1"/>
          </p:cNvCxnSpPr>
          <p:nvPr/>
        </p:nvCxnSpPr>
        <p:spPr>
          <a:xfrm flipV="1">
            <a:off x="3885430" y="1683937"/>
            <a:ext cx="582110" cy="117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37321034-8D21-3BB5-2A2D-E131BD49B480}"/>
                  </a:ext>
                </a:extLst>
              </p:cNvPr>
              <p:cNvSpPr txBox="1"/>
              <p:nvPr/>
            </p:nvSpPr>
            <p:spPr>
              <a:xfrm>
                <a:off x="1430193" y="2455021"/>
                <a:ext cx="1712768" cy="391902"/>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𝑑𝑟𝑎𝑔</m:t>
                          </m:r>
                        </m:sub>
                      </m:sSub>
                    </m:oMath>
                  </m:oMathPara>
                </a14:m>
                <a:endParaRPr lang="en-US"/>
              </a:p>
            </p:txBody>
          </p:sp>
        </mc:Choice>
        <mc:Fallback xmlns="">
          <p:sp>
            <p:nvSpPr>
              <p:cNvPr id="21" name="TextBox 20">
                <a:extLst>
                  <a:ext uri="{FF2B5EF4-FFF2-40B4-BE49-F238E27FC236}">
                    <a16:creationId xmlns:a16="http://schemas.microsoft.com/office/drawing/2014/main" id="{37321034-8D21-3BB5-2A2D-E131BD49B480}"/>
                  </a:ext>
                </a:extLst>
              </p:cNvPr>
              <p:cNvSpPr txBox="1">
                <a:spLocks noRot="1" noChangeAspect="1" noMove="1" noResize="1" noEditPoints="1" noAdjustHandles="1" noChangeArrowheads="1" noChangeShapeType="1" noTextEdit="1"/>
              </p:cNvSpPr>
              <p:nvPr/>
            </p:nvSpPr>
            <p:spPr>
              <a:xfrm>
                <a:off x="1430193" y="2455021"/>
                <a:ext cx="1712768" cy="391902"/>
              </a:xfrm>
              <a:prstGeom prst="rect">
                <a:avLst/>
              </a:prstGeom>
              <a:blipFill>
                <a:blip r:embed="rId7"/>
                <a:stretch>
                  <a:fillRect b="-93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7374A33C-73A6-7518-1117-10DFA36DD8CD}"/>
                  </a:ext>
                </a:extLst>
              </p:cNvPr>
              <p:cNvSpPr txBox="1"/>
              <p:nvPr/>
            </p:nvSpPr>
            <p:spPr>
              <a:xfrm>
                <a:off x="769335" y="4187988"/>
                <a:ext cx="2931315" cy="7273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𝑑𝑟𝑎𝑔</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𝐷</m:t>
                          </m:r>
                        </m:sub>
                      </m:sSub>
                      <m:d>
                        <m:dPr>
                          <m:ctrlPr>
                            <a:rPr lang="en-US" b="0" i="1" smtClean="0">
                              <a:latin typeface="Cambria Math" panose="02040503050406030204" pitchFamily="18" charset="0"/>
                            </a:rPr>
                          </m:ctrlPr>
                        </m:dPr>
                        <m:e>
                          <m:f>
                            <m:fPr>
                              <m:ctrlPr>
                                <a:rPr lang="en-US" i="1" smtClean="0">
                                  <a:latin typeface="Cambria Math" panose="02040503050406030204" pitchFamily="18" charset="0"/>
                                  <a:ea typeface="Cambria Math" panose="02040503050406030204" pitchFamily="18" charset="0"/>
                                </a:rPr>
                              </m:ctrlPr>
                            </m:fPr>
                            <m:num>
                              <m:r>
                                <a:rPr lang="en-US" i="1" smtClean="0">
                                  <a:latin typeface="Cambria Math" panose="02040503050406030204" pitchFamily="18" charset="0"/>
                                  <a:ea typeface="Cambria Math" panose="02040503050406030204" pitchFamily="18" charset="0"/>
                                </a:rPr>
                                <m:t>𝜌</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𝑉</m:t>
                                  </m:r>
                                </m:e>
                                <m:sub>
                                  <m:r>
                                    <a:rPr lang="en-US" i="1">
                                      <a:latin typeface="Cambria Math" panose="02040503050406030204" pitchFamily="18" charset="0"/>
                                      <a:ea typeface="Cambria Math" panose="02040503050406030204" pitchFamily="18" charset="0"/>
                                    </a:rPr>
                                    <m:t>𝑡</m:t>
                                  </m:r>
                                </m:sub>
                                <m:sup>
                                  <m:r>
                                    <a:rPr lang="en-US" i="1">
                                      <a:latin typeface="Cambria Math" panose="02040503050406030204" pitchFamily="18" charset="0"/>
                                      <a:ea typeface="Cambria Math" panose="02040503050406030204" pitchFamily="18" charset="0"/>
                                    </a:rPr>
                                    <m:t>2</m:t>
                                  </m:r>
                                </m:sup>
                              </m:sSubSup>
                            </m:num>
                            <m:den>
                              <m:r>
                                <a:rPr lang="en-US" b="0" i="1" smtClean="0">
                                  <a:latin typeface="Cambria Math" panose="02040503050406030204" pitchFamily="18" charset="0"/>
                                  <a:ea typeface="Cambria Math" panose="02040503050406030204" pitchFamily="18" charset="0"/>
                                </a:rPr>
                                <m:t>2</m:t>
                              </m:r>
                            </m:den>
                          </m:f>
                        </m:e>
                      </m:d>
                      <m:d>
                        <m:dPr>
                          <m:ctrlPr>
                            <a:rPr lang="en-US" i="1">
                              <a:latin typeface="Cambria Math" panose="02040503050406030204" pitchFamily="18" charset="0"/>
                            </a:rPr>
                          </m:ctrlPr>
                        </m:dPr>
                        <m:e>
                          <m:f>
                            <m:fPr>
                              <m:ctrlPr>
                                <a:rPr lang="en-US" i="1">
                                  <a:latin typeface="Cambria Math" panose="02040503050406030204" pitchFamily="18" charset="0"/>
                                  <a:ea typeface="Cambria Math" panose="02040503050406030204" pitchFamily="18" charset="0"/>
                                </a:rPr>
                              </m:ctrlPr>
                            </m:fPr>
                            <m:num>
                              <m:r>
                                <a:rPr lang="en-US" i="1" smtClean="0">
                                  <a:latin typeface="Cambria Math" panose="02040503050406030204" pitchFamily="18" charset="0"/>
                                  <a:ea typeface="Cambria Math" panose="02040503050406030204" pitchFamily="18" charset="0"/>
                                </a:rPr>
                                <m:t>𝜋</m:t>
                              </m:r>
                              <m:sSubSup>
                                <m:sSubSupPr>
                                  <m:ctrlPr>
                                    <a:rPr lang="en-US" i="1">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𝑑</m:t>
                                  </m:r>
                                </m:e>
                                <m:sub>
                                  <m:r>
                                    <a:rPr lang="en-US" b="0" i="1" smtClean="0">
                                      <a:latin typeface="Cambria Math" panose="02040503050406030204" pitchFamily="18" charset="0"/>
                                      <a:ea typeface="Cambria Math" panose="02040503050406030204" pitchFamily="18" charset="0"/>
                                    </a:rPr>
                                    <m:t>𝑝</m:t>
                                  </m:r>
                                </m:sub>
                                <m:sup>
                                  <m:r>
                                    <a:rPr lang="en-US" i="1">
                                      <a:latin typeface="Cambria Math" panose="02040503050406030204" pitchFamily="18" charset="0"/>
                                      <a:ea typeface="Cambria Math" panose="02040503050406030204" pitchFamily="18" charset="0"/>
                                    </a:rPr>
                                    <m:t>2</m:t>
                                  </m:r>
                                </m:sup>
                              </m:sSubSup>
                            </m:num>
                            <m:den>
                              <m:r>
                                <a:rPr lang="en-US" i="1">
                                  <a:latin typeface="Cambria Math" panose="02040503050406030204" pitchFamily="18" charset="0"/>
                                  <a:ea typeface="Cambria Math" panose="02040503050406030204" pitchFamily="18" charset="0"/>
                                </a:rPr>
                                <m:t>2</m:t>
                              </m:r>
                            </m:den>
                          </m:f>
                        </m:e>
                      </m:d>
                    </m:oMath>
                  </m:oMathPara>
                </a14:m>
                <a:endParaRPr lang="en-GB"/>
              </a:p>
            </p:txBody>
          </p:sp>
        </mc:Choice>
        <mc:Fallback xmlns="">
          <p:sp>
            <p:nvSpPr>
              <p:cNvPr id="22" name="TextBox 21">
                <a:extLst>
                  <a:ext uri="{FF2B5EF4-FFF2-40B4-BE49-F238E27FC236}">
                    <a16:creationId xmlns:a16="http://schemas.microsoft.com/office/drawing/2014/main" id="{7374A33C-73A6-7518-1117-10DFA36DD8CD}"/>
                  </a:ext>
                </a:extLst>
              </p:cNvPr>
              <p:cNvSpPr txBox="1">
                <a:spLocks noRot="1" noChangeAspect="1" noMove="1" noResize="1" noEditPoints="1" noAdjustHandles="1" noChangeArrowheads="1" noChangeShapeType="1" noTextEdit="1"/>
              </p:cNvSpPr>
              <p:nvPr/>
            </p:nvSpPr>
            <p:spPr>
              <a:xfrm>
                <a:off x="769335" y="4187988"/>
                <a:ext cx="2931315" cy="727379"/>
              </a:xfrm>
              <a:prstGeom prst="rect">
                <a:avLst/>
              </a:prstGeom>
              <a:blipFill>
                <a:blip r:embed="rId8"/>
                <a:stretch>
                  <a:fillRect/>
                </a:stretch>
              </a:blipFill>
            </p:spPr>
            <p:txBody>
              <a:bodyPr/>
              <a:lstStyle/>
              <a:p>
                <a:r>
                  <a:rPr lang="en-US">
                    <a:noFill/>
                  </a:rPr>
                  <a:t> </a:t>
                </a:r>
              </a:p>
            </p:txBody>
          </p:sp>
        </mc:Fallback>
      </mc:AlternateContent>
      <p:sp>
        <p:nvSpPr>
          <p:cNvPr id="23" name="Rectangle 22">
            <a:extLst>
              <a:ext uri="{FF2B5EF4-FFF2-40B4-BE49-F238E27FC236}">
                <a16:creationId xmlns:a16="http://schemas.microsoft.com/office/drawing/2014/main" id="{D8C89808-41E1-69DA-5678-99B6122BCB7A}"/>
              </a:ext>
            </a:extLst>
          </p:cNvPr>
          <p:cNvSpPr/>
          <p:nvPr/>
        </p:nvSpPr>
        <p:spPr>
          <a:xfrm>
            <a:off x="1716934" y="2383842"/>
            <a:ext cx="1087091" cy="587704"/>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BD7869E0-D380-9712-43FC-3E04AF36DA47}"/>
                  </a:ext>
                </a:extLst>
              </p:cNvPr>
              <p:cNvSpPr txBox="1"/>
              <p:nvPr/>
            </p:nvSpPr>
            <p:spPr>
              <a:xfrm>
                <a:off x="4102185" y="2435633"/>
                <a:ext cx="2627261" cy="391902"/>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𝑔</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𝑏𝑢𝑜𝑦𝑎𝑛𝑐𝑦</m:t>
                          </m:r>
                        </m:sub>
                      </m:sSub>
                    </m:oMath>
                  </m:oMathPara>
                </a14:m>
                <a:endParaRPr lang="en-US"/>
              </a:p>
            </p:txBody>
          </p:sp>
        </mc:Choice>
        <mc:Fallback xmlns="">
          <p:sp>
            <p:nvSpPr>
              <p:cNvPr id="24" name="TextBox 23">
                <a:extLst>
                  <a:ext uri="{FF2B5EF4-FFF2-40B4-BE49-F238E27FC236}">
                    <a16:creationId xmlns:a16="http://schemas.microsoft.com/office/drawing/2014/main" id="{BD7869E0-D380-9712-43FC-3E04AF36DA47}"/>
                  </a:ext>
                </a:extLst>
              </p:cNvPr>
              <p:cNvSpPr txBox="1">
                <a:spLocks noRot="1" noChangeAspect="1" noMove="1" noResize="1" noEditPoints="1" noAdjustHandles="1" noChangeArrowheads="1" noChangeShapeType="1" noTextEdit="1"/>
              </p:cNvSpPr>
              <p:nvPr/>
            </p:nvSpPr>
            <p:spPr>
              <a:xfrm>
                <a:off x="4102185" y="2435633"/>
                <a:ext cx="2627261" cy="391902"/>
              </a:xfrm>
              <a:prstGeom prst="rect">
                <a:avLst/>
              </a:prstGeom>
              <a:blipFill>
                <a:blip r:embed="rId9"/>
                <a:stretch>
                  <a:fillRect b="-6250"/>
                </a:stretch>
              </a:blipFill>
            </p:spPr>
            <p:txBody>
              <a:bodyPr/>
              <a:lstStyle/>
              <a:p>
                <a:r>
                  <a:rPr lang="en-US">
                    <a:noFill/>
                  </a:rPr>
                  <a:t> </a:t>
                </a:r>
              </a:p>
            </p:txBody>
          </p:sp>
        </mc:Fallback>
      </mc:AlternateContent>
      <p:sp>
        <p:nvSpPr>
          <p:cNvPr id="25" name="Rectangle 24">
            <a:extLst>
              <a:ext uri="{FF2B5EF4-FFF2-40B4-BE49-F238E27FC236}">
                <a16:creationId xmlns:a16="http://schemas.microsoft.com/office/drawing/2014/main" id="{80217A04-118D-0E82-BD75-0202C0C57FCB}"/>
              </a:ext>
            </a:extLst>
          </p:cNvPr>
          <p:cNvSpPr/>
          <p:nvPr/>
        </p:nvSpPr>
        <p:spPr>
          <a:xfrm>
            <a:off x="4347059" y="2365619"/>
            <a:ext cx="2130199" cy="587704"/>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DEF8E7B5-60C2-AAC6-05C3-45206F65D0CB}"/>
                  </a:ext>
                </a:extLst>
              </p:cNvPr>
              <p:cNvSpPr txBox="1"/>
              <p:nvPr/>
            </p:nvSpPr>
            <p:spPr>
              <a:xfrm>
                <a:off x="3624977" y="3179740"/>
                <a:ext cx="4122530" cy="719749"/>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𝑔</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𝑏𝑢𝑜𝑦𝑎𝑛𝑐𝑦</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𝑝</m:t>
                          </m:r>
                        </m:sub>
                      </m:sSub>
                      <m:r>
                        <a:rPr lang="en-US" b="0" i="1" smtClean="0">
                          <a:latin typeface="Cambria Math" panose="02040503050406030204" pitchFamily="18" charset="0"/>
                        </a:rPr>
                        <m:t>𝑔</m:t>
                      </m:r>
                      <m:d>
                        <m:dPr>
                          <m:ctrlPr>
                            <a:rPr lang="en-US" b="0" i="1" smtClean="0">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𝜌</m:t>
                                  </m:r>
                                </m:e>
                                <m:sub>
                                  <m:r>
                                    <a:rPr lang="en-US" i="1">
                                      <a:latin typeface="Cambria Math" panose="02040503050406030204" pitchFamily="18" charset="0"/>
                                      <a:ea typeface="Cambria Math" panose="02040503050406030204" pitchFamily="18" charset="0"/>
                                    </a:rPr>
                                    <m:t>𝑝</m:t>
                                  </m:r>
                                </m:sub>
                              </m:sSub>
                              <m:r>
                                <a:rPr lang="en-US" i="1">
                                  <a:latin typeface="Cambria Math" panose="02040503050406030204" pitchFamily="18" charset="0"/>
                                </a:rPr>
                                <m:t>−</m:t>
                              </m:r>
                              <m:r>
                                <a:rPr lang="en-US" i="1" smtClean="0">
                                  <a:latin typeface="Cambria Math" panose="02040503050406030204" pitchFamily="18" charset="0"/>
                                  <a:ea typeface="Cambria Math" panose="02040503050406030204" pitchFamily="18" charset="0"/>
                                </a:rPr>
                                <m:t>𝜌</m:t>
                              </m:r>
                            </m:num>
                            <m:den>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𝜌</m:t>
                                  </m:r>
                                </m:e>
                                <m:sub>
                                  <m:r>
                                    <a:rPr lang="en-US" b="0" i="1" smtClean="0">
                                      <a:latin typeface="Cambria Math" panose="02040503050406030204" pitchFamily="18" charset="0"/>
                                      <a:ea typeface="Cambria Math" panose="02040503050406030204" pitchFamily="18" charset="0"/>
                                    </a:rPr>
                                    <m:t>𝑝</m:t>
                                  </m:r>
                                </m:sub>
                              </m:sSub>
                            </m:den>
                          </m:f>
                        </m:e>
                      </m:d>
                    </m:oMath>
                  </m:oMathPara>
                </a14:m>
                <a:endParaRPr lang="en-US"/>
              </a:p>
            </p:txBody>
          </p:sp>
        </mc:Choice>
        <mc:Fallback xmlns="">
          <p:sp>
            <p:nvSpPr>
              <p:cNvPr id="26" name="TextBox 25">
                <a:extLst>
                  <a:ext uri="{FF2B5EF4-FFF2-40B4-BE49-F238E27FC236}">
                    <a16:creationId xmlns:a16="http://schemas.microsoft.com/office/drawing/2014/main" id="{DEF8E7B5-60C2-AAC6-05C3-45206F65D0CB}"/>
                  </a:ext>
                </a:extLst>
              </p:cNvPr>
              <p:cNvSpPr txBox="1">
                <a:spLocks noRot="1" noChangeAspect="1" noMove="1" noResize="1" noEditPoints="1" noAdjustHandles="1" noChangeArrowheads="1" noChangeShapeType="1" noTextEdit="1"/>
              </p:cNvSpPr>
              <p:nvPr/>
            </p:nvSpPr>
            <p:spPr>
              <a:xfrm>
                <a:off x="3624977" y="3179740"/>
                <a:ext cx="4122530" cy="719749"/>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A9A13FC9-3F9C-24DE-FE35-068337EB35DD}"/>
                  </a:ext>
                </a:extLst>
              </p:cNvPr>
              <p:cNvSpPr txBox="1"/>
              <p:nvPr/>
            </p:nvSpPr>
            <p:spPr>
              <a:xfrm>
                <a:off x="3350893" y="4187988"/>
                <a:ext cx="4122530" cy="588110"/>
              </a:xfrm>
              <a:prstGeom prst="rect">
                <a:avLst/>
              </a:prstGeom>
              <a:noFill/>
            </p:spPr>
            <p:txBody>
              <a:bodyPr wrap="square" rtlCol="0">
                <a:spAutoFit/>
              </a:bodyPr>
              <a:lstStyle/>
              <a:p>
                <a:pPr algn="ct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𝑝</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4</m:t>
                        </m:r>
                      </m:num>
                      <m:den>
                        <m:r>
                          <a:rPr lang="en-US" b="0" i="1" smtClean="0">
                            <a:latin typeface="Cambria Math" panose="02040503050406030204" pitchFamily="18" charset="0"/>
                          </a:rPr>
                          <m:t>3</m:t>
                        </m:r>
                      </m:den>
                    </m:f>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𝜋</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𝑑</m:t>
                                </m:r>
                              </m:e>
                              <m:sub>
                                <m:r>
                                  <a:rPr lang="en-US" i="1">
                                    <a:latin typeface="Cambria Math" panose="02040503050406030204" pitchFamily="18" charset="0"/>
                                    <a:ea typeface="Cambria Math" panose="02040503050406030204" pitchFamily="18" charset="0"/>
                                  </a:rPr>
                                  <m:t>𝑝</m:t>
                                </m:r>
                              </m:sub>
                              <m:sup>
                                <m:r>
                                  <a:rPr lang="en-US" b="0" i="1" smtClean="0">
                                    <a:latin typeface="Cambria Math" panose="02040503050406030204" pitchFamily="18" charset="0"/>
                                    <a:ea typeface="Cambria Math" panose="02040503050406030204" pitchFamily="18" charset="0"/>
                                  </a:rPr>
                                  <m:t>3</m:t>
                                </m:r>
                              </m:sup>
                            </m:sSubSup>
                          </m:num>
                          <m:den>
                            <m:r>
                              <a:rPr lang="en-US" b="0" i="1" smtClean="0">
                                <a:latin typeface="Cambria Math" panose="02040503050406030204" pitchFamily="18" charset="0"/>
                              </a:rPr>
                              <m:t>8</m:t>
                            </m:r>
                          </m:den>
                        </m:f>
                      </m:e>
                    </m:d>
                  </m:oMath>
                </a14:m>
                <a:r>
                  <a:rPr lang="en-US"/>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𝜌</m:t>
                        </m:r>
                      </m:e>
                      <m:sub>
                        <m:r>
                          <a:rPr lang="en-US" b="0" i="1" smtClean="0">
                            <a:latin typeface="Cambria Math" panose="02040503050406030204" pitchFamily="18" charset="0"/>
                            <a:ea typeface="Cambria Math" panose="02040503050406030204" pitchFamily="18" charset="0"/>
                          </a:rPr>
                          <m:t>𝑝</m:t>
                        </m:r>
                      </m:sub>
                    </m:sSub>
                  </m:oMath>
                </a14:m>
                <a:endParaRPr lang="en-US"/>
              </a:p>
            </p:txBody>
          </p:sp>
        </mc:Choice>
        <mc:Fallback xmlns="">
          <p:sp>
            <p:nvSpPr>
              <p:cNvPr id="27" name="TextBox 26">
                <a:extLst>
                  <a:ext uri="{FF2B5EF4-FFF2-40B4-BE49-F238E27FC236}">
                    <a16:creationId xmlns:a16="http://schemas.microsoft.com/office/drawing/2014/main" id="{A9A13FC9-3F9C-24DE-FE35-068337EB35DD}"/>
                  </a:ext>
                </a:extLst>
              </p:cNvPr>
              <p:cNvSpPr txBox="1">
                <a:spLocks noRot="1" noChangeAspect="1" noMove="1" noResize="1" noEditPoints="1" noAdjustHandles="1" noChangeArrowheads="1" noChangeShapeType="1" noTextEdit="1"/>
              </p:cNvSpPr>
              <p:nvPr/>
            </p:nvSpPr>
            <p:spPr>
              <a:xfrm>
                <a:off x="3350893" y="4187988"/>
                <a:ext cx="4122530" cy="588110"/>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908BA538-FD2B-CDDD-F17E-A185560F4F6F}"/>
                  </a:ext>
                </a:extLst>
              </p:cNvPr>
              <p:cNvSpPr txBox="1"/>
              <p:nvPr/>
            </p:nvSpPr>
            <p:spPr>
              <a:xfrm>
                <a:off x="4016675" y="5159897"/>
                <a:ext cx="3089564" cy="77918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𝑉</m:t>
                          </m:r>
                        </m:e>
                        <m:sub>
                          <m:r>
                            <a:rPr lang="en-US" b="0" i="1" smtClean="0">
                              <a:latin typeface="Cambria Math" panose="02040503050406030204" pitchFamily="18" charset="0"/>
                            </a:rPr>
                            <m:t>𝑡</m:t>
                          </m:r>
                        </m:sub>
                      </m:sSub>
                      <m:r>
                        <a:rPr lang="en-US" b="0" i="1" smtClean="0">
                          <a:latin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d>
                            <m:dPr>
                              <m:begChr m:val="["/>
                              <m:endChr m:val="]"/>
                              <m:ctrlPr>
                                <a:rPr lang="en-US" i="1">
                                  <a:latin typeface="Cambria Math" panose="02040503050406030204" pitchFamily="18" charset="0"/>
                                  <a:ea typeface="Cambria Math" panose="02040503050406030204" pitchFamily="18" charset="0"/>
                                </a:rPr>
                              </m:ctrlPr>
                            </m:dPr>
                            <m:e>
                              <m:d>
                                <m:dPr>
                                  <m:ctrlPr>
                                    <a:rPr lang="en-US" i="1">
                                      <a:latin typeface="Cambria Math" panose="02040503050406030204" pitchFamily="18" charset="0"/>
                                    </a:rPr>
                                  </m:ctrlPr>
                                </m:dPr>
                                <m:e>
                                  <m:f>
                                    <m:fPr>
                                      <m:ctrlPr>
                                        <a:rPr lang="en-US" i="1">
                                          <a:latin typeface="Cambria Math" panose="02040503050406030204" pitchFamily="18" charset="0"/>
                                          <a:ea typeface="Cambria Math" panose="02040503050406030204" pitchFamily="18" charset="0"/>
                                        </a:rPr>
                                      </m:ctrlPr>
                                    </m:fPr>
                                    <m:num>
                                      <m:sSub>
                                        <m:sSubPr>
                                          <m:ctrlPr>
                                            <a:rPr lang="en-US" i="1">
                                              <a:latin typeface="Cambria Math" panose="02040503050406030204" pitchFamily="18" charset="0"/>
                                            </a:rPr>
                                          </m:ctrlPr>
                                        </m:sSubPr>
                                        <m:e>
                                          <m:r>
                                            <a:rPr lang="en-US" b="0" i="1" smtClean="0">
                                              <a:latin typeface="Cambria Math" panose="02040503050406030204" pitchFamily="18" charset="0"/>
                                            </a:rPr>
                                            <m:t>4</m:t>
                                          </m:r>
                                          <m:r>
                                            <a:rPr lang="en-US" b="0" i="1" smtClean="0">
                                              <a:latin typeface="Cambria Math" panose="02040503050406030204" pitchFamily="18" charset="0"/>
                                            </a:rPr>
                                            <m:t>𝑔𝑑</m:t>
                                          </m:r>
                                        </m:e>
                                        <m:sub>
                                          <m:r>
                                            <a:rPr lang="en-US" b="0" i="1" smtClean="0">
                                              <a:latin typeface="Cambria Math" panose="02040503050406030204" pitchFamily="18" charset="0"/>
                                              <a:ea typeface="Cambria Math" panose="02040503050406030204" pitchFamily="18" charset="0"/>
                                            </a:rPr>
                                            <m:t>𝑝</m:t>
                                          </m:r>
                                        </m:sub>
                                      </m:sSub>
                                    </m:num>
                                    <m:den>
                                      <m:r>
                                        <a:rPr lang="en-US" b="0" i="1" smtClean="0">
                                          <a:latin typeface="Cambria Math" panose="02040503050406030204" pitchFamily="18" charset="0"/>
                                          <a:ea typeface="Cambria Math" panose="02040503050406030204" pitchFamily="18" charset="0"/>
                                        </a:rPr>
                                        <m:t>3</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𝐶</m:t>
                                          </m:r>
                                        </m:e>
                                        <m:sub>
                                          <m:r>
                                            <a:rPr lang="en-US" b="0" i="1" smtClean="0">
                                              <a:latin typeface="Cambria Math" panose="02040503050406030204" pitchFamily="18" charset="0"/>
                                              <a:ea typeface="Cambria Math" panose="02040503050406030204" pitchFamily="18" charset="0"/>
                                            </a:rPr>
                                            <m:t>𝐷</m:t>
                                          </m:r>
                                        </m:sub>
                                      </m:sSub>
                                    </m:den>
                                  </m:f>
                                </m:e>
                              </m:d>
                              <m:d>
                                <m:dPr>
                                  <m:ctrlPr>
                                    <a:rPr lang="en-US" i="1">
                                      <a:latin typeface="Cambria Math" panose="02040503050406030204" pitchFamily="18" charset="0"/>
                                    </a:rPr>
                                  </m:ctrlPr>
                                </m:dPr>
                                <m:e>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𝜌</m:t>
                                          </m:r>
                                        </m:e>
                                        <m:sub>
                                          <m:r>
                                            <a:rPr lang="en-US" i="1">
                                              <a:latin typeface="Cambria Math" panose="02040503050406030204" pitchFamily="18" charset="0"/>
                                              <a:ea typeface="Cambria Math" panose="02040503050406030204" pitchFamily="18" charset="0"/>
                                            </a:rPr>
                                            <m:t>𝑝</m:t>
                                          </m:r>
                                        </m:sub>
                                      </m:sSub>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𝜌</m:t>
                                      </m:r>
                                    </m:num>
                                    <m:den>
                                      <m:r>
                                        <a:rPr lang="en-US" b="0" i="1" smtClean="0">
                                          <a:latin typeface="Cambria Math" panose="02040503050406030204" pitchFamily="18" charset="0"/>
                                          <a:ea typeface="Cambria Math" panose="02040503050406030204" pitchFamily="18" charset="0"/>
                                        </a:rPr>
                                        <m:t>𝜌</m:t>
                                      </m:r>
                                    </m:den>
                                  </m:f>
                                </m:e>
                              </m:d>
                            </m:e>
                          </m:d>
                        </m:e>
                        <m:sup>
                          <m:r>
                            <a:rPr lang="en-US" b="0" i="1" smtClean="0">
                              <a:latin typeface="Cambria Math" panose="02040503050406030204" pitchFamily="18" charset="0"/>
                              <a:ea typeface="Cambria Math" panose="02040503050406030204" pitchFamily="18" charset="0"/>
                            </a:rPr>
                            <m:t>0.5</m:t>
                          </m:r>
                        </m:sup>
                      </m:sSup>
                    </m:oMath>
                  </m:oMathPara>
                </a14:m>
                <a:endParaRPr lang="en-GB"/>
              </a:p>
            </p:txBody>
          </p:sp>
        </mc:Choice>
        <mc:Fallback xmlns="">
          <p:sp>
            <p:nvSpPr>
              <p:cNvPr id="28" name="TextBox 27">
                <a:extLst>
                  <a:ext uri="{FF2B5EF4-FFF2-40B4-BE49-F238E27FC236}">
                    <a16:creationId xmlns:a16="http://schemas.microsoft.com/office/drawing/2014/main" id="{908BA538-FD2B-CDDD-F17E-A185560F4F6F}"/>
                  </a:ext>
                </a:extLst>
              </p:cNvPr>
              <p:cNvSpPr txBox="1">
                <a:spLocks noRot="1" noChangeAspect="1" noMove="1" noResize="1" noEditPoints="1" noAdjustHandles="1" noChangeArrowheads="1" noChangeShapeType="1" noTextEdit="1"/>
              </p:cNvSpPr>
              <p:nvPr/>
            </p:nvSpPr>
            <p:spPr>
              <a:xfrm>
                <a:off x="4016675" y="5159897"/>
                <a:ext cx="3089564" cy="779188"/>
              </a:xfrm>
              <a:prstGeom prst="rect">
                <a:avLst/>
              </a:prstGeom>
              <a:blipFill>
                <a:blip r:embed="rId12"/>
                <a:stretch>
                  <a:fillRect/>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52965789-CD7B-2A0C-1F09-53B0CFEF5729}"/>
              </a:ext>
            </a:extLst>
          </p:cNvPr>
          <p:cNvSpPr/>
          <p:nvPr/>
        </p:nvSpPr>
        <p:spPr>
          <a:xfrm>
            <a:off x="3935760" y="5056417"/>
            <a:ext cx="3240360" cy="1014704"/>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a:p>
        </p:txBody>
      </p:sp>
      <p:sp>
        <p:nvSpPr>
          <p:cNvPr id="30" name="TextBox 29">
            <a:extLst>
              <a:ext uri="{FF2B5EF4-FFF2-40B4-BE49-F238E27FC236}">
                <a16:creationId xmlns:a16="http://schemas.microsoft.com/office/drawing/2014/main" id="{DAA75B5D-24BB-3062-4B3E-EF648725C8AF}"/>
              </a:ext>
            </a:extLst>
          </p:cNvPr>
          <p:cNvSpPr txBox="1"/>
          <p:nvPr/>
        </p:nvSpPr>
        <p:spPr>
          <a:xfrm>
            <a:off x="452042" y="5241762"/>
            <a:ext cx="2931315" cy="646331"/>
          </a:xfrm>
          <a:prstGeom prst="rect">
            <a:avLst/>
          </a:prstGeom>
          <a:noFill/>
        </p:spPr>
        <p:txBody>
          <a:bodyPr wrap="square" rtlCol="0">
            <a:spAutoFit/>
          </a:bodyPr>
          <a:lstStyle/>
          <a:p>
            <a:pPr algn="ctr"/>
            <a:r>
              <a:rPr lang="en-US" b="1"/>
              <a:t>General Terminal Velocity Equation</a:t>
            </a:r>
            <a:endParaRPr lang="en-US"/>
          </a:p>
        </p:txBody>
      </p:sp>
      <p:cxnSp>
        <p:nvCxnSpPr>
          <p:cNvPr id="31" name="Straight Arrow Connector 30">
            <a:extLst>
              <a:ext uri="{FF2B5EF4-FFF2-40B4-BE49-F238E27FC236}">
                <a16:creationId xmlns:a16="http://schemas.microsoft.com/office/drawing/2014/main" id="{9E009365-397A-CBA2-09AE-C7361E6C7C4D}"/>
              </a:ext>
            </a:extLst>
          </p:cNvPr>
          <p:cNvCxnSpPr>
            <a:cxnSpLocks/>
            <a:stCxn id="30" idx="3"/>
            <a:endCxn id="29" idx="1"/>
          </p:cNvCxnSpPr>
          <p:nvPr/>
        </p:nvCxnSpPr>
        <p:spPr>
          <a:xfrm flipV="1">
            <a:off x="3383357" y="5563769"/>
            <a:ext cx="552403" cy="11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45A91E45-11F5-7E25-4A6F-C500AB75A241}"/>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GB" b="1"/>
              <a:t>Gravitational Settling (Terminal Velocity)</a:t>
            </a:r>
          </a:p>
          <a:p>
            <a:r>
              <a:rPr lang="en-US" sz="2400" i="1"/>
              <a:t>	Body Forces</a:t>
            </a:r>
            <a:endParaRPr lang="en-GB" sz="2400" b="1"/>
          </a:p>
          <a:p>
            <a:endParaRPr lang="en-US" b="1">
              <a:latin typeface="+mj-lt"/>
            </a:endParaRPr>
          </a:p>
        </p:txBody>
      </p:sp>
      <p:sp>
        <p:nvSpPr>
          <p:cNvPr id="19" name="TextBox 18">
            <a:extLst>
              <a:ext uri="{FF2B5EF4-FFF2-40B4-BE49-F238E27FC236}">
                <a16:creationId xmlns:a16="http://schemas.microsoft.com/office/drawing/2014/main" id="{8256DD89-A262-EE07-B4DD-C54E28A62F56}"/>
              </a:ext>
            </a:extLst>
          </p:cNvPr>
          <p:cNvSpPr txBox="1"/>
          <p:nvPr/>
        </p:nvSpPr>
        <p:spPr>
          <a:xfrm>
            <a:off x="7747507" y="2405996"/>
            <a:ext cx="1890133" cy="369332"/>
          </a:xfrm>
          <a:prstGeom prst="rect">
            <a:avLst/>
          </a:prstGeom>
          <a:noFill/>
        </p:spPr>
        <p:txBody>
          <a:bodyPr wrap="none" rtlCol="0">
            <a:spAutoFit/>
          </a:bodyPr>
          <a:lstStyle/>
          <a:p>
            <a:r>
              <a:rPr lang="en-US"/>
              <a:t>At </a:t>
            </a:r>
            <a:r>
              <a:rPr lang="en-US" b="1"/>
              <a:t>Stokes Regime:</a:t>
            </a:r>
            <a:endParaRPr lang="en-GB" b="1"/>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30B40D05-96CF-E751-5629-8F4D67FE73EB}"/>
                  </a:ext>
                </a:extLst>
              </p:cNvPr>
              <p:cNvSpPr txBox="1"/>
              <p:nvPr/>
            </p:nvSpPr>
            <p:spPr>
              <a:xfrm>
                <a:off x="8146836" y="2973426"/>
                <a:ext cx="1174168" cy="6580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𝐷</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i="1" smtClean="0">
                              <a:latin typeface="Cambria Math" panose="02040503050406030204" pitchFamily="18" charset="0"/>
                            </a:rPr>
                            <m:t>2</m:t>
                          </m:r>
                          <m:r>
                            <a:rPr lang="en-US" b="0" i="1" smtClean="0">
                              <a:latin typeface="Cambria Math" panose="02040503050406030204" pitchFamily="18" charset="0"/>
                            </a:rPr>
                            <m:t>4</m:t>
                          </m:r>
                        </m:num>
                        <m:den>
                          <m:sSub>
                            <m:sSubPr>
                              <m:ctrlPr>
                                <a:rPr lang="en-US" i="1">
                                  <a:latin typeface="Cambria Math" panose="02040503050406030204" pitchFamily="18" charset="0"/>
                                </a:rPr>
                              </m:ctrlPr>
                            </m:sSubPr>
                            <m:e>
                              <m:r>
                                <a:rPr lang="en-US" i="1">
                                  <a:latin typeface="Cambria Math" panose="02040503050406030204" pitchFamily="18" charset="0"/>
                                </a:rPr>
                                <m:t>𝑅𝑒</m:t>
                              </m:r>
                            </m:e>
                            <m:sub>
                              <m:r>
                                <a:rPr lang="en-US" i="1">
                                  <a:latin typeface="Cambria Math" panose="02040503050406030204" pitchFamily="18" charset="0"/>
                                </a:rPr>
                                <m:t>𝑃</m:t>
                              </m:r>
                            </m:sub>
                          </m:sSub>
                        </m:den>
                      </m:f>
                    </m:oMath>
                  </m:oMathPara>
                </a14:m>
                <a:endParaRPr lang="en-GB"/>
              </a:p>
            </p:txBody>
          </p:sp>
        </mc:Choice>
        <mc:Fallback xmlns="">
          <p:sp>
            <p:nvSpPr>
              <p:cNvPr id="32" name="TextBox 31">
                <a:extLst>
                  <a:ext uri="{FF2B5EF4-FFF2-40B4-BE49-F238E27FC236}">
                    <a16:creationId xmlns:a16="http://schemas.microsoft.com/office/drawing/2014/main" id="{30B40D05-96CF-E751-5629-8F4D67FE73EB}"/>
                  </a:ext>
                </a:extLst>
              </p:cNvPr>
              <p:cNvSpPr txBox="1">
                <a:spLocks noRot="1" noChangeAspect="1" noMove="1" noResize="1" noEditPoints="1" noAdjustHandles="1" noChangeArrowheads="1" noChangeShapeType="1" noTextEdit="1"/>
              </p:cNvSpPr>
              <p:nvPr/>
            </p:nvSpPr>
            <p:spPr>
              <a:xfrm>
                <a:off x="8146836" y="2973426"/>
                <a:ext cx="1174168" cy="658065"/>
              </a:xfrm>
              <a:prstGeom prst="rect">
                <a:avLst/>
              </a:prstGeom>
              <a:blipFill>
                <a:blip r:embed="rId13"/>
                <a:stretch>
                  <a:fillRect/>
                </a:stretch>
              </a:blipFill>
            </p:spPr>
            <p:txBody>
              <a:bodyPr/>
              <a:lstStyle/>
              <a:p>
                <a:r>
                  <a:rPr lang="en-US">
                    <a:noFill/>
                  </a:rPr>
                  <a:t> </a:t>
                </a:r>
              </a:p>
            </p:txBody>
          </p:sp>
        </mc:Fallback>
      </mc:AlternateContent>
      <p:sp>
        <p:nvSpPr>
          <p:cNvPr id="33" name="TextBox 32">
            <a:extLst>
              <a:ext uri="{FF2B5EF4-FFF2-40B4-BE49-F238E27FC236}">
                <a16:creationId xmlns:a16="http://schemas.microsoft.com/office/drawing/2014/main" id="{68F221E1-35AB-E358-307A-22C037C2EE87}"/>
              </a:ext>
            </a:extLst>
          </p:cNvPr>
          <p:cNvSpPr txBox="1"/>
          <p:nvPr/>
        </p:nvSpPr>
        <p:spPr>
          <a:xfrm>
            <a:off x="7729884" y="3795777"/>
            <a:ext cx="2092663" cy="646331"/>
          </a:xfrm>
          <a:prstGeom prst="rect">
            <a:avLst/>
          </a:prstGeom>
          <a:noFill/>
        </p:spPr>
        <p:txBody>
          <a:bodyPr wrap="square" rtlCol="0">
            <a:spAutoFit/>
          </a:bodyPr>
          <a:lstStyle/>
          <a:p>
            <a:r>
              <a:rPr lang="en-US"/>
              <a:t>And </a:t>
            </a:r>
            <a:r>
              <a:rPr lang="en-US" b="1"/>
              <a:t>Terminal Velocity </a:t>
            </a:r>
            <a:r>
              <a:rPr lang="en-US"/>
              <a:t>becomes:</a:t>
            </a:r>
            <a:endParaRPr lang="en-GB"/>
          </a:p>
        </p:txBody>
      </p:sp>
      <p:cxnSp>
        <p:nvCxnSpPr>
          <p:cNvPr id="34" name="Straight Arrow Connector 33">
            <a:extLst>
              <a:ext uri="{FF2B5EF4-FFF2-40B4-BE49-F238E27FC236}">
                <a16:creationId xmlns:a16="http://schemas.microsoft.com/office/drawing/2014/main" id="{1E035E45-3B04-591D-3323-AEE49046B199}"/>
              </a:ext>
            </a:extLst>
          </p:cNvPr>
          <p:cNvCxnSpPr>
            <a:cxnSpLocks/>
            <a:stCxn id="33" idx="2"/>
            <a:endCxn id="38" idx="0"/>
          </p:cNvCxnSpPr>
          <p:nvPr/>
        </p:nvCxnSpPr>
        <p:spPr>
          <a:xfrm>
            <a:off x="8776216" y="4442108"/>
            <a:ext cx="2415" cy="6143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24E01876-E157-F77B-BE52-2DE2CA756089}"/>
              </a:ext>
            </a:extLst>
          </p:cNvPr>
          <p:cNvSpPr/>
          <p:nvPr/>
        </p:nvSpPr>
        <p:spPr>
          <a:xfrm>
            <a:off x="7603647" y="5056417"/>
            <a:ext cx="2349967" cy="1014704"/>
          </a:xfrm>
          <a:prstGeom prst="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a:p>
        </p:txBody>
      </p:sp>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4C99039F-52A2-FC55-9CDB-C0DCF94AB02A}"/>
                  </a:ext>
                </a:extLst>
              </p:cNvPr>
              <p:cNvSpPr txBox="1"/>
              <p:nvPr/>
            </p:nvSpPr>
            <p:spPr>
              <a:xfrm>
                <a:off x="7679718" y="5199914"/>
                <a:ext cx="2108404" cy="69858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𝑉</m:t>
                          </m:r>
                        </m:e>
                        <m:sub>
                          <m:r>
                            <a:rPr lang="en-US" b="0" i="1" smtClean="0">
                              <a:latin typeface="Cambria Math" panose="02040503050406030204" pitchFamily="18" charset="0"/>
                            </a:rPr>
                            <m:t>𝑡</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𝑔</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𝑑</m:t>
                              </m:r>
                            </m:e>
                            <m:sub>
                              <m:r>
                                <a:rPr lang="en-US" b="0" i="1" smtClean="0">
                                  <a:latin typeface="Cambria Math" panose="02040503050406030204" pitchFamily="18" charset="0"/>
                                </a:rPr>
                                <m:t>𝑝</m:t>
                              </m:r>
                            </m:sub>
                            <m:sup>
                              <m:r>
                                <a:rPr lang="en-US" b="0" i="1" smtClean="0">
                                  <a:latin typeface="Cambria Math" panose="02040503050406030204" pitchFamily="18" charset="0"/>
                                </a:rPr>
                                <m:t>2</m:t>
                              </m:r>
                            </m:sup>
                          </m:sSubSup>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𝜌</m:t>
                              </m:r>
                            </m:e>
                            <m:sub>
                              <m:r>
                                <a:rPr lang="en-US" i="1">
                                  <a:latin typeface="Cambria Math" panose="02040503050406030204" pitchFamily="18" charset="0"/>
                                  <a:ea typeface="Cambria Math" panose="02040503050406030204" pitchFamily="18" charset="0"/>
                                </a:rPr>
                                <m:t>𝑝</m:t>
                              </m:r>
                            </m:sub>
                          </m:sSub>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𝜌</m:t>
                          </m:r>
                          <m:r>
                            <a:rPr lang="en-US" b="0" i="1" smtClean="0">
                              <a:latin typeface="Cambria Math" panose="02040503050406030204" pitchFamily="18" charset="0"/>
                            </a:rPr>
                            <m:t>)</m:t>
                          </m:r>
                        </m:num>
                        <m:den>
                          <m:r>
                            <a:rPr lang="en-US" b="0" i="1" smtClean="0">
                              <a:latin typeface="Cambria Math" panose="02040503050406030204" pitchFamily="18" charset="0"/>
                            </a:rPr>
                            <m:t>18</m:t>
                          </m:r>
                          <m:r>
                            <a:rPr lang="en-US" b="0" i="1" smtClean="0">
                              <a:latin typeface="Cambria Math" panose="02040503050406030204" pitchFamily="18" charset="0"/>
                              <a:ea typeface="Cambria Math" panose="02040503050406030204" pitchFamily="18" charset="0"/>
                            </a:rPr>
                            <m:t>𝜇</m:t>
                          </m:r>
                        </m:den>
                      </m:f>
                    </m:oMath>
                  </m:oMathPara>
                </a14:m>
                <a:endParaRPr lang="en-GB"/>
              </a:p>
            </p:txBody>
          </p:sp>
        </mc:Choice>
        <mc:Fallback xmlns="">
          <p:sp>
            <p:nvSpPr>
              <p:cNvPr id="42" name="TextBox 41">
                <a:extLst>
                  <a:ext uri="{FF2B5EF4-FFF2-40B4-BE49-F238E27FC236}">
                    <a16:creationId xmlns:a16="http://schemas.microsoft.com/office/drawing/2014/main" id="{4C99039F-52A2-FC55-9CDB-C0DCF94AB02A}"/>
                  </a:ext>
                </a:extLst>
              </p:cNvPr>
              <p:cNvSpPr txBox="1">
                <a:spLocks noRot="1" noChangeAspect="1" noMove="1" noResize="1" noEditPoints="1" noAdjustHandles="1" noChangeArrowheads="1" noChangeShapeType="1" noTextEdit="1"/>
              </p:cNvSpPr>
              <p:nvPr/>
            </p:nvSpPr>
            <p:spPr>
              <a:xfrm>
                <a:off x="7679718" y="5199914"/>
                <a:ext cx="2108404" cy="698589"/>
              </a:xfrm>
              <a:prstGeom prst="rect">
                <a:avLst/>
              </a:prstGeom>
              <a:blipFill>
                <a:blip r:embed="rId1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2917975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5A795-FA41-7253-74BA-C026C2B265B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73ECBF2-749A-6CCE-36FA-EFF5F16542A6}"/>
              </a:ext>
            </a:extLst>
          </p:cNvPr>
          <p:cNvSpPr>
            <a:spLocks noGrp="1"/>
          </p:cNvSpPr>
          <p:nvPr>
            <p:ph type="sldNum" sz="quarter" idx="11"/>
          </p:nvPr>
        </p:nvSpPr>
        <p:spPr/>
        <p:txBody>
          <a:bodyPr/>
          <a:lstStyle/>
          <a:p>
            <a:fld id="{F0D23093-2AB0-F74C-B865-1A12A15B650E}" type="slidenum">
              <a:rPr lang="en-US" smtClean="0"/>
              <a:pPr/>
              <a:t>18</a:t>
            </a:fld>
            <a:endParaRPr lang="en-US"/>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7C9D643D-C6AA-D8EF-1AF5-FDBC78109889}"/>
                  </a:ext>
                </a:extLst>
              </p:cNvPr>
              <p:cNvSpPr txBox="1"/>
              <p:nvPr/>
            </p:nvSpPr>
            <p:spPr>
              <a:xfrm>
                <a:off x="546100" y="1398005"/>
                <a:ext cx="7468572" cy="1477328"/>
              </a:xfrm>
              <a:prstGeom prst="rect">
                <a:avLst/>
              </a:prstGeom>
              <a:noFill/>
            </p:spPr>
            <p:txBody>
              <a:bodyPr wrap="square" rtlCol="0">
                <a:spAutoFit/>
              </a:bodyPr>
              <a:lstStyle/>
              <a:p>
                <a:r>
                  <a:rPr lang="en-US"/>
                  <a:t>This features is added into the model by enabling gravity, by providing the Gravity vector such as [0, -9.81, 0], since Y is the vertical axis.</a:t>
                </a:r>
              </a:p>
              <a:p>
                <a:endParaRPr lang="en-US"/>
              </a:p>
              <a:p>
                <a:r>
                  <a:rPr lang="en-US"/>
                  <a:t>As shown in the figure: </a:t>
                </a:r>
                <a:r>
                  <a:rPr lang="en-US" b="1"/>
                  <a:t>Task Page </a:t>
                </a:r>
                <a:r>
                  <a:rPr lang="en-US"/>
                  <a:t>&gt;</a:t>
                </a:r>
                <a:r>
                  <a:rPr lang="en-US" b="1"/>
                  <a:t> Gravity </a:t>
                </a:r>
                <a:r>
                  <a:rPr lang="en-US"/>
                  <a:t>&gt;</a:t>
                </a:r>
                <a:r>
                  <a:rPr lang="en-US" b="1"/>
                  <a:t> </a:t>
                </a:r>
                <a14:m>
                  <m:oMath xmlns:m="http://schemas.openxmlformats.org/officeDocument/2006/math">
                    <m:r>
                      <m:rPr>
                        <m:sty m:val="p"/>
                      </m:rPr>
                      <a:rPr lang="en-US" b="0" i="0" smtClean="0">
                        <a:latin typeface="Cambria Math" panose="02040503050406030204" pitchFamily="18" charset="0"/>
                      </a:rPr>
                      <m:t>Y</m:t>
                    </m:r>
                    <m:r>
                      <a:rPr lang="en-US" b="1" i="0" smtClean="0">
                        <a:latin typeface="Cambria Math" panose="02040503050406030204" pitchFamily="18" charset="0"/>
                      </a:rPr>
                      <m:t>=</m:t>
                    </m:r>
                    <m:r>
                      <a:rPr lang="en-US" b="0" i="1" smtClean="0">
                        <a:latin typeface="Cambria Math" panose="02040503050406030204" pitchFamily="18" charset="0"/>
                      </a:rPr>
                      <m:t>−9.81 [</m:t>
                    </m:r>
                    <m:r>
                      <a:rPr lang="en-US" b="0" i="1" smtClean="0">
                        <a:latin typeface="Cambria Math" panose="02040503050406030204" pitchFamily="18" charset="0"/>
                      </a:rPr>
                      <m:t>𝑚</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r>
                      <a:rPr lang="en-US" b="0" i="1" smtClean="0">
                        <a:latin typeface="Cambria Math" panose="02040503050406030204" pitchFamily="18" charset="0"/>
                      </a:rPr>
                      <m:t>]</m:t>
                    </m:r>
                  </m:oMath>
                </a14:m>
                <a:endParaRPr lang="en-US"/>
              </a:p>
              <a:p>
                <a:endParaRPr lang="en-US" b="1"/>
              </a:p>
            </p:txBody>
          </p:sp>
        </mc:Choice>
        <mc:Fallback xmlns="">
          <p:sp>
            <p:nvSpPr>
              <p:cNvPr id="3" name="TextBox 2">
                <a:extLst>
                  <a:ext uri="{FF2B5EF4-FFF2-40B4-BE49-F238E27FC236}">
                    <a16:creationId xmlns:a16="http://schemas.microsoft.com/office/drawing/2014/main" id="{7C9D643D-C6AA-D8EF-1AF5-FDBC78109889}"/>
                  </a:ext>
                </a:extLst>
              </p:cNvPr>
              <p:cNvSpPr txBox="1">
                <a:spLocks noRot="1" noChangeAspect="1" noMove="1" noResize="1" noEditPoints="1" noAdjustHandles="1" noChangeArrowheads="1" noChangeShapeType="1" noTextEdit="1"/>
              </p:cNvSpPr>
              <p:nvPr/>
            </p:nvSpPr>
            <p:spPr>
              <a:xfrm>
                <a:off x="546100" y="1398005"/>
                <a:ext cx="7468572" cy="1477328"/>
              </a:xfrm>
              <a:prstGeom prst="rect">
                <a:avLst/>
              </a:prstGeom>
              <a:blipFill>
                <a:blip r:embed="rId3"/>
                <a:stretch>
                  <a:fillRect l="-735" t="-2058"/>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2DD9DABB-F03F-4D02-0587-046A3612A5B9}"/>
              </a:ext>
            </a:extLst>
          </p:cNvPr>
          <p:cNvPicPr>
            <a:picLocks noChangeAspect="1"/>
          </p:cNvPicPr>
          <p:nvPr/>
        </p:nvPicPr>
        <p:blipFill>
          <a:blip r:embed="rId4"/>
          <a:stretch>
            <a:fillRect/>
          </a:stretch>
        </p:blipFill>
        <p:spPr>
          <a:xfrm>
            <a:off x="8375234" y="1041051"/>
            <a:ext cx="3219899" cy="4972744"/>
          </a:xfrm>
          <a:prstGeom prst="rect">
            <a:avLst/>
          </a:prstGeom>
        </p:spPr>
      </p:pic>
      <p:sp>
        <p:nvSpPr>
          <p:cNvPr id="4" name="Title 2">
            <a:extLst>
              <a:ext uri="{FF2B5EF4-FFF2-40B4-BE49-F238E27FC236}">
                <a16:creationId xmlns:a16="http://schemas.microsoft.com/office/drawing/2014/main" id="{DC3DD6D5-BD6C-B7C4-78F4-78BF1E2FB5FB}"/>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GB" b="1"/>
              <a:t>Gravitational Settling (Terminal Velocity)</a:t>
            </a:r>
          </a:p>
          <a:p>
            <a:r>
              <a:rPr lang="en-US" sz="2400" i="1"/>
              <a:t>	Body Forces</a:t>
            </a:r>
            <a:endParaRPr lang="en-GB" sz="2400" b="1"/>
          </a:p>
          <a:p>
            <a:endParaRPr lang="en-US" b="1">
              <a:latin typeface="+mj-lt"/>
            </a:endParaRPr>
          </a:p>
        </p:txBody>
      </p:sp>
      <p:sp>
        <p:nvSpPr>
          <p:cNvPr id="6" name="TextBox 5">
            <a:extLst>
              <a:ext uri="{FF2B5EF4-FFF2-40B4-BE49-F238E27FC236}">
                <a16:creationId xmlns:a16="http://schemas.microsoft.com/office/drawing/2014/main" id="{1CEA96B3-24A5-2D18-A233-DBFD70E187CC}"/>
              </a:ext>
            </a:extLst>
          </p:cNvPr>
          <p:cNvSpPr txBox="1"/>
          <p:nvPr/>
        </p:nvSpPr>
        <p:spPr>
          <a:xfrm>
            <a:off x="546101" y="3158091"/>
            <a:ext cx="7278092" cy="646331"/>
          </a:xfrm>
          <a:prstGeom prst="rect">
            <a:avLst/>
          </a:prstGeom>
          <a:noFill/>
        </p:spPr>
        <p:txBody>
          <a:bodyPr wrap="square" rtlCol="0">
            <a:spAutoFit/>
          </a:bodyPr>
          <a:lstStyle/>
          <a:p>
            <a:r>
              <a:rPr lang="en-US" b="1" dirty="0"/>
              <a:t>NOTE: </a:t>
            </a:r>
            <a:r>
              <a:rPr lang="en-US" dirty="0"/>
              <a:t>The component is dependent to the orientation of your Discovery CAD file, for this case –Y is vertically down.</a:t>
            </a:r>
            <a:endParaRPr lang="en-GB" dirty="0"/>
          </a:p>
        </p:txBody>
      </p:sp>
    </p:spTree>
    <p:extLst>
      <p:ext uri="{BB962C8B-B14F-4D97-AF65-F5344CB8AC3E}">
        <p14:creationId xmlns:p14="http://schemas.microsoft.com/office/powerpoint/2010/main" val="638609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D166F-80E8-312A-B737-23017C03C08D}"/>
            </a:ext>
          </a:extLst>
        </p:cNvPr>
        <p:cNvGrpSpPr/>
        <p:nvPr/>
      </p:nvGrpSpPr>
      <p:grpSpPr>
        <a:xfrm>
          <a:off x="0" y="0"/>
          <a:ext cx="0" cy="0"/>
          <a:chOff x="0" y="0"/>
          <a:chExt cx="0" cy="0"/>
        </a:xfrm>
      </p:grpSpPr>
      <p:sp>
        <p:nvSpPr>
          <p:cNvPr id="31" name="Freeform: Shape 30">
            <a:extLst>
              <a:ext uri="{FF2B5EF4-FFF2-40B4-BE49-F238E27FC236}">
                <a16:creationId xmlns:a16="http://schemas.microsoft.com/office/drawing/2014/main" id="{225CC527-F9FB-61DC-778C-510370346EBE}"/>
              </a:ext>
            </a:extLst>
          </p:cNvPr>
          <p:cNvSpPr/>
          <p:nvPr/>
        </p:nvSpPr>
        <p:spPr>
          <a:xfrm>
            <a:off x="9984432" y="4672060"/>
            <a:ext cx="3798497" cy="1497589"/>
          </a:xfrm>
          <a:custGeom>
            <a:avLst/>
            <a:gdLst>
              <a:gd name="connsiteX0" fmla="*/ 898252 w 5735960"/>
              <a:gd name="connsiteY0" fmla="*/ 0 h 2219659"/>
              <a:gd name="connsiteX1" fmla="*/ 5735960 w 5735960"/>
              <a:gd name="connsiteY1" fmla="*/ 0 h 2219659"/>
              <a:gd name="connsiteX2" fmla="*/ 5735960 w 5735960"/>
              <a:gd name="connsiteY2" fmla="*/ 2219658 h 2219659"/>
              <a:gd name="connsiteX3" fmla="*/ 4511824 w 5735960"/>
              <a:gd name="connsiteY3" fmla="*/ 2219658 h 2219659"/>
              <a:gd name="connsiteX4" fmla="*/ 4511824 w 5735960"/>
              <a:gd name="connsiteY4" fmla="*/ 2219659 h 2219659"/>
              <a:gd name="connsiteX5" fmla="*/ 0 w 5735960"/>
              <a:gd name="connsiteY5" fmla="*/ 2219659 h 2219659"/>
              <a:gd name="connsiteX6" fmla="*/ 898252 w 5735960"/>
              <a:gd name="connsiteY6" fmla="*/ 0 h 221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5960" h="2219659">
                <a:moveTo>
                  <a:pt x="898252" y="0"/>
                </a:moveTo>
                <a:lnTo>
                  <a:pt x="5735960" y="0"/>
                </a:lnTo>
                <a:lnTo>
                  <a:pt x="5735960" y="2219658"/>
                </a:lnTo>
                <a:lnTo>
                  <a:pt x="4511824" y="2219658"/>
                </a:lnTo>
                <a:lnTo>
                  <a:pt x="4511824" y="2219659"/>
                </a:lnTo>
                <a:lnTo>
                  <a:pt x="0" y="2219659"/>
                </a:lnTo>
                <a:lnTo>
                  <a:pt x="898252" y="0"/>
                </a:ln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j-lt"/>
            </a:endParaRPr>
          </a:p>
        </p:txBody>
      </p:sp>
      <p:sp>
        <p:nvSpPr>
          <p:cNvPr id="32" name="Parallelogram 31">
            <a:extLst>
              <a:ext uri="{FF2B5EF4-FFF2-40B4-BE49-F238E27FC236}">
                <a16:creationId xmlns:a16="http://schemas.microsoft.com/office/drawing/2014/main" id="{61CE74B4-286E-3709-112B-B580C2FC910E}"/>
              </a:ext>
            </a:extLst>
          </p:cNvPr>
          <p:cNvSpPr/>
          <p:nvPr/>
        </p:nvSpPr>
        <p:spPr>
          <a:xfrm>
            <a:off x="9895181" y="4661809"/>
            <a:ext cx="648072" cy="1507840"/>
          </a:xfrm>
          <a:prstGeom prst="parallelogram">
            <a:avLst>
              <a:gd name="adj" fmla="val 9110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j-lt"/>
            </a:endParaRPr>
          </a:p>
        </p:txBody>
      </p:sp>
      <p:sp>
        <p:nvSpPr>
          <p:cNvPr id="2" name="Slide Number Placeholder 1">
            <a:extLst>
              <a:ext uri="{FF2B5EF4-FFF2-40B4-BE49-F238E27FC236}">
                <a16:creationId xmlns:a16="http://schemas.microsoft.com/office/drawing/2014/main" id="{B0A2D43A-B196-3410-11C3-F7686C9F84D9}"/>
              </a:ext>
            </a:extLst>
          </p:cNvPr>
          <p:cNvSpPr>
            <a:spLocks noGrp="1"/>
          </p:cNvSpPr>
          <p:nvPr>
            <p:ph type="sldNum" sz="quarter" idx="11"/>
          </p:nvPr>
        </p:nvSpPr>
        <p:spPr/>
        <p:txBody>
          <a:bodyPr/>
          <a:lstStyle/>
          <a:p>
            <a:fld id="{F0D23093-2AB0-F74C-B865-1A12A15B650E}" type="slidenum">
              <a:rPr lang="en-US" smtClean="0"/>
              <a:pPr/>
              <a:t>19</a:t>
            </a:fld>
            <a:endParaRPr lang="en-US"/>
          </a:p>
        </p:txBody>
      </p:sp>
      <p:sp>
        <p:nvSpPr>
          <p:cNvPr id="6" name="Title 2">
            <a:extLst>
              <a:ext uri="{FF2B5EF4-FFF2-40B4-BE49-F238E27FC236}">
                <a16:creationId xmlns:a16="http://schemas.microsoft.com/office/drawing/2014/main" id="{87732CDF-5994-98B9-4C27-3C051C8BA86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Turbulent Dispersion (DRW)</a:t>
            </a:r>
          </a:p>
          <a:p>
            <a:r>
              <a:rPr lang="en-US" sz="2000" i="1">
                <a:latin typeface="+mj-lt"/>
              </a:rPr>
              <a:t>	</a:t>
            </a:r>
            <a:r>
              <a:rPr lang="en-US" sz="2400" i="1">
                <a:latin typeface="+mj-lt"/>
              </a:rPr>
              <a:t>Stochastic Particle Dispersion</a:t>
            </a:r>
            <a:endParaRPr lang="en-US" sz="2000" i="1">
              <a:latin typeface="+mj-lt"/>
            </a:endParaRPr>
          </a:p>
        </p:txBody>
      </p:sp>
      <p:sp>
        <p:nvSpPr>
          <p:cNvPr id="4" name="TextBox 3">
            <a:extLst>
              <a:ext uri="{FF2B5EF4-FFF2-40B4-BE49-F238E27FC236}">
                <a16:creationId xmlns:a16="http://schemas.microsoft.com/office/drawing/2014/main" id="{5ED3EF9F-4694-C75D-5C4F-A547A7169551}"/>
              </a:ext>
            </a:extLst>
          </p:cNvPr>
          <p:cNvSpPr txBox="1"/>
          <p:nvPr/>
        </p:nvSpPr>
        <p:spPr>
          <a:xfrm>
            <a:off x="610419" y="1276727"/>
            <a:ext cx="6305605" cy="2031325"/>
          </a:xfrm>
          <a:prstGeom prst="rect">
            <a:avLst/>
          </a:prstGeom>
          <a:noFill/>
        </p:spPr>
        <p:txBody>
          <a:bodyPr wrap="square" rtlCol="0">
            <a:spAutoFit/>
          </a:bodyPr>
          <a:lstStyle/>
          <a:p>
            <a:r>
              <a:rPr lang="en-US" b="1"/>
              <a:t>Description</a:t>
            </a:r>
          </a:p>
          <a:p>
            <a:r>
              <a:rPr lang="en-GB"/>
              <a:t>Turbulent dispersion models the </a:t>
            </a:r>
            <a:r>
              <a:rPr lang="en-GB" i="1"/>
              <a:t>random scattering of particles by turbulent eddies </a:t>
            </a:r>
            <a:r>
              <a:rPr lang="en-GB"/>
              <a:t>through the Discrete Random Walk (DRW) approach. Particles interact with successive random eddies, each defined by a lifetime, length scale, and velocity magnitude, providing stochastic velocity fluctuations that enhance wall deposition probability.</a:t>
            </a:r>
            <a:endParaRPr lang="en-US"/>
          </a:p>
        </p:txBody>
      </p:sp>
      <p:sp>
        <p:nvSpPr>
          <p:cNvPr id="5" name="TextBox 4">
            <a:extLst>
              <a:ext uri="{FF2B5EF4-FFF2-40B4-BE49-F238E27FC236}">
                <a16:creationId xmlns:a16="http://schemas.microsoft.com/office/drawing/2014/main" id="{6B931623-0BDD-0CC0-728C-6EA9E19EF3CE}"/>
              </a:ext>
            </a:extLst>
          </p:cNvPr>
          <p:cNvSpPr txBox="1"/>
          <p:nvPr/>
        </p:nvSpPr>
        <p:spPr>
          <a:xfrm>
            <a:off x="610419" y="3615542"/>
            <a:ext cx="6929466" cy="1754326"/>
          </a:xfrm>
          <a:prstGeom prst="rect">
            <a:avLst/>
          </a:prstGeom>
          <a:noFill/>
        </p:spPr>
        <p:txBody>
          <a:bodyPr wrap="square" rtlCol="0">
            <a:spAutoFit/>
          </a:bodyPr>
          <a:lstStyle/>
          <a:p>
            <a:r>
              <a:rPr lang="en-US" b="1" dirty="0"/>
              <a:t>Relevance</a:t>
            </a:r>
          </a:p>
          <a:p>
            <a:pPr marL="342900" indent="-342900">
              <a:buFont typeface="Wingdings" panose="05000000000000000000" pitchFamily="2" charset="2"/>
              <a:buChar char="v"/>
            </a:pPr>
            <a:r>
              <a:rPr lang="en-GB" dirty="0"/>
              <a:t>Provides random "kicks" that scatter particles toward walls </a:t>
            </a:r>
          </a:p>
          <a:p>
            <a:pPr marL="342900" indent="-342900">
              <a:buFont typeface="Wingdings" panose="05000000000000000000" pitchFamily="2" charset="2"/>
              <a:buChar char="v"/>
            </a:pPr>
            <a:r>
              <a:rPr lang="en-GB" dirty="0"/>
              <a:t>Essential for flow-following particles to reach deposition surfaces </a:t>
            </a:r>
          </a:p>
          <a:p>
            <a:pPr marL="342900" indent="-342900">
              <a:buFont typeface="Wingdings" panose="05000000000000000000" pitchFamily="2" charset="2"/>
              <a:buChar char="v"/>
            </a:pPr>
            <a:r>
              <a:rPr lang="en-GB" dirty="0"/>
              <a:t>Time scale constant controls mixing intensity and deposition rates </a:t>
            </a:r>
          </a:p>
          <a:p>
            <a:pPr marL="342900" indent="-342900">
              <a:buFont typeface="Wingdings" panose="05000000000000000000" pitchFamily="2" charset="2"/>
              <a:buChar char="v"/>
            </a:pPr>
            <a:r>
              <a:rPr lang="en-GB" dirty="0"/>
              <a:t>Captures collective turbulent mixing effects without explicit collision modelling</a:t>
            </a:r>
          </a:p>
        </p:txBody>
      </p:sp>
      <p:sp>
        <p:nvSpPr>
          <p:cNvPr id="18" name="TextBox 17">
            <a:extLst>
              <a:ext uri="{FF2B5EF4-FFF2-40B4-BE49-F238E27FC236}">
                <a16:creationId xmlns:a16="http://schemas.microsoft.com/office/drawing/2014/main" id="{53C75171-9E7E-9C32-5E2B-6F8619CCADEE}"/>
              </a:ext>
            </a:extLst>
          </p:cNvPr>
          <p:cNvSpPr txBox="1"/>
          <p:nvPr/>
        </p:nvSpPr>
        <p:spPr>
          <a:xfrm>
            <a:off x="6999838" y="1083537"/>
            <a:ext cx="1541384" cy="369332"/>
          </a:xfrm>
          <a:prstGeom prst="rect">
            <a:avLst/>
          </a:prstGeom>
          <a:noFill/>
        </p:spPr>
        <p:txBody>
          <a:bodyPr wrap="none" rtlCol="0">
            <a:spAutoFit/>
          </a:bodyPr>
          <a:lstStyle/>
          <a:p>
            <a:r>
              <a:rPr lang="en-US" b="1"/>
              <a:t>Eddy Lifetime:</a:t>
            </a:r>
          </a:p>
        </p:txBody>
      </p:sp>
      <p:sp>
        <p:nvSpPr>
          <p:cNvPr id="19" name="TextBox 18">
            <a:extLst>
              <a:ext uri="{FF2B5EF4-FFF2-40B4-BE49-F238E27FC236}">
                <a16:creationId xmlns:a16="http://schemas.microsoft.com/office/drawing/2014/main" id="{0918FA47-E010-46E4-C8FF-AD9350B2B883}"/>
              </a:ext>
            </a:extLst>
          </p:cNvPr>
          <p:cNvSpPr txBox="1"/>
          <p:nvPr/>
        </p:nvSpPr>
        <p:spPr>
          <a:xfrm>
            <a:off x="6989623" y="2017926"/>
            <a:ext cx="1846468" cy="369332"/>
          </a:xfrm>
          <a:prstGeom prst="rect">
            <a:avLst/>
          </a:prstGeom>
          <a:noFill/>
        </p:spPr>
        <p:txBody>
          <a:bodyPr wrap="none" rtlCol="0">
            <a:spAutoFit/>
          </a:bodyPr>
          <a:lstStyle/>
          <a:p>
            <a:r>
              <a:rPr lang="en-US" b="1"/>
              <a:t>Random velocity:</a:t>
            </a:r>
          </a:p>
        </p:txBody>
      </p:sp>
      <p:sp>
        <p:nvSpPr>
          <p:cNvPr id="20" name="TextBox 19">
            <a:extLst>
              <a:ext uri="{FF2B5EF4-FFF2-40B4-BE49-F238E27FC236}">
                <a16:creationId xmlns:a16="http://schemas.microsoft.com/office/drawing/2014/main" id="{D41AFFD9-CE84-DDAF-99F5-C90BE01EB61C}"/>
              </a:ext>
            </a:extLst>
          </p:cNvPr>
          <p:cNvSpPr txBox="1"/>
          <p:nvPr/>
        </p:nvSpPr>
        <p:spPr>
          <a:xfrm>
            <a:off x="6981276" y="2906268"/>
            <a:ext cx="2025619" cy="369332"/>
          </a:xfrm>
          <a:prstGeom prst="rect">
            <a:avLst/>
          </a:prstGeom>
          <a:noFill/>
        </p:spPr>
        <p:txBody>
          <a:bodyPr wrap="none" rtlCol="0">
            <a:spAutoFit/>
          </a:bodyPr>
          <a:lstStyle/>
          <a:p>
            <a:r>
              <a:rPr lang="en-US" b="1"/>
              <a:t>Particle Dispersion:</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E528F2D4-E6E9-5838-D032-7FA2C9FB8AF7}"/>
                  </a:ext>
                </a:extLst>
              </p:cNvPr>
              <p:cNvSpPr txBox="1"/>
              <p:nvPr/>
            </p:nvSpPr>
            <p:spPr>
              <a:xfrm>
                <a:off x="8747305" y="910861"/>
                <a:ext cx="1967590" cy="714683"/>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i="1" smtClean="0">
                              <a:latin typeface="Cambria Math" panose="02040503050406030204" pitchFamily="18" charset="0"/>
                              <a:ea typeface="Cambria Math" panose="02040503050406030204" pitchFamily="18" charset="0"/>
                            </a:rPr>
                            <m:t>𝜏</m:t>
                          </m:r>
                        </m:e>
                        <m:sub>
                          <m:r>
                            <a:rPr lang="en-US" b="0" i="1" smtClean="0">
                              <a:latin typeface="Cambria Math" panose="02040503050406030204" pitchFamily="18" charset="0"/>
                            </a:rPr>
                            <m:t>𝑒𝑑𝑑𝑦</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𝐿</m:t>
                          </m:r>
                        </m:sub>
                      </m:sSub>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𝑘</m:t>
                              </m:r>
                            </m:num>
                            <m:den>
                              <m:r>
                                <a:rPr lang="en-US" i="1">
                                  <a:latin typeface="Cambria Math" panose="02040503050406030204" pitchFamily="18" charset="0"/>
                                  <a:ea typeface="Cambria Math" panose="02040503050406030204" pitchFamily="18" charset="0"/>
                                </a:rPr>
                                <m:t>𝜀</m:t>
                              </m:r>
                            </m:den>
                          </m:f>
                        </m:e>
                      </m:d>
                    </m:oMath>
                  </m:oMathPara>
                </a14:m>
                <a:endParaRPr lang="en-GB"/>
              </a:p>
            </p:txBody>
          </p:sp>
        </mc:Choice>
        <mc:Fallback xmlns="">
          <p:sp>
            <p:nvSpPr>
              <p:cNvPr id="21" name="TextBox 20">
                <a:extLst>
                  <a:ext uri="{FF2B5EF4-FFF2-40B4-BE49-F238E27FC236}">
                    <a16:creationId xmlns:a16="http://schemas.microsoft.com/office/drawing/2014/main" id="{E528F2D4-E6E9-5838-D032-7FA2C9FB8AF7}"/>
                  </a:ext>
                </a:extLst>
              </p:cNvPr>
              <p:cNvSpPr txBox="1">
                <a:spLocks noRot="1" noChangeAspect="1" noMove="1" noResize="1" noEditPoints="1" noAdjustHandles="1" noChangeArrowheads="1" noChangeShapeType="1" noTextEdit="1"/>
              </p:cNvSpPr>
              <p:nvPr/>
            </p:nvSpPr>
            <p:spPr>
              <a:xfrm>
                <a:off x="8747305" y="910861"/>
                <a:ext cx="1967590" cy="71468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FD464AA7-B23F-70B3-1211-BFE53328BA78}"/>
                  </a:ext>
                </a:extLst>
              </p:cNvPr>
              <p:cNvSpPr txBox="1"/>
              <p:nvPr/>
            </p:nvSpPr>
            <p:spPr>
              <a:xfrm>
                <a:off x="8836091" y="1679045"/>
                <a:ext cx="1410835" cy="9106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𝑢</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𝑘</m:t>
                          </m:r>
                        </m:sub>
                      </m:sSub>
                      <m:rad>
                        <m:radPr>
                          <m:degHide m:val="on"/>
                          <m:ctrlPr>
                            <a:rPr lang="en-US" b="0" i="1" smtClean="0">
                              <a:latin typeface="Cambria Math" panose="02040503050406030204" pitchFamily="18" charset="0"/>
                            </a:rPr>
                          </m:ctrlPr>
                        </m:radPr>
                        <m:deg/>
                        <m:e>
                          <m:f>
                            <m:fPr>
                              <m:ctrlPr>
                                <a:rPr lang="en-US" b="0" i="1" smtClean="0">
                                  <a:latin typeface="Cambria Math" panose="02040503050406030204" pitchFamily="18" charset="0"/>
                                </a:rPr>
                              </m:ctrlPr>
                            </m:fPr>
                            <m:num>
                              <m:r>
                                <a:rPr lang="en-US" b="0" i="1" smtClean="0">
                                  <a:latin typeface="Cambria Math" panose="02040503050406030204" pitchFamily="18" charset="0"/>
                                </a:rPr>
                                <m:t>2</m:t>
                              </m:r>
                              <m:r>
                                <a:rPr lang="en-US" b="0" i="1" smtClean="0">
                                  <a:latin typeface="Cambria Math" panose="02040503050406030204" pitchFamily="18" charset="0"/>
                                </a:rPr>
                                <m:t>𝑘</m:t>
                              </m:r>
                            </m:num>
                            <m:den>
                              <m:r>
                                <a:rPr lang="en-US" b="0" i="1" smtClean="0">
                                  <a:latin typeface="Cambria Math" panose="02040503050406030204" pitchFamily="18" charset="0"/>
                                </a:rPr>
                                <m:t>3</m:t>
                              </m:r>
                            </m:den>
                          </m:f>
                        </m:e>
                      </m:rad>
                    </m:oMath>
                  </m:oMathPara>
                </a14:m>
                <a:endParaRPr lang="en-GB"/>
              </a:p>
            </p:txBody>
          </p:sp>
        </mc:Choice>
        <mc:Fallback xmlns="">
          <p:sp>
            <p:nvSpPr>
              <p:cNvPr id="22" name="TextBox 21">
                <a:extLst>
                  <a:ext uri="{FF2B5EF4-FFF2-40B4-BE49-F238E27FC236}">
                    <a16:creationId xmlns:a16="http://schemas.microsoft.com/office/drawing/2014/main" id="{FD464AA7-B23F-70B3-1211-BFE53328BA78}"/>
                  </a:ext>
                </a:extLst>
              </p:cNvPr>
              <p:cNvSpPr txBox="1">
                <a:spLocks noRot="1" noChangeAspect="1" noMove="1" noResize="1" noEditPoints="1" noAdjustHandles="1" noChangeArrowheads="1" noChangeShapeType="1" noTextEdit="1"/>
              </p:cNvSpPr>
              <p:nvPr/>
            </p:nvSpPr>
            <p:spPr>
              <a:xfrm>
                <a:off x="8836091" y="1679045"/>
                <a:ext cx="1410835" cy="910699"/>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598FC791-70C4-0878-FD61-63BED76642A5}"/>
                  </a:ext>
                </a:extLst>
              </p:cNvPr>
              <p:cNvSpPr txBox="1"/>
              <p:nvPr/>
            </p:nvSpPr>
            <p:spPr>
              <a:xfrm>
                <a:off x="9006895" y="2906268"/>
                <a:ext cx="2601225" cy="39126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𝑢</m:t>
                          </m:r>
                          <m:r>
                            <a:rPr lang="en-US" b="0" i="1" smtClean="0">
                              <a:latin typeface="Cambria Math" panose="02040503050406030204" pitchFamily="18" charset="0"/>
                            </a:rPr>
                            <m:t>′</m:t>
                          </m:r>
                        </m:e>
                        <m:sub>
                          <m:r>
                            <a:rPr lang="en-US" b="0" i="1" smtClean="0">
                              <a:latin typeface="Cambria Math" panose="02040503050406030204" pitchFamily="18" charset="0"/>
                            </a:rPr>
                            <m:t>𝑟𝑎𝑛𝑑𝑜𝑚</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e>
                        <m:sub>
                          <m:r>
                            <a:rPr lang="en-US" b="0" i="1" smtClean="0">
                              <a:latin typeface="Cambria Math" panose="02040503050406030204" pitchFamily="18" charset="0"/>
                              <a:ea typeface="Cambria Math" panose="02040503050406030204" pitchFamily="18" charset="0"/>
                            </a:rPr>
                            <m:t>𝑒𝑑𝑑𝑦</m:t>
                          </m:r>
                        </m:sub>
                      </m:sSub>
                    </m:oMath>
                  </m:oMathPara>
                </a14:m>
                <a:endParaRPr lang="en-GB"/>
              </a:p>
            </p:txBody>
          </p:sp>
        </mc:Choice>
        <mc:Fallback xmlns="">
          <p:sp>
            <p:nvSpPr>
              <p:cNvPr id="23" name="TextBox 22">
                <a:extLst>
                  <a:ext uri="{FF2B5EF4-FFF2-40B4-BE49-F238E27FC236}">
                    <a16:creationId xmlns:a16="http://schemas.microsoft.com/office/drawing/2014/main" id="{598FC791-70C4-0878-FD61-63BED76642A5}"/>
                  </a:ext>
                </a:extLst>
              </p:cNvPr>
              <p:cNvSpPr txBox="1">
                <a:spLocks noRot="1" noChangeAspect="1" noMove="1" noResize="1" noEditPoints="1" noAdjustHandles="1" noChangeArrowheads="1" noChangeShapeType="1" noTextEdit="1"/>
              </p:cNvSpPr>
              <p:nvPr/>
            </p:nvSpPr>
            <p:spPr>
              <a:xfrm>
                <a:off x="9006895" y="2906268"/>
                <a:ext cx="2601225" cy="391261"/>
              </a:xfrm>
              <a:prstGeom prst="rect">
                <a:avLst/>
              </a:prstGeom>
              <a:blipFill>
                <a:blip r:embed="rId5"/>
                <a:stretch>
                  <a:fillRect b="-6250"/>
                </a:stretch>
              </a:blipFill>
            </p:spPr>
            <p:txBody>
              <a:bodyPr/>
              <a:lstStyle/>
              <a:p>
                <a:r>
                  <a:rPr lang="en-US">
                    <a:noFill/>
                  </a:rPr>
                  <a:t> </a:t>
                </a:r>
              </a:p>
            </p:txBody>
          </p:sp>
        </mc:Fallback>
      </mc:AlternateContent>
      <p:pic>
        <p:nvPicPr>
          <p:cNvPr id="27" name="Picture 26">
            <a:extLst>
              <a:ext uri="{FF2B5EF4-FFF2-40B4-BE49-F238E27FC236}">
                <a16:creationId xmlns:a16="http://schemas.microsoft.com/office/drawing/2014/main" id="{A8910E8E-D221-CD42-1E0F-4DD4615BBA59}"/>
              </a:ext>
            </a:extLst>
          </p:cNvPr>
          <p:cNvPicPr>
            <a:picLocks noChangeAspect="1"/>
          </p:cNvPicPr>
          <p:nvPr/>
        </p:nvPicPr>
        <p:blipFill>
          <a:blip r:embed="rId6"/>
          <a:srcRect l="65418" t="62704" r="10979"/>
          <a:stretch>
            <a:fillRect/>
          </a:stretch>
        </p:blipFill>
        <p:spPr>
          <a:xfrm>
            <a:off x="8373689" y="3537844"/>
            <a:ext cx="1322712" cy="2659749"/>
          </a:xfrm>
          <a:prstGeom prst="rect">
            <a:avLst/>
          </a:prstGeom>
        </p:spPr>
      </p:pic>
      <p:pic>
        <p:nvPicPr>
          <p:cNvPr id="29" name="Picture 28">
            <a:extLst>
              <a:ext uri="{FF2B5EF4-FFF2-40B4-BE49-F238E27FC236}">
                <a16:creationId xmlns:a16="http://schemas.microsoft.com/office/drawing/2014/main" id="{4466AD74-E7B4-F974-FF44-0EE50503EEE8}"/>
              </a:ext>
            </a:extLst>
          </p:cNvPr>
          <p:cNvPicPr>
            <a:picLocks noChangeAspect="1"/>
          </p:cNvPicPr>
          <p:nvPr/>
        </p:nvPicPr>
        <p:blipFill>
          <a:blip r:embed="rId7"/>
          <a:stretch>
            <a:fillRect/>
          </a:stretch>
        </p:blipFill>
        <p:spPr>
          <a:xfrm>
            <a:off x="7564372" y="3421931"/>
            <a:ext cx="849295" cy="2747718"/>
          </a:xfrm>
          <a:prstGeom prst="rect">
            <a:avLst/>
          </a:prstGeom>
        </p:spPr>
      </p:pic>
      <p:sp>
        <p:nvSpPr>
          <p:cNvPr id="30" name="TextBox 29">
            <a:extLst>
              <a:ext uri="{FF2B5EF4-FFF2-40B4-BE49-F238E27FC236}">
                <a16:creationId xmlns:a16="http://schemas.microsoft.com/office/drawing/2014/main" id="{307E7744-5309-50FA-5567-B2C8D29F678C}"/>
              </a:ext>
            </a:extLst>
          </p:cNvPr>
          <p:cNvSpPr txBox="1"/>
          <p:nvPr/>
        </p:nvSpPr>
        <p:spPr>
          <a:xfrm>
            <a:off x="10632504" y="5087811"/>
            <a:ext cx="1724598" cy="646331"/>
          </a:xfrm>
          <a:prstGeom prst="rect">
            <a:avLst/>
          </a:prstGeom>
          <a:noFill/>
        </p:spPr>
        <p:txBody>
          <a:bodyPr wrap="square" rtlCol="0">
            <a:spAutoFit/>
          </a:bodyPr>
          <a:lstStyle/>
          <a:p>
            <a:r>
              <a:rPr lang="en-US"/>
              <a:t>More can be found </a:t>
            </a:r>
            <a:r>
              <a:rPr lang="en-US">
                <a:hlinkClick r:id="rId8"/>
              </a:rPr>
              <a:t>here</a:t>
            </a:r>
            <a:r>
              <a:rPr lang="en-US"/>
              <a:t>!</a:t>
            </a:r>
            <a:endParaRPr lang="en-GB"/>
          </a:p>
        </p:txBody>
      </p:sp>
    </p:spTree>
    <p:extLst>
      <p:ext uri="{BB962C8B-B14F-4D97-AF65-F5344CB8AC3E}">
        <p14:creationId xmlns:p14="http://schemas.microsoft.com/office/powerpoint/2010/main" val="3393364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dirty="0">
              <a:latin typeface="+mn-lt"/>
            </a:endParaRPr>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dirty="0">
                <a:latin typeface="+mn-lt"/>
              </a:rPr>
              <a:t>Learning Objectives</a:t>
            </a:r>
          </a:p>
        </p:txBody>
      </p:sp>
      <p:graphicFrame>
        <p:nvGraphicFramePr>
          <p:cNvPr id="5" name="Table 4">
            <a:extLst>
              <a:ext uri="{FF2B5EF4-FFF2-40B4-BE49-F238E27FC236}">
                <a16:creationId xmlns:a16="http://schemas.microsoft.com/office/drawing/2014/main" id="{81F1995C-277A-4D92-B142-C47B50B7FCF6}"/>
              </a:ext>
            </a:extLst>
          </p:cNvPr>
          <p:cNvGraphicFramePr>
            <a:graphicFrameLocks noGrp="1"/>
          </p:cNvGraphicFramePr>
          <p:nvPr>
            <p:extLst>
              <p:ext uri="{D42A27DB-BD31-4B8C-83A1-F6EECF244321}">
                <p14:modId xmlns:p14="http://schemas.microsoft.com/office/powerpoint/2010/main" val="374347716"/>
              </p:ext>
            </p:extLst>
          </p:nvPr>
        </p:nvGraphicFramePr>
        <p:xfrm>
          <a:off x="957743" y="1796533"/>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200" b="1" dirty="0">
                          <a:solidFill>
                            <a:schemeClr val="tx1"/>
                          </a:solidFill>
                        </a:rPr>
                        <a:t>Knowledge and Understanding</a:t>
                      </a:r>
                      <a:endParaRPr lang="en-GB" sz="12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Understand </a:t>
                      </a:r>
                      <a:r>
                        <a:rPr lang="en-GB" sz="1200" kern="1200" dirty="0">
                          <a:solidFill>
                            <a:schemeClr val="tx1"/>
                          </a:solidFill>
                          <a:effectLst/>
                          <a:latin typeface="+mn-lt"/>
                          <a:ea typeface="+mn-ea"/>
                          <a:cs typeface="+mn-cs"/>
                        </a:rPr>
                        <a:t>the primary Physics of Discrete Phase Modelling and Species Transport for Drug Delivery (pMDI)</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200" b="1" dirty="0">
                          <a:solidFill>
                            <a:schemeClr val="tx1"/>
                          </a:solidFill>
                        </a:rPr>
                        <a:t>Skills and Abilities</a:t>
                      </a:r>
                      <a:endParaRPr lang="en-GB" sz="12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dirty="0">
                          <a:solidFill>
                            <a:srgbClr val="000000"/>
                          </a:solidFill>
                          <a:effectLst/>
                          <a:latin typeface="Calibri" panose="020F0502020204030204" pitchFamily="34" charset="0"/>
                        </a:rPr>
                        <a:t>Know</a:t>
                      </a:r>
                      <a:r>
                        <a:rPr lang="en-US" sz="1200" b="0" i="0" u="none" strike="noStrike" dirty="0">
                          <a:solidFill>
                            <a:srgbClr val="000000"/>
                          </a:solidFill>
                          <a:effectLst/>
                          <a:latin typeface="Calibri" panose="020F0502020204030204" pitchFamily="34" charset="0"/>
                        </a:rPr>
                        <a:t> how set up a Multiphysics Simulation for Continuous Phase and Discrete Phase Modeling</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200" b="1">
                          <a:solidFill>
                            <a:schemeClr val="tx1"/>
                          </a:solidFill>
                        </a:rPr>
                        <a:t>Values and Attitudes</a:t>
                      </a:r>
                      <a:endParaRPr lang="en-GB" sz="12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Appreciate</a:t>
                      </a:r>
                      <a:r>
                        <a:rPr lang="en-US" sz="1200" dirty="0"/>
                        <a:t> the importance of In-Silico technologies for Drug Delivery Studies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Develop </a:t>
                      </a:r>
                      <a:r>
                        <a:rPr lang="en-US" sz="1200" dirty="0"/>
                        <a:t>critical thinking when interpreting CFD results in a biomedical context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Content Placeholder 3">
            <a:extLst>
              <a:ext uri="{FF2B5EF4-FFF2-40B4-BE49-F238E27FC236}">
                <a16:creationId xmlns:a16="http://schemas.microsoft.com/office/drawing/2014/main" id="{E192D023-F315-4E19-B010-0B3FAE6090E8}"/>
              </a:ext>
            </a:extLst>
          </p:cNvPr>
          <p:cNvSpPr txBox="1">
            <a:spLocks/>
          </p:cNvSpPr>
          <p:nvPr/>
        </p:nvSpPr>
        <p:spPr bwMode="auto">
          <a:xfrm>
            <a:off x="948503" y="3903984"/>
            <a:ext cx="10276514" cy="369332"/>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effectLst/>
                <a:uLnTx/>
                <a:uFillTx/>
                <a:ea typeface="+mn-ea"/>
                <a:cs typeface="+mn-cs"/>
              </a:rPr>
              <a:t>Resources</a:t>
            </a:r>
          </a:p>
        </p:txBody>
      </p:sp>
      <p:sp>
        <p:nvSpPr>
          <p:cNvPr id="13" name="Content Placeholder 3">
            <a:extLst>
              <a:ext uri="{FF2B5EF4-FFF2-40B4-BE49-F238E27FC236}">
                <a16:creationId xmlns:a16="http://schemas.microsoft.com/office/drawing/2014/main" id="{B9353641-05FA-4CD0-B71B-FE17A984AC57}"/>
              </a:ext>
            </a:extLst>
          </p:cNvPr>
          <p:cNvSpPr txBox="1">
            <a:spLocks/>
          </p:cNvSpPr>
          <p:nvPr/>
        </p:nvSpPr>
        <p:spPr bwMode="auto">
          <a:xfrm>
            <a:off x="6158766" y="4605966"/>
            <a:ext cx="5066251" cy="369332"/>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Built-in Assessment</a:t>
            </a:r>
            <a:endParaRPr kumimoji="0" lang="en-GB" sz="1600" b="1" i="0" u="none" strike="noStrike" kern="0" cap="none" spc="0" normalizeH="0" baseline="0" noProof="0" dirty="0">
              <a:ln>
                <a:noFill/>
              </a:ln>
              <a:solidFill>
                <a:srgbClr val="0C0C0C"/>
              </a:solidFill>
              <a:effectLst/>
              <a:uLnTx/>
              <a:uFillTx/>
              <a:ea typeface="+mn-ea"/>
              <a:cs typeface="+mn-cs"/>
            </a:endParaRPr>
          </a:p>
        </p:txBody>
      </p:sp>
      <p:sp>
        <p:nvSpPr>
          <p:cNvPr id="16" name="Content Placeholder 3">
            <a:extLst>
              <a:ext uri="{FF2B5EF4-FFF2-40B4-BE49-F238E27FC236}">
                <a16:creationId xmlns:a16="http://schemas.microsoft.com/office/drawing/2014/main" id="{B613D513-9C2B-4585-B283-E9A77221C3E4}"/>
              </a:ext>
            </a:extLst>
          </p:cNvPr>
          <p:cNvSpPr txBox="1">
            <a:spLocks/>
          </p:cNvSpPr>
          <p:nvPr/>
        </p:nvSpPr>
        <p:spPr bwMode="auto">
          <a:xfrm>
            <a:off x="948497" y="4605971"/>
            <a:ext cx="5066251" cy="128016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Further reading/information</a:t>
            </a:r>
          </a:p>
          <a:p>
            <a:pPr lvl="1">
              <a:buClr>
                <a:schemeClr val="accent1"/>
              </a:buClr>
              <a:buSzPct val="100000"/>
            </a:pPr>
            <a:r>
              <a:rPr lang="en-GB" dirty="0">
                <a:solidFill>
                  <a:schemeClr val="accent1"/>
                </a:solidFill>
                <a:hlinkClick r:id="rId3">
                  <a:extLst>
                    <a:ext uri="{A12FA001-AC4F-418D-AE19-62706E023703}">
                      <ahyp:hlinkClr xmlns:ahyp="http://schemas.microsoft.com/office/drawing/2018/hyperlinkcolor" val="tx"/>
                    </a:ext>
                  </a:extLst>
                </a:hlinkClick>
              </a:rPr>
              <a:t>Ansys Academic</a:t>
            </a:r>
            <a:endParaRPr lang="en-GB" dirty="0">
              <a:solidFill>
                <a:schemeClr val="accent1"/>
              </a:solidFill>
              <a:hlinkClick r:id="" action="ppaction://noaction">
                <a:extLst>
                  <a:ext uri="{A12FA001-AC4F-418D-AE19-62706E023703}">
                    <ahyp:hlinkClr xmlns:ahyp="http://schemas.microsoft.com/office/drawing/2018/hyperlinkcolor" val="tx"/>
                  </a:ext>
                </a:extLst>
              </a:hlinkClick>
            </a:endParaRPr>
          </a:p>
          <a:p>
            <a:pPr lvl="1">
              <a:buClr>
                <a:schemeClr val="accent1"/>
              </a:buClr>
              <a:buSzPct val="100000"/>
            </a:pPr>
            <a:r>
              <a:rPr lang="en-GB" dirty="0">
                <a:solidFill>
                  <a:schemeClr val="accent1"/>
                </a:solidFill>
                <a:hlinkClick r:id="" action="ppaction://noaction">
                  <a:extLst>
                    <a:ext uri="{A12FA001-AC4F-418D-AE19-62706E023703}">
                      <ahyp:hlinkClr xmlns:ahyp="http://schemas.microsoft.com/office/drawing/2018/hyperlinkcolor" val="tx"/>
                    </a:ext>
                  </a:extLst>
                </a:hlinkClick>
              </a:rPr>
              <a:t>Ansys Innovation Courses</a:t>
            </a:r>
            <a:endParaRPr lang="en-GB" dirty="0">
              <a:solidFill>
                <a:schemeClr val="accent1"/>
              </a:solidFill>
            </a:endParaRPr>
          </a:p>
          <a:p>
            <a:pPr lvl="1">
              <a:buClr>
                <a:schemeClr val="accent1"/>
              </a:buClr>
              <a:buSzPct val="100000"/>
            </a:pPr>
            <a:r>
              <a:rPr lang="en-GB" dirty="0">
                <a:solidFill>
                  <a:schemeClr val="accent1"/>
                </a:solidFill>
                <a:hlinkClick r:id="rId4">
                  <a:extLst>
                    <a:ext uri="{A12FA001-AC4F-418D-AE19-62706E023703}">
                      <ahyp:hlinkClr xmlns:ahyp="http://schemas.microsoft.com/office/drawing/2018/hyperlinkcolor" val="tx"/>
                    </a:ext>
                  </a:extLst>
                </a:hlinkClick>
              </a:rPr>
              <a:t>Ansys Education Resources</a:t>
            </a:r>
            <a:endParaRPr lang="en-GB" dirty="0">
              <a:solidFill>
                <a:schemeClr val="accent1"/>
              </a:solidFill>
            </a:endParaRPr>
          </a:p>
        </p:txBody>
      </p:sp>
      <p:pic>
        <p:nvPicPr>
          <p:cNvPr id="17" name="Graphic 16" descr="Internet outline">
            <a:extLst>
              <a:ext uri="{FF2B5EF4-FFF2-40B4-BE49-F238E27FC236}">
                <a16:creationId xmlns:a16="http://schemas.microsoft.com/office/drawing/2014/main" id="{BEA41156-2DEF-4DF3-95C4-FEF6E24FD44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55485" y="5000209"/>
            <a:ext cx="752604" cy="764486"/>
          </a:xfrm>
          <a:prstGeom prst="rect">
            <a:avLst/>
          </a:prstGeom>
        </p:spPr>
      </p:pic>
      <p:graphicFrame>
        <p:nvGraphicFramePr>
          <p:cNvPr id="4" name="Table 3">
            <a:extLst>
              <a:ext uri="{FF2B5EF4-FFF2-40B4-BE49-F238E27FC236}">
                <a16:creationId xmlns:a16="http://schemas.microsoft.com/office/drawing/2014/main" id="{A7EDAEF1-147A-8EAB-6CA4-567404C4E5D2}"/>
              </a:ext>
            </a:extLst>
          </p:cNvPr>
          <p:cNvGraphicFramePr>
            <a:graphicFrameLocks noGrp="1"/>
          </p:cNvGraphicFramePr>
          <p:nvPr>
            <p:extLst>
              <p:ext uri="{D42A27DB-BD31-4B8C-83A1-F6EECF244321}">
                <p14:modId xmlns:p14="http://schemas.microsoft.com/office/powerpoint/2010/main" val="1701123886"/>
              </p:ext>
            </p:extLst>
          </p:nvPr>
        </p:nvGraphicFramePr>
        <p:xfrm>
          <a:off x="957741" y="934338"/>
          <a:ext cx="10285752" cy="64008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kern="1200" dirty="0">
                          <a:solidFill>
                            <a:schemeClr val="dk1"/>
                          </a:solidFill>
                          <a:effectLst/>
                          <a:latin typeface="+mn-lt"/>
                          <a:ea typeface="+mn-ea"/>
                          <a:cs typeface="+mn-cs"/>
                        </a:rPr>
                        <a:t>Ansys Fluent® fluid simulation software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kern="1200" dirty="0">
                          <a:solidFill>
                            <a:schemeClr val="dk1"/>
                          </a:solidFill>
                          <a:effectLst/>
                          <a:latin typeface="+mn-lt"/>
                          <a:ea typeface="+mn-ea"/>
                          <a:cs typeface="+mn-cs"/>
                        </a:rPr>
                        <a:t>Ansys Discovery™ 3D product simulation software</a:t>
                      </a:r>
                      <a:endParaRPr lang="en-US" sz="1400" b="0" i="0"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4263359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649CDD-E10C-F0E2-1DB1-1FB23C25308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29249A-A25F-356B-22DD-75295F488658}"/>
              </a:ext>
            </a:extLst>
          </p:cNvPr>
          <p:cNvSpPr>
            <a:spLocks noGrp="1"/>
          </p:cNvSpPr>
          <p:nvPr>
            <p:ph type="sldNum" sz="quarter" idx="11"/>
          </p:nvPr>
        </p:nvSpPr>
        <p:spPr/>
        <p:txBody>
          <a:bodyPr/>
          <a:lstStyle/>
          <a:p>
            <a:fld id="{F0D23093-2AB0-F74C-B865-1A12A15B650E}" type="slidenum">
              <a:rPr lang="en-US" smtClean="0"/>
              <a:pPr/>
              <a:t>20</a:t>
            </a:fld>
            <a:endParaRPr lang="en-US"/>
          </a:p>
        </p:txBody>
      </p:sp>
      <p:sp>
        <p:nvSpPr>
          <p:cNvPr id="3" name="TextBox 2">
            <a:extLst>
              <a:ext uri="{FF2B5EF4-FFF2-40B4-BE49-F238E27FC236}">
                <a16:creationId xmlns:a16="http://schemas.microsoft.com/office/drawing/2014/main" id="{D9E49CDF-053C-8342-E826-AE4E4975ADA9}"/>
              </a:ext>
            </a:extLst>
          </p:cNvPr>
          <p:cNvSpPr txBox="1"/>
          <p:nvPr/>
        </p:nvSpPr>
        <p:spPr>
          <a:xfrm>
            <a:off x="639877" y="1358290"/>
            <a:ext cx="10972799" cy="2585323"/>
          </a:xfrm>
          <a:prstGeom prst="rect">
            <a:avLst/>
          </a:prstGeom>
          <a:noFill/>
        </p:spPr>
        <p:txBody>
          <a:bodyPr wrap="square" rtlCol="0">
            <a:spAutoFit/>
          </a:bodyPr>
          <a:lstStyle/>
          <a:p>
            <a:r>
              <a:rPr lang="en-US" b="1"/>
              <a:t>Description</a:t>
            </a:r>
          </a:p>
          <a:p>
            <a:r>
              <a:rPr lang="en-US"/>
              <a:t>The Discrete Phase Model is a computational approach capable of tracking the motion of individual particles—such as drug aerosols, droplets, or solid particles within a continuous fluid flow. In DPM, particles are treated as distinct entities that interact with the fluid through various forces including drag, lift, gravitational, and turbulent dispersion forces, as well as wall interactions. This approach provides detailed information about particle distribution, velocity fields, and individual trajectories throughout the flow domain.</a:t>
            </a:r>
          </a:p>
          <a:p>
            <a:endParaRPr lang="en-GB" b="1"/>
          </a:p>
          <a:p>
            <a:r>
              <a:rPr lang="en-US"/>
              <a:t>Mathematically, DPM employs </a:t>
            </a:r>
            <a:r>
              <a:rPr lang="en-US" b="1"/>
              <a:t>Langrangian particle tracking</a:t>
            </a:r>
            <a:r>
              <a:rPr lang="en-US"/>
              <a:t>, a framework that follows individual particles through the flow field by solving Newton's second law along particle trajectories. The governing equations are:</a:t>
            </a:r>
            <a:endParaRPr lang="en-GB"/>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C106AD3-47D7-CFFF-0E6B-50828823BDAC}"/>
                  </a:ext>
                </a:extLst>
              </p:cNvPr>
              <p:cNvSpPr txBox="1"/>
              <p:nvPr/>
            </p:nvSpPr>
            <p:spPr>
              <a:xfrm>
                <a:off x="491591" y="5296091"/>
                <a:ext cx="2093639" cy="6365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i="1" smtClean="0">
                              <a:latin typeface="Cambria Math" panose="02040503050406030204" pitchFamily="18" charset="0"/>
                            </a:rPr>
                            <m:t>𝑑</m:t>
                          </m:r>
                          <m:sSub>
                            <m:sSubPr>
                              <m:ctrlPr>
                                <a:rPr lang="en-GB"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𝑝</m:t>
                              </m:r>
                            </m:sub>
                          </m:sSub>
                        </m:num>
                        <m:den>
                          <m:r>
                            <a:rPr lang="en-GB" i="1" smtClean="0">
                              <a:latin typeface="Cambria Math" panose="02040503050406030204" pitchFamily="18" charset="0"/>
                            </a:rPr>
                            <m:t>𝑑</m:t>
                          </m:r>
                          <m:r>
                            <a:rPr lang="en-US" b="0" i="1" smtClean="0">
                              <a:latin typeface="Cambria Math" panose="02040503050406030204" pitchFamily="18" charset="0"/>
                            </a:rPr>
                            <m:t>𝑡</m:t>
                          </m:r>
                        </m:den>
                      </m:f>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𝑝</m:t>
                          </m:r>
                        </m:sub>
                      </m:sSub>
                    </m:oMath>
                  </m:oMathPara>
                </a14:m>
                <a:endParaRPr lang="en-GB"/>
              </a:p>
            </p:txBody>
          </p:sp>
        </mc:Choice>
        <mc:Fallback xmlns="">
          <p:sp>
            <p:nvSpPr>
              <p:cNvPr id="5" name="TextBox 4">
                <a:extLst>
                  <a:ext uri="{FF2B5EF4-FFF2-40B4-BE49-F238E27FC236}">
                    <a16:creationId xmlns:a16="http://schemas.microsoft.com/office/drawing/2014/main" id="{CC106AD3-47D7-CFFF-0E6B-50828823BDAC}"/>
                  </a:ext>
                </a:extLst>
              </p:cNvPr>
              <p:cNvSpPr txBox="1">
                <a:spLocks noRot="1" noChangeAspect="1" noMove="1" noResize="1" noEditPoints="1" noAdjustHandles="1" noChangeArrowheads="1" noChangeShapeType="1" noTextEdit="1"/>
              </p:cNvSpPr>
              <p:nvPr/>
            </p:nvSpPr>
            <p:spPr>
              <a:xfrm>
                <a:off x="491591" y="5296091"/>
                <a:ext cx="2093639" cy="63658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4918FAC-9F31-38DF-E8BE-EBE26D9F883F}"/>
                  </a:ext>
                </a:extLst>
              </p:cNvPr>
              <p:cNvSpPr txBox="1"/>
              <p:nvPr/>
            </p:nvSpPr>
            <p:spPr>
              <a:xfrm>
                <a:off x="2773707" y="5281890"/>
                <a:ext cx="3917506" cy="62529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i="1">
                              <a:latin typeface="Cambria Math" panose="02040503050406030204" pitchFamily="18" charset="0"/>
                            </a:rPr>
                            <m:t>𝑑</m:t>
                          </m:r>
                          <m:sSub>
                            <m:sSubPr>
                              <m:ctrlPr>
                                <a:rPr lang="en-GB"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𝑝</m:t>
                              </m:r>
                            </m:sub>
                          </m:sSub>
                        </m:num>
                        <m:den>
                          <m:r>
                            <a:rPr lang="en-GB" i="1">
                              <a:latin typeface="Cambria Math" panose="02040503050406030204" pitchFamily="18" charset="0"/>
                            </a:rPr>
                            <m:t>𝑑</m:t>
                          </m:r>
                          <m:r>
                            <a:rPr lang="en-US" i="1">
                              <a:latin typeface="Cambria Math" panose="02040503050406030204" pitchFamily="18" charset="0"/>
                            </a:rPr>
                            <m:t>𝑡</m:t>
                          </m:r>
                        </m:den>
                      </m:f>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𝑑𝑟𝑎𝑔</m:t>
                          </m:r>
                        </m:sub>
                      </m:sSub>
                      <m:r>
                        <a:rPr lang="en-US" b="0" i="1" smtClean="0">
                          <a:latin typeface="Cambria Math" panose="02040503050406030204" pitchFamily="18" charset="0"/>
                        </a:rPr>
                        <m:t>+</m:t>
                      </m:r>
                      <m:sSub>
                        <m:sSubPr>
                          <m:ctrlPr>
                            <a:rPr lang="en-US" i="1" smtClean="0">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𝑔</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𝑃</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𝑝</m:t>
                          </m:r>
                        </m:sub>
                      </m:sSub>
                    </m:oMath>
                  </m:oMathPara>
                </a14:m>
                <a:endParaRPr lang="en-GB"/>
              </a:p>
            </p:txBody>
          </p:sp>
        </mc:Choice>
        <mc:Fallback xmlns="">
          <p:sp>
            <p:nvSpPr>
              <p:cNvPr id="7" name="TextBox 6">
                <a:extLst>
                  <a:ext uri="{FF2B5EF4-FFF2-40B4-BE49-F238E27FC236}">
                    <a16:creationId xmlns:a16="http://schemas.microsoft.com/office/drawing/2014/main" id="{84918FAC-9F31-38DF-E8BE-EBE26D9F883F}"/>
                  </a:ext>
                </a:extLst>
              </p:cNvPr>
              <p:cNvSpPr txBox="1">
                <a:spLocks noRot="1" noChangeAspect="1" noMove="1" noResize="1" noEditPoints="1" noAdjustHandles="1" noChangeArrowheads="1" noChangeShapeType="1" noTextEdit="1"/>
              </p:cNvSpPr>
              <p:nvPr/>
            </p:nvSpPr>
            <p:spPr>
              <a:xfrm>
                <a:off x="2773707" y="5281890"/>
                <a:ext cx="3917506" cy="625299"/>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9C67182-712F-99BD-9009-F49B1F643B70}"/>
                  </a:ext>
                </a:extLst>
              </p:cNvPr>
              <p:cNvSpPr txBox="1"/>
              <p:nvPr/>
            </p:nvSpPr>
            <p:spPr>
              <a:xfrm>
                <a:off x="6910264" y="4911044"/>
                <a:ext cx="4824536" cy="71974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i="1">
                              <a:latin typeface="Cambria Math" panose="02040503050406030204" pitchFamily="18" charset="0"/>
                            </a:rPr>
                            <m:t>𝑑</m:t>
                          </m:r>
                          <m:sSub>
                            <m:sSubPr>
                              <m:ctrlPr>
                                <a:rPr lang="en-GB"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𝑝</m:t>
                              </m:r>
                            </m:sub>
                          </m:sSub>
                        </m:num>
                        <m:den>
                          <m:r>
                            <a:rPr lang="en-GB" i="1">
                              <a:latin typeface="Cambria Math" panose="02040503050406030204" pitchFamily="18" charset="0"/>
                            </a:rPr>
                            <m:t>𝑑</m:t>
                          </m:r>
                          <m:r>
                            <a:rPr lang="en-US" i="1">
                              <a:latin typeface="Cambria Math" panose="02040503050406030204" pitchFamily="18" charset="0"/>
                            </a:rPr>
                            <m:t>𝑡</m:t>
                          </m:r>
                        </m:den>
                      </m:f>
                      <m:r>
                        <a:rPr lang="en-US" b="0" i="1" smtClean="0">
                          <a:latin typeface="Cambria Math" panose="02040503050406030204" pitchFamily="18" charset="0"/>
                        </a:rPr>
                        <m:t>=</m:t>
                      </m:r>
                      <m:d>
                        <m:dPr>
                          <m:ctrlPr>
                            <a:rPr lang="en-US" b="0" i="1" smtClean="0">
                              <a:latin typeface="Cambria Math" panose="02040503050406030204" pitchFamily="18" charset="0"/>
                            </a:rPr>
                          </m:ctrlPr>
                        </m:dPr>
                        <m:e>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rPr>
                                <m:t>18</m:t>
                              </m:r>
                              <m:r>
                                <a:rPr lang="en-US" i="1">
                                  <a:latin typeface="Cambria Math" panose="02040503050406030204" pitchFamily="18" charset="0"/>
                                  <a:ea typeface="Cambria Math" panose="02040503050406030204" pitchFamily="18" charset="0"/>
                                </a:rPr>
                                <m:t>𝜇</m:t>
                              </m:r>
                            </m:num>
                            <m:den>
                              <m:sSub>
                                <m:sSubPr>
                                  <m:ctrlPr>
                                    <a:rPr lang="en-US" i="1" smtClean="0">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𝜌</m:t>
                                  </m:r>
                                </m:e>
                                <m:sub>
                                  <m:r>
                                    <a:rPr lang="en-US" b="0" i="1" smtClean="0">
                                      <a:latin typeface="Cambria Math" panose="02040503050406030204" pitchFamily="18" charset="0"/>
                                      <a:ea typeface="Cambria Math" panose="02040503050406030204" pitchFamily="18" charset="0"/>
                                    </a:rPr>
                                    <m:t>𝑝</m:t>
                                  </m:r>
                                </m:sub>
                              </m:sSub>
                            </m:den>
                          </m:f>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𝑑</m:t>
                              </m:r>
                            </m:e>
                            <m:sup>
                              <m:r>
                                <a:rPr lang="en-US" b="0" i="1" smtClean="0">
                                  <a:latin typeface="Cambria Math" panose="02040503050406030204" pitchFamily="18" charset="0"/>
                                  <a:ea typeface="Cambria Math" panose="02040503050406030204" pitchFamily="18" charset="0"/>
                                </a:rPr>
                                <m:t>2</m:t>
                              </m:r>
                            </m:sup>
                          </m:sSup>
                        </m:e>
                      </m:d>
                      <m:d>
                        <m:dPr>
                          <m:ctrlPr>
                            <a:rPr lang="en-US" i="1">
                              <a:latin typeface="Cambria Math" panose="02040503050406030204" pitchFamily="18" charset="0"/>
                            </a:rPr>
                          </m:ctrlPr>
                        </m:dPr>
                        <m:e>
                          <m:sSub>
                            <m:sSubPr>
                              <m:ctrlPr>
                                <a:rPr lang="en-US" i="1" smtClean="0">
                                  <a:latin typeface="Cambria Math" panose="02040503050406030204" pitchFamily="18" charset="0"/>
                                </a:rPr>
                              </m:ctrlPr>
                            </m:sSubPr>
                            <m:e>
                              <m:r>
                                <a:rPr lang="en-US" b="0" i="1" smtClean="0">
                                  <a:latin typeface="Cambria Math" panose="02040503050406030204" pitchFamily="18" charset="0"/>
                                </a:rPr>
                                <m:t>𝑣</m:t>
                              </m:r>
                            </m:e>
                            <m:sub>
                              <m:r>
                                <a:rPr lang="en-US" b="0" i="1" smtClean="0">
                                  <a:latin typeface="Cambria Math" panose="02040503050406030204" pitchFamily="18" charset="0"/>
                                </a:rPr>
                                <m:t>𝑎𝑖𝑟</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b="0" i="1" smtClean="0">
                                  <a:latin typeface="Cambria Math" panose="02040503050406030204" pitchFamily="18" charset="0"/>
                                </a:rPr>
                                <m:t>𝑝</m:t>
                              </m:r>
                            </m:sub>
                          </m:sSub>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𝑜𝑡h𝑒𝑟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𝑝</m:t>
                          </m:r>
                        </m:sub>
                      </m:sSub>
                    </m:oMath>
                  </m:oMathPara>
                </a14:m>
                <a:endParaRPr lang="en-GB"/>
              </a:p>
            </p:txBody>
          </p:sp>
        </mc:Choice>
        <mc:Fallback xmlns="">
          <p:sp>
            <p:nvSpPr>
              <p:cNvPr id="8" name="TextBox 7">
                <a:extLst>
                  <a:ext uri="{FF2B5EF4-FFF2-40B4-BE49-F238E27FC236}">
                    <a16:creationId xmlns:a16="http://schemas.microsoft.com/office/drawing/2014/main" id="{D9C67182-712F-99BD-9009-F49B1F643B70}"/>
                  </a:ext>
                </a:extLst>
              </p:cNvPr>
              <p:cNvSpPr txBox="1">
                <a:spLocks noRot="1" noChangeAspect="1" noMove="1" noResize="1" noEditPoints="1" noAdjustHandles="1" noChangeArrowheads="1" noChangeShapeType="1" noTextEdit="1"/>
              </p:cNvSpPr>
              <p:nvPr/>
            </p:nvSpPr>
            <p:spPr>
              <a:xfrm>
                <a:off x="6910264" y="4911044"/>
                <a:ext cx="4824536" cy="719749"/>
              </a:xfrm>
              <a:prstGeom prst="rect">
                <a:avLst/>
              </a:prstGeom>
              <a:blipFill>
                <a:blip r:embed="rId5"/>
                <a:stretch>
                  <a:fillRect/>
                </a:stretch>
              </a:blipFill>
            </p:spPr>
            <p:txBody>
              <a:bodyPr/>
              <a:lstStyle/>
              <a:p>
                <a:r>
                  <a:rPr lang="en-US">
                    <a:noFill/>
                  </a:rPr>
                  <a:t> </a:t>
                </a:r>
              </a:p>
            </p:txBody>
          </p:sp>
        </mc:Fallback>
      </mc:AlternateContent>
      <p:sp>
        <p:nvSpPr>
          <p:cNvPr id="9" name="TextBox 8">
            <a:extLst>
              <a:ext uri="{FF2B5EF4-FFF2-40B4-BE49-F238E27FC236}">
                <a16:creationId xmlns:a16="http://schemas.microsoft.com/office/drawing/2014/main" id="{7AE47E6B-D126-662B-2F72-76BF09AF39C5}"/>
              </a:ext>
            </a:extLst>
          </p:cNvPr>
          <p:cNvSpPr txBox="1"/>
          <p:nvPr/>
        </p:nvSpPr>
        <p:spPr>
          <a:xfrm>
            <a:off x="626397" y="4810607"/>
            <a:ext cx="1861792" cy="369332"/>
          </a:xfrm>
          <a:prstGeom prst="rect">
            <a:avLst/>
          </a:prstGeom>
          <a:noFill/>
        </p:spPr>
        <p:txBody>
          <a:bodyPr wrap="none" rtlCol="0">
            <a:spAutoFit/>
          </a:bodyPr>
          <a:lstStyle/>
          <a:p>
            <a:r>
              <a:rPr lang="en-US" b="1"/>
              <a:t>Position Equation</a:t>
            </a:r>
            <a:endParaRPr lang="en-GB" b="1"/>
          </a:p>
        </p:txBody>
      </p:sp>
      <p:sp>
        <p:nvSpPr>
          <p:cNvPr id="10" name="TextBox 9">
            <a:extLst>
              <a:ext uri="{FF2B5EF4-FFF2-40B4-BE49-F238E27FC236}">
                <a16:creationId xmlns:a16="http://schemas.microsoft.com/office/drawing/2014/main" id="{704DF53E-3A41-8907-D210-F2F2A47BBCC5}"/>
              </a:ext>
            </a:extLst>
          </p:cNvPr>
          <p:cNvSpPr txBox="1"/>
          <p:nvPr/>
        </p:nvSpPr>
        <p:spPr>
          <a:xfrm>
            <a:off x="2773707" y="4808866"/>
            <a:ext cx="4098173" cy="369332"/>
          </a:xfrm>
          <a:prstGeom prst="rect">
            <a:avLst/>
          </a:prstGeom>
          <a:noFill/>
        </p:spPr>
        <p:txBody>
          <a:bodyPr wrap="none" rtlCol="0">
            <a:spAutoFit/>
          </a:bodyPr>
          <a:lstStyle/>
          <a:p>
            <a:r>
              <a:rPr lang="en-US" b="1"/>
              <a:t>Momentum Equation (Newton’s 2</a:t>
            </a:r>
            <a:r>
              <a:rPr lang="en-US" b="1" baseline="30000"/>
              <a:t>nd</a:t>
            </a:r>
            <a:r>
              <a:rPr lang="en-US" b="1"/>
              <a:t> Law)</a:t>
            </a:r>
            <a:endParaRPr lang="en-GB" b="1"/>
          </a:p>
        </p:txBody>
      </p:sp>
      <p:sp>
        <p:nvSpPr>
          <p:cNvPr id="11" name="TextBox 10">
            <a:extLst>
              <a:ext uri="{FF2B5EF4-FFF2-40B4-BE49-F238E27FC236}">
                <a16:creationId xmlns:a16="http://schemas.microsoft.com/office/drawing/2014/main" id="{851152BE-F9A2-DE74-A89E-104D2F2706CB}"/>
              </a:ext>
            </a:extLst>
          </p:cNvPr>
          <p:cNvSpPr txBox="1"/>
          <p:nvPr/>
        </p:nvSpPr>
        <p:spPr>
          <a:xfrm>
            <a:off x="8496793" y="4439534"/>
            <a:ext cx="1674241" cy="369332"/>
          </a:xfrm>
          <a:prstGeom prst="rect">
            <a:avLst/>
          </a:prstGeom>
          <a:noFill/>
        </p:spPr>
        <p:txBody>
          <a:bodyPr wrap="none" rtlCol="0">
            <a:spAutoFit/>
          </a:bodyPr>
          <a:lstStyle/>
          <a:p>
            <a:r>
              <a:rPr lang="en-US" b="1"/>
              <a:t>Expanded Form</a:t>
            </a:r>
            <a:endParaRPr lang="en-GB" b="1"/>
          </a:p>
        </p:txBody>
      </p:sp>
      <p:sp>
        <p:nvSpPr>
          <p:cNvPr id="13" name="Right Brace 12">
            <a:extLst>
              <a:ext uri="{FF2B5EF4-FFF2-40B4-BE49-F238E27FC236}">
                <a16:creationId xmlns:a16="http://schemas.microsoft.com/office/drawing/2014/main" id="{A2FCF99C-D86A-7855-F2C2-988EA9C37768}"/>
              </a:ext>
            </a:extLst>
          </p:cNvPr>
          <p:cNvSpPr/>
          <p:nvPr/>
        </p:nvSpPr>
        <p:spPr>
          <a:xfrm rot="5400000">
            <a:off x="8739920" y="4778622"/>
            <a:ext cx="219419" cy="1944216"/>
          </a:xfrm>
          <a:prstGeom prst="rightBrace">
            <a:avLst>
              <a:gd name="adj1" fmla="val 0"/>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4" name="TextBox 13">
            <a:extLst>
              <a:ext uri="{FF2B5EF4-FFF2-40B4-BE49-F238E27FC236}">
                <a16:creationId xmlns:a16="http://schemas.microsoft.com/office/drawing/2014/main" id="{CA3C73FB-C508-E33F-058E-E9F03ACA6346}"/>
              </a:ext>
            </a:extLst>
          </p:cNvPr>
          <p:cNvSpPr txBox="1"/>
          <p:nvPr/>
        </p:nvSpPr>
        <p:spPr>
          <a:xfrm>
            <a:off x="8189435" y="5870488"/>
            <a:ext cx="1279517" cy="369332"/>
          </a:xfrm>
          <a:prstGeom prst="rect">
            <a:avLst/>
          </a:prstGeom>
          <a:noFill/>
        </p:spPr>
        <p:txBody>
          <a:bodyPr wrap="none" rtlCol="0">
            <a:spAutoFit/>
          </a:bodyPr>
          <a:lstStyle/>
          <a:p>
            <a:r>
              <a:rPr lang="en-US"/>
              <a:t>Stokes Drag</a:t>
            </a:r>
            <a:endParaRPr lang="en-GB"/>
          </a:p>
        </p:txBody>
      </p:sp>
      <p:sp>
        <p:nvSpPr>
          <p:cNvPr id="15" name="Right Brace 14">
            <a:extLst>
              <a:ext uri="{FF2B5EF4-FFF2-40B4-BE49-F238E27FC236}">
                <a16:creationId xmlns:a16="http://schemas.microsoft.com/office/drawing/2014/main" id="{999A610C-8FAF-29F1-698B-7A466749A682}"/>
              </a:ext>
            </a:extLst>
          </p:cNvPr>
          <p:cNvSpPr/>
          <p:nvPr/>
        </p:nvSpPr>
        <p:spPr>
          <a:xfrm rot="5400000">
            <a:off x="10093800" y="5412426"/>
            <a:ext cx="219600" cy="676429"/>
          </a:xfrm>
          <a:prstGeom prst="rightBrace">
            <a:avLst>
              <a:gd name="adj1" fmla="val 0"/>
              <a:gd name="adj2" fmla="val 50000"/>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 name="TextBox 15">
            <a:extLst>
              <a:ext uri="{FF2B5EF4-FFF2-40B4-BE49-F238E27FC236}">
                <a16:creationId xmlns:a16="http://schemas.microsoft.com/office/drawing/2014/main" id="{4673695D-6D33-9613-7704-24505F4A64CA}"/>
              </a:ext>
            </a:extLst>
          </p:cNvPr>
          <p:cNvSpPr txBox="1"/>
          <p:nvPr/>
        </p:nvSpPr>
        <p:spPr>
          <a:xfrm>
            <a:off x="9757697" y="5870488"/>
            <a:ext cx="850939" cy="369332"/>
          </a:xfrm>
          <a:prstGeom prst="rect">
            <a:avLst/>
          </a:prstGeom>
          <a:noFill/>
        </p:spPr>
        <p:txBody>
          <a:bodyPr wrap="none" rtlCol="0">
            <a:spAutoFit/>
          </a:bodyPr>
          <a:lstStyle/>
          <a:p>
            <a:r>
              <a:rPr lang="en-US"/>
              <a:t>Gravity</a:t>
            </a:r>
            <a:endParaRPr lang="en-GB"/>
          </a:p>
        </p:txBody>
      </p:sp>
      <p:sp>
        <p:nvSpPr>
          <p:cNvPr id="4" name="Title 2">
            <a:extLst>
              <a:ext uri="{FF2B5EF4-FFF2-40B4-BE49-F238E27FC236}">
                <a16:creationId xmlns:a16="http://schemas.microsoft.com/office/drawing/2014/main" id="{7C345130-41DB-744B-6D55-901F355FF290}"/>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Discrete Phase Model (DPM)</a:t>
            </a:r>
          </a:p>
          <a:p>
            <a:r>
              <a:rPr lang="en-US" sz="2000" i="1">
                <a:latin typeface="+mj-lt"/>
              </a:rPr>
              <a:t>	</a:t>
            </a:r>
            <a:r>
              <a:rPr lang="en-US" sz="2400" i="1">
                <a:latin typeface="+mj-lt"/>
              </a:rPr>
              <a:t>Langrangian Particle Tracking</a:t>
            </a:r>
            <a:endParaRPr lang="en-US" sz="2000" i="1">
              <a:latin typeface="+mj-lt"/>
            </a:endParaRPr>
          </a:p>
        </p:txBody>
      </p:sp>
    </p:spTree>
    <p:extLst>
      <p:ext uri="{BB962C8B-B14F-4D97-AF65-F5344CB8AC3E}">
        <p14:creationId xmlns:p14="http://schemas.microsoft.com/office/powerpoint/2010/main" val="2745356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6096F9-D26C-3910-A195-F2595F2E4BF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83330BC-0D13-D336-C403-74E69302372E}"/>
              </a:ext>
            </a:extLst>
          </p:cNvPr>
          <p:cNvSpPr>
            <a:spLocks noGrp="1"/>
          </p:cNvSpPr>
          <p:nvPr>
            <p:ph type="sldNum" sz="quarter" idx="11"/>
          </p:nvPr>
        </p:nvSpPr>
        <p:spPr/>
        <p:txBody>
          <a:bodyPr/>
          <a:lstStyle/>
          <a:p>
            <a:fld id="{F0D23093-2AB0-F74C-B865-1A12A15B650E}" type="slidenum">
              <a:rPr lang="en-US" smtClean="0"/>
              <a:pPr/>
              <a:t>21</a:t>
            </a:fld>
            <a:endParaRPr lang="en-US"/>
          </a:p>
        </p:txBody>
      </p:sp>
      <p:sp>
        <p:nvSpPr>
          <p:cNvPr id="6" name="Title 2">
            <a:extLst>
              <a:ext uri="{FF2B5EF4-FFF2-40B4-BE49-F238E27FC236}">
                <a16:creationId xmlns:a16="http://schemas.microsoft.com/office/drawing/2014/main" id="{81D134D9-B008-A217-6457-53BCC982728D}"/>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Species Transport</a:t>
            </a:r>
          </a:p>
          <a:p>
            <a:r>
              <a:rPr lang="en-US" sz="2000" i="1" dirty="0">
                <a:latin typeface="+mj-lt"/>
              </a:rPr>
              <a:t>	</a:t>
            </a:r>
            <a:r>
              <a:rPr lang="en-US" sz="2400" i="1" dirty="0">
                <a:latin typeface="+mj-lt"/>
              </a:rPr>
              <a:t>Multi-Component Mass Transfer</a:t>
            </a:r>
            <a:endParaRPr lang="en-US" sz="2000" i="1" dirty="0">
              <a:latin typeface="+mj-lt"/>
            </a:endParaRPr>
          </a:p>
        </p:txBody>
      </p:sp>
      <p:sp>
        <p:nvSpPr>
          <p:cNvPr id="18" name="TextBox 17">
            <a:extLst>
              <a:ext uri="{FF2B5EF4-FFF2-40B4-BE49-F238E27FC236}">
                <a16:creationId xmlns:a16="http://schemas.microsoft.com/office/drawing/2014/main" id="{08CABBDC-DA96-631E-C820-62397D18DDEB}"/>
              </a:ext>
            </a:extLst>
          </p:cNvPr>
          <p:cNvSpPr txBox="1"/>
          <p:nvPr/>
        </p:nvSpPr>
        <p:spPr>
          <a:xfrm>
            <a:off x="7002056" y="556341"/>
            <a:ext cx="4427943" cy="369332"/>
          </a:xfrm>
          <a:prstGeom prst="rect">
            <a:avLst/>
          </a:prstGeom>
          <a:noFill/>
        </p:spPr>
        <p:txBody>
          <a:bodyPr wrap="none" rtlCol="0">
            <a:spAutoFit/>
          </a:bodyPr>
          <a:lstStyle/>
          <a:p>
            <a:r>
              <a:rPr lang="en-US" b="1" dirty="0"/>
              <a:t>General Form of Species Transport Equation:</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312F413F-8C63-48C3-8741-58263BDD465C}"/>
                  </a:ext>
                </a:extLst>
              </p:cNvPr>
              <p:cNvSpPr txBox="1"/>
              <p:nvPr/>
            </p:nvSpPr>
            <p:spPr>
              <a:xfrm>
                <a:off x="7246928" y="1076844"/>
                <a:ext cx="3928576" cy="90685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𝜌</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𝑌</m:t>
                                  </m:r>
                                </m:e>
                                <m:sub>
                                  <m:r>
                                    <a:rPr lang="en-US" b="0" i="1" smtClean="0">
                                      <a:latin typeface="Cambria Math" panose="02040503050406030204" pitchFamily="18" charset="0"/>
                                      <a:ea typeface="Cambria Math" panose="02040503050406030204" pitchFamily="18" charset="0"/>
                                    </a:rPr>
                                    <m:t>𝑖</m:t>
                                  </m:r>
                                </m:sub>
                              </m:sSub>
                            </m:e>
                          </m:d>
                        </m:num>
                        <m:den>
                          <m:r>
                            <a:rPr lang="en-US" b="0" i="1" smtClean="0">
                              <a:latin typeface="Cambria Math" panose="02040503050406030204" pitchFamily="18" charset="0"/>
                            </a:rPr>
                            <m:t>𝜕</m:t>
                          </m:r>
                          <m:r>
                            <a:rPr lang="en-US" b="0" i="1" smtClean="0">
                              <a:latin typeface="Cambria Math" panose="02040503050406030204" pitchFamily="18" charset="0"/>
                            </a:rPr>
                            <m:t>𝑡</m:t>
                          </m:r>
                        </m:den>
                      </m:f>
                      <m:r>
                        <a:rPr lang="en-US" b="0" i="1" smtClean="0">
                          <a:latin typeface="Cambria Math" panose="02040503050406030204" pitchFamily="18" charset="0"/>
                        </a:rPr>
                        <m:t>+</m:t>
                      </m:r>
                      <m:r>
                        <m:rPr>
                          <m:sty m:val="p"/>
                        </m:rPr>
                        <a:rPr lang="en-US" b="0" i="1" smtClean="0">
                          <a:latin typeface="Cambria Math" panose="02040503050406030204" pitchFamily="18" charset="0"/>
                          <a:ea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ea typeface="Cambria Math" panose="02040503050406030204" pitchFamily="18" charset="0"/>
                            </a:rPr>
                            <m:t>𝜌</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𝑌</m:t>
                              </m:r>
                            </m:e>
                            <m:sub>
                              <m:r>
                                <a:rPr lang="en-US" i="1">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𝑈</m:t>
                          </m:r>
                        </m:e>
                      </m:d>
                      <m:r>
                        <a:rPr lang="en-US" b="0" i="1" smtClean="0">
                          <a:latin typeface="Cambria Math" panose="02040503050406030204" pitchFamily="18" charset="0"/>
                          <a:ea typeface="Cambria Math" panose="02040503050406030204" pitchFamily="18" charset="0"/>
                        </a:rPr>
                        <m:t>=</m:t>
                      </m:r>
                      <m:r>
                        <m:rPr>
                          <m:sty m:val="p"/>
                        </m:rPr>
                        <a:rPr lang="en-US" i="1">
                          <a:latin typeface="Cambria Math" panose="02040503050406030204" pitchFamily="18" charset="0"/>
                          <a:ea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ea typeface="Cambria Math" panose="02040503050406030204" pitchFamily="18" charset="0"/>
                            </a:rPr>
                            <m:t>𝜌</m:t>
                          </m:r>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𝐷</m:t>
                              </m:r>
                            </m:e>
                            <m:sub>
                              <m:r>
                                <a:rPr lang="en-US" i="1">
                                  <a:latin typeface="Cambria Math" panose="02040503050406030204" pitchFamily="18" charset="0"/>
                                  <a:ea typeface="Cambria Math" panose="02040503050406030204" pitchFamily="18" charset="0"/>
                                </a:rPr>
                                <m:t>𝑖</m:t>
                              </m:r>
                            </m:sub>
                          </m:sSub>
                          <m:r>
                            <m:rPr>
                              <m:sty m:val="p"/>
                            </m:rPr>
                            <a:rPr lang="en-US"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𝑌</m:t>
                              </m:r>
                            </m:e>
                            <m:sub>
                              <m:r>
                                <a:rPr lang="en-US" i="1">
                                  <a:latin typeface="Cambria Math" panose="02040503050406030204" pitchFamily="18" charset="0"/>
                                  <a:ea typeface="Cambria Math" panose="02040503050406030204" pitchFamily="18" charset="0"/>
                                </a:rPr>
                                <m:t>𝑖</m:t>
                              </m:r>
                            </m:sub>
                          </m:sSub>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𝑆</m:t>
                      </m:r>
                    </m:oMath>
                  </m:oMathPara>
                </a14:m>
                <a:endParaRPr lang="en-US" b="0" dirty="0">
                  <a:ea typeface="Cambria Math" panose="02040503050406030204" pitchFamily="18" charset="0"/>
                </a:endParaRPr>
              </a:p>
              <a:p>
                <a:endParaRPr lang="en-GB" dirty="0"/>
              </a:p>
            </p:txBody>
          </p:sp>
        </mc:Choice>
        <mc:Fallback xmlns="">
          <p:sp>
            <p:nvSpPr>
              <p:cNvPr id="21" name="TextBox 20">
                <a:extLst>
                  <a:ext uri="{FF2B5EF4-FFF2-40B4-BE49-F238E27FC236}">
                    <a16:creationId xmlns:a16="http://schemas.microsoft.com/office/drawing/2014/main" id="{312F413F-8C63-48C3-8741-58263BDD465C}"/>
                  </a:ext>
                </a:extLst>
              </p:cNvPr>
              <p:cNvSpPr txBox="1">
                <a:spLocks noRot="1" noChangeAspect="1" noMove="1" noResize="1" noEditPoints="1" noAdjustHandles="1" noChangeArrowheads="1" noChangeShapeType="1" noTextEdit="1"/>
              </p:cNvSpPr>
              <p:nvPr/>
            </p:nvSpPr>
            <p:spPr>
              <a:xfrm>
                <a:off x="7246928" y="1076844"/>
                <a:ext cx="3928576" cy="906851"/>
              </a:xfrm>
              <a:prstGeom prst="rect">
                <a:avLst/>
              </a:prstGeom>
              <a:blipFill>
                <a:blip r:embed="rId3"/>
                <a:stretch>
                  <a:fillRect/>
                </a:stretch>
              </a:blipFill>
            </p:spPr>
            <p:txBody>
              <a:bodyPr/>
              <a:lstStyle/>
              <a:p>
                <a:r>
                  <a:rPr lang="en-GB">
                    <a:noFill/>
                  </a:rPr>
                  <a:t> </a:t>
                </a:r>
              </a:p>
            </p:txBody>
          </p:sp>
        </mc:Fallback>
      </mc:AlternateContent>
      <p:sp>
        <p:nvSpPr>
          <p:cNvPr id="33" name="Isosceles Triangle 32">
            <a:extLst>
              <a:ext uri="{FF2B5EF4-FFF2-40B4-BE49-F238E27FC236}">
                <a16:creationId xmlns:a16="http://schemas.microsoft.com/office/drawing/2014/main" id="{EA96CE3E-3106-D88D-5A4D-5AA88B18B362}"/>
              </a:ext>
            </a:extLst>
          </p:cNvPr>
          <p:cNvSpPr/>
          <p:nvPr/>
        </p:nvSpPr>
        <p:spPr>
          <a:xfrm rot="16200000">
            <a:off x="4265701" y="3076052"/>
            <a:ext cx="1613011" cy="2870554"/>
          </a:xfrm>
          <a:prstGeom prst="triangl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1B36746-7AE6-BE70-3532-5EE44DE62BCF}"/>
                  </a:ext>
                </a:extLst>
              </p:cNvPr>
              <p:cNvSpPr txBox="1"/>
              <p:nvPr/>
            </p:nvSpPr>
            <p:spPr>
              <a:xfrm>
                <a:off x="607823" y="1393218"/>
                <a:ext cx="5644668" cy="2031325"/>
              </a:xfrm>
              <a:prstGeom prst="rect">
                <a:avLst/>
              </a:prstGeom>
              <a:noFill/>
            </p:spPr>
            <p:txBody>
              <a:bodyPr wrap="square" rtlCol="0">
                <a:spAutoFit/>
              </a:bodyPr>
              <a:lstStyle/>
              <a:p>
                <a:r>
                  <a:rPr lang="en-US" b="1" dirty="0"/>
                  <a:t>Description</a:t>
                </a:r>
              </a:p>
              <a:p>
                <a:r>
                  <a:rPr lang="en-US" dirty="0"/>
                  <a:t>Species transport governs the continuous-phase mass transfer of mixture components by solving equations for convection and diffusion. When coupled with DPM, a source term (</a:t>
                </a:r>
                <a14:m>
                  <m:oMath xmlns:m="http://schemas.openxmlformats.org/officeDocument/2006/math">
                    <m:r>
                      <a:rPr lang="en-US" i="1">
                        <a:latin typeface="Cambria Math" panose="02040503050406030204" pitchFamily="18" charset="0"/>
                        <a:ea typeface="Cambria Math" panose="02040503050406030204" pitchFamily="18" charset="0"/>
                      </a:rPr>
                      <m:t>𝑆</m:t>
                    </m:r>
                  </m:oMath>
                </a14:m>
                <a:r>
                  <a:rPr lang="en-US" dirty="0"/>
                  <a:t>) is added to represent propellant vapor released from evaporating droplets, which is then tracked as it disperses through the spacer.</a:t>
                </a:r>
              </a:p>
            </p:txBody>
          </p:sp>
        </mc:Choice>
        <mc:Fallback xmlns="">
          <p:sp>
            <p:nvSpPr>
              <p:cNvPr id="4" name="TextBox 3">
                <a:extLst>
                  <a:ext uri="{FF2B5EF4-FFF2-40B4-BE49-F238E27FC236}">
                    <a16:creationId xmlns:a16="http://schemas.microsoft.com/office/drawing/2014/main" id="{F1B36746-7AE6-BE70-3532-5EE44DE62BCF}"/>
                  </a:ext>
                </a:extLst>
              </p:cNvPr>
              <p:cNvSpPr txBox="1">
                <a:spLocks noRot="1" noChangeAspect="1" noMove="1" noResize="1" noEditPoints="1" noAdjustHandles="1" noChangeArrowheads="1" noChangeShapeType="1" noTextEdit="1"/>
              </p:cNvSpPr>
              <p:nvPr/>
            </p:nvSpPr>
            <p:spPr>
              <a:xfrm>
                <a:off x="607823" y="1393218"/>
                <a:ext cx="5644668" cy="2031325"/>
              </a:xfrm>
              <a:prstGeom prst="rect">
                <a:avLst/>
              </a:prstGeom>
              <a:blipFill>
                <a:blip r:embed="rId4"/>
                <a:stretch>
                  <a:fillRect l="-972" t="-1802" b="-3904"/>
                </a:stretch>
              </a:blipFill>
            </p:spPr>
            <p:txBody>
              <a:bodyPr/>
              <a:lstStyle/>
              <a:p>
                <a:r>
                  <a:rPr lang="en-GB">
                    <a:noFill/>
                  </a:rPr>
                  <a:t> </a:t>
                </a:r>
              </a:p>
            </p:txBody>
          </p:sp>
        </mc:Fallback>
      </mc:AlternateContent>
      <p:sp>
        <p:nvSpPr>
          <p:cNvPr id="52" name="Oval 51">
            <a:extLst>
              <a:ext uri="{FF2B5EF4-FFF2-40B4-BE49-F238E27FC236}">
                <a16:creationId xmlns:a16="http://schemas.microsoft.com/office/drawing/2014/main" id="{951F0336-4665-EDAD-75E1-707D9E0070B6}"/>
              </a:ext>
            </a:extLst>
          </p:cNvPr>
          <p:cNvSpPr/>
          <p:nvPr/>
        </p:nvSpPr>
        <p:spPr>
          <a:xfrm>
            <a:off x="363579" y="4286512"/>
            <a:ext cx="1152000" cy="1152833"/>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Oval 52">
            <a:extLst>
              <a:ext uri="{FF2B5EF4-FFF2-40B4-BE49-F238E27FC236}">
                <a16:creationId xmlns:a16="http://schemas.microsoft.com/office/drawing/2014/main" id="{5BF9292D-8376-CD39-7530-FFE5A163F3F8}"/>
              </a:ext>
            </a:extLst>
          </p:cNvPr>
          <p:cNvSpPr/>
          <p:nvPr/>
        </p:nvSpPr>
        <p:spPr>
          <a:xfrm>
            <a:off x="824379" y="5009391"/>
            <a:ext cx="230400" cy="230400"/>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cxnSp>
        <p:nvCxnSpPr>
          <p:cNvPr id="54" name="Straight Connector 53">
            <a:extLst>
              <a:ext uri="{FF2B5EF4-FFF2-40B4-BE49-F238E27FC236}">
                <a16:creationId xmlns:a16="http://schemas.microsoft.com/office/drawing/2014/main" id="{0D5476A6-3296-0E55-2CC3-F7C431DD9556}"/>
              </a:ext>
            </a:extLst>
          </p:cNvPr>
          <p:cNvCxnSpPr>
            <a:cxnSpLocks/>
          </p:cNvCxnSpPr>
          <p:nvPr/>
        </p:nvCxnSpPr>
        <p:spPr>
          <a:xfrm>
            <a:off x="1054779" y="5123780"/>
            <a:ext cx="778800" cy="811"/>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5F57218E-7690-E6B3-37BC-5956EB44F88F}"/>
              </a:ext>
            </a:extLst>
          </p:cNvPr>
          <p:cNvSpPr txBox="1"/>
          <p:nvPr/>
        </p:nvSpPr>
        <p:spPr>
          <a:xfrm>
            <a:off x="1833579" y="4939113"/>
            <a:ext cx="1779747" cy="646331"/>
          </a:xfrm>
          <a:prstGeom prst="rect">
            <a:avLst/>
          </a:prstGeom>
          <a:noFill/>
        </p:spPr>
        <p:txBody>
          <a:bodyPr wrap="square" rtlCol="0">
            <a:spAutoFit/>
          </a:bodyPr>
          <a:lstStyle/>
          <a:p>
            <a:r>
              <a:rPr lang="en-US" b="1" i="1" dirty="0"/>
              <a:t>Component 2</a:t>
            </a:r>
          </a:p>
          <a:p>
            <a:r>
              <a:rPr lang="en-US" b="1" i="1" dirty="0"/>
              <a:t>    </a:t>
            </a:r>
            <a:r>
              <a:rPr lang="en-US" i="1" dirty="0"/>
              <a:t>API</a:t>
            </a:r>
            <a:endParaRPr lang="en-GB" i="1" dirty="0"/>
          </a:p>
        </p:txBody>
      </p:sp>
      <p:cxnSp>
        <p:nvCxnSpPr>
          <p:cNvPr id="56" name="Straight Connector 55">
            <a:extLst>
              <a:ext uri="{FF2B5EF4-FFF2-40B4-BE49-F238E27FC236}">
                <a16:creationId xmlns:a16="http://schemas.microsoft.com/office/drawing/2014/main" id="{28A789A4-82AF-658C-C5F7-DF864AE74E05}"/>
              </a:ext>
            </a:extLst>
          </p:cNvPr>
          <p:cNvCxnSpPr>
            <a:cxnSpLocks/>
          </p:cNvCxnSpPr>
          <p:nvPr/>
        </p:nvCxnSpPr>
        <p:spPr>
          <a:xfrm>
            <a:off x="1372779" y="4477449"/>
            <a:ext cx="4608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E2D61BD7-E7C0-9D1E-8EA2-66D580AA4106}"/>
              </a:ext>
            </a:extLst>
          </p:cNvPr>
          <p:cNvSpPr txBox="1"/>
          <p:nvPr/>
        </p:nvSpPr>
        <p:spPr>
          <a:xfrm>
            <a:off x="1827123" y="4301728"/>
            <a:ext cx="1461747" cy="646331"/>
          </a:xfrm>
          <a:prstGeom prst="rect">
            <a:avLst/>
          </a:prstGeom>
          <a:noFill/>
        </p:spPr>
        <p:txBody>
          <a:bodyPr wrap="none" rtlCol="0">
            <a:spAutoFit/>
          </a:bodyPr>
          <a:lstStyle/>
          <a:p>
            <a:r>
              <a:rPr lang="en-US" b="1" i="1" dirty="0"/>
              <a:t>Component 1</a:t>
            </a:r>
          </a:p>
          <a:p>
            <a:r>
              <a:rPr lang="en-US" i="1" dirty="0"/>
              <a:t>    Propellant</a:t>
            </a:r>
            <a:endParaRPr lang="en-GB" i="1" dirty="0"/>
          </a:p>
        </p:txBody>
      </p:sp>
      <p:sp>
        <p:nvSpPr>
          <p:cNvPr id="58" name="Oval 57">
            <a:extLst>
              <a:ext uri="{FF2B5EF4-FFF2-40B4-BE49-F238E27FC236}">
                <a16:creationId xmlns:a16="http://schemas.microsoft.com/office/drawing/2014/main" id="{49BB6391-BE93-8F97-6020-6665356175A8}"/>
              </a:ext>
            </a:extLst>
          </p:cNvPr>
          <p:cNvSpPr/>
          <p:nvPr/>
        </p:nvSpPr>
        <p:spPr>
          <a:xfrm>
            <a:off x="4230328" y="4400951"/>
            <a:ext cx="209119" cy="192116"/>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a:extLst>
              <a:ext uri="{FF2B5EF4-FFF2-40B4-BE49-F238E27FC236}">
                <a16:creationId xmlns:a16="http://schemas.microsoft.com/office/drawing/2014/main" id="{AD14564B-A664-40E7-06E6-EC8AB6117D50}"/>
              </a:ext>
            </a:extLst>
          </p:cNvPr>
          <p:cNvSpPr/>
          <p:nvPr/>
        </p:nvSpPr>
        <p:spPr>
          <a:xfrm>
            <a:off x="4312027" y="4519244"/>
            <a:ext cx="45719" cy="45719"/>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60" name="Oval 59">
            <a:extLst>
              <a:ext uri="{FF2B5EF4-FFF2-40B4-BE49-F238E27FC236}">
                <a16:creationId xmlns:a16="http://schemas.microsoft.com/office/drawing/2014/main" id="{1336D666-04B6-E62C-AF94-D417C0FA260F}"/>
              </a:ext>
            </a:extLst>
          </p:cNvPr>
          <p:cNvSpPr/>
          <p:nvPr/>
        </p:nvSpPr>
        <p:spPr>
          <a:xfrm>
            <a:off x="4633565" y="4557048"/>
            <a:ext cx="155108" cy="154800"/>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Oval 60">
            <a:extLst>
              <a:ext uri="{FF2B5EF4-FFF2-40B4-BE49-F238E27FC236}">
                <a16:creationId xmlns:a16="http://schemas.microsoft.com/office/drawing/2014/main" id="{8683A5F5-7DB1-6813-E5EB-C3634BB5C0D4}"/>
              </a:ext>
            </a:extLst>
          </p:cNvPr>
          <p:cNvSpPr/>
          <p:nvPr/>
        </p:nvSpPr>
        <p:spPr>
          <a:xfrm>
            <a:off x="4711119" y="4635249"/>
            <a:ext cx="45719" cy="45719"/>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62" name="Oval 61">
            <a:extLst>
              <a:ext uri="{FF2B5EF4-FFF2-40B4-BE49-F238E27FC236}">
                <a16:creationId xmlns:a16="http://schemas.microsoft.com/office/drawing/2014/main" id="{A7FB8BB5-7C40-1E77-B1A1-DD06BE56981A}"/>
              </a:ext>
            </a:extLst>
          </p:cNvPr>
          <p:cNvSpPr/>
          <p:nvPr/>
        </p:nvSpPr>
        <p:spPr>
          <a:xfrm>
            <a:off x="4820299" y="4211688"/>
            <a:ext cx="155108" cy="154800"/>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Oval 62">
            <a:extLst>
              <a:ext uri="{FF2B5EF4-FFF2-40B4-BE49-F238E27FC236}">
                <a16:creationId xmlns:a16="http://schemas.microsoft.com/office/drawing/2014/main" id="{29728EC4-CBC5-5093-36C8-4557F9D57605}"/>
              </a:ext>
            </a:extLst>
          </p:cNvPr>
          <p:cNvSpPr/>
          <p:nvPr/>
        </p:nvSpPr>
        <p:spPr>
          <a:xfrm>
            <a:off x="4897853" y="4289889"/>
            <a:ext cx="45719" cy="45719"/>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64" name="Oval 63">
            <a:extLst>
              <a:ext uri="{FF2B5EF4-FFF2-40B4-BE49-F238E27FC236}">
                <a16:creationId xmlns:a16="http://schemas.microsoft.com/office/drawing/2014/main" id="{B561D0E1-1082-DA0D-9A81-B316049E9FB9}"/>
              </a:ext>
            </a:extLst>
          </p:cNvPr>
          <p:cNvSpPr/>
          <p:nvPr/>
        </p:nvSpPr>
        <p:spPr>
          <a:xfrm>
            <a:off x="5355739" y="4451127"/>
            <a:ext cx="135038" cy="136800"/>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Oval 64">
            <a:extLst>
              <a:ext uri="{FF2B5EF4-FFF2-40B4-BE49-F238E27FC236}">
                <a16:creationId xmlns:a16="http://schemas.microsoft.com/office/drawing/2014/main" id="{0E9773EE-BA43-426E-7350-184B2B0FC7D1}"/>
              </a:ext>
            </a:extLst>
          </p:cNvPr>
          <p:cNvSpPr/>
          <p:nvPr/>
        </p:nvSpPr>
        <p:spPr>
          <a:xfrm>
            <a:off x="5413223" y="4511329"/>
            <a:ext cx="45719" cy="45719"/>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66" name="Oval 65">
            <a:extLst>
              <a:ext uri="{FF2B5EF4-FFF2-40B4-BE49-F238E27FC236}">
                <a16:creationId xmlns:a16="http://schemas.microsoft.com/office/drawing/2014/main" id="{ED24C2C7-A2E0-3EA0-E1A1-DF939FFA077A}"/>
              </a:ext>
            </a:extLst>
          </p:cNvPr>
          <p:cNvSpPr/>
          <p:nvPr/>
        </p:nvSpPr>
        <p:spPr>
          <a:xfrm>
            <a:off x="5072206" y="4651646"/>
            <a:ext cx="135038" cy="136800"/>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Oval 66">
            <a:extLst>
              <a:ext uri="{FF2B5EF4-FFF2-40B4-BE49-F238E27FC236}">
                <a16:creationId xmlns:a16="http://schemas.microsoft.com/office/drawing/2014/main" id="{96EDAD8F-414D-DDC6-4C4A-1B2EB227B9C6}"/>
              </a:ext>
            </a:extLst>
          </p:cNvPr>
          <p:cNvSpPr/>
          <p:nvPr/>
        </p:nvSpPr>
        <p:spPr>
          <a:xfrm>
            <a:off x="5129690" y="4711848"/>
            <a:ext cx="45719" cy="45719"/>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68" name="Oval 67">
            <a:extLst>
              <a:ext uri="{FF2B5EF4-FFF2-40B4-BE49-F238E27FC236}">
                <a16:creationId xmlns:a16="http://schemas.microsoft.com/office/drawing/2014/main" id="{E55D1488-CB45-96CA-DBA3-19636C58C3C2}"/>
              </a:ext>
            </a:extLst>
          </p:cNvPr>
          <p:cNvSpPr/>
          <p:nvPr/>
        </p:nvSpPr>
        <p:spPr>
          <a:xfrm>
            <a:off x="5275395" y="4105767"/>
            <a:ext cx="135038" cy="136800"/>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Oval 68">
            <a:extLst>
              <a:ext uri="{FF2B5EF4-FFF2-40B4-BE49-F238E27FC236}">
                <a16:creationId xmlns:a16="http://schemas.microsoft.com/office/drawing/2014/main" id="{2D6BB0CD-F84E-31CA-1070-DFFE425A19DC}"/>
              </a:ext>
            </a:extLst>
          </p:cNvPr>
          <p:cNvSpPr/>
          <p:nvPr/>
        </p:nvSpPr>
        <p:spPr>
          <a:xfrm>
            <a:off x="5332879" y="4165969"/>
            <a:ext cx="45719" cy="45719"/>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70" name="Oval 69">
            <a:extLst>
              <a:ext uri="{FF2B5EF4-FFF2-40B4-BE49-F238E27FC236}">
                <a16:creationId xmlns:a16="http://schemas.microsoft.com/office/drawing/2014/main" id="{8DA91489-AFF7-977A-1BF5-8D4E36E270D9}"/>
              </a:ext>
            </a:extLst>
          </p:cNvPr>
          <p:cNvSpPr/>
          <p:nvPr/>
        </p:nvSpPr>
        <p:spPr>
          <a:xfrm>
            <a:off x="5656606" y="4881860"/>
            <a:ext cx="77554" cy="79200"/>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Oval 70">
            <a:extLst>
              <a:ext uri="{FF2B5EF4-FFF2-40B4-BE49-F238E27FC236}">
                <a16:creationId xmlns:a16="http://schemas.microsoft.com/office/drawing/2014/main" id="{50ADD8AA-F2B4-D631-DF42-8E260E3EA1BE}"/>
              </a:ext>
            </a:extLst>
          </p:cNvPr>
          <p:cNvSpPr/>
          <p:nvPr/>
        </p:nvSpPr>
        <p:spPr>
          <a:xfrm>
            <a:off x="5656606" y="4897333"/>
            <a:ext cx="45719" cy="48255"/>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72" name="Oval 71">
            <a:extLst>
              <a:ext uri="{FF2B5EF4-FFF2-40B4-BE49-F238E27FC236}">
                <a16:creationId xmlns:a16="http://schemas.microsoft.com/office/drawing/2014/main" id="{DAE89C1B-FCD6-6951-05AE-3B61D7A743CD}"/>
              </a:ext>
            </a:extLst>
          </p:cNvPr>
          <p:cNvSpPr/>
          <p:nvPr/>
        </p:nvSpPr>
        <p:spPr>
          <a:xfrm>
            <a:off x="5742840" y="4245196"/>
            <a:ext cx="77554" cy="79200"/>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Oval 72">
            <a:extLst>
              <a:ext uri="{FF2B5EF4-FFF2-40B4-BE49-F238E27FC236}">
                <a16:creationId xmlns:a16="http://schemas.microsoft.com/office/drawing/2014/main" id="{58A4B788-650C-168A-DEDC-CFA14357DA03}"/>
              </a:ext>
            </a:extLst>
          </p:cNvPr>
          <p:cNvSpPr/>
          <p:nvPr/>
        </p:nvSpPr>
        <p:spPr>
          <a:xfrm>
            <a:off x="5742840" y="4260669"/>
            <a:ext cx="45719" cy="48255"/>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74" name="Oval 73">
            <a:extLst>
              <a:ext uri="{FF2B5EF4-FFF2-40B4-BE49-F238E27FC236}">
                <a16:creationId xmlns:a16="http://schemas.microsoft.com/office/drawing/2014/main" id="{733C8730-7CF5-C0F5-BB0E-2192C388D6B4}"/>
              </a:ext>
            </a:extLst>
          </p:cNvPr>
          <p:cNvSpPr/>
          <p:nvPr/>
        </p:nvSpPr>
        <p:spPr>
          <a:xfrm>
            <a:off x="5872553" y="4604273"/>
            <a:ext cx="77554" cy="79200"/>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Oval 74">
            <a:extLst>
              <a:ext uri="{FF2B5EF4-FFF2-40B4-BE49-F238E27FC236}">
                <a16:creationId xmlns:a16="http://schemas.microsoft.com/office/drawing/2014/main" id="{34B2A7B3-5A54-EEEE-8D7C-5AB888DF92B1}"/>
              </a:ext>
            </a:extLst>
          </p:cNvPr>
          <p:cNvSpPr/>
          <p:nvPr/>
        </p:nvSpPr>
        <p:spPr>
          <a:xfrm>
            <a:off x="5872553" y="4619746"/>
            <a:ext cx="45719" cy="48255"/>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77" name="Oval 76">
            <a:extLst>
              <a:ext uri="{FF2B5EF4-FFF2-40B4-BE49-F238E27FC236}">
                <a16:creationId xmlns:a16="http://schemas.microsoft.com/office/drawing/2014/main" id="{57C8609A-606F-15F3-0352-C9B96F0F0689}"/>
              </a:ext>
            </a:extLst>
          </p:cNvPr>
          <p:cNvSpPr/>
          <p:nvPr/>
        </p:nvSpPr>
        <p:spPr>
          <a:xfrm>
            <a:off x="6056388" y="4996533"/>
            <a:ext cx="45719" cy="48255"/>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0" name="Oval 79">
            <a:extLst>
              <a:ext uri="{FF2B5EF4-FFF2-40B4-BE49-F238E27FC236}">
                <a16:creationId xmlns:a16="http://schemas.microsoft.com/office/drawing/2014/main" id="{268361AD-18E3-7A24-F7E6-15BED1E85ACC}"/>
              </a:ext>
            </a:extLst>
          </p:cNvPr>
          <p:cNvSpPr/>
          <p:nvPr/>
        </p:nvSpPr>
        <p:spPr>
          <a:xfrm>
            <a:off x="6232670" y="4366488"/>
            <a:ext cx="45719" cy="48255"/>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1" name="Oval 80">
            <a:extLst>
              <a:ext uri="{FF2B5EF4-FFF2-40B4-BE49-F238E27FC236}">
                <a16:creationId xmlns:a16="http://schemas.microsoft.com/office/drawing/2014/main" id="{9423A614-BEE4-C9AA-C9D0-560D969B4DE5}"/>
              </a:ext>
            </a:extLst>
          </p:cNvPr>
          <p:cNvSpPr/>
          <p:nvPr/>
        </p:nvSpPr>
        <p:spPr>
          <a:xfrm>
            <a:off x="6304678" y="4710579"/>
            <a:ext cx="45719" cy="48255"/>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2" name="Oval 81">
            <a:extLst>
              <a:ext uri="{FF2B5EF4-FFF2-40B4-BE49-F238E27FC236}">
                <a16:creationId xmlns:a16="http://schemas.microsoft.com/office/drawing/2014/main" id="{E002A16C-2D3E-59AE-5D5C-7ACD4FEA4ED2}"/>
              </a:ext>
            </a:extLst>
          </p:cNvPr>
          <p:cNvSpPr/>
          <p:nvPr/>
        </p:nvSpPr>
        <p:spPr>
          <a:xfrm>
            <a:off x="6304677" y="3927323"/>
            <a:ext cx="45719" cy="48255"/>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83" name="TextBox 82">
            <a:extLst>
              <a:ext uri="{FF2B5EF4-FFF2-40B4-BE49-F238E27FC236}">
                <a16:creationId xmlns:a16="http://schemas.microsoft.com/office/drawing/2014/main" id="{6D428548-8E1E-9367-24DC-A96CF9259F21}"/>
              </a:ext>
            </a:extLst>
          </p:cNvPr>
          <p:cNvSpPr txBox="1"/>
          <p:nvPr/>
        </p:nvSpPr>
        <p:spPr>
          <a:xfrm>
            <a:off x="3295326" y="5708425"/>
            <a:ext cx="753041" cy="369332"/>
          </a:xfrm>
          <a:prstGeom prst="rect">
            <a:avLst/>
          </a:prstGeom>
          <a:noFill/>
        </p:spPr>
        <p:txBody>
          <a:bodyPr wrap="square" rtlCol="0">
            <a:spAutoFit/>
          </a:bodyPr>
          <a:lstStyle/>
          <a:p>
            <a:pPr algn="ctr"/>
            <a:r>
              <a:rPr lang="en-US" b="1" i="1"/>
              <a:t>t = 0</a:t>
            </a:r>
            <a:endParaRPr lang="en-GB" i="1"/>
          </a:p>
        </p:txBody>
      </p:sp>
      <p:cxnSp>
        <p:nvCxnSpPr>
          <p:cNvPr id="85" name="Straight Arrow Connector 84">
            <a:extLst>
              <a:ext uri="{FF2B5EF4-FFF2-40B4-BE49-F238E27FC236}">
                <a16:creationId xmlns:a16="http://schemas.microsoft.com/office/drawing/2014/main" id="{243D63CB-C1D9-E637-0F53-4CDCE56E8B58}"/>
              </a:ext>
            </a:extLst>
          </p:cNvPr>
          <p:cNvCxnSpPr>
            <a:cxnSpLocks/>
          </p:cNvCxnSpPr>
          <p:nvPr/>
        </p:nvCxnSpPr>
        <p:spPr>
          <a:xfrm>
            <a:off x="3704009" y="5632551"/>
            <a:ext cx="280347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DDA0AD0C-9F38-138F-B314-643C89EE5664}"/>
              </a:ext>
            </a:extLst>
          </p:cNvPr>
          <p:cNvSpPr txBox="1"/>
          <p:nvPr/>
        </p:nvSpPr>
        <p:spPr>
          <a:xfrm>
            <a:off x="6102106" y="5708425"/>
            <a:ext cx="753041" cy="369332"/>
          </a:xfrm>
          <a:prstGeom prst="rect">
            <a:avLst/>
          </a:prstGeom>
          <a:noFill/>
        </p:spPr>
        <p:txBody>
          <a:bodyPr wrap="square" rtlCol="0">
            <a:spAutoFit/>
          </a:bodyPr>
          <a:lstStyle/>
          <a:p>
            <a:pPr algn="ctr"/>
            <a:r>
              <a:rPr lang="en-US" b="1" i="1"/>
              <a:t>t </a:t>
            </a:r>
            <a:endParaRPr lang="en-GB" i="1"/>
          </a:p>
        </p:txBody>
      </p:sp>
      <p:sp>
        <p:nvSpPr>
          <p:cNvPr id="88" name="Oval 87">
            <a:extLst>
              <a:ext uri="{FF2B5EF4-FFF2-40B4-BE49-F238E27FC236}">
                <a16:creationId xmlns:a16="http://schemas.microsoft.com/office/drawing/2014/main" id="{C1393C67-AC4E-1C8D-6323-3AEE7637A308}"/>
              </a:ext>
            </a:extLst>
          </p:cNvPr>
          <p:cNvSpPr/>
          <p:nvPr/>
        </p:nvSpPr>
        <p:spPr>
          <a:xfrm>
            <a:off x="3636260" y="4442589"/>
            <a:ext cx="45719" cy="144349"/>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9" name="TextBox 88">
            <a:extLst>
              <a:ext uri="{FF2B5EF4-FFF2-40B4-BE49-F238E27FC236}">
                <a16:creationId xmlns:a16="http://schemas.microsoft.com/office/drawing/2014/main" id="{902CCB5F-6460-D8F1-1199-8097A7543953}"/>
              </a:ext>
            </a:extLst>
          </p:cNvPr>
          <p:cNvSpPr txBox="1"/>
          <p:nvPr/>
        </p:nvSpPr>
        <p:spPr>
          <a:xfrm>
            <a:off x="3659118" y="5240205"/>
            <a:ext cx="2879186" cy="369332"/>
          </a:xfrm>
          <a:prstGeom prst="rect">
            <a:avLst/>
          </a:prstGeom>
          <a:noFill/>
        </p:spPr>
        <p:txBody>
          <a:bodyPr wrap="none" rtlCol="0">
            <a:spAutoFit/>
          </a:bodyPr>
          <a:lstStyle/>
          <a:p>
            <a:r>
              <a:rPr lang="en-US"/>
              <a:t>Evaporation of </a:t>
            </a:r>
            <a:r>
              <a:rPr lang="en-US" b="1" i="1"/>
              <a:t>Component 1</a:t>
            </a:r>
            <a:endParaRPr lang="en-GB" b="1" i="1"/>
          </a:p>
        </p:txBody>
      </p:sp>
      <p:sp>
        <p:nvSpPr>
          <p:cNvPr id="90" name="Oval 89">
            <a:extLst>
              <a:ext uri="{FF2B5EF4-FFF2-40B4-BE49-F238E27FC236}">
                <a16:creationId xmlns:a16="http://schemas.microsoft.com/office/drawing/2014/main" id="{9980B0A1-1916-D5AE-8776-72C54919CAE9}"/>
              </a:ext>
            </a:extLst>
          </p:cNvPr>
          <p:cNvSpPr/>
          <p:nvPr/>
        </p:nvSpPr>
        <p:spPr>
          <a:xfrm>
            <a:off x="5940991" y="4043973"/>
            <a:ext cx="77554" cy="79200"/>
          </a:xfrm>
          <a:prstGeom prst="ellipse">
            <a:avLst/>
          </a:prstGeom>
          <a:effectLst>
            <a:innerShdw blurRad="63500" dist="50800" dir="108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Oval 90">
            <a:extLst>
              <a:ext uri="{FF2B5EF4-FFF2-40B4-BE49-F238E27FC236}">
                <a16:creationId xmlns:a16="http://schemas.microsoft.com/office/drawing/2014/main" id="{DBC2A58A-8D20-A5ED-1546-23CEB749AD6F}"/>
              </a:ext>
            </a:extLst>
          </p:cNvPr>
          <p:cNvSpPr/>
          <p:nvPr/>
        </p:nvSpPr>
        <p:spPr>
          <a:xfrm>
            <a:off x="5979768" y="4059445"/>
            <a:ext cx="45719" cy="48255"/>
          </a:xfrm>
          <a:prstGeom prst="ellipse">
            <a:avLst/>
          </a:prstGeom>
          <a:effectLst>
            <a:innerShdw blurRad="63500" dist="50800" dir="8100000">
              <a:prstClr val="black">
                <a:alpha val="50000"/>
              </a:prstClr>
            </a:inn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92" name="TextBox 91">
                <a:extLst>
                  <a:ext uri="{FF2B5EF4-FFF2-40B4-BE49-F238E27FC236}">
                    <a16:creationId xmlns:a16="http://schemas.microsoft.com/office/drawing/2014/main" id="{5A88DBD7-3696-21A6-E1D2-44C5E8E25A97}"/>
                  </a:ext>
                </a:extLst>
              </p:cNvPr>
              <p:cNvSpPr txBox="1"/>
              <p:nvPr/>
            </p:nvSpPr>
            <p:spPr>
              <a:xfrm>
                <a:off x="7068862" y="1839651"/>
                <a:ext cx="4836998" cy="4408643"/>
              </a:xfrm>
              <a:prstGeom prst="rect">
                <a:avLst/>
              </a:prstGeom>
              <a:noFill/>
            </p:spPr>
            <p:txBody>
              <a:bodyPr wrap="square" rtlCol="0">
                <a:spAutoFit/>
              </a:bodyPr>
              <a:lstStyle/>
              <a:p>
                <a:r>
                  <a:rPr lang="en-US" dirty="0"/>
                  <a:t>Where: </a:t>
                </a:r>
              </a:p>
              <a:p>
                <a:endParaRPr lang="en-US" dirty="0"/>
              </a:p>
              <a:p>
                <a14:m>
                  <m:oMath xmlns:m="http://schemas.openxmlformats.org/officeDocument/2006/math">
                    <m:r>
                      <a:rPr lang="en-US" b="0" i="1" smtClean="0">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ea typeface="Cambria Math" panose="02040503050406030204" pitchFamily="18" charset="0"/>
                              </a:rPr>
                              <m:t>𝜌</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𝑌</m:t>
                                </m:r>
                              </m:e>
                              <m:sub>
                                <m:r>
                                  <a:rPr lang="en-US" i="1">
                                    <a:latin typeface="Cambria Math" panose="02040503050406030204" pitchFamily="18" charset="0"/>
                                    <a:ea typeface="Cambria Math" panose="02040503050406030204" pitchFamily="18" charset="0"/>
                                  </a:rPr>
                                  <m:t>𝑖</m:t>
                                </m:r>
                              </m:sub>
                            </m:sSub>
                          </m:e>
                        </m:d>
                      </m:num>
                      <m:den>
                        <m:r>
                          <a:rPr lang="en-US" i="1">
                            <a:latin typeface="Cambria Math" panose="02040503050406030204" pitchFamily="18" charset="0"/>
                          </a:rPr>
                          <m:t>𝜕</m:t>
                        </m:r>
                        <m:r>
                          <a:rPr lang="en-US" i="1">
                            <a:latin typeface="Cambria Math" panose="02040503050406030204" pitchFamily="18" charset="0"/>
                          </a:rPr>
                          <m:t>𝑡</m:t>
                        </m:r>
                      </m:den>
                    </m:f>
                    <m:r>
                      <a:rPr lang="en-US" b="0" i="1" smtClean="0">
                        <a:latin typeface="Cambria Math" panose="02040503050406030204" pitchFamily="18" charset="0"/>
                      </a:rPr>
                      <m:t> − </m:t>
                    </m:r>
                  </m:oMath>
                </a14:m>
                <a:r>
                  <a:rPr lang="en-US" dirty="0"/>
                  <a:t>Rate of Change of density weighted mass fraction for species </a:t>
                </a:r>
                <a14:m>
                  <m:oMath xmlns:m="http://schemas.openxmlformats.org/officeDocument/2006/math">
                    <m:r>
                      <a:rPr lang="en-US" b="0" i="1" smtClean="0">
                        <a:latin typeface="Cambria Math" panose="02040503050406030204" pitchFamily="18" charset="0"/>
                      </a:rPr>
                      <m:t>𝑖</m:t>
                    </m:r>
                  </m:oMath>
                </a14:m>
                <a:r>
                  <a:rPr lang="en-US" dirty="0"/>
                  <a:t>.</a:t>
                </a:r>
              </a:p>
              <a:p>
                <a:endParaRPr lang="en-US" dirty="0"/>
              </a:p>
              <a:p>
                <a14:m>
                  <m:oMath xmlns:m="http://schemas.openxmlformats.org/officeDocument/2006/math">
                    <m:r>
                      <m:rPr>
                        <m:sty m:val="p"/>
                      </m:rPr>
                      <a:rPr lang="en-US" i="1">
                        <a:latin typeface="Cambria Math" panose="02040503050406030204" pitchFamily="18" charset="0"/>
                        <a:ea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ea typeface="Cambria Math" panose="02040503050406030204" pitchFamily="18" charset="0"/>
                          </a:rPr>
                          <m:t>𝜌</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𝑌</m:t>
                            </m:r>
                          </m:e>
                          <m:sub>
                            <m:r>
                              <a:rPr lang="en-US" i="1">
                                <a:latin typeface="Cambria Math" panose="02040503050406030204" pitchFamily="18" charset="0"/>
                                <a:ea typeface="Cambria Math" panose="02040503050406030204" pitchFamily="18" charset="0"/>
                              </a:rPr>
                              <m:t>𝑖</m:t>
                            </m:r>
                          </m:sub>
                        </m:sSub>
                        <m:r>
                          <a:rPr lang="en-US" i="1">
                            <a:latin typeface="Cambria Math" panose="02040503050406030204" pitchFamily="18" charset="0"/>
                            <a:ea typeface="Cambria Math" panose="02040503050406030204" pitchFamily="18" charset="0"/>
                          </a:rPr>
                          <m:t>𝑈</m:t>
                        </m:r>
                      </m:e>
                    </m:d>
                    <m:r>
                      <a:rPr lang="en-US" i="1">
                        <a:latin typeface="Cambria Math" panose="02040503050406030204" pitchFamily="18" charset="0"/>
                      </a:rPr>
                      <m:t>−</m:t>
                    </m:r>
                  </m:oMath>
                </a14:m>
                <a:r>
                  <a:rPr lang="en-GB" dirty="0"/>
                  <a:t> Advection term, representing the transport of the species by the fluid flow.</a:t>
                </a:r>
              </a:p>
              <a:p>
                <a:endParaRPr lang="en-GB" dirty="0"/>
              </a:p>
              <a:p>
                <a14:m>
                  <m:oMath xmlns:m="http://schemas.openxmlformats.org/officeDocument/2006/math">
                    <m:r>
                      <m:rPr>
                        <m:sty m:val="p"/>
                      </m:rPr>
                      <a:rPr lang="en-US" i="1">
                        <a:latin typeface="Cambria Math" panose="02040503050406030204" pitchFamily="18" charset="0"/>
                        <a:ea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ea typeface="Cambria Math" panose="02040503050406030204" pitchFamily="18" charset="0"/>
                          </a:rPr>
                          <m:t>𝜌</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𝐷</m:t>
                            </m:r>
                          </m:e>
                          <m:sub>
                            <m:r>
                              <a:rPr lang="en-US" i="1">
                                <a:latin typeface="Cambria Math" panose="02040503050406030204" pitchFamily="18" charset="0"/>
                                <a:ea typeface="Cambria Math" panose="02040503050406030204" pitchFamily="18" charset="0"/>
                              </a:rPr>
                              <m:t>𝑖</m:t>
                            </m:r>
                          </m:sub>
                        </m:sSub>
                        <m:r>
                          <m:rPr>
                            <m:sty m:val="p"/>
                          </m:rP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𝑌</m:t>
                            </m:r>
                          </m:e>
                          <m:sub>
                            <m:r>
                              <a:rPr lang="en-US" i="1">
                                <a:latin typeface="Cambria Math" panose="02040503050406030204" pitchFamily="18" charset="0"/>
                                <a:ea typeface="Cambria Math" panose="02040503050406030204" pitchFamily="18" charset="0"/>
                              </a:rPr>
                              <m:t>𝑖</m:t>
                            </m:r>
                          </m:sub>
                        </m:sSub>
                      </m:e>
                    </m:d>
                    <m:r>
                      <a:rPr lang="en-US" b="0" i="1" smtClean="0">
                        <a:latin typeface="Cambria Math" panose="02040503050406030204" pitchFamily="18" charset="0"/>
                        <a:ea typeface="Cambria Math" panose="02040503050406030204" pitchFamily="18" charset="0"/>
                      </a:rPr>
                      <m:t>−</m:t>
                    </m:r>
                  </m:oMath>
                </a14:m>
                <a:r>
                  <a:rPr lang="en-GB" dirty="0"/>
                  <a:t> Diffusion term, where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𝐷</m:t>
                        </m:r>
                      </m:e>
                      <m:sub>
                        <m:r>
                          <a:rPr lang="en-US" i="1">
                            <a:latin typeface="Cambria Math" panose="02040503050406030204" pitchFamily="18" charset="0"/>
                            <a:ea typeface="Cambria Math" panose="02040503050406030204" pitchFamily="18" charset="0"/>
                          </a:rPr>
                          <m:t>𝑖</m:t>
                        </m:r>
                      </m:sub>
                    </m:sSub>
                  </m:oMath>
                </a14:m>
                <a:r>
                  <a:rPr lang="en-GB" dirty="0"/>
                  <a:t> is the  diffusion coefficient of the species, modelling its transport due to molecular motion</a:t>
                </a:r>
              </a:p>
              <a:p>
                <a:endParaRPr lang="en-GB" dirty="0"/>
              </a:p>
              <a:p>
                <a14:m>
                  <m:oMath xmlns:m="http://schemas.openxmlformats.org/officeDocument/2006/math">
                    <m:r>
                      <a:rPr lang="en-US" b="0" i="1" smtClean="0">
                        <a:latin typeface="Cambria Math" panose="02040503050406030204" pitchFamily="18" charset="0"/>
                        <a:ea typeface="Cambria Math" panose="02040503050406030204" pitchFamily="18" charset="0"/>
                      </a:rPr>
                      <m:t>𝑆</m:t>
                    </m:r>
                    <m:r>
                      <a:rPr lang="en-US" b="0" i="1" smtClean="0">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nary>
                          <m:naryPr>
                            <m:chr m:val="∑"/>
                            <m:subHide m:val="on"/>
                            <m:supHide m:val="on"/>
                            <m:ctrlPr>
                              <a:rPr lang="en-US" i="1">
                                <a:latin typeface="Cambria Math" panose="02040503050406030204" pitchFamily="18" charset="0"/>
                                <a:ea typeface="Cambria Math" panose="02040503050406030204" pitchFamily="18" charset="0"/>
                              </a:rPr>
                            </m:ctrlPr>
                          </m:naryPr>
                          <m:sub/>
                          <m:sup/>
                          <m:e>
                            <m:f>
                              <m:fPr>
                                <m:ctrlPr>
                                  <a:rPr lang="pt-BR" i="1">
                                    <a:latin typeface="Cambria Math" panose="02040503050406030204" pitchFamily="18" charset="0"/>
                                    <a:ea typeface="Cambria Math" panose="02040503050406030204" pitchFamily="18" charset="0"/>
                                  </a:rPr>
                                </m:ctrlPr>
                              </m:fPr>
                              <m:num>
                                <m:sSub>
                                  <m:sSubPr>
                                    <m:ctrlPr>
                                      <a:rPr lang="pt-BR"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𝑑𝑚</m:t>
                                    </m:r>
                                  </m:e>
                                  <m:sub>
                                    <m:r>
                                      <a:rPr lang="en-US" i="1">
                                        <a:latin typeface="Cambria Math" panose="02040503050406030204" pitchFamily="18" charset="0"/>
                                        <a:ea typeface="Cambria Math" panose="02040503050406030204" pitchFamily="18" charset="0"/>
                                      </a:rPr>
                                      <m:t>𝑝</m:t>
                                    </m:r>
                                  </m:sub>
                                </m:sSub>
                              </m:num>
                              <m:den>
                                <m:r>
                                  <a:rPr lang="en-US" i="1">
                                    <a:latin typeface="Cambria Math" panose="02040503050406030204" pitchFamily="18" charset="0"/>
                                    <a:ea typeface="Cambria Math" panose="02040503050406030204" pitchFamily="18" charset="0"/>
                                  </a:rPr>
                                  <m:t>𝑑𝑡</m:t>
                                </m:r>
                              </m:den>
                            </m:f>
                          </m:e>
                        </m:nary>
                      </m:num>
                      <m:den>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𝑉</m:t>
                            </m:r>
                          </m:e>
                          <m:sub>
                            <m:r>
                              <a:rPr lang="en-US" i="1">
                                <a:latin typeface="Cambria Math" panose="02040503050406030204" pitchFamily="18" charset="0"/>
                                <a:ea typeface="Cambria Math" panose="02040503050406030204" pitchFamily="18" charset="0"/>
                              </a:rPr>
                              <m:t>𝑐𝑒𝑙𝑙</m:t>
                            </m:r>
                          </m:sub>
                        </m:sSub>
                      </m:den>
                    </m:f>
                    <m:r>
                      <a:rPr lang="en-US" b="0" i="1" smtClean="0">
                        <a:latin typeface="Cambria Math" panose="02040503050406030204" pitchFamily="18" charset="0"/>
                        <a:ea typeface="Cambria Math" panose="02040503050406030204" pitchFamily="18" charset="0"/>
                      </a:rPr>
                      <m:t> −</m:t>
                    </m:r>
                  </m:oMath>
                </a14:m>
                <a:r>
                  <a:rPr lang="en-GB" dirty="0"/>
                  <a:t> Mass added to gas phase from all evaporating particles</a:t>
                </a:r>
              </a:p>
            </p:txBody>
          </p:sp>
        </mc:Choice>
        <mc:Fallback xmlns="">
          <p:sp>
            <p:nvSpPr>
              <p:cNvPr id="92" name="TextBox 91">
                <a:extLst>
                  <a:ext uri="{FF2B5EF4-FFF2-40B4-BE49-F238E27FC236}">
                    <a16:creationId xmlns:a16="http://schemas.microsoft.com/office/drawing/2014/main" id="{5A88DBD7-3696-21A6-E1D2-44C5E8E25A97}"/>
                  </a:ext>
                </a:extLst>
              </p:cNvPr>
              <p:cNvSpPr txBox="1">
                <a:spLocks noRot="1" noChangeAspect="1" noMove="1" noResize="1" noEditPoints="1" noAdjustHandles="1" noChangeArrowheads="1" noChangeShapeType="1" noTextEdit="1"/>
              </p:cNvSpPr>
              <p:nvPr/>
            </p:nvSpPr>
            <p:spPr>
              <a:xfrm>
                <a:off x="7068862" y="1839651"/>
                <a:ext cx="4836998" cy="4408643"/>
              </a:xfrm>
              <a:prstGeom prst="rect">
                <a:avLst/>
              </a:prstGeom>
              <a:blipFill>
                <a:blip r:embed="rId5"/>
                <a:stretch>
                  <a:fillRect l="-1135" t="-830" b="-1245"/>
                </a:stretch>
              </a:blipFill>
            </p:spPr>
            <p:txBody>
              <a:bodyPr/>
              <a:lstStyle/>
              <a:p>
                <a:r>
                  <a:rPr lang="en-GB">
                    <a:noFill/>
                  </a:rPr>
                  <a:t> </a:t>
                </a:r>
              </a:p>
            </p:txBody>
          </p:sp>
        </mc:Fallback>
      </mc:AlternateContent>
    </p:spTree>
    <p:extLst>
      <p:ext uri="{BB962C8B-B14F-4D97-AF65-F5344CB8AC3E}">
        <p14:creationId xmlns:p14="http://schemas.microsoft.com/office/powerpoint/2010/main" val="98486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5D00E-157D-AB79-6064-C4AB5345ED4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8854EE-0023-1F6E-A08F-02BE01F10C32}"/>
              </a:ext>
            </a:extLst>
          </p:cNvPr>
          <p:cNvSpPr>
            <a:spLocks noGrp="1"/>
          </p:cNvSpPr>
          <p:nvPr>
            <p:ph type="sldNum" sz="quarter" idx="11"/>
          </p:nvPr>
        </p:nvSpPr>
        <p:spPr/>
        <p:txBody>
          <a:bodyPr/>
          <a:lstStyle/>
          <a:p>
            <a:fld id="{F0D23093-2AB0-F74C-B865-1A12A15B650E}" type="slidenum">
              <a:rPr lang="en-US" smtClean="0"/>
              <a:pPr/>
              <a:t>22</a:t>
            </a:fld>
            <a:endParaRPr lang="en-US"/>
          </a:p>
        </p:txBody>
      </p:sp>
      <p:sp>
        <p:nvSpPr>
          <p:cNvPr id="3" name="Title 2">
            <a:extLst>
              <a:ext uri="{FF2B5EF4-FFF2-40B4-BE49-F238E27FC236}">
                <a16:creationId xmlns:a16="http://schemas.microsoft.com/office/drawing/2014/main" id="{825C89E3-2C00-1283-3B42-E9CD69B0D86E}"/>
              </a:ext>
            </a:extLst>
          </p:cNvPr>
          <p:cNvSpPr>
            <a:spLocks noGrp="1"/>
          </p:cNvSpPr>
          <p:nvPr>
            <p:ph type="title"/>
          </p:nvPr>
        </p:nvSpPr>
        <p:spPr>
          <a:xfrm>
            <a:off x="609600" y="3006081"/>
            <a:ext cx="10972799" cy="845837"/>
          </a:xfrm>
        </p:spPr>
        <p:txBody>
          <a:bodyPr/>
          <a:lstStyle/>
          <a:p>
            <a:pPr algn="ctr"/>
            <a:r>
              <a:rPr lang="en-US" b="1" i="1"/>
              <a:t>Deposition Mechanism</a:t>
            </a:r>
            <a:br>
              <a:rPr lang="en-US" b="1" i="1"/>
            </a:br>
            <a:r>
              <a:rPr lang="en-US" i="1"/>
              <a:t>Theory</a:t>
            </a:r>
            <a:endParaRPr lang="en-GB" b="1" i="1"/>
          </a:p>
        </p:txBody>
      </p:sp>
    </p:spTree>
    <p:extLst>
      <p:ext uri="{BB962C8B-B14F-4D97-AF65-F5344CB8AC3E}">
        <p14:creationId xmlns:p14="http://schemas.microsoft.com/office/powerpoint/2010/main" val="975041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C60452-ED96-C66C-6564-CED8E8CFFDBE}"/>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15C68DB9-9585-6509-0F17-0069A5D6B1A4}"/>
              </a:ext>
            </a:extLst>
          </p:cNvPr>
          <p:cNvPicPr>
            <a:picLocks noChangeAspect="1"/>
          </p:cNvPicPr>
          <p:nvPr/>
        </p:nvPicPr>
        <p:blipFill>
          <a:blip r:embed="rId3"/>
          <a:stretch>
            <a:fillRect/>
          </a:stretch>
        </p:blipFill>
        <p:spPr>
          <a:xfrm>
            <a:off x="776822" y="2767487"/>
            <a:ext cx="4837917" cy="3353320"/>
          </a:xfrm>
          <a:prstGeom prst="rect">
            <a:avLst/>
          </a:prstGeom>
        </p:spPr>
      </p:pic>
      <p:sp>
        <p:nvSpPr>
          <p:cNvPr id="2" name="Slide Number Placeholder 1">
            <a:extLst>
              <a:ext uri="{FF2B5EF4-FFF2-40B4-BE49-F238E27FC236}">
                <a16:creationId xmlns:a16="http://schemas.microsoft.com/office/drawing/2014/main" id="{791B6FBC-089F-3592-BC4E-8E6A297EB31C}"/>
              </a:ext>
            </a:extLst>
          </p:cNvPr>
          <p:cNvSpPr>
            <a:spLocks noGrp="1"/>
          </p:cNvSpPr>
          <p:nvPr>
            <p:ph type="sldNum" sz="quarter" idx="11"/>
          </p:nvPr>
        </p:nvSpPr>
        <p:spPr/>
        <p:txBody>
          <a:bodyPr/>
          <a:lstStyle/>
          <a:p>
            <a:fld id="{F0D23093-2AB0-F74C-B865-1A12A15B650E}" type="slidenum">
              <a:rPr lang="en-US" smtClean="0"/>
              <a:pPr/>
              <a:t>23</a:t>
            </a:fld>
            <a:endParaRPr lang="en-US"/>
          </a:p>
        </p:txBody>
      </p:sp>
      <p:sp>
        <p:nvSpPr>
          <p:cNvPr id="3" name="TextBox 2">
            <a:extLst>
              <a:ext uri="{FF2B5EF4-FFF2-40B4-BE49-F238E27FC236}">
                <a16:creationId xmlns:a16="http://schemas.microsoft.com/office/drawing/2014/main" id="{30820A6D-4378-7077-CFFE-0D3DF32F7528}"/>
              </a:ext>
            </a:extLst>
          </p:cNvPr>
          <p:cNvSpPr txBox="1"/>
          <p:nvPr/>
        </p:nvSpPr>
        <p:spPr>
          <a:xfrm>
            <a:off x="548060" y="1168893"/>
            <a:ext cx="6042848" cy="1754326"/>
          </a:xfrm>
          <a:prstGeom prst="rect">
            <a:avLst/>
          </a:prstGeom>
          <a:noFill/>
        </p:spPr>
        <p:txBody>
          <a:bodyPr wrap="square" rtlCol="0">
            <a:spAutoFit/>
          </a:bodyPr>
          <a:lstStyle/>
          <a:p>
            <a:r>
              <a:rPr lang="en-US" b="1"/>
              <a:t>Description</a:t>
            </a:r>
          </a:p>
          <a:p>
            <a:r>
              <a:rPr lang="en-US"/>
              <a:t>The Stokes number is a dimensionless parameter that characterizes the ratio of particle inertial forces to viscous forces. It indicates whether particles will follow the air flow or maintain their original trajectory due to inertia.</a:t>
            </a:r>
          </a:p>
          <a:p>
            <a:endParaRPr lang="en-US"/>
          </a:p>
        </p:txBody>
      </p:sp>
      <p:sp>
        <p:nvSpPr>
          <p:cNvPr id="7" name="TextBox 6">
            <a:extLst>
              <a:ext uri="{FF2B5EF4-FFF2-40B4-BE49-F238E27FC236}">
                <a16:creationId xmlns:a16="http://schemas.microsoft.com/office/drawing/2014/main" id="{EA06B3F5-36F9-CA68-0958-C6BCA411AAC7}"/>
              </a:ext>
            </a:extLst>
          </p:cNvPr>
          <p:cNvSpPr txBox="1"/>
          <p:nvPr/>
        </p:nvSpPr>
        <p:spPr>
          <a:xfrm>
            <a:off x="7384018" y="590734"/>
            <a:ext cx="2725490" cy="646331"/>
          </a:xfrm>
          <a:prstGeom prst="rect">
            <a:avLst/>
          </a:prstGeom>
          <a:noFill/>
        </p:spPr>
        <p:txBody>
          <a:bodyPr wrap="none" rtlCol="0">
            <a:spAutoFit/>
          </a:bodyPr>
          <a:lstStyle/>
          <a:p>
            <a:r>
              <a:rPr lang="en-US" b="1"/>
              <a:t>Fundamental Form: </a:t>
            </a:r>
          </a:p>
          <a:p>
            <a:r>
              <a:rPr lang="en-US"/>
              <a:t>Response Time x Flow Rate</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386DEFE-BC85-1E18-6824-ACBADFBBB2CC}"/>
                  </a:ext>
                </a:extLst>
              </p:cNvPr>
              <p:cNvSpPr txBox="1"/>
              <p:nvPr/>
            </p:nvSpPr>
            <p:spPr>
              <a:xfrm>
                <a:off x="7384018" y="4797152"/>
                <a:ext cx="3618298" cy="1477328"/>
              </a:xfrm>
              <a:prstGeom prst="rect">
                <a:avLst/>
              </a:prstGeom>
              <a:noFill/>
            </p:spPr>
            <p:txBody>
              <a:bodyPr wrap="none" rtlCol="0">
                <a:spAutoFit/>
              </a:bodyPr>
              <a:lstStyle/>
              <a:p>
                <a:r>
                  <a:rPr lang="en-US" b="1"/>
                  <a:t>Stokes Number Regimes:</a:t>
                </a:r>
                <a:r>
                  <a:rPr lang="en-US"/>
                  <a:t> </a:t>
                </a:r>
              </a:p>
              <a:p>
                <a14:m>
                  <m:oMath xmlns:m="http://schemas.openxmlformats.org/officeDocument/2006/math">
                    <m:r>
                      <m:rPr>
                        <m:sty m:val="p"/>
                      </m:rPr>
                      <a:rPr lang="en-US">
                        <a:latin typeface="Cambria Math" panose="02040503050406030204" pitchFamily="18" charset="0"/>
                      </a:rPr>
                      <m:t>St</m:t>
                    </m:r>
                    <m:r>
                      <a:rPr lang="en-US" i="1">
                        <a:latin typeface="Cambria Math" panose="02040503050406030204" pitchFamily="18" charset="0"/>
                        <a:ea typeface="Cambria Math" panose="02040503050406030204" pitchFamily="18" charset="0"/>
                      </a:rPr>
                      <m:t>≪</m:t>
                    </m:r>
                    <m:r>
                      <a:rPr lang="en-US">
                        <a:latin typeface="Cambria Math" panose="02040503050406030204" pitchFamily="18" charset="0"/>
                      </a:rPr>
                      <m:t>1</m:t>
                    </m:r>
                  </m:oMath>
                </a14:m>
                <a:r>
                  <a:rPr lang="en-US"/>
                  <a:t>: Flow-following (Viscous-like)</a:t>
                </a:r>
              </a:p>
              <a:p>
                <a14:m>
                  <m:oMath xmlns:m="http://schemas.openxmlformats.org/officeDocument/2006/math">
                    <m:r>
                      <m:rPr>
                        <m:sty m:val="p"/>
                      </m:rPr>
                      <a:rPr lang="en-US">
                        <a:latin typeface="Cambria Math" panose="02040503050406030204" pitchFamily="18" charset="0"/>
                      </a:rPr>
                      <m:t>St</m:t>
                    </m:r>
                    <m:r>
                      <a:rPr lang="en-US" i="1">
                        <a:latin typeface="Cambria Math" panose="02040503050406030204" pitchFamily="18" charset="0"/>
                      </a:rPr>
                      <m:t> </m:t>
                    </m:r>
                    <m:r>
                      <a:rPr lang="en-US" i="1">
                        <a:latin typeface="Cambria Math" panose="02040503050406030204" pitchFamily="18" charset="0"/>
                        <a:ea typeface="Cambria Math" panose="02040503050406030204" pitchFamily="18" charset="0"/>
                      </a:rPr>
                      <m:t>~</m:t>
                    </m:r>
                    <m:r>
                      <a:rPr lang="en-US">
                        <a:latin typeface="Cambria Math" panose="02040503050406030204" pitchFamily="18" charset="0"/>
                        <a:ea typeface="Cambria Math" panose="02040503050406030204" pitchFamily="18" charset="0"/>
                      </a:rPr>
                      <m:t> </m:t>
                    </m:r>
                    <m:r>
                      <a:rPr lang="en-US">
                        <a:latin typeface="Cambria Math" panose="02040503050406030204" pitchFamily="18" charset="0"/>
                      </a:rPr>
                      <m:t>1</m:t>
                    </m:r>
                  </m:oMath>
                </a14:m>
                <a:r>
                  <a:rPr lang="en-US"/>
                  <a:t>: Transitional behavior</a:t>
                </a:r>
              </a:p>
              <a:p>
                <a14:m>
                  <m:oMath xmlns:m="http://schemas.openxmlformats.org/officeDocument/2006/math">
                    <m:r>
                      <m:rPr>
                        <m:sty m:val="p"/>
                      </m:rPr>
                      <a:rPr lang="en-US">
                        <a:latin typeface="Cambria Math" panose="02040503050406030204" pitchFamily="18" charset="0"/>
                      </a:rPr>
                      <m:t>St</m:t>
                    </m:r>
                    <m:r>
                      <a:rPr lang="en-US" i="1">
                        <a:latin typeface="Cambria Math" panose="02040503050406030204" pitchFamily="18" charset="0"/>
                        <a:ea typeface="Cambria Math" panose="02040503050406030204" pitchFamily="18" charset="0"/>
                      </a:rPr>
                      <m:t>≫</m:t>
                    </m:r>
                    <m:r>
                      <a:rPr lang="en-US">
                        <a:latin typeface="Cambria Math" panose="02040503050406030204" pitchFamily="18" charset="0"/>
                      </a:rPr>
                      <m:t>1</m:t>
                    </m:r>
                  </m:oMath>
                </a14:m>
                <a:r>
                  <a:rPr lang="en-US"/>
                  <a:t>: Ballistic (Inertial-like)</a:t>
                </a:r>
              </a:p>
              <a:p>
                <a:endParaRPr lang="en-GB" sz="1600"/>
              </a:p>
            </p:txBody>
          </p:sp>
        </mc:Choice>
        <mc:Fallback xmlns="">
          <p:sp>
            <p:nvSpPr>
              <p:cNvPr id="8" name="TextBox 7">
                <a:extLst>
                  <a:ext uri="{FF2B5EF4-FFF2-40B4-BE49-F238E27FC236}">
                    <a16:creationId xmlns:a16="http://schemas.microsoft.com/office/drawing/2014/main" id="{D386DEFE-BC85-1E18-6824-ACBADFBBB2CC}"/>
                  </a:ext>
                </a:extLst>
              </p:cNvPr>
              <p:cNvSpPr txBox="1">
                <a:spLocks noRot="1" noChangeAspect="1" noMove="1" noResize="1" noEditPoints="1" noAdjustHandles="1" noChangeArrowheads="1" noChangeShapeType="1" noTextEdit="1"/>
              </p:cNvSpPr>
              <p:nvPr/>
            </p:nvSpPr>
            <p:spPr>
              <a:xfrm>
                <a:off x="7384018" y="4797152"/>
                <a:ext cx="3618298" cy="1477328"/>
              </a:xfrm>
              <a:prstGeom prst="rect">
                <a:avLst/>
              </a:prstGeom>
              <a:blipFill>
                <a:blip r:embed="rId4"/>
                <a:stretch>
                  <a:fillRect l="-1347" t="-2479" r="-10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7ED89AC-5208-C339-6772-BFE7260D5736}"/>
                  </a:ext>
                </a:extLst>
              </p:cNvPr>
              <p:cNvSpPr txBox="1"/>
              <p:nvPr/>
            </p:nvSpPr>
            <p:spPr>
              <a:xfrm>
                <a:off x="8639714" y="1395366"/>
                <a:ext cx="1459181" cy="61677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𝑆𝑡</m:t>
                      </m:r>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𝜏</m:t>
                          </m:r>
                        </m:e>
                        <m:sub>
                          <m:r>
                            <a:rPr lang="en-US" i="1">
                              <a:latin typeface="Cambria Math" panose="02040503050406030204" pitchFamily="18" charset="0"/>
                              <a:ea typeface="Cambria Math" panose="02040503050406030204" pitchFamily="18" charset="0"/>
                            </a:rPr>
                            <m:t>𝑝</m:t>
                          </m:r>
                        </m:sub>
                      </m:sSub>
                      <m:d>
                        <m:dPr>
                          <m:ctrlPr>
                            <a:rPr lang="en-US" i="1" smtClean="0">
                              <a:latin typeface="Cambria Math" panose="02040503050406030204" pitchFamily="18" charset="0"/>
                              <a:ea typeface="Cambria Math" panose="02040503050406030204" pitchFamily="18" charset="0"/>
                            </a:rPr>
                          </m:ctrlPr>
                        </m:dPr>
                        <m:e>
                          <m:f>
                            <m:fPr>
                              <m:ctrlPr>
                                <a:rPr lang="en-US"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𝑈</m:t>
                              </m:r>
                            </m:num>
                            <m:den>
                              <m:r>
                                <a:rPr lang="en-US" b="0" i="1" smtClean="0">
                                  <a:latin typeface="Cambria Math" panose="02040503050406030204" pitchFamily="18" charset="0"/>
                                  <a:ea typeface="Cambria Math" panose="02040503050406030204" pitchFamily="18" charset="0"/>
                                </a:rPr>
                                <m:t>𝐿</m:t>
                              </m:r>
                            </m:den>
                          </m:f>
                        </m:e>
                      </m:d>
                    </m:oMath>
                  </m:oMathPara>
                </a14:m>
                <a:endParaRPr lang="en-GB"/>
              </a:p>
            </p:txBody>
          </p:sp>
        </mc:Choice>
        <mc:Fallback xmlns="">
          <p:sp>
            <p:nvSpPr>
              <p:cNvPr id="9" name="TextBox 8">
                <a:extLst>
                  <a:ext uri="{FF2B5EF4-FFF2-40B4-BE49-F238E27FC236}">
                    <a16:creationId xmlns:a16="http://schemas.microsoft.com/office/drawing/2014/main" id="{B7ED89AC-5208-C339-6772-BFE7260D5736}"/>
                  </a:ext>
                </a:extLst>
              </p:cNvPr>
              <p:cNvSpPr txBox="1">
                <a:spLocks noRot="1" noChangeAspect="1" noMove="1" noResize="1" noEditPoints="1" noAdjustHandles="1" noChangeArrowheads="1" noChangeShapeType="1" noTextEdit="1"/>
              </p:cNvSpPr>
              <p:nvPr/>
            </p:nvSpPr>
            <p:spPr>
              <a:xfrm>
                <a:off x="8639714" y="1395366"/>
                <a:ext cx="1459181" cy="61677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6E9D7CF-026F-FDD8-9FAC-0B8E5678A972}"/>
                  </a:ext>
                </a:extLst>
              </p:cNvPr>
              <p:cNvSpPr txBox="1"/>
              <p:nvPr/>
            </p:nvSpPr>
            <p:spPr>
              <a:xfrm>
                <a:off x="7384018" y="2259695"/>
                <a:ext cx="3300071" cy="646331"/>
              </a:xfrm>
              <a:prstGeom prst="rect">
                <a:avLst/>
              </a:prstGeom>
              <a:noFill/>
            </p:spPr>
            <p:txBody>
              <a:bodyPr wrap="none" rtlCol="0">
                <a:spAutoFit/>
              </a:bodyPr>
              <a:lstStyle/>
              <a:p>
                <a:r>
                  <a:rPr lang="en-US"/>
                  <a:t>Where: </a:t>
                </a:r>
                <a14:m>
                  <m:oMath xmlns:m="http://schemas.openxmlformats.org/officeDocument/2006/math">
                    <m:r>
                      <a:rPr lang="en-US" i="1">
                        <a:latin typeface="Cambria Math" panose="02040503050406030204" pitchFamily="18" charset="0"/>
                        <a:ea typeface="Cambria Math" panose="02040503050406030204" pitchFamily="18" charset="0"/>
                      </a:rPr>
                      <m:t>𝑈</m:t>
                    </m:r>
                  </m:oMath>
                </a14:m>
                <a:r>
                  <a:rPr lang="en-US"/>
                  <a:t> – Fluid Velocity</a:t>
                </a:r>
              </a:p>
              <a:p>
                <a:r>
                  <a:rPr lang="en-US"/>
                  <a:t> &amp; </a:t>
                </a:r>
                <a14:m>
                  <m:oMath xmlns:m="http://schemas.openxmlformats.org/officeDocument/2006/math">
                    <m:r>
                      <a:rPr lang="en-US" b="0" i="1" smtClean="0">
                        <a:latin typeface="Cambria Math" panose="02040503050406030204" pitchFamily="18" charset="0"/>
                      </a:rPr>
                      <m:t>𝐿</m:t>
                    </m:r>
                  </m:oMath>
                </a14:m>
                <a:r>
                  <a:rPr lang="en-US"/>
                  <a:t> – Characteristic Length Scale</a:t>
                </a:r>
                <a:endParaRPr lang="en-GB"/>
              </a:p>
            </p:txBody>
          </p:sp>
        </mc:Choice>
        <mc:Fallback xmlns="">
          <p:sp>
            <p:nvSpPr>
              <p:cNvPr id="11" name="TextBox 10">
                <a:extLst>
                  <a:ext uri="{FF2B5EF4-FFF2-40B4-BE49-F238E27FC236}">
                    <a16:creationId xmlns:a16="http://schemas.microsoft.com/office/drawing/2014/main" id="{46E9D7CF-026F-FDD8-9FAC-0B8E5678A972}"/>
                  </a:ext>
                </a:extLst>
              </p:cNvPr>
              <p:cNvSpPr txBox="1">
                <a:spLocks noRot="1" noChangeAspect="1" noMove="1" noResize="1" noEditPoints="1" noAdjustHandles="1" noChangeArrowheads="1" noChangeShapeType="1" noTextEdit="1"/>
              </p:cNvSpPr>
              <p:nvPr/>
            </p:nvSpPr>
            <p:spPr>
              <a:xfrm>
                <a:off x="7384018" y="2259695"/>
                <a:ext cx="3300071" cy="646331"/>
              </a:xfrm>
              <a:prstGeom prst="rect">
                <a:avLst/>
              </a:prstGeom>
              <a:blipFill>
                <a:blip r:embed="rId6"/>
                <a:stretch>
                  <a:fillRect l="-1476" t="-5660" r="-738" b="-14151"/>
                </a:stretch>
              </a:blipFill>
            </p:spPr>
            <p:txBody>
              <a:bodyPr/>
              <a:lstStyle/>
              <a:p>
                <a:r>
                  <a:rPr lang="en-US">
                    <a:noFill/>
                  </a:rPr>
                  <a:t> </a:t>
                </a:r>
              </a:p>
            </p:txBody>
          </p:sp>
        </mc:Fallback>
      </mc:AlternateContent>
      <p:sp>
        <p:nvSpPr>
          <p:cNvPr id="12" name="TextBox 11">
            <a:extLst>
              <a:ext uri="{FF2B5EF4-FFF2-40B4-BE49-F238E27FC236}">
                <a16:creationId xmlns:a16="http://schemas.microsoft.com/office/drawing/2014/main" id="{1EC2A219-5A5D-E089-8F7C-A7EBD9905E25}"/>
              </a:ext>
            </a:extLst>
          </p:cNvPr>
          <p:cNvSpPr txBox="1"/>
          <p:nvPr/>
        </p:nvSpPr>
        <p:spPr>
          <a:xfrm>
            <a:off x="7384018" y="3089009"/>
            <a:ext cx="1483483" cy="369332"/>
          </a:xfrm>
          <a:prstGeom prst="rect">
            <a:avLst/>
          </a:prstGeom>
          <a:noFill/>
        </p:spPr>
        <p:txBody>
          <a:bodyPr wrap="none" rtlCol="0">
            <a:spAutoFit/>
          </a:bodyPr>
          <a:lstStyle/>
          <a:p>
            <a:r>
              <a:rPr lang="en-US" b="1"/>
              <a:t>Explicit Form:</a:t>
            </a: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8DC54832-FD68-8CCF-0E5C-1698F5DF4A0D}"/>
                  </a:ext>
                </a:extLst>
              </p:cNvPr>
              <p:cNvSpPr txBox="1"/>
              <p:nvPr/>
            </p:nvSpPr>
            <p:spPr>
              <a:xfrm>
                <a:off x="8491096" y="3716768"/>
                <a:ext cx="1674433" cy="7273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𝑆𝑡</m:t>
                      </m:r>
                      <m:r>
                        <a:rPr lang="en-US" b="0" i="1" smtClean="0">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ea typeface="Cambria Math" panose="02040503050406030204" pitchFamily="18" charset="0"/>
                                </a:rPr>
                              </m:ctrlPr>
                            </m:fPr>
                            <m:num>
                              <m:sSub>
                                <m:sSubPr>
                                  <m:ctrlPr>
                                    <a:rPr lang="en-US" i="1" smtClean="0">
                                      <a:latin typeface="Cambria Math" panose="02040503050406030204" pitchFamily="18" charset="0"/>
                                      <a:ea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𝜌</m:t>
                                  </m:r>
                                </m:e>
                                <m:sub>
                                  <m:r>
                                    <a:rPr lang="en-US" b="0" i="1" smtClean="0">
                                      <a:latin typeface="Cambria Math" panose="02040503050406030204" pitchFamily="18" charset="0"/>
                                      <a:ea typeface="Cambria Math" panose="02040503050406030204" pitchFamily="18" charset="0"/>
                                    </a:rPr>
                                    <m:t>𝑝</m:t>
                                  </m:r>
                                </m:sub>
                              </m:sSub>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𝑑</m:t>
                                  </m:r>
                                </m:e>
                                <m:sub>
                                  <m:r>
                                    <a:rPr lang="en-US" i="1">
                                      <a:latin typeface="Cambria Math" panose="02040503050406030204" pitchFamily="18" charset="0"/>
                                      <a:ea typeface="Cambria Math" panose="02040503050406030204" pitchFamily="18" charset="0"/>
                                    </a:rPr>
                                    <m:t>𝑝</m:t>
                                  </m:r>
                                </m:sub>
                                <m:sup>
                                  <m:r>
                                    <a:rPr lang="en-US" i="1">
                                      <a:latin typeface="Cambria Math" panose="02040503050406030204" pitchFamily="18" charset="0"/>
                                      <a:ea typeface="Cambria Math" panose="02040503050406030204" pitchFamily="18" charset="0"/>
                                    </a:rPr>
                                    <m:t>2</m:t>
                                  </m:r>
                                </m:sup>
                              </m:sSubSup>
                              <m:r>
                                <a:rPr lang="en-US" b="0" i="1" smtClean="0">
                                  <a:latin typeface="Cambria Math" panose="02040503050406030204" pitchFamily="18" charset="0"/>
                                  <a:ea typeface="Cambria Math" panose="02040503050406030204" pitchFamily="18" charset="0"/>
                                </a:rPr>
                                <m:t>𝑈</m:t>
                              </m:r>
                            </m:num>
                            <m:den>
                              <m:r>
                                <a:rPr lang="en-US" b="0" i="1" smtClean="0">
                                  <a:latin typeface="Cambria Math" panose="02040503050406030204" pitchFamily="18" charset="0"/>
                                  <a:ea typeface="Cambria Math" panose="02040503050406030204" pitchFamily="18" charset="0"/>
                                </a:rPr>
                                <m:t>18</m:t>
                              </m:r>
                              <m:r>
                                <a:rPr lang="en-US" b="0" i="1" smtClean="0">
                                  <a:latin typeface="Cambria Math" panose="02040503050406030204" pitchFamily="18" charset="0"/>
                                  <a:ea typeface="Cambria Math" panose="02040503050406030204" pitchFamily="18" charset="0"/>
                                </a:rPr>
                                <m:t>𝜇</m:t>
                              </m:r>
                              <m:r>
                                <a:rPr lang="en-US" b="0" i="1" smtClean="0">
                                  <a:latin typeface="Cambria Math" panose="02040503050406030204" pitchFamily="18" charset="0"/>
                                  <a:ea typeface="Cambria Math" panose="02040503050406030204" pitchFamily="18" charset="0"/>
                                </a:rPr>
                                <m:t>𝐿</m:t>
                              </m:r>
                            </m:den>
                          </m:f>
                        </m:e>
                      </m:d>
                    </m:oMath>
                  </m:oMathPara>
                </a14:m>
                <a:endParaRPr lang="en-GB"/>
              </a:p>
            </p:txBody>
          </p:sp>
        </mc:Choice>
        <mc:Fallback xmlns="">
          <p:sp>
            <p:nvSpPr>
              <p:cNvPr id="13" name="TextBox 12">
                <a:extLst>
                  <a:ext uri="{FF2B5EF4-FFF2-40B4-BE49-F238E27FC236}">
                    <a16:creationId xmlns:a16="http://schemas.microsoft.com/office/drawing/2014/main" id="{8DC54832-FD68-8CCF-0E5C-1698F5DF4A0D}"/>
                  </a:ext>
                </a:extLst>
              </p:cNvPr>
              <p:cNvSpPr txBox="1">
                <a:spLocks noRot="1" noChangeAspect="1" noMove="1" noResize="1" noEditPoints="1" noAdjustHandles="1" noChangeArrowheads="1" noChangeShapeType="1" noTextEdit="1"/>
              </p:cNvSpPr>
              <p:nvPr/>
            </p:nvSpPr>
            <p:spPr>
              <a:xfrm>
                <a:off x="8491096" y="3716768"/>
                <a:ext cx="1674433" cy="727379"/>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7" name="TextBox 16">
                <a:extLst>
                  <a:ext uri="{FF2B5EF4-FFF2-40B4-BE49-F238E27FC236}">
                    <a16:creationId xmlns:a16="http://schemas.microsoft.com/office/drawing/2014/main" id="{4E11B4B9-EECC-525A-2A33-A8A7D2687BE2}"/>
                  </a:ext>
                </a:extLst>
              </p:cNvPr>
              <p:cNvSpPr txBox="1"/>
              <p:nvPr/>
            </p:nvSpPr>
            <p:spPr>
              <a:xfrm>
                <a:off x="2382716" y="4797152"/>
                <a:ext cx="945848"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sSub>
                            <m:sSubPr>
                              <m:ctrlPr>
                                <a:rPr lang="en-US" i="1">
                                  <a:latin typeface="Cambria Math" panose="02040503050406030204" pitchFamily="18" charset="0"/>
                                </a:rPr>
                              </m:ctrlPr>
                            </m:sSubPr>
                            <m:e>
                              <m:r>
                                <a:rPr lang="en-US" b="0" i="1" smtClean="0">
                                  <a:latin typeface="Cambria Math" panose="02040503050406030204" pitchFamily="18" charset="0"/>
                                </a:rPr>
                                <m:t>𝑈</m:t>
                              </m:r>
                            </m:e>
                            <m:sub>
                              <m:r>
                                <a:rPr lang="en-US" i="1">
                                  <a:latin typeface="Cambria Math" panose="02040503050406030204" pitchFamily="18" charset="0"/>
                                </a:rPr>
                                <m:t>1</m:t>
                              </m:r>
                            </m:sub>
                          </m:sSub>
                          <m:r>
                            <m:rPr>
                              <m:nor/>
                            </m:rPr>
                            <a:rPr lang="en-US" b="0" i="0" smtClean="0">
                              <a:latin typeface="Cambria Math" panose="02040503050406030204" pitchFamily="18" charset="0"/>
                            </a:rPr>
                            <m:t>, </m:t>
                          </m:r>
                          <m:r>
                            <a:rPr lang="en-US" sz="1800" b="0" i="1" smtClean="0">
                              <a:latin typeface="Cambria Math" panose="02040503050406030204" pitchFamily="18" charset="0"/>
                            </a:rPr>
                            <m:t>𝐿</m:t>
                          </m:r>
                        </m:e>
                        <m:sub>
                          <m:r>
                            <a:rPr lang="en-US" sz="1800" b="0" i="1" smtClean="0">
                              <a:latin typeface="Cambria Math" panose="02040503050406030204" pitchFamily="18" charset="0"/>
                            </a:rPr>
                            <m:t>1</m:t>
                          </m:r>
                        </m:sub>
                      </m:sSub>
                    </m:oMath>
                  </m:oMathPara>
                </a14:m>
                <a:endParaRPr lang="en-GB"/>
              </a:p>
            </p:txBody>
          </p:sp>
        </mc:Choice>
        <mc:Fallback>
          <p:sp>
            <p:nvSpPr>
              <p:cNvPr id="17" name="TextBox 16">
                <a:extLst>
                  <a:ext uri="{FF2B5EF4-FFF2-40B4-BE49-F238E27FC236}">
                    <a16:creationId xmlns:a16="http://schemas.microsoft.com/office/drawing/2014/main" id="{4E11B4B9-EECC-525A-2A33-A8A7D2687BE2}"/>
                  </a:ext>
                </a:extLst>
              </p:cNvPr>
              <p:cNvSpPr txBox="1">
                <a:spLocks noRot="1" noChangeAspect="1" noMove="1" noResize="1" noEditPoints="1" noAdjustHandles="1" noChangeArrowheads="1" noChangeShapeType="1" noTextEdit="1"/>
              </p:cNvSpPr>
              <p:nvPr/>
            </p:nvSpPr>
            <p:spPr>
              <a:xfrm>
                <a:off x="2382716" y="4797152"/>
                <a:ext cx="945848" cy="369332"/>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8" name="TextBox 17">
                <a:extLst>
                  <a:ext uri="{FF2B5EF4-FFF2-40B4-BE49-F238E27FC236}">
                    <a16:creationId xmlns:a16="http://schemas.microsoft.com/office/drawing/2014/main" id="{275989B3-8721-18FA-01DA-5A56890C3AB1}"/>
                  </a:ext>
                </a:extLst>
              </p:cNvPr>
              <p:cNvSpPr txBox="1"/>
              <p:nvPr/>
            </p:nvSpPr>
            <p:spPr>
              <a:xfrm>
                <a:off x="3664029" y="3971548"/>
                <a:ext cx="93610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𝑈</m:t>
                          </m:r>
                        </m:e>
                        <m:sub>
                          <m:r>
                            <a:rPr lang="en-US" i="1">
                              <a:latin typeface="Cambria Math" panose="02040503050406030204" pitchFamily="18" charset="0"/>
                            </a:rPr>
                            <m:t>2</m:t>
                          </m:r>
                        </m:sub>
                      </m:sSub>
                      <m:sSub>
                        <m:sSubPr>
                          <m:ctrlPr>
                            <a:rPr lang="en-US" i="1">
                              <a:latin typeface="Cambria Math" panose="02040503050406030204" pitchFamily="18" charset="0"/>
                            </a:rPr>
                          </m:ctrlPr>
                        </m:sSubPr>
                        <m:e>
                          <m:r>
                            <a:rPr lang="en-US" b="0" i="1" smtClean="0">
                              <a:latin typeface="Cambria Math" panose="02040503050406030204" pitchFamily="18" charset="0"/>
                            </a:rPr>
                            <m:t>, </m:t>
                          </m:r>
                          <m:r>
                            <a:rPr lang="en-US" i="1">
                              <a:latin typeface="Cambria Math" panose="02040503050406030204" pitchFamily="18" charset="0"/>
                            </a:rPr>
                            <m:t>𝐿</m:t>
                          </m:r>
                        </m:e>
                        <m:sub>
                          <m:r>
                            <a:rPr lang="en-US" i="1">
                              <a:latin typeface="Cambria Math" panose="02040503050406030204" pitchFamily="18" charset="0"/>
                            </a:rPr>
                            <m:t>2</m:t>
                          </m:r>
                        </m:sub>
                      </m:sSub>
                    </m:oMath>
                  </m:oMathPara>
                </a14:m>
                <a:endParaRPr lang="en-GB" dirty="0"/>
              </a:p>
            </p:txBody>
          </p:sp>
        </mc:Choice>
        <mc:Fallback>
          <p:sp>
            <p:nvSpPr>
              <p:cNvPr id="18" name="TextBox 17">
                <a:extLst>
                  <a:ext uri="{FF2B5EF4-FFF2-40B4-BE49-F238E27FC236}">
                    <a16:creationId xmlns:a16="http://schemas.microsoft.com/office/drawing/2014/main" id="{275989B3-8721-18FA-01DA-5A56890C3AB1}"/>
                  </a:ext>
                </a:extLst>
              </p:cNvPr>
              <p:cNvSpPr txBox="1">
                <a:spLocks noRot="1" noChangeAspect="1" noMove="1" noResize="1" noEditPoints="1" noAdjustHandles="1" noChangeArrowheads="1" noChangeShapeType="1" noTextEdit="1"/>
              </p:cNvSpPr>
              <p:nvPr/>
            </p:nvSpPr>
            <p:spPr>
              <a:xfrm>
                <a:off x="3664029" y="3971548"/>
                <a:ext cx="936103" cy="369332"/>
              </a:xfrm>
              <a:prstGeom prst="rect">
                <a:avLst/>
              </a:prstGeom>
              <a:blipFill>
                <a:blip r:embed="rId9"/>
                <a:stretch>
                  <a:fillRect/>
                </a:stretch>
              </a:blipFill>
            </p:spPr>
            <p:txBody>
              <a:bodyPr/>
              <a:lstStyle/>
              <a:p>
                <a:r>
                  <a:rPr lang="en-US">
                    <a:noFill/>
                  </a:rPr>
                  <a:t> </a:t>
                </a:r>
              </a:p>
            </p:txBody>
          </p:sp>
        </mc:Fallback>
      </mc:AlternateContent>
      <p:cxnSp>
        <p:nvCxnSpPr>
          <p:cNvPr id="20" name="Straight Arrow Connector 19">
            <a:extLst>
              <a:ext uri="{FF2B5EF4-FFF2-40B4-BE49-F238E27FC236}">
                <a16:creationId xmlns:a16="http://schemas.microsoft.com/office/drawing/2014/main" id="{462979E5-4FD2-AF4B-9DEB-28F65218535D}"/>
              </a:ext>
            </a:extLst>
          </p:cNvPr>
          <p:cNvCxnSpPr/>
          <p:nvPr/>
        </p:nvCxnSpPr>
        <p:spPr>
          <a:xfrm flipV="1">
            <a:off x="4121231" y="4664605"/>
            <a:ext cx="0" cy="1224136"/>
          </a:xfrm>
          <a:prstGeom prst="straightConnector1">
            <a:avLst/>
          </a:prstGeom>
          <a:ln w="38100">
            <a:solidFill>
              <a:schemeClr val="bg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E745F3CD-5372-EE66-85DE-0F71D3FB2D3F}"/>
              </a:ext>
            </a:extLst>
          </p:cNvPr>
          <p:cNvCxnSpPr>
            <a:cxnSpLocks/>
          </p:cNvCxnSpPr>
          <p:nvPr/>
        </p:nvCxnSpPr>
        <p:spPr>
          <a:xfrm flipV="1">
            <a:off x="2855640" y="5445224"/>
            <a:ext cx="0" cy="576064"/>
          </a:xfrm>
          <a:prstGeom prst="straightConnector1">
            <a:avLst/>
          </a:prstGeom>
          <a:ln w="38100">
            <a:solidFill>
              <a:schemeClr val="bg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B38659AF-0738-EB93-76FF-959A54064254}"/>
                  </a:ext>
                </a:extLst>
              </p:cNvPr>
              <p:cNvSpPr txBox="1"/>
              <p:nvPr/>
            </p:nvSpPr>
            <p:spPr>
              <a:xfrm>
                <a:off x="5300055" y="3237177"/>
                <a:ext cx="118483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𝑆𝑡</m:t>
                          </m:r>
                        </m:e>
                        <m:sub>
                          <m:r>
                            <a:rPr lang="en-US" b="0" i="1" smtClean="0">
                              <a:latin typeface="Cambria Math" panose="02040503050406030204" pitchFamily="18" charset="0"/>
                              <a:ea typeface="Cambria Math" panose="02040503050406030204" pitchFamily="18" charset="0"/>
                            </a:rPr>
                            <m:t>1</m:t>
                          </m:r>
                        </m:sub>
                      </m:sSub>
                      <m:r>
                        <a:rPr lang="en-US" i="1">
                          <a:latin typeface="Cambria Math" panose="02040503050406030204" pitchFamily="18" charset="0"/>
                          <a:ea typeface="Cambria Math" panose="02040503050406030204" pitchFamily="18" charset="0"/>
                        </a:rPr>
                        <m:t>&gt;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𝑆𝑡</m:t>
                          </m:r>
                        </m:e>
                        <m:sub>
                          <m:r>
                            <a:rPr lang="en-US" b="0" i="1" smtClean="0">
                              <a:latin typeface="Cambria Math" panose="02040503050406030204" pitchFamily="18" charset="0"/>
                              <a:ea typeface="Cambria Math" panose="02040503050406030204" pitchFamily="18" charset="0"/>
                            </a:rPr>
                            <m:t>2</m:t>
                          </m:r>
                        </m:sub>
                      </m:sSub>
                    </m:oMath>
                  </m:oMathPara>
                </a14:m>
                <a:endParaRPr lang="en-GB"/>
              </a:p>
            </p:txBody>
          </p:sp>
        </mc:Choice>
        <mc:Fallback xmlns="">
          <p:sp>
            <p:nvSpPr>
              <p:cNvPr id="26" name="TextBox 25">
                <a:extLst>
                  <a:ext uri="{FF2B5EF4-FFF2-40B4-BE49-F238E27FC236}">
                    <a16:creationId xmlns:a16="http://schemas.microsoft.com/office/drawing/2014/main" id="{B38659AF-0738-EB93-76FF-959A54064254}"/>
                  </a:ext>
                </a:extLst>
              </p:cNvPr>
              <p:cNvSpPr txBox="1">
                <a:spLocks noRot="1" noChangeAspect="1" noMove="1" noResize="1" noEditPoints="1" noAdjustHandles="1" noChangeArrowheads="1" noChangeShapeType="1" noTextEdit="1"/>
              </p:cNvSpPr>
              <p:nvPr/>
            </p:nvSpPr>
            <p:spPr>
              <a:xfrm>
                <a:off x="5300055" y="3237177"/>
                <a:ext cx="1184836" cy="369332"/>
              </a:xfrm>
              <a:prstGeom prst="rect">
                <a:avLst/>
              </a:prstGeom>
              <a:blipFill>
                <a:blip r:embed="rId10"/>
                <a:stretch>
                  <a:fillRect/>
                </a:stretch>
              </a:blipFill>
            </p:spPr>
            <p:txBody>
              <a:bodyPr/>
              <a:lstStyle/>
              <a:p>
                <a:r>
                  <a:rPr lang="en-US">
                    <a:noFill/>
                  </a:rPr>
                  <a:t> </a:t>
                </a:r>
              </a:p>
            </p:txBody>
          </p:sp>
        </mc:Fallback>
      </mc:AlternateContent>
      <p:sp>
        <p:nvSpPr>
          <p:cNvPr id="27" name="Right Brace 26">
            <a:extLst>
              <a:ext uri="{FF2B5EF4-FFF2-40B4-BE49-F238E27FC236}">
                <a16:creationId xmlns:a16="http://schemas.microsoft.com/office/drawing/2014/main" id="{38AAC75D-BE30-CE25-D8F5-552BE66FA819}"/>
              </a:ext>
            </a:extLst>
          </p:cNvPr>
          <p:cNvSpPr/>
          <p:nvPr/>
        </p:nvSpPr>
        <p:spPr>
          <a:xfrm flipH="1">
            <a:off x="3286209" y="2971822"/>
            <a:ext cx="203224" cy="893078"/>
          </a:xfrm>
          <a:prstGeom prst="rightBrace">
            <a:avLst>
              <a:gd name="adj1" fmla="val 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A7E5515D-8E9B-EB55-6B9F-633B72060B68}"/>
                  </a:ext>
                </a:extLst>
              </p:cNvPr>
              <p:cNvSpPr txBox="1"/>
              <p:nvPr/>
            </p:nvSpPr>
            <p:spPr>
              <a:xfrm>
                <a:off x="3491579" y="2974063"/>
                <a:ext cx="118483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𝑈</m:t>
                          </m:r>
                        </m:e>
                        <m:sub>
                          <m:r>
                            <a:rPr lang="en-US" b="0" i="1" smtClean="0">
                              <a:latin typeface="Cambria Math" panose="02040503050406030204" pitchFamily="18" charset="0"/>
                              <a:ea typeface="Cambria Math" panose="02040503050406030204" pitchFamily="18" charset="0"/>
                            </a:rPr>
                            <m:t>1</m:t>
                          </m:r>
                        </m:sub>
                      </m:sSub>
                      <m:r>
                        <a:rPr lang="en-US" i="1">
                          <a:latin typeface="Cambria Math" panose="02040503050406030204" pitchFamily="18" charset="0"/>
                          <a:ea typeface="Cambria Math" panose="02040503050406030204" pitchFamily="18" charset="0"/>
                        </a:rPr>
                        <m:t>&gt;</m:t>
                      </m:r>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𝑈</m:t>
                          </m:r>
                        </m:e>
                        <m:sub>
                          <m:r>
                            <a:rPr lang="en-US" b="0" i="1" smtClean="0">
                              <a:latin typeface="Cambria Math" panose="02040503050406030204" pitchFamily="18" charset="0"/>
                              <a:ea typeface="Cambria Math" panose="02040503050406030204" pitchFamily="18" charset="0"/>
                            </a:rPr>
                            <m:t>2</m:t>
                          </m:r>
                        </m:sub>
                      </m:sSub>
                    </m:oMath>
                  </m:oMathPara>
                </a14:m>
                <a:endParaRPr lang="en-GB"/>
              </a:p>
            </p:txBody>
          </p:sp>
        </mc:Choice>
        <mc:Fallback xmlns="">
          <p:sp>
            <p:nvSpPr>
              <p:cNvPr id="28" name="TextBox 27">
                <a:extLst>
                  <a:ext uri="{FF2B5EF4-FFF2-40B4-BE49-F238E27FC236}">
                    <a16:creationId xmlns:a16="http://schemas.microsoft.com/office/drawing/2014/main" id="{A7E5515D-8E9B-EB55-6B9F-633B72060B68}"/>
                  </a:ext>
                </a:extLst>
              </p:cNvPr>
              <p:cNvSpPr txBox="1">
                <a:spLocks noRot="1" noChangeAspect="1" noMove="1" noResize="1" noEditPoints="1" noAdjustHandles="1" noChangeArrowheads="1" noChangeShapeType="1" noTextEdit="1"/>
              </p:cNvSpPr>
              <p:nvPr/>
            </p:nvSpPr>
            <p:spPr>
              <a:xfrm>
                <a:off x="3491579" y="2974063"/>
                <a:ext cx="1184836" cy="369332"/>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E451804C-E169-31A1-EA22-E64F2DF29DFF}"/>
                  </a:ext>
                </a:extLst>
              </p:cNvPr>
              <p:cNvSpPr txBox="1"/>
              <p:nvPr/>
            </p:nvSpPr>
            <p:spPr>
              <a:xfrm>
                <a:off x="3491579" y="3425319"/>
                <a:ext cx="1184836"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𝐿</m:t>
                          </m:r>
                        </m:e>
                        <m:sub>
                          <m:r>
                            <a:rPr lang="en-US" b="0" i="1" smtClean="0">
                              <a:latin typeface="Cambria Math" panose="02040503050406030204" pitchFamily="18" charset="0"/>
                              <a:ea typeface="Cambria Math" panose="02040503050406030204" pitchFamily="18" charset="0"/>
                            </a:rPr>
                            <m:t>1</m:t>
                          </m:r>
                        </m:sub>
                      </m:sSub>
                      <m:r>
                        <a:rPr lang="en-US" b="0" i="1" smtClean="0">
                          <a:latin typeface="Cambria Math" panose="02040503050406030204" pitchFamily="18" charset="0"/>
                          <a:ea typeface="Cambria Math" panose="02040503050406030204" pitchFamily="18" charset="0"/>
                        </a:rPr>
                        <m:t>&lt;</m:t>
                      </m:r>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𝐿</m:t>
                          </m:r>
                        </m:e>
                        <m:sub>
                          <m:r>
                            <a:rPr lang="en-US" b="0" i="1" smtClean="0">
                              <a:latin typeface="Cambria Math" panose="02040503050406030204" pitchFamily="18" charset="0"/>
                              <a:ea typeface="Cambria Math" panose="02040503050406030204" pitchFamily="18" charset="0"/>
                            </a:rPr>
                            <m:t>2</m:t>
                          </m:r>
                        </m:sub>
                      </m:sSub>
                    </m:oMath>
                  </m:oMathPara>
                </a14:m>
                <a:endParaRPr lang="en-GB"/>
              </a:p>
            </p:txBody>
          </p:sp>
        </mc:Choice>
        <mc:Fallback xmlns="">
          <p:sp>
            <p:nvSpPr>
              <p:cNvPr id="29" name="TextBox 28">
                <a:extLst>
                  <a:ext uri="{FF2B5EF4-FFF2-40B4-BE49-F238E27FC236}">
                    <a16:creationId xmlns:a16="http://schemas.microsoft.com/office/drawing/2014/main" id="{E451804C-E169-31A1-EA22-E64F2DF29DFF}"/>
                  </a:ext>
                </a:extLst>
              </p:cNvPr>
              <p:cNvSpPr txBox="1">
                <a:spLocks noRot="1" noChangeAspect="1" noMove="1" noResize="1" noEditPoints="1" noAdjustHandles="1" noChangeArrowheads="1" noChangeShapeType="1" noTextEdit="1"/>
              </p:cNvSpPr>
              <p:nvPr/>
            </p:nvSpPr>
            <p:spPr>
              <a:xfrm>
                <a:off x="3491579" y="3425319"/>
                <a:ext cx="1184836" cy="369332"/>
              </a:xfrm>
              <a:prstGeom prst="rect">
                <a:avLst/>
              </a:prstGeom>
              <a:blipFill>
                <a:blip r:embed="rId12"/>
                <a:stretch>
                  <a:fillRect/>
                </a:stretch>
              </a:blipFill>
            </p:spPr>
            <p:txBody>
              <a:bodyPr/>
              <a:lstStyle/>
              <a:p>
                <a:r>
                  <a:rPr lang="en-US">
                    <a:noFill/>
                  </a:rPr>
                  <a:t> </a:t>
                </a:r>
              </a:p>
            </p:txBody>
          </p:sp>
        </mc:Fallback>
      </mc:AlternateContent>
      <p:cxnSp>
        <p:nvCxnSpPr>
          <p:cNvPr id="31" name="Straight Arrow Connector 30">
            <a:extLst>
              <a:ext uri="{FF2B5EF4-FFF2-40B4-BE49-F238E27FC236}">
                <a16:creationId xmlns:a16="http://schemas.microsoft.com/office/drawing/2014/main" id="{E2AFA956-A57B-6ADD-844A-43CC05DF56A1}"/>
              </a:ext>
            </a:extLst>
          </p:cNvPr>
          <p:cNvCxnSpPr>
            <a:cxnSpLocks/>
            <a:endCxn id="26" idx="1"/>
          </p:cNvCxnSpPr>
          <p:nvPr/>
        </p:nvCxnSpPr>
        <p:spPr>
          <a:xfrm flipV="1">
            <a:off x="4676415" y="3421843"/>
            <a:ext cx="623640" cy="347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itle 2">
            <a:extLst>
              <a:ext uri="{FF2B5EF4-FFF2-40B4-BE49-F238E27FC236}">
                <a16:creationId xmlns:a16="http://schemas.microsoft.com/office/drawing/2014/main" id="{D0277E0B-A872-0B92-37B4-8303585AC355}"/>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Stokes Number</a:t>
            </a:r>
          </a:p>
          <a:p>
            <a:r>
              <a:rPr lang="en-US" sz="2000" i="1">
                <a:latin typeface="+mj-lt"/>
              </a:rPr>
              <a:t>	</a:t>
            </a:r>
            <a:r>
              <a:rPr lang="en-US" sz="2400" i="1">
                <a:latin typeface="+mj-lt"/>
              </a:rPr>
              <a:t>Inertial Impaction</a:t>
            </a:r>
            <a:endParaRPr lang="en-US" sz="2000" i="1">
              <a:latin typeface="+mj-lt"/>
            </a:endParaRPr>
          </a:p>
        </p:txBody>
      </p:sp>
    </p:spTree>
    <p:extLst>
      <p:ext uri="{BB962C8B-B14F-4D97-AF65-F5344CB8AC3E}">
        <p14:creationId xmlns:p14="http://schemas.microsoft.com/office/powerpoint/2010/main" val="40444615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3FEF3-6934-5564-E728-0053878041E8}"/>
            </a:ext>
          </a:extLst>
        </p:cNvPr>
        <p:cNvGrpSpPr/>
        <p:nvPr/>
      </p:nvGrpSpPr>
      <p:grpSpPr>
        <a:xfrm>
          <a:off x="0" y="0"/>
          <a:ext cx="0" cy="0"/>
          <a:chOff x="0" y="0"/>
          <a:chExt cx="0" cy="0"/>
        </a:xfrm>
      </p:grpSpPr>
      <p:pic>
        <p:nvPicPr>
          <p:cNvPr id="34" name="Picture 33">
            <a:extLst>
              <a:ext uri="{FF2B5EF4-FFF2-40B4-BE49-F238E27FC236}">
                <a16:creationId xmlns:a16="http://schemas.microsoft.com/office/drawing/2014/main" id="{E665741E-A52E-53BE-E18F-C786D4F31950}"/>
              </a:ext>
            </a:extLst>
          </p:cNvPr>
          <p:cNvPicPr>
            <a:picLocks noChangeAspect="1"/>
          </p:cNvPicPr>
          <p:nvPr/>
        </p:nvPicPr>
        <p:blipFill>
          <a:blip r:embed="rId3"/>
          <a:stretch>
            <a:fillRect/>
          </a:stretch>
        </p:blipFill>
        <p:spPr>
          <a:xfrm>
            <a:off x="8471019" y="3816983"/>
            <a:ext cx="3573815" cy="2339042"/>
          </a:xfrm>
          <a:prstGeom prst="rect">
            <a:avLst/>
          </a:prstGeom>
        </p:spPr>
      </p:pic>
      <p:sp>
        <p:nvSpPr>
          <p:cNvPr id="2" name="Slide Number Placeholder 1">
            <a:extLst>
              <a:ext uri="{FF2B5EF4-FFF2-40B4-BE49-F238E27FC236}">
                <a16:creationId xmlns:a16="http://schemas.microsoft.com/office/drawing/2014/main" id="{2F882C78-32EE-BCAA-5449-31270FBD85E4}"/>
              </a:ext>
            </a:extLst>
          </p:cNvPr>
          <p:cNvSpPr>
            <a:spLocks noGrp="1"/>
          </p:cNvSpPr>
          <p:nvPr>
            <p:ph type="sldNum" sz="quarter" idx="11"/>
          </p:nvPr>
        </p:nvSpPr>
        <p:spPr/>
        <p:txBody>
          <a:bodyPr/>
          <a:lstStyle/>
          <a:p>
            <a:fld id="{F0D23093-2AB0-F74C-B865-1A12A15B650E}" type="slidenum">
              <a:rPr lang="en-US" smtClean="0"/>
              <a:pPr/>
              <a:t>24</a:t>
            </a:fld>
            <a:endParaRPr lang="en-US"/>
          </a:p>
        </p:txBody>
      </p:sp>
      <p:sp>
        <p:nvSpPr>
          <p:cNvPr id="5" name="Title 2">
            <a:extLst>
              <a:ext uri="{FF2B5EF4-FFF2-40B4-BE49-F238E27FC236}">
                <a16:creationId xmlns:a16="http://schemas.microsoft.com/office/drawing/2014/main" id="{E0289003-D508-E108-ADE9-3C415EC36466}"/>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Inertial Impaction</a:t>
            </a:r>
          </a:p>
          <a:p>
            <a:r>
              <a:rPr lang="en-US" sz="2000" i="1">
                <a:latin typeface="+mj-lt"/>
              </a:rPr>
              <a:t>	</a:t>
            </a:r>
            <a:r>
              <a:rPr lang="en-GB" sz="2400"/>
              <a:t>Ballistic Deposition Mechanism</a:t>
            </a:r>
            <a:endParaRPr lang="en-US" sz="2000" i="1">
              <a:latin typeface="+mj-lt"/>
            </a:endParaRPr>
          </a:p>
        </p:txBody>
      </p:sp>
      <p:sp>
        <p:nvSpPr>
          <p:cNvPr id="23" name="TextBox 22">
            <a:extLst>
              <a:ext uri="{FF2B5EF4-FFF2-40B4-BE49-F238E27FC236}">
                <a16:creationId xmlns:a16="http://schemas.microsoft.com/office/drawing/2014/main" id="{A612A6C0-05BE-3B3C-9157-D4022095ECD8}"/>
              </a:ext>
            </a:extLst>
          </p:cNvPr>
          <p:cNvSpPr txBox="1"/>
          <p:nvPr/>
        </p:nvSpPr>
        <p:spPr>
          <a:xfrm>
            <a:off x="591425" y="1250119"/>
            <a:ext cx="5936623" cy="1754326"/>
          </a:xfrm>
          <a:prstGeom prst="rect">
            <a:avLst/>
          </a:prstGeom>
          <a:noFill/>
        </p:spPr>
        <p:txBody>
          <a:bodyPr wrap="square" rtlCol="0">
            <a:spAutoFit/>
          </a:bodyPr>
          <a:lstStyle/>
          <a:p>
            <a:r>
              <a:rPr lang="en-US" b="1"/>
              <a:t>Description</a:t>
            </a:r>
          </a:p>
          <a:p>
            <a:r>
              <a:rPr lang="en-US"/>
              <a:t>Inertial impaction occurs when particles with high inertia cannot follow sudden flow direction changes and collide with walls. This mechanism is characterized by the </a:t>
            </a:r>
            <a:r>
              <a:rPr lang="en-US" b="1"/>
              <a:t>Stokes number</a:t>
            </a:r>
            <a:r>
              <a:rPr lang="en-US"/>
              <a:t>, which represents the ratio of particle response time to flow time scale.</a:t>
            </a:r>
            <a:endParaRPr lang="en-US" b="1"/>
          </a:p>
        </p:txBody>
      </p:sp>
      <p:sp>
        <p:nvSpPr>
          <p:cNvPr id="24" name="TextBox 23">
            <a:extLst>
              <a:ext uri="{FF2B5EF4-FFF2-40B4-BE49-F238E27FC236}">
                <a16:creationId xmlns:a16="http://schemas.microsoft.com/office/drawing/2014/main" id="{A967A9CD-950F-D408-F3B1-C20DDD8BE16B}"/>
              </a:ext>
            </a:extLst>
          </p:cNvPr>
          <p:cNvSpPr txBox="1"/>
          <p:nvPr/>
        </p:nvSpPr>
        <p:spPr>
          <a:xfrm>
            <a:off x="591425" y="3347062"/>
            <a:ext cx="5360556" cy="2862322"/>
          </a:xfrm>
          <a:prstGeom prst="rect">
            <a:avLst/>
          </a:prstGeom>
          <a:noFill/>
        </p:spPr>
        <p:txBody>
          <a:bodyPr wrap="square" rtlCol="0">
            <a:spAutoFit/>
          </a:bodyPr>
          <a:lstStyle/>
          <a:p>
            <a:r>
              <a:rPr lang="en-US" b="1" dirty="0"/>
              <a:t>Relevance</a:t>
            </a:r>
          </a:p>
          <a:p>
            <a:pPr marL="342900" indent="-342900">
              <a:buFont typeface="Wingdings" panose="05000000000000000000" pitchFamily="2" charset="2"/>
              <a:buChar char="v"/>
            </a:pPr>
            <a:r>
              <a:rPr lang="en-US" dirty="0"/>
              <a:t>Dominant deposition mechanism for large particles (&gt;5 </a:t>
            </a:r>
            <a:r>
              <a:rPr lang="en-US" dirty="0" err="1"/>
              <a:t>μm</a:t>
            </a:r>
            <a:r>
              <a:rPr lang="en-US" dirty="0"/>
              <a:t>) </a:t>
            </a:r>
          </a:p>
          <a:p>
            <a:pPr marL="342900" indent="-342900">
              <a:buFont typeface="Wingdings" panose="05000000000000000000" pitchFamily="2" charset="2"/>
              <a:buChar char="v"/>
            </a:pPr>
            <a:r>
              <a:rPr lang="en-US" dirty="0"/>
              <a:t>Most effective at geometric discontinuities and sharp bends </a:t>
            </a:r>
          </a:p>
          <a:p>
            <a:pPr marL="342900" indent="-342900">
              <a:buFont typeface="Wingdings" panose="05000000000000000000" pitchFamily="2" charset="2"/>
              <a:buChar char="v"/>
            </a:pPr>
            <a:r>
              <a:rPr lang="en-US" dirty="0"/>
              <a:t>Primary cause of oropharyngeal deposition in pMDI applications </a:t>
            </a:r>
          </a:p>
          <a:p>
            <a:pPr marL="342900" indent="-342900">
              <a:buFont typeface="Wingdings" panose="05000000000000000000" pitchFamily="2" charset="2"/>
              <a:buChar char="v"/>
            </a:pPr>
            <a:r>
              <a:rPr lang="en-US" dirty="0"/>
              <a:t>Efficiency increases rapidly with Stokes number</a:t>
            </a:r>
            <a:endParaRPr lang="en-GB" dirty="0"/>
          </a:p>
          <a:p>
            <a:pPr marL="342900" indent="-342900">
              <a:buFont typeface="Arial" panose="020B0604020202020204" pitchFamily="34" charset="0"/>
              <a:buChar char="•"/>
            </a:pPr>
            <a:endParaRPr lang="en-US" b="1" dirty="0"/>
          </a:p>
          <a:p>
            <a:endParaRPr lang="en-US" b="1" dirty="0"/>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15E963E3-3464-27AF-4FEE-CCB6D483FA57}"/>
                  </a:ext>
                </a:extLst>
              </p:cNvPr>
              <p:cNvSpPr txBox="1"/>
              <p:nvPr/>
            </p:nvSpPr>
            <p:spPr>
              <a:xfrm>
                <a:off x="6651256" y="906822"/>
                <a:ext cx="2686889" cy="646331"/>
              </a:xfrm>
              <a:prstGeom prst="rect">
                <a:avLst/>
              </a:prstGeom>
              <a:noFill/>
            </p:spPr>
            <p:txBody>
              <a:bodyPr wrap="none" rtlCol="0">
                <a:spAutoFit/>
              </a:bodyPr>
              <a:lstStyle/>
              <a:p>
                <a:r>
                  <a:rPr lang="en-US" b="1"/>
                  <a:t>Stokes Number (St): </a:t>
                </a:r>
              </a:p>
              <a:p>
                <a:r>
                  <a:rPr lang="en-US"/>
                  <a:t>At Stokes Regime (</a:t>
                </a:r>
                <a14:m>
                  <m:oMath xmlns:m="http://schemas.openxmlformats.org/officeDocument/2006/math">
                    <m:r>
                      <a:rPr lang="en-US" b="0" i="1" smtClean="0">
                        <a:latin typeface="Cambria Math" panose="02040503050406030204" pitchFamily="18" charset="0"/>
                      </a:rPr>
                      <m:t>𝑅𝑒</m:t>
                    </m:r>
                    <m:r>
                      <a:rPr lang="en-US" b="0" i="1" smtClean="0">
                        <a:latin typeface="Cambria Math" panose="02040503050406030204" pitchFamily="18" charset="0"/>
                      </a:rPr>
                      <m:t>&lt;1</m:t>
                    </m:r>
                  </m:oMath>
                </a14:m>
                <a:r>
                  <a:rPr lang="en-US"/>
                  <a:t>)</a:t>
                </a:r>
              </a:p>
            </p:txBody>
          </p:sp>
        </mc:Choice>
        <mc:Fallback xmlns="">
          <p:sp>
            <p:nvSpPr>
              <p:cNvPr id="27" name="TextBox 26">
                <a:extLst>
                  <a:ext uri="{FF2B5EF4-FFF2-40B4-BE49-F238E27FC236}">
                    <a16:creationId xmlns:a16="http://schemas.microsoft.com/office/drawing/2014/main" id="{15E963E3-3464-27AF-4FEE-CCB6D483FA57}"/>
                  </a:ext>
                </a:extLst>
              </p:cNvPr>
              <p:cNvSpPr txBox="1">
                <a:spLocks noRot="1" noChangeAspect="1" noMove="1" noResize="1" noEditPoints="1" noAdjustHandles="1" noChangeArrowheads="1" noChangeShapeType="1" noTextEdit="1"/>
              </p:cNvSpPr>
              <p:nvPr/>
            </p:nvSpPr>
            <p:spPr>
              <a:xfrm>
                <a:off x="6651256" y="906822"/>
                <a:ext cx="2686889" cy="646331"/>
              </a:xfrm>
              <a:prstGeom prst="rect">
                <a:avLst/>
              </a:prstGeom>
              <a:blipFill>
                <a:blip r:embed="rId4"/>
                <a:stretch>
                  <a:fillRect l="-1814" t="-5660" r="-1361" b="-14151"/>
                </a:stretch>
              </a:blipFill>
            </p:spPr>
            <p:txBody>
              <a:bodyPr/>
              <a:lstStyle/>
              <a:p>
                <a:r>
                  <a:rPr lang="en-US">
                    <a:noFill/>
                  </a:rPr>
                  <a:t> </a:t>
                </a:r>
              </a:p>
            </p:txBody>
          </p:sp>
        </mc:Fallback>
      </mc:AlternateContent>
      <p:sp>
        <p:nvSpPr>
          <p:cNvPr id="29" name="TextBox 28">
            <a:extLst>
              <a:ext uri="{FF2B5EF4-FFF2-40B4-BE49-F238E27FC236}">
                <a16:creationId xmlns:a16="http://schemas.microsoft.com/office/drawing/2014/main" id="{1007127B-015B-E2B7-21AB-86D8FBEC3A5D}"/>
              </a:ext>
            </a:extLst>
          </p:cNvPr>
          <p:cNvSpPr txBox="1"/>
          <p:nvPr/>
        </p:nvSpPr>
        <p:spPr>
          <a:xfrm>
            <a:off x="6653907" y="3347062"/>
            <a:ext cx="2714333" cy="646331"/>
          </a:xfrm>
          <a:prstGeom prst="rect">
            <a:avLst/>
          </a:prstGeom>
          <a:noFill/>
        </p:spPr>
        <p:txBody>
          <a:bodyPr wrap="none" rtlCol="0">
            <a:spAutoFit/>
          </a:bodyPr>
          <a:lstStyle/>
          <a:p>
            <a:r>
              <a:rPr lang="en-US" b="1"/>
              <a:t>Impaction Efficiency (n):</a:t>
            </a:r>
          </a:p>
          <a:p>
            <a:r>
              <a:rPr lang="en-US"/>
              <a:t>For Cylindrical Geometries </a:t>
            </a: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B424EDAD-E696-D44E-B08F-2412D24EF0C4}"/>
                  </a:ext>
                </a:extLst>
              </p:cNvPr>
              <p:cNvSpPr txBox="1"/>
              <p:nvPr/>
            </p:nvSpPr>
            <p:spPr>
              <a:xfrm>
                <a:off x="9827889" y="3226111"/>
                <a:ext cx="1909562" cy="68736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𝑛</m:t>
                      </m:r>
                      <m:r>
                        <a:rPr lang="en-US" b="0" i="1" smtClean="0">
                          <a:latin typeface="Cambria Math" panose="02040503050406030204" pitchFamily="18" charset="0"/>
                        </a:rPr>
                        <m:t>=</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𝑆𝑡</m:t>
                              </m:r>
                            </m:e>
                            <m:sup>
                              <m:r>
                                <a:rPr lang="en-US" b="0" i="1" smtClean="0">
                                  <a:latin typeface="Cambria Math" panose="02040503050406030204" pitchFamily="18" charset="0"/>
                                </a:rPr>
                                <m:t>2</m:t>
                              </m:r>
                            </m:sup>
                          </m:sSup>
                        </m:num>
                        <m:den>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𝑆𝑡</m:t>
                                  </m:r>
                                </m:e>
                                <m:sup>
                                  <m:r>
                                    <a:rPr lang="en-US" b="0" i="1" smtClean="0">
                                      <a:latin typeface="Cambria Math" panose="02040503050406030204" pitchFamily="18" charset="0"/>
                                    </a:rPr>
                                    <m:t>2</m:t>
                                  </m:r>
                                </m:sup>
                              </m:sSup>
                              <m:r>
                                <a:rPr lang="en-US" b="0" i="1" smtClean="0">
                                  <a:latin typeface="Cambria Math" panose="02040503050406030204" pitchFamily="18" charset="0"/>
                                </a:rPr>
                                <m:t>+0.25</m:t>
                              </m:r>
                            </m:e>
                          </m:d>
                        </m:den>
                      </m:f>
                    </m:oMath>
                  </m:oMathPara>
                </a14:m>
                <a:endParaRPr lang="en-GB"/>
              </a:p>
            </p:txBody>
          </p:sp>
        </mc:Choice>
        <mc:Fallback xmlns="">
          <p:sp>
            <p:nvSpPr>
              <p:cNvPr id="30" name="TextBox 29">
                <a:extLst>
                  <a:ext uri="{FF2B5EF4-FFF2-40B4-BE49-F238E27FC236}">
                    <a16:creationId xmlns:a16="http://schemas.microsoft.com/office/drawing/2014/main" id="{B424EDAD-E696-D44E-B08F-2412D24EF0C4}"/>
                  </a:ext>
                </a:extLst>
              </p:cNvPr>
              <p:cNvSpPr txBox="1">
                <a:spLocks noRot="1" noChangeAspect="1" noMove="1" noResize="1" noEditPoints="1" noAdjustHandles="1" noChangeArrowheads="1" noChangeShapeType="1" noTextEdit="1"/>
              </p:cNvSpPr>
              <p:nvPr/>
            </p:nvSpPr>
            <p:spPr>
              <a:xfrm>
                <a:off x="9827889" y="3226111"/>
                <a:ext cx="1909562" cy="68736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CA4B0F76-49D5-24F6-ABDD-CD67BEF97426}"/>
                  </a:ext>
                </a:extLst>
              </p:cNvPr>
              <p:cNvSpPr txBox="1"/>
              <p:nvPr/>
            </p:nvSpPr>
            <p:spPr>
              <a:xfrm>
                <a:off x="6651256" y="1808644"/>
                <a:ext cx="5540744" cy="1221745"/>
              </a:xfrm>
              <a:prstGeom prst="rect">
                <a:avLst/>
              </a:prstGeom>
              <a:noFill/>
            </p:spPr>
            <p:txBody>
              <a:bodyPr wrap="square" rtlCol="0">
                <a:spAutoFit/>
              </a:bodyPr>
              <a:lstStyle/>
              <a:p>
                <a:r>
                  <a:rPr lang="en-US"/>
                  <a:t>Where: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𝜌</m:t>
                        </m:r>
                      </m:e>
                      <m:sub>
                        <m:r>
                          <a:rPr lang="en-US" i="1">
                            <a:latin typeface="Cambria Math" panose="02040503050406030204" pitchFamily="18" charset="0"/>
                            <a:ea typeface="Cambria Math" panose="02040503050406030204" pitchFamily="18" charset="0"/>
                          </a:rPr>
                          <m:t>𝑝</m:t>
                        </m:r>
                      </m:sub>
                    </m:sSub>
                  </m:oMath>
                </a14:m>
                <a:r>
                  <a:rPr lang="en-US"/>
                  <a:t>– Fluid Density,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𝑑</m:t>
                        </m:r>
                      </m:e>
                      <m:sub>
                        <m:r>
                          <a:rPr lang="en-US" i="1">
                            <a:latin typeface="Cambria Math" panose="02040503050406030204" pitchFamily="18" charset="0"/>
                            <a:ea typeface="Cambria Math" panose="02040503050406030204" pitchFamily="18" charset="0"/>
                          </a:rPr>
                          <m:t>𝑝</m:t>
                        </m:r>
                      </m:sub>
                    </m:sSub>
                  </m:oMath>
                </a14:m>
                <a:r>
                  <a:rPr lang="en-US"/>
                  <a:t>– Particle Diameter</a:t>
                </a:r>
              </a:p>
              <a:p>
                <a14:m>
                  <m:oMath xmlns:m="http://schemas.openxmlformats.org/officeDocument/2006/math">
                    <m:r>
                      <a:rPr lang="en-US" b="0" i="1" smtClean="0">
                        <a:latin typeface="Cambria Math" panose="02040503050406030204" pitchFamily="18" charset="0"/>
                        <a:ea typeface="Cambria Math" panose="02040503050406030204" pitchFamily="18" charset="0"/>
                      </a:rPr>
                      <m:t>𝐿</m:t>
                    </m:r>
                    <m:r>
                      <a:rPr lang="en-US" b="0" i="1" smtClean="0">
                        <a:latin typeface="Cambria Math" panose="02040503050406030204" pitchFamily="18" charset="0"/>
                        <a:ea typeface="Cambria Math" panose="02040503050406030204" pitchFamily="18" charset="0"/>
                      </a:rPr>
                      <m:t> </m:t>
                    </m:r>
                  </m:oMath>
                </a14:m>
                <a:r>
                  <a:rPr lang="en-US"/>
                  <a:t>– Characteristic Length Scale</a:t>
                </a:r>
              </a:p>
              <a:p>
                <a14:m>
                  <m:oMath xmlns:m="http://schemas.openxmlformats.org/officeDocument/2006/math">
                    <m:r>
                      <a:rPr lang="en-US" b="0" i="1" smtClean="0">
                        <a:latin typeface="Cambria Math" panose="02040503050406030204" pitchFamily="18" charset="0"/>
                        <a:ea typeface="Cambria Math" panose="02040503050406030204" pitchFamily="18" charset="0"/>
                      </a:rPr>
                      <m:t>𝑈</m:t>
                    </m:r>
                    <m:r>
                      <a:rPr lang="en-US" i="1">
                        <a:latin typeface="Cambria Math" panose="02040503050406030204" pitchFamily="18" charset="0"/>
                        <a:ea typeface="Cambria Math" panose="02040503050406030204" pitchFamily="18" charset="0"/>
                      </a:rPr>
                      <m:t> </m:t>
                    </m:r>
                  </m:oMath>
                </a14:m>
                <a:r>
                  <a:rPr lang="en-US"/>
                  <a:t>– Characteristic Velocity</a:t>
                </a:r>
              </a:p>
              <a:p>
                <a:r>
                  <a:rPr lang="en-US">
                    <a:ea typeface="Cambria Math" panose="02040503050406030204" pitchFamily="18" charset="0"/>
                  </a:rPr>
                  <a:t>&amp; </a:t>
                </a:r>
                <a14:m>
                  <m:oMath xmlns:m="http://schemas.openxmlformats.org/officeDocument/2006/math">
                    <m:r>
                      <m:rPr>
                        <m:sty m:val="p"/>
                      </m:rPr>
                      <a:rPr lang="el-GR" i="1" smtClean="0">
                        <a:latin typeface="Cambria Math" panose="02040503050406030204" pitchFamily="18" charset="0"/>
                        <a:ea typeface="Cambria Math" panose="02040503050406030204" pitchFamily="18" charset="0"/>
                      </a:rPr>
                      <m:t>μ</m:t>
                    </m:r>
                    <m:r>
                      <a:rPr lang="en-US" i="1">
                        <a:latin typeface="Cambria Math" panose="02040503050406030204" pitchFamily="18" charset="0"/>
                        <a:ea typeface="Cambria Math" panose="02040503050406030204" pitchFamily="18" charset="0"/>
                      </a:rPr>
                      <m:t> </m:t>
                    </m:r>
                  </m:oMath>
                </a14:m>
                <a:r>
                  <a:rPr lang="en-US"/>
                  <a:t>– Dynamic Viscosity</a:t>
                </a:r>
                <a:endParaRPr lang="en-GB"/>
              </a:p>
            </p:txBody>
          </p:sp>
        </mc:Choice>
        <mc:Fallback xmlns="">
          <p:sp>
            <p:nvSpPr>
              <p:cNvPr id="31" name="TextBox 30">
                <a:extLst>
                  <a:ext uri="{FF2B5EF4-FFF2-40B4-BE49-F238E27FC236}">
                    <a16:creationId xmlns:a16="http://schemas.microsoft.com/office/drawing/2014/main" id="{CA4B0F76-49D5-24F6-ABDD-CD67BEF97426}"/>
                  </a:ext>
                </a:extLst>
              </p:cNvPr>
              <p:cNvSpPr txBox="1">
                <a:spLocks noRot="1" noChangeAspect="1" noMove="1" noResize="1" noEditPoints="1" noAdjustHandles="1" noChangeArrowheads="1" noChangeShapeType="1" noTextEdit="1"/>
              </p:cNvSpPr>
              <p:nvPr/>
            </p:nvSpPr>
            <p:spPr>
              <a:xfrm>
                <a:off x="6651256" y="1808644"/>
                <a:ext cx="5540744" cy="1221745"/>
              </a:xfrm>
              <a:prstGeom prst="rect">
                <a:avLst/>
              </a:prstGeom>
              <a:blipFill>
                <a:blip r:embed="rId6"/>
                <a:stretch>
                  <a:fillRect l="-880" t="-2500" b="-7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294BE72B-E10F-7F36-5B48-578133974F1E}"/>
                  </a:ext>
                </a:extLst>
              </p:cNvPr>
              <p:cNvSpPr txBox="1"/>
              <p:nvPr/>
            </p:nvSpPr>
            <p:spPr>
              <a:xfrm>
                <a:off x="9926507" y="869882"/>
                <a:ext cx="1674433" cy="72737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𝑆𝑡</m:t>
                      </m:r>
                      <m:r>
                        <a:rPr lang="en-US" b="0" i="1" smtClean="0">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ea typeface="Cambria Math" panose="02040503050406030204" pitchFamily="18" charset="0"/>
                                </a:rPr>
                              </m:ctrlPr>
                            </m:fPr>
                            <m:num>
                              <m:sSub>
                                <m:sSubPr>
                                  <m:ctrlPr>
                                    <a:rPr lang="en-US" i="1" smtClean="0">
                                      <a:latin typeface="Cambria Math" panose="02040503050406030204" pitchFamily="18" charset="0"/>
                                      <a:ea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𝜌</m:t>
                                  </m:r>
                                </m:e>
                                <m:sub>
                                  <m:r>
                                    <a:rPr lang="en-US" b="0" i="1" smtClean="0">
                                      <a:latin typeface="Cambria Math" panose="02040503050406030204" pitchFamily="18" charset="0"/>
                                      <a:ea typeface="Cambria Math" panose="02040503050406030204" pitchFamily="18" charset="0"/>
                                    </a:rPr>
                                    <m:t>𝑝</m:t>
                                  </m:r>
                                </m:sub>
                              </m:sSub>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𝑑</m:t>
                                  </m:r>
                                </m:e>
                                <m:sub>
                                  <m:r>
                                    <a:rPr lang="en-US" i="1">
                                      <a:latin typeface="Cambria Math" panose="02040503050406030204" pitchFamily="18" charset="0"/>
                                      <a:ea typeface="Cambria Math" panose="02040503050406030204" pitchFamily="18" charset="0"/>
                                    </a:rPr>
                                    <m:t>𝑝</m:t>
                                  </m:r>
                                </m:sub>
                                <m:sup>
                                  <m:r>
                                    <a:rPr lang="en-US" i="1">
                                      <a:latin typeface="Cambria Math" panose="02040503050406030204" pitchFamily="18" charset="0"/>
                                      <a:ea typeface="Cambria Math" panose="02040503050406030204" pitchFamily="18" charset="0"/>
                                    </a:rPr>
                                    <m:t>2</m:t>
                                  </m:r>
                                </m:sup>
                              </m:sSubSup>
                              <m:r>
                                <a:rPr lang="en-US" b="0" i="1" smtClean="0">
                                  <a:latin typeface="Cambria Math" panose="02040503050406030204" pitchFamily="18" charset="0"/>
                                  <a:ea typeface="Cambria Math" panose="02040503050406030204" pitchFamily="18" charset="0"/>
                                </a:rPr>
                                <m:t>𝑈</m:t>
                              </m:r>
                            </m:num>
                            <m:den>
                              <m:r>
                                <a:rPr lang="en-US" b="0" i="1" smtClean="0">
                                  <a:latin typeface="Cambria Math" panose="02040503050406030204" pitchFamily="18" charset="0"/>
                                  <a:ea typeface="Cambria Math" panose="02040503050406030204" pitchFamily="18" charset="0"/>
                                </a:rPr>
                                <m:t>18</m:t>
                              </m:r>
                              <m:r>
                                <a:rPr lang="en-US" b="0" i="1" smtClean="0">
                                  <a:latin typeface="Cambria Math" panose="02040503050406030204" pitchFamily="18" charset="0"/>
                                  <a:ea typeface="Cambria Math" panose="02040503050406030204" pitchFamily="18" charset="0"/>
                                </a:rPr>
                                <m:t>𝜇</m:t>
                              </m:r>
                              <m:r>
                                <a:rPr lang="en-US" b="0" i="1" smtClean="0">
                                  <a:latin typeface="Cambria Math" panose="02040503050406030204" pitchFamily="18" charset="0"/>
                                  <a:ea typeface="Cambria Math" panose="02040503050406030204" pitchFamily="18" charset="0"/>
                                </a:rPr>
                                <m:t>𝐿</m:t>
                              </m:r>
                            </m:den>
                          </m:f>
                        </m:e>
                      </m:d>
                    </m:oMath>
                  </m:oMathPara>
                </a14:m>
                <a:endParaRPr lang="en-GB"/>
              </a:p>
            </p:txBody>
          </p:sp>
        </mc:Choice>
        <mc:Fallback xmlns="">
          <p:sp>
            <p:nvSpPr>
              <p:cNvPr id="32" name="TextBox 31">
                <a:extLst>
                  <a:ext uri="{FF2B5EF4-FFF2-40B4-BE49-F238E27FC236}">
                    <a16:creationId xmlns:a16="http://schemas.microsoft.com/office/drawing/2014/main" id="{294BE72B-E10F-7F36-5B48-578133974F1E}"/>
                  </a:ext>
                </a:extLst>
              </p:cNvPr>
              <p:cNvSpPr txBox="1">
                <a:spLocks noRot="1" noChangeAspect="1" noMove="1" noResize="1" noEditPoints="1" noAdjustHandles="1" noChangeArrowheads="1" noChangeShapeType="1" noTextEdit="1"/>
              </p:cNvSpPr>
              <p:nvPr/>
            </p:nvSpPr>
            <p:spPr>
              <a:xfrm>
                <a:off x="9926507" y="869882"/>
                <a:ext cx="1674433" cy="727379"/>
              </a:xfrm>
              <a:prstGeom prst="rect">
                <a:avLst/>
              </a:prstGeom>
              <a:blipFill>
                <a:blip r:embed="rId7"/>
                <a:stretch>
                  <a:fillRect/>
                </a:stretch>
              </a:blipFill>
            </p:spPr>
            <p:txBody>
              <a:bodyPr/>
              <a:lstStyle/>
              <a:p>
                <a:r>
                  <a:rPr lang="en-US">
                    <a:noFill/>
                  </a:rPr>
                  <a:t> </a:t>
                </a:r>
              </a:p>
            </p:txBody>
          </p:sp>
        </mc:Fallback>
      </mc:AlternateContent>
      <p:sp>
        <p:nvSpPr>
          <p:cNvPr id="35" name="TextBox 34">
            <a:extLst>
              <a:ext uri="{FF2B5EF4-FFF2-40B4-BE49-F238E27FC236}">
                <a16:creationId xmlns:a16="http://schemas.microsoft.com/office/drawing/2014/main" id="{E35E7D85-C4FE-70A7-0BEC-AF4D0398B5F5}"/>
              </a:ext>
            </a:extLst>
          </p:cNvPr>
          <p:cNvSpPr txBox="1"/>
          <p:nvPr/>
        </p:nvSpPr>
        <p:spPr>
          <a:xfrm>
            <a:off x="5899038" y="4901151"/>
            <a:ext cx="2594085" cy="1200329"/>
          </a:xfrm>
          <a:prstGeom prst="rect">
            <a:avLst/>
          </a:prstGeom>
          <a:noFill/>
        </p:spPr>
        <p:txBody>
          <a:bodyPr wrap="square" rtlCol="0">
            <a:spAutoFit/>
          </a:bodyPr>
          <a:lstStyle/>
          <a:p>
            <a:r>
              <a:rPr lang="en-US" b="1"/>
              <a:t>Particle ID:</a:t>
            </a:r>
            <a:r>
              <a:rPr lang="en-US"/>
              <a:t> 7</a:t>
            </a:r>
          </a:p>
          <a:p>
            <a:r>
              <a:rPr lang="en-US" b="1"/>
              <a:t>Particle Diameter: </a:t>
            </a:r>
            <a:r>
              <a:rPr lang="en-US"/>
              <a:t>16 µm  </a:t>
            </a:r>
          </a:p>
          <a:p>
            <a:r>
              <a:rPr lang="en-US"/>
              <a:t>Deposited due to Ballistic Impaction</a:t>
            </a:r>
            <a:endParaRPr lang="en-GB"/>
          </a:p>
        </p:txBody>
      </p:sp>
    </p:spTree>
    <p:extLst>
      <p:ext uri="{BB962C8B-B14F-4D97-AF65-F5344CB8AC3E}">
        <p14:creationId xmlns:p14="http://schemas.microsoft.com/office/powerpoint/2010/main" val="13482155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667CF-BEDC-87F6-7462-E061F77C123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5011A3-9AD5-6968-F87C-CF77F16B9CAA}"/>
              </a:ext>
            </a:extLst>
          </p:cNvPr>
          <p:cNvSpPr>
            <a:spLocks noGrp="1"/>
          </p:cNvSpPr>
          <p:nvPr>
            <p:ph type="sldNum" sz="quarter" idx="11"/>
          </p:nvPr>
        </p:nvSpPr>
        <p:spPr/>
        <p:txBody>
          <a:bodyPr/>
          <a:lstStyle/>
          <a:p>
            <a:fld id="{F0D23093-2AB0-F74C-B865-1A12A15B650E}" type="slidenum">
              <a:rPr lang="en-US" smtClean="0"/>
              <a:pPr/>
              <a:t>25</a:t>
            </a:fld>
            <a:endParaRPr lang="en-US"/>
          </a:p>
        </p:txBody>
      </p:sp>
      <p:sp>
        <p:nvSpPr>
          <p:cNvPr id="5" name="Title 2">
            <a:extLst>
              <a:ext uri="{FF2B5EF4-FFF2-40B4-BE49-F238E27FC236}">
                <a16:creationId xmlns:a16="http://schemas.microsoft.com/office/drawing/2014/main" id="{3F8756F7-BAD3-58D6-7E65-B78E83808067}"/>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Turbulent Deposition</a:t>
            </a:r>
          </a:p>
          <a:p>
            <a:r>
              <a:rPr lang="en-US" sz="2000" i="1">
                <a:latin typeface="+mj-lt"/>
              </a:rPr>
              <a:t>	</a:t>
            </a:r>
            <a:r>
              <a:rPr lang="en-US" sz="2400" i="1">
                <a:latin typeface="+mj-lt"/>
              </a:rPr>
              <a:t>Transport-Limited Deposition</a:t>
            </a:r>
            <a:endParaRPr lang="en-US" sz="2000" i="1">
              <a:latin typeface="+mj-lt"/>
            </a:endParaRPr>
          </a:p>
        </p:txBody>
      </p:sp>
      <p:sp>
        <p:nvSpPr>
          <p:cNvPr id="18" name="TextBox 17">
            <a:extLst>
              <a:ext uri="{FF2B5EF4-FFF2-40B4-BE49-F238E27FC236}">
                <a16:creationId xmlns:a16="http://schemas.microsoft.com/office/drawing/2014/main" id="{FC81F5C5-E80F-6734-79DE-999D3AA857F0}"/>
              </a:ext>
            </a:extLst>
          </p:cNvPr>
          <p:cNvSpPr txBox="1"/>
          <p:nvPr/>
        </p:nvSpPr>
        <p:spPr>
          <a:xfrm>
            <a:off x="548060" y="1168893"/>
            <a:ext cx="10972798" cy="1477328"/>
          </a:xfrm>
          <a:prstGeom prst="rect">
            <a:avLst/>
          </a:prstGeom>
          <a:noFill/>
        </p:spPr>
        <p:txBody>
          <a:bodyPr wrap="square" rtlCol="0">
            <a:spAutoFit/>
          </a:bodyPr>
          <a:lstStyle/>
          <a:p>
            <a:r>
              <a:rPr lang="en-US" b="1"/>
              <a:t>Description</a:t>
            </a:r>
          </a:p>
          <a:p>
            <a:r>
              <a:rPr lang="en-US"/>
              <a:t>Turbulent deposition occurs when turbulent eddies transport particles from the bulk flow toward walls through enhanced diffusion and mixing. Unlike laminar conditions where particles follow smooth streamlines, turbulence creates cross-stream velocity fluctuations that increase particle-wall contact probability, particularly important for smaller particles that would otherwise remain suspended.</a:t>
            </a:r>
            <a:endParaRPr lang="en-US" b="1"/>
          </a:p>
        </p:txBody>
      </p:sp>
      <p:pic>
        <p:nvPicPr>
          <p:cNvPr id="4" name="Picture 3">
            <a:extLst>
              <a:ext uri="{FF2B5EF4-FFF2-40B4-BE49-F238E27FC236}">
                <a16:creationId xmlns:a16="http://schemas.microsoft.com/office/drawing/2014/main" id="{953801CC-3E18-A672-7044-868760668146}"/>
              </a:ext>
            </a:extLst>
          </p:cNvPr>
          <p:cNvPicPr>
            <a:picLocks noChangeAspect="1"/>
          </p:cNvPicPr>
          <p:nvPr/>
        </p:nvPicPr>
        <p:blipFill>
          <a:blip r:embed="rId3"/>
          <a:stretch>
            <a:fillRect/>
          </a:stretch>
        </p:blipFill>
        <p:spPr>
          <a:xfrm>
            <a:off x="548978" y="3265173"/>
            <a:ext cx="4265953" cy="2758307"/>
          </a:xfrm>
          <a:prstGeom prst="rect">
            <a:avLst/>
          </a:prstGeom>
        </p:spPr>
      </p:pic>
      <p:sp>
        <p:nvSpPr>
          <p:cNvPr id="6" name="TextBox 5">
            <a:extLst>
              <a:ext uri="{FF2B5EF4-FFF2-40B4-BE49-F238E27FC236}">
                <a16:creationId xmlns:a16="http://schemas.microsoft.com/office/drawing/2014/main" id="{13B26A7B-52CF-0395-A5CF-856061451C36}"/>
              </a:ext>
            </a:extLst>
          </p:cNvPr>
          <p:cNvSpPr txBox="1"/>
          <p:nvPr/>
        </p:nvSpPr>
        <p:spPr>
          <a:xfrm>
            <a:off x="2033158" y="3134562"/>
            <a:ext cx="4032448" cy="923330"/>
          </a:xfrm>
          <a:prstGeom prst="rect">
            <a:avLst/>
          </a:prstGeom>
          <a:noFill/>
        </p:spPr>
        <p:txBody>
          <a:bodyPr wrap="square" rtlCol="0">
            <a:spAutoFit/>
          </a:bodyPr>
          <a:lstStyle/>
          <a:p>
            <a:r>
              <a:rPr lang="en-US" b="1"/>
              <a:t>Particle ID:</a:t>
            </a:r>
            <a:r>
              <a:rPr lang="en-US"/>
              <a:t> 17</a:t>
            </a:r>
          </a:p>
          <a:p>
            <a:r>
              <a:rPr lang="en-US" b="1"/>
              <a:t>Particle Diameter: </a:t>
            </a:r>
            <a:r>
              <a:rPr lang="en-US"/>
              <a:t>16 µm  </a:t>
            </a:r>
          </a:p>
          <a:p>
            <a:r>
              <a:rPr lang="en-US"/>
              <a:t>Deposited due to Turbulent Dispersion</a:t>
            </a:r>
            <a:endParaRPr lang="en-GB"/>
          </a:p>
        </p:txBody>
      </p:sp>
      <p:pic>
        <p:nvPicPr>
          <p:cNvPr id="24" name="Picture 23">
            <a:extLst>
              <a:ext uri="{FF2B5EF4-FFF2-40B4-BE49-F238E27FC236}">
                <a16:creationId xmlns:a16="http://schemas.microsoft.com/office/drawing/2014/main" id="{D2638C59-01CC-A805-C559-8977432C85EA}"/>
              </a:ext>
            </a:extLst>
          </p:cNvPr>
          <p:cNvPicPr>
            <a:picLocks noChangeAspect="1"/>
          </p:cNvPicPr>
          <p:nvPr/>
        </p:nvPicPr>
        <p:blipFill>
          <a:blip r:embed="rId4"/>
          <a:srcRect l="22891"/>
          <a:stretch>
            <a:fillRect/>
          </a:stretch>
        </p:blipFill>
        <p:spPr>
          <a:xfrm>
            <a:off x="7464152" y="2780928"/>
            <a:ext cx="4032449" cy="3327880"/>
          </a:xfrm>
          <a:prstGeom prst="rect">
            <a:avLst/>
          </a:prstGeom>
        </p:spPr>
      </p:pic>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989702E2-2E85-3788-877E-F10E6E83C84A}"/>
                  </a:ext>
                </a:extLst>
              </p:cNvPr>
              <p:cNvSpPr txBox="1"/>
              <p:nvPr/>
            </p:nvSpPr>
            <p:spPr>
              <a:xfrm>
                <a:off x="8976320" y="3411561"/>
                <a:ext cx="2664296" cy="646331"/>
              </a:xfrm>
              <a:prstGeom prst="rect">
                <a:avLst/>
              </a:prstGeom>
              <a:noFill/>
            </p:spPr>
            <p:txBody>
              <a:bodyPr wrap="square" rtlCol="0">
                <a:spAutoFit/>
              </a:bodyPr>
              <a:lstStyle/>
              <a:p>
                <a:r>
                  <a:rPr lang="en-US"/>
                  <a:t>High </a:t>
                </a:r>
                <a:r>
                  <a:rPr lang="en-US" b="1"/>
                  <a:t>Turbulent Kinetic Energy </a:t>
                </a:r>
                <a:r>
                  <a:rPr lang="en-US"/>
                  <a:t>(</a:t>
                </a:r>
                <a14:m>
                  <m:oMath xmlns:m="http://schemas.openxmlformats.org/officeDocument/2006/math">
                    <m:r>
                      <a:rPr lang="en-US" b="0" i="1" smtClean="0">
                        <a:latin typeface="Cambria Math" panose="02040503050406030204" pitchFamily="18" charset="0"/>
                      </a:rPr>
                      <m:t>𝑘</m:t>
                    </m:r>
                  </m:oMath>
                </a14:m>
                <a:r>
                  <a:rPr lang="en-US"/>
                  <a:t>) Region</a:t>
                </a:r>
                <a:endParaRPr lang="en-GB"/>
              </a:p>
            </p:txBody>
          </p:sp>
        </mc:Choice>
        <mc:Fallback xmlns="">
          <p:sp>
            <p:nvSpPr>
              <p:cNvPr id="25" name="TextBox 24">
                <a:extLst>
                  <a:ext uri="{FF2B5EF4-FFF2-40B4-BE49-F238E27FC236}">
                    <a16:creationId xmlns:a16="http://schemas.microsoft.com/office/drawing/2014/main" id="{989702E2-2E85-3788-877E-F10E6E83C84A}"/>
                  </a:ext>
                </a:extLst>
              </p:cNvPr>
              <p:cNvSpPr txBox="1">
                <a:spLocks noRot="1" noChangeAspect="1" noMove="1" noResize="1" noEditPoints="1" noAdjustHandles="1" noChangeArrowheads="1" noChangeShapeType="1" noTextEdit="1"/>
              </p:cNvSpPr>
              <p:nvPr/>
            </p:nvSpPr>
            <p:spPr>
              <a:xfrm>
                <a:off x="8976320" y="3411561"/>
                <a:ext cx="2664296" cy="646331"/>
              </a:xfrm>
              <a:prstGeom prst="rect">
                <a:avLst/>
              </a:prstGeom>
              <a:blipFill>
                <a:blip r:embed="rId5"/>
                <a:stretch>
                  <a:fillRect l="-1826" t="-5660" b="-14151"/>
                </a:stretch>
              </a:blipFill>
            </p:spPr>
            <p:txBody>
              <a:bodyPr/>
              <a:lstStyle/>
              <a:p>
                <a:r>
                  <a:rPr lang="en-US">
                    <a:noFill/>
                  </a:rPr>
                  <a:t> </a:t>
                </a:r>
              </a:p>
            </p:txBody>
          </p:sp>
        </mc:Fallback>
      </mc:AlternateContent>
      <p:pic>
        <p:nvPicPr>
          <p:cNvPr id="27" name="Picture 26">
            <a:extLst>
              <a:ext uri="{FF2B5EF4-FFF2-40B4-BE49-F238E27FC236}">
                <a16:creationId xmlns:a16="http://schemas.microsoft.com/office/drawing/2014/main" id="{6D28800C-5A6A-9494-9D0B-AE1863CC4C80}"/>
              </a:ext>
            </a:extLst>
          </p:cNvPr>
          <p:cNvPicPr>
            <a:picLocks noChangeAspect="1"/>
          </p:cNvPicPr>
          <p:nvPr/>
        </p:nvPicPr>
        <p:blipFill>
          <a:blip r:embed="rId4"/>
          <a:srcRect t="9153" r="82255" b="15115"/>
          <a:stretch>
            <a:fillRect/>
          </a:stretch>
        </p:blipFill>
        <p:spPr>
          <a:xfrm>
            <a:off x="6065606" y="2780928"/>
            <a:ext cx="1250709" cy="3396824"/>
          </a:xfrm>
          <a:prstGeom prst="rect">
            <a:avLst/>
          </a:prstGeom>
        </p:spPr>
      </p:pic>
    </p:spTree>
    <p:extLst>
      <p:ext uri="{BB962C8B-B14F-4D97-AF65-F5344CB8AC3E}">
        <p14:creationId xmlns:p14="http://schemas.microsoft.com/office/powerpoint/2010/main" val="30498860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41B51-E711-DEA5-1782-E53C2F638F0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D2B9E2-8987-DDC1-A94E-C5B6BAC9D091}"/>
              </a:ext>
            </a:extLst>
          </p:cNvPr>
          <p:cNvSpPr>
            <a:spLocks noGrp="1"/>
          </p:cNvSpPr>
          <p:nvPr>
            <p:ph type="sldNum" sz="quarter" idx="11"/>
          </p:nvPr>
        </p:nvSpPr>
        <p:spPr/>
        <p:txBody>
          <a:bodyPr/>
          <a:lstStyle/>
          <a:p>
            <a:fld id="{F0D23093-2AB0-F74C-B865-1A12A15B650E}" type="slidenum">
              <a:rPr lang="en-US" smtClean="0"/>
              <a:pPr/>
              <a:t>26</a:t>
            </a:fld>
            <a:endParaRPr lang="en-US"/>
          </a:p>
        </p:txBody>
      </p:sp>
      <p:sp>
        <p:nvSpPr>
          <p:cNvPr id="3" name="Title 2">
            <a:extLst>
              <a:ext uri="{FF2B5EF4-FFF2-40B4-BE49-F238E27FC236}">
                <a16:creationId xmlns:a16="http://schemas.microsoft.com/office/drawing/2014/main" id="{E1F5F024-184F-A314-E356-C14C51490242}"/>
              </a:ext>
            </a:extLst>
          </p:cNvPr>
          <p:cNvSpPr>
            <a:spLocks noGrp="1"/>
          </p:cNvSpPr>
          <p:nvPr>
            <p:ph type="title"/>
          </p:nvPr>
        </p:nvSpPr>
        <p:spPr>
          <a:xfrm>
            <a:off x="609600" y="3006081"/>
            <a:ext cx="10972799" cy="845837"/>
          </a:xfrm>
        </p:spPr>
        <p:txBody>
          <a:bodyPr/>
          <a:lstStyle/>
          <a:p>
            <a:pPr algn="ctr"/>
            <a:r>
              <a:rPr lang="en-US" b="1" i="1"/>
              <a:t>Geometry &amp; Boundary Effects</a:t>
            </a:r>
            <a:br>
              <a:rPr lang="en-US" b="1" i="1"/>
            </a:br>
            <a:r>
              <a:rPr lang="en-US" i="1"/>
              <a:t>Theory</a:t>
            </a:r>
            <a:endParaRPr lang="en-GB" b="1" i="1"/>
          </a:p>
        </p:txBody>
      </p:sp>
    </p:spTree>
    <p:extLst>
      <p:ext uri="{BB962C8B-B14F-4D97-AF65-F5344CB8AC3E}">
        <p14:creationId xmlns:p14="http://schemas.microsoft.com/office/powerpoint/2010/main" val="10837546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0E5D0B-DE5E-6B90-A9EB-5E2B10D4EC5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BE38113-BB59-187B-7AFE-F9B32EF769C0}"/>
              </a:ext>
            </a:extLst>
          </p:cNvPr>
          <p:cNvSpPr>
            <a:spLocks noGrp="1"/>
          </p:cNvSpPr>
          <p:nvPr>
            <p:ph type="sldNum" sz="quarter" idx="11"/>
          </p:nvPr>
        </p:nvSpPr>
        <p:spPr/>
        <p:txBody>
          <a:bodyPr/>
          <a:lstStyle/>
          <a:p>
            <a:fld id="{F0D23093-2AB0-F74C-B865-1A12A15B650E}" type="slidenum">
              <a:rPr lang="en-US" smtClean="0"/>
              <a:pPr/>
              <a:t>27</a:t>
            </a:fld>
            <a:endParaRPr lang="en-US"/>
          </a:p>
        </p:txBody>
      </p:sp>
      <p:sp>
        <p:nvSpPr>
          <p:cNvPr id="4" name="Title 2">
            <a:extLst>
              <a:ext uri="{FF2B5EF4-FFF2-40B4-BE49-F238E27FC236}">
                <a16:creationId xmlns:a16="http://schemas.microsoft.com/office/drawing/2014/main" id="{D90F637E-6758-AB6B-6C91-844FF5368EEE}"/>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Flow Separation &amp; Patterns</a:t>
            </a:r>
          </a:p>
          <a:p>
            <a:r>
              <a:rPr lang="en-US" sz="2000" i="1">
                <a:latin typeface="+mj-lt"/>
              </a:rPr>
              <a:t>	</a:t>
            </a:r>
            <a:r>
              <a:rPr lang="en-US" sz="2400" i="1">
                <a:latin typeface="+mj-lt"/>
              </a:rPr>
              <a:t>Flow Field Characteristics</a:t>
            </a:r>
            <a:endParaRPr lang="en-US" sz="2000" i="1">
              <a:latin typeface="+mj-lt"/>
            </a:endParaRPr>
          </a:p>
        </p:txBody>
      </p:sp>
      <p:sp>
        <p:nvSpPr>
          <p:cNvPr id="23" name="TextBox 22">
            <a:extLst>
              <a:ext uri="{FF2B5EF4-FFF2-40B4-BE49-F238E27FC236}">
                <a16:creationId xmlns:a16="http://schemas.microsoft.com/office/drawing/2014/main" id="{9F4BE65A-CF64-FD6F-BD47-D66149BDF9DB}"/>
              </a:ext>
            </a:extLst>
          </p:cNvPr>
          <p:cNvSpPr txBox="1"/>
          <p:nvPr/>
        </p:nvSpPr>
        <p:spPr>
          <a:xfrm>
            <a:off x="591425" y="1250119"/>
            <a:ext cx="6077385" cy="1754326"/>
          </a:xfrm>
          <a:prstGeom prst="rect">
            <a:avLst/>
          </a:prstGeom>
          <a:noFill/>
        </p:spPr>
        <p:txBody>
          <a:bodyPr wrap="square" rtlCol="0">
            <a:spAutoFit/>
          </a:bodyPr>
          <a:lstStyle/>
          <a:p>
            <a:r>
              <a:rPr lang="en-US" b="1"/>
              <a:t>Description</a:t>
            </a:r>
          </a:p>
          <a:p>
            <a:r>
              <a:rPr lang="en-US"/>
              <a:t>Flow separation occurs at sharp geometric transitions, creating recirculation zones and regions of flow reattachment. These flow patterns significantly influence particle transport by creating low-velocity regions where settling becomes important and high-shear zones that enhance deposition.</a:t>
            </a:r>
            <a:endParaRPr lang="en-US" b="1"/>
          </a:p>
        </p:txBody>
      </p:sp>
      <p:sp>
        <p:nvSpPr>
          <p:cNvPr id="24" name="TextBox 23">
            <a:extLst>
              <a:ext uri="{FF2B5EF4-FFF2-40B4-BE49-F238E27FC236}">
                <a16:creationId xmlns:a16="http://schemas.microsoft.com/office/drawing/2014/main" id="{93AA4F78-0263-2116-9003-A81AD1E7C30D}"/>
              </a:ext>
            </a:extLst>
          </p:cNvPr>
          <p:cNvSpPr txBox="1"/>
          <p:nvPr/>
        </p:nvSpPr>
        <p:spPr>
          <a:xfrm>
            <a:off x="586594" y="3553423"/>
            <a:ext cx="5360556" cy="2308324"/>
          </a:xfrm>
          <a:prstGeom prst="rect">
            <a:avLst/>
          </a:prstGeom>
          <a:noFill/>
        </p:spPr>
        <p:txBody>
          <a:bodyPr wrap="square" rtlCol="0">
            <a:spAutoFit/>
          </a:bodyPr>
          <a:lstStyle/>
          <a:p>
            <a:r>
              <a:rPr lang="en-US" b="1"/>
              <a:t>Relevance</a:t>
            </a:r>
          </a:p>
          <a:p>
            <a:pPr marL="342900" indent="-342900">
              <a:buFont typeface="Wingdings" panose="05000000000000000000" pitchFamily="2" charset="2"/>
              <a:buChar char="v"/>
            </a:pPr>
            <a:r>
              <a:rPr lang="en-US"/>
              <a:t>Creates </a:t>
            </a:r>
            <a:r>
              <a:rPr lang="en-US" b="1"/>
              <a:t>Particle Trapping</a:t>
            </a:r>
            <a:r>
              <a:rPr lang="en-US"/>
              <a:t> zones downstream of constrictions </a:t>
            </a:r>
          </a:p>
          <a:p>
            <a:pPr marL="342900" indent="-342900">
              <a:buFont typeface="Wingdings" panose="05000000000000000000" pitchFamily="2" charset="2"/>
              <a:buChar char="v"/>
            </a:pPr>
            <a:r>
              <a:rPr lang="en-US"/>
              <a:t>Modifies local Stokes numbers through velocity variations </a:t>
            </a:r>
          </a:p>
          <a:p>
            <a:pPr marL="342900" indent="-342900">
              <a:buFont typeface="Wingdings" panose="05000000000000000000" pitchFamily="2" charset="2"/>
              <a:buChar char="v"/>
            </a:pPr>
            <a:r>
              <a:rPr lang="en-US"/>
              <a:t>Establishes preferential deposition locations </a:t>
            </a:r>
          </a:p>
          <a:p>
            <a:endParaRPr lang="en-US" b="1"/>
          </a:p>
          <a:p>
            <a:endParaRPr lang="en-US" b="1"/>
          </a:p>
        </p:txBody>
      </p:sp>
      <p:pic>
        <p:nvPicPr>
          <p:cNvPr id="29" name="Picture 28">
            <a:extLst>
              <a:ext uri="{FF2B5EF4-FFF2-40B4-BE49-F238E27FC236}">
                <a16:creationId xmlns:a16="http://schemas.microsoft.com/office/drawing/2014/main" id="{D7FFF5E8-5E93-71EE-DBB0-0C2D4766DB7B}"/>
              </a:ext>
            </a:extLst>
          </p:cNvPr>
          <p:cNvPicPr>
            <a:picLocks noChangeAspect="1"/>
          </p:cNvPicPr>
          <p:nvPr/>
        </p:nvPicPr>
        <p:blipFill>
          <a:blip r:embed="rId3"/>
          <a:stretch>
            <a:fillRect/>
          </a:stretch>
        </p:blipFill>
        <p:spPr>
          <a:xfrm>
            <a:off x="6888088" y="1250119"/>
            <a:ext cx="1305426" cy="2808312"/>
          </a:xfrm>
          <a:prstGeom prst="rect">
            <a:avLst/>
          </a:prstGeom>
        </p:spPr>
      </p:pic>
      <p:sp>
        <p:nvSpPr>
          <p:cNvPr id="30" name="Freeform: Shape 29">
            <a:extLst>
              <a:ext uri="{FF2B5EF4-FFF2-40B4-BE49-F238E27FC236}">
                <a16:creationId xmlns:a16="http://schemas.microsoft.com/office/drawing/2014/main" id="{DF454FA6-F08E-3CCA-501E-8A89C277A4EA}"/>
              </a:ext>
            </a:extLst>
          </p:cNvPr>
          <p:cNvSpPr/>
          <p:nvPr/>
        </p:nvSpPr>
        <p:spPr>
          <a:xfrm>
            <a:off x="7752184" y="1682167"/>
            <a:ext cx="401931" cy="1014863"/>
          </a:xfrm>
          <a:custGeom>
            <a:avLst/>
            <a:gdLst>
              <a:gd name="connsiteX0" fmla="*/ 33820 w 401931"/>
              <a:gd name="connsiteY0" fmla="*/ 355483 h 1014863"/>
              <a:gd name="connsiteX1" fmla="*/ 43653 w 401931"/>
              <a:gd name="connsiteY1" fmla="*/ 1522 h 1014863"/>
              <a:gd name="connsiteX2" fmla="*/ 387782 w 401931"/>
              <a:gd name="connsiteY2" fmla="*/ 483302 h 1014863"/>
              <a:gd name="connsiteX3" fmla="*/ 309124 w 401931"/>
              <a:gd name="connsiteY3" fmla="*/ 1014244 h 1014863"/>
              <a:gd name="connsiteX4" fmla="*/ 33820 w 401931"/>
              <a:gd name="connsiteY4" fmla="*/ 355483 h 1014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931" h="1014863">
                <a:moveTo>
                  <a:pt x="33820" y="355483"/>
                </a:moveTo>
                <a:cubicBezTo>
                  <a:pt x="-10425" y="186696"/>
                  <a:pt x="-15341" y="-19781"/>
                  <a:pt x="43653" y="1522"/>
                </a:cubicBezTo>
                <a:cubicBezTo>
                  <a:pt x="102647" y="22825"/>
                  <a:pt x="343537" y="314515"/>
                  <a:pt x="387782" y="483302"/>
                </a:cubicBezTo>
                <a:cubicBezTo>
                  <a:pt x="432027" y="652089"/>
                  <a:pt x="363202" y="1032270"/>
                  <a:pt x="309124" y="1014244"/>
                </a:cubicBezTo>
                <a:cubicBezTo>
                  <a:pt x="255047" y="996218"/>
                  <a:pt x="78065" y="524270"/>
                  <a:pt x="33820" y="355483"/>
                </a:cubicBezTo>
                <a:close/>
              </a:path>
            </a:pathLst>
          </a:custGeom>
          <a:no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2" name="Straight Arrow Connector 31">
            <a:extLst>
              <a:ext uri="{FF2B5EF4-FFF2-40B4-BE49-F238E27FC236}">
                <a16:creationId xmlns:a16="http://schemas.microsoft.com/office/drawing/2014/main" id="{9F94ECCE-7291-48AF-BC68-11333CFBDF35}"/>
              </a:ext>
            </a:extLst>
          </p:cNvPr>
          <p:cNvCxnSpPr>
            <a:cxnSpLocks/>
          </p:cNvCxnSpPr>
          <p:nvPr/>
        </p:nvCxnSpPr>
        <p:spPr>
          <a:xfrm>
            <a:off x="8154114" y="2407277"/>
            <a:ext cx="40430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F7C62A47-CCF1-2C75-194E-13B696D03FD5}"/>
              </a:ext>
            </a:extLst>
          </p:cNvPr>
          <p:cNvSpPr txBox="1"/>
          <p:nvPr/>
        </p:nvSpPr>
        <p:spPr>
          <a:xfrm>
            <a:off x="8595444" y="2222611"/>
            <a:ext cx="2111896" cy="369332"/>
          </a:xfrm>
          <a:prstGeom prst="rect">
            <a:avLst/>
          </a:prstGeom>
          <a:noFill/>
        </p:spPr>
        <p:txBody>
          <a:bodyPr wrap="square">
            <a:spAutoFit/>
          </a:bodyPr>
          <a:lstStyle/>
          <a:p>
            <a:r>
              <a:rPr lang="en-GB"/>
              <a:t>Recirculation Region</a:t>
            </a:r>
          </a:p>
        </p:txBody>
      </p:sp>
      <p:sp>
        <p:nvSpPr>
          <p:cNvPr id="36" name="Freeform: Shape 35">
            <a:extLst>
              <a:ext uri="{FF2B5EF4-FFF2-40B4-BE49-F238E27FC236}">
                <a16:creationId xmlns:a16="http://schemas.microsoft.com/office/drawing/2014/main" id="{D8AE68AA-AE59-AAF3-810D-B8BC16E3A4A0}"/>
              </a:ext>
            </a:extLst>
          </p:cNvPr>
          <p:cNvSpPr/>
          <p:nvPr/>
        </p:nvSpPr>
        <p:spPr>
          <a:xfrm>
            <a:off x="7712785" y="1367842"/>
            <a:ext cx="76200" cy="314325"/>
          </a:xfrm>
          <a:custGeom>
            <a:avLst/>
            <a:gdLst>
              <a:gd name="connsiteX0" fmla="*/ 0 w 76200"/>
              <a:gd name="connsiteY0" fmla="*/ 0 h 314325"/>
              <a:gd name="connsiteX1" fmla="*/ 19050 w 76200"/>
              <a:gd name="connsiteY1" fmla="*/ 180975 h 314325"/>
              <a:gd name="connsiteX2" fmla="*/ 76200 w 76200"/>
              <a:gd name="connsiteY2" fmla="*/ 314325 h 314325"/>
            </a:gdLst>
            <a:ahLst/>
            <a:cxnLst>
              <a:cxn ang="0">
                <a:pos x="connsiteX0" y="connsiteY0"/>
              </a:cxn>
              <a:cxn ang="0">
                <a:pos x="connsiteX1" y="connsiteY1"/>
              </a:cxn>
              <a:cxn ang="0">
                <a:pos x="connsiteX2" y="connsiteY2"/>
              </a:cxn>
            </a:cxnLst>
            <a:rect l="l" t="t" r="r" b="b"/>
            <a:pathLst>
              <a:path w="76200" h="314325">
                <a:moveTo>
                  <a:pt x="0" y="0"/>
                </a:moveTo>
                <a:cubicBezTo>
                  <a:pt x="3175" y="64294"/>
                  <a:pt x="6350" y="128588"/>
                  <a:pt x="19050" y="180975"/>
                </a:cubicBezTo>
                <a:cubicBezTo>
                  <a:pt x="31750" y="233363"/>
                  <a:pt x="53975" y="273844"/>
                  <a:pt x="76200" y="314325"/>
                </a:cubicBezTo>
              </a:path>
            </a:pathLst>
          </a:custGeom>
          <a:no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7" name="Straight Arrow Connector 36">
            <a:extLst>
              <a:ext uri="{FF2B5EF4-FFF2-40B4-BE49-F238E27FC236}">
                <a16:creationId xmlns:a16="http://schemas.microsoft.com/office/drawing/2014/main" id="{DFF6DE15-5B1F-3B6C-F4BC-C208AA22DC00}"/>
              </a:ext>
            </a:extLst>
          </p:cNvPr>
          <p:cNvCxnSpPr>
            <a:cxnSpLocks/>
          </p:cNvCxnSpPr>
          <p:nvPr/>
        </p:nvCxnSpPr>
        <p:spPr>
          <a:xfrm>
            <a:off x="7806690" y="1696144"/>
            <a:ext cx="40430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17B9142-A596-DBFD-6603-22329D4AC5A5}"/>
              </a:ext>
            </a:extLst>
          </p:cNvPr>
          <p:cNvSpPr txBox="1"/>
          <p:nvPr/>
        </p:nvSpPr>
        <p:spPr>
          <a:xfrm>
            <a:off x="8193514" y="1511399"/>
            <a:ext cx="2447185" cy="369332"/>
          </a:xfrm>
          <a:prstGeom prst="rect">
            <a:avLst/>
          </a:prstGeom>
          <a:noFill/>
        </p:spPr>
        <p:txBody>
          <a:bodyPr wrap="square">
            <a:spAutoFit/>
          </a:bodyPr>
          <a:lstStyle/>
          <a:p>
            <a:r>
              <a:rPr lang="en-GB"/>
              <a:t>Separation point</a:t>
            </a:r>
          </a:p>
        </p:txBody>
      </p:sp>
      <p:sp>
        <p:nvSpPr>
          <p:cNvPr id="39" name="Freeform: Shape 38">
            <a:extLst>
              <a:ext uri="{FF2B5EF4-FFF2-40B4-BE49-F238E27FC236}">
                <a16:creationId xmlns:a16="http://schemas.microsoft.com/office/drawing/2014/main" id="{1521FD5D-F164-C81E-3D48-3C9AA9A88A00}"/>
              </a:ext>
            </a:extLst>
          </p:cNvPr>
          <p:cNvSpPr/>
          <p:nvPr/>
        </p:nvSpPr>
        <p:spPr>
          <a:xfrm>
            <a:off x="7235509" y="2621646"/>
            <a:ext cx="816153" cy="1014863"/>
          </a:xfrm>
          <a:custGeom>
            <a:avLst/>
            <a:gdLst>
              <a:gd name="connsiteX0" fmla="*/ 922634 w 938891"/>
              <a:gd name="connsiteY0" fmla="*/ 33576 h 1027421"/>
              <a:gd name="connsiteX1" fmla="*/ 686660 w 938891"/>
              <a:gd name="connsiteY1" fmla="*/ 879151 h 1027421"/>
              <a:gd name="connsiteX2" fmla="*/ 460518 w 938891"/>
              <a:gd name="connsiteY2" fmla="*/ 1026634 h 1027421"/>
              <a:gd name="connsiteX3" fmla="*/ 57396 w 938891"/>
              <a:gd name="connsiteY3" fmla="*/ 928312 h 1027421"/>
              <a:gd name="connsiteX4" fmla="*/ 18067 w 938891"/>
              <a:gd name="connsiteY4" fmla="*/ 731667 h 1027421"/>
              <a:gd name="connsiteX5" fmla="*/ 204879 w 938891"/>
              <a:gd name="connsiteY5" fmla="*/ 220389 h 1027421"/>
              <a:gd name="connsiteX6" fmla="*/ 922634 w 938891"/>
              <a:gd name="connsiteY6" fmla="*/ 33576 h 102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8891" h="1027421">
                <a:moveTo>
                  <a:pt x="922634" y="33576"/>
                </a:moveTo>
                <a:cubicBezTo>
                  <a:pt x="1002931" y="143370"/>
                  <a:pt x="763679" y="713641"/>
                  <a:pt x="686660" y="879151"/>
                </a:cubicBezTo>
                <a:cubicBezTo>
                  <a:pt x="609641" y="1044661"/>
                  <a:pt x="565395" y="1018441"/>
                  <a:pt x="460518" y="1026634"/>
                </a:cubicBezTo>
                <a:cubicBezTo>
                  <a:pt x="355641" y="1034827"/>
                  <a:pt x="131138" y="977473"/>
                  <a:pt x="57396" y="928312"/>
                </a:cubicBezTo>
                <a:cubicBezTo>
                  <a:pt x="-16346" y="879151"/>
                  <a:pt x="-6513" y="849654"/>
                  <a:pt x="18067" y="731667"/>
                </a:cubicBezTo>
                <a:cubicBezTo>
                  <a:pt x="42647" y="613680"/>
                  <a:pt x="55757" y="331821"/>
                  <a:pt x="204879" y="220389"/>
                </a:cubicBezTo>
                <a:cubicBezTo>
                  <a:pt x="354001" y="108957"/>
                  <a:pt x="842337" y="-76218"/>
                  <a:pt x="922634" y="33576"/>
                </a:cubicBezTo>
                <a:close/>
              </a:path>
            </a:pathLst>
          </a:custGeom>
          <a:no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0" name="Straight Arrow Connector 39">
            <a:extLst>
              <a:ext uri="{FF2B5EF4-FFF2-40B4-BE49-F238E27FC236}">
                <a16:creationId xmlns:a16="http://schemas.microsoft.com/office/drawing/2014/main" id="{7DD6CD0C-FCF3-FFCF-E358-F6C9FF640A97}"/>
              </a:ext>
            </a:extLst>
          </p:cNvPr>
          <p:cNvCxnSpPr>
            <a:cxnSpLocks/>
          </p:cNvCxnSpPr>
          <p:nvPr/>
        </p:nvCxnSpPr>
        <p:spPr>
          <a:xfrm>
            <a:off x="7964293" y="3118409"/>
            <a:ext cx="404306"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B2CD6644-DF76-5F7C-5586-CFD1B2F21CA6}"/>
                  </a:ext>
                </a:extLst>
              </p:cNvPr>
              <p:cNvSpPr txBox="1"/>
              <p:nvPr/>
            </p:nvSpPr>
            <p:spPr>
              <a:xfrm>
                <a:off x="9746322" y="1322982"/>
                <a:ext cx="1788754" cy="746166"/>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d>
                            <m:dPr>
                              <m:begChr m:val=""/>
                              <m:endChr m:val="|"/>
                              <m:ctrlPr>
                                <a:rPr lang="en-GB" i="1">
                                  <a:latin typeface="Cambria Math" panose="02040503050406030204" pitchFamily="18" charset="0"/>
                                </a:rPr>
                              </m:ctrlPr>
                            </m:dPr>
                            <m:e>
                              <m:f>
                                <m:fPr>
                                  <m:ctrlPr>
                                    <a:rPr lang="en-GB" i="1">
                                      <a:latin typeface="Cambria Math" panose="02040503050406030204" pitchFamily="18" charset="0"/>
                                    </a:rPr>
                                  </m:ctrlPr>
                                </m:fPr>
                                <m:num>
                                  <m:r>
                                    <a:rPr lang="en-GB"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𝑢</m:t>
                                  </m:r>
                                </m:num>
                                <m:den>
                                  <m:r>
                                    <a:rPr lang="en-GB"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𝑦</m:t>
                                  </m:r>
                                </m:den>
                              </m:f>
                            </m:e>
                          </m:d>
                        </m:e>
                        <m:sub>
                          <m:r>
                            <a:rPr lang="en-US" b="0" i="1" smtClean="0">
                              <a:latin typeface="Cambria Math" panose="02040503050406030204" pitchFamily="18" charset="0"/>
                            </a:rPr>
                            <m:t>𝑤𝑎𝑙𝑙</m:t>
                          </m:r>
                        </m:sub>
                      </m:sSub>
                      <m:r>
                        <a:rPr lang="en-US" b="0" i="1" smtClean="0">
                          <a:latin typeface="Cambria Math" panose="02040503050406030204" pitchFamily="18" charset="0"/>
                        </a:rPr>
                        <m:t>=0</m:t>
                      </m:r>
                    </m:oMath>
                  </m:oMathPara>
                </a14:m>
                <a:endParaRPr lang="en-GB"/>
              </a:p>
            </p:txBody>
          </p:sp>
        </mc:Choice>
        <mc:Fallback xmlns="">
          <p:sp>
            <p:nvSpPr>
              <p:cNvPr id="42" name="TextBox 41">
                <a:extLst>
                  <a:ext uri="{FF2B5EF4-FFF2-40B4-BE49-F238E27FC236}">
                    <a16:creationId xmlns:a16="http://schemas.microsoft.com/office/drawing/2014/main" id="{B2CD6644-DF76-5F7C-5586-CFD1B2F21CA6}"/>
                  </a:ext>
                </a:extLst>
              </p:cNvPr>
              <p:cNvSpPr txBox="1">
                <a:spLocks noRot="1" noChangeAspect="1" noMove="1" noResize="1" noEditPoints="1" noAdjustHandles="1" noChangeArrowheads="1" noChangeShapeType="1" noTextEdit="1"/>
              </p:cNvSpPr>
              <p:nvPr/>
            </p:nvSpPr>
            <p:spPr>
              <a:xfrm>
                <a:off x="9746322" y="1322982"/>
                <a:ext cx="1788754" cy="746166"/>
              </a:xfrm>
              <a:prstGeom prst="rect">
                <a:avLst/>
              </a:prstGeom>
              <a:blipFill>
                <a:blip r:embed="rId4"/>
                <a:stretch>
                  <a:fillRect/>
                </a:stretch>
              </a:blipFill>
            </p:spPr>
            <p:txBody>
              <a:bodyPr/>
              <a:lstStyle/>
              <a:p>
                <a:r>
                  <a:rPr lang="en-US">
                    <a:noFill/>
                  </a:rPr>
                  <a:t> </a:t>
                </a:r>
              </a:p>
            </p:txBody>
          </p:sp>
        </mc:Fallback>
      </mc:AlternateContent>
      <p:pic>
        <p:nvPicPr>
          <p:cNvPr id="44" name="Picture 43">
            <a:extLst>
              <a:ext uri="{FF2B5EF4-FFF2-40B4-BE49-F238E27FC236}">
                <a16:creationId xmlns:a16="http://schemas.microsoft.com/office/drawing/2014/main" id="{66FB6018-187F-8139-121A-53476CB248D6}"/>
              </a:ext>
            </a:extLst>
          </p:cNvPr>
          <p:cNvPicPr>
            <a:picLocks noChangeAspect="1"/>
          </p:cNvPicPr>
          <p:nvPr/>
        </p:nvPicPr>
        <p:blipFill>
          <a:blip r:embed="rId5"/>
          <a:srcRect l="15734" b="11412"/>
          <a:stretch>
            <a:fillRect/>
          </a:stretch>
        </p:blipFill>
        <p:spPr>
          <a:xfrm>
            <a:off x="9662678" y="3553423"/>
            <a:ext cx="1507313" cy="2556745"/>
          </a:xfrm>
          <a:prstGeom prst="rect">
            <a:avLst/>
          </a:prstGeom>
        </p:spPr>
      </p:pic>
      <p:sp>
        <p:nvSpPr>
          <p:cNvPr id="46" name="Freeform: Shape 45">
            <a:extLst>
              <a:ext uri="{FF2B5EF4-FFF2-40B4-BE49-F238E27FC236}">
                <a16:creationId xmlns:a16="http://schemas.microsoft.com/office/drawing/2014/main" id="{7EE02823-9734-9317-E215-858FACE113D5}"/>
              </a:ext>
            </a:extLst>
          </p:cNvPr>
          <p:cNvSpPr/>
          <p:nvPr/>
        </p:nvSpPr>
        <p:spPr>
          <a:xfrm>
            <a:off x="10416479" y="4605505"/>
            <a:ext cx="415755" cy="839719"/>
          </a:xfrm>
          <a:custGeom>
            <a:avLst/>
            <a:gdLst>
              <a:gd name="connsiteX0" fmla="*/ 291064 w 464824"/>
              <a:gd name="connsiteY0" fmla="*/ 699920 h 853087"/>
              <a:gd name="connsiteX1" fmla="*/ 405364 w 464824"/>
              <a:gd name="connsiteY1" fmla="*/ 337970 h 853087"/>
              <a:gd name="connsiteX2" fmla="*/ 452989 w 464824"/>
              <a:gd name="connsiteY2" fmla="*/ 33170 h 853087"/>
              <a:gd name="connsiteX3" fmla="*/ 186289 w 464824"/>
              <a:gd name="connsiteY3" fmla="*/ 61745 h 853087"/>
              <a:gd name="connsiteX4" fmla="*/ 33889 w 464824"/>
              <a:gd name="connsiteY4" fmla="*/ 509420 h 853087"/>
              <a:gd name="connsiteX5" fmla="*/ 14839 w 464824"/>
              <a:gd name="connsiteY5" fmla="*/ 804695 h 853087"/>
              <a:gd name="connsiteX6" fmla="*/ 214864 w 464824"/>
              <a:gd name="connsiteY6" fmla="*/ 842795 h 853087"/>
              <a:gd name="connsiteX7" fmla="*/ 291064 w 464824"/>
              <a:gd name="connsiteY7" fmla="*/ 699920 h 853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4824" h="853087">
                <a:moveTo>
                  <a:pt x="291064" y="699920"/>
                </a:moveTo>
                <a:cubicBezTo>
                  <a:pt x="322814" y="615782"/>
                  <a:pt x="378377" y="449095"/>
                  <a:pt x="405364" y="337970"/>
                </a:cubicBezTo>
                <a:cubicBezTo>
                  <a:pt x="432351" y="226845"/>
                  <a:pt x="489501" y="79207"/>
                  <a:pt x="452989" y="33170"/>
                </a:cubicBezTo>
                <a:cubicBezTo>
                  <a:pt x="416477" y="-12867"/>
                  <a:pt x="256139" y="-17630"/>
                  <a:pt x="186289" y="61745"/>
                </a:cubicBezTo>
                <a:cubicBezTo>
                  <a:pt x="116439" y="141120"/>
                  <a:pt x="62464" y="385595"/>
                  <a:pt x="33889" y="509420"/>
                </a:cubicBezTo>
                <a:cubicBezTo>
                  <a:pt x="5314" y="633245"/>
                  <a:pt x="-15323" y="749133"/>
                  <a:pt x="14839" y="804695"/>
                </a:cubicBezTo>
                <a:cubicBezTo>
                  <a:pt x="45001" y="860257"/>
                  <a:pt x="167239" y="860258"/>
                  <a:pt x="214864" y="842795"/>
                </a:cubicBezTo>
                <a:cubicBezTo>
                  <a:pt x="262489" y="825333"/>
                  <a:pt x="259314" y="784058"/>
                  <a:pt x="291064" y="699920"/>
                </a:cubicBezTo>
                <a:close/>
              </a:path>
            </a:pathLst>
          </a:custGeom>
          <a:no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47" name="Straight Arrow Connector 46">
            <a:extLst>
              <a:ext uri="{FF2B5EF4-FFF2-40B4-BE49-F238E27FC236}">
                <a16:creationId xmlns:a16="http://schemas.microsoft.com/office/drawing/2014/main" id="{96E25C94-CFDF-1561-86A7-05DBA8ED87E3}"/>
              </a:ext>
            </a:extLst>
          </p:cNvPr>
          <p:cNvCxnSpPr>
            <a:cxnSpLocks/>
          </p:cNvCxnSpPr>
          <p:nvPr/>
        </p:nvCxnSpPr>
        <p:spPr>
          <a:xfrm flipH="1">
            <a:off x="9912424" y="5013176"/>
            <a:ext cx="568112"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28FB4D36-D732-39A3-481D-CB8CA814D725}"/>
              </a:ext>
            </a:extLst>
          </p:cNvPr>
          <p:cNvSpPr txBox="1"/>
          <p:nvPr/>
        </p:nvSpPr>
        <p:spPr>
          <a:xfrm>
            <a:off x="6668811" y="4700270"/>
            <a:ext cx="3317152" cy="646331"/>
          </a:xfrm>
          <a:prstGeom prst="rect">
            <a:avLst/>
          </a:prstGeom>
          <a:noFill/>
        </p:spPr>
        <p:txBody>
          <a:bodyPr wrap="square">
            <a:spAutoFit/>
          </a:bodyPr>
          <a:lstStyle/>
          <a:p>
            <a:r>
              <a:rPr lang="en-GB"/>
              <a:t>Preferential Particle Deposition Location Downstream</a:t>
            </a:r>
          </a:p>
        </p:txBody>
      </p:sp>
      <p:sp>
        <p:nvSpPr>
          <p:cNvPr id="49" name="TextBox 48">
            <a:extLst>
              <a:ext uri="{FF2B5EF4-FFF2-40B4-BE49-F238E27FC236}">
                <a16:creationId xmlns:a16="http://schemas.microsoft.com/office/drawing/2014/main" id="{202D51EF-B0E5-EC3D-B318-DD75A8410AC1}"/>
              </a:ext>
            </a:extLst>
          </p:cNvPr>
          <p:cNvSpPr txBox="1"/>
          <p:nvPr/>
        </p:nvSpPr>
        <p:spPr>
          <a:xfrm>
            <a:off x="8426079" y="2916148"/>
            <a:ext cx="2619449" cy="369332"/>
          </a:xfrm>
          <a:prstGeom prst="rect">
            <a:avLst/>
          </a:prstGeom>
          <a:noFill/>
        </p:spPr>
        <p:txBody>
          <a:bodyPr wrap="square">
            <a:spAutoFit/>
          </a:bodyPr>
          <a:lstStyle/>
          <a:p>
            <a:r>
              <a:rPr lang="en-GB"/>
              <a:t>Reattachment Region</a:t>
            </a:r>
          </a:p>
        </p:txBody>
      </p:sp>
      <p:cxnSp>
        <p:nvCxnSpPr>
          <p:cNvPr id="51" name="Straight Connector 50">
            <a:extLst>
              <a:ext uri="{FF2B5EF4-FFF2-40B4-BE49-F238E27FC236}">
                <a16:creationId xmlns:a16="http://schemas.microsoft.com/office/drawing/2014/main" id="{365CAE75-D76A-AE58-F3B1-5A99C84F2C14}"/>
              </a:ext>
            </a:extLst>
          </p:cNvPr>
          <p:cNvCxnSpPr>
            <a:cxnSpLocks/>
          </p:cNvCxnSpPr>
          <p:nvPr/>
        </p:nvCxnSpPr>
        <p:spPr>
          <a:xfrm flipV="1">
            <a:off x="7280737" y="1322982"/>
            <a:ext cx="432048" cy="44860"/>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CC8D6C68-C9C8-D1B1-5CEA-42730F3CB851}"/>
              </a:ext>
            </a:extLst>
          </p:cNvPr>
          <p:cNvCxnSpPr>
            <a:cxnSpLocks/>
            <a:endCxn id="54" idx="1"/>
          </p:cNvCxnSpPr>
          <p:nvPr/>
        </p:nvCxnSpPr>
        <p:spPr>
          <a:xfrm flipV="1">
            <a:off x="7712979" y="887632"/>
            <a:ext cx="162453" cy="427658"/>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C10A4D0E-4028-F0A2-3FFE-1BCBD3242A72}"/>
              </a:ext>
            </a:extLst>
          </p:cNvPr>
          <p:cNvSpPr txBox="1"/>
          <p:nvPr/>
        </p:nvSpPr>
        <p:spPr>
          <a:xfrm>
            <a:off x="7875432" y="702966"/>
            <a:ext cx="3859367" cy="369332"/>
          </a:xfrm>
          <a:prstGeom prst="rect">
            <a:avLst/>
          </a:prstGeom>
          <a:noFill/>
        </p:spPr>
        <p:txBody>
          <a:bodyPr wrap="square">
            <a:spAutoFit/>
          </a:bodyPr>
          <a:lstStyle/>
          <a:p>
            <a:r>
              <a:rPr lang="en-GB"/>
              <a:t>Constriction – Small Cross-Section Area</a:t>
            </a:r>
          </a:p>
        </p:txBody>
      </p:sp>
    </p:spTree>
    <p:extLst>
      <p:ext uri="{BB962C8B-B14F-4D97-AF65-F5344CB8AC3E}">
        <p14:creationId xmlns:p14="http://schemas.microsoft.com/office/powerpoint/2010/main" val="9051223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03AC2-6903-D3E8-258F-0C2EDA86937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41A4CE-6060-6A34-B68E-2253EFFCAF22}"/>
              </a:ext>
            </a:extLst>
          </p:cNvPr>
          <p:cNvSpPr>
            <a:spLocks noGrp="1"/>
          </p:cNvSpPr>
          <p:nvPr>
            <p:ph type="sldNum" sz="quarter" idx="11"/>
          </p:nvPr>
        </p:nvSpPr>
        <p:spPr/>
        <p:txBody>
          <a:bodyPr/>
          <a:lstStyle/>
          <a:p>
            <a:fld id="{F0D23093-2AB0-F74C-B865-1A12A15B650E}" type="slidenum">
              <a:rPr lang="en-US" smtClean="0"/>
              <a:pPr/>
              <a:t>28</a:t>
            </a:fld>
            <a:endParaRPr lang="en-US"/>
          </a:p>
        </p:txBody>
      </p:sp>
      <p:sp>
        <p:nvSpPr>
          <p:cNvPr id="4" name="Title 2">
            <a:extLst>
              <a:ext uri="{FF2B5EF4-FFF2-40B4-BE49-F238E27FC236}">
                <a16:creationId xmlns:a16="http://schemas.microsoft.com/office/drawing/2014/main" id="{BD1A8348-B2E7-6960-B723-8C1613445CB3}"/>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Throat Constriction</a:t>
            </a:r>
          </a:p>
          <a:p>
            <a:r>
              <a:rPr lang="en-US" sz="2000" i="1">
                <a:latin typeface="+mj-lt"/>
              </a:rPr>
              <a:t>	</a:t>
            </a:r>
            <a:r>
              <a:rPr lang="en-US" sz="2400" i="1">
                <a:latin typeface="+mj-lt"/>
              </a:rPr>
              <a:t>Geometric Design Effects</a:t>
            </a:r>
            <a:endParaRPr lang="en-US" sz="2000" i="1">
              <a:latin typeface="+mj-lt"/>
            </a:endParaRPr>
          </a:p>
        </p:txBody>
      </p:sp>
      <p:sp>
        <p:nvSpPr>
          <p:cNvPr id="3" name="TextBox 2">
            <a:extLst>
              <a:ext uri="{FF2B5EF4-FFF2-40B4-BE49-F238E27FC236}">
                <a16:creationId xmlns:a16="http://schemas.microsoft.com/office/drawing/2014/main" id="{E064F080-D279-6DCC-512D-2B01A6B587F9}"/>
              </a:ext>
            </a:extLst>
          </p:cNvPr>
          <p:cNvSpPr txBox="1"/>
          <p:nvPr/>
        </p:nvSpPr>
        <p:spPr>
          <a:xfrm>
            <a:off x="591425" y="1250119"/>
            <a:ext cx="6077385" cy="2031325"/>
          </a:xfrm>
          <a:prstGeom prst="rect">
            <a:avLst/>
          </a:prstGeom>
          <a:noFill/>
        </p:spPr>
        <p:txBody>
          <a:bodyPr wrap="square" rtlCol="0">
            <a:spAutoFit/>
          </a:bodyPr>
          <a:lstStyle/>
          <a:p>
            <a:r>
              <a:rPr lang="en-US" b="1"/>
              <a:t>Description</a:t>
            </a:r>
          </a:p>
          <a:p>
            <a:r>
              <a:rPr lang="en-US" i="1"/>
              <a:t>Throat constriction geometry determines local flow acceleration, pressure gradients, and particle trajectory deflection</a:t>
            </a:r>
            <a:r>
              <a:rPr lang="en-US"/>
              <a:t>. The constriction ratio, entrance angle, and downstream expansion significantly influence deposition patterns through their effect on local Stokes numbers and flow separation characteristics.</a:t>
            </a:r>
            <a:endParaRPr lang="en-US" b="1"/>
          </a:p>
        </p:txBody>
      </p:sp>
      <p:sp>
        <p:nvSpPr>
          <p:cNvPr id="6" name="TextBox 5">
            <a:extLst>
              <a:ext uri="{FF2B5EF4-FFF2-40B4-BE49-F238E27FC236}">
                <a16:creationId xmlns:a16="http://schemas.microsoft.com/office/drawing/2014/main" id="{60B5D7D2-8D89-7EB3-8396-71C6CF3ECF4E}"/>
              </a:ext>
            </a:extLst>
          </p:cNvPr>
          <p:cNvSpPr txBox="1"/>
          <p:nvPr/>
        </p:nvSpPr>
        <p:spPr>
          <a:xfrm>
            <a:off x="1330422" y="3608767"/>
            <a:ext cx="1963051" cy="369332"/>
          </a:xfrm>
          <a:prstGeom prst="rect">
            <a:avLst/>
          </a:prstGeom>
          <a:noFill/>
        </p:spPr>
        <p:txBody>
          <a:bodyPr wrap="square" rtlCol="0">
            <a:spAutoFit/>
          </a:bodyPr>
          <a:lstStyle/>
          <a:p>
            <a:r>
              <a:rPr lang="en-US" b="1"/>
              <a:t>Constriction ratio:</a:t>
            </a:r>
            <a:endParaRPr lang="en-GB"/>
          </a:p>
        </p:txBody>
      </p:sp>
      <p:pic>
        <p:nvPicPr>
          <p:cNvPr id="21" name="Picture 20">
            <a:extLst>
              <a:ext uri="{FF2B5EF4-FFF2-40B4-BE49-F238E27FC236}">
                <a16:creationId xmlns:a16="http://schemas.microsoft.com/office/drawing/2014/main" id="{CAA9D451-7DE1-0ED8-77BE-6AE274BE9FB8}"/>
              </a:ext>
            </a:extLst>
          </p:cNvPr>
          <p:cNvPicPr>
            <a:picLocks noChangeAspect="1"/>
          </p:cNvPicPr>
          <p:nvPr/>
        </p:nvPicPr>
        <p:blipFill>
          <a:blip r:embed="rId3"/>
          <a:stretch>
            <a:fillRect/>
          </a:stretch>
        </p:blipFill>
        <p:spPr>
          <a:xfrm>
            <a:off x="9409386" y="729124"/>
            <a:ext cx="1028789" cy="3017782"/>
          </a:xfrm>
          <a:prstGeom prst="rect">
            <a:avLst/>
          </a:prstGeom>
        </p:spPr>
      </p:pic>
      <p:pic>
        <p:nvPicPr>
          <p:cNvPr id="23" name="Picture 22">
            <a:extLst>
              <a:ext uri="{FF2B5EF4-FFF2-40B4-BE49-F238E27FC236}">
                <a16:creationId xmlns:a16="http://schemas.microsoft.com/office/drawing/2014/main" id="{C490B914-BB4F-4EF3-3C78-F84BEA247CE4}"/>
              </a:ext>
            </a:extLst>
          </p:cNvPr>
          <p:cNvPicPr>
            <a:picLocks noChangeAspect="1"/>
          </p:cNvPicPr>
          <p:nvPr/>
        </p:nvPicPr>
        <p:blipFill>
          <a:blip r:embed="rId4"/>
          <a:stretch>
            <a:fillRect/>
          </a:stretch>
        </p:blipFill>
        <p:spPr>
          <a:xfrm>
            <a:off x="8045596" y="459524"/>
            <a:ext cx="1028789" cy="3556984"/>
          </a:xfrm>
          <a:prstGeom prst="rect">
            <a:avLst/>
          </a:prstGeom>
        </p:spPr>
      </p:pic>
      <p:pic>
        <p:nvPicPr>
          <p:cNvPr id="25" name="Picture 24">
            <a:extLst>
              <a:ext uri="{FF2B5EF4-FFF2-40B4-BE49-F238E27FC236}">
                <a16:creationId xmlns:a16="http://schemas.microsoft.com/office/drawing/2014/main" id="{34E2744F-42DE-B28F-E9E3-D4F1738FE501}"/>
              </a:ext>
            </a:extLst>
          </p:cNvPr>
          <p:cNvPicPr>
            <a:picLocks noChangeAspect="1"/>
          </p:cNvPicPr>
          <p:nvPr/>
        </p:nvPicPr>
        <p:blipFill>
          <a:blip r:embed="rId5"/>
          <a:stretch>
            <a:fillRect/>
          </a:stretch>
        </p:blipFill>
        <p:spPr>
          <a:xfrm>
            <a:off x="10625714" y="443240"/>
            <a:ext cx="1013586" cy="3589549"/>
          </a:xfrm>
          <a:prstGeom prst="rect">
            <a:avLst/>
          </a:prstGeom>
        </p:spPr>
      </p:pic>
      <p:pic>
        <p:nvPicPr>
          <p:cNvPr id="27" name="Picture 26">
            <a:extLst>
              <a:ext uri="{FF2B5EF4-FFF2-40B4-BE49-F238E27FC236}">
                <a16:creationId xmlns:a16="http://schemas.microsoft.com/office/drawing/2014/main" id="{00E4A882-03FE-C59E-8DF4-BAB91126E711}"/>
              </a:ext>
            </a:extLst>
          </p:cNvPr>
          <p:cNvPicPr>
            <a:picLocks noChangeAspect="1"/>
          </p:cNvPicPr>
          <p:nvPr/>
        </p:nvPicPr>
        <p:blipFill>
          <a:blip r:embed="rId6"/>
          <a:stretch>
            <a:fillRect/>
          </a:stretch>
        </p:blipFill>
        <p:spPr>
          <a:xfrm>
            <a:off x="6897577" y="816735"/>
            <a:ext cx="1005927" cy="2949196"/>
          </a:xfrm>
          <a:prstGeom prst="rect">
            <a:avLst/>
          </a:prstGeom>
        </p:spPr>
      </p:pic>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73C8BD06-3FE7-E2F3-ECFA-894ADFC2DA8A}"/>
                  </a:ext>
                </a:extLst>
              </p:cNvPr>
              <p:cNvSpPr txBox="1"/>
              <p:nvPr/>
            </p:nvSpPr>
            <p:spPr>
              <a:xfrm>
                <a:off x="8171754" y="137415"/>
                <a:ext cx="48545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1</m:t>
                          </m:r>
                        </m:sub>
                      </m:sSub>
                    </m:oMath>
                  </m:oMathPara>
                </a14:m>
                <a:endParaRPr lang="en-GB"/>
              </a:p>
            </p:txBody>
          </p:sp>
        </mc:Choice>
        <mc:Fallback xmlns="">
          <p:sp>
            <p:nvSpPr>
              <p:cNvPr id="52" name="TextBox 51">
                <a:extLst>
                  <a:ext uri="{FF2B5EF4-FFF2-40B4-BE49-F238E27FC236}">
                    <a16:creationId xmlns:a16="http://schemas.microsoft.com/office/drawing/2014/main" id="{73C8BD06-3FE7-E2F3-ECFA-894ADFC2DA8A}"/>
                  </a:ext>
                </a:extLst>
              </p:cNvPr>
              <p:cNvSpPr txBox="1">
                <a:spLocks noRot="1" noChangeAspect="1" noMove="1" noResize="1" noEditPoints="1" noAdjustHandles="1" noChangeArrowheads="1" noChangeShapeType="1" noTextEdit="1"/>
              </p:cNvSpPr>
              <p:nvPr/>
            </p:nvSpPr>
            <p:spPr>
              <a:xfrm>
                <a:off x="8171754" y="137415"/>
                <a:ext cx="485454" cy="36933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1191782D-6521-E7D8-5993-905DB0E05E87}"/>
                  </a:ext>
                </a:extLst>
              </p:cNvPr>
              <p:cNvSpPr txBox="1"/>
              <p:nvPr/>
            </p:nvSpPr>
            <p:spPr>
              <a:xfrm>
                <a:off x="8926477" y="1188585"/>
                <a:ext cx="3354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2</m:t>
                          </m:r>
                        </m:sub>
                      </m:sSub>
                    </m:oMath>
                  </m:oMathPara>
                </a14:m>
                <a:endParaRPr lang="en-GB"/>
              </a:p>
            </p:txBody>
          </p:sp>
        </mc:Choice>
        <mc:Fallback xmlns="">
          <p:sp>
            <p:nvSpPr>
              <p:cNvPr id="53" name="TextBox 52">
                <a:extLst>
                  <a:ext uri="{FF2B5EF4-FFF2-40B4-BE49-F238E27FC236}">
                    <a16:creationId xmlns:a16="http://schemas.microsoft.com/office/drawing/2014/main" id="{1191782D-6521-E7D8-5993-905DB0E05E87}"/>
                  </a:ext>
                </a:extLst>
              </p:cNvPr>
              <p:cNvSpPr txBox="1">
                <a:spLocks noRot="1" noChangeAspect="1" noMove="1" noResize="1" noEditPoints="1" noAdjustHandles="1" noChangeArrowheads="1" noChangeShapeType="1" noTextEdit="1"/>
              </p:cNvSpPr>
              <p:nvPr/>
            </p:nvSpPr>
            <p:spPr>
              <a:xfrm>
                <a:off x="8926477" y="1188585"/>
                <a:ext cx="335447" cy="369332"/>
              </a:xfrm>
              <a:prstGeom prst="rect">
                <a:avLst/>
              </a:prstGeom>
              <a:blipFill>
                <a:blip r:embed="rId8"/>
                <a:stretch>
                  <a:fillRect r="-163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0ADCAD0F-E8F0-DF38-6735-E4F407B95D10}"/>
                  </a:ext>
                </a:extLst>
              </p:cNvPr>
              <p:cNvSpPr txBox="1"/>
              <p:nvPr/>
            </p:nvSpPr>
            <p:spPr>
              <a:xfrm>
                <a:off x="8949357" y="2110378"/>
                <a:ext cx="49077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3</m:t>
                          </m:r>
                        </m:sub>
                      </m:sSub>
                    </m:oMath>
                  </m:oMathPara>
                </a14:m>
                <a:endParaRPr lang="en-GB"/>
              </a:p>
            </p:txBody>
          </p:sp>
        </mc:Choice>
        <mc:Fallback xmlns="">
          <p:sp>
            <p:nvSpPr>
              <p:cNvPr id="54" name="TextBox 53">
                <a:extLst>
                  <a:ext uri="{FF2B5EF4-FFF2-40B4-BE49-F238E27FC236}">
                    <a16:creationId xmlns:a16="http://schemas.microsoft.com/office/drawing/2014/main" id="{0ADCAD0F-E8F0-DF38-6735-E4F407B95D10}"/>
                  </a:ext>
                </a:extLst>
              </p:cNvPr>
              <p:cNvSpPr txBox="1">
                <a:spLocks noRot="1" noChangeAspect="1" noMove="1" noResize="1" noEditPoints="1" noAdjustHandles="1" noChangeArrowheads="1" noChangeShapeType="1" noTextEdit="1"/>
              </p:cNvSpPr>
              <p:nvPr/>
            </p:nvSpPr>
            <p:spPr>
              <a:xfrm>
                <a:off x="8949357" y="2110378"/>
                <a:ext cx="490775"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33CD4780-A0B4-12CC-6F5A-9F8F7A904376}"/>
                  </a:ext>
                </a:extLst>
              </p:cNvPr>
              <p:cNvSpPr txBox="1"/>
              <p:nvPr/>
            </p:nvSpPr>
            <p:spPr>
              <a:xfrm>
                <a:off x="8802261" y="2495133"/>
                <a:ext cx="4907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4</m:t>
                          </m:r>
                        </m:sub>
                      </m:sSub>
                    </m:oMath>
                  </m:oMathPara>
                </a14:m>
                <a:endParaRPr lang="en-GB"/>
              </a:p>
            </p:txBody>
          </p:sp>
        </mc:Choice>
        <mc:Fallback xmlns="">
          <p:sp>
            <p:nvSpPr>
              <p:cNvPr id="55" name="TextBox 54">
                <a:extLst>
                  <a:ext uri="{FF2B5EF4-FFF2-40B4-BE49-F238E27FC236}">
                    <a16:creationId xmlns:a16="http://schemas.microsoft.com/office/drawing/2014/main" id="{33CD4780-A0B4-12CC-6F5A-9F8F7A904376}"/>
                  </a:ext>
                </a:extLst>
              </p:cNvPr>
              <p:cNvSpPr txBox="1">
                <a:spLocks noRot="1" noChangeAspect="1" noMove="1" noResize="1" noEditPoints="1" noAdjustHandles="1" noChangeArrowheads="1" noChangeShapeType="1" noTextEdit="1"/>
              </p:cNvSpPr>
              <p:nvPr/>
            </p:nvSpPr>
            <p:spPr>
              <a:xfrm>
                <a:off x="8802261" y="2495133"/>
                <a:ext cx="490775" cy="36933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DEF9A5D3-6D02-C115-396C-251034CC52DC}"/>
                  </a:ext>
                </a:extLst>
              </p:cNvPr>
              <p:cNvSpPr txBox="1"/>
              <p:nvPr/>
            </p:nvSpPr>
            <p:spPr>
              <a:xfrm>
                <a:off x="6872939" y="4240161"/>
                <a:ext cx="2904385" cy="369332"/>
              </a:xfrm>
              <a:prstGeom prst="rect">
                <a:avLst/>
              </a:prstGeom>
              <a:noFill/>
            </p:spPr>
            <p:txBody>
              <a:bodyPr wrap="none" rtlCol="0">
                <a:spAutoFit/>
              </a:bodyPr>
              <a:lstStyle/>
              <a:p>
                <a:r>
                  <a:rPr lang="en-GB" i="1"/>
                  <a:t>Where </a:t>
                </a:r>
                <a14:m>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 </m:t>
                        </m:r>
                        <m:r>
                          <a:rPr lang="en-US" i="1">
                            <a:latin typeface="Cambria Math" panose="02040503050406030204" pitchFamily="18" charset="0"/>
                          </a:rPr>
                          <m:t>𝐴</m:t>
                        </m:r>
                      </m:e>
                      <m:sub>
                        <m:r>
                          <a:rPr lang="en-US" i="1">
                            <a:latin typeface="Cambria Math" panose="02040503050406030204" pitchFamily="18" charset="0"/>
                          </a:rPr>
                          <m:t>1</m:t>
                        </m:r>
                      </m:sub>
                    </m:sSub>
                    <m:r>
                      <a:rPr lang="en-US" b="0" i="1" smtClean="0">
                        <a:latin typeface="Cambria Math" panose="02040503050406030204" pitchFamily="18" charset="0"/>
                      </a:rPr>
                      <m:t>&gt;</m:t>
                    </m:r>
                    <m:sSub>
                      <m:sSubPr>
                        <m:ctrlPr>
                          <a:rPr lang="en-GB" i="1">
                            <a:latin typeface="Cambria Math" panose="02040503050406030204" pitchFamily="18" charset="0"/>
                          </a:rPr>
                        </m:ctrlPr>
                      </m:sSubPr>
                      <m:e>
                        <m:r>
                          <a:rPr lang="en-US" i="1">
                            <a:latin typeface="Cambria Math" panose="02040503050406030204" pitchFamily="18" charset="0"/>
                          </a:rPr>
                          <m:t>𝐴</m:t>
                        </m:r>
                      </m:e>
                      <m:sub>
                        <m:r>
                          <a:rPr lang="en-US" b="0" i="1" smtClean="0">
                            <a:latin typeface="Cambria Math" panose="02040503050406030204" pitchFamily="18" charset="0"/>
                          </a:rPr>
                          <m:t>2</m:t>
                        </m:r>
                      </m:sub>
                    </m:sSub>
                    <m:r>
                      <a:rPr lang="en-US" b="0" i="1" smtClean="0">
                        <a:latin typeface="Cambria Math" panose="02040503050406030204" pitchFamily="18" charset="0"/>
                      </a:rPr>
                      <m:t> &amp;</m:t>
                    </m:r>
                    <m:sSub>
                      <m:sSubPr>
                        <m:ctrlPr>
                          <a:rPr lang="en-GB" i="1">
                            <a:latin typeface="Cambria Math" panose="02040503050406030204" pitchFamily="18" charset="0"/>
                          </a:rPr>
                        </m:ctrlPr>
                      </m:sSubPr>
                      <m:e>
                        <m:r>
                          <a:rPr lang="en-US" b="0" i="1" smtClean="0">
                            <a:latin typeface="Cambria Math" panose="02040503050406030204" pitchFamily="18" charset="0"/>
                          </a:rPr>
                          <m:t> </m:t>
                        </m:r>
                        <m:r>
                          <a:rPr lang="en-US" i="1">
                            <a:latin typeface="Cambria Math" panose="02040503050406030204" pitchFamily="18" charset="0"/>
                          </a:rPr>
                          <m:t>𝐴</m:t>
                        </m:r>
                      </m:e>
                      <m:sub>
                        <m:r>
                          <a:rPr lang="en-US" i="1">
                            <a:latin typeface="Cambria Math" panose="02040503050406030204" pitchFamily="18" charset="0"/>
                          </a:rPr>
                          <m:t>3</m:t>
                        </m:r>
                      </m:sub>
                    </m:sSub>
                    <m:r>
                      <a:rPr lang="en-US" i="1">
                        <a:latin typeface="Cambria Math" panose="02040503050406030204" pitchFamily="18" charset="0"/>
                      </a:rPr>
                      <m:t>&gt;</m:t>
                    </m:r>
                    <m:sSub>
                      <m:sSubPr>
                        <m:ctrlPr>
                          <a:rPr lang="en-GB"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4</m:t>
                        </m:r>
                      </m:sub>
                    </m:sSub>
                  </m:oMath>
                </a14:m>
                <a:endParaRPr lang="en-GB"/>
              </a:p>
            </p:txBody>
          </p:sp>
        </mc:Choice>
        <mc:Fallback xmlns="">
          <p:sp>
            <p:nvSpPr>
              <p:cNvPr id="60" name="TextBox 59">
                <a:extLst>
                  <a:ext uri="{FF2B5EF4-FFF2-40B4-BE49-F238E27FC236}">
                    <a16:creationId xmlns:a16="http://schemas.microsoft.com/office/drawing/2014/main" id="{DEF9A5D3-6D02-C115-396C-251034CC52DC}"/>
                  </a:ext>
                </a:extLst>
              </p:cNvPr>
              <p:cNvSpPr txBox="1">
                <a:spLocks noRot="1" noChangeAspect="1" noMove="1" noResize="1" noEditPoints="1" noAdjustHandles="1" noChangeArrowheads="1" noChangeShapeType="1" noTextEdit="1"/>
              </p:cNvSpPr>
              <p:nvPr/>
            </p:nvSpPr>
            <p:spPr>
              <a:xfrm>
                <a:off x="6872939" y="4240161"/>
                <a:ext cx="2904385" cy="369332"/>
              </a:xfrm>
              <a:prstGeom prst="rect">
                <a:avLst/>
              </a:prstGeom>
              <a:blipFill>
                <a:blip r:embed="rId11"/>
                <a:stretch>
                  <a:fillRect l="-1677" t="-10000" b="-2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3" name="TextBox 62">
                <a:extLst>
                  <a:ext uri="{FF2B5EF4-FFF2-40B4-BE49-F238E27FC236}">
                    <a16:creationId xmlns:a16="http://schemas.microsoft.com/office/drawing/2014/main" id="{1FF7CEE6-BEF8-47D2-8139-E80EED5B492A}"/>
                  </a:ext>
                </a:extLst>
              </p:cNvPr>
              <p:cNvSpPr txBox="1"/>
              <p:nvPr/>
            </p:nvSpPr>
            <p:spPr>
              <a:xfrm>
                <a:off x="3458440" y="4048275"/>
                <a:ext cx="2615952" cy="7146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𝑃</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m:t>
                              </m:r>
                            </m:num>
                            <m:den>
                              <m:sSubSup>
                                <m:sSubSupPr>
                                  <m:ctrlPr>
                                    <a:rPr lang="en-US" b="0"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𝐴</m:t>
                                  </m:r>
                                </m:e>
                                <m:sub>
                                  <m:r>
                                    <a:rPr lang="en-US" b="0" i="1" smtClean="0">
                                      <a:latin typeface="Cambria Math" panose="02040503050406030204" pitchFamily="18" charset="0"/>
                                      <a:ea typeface="Cambria Math" panose="02040503050406030204" pitchFamily="18" charset="0"/>
                                    </a:rPr>
                                    <m:t>𝑙𝑜𝑐𝑎𝑙</m:t>
                                  </m:r>
                                </m:sub>
                                <m:sup>
                                  <m:r>
                                    <a:rPr lang="en-US" b="0" i="1" smtClean="0">
                                      <a:latin typeface="Cambria Math" panose="02040503050406030204" pitchFamily="18" charset="0"/>
                                      <a:ea typeface="Cambria Math" panose="02040503050406030204" pitchFamily="18" charset="0"/>
                                    </a:rPr>
                                    <m:t>2</m:t>
                                  </m:r>
                                </m:sup>
                              </m:sSubSup>
                            </m:den>
                          </m:f>
                        </m:e>
                      </m:d>
                    </m:oMath>
                  </m:oMathPara>
                </a14:m>
                <a:endParaRPr lang="en-GB"/>
              </a:p>
            </p:txBody>
          </p:sp>
        </mc:Choice>
        <mc:Fallback xmlns="">
          <p:sp>
            <p:nvSpPr>
              <p:cNvPr id="63" name="TextBox 62">
                <a:extLst>
                  <a:ext uri="{FF2B5EF4-FFF2-40B4-BE49-F238E27FC236}">
                    <a16:creationId xmlns:a16="http://schemas.microsoft.com/office/drawing/2014/main" id="{1FF7CEE6-BEF8-47D2-8139-E80EED5B492A}"/>
                  </a:ext>
                </a:extLst>
              </p:cNvPr>
              <p:cNvSpPr txBox="1">
                <a:spLocks noRot="1" noChangeAspect="1" noMove="1" noResize="1" noEditPoints="1" noAdjustHandles="1" noChangeArrowheads="1" noChangeShapeType="1" noTextEdit="1"/>
              </p:cNvSpPr>
              <p:nvPr/>
            </p:nvSpPr>
            <p:spPr>
              <a:xfrm>
                <a:off x="3458440" y="4048275"/>
                <a:ext cx="2615952" cy="714683"/>
              </a:xfrm>
              <a:prstGeom prst="rect">
                <a:avLst/>
              </a:prstGeom>
              <a:blipFill>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1A628853-0BB8-2A34-AEF3-82B8D9C6A8A7}"/>
                  </a:ext>
                </a:extLst>
              </p:cNvPr>
              <p:cNvSpPr txBox="1"/>
              <p:nvPr/>
            </p:nvSpPr>
            <p:spPr>
              <a:xfrm>
                <a:off x="1731436" y="4064720"/>
                <a:ext cx="1161022" cy="65947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sSub>
                            <m:sSubPr>
                              <m:ctrlPr>
                                <a:rPr lang="en-GB"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2</m:t>
                              </m:r>
                            </m:sub>
                          </m:sSub>
                        </m:num>
                        <m:den>
                          <m:sSub>
                            <m:sSubPr>
                              <m:ctrlPr>
                                <a:rPr lang="en-GB" i="1">
                                  <a:latin typeface="Cambria Math" panose="02040503050406030204" pitchFamily="18" charset="0"/>
                                </a:rPr>
                              </m:ctrlPr>
                            </m:sSubPr>
                            <m:e>
                              <m:r>
                                <a:rPr lang="en-US" i="1">
                                  <a:latin typeface="Cambria Math" panose="02040503050406030204" pitchFamily="18" charset="0"/>
                                </a:rPr>
                                <m:t>𝐴</m:t>
                              </m:r>
                            </m:e>
                            <m:sub>
                              <m:r>
                                <a:rPr lang="en-US" b="0" i="1" smtClean="0">
                                  <a:latin typeface="Cambria Math" panose="02040503050406030204" pitchFamily="18" charset="0"/>
                                </a:rPr>
                                <m:t>1</m:t>
                              </m:r>
                            </m:sub>
                          </m:sSub>
                        </m:den>
                      </m:f>
                      <m:r>
                        <a:rPr lang="en-US" b="0" i="1" smtClean="0">
                          <a:latin typeface="Cambria Math" panose="02040503050406030204" pitchFamily="18" charset="0"/>
                        </a:rPr>
                        <m:t> </m:t>
                      </m:r>
                      <m:r>
                        <a:rPr lang="en-US" b="0" i="1" smtClean="0">
                          <a:latin typeface="Cambria Math" panose="02040503050406030204" pitchFamily="18" charset="0"/>
                        </a:rPr>
                        <m:t>𝑜𝑟</m:t>
                      </m:r>
                      <m:r>
                        <a:rPr lang="en-US" b="0" i="1" smtClean="0">
                          <a:latin typeface="Cambria Math" panose="02040503050406030204" pitchFamily="18" charset="0"/>
                        </a:rPr>
                        <m:t> </m:t>
                      </m:r>
                      <m:f>
                        <m:fPr>
                          <m:ctrlPr>
                            <a:rPr lang="en-US" b="0" i="1" smtClean="0">
                              <a:latin typeface="Cambria Math" panose="02040503050406030204" pitchFamily="18" charset="0"/>
                            </a:rPr>
                          </m:ctrlPr>
                        </m:fPr>
                        <m:num>
                          <m:sSub>
                            <m:sSubPr>
                              <m:ctrlPr>
                                <a:rPr lang="en-GB" i="1">
                                  <a:latin typeface="Cambria Math" panose="02040503050406030204" pitchFamily="18" charset="0"/>
                                </a:rPr>
                              </m:ctrlPr>
                            </m:sSubPr>
                            <m:e>
                              <m:r>
                                <a:rPr lang="en-US" i="1">
                                  <a:latin typeface="Cambria Math" panose="02040503050406030204" pitchFamily="18" charset="0"/>
                                </a:rPr>
                                <m:t>𝐴</m:t>
                              </m:r>
                            </m:e>
                            <m:sub>
                              <m:r>
                                <a:rPr lang="en-US" b="0" i="1" smtClean="0">
                                  <a:latin typeface="Cambria Math" panose="02040503050406030204" pitchFamily="18" charset="0"/>
                                </a:rPr>
                                <m:t>4</m:t>
                              </m:r>
                            </m:sub>
                          </m:sSub>
                        </m:num>
                        <m:den>
                          <m:sSub>
                            <m:sSubPr>
                              <m:ctrlPr>
                                <a:rPr lang="en-GB" i="1">
                                  <a:latin typeface="Cambria Math" panose="02040503050406030204" pitchFamily="18" charset="0"/>
                                </a:rPr>
                              </m:ctrlPr>
                            </m:sSubPr>
                            <m:e>
                              <m:r>
                                <a:rPr lang="en-US" i="1">
                                  <a:latin typeface="Cambria Math" panose="02040503050406030204" pitchFamily="18" charset="0"/>
                                </a:rPr>
                                <m:t>𝐴</m:t>
                              </m:r>
                            </m:e>
                            <m:sub>
                              <m:r>
                                <a:rPr lang="en-US" b="0" i="1" smtClean="0">
                                  <a:latin typeface="Cambria Math" panose="02040503050406030204" pitchFamily="18" charset="0"/>
                                </a:rPr>
                                <m:t>3</m:t>
                              </m:r>
                            </m:sub>
                          </m:sSub>
                        </m:den>
                      </m:f>
                    </m:oMath>
                  </m:oMathPara>
                </a14:m>
                <a:endParaRPr lang="en-GB"/>
              </a:p>
            </p:txBody>
          </p:sp>
        </mc:Choice>
        <mc:Fallback xmlns="">
          <p:sp>
            <p:nvSpPr>
              <p:cNvPr id="67" name="TextBox 66">
                <a:extLst>
                  <a:ext uri="{FF2B5EF4-FFF2-40B4-BE49-F238E27FC236}">
                    <a16:creationId xmlns:a16="http://schemas.microsoft.com/office/drawing/2014/main" id="{1A628853-0BB8-2A34-AEF3-82B8D9C6A8A7}"/>
                  </a:ext>
                </a:extLst>
              </p:cNvPr>
              <p:cNvSpPr txBox="1">
                <a:spLocks noRot="1" noChangeAspect="1" noMove="1" noResize="1" noEditPoints="1" noAdjustHandles="1" noChangeArrowheads="1" noChangeShapeType="1" noTextEdit="1"/>
              </p:cNvSpPr>
              <p:nvPr/>
            </p:nvSpPr>
            <p:spPr>
              <a:xfrm>
                <a:off x="1731436" y="4064720"/>
                <a:ext cx="1161022" cy="659476"/>
              </a:xfrm>
              <a:prstGeom prst="rect">
                <a:avLst/>
              </a:prstGeom>
              <a:blipFill>
                <a:blip r:embed="rId13"/>
                <a:stretch>
                  <a:fillRect/>
                </a:stretch>
              </a:blipFill>
            </p:spPr>
            <p:txBody>
              <a:bodyPr/>
              <a:lstStyle/>
              <a:p>
                <a:r>
                  <a:rPr lang="en-US">
                    <a:noFill/>
                  </a:rPr>
                  <a:t> </a:t>
                </a:r>
              </a:p>
            </p:txBody>
          </p:sp>
        </mc:Fallback>
      </mc:AlternateContent>
      <p:sp>
        <p:nvSpPr>
          <p:cNvPr id="69" name="TextBox 68">
            <a:extLst>
              <a:ext uri="{FF2B5EF4-FFF2-40B4-BE49-F238E27FC236}">
                <a16:creationId xmlns:a16="http://schemas.microsoft.com/office/drawing/2014/main" id="{78F49EB3-20B5-A600-0CE7-0F3ECC7FEFFB}"/>
              </a:ext>
            </a:extLst>
          </p:cNvPr>
          <p:cNvSpPr txBox="1"/>
          <p:nvPr/>
        </p:nvSpPr>
        <p:spPr>
          <a:xfrm>
            <a:off x="1335061" y="4913539"/>
            <a:ext cx="1963051" cy="369332"/>
          </a:xfrm>
          <a:prstGeom prst="rect">
            <a:avLst/>
          </a:prstGeom>
          <a:noFill/>
        </p:spPr>
        <p:txBody>
          <a:bodyPr wrap="square">
            <a:spAutoFit/>
          </a:bodyPr>
          <a:lstStyle/>
          <a:p>
            <a:r>
              <a:rPr lang="en-US" b="1"/>
              <a:t>Reynolds number:</a:t>
            </a:r>
            <a:r>
              <a:rPr lang="en-US"/>
              <a:t> </a:t>
            </a:r>
            <a:endParaRPr lang="en-GB"/>
          </a:p>
        </p:txBody>
      </p:sp>
      <p:sp>
        <p:nvSpPr>
          <p:cNvPr id="71" name="TextBox 70">
            <a:extLst>
              <a:ext uri="{FF2B5EF4-FFF2-40B4-BE49-F238E27FC236}">
                <a16:creationId xmlns:a16="http://schemas.microsoft.com/office/drawing/2014/main" id="{ECF3AFB4-E0AF-7F9A-9B47-D62530C4471E}"/>
              </a:ext>
            </a:extLst>
          </p:cNvPr>
          <p:cNvSpPr txBox="1"/>
          <p:nvPr/>
        </p:nvSpPr>
        <p:spPr>
          <a:xfrm>
            <a:off x="3926492" y="3608767"/>
            <a:ext cx="1679848" cy="369332"/>
          </a:xfrm>
          <a:prstGeom prst="rect">
            <a:avLst/>
          </a:prstGeom>
          <a:noFill/>
        </p:spPr>
        <p:txBody>
          <a:bodyPr wrap="square">
            <a:spAutoFit/>
          </a:bodyPr>
          <a:lstStyle/>
          <a:p>
            <a:r>
              <a:rPr lang="en-US" b="1"/>
              <a:t>Pressure drop:</a:t>
            </a:r>
          </a:p>
        </p:txBody>
      </p:sp>
      <p:sp>
        <p:nvSpPr>
          <p:cNvPr id="73" name="TextBox 72">
            <a:extLst>
              <a:ext uri="{FF2B5EF4-FFF2-40B4-BE49-F238E27FC236}">
                <a16:creationId xmlns:a16="http://schemas.microsoft.com/office/drawing/2014/main" id="{D27832EC-68B9-AAE9-910D-9290F3D51C98}"/>
              </a:ext>
            </a:extLst>
          </p:cNvPr>
          <p:cNvSpPr txBox="1"/>
          <p:nvPr/>
        </p:nvSpPr>
        <p:spPr>
          <a:xfrm>
            <a:off x="3866840" y="4913539"/>
            <a:ext cx="1799152" cy="369332"/>
          </a:xfrm>
          <a:prstGeom prst="rect">
            <a:avLst/>
          </a:prstGeom>
          <a:noFill/>
        </p:spPr>
        <p:txBody>
          <a:bodyPr wrap="square">
            <a:spAutoFit/>
          </a:bodyPr>
          <a:lstStyle/>
          <a:p>
            <a:r>
              <a:rPr lang="en-US" b="1"/>
              <a:t>Stokes Number: </a:t>
            </a:r>
            <a:endParaRPr lang="en-GB"/>
          </a:p>
        </p:txBody>
      </p:sp>
      <mc:AlternateContent xmlns:mc="http://schemas.openxmlformats.org/markup-compatibility/2006" xmlns:a14="http://schemas.microsoft.com/office/drawing/2010/main">
        <mc:Choice Requires="a14">
          <p:sp>
            <p:nvSpPr>
              <p:cNvPr id="75" name="TextBox 74">
                <a:extLst>
                  <a:ext uri="{FF2B5EF4-FFF2-40B4-BE49-F238E27FC236}">
                    <a16:creationId xmlns:a16="http://schemas.microsoft.com/office/drawing/2014/main" id="{42A709C8-84AF-73A4-A72A-11D70C5C1D5F}"/>
                  </a:ext>
                </a:extLst>
              </p:cNvPr>
              <p:cNvSpPr txBox="1"/>
              <p:nvPr/>
            </p:nvSpPr>
            <p:spPr>
              <a:xfrm>
                <a:off x="1204318" y="5401212"/>
                <a:ext cx="2215257" cy="66165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𝑅</m:t>
                      </m:r>
                      <m:r>
                        <a:rPr lang="en-US" b="0" i="1" smtClean="0">
                          <a:latin typeface="Cambria Math" panose="02040503050406030204" pitchFamily="18" charset="0"/>
                        </a:rPr>
                        <m:t>𝑒</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𝜌</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𝑈</m:t>
                              </m:r>
                            </m:e>
                            <m:sub>
                              <m:r>
                                <a:rPr lang="en-US" b="0" i="1" smtClean="0">
                                  <a:latin typeface="Cambria Math" panose="02040503050406030204" pitchFamily="18" charset="0"/>
                                  <a:ea typeface="Cambria Math" panose="02040503050406030204" pitchFamily="18" charset="0"/>
                                </a:rPr>
                                <m:t>𝑙𝑜𝑐𝑎𝑙</m:t>
                              </m:r>
                            </m:sub>
                          </m:sSub>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𝑑</m:t>
                              </m:r>
                            </m:e>
                            <m:sub>
                              <m:r>
                                <a:rPr lang="en-US" b="0" i="1" smtClean="0">
                                  <a:latin typeface="Cambria Math" panose="02040503050406030204" pitchFamily="18" charset="0"/>
                                  <a:ea typeface="Cambria Math" panose="02040503050406030204" pitchFamily="18" charset="0"/>
                                </a:rPr>
                                <m:t>𝑙𝑜𝑐𝑎𝑙</m:t>
                              </m:r>
                            </m:sub>
                          </m:sSub>
                        </m:num>
                        <m:den>
                          <m:r>
                            <a:rPr lang="en-US" b="0" i="1" smtClean="0">
                              <a:latin typeface="Cambria Math" panose="02040503050406030204" pitchFamily="18" charset="0"/>
                              <a:ea typeface="Cambria Math" panose="02040503050406030204" pitchFamily="18" charset="0"/>
                            </a:rPr>
                            <m:t>𝜇</m:t>
                          </m:r>
                        </m:den>
                      </m:f>
                    </m:oMath>
                  </m:oMathPara>
                </a14:m>
                <a:endParaRPr lang="en-GB"/>
              </a:p>
            </p:txBody>
          </p:sp>
        </mc:Choice>
        <mc:Fallback xmlns="">
          <p:sp>
            <p:nvSpPr>
              <p:cNvPr id="75" name="TextBox 74">
                <a:extLst>
                  <a:ext uri="{FF2B5EF4-FFF2-40B4-BE49-F238E27FC236}">
                    <a16:creationId xmlns:a16="http://schemas.microsoft.com/office/drawing/2014/main" id="{42A709C8-84AF-73A4-A72A-11D70C5C1D5F}"/>
                  </a:ext>
                </a:extLst>
              </p:cNvPr>
              <p:cNvSpPr txBox="1">
                <a:spLocks noRot="1" noChangeAspect="1" noMove="1" noResize="1" noEditPoints="1" noAdjustHandles="1" noChangeArrowheads="1" noChangeShapeType="1" noTextEdit="1"/>
              </p:cNvSpPr>
              <p:nvPr/>
            </p:nvSpPr>
            <p:spPr>
              <a:xfrm>
                <a:off x="1204318" y="5401212"/>
                <a:ext cx="2215257" cy="661656"/>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8E76537F-4537-644C-B757-5FA577F01F14}"/>
                  </a:ext>
                </a:extLst>
              </p:cNvPr>
              <p:cNvSpPr txBox="1"/>
              <p:nvPr/>
            </p:nvSpPr>
            <p:spPr>
              <a:xfrm>
                <a:off x="3817500" y="5374276"/>
                <a:ext cx="1897831" cy="71468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𝑆</m:t>
                      </m:r>
                      <m:r>
                        <a:rPr lang="en-US" b="0" i="1" smtClean="0">
                          <a:latin typeface="Cambria Math" panose="02040503050406030204" pitchFamily="18" charset="0"/>
                        </a:rPr>
                        <m:t>𝑡</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𝜏</m:t>
                          </m:r>
                        </m:e>
                        <m:sub>
                          <m:r>
                            <a:rPr lang="en-US" b="0" i="1" smtClean="0">
                              <a:latin typeface="Cambria Math" panose="02040503050406030204" pitchFamily="18" charset="0"/>
                            </a:rPr>
                            <m:t>𝑝</m:t>
                          </m:r>
                        </m:sub>
                      </m:sSub>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𝑈</m:t>
                                  </m:r>
                                </m:e>
                                <m:sub>
                                  <m:r>
                                    <a:rPr lang="en-US" b="0" i="1" smtClean="0">
                                      <a:latin typeface="Cambria Math" panose="02040503050406030204" pitchFamily="18" charset="0"/>
                                    </a:rPr>
                                    <m:t>𝑙𝑜𝑐𝑎𝑙</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𝑑</m:t>
                                  </m:r>
                                </m:e>
                                <m:sub>
                                  <m:r>
                                    <a:rPr lang="en-US" b="0" i="1" smtClean="0">
                                      <a:latin typeface="Cambria Math" panose="02040503050406030204" pitchFamily="18" charset="0"/>
                                    </a:rPr>
                                    <m:t>𝑙𝑜𝑐𝑎𝑙</m:t>
                                  </m:r>
                                </m:sub>
                              </m:sSub>
                            </m:den>
                          </m:f>
                        </m:e>
                      </m:d>
                    </m:oMath>
                  </m:oMathPara>
                </a14:m>
                <a:endParaRPr lang="en-GB"/>
              </a:p>
            </p:txBody>
          </p:sp>
        </mc:Choice>
        <mc:Fallback xmlns="">
          <p:sp>
            <p:nvSpPr>
              <p:cNvPr id="77" name="TextBox 76">
                <a:extLst>
                  <a:ext uri="{FF2B5EF4-FFF2-40B4-BE49-F238E27FC236}">
                    <a16:creationId xmlns:a16="http://schemas.microsoft.com/office/drawing/2014/main" id="{8E76537F-4537-644C-B757-5FA577F01F14}"/>
                  </a:ext>
                </a:extLst>
              </p:cNvPr>
              <p:cNvSpPr txBox="1">
                <a:spLocks noRot="1" noChangeAspect="1" noMove="1" noResize="1" noEditPoints="1" noAdjustHandles="1" noChangeArrowheads="1" noChangeShapeType="1" noTextEdit="1"/>
              </p:cNvSpPr>
              <p:nvPr/>
            </p:nvSpPr>
            <p:spPr>
              <a:xfrm>
                <a:off x="3817500" y="5374276"/>
                <a:ext cx="1897831" cy="714683"/>
              </a:xfrm>
              <a:prstGeom prst="rect">
                <a:avLst/>
              </a:prstGeom>
              <a:blipFill>
                <a:blip r:embed="rId15"/>
                <a:stretch>
                  <a:fillRect/>
                </a:stretch>
              </a:blipFill>
            </p:spPr>
            <p:txBody>
              <a:bodyPr/>
              <a:lstStyle/>
              <a:p>
                <a:r>
                  <a:rPr lang="en-US">
                    <a:noFill/>
                  </a:rPr>
                  <a:t> </a:t>
                </a:r>
              </a:p>
            </p:txBody>
          </p:sp>
        </mc:Fallback>
      </mc:AlternateContent>
      <p:pic>
        <p:nvPicPr>
          <p:cNvPr id="79" name="Picture 78">
            <a:extLst>
              <a:ext uri="{FF2B5EF4-FFF2-40B4-BE49-F238E27FC236}">
                <a16:creationId xmlns:a16="http://schemas.microsoft.com/office/drawing/2014/main" id="{BACC7831-4542-2586-0AA1-83DBAC35AD8B}"/>
              </a:ext>
            </a:extLst>
          </p:cNvPr>
          <p:cNvPicPr>
            <a:picLocks noChangeAspect="1"/>
          </p:cNvPicPr>
          <p:nvPr/>
        </p:nvPicPr>
        <p:blipFill>
          <a:blip r:embed="rId16"/>
          <a:stretch>
            <a:fillRect/>
          </a:stretch>
        </p:blipFill>
        <p:spPr>
          <a:xfrm>
            <a:off x="9640290" y="4170364"/>
            <a:ext cx="2402896" cy="2013695"/>
          </a:xfrm>
          <a:prstGeom prst="rect">
            <a:avLst/>
          </a:prstGeom>
        </p:spPr>
      </p:pic>
      <p:sp>
        <p:nvSpPr>
          <p:cNvPr id="81" name="Oval 80">
            <a:extLst>
              <a:ext uri="{FF2B5EF4-FFF2-40B4-BE49-F238E27FC236}">
                <a16:creationId xmlns:a16="http://schemas.microsoft.com/office/drawing/2014/main" id="{0979005F-3F50-2082-7692-7055FE56384B}"/>
              </a:ext>
            </a:extLst>
          </p:cNvPr>
          <p:cNvSpPr/>
          <p:nvPr/>
        </p:nvSpPr>
        <p:spPr>
          <a:xfrm rot="2794562">
            <a:off x="10412440" y="4824151"/>
            <a:ext cx="658607" cy="943530"/>
          </a:xfrm>
          <a:prstGeom prst="ellipse">
            <a:avLst/>
          </a:prstGeom>
          <a:noFill/>
          <a:ln w="28575">
            <a:solidFill>
              <a:schemeClr val="tx1"/>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3" name="Straight Arrow Connector 82">
            <a:extLst>
              <a:ext uri="{FF2B5EF4-FFF2-40B4-BE49-F238E27FC236}">
                <a16:creationId xmlns:a16="http://schemas.microsoft.com/office/drawing/2014/main" id="{3BC06457-6DBE-6B44-657B-E29549B4DCA3}"/>
              </a:ext>
            </a:extLst>
          </p:cNvPr>
          <p:cNvCxnSpPr>
            <a:cxnSpLocks/>
          </p:cNvCxnSpPr>
          <p:nvPr/>
        </p:nvCxnSpPr>
        <p:spPr>
          <a:xfrm flipH="1" flipV="1">
            <a:off x="9647053" y="5319735"/>
            <a:ext cx="692349"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CBFA252F-060C-2EF6-6178-D79BC0E1B12F}"/>
                  </a:ext>
                </a:extLst>
              </p:cNvPr>
              <p:cNvSpPr txBox="1"/>
              <p:nvPr/>
            </p:nvSpPr>
            <p:spPr>
              <a:xfrm>
                <a:off x="6895600" y="5111250"/>
                <a:ext cx="2521652" cy="369332"/>
              </a:xfrm>
              <a:prstGeom prst="rect">
                <a:avLst/>
              </a:prstGeom>
              <a:noFill/>
            </p:spPr>
            <p:txBody>
              <a:bodyPr wrap="none" rtlCol="0">
                <a:spAutoFit/>
              </a:bodyPr>
              <a:lstStyle/>
              <a:p>
                <a:r>
                  <a:rPr lang="en-US"/>
                  <a:t>Particle Deposition </a:t>
                </a:r>
                <a:r>
                  <a:rPr lang="en-US" b="1"/>
                  <a:t>@</a:t>
                </a:r>
                <a:r>
                  <a:rPr lang="en-US"/>
                  <a:t> </a:t>
                </a:r>
                <a14:m>
                  <m:oMath xmlns:m="http://schemas.openxmlformats.org/officeDocument/2006/math">
                    <m:sSub>
                      <m:sSubPr>
                        <m:ctrlPr>
                          <a:rPr lang="en-GB" i="1">
                            <a:latin typeface="Cambria Math" panose="02040503050406030204" pitchFamily="18" charset="0"/>
                          </a:rPr>
                        </m:ctrlPr>
                      </m:sSubPr>
                      <m:e>
                        <m:r>
                          <a:rPr lang="en-US" i="1">
                            <a:latin typeface="Cambria Math" panose="02040503050406030204" pitchFamily="18" charset="0"/>
                          </a:rPr>
                          <m:t>𝐴</m:t>
                        </m:r>
                      </m:e>
                      <m:sub>
                        <m:r>
                          <a:rPr lang="en-US" i="1">
                            <a:latin typeface="Cambria Math" panose="02040503050406030204" pitchFamily="18" charset="0"/>
                          </a:rPr>
                          <m:t>4</m:t>
                        </m:r>
                      </m:sub>
                    </m:sSub>
                  </m:oMath>
                </a14:m>
                <a:endParaRPr lang="en-GB"/>
              </a:p>
            </p:txBody>
          </p:sp>
        </mc:Choice>
        <mc:Fallback xmlns="">
          <p:sp>
            <p:nvSpPr>
              <p:cNvPr id="84" name="TextBox 83">
                <a:extLst>
                  <a:ext uri="{FF2B5EF4-FFF2-40B4-BE49-F238E27FC236}">
                    <a16:creationId xmlns:a16="http://schemas.microsoft.com/office/drawing/2014/main" id="{CBFA252F-060C-2EF6-6178-D79BC0E1B12F}"/>
                  </a:ext>
                </a:extLst>
              </p:cNvPr>
              <p:cNvSpPr txBox="1">
                <a:spLocks noRot="1" noChangeAspect="1" noMove="1" noResize="1" noEditPoints="1" noAdjustHandles="1" noChangeArrowheads="1" noChangeShapeType="1" noTextEdit="1"/>
              </p:cNvSpPr>
              <p:nvPr/>
            </p:nvSpPr>
            <p:spPr>
              <a:xfrm>
                <a:off x="6895600" y="5111250"/>
                <a:ext cx="2521652" cy="369332"/>
              </a:xfrm>
              <a:prstGeom prst="rect">
                <a:avLst/>
              </a:prstGeom>
              <a:blipFill>
                <a:blip r:embed="rId17"/>
                <a:stretch>
                  <a:fillRect l="-1932" t="-8197" b="-24590"/>
                </a:stretch>
              </a:blipFill>
            </p:spPr>
            <p:txBody>
              <a:bodyPr/>
              <a:lstStyle/>
              <a:p>
                <a:r>
                  <a:rPr lang="en-US">
                    <a:noFill/>
                  </a:rPr>
                  <a:t> </a:t>
                </a:r>
              </a:p>
            </p:txBody>
          </p:sp>
        </mc:Fallback>
      </mc:AlternateContent>
      <p:cxnSp>
        <p:nvCxnSpPr>
          <p:cNvPr id="86" name="Straight Arrow Connector 85">
            <a:extLst>
              <a:ext uri="{FF2B5EF4-FFF2-40B4-BE49-F238E27FC236}">
                <a16:creationId xmlns:a16="http://schemas.microsoft.com/office/drawing/2014/main" id="{DD17AE90-EBCB-1A1E-B838-D0C80DF3C60D}"/>
              </a:ext>
            </a:extLst>
          </p:cNvPr>
          <p:cNvCxnSpPr>
            <a:cxnSpLocks/>
            <a:endCxn id="52" idx="2"/>
          </p:cNvCxnSpPr>
          <p:nvPr/>
        </p:nvCxnSpPr>
        <p:spPr>
          <a:xfrm flipV="1">
            <a:off x="8171754" y="506747"/>
            <a:ext cx="242727" cy="640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BA9E59BC-26AE-0F3C-218B-52024510B934}"/>
              </a:ext>
            </a:extLst>
          </p:cNvPr>
          <p:cNvCxnSpPr>
            <a:cxnSpLocks/>
            <a:endCxn id="53" idx="1"/>
          </p:cNvCxnSpPr>
          <p:nvPr/>
        </p:nvCxnSpPr>
        <p:spPr>
          <a:xfrm flipV="1">
            <a:off x="8572500" y="1373251"/>
            <a:ext cx="353977" cy="8407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B74BAF7-F549-AC26-9B4E-1DA163B86833}"/>
              </a:ext>
            </a:extLst>
          </p:cNvPr>
          <p:cNvCxnSpPr>
            <a:cxnSpLocks/>
            <a:endCxn id="54" idx="1"/>
          </p:cNvCxnSpPr>
          <p:nvPr/>
        </p:nvCxnSpPr>
        <p:spPr>
          <a:xfrm>
            <a:off x="8520113" y="2295044"/>
            <a:ext cx="429244"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F613902-F95D-5DA2-ACBB-9231E770189C}"/>
              </a:ext>
            </a:extLst>
          </p:cNvPr>
          <p:cNvCxnSpPr>
            <a:cxnSpLocks/>
            <a:endCxn id="55" idx="1"/>
          </p:cNvCxnSpPr>
          <p:nvPr/>
        </p:nvCxnSpPr>
        <p:spPr>
          <a:xfrm>
            <a:off x="8384381" y="2679799"/>
            <a:ext cx="41788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E59F4CBF-9A8B-4274-F889-5554D09E6860}"/>
                  </a:ext>
                </a:extLst>
              </p:cNvPr>
              <p:cNvSpPr txBox="1"/>
              <p:nvPr/>
            </p:nvSpPr>
            <p:spPr>
              <a:xfrm>
                <a:off x="10773176" y="137415"/>
                <a:ext cx="48545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1</m:t>
                          </m:r>
                        </m:sub>
                      </m:sSub>
                    </m:oMath>
                  </m:oMathPara>
                </a14:m>
                <a:endParaRPr lang="en-GB"/>
              </a:p>
            </p:txBody>
          </p:sp>
        </mc:Choice>
        <mc:Fallback xmlns="">
          <p:sp>
            <p:nvSpPr>
              <p:cNvPr id="33" name="TextBox 32">
                <a:extLst>
                  <a:ext uri="{FF2B5EF4-FFF2-40B4-BE49-F238E27FC236}">
                    <a16:creationId xmlns:a16="http://schemas.microsoft.com/office/drawing/2014/main" id="{E59F4CBF-9A8B-4274-F889-5554D09E6860}"/>
                  </a:ext>
                </a:extLst>
              </p:cNvPr>
              <p:cNvSpPr txBox="1">
                <a:spLocks noRot="1" noChangeAspect="1" noMove="1" noResize="1" noEditPoints="1" noAdjustHandles="1" noChangeArrowheads="1" noChangeShapeType="1" noTextEdit="1"/>
              </p:cNvSpPr>
              <p:nvPr/>
            </p:nvSpPr>
            <p:spPr>
              <a:xfrm>
                <a:off x="10773176" y="137415"/>
                <a:ext cx="485454" cy="369332"/>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3169DD6B-DD4F-1A33-DDD9-B7C5BE497A74}"/>
                  </a:ext>
                </a:extLst>
              </p:cNvPr>
              <p:cNvSpPr txBox="1"/>
              <p:nvPr/>
            </p:nvSpPr>
            <p:spPr>
              <a:xfrm>
                <a:off x="11484591" y="1219244"/>
                <a:ext cx="335447"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2</m:t>
                          </m:r>
                        </m:sub>
                      </m:sSub>
                    </m:oMath>
                  </m:oMathPara>
                </a14:m>
                <a:endParaRPr lang="en-GB"/>
              </a:p>
            </p:txBody>
          </p:sp>
        </mc:Choice>
        <mc:Fallback xmlns="">
          <p:sp>
            <p:nvSpPr>
              <p:cNvPr id="34" name="TextBox 33">
                <a:extLst>
                  <a:ext uri="{FF2B5EF4-FFF2-40B4-BE49-F238E27FC236}">
                    <a16:creationId xmlns:a16="http://schemas.microsoft.com/office/drawing/2014/main" id="{3169DD6B-DD4F-1A33-DDD9-B7C5BE497A74}"/>
                  </a:ext>
                </a:extLst>
              </p:cNvPr>
              <p:cNvSpPr txBox="1">
                <a:spLocks noRot="1" noChangeAspect="1" noMove="1" noResize="1" noEditPoints="1" noAdjustHandles="1" noChangeArrowheads="1" noChangeShapeType="1" noTextEdit="1"/>
              </p:cNvSpPr>
              <p:nvPr/>
            </p:nvSpPr>
            <p:spPr>
              <a:xfrm>
                <a:off x="11484591" y="1219244"/>
                <a:ext cx="335447" cy="369332"/>
              </a:xfrm>
              <a:prstGeom prst="rect">
                <a:avLst/>
              </a:prstGeom>
              <a:blipFill>
                <a:blip r:embed="rId8"/>
                <a:stretch>
                  <a:fillRect r="-1636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E9B56402-76BA-A4FF-BB32-7166F657F9CC}"/>
                  </a:ext>
                </a:extLst>
              </p:cNvPr>
              <p:cNvSpPr txBox="1"/>
              <p:nvPr/>
            </p:nvSpPr>
            <p:spPr>
              <a:xfrm>
                <a:off x="11507471" y="2141037"/>
                <a:ext cx="490775"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3</m:t>
                          </m:r>
                        </m:sub>
                      </m:sSub>
                    </m:oMath>
                  </m:oMathPara>
                </a14:m>
                <a:endParaRPr lang="en-GB"/>
              </a:p>
            </p:txBody>
          </p:sp>
        </mc:Choice>
        <mc:Fallback xmlns="">
          <p:sp>
            <p:nvSpPr>
              <p:cNvPr id="35" name="TextBox 34">
                <a:extLst>
                  <a:ext uri="{FF2B5EF4-FFF2-40B4-BE49-F238E27FC236}">
                    <a16:creationId xmlns:a16="http://schemas.microsoft.com/office/drawing/2014/main" id="{E9B56402-76BA-A4FF-BB32-7166F657F9CC}"/>
                  </a:ext>
                </a:extLst>
              </p:cNvPr>
              <p:cNvSpPr txBox="1">
                <a:spLocks noRot="1" noChangeAspect="1" noMove="1" noResize="1" noEditPoints="1" noAdjustHandles="1" noChangeArrowheads="1" noChangeShapeType="1" noTextEdit="1"/>
              </p:cNvSpPr>
              <p:nvPr/>
            </p:nvSpPr>
            <p:spPr>
              <a:xfrm>
                <a:off x="11507471" y="2141037"/>
                <a:ext cx="490775" cy="369332"/>
              </a:xfrm>
              <a:prstGeom prst="rect">
                <a:avLst/>
              </a:prstGeom>
              <a:blipFill>
                <a:blip r:embed="rId1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CD31DFB6-C151-5BFB-F80E-51B94FE9FFAF}"/>
                  </a:ext>
                </a:extLst>
              </p:cNvPr>
              <p:cNvSpPr txBox="1"/>
              <p:nvPr/>
            </p:nvSpPr>
            <p:spPr>
              <a:xfrm>
                <a:off x="11360375" y="2525792"/>
                <a:ext cx="49077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US" b="0" i="1" smtClean="0">
                              <a:latin typeface="Cambria Math" panose="02040503050406030204" pitchFamily="18" charset="0"/>
                            </a:rPr>
                            <m:t>𝐴</m:t>
                          </m:r>
                        </m:e>
                        <m:sub>
                          <m:r>
                            <a:rPr lang="en-US" b="0" i="1" smtClean="0">
                              <a:latin typeface="Cambria Math" panose="02040503050406030204" pitchFamily="18" charset="0"/>
                            </a:rPr>
                            <m:t>4</m:t>
                          </m:r>
                        </m:sub>
                      </m:sSub>
                    </m:oMath>
                  </m:oMathPara>
                </a14:m>
                <a:endParaRPr lang="en-GB"/>
              </a:p>
            </p:txBody>
          </p:sp>
        </mc:Choice>
        <mc:Fallback xmlns="">
          <p:sp>
            <p:nvSpPr>
              <p:cNvPr id="36" name="TextBox 35">
                <a:extLst>
                  <a:ext uri="{FF2B5EF4-FFF2-40B4-BE49-F238E27FC236}">
                    <a16:creationId xmlns:a16="http://schemas.microsoft.com/office/drawing/2014/main" id="{CD31DFB6-C151-5BFB-F80E-51B94FE9FFAF}"/>
                  </a:ext>
                </a:extLst>
              </p:cNvPr>
              <p:cNvSpPr txBox="1">
                <a:spLocks noRot="1" noChangeAspect="1" noMove="1" noResize="1" noEditPoints="1" noAdjustHandles="1" noChangeArrowheads="1" noChangeShapeType="1" noTextEdit="1"/>
              </p:cNvSpPr>
              <p:nvPr/>
            </p:nvSpPr>
            <p:spPr>
              <a:xfrm>
                <a:off x="11360375" y="2525792"/>
                <a:ext cx="490775" cy="369332"/>
              </a:xfrm>
              <a:prstGeom prst="rect">
                <a:avLst/>
              </a:prstGeom>
              <a:blipFill>
                <a:blip r:embed="rId10"/>
                <a:stretch>
                  <a:fillRect/>
                </a:stretch>
              </a:blipFill>
            </p:spPr>
            <p:txBody>
              <a:bodyPr/>
              <a:lstStyle/>
              <a:p>
                <a:r>
                  <a:rPr lang="en-US">
                    <a:noFill/>
                  </a:rPr>
                  <a:t> </a:t>
                </a:r>
              </a:p>
            </p:txBody>
          </p:sp>
        </mc:Fallback>
      </mc:AlternateContent>
      <p:cxnSp>
        <p:nvCxnSpPr>
          <p:cNvPr id="37" name="Straight Arrow Connector 36">
            <a:extLst>
              <a:ext uri="{FF2B5EF4-FFF2-40B4-BE49-F238E27FC236}">
                <a16:creationId xmlns:a16="http://schemas.microsoft.com/office/drawing/2014/main" id="{2D2E6B8B-A3F8-33C1-B732-64BEABF48966}"/>
              </a:ext>
            </a:extLst>
          </p:cNvPr>
          <p:cNvCxnSpPr>
            <a:cxnSpLocks/>
            <a:endCxn id="33" idx="2"/>
          </p:cNvCxnSpPr>
          <p:nvPr/>
        </p:nvCxnSpPr>
        <p:spPr>
          <a:xfrm flipV="1">
            <a:off x="10773176" y="506747"/>
            <a:ext cx="242727" cy="640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8410FE58-745D-1519-5672-528DE287FF5D}"/>
              </a:ext>
            </a:extLst>
          </p:cNvPr>
          <p:cNvCxnSpPr>
            <a:cxnSpLocks/>
            <a:endCxn id="34" idx="1"/>
          </p:cNvCxnSpPr>
          <p:nvPr/>
        </p:nvCxnSpPr>
        <p:spPr>
          <a:xfrm flipV="1">
            <a:off x="11149013" y="1403910"/>
            <a:ext cx="335578" cy="8199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22EC3A2-BE8A-5A68-5DB7-A9513B0E1782}"/>
              </a:ext>
            </a:extLst>
          </p:cNvPr>
          <p:cNvCxnSpPr>
            <a:cxnSpLocks/>
            <a:endCxn id="35" idx="1"/>
          </p:cNvCxnSpPr>
          <p:nvPr/>
        </p:nvCxnSpPr>
        <p:spPr>
          <a:xfrm>
            <a:off x="11078227" y="2325703"/>
            <a:ext cx="429244"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4E7CA032-D0B2-849C-7796-5AED7B12406D}"/>
              </a:ext>
            </a:extLst>
          </p:cNvPr>
          <p:cNvCxnSpPr>
            <a:cxnSpLocks/>
            <a:endCxn id="36" idx="1"/>
          </p:cNvCxnSpPr>
          <p:nvPr/>
        </p:nvCxnSpPr>
        <p:spPr>
          <a:xfrm>
            <a:off x="10942495" y="2710458"/>
            <a:ext cx="41788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40402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A2926B-31A8-BB68-955B-058AF5C58D6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65621E-E0EF-5D8A-6391-A21DDB96CA08}"/>
              </a:ext>
            </a:extLst>
          </p:cNvPr>
          <p:cNvSpPr>
            <a:spLocks noGrp="1"/>
          </p:cNvSpPr>
          <p:nvPr>
            <p:ph type="sldNum" sz="quarter" idx="11"/>
          </p:nvPr>
        </p:nvSpPr>
        <p:spPr/>
        <p:txBody>
          <a:bodyPr/>
          <a:lstStyle/>
          <a:p>
            <a:fld id="{F0D23093-2AB0-F74C-B865-1A12A15B650E}" type="slidenum">
              <a:rPr lang="en-US" smtClean="0"/>
              <a:pPr/>
              <a:t>29</a:t>
            </a:fld>
            <a:endParaRPr lang="en-US"/>
          </a:p>
        </p:txBody>
      </p:sp>
      <p:sp>
        <p:nvSpPr>
          <p:cNvPr id="3" name="Title 2">
            <a:extLst>
              <a:ext uri="{FF2B5EF4-FFF2-40B4-BE49-F238E27FC236}">
                <a16:creationId xmlns:a16="http://schemas.microsoft.com/office/drawing/2014/main" id="{3EBA99E6-468E-F789-977B-28B554926022}"/>
              </a:ext>
            </a:extLst>
          </p:cNvPr>
          <p:cNvSpPr>
            <a:spLocks noGrp="1"/>
          </p:cNvSpPr>
          <p:nvPr>
            <p:ph type="title"/>
          </p:nvPr>
        </p:nvSpPr>
        <p:spPr>
          <a:xfrm>
            <a:off x="609600" y="3006081"/>
            <a:ext cx="10972799" cy="845837"/>
          </a:xfrm>
        </p:spPr>
        <p:txBody>
          <a:bodyPr/>
          <a:lstStyle/>
          <a:p>
            <a:pPr algn="ctr"/>
            <a:r>
              <a:rPr lang="en-US" b="1" i="1"/>
              <a:t>pMDI + Idealized Throat</a:t>
            </a:r>
            <a:br>
              <a:rPr lang="en-US" b="1" i="1"/>
            </a:br>
            <a:r>
              <a:rPr lang="en-US" i="1"/>
              <a:t>Model</a:t>
            </a:r>
            <a:endParaRPr lang="en-GB" i="1"/>
          </a:p>
        </p:txBody>
      </p:sp>
    </p:spTree>
    <p:extLst>
      <p:ext uri="{BB962C8B-B14F-4D97-AF65-F5344CB8AC3E}">
        <p14:creationId xmlns:p14="http://schemas.microsoft.com/office/powerpoint/2010/main" val="159880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B0661E0-6AA2-B70E-A05C-4D08BD63F379}"/>
              </a:ext>
            </a:extLst>
          </p:cNvPr>
          <p:cNvSpPr/>
          <p:nvPr/>
        </p:nvSpPr>
        <p:spPr>
          <a:xfrm>
            <a:off x="0" y="2888480"/>
            <a:ext cx="12192000" cy="3221376"/>
          </a:xfrm>
          <a:prstGeom prst="rect">
            <a:avLst/>
          </a:prstGeom>
          <a:solidFill>
            <a:srgbClr val="ECEE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a:xfrm>
            <a:off x="11658602" y="6053128"/>
            <a:ext cx="304800" cy="228600"/>
          </a:xfrm>
        </p:spPr>
        <p:txBody>
          <a:bodyPr/>
          <a:lstStyle/>
          <a:p>
            <a:fld id="{F0D23093-2AB0-F74C-B865-1A12A15B650E}" type="slidenum">
              <a:rPr lang="en-US" smtClean="0"/>
              <a:pPr/>
              <a:t>3</a:t>
            </a:fld>
            <a:endParaRPr lang="en-US"/>
          </a:p>
        </p:txBody>
      </p:sp>
      <p:sp>
        <p:nvSpPr>
          <p:cNvPr id="4" name="Text Placeholder 3">
            <a:extLst>
              <a:ext uri="{FF2B5EF4-FFF2-40B4-BE49-F238E27FC236}">
                <a16:creationId xmlns:a16="http://schemas.microsoft.com/office/drawing/2014/main" id="{03C0A22E-CAC2-4A00-98FF-2ABB836C6304}"/>
              </a:ext>
            </a:extLst>
          </p:cNvPr>
          <p:cNvSpPr>
            <a:spLocks noGrp="1"/>
          </p:cNvSpPr>
          <p:nvPr>
            <p:ph type="body" sz="quarter" idx="13"/>
          </p:nvPr>
        </p:nvSpPr>
        <p:spPr>
          <a:xfrm>
            <a:off x="609598" y="996704"/>
            <a:ext cx="10972799" cy="4572000"/>
          </a:xfrm>
        </p:spPr>
        <p:txBody>
          <a:bodyPr>
            <a:normAutofit/>
          </a:bodyPr>
          <a:lstStyle/>
          <a:p>
            <a:pPr marL="0" indent="0">
              <a:buNone/>
            </a:pPr>
            <a:r>
              <a:rPr lang="en-US" sz="1800" b="1" dirty="0"/>
              <a:t>Pressurized metered-dose inhalers (</a:t>
            </a:r>
            <a:r>
              <a:rPr lang="en-US" sz="1800" b="1" dirty="0" err="1"/>
              <a:t>pMDIs</a:t>
            </a:r>
            <a:r>
              <a:rPr lang="en-US" sz="1800" b="1" dirty="0"/>
              <a:t>)</a:t>
            </a:r>
            <a:r>
              <a:rPr lang="en-US" sz="1800" dirty="0"/>
              <a:t> are widely used for respiratory drug delivery but often suffer from poor hand–breath coordination, which can lead to high oropharyngeal deposition and reduced lung delivery efficiency. </a:t>
            </a:r>
            <a:r>
              <a:rPr lang="en-US" sz="1800" b="1" dirty="0"/>
              <a:t>Spacer devices</a:t>
            </a:r>
            <a:r>
              <a:rPr lang="en-US" sz="1800" dirty="0"/>
              <a:t> help mitigate this issue by providing an expansion chamber where the aerosol plume decelerates and the propellant partially evaporates due to the rapid pressure drop. This process reduces particle velocity and size, allowing finer particles to be inhaled more deeply into the lungs and minimizing oropharyngeal losses.</a:t>
            </a:r>
            <a:r>
              <a:rPr lang="en-GB" sz="1800" dirty="0"/>
              <a:t> This study presents a computational </a:t>
            </a:r>
            <a:r>
              <a:rPr lang="en-GB" sz="1800" b="1" dirty="0"/>
              <a:t>proof of concept </a:t>
            </a:r>
            <a:r>
              <a:rPr lang="en-GB" sz="1800" dirty="0"/>
              <a:t>demonstrating the use of Ansys software for Drug Delivery Simulations.</a:t>
            </a:r>
          </a:p>
          <a:p>
            <a:pPr marL="0" indent="0">
              <a:buNone/>
            </a:pPr>
            <a:endParaRPr lang="en-US" sz="1800" dirty="0"/>
          </a:p>
          <a:p>
            <a:pPr marL="0" indent="0">
              <a:buNone/>
            </a:pPr>
            <a:endParaRPr lang="en-US" sz="1800" dirty="0">
              <a:solidFill>
                <a:srgbClr val="FF0000"/>
              </a:solidFill>
            </a:endParaRPr>
          </a:p>
          <a:p>
            <a:pPr marL="0" indent="0">
              <a:buNone/>
            </a:pPr>
            <a:endParaRPr lang="en-US" sz="1800" dirty="0">
              <a:solidFill>
                <a:srgbClr val="FF0000"/>
              </a:solidFill>
            </a:endParaRPr>
          </a:p>
        </p:txBody>
      </p:sp>
      <p:sp>
        <p:nvSpPr>
          <p:cNvPr id="7" name="Title 2">
            <a:extLst>
              <a:ext uri="{FF2B5EF4-FFF2-40B4-BE49-F238E27FC236}">
                <a16:creationId xmlns:a16="http://schemas.microsoft.com/office/drawing/2014/main" id="{A078580D-6F01-08E3-F60D-D90B1F7DE62B}"/>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rPr>
              <a:t>/ </a:t>
            </a:r>
            <a:r>
              <a:rPr lang="en-US" b="1"/>
              <a:t>About</a:t>
            </a:r>
          </a:p>
        </p:txBody>
      </p:sp>
      <mc:AlternateContent xmlns:mc="http://schemas.openxmlformats.org/markup-compatibility/2006">
        <mc:Choice xmlns:am3d="http://schemas.microsoft.com/office/drawing/2017/model3d" Requires="am3d">
          <p:graphicFrame>
            <p:nvGraphicFramePr>
              <p:cNvPr id="6" name="3D Model 5">
                <a:extLst>
                  <a:ext uri="{FF2B5EF4-FFF2-40B4-BE49-F238E27FC236}">
                    <a16:creationId xmlns:a16="http://schemas.microsoft.com/office/drawing/2014/main" id="{5C9E52DB-8B1D-B1E2-AC51-9396E819FB17}"/>
                  </a:ext>
                </a:extLst>
              </p:cNvPr>
              <p:cNvGraphicFramePr>
                <a:graphicFrameLocks noChangeAspect="1"/>
              </p:cNvGraphicFramePr>
              <p:nvPr>
                <p:extLst>
                  <p:ext uri="{D42A27DB-BD31-4B8C-83A1-F6EECF244321}">
                    <p14:modId xmlns:p14="http://schemas.microsoft.com/office/powerpoint/2010/main" val="2539012947"/>
                  </p:ext>
                </p:extLst>
              </p:nvPr>
            </p:nvGraphicFramePr>
            <p:xfrm>
              <a:off x="2525932" y="3011232"/>
              <a:ext cx="1684158" cy="2520000"/>
            </p:xfrm>
            <a:graphic>
              <a:graphicData uri="http://schemas.microsoft.com/office/drawing/2017/model3d">
                <am3d:model3d r:embed="rId3">
                  <am3d:spPr>
                    <a:xfrm>
                      <a:off x="0" y="0"/>
                      <a:ext cx="1684158" cy="2520000"/>
                    </a:xfrm>
                    <a:prstGeom prst="rect">
                      <a:avLst/>
                    </a:prstGeom>
                    <a:noFill/>
                    <a:effectLst>
                      <a:glow>
                        <a:schemeClr val="accent1">
                          <a:alpha val="41000"/>
                        </a:schemeClr>
                      </a:glow>
                      <a:softEdge rad="0"/>
                    </a:effectLst>
                  </am3d:spPr>
                  <am3d:camera>
                    <am3d:pos x="0" y="0" z="57318214"/>
                    <am3d:up dx="0" dy="36000000" dz="0"/>
                    <am3d:lookAt x="0" y="0" z="0"/>
                    <am3d:perspective fov="2700000"/>
                  </am3d:camera>
                  <am3d:trans>
                    <am3d:meterPerModelUnit n="5148" d="1000000"/>
                    <am3d:preTrans dx="-5886004" dy="-11163" dz="-2960976"/>
                    <am3d:scale>
                      <am3d:sx n="1000000" d="1000000"/>
                      <am3d:sy n="1000000" d="1000000"/>
                      <am3d:sz n="1000000" d="1000000"/>
                    </am3d:scale>
                    <am3d:rot ax="5400000"/>
                    <am3d:postTrans dx="0" dy="0" dz="0"/>
                  </am3d:trans>
                  <am3d:raster rName="Office3DRenderer" rVer="16.0.8326">
                    <am3d:blip r:embed="rId4"/>
                  </am3d:raster>
                  <am3d:objViewport viewportSz="31811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a:extLst>
                  <a:ext uri="{FF2B5EF4-FFF2-40B4-BE49-F238E27FC236}">
                    <a16:creationId xmlns:a16="http://schemas.microsoft.com/office/drawing/2014/main" id="{5C9E52DB-8B1D-B1E2-AC51-9396E819FB17}"/>
                  </a:ext>
                </a:extLst>
              </p:cNvPr>
              <p:cNvPicPr>
                <a:picLocks noGrp="1" noRot="1" noChangeAspect="1" noMove="1" noResize="1" noEditPoints="1" noAdjustHandles="1" noChangeArrowheads="1" noChangeShapeType="1" noCrop="1"/>
              </p:cNvPicPr>
              <p:nvPr/>
            </p:nvPicPr>
            <p:blipFill>
              <a:blip r:embed="rId4"/>
              <a:stretch>
                <a:fillRect/>
              </a:stretch>
            </p:blipFill>
            <p:spPr>
              <a:xfrm>
                <a:off x="2525932" y="3011232"/>
                <a:ext cx="1684158" cy="2520000"/>
              </a:xfrm>
              <a:prstGeom prst="rect">
                <a:avLst/>
              </a:prstGeom>
              <a:noFill/>
              <a:effectLst>
                <a:glow>
                  <a:schemeClr val="accent1">
                    <a:alpha val="41000"/>
                  </a:schemeClr>
                </a:glow>
                <a:softEdge rad="0"/>
              </a:effectLst>
            </p:spPr>
          </p:pic>
        </mc:Fallback>
      </mc:AlternateContent>
      <mc:AlternateContent xmlns:mc="http://schemas.openxmlformats.org/markup-compatibility/2006">
        <mc:Choice xmlns:am3d="http://schemas.microsoft.com/office/drawing/2017/model3d" Requires="am3d">
          <p:graphicFrame>
            <p:nvGraphicFramePr>
              <p:cNvPr id="9" name="3D Model 8">
                <a:extLst>
                  <a:ext uri="{FF2B5EF4-FFF2-40B4-BE49-F238E27FC236}">
                    <a16:creationId xmlns:a16="http://schemas.microsoft.com/office/drawing/2014/main" id="{D6EDB679-F0EB-B585-C635-CA77CC7D95F4}"/>
                  </a:ext>
                </a:extLst>
              </p:cNvPr>
              <p:cNvGraphicFramePr>
                <a:graphicFrameLocks noChangeAspect="1"/>
              </p:cNvGraphicFramePr>
              <p:nvPr>
                <p:extLst>
                  <p:ext uri="{D42A27DB-BD31-4B8C-83A1-F6EECF244321}">
                    <p14:modId xmlns:p14="http://schemas.microsoft.com/office/powerpoint/2010/main" val="966247063"/>
                  </p:ext>
                </p:extLst>
              </p:nvPr>
            </p:nvGraphicFramePr>
            <p:xfrm>
              <a:off x="6588598" y="2948653"/>
              <a:ext cx="3110128" cy="2520000"/>
            </p:xfrm>
            <a:graphic>
              <a:graphicData uri="http://schemas.microsoft.com/office/drawing/2017/model3d">
                <am3d:model3d r:embed="rId5">
                  <am3d:spPr>
                    <a:xfrm>
                      <a:off x="0" y="0"/>
                      <a:ext cx="3110128" cy="2520000"/>
                    </a:xfrm>
                    <a:prstGeom prst="rect">
                      <a:avLst/>
                    </a:prstGeom>
                  </am3d:spPr>
                  <am3d:camera>
                    <am3d:pos x="0" y="0" z="60905722"/>
                    <am3d:up dx="0" dy="36000000" dz="0"/>
                    <am3d:lookAt x="0" y="0" z="0"/>
                    <am3d:perspective fov="2700000"/>
                  </am3d:camera>
                  <am3d:trans>
                    <am3d:meterPerModelUnit n="4189" d="1000000"/>
                    <am3d:preTrans dx="-12557764" dy="4" dz="-2720503"/>
                    <am3d:scale>
                      <am3d:sx n="1000000" d="1000000"/>
                      <am3d:sy n="1000000" d="1000000"/>
                      <am3d:sz n="1000000" d="1000000"/>
                    </am3d:scale>
                    <am3d:rot ax="5400000"/>
                    <am3d:postTrans dx="0" dy="0" dz="0"/>
                  </am3d:trans>
                  <am3d:raster rName="Office3DRenderer" rVer="16.0.8326">
                    <am3d:blip r:embed="rId6"/>
                  </am3d:raster>
                  <am3d:objViewport viewportSz="421063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3D Model 8">
                <a:extLst>
                  <a:ext uri="{FF2B5EF4-FFF2-40B4-BE49-F238E27FC236}">
                    <a16:creationId xmlns:a16="http://schemas.microsoft.com/office/drawing/2014/main" id="{D6EDB679-F0EB-B585-C635-CA77CC7D95F4}"/>
                  </a:ext>
                </a:extLst>
              </p:cNvPr>
              <p:cNvPicPr>
                <a:picLocks noGrp="1" noRot="1" noChangeAspect="1" noMove="1" noResize="1" noEditPoints="1" noAdjustHandles="1" noChangeArrowheads="1" noChangeShapeType="1" noCrop="1"/>
              </p:cNvPicPr>
              <p:nvPr/>
            </p:nvPicPr>
            <p:blipFill>
              <a:blip r:embed="rId6"/>
              <a:stretch>
                <a:fillRect/>
              </a:stretch>
            </p:blipFill>
            <p:spPr>
              <a:xfrm>
                <a:off x="6588598" y="2948653"/>
                <a:ext cx="3110128" cy="2520000"/>
              </a:xfrm>
              <a:prstGeom prst="rect">
                <a:avLst/>
              </a:prstGeom>
            </p:spPr>
          </p:pic>
        </mc:Fallback>
      </mc:AlternateContent>
      <p:sp>
        <p:nvSpPr>
          <p:cNvPr id="13" name="TextBox 12">
            <a:extLst>
              <a:ext uri="{FF2B5EF4-FFF2-40B4-BE49-F238E27FC236}">
                <a16:creationId xmlns:a16="http://schemas.microsoft.com/office/drawing/2014/main" id="{5DB5A25C-12BD-7EAA-57BF-4DD3ABFEB36D}"/>
              </a:ext>
            </a:extLst>
          </p:cNvPr>
          <p:cNvSpPr txBox="1"/>
          <p:nvPr/>
        </p:nvSpPr>
        <p:spPr>
          <a:xfrm>
            <a:off x="1675160" y="5627421"/>
            <a:ext cx="3528392" cy="369332"/>
          </a:xfrm>
          <a:prstGeom prst="rect">
            <a:avLst/>
          </a:prstGeom>
          <a:noFill/>
        </p:spPr>
        <p:txBody>
          <a:bodyPr wrap="square" rtlCol="0">
            <a:spAutoFit/>
          </a:bodyPr>
          <a:lstStyle/>
          <a:p>
            <a:pPr algn="ctr"/>
            <a:r>
              <a:rPr lang="en-US" b="1"/>
              <a:t>pMDI </a:t>
            </a:r>
            <a:r>
              <a:rPr lang="en-US"/>
              <a:t>+</a:t>
            </a:r>
            <a:r>
              <a:rPr lang="en-US" b="1"/>
              <a:t> Idealized Throat </a:t>
            </a:r>
            <a:r>
              <a:rPr lang="en-US"/>
              <a:t>Model</a:t>
            </a:r>
            <a:endParaRPr lang="en-GB"/>
          </a:p>
        </p:txBody>
      </p:sp>
      <p:sp>
        <p:nvSpPr>
          <p:cNvPr id="14" name="TextBox 13">
            <a:extLst>
              <a:ext uri="{FF2B5EF4-FFF2-40B4-BE49-F238E27FC236}">
                <a16:creationId xmlns:a16="http://schemas.microsoft.com/office/drawing/2014/main" id="{D8339E99-DE4B-24E1-7495-0F923AF0FA1A}"/>
              </a:ext>
            </a:extLst>
          </p:cNvPr>
          <p:cNvSpPr txBox="1"/>
          <p:nvPr/>
        </p:nvSpPr>
        <p:spPr>
          <a:xfrm>
            <a:off x="5813153" y="5628420"/>
            <a:ext cx="4961123" cy="369332"/>
          </a:xfrm>
          <a:prstGeom prst="rect">
            <a:avLst/>
          </a:prstGeom>
          <a:noFill/>
        </p:spPr>
        <p:txBody>
          <a:bodyPr wrap="square" rtlCol="0">
            <a:spAutoFit/>
          </a:bodyPr>
          <a:lstStyle/>
          <a:p>
            <a:pPr algn="ctr"/>
            <a:r>
              <a:rPr lang="en-US" b="1"/>
              <a:t>pMDI </a:t>
            </a:r>
            <a:r>
              <a:rPr lang="en-US"/>
              <a:t>+ </a:t>
            </a:r>
            <a:r>
              <a:rPr lang="en-US" b="1"/>
              <a:t>Spacer </a:t>
            </a:r>
            <a:r>
              <a:rPr lang="en-US"/>
              <a:t>+</a:t>
            </a:r>
            <a:r>
              <a:rPr lang="en-US" b="1"/>
              <a:t> Idealized Throat </a:t>
            </a:r>
            <a:r>
              <a:rPr lang="en-US"/>
              <a:t>Model</a:t>
            </a:r>
            <a:endParaRPr lang="en-GB"/>
          </a:p>
        </p:txBody>
      </p:sp>
    </p:spTree>
    <p:extLst>
      <p:ext uri="{BB962C8B-B14F-4D97-AF65-F5344CB8AC3E}">
        <p14:creationId xmlns:p14="http://schemas.microsoft.com/office/powerpoint/2010/main" val="38860656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B9655-F4A5-B9F1-A6FC-0BBBD05F3B5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59C565-1127-61F6-C4C1-6DA4E48640ED}"/>
              </a:ext>
            </a:extLst>
          </p:cNvPr>
          <p:cNvSpPr>
            <a:spLocks noGrp="1"/>
          </p:cNvSpPr>
          <p:nvPr>
            <p:ph type="sldNum" sz="quarter" idx="11"/>
          </p:nvPr>
        </p:nvSpPr>
        <p:spPr/>
        <p:txBody>
          <a:bodyPr/>
          <a:lstStyle/>
          <a:p>
            <a:fld id="{F0D23093-2AB0-F74C-B865-1A12A15B650E}" type="slidenum">
              <a:rPr lang="en-US" smtClean="0"/>
              <a:pPr/>
              <a:t>30</a:t>
            </a:fld>
            <a:endParaRPr lang="en-US"/>
          </a:p>
        </p:txBody>
      </p:sp>
      <p:sp>
        <p:nvSpPr>
          <p:cNvPr id="5" name="Title 2">
            <a:extLst>
              <a:ext uri="{FF2B5EF4-FFF2-40B4-BE49-F238E27FC236}">
                <a16:creationId xmlns:a16="http://schemas.microsoft.com/office/drawing/2014/main" id="{8DBA3B7A-7242-EB93-682E-320B12FAAFAF}"/>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Lung Deposition Pt.1</a:t>
            </a:r>
          </a:p>
          <a:p>
            <a:r>
              <a:rPr lang="en-US" sz="2000" i="1">
                <a:latin typeface="+mj-lt"/>
              </a:rPr>
              <a:t>	</a:t>
            </a:r>
            <a:r>
              <a:rPr lang="en-US" sz="2400" i="1">
                <a:latin typeface="+mj-lt"/>
              </a:rPr>
              <a:t>pMDI + Idealized Throat</a:t>
            </a:r>
            <a:endParaRPr lang="en-US" sz="2000" i="1">
              <a:latin typeface="+mj-lt"/>
            </a:endParaRPr>
          </a:p>
        </p:txBody>
      </p:sp>
      <p:sp>
        <p:nvSpPr>
          <p:cNvPr id="8" name="TextBox 7">
            <a:extLst>
              <a:ext uri="{FF2B5EF4-FFF2-40B4-BE49-F238E27FC236}">
                <a16:creationId xmlns:a16="http://schemas.microsoft.com/office/drawing/2014/main" id="{4D8829AF-92E3-67EC-ECAC-37DD2A9AA834}"/>
              </a:ext>
            </a:extLst>
          </p:cNvPr>
          <p:cNvSpPr txBox="1"/>
          <p:nvPr/>
        </p:nvSpPr>
        <p:spPr>
          <a:xfrm>
            <a:off x="762001" y="1465857"/>
            <a:ext cx="10374559" cy="3970318"/>
          </a:xfrm>
          <a:prstGeom prst="rect">
            <a:avLst/>
          </a:prstGeom>
          <a:noFill/>
        </p:spPr>
        <p:txBody>
          <a:bodyPr wrap="square" rtlCol="0">
            <a:spAutoFit/>
          </a:bodyPr>
          <a:lstStyle/>
          <a:p>
            <a:r>
              <a:rPr lang="en-US" dirty="0"/>
              <a:t>This study examines two computational models: </a:t>
            </a:r>
            <a:r>
              <a:rPr lang="en-US" b="1" dirty="0"/>
              <a:t>pMDI + Idealized Throat</a:t>
            </a:r>
            <a:r>
              <a:rPr lang="en-US" dirty="0"/>
              <a:t> and </a:t>
            </a:r>
            <a:r>
              <a:rPr lang="en-US" b="1" dirty="0"/>
              <a:t>pMDI + Spacer + Idealized Throat</a:t>
            </a:r>
            <a:r>
              <a:rPr lang="en-US" dirty="0"/>
              <a:t>. The first configuration serves as a validation case for the multi-physics implementation, provides baseline deposition characteristics and serves as a demonstrational model to study the physics involved.</a:t>
            </a:r>
          </a:p>
          <a:p>
            <a:endParaRPr lang="en-US" b="1" dirty="0"/>
          </a:p>
          <a:p>
            <a:r>
              <a:rPr lang="en-US" dirty="0"/>
              <a:t>Regarding lung delivery efficiency, experimental literature indicates that for </a:t>
            </a:r>
            <a:r>
              <a:rPr lang="en-US" b="1" dirty="0"/>
              <a:t>pMDI + Idealized Throat</a:t>
            </a:r>
            <a:r>
              <a:rPr lang="en-US" dirty="0"/>
              <a:t> configurations, only </a:t>
            </a:r>
            <a:r>
              <a:rPr lang="en-US" b="1" dirty="0"/>
              <a:t>8-53%</a:t>
            </a:r>
            <a:r>
              <a:rPr lang="en-US" dirty="0"/>
              <a:t> of the active pharmaceutical ingredient (API) dose successfully reaches the lungs, with the remainder depositing in the upper respiratory tract. To capture realistic patient breathing patterns, three clinically relevant inhalation flow rates were simulated: 30 L/min (light breathing), 60 L/min (moderate breathing), and 90 L/min (strong breathing), representing the spectrum of patient inspiratory efforts typically observed in clinical practice.</a:t>
            </a:r>
          </a:p>
          <a:p>
            <a:endParaRPr lang="en-US" b="1" dirty="0"/>
          </a:p>
          <a:p>
            <a:r>
              <a:rPr lang="en-US" b="1" dirty="0"/>
              <a:t>NOTE: </a:t>
            </a:r>
            <a:r>
              <a:rPr lang="en-US" dirty="0"/>
              <a:t>It should be noted that for this tutorial, particles that escape through the </a:t>
            </a:r>
            <a:r>
              <a:rPr lang="en-US" i="1" dirty="0"/>
              <a:t>computational domain</a:t>
            </a:r>
            <a:r>
              <a:rPr lang="en-US" dirty="0"/>
              <a:t> </a:t>
            </a:r>
            <a:r>
              <a:rPr lang="en-US" i="1" dirty="0"/>
              <a:t>outlet</a:t>
            </a:r>
            <a:r>
              <a:rPr lang="en-US" b="1" dirty="0"/>
              <a:t> </a:t>
            </a:r>
            <a:r>
              <a:rPr lang="en-US" dirty="0"/>
              <a:t>are considered</a:t>
            </a:r>
            <a:r>
              <a:rPr lang="en-US" i="1" dirty="0"/>
              <a:t> successful lung deposition</a:t>
            </a:r>
            <a:r>
              <a:rPr lang="en-US" dirty="0"/>
              <a:t>, as the outlet boundary represents the tracheal terminus where particles would continue toward the lower respiratory tract.</a:t>
            </a:r>
            <a:endParaRPr lang="en-GB" b="1" dirty="0"/>
          </a:p>
        </p:txBody>
      </p:sp>
      <mc:AlternateContent xmlns:mc="http://schemas.openxmlformats.org/markup-compatibility/2006">
        <mc:Choice xmlns:am3d="http://schemas.microsoft.com/office/drawing/2017/model3d" Requires="am3d">
          <p:graphicFrame>
            <p:nvGraphicFramePr>
              <p:cNvPr id="4" name="3D Model 3">
                <a:extLst>
                  <a:ext uri="{FF2B5EF4-FFF2-40B4-BE49-F238E27FC236}">
                    <a16:creationId xmlns:a16="http://schemas.microsoft.com/office/drawing/2014/main" id="{5B362DC3-1084-119C-B1BB-16CBBA4137D3}"/>
                  </a:ext>
                </a:extLst>
              </p:cNvPr>
              <p:cNvGraphicFramePr>
                <a:graphicFrameLocks noChangeAspect="1"/>
              </p:cNvGraphicFramePr>
              <p:nvPr/>
            </p:nvGraphicFramePr>
            <p:xfrm>
              <a:off x="10664534" y="285247"/>
              <a:ext cx="1070266" cy="1601435"/>
            </p:xfrm>
            <a:graphic>
              <a:graphicData uri="http://schemas.microsoft.com/office/drawing/2017/model3d">
                <am3d:model3d r:embed="rId3">
                  <am3d:spPr>
                    <a:xfrm>
                      <a:off x="0" y="0"/>
                      <a:ext cx="1070266" cy="1601435"/>
                    </a:xfrm>
                    <a:prstGeom prst="rect">
                      <a:avLst/>
                    </a:prstGeom>
                    <a:noFill/>
                    <a:effectLst>
                      <a:glow>
                        <a:schemeClr val="accent1">
                          <a:alpha val="41000"/>
                        </a:schemeClr>
                      </a:glow>
                      <a:softEdge rad="0"/>
                    </a:effectLst>
                  </am3d:spPr>
                  <am3d:camera>
                    <am3d:pos x="0" y="0" z="57318214"/>
                    <am3d:up dx="0" dy="36000000" dz="0"/>
                    <am3d:lookAt x="0" y="0" z="0"/>
                    <am3d:perspective fov="2700000"/>
                  </am3d:camera>
                  <am3d:trans>
                    <am3d:meterPerModelUnit n="5148" d="1000000"/>
                    <am3d:preTrans dx="-5886004" dy="-11163" dz="-2960976"/>
                    <am3d:scale>
                      <am3d:sx n="1000000" d="1000000"/>
                      <am3d:sy n="1000000" d="1000000"/>
                      <am3d:sz n="1000000" d="1000000"/>
                    </am3d:scale>
                    <am3d:rot ax="5400000"/>
                    <am3d:postTrans dx="0" dy="0" dz="0"/>
                  </am3d:trans>
                  <am3d:raster rName="Office3DRenderer" rVer="16.0.8326">
                    <am3d:blip r:embed="rId4"/>
                  </am3d:raster>
                  <am3d:objViewport viewportSz="202161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a:extLst>
                  <a:ext uri="{FF2B5EF4-FFF2-40B4-BE49-F238E27FC236}">
                    <a16:creationId xmlns:a16="http://schemas.microsoft.com/office/drawing/2014/main" id="{5B362DC3-1084-119C-B1BB-16CBBA4137D3}"/>
                  </a:ext>
                </a:extLst>
              </p:cNvPr>
              <p:cNvPicPr>
                <a:picLocks noGrp="1" noRot="1" noChangeAspect="1" noMove="1" noResize="1" noEditPoints="1" noAdjustHandles="1" noChangeArrowheads="1" noChangeShapeType="1" noCrop="1"/>
              </p:cNvPicPr>
              <p:nvPr/>
            </p:nvPicPr>
            <p:blipFill>
              <a:blip r:embed="rId4"/>
              <a:stretch>
                <a:fillRect/>
              </a:stretch>
            </p:blipFill>
            <p:spPr>
              <a:xfrm>
                <a:off x="10664534" y="285247"/>
                <a:ext cx="1070266" cy="1601435"/>
              </a:xfrm>
              <a:prstGeom prst="rect">
                <a:avLst/>
              </a:prstGeom>
              <a:noFill/>
              <a:effectLst>
                <a:glow>
                  <a:schemeClr val="accent1">
                    <a:alpha val="41000"/>
                  </a:schemeClr>
                </a:glow>
                <a:softEdge rad="0"/>
              </a:effectLst>
            </p:spPr>
          </p:pic>
        </mc:Fallback>
      </mc:AlternateContent>
    </p:spTree>
    <p:extLst>
      <p:ext uri="{BB962C8B-B14F-4D97-AF65-F5344CB8AC3E}">
        <p14:creationId xmlns:p14="http://schemas.microsoft.com/office/powerpoint/2010/main" val="36653953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240B3A-B47F-54D0-80FA-CE76CE172B5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905154-DD21-F759-591A-4E81136204F2}"/>
              </a:ext>
            </a:extLst>
          </p:cNvPr>
          <p:cNvSpPr>
            <a:spLocks noGrp="1"/>
          </p:cNvSpPr>
          <p:nvPr>
            <p:ph type="sldNum" sz="quarter" idx="11"/>
          </p:nvPr>
        </p:nvSpPr>
        <p:spPr/>
        <p:txBody>
          <a:bodyPr/>
          <a:lstStyle/>
          <a:p>
            <a:fld id="{F0D23093-2AB0-F74C-B865-1A12A15B650E}" type="slidenum">
              <a:rPr lang="en-US" smtClean="0"/>
              <a:pPr/>
              <a:t>31</a:t>
            </a:fld>
            <a:endParaRPr lang="en-US"/>
          </a:p>
        </p:txBody>
      </p:sp>
      <p:sp>
        <p:nvSpPr>
          <p:cNvPr id="5" name="Title 2">
            <a:extLst>
              <a:ext uri="{FF2B5EF4-FFF2-40B4-BE49-F238E27FC236}">
                <a16:creationId xmlns:a16="http://schemas.microsoft.com/office/drawing/2014/main" id="{0A17E9CF-2BDB-D6AE-2641-42684EEEC351}"/>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Lung Deposition Pt.2</a:t>
            </a:r>
          </a:p>
          <a:p>
            <a:r>
              <a:rPr lang="en-US" sz="2000" i="1">
                <a:latin typeface="+mj-lt"/>
              </a:rPr>
              <a:t>	</a:t>
            </a:r>
            <a:r>
              <a:rPr lang="en-US" sz="2400" i="1">
                <a:latin typeface="+mj-lt"/>
              </a:rPr>
              <a:t>pMDI + Idealized Throat – Results </a:t>
            </a:r>
            <a:endParaRPr lang="en-US" sz="2000" i="1">
              <a:latin typeface="+mj-lt"/>
            </a:endParaRPr>
          </a:p>
        </p:txBody>
      </p:sp>
      <p:sp>
        <p:nvSpPr>
          <p:cNvPr id="8" name="TextBox 7">
            <a:extLst>
              <a:ext uri="{FF2B5EF4-FFF2-40B4-BE49-F238E27FC236}">
                <a16:creationId xmlns:a16="http://schemas.microsoft.com/office/drawing/2014/main" id="{DE0F708E-8A39-0EDB-D408-1C742FAFEF90}"/>
              </a:ext>
            </a:extLst>
          </p:cNvPr>
          <p:cNvSpPr txBox="1"/>
          <p:nvPr/>
        </p:nvSpPr>
        <p:spPr>
          <a:xfrm>
            <a:off x="762001" y="1508492"/>
            <a:ext cx="10158535" cy="646331"/>
          </a:xfrm>
          <a:prstGeom prst="rect">
            <a:avLst/>
          </a:prstGeom>
          <a:noFill/>
        </p:spPr>
        <p:txBody>
          <a:bodyPr wrap="square" rtlCol="0">
            <a:spAutoFit/>
          </a:bodyPr>
          <a:lstStyle/>
          <a:p>
            <a:r>
              <a:rPr lang="en-US"/>
              <a:t>The results collected from the three inhalation flow rates (</a:t>
            </a:r>
            <a:r>
              <a:rPr lang="en-US" b="1"/>
              <a:t>30 L/min</a:t>
            </a:r>
            <a:r>
              <a:rPr lang="en-US"/>
              <a:t>, </a:t>
            </a:r>
            <a:r>
              <a:rPr lang="en-US" b="1"/>
              <a:t>60 L/min</a:t>
            </a:r>
            <a:r>
              <a:rPr lang="en-US"/>
              <a:t> &amp; </a:t>
            </a:r>
            <a:r>
              <a:rPr lang="en-US" b="1"/>
              <a:t>90 L/min</a:t>
            </a:r>
            <a:r>
              <a:rPr lang="en-US"/>
              <a:t>) are the following:</a:t>
            </a:r>
            <a:endParaRPr lang="en-GB" b="1"/>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E2A3399A-6B65-436F-8A15-8B06F3108A67}"/>
                  </a:ext>
                </a:extLst>
              </p:cNvPr>
              <p:cNvGraphicFramePr>
                <a:graphicFrameLocks noGrp="1"/>
              </p:cNvGraphicFramePr>
              <p:nvPr/>
            </p:nvGraphicFramePr>
            <p:xfrm>
              <a:off x="1333306" y="2353033"/>
              <a:ext cx="9227190" cy="2151933"/>
            </p:xfrm>
            <a:graphic>
              <a:graphicData uri="http://schemas.openxmlformats.org/drawingml/2006/table">
                <a:tbl>
                  <a:tblPr firstRow="1" bandRow="1">
                    <a:tableStyleId>{17292A2E-F333-43FB-9621-5CBBE7FDCDCB}</a:tableStyleId>
                  </a:tblPr>
                  <a:tblGrid>
                    <a:gridCol w="1537865">
                      <a:extLst>
                        <a:ext uri="{9D8B030D-6E8A-4147-A177-3AD203B41FA5}">
                          <a16:colId xmlns:a16="http://schemas.microsoft.com/office/drawing/2014/main" val="1251251834"/>
                        </a:ext>
                      </a:extLst>
                    </a:gridCol>
                    <a:gridCol w="1537865">
                      <a:extLst>
                        <a:ext uri="{9D8B030D-6E8A-4147-A177-3AD203B41FA5}">
                          <a16:colId xmlns:a16="http://schemas.microsoft.com/office/drawing/2014/main" val="4033190862"/>
                        </a:ext>
                      </a:extLst>
                    </a:gridCol>
                    <a:gridCol w="1537865">
                      <a:extLst>
                        <a:ext uri="{9D8B030D-6E8A-4147-A177-3AD203B41FA5}">
                          <a16:colId xmlns:a16="http://schemas.microsoft.com/office/drawing/2014/main" val="3601794288"/>
                        </a:ext>
                      </a:extLst>
                    </a:gridCol>
                    <a:gridCol w="1537865">
                      <a:extLst>
                        <a:ext uri="{9D8B030D-6E8A-4147-A177-3AD203B41FA5}">
                          <a16:colId xmlns:a16="http://schemas.microsoft.com/office/drawing/2014/main" val="3647097666"/>
                        </a:ext>
                      </a:extLst>
                    </a:gridCol>
                    <a:gridCol w="1537865">
                      <a:extLst>
                        <a:ext uri="{9D8B030D-6E8A-4147-A177-3AD203B41FA5}">
                          <a16:colId xmlns:a16="http://schemas.microsoft.com/office/drawing/2014/main" val="4129952980"/>
                        </a:ext>
                      </a:extLst>
                    </a:gridCol>
                    <a:gridCol w="1537865">
                      <a:extLst>
                        <a:ext uri="{9D8B030D-6E8A-4147-A177-3AD203B41FA5}">
                          <a16:colId xmlns:a16="http://schemas.microsoft.com/office/drawing/2014/main" val="860008735"/>
                        </a:ext>
                      </a:extLst>
                    </a:gridCol>
                  </a:tblGrid>
                  <a:tr h="399333">
                    <a:tc gridSpan="6">
                      <a:txBody>
                        <a:bodyPr/>
                        <a:lstStyle/>
                        <a:p>
                          <a:pPr algn="ctr"/>
                          <a:r>
                            <a:rPr lang="en-US" sz="1800" b="1" dirty="0"/>
                            <a:t>Results &amp; Validation</a:t>
                          </a:r>
                          <a:endParaRPr lang="en-GB" sz="1800" dirty="0"/>
                        </a:p>
                      </a:txBody>
                      <a:tcPr>
                        <a:lnB w="12700" cap="flat" cmpd="sng" algn="ctr">
                          <a:solidFill>
                            <a:schemeClr val="tx1"/>
                          </a:solidFill>
                          <a:prstDash val="solid"/>
                          <a:round/>
                          <a:headEnd type="none" w="med" len="med"/>
                          <a:tailEnd type="none" w="med" len="med"/>
                        </a:lnB>
                      </a:tcPr>
                    </a:tc>
                    <a:tc hMerge="1">
                      <a:txBody>
                        <a:bodyPr/>
                        <a:lstStyle/>
                        <a:p>
                          <a:endParaRPr/>
                        </a:p>
                      </a:txBody>
                      <a:tcPr>
                        <a:lnB w="12700" cap="flat" cmpd="sng" algn="ctr">
                          <a:solidFill>
                            <a:schemeClr val="tx1"/>
                          </a:solidFill>
                          <a:prstDash val="solid"/>
                          <a:round/>
                          <a:headEnd type="none" w="med" len="med"/>
                          <a:tailEnd type="none" w="med" len="med"/>
                        </a:lnB>
                      </a:tcPr>
                    </a:tc>
                    <a:tc hMerge="1">
                      <a:txBody>
                        <a:bodyPr/>
                        <a:lstStyle/>
                        <a:p>
                          <a:pPr algn="ctr"/>
                          <a:endParaRPr lang="en-GB"/>
                        </a:p>
                      </a:txBody>
                      <a:tcPr/>
                    </a:tc>
                    <a:tc hMerge="1">
                      <a:txBody>
                        <a:bodyPr/>
                        <a:lstStyle/>
                        <a:p>
                          <a:pPr algn="ctr"/>
                          <a:endParaRPr lang="en-GB"/>
                        </a:p>
                      </a:txBody>
                      <a:tcPr/>
                    </a:tc>
                    <a:tc hMerge="1">
                      <a:txBody>
                        <a:bodyPr/>
                        <a:lstStyle/>
                        <a:p>
                          <a:pPr algn="ctr"/>
                          <a:endParaRPr lang="en-GB"/>
                        </a:p>
                      </a:txBody>
                      <a:tcPr>
                        <a:lnB w="12700" cap="flat" cmpd="sng" algn="ctr">
                          <a:solidFill>
                            <a:schemeClr val="tx1"/>
                          </a:solidFill>
                          <a:prstDash val="solid"/>
                          <a:round/>
                          <a:headEnd type="none" w="med" len="med"/>
                          <a:tailEnd type="none" w="med" len="med"/>
                        </a:lnB>
                      </a:tcPr>
                    </a:tc>
                    <a:tc hMerge="1">
                      <a:txBody>
                        <a:bodyPr/>
                        <a:lstStyle/>
                        <a:p>
                          <a:pPr algn="ctr"/>
                          <a:endParaRPr lang="en-GB"/>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5558252"/>
                      </a:ext>
                    </a:extLst>
                  </a:tr>
                  <a:tr h="370840">
                    <a:tc>
                      <a:txBody>
                        <a:bodyPr/>
                        <a:lstStyle/>
                        <a:p>
                          <a:pPr algn="ctr"/>
                          <a:r>
                            <a:rPr lang="en-US" sz="1800" b="1"/>
                            <a:t>Flow Rates </a:t>
                          </a:r>
                          <a:r>
                            <a:rPr lang="en-US" sz="1800"/>
                            <a:t>(</a:t>
                          </a:r>
                          <a14:m>
                            <m:oMath xmlns:m="http://schemas.openxmlformats.org/officeDocument/2006/math">
                              <m:r>
                                <a:rPr lang="en-US" sz="1800" b="0" i="1" smtClean="0">
                                  <a:latin typeface="Cambria Math" panose="02040503050406030204" pitchFamily="18" charset="0"/>
                                </a:rPr>
                                <m:t>𝐿</m:t>
                              </m:r>
                              <m:r>
                                <a:rPr lang="en-US" sz="1800" b="0" i="1" smtClean="0">
                                  <a:latin typeface="Cambria Math" panose="02040503050406030204" pitchFamily="18" charset="0"/>
                                </a:rPr>
                                <m:t>/</m:t>
                              </m:r>
                              <m:r>
                                <a:rPr lang="en-US" sz="1800" b="0" i="1" smtClean="0">
                                  <a:latin typeface="Cambria Math" panose="02040503050406030204" pitchFamily="18" charset="0"/>
                                </a:rPr>
                                <m:t>𝑚𝑖𝑛</m:t>
                              </m:r>
                            </m:oMath>
                          </a14:m>
                          <a:r>
                            <a:rPr lang="en-US" sz="1800"/>
                            <a:t>)</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Injected</a:t>
                          </a:r>
                          <a:r>
                            <a:rPr lang="en-US" sz="1800"/>
                            <a:t> Particles</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Trapped </a:t>
                          </a:r>
                          <a:r>
                            <a:rPr lang="en-US" sz="1800"/>
                            <a:t>Particles</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Escaped </a:t>
                          </a:r>
                          <a:r>
                            <a:rPr lang="en-US" sz="1800"/>
                            <a:t>Particles</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Model</a:t>
                          </a:r>
                          <a:r>
                            <a:rPr lang="en-US" sz="1800"/>
                            <a:t> Efficiency</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Experimental</a:t>
                          </a:r>
                          <a:endParaRPr lang="en-US" sz="1800"/>
                        </a:p>
                        <a:p>
                          <a:pPr algn="ctr"/>
                          <a:r>
                            <a:rPr lang="en-US" sz="1800"/>
                            <a:t>Efficiency</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192437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30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a:solidFill>
                                <a:schemeClr val="tx1"/>
                              </a:solidFill>
                              <a:effectLst/>
                              <a:latin typeface="+mn-lt"/>
                              <a:ea typeface="+mn-ea"/>
                              <a:cs typeface="+mn-cs"/>
                            </a:rPr>
                            <a:t>1000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496</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504</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50.4%</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spcBef>
                              <a:spcPts val="300"/>
                            </a:spcBef>
                          </a:pPr>
                          <a:endParaRPr lang="en-GB" sz="1800" b="1"/>
                        </a:p>
                        <a:p>
                          <a:pPr algn="ctr">
                            <a:spcBef>
                              <a:spcPts val="300"/>
                            </a:spcBef>
                          </a:pPr>
                          <a:r>
                            <a:rPr lang="en-GB" sz="1800" b="1"/>
                            <a:t>8-53%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31837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1000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kern="1200">
                              <a:solidFill>
                                <a:schemeClr val="tx1"/>
                              </a:solidFill>
                              <a:effectLst/>
                              <a:latin typeface="+mn-lt"/>
                              <a:ea typeface="+mn-ea"/>
                              <a:cs typeface="+mn-cs"/>
                            </a:rPr>
                            <a:t>731</a:t>
                          </a:r>
                          <a:endParaRPr lang="en-GB" sz="1800" b="0" kern="120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a:solidFill>
                                <a:schemeClr val="tx1"/>
                              </a:solidFill>
                              <a:effectLst/>
                              <a:latin typeface="+mn-lt"/>
                              <a:ea typeface="+mn-ea"/>
                              <a:cs typeface="+mn-cs"/>
                            </a:rPr>
                            <a:t>269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26.9%</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144981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90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1000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a:solidFill>
                                <a:schemeClr val="tx1"/>
                              </a:solidFill>
                              <a:effectLst/>
                              <a:latin typeface="+mn-lt"/>
                              <a:ea typeface="+mn-ea"/>
                              <a:cs typeface="+mn-cs"/>
                            </a:rPr>
                            <a:t>800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a:solidFill>
                                <a:schemeClr val="tx1"/>
                              </a:solidFill>
                              <a:effectLst/>
                              <a:latin typeface="+mn-lt"/>
                              <a:ea typeface="+mn-ea"/>
                              <a:cs typeface="+mn-cs"/>
                            </a:rPr>
                            <a:t>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20.0%</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8485898"/>
                      </a:ext>
                    </a:extLst>
                  </a:tr>
                </a:tbl>
              </a:graphicData>
            </a:graphic>
          </p:graphicFrame>
        </mc:Choice>
        <mc:Fallback xmlns="">
          <p:graphicFrame>
            <p:nvGraphicFramePr>
              <p:cNvPr id="3" name="Table 2">
                <a:extLst>
                  <a:ext uri="{FF2B5EF4-FFF2-40B4-BE49-F238E27FC236}">
                    <a16:creationId xmlns:a16="http://schemas.microsoft.com/office/drawing/2014/main" id="{E2A3399A-6B65-436F-8A15-8B06F3108A67}"/>
                  </a:ext>
                </a:extLst>
              </p:cNvPr>
              <p:cNvGraphicFramePr>
                <a:graphicFrameLocks noGrp="1"/>
              </p:cNvGraphicFramePr>
              <p:nvPr>
                <p:extLst>
                  <p:ext uri="{D42A27DB-BD31-4B8C-83A1-F6EECF244321}">
                    <p14:modId xmlns:p14="http://schemas.microsoft.com/office/powerpoint/2010/main" val="1214107060"/>
                  </p:ext>
                </p:extLst>
              </p:nvPr>
            </p:nvGraphicFramePr>
            <p:xfrm>
              <a:off x="1333306" y="2353033"/>
              <a:ext cx="9227190" cy="2151933"/>
            </p:xfrm>
            <a:graphic>
              <a:graphicData uri="http://schemas.openxmlformats.org/drawingml/2006/table">
                <a:tbl>
                  <a:tblPr firstRow="1" bandRow="1">
                    <a:tableStyleId>{17292A2E-F333-43FB-9621-5CBBE7FDCDCB}</a:tableStyleId>
                  </a:tblPr>
                  <a:tblGrid>
                    <a:gridCol w="1537865">
                      <a:extLst>
                        <a:ext uri="{9D8B030D-6E8A-4147-A177-3AD203B41FA5}">
                          <a16:colId xmlns:a16="http://schemas.microsoft.com/office/drawing/2014/main" val="1251251834"/>
                        </a:ext>
                      </a:extLst>
                    </a:gridCol>
                    <a:gridCol w="1537865">
                      <a:extLst>
                        <a:ext uri="{9D8B030D-6E8A-4147-A177-3AD203B41FA5}">
                          <a16:colId xmlns:a16="http://schemas.microsoft.com/office/drawing/2014/main" val="4033190862"/>
                        </a:ext>
                      </a:extLst>
                    </a:gridCol>
                    <a:gridCol w="1537865">
                      <a:extLst>
                        <a:ext uri="{9D8B030D-6E8A-4147-A177-3AD203B41FA5}">
                          <a16:colId xmlns:a16="http://schemas.microsoft.com/office/drawing/2014/main" val="3601794288"/>
                        </a:ext>
                      </a:extLst>
                    </a:gridCol>
                    <a:gridCol w="1537865">
                      <a:extLst>
                        <a:ext uri="{9D8B030D-6E8A-4147-A177-3AD203B41FA5}">
                          <a16:colId xmlns:a16="http://schemas.microsoft.com/office/drawing/2014/main" val="3647097666"/>
                        </a:ext>
                      </a:extLst>
                    </a:gridCol>
                    <a:gridCol w="1537865">
                      <a:extLst>
                        <a:ext uri="{9D8B030D-6E8A-4147-A177-3AD203B41FA5}">
                          <a16:colId xmlns:a16="http://schemas.microsoft.com/office/drawing/2014/main" val="4129952980"/>
                        </a:ext>
                      </a:extLst>
                    </a:gridCol>
                    <a:gridCol w="1537865">
                      <a:extLst>
                        <a:ext uri="{9D8B030D-6E8A-4147-A177-3AD203B41FA5}">
                          <a16:colId xmlns:a16="http://schemas.microsoft.com/office/drawing/2014/main" val="860008735"/>
                        </a:ext>
                      </a:extLst>
                    </a:gridCol>
                  </a:tblGrid>
                  <a:tr h="399333">
                    <a:tc gridSpan="6">
                      <a:txBody>
                        <a:bodyPr/>
                        <a:lstStyle/>
                        <a:p>
                          <a:pPr algn="ctr"/>
                          <a:r>
                            <a:rPr lang="en-US" sz="1800" b="1"/>
                            <a:t>Results &amp; Validation</a:t>
                          </a:r>
                          <a:endParaRPr lang="en-GB" sz="1800"/>
                        </a:p>
                      </a:txBody>
                      <a:tcPr>
                        <a:lnB w="12700" cap="flat" cmpd="sng" algn="ctr">
                          <a:solidFill>
                            <a:schemeClr val="tx1"/>
                          </a:solidFill>
                          <a:prstDash val="solid"/>
                          <a:round/>
                          <a:headEnd type="none" w="med" len="med"/>
                          <a:tailEnd type="none" w="med" len="med"/>
                        </a:lnB>
                      </a:tcPr>
                    </a:tc>
                    <a:tc hMerge="1">
                      <a:txBody>
                        <a:bodyPr/>
                        <a:lstStyle/>
                        <a:p>
                          <a:endParaRPr/>
                        </a:p>
                      </a:txBody>
                      <a:tcPr>
                        <a:lnB w="12700" cap="flat" cmpd="sng" algn="ctr">
                          <a:solidFill>
                            <a:schemeClr val="tx1"/>
                          </a:solidFill>
                          <a:prstDash val="solid"/>
                          <a:round/>
                          <a:headEnd type="none" w="med" len="med"/>
                          <a:tailEnd type="none" w="med" len="med"/>
                        </a:lnB>
                      </a:tcPr>
                    </a:tc>
                    <a:tc hMerge="1">
                      <a:txBody>
                        <a:bodyPr/>
                        <a:lstStyle/>
                        <a:p>
                          <a:pPr algn="ctr"/>
                          <a:endParaRPr lang="en-GB"/>
                        </a:p>
                      </a:txBody>
                      <a:tcPr/>
                    </a:tc>
                    <a:tc hMerge="1">
                      <a:txBody>
                        <a:bodyPr/>
                        <a:lstStyle/>
                        <a:p>
                          <a:pPr algn="ctr"/>
                          <a:endParaRPr lang="en-GB"/>
                        </a:p>
                      </a:txBody>
                      <a:tcPr/>
                    </a:tc>
                    <a:tc hMerge="1">
                      <a:txBody>
                        <a:bodyPr/>
                        <a:lstStyle/>
                        <a:p>
                          <a:pPr algn="ctr"/>
                          <a:endParaRPr lang="en-GB"/>
                        </a:p>
                      </a:txBody>
                      <a:tcPr>
                        <a:lnB w="12700" cap="flat" cmpd="sng" algn="ctr">
                          <a:solidFill>
                            <a:schemeClr val="tx1"/>
                          </a:solidFill>
                          <a:prstDash val="solid"/>
                          <a:round/>
                          <a:headEnd type="none" w="med" len="med"/>
                          <a:tailEnd type="none" w="med" len="med"/>
                        </a:lnB>
                      </a:tcPr>
                    </a:tc>
                    <a:tc hMerge="1">
                      <a:txBody>
                        <a:bodyPr/>
                        <a:lstStyle/>
                        <a:p>
                          <a:pPr algn="ctr"/>
                          <a:endParaRPr lang="en-GB"/>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5558252"/>
                      </a:ext>
                    </a:extLst>
                  </a:tr>
                  <a:tr h="64008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3"/>
                          <a:stretch>
                            <a:fillRect l="-395" t="-67619" r="-499605" b="-188571"/>
                          </a:stretch>
                        </a:blipFill>
                      </a:tcPr>
                    </a:tc>
                    <a:tc>
                      <a:txBody>
                        <a:bodyPr/>
                        <a:lstStyle/>
                        <a:p>
                          <a:pPr algn="ctr"/>
                          <a:r>
                            <a:rPr lang="en-US" sz="1800" b="1"/>
                            <a:t>Injected</a:t>
                          </a:r>
                          <a:r>
                            <a:rPr lang="en-US" sz="1800"/>
                            <a:t> Particles</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Trapped </a:t>
                          </a:r>
                          <a:r>
                            <a:rPr lang="en-US" sz="1800"/>
                            <a:t>Particles</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Escaped </a:t>
                          </a:r>
                          <a:r>
                            <a:rPr lang="en-US" sz="1800"/>
                            <a:t>Particles</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Model</a:t>
                          </a:r>
                          <a:r>
                            <a:rPr lang="en-US" sz="1800"/>
                            <a:t> Efficiency</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Experimental</a:t>
                          </a:r>
                          <a:endParaRPr lang="en-US" sz="1800"/>
                        </a:p>
                        <a:p>
                          <a:pPr algn="ctr"/>
                          <a:r>
                            <a:rPr lang="en-US" sz="1800"/>
                            <a:t>Efficiency</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192437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30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a:solidFill>
                                <a:schemeClr val="tx1"/>
                              </a:solidFill>
                              <a:effectLst/>
                              <a:latin typeface="+mn-lt"/>
                              <a:ea typeface="+mn-ea"/>
                              <a:cs typeface="+mn-cs"/>
                            </a:rPr>
                            <a:t>1000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496</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504</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50.4%</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spcBef>
                              <a:spcPts val="300"/>
                            </a:spcBef>
                          </a:pPr>
                          <a:endParaRPr lang="en-GB" sz="1800" b="1"/>
                        </a:p>
                        <a:p>
                          <a:pPr algn="ctr">
                            <a:spcBef>
                              <a:spcPts val="300"/>
                            </a:spcBef>
                          </a:pPr>
                          <a:r>
                            <a:rPr lang="en-GB" sz="1800" b="1"/>
                            <a:t>8-53%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31837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1000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kern="1200">
                              <a:solidFill>
                                <a:schemeClr val="tx1"/>
                              </a:solidFill>
                              <a:effectLst/>
                              <a:latin typeface="+mn-lt"/>
                              <a:ea typeface="+mn-ea"/>
                              <a:cs typeface="+mn-cs"/>
                            </a:rPr>
                            <a:t>731</a:t>
                          </a:r>
                          <a:endParaRPr lang="en-GB" sz="1800" b="0" kern="120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a:solidFill>
                                <a:schemeClr val="tx1"/>
                              </a:solidFill>
                              <a:effectLst/>
                              <a:latin typeface="+mn-lt"/>
                              <a:ea typeface="+mn-ea"/>
                              <a:cs typeface="+mn-cs"/>
                            </a:rPr>
                            <a:t>269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26.9%</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3144981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90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1000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a:solidFill>
                                <a:schemeClr val="tx1"/>
                              </a:solidFill>
                              <a:effectLst/>
                              <a:latin typeface="+mn-lt"/>
                              <a:ea typeface="+mn-ea"/>
                              <a:cs typeface="+mn-cs"/>
                            </a:rPr>
                            <a:t>800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a:solidFill>
                                <a:schemeClr val="tx1"/>
                              </a:solidFill>
                              <a:effectLst/>
                              <a:latin typeface="+mn-lt"/>
                              <a:ea typeface="+mn-ea"/>
                              <a:cs typeface="+mn-cs"/>
                            </a:rPr>
                            <a:t>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a:t>20.0%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8485898"/>
                      </a:ext>
                    </a:extLst>
                  </a:tr>
                </a:tbl>
              </a:graphicData>
            </a:graphic>
          </p:graphicFrame>
        </mc:Fallback>
      </mc:AlternateContent>
      <p:sp>
        <p:nvSpPr>
          <p:cNvPr id="6" name="TextBox 5">
            <a:extLst>
              <a:ext uri="{FF2B5EF4-FFF2-40B4-BE49-F238E27FC236}">
                <a16:creationId xmlns:a16="http://schemas.microsoft.com/office/drawing/2014/main" id="{94F61B43-E70C-CEDE-CF93-1782D71FA5BA}"/>
              </a:ext>
            </a:extLst>
          </p:cNvPr>
          <p:cNvSpPr txBox="1"/>
          <p:nvPr/>
        </p:nvSpPr>
        <p:spPr>
          <a:xfrm>
            <a:off x="986136" y="4703176"/>
            <a:ext cx="9937104" cy="369332"/>
          </a:xfrm>
          <a:prstGeom prst="rect">
            <a:avLst/>
          </a:prstGeom>
          <a:noFill/>
        </p:spPr>
        <p:txBody>
          <a:bodyPr wrap="square" rtlCol="0">
            <a:spAutoFit/>
          </a:bodyPr>
          <a:lstStyle/>
          <a:p>
            <a:r>
              <a:rPr lang="en-US" b="1"/>
              <a:t>NOTE: </a:t>
            </a:r>
            <a:r>
              <a:rPr lang="en-US"/>
              <a:t>In literature, 2 more flow rates are occasionally considered: </a:t>
            </a:r>
            <a:r>
              <a:rPr lang="en-US" b="1"/>
              <a:t>15 L/min </a:t>
            </a:r>
            <a:r>
              <a:rPr lang="en-US"/>
              <a:t>&amp; </a:t>
            </a:r>
            <a:r>
              <a:rPr lang="en-US" b="1"/>
              <a:t>120 L/min</a:t>
            </a:r>
            <a:r>
              <a:rPr lang="en-US"/>
              <a:t>.</a:t>
            </a:r>
            <a:endParaRPr lang="en-GB"/>
          </a:p>
        </p:txBody>
      </p:sp>
      <p:sp>
        <p:nvSpPr>
          <p:cNvPr id="9" name="TextBox 8">
            <a:extLst>
              <a:ext uri="{FF2B5EF4-FFF2-40B4-BE49-F238E27FC236}">
                <a16:creationId xmlns:a16="http://schemas.microsoft.com/office/drawing/2014/main" id="{60904F45-16C7-D6E7-22A3-86608F21A8C5}"/>
              </a:ext>
            </a:extLst>
          </p:cNvPr>
          <p:cNvSpPr txBox="1"/>
          <p:nvPr/>
        </p:nvSpPr>
        <p:spPr>
          <a:xfrm>
            <a:off x="986136" y="5301208"/>
            <a:ext cx="9678398" cy="646331"/>
          </a:xfrm>
          <a:prstGeom prst="rect">
            <a:avLst/>
          </a:prstGeom>
          <a:noFill/>
        </p:spPr>
        <p:txBody>
          <a:bodyPr wrap="square" rtlCol="0">
            <a:spAutoFit/>
          </a:bodyPr>
          <a:lstStyle/>
          <a:p>
            <a:r>
              <a:rPr lang="en-US" dirty="0"/>
              <a:t>Despite the </a:t>
            </a:r>
            <a:r>
              <a:rPr lang="en-US" b="1" dirty="0"/>
              <a:t>Assumptions </a:t>
            </a:r>
            <a:r>
              <a:rPr lang="en-US" dirty="0"/>
              <a:t>&amp; </a:t>
            </a:r>
            <a:r>
              <a:rPr lang="en-US" b="1" dirty="0"/>
              <a:t>Simplifications</a:t>
            </a:r>
            <a:r>
              <a:rPr lang="en-US" dirty="0"/>
              <a:t>, a robust agreement between simulation and experimental results is achieved at a Steady-State. </a:t>
            </a:r>
            <a:endParaRPr lang="en-GB" dirty="0"/>
          </a:p>
        </p:txBody>
      </p:sp>
      <mc:AlternateContent xmlns:mc="http://schemas.openxmlformats.org/markup-compatibility/2006">
        <mc:Choice xmlns:am3d="http://schemas.microsoft.com/office/drawing/2017/model3d" Requires="am3d">
          <p:graphicFrame>
            <p:nvGraphicFramePr>
              <p:cNvPr id="4" name="3D Model 3">
                <a:extLst>
                  <a:ext uri="{FF2B5EF4-FFF2-40B4-BE49-F238E27FC236}">
                    <a16:creationId xmlns:a16="http://schemas.microsoft.com/office/drawing/2014/main" id="{1160ABFE-136C-001D-A0CB-E881C48D1494}"/>
                  </a:ext>
                </a:extLst>
              </p:cNvPr>
              <p:cNvGraphicFramePr>
                <a:graphicFrameLocks noChangeAspect="1"/>
              </p:cNvGraphicFramePr>
              <p:nvPr/>
            </p:nvGraphicFramePr>
            <p:xfrm>
              <a:off x="10664534" y="285247"/>
              <a:ext cx="1070266" cy="1601435"/>
            </p:xfrm>
            <a:graphic>
              <a:graphicData uri="http://schemas.microsoft.com/office/drawing/2017/model3d">
                <am3d:model3d r:embed="rId4">
                  <am3d:spPr>
                    <a:xfrm>
                      <a:off x="0" y="0"/>
                      <a:ext cx="1070266" cy="1601435"/>
                    </a:xfrm>
                    <a:prstGeom prst="rect">
                      <a:avLst/>
                    </a:prstGeom>
                    <a:noFill/>
                    <a:effectLst>
                      <a:glow>
                        <a:schemeClr val="accent1">
                          <a:alpha val="41000"/>
                        </a:schemeClr>
                      </a:glow>
                      <a:softEdge rad="0"/>
                    </a:effectLst>
                  </am3d:spPr>
                  <am3d:camera>
                    <am3d:pos x="0" y="0" z="57318214"/>
                    <am3d:up dx="0" dy="36000000" dz="0"/>
                    <am3d:lookAt x="0" y="0" z="0"/>
                    <am3d:perspective fov="2700000"/>
                  </am3d:camera>
                  <am3d:trans>
                    <am3d:meterPerModelUnit n="5148" d="1000000"/>
                    <am3d:preTrans dx="-5886004" dy="-11163" dz="-2960976"/>
                    <am3d:scale>
                      <am3d:sx n="1000000" d="1000000"/>
                      <am3d:sy n="1000000" d="1000000"/>
                      <am3d:sz n="1000000" d="1000000"/>
                    </am3d:scale>
                    <am3d:rot ax="5400000"/>
                    <am3d:postTrans dx="0" dy="0" dz="0"/>
                  </am3d:trans>
                  <am3d:raster rName="Office3DRenderer" rVer="16.0.8326">
                    <am3d:blip r:embed="rId5"/>
                  </am3d:raster>
                  <am3d:objViewport viewportSz="202161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a:extLst>
                  <a:ext uri="{FF2B5EF4-FFF2-40B4-BE49-F238E27FC236}">
                    <a16:creationId xmlns:a16="http://schemas.microsoft.com/office/drawing/2014/main" id="{1160ABFE-136C-001D-A0CB-E881C48D1494}"/>
                  </a:ext>
                </a:extLst>
              </p:cNvPr>
              <p:cNvPicPr>
                <a:picLocks noGrp="1" noRot="1" noChangeAspect="1" noMove="1" noResize="1" noEditPoints="1" noAdjustHandles="1" noChangeArrowheads="1" noChangeShapeType="1" noCrop="1"/>
              </p:cNvPicPr>
              <p:nvPr/>
            </p:nvPicPr>
            <p:blipFill>
              <a:blip r:embed="rId5"/>
              <a:stretch>
                <a:fillRect/>
              </a:stretch>
            </p:blipFill>
            <p:spPr>
              <a:xfrm>
                <a:off x="10664534" y="285247"/>
                <a:ext cx="1070266" cy="1601435"/>
              </a:xfrm>
              <a:prstGeom prst="rect">
                <a:avLst/>
              </a:prstGeom>
              <a:noFill/>
              <a:effectLst>
                <a:glow>
                  <a:schemeClr val="accent1">
                    <a:alpha val="41000"/>
                  </a:schemeClr>
                </a:glow>
                <a:softEdge rad="0"/>
              </a:effectLst>
            </p:spPr>
          </p:pic>
        </mc:Fallback>
      </mc:AlternateContent>
    </p:spTree>
    <p:extLst>
      <p:ext uri="{BB962C8B-B14F-4D97-AF65-F5344CB8AC3E}">
        <p14:creationId xmlns:p14="http://schemas.microsoft.com/office/powerpoint/2010/main" val="2396279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39E83-47CE-F60D-D715-A89CC4F3AC8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74D3DA4-2C35-7100-B455-8C18C50865D5}"/>
              </a:ext>
            </a:extLst>
          </p:cNvPr>
          <p:cNvSpPr>
            <a:spLocks noGrp="1"/>
          </p:cNvSpPr>
          <p:nvPr>
            <p:ph type="sldNum" sz="quarter" idx="11"/>
          </p:nvPr>
        </p:nvSpPr>
        <p:spPr/>
        <p:txBody>
          <a:bodyPr/>
          <a:lstStyle/>
          <a:p>
            <a:fld id="{F0D23093-2AB0-F74C-B865-1A12A15B650E}" type="slidenum">
              <a:rPr lang="en-US" smtClean="0"/>
              <a:pPr/>
              <a:t>32</a:t>
            </a:fld>
            <a:endParaRPr lang="en-US"/>
          </a:p>
        </p:txBody>
      </p:sp>
      <p:sp>
        <p:nvSpPr>
          <p:cNvPr id="5" name="Title 2">
            <a:extLst>
              <a:ext uri="{FF2B5EF4-FFF2-40B4-BE49-F238E27FC236}">
                <a16:creationId xmlns:a16="http://schemas.microsoft.com/office/drawing/2014/main" id="{DB6EF20B-6E04-18FF-11B2-E33762597003}"/>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Lung Deposition Pt.3</a:t>
            </a:r>
          </a:p>
          <a:p>
            <a:r>
              <a:rPr lang="en-US" sz="2000" i="1">
                <a:latin typeface="+mj-lt"/>
              </a:rPr>
              <a:t>	</a:t>
            </a:r>
            <a:r>
              <a:rPr lang="en-US" sz="2400" i="1">
                <a:latin typeface="+mj-lt"/>
              </a:rPr>
              <a:t>pMDI + Idealized Throat – Graphics</a:t>
            </a:r>
            <a:endParaRPr lang="en-US" sz="2000" i="1">
              <a:latin typeface="+mj-lt"/>
            </a:endParaRPr>
          </a:p>
        </p:txBody>
      </p:sp>
      <p:sp>
        <p:nvSpPr>
          <p:cNvPr id="8" name="TextBox 7">
            <a:extLst>
              <a:ext uri="{FF2B5EF4-FFF2-40B4-BE49-F238E27FC236}">
                <a16:creationId xmlns:a16="http://schemas.microsoft.com/office/drawing/2014/main" id="{BA69B0B8-DC78-0121-0C02-23CE36D71987}"/>
              </a:ext>
            </a:extLst>
          </p:cNvPr>
          <p:cNvSpPr txBox="1"/>
          <p:nvPr/>
        </p:nvSpPr>
        <p:spPr>
          <a:xfrm>
            <a:off x="762001" y="1386529"/>
            <a:ext cx="10158535" cy="1754326"/>
          </a:xfrm>
          <a:prstGeom prst="rect">
            <a:avLst/>
          </a:prstGeom>
          <a:noFill/>
        </p:spPr>
        <p:txBody>
          <a:bodyPr wrap="square" rtlCol="0">
            <a:spAutoFit/>
          </a:bodyPr>
          <a:lstStyle/>
          <a:p>
            <a:r>
              <a:rPr lang="en-US" dirty="0"/>
              <a:t>As particles impact to the wall – the tracking of such stops since the particles are considered trapped. Within Ansys Fluent software it is possible to locate the regions of particle impaction at the wall by using within </a:t>
            </a:r>
            <a:r>
              <a:rPr lang="en-US" b="1" dirty="0"/>
              <a:t>Contours: </a:t>
            </a:r>
            <a:r>
              <a:rPr lang="en-US" dirty="0"/>
              <a:t>Discrete Phase Variables… &gt; DPM Wall Normal Pressure.</a:t>
            </a:r>
          </a:p>
          <a:p>
            <a:endParaRPr lang="en-GB" dirty="0"/>
          </a:p>
          <a:p>
            <a:r>
              <a:rPr lang="en-US" b="1" dirty="0"/>
              <a:t>DPM Wall Normal Pressure </a:t>
            </a:r>
            <a:r>
              <a:rPr lang="en-US" dirty="0"/>
              <a:t>captures the Impact intensity of Particles</a:t>
            </a:r>
          </a:p>
          <a:p>
            <a:r>
              <a:rPr lang="en-GB" dirty="0"/>
              <a:t>And location of such. The graphics for </a:t>
            </a:r>
            <a:r>
              <a:rPr lang="en-GB" b="1" dirty="0"/>
              <a:t>30 L/min </a:t>
            </a:r>
            <a:r>
              <a:rPr lang="en-GB" dirty="0"/>
              <a:t>is the following:</a:t>
            </a:r>
          </a:p>
        </p:txBody>
      </p:sp>
      <p:pic>
        <p:nvPicPr>
          <p:cNvPr id="12" name="Picture 11">
            <a:extLst>
              <a:ext uri="{FF2B5EF4-FFF2-40B4-BE49-F238E27FC236}">
                <a16:creationId xmlns:a16="http://schemas.microsoft.com/office/drawing/2014/main" id="{0C6973AF-AE5C-71A6-8A4F-EFFB64DA55D4}"/>
              </a:ext>
            </a:extLst>
          </p:cNvPr>
          <p:cNvPicPr>
            <a:picLocks noChangeAspect="1"/>
          </p:cNvPicPr>
          <p:nvPr/>
        </p:nvPicPr>
        <p:blipFill>
          <a:blip r:embed="rId3"/>
          <a:stretch>
            <a:fillRect/>
          </a:stretch>
        </p:blipFill>
        <p:spPr>
          <a:xfrm>
            <a:off x="3360366" y="3128918"/>
            <a:ext cx="2723221" cy="3083356"/>
          </a:xfrm>
          <a:prstGeom prst="rect">
            <a:avLst/>
          </a:prstGeom>
        </p:spPr>
      </p:pic>
      <p:pic>
        <p:nvPicPr>
          <p:cNvPr id="14" name="Picture 13">
            <a:extLst>
              <a:ext uri="{FF2B5EF4-FFF2-40B4-BE49-F238E27FC236}">
                <a16:creationId xmlns:a16="http://schemas.microsoft.com/office/drawing/2014/main" id="{D42742B6-1067-57FE-7476-05F377F6A1FC}"/>
              </a:ext>
            </a:extLst>
          </p:cNvPr>
          <p:cNvPicPr>
            <a:picLocks noChangeAspect="1"/>
          </p:cNvPicPr>
          <p:nvPr/>
        </p:nvPicPr>
        <p:blipFill>
          <a:blip r:embed="rId4"/>
          <a:stretch>
            <a:fillRect/>
          </a:stretch>
        </p:blipFill>
        <p:spPr>
          <a:xfrm>
            <a:off x="2340071" y="3307440"/>
            <a:ext cx="949229" cy="2941937"/>
          </a:xfrm>
          <a:prstGeom prst="rect">
            <a:avLst/>
          </a:prstGeom>
        </p:spPr>
      </p:pic>
      <p:pic>
        <p:nvPicPr>
          <p:cNvPr id="16" name="Picture 15">
            <a:extLst>
              <a:ext uri="{FF2B5EF4-FFF2-40B4-BE49-F238E27FC236}">
                <a16:creationId xmlns:a16="http://schemas.microsoft.com/office/drawing/2014/main" id="{C048C36F-5D2E-3550-3062-6C23DDD13E67}"/>
              </a:ext>
            </a:extLst>
          </p:cNvPr>
          <p:cNvPicPr>
            <a:picLocks noChangeAspect="1"/>
          </p:cNvPicPr>
          <p:nvPr/>
        </p:nvPicPr>
        <p:blipFill>
          <a:blip r:embed="rId5"/>
          <a:stretch>
            <a:fillRect/>
          </a:stretch>
        </p:blipFill>
        <p:spPr>
          <a:xfrm>
            <a:off x="7608168" y="3068960"/>
            <a:ext cx="3716185" cy="3083356"/>
          </a:xfrm>
          <a:prstGeom prst="rect">
            <a:avLst/>
          </a:prstGeom>
        </p:spPr>
      </p:pic>
      <mc:AlternateContent xmlns:mc="http://schemas.openxmlformats.org/markup-compatibility/2006">
        <mc:Choice xmlns:am3d="http://schemas.microsoft.com/office/drawing/2017/model3d" Requires="am3d">
          <p:graphicFrame>
            <p:nvGraphicFramePr>
              <p:cNvPr id="3" name="3D Model 2">
                <a:extLst>
                  <a:ext uri="{FF2B5EF4-FFF2-40B4-BE49-F238E27FC236}">
                    <a16:creationId xmlns:a16="http://schemas.microsoft.com/office/drawing/2014/main" id="{31227C3E-9D76-E793-D7F5-6645FAC106B5}"/>
                  </a:ext>
                </a:extLst>
              </p:cNvPr>
              <p:cNvGraphicFramePr>
                <a:graphicFrameLocks noChangeAspect="1"/>
              </p:cNvGraphicFramePr>
              <p:nvPr/>
            </p:nvGraphicFramePr>
            <p:xfrm>
              <a:off x="10664534" y="285247"/>
              <a:ext cx="1070266" cy="1601435"/>
            </p:xfrm>
            <a:graphic>
              <a:graphicData uri="http://schemas.microsoft.com/office/drawing/2017/model3d">
                <am3d:model3d r:embed="rId6">
                  <am3d:spPr>
                    <a:xfrm>
                      <a:off x="0" y="0"/>
                      <a:ext cx="1070266" cy="1601435"/>
                    </a:xfrm>
                    <a:prstGeom prst="rect">
                      <a:avLst/>
                    </a:prstGeom>
                    <a:noFill/>
                    <a:effectLst>
                      <a:glow>
                        <a:schemeClr val="accent1">
                          <a:alpha val="41000"/>
                        </a:schemeClr>
                      </a:glow>
                      <a:softEdge rad="0"/>
                    </a:effectLst>
                  </am3d:spPr>
                  <am3d:camera>
                    <am3d:pos x="0" y="0" z="57318214"/>
                    <am3d:up dx="0" dy="36000000" dz="0"/>
                    <am3d:lookAt x="0" y="0" z="0"/>
                    <am3d:perspective fov="2700000"/>
                  </am3d:camera>
                  <am3d:trans>
                    <am3d:meterPerModelUnit n="5148" d="1000000"/>
                    <am3d:preTrans dx="-5886004" dy="-11163" dz="-2960976"/>
                    <am3d:scale>
                      <am3d:sx n="1000000" d="1000000"/>
                      <am3d:sy n="1000000" d="1000000"/>
                      <am3d:sz n="1000000" d="1000000"/>
                    </am3d:scale>
                    <am3d:rot ax="5400000"/>
                    <am3d:postTrans dx="0" dy="0" dz="0"/>
                  </am3d:trans>
                  <am3d:raster rName="Office3DRenderer" rVer="16.0.8326">
                    <am3d:blip r:embed="rId7"/>
                  </am3d:raster>
                  <am3d:objViewport viewportSz="202161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Model 2">
                <a:extLst>
                  <a:ext uri="{FF2B5EF4-FFF2-40B4-BE49-F238E27FC236}">
                    <a16:creationId xmlns:a16="http://schemas.microsoft.com/office/drawing/2014/main" id="{31227C3E-9D76-E793-D7F5-6645FAC106B5}"/>
                  </a:ext>
                </a:extLst>
              </p:cNvPr>
              <p:cNvPicPr>
                <a:picLocks noGrp="1" noRot="1" noChangeAspect="1" noMove="1" noResize="1" noEditPoints="1" noAdjustHandles="1" noChangeArrowheads="1" noChangeShapeType="1" noCrop="1"/>
              </p:cNvPicPr>
              <p:nvPr/>
            </p:nvPicPr>
            <p:blipFill>
              <a:blip r:embed="rId7"/>
              <a:stretch>
                <a:fillRect/>
              </a:stretch>
            </p:blipFill>
            <p:spPr>
              <a:xfrm>
                <a:off x="10664534" y="285247"/>
                <a:ext cx="1070266" cy="1601435"/>
              </a:xfrm>
              <a:prstGeom prst="rect">
                <a:avLst/>
              </a:prstGeom>
              <a:noFill/>
              <a:effectLst>
                <a:glow>
                  <a:schemeClr val="accent1">
                    <a:alpha val="41000"/>
                  </a:schemeClr>
                </a:glow>
                <a:softEdge rad="0"/>
              </a:effectLst>
            </p:spPr>
          </p:pic>
        </mc:Fallback>
      </mc:AlternateContent>
    </p:spTree>
    <p:extLst>
      <p:ext uri="{BB962C8B-B14F-4D97-AF65-F5344CB8AC3E}">
        <p14:creationId xmlns:p14="http://schemas.microsoft.com/office/powerpoint/2010/main" val="3583279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F0DE4-20A7-3B42-F952-A30B60A31B1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25866FC-DF2A-965E-C670-7E45F299C7DE}"/>
              </a:ext>
            </a:extLst>
          </p:cNvPr>
          <p:cNvSpPr>
            <a:spLocks noGrp="1"/>
          </p:cNvSpPr>
          <p:nvPr>
            <p:ph type="sldNum" sz="quarter" idx="11"/>
          </p:nvPr>
        </p:nvSpPr>
        <p:spPr/>
        <p:txBody>
          <a:bodyPr/>
          <a:lstStyle/>
          <a:p>
            <a:fld id="{F0D23093-2AB0-F74C-B865-1A12A15B650E}" type="slidenum">
              <a:rPr lang="en-US" smtClean="0"/>
              <a:pPr/>
              <a:t>33</a:t>
            </a:fld>
            <a:endParaRPr lang="en-US"/>
          </a:p>
        </p:txBody>
      </p:sp>
      <p:sp>
        <p:nvSpPr>
          <p:cNvPr id="3" name="Title 2">
            <a:extLst>
              <a:ext uri="{FF2B5EF4-FFF2-40B4-BE49-F238E27FC236}">
                <a16:creationId xmlns:a16="http://schemas.microsoft.com/office/drawing/2014/main" id="{200E61A9-65E8-2489-FC93-2215C0135255}"/>
              </a:ext>
            </a:extLst>
          </p:cNvPr>
          <p:cNvSpPr>
            <a:spLocks noGrp="1"/>
          </p:cNvSpPr>
          <p:nvPr>
            <p:ph type="title"/>
          </p:nvPr>
        </p:nvSpPr>
        <p:spPr>
          <a:xfrm>
            <a:off x="609600" y="3006081"/>
            <a:ext cx="10972799" cy="845837"/>
          </a:xfrm>
        </p:spPr>
        <p:txBody>
          <a:bodyPr/>
          <a:lstStyle/>
          <a:p>
            <a:pPr algn="ctr"/>
            <a:r>
              <a:rPr lang="en-US" b="1" i="1" dirty="0"/>
              <a:t>Spacer</a:t>
            </a:r>
            <a:br>
              <a:rPr lang="en-US" b="1" i="1" dirty="0"/>
            </a:br>
            <a:r>
              <a:rPr lang="en-US" i="1" dirty="0"/>
              <a:t>Benefits</a:t>
            </a:r>
            <a:br>
              <a:rPr lang="en-US" b="1" i="1" dirty="0"/>
            </a:br>
            <a:endParaRPr lang="en-GB" i="1" dirty="0"/>
          </a:p>
        </p:txBody>
      </p:sp>
    </p:spTree>
    <p:extLst>
      <p:ext uri="{BB962C8B-B14F-4D97-AF65-F5344CB8AC3E}">
        <p14:creationId xmlns:p14="http://schemas.microsoft.com/office/powerpoint/2010/main" val="3130202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graph with a red line&#10;&#10;AI-generated content may be incorrect.">
            <a:extLst>
              <a:ext uri="{FF2B5EF4-FFF2-40B4-BE49-F238E27FC236}">
                <a16:creationId xmlns:a16="http://schemas.microsoft.com/office/drawing/2014/main" id="{635E7FEF-C0C8-0071-6A8A-EFF0CFDB6C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024" y="2492896"/>
            <a:ext cx="4656705" cy="3708118"/>
          </a:xfrm>
          <a:prstGeom prst="rect">
            <a:avLst/>
          </a:prstGeom>
        </p:spPr>
      </p:pic>
      <p:pic>
        <p:nvPicPr>
          <p:cNvPr id="6" name="Picture 5" descr="A graph with a red line&#10;&#10;AI-generated content may be incorrect.">
            <a:extLst>
              <a:ext uri="{FF2B5EF4-FFF2-40B4-BE49-F238E27FC236}">
                <a16:creationId xmlns:a16="http://schemas.microsoft.com/office/drawing/2014/main" id="{F22F9EB2-51D9-AD48-E4AD-23033CBB05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928" y="2492896"/>
            <a:ext cx="4656706" cy="3708118"/>
          </a:xfrm>
          <a:prstGeom prst="rect">
            <a:avLst/>
          </a:prstGeom>
        </p:spPr>
      </p:pic>
      <p:sp>
        <p:nvSpPr>
          <p:cNvPr id="2" name="Slide Number Placeholder 1">
            <a:extLst>
              <a:ext uri="{FF2B5EF4-FFF2-40B4-BE49-F238E27FC236}">
                <a16:creationId xmlns:a16="http://schemas.microsoft.com/office/drawing/2014/main" id="{1BCB8B11-847B-B464-3BC8-7421CCB06B53}"/>
              </a:ext>
            </a:extLst>
          </p:cNvPr>
          <p:cNvSpPr>
            <a:spLocks noGrp="1"/>
          </p:cNvSpPr>
          <p:nvPr>
            <p:ph type="sldNum" sz="quarter" idx="11"/>
          </p:nvPr>
        </p:nvSpPr>
        <p:spPr/>
        <p:txBody>
          <a:bodyPr/>
          <a:lstStyle/>
          <a:p>
            <a:fld id="{F0D23093-2AB0-F74C-B865-1A12A15B650E}" type="slidenum">
              <a:rPr lang="en-US" smtClean="0"/>
              <a:pPr/>
              <a:t>34</a:t>
            </a:fld>
            <a:endParaRPr lang="en-US"/>
          </a:p>
        </p:txBody>
      </p:sp>
      <p:sp>
        <p:nvSpPr>
          <p:cNvPr id="3" name="TextBox 2">
            <a:extLst>
              <a:ext uri="{FF2B5EF4-FFF2-40B4-BE49-F238E27FC236}">
                <a16:creationId xmlns:a16="http://schemas.microsoft.com/office/drawing/2014/main" id="{F757A310-C6D0-CB91-9343-513F907DEE53}"/>
              </a:ext>
            </a:extLst>
          </p:cNvPr>
          <p:cNvSpPr txBox="1"/>
          <p:nvPr/>
        </p:nvSpPr>
        <p:spPr>
          <a:xfrm>
            <a:off x="609601" y="1291869"/>
            <a:ext cx="10972798" cy="1815882"/>
          </a:xfrm>
          <a:prstGeom prst="rect">
            <a:avLst/>
          </a:prstGeom>
          <a:noFill/>
        </p:spPr>
        <p:txBody>
          <a:bodyPr wrap="square" rtlCol="0">
            <a:spAutoFit/>
          </a:bodyPr>
          <a:lstStyle/>
          <a:p>
            <a:r>
              <a:rPr lang="en-US" dirty="0"/>
              <a:t>The </a:t>
            </a:r>
            <a:r>
              <a:rPr lang="en-US" b="1" dirty="0"/>
              <a:t>Spacer </a:t>
            </a:r>
            <a:r>
              <a:rPr lang="en-US" dirty="0"/>
              <a:t>is a medical device that significantly improves API lung deposition by leveraging the rapid evaporation of volatile propellant components within its chamber. When propellant encounters rapid pressure drops and ambient temperature (25°C), it undergoes immediate flash evaporation, reducing droplet size significantly, since particle droplets consist of </a:t>
            </a:r>
            <a:r>
              <a:rPr lang="en-US" b="1" dirty="0"/>
              <a:t>&gt; 99% </a:t>
            </a:r>
            <a:r>
              <a:rPr lang="en-US" dirty="0"/>
              <a:t>propellant &amp; a remaining </a:t>
            </a:r>
            <a:r>
              <a:rPr lang="en-US" b="1" dirty="0"/>
              <a:t>&lt; 1%</a:t>
            </a:r>
            <a:r>
              <a:rPr lang="en-US" dirty="0"/>
              <a:t> of non-volatile API.</a:t>
            </a:r>
          </a:p>
          <a:p>
            <a:endParaRPr lang="en-US" sz="2000" dirty="0"/>
          </a:p>
          <a:p>
            <a:endParaRPr lang="en-US" sz="2000" dirty="0"/>
          </a:p>
        </p:txBody>
      </p:sp>
      <mc:AlternateContent xmlns:mc="http://schemas.openxmlformats.org/markup-compatibility/2006">
        <mc:Choice xmlns:am3d="http://schemas.microsoft.com/office/drawing/2017/model3d" Requires="am3d">
          <p:graphicFrame>
            <p:nvGraphicFramePr>
              <p:cNvPr id="4" name="3D Model 3">
                <a:extLst>
                  <a:ext uri="{FF2B5EF4-FFF2-40B4-BE49-F238E27FC236}">
                    <a16:creationId xmlns:a16="http://schemas.microsoft.com/office/drawing/2014/main" id="{3501F9DF-AADA-F625-8FDD-4FE0F4C6CA1E}"/>
                  </a:ext>
                </a:extLst>
              </p:cNvPr>
              <p:cNvGraphicFramePr>
                <a:graphicFrameLocks noChangeAspect="1"/>
              </p:cNvGraphicFramePr>
              <p:nvPr/>
            </p:nvGraphicFramePr>
            <p:xfrm>
              <a:off x="9984432" y="188640"/>
              <a:ext cx="1977153" cy="1602000"/>
            </p:xfrm>
            <a:graphic>
              <a:graphicData uri="http://schemas.microsoft.com/office/drawing/2017/model3d">
                <am3d:model3d r:embed="rId5">
                  <am3d:spPr>
                    <a:xfrm>
                      <a:off x="0" y="0"/>
                      <a:ext cx="1977153" cy="1602000"/>
                    </a:xfrm>
                    <a:prstGeom prst="rect">
                      <a:avLst/>
                    </a:prstGeom>
                  </am3d:spPr>
                  <am3d:camera>
                    <am3d:pos x="0" y="0" z="60905722"/>
                    <am3d:up dx="0" dy="36000000" dz="0"/>
                    <am3d:lookAt x="0" y="0" z="0"/>
                    <am3d:perspective fov="2700000"/>
                  </am3d:camera>
                  <am3d:trans>
                    <am3d:meterPerModelUnit n="4189" d="1000000"/>
                    <am3d:preTrans dx="-12557764" dy="4" dz="-2720503"/>
                    <am3d:scale>
                      <am3d:sx n="1000000" d="1000000"/>
                      <am3d:sy n="1000000" d="1000000"/>
                      <am3d:sz n="1000000" d="1000000"/>
                    </am3d:scale>
                    <am3d:rot ax="5400000"/>
                    <am3d:postTrans dx="0" dy="0" dz="0"/>
                  </am3d:trans>
                  <am3d:raster rName="Office3DRenderer" rVer="16.0.8326">
                    <am3d:blip r:embed="rId6"/>
                  </am3d:raster>
                  <am3d:objViewport viewportSz="262665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a:extLst>
                  <a:ext uri="{FF2B5EF4-FFF2-40B4-BE49-F238E27FC236}">
                    <a16:creationId xmlns:a16="http://schemas.microsoft.com/office/drawing/2014/main" id="{3501F9DF-AADA-F625-8FDD-4FE0F4C6CA1E}"/>
                  </a:ext>
                </a:extLst>
              </p:cNvPr>
              <p:cNvPicPr>
                <a:picLocks noGrp="1" noRot="1" noChangeAspect="1" noMove="1" noResize="1" noEditPoints="1" noAdjustHandles="1" noChangeArrowheads="1" noChangeShapeType="1" noCrop="1"/>
              </p:cNvPicPr>
              <p:nvPr/>
            </p:nvPicPr>
            <p:blipFill>
              <a:blip r:embed="rId6"/>
              <a:stretch>
                <a:fillRect/>
              </a:stretch>
            </p:blipFill>
            <p:spPr>
              <a:xfrm>
                <a:off x="9984432" y="188640"/>
                <a:ext cx="1977153" cy="1602000"/>
              </a:xfrm>
              <a:prstGeom prst="rect">
                <a:avLst/>
              </a:prstGeom>
            </p:spPr>
          </p:pic>
        </mc:Fallback>
      </mc:AlternateContent>
      <p:sp>
        <p:nvSpPr>
          <p:cNvPr id="9" name="TextBox 8">
            <a:extLst>
              <a:ext uri="{FF2B5EF4-FFF2-40B4-BE49-F238E27FC236}">
                <a16:creationId xmlns:a16="http://schemas.microsoft.com/office/drawing/2014/main" id="{36BBE69D-E77F-728D-C2B0-9221286A7F9E}"/>
              </a:ext>
            </a:extLst>
          </p:cNvPr>
          <p:cNvSpPr txBox="1"/>
          <p:nvPr/>
        </p:nvSpPr>
        <p:spPr>
          <a:xfrm>
            <a:off x="1913421" y="4685875"/>
            <a:ext cx="3362397" cy="369332"/>
          </a:xfrm>
          <a:prstGeom prst="rect">
            <a:avLst/>
          </a:prstGeom>
          <a:noFill/>
        </p:spPr>
        <p:txBody>
          <a:bodyPr wrap="square">
            <a:spAutoFit/>
          </a:bodyPr>
          <a:lstStyle/>
          <a:p>
            <a:r>
              <a:rPr lang="en-GB" b="1" dirty="0"/>
              <a:t>Total Injected Mass: </a:t>
            </a:r>
            <a:r>
              <a:rPr lang="en-GB" dirty="0"/>
              <a:t>0.0001 kg</a:t>
            </a:r>
          </a:p>
        </p:txBody>
      </p:sp>
      <p:cxnSp>
        <p:nvCxnSpPr>
          <p:cNvPr id="11" name="Straight Connector 10">
            <a:extLst>
              <a:ext uri="{FF2B5EF4-FFF2-40B4-BE49-F238E27FC236}">
                <a16:creationId xmlns:a16="http://schemas.microsoft.com/office/drawing/2014/main" id="{E198D962-24D9-536D-997E-F46A5CEBF8E0}"/>
              </a:ext>
            </a:extLst>
          </p:cNvPr>
          <p:cNvCxnSpPr>
            <a:cxnSpLocks/>
          </p:cNvCxnSpPr>
          <p:nvPr/>
        </p:nvCxnSpPr>
        <p:spPr>
          <a:xfrm>
            <a:off x="1753416" y="2783217"/>
            <a:ext cx="0" cy="3010427"/>
          </a:xfrm>
          <a:prstGeom prst="line">
            <a:avLst/>
          </a:prstGeom>
          <a:ln w="28575">
            <a:solidFill>
              <a:schemeClr val="tx1"/>
            </a:solidFill>
            <a:prstDash val="dash"/>
          </a:ln>
        </p:spPr>
        <p:style>
          <a:lnRef idx="1">
            <a:schemeClr val="dk1"/>
          </a:lnRef>
          <a:fillRef idx="0">
            <a:schemeClr val="dk1"/>
          </a:fillRef>
          <a:effectRef idx="0">
            <a:schemeClr val="dk1"/>
          </a:effectRef>
          <a:fontRef idx="minor">
            <a:schemeClr val="tx1"/>
          </a:fontRef>
        </p:style>
      </p:cxnSp>
      <p:sp>
        <p:nvSpPr>
          <p:cNvPr id="12" name="TextBox 11">
            <a:extLst>
              <a:ext uri="{FF2B5EF4-FFF2-40B4-BE49-F238E27FC236}">
                <a16:creationId xmlns:a16="http://schemas.microsoft.com/office/drawing/2014/main" id="{8110D696-4AAB-A4DF-B48E-755774C89A25}"/>
              </a:ext>
            </a:extLst>
          </p:cNvPr>
          <p:cNvSpPr txBox="1"/>
          <p:nvPr/>
        </p:nvSpPr>
        <p:spPr>
          <a:xfrm>
            <a:off x="7305112" y="4685875"/>
            <a:ext cx="3663617" cy="369332"/>
          </a:xfrm>
          <a:prstGeom prst="rect">
            <a:avLst/>
          </a:prstGeom>
          <a:noFill/>
        </p:spPr>
        <p:txBody>
          <a:bodyPr wrap="square">
            <a:spAutoFit/>
          </a:bodyPr>
          <a:lstStyle/>
          <a:p>
            <a:r>
              <a:rPr lang="en-GB" b="1" dirty="0"/>
              <a:t>Total Evaporated Mass: </a:t>
            </a:r>
            <a:r>
              <a:rPr lang="en-GB" dirty="0"/>
              <a:t>0.00009 kg</a:t>
            </a:r>
          </a:p>
        </p:txBody>
      </p:sp>
      <p:cxnSp>
        <p:nvCxnSpPr>
          <p:cNvPr id="13" name="Straight Connector 12">
            <a:extLst>
              <a:ext uri="{FF2B5EF4-FFF2-40B4-BE49-F238E27FC236}">
                <a16:creationId xmlns:a16="http://schemas.microsoft.com/office/drawing/2014/main" id="{A3E9047B-4CE7-A345-6982-CA0C01AD0660}"/>
              </a:ext>
            </a:extLst>
          </p:cNvPr>
          <p:cNvCxnSpPr>
            <a:cxnSpLocks/>
          </p:cNvCxnSpPr>
          <p:nvPr/>
        </p:nvCxnSpPr>
        <p:spPr>
          <a:xfrm>
            <a:off x="7182143" y="2783217"/>
            <a:ext cx="0" cy="3010427"/>
          </a:xfrm>
          <a:prstGeom prst="line">
            <a:avLst/>
          </a:prstGeom>
          <a:ln w="28575">
            <a:solidFill>
              <a:schemeClr val="tx1"/>
            </a:solidFill>
            <a:prstDash val="dash"/>
          </a:ln>
        </p:spPr>
        <p:style>
          <a:lnRef idx="1">
            <a:schemeClr val="dk1"/>
          </a:lnRef>
          <a:fillRef idx="0">
            <a:schemeClr val="dk1"/>
          </a:fillRef>
          <a:effectRef idx="0">
            <a:schemeClr val="dk1"/>
          </a:effectRef>
          <a:fontRef idx="minor">
            <a:schemeClr val="tx1"/>
          </a:fontRef>
        </p:style>
      </p:cxnSp>
      <p:sp>
        <p:nvSpPr>
          <p:cNvPr id="15" name="Title 2">
            <a:extLst>
              <a:ext uri="{FF2B5EF4-FFF2-40B4-BE49-F238E27FC236}">
                <a16:creationId xmlns:a16="http://schemas.microsoft.com/office/drawing/2014/main" id="{54BC6B8C-FB38-02C4-231A-6EFB7E3767AA}"/>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Spacer Benefits Pt.1</a:t>
            </a:r>
          </a:p>
          <a:p>
            <a:r>
              <a:rPr lang="en-US" sz="2000" i="1">
                <a:latin typeface="+mj-lt"/>
              </a:rPr>
              <a:t>	</a:t>
            </a:r>
            <a:r>
              <a:rPr lang="en-US" sz="2400" i="1"/>
              <a:t> Propellant Flashing &amp; Droplet Size Reduction</a:t>
            </a:r>
            <a:endParaRPr lang="en-US" sz="2000" i="1">
              <a:latin typeface="+mj-lt"/>
            </a:endParaRPr>
          </a:p>
        </p:txBody>
      </p:sp>
    </p:spTree>
    <p:extLst>
      <p:ext uri="{BB962C8B-B14F-4D97-AF65-F5344CB8AC3E}">
        <p14:creationId xmlns:p14="http://schemas.microsoft.com/office/powerpoint/2010/main" val="21578362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97BDE-19C8-52FA-61A8-69974AC0F60B}"/>
            </a:ext>
          </a:extLst>
        </p:cNvPr>
        <p:cNvGrpSpPr/>
        <p:nvPr/>
      </p:nvGrpSpPr>
      <p:grpSpPr>
        <a:xfrm>
          <a:off x="0" y="0"/>
          <a:ext cx="0" cy="0"/>
          <a:chOff x="0" y="0"/>
          <a:chExt cx="0" cy="0"/>
        </a:xfrm>
      </p:grpSpPr>
      <p:pic>
        <p:nvPicPr>
          <p:cNvPr id="6" name="Picture 5" descr="A drawing of a lighter&#10;&#10;AI-generated content may be incorrect.">
            <a:extLst>
              <a:ext uri="{FF2B5EF4-FFF2-40B4-BE49-F238E27FC236}">
                <a16:creationId xmlns:a16="http://schemas.microsoft.com/office/drawing/2014/main" id="{3A9F1C87-B65D-1698-24D0-3CA295E495C0}"/>
              </a:ext>
            </a:extLst>
          </p:cNvPr>
          <p:cNvPicPr>
            <a:picLocks noChangeAspect="1"/>
          </p:cNvPicPr>
          <p:nvPr/>
        </p:nvPicPr>
        <p:blipFill>
          <a:blip r:embed="rId3">
            <a:extLst>
              <a:ext uri="{28A0092B-C50C-407E-A947-70E740481C1C}">
                <a14:useLocalDpi xmlns:a14="http://schemas.microsoft.com/office/drawing/2010/main" val="0"/>
              </a:ext>
            </a:extLst>
          </a:blip>
          <a:srcRect t="15807" b="17521"/>
          <a:stretch>
            <a:fillRect/>
          </a:stretch>
        </p:blipFill>
        <p:spPr>
          <a:xfrm>
            <a:off x="2054643" y="2700253"/>
            <a:ext cx="8082714" cy="3520440"/>
          </a:xfrm>
          <a:prstGeom prst="rect">
            <a:avLst/>
          </a:prstGeom>
        </p:spPr>
      </p:pic>
      <p:sp>
        <p:nvSpPr>
          <p:cNvPr id="2" name="Slide Number Placeholder 1">
            <a:extLst>
              <a:ext uri="{FF2B5EF4-FFF2-40B4-BE49-F238E27FC236}">
                <a16:creationId xmlns:a16="http://schemas.microsoft.com/office/drawing/2014/main" id="{7A2FCC53-5AF2-2277-D38B-F1E3F931155D}"/>
              </a:ext>
            </a:extLst>
          </p:cNvPr>
          <p:cNvSpPr>
            <a:spLocks noGrp="1"/>
          </p:cNvSpPr>
          <p:nvPr>
            <p:ph type="sldNum" sz="quarter" idx="11"/>
          </p:nvPr>
        </p:nvSpPr>
        <p:spPr/>
        <p:txBody>
          <a:bodyPr/>
          <a:lstStyle/>
          <a:p>
            <a:fld id="{F0D23093-2AB0-F74C-B865-1A12A15B650E}" type="slidenum">
              <a:rPr lang="en-US" smtClean="0"/>
              <a:pPr/>
              <a:t>35</a:t>
            </a:fld>
            <a:endParaRPr lang="en-US"/>
          </a:p>
        </p:txBody>
      </p:sp>
      <p:sp>
        <p:nvSpPr>
          <p:cNvPr id="3" name="TextBox 2">
            <a:extLst>
              <a:ext uri="{FF2B5EF4-FFF2-40B4-BE49-F238E27FC236}">
                <a16:creationId xmlns:a16="http://schemas.microsoft.com/office/drawing/2014/main" id="{42A71ED5-B4F3-3752-FA97-6D487E4D0E1F}"/>
              </a:ext>
            </a:extLst>
          </p:cNvPr>
          <p:cNvSpPr txBox="1"/>
          <p:nvPr/>
        </p:nvSpPr>
        <p:spPr>
          <a:xfrm>
            <a:off x="609601" y="1358499"/>
            <a:ext cx="10972798" cy="1508105"/>
          </a:xfrm>
          <a:prstGeom prst="rect">
            <a:avLst/>
          </a:prstGeom>
          <a:noFill/>
        </p:spPr>
        <p:txBody>
          <a:bodyPr wrap="square" rtlCol="0">
            <a:spAutoFit/>
          </a:bodyPr>
          <a:lstStyle/>
          <a:p>
            <a:r>
              <a:rPr lang="en-US" b="1"/>
              <a:t>Particle Size Reduction and Flow Dynamics</a:t>
            </a:r>
            <a:r>
              <a:rPr lang="en-US"/>
              <a:t> Literature demonstrates that droplets decrease substantially within the first 3 cm axially from spray release due to evaporation. By inhalation time, these smaller particles exhibit reduced relaxation time (proportional to particle diameter), enabling them to follow airflow patterns more readily with minimal gravitational settling. This reduces unwanted deposition in both the spacer chamber and throat.</a:t>
            </a:r>
          </a:p>
          <a:p>
            <a:endParaRPr lang="en-US" sz="2000"/>
          </a:p>
        </p:txBody>
      </p:sp>
      <mc:AlternateContent xmlns:mc="http://schemas.openxmlformats.org/markup-compatibility/2006">
        <mc:Choice xmlns:am3d="http://schemas.microsoft.com/office/drawing/2017/model3d" Requires="am3d">
          <p:graphicFrame>
            <p:nvGraphicFramePr>
              <p:cNvPr id="4" name="3D Model 3">
                <a:extLst>
                  <a:ext uri="{FF2B5EF4-FFF2-40B4-BE49-F238E27FC236}">
                    <a16:creationId xmlns:a16="http://schemas.microsoft.com/office/drawing/2014/main" id="{07F2CC3C-D19E-95D1-3C59-C27FD67B1D67}"/>
                  </a:ext>
                </a:extLst>
              </p:cNvPr>
              <p:cNvGraphicFramePr>
                <a:graphicFrameLocks noChangeAspect="1"/>
              </p:cNvGraphicFramePr>
              <p:nvPr/>
            </p:nvGraphicFramePr>
            <p:xfrm>
              <a:off x="9984432" y="188640"/>
              <a:ext cx="1977153" cy="1602000"/>
            </p:xfrm>
            <a:graphic>
              <a:graphicData uri="http://schemas.microsoft.com/office/drawing/2017/model3d">
                <am3d:model3d r:embed="rId4">
                  <am3d:spPr>
                    <a:xfrm>
                      <a:off x="0" y="0"/>
                      <a:ext cx="1977153" cy="1602000"/>
                    </a:xfrm>
                    <a:prstGeom prst="rect">
                      <a:avLst/>
                    </a:prstGeom>
                  </am3d:spPr>
                  <am3d:camera>
                    <am3d:pos x="0" y="0" z="60905722"/>
                    <am3d:up dx="0" dy="36000000" dz="0"/>
                    <am3d:lookAt x="0" y="0" z="0"/>
                    <am3d:perspective fov="2700000"/>
                  </am3d:camera>
                  <am3d:trans>
                    <am3d:meterPerModelUnit n="4189" d="1000000"/>
                    <am3d:preTrans dx="-12557764" dy="4" dz="-2720503"/>
                    <am3d:scale>
                      <am3d:sx n="1000000" d="1000000"/>
                      <am3d:sy n="1000000" d="1000000"/>
                      <am3d:sz n="1000000" d="1000000"/>
                    </am3d:scale>
                    <am3d:rot ax="5400000"/>
                    <am3d:postTrans dx="0" dy="0" dz="0"/>
                  </am3d:trans>
                  <am3d:raster rName="Office3DRenderer" rVer="16.0.8326">
                    <am3d:blip r:embed="rId5"/>
                  </am3d:raster>
                  <am3d:objViewport viewportSz="262665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a:extLst>
                  <a:ext uri="{FF2B5EF4-FFF2-40B4-BE49-F238E27FC236}">
                    <a16:creationId xmlns:a16="http://schemas.microsoft.com/office/drawing/2014/main" id="{07F2CC3C-D19E-95D1-3C59-C27FD67B1D67}"/>
                  </a:ext>
                </a:extLst>
              </p:cNvPr>
              <p:cNvPicPr>
                <a:picLocks noGrp="1" noRot="1" noChangeAspect="1" noMove="1" noResize="1" noEditPoints="1" noAdjustHandles="1" noChangeArrowheads="1" noChangeShapeType="1" noCrop="1"/>
              </p:cNvPicPr>
              <p:nvPr/>
            </p:nvPicPr>
            <p:blipFill>
              <a:blip r:embed="rId5"/>
              <a:stretch>
                <a:fillRect/>
              </a:stretch>
            </p:blipFill>
            <p:spPr>
              <a:xfrm>
                <a:off x="9984432" y="188640"/>
                <a:ext cx="1977153" cy="1602000"/>
              </a:xfrm>
              <a:prstGeom prst="rect">
                <a:avLst/>
              </a:prstGeom>
            </p:spPr>
          </p:pic>
        </mc:Fallback>
      </mc:AlternateContent>
      <p:sp>
        <p:nvSpPr>
          <p:cNvPr id="7" name="Title 2">
            <a:extLst>
              <a:ext uri="{FF2B5EF4-FFF2-40B4-BE49-F238E27FC236}">
                <a16:creationId xmlns:a16="http://schemas.microsoft.com/office/drawing/2014/main" id="{B77EAA94-A01C-96AF-C1EE-6F61E60007C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Spacer Benefits Pt.2</a:t>
            </a:r>
          </a:p>
          <a:p>
            <a:r>
              <a:rPr lang="en-US" sz="2000" i="1">
                <a:latin typeface="+mj-lt"/>
              </a:rPr>
              <a:t>	</a:t>
            </a:r>
            <a:r>
              <a:rPr lang="en-US" sz="2400" i="1">
                <a:latin typeface="+mj-lt"/>
              </a:rPr>
              <a:t>Propellant Flashing &amp; Droplet Size Reduction</a:t>
            </a:r>
            <a:endParaRPr lang="en-US" sz="2000" i="1">
              <a:latin typeface="+mj-lt"/>
            </a:endParaRPr>
          </a:p>
        </p:txBody>
      </p:sp>
      <p:cxnSp>
        <p:nvCxnSpPr>
          <p:cNvPr id="10" name="Straight Arrow Connector 9">
            <a:extLst>
              <a:ext uri="{FF2B5EF4-FFF2-40B4-BE49-F238E27FC236}">
                <a16:creationId xmlns:a16="http://schemas.microsoft.com/office/drawing/2014/main" id="{E81E6488-FE52-5CC7-294C-3EDCCDF19C23}"/>
              </a:ext>
            </a:extLst>
          </p:cNvPr>
          <p:cNvCxnSpPr>
            <a:cxnSpLocks/>
          </p:cNvCxnSpPr>
          <p:nvPr/>
        </p:nvCxnSpPr>
        <p:spPr>
          <a:xfrm>
            <a:off x="4475720" y="4456875"/>
            <a:ext cx="590056" cy="0"/>
          </a:xfrm>
          <a:prstGeom prst="straightConnector1">
            <a:avLst/>
          </a:prstGeom>
          <a:ln w="28575">
            <a:solidFill>
              <a:schemeClr val="tx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19BA383-F8BB-59FC-B075-C68E07E72848}"/>
              </a:ext>
            </a:extLst>
          </p:cNvPr>
          <p:cNvSpPr txBox="1"/>
          <p:nvPr/>
        </p:nvSpPr>
        <p:spPr>
          <a:xfrm>
            <a:off x="4487016" y="4566222"/>
            <a:ext cx="567463" cy="276999"/>
          </a:xfrm>
          <a:prstGeom prst="rect">
            <a:avLst/>
          </a:prstGeom>
          <a:noFill/>
        </p:spPr>
        <p:txBody>
          <a:bodyPr wrap="none" lIns="0" tIns="0" rIns="0" bIns="0" rtlCol="0">
            <a:spAutoFit/>
          </a:bodyPr>
          <a:lstStyle/>
          <a:p>
            <a:r>
              <a:rPr lang="en-US" i="1" dirty="0"/>
              <a:t>~3 cm</a:t>
            </a:r>
            <a:endParaRPr lang="en-GB" i="1" dirty="0"/>
          </a:p>
        </p:txBody>
      </p:sp>
    </p:spTree>
    <p:extLst>
      <p:ext uri="{BB962C8B-B14F-4D97-AF65-F5344CB8AC3E}">
        <p14:creationId xmlns:p14="http://schemas.microsoft.com/office/powerpoint/2010/main" val="5256104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65217-B26E-4521-B9BB-8AB574FEED7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FB3B1A-ADDB-0F07-E622-9080007FF789}"/>
              </a:ext>
            </a:extLst>
          </p:cNvPr>
          <p:cNvSpPr>
            <a:spLocks noGrp="1"/>
          </p:cNvSpPr>
          <p:nvPr>
            <p:ph type="sldNum" sz="quarter" idx="11"/>
          </p:nvPr>
        </p:nvSpPr>
        <p:spPr/>
        <p:txBody>
          <a:bodyPr/>
          <a:lstStyle/>
          <a:p>
            <a:fld id="{F0D23093-2AB0-F74C-B865-1A12A15B650E}" type="slidenum">
              <a:rPr lang="en-US" smtClean="0"/>
              <a:pPr/>
              <a:t>36</a:t>
            </a:fld>
            <a:endParaRPr lang="en-US"/>
          </a:p>
        </p:txBody>
      </p:sp>
      <p:sp>
        <p:nvSpPr>
          <p:cNvPr id="3" name="Title 2">
            <a:extLst>
              <a:ext uri="{FF2B5EF4-FFF2-40B4-BE49-F238E27FC236}">
                <a16:creationId xmlns:a16="http://schemas.microsoft.com/office/drawing/2014/main" id="{EA49A022-3721-BB74-B1C7-D748464A210B}"/>
              </a:ext>
            </a:extLst>
          </p:cNvPr>
          <p:cNvSpPr>
            <a:spLocks noGrp="1"/>
          </p:cNvSpPr>
          <p:nvPr>
            <p:ph type="title"/>
          </p:nvPr>
        </p:nvSpPr>
        <p:spPr>
          <a:xfrm>
            <a:off x="609600" y="3006081"/>
            <a:ext cx="10972799" cy="845837"/>
          </a:xfrm>
        </p:spPr>
        <p:txBody>
          <a:bodyPr/>
          <a:lstStyle/>
          <a:p>
            <a:pPr algn="ctr"/>
            <a:r>
              <a:rPr lang="en-US" b="1" i="1" dirty="0"/>
              <a:t>pMDI + Spacer + Idealized Throat</a:t>
            </a:r>
            <a:br>
              <a:rPr lang="en-US" b="1" i="1" dirty="0"/>
            </a:br>
            <a:r>
              <a:rPr lang="en-US" i="1" dirty="0"/>
              <a:t>CAD Model</a:t>
            </a:r>
            <a:br>
              <a:rPr lang="en-US" b="1" i="1" dirty="0"/>
            </a:br>
            <a:endParaRPr lang="en-GB" i="1" dirty="0"/>
          </a:p>
        </p:txBody>
      </p:sp>
    </p:spTree>
    <p:extLst>
      <p:ext uri="{BB962C8B-B14F-4D97-AF65-F5344CB8AC3E}">
        <p14:creationId xmlns:p14="http://schemas.microsoft.com/office/powerpoint/2010/main" val="28741502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95717-25E4-E9C6-6D04-AB824C6D90A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C80A1E-5616-4401-16A6-9CDB5B01C247}"/>
              </a:ext>
            </a:extLst>
          </p:cNvPr>
          <p:cNvSpPr>
            <a:spLocks noGrp="1"/>
          </p:cNvSpPr>
          <p:nvPr>
            <p:ph type="sldNum" sz="quarter" idx="11"/>
          </p:nvPr>
        </p:nvSpPr>
        <p:spPr/>
        <p:txBody>
          <a:bodyPr/>
          <a:lstStyle/>
          <a:p>
            <a:fld id="{F0D23093-2AB0-F74C-B865-1A12A15B650E}" type="slidenum">
              <a:rPr lang="en-US" smtClean="0"/>
              <a:pPr/>
              <a:t>37</a:t>
            </a:fld>
            <a:endParaRPr lang="en-US"/>
          </a:p>
        </p:txBody>
      </p:sp>
      <p:sp>
        <p:nvSpPr>
          <p:cNvPr id="7" name="Title 2">
            <a:extLst>
              <a:ext uri="{FF2B5EF4-FFF2-40B4-BE49-F238E27FC236}">
                <a16:creationId xmlns:a16="http://schemas.microsoft.com/office/drawing/2014/main" id="{94542337-80E9-6DD8-4C50-38C4AE6B7A89}"/>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t>pMDI + Spacer + Idealized Throat</a:t>
            </a:r>
            <a:endParaRPr lang="en-US" b="1" dirty="0">
              <a:latin typeface="+mj-lt"/>
            </a:endParaRPr>
          </a:p>
          <a:p>
            <a:r>
              <a:rPr lang="en-US" sz="2000" i="1" dirty="0">
                <a:latin typeface="+mj-lt"/>
              </a:rPr>
              <a:t>	</a:t>
            </a:r>
            <a:r>
              <a:rPr lang="en-US" sz="2400" i="1" dirty="0">
                <a:latin typeface="+mj-lt"/>
              </a:rPr>
              <a:t>CAD Model &amp; Wall Named Selections</a:t>
            </a:r>
            <a:endParaRPr lang="en-US" sz="2000" i="1" dirty="0">
              <a:latin typeface="+mj-lt"/>
            </a:endParaRPr>
          </a:p>
        </p:txBody>
      </p:sp>
      <p:pic>
        <p:nvPicPr>
          <p:cNvPr id="4" name="Picture 3">
            <a:extLst>
              <a:ext uri="{FF2B5EF4-FFF2-40B4-BE49-F238E27FC236}">
                <a16:creationId xmlns:a16="http://schemas.microsoft.com/office/drawing/2014/main" id="{7ED21D19-28D3-BE72-CA55-CD09DF6C7B2D}"/>
              </a:ext>
            </a:extLst>
          </p:cNvPr>
          <p:cNvPicPr>
            <a:picLocks noChangeAspect="1"/>
          </p:cNvPicPr>
          <p:nvPr/>
        </p:nvPicPr>
        <p:blipFill>
          <a:blip r:embed="rId2"/>
          <a:stretch>
            <a:fillRect/>
          </a:stretch>
        </p:blipFill>
        <p:spPr>
          <a:xfrm>
            <a:off x="3028544" y="1471302"/>
            <a:ext cx="5811061" cy="4448796"/>
          </a:xfrm>
          <a:prstGeom prst="rect">
            <a:avLst/>
          </a:prstGeom>
        </p:spPr>
      </p:pic>
      <p:cxnSp>
        <p:nvCxnSpPr>
          <p:cNvPr id="5" name="Straight Connector 4">
            <a:extLst>
              <a:ext uri="{FF2B5EF4-FFF2-40B4-BE49-F238E27FC236}">
                <a16:creationId xmlns:a16="http://schemas.microsoft.com/office/drawing/2014/main" id="{4DC25C58-D97D-D575-BE8C-C535E1E4CA8C}"/>
              </a:ext>
            </a:extLst>
          </p:cNvPr>
          <p:cNvCxnSpPr>
            <a:cxnSpLocks/>
            <a:stCxn id="6" idx="3"/>
          </p:cNvCxnSpPr>
          <p:nvPr/>
        </p:nvCxnSpPr>
        <p:spPr>
          <a:xfrm>
            <a:off x="2827193" y="2533650"/>
            <a:ext cx="506557"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E3A9E00-BAAF-662E-3903-0C932A34B164}"/>
              </a:ext>
            </a:extLst>
          </p:cNvPr>
          <p:cNvSpPr txBox="1"/>
          <p:nvPr/>
        </p:nvSpPr>
        <p:spPr>
          <a:xfrm>
            <a:off x="1287604" y="2348984"/>
            <a:ext cx="1539589" cy="369332"/>
          </a:xfrm>
          <a:prstGeom prst="rect">
            <a:avLst/>
          </a:prstGeom>
          <a:noFill/>
        </p:spPr>
        <p:txBody>
          <a:bodyPr wrap="none" rtlCol="0">
            <a:spAutoFit/>
          </a:bodyPr>
          <a:lstStyle/>
          <a:p>
            <a:r>
              <a:rPr lang="en-US" b="1" i="1" dirty="0"/>
              <a:t>“</a:t>
            </a:r>
            <a:r>
              <a:rPr lang="en-US" b="1" i="1" dirty="0" err="1"/>
              <a:t>wall_spacer</a:t>
            </a:r>
            <a:r>
              <a:rPr lang="en-US" b="1" i="1" dirty="0"/>
              <a:t>”</a:t>
            </a:r>
            <a:endParaRPr lang="en-GB" i="1" dirty="0"/>
          </a:p>
        </p:txBody>
      </p:sp>
      <p:cxnSp>
        <p:nvCxnSpPr>
          <p:cNvPr id="9" name="Straight Connector 8">
            <a:extLst>
              <a:ext uri="{FF2B5EF4-FFF2-40B4-BE49-F238E27FC236}">
                <a16:creationId xmlns:a16="http://schemas.microsoft.com/office/drawing/2014/main" id="{187352A7-C2AE-B8B3-FB16-6F2CD70794B8}"/>
              </a:ext>
            </a:extLst>
          </p:cNvPr>
          <p:cNvCxnSpPr>
            <a:cxnSpLocks/>
            <a:endCxn id="10" idx="1"/>
          </p:cNvCxnSpPr>
          <p:nvPr/>
        </p:nvCxnSpPr>
        <p:spPr>
          <a:xfrm>
            <a:off x="8458200" y="2718316"/>
            <a:ext cx="58275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92A7BA6-2312-C074-01E4-40F4DDE829CC}"/>
              </a:ext>
            </a:extLst>
          </p:cNvPr>
          <p:cNvSpPr txBox="1"/>
          <p:nvPr/>
        </p:nvSpPr>
        <p:spPr>
          <a:xfrm>
            <a:off x="9040956" y="2533650"/>
            <a:ext cx="1539204" cy="369332"/>
          </a:xfrm>
          <a:prstGeom prst="rect">
            <a:avLst/>
          </a:prstGeom>
          <a:noFill/>
        </p:spPr>
        <p:txBody>
          <a:bodyPr wrap="none" rtlCol="0">
            <a:spAutoFit/>
          </a:bodyPr>
          <a:lstStyle/>
          <a:p>
            <a:r>
              <a:rPr lang="en-US" b="1" i="1" dirty="0"/>
              <a:t>“</a:t>
            </a:r>
            <a:r>
              <a:rPr lang="en-US" b="1" i="1" dirty="0" err="1"/>
              <a:t>wall_mouth</a:t>
            </a:r>
            <a:r>
              <a:rPr lang="en-US" b="1" i="1" dirty="0"/>
              <a:t>”</a:t>
            </a:r>
            <a:endParaRPr lang="en-GB" i="1" dirty="0"/>
          </a:p>
        </p:txBody>
      </p:sp>
      <p:cxnSp>
        <p:nvCxnSpPr>
          <p:cNvPr id="14" name="Straight Connector 13">
            <a:extLst>
              <a:ext uri="{FF2B5EF4-FFF2-40B4-BE49-F238E27FC236}">
                <a16:creationId xmlns:a16="http://schemas.microsoft.com/office/drawing/2014/main" id="{87E4EAC5-4244-FAF8-D35A-8483742E64BA}"/>
              </a:ext>
            </a:extLst>
          </p:cNvPr>
          <p:cNvCxnSpPr>
            <a:cxnSpLocks/>
            <a:endCxn id="15" idx="1"/>
          </p:cNvCxnSpPr>
          <p:nvPr/>
        </p:nvCxnSpPr>
        <p:spPr>
          <a:xfrm>
            <a:off x="8580700" y="4737616"/>
            <a:ext cx="58275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AEB381A-53BE-6994-F86C-45F37F49B4CB}"/>
              </a:ext>
            </a:extLst>
          </p:cNvPr>
          <p:cNvSpPr txBox="1"/>
          <p:nvPr/>
        </p:nvSpPr>
        <p:spPr>
          <a:xfrm>
            <a:off x="9163456" y="4552950"/>
            <a:ext cx="1460080" cy="369332"/>
          </a:xfrm>
          <a:prstGeom prst="rect">
            <a:avLst/>
          </a:prstGeom>
          <a:noFill/>
        </p:spPr>
        <p:txBody>
          <a:bodyPr wrap="none" rtlCol="0">
            <a:spAutoFit/>
          </a:bodyPr>
          <a:lstStyle/>
          <a:p>
            <a:r>
              <a:rPr lang="en-US" b="1" i="1" dirty="0"/>
              <a:t>“</a:t>
            </a:r>
            <a:r>
              <a:rPr lang="en-US" b="1" i="1" dirty="0" err="1"/>
              <a:t>wall_lower</a:t>
            </a:r>
            <a:r>
              <a:rPr lang="en-US" b="1" i="1" dirty="0"/>
              <a:t>”</a:t>
            </a:r>
            <a:endParaRPr lang="en-GB" i="1" dirty="0"/>
          </a:p>
        </p:txBody>
      </p:sp>
      <p:graphicFrame>
        <p:nvGraphicFramePr>
          <p:cNvPr id="16" name="Table 15">
            <a:extLst>
              <a:ext uri="{FF2B5EF4-FFF2-40B4-BE49-F238E27FC236}">
                <a16:creationId xmlns:a16="http://schemas.microsoft.com/office/drawing/2014/main" id="{01F7CC8A-2E26-AB7C-945E-25B9D9E029DA}"/>
              </a:ext>
            </a:extLst>
          </p:cNvPr>
          <p:cNvGraphicFramePr>
            <a:graphicFrameLocks noGrp="1"/>
          </p:cNvGraphicFramePr>
          <p:nvPr/>
        </p:nvGraphicFramePr>
        <p:xfrm>
          <a:off x="888578" y="4399645"/>
          <a:ext cx="6007521" cy="1305830"/>
        </p:xfrm>
        <a:graphic>
          <a:graphicData uri="http://schemas.openxmlformats.org/drawingml/2006/table">
            <a:tbl>
              <a:tblPr>
                <a:tableStyleId>{616DA210-FB5B-4158-B5E0-FEB733F419BA}</a:tableStyleId>
              </a:tblPr>
              <a:tblGrid>
                <a:gridCol w="2002507">
                  <a:extLst>
                    <a:ext uri="{9D8B030D-6E8A-4147-A177-3AD203B41FA5}">
                      <a16:colId xmlns:a16="http://schemas.microsoft.com/office/drawing/2014/main" val="345875449"/>
                    </a:ext>
                  </a:extLst>
                </a:gridCol>
                <a:gridCol w="2002507">
                  <a:extLst>
                    <a:ext uri="{9D8B030D-6E8A-4147-A177-3AD203B41FA5}">
                      <a16:colId xmlns:a16="http://schemas.microsoft.com/office/drawing/2014/main" val="1284577387"/>
                    </a:ext>
                  </a:extLst>
                </a:gridCol>
                <a:gridCol w="2002507">
                  <a:extLst>
                    <a:ext uri="{9D8B030D-6E8A-4147-A177-3AD203B41FA5}">
                      <a16:colId xmlns:a16="http://schemas.microsoft.com/office/drawing/2014/main" val="185884359"/>
                    </a:ext>
                  </a:extLst>
                </a:gridCol>
              </a:tblGrid>
              <a:tr h="391430">
                <a:tc>
                  <a:txBody>
                    <a:bodyPr/>
                    <a:lstStyle/>
                    <a:p>
                      <a:pPr algn="ctr">
                        <a:buNone/>
                      </a:pPr>
                      <a:r>
                        <a:rPr lang="en-GB" b="1" dirty="0">
                          <a:solidFill>
                            <a:schemeClr val="bg1"/>
                          </a:solidFill>
                        </a:rPr>
                        <a:t>“</a:t>
                      </a:r>
                      <a:r>
                        <a:rPr lang="en-GB" b="1" dirty="0" err="1">
                          <a:solidFill>
                            <a:schemeClr val="bg1"/>
                          </a:solidFill>
                        </a:rPr>
                        <a:t>wall_spacer</a:t>
                      </a:r>
                      <a:r>
                        <a:rPr lang="en-GB" b="1" dirty="0">
                          <a:solidFill>
                            <a:schemeClr val="bg1"/>
                          </a:solidFill>
                        </a:rPr>
                        <a:t>”</a:t>
                      </a:r>
                    </a:p>
                  </a:txBody>
                  <a:tcPr anchor="ctr">
                    <a:solidFill>
                      <a:schemeClr val="accent4"/>
                    </a:solidFill>
                  </a:tcPr>
                </a:tc>
                <a:tc>
                  <a:txBody>
                    <a:bodyPr/>
                    <a:lstStyle/>
                    <a:p>
                      <a:pPr algn="ctr">
                        <a:buNone/>
                      </a:pPr>
                      <a:r>
                        <a:rPr lang="en-GB" b="1" dirty="0">
                          <a:solidFill>
                            <a:schemeClr val="bg1"/>
                          </a:solidFill>
                        </a:rPr>
                        <a:t>“</a:t>
                      </a:r>
                      <a:r>
                        <a:rPr lang="en-GB" b="1" dirty="0" err="1">
                          <a:solidFill>
                            <a:schemeClr val="bg1"/>
                          </a:solidFill>
                        </a:rPr>
                        <a:t>wall_mouth</a:t>
                      </a:r>
                      <a:r>
                        <a:rPr lang="en-GB" b="1" dirty="0">
                          <a:solidFill>
                            <a:schemeClr val="bg1"/>
                          </a:solidFill>
                        </a:rPr>
                        <a:t>”</a:t>
                      </a:r>
                    </a:p>
                  </a:txBody>
                  <a:tcPr anchor="ctr">
                    <a:solidFill>
                      <a:schemeClr val="accent4"/>
                    </a:solidFill>
                  </a:tcPr>
                </a:tc>
                <a:tc>
                  <a:txBody>
                    <a:bodyPr/>
                    <a:lstStyle/>
                    <a:p>
                      <a:pPr algn="ctr">
                        <a:buNone/>
                      </a:pPr>
                      <a:r>
                        <a:rPr lang="en-GB" b="1" dirty="0">
                          <a:solidFill>
                            <a:schemeClr val="bg1"/>
                          </a:solidFill>
                        </a:rPr>
                        <a:t>“</a:t>
                      </a:r>
                      <a:r>
                        <a:rPr lang="en-GB" b="1" dirty="0" err="1">
                          <a:solidFill>
                            <a:schemeClr val="bg1"/>
                          </a:solidFill>
                        </a:rPr>
                        <a:t>wall_lower</a:t>
                      </a:r>
                      <a:r>
                        <a:rPr lang="en-GB" b="1" dirty="0">
                          <a:solidFill>
                            <a:schemeClr val="bg1"/>
                          </a:solidFill>
                        </a:rPr>
                        <a:t>”</a:t>
                      </a:r>
                    </a:p>
                  </a:txBody>
                  <a:tcPr anchor="ctr">
                    <a:solidFill>
                      <a:schemeClr val="accent4"/>
                    </a:solidFill>
                  </a:tcPr>
                </a:tc>
                <a:extLst>
                  <a:ext uri="{0D108BD9-81ED-4DB2-BD59-A6C34878D82A}">
                    <a16:rowId xmlns:a16="http://schemas.microsoft.com/office/drawing/2014/main" val="2002024336"/>
                  </a:ext>
                </a:extLst>
              </a:tr>
              <a:tr h="700537">
                <a:tc>
                  <a:txBody>
                    <a:bodyPr/>
                    <a:lstStyle/>
                    <a:p>
                      <a:pPr algn="ctr">
                        <a:buNone/>
                      </a:pPr>
                      <a:r>
                        <a:rPr lang="en-GB" dirty="0"/>
                        <a:t>Plastic walls; Inhaler and Spacer Region</a:t>
                      </a:r>
                    </a:p>
                  </a:txBody>
                  <a:tcPr anchor="ctr"/>
                </a:tc>
                <a:tc>
                  <a:txBody>
                    <a:bodyPr/>
                    <a:lstStyle/>
                    <a:p>
                      <a:pPr algn="ctr">
                        <a:buNone/>
                      </a:pPr>
                      <a:r>
                        <a:rPr lang="en-US" dirty="0"/>
                        <a:t>Oral Cavity, Pharynx and Larynx Regions</a:t>
                      </a:r>
                      <a:endParaRPr lang="en-GB" dirty="0"/>
                    </a:p>
                  </a:txBody>
                  <a:tcPr anchor="ctr"/>
                </a:tc>
                <a:tc>
                  <a:txBody>
                    <a:bodyPr/>
                    <a:lstStyle/>
                    <a:p>
                      <a:pPr algn="ctr">
                        <a:buNone/>
                      </a:pPr>
                      <a:r>
                        <a:rPr lang="en-GB" dirty="0"/>
                        <a:t>Trachea; Entry to lower respiratory system Region</a:t>
                      </a:r>
                    </a:p>
                  </a:txBody>
                  <a:tcPr anchor="ctr"/>
                </a:tc>
                <a:extLst>
                  <a:ext uri="{0D108BD9-81ED-4DB2-BD59-A6C34878D82A}">
                    <a16:rowId xmlns:a16="http://schemas.microsoft.com/office/drawing/2014/main" val="871473308"/>
                  </a:ext>
                </a:extLst>
              </a:tr>
            </a:tbl>
          </a:graphicData>
        </a:graphic>
      </p:graphicFrame>
    </p:spTree>
    <p:extLst>
      <p:ext uri="{BB962C8B-B14F-4D97-AF65-F5344CB8AC3E}">
        <p14:creationId xmlns:p14="http://schemas.microsoft.com/office/powerpoint/2010/main" val="3590522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1797E-8A12-7B43-45A3-960A3550152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3A18F2-CED3-D05D-30E0-992CC474F6C3}"/>
              </a:ext>
            </a:extLst>
          </p:cNvPr>
          <p:cNvSpPr>
            <a:spLocks noGrp="1"/>
          </p:cNvSpPr>
          <p:nvPr>
            <p:ph type="sldNum" sz="quarter" idx="11"/>
          </p:nvPr>
        </p:nvSpPr>
        <p:spPr/>
        <p:txBody>
          <a:bodyPr/>
          <a:lstStyle/>
          <a:p>
            <a:fld id="{F0D23093-2AB0-F74C-B865-1A12A15B650E}" type="slidenum">
              <a:rPr lang="en-US" smtClean="0"/>
              <a:pPr/>
              <a:t>38</a:t>
            </a:fld>
            <a:endParaRPr lang="en-US"/>
          </a:p>
        </p:txBody>
      </p:sp>
      <p:sp>
        <p:nvSpPr>
          <p:cNvPr id="3" name="Title 2">
            <a:extLst>
              <a:ext uri="{FF2B5EF4-FFF2-40B4-BE49-F238E27FC236}">
                <a16:creationId xmlns:a16="http://schemas.microsoft.com/office/drawing/2014/main" id="{D6601604-872B-357F-3145-4383B4613797}"/>
              </a:ext>
            </a:extLst>
          </p:cNvPr>
          <p:cNvSpPr>
            <a:spLocks noGrp="1"/>
          </p:cNvSpPr>
          <p:nvPr>
            <p:ph type="title"/>
          </p:nvPr>
        </p:nvSpPr>
        <p:spPr>
          <a:xfrm>
            <a:off x="609600" y="3006081"/>
            <a:ext cx="10972799" cy="845837"/>
          </a:xfrm>
        </p:spPr>
        <p:txBody>
          <a:bodyPr/>
          <a:lstStyle/>
          <a:p>
            <a:pPr algn="ctr"/>
            <a:r>
              <a:rPr lang="en-US" b="1" i="1"/>
              <a:t>pMDI + Spacer + Idealized Throat</a:t>
            </a:r>
            <a:br>
              <a:rPr lang="en-US" b="1" i="1"/>
            </a:br>
            <a:r>
              <a:rPr lang="en-US" i="1"/>
              <a:t>CFD Model</a:t>
            </a:r>
            <a:br>
              <a:rPr lang="en-US" b="1" i="1"/>
            </a:br>
            <a:endParaRPr lang="en-GB" i="1"/>
          </a:p>
        </p:txBody>
      </p:sp>
    </p:spTree>
    <p:extLst>
      <p:ext uri="{BB962C8B-B14F-4D97-AF65-F5344CB8AC3E}">
        <p14:creationId xmlns:p14="http://schemas.microsoft.com/office/powerpoint/2010/main" val="8117022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8544E-0941-185A-71E6-277A7EF5C78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9A53A2-0F61-F0F0-CC43-0C9B5B545CF9}"/>
              </a:ext>
            </a:extLst>
          </p:cNvPr>
          <p:cNvSpPr>
            <a:spLocks noGrp="1"/>
          </p:cNvSpPr>
          <p:nvPr>
            <p:ph type="sldNum" sz="quarter" idx="11"/>
          </p:nvPr>
        </p:nvSpPr>
        <p:spPr/>
        <p:txBody>
          <a:bodyPr/>
          <a:lstStyle/>
          <a:p>
            <a:fld id="{F0D23093-2AB0-F74C-B865-1A12A15B650E}" type="slidenum">
              <a:rPr lang="en-US" smtClean="0"/>
              <a:pPr/>
              <a:t>39</a:t>
            </a:fld>
            <a:endParaRPr lang="en-US"/>
          </a:p>
        </p:txBody>
      </p:sp>
      <p:sp>
        <p:nvSpPr>
          <p:cNvPr id="6" name="Title 2">
            <a:extLst>
              <a:ext uri="{FF2B5EF4-FFF2-40B4-BE49-F238E27FC236}">
                <a16:creationId xmlns:a16="http://schemas.microsoft.com/office/drawing/2014/main" id="{DFC55E46-6043-DC9C-C2F2-D0DFA31A30C2}"/>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Particle Size</a:t>
            </a:r>
            <a:endParaRPr lang="en-US">
              <a:latin typeface="+mj-lt"/>
            </a:endParaRPr>
          </a:p>
        </p:txBody>
      </p:sp>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F8A80C81-0AD3-5EA4-4EDB-D6AFD6C451B6}"/>
                  </a:ext>
                </a:extLst>
              </p:cNvPr>
              <p:cNvSpPr txBox="1"/>
              <p:nvPr/>
            </p:nvSpPr>
            <p:spPr>
              <a:xfrm>
                <a:off x="745257" y="887073"/>
                <a:ext cx="10590583" cy="5723426"/>
              </a:xfrm>
              <a:prstGeom prst="rect">
                <a:avLst/>
              </a:prstGeom>
              <a:noFill/>
            </p:spPr>
            <p:txBody>
              <a:bodyPr wrap="square" rtlCol="0">
                <a:spAutoFit/>
              </a:bodyPr>
              <a:lstStyle/>
              <a:p>
                <a:r>
                  <a:rPr lang="en-US" dirty="0"/>
                  <a:t>Using Species Transport, with </a:t>
                </a:r>
                <a:r>
                  <a:rPr lang="en-US" b="1" dirty="0"/>
                  <a:t>initial Droplet Diameter</a:t>
                </a:r>
                <a:r>
                  <a:rPr lang="en-US" dirty="0"/>
                  <a:t> of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𝐷</m:t>
                        </m:r>
                      </m:e>
                      <m:sub>
                        <m:r>
                          <a:rPr lang="en-US" b="0" i="1" smtClean="0">
                            <a:latin typeface="Cambria Math" panose="02040503050406030204" pitchFamily="18" charset="0"/>
                          </a:rPr>
                          <m:t>0</m:t>
                        </m:r>
                      </m:sub>
                    </m:sSub>
                    <m:r>
                      <a:rPr lang="en-US" b="0" i="1" smtClean="0">
                        <a:latin typeface="Cambria Math" panose="02040503050406030204" pitchFamily="18" charset="0"/>
                      </a:rPr>
                      <m:t>=10 </m:t>
                    </m:r>
                    <m:r>
                      <a:rPr lang="en-US" b="0" i="1" smtClean="0">
                        <a:latin typeface="Cambria Math" panose="02040503050406030204" pitchFamily="18" charset="0"/>
                      </a:rPr>
                      <m:t>𝑚𝑖𝑐𝑟𝑜𝑛𝑠</m:t>
                    </m:r>
                    <m:r>
                      <a:rPr lang="en-US" b="0" i="1" smtClean="0">
                        <a:latin typeface="Cambria Math" panose="02040503050406030204" pitchFamily="18" charset="0"/>
                      </a:rPr>
                      <m:t> </m:t>
                    </m:r>
                    <m:r>
                      <a:rPr lang="en-US" b="0" i="1" smtClean="0">
                        <a:latin typeface="Cambria Math" panose="02040503050406030204" pitchFamily="18" charset="0"/>
                      </a:rPr>
                      <m:t>𝑜𝑟</m:t>
                    </m:r>
                    <m:r>
                      <a:rPr lang="en-US" b="0" i="1" smtClean="0">
                        <a:latin typeface="Cambria Math" panose="02040503050406030204" pitchFamily="18" charset="0"/>
                      </a:rPr>
                      <m:t> 10</m:t>
                    </m:r>
                    <m:r>
                      <a:rPr lang="en-US" b="0" i="1" smtClean="0">
                        <a:latin typeface="Cambria Math" panose="02040503050406030204" pitchFamily="18" charset="0"/>
                      </a:rPr>
                      <m:t>𝑒</m:t>
                    </m:r>
                    <m:r>
                      <a:rPr lang="en-US" b="0" i="1" smtClean="0">
                        <a:latin typeface="Cambria Math" panose="02040503050406030204" pitchFamily="18" charset="0"/>
                      </a:rPr>
                      <m:t>−6 </m:t>
                    </m:r>
                    <m:r>
                      <a:rPr lang="en-US" b="0" i="1" smtClean="0">
                        <a:latin typeface="Cambria Math" panose="02040503050406030204" pitchFamily="18" charset="0"/>
                      </a:rPr>
                      <m:t>𝑚</m:t>
                    </m:r>
                  </m:oMath>
                </a14:m>
                <a:r>
                  <a:rPr lang="en-US" dirty="0"/>
                  <a:t>, an </a:t>
                </a:r>
                <a:r>
                  <a:rPr lang="en-US" b="1" dirty="0"/>
                  <a:t>Injection Time </a:t>
                </a:r>
                <a:r>
                  <a:rPr lang="en-US" dirty="0"/>
                  <a:t>of 0.1s and </a:t>
                </a:r>
                <a:r>
                  <a:rPr lang="en-US" b="1" dirty="0"/>
                  <a:t>Mass Flow Rate </a:t>
                </a:r>
                <a:r>
                  <a:rPr lang="en-US" dirty="0"/>
                  <a:t>of 0.0005 kg/s and desire for a </a:t>
                </a:r>
                <a:r>
                  <a:rPr lang="en-US" b="1" dirty="0"/>
                  <a:t>final </a:t>
                </a:r>
                <a:r>
                  <a:rPr lang="en-US" dirty="0"/>
                  <a:t>(Post-Evaporation)</a:t>
                </a:r>
                <a:r>
                  <a:rPr lang="en-US" b="1" dirty="0"/>
                  <a:t> Droplet Diameter</a:t>
                </a:r>
                <a:r>
                  <a:rPr lang="en-US" dirty="0"/>
                  <a:t> of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𝐷</m:t>
                        </m:r>
                      </m:e>
                      <m:sub>
                        <m:r>
                          <a:rPr lang="en-US" b="0" i="1" smtClean="0">
                            <a:latin typeface="Cambria Math" panose="02040503050406030204" pitchFamily="18" charset="0"/>
                          </a:rPr>
                          <m:t>𝑓</m:t>
                        </m:r>
                      </m:sub>
                    </m:sSub>
                    <m:r>
                      <a:rPr lang="en-US" i="1">
                        <a:latin typeface="Cambria Math" panose="02040503050406030204" pitchFamily="18" charset="0"/>
                      </a:rPr>
                      <m:t>=1 </m:t>
                    </m:r>
                    <m:r>
                      <a:rPr lang="en-US" i="1">
                        <a:latin typeface="Cambria Math" panose="02040503050406030204" pitchFamily="18" charset="0"/>
                      </a:rPr>
                      <m:t>𝑚𝑖𝑐𝑟𝑜𝑛𝑠</m:t>
                    </m:r>
                  </m:oMath>
                </a14:m>
                <a:r>
                  <a:rPr lang="en-US" dirty="0"/>
                  <a:t>, the following math is required:</a:t>
                </a:r>
              </a:p>
              <a:p>
                <a:endParaRPr lang="en-US" dirty="0"/>
              </a:p>
              <a:p>
                <a:r>
                  <a:rPr lang="en-US" dirty="0"/>
                  <a:t>Ansys Fluent software requires from the user: Initial Droplet Diameter </a:t>
                </a:r>
                <a:r>
                  <a:rPr lang="en-GB" dirty="0">
                    <a:solidFill>
                      <a:srgbClr val="00B050"/>
                    </a:solidFill>
                  </a:rPr>
                  <a:t>✔</a:t>
                </a:r>
                <a:r>
                  <a:rPr lang="en-GB" dirty="0"/>
                  <a:t>, and Mass Fraction for Each Component </a:t>
                </a:r>
                <a:r>
                  <a:rPr lang="en-GB" b="1" dirty="0">
                    <a:solidFill>
                      <a:srgbClr val="FF0000"/>
                    </a:solidFill>
                  </a:rPr>
                  <a:t>X</a:t>
                </a:r>
              </a:p>
              <a:p>
                <a:r>
                  <a:rPr lang="en-US" dirty="0"/>
                  <a:t> </a:t>
                </a:r>
              </a:p>
              <a:p>
                <a:r>
                  <a:rPr lang="en-US" dirty="0">
                    <a:latin typeface="+mj-lt"/>
                  </a:rPr>
                  <a:t>Using Cube-Law,</a:t>
                </a:r>
              </a:p>
              <a:p>
                <a:pPr algn="ctr"/>
                <a14:m>
                  <m:oMath xmlns:m="http://schemas.openxmlformats.org/officeDocument/2006/math">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𝑛𝑣</m:t>
                            </m:r>
                          </m:sub>
                        </m:sSub>
                      </m:num>
                      <m:den>
                        <m:sSub>
                          <m:sSubPr>
                            <m:ctrlPr>
                              <a:rPr lang="en-US"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0</m:t>
                            </m:r>
                          </m:sub>
                        </m:sSub>
                      </m:den>
                    </m:f>
                    <m:r>
                      <a:rPr lang="en-US" i="1">
                        <a:latin typeface="Cambria Math" panose="02040503050406030204" pitchFamily="18" charset="0"/>
                      </a:rPr>
                      <m:t>=</m:t>
                    </m:r>
                    <m:sSup>
                      <m:sSupPr>
                        <m:ctrlPr>
                          <a:rPr lang="en-US" i="1" smtClean="0">
                            <a:latin typeface="Cambria Math" panose="02040503050406030204" pitchFamily="18" charset="0"/>
                          </a:rPr>
                        </m:ctrlPr>
                      </m:sSupPr>
                      <m:e>
                        <m:d>
                          <m:dPr>
                            <m:ctrlPr>
                              <a:rPr lang="en-US" i="1" smtClean="0">
                                <a:latin typeface="Cambria Math" panose="02040503050406030204" pitchFamily="18" charset="0"/>
                              </a:rPr>
                            </m:ctrlPr>
                          </m:dPr>
                          <m:e>
                            <m:f>
                              <m:fPr>
                                <m:ctrlPr>
                                  <a:rPr lang="en-US" i="1" smtClean="0">
                                    <a:latin typeface="Cambria Math" panose="02040503050406030204" pitchFamily="18" charset="0"/>
                                  </a:rPr>
                                </m:ctrlPr>
                              </m:fPr>
                              <m:num>
                                <m:sSub>
                                  <m:sSubPr>
                                    <m:ctrlPr>
                                      <a:rPr lang="en-US" i="1" smtClean="0">
                                        <a:latin typeface="Cambria Math" panose="02040503050406030204" pitchFamily="18" charset="0"/>
                                      </a:rPr>
                                    </m:ctrlPr>
                                  </m:sSubPr>
                                  <m:e>
                                    <m:r>
                                      <a:rPr lang="en-US" b="0" i="1" smtClean="0">
                                        <a:latin typeface="Cambria Math" panose="02040503050406030204" pitchFamily="18" charset="0"/>
                                      </a:rPr>
                                      <m:t>𝐷</m:t>
                                    </m:r>
                                  </m:e>
                                  <m:sub>
                                    <m:r>
                                      <a:rPr lang="en-US" b="0" i="1" smtClean="0">
                                        <a:latin typeface="Cambria Math" panose="02040503050406030204" pitchFamily="18" charset="0"/>
                                      </a:rPr>
                                      <m:t>𝑓</m:t>
                                    </m:r>
                                  </m:sub>
                                </m:sSub>
                              </m:num>
                              <m:den>
                                <m:sSub>
                                  <m:sSubPr>
                                    <m:ctrlPr>
                                      <a:rPr lang="en-US" i="1" smtClean="0">
                                        <a:latin typeface="Cambria Math" panose="02040503050406030204" pitchFamily="18" charset="0"/>
                                      </a:rPr>
                                    </m:ctrlPr>
                                  </m:sSubPr>
                                  <m:e>
                                    <m:r>
                                      <a:rPr lang="en-US" b="0" i="1" smtClean="0">
                                        <a:latin typeface="Cambria Math" panose="02040503050406030204" pitchFamily="18" charset="0"/>
                                      </a:rPr>
                                      <m:t>𝐷</m:t>
                                    </m:r>
                                  </m:e>
                                  <m:sub>
                                    <m:r>
                                      <a:rPr lang="en-US" b="0" i="1" smtClean="0">
                                        <a:latin typeface="Cambria Math" panose="02040503050406030204" pitchFamily="18" charset="0"/>
                                      </a:rPr>
                                      <m:t>0</m:t>
                                    </m:r>
                                  </m:sub>
                                </m:sSub>
                              </m:den>
                            </m:f>
                          </m:e>
                        </m:d>
                      </m:e>
                      <m:sup>
                        <m:r>
                          <a:rPr lang="en-US" b="0" i="1" smtClean="0">
                            <a:latin typeface="Cambria Math" panose="02040503050406030204" pitchFamily="18" charset="0"/>
                          </a:rPr>
                          <m:t>3</m:t>
                        </m:r>
                      </m:sup>
                    </m:sSup>
                    <m:r>
                      <a:rPr lang="en-US" b="0" i="1" smtClean="0">
                        <a:latin typeface="Cambria Math" panose="02040503050406030204" pitchFamily="18" charset="0"/>
                      </a:rPr>
                      <m:t>=</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b="0" i="1" smtClean="0">
                                    <a:latin typeface="Cambria Math" panose="02040503050406030204" pitchFamily="18" charset="0"/>
                                  </a:rPr>
                                  <m:t>2</m:t>
                                </m:r>
                              </m:num>
                              <m:den>
                                <m:r>
                                  <a:rPr lang="en-US" b="0" i="1" smtClean="0">
                                    <a:latin typeface="Cambria Math" panose="02040503050406030204" pitchFamily="18" charset="0"/>
                                  </a:rPr>
                                  <m:t>10</m:t>
                                </m:r>
                              </m:den>
                            </m:f>
                          </m:e>
                        </m:d>
                      </m:e>
                      <m:sup>
                        <m:r>
                          <a:rPr lang="en-US" i="1">
                            <a:latin typeface="Cambria Math" panose="02040503050406030204" pitchFamily="18" charset="0"/>
                          </a:rPr>
                          <m:t>3</m:t>
                        </m:r>
                      </m:sup>
                    </m:sSup>
                    <m:r>
                      <a:rPr lang="en-US" b="0" i="1" smtClean="0">
                        <a:latin typeface="Cambria Math" panose="02040503050406030204" pitchFamily="18" charset="0"/>
                      </a:rPr>
                      <m:t>=0.002 </m:t>
                    </m:r>
                    <m:r>
                      <a:rPr lang="en-US" b="0" i="1" smtClean="0">
                        <a:latin typeface="Cambria Math" panose="02040503050406030204" pitchFamily="18" charset="0"/>
                      </a:rPr>
                      <m:t>𝑜𝑟</m:t>
                    </m:r>
                    <m:r>
                      <a:rPr lang="en-US" b="0" i="1" smtClean="0">
                        <a:latin typeface="Cambria Math" panose="02040503050406030204" pitchFamily="18" charset="0"/>
                      </a:rPr>
                      <m:t> 0.2%</m:t>
                    </m:r>
                  </m:oMath>
                </a14:m>
                <a:r>
                  <a:rPr lang="en-US" dirty="0"/>
                  <a:t> is non-volatile mass &amp; </a:t>
                </a:r>
                <a14:m>
                  <m:oMath xmlns:m="http://schemas.openxmlformats.org/officeDocument/2006/math">
                    <m:r>
                      <a:rPr lang="en-US" i="1">
                        <a:latin typeface="Cambria Math" panose="02040503050406030204" pitchFamily="18" charset="0"/>
                      </a:rPr>
                      <m:t>0.</m:t>
                    </m:r>
                    <m:r>
                      <a:rPr lang="en-US" b="0" i="1" smtClean="0">
                        <a:latin typeface="Cambria Math" panose="02040503050406030204" pitchFamily="18" charset="0"/>
                      </a:rPr>
                      <m:t>998</m:t>
                    </m:r>
                    <m:r>
                      <a:rPr lang="en-US" i="1">
                        <a:latin typeface="Cambria Math" panose="02040503050406030204" pitchFamily="18" charset="0"/>
                      </a:rPr>
                      <m:t> </m:t>
                    </m:r>
                    <m:r>
                      <a:rPr lang="en-US" i="1">
                        <a:latin typeface="Cambria Math" panose="02040503050406030204" pitchFamily="18" charset="0"/>
                      </a:rPr>
                      <m:t>𝑜𝑟</m:t>
                    </m:r>
                    <m:r>
                      <a:rPr lang="en-US" i="1">
                        <a:latin typeface="Cambria Math" panose="02040503050406030204" pitchFamily="18" charset="0"/>
                      </a:rPr>
                      <m:t> 99.8%</m:t>
                    </m:r>
                  </m:oMath>
                </a14:m>
                <a:r>
                  <a:rPr lang="en-US" dirty="0"/>
                  <a:t> is volatile mass</a:t>
                </a:r>
              </a:p>
              <a:p>
                <a:pPr algn="ctr"/>
                <a:endParaRPr lang="en-US" dirty="0"/>
              </a:p>
              <a:p>
                <a:r>
                  <a:rPr lang="en-US" dirty="0"/>
                  <a:t>The total mass injected into the Domain is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𝑚</m:t>
                        </m:r>
                      </m:e>
                      <m:sub>
                        <m:r>
                          <a:rPr lang="en-US" b="0" i="1" smtClean="0">
                            <a:latin typeface="Cambria Math" panose="02040503050406030204" pitchFamily="18" charset="0"/>
                          </a:rPr>
                          <m:t>0</m:t>
                        </m:r>
                      </m:sub>
                    </m:sSub>
                    <m:r>
                      <a:rPr lang="en-US" b="0" i="1" smtClean="0">
                        <a:latin typeface="Cambria Math" panose="02040503050406030204" pitchFamily="18" charset="0"/>
                      </a:rPr>
                      <m:t>=0.0005</m:t>
                    </m:r>
                    <m:f>
                      <m:fPr>
                        <m:ctrlPr>
                          <a:rPr lang="en-US" b="0" i="1" smtClean="0">
                            <a:latin typeface="Cambria Math" panose="02040503050406030204" pitchFamily="18" charset="0"/>
                          </a:rPr>
                        </m:ctrlPr>
                      </m:fPr>
                      <m:num>
                        <m:r>
                          <a:rPr lang="en-US" b="0" i="1" smtClean="0">
                            <a:latin typeface="Cambria Math" panose="02040503050406030204" pitchFamily="18" charset="0"/>
                          </a:rPr>
                          <m:t>𝑘𝑔</m:t>
                        </m:r>
                      </m:num>
                      <m:den>
                        <m:r>
                          <a:rPr lang="en-US" b="0" i="1" smtClean="0">
                            <a:latin typeface="Cambria Math" panose="02040503050406030204" pitchFamily="18" charset="0"/>
                          </a:rPr>
                          <m:t>𝑠</m:t>
                        </m:r>
                      </m:den>
                    </m:f>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0.1</m:t>
                    </m:r>
                    <m:r>
                      <a:rPr lang="en-US" b="0" i="1" smtClean="0">
                        <a:latin typeface="Cambria Math" panose="02040503050406030204" pitchFamily="18" charset="0"/>
                        <a:ea typeface="Cambria Math" panose="02040503050406030204" pitchFamily="18" charset="0"/>
                      </a:rPr>
                      <m:t>𝑠</m:t>
                    </m:r>
                    <m:r>
                      <a:rPr lang="en-US" b="0" i="1" smtClean="0">
                        <a:latin typeface="Cambria Math" panose="02040503050406030204" pitchFamily="18" charset="0"/>
                        <a:ea typeface="Cambria Math" panose="02040503050406030204" pitchFamily="18" charset="0"/>
                      </a:rPr>
                      <m:t>=5</m:t>
                    </m:r>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−5</m:t>
                    </m:r>
                    <m:r>
                      <a:rPr lang="en-US" b="0" i="1" smtClean="0">
                        <a:latin typeface="Cambria Math" panose="02040503050406030204" pitchFamily="18" charset="0"/>
                        <a:ea typeface="Cambria Math" panose="02040503050406030204" pitchFamily="18" charset="0"/>
                      </a:rPr>
                      <m:t>𝑘𝑔</m:t>
                    </m:r>
                  </m:oMath>
                </a14:m>
                <a:endParaRPr lang="en-US" b="0" dirty="0">
                  <a:ea typeface="Cambria Math" panose="02040503050406030204" pitchFamily="18" charset="0"/>
                </a:endParaRPr>
              </a:p>
              <a:p>
                <a:r>
                  <a:rPr lang="en-US" dirty="0"/>
                  <a:t>And thus, the non-volatile mass is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b="0" i="1" smtClean="0">
                            <a:latin typeface="Cambria Math" panose="02040503050406030204" pitchFamily="18" charset="0"/>
                          </a:rPr>
                          <m:t>𝑛𝑣</m:t>
                        </m:r>
                      </m:sub>
                    </m:sSub>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5</m:t>
                    </m:r>
                    <m:r>
                      <a:rPr lang="en-US" b="0" i="1" smtClean="0">
                        <a:latin typeface="Cambria Math" panose="02040503050406030204" pitchFamily="18" charset="0"/>
                        <a:ea typeface="Cambria Math" panose="02040503050406030204" pitchFamily="18" charset="0"/>
                      </a:rPr>
                      <m:t>𝐸</m:t>
                    </m:r>
                    <m:r>
                      <a:rPr lang="en-US" i="1">
                        <a:latin typeface="Cambria Math" panose="02040503050406030204" pitchFamily="18" charset="0"/>
                        <a:ea typeface="Cambria Math" panose="02040503050406030204" pitchFamily="18" charset="0"/>
                      </a:rPr>
                      <m:t>−5</m:t>
                    </m:r>
                    <m:r>
                      <a:rPr lang="en-US" i="1">
                        <a:latin typeface="Cambria Math" panose="02040503050406030204" pitchFamily="18" charset="0"/>
                        <a:ea typeface="Cambria Math" panose="02040503050406030204" pitchFamily="18" charset="0"/>
                      </a:rPr>
                      <m:t>𝑘𝑔</m:t>
                    </m:r>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0.002=100</m:t>
                    </m:r>
                    <m:r>
                      <a:rPr lang="en-US" b="0" i="1" smtClean="0">
                        <a:latin typeface="Cambria Math" panose="02040503050406030204" pitchFamily="18" charset="0"/>
                        <a:ea typeface="Cambria Math" panose="02040503050406030204" pitchFamily="18" charset="0"/>
                      </a:rPr>
                      <m:t>𝜇</m:t>
                    </m:r>
                    <m:r>
                      <a:rPr lang="en-US" b="0" i="1" smtClean="0">
                        <a:latin typeface="Cambria Math" panose="02040503050406030204" pitchFamily="18" charset="0"/>
                        <a:ea typeface="Cambria Math" panose="02040503050406030204" pitchFamily="18" charset="0"/>
                      </a:rPr>
                      <m:t>𝑔</m:t>
                    </m:r>
                  </m:oMath>
                </a14:m>
                <a:endParaRPr lang="en-US" dirty="0">
                  <a:ea typeface="Cambria Math" panose="02040503050406030204" pitchFamily="18" charset="0"/>
                </a:endParaRPr>
              </a:p>
              <a:p>
                <a:endParaRPr lang="en-US" dirty="0">
                  <a:ea typeface="Cambria Math" panose="02040503050406030204" pitchFamily="18" charset="0"/>
                </a:endParaRPr>
              </a:p>
              <a:p>
                <a:r>
                  <a:rPr lang="en-US" b="1" dirty="0">
                    <a:ea typeface="Cambria Math" panose="02040503050406030204" pitchFamily="18" charset="0"/>
                  </a:rPr>
                  <a:t>NOTE: </a:t>
                </a:r>
                <a:r>
                  <a:rPr lang="en-US" dirty="0">
                    <a:ea typeface="Cambria Math" panose="02040503050406030204" pitchFamily="18" charset="0"/>
                  </a:rPr>
                  <a:t>Common dosing within </a:t>
                </a:r>
                <a:r>
                  <a:rPr lang="en-US" dirty="0" err="1">
                    <a:ea typeface="Cambria Math" panose="02040503050406030204" pitchFamily="18" charset="0"/>
                  </a:rPr>
                  <a:t>pMDI</a:t>
                </a:r>
                <a:r>
                  <a:rPr lang="en-US" dirty="0">
                    <a:ea typeface="Cambria Math" panose="02040503050406030204" pitchFamily="18" charset="0"/>
                  </a:rPr>
                  <a:t> systems are 50-250 µg of API, but the non-volatile mass usually consist of an API and other solid residual, thus the API is just a fraction of the non-volatile component.</a:t>
                </a:r>
              </a:p>
              <a:p>
                <a:endParaRPr lang="en-US" dirty="0"/>
              </a:p>
              <a:p>
                <a:r>
                  <a:rPr lang="en-GB" dirty="0"/>
                  <a:t>									Mass Fraction for Each 								    	       Component </a:t>
                </a:r>
                <a:r>
                  <a:rPr lang="en-GB" dirty="0">
                    <a:solidFill>
                      <a:srgbClr val="00B050"/>
                    </a:solidFill>
                  </a:rPr>
                  <a:t>✔</a:t>
                </a:r>
                <a:endParaRPr lang="en-GB" b="1" dirty="0">
                  <a:solidFill>
                    <a:srgbClr val="FF0000"/>
                  </a:solidFill>
                </a:endParaRPr>
              </a:p>
              <a:p>
                <a:endParaRPr lang="en-US" dirty="0"/>
              </a:p>
            </p:txBody>
          </p:sp>
        </mc:Choice>
        <mc:Fallback>
          <p:sp>
            <p:nvSpPr>
              <p:cNvPr id="3" name="TextBox 2">
                <a:extLst>
                  <a:ext uri="{FF2B5EF4-FFF2-40B4-BE49-F238E27FC236}">
                    <a16:creationId xmlns:a16="http://schemas.microsoft.com/office/drawing/2014/main" id="{F8A80C81-0AD3-5EA4-4EDB-D6AFD6C451B6}"/>
                  </a:ext>
                </a:extLst>
              </p:cNvPr>
              <p:cNvSpPr txBox="1">
                <a:spLocks noRot="1" noChangeAspect="1" noMove="1" noResize="1" noEditPoints="1" noAdjustHandles="1" noChangeArrowheads="1" noChangeShapeType="1" noTextEdit="1"/>
              </p:cNvSpPr>
              <p:nvPr/>
            </p:nvSpPr>
            <p:spPr>
              <a:xfrm>
                <a:off x="745257" y="887073"/>
                <a:ext cx="10590583" cy="5723426"/>
              </a:xfrm>
              <a:prstGeom prst="rect">
                <a:avLst/>
              </a:prstGeom>
              <a:blipFill>
                <a:blip r:embed="rId3"/>
                <a:stretch>
                  <a:fillRect l="-460" t="-640" r="-403"/>
                </a:stretch>
              </a:blipFill>
            </p:spPr>
            <p:txBody>
              <a:bodyPr/>
              <a:lstStyle/>
              <a:p>
                <a:r>
                  <a:rPr lang="en-US">
                    <a:noFill/>
                  </a:rPr>
                  <a:t> </a:t>
                </a:r>
              </a:p>
            </p:txBody>
          </p:sp>
        </mc:Fallback>
      </mc:AlternateContent>
      <p:graphicFrame>
        <p:nvGraphicFramePr>
          <p:cNvPr id="4" name="Table 3">
            <a:extLst>
              <a:ext uri="{FF2B5EF4-FFF2-40B4-BE49-F238E27FC236}">
                <a16:creationId xmlns:a16="http://schemas.microsoft.com/office/drawing/2014/main" id="{094E06E8-6C19-E3DD-DC18-EABE1BE74F54}"/>
              </a:ext>
            </a:extLst>
          </p:cNvPr>
          <p:cNvGraphicFramePr>
            <a:graphicFrameLocks noGrp="1"/>
          </p:cNvGraphicFramePr>
          <p:nvPr>
            <p:extLst>
              <p:ext uri="{D42A27DB-BD31-4B8C-83A1-F6EECF244321}">
                <p14:modId xmlns:p14="http://schemas.microsoft.com/office/powerpoint/2010/main" val="2520859667"/>
              </p:ext>
            </p:extLst>
          </p:nvPr>
        </p:nvGraphicFramePr>
        <p:xfrm>
          <a:off x="1631504" y="5157192"/>
          <a:ext cx="7190386" cy="1097280"/>
        </p:xfrm>
        <a:graphic>
          <a:graphicData uri="http://schemas.openxmlformats.org/drawingml/2006/table">
            <a:tbl>
              <a:tblPr firstRow="1" bandRow="1">
                <a:tableStyleId>{17292A2E-F333-43FB-9621-5CBBE7FDCDCB}</a:tableStyleId>
              </a:tblPr>
              <a:tblGrid>
                <a:gridCol w="3312368">
                  <a:extLst>
                    <a:ext uri="{9D8B030D-6E8A-4147-A177-3AD203B41FA5}">
                      <a16:colId xmlns:a16="http://schemas.microsoft.com/office/drawing/2014/main" val="4033190862"/>
                    </a:ext>
                  </a:extLst>
                </a:gridCol>
                <a:gridCol w="3878018">
                  <a:extLst>
                    <a:ext uri="{9D8B030D-6E8A-4147-A177-3AD203B41FA5}">
                      <a16:colId xmlns:a16="http://schemas.microsoft.com/office/drawing/2014/main" val="3601794288"/>
                    </a:ext>
                  </a:extLst>
                </a:gridCol>
              </a:tblGrid>
              <a:tr h="281946">
                <a:tc gridSpan="2">
                  <a:txBody>
                    <a:bodyPr/>
                    <a:lstStyle/>
                    <a:p>
                      <a:pPr algn="ctr"/>
                      <a:r>
                        <a:rPr lang="en-US" b="1"/>
                        <a:t>Components Mass Fractions</a:t>
                      </a:r>
                      <a:endParaRPr lang="en-GB"/>
                    </a:p>
                  </a:txBody>
                  <a:tcPr>
                    <a:lnB w="12700" cap="flat" cmpd="sng" algn="ctr">
                      <a:solidFill>
                        <a:schemeClr val="tx1"/>
                      </a:solidFill>
                      <a:prstDash val="solid"/>
                      <a:round/>
                      <a:headEnd type="none" w="med" len="med"/>
                      <a:tailEnd type="none" w="med" len="med"/>
                    </a:lnB>
                  </a:tcPr>
                </a:tc>
                <a:tc hMerge="1">
                  <a:txBody>
                    <a:bodyPr/>
                    <a:lstStyle/>
                    <a:p>
                      <a:pPr algn="ctr"/>
                      <a:endParaRPr lang="en-GB"/>
                    </a:p>
                  </a:txBody>
                  <a:tcPr/>
                </a:tc>
                <a:extLst>
                  <a:ext uri="{0D108BD9-81ED-4DB2-BD59-A6C34878D82A}">
                    <a16:rowId xmlns:a16="http://schemas.microsoft.com/office/drawing/2014/main" val="3955558252"/>
                  </a:ext>
                </a:extLst>
              </a:tr>
              <a:tr h="281946">
                <a:tc>
                  <a:txBody>
                    <a:bodyPr/>
                    <a:lstStyle/>
                    <a:p>
                      <a:pPr algn="ctr"/>
                      <a:r>
                        <a:rPr lang="en-US"/>
                        <a:t>Volatile Component (Propellant)</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t>Non-Volatile Component (API + </a:t>
                      </a:r>
                      <a:r>
                        <a:rPr lang="en-US" i="1"/>
                        <a:t>Other</a:t>
                      </a:r>
                      <a:r>
                        <a:rPr lang="en-US"/>
                        <a:t>)</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1924371"/>
                  </a:ext>
                </a:extLst>
              </a:tr>
              <a:tr h="281946">
                <a:tc>
                  <a:txBody>
                    <a:bodyPr/>
                    <a:lstStyle/>
                    <a:p>
                      <a:pPr algn="ctr"/>
                      <a:r>
                        <a:rPr lang="en-US"/>
                        <a:t>0.992</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0.008</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318378"/>
                  </a:ext>
                </a:extLst>
              </a:tr>
            </a:tbl>
          </a:graphicData>
        </a:graphic>
      </p:graphicFrame>
    </p:spTree>
    <p:extLst>
      <p:ext uri="{BB962C8B-B14F-4D97-AF65-F5344CB8AC3E}">
        <p14:creationId xmlns:p14="http://schemas.microsoft.com/office/powerpoint/2010/main" val="2087125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20384296-FF39-3548-CDA1-D0A41DE24F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8054" y="1004342"/>
            <a:ext cx="8715316" cy="5146187"/>
          </a:xfrm>
          <a:prstGeom prst="rect">
            <a:avLst/>
          </a:prstGeom>
          <a:noFill/>
          <a:extLst>
            <a:ext uri="{909E8E84-426E-40DD-AFC4-6F175D3DCCD1}">
              <a14:hiddenFill xmlns:a14="http://schemas.microsoft.com/office/drawing/2010/main">
                <a:solidFill>
                  <a:srgbClr val="FFFFFF"/>
                </a:solidFill>
              </a14:hiddenFill>
            </a:ext>
          </a:extLst>
        </p:spPr>
      </p:pic>
      <p:sp>
        <p:nvSpPr>
          <p:cNvPr id="18" name="Flowchart: Alternate Process 17">
            <a:extLst>
              <a:ext uri="{FF2B5EF4-FFF2-40B4-BE49-F238E27FC236}">
                <a16:creationId xmlns:a16="http://schemas.microsoft.com/office/drawing/2014/main" id="{81429AD0-0FAD-DCF7-2787-7D1996396233}"/>
              </a:ext>
            </a:extLst>
          </p:cNvPr>
          <p:cNvSpPr/>
          <p:nvPr/>
        </p:nvSpPr>
        <p:spPr>
          <a:xfrm>
            <a:off x="8685610" y="1990380"/>
            <a:ext cx="250221" cy="936104"/>
          </a:xfrm>
          <a:prstGeom prst="flowChartAlternateProcess">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latin typeface="+mj-lt"/>
            </a:endParaRPr>
          </a:p>
        </p:txBody>
      </p:sp>
      <p:sp>
        <p:nvSpPr>
          <p:cNvPr id="4" name="Rectangle 3">
            <a:extLst>
              <a:ext uri="{FF2B5EF4-FFF2-40B4-BE49-F238E27FC236}">
                <a16:creationId xmlns:a16="http://schemas.microsoft.com/office/drawing/2014/main" id="{2210E764-7E28-91DD-2F81-950EE5AB44F5}"/>
              </a:ext>
            </a:extLst>
          </p:cNvPr>
          <p:cNvSpPr/>
          <p:nvPr/>
        </p:nvSpPr>
        <p:spPr>
          <a:xfrm>
            <a:off x="0" y="3499664"/>
            <a:ext cx="3791744" cy="1859688"/>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 name="Slide Number Placeholder 1">
            <a:extLst>
              <a:ext uri="{FF2B5EF4-FFF2-40B4-BE49-F238E27FC236}">
                <a16:creationId xmlns:a16="http://schemas.microsoft.com/office/drawing/2014/main" id="{01E06E72-6757-349D-8588-80DD876AB4AA}"/>
              </a:ext>
            </a:extLst>
          </p:cNvPr>
          <p:cNvSpPr>
            <a:spLocks noGrp="1"/>
          </p:cNvSpPr>
          <p:nvPr>
            <p:ph type="sldNum" sz="quarter" idx="11"/>
          </p:nvPr>
        </p:nvSpPr>
        <p:spPr>
          <a:xfrm>
            <a:off x="594421" y="6575957"/>
            <a:ext cx="2743200" cy="247724"/>
          </a:xfrm>
        </p:spPr>
        <p:txBody>
          <a:bodyPr/>
          <a:lstStyle/>
          <a:p>
            <a:fld id="{F0D23093-2AB0-F74C-B865-1A12A15B650E}" type="slidenum">
              <a:rPr lang="en-US" smtClean="0">
                <a:latin typeface="+mj-lt"/>
              </a:rPr>
              <a:pPr/>
              <a:t>4</a:t>
            </a:fld>
            <a:endParaRPr lang="en-US">
              <a:latin typeface="+mj-lt"/>
            </a:endParaRPr>
          </a:p>
        </p:txBody>
      </p:sp>
      <p:sp>
        <p:nvSpPr>
          <p:cNvPr id="12" name="TextBox 11">
            <a:extLst>
              <a:ext uri="{FF2B5EF4-FFF2-40B4-BE49-F238E27FC236}">
                <a16:creationId xmlns:a16="http://schemas.microsoft.com/office/drawing/2014/main" id="{A5506DA9-101E-2385-CFE6-0CAD32F8E7D5}"/>
              </a:ext>
            </a:extLst>
          </p:cNvPr>
          <p:cNvSpPr txBox="1"/>
          <p:nvPr/>
        </p:nvSpPr>
        <p:spPr>
          <a:xfrm>
            <a:off x="244764" y="4106342"/>
            <a:ext cx="3312368" cy="646331"/>
          </a:xfrm>
          <a:prstGeom prst="rect">
            <a:avLst/>
          </a:prstGeom>
          <a:noFill/>
        </p:spPr>
        <p:txBody>
          <a:bodyPr wrap="square" rtlCol="0">
            <a:spAutoFit/>
          </a:bodyPr>
          <a:lstStyle/>
          <a:p>
            <a:pPr algn="ctr"/>
            <a:r>
              <a:rPr lang="en-US" dirty="0">
                <a:solidFill>
                  <a:schemeClr val="bg1"/>
                </a:solidFill>
                <a:latin typeface="+mj-lt"/>
              </a:rPr>
              <a:t>Step-by-Step Instructions for Multi-physics Ansys Fluent Set-up</a:t>
            </a:r>
          </a:p>
        </p:txBody>
      </p:sp>
      <p:sp>
        <p:nvSpPr>
          <p:cNvPr id="14" name="TextBox 13">
            <a:extLst>
              <a:ext uri="{FF2B5EF4-FFF2-40B4-BE49-F238E27FC236}">
                <a16:creationId xmlns:a16="http://schemas.microsoft.com/office/drawing/2014/main" id="{36B67698-8188-AA5C-A054-C1FF93B76180}"/>
              </a:ext>
            </a:extLst>
          </p:cNvPr>
          <p:cNvSpPr txBox="1"/>
          <p:nvPr/>
        </p:nvSpPr>
        <p:spPr>
          <a:xfrm>
            <a:off x="263352" y="1284757"/>
            <a:ext cx="3791744" cy="1711366"/>
          </a:xfrm>
          <a:prstGeom prst="rect">
            <a:avLst/>
          </a:prstGeom>
          <a:noFill/>
        </p:spPr>
        <p:txBody>
          <a:bodyPr wrap="square" rtlCol="0">
            <a:spAutoFit/>
          </a:bodyPr>
          <a:lstStyle/>
          <a:p>
            <a:pPr>
              <a:lnSpc>
                <a:spcPct val="150000"/>
              </a:lnSpc>
            </a:pPr>
            <a:r>
              <a:rPr lang="en-US" b="1" dirty="0">
                <a:latin typeface="+mj-lt"/>
              </a:rPr>
              <a:t>Content: </a:t>
            </a:r>
            <a:r>
              <a:rPr lang="en-US" dirty="0">
                <a:latin typeface="+mj-lt"/>
              </a:rPr>
              <a:t>Demonstration of effects of the Spacer Chamber in Drug Delivery using </a:t>
            </a:r>
            <a:r>
              <a:rPr lang="en-US" dirty="0"/>
              <a:t>Pressurized metered-dose inhalers (pMDI)</a:t>
            </a:r>
            <a:endParaRPr lang="en-US" dirty="0">
              <a:latin typeface="+mj-lt"/>
            </a:endParaRPr>
          </a:p>
        </p:txBody>
      </p:sp>
      <p:sp>
        <p:nvSpPr>
          <p:cNvPr id="10" name="Title 2">
            <a:extLst>
              <a:ext uri="{FF2B5EF4-FFF2-40B4-BE49-F238E27FC236}">
                <a16:creationId xmlns:a16="http://schemas.microsoft.com/office/drawing/2014/main" id="{CC49144A-A08E-F578-EC9D-963D059193B4}"/>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How To Use This Tutorial</a:t>
            </a:r>
          </a:p>
        </p:txBody>
      </p:sp>
      <p:pic>
        <p:nvPicPr>
          <p:cNvPr id="6" name="Picture 5">
            <a:extLst>
              <a:ext uri="{FF2B5EF4-FFF2-40B4-BE49-F238E27FC236}">
                <a16:creationId xmlns:a16="http://schemas.microsoft.com/office/drawing/2014/main" id="{18D60066-82DB-84AD-45EC-CC8524963B06}"/>
              </a:ext>
            </a:extLst>
          </p:cNvPr>
          <p:cNvPicPr>
            <a:picLocks noChangeAspect="1"/>
          </p:cNvPicPr>
          <p:nvPr/>
        </p:nvPicPr>
        <p:blipFill>
          <a:blip r:embed="rId4"/>
          <a:stretch>
            <a:fillRect/>
          </a:stretch>
        </p:blipFill>
        <p:spPr>
          <a:xfrm>
            <a:off x="4629222" y="1782451"/>
            <a:ext cx="6537699" cy="3434425"/>
          </a:xfrm>
          <a:prstGeom prst="rect">
            <a:avLst/>
          </a:prstGeom>
        </p:spPr>
      </p:pic>
    </p:spTree>
    <p:extLst>
      <p:ext uri="{BB962C8B-B14F-4D97-AF65-F5344CB8AC3E}">
        <p14:creationId xmlns:p14="http://schemas.microsoft.com/office/powerpoint/2010/main" val="41027490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0F289B6-D727-D53F-679A-5F17EC0FB788}"/>
              </a:ext>
            </a:extLst>
          </p:cNvPr>
          <p:cNvSpPr>
            <a:spLocks noGrp="1"/>
          </p:cNvSpPr>
          <p:nvPr>
            <p:ph type="sldNum" sz="quarter" idx="11"/>
          </p:nvPr>
        </p:nvSpPr>
        <p:spPr/>
        <p:txBody>
          <a:bodyPr/>
          <a:lstStyle/>
          <a:p>
            <a:fld id="{F0D23093-2AB0-F74C-B865-1A12A15B650E}" type="slidenum">
              <a:rPr lang="en-US" smtClean="0"/>
              <a:pPr/>
              <a:t>40</a:t>
            </a:fld>
            <a:endParaRPr lang="en-US"/>
          </a:p>
        </p:txBody>
      </p:sp>
      <p:pic>
        <p:nvPicPr>
          <p:cNvPr id="5" name="Picture 4">
            <a:extLst>
              <a:ext uri="{FF2B5EF4-FFF2-40B4-BE49-F238E27FC236}">
                <a16:creationId xmlns:a16="http://schemas.microsoft.com/office/drawing/2014/main" id="{8936A1FC-8853-7C72-C9B0-F933B369AEAC}"/>
              </a:ext>
            </a:extLst>
          </p:cNvPr>
          <p:cNvPicPr>
            <a:picLocks noChangeAspect="1"/>
          </p:cNvPicPr>
          <p:nvPr/>
        </p:nvPicPr>
        <p:blipFill>
          <a:blip r:embed="rId2"/>
          <a:stretch>
            <a:fillRect/>
          </a:stretch>
        </p:blipFill>
        <p:spPr>
          <a:xfrm>
            <a:off x="1285203" y="4236842"/>
            <a:ext cx="9621593" cy="1781424"/>
          </a:xfrm>
          <a:prstGeom prst="rect">
            <a:avLst/>
          </a:prstGeom>
          <a:ln w="28575">
            <a:solidFill>
              <a:srgbClr val="FCB426"/>
            </a:solidFill>
          </a:ln>
        </p:spPr>
      </p:pic>
      <p:sp>
        <p:nvSpPr>
          <p:cNvPr id="6" name="Rectangle: Rounded Corners 5">
            <a:extLst>
              <a:ext uri="{FF2B5EF4-FFF2-40B4-BE49-F238E27FC236}">
                <a16:creationId xmlns:a16="http://schemas.microsoft.com/office/drawing/2014/main" id="{C182ACDD-F2BF-2163-A8C7-B9089AA3BDB3}"/>
              </a:ext>
            </a:extLst>
          </p:cNvPr>
          <p:cNvSpPr/>
          <p:nvPr/>
        </p:nvSpPr>
        <p:spPr>
          <a:xfrm>
            <a:off x="1285203" y="1747142"/>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0</a:t>
            </a:r>
            <a:endParaRPr lang="en-GB" b="1" dirty="0">
              <a:solidFill>
                <a:schemeClr val="tx1"/>
              </a:solidFill>
              <a:latin typeface="+mj-lt"/>
            </a:endParaRPr>
          </a:p>
        </p:txBody>
      </p:sp>
      <p:sp>
        <p:nvSpPr>
          <p:cNvPr id="7" name="TextBox 6">
            <a:extLst>
              <a:ext uri="{FF2B5EF4-FFF2-40B4-BE49-F238E27FC236}">
                <a16:creationId xmlns:a16="http://schemas.microsoft.com/office/drawing/2014/main" id="{2F5D92BC-967B-D322-9A0E-2E441AB1B064}"/>
              </a:ext>
            </a:extLst>
          </p:cNvPr>
          <p:cNvSpPr txBox="1"/>
          <p:nvPr/>
        </p:nvSpPr>
        <p:spPr>
          <a:xfrm>
            <a:off x="2173908" y="1715073"/>
            <a:ext cx="4320480" cy="646331"/>
          </a:xfrm>
          <a:prstGeom prst="rect">
            <a:avLst/>
          </a:prstGeom>
          <a:noFill/>
        </p:spPr>
        <p:txBody>
          <a:bodyPr wrap="square" rtlCol="0">
            <a:spAutoFit/>
          </a:bodyPr>
          <a:lstStyle/>
          <a:p>
            <a:r>
              <a:rPr lang="en-US" dirty="0"/>
              <a:t>Check the Mesh Quality in: </a:t>
            </a:r>
            <a:r>
              <a:rPr lang="en-US" b="1" dirty="0"/>
              <a:t>Domain </a:t>
            </a:r>
            <a:r>
              <a:rPr lang="en-US" dirty="0"/>
              <a:t>&gt; </a:t>
            </a:r>
            <a:r>
              <a:rPr lang="en-US" b="1" dirty="0"/>
              <a:t>Quality </a:t>
            </a:r>
            <a:r>
              <a:rPr lang="en-US" dirty="0"/>
              <a:t>&gt; </a:t>
            </a:r>
            <a:r>
              <a:rPr lang="en-US" b="1" dirty="0"/>
              <a:t>Evaluate Mesh Quality</a:t>
            </a:r>
            <a:r>
              <a:rPr lang="en-US" dirty="0"/>
              <a:t> </a:t>
            </a:r>
            <a:endParaRPr lang="en-US" b="1" dirty="0"/>
          </a:p>
        </p:txBody>
      </p:sp>
      <p:pic>
        <p:nvPicPr>
          <p:cNvPr id="9" name="Picture 8" descr="A screenshot of a computer&#10;&#10;AI-generated content may be incorrect.">
            <a:extLst>
              <a:ext uri="{FF2B5EF4-FFF2-40B4-BE49-F238E27FC236}">
                <a16:creationId xmlns:a16="http://schemas.microsoft.com/office/drawing/2014/main" id="{3A4A582B-9834-1E17-98D8-2206A31DFA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3975" y="1552313"/>
            <a:ext cx="3667637" cy="1876687"/>
          </a:xfrm>
          <a:prstGeom prst="rect">
            <a:avLst/>
          </a:prstGeom>
          <a:ln w="28575">
            <a:solidFill>
              <a:srgbClr val="FCB426"/>
            </a:solidFill>
          </a:ln>
        </p:spPr>
      </p:pic>
      <p:cxnSp>
        <p:nvCxnSpPr>
          <p:cNvPr id="11" name="Connector: Elbow 10">
            <a:extLst>
              <a:ext uri="{FF2B5EF4-FFF2-40B4-BE49-F238E27FC236}">
                <a16:creationId xmlns:a16="http://schemas.microsoft.com/office/drawing/2014/main" id="{2D98786F-8DB4-0748-8458-C66EF9E8B5C1}"/>
              </a:ext>
            </a:extLst>
          </p:cNvPr>
          <p:cNvCxnSpPr>
            <a:stCxn id="9" idx="1"/>
            <a:endCxn id="5" idx="0"/>
          </p:cNvCxnSpPr>
          <p:nvPr/>
        </p:nvCxnSpPr>
        <p:spPr>
          <a:xfrm rot="10800000" flipV="1">
            <a:off x="6096001" y="2490656"/>
            <a:ext cx="867975" cy="1746185"/>
          </a:xfrm>
          <a:prstGeom prst="bentConnector2">
            <a:avLst/>
          </a:prstGeom>
          <a:ln w="28575">
            <a:solidFill>
              <a:srgbClr val="FCB426"/>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8DC9460-23C4-12E5-F3C3-22C40BCF58CA}"/>
              </a:ext>
            </a:extLst>
          </p:cNvPr>
          <p:cNvSpPr txBox="1"/>
          <p:nvPr/>
        </p:nvSpPr>
        <p:spPr>
          <a:xfrm>
            <a:off x="1285203" y="2937857"/>
            <a:ext cx="3588803" cy="646331"/>
          </a:xfrm>
          <a:prstGeom prst="rect">
            <a:avLst/>
          </a:prstGeom>
          <a:noFill/>
        </p:spPr>
        <p:txBody>
          <a:bodyPr wrap="none" rtlCol="0">
            <a:spAutoFit/>
          </a:bodyPr>
          <a:lstStyle/>
          <a:p>
            <a:r>
              <a:rPr lang="en-US" b="1" dirty="0"/>
              <a:t>Max. Aspect Ratio </a:t>
            </a:r>
            <a:r>
              <a:rPr lang="en-US" dirty="0"/>
              <a:t>~ 25</a:t>
            </a:r>
          </a:p>
          <a:p>
            <a:r>
              <a:rPr lang="en-US" b="1" dirty="0"/>
              <a:t>Minimum Orthogonal Quality </a:t>
            </a:r>
            <a:r>
              <a:rPr lang="en-US" dirty="0"/>
              <a:t>~0.25</a:t>
            </a:r>
          </a:p>
        </p:txBody>
      </p:sp>
      <p:sp>
        <p:nvSpPr>
          <p:cNvPr id="14" name="Title 2">
            <a:extLst>
              <a:ext uri="{FF2B5EF4-FFF2-40B4-BE49-F238E27FC236}">
                <a16:creationId xmlns:a16="http://schemas.microsoft.com/office/drawing/2014/main" id="{35CD751F-5166-DF91-E365-30CF4E7E4E9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Mesh</a:t>
            </a:r>
          </a:p>
          <a:p>
            <a:r>
              <a:rPr lang="en-US" sz="2000" i="1" dirty="0">
                <a:latin typeface="+mj-lt"/>
              </a:rPr>
              <a:t>	</a:t>
            </a:r>
            <a:r>
              <a:rPr lang="en-US" sz="2400" i="1" dirty="0">
                <a:latin typeface="+mj-lt"/>
              </a:rPr>
              <a:t>Quality Check</a:t>
            </a:r>
            <a:endParaRPr lang="en-US" sz="2000" i="1" dirty="0">
              <a:latin typeface="+mj-lt"/>
            </a:endParaRPr>
          </a:p>
        </p:txBody>
      </p:sp>
    </p:spTree>
    <p:extLst>
      <p:ext uri="{BB962C8B-B14F-4D97-AF65-F5344CB8AC3E}">
        <p14:creationId xmlns:p14="http://schemas.microsoft.com/office/powerpoint/2010/main" val="9686595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C3098-0983-F4F2-AD6B-73E0BE0A50CB}"/>
            </a:ext>
          </a:extLst>
        </p:cNvPr>
        <p:cNvGrpSpPr/>
        <p:nvPr/>
      </p:nvGrpSpPr>
      <p:grpSpPr>
        <a:xfrm>
          <a:off x="0" y="0"/>
          <a:ext cx="0" cy="0"/>
          <a:chOff x="0" y="0"/>
          <a:chExt cx="0" cy="0"/>
        </a:xfrm>
      </p:grpSpPr>
      <p:pic>
        <p:nvPicPr>
          <p:cNvPr id="5" name="Picture 4" descr="A screenshot of a computer&#10;&#10;AI-generated content may be incorrect.">
            <a:extLst>
              <a:ext uri="{FF2B5EF4-FFF2-40B4-BE49-F238E27FC236}">
                <a16:creationId xmlns:a16="http://schemas.microsoft.com/office/drawing/2014/main" id="{47696C20-4C2B-FCC5-EFBF-F288941D8A45}"/>
              </a:ext>
            </a:extLst>
          </p:cNvPr>
          <p:cNvPicPr>
            <a:picLocks noChangeAspect="1"/>
          </p:cNvPicPr>
          <p:nvPr/>
        </p:nvPicPr>
        <p:blipFill>
          <a:blip r:embed="rId3">
            <a:extLst>
              <a:ext uri="{28A0092B-C50C-407E-A947-70E740481C1C}">
                <a14:useLocalDpi xmlns:a14="http://schemas.microsoft.com/office/drawing/2010/main" val="0"/>
              </a:ext>
            </a:extLst>
          </a:blip>
          <a:srcRect b="5509"/>
          <a:stretch>
            <a:fillRect/>
          </a:stretch>
        </p:blipFill>
        <p:spPr>
          <a:xfrm>
            <a:off x="156640" y="2221283"/>
            <a:ext cx="6323407" cy="3838910"/>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DECC2201-FCE9-952D-2D75-2180C8EF6D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8434" y="2445120"/>
            <a:ext cx="5502152" cy="3615073"/>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F565EBC0-ECD4-123E-F911-EA1086D528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03125" y="1635603"/>
            <a:ext cx="2031675" cy="665698"/>
          </a:xfrm>
          <a:prstGeom prst="rect">
            <a:avLst/>
          </a:prstGeom>
          <a:ln w="28575">
            <a:solidFill>
              <a:srgbClr val="FCB426"/>
            </a:solidFill>
          </a:ln>
        </p:spPr>
      </p:pic>
      <p:sp>
        <p:nvSpPr>
          <p:cNvPr id="15" name="Title 2">
            <a:extLst>
              <a:ext uri="{FF2B5EF4-FFF2-40B4-BE49-F238E27FC236}">
                <a16:creationId xmlns:a16="http://schemas.microsoft.com/office/drawing/2014/main" id="{97A4F54D-D9B7-F3C7-1E43-2291BF9C1AE3}"/>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Species Transport</a:t>
            </a:r>
          </a:p>
          <a:p>
            <a:r>
              <a:rPr lang="en-US" sz="2000" i="1">
                <a:latin typeface="+mj-lt"/>
              </a:rPr>
              <a:t>	</a:t>
            </a:r>
            <a:r>
              <a:rPr lang="en-US" sz="2400" i="1">
                <a:latin typeface="+mj-lt"/>
              </a:rPr>
              <a:t>Activation</a:t>
            </a:r>
            <a:endParaRPr lang="en-US" sz="2000" i="1">
              <a:latin typeface="+mj-lt"/>
            </a:endParaRPr>
          </a:p>
        </p:txBody>
      </p:sp>
      <p:sp>
        <p:nvSpPr>
          <p:cNvPr id="2" name="TextBox 1">
            <a:extLst>
              <a:ext uri="{FF2B5EF4-FFF2-40B4-BE49-F238E27FC236}">
                <a16:creationId xmlns:a16="http://schemas.microsoft.com/office/drawing/2014/main" id="{B23D8D64-31B0-08D2-3F81-68F869F883D1}"/>
              </a:ext>
            </a:extLst>
          </p:cNvPr>
          <p:cNvSpPr txBox="1"/>
          <p:nvPr/>
        </p:nvSpPr>
        <p:spPr>
          <a:xfrm>
            <a:off x="1573088" y="1339722"/>
            <a:ext cx="4320480" cy="1200329"/>
          </a:xfrm>
          <a:prstGeom prst="rect">
            <a:avLst/>
          </a:prstGeom>
          <a:noFill/>
        </p:spPr>
        <p:txBody>
          <a:bodyPr wrap="square" rtlCol="0">
            <a:spAutoFit/>
          </a:bodyPr>
          <a:lstStyle/>
          <a:p>
            <a:r>
              <a:rPr lang="en-US" dirty="0"/>
              <a:t>To active the Species Transport Model go to </a:t>
            </a:r>
            <a:r>
              <a:rPr lang="en-US" b="1" dirty="0"/>
              <a:t>Setup </a:t>
            </a:r>
            <a:r>
              <a:rPr lang="en-US" dirty="0"/>
              <a:t>&gt; </a:t>
            </a:r>
            <a:r>
              <a:rPr lang="en-US" b="1" dirty="0"/>
              <a:t>Models </a:t>
            </a:r>
            <a:r>
              <a:rPr lang="en-US" dirty="0"/>
              <a:t>&gt; </a:t>
            </a:r>
            <a:r>
              <a:rPr lang="en-US" b="1" dirty="0"/>
              <a:t>Species </a:t>
            </a:r>
            <a:r>
              <a:rPr lang="en-US" dirty="0"/>
              <a:t>and Click on Species Transport &amp; Click </a:t>
            </a:r>
            <a:r>
              <a:rPr lang="en-US" b="1" dirty="0"/>
              <a:t>Edit… </a:t>
            </a:r>
            <a:r>
              <a:rPr lang="en-US" dirty="0"/>
              <a:t>the Mixture Material</a:t>
            </a:r>
            <a:endParaRPr lang="en-US" b="1" dirty="0"/>
          </a:p>
        </p:txBody>
      </p:sp>
      <p:sp>
        <p:nvSpPr>
          <p:cNvPr id="3" name="Rectangle: Rounded Corners 2">
            <a:extLst>
              <a:ext uri="{FF2B5EF4-FFF2-40B4-BE49-F238E27FC236}">
                <a16:creationId xmlns:a16="http://schemas.microsoft.com/office/drawing/2014/main" id="{0F2E54AE-A3A6-907A-CE27-1444C1878D60}"/>
              </a:ext>
            </a:extLst>
          </p:cNvPr>
          <p:cNvSpPr/>
          <p:nvPr/>
        </p:nvSpPr>
        <p:spPr>
          <a:xfrm>
            <a:off x="595483" y="1636770"/>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mj-lt"/>
              </a:rPr>
              <a:t>1</a:t>
            </a:r>
            <a:endParaRPr lang="en-GB" b="1">
              <a:solidFill>
                <a:schemeClr val="tx1"/>
              </a:solidFill>
              <a:latin typeface="+mj-lt"/>
            </a:endParaRPr>
          </a:p>
        </p:txBody>
      </p:sp>
      <p:sp>
        <p:nvSpPr>
          <p:cNvPr id="4" name="Rectangle: Rounded Corners 3">
            <a:extLst>
              <a:ext uri="{FF2B5EF4-FFF2-40B4-BE49-F238E27FC236}">
                <a16:creationId xmlns:a16="http://schemas.microsoft.com/office/drawing/2014/main" id="{F794576A-6F9D-1F0A-42C2-D48CAEF8A687}"/>
              </a:ext>
            </a:extLst>
          </p:cNvPr>
          <p:cNvSpPr/>
          <p:nvPr/>
        </p:nvSpPr>
        <p:spPr>
          <a:xfrm>
            <a:off x="926655" y="1492314"/>
            <a:ext cx="504056" cy="288912"/>
          </a:xfrm>
          <a:prstGeom prst="roundRect">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i="1">
                <a:solidFill>
                  <a:schemeClr val="bg1"/>
                </a:solidFill>
                <a:latin typeface="+mj-lt"/>
              </a:rPr>
              <a:t>CFD</a:t>
            </a:r>
            <a:endParaRPr lang="en-GB" b="1" i="1">
              <a:solidFill>
                <a:schemeClr val="bg1"/>
              </a:solidFill>
              <a:latin typeface="+mj-lt"/>
            </a:endParaRPr>
          </a:p>
        </p:txBody>
      </p:sp>
      <p:sp>
        <p:nvSpPr>
          <p:cNvPr id="6" name="Oval 5">
            <a:extLst>
              <a:ext uri="{FF2B5EF4-FFF2-40B4-BE49-F238E27FC236}">
                <a16:creationId xmlns:a16="http://schemas.microsoft.com/office/drawing/2014/main" id="{5F842233-0D74-3F55-5303-E8A98F3BCF41}"/>
              </a:ext>
            </a:extLst>
          </p:cNvPr>
          <p:cNvSpPr/>
          <p:nvPr/>
        </p:nvSpPr>
        <p:spPr>
          <a:xfrm>
            <a:off x="626804" y="3371336"/>
            <a:ext cx="144000" cy="1440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745B5840-2236-6C65-2B2C-904DB97C0A73}"/>
              </a:ext>
            </a:extLst>
          </p:cNvPr>
          <p:cNvSpPr txBox="1"/>
          <p:nvPr/>
        </p:nvSpPr>
        <p:spPr>
          <a:xfrm>
            <a:off x="6876135" y="1604701"/>
            <a:ext cx="2752497" cy="646331"/>
          </a:xfrm>
          <a:prstGeom prst="rect">
            <a:avLst/>
          </a:prstGeom>
          <a:noFill/>
        </p:spPr>
        <p:txBody>
          <a:bodyPr wrap="square" rtlCol="0">
            <a:spAutoFit/>
          </a:bodyPr>
          <a:lstStyle/>
          <a:p>
            <a:r>
              <a:rPr lang="en-US" dirty="0"/>
              <a:t>Create Fluid for </a:t>
            </a:r>
            <a:r>
              <a:rPr lang="en-US" b="1" dirty="0"/>
              <a:t>Propellant </a:t>
            </a:r>
            <a:r>
              <a:rPr lang="en-US" dirty="0"/>
              <a:t>as </a:t>
            </a:r>
            <a:r>
              <a:rPr lang="en-US" b="1" dirty="0"/>
              <a:t>Vapor </a:t>
            </a:r>
            <a:r>
              <a:rPr lang="en-US" dirty="0"/>
              <a:t>(Post Evaporation)</a:t>
            </a:r>
            <a:endParaRPr lang="en-GB" dirty="0"/>
          </a:p>
        </p:txBody>
      </p:sp>
      <p:sp>
        <p:nvSpPr>
          <p:cNvPr id="8" name="Rectangle: Rounded Corners 7">
            <a:extLst>
              <a:ext uri="{FF2B5EF4-FFF2-40B4-BE49-F238E27FC236}">
                <a16:creationId xmlns:a16="http://schemas.microsoft.com/office/drawing/2014/main" id="{76D858E1-9182-962F-F136-899F0DA9D8ED}"/>
              </a:ext>
            </a:extLst>
          </p:cNvPr>
          <p:cNvSpPr/>
          <p:nvPr/>
        </p:nvSpPr>
        <p:spPr>
          <a:xfrm>
            <a:off x="6096000" y="1628026"/>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mj-lt"/>
              </a:rPr>
              <a:t>2</a:t>
            </a:r>
            <a:endParaRPr lang="en-GB" b="1">
              <a:solidFill>
                <a:schemeClr val="tx1"/>
              </a:solidFill>
              <a:latin typeface="+mj-lt"/>
            </a:endParaRPr>
          </a:p>
        </p:txBody>
      </p:sp>
    </p:spTree>
    <p:extLst>
      <p:ext uri="{BB962C8B-B14F-4D97-AF65-F5344CB8AC3E}">
        <p14:creationId xmlns:p14="http://schemas.microsoft.com/office/powerpoint/2010/main" val="1855302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40B07F-3DEF-4992-83A5-4CD05A96403B}"/>
              </a:ext>
            </a:extLst>
          </p:cNvPr>
          <p:cNvSpPr>
            <a:spLocks noGrp="1"/>
          </p:cNvSpPr>
          <p:nvPr>
            <p:ph type="sldNum" sz="quarter" idx="11"/>
          </p:nvPr>
        </p:nvSpPr>
        <p:spPr/>
        <p:txBody>
          <a:bodyPr/>
          <a:lstStyle/>
          <a:p>
            <a:fld id="{F0D23093-2AB0-F74C-B865-1A12A15B650E}" type="slidenum">
              <a:rPr lang="en-US" smtClean="0"/>
              <a:pPr/>
              <a:t>42</a:t>
            </a:fld>
            <a:endParaRPr lang="en-US"/>
          </a:p>
        </p:txBody>
      </p:sp>
      <p:pic>
        <p:nvPicPr>
          <p:cNvPr id="9" name="Picture 8" descr="A screenshot of a computer&#10;&#10;AI-generated content may be incorrect.">
            <a:extLst>
              <a:ext uri="{FF2B5EF4-FFF2-40B4-BE49-F238E27FC236}">
                <a16:creationId xmlns:a16="http://schemas.microsoft.com/office/drawing/2014/main" id="{41741547-4302-7D04-851D-A54EA8FA06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416305"/>
            <a:ext cx="5303335" cy="3701004"/>
          </a:xfrm>
          <a:prstGeom prst="rect">
            <a:avLst/>
          </a:prstGeom>
        </p:spPr>
      </p:pic>
      <p:pic>
        <p:nvPicPr>
          <p:cNvPr id="11" name="Picture 10" descr="A screenshot of a computer&#10;&#10;AI-generated content may be incorrect.">
            <a:extLst>
              <a:ext uri="{FF2B5EF4-FFF2-40B4-BE49-F238E27FC236}">
                <a16:creationId xmlns:a16="http://schemas.microsoft.com/office/drawing/2014/main" id="{C2848099-E90E-3A95-4CEF-C034CEC265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6849" y="2508713"/>
            <a:ext cx="5847951" cy="3608596"/>
          </a:xfrm>
          <a:prstGeom prst="rect">
            <a:avLst/>
          </a:prstGeom>
        </p:spPr>
      </p:pic>
      <p:pic>
        <p:nvPicPr>
          <p:cNvPr id="13" name="Picture 12" descr="A screenshot of a computer&#10;&#10;AI-generated content may be incorrect.">
            <a:extLst>
              <a:ext uri="{FF2B5EF4-FFF2-40B4-BE49-F238E27FC236}">
                <a16:creationId xmlns:a16="http://schemas.microsoft.com/office/drawing/2014/main" id="{9C3E7EB8-BF38-BCF3-8CAB-08E65A206D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4029" y="1636770"/>
            <a:ext cx="1995982" cy="674198"/>
          </a:xfrm>
          <a:prstGeom prst="rect">
            <a:avLst/>
          </a:prstGeom>
          <a:ln w="28575">
            <a:solidFill>
              <a:srgbClr val="FCB426"/>
            </a:solidFill>
          </a:ln>
        </p:spPr>
      </p:pic>
      <p:sp>
        <p:nvSpPr>
          <p:cNvPr id="19" name="Title 2">
            <a:extLst>
              <a:ext uri="{FF2B5EF4-FFF2-40B4-BE49-F238E27FC236}">
                <a16:creationId xmlns:a16="http://schemas.microsoft.com/office/drawing/2014/main" id="{AE949A3A-1108-2F66-F7FC-4D6CB0C8CAF6}"/>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Species Transport</a:t>
            </a:r>
          </a:p>
          <a:p>
            <a:r>
              <a:rPr lang="en-US" sz="2000" i="1">
                <a:latin typeface="+mj-lt"/>
              </a:rPr>
              <a:t>	</a:t>
            </a:r>
            <a:r>
              <a:rPr lang="en-US" sz="2400" i="1">
                <a:latin typeface="+mj-lt"/>
              </a:rPr>
              <a:t>Mixture</a:t>
            </a:r>
            <a:endParaRPr lang="en-US" sz="2000" i="1">
              <a:latin typeface="+mj-lt"/>
            </a:endParaRPr>
          </a:p>
        </p:txBody>
      </p:sp>
      <p:sp>
        <p:nvSpPr>
          <p:cNvPr id="3" name="TextBox 2">
            <a:extLst>
              <a:ext uri="{FF2B5EF4-FFF2-40B4-BE49-F238E27FC236}">
                <a16:creationId xmlns:a16="http://schemas.microsoft.com/office/drawing/2014/main" id="{DD82B0D0-DBB7-DE26-0993-3DD80233AC71}"/>
              </a:ext>
            </a:extLst>
          </p:cNvPr>
          <p:cNvSpPr txBox="1"/>
          <p:nvPr/>
        </p:nvSpPr>
        <p:spPr>
          <a:xfrm>
            <a:off x="1371955" y="1473548"/>
            <a:ext cx="2347063" cy="923330"/>
          </a:xfrm>
          <a:prstGeom prst="rect">
            <a:avLst/>
          </a:prstGeom>
          <a:noFill/>
        </p:spPr>
        <p:txBody>
          <a:bodyPr wrap="square" rtlCol="0">
            <a:spAutoFit/>
          </a:bodyPr>
          <a:lstStyle/>
          <a:p>
            <a:r>
              <a:rPr lang="en-US" dirty="0"/>
              <a:t>In </a:t>
            </a:r>
            <a:r>
              <a:rPr lang="en-US" b="1" dirty="0"/>
              <a:t>Materials</a:t>
            </a:r>
            <a:r>
              <a:rPr lang="en-US" dirty="0"/>
              <a:t> &gt; </a:t>
            </a:r>
            <a:r>
              <a:rPr lang="en-US" b="1" dirty="0"/>
              <a:t>Mixture </a:t>
            </a:r>
            <a:r>
              <a:rPr lang="en-US" dirty="0"/>
              <a:t>&amp; and </a:t>
            </a:r>
            <a:r>
              <a:rPr lang="en-US" b="1" dirty="0"/>
              <a:t>edit</a:t>
            </a:r>
            <a:r>
              <a:rPr lang="en-US" dirty="0"/>
              <a:t> the</a:t>
            </a:r>
          </a:p>
          <a:p>
            <a:r>
              <a:rPr lang="en-US" b="1" dirty="0"/>
              <a:t>Mixture Species</a:t>
            </a:r>
            <a:endParaRPr lang="en-GB" b="1" dirty="0"/>
          </a:p>
        </p:txBody>
      </p:sp>
      <p:sp>
        <p:nvSpPr>
          <p:cNvPr id="5" name="Rectangle: Rounded Corners 4">
            <a:extLst>
              <a:ext uri="{FF2B5EF4-FFF2-40B4-BE49-F238E27FC236}">
                <a16:creationId xmlns:a16="http://schemas.microsoft.com/office/drawing/2014/main" id="{ABF2577C-FA95-9116-A66F-5797F2256F70}"/>
              </a:ext>
            </a:extLst>
          </p:cNvPr>
          <p:cNvSpPr/>
          <p:nvPr/>
        </p:nvSpPr>
        <p:spPr>
          <a:xfrm>
            <a:off x="595483" y="1636770"/>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a:t>
            </a:r>
            <a:endParaRPr lang="en-GB" b="1" dirty="0">
              <a:solidFill>
                <a:schemeClr val="tx1"/>
              </a:solidFill>
              <a:latin typeface="+mj-lt"/>
            </a:endParaRPr>
          </a:p>
        </p:txBody>
      </p:sp>
      <p:sp>
        <p:nvSpPr>
          <p:cNvPr id="7" name="Rectangle 6">
            <a:extLst>
              <a:ext uri="{FF2B5EF4-FFF2-40B4-BE49-F238E27FC236}">
                <a16:creationId xmlns:a16="http://schemas.microsoft.com/office/drawing/2014/main" id="{C45CC1DC-0878-3787-09B0-A9C3B3AE2FF8}"/>
              </a:ext>
            </a:extLst>
          </p:cNvPr>
          <p:cNvSpPr/>
          <p:nvPr/>
        </p:nvSpPr>
        <p:spPr>
          <a:xfrm>
            <a:off x="4590288" y="3776472"/>
            <a:ext cx="283464" cy="228600"/>
          </a:xfrm>
          <a:prstGeom prst="rect">
            <a:avLst/>
          </a:prstGeom>
          <a:noFill/>
          <a:ln w="28575">
            <a:solidFill>
              <a:srgbClr val="FCB4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B5FBBF6-BEE0-9B05-A5F0-8BA577FD5AA6}"/>
              </a:ext>
            </a:extLst>
          </p:cNvPr>
          <p:cNvSpPr txBox="1"/>
          <p:nvPr/>
        </p:nvSpPr>
        <p:spPr>
          <a:xfrm>
            <a:off x="6885660" y="1473548"/>
            <a:ext cx="4489857" cy="923330"/>
          </a:xfrm>
          <a:prstGeom prst="rect">
            <a:avLst/>
          </a:prstGeom>
          <a:noFill/>
        </p:spPr>
        <p:txBody>
          <a:bodyPr wrap="square" rtlCol="0">
            <a:spAutoFit/>
          </a:bodyPr>
          <a:lstStyle/>
          <a:p>
            <a:r>
              <a:rPr lang="en-US" dirty="0"/>
              <a:t>Add the “</a:t>
            </a:r>
            <a:r>
              <a:rPr lang="en-US" b="1" dirty="0"/>
              <a:t>propellant-vapor” </a:t>
            </a:r>
            <a:r>
              <a:rPr lang="en-US" dirty="0"/>
              <a:t>to selected Species and remove the </a:t>
            </a:r>
            <a:r>
              <a:rPr lang="en-US" b="1" dirty="0"/>
              <a:t>default materials </a:t>
            </a:r>
            <a:r>
              <a:rPr lang="en-US" dirty="0"/>
              <a:t>(</a:t>
            </a:r>
            <a:r>
              <a:rPr lang="en-US" b="1" dirty="0"/>
              <a:t>“o2” </a:t>
            </a:r>
            <a:r>
              <a:rPr lang="en-US" dirty="0"/>
              <a:t>&amp; </a:t>
            </a:r>
            <a:r>
              <a:rPr lang="en-US" b="1" dirty="0"/>
              <a:t>“h2o”</a:t>
            </a:r>
            <a:r>
              <a:rPr lang="en-US" dirty="0"/>
              <a:t>)</a:t>
            </a:r>
            <a:endParaRPr lang="en-GB" b="1" dirty="0"/>
          </a:p>
        </p:txBody>
      </p:sp>
      <p:sp>
        <p:nvSpPr>
          <p:cNvPr id="10" name="Rectangle: Rounded Corners 9">
            <a:extLst>
              <a:ext uri="{FF2B5EF4-FFF2-40B4-BE49-F238E27FC236}">
                <a16:creationId xmlns:a16="http://schemas.microsoft.com/office/drawing/2014/main" id="{02790BC9-8D32-CE37-D1BF-1DBA8BAA6F01}"/>
              </a:ext>
            </a:extLst>
          </p:cNvPr>
          <p:cNvSpPr/>
          <p:nvPr/>
        </p:nvSpPr>
        <p:spPr>
          <a:xfrm>
            <a:off x="6096000" y="1628026"/>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4</a:t>
            </a:r>
            <a:endParaRPr lang="en-GB" b="1" dirty="0">
              <a:solidFill>
                <a:schemeClr val="tx1"/>
              </a:solidFill>
              <a:latin typeface="+mj-lt"/>
            </a:endParaRPr>
          </a:p>
        </p:txBody>
      </p:sp>
    </p:spTree>
    <p:extLst>
      <p:ext uri="{BB962C8B-B14F-4D97-AF65-F5344CB8AC3E}">
        <p14:creationId xmlns:p14="http://schemas.microsoft.com/office/powerpoint/2010/main" val="30801367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085E9CA-0E8D-1224-7527-F9DF4F037EB5}"/>
              </a:ext>
            </a:extLst>
          </p:cNvPr>
          <p:cNvSpPr>
            <a:spLocks noGrp="1"/>
          </p:cNvSpPr>
          <p:nvPr>
            <p:ph type="sldNum" sz="quarter" idx="11"/>
          </p:nvPr>
        </p:nvSpPr>
        <p:spPr/>
        <p:txBody>
          <a:bodyPr/>
          <a:lstStyle/>
          <a:p>
            <a:fld id="{F0D23093-2AB0-F74C-B865-1A12A15B650E}" type="slidenum">
              <a:rPr lang="en-US" smtClean="0"/>
              <a:pPr/>
              <a:t>43</a:t>
            </a:fld>
            <a:endParaRPr lang="en-US"/>
          </a:p>
        </p:txBody>
      </p:sp>
      <p:pic>
        <p:nvPicPr>
          <p:cNvPr id="4" name="Picture 3" descr="A screenshot of a computer&#10;&#10;AI-generated content may be incorrect.">
            <a:extLst>
              <a:ext uri="{FF2B5EF4-FFF2-40B4-BE49-F238E27FC236}">
                <a16:creationId xmlns:a16="http://schemas.microsoft.com/office/drawing/2014/main" id="{466F4376-A0DE-D47E-E7DF-18D7541572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4752" y="2140428"/>
            <a:ext cx="9070919" cy="3952392"/>
          </a:xfrm>
          <a:prstGeom prst="rect">
            <a:avLst/>
          </a:prstGeom>
        </p:spPr>
      </p:pic>
      <p:pic>
        <p:nvPicPr>
          <p:cNvPr id="5" name="Picture 4" descr="A black text on a white background&#10;&#10;AI-generated content may be incorrect.">
            <a:extLst>
              <a:ext uri="{FF2B5EF4-FFF2-40B4-BE49-F238E27FC236}">
                <a16:creationId xmlns:a16="http://schemas.microsoft.com/office/drawing/2014/main" id="{5021A883-989A-0C9C-1CBE-6383228E81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6408" y="1492085"/>
            <a:ext cx="2476846" cy="562053"/>
          </a:xfrm>
          <a:prstGeom prst="rect">
            <a:avLst/>
          </a:prstGeom>
          <a:ln w="28575">
            <a:solidFill>
              <a:srgbClr val="FCB426"/>
            </a:solidFill>
          </a:ln>
        </p:spPr>
      </p:pic>
      <p:sp>
        <p:nvSpPr>
          <p:cNvPr id="6" name="Title 2">
            <a:extLst>
              <a:ext uri="{FF2B5EF4-FFF2-40B4-BE49-F238E27FC236}">
                <a16:creationId xmlns:a16="http://schemas.microsoft.com/office/drawing/2014/main" id="{EA4FD921-3121-2F34-2659-9AB08A22F298}"/>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Cell Zone Conditions: Fluid</a:t>
            </a:r>
          </a:p>
          <a:p>
            <a:r>
              <a:rPr lang="en-US" sz="2000" i="1">
                <a:latin typeface="+mj-lt"/>
              </a:rPr>
              <a:t>	</a:t>
            </a:r>
            <a:r>
              <a:rPr lang="en-US" sz="2400" i="1">
                <a:latin typeface="+mj-lt"/>
              </a:rPr>
              <a:t>Changing material to Mixture</a:t>
            </a:r>
            <a:endParaRPr lang="en-US" sz="2000" i="1">
              <a:latin typeface="+mj-lt"/>
            </a:endParaRPr>
          </a:p>
        </p:txBody>
      </p:sp>
      <p:sp>
        <p:nvSpPr>
          <p:cNvPr id="7" name="TextBox 6">
            <a:extLst>
              <a:ext uri="{FF2B5EF4-FFF2-40B4-BE49-F238E27FC236}">
                <a16:creationId xmlns:a16="http://schemas.microsoft.com/office/drawing/2014/main" id="{A1680A5A-BE3C-BB0C-6DBE-296E8D0E113F}"/>
              </a:ext>
            </a:extLst>
          </p:cNvPr>
          <p:cNvSpPr txBox="1"/>
          <p:nvPr/>
        </p:nvSpPr>
        <p:spPr>
          <a:xfrm>
            <a:off x="1371955" y="1578375"/>
            <a:ext cx="6464453" cy="369332"/>
          </a:xfrm>
          <a:prstGeom prst="rect">
            <a:avLst/>
          </a:prstGeom>
          <a:noFill/>
        </p:spPr>
        <p:txBody>
          <a:bodyPr wrap="square" rtlCol="0">
            <a:spAutoFit/>
          </a:bodyPr>
          <a:lstStyle/>
          <a:p>
            <a:r>
              <a:rPr lang="en-US" dirty="0"/>
              <a:t>In </a:t>
            </a:r>
            <a:r>
              <a:rPr lang="en-US" b="1" dirty="0"/>
              <a:t>Cell Zone Conditions </a:t>
            </a:r>
            <a:r>
              <a:rPr lang="en-US" dirty="0"/>
              <a:t>&gt; </a:t>
            </a:r>
            <a:r>
              <a:rPr lang="en-US" b="1" dirty="0"/>
              <a:t>Fluid</a:t>
            </a:r>
            <a:r>
              <a:rPr lang="en-US" dirty="0"/>
              <a:t>, make sure mixture is selected</a:t>
            </a:r>
            <a:endParaRPr lang="en-GB" b="1" dirty="0"/>
          </a:p>
        </p:txBody>
      </p:sp>
      <p:sp>
        <p:nvSpPr>
          <p:cNvPr id="8" name="Rectangle: Rounded Corners 7">
            <a:extLst>
              <a:ext uri="{FF2B5EF4-FFF2-40B4-BE49-F238E27FC236}">
                <a16:creationId xmlns:a16="http://schemas.microsoft.com/office/drawing/2014/main" id="{7A47937A-75DF-B990-5BAD-64F92CA58F44}"/>
              </a:ext>
            </a:extLst>
          </p:cNvPr>
          <p:cNvSpPr/>
          <p:nvPr/>
        </p:nvSpPr>
        <p:spPr>
          <a:xfrm>
            <a:off x="659135" y="1471944"/>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5</a:t>
            </a:r>
            <a:endParaRPr lang="en-GB" b="1" dirty="0">
              <a:solidFill>
                <a:schemeClr val="tx1"/>
              </a:solidFill>
              <a:latin typeface="+mj-lt"/>
            </a:endParaRPr>
          </a:p>
        </p:txBody>
      </p:sp>
      <p:sp>
        <p:nvSpPr>
          <p:cNvPr id="11" name="Rectangle 10">
            <a:extLst>
              <a:ext uri="{FF2B5EF4-FFF2-40B4-BE49-F238E27FC236}">
                <a16:creationId xmlns:a16="http://schemas.microsoft.com/office/drawing/2014/main" id="{86D0E45D-EC40-3F05-4B64-DC370CD9570B}"/>
              </a:ext>
            </a:extLst>
          </p:cNvPr>
          <p:cNvSpPr/>
          <p:nvPr/>
        </p:nvSpPr>
        <p:spPr>
          <a:xfrm>
            <a:off x="1532805" y="2941317"/>
            <a:ext cx="3038348" cy="318271"/>
          </a:xfrm>
          <a:prstGeom prst="rect">
            <a:avLst/>
          </a:prstGeom>
          <a:noFill/>
          <a:ln w="28575">
            <a:solidFill>
              <a:srgbClr val="FCB4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423641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EFA962-6EE4-2D0A-2CF1-180EF1A73854}"/>
              </a:ext>
            </a:extLst>
          </p:cNvPr>
          <p:cNvSpPr>
            <a:spLocks noGrp="1"/>
          </p:cNvSpPr>
          <p:nvPr>
            <p:ph type="sldNum" sz="quarter" idx="11"/>
          </p:nvPr>
        </p:nvSpPr>
        <p:spPr/>
        <p:txBody>
          <a:bodyPr/>
          <a:lstStyle/>
          <a:p>
            <a:fld id="{F0D23093-2AB0-F74C-B865-1A12A15B650E}" type="slidenum">
              <a:rPr lang="en-US" smtClean="0"/>
              <a:pPr/>
              <a:t>44</a:t>
            </a:fld>
            <a:endParaRPr lang="en-US"/>
          </a:p>
        </p:txBody>
      </p:sp>
      <p:pic>
        <p:nvPicPr>
          <p:cNvPr id="7" name="Picture 6" descr="A screenshot of a computer&#10;&#10;AI-generated content may be incorrect.">
            <a:extLst>
              <a:ext uri="{FF2B5EF4-FFF2-40B4-BE49-F238E27FC236}">
                <a16:creationId xmlns:a16="http://schemas.microsoft.com/office/drawing/2014/main" id="{287ACB99-E0DE-8CF9-D85B-F60A897CBE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4606" y="1146818"/>
            <a:ext cx="3153215" cy="5010849"/>
          </a:xfrm>
          <a:prstGeom prst="rect">
            <a:avLst/>
          </a:prstGeom>
        </p:spPr>
      </p:pic>
      <p:sp>
        <p:nvSpPr>
          <p:cNvPr id="10" name="Title 2">
            <a:extLst>
              <a:ext uri="{FF2B5EF4-FFF2-40B4-BE49-F238E27FC236}">
                <a16:creationId xmlns:a16="http://schemas.microsoft.com/office/drawing/2014/main" id="{DF307FCB-AA09-F40C-AA80-07664D684E02}"/>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General</a:t>
            </a:r>
          </a:p>
          <a:p>
            <a:r>
              <a:rPr lang="en-US" sz="2000" i="1">
                <a:latin typeface="+mj-lt"/>
              </a:rPr>
              <a:t>	</a:t>
            </a:r>
            <a:r>
              <a:rPr lang="en-US" sz="2400" i="1">
                <a:latin typeface="+mj-lt"/>
              </a:rPr>
              <a:t>Gravity &amp; Unsteady</a:t>
            </a:r>
            <a:r>
              <a:rPr lang="en-US" sz="2400" i="1"/>
              <a:t> State</a:t>
            </a:r>
            <a:r>
              <a:rPr lang="en-US" sz="2400" i="1">
                <a:latin typeface="+mj-lt"/>
              </a:rPr>
              <a:t>/Transient</a:t>
            </a:r>
            <a:endParaRPr lang="en-US" sz="2000" i="1">
              <a:latin typeface="+mj-lt"/>
            </a:endParaRPr>
          </a:p>
        </p:txBody>
      </p:sp>
      <p:sp>
        <p:nvSpPr>
          <p:cNvPr id="3" name="TextBox 2">
            <a:extLst>
              <a:ext uri="{FF2B5EF4-FFF2-40B4-BE49-F238E27FC236}">
                <a16:creationId xmlns:a16="http://schemas.microsoft.com/office/drawing/2014/main" id="{8C173AB6-039C-DEA5-B92C-2078E0FF9203}"/>
              </a:ext>
            </a:extLst>
          </p:cNvPr>
          <p:cNvSpPr txBox="1"/>
          <p:nvPr/>
        </p:nvSpPr>
        <p:spPr>
          <a:xfrm>
            <a:off x="1454251" y="1772112"/>
            <a:ext cx="5101997" cy="369332"/>
          </a:xfrm>
          <a:prstGeom prst="rect">
            <a:avLst/>
          </a:prstGeom>
          <a:noFill/>
        </p:spPr>
        <p:txBody>
          <a:bodyPr wrap="square" rtlCol="0">
            <a:spAutoFit/>
          </a:bodyPr>
          <a:lstStyle/>
          <a:p>
            <a:r>
              <a:rPr lang="en-US" dirty="0"/>
              <a:t>In </a:t>
            </a:r>
            <a:r>
              <a:rPr lang="en-US" b="1" dirty="0"/>
              <a:t>Task Page </a:t>
            </a:r>
            <a:r>
              <a:rPr lang="en-US" dirty="0"/>
              <a:t>&gt; </a:t>
            </a:r>
            <a:r>
              <a:rPr lang="en-US" b="1" dirty="0"/>
              <a:t>General </a:t>
            </a:r>
            <a:r>
              <a:rPr lang="en-US" dirty="0"/>
              <a:t>&gt; </a:t>
            </a:r>
            <a:r>
              <a:rPr lang="en-US" b="1" dirty="0"/>
              <a:t>Time </a:t>
            </a:r>
            <a:r>
              <a:rPr lang="en-US" dirty="0"/>
              <a:t>select </a:t>
            </a:r>
            <a:r>
              <a:rPr lang="en-US" b="1" dirty="0"/>
              <a:t>Transient</a:t>
            </a:r>
            <a:endParaRPr lang="en-GB" b="1" dirty="0"/>
          </a:p>
        </p:txBody>
      </p:sp>
      <p:sp>
        <p:nvSpPr>
          <p:cNvPr id="4" name="Rectangle: Rounded Corners 3">
            <a:extLst>
              <a:ext uri="{FF2B5EF4-FFF2-40B4-BE49-F238E27FC236}">
                <a16:creationId xmlns:a16="http://schemas.microsoft.com/office/drawing/2014/main" id="{D9E028B0-79D8-2461-1481-448AB7B82E3F}"/>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6</a:t>
            </a:r>
            <a:endParaRPr lang="en-GB" b="1" dirty="0">
              <a:solidFill>
                <a:schemeClr val="tx1"/>
              </a:solidFill>
              <a:latin typeface="+mj-lt"/>
            </a:endParaRPr>
          </a:p>
        </p:txBody>
      </p:sp>
      <p:sp>
        <p:nvSpPr>
          <p:cNvPr id="5" name="TextBox 4">
            <a:extLst>
              <a:ext uri="{FF2B5EF4-FFF2-40B4-BE49-F238E27FC236}">
                <a16:creationId xmlns:a16="http://schemas.microsoft.com/office/drawing/2014/main" id="{CE6B4C03-4A9C-341C-8331-3A07FD95CC3F}"/>
              </a:ext>
            </a:extLst>
          </p:cNvPr>
          <p:cNvSpPr txBox="1"/>
          <p:nvPr/>
        </p:nvSpPr>
        <p:spPr>
          <a:xfrm>
            <a:off x="1454251" y="2628238"/>
            <a:ext cx="4713376" cy="646331"/>
          </a:xfrm>
          <a:prstGeom prst="rect">
            <a:avLst/>
          </a:prstGeom>
          <a:noFill/>
        </p:spPr>
        <p:txBody>
          <a:bodyPr wrap="square" rtlCol="0">
            <a:spAutoFit/>
          </a:bodyPr>
          <a:lstStyle/>
          <a:p>
            <a:r>
              <a:rPr lang="en-US" dirty="0"/>
              <a:t>In </a:t>
            </a:r>
            <a:r>
              <a:rPr lang="en-US" b="1" dirty="0"/>
              <a:t>Task Page </a:t>
            </a:r>
            <a:r>
              <a:rPr lang="en-US" dirty="0"/>
              <a:t>&gt; </a:t>
            </a:r>
            <a:r>
              <a:rPr lang="en-US" b="1" dirty="0"/>
              <a:t>Gravity (Check) </a:t>
            </a:r>
            <a:r>
              <a:rPr lang="en-US" dirty="0"/>
              <a:t>and add </a:t>
            </a:r>
            <a:r>
              <a:rPr lang="en-US" b="1" dirty="0"/>
              <a:t>Gravitational Acceleration </a:t>
            </a:r>
            <a:r>
              <a:rPr lang="en-US" dirty="0"/>
              <a:t>as shown</a:t>
            </a:r>
            <a:endParaRPr lang="en-GB" dirty="0"/>
          </a:p>
        </p:txBody>
      </p:sp>
      <p:sp>
        <p:nvSpPr>
          <p:cNvPr id="6" name="Rectangle: Rounded Corners 5">
            <a:extLst>
              <a:ext uri="{FF2B5EF4-FFF2-40B4-BE49-F238E27FC236}">
                <a16:creationId xmlns:a16="http://schemas.microsoft.com/office/drawing/2014/main" id="{0696F239-0553-49A1-1185-6ACFF09778BF}"/>
              </a:ext>
            </a:extLst>
          </p:cNvPr>
          <p:cNvSpPr/>
          <p:nvPr/>
        </p:nvSpPr>
        <p:spPr>
          <a:xfrm>
            <a:off x="668635" y="2660307"/>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7</a:t>
            </a:r>
            <a:endParaRPr lang="en-GB" b="1" dirty="0">
              <a:solidFill>
                <a:schemeClr val="tx1"/>
              </a:solidFill>
              <a:latin typeface="+mj-lt"/>
            </a:endParaRPr>
          </a:p>
        </p:txBody>
      </p:sp>
      <p:sp>
        <p:nvSpPr>
          <p:cNvPr id="8" name="Rectangle 7">
            <a:extLst>
              <a:ext uri="{FF2B5EF4-FFF2-40B4-BE49-F238E27FC236}">
                <a16:creationId xmlns:a16="http://schemas.microsoft.com/office/drawing/2014/main" id="{09B9194B-637F-8594-0EB2-B9E8EAB45B5B}"/>
              </a:ext>
            </a:extLst>
          </p:cNvPr>
          <p:cNvSpPr/>
          <p:nvPr/>
        </p:nvSpPr>
        <p:spPr>
          <a:xfrm>
            <a:off x="7401305" y="4690872"/>
            <a:ext cx="3099816" cy="1399032"/>
          </a:xfrm>
          <a:prstGeom prst="rect">
            <a:avLst/>
          </a:prstGeom>
          <a:noFill/>
          <a:ln w="28575">
            <a:solidFill>
              <a:srgbClr val="FCB4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CE3ECEF4-049F-D51D-9BD4-8B446538FB9E}"/>
              </a:ext>
            </a:extLst>
          </p:cNvPr>
          <p:cNvSpPr/>
          <p:nvPr/>
        </p:nvSpPr>
        <p:spPr>
          <a:xfrm>
            <a:off x="7549193" y="4200436"/>
            <a:ext cx="216000" cy="216000"/>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939507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2CDEA0-B793-3737-F444-292DC66E0B98}"/>
              </a:ext>
            </a:extLst>
          </p:cNvPr>
          <p:cNvSpPr>
            <a:spLocks noGrp="1"/>
          </p:cNvSpPr>
          <p:nvPr>
            <p:ph type="sldNum" sz="quarter" idx="11"/>
          </p:nvPr>
        </p:nvSpPr>
        <p:spPr/>
        <p:txBody>
          <a:bodyPr/>
          <a:lstStyle/>
          <a:p>
            <a:fld id="{F0D23093-2AB0-F74C-B865-1A12A15B650E}" type="slidenum">
              <a:rPr lang="en-US" smtClean="0"/>
              <a:pPr/>
              <a:t>45</a:t>
            </a:fld>
            <a:endParaRPr lang="en-US"/>
          </a:p>
        </p:txBody>
      </p:sp>
      <p:pic>
        <p:nvPicPr>
          <p:cNvPr id="4" name="Picture 3" descr="A screenshot of a computer&#10;&#10;AI-generated content may be incorrect.">
            <a:extLst>
              <a:ext uri="{FF2B5EF4-FFF2-40B4-BE49-F238E27FC236}">
                <a16:creationId xmlns:a16="http://schemas.microsoft.com/office/drawing/2014/main" id="{D9CF4184-C84F-E26E-0347-EA6D6B818C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795" y="2095779"/>
            <a:ext cx="3288471" cy="3989293"/>
          </a:xfrm>
          <a:prstGeom prst="rect">
            <a:avLst/>
          </a:prstGeom>
        </p:spPr>
      </p:pic>
      <p:pic>
        <p:nvPicPr>
          <p:cNvPr id="6" name="Picture 5" descr="A screenshot of a computer&#10;&#10;AI-generated content may be incorrect.">
            <a:extLst>
              <a:ext uri="{FF2B5EF4-FFF2-40B4-BE49-F238E27FC236}">
                <a16:creationId xmlns:a16="http://schemas.microsoft.com/office/drawing/2014/main" id="{EB9CBBED-F0C7-C300-3590-05A2FBE3DD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1764" y="2074855"/>
            <a:ext cx="3288471" cy="4027927"/>
          </a:xfrm>
          <a:prstGeom prst="rect">
            <a:avLst/>
          </a:prstGeom>
        </p:spPr>
      </p:pic>
      <p:pic>
        <p:nvPicPr>
          <p:cNvPr id="8" name="Picture 7">
            <a:extLst>
              <a:ext uri="{FF2B5EF4-FFF2-40B4-BE49-F238E27FC236}">
                <a16:creationId xmlns:a16="http://schemas.microsoft.com/office/drawing/2014/main" id="{C8AA4401-6016-15F5-2616-E4761E18EE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0163" y="2095780"/>
            <a:ext cx="3378416" cy="3989292"/>
          </a:xfrm>
          <a:prstGeom prst="rect">
            <a:avLst/>
          </a:prstGeom>
        </p:spPr>
      </p:pic>
      <p:sp>
        <p:nvSpPr>
          <p:cNvPr id="10" name="Title 2">
            <a:extLst>
              <a:ext uri="{FF2B5EF4-FFF2-40B4-BE49-F238E27FC236}">
                <a16:creationId xmlns:a16="http://schemas.microsoft.com/office/drawing/2014/main" id="{F8A1C2F2-86EE-1025-2FAD-4AE18A68DFA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Discrete Phase Model (DPM)</a:t>
            </a:r>
          </a:p>
          <a:p>
            <a:r>
              <a:rPr lang="en-US" sz="2000" i="1" dirty="0">
                <a:latin typeface="+mj-lt"/>
              </a:rPr>
              <a:t>	</a:t>
            </a:r>
            <a:r>
              <a:rPr lang="en-US" sz="2400" i="1" dirty="0">
                <a:latin typeface="+mj-lt"/>
              </a:rPr>
              <a:t>Activation, Tracking, Physics Models &amp; </a:t>
            </a:r>
            <a:r>
              <a:rPr lang="en-US" sz="2400" i="1" dirty="0" err="1">
                <a:latin typeface="+mj-lt"/>
              </a:rPr>
              <a:t>Numerics</a:t>
            </a:r>
            <a:endParaRPr lang="en-US" sz="2000" i="1" dirty="0">
              <a:latin typeface="+mj-lt"/>
            </a:endParaRPr>
          </a:p>
        </p:txBody>
      </p:sp>
      <p:sp>
        <p:nvSpPr>
          <p:cNvPr id="3" name="TextBox 2">
            <a:extLst>
              <a:ext uri="{FF2B5EF4-FFF2-40B4-BE49-F238E27FC236}">
                <a16:creationId xmlns:a16="http://schemas.microsoft.com/office/drawing/2014/main" id="{1BA96686-C2D1-1EBD-1834-A27D43F92FC0}"/>
              </a:ext>
            </a:extLst>
          </p:cNvPr>
          <p:cNvSpPr txBox="1"/>
          <p:nvPr/>
        </p:nvSpPr>
        <p:spPr>
          <a:xfrm>
            <a:off x="1575525" y="1429279"/>
            <a:ext cx="9937485" cy="369332"/>
          </a:xfrm>
          <a:prstGeom prst="rect">
            <a:avLst/>
          </a:prstGeom>
          <a:noFill/>
        </p:spPr>
        <p:txBody>
          <a:bodyPr wrap="square" rtlCol="0">
            <a:spAutoFit/>
          </a:bodyPr>
          <a:lstStyle/>
          <a:p>
            <a:r>
              <a:rPr lang="en-US" dirty="0"/>
              <a:t>In </a:t>
            </a:r>
            <a:r>
              <a:rPr lang="en-US" b="1" dirty="0"/>
              <a:t>Models</a:t>
            </a:r>
            <a:r>
              <a:rPr lang="en-US" dirty="0"/>
              <a:t> &gt; </a:t>
            </a:r>
            <a:r>
              <a:rPr lang="en-US" b="1" dirty="0"/>
              <a:t>DPM</a:t>
            </a:r>
            <a:r>
              <a:rPr lang="en-US" dirty="0"/>
              <a:t> edit </a:t>
            </a:r>
            <a:r>
              <a:rPr lang="en-US" b="1" dirty="0"/>
              <a:t>Particle Treatment</a:t>
            </a:r>
            <a:r>
              <a:rPr lang="en-US" dirty="0"/>
              <a:t>, </a:t>
            </a:r>
            <a:r>
              <a:rPr lang="en-US" b="1" dirty="0"/>
              <a:t>Tracking</a:t>
            </a:r>
            <a:r>
              <a:rPr lang="en-US" dirty="0"/>
              <a:t>, </a:t>
            </a:r>
            <a:r>
              <a:rPr lang="en-US" b="1" dirty="0"/>
              <a:t>Physical Models </a:t>
            </a:r>
            <a:r>
              <a:rPr lang="en-US" dirty="0"/>
              <a:t>and </a:t>
            </a:r>
            <a:r>
              <a:rPr lang="en-US" b="1" dirty="0" err="1"/>
              <a:t>Numerics</a:t>
            </a:r>
            <a:r>
              <a:rPr lang="en-US" dirty="0"/>
              <a:t> as shown</a:t>
            </a:r>
            <a:endParaRPr lang="en-GB" b="1" dirty="0"/>
          </a:p>
        </p:txBody>
      </p:sp>
      <p:sp>
        <p:nvSpPr>
          <p:cNvPr id="5" name="Rectangle: Rounded Corners 4">
            <a:extLst>
              <a:ext uri="{FF2B5EF4-FFF2-40B4-BE49-F238E27FC236}">
                <a16:creationId xmlns:a16="http://schemas.microsoft.com/office/drawing/2014/main" id="{B49F2FC8-885A-0C81-89A9-A300B103F0B7}"/>
              </a:ext>
            </a:extLst>
          </p:cNvPr>
          <p:cNvSpPr/>
          <p:nvPr/>
        </p:nvSpPr>
        <p:spPr>
          <a:xfrm>
            <a:off x="762001" y="1322848"/>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8</a:t>
            </a:r>
            <a:endParaRPr lang="en-GB" b="1" dirty="0">
              <a:solidFill>
                <a:schemeClr val="tx1"/>
              </a:solidFill>
              <a:latin typeface="+mj-lt"/>
            </a:endParaRPr>
          </a:p>
        </p:txBody>
      </p:sp>
    </p:spTree>
    <p:extLst>
      <p:ext uri="{BB962C8B-B14F-4D97-AF65-F5344CB8AC3E}">
        <p14:creationId xmlns:p14="http://schemas.microsoft.com/office/powerpoint/2010/main" val="16656480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BBA105A-B4C5-4F77-9E06-00CE9154A5B6}"/>
              </a:ext>
            </a:extLst>
          </p:cNvPr>
          <p:cNvSpPr>
            <a:spLocks noGrp="1"/>
          </p:cNvSpPr>
          <p:nvPr>
            <p:ph type="sldNum" sz="quarter" idx="11"/>
          </p:nvPr>
        </p:nvSpPr>
        <p:spPr/>
        <p:txBody>
          <a:bodyPr/>
          <a:lstStyle/>
          <a:p>
            <a:fld id="{F0D23093-2AB0-F74C-B865-1A12A15B650E}" type="slidenum">
              <a:rPr lang="en-US" smtClean="0"/>
              <a:pPr/>
              <a:t>46</a:t>
            </a:fld>
            <a:endParaRPr lang="en-US"/>
          </a:p>
        </p:txBody>
      </p:sp>
      <p:pic>
        <p:nvPicPr>
          <p:cNvPr id="7" name="Picture 6" descr="A screenshot of a computer&#10;&#10;AI-generated content may be incorrect.">
            <a:extLst>
              <a:ext uri="{FF2B5EF4-FFF2-40B4-BE49-F238E27FC236}">
                <a16:creationId xmlns:a16="http://schemas.microsoft.com/office/drawing/2014/main" id="{08BBF36F-5DE3-CEDB-EDBB-203243DFFE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991" y="2712182"/>
            <a:ext cx="4947857" cy="3289799"/>
          </a:xfrm>
          <a:prstGeom prst="rect">
            <a:avLst/>
          </a:prstGeom>
        </p:spPr>
      </p:pic>
      <p:pic>
        <p:nvPicPr>
          <p:cNvPr id="13" name="Picture 12" descr="A screenshot of a computer&#10;&#10;AI-generated content may be incorrect.">
            <a:extLst>
              <a:ext uri="{FF2B5EF4-FFF2-40B4-BE49-F238E27FC236}">
                <a16:creationId xmlns:a16="http://schemas.microsoft.com/office/drawing/2014/main" id="{1748C0D6-1AFE-7E32-728B-64AFF9FE94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5000" y="681038"/>
            <a:ext cx="4710740" cy="5288259"/>
          </a:xfrm>
          <a:prstGeom prst="rect">
            <a:avLst/>
          </a:prstGeom>
          <a:ln w="28575">
            <a:solidFill>
              <a:srgbClr val="FCB426"/>
            </a:solidFill>
          </a:ln>
        </p:spPr>
      </p:pic>
      <p:sp>
        <p:nvSpPr>
          <p:cNvPr id="14" name="Title 2">
            <a:extLst>
              <a:ext uri="{FF2B5EF4-FFF2-40B4-BE49-F238E27FC236}">
                <a16:creationId xmlns:a16="http://schemas.microsoft.com/office/drawing/2014/main" id="{47FA5D27-24B3-0D0A-BC9C-7FE900646036}"/>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Discrete Phase Model (DPM)</a:t>
            </a:r>
          </a:p>
          <a:p>
            <a:r>
              <a:rPr lang="en-US" sz="2000" i="1">
                <a:latin typeface="+mj-lt"/>
              </a:rPr>
              <a:t>	</a:t>
            </a:r>
            <a:r>
              <a:rPr lang="en-US" sz="2400" i="1">
                <a:latin typeface="+mj-lt"/>
              </a:rPr>
              <a:t>Injection: Type &amp; Point Properties</a:t>
            </a:r>
            <a:endParaRPr lang="en-US" sz="2000" i="1">
              <a:latin typeface="+mj-lt"/>
            </a:endParaRPr>
          </a:p>
        </p:txBody>
      </p:sp>
      <p:sp>
        <p:nvSpPr>
          <p:cNvPr id="3" name="TextBox 2">
            <a:extLst>
              <a:ext uri="{FF2B5EF4-FFF2-40B4-BE49-F238E27FC236}">
                <a16:creationId xmlns:a16="http://schemas.microsoft.com/office/drawing/2014/main" id="{1427DEDE-7FD2-7C9A-AE77-64FA7C89B888}"/>
              </a:ext>
            </a:extLst>
          </p:cNvPr>
          <p:cNvSpPr txBox="1"/>
          <p:nvPr/>
        </p:nvSpPr>
        <p:spPr>
          <a:xfrm>
            <a:off x="1454251" y="1633612"/>
            <a:ext cx="4108349" cy="646331"/>
          </a:xfrm>
          <a:prstGeom prst="rect">
            <a:avLst/>
          </a:prstGeom>
          <a:noFill/>
        </p:spPr>
        <p:txBody>
          <a:bodyPr wrap="square" rtlCol="0">
            <a:spAutoFit/>
          </a:bodyPr>
          <a:lstStyle/>
          <a:p>
            <a:r>
              <a:rPr lang="en-US" dirty="0"/>
              <a:t>In </a:t>
            </a:r>
            <a:r>
              <a:rPr lang="en-US" b="1" dirty="0"/>
              <a:t>Models </a:t>
            </a:r>
            <a:r>
              <a:rPr lang="en-US" dirty="0"/>
              <a:t>&gt; </a:t>
            </a:r>
            <a:r>
              <a:rPr lang="en-US" b="1" dirty="0"/>
              <a:t>DPM </a:t>
            </a:r>
            <a:r>
              <a:rPr lang="en-US" dirty="0"/>
              <a:t>&gt; </a:t>
            </a:r>
            <a:r>
              <a:rPr lang="en-US" b="1" dirty="0"/>
              <a:t>Injections </a:t>
            </a:r>
            <a:r>
              <a:rPr lang="en-US" dirty="0"/>
              <a:t>create a new injection as shown in the RHS picture</a:t>
            </a:r>
            <a:endParaRPr lang="en-GB" b="1" dirty="0"/>
          </a:p>
        </p:txBody>
      </p:sp>
      <p:sp>
        <p:nvSpPr>
          <p:cNvPr id="4" name="Rectangle: Rounded Corners 3">
            <a:extLst>
              <a:ext uri="{FF2B5EF4-FFF2-40B4-BE49-F238E27FC236}">
                <a16:creationId xmlns:a16="http://schemas.microsoft.com/office/drawing/2014/main" id="{A272E5C5-6515-F159-9D79-BAA5FE77EC1F}"/>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9</a:t>
            </a:r>
            <a:endParaRPr lang="en-GB" b="1" dirty="0">
              <a:solidFill>
                <a:schemeClr val="tx1"/>
              </a:solidFill>
              <a:latin typeface="+mj-lt"/>
            </a:endParaRPr>
          </a:p>
        </p:txBody>
      </p:sp>
      <p:sp>
        <p:nvSpPr>
          <p:cNvPr id="5" name="Rectangle 4">
            <a:extLst>
              <a:ext uri="{FF2B5EF4-FFF2-40B4-BE49-F238E27FC236}">
                <a16:creationId xmlns:a16="http://schemas.microsoft.com/office/drawing/2014/main" id="{F59EB9F0-7D46-9BB1-BB6F-4DAEB44F9F55}"/>
              </a:ext>
            </a:extLst>
          </p:cNvPr>
          <p:cNvSpPr/>
          <p:nvPr/>
        </p:nvSpPr>
        <p:spPr>
          <a:xfrm>
            <a:off x="4375530" y="3132764"/>
            <a:ext cx="1044195" cy="384809"/>
          </a:xfrm>
          <a:prstGeom prst="rect">
            <a:avLst/>
          </a:prstGeom>
          <a:noFill/>
          <a:ln w="28575">
            <a:solidFill>
              <a:srgbClr val="FCB4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a:extLst>
              <a:ext uri="{FF2B5EF4-FFF2-40B4-BE49-F238E27FC236}">
                <a16:creationId xmlns:a16="http://schemas.microsoft.com/office/drawing/2014/main" id="{1172A85F-BBB3-89E1-C69A-5054EE2EFC49}"/>
              </a:ext>
            </a:extLst>
          </p:cNvPr>
          <p:cNvCxnSpPr>
            <a:cxnSpLocks/>
            <a:stCxn id="5" idx="3"/>
            <a:endCxn id="13" idx="1"/>
          </p:cNvCxnSpPr>
          <p:nvPr/>
        </p:nvCxnSpPr>
        <p:spPr>
          <a:xfrm flipV="1">
            <a:off x="5419725" y="3325168"/>
            <a:ext cx="1195275" cy="1"/>
          </a:xfrm>
          <a:prstGeom prst="straightConnector1">
            <a:avLst/>
          </a:prstGeom>
          <a:ln w="28575">
            <a:solidFill>
              <a:srgbClr val="FCB42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41303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A3DB01-5510-02F0-810F-91DC7D9FB6EC}"/>
              </a:ext>
            </a:extLst>
          </p:cNvPr>
          <p:cNvSpPr>
            <a:spLocks noGrp="1"/>
          </p:cNvSpPr>
          <p:nvPr>
            <p:ph type="sldNum" sz="quarter" idx="11"/>
          </p:nvPr>
        </p:nvSpPr>
        <p:spPr/>
        <p:txBody>
          <a:bodyPr/>
          <a:lstStyle/>
          <a:p>
            <a:fld id="{F0D23093-2AB0-F74C-B865-1A12A15B650E}" type="slidenum">
              <a:rPr lang="en-US" smtClean="0"/>
              <a:pPr/>
              <a:t>47</a:t>
            </a:fld>
            <a:endParaRPr lang="en-US"/>
          </a:p>
        </p:txBody>
      </p:sp>
      <p:sp>
        <p:nvSpPr>
          <p:cNvPr id="6" name="Title 2">
            <a:extLst>
              <a:ext uri="{FF2B5EF4-FFF2-40B4-BE49-F238E27FC236}">
                <a16:creationId xmlns:a16="http://schemas.microsoft.com/office/drawing/2014/main" id="{BE14409D-456B-2C48-0ACD-69288F525B20}"/>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Discrete Phase Model (DPM)</a:t>
            </a:r>
          </a:p>
          <a:p>
            <a:r>
              <a:rPr lang="en-US" sz="2000" i="1">
                <a:latin typeface="+mj-lt"/>
              </a:rPr>
              <a:t>	</a:t>
            </a:r>
            <a:r>
              <a:rPr lang="en-US" sz="2400" i="1">
                <a:latin typeface="+mj-lt"/>
              </a:rPr>
              <a:t>Injection: Display</a:t>
            </a:r>
            <a:endParaRPr lang="en-US" sz="2000" i="1">
              <a:latin typeface="+mj-lt"/>
            </a:endParaRPr>
          </a:p>
        </p:txBody>
      </p:sp>
      <p:pic>
        <p:nvPicPr>
          <p:cNvPr id="7" name="Picture 6" descr="A screenshot of a computer&#10;&#10;AI-generated content may be incorrect.">
            <a:extLst>
              <a:ext uri="{FF2B5EF4-FFF2-40B4-BE49-F238E27FC236}">
                <a16:creationId xmlns:a16="http://schemas.microsoft.com/office/drawing/2014/main" id="{FE9AFC96-E3BF-DA26-E26F-6FD473C3ACEE}"/>
              </a:ext>
            </a:extLst>
          </p:cNvPr>
          <p:cNvPicPr>
            <a:picLocks noChangeAspect="1"/>
          </p:cNvPicPr>
          <p:nvPr/>
        </p:nvPicPr>
        <p:blipFill>
          <a:blip r:embed="rId2">
            <a:extLst>
              <a:ext uri="{28A0092B-C50C-407E-A947-70E740481C1C}">
                <a14:useLocalDpi xmlns:a14="http://schemas.microsoft.com/office/drawing/2010/main" val="0"/>
              </a:ext>
            </a:extLst>
          </a:blip>
          <a:srcRect l="25396" t="32440" r="16971" b="6300"/>
          <a:stretch>
            <a:fillRect/>
          </a:stretch>
        </p:blipFill>
        <p:spPr>
          <a:xfrm>
            <a:off x="983432" y="1405342"/>
            <a:ext cx="3750841" cy="4475697"/>
          </a:xfrm>
          <a:prstGeom prst="rect">
            <a:avLst/>
          </a:prstGeom>
        </p:spPr>
      </p:pic>
      <p:sp>
        <p:nvSpPr>
          <p:cNvPr id="8" name="Rectangle 7">
            <a:extLst>
              <a:ext uri="{FF2B5EF4-FFF2-40B4-BE49-F238E27FC236}">
                <a16:creationId xmlns:a16="http://schemas.microsoft.com/office/drawing/2014/main" id="{A2CE5574-5BD9-DD3A-EBA3-4DAC18D5522B}"/>
              </a:ext>
            </a:extLst>
          </p:cNvPr>
          <p:cNvSpPr/>
          <p:nvPr/>
        </p:nvSpPr>
        <p:spPr>
          <a:xfrm>
            <a:off x="855027" y="5502330"/>
            <a:ext cx="1577975" cy="447675"/>
          </a:xfrm>
          <a:prstGeom prst="rect">
            <a:avLst/>
          </a:prstGeom>
          <a:noFill/>
          <a:ln w="28575">
            <a:solidFill>
              <a:srgbClr val="FCB4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C6FA2E5E-5B81-F536-6D9C-9681FBC837C0}"/>
              </a:ext>
            </a:extLst>
          </p:cNvPr>
          <p:cNvPicPr>
            <a:picLocks noChangeAspect="1"/>
          </p:cNvPicPr>
          <p:nvPr/>
        </p:nvPicPr>
        <p:blipFill>
          <a:blip r:embed="rId3"/>
          <a:stretch>
            <a:fillRect/>
          </a:stretch>
        </p:blipFill>
        <p:spPr>
          <a:xfrm>
            <a:off x="5425248" y="1405342"/>
            <a:ext cx="5925377" cy="4534533"/>
          </a:xfrm>
          <a:prstGeom prst="rect">
            <a:avLst/>
          </a:prstGeom>
        </p:spPr>
      </p:pic>
    </p:spTree>
    <p:extLst>
      <p:ext uri="{BB962C8B-B14F-4D97-AF65-F5344CB8AC3E}">
        <p14:creationId xmlns:p14="http://schemas.microsoft.com/office/powerpoint/2010/main" val="4727482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76FC821-D4B8-8509-6A06-8735F8195E03}"/>
              </a:ext>
            </a:extLst>
          </p:cNvPr>
          <p:cNvSpPr>
            <a:spLocks noGrp="1"/>
          </p:cNvSpPr>
          <p:nvPr>
            <p:ph type="sldNum" sz="quarter" idx="11"/>
          </p:nvPr>
        </p:nvSpPr>
        <p:spPr/>
        <p:txBody>
          <a:bodyPr/>
          <a:lstStyle/>
          <a:p>
            <a:fld id="{F0D23093-2AB0-F74C-B865-1A12A15B650E}" type="slidenum">
              <a:rPr lang="en-US" smtClean="0"/>
              <a:pPr/>
              <a:t>48</a:t>
            </a:fld>
            <a:endParaRPr lang="en-US"/>
          </a:p>
        </p:txBody>
      </p:sp>
      <p:pic>
        <p:nvPicPr>
          <p:cNvPr id="9" name="Picture 8" descr="A screenshot of a computer&#10;&#10;AI-generated content may be incorrect.">
            <a:extLst>
              <a:ext uri="{FF2B5EF4-FFF2-40B4-BE49-F238E27FC236}">
                <a16:creationId xmlns:a16="http://schemas.microsoft.com/office/drawing/2014/main" id="{9A568CCE-6991-4CD7-F9ED-5800CA9011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444" y="2545569"/>
            <a:ext cx="5178146" cy="3400482"/>
          </a:xfrm>
          <a:prstGeom prst="rect">
            <a:avLst/>
          </a:prstGeom>
        </p:spPr>
      </p:pic>
      <p:pic>
        <p:nvPicPr>
          <p:cNvPr id="17" name="Picture 16" descr="A screenshot of a computer&#10;&#10;AI-generated content may be incorrect.">
            <a:extLst>
              <a:ext uri="{FF2B5EF4-FFF2-40B4-BE49-F238E27FC236}">
                <a16:creationId xmlns:a16="http://schemas.microsoft.com/office/drawing/2014/main" id="{36F26D9B-05DF-CEC6-4CCD-C96F0658A5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0949" y="2423923"/>
            <a:ext cx="4968552" cy="3520542"/>
          </a:xfrm>
          <a:prstGeom prst="rect">
            <a:avLst/>
          </a:prstGeom>
        </p:spPr>
      </p:pic>
      <p:pic>
        <p:nvPicPr>
          <p:cNvPr id="19" name="Picture 18">
            <a:extLst>
              <a:ext uri="{FF2B5EF4-FFF2-40B4-BE49-F238E27FC236}">
                <a16:creationId xmlns:a16="http://schemas.microsoft.com/office/drawing/2014/main" id="{D1B05669-F4F8-AA3B-5B07-ADBEEE10C2E1}"/>
              </a:ext>
            </a:extLst>
          </p:cNvPr>
          <p:cNvPicPr>
            <a:picLocks noChangeAspect="1"/>
          </p:cNvPicPr>
          <p:nvPr/>
        </p:nvPicPr>
        <p:blipFill>
          <a:blip r:embed="rId4"/>
          <a:stretch>
            <a:fillRect/>
          </a:stretch>
        </p:blipFill>
        <p:spPr>
          <a:xfrm>
            <a:off x="10506065" y="2433631"/>
            <a:ext cx="133369" cy="85737"/>
          </a:xfrm>
          <a:prstGeom prst="rect">
            <a:avLst/>
          </a:prstGeom>
        </p:spPr>
      </p:pic>
      <p:sp>
        <p:nvSpPr>
          <p:cNvPr id="20" name="Title 2">
            <a:extLst>
              <a:ext uri="{FF2B5EF4-FFF2-40B4-BE49-F238E27FC236}">
                <a16:creationId xmlns:a16="http://schemas.microsoft.com/office/drawing/2014/main" id="{57882025-5837-3681-DA13-ACFA52FCD15D}"/>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Discrete Phase Model (DPM)</a:t>
            </a:r>
          </a:p>
          <a:p>
            <a:r>
              <a:rPr lang="en-US" sz="2000" i="1">
                <a:latin typeface="+mj-lt"/>
              </a:rPr>
              <a:t>	</a:t>
            </a:r>
            <a:r>
              <a:rPr lang="en-US" sz="2400" i="1">
                <a:latin typeface="+mj-lt"/>
              </a:rPr>
              <a:t>Injection: Physics Models &amp; Turbulent Dispersion</a:t>
            </a:r>
            <a:endParaRPr lang="en-US" sz="2000" i="1">
              <a:latin typeface="+mj-lt"/>
            </a:endParaRPr>
          </a:p>
        </p:txBody>
      </p:sp>
      <p:sp>
        <p:nvSpPr>
          <p:cNvPr id="3" name="TextBox 2">
            <a:extLst>
              <a:ext uri="{FF2B5EF4-FFF2-40B4-BE49-F238E27FC236}">
                <a16:creationId xmlns:a16="http://schemas.microsoft.com/office/drawing/2014/main" id="{77E0CD81-4CAC-09B6-E56A-6682871CF727}"/>
              </a:ext>
            </a:extLst>
          </p:cNvPr>
          <p:cNvSpPr txBox="1"/>
          <p:nvPr/>
        </p:nvSpPr>
        <p:spPr>
          <a:xfrm>
            <a:off x="1454251" y="1633612"/>
            <a:ext cx="4489349" cy="646331"/>
          </a:xfrm>
          <a:prstGeom prst="rect">
            <a:avLst/>
          </a:prstGeom>
          <a:noFill/>
        </p:spPr>
        <p:txBody>
          <a:bodyPr wrap="square" rtlCol="0">
            <a:spAutoFit/>
          </a:bodyPr>
          <a:lstStyle/>
          <a:p>
            <a:r>
              <a:rPr lang="en-US" dirty="0"/>
              <a:t>In the injection created go to </a:t>
            </a:r>
            <a:r>
              <a:rPr lang="en-US" b="1" dirty="0"/>
              <a:t>Physical Models </a:t>
            </a:r>
            <a:r>
              <a:rPr lang="en-US" dirty="0"/>
              <a:t>and ensure it matches the picture below</a:t>
            </a:r>
            <a:endParaRPr lang="en-GB" dirty="0"/>
          </a:p>
        </p:txBody>
      </p:sp>
      <p:sp>
        <p:nvSpPr>
          <p:cNvPr id="4" name="Rectangle: Rounded Corners 3">
            <a:extLst>
              <a:ext uri="{FF2B5EF4-FFF2-40B4-BE49-F238E27FC236}">
                <a16:creationId xmlns:a16="http://schemas.microsoft.com/office/drawing/2014/main" id="{AA9B5CC0-EB40-3D92-819D-04893C1065F9}"/>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10</a:t>
            </a:r>
            <a:endParaRPr lang="en-GB" b="1" dirty="0">
              <a:solidFill>
                <a:schemeClr val="tx1"/>
              </a:solidFill>
              <a:latin typeface="+mj-lt"/>
            </a:endParaRPr>
          </a:p>
        </p:txBody>
      </p:sp>
      <p:sp>
        <p:nvSpPr>
          <p:cNvPr id="5" name="TextBox 4">
            <a:extLst>
              <a:ext uri="{FF2B5EF4-FFF2-40B4-BE49-F238E27FC236}">
                <a16:creationId xmlns:a16="http://schemas.microsoft.com/office/drawing/2014/main" id="{95D460BF-25A4-A3FD-4A6C-BA8AA0EEA162}"/>
              </a:ext>
            </a:extLst>
          </p:cNvPr>
          <p:cNvSpPr txBox="1"/>
          <p:nvPr/>
        </p:nvSpPr>
        <p:spPr>
          <a:xfrm>
            <a:off x="7034019" y="1767343"/>
            <a:ext cx="4205482" cy="369332"/>
          </a:xfrm>
          <a:prstGeom prst="rect">
            <a:avLst/>
          </a:prstGeom>
          <a:noFill/>
        </p:spPr>
        <p:txBody>
          <a:bodyPr wrap="square" rtlCol="0">
            <a:spAutoFit/>
          </a:bodyPr>
          <a:lstStyle/>
          <a:p>
            <a:r>
              <a:rPr lang="en-US" dirty="0"/>
              <a:t>Ensure </a:t>
            </a:r>
            <a:r>
              <a:rPr lang="en-US" b="1" dirty="0"/>
              <a:t>Turbulent Dispersion </a:t>
            </a:r>
            <a:r>
              <a:rPr lang="en-US" dirty="0"/>
              <a:t>matches</a:t>
            </a:r>
            <a:endParaRPr lang="en-GB" dirty="0"/>
          </a:p>
        </p:txBody>
      </p:sp>
      <p:sp>
        <p:nvSpPr>
          <p:cNvPr id="6" name="Rectangle: Rounded Corners 5">
            <a:extLst>
              <a:ext uri="{FF2B5EF4-FFF2-40B4-BE49-F238E27FC236}">
                <a16:creationId xmlns:a16="http://schemas.microsoft.com/office/drawing/2014/main" id="{AA938589-D0F8-975B-CED1-CB7426702375}"/>
              </a:ext>
            </a:extLst>
          </p:cNvPr>
          <p:cNvSpPr/>
          <p:nvPr/>
        </p:nvSpPr>
        <p:spPr>
          <a:xfrm>
            <a:off x="6248402" y="1660912"/>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11</a:t>
            </a:r>
            <a:endParaRPr lang="en-GB" b="1" dirty="0">
              <a:solidFill>
                <a:schemeClr val="tx1"/>
              </a:solidFill>
              <a:latin typeface="+mj-lt"/>
            </a:endParaRPr>
          </a:p>
        </p:txBody>
      </p:sp>
    </p:spTree>
    <p:extLst>
      <p:ext uri="{BB962C8B-B14F-4D97-AF65-F5344CB8AC3E}">
        <p14:creationId xmlns:p14="http://schemas.microsoft.com/office/powerpoint/2010/main" val="2707145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FAEC98-B99A-F1BF-F961-EAA4FF495F72}"/>
              </a:ext>
            </a:extLst>
          </p:cNvPr>
          <p:cNvSpPr>
            <a:spLocks noGrp="1"/>
          </p:cNvSpPr>
          <p:nvPr>
            <p:ph type="sldNum" sz="quarter" idx="11"/>
          </p:nvPr>
        </p:nvSpPr>
        <p:spPr/>
        <p:txBody>
          <a:bodyPr/>
          <a:lstStyle/>
          <a:p>
            <a:fld id="{F0D23093-2AB0-F74C-B865-1A12A15B650E}" type="slidenum">
              <a:rPr lang="en-US" smtClean="0"/>
              <a:pPr/>
              <a:t>49</a:t>
            </a:fld>
            <a:endParaRPr lang="en-US"/>
          </a:p>
        </p:txBody>
      </p:sp>
      <p:pic>
        <p:nvPicPr>
          <p:cNvPr id="6" name="Picture 5" descr="A screenshot of a computer&#10;&#10;AI-generated content may be incorrect.">
            <a:extLst>
              <a:ext uri="{FF2B5EF4-FFF2-40B4-BE49-F238E27FC236}">
                <a16:creationId xmlns:a16="http://schemas.microsoft.com/office/drawing/2014/main" id="{EF2069A8-1BAF-6B28-E639-0B5B7C513C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1077" y="1796738"/>
            <a:ext cx="5278258" cy="4096181"/>
          </a:xfrm>
          <a:prstGeom prst="rect">
            <a:avLst/>
          </a:prstGeom>
          <a:ln w="28575">
            <a:solidFill>
              <a:srgbClr val="FCB426"/>
            </a:solidFill>
          </a:ln>
        </p:spPr>
      </p:pic>
      <p:pic>
        <p:nvPicPr>
          <p:cNvPr id="8" name="Picture 7" descr="A black text on a white background&#10;&#10;AI-generated content may be incorrect.">
            <a:extLst>
              <a:ext uri="{FF2B5EF4-FFF2-40B4-BE49-F238E27FC236}">
                <a16:creationId xmlns:a16="http://schemas.microsoft.com/office/drawing/2014/main" id="{9A56DE02-BEDD-194E-0A29-38A929CD00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100" y="4889306"/>
            <a:ext cx="2229161" cy="533474"/>
          </a:xfrm>
          <a:prstGeom prst="rect">
            <a:avLst/>
          </a:prstGeom>
          <a:ln w="28575">
            <a:solidFill>
              <a:srgbClr val="FCB426"/>
            </a:solidFill>
          </a:ln>
        </p:spPr>
      </p:pic>
      <p:sp>
        <p:nvSpPr>
          <p:cNvPr id="13" name="Title 2">
            <a:extLst>
              <a:ext uri="{FF2B5EF4-FFF2-40B4-BE49-F238E27FC236}">
                <a16:creationId xmlns:a16="http://schemas.microsoft.com/office/drawing/2014/main" id="{64E2AE59-E345-7524-CFC6-7817C8FAB8B6}"/>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Discrete Phase Model (DPM)</a:t>
            </a:r>
          </a:p>
          <a:p>
            <a:r>
              <a:rPr lang="en-US" sz="2000" i="1">
                <a:latin typeface="+mj-lt"/>
              </a:rPr>
              <a:t>	</a:t>
            </a:r>
            <a:r>
              <a:rPr lang="en-US" sz="2400" i="1">
                <a:latin typeface="+mj-lt"/>
              </a:rPr>
              <a:t>Injection: Components (Initial)</a:t>
            </a:r>
            <a:endParaRPr lang="en-US" sz="2000" i="1">
              <a:latin typeface="+mj-lt"/>
            </a:endParaRPr>
          </a:p>
        </p:txBody>
      </p:sp>
      <p:sp>
        <p:nvSpPr>
          <p:cNvPr id="3" name="TextBox 2">
            <a:extLst>
              <a:ext uri="{FF2B5EF4-FFF2-40B4-BE49-F238E27FC236}">
                <a16:creationId xmlns:a16="http://schemas.microsoft.com/office/drawing/2014/main" id="{D6D221F2-37A3-2A45-9AC4-C684D97CF51E}"/>
              </a:ext>
            </a:extLst>
          </p:cNvPr>
          <p:cNvSpPr txBox="1"/>
          <p:nvPr/>
        </p:nvSpPr>
        <p:spPr>
          <a:xfrm>
            <a:off x="647700" y="1670120"/>
            <a:ext cx="4889499" cy="2862322"/>
          </a:xfrm>
          <a:prstGeom prst="rect">
            <a:avLst/>
          </a:prstGeom>
          <a:noFill/>
        </p:spPr>
        <p:txBody>
          <a:bodyPr wrap="square" rtlCol="0">
            <a:spAutoFit/>
          </a:bodyPr>
          <a:lstStyle/>
          <a:p>
            <a:r>
              <a:rPr lang="en-US" dirty="0"/>
              <a:t>As DPM is initialized with Multicomponent, the </a:t>
            </a:r>
            <a:r>
              <a:rPr lang="en-US" b="1" dirty="0"/>
              <a:t>Multicomponent </a:t>
            </a:r>
            <a:r>
              <a:rPr lang="en-US" dirty="0"/>
              <a:t>Section will be available</a:t>
            </a:r>
          </a:p>
          <a:p>
            <a:endParaRPr lang="en-US" dirty="0"/>
          </a:p>
          <a:p>
            <a:r>
              <a:rPr lang="en-US" dirty="0"/>
              <a:t>Since no new </a:t>
            </a:r>
            <a:r>
              <a:rPr lang="en-US" b="1" dirty="0"/>
              <a:t>particle materials </a:t>
            </a:r>
            <a:r>
              <a:rPr lang="en-US" dirty="0"/>
              <a:t>have been created, the default option h2o is shown</a:t>
            </a:r>
          </a:p>
          <a:p>
            <a:endParaRPr lang="en-US" dirty="0"/>
          </a:p>
          <a:p>
            <a:r>
              <a:rPr lang="en-US" dirty="0"/>
              <a:t>Therefore, it is required to create </a:t>
            </a:r>
            <a:r>
              <a:rPr lang="en-US" b="1" dirty="0"/>
              <a:t>new particle </a:t>
            </a:r>
            <a:r>
              <a:rPr lang="en-US" dirty="0"/>
              <a:t>materials and add to the </a:t>
            </a:r>
            <a:r>
              <a:rPr lang="en-US" b="1" dirty="0"/>
              <a:t>Particle Mixture </a:t>
            </a:r>
            <a:r>
              <a:rPr lang="en-US" dirty="0"/>
              <a:t>so the </a:t>
            </a:r>
            <a:r>
              <a:rPr lang="en-US" b="1" dirty="0"/>
              <a:t>mass fraction </a:t>
            </a:r>
            <a:r>
              <a:rPr lang="en-US" dirty="0"/>
              <a:t>for </a:t>
            </a:r>
            <a:r>
              <a:rPr lang="en-US" b="1" dirty="0"/>
              <a:t>API </a:t>
            </a:r>
            <a:r>
              <a:rPr lang="en-US" dirty="0"/>
              <a:t>and </a:t>
            </a:r>
            <a:r>
              <a:rPr lang="en-US" b="1" dirty="0"/>
              <a:t>Propellant </a:t>
            </a:r>
            <a:r>
              <a:rPr lang="en-US" dirty="0"/>
              <a:t>can be defined within DPM</a:t>
            </a:r>
            <a:endParaRPr lang="en-GB" dirty="0"/>
          </a:p>
        </p:txBody>
      </p:sp>
      <p:pic>
        <p:nvPicPr>
          <p:cNvPr id="5" name="Picture 4" descr="A screenshot of a computer&#10;&#10;AI-generated content may be incorrect.">
            <a:extLst>
              <a:ext uri="{FF2B5EF4-FFF2-40B4-BE49-F238E27FC236}">
                <a16:creationId xmlns:a16="http://schemas.microsoft.com/office/drawing/2014/main" id="{691B622B-6F18-CE7C-6E0A-3E5DFF56B6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4146" y="4869250"/>
            <a:ext cx="1676634" cy="573586"/>
          </a:xfrm>
          <a:prstGeom prst="rect">
            <a:avLst/>
          </a:prstGeom>
          <a:ln w="28575">
            <a:solidFill>
              <a:srgbClr val="FCB426"/>
            </a:solidFill>
          </a:ln>
        </p:spPr>
      </p:pic>
      <p:sp>
        <p:nvSpPr>
          <p:cNvPr id="7" name="TextBox 6">
            <a:extLst>
              <a:ext uri="{FF2B5EF4-FFF2-40B4-BE49-F238E27FC236}">
                <a16:creationId xmlns:a16="http://schemas.microsoft.com/office/drawing/2014/main" id="{359D5E3F-F89E-76E5-2AD3-E413139C4867}"/>
              </a:ext>
            </a:extLst>
          </p:cNvPr>
          <p:cNvSpPr txBox="1"/>
          <p:nvPr/>
        </p:nvSpPr>
        <p:spPr>
          <a:xfrm>
            <a:off x="1143000" y="5575300"/>
            <a:ext cx="731290" cy="369332"/>
          </a:xfrm>
          <a:prstGeom prst="rect">
            <a:avLst/>
          </a:prstGeom>
          <a:noFill/>
        </p:spPr>
        <p:txBody>
          <a:bodyPr wrap="none" rtlCol="0">
            <a:spAutoFit/>
          </a:bodyPr>
          <a:lstStyle/>
          <a:p>
            <a:r>
              <a:rPr lang="en-US" b="1" i="1" dirty="0"/>
              <a:t>Initial</a:t>
            </a:r>
            <a:endParaRPr lang="en-GB" b="1" i="1" dirty="0"/>
          </a:p>
        </p:txBody>
      </p:sp>
      <p:sp>
        <p:nvSpPr>
          <p:cNvPr id="9" name="TextBox 8">
            <a:extLst>
              <a:ext uri="{FF2B5EF4-FFF2-40B4-BE49-F238E27FC236}">
                <a16:creationId xmlns:a16="http://schemas.microsoft.com/office/drawing/2014/main" id="{B5C43A70-4327-2196-8278-D94189E7B5C2}"/>
              </a:ext>
            </a:extLst>
          </p:cNvPr>
          <p:cNvSpPr txBox="1"/>
          <p:nvPr/>
        </p:nvSpPr>
        <p:spPr>
          <a:xfrm>
            <a:off x="4087851" y="5575300"/>
            <a:ext cx="909223" cy="369332"/>
          </a:xfrm>
          <a:prstGeom prst="rect">
            <a:avLst/>
          </a:prstGeom>
          <a:noFill/>
        </p:spPr>
        <p:txBody>
          <a:bodyPr wrap="none" rtlCol="0">
            <a:spAutoFit/>
          </a:bodyPr>
          <a:lstStyle/>
          <a:p>
            <a:r>
              <a:rPr lang="en-US" b="1" i="1" dirty="0"/>
              <a:t>Desired</a:t>
            </a:r>
            <a:endParaRPr lang="en-GB" b="1" i="1" dirty="0"/>
          </a:p>
        </p:txBody>
      </p:sp>
      <p:cxnSp>
        <p:nvCxnSpPr>
          <p:cNvPr id="12" name="Straight Arrow Connector 11">
            <a:extLst>
              <a:ext uri="{FF2B5EF4-FFF2-40B4-BE49-F238E27FC236}">
                <a16:creationId xmlns:a16="http://schemas.microsoft.com/office/drawing/2014/main" id="{84FCA8A4-6DBD-7DCA-FC1E-414E58E92296}"/>
              </a:ext>
            </a:extLst>
          </p:cNvPr>
          <p:cNvCxnSpPr>
            <a:stCxn id="8" idx="3"/>
            <a:endCxn id="5" idx="1"/>
          </p:cNvCxnSpPr>
          <p:nvPr/>
        </p:nvCxnSpPr>
        <p:spPr>
          <a:xfrm>
            <a:off x="2775261" y="5156043"/>
            <a:ext cx="928885"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33384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E11A45-31A8-8FEA-7033-C845CAD3BD34}"/>
              </a:ext>
            </a:extLst>
          </p:cNvPr>
          <p:cNvSpPr>
            <a:spLocks noGrp="1"/>
          </p:cNvSpPr>
          <p:nvPr>
            <p:ph type="sldNum" sz="quarter" idx="11"/>
          </p:nvPr>
        </p:nvSpPr>
        <p:spPr/>
        <p:txBody>
          <a:bodyPr/>
          <a:lstStyle/>
          <a:p>
            <a:fld id="{F0D23093-2AB0-F74C-B865-1A12A15B650E}" type="slidenum">
              <a:rPr lang="en-US" smtClean="0">
                <a:latin typeface="+mj-lt"/>
              </a:rPr>
              <a:pPr/>
              <a:t>5</a:t>
            </a:fld>
            <a:endParaRPr lang="en-US">
              <a:latin typeface="+mj-lt"/>
            </a:endParaRPr>
          </a:p>
        </p:txBody>
      </p:sp>
      <p:sp>
        <p:nvSpPr>
          <p:cNvPr id="5" name="Content Placeholder 2">
            <a:extLst>
              <a:ext uri="{FF2B5EF4-FFF2-40B4-BE49-F238E27FC236}">
                <a16:creationId xmlns:a16="http://schemas.microsoft.com/office/drawing/2014/main" id="{3538AADF-149F-1646-EF85-C47E1D26308D}"/>
              </a:ext>
            </a:extLst>
          </p:cNvPr>
          <p:cNvSpPr txBox="1">
            <a:spLocks/>
          </p:cNvSpPr>
          <p:nvPr/>
        </p:nvSpPr>
        <p:spPr>
          <a:xfrm>
            <a:off x="4664051" y="3337942"/>
            <a:ext cx="3168698" cy="4419600"/>
          </a:xfrm>
          <a:prstGeom prst="rect">
            <a:avLst/>
          </a:prstGeom>
        </p:spPr>
        <p:txBody>
          <a:bodyPr vert="horz" lIns="45720" tIns="0" rIns="0" bIns="0" rtlCol="0">
            <a:noAutofit/>
          </a:bodyPr>
          <a:lstStyle>
            <a:lvl1pPr marL="171450" indent="-171450" algn="l" defTabSz="9144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1pPr>
            <a:lvl2pPr marL="400050" indent="-171450" algn="l" defTabSz="914400" rtl="0" eaLnBrk="1" latinLnBrk="0" hangingPunct="1">
              <a:lnSpc>
                <a:spcPct val="100000"/>
              </a:lnSpc>
              <a:spcBef>
                <a:spcPts val="900"/>
              </a:spcBef>
              <a:buClr>
                <a:schemeClr val="tx2"/>
              </a:buClr>
              <a:buFont typeface="System Font Regular"/>
              <a:buChar char="-"/>
              <a:defRPr sz="2400" kern="1200">
                <a:solidFill>
                  <a:srgbClr val="333333"/>
                </a:solidFill>
                <a:latin typeface="+mn-lt"/>
                <a:ea typeface="+mn-ea"/>
                <a:cs typeface="+mn-cs"/>
              </a:defRPr>
            </a:lvl2pPr>
            <a:lvl3pPr marL="628650" indent="-171450" algn="l" defTabSz="914400" rtl="0" eaLnBrk="1" latinLnBrk="0" hangingPunct="1">
              <a:lnSpc>
                <a:spcPct val="100000"/>
              </a:lnSpc>
              <a:spcBef>
                <a:spcPts val="300"/>
              </a:spcBef>
              <a:buClr>
                <a:schemeClr val="tx2"/>
              </a:buClr>
              <a:buFont typeface="Arial" panose="020B0604020202020204" pitchFamily="34" charset="0"/>
              <a:buChar char="•"/>
              <a:defRPr sz="2000" kern="1200">
                <a:solidFill>
                  <a:srgbClr val="4F4F4F"/>
                </a:solidFill>
                <a:latin typeface="+mn-lt"/>
                <a:ea typeface="+mn-ea"/>
                <a:cs typeface="+mn-cs"/>
              </a:defRPr>
            </a:lvl3pPr>
            <a:lvl4pPr marL="8572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4pPr>
            <a:lvl5pPr marL="1085850" indent="-171450" algn="l" defTabSz="914400" rtl="0" eaLnBrk="1" latinLnBrk="0" hangingPunct="1">
              <a:lnSpc>
                <a:spcPct val="100000"/>
              </a:lnSpc>
              <a:spcBef>
                <a:spcPts val="300"/>
              </a:spcBef>
              <a:buClr>
                <a:schemeClr val="bg2"/>
              </a:buClr>
              <a:buFont typeface="Arial" panose="020B0604020202020204" pitchFamily="34" charset="0"/>
              <a:buChar char="•"/>
              <a:defRPr sz="1600" kern="1200">
                <a:solidFill>
                  <a:srgbClr val="4F4F4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i="1" dirty="0">
                <a:latin typeface="+mj-lt"/>
              </a:rPr>
              <a:t>Section 1 </a:t>
            </a:r>
            <a:r>
              <a:rPr lang="en-US" sz="1800" dirty="0">
                <a:latin typeface="+mj-lt"/>
              </a:rPr>
              <a:t>– Multiphysics Simulation Set-Up</a:t>
            </a:r>
          </a:p>
          <a:p>
            <a:pPr marL="0" indent="0">
              <a:buNone/>
            </a:pPr>
            <a:r>
              <a:rPr lang="en-US" sz="1800" dirty="0">
                <a:latin typeface="+mj-lt"/>
              </a:rPr>
              <a:t>Solver:</a:t>
            </a:r>
          </a:p>
          <a:p>
            <a:r>
              <a:rPr lang="en-US" sz="1800" b="1" dirty="0">
                <a:latin typeface="+mj-lt"/>
              </a:rPr>
              <a:t>Transient Species Transport &amp; DPM Model</a:t>
            </a:r>
          </a:p>
          <a:p>
            <a:r>
              <a:rPr lang="en-US" sz="1800" b="1" dirty="0">
                <a:latin typeface="+mj-lt"/>
              </a:rPr>
              <a:t>Post-Processing for DPM</a:t>
            </a:r>
            <a:endParaRPr lang="en-US" sz="1800" dirty="0">
              <a:latin typeface="+mj-lt"/>
            </a:endParaRPr>
          </a:p>
        </p:txBody>
      </p:sp>
      <p:pic>
        <p:nvPicPr>
          <p:cNvPr id="7" name="Picture 6" descr="A black background with white text&#10;&#10;AI-generated content may be incorrect.">
            <a:extLst>
              <a:ext uri="{FF2B5EF4-FFF2-40B4-BE49-F238E27FC236}">
                <a16:creationId xmlns:a16="http://schemas.microsoft.com/office/drawing/2014/main" id="{64D1C219-321D-2257-C24C-96735C0146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8477" y="1548952"/>
            <a:ext cx="2775045" cy="1457776"/>
          </a:xfrm>
          <a:prstGeom prst="rect">
            <a:avLst/>
          </a:prstGeom>
        </p:spPr>
      </p:pic>
      <p:pic>
        <p:nvPicPr>
          <p:cNvPr id="10" name="Picture 9">
            <a:extLst>
              <a:ext uri="{FF2B5EF4-FFF2-40B4-BE49-F238E27FC236}">
                <a16:creationId xmlns:a16="http://schemas.microsoft.com/office/drawing/2014/main" id="{7E40A735-3F83-1986-89A8-2584CCF51B59}"/>
              </a:ext>
            </a:extLst>
          </p:cNvPr>
          <p:cNvPicPr>
            <a:picLocks noChangeAspect="1"/>
          </p:cNvPicPr>
          <p:nvPr/>
        </p:nvPicPr>
        <p:blipFill>
          <a:blip r:embed="rId4"/>
          <a:srcRect t="25378"/>
          <a:stretch/>
        </p:blipFill>
        <p:spPr>
          <a:xfrm>
            <a:off x="9552384" y="433923"/>
            <a:ext cx="2034879" cy="579951"/>
          </a:xfrm>
          <a:prstGeom prst="rect">
            <a:avLst/>
          </a:prstGeom>
        </p:spPr>
      </p:pic>
      <p:sp>
        <p:nvSpPr>
          <p:cNvPr id="11" name="Title 2">
            <a:extLst>
              <a:ext uri="{FF2B5EF4-FFF2-40B4-BE49-F238E27FC236}">
                <a16:creationId xmlns:a16="http://schemas.microsoft.com/office/drawing/2014/main" id="{917BE515-F52E-1065-EA66-41265F5A6704}"/>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rgbClr val="FCB426"/>
                </a:solidFill>
                <a:latin typeface="+mj-lt"/>
              </a:rPr>
              <a:t>/</a:t>
            </a:r>
            <a:r>
              <a:rPr lang="en-US" b="1" dirty="0">
                <a:solidFill>
                  <a:schemeClr val="accent1"/>
                </a:solidFill>
                <a:latin typeface="+mj-lt"/>
              </a:rPr>
              <a:t> </a:t>
            </a:r>
            <a:r>
              <a:rPr lang="en-US" b="1" dirty="0">
                <a:latin typeface="+mj-lt"/>
              </a:rPr>
              <a:t>Software</a:t>
            </a:r>
            <a:r>
              <a:rPr lang="en-US" b="1" dirty="0">
                <a:solidFill>
                  <a:schemeClr val="accent1"/>
                </a:solidFill>
                <a:latin typeface="+mj-lt"/>
              </a:rPr>
              <a:t> </a:t>
            </a:r>
            <a:r>
              <a:rPr lang="en-US" b="1" dirty="0">
                <a:latin typeface="+mj-lt"/>
              </a:rPr>
              <a:t>Overview</a:t>
            </a:r>
          </a:p>
        </p:txBody>
      </p:sp>
    </p:spTree>
    <p:extLst>
      <p:ext uri="{BB962C8B-B14F-4D97-AF65-F5344CB8AC3E}">
        <p14:creationId xmlns:p14="http://schemas.microsoft.com/office/powerpoint/2010/main" val="3882441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401189-98A5-7803-6EE8-C2D0FEDC8045}"/>
              </a:ext>
            </a:extLst>
          </p:cNvPr>
          <p:cNvSpPr>
            <a:spLocks noGrp="1"/>
          </p:cNvSpPr>
          <p:nvPr>
            <p:ph type="sldNum" sz="quarter" idx="11"/>
          </p:nvPr>
        </p:nvSpPr>
        <p:spPr/>
        <p:txBody>
          <a:bodyPr/>
          <a:lstStyle/>
          <a:p>
            <a:fld id="{F0D23093-2AB0-F74C-B865-1A12A15B650E}" type="slidenum">
              <a:rPr lang="en-US" smtClean="0"/>
              <a:pPr/>
              <a:t>50</a:t>
            </a:fld>
            <a:endParaRPr lang="en-US"/>
          </a:p>
        </p:txBody>
      </p:sp>
      <p:pic>
        <p:nvPicPr>
          <p:cNvPr id="5" name="Picture 4" descr="A screenshot of a computer&#10;&#10;AI-generated content may be incorrect.">
            <a:extLst>
              <a:ext uri="{FF2B5EF4-FFF2-40B4-BE49-F238E27FC236}">
                <a16:creationId xmlns:a16="http://schemas.microsoft.com/office/drawing/2014/main" id="{C26E98BB-892A-4CC7-8BFA-3973232827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8826" y="1309687"/>
            <a:ext cx="5591174" cy="4655508"/>
          </a:xfrm>
          <a:prstGeom prst="rect">
            <a:avLst/>
          </a:prstGeom>
          <a:ln w="28575">
            <a:solidFill>
              <a:srgbClr val="FCB426"/>
            </a:solidFill>
          </a:ln>
        </p:spPr>
      </p:pic>
      <p:pic>
        <p:nvPicPr>
          <p:cNvPr id="7" name="Picture 6" descr="A black text on a white background&#10;&#10;AI-generated content may be incorrect.">
            <a:extLst>
              <a:ext uri="{FF2B5EF4-FFF2-40B4-BE49-F238E27FC236}">
                <a16:creationId xmlns:a16="http://schemas.microsoft.com/office/drawing/2014/main" id="{3EABE783-E8BA-C65F-0634-61505B5C69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0983" y="2833151"/>
            <a:ext cx="1676634" cy="533474"/>
          </a:xfrm>
          <a:prstGeom prst="rect">
            <a:avLst/>
          </a:prstGeom>
          <a:ln w="28575">
            <a:solidFill>
              <a:srgbClr val="FCB426"/>
            </a:solidFill>
          </a:ln>
        </p:spPr>
      </p:pic>
      <p:sp>
        <p:nvSpPr>
          <p:cNvPr id="8" name="Title 2">
            <a:extLst>
              <a:ext uri="{FF2B5EF4-FFF2-40B4-BE49-F238E27FC236}">
                <a16:creationId xmlns:a16="http://schemas.microsoft.com/office/drawing/2014/main" id="{077E49DA-8FDD-4547-1E57-9B03030BBF3F}"/>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Discrete Phase Model (DPM)</a:t>
            </a:r>
          </a:p>
          <a:p>
            <a:r>
              <a:rPr lang="en-US" sz="2000" i="1">
                <a:latin typeface="+mj-lt"/>
              </a:rPr>
              <a:t>	</a:t>
            </a:r>
            <a:r>
              <a:rPr lang="en-US" sz="2400" i="1">
                <a:latin typeface="+mj-lt"/>
              </a:rPr>
              <a:t>Droplet: Materials</a:t>
            </a:r>
            <a:endParaRPr lang="en-US" sz="2000" i="1">
              <a:latin typeface="+mj-lt"/>
            </a:endParaRPr>
          </a:p>
        </p:txBody>
      </p:sp>
      <p:sp>
        <p:nvSpPr>
          <p:cNvPr id="3" name="TextBox 2">
            <a:extLst>
              <a:ext uri="{FF2B5EF4-FFF2-40B4-BE49-F238E27FC236}">
                <a16:creationId xmlns:a16="http://schemas.microsoft.com/office/drawing/2014/main" id="{5BE157CC-D058-2232-A4FE-E87F77B30562}"/>
              </a:ext>
            </a:extLst>
          </p:cNvPr>
          <p:cNvSpPr txBox="1"/>
          <p:nvPr/>
        </p:nvSpPr>
        <p:spPr>
          <a:xfrm>
            <a:off x="1444675" y="1490238"/>
            <a:ext cx="4079825" cy="1200329"/>
          </a:xfrm>
          <a:prstGeom prst="rect">
            <a:avLst/>
          </a:prstGeom>
          <a:noFill/>
        </p:spPr>
        <p:txBody>
          <a:bodyPr wrap="square" rtlCol="0">
            <a:spAutoFit/>
          </a:bodyPr>
          <a:lstStyle/>
          <a:p>
            <a:r>
              <a:rPr lang="en-US" dirty="0"/>
              <a:t>In </a:t>
            </a:r>
            <a:r>
              <a:rPr lang="en-US" b="1" dirty="0"/>
              <a:t>Materials</a:t>
            </a:r>
            <a:r>
              <a:rPr lang="en-US" dirty="0"/>
              <a:t> &gt; </a:t>
            </a:r>
            <a:r>
              <a:rPr lang="en-US" b="1" dirty="0"/>
              <a:t>Droplet Particle </a:t>
            </a:r>
            <a:r>
              <a:rPr lang="en-US" dirty="0"/>
              <a:t>and copy any 2 particle materials from Fluent software Database as they will be changed</a:t>
            </a:r>
            <a:endParaRPr lang="en-GB" dirty="0"/>
          </a:p>
        </p:txBody>
      </p:sp>
      <p:sp>
        <p:nvSpPr>
          <p:cNvPr id="4" name="Rectangle: Rounded Corners 3">
            <a:extLst>
              <a:ext uri="{FF2B5EF4-FFF2-40B4-BE49-F238E27FC236}">
                <a16:creationId xmlns:a16="http://schemas.microsoft.com/office/drawing/2014/main" id="{1B5CF19E-E1BB-5403-4B8A-15D7F80DEB2C}"/>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12</a:t>
            </a:r>
            <a:endParaRPr lang="en-GB" b="1" dirty="0">
              <a:solidFill>
                <a:schemeClr val="tx1"/>
              </a:solidFill>
              <a:latin typeface="+mj-lt"/>
            </a:endParaRPr>
          </a:p>
        </p:txBody>
      </p:sp>
      <p:cxnSp>
        <p:nvCxnSpPr>
          <p:cNvPr id="10" name="Connector: Elbow 9">
            <a:extLst>
              <a:ext uri="{FF2B5EF4-FFF2-40B4-BE49-F238E27FC236}">
                <a16:creationId xmlns:a16="http://schemas.microsoft.com/office/drawing/2014/main" id="{A67E519D-0465-0A6B-BC3E-EF5850F6DBDA}"/>
              </a:ext>
            </a:extLst>
          </p:cNvPr>
          <p:cNvCxnSpPr>
            <a:stCxn id="5" idx="1"/>
            <a:endCxn id="7" idx="3"/>
          </p:cNvCxnSpPr>
          <p:nvPr/>
        </p:nvCxnSpPr>
        <p:spPr>
          <a:xfrm rot="10800000">
            <a:off x="4127618" y="3099889"/>
            <a:ext cx="1711209" cy="537553"/>
          </a:xfrm>
          <a:prstGeom prst="bentConnector3">
            <a:avLst/>
          </a:prstGeom>
          <a:ln w="28575">
            <a:solidFill>
              <a:srgbClr val="FCB42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42209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A426512-AD03-1AC5-9ECE-75FF8E9D5D7A}"/>
              </a:ext>
            </a:extLst>
          </p:cNvPr>
          <p:cNvSpPr>
            <a:spLocks noGrp="1"/>
          </p:cNvSpPr>
          <p:nvPr>
            <p:ph type="sldNum" sz="quarter" idx="11"/>
          </p:nvPr>
        </p:nvSpPr>
        <p:spPr/>
        <p:txBody>
          <a:bodyPr/>
          <a:lstStyle/>
          <a:p>
            <a:fld id="{F0D23093-2AB0-F74C-B865-1A12A15B650E}" type="slidenum">
              <a:rPr lang="en-US" smtClean="0"/>
              <a:pPr/>
              <a:t>51</a:t>
            </a:fld>
            <a:endParaRPr lang="en-US"/>
          </a:p>
        </p:txBody>
      </p:sp>
      <p:pic>
        <p:nvPicPr>
          <p:cNvPr id="21" name="Picture 20" descr="A screenshot of a computer&#10;&#10;AI-generated content may be incorrect.">
            <a:extLst>
              <a:ext uri="{FF2B5EF4-FFF2-40B4-BE49-F238E27FC236}">
                <a16:creationId xmlns:a16="http://schemas.microsoft.com/office/drawing/2014/main" id="{7E2EAE59-DDDE-6A59-6193-1CF424DF25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34150" y="852487"/>
            <a:ext cx="4655981" cy="5153025"/>
          </a:xfrm>
          <a:prstGeom prst="rect">
            <a:avLst/>
          </a:prstGeom>
          <a:ln w="28575">
            <a:solidFill>
              <a:srgbClr val="FCB426"/>
            </a:solidFill>
          </a:ln>
        </p:spPr>
      </p:pic>
      <p:sp>
        <p:nvSpPr>
          <p:cNvPr id="22" name="Title 2">
            <a:extLst>
              <a:ext uri="{FF2B5EF4-FFF2-40B4-BE49-F238E27FC236}">
                <a16:creationId xmlns:a16="http://schemas.microsoft.com/office/drawing/2014/main" id="{1FD6D607-0A42-C140-69A2-F7F6C0026959}"/>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Discrete Phase Model (DPM)</a:t>
            </a:r>
          </a:p>
          <a:p>
            <a:r>
              <a:rPr lang="en-US" sz="2000" i="1" dirty="0">
                <a:latin typeface="+mj-lt"/>
              </a:rPr>
              <a:t>	</a:t>
            </a:r>
            <a:r>
              <a:rPr lang="en-US" sz="2400" i="1" dirty="0">
                <a:latin typeface="+mj-lt"/>
              </a:rPr>
              <a:t>Droplet: Materials – Propellant</a:t>
            </a:r>
            <a:endParaRPr lang="en-US" sz="2000" i="1" dirty="0">
              <a:latin typeface="+mj-lt"/>
            </a:endParaRPr>
          </a:p>
        </p:txBody>
      </p:sp>
      <p:sp>
        <p:nvSpPr>
          <p:cNvPr id="23" name="TextBox 22">
            <a:extLst>
              <a:ext uri="{FF2B5EF4-FFF2-40B4-BE49-F238E27FC236}">
                <a16:creationId xmlns:a16="http://schemas.microsoft.com/office/drawing/2014/main" id="{820AE418-FAC9-659D-4D80-896BCBA815C8}"/>
              </a:ext>
            </a:extLst>
          </p:cNvPr>
          <p:cNvSpPr txBox="1"/>
          <p:nvPr/>
        </p:nvSpPr>
        <p:spPr>
          <a:xfrm>
            <a:off x="1432693" y="1493516"/>
            <a:ext cx="4329932" cy="923330"/>
          </a:xfrm>
          <a:prstGeom prst="rect">
            <a:avLst/>
          </a:prstGeom>
          <a:noFill/>
        </p:spPr>
        <p:txBody>
          <a:bodyPr wrap="square" rtlCol="0">
            <a:spAutoFit/>
          </a:bodyPr>
          <a:lstStyle/>
          <a:p>
            <a:r>
              <a:rPr lang="en-US" dirty="0"/>
              <a:t>Pick any of the to materials copied and change the </a:t>
            </a:r>
            <a:r>
              <a:rPr lang="en-US" b="1" dirty="0"/>
              <a:t>Properties </a:t>
            </a:r>
            <a:r>
              <a:rPr lang="en-US" dirty="0"/>
              <a:t>to create the </a:t>
            </a:r>
            <a:r>
              <a:rPr lang="en-US" b="1" dirty="0"/>
              <a:t>Propellant Droplet Material </a:t>
            </a:r>
            <a:r>
              <a:rPr lang="en-US" dirty="0"/>
              <a:t>as shown</a:t>
            </a:r>
            <a:endParaRPr lang="en-GB" dirty="0"/>
          </a:p>
        </p:txBody>
      </p:sp>
      <p:sp>
        <p:nvSpPr>
          <p:cNvPr id="24" name="Rectangle: Rounded Corners 23">
            <a:extLst>
              <a:ext uri="{FF2B5EF4-FFF2-40B4-BE49-F238E27FC236}">
                <a16:creationId xmlns:a16="http://schemas.microsoft.com/office/drawing/2014/main" id="{BD99FD63-A82B-AB53-5DBD-C247ACE68890}"/>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13</a:t>
            </a:r>
            <a:endParaRPr lang="en-GB" b="1" dirty="0">
              <a:solidFill>
                <a:schemeClr val="tx1"/>
              </a:solidFill>
              <a:latin typeface="+mj-lt"/>
            </a:endParaRPr>
          </a:p>
        </p:txBody>
      </p:sp>
      <p:sp>
        <p:nvSpPr>
          <p:cNvPr id="25" name="Rectangle 24">
            <a:extLst>
              <a:ext uri="{FF2B5EF4-FFF2-40B4-BE49-F238E27FC236}">
                <a16:creationId xmlns:a16="http://schemas.microsoft.com/office/drawing/2014/main" id="{024C368D-8385-5553-7537-CA8531F270AB}"/>
              </a:ext>
            </a:extLst>
          </p:cNvPr>
          <p:cNvSpPr/>
          <p:nvPr/>
        </p:nvSpPr>
        <p:spPr>
          <a:xfrm>
            <a:off x="7191375" y="4438649"/>
            <a:ext cx="3406775" cy="323851"/>
          </a:xfrm>
          <a:prstGeom prst="rect">
            <a:avLst/>
          </a:prstGeom>
          <a:noFill/>
          <a:ln w="28575">
            <a:solidFill>
              <a:srgbClr val="FCB4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a:extLst>
              <a:ext uri="{FF2B5EF4-FFF2-40B4-BE49-F238E27FC236}">
                <a16:creationId xmlns:a16="http://schemas.microsoft.com/office/drawing/2014/main" id="{DC94C718-2CE8-732A-1987-5119F8AF2170}"/>
              </a:ext>
            </a:extLst>
          </p:cNvPr>
          <p:cNvCxnSpPr>
            <a:cxnSpLocks/>
            <a:stCxn id="27" idx="3"/>
            <a:endCxn id="25" idx="1"/>
          </p:cNvCxnSpPr>
          <p:nvPr/>
        </p:nvCxnSpPr>
        <p:spPr>
          <a:xfrm>
            <a:off x="6284772" y="4600575"/>
            <a:ext cx="906603"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FC3013C5-8BE7-37F7-B2A2-D346DF6E1AE9}"/>
              </a:ext>
            </a:extLst>
          </p:cNvPr>
          <p:cNvSpPr txBox="1"/>
          <p:nvPr/>
        </p:nvSpPr>
        <p:spPr>
          <a:xfrm>
            <a:off x="5145229" y="4415909"/>
            <a:ext cx="1139543" cy="369332"/>
          </a:xfrm>
          <a:prstGeom prst="rect">
            <a:avLst/>
          </a:prstGeom>
          <a:noFill/>
        </p:spPr>
        <p:txBody>
          <a:bodyPr wrap="none" rtlCol="0">
            <a:spAutoFit/>
          </a:bodyPr>
          <a:lstStyle/>
          <a:p>
            <a:r>
              <a:rPr lang="en-US" b="1" i="1" dirty="0"/>
              <a:t>Next Slide</a:t>
            </a:r>
            <a:endParaRPr lang="en-GB" i="1" dirty="0"/>
          </a:p>
        </p:txBody>
      </p:sp>
      <p:pic>
        <p:nvPicPr>
          <p:cNvPr id="28" name="Picture 27" descr="A black text on a white background&#10;&#10;AI-generated content may be incorrect.">
            <a:extLst>
              <a:ext uri="{FF2B5EF4-FFF2-40B4-BE49-F238E27FC236}">
                <a16:creationId xmlns:a16="http://schemas.microsoft.com/office/drawing/2014/main" id="{0F1EDEAF-85DB-1794-83AC-483EAE4BFE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6745" y="2766737"/>
            <a:ext cx="1676634" cy="533474"/>
          </a:xfrm>
          <a:prstGeom prst="rect">
            <a:avLst/>
          </a:prstGeom>
          <a:ln w="28575">
            <a:solidFill>
              <a:srgbClr val="FCB426"/>
            </a:solidFill>
          </a:ln>
        </p:spPr>
      </p:pic>
      <p:cxnSp>
        <p:nvCxnSpPr>
          <p:cNvPr id="29" name="Connector: Elbow 28">
            <a:extLst>
              <a:ext uri="{FF2B5EF4-FFF2-40B4-BE49-F238E27FC236}">
                <a16:creationId xmlns:a16="http://schemas.microsoft.com/office/drawing/2014/main" id="{A05C227B-3B56-4593-7C66-8F3641867017}"/>
              </a:ext>
            </a:extLst>
          </p:cNvPr>
          <p:cNvCxnSpPr>
            <a:cxnSpLocks/>
            <a:stCxn id="28" idx="3"/>
          </p:cNvCxnSpPr>
          <p:nvPr/>
        </p:nvCxnSpPr>
        <p:spPr>
          <a:xfrm>
            <a:off x="4313379" y="3033474"/>
            <a:ext cx="2220771" cy="395526"/>
          </a:xfrm>
          <a:prstGeom prst="bentConnector3">
            <a:avLst>
              <a:gd name="adj1" fmla="val 48713"/>
            </a:avLst>
          </a:prstGeom>
          <a:ln w="28575">
            <a:solidFill>
              <a:srgbClr val="FCB42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21118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4075CF-D388-B0F2-C277-D1C19F28C17F}"/>
              </a:ext>
            </a:extLst>
          </p:cNvPr>
          <p:cNvSpPr>
            <a:spLocks noGrp="1"/>
          </p:cNvSpPr>
          <p:nvPr>
            <p:ph type="sldNum" sz="quarter" idx="11"/>
          </p:nvPr>
        </p:nvSpPr>
        <p:spPr/>
        <p:txBody>
          <a:bodyPr/>
          <a:lstStyle/>
          <a:p>
            <a:fld id="{F0D23093-2AB0-F74C-B865-1A12A15B650E}" type="slidenum">
              <a:rPr lang="en-US" smtClean="0"/>
              <a:pPr/>
              <a:t>52</a:t>
            </a:fld>
            <a:endParaRPr lang="en-US"/>
          </a:p>
        </p:txBody>
      </p:sp>
      <p:graphicFrame>
        <p:nvGraphicFramePr>
          <p:cNvPr id="4" name="Table 3">
            <a:extLst>
              <a:ext uri="{FF2B5EF4-FFF2-40B4-BE49-F238E27FC236}">
                <a16:creationId xmlns:a16="http://schemas.microsoft.com/office/drawing/2014/main" id="{49A94E20-1500-D589-F653-8C1310F44453}"/>
              </a:ext>
            </a:extLst>
          </p:cNvPr>
          <p:cNvGraphicFramePr>
            <a:graphicFrameLocks noGrp="1"/>
          </p:cNvGraphicFramePr>
          <p:nvPr/>
        </p:nvGraphicFramePr>
        <p:xfrm>
          <a:off x="6961632" y="2139740"/>
          <a:ext cx="4620768" cy="3680288"/>
        </p:xfrm>
        <a:graphic>
          <a:graphicData uri="http://schemas.openxmlformats.org/drawingml/2006/table">
            <a:tbl>
              <a:tblPr>
                <a:tableStyleId>{616DA210-FB5B-4158-B5E0-FEB733F419BA}</a:tableStyleId>
              </a:tblPr>
              <a:tblGrid>
                <a:gridCol w="1540256">
                  <a:extLst>
                    <a:ext uri="{9D8B030D-6E8A-4147-A177-3AD203B41FA5}">
                      <a16:colId xmlns:a16="http://schemas.microsoft.com/office/drawing/2014/main" val="345875449"/>
                    </a:ext>
                  </a:extLst>
                </a:gridCol>
                <a:gridCol w="1540256">
                  <a:extLst>
                    <a:ext uri="{9D8B030D-6E8A-4147-A177-3AD203B41FA5}">
                      <a16:colId xmlns:a16="http://schemas.microsoft.com/office/drawing/2014/main" val="1284577387"/>
                    </a:ext>
                  </a:extLst>
                </a:gridCol>
                <a:gridCol w="1540256">
                  <a:extLst>
                    <a:ext uri="{9D8B030D-6E8A-4147-A177-3AD203B41FA5}">
                      <a16:colId xmlns:a16="http://schemas.microsoft.com/office/drawing/2014/main" val="185884359"/>
                    </a:ext>
                  </a:extLst>
                </a:gridCol>
              </a:tblGrid>
              <a:tr h="380026">
                <a:tc>
                  <a:txBody>
                    <a:bodyPr/>
                    <a:lstStyle/>
                    <a:p>
                      <a:pPr algn="ctr">
                        <a:buNone/>
                      </a:pPr>
                      <a:r>
                        <a:rPr lang="en-GB" b="1">
                          <a:solidFill>
                            <a:schemeClr val="bg1"/>
                          </a:solidFill>
                        </a:rPr>
                        <a:t>Temperature (</a:t>
                      </a:r>
                      <a:r>
                        <a:rPr lang="en-GB" b="0">
                          <a:solidFill>
                            <a:schemeClr val="bg1"/>
                          </a:solidFill>
                        </a:rPr>
                        <a:t>K</a:t>
                      </a:r>
                      <a:r>
                        <a:rPr lang="en-GB" b="1">
                          <a:solidFill>
                            <a:schemeClr val="bg1"/>
                          </a:solidFill>
                        </a:rPr>
                        <a:t>)</a:t>
                      </a:r>
                    </a:p>
                  </a:txBody>
                  <a:tcPr anchor="ctr">
                    <a:solidFill>
                      <a:schemeClr val="accent4"/>
                    </a:solidFill>
                  </a:tcPr>
                </a:tc>
                <a:tc>
                  <a:txBody>
                    <a:bodyPr/>
                    <a:lstStyle/>
                    <a:p>
                      <a:pPr algn="ctr">
                        <a:buNone/>
                      </a:pPr>
                      <a:r>
                        <a:rPr lang="en-GB" b="1">
                          <a:solidFill>
                            <a:schemeClr val="bg1"/>
                          </a:solidFill>
                        </a:rPr>
                        <a:t>Temperature (</a:t>
                      </a:r>
                      <a:r>
                        <a:rPr lang="en-GB" b="0">
                          <a:solidFill>
                            <a:schemeClr val="bg1"/>
                          </a:solidFill>
                        </a:rPr>
                        <a:t>°C</a:t>
                      </a:r>
                      <a:r>
                        <a:rPr lang="en-GB" b="1">
                          <a:solidFill>
                            <a:schemeClr val="bg1"/>
                          </a:solidFill>
                        </a:rPr>
                        <a:t>)</a:t>
                      </a:r>
                    </a:p>
                  </a:txBody>
                  <a:tcPr anchor="ctr">
                    <a:solidFill>
                      <a:schemeClr val="accent4"/>
                    </a:solidFill>
                  </a:tcPr>
                </a:tc>
                <a:tc>
                  <a:txBody>
                    <a:bodyPr/>
                    <a:lstStyle/>
                    <a:p>
                      <a:pPr algn="ctr">
                        <a:buNone/>
                      </a:pPr>
                      <a:r>
                        <a:rPr lang="en-GB" b="1">
                          <a:solidFill>
                            <a:schemeClr val="bg1"/>
                          </a:solidFill>
                        </a:rPr>
                        <a:t>Vapor Pressure (</a:t>
                      </a:r>
                      <a:r>
                        <a:rPr lang="en-GB" b="0">
                          <a:solidFill>
                            <a:schemeClr val="bg1"/>
                          </a:solidFill>
                        </a:rPr>
                        <a:t>Pa</a:t>
                      </a:r>
                      <a:r>
                        <a:rPr lang="en-GB" b="1">
                          <a:solidFill>
                            <a:schemeClr val="bg1"/>
                          </a:solidFill>
                        </a:rPr>
                        <a:t>)</a:t>
                      </a:r>
                    </a:p>
                  </a:txBody>
                  <a:tcPr anchor="ctr">
                    <a:solidFill>
                      <a:schemeClr val="accent4"/>
                    </a:solidFill>
                  </a:tcPr>
                </a:tc>
                <a:extLst>
                  <a:ext uri="{0D108BD9-81ED-4DB2-BD59-A6C34878D82A}">
                    <a16:rowId xmlns:a16="http://schemas.microsoft.com/office/drawing/2014/main" val="2002024336"/>
                  </a:ext>
                </a:extLst>
              </a:tr>
              <a:tr h="380026">
                <a:tc>
                  <a:txBody>
                    <a:bodyPr/>
                    <a:lstStyle/>
                    <a:p>
                      <a:pPr algn="ctr">
                        <a:buNone/>
                      </a:pPr>
                      <a:r>
                        <a:rPr lang="en-GB"/>
                        <a:t>200</a:t>
                      </a:r>
                    </a:p>
                  </a:txBody>
                  <a:tcPr anchor="ctr"/>
                </a:tc>
                <a:tc>
                  <a:txBody>
                    <a:bodyPr/>
                    <a:lstStyle/>
                    <a:p>
                      <a:pPr algn="ctr">
                        <a:buNone/>
                      </a:pPr>
                      <a:r>
                        <a:rPr lang="en-GB"/>
                        <a:t>-73.15</a:t>
                      </a:r>
                    </a:p>
                  </a:txBody>
                  <a:tcPr anchor="ctr"/>
                </a:tc>
                <a:tc>
                  <a:txBody>
                    <a:bodyPr/>
                    <a:lstStyle/>
                    <a:p>
                      <a:pPr algn="ctr">
                        <a:buNone/>
                      </a:pPr>
                      <a:r>
                        <a:rPr lang="en-GB"/>
                        <a:t>1,013</a:t>
                      </a:r>
                    </a:p>
                  </a:txBody>
                  <a:tcPr anchor="ctr"/>
                </a:tc>
                <a:extLst>
                  <a:ext uri="{0D108BD9-81ED-4DB2-BD59-A6C34878D82A}">
                    <a16:rowId xmlns:a16="http://schemas.microsoft.com/office/drawing/2014/main" val="871473308"/>
                  </a:ext>
                </a:extLst>
              </a:tr>
              <a:tr h="380026">
                <a:tc>
                  <a:txBody>
                    <a:bodyPr/>
                    <a:lstStyle/>
                    <a:p>
                      <a:pPr algn="ctr">
                        <a:buNone/>
                      </a:pPr>
                      <a:r>
                        <a:rPr lang="en-GB" dirty="0"/>
                        <a:t>220</a:t>
                      </a:r>
                    </a:p>
                  </a:txBody>
                  <a:tcPr anchor="ctr"/>
                </a:tc>
                <a:tc>
                  <a:txBody>
                    <a:bodyPr/>
                    <a:lstStyle/>
                    <a:p>
                      <a:pPr algn="ctr">
                        <a:buNone/>
                      </a:pPr>
                      <a:r>
                        <a:rPr lang="en-GB"/>
                        <a:t>-53.15</a:t>
                      </a:r>
                    </a:p>
                  </a:txBody>
                  <a:tcPr anchor="ctr"/>
                </a:tc>
                <a:tc>
                  <a:txBody>
                    <a:bodyPr/>
                    <a:lstStyle/>
                    <a:p>
                      <a:pPr algn="ctr">
                        <a:buNone/>
                      </a:pPr>
                      <a:r>
                        <a:rPr lang="en-GB"/>
                        <a:t>10,130</a:t>
                      </a:r>
                    </a:p>
                  </a:txBody>
                  <a:tcPr anchor="ctr"/>
                </a:tc>
                <a:extLst>
                  <a:ext uri="{0D108BD9-81ED-4DB2-BD59-A6C34878D82A}">
                    <a16:rowId xmlns:a16="http://schemas.microsoft.com/office/drawing/2014/main" val="591873441"/>
                  </a:ext>
                </a:extLst>
              </a:tr>
              <a:tr h="380026">
                <a:tc>
                  <a:txBody>
                    <a:bodyPr/>
                    <a:lstStyle/>
                    <a:p>
                      <a:pPr algn="ctr">
                        <a:buNone/>
                      </a:pPr>
                      <a:r>
                        <a:rPr lang="en-GB"/>
                        <a:t>240</a:t>
                      </a:r>
                    </a:p>
                  </a:txBody>
                  <a:tcPr anchor="ctr"/>
                </a:tc>
                <a:tc>
                  <a:txBody>
                    <a:bodyPr/>
                    <a:lstStyle/>
                    <a:p>
                      <a:pPr algn="ctr">
                        <a:buNone/>
                      </a:pPr>
                      <a:r>
                        <a:rPr lang="en-GB"/>
                        <a:t>-33.15</a:t>
                      </a:r>
                    </a:p>
                  </a:txBody>
                  <a:tcPr anchor="ctr"/>
                </a:tc>
                <a:tc>
                  <a:txBody>
                    <a:bodyPr/>
                    <a:lstStyle/>
                    <a:p>
                      <a:pPr algn="ctr">
                        <a:buNone/>
                      </a:pPr>
                      <a:r>
                        <a:rPr lang="en-GB"/>
                        <a:t>51,330</a:t>
                      </a:r>
                    </a:p>
                  </a:txBody>
                  <a:tcPr anchor="ctr"/>
                </a:tc>
                <a:extLst>
                  <a:ext uri="{0D108BD9-81ED-4DB2-BD59-A6C34878D82A}">
                    <a16:rowId xmlns:a16="http://schemas.microsoft.com/office/drawing/2014/main" val="4172200432"/>
                  </a:ext>
                </a:extLst>
              </a:tr>
              <a:tr h="380026">
                <a:tc>
                  <a:txBody>
                    <a:bodyPr/>
                    <a:lstStyle/>
                    <a:p>
                      <a:pPr algn="ctr">
                        <a:buNone/>
                      </a:pPr>
                      <a:r>
                        <a:rPr lang="en-GB" b="1"/>
                        <a:t>247</a:t>
                      </a:r>
                      <a:endParaRPr lang="en-GB"/>
                    </a:p>
                  </a:txBody>
                  <a:tcPr anchor="ctr"/>
                </a:tc>
                <a:tc>
                  <a:txBody>
                    <a:bodyPr/>
                    <a:lstStyle/>
                    <a:p>
                      <a:pPr algn="ctr">
                        <a:buNone/>
                      </a:pPr>
                      <a:r>
                        <a:rPr lang="en-GB" b="1"/>
                        <a:t>-26.15</a:t>
                      </a:r>
                      <a:endParaRPr lang="en-GB"/>
                    </a:p>
                  </a:txBody>
                  <a:tcPr anchor="ctr"/>
                </a:tc>
                <a:tc>
                  <a:txBody>
                    <a:bodyPr/>
                    <a:lstStyle/>
                    <a:p>
                      <a:pPr algn="ctr">
                        <a:buNone/>
                      </a:pPr>
                      <a:r>
                        <a:rPr lang="en-GB" b="1"/>
                        <a:t>78,900</a:t>
                      </a:r>
                      <a:endParaRPr lang="en-GB"/>
                    </a:p>
                  </a:txBody>
                  <a:tcPr anchor="ctr"/>
                </a:tc>
                <a:extLst>
                  <a:ext uri="{0D108BD9-81ED-4DB2-BD59-A6C34878D82A}">
                    <a16:rowId xmlns:a16="http://schemas.microsoft.com/office/drawing/2014/main" val="1032668634"/>
                  </a:ext>
                </a:extLst>
              </a:tr>
              <a:tr h="380026">
                <a:tc>
                  <a:txBody>
                    <a:bodyPr/>
                    <a:lstStyle/>
                    <a:p>
                      <a:pPr algn="ctr">
                        <a:buNone/>
                      </a:pPr>
                      <a:r>
                        <a:rPr lang="en-GB"/>
                        <a:t>260</a:t>
                      </a:r>
                    </a:p>
                  </a:txBody>
                  <a:tcPr anchor="ctr"/>
                </a:tc>
                <a:tc>
                  <a:txBody>
                    <a:bodyPr/>
                    <a:lstStyle/>
                    <a:p>
                      <a:pPr algn="ctr">
                        <a:buNone/>
                      </a:pPr>
                      <a:r>
                        <a:rPr lang="en-GB"/>
                        <a:t>-13.15</a:t>
                      </a:r>
                    </a:p>
                  </a:txBody>
                  <a:tcPr anchor="ctr"/>
                </a:tc>
                <a:tc>
                  <a:txBody>
                    <a:bodyPr/>
                    <a:lstStyle/>
                    <a:p>
                      <a:pPr algn="ctr">
                        <a:buNone/>
                      </a:pPr>
                      <a:r>
                        <a:rPr lang="en-GB"/>
                        <a:t>167,000</a:t>
                      </a:r>
                    </a:p>
                  </a:txBody>
                  <a:tcPr anchor="ctr"/>
                </a:tc>
                <a:extLst>
                  <a:ext uri="{0D108BD9-81ED-4DB2-BD59-A6C34878D82A}">
                    <a16:rowId xmlns:a16="http://schemas.microsoft.com/office/drawing/2014/main" val="4257695465"/>
                  </a:ext>
                </a:extLst>
              </a:tr>
              <a:tr h="380026">
                <a:tc>
                  <a:txBody>
                    <a:bodyPr/>
                    <a:lstStyle/>
                    <a:p>
                      <a:pPr algn="ctr">
                        <a:buNone/>
                      </a:pPr>
                      <a:r>
                        <a:rPr lang="en-GB"/>
                        <a:t>280</a:t>
                      </a:r>
                    </a:p>
                  </a:txBody>
                  <a:tcPr anchor="ctr"/>
                </a:tc>
                <a:tc>
                  <a:txBody>
                    <a:bodyPr/>
                    <a:lstStyle/>
                    <a:p>
                      <a:pPr algn="ctr">
                        <a:buNone/>
                      </a:pPr>
                      <a:r>
                        <a:rPr lang="en-GB"/>
                        <a:t>6.85</a:t>
                      </a:r>
                    </a:p>
                  </a:txBody>
                  <a:tcPr anchor="ctr"/>
                </a:tc>
                <a:tc>
                  <a:txBody>
                    <a:bodyPr/>
                    <a:lstStyle/>
                    <a:p>
                      <a:pPr algn="ctr">
                        <a:buNone/>
                      </a:pPr>
                      <a:r>
                        <a:rPr lang="en-GB"/>
                        <a:t>371,000</a:t>
                      </a:r>
                    </a:p>
                  </a:txBody>
                  <a:tcPr anchor="ctr"/>
                </a:tc>
                <a:extLst>
                  <a:ext uri="{0D108BD9-81ED-4DB2-BD59-A6C34878D82A}">
                    <a16:rowId xmlns:a16="http://schemas.microsoft.com/office/drawing/2014/main" val="3012522583"/>
                  </a:ext>
                </a:extLst>
              </a:tr>
              <a:tr h="380026">
                <a:tc>
                  <a:txBody>
                    <a:bodyPr/>
                    <a:lstStyle/>
                    <a:p>
                      <a:pPr algn="ctr">
                        <a:buNone/>
                      </a:pPr>
                      <a:r>
                        <a:rPr lang="en-GB"/>
                        <a:t>300</a:t>
                      </a:r>
                    </a:p>
                  </a:txBody>
                  <a:tcPr anchor="ctr"/>
                </a:tc>
                <a:tc>
                  <a:txBody>
                    <a:bodyPr/>
                    <a:lstStyle/>
                    <a:p>
                      <a:pPr algn="ctr">
                        <a:buNone/>
                      </a:pPr>
                      <a:r>
                        <a:rPr lang="en-GB"/>
                        <a:t>26.85</a:t>
                      </a:r>
                    </a:p>
                  </a:txBody>
                  <a:tcPr anchor="ctr"/>
                </a:tc>
                <a:tc>
                  <a:txBody>
                    <a:bodyPr/>
                    <a:lstStyle/>
                    <a:p>
                      <a:pPr algn="ctr">
                        <a:buNone/>
                      </a:pPr>
                      <a:r>
                        <a:rPr lang="en-GB"/>
                        <a:t>770,000</a:t>
                      </a:r>
                    </a:p>
                  </a:txBody>
                  <a:tcPr anchor="ctr"/>
                </a:tc>
                <a:extLst>
                  <a:ext uri="{0D108BD9-81ED-4DB2-BD59-A6C34878D82A}">
                    <a16:rowId xmlns:a16="http://schemas.microsoft.com/office/drawing/2014/main" val="4068183564"/>
                  </a:ext>
                </a:extLst>
              </a:tr>
              <a:tr h="380026">
                <a:tc>
                  <a:txBody>
                    <a:bodyPr/>
                    <a:lstStyle/>
                    <a:p>
                      <a:pPr algn="ctr">
                        <a:buNone/>
                      </a:pPr>
                      <a:r>
                        <a:rPr lang="en-GB"/>
                        <a:t>320</a:t>
                      </a:r>
                    </a:p>
                  </a:txBody>
                  <a:tcPr anchor="ctr"/>
                </a:tc>
                <a:tc>
                  <a:txBody>
                    <a:bodyPr/>
                    <a:lstStyle/>
                    <a:p>
                      <a:pPr algn="ctr">
                        <a:buNone/>
                      </a:pPr>
                      <a:r>
                        <a:rPr lang="en-GB"/>
                        <a:t>46.85</a:t>
                      </a:r>
                    </a:p>
                  </a:txBody>
                  <a:tcPr anchor="ctr"/>
                </a:tc>
                <a:tc>
                  <a:txBody>
                    <a:bodyPr/>
                    <a:lstStyle/>
                    <a:p>
                      <a:pPr algn="ctr">
                        <a:buNone/>
                      </a:pPr>
                      <a:r>
                        <a:rPr lang="en-GB" dirty="0"/>
                        <a:t>1,470,000</a:t>
                      </a:r>
                    </a:p>
                  </a:txBody>
                  <a:tcPr anchor="ctr"/>
                </a:tc>
                <a:extLst>
                  <a:ext uri="{0D108BD9-81ED-4DB2-BD59-A6C34878D82A}">
                    <a16:rowId xmlns:a16="http://schemas.microsoft.com/office/drawing/2014/main" val="1552140454"/>
                  </a:ext>
                </a:extLst>
              </a:tr>
            </a:tbl>
          </a:graphicData>
        </a:graphic>
      </p:graphicFrame>
      <p:pic>
        <p:nvPicPr>
          <p:cNvPr id="5" name="Picture 4" descr="A screen shot of a graph&#10;&#10;AI-generated content may be incorrect.">
            <a:extLst>
              <a:ext uri="{FF2B5EF4-FFF2-40B4-BE49-F238E27FC236}">
                <a16:creationId xmlns:a16="http://schemas.microsoft.com/office/drawing/2014/main" id="{FECF85E3-0324-2347-9F07-24667AFCCD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4675" y="2215940"/>
            <a:ext cx="4079826" cy="3854087"/>
          </a:xfrm>
          <a:prstGeom prst="rect">
            <a:avLst/>
          </a:prstGeom>
          <a:ln w="28575">
            <a:solidFill>
              <a:srgbClr val="FCB426"/>
            </a:solidFill>
          </a:ln>
        </p:spPr>
      </p:pic>
      <p:sp>
        <p:nvSpPr>
          <p:cNvPr id="7" name="Title 2">
            <a:extLst>
              <a:ext uri="{FF2B5EF4-FFF2-40B4-BE49-F238E27FC236}">
                <a16:creationId xmlns:a16="http://schemas.microsoft.com/office/drawing/2014/main" id="{20BB2BE8-0EFA-995B-0CAE-A8B97EC7FE64}"/>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Discrete Phase Model (DPM)</a:t>
            </a:r>
          </a:p>
          <a:p>
            <a:r>
              <a:rPr lang="en-US" sz="2000" i="1" dirty="0">
                <a:latin typeface="+mj-lt"/>
              </a:rPr>
              <a:t>	</a:t>
            </a:r>
            <a:r>
              <a:rPr lang="en-US" sz="2400" i="1" dirty="0">
                <a:latin typeface="+mj-lt"/>
              </a:rPr>
              <a:t>Droplet: Materials – Propellant; Saturation Vapor Pressure</a:t>
            </a:r>
            <a:endParaRPr lang="en-US" sz="2000" i="1" dirty="0">
              <a:latin typeface="+mj-lt"/>
            </a:endParaRPr>
          </a:p>
        </p:txBody>
      </p:sp>
      <p:sp>
        <p:nvSpPr>
          <p:cNvPr id="3" name="TextBox 2">
            <a:extLst>
              <a:ext uri="{FF2B5EF4-FFF2-40B4-BE49-F238E27FC236}">
                <a16:creationId xmlns:a16="http://schemas.microsoft.com/office/drawing/2014/main" id="{38BAB51B-A77B-9991-922E-884855BDA67A}"/>
              </a:ext>
            </a:extLst>
          </p:cNvPr>
          <p:cNvSpPr txBox="1"/>
          <p:nvPr/>
        </p:nvSpPr>
        <p:spPr>
          <a:xfrm>
            <a:off x="1444675" y="1423004"/>
            <a:ext cx="5422850" cy="646331"/>
          </a:xfrm>
          <a:prstGeom prst="rect">
            <a:avLst/>
          </a:prstGeom>
          <a:noFill/>
        </p:spPr>
        <p:txBody>
          <a:bodyPr wrap="square" rtlCol="0">
            <a:spAutoFit/>
          </a:bodyPr>
          <a:lstStyle/>
          <a:p>
            <a:r>
              <a:rPr lang="en-US" dirty="0"/>
              <a:t>Create 8 points in </a:t>
            </a:r>
            <a:r>
              <a:rPr lang="en-US" b="1" dirty="0"/>
              <a:t>Saturation Vapor Pressure </a:t>
            </a:r>
            <a:r>
              <a:rPr lang="en-US" dirty="0"/>
              <a:t>at given Temperatures with given Pressures from the table</a:t>
            </a:r>
            <a:endParaRPr lang="en-GB" dirty="0"/>
          </a:p>
        </p:txBody>
      </p:sp>
      <p:sp>
        <p:nvSpPr>
          <p:cNvPr id="6" name="Rectangle: Rounded Corners 5">
            <a:extLst>
              <a:ext uri="{FF2B5EF4-FFF2-40B4-BE49-F238E27FC236}">
                <a16:creationId xmlns:a16="http://schemas.microsoft.com/office/drawing/2014/main" id="{AB3CFA1D-890F-2044-33FE-F69E29B053B4}"/>
              </a:ext>
            </a:extLst>
          </p:cNvPr>
          <p:cNvSpPr/>
          <p:nvPr/>
        </p:nvSpPr>
        <p:spPr>
          <a:xfrm>
            <a:off x="678160" y="1455073"/>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14</a:t>
            </a:r>
            <a:endParaRPr lang="en-GB" b="1" dirty="0">
              <a:solidFill>
                <a:schemeClr val="tx1"/>
              </a:solidFill>
              <a:latin typeface="+mj-lt"/>
            </a:endParaRPr>
          </a:p>
        </p:txBody>
      </p:sp>
      <p:cxnSp>
        <p:nvCxnSpPr>
          <p:cNvPr id="9" name="Straight Arrow Connector 8">
            <a:extLst>
              <a:ext uri="{FF2B5EF4-FFF2-40B4-BE49-F238E27FC236}">
                <a16:creationId xmlns:a16="http://schemas.microsoft.com/office/drawing/2014/main" id="{3EB9D0F9-1D53-F32B-5B56-9818084EF785}"/>
              </a:ext>
            </a:extLst>
          </p:cNvPr>
          <p:cNvCxnSpPr>
            <a:endCxn id="5" idx="3"/>
          </p:cNvCxnSpPr>
          <p:nvPr/>
        </p:nvCxnSpPr>
        <p:spPr>
          <a:xfrm flipH="1">
            <a:off x="5524501" y="4142983"/>
            <a:ext cx="1437131" cy="1"/>
          </a:xfrm>
          <a:prstGeom prst="straightConnector1">
            <a:avLst/>
          </a:prstGeom>
          <a:ln w="28575">
            <a:solidFill>
              <a:srgbClr val="FCB42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9596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screenshot of a computer&#10;&#10;AI-generated content may be incorrect.">
            <a:extLst>
              <a:ext uri="{FF2B5EF4-FFF2-40B4-BE49-F238E27FC236}">
                <a16:creationId xmlns:a16="http://schemas.microsoft.com/office/drawing/2014/main" id="{03851D33-CBE1-A91F-3300-486FBF0AFC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4225" y="548680"/>
            <a:ext cx="4562475" cy="5643584"/>
          </a:xfrm>
          <a:prstGeom prst="rect">
            <a:avLst/>
          </a:prstGeom>
          <a:ln w="28575">
            <a:solidFill>
              <a:srgbClr val="FCB426"/>
            </a:solidFill>
          </a:ln>
        </p:spPr>
      </p:pic>
      <p:sp>
        <p:nvSpPr>
          <p:cNvPr id="2" name="Slide Number Placeholder 1">
            <a:extLst>
              <a:ext uri="{FF2B5EF4-FFF2-40B4-BE49-F238E27FC236}">
                <a16:creationId xmlns:a16="http://schemas.microsoft.com/office/drawing/2014/main" id="{527685B3-32A3-88BF-4B1F-A77BA5DE31BD}"/>
              </a:ext>
            </a:extLst>
          </p:cNvPr>
          <p:cNvSpPr>
            <a:spLocks noGrp="1"/>
          </p:cNvSpPr>
          <p:nvPr>
            <p:ph type="sldNum" sz="quarter" idx="11"/>
          </p:nvPr>
        </p:nvSpPr>
        <p:spPr/>
        <p:txBody>
          <a:bodyPr/>
          <a:lstStyle/>
          <a:p>
            <a:fld id="{F0D23093-2AB0-F74C-B865-1A12A15B650E}" type="slidenum">
              <a:rPr lang="en-US" smtClean="0"/>
              <a:pPr/>
              <a:t>53</a:t>
            </a:fld>
            <a:endParaRPr lang="en-US"/>
          </a:p>
        </p:txBody>
      </p:sp>
      <p:sp>
        <p:nvSpPr>
          <p:cNvPr id="8" name="Title 2">
            <a:extLst>
              <a:ext uri="{FF2B5EF4-FFF2-40B4-BE49-F238E27FC236}">
                <a16:creationId xmlns:a16="http://schemas.microsoft.com/office/drawing/2014/main" id="{097B4CCE-984B-ED01-0652-4CDE304B1795}"/>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Discrete Phase Model (DPM)</a:t>
            </a:r>
          </a:p>
          <a:p>
            <a:r>
              <a:rPr lang="en-US" sz="2000" i="1" dirty="0">
                <a:latin typeface="+mj-lt"/>
              </a:rPr>
              <a:t>	</a:t>
            </a:r>
            <a:r>
              <a:rPr lang="en-US" sz="2400" i="1" dirty="0">
                <a:latin typeface="+mj-lt"/>
              </a:rPr>
              <a:t>Droplet: Materials – API</a:t>
            </a:r>
            <a:endParaRPr lang="en-US" sz="2000" i="1" dirty="0">
              <a:latin typeface="+mj-lt"/>
            </a:endParaRPr>
          </a:p>
        </p:txBody>
      </p:sp>
      <p:sp>
        <p:nvSpPr>
          <p:cNvPr id="3" name="TextBox 2">
            <a:extLst>
              <a:ext uri="{FF2B5EF4-FFF2-40B4-BE49-F238E27FC236}">
                <a16:creationId xmlns:a16="http://schemas.microsoft.com/office/drawing/2014/main" id="{CB7C8188-E309-0580-0BEE-B47F16A7F9C8}"/>
              </a:ext>
            </a:extLst>
          </p:cNvPr>
          <p:cNvSpPr txBox="1"/>
          <p:nvPr/>
        </p:nvSpPr>
        <p:spPr>
          <a:xfrm>
            <a:off x="1463725" y="1523442"/>
            <a:ext cx="4822775" cy="923330"/>
          </a:xfrm>
          <a:prstGeom prst="rect">
            <a:avLst/>
          </a:prstGeom>
          <a:noFill/>
        </p:spPr>
        <p:txBody>
          <a:bodyPr wrap="square" rtlCol="0">
            <a:spAutoFit/>
          </a:bodyPr>
          <a:lstStyle/>
          <a:p>
            <a:r>
              <a:rPr lang="en-US" dirty="0"/>
              <a:t>Pick the remaining material copied and change the </a:t>
            </a:r>
            <a:r>
              <a:rPr lang="en-US" b="1" dirty="0"/>
              <a:t>Properties </a:t>
            </a:r>
            <a:r>
              <a:rPr lang="en-US" dirty="0"/>
              <a:t>to create the </a:t>
            </a:r>
            <a:r>
              <a:rPr lang="en-US" b="1" dirty="0"/>
              <a:t>API Droplet </a:t>
            </a:r>
            <a:r>
              <a:rPr lang="en-US" dirty="0"/>
              <a:t>material as shown</a:t>
            </a:r>
            <a:endParaRPr lang="en-GB" dirty="0"/>
          </a:p>
        </p:txBody>
      </p:sp>
      <p:sp>
        <p:nvSpPr>
          <p:cNvPr id="4" name="Rectangle: Rounded Corners 3">
            <a:extLst>
              <a:ext uri="{FF2B5EF4-FFF2-40B4-BE49-F238E27FC236}">
                <a16:creationId xmlns:a16="http://schemas.microsoft.com/office/drawing/2014/main" id="{EB0C71E0-DBCE-8A21-F008-BD4E8E4ECA3A}"/>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15</a:t>
            </a:r>
            <a:endParaRPr lang="en-GB" b="1" dirty="0">
              <a:solidFill>
                <a:schemeClr val="tx1"/>
              </a:solidFill>
              <a:latin typeface="+mj-lt"/>
            </a:endParaRPr>
          </a:p>
        </p:txBody>
      </p:sp>
      <p:sp>
        <p:nvSpPr>
          <p:cNvPr id="6" name="Rectangle 5">
            <a:extLst>
              <a:ext uri="{FF2B5EF4-FFF2-40B4-BE49-F238E27FC236}">
                <a16:creationId xmlns:a16="http://schemas.microsoft.com/office/drawing/2014/main" id="{36A024DC-C207-D903-9610-BF9F9592C8F0}"/>
              </a:ext>
            </a:extLst>
          </p:cNvPr>
          <p:cNvSpPr/>
          <p:nvPr/>
        </p:nvSpPr>
        <p:spPr>
          <a:xfrm>
            <a:off x="7705725" y="4005064"/>
            <a:ext cx="3406775" cy="323851"/>
          </a:xfrm>
          <a:prstGeom prst="rect">
            <a:avLst/>
          </a:prstGeom>
          <a:noFill/>
          <a:ln w="28575">
            <a:solidFill>
              <a:srgbClr val="FCB4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Connector 6">
            <a:extLst>
              <a:ext uri="{FF2B5EF4-FFF2-40B4-BE49-F238E27FC236}">
                <a16:creationId xmlns:a16="http://schemas.microsoft.com/office/drawing/2014/main" id="{BCA9A0EE-E568-8672-B729-277459BDD171}"/>
              </a:ext>
            </a:extLst>
          </p:cNvPr>
          <p:cNvCxnSpPr>
            <a:cxnSpLocks/>
            <a:stCxn id="9" idx="3"/>
            <a:endCxn id="6" idx="1"/>
          </p:cNvCxnSpPr>
          <p:nvPr/>
        </p:nvCxnSpPr>
        <p:spPr>
          <a:xfrm flipV="1">
            <a:off x="6799122" y="4166990"/>
            <a:ext cx="906603" cy="9068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DE9E9B1-A0CF-503F-5267-4B3B7CA11989}"/>
              </a:ext>
            </a:extLst>
          </p:cNvPr>
          <p:cNvSpPr txBox="1"/>
          <p:nvPr/>
        </p:nvSpPr>
        <p:spPr>
          <a:xfrm>
            <a:off x="5659579" y="4073009"/>
            <a:ext cx="1139543" cy="369332"/>
          </a:xfrm>
          <a:prstGeom prst="rect">
            <a:avLst/>
          </a:prstGeom>
          <a:noFill/>
        </p:spPr>
        <p:txBody>
          <a:bodyPr wrap="none" rtlCol="0">
            <a:spAutoFit/>
          </a:bodyPr>
          <a:lstStyle/>
          <a:p>
            <a:r>
              <a:rPr lang="en-US" b="1" i="1" dirty="0"/>
              <a:t>Next Slide</a:t>
            </a:r>
            <a:endParaRPr lang="en-GB" i="1" dirty="0"/>
          </a:p>
        </p:txBody>
      </p:sp>
      <p:pic>
        <p:nvPicPr>
          <p:cNvPr id="10" name="Picture 9" descr="A black text on a white background&#10;&#10;AI-generated content may be incorrect.">
            <a:extLst>
              <a:ext uri="{FF2B5EF4-FFF2-40B4-BE49-F238E27FC236}">
                <a16:creationId xmlns:a16="http://schemas.microsoft.com/office/drawing/2014/main" id="{2DB71943-8E17-426B-23C7-D54317A8F4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6745" y="2766737"/>
            <a:ext cx="1676634" cy="533474"/>
          </a:xfrm>
          <a:prstGeom prst="rect">
            <a:avLst/>
          </a:prstGeom>
          <a:ln w="28575">
            <a:solidFill>
              <a:srgbClr val="FCB426"/>
            </a:solidFill>
          </a:ln>
        </p:spPr>
      </p:pic>
      <p:cxnSp>
        <p:nvCxnSpPr>
          <p:cNvPr id="11" name="Connector: Elbow 10">
            <a:extLst>
              <a:ext uri="{FF2B5EF4-FFF2-40B4-BE49-F238E27FC236}">
                <a16:creationId xmlns:a16="http://schemas.microsoft.com/office/drawing/2014/main" id="{1BB160B5-6C27-AC15-AD3B-652A6CF5CFBD}"/>
              </a:ext>
            </a:extLst>
          </p:cNvPr>
          <p:cNvCxnSpPr>
            <a:cxnSpLocks/>
            <a:stCxn id="10" idx="3"/>
            <a:endCxn id="12" idx="1"/>
          </p:cNvCxnSpPr>
          <p:nvPr/>
        </p:nvCxnSpPr>
        <p:spPr>
          <a:xfrm>
            <a:off x="4313379" y="3033474"/>
            <a:ext cx="2820846" cy="336998"/>
          </a:xfrm>
          <a:prstGeom prst="bentConnector3">
            <a:avLst>
              <a:gd name="adj1" fmla="val 50000"/>
            </a:avLst>
          </a:prstGeom>
          <a:ln w="28575">
            <a:solidFill>
              <a:srgbClr val="FCB42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21866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screenshot of a computer&#10;&#10;AI-generated content may be incorrect.">
            <a:extLst>
              <a:ext uri="{FF2B5EF4-FFF2-40B4-BE49-F238E27FC236}">
                <a16:creationId xmlns:a16="http://schemas.microsoft.com/office/drawing/2014/main" id="{C12B2844-8B9A-6486-2BF1-436579170D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7968" y="2689987"/>
            <a:ext cx="5393654" cy="3278929"/>
          </a:xfrm>
          <a:prstGeom prst="rect">
            <a:avLst/>
          </a:prstGeom>
          <a:ln w="28575">
            <a:solidFill>
              <a:srgbClr val="FCB426"/>
            </a:solidFill>
          </a:ln>
        </p:spPr>
      </p:pic>
      <p:pic>
        <p:nvPicPr>
          <p:cNvPr id="8" name="Picture 7" descr="A screenshot of a computer&#10;&#10;AI-generated content may be incorrect.">
            <a:extLst>
              <a:ext uri="{FF2B5EF4-FFF2-40B4-BE49-F238E27FC236}">
                <a16:creationId xmlns:a16="http://schemas.microsoft.com/office/drawing/2014/main" id="{E2459576-B57C-0AC3-8349-7DA680BCB4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7128" y="2180180"/>
            <a:ext cx="3804340" cy="3808484"/>
          </a:xfrm>
          <a:prstGeom prst="rect">
            <a:avLst/>
          </a:prstGeom>
          <a:ln w="28575">
            <a:solidFill>
              <a:srgbClr val="FCB426"/>
            </a:solidFill>
          </a:ln>
        </p:spPr>
      </p:pic>
      <p:sp>
        <p:nvSpPr>
          <p:cNvPr id="2" name="Slide Number Placeholder 1">
            <a:extLst>
              <a:ext uri="{FF2B5EF4-FFF2-40B4-BE49-F238E27FC236}">
                <a16:creationId xmlns:a16="http://schemas.microsoft.com/office/drawing/2014/main" id="{930714D0-D2D1-A633-4617-2C1057A6ACF3}"/>
              </a:ext>
            </a:extLst>
          </p:cNvPr>
          <p:cNvSpPr>
            <a:spLocks noGrp="1"/>
          </p:cNvSpPr>
          <p:nvPr>
            <p:ph type="sldNum" sz="quarter" idx="11"/>
          </p:nvPr>
        </p:nvSpPr>
        <p:spPr/>
        <p:txBody>
          <a:bodyPr/>
          <a:lstStyle/>
          <a:p>
            <a:fld id="{F0D23093-2AB0-F74C-B865-1A12A15B650E}" type="slidenum">
              <a:rPr lang="en-US" smtClean="0"/>
              <a:pPr/>
              <a:t>54</a:t>
            </a:fld>
            <a:endParaRPr lang="en-US"/>
          </a:p>
        </p:txBody>
      </p:sp>
      <p:pic>
        <p:nvPicPr>
          <p:cNvPr id="6" name="Picture 5" descr="A screenshot of a computer&#10;&#10;AI-generated content may be incorrect.">
            <a:extLst>
              <a:ext uri="{FF2B5EF4-FFF2-40B4-BE49-F238E27FC236}">
                <a16:creationId xmlns:a16="http://schemas.microsoft.com/office/drawing/2014/main" id="{6669E886-AEB8-DE36-9161-7E1C1817C4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0981" y="1337239"/>
            <a:ext cx="1676634" cy="573586"/>
          </a:xfrm>
          <a:prstGeom prst="rect">
            <a:avLst/>
          </a:prstGeom>
          <a:ln w="28575">
            <a:solidFill>
              <a:srgbClr val="FCB426"/>
            </a:solidFill>
          </a:ln>
        </p:spPr>
      </p:pic>
      <p:sp>
        <p:nvSpPr>
          <p:cNvPr id="11" name="Title 2">
            <a:extLst>
              <a:ext uri="{FF2B5EF4-FFF2-40B4-BE49-F238E27FC236}">
                <a16:creationId xmlns:a16="http://schemas.microsoft.com/office/drawing/2014/main" id="{DDA10FD9-2E44-BB86-AD5B-F0937417C49A}"/>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Discrete Phase Model (DPM)</a:t>
            </a:r>
          </a:p>
          <a:p>
            <a:r>
              <a:rPr lang="en-US" sz="2000" i="1">
                <a:latin typeface="+mj-lt"/>
              </a:rPr>
              <a:t>	</a:t>
            </a:r>
            <a:r>
              <a:rPr lang="en-US" sz="2400" i="1">
                <a:latin typeface="+mj-lt"/>
              </a:rPr>
              <a:t>Particle Mixture: Assign New Materials &amp; Remove H2O</a:t>
            </a:r>
            <a:endParaRPr lang="en-US" sz="2000" i="1">
              <a:latin typeface="+mj-lt"/>
            </a:endParaRPr>
          </a:p>
        </p:txBody>
      </p:sp>
      <p:cxnSp>
        <p:nvCxnSpPr>
          <p:cNvPr id="7" name="Straight Arrow Connector 6">
            <a:extLst>
              <a:ext uri="{FF2B5EF4-FFF2-40B4-BE49-F238E27FC236}">
                <a16:creationId xmlns:a16="http://schemas.microsoft.com/office/drawing/2014/main" id="{F3A1765A-5041-8310-433C-6EB234B9981E}"/>
              </a:ext>
            </a:extLst>
          </p:cNvPr>
          <p:cNvCxnSpPr>
            <a:cxnSpLocks/>
            <a:stCxn id="6" idx="2"/>
            <a:endCxn id="8" idx="0"/>
          </p:cNvCxnSpPr>
          <p:nvPr/>
        </p:nvCxnSpPr>
        <p:spPr>
          <a:xfrm>
            <a:off x="3289298" y="1910825"/>
            <a:ext cx="0" cy="269355"/>
          </a:xfrm>
          <a:prstGeom prst="straightConnector1">
            <a:avLst/>
          </a:prstGeom>
          <a:ln w="28575">
            <a:solidFill>
              <a:srgbClr val="FCB426"/>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62BBDAD-F8D9-AF52-AB20-58EF78F6805F}"/>
              </a:ext>
            </a:extLst>
          </p:cNvPr>
          <p:cNvSpPr txBox="1"/>
          <p:nvPr/>
        </p:nvSpPr>
        <p:spPr>
          <a:xfrm>
            <a:off x="6692950" y="1449160"/>
            <a:ext cx="4822775" cy="923330"/>
          </a:xfrm>
          <a:prstGeom prst="rect">
            <a:avLst/>
          </a:prstGeom>
          <a:noFill/>
        </p:spPr>
        <p:txBody>
          <a:bodyPr wrap="square" rtlCol="0">
            <a:spAutoFit/>
          </a:bodyPr>
          <a:lstStyle/>
          <a:p>
            <a:r>
              <a:rPr lang="en-US" dirty="0"/>
              <a:t>Like </a:t>
            </a:r>
            <a:r>
              <a:rPr lang="en-US" b="1" dirty="0"/>
              <a:t>Mixture</a:t>
            </a:r>
            <a:r>
              <a:rPr lang="en-US" dirty="0"/>
              <a:t>, In </a:t>
            </a:r>
            <a:r>
              <a:rPr lang="en-US" b="1" dirty="0"/>
              <a:t>Particle Mixture </a:t>
            </a:r>
            <a:r>
              <a:rPr lang="en-US" dirty="0"/>
              <a:t>add “</a:t>
            </a:r>
            <a:r>
              <a:rPr lang="en-US" b="1" dirty="0"/>
              <a:t>propellant-liquid”</a:t>
            </a:r>
            <a:r>
              <a:rPr lang="en-US" dirty="0"/>
              <a:t> and “</a:t>
            </a:r>
            <a:r>
              <a:rPr lang="en-US" b="1" dirty="0" err="1"/>
              <a:t>api</a:t>
            </a:r>
            <a:r>
              <a:rPr lang="en-US" b="1" dirty="0"/>
              <a:t>” </a:t>
            </a:r>
            <a:r>
              <a:rPr lang="en-US" dirty="0"/>
              <a:t>to the selected Species and remove “</a:t>
            </a:r>
            <a:r>
              <a:rPr lang="en-US" b="1" dirty="0"/>
              <a:t>water-liquid”</a:t>
            </a:r>
            <a:endParaRPr lang="en-GB" b="1" dirty="0"/>
          </a:p>
        </p:txBody>
      </p:sp>
      <p:sp>
        <p:nvSpPr>
          <p:cNvPr id="14" name="Rectangle: Rounded Corners 13">
            <a:extLst>
              <a:ext uri="{FF2B5EF4-FFF2-40B4-BE49-F238E27FC236}">
                <a16:creationId xmlns:a16="http://schemas.microsoft.com/office/drawing/2014/main" id="{A456CE35-3B8A-0A28-62A8-0F7C1AEDD761}"/>
              </a:ext>
            </a:extLst>
          </p:cNvPr>
          <p:cNvSpPr/>
          <p:nvPr/>
        </p:nvSpPr>
        <p:spPr>
          <a:xfrm>
            <a:off x="5897860" y="1591399"/>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16</a:t>
            </a:r>
            <a:endParaRPr lang="en-GB" b="1" dirty="0">
              <a:solidFill>
                <a:schemeClr val="tx1"/>
              </a:solidFill>
              <a:latin typeface="+mj-lt"/>
            </a:endParaRPr>
          </a:p>
        </p:txBody>
      </p:sp>
    </p:spTree>
    <p:extLst>
      <p:ext uri="{BB962C8B-B14F-4D97-AF65-F5344CB8AC3E}">
        <p14:creationId xmlns:p14="http://schemas.microsoft.com/office/powerpoint/2010/main" val="37292374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2F73BD-1C55-5AE3-7B9C-5D4545195177}"/>
              </a:ext>
            </a:extLst>
          </p:cNvPr>
          <p:cNvSpPr>
            <a:spLocks noGrp="1"/>
          </p:cNvSpPr>
          <p:nvPr>
            <p:ph type="sldNum" sz="quarter" idx="11"/>
          </p:nvPr>
        </p:nvSpPr>
        <p:spPr/>
        <p:txBody>
          <a:bodyPr/>
          <a:lstStyle/>
          <a:p>
            <a:fld id="{F0D23093-2AB0-F74C-B865-1A12A15B650E}" type="slidenum">
              <a:rPr lang="en-US" smtClean="0"/>
              <a:pPr/>
              <a:t>55</a:t>
            </a:fld>
            <a:endParaRPr lang="en-US"/>
          </a:p>
        </p:txBody>
      </p:sp>
      <p:pic>
        <p:nvPicPr>
          <p:cNvPr id="4" name="Picture 3" descr="A screenshot of a computer&#10;&#10;AI-generated content may be incorrect.">
            <a:extLst>
              <a:ext uri="{FF2B5EF4-FFF2-40B4-BE49-F238E27FC236}">
                <a16:creationId xmlns:a16="http://schemas.microsoft.com/office/drawing/2014/main" id="{F1A1559F-D41E-E286-AD9C-7A0DEF628F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4848" y="1344301"/>
            <a:ext cx="6109952" cy="4732649"/>
          </a:xfrm>
          <a:prstGeom prst="rect">
            <a:avLst/>
          </a:prstGeom>
          <a:ln w="28575">
            <a:solidFill>
              <a:srgbClr val="FCB426"/>
            </a:solidFill>
          </a:ln>
        </p:spPr>
      </p:pic>
      <p:sp>
        <p:nvSpPr>
          <p:cNvPr id="6" name="Title 2">
            <a:extLst>
              <a:ext uri="{FF2B5EF4-FFF2-40B4-BE49-F238E27FC236}">
                <a16:creationId xmlns:a16="http://schemas.microsoft.com/office/drawing/2014/main" id="{DF886007-DA81-B42E-D505-B269D837718D}"/>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Discrete Phase Model (DPM)</a:t>
            </a:r>
          </a:p>
          <a:p>
            <a:r>
              <a:rPr lang="en-US" sz="2000" i="1">
                <a:latin typeface="+mj-lt"/>
              </a:rPr>
              <a:t>	</a:t>
            </a:r>
            <a:r>
              <a:rPr lang="en-US" sz="2400" i="1">
                <a:latin typeface="+mj-lt"/>
              </a:rPr>
              <a:t>Injection: Components (Final)</a:t>
            </a:r>
            <a:endParaRPr lang="en-US" sz="2000" i="1">
              <a:latin typeface="+mj-lt"/>
            </a:endParaRPr>
          </a:p>
        </p:txBody>
      </p:sp>
      <p:pic>
        <p:nvPicPr>
          <p:cNvPr id="3" name="Picture 2" descr="A black text on a white background&#10;&#10;AI-generated content may be incorrect.">
            <a:extLst>
              <a:ext uri="{FF2B5EF4-FFF2-40B4-BE49-F238E27FC236}">
                <a16:creationId xmlns:a16="http://schemas.microsoft.com/office/drawing/2014/main" id="{6024615D-54CD-78DF-9093-1323B87D49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650" y="1622231"/>
            <a:ext cx="2229161" cy="533474"/>
          </a:xfrm>
          <a:prstGeom prst="rect">
            <a:avLst/>
          </a:prstGeom>
          <a:ln w="28575">
            <a:solidFill>
              <a:srgbClr val="FCB426"/>
            </a:solidFill>
          </a:ln>
        </p:spPr>
      </p:pic>
      <p:pic>
        <p:nvPicPr>
          <p:cNvPr id="5" name="Picture 4" descr="A screenshot of a computer&#10;&#10;AI-generated content may be incorrect.">
            <a:extLst>
              <a:ext uri="{FF2B5EF4-FFF2-40B4-BE49-F238E27FC236}">
                <a16:creationId xmlns:a16="http://schemas.microsoft.com/office/drawing/2014/main" id="{1CA6E9AA-B1A7-8933-1B09-B1118C469A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1696" y="1602175"/>
            <a:ext cx="1676634" cy="573586"/>
          </a:xfrm>
          <a:prstGeom prst="rect">
            <a:avLst/>
          </a:prstGeom>
          <a:ln w="28575">
            <a:solidFill>
              <a:srgbClr val="FCB426"/>
            </a:solidFill>
          </a:ln>
        </p:spPr>
      </p:pic>
      <p:sp>
        <p:nvSpPr>
          <p:cNvPr id="7" name="TextBox 6">
            <a:extLst>
              <a:ext uri="{FF2B5EF4-FFF2-40B4-BE49-F238E27FC236}">
                <a16:creationId xmlns:a16="http://schemas.microsoft.com/office/drawing/2014/main" id="{0EC90A83-189D-9134-89A6-FA62817B5643}"/>
              </a:ext>
            </a:extLst>
          </p:cNvPr>
          <p:cNvSpPr txBox="1"/>
          <p:nvPr/>
        </p:nvSpPr>
        <p:spPr>
          <a:xfrm>
            <a:off x="1040550" y="2308225"/>
            <a:ext cx="731290" cy="369332"/>
          </a:xfrm>
          <a:prstGeom prst="rect">
            <a:avLst/>
          </a:prstGeom>
          <a:noFill/>
        </p:spPr>
        <p:txBody>
          <a:bodyPr wrap="none" rtlCol="0">
            <a:spAutoFit/>
          </a:bodyPr>
          <a:lstStyle/>
          <a:p>
            <a:r>
              <a:rPr lang="en-US" b="1" i="1" dirty="0"/>
              <a:t>Initial</a:t>
            </a:r>
            <a:endParaRPr lang="en-GB" b="1" i="1" dirty="0"/>
          </a:p>
        </p:txBody>
      </p:sp>
      <p:sp>
        <p:nvSpPr>
          <p:cNvPr id="8" name="TextBox 7">
            <a:extLst>
              <a:ext uri="{FF2B5EF4-FFF2-40B4-BE49-F238E27FC236}">
                <a16:creationId xmlns:a16="http://schemas.microsoft.com/office/drawing/2014/main" id="{56BC903A-2E77-C7F3-48EC-F6F968F35E75}"/>
              </a:ext>
            </a:extLst>
          </p:cNvPr>
          <p:cNvSpPr txBox="1"/>
          <p:nvPr/>
        </p:nvSpPr>
        <p:spPr>
          <a:xfrm>
            <a:off x="3985401" y="2308225"/>
            <a:ext cx="1135247" cy="369332"/>
          </a:xfrm>
          <a:prstGeom prst="rect">
            <a:avLst/>
          </a:prstGeom>
          <a:noFill/>
        </p:spPr>
        <p:txBody>
          <a:bodyPr wrap="none" rtlCol="0">
            <a:spAutoFit/>
          </a:bodyPr>
          <a:lstStyle/>
          <a:p>
            <a:r>
              <a:rPr lang="en-US" b="1" i="1" dirty="0"/>
              <a:t>Desired </a:t>
            </a:r>
            <a:r>
              <a:rPr lang="en-GB" b="1" dirty="0">
                <a:solidFill>
                  <a:srgbClr val="00B050"/>
                </a:solidFill>
              </a:rPr>
              <a:t>✓</a:t>
            </a:r>
            <a:endParaRPr lang="en-GB" b="1" i="1" dirty="0">
              <a:solidFill>
                <a:srgbClr val="00B050"/>
              </a:solidFill>
            </a:endParaRPr>
          </a:p>
        </p:txBody>
      </p:sp>
      <p:cxnSp>
        <p:nvCxnSpPr>
          <p:cNvPr id="9" name="Straight Arrow Connector 8">
            <a:extLst>
              <a:ext uri="{FF2B5EF4-FFF2-40B4-BE49-F238E27FC236}">
                <a16:creationId xmlns:a16="http://schemas.microsoft.com/office/drawing/2014/main" id="{B04E39DB-AC41-6D4B-2364-E26A598B4324}"/>
              </a:ext>
            </a:extLst>
          </p:cNvPr>
          <p:cNvCxnSpPr>
            <a:stCxn id="3" idx="3"/>
            <a:endCxn id="5" idx="1"/>
          </p:cNvCxnSpPr>
          <p:nvPr/>
        </p:nvCxnSpPr>
        <p:spPr>
          <a:xfrm>
            <a:off x="2672811" y="1888968"/>
            <a:ext cx="928885" cy="0"/>
          </a:xfrm>
          <a:prstGeom prst="straightConnector1">
            <a:avLst/>
          </a:prstGeom>
          <a:ln w="2857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7732FE9-5B53-AA21-F469-392D901C53ED}"/>
              </a:ext>
            </a:extLst>
          </p:cNvPr>
          <p:cNvSpPr txBox="1"/>
          <p:nvPr/>
        </p:nvSpPr>
        <p:spPr>
          <a:xfrm>
            <a:off x="1341191" y="2882986"/>
            <a:ext cx="3937140" cy="2862322"/>
          </a:xfrm>
          <a:prstGeom prst="rect">
            <a:avLst/>
          </a:prstGeom>
          <a:noFill/>
        </p:spPr>
        <p:txBody>
          <a:bodyPr wrap="square" rtlCol="0">
            <a:spAutoFit/>
          </a:bodyPr>
          <a:lstStyle/>
          <a:p>
            <a:r>
              <a:rPr lang="en-US" dirty="0"/>
              <a:t>In </a:t>
            </a:r>
            <a:r>
              <a:rPr lang="en-US" b="1" dirty="0"/>
              <a:t>DPM </a:t>
            </a:r>
            <a:r>
              <a:rPr lang="en-US" dirty="0"/>
              <a:t>&gt; </a:t>
            </a:r>
            <a:r>
              <a:rPr lang="en-US" b="1" dirty="0"/>
              <a:t>Injection </a:t>
            </a:r>
            <a:r>
              <a:rPr lang="en-US" dirty="0"/>
              <a:t>&gt; </a:t>
            </a:r>
            <a:r>
              <a:rPr lang="en-US" b="1" dirty="0"/>
              <a:t>Components </a:t>
            </a:r>
            <a:r>
              <a:rPr lang="en-US" dirty="0"/>
              <a:t>the new particle materials/components will appear. Define the mass fractions:</a:t>
            </a:r>
          </a:p>
          <a:p>
            <a:endParaRPr lang="en-US" dirty="0"/>
          </a:p>
          <a:p>
            <a:pPr marL="285750" indent="-285750">
              <a:buFont typeface="Arial" panose="020B0604020202020204" pitchFamily="34" charset="0"/>
              <a:buChar char="•"/>
            </a:pPr>
            <a:r>
              <a:rPr lang="en-US" b="1" dirty="0"/>
              <a:t>“propellant-liquid”: </a:t>
            </a:r>
            <a:r>
              <a:rPr lang="en-US" dirty="0"/>
              <a:t>0.998</a:t>
            </a:r>
          </a:p>
          <a:p>
            <a:pPr marL="285750" indent="-285750">
              <a:buFont typeface="Arial" panose="020B0604020202020204" pitchFamily="34" charset="0"/>
              <a:buChar char="•"/>
            </a:pPr>
            <a:r>
              <a:rPr lang="en-US" b="1" dirty="0"/>
              <a:t>“</a:t>
            </a:r>
            <a:r>
              <a:rPr lang="en-US" b="1" dirty="0" err="1"/>
              <a:t>api</a:t>
            </a:r>
            <a:r>
              <a:rPr lang="en-US" b="1" dirty="0"/>
              <a:t>”: </a:t>
            </a:r>
            <a:r>
              <a:rPr lang="en-US" dirty="0"/>
              <a:t>0.002</a:t>
            </a:r>
          </a:p>
          <a:p>
            <a:pPr marL="285750" indent="-285750">
              <a:buFont typeface="Arial" panose="020B0604020202020204" pitchFamily="34" charset="0"/>
              <a:buChar char="•"/>
            </a:pPr>
            <a:endParaRPr lang="en-US" b="1" dirty="0"/>
          </a:p>
          <a:p>
            <a:r>
              <a:rPr lang="en-US" dirty="0"/>
              <a:t>Define </a:t>
            </a:r>
            <a:r>
              <a:rPr lang="en-US" b="1" dirty="0"/>
              <a:t>Evaporating Species </a:t>
            </a:r>
            <a:r>
              <a:rPr lang="en-US" dirty="0"/>
              <a:t>for the propellant, using </a:t>
            </a:r>
            <a:r>
              <a:rPr lang="en-US" b="1" dirty="0"/>
              <a:t>“propellant-vapor” </a:t>
            </a:r>
            <a:r>
              <a:rPr lang="en-US" dirty="0"/>
              <a:t>– created in </a:t>
            </a:r>
            <a:r>
              <a:rPr lang="en-US" b="1" dirty="0"/>
              <a:t>Step 2</a:t>
            </a:r>
            <a:endParaRPr lang="en-GB" b="1" dirty="0"/>
          </a:p>
        </p:txBody>
      </p:sp>
      <p:sp>
        <p:nvSpPr>
          <p:cNvPr id="11" name="Rectangle: Rounded Corners 10">
            <a:extLst>
              <a:ext uri="{FF2B5EF4-FFF2-40B4-BE49-F238E27FC236}">
                <a16:creationId xmlns:a16="http://schemas.microsoft.com/office/drawing/2014/main" id="{2A6F9FC5-1FD2-9E78-2BFC-30ECA7CC0BA2}"/>
              </a:ext>
            </a:extLst>
          </p:cNvPr>
          <p:cNvSpPr/>
          <p:nvPr/>
        </p:nvSpPr>
        <p:spPr>
          <a:xfrm>
            <a:off x="546100" y="4023050"/>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17</a:t>
            </a:r>
            <a:endParaRPr lang="en-GB" b="1" dirty="0">
              <a:solidFill>
                <a:schemeClr val="tx1"/>
              </a:solidFill>
              <a:latin typeface="+mj-lt"/>
            </a:endParaRPr>
          </a:p>
        </p:txBody>
      </p:sp>
    </p:spTree>
    <p:extLst>
      <p:ext uri="{BB962C8B-B14F-4D97-AF65-F5344CB8AC3E}">
        <p14:creationId xmlns:p14="http://schemas.microsoft.com/office/powerpoint/2010/main" val="36405496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27236B7-066B-16C3-09B4-8B6B29476218}"/>
              </a:ext>
            </a:extLst>
          </p:cNvPr>
          <p:cNvSpPr>
            <a:spLocks noGrp="1"/>
          </p:cNvSpPr>
          <p:nvPr>
            <p:ph type="sldNum" sz="quarter" idx="11"/>
          </p:nvPr>
        </p:nvSpPr>
        <p:spPr/>
        <p:txBody>
          <a:bodyPr/>
          <a:lstStyle/>
          <a:p>
            <a:fld id="{F0D23093-2AB0-F74C-B865-1A12A15B650E}" type="slidenum">
              <a:rPr lang="en-US" smtClean="0"/>
              <a:pPr/>
              <a:t>56</a:t>
            </a:fld>
            <a:endParaRPr lang="en-US"/>
          </a:p>
        </p:txBody>
      </p:sp>
      <p:pic>
        <p:nvPicPr>
          <p:cNvPr id="5" name="Picture 4" descr="A screenshot of a computer&#10;&#10;AI-generated content may be incorrect.">
            <a:extLst>
              <a:ext uri="{FF2B5EF4-FFF2-40B4-BE49-F238E27FC236}">
                <a16:creationId xmlns:a16="http://schemas.microsoft.com/office/drawing/2014/main" id="{F7BDCCD4-2DC4-03DE-4B91-14628E7829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1399" y="2404878"/>
            <a:ext cx="3336930" cy="3730309"/>
          </a:xfrm>
          <a:prstGeom prst="rect">
            <a:avLst/>
          </a:prstGeom>
          <a:ln w="28575">
            <a:solidFill>
              <a:srgbClr val="FCB426"/>
            </a:solidFill>
          </a:ln>
        </p:spPr>
      </p:pic>
      <p:pic>
        <p:nvPicPr>
          <p:cNvPr id="7" name="Picture 6">
            <a:extLst>
              <a:ext uri="{FF2B5EF4-FFF2-40B4-BE49-F238E27FC236}">
                <a16:creationId xmlns:a16="http://schemas.microsoft.com/office/drawing/2014/main" id="{4A228F4D-E372-70DA-2833-BD2B2D3E05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9616" y="4074742"/>
            <a:ext cx="1905266" cy="390580"/>
          </a:xfrm>
          <a:prstGeom prst="rect">
            <a:avLst/>
          </a:prstGeom>
          <a:ln w="28575">
            <a:solidFill>
              <a:srgbClr val="FCB426"/>
            </a:solidFill>
          </a:ln>
        </p:spPr>
      </p:pic>
      <p:sp>
        <p:nvSpPr>
          <p:cNvPr id="14" name="Title 2">
            <a:extLst>
              <a:ext uri="{FF2B5EF4-FFF2-40B4-BE49-F238E27FC236}">
                <a16:creationId xmlns:a16="http://schemas.microsoft.com/office/drawing/2014/main" id="{15CE6835-37F2-B7D6-CB6A-138102F4FADA}"/>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Named Expressions</a:t>
            </a:r>
          </a:p>
          <a:p>
            <a:r>
              <a:rPr lang="en-US" sz="2000" i="1" dirty="0">
                <a:latin typeface="+mj-lt"/>
              </a:rPr>
              <a:t>	</a:t>
            </a:r>
            <a:r>
              <a:rPr lang="en-US" sz="2400" i="1" dirty="0">
                <a:latin typeface="+mj-lt"/>
              </a:rPr>
              <a:t>Inlet</a:t>
            </a:r>
            <a:endParaRPr lang="en-US" sz="2000" i="1" dirty="0">
              <a:latin typeface="+mj-lt"/>
            </a:endParaRPr>
          </a:p>
        </p:txBody>
      </p:sp>
      <p:sp>
        <p:nvSpPr>
          <p:cNvPr id="3" name="TextBox 2">
            <a:extLst>
              <a:ext uri="{FF2B5EF4-FFF2-40B4-BE49-F238E27FC236}">
                <a16:creationId xmlns:a16="http://schemas.microsoft.com/office/drawing/2014/main" id="{AF7548C0-46D1-CCA8-9F34-CAFC25EC7D5A}"/>
              </a:ext>
            </a:extLst>
          </p:cNvPr>
          <p:cNvSpPr txBox="1"/>
          <p:nvPr/>
        </p:nvSpPr>
        <p:spPr>
          <a:xfrm>
            <a:off x="1435149" y="1765554"/>
            <a:ext cx="10175825" cy="369332"/>
          </a:xfrm>
          <a:prstGeom prst="rect">
            <a:avLst/>
          </a:prstGeom>
          <a:noFill/>
        </p:spPr>
        <p:txBody>
          <a:bodyPr wrap="square" rtlCol="0">
            <a:spAutoFit/>
          </a:bodyPr>
          <a:lstStyle/>
          <a:p>
            <a:r>
              <a:rPr lang="en-US" dirty="0"/>
              <a:t>Create a </a:t>
            </a:r>
            <a:r>
              <a:rPr lang="en-US" b="1" dirty="0"/>
              <a:t>Named Expression </a:t>
            </a:r>
            <a:r>
              <a:rPr lang="en-US" dirty="0"/>
              <a:t>for inhalation velocity (2.72 m/s) – inlet velocity and select as </a:t>
            </a:r>
            <a:r>
              <a:rPr lang="en-US" b="1" dirty="0"/>
              <a:t>Input Parameter</a:t>
            </a:r>
            <a:endParaRPr lang="en-GB" b="1" dirty="0"/>
          </a:p>
        </p:txBody>
      </p:sp>
      <p:sp>
        <p:nvSpPr>
          <p:cNvPr id="4" name="Rectangle: Rounded Corners 3">
            <a:extLst>
              <a:ext uri="{FF2B5EF4-FFF2-40B4-BE49-F238E27FC236}">
                <a16:creationId xmlns:a16="http://schemas.microsoft.com/office/drawing/2014/main" id="{8CE92307-6465-F377-3EDA-31EF1A428D35}"/>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18</a:t>
            </a:r>
            <a:endParaRPr lang="en-GB" b="1" dirty="0">
              <a:solidFill>
                <a:schemeClr val="tx1"/>
              </a:solidFill>
              <a:latin typeface="+mj-lt"/>
            </a:endParaRPr>
          </a:p>
        </p:txBody>
      </p:sp>
      <p:cxnSp>
        <p:nvCxnSpPr>
          <p:cNvPr id="13" name="Straight Arrow Connector 12">
            <a:extLst>
              <a:ext uri="{FF2B5EF4-FFF2-40B4-BE49-F238E27FC236}">
                <a16:creationId xmlns:a16="http://schemas.microsoft.com/office/drawing/2014/main" id="{B3068BC2-BBB9-2526-01F9-29411D159141}"/>
              </a:ext>
            </a:extLst>
          </p:cNvPr>
          <p:cNvCxnSpPr>
            <a:cxnSpLocks/>
            <a:stCxn id="7" idx="3"/>
            <a:endCxn id="5" idx="1"/>
          </p:cNvCxnSpPr>
          <p:nvPr/>
        </p:nvCxnSpPr>
        <p:spPr>
          <a:xfrm>
            <a:off x="4544882" y="4270032"/>
            <a:ext cx="1166517" cy="1"/>
          </a:xfrm>
          <a:prstGeom prst="straightConnector1">
            <a:avLst/>
          </a:prstGeom>
          <a:ln w="28575">
            <a:solidFill>
              <a:srgbClr val="FCB42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40364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70197E-568A-8F0A-007C-7E705501A480}"/>
              </a:ext>
            </a:extLst>
          </p:cNvPr>
          <p:cNvSpPr>
            <a:spLocks noGrp="1"/>
          </p:cNvSpPr>
          <p:nvPr>
            <p:ph type="sldNum" sz="quarter" idx="11"/>
          </p:nvPr>
        </p:nvSpPr>
        <p:spPr/>
        <p:txBody>
          <a:bodyPr/>
          <a:lstStyle/>
          <a:p>
            <a:fld id="{F0D23093-2AB0-F74C-B865-1A12A15B650E}" type="slidenum">
              <a:rPr lang="en-US" smtClean="0"/>
              <a:pPr/>
              <a:t>57</a:t>
            </a:fld>
            <a:endParaRPr lang="en-US"/>
          </a:p>
        </p:txBody>
      </p:sp>
      <p:pic>
        <p:nvPicPr>
          <p:cNvPr id="7" name="Picture 6" descr="A screenshot of a computer&#10;&#10;AI-generated content may be incorrect.">
            <a:extLst>
              <a:ext uri="{FF2B5EF4-FFF2-40B4-BE49-F238E27FC236}">
                <a16:creationId xmlns:a16="http://schemas.microsoft.com/office/drawing/2014/main" id="{3B7775C8-61A1-6C9B-CE96-B71354EDCF66}"/>
              </a:ext>
            </a:extLst>
          </p:cNvPr>
          <p:cNvPicPr>
            <a:picLocks noChangeAspect="1"/>
          </p:cNvPicPr>
          <p:nvPr/>
        </p:nvPicPr>
        <p:blipFill>
          <a:blip r:embed="rId2">
            <a:extLst>
              <a:ext uri="{28A0092B-C50C-407E-A947-70E740481C1C}">
                <a14:useLocalDpi xmlns:a14="http://schemas.microsoft.com/office/drawing/2010/main" val="0"/>
              </a:ext>
            </a:extLst>
          </a:blip>
          <a:srcRect b="6947"/>
          <a:stretch>
            <a:fillRect/>
          </a:stretch>
        </p:blipFill>
        <p:spPr>
          <a:xfrm>
            <a:off x="460121" y="2724143"/>
            <a:ext cx="5658358" cy="3356252"/>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C5FA9DB8-FFDD-E3EC-6CC1-5695455EC5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849433"/>
            <a:ext cx="5315297" cy="3356252"/>
          </a:xfrm>
          <a:prstGeom prst="rect">
            <a:avLst/>
          </a:prstGeom>
        </p:spPr>
      </p:pic>
      <p:sp>
        <p:nvSpPr>
          <p:cNvPr id="10" name="Title 2">
            <a:extLst>
              <a:ext uri="{FF2B5EF4-FFF2-40B4-BE49-F238E27FC236}">
                <a16:creationId xmlns:a16="http://schemas.microsoft.com/office/drawing/2014/main" id="{58F85982-B85A-8E18-1305-D93C922B2402}"/>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Boundary Conditions</a:t>
            </a:r>
          </a:p>
          <a:p>
            <a:r>
              <a:rPr lang="en-US" sz="2000" i="1">
                <a:latin typeface="+mj-lt"/>
              </a:rPr>
              <a:t>	</a:t>
            </a:r>
            <a:r>
              <a:rPr lang="en-US" sz="2400" i="1">
                <a:latin typeface="+mj-lt"/>
              </a:rPr>
              <a:t>Inlet: Momentum &amp; Thermal</a:t>
            </a:r>
            <a:endParaRPr lang="en-US" sz="2000" i="1">
              <a:latin typeface="+mj-lt"/>
            </a:endParaRPr>
          </a:p>
        </p:txBody>
      </p:sp>
      <p:pic>
        <p:nvPicPr>
          <p:cNvPr id="3" name="Picture 2" descr="A screenshot of a computer&#10;&#10;AI-generated content may be incorrect.">
            <a:extLst>
              <a:ext uri="{FF2B5EF4-FFF2-40B4-BE49-F238E27FC236}">
                <a16:creationId xmlns:a16="http://schemas.microsoft.com/office/drawing/2014/main" id="{09EB2BA8-9C22-64AB-63DD-816867B9B5D3}"/>
              </a:ext>
            </a:extLst>
          </p:cNvPr>
          <p:cNvPicPr>
            <a:picLocks noChangeAspect="1"/>
          </p:cNvPicPr>
          <p:nvPr/>
        </p:nvPicPr>
        <p:blipFill>
          <a:blip r:embed="rId4">
            <a:extLst>
              <a:ext uri="{28A0092B-C50C-407E-A947-70E740481C1C}">
                <a14:useLocalDpi xmlns:a14="http://schemas.microsoft.com/office/drawing/2010/main" val="0"/>
              </a:ext>
            </a:extLst>
          </a:blip>
          <a:srcRect b="72333"/>
          <a:stretch>
            <a:fillRect/>
          </a:stretch>
        </p:blipFill>
        <p:spPr>
          <a:xfrm>
            <a:off x="7857703" y="568856"/>
            <a:ext cx="3019846" cy="548209"/>
          </a:xfrm>
          <a:prstGeom prst="rect">
            <a:avLst/>
          </a:prstGeom>
          <a:ln w="28575">
            <a:solidFill>
              <a:srgbClr val="FCB426"/>
            </a:solidFill>
          </a:ln>
        </p:spPr>
      </p:pic>
      <p:sp>
        <p:nvSpPr>
          <p:cNvPr id="5" name="TextBox 4">
            <a:extLst>
              <a:ext uri="{FF2B5EF4-FFF2-40B4-BE49-F238E27FC236}">
                <a16:creationId xmlns:a16="http://schemas.microsoft.com/office/drawing/2014/main" id="{85109A1F-2918-79C6-5541-50819F77A442}"/>
              </a:ext>
            </a:extLst>
          </p:cNvPr>
          <p:cNvSpPr txBox="1"/>
          <p:nvPr/>
        </p:nvSpPr>
        <p:spPr>
          <a:xfrm>
            <a:off x="1495426" y="1536460"/>
            <a:ext cx="4229099" cy="923330"/>
          </a:xfrm>
          <a:prstGeom prst="rect">
            <a:avLst/>
          </a:prstGeom>
          <a:noFill/>
        </p:spPr>
        <p:txBody>
          <a:bodyPr wrap="square" rtlCol="0">
            <a:spAutoFit/>
          </a:bodyPr>
          <a:lstStyle/>
          <a:p>
            <a:r>
              <a:rPr lang="en-US" dirty="0"/>
              <a:t>In </a:t>
            </a:r>
            <a:r>
              <a:rPr lang="en-US" b="1" dirty="0"/>
              <a:t>Boundary Conditions </a:t>
            </a:r>
            <a:r>
              <a:rPr lang="en-US" dirty="0"/>
              <a:t>&gt; </a:t>
            </a:r>
            <a:r>
              <a:rPr lang="en-US" b="1" dirty="0"/>
              <a:t>Inlet </a:t>
            </a:r>
            <a:r>
              <a:rPr lang="en-US" dirty="0"/>
              <a:t>provide </a:t>
            </a:r>
            <a:r>
              <a:rPr lang="en-US" b="1" dirty="0"/>
              <a:t>Velocity Magnitude </a:t>
            </a:r>
            <a:r>
              <a:rPr lang="en-US" dirty="0"/>
              <a:t>as an </a:t>
            </a:r>
            <a:r>
              <a:rPr lang="en-US" b="1" dirty="0"/>
              <a:t>Expression </a:t>
            </a:r>
            <a:r>
              <a:rPr lang="en-US" dirty="0"/>
              <a:t>using the </a:t>
            </a:r>
            <a:r>
              <a:rPr lang="en-US" b="1" dirty="0"/>
              <a:t>named expression</a:t>
            </a:r>
            <a:r>
              <a:rPr lang="en-US" dirty="0"/>
              <a:t> </a:t>
            </a:r>
            <a:r>
              <a:rPr lang="en-US" b="1" dirty="0"/>
              <a:t>“</a:t>
            </a:r>
            <a:r>
              <a:rPr lang="en-US" b="1" dirty="0" err="1"/>
              <a:t>inlet_velocity</a:t>
            </a:r>
            <a:r>
              <a:rPr lang="en-US" b="1" dirty="0"/>
              <a:t>”</a:t>
            </a:r>
            <a:endParaRPr lang="en-GB" b="1" dirty="0"/>
          </a:p>
        </p:txBody>
      </p:sp>
      <p:sp>
        <p:nvSpPr>
          <p:cNvPr id="6" name="Rectangle: Rounded Corners 5">
            <a:extLst>
              <a:ext uri="{FF2B5EF4-FFF2-40B4-BE49-F238E27FC236}">
                <a16:creationId xmlns:a16="http://schemas.microsoft.com/office/drawing/2014/main" id="{636BC131-0ED5-DEAE-4588-4CB174B456A0}"/>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19</a:t>
            </a:r>
            <a:endParaRPr lang="en-GB" b="1" dirty="0">
              <a:solidFill>
                <a:schemeClr val="tx1"/>
              </a:solidFill>
              <a:latin typeface="+mj-lt"/>
            </a:endParaRPr>
          </a:p>
        </p:txBody>
      </p:sp>
      <p:sp>
        <p:nvSpPr>
          <p:cNvPr id="9" name="TextBox 8">
            <a:extLst>
              <a:ext uri="{FF2B5EF4-FFF2-40B4-BE49-F238E27FC236}">
                <a16:creationId xmlns:a16="http://schemas.microsoft.com/office/drawing/2014/main" id="{0A352BDF-58A7-7B0C-F758-C7DE9DC41B6E}"/>
              </a:ext>
            </a:extLst>
          </p:cNvPr>
          <p:cNvSpPr txBox="1"/>
          <p:nvPr/>
        </p:nvSpPr>
        <p:spPr>
          <a:xfrm>
            <a:off x="7088145" y="1665681"/>
            <a:ext cx="4095749" cy="646331"/>
          </a:xfrm>
          <a:prstGeom prst="rect">
            <a:avLst/>
          </a:prstGeom>
          <a:noFill/>
        </p:spPr>
        <p:txBody>
          <a:bodyPr wrap="square" rtlCol="0">
            <a:spAutoFit/>
          </a:bodyPr>
          <a:lstStyle/>
          <a:p>
            <a:r>
              <a:rPr lang="en-US" dirty="0"/>
              <a:t>In </a:t>
            </a:r>
            <a:r>
              <a:rPr lang="en-US" b="1" dirty="0"/>
              <a:t>Thermal </a:t>
            </a:r>
            <a:r>
              <a:rPr lang="en-US" dirty="0"/>
              <a:t>provide the Temperature as shown</a:t>
            </a:r>
            <a:endParaRPr lang="en-GB" b="1" dirty="0"/>
          </a:p>
        </p:txBody>
      </p:sp>
      <p:sp>
        <p:nvSpPr>
          <p:cNvPr id="11" name="Rectangle: Rounded Corners 10">
            <a:extLst>
              <a:ext uri="{FF2B5EF4-FFF2-40B4-BE49-F238E27FC236}">
                <a16:creationId xmlns:a16="http://schemas.microsoft.com/office/drawing/2014/main" id="{2EE1007C-B04B-D748-84CF-5D13FC8E2289}"/>
              </a:ext>
            </a:extLst>
          </p:cNvPr>
          <p:cNvSpPr/>
          <p:nvPr/>
        </p:nvSpPr>
        <p:spPr>
          <a:xfrm>
            <a:off x="6261354"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20</a:t>
            </a:r>
            <a:endParaRPr lang="en-GB" b="1" dirty="0">
              <a:solidFill>
                <a:schemeClr val="tx1"/>
              </a:solidFill>
              <a:latin typeface="+mj-lt"/>
            </a:endParaRPr>
          </a:p>
        </p:txBody>
      </p:sp>
    </p:spTree>
    <p:extLst>
      <p:ext uri="{BB962C8B-B14F-4D97-AF65-F5344CB8AC3E}">
        <p14:creationId xmlns:p14="http://schemas.microsoft.com/office/powerpoint/2010/main" val="35542935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3E6E582-8562-0AC9-AE49-283BFDF82803}"/>
              </a:ext>
            </a:extLst>
          </p:cNvPr>
          <p:cNvSpPr>
            <a:spLocks noGrp="1"/>
          </p:cNvSpPr>
          <p:nvPr>
            <p:ph type="sldNum" sz="quarter" idx="11"/>
          </p:nvPr>
        </p:nvSpPr>
        <p:spPr/>
        <p:txBody>
          <a:bodyPr/>
          <a:lstStyle/>
          <a:p>
            <a:fld id="{F0D23093-2AB0-F74C-B865-1A12A15B650E}" type="slidenum">
              <a:rPr lang="en-US" smtClean="0"/>
              <a:pPr/>
              <a:t>58</a:t>
            </a:fld>
            <a:endParaRPr lang="en-US"/>
          </a:p>
        </p:txBody>
      </p:sp>
      <p:pic>
        <p:nvPicPr>
          <p:cNvPr id="7" name="Picture 6" descr="A screenshot of a computer&#10;&#10;AI-generated content may be incorrect.">
            <a:extLst>
              <a:ext uri="{FF2B5EF4-FFF2-40B4-BE49-F238E27FC236}">
                <a16:creationId xmlns:a16="http://schemas.microsoft.com/office/drawing/2014/main" id="{195B3053-221C-BB72-C2E8-C47335887B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580" y="2420888"/>
            <a:ext cx="5474342" cy="3486452"/>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69166B23-C0A3-C804-835B-7E80019DBE2E}"/>
              </a:ext>
            </a:extLst>
          </p:cNvPr>
          <p:cNvPicPr>
            <a:picLocks noChangeAspect="1"/>
          </p:cNvPicPr>
          <p:nvPr/>
        </p:nvPicPr>
        <p:blipFill>
          <a:blip r:embed="rId3">
            <a:extLst>
              <a:ext uri="{28A0092B-C50C-407E-A947-70E740481C1C}">
                <a14:useLocalDpi xmlns:a14="http://schemas.microsoft.com/office/drawing/2010/main" val="0"/>
              </a:ext>
            </a:extLst>
          </a:blip>
          <a:srcRect b="4834"/>
          <a:stretch>
            <a:fillRect/>
          </a:stretch>
        </p:blipFill>
        <p:spPr>
          <a:xfrm>
            <a:off x="6171455" y="2470092"/>
            <a:ext cx="5653580" cy="3412578"/>
          </a:xfrm>
          <a:prstGeom prst="rect">
            <a:avLst/>
          </a:prstGeom>
        </p:spPr>
      </p:pic>
      <p:sp>
        <p:nvSpPr>
          <p:cNvPr id="10" name="Title 2">
            <a:extLst>
              <a:ext uri="{FF2B5EF4-FFF2-40B4-BE49-F238E27FC236}">
                <a16:creationId xmlns:a16="http://schemas.microsoft.com/office/drawing/2014/main" id="{149701AE-5ED5-9467-4B8A-49105B5E7C71}"/>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Boundary Conditions</a:t>
            </a:r>
          </a:p>
          <a:p>
            <a:r>
              <a:rPr lang="en-US" sz="2000" i="1">
                <a:latin typeface="+mj-lt"/>
              </a:rPr>
              <a:t>	</a:t>
            </a:r>
            <a:r>
              <a:rPr lang="en-US" sz="2400" i="1">
                <a:latin typeface="+mj-lt"/>
              </a:rPr>
              <a:t>Inlet: Species &amp; DPM</a:t>
            </a:r>
            <a:endParaRPr lang="en-US" sz="2000" i="1">
              <a:latin typeface="+mj-lt"/>
            </a:endParaRPr>
          </a:p>
        </p:txBody>
      </p:sp>
      <p:sp>
        <p:nvSpPr>
          <p:cNvPr id="4" name="TextBox 3">
            <a:extLst>
              <a:ext uri="{FF2B5EF4-FFF2-40B4-BE49-F238E27FC236}">
                <a16:creationId xmlns:a16="http://schemas.microsoft.com/office/drawing/2014/main" id="{9F926B72-3E81-D58B-008D-136CEB336EE2}"/>
              </a:ext>
            </a:extLst>
          </p:cNvPr>
          <p:cNvSpPr txBox="1"/>
          <p:nvPr/>
        </p:nvSpPr>
        <p:spPr>
          <a:xfrm>
            <a:off x="1588792" y="1802733"/>
            <a:ext cx="4095749" cy="646331"/>
          </a:xfrm>
          <a:prstGeom prst="rect">
            <a:avLst/>
          </a:prstGeom>
          <a:noFill/>
        </p:spPr>
        <p:txBody>
          <a:bodyPr wrap="square" rtlCol="0">
            <a:spAutoFit/>
          </a:bodyPr>
          <a:lstStyle/>
          <a:p>
            <a:r>
              <a:rPr lang="en-US" dirty="0"/>
              <a:t>In </a:t>
            </a:r>
            <a:r>
              <a:rPr lang="en-US" b="1" dirty="0"/>
              <a:t>Species </a:t>
            </a:r>
            <a:r>
              <a:rPr lang="en-US" dirty="0"/>
              <a:t>provide the </a:t>
            </a:r>
            <a:r>
              <a:rPr lang="en-US" b="1" dirty="0"/>
              <a:t>Species Mass Fraction </a:t>
            </a:r>
            <a:r>
              <a:rPr lang="en-US" dirty="0"/>
              <a:t>of </a:t>
            </a:r>
            <a:r>
              <a:rPr lang="en-US" b="1" dirty="0"/>
              <a:t>“air” </a:t>
            </a:r>
            <a:r>
              <a:rPr lang="en-US" dirty="0"/>
              <a:t>as shown</a:t>
            </a:r>
            <a:endParaRPr lang="en-GB" dirty="0"/>
          </a:p>
        </p:txBody>
      </p:sp>
      <p:sp>
        <p:nvSpPr>
          <p:cNvPr id="5" name="Rectangle: Rounded Corners 4">
            <a:extLst>
              <a:ext uri="{FF2B5EF4-FFF2-40B4-BE49-F238E27FC236}">
                <a16:creationId xmlns:a16="http://schemas.microsoft.com/office/drawing/2014/main" id="{ABCCF7C9-CAC7-85F4-7AF7-C3B0B09C2DB7}"/>
              </a:ext>
            </a:extLst>
          </p:cNvPr>
          <p:cNvSpPr/>
          <p:nvPr/>
        </p:nvSpPr>
        <p:spPr>
          <a:xfrm>
            <a:off x="762001" y="1802733"/>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21</a:t>
            </a:r>
            <a:endParaRPr lang="en-GB" b="1" dirty="0">
              <a:solidFill>
                <a:schemeClr val="tx1"/>
              </a:solidFill>
              <a:latin typeface="+mj-lt"/>
            </a:endParaRPr>
          </a:p>
        </p:txBody>
      </p:sp>
      <p:pic>
        <p:nvPicPr>
          <p:cNvPr id="6" name="Picture 5" descr="A screenshot of a computer&#10;&#10;AI-generated content may be incorrect.">
            <a:extLst>
              <a:ext uri="{FF2B5EF4-FFF2-40B4-BE49-F238E27FC236}">
                <a16:creationId xmlns:a16="http://schemas.microsoft.com/office/drawing/2014/main" id="{6FF96779-EA70-C6BA-4B8D-D912C45CAF68}"/>
              </a:ext>
            </a:extLst>
          </p:cNvPr>
          <p:cNvPicPr>
            <a:picLocks noChangeAspect="1"/>
          </p:cNvPicPr>
          <p:nvPr/>
        </p:nvPicPr>
        <p:blipFill>
          <a:blip r:embed="rId4">
            <a:extLst>
              <a:ext uri="{28A0092B-C50C-407E-A947-70E740481C1C}">
                <a14:useLocalDpi xmlns:a14="http://schemas.microsoft.com/office/drawing/2010/main" val="0"/>
              </a:ext>
            </a:extLst>
          </a:blip>
          <a:srcRect b="72333"/>
          <a:stretch>
            <a:fillRect/>
          </a:stretch>
        </p:blipFill>
        <p:spPr>
          <a:xfrm>
            <a:off x="7857703" y="568856"/>
            <a:ext cx="3019846" cy="548209"/>
          </a:xfrm>
          <a:prstGeom prst="rect">
            <a:avLst/>
          </a:prstGeom>
          <a:ln w="28575">
            <a:solidFill>
              <a:srgbClr val="FCB426"/>
            </a:solidFill>
          </a:ln>
        </p:spPr>
      </p:pic>
      <p:sp>
        <p:nvSpPr>
          <p:cNvPr id="8" name="TextBox 7">
            <a:extLst>
              <a:ext uri="{FF2B5EF4-FFF2-40B4-BE49-F238E27FC236}">
                <a16:creationId xmlns:a16="http://schemas.microsoft.com/office/drawing/2014/main" id="{AEFA8535-F69C-0C8C-2F14-1C92EA261672}"/>
              </a:ext>
            </a:extLst>
          </p:cNvPr>
          <p:cNvSpPr txBox="1"/>
          <p:nvPr/>
        </p:nvSpPr>
        <p:spPr>
          <a:xfrm>
            <a:off x="7256167" y="1802733"/>
            <a:ext cx="4095749" cy="646331"/>
          </a:xfrm>
          <a:prstGeom prst="rect">
            <a:avLst/>
          </a:prstGeom>
          <a:noFill/>
        </p:spPr>
        <p:txBody>
          <a:bodyPr wrap="square" rtlCol="0">
            <a:spAutoFit/>
          </a:bodyPr>
          <a:lstStyle/>
          <a:p>
            <a:r>
              <a:rPr lang="en-US" dirty="0"/>
              <a:t>In </a:t>
            </a:r>
            <a:r>
              <a:rPr lang="en-US" b="1" dirty="0"/>
              <a:t>DPM </a:t>
            </a:r>
            <a:r>
              <a:rPr lang="en-US" dirty="0"/>
              <a:t>provide the </a:t>
            </a:r>
            <a:r>
              <a:rPr lang="en-US" b="1" dirty="0"/>
              <a:t>Discrete Phase BC Type </a:t>
            </a:r>
            <a:r>
              <a:rPr lang="en-US" dirty="0"/>
              <a:t>as </a:t>
            </a:r>
            <a:r>
              <a:rPr lang="en-US" b="1" dirty="0"/>
              <a:t>escape</a:t>
            </a:r>
            <a:endParaRPr lang="en-GB" dirty="0"/>
          </a:p>
        </p:txBody>
      </p:sp>
      <p:sp>
        <p:nvSpPr>
          <p:cNvPr id="11" name="Rectangle: Rounded Corners 10">
            <a:extLst>
              <a:ext uri="{FF2B5EF4-FFF2-40B4-BE49-F238E27FC236}">
                <a16:creationId xmlns:a16="http://schemas.microsoft.com/office/drawing/2014/main" id="{8DDF1A0E-B342-F576-A618-110F1DB3172F}"/>
              </a:ext>
            </a:extLst>
          </p:cNvPr>
          <p:cNvSpPr/>
          <p:nvPr/>
        </p:nvSpPr>
        <p:spPr>
          <a:xfrm>
            <a:off x="6429376" y="1802733"/>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22</a:t>
            </a:r>
            <a:endParaRPr lang="en-GB" b="1" dirty="0">
              <a:solidFill>
                <a:schemeClr val="tx1"/>
              </a:solidFill>
              <a:latin typeface="+mj-lt"/>
            </a:endParaRPr>
          </a:p>
        </p:txBody>
      </p:sp>
    </p:spTree>
    <p:extLst>
      <p:ext uri="{BB962C8B-B14F-4D97-AF65-F5344CB8AC3E}">
        <p14:creationId xmlns:p14="http://schemas.microsoft.com/office/powerpoint/2010/main" val="74321328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D98F57-602F-BC6E-85F3-B4A5420C4102}"/>
              </a:ext>
            </a:extLst>
          </p:cNvPr>
          <p:cNvSpPr>
            <a:spLocks noGrp="1"/>
          </p:cNvSpPr>
          <p:nvPr>
            <p:ph type="sldNum" sz="quarter" idx="11"/>
          </p:nvPr>
        </p:nvSpPr>
        <p:spPr/>
        <p:txBody>
          <a:bodyPr/>
          <a:lstStyle/>
          <a:p>
            <a:fld id="{F0D23093-2AB0-F74C-B865-1A12A15B650E}" type="slidenum">
              <a:rPr lang="en-US" smtClean="0"/>
              <a:pPr/>
              <a:t>59</a:t>
            </a:fld>
            <a:endParaRPr lang="en-US"/>
          </a:p>
        </p:txBody>
      </p:sp>
      <p:pic>
        <p:nvPicPr>
          <p:cNvPr id="5" name="Picture 4" descr="A screenshot of a computer&#10;&#10;AI-generated content may be incorrect.">
            <a:extLst>
              <a:ext uri="{FF2B5EF4-FFF2-40B4-BE49-F238E27FC236}">
                <a16:creationId xmlns:a16="http://schemas.microsoft.com/office/drawing/2014/main" id="{51902586-9B84-3D91-EABC-3C53290E695F}"/>
              </a:ext>
            </a:extLst>
          </p:cNvPr>
          <p:cNvPicPr>
            <a:picLocks noChangeAspect="1"/>
          </p:cNvPicPr>
          <p:nvPr/>
        </p:nvPicPr>
        <p:blipFill>
          <a:blip r:embed="rId2">
            <a:extLst>
              <a:ext uri="{28A0092B-C50C-407E-A947-70E740481C1C}">
                <a14:useLocalDpi xmlns:a14="http://schemas.microsoft.com/office/drawing/2010/main" val="0"/>
              </a:ext>
            </a:extLst>
          </a:blip>
          <a:srcRect t="2281" b="4835"/>
          <a:stretch>
            <a:fillRect/>
          </a:stretch>
        </p:blipFill>
        <p:spPr>
          <a:xfrm>
            <a:off x="772128" y="2261248"/>
            <a:ext cx="5021823" cy="3842072"/>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FEE736AA-0C88-BE14-2561-89476E3E001A}"/>
              </a:ext>
            </a:extLst>
          </p:cNvPr>
          <p:cNvPicPr>
            <a:picLocks noChangeAspect="1"/>
          </p:cNvPicPr>
          <p:nvPr/>
        </p:nvPicPr>
        <p:blipFill>
          <a:blip r:embed="rId3">
            <a:extLst>
              <a:ext uri="{28A0092B-C50C-407E-A947-70E740481C1C}">
                <a14:useLocalDpi xmlns:a14="http://schemas.microsoft.com/office/drawing/2010/main" val="0"/>
              </a:ext>
            </a:extLst>
          </a:blip>
          <a:srcRect b="3749"/>
          <a:stretch>
            <a:fillRect/>
          </a:stretch>
        </p:blipFill>
        <p:spPr>
          <a:xfrm>
            <a:off x="6241606" y="2204864"/>
            <a:ext cx="4942288" cy="3899679"/>
          </a:xfrm>
          <a:prstGeom prst="rect">
            <a:avLst/>
          </a:prstGeom>
        </p:spPr>
      </p:pic>
      <p:sp>
        <p:nvSpPr>
          <p:cNvPr id="8" name="Title 2">
            <a:extLst>
              <a:ext uri="{FF2B5EF4-FFF2-40B4-BE49-F238E27FC236}">
                <a16:creationId xmlns:a16="http://schemas.microsoft.com/office/drawing/2014/main" id="{94DE6781-1CEB-88BC-9803-C328E77A7875}"/>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Boundary Conditions</a:t>
            </a:r>
          </a:p>
          <a:p>
            <a:r>
              <a:rPr lang="en-US" sz="2000" i="1">
                <a:latin typeface="+mj-lt"/>
              </a:rPr>
              <a:t>	</a:t>
            </a:r>
            <a:r>
              <a:rPr lang="en-US" sz="2400" i="1">
                <a:latin typeface="+mj-lt"/>
              </a:rPr>
              <a:t>Outlet: Momentum &amp; Thermal</a:t>
            </a:r>
            <a:endParaRPr lang="en-US" sz="2000" i="1">
              <a:latin typeface="+mj-lt"/>
            </a:endParaRPr>
          </a:p>
        </p:txBody>
      </p:sp>
      <p:pic>
        <p:nvPicPr>
          <p:cNvPr id="4" name="Picture 3" descr="A screenshot of a computer&#10;&#10;AI-generated content may be incorrect.">
            <a:extLst>
              <a:ext uri="{FF2B5EF4-FFF2-40B4-BE49-F238E27FC236}">
                <a16:creationId xmlns:a16="http://schemas.microsoft.com/office/drawing/2014/main" id="{BC33330B-F179-45FF-971E-0E791DBED523}"/>
              </a:ext>
            </a:extLst>
          </p:cNvPr>
          <p:cNvPicPr>
            <a:picLocks noChangeAspect="1"/>
          </p:cNvPicPr>
          <p:nvPr/>
        </p:nvPicPr>
        <p:blipFill>
          <a:blip r:embed="rId4">
            <a:extLst>
              <a:ext uri="{28A0092B-C50C-407E-A947-70E740481C1C}">
                <a14:useLocalDpi xmlns:a14="http://schemas.microsoft.com/office/drawing/2010/main" val="0"/>
              </a:ext>
            </a:extLst>
          </a:blip>
          <a:srcRect t="45801" b="35180"/>
          <a:stretch>
            <a:fillRect/>
          </a:stretch>
        </p:blipFill>
        <p:spPr>
          <a:xfrm>
            <a:off x="7857703" y="568856"/>
            <a:ext cx="3019846" cy="376849"/>
          </a:xfrm>
          <a:prstGeom prst="rect">
            <a:avLst/>
          </a:prstGeom>
          <a:ln w="28575">
            <a:solidFill>
              <a:srgbClr val="FCB426"/>
            </a:solidFill>
          </a:ln>
        </p:spPr>
      </p:pic>
      <p:sp>
        <p:nvSpPr>
          <p:cNvPr id="9" name="TextBox 8">
            <a:extLst>
              <a:ext uri="{FF2B5EF4-FFF2-40B4-BE49-F238E27FC236}">
                <a16:creationId xmlns:a16="http://schemas.microsoft.com/office/drawing/2014/main" id="{7851BD3C-6196-5936-5342-BA97EC27E7B5}"/>
              </a:ext>
            </a:extLst>
          </p:cNvPr>
          <p:cNvSpPr txBox="1"/>
          <p:nvPr/>
        </p:nvSpPr>
        <p:spPr>
          <a:xfrm>
            <a:off x="1495426" y="1633612"/>
            <a:ext cx="4229099" cy="646331"/>
          </a:xfrm>
          <a:prstGeom prst="rect">
            <a:avLst/>
          </a:prstGeom>
          <a:noFill/>
        </p:spPr>
        <p:txBody>
          <a:bodyPr wrap="square" rtlCol="0">
            <a:spAutoFit/>
          </a:bodyPr>
          <a:lstStyle/>
          <a:p>
            <a:r>
              <a:rPr lang="en-US" dirty="0"/>
              <a:t>In </a:t>
            </a:r>
            <a:r>
              <a:rPr lang="en-US" b="1" dirty="0"/>
              <a:t>Boundary Conditions </a:t>
            </a:r>
            <a:r>
              <a:rPr lang="en-US" dirty="0"/>
              <a:t>&gt; </a:t>
            </a:r>
            <a:r>
              <a:rPr lang="en-US" b="1" dirty="0"/>
              <a:t>Outlet </a:t>
            </a:r>
            <a:r>
              <a:rPr lang="en-US" dirty="0"/>
              <a:t>ensure </a:t>
            </a:r>
            <a:r>
              <a:rPr lang="en-US" b="1" dirty="0"/>
              <a:t>Gauge Pressure</a:t>
            </a:r>
            <a:r>
              <a:rPr lang="en-US" dirty="0"/>
              <a:t> is 0</a:t>
            </a:r>
            <a:endParaRPr lang="en-GB" b="1" dirty="0"/>
          </a:p>
        </p:txBody>
      </p:sp>
      <p:sp>
        <p:nvSpPr>
          <p:cNvPr id="10" name="Rectangle: Rounded Corners 9">
            <a:extLst>
              <a:ext uri="{FF2B5EF4-FFF2-40B4-BE49-F238E27FC236}">
                <a16:creationId xmlns:a16="http://schemas.microsoft.com/office/drawing/2014/main" id="{8E4BF412-0190-7A1D-6586-D9200D049D9A}"/>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23</a:t>
            </a:r>
            <a:endParaRPr lang="en-GB" b="1" dirty="0">
              <a:solidFill>
                <a:schemeClr val="tx1"/>
              </a:solidFill>
              <a:latin typeface="+mj-lt"/>
            </a:endParaRPr>
          </a:p>
        </p:txBody>
      </p:sp>
      <p:sp>
        <p:nvSpPr>
          <p:cNvPr id="11" name="TextBox 10">
            <a:extLst>
              <a:ext uri="{FF2B5EF4-FFF2-40B4-BE49-F238E27FC236}">
                <a16:creationId xmlns:a16="http://schemas.microsoft.com/office/drawing/2014/main" id="{2BA657DD-046F-EFD2-2859-978665A97BA1}"/>
              </a:ext>
            </a:extLst>
          </p:cNvPr>
          <p:cNvSpPr txBox="1"/>
          <p:nvPr/>
        </p:nvSpPr>
        <p:spPr>
          <a:xfrm>
            <a:off x="7088145" y="1665681"/>
            <a:ext cx="4095749" cy="646331"/>
          </a:xfrm>
          <a:prstGeom prst="rect">
            <a:avLst/>
          </a:prstGeom>
          <a:noFill/>
        </p:spPr>
        <p:txBody>
          <a:bodyPr wrap="square" rtlCol="0">
            <a:spAutoFit/>
          </a:bodyPr>
          <a:lstStyle/>
          <a:p>
            <a:r>
              <a:rPr lang="en-US" dirty="0"/>
              <a:t>In </a:t>
            </a:r>
            <a:r>
              <a:rPr lang="en-US" b="1" dirty="0"/>
              <a:t>Thermal </a:t>
            </a:r>
            <a:r>
              <a:rPr lang="en-US" dirty="0"/>
              <a:t>provide the Temperature as shown</a:t>
            </a:r>
            <a:endParaRPr lang="en-GB" b="1" dirty="0"/>
          </a:p>
        </p:txBody>
      </p:sp>
      <p:sp>
        <p:nvSpPr>
          <p:cNvPr id="12" name="Rectangle: Rounded Corners 11">
            <a:extLst>
              <a:ext uri="{FF2B5EF4-FFF2-40B4-BE49-F238E27FC236}">
                <a16:creationId xmlns:a16="http://schemas.microsoft.com/office/drawing/2014/main" id="{D4389ABB-1126-36CE-BAF6-908917595752}"/>
              </a:ext>
            </a:extLst>
          </p:cNvPr>
          <p:cNvSpPr/>
          <p:nvPr/>
        </p:nvSpPr>
        <p:spPr>
          <a:xfrm>
            <a:off x="6261354"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24</a:t>
            </a:r>
            <a:endParaRPr lang="en-GB" b="1" dirty="0">
              <a:solidFill>
                <a:schemeClr val="tx1"/>
              </a:solidFill>
              <a:latin typeface="+mj-lt"/>
            </a:endParaRPr>
          </a:p>
        </p:txBody>
      </p:sp>
    </p:spTree>
    <p:extLst>
      <p:ext uri="{BB962C8B-B14F-4D97-AF65-F5344CB8AC3E}">
        <p14:creationId xmlns:p14="http://schemas.microsoft.com/office/powerpoint/2010/main" val="259440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83105-EFC4-D6E4-1181-969115A70BF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FE0D3E-9B2F-A9BC-2C5A-2C2E5A0CFF5B}"/>
              </a:ext>
            </a:extLst>
          </p:cNvPr>
          <p:cNvSpPr>
            <a:spLocks noGrp="1"/>
          </p:cNvSpPr>
          <p:nvPr>
            <p:ph type="sldNum" sz="quarter" idx="11"/>
          </p:nvPr>
        </p:nvSpPr>
        <p:spPr/>
        <p:txBody>
          <a:bodyPr/>
          <a:lstStyle/>
          <a:p>
            <a:fld id="{F0D23093-2AB0-F74C-B865-1A12A15B650E}" type="slidenum">
              <a:rPr lang="en-US" smtClean="0">
                <a:latin typeface="+mj-lt"/>
              </a:rPr>
              <a:pPr/>
              <a:t>6</a:t>
            </a:fld>
            <a:endParaRPr lang="en-US">
              <a:latin typeface="+mj-lt"/>
            </a:endParaRPr>
          </a:p>
        </p:txBody>
      </p:sp>
      <p:sp>
        <p:nvSpPr>
          <p:cNvPr id="11" name="Title 2">
            <a:extLst>
              <a:ext uri="{FF2B5EF4-FFF2-40B4-BE49-F238E27FC236}">
                <a16:creationId xmlns:a16="http://schemas.microsoft.com/office/drawing/2014/main" id="{FDFD32C2-F2B8-28D6-9F33-CD57D71C0325}"/>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Respiratory Drug Delivery Challenge</a:t>
            </a:r>
            <a:endParaRPr lang="en-US">
              <a:latin typeface="+mj-lt"/>
            </a:endParaRPr>
          </a:p>
        </p:txBody>
      </p:sp>
      <p:sp>
        <p:nvSpPr>
          <p:cNvPr id="4" name="Text Placeholder 3">
            <a:extLst>
              <a:ext uri="{FF2B5EF4-FFF2-40B4-BE49-F238E27FC236}">
                <a16:creationId xmlns:a16="http://schemas.microsoft.com/office/drawing/2014/main" id="{149A2319-951A-DFE4-532A-D5F718810CDD}"/>
              </a:ext>
            </a:extLst>
          </p:cNvPr>
          <p:cNvSpPr txBox="1">
            <a:spLocks/>
          </p:cNvSpPr>
          <p:nvPr/>
        </p:nvSpPr>
        <p:spPr>
          <a:xfrm>
            <a:off x="609599" y="1447800"/>
            <a:ext cx="10972799" cy="4572000"/>
          </a:xfrm>
          <a:prstGeom prst="rect">
            <a:avLst/>
          </a:prstGeo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2000"/>
          </a:p>
          <a:p>
            <a:pPr marL="0" indent="0">
              <a:buFont typeface="Arial" panose="020B0604020202020204" pitchFamily="34" charset="0"/>
              <a:buNone/>
            </a:pPr>
            <a:endParaRPr lang="en-US" sz="2000">
              <a:solidFill>
                <a:srgbClr val="FF0000"/>
              </a:solidFill>
            </a:endParaRPr>
          </a:p>
          <a:p>
            <a:pPr marL="0" indent="0">
              <a:buFont typeface="Arial" panose="020B0604020202020204" pitchFamily="34" charset="0"/>
              <a:buNone/>
            </a:pPr>
            <a:endParaRPr lang="en-US" sz="2000">
              <a:solidFill>
                <a:srgbClr val="FF0000"/>
              </a:solidFill>
            </a:endParaRPr>
          </a:p>
        </p:txBody>
      </p:sp>
      <p:sp>
        <p:nvSpPr>
          <p:cNvPr id="13" name="Text Placeholder 3">
            <a:extLst>
              <a:ext uri="{FF2B5EF4-FFF2-40B4-BE49-F238E27FC236}">
                <a16:creationId xmlns:a16="http://schemas.microsoft.com/office/drawing/2014/main" id="{5E4E6937-95A8-D316-8BEA-EBD1A43E4C11}"/>
              </a:ext>
            </a:extLst>
          </p:cNvPr>
          <p:cNvSpPr txBox="1">
            <a:spLocks/>
          </p:cNvSpPr>
          <p:nvPr/>
        </p:nvSpPr>
        <p:spPr>
          <a:xfrm>
            <a:off x="761999" y="1600200"/>
            <a:ext cx="10972799" cy="4572000"/>
          </a:xfrm>
          <a:prstGeom prst="rect">
            <a:avLst/>
          </a:prstGeo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t>Problem Statement</a:t>
            </a:r>
            <a:r>
              <a:rPr lang="en-US" sz="1800" dirty="0"/>
              <a:t>: </a:t>
            </a:r>
          </a:p>
          <a:p>
            <a:pPr>
              <a:buFont typeface="Wingdings" panose="05000000000000000000" pitchFamily="2" charset="2"/>
              <a:buChar char="q"/>
            </a:pPr>
            <a:r>
              <a:rPr lang="en-US" sz="1800" b="1" dirty="0"/>
              <a:t> 300+ million people</a:t>
            </a:r>
            <a:r>
              <a:rPr lang="en-US" sz="1800" dirty="0"/>
              <a:t> worldwide </a:t>
            </a:r>
            <a:r>
              <a:rPr lang="en-US" sz="1800" b="1" dirty="0"/>
              <a:t>suffer from asthma</a:t>
            </a:r>
          </a:p>
          <a:p>
            <a:pPr>
              <a:buFont typeface="Wingdings" panose="05000000000000000000" pitchFamily="2" charset="2"/>
              <a:buChar char="q"/>
            </a:pPr>
            <a:r>
              <a:rPr lang="en-US" sz="1800" b="1" dirty="0"/>
              <a:t> </a:t>
            </a:r>
            <a:r>
              <a:rPr lang="en-US" sz="1800" dirty="0"/>
              <a:t>Poor coordination during pMDI use → </a:t>
            </a:r>
            <a:r>
              <a:rPr lang="en-US" sz="1800" b="1" dirty="0"/>
              <a:t>high oropharyngeal deposition</a:t>
            </a:r>
          </a:p>
          <a:p>
            <a:pPr>
              <a:buFont typeface="Wingdings" panose="05000000000000000000" pitchFamily="2" charset="2"/>
              <a:buChar char="q"/>
            </a:pPr>
            <a:r>
              <a:rPr lang="en-US" sz="1800" b="1" dirty="0"/>
              <a:t> </a:t>
            </a:r>
            <a:r>
              <a:rPr lang="en-US" sz="1800" dirty="0"/>
              <a:t>Only about </a:t>
            </a:r>
            <a:r>
              <a:rPr lang="en-US" sz="1800" b="1" dirty="0"/>
              <a:t>8-53% of drug reaches lungs </a:t>
            </a:r>
            <a:r>
              <a:rPr lang="en-US" sz="1800" dirty="0"/>
              <a:t>without spacer due to poor hand-lung coordination, with worse results in asthmatic patients (</a:t>
            </a:r>
            <a:r>
              <a:rPr lang="en-US" sz="1800" dirty="0">
                <a:hlinkClick r:id="rId3"/>
              </a:rPr>
              <a:t>https://pmc.ncbi.nlm.nih.gov/articles/PMC3123836/</a:t>
            </a:r>
            <a:r>
              <a:rPr lang="en-US" sz="1800" dirty="0"/>
              <a:t>)</a:t>
            </a:r>
          </a:p>
          <a:p>
            <a:pPr marL="0" indent="0">
              <a:buNone/>
            </a:pPr>
            <a:endParaRPr lang="en-US" sz="1800" b="1" dirty="0"/>
          </a:p>
          <a:p>
            <a:pPr marL="0" indent="0">
              <a:buNone/>
            </a:pPr>
            <a:r>
              <a:rPr lang="en-US" sz="1800" b="1" dirty="0"/>
              <a:t>A common Solution</a:t>
            </a:r>
            <a:r>
              <a:rPr lang="en-US" sz="1800" dirty="0"/>
              <a:t>: </a:t>
            </a:r>
          </a:p>
          <a:p>
            <a:pPr>
              <a:buFont typeface="Wingdings" panose="05000000000000000000" pitchFamily="2" charset="2"/>
              <a:buChar char="ü"/>
            </a:pPr>
            <a:r>
              <a:rPr lang="en-US" sz="1800" dirty="0"/>
              <a:t> Spacer devices as add-on accessories</a:t>
            </a:r>
          </a:p>
          <a:p>
            <a:pPr>
              <a:buFont typeface="Wingdings" panose="05000000000000000000" pitchFamily="2" charset="2"/>
              <a:buChar char="ü"/>
            </a:pPr>
            <a:endParaRPr lang="en-GB" sz="1800" dirty="0"/>
          </a:p>
          <a:p>
            <a:pPr marL="0" indent="0">
              <a:buFont typeface="Arial" panose="020B0604020202020204" pitchFamily="34" charset="0"/>
              <a:buNone/>
            </a:pPr>
            <a:endParaRPr lang="en-US" sz="1800" dirty="0"/>
          </a:p>
          <a:p>
            <a:pPr marL="0" indent="0">
              <a:buFont typeface="Arial" panose="020B0604020202020204" pitchFamily="34" charset="0"/>
              <a:buNone/>
            </a:pPr>
            <a:endParaRPr lang="en-US" sz="1800" dirty="0">
              <a:solidFill>
                <a:srgbClr val="FF0000"/>
              </a:solidFill>
            </a:endParaRPr>
          </a:p>
          <a:p>
            <a:pPr marL="0" indent="0">
              <a:buFont typeface="Arial" panose="020B0604020202020204" pitchFamily="34" charset="0"/>
              <a:buNone/>
            </a:pPr>
            <a:endParaRPr lang="en-US" sz="1800" dirty="0">
              <a:solidFill>
                <a:srgbClr val="FF0000"/>
              </a:solidFill>
            </a:endParaRPr>
          </a:p>
        </p:txBody>
      </p:sp>
    </p:spTree>
    <p:extLst>
      <p:ext uri="{BB962C8B-B14F-4D97-AF65-F5344CB8AC3E}">
        <p14:creationId xmlns:p14="http://schemas.microsoft.com/office/powerpoint/2010/main" val="38110124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6AEB94D-3A3A-88B8-DD8A-77A0F0C6A3F0}"/>
              </a:ext>
            </a:extLst>
          </p:cNvPr>
          <p:cNvSpPr>
            <a:spLocks noGrp="1"/>
          </p:cNvSpPr>
          <p:nvPr>
            <p:ph type="sldNum" sz="quarter" idx="11"/>
          </p:nvPr>
        </p:nvSpPr>
        <p:spPr/>
        <p:txBody>
          <a:bodyPr/>
          <a:lstStyle/>
          <a:p>
            <a:fld id="{F0D23093-2AB0-F74C-B865-1A12A15B650E}" type="slidenum">
              <a:rPr lang="en-US" smtClean="0"/>
              <a:pPr/>
              <a:t>60</a:t>
            </a:fld>
            <a:endParaRPr lang="en-US"/>
          </a:p>
        </p:txBody>
      </p:sp>
      <p:pic>
        <p:nvPicPr>
          <p:cNvPr id="5" name="Picture 4" descr="A screenshot of a computer&#10;&#10;AI-generated content may be incorrect.">
            <a:extLst>
              <a:ext uri="{FF2B5EF4-FFF2-40B4-BE49-F238E27FC236}">
                <a16:creationId xmlns:a16="http://schemas.microsoft.com/office/drawing/2014/main" id="{A5C3A383-6376-8B3B-527C-01728B595D46}"/>
              </a:ext>
            </a:extLst>
          </p:cNvPr>
          <p:cNvPicPr>
            <a:picLocks noChangeAspect="1"/>
          </p:cNvPicPr>
          <p:nvPr/>
        </p:nvPicPr>
        <p:blipFill>
          <a:blip r:embed="rId2">
            <a:extLst>
              <a:ext uri="{28A0092B-C50C-407E-A947-70E740481C1C}">
                <a14:useLocalDpi xmlns:a14="http://schemas.microsoft.com/office/drawing/2010/main" val="0"/>
              </a:ext>
            </a:extLst>
          </a:blip>
          <a:srcRect b="3471"/>
          <a:stretch>
            <a:fillRect/>
          </a:stretch>
        </p:blipFill>
        <p:spPr>
          <a:xfrm>
            <a:off x="668635" y="2255538"/>
            <a:ext cx="4751148" cy="3802618"/>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1F51CA14-D194-B331-1A03-0ADB61C7882E}"/>
              </a:ext>
            </a:extLst>
          </p:cNvPr>
          <p:cNvPicPr>
            <a:picLocks noChangeAspect="1"/>
          </p:cNvPicPr>
          <p:nvPr/>
        </p:nvPicPr>
        <p:blipFill>
          <a:blip r:embed="rId3">
            <a:extLst>
              <a:ext uri="{28A0092B-C50C-407E-A947-70E740481C1C}">
                <a14:useLocalDpi xmlns:a14="http://schemas.microsoft.com/office/drawing/2010/main" val="0"/>
              </a:ext>
            </a:extLst>
          </a:blip>
          <a:srcRect b="3426"/>
          <a:stretch>
            <a:fillRect/>
          </a:stretch>
        </p:blipFill>
        <p:spPr>
          <a:xfrm>
            <a:off x="6261354" y="2204864"/>
            <a:ext cx="4825746" cy="3853292"/>
          </a:xfrm>
          <a:prstGeom prst="rect">
            <a:avLst/>
          </a:prstGeom>
        </p:spPr>
      </p:pic>
      <p:sp>
        <p:nvSpPr>
          <p:cNvPr id="8" name="Title 2">
            <a:extLst>
              <a:ext uri="{FF2B5EF4-FFF2-40B4-BE49-F238E27FC236}">
                <a16:creationId xmlns:a16="http://schemas.microsoft.com/office/drawing/2014/main" id="{5B511DB0-7585-505E-141A-41A5E46C1694}"/>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Boundary Conditions</a:t>
            </a:r>
          </a:p>
          <a:p>
            <a:r>
              <a:rPr lang="en-US" sz="2000" i="1">
                <a:latin typeface="+mj-lt"/>
              </a:rPr>
              <a:t>	</a:t>
            </a:r>
            <a:r>
              <a:rPr lang="en-US" sz="2400" i="1">
                <a:latin typeface="+mj-lt"/>
              </a:rPr>
              <a:t>Outlet: Species &amp; DPM</a:t>
            </a:r>
            <a:endParaRPr lang="en-US" sz="2000" i="1">
              <a:latin typeface="+mj-lt"/>
            </a:endParaRPr>
          </a:p>
        </p:txBody>
      </p:sp>
      <p:sp>
        <p:nvSpPr>
          <p:cNvPr id="10" name="TextBox 9">
            <a:extLst>
              <a:ext uri="{FF2B5EF4-FFF2-40B4-BE49-F238E27FC236}">
                <a16:creationId xmlns:a16="http://schemas.microsoft.com/office/drawing/2014/main" id="{51803384-FAEC-53BC-9BB6-E2A54DB44A33}"/>
              </a:ext>
            </a:extLst>
          </p:cNvPr>
          <p:cNvSpPr txBox="1"/>
          <p:nvPr/>
        </p:nvSpPr>
        <p:spPr>
          <a:xfrm>
            <a:off x="1495426" y="1633612"/>
            <a:ext cx="4229099" cy="646331"/>
          </a:xfrm>
          <a:prstGeom prst="rect">
            <a:avLst/>
          </a:prstGeom>
          <a:noFill/>
        </p:spPr>
        <p:txBody>
          <a:bodyPr wrap="square" rtlCol="0">
            <a:spAutoFit/>
          </a:bodyPr>
          <a:lstStyle/>
          <a:p>
            <a:r>
              <a:rPr lang="en-US" dirty="0"/>
              <a:t>In </a:t>
            </a:r>
            <a:r>
              <a:rPr lang="en-US" b="1" dirty="0"/>
              <a:t>Species </a:t>
            </a:r>
            <a:r>
              <a:rPr lang="en-US" dirty="0"/>
              <a:t>provide the </a:t>
            </a:r>
            <a:r>
              <a:rPr lang="en-US" b="1" dirty="0"/>
              <a:t>Species Mass Fraction </a:t>
            </a:r>
            <a:r>
              <a:rPr lang="en-US" dirty="0"/>
              <a:t>of </a:t>
            </a:r>
            <a:r>
              <a:rPr lang="en-US" b="1" dirty="0"/>
              <a:t>“air” </a:t>
            </a:r>
            <a:r>
              <a:rPr lang="en-US" dirty="0"/>
              <a:t>as shown</a:t>
            </a:r>
            <a:endParaRPr lang="en-GB" dirty="0"/>
          </a:p>
        </p:txBody>
      </p:sp>
      <p:sp>
        <p:nvSpPr>
          <p:cNvPr id="11" name="Rectangle: Rounded Corners 10">
            <a:extLst>
              <a:ext uri="{FF2B5EF4-FFF2-40B4-BE49-F238E27FC236}">
                <a16:creationId xmlns:a16="http://schemas.microsoft.com/office/drawing/2014/main" id="{7C59252A-525F-7914-7341-136A10D4E54A}"/>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25</a:t>
            </a:r>
            <a:endParaRPr lang="en-GB" b="1" dirty="0">
              <a:solidFill>
                <a:schemeClr val="tx1"/>
              </a:solidFill>
              <a:latin typeface="+mj-lt"/>
            </a:endParaRPr>
          </a:p>
        </p:txBody>
      </p:sp>
      <p:sp>
        <p:nvSpPr>
          <p:cNvPr id="12" name="TextBox 11">
            <a:extLst>
              <a:ext uri="{FF2B5EF4-FFF2-40B4-BE49-F238E27FC236}">
                <a16:creationId xmlns:a16="http://schemas.microsoft.com/office/drawing/2014/main" id="{B805CE28-45F8-B3BE-0291-4F8BF0833195}"/>
              </a:ext>
            </a:extLst>
          </p:cNvPr>
          <p:cNvSpPr txBox="1"/>
          <p:nvPr/>
        </p:nvSpPr>
        <p:spPr>
          <a:xfrm>
            <a:off x="7088145" y="1665681"/>
            <a:ext cx="4095749" cy="646331"/>
          </a:xfrm>
          <a:prstGeom prst="rect">
            <a:avLst/>
          </a:prstGeom>
          <a:noFill/>
        </p:spPr>
        <p:txBody>
          <a:bodyPr wrap="square" rtlCol="0">
            <a:spAutoFit/>
          </a:bodyPr>
          <a:lstStyle/>
          <a:p>
            <a:r>
              <a:rPr lang="en-US" dirty="0"/>
              <a:t>In </a:t>
            </a:r>
            <a:r>
              <a:rPr lang="en-US" b="1" dirty="0"/>
              <a:t>DPM </a:t>
            </a:r>
            <a:r>
              <a:rPr lang="en-US" dirty="0"/>
              <a:t>provide the </a:t>
            </a:r>
            <a:r>
              <a:rPr lang="en-US" b="1" dirty="0"/>
              <a:t>Discrete Phase BC Type </a:t>
            </a:r>
            <a:r>
              <a:rPr lang="en-US" dirty="0"/>
              <a:t>as </a:t>
            </a:r>
            <a:r>
              <a:rPr lang="en-US" b="1" dirty="0"/>
              <a:t>escape</a:t>
            </a:r>
            <a:endParaRPr lang="en-GB" dirty="0"/>
          </a:p>
        </p:txBody>
      </p:sp>
      <p:sp>
        <p:nvSpPr>
          <p:cNvPr id="13" name="Rectangle: Rounded Corners 12">
            <a:extLst>
              <a:ext uri="{FF2B5EF4-FFF2-40B4-BE49-F238E27FC236}">
                <a16:creationId xmlns:a16="http://schemas.microsoft.com/office/drawing/2014/main" id="{BED217A0-436E-DA32-2246-188BADB283C2}"/>
              </a:ext>
            </a:extLst>
          </p:cNvPr>
          <p:cNvSpPr/>
          <p:nvPr/>
        </p:nvSpPr>
        <p:spPr>
          <a:xfrm>
            <a:off x="6261354"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26</a:t>
            </a:r>
            <a:endParaRPr lang="en-GB" b="1" dirty="0">
              <a:solidFill>
                <a:schemeClr val="tx1"/>
              </a:solidFill>
              <a:latin typeface="+mj-lt"/>
            </a:endParaRPr>
          </a:p>
        </p:txBody>
      </p:sp>
    </p:spTree>
    <p:extLst>
      <p:ext uri="{BB962C8B-B14F-4D97-AF65-F5344CB8AC3E}">
        <p14:creationId xmlns:p14="http://schemas.microsoft.com/office/powerpoint/2010/main" val="14456405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2480AA-F9BC-DD9A-EF17-89BEF2F95D00}"/>
              </a:ext>
            </a:extLst>
          </p:cNvPr>
          <p:cNvSpPr>
            <a:spLocks noGrp="1"/>
          </p:cNvSpPr>
          <p:nvPr>
            <p:ph type="sldNum" sz="quarter" idx="11"/>
          </p:nvPr>
        </p:nvSpPr>
        <p:spPr/>
        <p:txBody>
          <a:bodyPr/>
          <a:lstStyle/>
          <a:p>
            <a:fld id="{F0D23093-2AB0-F74C-B865-1A12A15B650E}" type="slidenum">
              <a:rPr lang="en-US" smtClean="0"/>
              <a:pPr/>
              <a:t>61</a:t>
            </a:fld>
            <a:endParaRPr lang="en-US"/>
          </a:p>
        </p:txBody>
      </p:sp>
      <p:pic>
        <p:nvPicPr>
          <p:cNvPr id="5" name="Picture 4" descr="A screenshot of a computer&#10;&#10;AI-generated content may be incorrect.">
            <a:extLst>
              <a:ext uri="{FF2B5EF4-FFF2-40B4-BE49-F238E27FC236}">
                <a16:creationId xmlns:a16="http://schemas.microsoft.com/office/drawing/2014/main" id="{3DA834D7-1167-E095-00C7-6C2892DFBF3B}"/>
              </a:ext>
            </a:extLst>
          </p:cNvPr>
          <p:cNvPicPr>
            <a:picLocks noChangeAspect="1"/>
          </p:cNvPicPr>
          <p:nvPr/>
        </p:nvPicPr>
        <p:blipFill>
          <a:blip r:embed="rId2">
            <a:extLst>
              <a:ext uri="{28A0092B-C50C-407E-A947-70E740481C1C}">
                <a14:useLocalDpi xmlns:a14="http://schemas.microsoft.com/office/drawing/2010/main" val="0"/>
              </a:ext>
            </a:extLst>
          </a:blip>
          <a:srcRect b="3894"/>
          <a:stretch>
            <a:fillRect/>
          </a:stretch>
        </p:blipFill>
        <p:spPr>
          <a:xfrm>
            <a:off x="676794" y="2492896"/>
            <a:ext cx="5324474" cy="3532050"/>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B1157835-D5C4-B0AE-4C18-E12514582E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0734" y="2509740"/>
            <a:ext cx="5162547" cy="3598509"/>
          </a:xfrm>
          <a:prstGeom prst="rect">
            <a:avLst/>
          </a:prstGeom>
        </p:spPr>
      </p:pic>
      <p:sp>
        <p:nvSpPr>
          <p:cNvPr id="8" name="Title 2">
            <a:extLst>
              <a:ext uri="{FF2B5EF4-FFF2-40B4-BE49-F238E27FC236}">
                <a16:creationId xmlns:a16="http://schemas.microsoft.com/office/drawing/2014/main" id="{880203B5-2655-447F-D425-57E12C715013}"/>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Boundary Conditions</a:t>
            </a:r>
          </a:p>
          <a:p>
            <a:r>
              <a:rPr lang="en-US" sz="2000" i="1">
                <a:latin typeface="+mj-lt"/>
              </a:rPr>
              <a:t>	</a:t>
            </a:r>
            <a:r>
              <a:rPr lang="en-US" sz="2400" i="1">
                <a:latin typeface="+mj-lt"/>
              </a:rPr>
              <a:t>Wall: Lower Tract; Thermal &amp; DPM</a:t>
            </a:r>
            <a:endParaRPr lang="en-US" sz="2000" i="1">
              <a:latin typeface="+mj-lt"/>
            </a:endParaRPr>
          </a:p>
        </p:txBody>
      </p:sp>
      <p:sp>
        <p:nvSpPr>
          <p:cNvPr id="3" name="TextBox 2">
            <a:extLst>
              <a:ext uri="{FF2B5EF4-FFF2-40B4-BE49-F238E27FC236}">
                <a16:creationId xmlns:a16="http://schemas.microsoft.com/office/drawing/2014/main" id="{962FBCF0-F335-FEDD-5FA2-9B29A4A3ABBD}"/>
              </a:ext>
            </a:extLst>
          </p:cNvPr>
          <p:cNvSpPr txBox="1"/>
          <p:nvPr/>
        </p:nvSpPr>
        <p:spPr>
          <a:xfrm>
            <a:off x="1495426" y="1633612"/>
            <a:ext cx="4229099" cy="923330"/>
          </a:xfrm>
          <a:prstGeom prst="rect">
            <a:avLst/>
          </a:prstGeom>
          <a:noFill/>
        </p:spPr>
        <p:txBody>
          <a:bodyPr wrap="square" rtlCol="0">
            <a:spAutoFit/>
          </a:bodyPr>
          <a:lstStyle/>
          <a:p>
            <a:r>
              <a:rPr lang="en-US" dirty="0"/>
              <a:t>In </a:t>
            </a:r>
            <a:r>
              <a:rPr lang="en-US" b="1" dirty="0"/>
              <a:t>Thermal</a:t>
            </a:r>
            <a:r>
              <a:rPr lang="en-US" dirty="0"/>
              <a:t>, select </a:t>
            </a:r>
            <a:r>
              <a:rPr lang="en-US" b="1" dirty="0"/>
              <a:t>Temperature</a:t>
            </a:r>
            <a:r>
              <a:rPr lang="en-US" dirty="0"/>
              <a:t> is </a:t>
            </a:r>
            <a:r>
              <a:rPr lang="en-US" b="1" dirty="0"/>
              <a:t>Thermal Conditions </a:t>
            </a:r>
            <a:r>
              <a:rPr lang="en-US" dirty="0"/>
              <a:t>and define the </a:t>
            </a:r>
            <a:r>
              <a:rPr lang="en-US" b="1" dirty="0"/>
              <a:t>Temperature </a:t>
            </a:r>
            <a:r>
              <a:rPr lang="en-US" dirty="0"/>
              <a:t>as shown</a:t>
            </a:r>
            <a:endParaRPr lang="en-GB" dirty="0"/>
          </a:p>
        </p:txBody>
      </p:sp>
      <p:sp>
        <p:nvSpPr>
          <p:cNvPr id="4" name="Rectangle: Rounded Corners 3">
            <a:extLst>
              <a:ext uri="{FF2B5EF4-FFF2-40B4-BE49-F238E27FC236}">
                <a16:creationId xmlns:a16="http://schemas.microsoft.com/office/drawing/2014/main" id="{242E9059-EC3F-0F3F-F081-5BEC012E4E51}"/>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27</a:t>
            </a:r>
            <a:endParaRPr lang="en-GB" b="1" dirty="0">
              <a:solidFill>
                <a:schemeClr val="tx1"/>
              </a:solidFill>
              <a:latin typeface="+mj-lt"/>
            </a:endParaRPr>
          </a:p>
        </p:txBody>
      </p:sp>
      <p:sp>
        <p:nvSpPr>
          <p:cNvPr id="6" name="TextBox 5">
            <a:extLst>
              <a:ext uri="{FF2B5EF4-FFF2-40B4-BE49-F238E27FC236}">
                <a16:creationId xmlns:a16="http://schemas.microsoft.com/office/drawing/2014/main" id="{74CCCE2C-397A-A9C4-19B7-8F815C299FEE}"/>
              </a:ext>
            </a:extLst>
          </p:cNvPr>
          <p:cNvSpPr txBox="1"/>
          <p:nvPr/>
        </p:nvSpPr>
        <p:spPr>
          <a:xfrm>
            <a:off x="7088145" y="1665681"/>
            <a:ext cx="4095749" cy="646331"/>
          </a:xfrm>
          <a:prstGeom prst="rect">
            <a:avLst/>
          </a:prstGeom>
          <a:noFill/>
        </p:spPr>
        <p:txBody>
          <a:bodyPr wrap="square" rtlCol="0">
            <a:spAutoFit/>
          </a:bodyPr>
          <a:lstStyle/>
          <a:p>
            <a:r>
              <a:rPr lang="en-US" dirty="0"/>
              <a:t>In </a:t>
            </a:r>
            <a:r>
              <a:rPr lang="en-US" b="1" dirty="0"/>
              <a:t>DPM </a:t>
            </a:r>
            <a:r>
              <a:rPr lang="en-US" dirty="0"/>
              <a:t>provide the </a:t>
            </a:r>
            <a:r>
              <a:rPr lang="en-US" b="1" dirty="0"/>
              <a:t>Discrete Phase BC Type </a:t>
            </a:r>
            <a:r>
              <a:rPr lang="en-US" dirty="0"/>
              <a:t>as </a:t>
            </a:r>
            <a:r>
              <a:rPr lang="en-US" b="1" dirty="0"/>
              <a:t>trap</a:t>
            </a:r>
            <a:endParaRPr lang="en-GB" dirty="0"/>
          </a:p>
        </p:txBody>
      </p:sp>
      <p:sp>
        <p:nvSpPr>
          <p:cNvPr id="9" name="Rectangle: Rounded Corners 8">
            <a:extLst>
              <a:ext uri="{FF2B5EF4-FFF2-40B4-BE49-F238E27FC236}">
                <a16:creationId xmlns:a16="http://schemas.microsoft.com/office/drawing/2014/main" id="{F4DFBA4D-3712-8C94-E632-148B606C9686}"/>
              </a:ext>
            </a:extLst>
          </p:cNvPr>
          <p:cNvSpPr/>
          <p:nvPr/>
        </p:nvSpPr>
        <p:spPr>
          <a:xfrm>
            <a:off x="6261354"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28</a:t>
            </a:r>
            <a:endParaRPr lang="en-GB" b="1" dirty="0">
              <a:solidFill>
                <a:schemeClr val="tx1"/>
              </a:solidFill>
              <a:latin typeface="+mj-lt"/>
            </a:endParaRPr>
          </a:p>
        </p:txBody>
      </p:sp>
    </p:spTree>
    <p:extLst>
      <p:ext uri="{BB962C8B-B14F-4D97-AF65-F5344CB8AC3E}">
        <p14:creationId xmlns:p14="http://schemas.microsoft.com/office/powerpoint/2010/main" val="18520430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B1D355-BE91-58AB-76B3-D929FB68383F}"/>
              </a:ext>
            </a:extLst>
          </p:cNvPr>
          <p:cNvSpPr>
            <a:spLocks noGrp="1"/>
          </p:cNvSpPr>
          <p:nvPr>
            <p:ph type="sldNum" sz="quarter" idx="11"/>
          </p:nvPr>
        </p:nvSpPr>
        <p:spPr/>
        <p:txBody>
          <a:bodyPr/>
          <a:lstStyle/>
          <a:p>
            <a:fld id="{F0D23093-2AB0-F74C-B865-1A12A15B650E}" type="slidenum">
              <a:rPr lang="en-US" smtClean="0"/>
              <a:pPr/>
              <a:t>62</a:t>
            </a:fld>
            <a:endParaRPr lang="en-US"/>
          </a:p>
        </p:txBody>
      </p:sp>
      <p:pic>
        <p:nvPicPr>
          <p:cNvPr id="5" name="Picture 4" descr="A screenshot of a computer&#10;&#10;AI-generated content may be incorrect.">
            <a:extLst>
              <a:ext uri="{FF2B5EF4-FFF2-40B4-BE49-F238E27FC236}">
                <a16:creationId xmlns:a16="http://schemas.microsoft.com/office/drawing/2014/main" id="{9DC8F936-4243-6297-4376-3999061685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100" y="2420888"/>
            <a:ext cx="5229792" cy="3633846"/>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CFE9B0F6-9FD9-67D6-DE65-0331EE262B1B}"/>
              </a:ext>
            </a:extLst>
          </p:cNvPr>
          <p:cNvPicPr>
            <a:picLocks noChangeAspect="1"/>
          </p:cNvPicPr>
          <p:nvPr/>
        </p:nvPicPr>
        <p:blipFill>
          <a:blip r:embed="rId3">
            <a:extLst>
              <a:ext uri="{28A0092B-C50C-407E-A947-70E740481C1C}">
                <a14:useLocalDpi xmlns:a14="http://schemas.microsoft.com/office/drawing/2010/main" val="0"/>
              </a:ext>
            </a:extLst>
          </a:blip>
          <a:srcRect b="2481"/>
          <a:stretch>
            <a:fillRect/>
          </a:stretch>
        </p:blipFill>
        <p:spPr>
          <a:xfrm>
            <a:off x="5925564" y="2420889"/>
            <a:ext cx="5332986" cy="3633846"/>
          </a:xfrm>
          <a:prstGeom prst="rect">
            <a:avLst/>
          </a:prstGeom>
        </p:spPr>
      </p:pic>
      <p:sp>
        <p:nvSpPr>
          <p:cNvPr id="8" name="Title 2">
            <a:extLst>
              <a:ext uri="{FF2B5EF4-FFF2-40B4-BE49-F238E27FC236}">
                <a16:creationId xmlns:a16="http://schemas.microsoft.com/office/drawing/2014/main" id="{9386886F-4BAC-1D74-3DF6-ED6A04BBEF38}"/>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Boundary Conditions</a:t>
            </a:r>
          </a:p>
          <a:p>
            <a:r>
              <a:rPr lang="en-US" sz="2000" i="1">
                <a:latin typeface="+mj-lt"/>
              </a:rPr>
              <a:t>	</a:t>
            </a:r>
            <a:r>
              <a:rPr lang="en-US" sz="2400" i="1">
                <a:latin typeface="+mj-lt"/>
              </a:rPr>
              <a:t>Wall: Upper Tract; Thermal &amp; DPM</a:t>
            </a:r>
            <a:endParaRPr lang="en-US" sz="2000" i="1">
              <a:latin typeface="+mj-lt"/>
            </a:endParaRPr>
          </a:p>
        </p:txBody>
      </p:sp>
      <p:sp>
        <p:nvSpPr>
          <p:cNvPr id="3" name="TextBox 2">
            <a:extLst>
              <a:ext uri="{FF2B5EF4-FFF2-40B4-BE49-F238E27FC236}">
                <a16:creationId xmlns:a16="http://schemas.microsoft.com/office/drawing/2014/main" id="{CAC1DC6C-66A8-585C-78F2-3CCC2FDF17E9}"/>
              </a:ext>
            </a:extLst>
          </p:cNvPr>
          <p:cNvSpPr txBox="1"/>
          <p:nvPr/>
        </p:nvSpPr>
        <p:spPr>
          <a:xfrm>
            <a:off x="1495426" y="1633612"/>
            <a:ext cx="4229099" cy="923330"/>
          </a:xfrm>
          <a:prstGeom prst="rect">
            <a:avLst/>
          </a:prstGeom>
          <a:noFill/>
        </p:spPr>
        <p:txBody>
          <a:bodyPr wrap="square" rtlCol="0">
            <a:spAutoFit/>
          </a:bodyPr>
          <a:lstStyle/>
          <a:p>
            <a:r>
              <a:rPr lang="en-US" dirty="0"/>
              <a:t>In </a:t>
            </a:r>
            <a:r>
              <a:rPr lang="en-US" b="1" dirty="0"/>
              <a:t>Thermal</a:t>
            </a:r>
            <a:r>
              <a:rPr lang="en-US" dirty="0"/>
              <a:t>, select </a:t>
            </a:r>
            <a:r>
              <a:rPr lang="en-US" b="1" dirty="0"/>
              <a:t>Temperature</a:t>
            </a:r>
            <a:r>
              <a:rPr lang="en-US" dirty="0"/>
              <a:t> is </a:t>
            </a:r>
            <a:r>
              <a:rPr lang="en-US" b="1" dirty="0"/>
              <a:t>Thermal Conditions </a:t>
            </a:r>
            <a:r>
              <a:rPr lang="en-US" dirty="0"/>
              <a:t>and define the </a:t>
            </a:r>
            <a:r>
              <a:rPr lang="en-US" b="1" dirty="0"/>
              <a:t>Temperature </a:t>
            </a:r>
            <a:r>
              <a:rPr lang="en-US" dirty="0"/>
              <a:t>as shown</a:t>
            </a:r>
            <a:endParaRPr lang="en-GB" dirty="0"/>
          </a:p>
        </p:txBody>
      </p:sp>
      <p:sp>
        <p:nvSpPr>
          <p:cNvPr id="4" name="Rectangle: Rounded Corners 3">
            <a:extLst>
              <a:ext uri="{FF2B5EF4-FFF2-40B4-BE49-F238E27FC236}">
                <a16:creationId xmlns:a16="http://schemas.microsoft.com/office/drawing/2014/main" id="{B81B46D0-A69C-A4AB-0034-94F962044948}"/>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29</a:t>
            </a:r>
            <a:endParaRPr lang="en-GB" b="1" dirty="0">
              <a:solidFill>
                <a:schemeClr val="tx1"/>
              </a:solidFill>
              <a:latin typeface="+mj-lt"/>
            </a:endParaRPr>
          </a:p>
        </p:txBody>
      </p:sp>
      <p:sp>
        <p:nvSpPr>
          <p:cNvPr id="6" name="TextBox 5">
            <a:extLst>
              <a:ext uri="{FF2B5EF4-FFF2-40B4-BE49-F238E27FC236}">
                <a16:creationId xmlns:a16="http://schemas.microsoft.com/office/drawing/2014/main" id="{E0ECFA93-0A7C-36D2-3DB0-38B0B6A559C8}"/>
              </a:ext>
            </a:extLst>
          </p:cNvPr>
          <p:cNvSpPr txBox="1"/>
          <p:nvPr/>
        </p:nvSpPr>
        <p:spPr>
          <a:xfrm>
            <a:off x="7088145" y="1665681"/>
            <a:ext cx="4095749" cy="646331"/>
          </a:xfrm>
          <a:prstGeom prst="rect">
            <a:avLst/>
          </a:prstGeom>
          <a:noFill/>
        </p:spPr>
        <p:txBody>
          <a:bodyPr wrap="square" rtlCol="0">
            <a:spAutoFit/>
          </a:bodyPr>
          <a:lstStyle/>
          <a:p>
            <a:r>
              <a:rPr lang="en-US" dirty="0"/>
              <a:t>In </a:t>
            </a:r>
            <a:r>
              <a:rPr lang="en-US" b="1" dirty="0"/>
              <a:t>DPM </a:t>
            </a:r>
            <a:r>
              <a:rPr lang="en-US" dirty="0"/>
              <a:t>provide the </a:t>
            </a:r>
            <a:r>
              <a:rPr lang="en-US" b="1" dirty="0"/>
              <a:t>Discrete Phase BC Type </a:t>
            </a:r>
            <a:r>
              <a:rPr lang="en-US" dirty="0"/>
              <a:t>as </a:t>
            </a:r>
            <a:r>
              <a:rPr lang="en-US" b="1" dirty="0"/>
              <a:t>trap</a:t>
            </a:r>
            <a:endParaRPr lang="en-GB" dirty="0"/>
          </a:p>
        </p:txBody>
      </p:sp>
      <p:sp>
        <p:nvSpPr>
          <p:cNvPr id="9" name="Rectangle: Rounded Corners 8">
            <a:extLst>
              <a:ext uri="{FF2B5EF4-FFF2-40B4-BE49-F238E27FC236}">
                <a16:creationId xmlns:a16="http://schemas.microsoft.com/office/drawing/2014/main" id="{3559D598-E124-C0C2-49F5-00763DDCB459}"/>
              </a:ext>
            </a:extLst>
          </p:cNvPr>
          <p:cNvSpPr/>
          <p:nvPr/>
        </p:nvSpPr>
        <p:spPr>
          <a:xfrm>
            <a:off x="6261354"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30</a:t>
            </a:r>
            <a:endParaRPr lang="en-GB" b="1" dirty="0">
              <a:solidFill>
                <a:schemeClr val="tx1"/>
              </a:solidFill>
              <a:latin typeface="+mj-lt"/>
            </a:endParaRPr>
          </a:p>
        </p:txBody>
      </p:sp>
    </p:spTree>
    <p:extLst>
      <p:ext uri="{BB962C8B-B14F-4D97-AF65-F5344CB8AC3E}">
        <p14:creationId xmlns:p14="http://schemas.microsoft.com/office/powerpoint/2010/main" val="18628439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BEE83E-4B1D-A52C-B633-9C257BB08B3D}"/>
              </a:ext>
            </a:extLst>
          </p:cNvPr>
          <p:cNvSpPr>
            <a:spLocks noGrp="1"/>
          </p:cNvSpPr>
          <p:nvPr>
            <p:ph type="sldNum" sz="quarter" idx="11"/>
          </p:nvPr>
        </p:nvSpPr>
        <p:spPr/>
        <p:txBody>
          <a:bodyPr/>
          <a:lstStyle/>
          <a:p>
            <a:fld id="{F0D23093-2AB0-F74C-B865-1A12A15B650E}" type="slidenum">
              <a:rPr lang="en-US" smtClean="0"/>
              <a:pPr/>
              <a:t>63</a:t>
            </a:fld>
            <a:endParaRPr lang="en-US"/>
          </a:p>
        </p:txBody>
      </p:sp>
      <p:pic>
        <p:nvPicPr>
          <p:cNvPr id="7" name="Picture 6" descr="A screenshot of a computer&#10;&#10;AI-generated content may be incorrect.">
            <a:extLst>
              <a:ext uri="{FF2B5EF4-FFF2-40B4-BE49-F238E27FC236}">
                <a16:creationId xmlns:a16="http://schemas.microsoft.com/office/drawing/2014/main" id="{83970631-7C20-8A03-02CD-3045944AF752}"/>
              </a:ext>
            </a:extLst>
          </p:cNvPr>
          <p:cNvPicPr>
            <a:picLocks noChangeAspect="1"/>
          </p:cNvPicPr>
          <p:nvPr/>
        </p:nvPicPr>
        <p:blipFill>
          <a:blip r:embed="rId2">
            <a:extLst>
              <a:ext uri="{28A0092B-C50C-407E-A947-70E740481C1C}">
                <a14:useLocalDpi xmlns:a14="http://schemas.microsoft.com/office/drawing/2010/main" val="0"/>
              </a:ext>
            </a:extLst>
          </a:blip>
          <a:srcRect b="4010"/>
          <a:stretch>
            <a:fillRect/>
          </a:stretch>
        </p:blipFill>
        <p:spPr>
          <a:xfrm>
            <a:off x="546100" y="2348880"/>
            <a:ext cx="5206960" cy="3669760"/>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D7BCC949-3716-8F96-0F98-E476526D3C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397635"/>
            <a:ext cx="5206960" cy="3725561"/>
          </a:xfrm>
          <a:prstGeom prst="rect">
            <a:avLst/>
          </a:prstGeom>
        </p:spPr>
      </p:pic>
      <p:sp>
        <p:nvSpPr>
          <p:cNvPr id="10" name="Title 2">
            <a:extLst>
              <a:ext uri="{FF2B5EF4-FFF2-40B4-BE49-F238E27FC236}">
                <a16:creationId xmlns:a16="http://schemas.microsoft.com/office/drawing/2014/main" id="{DA67BE2A-3140-BEFF-E821-E7551878E348}"/>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Boundary Conditions</a:t>
            </a:r>
          </a:p>
          <a:p>
            <a:r>
              <a:rPr lang="en-US" sz="2000" i="1">
                <a:latin typeface="+mj-lt"/>
              </a:rPr>
              <a:t>	</a:t>
            </a:r>
            <a:r>
              <a:rPr lang="en-US" sz="2400" i="1">
                <a:latin typeface="+mj-lt"/>
              </a:rPr>
              <a:t>Wall: Spacer Chamber; Thermal &amp; DPM</a:t>
            </a:r>
            <a:endParaRPr lang="en-US" sz="2000" i="1">
              <a:latin typeface="+mj-lt"/>
            </a:endParaRPr>
          </a:p>
        </p:txBody>
      </p:sp>
      <p:sp>
        <p:nvSpPr>
          <p:cNvPr id="3" name="TextBox 2">
            <a:extLst>
              <a:ext uri="{FF2B5EF4-FFF2-40B4-BE49-F238E27FC236}">
                <a16:creationId xmlns:a16="http://schemas.microsoft.com/office/drawing/2014/main" id="{870868B3-A6CA-2AA5-14D1-293DD4FC4081}"/>
              </a:ext>
            </a:extLst>
          </p:cNvPr>
          <p:cNvSpPr txBox="1"/>
          <p:nvPr/>
        </p:nvSpPr>
        <p:spPr>
          <a:xfrm>
            <a:off x="1495426" y="1633612"/>
            <a:ext cx="4229099" cy="923330"/>
          </a:xfrm>
          <a:prstGeom prst="rect">
            <a:avLst/>
          </a:prstGeom>
          <a:noFill/>
        </p:spPr>
        <p:txBody>
          <a:bodyPr wrap="square" rtlCol="0">
            <a:spAutoFit/>
          </a:bodyPr>
          <a:lstStyle/>
          <a:p>
            <a:r>
              <a:rPr lang="en-US" dirty="0"/>
              <a:t>In </a:t>
            </a:r>
            <a:r>
              <a:rPr lang="en-US" b="1" dirty="0"/>
              <a:t>Thermal</a:t>
            </a:r>
            <a:r>
              <a:rPr lang="en-US" dirty="0"/>
              <a:t>, select </a:t>
            </a:r>
            <a:r>
              <a:rPr lang="en-US" b="1" dirty="0"/>
              <a:t>Temperature</a:t>
            </a:r>
            <a:r>
              <a:rPr lang="en-US" dirty="0"/>
              <a:t> is </a:t>
            </a:r>
            <a:r>
              <a:rPr lang="en-US" b="1" dirty="0"/>
              <a:t>Thermal Conditions </a:t>
            </a:r>
            <a:r>
              <a:rPr lang="en-US" dirty="0"/>
              <a:t>and define the </a:t>
            </a:r>
            <a:r>
              <a:rPr lang="en-US" b="1" dirty="0"/>
              <a:t>Temperature </a:t>
            </a:r>
            <a:r>
              <a:rPr lang="en-US" dirty="0"/>
              <a:t>as shown</a:t>
            </a:r>
            <a:endParaRPr lang="en-GB" dirty="0"/>
          </a:p>
        </p:txBody>
      </p:sp>
      <p:sp>
        <p:nvSpPr>
          <p:cNvPr id="4" name="Rectangle: Rounded Corners 3">
            <a:extLst>
              <a:ext uri="{FF2B5EF4-FFF2-40B4-BE49-F238E27FC236}">
                <a16:creationId xmlns:a16="http://schemas.microsoft.com/office/drawing/2014/main" id="{C828DC16-D41B-2235-97E4-3DD80FD3290A}"/>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31</a:t>
            </a:r>
            <a:endParaRPr lang="en-GB" b="1" dirty="0">
              <a:solidFill>
                <a:schemeClr val="tx1"/>
              </a:solidFill>
              <a:latin typeface="+mj-lt"/>
            </a:endParaRPr>
          </a:p>
        </p:txBody>
      </p:sp>
      <p:sp>
        <p:nvSpPr>
          <p:cNvPr id="5" name="TextBox 4">
            <a:extLst>
              <a:ext uri="{FF2B5EF4-FFF2-40B4-BE49-F238E27FC236}">
                <a16:creationId xmlns:a16="http://schemas.microsoft.com/office/drawing/2014/main" id="{5ABEBD1E-504D-83BF-12DE-DBD1CFBC439F}"/>
              </a:ext>
            </a:extLst>
          </p:cNvPr>
          <p:cNvSpPr txBox="1"/>
          <p:nvPr/>
        </p:nvSpPr>
        <p:spPr>
          <a:xfrm>
            <a:off x="7088145" y="1665681"/>
            <a:ext cx="4095749" cy="646331"/>
          </a:xfrm>
          <a:prstGeom prst="rect">
            <a:avLst/>
          </a:prstGeom>
          <a:noFill/>
        </p:spPr>
        <p:txBody>
          <a:bodyPr wrap="square" rtlCol="0">
            <a:spAutoFit/>
          </a:bodyPr>
          <a:lstStyle/>
          <a:p>
            <a:r>
              <a:rPr lang="en-US" dirty="0"/>
              <a:t>In </a:t>
            </a:r>
            <a:r>
              <a:rPr lang="en-US" b="1" dirty="0"/>
              <a:t>DPM </a:t>
            </a:r>
            <a:r>
              <a:rPr lang="en-US" dirty="0"/>
              <a:t>provide the </a:t>
            </a:r>
            <a:r>
              <a:rPr lang="en-US" b="1" dirty="0"/>
              <a:t>Discrete Phase BC Type </a:t>
            </a:r>
            <a:r>
              <a:rPr lang="en-US" dirty="0"/>
              <a:t>as </a:t>
            </a:r>
            <a:r>
              <a:rPr lang="en-US" b="1" dirty="0"/>
              <a:t>trap</a:t>
            </a:r>
            <a:endParaRPr lang="en-GB" dirty="0"/>
          </a:p>
        </p:txBody>
      </p:sp>
      <p:sp>
        <p:nvSpPr>
          <p:cNvPr id="6" name="Rectangle: Rounded Corners 5">
            <a:extLst>
              <a:ext uri="{FF2B5EF4-FFF2-40B4-BE49-F238E27FC236}">
                <a16:creationId xmlns:a16="http://schemas.microsoft.com/office/drawing/2014/main" id="{6CCA73FB-926B-72EF-40F1-21C3DCD1A048}"/>
              </a:ext>
            </a:extLst>
          </p:cNvPr>
          <p:cNvSpPr/>
          <p:nvPr/>
        </p:nvSpPr>
        <p:spPr>
          <a:xfrm>
            <a:off x="6261354"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32</a:t>
            </a:r>
            <a:endParaRPr lang="en-GB" b="1" dirty="0">
              <a:solidFill>
                <a:schemeClr val="tx1"/>
              </a:solidFill>
              <a:latin typeface="+mj-lt"/>
            </a:endParaRPr>
          </a:p>
        </p:txBody>
      </p:sp>
    </p:spTree>
    <p:extLst>
      <p:ext uri="{BB962C8B-B14F-4D97-AF65-F5344CB8AC3E}">
        <p14:creationId xmlns:p14="http://schemas.microsoft.com/office/powerpoint/2010/main" val="37468685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9EB3C8-0A60-7070-C6B4-9B16D72667C0}"/>
              </a:ext>
            </a:extLst>
          </p:cNvPr>
          <p:cNvSpPr>
            <a:spLocks noGrp="1"/>
          </p:cNvSpPr>
          <p:nvPr>
            <p:ph type="sldNum" sz="quarter" idx="11"/>
          </p:nvPr>
        </p:nvSpPr>
        <p:spPr/>
        <p:txBody>
          <a:bodyPr/>
          <a:lstStyle/>
          <a:p>
            <a:fld id="{F0D23093-2AB0-F74C-B865-1A12A15B650E}" type="slidenum">
              <a:rPr lang="en-US" smtClean="0"/>
              <a:pPr/>
              <a:t>64</a:t>
            </a:fld>
            <a:endParaRPr lang="en-US"/>
          </a:p>
        </p:txBody>
      </p:sp>
      <p:pic>
        <p:nvPicPr>
          <p:cNvPr id="5" name="Picture 4" descr="A screenshot of a computer&#10;&#10;AI-generated content may be incorrect.">
            <a:extLst>
              <a:ext uri="{FF2B5EF4-FFF2-40B4-BE49-F238E27FC236}">
                <a16:creationId xmlns:a16="http://schemas.microsoft.com/office/drawing/2014/main" id="{6AA89733-51B7-3FD7-6155-B8CCDC6AB2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6917" y="1300257"/>
            <a:ext cx="2290365" cy="4784822"/>
          </a:xfrm>
          <a:prstGeom prst="rect">
            <a:avLst/>
          </a:prstGeom>
        </p:spPr>
      </p:pic>
      <p:sp>
        <p:nvSpPr>
          <p:cNvPr id="9" name="Title 2">
            <a:extLst>
              <a:ext uri="{FF2B5EF4-FFF2-40B4-BE49-F238E27FC236}">
                <a16:creationId xmlns:a16="http://schemas.microsoft.com/office/drawing/2014/main" id="{17732759-4887-38A2-058E-13438F6332D5}"/>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Solution Methods</a:t>
            </a:r>
          </a:p>
          <a:p>
            <a:r>
              <a:rPr lang="en-US" sz="2000" i="1">
                <a:latin typeface="+mj-lt"/>
              </a:rPr>
              <a:t>	</a:t>
            </a:r>
            <a:r>
              <a:rPr lang="en-US" sz="2400" i="1">
                <a:latin typeface="+mj-lt"/>
              </a:rPr>
              <a:t>Pressure-Velocity Coupling &amp; Spatial Discretization</a:t>
            </a:r>
            <a:endParaRPr lang="en-US" sz="2000" i="1">
              <a:latin typeface="+mj-lt"/>
            </a:endParaRPr>
          </a:p>
        </p:txBody>
      </p:sp>
      <p:sp>
        <p:nvSpPr>
          <p:cNvPr id="7" name="TextBox 6">
            <a:extLst>
              <a:ext uri="{FF2B5EF4-FFF2-40B4-BE49-F238E27FC236}">
                <a16:creationId xmlns:a16="http://schemas.microsoft.com/office/drawing/2014/main" id="{0D2FBB4B-7650-0EE3-0B16-FAF8D216EBA8}"/>
              </a:ext>
            </a:extLst>
          </p:cNvPr>
          <p:cNvSpPr txBox="1"/>
          <p:nvPr/>
        </p:nvSpPr>
        <p:spPr>
          <a:xfrm>
            <a:off x="1495426" y="1633612"/>
            <a:ext cx="4229099" cy="646331"/>
          </a:xfrm>
          <a:prstGeom prst="rect">
            <a:avLst/>
          </a:prstGeom>
          <a:noFill/>
        </p:spPr>
        <p:txBody>
          <a:bodyPr wrap="square" rtlCol="0">
            <a:spAutoFit/>
          </a:bodyPr>
          <a:lstStyle/>
          <a:p>
            <a:r>
              <a:rPr lang="en-US" dirty="0"/>
              <a:t>Set the following </a:t>
            </a:r>
            <a:r>
              <a:rPr lang="en-US" b="1" dirty="0"/>
              <a:t>Solution Methods </a:t>
            </a:r>
            <a:r>
              <a:rPr lang="en-US" dirty="0"/>
              <a:t>in: </a:t>
            </a:r>
            <a:r>
              <a:rPr lang="en-US" b="1" dirty="0"/>
              <a:t>Solution </a:t>
            </a:r>
            <a:r>
              <a:rPr lang="en-US" dirty="0"/>
              <a:t>&gt; </a:t>
            </a:r>
            <a:r>
              <a:rPr lang="en-US" b="1" dirty="0"/>
              <a:t>Methods</a:t>
            </a:r>
            <a:endParaRPr lang="en-GB" b="1" dirty="0"/>
          </a:p>
        </p:txBody>
      </p:sp>
      <p:sp>
        <p:nvSpPr>
          <p:cNvPr id="8" name="Rectangle: Rounded Corners 7">
            <a:extLst>
              <a:ext uri="{FF2B5EF4-FFF2-40B4-BE49-F238E27FC236}">
                <a16:creationId xmlns:a16="http://schemas.microsoft.com/office/drawing/2014/main" id="{9BAC9436-6248-3546-BE3A-A05CAC0EBD47}"/>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33</a:t>
            </a:r>
            <a:endParaRPr lang="en-GB" b="1" dirty="0">
              <a:solidFill>
                <a:schemeClr val="tx1"/>
              </a:solidFill>
              <a:latin typeface="+mj-lt"/>
            </a:endParaRPr>
          </a:p>
        </p:txBody>
      </p:sp>
    </p:spTree>
    <p:extLst>
      <p:ext uri="{BB962C8B-B14F-4D97-AF65-F5344CB8AC3E}">
        <p14:creationId xmlns:p14="http://schemas.microsoft.com/office/powerpoint/2010/main" val="12133257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6BF538-9F2F-C9AE-72BF-5B0E0ECB1A94}"/>
              </a:ext>
            </a:extLst>
          </p:cNvPr>
          <p:cNvSpPr>
            <a:spLocks noGrp="1"/>
          </p:cNvSpPr>
          <p:nvPr>
            <p:ph type="sldNum" sz="quarter" idx="11"/>
          </p:nvPr>
        </p:nvSpPr>
        <p:spPr/>
        <p:txBody>
          <a:bodyPr/>
          <a:lstStyle/>
          <a:p>
            <a:fld id="{F0D23093-2AB0-F74C-B865-1A12A15B650E}" type="slidenum">
              <a:rPr lang="en-US" smtClean="0"/>
              <a:pPr/>
              <a:t>65</a:t>
            </a:fld>
            <a:endParaRPr lang="en-US"/>
          </a:p>
        </p:txBody>
      </p:sp>
      <p:pic>
        <p:nvPicPr>
          <p:cNvPr id="4" name="Picture 3" descr="A screenshot of a computer&#10;&#10;AI-generated content may be incorrect.">
            <a:extLst>
              <a:ext uri="{FF2B5EF4-FFF2-40B4-BE49-F238E27FC236}">
                <a16:creationId xmlns:a16="http://schemas.microsoft.com/office/drawing/2014/main" id="{91BC49A4-CBE6-56E1-E092-E6A9FE800A91}"/>
              </a:ext>
            </a:extLst>
          </p:cNvPr>
          <p:cNvPicPr>
            <a:picLocks noChangeAspect="1"/>
          </p:cNvPicPr>
          <p:nvPr/>
        </p:nvPicPr>
        <p:blipFill>
          <a:blip r:embed="rId2">
            <a:extLst>
              <a:ext uri="{28A0092B-C50C-407E-A947-70E740481C1C}">
                <a14:useLocalDpi xmlns:a14="http://schemas.microsoft.com/office/drawing/2010/main" val="0"/>
              </a:ext>
            </a:extLst>
          </a:blip>
          <a:srcRect b="2822"/>
          <a:stretch>
            <a:fillRect/>
          </a:stretch>
        </p:blipFill>
        <p:spPr>
          <a:xfrm>
            <a:off x="5343543" y="1385561"/>
            <a:ext cx="6534113" cy="4779743"/>
          </a:xfrm>
          <a:prstGeom prst="rect">
            <a:avLst/>
          </a:prstGeom>
        </p:spPr>
      </p:pic>
      <p:sp>
        <p:nvSpPr>
          <p:cNvPr id="6" name="Title 2">
            <a:extLst>
              <a:ext uri="{FF2B5EF4-FFF2-40B4-BE49-F238E27FC236}">
                <a16:creationId xmlns:a16="http://schemas.microsoft.com/office/drawing/2014/main" id="{91429CEF-C2A1-ECD2-B3E9-C0B78EB6CDF2}"/>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Residual</a:t>
            </a:r>
          </a:p>
          <a:p>
            <a:r>
              <a:rPr lang="en-US" sz="2000" i="1">
                <a:latin typeface="+mj-lt"/>
              </a:rPr>
              <a:t>	</a:t>
            </a:r>
            <a:r>
              <a:rPr lang="en-US" sz="2400" i="1">
                <a:latin typeface="+mj-lt"/>
              </a:rPr>
              <a:t>Continuity, Momentum, Energy &amp; Turbulence k-</a:t>
            </a:r>
            <a:r>
              <a:rPr lang="az-Cyrl-AZ" sz="2400" i="1">
                <a:latin typeface="+mj-lt"/>
              </a:rPr>
              <a:t>ꙍ</a:t>
            </a:r>
            <a:r>
              <a:rPr lang="en-US" sz="2400" i="1">
                <a:latin typeface="+mj-lt"/>
              </a:rPr>
              <a:t> SST</a:t>
            </a:r>
            <a:endParaRPr lang="en-US" sz="2000" i="1">
              <a:latin typeface="+mj-lt"/>
            </a:endParaRPr>
          </a:p>
        </p:txBody>
      </p:sp>
      <p:sp>
        <p:nvSpPr>
          <p:cNvPr id="3" name="TextBox 2">
            <a:extLst>
              <a:ext uri="{FF2B5EF4-FFF2-40B4-BE49-F238E27FC236}">
                <a16:creationId xmlns:a16="http://schemas.microsoft.com/office/drawing/2014/main" id="{FAFDE554-6F2F-A14D-23B0-233806AC53CD}"/>
              </a:ext>
            </a:extLst>
          </p:cNvPr>
          <p:cNvSpPr txBox="1"/>
          <p:nvPr/>
        </p:nvSpPr>
        <p:spPr>
          <a:xfrm>
            <a:off x="1495426" y="1633612"/>
            <a:ext cx="3848117" cy="646331"/>
          </a:xfrm>
          <a:prstGeom prst="rect">
            <a:avLst/>
          </a:prstGeom>
          <a:noFill/>
        </p:spPr>
        <p:txBody>
          <a:bodyPr wrap="square" rtlCol="0">
            <a:spAutoFit/>
          </a:bodyPr>
          <a:lstStyle/>
          <a:p>
            <a:r>
              <a:rPr lang="en-US" dirty="0"/>
              <a:t>Set the following </a:t>
            </a:r>
            <a:r>
              <a:rPr lang="en-US" b="1" dirty="0"/>
              <a:t>Residuals </a:t>
            </a:r>
            <a:r>
              <a:rPr lang="en-US" dirty="0"/>
              <a:t>in: </a:t>
            </a:r>
            <a:r>
              <a:rPr lang="en-US" b="1" dirty="0"/>
              <a:t>Solution </a:t>
            </a:r>
            <a:r>
              <a:rPr lang="en-US" dirty="0"/>
              <a:t>&gt; </a:t>
            </a:r>
            <a:r>
              <a:rPr lang="en-US" b="1" dirty="0"/>
              <a:t>Monitors </a:t>
            </a:r>
            <a:r>
              <a:rPr lang="en-US" dirty="0"/>
              <a:t>&gt; </a:t>
            </a:r>
            <a:r>
              <a:rPr lang="en-US" b="1" dirty="0"/>
              <a:t>Residuals</a:t>
            </a:r>
            <a:endParaRPr lang="en-GB" b="1" dirty="0"/>
          </a:p>
        </p:txBody>
      </p:sp>
      <p:sp>
        <p:nvSpPr>
          <p:cNvPr id="5" name="Rectangle: Rounded Corners 4">
            <a:extLst>
              <a:ext uri="{FF2B5EF4-FFF2-40B4-BE49-F238E27FC236}">
                <a16:creationId xmlns:a16="http://schemas.microsoft.com/office/drawing/2014/main" id="{94139ADC-FE35-FA2C-D0FC-018BF4C2CB63}"/>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34</a:t>
            </a:r>
            <a:endParaRPr lang="en-GB" b="1" dirty="0">
              <a:solidFill>
                <a:schemeClr val="tx1"/>
              </a:solidFill>
              <a:latin typeface="+mj-lt"/>
            </a:endParaRPr>
          </a:p>
        </p:txBody>
      </p:sp>
    </p:spTree>
    <p:extLst>
      <p:ext uri="{BB962C8B-B14F-4D97-AF65-F5344CB8AC3E}">
        <p14:creationId xmlns:p14="http://schemas.microsoft.com/office/powerpoint/2010/main" val="9706149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A3277B-93D7-BA0A-29AC-CAF05DE91A3A}"/>
              </a:ext>
            </a:extLst>
          </p:cNvPr>
          <p:cNvSpPr>
            <a:spLocks noGrp="1"/>
          </p:cNvSpPr>
          <p:nvPr>
            <p:ph type="sldNum" sz="quarter" idx="11"/>
          </p:nvPr>
        </p:nvSpPr>
        <p:spPr/>
        <p:txBody>
          <a:bodyPr/>
          <a:lstStyle/>
          <a:p>
            <a:fld id="{F0D23093-2AB0-F74C-B865-1A12A15B650E}" type="slidenum">
              <a:rPr lang="en-US" smtClean="0"/>
              <a:pPr/>
              <a:t>66</a:t>
            </a:fld>
            <a:endParaRPr lang="en-US"/>
          </a:p>
        </p:txBody>
      </p:sp>
      <p:pic>
        <p:nvPicPr>
          <p:cNvPr id="5" name="Picture 4" descr="A screenshot of a computer&#10;&#10;AI-generated content may be incorrect.">
            <a:extLst>
              <a:ext uri="{FF2B5EF4-FFF2-40B4-BE49-F238E27FC236}">
                <a16:creationId xmlns:a16="http://schemas.microsoft.com/office/drawing/2014/main" id="{9D84435F-04E8-C37F-08A0-B8BA7297D7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00" y="1372271"/>
            <a:ext cx="4853373" cy="4886902"/>
          </a:xfrm>
          <a:prstGeom prst="rect">
            <a:avLst/>
          </a:prstGeom>
        </p:spPr>
      </p:pic>
      <p:sp>
        <p:nvSpPr>
          <p:cNvPr id="7" name="Title 2">
            <a:extLst>
              <a:ext uri="{FF2B5EF4-FFF2-40B4-BE49-F238E27FC236}">
                <a16:creationId xmlns:a16="http://schemas.microsoft.com/office/drawing/2014/main" id="{B2A26746-266C-9FE4-9D03-C9B5F98A4F9F}"/>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Report Definitions</a:t>
            </a:r>
          </a:p>
          <a:p>
            <a:r>
              <a:rPr lang="en-US" sz="2000" i="1">
                <a:latin typeface="+mj-lt"/>
              </a:rPr>
              <a:t>	</a:t>
            </a:r>
            <a:r>
              <a:rPr lang="en-US" sz="2400" i="1">
                <a:latin typeface="+mj-lt"/>
              </a:rPr>
              <a:t>DPM: Injected Mass (injection)</a:t>
            </a:r>
            <a:endParaRPr lang="en-US" sz="2000" i="1">
              <a:latin typeface="+mj-lt"/>
            </a:endParaRPr>
          </a:p>
        </p:txBody>
      </p:sp>
      <p:sp>
        <p:nvSpPr>
          <p:cNvPr id="11" name="TextBox 10">
            <a:extLst>
              <a:ext uri="{FF2B5EF4-FFF2-40B4-BE49-F238E27FC236}">
                <a16:creationId xmlns:a16="http://schemas.microsoft.com/office/drawing/2014/main" id="{295AF080-7F75-A1F7-9797-97F5BCE37487}"/>
              </a:ext>
            </a:extLst>
          </p:cNvPr>
          <p:cNvSpPr txBox="1"/>
          <p:nvPr/>
        </p:nvSpPr>
        <p:spPr>
          <a:xfrm>
            <a:off x="1495426" y="1633612"/>
            <a:ext cx="5210174" cy="646331"/>
          </a:xfrm>
          <a:prstGeom prst="rect">
            <a:avLst/>
          </a:prstGeom>
          <a:noFill/>
        </p:spPr>
        <p:txBody>
          <a:bodyPr wrap="square" rtlCol="0">
            <a:spAutoFit/>
          </a:bodyPr>
          <a:lstStyle/>
          <a:p>
            <a:r>
              <a:rPr lang="en-US" dirty="0"/>
              <a:t>Set the following </a:t>
            </a:r>
            <a:r>
              <a:rPr lang="en-US" b="1" dirty="0"/>
              <a:t>DPM Report Definition </a:t>
            </a:r>
            <a:r>
              <a:rPr lang="en-US" dirty="0"/>
              <a:t>in: </a:t>
            </a:r>
            <a:r>
              <a:rPr lang="en-US" b="1" dirty="0"/>
              <a:t>Solution </a:t>
            </a:r>
            <a:r>
              <a:rPr lang="en-US" dirty="0"/>
              <a:t>&gt; </a:t>
            </a:r>
            <a:r>
              <a:rPr lang="en-US" b="1" dirty="0"/>
              <a:t>Report Definitions </a:t>
            </a:r>
            <a:r>
              <a:rPr lang="en-US" dirty="0"/>
              <a:t>&gt; </a:t>
            </a:r>
            <a:r>
              <a:rPr lang="en-US" b="1" dirty="0"/>
              <a:t>New &gt; DPM Report</a:t>
            </a:r>
            <a:endParaRPr lang="en-GB" b="1" dirty="0"/>
          </a:p>
        </p:txBody>
      </p:sp>
      <p:sp>
        <p:nvSpPr>
          <p:cNvPr id="12" name="Rectangle: Rounded Corners 11">
            <a:extLst>
              <a:ext uri="{FF2B5EF4-FFF2-40B4-BE49-F238E27FC236}">
                <a16:creationId xmlns:a16="http://schemas.microsoft.com/office/drawing/2014/main" id="{069529A9-D3F4-91BA-0026-CF3B6782C76C}"/>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35</a:t>
            </a:r>
            <a:endParaRPr lang="en-GB" b="1" dirty="0">
              <a:solidFill>
                <a:schemeClr val="tx1"/>
              </a:solidFill>
              <a:latin typeface="+mj-lt"/>
            </a:endParaRPr>
          </a:p>
        </p:txBody>
      </p:sp>
      <p:pic>
        <p:nvPicPr>
          <p:cNvPr id="14" name="Picture 13" descr="A screenshot of a computer&#10;&#10;AI-generated content may be incorrect.">
            <a:extLst>
              <a:ext uri="{FF2B5EF4-FFF2-40B4-BE49-F238E27FC236}">
                <a16:creationId xmlns:a16="http://schemas.microsoft.com/office/drawing/2014/main" id="{D94FF6C8-A3F8-D338-36D2-15120FDA4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3512" y="2401915"/>
            <a:ext cx="4324705" cy="3735285"/>
          </a:xfrm>
          <a:prstGeom prst="rect">
            <a:avLst/>
          </a:prstGeom>
          <a:ln w="28575">
            <a:solidFill>
              <a:srgbClr val="FCB426"/>
            </a:solidFill>
          </a:ln>
        </p:spPr>
      </p:pic>
    </p:spTree>
    <p:extLst>
      <p:ext uri="{BB962C8B-B14F-4D97-AF65-F5344CB8AC3E}">
        <p14:creationId xmlns:p14="http://schemas.microsoft.com/office/powerpoint/2010/main" val="17895798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F47BED3-BEB2-BE5C-2F12-F8BA95C5DA22}"/>
              </a:ext>
            </a:extLst>
          </p:cNvPr>
          <p:cNvSpPr>
            <a:spLocks noGrp="1"/>
          </p:cNvSpPr>
          <p:nvPr>
            <p:ph type="sldNum" sz="quarter" idx="11"/>
          </p:nvPr>
        </p:nvSpPr>
        <p:spPr/>
        <p:txBody>
          <a:bodyPr/>
          <a:lstStyle/>
          <a:p>
            <a:fld id="{F0D23093-2AB0-F74C-B865-1A12A15B650E}" type="slidenum">
              <a:rPr lang="en-US" smtClean="0"/>
              <a:pPr/>
              <a:t>67</a:t>
            </a:fld>
            <a:endParaRPr lang="en-US"/>
          </a:p>
        </p:txBody>
      </p:sp>
      <p:pic>
        <p:nvPicPr>
          <p:cNvPr id="5" name="Picture 4" descr="A screenshot of a computer&#10;&#10;AI-generated content may be incorrect.">
            <a:extLst>
              <a:ext uri="{FF2B5EF4-FFF2-40B4-BE49-F238E27FC236}">
                <a16:creationId xmlns:a16="http://schemas.microsoft.com/office/drawing/2014/main" id="{5450B037-E12F-E250-E50E-DA06ECAB89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93622" y="1219746"/>
            <a:ext cx="4729743" cy="4936463"/>
          </a:xfrm>
          <a:prstGeom prst="rect">
            <a:avLst/>
          </a:prstGeom>
        </p:spPr>
      </p:pic>
      <p:sp>
        <p:nvSpPr>
          <p:cNvPr id="6" name="Title 2">
            <a:extLst>
              <a:ext uri="{FF2B5EF4-FFF2-40B4-BE49-F238E27FC236}">
                <a16:creationId xmlns:a16="http://schemas.microsoft.com/office/drawing/2014/main" id="{9BB35FBE-05ED-BB07-AF2C-373BA08BDB1B}"/>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Report Definitions</a:t>
            </a:r>
          </a:p>
          <a:p>
            <a:r>
              <a:rPr lang="en-US" sz="2000" i="1">
                <a:latin typeface="+mj-lt"/>
              </a:rPr>
              <a:t>	</a:t>
            </a:r>
            <a:r>
              <a:rPr lang="en-US" sz="2400" i="1">
                <a:latin typeface="+mj-lt"/>
              </a:rPr>
              <a:t>DPM: Evaporated Mass (injection)</a:t>
            </a:r>
            <a:endParaRPr lang="en-US" sz="2000" i="1">
              <a:latin typeface="+mj-lt"/>
            </a:endParaRPr>
          </a:p>
        </p:txBody>
      </p:sp>
      <p:sp>
        <p:nvSpPr>
          <p:cNvPr id="8" name="TextBox 7">
            <a:extLst>
              <a:ext uri="{FF2B5EF4-FFF2-40B4-BE49-F238E27FC236}">
                <a16:creationId xmlns:a16="http://schemas.microsoft.com/office/drawing/2014/main" id="{357EB73B-3496-1703-866A-B80CBB52A024}"/>
              </a:ext>
            </a:extLst>
          </p:cNvPr>
          <p:cNvSpPr txBox="1"/>
          <p:nvPr/>
        </p:nvSpPr>
        <p:spPr>
          <a:xfrm>
            <a:off x="1495426" y="1633612"/>
            <a:ext cx="5210174" cy="646331"/>
          </a:xfrm>
          <a:prstGeom prst="rect">
            <a:avLst/>
          </a:prstGeom>
          <a:noFill/>
        </p:spPr>
        <p:txBody>
          <a:bodyPr wrap="square" rtlCol="0">
            <a:spAutoFit/>
          </a:bodyPr>
          <a:lstStyle/>
          <a:p>
            <a:r>
              <a:rPr lang="en-US" dirty="0"/>
              <a:t>Set the following </a:t>
            </a:r>
            <a:r>
              <a:rPr lang="en-US" b="1" dirty="0"/>
              <a:t>DPM Report Definition </a:t>
            </a:r>
            <a:r>
              <a:rPr lang="en-US" dirty="0"/>
              <a:t>in: </a:t>
            </a:r>
            <a:r>
              <a:rPr lang="en-US" b="1" dirty="0"/>
              <a:t>Solution </a:t>
            </a:r>
            <a:r>
              <a:rPr lang="en-US" dirty="0"/>
              <a:t>&gt; </a:t>
            </a:r>
            <a:r>
              <a:rPr lang="en-US" b="1" dirty="0"/>
              <a:t>Report Definitions </a:t>
            </a:r>
            <a:r>
              <a:rPr lang="en-US" dirty="0"/>
              <a:t>&gt; </a:t>
            </a:r>
            <a:r>
              <a:rPr lang="en-US" b="1" dirty="0"/>
              <a:t>New &gt; DPM Report</a:t>
            </a:r>
            <a:endParaRPr lang="en-GB" b="1" dirty="0"/>
          </a:p>
        </p:txBody>
      </p:sp>
      <p:sp>
        <p:nvSpPr>
          <p:cNvPr id="9" name="Rectangle: Rounded Corners 8">
            <a:extLst>
              <a:ext uri="{FF2B5EF4-FFF2-40B4-BE49-F238E27FC236}">
                <a16:creationId xmlns:a16="http://schemas.microsoft.com/office/drawing/2014/main" id="{8AA1E7BC-4356-B8F6-7047-653DCE9290AE}"/>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36</a:t>
            </a:r>
            <a:endParaRPr lang="en-GB" b="1" dirty="0">
              <a:solidFill>
                <a:schemeClr val="tx1"/>
              </a:solidFill>
              <a:latin typeface="+mj-lt"/>
            </a:endParaRPr>
          </a:p>
        </p:txBody>
      </p:sp>
      <p:pic>
        <p:nvPicPr>
          <p:cNvPr id="10" name="Picture 9" descr="A screenshot of a computer&#10;&#10;AI-generated content may be incorrect.">
            <a:extLst>
              <a:ext uri="{FF2B5EF4-FFF2-40B4-BE49-F238E27FC236}">
                <a16:creationId xmlns:a16="http://schemas.microsoft.com/office/drawing/2014/main" id="{EF42E641-96A7-26B2-CB1A-9B2842BD80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1504" y="2420924"/>
            <a:ext cx="4324705" cy="3735285"/>
          </a:xfrm>
          <a:prstGeom prst="rect">
            <a:avLst/>
          </a:prstGeom>
          <a:ln w="28575">
            <a:solidFill>
              <a:srgbClr val="FCB426"/>
            </a:solidFill>
          </a:ln>
        </p:spPr>
      </p:pic>
    </p:spTree>
    <p:extLst>
      <p:ext uri="{BB962C8B-B14F-4D97-AF65-F5344CB8AC3E}">
        <p14:creationId xmlns:p14="http://schemas.microsoft.com/office/powerpoint/2010/main" val="27834110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58A409E-BE93-B49D-02ED-AF87748AB714}"/>
              </a:ext>
            </a:extLst>
          </p:cNvPr>
          <p:cNvSpPr>
            <a:spLocks noGrp="1"/>
          </p:cNvSpPr>
          <p:nvPr>
            <p:ph type="sldNum" sz="quarter" idx="11"/>
          </p:nvPr>
        </p:nvSpPr>
        <p:spPr/>
        <p:txBody>
          <a:bodyPr/>
          <a:lstStyle/>
          <a:p>
            <a:fld id="{F0D23093-2AB0-F74C-B865-1A12A15B650E}" type="slidenum">
              <a:rPr lang="en-US" smtClean="0"/>
              <a:pPr/>
              <a:t>68</a:t>
            </a:fld>
            <a:endParaRPr lang="en-US"/>
          </a:p>
        </p:txBody>
      </p:sp>
      <p:pic>
        <p:nvPicPr>
          <p:cNvPr id="5" name="Picture 4" descr="A screenshot of a computer&#10;&#10;AI-generated content may be incorrect.">
            <a:extLst>
              <a:ext uri="{FF2B5EF4-FFF2-40B4-BE49-F238E27FC236}">
                <a16:creationId xmlns:a16="http://schemas.microsoft.com/office/drawing/2014/main" id="{A156FD73-D16D-B51F-4FC0-872FAF9E39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4449" y="1357616"/>
            <a:ext cx="4808916" cy="4901557"/>
          </a:xfrm>
          <a:prstGeom prst="rect">
            <a:avLst/>
          </a:prstGeom>
        </p:spPr>
      </p:pic>
      <p:sp>
        <p:nvSpPr>
          <p:cNvPr id="6" name="Title 2">
            <a:extLst>
              <a:ext uri="{FF2B5EF4-FFF2-40B4-BE49-F238E27FC236}">
                <a16:creationId xmlns:a16="http://schemas.microsoft.com/office/drawing/2014/main" id="{2C2E08EE-8F5A-035A-576B-431448748939}"/>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Report Definitions</a:t>
            </a:r>
          </a:p>
          <a:p>
            <a:r>
              <a:rPr lang="en-US" sz="2000" i="1">
                <a:latin typeface="+mj-lt"/>
              </a:rPr>
              <a:t>	</a:t>
            </a:r>
            <a:r>
              <a:rPr lang="en-US" sz="2400" i="1">
                <a:latin typeface="+mj-lt"/>
              </a:rPr>
              <a:t>DPM: Escaped Mass (outlet)</a:t>
            </a:r>
            <a:endParaRPr lang="en-US" sz="2000" i="1">
              <a:latin typeface="+mj-lt"/>
            </a:endParaRPr>
          </a:p>
        </p:txBody>
      </p:sp>
      <p:sp>
        <p:nvSpPr>
          <p:cNvPr id="8" name="TextBox 7">
            <a:extLst>
              <a:ext uri="{FF2B5EF4-FFF2-40B4-BE49-F238E27FC236}">
                <a16:creationId xmlns:a16="http://schemas.microsoft.com/office/drawing/2014/main" id="{AC6E6080-37A2-D00D-BC31-03844FFB6A4E}"/>
              </a:ext>
            </a:extLst>
          </p:cNvPr>
          <p:cNvSpPr txBox="1"/>
          <p:nvPr/>
        </p:nvSpPr>
        <p:spPr>
          <a:xfrm>
            <a:off x="1495426" y="1633612"/>
            <a:ext cx="5210174" cy="646331"/>
          </a:xfrm>
          <a:prstGeom prst="rect">
            <a:avLst/>
          </a:prstGeom>
          <a:noFill/>
        </p:spPr>
        <p:txBody>
          <a:bodyPr wrap="square" rtlCol="0">
            <a:spAutoFit/>
          </a:bodyPr>
          <a:lstStyle/>
          <a:p>
            <a:r>
              <a:rPr lang="en-US" dirty="0"/>
              <a:t>Set the following </a:t>
            </a:r>
            <a:r>
              <a:rPr lang="en-US" b="1" dirty="0"/>
              <a:t>DPM Report Definition </a:t>
            </a:r>
            <a:r>
              <a:rPr lang="en-US" dirty="0"/>
              <a:t>in: </a:t>
            </a:r>
            <a:r>
              <a:rPr lang="en-US" b="1" dirty="0"/>
              <a:t>Solution </a:t>
            </a:r>
            <a:r>
              <a:rPr lang="en-US" dirty="0"/>
              <a:t>&gt; </a:t>
            </a:r>
            <a:r>
              <a:rPr lang="en-US" b="1" dirty="0"/>
              <a:t>Report Definitions </a:t>
            </a:r>
            <a:r>
              <a:rPr lang="en-US" dirty="0"/>
              <a:t>&gt; </a:t>
            </a:r>
            <a:r>
              <a:rPr lang="en-US" b="1" dirty="0"/>
              <a:t>New &gt; DPM Report</a:t>
            </a:r>
            <a:endParaRPr lang="en-GB" b="1" dirty="0"/>
          </a:p>
        </p:txBody>
      </p:sp>
      <p:sp>
        <p:nvSpPr>
          <p:cNvPr id="9" name="Rectangle: Rounded Corners 8">
            <a:extLst>
              <a:ext uri="{FF2B5EF4-FFF2-40B4-BE49-F238E27FC236}">
                <a16:creationId xmlns:a16="http://schemas.microsoft.com/office/drawing/2014/main" id="{DBA944A2-1E37-B17C-B857-0DE2323E9E8A}"/>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37</a:t>
            </a:r>
            <a:endParaRPr lang="en-GB" b="1" dirty="0">
              <a:solidFill>
                <a:schemeClr val="tx1"/>
              </a:solidFill>
              <a:latin typeface="+mj-lt"/>
            </a:endParaRPr>
          </a:p>
        </p:txBody>
      </p:sp>
      <p:pic>
        <p:nvPicPr>
          <p:cNvPr id="10" name="Picture 9" descr="A screenshot of a computer&#10;&#10;AI-generated content may be incorrect.">
            <a:extLst>
              <a:ext uri="{FF2B5EF4-FFF2-40B4-BE49-F238E27FC236}">
                <a16:creationId xmlns:a16="http://schemas.microsoft.com/office/drawing/2014/main" id="{B0EC9D8F-8A90-DBDA-044A-6168C763A7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1504" y="2348880"/>
            <a:ext cx="4324705" cy="3735285"/>
          </a:xfrm>
          <a:prstGeom prst="rect">
            <a:avLst/>
          </a:prstGeom>
          <a:ln w="28575">
            <a:solidFill>
              <a:srgbClr val="FCB426"/>
            </a:solidFill>
          </a:ln>
        </p:spPr>
      </p:pic>
    </p:spTree>
    <p:extLst>
      <p:ext uri="{BB962C8B-B14F-4D97-AF65-F5344CB8AC3E}">
        <p14:creationId xmlns:p14="http://schemas.microsoft.com/office/powerpoint/2010/main" val="308856633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B408AE-41C9-F146-3E2A-21C3F7A54BEF}"/>
              </a:ext>
            </a:extLst>
          </p:cNvPr>
          <p:cNvSpPr>
            <a:spLocks noGrp="1"/>
          </p:cNvSpPr>
          <p:nvPr>
            <p:ph type="sldNum" sz="quarter" idx="11"/>
          </p:nvPr>
        </p:nvSpPr>
        <p:spPr/>
        <p:txBody>
          <a:bodyPr/>
          <a:lstStyle/>
          <a:p>
            <a:fld id="{F0D23093-2AB0-F74C-B865-1A12A15B650E}" type="slidenum">
              <a:rPr lang="en-US" smtClean="0"/>
              <a:pPr/>
              <a:t>69</a:t>
            </a:fld>
            <a:endParaRPr lang="en-US"/>
          </a:p>
        </p:txBody>
      </p:sp>
      <p:pic>
        <p:nvPicPr>
          <p:cNvPr id="5" name="Picture 4" descr="A screenshot of a computer&#10;&#10;AI-generated content may be incorrect.">
            <a:extLst>
              <a:ext uri="{FF2B5EF4-FFF2-40B4-BE49-F238E27FC236}">
                <a16:creationId xmlns:a16="http://schemas.microsoft.com/office/drawing/2014/main" id="{1C977C5D-23DA-45D0-3F67-F82712FF8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2706" y="1146818"/>
            <a:ext cx="6094188" cy="4801012"/>
          </a:xfrm>
          <a:prstGeom prst="rect">
            <a:avLst/>
          </a:prstGeom>
        </p:spPr>
      </p:pic>
      <p:sp>
        <p:nvSpPr>
          <p:cNvPr id="6" name="Title 2">
            <a:extLst>
              <a:ext uri="{FF2B5EF4-FFF2-40B4-BE49-F238E27FC236}">
                <a16:creationId xmlns:a16="http://schemas.microsoft.com/office/drawing/2014/main" id="{4493A93A-3989-0B39-8E38-EDBB9A23AAD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Report Definitions</a:t>
            </a:r>
          </a:p>
          <a:p>
            <a:r>
              <a:rPr lang="en-US" sz="2000" i="1">
                <a:latin typeface="+mj-lt"/>
              </a:rPr>
              <a:t>	</a:t>
            </a:r>
            <a:r>
              <a:rPr lang="en-US" sz="2400" i="1">
                <a:latin typeface="+mj-lt"/>
              </a:rPr>
              <a:t>Summary</a:t>
            </a:r>
            <a:endParaRPr lang="en-US" sz="2000" i="1">
              <a:latin typeface="+mj-lt"/>
            </a:endParaRPr>
          </a:p>
        </p:txBody>
      </p:sp>
      <p:sp>
        <p:nvSpPr>
          <p:cNvPr id="3" name="Right Brace 2">
            <a:extLst>
              <a:ext uri="{FF2B5EF4-FFF2-40B4-BE49-F238E27FC236}">
                <a16:creationId xmlns:a16="http://schemas.microsoft.com/office/drawing/2014/main" id="{9D15B88E-7B93-7AEC-D157-C13E02B43DAE}"/>
              </a:ext>
            </a:extLst>
          </p:cNvPr>
          <p:cNvSpPr/>
          <p:nvPr/>
        </p:nvSpPr>
        <p:spPr>
          <a:xfrm flipH="1">
            <a:off x="3995056" y="2272055"/>
            <a:ext cx="495300" cy="636245"/>
          </a:xfrm>
          <a:prstGeom prst="rightBrace">
            <a:avLst>
              <a:gd name="adj1" fmla="val 0"/>
              <a:gd name="adj2" fmla="val 50000"/>
            </a:avLst>
          </a:prstGeom>
          <a:ln w="28575">
            <a:solidFill>
              <a:srgbClr val="FCB42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 name="TextBox 3">
            <a:extLst>
              <a:ext uri="{FF2B5EF4-FFF2-40B4-BE49-F238E27FC236}">
                <a16:creationId xmlns:a16="http://schemas.microsoft.com/office/drawing/2014/main" id="{5C2A00CE-645E-D068-DBF7-2EA14EEA48E2}"/>
              </a:ext>
            </a:extLst>
          </p:cNvPr>
          <p:cNvSpPr txBox="1"/>
          <p:nvPr/>
        </p:nvSpPr>
        <p:spPr>
          <a:xfrm>
            <a:off x="1572405" y="2405511"/>
            <a:ext cx="2422651" cy="369332"/>
          </a:xfrm>
          <a:prstGeom prst="rect">
            <a:avLst/>
          </a:prstGeom>
          <a:noFill/>
        </p:spPr>
        <p:txBody>
          <a:bodyPr wrap="none" rtlCol="0">
            <a:spAutoFit/>
          </a:bodyPr>
          <a:lstStyle/>
          <a:p>
            <a:r>
              <a:rPr lang="en-US" b="1" i="1" dirty="0"/>
              <a:t>New Report Definitions</a:t>
            </a:r>
            <a:endParaRPr lang="en-GB" b="1" i="1" dirty="0"/>
          </a:p>
        </p:txBody>
      </p:sp>
    </p:spTree>
    <p:extLst>
      <p:ext uri="{BB962C8B-B14F-4D97-AF65-F5344CB8AC3E}">
        <p14:creationId xmlns:p14="http://schemas.microsoft.com/office/powerpoint/2010/main" val="313290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4FE42-CDFD-8B06-4821-C5C633AFEA89}"/>
            </a:ext>
          </a:extLst>
        </p:cNvPr>
        <p:cNvGrpSpPr/>
        <p:nvPr/>
      </p:nvGrpSpPr>
      <p:grpSpPr>
        <a:xfrm>
          <a:off x="0" y="0"/>
          <a:ext cx="0" cy="0"/>
          <a:chOff x="0" y="0"/>
          <a:chExt cx="0" cy="0"/>
        </a:xfrm>
      </p:grpSpPr>
      <p:cxnSp>
        <p:nvCxnSpPr>
          <p:cNvPr id="2071" name="Straight Connector 2070">
            <a:extLst>
              <a:ext uri="{FF2B5EF4-FFF2-40B4-BE49-F238E27FC236}">
                <a16:creationId xmlns:a16="http://schemas.microsoft.com/office/drawing/2014/main" id="{21719504-06CE-FC16-A591-9BE9507AE0A5}"/>
              </a:ext>
            </a:extLst>
          </p:cNvPr>
          <p:cNvCxnSpPr>
            <a:cxnSpLocks/>
          </p:cNvCxnSpPr>
          <p:nvPr/>
        </p:nvCxnSpPr>
        <p:spPr>
          <a:xfrm>
            <a:off x="8324794" y="4950343"/>
            <a:ext cx="2126636"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303ECD94-79B0-3C53-F3B5-3A9BBE452BB1}"/>
              </a:ext>
            </a:extLst>
          </p:cNvPr>
          <p:cNvSpPr>
            <a:spLocks noGrp="1"/>
          </p:cNvSpPr>
          <p:nvPr>
            <p:ph type="sldNum" sz="quarter" idx="11"/>
          </p:nvPr>
        </p:nvSpPr>
        <p:spPr/>
        <p:txBody>
          <a:bodyPr/>
          <a:lstStyle/>
          <a:p>
            <a:fld id="{F0D23093-2AB0-F74C-B865-1A12A15B650E}" type="slidenum">
              <a:rPr lang="en-US" smtClean="0">
                <a:latin typeface="+mj-lt"/>
              </a:rPr>
              <a:pPr/>
              <a:t>7</a:t>
            </a:fld>
            <a:endParaRPr lang="en-US">
              <a:latin typeface="+mj-lt"/>
            </a:endParaRPr>
          </a:p>
        </p:txBody>
      </p:sp>
      <p:sp>
        <p:nvSpPr>
          <p:cNvPr id="11" name="Title 2">
            <a:extLst>
              <a:ext uri="{FF2B5EF4-FFF2-40B4-BE49-F238E27FC236}">
                <a16:creationId xmlns:a16="http://schemas.microsoft.com/office/drawing/2014/main" id="{69226A5F-62B1-C02C-3F6F-D8EF2301877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What is a pMDI?</a:t>
            </a:r>
            <a:endParaRPr lang="en-US">
              <a:latin typeface="+mj-lt"/>
            </a:endParaRPr>
          </a:p>
        </p:txBody>
      </p:sp>
      <p:sp>
        <p:nvSpPr>
          <p:cNvPr id="4" name="Text Placeholder 3">
            <a:extLst>
              <a:ext uri="{FF2B5EF4-FFF2-40B4-BE49-F238E27FC236}">
                <a16:creationId xmlns:a16="http://schemas.microsoft.com/office/drawing/2014/main" id="{E4F02D55-BCCC-218C-AC60-6BF540840203}"/>
              </a:ext>
            </a:extLst>
          </p:cNvPr>
          <p:cNvSpPr txBox="1">
            <a:spLocks/>
          </p:cNvSpPr>
          <p:nvPr/>
        </p:nvSpPr>
        <p:spPr>
          <a:xfrm>
            <a:off x="609599" y="1447800"/>
            <a:ext cx="10972799" cy="4572000"/>
          </a:xfrm>
          <a:prstGeom prst="rect">
            <a:avLst/>
          </a:prstGeo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2000"/>
          </a:p>
          <a:p>
            <a:pPr marL="0" indent="0">
              <a:buFont typeface="Arial" panose="020B0604020202020204" pitchFamily="34" charset="0"/>
              <a:buNone/>
            </a:pPr>
            <a:endParaRPr lang="en-US" sz="2000">
              <a:solidFill>
                <a:srgbClr val="FF0000"/>
              </a:solidFill>
            </a:endParaRPr>
          </a:p>
          <a:p>
            <a:pPr marL="0" indent="0">
              <a:buFont typeface="Arial" panose="020B0604020202020204" pitchFamily="34" charset="0"/>
              <a:buNone/>
            </a:pPr>
            <a:endParaRPr lang="en-US" sz="2000">
              <a:solidFill>
                <a:srgbClr val="FF0000"/>
              </a:solidFill>
            </a:endParaRPr>
          </a:p>
        </p:txBody>
      </p:sp>
      <p:sp>
        <p:nvSpPr>
          <p:cNvPr id="13" name="Text Placeholder 3">
            <a:extLst>
              <a:ext uri="{FF2B5EF4-FFF2-40B4-BE49-F238E27FC236}">
                <a16:creationId xmlns:a16="http://schemas.microsoft.com/office/drawing/2014/main" id="{FD1C19F0-DC17-6385-0847-A9D5847AD18A}"/>
              </a:ext>
            </a:extLst>
          </p:cNvPr>
          <p:cNvSpPr txBox="1">
            <a:spLocks/>
          </p:cNvSpPr>
          <p:nvPr/>
        </p:nvSpPr>
        <p:spPr>
          <a:xfrm>
            <a:off x="642320" y="1300742"/>
            <a:ext cx="6363732" cy="4936570"/>
          </a:xfrm>
          <a:prstGeom prst="rect">
            <a:avLst/>
          </a:prstGeo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dirty="0"/>
              <a:t>Pressurized Metered-Dose Inhalers </a:t>
            </a:r>
            <a:r>
              <a:rPr lang="en-GB" sz="1800" dirty="0"/>
              <a:t>consist of:</a:t>
            </a:r>
          </a:p>
          <a:p>
            <a:pPr marL="0" indent="0">
              <a:buNone/>
            </a:pPr>
            <a:r>
              <a:rPr lang="en-GB" sz="1800" b="1" dirty="0"/>
              <a:t>Components</a:t>
            </a:r>
            <a:r>
              <a:rPr lang="en-GB" sz="1800" dirty="0"/>
              <a:t>: </a:t>
            </a:r>
          </a:p>
          <a:p>
            <a:pPr marL="457200" indent="-457200">
              <a:buFont typeface="+mj-lt"/>
              <a:buAutoNum type="arabicPeriod"/>
            </a:pPr>
            <a:r>
              <a:rPr lang="en-GB" sz="1800" dirty="0"/>
              <a:t>Canister</a:t>
            </a:r>
          </a:p>
          <a:p>
            <a:pPr marL="457200" indent="-457200">
              <a:buFont typeface="+mj-lt"/>
              <a:buAutoNum type="arabicPeriod"/>
            </a:pPr>
            <a:r>
              <a:rPr lang="en-GB" sz="1800" dirty="0"/>
              <a:t>Metering valve</a:t>
            </a:r>
          </a:p>
          <a:p>
            <a:pPr marL="457200" indent="-457200">
              <a:buFont typeface="+mj-lt"/>
              <a:buAutoNum type="arabicPeriod"/>
            </a:pPr>
            <a:r>
              <a:rPr lang="en-GB" sz="1800" dirty="0"/>
              <a:t>Actuator nozzle</a:t>
            </a:r>
          </a:p>
          <a:p>
            <a:pPr marL="0" indent="0">
              <a:buNone/>
            </a:pPr>
            <a:r>
              <a:rPr lang="en-GB" sz="1800" b="1" dirty="0"/>
              <a:t>Operation</a:t>
            </a:r>
            <a:r>
              <a:rPr lang="en-GB" sz="1800" dirty="0"/>
              <a:t>: </a:t>
            </a:r>
          </a:p>
          <a:p>
            <a:pPr>
              <a:buFont typeface="Wingdings" panose="05000000000000000000" pitchFamily="2" charset="2"/>
              <a:buChar char="ü"/>
            </a:pPr>
            <a:r>
              <a:rPr lang="en-GB" sz="1800" dirty="0"/>
              <a:t> High-pressure release (10 </a:t>
            </a:r>
            <a:r>
              <a:rPr lang="en-GB" sz="1800" dirty="0" err="1"/>
              <a:t>atm</a:t>
            </a:r>
            <a:r>
              <a:rPr lang="en-GB" sz="1800" dirty="0"/>
              <a:t>) → Plume Formation</a:t>
            </a:r>
          </a:p>
          <a:p>
            <a:pPr marL="0" indent="0">
              <a:buNone/>
            </a:pPr>
            <a:r>
              <a:rPr lang="en-GB" sz="1800" b="1" dirty="0"/>
              <a:t>Spray Characteristics</a:t>
            </a:r>
            <a:r>
              <a:rPr lang="en-GB" sz="1800" dirty="0"/>
              <a:t>: </a:t>
            </a:r>
          </a:p>
          <a:p>
            <a:pPr>
              <a:buFont typeface="Wingdings" panose="05000000000000000000" pitchFamily="2" charset="2"/>
              <a:buChar char="ü"/>
            </a:pPr>
            <a:r>
              <a:rPr lang="en-GB" sz="1800" dirty="0"/>
              <a:t> Exit velocity: 80-225 m/s</a:t>
            </a:r>
          </a:p>
          <a:p>
            <a:pPr>
              <a:buFont typeface="Wingdings" panose="05000000000000000000" pitchFamily="2" charset="2"/>
              <a:buChar char="ü"/>
            </a:pPr>
            <a:r>
              <a:rPr lang="en-GB" sz="1800" dirty="0"/>
              <a:t> Initial droplet size: &gt;20 </a:t>
            </a:r>
            <a:r>
              <a:rPr lang="el-GR" sz="1800" dirty="0"/>
              <a:t>μ</a:t>
            </a:r>
            <a:r>
              <a:rPr lang="en-GB" sz="1800" dirty="0"/>
              <a:t>m</a:t>
            </a:r>
          </a:p>
          <a:p>
            <a:pPr>
              <a:buFont typeface="Wingdings" panose="05000000000000000000" pitchFamily="2" charset="2"/>
              <a:buChar char="ü"/>
            </a:pPr>
            <a:r>
              <a:rPr lang="en-GB" sz="1800" dirty="0"/>
              <a:t> Final particle size: ~1 </a:t>
            </a:r>
            <a:r>
              <a:rPr lang="el-GR" sz="1800" dirty="0"/>
              <a:t>μ</a:t>
            </a:r>
            <a:r>
              <a:rPr lang="en-GB" sz="1800" dirty="0"/>
              <a:t>m (post propellent evaporation)</a:t>
            </a:r>
          </a:p>
          <a:p>
            <a:pPr marL="0" indent="0">
              <a:buFont typeface="Arial" panose="020B0604020202020204" pitchFamily="34" charset="0"/>
              <a:buNone/>
            </a:pPr>
            <a:endParaRPr lang="en-US" sz="1800" dirty="0"/>
          </a:p>
          <a:p>
            <a:pPr marL="0" indent="0">
              <a:buFont typeface="Arial" panose="020B0604020202020204" pitchFamily="34" charset="0"/>
              <a:buNone/>
            </a:pPr>
            <a:endParaRPr lang="en-US" sz="1800" dirty="0">
              <a:solidFill>
                <a:srgbClr val="FF0000"/>
              </a:solidFill>
            </a:endParaRPr>
          </a:p>
          <a:p>
            <a:pPr marL="0" indent="0">
              <a:buFont typeface="Arial" panose="020B0604020202020204" pitchFamily="34" charset="0"/>
              <a:buNone/>
            </a:pPr>
            <a:endParaRPr lang="en-US" sz="1800" dirty="0">
              <a:solidFill>
                <a:srgbClr val="FF0000"/>
              </a:solidFill>
            </a:endParaRPr>
          </a:p>
        </p:txBody>
      </p:sp>
      <p:cxnSp>
        <p:nvCxnSpPr>
          <p:cNvPr id="5" name="Straight Connector 4">
            <a:extLst>
              <a:ext uri="{FF2B5EF4-FFF2-40B4-BE49-F238E27FC236}">
                <a16:creationId xmlns:a16="http://schemas.microsoft.com/office/drawing/2014/main" id="{9B845C0E-62ED-B3A4-DC60-DF7445A5F5BA}"/>
              </a:ext>
            </a:extLst>
          </p:cNvPr>
          <p:cNvCxnSpPr>
            <a:cxnSpLocks/>
          </p:cNvCxnSpPr>
          <p:nvPr/>
        </p:nvCxnSpPr>
        <p:spPr>
          <a:xfrm>
            <a:off x="7013879" y="1241347"/>
            <a:ext cx="519705" cy="2304256"/>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244BF71-38E2-9C63-E5CB-20DEE93D9239}"/>
              </a:ext>
            </a:extLst>
          </p:cNvPr>
          <p:cNvCxnSpPr>
            <a:cxnSpLocks/>
          </p:cNvCxnSpPr>
          <p:nvPr/>
        </p:nvCxnSpPr>
        <p:spPr>
          <a:xfrm>
            <a:off x="8082392" y="996723"/>
            <a:ext cx="407403" cy="1771331"/>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EE35B17-A579-F87F-9D06-284D30CB59E9}"/>
              </a:ext>
            </a:extLst>
          </p:cNvPr>
          <p:cNvCxnSpPr>
            <a:cxnSpLocks/>
          </p:cNvCxnSpPr>
          <p:nvPr/>
        </p:nvCxnSpPr>
        <p:spPr>
          <a:xfrm>
            <a:off x="8495891" y="2753515"/>
            <a:ext cx="62226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0" name="Rectangle: Top Corners Rounded 29">
            <a:extLst>
              <a:ext uri="{FF2B5EF4-FFF2-40B4-BE49-F238E27FC236}">
                <a16:creationId xmlns:a16="http://schemas.microsoft.com/office/drawing/2014/main" id="{954D3347-DC21-1879-BC1A-B30A3BAB5869}"/>
              </a:ext>
            </a:extLst>
          </p:cNvPr>
          <p:cNvSpPr/>
          <p:nvPr/>
        </p:nvSpPr>
        <p:spPr>
          <a:xfrm rot="9988134">
            <a:off x="7487469" y="2475644"/>
            <a:ext cx="817200" cy="261950"/>
          </a:xfrm>
          <a:prstGeom prst="round2SameRect">
            <a:avLst>
              <a:gd name="adj1" fmla="val 39811"/>
              <a:gd name="adj2" fmla="val 0"/>
            </a:avLst>
          </a:prstGeom>
          <a:solidFill>
            <a:schemeClr val="bg1"/>
          </a:solid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Top Corners Rounded 30">
            <a:extLst>
              <a:ext uri="{FF2B5EF4-FFF2-40B4-BE49-F238E27FC236}">
                <a16:creationId xmlns:a16="http://schemas.microsoft.com/office/drawing/2014/main" id="{EA9149BE-7528-CEE5-EC1B-A6C01FA0CCDD}"/>
              </a:ext>
            </a:extLst>
          </p:cNvPr>
          <p:cNvSpPr/>
          <p:nvPr/>
        </p:nvSpPr>
        <p:spPr>
          <a:xfrm rot="20813501">
            <a:off x="7204849" y="676889"/>
            <a:ext cx="817200" cy="1445298"/>
          </a:xfrm>
          <a:prstGeom prst="round2SameRect">
            <a:avLst>
              <a:gd name="adj1" fmla="val 18490"/>
              <a:gd name="adj2" fmla="val 0"/>
            </a:avLst>
          </a:prstGeom>
          <a:solidFill>
            <a:srgbClr val="ECEEF0"/>
          </a:solid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2F6DC160-8521-98B8-B891-D1196ABA7DDF}"/>
              </a:ext>
            </a:extLst>
          </p:cNvPr>
          <p:cNvSpPr/>
          <p:nvPr/>
        </p:nvSpPr>
        <p:spPr>
          <a:xfrm rot="20804686">
            <a:off x="7380406" y="1846261"/>
            <a:ext cx="817200" cy="620668"/>
          </a:xfrm>
          <a:prstGeom prst="rect">
            <a:avLst/>
          </a:prstGeom>
          <a:solidFill>
            <a:schemeClr val="accent5"/>
          </a:solidFill>
          <a:ln w="28575">
            <a:solidFill>
              <a:schemeClr val="tx2"/>
            </a:solidFill>
          </a:ln>
          <a:effectLst>
            <a:innerShdw blurRad="63500" dist="50800" dir="81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B937DBA0-9C8A-3CDD-C86C-0BBD66A2A82C}"/>
              </a:ext>
            </a:extLst>
          </p:cNvPr>
          <p:cNvSpPr/>
          <p:nvPr/>
        </p:nvSpPr>
        <p:spPr>
          <a:xfrm rot="20804686">
            <a:off x="7861065" y="2258934"/>
            <a:ext cx="127054" cy="837067"/>
          </a:xfrm>
          <a:prstGeom prst="rect">
            <a:avLst/>
          </a:prstGeom>
          <a:solidFill>
            <a:schemeClr val="bg1"/>
          </a:solid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FB2D90EA-4233-4418-606C-5C4B535D0D05}"/>
              </a:ext>
            </a:extLst>
          </p:cNvPr>
          <p:cNvSpPr/>
          <p:nvPr/>
        </p:nvSpPr>
        <p:spPr>
          <a:xfrm rot="20803975">
            <a:off x="8119057" y="2891213"/>
            <a:ext cx="68927" cy="198698"/>
          </a:xfrm>
          <a:prstGeom prst="rect">
            <a:avLst/>
          </a:prstGeom>
          <a:solidFill>
            <a:schemeClr val="bg1"/>
          </a:solidFill>
          <a:ln w="28575">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6" name="Straight Connector 35">
            <a:extLst>
              <a:ext uri="{FF2B5EF4-FFF2-40B4-BE49-F238E27FC236}">
                <a16:creationId xmlns:a16="http://schemas.microsoft.com/office/drawing/2014/main" id="{C22DF4C2-7916-FAC2-0561-C58423B28DA0}"/>
              </a:ext>
            </a:extLst>
          </p:cNvPr>
          <p:cNvCxnSpPr/>
          <p:nvPr/>
        </p:nvCxnSpPr>
        <p:spPr>
          <a:xfrm>
            <a:off x="7776661" y="2958751"/>
            <a:ext cx="85786"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CAB4DBDD-6F3B-B32A-51B3-20C5582A65F2}"/>
              </a:ext>
            </a:extLst>
          </p:cNvPr>
          <p:cNvCxnSpPr>
            <a:cxnSpLocks/>
          </p:cNvCxnSpPr>
          <p:nvPr/>
        </p:nvCxnSpPr>
        <p:spPr>
          <a:xfrm>
            <a:off x="7845524" y="2952219"/>
            <a:ext cx="79068" cy="203382"/>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0981CD49-C62C-3972-9AFB-2C772842738D}"/>
              </a:ext>
            </a:extLst>
          </p:cNvPr>
          <p:cNvCxnSpPr/>
          <p:nvPr/>
        </p:nvCxnSpPr>
        <p:spPr>
          <a:xfrm>
            <a:off x="7917723" y="3141962"/>
            <a:ext cx="186323" cy="15240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B87E6B11-47B8-A1DA-477B-9C50E34788AB}"/>
              </a:ext>
            </a:extLst>
          </p:cNvPr>
          <p:cNvCxnSpPr>
            <a:cxnSpLocks/>
          </p:cNvCxnSpPr>
          <p:nvPr/>
        </p:nvCxnSpPr>
        <p:spPr>
          <a:xfrm flipV="1">
            <a:off x="8097177" y="3172178"/>
            <a:ext cx="28706" cy="110545"/>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ACCB4D9-4012-37F6-3024-11C02F57F180}"/>
              </a:ext>
            </a:extLst>
          </p:cNvPr>
          <p:cNvCxnSpPr>
            <a:cxnSpLocks/>
          </p:cNvCxnSpPr>
          <p:nvPr/>
        </p:nvCxnSpPr>
        <p:spPr>
          <a:xfrm flipV="1">
            <a:off x="8111530" y="3155600"/>
            <a:ext cx="127528" cy="3066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0025F87-2C50-7498-F51F-E952DEBD5E6A}"/>
              </a:ext>
            </a:extLst>
          </p:cNvPr>
          <p:cNvCxnSpPr>
            <a:cxnSpLocks/>
          </p:cNvCxnSpPr>
          <p:nvPr/>
        </p:nvCxnSpPr>
        <p:spPr>
          <a:xfrm>
            <a:off x="8224649" y="3155601"/>
            <a:ext cx="98950" cy="390002"/>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39013F72-D332-9036-9BD5-9C7A65CC9E45}"/>
              </a:ext>
            </a:extLst>
          </p:cNvPr>
          <p:cNvCxnSpPr>
            <a:cxnSpLocks/>
          </p:cNvCxnSpPr>
          <p:nvPr/>
        </p:nvCxnSpPr>
        <p:spPr>
          <a:xfrm>
            <a:off x="7780500" y="2945364"/>
            <a:ext cx="144092" cy="600239"/>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435679F-76BD-366F-A73E-BF49484F542C}"/>
              </a:ext>
            </a:extLst>
          </p:cNvPr>
          <p:cNvCxnSpPr>
            <a:cxnSpLocks/>
          </p:cNvCxnSpPr>
          <p:nvPr/>
        </p:nvCxnSpPr>
        <p:spPr>
          <a:xfrm>
            <a:off x="7533584" y="3545603"/>
            <a:ext cx="1584571"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4" name="Isosceles Triangle 53">
            <a:extLst>
              <a:ext uri="{FF2B5EF4-FFF2-40B4-BE49-F238E27FC236}">
                <a16:creationId xmlns:a16="http://schemas.microsoft.com/office/drawing/2014/main" id="{EE502148-205E-F17E-5911-2DE82BA3A099}"/>
              </a:ext>
            </a:extLst>
          </p:cNvPr>
          <p:cNvSpPr/>
          <p:nvPr/>
        </p:nvSpPr>
        <p:spPr>
          <a:xfrm rot="16200000">
            <a:off x="8568650" y="2423195"/>
            <a:ext cx="792088" cy="1403646"/>
          </a:xfrm>
          <a:prstGeom prst="triangl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Oval 58">
            <a:extLst>
              <a:ext uri="{FF2B5EF4-FFF2-40B4-BE49-F238E27FC236}">
                <a16:creationId xmlns:a16="http://schemas.microsoft.com/office/drawing/2014/main" id="{48CF3C5D-B6BE-9345-1B4F-D66F2C8CB1E5}"/>
              </a:ext>
            </a:extLst>
          </p:cNvPr>
          <p:cNvSpPr/>
          <p:nvPr/>
        </p:nvSpPr>
        <p:spPr>
          <a:xfrm>
            <a:off x="8943465" y="3199702"/>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Oval 59">
            <a:extLst>
              <a:ext uri="{FF2B5EF4-FFF2-40B4-BE49-F238E27FC236}">
                <a16:creationId xmlns:a16="http://schemas.microsoft.com/office/drawing/2014/main" id="{A98E331B-357A-5B2B-C590-87A96F91E90D}"/>
              </a:ext>
            </a:extLst>
          </p:cNvPr>
          <p:cNvSpPr/>
          <p:nvPr/>
        </p:nvSpPr>
        <p:spPr>
          <a:xfrm>
            <a:off x="8508192" y="3070134"/>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Oval 60">
            <a:extLst>
              <a:ext uri="{FF2B5EF4-FFF2-40B4-BE49-F238E27FC236}">
                <a16:creationId xmlns:a16="http://schemas.microsoft.com/office/drawing/2014/main" id="{ABFB0FD5-1607-4FFD-BF59-874A2DAF5334}"/>
              </a:ext>
            </a:extLst>
          </p:cNvPr>
          <p:cNvSpPr/>
          <p:nvPr/>
        </p:nvSpPr>
        <p:spPr>
          <a:xfrm>
            <a:off x="8811567" y="3065886"/>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Oval 61">
            <a:extLst>
              <a:ext uri="{FF2B5EF4-FFF2-40B4-BE49-F238E27FC236}">
                <a16:creationId xmlns:a16="http://schemas.microsoft.com/office/drawing/2014/main" id="{1E87BAEF-0612-FECC-A6B0-E3D1A6FC7277}"/>
              </a:ext>
            </a:extLst>
          </p:cNvPr>
          <p:cNvSpPr/>
          <p:nvPr/>
        </p:nvSpPr>
        <p:spPr>
          <a:xfrm>
            <a:off x="8990594" y="2944115"/>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Oval 62">
            <a:extLst>
              <a:ext uri="{FF2B5EF4-FFF2-40B4-BE49-F238E27FC236}">
                <a16:creationId xmlns:a16="http://schemas.microsoft.com/office/drawing/2014/main" id="{064665DB-EB80-DCCA-3999-642DC9DBAFD5}"/>
              </a:ext>
            </a:extLst>
          </p:cNvPr>
          <p:cNvSpPr/>
          <p:nvPr/>
        </p:nvSpPr>
        <p:spPr>
          <a:xfrm>
            <a:off x="9183925" y="3242116"/>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8" name="Oval 2047">
            <a:extLst>
              <a:ext uri="{FF2B5EF4-FFF2-40B4-BE49-F238E27FC236}">
                <a16:creationId xmlns:a16="http://schemas.microsoft.com/office/drawing/2014/main" id="{2F8E75AF-93AE-C4AF-BEBE-57EC308B8009}"/>
              </a:ext>
            </a:extLst>
          </p:cNvPr>
          <p:cNvSpPr/>
          <p:nvPr/>
        </p:nvSpPr>
        <p:spPr>
          <a:xfrm>
            <a:off x="9121774" y="3085468"/>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49" name="Oval 2048">
            <a:extLst>
              <a:ext uri="{FF2B5EF4-FFF2-40B4-BE49-F238E27FC236}">
                <a16:creationId xmlns:a16="http://schemas.microsoft.com/office/drawing/2014/main" id="{1747DC3C-D73C-7878-CE41-07D34CC75596}"/>
              </a:ext>
            </a:extLst>
          </p:cNvPr>
          <p:cNvSpPr/>
          <p:nvPr/>
        </p:nvSpPr>
        <p:spPr>
          <a:xfrm>
            <a:off x="9328873" y="2885955"/>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1" name="Oval 2050">
            <a:extLst>
              <a:ext uri="{FF2B5EF4-FFF2-40B4-BE49-F238E27FC236}">
                <a16:creationId xmlns:a16="http://schemas.microsoft.com/office/drawing/2014/main" id="{03A2D19F-30AC-457D-38F6-53CEFA7F2362}"/>
              </a:ext>
            </a:extLst>
          </p:cNvPr>
          <p:cNvSpPr/>
          <p:nvPr/>
        </p:nvSpPr>
        <p:spPr>
          <a:xfrm>
            <a:off x="9409738" y="3105200"/>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2" name="Oval 2051">
            <a:extLst>
              <a:ext uri="{FF2B5EF4-FFF2-40B4-BE49-F238E27FC236}">
                <a16:creationId xmlns:a16="http://schemas.microsoft.com/office/drawing/2014/main" id="{8FD6262E-51EC-6F40-014E-696B90BDC25C}"/>
              </a:ext>
            </a:extLst>
          </p:cNvPr>
          <p:cNvSpPr/>
          <p:nvPr/>
        </p:nvSpPr>
        <p:spPr>
          <a:xfrm>
            <a:off x="9476914" y="3343500"/>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53" name="Oval 2052">
            <a:extLst>
              <a:ext uri="{FF2B5EF4-FFF2-40B4-BE49-F238E27FC236}">
                <a16:creationId xmlns:a16="http://schemas.microsoft.com/office/drawing/2014/main" id="{437B06EE-E3E5-BE53-ECD9-250D48D28DFF}"/>
              </a:ext>
            </a:extLst>
          </p:cNvPr>
          <p:cNvSpPr/>
          <p:nvPr/>
        </p:nvSpPr>
        <p:spPr>
          <a:xfrm>
            <a:off x="9551657" y="2894657"/>
            <a:ext cx="98950" cy="100800"/>
          </a:xfrm>
          <a:prstGeom prst="ellipse">
            <a:avLst/>
          </a:prstGeom>
          <a:solidFill>
            <a:schemeClr val="accent5"/>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55" name="Straight Connector 2054">
            <a:extLst>
              <a:ext uri="{FF2B5EF4-FFF2-40B4-BE49-F238E27FC236}">
                <a16:creationId xmlns:a16="http://schemas.microsoft.com/office/drawing/2014/main" id="{C959BBAC-6AA3-1812-1FCB-683DB659F3FC}"/>
              </a:ext>
            </a:extLst>
          </p:cNvPr>
          <p:cNvCxnSpPr/>
          <p:nvPr/>
        </p:nvCxnSpPr>
        <p:spPr>
          <a:xfrm>
            <a:off x="7917723" y="844323"/>
            <a:ext cx="79895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56" name="TextBox 2055">
            <a:extLst>
              <a:ext uri="{FF2B5EF4-FFF2-40B4-BE49-F238E27FC236}">
                <a16:creationId xmlns:a16="http://schemas.microsoft.com/office/drawing/2014/main" id="{C4758359-0A7B-02D7-E734-F2FDCB160FD9}"/>
              </a:ext>
            </a:extLst>
          </p:cNvPr>
          <p:cNvSpPr txBox="1"/>
          <p:nvPr/>
        </p:nvSpPr>
        <p:spPr>
          <a:xfrm>
            <a:off x="8696523" y="659656"/>
            <a:ext cx="963149" cy="369332"/>
          </a:xfrm>
          <a:prstGeom prst="rect">
            <a:avLst/>
          </a:prstGeom>
          <a:noFill/>
        </p:spPr>
        <p:txBody>
          <a:bodyPr wrap="none" rtlCol="0">
            <a:spAutoFit/>
          </a:bodyPr>
          <a:lstStyle/>
          <a:p>
            <a:r>
              <a:rPr lang="en-US" b="1" i="1"/>
              <a:t>Canister</a:t>
            </a:r>
            <a:endParaRPr lang="en-GB" b="1" i="1"/>
          </a:p>
        </p:txBody>
      </p:sp>
      <p:cxnSp>
        <p:nvCxnSpPr>
          <p:cNvPr id="2057" name="Straight Connector 2056">
            <a:extLst>
              <a:ext uri="{FF2B5EF4-FFF2-40B4-BE49-F238E27FC236}">
                <a16:creationId xmlns:a16="http://schemas.microsoft.com/office/drawing/2014/main" id="{6E92D37E-15E8-D85B-0814-C5BFF93F9C88}"/>
              </a:ext>
            </a:extLst>
          </p:cNvPr>
          <p:cNvCxnSpPr/>
          <p:nvPr/>
        </p:nvCxnSpPr>
        <p:spPr>
          <a:xfrm>
            <a:off x="8039258" y="1857317"/>
            <a:ext cx="79895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58" name="TextBox 2057">
            <a:extLst>
              <a:ext uri="{FF2B5EF4-FFF2-40B4-BE49-F238E27FC236}">
                <a16:creationId xmlns:a16="http://schemas.microsoft.com/office/drawing/2014/main" id="{AED5B05F-5CE7-82E7-586A-B18249356789}"/>
              </a:ext>
            </a:extLst>
          </p:cNvPr>
          <p:cNvSpPr txBox="1"/>
          <p:nvPr/>
        </p:nvSpPr>
        <p:spPr>
          <a:xfrm>
            <a:off x="8818058" y="1672650"/>
            <a:ext cx="1753493" cy="369332"/>
          </a:xfrm>
          <a:prstGeom prst="rect">
            <a:avLst/>
          </a:prstGeom>
          <a:noFill/>
        </p:spPr>
        <p:txBody>
          <a:bodyPr wrap="none" rtlCol="0">
            <a:spAutoFit/>
          </a:bodyPr>
          <a:lstStyle/>
          <a:p>
            <a:r>
              <a:rPr lang="en-US" b="1" i="1"/>
              <a:t>Drug/Propellant</a:t>
            </a:r>
            <a:endParaRPr lang="en-GB" b="1" i="1"/>
          </a:p>
        </p:txBody>
      </p:sp>
      <p:cxnSp>
        <p:nvCxnSpPr>
          <p:cNvPr id="2059" name="Straight Connector 2058">
            <a:extLst>
              <a:ext uri="{FF2B5EF4-FFF2-40B4-BE49-F238E27FC236}">
                <a16:creationId xmlns:a16="http://schemas.microsoft.com/office/drawing/2014/main" id="{D509DD2D-1AF2-FAB9-2C40-6B43AE05BBB6}"/>
              </a:ext>
            </a:extLst>
          </p:cNvPr>
          <p:cNvCxnSpPr/>
          <p:nvPr/>
        </p:nvCxnSpPr>
        <p:spPr>
          <a:xfrm>
            <a:off x="8207035" y="2451976"/>
            <a:ext cx="79895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60" name="TextBox 2059">
            <a:extLst>
              <a:ext uri="{FF2B5EF4-FFF2-40B4-BE49-F238E27FC236}">
                <a16:creationId xmlns:a16="http://schemas.microsoft.com/office/drawing/2014/main" id="{EE1B808E-B95D-282C-644D-0ED94773EAE1}"/>
              </a:ext>
            </a:extLst>
          </p:cNvPr>
          <p:cNvSpPr txBox="1"/>
          <p:nvPr/>
        </p:nvSpPr>
        <p:spPr>
          <a:xfrm>
            <a:off x="8985835" y="2267309"/>
            <a:ext cx="1650901" cy="369332"/>
          </a:xfrm>
          <a:prstGeom prst="rect">
            <a:avLst/>
          </a:prstGeom>
          <a:noFill/>
        </p:spPr>
        <p:txBody>
          <a:bodyPr wrap="none" rtlCol="0">
            <a:spAutoFit/>
          </a:bodyPr>
          <a:lstStyle/>
          <a:p>
            <a:r>
              <a:rPr lang="en-US" b="1" i="1"/>
              <a:t>Metering Valve</a:t>
            </a:r>
            <a:endParaRPr lang="en-GB" b="1" i="1"/>
          </a:p>
        </p:txBody>
      </p:sp>
      <p:cxnSp>
        <p:nvCxnSpPr>
          <p:cNvPr id="2061" name="Straight Connector 2060">
            <a:extLst>
              <a:ext uri="{FF2B5EF4-FFF2-40B4-BE49-F238E27FC236}">
                <a16:creationId xmlns:a16="http://schemas.microsoft.com/office/drawing/2014/main" id="{BF489245-5F7D-6570-EB41-203FB6F5EFA9}"/>
              </a:ext>
            </a:extLst>
          </p:cNvPr>
          <p:cNvCxnSpPr/>
          <p:nvPr/>
        </p:nvCxnSpPr>
        <p:spPr>
          <a:xfrm>
            <a:off x="6781604" y="2719174"/>
            <a:ext cx="540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62" name="TextBox 2061">
            <a:extLst>
              <a:ext uri="{FF2B5EF4-FFF2-40B4-BE49-F238E27FC236}">
                <a16:creationId xmlns:a16="http://schemas.microsoft.com/office/drawing/2014/main" id="{2CEDB2AC-49C8-80D3-D572-BFE7DBEEE32E}"/>
              </a:ext>
            </a:extLst>
          </p:cNvPr>
          <p:cNvSpPr txBox="1"/>
          <p:nvPr/>
        </p:nvSpPr>
        <p:spPr>
          <a:xfrm>
            <a:off x="5750497" y="2516623"/>
            <a:ext cx="1023742" cy="369332"/>
          </a:xfrm>
          <a:prstGeom prst="rect">
            <a:avLst/>
          </a:prstGeom>
          <a:noFill/>
        </p:spPr>
        <p:txBody>
          <a:bodyPr wrap="none" rtlCol="0">
            <a:spAutoFit/>
          </a:bodyPr>
          <a:lstStyle/>
          <a:p>
            <a:r>
              <a:rPr lang="en-US" b="1" i="1"/>
              <a:t>Actuator</a:t>
            </a:r>
            <a:endParaRPr lang="en-GB" b="1" i="1"/>
          </a:p>
        </p:txBody>
      </p:sp>
      <p:cxnSp>
        <p:nvCxnSpPr>
          <p:cNvPr id="2063" name="Straight Connector 2062">
            <a:extLst>
              <a:ext uri="{FF2B5EF4-FFF2-40B4-BE49-F238E27FC236}">
                <a16:creationId xmlns:a16="http://schemas.microsoft.com/office/drawing/2014/main" id="{6D2E78D0-BAA1-DD30-AFA0-425AA145C114}"/>
              </a:ext>
            </a:extLst>
          </p:cNvPr>
          <p:cNvCxnSpPr/>
          <p:nvPr/>
        </p:nvCxnSpPr>
        <p:spPr>
          <a:xfrm>
            <a:off x="7220899" y="3146361"/>
            <a:ext cx="54000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64" name="TextBox 2063">
            <a:extLst>
              <a:ext uri="{FF2B5EF4-FFF2-40B4-BE49-F238E27FC236}">
                <a16:creationId xmlns:a16="http://schemas.microsoft.com/office/drawing/2014/main" id="{524578C9-706F-6AE1-F072-2181DA2DB512}"/>
              </a:ext>
            </a:extLst>
          </p:cNvPr>
          <p:cNvSpPr txBox="1"/>
          <p:nvPr/>
        </p:nvSpPr>
        <p:spPr>
          <a:xfrm>
            <a:off x="6392733" y="2952219"/>
            <a:ext cx="809068" cy="369332"/>
          </a:xfrm>
          <a:prstGeom prst="rect">
            <a:avLst/>
          </a:prstGeom>
          <a:noFill/>
        </p:spPr>
        <p:txBody>
          <a:bodyPr wrap="none" rtlCol="0">
            <a:spAutoFit/>
          </a:bodyPr>
          <a:lstStyle/>
          <a:p>
            <a:r>
              <a:rPr lang="en-US" b="1" i="1"/>
              <a:t>Nozzle</a:t>
            </a:r>
            <a:endParaRPr lang="en-GB" b="1" i="1"/>
          </a:p>
        </p:txBody>
      </p:sp>
      <p:cxnSp>
        <p:nvCxnSpPr>
          <p:cNvPr id="2065" name="Straight Connector 2064">
            <a:extLst>
              <a:ext uri="{FF2B5EF4-FFF2-40B4-BE49-F238E27FC236}">
                <a16:creationId xmlns:a16="http://schemas.microsoft.com/office/drawing/2014/main" id="{C1F36686-3A84-708F-B40C-85CDBE4F8859}"/>
              </a:ext>
            </a:extLst>
          </p:cNvPr>
          <p:cNvCxnSpPr/>
          <p:nvPr/>
        </p:nvCxnSpPr>
        <p:spPr>
          <a:xfrm>
            <a:off x="9570052" y="3199073"/>
            <a:ext cx="798951"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066" name="TextBox 2065">
            <a:extLst>
              <a:ext uri="{FF2B5EF4-FFF2-40B4-BE49-F238E27FC236}">
                <a16:creationId xmlns:a16="http://schemas.microsoft.com/office/drawing/2014/main" id="{E1816F38-ACAC-8EBB-057F-2F2F9A9F70C5}"/>
              </a:ext>
            </a:extLst>
          </p:cNvPr>
          <p:cNvSpPr txBox="1"/>
          <p:nvPr/>
        </p:nvSpPr>
        <p:spPr>
          <a:xfrm>
            <a:off x="10348852" y="3014406"/>
            <a:ext cx="1428596" cy="369332"/>
          </a:xfrm>
          <a:prstGeom prst="rect">
            <a:avLst/>
          </a:prstGeom>
          <a:noFill/>
        </p:spPr>
        <p:txBody>
          <a:bodyPr wrap="none" rtlCol="0">
            <a:spAutoFit/>
          </a:bodyPr>
          <a:lstStyle/>
          <a:p>
            <a:r>
              <a:rPr lang="en-US" b="1" i="1"/>
              <a:t>Spray</a:t>
            </a:r>
            <a:r>
              <a:rPr lang="en-US" b="1"/>
              <a:t>/</a:t>
            </a:r>
            <a:r>
              <a:rPr lang="en-US" b="1" i="1"/>
              <a:t>Plume</a:t>
            </a:r>
            <a:endParaRPr lang="en-GB" b="1" i="1"/>
          </a:p>
        </p:txBody>
      </p:sp>
      <p:pic>
        <p:nvPicPr>
          <p:cNvPr id="2067" name="Picture 2066" descr="A close-up of a syringe&#10;&#10;Description automatically generated">
            <a:extLst>
              <a:ext uri="{FF2B5EF4-FFF2-40B4-BE49-F238E27FC236}">
                <a16:creationId xmlns:a16="http://schemas.microsoft.com/office/drawing/2014/main" id="{BE9EE6E4-8EDA-0849-E360-9C76CC0D7935}"/>
              </a:ext>
            </a:extLst>
          </p:cNvPr>
          <p:cNvPicPr>
            <a:picLocks noChangeAspect="1"/>
          </p:cNvPicPr>
          <p:nvPr/>
        </p:nvPicPr>
        <p:blipFill rotWithShape="1">
          <a:blip r:embed="rId3">
            <a:extLst>
              <a:ext uri="{28A0092B-C50C-407E-A947-70E740481C1C}">
                <a14:useLocalDpi xmlns:a14="http://schemas.microsoft.com/office/drawing/2010/main" val="0"/>
              </a:ext>
            </a:extLst>
          </a:blip>
          <a:srcRect l="47538" t="31604" r="46982" b="32696"/>
          <a:stretch>
            <a:fillRect/>
          </a:stretch>
        </p:blipFill>
        <p:spPr bwMode="auto">
          <a:xfrm>
            <a:off x="8991382" y="3989792"/>
            <a:ext cx="674981" cy="1921103"/>
          </a:xfrm>
          <a:prstGeom prst="rect">
            <a:avLst/>
          </a:prstGeom>
          <a:ln>
            <a:noFill/>
          </a:ln>
          <a:extLst>
            <a:ext uri="{53640926-AAD7-44D8-BBD7-CCE9431645EC}">
              <a14:shadowObscured xmlns:a14="http://schemas.microsoft.com/office/drawing/2010/main"/>
            </a:ext>
          </a:extLst>
        </p:spPr>
      </p:pic>
      <p:pic>
        <p:nvPicPr>
          <p:cNvPr id="2068" name="Picture 2067" descr="A close-up of a syringe&#10;&#10;Description automatically generated">
            <a:extLst>
              <a:ext uri="{FF2B5EF4-FFF2-40B4-BE49-F238E27FC236}">
                <a16:creationId xmlns:a16="http://schemas.microsoft.com/office/drawing/2014/main" id="{D4323B3E-EF1D-E644-44FB-4C974BE87A24}"/>
              </a:ext>
            </a:extLst>
          </p:cNvPr>
          <p:cNvPicPr>
            <a:picLocks noChangeAspect="1"/>
          </p:cNvPicPr>
          <p:nvPr/>
        </p:nvPicPr>
        <p:blipFill rotWithShape="1">
          <a:blip r:embed="rId3">
            <a:extLst>
              <a:ext uri="{28A0092B-C50C-407E-A947-70E740481C1C}">
                <a14:useLocalDpi xmlns:a14="http://schemas.microsoft.com/office/drawing/2010/main" val="0"/>
              </a:ext>
            </a:extLst>
          </a:blip>
          <a:srcRect l="38775" t="43717" r="51951" b="20583"/>
          <a:stretch>
            <a:fillRect/>
          </a:stretch>
        </p:blipFill>
        <p:spPr bwMode="auto">
          <a:xfrm>
            <a:off x="9641575" y="4168010"/>
            <a:ext cx="1142277" cy="1921103"/>
          </a:xfrm>
          <a:prstGeom prst="rect">
            <a:avLst/>
          </a:prstGeom>
          <a:ln>
            <a:noFill/>
          </a:ln>
          <a:extLst>
            <a:ext uri="{53640926-AAD7-44D8-BBD7-CCE9431645EC}">
              <a14:shadowObscured xmlns:a14="http://schemas.microsoft.com/office/drawing/2010/main"/>
            </a:ext>
          </a:extLst>
        </p:spPr>
      </p:pic>
      <p:pic>
        <p:nvPicPr>
          <p:cNvPr id="2069" name="Picture 2068" descr="A close-up of a syringe&#10;&#10;Description automatically generated">
            <a:extLst>
              <a:ext uri="{FF2B5EF4-FFF2-40B4-BE49-F238E27FC236}">
                <a16:creationId xmlns:a16="http://schemas.microsoft.com/office/drawing/2014/main" id="{F256E0EA-628B-0DBC-9DED-321449B2C651}"/>
              </a:ext>
            </a:extLst>
          </p:cNvPr>
          <p:cNvPicPr>
            <a:picLocks noChangeAspect="1"/>
          </p:cNvPicPr>
          <p:nvPr/>
        </p:nvPicPr>
        <p:blipFill rotWithShape="1">
          <a:blip r:embed="rId3">
            <a:extLst>
              <a:ext uri="{28A0092B-C50C-407E-A947-70E740481C1C}">
                <a14:useLocalDpi xmlns:a14="http://schemas.microsoft.com/office/drawing/2010/main" val="0"/>
              </a:ext>
            </a:extLst>
          </a:blip>
          <a:srcRect l="52685" t="61567" r="40570" b="24925"/>
          <a:stretch>
            <a:fillRect/>
          </a:stretch>
        </p:blipFill>
        <p:spPr bwMode="auto">
          <a:xfrm>
            <a:off x="10191802" y="5298468"/>
            <a:ext cx="830747" cy="726904"/>
          </a:xfrm>
          <a:prstGeom prst="rect">
            <a:avLst/>
          </a:prstGeom>
          <a:ln>
            <a:noFill/>
          </a:ln>
          <a:extLst>
            <a:ext uri="{53640926-AAD7-44D8-BBD7-CCE9431645EC}">
              <a14:shadowObscured xmlns:a14="http://schemas.microsoft.com/office/drawing/2010/main"/>
            </a:ext>
          </a:extLst>
        </p:spPr>
      </p:pic>
      <p:sp>
        <p:nvSpPr>
          <p:cNvPr id="2070" name="TextBox 2069">
            <a:extLst>
              <a:ext uri="{FF2B5EF4-FFF2-40B4-BE49-F238E27FC236}">
                <a16:creationId xmlns:a16="http://schemas.microsoft.com/office/drawing/2014/main" id="{E4FF9CFD-CC04-33E2-B06C-100D11102BBD}"/>
              </a:ext>
            </a:extLst>
          </p:cNvPr>
          <p:cNvSpPr txBox="1"/>
          <p:nvPr/>
        </p:nvSpPr>
        <p:spPr>
          <a:xfrm>
            <a:off x="6994943" y="4752272"/>
            <a:ext cx="1258678" cy="369332"/>
          </a:xfrm>
          <a:prstGeom prst="rect">
            <a:avLst/>
          </a:prstGeom>
          <a:noFill/>
        </p:spPr>
        <p:txBody>
          <a:bodyPr wrap="none" rtlCol="0">
            <a:spAutoFit/>
          </a:bodyPr>
          <a:lstStyle/>
          <a:p>
            <a:r>
              <a:rPr lang="en-US" b="1" i="1"/>
              <a:t>CAD Model</a:t>
            </a:r>
            <a:endParaRPr lang="en-GB" b="1" i="1"/>
          </a:p>
        </p:txBody>
      </p:sp>
    </p:spTree>
    <p:extLst>
      <p:ext uri="{BB962C8B-B14F-4D97-AF65-F5344CB8AC3E}">
        <p14:creationId xmlns:p14="http://schemas.microsoft.com/office/powerpoint/2010/main" val="355520900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7244F85-D3F9-2DC9-6B9F-CF61697B70F0}"/>
              </a:ext>
            </a:extLst>
          </p:cNvPr>
          <p:cNvSpPr>
            <a:spLocks noGrp="1"/>
          </p:cNvSpPr>
          <p:nvPr>
            <p:ph type="sldNum" sz="quarter" idx="11"/>
          </p:nvPr>
        </p:nvSpPr>
        <p:spPr/>
        <p:txBody>
          <a:bodyPr/>
          <a:lstStyle/>
          <a:p>
            <a:fld id="{F0D23093-2AB0-F74C-B865-1A12A15B650E}" type="slidenum">
              <a:rPr lang="en-US" smtClean="0"/>
              <a:pPr/>
              <a:t>70</a:t>
            </a:fld>
            <a:endParaRPr lang="en-US"/>
          </a:p>
        </p:txBody>
      </p:sp>
      <p:pic>
        <p:nvPicPr>
          <p:cNvPr id="5" name="Picture 4" descr="A screenshot of a computer&#10;&#10;AI-generated content may be incorrect.">
            <a:extLst>
              <a:ext uri="{FF2B5EF4-FFF2-40B4-BE49-F238E27FC236}">
                <a16:creationId xmlns:a16="http://schemas.microsoft.com/office/drawing/2014/main" id="{0ABCE851-97E1-8074-5126-84609B6BEA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7319" y="1146818"/>
            <a:ext cx="2714562" cy="4810125"/>
          </a:xfrm>
          <a:prstGeom prst="rect">
            <a:avLst/>
          </a:prstGeom>
        </p:spPr>
      </p:pic>
      <p:sp>
        <p:nvSpPr>
          <p:cNvPr id="6" name="Title 2">
            <a:extLst>
              <a:ext uri="{FF2B5EF4-FFF2-40B4-BE49-F238E27FC236}">
                <a16:creationId xmlns:a16="http://schemas.microsoft.com/office/drawing/2014/main" id="{203436A3-83F8-D44A-632D-C09E67347EF1}"/>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Solution Initialization</a:t>
            </a:r>
          </a:p>
          <a:p>
            <a:r>
              <a:rPr lang="en-US" sz="2000" i="1">
                <a:latin typeface="+mj-lt"/>
              </a:rPr>
              <a:t>	</a:t>
            </a:r>
            <a:r>
              <a:rPr lang="en-US" sz="2400" i="1">
                <a:latin typeface="+mj-lt"/>
              </a:rPr>
              <a:t>Hybrid Initialization</a:t>
            </a:r>
            <a:endParaRPr lang="en-US" sz="2000" i="1">
              <a:latin typeface="+mj-lt"/>
            </a:endParaRPr>
          </a:p>
        </p:txBody>
      </p:sp>
      <p:sp>
        <p:nvSpPr>
          <p:cNvPr id="3" name="TextBox 2">
            <a:extLst>
              <a:ext uri="{FF2B5EF4-FFF2-40B4-BE49-F238E27FC236}">
                <a16:creationId xmlns:a16="http://schemas.microsoft.com/office/drawing/2014/main" id="{90FEF847-BF48-32E1-FCBF-A55516A5FB4F}"/>
              </a:ext>
            </a:extLst>
          </p:cNvPr>
          <p:cNvSpPr txBox="1"/>
          <p:nvPr/>
        </p:nvSpPr>
        <p:spPr>
          <a:xfrm>
            <a:off x="1495426" y="1633612"/>
            <a:ext cx="5210174" cy="646331"/>
          </a:xfrm>
          <a:prstGeom prst="rect">
            <a:avLst/>
          </a:prstGeom>
          <a:noFill/>
        </p:spPr>
        <p:txBody>
          <a:bodyPr wrap="square" rtlCol="0">
            <a:spAutoFit/>
          </a:bodyPr>
          <a:lstStyle/>
          <a:p>
            <a:r>
              <a:rPr lang="en-US" b="1" dirty="0"/>
              <a:t>Initialize </a:t>
            </a:r>
            <a:r>
              <a:rPr lang="en-US" dirty="0"/>
              <a:t>the solutions in: </a:t>
            </a:r>
            <a:r>
              <a:rPr lang="en-US" b="1" dirty="0"/>
              <a:t>Solution </a:t>
            </a:r>
            <a:r>
              <a:rPr lang="en-US" dirty="0"/>
              <a:t>&gt; </a:t>
            </a:r>
            <a:r>
              <a:rPr lang="en-US" b="1" dirty="0"/>
              <a:t>Initialization </a:t>
            </a:r>
            <a:r>
              <a:rPr lang="en-US" dirty="0"/>
              <a:t>&gt; </a:t>
            </a:r>
            <a:r>
              <a:rPr lang="en-US" b="1" dirty="0"/>
              <a:t>Hybrid Initialization</a:t>
            </a:r>
            <a:endParaRPr lang="en-GB" b="1" dirty="0"/>
          </a:p>
        </p:txBody>
      </p:sp>
      <p:sp>
        <p:nvSpPr>
          <p:cNvPr id="4" name="Rectangle: Rounded Corners 3">
            <a:extLst>
              <a:ext uri="{FF2B5EF4-FFF2-40B4-BE49-F238E27FC236}">
                <a16:creationId xmlns:a16="http://schemas.microsoft.com/office/drawing/2014/main" id="{4FCDE1EC-0BA3-E41F-B3A8-70CC27E33770}"/>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38</a:t>
            </a:r>
            <a:endParaRPr lang="en-GB" b="1" dirty="0">
              <a:solidFill>
                <a:schemeClr val="tx1"/>
              </a:solidFill>
              <a:latin typeface="+mj-lt"/>
            </a:endParaRPr>
          </a:p>
        </p:txBody>
      </p:sp>
    </p:spTree>
    <p:extLst>
      <p:ext uri="{BB962C8B-B14F-4D97-AF65-F5344CB8AC3E}">
        <p14:creationId xmlns:p14="http://schemas.microsoft.com/office/powerpoint/2010/main" val="16782219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465C782-59D5-0CE3-99FD-9CF877250C1B}"/>
              </a:ext>
            </a:extLst>
          </p:cNvPr>
          <p:cNvSpPr>
            <a:spLocks noGrp="1"/>
          </p:cNvSpPr>
          <p:nvPr>
            <p:ph type="sldNum" sz="quarter" idx="11"/>
          </p:nvPr>
        </p:nvSpPr>
        <p:spPr/>
        <p:txBody>
          <a:bodyPr/>
          <a:lstStyle/>
          <a:p>
            <a:fld id="{F0D23093-2AB0-F74C-B865-1A12A15B650E}" type="slidenum">
              <a:rPr lang="en-US" smtClean="0"/>
              <a:pPr/>
              <a:t>71</a:t>
            </a:fld>
            <a:endParaRPr lang="en-US"/>
          </a:p>
        </p:txBody>
      </p:sp>
      <p:sp>
        <p:nvSpPr>
          <p:cNvPr id="8" name="Title 2">
            <a:extLst>
              <a:ext uri="{FF2B5EF4-FFF2-40B4-BE49-F238E27FC236}">
                <a16:creationId xmlns:a16="http://schemas.microsoft.com/office/drawing/2014/main" id="{DB5D26A6-5968-2433-243C-2BADFF142BA6}"/>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Graphics</a:t>
            </a:r>
          </a:p>
          <a:p>
            <a:r>
              <a:rPr lang="en-US" sz="2000" i="1">
                <a:latin typeface="+mj-lt"/>
              </a:rPr>
              <a:t>	</a:t>
            </a:r>
            <a:r>
              <a:rPr lang="en-US" sz="2400" i="1">
                <a:latin typeface="+mj-lt"/>
              </a:rPr>
              <a:t>Plane Surface Creation</a:t>
            </a:r>
            <a:endParaRPr lang="en-US" sz="2000" i="1">
              <a:latin typeface="+mj-lt"/>
            </a:endParaRPr>
          </a:p>
        </p:txBody>
      </p:sp>
      <p:pic>
        <p:nvPicPr>
          <p:cNvPr id="4" name="Picture 3">
            <a:extLst>
              <a:ext uri="{FF2B5EF4-FFF2-40B4-BE49-F238E27FC236}">
                <a16:creationId xmlns:a16="http://schemas.microsoft.com/office/drawing/2014/main" id="{3DF5CDA7-3BDA-480A-14C9-EE97545D765F}"/>
              </a:ext>
            </a:extLst>
          </p:cNvPr>
          <p:cNvPicPr>
            <a:picLocks noChangeAspect="1"/>
          </p:cNvPicPr>
          <p:nvPr/>
        </p:nvPicPr>
        <p:blipFill>
          <a:blip r:embed="rId2"/>
          <a:srcRect b="3367"/>
          <a:stretch>
            <a:fillRect/>
          </a:stretch>
        </p:blipFill>
        <p:spPr>
          <a:xfrm>
            <a:off x="2896089" y="2141444"/>
            <a:ext cx="6399822" cy="4038625"/>
          </a:xfrm>
          <a:prstGeom prst="rect">
            <a:avLst/>
          </a:prstGeom>
        </p:spPr>
      </p:pic>
      <p:sp>
        <p:nvSpPr>
          <p:cNvPr id="6" name="TextBox 5">
            <a:extLst>
              <a:ext uri="{FF2B5EF4-FFF2-40B4-BE49-F238E27FC236}">
                <a16:creationId xmlns:a16="http://schemas.microsoft.com/office/drawing/2014/main" id="{665095C1-A109-C1B6-1984-989B9FA0A96F}"/>
              </a:ext>
            </a:extLst>
          </p:cNvPr>
          <p:cNvSpPr txBox="1"/>
          <p:nvPr/>
        </p:nvSpPr>
        <p:spPr>
          <a:xfrm>
            <a:off x="1490662" y="1772112"/>
            <a:ext cx="9405937" cy="369332"/>
          </a:xfrm>
          <a:prstGeom prst="rect">
            <a:avLst/>
          </a:prstGeom>
          <a:noFill/>
        </p:spPr>
        <p:txBody>
          <a:bodyPr wrap="square" rtlCol="0">
            <a:spAutoFit/>
          </a:bodyPr>
          <a:lstStyle/>
          <a:p>
            <a:r>
              <a:rPr lang="en-US" dirty="0"/>
              <a:t>Create a new </a:t>
            </a:r>
            <a:r>
              <a:rPr lang="en-US" b="1" dirty="0"/>
              <a:t>Plane Surface </a:t>
            </a:r>
            <a:r>
              <a:rPr lang="en-US" dirty="0"/>
              <a:t>in the XY Plane in </a:t>
            </a:r>
            <a:r>
              <a:rPr lang="en-US" b="1" dirty="0"/>
              <a:t>Graphics </a:t>
            </a:r>
            <a:r>
              <a:rPr lang="en-US" dirty="0"/>
              <a:t>by Right-Clicking </a:t>
            </a:r>
            <a:r>
              <a:rPr lang="en-US" b="1" dirty="0"/>
              <a:t>Surfaces </a:t>
            </a:r>
            <a:r>
              <a:rPr lang="en-US" dirty="0"/>
              <a:t>&gt; </a:t>
            </a:r>
            <a:r>
              <a:rPr lang="en-US" b="1" dirty="0"/>
              <a:t>New </a:t>
            </a:r>
            <a:r>
              <a:rPr lang="en-US" dirty="0"/>
              <a:t>&gt; </a:t>
            </a:r>
            <a:r>
              <a:rPr lang="en-US" b="1" dirty="0"/>
              <a:t>Plane…</a:t>
            </a:r>
            <a:endParaRPr lang="en-GB" b="1" dirty="0"/>
          </a:p>
        </p:txBody>
      </p:sp>
      <p:sp>
        <p:nvSpPr>
          <p:cNvPr id="7" name="Rectangle: Rounded Corners 6">
            <a:extLst>
              <a:ext uri="{FF2B5EF4-FFF2-40B4-BE49-F238E27FC236}">
                <a16:creationId xmlns:a16="http://schemas.microsoft.com/office/drawing/2014/main" id="{5E555D36-20A6-04DB-8A48-DC49CB6BE60B}"/>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38</a:t>
            </a:r>
            <a:endParaRPr lang="en-GB" b="1" dirty="0">
              <a:solidFill>
                <a:schemeClr val="tx1"/>
              </a:solidFill>
              <a:latin typeface="+mj-lt"/>
            </a:endParaRPr>
          </a:p>
        </p:txBody>
      </p:sp>
    </p:spTree>
    <p:extLst>
      <p:ext uri="{BB962C8B-B14F-4D97-AF65-F5344CB8AC3E}">
        <p14:creationId xmlns:p14="http://schemas.microsoft.com/office/powerpoint/2010/main" val="40365741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25007F0-9FB7-3603-BB0F-6B53D2A86FF3}"/>
              </a:ext>
            </a:extLst>
          </p:cNvPr>
          <p:cNvSpPr>
            <a:spLocks noGrp="1"/>
          </p:cNvSpPr>
          <p:nvPr>
            <p:ph type="sldNum" sz="quarter" idx="11"/>
          </p:nvPr>
        </p:nvSpPr>
        <p:spPr/>
        <p:txBody>
          <a:bodyPr/>
          <a:lstStyle/>
          <a:p>
            <a:fld id="{F0D23093-2AB0-F74C-B865-1A12A15B650E}" type="slidenum">
              <a:rPr lang="en-US" smtClean="0"/>
              <a:pPr/>
              <a:t>72</a:t>
            </a:fld>
            <a:endParaRPr lang="en-US"/>
          </a:p>
        </p:txBody>
      </p:sp>
      <p:pic>
        <p:nvPicPr>
          <p:cNvPr id="5" name="Picture 4" descr="A screenshot of a computer&#10;&#10;AI-generated content may be incorrect.">
            <a:extLst>
              <a:ext uri="{FF2B5EF4-FFF2-40B4-BE49-F238E27FC236}">
                <a16:creationId xmlns:a16="http://schemas.microsoft.com/office/drawing/2014/main" id="{230E4646-EA33-0112-3FEC-F3E0C9F786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6100" y="2060848"/>
            <a:ext cx="4502149" cy="3920564"/>
          </a:xfrm>
          <a:prstGeom prst="rect">
            <a:avLst/>
          </a:prstGeom>
        </p:spPr>
      </p:pic>
      <p:sp>
        <p:nvSpPr>
          <p:cNvPr id="8" name="Title 2">
            <a:extLst>
              <a:ext uri="{FF2B5EF4-FFF2-40B4-BE49-F238E27FC236}">
                <a16:creationId xmlns:a16="http://schemas.microsoft.com/office/drawing/2014/main" id="{E3A00B38-134D-8BBD-5412-FC6FCA1EBE2A}"/>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Graphics</a:t>
            </a:r>
          </a:p>
          <a:p>
            <a:r>
              <a:rPr lang="en-US" sz="2000" i="1">
                <a:latin typeface="+mj-lt"/>
              </a:rPr>
              <a:t>	</a:t>
            </a:r>
            <a:r>
              <a:rPr lang="en-US" sz="2400" i="1">
                <a:latin typeface="+mj-lt"/>
              </a:rPr>
              <a:t>Contour: Static Temperature</a:t>
            </a:r>
            <a:endParaRPr lang="en-US" sz="2000" i="1">
              <a:latin typeface="+mj-lt"/>
            </a:endParaRPr>
          </a:p>
        </p:txBody>
      </p:sp>
      <p:pic>
        <p:nvPicPr>
          <p:cNvPr id="10" name="Picture 9">
            <a:extLst>
              <a:ext uri="{FF2B5EF4-FFF2-40B4-BE49-F238E27FC236}">
                <a16:creationId xmlns:a16="http://schemas.microsoft.com/office/drawing/2014/main" id="{02DBC8CB-475D-0C36-4434-37E5FF5F6645}"/>
              </a:ext>
            </a:extLst>
          </p:cNvPr>
          <p:cNvPicPr>
            <a:picLocks noChangeAspect="1"/>
          </p:cNvPicPr>
          <p:nvPr/>
        </p:nvPicPr>
        <p:blipFill>
          <a:blip r:embed="rId3"/>
          <a:stretch>
            <a:fillRect/>
          </a:stretch>
        </p:blipFill>
        <p:spPr>
          <a:xfrm>
            <a:off x="5483479" y="2247645"/>
            <a:ext cx="6283509" cy="3537287"/>
          </a:xfrm>
          <a:prstGeom prst="rect">
            <a:avLst/>
          </a:prstGeom>
        </p:spPr>
      </p:pic>
      <p:sp>
        <p:nvSpPr>
          <p:cNvPr id="11" name="TextBox 10">
            <a:extLst>
              <a:ext uri="{FF2B5EF4-FFF2-40B4-BE49-F238E27FC236}">
                <a16:creationId xmlns:a16="http://schemas.microsoft.com/office/drawing/2014/main" id="{BFDF3690-07A1-796D-4D0B-8ED049F7B9F4}"/>
              </a:ext>
            </a:extLst>
          </p:cNvPr>
          <p:cNvSpPr txBox="1"/>
          <p:nvPr/>
        </p:nvSpPr>
        <p:spPr>
          <a:xfrm>
            <a:off x="7521405" y="5784932"/>
            <a:ext cx="2207656" cy="369332"/>
          </a:xfrm>
          <a:prstGeom prst="rect">
            <a:avLst/>
          </a:prstGeom>
          <a:noFill/>
        </p:spPr>
        <p:txBody>
          <a:bodyPr wrap="none" rtlCol="0">
            <a:spAutoFit/>
          </a:bodyPr>
          <a:lstStyle/>
          <a:p>
            <a:r>
              <a:rPr lang="en-US" b="1" i="1" dirty="0"/>
              <a:t>*Post Solution Image</a:t>
            </a:r>
            <a:endParaRPr lang="en-GB" b="1" i="1" dirty="0"/>
          </a:p>
        </p:txBody>
      </p:sp>
      <p:sp>
        <p:nvSpPr>
          <p:cNvPr id="12" name="TextBox 11">
            <a:extLst>
              <a:ext uri="{FF2B5EF4-FFF2-40B4-BE49-F238E27FC236}">
                <a16:creationId xmlns:a16="http://schemas.microsoft.com/office/drawing/2014/main" id="{748E9AC1-404C-85AB-190C-963ABB6D7017}"/>
              </a:ext>
            </a:extLst>
          </p:cNvPr>
          <p:cNvSpPr txBox="1"/>
          <p:nvPr/>
        </p:nvSpPr>
        <p:spPr>
          <a:xfrm>
            <a:off x="1490662" y="1772112"/>
            <a:ext cx="9405937" cy="369332"/>
          </a:xfrm>
          <a:prstGeom prst="rect">
            <a:avLst/>
          </a:prstGeom>
          <a:noFill/>
        </p:spPr>
        <p:txBody>
          <a:bodyPr wrap="square" rtlCol="0">
            <a:spAutoFit/>
          </a:bodyPr>
          <a:lstStyle/>
          <a:p>
            <a:r>
              <a:rPr lang="en-US" dirty="0"/>
              <a:t>Create a new </a:t>
            </a:r>
            <a:r>
              <a:rPr lang="en-US" b="1" dirty="0"/>
              <a:t>Temperature Contour </a:t>
            </a:r>
            <a:r>
              <a:rPr lang="en-US" dirty="0"/>
              <a:t>in </a:t>
            </a:r>
            <a:r>
              <a:rPr lang="en-US" b="1" dirty="0"/>
              <a:t>Results </a:t>
            </a:r>
            <a:r>
              <a:rPr lang="en-US" dirty="0"/>
              <a:t>&gt; </a:t>
            </a:r>
            <a:r>
              <a:rPr lang="en-US" b="1" dirty="0"/>
              <a:t>Graphics </a:t>
            </a:r>
            <a:r>
              <a:rPr lang="en-US" dirty="0"/>
              <a:t>&gt; </a:t>
            </a:r>
            <a:r>
              <a:rPr lang="en-US" b="1" dirty="0"/>
              <a:t>Contours:</a:t>
            </a:r>
            <a:endParaRPr lang="en-GB" b="1" dirty="0"/>
          </a:p>
        </p:txBody>
      </p:sp>
      <p:sp>
        <p:nvSpPr>
          <p:cNvPr id="13" name="Rectangle: Rounded Corners 12">
            <a:extLst>
              <a:ext uri="{FF2B5EF4-FFF2-40B4-BE49-F238E27FC236}">
                <a16:creationId xmlns:a16="http://schemas.microsoft.com/office/drawing/2014/main" id="{3333D6D5-344E-6023-8F08-D4F5F94AC11A}"/>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39</a:t>
            </a:r>
            <a:endParaRPr lang="en-GB" b="1" dirty="0">
              <a:solidFill>
                <a:schemeClr val="tx1"/>
              </a:solidFill>
              <a:latin typeface="+mj-lt"/>
            </a:endParaRPr>
          </a:p>
        </p:txBody>
      </p:sp>
    </p:spTree>
    <p:extLst>
      <p:ext uri="{BB962C8B-B14F-4D97-AF65-F5344CB8AC3E}">
        <p14:creationId xmlns:p14="http://schemas.microsoft.com/office/powerpoint/2010/main" val="207665712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5CA2DA4-39D4-7501-6A7F-78AE9B54E78C}"/>
              </a:ext>
            </a:extLst>
          </p:cNvPr>
          <p:cNvSpPr>
            <a:spLocks noGrp="1"/>
          </p:cNvSpPr>
          <p:nvPr>
            <p:ph type="sldNum" sz="quarter" idx="11"/>
          </p:nvPr>
        </p:nvSpPr>
        <p:spPr/>
        <p:txBody>
          <a:bodyPr/>
          <a:lstStyle/>
          <a:p>
            <a:fld id="{F0D23093-2AB0-F74C-B865-1A12A15B650E}" type="slidenum">
              <a:rPr lang="en-US" smtClean="0"/>
              <a:pPr/>
              <a:t>73</a:t>
            </a:fld>
            <a:endParaRPr lang="en-US"/>
          </a:p>
        </p:txBody>
      </p:sp>
      <p:pic>
        <p:nvPicPr>
          <p:cNvPr id="5" name="Picture 4" descr="A screenshot of a computer&#10;&#10;AI-generated content may be incorrect.">
            <a:extLst>
              <a:ext uri="{FF2B5EF4-FFF2-40B4-BE49-F238E27FC236}">
                <a16:creationId xmlns:a16="http://schemas.microsoft.com/office/drawing/2014/main" id="{DB0B22FE-29B1-C7E1-528F-126C6F28E7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1835" y="2525851"/>
            <a:ext cx="4341379" cy="3632582"/>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E9811375-2678-6BC0-84B7-F0B9B82DEC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3213" y="2766738"/>
            <a:ext cx="2381582" cy="2419688"/>
          </a:xfrm>
          <a:prstGeom prst="rect">
            <a:avLst/>
          </a:prstGeom>
        </p:spPr>
      </p:pic>
      <p:sp>
        <p:nvSpPr>
          <p:cNvPr id="10" name="Title 2">
            <a:extLst>
              <a:ext uri="{FF2B5EF4-FFF2-40B4-BE49-F238E27FC236}">
                <a16:creationId xmlns:a16="http://schemas.microsoft.com/office/drawing/2014/main" id="{36D8F10F-EF89-FD15-D45F-94CBBE3E21CB}"/>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Graphics</a:t>
            </a:r>
          </a:p>
          <a:p>
            <a:r>
              <a:rPr lang="en-US" sz="2000" i="1">
                <a:latin typeface="+mj-lt"/>
              </a:rPr>
              <a:t>	</a:t>
            </a:r>
            <a:r>
              <a:rPr lang="en-US" sz="2400" i="1">
                <a:latin typeface="+mj-lt"/>
              </a:rPr>
              <a:t>Particle Tracks: Particle Diameter</a:t>
            </a:r>
            <a:endParaRPr lang="en-US" sz="2000" i="1">
              <a:latin typeface="+mj-lt"/>
            </a:endParaRPr>
          </a:p>
        </p:txBody>
      </p:sp>
      <p:sp>
        <p:nvSpPr>
          <p:cNvPr id="3" name="TextBox 2">
            <a:extLst>
              <a:ext uri="{FF2B5EF4-FFF2-40B4-BE49-F238E27FC236}">
                <a16:creationId xmlns:a16="http://schemas.microsoft.com/office/drawing/2014/main" id="{871E690B-7EF2-CB10-8A51-362FC0E564A8}"/>
              </a:ext>
            </a:extLst>
          </p:cNvPr>
          <p:cNvSpPr txBox="1"/>
          <p:nvPr/>
        </p:nvSpPr>
        <p:spPr>
          <a:xfrm>
            <a:off x="1490662" y="1772112"/>
            <a:ext cx="9405937" cy="369332"/>
          </a:xfrm>
          <a:prstGeom prst="rect">
            <a:avLst/>
          </a:prstGeom>
          <a:noFill/>
        </p:spPr>
        <p:txBody>
          <a:bodyPr wrap="square" rtlCol="0">
            <a:spAutoFit/>
          </a:bodyPr>
          <a:lstStyle/>
          <a:p>
            <a:r>
              <a:rPr lang="en-US" dirty="0"/>
              <a:t>Create a new </a:t>
            </a:r>
            <a:r>
              <a:rPr lang="en-US" b="1" dirty="0"/>
              <a:t>Particle Diameter Graphic</a:t>
            </a:r>
            <a:r>
              <a:rPr lang="en-US" dirty="0"/>
              <a:t>, by Clicking </a:t>
            </a:r>
            <a:r>
              <a:rPr lang="en-US" b="1" dirty="0"/>
              <a:t>Results </a:t>
            </a:r>
            <a:r>
              <a:rPr lang="en-US" dirty="0"/>
              <a:t>&gt; </a:t>
            </a:r>
            <a:r>
              <a:rPr lang="en-US" b="1" dirty="0"/>
              <a:t>Graphics </a:t>
            </a:r>
            <a:r>
              <a:rPr lang="en-US" dirty="0"/>
              <a:t>&gt; </a:t>
            </a:r>
            <a:r>
              <a:rPr lang="en-US" b="1" dirty="0"/>
              <a:t>Particle Tracks:</a:t>
            </a:r>
            <a:endParaRPr lang="en-GB" b="1" dirty="0"/>
          </a:p>
        </p:txBody>
      </p:sp>
      <p:sp>
        <p:nvSpPr>
          <p:cNvPr id="4" name="Rectangle: Rounded Corners 3">
            <a:extLst>
              <a:ext uri="{FF2B5EF4-FFF2-40B4-BE49-F238E27FC236}">
                <a16:creationId xmlns:a16="http://schemas.microsoft.com/office/drawing/2014/main" id="{984A59C4-F603-9D02-FCFA-5ED3CB5401BF}"/>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40</a:t>
            </a:r>
            <a:endParaRPr lang="en-GB" b="1" dirty="0">
              <a:solidFill>
                <a:schemeClr val="tx1"/>
              </a:solidFill>
              <a:latin typeface="+mj-lt"/>
            </a:endParaRPr>
          </a:p>
        </p:txBody>
      </p:sp>
      <p:sp>
        <p:nvSpPr>
          <p:cNvPr id="6" name="TextBox 5">
            <a:extLst>
              <a:ext uri="{FF2B5EF4-FFF2-40B4-BE49-F238E27FC236}">
                <a16:creationId xmlns:a16="http://schemas.microsoft.com/office/drawing/2014/main" id="{3CAD8989-96AF-B664-3876-FB249D780299}"/>
              </a:ext>
            </a:extLst>
          </p:cNvPr>
          <p:cNvSpPr txBox="1"/>
          <p:nvPr/>
        </p:nvSpPr>
        <p:spPr>
          <a:xfrm>
            <a:off x="7359007" y="5253368"/>
            <a:ext cx="2549993" cy="369332"/>
          </a:xfrm>
          <a:prstGeom prst="rect">
            <a:avLst/>
          </a:prstGeom>
          <a:noFill/>
        </p:spPr>
        <p:txBody>
          <a:bodyPr wrap="none" rtlCol="0">
            <a:spAutoFit/>
          </a:bodyPr>
          <a:lstStyle/>
          <a:p>
            <a:r>
              <a:rPr lang="en-US" b="1" dirty="0"/>
              <a:t>Track Style </a:t>
            </a:r>
            <a:r>
              <a:rPr lang="en-US" dirty="0"/>
              <a:t>&gt; </a:t>
            </a:r>
            <a:r>
              <a:rPr lang="en-US" b="1" dirty="0"/>
              <a:t>Attributes…</a:t>
            </a:r>
            <a:endParaRPr lang="en-GB" b="1" dirty="0"/>
          </a:p>
        </p:txBody>
      </p:sp>
    </p:spTree>
    <p:extLst>
      <p:ext uri="{BB962C8B-B14F-4D97-AF65-F5344CB8AC3E}">
        <p14:creationId xmlns:p14="http://schemas.microsoft.com/office/powerpoint/2010/main" val="160190511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E029289-8A10-B2DB-F002-1173F9271787}"/>
              </a:ext>
            </a:extLst>
          </p:cNvPr>
          <p:cNvSpPr>
            <a:spLocks noGrp="1"/>
          </p:cNvSpPr>
          <p:nvPr>
            <p:ph type="sldNum" sz="quarter" idx="11"/>
          </p:nvPr>
        </p:nvSpPr>
        <p:spPr/>
        <p:txBody>
          <a:bodyPr/>
          <a:lstStyle/>
          <a:p>
            <a:fld id="{F0D23093-2AB0-F74C-B865-1A12A15B650E}" type="slidenum">
              <a:rPr lang="en-US" smtClean="0"/>
              <a:pPr/>
              <a:t>74</a:t>
            </a:fld>
            <a:endParaRPr lang="en-US"/>
          </a:p>
        </p:txBody>
      </p:sp>
      <p:pic>
        <p:nvPicPr>
          <p:cNvPr id="7" name="Picture 6" descr="A screenshot of a computer&#10;&#10;AI-generated content may be incorrect.">
            <a:extLst>
              <a:ext uri="{FF2B5EF4-FFF2-40B4-BE49-F238E27FC236}">
                <a16:creationId xmlns:a16="http://schemas.microsoft.com/office/drawing/2014/main" id="{CFFC8E9E-4474-B986-5FAB-C36164DAE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1" y="2420888"/>
            <a:ext cx="4340691" cy="3629609"/>
          </a:xfrm>
          <a:prstGeom prst="rect">
            <a:avLst/>
          </a:prstGeom>
        </p:spPr>
      </p:pic>
      <p:sp>
        <p:nvSpPr>
          <p:cNvPr id="8" name="Title 2">
            <a:extLst>
              <a:ext uri="{FF2B5EF4-FFF2-40B4-BE49-F238E27FC236}">
                <a16:creationId xmlns:a16="http://schemas.microsoft.com/office/drawing/2014/main" id="{1B321A76-3C60-ABD0-A30E-6CD290856AE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Graphics</a:t>
            </a:r>
          </a:p>
          <a:p>
            <a:r>
              <a:rPr lang="en-US" sz="2000" i="1">
                <a:latin typeface="+mj-lt"/>
              </a:rPr>
              <a:t>	</a:t>
            </a:r>
            <a:r>
              <a:rPr lang="en-US" sz="2400" i="1">
                <a:latin typeface="+mj-lt"/>
              </a:rPr>
              <a:t>Particle Tracks: Particle Temperature</a:t>
            </a:r>
            <a:endParaRPr lang="en-US" sz="2000" i="1">
              <a:latin typeface="+mj-lt"/>
            </a:endParaRPr>
          </a:p>
        </p:txBody>
      </p:sp>
      <p:pic>
        <p:nvPicPr>
          <p:cNvPr id="4" name="Picture 3">
            <a:extLst>
              <a:ext uri="{FF2B5EF4-FFF2-40B4-BE49-F238E27FC236}">
                <a16:creationId xmlns:a16="http://schemas.microsoft.com/office/drawing/2014/main" id="{F342750D-7EBE-F0DA-7487-86FE39A2DA5F}"/>
              </a:ext>
            </a:extLst>
          </p:cNvPr>
          <p:cNvPicPr>
            <a:picLocks noChangeAspect="1"/>
          </p:cNvPicPr>
          <p:nvPr/>
        </p:nvPicPr>
        <p:blipFill>
          <a:blip r:embed="rId3"/>
          <a:stretch>
            <a:fillRect/>
          </a:stretch>
        </p:blipFill>
        <p:spPr>
          <a:xfrm>
            <a:off x="5593222" y="2141444"/>
            <a:ext cx="5930143" cy="3763756"/>
          </a:xfrm>
          <a:prstGeom prst="rect">
            <a:avLst/>
          </a:prstGeom>
        </p:spPr>
      </p:pic>
      <p:sp>
        <p:nvSpPr>
          <p:cNvPr id="5" name="TextBox 4">
            <a:extLst>
              <a:ext uri="{FF2B5EF4-FFF2-40B4-BE49-F238E27FC236}">
                <a16:creationId xmlns:a16="http://schemas.microsoft.com/office/drawing/2014/main" id="{B4F94299-43FA-2D65-5B32-929C24044C6C}"/>
              </a:ext>
            </a:extLst>
          </p:cNvPr>
          <p:cNvSpPr txBox="1"/>
          <p:nvPr/>
        </p:nvSpPr>
        <p:spPr>
          <a:xfrm>
            <a:off x="7543421" y="5654543"/>
            <a:ext cx="2207656" cy="369332"/>
          </a:xfrm>
          <a:prstGeom prst="rect">
            <a:avLst/>
          </a:prstGeom>
          <a:noFill/>
        </p:spPr>
        <p:txBody>
          <a:bodyPr wrap="none" rtlCol="0">
            <a:spAutoFit/>
          </a:bodyPr>
          <a:lstStyle/>
          <a:p>
            <a:r>
              <a:rPr lang="en-US" b="1" i="1" dirty="0"/>
              <a:t>*Post Solution Image</a:t>
            </a:r>
            <a:endParaRPr lang="en-GB" b="1" i="1" dirty="0"/>
          </a:p>
        </p:txBody>
      </p:sp>
      <p:sp>
        <p:nvSpPr>
          <p:cNvPr id="6" name="TextBox 5">
            <a:extLst>
              <a:ext uri="{FF2B5EF4-FFF2-40B4-BE49-F238E27FC236}">
                <a16:creationId xmlns:a16="http://schemas.microsoft.com/office/drawing/2014/main" id="{4B89EB8D-44CA-25CA-C78E-6223130CF2F7}"/>
              </a:ext>
            </a:extLst>
          </p:cNvPr>
          <p:cNvSpPr txBox="1"/>
          <p:nvPr/>
        </p:nvSpPr>
        <p:spPr>
          <a:xfrm>
            <a:off x="1490662" y="1772112"/>
            <a:ext cx="9405937" cy="369332"/>
          </a:xfrm>
          <a:prstGeom prst="rect">
            <a:avLst/>
          </a:prstGeom>
          <a:noFill/>
        </p:spPr>
        <p:txBody>
          <a:bodyPr wrap="square" rtlCol="0">
            <a:spAutoFit/>
          </a:bodyPr>
          <a:lstStyle/>
          <a:p>
            <a:r>
              <a:rPr lang="en-US" dirty="0"/>
              <a:t>Create a new </a:t>
            </a:r>
            <a:r>
              <a:rPr lang="en-US" b="1" dirty="0"/>
              <a:t>Particle Temperature Graphic</a:t>
            </a:r>
            <a:r>
              <a:rPr lang="en-US" dirty="0"/>
              <a:t>, by Clicking </a:t>
            </a:r>
            <a:r>
              <a:rPr lang="en-US" b="1" dirty="0"/>
              <a:t>Results </a:t>
            </a:r>
            <a:r>
              <a:rPr lang="en-US" dirty="0"/>
              <a:t>&gt; </a:t>
            </a:r>
            <a:r>
              <a:rPr lang="en-US" b="1" dirty="0"/>
              <a:t>Graphics </a:t>
            </a:r>
            <a:r>
              <a:rPr lang="en-US" dirty="0"/>
              <a:t>&gt; </a:t>
            </a:r>
            <a:r>
              <a:rPr lang="en-US" b="1" dirty="0"/>
              <a:t>Particle Tracks:</a:t>
            </a:r>
            <a:endParaRPr lang="en-GB" b="1" dirty="0"/>
          </a:p>
        </p:txBody>
      </p:sp>
      <p:sp>
        <p:nvSpPr>
          <p:cNvPr id="9" name="Rectangle: Rounded Corners 8">
            <a:extLst>
              <a:ext uri="{FF2B5EF4-FFF2-40B4-BE49-F238E27FC236}">
                <a16:creationId xmlns:a16="http://schemas.microsoft.com/office/drawing/2014/main" id="{9E7ACDE3-22A3-28CB-DDCF-15A569A40520}"/>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41</a:t>
            </a:r>
            <a:endParaRPr lang="en-GB" b="1" dirty="0">
              <a:solidFill>
                <a:schemeClr val="tx1"/>
              </a:solidFill>
              <a:latin typeface="+mj-lt"/>
            </a:endParaRPr>
          </a:p>
        </p:txBody>
      </p:sp>
    </p:spTree>
    <p:extLst>
      <p:ext uri="{BB962C8B-B14F-4D97-AF65-F5344CB8AC3E}">
        <p14:creationId xmlns:p14="http://schemas.microsoft.com/office/powerpoint/2010/main" val="72137563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8C9351-9238-8228-137D-6A8794E44861}"/>
              </a:ext>
            </a:extLst>
          </p:cNvPr>
          <p:cNvSpPr>
            <a:spLocks noGrp="1"/>
          </p:cNvSpPr>
          <p:nvPr>
            <p:ph type="sldNum" sz="quarter" idx="11"/>
          </p:nvPr>
        </p:nvSpPr>
        <p:spPr/>
        <p:txBody>
          <a:bodyPr/>
          <a:lstStyle/>
          <a:p>
            <a:fld id="{F0D23093-2AB0-F74C-B865-1A12A15B650E}" type="slidenum">
              <a:rPr lang="en-US" smtClean="0"/>
              <a:pPr/>
              <a:t>75</a:t>
            </a:fld>
            <a:endParaRPr lang="en-US"/>
          </a:p>
        </p:txBody>
      </p:sp>
      <p:pic>
        <p:nvPicPr>
          <p:cNvPr id="4" name="Picture 3" descr="A screenshot of a computer&#10;&#10;AI-generated content may be incorrect.">
            <a:extLst>
              <a:ext uri="{FF2B5EF4-FFF2-40B4-BE49-F238E27FC236}">
                <a16:creationId xmlns:a16="http://schemas.microsoft.com/office/drawing/2014/main" id="{7306F591-4AB0-5AFB-EF44-CEDD2D56FB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3226" y="2342554"/>
            <a:ext cx="3472147" cy="3804167"/>
          </a:xfrm>
          <a:prstGeom prst="rect">
            <a:avLst/>
          </a:prstGeom>
        </p:spPr>
      </p:pic>
      <p:sp>
        <p:nvSpPr>
          <p:cNvPr id="7" name="Title 2">
            <a:extLst>
              <a:ext uri="{FF2B5EF4-FFF2-40B4-BE49-F238E27FC236}">
                <a16:creationId xmlns:a16="http://schemas.microsoft.com/office/drawing/2014/main" id="{1D4C0D62-E29B-15B4-98D4-10AFCCAACFF6}"/>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Graphics</a:t>
            </a:r>
          </a:p>
          <a:p>
            <a:r>
              <a:rPr lang="en-US" sz="2000" i="1">
                <a:latin typeface="+mj-lt"/>
              </a:rPr>
              <a:t>	</a:t>
            </a:r>
            <a:r>
              <a:rPr lang="en-US" sz="2400" i="1">
                <a:latin typeface="+mj-lt"/>
              </a:rPr>
              <a:t>Mesh</a:t>
            </a:r>
            <a:endParaRPr lang="en-US" sz="2000" i="1">
              <a:latin typeface="+mj-lt"/>
            </a:endParaRPr>
          </a:p>
        </p:txBody>
      </p:sp>
      <p:pic>
        <p:nvPicPr>
          <p:cNvPr id="5" name="Picture 4">
            <a:extLst>
              <a:ext uri="{FF2B5EF4-FFF2-40B4-BE49-F238E27FC236}">
                <a16:creationId xmlns:a16="http://schemas.microsoft.com/office/drawing/2014/main" id="{0E054EBD-52EB-49BE-6339-7DB73D337E02}"/>
              </a:ext>
            </a:extLst>
          </p:cNvPr>
          <p:cNvPicPr>
            <a:picLocks noChangeAspect="1"/>
          </p:cNvPicPr>
          <p:nvPr/>
        </p:nvPicPr>
        <p:blipFill>
          <a:blip r:embed="rId3"/>
          <a:stretch>
            <a:fillRect/>
          </a:stretch>
        </p:blipFill>
        <p:spPr>
          <a:xfrm>
            <a:off x="5576939" y="2342554"/>
            <a:ext cx="5061835" cy="3724173"/>
          </a:xfrm>
          <a:prstGeom prst="rect">
            <a:avLst/>
          </a:prstGeom>
        </p:spPr>
      </p:pic>
      <p:sp>
        <p:nvSpPr>
          <p:cNvPr id="9" name="TextBox 8">
            <a:extLst>
              <a:ext uri="{FF2B5EF4-FFF2-40B4-BE49-F238E27FC236}">
                <a16:creationId xmlns:a16="http://schemas.microsoft.com/office/drawing/2014/main" id="{FCAD4E9D-549A-035C-8EBA-CC9B1CE45D22}"/>
              </a:ext>
            </a:extLst>
          </p:cNvPr>
          <p:cNvSpPr txBox="1"/>
          <p:nvPr/>
        </p:nvSpPr>
        <p:spPr>
          <a:xfrm>
            <a:off x="1490662" y="1772112"/>
            <a:ext cx="9405937" cy="369332"/>
          </a:xfrm>
          <a:prstGeom prst="rect">
            <a:avLst/>
          </a:prstGeom>
          <a:noFill/>
        </p:spPr>
        <p:txBody>
          <a:bodyPr wrap="square" rtlCol="0">
            <a:spAutoFit/>
          </a:bodyPr>
          <a:lstStyle/>
          <a:p>
            <a:r>
              <a:rPr lang="en-US" dirty="0"/>
              <a:t>Create a new </a:t>
            </a:r>
            <a:r>
              <a:rPr lang="en-US" b="1" dirty="0"/>
              <a:t>Mesh Graphic</a:t>
            </a:r>
            <a:r>
              <a:rPr lang="en-US" dirty="0"/>
              <a:t>, by Clicking </a:t>
            </a:r>
            <a:r>
              <a:rPr lang="en-US" b="1" dirty="0"/>
              <a:t>Results </a:t>
            </a:r>
            <a:r>
              <a:rPr lang="en-US" dirty="0"/>
              <a:t>&gt; </a:t>
            </a:r>
            <a:r>
              <a:rPr lang="en-US" b="1" dirty="0"/>
              <a:t>Graphics </a:t>
            </a:r>
            <a:r>
              <a:rPr lang="en-US" dirty="0"/>
              <a:t>&gt; </a:t>
            </a:r>
            <a:r>
              <a:rPr lang="en-US" b="1" dirty="0"/>
              <a:t>Mesh:</a:t>
            </a:r>
            <a:endParaRPr lang="en-GB" b="1" dirty="0"/>
          </a:p>
        </p:txBody>
      </p:sp>
      <p:sp>
        <p:nvSpPr>
          <p:cNvPr id="10" name="Rectangle: Rounded Corners 9">
            <a:extLst>
              <a:ext uri="{FF2B5EF4-FFF2-40B4-BE49-F238E27FC236}">
                <a16:creationId xmlns:a16="http://schemas.microsoft.com/office/drawing/2014/main" id="{7ED6F09C-4BA3-448F-BCA3-F9C76D944E78}"/>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42</a:t>
            </a:r>
            <a:endParaRPr lang="en-GB" b="1" dirty="0">
              <a:solidFill>
                <a:schemeClr val="tx1"/>
              </a:solidFill>
              <a:latin typeface="+mj-lt"/>
            </a:endParaRPr>
          </a:p>
        </p:txBody>
      </p:sp>
    </p:spTree>
    <p:extLst>
      <p:ext uri="{BB962C8B-B14F-4D97-AF65-F5344CB8AC3E}">
        <p14:creationId xmlns:p14="http://schemas.microsoft.com/office/powerpoint/2010/main" val="278894651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D42A2A-ABEF-7284-9D32-2BE9752A6F1C}"/>
              </a:ext>
            </a:extLst>
          </p:cNvPr>
          <p:cNvSpPr>
            <a:spLocks noGrp="1"/>
          </p:cNvSpPr>
          <p:nvPr>
            <p:ph type="sldNum" sz="quarter" idx="11"/>
          </p:nvPr>
        </p:nvSpPr>
        <p:spPr/>
        <p:txBody>
          <a:bodyPr/>
          <a:lstStyle/>
          <a:p>
            <a:fld id="{F0D23093-2AB0-F74C-B865-1A12A15B650E}" type="slidenum">
              <a:rPr lang="en-US" smtClean="0"/>
              <a:pPr/>
              <a:t>76</a:t>
            </a:fld>
            <a:endParaRPr lang="en-US"/>
          </a:p>
        </p:txBody>
      </p:sp>
      <p:pic>
        <p:nvPicPr>
          <p:cNvPr id="5" name="Picture 4" descr="A screenshot of a computer&#10;&#10;AI-generated content may be incorrect.">
            <a:extLst>
              <a:ext uri="{FF2B5EF4-FFF2-40B4-BE49-F238E27FC236}">
                <a16:creationId xmlns:a16="http://schemas.microsoft.com/office/drawing/2014/main" id="{DEE2E5E3-32D1-8815-3C5A-8B090DB67B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193" y="2322946"/>
            <a:ext cx="4416925" cy="3732822"/>
          </a:xfrm>
          <a:prstGeom prst="rect">
            <a:avLst/>
          </a:prstGeom>
        </p:spPr>
      </p:pic>
      <mc:AlternateContent xmlns:mc="http://schemas.openxmlformats.org/markup-compatibility/2006" xmlns:a14="http://schemas.microsoft.com/office/drawing/2010/main">
        <mc:Choice Requires="a14">
          <p:sp>
            <p:nvSpPr>
              <p:cNvPr id="8" name="Title 2">
                <a:extLst>
                  <a:ext uri="{FF2B5EF4-FFF2-40B4-BE49-F238E27FC236}">
                    <a16:creationId xmlns:a16="http://schemas.microsoft.com/office/drawing/2014/main" id="{A0045376-0CA2-B35E-4D44-748E463A6908}"/>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Graphics</a:t>
                </a:r>
              </a:p>
              <a:p>
                <a:r>
                  <a:rPr lang="en-US" sz="2000" i="1" dirty="0">
                    <a:latin typeface="+mj-lt"/>
                  </a:rPr>
                  <a:t>	</a:t>
                </a:r>
                <a:r>
                  <a:rPr lang="en-US" sz="2400" i="1" dirty="0">
                    <a:latin typeface="+mj-lt"/>
                  </a:rPr>
                  <a:t>Contour: </a:t>
                </a:r>
                <a14:m>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𝑦</m:t>
                        </m:r>
                      </m:e>
                      <m:sup>
                        <m:r>
                          <a:rPr lang="en-US" sz="2400" b="0" i="1" smtClean="0">
                            <a:latin typeface="Cambria Math" panose="02040503050406030204" pitchFamily="18" charset="0"/>
                          </a:rPr>
                          <m:t>+</m:t>
                        </m:r>
                      </m:sup>
                    </m:sSup>
                  </m:oMath>
                </a14:m>
                <a:endParaRPr lang="en-US" sz="2000" i="1" dirty="0">
                  <a:latin typeface="+mj-lt"/>
                </a:endParaRPr>
              </a:p>
            </p:txBody>
          </p:sp>
        </mc:Choice>
        <mc:Fallback xmlns="">
          <p:sp>
            <p:nvSpPr>
              <p:cNvPr id="8" name="Title 2">
                <a:extLst>
                  <a:ext uri="{FF2B5EF4-FFF2-40B4-BE49-F238E27FC236}">
                    <a16:creationId xmlns:a16="http://schemas.microsoft.com/office/drawing/2014/main" id="{A0045376-0CA2-B35E-4D44-748E463A6908}"/>
                  </a:ext>
                </a:extLst>
              </p:cNvPr>
              <p:cNvSpPr txBox="1">
                <a:spLocks noRot="1" noChangeAspect="1" noMove="1" noResize="1" noEditPoints="1" noAdjustHandles="1" noChangeArrowheads="1" noChangeShapeType="1" noTextEdit="1"/>
              </p:cNvSpPr>
              <p:nvPr/>
            </p:nvSpPr>
            <p:spPr>
              <a:xfrm>
                <a:off x="762001" y="300981"/>
                <a:ext cx="10972799" cy="845837"/>
              </a:xfrm>
              <a:prstGeom prst="rect">
                <a:avLst/>
              </a:prstGeom>
              <a:blipFill>
                <a:blip r:embed="rId3"/>
                <a:stretch>
                  <a:fillRect l="-1389" t="-15108" b="-179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AEDC68B-AA32-61F8-A164-17727F012E46}"/>
                  </a:ext>
                </a:extLst>
              </p:cNvPr>
              <p:cNvSpPr txBox="1"/>
              <p:nvPr/>
            </p:nvSpPr>
            <p:spPr>
              <a:xfrm>
                <a:off x="1490662" y="1772112"/>
                <a:ext cx="9405937" cy="369332"/>
              </a:xfrm>
              <a:prstGeom prst="rect">
                <a:avLst/>
              </a:prstGeom>
              <a:noFill/>
            </p:spPr>
            <p:txBody>
              <a:bodyPr wrap="square" rtlCol="0">
                <a:spAutoFit/>
              </a:bodyPr>
              <a:lstStyle/>
              <a:p>
                <a:r>
                  <a:rPr lang="en-US" dirty="0"/>
                  <a:t>Create a new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𝑦</m:t>
                        </m:r>
                      </m:e>
                      <m:sup>
                        <m:r>
                          <a:rPr lang="en-US" i="1">
                            <a:latin typeface="Cambria Math" panose="02040503050406030204" pitchFamily="18" charset="0"/>
                          </a:rPr>
                          <m:t>+</m:t>
                        </m:r>
                      </m:sup>
                    </m:sSup>
                    <m:r>
                      <a:rPr lang="en-US" b="0" i="0" smtClean="0">
                        <a:latin typeface="Cambria Math" panose="02040503050406030204" pitchFamily="18" charset="0"/>
                      </a:rPr>
                      <m:t> </m:t>
                    </m:r>
                  </m:oMath>
                </a14:m>
                <a:r>
                  <a:rPr lang="en-US" b="1" dirty="0"/>
                  <a:t>Contour Graphic</a:t>
                </a:r>
                <a:r>
                  <a:rPr lang="en-US" dirty="0"/>
                  <a:t>, by Clicking </a:t>
                </a:r>
                <a:r>
                  <a:rPr lang="en-US" b="1" dirty="0"/>
                  <a:t>Results </a:t>
                </a:r>
                <a:r>
                  <a:rPr lang="en-US" dirty="0"/>
                  <a:t>&gt; </a:t>
                </a:r>
                <a:r>
                  <a:rPr lang="en-US" b="1" dirty="0"/>
                  <a:t>Graphics </a:t>
                </a:r>
                <a:r>
                  <a:rPr lang="en-US" dirty="0"/>
                  <a:t>&gt; </a:t>
                </a:r>
                <a:r>
                  <a:rPr lang="en-US" b="1" dirty="0"/>
                  <a:t>Contours:</a:t>
                </a:r>
                <a:endParaRPr lang="en-GB" b="1" dirty="0"/>
              </a:p>
            </p:txBody>
          </p:sp>
        </mc:Choice>
        <mc:Fallback xmlns="">
          <p:sp>
            <p:nvSpPr>
              <p:cNvPr id="4" name="TextBox 3">
                <a:extLst>
                  <a:ext uri="{FF2B5EF4-FFF2-40B4-BE49-F238E27FC236}">
                    <a16:creationId xmlns:a16="http://schemas.microsoft.com/office/drawing/2014/main" id="{FAEDC68B-AA32-61F8-A164-17727F012E46}"/>
                  </a:ext>
                </a:extLst>
              </p:cNvPr>
              <p:cNvSpPr txBox="1">
                <a:spLocks noRot="1" noChangeAspect="1" noMove="1" noResize="1" noEditPoints="1" noAdjustHandles="1" noChangeArrowheads="1" noChangeShapeType="1" noTextEdit="1"/>
              </p:cNvSpPr>
              <p:nvPr/>
            </p:nvSpPr>
            <p:spPr>
              <a:xfrm>
                <a:off x="1490662" y="1772112"/>
                <a:ext cx="9405937" cy="369332"/>
              </a:xfrm>
              <a:prstGeom prst="rect">
                <a:avLst/>
              </a:prstGeom>
              <a:blipFill>
                <a:blip r:embed="rId4"/>
                <a:stretch>
                  <a:fillRect l="-584" t="-10000" b="-26667"/>
                </a:stretch>
              </a:blipFill>
            </p:spPr>
            <p:txBody>
              <a:bodyPr/>
              <a:lstStyle/>
              <a:p>
                <a:r>
                  <a:rPr lang="en-GB">
                    <a:noFill/>
                  </a:rPr>
                  <a:t> </a:t>
                </a:r>
              </a:p>
            </p:txBody>
          </p:sp>
        </mc:Fallback>
      </mc:AlternateContent>
      <p:sp>
        <p:nvSpPr>
          <p:cNvPr id="6" name="Rectangle: Rounded Corners 5">
            <a:extLst>
              <a:ext uri="{FF2B5EF4-FFF2-40B4-BE49-F238E27FC236}">
                <a16:creationId xmlns:a16="http://schemas.microsoft.com/office/drawing/2014/main" id="{A77AA5B2-B168-C210-1D44-773A8F97CC33}"/>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43</a:t>
            </a:r>
            <a:endParaRPr lang="en-GB" b="1" dirty="0">
              <a:solidFill>
                <a:schemeClr val="tx1"/>
              </a:solidFill>
              <a:latin typeface="+mj-lt"/>
            </a:endParaRPr>
          </a:p>
        </p:txBody>
      </p:sp>
      <p:pic>
        <p:nvPicPr>
          <p:cNvPr id="9" name="Picture 8">
            <a:extLst>
              <a:ext uri="{FF2B5EF4-FFF2-40B4-BE49-F238E27FC236}">
                <a16:creationId xmlns:a16="http://schemas.microsoft.com/office/drawing/2014/main" id="{473A22D8-A749-8341-3F0C-13367B77A7DF}"/>
              </a:ext>
            </a:extLst>
          </p:cNvPr>
          <p:cNvPicPr>
            <a:picLocks noChangeAspect="1"/>
          </p:cNvPicPr>
          <p:nvPr/>
        </p:nvPicPr>
        <p:blipFill>
          <a:blip r:embed="rId5"/>
          <a:stretch>
            <a:fillRect/>
          </a:stretch>
        </p:blipFill>
        <p:spPr>
          <a:xfrm>
            <a:off x="5375920" y="2348880"/>
            <a:ext cx="6218388" cy="3429769"/>
          </a:xfrm>
          <a:prstGeom prst="rect">
            <a:avLst/>
          </a:prstGeom>
        </p:spPr>
      </p:pic>
      <p:sp>
        <p:nvSpPr>
          <p:cNvPr id="10" name="Rectangle 9">
            <a:extLst>
              <a:ext uri="{FF2B5EF4-FFF2-40B4-BE49-F238E27FC236}">
                <a16:creationId xmlns:a16="http://schemas.microsoft.com/office/drawing/2014/main" id="{1C943263-95B5-2C16-B7C7-3C43425A31A2}"/>
              </a:ext>
            </a:extLst>
          </p:cNvPr>
          <p:cNvSpPr/>
          <p:nvPr/>
        </p:nvSpPr>
        <p:spPr>
          <a:xfrm>
            <a:off x="7692130" y="5437251"/>
            <a:ext cx="4186285" cy="6827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833236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833B0F0-A550-9492-F720-FDCC644B8413}"/>
              </a:ext>
            </a:extLst>
          </p:cNvPr>
          <p:cNvSpPr>
            <a:spLocks noGrp="1"/>
          </p:cNvSpPr>
          <p:nvPr>
            <p:ph type="sldNum" sz="quarter" idx="11"/>
          </p:nvPr>
        </p:nvSpPr>
        <p:spPr/>
        <p:txBody>
          <a:bodyPr/>
          <a:lstStyle/>
          <a:p>
            <a:fld id="{F0D23093-2AB0-F74C-B865-1A12A15B650E}" type="slidenum">
              <a:rPr lang="en-US" smtClean="0"/>
              <a:pPr/>
              <a:t>77</a:t>
            </a:fld>
            <a:endParaRPr lang="en-US"/>
          </a:p>
        </p:txBody>
      </p:sp>
      <p:pic>
        <p:nvPicPr>
          <p:cNvPr id="5" name="Picture 4" descr="A screenshot of a computer&#10;&#10;AI-generated content may be incorrect.">
            <a:extLst>
              <a:ext uri="{FF2B5EF4-FFF2-40B4-BE49-F238E27FC236}">
                <a16:creationId xmlns:a16="http://schemas.microsoft.com/office/drawing/2014/main" id="{B411921F-8290-EAAE-37DD-A523F98958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424" y="2360550"/>
            <a:ext cx="4384291" cy="3715740"/>
          </a:xfrm>
          <a:prstGeom prst="rect">
            <a:avLst/>
          </a:prstGeom>
        </p:spPr>
      </p:pic>
      <p:sp>
        <p:nvSpPr>
          <p:cNvPr id="8" name="Title 2">
            <a:extLst>
              <a:ext uri="{FF2B5EF4-FFF2-40B4-BE49-F238E27FC236}">
                <a16:creationId xmlns:a16="http://schemas.microsoft.com/office/drawing/2014/main" id="{0D8AA47D-B776-D8AB-1F08-54D8B0FAE10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Graphics</a:t>
            </a:r>
          </a:p>
          <a:p>
            <a:r>
              <a:rPr lang="en-US" sz="2000" i="1">
                <a:latin typeface="+mj-lt"/>
              </a:rPr>
              <a:t>	</a:t>
            </a:r>
            <a:r>
              <a:rPr lang="en-US" sz="2400" i="1">
                <a:latin typeface="+mj-lt"/>
              </a:rPr>
              <a:t>Contour: Turbulent Kinetic Energy</a:t>
            </a:r>
            <a:endParaRPr lang="en-US" sz="2000" i="1">
              <a:latin typeface="+mj-lt"/>
            </a:endParaRPr>
          </a:p>
        </p:txBody>
      </p:sp>
      <p:pic>
        <p:nvPicPr>
          <p:cNvPr id="4" name="Picture 3">
            <a:extLst>
              <a:ext uri="{FF2B5EF4-FFF2-40B4-BE49-F238E27FC236}">
                <a16:creationId xmlns:a16="http://schemas.microsoft.com/office/drawing/2014/main" id="{6CAF0D4E-C0D9-A4A5-EA02-BC34EDD390D5}"/>
              </a:ext>
            </a:extLst>
          </p:cNvPr>
          <p:cNvPicPr>
            <a:picLocks noChangeAspect="1"/>
          </p:cNvPicPr>
          <p:nvPr/>
        </p:nvPicPr>
        <p:blipFill>
          <a:blip r:embed="rId3"/>
          <a:stretch>
            <a:fillRect/>
          </a:stretch>
        </p:blipFill>
        <p:spPr>
          <a:xfrm>
            <a:off x="5887956" y="2614337"/>
            <a:ext cx="5504661" cy="3453087"/>
          </a:xfrm>
          <a:prstGeom prst="rect">
            <a:avLst/>
          </a:prstGeom>
        </p:spPr>
      </p:pic>
      <p:sp>
        <p:nvSpPr>
          <p:cNvPr id="6" name="TextBox 5">
            <a:extLst>
              <a:ext uri="{FF2B5EF4-FFF2-40B4-BE49-F238E27FC236}">
                <a16:creationId xmlns:a16="http://schemas.microsoft.com/office/drawing/2014/main" id="{57A519C4-BF99-81D1-459F-28EEC5D21CBC}"/>
              </a:ext>
            </a:extLst>
          </p:cNvPr>
          <p:cNvSpPr txBox="1"/>
          <p:nvPr/>
        </p:nvSpPr>
        <p:spPr>
          <a:xfrm>
            <a:off x="1490662" y="1772112"/>
            <a:ext cx="9405937" cy="369332"/>
          </a:xfrm>
          <a:prstGeom prst="rect">
            <a:avLst/>
          </a:prstGeom>
          <a:noFill/>
        </p:spPr>
        <p:txBody>
          <a:bodyPr wrap="square" rtlCol="0">
            <a:spAutoFit/>
          </a:bodyPr>
          <a:lstStyle/>
          <a:p>
            <a:r>
              <a:rPr lang="en-US" dirty="0"/>
              <a:t>Create a new </a:t>
            </a:r>
            <a:r>
              <a:rPr lang="en-US" b="1" dirty="0"/>
              <a:t>TKE Contour Graphic</a:t>
            </a:r>
            <a:r>
              <a:rPr lang="en-US" dirty="0"/>
              <a:t>, by Clicking </a:t>
            </a:r>
            <a:r>
              <a:rPr lang="en-US" b="1" dirty="0"/>
              <a:t>Results </a:t>
            </a:r>
            <a:r>
              <a:rPr lang="en-US" dirty="0"/>
              <a:t>&gt; </a:t>
            </a:r>
            <a:r>
              <a:rPr lang="en-US" b="1" dirty="0"/>
              <a:t>Graphics </a:t>
            </a:r>
            <a:r>
              <a:rPr lang="en-US" dirty="0"/>
              <a:t>&gt; </a:t>
            </a:r>
            <a:r>
              <a:rPr lang="en-US" b="1" dirty="0"/>
              <a:t>Contours:</a:t>
            </a:r>
            <a:endParaRPr lang="en-GB" b="1" dirty="0"/>
          </a:p>
        </p:txBody>
      </p:sp>
      <p:sp>
        <p:nvSpPr>
          <p:cNvPr id="10" name="Rectangle: Rounded Corners 9">
            <a:extLst>
              <a:ext uri="{FF2B5EF4-FFF2-40B4-BE49-F238E27FC236}">
                <a16:creationId xmlns:a16="http://schemas.microsoft.com/office/drawing/2014/main" id="{15266B4E-9F0E-06FD-F562-21DA54779825}"/>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44</a:t>
            </a:r>
            <a:endParaRPr lang="en-GB" b="1" dirty="0">
              <a:solidFill>
                <a:schemeClr val="tx1"/>
              </a:solidFill>
              <a:latin typeface="+mj-lt"/>
            </a:endParaRPr>
          </a:p>
        </p:txBody>
      </p:sp>
    </p:spTree>
    <p:extLst>
      <p:ext uri="{BB962C8B-B14F-4D97-AF65-F5344CB8AC3E}">
        <p14:creationId xmlns:p14="http://schemas.microsoft.com/office/powerpoint/2010/main" val="34509667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EDA093-18A1-4B22-6C89-425AB4520394}"/>
              </a:ext>
            </a:extLst>
          </p:cNvPr>
          <p:cNvSpPr>
            <a:spLocks noGrp="1"/>
          </p:cNvSpPr>
          <p:nvPr>
            <p:ph type="sldNum" sz="quarter" idx="11"/>
          </p:nvPr>
        </p:nvSpPr>
        <p:spPr/>
        <p:txBody>
          <a:bodyPr/>
          <a:lstStyle/>
          <a:p>
            <a:fld id="{F0D23093-2AB0-F74C-B865-1A12A15B650E}" type="slidenum">
              <a:rPr lang="en-US" smtClean="0"/>
              <a:pPr/>
              <a:t>78</a:t>
            </a:fld>
            <a:endParaRPr lang="en-US"/>
          </a:p>
        </p:txBody>
      </p:sp>
      <p:sp>
        <p:nvSpPr>
          <p:cNvPr id="6" name="Title 2">
            <a:extLst>
              <a:ext uri="{FF2B5EF4-FFF2-40B4-BE49-F238E27FC236}">
                <a16:creationId xmlns:a16="http://schemas.microsoft.com/office/drawing/2014/main" id="{0163484D-045C-6D1D-92AB-F46FC6A06B78}"/>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Graphics</a:t>
            </a:r>
          </a:p>
          <a:p>
            <a:r>
              <a:rPr lang="en-US" sz="2000" i="1">
                <a:latin typeface="+mj-lt"/>
              </a:rPr>
              <a:t>	</a:t>
            </a:r>
            <a:r>
              <a:rPr lang="en-US" sz="2400" i="1">
                <a:latin typeface="+mj-lt"/>
              </a:rPr>
              <a:t>Scene 1: Mesh + Particle Diameter</a:t>
            </a:r>
            <a:endParaRPr lang="en-US" sz="2000" i="1">
              <a:latin typeface="+mj-lt"/>
            </a:endParaRPr>
          </a:p>
        </p:txBody>
      </p:sp>
      <p:sp>
        <p:nvSpPr>
          <p:cNvPr id="3" name="TextBox 2">
            <a:extLst>
              <a:ext uri="{FF2B5EF4-FFF2-40B4-BE49-F238E27FC236}">
                <a16:creationId xmlns:a16="http://schemas.microsoft.com/office/drawing/2014/main" id="{42A1DD6F-9138-97AF-0B34-97A784F6385F}"/>
              </a:ext>
            </a:extLst>
          </p:cNvPr>
          <p:cNvSpPr txBox="1"/>
          <p:nvPr/>
        </p:nvSpPr>
        <p:spPr>
          <a:xfrm>
            <a:off x="1490662" y="1772112"/>
            <a:ext cx="9405937" cy="369332"/>
          </a:xfrm>
          <a:prstGeom prst="rect">
            <a:avLst/>
          </a:prstGeom>
          <a:noFill/>
        </p:spPr>
        <p:txBody>
          <a:bodyPr wrap="square" rtlCol="0">
            <a:spAutoFit/>
          </a:bodyPr>
          <a:lstStyle/>
          <a:p>
            <a:r>
              <a:rPr lang="en-US" dirty="0"/>
              <a:t>Create a new </a:t>
            </a:r>
            <a:r>
              <a:rPr lang="en-US" b="1" dirty="0"/>
              <a:t>Particle Diameter + Mesh Scene</a:t>
            </a:r>
            <a:r>
              <a:rPr lang="en-US" dirty="0"/>
              <a:t>, by Clicking </a:t>
            </a:r>
            <a:r>
              <a:rPr lang="en-US" b="1" dirty="0"/>
              <a:t>Results </a:t>
            </a:r>
            <a:r>
              <a:rPr lang="en-US" dirty="0"/>
              <a:t>&gt; </a:t>
            </a:r>
            <a:r>
              <a:rPr lang="en-US" b="1" dirty="0"/>
              <a:t>Scenes:</a:t>
            </a:r>
            <a:endParaRPr lang="en-GB" b="1" dirty="0"/>
          </a:p>
        </p:txBody>
      </p:sp>
      <p:sp>
        <p:nvSpPr>
          <p:cNvPr id="4" name="Rectangle: Rounded Corners 3">
            <a:extLst>
              <a:ext uri="{FF2B5EF4-FFF2-40B4-BE49-F238E27FC236}">
                <a16:creationId xmlns:a16="http://schemas.microsoft.com/office/drawing/2014/main" id="{60A1DD25-1546-EA71-4337-FFB5698CC47B}"/>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45</a:t>
            </a:r>
            <a:endParaRPr lang="en-GB" b="1" dirty="0">
              <a:solidFill>
                <a:schemeClr val="tx1"/>
              </a:solidFill>
              <a:latin typeface="+mj-lt"/>
            </a:endParaRPr>
          </a:p>
        </p:txBody>
      </p:sp>
      <p:pic>
        <p:nvPicPr>
          <p:cNvPr id="9" name="Picture 8">
            <a:extLst>
              <a:ext uri="{FF2B5EF4-FFF2-40B4-BE49-F238E27FC236}">
                <a16:creationId xmlns:a16="http://schemas.microsoft.com/office/drawing/2014/main" id="{F5F01DE0-372B-232A-2847-4047728C4986}"/>
              </a:ext>
            </a:extLst>
          </p:cNvPr>
          <p:cNvPicPr>
            <a:picLocks noChangeAspect="1"/>
          </p:cNvPicPr>
          <p:nvPr/>
        </p:nvPicPr>
        <p:blipFill>
          <a:blip r:embed="rId2"/>
          <a:stretch>
            <a:fillRect/>
          </a:stretch>
        </p:blipFill>
        <p:spPr>
          <a:xfrm>
            <a:off x="960235" y="2766738"/>
            <a:ext cx="3562150" cy="3059258"/>
          </a:xfrm>
          <a:prstGeom prst="rect">
            <a:avLst/>
          </a:prstGeom>
        </p:spPr>
      </p:pic>
      <p:pic>
        <p:nvPicPr>
          <p:cNvPr id="11" name="Picture 10">
            <a:extLst>
              <a:ext uri="{FF2B5EF4-FFF2-40B4-BE49-F238E27FC236}">
                <a16:creationId xmlns:a16="http://schemas.microsoft.com/office/drawing/2014/main" id="{E781D7A4-1950-407F-DA57-26217CCA2358}"/>
              </a:ext>
            </a:extLst>
          </p:cNvPr>
          <p:cNvPicPr>
            <a:picLocks noChangeAspect="1"/>
          </p:cNvPicPr>
          <p:nvPr/>
        </p:nvPicPr>
        <p:blipFill>
          <a:blip r:embed="rId3"/>
          <a:stretch>
            <a:fillRect/>
          </a:stretch>
        </p:blipFill>
        <p:spPr>
          <a:xfrm>
            <a:off x="4914667" y="2493033"/>
            <a:ext cx="5509899" cy="3435733"/>
          </a:xfrm>
          <a:prstGeom prst="rect">
            <a:avLst/>
          </a:prstGeom>
        </p:spPr>
      </p:pic>
      <p:sp>
        <p:nvSpPr>
          <p:cNvPr id="12" name="TextBox 11">
            <a:extLst>
              <a:ext uri="{FF2B5EF4-FFF2-40B4-BE49-F238E27FC236}">
                <a16:creationId xmlns:a16="http://schemas.microsoft.com/office/drawing/2014/main" id="{00BFDE98-83AA-42C3-1618-44F7B1428DF4}"/>
              </a:ext>
            </a:extLst>
          </p:cNvPr>
          <p:cNvSpPr txBox="1"/>
          <p:nvPr/>
        </p:nvSpPr>
        <p:spPr>
          <a:xfrm>
            <a:off x="6900303" y="4741136"/>
            <a:ext cx="2207656" cy="369332"/>
          </a:xfrm>
          <a:prstGeom prst="rect">
            <a:avLst/>
          </a:prstGeom>
          <a:noFill/>
        </p:spPr>
        <p:txBody>
          <a:bodyPr wrap="none" rtlCol="0">
            <a:spAutoFit/>
          </a:bodyPr>
          <a:lstStyle/>
          <a:p>
            <a:r>
              <a:rPr lang="en-US" b="1" i="1" dirty="0"/>
              <a:t>*Post Solution Image</a:t>
            </a:r>
            <a:endParaRPr lang="en-GB" b="1" i="1" dirty="0"/>
          </a:p>
        </p:txBody>
      </p:sp>
    </p:spTree>
    <p:extLst>
      <p:ext uri="{BB962C8B-B14F-4D97-AF65-F5344CB8AC3E}">
        <p14:creationId xmlns:p14="http://schemas.microsoft.com/office/powerpoint/2010/main" val="42174761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6E51A714-FF60-2154-D2EE-A392D0808121}"/>
              </a:ext>
            </a:extLst>
          </p:cNvPr>
          <p:cNvPicPr>
            <a:picLocks noChangeAspect="1"/>
          </p:cNvPicPr>
          <p:nvPr/>
        </p:nvPicPr>
        <p:blipFill>
          <a:blip r:embed="rId2"/>
          <a:stretch>
            <a:fillRect/>
          </a:stretch>
        </p:blipFill>
        <p:spPr>
          <a:xfrm>
            <a:off x="4823216" y="2553068"/>
            <a:ext cx="5485351" cy="3391412"/>
          </a:xfrm>
          <a:prstGeom prst="rect">
            <a:avLst/>
          </a:prstGeom>
        </p:spPr>
      </p:pic>
      <p:sp>
        <p:nvSpPr>
          <p:cNvPr id="2" name="Slide Number Placeholder 1">
            <a:extLst>
              <a:ext uri="{FF2B5EF4-FFF2-40B4-BE49-F238E27FC236}">
                <a16:creationId xmlns:a16="http://schemas.microsoft.com/office/drawing/2014/main" id="{8BB6494A-04B3-83CD-6F7C-BFF95E12751F}"/>
              </a:ext>
            </a:extLst>
          </p:cNvPr>
          <p:cNvSpPr>
            <a:spLocks noGrp="1"/>
          </p:cNvSpPr>
          <p:nvPr>
            <p:ph type="sldNum" sz="quarter" idx="11"/>
          </p:nvPr>
        </p:nvSpPr>
        <p:spPr/>
        <p:txBody>
          <a:bodyPr/>
          <a:lstStyle/>
          <a:p>
            <a:fld id="{F0D23093-2AB0-F74C-B865-1A12A15B650E}" type="slidenum">
              <a:rPr lang="en-US" smtClean="0"/>
              <a:pPr/>
              <a:t>79</a:t>
            </a:fld>
            <a:endParaRPr lang="en-US"/>
          </a:p>
        </p:txBody>
      </p:sp>
      <p:sp>
        <p:nvSpPr>
          <p:cNvPr id="6" name="Title 2">
            <a:extLst>
              <a:ext uri="{FF2B5EF4-FFF2-40B4-BE49-F238E27FC236}">
                <a16:creationId xmlns:a16="http://schemas.microsoft.com/office/drawing/2014/main" id="{36AC89DC-DC4E-357A-CCD2-4BC4E909D4B4}"/>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Graphics</a:t>
            </a:r>
          </a:p>
          <a:p>
            <a:r>
              <a:rPr lang="en-US" sz="2000" i="1">
                <a:latin typeface="+mj-lt"/>
              </a:rPr>
              <a:t>	</a:t>
            </a:r>
            <a:r>
              <a:rPr lang="en-US" sz="2400" i="1">
                <a:latin typeface="+mj-lt"/>
              </a:rPr>
              <a:t>Scene 2: Mesh + Particle Temperature</a:t>
            </a:r>
            <a:endParaRPr lang="en-US" sz="2000" i="1">
              <a:latin typeface="+mj-lt"/>
            </a:endParaRPr>
          </a:p>
        </p:txBody>
      </p:sp>
      <p:sp>
        <p:nvSpPr>
          <p:cNvPr id="3" name="TextBox 2">
            <a:extLst>
              <a:ext uri="{FF2B5EF4-FFF2-40B4-BE49-F238E27FC236}">
                <a16:creationId xmlns:a16="http://schemas.microsoft.com/office/drawing/2014/main" id="{6B8320BB-7382-5326-1002-DF0D505652B6}"/>
              </a:ext>
            </a:extLst>
          </p:cNvPr>
          <p:cNvSpPr txBox="1"/>
          <p:nvPr/>
        </p:nvSpPr>
        <p:spPr>
          <a:xfrm>
            <a:off x="1490662" y="1772112"/>
            <a:ext cx="9405937" cy="369332"/>
          </a:xfrm>
          <a:prstGeom prst="rect">
            <a:avLst/>
          </a:prstGeom>
          <a:noFill/>
        </p:spPr>
        <p:txBody>
          <a:bodyPr wrap="square" rtlCol="0">
            <a:spAutoFit/>
          </a:bodyPr>
          <a:lstStyle/>
          <a:p>
            <a:r>
              <a:rPr lang="en-US" dirty="0"/>
              <a:t>Create a new </a:t>
            </a:r>
            <a:r>
              <a:rPr lang="en-US" b="1" dirty="0"/>
              <a:t>Particle Temperature + Mesh Scene</a:t>
            </a:r>
            <a:r>
              <a:rPr lang="en-US" dirty="0"/>
              <a:t>, by Clicking </a:t>
            </a:r>
            <a:r>
              <a:rPr lang="en-US" b="1" dirty="0"/>
              <a:t>Results </a:t>
            </a:r>
            <a:r>
              <a:rPr lang="en-US" dirty="0"/>
              <a:t>&gt; </a:t>
            </a:r>
            <a:r>
              <a:rPr lang="en-US" b="1" dirty="0"/>
              <a:t>Scenes:</a:t>
            </a:r>
            <a:endParaRPr lang="en-GB" b="1" dirty="0"/>
          </a:p>
        </p:txBody>
      </p:sp>
      <p:sp>
        <p:nvSpPr>
          <p:cNvPr id="4" name="Rectangle: Rounded Corners 3">
            <a:extLst>
              <a:ext uri="{FF2B5EF4-FFF2-40B4-BE49-F238E27FC236}">
                <a16:creationId xmlns:a16="http://schemas.microsoft.com/office/drawing/2014/main" id="{39A797BA-8F50-127E-EAB9-66BAB661FC7A}"/>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46</a:t>
            </a:r>
            <a:endParaRPr lang="en-GB" b="1" dirty="0">
              <a:solidFill>
                <a:schemeClr val="tx1"/>
              </a:solidFill>
              <a:latin typeface="+mj-lt"/>
            </a:endParaRPr>
          </a:p>
        </p:txBody>
      </p:sp>
      <p:sp>
        <p:nvSpPr>
          <p:cNvPr id="8" name="TextBox 7">
            <a:extLst>
              <a:ext uri="{FF2B5EF4-FFF2-40B4-BE49-F238E27FC236}">
                <a16:creationId xmlns:a16="http://schemas.microsoft.com/office/drawing/2014/main" id="{C6763C8D-24F6-4778-B068-C0B6897D2EEC}"/>
              </a:ext>
            </a:extLst>
          </p:cNvPr>
          <p:cNvSpPr txBox="1"/>
          <p:nvPr/>
        </p:nvSpPr>
        <p:spPr>
          <a:xfrm>
            <a:off x="6900303" y="4741136"/>
            <a:ext cx="2207656" cy="369332"/>
          </a:xfrm>
          <a:prstGeom prst="rect">
            <a:avLst/>
          </a:prstGeom>
          <a:noFill/>
        </p:spPr>
        <p:txBody>
          <a:bodyPr wrap="none" rtlCol="0">
            <a:spAutoFit/>
          </a:bodyPr>
          <a:lstStyle/>
          <a:p>
            <a:r>
              <a:rPr lang="en-US" b="1" i="1" dirty="0"/>
              <a:t>*Post Solution Image</a:t>
            </a:r>
            <a:endParaRPr lang="en-GB" b="1" i="1" dirty="0"/>
          </a:p>
        </p:txBody>
      </p:sp>
      <p:pic>
        <p:nvPicPr>
          <p:cNvPr id="10" name="Picture 9">
            <a:extLst>
              <a:ext uri="{FF2B5EF4-FFF2-40B4-BE49-F238E27FC236}">
                <a16:creationId xmlns:a16="http://schemas.microsoft.com/office/drawing/2014/main" id="{DE12B9E8-A6C3-44C6-F814-550819F5CB55}"/>
              </a:ext>
            </a:extLst>
          </p:cNvPr>
          <p:cNvPicPr>
            <a:picLocks noChangeAspect="1"/>
          </p:cNvPicPr>
          <p:nvPr/>
        </p:nvPicPr>
        <p:blipFill>
          <a:blip r:embed="rId3"/>
          <a:stretch>
            <a:fillRect/>
          </a:stretch>
        </p:blipFill>
        <p:spPr>
          <a:xfrm>
            <a:off x="1020794" y="2805969"/>
            <a:ext cx="3266534" cy="3072345"/>
          </a:xfrm>
          <a:prstGeom prst="rect">
            <a:avLst/>
          </a:prstGeom>
        </p:spPr>
      </p:pic>
    </p:spTree>
    <p:extLst>
      <p:ext uri="{BB962C8B-B14F-4D97-AF65-F5344CB8AC3E}">
        <p14:creationId xmlns:p14="http://schemas.microsoft.com/office/powerpoint/2010/main" val="3180289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9C371-F467-689D-15A5-CB85DC54CD1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E167EC-9F30-ED97-D32D-35A09F246BA6}"/>
              </a:ext>
            </a:extLst>
          </p:cNvPr>
          <p:cNvSpPr>
            <a:spLocks noGrp="1"/>
          </p:cNvSpPr>
          <p:nvPr>
            <p:ph type="sldNum" sz="quarter" idx="11"/>
          </p:nvPr>
        </p:nvSpPr>
        <p:spPr/>
        <p:txBody>
          <a:bodyPr/>
          <a:lstStyle/>
          <a:p>
            <a:fld id="{F0D23093-2AB0-F74C-B865-1A12A15B650E}" type="slidenum">
              <a:rPr lang="en-US" smtClean="0">
                <a:latin typeface="+mj-lt"/>
              </a:rPr>
              <a:pPr/>
              <a:t>8</a:t>
            </a:fld>
            <a:endParaRPr lang="en-US">
              <a:latin typeface="+mj-lt"/>
            </a:endParaRPr>
          </a:p>
        </p:txBody>
      </p:sp>
      <p:sp>
        <p:nvSpPr>
          <p:cNvPr id="11" name="Title 2">
            <a:extLst>
              <a:ext uri="{FF2B5EF4-FFF2-40B4-BE49-F238E27FC236}">
                <a16:creationId xmlns:a16="http://schemas.microsoft.com/office/drawing/2014/main" id="{13698CA2-BF80-591F-8CD6-2D3DCF9BD275}"/>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Evolution of pMDI Technology</a:t>
            </a:r>
            <a:endParaRPr lang="en-US">
              <a:latin typeface="+mj-lt"/>
            </a:endParaRPr>
          </a:p>
        </p:txBody>
      </p:sp>
      <p:sp>
        <p:nvSpPr>
          <p:cNvPr id="4" name="Text Placeholder 3">
            <a:extLst>
              <a:ext uri="{FF2B5EF4-FFF2-40B4-BE49-F238E27FC236}">
                <a16:creationId xmlns:a16="http://schemas.microsoft.com/office/drawing/2014/main" id="{151B22F6-89EC-4DC8-2E4F-AAE94BD6502E}"/>
              </a:ext>
            </a:extLst>
          </p:cNvPr>
          <p:cNvSpPr txBox="1">
            <a:spLocks/>
          </p:cNvSpPr>
          <p:nvPr/>
        </p:nvSpPr>
        <p:spPr>
          <a:xfrm>
            <a:off x="609599" y="1447800"/>
            <a:ext cx="10972799" cy="4572000"/>
          </a:xfrm>
          <a:prstGeom prst="rect">
            <a:avLst/>
          </a:prstGeo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US" sz="2000"/>
          </a:p>
          <a:p>
            <a:pPr marL="0" indent="0">
              <a:buFont typeface="Arial" panose="020B0604020202020204" pitchFamily="34" charset="0"/>
              <a:buNone/>
            </a:pPr>
            <a:endParaRPr lang="en-US" sz="2000">
              <a:solidFill>
                <a:srgbClr val="FF0000"/>
              </a:solidFill>
            </a:endParaRPr>
          </a:p>
          <a:p>
            <a:pPr marL="0" indent="0">
              <a:buFont typeface="Arial" panose="020B0604020202020204" pitchFamily="34" charset="0"/>
              <a:buNone/>
            </a:pPr>
            <a:endParaRPr lang="en-US" sz="2000">
              <a:solidFill>
                <a:srgbClr val="FF0000"/>
              </a:solidFill>
            </a:endParaRPr>
          </a:p>
        </p:txBody>
      </p:sp>
      <p:sp>
        <p:nvSpPr>
          <p:cNvPr id="13" name="Text Placeholder 3">
            <a:extLst>
              <a:ext uri="{FF2B5EF4-FFF2-40B4-BE49-F238E27FC236}">
                <a16:creationId xmlns:a16="http://schemas.microsoft.com/office/drawing/2014/main" id="{7A083B0E-0495-827C-8B77-BEDEC760D770}"/>
              </a:ext>
            </a:extLst>
          </p:cNvPr>
          <p:cNvSpPr txBox="1">
            <a:spLocks/>
          </p:cNvSpPr>
          <p:nvPr/>
        </p:nvSpPr>
        <p:spPr>
          <a:xfrm>
            <a:off x="761999" y="1600200"/>
            <a:ext cx="10972799" cy="4572000"/>
          </a:xfrm>
          <a:prstGeom prst="rect">
            <a:avLst/>
          </a:prstGeo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b="1" dirty="0"/>
              <a:t>The timeline of pMDI technology includes</a:t>
            </a:r>
            <a:r>
              <a:rPr lang="en-GB" sz="1800" dirty="0"/>
              <a:t>: </a:t>
            </a:r>
          </a:p>
          <a:p>
            <a:pPr>
              <a:buFont typeface="Wingdings" panose="05000000000000000000" pitchFamily="2" charset="2"/>
              <a:buChar char="ü"/>
            </a:pPr>
            <a:r>
              <a:rPr lang="en-GB" sz="1800" dirty="0"/>
              <a:t> </a:t>
            </a:r>
            <a:r>
              <a:rPr lang="en-GB" sz="1800" b="1" dirty="0"/>
              <a:t>1956: </a:t>
            </a:r>
            <a:r>
              <a:rPr lang="en-GB" sz="1800" dirty="0"/>
              <a:t>First pMDI developed</a:t>
            </a:r>
          </a:p>
          <a:p>
            <a:pPr>
              <a:buFont typeface="Wingdings" panose="05000000000000000000" pitchFamily="2" charset="2"/>
              <a:buChar char="ü"/>
            </a:pPr>
            <a:r>
              <a:rPr lang="en-GB" sz="1800" dirty="0"/>
              <a:t> </a:t>
            </a:r>
            <a:r>
              <a:rPr lang="en-GB" sz="1800" b="1" dirty="0"/>
              <a:t>1990s: </a:t>
            </a:r>
            <a:r>
              <a:rPr lang="en-GB" sz="1800" dirty="0"/>
              <a:t>CFC phase-out → </a:t>
            </a:r>
            <a:r>
              <a:rPr lang="en-US" sz="1800" dirty="0"/>
              <a:t>HFA-134a</a:t>
            </a:r>
            <a:r>
              <a:rPr lang="en-GB" sz="1800" dirty="0"/>
              <a:t> propellants</a:t>
            </a:r>
          </a:p>
          <a:p>
            <a:pPr>
              <a:buFont typeface="Wingdings" panose="05000000000000000000" pitchFamily="2" charset="2"/>
              <a:buChar char="ü"/>
            </a:pPr>
            <a:r>
              <a:rPr lang="en-GB" sz="1800" dirty="0"/>
              <a:t> </a:t>
            </a:r>
            <a:r>
              <a:rPr lang="en-GB" sz="1800" b="1" dirty="0"/>
              <a:t>2000s: </a:t>
            </a:r>
            <a:r>
              <a:rPr lang="en-GB" sz="1800" dirty="0"/>
              <a:t>Smaller nozzles (0.5mm → 0.25mm)</a:t>
            </a:r>
          </a:p>
          <a:p>
            <a:pPr>
              <a:buFont typeface="Wingdings" panose="05000000000000000000" pitchFamily="2" charset="2"/>
              <a:buChar char="ü"/>
            </a:pPr>
            <a:r>
              <a:rPr lang="en-GB" sz="1800" b="1" dirty="0"/>
              <a:t> Present: </a:t>
            </a:r>
            <a:r>
              <a:rPr lang="en-GB" sz="1800" dirty="0"/>
              <a:t>Spacer optimization &amp; smart delivery systems</a:t>
            </a:r>
          </a:p>
          <a:p>
            <a:pPr marL="0" indent="0">
              <a:buNone/>
            </a:pPr>
            <a:endParaRPr lang="en-GB" sz="1800" b="1" dirty="0"/>
          </a:p>
          <a:p>
            <a:pPr marL="0" indent="0">
              <a:buNone/>
            </a:pPr>
            <a:r>
              <a:rPr lang="en-GB" sz="1800" b="1" dirty="0"/>
              <a:t>Key Drivers</a:t>
            </a:r>
            <a:r>
              <a:rPr lang="en-GB" sz="1800" dirty="0"/>
              <a:t>: </a:t>
            </a:r>
          </a:p>
          <a:p>
            <a:pPr>
              <a:buFont typeface="Wingdings" panose="05000000000000000000" pitchFamily="2" charset="2"/>
              <a:buChar char="q"/>
            </a:pPr>
            <a:r>
              <a:rPr lang="en-GB" sz="1800" b="1" dirty="0"/>
              <a:t> </a:t>
            </a:r>
            <a:r>
              <a:rPr lang="en-GB" sz="1800" dirty="0"/>
              <a:t>Improved drug delivery</a:t>
            </a:r>
            <a:r>
              <a:rPr lang="en-GB" sz="1800" b="1" dirty="0"/>
              <a:t> </a:t>
            </a:r>
          </a:p>
          <a:p>
            <a:pPr>
              <a:buFont typeface="Wingdings" panose="05000000000000000000" pitchFamily="2" charset="2"/>
              <a:buChar char="q"/>
            </a:pPr>
            <a:r>
              <a:rPr lang="en-GB" sz="1800" dirty="0"/>
              <a:t> Environmental regulations </a:t>
            </a:r>
          </a:p>
          <a:p>
            <a:pPr marL="0" indent="0">
              <a:buNone/>
            </a:pPr>
            <a:endParaRPr lang="en-GB" sz="1800" dirty="0"/>
          </a:p>
          <a:p>
            <a:pPr marL="0" indent="0">
              <a:buFont typeface="Arial" panose="020B0604020202020204" pitchFamily="34" charset="0"/>
              <a:buNone/>
            </a:pPr>
            <a:endParaRPr lang="en-US" sz="1800" dirty="0"/>
          </a:p>
          <a:p>
            <a:pPr marL="0" indent="0">
              <a:buFont typeface="Arial" panose="020B0604020202020204" pitchFamily="34" charset="0"/>
              <a:buNone/>
            </a:pPr>
            <a:endParaRPr lang="en-US" sz="1800" dirty="0">
              <a:solidFill>
                <a:srgbClr val="FF0000"/>
              </a:solidFill>
            </a:endParaRPr>
          </a:p>
          <a:p>
            <a:pPr marL="0" indent="0">
              <a:buFont typeface="Arial" panose="020B0604020202020204" pitchFamily="34" charset="0"/>
              <a:buNone/>
            </a:pPr>
            <a:endParaRPr lang="en-US" sz="1800" dirty="0">
              <a:solidFill>
                <a:srgbClr val="FF0000"/>
              </a:solidFill>
            </a:endParaRPr>
          </a:p>
        </p:txBody>
      </p:sp>
    </p:spTree>
    <p:extLst>
      <p:ext uri="{BB962C8B-B14F-4D97-AF65-F5344CB8AC3E}">
        <p14:creationId xmlns:p14="http://schemas.microsoft.com/office/powerpoint/2010/main" val="348718869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4EA757-9CC8-6591-6EFE-0D94CD997B3D}"/>
              </a:ext>
            </a:extLst>
          </p:cNvPr>
          <p:cNvSpPr>
            <a:spLocks noGrp="1"/>
          </p:cNvSpPr>
          <p:nvPr>
            <p:ph type="sldNum" sz="quarter" idx="11"/>
          </p:nvPr>
        </p:nvSpPr>
        <p:spPr/>
        <p:txBody>
          <a:bodyPr/>
          <a:lstStyle/>
          <a:p>
            <a:fld id="{F0D23093-2AB0-F74C-B865-1A12A15B650E}" type="slidenum">
              <a:rPr lang="en-US" smtClean="0"/>
              <a:pPr/>
              <a:t>80</a:t>
            </a:fld>
            <a:endParaRPr lang="en-US"/>
          </a:p>
        </p:txBody>
      </p:sp>
      <p:pic>
        <p:nvPicPr>
          <p:cNvPr id="7" name="Picture 6" descr="A screenshot of a computer&#10;&#10;AI-generated content may be incorrect.">
            <a:extLst>
              <a:ext uri="{FF2B5EF4-FFF2-40B4-BE49-F238E27FC236}">
                <a16:creationId xmlns:a16="http://schemas.microsoft.com/office/drawing/2014/main" id="{7FC65E21-8D42-3BC9-E09F-25B7C8DCD6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27674" y="2394228"/>
            <a:ext cx="2777035" cy="3654578"/>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5802BD75-2F67-44FF-A840-24FAE93A6C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1704" y="2394228"/>
            <a:ext cx="2775203" cy="3739998"/>
          </a:xfrm>
          <a:prstGeom prst="rect">
            <a:avLst/>
          </a:prstGeom>
        </p:spPr>
      </p:pic>
      <p:sp>
        <p:nvSpPr>
          <p:cNvPr id="12" name="Title 2">
            <a:extLst>
              <a:ext uri="{FF2B5EF4-FFF2-40B4-BE49-F238E27FC236}">
                <a16:creationId xmlns:a16="http://schemas.microsoft.com/office/drawing/2014/main" id="{F8174031-8B56-F4A0-28FC-E47B1A263BBB}"/>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Graphics</a:t>
            </a:r>
          </a:p>
          <a:p>
            <a:r>
              <a:rPr lang="en-US" sz="2000" i="1">
                <a:latin typeface="+mj-lt"/>
              </a:rPr>
              <a:t>	</a:t>
            </a:r>
            <a:r>
              <a:rPr lang="en-US" sz="2400" i="1">
                <a:latin typeface="+mj-lt"/>
              </a:rPr>
              <a:t>Animation 1 &amp; 2 from Scene 1 &amp; 2</a:t>
            </a:r>
            <a:endParaRPr lang="en-US" sz="2000" i="1">
              <a:latin typeface="+mj-lt"/>
            </a:endParaRPr>
          </a:p>
        </p:txBody>
      </p:sp>
      <p:sp>
        <p:nvSpPr>
          <p:cNvPr id="3" name="Rectangle: Rounded Corners 2">
            <a:extLst>
              <a:ext uri="{FF2B5EF4-FFF2-40B4-BE49-F238E27FC236}">
                <a16:creationId xmlns:a16="http://schemas.microsoft.com/office/drawing/2014/main" id="{7C420A4E-7E23-4B3F-A5F8-06A1AF8B3581}"/>
              </a:ext>
            </a:extLst>
          </p:cNvPr>
          <p:cNvSpPr/>
          <p:nvPr/>
        </p:nvSpPr>
        <p:spPr>
          <a:xfrm>
            <a:off x="668635" y="1665681"/>
            <a:ext cx="583200" cy="582194"/>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47</a:t>
            </a:r>
            <a:endParaRPr lang="en-GB" b="1" dirty="0">
              <a:solidFill>
                <a:schemeClr val="tx1"/>
              </a:solidFill>
              <a:latin typeface="+mj-lt"/>
            </a:endParaRPr>
          </a:p>
        </p:txBody>
      </p:sp>
      <p:sp>
        <p:nvSpPr>
          <p:cNvPr id="4" name="TextBox 3">
            <a:extLst>
              <a:ext uri="{FF2B5EF4-FFF2-40B4-BE49-F238E27FC236}">
                <a16:creationId xmlns:a16="http://schemas.microsoft.com/office/drawing/2014/main" id="{312C6DBA-0D22-DB54-3935-0F8647923BEA}"/>
              </a:ext>
            </a:extLst>
          </p:cNvPr>
          <p:cNvSpPr txBox="1"/>
          <p:nvPr/>
        </p:nvSpPr>
        <p:spPr>
          <a:xfrm>
            <a:off x="1490662" y="1772112"/>
            <a:ext cx="9405937" cy="369332"/>
          </a:xfrm>
          <a:prstGeom prst="rect">
            <a:avLst/>
          </a:prstGeom>
          <a:noFill/>
        </p:spPr>
        <p:txBody>
          <a:bodyPr wrap="square" rtlCol="0">
            <a:spAutoFit/>
          </a:bodyPr>
          <a:lstStyle/>
          <a:p>
            <a:r>
              <a:rPr lang="en-US" dirty="0"/>
              <a:t>Create a new </a:t>
            </a:r>
            <a:r>
              <a:rPr lang="en-US" b="1" dirty="0"/>
              <a:t>Solution Animations </a:t>
            </a:r>
            <a:r>
              <a:rPr lang="en-US" dirty="0"/>
              <a:t>for both </a:t>
            </a:r>
            <a:r>
              <a:rPr lang="en-US" b="1" dirty="0"/>
              <a:t>Scenes </a:t>
            </a:r>
            <a:r>
              <a:rPr lang="en-US" dirty="0"/>
              <a:t>in </a:t>
            </a:r>
            <a:r>
              <a:rPr lang="en-US" b="1" dirty="0"/>
              <a:t>Solution </a:t>
            </a:r>
            <a:r>
              <a:rPr lang="en-US" dirty="0"/>
              <a:t>&gt; </a:t>
            </a:r>
            <a:r>
              <a:rPr lang="en-US" b="1" dirty="0"/>
              <a:t>Calculation Activities:</a:t>
            </a:r>
            <a:endParaRPr lang="en-GB" b="1" dirty="0"/>
          </a:p>
        </p:txBody>
      </p:sp>
      <p:pic>
        <p:nvPicPr>
          <p:cNvPr id="8" name="Picture 7">
            <a:extLst>
              <a:ext uri="{FF2B5EF4-FFF2-40B4-BE49-F238E27FC236}">
                <a16:creationId xmlns:a16="http://schemas.microsoft.com/office/drawing/2014/main" id="{2684F115-19E2-E9D6-3137-D1FD31DFCB11}"/>
              </a:ext>
            </a:extLst>
          </p:cNvPr>
          <p:cNvPicPr>
            <a:picLocks noChangeAspect="1"/>
          </p:cNvPicPr>
          <p:nvPr/>
        </p:nvPicPr>
        <p:blipFill>
          <a:blip r:embed="rId4"/>
          <a:stretch>
            <a:fillRect/>
          </a:stretch>
        </p:blipFill>
        <p:spPr>
          <a:xfrm>
            <a:off x="762001" y="3667019"/>
            <a:ext cx="3038899" cy="943107"/>
          </a:xfrm>
          <a:prstGeom prst="rect">
            <a:avLst/>
          </a:prstGeom>
          <a:ln w="28575">
            <a:solidFill>
              <a:srgbClr val="FCB426"/>
            </a:solidFill>
          </a:ln>
        </p:spPr>
      </p:pic>
    </p:spTree>
    <p:extLst>
      <p:ext uri="{BB962C8B-B14F-4D97-AF65-F5344CB8AC3E}">
        <p14:creationId xmlns:p14="http://schemas.microsoft.com/office/powerpoint/2010/main" val="34342550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582C8D-795F-6222-52CD-5E9DCF8C21A7}"/>
              </a:ext>
            </a:extLst>
          </p:cNvPr>
          <p:cNvSpPr>
            <a:spLocks noGrp="1"/>
          </p:cNvSpPr>
          <p:nvPr>
            <p:ph type="sldNum" sz="quarter" idx="11"/>
          </p:nvPr>
        </p:nvSpPr>
        <p:spPr/>
        <p:txBody>
          <a:bodyPr/>
          <a:lstStyle/>
          <a:p>
            <a:fld id="{F0D23093-2AB0-F74C-B865-1A12A15B650E}" type="slidenum">
              <a:rPr lang="en-US" smtClean="0"/>
              <a:pPr/>
              <a:t>81</a:t>
            </a:fld>
            <a:endParaRPr lang="en-US"/>
          </a:p>
        </p:txBody>
      </p:sp>
      <p:pic>
        <p:nvPicPr>
          <p:cNvPr id="4" name="Picture 3" descr="A screenshot of a computer&#10;&#10;AI-generated content may be incorrect.">
            <a:extLst>
              <a:ext uri="{FF2B5EF4-FFF2-40B4-BE49-F238E27FC236}">
                <a16:creationId xmlns:a16="http://schemas.microsoft.com/office/drawing/2014/main" id="{BE479EEB-6551-2FFD-4C2E-FFA42E8E97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2504" y="645065"/>
            <a:ext cx="2745389" cy="4484136"/>
          </a:xfrm>
          <a:prstGeom prst="rect">
            <a:avLst/>
          </a:prstGeom>
        </p:spPr>
      </p:pic>
      <p:sp>
        <p:nvSpPr>
          <p:cNvPr id="5" name="Title 2">
            <a:extLst>
              <a:ext uri="{FF2B5EF4-FFF2-40B4-BE49-F238E27FC236}">
                <a16:creationId xmlns:a16="http://schemas.microsoft.com/office/drawing/2014/main" id="{CFD79A90-B6C5-36E0-232F-435B55A42F66}"/>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Solution</a:t>
            </a:r>
          </a:p>
          <a:p>
            <a:r>
              <a:rPr lang="en-US" sz="2000" i="1">
                <a:latin typeface="+mj-lt"/>
              </a:rPr>
              <a:t>	</a:t>
            </a:r>
            <a:r>
              <a:rPr lang="en-US" sz="2400" i="1">
                <a:latin typeface="+mj-lt"/>
              </a:rPr>
              <a:t>Run Calculations</a:t>
            </a:r>
            <a:endParaRPr lang="en-US" sz="2000" i="1">
              <a:latin typeface="+mj-lt"/>
            </a:endParaRPr>
          </a:p>
        </p:txBody>
      </p:sp>
      <p:sp>
        <p:nvSpPr>
          <p:cNvPr id="3" name="TextBox 2">
            <a:extLst>
              <a:ext uri="{FF2B5EF4-FFF2-40B4-BE49-F238E27FC236}">
                <a16:creationId xmlns:a16="http://schemas.microsoft.com/office/drawing/2014/main" id="{AC826FBC-4FBD-F0EE-FBE3-637F52103AAA}"/>
              </a:ext>
            </a:extLst>
          </p:cNvPr>
          <p:cNvSpPr txBox="1"/>
          <p:nvPr/>
        </p:nvSpPr>
        <p:spPr>
          <a:xfrm>
            <a:off x="762001" y="1488507"/>
            <a:ext cx="5709820" cy="2585323"/>
          </a:xfrm>
          <a:prstGeom prst="rect">
            <a:avLst/>
          </a:prstGeom>
          <a:noFill/>
        </p:spPr>
        <p:txBody>
          <a:bodyPr wrap="square" rtlCol="0">
            <a:spAutoFit/>
          </a:bodyPr>
          <a:lstStyle/>
          <a:p>
            <a:r>
              <a:rPr lang="en-US" b="1" dirty="0"/>
              <a:t>NOTE: </a:t>
            </a:r>
            <a:r>
              <a:rPr lang="en-US" dirty="0"/>
              <a:t>This simulation is computationally expensive and may take </a:t>
            </a:r>
            <a:r>
              <a:rPr lang="en-US" b="1" dirty="0"/>
              <a:t>hours to days</a:t>
            </a:r>
            <a:r>
              <a:rPr lang="en-US" dirty="0"/>
              <a:t> depending on time-step, Number of Time Steps and System capabilities. </a:t>
            </a:r>
          </a:p>
          <a:p>
            <a:endParaRPr lang="en-US" dirty="0"/>
          </a:p>
          <a:p>
            <a:r>
              <a:rPr lang="en-US" dirty="0"/>
              <a:t>To reduce run time on modest systems, decrease the number of time steps or increase the time-step size and reduce output frequency — but expect reduced temporal resolution and less-accurate particle trajectories/animations.</a:t>
            </a:r>
            <a:endParaRPr lang="en-GB" i="1" dirty="0"/>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6361DAF-47E9-F19F-B9EC-4A0C26BD2592}"/>
                  </a:ext>
                </a:extLst>
              </p:cNvPr>
              <p:cNvSpPr txBox="1"/>
              <p:nvPr/>
            </p:nvSpPr>
            <p:spPr>
              <a:xfrm>
                <a:off x="2032067" y="5451195"/>
                <a:ext cx="8127866" cy="646331"/>
              </a:xfrm>
              <a:prstGeom prst="rect">
                <a:avLst/>
              </a:prstGeom>
              <a:noFill/>
            </p:spPr>
            <p:txBody>
              <a:bodyPr wrap="none" rtlCol="0">
                <a:spAutoFit/>
              </a:bodyPr>
              <a:lstStyle/>
              <a:p>
                <a:pPr algn="ctr"/>
                <a:r>
                  <a:rPr lang="en-US" b="1" dirty="0"/>
                  <a:t>For Reference</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𝑇𝑖𝑚𝑒</m:t>
                      </m:r>
                      <m:r>
                        <a:rPr lang="en-US" b="0" i="1" smtClean="0">
                          <a:latin typeface="Cambria Math" panose="02040503050406030204" pitchFamily="18" charset="0"/>
                        </a:rPr>
                        <m:t>=</m:t>
                      </m:r>
                      <m:r>
                        <a:rPr lang="en-US" b="0" i="1" smtClean="0">
                          <a:latin typeface="Cambria Math" panose="02040503050406030204" pitchFamily="18" charset="0"/>
                        </a:rPr>
                        <m:t>𝑁𝑢𝑚𝑏𝑒𝑟</m:t>
                      </m:r>
                      <m:r>
                        <a:rPr lang="en-US" b="0" i="1" smtClean="0">
                          <a:latin typeface="Cambria Math" panose="02040503050406030204" pitchFamily="18" charset="0"/>
                        </a:rPr>
                        <m:t> </m:t>
                      </m:r>
                      <m:r>
                        <a:rPr lang="en-US" b="0" i="1" smtClean="0">
                          <a:latin typeface="Cambria Math" panose="02040503050406030204" pitchFamily="18" charset="0"/>
                        </a:rPr>
                        <m:t>𝑜𝑓</m:t>
                      </m:r>
                      <m:r>
                        <a:rPr lang="en-US" b="0" i="1" smtClean="0">
                          <a:latin typeface="Cambria Math" panose="02040503050406030204" pitchFamily="18" charset="0"/>
                        </a:rPr>
                        <m:t> </m:t>
                      </m:r>
                      <m:r>
                        <a:rPr lang="en-US" b="0" i="1" smtClean="0">
                          <a:latin typeface="Cambria Math" panose="02040503050406030204" pitchFamily="18" charset="0"/>
                        </a:rPr>
                        <m:t>𝑇𝑖𝑚𝑒</m:t>
                      </m:r>
                      <m:r>
                        <a:rPr lang="en-US" b="0" i="1" smtClean="0">
                          <a:latin typeface="Cambria Math" panose="02040503050406030204" pitchFamily="18" charset="0"/>
                        </a:rPr>
                        <m:t> </m:t>
                      </m:r>
                      <m:r>
                        <a:rPr lang="en-US" b="0" i="1" smtClean="0">
                          <a:latin typeface="Cambria Math" panose="02040503050406030204" pitchFamily="18" charset="0"/>
                        </a:rPr>
                        <m:t>𝑆𝑡𝑒𝑝𝑠</m:t>
                      </m:r>
                      <m:r>
                        <a:rPr lang="en-US" b="0" i="1" smtClean="0">
                          <a:latin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𝑇𝑖𝑚𝑒</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𝑆𝑡𝑒𝑝</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𝑆𝑖𝑧𝑒</m:t>
                      </m:r>
                      <m:r>
                        <a:rPr lang="en-US" b="0" i="1" smtClean="0">
                          <a:latin typeface="Cambria Math" panose="02040503050406030204" pitchFamily="18" charset="0"/>
                          <a:ea typeface="Cambria Math" panose="02040503050406030204" pitchFamily="18" charset="0"/>
                        </a:rPr>
                        <m:t> </m:t>
                      </m:r>
                      <m:d>
                        <m:dPr>
                          <m:begChr m:val="["/>
                          <m:endChr m:val="]"/>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US" b="0" i="0" smtClean="0">
                          <a:latin typeface="Cambria Math" panose="02040503050406030204" pitchFamily="18" charset="0"/>
                          <a:ea typeface="Cambria Math" panose="02040503050406030204" pitchFamily="18" charset="0"/>
                        </a:rPr>
                        <m:t>=20000 </m:t>
                      </m:r>
                      <m:r>
                        <a:rPr lang="en-US" b="0" i="1" smtClean="0">
                          <a:latin typeface="Cambria Math" panose="02040503050406030204" pitchFamily="18" charset="0"/>
                          <a:ea typeface="Cambria Math" panose="02040503050406030204" pitchFamily="18" charset="0"/>
                        </a:rPr>
                        <m:t>×0.0001=2</m:t>
                      </m:r>
                      <m:r>
                        <a:rPr lang="en-US" b="0" i="1" smtClean="0">
                          <a:latin typeface="Cambria Math" panose="02040503050406030204" pitchFamily="18" charset="0"/>
                          <a:ea typeface="Cambria Math" panose="02040503050406030204" pitchFamily="18" charset="0"/>
                        </a:rPr>
                        <m:t>𝑠</m:t>
                      </m:r>
                    </m:oMath>
                  </m:oMathPara>
                </a14:m>
                <a:endParaRPr lang="en-GB" dirty="0"/>
              </a:p>
            </p:txBody>
          </p:sp>
        </mc:Choice>
        <mc:Fallback xmlns="">
          <p:sp>
            <p:nvSpPr>
              <p:cNvPr id="6" name="TextBox 5">
                <a:extLst>
                  <a:ext uri="{FF2B5EF4-FFF2-40B4-BE49-F238E27FC236}">
                    <a16:creationId xmlns:a16="http://schemas.microsoft.com/office/drawing/2014/main" id="{26361DAF-47E9-F19F-B9EC-4A0C26BD2592}"/>
                  </a:ext>
                </a:extLst>
              </p:cNvPr>
              <p:cNvSpPr txBox="1">
                <a:spLocks noRot="1" noChangeAspect="1" noMove="1" noResize="1" noEditPoints="1" noAdjustHandles="1" noChangeArrowheads="1" noChangeShapeType="1" noTextEdit="1"/>
              </p:cNvSpPr>
              <p:nvPr/>
            </p:nvSpPr>
            <p:spPr>
              <a:xfrm>
                <a:off x="2032067" y="5451195"/>
                <a:ext cx="8127866" cy="646331"/>
              </a:xfrm>
              <a:prstGeom prst="rect">
                <a:avLst/>
              </a:prstGeom>
              <a:blipFill>
                <a:blip r:embed="rId3"/>
                <a:stretch>
                  <a:fillRect t="-4717" b="-7547"/>
                </a:stretch>
              </a:blipFill>
            </p:spPr>
            <p:txBody>
              <a:bodyPr/>
              <a:lstStyle/>
              <a:p>
                <a:r>
                  <a:rPr lang="en-GB">
                    <a:noFill/>
                  </a:rPr>
                  <a:t> </a:t>
                </a:r>
              </a:p>
            </p:txBody>
          </p:sp>
        </mc:Fallback>
      </mc:AlternateContent>
    </p:spTree>
    <p:extLst>
      <p:ext uri="{BB962C8B-B14F-4D97-AF65-F5344CB8AC3E}">
        <p14:creationId xmlns:p14="http://schemas.microsoft.com/office/powerpoint/2010/main" val="2663338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9C5B9-7D4E-38AD-FFB5-E0A5FCB1917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ED7F241-CFCE-2AE8-7666-8799E6F63141}"/>
              </a:ext>
            </a:extLst>
          </p:cNvPr>
          <p:cNvSpPr>
            <a:spLocks noGrp="1"/>
          </p:cNvSpPr>
          <p:nvPr>
            <p:ph type="sldNum" sz="quarter" idx="11"/>
          </p:nvPr>
        </p:nvSpPr>
        <p:spPr/>
        <p:txBody>
          <a:bodyPr/>
          <a:lstStyle/>
          <a:p>
            <a:fld id="{F0D23093-2AB0-F74C-B865-1A12A15B650E}" type="slidenum">
              <a:rPr lang="en-US" smtClean="0"/>
              <a:pPr/>
              <a:t>82</a:t>
            </a:fld>
            <a:endParaRPr lang="en-US"/>
          </a:p>
        </p:txBody>
      </p:sp>
      <p:sp>
        <p:nvSpPr>
          <p:cNvPr id="3" name="Title 2">
            <a:extLst>
              <a:ext uri="{FF2B5EF4-FFF2-40B4-BE49-F238E27FC236}">
                <a16:creationId xmlns:a16="http://schemas.microsoft.com/office/drawing/2014/main" id="{0E2E55E2-4CA0-A06F-5718-14E94BF6584D}"/>
              </a:ext>
            </a:extLst>
          </p:cNvPr>
          <p:cNvSpPr>
            <a:spLocks noGrp="1"/>
          </p:cNvSpPr>
          <p:nvPr>
            <p:ph type="title"/>
          </p:nvPr>
        </p:nvSpPr>
        <p:spPr>
          <a:xfrm>
            <a:off x="609600" y="3006081"/>
            <a:ext cx="10972799" cy="845837"/>
          </a:xfrm>
        </p:spPr>
        <p:txBody>
          <a:bodyPr/>
          <a:lstStyle/>
          <a:p>
            <a:pPr algn="ctr"/>
            <a:r>
              <a:rPr lang="en-US" b="1" i="1" dirty="0"/>
              <a:t>Results &amp; Post-Processing</a:t>
            </a:r>
            <a:br>
              <a:rPr lang="en-US" b="1" i="1" dirty="0"/>
            </a:br>
            <a:r>
              <a:rPr lang="en-US" i="1" dirty="0"/>
              <a:t>CFD Model</a:t>
            </a:r>
            <a:br>
              <a:rPr lang="en-US" b="1" i="1" dirty="0"/>
            </a:br>
            <a:endParaRPr lang="en-GB" i="1" dirty="0"/>
          </a:p>
        </p:txBody>
      </p:sp>
    </p:spTree>
    <p:extLst>
      <p:ext uri="{BB962C8B-B14F-4D97-AF65-F5344CB8AC3E}">
        <p14:creationId xmlns:p14="http://schemas.microsoft.com/office/powerpoint/2010/main" val="14357011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A7EEA-AB4A-AA77-56B1-3B89EF7E4B99}"/>
            </a:ext>
          </a:extLst>
        </p:cNvPr>
        <p:cNvGrpSpPr/>
        <p:nvPr/>
      </p:nvGrpSpPr>
      <p:grpSpPr>
        <a:xfrm>
          <a:off x="0" y="0"/>
          <a:ext cx="0" cy="0"/>
          <a:chOff x="0" y="0"/>
          <a:chExt cx="0" cy="0"/>
        </a:xfrm>
      </p:grpSpPr>
      <p:pic>
        <p:nvPicPr>
          <p:cNvPr id="21" name="Picture 20" descr="A drawing of a cigarette lighter&#10;&#10;AI-generated content may be incorrect.">
            <a:extLst>
              <a:ext uri="{FF2B5EF4-FFF2-40B4-BE49-F238E27FC236}">
                <a16:creationId xmlns:a16="http://schemas.microsoft.com/office/drawing/2014/main" id="{E2E7CF86-0200-2889-AA4E-5A55C94AD0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5831" y="959509"/>
            <a:ext cx="7560337" cy="4938981"/>
          </a:xfrm>
          <a:prstGeom prst="rect">
            <a:avLst/>
          </a:prstGeom>
        </p:spPr>
      </p:pic>
      <p:sp>
        <p:nvSpPr>
          <p:cNvPr id="2" name="Slide Number Placeholder 1">
            <a:extLst>
              <a:ext uri="{FF2B5EF4-FFF2-40B4-BE49-F238E27FC236}">
                <a16:creationId xmlns:a16="http://schemas.microsoft.com/office/drawing/2014/main" id="{DE7EF661-AB69-3C4A-98A5-39E5A261692E}"/>
              </a:ext>
            </a:extLst>
          </p:cNvPr>
          <p:cNvSpPr>
            <a:spLocks noGrp="1"/>
          </p:cNvSpPr>
          <p:nvPr>
            <p:ph type="sldNum" sz="quarter" idx="11"/>
          </p:nvPr>
        </p:nvSpPr>
        <p:spPr/>
        <p:txBody>
          <a:bodyPr/>
          <a:lstStyle/>
          <a:p>
            <a:fld id="{F0D23093-2AB0-F74C-B865-1A12A15B650E}" type="slidenum">
              <a:rPr lang="en-US" smtClean="0"/>
              <a:pPr/>
              <a:t>83</a:t>
            </a:fld>
            <a:endParaRPr lang="en-US"/>
          </a:p>
        </p:txBody>
      </p:sp>
      <p:sp>
        <p:nvSpPr>
          <p:cNvPr id="5" name="Title 2">
            <a:extLst>
              <a:ext uri="{FF2B5EF4-FFF2-40B4-BE49-F238E27FC236}">
                <a16:creationId xmlns:a16="http://schemas.microsoft.com/office/drawing/2014/main" id="{2D0C9AB0-59B9-8A4A-ACD9-75C49DD7B462}"/>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Particle Diameter</a:t>
            </a:r>
          </a:p>
          <a:p>
            <a:r>
              <a:rPr lang="en-US" sz="2000" i="1" dirty="0">
                <a:latin typeface="+mj-lt"/>
              </a:rPr>
              <a:t>	</a:t>
            </a:r>
            <a:r>
              <a:rPr lang="en-US" sz="2400" i="1" dirty="0">
                <a:latin typeface="+mj-lt"/>
              </a:rPr>
              <a:t>Animation</a:t>
            </a:r>
            <a:endParaRPr lang="en-US" sz="2000" i="1" dirty="0">
              <a:latin typeface="+mj-lt"/>
            </a:endParaRPr>
          </a:p>
        </p:txBody>
      </p:sp>
      <p:sp>
        <p:nvSpPr>
          <p:cNvPr id="23" name="TextBox 22">
            <a:extLst>
              <a:ext uri="{FF2B5EF4-FFF2-40B4-BE49-F238E27FC236}">
                <a16:creationId xmlns:a16="http://schemas.microsoft.com/office/drawing/2014/main" id="{71D69683-CE2B-D900-0117-A0CA63B9B0FB}"/>
              </a:ext>
            </a:extLst>
          </p:cNvPr>
          <p:cNvSpPr txBox="1"/>
          <p:nvPr/>
        </p:nvSpPr>
        <p:spPr>
          <a:xfrm>
            <a:off x="3107424" y="5713824"/>
            <a:ext cx="5660139" cy="369332"/>
          </a:xfrm>
          <a:prstGeom prst="rect">
            <a:avLst/>
          </a:prstGeom>
          <a:noFill/>
        </p:spPr>
        <p:txBody>
          <a:bodyPr wrap="none" rtlCol="0">
            <a:spAutoFit/>
          </a:bodyPr>
          <a:lstStyle/>
          <a:p>
            <a:r>
              <a:rPr lang="en-US" i="1" dirty="0"/>
              <a:t>Check the Folder for the particle-diameter-animation.mp4!</a:t>
            </a:r>
            <a:endParaRPr lang="en-GB" i="1" dirty="0"/>
          </a:p>
        </p:txBody>
      </p:sp>
    </p:spTree>
    <p:extLst>
      <p:ext uri="{BB962C8B-B14F-4D97-AF65-F5344CB8AC3E}">
        <p14:creationId xmlns:p14="http://schemas.microsoft.com/office/powerpoint/2010/main" val="38732785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5A7F3-B135-8552-0A87-B9715C6DA479}"/>
            </a:ext>
          </a:extLst>
        </p:cNvPr>
        <p:cNvGrpSpPr/>
        <p:nvPr/>
      </p:nvGrpSpPr>
      <p:grpSpPr>
        <a:xfrm>
          <a:off x="0" y="0"/>
          <a:ext cx="0" cy="0"/>
          <a:chOff x="0" y="0"/>
          <a:chExt cx="0" cy="0"/>
        </a:xfrm>
      </p:grpSpPr>
      <p:pic>
        <p:nvPicPr>
          <p:cNvPr id="4" name="Picture 3" descr="A drawing of a cigarette lighter&#10;&#10;AI-generated content may be incorrect.">
            <a:extLst>
              <a:ext uri="{FF2B5EF4-FFF2-40B4-BE49-F238E27FC236}">
                <a16:creationId xmlns:a16="http://schemas.microsoft.com/office/drawing/2014/main" id="{E077F78A-D400-D148-AB2A-C0A6A56921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5661" y="959400"/>
            <a:ext cx="7560674" cy="4939200"/>
          </a:xfrm>
          <a:prstGeom prst="rect">
            <a:avLst/>
          </a:prstGeom>
        </p:spPr>
      </p:pic>
      <p:sp>
        <p:nvSpPr>
          <p:cNvPr id="2" name="Slide Number Placeholder 1">
            <a:extLst>
              <a:ext uri="{FF2B5EF4-FFF2-40B4-BE49-F238E27FC236}">
                <a16:creationId xmlns:a16="http://schemas.microsoft.com/office/drawing/2014/main" id="{8EA6245A-174F-9CB5-465B-FFC83320CC69}"/>
              </a:ext>
            </a:extLst>
          </p:cNvPr>
          <p:cNvSpPr>
            <a:spLocks noGrp="1"/>
          </p:cNvSpPr>
          <p:nvPr>
            <p:ph type="sldNum" sz="quarter" idx="11"/>
          </p:nvPr>
        </p:nvSpPr>
        <p:spPr/>
        <p:txBody>
          <a:bodyPr/>
          <a:lstStyle/>
          <a:p>
            <a:fld id="{F0D23093-2AB0-F74C-B865-1A12A15B650E}" type="slidenum">
              <a:rPr lang="en-US" smtClean="0"/>
              <a:pPr/>
              <a:t>84</a:t>
            </a:fld>
            <a:endParaRPr lang="en-US"/>
          </a:p>
        </p:txBody>
      </p:sp>
      <p:sp>
        <p:nvSpPr>
          <p:cNvPr id="5" name="Title 2">
            <a:extLst>
              <a:ext uri="{FF2B5EF4-FFF2-40B4-BE49-F238E27FC236}">
                <a16:creationId xmlns:a16="http://schemas.microsoft.com/office/drawing/2014/main" id="{CFDDB2FF-88CC-7FC2-DFD9-CE772488CC68}"/>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Particle Temperature</a:t>
            </a:r>
          </a:p>
          <a:p>
            <a:r>
              <a:rPr lang="en-US" sz="2000" i="1" dirty="0">
                <a:latin typeface="+mj-lt"/>
              </a:rPr>
              <a:t>	</a:t>
            </a:r>
            <a:r>
              <a:rPr lang="en-US" sz="2400" i="1" dirty="0">
                <a:latin typeface="+mj-lt"/>
              </a:rPr>
              <a:t>Animation</a:t>
            </a:r>
            <a:endParaRPr lang="en-US" sz="2000" i="1" dirty="0">
              <a:latin typeface="+mj-lt"/>
            </a:endParaRPr>
          </a:p>
        </p:txBody>
      </p:sp>
      <p:sp>
        <p:nvSpPr>
          <p:cNvPr id="6" name="TextBox 5">
            <a:extLst>
              <a:ext uri="{FF2B5EF4-FFF2-40B4-BE49-F238E27FC236}">
                <a16:creationId xmlns:a16="http://schemas.microsoft.com/office/drawing/2014/main" id="{6BA3BC7D-E5A0-6912-2607-8ABE6711A028}"/>
              </a:ext>
            </a:extLst>
          </p:cNvPr>
          <p:cNvSpPr txBox="1"/>
          <p:nvPr/>
        </p:nvSpPr>
        <p:spPr>
          <a:xfrm>
            <a:off x="3107424" y="5713824"/>
            <a:ext cx="5977149" cy="369332"/>
          </a:xfrm>
          <a:prstGeom prst="rect">
            <a:avLst/>
          </a:prstGeom>
          <a:noFill/>
        </p:spPr>
        <p:txBody>
          <a:bodyPr wrap="none" rtlCol="0">
            <a:spAutoFit/>
          </a:bodyPr>
          <a:lstStyle/>
          <a:p>
            <a:r>
              <a:rPr lang="en-US" i="1" dirty="0"/>
              <a:t>Check the Folder for the particle-temperature-animation.mp4!</a:t>
            </a:r>
            <a:endParaRPr lang="en-GB" i="1" dirty="0"/>
          </a:p>
        </p:txBody>
      </p:sp>
    </p:spTree>
    <p:extLst>
      <p:ext uri="{BB962C8B-B14F-4D97-AF65-F5344CB8AC3E}">
        <p14:creationId xmlns:p14="http://schemas.microsoft.com/office/powerpoint/2010/main" val="26725967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8766E8-41FB-9B7B-C3BE-E507D6E469D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543ADE-9219-C1AC-566C-D0E3D448F44C}"/>
              </a:ext>
            </a:extLst>
          </p:cNvPr>
          <p:cNvSpPr>
            <a:spLocks noGrp="1"/>
          </p:cNvSpPr>
          <p:nvPr>
            <p:ph type="sldNum" sz="quarter" idx="11"/>
          </p:nvPr>
        </p:nvSpPr>
        <p:spPr/>
        <p:txBody>
          <a:bodyPr/>
          <a:lstStyle/>
          <a:p>
            <a:fld id="{F0D23093-2AB0-F74C-B865-1A12A15B650E}" type="slidenum">
              <a:rPr lang="en-US" smtClean="0"/>
              <a:pPr/>
              <a:t>85</a:t>
            </a:fld>
            <a:endParaRPr lang="en-US"/>
          </a:p>
        </p:txBody>
      </p:sp>
      <p:sp>
        <p:nvSpPr>
          <p:cNvPr id="5" name="Title 2">
            <a:extLst>
              <a:ext uri="{FF2B5EF4-FFF2-40B4-BE49-F238E27FC236}">
                <a16:creationId xmlns:a16="http://schemas.microsoft.com/office/drawing/2014/main" id="{1E11F6DC-B5B6-DCE6-07F6-1EC087796A69}"/>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Particle Tracking</a:t>
            </a:r>
          </a:p>
          <a:p>
            <a:r>
              <a:rPr lang="en-US" sz="2000" i="1" dirty="0">
                <a:latin typeface="+mj-lt"/>
              </a:rPr>
              <a:t>	</a:t>
            </a:r>
            <a:r>
              <a:rPr lang="en-US" sz="2400" i="1" dirty="0">
                <a:latin typeface="+mj-lt"/>
              </a:rPr>
              <a:t>Summary</a:t>
            </a:r>
            <a:endParaRPr lang="en-US" sz="2000" i="1" dirty="0">
              <a:latin typeface="+mj-lt"/>
            </a:endParaRPr>
          </a:p>
        </p:txBody>
      </p:sp>
      <p:pic>
        <p:nvPicPr>
          <p:cNvPr id="7" name="Picture 6">
            <a:extLst>
              <a:ext uri="{FF2B5EF4-FFF2-40B4-BE49-F238E27FC236}">
                <a16:creationId xmlns:a16="http://schemas.microsoft.com/office/drawing/2014/main" id="{70E0143D-D6C7-077E-1F67-5D48D5A7BE94}"/>
              </a:ext>
            </a:extLst>
          </p:cNvPr>
          <p:cNvPicPr>
            <a:picLocks noChangeAspect="1"/>
          </p:cNvPicPr>
          <p:nvPr/>
        </p:nvPicPr>
        <p:blipFill>
          <a:blip r:embed="rId2"/>
          <a:stretch>
            <a:fillRect/>
          </a:stretch>
        </p:blipFill>
        <p:spPr>
          <a:xfrm>
            <a:off x="546100" y="2137037"/>
            <a:ext cx="4364616" cy="3645173"/>
          </a:xfrm>
          <a:prstGeom prst="rect">
            <a:avLst/>
          </a:prstGeom>
          <a:ln w="28575">
            <a:solidFill>
              <a:srgbClr val="FCB426"/>
            </a:solidFill>
          </a:ln>
        </p:spPr>
      </p:pic>
      <p:sp>
        <p:nvSpPr>
          <p:cNvPr id="8" name="Rectangle 7">
            <a:extLst>
              <a:ext uri="{FF2B5EF4-FFF2-40B4-BE49-F238E27FC236}">
                <a16:creationId xmlns:a16="http://schemas.microsoft.com/office/drawing/2014/main" id="{A9539CB0-4439-0701-1D47-BEB3F66BE13C}"/>
              </a:ext>
            </a:extLst>
          </p:cNvPr>
          <p:cNvSpPr/>
          <p:nvPr/>
        </p:nvSpPr>
        <p:spPr>
          <a:xfrm>
            <a:off x="762001" y="4802364"/>
            <a:ext cx="1028699" cy="219216"/>
          </a:xfrm>
          <a:prstGeom prst="rect">
            <a:avLst/>
          </a:prstGeom>
          <a:noFill/>
          <a:ln w="28575">
            <a:solidFill>
              <a:srgbClr val="FCB42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8634DE83-49EE-DA3E-0AE0-43258B3FB359}"/>
              </a:ext>
            </a:extLst>
          </p:cNvPr>
          <p:cNvPicPr>
            <a:picLocks noChangeAspect="1"/>
          </p:cNvPicPr>
          <p:nvPr/>
        </p:nvPicPr>
        <p:blipFill>
          <a:blip r:embed="rId3"/>
          <a:stretch>
            <a:fillRect/>
          </a:stretch>
        </p:blipFill>
        <p:spPr>
          <a:xfrm>
            <a:off x="5255940" y="2095227"/>
            <a:ext cx="6389960" cy="3885003"/>
          </a:xfrm>
          <a:prstGeom prst="rect">
            <a:avLst/>
          </a:prstGeom>
        </p:spPr>
      </p:pic>
      <p:sp>
        <p:nvSpPr>
          <p:cNvPr id="11" name="TextBox 10">
            <a:extLst>
              <a:ext uri="{FF2B5EF4-FFF2-40B4-BE49-F238E27FC236}">
                <a16:creationId xmlns:a16="http://schemas.microsoft.com/office/drawing/2014/main" id="{0BF9550A-D271-B67C-AD03-21008ECC6851}"/>
              </a:ext>
            </a:extLst>
          </p:cNvPr>
          <p:cNvSpPr txBox="1"/>
          <p:nvPr/>
        </p:nvSpPr>
        <p:spPr>
          <a:xfrm>
            <a:off x="785379" y="1415452"/>
            <a:ext cx="10621241" cy="369332"/>
          </a:xfrm>
          <a:prstGeom prst="rect">
            <a:avLst/>
          </a:prstGeom>
          <a:noFill/>
        </p:spPr>
        <p:txBody>
          <a:bodyPr wrap="none" rtlCol="0">
            <a:spAutoFit/>
          </a:bodyPr>
          <a:lstStyle/>
          <a:p>
            <a:r>
              <a:rPr lang="en-US" dirty="0"/>
              <a:t>By Selecting </a:t>
            </a:r>
            <a:r>
              <a:rPr lang="en-US" b="1" dirty="0"/>
              <a:t>Summary </a:t>
            </a:r>
            <a:r>
              <a:rPr lang="en-US" dirty="0"/>
              <a:t>in </a:t>
            </a:r>
            <a:r>
              <a:rPr lang="en-US" b="1" dirty="0"/>
              <a:t>Particle Tracks </a:t>
            </a:r>
            <a:r>
              <a:rPr lang="en-US" dirty="0"/>
              <a:t>&lt; </a:t>
            </a:r>
            <a:r>
              <a:rPr lang="en-US" b="1" dirty="0"/>
              <a:t>Graphics</a:t>
            </a:r>
            <a:r>
              <a:rPr lang="en-US" dirty="0"/>
              <a:t>,</a:t>
            </a:r>
            <a:r>
              <a:rPr lang="en-US" b="1" dirty="0"/>
              <a:t> </a:t>
            </a:r>
            <a:r>
              <a:rPr lang="en-US" dirty="0"/>
              <a:t>The following information will be displayed in the Console</a:t>
            </a:r>
            <a:endParaRPr lang="en-GB" dirty="0"/>
          </a:p>
        </p:txBody>
      </p:sp>
    </p:spTree>
    <p:extLst>
      <p:ext uri="{BB962C8B-B14F-4D97-AF65-F5344CB8AC3E}">
        <p14:creationId xmlns:p14="http://schemas.microsoft.com/office/powerpoint/2010/main" val="188601112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0188D-D3CA-14CE-56E0-500146D4525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90175C-BA52-DC74-9A87-1FF59085A735}"/>
              </a:ext>
            </a:extLst>
          </p:cNvPr>
          <p:cNvSpPr>
            <a:spLocks noGrp="1"/>
          </p:cNvSpPr>
          <p:nvPr>
            <p:ph type="sldNum" sz="quarter" idx="11"/>
          </p:nvPr>
        </p:nvSpPr>
        <p:spPr/>
        <p:txBody>
          <a:bodyPr/>
          <a:lstStyle/>
          <a:p>
            <a:fld id="{F0D23093-2AB0-F74C-B865-1A12A15B650E}" type="slidenum">
              <a:rPr lang="en-US" smtClean="0"/>
              <a:pPr/>
              <a:t>86</a:t>
            </a:fld>
            <a:endParaRPr lang="en-US"/>
          </a:p>
        </p:txBody>
      </p:sp>
      <p:sp>
        <p:nvSpPr>
          <p:cNvPr id="5" name="Title 2">
            <a:extLst>
              <a:ext uri="{FF2B5EF4-FFF2-40B4-BE49-F238E27FC236}">
                <a16:creationId xmlns:a16="http://schemas.microsoft.com/office/drawing/2014/main" id="{E0D26950-ECE5-6B2D-3854-099E1C0C1FAE}"/>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Particle Tracking</a:t>
            </a:r>
          </a:p>
          <a:p>
            <a:r>
              <a:rPr lang="en-US" sz="2000" i="1" dirty="0">
                <a:latin typeface="+mj-lt"/>
              </a:rPr>
              <a:t>	</a:t>
            </a:r>
            <a:r>
              <a:rPr lang="en-US" sz="2400" i="1" dirty="0">
                <a:latin typeface="+mj-lt"/>
              </a:rPr>
              <a:t>Summary</a:t>
            </a:r>
            <a:endParaRPr lang="en-US" sz="2000" i="1" dirty="0">
              <a:latin typeface="+mj-lt"/>
            </a:endParaRPr>
          </a:p>
        </p:txBody>
      </p:sp>
      <p:sp>
        <p:nvSpPr>
          <p:cNvPr id="11" name="TextBox 10">
            <a:extLst>
              <a:ext uri="{FF2B5EF4-FFF2-40B4-BE49-F238E27FC236}">
                <a16:creationId xmlns:a16="http://schemas.microsoft.com/office/drawing/2014/main" id="{4515A77B-AAD9-C58A-CBCF-2C61E4020E11}"/>
              </a:ext>
            </a:extLst>
          </p:cNvPr>
          <p:cNvSpPr txBox="1"/>
          <p:nvPr/>
        </p:nvSpPr>
        <p:spPr>
          <a:xfrm>
            <a:off x="785379" y="1415452"/>
            <a:ext cx="10047687" cy="369332"/>
          </a:xfrm>
          <a:prstGeom prst="rect">
            <a:avLst/>
          </a:prstGeom>
          <a:noFill/>
        </p:spPr>
        <p:txBody>
          <a:bodyPr wrap="none" rtlCol="0">
            <a:spAutoFit/>
          </a:bodyPr>
          <a:lstStyle/>
          <a:p>
            <a:r>
              <a:rPr lang="en-US" dirty="0"/>
              <a:t>After a period of 1 second – 10000 Number of Time Steps of Size 0.0001 [s], the Summary is the following:</a:t>
            </a:r>
            <a:endParaRPr lang="en-GB" dirty="0"/>
          </a:p>
        </p:txBody>
      </p:sp>
      <mc:AlternateContent xmlns:mc="http://schemas.openxmlformats.org/markup-compatibility/2006" xmlns:a14="http://schemas.microsoft.com/office/drawing/2010/main">
        <mc:Choice Requires="a14">
          <p:graphicFrame>
            <p:nvGraphicFramePr>
              <p:cNvPr id="3" name="Table 2">
                <a:extLst>
                  <a:ext uri="{FF2B5EF4-FFF2-40B4-BE49-F238E27FC236}">
                    <a16:creationId xmlns:a16="http://schemas.microsoft.com/office/drawing/2014/main" id="{92F26C61-5A99-5C46-FB27-6A624B70AE1B}"/>
                  </a:ext>
                </a:extLst>
              </p:cNvPr>
              <p:cNvGraphicFramePr>
                <a:graphicFrameLocks noGrp="1"/>
              </p:cNvGraphicFramePr>
              <p:nvPr/>
            </p:nvGraphicFramePr>
            <p:xfrm>
              <a:off x="1066703" y="2053418"/>
              <a:ext cx="10058594" cy="1408560"/>
            </p:xfrm>
            <a:graphic>
              <a:graphicData uri="http://schemas.openxmlformats.org/drawingml/2006/table">
                <a:tbl>
                  <a:tblPr firstRow="1" bandRow="1">
                    <a:tableStyleId>{17292A2E-F333-43FB-9621-5CBBE7FDCDCB}</a:tableStyleId>
                  </a:tblPr>
                  <a:tblGrid>
                    <a:gridCol w="1486094">
                      <a:extLst>
                        <a:ext uri="{9D8B030D-6E8A-4147-A177-3AD203B41FA5}">
                          <a16:colId xmlns:a16="http://schemas.microsoft.com/office/drawing/2014/main" val="1251251834"/>
                        </a:ext>
                      </a:extLst>
                    </a:gridCol>
                    <a:gridCol w="1358900">
                      <a:extLst>
                        <a:ext uri="{9D8B030D-6E8A-4147-A177-3AD203B41FA5}">
                          <a16:colId xmlns:a16="http://schemas.microsoft.com/office/drawing/2014/main" val="4033190862"/>
                        </a:ext>
                      </a:extLst>
                    </a:gridCol>
                    <a:gridCol w="1320800">
                      <a:extLst>
                        <a:ext uri="{9D8B030D-6E8A-4147-A177-3AD203B41FA5}">
                          <a16:colId xmlns:a16="http://schemas.microsoft.com/office/drawing/2014/main" val="3601794288"/>
                        </a:ext>
                      </a:extLst>
                    </a:gridCol>
                    <a:gridCol w="1435100">
                      <a:extLst>
                        <a:ext uri="{9D8B030D-6E8A-4147-A177-3AD203B41FA5}">
                          <a16:colId xmlns:a16="http://schemas.microsoft.com/office/drawing/2014/main" val="2259779235"/>
                        </a:ext>
                      </a:extLst>
                    </a:gridCol>
                    <a:gridCol w="1384300">
                      <a:extLst>
                        <a:ext uri="{9D8B030D-6E8A-4147-A177-3AD203B41FA5}">
                          <a16:colId xmlns:a16="http://schemas.microsoft.com/office/drawing/2014/main" val="3647097666"/>
                        </a:ext>
                      </a:extLst>
                    </a:gridCol>
                    <a:gridCol w="1498600">
                      <a:extLst>
                        <a:ext uri="{9D8B030D-6E8A-4147-A177-3AD203B41FA5}">
                          <a16:colId xmlns:a16="http://schemas.microsoft.com/office/drawing/2014/main" val="4129952980"/>
                        </a:ext>
                      </a:extLst>
                    </a:gridCol>
                    <a:gridCol w="1574800">
                      <a:extLst>
                        <a:ext uri="{9D8B030D-6E8A-4147-A177-3AD203B41FA5}">
                          <a16:colId xmlns:a16="http://schemas.microsoft.com/office/drawing/2014/main" val="860008735"/>
                        </a:ext>
                      </a:extLst>
                    </a:gridCol>
                  </a:tblGrid>
                  <a:tr h="399333">
                    <a:tc gridSpan="7">
                      <a:txBody>
                        <a:bodyPr/>
                        <a:lstStyle/>
                        <a:p>
                          <a:pPr algn="ctr"/>
                          <a:r>
                            <a:rPr lang="en-US" sz="1800" b="1" dirty="0"/>
                            <a:t>Results @ t = 1s</a:t>
                          </a:r>
                          <a:endParaRPr lang="en-GB" sz="1800" dirty="0"/>
                        </a:p>
                      </a:txBody>
                      <a:tcPr>
                        <a:lnB w="12700" cap="flat" cmpd="sng" algn="ctr">
                          <a:solidFill>
                            <a:schemeClr val="tx1"/>
                          </a:solidFill>
                          <a:prstDash val="solid"/>
                          <a:round/>
                          <a:headEnd type="none" w="med" len="med"/>
                          <a:tailEnd type="none" w="med" len="med"/>
                        </a:lnB>
                      </a:tcPr>
                    </a:tc>
                    <a:tc hMerge="1">
                      <a:txBody>
                        <a:bodyPr/>
                        <a:lstStyle/>
                        <a:p>
                          <a:endParaRPr/>
                        </a:p>
                      </a:txBody>
                      <a:tcPr>
                        <a:lnB w="12700" cap="flat" cmpd="sng" algn="ctr">
                          <a:solidFill>
                            <a:schemeClr val="tx1"/>
                          </a:solidFill>
                          <a:prstDash val="solid"/>
                          <a:round/>
                          <a:headEnd type="none" w="med" len="med"/>
                          <a:tailEnd type="none" w="med" len="med"/>
                        </a:lnB>
                      </a:tcPr>
                    </a:tc>
                    <a:tc hMerge="1">
                      <a:txBody>
                        <a:bodyPr/>
                        <a:lstStyle/>
                        <a:p>
                          <a:pPr algn="ctr"/>
                          <a:endParaRPr lang="en-GB"/>
                        </a:p>
                      </a:txBody>
                      <a:tcPr/>
                    </a:tc>
                    <a:tc hMerge="1">
                      <a:txBody>
                        <a:bodyPr/>
                        <a:lstStyle/>
                        <a:p>
                          <a:endParaRPr lang="en-GB"/>
                        </a:p>
                      </a:txBody>
                      <a:tcPr/>
                    </a:tc>
                    <a:tc hMerge="1">
                      <a:txBody>
                        <a:bodyPr/>
                        <a:lstStyle/>
                        <a:p>
                          <a:pPr algn="ctr"/>
                          <a:endParaRPr lang="en-GB"/>
                        </a:p>
                      </a:txBody>
                      <a:tcPr/>
                    </a:tc>
                    <a:tc hMerge="1">
                      <a:txBody>
                        <a:bodyPr/>
                        <a:lstStyle/>
                        <a:p>
                          <a:pPr algn="ctr"/>
                          <a:endParaRPr lang="en-GB"/>
                        </a:p>
                      </a:txBody>
                      <a:tcPr>
                        <a:lnB w="12700" cap="flat" cmpd="sng" algn="ctr">
                          <a:solidFill>
                            <a:schemeClr val="tx1"/>
                          </a:solidFill>
                          <a:prstDash val="solid"/>
                          <a:round/>
                          <a:headEnd type="none" w="med" len="med"/>
                          <a:tailEnd type="none" w="med" len="med"/>
                        </a:lnB>
                      </a:tcPr>
                    </a:tc>
                    <a:tc hMerge="1">
                      <a:txBody>
                        <a:bodyPr/>
                        <a:lstStyle/>
                        <a:p>
                          <a:pPr algn="ctr"/>
                          <a:endParaRPr lang="en-GB"/>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5558252"/>
                      </a:ext>
                    </a:extLst>
                  </a:tr>
                  <a:tr h="370840">
                    <a:tc>
                      <a:txBody>
                        <a:bodyPr/>
                        <a:lstStyle/>
                        <a:p>
                          <a:pPr algn="ctr"/>
                          <a:r>
                            <a:rPr lang="en-US" sz="1800" b="1"/>
                            <a:t>Flow Rates </a:t>
                          </a:r>
                          <a:r>
                            <a:rPr lang="en-US" sz="1800"/>
                            <a:t>(</a:t>
                          </a:r>
                          <a14:m>
                            <m:oMath xmlns:m="http://schemas.openxmlformats.org/officeDocument/2006/math">
                              <m:r>
                                <a:rPr lang="en-US" sz="1800" b="0" i="1" smtClean="0">
                                  <a:latin typeface="Cambria Math" panose="02040503050406030204" pitchFamily="18" charset="0"/>
                                </a:rPr>
                                <m:t>𝐿</m:t>
                              </m:r>
                              <m:r>
                                <a:rPr lang="en-US" sz="1800" b="0" i="1" smtClean="0">
                                  <a:latin typeface="Cambria Math" panose="02040503050406030204" pitchFamily="18" charset="0"/>
                                </a:rPr>
                                <m:t>/</m:t>
                              </m:r>
                              <m:r>
                                <a:rPr lang="en-US" sz="1800" b="0" i="1" smtClean="0">
                                  <a:latin typeface="Cambria Math" panose="02040503050406030204" pitchFamily="18" charset="0"/>
                                </a:rPr>
                                <m:t>𝑚𝑖𝑛</m:t>
                              </m:r>
                            </m:oMath>
                          </a14:m>
                          <a:r>
                            <a:rPr lang="en-US" sz="1800"/>
                            <a:t>)</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t>Injected</a:t>
                          </a:r>
                          <a:r>
                            <a:rPr lang="en-US" sz="1800" dirty="0"/>
                            <a:t> Particles</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t>Trapped </a:t>
                          </a:r>
                          <a:r>
                            <a:rPr lang="en-US" sz="1800" dirty="0"/>
                            <a:t>Particles</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0" dirty="0"/>
                            <a:t>Particle</a:t>
                          </a:r>
                        </a:p>
                        <a:p>
                          <a:pPr algn="ctr"/>
                          <a:r>
                            <a:rPr lang="en-US" sz="1800" b="1" dirty="0"/>
                            <a:t>In Transit</a:t>
                          </a:r>
                          <a:endParaRPr lang="en-GB"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t>Escaped </a:t>
                          </a:r>
                          <a:r>
                            <a:rPr lang="en-US" sz="1800" dirty="0"/>
                            <a:t>Particles</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Model</a:t>
                          </a:r>
                          <a:r>
                            <a:rPr lang="en-US" sz="1800"/>
                            <a:t> Efficiency</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Experimental</a:t>
                          </a:r>
                          <a:endParaRPr lang="en-US" sz="1800"/>
                        </a:p>
                        <a:p>
                          <a:pPr algn="ctr"/>
                          <a:r>
                            <a:rPr lang="en-US" sz="1800"/>
                            <a:t>Efficiency</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1924371"/>
                      </a:ext>
                    </a:extLst>
                  </a:tr>
                  <a:tr h="36914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30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tx1"/>
                              </a:solidFill>
                              <a:effectLst/>
                              <a:latin typeface="+mn-lt"/>
                              <a:ea typeface="+mn-ea"/>
                              <a:cs typeface="+mn-cs"/>
                            </a:rPr>
                            <a:t>50000</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t>7563</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t>6637</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35800</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71%</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pPr>
                          <a:r>
                            <a:rPr lang="en-GB" sz="1800" b="1" dirty="0"/>
                            <a:t>70-80%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318378"/>
                      </a:ext>
                    </a:extLst>
                  </a:tr>
                </a:tbl>
              </a:graphicData>
            </a:graphic>
          </p:graphicFrame>
        </mc:Choice>
        <mc:Fallback xmlns="">
          <p:graphicFrame>
            <p:nvGraphicFramePr>
              <p:cNvPr id="3" name="Table 2">
                <a:extLst>
                  <a:ext uri="{FF2B5EF4-FFF2-40B4-BE49-F238E27FC236}">
                    <a16:creationId xmlns:a16="http://schemas.microsoft.com/office/drawing/2014/main" id="{92F26C61-5A99-5C46-FB27-6A624B70AE1B}"/>
                  </a:ext>
                </a:extLst>
              </p:cNvPr>
              <p:cNvGraphicFramePr>
                <a:graphicFrameLocks noGrp="1"/>
              </p:cNvGraphicFramePr>
              <p:nvPr>
                <p:extLst>
                  <p:ext uri="{D42A27DB-BD31-4B8C-83A1-F6EECF244321}">
                    <p14:modId xmlns:p14="http://schemas.microsoft.com/office/powerpoint/2010/main" val="3867028161"/>
                  </p:ext>
                </p:extLst>
              </p:nvPr>
            </p:nvGraphicFramePr>
            <p:xfrm>
              <a:off x="1066703" y="2053418"/>
              <a:ext cx="10058594" cy="1408560"/>
            </p:xfrm>
            <a:graphic>
              <a:graphicData uri="http://schemas.openxmlformats.org/drawingml/2006/table">
                <a:tbl>
                  <a:tblPr firstRow="1" bandRow="1">
                    <a:tableStyleId>{17292A2E-F333-43FB-9621-5CBBE7FDCDCB}</a:tableStyleId>
                  </a:tblPr>
                  <a:tblGrid>
                    <a:gridCol w="1486094">
                      <a:extLst>
                        <a:ext uri="{9D8B030D-6E8A-4147-A177-3AD203B41FA5}">
                          <a16:colId xmlns:a16="http://schemas.microsoft.com/office/drawing/2014/main" val="1251251834"/>
                        </a:ext>
                      </a:extLst>
                    </a:gridCol>
                    <a:gridCol w="1358900">
                      <a:extLst>
                        <a:ext uri="{9D8B030D-6E8A-4147-A177-3AD203B41FA5}">
                          <a16:colId xmlns:a16="http://schemas.microsoft.com/office/drawing/2014/main" val="4033190862"/>
                        </a:ext>
                      </a:extLst>
                    </a:gridCol>
                    <a:gridCol w="1320800">
                      <a:extLst>
                        <a:ext uri="{9D8B030D-6E8A-4147-A177-3AD203B41FA5}">
                          <a16:colId xmlns:a16="http://schemas.microsoft.com/office/drawing/2014/main" val="3601794288"/>
                        </a:ext>
                      </a:extLst>
                    </a:gridCol>
                    <a:gridCol w="1435100">
                      <a:extLst>
                        <a:ext uri="{9D8B030D-6E8A-4147-A177-3AD203B41FA5}">
                          <a16:colId xmlns:a16="http://schemas.microsoft.com/office/drawing/2014/main" val="2259779235"/>
                        </a:ext>
                      </a:extLst>
                    </a:gridCol>
                    <a:gridCol w="1384300">
                      <a:extLst>
                        <a:ext uri="{9D8B030D-6E8A-4147-A177-3AD203B41FA5}">
                          <a16:colId xmlns:a16="http://schemas.microsoft.com/office/drawing/2014/main" val="3647097666"/>
                        </a:ext>
                      </a:extLst>
                    </a:gridCol>
                    <a:gridCol w="1498600">
                      <a:extLst>
                        <a:ext uri="{9D8B030D-6E8A-4147-A177-3AD203B41FA5}">
                          <a16:colId xmlns:a16="http://schemas.microsoft.com/office/drawing/2014/main" val="4129952980"/>
                        </a:ext>
                      </a:extLst>
                    </a:gridCol>
                    <a:gridCol w="1574800">
                      <a:extLst>
                        <a:ext uri="{9D8B030D-6E8A-4147-A177-3AD203B41FA5}">
                          <a16:colId xmlns:a16="http://schemas.microsoft.com/office/drawing/2014/main" val="860008735"/>
                        </a:ext>
                      </a:extLst>
                    </a:gridCol>
                  </a:tblGrid>
                  <a:tr h="399333">
                    <a:tc gridSpan="7">
                      <a:txBody>
                        <a:bodyPr/>
                        <a:lstStyle/>
                        <a:p>
                          <a:pPr algn="ctr"/>
                          <a:r>
                            <a:rPr lang="en-US" sz="1800" b="1" dirty="0"/>
                            <a:t>Results @ t = 1s</a:t>
                          </a:r>
                          <a:endParaRPr lang="en-GB" sz="1800" dirty="0"/>
                        </a:p>
                      </a:txBody>
                      <a:tcPr>
                        <a:lnB w="12700" cap="flat" cmpd="sng" algn="ctr">
                          <a:solidFill>
                            <a:schemeClr val="tx1"/>
                          </a:solidFill>
                          <a:prstDash val="solid"/>
                          <a:round/>
                          <a:headEnd type="none" w="med" len="med"/>
                          <a:tailEnd type="none" w="med" len="med"/>
                        </a:lnB>
                      </a:tcPr>
                    </a:tc>
                    <a:tc hMerge="1">
                      <a:txBody>
                        <a:bodyPr/>
                        <a:lstStyle/>
                        <a:p>
                          <a:endParaRPr/>
                        </a:p>
                      </a:txBody>
                      <a:tcPr>
                        <a:lnB w="12700" cap="flat" cmpd="sng" algn="ctr">
                          <a:solidFill>
                            <a:schemeClr val="tx1"/>
                          </a:solidFill>
                          <a:prstDash val="solid"/>
                          <a:round/>
                          <a:headEnd type="none" w="med" len="med"/>
                          <a:tailEnd type="none" w="med" len="med"/>
                        </a:lnB>
                      </a:tcPr>
                    </a:tc>
                    <a:tc hMerge="1">
                      <a:txBody>
                        <a:bodyPr/>
                        <a:lstStyle/>
                        <a:p>
                          <a:pPr algn="ctr"/>
                          <a:endParaRPr lang="en-GB"/>
                        </a:p>
                      </a:txBody>
                      <a:tcPr/>
                    </a:tc>
                    <a:tc hMerge="1">
                      <a:txBody>
                        <a:bodyPr/>
                        <a:lstStyle/>
                        <a:p>
                          <a:endParaRPr lang="en-GB"/>
                        </a:p>
                      </a:txBody>
                      <a:tcPr/>
                    </a:tc>
                    <a:tc hMerge="1">
                      <a:txBody>
                        <a:bodyPr/>
                        <a:lstStyle/>
                        <a:p>
                          <a:pPr algn="ctr"/>
                          <a:endParaRPr lang="en-GB"/>
                        </a:p>
                      </a:txBody>
                      <a:tcPr/>
                    </a:tc>
                    <a:tc hMerge="1">
                      <a:txBody>
                        <a:bodyPr/>
                        <a:lstStyle/>
                        <a:p>
                          <a:pPr algn="ctr"/>
                          <a:endParaRPr lang="en-GB"/>
                        </a:p>
                      </a:txBody>
                      <a:tcPr>
                        <a:lnB w="12700" cap="flat" cmpd="sng" algn="ctr">
                          <a:solidFill>
                            <a:schemeClr val="tx1"/>
                          </a:solidFill>
                          <a:prstDash val="solid"/>
                          <a:round/>
                          <a:headEnd type="none" w="med" len="med"/>
                          <a:tailEnd type="none" w="med" len="med"/>
                        </a:lnB>
                      </a:tcPr>
                    </a:tc>
                    <a:tc hMerge="1">
                      <a:txBody>
                        <a:bodyPr/>
                        <a:lstStyle/>
                        <a:p>
                          <a:pPr algn="ctr"/>
                          <a:endParaRPr lang="en-GB"/>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55558252"/>
                      </a:ext>
                    </a:extLst>
                  </a:tr>
                  <a:tr h="64008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410" t="-67619" r="-577869" b="-72381"/>
                          </a:stretch>
                        </a:blipFill>
                      </a:tcPr>
                    </a:tc>
                    <a:tc>
                      <a:txBody>
                        <a:bodyPr/>
                        <a:lstStyle/>
                        <a:p>
                          <a:pPr algn="ctr"/>
                          <a:r>
                            <a:rPr lang="en-US" sz="1800" b="1" dirty="0"/>
                            <a:t>Injected</a:t>
                          </a:r>
                          <a:r>
                            <a:rPr lang="en-US" sz="1800" dirty="0"/>
                            <a:t> Particles</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t>Trapped </a:t>
                          </a:r>
                          <a:r>
                            <a:rPr lang="en-US" sz="1800" dirty="0"/>
                            <a:t>Particles</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0" dirty="0"/>
                            <a:t>Particle</a:t>
                          </a:r>
                        </a:p>
                        <a:p>
                          <a:pPr algn="ctr"/>
                          <a:r>
                            <a:rPr lang="en-US" sz="1800" b="1" dirty="0"/>
                            <a:t>In Transit</a:t>
                          </a:r>
                          <a:endParaRPr lang="en-GB"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dirty="0"/>
                            <a:t>Escaped </a:t>
                          </a:r>
                          <a:r>
                            <a:rPr lang="en-US" sz="1800" dirty="0"/>
                            <a:t>Particles</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Model</a:t>
                          </a:r>
                          <a:r>
                            <a:rPr lang="en-US" sz="1800"/>
                            <a:t> Efficiency</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b="1"/>
                            <a:t>Experimental</a:t>
                          </a:r>
                          <a:endParaRPr lang="en-US" sz="1800"/>
                        </a:p>
                        <a:p>
                          <a:pPr algn="ctr"/>
                          <a:r>
                            <a:rPr lang="en-US" sz="1800"/>
                            <a:t>Efficiency</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61924371"/>
                      </a:ext>
                    </a:extLst>
                  </a:tr>
                  <a:tr h="36914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a:t>30</a:t>
                          </a:r>
                          <a:endParaRPr lang="en-GB" sz="18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kern="1200" dirty="0">
                              <a:solidFill>
                                <a:schemeClr val="tx1"/>
                              </a:solidFill>
                              <a:effectLst/>
                              <a:latin typeface="+mn-lt"/>
                              <a:ea typeface="+mn-ea"/>
                              <a:cs typeface="+mn-cs"/>
                            </a:rPr>
                            <a:t>50000</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t>7563</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t>6637</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35800</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71%</a:t>
                          </a:r>
                          <a:endParaRPr lang="en-GB"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300"/>
                            </a:spcBef>
                          </a:pPr>
                          <a:r>
                            <a:rPr lang="en-GB" sz="1800" b="1" dirty="0"/>
                            <a:t>70-80%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318378"/>
                      </a:ext>
                    </a:extLst>
                  </a:tr>
                </a:tbl>
              </a:graphicData>
            </a:graphic>
          </p:graphicFrame>
        </mc:Fallback>
      </mc:AlternateContent>
      <p:sp>
        <p:nvSpPr>
          <p:cNvPr id="4" name="TextBox 3">
            <a:extLst>
              <a:ext uri="{FF2B5EF4-FFF2-40B4-BE49-F238E27FC236}">
                <a16:creationId xmlns:a16="http://schemas.microsoft.com/office/drawing/2014/main" id="{CE8FF869-D4F5-BDD5-B396-BC72F3BA7453}"/>
              </a:ext>
            </a:extLst>
          </p:cNvPr>
          <p:cNvSpPr txBox="1"/>
          <p:nvPr/>
        </p:nvSpPr>
        <p:spPr>
          <a:xfrm>
            <a:off x="762001" y="3886200"/>
            <a:ext cx="10668000" cy="1477328"/>
          </a:xfrm>
          <a:prstGeom prst="rect">
            <a:avLst/>
          </a:prstGeom>
          <a:noFill/>
        </p:spPr>
        <p:txBody>
          <a:bodyPr wrap="square" rtlCol="0">
            <a:spAutoFit/>
          </a:bodyPr>
          <a:lstStyle/>
          <a:p>
            <a:r>
              <a:rPr lang="en-US" dirty="0"/>
              <a:t>The simulation results demonstrate a substantial improvement in aerosol delivery performance with the use of a spacer device. Lung deposition efficiency increased to </a:t>
            </a:r>
            <a:r>
              <a:rPr lang="en-US" b="1" dirty="0"/>
              <a:t>71%</a:t>
            </a:r>
            <a:r>
              <a:rPr lang="en-US" dirty="0"/>
              <a:t>, corresponding to roughly a </a:t>
            </a:r>
            <a:r>
              <a:rPr lang="en-US" b="1" dirty="0"/>
              <a:t>20% enhancement</a:t>
            </a:r>
            <a:r>
              <a:rPr lang="en-US" dirty="0"/>
              <a:t> relative to the pressurized metered-dose inhaler (pMDI) coupled directly to the idealized throat model. This improvement aligns with expected trends, as the spacer reduces particle inertia and impaction losses in the oropharyngeal region, allowing finer droplets to enter the lower airways.</a:t>
            </a:r>
          </a:p>
        </p:txBody>
      </p:sp>
    </p:spTree>
    <p:extLst>
      <p:ext uri="{BB962C8B-B14F-4D97-AF65-F5344CB8AC3E}">
        <p14:creationId xmlns:p14="http://schemas.microsoft.com/office/powerpoint/2010/main" val="15861598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C22AE3-69E6-A140-F37D-AFA26BCF8A8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D272CB-5C44-572C-C13A-DA41212E4B4E}"/>
              </a:ext>
            </a:extLst>
          </p:cNvPr>
          <p:cNvSpPr>
            <a:spLocks noGrp="1"/>
          </p:cNvSpPr>
          <p:nvPr>
            <p:ph type="sldNum" sz="quarter" idx="11"/>
          </p:nvPr>
        </p:nvSpPr>
        <p:spPr/>
        <p:txBody>
          <a:bodyPr/>
          <a:lstStyle/>
          <a:p>
            <a:fld id="{F0D23093-2AB0-F74C-B865-1A12A15B650E}" type="slidenum">
              <a:rPr lang="en-US" smtClean="0"/>
              <a:pPr/>
              <a:t>87</a:t>
            </a:fld>
            <a:endParaRPr lang="en-US"/>
          </a:p>
        </p:txBody>
      </p:sp>
      <p:sp>
        <p:nvSpPr>
          <p:cNvPr id="5" name="Title 2">
            <a:extLst>
              <a:ext uri="{FF2B5EF4-FFF2-40B4-BE49-F238E27FC236}">
                <a16:creationId xmlns:a16="http://schemas.microsoft.com/office/drawing/2014/main" id="{5C8DF566-8E3A-F27A-19A7-8CB751568A9C}"/>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Total Escaped Mass vs Flow Time</a:t>
            </a:r>
          </a:p>
          <a:p>
            <a:r>
              <a:rPr lang="en-US" sz="2000" i="1" dirty="0">
                <a:latin typeface="+mj-lt"/>
              </a:rPr>
              <a:t>	</a:t>
            </a:r>
            <a:r>
              <a:rPr lang="en-US" sz="2400" i="1" dirty="0">
                <a:latin typeface="+mj-lt"/>
              </a:rPr>
              <a:t>Summary</a:t>
            </a:r>
            <a:endParaRPr lang="en-US" sz="2000" i="1" dirty="0">
              <a:latin typeface="+mj-lt"/>
            </a:endParaRPr>
          </a:p>
        </p:txBody>
      </p:sp>
      <p:sp>
        <p:nvSpPr>
          <p:cNvPr id="11" name="TextBox 10">
            <a:extLst>
              <a:ext uri="{FF2B5EF4-FFF2-40B4-BE49-F238E27FC236}">
                <a16:creationId xmlns:a16="http://schemas.microsoft.com/office/drawing/2014/main" id="{9548D252-6B62-BBB1-1BFF-37F9E017C493}"/>
              </a:ext>
            </a:extLst>
          </p:cNvPr>
          <p:cNvSpPr txBox="1"/>
          <p:nvPr/>
        </p:nvSpPr>
        <p:spPr>
          <a:xfrm>
            <a:off x="785379" y="1415452"/>
            <a:ext cx="10454121" cy="923330"/>
          </a:xfrm>
          <a:prstGeom prst="rect">
            <a:avLst/>
          </a:prstGeom>
          <a:noFill/>
        </p:spPr>
        <p:txBody>
          <a:bodyPr wrap="square" rtlCol="0">
            <a:spAutoFit/>
          </a:bodyPr>
          <a:lstStyle/>
          <a:p>
            <a:r>
              <a:rPr lang="en-US" dirty="0"/>
              <a:t>Even with a </a:t>
            </a:r>
            <a:r>
              <a:rPr lang="en-US" b="1" dirty="0"/>
              <a:t>1-second run</a:t>
            </a:r>
            <a:r>
              <a:rPr lang="en-US" dirty="0"/>
              <a:t>, the simulation reached </a:t>
            </a:r>
            <a:r>
              <a:rPr lang="en-US" b="1" dirty="0"/>
              <a:t>71% lung deposition</a:t>
            </a:r>
            <a:r>
              <a:rPr lang="en-US" dirty="0"/>
              <a:t>, with some particles still in transit. </a:t>
            </a:r>
          </a:p>
          <a:p>
            <a:r>
              <a:rPr lang="en-US" dirty="0"/>
              <a:t>This shows great progress — extending the simulation time would only improve result accuracy and complete particle tracking:</a:t>
            </a:r>
            <a:endParaRPr lang="en-GB" dirty="0"/>
          </a:p>
        </p:txBody>
      </p:sp>
      <p:sp>
        <p:nvSpPr>
          <p:cNvPr id="4" name="TextBox 3">
            <a:extLst>
              <a:ext uri="{FF2B5EF4-FFF2-40B4-BE49-F238E27FC236}">
                <a16:creationId xmlns:a16="http://schemas.microsoft.com/office/drawing/2014/main" id="{21F53FD4-70B2-E289-4196-477B704874BE}"/>
              </a:ext>
            </a:extLst>
          </p:cNvPr>
          <p:cNvSpPr txBox="1"/>
          <p:nvPr/>
        </p:nvSpPr>
        <p:spPr>
          <a:xfrm>
            <a:off x="762001" y="2828835"/>
            <a:ext cx="4102099" cy="2031325"/>
          </a:xfrm>
          <a:prstGeom prst="rect">
            <a:avLst/>
          </a:prstGeom>
          <a:noFill/>
        </p:spPr>
        <p:txBody>
          <a:bodyPr wrap="square" rtlCol="0">
            <a:spAutoFit/>
          </a:bodyPr>
          <a:lstStyle/>
          <a:p>
            <a:r>
              <a:rPr lang="en-US" b="1" dirty="0"/>
              <a:t>Question:</a:t>
            </a:r>
            <a:r>
              <a:rPr lang="en-US" dirty="0"/>
              <a:t> What do you expect to happen to the total number of escaped particles if the simulation continues?</a:t>
            </a:r>
          </a:p>
          <a:p>
            <a:endParaRPr lang="en-US" dirty="0"/>
          </a:p>
          <a:p>
            <a:r>
              <a:rPr lang="en-US" i="1" dirty="0"/>
              <a:t>Hint:</a:t>
            </a:r>
            <a:r>
              <a:rPr lang="en-US" dirty="0"/>
              <a:t> The curve should eventually </a:t>
            </a:r>
            <a:r>
              <a:rPr lang="en-US" b="1" dirty="0"/>
              <a:t>plateau</a:t>
            </a:r>
            <a:r>
              <a:rPr lang="en-US" dirty="0"/>
              <a:t>, as remaining particles either deposit on surfaces or exit the domain.</a:t>
            </a:r>
          </a:p>
        </p:txBody>
      </p:sp>
      <p:pic>
        <p:nvPicPr>
          <p:cNvPr id="7" name="Picture 6" descr="A graph with a red line&#10;&#10;AI-generated content may be incorrect.">
            <a:extLst>
              <a:ext uri="{FF2B5EF4-FFF2-40B4-BE49-F238E27FC236}">
                <a16:creationId xmlns:a16="http://schemas.microsoft.com/office/drawing/2014/main" id="{CF37FA77-31F5-832B-115C-331886A2C4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4215" y="2169217"/>
            <a:ext cx="5093585" cy="4056004"/>
          </a:xfrm>
          <a:prstGeom prst="rect">
            <a:avLst/>
          </a:prstGeom>
        </p:spPr>
      </p:pic>
    </p:spTree>
    <p:extLst>
      <p:ext uri="{BB962C8B-B14F-4D97-AF65-F5344CB8AC3E}">
        <p14:creationId xmlns:p14="http://schemas.microsoft.com/office/powerpoint/2010/main" val="16696004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14C122-4F24-BBE3-59D3-5C722670236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BDF69FB-34A6-E1D6-0BE2-AAB319C6E8C6}"/>
              </a:ext>
            </a:extLst>
          </p:cNvPr>
          <p:cNvSpPr>
            <a:spLocks noGrp="1"/>
          </p:cNvSpPr>
          <p:nvPr>
            <p:ph type="sldNum" sz="quarter" idx="11"/>
          </p:nvPr>
        </p:nvSpPr>
        <p:spPr/>
        <p:txBody>
          <a:bodyPr/>
          <a:lstStyle/>
          <a:p>
            <a:fld id="{F0D23093-2AB0-F74C-B865-1A12A15B650E}" type="slidenum">
              <a:rPr lang="en-US" smtClean="0"/>
              <a:pPr/>
              <a:t>88</a:t>
            </a:fld>
            <a:endParaRPr lang="en-US"/>
          </a:p>
        </p:txBody>
      </p:sp>
      <p:sp>
        <p:nvSpPr>
          <p:cNvPr id="6" name="Title 2">
            <a:extLst>
              <a:ext uri="{FF2B5EF4-FFF2-40B4-BE49-F238E27FC236}">
                <a16:creationId xmlns:a16="http://schemas.microsoft.com/office/drawing/2014/main" id="{BBE0F274-DC8F-0099-ED55-5173D43963B9}"/>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dirty="0">
                <a:solidFill>
                  <a:schemeClr val="accent1"/>
                </a:solidFill>
                <a:latin typeface="+mj-lt"/>
              </a:rPr>
              <a:t>/ </a:t>
            </a:r>
            <a:r>
              <a:rPr lang="en-US" b="1" dirty="0">
                <a:latin typeface="+mj-lt"/>
              </a:rPr>
              <a:t>Conclusions</a:t>
            </a:r>
          </a:p>
        </p:txBody>
      </p:sp>
      <p:sp>
        <p:nvSpPr>
          <p:cNvPr id="3" name="TextBox 2">
            <a:extLst>
              <a:ext uri="{FF2B5EF4-FFF2-40B4-BE49-F238E27FC236}">
                <a16:creationId xmlns:a16="http://schemas.microsoft.com/office/drawing/2014/main" id="{712E8E07-23EA-1D2F-2B3A-709A847E5E13}"/>
              </a:ext>
            </a:extLst>
          </p:cNvPr>
          <p:cNvSpPr txBox="1"/>
          <p:nvPr/>
        </p:nvSpPr>
        <p:spPr>
          <a:xfrm>
            <a:off x="595809" y="1146818"/>
            <a:ext cx="10972799" cy="5632311"/>
          </a:xfrm>
          <a:prstGeom prst="rect">
            <a:avLst/>
          </a:prstGeom>
          <a:noFill/>
        </p:spPr>
        <p:txBody>
          <a:bodyPr wrap="square" rtlCol="0">
            <a:spAutoFit/>
          </a:bodyPr>
          <a:lstStyle/>
          <a:p>
            <a:r>
              <a:rPr lang="en-US" dirty="0"/>
              <a:t>This simplified step-by-step tutorial establishes a strong foundation for </a:t>
            </a:r>
            <a:r>
              <a:rPr lang="en-US" b="1" dirty="0"/>
              <a:t>pMDI drug delivery modeling</a:t>
            </a:r>
            <a:r>
              <a:rPr lang="en-US" dirty="0"/>
              <a:t> in </a:t>
            </a:r>
            <a:r>
              <a:rPr lang="en-US" b="1" dirty="0"/>
              <a:t>Ansys Fluent software</a:t>
            </a:r>
            <a:r>
              <a:rPr lang="en-US" dirty="0"/>
              <a:t>, incorporating key physical processes such as </a:t>
            </a:r>
            <a:r>
              <a:rPr lang="en-US" b="1" dirty="0"/>
              <a:t>transient flow</a:t>
            </a:r>
            <a:r>
              <a:rPr lang="en-US" dirty="0"/>
              <a:t>, </a:t>
            </a:r>
            <a:r>
              <a:rPr lang="en-US" b="1" dirty="0"/>
              <a:t>species transport</a:t>
            </a:r>
            <a:r>
              <a:rPr lang="en-US" dirty="0"/>
              <a:t>, </a:t>
            </a:r>
            <a:r>
              <a:rPr lang="en-US" b="1" dirty="0"/>
              <a:t>droplet evaporation</a:t>
            </a:r>
            <a:r>
              <a:rPr lang="en-US" dirty="0"/>
              <a:t>, and </a:t>
            </a:r>
            <a:r>
              <a:rPr lang="en-US" b="1" dirty="0"/>
              <a:t>discrete phase tracking</a:t>
            </a:r>
            <a:r>
              <a:rPr lang="en-US" dirty="0"/>
              <a:t>.</a:t>
            </a:r>
          </a:p>
          <a:p>
            <a:endParaRPr lang="en-US" dirty="0"/>
          </a:p>
          <a:p>
            <a:r>
              <a:rPr lang="en-US" dirty="0"/>
              <a:t>Building on this framework, users can progressively extend the model to include additional physical phenomena for enhanced realism and predictive accuracy, such as:</a:t>
            </a:r>
          </a:p>
          <a:p>
            <a:endParaRPr lang="en-US" dirty="0"/>
          </a:p>
          <a:p>
            <a:r>
              <a:rPr lang="en-US" b="1" dirty="0"/>
              <a:t>Droplet Break-up Modeling</a:t>
            </a:r>
            <a:r>
              <a:rPr lang="en-US" dirty="0"/>
              <a:t> – Capturing secondary atomization and surface tension effects based on formulation properties.</a:t>
            </a:r>
          </a:p>
          <a:p>
            <a:r>
              <a:rPr lang="en-US" b="1" dirty="0"/>
              <a:t>Advanced Deposition Models</a:t>
            </a:r>
            <a:r>
              <a:rPr lang="en-US" dirty="0"/>
              <a:t> – Implementing probabilistic or velocity-dependent sticking efficiencies for more accurate wall interactions.</a:t>
            </a:r>
          </a:p>
          <a:p>
            <a:r>
              <a:rPr lang="en-US" b="1" dirty="0"/>
              <a:t>Electrostatic Effects</a:t>
            </a:r>
            <a:r>
              <a:rPr lang="en-US" dirty="0"/>
              <a:t> – Accounting for particle charging and image forces, especially relevant for plastic spacer geometries.</a:t>
            </a:r>
          </a:p>
          <a:p>
            <a:r>
              <a:rPr lang="en-US" b="1" dirty="0"/>
              <a:t>Hygroscopic Growth</a:t>
            </a:r>
            <a:r>
              <a:rPr lang="en-US" dirty="0"/>
              <a:t> – Modeling particle size variation due to humidity uptake under respiratory conditions.</a:t>
            </a:r>
          </a:p>
          <a:p>
            <a:endParaRPr lang="en-US" dirty="0"/>
          </a:p>
          <a:p>
            <a:r>
              <a:rPr lang="en-US" dirty="0"/>
              <a:t>Together, these extensions enable a more comprehensive simulation of aerosol behavior, supporting both </a:t>
            </a:r>
            <a:r>
              <a:rPr lang="en-US" b="1" dirty="0"/>
              <a:t>research-level investigations</a:t>
            </a:r>
            <a:r>
              <a:rPr lang="en-US" dirty="0"/>
              <a:t> and </a:t>
            </a:r>
            <a:r>
              <a:rPr lang="en-US" b="1" dirty="0"/>
              <a:t>device optimization studies</a:t>
            </a:r>
            <a:r>
              <a:rPr lang="en-US" dirty="0"/>
              <a:t> in pulmonary drug delivery.</a:t>
            </a:r>
          </a:p>
          <a:p>
            <a:endParaRPr lang="en-US" dirty="0"/>
          </a:p>
          <a:p>
            <a:endParaRPr lang="en-US" b="1" dirty="0"/>
          </a:p>
          <a:p>
            <a:endParaRPr lang="en-GB" dirty="0"/>
          </a:p>
        </p:txBody>
      </p:sp>
    </p:spTree>
    <p:extLst>
      <p:ext uri="{BB962C8B-B14F-4D97-AF65-F5344CB8AC3E}">
        <p14:creationId xmlns:p14="http://schemas.microsoft.com/office/powerpoint/2010/main" val="17725754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9DE9A-D28E-ABAD-4CE9-194FF1BB317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A0E294E-FD71-8084-3D2B-E2EE9DB0278C}"/>
              </a:ext>
            </a:extLst>
          </p:cNvPr>
          <p:cNvSpPr>
            <a:spLocks noGrp="1"/>
          </p:cNvSpPr>
          <p:nvPr>
            <p:ph type="sldNum" sz="quarter" idx="11"/>
          </p:nvPr>
        </p:nvSpPr>
        <p:spPr/>
        <p:txBody>
          <a:bodyPr/>
          <a:lstStyle/>
          <a:p>
            <a:fld id="{F0D23093-2AB0-F74C-B865-1A12A15B650E}" type="slidenum">
              <a:rPr lang="en-US" smtClean="0"/>
              <a:pPr/>
              <a:t>89</a:t>
            </a:fld>
            <a:endParaRPr lang="en-US"/>
          </a:p>
        </p:txBody>
      </p:sp>
      <p:sp>
        <p:nvSpPr>
          <p:cNvPr id="30" name="TextBox 29">
            <a:extLst>
              <a:ext uri="{FF2B5EF4-FFF2-40B4-BE49-F238E27FC236}">
                <a16:creationId xmlns:a16="http://schemas.microsoft.com/office/drawing/2014/main" id="{E472146A-9990-F2D5-FC16-4814D631CC20}"/>
              </a:ext>
            </a:extLst>
          </p:cNvPr>
          <p:cNvSpPr txBox="1"/>
          <p:nvPr/>
        </p:nvSpPr>
        <p:spPr>
          <a:xfrm>
            <a:off x="762001" y="1188279"/>
            <a:ext cx="10518575" cy="5478423"/>
          </a:xfrm>
          <a:prstGeom prst="rect">
            <a:avLst/>
          </a:prstGeom>
          <a:noFill/>
        </p:spPr>
        <p:txBody>
          <a:bodyPr wrap="square" rtlCol="0">
            <a:spAutoFit/>
          </a:bodyPr>
          <a:lstStyle/>
          <a:p>
            <a:pPr marL="342900" lvl="0" indent="-342900">
              <a:buFont typeface="+mj-lt"/>
              <a:buAutoNum type="arabicPeriod"/>
            </a:pPr>
            <a:r>
              <a:rPr lang="en-GB" dirty="0"/>
              <a:t>Kleinstreuer C, Zhang Z. Computational analyses of a pressurized metered dose inhaler and a new drug-aerosol targeting methodology. </a:t>
            </a:r>
            <a:r>
              <a:rPr lang="en-GB" i="1" dirty="0"/>
              <a:t>J Aerosol Med.</a:t>
            </a:r>
            <a:r>
              <a:rPr lang="en-GB" dirty="0"/>
              <a:t> 2003;16(3):249-261.</a:t>
            </a:r>
            <a:br>
              <a:rPr lang="en-GB" dirty="0"/>
            </a:br>
            <a:r>
              <a:rPr lang="en-GB" u="sng" dirty="0">
                <a:hlinkClick r:id="rId3"/>
              </a:rPr>
              <a:t>Available from</a:t>
            </a:r>
            <a:endParaRPr lang="en-GB" dirty="0"/>
          </a:p>
          <a:p>
            <a:pPr marL="342900" indent="-342900">
              <a:buFont typeface="+mj-lt"/>
              <a:buAutoNum type="arabicPeriod"/>
            </a:pPr>
            <a:r>
              <a:rPr lang="en-GB" dirty="0" err="1"/>
              <a:t>Golshahi</a:t>
            </a:r>
            <a:r>
              <a:rPr lang="en-GB" dirty="0"/>
              <a:t> L, Finlay WH. An idealized child throat that mimics average </a:t>
            </a:r>
            <a:r>
              <a:rPr lang="en-GB" dirty="0" err="1"/>
              <a:t>pediatric</a:t>
            </a:r>
            <a:r>
              <a:rPr lang="en-GB" dirty="0"/>
              <a:t> oropharyngeal deposition. </a:t>
            </a:r>
            <a:r>
              <a:rPr lang="en-GB" i="1" dirty="0"/>
              <a:t>Aerosol Sci Technol.</a:t>
            </a:r>
            <a:r>
              <a:rPr lang="en-GB" dirty="0"/>
              <a:t> 2012;46(5):</a:t>
            </a:r>
            <a:r>
              <a:rPr lang="en-GB" dirty="0" err="1"/>
              <a:t>i</a:t>
            </a:r>
            <a:r>
              <a:rPr lang="en-GB" dirty="0"/>
              <a:t>–iv. doi:10.1080/02786826.2012.667170</a:t>
            </a:r>
            <a:br>
              <a:rPr lang="en-GB" dirty="0"/>
            </a:br>
            <a:r>
              <a:rPr lang="en-GB" u="sng" dirty="0">
                <a:hlinkClick r:id="rId4"/>
              </a:rPr>
              <a:t>Available from</a:t>
            </a:r>
            <a:endParaRPr lang="en-GB" u="sng" dirty="0"/>
          </a:p>
          <a:p>
            <a:pPr marL="342900" indent="-342900">
              <a:buFont typeface="+mj-lt"/>
              <a:buAutoNum type="arabicPeriod"/>
            </a:pPr>
            <a:r>
              <a:rPr lang="en-GB" dirty="0" err="1"/>
              <a:t>Vincken</a:t>
            </a:r>
            <a:r>
              <a:rPr lang="en-GB" dirty="0"/>
              <a:t> W, Levy ML, Scullion J, Usmani OS, </a:t>
            </a:r>
            <a:r>
              <a:rPr lang="en-GB" dirty="0" err="1"/>
              <a:t>Dekhuijzen</a:t>
            </a:r>
            <a:r>
              <a:rPr lang="en-GB" dirty="0"/>
              <a:t> PNR, Corrigan CJ. Spacer devices for inhaled therapy: why use them, and how? </a:t>
            </a:r>
            <a:r>
              <a:rPr lang="en-GB" i="1" dirty="0"/>
              <a:t>ERJ Open Res</a:t>
            </a:r>
            <a:r>
              <a:rPr lang="en-GB" dirty="0"/>
              <a:t>. 2018 Jun 18;4(2):00065-2018. </a:t>
            </a:r>
            <a:r>
              <a:rPr lang="en-GB" dirty="0" err="1"/>
              <a:t>doi</a:t>
            </a:r>
            <a:r>
              <a:rPr lang="en-GB" dirty="0"/>
              <a:t>: 10.1183/23120541.00065-2018.</a:t>
            </a:r>
            <a:r>
              <a:rPr lang="en-US" dirty="0"/>
              <a:t>                                                                                                                      </a:t>
            </a:r>
            <a:r>
              <a:rPr lang="en-US" dirty="0">
                <a:hlinkClick r:id="rId5"/>
              </a:rPr>
              <a:t>Available from</a:t>
            </a:r>
            <a:endParaRPr lang="en-GB" dirty="0"/>
          </a:p>
          <a:p>
            <a:pPr marL="342900" indent="-342900">
              <a:buFont typeface="+mj-lt"/>
              <a:buAutoNum type="arabicPeriod"/>
            </a:pPr>
            <a:r>
              <a:rPr lang="en-GB" dirty="0"/>
              <a:t>Cheng YS. Mechanisms of pharmaceutical aerosol deposition in the respiratory tract. </a:t>
            </a:r>
            <a:r>
              <a:rPr lang="en-GB" i="1" dirty="0"/>
              <a:t>AAPS </a:t>
            </a:r>
            <a:r>
              <a:rPr lang="en-GB" i="1" dirty="0" err="1"/>
              <a:t>PharmSciTech</a:t>
            </a:r>
            <a:r>
              <a:rPr lang="en-GB" dirty="0"/>
              <a:t>. 2014 Jun;15(3):630-40. </a:t>
            </a:r>
            <a:r>
              <a:rPr lang="en-GB" dirty="0" err="1"/>
              <a:t>doi</a:t>
            </a:r>
            <a:r>
              <a:rPr lang="en-GB" dirty="0"/>
              <a:t>: 10.1208/s12249-014-0092-0. </a:t>
            </a:r>
            <a:r>
              <a:rPr lang="en-GB" dirty="0" err="1"/>
              <a:t>Epub</a:t>
            </a:r>
            <a:r>
              <a:rPr lang="en-GB" dirty="0"/>
              <a:t> 2014 Feb 22. PMID: 24563174; PMCID: PMC4037474.                                                                                                                                                           </a:t>
            </a:r>
            <a:r>
              <a:rPr lang="en-GB" dirty="0">
                <a:hlinkClick r:id="rId6"/>
              </a:rPr>
              <a:t>Available from</a:t>
            </a:r>
            <a:endParaRPr lang="en-GB" dirty="0"/>
          </a:p>
          <a:p>
            <a:pPr marL="342900" indent="-342900">
              <a:buFont typeface="+mj-lt"/>
              <a:buAutoNum type="arabicPeriod"/>
            </a:pPr>
            <a:r>
              <a:rPr lang="en-US" dirty="0">
                <a:latin typeface="+mj-lt"/>
              </a:rPr>
              <a:t>F. Huang, Y. Zhang, Z.B. Tong, X.L. Chen, R.Y. Yang, A.B. Yu, Numerical investigation of deposition mechanism in three mouth–throat models, Powder Technology, Volume 378, Part A, 2021, ISSN 0032-5910, https://doi.org/10.1016/j.powtec.2018.11.095.</a:t>
            </a:r>
          </a:p>
          <a:p>
            <a:r>
              <a:rPr lang="en-US" sz="2000" dirty="0">
                <a:latin typeface="+mj-lt"/>
              </a:rPr>
              <a:t>     </a:t>
            </a:r>
            <a:endParaRPr lang="en-US" dirty="0">
              <a:latin typeface="+mj-lt"/>
            </a:endParaRPr>
          </a:p>
          <a:p>
            <a:pPr marL="342900" indent="-342900">
              <a:buFont typeface="+mj-lt"/>
              <a:buAutoNum type="arabicPeriod"/>
            </a:pPr>
            <a:endParaRPr lang="en-GB" dirty="0"/>
          </a:p>
        </p:txBody>
      </p:sp>
      <p:sp>
        <p:nvSpPr>
          <p:cNvPr id="6" name="Title 27">
            <a:extLst>
              <a:ext uri="{FF2B5EF4-FFF2-40B4-BE49-F238E27FC236}">
                <a16:creationId xmlns:a16="http://schemas.microsoft.com/office/drawing/2014/main" id="{94C6C5BA-A8A0-E9CA-B003-0BD5BF4A56EE}"/>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pPr>
              <a:lnSpc>
                <a:spcPct val="100000"/>
              </a:lnSpc>
            </a:pPr>
            <a:r>
              <a:rPr lang="en-US" b="1">
                <a:solidFill>
                  <a:srgbClr val="FFC000"/>
                </a:solidFill>
                <a:latin typeface="+mj-lt"/>
              </a:rPr>
              <a:t>/</a:t>
            </a:r>
            <a:r>
              <a:rPr lang="en-US" b="1">
                <a:latin typeface="+mj-lt"/>
              </a:rPr>
              <a:t> References</a:t>
            </a:r>
            <a:endParaRPr lang="en-GB" b="1">
              <a:latin typeface="+mj-lt"/>
            </a:endParaRPr>
          </a:p>
        </p:txBody>
      </p:sp>
    </p:spTree>
    <p:extLst>
      <p:ext uri="{BB962C8B-B14F-4D97-AF65-F5344CB8AC3E}">
        <p14:creationId xmlns:p14="http://schemas.microsoft.com/office/powerpoint/2010/main" val="3914563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26D04-07AD-FFEA-63C7-B5AACBCF4E0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6CB2E36-185A-3A91-5AAF-520992D5E5C5}"/>
              </a:ext>
            </a:extLst>
          </p:cNvPr>
          <p:cNvSpPr>
            <a:spLocks noGrp="1"/>
          </p:cNvSpPr>
          <p:nvPr>
            <p:ph type="sldNum" sz="quarter" idx="11"/>
          </p:nvPr>
        </p:nvSpPr>
        <p:spPr/>
        <p:txBody>
          <a:bodyPr/>
          <a:lstStyle/>
          <a:p>
            <a:fld id="{F0D23093-2AB0-F74C-B865-1A12A15B650E}" type="slidenum">
              <a:rPr lang="en-US" smtClean="0">
                <a:latin typeface="+mj-lt"/>
              </a:rPr>
              <a:pPr/>
              <a:t>9</a:t>
            </a:fld>
            <a:endParaRPr lang="en-US">
              <a:latin typeface="+mj-lt"/>
            </a:endParaRPr>
          </a:p>
        </p:txBody>
      </p:sp>
      <p:sp>
        <p:nvSpPr>
          <p:cNvPr id="11" name="Title 2">
            <a:extLst>
              <a:ext uri="{FF2B5EF4-FFF2-40B4-BE49-F238E27FC236}">
                <a16:creationId xmlns:a16="http://schemas.microsoft.com/office/drawing/2014/main" id="{74C4933C-BDD5-30AA-75F7-003071CF94D8}"/>
              </a:ext>
            </a:extLst>
          </p:cNvPr>
          <p:cNvSpPr txBox="1">
            <a:spLocks/>
          </p:cNvSpPr>
          <p:nvPr/>
        </p:nvSpPr>
        <p:spPr>
          <a:xfrm>
            <a:off x="762001" y="300981"/>
            <a:ext cx="10972799" cy="8458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a:lstStyle>
          <a:p>
            <a:r>
              <a:rPr lang="en-US" b="1">
                <a:solidFill>
                  <a:schemeClr val="accent1"/>
                </a:solidFill>
                <a:latin typeface="+mj-lt"/>
              </a:rPr>
              <a:t>/ </a:t>
            </a:r>
            <a:r>
              <a:rPr lang="en-US" b="1">
                <a:latin typeface="+mj-lt"/>
              </a:rPr>
              <a:t>Relevant Analytical Models</a:t>
            </a:r>
            <a:endParaRPr lang="en-US">
              <a:latin typeface="+mj-lt"/>
            </a:endParaRPr>
          </a:p>
        </p:txBody>
      </p:sp>
      <p:sp>
        <p:nvSpPr>
          <p:cNvPr id="4" name="Text Placeholder 3">
            <a:extLst>
              <a:ext uri="{FF2B5EF4-FFF2-40B4-BE49-F238E27FC236}">
                <a16:creationId xmlns:a16="http://schemas.microsoft.com/office/drawing/2014/main" id="{EB65151C-5D6C-7B67-6E05-823A7FBE6BDB}"/>
              </a:ext>
            </a:extLst>
          </p:cNvPr>
          <p:cNvSpPr txBox="1">
            <a:spLocks/>
          </p:cNvSpPr>
          <p:nvPr/>
        </p:nvSpPr>
        <p:spPr>
          <a:xfrm>
            <a:off x="722741" y="925922"/>
            <a:ext cx="5723068" cy="5400600"/>
          </a:xfrm>
          <a:prstGeom prst="rect">
            <a:avLst/>
          </a:prstGeom>
        </p:spPr>
        <p:txBody>
          <a:bodyPr>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1800" dirty="0"/>
              <a:t>The simulation employs the following fundamental models to accurately predict particle behaviour:</a:t>
            </a:r>
          </a:p>
          <a:p>
            <a:pPr>
              <a:lnSpc>
                <a:spcPct val="120000"/>
              </a:lnSpc>
              <a:buFont typeface="Wingdings" panose="05000000000000000000" pitchFamily="2" charset="2"/>
              <a:buChar char="ü"/>
            </a:pPr>
            <a:r>
              <a:rPr lang="en-GB" sz="1800" dirty="0"/>
              <a:t> </a:t>
            </a:r>
            <a:r>
              <a:rPr lang="en-GB" sz="1800" b="1" dirty="0"/>
              <a:t>Particle Dynamics</a:t>
            </a:r>
          </a:p>
          <a:p>
            <a:pPr lvl="1">
              <a:lnSpc>
                <a:spcPct val="120000"/>
              </a:lnSpc>
              <a:buFont typeface="Wingdings" panose="05000000000000000000" pitchFamily="2" charset="2"/>
              <a:buChar char="ü"/>
            </a:pPr>
            <a:r>
              <a:rPr lang="en-GB" sz="1600" b="1" dirty="0"/>
              <a:t>Stokes Drag Law</a:t>
            </a:r>
            <a:r>
              <a:rPr lang="en-GB" sz="1600" dirty="0"/>
              <a:t> </a:t>
            </a:r>
          </a:p>
          <a:p>
            <a:pPr lvl="1">
              <a:lnSpc>
                <a:spcPct val="120000"/>
              </a:lnSpc>
              <a:buFont typeface="Wingdings" panose="05000000000000000000" pitchFamily="2" charset="2"/>
              <a:buChar char="ü"/>
            </a:pPr>
            <a:r>
              <a:rPr lang="en-GB" sz="1600" b="1" dirty="0"/>
              <a:t>Particle Relaxation Time</a:t>
            </a:r>
          </a:p>
          <a:p>
            <a:pPr lvl="1">
              <a:lnSpc>
                <a:spcPct val="120000"/>
              </a:lnSpc>
              <a:buFont typeface="Wingdings" panose="05000000000000000000" pitchFamily="2" charset="2"/>
              <a:buChar char="ü"/>
            </a:pPr>
            <a:r>
              <a:rPr lang="en-GB" sz="1600" b="1" dirty="0"/>
              <a:t>Gravitational Settling</a:t>
            </a:r>
          </a:p>
          <a:p>
            <a:pPr lvl="1">
              <a:lnSpc>
                <a:spcPct val="120000"/>
              </a:lnSpc>
              <a:buFont typeface="Wingdings" panose="05000000000000000000" pitchFamily="2" charset="2"/>
              <a:buChar char="ü"/>
            </a:pPr>
            <a:r>
              <a:rPr lang="en-GB" sz="1600" b="1" dirty="0"/>
              <a:t>Turbulent Dispersion</a:t>
            </a:r>
          </a:p>
          <a:p>
            <a:pPr lvl="1">
              <a:lnSpc>
                <a:spcPct val="120000"/>
              </a:lnSpc>
              <a:buFont typeface="Wingdings" panose="05000000000000000000" pitchFamily="2" charset="2"/>
              <a:buChar char="ü"/>
            </a:pPr>
            <a:r>
              <a:rPr lang="en-GB" sz="1600" b="1" dirty="0"/>
              <a:t>Species Transport</a:t>
            </a:r>
          </a:p>
          <a:p>
            <a:pPr>
              <a:lnSpc>
                <a:spcPct val="120000"/>
              </a:lnSpc>
              <a:buFont typeface="Wingdings" panose="05000000000000000000" pitchFamily="2" charset="2"/>
              <a:buChar char="ü"/>
            </a:pPr>
            <a:r>
              <a:rPr lang="en-GB" sz="1800" b="1" dirty="0"/>
              <a:t>Deposition Mechanism</a:t>
            </a:r>
            <a:endParaRPr lang="en-GB" sz="1800" dirty="0"/>
          </a:p>
          <a:p>
            <a:pPr lvl="1">
              <a:lnSpc>
                <a:spcPct val="120000"/>
              </a:lnSpc>
              <a:buFont typeface="Wingdings" panose="05000000000000000000" pitchFamily="2" charset="2"/>
              <a:buChar char="ü"/>
            </a:pPr>
            <a:r>
              <a:rPr lang="en-GB" sz="1600" b="1" dirty="0"/>
              <a:t>Inertial Impaction</a:t>
            </a:r>
            <a:endParaRPr lang="en-GB" sz="1600" dirty="0"/>
          </a:p>
          <a:p>
            <a:pPr lvl="1">
              <a:lnSpc>
                <a:spcPct val="120000"/>
              </a:lnSpc>
              <a:buFont typeface="Wingdings" panose="05000000000000000000" pitchFamily="2" charset="2"/>
              <a:buChar char="ü"/>
            </a:pPr>
            <a:r>
              <a:rPr lang="en-GB" sz="1600" b="1" dirty="0"/>
              <a:t>Stokes Number</a:t>
            </a:r>
            <a:r>
              <a:rPr lang="en-GB" sz="1600" dirty="0"/>
              <a:t> </a:t>
            </a:r>
            <a:endParaRPr lang="en-GB" sz="1600" b="1" dirty="0"/>
          </a:p>
          <a:p>
            <a:pPr lvl="1">
              <a:lnSpc>
                <a:spcPct val="120000"/>
              </a:lnSpc>
              <a:buFont typeface="Wingdings" panose="05000000000000000000" pitchFamily="2" charset="2"/>
              <a:buChar char="ü"/>
            </a:pPr>
            <a:r>
              <a:rPr lang="en-GB" sz="1600" b="1" dirty="0"/>
              <a:t>Turbulent Deposition</a:t>
            </a:r>
          </a:p>
          <a:p>
            <a:pPr>
              <a:lnSpc>
                <a:spcPct val="120000"/>
              </a:lnSpc>
              <a:buFont typeface="Wingdings" panose="05000000000000000000" pitchFamily="2" charset="2"/>
              <a:buChar char="ü"/>
            </a:pPr>
            <a:r>
              <a:rPr lang="en-GB" sz="1800" b="1" dirty="0"/>
              <a:t>Geometry Influence</a:t>
            </a:r>
            <a:endParaRPr lang="en-GB" sz="1800" dirty="0"/>
          </a:p>
        </p:txBody>
      </p:sp>
      <p:sp>
        <p:nvSpPr>
          <p:cNvPr id="3" name="Freeform: Shape 2">
            <a:extLst>
              <a:ext uri="{FF2B5EF4-FFF2-40B4-BE49-F238E27FC236}">
                <a16:creationId xmlns:a16="http://schemas.microsoft.com/office/drawing/2014/main" id="{A4C61E5A-8A10-A6DF-9CE6-61464003109A}"/>
              </a:ext>
            </a:extLst>
          </p:cNvPr>
          <p:cNvSpPr/>
          <p:nvPr/>
        </p:nvSpPr>
        <p:spPr>
          <a:xfrm>
            <a:off x="6847240" y="4005064"/>
            <a:ext cx="5353799" cy="2071773"/>
          </a:xfrm>
          <a:custGeom>
            <a:avLst/>
            <a:gdLst>
              <a:gd name="connsiteX0" fmla="*/ 898252 w 5735960"/>
              <a:gd name="connsiteY0" fmla="*/ 0 h 2219659"/>
              <a:gd name="connsiteX1" fmla="*/ 5735960 w 5735960"/>
              <a:gd name="connsiteY1" fmla="*/ 0 h 2219659"/>
              <a:gd name="connsiteX2" fmla="*/ 5735960 w 5735960"/>
              <a:gd name="connsiteY2" fmla="*/ 2219658 h 2219659"/>
              <a:gd name="connsiteX3" fmla="*/ 4511824 w 5735960"/>
              <a:gd name="connsiteY3" fmla="*/ 2219658 h 2219659"/>
              <a:gd name="connsiteX4" fmla="*/ 4511824 w 5735960"/>
              <a:gd name="connsiteY4" fmla="*/ 2219659 h 2219659"/>
              <a:gd name="connsiteX5" fmla="*/ 0 w 5735960"/>
              <a:gd name="connsiteY5" fmla="*/ 2219659 h 2219659"/>
              <a:gd name="connsiteX6" fmla="*/ 898252 w 5735960"/>
              <a:gd name="connsiteY6" fmla="*/ 0 h 221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35960" h="2219659">
                <a:moveTo>
                  <a:pt x="898252" y="0"/>
                </a:moveTo>
                <a:lnTo>
                  <a:pt x="5735960" y="0"/>
                </a:lnTo>
                <a:lnTo>
                  <a:pt x="5735960" y="2219658"/>
                </a:lnTo>
                <a:lnTo>
                  <a:pt x="4511824" y="2219658"/>
                </a:lnTo>
                <a:lnTo>
                  <a:pt x="4511824" y="2219659"/>
                </a:lnTo>
                <a:lnTo>
                  <a:pt x="0" y="2219659"/>
                </a:lnTo>
                <a:lnTo>
                  <a:pt x="898252" y="0"/>
                </a:ln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j-lt"/>
            </a:endParaRPr>
          </a:p>
        </p:txBody>
      </p:sp>
      <p:sp>
        <p:nvSpPr>
          <p:cNvPr id="5" name="Parallelogram 4">
            <a:extLst>
              <a:ext uri="{FF2B5EF4-FFF2-40B4-BE49-F238E27FC236}">
                <a16:creationId xmlns:a16="http://schemas.microsoft.com/office/drawing/2014/main" id="{96034209-EE80-B8BF-8B29-CEB2D1ADDB13}"/>
              </a:ext>
            </a:extLst>
          </p:cNvPr>
          <p:cNvSpPr/>
          <p:nvPr/>
        </p:nvSpPr>
        <p:spPr>
          <a:xfrm>
            <a:off x="6681863" y="4005064"/>
            <a:ext cx="932420" cy="2071773"/>
          </a:xfrm>
          <a:prstGeom prst="parallelogram">
            <a:avLst>
              <a:gd name="adj" fmla="val 9110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atin typeface="+mj-lt"/>
            </a:endParaRPr>
          </a:p>
        </p:txBody>
      </p:sp>
      <p:sp>
        <p:nvSpPr>
          <p:cNvPr id="7" name="TextBox 6">
            <a:extLst>
              <a:ext uri="{FF2B5EF4-FFF2-40B4-BE49-F238E27FC236}">
                <a16:creationId xmlns:a16="http://schemas.microsoft.com/office/drawing/2014/main" id="{1875FA89-4001-3FDD-0AD9-830910C47217}"/>
              </a:ext>
            </a:extLst>
          </p:cNvPr>
          <p:cNvSpPr txBox="1"/>
          <p:nvPr/>
        </p:nvSpPr>
        <p:spPr>
          <a:xfrm>
            <a:off x="7614283" y="4853685"/>
            <a:ext cx="3287829" cy="1200329"/>
          </a:xfrm>
          <a:prstGeom prst="rect">
            <a:avLst/>
          </a:prstGeom>
          <a:noFill/>
        </p:spPr>
        <p:txBody>
          <a:bodyPr wrap="square" rtlCol="0">
            <a:spAutoFit/>
          </a:bodyPr>
          <a:lstStyle/>
          <a:p>
            <a:r>
              <a:rPr lang="en-US" sz="1800" dirty="0">
                <a:latin typeface="+mj-lt"/>
              </a:rPr>
              <a:t>Press the bottom to take part in a guided learning course about </a:t>
            </a:r>
            <a:r>
              <a:rPr lang="en-US" sz="1800" b="1" dirty="0">
                <a:latin typeface="+mj-lt"/>
              </a:rPr>
              <a:t>Fluid Dynamics </a:t>
            </a:r>
            <a:r>
              <a:rPr lang="en-US" sz="1800" dirty="0">
                <a:latin typeface="+mj-lt"/>
              </a:rPr>
              <a:t>in </a:t>
            </a:r>
            <a:r>
              <a:rPr lang="en-US" sz="1800" b="1" dirty="0">
                <a:latin typeface="+mj-lt"/>
              </a:rPr>
              <a:t>Ansys Fluent</a:t>
            </a:r>
            <a:r>
              <a:rPr lang="en-US" sz="1800" dirty="0">
                <a:latin typeface="+mj-lt"/>
              </a:rPr>
              <a:t> </a:t>
            </a:r>
            <a:endParaRPr lang="en-US" sz="2400" dirty="0">
              <a:solidFill>
                <a:srgbClr val="212529"/>
              </a:solidFill>
              <a:latin typeface="+mj-lt"/>
            </a:endParaRPr>
          </a:p>
          <a:p>
            <a:endParaRPr lang="en-GB" dirty="0">
              <a:latin typeface="+mj-lt"/>
            </a:endParaRPr>
          </a:p>
        </p:txBody>
      </p:sp>
      <p:pic>
        <p:nvPicPr>
          <p:cNvPr id="8" name="Picture 2" descr="A yellow rectangular button with black text&#10;&#10;Description automatically generated">
            <a:hlinkClick r:id="rId3"/>
            <a:extLst>
              <a:ext uri="{FF2B5EF4-FFF2-40B4-BE49-F238E27FC236}">
                <a16:creationId xmlns:a16="http://schemas.microsoft.com/office/drawing/2014/main" id="{B3A188B9-847F-3A95-A7E9-8B57DC4FED4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8188" b="35660"/>
          <a:stretch/>
        </p:blipFill>
        <p:spPr bwMode="auto">
          <a:xfrm>
            <a:off x="8049255" y="4219276"/>
            <a:ext cx="2017236" cy="52753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6208EDD3-727C-E169-9933-90CCFFA999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29330" y="1020503"/>
            <a:ext cx="4040143" cy="22725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79635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90</a:t>
            </a:fld>
            <a:endParaRPr lang="en-US"/>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lstStyle/>
          <a:p>
            <a:pPr marL="0" indent="0">
              <a:buNone/>
            </a:pPr>
            <a:r>
              <a:rPr lang="en-US" dirty="0"/>
              <a:t>Here at Ansys, we rely on your feedback to ensure the educational content we create is up-to-date and fits your teaching needs. </a:t>
            </a:r>
          </a:p>
          <a:p>
            <a:pPr marL="0" indent="0">
              <a:buNone/>
            </a:pPr>
            <a:endParaRPr lang="en-US" dirty="0"/>
          </a:p>
          <a:p>
            <a:pPr marL="0" indent="0">
              <a:buNone/>
            </a:pPr>
            <a:r>
              <a:rPr lang="en-US" dirty="0"/>
              <a:t>Please click the link below to fill out a short survey (~7 minutes) to help us continue to support academics around the world utilizing Ansys tools in the classroom. </a:t>
            </a:r>
          </a:p>
          <a:p>
            <a:pPr marL="0" indent="0">
              <a:buNone/>
            </a:pPr>
            <a:endParaRPr lang="en-US" dirty="0"/>
          </a:p>
          <a:p>
            <a:pPr marL="0" indent="0">
              <a:buNone/>
            </a:pPr>
            <a:endParaRPr lang="en-US"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2247898" y="4419600"/>
            <a:ext cx="7696200"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t>Feedback Survey Link</a:t>
            </a:r>
          </a:p>
        </p:txBody>
      </p:sp>
    </p:spTree>
    <p:extLst>
      <p:ext uri="{BB962C8B-B14F-4D97-AF65-F5344CB8AC3E}">
        <p14:creationId xmlns:p14="http://schemas.microsoft.com/office/powerpoint/2010/main" val="388119058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91</a:t>
            </a:fld>
            <a:endParaRPr lang="en-US" dirty="0"/>
          </a:p>
        </p:txBody>
      </p:sp>
    </p:spTree>
    <p:extLst>
      <p:ext uri="{BB962C8B-B14F-4D97-AF65-F5344CB8AC3E}">
        <p14:creationId xmlns:p14="http://schemas.microsoft.com/office/powerpoint/2010/main" val="3114710565"/>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EFEB46E7-EC1B-4276-83AA-9B39A712785A}" vid="{A35DE7AF-AFD3-4961-A5A7-D18BBA3019A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C2EA8F301F6DD4EAF6CA49BB60B4AC2" ma:contentTypeVersion="13" ma:contentTypeDescription="Create a new document." ma:contentTypeScope="" ma:versionID="a6062deef695a818041f11e96fa2ed06">
  <xsd:schema xmlns:xsd="http://www.w3.org/2001/XMLSchema" xmlns:xs="http://www.w3.org/2001/XMLSchema" xmlns:p="http://schemas.microsoft.com/office/2006/metadata/properties" xmlns:ns2="aab3b8f5-059f-41b1-a657-0e14f2240fc4" xmlns:ns3="f0f93453-228c-4c8e-9dc9-eac8a2519d5b" targetNamespace="http://schemas.microsoft.com/office/2006/metadata/properties" ma:root="true" ma:fieldsID="9145cc087ac48fffbab0509fa7936608" ns2:_="" ns3:_="">
    <xsd:import namespace="aab3b8f5-059f-41b1-a657-0e14f2240fc4"/>
    <xsd:import namespace="f0f93453-228c-4c8e-9dc9-eac8a2519d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b3b8f5-059f-41b1-a657-0e14f2240f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BillingMetadata" ma:index="15" nillable="true" ma:displayName="MediaServiceBillingMetadata" ma:hidden="true" ma:internalName="MediaServiceBillingMetadata"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8c50269-1cd4-4ba9-9246-56d290a07fb3"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0f93453-228c-4c8e-9dc9-eac8a2519d5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21f01ea2-a2fc-4501-8b73-207bd7137293}" ma:internalName="TaxCatchAll" ma:showField="CatchAllData" ma:web="f0f93453-228c-4c8e-9dc9-eac8a2519d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ab3b8f5-059f-41b1-a657-0e14f2240fc4">
      <Terms xmlns="http://schemas.microsoft.com/office/infopath/2007/PartnerControls"/>
    </lcf76f155ced4ddcb4097134ff3c332f>
    <TaxCatchAll xmlns="f0f93453-228c-4c8e-9dc9-eac8a2519d5b" xsi:nil="true"/>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0A4E666D-E004-46C6-9693-51FFB120D956}"/>
</file>

<file path=customXml/itemProps3.xml><?xml version="1.0" encoding="utf-8"?>
<ds:datastoreItem xmlns:ds="http://schemas.openxmlformats.org/officeDocument/2006/customXml" ds:itemID="{AC54582C-3F01-4F8D-9460-F0A670A527E2}">
  <ds:schemaRefs>
    <ds:schemaRef ds:uri="http://schemas.microsoft.com/office/2006/documentManagement/types"/>
    <ds:schemaRef ds:uri="ef833346-f83e-40f5-a0e1-5788cb232001"/>
    <ds:schemaRef ds:uri="http://purl.org/dc/elements/1.1/"/>
    <ds:schemaRef ds:uri="http://schemas.microsoft.com/office/infopath/2007/PartnerControls"/>
    <ds:schemaRef ds:uri="http://purl.org/dc/terms/"/>
    <ds:schemaRef ds:uri="http://schemas.openxmlformats.org/package/2006/metadata/core-properties"/>
    <ds:schemaRef ds:uri="http://www.w3.org/XML/1998/namespace"/>
    <ds:schemaRef ds:uri="7f20fa63-e241-4761-94ba-32b364e68bb9"/>
    <ds:schemaRef ds:uri="http://schemas.microsoft.com/office/2006/metadata/properties"/>
    <ds:schemaRef ds:uri="http://purl.org/dc/dcmitype/"/>
    <ds:schemaRef ds:uri="aab3b8f5-059f-41b1-a657-0e14f2240fc4"/>
    <ds:schemaRef ds:uri="f0f93453-228c-4c8e-9dc9-eac8a2519d5b"/>
  </ds:schemaRefs>
</ds:datastoreItem>
</file>

<file path=docMetadata/LabelInfo.xml><?xml version="1.0" encoding="utf-8"?>
<clbl:labelList xmlns:clbl="http://schemas.microsoft.com/office/2020/mipLabelMetadata">
  <clbl:label id="{c33c9f88-1eb7-4099-9700-16013fd9e8aa}" enabled="0" method="" siteId="{c33c9f88-1eb7-4099-9700-16013fd9e8aa}" removed="1"/>
</clbl:labelList>
</file>

<file path=docProps/app.xml><?xml version="1.0" encoding="utf-8"?>
<Properties xmlns="http://schemas.openxmlformats.org/officeDocument/2006/extended-properties" xmlns:vt="http://schemas.openxmlformats.org/officeDocument/2006/docPropsVTypes">
  <Template>Inhaler Tutorial</Template>
  <TotalTime>68</TotalTime>
  <Words>5903</Words>
  <Application>Microsoft Office PowerPoint</Application>
  <PresentationFormat>Widescreen</PresentationFormat>
  <Paragraphs>893</Paragraphs>
  <Slides>91</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91</vt:i4>
      </vt:variant>
    </vt:vector>
  </HeadingPairs>
  <TitlesOfParts>
    <vt:vector size="97" baseType="lpstr">
      <vt:lpstr>Arial</vt:lpstr>
      <vt:lpstr>Calibri</vt:lpstr>
      <vt:lpstr>Wingdings</vt:lpstr>
      <vt:lpstr>Cambria Math</vt:lpstr>
      <vt:lpstr>Courier New</vt:lpstr>
      <vt:lpstr>Ansys - Slide Master</vt:lpstr>
      <vt:lpstr>PowerPoint Presentation</vt:lpstr>
      <vt:lpstr>Learning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Particle Dynamics &amp; Flow Physics Theory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Deposition Mechanism Theory</vt:lpstr>
      <vt:lpstr>PowerPoint Presentation</vt:lpstr>
      <vt:lpstr>PowerPoint Presentation</vt:lpstr>
      <vt:lpstr>PowerPoint Presentation</vt:lpstr>
      <vt:lpstr>Geometry &amp; Boundary Effects Theory</vt:lpstr>
      <vt:lpstr>PowerPoint Presentation</vt:lpstr>
      <vt:lpstr>PowerPoint Presentation</vt:lpstr>
      <vt:lpstr>pMDI + Idealized Throat Model</vt:lpstr>
      <vt:lpstr>PowerPoint Presentation</vt:lpstr>
      <vt:lpstr>PowerPoint Presentation</vt:lpstr>
      <vt:lpstr>PowerPoint Presentation</vt:lpstr>
      <vt:lpstr>Spacer Benefits </vt:lpstr>
      <vt:lpstr>PowerPoint Presentation</vt:lpstr>
      <vt:lpstr>PowerPoint Presentation</vt:lpstr>
      <vt:lpstr>pMDI + Spacer + Idealized Throat CAD Model </vt:lpstr>
      <vt:lpstr>PowerPoint Presentation</vt:lpstr>
      <vt:lpstr>pMDI + Spacer + Idealized Throat CFD Model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Results &amp; Post-Processing CFD Model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Ansys Education Resources Feedback Survey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Juan Doval Roque</dc:creator>
  <cp:lastModifiedBy>Kaitlin Tyler</cp:lastModifiedBy>
  <cp:revision>2</cp:revision>
  <dcterms:created xsi:type="dcterms:W3CDTF">2025-10-30T08:59:20Z</dcterms:created>
  <dcterms:modified xsi:type="dcterms:W3CDTF">2026-01-30T20:41:48Z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0x010100AC2EA8F301F6DD4EAF6CA49BB60B4AC2</vt:lpwstr>
  </property>
  <property fmtid="{D5CDD505-2E9C-101B-9397-08002B2CF9AE}" pid="3" name="MediaServiceImageTags">
    <vt:lpwstr/>
  </property>
</Properties>
</file>