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3"/>
  </p:notesMasterIdLst>
  <p:sldIdLst>
    <p:sldId id="357" r:id="rId5"/>
    <p:sldId id="315" r:id="rId6"/>
    <p:sldId id="359" r:id="rId7"/>
    <p:sldId id="292" r:id="rId8"/>
    <p:sldId id="329" r:id="rId9"/>
    <p:sldId id="330" r:id="rId10"/>
    <p:sldId id="360" r:id="rId11"/>
    <p:sldId id="361" r:id="rId12"/>
    <p:sldId id="362" r:id="rId13"/>
    <p:sldId id="262" r:id="rId14"/>
    <p:sldId id="263" r:id="rId15"/>
    <p:sldId id="264" r:id="rId16"/>
    <p:sldId id="265" r:id="rId17"/>
    <p:sldId id="266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4" r:id="rId32"/>
    <p:sldId id="285" r:id="rId33"/>
    <p:sldId id="363" r:id="rId34"/>
    <p:sldId id="287" r:id="rId35"/>
    <p:sldId id="291" r:id="rId36"/>
    <p:sldId id="364" r:id="rId37"/>
    <p:sldId id="365" r:id="rId38"/>
    <p:sldId id="366" r:id="rId39"/>
    <p:sldId id="368" r:id="rId40"/>
    <p:sldId id="370" r:id="rId41"/>
    <p:sldId id="371" r:id="rId42"/>
    <p:sldId id="372" r:id="rId43"/>
    <p:sldId id="379" r:id="rId44"/>
    <p:sldId id="373" r:id="rId45"/>
    <p:sldId id="374" r:id="rId46"/>
    <p:sldId id="376" r:id="rId47"/>
    <p:sldId id="377" r:id="rId48"/>
    <p:sldId id="381" r:id="rId49"/>
    <p:sldId id="382" r:id="rId50"/>
    <p:sldId id="310" r:id="rId51"/>
    <p:sldId id="258" r:id="rId52"/>
  </p:sldIdLst>
  <p:sldSz cx="12192000" cy="6858000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Open Sans" pitchFamily="2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2AEE7-B73B-4DA9-A700-2826382402A0}" v="13" dt="2025-09-09T13:02:25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89182" autoAdjust="0"/>
  </p:normalViewPr>
  <p:slideViewPr>
    <p:cSldViewPr showGuides="1">
      <p:cViewPr varScale="1">
        <p:scale>
          <a:sx n="140" d="100"/>
          <a:sy n="140" d="100"/>
        </p:scale>
        <p:origin x="960" y="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2.fntdata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3.fntdata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lin Tyler" userId="971d5887-dada-4101-bef7-69a3ed4a7a52" providerId="ADAL" clId="{E19440B1-1ADB-4868-88AC-44DF987AFF97}"/>
    <pc:docChg chg="undo custSel delSld modSld modMainMaster">
      <pc:chgData name="Kaitlin Tyler" userId="971d5887-dada-4101-bef7-69a3ed4a7a52" providerId="ADAL" clId="{E19440B1-1ADB-4868-88AC-44DF987AFF97}" dt="2025-09-09T13:02:25.708" v="276"/>
      <pc:docMkLst>
        <pc:docMk/>
      </pc:docMkLst>
      <pc:sldChg chg="del">
        <pc:chgData name="Kaitlin Tyler" userId="971d5887-dada-4101-bef7-69a3ed4a7a52" providerId="ADAL" clId="{E19440B1-1ADB-4868-88AC-44DF987AFF97}" dt="2025-09-08T13:51:12.412" v="95" actId="47"/>
        <pc:sldMkLst>
          <pc:docMk/>
          <pc:sldMk cId="3141553687" sldId="257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3114710565" sldId="258"/>
        </pc:sldMkLst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62"/>
        </pc:sldMkLst>
        <pc:spChg chg="mod">
          <ac:chgData name="Kaitlin Tyler" userId="971d5887-dada-4101-bef7-69a3ed4a7a52" providerId="ADAL" clId="{E19440B1-1ADB-4868-88AC-44DF987AFF97}" dt="2025-09-03T11:45:46.403" v="36" actId="20577"/>
          <ac:spMkLst>
            <pc:docMk/>
            <pc:sldMk cId="0" sldId="262"/>
            <ac:spMk id="123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9:00.230" v="92" actId="2711"/>
          <ac:spMkLst>
            <pc:docMk/>
            <pc:sldMk cId="0" sldId="262"/>
            <ac:spMk id="126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63"/>
        </pc:sldMkLst>
        <pc:spChg chg="mod">
          <ac:chgData name="Kaitlin Tyler" userId="971d5887-dada-4101-bef7-69a3ed4a7a52" providerId="ADAL" clId="{E19440B1-1ADB-4868-88AC-44DF987AFF97}" dt="2025-09-03T11:45:50.134" v="40" actId="20577"/>
          <ac:spMkLst>
            <pc:docMk/>
            <pc:sldMk cId="0" sldId="263"/>
            <ac:spMk id="13" creationId="{1DD56F0E-6C30-B76E-64A2-9445FF5B2F09}"/>
          </ac:spMkLst>
        </pc:spChg>
        <pc:spChg chg="mod">
          <ac:chgData name="Kaitlin Tyler" userId="971d5887-dada-4101-bef7-69a3ed4a7a52" providerId="ADAL" clId="{E19440B1-1ADB-4868-88AC-44DF987AFF97}" dt="2025-09-03T11:49:07.270" v="94" actId="2711"/>
          <ac:spMkLst>
            <pc:docMk/>
            <pc:sldMk cId="0" sldId="263"/>
            <ac:spMk id="134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5:20.140" v="32" actId="1035"/>
          <ac:picMkLst>
            <pc:docMk/>
            <pc:sldMk cId="0" sldId="263"/>
            <ac:picMk id="21" creationId="{0C2CAE21-DE05-A143-8BB1-432A747BD524}"/>
          </ac:picMkLst>
        </pc:pic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64"/>
        </pc:sldMkLst>
        <pc:spChg chg="mod">
          <ac:chgData name="Kaitlin Tyler" userId="971d5887-dada-4101-bef7-69a3ed4a7a52" providerId="ADAL" clId="{E19440B1-1ADB-4868-88AC-44DF987AFF97}" dt="2025-09-03T11:46:06.670" v="50" actId="20577"/>
          <ac:spMkLst>
            <pc:docMk/>
            <pc:sldMk cId="0" sldId="264"/>
            <ac:spMk id="139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6:33.909" v="180" actId="1076"/>
          <ac:spMkLst>
            <pc:docMk/>
            <pc:sldMk cId="0" sldId="264"/>
            <ac:spMk id="140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65"/>
        </pc:sldMkLst>
        <pc:spChg chg="mod">
          <ac:chgData name="Kaitlin Tyler" userId="971d5887-dada-4101-bef7-69a3ed4a7a52" providerId="ADAL" clId="{E19440B1-1ADB-4868-88AC-44DF987AFF97}" dt="2025-09-03T11:46:09.774" v="52" actId="20577"/>
          <ac:spMkLst>
            <pc:docMk/>
            <pc:sldMk cId="0" sldId="265"/>
            <ac:spMk id="146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6:48.043" v="181" actId="2711"/>
          <ac:spMkLst>
            <pc:docMk/>
            <pc:sldMk cId="0" sldId="265"/>
            <ac:spMk id="148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66"/>
        </pc:sldMkLst>
        <pc:spChg chg="mod">
          <ac:chgData name="Kaitlin Tyler" userId="971d5887-dada-4101-bef7-69a3ed4a7a52" providerId="ADAL" clId="{E19440B1-1ADB-4868-88AC-44DF987AFF97}" dt="2025-09-09T12:46:55.603" v="182" actId="2711"/>
          <ac:spMkLst>
            <pc:docMk/>
            <pc:sldMk cId="0" sldId="266"/>
            <ac:spMk id="18" creationId="{A69FE977-69F3-2D88-176A-76620D0B0E7B}"/>
          </ac:spMkLst>
        </pc:spChg>
        <pc:spChg chg="mod">
          <ac:chgData name="Kaitlin Tyler" userId="971d5887-dada-4101-bef7-69a3ed4a7a52" providerId="ADAL" clId="{E19440B1-1ADB-4868-88AC-44DF987AFF97}" dt="2025-09-03T11:46:15.192" v="56" actId="20577"/>
          <ac:spMkLst>
            <pc:docMk/>
            <pc:sldMk cId="0" sldId="266"/>
            <ac:spMk id="155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6:55.603" v="182" actId="2711"/>
          <ac:spMkLst>
            <pc:docMk/>
            <pc:sldMk cId="0" sldId="266"/>
            <ac:spMk id="158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68"/>
        </pc:sldMkLst>
        <pc:spChg chg="mod">
          <ac:chgData name="Kaitlin Tyler" userId="971d5887-dada-4101-bef7-69a3ed4a7a52" providerId="ADAL" clId="{E19440B1-1ADB-4868-88AC-44DF987AFF97}" dt="2025-09-09T12:47:02.466" v="183" actId="2711"/>
          <ac:spMkLst>
            <pc:docMk/>
            <pc:sldMk cId="0" sldId="268"/>
            <ac:spMk id="18" creationId="{8655BA1A-81C1-4D98-04D1-813AA3637FDE}"/>
          </ac:spMkLst>
        </pc:spChg>
        <pc:spChg chg="mod">
          <ac:chgData name="Kaitlin Tyler" userId="971d5887-dada-4101-bef7-69a3ed4a7a52" providerId="ADAL" clId="{E19440B1-1ADB-4868-88AC-44DF987AFF97}" dt="2025-09-09T12:47:02.466" v="183" actId="2711"/>
          <ac:spMkLst>
            <pc:docMk/>
            <pc:sldMk cId="0" sldId="268"/>
            <ac:spMk id="20" creationId="{F63CCDF6-C06F-D789-6FEF-08F4890C255C}"/>
          </ac:spMkLst>
        </pc:spChg>
        <pc:spChg chg="mod">
          <ac:chgData name="Kaitlin Tyler" userId="971d5887-dada-4101-bef7-69a3ed4a7a52" providerId="ADAL" clId="{E19440B1-1ADB-4868-88AC-44DF987AFF97}" dt="2025-09-03T11:46:20.374" v="60" actId="20577"/>
          <ac:spMkLst>
            <pc:docMk/>
            <pc:sldMk cId="0" sldId="268"/>
            <ac:spMk id="174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69"/>
        </pc:sldMkLst>
        <pc:spChg chg="mod">
          <ac:chgData name="Kaitlin Tyler" userId="971d5887-dada-4101-bef7-69a3ed4a7a52" providerId="ADAL" clId="{E19440B1-1ADB-4868-88AC-44DF987AFF97}" dt="2025-09-09T12:46:07.730" v="178" actId="2711"/>
          <ac:spMkLst>
            <pc:docMk/>
            <pc:sldMk cId="0" sldId="269"/>
            <ac:spMk id="8" creationId="{9A0FF540-D75C-F587-C021-CC502FA01488}"/>
          </ac:spMkLst>
        </pc:spChg>
        <pc:spChg chg="mod">
          <ac:chgData name="Kaitlin Tyler" userId="971d5887-dada-4101-bef7-69a3ed4a7a52" providerId="ADAL" clId="{E19440B1-1ADB-4868-88AC-44DF987AFF97}" dt="2025-09-03T11:46:31.460" v="66" actId="20577"/>
          <ac:spMkLst>
            <pc:docMk/>
            <pc:sldMk cId="0" sldId="269"/>
            <ac:spMk id="181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5:52.710" v="175" actId="2711"/>
          <ac:spMkLst>
            <pc:docMk/>
            <pc:sldMk cId="0" sldId="269"/>
            <ac:spMk id="182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6:27.900" v="62" actId="1076"/>
          <ac:spMkLst>
            <pc:docMk/>
            <pc:sldMk cId="0" sldId="269"/>
            <ac:spMk id="184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6:25.550" v="61" actId="1076"/>
          <ac:picMkLst>
            <pc:docMk/>
            <pc:sldMk cId="0" sldId="269"/>
            <ac:picMk id="14" creationId="{DEA58829-91BC-F31A-206D-0C9B900B8A4C}"/>
          </ac:picMkLst>
        </pc:pic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0"/>
        </pc:sldMkLst>
        <pc:spChg chg="mod">
          <ac:chgData name="Kaitlin Tyler" userId="971d5887-dada-4101-bef7-69a3ed4a7a52" providerId="ADAL" clId="{E19440B1-1ADB-4868-88AC-44DF987AFF97}" dt="2025-09-03T11:46:47.640" v="71" actId="20577"/>
          <ac:spMkLst>
            <pc:docMk/>
            <pc:sldMk cId="0" sldId="270"/>
            <ac:spMk id="190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6:43.635" v="67" actId="1076"/>
          <ac:spMkLst>
            <pc:docMk/>
            <pc:sldMk cId="0" sldId="270"/>
            <ac:spMk id="191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7:13.671" v="184" actId="2711"/>
          <ac:spMkLst>
            <pc:docMk/>
            <pc:sldMk cId="0" sldId="270"/>
            <ac:spMk id="192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6:43.635" v="67" actId="1076"/>
          <ac:spMkLst>
            <pc:docMk/>
            <pc:sldMk cId="0" sldId="270"/>
            <ac:spMk id="193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7:13.671" v="184" actId="2711"/>
          <ac:spMkLst>
            <pc:docMk/>
            <pc:sldMk cId="0" sldId="270"/>
            <ac:spMk id="195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6:43.635" v="67" actId="1076"/>
          <ac:picMkLst>
            <pc:docMk/>
            <pc:sldMk cId="0" sldId="270"/>
            <ac:picMk id="12" creationId="{9F3596EF-BCE5-5EC1-7EFB-7642DE61BB88}"/>
          </ac:picMkLst>
        </pc:picChg>
        <pc:cxnChg chg="mod">
          <ac:chgData name="Kaitlin Tyler" userId="971d5887-dada-4101-bef7-69a3ed4a7a52" providerId="ADAL" clId="{E19440B1-1ADB-4868-88AC-44DF987AFF97}" dt="2025-09-03T11:46:43.635" v="67" actId="1076"/>
          <ac:cxnSpMkLst>
            <pc:docMk/>
            <pc:sldMk cId="0" sldId="270"/>
            <ac:cxnSpMk id="194" creationId="{00000000-0000-0000-0000-000000000000}"/>
          </ac:cxnSpMkLst>
        </pc:cxnChg>
        <pc:cxnChg chg="mod">
          <ac:chgData name="Kaitlin Tyler" userId="971d5887-dada-4101-bef7-69a3ed4a7a52" providerId="ADAL" clId="{E19440B1-1ADB-4868-88AC-44DF987AFF97}" dt="2025-09-03T11:46:43.635" v="67" actId="1076"/>
          <ac:cxnSpMkLst>
            <pc:docMk/>
            <pc:sldMk cId="0" sldId="270"/>
            <ac:cxnSpMk id="196" creationId="{00000000-0000-0000-0000-000000000000}"/>
          </ac:cxnSpMkLst>
        </pc:cxn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1"/>
        </pc:sldMkLst>
        <pc:spChg chg="mod">
          <ac:chgData name="Kaitlin Tyler" userId="971d5887-dada-4101-bef7-69a3ed4a7a52" providerId="ADAL" clId="{E19440B1-1ADB-4868-88AC-44DF987AFF97}" dt="2025-09-03T11:46:55.678" v="76" actId="20577"/>
          <ac:spMkLst>
            <pc:docMk/>
            <pc:sldMk cId="0" sldId="271"/>
            <ac:spMk id="201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7:21.926" v="185" actId="2711"/>
          <ac:spMkLst>
            <pc:docMk/>
            <pc:sldMk cId="0" sldId="271"/>
            <ac:spMk id="202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6:52.601" v="72" actId="1076"/>
          <ac:picMkLst>
            <pc:docMk/>
            <pc:sldMk cId="0" sldId="271"/>
            <ac:picMk id="16" creationId="{86DFC409-F005-FC4F-8A1E-8A14DE3030C3}"/>
          </ac:picMkLst>
        </pc:pic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2"/>
        </pc:sldMkLst>
        <pc:spChg chg="mod">
          <ac:chgData name="Kaitlin Tyler" userId="971d5887-dada-4101-bef7-69a3ed4a7a52" providerId="ADAL" clId="{E19440B1-1ADB-4868-88AC-44DF987AFF97}" dt="2025-09-03T11:47:15.456" v="80" actId="2711"/>
          <ac:spMkLst>
            <pc:docMk/>
            <pc:sldMk cId="0" sldId="272"/>
            <ac:spMk id="7" creationId="{1DF92F4D-C5E4-6730-DE03-5B89593CEEF6}"/>
          </ac:spMkLst>
        </pc:spChg>
        <pc:spChg chg="mod">
          <ac:chgData name="Kaitlin Tyler" userId="971d5887-dada-4101-bef7-69a3ed4a7a52" providerId="ADAL" clId="{E19440B1-1ADB-4868-88AC-44DF987AFF97}" dt="2025-09-03T11:47:23.358" v="87" actId="20577"/>
          <ac:spMkLst>
            <pc:docMk/>
            <pc:sldMk cId="0" sldId="272"/>
            <ac:spMk id="208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7:15.456" v="80" actId="2711"/>
          <ac:spMkLst>
            <pc:docMk/>
            <pc:sldMk cId="0" sldId="272"/>
            <ac:spMk id="209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7:05.563" v="79" actId="1076"/>
          <ac:spMkLst>
            <pc:docMk/>
            <pc:sldMk cId="0" sldId="272"/>
            <ac:spMk id="211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7:05.563" v="79" actId="1076"/>
          <ac:spMkLst>
            <pc:docMk/>
            <pc:sldMk cId="0" sldId="272"/>
            <ac:spMk id="212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7:05.563" v="79" actId="1076"/>
          <ac:spMkLst>
            <pc:docMk/>
            <pc:sldMk cId="0" sldId="272"/>
            <ac:spMk id="213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7:05.563" v="79" actId="1076"/>
          <ac:picMkLst>
            <pc:docMk/>
            <pc:sldMk cId="0" sldId="272"/>
            <ac:picMk id="17" creationId="{AE9825EA-7758-EFE3-FA64-DE3F55EECA6E}"/>
          </ac:picMkLst>
        </pc:picChg>
        <pc:cxnChg chg="mod">
          <ac:chgData name="Kaitlin Tyler" userId="971d5887-dada-4101-bef7-69a3ed4a7a52" providerId="ADAL" clId="{E19440B1-1ADB-4868-88AC-44DF987AFF97}" dt="2025-09-03T11:47:05.563" v="79" actId="1076"/>
          <ac:cxnSpMkLst>
            <pc:docMk/>
            <pc:sldMk cId="0" sldId="272"/>
            <ac:cxnSpMk id="2" creationId="{B242F0E0-71F9-D1E0-CCB3-F07A5A19C42C}"/>
          </ac:cxnSpMkLst>
        </pc:cxnChg>
        <pc:cxnChg chg="mod">
          <ac:chgData name="Kaitlin Tyler" userId="971d5887-dada-4101-bef7-69a3ed4a7a52" providerId="ADAL" clId="{E19440B1-1ADB-4868-88AC-44DF987AFF97}" dt="2025-09-03T11:47:05.563" v="79" actId="1076"/>
          <ac:cxnSpMkLst>
            <pc:docMk/>
            <pc:sldMk cId="0" sldId="272"/>
            <ac:cxnSpMk id="6" creationId="{E55A9AA1-C204-DF09-C824-FFC765D4C290}"/>
          </ac:cxnSpMkLst>
        </pc:cxnChg>
        <pc:cxnChg chg="mod">
          <ac:chgData name="Kaitlin Tyler" userId="971d5887-dada-4101-bef7-69a3ed4a7a52" providerId="ADAL" clId="{E19440B1-1ADB-4868-88AC-44DF987AFF97}" dt="2025-09-03T11:47:05.563" v="79" actId="1076"/>
          <ac:cxnSpMkLst>
            <pc:docMk/>
            <pc:sldMk cId="0" sldId="272"/>
            <ac:cxnSpMk id="8" creationId="{2F1CBCEA-E2DC-9641-0D37-587C6BD69A13}"/>
          </ac:cxnSpMkLst>
        </pc:cxn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3"/>
        </pc:sldMkLst>
        <pc:spChg chg="mod">
          <ac:chgData name="Kaitlin Tyler" userId="971d5887-dada-4101-bef7-69a3ed4a7a52" providerId="ADAL" clId="{E19440B1-1ADB-4868-88AC-44DF987AFF97}" dt="2025-09-09T12:47:34.232" v="186" actId="2711"/>
          <ac:spMkLst>
            <pc:docMk/>
            <pc:sldMk cId="0" sldId="273"/>
            <ac:spMk id="8" creationId="{5045C701-4231-8D91-C4A4-92A896BFCE9E}"/>
          </ac:spMkLst>
        </pc:spChg>
        <pc:spChg chg="mod">
          <ac:chgData name="Kaitlin Tyler" userId="971d5887-dada-4101-bef7-69a3ed4a7a52" providerId="ADAL" clId="{E19440B1-1ADB-4868-88AC-44DF987AFF97}" dt="2025-09-09T12:47:38.486" v="190" actId="20577"/>
          <ac:spMkLst>
            <pc:docMk/>
            <pc:sldMk cId="0" sldId="273"/>
            <ac:spMk id="218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7:34.232" v="186" actId="2711"/>
          <ac:spMkLst>
            <pc:docMk/>
            <pc:sldMk cId="0" sldId="273"/>
            <ac:spMk id="219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4"/>
        </pc:sldMkLst>
        <pc:spChg chg="mod">
          <ac:chgData name="Kaitlin Tyler" userId="971d5887-dada-4101-bef7-69a3ed4a7a52" providerId="ADAL" clId="{E19440B1-1ADB-4868-88AC-44DF987AFF97}" dt="2025-09-09T12:47:49.642" v="195" actId="20577"/>
          <ac:spMkLst>
            <pc:docMk/>
            <pc:sldMk cId="0" sldId="274"/>
            <ac:spMk id="228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7:46.767" v="191" actId="2711"/>
          <ac:spMkLst>
            <pc:docMk/>
            <pc:sldMk cId="0" sldId="274"/>
            <ac:spMk id="231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7:46.767" v="191" actId="2711"/>
          <ac:spMkLst>
            <pc:docMk/>
            <pc:sldMk cId="0" sldId="274"/>
            <ac:spMk id="234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5"/>
        </pc:sldMkLst>
        <pc:spChg chg="mod">
          <ac:chgData name="Kaitlin Tyler" userId="971d5887-dada-4101-bef7-69a3ed4a7a52" providerId="ADAL" clId="{E19440B1-1ADB-4868-88AC-44DF987AFF97}" dt="2025-09-09T12:47:55.171" v="196" actId="2711"/>
          <ac:spMkLst>
            <pc:docMk/>
            <pc:sldMk cId="0" sldId="275"/>
            <ac:spMk id="7" creationId="{003E5EA6-B216-62C0-F1D7-52DC891A7CCC}"/>
          </ac:spMkLst>
        </pc:spChg>
        <pc:spChg chg="mod">
          <ac:chgData name="Kaitlin Tyler" userId="971d5887-dada-4101-bef7-69a3ed4a7a52" providerId="ADAL" clId="{E19440B1-1ADB-4868-88AC-44DF987AFF97}" dt="2025-09-09T12:47:55.171" v="196" actId="2711"/>
          <ac:spMkLst>
            <pc:docMk/>
            <pc:sldMk cId="0" sldId="275"/>
            <ac:spMk id="8" creationId="{FC3F01CB-C6AC-4666-3025-0B4D34965095}"/>
          </ac:spMkLst>
        </pc:spChg>
        <pc:spChg chg="mod">
          <ac:chgData name="Kaitlin Tyler" userId="971d5887-dada-4101-bef7-69a3ed4a7a52" providerId="ADAL" clId="{E19440B1-1ADB-4868-88AC-44DF987AFF97}" dt="2025-09-09T12:47:58.587" v="200" actId="20577"/>
          <ac:spMkLst>
            <pc:docMk/>
            <pc:sldMk cId="0" sldId="275"/>
            <ac:spMk id="240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6"/>
        </pc:sldMkLst>
        <pc:spChg chg="mod">
          <ac:chgData name="Kaitlin Tyler" userId="971d5887-dada-4101-bef7-69a3ed4a7a52" providerId="ADAL" clId="{E19440B1-1ADB-4868-88AC-44DF987AFF97}" dt="2025-09-09T12:48:08.113" v="205" actId="20577"/>
          <ac:spMkLst>
            <pc:docMk/>
            <pc:sldMk cId="0" sldId="276"/>
            <ac:spMk id="250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8:04.756" v="201" actId="2711"/>
          <ac:spMkLst>
            <pc:docMk/>
            <pc:sldMk cId="0" sldId="276"/>
            <ac:spMk id="253" creationId="{00000000-0000-0000-0000-000000000000}"/>
          </ac:spMkLst>
        </pc:spChg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7"/>
        </pc:sldMkLst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8"/>
        </pc:sldMkLst>
        <pc:spChg chg="mod">
          <ac:chgData name="Kaitlin Tyler" userId="971d5887-dada-4101-bef7-69a3ed4a7a52" providerId="ADAL" clId="{E19440B1-1ADB-4868-88AC-44DF987AFF97}" dt="2025-09-09T12:48:15.967" v="206" actId="2711"/>
          <ac:spMkLst>
            <pc:docMk/>
            <pc:sldMk cId="0" sldId="278"/>
            <ac:spMk id="11" creationId="{B4C3CF35-7D51-D551-C4F4-1460CAB5F518}"/>
          </ac:spMkLst>
        </pc:spChg>
        <pc:spChg chg="mod">
          <ac:chgData name="Kaitlin Tyler" userId="971d5887-dada-4101-bef7-69a3ed4a7a52" providerId="ADAL" clId="{E19440B1-1ADB-4868-88AC-44DF987AFF97}" dt="2025-09-09T12:48:15.967" v="206" actId="2711"/>
          <ac:spMkLst>
            <pc:docMk/>
            <pc:sldMk cId="0" sldId="278"/>
            <ac:spMk id="12" creationId="{2868535D-A38B-098C-5EF8-AB463ECECA28}"/>
          </ac:spMkLst>
        </pc:spChg>
        <pc:spChg chg="mod">
          <ac:chgData name="Kaitlin Tyler" userId="971d5887-dada-4101-bef7-69a3ed4a7a52" providerId="ADAL" clId="{E19440B1-1ADB-4868-88AC-44DF987AFF97}" dt="2025-09-09T12:48:41.752" v="210" actId="20577"/>
          <ac:spMkLst>
            <pc:docMk/>
            <pc:sldMk cId="0" sldId="278"/>
            <ac:spMk id="271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79"/>
        </pc:sldMkLst>
        <pc:spChg chg="mod">
          <ac:chgData name="Kaitlin Tyler" userId="971d5887-dada-4101-bef7-69a3ed4a7a52" providerId="ADAL" clId="{E19440B1-1ADB-4868-88AC-44DF987AFF97}" dt="2025-09-09T12:48:50.757" v="215" actId="20577"/>
          <ac:spMkLst>
            <pc:docMk/>
            <pc:sldMk cId="0" sldId="279"/>
            <ac:spMk id="280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8:47.894" v="211" actId="2711"/>
          <ac:spMkLst>
            <pc:docMk/>
            <pc:sldMk cId="0" sldId="279"/>
            <ac:spMk id="281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80"/>
        </pc:sldMkLst>
        <pc:spChg chg="mod">
          <ac:chgData name="Kaitlin Tyler" userId="971d5887-dada-4101-bef7-69a3ed4a7a52" providerId="ADAL" clId="{E19440B1-1ADB-4868-88AC-44DF987AFF97}" dt="2025-09-09T12:49:10.488" v="221" actId="2711"/>
          <ac:spMkLst>
            <pc:docMk/>
            <pc:sldMk cId="0" sldId="280"/>
            <ac:spMk id="13" creationId="{79EC47B4-24C5-07FB-2F07-99B411B847AD}"/>
          </ac:spMkLst>
        </pc:spChg>
        <pc:spChg chg="mod">
          <ac:chgData name="Kaitlin Tyler" userId="971d5887-dada-4101-bef7-69a3ed4a7a52" providerId="ADAL" clId="{E19440B1-1ADB-4868-88AC-44DF987AFF97}" dt="2025-09-09T12:49:15.069" v="224" actId="20577"/>
          <ac:spMkLst>
            <pc:docMk/>
            <pc:sldMk cId="0" sldId="280"/>
            <ac:spMk id="287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9:02.594" v="220" actId="2711"/>
          <ac:spMkLst>
            <pc:docMk/>
            <pc:sldMk cId="0" sldId="280"/>
            <ac:spMk id="288" creationId="{00000000-0000-0000-0000-000000000000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84"/>
        </pc:sldMkLst>
        <pc:spChg chg="mod">
          <ac:chgData name="Kaitlin Tyler" userId="971d5887-dada-4101-bef7-69a3ed4a7a52" providerId="ADAL" clId="{E19440B1-1ADB-4868-88AC-44DF987AFF97}" dt="2025-09-09T12:49:26.954" v="225" actId="2711"/>
          <ac:spMkLst>
            <pc:docMk/>
            <pc:sldMk cId="0" sldId="284"/>
            <ac:spMk id="2" creationId="{C5A2B20B-1FC6-60AC-2844-F88F9734F362}"/>
          </ac:spMkLst>
        </pc:spChg>
        <pc:spChg chg="mod">
          <ac:chgData name="Kaitlin Tyler" userId="971d5887-dada-4101-bef7-69a3ed4a7a52" providerId="ADAL" clId="{E19440B1-1ADB-4868-88AC-44DF987AFF97}" dt="2025-09-09T12:49:26.954" v="225" actId="2711"/>
          <ac:spMkLst>
            <pc:docMk/>
            <pc:sldMk cId="0" sldId="284"/>
            <ac:spMk id="6" creationId="{F7862E13-10F8-0E9D-D220-50156DFDAE0E}"/>
          </ac:spMkLst>
        </pc:spChg>
        <pc:spChg chg="mod">
          <ac:chgData name="Kaitlin Tyler" userId="971d5887-dada-4101-bef7-69a3ed4a7a52" providerId="ADAL" clId="{E19440B1-1ADB-4868-88AC-44DF987AFF97}" dt="2025-09-09T12:49:26.954" v="225" actId="2711"/>
          <ac:spMkLst>
            <pc:docMk/>
            <pc:sldMk cId="0" sldId="284"/>
            <ac:spMk id="8" creationId="{7B0D09DE-BF2F-9893-3E98-4B479DCDBB93}"/>
          </ac:spMkLst>
        </pc:spChg>
        <pc:spChg chg="mod">
          <ac:chgData name="Kaitlin Tyler" userId="971d5887-dada-4101-bef7-69a3ed4a7a52" providerId="ADAL" clId="{E19440B1-1ADB-4868-88AC-44DF987AFF97}" dt="2025-09-09T12:49:26.954" v="225" actId="2711"/>
          <ac:spMkLst>
            <pc:docMk/>
            <pc:sldMk cId="0" sldId="284"/>
            <ac:spMk id="10" creationId="{1E532396-49D9-586F-EBC1-C5DD4827A248}"/>
          </ac:spMkLst>
        </pc:spChg>
        <pc:spChg chg="mod">
          <ac:chgData name="Kaitlin Tyler" userId="971d5887-dada-4101-bef7-69a3ed4a7a52" providerId="ADAL" clId="{E19440B1-1ADB-4868-88AC-44DF987AFF97}" dt="2025-09-09T12:49:26.954" v="225" actId="2711"/>
          <ac:spMkLst>
            <pc:docMk/>
            <pc:sldMk cId="0" sldId="284"/>
            <ac:spMk id="12" creationId="{B98EE85B-6020-C662-6F21-F6442B5EE967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85"/>
        </pc:sldMkLst>
        <pc:spChg chg="mod">
          <ac:chgData name="Kaitlin Tyler" userId="971d5887-dada-4101-bef7-69a3ed4a7a52" providerId="ADAL" clId="{E19440B1-1ADB-4868-88AC-44DF987AFF97}" dt="2025-09-09T12:49:35.348" v="226" actId="2711"/>
          <ac:spMkLst>
            <pc:docMk/>
            <pc:sldMk cId="0" sldId="285"/>
            <ac:spMk id="345" creationId="{00000000-0000-0000-0000-000000000000}"/>
          </ac:spMkLst>
        </pc:spChg>
      </pc:sldChg>
      <pc:sldChg chg="del">
        <pc:chgData name="Kaitlin Tyler" userId="971d5887-dada-4101-bef7-69a3ed4a7a52" providerId="ADAL" clId="{E19440B1-1ADB-4868-88AC-44DF987AFF97}" dt="2025-09-08T13:51:12.412" v="95" actId="47"/>
        <pc:sldMkLst>
          <pc:docMk/>
          <pc:sldMk cId="1637450399" sldId="286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287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3655778014" sldId="291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2745016821" sldId="292"/>
        </pc:sldMkLst>
      </pc:sldChg>
      <pc:sldChg chg="del">
        <pc:chgData name="Kaitlin Tyler" userId="971d5887-dada-4101-bef7-69a3ed4a7a52" providerId="ADAL" clId="{E19440B1-1ADB-4868-88AC-44DF987AFF97}" dt="2025-09-08T13:51:12.412" v="95" actId="47"/>
        <pc:sldMkLst>
          <pc:docMk/>
          <pc:sldMk cId="4263359355" sldId="308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3881190587" sldId="310"/>
        </pc:sldMkLst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372463943" sldId="315"/>
        </pc:sldMkLst>
        <pc:spChg chg="mod">
          <ac:chgData name="Kaitlin Tyler" userId="971d5887-dada-4101-bef7-69a3ed4a7a52" providerId="ADAL" clId="{E19440B1-1ADB-4868-88AC-44DF987AFF97}" dt="2025-09-03T11:39:37.035" v="2" actId="1036"/>
          <ac:spMkLst>
            <pc:docMk/>
            <pc:sldMk cId="372463943" sldId="315"/>
            <ac:spMk id="6" creationId="{E192D023-F315-4E19-B010-0B3FAE6090E8}"/>
          </ac:spMkLst>
        </pc:spChg>
        <pc:spChg chg="mod">
          <ac:chgData name="Kaitlin Tyler" userId="971d5887-dada-4101-bef7-69a3ed4a7a52" providerId="ADAL" clId="{E19440B1-1ADB-4868-88AC-44DF987AFF97}" dt="2025-09-03T11:39:37.035" v="2" actId="1036"/>
          <ac:spMkLst>
            <pc:docMk/>
            <pc:sldMk cId="372463943" sldId="315"/>
            <ac:spMk id="12" creationId="{B6930DF3-246F-D652-02DA-501C6E221005}"/>
          </ac:spMkLst>
        </pc:spChg>
        <pc:spChg chg="mod">
          <ac:chgData name="Kaitlin Tyler" userId="971d5887-dada-4101-bef7-69a3ed4a7a52" providerId="ADAL" clId="{E19440B1-1ADB-4868-88AC-44DF987AFF97}" dt="2025-09-03T11:39:37.035" v="2" actId="1036"/>
          <ac:spMkLst>
            <pc:docMk/>
            <pc:sldMk cId="372463943" sldId="315"/>
            <ac:spMk id="16" creationId="{B613D513-9C2B-4585-B283-E9A77221C3E4}"/>
          </ac:spMkLst>
        </pc:spChg>
        <pc:picChg chg="mod">
          <ac:chgData name="Kaitlin Tyler" userId="971d5887-dada-4101-bef7-69a3ed4a7a52" providerId="ADAL" clId="{E19440B1-1ADB-4868-88AC-44DF987AFF97}" dt="2025-09-03T11:39:37.035" v="2" actId="1036"/>
          <ac:picMkLst>
            <pc:docMk/>
            <pc:sldMk cId="372463943" sldId="315"/>
            <ac:picMk id="14" creationId="{4E1C259B-4978-0838-E79C-3BD4C0598A56}"/>
          </ac:picMkLst>
        </pc:picChg>
        <pc:picChg chg="mod">
          <ac:chgData name="Kaitlin Tyler" userId="971d5887-dada-4101-bef7-69a3ed4a7a52" providerId="ADAL" clId="{E19440B1-1ADB-4868-88AC-44DF987AFF97}" dt="2025-09-03T11:39:40.410" v="3" actId="1035"/>
          <ac:picMkLst>
            <pc:docMk/>
            <pc:sldMk cId="372463943" sldId="315"/>
            <ac:picMk id="15" creationId="{DA391D0D-B76C-B8B6-833A-808223C7855A}"/>
          </ac:picMkLst>
        </pc:picChg>
        <pc:picChg chg="mod">
          <ac:chgData name="Kaitlin Tyler" userId="971d5887-dada-4101-bef7-69a3ed4a7a52" providerId="ADAL" clId="{E19440B1-1ADB-4868-88AC-44DF987AFF97}" dt="2025-09-03T11:39:46.129" v="8" actId="1036"/>
          <ac:picMkLst>
            <pc:docMk/>
            <pc:sldMk cId="372463943" sldId="315"/>
            <ac:picMk id="17" creationId="{BEA41156-2DEF-4DF3-95C4-FEF6E24FD444}"/>
          </ac:picMkLst>
        </pc:pic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510340280" sldId="329"/>
        </pc:sldMkLst>
        <pc:spChg chg="mod">
          <ac:chgData name="Kaitlin Tyler" userId="971d5887-dada-4101-bef7-69a3ed4a7a52" providerId="ADAL" clId="{E19440B1-1ADB-4868-88AC-44DF987AFF97}" dt="2025-09-03T11:40:22.460" v="9" actId="1076"/>
          <ac:spMkLst>
            <pc:docMk/>
            <pc:sldMk cId="510340280" sldId="329"/>
            <ac:spMk id="7" creationId="{4DF031B8-9201-DA7C-ECA0-EB8598F9E164}"/>
          </ac:spMkLst>
        </pc:spChg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4233166145" sldId="330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3706457952" sldId="357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2757520285" sldId="359"/>
        </pc:sldMkLst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1079792740" sldId="360"/>
        </pc:sldMkLst>
        <pc:spChg chg="mod">
          <ac:chgData name="Kaitlin Tyler" userId="971d5887-dada-4101-bef7-69a3ed4a7a52" providerId="ADAL" clId="{E19440B1-1ADB-4868-88AC-44DF987AFF97}" dt="2025-09-03T11:40:49.409" v="23" actId="20577"/>
          <ac:spMkLst>
            <pc:docMk/>
            <pc:sldMk cId="1079792740" sldId="360"/>
            <ac:spMk id="72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0:42.191" v="14" actId="1076"/>
          <ac:spMkLst>
            <pc:docMk/>
            <pc:sldMk cId="1079792740" sldId="360"/>
            <ac:spMk id="77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0:36.935" v="13" actId="1037"/>
          <ac:picMkLst>
            <pc:docMk/>
            <pc:sldMk cId="1079792740" sldId="360"/>
            <ac:picMk id="10" creationId="{FEB7C605-99B9-0611-A62B-B6D3D3146636}"/>
          </ac:picMkLst>
        </pc:pic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2056886396" sldId="361"/>
        </pc:sldMkLst>
        <pc:spChg chg="mod">
          <ac:chgData name="Kaitlin Tyler" userId="971d5887-dada-4101-bef7-69a3ed4a7a52" providerId="ADAL" clId="{E19440B1-1ADB-4868-88AC-44DF987AFF97}" dt="2025-09-03T11:42:13.361" v="27" actId="1036"/>
          <ac:spMkLst>
            <pc:docMk/>
            <pc:sldMk cId="2056886396" sldId="361"/>
            <ac:spMk id="84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2:13.361" v="27" actId="1036"/>
          <ac:spMkLst>
            <pc:docMk/>
            <pc:sldMk cId="2056886396" sldId="361"/>
            <ac:spMk id="85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2:13.361" v="27" actId="1036"/>
          <ac:spMkLst>
            <pc:docMk/>
            <pc:sldMk cId="2056886396" sldId="361"/>
            <ac:spMk id="86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2:13.361" v="27" actId="1036"/>
          <ac:spMkLst>
            <pc:docMk/>
            <pc:sldMk cId="2056886396" sldId="361"/>
            <ac:spMk id="87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2:13.361" v="27" actId="1036"/>
          <ac:spMkLst>
            <pc:docMk/>
            <pc:sldMk cId="2056886396" sldId="361"/>
            <ac:spMk id="89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8:27.051" v="88" actId="2711"/>
          <ac:spMkLst>
            <pc:docMk/>
            <pc:sldMk cId="2056886396" sldId="361"/>
            <ac:spMk id="90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2:13.361" v="27" actId="1036"/>
          <ac:picMkLst>
            <pc:docMk/>
            <pc:sldMk cId="2056886396" sldId="361"/>
            <ac:picMk id="3" creationId="{4F53124D-25C4-3A7D-BF1D-349B9B2C7CDC}"/>
          </ac:picMkLst>
        </pc:picChg>
        <pc:cxnChg chg="mod">
          <ac:chgData name="Kaitlin Tyler" userId="971d5887-dada-4101-bef7-69a3ed4a7a52" providerId="ADAL" clId="{E19440B1-1ADB-4868-88AC-44DF987AFF97}" dt="2025-09-03T11:48:27.051" v="88" actId="2711"/>
          <ac:cxnSpMkLst>
            <pc:docMk/>
            <pc:sldMk cId="2056886396" sldId="361"/>
            <ac:cxnSpMk id="4" creationId="{B3C6145A-2CF4-0E7D-D050-25476CE524C7}"/>
          </ac:cxnSpMkLst>
        </pc:cxn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3124247949" sldId="362"/>
        </pc:sldMkLst>
        <pc:spChg chg="mod">
          <ac:chgData name="Kaitlin Tyler" userId="971d5887-dada-4101-bef7-69a3ed4a7a52" providerId="ADAL" clId="{E19440B1-1ADB-4868-88AC-44DF987AFF97}" dt="2025-09-03T11:44:14.199" v="28" actId="20577"/>
          <ac:spMkLst>
            <pc:docMk/>
            <pc:sldMk cId="3124247949" sldId="362"/>
            <ac:spMk id="96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3T11:48:46.630" v="91" actId="20577"/>
          <ac:spMkLst>
            <pc:docMk/>
            <pc:sldMk cId="3124247949" sldId="362"/>
            <ac:spMk id="100" creationId="{00000000-0000-0000-0000-000000000000}"/>
          </ac:spMkLst>
        </pc:spChg>
        <pc:picChg chg="mod">
          <ac:chgData name="Kaitlin Tyler" userId="971d5887-dada-4101-bef7-69a3ed4a7a52" providerId="ADAL" clId="{E19440B1-1ADB-4868-88AC-44DF987AFF97}" dt="2025-09-03T11:44:21.596" v="30" actId="14100"/>
          <ac:picMkLst>
            <pc:docMk/>
            <pc:sldMk cId="3124247949" sldId="362"/>
            <ac:picMk id="3" creationId="{31176D48-4CE3-254C-DF27-829F104FF710}"/>
          </ac:picMkLst>
        </pc:picChg>
        <pc:cxnChg chg="mod">
          <ac:chgData name="Kaitlin Tyler" userId="971d5887-dada-4101-bef7-69a3ed4a7a52" providerId="ADAL" clId="{E19440B1-1ADB-4868-88AC-44DF987AFF97}" dt="2025-09-03T11:48:45.180" v="90" actId="14100"/>
          <ac:cxnSpMkLst>
            <pc:docMk/>
            <pc:sldMk cId="3124247949" sldId="362"/>
            <ac:cxnSpMk id="101" creationId="{00000000-0000-0000-0000-000000000000}"/>
          </ac:cxnSpMkLst>
        </pc:cxn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0" sldId="363"/>
        </pc:sldMkLst>
        <pc:spChg chg="mod">
          <ac:chgData name="Kaitlin Tyler" userId="971d5887-dada-4101-bef7-69a3ed4a7a52" providerId="ADAL" clId="{E19440B1-1ADB-4868-88AC-44DF987AFF97}" dt="2025-09-09T12:49:41.745" v="227" actId="2711"/>
          <ac:spMkLst>
            <pc:docMk/>
            <pc:sldMk cId="0" sldId="363"/>
            <ac:spMk id="352" creationId="{00000000-0000-0000-0000-000000000000}"/>
          </ac:spMkLst>
        </pc:spChg>
        <pc:spChg chg="mod">
          <ac:chgData name="Kaitlin Tyler" userId="971d5887-dada-4101-bef7-69a3ed4a7a52" providerId="ADAL" clId="{E19440B1-1ADB-4868-88AC-44DF987AFF97}" dt="2025-09-09T12:49:41.745" v="227" actId="2711"/>
          <ac:spMkLst>
            <pc:docMk/>
            <pc:sldMk cId="0" sldId="363"/>
            <ac:spMk id="355" creationId="{00000000-0000-0000-0000-000000000000}"/>
          </ac:spMkLst>
        </pc:spChg>
      </pc:sldChg>
      <pc:sldChg chg="modSp modTransition">
        <pc:chgData name="Kaitlin Tyler" userId="971d5887-dada-4101-bef7-69a3ed4a7a52" providerId="ADAL" clId="{E19440B1-1ADB-4868-88AC-44DF987AFF97}" dt="2025-09-09T13:02:25.708" v="276"/>
        <pc:sldMkLst>
          <pc:docMk/>
          <pc:sldMk cId="2318542519" sldId="364"/>
        </pc:sldMkLst>
        <pc:spChg chg="mod">
          <ac:chgData name="Kaitlin Tyler" userId="971d5887-dada-4101-bef7-69a3ed4a7a52" providerId="ADAL" clId="{E19440B1-1ADB-4868-88AC-44DF987AFF97}" dt="2025-09-09T12:49:53.137" v="228" actId="2711"/>
          <ac:spMkLst>
            <pc:docMk/>
            <pc:sldMk cId="2318542519" sldId="364"/>
            <ac:spMk id="9" creationId="{19C32B6E-9586-EA0C-A972-48015F32099C}"/>
          </ac:spMkLst>
        </pc:spChg>
        <pc:spChg chg="mod">
          <ac:chgData name="Kaitlin Tyler" userId="971d5887-dada-4101-bef7-69a3ed4a7a52" providerId="ADAL" clId="{E19440B1-1ADB-4868-88AC-44DF987AFF97}" dt="2025-09-09T12:49:53.137" v="228" actId="2711"/>
          <ac:spMkLst>
            <pc:docMk/>
            <pc:sldMk cId="2318542519" sldId="364"/>
            <ac:spMk id="352" creationId="{F0A7EC1A-1919-7A19-4D77-628151E45FCE}"/>
          </ac:spMkLst>
        </pc:spChg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1171964283" sldId="365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4112804297" sldId="366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465743487" sldId="368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576263407" sldId="370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1995959293" sldId="371"/>
        </pc:sldMkLst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2153369063" sldId="372"/>
        </pc:sldMkLst>
        <pc:spChg chg="mod">
          <ac:chgData name="Kaitlin Tyler" userId="971d5887-dada-4101-bef7-69a3ed4a7a52" providerId="ADAL" clId="{E19440B1-1ADB-4868-88AC-44DF987AFF97}" dt="2025-09-09T12:50:13.876" v="229" actId="2711"/>
          <ac:spMkLst>
            <pc:docMk/>
            <pc:sldMk cId="2153369063" sldId="372"/>
            <ac:spMk id="9" creationId="{A079A7E7-90CF-8FCF-3CC0-B642DF355C0B}"/>
          </ac:spMkLst>
        </pc:spChg>
        <pc:spChg chg="mod">
          <ac:chgData name="Kaitlin Tyler" userId="971d5887-dada-4101-bef7-69a3ed4a7a52" providerId="ADAL" clId="{E19440B1-1ADB-4868-88AC-44DF987AFF97}" dt="2025-09-09T12:50:13.876" v="229" actId="2711"/>
          <ac:spMkLst>
            <pc:docMk/>
            <pc:sldMk cId="2153369063" sldId="372"/>
            <ac:spMk id="18" creationId="{4390EB01-0C41-E4E2-8DF6-C138AB4DBB24}"/>
          </ac:spMkLst>
        </pc:spChg>
        <pc:spChg chg="mod">
          <ac:chgData name="Kaitlin Tyler" userId="971d5887-dada-4101-bef7-69a3ed4a7a52" providerId="ADAL" clId="{E19440B1-1ADB-4868-88AC-44DF987AFF97}" dt="2025-09-09T12:50:21.249" v="233" actId="20577"/>
          <ac:spMkLst>
            <pc:docMk/>
            <pc:sldMk cId="2153369063" sldId="372"/>
            <ac:spMk id="351" creationId="{04A0E828-60EE-DFA1-E5B6-A892C5C54787}"/>
          </ac:spMkLst>
        </pc:spChg>
        <pc:spChg chg="mod">
          <ac:chgData name="Kaitlin Tyler" userId="971d5887-dada-4101-bef7-69a3ed4a7a52" providerId="ADAL" clId="{E19440B1-1ADB-4868-88AC-44DF987AFF97}" dt="2025-09-09T12:50:13.876" v="229" actId="2711"/>
          <ac:spMkLst>
            <pc:docMk/>
            <pc:sldMk cId="2153369063" sldId="372"/>
            <ac:spMk id="352" creationId="{87D4F6C0-3398-22B1-55DA-55CAC1EBB017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3573323087" sldId="373"/>
        </pc:sldMkLst>
        <pc:spChg chg="mod">
          <ac:chgData name="Kaitlin Tyler" userId="971d5887-dada-4101-bef7-69a3ed4a7a52" providerId="ADAL" clId="{E19440B1-1ADB-4868-88AC-44DF987AFF97}" dt="2025-09-09T12:50:41.040" v="243" actId="2711"/>
          <ac:spMkLst>
            <pc:docMk/>
            <pc:sldMk cId="3573323087" sldId="373"/>
            <ac:spMk id="6" creationId="{96482A1A-DED1-5339-692D-AF0E5A938422}"/>
          </ac:spMkLst>
        </pc:spChg>
        <pc:spChg chg="mod">
          <ac:chgData name="Kaitlin Tyler" userId="971d5887-dada-4101-bef7-69a3ed4a7a52" providerId="ADAL" clId="{E19440B1-1ADB-4868-88AC-44DF987AFF97}" dt="2025-09-09T12:50:41.040" v="243" actId="2711"/>
          <ac:spMkLst>
            <pc:docMk/>
            <pc:sldMk cId="3573323087" sldId="373"/>
            <ac:spMk id="8" creationId="{D1981F7C-ED8C-A8B8-AFB5-15432533AB45}"/>
          </ac:spMkLst>
        </pc:spChg>
        <pc:spChg chg="mod">
          <ac:chgData name="Kaitlin Tyler" userId="971d5887-dada-4101-bef7-69a3ed4a7a52" providerId="ADAL" clId="{E19440B1-1ADB-4868-88AC-44DF987AFF97}" dt="2025-09-09T12:50:41.040" v="243" actId="2711"/>
          <ac:spMkLst>
            <pc:docMk/>
            <pc:sldMk cId="3573323087" sldId="373"/>
            <ac:spMk id="9" creationId="{BDD3B060-C20B-4D9A-4AEA-FF6A920BE4A1}"/>
          </ac:spMkLst>
        </pc:spChg>
        <pc:spChg chg="mod">
          <ac:chgData name="Kaitlin Tyler" userId="971d5887-dada-4101-bef7-69a3ed4a7a52" providerId="ADAL" clId="{E19440B1-1ADB-4868-88AC-44DF987AFF97}" dt="2025-09-09T12:50:34.588" v="242" actId="20577"/>
          <ac:spMkLst>
            <pc:docMk/>
            <pc:sldMk cId="3573323087" sldId="373"/>
            <ac:spMk id="351" creationId="{ADEDD133-7C23-26C6-6337-EE76F587789D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2443399540" sldId="374"/>
        </pc:sldMkLst>
        <pc:spChg chg="mod">
          <ac:chgData name="Kaitlin Tyler" userId="971d5887-dada-4101-bef7-69a3ed4a7a52" providerId="ADAL" clId="{E19440B1-1ADB-4868-88AC-44DF987AFF97}" dt="2025-09-09T12:50:52.068" v="248" actId="2711"/>
          <ac:spMkLst>
            <pc:docMk/>
            <pc:sldMk cId="2443399540" sldId="374"/>
            <ac:spMk id="6" creationId="{9B4374EF-C103-59CF-0398-CB938A9EDF72}"/>
          </ac:spMkLst>
        </pc:spChg>
        <pc:spChg chg="mod">
          <ac:chgData name="Kaitlin Tyler" userId="971d5887-dada-4101-bef7-69a3ed4a7a52" providerId="ADAL" clId="{E19440B1-1ADB-4868-88AC-44DF987AFF97}" dt="2025-09-09T12:50:52.068" v="248" actId="2711"/>
          <ac:spMkLst>
            <pc:docMk/>
            <pc:sldMk cId="2443399540" sldId="374"/>
            <ac:spMk id="8" creationId="{92F09BC7-F09C-08FD-3B74-BEE79BBAC499}"/>
          </ac:spMkLst>
        </pc:spChg>
        <pc:spChg chg="mod">
          <ac:chgData name="Kaitlin Tyler" userId="971d5887-dada-4101-bef7-69a3ed4a7a52" providerId="ADAL" clId="{E19440B1-1ADB-4868-88AC-44DF987AFF97}" dt="2025-09-09T12:50:52.068" v="248" actId="2711"/>
          <ac:spMkLst>
            <pc:docMk/>
            <pc:sldMk cId="2443399540" sldId="374"/>
            <ac:spMk id="9" creationId="{1BF23A70-71D1-FECB-9C87-9874FDCAE563}"/>
          </ac:spMkLst>
        </pc:spChg>
        <pc:spChg chg="mod">
          <ac:chgData name="Kaitlin Tyler" userId="971d5887-dada-4101-bef7-69a3ed4a7a52" providerId="ADAL" clId="{E19440B1-1ADB-4868-88AC-44DF987AFF97}" dt="2025-09-09T12:50:47.191" v="247" actId="20577"/>
          <ac:spMkLst>
            <pc:docMk/>
            <pc:sldMk cId="2443399540" sldId="374"/>
            <ac:spMk id="351" creationId="{77F4F3DF-FF63-B9C8-D220-B285A8697819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252739982" sldId="376"/>
        </pc:sldMkLst>
        <pc:spChg chg="mod">
          <ac:chgData name="Kaitlin Tyler" userId="971d5887-dada-4101-bef7-69a3ed4a7a52" providerId="ADAL" clId="{E19440B1-1ADB-4868-88AC-44DF987AFF97}" dt="2025-09-09T12:51:02.059" v="253" actId="2711"/>
          <ac:spMkLst>
            <pc:docMk/>
            <pc:sldMk cId="252739982" sldId="376"/>
            <ac:spMk id="16" creationId="{5BDD1823-70D3-D05D-491F-C2BC8121A9F5}"/>
          </ac:spMkLst>
        </pc:spChg>
        <pc:spChg chg="mod">
          <ac:chgData name="Kaitlin Tyler" userId="971d5887-dada-4101-bef7-69a3ed4a7a52" providerId="ADAL" clId="{E19440B1-1ADB-4868-88AC-44DF987AFF97}" dt="2025-09-09T12:50:57.209" v="252" actId="20577"/>
          <ac:spMkLst>
            <pc:docMk/>
            <pc:sldMk cId="252739982" sldId="376"/>
            <ac:spMk id="351" creationId="{C7EAECE2-F6BF-BEAA-6786-718614D77C5A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2880783694" sldId="377"/>
        </pc:sldMkLst>
        <pc:spChg chg="mod">
          <ac:chgData name="Kaitlin Tyler" userId="971d5887-dada-4101-bef7-69a3ed4a7a52" providerId="ADAL" clId="{E19440B1-1ADB-4868-88AC-44DF987AFF97}" dt="2025-09-09T12:51:11.816" v="258" actId="2711"/>
          <ac:spMkLst>
            <pc:docMk/>
            <pc:sldMk cId="2880783694" sldId="377"/>
            <ac:spMk id="3" creationId="{C052E8E3-F6B1-6890-A735-1CCBD3E99CEE}"/>
          </ac:spMkLst>
        </pc:spChg>
        <pc:spChg chg="mod">
          <ac:chgData name="Kaitlin Tyler" userId="971d5887-dada-4101-bef7-69a3ed4a7a52" providerId="ADAL" clId="{E19440B1-1ADB-4868-88AC-44DF987AFF97}" dt="2025-09-09T12:51:07.762" v="257" actId="20577"/>
          <ac:spMkLst>
            <pc:docMk/>
            <pc:sldMk cId="2880783694" sldId="377"/>
            <ac:spMk id="351" creationId="{02F3D39B-5E7D-F7FD-8638-51B47EFD9FAB}"/>
          </ac:spMkLst>
        </pc:spChg>
      </pc:sldChg>
      <pc:sldChg chg="modSp mod modTransition">
        <pc:chgData name="Kaitlin Tyler" userId="971d5887-dada-4101-bef7-69a3ed4a7a52" providerId="ADAL" clId="{E19440B1-1ADB-4868-88AC-44DF987AFF97}" dt="2025-09-09T13:02:25.708" v="276"/>
        <pc:sldMkLst>
          <pc:docMk/>
          <pc:sldMk cId="4046765972" sldId="379"/>
        </pc:sldMkLst>
        <pc:spChg chg="mod">
          <ac:chgData name="Kaitlin Tyler" userId="971d5887-dada-4101-bef7-69a3ed4a7a52" providerId="ADAL" clId="{E19440B1-1ADB-4868-88AC-44DF987AFF97}" dt="2025-09-09T12:50:29.675" v="238" actId="2711"/>
          <ac:spMkLst>
            <pc:docMk/>
            <pc:sldMk cId="4046765972" sldId="379"/>
            <ac:spMk id="2" creationId="{0EF5445A-F219-51AC-CECD-92AB39D314A3}"/>
          </ac:spMkLst>
        </pc:spChg>
        <pc:spChg chg="mod">
          <ac:chgData name="Kaitlin Tyler" userId="971d5887-dada-4101-bef7-69a3ed4a7a52" providerId="ADAL" clId="{E19440B1-1ADB-4868-88AC-44DF987AFF97}" dt="2025-09-09T12:50:29.675" v="238" actId="2711"/>
          <ac:spMkLst>
            <pc:docMk/>
            <pc:sldMk cId="4046765972" sldId="379"/>
            <ac:spMk id="7" creationId="{80BB77EC-2D93-A2D3-E86B-0DCC81EE0636}"/>
          </ac:spMkLst>
        </pc:spChg>
        <pc:spChg chg="mod">
          <ac:chgData name="Kaitlin Tyler" userId="971d5887-dada-4101-bef7-69a3ed4a7a52" providerId="ADAL" clId="{E19440B1-1ADB-4868-88AC-44DF987AFF97}" dt="2025-09-09T12:50:29.675" v="238" actId="2711"/>
          <ac:spMkLst>
            <pc:docMk/>
            <pc:sldMk cId="4046765972" sldId="379"/>
            <ac:spMk id="18" creationId="{1083998E-79B5-B835-07BF-CD6C435C26BA}"/>
          </ac:spMkLst>
        </pc:spChg>
        <pc:spChg chg="mod">
          <ac:chgData name="Kaitlin Tyler" userId="971d5887-dada-4101-bef7-69a3ed4a7a52" providerId="ADAL" clId="{E19440B1-1ADB-4868-88AC-44DF987AFF97}" dt="2025-09-09T12:50:24.753" v="237" actId="20577"/>
          <ac:spMkLst>
            <pc:docMk/>
            <pc:sldMk cId="4046765972" sldId="379"/>
            <ac:spMk id="351" creationId="{C4B71CA9-B57E-7C37-D5D1-20CC75996308}"/>
          </ac:spMkLst>
        </pc:spChg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3917216276" sldId="381"/>
        </pc:sldMkLst>
      </pc:sldChg>
      <pc:sldChg chg="modTransition">
        <pc:chgData name="Kaitlin Tyler" userId="971d5887-dada-4101-bef7-69a3ed4a7a52" providerId="ADAL" clId="{E19440B1-1ADB-4868-88AC-44DF987AFF97}" dt="2025-09-09T13:02:25.708" v="276"/>
        <pc:sldMkLst>
          <pc:docMk/>
          <pc:sldMk cId="3712169117" sldId="382"/>
        </pc:sldMkLst>
      </pc:sldChg>
      <pc:sldMasterChg chg="delSldLayout modSldLayout">
        <pc:chgData name="Kaitlin Tyler" userId="971d5887-dada-4101-bef7-69a3ed4a7a52" providerId="ADAL" clId="{E19440B1-1ADB-4868-88AC-44DF987AFF97}" dt="2025-09-09T13:00:26.946" v="275" actId="20577"/>
        <pc:sldMasterMkLst>
          <pc:docMk/>
          <pc:sldMasterMk cId="1291537134" sldId="2147483660"/>
        </pc:sldMasterMkLst>
        <pc:sldLayoutChg chg="modSp mod">
          <pc:chgData name="Kaitlin Tyler" userId="971d5887-dada-4101-bef7-69a3ed4a7a52" providerId="ADAL" clId="{E19440B1-1ADB-4868-88AC-44DF987AFF97}" dt="2025-09-09T13:00:26.946" v="275" actId="20577"/>
          <pc:sldLayoutMkLst>
            <pc:docMk/>
            <pc:sldMasterMk cId="1291537134" sldId="2147483660"/>
            <pc:sldLayoutMk cId="2844354149" sldId="2147483736"/>
          </pc:sldLayoutMkLst>
          <pc:spChg chg="mod">
            <ac:chgData name="Kaitlin Tyler" userId="971d5887-dada-4101-bef7-69a3ed4a7a52" providerId="ADAL" clId="{E19440B1-1ADB-4868-88AC-44DF987AFF97}" dt="2025-09-09T13:00:26.946" v="275" actId="20577"/>
            <ac:spMkLst>
              <pc:docMk/>
              <pc:sldMasterMk cId="1291537134" sldId="2147483660"/>
              <pc:sldLayoutMk cId="2844354149" sldId="2147483736"/>
              <ac:spMk id="4" creationId="{E6AEF1B2-1440-4FE5-8C1B-C291F424F993}"/>
            </ac:spMkLst>
          </pc:spChg>
        </pc:sldLayoutChg>
        <pc:sldLayoutChg chg="del">
          <pc:chgData name="Kaitlin Tyler" userId="971d5887-dada-4101-bef7-69a3ed4a7a52" providerId="ADAL" clId="{E19440B1-1ADB-4868-88AC-44DF987AFF97}" dt="2025-09-08T13:51:12.412" v="95" actId="47"/>
          <pc:sldLayoutMkLst>
            <pc:docMk/>
            <pc:sldMasterMk cId="1291537134" sldId="2147483660"/>
            <pc:sldLayoutMk cId="3836723801" sldId="214748373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B9E86C5-9689-42B4-BE7D-FDE5EB4274E3}" type="datetimeFigureOut">
              <a:rPr lang="en-US" smtClean="0"/>
              <a:pPr/>
              <a:t>9/9/2025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27FDDAD7-A41A-4414-8211-C5E2AC7F93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9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86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5ec647e07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5ec647e07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ec647e07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ec647e07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ec647e07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5ec647e07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ec647e07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ec647e07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f16b71b1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5f16b71b1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f16b71b1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5f16b71b1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f16b71b1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f16b71b1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f16b71b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5f16b71b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5f16b71b1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5f16b71b1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f16b71b1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f16b71b1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7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f16b71b19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5f16b71b19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f16b71b1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5f16b71b1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5f16b71b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5f16b71b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5f16b71b19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5f16b71b19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5f3bd01b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5f3bd01b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5f3bd01b8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5f3bd01b8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5f3bd01b8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5f3bd01b8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225386DD-6882-DAAB-DD67-C01AC5658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9FE1E887-C734-D2E6-47EB-298EC3200F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9DCC92F7-BD7C-A2E9-B6F2-12C5BFEB1E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459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A4E59CDE-7ACD-699F-5CA3-87E949AE8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E7706778-B3FC-FE78-2600-7F0613B4B9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5DB74C66-CF66-0C94-D555-16909FCA62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05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75a620d15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75a620d15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856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0691D432-79E2-E5E9-F867-42E773E48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68C923F5-F190-75B9-C294-150BA0A0DC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44EE1219-4570-97B2-1086-4012E7C55D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521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47F4034D-A09B-1CE2-D41A-2CB4ED10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066BE78E-075E-70E3-14F6-5C2AECE3EB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6EF4C128-E866-AC46-8200-6957F2E8E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515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600EA0FD-2F1B-9AC6-F9FC-611A3FB22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EA1FF91C-8DB2-1771-1C6F-AA8D7DC5FA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590B1E75-C8AB-58F4-B96A-0D7C1A1B92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225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E5AB10D5-7898-A333-6366-FD4815E4D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C3B81CA6-AC68-4B5D-05F8-37F7FC5F64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09F3B0C9-9B2E-B374-0693-1CD51F8D73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090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F24EF526-1601-2B98-AB82-C42F6453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11E6A574-3828-E998-34D8-A51376FFF9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79603B26-CFA3-FA0B-C9F6-2A9CE041F4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875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3812A272-FAD1-14E5-1DFD-87547973C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FB2F9F99-A19A-3BA2-80B6-724447848F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4FFAEA3B-9D05-6B85-E984-73CEC9AD35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288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6D223E50-F87E-2B6C-01E2-3EE960783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B193A76F-A3C0-092B-33D9-26B6E32E45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DF61E5CD-4836-1B8B-8E8E-FB26AEF9A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3344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28266D46-38DD-648F-AB75-33730E0F8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5f3bd01b87_0_29:notes">
            <a:extLst>
              <a:ext uri="{FF2B5EF4-FFF2-40B4-BE49-F238E27FC236}">
                <a16:creationId xmlns:a16="http://schemas.microsoft.com/office/drawing/2014/main" id="{EC2B3E66-2B4A-8ECE-E1EC-C245929A0C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5f3bd01b87_0_29:notes">
            <a:extLst>
              <a:ext uri="{FF2B5EF4-FFF2-40B4-BE49-F238E27FC236}">
                <a16:creationId xmlns:a16="http://schemas.microsoft.com/office/drawing/2014/main" id="{A6DE68F3-090A-B817-6B63-61E8B709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2595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Feedback Survey link for copy-paste method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https://ansys.typeform.com/to/jcattJI5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80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5a620d15c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5a620d15c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85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75a620d15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75a620d15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901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ec647e0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ec647e0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ec647e07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ec647e07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ec647e07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5ec647e07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ec647e07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ec647e07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ys.com/education-resources" TargetMode="External"/><Relationship Id="rId2" Type="http://schemas.openxmlformats.org/officeDocument/2006/relationships/hyperlink" Target="https://www.ansys.com/academic/terms-and-conditions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education@ansys.com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ansys.sharepoint.com/sites/AcademicDevelopmentTeam/Lists/Content%20Development%20Pipeline/AllItems.aspx" TargetMode="External"/><Relationship Id="rId2" Type="http://schemas.openxmlformats.org/officeDocument/2006/relationships/hyperlink" Target="https://ansys-my.sharepoint.com/:f:/r/personal/kaitlin_tyler_ansys_com/Documents/Digital%20Learning%20Content/1.%20AERs/00.%20MARKETING%20REVIEW%20SUBMISSION%20FOLDER?csf=1&amp;web=1&amp;e=VCK0Fc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B808CC-F74C-B743-BAB4-F4C99E195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63" y="914400"/>
            <a:ext cx="5394325" cy="1449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FE08CF-AC0B-7143-9A94-E8A35CBC7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3" y="2667000"/>
            <a:ext cx="5394325" cy="8483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4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 userDrawn="1">
          <p15:clr>
            <a:srgbClr val="FBAE40"/>
          </p15:clr>
        </p15:guide>
        <p15:guide id="2" orient="horz" pos="26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7182008-9414-AB43-BE9E-97630CA1A98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1" y="1447800"/>
            <a:ext cx="5486400" cy="45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94F819-73D6-7A44-B97C-D99C7DAB92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E21A6B3-25CA-5C4B-9371-8E317E850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5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6C186EF-8C58-7249-A024-F6C1D0AD12B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6096001" y="1447799"/>
            <a:ext cx="5486400" cy="45909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31A0CB9-E7C5-BC4C-83B3-6A04784CA5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673984-7F55-E14A-9088-44C94432D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17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3363707-8337-D14D-8CD6-076D7F38DE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11430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F67D610-3DBA-EB48-B589-E895E66AEF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36576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FD49B6-2BF3-F94C-AD6B-7B7786120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70400" y="11599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5F3481B-E073-FC4C-8662-89F64D478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70400" y="36745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E9685A2-20AD-6C44-B1B9-DCB2E44370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11514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98EFFC6-47A8-C248-AF67-33A51B038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8000" y="36660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327F1EC-8CEB-F348-A688-603CC6AF3B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8D84EB5-FEF7-D145-9924-EDC82C5DD7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704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3B743E4-6516-C94E-BADC-931FCAF3B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0577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D4C7F5-70CF-2C4D-8AF3-4D76760714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57023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B853D87-F6A1-6443-AB6D-6E9819089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70400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56BC893-7821-9640-98BC-FFCFED83EB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0577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2F90602-9DC6-3F4D-B178-EF64100603F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74FC734-09F5-2F40-BB01-29D6BBF7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98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4EBE792-3674-F042-8191-29D73F7CA4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3ABDDAC-BA7B-4A4A-9D64-71FA88868E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E481E25-6792-6B48-8A87-D3E9D1B223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548604C-E487-1D4F-91AF-D210004A5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92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624EDF6-2365-2545-8099-338237F309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592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D36446A-2E05-9F4F-83D7-905FD354E0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592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BBC79A31-D13D-4C49-88CC-6B949DE06C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40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CFF59C9F-D752-594A-A821-7BDA91DA37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40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54F3492-5AA9-9249-B742-69BFC01BE9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040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1E22CD-7582-9D41-A0FC-914A34BF18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56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D0B9166-BA76-6544-89C3-4C8B4A739F7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456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37026EB-3BFB-0947-A881-5729F13CFA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D9580FA-CA76-994A-9775-1D87D5927D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81C7F89-740B-3143-8447-70CC02F6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98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357E3-4FE4-4164-A381-204B98DEE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EF1B2-1440-4FE5-8C1B-C291F424F993}"/>
              </a:ext>
            </a:extLst>
          </p:cNvPr>
          <p:cNvSpPr txBox="1"/>
          <p:nvPr userDrawn="1"/>
        </p:nvSpPr>
        <p:spPr>
          <a:xfrm>
            <a:off x="533400" y="609600"/>
            <a:ext cx="10972800" cy="3799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© </a:t>
            </a:r>
            <a:r>
              <a:rPr lang="en-US" sz="1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2025 ANSYS, Inc. All rights reserved.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Use and Reproduction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content used in this resource </a:t>
            </a:r>
            <a:r>
              <a:rPr lang="en-US" sz="140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may only be used or reproduced for teaching purposes; and any commercial use is strictly prohibited.</a:t>
            </a:r>
            <a:r>
              <a:rPr lang="en-US" sz="1400" i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full Academic Terms &amp; Conditions can be found using </a:t>
            </a:r>
            <a:r>
              <a:rPr lang="en-US" sz="1400" i="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this link</a:t>
            </a:r>
            <a:r>
              <a:rPr lang="en-US" sz="1400" i="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Document Information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lecture unit is part of a set of teaching resources to help introduce students to engineering and design concepts via Ansys software.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Ansys Education Resources</a:t>
            </a: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access more undergraduate education resources, including lecture presentations with notes, exercises with worked solutions, microprojects, real life examples and more, visit 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www.ansys.com/education-resources</a:t>
            </a:r>
            <a:r>
              <a:rPr lang="en-US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Feedback </a:t>
            </a:r>
            <a:endParaRPr lang="en-U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If you notice any errors in this resource or need to get in contact with the authors, please email us at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hlinkClick r:id="rId4"/>
              </a:rPr>
              <a:t>education@ansys.com</a:t>
            </a:r>
            <a:endParaRPr lang="en-US" sz="1400" b="0" i="0" u="none" strike="noStrike" baseline="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35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BE725-F1B0-7243-BAC8-43B25DA2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BA83-940A-D344-8476-F6C53B5C9486}" type="datetime5">
              <a:rPr lang="en-US" smtClean="0"/>
              <a:t>9-Sep-25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A6356A-FB64-5C40-8589-6A136590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©2023 ANSYS /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3763EC-58C9-9643-8F7D-42A80860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D2FC-EBC3-4E88-8B9A-2F52EBFF7A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29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4759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257796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295400"/>
            <a:ext cx="5251452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0E587-7CF6-0747-A550-7B374EB5355C}" type="datetime5">
              <a:rPr lang="en-US" smtClean="0"/>
              <a:t>9-Sep-25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©2023 ANSYS / 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D2FC-EBC3-4E88-8B9A-2F52EBFF7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3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76C04-D572-9D4D-8F10-3E7CBF2FD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447800"/>
            <a:ext cx="10972799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5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7604C-BDCE-428F-B486-BE14D622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8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EF18AD-72D0-A088-8C9C-E0ED35491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F5CC29-E70A-42E0-E10D-676414208801}"/>
              </a:ext>
            </a:extLst>
          </p:cNvPr>
          <p:cNvSpPr txBox="1"/>
          <p:nvPr userDrawn="1"/>
        </p:nvSpPr>
        <p:spPr>
          <a:xfrm>
            <a:off x="533400" y="20700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Resource Submission Checklist &amp; Process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38A8E9C-12A4-7ED4-C180-3666143E5674}"/>
              </a:ext>
            </a:extLst>
          </p:cNvPr>
          <p:cNvGrpSpPr/>
          <p:nvPr userDrawn="1"/>
        </p:nvGrpSpPr>
        <p:grpSpPr>
          <a:xfrm>
            <a:off x="468573" y="2008728"/>
            <a:ext cx="3505200" cy="369332"/>
            <a:chOff x="533400" y="1115298"/>
            <a:chExt cx="3505200" cy="36933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17A6E40-190B-2212-058B-0C1AA1829582}"/>
                </a:ext>
              </a:extLst>
            </p:cNvPr>
            <p:cNvSpPr/>
            <p:nvPr/>
          </p:nvSpPr>
          <p:spPr>
            <a:xfrm>
              <a:off x="533400" y="1143000"/>
              <a:ext cx="304800" cy="304800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66C7B7-CC7B-3EB2-A5A4-38F2B646F8DC}"/>
                </a:ext>
              </a:extLst>
            </p:cNvPr>
            <p:cNvSpPr txBox="1"/>
            <p:nvPr/>
          </p:nvSpPr>
          <p:spPr>
            <a:xfrm>
              <a:off x="1078900" y="1115298"/>
              <a:ext cx="2959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Resource final draft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0E7B9E5-9A29-516E-0BC4-AF3DDB21EA8E}"/>
              </a:ext>
            </a:extLst>
          </p:cNvPr>
          <p:cNvGrpSpPr/>
          <p:nvPr userDrawn="1"/>
        </p:nvGrpSpPr>
        <p:grpSpPr>
          <a:xfrm>
            <a:off x="468573" y="2966086"/>
            <a:ext cx="5480554" cy="584775"/>
            <a:chOff x="533400" y="2981374"/>
            <a:chExt cx="5480554" cy="58477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04D57DD-30EB-6AF5-051D-31705F3C7A97}"/>
                </a:ext>
              </a:extLst>
            </p:cNvPr>
            <p:cNvSpPr/>
            <p:nvPr/>
          </p:nvSpPr>
          <p:spPr>
            <a:xfrm>
              <a:off x="533400" y="3121362"/>
              <a:ext cx="304800" cy="304800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702621-5FDF-11A0-51A1-C4B919B7F21F}"/>
                </a:ext>
              </a:extLst>
            </p:cNvPr>
            <p:cNvSpPr txBox="1"/>
            <p:nvPr/>
          </p:nvSpPr>
          <p:spPr>
            <a:xfrm>
              <a:off x="1073054" y="2981374"/>
              <a:ext cx="4940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Resource development software files </a:t>
              </a:r>
              <a:br>
                <a:rPr lang="en-US" dirty="0"/>
              </a:b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(make clear if any should be uploaded with resource document)</a:t>
              </a:r>
              <a:r>
                <a:rPr lang="en-US" sz="1400" dirty="0"/>
                <a:t> 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A9581D-1B18-28F4-ED06-4F450E17480A}"/>
              </a:ext>
            </a:extLst>
          </p:cNvPr>
          <p:cNvGrpSpPr/>
          <p:nvPr userDrawn="1"/>
        </p:nvGrpSpPr>
        <p:grpSpPr>
          <a:xfrm>
            <a:off x="468573" y="3613194"/>
            <a:ext cx="2286000" cy="369332"/>
            <a:chOff x="533400" y="3627060"/>
            <a:chExt cx="2286000" cy="36933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9168FB-0DF7-11B7-D7A1-F606575ED0BB}"/>
                </a:ext>
              </a:extLst>
            </p:cNvPr>
            <p:cNvSpPr/>
            <p:nvPr/>
          </p:nvSpPr>
          <p:spPr>
            <a:xfrm>
              <a:off x="533400" y="3657034"/>
              <a:ext cx="304800" cy="304800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0B5F0D-BE7C-331B-A066-7D63F511BA7E}"/>
                </a:ext>
              </a:extLst>
            </p:cNvPr>
            <p:cNvSpPr txBox="1"/>
            <p:nvPr/>
          </p:nvSpPr>
          <p:spPr>
            <a:xfrm>
              <a:off x="1078900" y="3627060"/>
              <a:ext cx="174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Webpage image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07857D-BAEF-8CEC-9A64-0BF09E4C47A9}"/>
              </a:ext>
            </a:extLst>
          </p:cNvPr>
          <p:cNvGrpSpPr/>
          <p:nvPr userDrawn="1"/>
        </p:nvGrpSpPr>
        <p:grpSpPr>
          <a:xfrm>
            <a:off x="468573" y="4682836"/>
            <a:ext cx="4876800" cy="369332"/>
            <a:chOff x="533400" y="4659868"/>
            <a:chExt cx="4876800" cy="36933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77D265-6D03-A75F-F36A-D9D3AD81D1EC}"/>
                </a:ext>
              </a:extLst>
            </p:cNvPr>
            <p:cNvSpPr/>
            <p:nvPr/>
          </p:nvSpPr>
          <p:spPr>
            <a:xfrm>
              <a:off x="533400" y="4687570"/>
              <a:ext cx="304800" cy="304800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DBD2DE5-7ADC-9B87-F7E9-7816CC4CD2FC}"/>
                </a:ext>
              </a:extLst>
            </p:cNvPr>
            <p:cNvSpPr txBox="1"/>
            <p:nvPr/>
          </p:nvSpPr>
          <p:spPr>
            <a:xfrm>
              <a:off x="1078900" y="4659868"/>
              <a:ext cx="4331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Completed Marketing content document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A2DF809-2E23-6342-6A4F-49B1267C68AF}"/>
              </a:ext>
            </a:extLst>
          </p:cNvPr>
          <p:cNvGrpSpPr/>
          <p:nvPr userDrawn="1"/>
        </p:nvGrpSpPr>
        <p:grpSpPr>
          <a:xfrm>
            <a:off x="462727" y="4148016"/>
            <a:ext cx="3053846" cy="369332"/>
            <a:chOff x="527554" y="4126468"/>
            <a:chExt cx="3053846" cy="36933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CBE5440-0725-4562-AE15-F4B63E227F13}"/>
                </a:ext>
              </a:extLst>
            </p:cNvPr>
            <p:cNvSpPr/>
            <p:nvPr/>
          </p:nvSpPr>
          <p:spPr>
            <a:xfrm>
              <a:off x="527554" y="4156442"/>
              <a:ext cx="304800" cy="304800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0357AA4-7044-478C-0D71-7B9C2C6E6198}"/>
                </a:ext>
              </a:extLst>
            </p:cNvPr>
            <p:cNvSpPr txBox="1"/>
            <p:nvPr/>
          </p:nvSpPr>
          <p:spPr>
            <a:xfrm>
              <a:off x="1073054" y="4126468"/>
              <a:ext cx="2508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Webpage thumbnail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B5C0236-FDCE-B566-20A0-E963B5BE3C57}"/>
              </a:ext>
            </a:extLst>
          </p:cNvPr>
          <p:cNvGrpSpPr/>
          <p:nvPr userDrawn="1"/>
        </p:nvGrpSpPr>
        <p:grpSpPr>
          <a:xfrm>
            <a:off x="462727" y="2543550"/>
            <a:ext cx="5181600" cy="369332"/>
            <a:chOff x="527554" y="1613590"/>
            <a:chExt cx="5181600" cy="36933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12B41CD-F9C9-BEC8-A055-9A8341B426FB}"/>
                </a:ext>
              </a:extLst>
            </p:cNvPr>
            <p:cNvSpPr/>
            <p:nvPr/>
          </p:nvSpPr>
          <p:spPr>
            <a:xfrm>
              <a:off x="527554" y="1641292"/>
              <a:ext cx="304800" cy="304800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E124438-81B7-C3DD-5DD6-D85DB2B5C82E}"/>
                </a:ext>
              </a:extLst>
            </p:cNvPr>
            <p:cNvSpPr txBox="1"/>
            <p:nvPr/>
          </p:nvSpPr>
          <p:spPr>
            <a:xfrm>
              <a:off x="1073054" y="1613590"/>
              <a:ext cx="4636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Resource image files 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(saved as individual image files)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BFBB3727-3036-A630-B788-3ACAD34DCCF2}"/>
              </a:ext>
            </a:extLst>
          </p:cNvPr>
          <p:cNvSpPr txBox="1"/>
          <p:nvPr userDrawn="1"/>
        </p:nvSpPr>
        <p:spPr>
          <a:xfrm>
            <a:off x="316172" y="1336294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Submission Checklist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311843B-6C86-FA4E-224E-5636CD47B497}"/>
              </a:ext>
            </a:extLst>
          </p:cNvPr>
          <p:cNvSpPr txBox="1"/>
          <p:nvPr userDrawn="1"/>
        </p:nvSpPr>
        <p:spPr>
          <a:xfrm>
            <a:off x="6564572" y="1336294"/>
            <a:ext cx="539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Submission Process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253D1A-C7DC-E4EE-81E9-EB3D351E2048}"/>
              </a:ext>
            </a:extLst>
          </p:cNvPr>
          <p:cNvSpPr txBox="1"/>
          <p:nvPr userDrawn="1"/>
        </p:nvSpPr>
        <p:spPr>
          <a:xfrm>
            <a:off x="6640773" y="1981200"/>
            <a:ext cx="5181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Upload contents of checklist to </a:t>
            </a:r>
            <a:br>
              <a:rPr lang="en-US" dirty="0"/>
            </a:br>
            <a:r>
              <a:rPr lang="en-US" dirty="0">
                <a:hlinkClick r:id="rId2"/>
              </a:rPr>
              <a:t>Marketing Review Submission Folder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Create a subfolder for your resource</a:t>
            </a:r>
            <a:r>
              <a:rPr lang="en-US" dirty="0">
                <a:sym typeface="Wingdings" panose="05000000000000000000" pitchFamily="2" charset="2"/>
              </a:rPr>
              <a:t> unique name identifier</a:t>
            </a:r>
          </a:p>
          <a:p>
            <a:pPr marL="342900" indent="-342900">
              <a:buAutoNum type="arabicPeriod"/>
            </a:pP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Change </a:t>
            </a:r>
            <a:r>
              <a:rPr lang="en-US" dirty="0">
                <a:sym typeface="Wingdings" panose="05000000000000000000" pitchFamily="2" charset="2"/>
                <a:hlinkClick r:id="rId3"/>
              </a:rPr>
              <a:t>Resource Pipeline Status </a:t>
            </a:r>
            <a:r>
              <a:rPr lang="en-US" dirty="0">
                <a:sym typeface="Wingdings" panose="05000000000000000000" pitchFamily="2" charset="2"/>
              </a:rPr>
              <a:t>from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3. Technical Review to 2. Marketing Review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Sends automated email to Kaitlin &amp; Kylie that content is ready for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01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8341DC2-F80D-BD4F-90EE-4B809029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4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slash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277581-3B6E-45DC-A28B-56B0B91539B8}"/>
              </a:ext>
            </a:extLst>
          </p:cNvPr>
          <p:cNvSpPr/>
          <p:nvPr userDrawn="1"/>
        </p:nvSpPr>
        <p:spPr>
          <a:xfrm>
            <a:off x="152400" y="76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8E687-7CF0-0540-A98D-56F74939D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E3B09F-B45B-354E-B308-DCD243A5A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44780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33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E20C0D-A7DE-48DF-B095-F557A06629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1447800"/>
            <a:ext cx="5486401" cy="45909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A5571E-6D46-AF49-B918-ACB2130FFF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6B59188-CA07-ED4C-990F-C94539E4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36E03A1-C74F-0042-A727-58B1205468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06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2261C8B-A96F-5641-9461-4553158F07C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1" y="1447800"/>
            <a:ext cx="5486400" cy="45909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D433F9-2D70-7E4E-9171-17DDDD0C1B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E28EC2-FFB1-CB46-9BE7-371DA4C09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1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9DDD0D-54CB-CEA3-0BD7-DB5F4570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F0A99-5B9C-4CA5-9F50-2F4E34F6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581"/>
            <a:ext cx="10972799" cy="845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49833-0938-F747-9F14-C1C0453EF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00" y="6324600"/>
            <a:ext cx="368300" cy="2389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227F0-8FC0-9046-A60F-1749263CF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743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6E622-A13F-4675-A281-8D8CC6175629}"/>
              </a:ext>
            </a:extLst>
          </p:cNvPr>
          <p:cNvSpPr txBox="1"/>
          <p:nvPr userDrawn="1"/>
        </p:nvSpPr>
        <p:spPr>
          <a:xfrm>
            <a:off x="5410200" y="661177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©2025 ANSYS, Inc.</a:t>
            </a:r>
          </a:p>
        </p:txBody>
      </p:sp>
    </p:spTree>
    <p:extLst>
      <p:ext uri="{BB962C8B-B14F-4D97-AF65-F5344CB8AC3E}">
        <p14:creationId xmlns:p14="http://schemas.microsoft.com/office/powerpoint/2010/main" val="129153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737" r:id="rId3"/>
    <p:sldLayoutId id="2147483738" r:id="rId4"/>
    <p:sldLayoutId id="2147483724" r:id="rId5"/>
    <p:sldLayoutId id="2147483735" r:id="rId6"/>
    <p:sldLayoutId id="2147483734" r:id="rId7"/>
    <p:sldLayoutId id="2147483663" r:id="rId8"/>
    <p:sldLayoutId id="2147483729" r:id="rId9"/>
    <p:sldLayoutId id="2147483730" r:id="rId10"/>
    <p:sldLayoutId id="2147483731" r:id="rId11"/>
    <p:sldLayoutId id="2147483727" r:id="rId12"/>
    <p:sldLayoutId id="2147483726" r:id="rId13"/>
    <p:sldLayoutId id="2147483736" r:id="rId14"/>
    <p:sldLayoutId id="2147483740" r:id="rId15"/>
    <p:sldLayoutId id="2147483741" r:id="rId16"/>
    <p:sldLayoutId id="2147483742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61963" marR="0" indent="-23177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alibri" panose="020F0502020204030204" pitchFamily="34" charset="0"/>
        <a:buChar char="‐"/>
        <a:tabLst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46125" marR="0" indent="-28892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69963" marR="0" indent="-2238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03325" marR="0" indent="-233363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2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hyperlink" Target="https://www.ansys.com/academic?utm_campaign=academic&amp;utm_medium=referral&amp;utm_source=education-resource&amp;utm_content=partner_cross-bu_educator-resource-link_product-page_learn-more_na_en_global&amp;campaignID=7013g000000gv7hAAA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hyperlink" Target="https://www.ansys.com/academic/educators/education-resources#t=EducationResourcesTab&amp;sort=relevancy&amp;layout=card?utm_campaign=academic&amp;utm_medium=referral&amp;utm_source=education-resource&amp;utm_content=partner_cross-bu_educator-resource-link_case-study_download_na_en_global&amp;campaignID=7013g000000gv7hAAA" TargetMode="Externa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3.jpeg"/><Relationship Id="rId4" Type="http://schemas.openxmlformats.org/officeDocument/2006/relationships/image" Target="../media/image10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nsys.typeform.com/to/jcattJI5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2C3BA5-6E5F-4798-87B7-B8DFFB979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63" y="914400"/>
            <a:ext cx="6096740" cy="1449388"/>
          </a:xfrm>
        </p:spPr>
        <p:txBody>
          <a:bodyPr/>
          <a:lstStyle/>
          <a:p>
            <a:r>
              <a:rPr lang="en-US" sz="3200"/>
              <a:t>Parallel-Plate Capacitor Simulation using the Ansys Maxwell Software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D2F7F-2065-4CCE-9AD5-77DBF0CD5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3" y="2666999"/>
            <a:ext cx="5494337" cy="1703833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>
                <a:solidFill>
                  <a:schemeClr val="tx2">
                    <a:lumMod val="75000"/>
                  </a:schemeClr>
                </a:solidFill>
              </a:rPr>
              <a:t>Pratap </a:t>
            </a:r>
            <a:r>
              <a:rPr lang="en-US" sz="2600" b="1" err="1">
                <a:solidFill>
                  <a:schemeClr val="tx2">
                    <a:lumMod val="75000"/>
                  </a:schemeClr>
                </a:solidFill>
              </a:rPr>
              <a:t>Vangol</a:t>
            </a:r>
            <a:r>
              <a:rPr lang="en-US" sz="2600" b="1">
                <a:solidFill>
                  <a:schemeClr val="tx2">
                    <a:lumMod val="75000"/>
                  </a:schemeClr>
                </a:solidFill>
              </a:rPr>
              <a:t> and Dr. </a:t>
            </a:r>
            <a:r>
              <a:rPr kumimoji="0" lang="en-US" altLang="en-US" sz="2600" b="1" i="0" u="none" strike="noStrike" cap="none" normalizeH="0" baseline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Saharnaz</a:t>
            </a: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600" b="1" i="0" u="none" strike="noStrike" cap="none" normalizeH="0" baseline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Baghdadchi</a:t>
            </a:r>
            <a:endParaRPr kumimoji="0" lang="en-US" altLang="en-US" sz="2600" b="1" i="0" u="none" strike="noStrike" cap="none" normalizeH="0" baseline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i="1">
                <a:solidFill>
                  <a:schemeClr val="tx2">
                    <a:lumMod val="75000"/>
                  </a:schemeClr>
                </a:solidFill>
              </a:rPr>
              <a:t> University of California, San Diego</a:t>
            </a:r>
          </a:p>
          <a:p>
            <a:endParaRPr lang="en-US" sz="26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600" b="1">
                <a:solidFill>
                  <a:schemeClr val="tx2">
                    <a:lumMod val="75000"/>
                  </a:schemeClr>
                </a:solidFill>
              </a:rPr>
              <a:t>Dr. Celia Gómez Molina</a:t>
            </a:r>
          </a:p>
          <a:p>
            <a:r>
              <a:rPr lang="en-US" sz="2600" i="1">
                <a:solidFill>
                  <a:schemeClr val="tx2">
                    <a:lumMod val="75000"/>
                  </a:schemeClr>
                </a:solidFill>
              </a:rPr>
              <a:t> Academic Development team, Ansys</a:t>
            </a:r>
          </a:p>
          <a:p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0AFDF5-69DA-53AB-438F-DB1FD1A71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176" y="2363788"/>
            <a:ext cx="3886200" cy="131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557E7-52B2-2CAA-F2B6-94C8E1EA4FF0}"/>
              </a:ext>
            </a:extLst>
          </p:cNvPr>
          <p:cNvSpPr txBox="1"/>
          <p:nvPr/>
        </p:nvSpPr>
        <p:spPr>
          <a:xfrm>
            <a:off x="601663" y="4674043"/>
            <a:ext cx="6096740" cy="381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i="1">
                <a:solidFill>
                  <a:schemeClr val="accent1"/>
                </a:solidFill>
                <a:latin typeface="Calibri"/>
                <a:cs typeface="Calibri"/>
              </a:rPr>
              <a:t>education@ansys.com</a:t>
            </a:r>
            <a:endParaRPr lang="en-US" sz="1800" i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57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8FC158-F5C5-61A9-6BDD-71E7F747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765" y="1219200"/>
            <a:ext cx="9069631" cy="5029200"/>
          </a:xfrm>
          <a:prstGeom prst="rect">
            <a:avLst/>
          </a:prstGeom>
        </p:spPr>
      </p:pic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1: Construct the Dielectric (1)</a:t>
            </a:r>
            <a:endParaRPr dirty="0"/>
          </a:p>
        </p:txBody>
      </p:sp>
      <p:sp>
        <p:nvSpPr>
          <p:cNvPr id="125" name="Google Shape;125;p19"/>
          <p:cNvSpPr/>
          <p:nvPr/>
        </p:nvSpPr>
        <p:spPr>
          <a:xfrm>
            <a:off x="6083300" y="1511139"/>
            <a:ext cx="222504" cy="18936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6" name="Google Shape;126;p19"/>
          <p:cNvSpPr txBox="1"/>
          <p:nvPr/>
        </p:nvSpPr>
        <p:spPr>
          <a:xfrm>
            <a:off x="415601" y="3429000"/>
            <a:ext cx="2590800" cy="5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ea typeface="Open Sans"/>
                <a:cs typeface="Open Sans"/>
                <a:sym typeface="Open Sans"/>
              </a:rPr>
              <a:t>Click on the Draw Box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885525D5-C955-4371-0D63-0F24F740F07F}"/>
              </a:ext>
            </a:extLst>
          </p:cNvPr>
          <p:cNvCxnSpPr>
            <a:cxnSpLocks/>
            <a:stCxn id="125" idx="2"/>
            <a:endCxn id="126" idx="3"/>
          </p:cNvCxnSpPr>
          <p:nvPr/>
        </p:nvCxnSpPr>
        <p:spPr>
          <a:xfrm rot="5400000">
            <a:off x="3606527" y="1100374"/>
            <a:ext cx="1987901" cy="3188151"/>
          </a:xfrm>
          <a:prstGeom prst="bentConnector2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/>
        </p:nvSpPr>
        <p:spPr>
          <a:xfrm>
            <a:off x="0" y="1295400"/>
            <a:ext cx="2627890" cy="4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latin typeface="+mj-lt"/>
                <a:ea typeface="Open Sans"/>
                <a:cs typeface="Open Sans"/>
                <a:sym typeface="Open Sans"/>
              </a:rPr>
              <a:t>Left Click anywhere on the screen to define the lower left corner of the box </a:t>
            </a:r>
            <a:br>
              <a:rPr lang="en" dirty="0">
                <a:latin typeface="+mj-lt"/>
                <a:ea typeface="Open Sans"/>
                <a:cs typeface="Open Sans"/>
                <a:sym typeface="Open Sans"/>
              </a:rPr>
            </a:br>
            <a:endParaRPr dirty="0">
              <a:latin typeface="+mj-lt"/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dirty="0">
                <a:latin typeface="+mj-lt"/>
                <a:ea typeface="Open Sans"/>
                <a:cs typeface="Open Sans"/>
                <a:sym typeface="Open Sans"/>
              </a:rPr>
              <a:t>Move the mouse to another point and left click again to define the top right corner of the box</a:t>
            </a:r>
            <a:br>
              <a:rPr lang="en" dirty="0">
                <a:latin typeface="+mj-lt"/>
                <a:ea typeface="Open Sans"/>
                <a:cs typeface="Open Sans"/>
                <a:sym typeface="Open Sans"/>
              </a:rPr>
            </a:br>
            <a:endParaRPr dirty="0">
              <a:latin typeface="+mj-lt"/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dirty="0">
                <a:latin typeface="+mj-lt"/>
                <a:ea typeface="Open Sans"/>
                <a:cs typeface="Open Sans"/>
                <a:sym typeface="Open Sans"/>
              </a:rPr>
              <a:t>Move the mouse pointer above to define the height of the box and left click to finish defining</a:t>
            </a:r>
            <a:endParaRPr dirty="0"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23;p19">
            <a:extLst>
              <a:ext uri="{FF2B5EF4-FFF2-40B4-BE49-F238E27FC236}">
                <a16:creationId xmlns:a16="http://schemas.microsoft.com/office/drawing/2014/main" id="{1DD56F0E-6C30-B76E-64A2-9445FF5B2F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1: Construct the Dielectric (2)</a:t>
            </a:r>
            <a:endParaRPr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2CAE21-DE05-A143-8BB1-432A747BD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19" y="1066800"/>
            <a:ext cx="909718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1: Construct the Dielectric (3)</a:t>
            </a:r>
            <a:endParaRPr dirty="0"/>
          </a:p>
        </p:txBody>
      </p:sp>
      <p:sp>
        <p:nvSpPr>
          <p:cNvPr id="140" name="Google Shape;140;p21"/>
          <p:cNvSpPr txBox="1"/>
          <p:nvPr/>
        </p:nvSpPr>
        <p:spPr>
          <a:xfrm>
            <a:off x="152400" y="1250581"/>
            <a:ext cx="2560992" cy="4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In the previous step, you made an arbitrary cuboid of random dimensions</a:t>
            </a:r>
            <a:br>
              <a:rPr lang="en" dirty="0">
                <a:ea typeface="Open Sans"/>
                <a:cs typeface="Open Sans"/>
                <a:sym typeface="Open Sans"/>
              </a:rPr>
            </a:br>
            <a:endParaRPr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The cuboid will look something similar to the adjoining image</a:t>
            </a:r>
            <a:br>
              <a:rPr lang="en" dirty="0">
                <a:ea typeface="Open Sans"/>
                <a:cs typeface="Open Sans"/>
                <a:sym typeface="Open Sans"/>
              </a:rPr>
            </a:br>
            <a:endParaRPr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In the next step, the dimensions of the cuboid will be changed to what we need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pic>
        <p:nvPicPr>
          <p:cNvPr id="7" name="Graphic 6" descr="Information outline">
            <a:extLst>
              <a:ext uri="{FF2B5EF4-FFF2-40B4-BE49-F238E27FC236}">
                <a16:creationId xmlns:a16="http://schemas.microsoft.com/office/drawing/2014/main" id="{7182BBD5-FFE1-382B-075C-AB2A89D5B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6" y="1354934"/>
            <a:ext cx="337150" cy="337150"/>
          </a:xfrm>
          <a:prstGeom prst="rect">
            <a:avLst/>
          </a:prstGeom>
        </p:spPr>
      </p:pic>
      <p:pic>
        <p:nvPicPr>
          <p:cNvPr id="8" name="Graphic 7" descr="Information outline">
            <a:extLst>
              <a:ext uri="{FF2B5EF4-FFF2-40B4-BE49-F238E27FC236}">
                <a16:creationId xmlns:a16="http://schemas.microsoft.com/office/drawing/2014/main" id="{7765A19F-6A12-2FE2-93E3-8152795F0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6" y="3031334"/>
            <a:ext cx="337150" cy="337150"/>
          </a:xfrm>
          <a:prstGeom prst="rect">
            <a:avLst/>
          </a:prstGeom>
        </p:spPr>
      </p:pic>
      <p:pic>
        <p:nvPicPr>
          <p:cNvPr id="9" name="Graphic 8" descr="Information outline">
            <a:extLst>
              <a:ext uri="{FF2B5EF4-FFF2-40B4-BE49-F238E27FC236}">
                <a16:creationId xmlns:a16="http://schemas.microsoft.com/office/drawing/2014/main" id="{8FE63643-DB52-5A3F-5373-5DCF3AA95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6" y="4370584"/>
            <a:ext cx="337150" cy="33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73B1D6-0BAA-53A5-93A1-11D296794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826" y="1219201"/>
            <a:ext cx="9069135" cy="50233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0F9267-E85C-A626-1DAA-DBDBEA4A7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78" y="1228691"/>
            <a:ext cx="9046567" cy="5025345"/>
          </a:xfrm>
          <a:prstGeom prst="rect">
            <a:avLst/>
          </a:prstGeom>
        </p:spPr>
      </p:pic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1: Construct the Dielectric (4)</a:t>
            </a:r>
            <a:endParaRPr dirty="0"/>
          </a:p>
        </p:txBody>
      </p:sp>
      <p:sp>
        <p:nvSpPr>
          <p:cNvPr id="148" name="Google Shape;148;p22"/>
          <p:cNvSpPr txBox="1"/>
          <p:nvPr/>
        </p:nvSpPr>
        <p:spPr>
          <a:xfrm>
            <a:off x="685800" y="3348842"/>
            <a:ext cx="1676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ea typeface="Open Sans"/>
                <a:cs typeface="Open Sans"/>
                <a:sym typeface="Open Sans"/>
              </a:rPr>
              <a:t>Double click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125;p19">
            <a:extLst>
              <a:ext uri="{FF2B5EF4-FFF2-40B4-BE49-F238E27FC236}">
                <a16:creationId xmlns:a16="http://schemas.microsoft.com/office/drawing/2014/main" id="{03558F81-6C41-3339-89F9-10CE44CECED5}"/>
              </a:ext>
            </a:extLst>
          </p:cNvPr>
          <p:cNvSpPr/>
          <p:nvPr/>
        </p:nvSpPr>
        <p:spPr>
          <a:xfrm>
            <a:off x="5029200" y="2514600"/>
            <a:ext cx="609600" cy="21123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64A4C712-D77B-F8FD-2E06-02A1A377D856}"/>
              </a:ext>
            </a:extLst>
          </p:cNvPr>
          <p:cNvCxnSpPr>
            <a:cxnSpLocks/>
            <a:stCxn id="2" idx="2"/>
            <a:endCxn id="148" idx="3"/>
          </p:cNvCxnSpPr>
          <p:nvPr/>
        </p:nvCxnSpPr>
        <p:spPr>
          <a:xfrm rot="5400000">
            <a:off x="3382099" y="1705940"/>
            <a:ext cx="932003" cy="2971800"/>
          </a:xfrm>
          <a:prstGeom prst="bentConnector2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404CDA-5E71-E365-0222-6659ED932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081" y="1220036"/>
            <a:ext cx="9022919" cy="4997781"/>
          </a:xfrm>
          <a:prstGeom prst="rect">
            <a:avLst/>
          </a:prstGeom>
        </p:spPr>
      </p:pic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1: Construct the Dielectric (5)</a:t>
            </a:r>
            <a:endParaRPr dirty="0"/>
          </a:p>
        </p:txBody>
      </p:sp>
      <p:sp>
        <p:nvSpPr>
          <p:cNvPr id="157" name="Google Shape;157;p23"/>
          <p:cNvSpPr/>
          <p:nvPr/>
        </p:nvSpPr>
        <p:spPr>
          <a:xfrm>
            <a:off x="4724400" y="2843517"/>
            <a:ext cx="2437086" cy="133845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8" name="Google Shape;158;p23"/>
          <p:cNvSpPr txBox="1"/>
          <p:nvPr/>
        </p:nvSpPr>
        <p:spPr>
          <a:xfrm>
            <a:off x="407336" y="1511139"/>
            <a:ext cx="1977200" cy="1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ea typeface="Open Sans"/>
                <a:cs typeface="Open Sans"/>
                <a:sym typeface="Open Sans"/>
              </a:rPr>
              <a:t>Defines the coordinates of the lower left corner of the bottom face of the cuboid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159;p23"/>
          <p:cNvSpPr/>
          <p:nvPr/>
        </p:nvSpPr>
        <p:spPr>
          <a:xfrm>
            <a:off x="4725714" y="2977364"/>
            <a:ext cx="2437086" cy="32004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60" name="Google Shape;160;p23"/>
          <p:cNvCxnSpPr>
            <a:cxnSpLocks/>
            <a:stCxn id="157" idx="0"/>
            <a:endCxn id="158" idx="3"/>
          </p:cNvCxnSpPr>
          <p:nvPr/>
        </p:nvCxnSpPr>
        <p:spPr>
          <a:xfrm rot="16200000" flipV="1">
            <a:off x="3960951" y="861524"/>
            <a:ext cx="405578" cy="3558407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62" name="Google Shape;162;p23"/>
          <p:cNvCxnSpPr>
            <a:cxnSpLocks/>
            <a:stCxn id="159" idx="2"/>
            <a:endCxn id="18" idx="3"/>
          </p:cNvCxnSpPr>
          <p:nvPr/>
        </p:nvCxnSpPr>
        <p:spPr>
          <a:xfrm rot="5400000">
            <a:off x="3551629" y="2184176"/>
            <a:ext cx="1279401" cy="3505856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" name="Google Shape;168;p24">
            <a:extLst>
              <a:ext uri="{FF2B5EF4-FFF2-40B4-BE49-F238E27FC236}">
                <a16:creationId xmlns:a16="http://schemas.microsoft.com/office/drawing/2014/main" id="{A69FE977-69F3-2D88-176A-76620D0B0E7B}"/>
              </a:ext>
            </a:extLst>
          </p:cNvPr>
          <p:cNvSpPr txBox="1"/>
          <p:nvPr/>
        </p:nvSpPr>
        <p:spPr>
          <a:xfrm>
            <a:off x="228601" y="3895810"/>
            <a:ext cx="2209800" cy="1361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>
                <a:ea typeface="Open Sans"/>
                <a:cs typeface="Open Sans"/>
                <a:sym typeface="Open Sans"/>
              </a:rPr>
              <a:t>Modify the dimensions </a:t>
            </a:r>
            <a:r>
              <a:rPr lang="en-US">
                <a:ea typeface="Open Sans"/>
                <a:cs typeface="Open Sans"/>
                <a:sym typeface="Open Sans"/>
              </a:rPr>
              <a:t>of the cuboid along the respective axis</a:t>
            </a:r>
          </a:p>
          <a:p>
            <a:pPr marL="186262">
              <a:buSzPts val="1400"/>
            </a:pPr>
            <a:endParaRPr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8" grpId="0"/>
      <p:bldP spid="159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41A663-B6E9-D91E-5B1D-939B47C5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59" y="1221166"/>
            <a:ext cx="9043941" cy="4990329"/>
          </a:xfrm>
          <a:prstGeom prst="rect">
            <a:avLst/>
          </a:prstGeom>
        </p:spPr>
      </p:pic>
      <p:sp>
        <p:nvSpPr>
          <p:cNvPr id="174" name="Google Shape;174;p25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2: Construct the Bottom Plate (1)</a:t>
            </a:r>
            <a:endParaRPr dirty="0"/>
          </a:p>
        </p:txBody>
      </p:sp>
      <p:sp>
        <p:nvSpPr>
          <p:cNvPr id="176" name="Google Shape;176;p25"/>
          <p:cNvSpPr/>
          <p:nvPr/>
        </p:nvSpPr>
        <p:spPr>
          <a:xfrm>
            <a:off x="6553200" y="1496686"/>
            <a:ext cx="304800" cy="22111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ED8FAD12-D781-2CC5-4BBB-0BE68ABF1F59}"/>
              </a:ext>
            </a:extLst>
          </p:cNvPr>
          <p:cNvCxnSpPr>
            <a:cxnSpLocks/>
            <a:stCxn id="176" idx="2"/>
            <a:endCxn id="18" idx="3"/>
          </p:cNvCxnSpPr>
          <p:nvPr/>
        </p:nvCxnSpPr>
        <p:spPr>
          <a:xfrm rot="5400000">
            <a:off x="3401434" y="875851"/>
            <a:ext cx="2462215" cy="4146119"/>
          </a:xfrm>
          <a:prstGeom prst="bentConnector2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Graphic 18" descr="Information outline">
            <a:extLst>
              <a:ext uri="{FF2B5EF4-FFF2-40B4-BE49-F238E27FC236}">
                <a16:creationId xmlns:a16="http://schemas.microsoft.com/office/drawing/2014/main" id="{BB7B03AA-F26C-6ADF-4C02-CD0FB75F6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789" y="1533054"/>
            <a:ext cx="337150" cy="337150"/>
          </a:xfrm>
          <a:prstGeom prst="rect">
            <a:avLst/>
          </a:prstGeom>
        </p:spPr>
      </p:pic>
      <p:sp>
        <p:nvSpPr>
          <p:cNvPr id="20" name="Google Shape;168;p24">
            <a:extLst>
              <a:ext uri="{FF2B5EF4-FFF2-40B4-BE49-F238E27FC236}">
                <a16:creationId xmlns:a16="http://schemas.microsoft.com/office/drawing/2014/main" id="{F63CCDF6-C06F-D789-6FEF-08F4890C255C}"/>
              </a:ext>
            </a:extLst>
          </p:cNvPr>
          <p:cNvSpPr txBox="1"/>
          <p:nvPr/>
        </p:nvSpPr>
        <p:spPr>
          <a:xfrm>
            <a:off x="228599" y="1295400"/>
            <a:ext cx="2559481" cy="184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The final constructed dielectric slab should look similar to the adjoining figure</a:t>
            </a: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168;p24">
            <a:extLst>
              <a:ext uri="{FF2B5EF4-FFF2-40B4-BE49-F238E27FC236}">
                <a16:creationId xmlns:a16="http://schemas.microsoft.com/office/drawing/2014/main" id="{8655BA1A-81C1-4D98-04D1-813AA3637FDE}"/>
              </a:ext>
            </a:extLst>
          </p:cNvPr>
          <p:cNvSpPr txBox="1"/>
          <p:nvPr/>
        </p:nvSpPr>
        <p:spPr>
          <a:xfrm>
            <a:off x="0" y="3483235"/>
            <a:ext cx="2559481" cy="139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>
                <a:ea typeface="Open Sans"/>
                <a:cs typeface="Open Sans"/>
                <a:sym typeface="Open Sans"/>
              </a:rPr>
              <a:t>Now, we will define the parallel-plate. For that, </a:t>
            </a:r>
            <a:r>
              <a:rPr lang="en-US">
                <a:ea typeface="Open Sans"/>
                <a:cs typeface="Open Sans"/>
                <a:sym typeface="Open Sans"/>
              </a:rPr>
              <a:t>click on the Draw Rectangle</a:t>
            </a:r>
            <a:endParaRPr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A58829-91BC-F31A-206D-0C9B900B8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111" y="1066800"/>
            <a:ext cx="9072003" cy="5029200"/>
          </a:xfrm>
          <a:prstGeom prst="rect">
            <a:avLst/>
          </a:prstGeom>
        </p:spPr>
      </p:pic>
      <p:sp>
        <p:nvSpPr>
          <p:cNvPr id="181" name="Google Shape;181;p26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2: Construct the Bottom Plate (2)</a:t>
            </a:r>
            <a:endParaRPr dirty="0"/>
          </a:p>
        </p:txBody>
      </p:sp>
      <p:sp>
        <p:nvSpPr>
          <p:cNvPr id="182" name="Google Shape;182;p26"/>
          <p:cNvSpPr txBox="1"/>
          <p:nvPr/>
        </p:nvSpPr>
        <p:spPr>
          <a:xfrm>
            <a:off x="0" y="1188429"/>
            <a:ext cx="2653800" cy="536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Similar to the 3D box, select 2 points on the plane to construct a random rectangle</a:t>
            </a: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endParaRPr lang="en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Select and double click on the “Create Rectangle” option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6"/>
          <p:cNvSpPr/>
          <p:nvPr/>
        </p:nvSpPr>
        <p:spPr>
          <a:xfrm>
            <a:off x="5013511" y="2759375"/>
            <a:ext cx="762000" cy="21242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7" name="Graphic 6" descr="Information outline">
            <a:extLst>
              <a:ext uri="{FF2B5EF4-FFF2-40B4-BE49-F238E27FC236}">
                <a16:creationId xmlns:a16="http://schemas.microsoft.com/office/drawing/2014/main" id="{D47F1241-77E1-E491-5B97-6537D602E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2971800"/>
            <a:ext cx="337150" cy="337150"/>
          </a:xfrm>
          <a:prstGeom prst="rect">
            <a:avLst/>
          </a:prstGeom>
        </p:spPr>
      </p:pic>
      <p:sp>
        <p:nvSpPr>
          <p:cNvPr id="8" name="Google Shape;182;p26">
            <a:extLst>
              <a:ext uri="{FF2B5EF4-FFF2-40B4-BE49-F238E27FC236}">
                <a16:creationId xmlns:a16="http://schemas.microsoft.com/office/drawing/2014/main" id="{9A0FF540-D75C-F587-C021-CC502FA01488}"/>
              </a:ext>
            </a:extLst>
          </p:cNvPr>
          <p:cNvSpPr txBox="1"/>
          <p:nvPr/>
        </p:nvSpPr>
        <p:spPr>
          <a:xfrm>
            <a:off x="165600" y="2743200"/>
            <a:ext cx="25014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On construction, the geometry should look similar to the adjoining image</a:t>
            </a:r>
            <a:br>
              <a:rPr lang="en" dirty="0">
                <a:ea typeface="Open Sans"/>
                <a:cs typeface="Open Sans"/>
                <a:sym typeface="Open Sans"/>
              </a:rPr>
            </a:br>
            <a:endParaRPr dirty="0"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3596EF-BCE5-5EC1-7EFB-7642DE61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87" y="1030997"/>
            <a:ext cx="9067800" cy="5025270"/>
          </a:xfrm>
          <a:prstGeom prst="rect">
            <a:avLst/>
          </a:prstGeom>
        </p:spPr>
      </p:pic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2: Construct the Bottom Plate (3)</a:t>
            </a:r>
            <a:endParaRPr dirty="0"/>
          </a:p>
        </p:txBody>
      </p:sp>
      <p:sp>
        <p:nvSpPr>
          <p:cNvPr id="191" name="Google Shape;191;p27"/>
          <p:cNvSpPr/>
          <p:nvPr/>
        </p:nvSpPr>
        <p:spPr>
          <a:xfrm>
            <a:off x="4653887" y="2697536"/>
            <a:ext cx="1905000" cy="11287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2" name="Google Shape;192;p27"/>
          <p:cNvSpPr txBox="1"/>
          <p:nvPr/>
        </p:nvSpPr>
        <p:spPr>
          <a:xfrm>
            <a:off x="415600" y="1874100"/>
            <a:ext cx="1977200" cy="1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ea typeface="Open Sans"/>
                <a:cs typeface="Open Sans"/>
                <a:sym typeface="Open Sans"/>
              </a:rPr>
              <a:t>Defines the coordinates of the lower left corner of the rectangle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4653887" y="2909467"/>
            <a:ext cx="1905000" cy="23726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94" name="Google Shape;194;p27"/>
          <p:cNvCxnSpPr>
            <a:cxnSpLocks/>
            <a:stCxn id="191" idx="1"/>
          </p:cNvCxnSpPr>
          <p:nvPr/>
        </p:nvCxnSpPr>
        <p:spPr>
          <a:xfrm rot="10800000">
            <a:off x="2398487" y="2612696"/>
            <a:ext cx="2255400" cy="14127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95" name="Google Shape;195;p27"/>
          <p:cNvSpPr txBox="1"/>
          <p:nvPr/>
        </p:nvSpPr>
        <p:spPr>
          <a:xfrm>
            <a:off x="415600" y="4202667"/>
            <a:ext cx="1977200" cy="1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Dimensions of the rectangle along the respective axis</a:t>
            </a:r>
            <a:endParaRPr>
              <a:ea typeface="Open Sans"/>
              <a:cs typeface="Open Sans"/>
              <a:sym typeface="Open Sans"/>
            </a:endParaRPr>
          </a:p>
        </p:txBody>
      </p:sp>
      <p:cxnSp>
        <p:nvCxnSpPr>
          <p:cNvPr id="196" name="Google Shape;196;p27"/>
          <p:cNvCxnSpPr>
            <a:cxnSpLocks/>
            <a:stCxn id="193" idx="1"/>
          </p:cNvCxnSpPr>
          <p:nvPr/>
        </p:nvCxnSpPr>
        <p:spPr>
          <a:xfrm rot="10800000" flipV="1">
            <a:off x="2398487" y="3028101"/>
            <a:ext cx="2255400" cy="191316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2: Construct the Bottom Plate (4)</a:t>
            </a:r>
            <a:endParaRPr dirty="0"/>
          </a:p>
        </p:txBody>
      </p:sp>
      <p:sp>
        <p:nvSpPr>
          <p:cNvPr id="202" name="Google Shape;202;p28"/>
          <p:cNvSpPr txBox="1"/>
          <p:nvPr/>
        </p:nvSpPr>
        <p:spPr>
          <a:xfrm>
            <a:off x="200988" y="1180200"/>
            <a:ext cx="2389812" cy="4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On modifying the dimensions of the bottom plate, the geometry should look similar to the adjoining figure</a:t>
            </a:r>
            <a:br>
              <a:rPr lang="en" dirty="0">
                <a:ea typeface="Open Sans"/>
                <a:cs typeface="Open Sans"/>
                <a:sym typeface="Open Sans"/>
              </a:rPr>
            </a:br>
            <a:endParaRPr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i="1" dirty="0">
                <a:ea typeface="Open Sans"/>
                <a:cs typeface="Open Sans"/>
                <a:sym typeface="Open Sans"/>
              </a:rPr>
              <a:t>Note: For the adjoining figure, the transparency of the dielectric (air) is increased</a:t>
            </a:r>
            <a:br>
              <a:rPr lang="en" i="1" dirty="0">
                <a:ea typeface="Open Sans"/>
                <a:cs typeface="Open Sans"/>
                <a:sym typeface="Open Sans"/>
              </a:rPr>
            </a:br>
            <a:endParaRPr i="1"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i="1" dirty="0">
                <a:ea typeface="Open Sans"/>
                <a:cs typeface="Open Sans"/>
                <a:sym typeface="Open Sans"/>
              </a:rPr>
              <a:t>Note: The color of the bottom plate is also changed for the figure </a:t>
            </a:r>
            <a:endParaRPr i="1" dirty="0">
              <a:ea typeface="Open Sans"/>
              <a:cs typeface="Open Sans"/>
              <a:sym typeface="Open Sans"/>
            </a:endParaRPr>
          </a:p>
        </p:txBody>
      </p:sp>
      <p:pic>
        <p:nvPicPr>
          <p:cNvPr id="10" name="Graphic 9" descr="Information outline">
            <a:extLst>
              <a:ext uri="{FF2B5EF4-FFF2-40B4-BE49-F238E27FC236}">
                <a16:creationId xmlns:a16="http://schemas.microsoft.com/office/drawing/2014/main" id="{3B5CA2F6-B9F4-968F-8CBD-D1F29702D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50" y="1317446"/>
            <a:ext cx="337150" cy="337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DFC409-F005-FC4F-8A1E-8A14DE303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359" y="1066800"/>
            <a:ext cx="9068759" cy="50210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E9825EA-7758-EFE3-FA64-DE3F55EEC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337" y="990600"/>
            <a:ext cx="9065359" cy="5029200"/>
          </a:xfrm>
          <a:prstGeom prst="rect">
            <a:avLst/>
          </a:prstGeom>
        </p:spPr>
      </p:pic>
      <p:sp>
        <p:nvSpPr>
          <p:cNvPr id="208" name="Google Shape;208;p29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3: Construct the Top Plate </a:t>
            </a:r>
            <a:endParaRPr dirty="0"/>
          </a:p>
        </p:txBody>
      </p:sp>
      <p:sp>
        <p:nvSpPr>
          <p:cNvPr id="209" name="Google Shape;209;p29"/>
          <p:cNvSpPr txBox="1"/>
          <p:nvPr/>
        </p:nvSpPr>
        <p:spPr>
          <a:xfrm>
            <a:off x="0" y="1345670"/>
            <a:ext cx="2753200" cy="154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Repeat step 3 with the dimensions of the top plate, at the appropriate coordinates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6357696" y="3905584"/>
            <a:ext cx="1981200" cy="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00" b="1" i="1">
                <a:latin typeface="Open Sans"/>
                <a:ea typeface="Open Sans"/>
                <a:cs typeface="Open Sans"/>
                <a:sym typeface="Open Sans"/>
              </a:rPr>
              <a:t>Bottom Plate</a:t>
            </a:r>
            <a:endParaRPr sz="1400" b="1"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6278660" y="2285999"/>
            <a:ext cx="2060236" cy="82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00" b="1" i="1">
                <a:latin typeface="Open Sans"/>
                <a:ea typeface="Open Sans"/>
                <a:cs typeface="Open Sans"/>
                <a:sym typeface="Open Sans"/>
              </a:rPr>
              <a:t>Dielectric Slab</a:t>
            </a:r>
            <a:endParaRPr sz="1400" b="1"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9526137" y="2057399"/>
            <a:ext cx="1316800" cy="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00" b="1" i="1">
                <a:latin typeface="Open Sans"/>
                <a:ea typeface="Open Sans"/>
                <a:cs typeface="Open Sans"/>
                <a:sym typeface="Open Sans"/>
              </a:rPr>
              <a:t>Top Plate</a:t>
            </a:r>
            <a:endParaRPr sz="1400" b="1" i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" name="Google Shape;194;p27">
            <a:extLst>
              <a:ext uri="{FF2B5EF4-FFF2-40B4-BE49-F238E27FC236}">
                <a16:creationId xmlns:a16="http://schemas.microsoft.com/office/drawing/2014/main" id="{B242F0E0-71F9-D1E0-CCB3-F07A5A19C42C}"/>
              </a:ext>
            </a:extLst>
          </p:cNvPr>
          <p:cNvCxnSpPr>
            <a:cxnSpLocks/>
          </p:cNvCxnSpPr>
          <p:nvPr/>
        </p:nvCxnSpPr>
        <p:spPr>
          <a:xfrm rot="5400000">
            <a:off x="9483814" y="2525539"/>
            <a:ext cx="720499" cy="48344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" name="Google Shape;194;p27">
            <a:extLst>
              <a:ext uri="{FF2B5EF4-FFF2-40B4-BE49-F238E27FC236}">
                <a16:creationId xmlns:a16="http://schemas.microsoft.com/office/drawing/2014/main" id="{E55A9AA1-C204-DF09-C824-FFC765D4C290}"/>
              </a:ext>
            </a:extLst>
          </p:cNvPr>
          <p:cNvCxnSpPr>
            <a:cxnSpLocks/>
          </p:cNvCxnSpPr>
          <p:nvPr/>
        </p:nvCxnSpPr>
        <p:spPr>
          <a:xfrm flipV="1">
            <a:off x="7729296" y="3981784"/>
            <a:ext cx="685800" cy="1220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" name="Google Shape;194;p27">
            <a:extLst>
              <a:ext uri="{FF2B5EF4-FFF2-40B4-BE49-F238E27FC236}">
                <a16:creationId xmlns:a16="http://schemas.microsoft.com/office/drawing/2014/main" id="{2F1CBCEA-E2DC-9641-0D37-587C6BD69A13}"/>
              </a:ext>
            </a:extLst>
          </p:cNvPr>
          <p:cNvCxnSpPr>
            <a:cxnSpLocks/>
          </p:cNvCxnSpPr>
          <p:nvPr/>
        </p:nvCxnSpPr>
        <p:spPr>
          <a:xfrm>
            <a:off x="6935337" y="2895599"/>
            <a:ext cx="539650" cy="486591"/>
          </a:xfrm>
          <a:prstGeom prst="bentConnector3">
            <a:avLst>
              <a:gd name="adj1" fmla="val 1796"/>
            </a:avLst>
          </a:prstGeom>
          <a:noFill/>
          <a:ln w="19050" cap="flat" cmpd="sng">
            <a:solidFill>
              <a:schemeClr val="tx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5" name="Graphic 4" descr="Information outline">
            <a:extLst>
              <a:ext uri="{FF2B5EF4-FFF2-40B4-BE49-F238E27FC236}">
                <a16:creationId xmlns:a16="http://schemas.microsoft.com/office/drawing/2014/main" id="{F4FBB06F-43F3-D823-AA1B-E002380FA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3091850"/>
            <a:ext cx="337150" cy="337150"/>
          </a:xfrm>
          <a:prstGeom prst="rect">
            <a:avLst/>
          </a:prstGeom>
        </p:spPr>
      </p:pic>
      <p:sp>
        <p:nvSpPr>
          <p:cNvPr id="7" name="Google Shape;209;p29">
            <a:extLst>
              <a:ext uri="{FF2B5EF4-FFF2-40B4-BE49-F238E27FC236}">
                <a16:creationId xmlns:a16="http://schemas.microsoft.com/office/drawing/2014/main" id="{1DF92F4D-C5E4-6730-DE03-5B89593CEEF6}"/>
              </a:ext>
            </a:extLst>
          </p:cNvPr>
          <p:cNvSpPr txBox="1"/>
          <p:nvPr/>
        </p:nvSpPr>
        <p:spPr>
          <a:xfrm>
            <a:off x="142400" y="2971800"/>
            <a:ext cx="2753200" cy="11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The final geometry is as shown in the adjoining figure</a:t>
            </a:r>
            <a:endParaRPr dirty="0"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A9DCA-F2FB-4D3B-9940-5D6D577F3D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>
                <a:latin typeface="+mn-lt"/>
              </a:rPr>
              <a:pPr/>
              <a:t>2</a:t>
            </a:fld>
            <a:endParaRPr lang="en-US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194F8B-4ADC-4491-803D-1704238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Learning Objectives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F1995C-277A-4D92-B142-C47B50B7FCF6}"/>
              </a:ext>
            </a:extLst>
          </p:cNvPr>
          <p:cNvGraphicFramePr>
            <a:graphicFrameLocks noGrp="1"/>
          </p:cNvGraphicFramePr>
          <p:nvPr/>
        </p:nvGraphicFramePr>
        <p:xfrm>
          <a:off x="957743" y="1459869"/>
          <a:ext cx="10276514" cy="19994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0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6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31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Intended Learning Outcomes</a:t>
                      </a: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71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754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Knowledge and Understanding</a:t>
                      </a:r>
                      <a:endParaRPr lang="en-GB" sz="1200" b="1" i="1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Fundamental principles of electrostatics and simulation workflows using the </a:t>
                      </a:r>
                      <a:r>
                        <a:rPr lang="en-US" sz="1200" i="1"/>
                        <a:t>Ansys Maxwell software</a:t>
                      </a:r>
                      <a:r>
                        <a:rPr lang="en-US" sz="1200"/>
                        <a:t>.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724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Skills and Abilities</a:t>
                      </a:r>
                      <a:endParaRPr lang="en-GB" sz="1200" b="1" i="1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Conducting simulations, visualizing electric fields, and validating results using industry-standard software.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94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Values and Attitudes</a:t>
                      </a:r>
                      <a:endParaRPr lang="en-GB" sz="1200" b="1" i="1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31" marB="457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200"/>
                        <a:t>Emphasis on accuracy, validation, and bridging theory with real-world applications.</a:t>
                      </a:r>
                      <a:endParaRPr lang="en-GB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192D023-F315-4E19-B010-0B3FAE6090E8}"/>
              </a:ext>
            </a:extLst>
          </p:cNvPr>
          <p:cNvSpPr txBox="1">
            <a:spLocks/>
          </p:cNvSpPr>
          <p:nvPr/>
        </p:nvSpPr>
        <p:spPr bwMode="auto">
          <a:xfrm>
            <a:off x="948503" y="3544565"/>
            <a:ext cx="10276514" cy="112030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B71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120000"/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3460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80000"/>
              <a:buFont typeface="Wingdings" panose="05000000000000000000" pitchFamily="2" charset="2"/>
              <a:buChar char="n"/>
              <a:defRPr lang="en-US" sz="14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3pPr>
            <a:lvl4pPr marL="143986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4pPr>
            <a:lvl5pPr marL="18621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200" b="0">
                <a:solidFill>
                  <a:schemeClr val="tx1"/>
                </a:solidFill>
                <a:latin typeface="+mn-lt"/>
              </a:defRPr>
            </a:lvl5pPr>
            <a:lvl6pPr marL="23193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6pPr>
            <a:lvl7pPr marL="27765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7pPr>
            <a:lvl8pPr marL="32337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8pPr>
            <a:lvl9pPr marL="36909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Resources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kern="0"/>
              <a:t>M. N. O. Sadiku, </a:t>
            </a:r>
            <a:r>
              <a:rPr lang="en-US" sz="1400" b="0" i="1" kern="0"/>
              <a:t>Elements of Electromagnetics</a:t>
            </a:r>
            <a:r>
              <a:rPr lang="en-US" sz="1400" b="0" kern="0"/>
              <a:t>, Oxford University Press, 2001.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kern="0" err="1"/>
              <a:t>Ulaby</a:t>
            </a:r>
            <a:r>
              <a:rPr lang="en-US" sz="1400" b="0" kern="0"/>
              <a:t>, </a:t>
            </a:r>
            <a:r>
              <a:rPr lang="en-US" sz="1400" b="0" kern="0" err="1"/>
              <a:t>Michielssen</a:t>
            </a:r>
            <a:r>
              <a:rPr lang="en-US" sz="1400" b="0" kern="0"/>
              <a:t>, and </a:t>
            </a:r>
            <a:r>
              <a:rPr lang="en-US" sz="1400" b="0" kern="0" err="1"/>
              <a:t>Ravaioli</a:t>
            </a:r>
            <a:r>
              <a:rPr lang="en-US" sz="1400" b="0" kern="0"/>
              <a:t>, </a:t>
            </a:r>
            <a:r>
              <a:rPr lang="en-US" sz="1400" b="0" i="1" kern="0"/>
              <a:t>Fundamentals of Applied Electromagnetics</a:t>
            </a:r>
            <a:r>
              <a:rPr lang="en-US" sz="1400" b="0" kern="0"/>
              <a:t>, Seventh Edition, Pearson Education, 2015.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tabLst/>
              <a:defRPr/>
            </a:pPr>
            <a:endParaRPr lang="en-GB" sz="500" b="0" kern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613D513-9C2B-4585-B283-E9A77221C3E4}"/>
              </a:ext>
            </a:extLst>
          </p:cNvPr>
          <p:cNvSpPr txBox="1">
            <a:spLocks/>
          </p:cNvSpPr>
          <p:nvPr/>
        </p:nvSpPr>
        <p:spPr bwMode="auto">
          <a:xfrm>
            <a:off x="957741" y="4815840"/>
            <a:ext cx="5066251" cy="128016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B71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120000"/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3460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80000"/>
              <a:buFont typeface="Wingdings" panose="05000000000000000000" pitchFamily="2" charset="2"/>
              <a:buChar char="n"/>
              <a:defRPr lang="en-US" sz="14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3pPr>
            <a:lvl4pPr marL="143986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4pPr>
            <a:lvl5pPr marL="18621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200" b="0">
                <a:solidFill>
                  <a:schemeClr val="tx1"/>
                </a:solidFill>
                <a:latin typeface="+mn-lt"/>
              </a:defRPr>
            </a:lvl5pPr>
            <a:lvl6pPr marL="23193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6pPr>
            <a:lvl7pPr marL="27765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7pPr>
            <a:lvl8pPr marL="32337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8pPr>
            <a:lvl9pPr marL="36909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ea typeface="+mn-ea"/>
                <a:cs typeface="+mn-cs"/>
              </a:rPr>
              <a:t>Further reading/information</a:t>
            </a:r>
          </a:p>
          <a:p>
            <a:pPr lvl="1">
              <a:buClr>
                <a:schemeClr val="accent1"/>
              </a:buClr>
              <a:buSzPct val="100000"/>
            </a:pPr>
            <a:r>
              <a:rPr lang="en-GB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Ansys Academic</a:t>
            </a:r>
            <a:endParaRPr lang="en-GB">
              <a:solidFill>
                <a:schemeClr val="accent1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>
              <a:buClr>
                <a:schemeClr val="accent1"/>
              </a:buClr>
              <a:buSzPct val="100000"/>
            </a:pPr>
            <a:r>
              <a:rPr lang="en-GB">
                <a:solidFill>
                  <a:schemeClr val="accent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Ansys Innovation Courses</a:t>
            </a:r>
            <a:endParaRPr lang="en-GB">
              <a:solidFill>
                <a:schemeClr val="accent1"/>
              </a:solidFill>
            </a:endParaRPr>
          </a:p>
          <a:p>
            <a:pPr lvl="1">
              <a:buClr>
                <a:schemeClr val="accent1"/>
              </a:buClr>
              <a:buSzPct val="100000"/>
            </a:pPr>
            <a:r>
              <a:rPr lang="en-GB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Ansys Education Resources</a:t>
            </a:r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7" name="Graphic 16" descr="Internet outline">
            <a:extLst>
              <a:ext uri="{FF2B5EF4-FFF2-40B4-BE49-F238E27FC236}">
                <a16:creationId xmlns:a16="http://schemas.microsoft.com/office/drawing/2014/main" id="{BEA41156-2DEF-4DF3-95C4-FEF6E24FD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1396" y="5255314"/>
            <a:ext cx="752604" cy="76448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EDAEF1-147A-8EAB-6CA4-567404C4E5D2}"/>
              </a:ext>
            </a:extLst>
          </p:cNvPr>
          <p:cNvGraphicFramePr>
            <a:graphicFrameLocks noGrp="1"/>
          </p:cNvGraphicFramePr>
          <p:nvPr/>
        </p:nvGraphicFramePr>
        <p:xfrm>
          <a:off x="957741" y="934338"/>
          <a:ext cx="10285752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68363">
                  <a:extLst>
                    <a:ext uri="{9D8B030D-6E8A-4147-A177-3AD203B41FA5}">
                      <a16:colId xmlns:a16="http://schemas.microsoft.com/office/drawing/2014/main" val="2450680109"/>
                    </a:ext>
                  </a:extLst>
                </a:gridCol>
                <a:gridCol w="7517389">
                  <a:extLst>
                    <a:ext uri="{9D8B030D-6E8A-4147-A177-3AD203B41FA5}">
                      <a16:colId xmlns:a16="http://schemas.microsoft.com/office/drawing/2014/main" val="2357916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Ansys software mentioned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kern="1200" baseline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Ansys Maxwell®, an </a:t>
                      </a: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electromagnetic field solver </a:t>
                      </a:r>
                      <a:endParaRPr lang="en-US" sz="1600" b="0" i="0" kern="1200" baseline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571220"/>
                  </a:ext>
                </a:extLst>
              </a:tr>
            </a:tbl>
          </a:graphicData>
        </a:graphic>
      </p:graphicFrame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6930DF3-246F-D652-02DA-501C6E221005}"/>
              </a:ext>
            </a:extLst>
          </p:cNvPr>
          <p:cNvSpPr txBox="1">
            <a:spLocks/>
          </p:cNvSpPr>
          <p:nvPr/>
        </p:nvSpPr>
        <p:spPr bwMode="auto">
          <a:xfrm>
            <a:off x="6158766" y="4815835"/>
            <a:ext cx="5066251" cy="126803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B71B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120000"/>
              <a:buFont typeface="Wingdings" panose="05000000000000000000" pitchFamily="2" charset="2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088" indent="-346075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bg1">
                  <a:lumMod val="65000"/>
                </a:schemeClr>
              </a:buClr>
              <a:buSzPct val="80000"/>
              <a:buFont typeface="Wingdings" panose="05000000000000000000" pitchFamily="2" charset="2"/>
              <a:buChar char="n"/>
              <a:defRPr lang="en-US" sz="14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9500" indent="-165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3pPr>
            <a:lvl4pPr marL="1439863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SzPct val="110000"/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4pPr>
            <a:lvl5pPr marL="18621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200" b="0">
                <a:solidFill>
                  <a:schemeClr val="tx1"/>
                </a:solidFill>
                <a:latin typeface="+mn-lt"/>
              </a:defRPr>
            </a:lvl5pPr>
            <a:lvl6pPr marL="23193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6pPr>
            <a:lvl7pPr marL="27765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7pPr>
            <a:lvl8pPr marL="32337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8pPr>
            <a:lvl9pPr marL="3690938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Font typeface="Wingdings" pitchFamily="2" charset="2"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ysClr val="window" lastClr="FFFFFF">
                  <a:lumMod val="65000"/>
                </a:sysClr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ea typeface="+mn-ea"/>
                <a:cs typeface="+mn-cs"/>
              </a:rPr>
              <a:t>Built-in Assessment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srgbClr val="0C0C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GB" sz="600"/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/>
              <a:t>Simulation instructions</a:t>
            </a:r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/>
              <a:t>Exercises</a:t>
            </a:r>
          </a:p>
          <a:p>
            <a:pPr marL="766763" lvl="1" indent="-28575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endParaRPr lang="en-GB" sz="600"/>
          </a:p>
        </p:txBody>
      </p:sp>
      <p:pic>
        <p:nvPicPr>
          <p:cNvPr id="14" name="Graphic 13" descr="Programmer male with solid fill">
            <a:extLst>
              <a:ext uri="{FF2B5EF4-FFF2-40B4-BE49-F238E27FC236}">
                <a16:creationId xmlns:a16="http://schemas.microsoft.com/office/drawing/2014/main" id="{4E1C259B-4978-0838-E79C-3BD4C0598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52962" y="5310200"/>
            <a:ext cx="468000" cy="468000"/>
          </a:xfrm>
          <a:prstGeom prst="rect">
            <a:avLst/>
          </a:prstGeom>
        </p:spPr>
      </p:pic>
      <p:pic>
        <p:nvPicPr>
          <p:cNvPr id="15" name="Graphic 14" descr="Playbook with solid fill">
            <a:extLst>
              <a:ext uri="{FF2B5EF4-FFF2-40B4-BE49-F238E27FC236}">
                <a16:creationId xmlns:a16="http://schemas.microsoft.com/office/drawing/2014/main" id="{DA391D0D-B76C-B8B6-833A-808223C78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55736" y="533400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FE34E6F-7AAF-9D4F-FC9A-ADA55AEB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019" y="1219200"/>
            <a:ext cx="9064981" cy="5028991"/>
          </a:xfrm>
          <a:prstGeom prst="rect">
            <a:avLst/>
          </a:prstGeom>
        </p:spPr>
      </p:pic>
      <p:sp>
        <p:nvSpPr>
          <p:cNvPr id="218" name="Google Shape;218;p30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4: Top Plate Boundary Assignment (1)</a:t>
            </a:r>
            <a:endParaRPr dirty="0"/>
          </a:p>
        </p:txBody>
      </p:sp>
      <p:sp>
        <p:nvSpPr>
          <p:cNvPr id="219" name="Google Shape;219;p30"/>
          <p:cNvSpPr txBox="1"/>
          <p:nvPr/>
        </p:nvSpPr>
        <p:spPr>
          <a:xfrm>
            <a:off x="187373" y="1406600"/>
            <a:ext cx="2403427" cy="2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Now that the 3D model is created, we now need to assign the top and bottom plate to be carrying a Voltage</a:t>
            </a:r>
            <a:br>
              <a:rPr lang="en" dirty="0">
                <a:ea typeface="Open Sans"/>
                <a:cs typeface="Open Sans"/>
                <a:sym typeface="Open Sans"/>
              </a:rPr>
            </a:b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30"/>
          <p:cNvSpPr/>
          <p:nvPr/>
        </p:nvSpPr>
        <p:spPr>
          <a:xfrm>
            <a:off x="4800600" y="3124200"/>
            <a:ext cx="685800" cy="228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2" name="Google Shape;222;p30"/>
          <p:cNvSpPr/>
          <p:nvPr/>
        </p:nvSpPr>
        <p:spPr>
          <a:xfrm>
            <a:off x="5410200" y="4876799"/>
            <a:ext cx="1447800" cy="15219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219;p30">
            <a:extLst>
              <a:ext uri="{FF2B5EF4-FFF2-40B4-BE49-F238E27FC236}">
                <a16:creationId xmlns:a16="http://schemas.microsoft.com/office/drawing/2014/main" id="{5045C701-4231-8D91-C4A4-92A896BFCE9E}"/>
              </a:ext>
            </a:extLst>
          </p:cNvPr>
          <p:cNvSpPr txBox="1"/>
          <p:nvPr/>
        </p:nvSpPr>
        <p:spPr>
          <a:xfrm>
            <a:off x="0" y="3616224"/>
            <a:ext cx="2403427" cy="208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>
                <a:ea typeface="Open Sans"/>
                <a:cs typeface="Open Sans"/>
                <a:sym typeface="Open Sans"/>
              </a:rPr>
              <a:t>Select the top plate and Right+Click to assign the Voltage excitation type</a:t>
            </a:r>
            <a:endParaRPr>
              <a:ea typeface="Open Sans"/>
              <a:cs typeface="Open Sans"/>
              <a:sym typeface="Open Sans"/>
            </a:endParaRPr>
          </a:p>
        </p:txBody>
      </p:sp>
      <p:pic>
        <p:nvPicPr>
          <p:cNvPr id="9" name="Graphic 8" descr="Information outline">
            <a:extLst>
              <a:ext uri="{FF2B5EF4-FFF2-40B4-BE49-F238E27FC236}">
                <a16:creationId xmlns:a16="http://schemas.microsoft.com/office/drawing/2014/main" id="{0DD5BC18-E238-C1C1-0D92-9908897CB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1524000"/>
            <a:ext cx="337150" cy="337150"/>
          </a:xfrm>
          <a:prstGeom prst="rect">
            <a:avLst/>
          </a:prstGeom>
        </p:spPr>
      </p:pic>
      <p:sp>
        <p:nvSpPr>
          <p:cNvPr id="14" name="Google Shape;222;p30">
            <a:extLst>
              <a:ext uri="{FF2B5EF4-FFF2-40B4-BE49-F238E27FC236}">
                <a16:creationId xmlns:a16="http://schemas.microsoft.com/office/drawing/2014/main" id="{BE7C1F72-F922-DD0C-42CE-1311D401223E}"/>
              </a:ext>
            </a:extLst>
          </p:cNvPr>
          <p:cNvSpPr/>
          <p:nvPr/>
        </p:nvSpPr>
        <p:spPr>
          <a:xfrm>
            <a:off x="6858000" y="5105400"/>
            <a:ext cx="1295400" cy="15219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  <p:bldP spid="222" grpId="0" animBg="1"/>
      <p:bldP spid="8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864EC-6DD2-F79B-404F-B764D90CD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257" y="1219200"/>
            <a:ext cx="9064890" cy="5029200"/>
          </a:xfrm>
          <a:prstGeom prst="rect">
            <a:avLst/>
          </a:prstGeom>
        </p:spPr>
      </p:pic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4: Top Plate Boundary Assignment (2)</a:t>
            </a:r>
            <a:endParaRPr dirty="0"/>
          </a:p>
        </p:txBody>
      </p:sp>
      <p:sp>
        <p:nvSpPr>
          <p:cNvPr id="230" name="Google Shape;230;p31"/>
          <p:cNvSpPr/>
          <p:nvPr/>
        </p:nvSpPr>
        <p:spPr>
          <a:xfrm>
            <a:off x="7239000" y="3124200"/>
            <a:ext cx="533400" cy="222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B71B"/>
              </a:highlight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9316002" y="2133600"/>
            <a:ext cx="2286000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Change unit to V</a:t>
            </a:r>
            <a:endParaRPr>
              <a:ea typeface="Open Sans"/>
              <a:cs typeface="Open Sans"/>
              <a:sym typeface="Open Sans"/>
            </a:endParaRPr>
          </a:p>
        </p:txBody>
      </p:sp>
      <p:cxnSp>
        <p:nvCxnSpPr>
          <p:cNvPr id="232" name="Google Shape;232;p31"/>
          <p:cNvCxnSpPr>
            <a:cxnSpLocks/>
            <a:stCxn id="231" idx="1"/>
            <a:endCxn id="230" idx="3"/>
          </p:cNvCxnSpPr>
          <p:nvPr/>
        </p:nvCxnSpPr>
        <p:spPr>
          <a:xfrm rot="10800000" flipV="1">
            <a:off x="7772400" y="2368400"/>
            <a:ext cx="1543602" cy="867000"/>
          </a:xfrm>
          <a:prstGeom prst="bentConnector3">
            <a:avLst>
              <a:gd name="adj1" fmla="val 47191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233" name="Google Shape;233;p31"/>
          <p:cNvSpPr/>
          <p:nvPr/>
        </p:nvSpPr>
        <p:spPr>
          <a:xfrm>
            <a:off x="5838500" y="3124200"/>
            <a:ext cx="1400500" cy="222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B71B"/>
              </a:highlight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3124200" y="3700955"/>
            <a:ext cx="1057200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ea typeface="Open Sans"/>
                <a:cs typeface="Open Sans"/>
                <a:sym typeface="Open Sans"/>
              </a:rPr>
              <a:t>Set 1V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cxnSp>
        <p:nvCxnSpPr>
          <p:cNvPr id="235" name="Google Shape;235;p31"/>
          <p:cNvCxnSpPr>
            <a:cxnSpLocks/>
            <a:stCxn id="233" idx="1"/>
            <a:endCxn id="234" idx="3"/>
          </p:cNvCxnSpPr>
          <p:nvPr/>
        </p:nvCxnSpPr>
        <p:spPr>
          <a:xfrm rot="10800000" flipV="1">
            <a:off x="4181400" y="3235399"/>
            <a:ext cx="1657100" cy="700355"/>
          </a:xfrm>
          <a:prstGeom prst="bentConnector3">
            <a:avLst>
              <a:gd name="adj1" fmla="val 45481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D5F753B-3BD9-D17F-1366-FD0F2A469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02" y="1219199"/>
            <a:ext cx="9044798" cy="5000991"/>
          </a:xfrm>
          <a:prstGeom prst="rect">
            <a:avLst/>
          </a:prstGeom>
        </p:spPr>
      </p:pic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5: Bottom Plate Boundary Assignment (1)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4800600" y="2819400"/>
            <a:ext cx="685800" cy="18552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4" name="Google Shape;244;p32"/>
          <p:cNvSpPr/>
          <p:nvPr/>
        </p:nvSpPr>
        <p:spPr>
          <a:xfrm>
            <a:off x="5424700" y="4528927"/>
            <a:ext cx="1433300" cy="19547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5" name="Google Shape;245;p32"/>
          <p:cNvSpPr/>
          <p:nvPr/>
        </p:nvSpPr>
        <p:spPr>
          <a:xfrm>
            <a:off x="6858000" y="4771799"/>
            <a:ext cx="1371600" cy="19547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219;p30">
            <a:extLst>
              <a:ext uri="{FF2B5EF4-FFF2-40B4-BE49-F238E27FC236}">
                <a16:creationId xmlns:a16="http://schemas.microsoft.com/office/drawing/2014/main" id="{003E5EA6-B216-62C0-F1D7-52DC891A7CCC}"/>
              </a:ext>
            </a:extLst>
          </p:cNvPr>
          <p:cNvSpPr txBox="1"/>
          <p:nvPr/>
        </p:nvSpPr>
        <p:spPr>
          <a:xfrm>
            <a:off x="187373" y="1406600"/>
            <a:ext cx="2403427" cy="2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 dirty="0">
                <a:ea typeface="Open Sans"/>
                <a:cs typeface="Open Sans"/>
                <a:sym typeface="Open Sans"/>
              </a:rPr>
              <a:t>Now that the top plate has been set to the 1V potential, the bottom plate must be set to the reference ground 0V potential</a:t>
            </a:r>
            <a:br>
              <a:rPr lang="en-US" dirty="0">
                <a:ea typeface="Open Sans"/>
                <a:cs typeface="Open Sans"/>
                <a:sym typeface="Open Sans"/>
              </a:rPr>
            </a:br>
            <a:endParaRPr lang="en-US" dirty="0"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219;p30">
            <a:extLst>
              <a:ext uri="{FF2B5EF4-FFF2-40B4-BE49-F238E27FC236}">
                <a16:creationId xmlns:a16="http://schemas.microsoft.com/office/drawing/2014/main" id="{FC3F01CB-C6AC-4666-3025-0B4D34965095}"/>
              </a:ext>
            </a:extLst>
          </p:cNvPr>
          <p:cNvSpPr txBox="1"/>
          <p:nvPr/>
        </p:nvSpPr>
        <p:spPr>
          <a:xfrm>
            <a:off x="0" y="4243921"/>
            <a:ext cx="2403427" cy="208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>
                <a:ea typeface="Open Sans"/>
                <a:cs typeface="Open Sans"/>
                <a:sym typeface="Open Sans"/>
              </a:rPr>
              <a:t>Select the bottom plate and </a:t>
            </a:r>
            <a:r>
              <a:rPr lang="en-US" err="1">
                <a:ea typeface="Open Sans"/>
                <a:cs typeface="Open Sans"/>
                <a:sym typeface="Open Sans"/>
              </a:rPr>
              <a:t>Right+Click</a:t>
            </a:r>
            <a:r>
              <a:rPr lang="en-US">
                <a:ea typeface="Open Sans"/>
                <a:cs typeface="Open Sans"/>
                <a:sym typeface="Open Sans"/>
              </a:rPr>
              <a:t> to assign the Voltage excitation type</a:t>
            </a:r>
          </a:p>
        </p:txBody>
      </p:sp>
      <p:pic>
        <p:nvPicPr>
          <p:cNvPr id="9" name="Graphic 8" descr="Information outline">
            <a:extLst>
              <a:ext uri="{FF2B5EF4-FFF2-40B4-BE49-F238E27FC236}">
                <a16:creationId xmlns:a16="http://schemas.microsoft.com/office/drawing/2014/main" id="{2907AD7C-F2F6-2071-5FF5-0118B9891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1524000"/>
            <a:ext cx="337150" cy="3371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4C5A77-3FBD-4FD9-3CB4-4606463AB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05330"/>
            <a:ext cx="9067800" cy="5006848"/>
          </a:xfrm>
          <a:prstGeom prst="rect">
            <a:avLst/>
          </a:prstGeom>
        </p:spPr>
      </p:pic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5: Bottom Plate Boundary Assignment (2)</a:t>
            </a:r>
            <a:endParaRPr dirty="0"/>
          </a:p>
        </p:txBody>
      </p:sp>
      <p:sp>
        <p:nvSpPr>
          <p:cNvPr id="252" name="Google Shape;252;p33"/>
          <p:cNvSpPr/>
          <p:nvPr/>
        </p:nvSpPr>
        <p:spPr>
          <a:xfrm rot="10800000">
            <a:off x="5791200" y="3097062"/>
            <a:ext cx="1676400" cy="25573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3" name="Google Shape;253;p33"/>
          <p:cNvSpPr txBox="1"/>
          <p:nvPr/>
        </p:nvSpPr>
        <p:spPr>
          <a:xfrm>
            <a:off x="914400" y="3519306"/>
            <a:ext cx="264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ea typeface="Open Sans"/>
                <a:cs typeface="Open Sans"/>
                <a:sym typeface="Open Sans"/>
              </a:rPr>
              <a:t>You may leave it at the default setting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cxnSp>
        <p:nvCxnSpPr>
          <p:cNvPr id="254" name="Google Shape;254;p33"/>
          <p:cNvCxnSpPr>
            <a:cxnSpLocks/>
            <a:stCxn id="253" idx="3"/>
            <a:endCxn id="252" idx="3"/>
          </p:cNvCxnSpPr>
          <p:nvPr/>
        </p:nvCxnSpPr>
        <p:spPr>
          <a:xfrm flipV="1">
            <a:off x="3558800" y="3224931"/>
            <a:ext cx="2232400" cy="66517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stealth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59185-31C6-D1BC-693F-DA4F1EF1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961" t="24242" r="10980" b="28788"/>
          <a:stretch/>
        </p:blipFill>
        <p:spPr>
          <a:xfrm>
            <a:off x="5181600" y="2057400"/>
            <a:ext cx="5534659" cy="3429000"/>
          </a:xfrm>
          <a:prstGeom prst="rect">
            <a:avLst/>
          </a:prstGeom>
        </p:spPr>
      </p:pic>
      <p:sp>
        <p:nvSpPr>
          <p:cNvPr id="259" name="Google Shape;259;p34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A Quick Recapitulation of the Previous Steps</a:t>
            </a:r>
            <a:endParaRPr/>
          </a:p>
        </p:txBody>
      </p:sp>
      <p:pic>
        <p:nvPicPr>
          <p:cNvPr id="261" name="Google Shape;2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4163" y="2280346"/>
            <a:ext cx="2240667" cy="224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34"/>
          <p:cNvCxnSpPr>
            <a:cxnSpLocks/>
          </p:cNvCxnSpPr>
          <p:nvPr/>
        </p:nvCxnSpPr>
        <p:spPr>
          <a:xfrm>
            <a:off x="2598430" y="2409567"/>
            <a:ext cx="5537900" cy="475815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34"/>
          <p:cNvCxnSpPr/>
          <p:nvPr/>
        </p:nvCxnSpPr>
        <p:spPr>
          <a:xfrm rot="10800000">
            <a:off x="2598330" y="4361900"/>
            <a:ext cx="5177600" cy="5808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Google Shape;264;p34"/>
          <p:cNvSpPr/>
          <p:nvPr/>
        </p:nvSpPr>
        <p:spPr>
          <a:xfrm>
            <a:off x="8074530" y="2811182"/>
            <a:ext cx="123600" cy="148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5" name="Google Shape;265;p34"/>
          <p:cNvSpPr/>
          <p:nvPr/>
        </p:nvSpPr>
        <p:spPr>
          <a:xfrm>
            <a:off x="7726497" y="4893267"/>
            <a:ext cx="123600" cy="1484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6" name="Google Shape;266;p34"/>
          <p:cNvSpPr txBox="1"/>
          <p:nvPr/>
        </p:nvSpPr>
        <p:spPr>
          <a:xfrm>
            <a:off x="1115630" y="2980484"/>
            <a:ext cx="944800" cy="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>
                <a:latin typeface="Open Sans"/>
                <a:ea typeface="Open Sans"/>
                <a:cs typeface="Open Sans"/>
                <a:sym typeface="Open Sans"/>
              </a:rPr>
              <a:t>1V</a:t>
            </a:r>
            <a:endParaRPr sz="3733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43BC3E-0686-96A9-E72C-863D15EDF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16953"/>
            <a:ext cx="9071539" cy="5029200"/>
          </a:xfrm>
          <a:prstGeom prst="rect">
            <a:avLst/>
          </a:prstGeom>
        </p:spPr>
      </p:pic>
      <p:sp>
        <p:nvSpPr>
          <p:cNvPr id="271" name="Google Shape;271;p35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6: Simulation Setup (1)</a:t>
            </a:r>
            <a:endParaRPr dirty="0"/>
          </a:p>
        </p:txBody>
      </p:sp>
      <p:sp>
        <p:nvSpPr>
          <p:cNvPr id="7" name="Google Shape;274;p35">
            <a:extLst>
              <a:ext uri="{FF2B5EF4-FFF2-40B4-BE49-F238E27FC236}">
                <a16:creationId xmlns:a16="http://schemas.microsoft.com/office/drawing/2014/main" id="{9A757D22-E771-6406-69AE-298FB3E1BBFB}"/>
              </a:ext>
            </a:extLst>
          </p:cNvPr>
          <p:cNvSpPr/>
          <p:nvPr/>
        </p:nvSpPr>
        <p:spPr>
          <a:xfrm>
            <a:off x="2977861" y="3200401"/>
            <a:ext cx="451139" cy="152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B71B"/>
              </a:highlight>
            </a:endParaRPr>
          </a:p>
        </p:txBody>
      </p:sp>
      <p:sp>
        <p:nvSpPr>
          <p:cNvPr id="8" name="Google Shape;275;p35">
            <a:extLst>
              <a:ext uri="{FF2B5EF4-FFF2-40B4-BE49-F238E27FC236}">
                <a16:creationId xmlns:a16="http://schemas.microsoft.com/office/drawing/2014/main" id="{FC152C5D-3BD3-414C-28C2-C8562212FC29}"/>
              </a:ext>
            </a:extLst>
          </p:cNvPr>
          <p:cNvSpPr/>
          <p:nvPr/>
        </p:nvSpPr>
        <p:spPr>
          <a:xfrm>
            <a:off x="3352800" y="3429000"/>
            <a:ext cx="1600200" cy="2286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B71B"/>
              </a:highlight>
            </a:endParaRPr>
          </a:p>
        </p:txBody>
      </p:sp>
      <p:sp>
        <p:nvSpPr>
          <p:cNvPr id="11" name="Google Shape;219;p30">
            <a:extLst>
              <a:ext uri="{FF2B5EF4-FFF2-40B4-BE49-F238E27FC236}">
                <a16:creationId xmlns:a16="http://schemas.microsoft.com/office/drawing/2014/main" id="{B4C3CF35-7D51-D551-C4F4-1460CAB5F518}"/>
              </a:ext>
            </a:extLst>
          </p:cNvPr>
          <p:cNvSpPr txBox="1"/>
          <p:nvPr/>
        </p:nvSpPr>
        <p:spPr>
          <a:xfrm>
            <a:off x="187373" y="1406600"/>
            <a:ext cx="2403427" cy="2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 dirty="0">
                <a:ea typeface="Open Sans"/>
                <a:cs typeface="Open Sans"/>
                <a:sym typeface="Open Sans"/>
              </a:rPr>
              <a:t>Now that the voltages have been set up, the settings for the simulation must be dialed in</a:t>
            </a:r>
            <a:br>
              <a:rPr lang="en-US" dirty="0">
                <a:ea typeface="Open Sans"/>
                <a:cs typeface="Open Sans"/>
                <a:sym typeface="Open Sans"/>
              </a:rPr>
            </a:br>
            <a:endParaRPr lang="en-US" dirty="0"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219;p30">
            <a:extLst>
              <a:ext uri="{FF2B5EF4-FFF2-40B4-BE49-F238E27FC236}">
                <a16:creationId xmlns:a16="http://schemas.microsoft.com/office/drawing/2014/main" id="{2868535D-A38B-098C-5EF8-AB463ECECA28}"/>
              </a:ext>
            </a:extLst>
          </p:cNvPr>
          <p:cNvSpPr txBox="1"/>
          <p:nvPr/>
        </p:nvSpPr>
        <p:spPr>
          <a:xfrm>
            <a:off x="0" y="4243921"/>
            <a:ext cx="2403427" cy="208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>
                <a:ea typeface="Open Sans"/>
                <a:cs typeface="Open Sans"/>
                <a:sym typeface="Open Sans"/>
              </a:rPr>
              <a:t>Select Analysis -&gt; </a:t>
            </a:r>
            <a:r>
              <a:rPr lang="en-US" err="1">
                <a:ea typeface="Open Sans"/>
                <a:cs typeface="Open Sans"/>
                <a:sym typeface="Open Sans"/>
              </a:rPr>
              <a:t>Right+Click</a:t>
            </a:r>
            <a:r>
              <a:rPr lang="en-US">
                <a:ea typeface="Open Sans"/>
                <a:cs typeface="Open Sans"/>
                <a:sym typeface="Open Sans"/>
              </a:rPr>
              <a:t> -&gt; Add Solution Setup</a:t>
            </a:r>
          </a:p>
        </p:txBody>
      </p:sp>
      <p:pic>
        <p:nvPicPr>
          <p:cNvPr id="13" name="Graphic 12" descr="Information outline">
            <a:extLst>
              <a:ext uri="{FF2B5EF4-FFF2-40B4-BE49-F238E27FC236}">
                <a16:creationId xmlns:a16="http://schemas.microsoft.com/office/drawing/2014/main" id="{07ED1B68-E670-0B1D-7BD9-1E65063A4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1524000"/>
            <a:ext cx="337150" cy="33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C9C92A-AFE9-D925-0442-0CE381B84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747" y="1214766"/>
            <a:ext cx="9096240" cy="5033634"/>
          </a:xfrm>
          <a:prstGeom prst="rect">
            <a:avLst/>
          </a:prstGeom>
        </p:spPr>
      </p:pic>
      <p:sp>
        <p:nvSpPr>
          <p:cNvPr id="280" name="Google Shape;280;p36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6: Simulation Setup (2)</a:t>
            </a:r>
            <a:endParaRPr dirty="0"/>
          </a:p>
        </p:txBody>
      </p:sp>
      <p:sp>
        <p:nvSpPr>
          <p:cNvPr id="281" name="Google Shape;281;p36"/>
          <p:cNvSpPr txBox="1"/>
          <p:nvPr/>
        </p:nvSpPr>
        <p:spPr>
          <a:xfrm>
            <a:off x="0" y="1214767"/>
            <a:ext cx="2116700" cy="4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DO NOT edit the setup. The default settings are appropriate for this simulation</a:t>
            </a:r>
            <a:br>
              <a:rPr lang="en" dirty="0">
                <a:ea typeface="Open Sans"/>
                <a:cs typeface="Open Sans"/>
                <a:sym typeface="Open Sans"/>
              </a:rPr>
            </a:br>
            <a:endParaRPr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Directly click on okay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DC1CDD-4EFD-7CCE-3DD4-FC80D6652FC2}"/>
              </a:ext>
            </a:extLst>
          </p:cNvPr>
          <p:cNvSpPr/>
          <p:nvPr/>
        </p:nvSpPr>
        <p:spPr>
          <a:xfrm>
            <a:off x="7772400" y="5257800"/>
            <a:ext cx="533400" cy="2286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BC895E-2C52-48F0-00D8-3B82776A1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75" y="1214766"/>
            <a:ext cx="9040325" cy="5008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1A2F0F-E983-F50B-A6E8-CB561F62E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406107"/>
            <a:ext cx="3219329" cy="2276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7" name="Google Shape;287;p37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7: Calculation Setup </a:t>
            </a:r>
            <a:endParaRPr dirty="0"/>
          </a:p>
        </p:txBody>
      </p:sp>
      <p:sp>
        <p:nvSpPr>
          <p:cNvPr id="288" name="Google Shape;288;p37"/>
          <p:cNvSpPr txBox="1"/>
          <p:nvPr/>
        </p:nvSpPr>
        <p:spPr>
          <a:xfrm>
            <a:off x="0" y="1214767"/>
            <a:ext cx="2585327" cy="4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Select and Right Click on the Parameters option in the Project Manager Window</a:t>
            </a:r>
            <a:br>
              <a:rPr lang="en" dirty="0">
                <a:ea typeface="Open Sans"/>
                <a:cs typeface="Open Sans"/>
                <a:sym typeface="Open Sans"/>
              </a:rPr>
            </a:br>
            <a:endParaRPr dirty="0">
              <a:ea typeface="Open Sans"/>
              <a:cs typeface="Open Sans"/>
              <a:sym typeface="Open Sans"/>
            </a:endParaRPr>
          </a:p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Select Assign -&gt; Matrix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7"/>
          <p:cNvSpPr/>
          <p:nvPr/>
        </p:nvSpPr>
        <p:spPr>
          <a:xfrm>
            <a:off x="2997036" y="2973723"/>
            <a:ext cx="480304" cy="16823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1" name="Google Shape;291;p37"/>
          <p:cNvSpPr/>
          <p:nvPr/>
        </p:nvSpPr>
        <p:spPr>
          <a:xfrm>
            <a:off x="3477340" y="3087157"/>
            <a:ext cx="942259" cy="134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2" name="Google Shape;292;p37"/>
          <p:cNvSpPr/>
          <p:nvPr/>
        </p:nvSpPr>
        <p:spPr>
          <a:xfrm>
            <a:off x="4399607" y="3361000"/>
            <a:ext cx="773537" cy="1442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Google Shape;299;p38">
            <a:extLst>
              <a:ext uri="{FF2B5EF4-FFF2-40B4-BE49-F238E27FC236}">
                <a16:creationId xmlns:a16="http://schemas.microsoft.com/office/drawing/2014/main" id="{2D85A806-B71F-7217-17ED-9BDD41291811}"/>
              </a:ext>
            </a:extLst>
          </p:cNvPr>
          <p:cNvSpPr/>
          <p:nvPr/>
        </p:nvSpPr>
        <p:spPr>
          <a:xfrm>
            <a:off x="8763000" y="3113533"/>
            <a:ext cx="152400" cy="10762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300;p38">
            <a:extLst>
              <a:ext uri="{FF2B5EF4-FFF2-40B4-BE49-F238E27FC236}">
                <a16:creationId xmlns:a16="http://schemas.microsoft.com/office/drawing/2014/main" id="{79EC47B4-24C5-07FB-2F07-99B411B847AD}"/>
              </a:ext>
            </a:extLst>
          </p:cNvPr>
          <p:cNvSpPr txBox="1"/>
          <p:nvPr/>
        </p:nvSpPr>
        <p:spPr>
          <a:xfrm>
            <a:off x="9973212" y="2137600"/>
            <a:ext cx="1989864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ea typeface="Open Sans"/>
                <a:cs typeface="Open Sans"/>
                <a:sym typeface="Open Sans"/>
              </a:rPr>
              <a:t>Select this Checkbox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301;p38">
            <a:extLst>
              <a:ext uri="{FF2B5EF4-FFF2-40B4-BE49-F238E27FC236}">
                <a16:creationId xmlns:a16="http://schemas.microsoft.com/office/drawing/2014/main" id="{5329658C-FA7C-C698-0C15-C05F2888A88F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8915400" y="2372400"/>
            <a:ext cx="1057812" cy="79494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8C891BF-FD19-E88A-2335-0AC501A73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582" y="1225389"/>
            <a:ext cx="9039418" cy="5004301"/>
          </a:xfrm>
          <a:prstGeom prst="rect">
            <a:avLst/>
          </a:prstGeom>
        </p:spPr>
      </p:pic>
      <p:sp>
        <p:nvSpPr>
          <p:cNvPr id="330" name="Google Shape;330;p41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8: Simulation Setup Validation</a:t>
            </a:r>
            <a:endParaRPr/>
          </a:p>
        </p:txBody>
      </p:sp>
      <p:sp>
        <p:nvSpPr>
          <p:cNvPr id="4" name="Google Shape;350;p42">
            <a:extLst>
              <a:ext uri="{FF2B5EF4-FFF2-40B4-BE49-F238E27FC236}">
                <a16:creationId xmlns:a16="http://schemas.microsoft.com/office/drawing/2014/main" id="{36E21831-2E85-65BC-AF87-5C29570FF1F0}"/>
              </a:ext>
            </a:extLst>
          </p:cNvPr>
          <p:cNvSpPr/>
          <p:nvPr/>
        </p:nvSpPr>
        <p:spPr>
          <a:xfrm>
            <a:off x="4177508" y="1961362"/>
            <a:ext cx="470691" cy="17223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Google Shape;351;p42">
            <a:extLst>
              <a:ext uri="{FF2B5EF4-FFF2-40B4-BE49-F238E27FC236}">
                <a16:creationId xmlns:a16="http://schemas.microsoft.com/office/drawing/2014/main" id="{F7862E13-10F8-0E9D-D220-50156DFDAE0E}"/>
              </a:ext>
            </a:extLst>
          </p:cNvPr>
          <p:cNvSpPr txBox="1"/>
          <p:nvPr/>
        </p:nvSpPr>
        <p:spPr>
          <a:xfrm>
            <a:off x="4098400" y="2133600"/>
            <a:ext cx="549800" cy="33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(1)</a:t>
            </a:r>
            <a:endParaRPr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352;p42">
            <a:extLst>
              <a:ext uri="{FF2B5EF4-FFF2-40B4-BE49-F238E27FC236}">
                <a16:creationId xmlns:a16="http://schemas.microsoft.com/office/drawing/2014/main" id="{356306A4-136F-03AC-50B6-E5E048676EEE}"/>
              </a:ext>
            </a:extLst>
          </p:cNvPr>
          <p:cNvSpPr/>
          <p:nvPr/>
        </p:nvSpPr>
        <p:spPr>
          <a:xfrm>
            <a:off x="5021898" y="1514768"/>
            <a:ext cx="312102" cy="46643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53;p42">
            <a:extLst>
              <a:ext uri="{FF2B5EF4-FFF2-40B4-BE49-F238E27FC236}">
                <a16:creationId xmlns:a16="http://schemas.microsoft.com/office/drawing/2014/main" id="{7B0D09DE-BF2F-9893-3E98-4B479DCDBB93}"/>
              </a:ext>
            </a:extLst>
          </p:cNvPr>
          <p:cNvSpPr txBox="1"/>
          <p:nvPr/>
        </p:nvSpPr>
        <p:spPr>
          <a:xfrm>
            <a:off x="5257800" y="1794484"/>
            <a:ext cx="556000" cy="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(2)</a:t>
            </a:r>
            <a:endParaRPr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219;p30">
            <a:extLst>
              <a:ext uri="{FF2B5EF4-FFF2-40B4-BE49-F238E27FC236}">
                <a16:creationId xmlns:a16="http://schemas.microsoft.com/office/drawing/2014/main" id="{1E532396-49D9-586F-EBC1-C5DD4827A248}"/>
              </a:ext>
            </a:extLst>
          </p:cNvPr>
          <p:cNvSpPr txBox="1"/>
          <p:nvPr/>
        </p:nvSpPr>
        <p:spPr>
          <a:xfrm>
            <a:off x="187373" y="2063600"/>
            <a:ext cx="2475286" cy="2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>
                <a:ea typeface="Open Sans"/>
                <a:cs typeface="Open Sans"/>
                <a:sym typeface="Open Sans"/>
              </a:rPr>
              <a:t>The simulation setup validation checks and ensures that the Geometry and the Analysis setup have no errors</a:t>
            </a:r>
            <a:br>
              <a:rPr lang="en-US">
                <a:ea typeface="Open Sans"/>
                <a:cs typeface="Open Sans"/>
                <a:sym typeface="Open Sans"/>
              </a:rPr>
            </a:br>
            <a:endParaRPr lang="en-US"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219;p30">
            <a:extLst>
              <a:ext uri="{FF2B5EF4-FFF2-40B4-BE49-F238E27FC236}">
                <a16:creationId xmlns:a16="http://schemas.microsoft.com/office/drawing/2014/main" id="{B98EE85B-6020-C662-6F21-F6442B5EE967}"/>
              </a:ext>
            </a:extLst>
          </p:cNvPr>
          <p:cNvSpPr txBox="1"/>
          <p:nvPr/>
        </p:nvSpPr>
        <p:spPr>
          <a:xfrm>
            <a:off x="0" y="4162200"/>
            <a:ext cx="2819400" cy="22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>
                <a:ea typeface="Open Sans"/>
                <a:cs typeface="Open Sans"/>
                <a:sym typeface="Open Sans"/>
              </a:rPr>
              <a:t>Ensure that the validation check has all green checks. In case there is an error, recheck to ensure that the above steps are followed correctly</a:t>
            </a:r>
          </a:p>
        </p:txBody>
      </p:sp>
      <p:pic>
        <p:nvPicPr>
          <p:cNvPr id="14" name="Graphic 13" descr="Information outline">
            <a:extLst>
              <a:ext uri="{FF2B5EF4-FFF2-40B4-BE49-F238E27FC236}">
                <a16:creationId xmlns:a16="http://schemas.microsoft.com/office/drawing/2014/main" id="{F677E3B5-01E4-E8C7-068A-D52CDC8A9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2177450"/>
            <a:ext cx="337150" cy="337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CE864A-9382-535E-C412-262B201E4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253141"/>
            <a:ext cx="3623538" cy="1525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37" name="Google Shape;337;p41"/>
          <p:cNvSpPr/>
          <p:nvPr/>
        </p:nvSpPr>
        <p:spPr>
          <a:xfrm>
            <a:off x="7239000" y="3505200"/>
            <a:ext cx="1219200" cy="762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Google Shape;219;p30">
            <a:extLst>
              <a:ext uri="{FF2B5EF4-FFF2-40B4-BE49-F238E27FC236}">
                <a16:creationId xmlns:a16="http://schemas.microsoft.com/office/drawing/2014/main" id="{C5A2B20B-1FC6-60AC-2844-F88F9734F362}"/>
              </a:ext>
            </a:extLst>
          </p:cNvPr>
          <p:cNvSpPr txBox="1"/>
          <p:nvPr/>
        </p:nvSpPr>
        <p:spPr>
          <a:xfrm>
            <a:off x="15316" y="990601"/>
            <a:ext cx="281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 dirty="0">
                <a:ea typeface="Open Sans"/>
                <a:cs typeface="Open Sans"/>
                <a:sym typeface="Open Sans"/>
              </a:rPr>
              <a:t>Follow the steps indicated in the adjoining image</a:t>
            </a:r>
            <a:br>
              <a:rPr lang="en-US" dirty="0">
                <a:ea typeface="Open Sans"/>
                <a:cs typeface="Open Sans"/>
                <a:sym typeface="Open Sans"/>
              </a:rPr>
            </a:br>
            <a:endParaRPr lang="en-US" dirty="0"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61A16A-FA56-FBE6-8145-602AF0840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864" y="1219200"/>
            <a:ext cx="9077729" cy="5029200"/>
          </a:xfrm>
          <a:prstGeom prst="rect">
            <a:avLst/>
          </a:prstGeom>
        </p:spPr>
      </p:pic>
      <p:sp>
        <p:nvSpPr>
          <p:cNvPr id="342" name="Google Shape;342;p42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9: Running the Simulation</a:t>
            </a:r>
            <a:endParaRPr/>
          </a:p>
        </p:txBody>
      </p:sp>
      <p:sp>
        <p:nvSpPr>
          <p:cNvPr id="344" name="Google Shape;344;p42"/>
          <p:cNvSpPr/>
          <p:nvPr/>
        </p:nvSpPr>
        <p:spPr>
          <a:xfrm>
            <a:off x="5257800" y="1511138"/>
            <a:ext cx="304800" cy="47006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5" name="Google Shape;345;p42"/>
          <p:cNvSpPr txBox="1"/>
          <p:nvPr/>
        </p:nvSpPr>
        <p:spPr>
          <a:xfrm>
            <a:off x="313033" y="3010933"/>
            <a:ext cx="19524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dirty="0">
                <a:ea typeface="Open Sans"/>
                <a:cs typeface="Open Sans"/>
                <a:sym typeface="Open Sans"/>
              </a:rPr>
              <a:t>Click to run the simulation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cxnSp>
        <p:nvCxnSpPr>
          <p:cNvPr id="346" name="Google Shape;346;p42"/>
          <p:cNvCxnSpPr>
            <a:cxnSpLocks/>
            <a:stCxn id="344" idx="2"/>
            <a:endCxn id="345" idx="3"/>
          </p:cNvCxnSpPr>
          <p:nvPr/>
        </p:nvCxnSpPr>
        <p:spPr>
          <a:xfrm rot="5400000">
            <a:off x="3128350" y="1118283"/>
            <a:ext cx="1418934" cy="3144767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A6F5D-79DC-9D89-9599-3069D85DC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54E99-5B9B-F62C-59B7-8BD7B0C9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914" y="1143000"/>
            <a:ext cx="11201400" cy="51054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Electric fields that </a:t>
            </a:r>
            <a:r>
              <a:rPr lang="en-US" sz="2000" b="1" dirty="0"/>
              <a:t>do not change with time</a:t>
            </a:r>
            <a:r>
              <a:rPr lang="en-US" sz="2000" dirty="0"/>
              <a:t>. Electrostatics studies the electric charges at rest, their interactions, and the electric fields and potentials they create.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In today’s lesson we will study the </a:t>
            </a:r>
            <a:r>
              <a:rPr lang="en-US" sz="2000" u="sng" dirty="0"/>
              <a:t>parallel-plate capacitor</a:t>
            </a:r>
            <a:r>
              <a:rPr lang="en-US" sz="2000" dirty="0"/>
              <a:t>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6FBC92-F71C-F5AD-A462-672BCD63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Electrostatics</a:t>
            </a:r>
          </a:p>
        </p:txBody>
      </p:sp>
      <p:sp>
        <p:nvSpPr>
          <p:cNvPr id="5" name="AutoShape 2" descr="{\displaystyle \mathbf {J} }">
            <a:extLst>
              <a:ext uri="{FF2B5EF4-FFF2-40B4-BE49-F238E27FC236}">
                <a16:creationId xmlns:a16="http://schemas.microsoft.com/office/drawing/2014/main" id="{5D77886F-F5B0-0D72-D07C-273DCBF8A5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339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5CC0A7-5613-1919-D161-A467928A4CF0}"/>
              </a:ext>
            </a:extLst>
          </p:cNvPr>
          <p:cNvSpPr txBox="1">
            <a:spLocks/>
          </p:cNvSpPr>
          <p:nvPr/>
        </p:nvSpPr>
        <p:spPr>
          <a:xfrm>
            <a:off x="3769812" y="1975621"/>
            <a:ext cx="8042502" cy="2514600"/>
          </a:xfrm>
          <a:prstGeom prst="rect">
            <a:avLst/>
          </a:prstGeom>
        </p:spPr>
        <p:txBody>
          <a:bodyPr vert="horz" lIns="4572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050" indent="-17145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ystem Font Regular"/>
              <a:buChar char="-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8572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10858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Electrostatic can be seen as special case of </a:t>
            </a:r>
            <a:r>
              <a:rPr lang="en-US" sz="2000" b="1"/>
              <a:t>Maxwell's equations</a:t>
            </a:r>
            <a:r>
              <a:rPr lang="en-US" sz="2000"/>
              <a:t>, when we assume that the charges are stationary and there are no time-varying magnetic fields. </a:t>
            </a:r>
          </a:p>
          <a:p>
            <a:r>
              <a:rPr lang="en-US" sz="2000"/>
              <a:t>Commonly </a:t>
            </a:r>
            <a:r>
              <a:rPr lang="en-US" sz="2000" b="1"/>
              <a:t>sources</a:t>
            </a:r>
            <a:r>
              <a:rPr lang="en-US" sz="2000"/>
              <a:t> that generate static electrostatic fields are point charges, distributed charges, or systems like dipoles and capacitors…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11CB7E-0E7A-9623-9BFD-6E8FF68B5850}"/>
              </a:ext>
            </a:extLst>
          </p:cNvPr>
          <p:cNvSpPr txBox="1">
            <a:spLocks/>
          </p:cNvSpPr>
          <p:nvPr/>
        </p:nvSpPr>
        <p:spPr>
          <a:xfrm>
            <a:off x="585742" y="4345110"/>
            <a:ext cx="5434058" cy="1118425"/>
          </a:xfrm>
          <a:prstGeom prst="rect">
            <a:avLst/>
          </a:prstGeom>
        </p:spPr>
        <p:txBody>
          <a:bodyPr vert="horz" lIns="4572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0050" indent="-17145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2"/>
              </a:buClr>
              <a:buFont typeface="System Font Regular"/>
              <a:buChar char="-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286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8572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108585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/>
              <a:t>Applications</a:t>
            </a:r>
            <a:r>
              <a:rPr lang="en-US" sz="2000"/>
              <a:t>: capacitors, micro-electromechanical systems (MEMS) like sensors and actuators, electrostatic lenses for beam focusing…</a:t>
            </a:r>
          </a:p>
        </p:txBody>
      </p:sp>
      <p:pic>
        <p:nvPicPr>
          <p:cNvPr id="8" name="Picture 7" descr="A lightning striking a black background&#10;&#10;AI-generated content may be incorrect.">
            <a:extLst>
              <a:ext uri="{FF2B5EF4-FFF2-40B4-BE49-F238E27FC236}">
                <a16:creationId xmlns:a16="http://schemas.microsoft.com/office/drawing/2014/main" id="{B06E7423-60F8-49F4-62FB-D71120FD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15" y="1975621"/>
            <a:ext cx="3240560" cy="2025350"/>
          </a:xfrm>
          <a:prstGeom prst="rect">
            <a:avLst/>
          </a:prstGeom>
        </p:spPr>
      </p:pic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E2FF77E-308C-CA4D-54AB-45D43D709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886200"/>
            <a:ext cx="2154972" cy="1664894"/>
          </a:xfrm>
          <a:prstGeom prst="rect">
            <a:avLst/>
          </a:prstGeom>
        </p:spPr>
      </p:pic>
      <p:pic>
        <p:nvPicPr>
          <p:cNvPr id="12" name="Picture 11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929B2232-A45E-D4DC-7133-A18121B81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73" y="3886200"/>
            <a:ext cx="2286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2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F950BCD-D113-FD72-F10B-D1044F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53" y="1219200"/>
            <a:ext cx="9085773" cy="5029200"/>
          </a:xfrm>
          <a:prstGeom prst="rect">
            <a:avLst/>
          </a:prstGeom>
        </p:spPr>
      </p:pic>
      <p:sp>
        <p:nvSpPr>
          <p:cNvPr id="351" name="Google Shape;351;p43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10: Viewing the Result</a:t>
            </a:r>
            <a:endParaRPr/>
          </a:p>
        </p:txBody>
      </p:sp>
      <p:sp>
        <p:nvSpPr>
          <p:cNvPr id="352" name="Google Shape;352;p43"/>
          <p:cNvSpPr txBox="1"/>
          <p:nvPr/>
        </p:nvSpPr>
        <p:spPr>
          <a:xfrm>
            <a:off x="0" y="1143000"/>
            <a:ext cx="23453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Go to Results tab page and follow the steps in the adjoining image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43"/>
          <p:cNvSpPr/>
          <p:nvPr/>
        </p:nvSpPr>
        <p:spPr>
          <a:xfrm>
            <a:off x="4572000" y="5404684"/>
            <a:ext cx="3581400" cy="69131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5" name="Google Shape;355;p43"/>
          <p:cNvSpPr txBox="1"/>
          <p:nvPr/>
        </p:nvSpPr>
        <p:spPr>
          <a:xfrm>
            <a:off x="294762" y="4800599"/>
            <a:ext cx="23724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>
                <a:ea typeface="Open Sans"/>
                <a:cs typeface="Open Sans"/>
                <a:sym typeface="Open Sans"/>
              </a:rPr>
              <a:t>Ensure that the simulation runs without any error</a:t>
            </a:r>
            <a:endParaRPr>
              <a:ea typeface="Open Sans"/>
              <a:cs typeface="Open Sans"/>
              <a:sym typeface="Open Sans"/>
            </a:endParaRPr>
          </a:p>
        </p:txBody>
      </p:sp>
      <p:cxnSp>
        <p:nvCxnSpPr>
          <p:cNvPr id="356" name="Google Shape;356;p43"/>
          <p:cNvCxnSpPr>
            <a:cxnSpLocks/>
            <a:stCxn id="354" idx="1"/>
          </p:cNvCxnSpPr>
          <p:nvPr/>
        </p:nvCxnSpPr>
        <p:spPr>
          <a:xfrm rot="10800000">
            <a:off x="2197420" y="5400460"/>
            <a:ext cx="2374581" cy="34988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57" name="Google Shape;357;p43"/>
          <p:cNvSpPr/>
          <p:nvPr/>
        </p:nvSpPr>
        <p:spPr>
          <a:xfrm>
            <a:off x="4648200" y="1981200"/>
            <a:ext cx="45720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8" name="Google Shape;358;p43"/>
          <p:cNvSpPr/>
          <p:nvPr/>
        </p:nvSpPr>
        <p:spPr>
          <a:xfrm>
            <a:off x="5130800" y="1524000"/>
            <a:ext cx="355600" cy="41337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9" name="Google Shape;359;p43"/>
          <p:cNvSpPr/>
          <p:nvPr/>
        </p:nvSpPr>
        <p:spPr>
          <a:xfrm>
            <a:off x="6002849" y="1905000"/>
            <a:ext cx="397951" cy="41337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158A11-25D3-F54B-06C3-A287A15B8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17" y="1219199"/>
            <a:ext cx="9070100" cy="5029201"/>
          </a:xfrm>
          <a:prstGeom prst="rect">
            <a:avLst/>
          </a:prstGeom>
        </p:spPr>
      </p:pic>
      <p:sp>
        <p:nvSpPr>
          <p:cNvPr id="364" name="Google Shape;364;p44"/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10: Viewing the Result</a:t>
            </a:r>
            <a:endParaRPr/>
          </a:p>
        </p:txBody>
      </p:sp>
      <p:sp>
        <p:nvSpPr>
          <p:cNvPr id="366" name="Google Shape;366;p44"/>
          <p:cNvSpPr/>
          <p:nvPr/>
        </p:nvSpPr>
        <p:spPr>
          <a:xfrm>
            <a:off x="5530354" y="3649366"/>
            <a:ext cx="946646" cy="16886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B71B"/>
              </a:highlight>
            </a:endParaRPr>
          </a:p>
        </p:txBody>
      </p:sp>
      <p:sp>
        <p:nvSpPr>
          <p:cNvPr id="367" name="Google Shape;367;p44"/>
          <p:cNvSpPr/>
          <p:nvPr/>
        </p:nvSpPr>
        <p:spPr>
          <a:xfrm>
            <a:off x="6498167" y="3423998"/>
            <a:ext cx="1350433" cy="16313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B71B"/>
              </a:highlight>
            </a:endParaRPr>
          </a:p>
        </p:txBody>
      </p:sp>
      <p:sp>
        <p:nvSpPr>
          <p:cNvPr id="368" name="Google Shape;368;p44"/>
          <p:cNvSpPr/>
          <p:nvPr/>
        </p:nvSpPr>
        <p:spPr>
          <a:xfrm>
            <a:off x="7848600" y="3418266"/>
            <a:ext cx="457200" cy="16313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highlight>
                <a:srgbClr val="FFB71B"/>
              </a:highligh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19F3-619C-8909-7485-9124BDC8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04799"/>
            <a:ext cx="11581505" cy="533393"/>
          </a:xfrm>
        </p:spPr>
        <p:txBody>
          <a:bodyPr anchor="t">
            <a:normAutofit/>
          </a:bodyPr>
          <a:lstStyle/>
          <a:p>
            <a:r>
              <a:rPr lang="en-US"/>
              <a:t>Validation step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22E24966-A5E7-6A10-5124-CC8ED29C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2209800"/>
            <a:ext cx="3352800" cy="3352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C7658-7DD6-94F9-C849-DD79213AB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0" y="1295400"/>
            <a:ext cx="9671052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Does this value match your theoretical calculations?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78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08ED364E-14C3-526A-75F6-EE92023C5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AC3D087-FC13-03E5-89C9-8D96C3C8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352" y="1226169"/>
            <a:ext cx="9041648" cy="50147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13BC81-DB46-87BC-0940-17665BCDF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133" y="1884326"/>
            <a:ext cx="3800720" cy="2770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FC01D636-687F-DC23-F5B4-034984CFD8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Step 11: Plot E-field</a:t>
            </a:r>
            <a:endParaRPr/>
          </a:p>
        </p:txBody>
      </p:sp>
      <p:sp>
        <p:nvSpPr>
          <p:cNvPr id="352" name="Google Shape;352;p43">
            <a:extLst>
              <a:ext uri="{FF2B5EF4-FFF2-40B4-BE49-F238E27FC236}">
                <a16:creationId xmlns:a16="http://schemas.microsoft.com/office/drawing/2014/main" id="{F0A7EC1A-1919-7A19-4D77-628151E45FCE}"/>
              </a:ext>
            </a:extLst>
          </p:cNvPr>
          <p:cNvSpPr txBox="1"/>
          <p:nvPr/>
        </p:nvSpPr>
        <p:spPr>
          <a:xfrm>
            <a:off x="0" y="1180872"/>
            <a:ext cx="2698790" cy="5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Right+Click on the Box and select Fields, E and E_vector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43">
            <a:extLst>
              <a:ext uri="{FF2B5EF4-FFF2-40B4-BE49-F238E27FC236}">
                <a16:creationId xmlns:a16="http://schemas.microsoft.com/office/drawing/2014/main" id="{55F83DB8-AD61-4EC8-D59F-0FA2783E440D}"/>
              </a:ext>
            </a:extLst>
          </p:cNvPr>
          <p:cNvSpPr/>
          <p:nvPr/>
        </p:nvSpPr>
        <p:spPr>
          <a:xfrm>
            <a:off x="4876800" y="2451298"/>
            <a:ext cx="42000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8" name="Google Shape;358;p43">
            <a:extLst>
              <a:ext uri="{FF2B5EF4-FFF2-40B4-BE49-F238E27FC236}">
                <a16:creationId xmlns:a16="http://schemas.microsoft.com/office/drawing/2014/main" id="{92BF290E-3186-2C1D-D3C1-DAD8FE997328}"/>
              </a:ext>
            </a:extLst>
          </p:cNvPr>
          <p:cNvSpPr/>
          <p:nvPr/>
        </p:nvSpPr>
        <p:spPr>
          <a:xfrm>
            <a:off x="5257800" y="4590708"/>
            <a:ext cx="1371600" cy="15807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9" name="Google Shape;359;p43">
            <a:extLst>
              <a:ext uri="{FF2B5EF4-FFF2-40B4-BE49-F238E27FC236}">
                <a16:creationId xmlns:a16="http://schemas.microsoft.com/office/drawing/2014/main" id="{90B28D3C-A5B2-2AAE-9DBC-E6E7488C3C42}"/>
              </a:ext>
            </a:extLst>
          </p:cNvPr>
          <p:cNvSpPr/>
          <p:nvPr/>
        </p:nvSpPr>
        <p:spPr>
          <a:xfrm>
            <a:off x="6694568" y="4703700"/>
            <a:ext cx="1077832" cy="15807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354;p43">
            <a:extLst>
              <a:ext uri="{FF2B5EF4-FFF2-40B4-BE49-F238E27FC236}">
                <a16:creationId xmlns:a16="http://schemas.microsoft.com/office/drawing/2014/main" id="{28120537-6FE6-93DA-EF8C-2FDCC9417F3C}"/>
              </a:ext>
            </a:extLst>
          </p:cNvPr>
          <p:cNvSpPr/>
          <p:nvPr/>
        </p:nvSpPr>
        <p:spPr>
          <a:xfrm>
            <a:off x="9296400" y="4435453"/>
            <a:ext cx="502920" cy="15525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355;p43">
            <a:extLst>
              <a:ext uri="{FF2B5EF4-FFF2-40B4-BE49-F238E27FC236}">
                <a16:creationId xmlns:a16="http://schemas.microsoft.com/office/drawing/2014/main" id="{19C32B6E-9586-EA0C-A972-48015F32099C}"/>
              </a:ext>
            </a:extLst>
          </p:cNvPr>
          <p:cNvSpPr txBox="1"/>
          <p:nvPr/>
        </p:nvSpPr>
        <p:spPr>
          <a:xfrm>
            <a:off x="235989" y="5136772"/>
            <a:ext cx="1821411" cy="67960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Then, click on Done</a:t>
            </a:r>
            <a:endParaRPr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356;p43">
            <a:extLst>
              <a:ext uri="{FF2B5EF4-FFF2-40B4-BE49-F238E27FC236}">
                <a16:creationId xmlns:a16="http://schemas.microsoft.com/office/drawing/2014/main" id="{C58326A9-2B3F-E4F8-8AB1-A7D0DE292694}"/>
              </a:ext>
            </a:extLst>
          </p:cNvPr>
          <p:cNvCxnSpPr>
            <a:cxnSpLocks/>
            <a:stCxn id="8" idx="2"/>
            <a:endCxn id="9" idx="3"/>
          </p:cNvCxnSpPr>
          <p:nvPr/>
        </p:nvCxnSpPr>
        <p:spPr>
          <a:xfrm rot="5400000">
            <a:off x="5359698" y="1288410"/>
            <a:ext cx="885864" cy="7490460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4" name="Google Shape;359;p43">
            <a:extLst>
              <a:ext uri="{FF2B5EF4-FFF2-40B4-BE49-F238E27FC236}">
                <a16:creationId xmlns:a16="http://schemas.microsoft.com/office/drawing/2014/main" id="{8DECBF8C-4D26-C5A3-F739-44C650EEA7F4}"/>
              </a:ext>
            </a:extLst>
          </p:cNvPr>
          <p:cNvSpPr/>
          <p:nvPr/>
        </p:nvSpPr>
        <p:spPr>
          <a:xfrm>
            <a:off x="7825500" y="4820067"/>
            <a:ext cx="785100" cy="15807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854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B856F2AF-006B-3852-EA8C-F6092B381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75115-99EA-699D-0BCC-06C80087C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194" y="1255614"/>
            <a:ext cx="5976406" cy="38249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8E1B456C-8A02-7257-398E-A275E30435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/>
              <a:t>Results – Capacitance and electric field in a parallel-plate capacitor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0EF5D-647E-899B-674E-8C4D73404999}"/>
                  </a:ext>
                </a:extLst>
              </p:cNvPr>
              <p:cNvSpPr txBox="1"/>
              <p:nvPr/>
            </p:nvSpPr>
            <p:spPr>
              <a:xfrm>
                <a:off x="1295400" y="4267200"/>
                <a:ext cx="2900794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From theoretical derivations: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=2.766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𝑝𝐹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0EF5D-647E-899B-674E-8C4D73404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4267200"/>
                <a:ext cx="2900794" cy="646331"/>
              </a:xfrm>
              <a:prstGeom prst="rect">
                <a:avLst/>
              </a:prstGeom>
              <a:blipFill>
                <a:blip r:embed="rId4"/>
                <a:stretch>
                  <a:fillRect l="-1677" t="-3704" r="-1258" b="-555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97E256-63E7-F416-633F-A8BEC24AB81C}"/>
                  </a:ext>
                </a:extLst>
              </p:cNvPr>
              <p:cNvSpPr txBox="1"/>
              <p:nvPr/>
            </p:nvSpPr>
            <p:spPr>
              <a:xfrm>
                <a:off x="7162800" y="5334000"/>
                <a:ext cx="2900794" cy="64633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From theoretical derivations: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97E256-63E7-F416-633F-A8BEC24AB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5334000"/>
                <a:ext cx="2900794" cy="646331"/>
              </a:xfrm>
              <a:prstGeom prst="rect">
                <a:avLst/>
              </a:prstGeom>
              <a:blipFill>
                <a:blip r:embed="rId5"/>
                <a:stretch>
                  <a:fillRect l="-1464" t="-3704" r="-1046" b="-555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3874531-745E-7CFF-6D4A-21FCE8BD2391}"/>
              </a:ext>
            </a:extLst>
          </p:cNvPr>
          <p:cNvSpPr/>
          <p:nvPr/>
        </p:nvSpPr>
        <p:spPr>
          <a:xfrm>
            <a:off x="5638800" y="1219199"/>
            <a:ext cx="1142853" cy="255062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0C669-A72F-496B-475B-983C53A6A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676400"/>
            <a:ext cx="5105549" cy="2362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9C1F12-56AD-B60E-5A37-15B89AAD9415}"/>
              </a:ext>
            </a:extLst>
          </p:cNvPr>
          <p:cNvSpPr/>
          <p:nvPr/>
        </p:nvSpPr>
        <p:spPr>
          <a:xfrm>
            <a:off x="2133600" y="1981200"/>
            <a:ext cx="1905000" cy="6858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64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9CDE2-5FF9-C891-5213-72534CA37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A2D9-314B-3851-042A-352CE0C06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04799"/>
            <a:ext cx="11581505" cy="533393"/>
          </a:xfrm>
        </p:spPr>
        <p:txBody>
          <a:bodyPr anchor="t">
            <a:normAutofit/>
          </a:bodyPr>
          <a:lstStyle/>
          <a:p>
            <a:r>
              <a:rPr lang="en-US"/>
              <a:t>Questions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F5FCFEED-E362-3141-EC69-543290350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2590800"/>
            <a:ext cx="2590800" cy="2590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0F99A-717A-23B9-961D-9979C5A52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0" y="1473196"/>
            <a:ext cx="9671052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Does the capacitance depend on the applied voltage difference?</a:t>
            </a:r>
          </a:p>
          <a:p>
            <a:pPr marL="0" indent="0">
              <a:buNone/>
            </a:pPr>
            <a:r>
              <a:rPr lang="en-US"/>
              <a:t>And the electric field? And what about the direction of the electric field?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83480-40D8-0ED7-C0E9-DFEE0F2C3D4A}"/>
              </a:ext>
            </a:extLst>
          </p:cNvPr>
          <p:cNvSpPr txBox="1"/>
          <p:nvPr/>
        </p:nvSpPr>
        <p:spPr>
          <a:xfrm>
            <a:off x="914400" y="5257800"/>
            <a:ext cx="1022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How can you justify it from the theoretical and the computation point of view?</a:t>
            </a:r>
          </a:p>
        </p:txBody>
      </p:sp>
    </p:spTree>
    <p:extLst>
      <p:ext uri="{BB962C8B-B14F-4D97-AF65-F5344CB8AC3E}">
        <p14:creationId xmlns:p14="http://schemas.microsoft.com/office/powerpoint/2010/main" val="4112804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8F81DF12-C2ED-32B0-B680-B364F2CF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3D771-7B4B-B0D8-075A-F3E19B5E5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12" y="1033046"/>
            <a:ext cx="6066046" cy="3619814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DAABD655-D628-0BCC-083D-3430EFEE8A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/>
              <a:t>Same example with 5V difference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32628-CB99-92E2-0790-C46453D2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400152"/>
            <a:ext cx="4890590" cy="2133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3AF9C-529C-B703-8F5D-599DED9D2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999" y="3913392"/>
            <a:ext cx="4705758" cy="1569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EA25E8-F2B4-5F4D-6A7E-FD399FA17835}"/>
              </a:ext>
            </a:extLst>
          </p:cNvPr>
          <p:cNvSpPr/>
          <p:nvPr/>
        </p:nvSpPr>
        <p:spPr>
          <a:xfrm>
            <a:off x="2438400" y="4088720"/>
            <a:ext cx="1676400" cy="609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3DDEC7-61BF-FDCC-02AA-7FD0B8CAA431}"/>
              </a:ext>
            </a:extLst>
          </p:cNvPr>
          <p:cNvSpPr/>
          <p:nvPr/>
        </p:nvSpPr>
        <p:spPr>
          <a:xfrm>
            <a:off x="5988445" y="998108"/>
            <a:ext cx="1052435" cy="245998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D56FD-1F91-97C1-975B-5F3AE3BF6779}"/>
              </a:ext>
            </a:extLst>
          </p:cNvPr>
          <p:cNvSpPr txBox="1"/>
          <p:nvPr/>
        </p:nvSpPr>
        <p:spPr>
          <a:xfrm>
            <a:off x="7119733" y="5243787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Compare and explain the differences with respect to the previous case</a:t>
            </a:r>
          </a:p>
        </p:txBody>
      </p:sp>
      <p:pic>
        <p:nvPicPr>
          <p:cNvPr id="16" name="Graphic 15" descr="Customer review outline">
            <a:extLst>
              <a:ext uri="{FF2B5EF4-FFF2-40B4-BE49-F238E27FC236}">
                <a16:creationId xmlns:a16="http://schemas.microsoft.com/office/drawing/2014/main" id="{1BA78FDD-1C2E-78FD-CE4B-0E6358A5F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5470" y="51405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43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2BC5E-9B3F-0691-C4FA-0A20C3122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683C-2CB0-D9A3-6741-106128ED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04799"/>
            <a:ext cx="11581505" cy="533393"/>
          </a:xfrm>
        </p:spPr>
        <p:txBody>
          <a:bodyPr anchor="t">
            <a:normAutofit/>
          </a:bodyPr>
          <a:lstStyle/>
          <a:p>
            <a:r>
              <a:rPr lang="en-US"/>
              <a:t>Final exercise: design the capacitor</a:t>
            </a:r>
          </a:p>
        </p:txBody>
      </p:sp>
      <p:pic>
        <p:nvPicPr>
          <p:cNvPr id="5" name="Graphic 4" descr="Questions outline">
            <a:extLst>
              <a:ext uri="{FF2B5EF4-FFF2-40B4-BE49-F238E27FC236}">
                <a16:creationId xmlns:a16="http://schemas.microsoft.com/office/drawing/2014/main" id="{107F9FDE-0AD1-7203-EC36-4C7C7394B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0" y="2590800"/>
            <a:ext cx="2590800" cy="2590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68EEB-FA4B-9499-172E-BA637FDDB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00362" y="1558921"/>
            <a:ext cx="5553075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How would you increase the capacitance?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63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B7144-BD4A-508B-BB54-2B37A8617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AE79AE-8214-DBEC-A3D6-E01C0597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705" y="3691524"/>
            <a:ext cx="3837502" cy="2328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09204-9432-3225-9727-A2B98071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04799"/>
            <a:ext cx="11581505" cy="533393"/>
          </a:xfrm>
        </p:spPr>
        <p:txBody>
          <a:bodyPr anchor="t">
            <a:normAutofit/>
          </a:bodyPr>
          <a:lstStyle/>
          <a:p>
            <a:r>
              <a:rPr lang="en-US" dirty="0"/>
              <a:t>Design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7A3CC-0316-9AC4-4DFE-61C225BAA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6458" y="1473196"/>
            <a:ext cx="6882938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Looking at the capacitance formula, we can increase the capacitance by increasing the area of the parallel-plates or decreasing the distance between them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227C17-C9D1-CA12-27AF-9D2CC3ECB4DB}"/>
              </a:ext>
            </a:extLst>
          </p:cNvPr>
          <p:cNvSpPr/>
          <p:nvPr/>
        </p:nvSpPr>
        <p:spPr>
          <a:xfrm>
            <a:off x="8046720" y="1453800"/>
            <a:ext cx="2672051" cy="99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D9E8E9-A7D9-A00B-2127-126CD00CF52B}"/>
                  </a:ext>
                </a:extLst>
              </p:cNvPr>
              <p:cNvSpPr txBox="1"/>
              <p:nvPr/>
            </p:nvSpPr>
            <p:spPr>
              <a:xfrm>
                <a:off x="8370917" y="1659555"/>
                <a:ext cx="1326445" cy="520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D9E8E9-A7D9-A00B-2127-126CD00CF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917" y="1659555"/>
                <a:ext cx="1326445" cy="5203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C39B71E-B76F-018F-0FFA-F138EB53DD94}"/>
              </a:ext>
            </a:extLst>
          </p:cNvPr>
          <p:cNvSpPr txBox="1"/>
          <p:nvPr/>
        </p:nvSpPr>
        <p:spPr>
          <a:xfrm>
            <a:off x="9566279" y="1735089"/>
            <a:ext cx="95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(Farads)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C44B04E-6929-7050-7F49-5DDC6F48CA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9826" y="3012678"/>
                <a:ext cx="8296100" cy="184311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24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61963" marR="0" indent="-231775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Calibri" panose="020F0502020204030204" pitchFamily="34" charset="0"/>
                  <a:buChar char="‐"/>
                  <a:tabLst/>
                  <a:defRPr sz="20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746125" marR="0" indent="-288925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6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969963" marR="0" indent="-223838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4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1203325" marR="0" indent="-233363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 sz="1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/>
                  <a:t>To see the effect of the distance between plates into the capacitance, we will do a parametric analysis of this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/>
                  <a:t>  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C44B04E-6929-7050-7F49-5DDC6F48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826" y="3012678"/>
                <a:ext cx="8296100" cy="1843112"/>
              </a:xfrm>
              <a:prstGeom prst="rect">
                <a:avLst/>
              </a:prstGeom>
              <a:blipFill>
                <a:blip r:embed="rId4"/>
                <a:stretch>
                  <a:fillRect l="-1176" t="-4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phic 9" descr="Hurdle outline">
            <a:extLst>
              <a:ext uri="{FF2B5EF4-FFF2-40B4-BE49-F238E27FC236}">
                <a16:creationId xmlns:a16="http://schemas.microsoft.com/office/drawing/2014/main" id="{885F5888-E070-55C3-3E33-39EF339FD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777" y="3004083"/>
            <a:ext cx="914400" cy="9144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4D5D41-B175-C625-3463-B6E29754E305}"/>
              </a:ext>
            </a:extLst>
          </p:cNvPr>
          <p:cNvCxnSpPr>
            <a:stCxn id="12" idx="3"/>
          </p:cNvCxnSpPr>
          <p:nvPr/>
        </p:nvCxnSpPr>
        <p:spPr>
          <a:xfrm>
            <a:off x="7581207" y="4855790"/>
            <a:ext cx="0" cy="2249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F996E4-EC42-155A-79CF-D5DEEA8CD5BD}"/>
                  </a:ext>
                </a:extLst>
              </p:cNvPr>
              <p:cNvSpPr txBox="1"/>
              <p:nvPr/>
            </p:nvSpPr>
            <p:spPr>
              <a:xfrm>
                <a:off x="7688240" y="4803718"/>
                <a:ext cx="1932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F996E4-EC42-155A-79CF-D5DEEA8CD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240" y="4803718"/>
                <a:ext cx="193258" cy="276999"/>
              </a:xfrm>
              <a:prstGeom prst="rect">
                <a:avLst/>
              </a:prstGeom>
              <a:blipFill>
                <a:blip r:embed="rId7"/>
                <a:stretch>
                  <a:fillRect l="-31250" r="-2500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595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2C4CF6A9-C395-4424-7063-5D878B21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21983F-F9F3-DCE7-3F56-8C17BF266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951" y="1247426"/>
            <a:ext cx="9036662" cy="4991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25F60C-4F80-FACF-F9BE-B2386D45F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15" y="2713395"/>
            <a:ext cx="4573305" cy="3215516"/>
          </a:xfrm>
          <a:prstGeom prst="rect">
            <a:avLst/>
          </a:prstGeom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04A0E828-60EE-DFA1-E5B6-A892C5C547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12: Parametric Analysis (1)</a:t>
            </a:r>
            <a:endParaRPr dirty="0"/>
          </a:p>
        </p:txBody>
      </p:sp>
      <p:sp>
        <p:nvSpPr>
          <p:cNvPr id="352" name="Google Shape;352;p43">
            <a:extLst>
              <a:ext uri="{FF2B5EF4-FFF2-40B4-BE49-F238E27FC236}">
                <a16:creationId xmlns:a16="http://schemas.microsoft.com/office/drawing/2014/main" id="{87D4F6C0-3398-22B1-55DA-55CAC1EBB017}"/>
              </a:ext>
            </a:extLst>
          </p:cNvPr>
          <p:cNvSpPr txBox="1"/>
          <p:nvPr/>
        </p:nvSpPr>
        <p:spPr>
          <a:xfrm>
            <a:off x="0" y="1180872"/>
            <a:ext cx="2698790" cy="127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Double click on the CreateBox to edit the geometry properties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43">
            <a:extLst>
              <a:ext uri="{FF2B5EF4-FFF2-40B4-BE49-F238E27FC236}">
                <a16:creationId xmlns:a16="http://schemas.microsoft.com/office/drawing/2014/main" id="{6DE954F6-3639-6D00-40C8-6AD9767AEAB2}"/>
              </a:ext>
            </a:extLst>
          </p:cNvPr>
          <p:cNvSpPr/>
          <p:nvPr/>
        </p:nvSpPr>
        <p:spPr>
          <a:xfrm>
            <a:off x="4951614" y="2538582"/>
            <a:ext cx="555567" cy="15807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8" name="Google Shape;358;p43">
            <a:extLst>
              <a:ext uri="{FF2B5EF4-FFF2-40B4-BE49-F238E27FC236}">
                <a16:creationId xmlns:a16="http://schemas.microsoft.com/office/drawing/2014/main" id="{EF757623-DC88-8DDD-F596-8CA9C9C48CB6}"/>
              </a:ext>
            </a:extLst>
          </p:cNvPr>
          <p:cNvSpPr/>
          <p:nvPr/>
        </p:nvSpPr>
        <p:spPr>
          <a:xfrm>
            <a:off x="5505837" y="3987813"/>
            <a:ext cx="1934054" cy="17481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355;p43">
            <a:extLst>
              <a:ext uri="{FF2B5EF4-FFF2-40B4-BE49-F238E27FC236}">
                <a16:creationId xmlns:a16="http://schemas.microsoft.com/office/drawing/2014/main" id="{A079A7E7-90CF-8FCF-3CC0-B642DF355C0B}"/>
              </a:ext>
            </a:extLst>
          </p:cNvPr>
          <p:cNvSpPr txBox="1"/>
          <p:nvPr/>
        </p:nvSpPr>
        <p:spPr>
          <a:xfrm>
            <a:off x="235989" y="4544705"/>
            <a:ext cx="2343438" cy="131473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Then, define this parameter as Leng</a:t>
            </a:r>
            <a:r>
              <a:rPr lang="en-US" err="1">
                <a:ea typeface="Open Sans"/>
                <a:cs typeface="Open Sans"/>
                <a:sym typeface="Open Sans"/>
              </a:rPr>
              <a:t>th</a:t>
            </a:r>
            <a:r>
              <a:rPr lang="en">
                <a:ea typeface="Open Sans"/>
                <a:cs typeface="Open Sans"/>
                <a:sym typeface="Open Sans"/>
              </a:rPr>
              <a:t> with a value of 2 mm</a:t>
            </a:r>
            <a:endParaRPr>
              <a:ea typeface="Open Sans"/>
              <a:cs typeface="Open Sans"/>
              <a:sym typeface="Open Sans"/>
            </a:endParaRPr>
          </a:p>
        </p:txBody>
      </p:sp>
      <p:cxnSp>
        <p:nvCxnSpPr>
          <p:cNvPr id="10" name="Google Shape;356;p43">
            <a:extLst>
              <a:ext uri="{FF2B5EF4-FFF2-40B4-BE49-F238E27FC236}">
                <a16:creationId xmlns:a16="http://schemas.microsoft.com/office/drawing/2014/main" id="{FAD502DE-454D-4007-73AB-6CB4C7268C50}"/>
              </a:ext>
            </a:extLst>
          </p:cNvPr>
          <p:cNvCxnSpPr>
            <a:cxnSpLocks/>
            <a:stCxn id="358" idx="1"/>
            <a:endCxn id="18" idx="3"/>
          </p:cNvCxnSpPr>
          <p:nvPr/>
        </p:nvCxnSpPr>
        <p:spPr>
          <a:xfrm rot="10800000">
            <a:off x="2698791" y="3346076"/>
            <a:ext cx="2807047" cy="72914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EF55A5C-1C6B-4432-303E-3E1D959FC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561" y="3167976"/>
            <a:ext cx="2724285" cy="23100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Google Shape;352;p43">
            <a:extLst>
              <a:ext uri="{FF2B5EF4-FFF2-40B4-BE49-F238E27FC236}">
                <a16:creationId xmlns:a16="http://schemas.microsoft.com/office/drawing/2014/main" id="{4390EB01-0C41-E4E2-8DF6-C138AB4DBB24}"/>
              </a:ext>
            </a:extLst>
          </p:cNvPr>
          <p:cNvSpPr txBox="1"/>
          <p:nvPr/>
        </p:nvSpPr>
        <p:spPr>
          <a:xfrm>
            <a:off x="0" y="2708305"/>
            <a:ext cx="2698790" cy="127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>
                <a:ea typeface="Open Sans"/>
                <a:cs typeface="Open Sans"/>
                <a:sym typeface="Open Sans"/>
              </a:rPr>
              <a:t>Tap ‘d’ in the Z</a:t>
            </a:r>
            <a:r>
              <a:rPr lang="en-US">
                <a:ea typeface="Open Sans"/>
                <a:cs typeface="Open Sans"/>
                <a:sym typeface="Open Sans"/>
              </a:rPr>
              <a:t>s</a:t>
            </a:r>
            <a:r>
              <a:rPr lang="en">
                <a:ea typeface="Open Sans"/>
                <a:cs typeface="Open Sans"/>
                <a:sym typeface="Open Sans"/>
              </a:rPr>
              <a:t>ize of the box to create a parameter</a:t>
            </a:r>
            <a:endParaRPr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43">
            <a:extLst>
              <a:ext uri="{FF2B5EF4-FFF2-40B4-BE49-F238E27FC236}">
                <a16:creationId xmlns:a16="http://schemas.microsoft.com/office/drawing/2014/main" id="{69D89259-2FA3-A6CD-DC8A-9C25F71DFF4D}"/>
              </a:ext>
            </a:extLst>
          </p:cNvPr>
          <p:cNvSpPr/>
          <p:nvPr/>
        </p:nvSpPr>
        <p:spPr>
          <a:xfrm>
            <a:off x="7886472" y="3711222"/>
            <a:ext cx="2684374" cy="22119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Google Shape;359;p43">
            <a:extLst>
              <a:ext uri="{FF2B5EF4-FFF2-40B4-BE49-F238E27FC236}">
                <a16:creationId xmlns:a16="http://schemas.microsoft.com/office/drawing/2014/main" id="{C1B64E69-5AF6-721E-CD4D-829946D0F77E}"/>
              </a:ext>
            </a:extLst>
          </p:cNvPr>
          <p:cNvSpPr/>
          <p:nvPr/>
        </p:nvSpPr>
        <p:spPr>
          <a:xfrm>
            <a:off x="7886472" y="4242385"/>
            <a:ext cx="2684374" cy="42514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3" name="Google Shape;356;p43">
            <a:extLst>
              <a:ext uri="{FF2B5EF4-FFF2-40B4-BE49-F238E27FC236}">
                <a16:creationId xmlns:a16="http://schemas.microsoft.com/office/drawing/2014/main" id="{E199F7AE-7587-D288-F36F-5AC6B85B9C70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 flipV="1">
            <a:off x="2579428" y="4518252"/>
            <a:ext cx="5307045" cy="683820"/>
          </a:xfrm>
          <a:prstGeom prst="bentConnector3">
            <a:avLst>
              <a:gd name="adj1" fmla="val 35599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1533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 animBg="1"/>
      <p:bldP spid="9" grpId="0" animBg="1"/>
      <p:bldP spid="18" grpId="0"/>
      <p:bldP spid="359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6F5B-788D-2942-7192-3FA3CA416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506FE7-AF68-E9BC-D818-240324CEDC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55254" y="2133572"/>
                <a:ext cx="9001958" cy="1447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Consider a parallel-plate capacitor with a plate area equal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and a distance between plates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 For this geometry, derive the capacitance of the structure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) from the general capacitance formula: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7506FE7-AF68-E9BC-D818-240324CEDC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5254" y="2133572"/>
                <a:ext cx="9001958" cy="1447800"/>
              </a:xfrm>
              <a:blipFill>
                <a:blip r:embed="rId2"/>
                <a:stretch>
                  <a:fillRect l="-1016" t="-5907" r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Lightbulb and pencil outline">
            <a:extLst>
              <a:ext uri="{FF2B5EF4-FFF2-40B4-BE49-F238E27FC236}">
                <a16:creationId xmlns:a16="http://schemas.microsoft.com/office/drawing/2014/main" id="{B49DEAD3-AE94-0C23-E2E9-3501F4054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921" y="2133572"/>
            <a:ext cx="1752600" cy="1752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31A59F-37F4-0363-8C7E-00721014C8B7}"/>
              </a:ext>
            </a:extLst>
          </p:cNvPr>
          <p:cNvSpPr txBox="1"/>
          <p:nvPr/>
        </p:nvSpPr>
        <p:spPr>
          <a:xfrm>
            <a:off x="2808146" y="1097404"/>
            <a:ext cx="9078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Calculate the capacitance of a parallel-plate capacitor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0003AA2-B573-4B31-065B-180FEE9C65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47" b="4631"/>
          <a:stretch/>
        </p:blipFill>
        <p:spPr>
          <a:xfrm>
            <a:off x="7696200" y="3352800"/>
            <a:ext cx="3339482" cy="266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C2813A2-04BD-AC83-44B5-90C39786D229}"/>
                  </a:ext>
                </a:extLst>
              </p:cNvPr>
              <p:cNvSpPr txBox="1"/>
              <p:nvPr/>
            </p:nvSpPr>
            <p:spPr>
              <a:xfrm>
                <a:off x="4876800" y="3886200"/>
                <a:ext cx="1418340" cy="6939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C2813A2-04BD-AC83-44B5-90C39786D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886200"/>
                <a:ext cx="1418340" cy="6939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9273C60-A46A-74F3-2F55-2A3280506A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84346" y="4953000"/>
                <a:ext cx="4430854" cy="1447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marR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24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461963" marR="0" indent="-231775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Calibri" panose="020F0502020204030204" pitchFamily="34" charset="0"/>
                  <a:buChar char="‐"/>
                  <a:tabLst/>
                  <a:defRPr sz="2000" b="0" i="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746125" marR="0" indent="-288925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6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969963" marR="0" indent="-223838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 sz="14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4pPr>
                <a:lvl5pPr marL="1203325" marR="0" indent="-233363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 sz="1200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the charge on one plate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the potential difference between the plates.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9273C60-A46A-74F3-2F55-2A3280506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346" y="4953000"/>
                <a:ext cx="4430854" cy="1447800"/>
              </a:xfrm>
              <a:prstGeom prst="rect">
                <a:avLst/>
              </a:prstGeom>
              <a:blipFill>
                <a:blip r:embed="rId7"/>
                <a:stretch>
                  <a:fillRect l="-2063" t="-5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5016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FE9B5394-3DAE-9944-BCF3-208D9276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0740E0-162D-33E8-CE38-9FF85E0A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22" y="1221756"/>
            <a:ext cx="9055977" cy="5021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68B649-A7BE-1457-E2DE-E177AD785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283" y="2229181"/>
            <a:ext cx="5042604" cy="3614917"/>
          </a:xfrm>
          <a:prstGeom prst="rect">
            <a:avLst/>
          </a:prstGeom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C4B71CA9-B57E-7C37-D5D1-20CC75996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12: Parametric Analysis (2)</a:t>
            </a:r>
            <a:endParaRPr dirty="0"/>
          </a:p>
        </p:txBody>
      </p:sp>
      <p:sp>
        <p:nvSpPr>
          <p:cNvPr id="357" name="Google Shape;357;p43">
            <a:extLst>
              <a:ext uri="{FF2B5EF4-FFF2-40B4-BE49-F238E27FC236}">
                <a16:creationId xmlns:a16="http://schemas.microsoft.com/office/drawing/2014/main" id="{24350CB3-D88B-20BA-AA28-B24F245D477D}"/>
              </a:ext>
            </a:extLst>
          </p:cNvPr>
          <p:cNvSpPr/>
          <p:nvPr/>
        </p:nvSpPr>
        <p:spPr>
          <a:xfrm>
            <a:off x="4899226" y="3057860"/>
            <a:ext cx="782437" cy="17481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8" name="Google Shape;358;p43">
            <a:extLst>
              <a:ext uri="{FF2B5EF4-FFF2-40B4-BE49-F238E27FC236}">
                <a16:creationId xmlns:a16="http://schemas.microsoft.com/office/drawing/2014/main" id="{26023CCE-B34F-AC15-0C97-6C0A2082FA0E}"/>
              </a:ext>
            </a:extLst>
          </p:cNvPr>
          <p:cNvSpPr/>
          <p:nvPr/>
        </p:nvSpPr>
        <p:spPr>
          <a:xfrm>
            <a:off x="7224713" y="3224058"/>
            <a:ext cx="295276" cy="204942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0" name="Google Shape;356;p43">
            <a:extLst>
              <a:ext uri="{FF2B5EF4-FFF2-40B4-BE49-F238E27FC236}">
                <a16:creationId xmlns:a16="http://schemas.microsoft.com/office/drawing/2014/main" id="{14372091-FB0B-5C1A-51A9-D16DDE541AAF}"/>
              </a:ext>
            </a:extLst>
          </p:cNvPr>
          <p:cNvCxnSpPr>
            <a:cxnSpLocks/>
            <a:stCxn id="358" idx="2"/>
            <a:endCxn id="18" idx="3"/>
          </p:cNvCxnSpPr>
          <p:nvPr/>
        </p:nvCxnSpPr>
        <p:spPr>
          <a:xfrm rot="5400000">
            <a:off x="4814850" y="1312941"/>
            <a:ext cx="441443" cy="4673561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8" name="Google Shape;352;p43">
            <a:extLst>
              <a:ext uri="{FF2B5EF4-FFF2-40B4-BE49-F238E27FC236}">
                <a16:creationId xmlns:a16="http://schemas.microsoft.com/office/drawing/2014/main" id="{1083998E-79B5-B835-07BF-CD6C435C26BA}"/>
              </a:ext>
            </a:extLst>
          </p:cNvPr>
          <p:cNvSpPr txBox="1"/>
          <p:nvPr/>
        </p:nvSpPr>
        <p:spPr>
          <a:xfrm>
            <a:off x="0" y="3232673"/>
            <a:ext cx="2698790" cy="1275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>
                <a:ea typeface="Open Sans"/>
                <a:cs typeface="Open Sans"/>
                <a:sym typeface="Open Sans"/>
              </a:rPr>
              <a:t>Tap ‘d’ in the z coordinate of the position of the sheet</a:t>
            </a:r>
            <a:endParaRPr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209;p29">
            <a:extLst>
              <a:ext uri="{FF2B5EF4-FFF2-40B4-BE49-F238E27FC236}">
                <a16:creationId xmlns:a16="http://schemas.microsoft.com/office/drawing/2014/main" id="{0EF5445A-F219-51AC-CECD-92AB39D314A3}"/>
              </a:ext>
            </a:extLst>
          </p:cNvPr>
          <p:cNvSpPr txBox="1"/>
          <p:nvPr/>
        </p:nvSpPr>
        <p:spPr>
          <a:xfrm>
            <a:off x="0" y="1345670"/>
            <a:ext cx="2918422" cy="154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Repeat the same step for the position of the top plate, by double cliking on CreateRectangle in  Rectangle2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pic>
        <p:nvPicPr>
          <p:cNvPr id="3" name="Graphic 2" descr="Information outline">
            <a:extLst>
              <a:ext uri="{FF2B5EF4-FFF2-40B4-BE49-F238E27FC236}">
                <a16:creationId xmlns:a16="http://schemas.microsoft.com/office/drawing/2014/main" id="{BD06B3FC-A37B-659B-89A1-DED90A8F7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50" y="4549183"/>
            <a:ext cx="337150" cy="337150"/>
          </a:xfrm>
          <a:prstGeom prst="rect">
            <a:avLst/>
          </a:prstGeom>
        </p:spPr>
      </p:pic>
      <p:sp>
        <p:nvSpPr>
          <p:cNvPr id="7" name="Google Shape;209;p29">
            <a:extLst>
              <a:ext uri="{FF2B5EF4-FFF2-40B4-BE49-F238E27FC236}">
                <a16:creationId xmlns:a16="http://schemas.microsoft.com/office/drawing/2014/main" id="{80BB77EC-2D93-A2D3-E86B-0DCC81EE0636}"/>
              </a:ext>
            </a:extLst>
          </p:cNvPr>
          <p:cNvSpPr txBox="1"/>
          <p:nvPr/>
        </p:nvSpPr>
        <p:spPr>
          <a:xfrm>
            <a:off x="142400" y="4429133"/>
            <a:ext cx="2753200" cy="116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>
                <a:ea typeface="Open Sans"/>
                <a:cs typeface="Open Sans"/>
                <a:sym typeface="Open Sans"/>
              </a:rPr>
              <a:t>Now the model is parametrized and when we change ‘d’,  it will change accordingly</a:t>
            </a:r>
            <a:endParaRPr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467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 animBg="1"/>
      <p:bldP spid="18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BC92BD4D-D18E-D6BF-DF84-79343785C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8C13C-B618-718B-3B4E-FB65F380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1223993"/>
            <a:ext cx="9071834" cy="5020174"/>
          </a:xfrm>
          <a:prstGeom prst="rect">
            <a:avLst/>
          </a:prstGeom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ADEDD133-7C23-26C6-6337-EE76F58778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12: Parametric Analysis (3)</a:t>
            </a:r>
            <a:endParaRPr dirty="0"/>
          </a:p>
        </p:txBody>
      </p:sp>
      <p:sp>
        <p:nvSpPr>
          <p:cNvPr id="358" name="Google Shape;358;p43">
            <a:extLst>
              <a:ext uri="{FF2B5EF4-FFF2-40B4-BE49-F238E27FC236}">
                <a16:creationId xmlns:a16="http://schemas.microsoft.com/office/drawing/2014/main" id="{09AA57A0-5E6C-AD25-A4CD-332A310C9D6F}"/>
              </a:ext>
            </a:extLst>
          </p:cNvPr>
          <p:cNvSpPr/>
          <p:nvPr/>
        </p:nvSpPr>
        <p:spPr>
          <a:xfrm>
            <a:off x="2918422" y="3174406"/>
            <a:ext cx="599478" cy="15807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355;p43">
            <a:extLst>
              <a:ext uri="{FF2B5EF4-FFF2-40B4-BE49-F238E27FC236}">
                <a16:creationId xmlns:a16="http://schemas.microsoft.com/office/drawing/2014/main" id="{BDD3B060-C20B-4D9A-4AEA-FF6A920BE4A1}"/>
              </a:ext>
            </a:extLst>
          </p:cNvPr>
          <p:cNvSpPr txBox="1"/>
          <p:nvPr/>
        </p:nvSpPr>
        <p:spPr>
          <a:xfrm>
            <a:off x="235990" y="4810900"/>
            <a:ext cx="2343438" cy="4049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Then, </a:t>
            </a:r>
            <a:r>
              <a:rPr lang="en-US">
                <a:ea typeface="Open Sans"/>
                <a:cs typeface="Open Sans"/>
                <a:sym typeface="Open Sans"/>
              </a:rPr>
              <a:t>click on Add</a:t>
            </a:r>
            <a:endParaRPr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219;p30">
            <a:extLst>
              <a:ext uri="{FF2B5EF4-FFF2-40B4-BE49-F238E27FC236}">
                <a16:creationId xmlns:a16="http://schemas.microsoft.com/office/drawing/2014/main" id="{96482A1A-DED1-5339-692D-AF0E5A938422}"/>
              </a:ext>
            </a:extLst>
          </p:cNvPr>
          <p:cNvSpPr txBox="1"/>
          <p:nvPr/>
        </p:nvSpPr>
        <p:spPr>
          <a:xfrm>
            <a:off x="187373" y="1233869"/>
            <a:ext cx="2475286" cy="2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 dirty="0">
                <a:ea typeface="Open Sans"/>
                <a:cs typeface="Open Sans"/>
                <a:sym typeface="Open Sans"/>
              </a:rPr>
              <a:t>After define the distance between plates as a parameter ‘d’, we will do a parametric Analysis</a:t>
            </a:r>
          </a:p>
        </p:txBody>
      </p:sp>
      <p:pic>
        <p:nvPicPr>
          <p:cNvPr id="7" name="Graphic 6" descr="Information outline">
            <a:extLst>
              <a:ext uri="{FF2B5EF4-FFF2-40B4-BE49-F238E27FC236}">
                <a16:creationId xmlns:a16="http://schemas.microsoft.com/office/drawing/2014/main" id="{DB6D6112-C924-3369-C2C5-33C95463E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50" y="1347719"/>
            <a:ext cx="337150" cy="337150"/>
          </a:xfrm>
          <a:prstGeom prst="rect">
            <a:avLst/>
          </a:prstGeom>
        </p:spPr>
      </p:pic>
      <p:sp>
        <p:nvSpPr>
          <p:cNvPr id="8" name="Google Shape;219;p30">
            <a:extLst>
              <a:ext uri="{FF2B5EF4-FFF2-40B4-BE49-F238E27FC236}">
                <a16:creationId xmlns:a16="http://schemas.microsoft.com/office/drawing/2014/main" id="{D1981F7C-ED8C-A8B8-AFB5-15432533AB45}"/>
              </a:ext>
            </a:extLst>
          </p:cNvPr>
          <p:cNvSpPr txBox="1"/>
          <p:nvPr/>
        </p:nvSpPr>
        <p:spPr>
          <a:xfrm>
            <a:off x="15316" y="3526351"/>
            <a:ext cx="281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>
                <a:ea typeface="Open Sans"/>
                <a:cs typeface="Open Sans"/>
                <a:sym typeface="Open Sans"/>
              </a:rPr>
              <a:t>Right-click on Optimetrics and select </a:t>
            </a:r>
            <a:r>
              <a:rPr lang="en">
                <a:ea typeface="Open Sans"/>
                <a:cs typeface="Open Sans"/>
                <a:sym typeface="Open Sans"/>
              </a:rPr>
              <a:t>Add -&gt; Parametric</a:t>
            </a:r>
            <a:br>
              <a:rPr lang="en-US">
                <a:ea typeface="Open Sans"/>
                <a:cs typeface="Open Sans"/>
                <a:sym typeface="Open Sans"/>
              </a:rPr>
            </a:br>
            <a:endParaRPr lang="en-US"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358;p43">
            <a:extLst>
              <a:ext uri="{FF2B5EF4-FFF2-40B4-BE49-F238E27FC236}">
                <a16:creationId xmlns:a16="http://schemas.microsoft.com/office/drawing/2014/main" id="{84F68270-B28D-1867-E81E-AB1AD51C15AA}"/>
              </a:ext>
            </a:extLst>
          </p:cNvPr>
          <p:cNvSpPr/>
          <p:nvPr/>
        </p:nvSpPr>
        <p:spPr>
          <a:xfrm>
            <a:off x="3443355" y="3476158"/>
            <a:ext cx="1767878" cy="15807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358;p43">
            <a:extLst>
              <a:ext uri="{FF2B5EF4-FFF2-40B4-BE49-F238E27FC236}">
                <a16:creationId xmlns:a16="http://schemas.microsoft.com/office/drawing/2014/main" id="{AEA3DD86-C23E-675D-6E9E-05F90F47B961}"/>
              </a:ext>
            </a:extLst>
          </p:cNvPr>
          <p:cNvSpPr/>
          <p:nvPr/>
        </p:nvSpPr>
        <p:spPr>
          <a:xfrm>
            <a:off x="5211233" y="3655042"/>
            <a:ext cx="1367367" cy="158076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BBF80E-7195-7F06-E65C-17A12D7BD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196" y="2476570"/>
            <a:ext cx="4398219" cy="3055156"/>
          </a:xfrm>
          <a:prstGeom prst="rect">
            <a:avLst/>
          </a:prstGeom>
        </p:spPr>
      </p:pic>
      <p:sp>
        <p:nvSpPr>
          <p:cNvPr id="22" name="Google Shape;359;p43">
            <a:extLst>
              <a:ext uri="{FF2B5EF4-FFF2-40B4-BE49-F238E27FC236}">
                <a16:creationId xmlns:a16="http://schemas.microsoft.com/office/drawing/2014/main" id="{718D68C2-18A4-1367-3615-775510CEF018}"/>
              </a:ext>
            </a:extLst>
          </p:cNvPr>
          <p:cNvSpPr/>
          <p:nvPr/>
        </p:nvSpPr>
        <p:spPr>
          <a:xfrm>
            <a:off x="10515600" y="2858085"/>
            <a:ext cx="605580" cy="240715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3" name="Google Shape;356;p43">
            <a:extLst>
              <a:ext uri="{FF2B5EF4-FFF2-40B4-BE49-F238E27FC236}">
                <a16:creationId xmlns:a16="http://schemas.microsoft.com/office/drawing/2014/main" id="{FBC382CA-6499-4D4F-C5F2-CEB7FE5CAF78}"/>
              </a:ext>
            </a:extLst>
          </p:cNvPr>
          <p:cNvCxnSpPr>
            <a:cxnSpLocks/>
            <a:stCxn id="22" idx="2"/>
            <a:endCxn id="9" idx="3"/>
          </p:cNvCxnSpPr>
          <p:nvPr/>
        </p:nvCxnSpPr>
        <p:spPr>
          <a:xfrm rot="5400000">
            <a:off x="5741633" y="-63405"/>
            <a:ext cx="1914553" cy="8238962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5733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 animBg="1"/>
      <p:bldP spid="9" grpId="0" animBg="1"/>
      <p:bldP spid="8" grpId="0"/>
      <p:bldP spid="12" grpId="0" animBg="1"/>
      <p:bldP spid="14" grpId="0" animBg="1"/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A4A19F63-BE5E-658F-3467-83F0ADC19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EEFC2E-0429-716C-4DD3-2C00D844D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1223993"/>
            <a:ext cx="9071834" cy="50201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816AA1-8538-0EEC-86A0-CCF85259C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028" y="2473436"/>
            <a:ext cx="4360235" cy="3039707"/>
          </a:xfrm>
          <a:prstGeom prst="rect">
            <a:avLst/>
          </a:prstGeom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77F4F3DF-FF63-B9C8-D220-B285A86978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12: Parametric Analysis (4)</a:t>
            </a:r>
            <a:endParaRPr dirty="0"/>
          </a:p>
        </p:txBody>
      </p:sp>
      <p:sp>
        <p:nvSpPr>
          <p:cNvPr id="358" name="Google Shape;358;p43">
            <a:extLst>
              <a:ext uri="{FF2B5EF4-FFF2-40B4-BE49-F238E27FC236}">
                <a16:creationId xmlns:a16="http://schemas.microsoft.com/office/drawing/2014/main" id="{3984A12E-27D1-7041-B65D-F8F0C46238DB}"/>
              </a:ext>
            </a:extLst>
          </p:cNvPr>
          <p:cNvSpPr/>
          <p:nvPr/>
        </p:nvSpPr>
        <p:spPr>
          <a:xfrm>
            <a:off x="7291817" y="3270006"/>
            <a:ext cx="1137808" cy="15899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355;p43">
            <a:extLst>
              <a:ext uri="{FF2B5EF4-FFF2-40B4-BE49-F238E27FC236}">
                <a16:creationId xmlns:a16="http://schemas.microsoft.com/office/drawing/2014/main" id="{1BF23A70-71D1-FECB-9C87-9874FDCAE563}"/>
              </a:ext>
            </a:extLst>
          </p:cNvPr>
          <p:cNvSpPr txBox="1"/>
          <p:nvPr/>
        </p:nvSpPr>
        <p:spPr>
          <a:xfrm>
            <a:off x="272604" y="5372875"/>
            <a:ext cx="2343438" cy="4049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ea typeface="Open Sans"/>
                <a:cs typeface="Open Sans"/>
                <a:sym typeface="Open Sans"/>
              </a:rPr>
              <a:t>Then, </a:t>
            </a:r>
            <a:r>
              <a:rPr lang="en-US">
                <a:ea typeface="Open Sans"/>
                <a:cs typeface="Open Sans"/>
                <a:sym typeface="Open Sans"/>
              </a:rPr>
              <a:t>click on Add</a:t>
            </a:r>
            <a:endParaRPr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219;p30">
            <a:extLst>
              <a:ext uri="{FF2B5EF4-FFF2-40B4-BE49-F238E27FC236}">
                <a16:creationId xmlns:a16="http://schemas.microsoft.com/office/drawing/2014/main" id="{9B4374EF-C103-59CF-0398-CB938A9EDF72}"/>
              </a:ext>
            </a:extLst>
          </p:cNvPr>
          <p:cNvSpPr txBox="1"/>
          <p:nvPr/>
        </p:nvSpPr>
        <p:spPr>
          <a:xfrm>
            <a:off x="187373" y="1233869"/>
            <a:ext cx="2475286" cy="2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 dirty="0">
                <a:ea typeface="Open Sans"/>
                <a:cs typeface="Open Sans"/>
                <a:sym typeface="Open Sans"/>
              </a:rPr>
              <a:t>We are going to create a sweep from 0.5 to 5 mm in 5 step</a:t>
            </a:r>
          </a:p>
        </p:txBody>
      </p:sp>
      <p:pic>
        <p:nvPicPr>
          <p:cNvPr id="7" name="Graphic 6" descr="Information outline">
            <a:extLst>
              <a:ext uri="{FF2B5EF4-FFF2-40B4-BE49-F238E27FC236}">
                <a16:creationId xmlns:a16="http://schemas.microsoft.com/office/drawing/2014/main" id="{B6AD0DAC-07AB-E796-EDA5-6F35A70A8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50" y="1347719"/>
            <a:ext cx="337150" cy="337150"/>
          </a:xfrm>
          <a:prstGeom prst="rect">
            <a:avLst/>
          </a:prstGeom>
        </p:spPr>
      </p:pic>
      <p:sp>
        <p:nvSpPr>
          <p:cNvPr id="8" name="Google Shape;219;p30">
            <a:extLst>
              <a:ext uri="{FF2B5EF4-FFF2-40B4-BE49-F238E27FC236}">
                <a16:creationId xmlns:a16="http://schemas.microsoft.com/office/drawing/2014/main" id="{92F09BC7-F09C-08FD-3B74-BEE79BBAC499}"/>
              </a:ext>
            </a:extLst>
          </p:cNvPr>
          <p:cNvSpPr txBox="1"/>
          <p:nvPr/>
        </p:nvSpPr>
        <p:spPr>
          <a:xfrm>
            <a:off x="15316" y="3083431"/>
            <a:ext cx="2594459" cy="123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-US">
                <a:ea typeface="Open Sans"/>
                <a:cs typeface="Open Sans"/>
                <a:sym typeface="Open Sans"/>
              </a:rPr>
              <a:t>Select linear count and introduce the start and stop, and the number of point</a:t>
            </a:r>
          </a:p>
        </p:txBody>
      </p:sp>
      <p:sp>
        <p:nvSpPr>
          <p:cNvPr id="12" name="Google Shape;358;p43">
            <a:extLst>
              <a:ext uri="{FF2B5EF4-FFF2-40B4-BE49-F238E27FC236}">
                <a16:creationId xmlns:a16="http://schemas.microsoft.com/office/drawing/2014/main" id="{698EFCF8-CB68-3045-DD81-A180891CC965}"/>
              </a:ext>
            </a:extLst>
          </p:cNvPr>
          <p:cNvSpPr/>
          <p:nvPr/>
        </p:nvSpPr>
        <p:spPr>
          <a:xfrm>
            <a:off x="7291816" y="3821856"/>
            <a:ext cx="671083" cy="13445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358;p43">
            <a:extLst>
              <a:ext uri="{FF2B5EF4-FFF2-40B4-BE49-F238E27FC236}">
                <a16:creationId xmlns:a16="http://schemas.microsoft.com/office/drawing/2014/main" id="{92488C90-53CC-0EF5-C285-49AE3946E032}"/>
              </a:ext>
            </a:extLst>
          </p:cNvPr>
          <p:cNvSpPr/>
          <p:nvPr/>
        </p:nvSpPr>
        <p:spPr>
          <a:xfrm>
            <a:off x="7247040" y="4349169"/>
            <a:ext cx="1230210" cy="597487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Google Shape;359;p43">
            <a:extLst>
              <a:ext uri="{FF2B5EF4-FFF2-40B4-BE49-F238E27FC236}">
                <a16:creationId xmlns:a16="http://schemas.microsoft.com/office/drawing/2014/main" id="{1ECF720C-FAC3-140F-B4BF-939ABDF9B5F5}"/>
              </a:ext>
            </a:extLst>
          </p:cNvPr>
          <p:cNvSpPr/>
          <p:nvPr/>
        </p:nvSpPr>
        <p:spPr>
          <a:xfrm>
            <a:off x="8477250" y="3700466"/>
            <a:ext cx="509587" cy="20688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23" name="Google Shape;356;p43">
            <a:extLst>
              <a:ext uri="{FF2B5EF4-FFF2-40B4-BE49-F238E27FC236}">
                <a16:creationId xmlns:a16="http://schemas.microsoft.com/office/drawing/2014/main" id="{B2B73A6A-DEB3-600F-1702-582F263D8B54}"/>
              </a:ext>
            </a:extLst>
          </p:cNvPr>
          <p:cNvCxnSpPr>
            <a:cxnSpLocks/>
            <a:stCxn id="22" idx="2"/>
            <a:endCxn id="9" idx="3"/>
          </p:cNvCxnSpPr>
          <p:nvPr/>
        </p:nvCxnSpPr>
        <p:spPr>
          <a:xfrm rot="5400000">
            <a:off x="4840056" y="1683340"/>
            <a:ext cx="1667974" cy="6116002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" name="Google Shape;356;p43">
            <a:extLst>
              <a:ext uri="{FF2B5EF4-FFF2-40B4-BE49-F238E27FC236}">
                <a16:creationId xmlns:a16="http://schemas.microsoft.com/office/drawing/2014/main" id="{071A7698-DCF5-4149-7535-921693AFE128}"/>
              </a:ext>
            </a:extLst>
          </p:cNvPr>
          <p:cNvCxnSpPr>
            <a:cxnSpLocks/>
            <a:stCxn id="14" idx="1"/>
            <a:endCxn id="8" idx="3"/>
          </p:cNvCxnSpPr>
          <p:nvPr/>
        </p:nvCxnSpPr>
        <p:spPr>
          <a:xfrm rot="10800000">
            <a:off x="2609776" y="3699129"/>
            <a:ext cx="4637265" cy="948785"/>
          </a:xfrm>
          <a:prstGeom prst="bentConnector3">
            <a:avLst>
              <a:gd name="adj1" fmla="val 48049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4433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CFCC4CA4-0346-DEDB-32D3-738FDE8EA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8FCCA-1A37-F8C1-845A-EB142FC1F5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92" y="1233869"/>
            <a:ext cx="9024528" cy="4996352"/>
          </a:xfrm>
          <a:prstGeom prst="rect">
            <a:avLst/>
          </a:prstGeom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C7EAECE2-F6BF-BEAA-6786-718614D77C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12: Parametric Analysis (5)</a:t>
            </a:r>
            <a:endParaRPr dirty="0"/>
          </a:p>
        </p:txBody>
      </p:sp>
      <p:sp>
        <p:nvSpPr>
          <p:cNvPr id="11" name="Google Shape;290;p37">
            <a:extLst>
              <a:ext uri="{FF2B5EF4-FFF2-40B4-BE49-F238E27FC236}">
                <a16:creationId xmlns:a16="http://schemas.microsoft.com/office/drawing/2014/main" id="{9A7A840E-2DE7-9FED-4232-AF26CBEA0B8B}"/>
              </a:ext>
            </a:extLst>
          </p:cNvPr>
          <p:cNvSpPr/>
          <p:nvPr/>
        </p:nvSpPr>
        <p:spPr>
          <a:xfrm>
            <a:off x="3039897" y="3260761"/>
            <a:ext cx="741527" cy="16823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" name="Google Shape;291;p37">
            <a:extLst>
              <a:ext uri="{FF2B5EF4-FFF2-40B4-BE49-F238E27FC236}">
                <a16:creationId xmlns:a16="http://schemas.microsoft.com/office/drawing/2014/main" id="{625FA448-42D6-5DAF-BCD1-024368F5F811}"/>
              </a:ext>
            </a:extLst>
          </p:cNvPr>
          <p:cNvSpPr/>
          <p:nvPr/>
        </p:nvSpPr>
        <p:spPr>
          <a:xfrm>
            <a:off x="3729753" y="4258732"/>
            <a:ext cx="1609010" cy="12753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288;p37">
            <a:extLst>
              <a:ext uri="{FF2B5EF4-FFF2-40B4-BE49-F238E27FC236}">
                <a16:creationId xmlns:a16="http://schemas.microsoft.com/office/drawing/2014/main" id="{5BDD1823-70D3-D05D-491F-C2BC8121A9F5}"/>
              </a:ext>
            </a:extLst>
          </p:cNvPr>
          <p:cNvSpPr txBox="1"/>
          <p:nvPr/>
        </p:nvSpPr>
        <p:spPr>
          <a:xfrm>
            <a:off x="0" y="1214767"/>
            <a:ext cx="2585327" cy="49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Select and Right Click on the ParametricSetup and click on Analyze</a:t>
            </a:r>
            <a:endParaRPr dirty="0"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2739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3EDDE4A9-6FD7-648D-CB09-A4D0595B3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EBFC39-3CBD-28BE-75B5-4BD3E5208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8" y="1222779"/>
            <a:ext cx="9048250" cy="50065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B6013D-CCEB-6DA2-ADF6-03B577DB4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12522"/>
            <a:ext cx="4790440" cy="2858811"/>
          </a:xfrm>
          <a:prstGeom prst="rect">
            <a:avLst/>
          </a:prstGeom>
        </p:spPr>
      </p:pic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02F3D39B-5E7D-F7FD-8638-51B47EFD9F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Step 12: Parametric Analysis (6)</a:t>
            </a:r>
            <a:endParaRPr dirty="0"/>
          </a:p>
        </p:txBody>
      </p:sp>
      <p:sp>
        <p:nvSpPr>
          <p:cNvPr id="3" name="Google Shape;352;p43">
            <a:extLst>
              <a:ext uri="{FF2B5EF4-FFF2-40B4-BE49-F238E27FC236}">
                <a16:creationId xmlns:a16="http://schemas.microsoft.com/office/drawing/2014/main" id="{C052E8E3-F6B1-6890-A735-1CCBD3E99CEE}"/>
              </a:ext>
            </a:extLst>
          </p:cNvPr>
          <p:cNvSpPr txBox="1"/>
          <p:nvPr/>
        </p:nvSpPr>
        <p:spPr>
          <a:xfrm>
            <a:off x="0" y="1143000"/>
            <a:ext cx="2345300" cy="189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>
              <a:buSzPts val="1400"/>
            </a:pPr>
            <a:r>
              <a:rPr lang="en" dirty="0">
                <a:ea typeface="Open Sans"/>
                <a:cs typeface="Open Sans"/>
                <a:sym typeface="Open Sans"/>
              </a:rPr>
              <a:t>Go to Results tab page and follow the steps in the adjoining image to create a 2D graph</a:t>
            </a:r>
            <a:endParaRPr dirty="0"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354;p43">
            <a:extLst>
              <a:ext uri="{FF2B5EF4-FFF2-40B4-BE49-F238E27FC236}">
                <a16:creationId xmlns:a16="http://schemas.microsoft.com/office/drawing/2014/main" id="{36C74761-692C-3351-E050-A271283A985E}"/>
              </a:ext>
            </a:extLst>
          </p:cNvPr>
          <p:cNvSpPr/>
          <p:nvPr/>
        </p:nvSpPr>
        <p:spPr>
          <a:xfrm>
            <a:off x="7534274" y="3784087"/>
            <a:ext cx="1076326" cy="19736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" name="Google Shape;357;p43">
            <a:extLst>
              <a:ext uri="{FF2B5EF4-FFF2-40B4-BE49-F238E27FC236}">
                <a16:creationId xmlns:a16="http://schemas.microsoft.com/office/drawing/2014/main" id="{A540F802-C35D-0AAE-1676-8E9523B414BA}"/>
              </a:ext>
            </a:extLst>
          </p:cNvPr>
          <p:cNvSpPr/>
          <p:nvPr/>
        </p:nvSpPr>
        <p:spPr>
          <a:xfrm>
            <a:off x="4648200" y="1981200"/>
            <a:ext cx="457200" cy="136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Google Shape;358;p43">
            <a:extLst>
              <a:ext uri="{FF2B5EF4-FFF2-40B4-BE49-F238E27FC236}">
                <a16:creationId xmlns:a16="http://schemas.microsoft.com/office/drawing/2014/main" id="{640EC880-1D55-9F90-C675-D7C34D88011D}"/>
              </a:ext>
            </a:extLst>
          </p:cNvPr>
          <p:cNvSpPr/>
          <p:nvPr/>
        </p:nvSpPr>
        <p:spPr>
          <a:xfrm>
            <a:off x="5130800" y="1524000"/>
            <a:ext cx="355600" cy="41337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359;p43">
            <a:extLst>
              <a:ext uri="{FF2B5EF4-FFF2-40B4-BE49-F238E27FC236}">
                <a16:creationId xmlns:a16="http://schemas.microsoft.com/office/drawing/2014/main" id="{A50CBEB2-8C78-9B72-FCAF-6A0293A2E1DC}"/>
              </a:ext>
            </a:extLst>
          </p:cNvPr>
          <p:cNvSpPr/>
          <p:nvPr/>
        </p:nvSpPr>
        <p:spPr>
          <a:xfrm>
            <a:off x="5126537" y="1928815"/>
            <a:ext cx="421776" cy="41337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354;p43">
            <a:extLst>
              <a:ext uri="{FF2B5EF4-FFF2-40B4-BE49-F238E27FC236}">
                <a16:creationId xmlns:a16="http://schemas.microsoft.com/office/drawing/2014/main" id="{7A2F3D81-4590-B6ED-58F7-9C7F01FB07CF}"/>
              </a:ext>
            </a:extLst>
          </p:cNvPr>
          <p:cNvSpPr/>
          <p:nvPr/>
        </p:nvSpPr>
        <p:spPr>
          <a:xfrm>
            <a:off x="8610599" y="3528702"/>
            <a:ext cx="2119313" cy="197363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354;p43">
            <a:extLst>
              <a:ext uri="{FF2B5EF4-FFF2-40B4-BE49-F238E27FC236}">
                <a16:creationId xmlns:a16="http://schemas.microsoft.com/office/drawing/2014/main" id="{5F57BA57-0E9E-31C9-67E8-BF61867AD681}"/>
              </a:ext>
            </a:extLst>
          </p:cNvPr>
          <p:cNvSpPr/>
          <p:nvPr/>
        </p:nvSpPr>
        <p:spPr>
          <a:xfrm>
            <a:off x="7534275" y="2773249"/>
            <a:ext cx="1033464" cy="15568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07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>
          <a:extLst>
            <a:ext uri="{FF2B5EF4-FFF2-40B4-BE49-F238E27FC236}">
              <a16:creationId xmlns:a16="http://schemas.microsoft.com/office/drawing/2014/main" id="{292AB434-D65C-9FF5-AFE0-5B9C27337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3">
            <a:extLst>
              <a:ext uri="{FF2B5EF4-FFF2-40B4-BE49-F238E27FC236}">
                <a16:creationId xmlns:a16="http://schemas.microsoft.com/office/drawing/2014/main" id="{B128FDA7-FBFC-251B-D631-714ED97E7C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8600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/>
              <a:t>Results – Capacitance as a function of the distance</a:t>
            </a: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C21D4C-0EB7-826C-E937-7A55BCA7F202}"/>
              </a:ext>
            </a:extLst>
          </p:cNvPr>
          <p:cNvSpPr txBox="1"/>
          <p:nvPr/>
        </p:nvSpPr>
        <p:spPr>
          <a:xfrm>
            <a:off x="1990442" y="5267784"/>
            <a:ext cx="83537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Through simulation, we can see that when we increase the distance between plates, the capacitance decrease, what aligns perfectly with the theory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2F52C6-5F70-6E77-7813-2C90A7724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635" y="1555534"/>
            <a:ext cx="7709250" cy="3262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09BCD5-2986-C8F6-4D41-8D3F8AF33D00}"/>
                  </a:ext>
                </a:extLst>
              </p:cNvPr>
              <p:cNvSpPr txBox="1"/>
              <p:nvPr/>
            </p:nvSpPr>
            <p:spPr>
              <a:xfrm>
                <a:off x="790203" y="3001913"/>
                <a:ext cx="1326445" cy="520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09BCD5-2986-C8F6-4D41-8D3F8AF33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203" y="3001913"/>
                <a:ext cx="1326445" cy="5203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F97EB66-B335-AD8B-CD0B-B4D0ED892203}"/>
              </a:ext>
            </a:extLst>
          </p:cNvPr>
          <p:cNvSpPr txBox="1"/>
          <p:nvPr/>
        </p:nvSpPr>
        <p:spPr>
          <a:xfrm>
            <a:off x="1966600" y="3098434"/>
            <a:ext cx="95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(Farads)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4F380307-BCA8-984E-B787-2305580ECD55}"/>
              </a:ext>
            </a:extLst>
          </p:cNvPr>
          <p:cNvSpPr/>
          <p:nvPr/>
        </p:nvSpPr>
        <p:spPr>
          <a:xfrm>
            <a:off x="1021740" y="3868415"/>
            <a:ext cx="252412" cy="59531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CBB253-5F33-9BB7-5722-3DA2D5929FF7}"/>
                  </a:ext>
                </a:extLst>
              </p:cNvPr>
              <p:cNvSpPr txBox="1"/>
              <p:nvPr/>
            </p:nvSpPr>
            <p:spPr>
              <a:xfrm>
                <a:off x="1421789" y="4042358"/>
                <a:ext cx="1932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CBB253-5F33-9BB7-5722-3DA2D5929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789" y="4042358"/>
                <a:ext cx="193258" cy="276999"/>
              </a:xfrm>
              <a:prstGeom prst="rect">
                <a:avLst/>
              </a:prstGeom>
              <a:blipFill>
                <a:blip r:embed="rId5"/>
                <a:stretch>
                  <a:fillRect l="-31250" r="-2500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Up 13">
            <a:extLst>
              <a:ext uri="{FF2B5EF4-FFF2-40B4-BE49-F238E27FC236}">
                <a16:creationId xmlns:a16="http://schemas.microsoft.com/office/drawing/2014/main" id="{58AF721A-F39A-9DB4-E4A1-21EE859E21EB}"/>
              </a:ext>
            </a:extLst>
          </p:cNvPr>
          <p:cNvSpPr/>
          <p:nvPr/>
        </p:nvSpPr>
        <p:spPr>
          <a:xfrm rot="10800000">
            <a:off x="1911861" y="3868415"/>
            <a:ext cx="252412" cy="59531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C43AE0-6B2B-57C8-AD05-64B8D7C4500E}"/>
                  </a:ext>
                </a:extLst>
              </p:cNvPr>
              <p:cNvSpPr txBox="1"/>
              <p:nvPr/>
            </p:nvSpPr>
            <p:spPr>
              <a:xfrm>
                <a:off x="2311910" y="4042358"/>
                <a:ext cx="2008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C43AE0-6B2B-57C8-AD05-64B8D7C45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910" y="4042358"/>
                <a:ext cx="200889" cy="276999"/>
              </a:xfrm>
              <a:prstGeom prst="rect">
                <a:avLst/>
              </a:prstGeom>
              <a:blipFill>
                <a:blip r:embed="rId6"/>
                <a:stretch>
                  <a:fillRect l="-27273" r="-24242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39B68F4-E5E9-23AF-F6D1-063A2866DD2B}"/>
              </a:ext>
            </a:extLst>
          </p:cNvPr>
          <p:cNvSpPr txBox="1"/>
          <p:nvPr/>
        </p:nvSpPr>
        <p:spPr>
          <a:xfrm>
            <a:off x="496816" y="1240927"/>
            <a:ext cx="268558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the capacitance formula, we can see that the distance is inversely proportional to the capacitance.</a:t>
            </a:r>
          </a:p>
        </p:txBody>
      </p:sp>
    </p:spTree>
    <p:extLst>
      <p:ext uri="{BB962C8B-B14F-4D97-AF65-F5344CB8AC3E}">
        <p14:creationId xmlns:p14="http://schemas.microsoft.com/office/powerpoint/2010/main" val="39172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2601A-B126-E7E9-08EE-DD1148196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8294-E2D1-9AEB-FB56-A80B52BA8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04799"/>
            <a:ext cx="11581505" cy="533393"/>
          </a:xfrm>
        </p:spPr>
        <p:txBody>
          <a:bodyPr anchor="t">
            <a:normAutofit/>
          </a:bodyPr>
          <a:lstStyle/>
          <a:p>
            <a:r>
              <a:rPr lang="en-US" dirty="0"/>
              <a:t>Real-world designs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370D7-E52A-B58D-1387-7E4741A37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087" y="1351864"/>
            <a:ext cx="7560427" cy="15526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200" dirty="0"/>
              <a:t>While we studied a simple, square parallel-plate capacitor to understand the fundamentals, </a:t>
            </a:r>
            <a:r>
              <a:rPr lang="en-US" sz="2200" b="1" dirty="0"/>
              <a:t>real-world capacitors </a:t>
            </a:r>
            <a:r>
              <a:rPr lang="en-US" sz="2200" dirty="0"/>
              <a:t>often come in </a:t>
            </a:r>
            <a:r>
              <a:rPr lang="en-US" sz="2200" b="1" dirty="0"/>
              <a:t>non-canonical shapes</a:t>
            </a:r>
            <a:r>
              <a:rPr lang="en-US" sz="2200" dirty="0"/>
              <a:t>, include curved or layered structures and are embedded within </a:t>
            </a:r>
            <a:r>
              <a:rPr lang="en-US" sz="2200" b="1" dirty="0"/>
              <a:t>complex systems</a:t>
            </a:r>
            <a:r>
              <a:rPr lang="en-US" sz="2200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0EF23F-1FB1-6D90-2603-F50662FD9167}"/>
              </a:ext>
            </a:extLst>
          </p:cNvPr>
          <p:cNvSpPr txBox="1">
            <a:spLocks/>
          </p:cNvSpPr>
          <p:nvPr/>
        </p:nvSpPr>
        <p:spPr>
          <a:xfrm>
            <a:off x="4821382" y="3286297"/>
            <a:ext cx="7064922" cy="2847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61963" marR="0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‐"/>
              <a:tabLst/>
              <a:defRPr sz="20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46125" marR="0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9963" marR="0" indent="-2238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03325" marR="0" indent="-2333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/>
              <a:t>In these cases, </a:t>
            </a:r>
            <a:r>
              <a:rPr lang="en-US" sz="2200" b="1" dirty="0">
                <a:solidFill>
                  <a:schemeClr val="accent1"/>
                </a:solidFill>
              </a:rPr>
              <a:t>simulation</a:t>
            </a:r>
            <a:r>
              <a:rPr lang="en-US" sz="2200" dirty="0"/>
              <a:t> becomes even more essential to accurately predict </a:t>
            </a:r>
            <a:r>
              <a:rPr lang="en-US" sz="2200" b="1" dirty="0"/>
              <a:t>real-world complexities</a:t>
            </a:r>
            <a:r>
              <a:rPr lang="en-US" sz="2200" dirty="0"/>
              <a:t> — such as parasitic effects, material properties, manufacturing tolerances, and mechanical constraints — helping engineers design capacitors that meet </a:t>
            </a:r>
            <a:r>
              <a:rPr lang="en-US" sz="2200" b="1" dirty="0"/>
              <a:t>performance and reliability requirements</a:t>
            </a:r>
            <a:r>
              <a:rPr lang="en-US" sz="2200" dirty="0"/>
              <a:t> in modern applications like power electronics, radiofrequency systems, and integrated circuits.</a:t>
            </a:r>
          </a:p>
        </p:txBody>
      </p:sp>
      <p:pic>
        <p:nvPicPr>
          <p:cNvPr id="5" name="Picture 4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390E36F0-C773-3610-5A8A-1A08859B4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32" y="766158"/>
            <a:ext cx="2927934" cy="1951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phic 6" descr="Illustrator outline">
            <a:extLst>
              <a:ext uri="{FF2B5EF4-FFF2-40B4-BE49-F238E27FC236}">
                <a16:creationId xmlns:a16="http://schemas.microsoft.com/office/drawing/2014/main" id="{BFD68F52-7322-0947-56DD-080ACEA6A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5101" y="108271"/>
            <a:ext cx="914400" cy="914400"/>
          </a:xfrm>
          <a:prstGeom prst="rect">
            <a:avLst/>
          </a:prstGeom>
        </p:spPr>
      </p:pic>
      <p:pic>
        <p:nvPicPr>
          <p:cNvPr id="9" name="Picture 8" descr="A row of different colored resistors&#10;&#10;AI-generated content may be incorrect.">
            <a:extLst>
              <a:ext uri="{FF2B5EF4-FFF2-40B4-BE49-F238E27FC236}">
                <a16:creationId xmlns:a16="http://schemas.microsoft.com/office/drawing/2014/main" id="{3942A85F-0596-213D-8707-13247E749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38" y="3158836"/>
            <a:ext cx="3765666" cy="25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E022B-FE81-ED35-763B-4712D8DAA3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09D2FC-EBC3-4E88-8B9A-2F52EBFF7A5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E1306FB-F93B-8452-6232-77942F50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Ansys Education Resources Feedback Survey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1724FE-09A4-3FAE-49A4-6C67FB2F36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447800"/>
            <a:ext cx="10972799" cy="2133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Here at Ansys, we rely on your feedback to ensure the educational content we create is up-to-date and fits your teaching needs.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Please click the link below to fill out a short survey (~7 minutes) to help us continue to support academics around the world utilizing Ansys tools in the classroom.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91DF5177-BC49-BC1E-0E57-8C70AA24C9A7}"/>
              </a:ext>
            </a:extLst>
          </p:cNvPr>
          <p:cNvSpPr/>
          <p:nvPr/>
        </p:nvSpPr>
        <p:spPr>
          <a:xfrm>
            <a:off x="2247898" y="4419600"/>
            <a:ext cx="7696200" cy="838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Feedback Survey Link</a:t>
            </a:r>
          </a:p>
        </p:txBody>
      </p:sp>
    </p:spTree>
    <p:extLst>
      <p:ext uri="{BB962C8B-B14F-4D97-AF65-F5344CB8AC3E}">
        <p14:creationId xmlns:p14="http://schemas.microsoft.com/office/powerpoint/2010/main" val="3881190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3F3E9-6C8B-4F69-BB4F-1361D681D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1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798B6-776C-D928-634E-5C027C905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8246859-0811-96EF-9C33-924D5BBCA89C}"/>
              </a:ext>
            </a:extLst>
          </p:cNvPr>
          <p:cNvSpPr/>
          <p:nvPr/>
        </p:nvSpPr>
        <p:spPr>
          <a:xfrm>
            <a:off x="5943600" y="5029200"/>
            <a:ext cx="2672051" cy="99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54704D-ABC8-B8EC-B6AB-5FE9846B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Theoretical derivations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1915E-E648-AA86-4572-72B5BEEAC94B}"/>
                  </a:ext>
                </a:extLst>
              </p:cNvPr>
              <p:cNvSpPr txBox="1"/>
              <p:nvPr/>
            </p:nvSpPr>
            <p:spPr>
              <a:xfrm>
                <a:off x="6172200" y="5229871"/>
                <a:ext cx="1326445" cy="520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1915E-E648-AA86-4572-72B5BEEAC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5229871"/>
                <a:ext cx="1326445" cy="5203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F909C2-DBAD-34CA-198E-9A1FE486C901}"/>
              </a:ext>
            </a:extLst>
          </p:cNvPr>
          <p:cNvCxnSpPr>
            <a:cxnSpLocks/>
          </p:cNvCxnSpPr>
          <p:nvPr/>
        </p:nvCxnSpPr>
        <p:spPr>
          <a:xfrm flipH="1">
            <a:off x="654572" y="5222994"/>
            <a:ext cx="1259551" cy="8091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0C9819-D3F1-F5DD-EA1E-8BD77B544683}"/>
              </a:ext>
            </a:extLst>
          </p:cNvPr>
          <p:cNvCxnSpPr>
            <a:cxnSpLocks/>
          </p:cNvCxnSpPr>
          <p:nvPr/>
        </p:nvCxnSpPr>
        <p:spPr>
          <a:xfrm flipV="1">
            <a:off x="1854509" y="5222994"/>
            <a:ext cx="2523353" cy="83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374471-B332-EBF6-0EE2-CBE5B8B691DC}"/>
                  </a:ext>
                </a:extLst>
              </p:cNvPr>
              <p:cNvSpPr txBox="1"/>
              <p:nvPr/>
            </p:nvSpPr>
            <p:spPr>
              <a:xfrm>
                <a:off x="3042449" y="4810603"/>
                <a:ext cx="377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374471-B332-EBF6-0EE2-CBE5B8B69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449" y="4810603"/>
                <a:ext cx="37792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F031B8-9201-DA7C-ECA0-EB8598F9E164}"/>
                  </a:ext>
                </a:extLst>
              </p:cNvPr>
              <p:cNvSpPr txBox="1"/>
              <p:nvPr/>
            </p:nvSpPr>
            <p:spPr>
              <a:xfrm>
                <a:off x="141019" y="5594289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F031B8-9201-DA7C-ECA0-EB8598F9E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19" y="5594289"/>
                <a:ext cx="11433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17FC72-F2C2-9AA9-587F-7727C5F0BBA9}"/>
                  </a:ext>
                </a:extLst>
              </p:cNvPr>
              <p:cNvSpPr txBox="1"/>
              <p:nvPr/>
            </p:nvSpPr>
            <p:spPr>
              <a:xfrm>
                <a:off x="1065154" y="2767195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17FC72-F2C2-9AA9-587F-7727C5F0B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54" y="2767195"/>
                <a:ext cx="114332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546D5F-0637-42CA-137D-071ED0CFDD35}"/>
              </a:ext>
            </a:extLst>
          </p:cNvPr>
          <p:cNvCxnSpPr>
            <a:cxnSpLocks/>
          </p:cNvCxnSpPr>
          <p:nvPr/>
        </p:nvCxnSpPr>
        <p:spPr>
          <a:xfrm>
            <a:off x="1903613" y="5222995"/>
            <a:ext cx="1636049" cy="3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C26EB3-C98A-522B-BB85-D17D5C244FA4}"/>
              </a:ext>
            </a:extLst>
          </p:cNvPr>
          <p:cNvCxnSpPr>
            <a:cxnSpLocks/>
          </p:cNvCxnSpPr>
          <p:nvPr/>
        </p:nvCxnSpPr>
        <p:spPr>
          <a:xfrm flipH="1" flipV="1">
            <a:off x="1897128" y="2823380"/>
            <a:ext cx="4234" cy="24015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45752CC-514E-C84D-B0D6-0E21F252A662}"/>
              </a:ext>
            </a:extLst>
          </p:cNvPr>
          <p:cNvSpPr/>
          <p:nvPr/>
        </p:nvSpPr>
        <p:spPr>
          <a:xfrm>
            <a:off x="1177462" y="4490162"/>
            <a:ext cx="1752600" cy="105895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5FD2C9-90B6-F7B2-DB36-2612F77695A0}"/>
              </a:ext>
            </a:extLst>
          </p:cNvPr>
          <p:cNvSpPr/>
          <p:nvPr/>
        </p:nvSpPr>
        <p:spPr>
          <a:xfrm>
            <a:off x="1176414" y="4720248"/>
            <a:ext cx="1753648" cy="64395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05F6A0C-3C19-A47C-C287-64CF12DEFB8A}"/>
                  </a:ext>
                </a:extLst>
              </p:cNvPr>
              <p:cNvSpPr/>
              <p:nvPr/>
            </p:nvSpPr>
            <p:spPr>
              <a:xfrm>
                <a:off x="2701462" y="2737562"/>
                <a:ext cx="1744132" cy="1219200"/>
              </a:xfrm>
              <a:prstGeom prst="rect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Area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05F6A0C-3C19-A47C-C287-64CF12DEFB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462" y="2737562"/>
                <a:ext cx="1744132" cy="1219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6D356E37-834A-F8BF-597F-5AC3010CA5F8}"/>
              </a:ext>
            </a:extLst>
          </p:cNvPr>
          <p:cNvCxnSpPr>
            <a:cxnSpLocks/>
            <a:stCxn id="11" idx="0"/>
          </p:cNvCxnSpPr>
          <p:nvPr/>
        </p:nvCxnSpPr>
        <p:spPr>
          <a:xfrm rot="5400000" flipH="1" flipV="1">
            <a:off x="2185845" y="3593543"/>
            <a:ext cx="764536" cy="102870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CAC12C-767D-5CB4-811F-7188505A2DBB}"/>
                  </a:ext>
                </a:extLst>
              </p:cNvPr>
              <p:cNvSpPr txBox="1"/>
              <p:nvPr/>
            </p:nvSpPr>
            <p:spPr>
              <a:xfrm>
                <a:off x="2574110" y="1939680"/>
                <a:ext cx="101912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CAC12C-767D-5CB4-811F-7188505A2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110" y="1939680"/>
                <a:ext cx="1019125" cy="276999"/>
              </a:xfrm>
              <a:prstGeom prst="rect">
                <a:avLst/>
              </a:prstGeom>
              <a:blipFill>
                <a:blip r:embed="rId7"/>
                <a:stretch>
                  <a:fillRect l="-4790" r="-4790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F46AFE-8706-8AE9-2D8C-1077C5CBA712}"/>
                  </a:ext>
                </a:extLst>
              </p:cNvPr>
              <p:cNvSpPr txBox="1"/>
              <p:nvPr/>
            </p:nvSpPr>
            <p:spPr>
              <a:xfrm>
                <a:off x="304800" y="1004928"/>
                <a:ext cx="5257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The potential difference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between the plates is related to the electric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and the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/>
                  <a:t> between the plates as: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CF46AFE-8706-8AE9-2D8C-1077C5CBA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004928"/>
                <a:ext cx="5257800" cy="923330"/>
              </a:xfrm>
              <a:prstGeom prst="rect">
                <a:avLst/>
              </a:prstGeom>
              <a:blipFill>
                <a:blip r:embed="rId8"/>
                <a:stretch>
                  <a:fillRect l="-927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27CF1F-3002-E3F9-C080-A173A62B978E}"/>
                  </a:ext>
                </a:extLst>
              </p:cNvPr>
              <p:cNvSpPr txBox="1"/>
              <p:nvPr/>
            </p:nvSpPr>
            <p:spPr>
              <a:xfrm>
                <a:off x="5486400" y="175760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The electric field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between the plates (assuming a uniform field) is related to the surface charge density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/>
                  <a:t> as: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27CF1F-3002-E3F9-C080-A173A62B9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75760"/>
                <a:ext cx="6096000" cy="646331"/>
              </a:xfrm>
              <a:prstGeom prst="rect">
                <a:avLst/>
              </a:prstGeom>
              <a:blipFill>
                <a:blip r:embed="rId9"/>
                <a:stretch>
                  <a:fillRect l="-800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A20310-ED8F-DEF0-98E0-B8E3F1965CD8}"/>
                  </a:ext>
                </a:extLst>
              </p:cNvPr>
              <p:cNvSpPr txBox="1"/>
              <p:nvPr/>
            </p:nvSpPr>
            <p:spPr>
              <a:xfrm>
                <a:off x="7236478" y="995465"/>
                <a:ext cx="148136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A20310-ED8F-DEF0-98E0-B8E3F1965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478" y="995465"/>
                <a:ext cx="1481368" cy="5203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000F85E-ECAF-8989-6986-EFDBBEFFF665}"/>
              </a:ext>
            </a:extLst>
          </p:cNvPr>
          <p:cNvSpPr txBox="1"/>
          <p:nvPr/>
        </p:nvSpPr>
        <p:spPr>
          <a:xfrm>
            <a:off x="5562600" y="25540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Using the definition of capacitance​, and substituting the previous equations: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42E7EA-8583-A73F-CF46-1ACBABFA56B5}"/>
                  </a:ext>
                </a:extLst>
              </p:cNvPr>
              <p:cNvSpPr txBox="1"/>
              <p:nvPr/>
            </p:nvSpPr>
            <p:spPr>
              <a:xfrm>
                <a:off x="6409730" y="3294678"/>
                <a:ext cx="3273653" cy="743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42E7EA-8583-A73F-CF46-1ACBABFA5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730" y="3294678"/>
                <a:ext cx="3273653" cy="7439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A3DD68-095F-4901-033F-56B802EB3F09}"/>
              </a:ext>
            </a:extLst>
          </p:cNvPr>
          <p:cNvCxnSpPr/>
          <p:nvPr/>
        </p:nvCxnSpPr>
        <p:spPr>
          <a:xfrm>
            <a:off x="3082464" y="4720248"/>
            <a:ext cx="0" cy="6843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4BAD17D-C99A-14AA-40AA-8DBA76640F4D}"/>
              </a:ext>
            </a:extLst>
          </p:cNvPr>
          <p:cNvSpPr txBox="1"/>
          <p:nvPr/>
        </p:nvSpPr>
        <p:spPr>
          <a:xfrm>
            <a:off x="7367562" y="5305405"/>
            <a:ext cx="95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(Farads)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9904A1-C9A3-481A-5321-04CFC0EEC522}"/>
              </a:ext>
            </a:extLst>
          </p:cNvPr>
          <p:cNvSpPr txBox="1"/>
          <p:nvPr/>
        </p:nvSpPr>
        <p:spPr>
          <a:xfrm>
            <a:off x="5562600" y="41542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We can finally obtain the formulas to compute the capacitance and the electric field as: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7AD1BDC-864D-5018-72AF-B14F5B5C5E36}"/>
              </a:ext>
            </a:extLst>
          </p:cNvPr>
          <p:cNvSpPr/>
          <p:nvPr/>
        </p:nvSpPr>
        <p:spPr>
          <a:xfrm>
            <a:off x="8772865" y="5029200"/>
            <a:ext cx="2672051" cy="99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352CEA-E837-7741-526A-6BF23153C438}"/>
                  </a:ext>
                </a:extLst>
              </p:cNvPr>
              <p:cNvSpPr txBox="1"/>
              <p:nvPr/>
            </p:nvSpPr>
            <p:spPr>
              <a:xfrm>
                <a:off x="9001465" y="5229871"/>
                <a:ext cx="1326445" cy="5185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352CEA-E837-7741-526A-6BF23153C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465" y="5229871"/>
                <a:ext cx="1326445" cy="51854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7B21C4F-ED2C-80F0-1D81-0C0D1A12AAD0}"/>
              </a:ext>
            </a:extLst>
          </p:cNvPr>
          <p:cNvSpPr txBox="1"/>
          <p:nvPr/>
        </p:nvSpPr>
        <p:spPr>
          <a:xfrm>
            <a:off x="10196827" y="5305405"/>
            <a:ext cx="7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(V/m)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4FF4AE-3205-4681-12C0-3A5C1B132BEC}"/>
              </a:ext>
            </a:extLst>
          </p:cNvPr>
          <p:cNvSpPr txBox="1"/>
          <p:nvPr/>
        </p:nvSpPr>
        <p:spPr>
          <a:xfrm>
            <a:off x="5562600" y="17920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where </a:t>
            </a:r>
            <a:r>
              <a:rPr lang="el-GR"/>
              <a:t>ε</a:t>
            </a:r>
            <a:r>
              <a:rPr lang="en-US"/>
              <a:t> is the dielectric permittivity of the medium between the plates.  </a:t>
            </a:r>
          </a:p>
        </p:txBody>
      </p:sp>
    </p:spTree>
    <p:extLst>
      <p:ext uri="{BB962C8B-B14F-4D97-AF65-F5344CB8AC3E}">
        <p14:creationId xmlns:p14="http://schemas.microsoft.com/office/powerpoint/2010/main" val="51034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  <p:bldP spid="20" grpId="0"/>
      <p:bldP spid="21" grpId="0"/>
      <p:bldP spid="23" grpId="0"/>
      <p:bldP spid="24" grpId="0"/>
      <p:bldP spid="26" grpId="0"/>
      <p:bldP spid="15" grpId="0"/>
      <p:bldP spid="16" grpId="0" animBg="1"/>
      <p:bldP spid="19" grpId="0"/>
      <p:bldP spid="2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84BE8-7CA1-DB4D-8BE8-87BCEBB5C79A}"/>
              </a:ext>
            </a:extLst>
          </p:cNvPr>
          <p:cNvCxnSpPr>
            <a:cxnSpLocks/>
          </p:cNvCxnSpPr>
          <p:nvPr/>
        </p:nvCxnSpPr>
        <p:spPr>
          <a:xfrm flipH="1">
            <a:off x="7630510" y="3780832"/>
            <a:ext cx="1259551" cy="8091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6FA361-0CC1-3A38-3A34-D1B5DCE9C00E}"/>
              </a:ext>
            </a:extLst>
          </p:cNvPr>
          <p:cNvCxnSpPr>
            <a:cxnSpLocks/>
          </p:cNvCxnSpPr>
          <p:nvPr/>
        </p:nvCxnSpPr>
        <p:spPr>
          <a:xfrm flipV="1">
            <a:off x="8830447" y="3780832"/>
            <a:ext cx="2523353" cy="83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7C19C78-22EF-058F-6034-13E97FC72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statement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1C19B-A1E0-50FD-3014-CDE2D6D0F6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295400"/>
                <a:ext cx="5916252" cy="48768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/>
                  <a:t>Simulate in </a:t>
                </a:r>
                <a:r>
                  <a:rPr lang="en-US" sz="2200" i="1">
                    <a:solidFill>
                      <a:schemeClr val="accent1"/>
                    </a:solidFill>
                  </a:rPr>
                  <a:t>Ansys Maxwell software </a:t>
                </a:r>
                <a:r>
                  <a:rPr lang="en-US" sz="2200"/>
                  <a:t>a parallel-plate capacitor of size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25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en-US" sz="2200"/>
                  <a:t>, having a distance between plate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200"/>
                  <a:t>with vacuum (or air) between them and applying a difference of voltage between plates of 1V.</a:t>
                </a:r>
              </a:p>
              <a:p>
                <a:pPr marL="0" indent="0">
                  <a:buNone/>
                </a:pPr>
                <a:endParaRPr lang="en-US" sz="2200"/>
              </a:p>
              <a:p>
                <a:pPr marL="0" indent="0">
                  <a:buNone/>
                </a:pPr>
                <a:r>
                  <a:rPr lang="en-US" sz="2200"/>
                  <a:t>Observe the </a:t>
                </a:r>
                <a:r>
                  <a:rPr lang="en-US" sz="2200" u="sng"/>
                  <a:t>capacitance and the electric field.</a:t>
                </a:r>
                <a:r>
                  <a:rPr lang="en-US" sz="2200"/>
                  <a:t> </a:t>
                </a:r>
              </a:p>
              <a:p>
                <a:pPr marL="0" indent="0">
                  <a:buNone/>
                </a:pPr>
                <a:endParaRPr lang="en-US" sz="2200"/>
              </a:p>
              <a:p>
                <a:pPr marL="0" indent="0">
                  <a:buNone/>
                </a:pPr>
                <a:r>
                  <a:rPr lang="en-US" sz="2200"/>
                  <a:t>Particularize the theoretical equations for the capacitance and electric field to this case and compare it with the obtained simulated solution</a:t>
                </a:r>
                <a:r>
                  <a:rPr lang="en-US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11C19B-A1E0-50FD-3014-CDE2D6D0F6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295400"/>
                <a:ext cx="5916252" cy="4876800"/>
              </a:xfrm>
              <a:blipFill>
                <a:blip r:embed="rId2"/>
                <a:stretch>
                  <a:fillRect l="-1339" t="-1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D7D5C-7E4B-F927-1CE7-D5A33EC5CE24}"/>
                  </a:ext>
                </a:extLst>
              </p:cNvPr>
              <p:cNvSpPr txBox="1"/>
              <p:nvPr/>
            </p:nvSpPr>
            <p:spPr>
              <a:xfrm>
                <a:off x="9891548" y="3355527"/>
                <a:ext cx="11994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D7D5C-7E4B-F927-1CE7-D5A33EC5C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1548" y="3355527"/>
                <a:ext cx="119943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B0E1F9-AC79-BE6B-0E2E-0F48AEB7B07D}"/>
                  </a:ext>
                </a:extLst>
              </p:cNvPr>
              <p:cNvSpPr txBox="1"/>
              <p:nvPr/>
            </p:nvSpPr>
            <p:spPr>
              <a:xfrm>
                <a:off x="8603096" y="4291934"/>
                <a:ext cx="16762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B0E1F9-AC79-BE6B-0E2E-0F48AEB7B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096" y="4291934"/>
                <a:ext cx="167627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371F34-C145-3059-7807-7E1AA1385D88}"/>
                  </a:ext>
                </a:extLst>
              </p:cNvPr>
              <p:cNvSpPr txBox="1"/>
              <p:nvPr/>
            </p:nvSpPr>
            <p:spPr>
              <a:xfrm>
                <a:off x="6878057" y="4695806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371F34-C145-3059-7807-7E1AA1385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057" y="4695806"/>
                <a:ext cx="114332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C2195E-F5E4-F7EF-7197-974E6ABF124F}"/>
                  </a:ext>
                </a:extLst>
              </p:cNvPr>
              <p:cNvSpPr txBox="1"/>
              <p:nvPr/>
            </p:nvSpPr>
            <p:spPr>
              <a:xfrm>
                <a:off x="10937671" y="3544850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C2195E-F5E4-F7EF-7197-974E6ABF1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671" y="3544850"/>
                <a:ext cx="114332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25559-C68E-56DB-4C58-E396B80F42C9}"/>
                  </a:ext>
                </a:extLst>
              </p:cNvPr>
              <p:cNvSpPr txBox="1"/>
              <p:nvPr/>
            </p:nvSpPr>
            <p:spPr>
              <a:xfrm>
                <a:off x="8041092" y="1325033"/>
                <a:ext cx="11433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25559-C68E-56DB-4C58-E396B80F4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1092" y="1325033"/>
                <a:ext cx="114332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045C8EA-79BE-CAEF-7B4E-104B57E7349D}"/>
              </a:ext>
            </a:extLst>
          </p:cNvPr>
          <p:cNvCxnSpPr>
            <a:cxnSpLocks/>
          </p:cNvCxnSpPr>
          <p:nvPr/>
        </p:nvCxnSpPr>
        <p:spPr>
          <a:xfrm>
            <a:off x="8879551" y="3780833"/>
            <a:ext cx="1636049" cy="39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6E3D9B-1CBF-E3AE-9E59-9CF643661B8F}"/>
              </a:ext>
            </a:extLst>
          </p:cNvPr>
          <p:cNvCxnSpPr>
            <a:cxnSpLocks/>
          </p:cNvCxnSpPr>
          <p:nvPr/>
        </p:nvCxnSpPr>
        <p:spPr>
          <a:xfrm flipH="1" flipV="1">
            <a:off x="8873066" y="1381218"/>
            <a:ext cx="4234" cy="24015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30890B1-BBF6-BD47-B4F1-FC3E48FBE11E}"/>
              </a:ext>
            </a:extLst>
          </p:cNvPr>
          <p:cNvSpPr/>
          <p:nvPr/>
        </p:nvSpPr>
        <p:spPr>
          <a:xfrm>
            <a:off x="8153400" y="3048000"/>
            <a:ext cx="1752600" cy="105895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B54FA9-E713-A698-0C8D-18C989E293D8}"/>
              </a:ext>
            </a:extLst>
          </p:cNvPr>
          <p:cNvSpPr/>
          <p:nvPr/>
        </p:nvSpPr>
        <p:spPr>
          <a:xfrm>
            <a:off x="8152352" y="3278086"/>
            <a:ext cx="1753648" cy="643955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8E9347-C223-CC7C-80F5-93BDA2142603}"/>
              </a:ext>
            </a:extLst>
          </p:cNvPr>
          <p:cNvSpPr/>
          <p:nvPr/>
        </p:nvSpPr>
        <p:spPr>
          <a:xfrm>
            <a:off x="9677400" y="1295400"/>
            <a:ext cx="1744132" cy="1219200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1C902A-02FB-999D-52EA-869C0A6F8236}"/>
              </a:ext>
            </a:extLst>
          </p:cNvPr>
          <p:cNvCxnSpPr/>
          <p:nvPr/>
        </p:nvCxnSpPr>
        <p:spPr>
          <a:xfrm>
            <a:off x="9533468" y="1066800"/>
            <a:ext cx="18203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2E980F-D514-F3E5-F2B4-FEFB55248729}"/>
              </a:ext>
            </a:extLst>
          </p:cNvPr>
          <p:cNvCxnSpPr>
            <a:cxnSpLocks/>
          </p:cNvCxnSpPr>
          <p:nvPr/>
        </p:nvCxnSpPr>
        <p:spPr>
          <a:xfrm flipV="1">
            <a:off x="9448800" y="1447800"/>
            <a:ext cx="0" cy="990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1EDB3D-AB44-E1C8-1AE3-57A532E48033}"/>
                  </a:ext>
                </a:extLst>
              </p:cNvPr>
              <p:cNvSpPr txBox="1"/>
              <p:nvPr/>
            </p:nvSpPr>
            <p:spPr>
              <a:xfrm>
                <a:off x="9843918" y="629018"/>
                <a:ext cx="12667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1EDB3D-AB44-E1C8-1AE3-57A532E48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918" y="629018"/>
                <a:ext cx="126675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799C337F-4632-A2BB-086B-A855C4BA0D21}"/>
              </a:ext>
            </a:extLst>
          </p:cNvPr>
          <p:cNvCxnSpPr>
            <a:cxnSpLocks/>
            <a:stCxn id="6" idx="0"/>
          </p:cNvCxnSpPr>
          <p:nvPr/>
        </p:nvCxnSpPr>
        <p:spPr>
          <a:xfrm rot="5400000" flipH="1" flipV="1">
            <a:off x="9161783" y="2151381"/>
            <a:ext cx="764536" cy="102870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502B44-7911-7427-AE35-60A5F227731A}"/>
                  </a:ext>
                </a:extLst>
              </p:cNvPr>
              <p:cNvSpPr txBox="1"/>
              <p:nvPr/>
            </p:nvSpPr>
            <p:spPr>
              <a:xfrm>
                <a:off x="7745045" y="2965807"/>
                <a:ext cx="3210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1502B44-7911-7427-AE35-60A5F2277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045" y="2965807"/>
                <a:ext cx="321024" cy="369332"/>
              </a:xfrm>
              <a:prstGeom prst="rect">
                <a:avLst/>
              </a:prstGeom>
              <a:blipFill>
                <a:blip r:embed="rId9"/>
                <a:stretch>
                  <a:fillRect r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E3460E8-FCD1-A60F-0F9E-467F11268815}"/>
                  </a:ext>
                </a:extLst>
              </p:cNvPr>
              <p:cNvSpPr txBox="1"/>
              <p:nvPr/>
            </p:nvSpPr>
            <p:spPr>
              <a:xfrm>
                <a:off x="7715064" y="3837885"/>
                <a:ext cx="3210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E3460E8-FCD1-A60F-0F9E-467F11268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5064" y="3837885"/>
                <a:ext cx="321024" cy="369332"/>
              </a:xfrm>
              <a:prstGeom prst="rect">
                <a:avLst/>
              </a:prstGeom>
              <a:blipFill>
                <a:blip r:embed="rId10"/>
                <a:stretch>
                  <a:fillRect r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166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B7C605-99B9-0611-A62B-B6D3D3146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838200"/>
            <a:ext cx="8929126" cy="5301960"/>
          </a:xfrm>
          <a:prstGeom prst="rect">
            <a:avLst/>
          </a:prstGeom>
        </p:spPr>
      </p:pic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Software Setup</a:t>
            </a:r>
            <a:endParaRPr dirty="0"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39" y="1411467"/>
            <a:ext cx="849733" cy="4490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>
            <a:off x="129100" y="1303033"/>
            <a:ext cx="1039200" cy="13204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76" name="Google Shape;76;p14"/>
          <p:cNvCxnSpPr>
            <a:cxnSpLocks/>
            <a:stCxn id="74" idx="3"/>
          </p:cNvCxnSpPr>
          <p:nvPr/>
        </p:nvCxnSpPr>
        <p:spPr>
          <a:xfrm>
            <a:off x="1168300" y="1963233"/>
            <a:ext cx="1377200" cy="1693600"/>
          </a:xfrm>
          <a:prstGeom prst="bentConnector3">
            <a:avLst>
              <a:gd name="adj1" fmla="val 49996"/>
            </a:avLst>
          </a:prstGeom>
          <a:ln w="28575">
            <a:solidFill>
              <a:schemeClr val="accent1"/>
            </a:solidFill>
            <a:headEnd type="none" w="med" len="med"/>
            <a:tailEnd type="stealth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Google Shape;77;p14"/>
          <p:cNvSpPr/>
          <p:nvPr/>
        </p:nvSpPr>
        <p:spPr>
          <a:xfrm>
            <a:off x="6934200" y="1500700"/>
            <a:ext cx="990600" cy="1524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9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3124D-25C4-3A7D-BF1D-349B9B2C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807347"/>
            <a:ext cx="9039895" cy="5364853"/>
          </a:xfrm>
          <a:prstGeom prst="rect">
            <a:avLst/>
          </a:prstGeom>
        </p:spPr>
      </p:pic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Familiarize yourself with the Ansys Maxwell Software Interface</a:t>
            </a:r>
            <a:endParaRPr dirty="0"/>
          </a:p>
          <a:p>
            <a:endParaRPr dirty="0"/>
          </a:p>
        </p:txBody>
      </p:sp>
      <p:sp>
        <p:nvSpPr>
          <p:cNvPr id="84" name="Google Shape;84;p15"/>
          <p:cNvSpPr/>
          <p:nvPr/>
        </p:nvSpPr>
        <p:spPr>
          <a:xfrm>
            <a:off x="4781108" y="1021338"/>
            <a:ext cx="500472" cy="50518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" name="Google Shape;85;p15"/>
          <p:cNvSpPr txBox="1"/>
          <p:nvPr/>
        </p:nvSpPr>
        <p:spPr>
          <a:xfrm rot="5400000">
            <a:off x="4038310" y="2436148"/>
            <a:ext cx="2102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Draw 3D Objects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15"/>
          <p:cNvSpPr/>
          <p:nvPr/>
        </p:nvSpPr>
        <p:spPr>
          <a:xfrm>
            <a:off x="5281580" y="1021338"/>
            <a:ext cx="346000" cy="505188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7" name="Google Shape;87;p15"/>
          <p:cNvSpPr txBox="1"/>
          <p:nvPr/>
        </p:nvSpPr>
        <p:spPr>
          <a:xfrm rot="5400000">
            <a:off x="4399000" y="2436148"/>
            <a:ext cx="2102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Draw 2D Objects</a:t>
            </a:r>
            <a:endParaRPr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867400" y="2051341"/>
            <a:ext cx="2884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>
                <a:latin typeface="Open Sans"/>
                <a:ea typeface="Open Sans"/>
                <a:cs typeface="Open Sans"/>
                <a:sym typeface="Open Sans"/>
              </a:rPr>
              <a:t>3D Modeller Window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1447800" y="1646338"/>
            <a:ext cx="1752600" cy="1417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" name="Google Shape;90;p15"/>
          <p:cNvSpPr txBox="1"/>
          <p:nvPr/>
        </p:nvSpPr>
        <p:spPr>
          <a:xfrm>
            <a:off x="787836" y="3516598"/>
            <a:ext cx="3072527" cy="80017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>
                <a:solidFill>
                  <a:schemeClr val="accent1"/>
                </a:solidFill>
                <a:ea typeface="Open Sans"/>
                <a:cs typeface="Open Sans"/>
                <a:sym typeface="Open Sans"/>
              </a:rPr>
              <a:t>Project Manager window</a:t>
            </a:r>
          </a:p>
          <a:p>
            <a:pPr algn="ctr"/>
            <a:r>
              <a:rPr lang="en">
                <a:ea typeface="Open Sans"/>
                <a:cs typeface="Open Sans"/>
                <a:sym typeface="Open Sans"/>
              </a:rPr>
              <a:t>Configuring the Simulation</a:t>
            </a:r>
            <a:endParaRPr>
              <a:ea typeface="Open Sans"/>
              <a:cs typeface="Open Sans"/>
              <a:sym typeface="Open San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3C6145A-2CF4-0E7D-D050-25476CE524C7}"/>
              </a:ext>
            </a:extLst>
          </p:cNvPr>
          <p:cNvCxnSpPr>
            <a:cxnSpLocks/>
            <a:stCxn id="90" idx="0"/>
            <a:endCxn id="89" idx="2"/>
          </p:cNvCxnSpPr>
          <p:nvPr/>
        </p:nvCxnSpPr>
        <p:spPr>
          <a:xfrm flipV="1">
            <a:off x="2324100" y="3063338"/>
            <a:ext cx="0" cy="45326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886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76D48-4CE3-254C-DF27-829F104F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838200"/>
            <a:ext cx="9052560" cy="5377618"/>
          </a:xfrm>
          <a:prstGeom prst="rect">
            <a:avLst/>
          </a:prstGeom>
        </p:spPr>
      </p:pic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415600" y="247367"/>
            <a:ext cx="11360800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Configuration – solution type</a:t>
            </a:r>
            <a:endParaRPr dirty="0"/>
          </a:p>
          <a:p>
            <a:endParaRPr dirty="0"/>
          </a:p>
        </p:txBody>
      </p:sp>
      <p:sp>
        <p:nvSpPr>
          <p:cNvPr id="98" name="Google Shape;98;p16"/>
          <p:cNvSpPr/>
          <p:nvPr/>
        </p:nvSpPr>
        <p:spPr>
          <a:xfrm>
            <a:off x="2945000" y="5469933"/>
            <a:ext cx="3052000" cy="5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9" name="Google Shape;99;p16"/>
          <p:cNvSpPr/>
          <p:nvPr/>
        </p:nvSpPr>
        <p:spPr>
          <a:xfrm>
            <a:off x="1371600" y="1894818"/>
            <a:ext cx="1371600" cy="162581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6"/>
          <p:cNvSpPr txBox="1"/>
          <p:nvPr/>
        </p:nvSpPr>
        <p:spPr>
          <a:xfrm>
            <a:off x="113266" y="2209800"/>
            <a:ext cx="1182133" cy="5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+mj-lt"/>
                <a:ea typeface="Open Sans"/>
                <a:cs typeface="Open Sans"/>
                <a:sym typeface="Open Sans"/>
              </a:rPr>
              <a:t>Right</a:t>
            </a:r>
            <a:br>
              <a:rPr lang="en" dirty="0">
                <a:latin typeface="+mj-lt"/>
                <a:ea typeface="Open Sans"/>
                <a:cs typeface="Open Sans"/>
                <a:sym typeface="Open Sans"/>
              </a:rPr>
            </a:br>
            <a:r>
              <a:rPr lang="en" dirty="0">
                <a:latin typeface="+mj-lt"/>
                <a:ea typeface="Open Sans"/>
                <a:cs typeface="Open Sans"/>
                <a:sym typeface="Open Sans"/>
              </a:rPr>
              <a:t>+Click</a:t>
            </a:r>
            <a:endParaRPr dirty="0">
              <a:latin typeface="+mj-lt"/>
              <a:ea typeface="Open Sans"/>
              <a:cs typeface="Open Sans"/>
              <a:sym typeface="Open Sans"/>
            </a:endParaRPr>
          </a:p>
        </p:txBody>
      </p:sp>
      <p:cxnSp>
        <p:nvCxnSpPr>
          <p:cNvPr id="101" name="Google Shape;101;p16"/>
          <p:cNvCxnSpPr>
            <a:cxnSpLocks/>
            <a:stCxn id="99" idx="1"/>
            <a:endCxn id="100" idx="0"/>
          </p:cNvCxnSpPr>
          <p:nvPr/>
        </p:nvCxnSpPr>
        <p:spPr>
          <a:xfrm rot="10800000" flipV="1">
            <a:off x="704334" y="1976108"/>
            <a:ext cx="667267" cy="233691"/>
          </a:xfrm>
          <a:prstGeom prst="bentConnector2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02" name="Google Shape;102;p16"/>
          <p:cNvSpPr/>
          <p:nvPr/>
        </p:nvSpPr>
        <p:spPr>
          <a:xfrm>
            <a:off x="2667000" y="2895600"/>
            <a:ext cx="1828800" cy="16258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293EE-82D9-4896-8145-CEA19FB51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800" y="2759871"/>
            <a:ext cx="3680200" cy="17810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Google Shape;110;p17">
            <a:extLst>
              <a:ext uri="{FF2B5EF4-FFF2-40B4-BE49-F238E27FC236}">
                <a16:creationId xmlns:a16="http://schemas.microsoft.com/office/drawing/2014/main" id="{89591C63-93C4-31EA-28FA-FC66E27C67DA}"/>
              </a:ext>
            </a:extLst>
          </p:cNvPr>
          <p:cNvSpPr/>
          <p:nvPr/>
        </p:nvSpPr>
        <p:spPr>
          <a:xfrm>
            <a:off x="7162800" y="3124200"/>
            <a:ext cx="783567" cy="237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424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Ansys - Slide Master">
  <a:themeElements>
    <a:clrScheme name="Ansys Color Theme - 2020">
      <a:dk1>
        <a:srgbClr val="000000"/>
      </a:dk1>
      <a:lt1>
        <a:srgbClr val="FFFFFF"/>
      </a:lt1>
      <a:dk2>
        <a:srgbClr val="898A8D"/>
      </a:dk2>
      <a:lt2>
        <a:srgbClr val="FFFFFF"/>
      </a:lt2>
      <a:accent1>
        <a:srgbClr val="FFB71B"/>
      </a:accent1>
      <a:accent2>
        <a:srgbClr val="D9D8D6"/>
      </a:accent2>
      <a:accent3>
        <a:srgbClr val="898A8D"/>
      </a:accent3>
      <a:accent4>
        <a:srgbClr val="444446"/>
      </a:accent4>
      <a:accent5>
        <a:srgbClr val="D29100"/>
      </a:accent5>
      <a:accent6>
        <a:srgbClr val="F9DD42"/>
      </a:accent6>
      <a:hlink>
        <a:srgbClr val="FFB71B"/>
      </a:hlink>
      <a:folHlink>
        <a:srgbClr val="898A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EA95693B-F4F6-40E4-AAC3-0C6016CC0A2E}" vid="{E4EA6F39-EDF9-497A-94BC-4553D7436E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1F15CCDA16C44AB1AFF6EA8F76A1A" ma:contentTypeVersion="4" ma:contentTypeDescription="Create a new document." ma:contentTypeScope="" ma:versionID="d752d88f6e15926aeafc7e1273366542">
  <xsd:schema xmlns:xsd="http://www.w3.org/2001/XMLSchema" xmlns:xs="http://www.w3.org/2001/XMLSchema" xmlns:p="http://schemas.microsoft.com/office/2006/metadata/properties" xmlns:ns2="4486bbf1-55fc-49d2-af7e-ec287a4789b3" targetNamespace="http://schemas.microsoft.com/office/2006/metadata/properties" ma:root="true" ma:fieldsID="eec12d9aca73fdae2aa434908dafe120" ns2:_="">
    <xsd:import namespace="4486bbf1-55fc-49d2-af7e-ec287a4789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6bbf1-55fc-49d2-af7e-ec287a4789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FA53D3-C218-4FBF-9050-B80612014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86bbf1-55fc-49d2-af7e-ec287a4789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54582C-3F01-4F8D-9460-F0A670A527E2}">
  <ds:schemaRefs>
    <ds:schemaRef ds:uri="http://schemas.microsoft.com/office/2006/documentManagement/types"/>
    <ds:schemaRef ds:uri="ef833346-f83e-40f5-a0e1-5788cb232001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7f20fa63-e241-4761-94ba-32b364e68bb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5FE876-BBFA-4E5E-8653-4E4CAC43203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4c6ce67-15b8-4eff-80e9-52da8be89706}" enabled="0" method="" siteId="{34c6ce67-15b8-4eff-80e9-52da8be897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2025-AER-Ansys Endorsed-PPT-Template-Internal</Template>
  <TotalTime>29</TotalTime>
  <Words>1988</Words>
  <Application>Microsoft Office PowerPoint</Application>
  <PresentationFormat>Widescreen</PresentationFormat>
  <Paragraphs>231</Paragraphs>
  <Slides>48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Calibri</vt:lpstr>
      <vt:lpstr>Arial</vt:lpstr>
      <vt:lpstr>Cambria Math</vt:lpstr>
      <vt:lpstr>Open Sans</vt:lpstr>
      <vt:lpstr>Wingdings</vt:lpstr>
      <vt:lpstr>Courier New</vt:lpstr>
      <vt:lpstr>Ansys - Slide Master</vt:lpstr>
      <vt:lpstr>PowerPoint Presentation</vt:lpstr>
      <vt:lpstr>Learning Objectives</vt:lpstr>
      <vt:lpstr>Electrostatics</vt:lpstr>
      <vt:lpstr>Analytical Assignment</vt:lpstr>
      <vt:lpstr>Theoretical derivations</vt:lpstr>
      <vt:lpstr>Problem statement</vt:lpstr>
      <vt:lpstr>Software Setup</vt:lpstr>
      <vt:lpstr>Familiarize yourself with the Ansys Maxwell Software Interface </vt:lpstr>
      <vt:lpstr>Configuration – solution type </vt:lpstr>
      <vt:lpstr>Step 1: Construct the Dielectric (1)</vt:lpstr>
      <vt:lpstr>Step 1: Construct the Dielectric (2)</vt:lpstr>
      <vt:lpstr>Step 1: Construct the Dielectric (3)</vt:lpstr>
      <vt:lpstr>Step 1: Construct the Dielectric (4)</vt:lpstr>
      <vt:lpstr>Step 1: Construct the Dielectric (5)</vt:lpstr>
      <vt:lpstr>Step 2: Construct the Bottom Plate (1)</vt:lpstr>
      <vt:lpstr>Step 2: Construct the Bottom Plate (2)</vt:lpstr>
      <vt:lpstr>Step 2: Construct the Bottom Plate (3)</vt:lpstr>
      <vt:lpstr>Step 2: Construct the Bottom Plate (4)</vt:lpstr>
      <vt:lpstr>Step 3: Construct the Top Plate </vt:lpstr>
      <vt:lpstr>Step 4: Top Plate Boundary Assignment (1)</vt:lpstr>
      <vt:lpstr>Step 4: Top Plate Boundary Assignment (2)</vt:lpstr>
      <vt:lpstr>Step 5: Bottom Plate Boundary Assignment (1)</vt:lpstr>
      <vt:lpstr>Step 5: Bottom Plate Boundary Assignment (2)</vt:lpstr>
      <vt:lpstr>A Quick Recapitulation of the Previous Steps</vt:lpstr>
      <vt:lpstr>Step 6: Simulation Setup (1)</vt:lpstr>
      <vt:lpstr>Step 6: Simulation Setup (2)</vt:lpstr>
      <vt:lpstr>Step 7: Calculation Setup </vt:lpstr>
      <vt:lpstr>Step 8: Simulation Setup Validation</vt:lpstr>
      <vt:lpstr>Step 9: Running the Simulation</vt:lpstr>
      <vt:lpstr>Step 10: Viewing the Result</vt:lpstr>
      <vt:lpstr>Step 10: Viewing the Result</vt:lpstr>
      <vt:lpstr>Validation step</vt:lpstr>
      <vt:lpstr>Step 11: Plot E-field</vt:lpstr>
      <vt:lpstr>Results – Capacitance and electric field in a parallel-plate capacitor</vt:lpstr>
      <vt:lpstr>Questions</vt:lpstr>
      <vt:lpstr>Same example with 5V difference</vt:lpstr>
      <vt:lpstr>Final exercise: design the capacitor</vt:lpstr>
      <vt:lpstr>Design Exercise</vt:lpstr>
      <vt:lpstr>Step 12: Parametric Analysis (1)</vt:lpstr>
      <vt:lpstr>Step 12: Parametric Analysis (2)</vt:lpstr>
      <vt:lpstr>Step 12: Parametric Analysis (3)</vt:lpstr>
      <vt:lpstr>Step 12: Parametric Analysis (4)</vt:lpstr>
      <vt:lpstr>Step 12: Parametric Analysis (5)</vt:lpstr>
      <vt:lpstr>Step 12: Parametric Analysis (6)</vt:lpstr>
      <vt:lpstr>Results – Capacitance as a function of the distance</vt:lpstr>
      <vt:lpstr>Real-world designs</vt:lpstr>
      <vt:lpstr>Ansys Education Resources Feedback Survey</vt:lpstr>
      <vt:lpstr>PowerPoint Presentation</vt:lpstr>
    </vt:vector>
  </TitlesOfParts>
  <Company>Ansys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Kaitlin Tyler</dc:creator>
  <cp:lastModifiedBy>Kaitlin Tyler</cp:lastModifiedBy>
  <cp:revision>1</cp:revision>
  <dcterms:created xsi:type="dcterms:W3CDTF">2025-09-03T11:36:40Z</dcterms:created>
  <dcterms:modified xsi:type="dcterms:W3CDTF">2025-09-09T13:02:34Z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0x0101006F11F15CCDA16C44AB1AFF6EA8F76A1A</vt:lpwstr>
  </property>
</Properties>
</file>